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édéric LANCON" initials="FL" lastIdx="1" clrIdx="0">
    <p:extLst>
      <p:ext uri="{19B8F6BF-5375-455C-9EA6-DF929625EA0E}">
        <p15:presenceInfo xmlns:p15="http://schemas.microsoft.com/office/powerpoint/2012/main" userId="S::frederic.lancon@cirad.fr::d120dd1a-d5b2-416e-8861-16c7bfb3db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FFB"/>
    <a:srgbClr val="E2F0D9"/>
    <a:srgbClr val="FCFF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21" autoAdjust="0"/>
  </p:normalViewPr>
  <p:slideViewPr>
    <p:cSldViewPr snapToGrid="0">
      <p:cViewPr varScale="1">
        <p:scale>
          <a:sx n="64" d="100"/>
          <a:sy n="64" d="100"/>
        </p:scale>
        <p:origin x="69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4.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30.svg"/><Relationship Id="rId4" Type="http://schemas.openxmlformats.org/officeDocument/2006/relationships/image" Target="../media/image38.svg"/><Relationship Id="rId9" Type="http://schemas.openxmlformats.org/officeDocument/2006/relationships/image" Target="../media/image29.png"/></Relationships>
</file>

<file path=ppt/diagrams/_rels/data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4.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30.svg"/><Relationship Id="rId4" Type="http://schemas.openxmlformats.org/officeDocument/2006/relationships/image" Target="../media/image38.svg"/><Relationship Id="rId9" Type="http://schemas.openxmlformats.org/officeDocument/2006/relationships/image" Target="../media/image29.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0CDBF-7671-405C-AE5C-5F79E81500BC}"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5828A043-7529-4C6F-8EFB-05C74CB0E882}">
      <dgm:prSet/>
      <dgm:spPr>
        <a:solidFill>
          <a:schemeClr val="accent1"/>
        </a:solidFill>
        <a:ln>
          <a:solidFill>
            <a:schemeClr val="accent1"/>
          </a:solidFill>
        </a:ln>
      </dgm:spPr>
      <dgm:t>
        <a:bodyPr/>
        <a:lstStyle/>
        <a:p>
          <a:r>
            <a:rPr lang="en-GB" dirty="0"/>
            <a:t>Value chain a dominant entry point to conceive, policies, strategies and development programs</a:t>
          </a:r>
          <a:r>
            <a:rPr lang="fr-BE" dirty="0"/>
            <a:t>.</a:t>
          </a:r>
          <a:endParaRPr lang="en-US" dirty="0"/>
        </a:p>
      </dgm:t>
    </dgm:pt>
    <dgm:pt modelId="{E2A36A76-66D6-4D6B-962A-1B56A7307479}" type="parTrans" cxnId="{BB330363-A1BC-468F-8673-FC4EF4AA2EFA}">
      <dgm:prSet/>
      <dgm:spPr/>
      <dgm:t>
        <a:bodyPr/>
        <a:lstStyle/>
        <a:p>
          <a:endParaRPr lang="en-US"/>
        </a:p>
      </dgm:t>
    </dgm:pt>
    <dgm:pt modelId="{35CDFD48-A3DC-4CA0-A9B4-E248C5B988F1}" type="sibTrans" cxnId="{BB330363-A1BC-468F-8673-FC4EF4AA2EFA}">
      <dgm:prSet/>
      <dgm:spPr/>
      <dgm:t>
        <a:bodyPr/>
        <a:lstStyle/>
        <a:p>
          <a:endParaRPr lang="en-US"/>
        </a:p>
      </dgm:t>
    </dgm:pt>
    <dgm:pt modelId="{2F67C113-DD44-4774-A6FE-A12E5B6C96DF}">
      <dgm:prSet/>
      <dgm:spPr>
        <a:solidFill>
          <a:schemeClr val="accent1"/>
        </a:solidFill>
      </dgm:spPr>
      <dgm:t>
        <a:bodyPr/>
        <a:lstStyle/>
        <a:p>
          <a:r>
            <a:rPr lang="en-GB" dirty="0"/>
            <a:t>EUDs are facing challenges in translating their priorities into a value chain approach.</a:t>
          </a:r>
          <a:endParaRPr lang="en-US" dirty="0"/>
        </a:p>
      </dgm:t>
    </dgm:pt>
    <dgm:pt modelId="{B2E6852D-B134-43CD-8E11-BFCE574A5C7F}" type="parTrans" cxnId="{599C25C6-4632-4A8E-8532-9E72916CE6A0}">
      <dgm:prSet/>
      <dgm:spPr/>
      <dgm:t>
        <a:bodyPr/>
        <a:lstStyle/>
        <a:p>
          <a:endParaRPr lang="en-US"/>
        </a:p>
      </dgm:t>
    </dgm:pt>
    <dgm:pt modelId="{6F91445D-4929-4E0A-B40B-F83CABD33882}" type="sibTrans" cxnId="{599C25C6-4632-4A8E-8532-9E72916CE6A0}">
      <dgm:prSet/>
      <dgm:spPr/>
      <dgm:t>
        <a:bodyPr/>
        <a:lstStyle/>
        <a:p>
          <a:endParaRPr lang="en-US"/>
        </a:p>
      </dgm:t>
    </dgm:pt>
    <dgm:pt modelId="{CA8F7833-CFF2-4826-A4B4-E25920A9E82A}">
      <dgm:prSet/>
      <dgm:spPr>
        <a:solidFill>
          <a:schemeClr val="accent1"/>
        </a:solidFill>
      </dgm:spPr>
      <dgm:t>
        <a:bodyPr/>
        <a:lstStyle/>
        <a:p>
          <a:r>
            <a:rPr lang="en-GB" dirty="0"/>
            <a:t>How justifying investing resources in the analysis of a value chain?  </a:t>
          </a:r>
          <a:endParaRPr lang="en-US" dirty="0"/>
        </a:p>
      </dgm:t>
    </dgm:pt>
    <dgm:pt modelId="{79EFF197-C2C5-4944-9B12-14BFC9CE3FD4}" type="parTrans" cxnId="{EEB360A6-2AFA-49C4-AF7F-3229E749DF40}">
      <dgm:prSet/>
      <dgm:spPr/>
      <dgm:t>
        <a:bodyPr/>
        <a:lstStyle/>
        <a:p>
          <a:endParaRPr lang="en-US"/>
        </a:p>
      </dgm:t>
    </dgm:pt>
    <dgm:pt modelId="{6BA57350-F7BF-46A3-AB59-FC5CE6C6CBED}" type="sibTrans" cxnId="{EEB360A6-2AFA-49C4-AF7F-3229E749DF40}">
      <dgm:prSet/>
      <dgm:spPr/>
      <dgm:t>
        <a:bodyPr/>
        <a:lstStyle/>
        <a:p>
          <a:endParaRPr lang="en-US"/>
        </a:p>
      </dgm:t>
    </dgm:pt>
    <dgm:pt modelId="{05F0DCEF-F6D3-4011-8674-558A473A9E92}">
      <dgm:prSet/>
      <dgm:spPr>
        <a:solidFill>
          <a:schemeClr val="accent1"/>
        </a:solidFill>
        <a:ln>
          <a:solidFill>
            <a:schemeClr val="accent1"/>
          </a:solidFill>
        </a:ln>
      </dgm:spPr>
      <dgm:t>
        <a:bodyPr/>
        <a:lstStyle/>
        <a:p>
          <a:r>
            <a:rPr lang="en-GB" dirty="0"/>
            <a:t>Value chain analysis versus Value chain</a:t>
          </a:r>
          <a:r>
            <a:rPr lang="en-GB" b="1" dirty="0"/>
            <a:t>s: </a:t>
          </a:r>
          <a:endParaRPr lang="en-US" dirty="0"/>
        </a:p>
      </dgm:t>
    </dgm:pt>
    <dgm:pt modelId="{9EBB6FB4-46F7-47B2-857B-542508BEB4F0}" type="parTrans" cxnId="{AF6D6439-BD22-4DBD-A9FB-864363136623}">
      <dgm:prSet/>
      <dgm:spPr/>
      <dgm:t>
        <a:bodyPr/>
        <a:lstStyle/>
        <a:p>
          <a:endParaRPr lang="en-US"/>
        </a:p>
      </dgm:t>
    </dgm:pt>
    <dgm:pt modelId="{9E2D324D-4618-4ADF-A3DF-2C6B5BFBFD47}" type="sibTrans" cxnId="{AF6D6439-BD22-4DBD-A9FB-864363136623}">
      <dgm:prSet/>
      <dgm:spPr/>
      <dgm:t>
        <a:bodyPr/>
        <a:lstStyle/>
        <a:p>
          <a:endParaRPr lang="en-US"/>
        </a:p>
      </dgm:t>
    </dgm:pt>
    <dgm:pt modelId="{97C5C601-89B4-4168-8DA6-E508AB64F0C8}">
      <dgm:prSet/>
      <dgm:spPr>
        <a:solidFill>
          <a:schemeClr val="accent1"/>
        </a:solidFill>
        <a:ln>
          <a:solidFill>
            <a:schemeClr val="accent1"/>
          </a:solidFill>
        </a:ln>
      </dgm:spPr>
      <dgm:t>
        <a:bodyPr/>
        <a:lstStyle/>
        <a:p>
          <a:r>
            <a:rPr lang="en-GB" dirty="0"/>
            <a:t>How  a value chain approach can be mobilized with other objective such as territorial development, diversification/agroecology…?</a:t>
          </a:r>
          <a:endParaRPr lang="en-US" dirty="0"/>
        </a:p>
      </dgm:t>
    </dgm:pt>
    <dgm:pt modelId="{701A1EA9-7EB1-4A5F-BAAC-8F42D3F95B4F}" type="parTrans" cxnId="{B62AFFD4-8D1A-46F6-BFEA-8AEE48F96600}">
      <dgm:prSet/>
      <dgm:spPr/>
      <dgm:t>
        <a:bodyPr/>
        <a:lstStyle/>
        <a:p>
          <a:endParaRPr lang="en-US"/>
        </a:p>
      </dgm:t>
    </dgm:pt>
    <dgm:pt modelId="{307FEE5F-96DF-4C66-B1F9-BCC75422C5E0}" type="sibTrans" cxnId="{B62AFFD4-8D1A-46F6-BFEA-8AEE48F96600}">
      <dgm:prSet/>
      <dgm:spPr/>
      <dgm:t>
        <a:bodyPr/>
        <a:lstStyle/>
        <a:p>
          <a:endParaRPr lang="en-US"/>
        </a:p>
      </dgm:t>
    </dgm:pt>
    <dgm:pt modelId="{52D9F8F8-DEF0-4984-A3EA-59D82C742841}" type="pres">
      <dgm:prSet presAssocID="{C3B0CDBF-7671-405C-AE5C-5F79E81500BC}" presName="outerComposite" presStyleCnt="0">
        <dgm:presLayoutVars>
          <dgm:chMax val="5"/>
          <dgm:dir/>
          <dgm:resizeHandles val="exact"/>
        </dgm:presLayoutVars>
      </dgm:prSet>
      <dgm:spPr/>
    </dgm:pt>
    <dgm:pt modelId="{84DCD1C1-5FD4-4712-B25D-79BDD3A5F209}" type="pres">
      <dgm:prSet presAssocID="{C3B0CDBF-7671-405C-AE5C-5F79E81500BC}" presName="dummyMaxCanvas" presStyleCnt="0">
        <dgm:presLayoutVars/>
      </dgm:prSet>
      <dgm:spPr/>
    </dgm:pt>
    <dgm:pt modelId="{21FA9296-F70B-403B-8E7D-4143D224EDAF}" type="pres">
      <dgm:prSet presAssocID="{C3B0CDBF-7671-405C-AE5C-5F79E81500BC}" presName="FourNodes_1" presStyleLbl="node1" presStyleIdx="0" presStyleCnt="4">
        <dgm:presLayoutVars>
          <dgm:bulletEnabled val="1"/>
        </dgm:presLayoutVars>
      </dgm:prSet>
      <dgm:spPr/>
    </dgm:pt>
    <dgm:pt modelId="{1F16DAFA-164C-4DA8-ABB9-4456C1EFD76B}" type="pres">
      <dgm:prSet presAssocID="{C3B0CDBF-7671-405C-AE5C-5F79E81500BC}" presName="FourNodes_2" presStyleLbl="node1" presStyleIdx="1" presStyleCnt="4">
        <dgm:presLayoutVars>
          <dgm:bulletEnabled val="1"/>
        </dgm:presLayoutVars>
      </dgm:prSet>
      <dgm:spPr/>
    </dgm:pt>
    <dgm:pt modelId="{FA6C6DD1-4445-48FD-9F94-7B60AC2087C8}" type="pres">
      <dgm:prSet presAssocID="{C3B0CDBF-7671-405C-AE5C-5F79E81500BC}" presName="FourNodes_3" presStyleLbl="node1" presStyleIdx="2" presStyleCnt="4">
        <dgm:presLayoutVars>
          <dgm:bulletEnabled val="1"/>
        </dgm:presLayoutVars>
      </dgm:prSet>
      <dgm:spPr/>
    </dgm:pt>
    <dgm:pt modelId="{9D690815-DD3F-4BB6-B513-F8DE69A59616}" type="pres">
      <dgm:prSet presAssocID="{C3B0CDBF-7671-405C-AE5C-5F79E81500BC}" presName="FourNodes_4" presStyleLbl="node1" presStyleIdx="3" presStyleCnt="4">
        <dgm:presLayoutVars>
          <dgm:bulletEnabled val="1"/>
        </dgm:presLayoutVars>
      </dgm:prSet>
      <dgm:spPr/>
    </dgm:pt>
    <dgm:pt modelId="{164F849C-3156-4E02-815E-71927A980728}" type="pres">
      <dgm:prSet presAssocID="{C3B0CDBF-7671-405C-AE5C-5F79E81500BC}" presName="FourConn_1-2" presStyleLbl="fgAccFollowNode1" presStyleIdx="0" presStyleCnt="3">
        <dgm:presLayoutVars>
          <dgm:bulletEnabled val="1"/>
        </dgm:presLayoutVars>
      </dgm:prSet>
      <dgm:spPr/>
    </dgm:pt>
    <dgm:pt modelId="{285AEAE7-CAA2-45AE-8733-ED25CC546B38}" type="pres">
      <dgm:prSet presAssocID="{C3B0CDBF-7671-405C-AE5C-5F79E81500BC}" presName="FourConn_2-3" presStyleLbl="fgAccFollowNode1" presStyleIdx="1" presStyleCnt="3">
        <dgm:presLayoutVars>
          <dgm:bulletEnabled val="1"/>
        </dgm:presLayoutVars>
      </dgm:prSet>
      <dgm:spPr/>
    </dgm:pt>
    <dgm:pt modelId="{092F04DD-BE1E-4E93-9011-1E149246467E}" type="pres">
      <dgm:prSet presAssocID="{C3B0CDBF-7671-405C-AE5C-5F79E81500BC}" presName="FourConn_3-4" presStyleLbl="fgAccFollowNode1" presStyleIdx="2" presStyleCnt="3">
        <dgm:presLayoutVars>
          <dgm:bulletEnabled val="1"/>
        </dgm:presLayoutVars>
      </dgm:prSet>
      <dgm:spPr/>
    </dgm:pt>
    <dgm:pt modelId="{98501AEA-0E01-4A86-9B59-DC4BDEA6272D}" type="pres">
      <dgm:prSet presAssocID="{C3B0CDBF-7671-405C-AE5C-5F79E81500BC}" presName="FourNodes_1_text" presStyleLbl="node1" presStyleIdx="3" presStyleCnt="4">
        <dgm:presLayoutVars>
          <dgm:bulletEnabled val="1"/>
        </dgm:presLayoutVars>
      </dgm:prSet>
      <dgm:spPr/>
    </dgm:pt>
    <dgm:pt modelId="{40DCFD62-73A0-40C9-AAB7-DF3A242D3947}" type="pres">
      <dgm:prSet presAssocID="{C3B0CDBF-7671-405C-AE5C-5F79E81500BC}" presName="FourNodes_2_text" presStyleLbl="node1" presStyleIdx="3" presStyleCnt="4">
        <dgm:presLayoutVars>
          <dgm:bulletEnabled val="1"/>
        </dgm:presLayoutVars>
      </dgm:prSet>
      <dgm:spPr/>
    </dgm:pt>
    <dgm:pt modelId="{801025C3-33B0-4F0A-9092-72323D14AF8A}" type="pres">
      <dgm:prSet presAssocID="{C3B0CDBF-7671-405C-AE5C-5F79E81500BC}" presName="FourNodes_3_text" presStyleLbl="node1" presStyleIdx="3" presStyleCnt="4">
        <dgm:presLayoutVars>
          <dgm:bulletEnabled val="1"/>
        </dgm:presLayoutVars>
      </dgm:prSet>
      <dgm:spPr/>
    </dgm:pt>
    <dgm:pt modelId="{1A6CAE73-DABD-4A99-A8C8-0AAF445F6B23}" type="pres">
      <dgm:prSet presAssocID="{C3B0CDBF-7671-405C-AE5C-5F79E81500BC}" presName="FourNodes_4_text" presStyleLbl="node1" presStyleIdx="3" presStyleCnt="4">
        <dgm:presLayoutVars>
          <dgm:bulletEnabled val="1"/>
        </dgm:presLayoutVars>
      </dgm:prSet>
      <dgm:spPr/>
    </dgm:pt>
  </dgm:ptLst>
  <dgm:cxnLst>
    <dgm:cxn modelId="{015F1617-D3AD-4D0D-B835-45AE7D216ED7}" type="presOf" srcId="{CA8F7833-CFF2-4826-A4B4-E25920A9E82A}" destId="{FA6C6DD1-4445-48FD-9F94-7B60AC2087C8}" srcOrd="0" destOrd="0" presId="urn:microsoft.com/office/officeart/2005/8/layout/vProcess5"/>
    <dgm:cxn modelId="{F8A6ED19-15B6-4DC1-8E19-925E481B3AB7}" type="presOf" srcId="{5828A043-7529-4C6F-8EFB-05C74CB0E882}" destId="{98501AEA-0E01-4A86-9B59-DC4BDEA6272D}" srcOrd="1" destOrd="0" presId="urn:microsoft.com/office/officeart/2005/8/layout/vProcess5"/>
    <dgm:cxn modelId="{AF6D6439-BD22-4DBD-A9FB-864363136623}" srcId="{C3B0CDBF-7671-405C-AE5C-5F79E81500BC}" destId="{05F0DCEF-F6D3-4011-8674-558A473A9E92}" srcOrd="3" destOrd="0" parTransId="{9EBB6FB4-46F7-47B2-857B-542508BEB4F0}" sibTransId="{9E2D324D-4618-4ADF-A3DF-2C6B5BFBFD47}"/>
    <dgm:cxn modelId="{70E5D339-49C1-4E1D-B12D-305FBAD39F5E}" type="presOf" srcId="{6BA57350-F7BF-46A3-AB59-FC5CE6C6CBED}" destId="{092F04DD-BE1E-4E93-9011-1E149246467E}" srcOrd="0" destOrd="0" presId="urn:microsoft.com/office/officeart/2005/8/layout/vProcess5"/>
    <dgm:cxn modelId="{BB330363-A1BC-468F-8673-FC4EF4AA2EFA}" srcId="{C3B0CDBF-7671-405C-AE5C-5F79E81500BC}" destId="{5828A043-7529-4C6F-8EFB-05C74CB0E882}" srcOrd="0" destOrd="0" parTransId="{E2A36A76-66D6-4D6B-962A-1B56A7307479}" sibTransId="{35CDFD48-A3DC-4CA0-A9B4-E248C5B988F1}"/>
    <dgm:cxn modelId="{49860A73-54B8-40C2-91E5-28FBF6255C26}" type="presOf" srcId="{35CDFD48-A3DC-4CA0-A9B4-E248C5B988F1}" destId="{164F849C-3156-4E02-815E-71927A980728}" srcOrd="0" destOrd="0" presId="urn:microsoft.com/office/officeart/2005/8/layout/vProcess5"/>
    <dgm:cxn modelId="{18812375-70A0-4C19-9EE6-4649C99A157C}" type="presOf" srcId="{05F0DCEF-F6D3-4011-8674-558A473A9E92}" destId="{1A6CAE73-DABD-4A99-A8C8-0AAF445F6B23}" srcOrd="1" destOrd="0" presId="urn:microsoft.com/office/officeart/2005/8/layout/vProcess5"/>
    <dgm:cxn modelId="{EF609180-338D-42FE-B0A1-E58125C71B9A}" type="presOf" srcId="{C3B0CDBF-7671-405C-AE5C-5F79E81500BC}" destId="{52D9F8F8-DEF0-4984-A3EA-59D82C742841}" srcOrd="0" destOrd="0" presId="urn:microsoft.com/office/officeart/2005/8/layout/vProcess5"/>
    <dgm:cxn modelId="{EEB360A6-2AFA-49C4-AF7F-3229E749DF40}" srcId="{C3B0CDBF-7671-405C-AE5C-5F79E81500BC}" destId="{CA8F7833-CFF2-4826-A4B4-E25920A9E82A}" srcOrd="2" destOrd="0" parTransId="{79EFF197-C2C5-4944-9B12-14BFC9CE3FD4}" sibTransId="{6BA57350-F7BF-46A3-AB59-FC5CE6C6CBED}"/>
    <dgm:cxn modelId="{183168A7-7292-4A8A-B7D5-37F0E2004FBF}" type="presOf" srcId="{97C5C601-89B4-4168-8DA6-E508AB64F0C8}" destId="{1A6CAE73-DABD-4A99-A8C8-0AAF445F6B23}" srcOrd="1" destOrd="1" presId="urn:microsoft.com/office/officeart/2005/8/layout/vProcess5"/>
    <dgm:cxn modelId="{424BECC4-4F81-46D2-A4EA-155B12CE114B}" type="presOf" srcId="{CA8F7833-CFF2-4826-A4B4-E25920A9E82A}" destId="{801025C3-33B0-4F0A-9092-72323D14AF8A}" srcOrd="1" destOrd="0" presId="urn:microsoft.com/office/officeart/2005/8/layout/vProcess5"/>
    <dgm:cxn modelId="{599C25C6-4632-4A8E-8532-9E72916CE6A0}" srcId="{C3B0CDBF-7671-405C-AE5C-5F79E81500BC}" destId="{2F67C113-DD44-4774-A6FE-A12E5B6C96DF}" srcOrd="1" destOrd="0" parTransId="{B2E6852D-B134-43CD-8E11-BFCE574A5C7F}" sibTransId="{6F91445D-4929-4E0A-B40B-F83CABD33882}"/>
    <dgm:cxn modelId="{77B998D3-A149-4FD8-91A4-A3751B38739A}" type="presOf" srcId="{2F67C113-DD44-4774-A6FE-A12E5B6C96DF}" destId="{40DCFD62-73A0-40C9-AAB7-DF3A242D3947}" srcOrd="1" destOrd="0" presId="urn:microsoft.com/office/officeart/2005/8/layout/vProcess5"/>
    <dgm:cxn modelId="{05A846D4-8346-4F3C-85F8-444883F3DD4D}" type="presOf" srcId="{6F91445D-4929-4E0A-B40B-F83CABD33882}" destId="{285AEAE7-CAA2-45AE-8733-ED25CC546B38}" srcOrd="0" destOrd="0" presId="urn:microsoft.com/office/officeart/2005/8/layout/vProcess5"/>
    <dgm:cxn modelId="{B62AFFD4-8D1A-46F6-BFEA-8AEE48F96600}" srcId="{05F0DCEF-F6D3-4011-8674-558A473A9E92}" destId="{97C5C601-89B4-4168-8DA6-E508AB64F0C8}" srcOrd="0" destOrd="0" parTransId="{701A1EA9-7EB1-4A5F-BAAC-8F42D3F95B4F}" sibTransId="{307FEE5F-96DF-4C66-B1F9-BCC75422C5E0}"/>
    <dgm:cxn modelId="{4526C8E0-CD7A-4E98-BA62-7717AF439E65}" type="presOf" srcId="{2F67C113-DD44-4774-A6FE-A12E5B6C96DF}" destId="{1F16DAFA-164C-4DA8-ABB9-4456C1EFD76B}" srcOrd="0" destOrd="0" presId="urn:microsoft.com/office/officeart/2005/8/layout/vProcess5"/>
    <dgm:cxn modelId="{88E1F1E8-3930-46DA-924D-93D410E86181}" type="presOf" srcId="{97C5C601-89B4-4168-8DA6-E508AB64F0C8}" destId="{9D690815-DD3F-4BB6-B513-F8DE69A59616}" srcOrd="0" destOrd="1" presId="urn:microsoft.com/office/officeart/2005/8/layout/vProcess5"/>
    <dgm:cxn modelId="{5E8F31EF-025A-4FFF-B806-2984E181CA01}" type="presOf" srcId="{05F0DCEF-F6D3-4011-8674-558A473A9E92}" destId="{9D690815-DD3F-4BB6-B513-F8DE69A59616}" srcOrd="0" destOrd="0" presId="urn:microsoft.com/office/officeart/2005/8/layout/vProcess5"/>
    <dgm:cxn modelId="{7F32FFF3-D11D-4527-ABF6-B9D024F2344F}" type="presOf" srcId="{5828A043-7529-4C6F-8EFB-05C74CB0E882}" destId="{21FA9296-F70B-403B-8E7D-4143D224EDAF}" srcOrd="0" destOrd="0" presId="urn:microsoft.com/office/officeart/2005/8/layout/vProcess5"/>
    <dgm:cxn modelId="{052AEEA7-B326-406F-AC34-5C3BFAA67B28}" type="presParOf" srcId="{52D9F8F8-DEF0-4984-A3EA-59D82C742841}" destId="{84DCD1C1-5FD4-4712-B25D-79BDD3A5F209}" srcOrd="0" destOrd="0" presId="urn:microsoft.com/office/officeart/2005/8/layout/vProcess5"/>
    <dgm:cxn modelId="{28D6EF13-3038-41EC-A8E4-2126E31F1315}" type="presParOf" srcId="{52D9F8F8-DEF0-4984-A3EA-59D82C742841}" destId="{21FA9296-F70B-403B-8E7D-4143D224EDAF}" srcOrd="1" destOrd="0" presId="urn:microsoft.com/office/officeart/2005/8/layout/vProcess5"/>
    <dgm:cxn modelId="{EEF40AD8-C552-4BA8-9243-B21ED492EA2E}" type="presParOf" srcId="{52D9F8F8-DEF0-4984-A3EA-59D82C742841}" destId="{1F16DAFA-164C-4DA8-ABB9-4456C1EFD76B}" srcOrd="2" destOrd="0" presId="urn:microsoft.com/office/officeart/2005/8/layout/vProcess5"/>
    <dgm:cxn modelId="{3B2D9CE9-1F44-4F05-817A-EC19A67C0D48}" type="presParOf" srcId="{52D9F8F8-DEF0-4984-A3EA-59D82C742841}" destId="{FA6C6DD1-4445-48FD-9F94-7B60AC2087C8}" srcOrd="3" destOrd="0" presId="urn:microsoft.com/office/officeart/2005/8/layout/vProcess5"/>
    <dgm:cxn modelId="{7D2548EE-C629-4FDF-881B-9E037DDD2722}" type="presParOf" srcId="{52D9F8F8-DEF0-4984-A3EA-59D82C742841}" destId="{9D690815-DD3F-4BB6-B513-F8DE69A59616}" srcOrd="4" destOrd="0" presId="urn:microsoft.com/office/officeart/2005/8/layout/vProcess5"/>
    <dgm:cxn modelId="{5D05808C-5CB9-4EED-9EF6-E787EC35A9B5}" type="presParOf" srcId="{52D9F8F8-DEF0-4984-A3EA-59D82C742841}" destId="{164F849C-3156-4E02-815E-71927A980728}" srcOrd="5" destOrd="0" presId="urn:microsoft.com/office/officeart/2005/8/layout/vProcess5"/>
    <dgm:cxn modelId="{2E45A6B2-A5F5-4548-B01C-B123D79831B1}" type="presParOf" srcId="{52D9F8F8-DEF0-4984-A3EA-59D82C742841}" destId="{285AEAE7-CAA2-45AE-8733-ED25CC546B38}" srcOrd="6" destOrd="0" presId="urn:microsoft.com/office/officeart/2005/8/layout/vProcess5"/>
    <dgm:cxn modelId="{EE9240DC-FDF5-4B98-B362-2AC8D915BA27}" type="presParOf" srcId="{52D9F8F8-DEF0-4984-A3EA-59D82C742841}" destId="{092F04DD-BE1E-4E93-9011-1E149246467E}" srcOrd="7" destOrd="0" presId="urn:microsoft.com/office/officeart/2005/8/layout/vProcess5"/>
    <dgm:cxn modelId="{2E596629-F9EE-43B6-8A01-FC1CDCC6E8BE}" type="presParOf" srcId="{52D9F8F8-DEF0-4984-A3EA-59D82C742841}" destId="{98501AEA-0E01-4A86-9B59-DC4BDEA6272D}" srcOrd="8" destOrd="0" presId="urn:microsoft.com/office/officeart/2005/8/layout/vProcess5"/>
    <dgm:cxn modelId="{DFA78AC3-8542-4B91-A955-0B4C84F609A0}" type="presParOf" srcId="{52D9F8F8-DEF0-4984-A3EA-59D82C742841}" destId="{40DCFD62-73A0-40C9-AAB7-DF3A242D3947}" srcOrd="9" destOrd="0" presId="urn:microsoft.com/office/officeart/2005/8/layout/vProcess5"/>
    <dgm:cxn modelId="{69228B09-ECAF-4DD0-92D1-795CB079EDF4}" type="presParOf" srcId="{52D9F8F8-DEF0-4984-A3EA-59D82C742841}" destId="{801025C3-33B0-4F0A-9092-72323D14AF8A}" srcOrd="10" destOrd="0" presId="urn:microsoft.com/office/officeart/2005/8/layout/vProcess5"/>
    <dgm:cxn modelId="{1836F80C-2B83-4531-BE57-0601B1782D1C}" type="presParOf" srcId="{52D9F8F8-DEF0-4984-A3EA-59D82C742841}" destId="{1A6CAE73-DABD-4A99-A8C8-0AAF445F6B23}" srcOrd="11" destOrd="0" presId="urn:microsoft.com/office/officeart/2005/8/layout/vProcess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46E7A-CAFF-4668-ACD4-F34D8B0BC50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5DABC00-7032-40B9-8E2C-8E4DD15DFE93}">
      <dgm:prSet custT="1"/>
      <dgm:spPr/>
      <dgm:t>
        <a:bodyPr/>
        <a:lstStyle/>
        <a:p>
          <a:pPr algn="l"/>
          <a:r>
            <a:rPr lang="en-GB" sz="2000" dirty="0"/>
            <a:t>VC refers to a </a:t>
          </a:r>
          <a:r>
            <a:rPr lang="en-GB" sz="2000" b="1" dirty="0"/>
            <a:t>tangible</a:t>
          </a:r>
          <a:r>
            <a:rPr lang="en-GB" sz="2000" dirty="0"/>
            <a:t> form of economic organisation based on strong interdependence between actors, from supply to distribution, governed by a VC driver (e.g. processing companies) or by public authorities (e.g. marketing boards).</a:t>
          </a:r>
          <a:endParaRPr lang="en-US" sz="2000" dirty="0"/>
        </a:p>
      </dgm:t>
    </dgm:pt>
    <dgm:pt modelId="{F83F3854-001C-48F4-84E1-F045C56B8B4F}" type="parTrans" cxnId="{513339E1-B6C5-45D0-B10C-AC825CC838CF}">
      <dgm:prSet/>
      <dgm:spPr/>
      <dgm:t>
        <a:bodyPr/>
        <a:lstStyle/>
        <a:p>
          <a:endParaRPr lang="en-US"/>
        </a:p>
      </dgm:t>
    </dgm:pt>
    <dgm:pt modelId="{4F04AF4A-F71C-4185-A433-6003D9EA8B02}" type="sibTrans" cxnId="{513339E1-B6C5-45D0-B10C-AC825CC838CF}">
      <dgm:prSet/>
      <dgm:spPr/>
      <dgm:t>
        <a:bodyPr/>
        <a:lstStyle/>
        <a:p>
          <a:endParaRPr lang="en-US"/>
        </a:p>
      </dgm:t>
    </dgm:pt>
    <dgm:pt modelId="{5782EC14-86EB-41F4-ABC0-D729F22E292B}">
      <dgm:prSet custT="1"/>
      <dgm:spPr/>
      <dgm:t>
        <a:bodyPr/>
        <a:lstStyle/>
        <a:p>
          <a:r>
            <a:rPr lang="en-GB" sz="1800" dirty="0"/>
            <a:t>Coffee VC Tanzania</a:t>
          </a:r>
          <a:endParaRPr lang="en-US" sz="1800" dirty="0"/>
        </a:p>
      </dgm:t>
    </dgm:pt>
    <dgm:pt modelId="{5A20886E-FE2D-4765-A4D0-04B24C65D495}" type="parTrans" cxnId="{4694508C-3E2B-40FA-B5F6-B597E4881031}">
      <dgm:prSet/>
      <dgm:spPr/>
      <dgm:t>
        <a:bodyPr/>
        <a:lstStyle/>
        <a:p>
          <a:endParaRPr lang="en-US"/>
        </a:p>
      </dgm:t>
    </dgm:pt>
    <dgm:pt modelId="{6930B94B-038F-47E1-9A50-3A418923C5E5}" type="sibTrans" cxnId="{4694508C-3E2B-40FA-B5F6-B597E4881031}">
      <dgm:prSet/>
      <dgm:spPr/>
      <dgm:t>
        <a:bodyPr/>
        <a:lstStyle/>
        <a:p>
          <a:endParaRPr lang="en-US"/>
        </a:p>
      </dgm:t>
    </dgm:pt>
    <dgm:pt modelId="{50BED107-0363-44D4-8DD7-4E896771E8FE}">
      <dgm:prSet custT="1"/>
      <dgm:spPr/>
      <dgm:t>
        <a:bodyPr/>
        <a:lstStyle/>
        <a:p>
          <a:r>
            <a:rPr lang="en-GB" sz="1800" dirty="0"/>
            <a:t>Cotton VC Cameroon</a:t>
          </a:r>
          <a:endParaRPr lang="en-US" sz="1800" dirty="0"/>
        </a:p>
      </dgm:t>
    </dgm:pt>
    <dgm:pt modelId="{15447B8A-FC58-4EC7-AC9E-4BA0120BCA80}" type="parTrans" cxnId="{2DAD5F2C-22E9-4EFD-8432-21C951E1201F}">
      <dgm:prSet/>
      <dgm:spPr/>
      <dgm:t>
        <a:bodyPr/>
        <a:lstStyle/>
        <a:p>
          <a:endParaRPr lang="en-US"/>
        </a:p>
      </dgm:t>
    </dgm:pt>
    <dgm:pt modelId="{E23E0D08-3DD5-4D12-BB08-08BB3EC2489E}" type="sibTrans" cxnId="{2DAD5F2C-22E9-4EFD-8432-21C951E1201F}">
      <dgm:prSet/>
      <dgm:spPr/>
      <dgm:t>
        <a:bodyPr/>
        <a:lstStyle/>
        <a:p>
          <a:endParaRPr lang="en-US"/>
        </a:p>
      </dgm:t>
    </dgm:pt>
    <dgm:pt modelId="{C51EEE16-8454-46EC-AAB9-9298033668AA}">
      <dgm:prSet custT="1"/>
      <dgm:spPr/>
      <dgm:t>
        <a:bodyPr/>
        <a:lstStyle/>
        <a:p>
          <a:pPr algn="l"/>
          <a:r>
            <a:rPr lang="en-GB" sz="2000" dirty="0"/>
            <a:t>VC can be defined as </a:t>
          </a:r>
          <a:r>
            <a:rPr lang="en-GB" sz="2000" b="1" dirty="0"/>
            <a:t>a representation of the economic system</a:t>
          </a:r>
          <a:r>
            <a:rPr lang="en-GB" sz="2000" dirty="0"/>
            <a:t>, including different forms of governance, that do not necessarily rely on strong interdependence.</a:t>
          </a:r>
        </a:p>
        <a:p>
          <a:pPr algn="l"/>
          <a:r>
            <a:rPr lang="en-US" sz="1800" dirty="0"/>
            <a:t>-  Any combination of seller and buyer in the economic system corresponding to the production of a good from a raw material to a processed form</a:t>
          </a:r>
          <a:endParaRPr lang="en-GB" sz="1800" dirty="0"/>
        </a:p>
        <a:p>
          <a:pPr algn="ctr"/>
          <a:endParaRPr lang="en-US" sz="1900" dirty="0"/>
        </a:p>
      </dgm:t>
    </dgm:pt>
    <dgm:pt modelId="{318758D9-4C53-4263-8D68-5CB5CEA16247}" type="parTrans" cxnId="{B5281A43-E2F2-4A76-9E33-B49E920CB245}">
      <dgm:prSet/>
      <dgm:spPr/>
      <dgm:t>
        <a:bodyPr/>
        <a:lstStyle/>
        <a:p>
          <a:endParaRPr lang="en-US"/>
        </a:p>
      </dgm:t>
    </dgm:pt>
    <dgm:pt modelId="{00618D4C-28AF-4E78-9D13-96E9EACFECF8}" type="sibTrans" cxnId="{B5281A43-E2F2-4A76-9E33-B49E920CB245}">
      <dgm:prSet/>
      <dgm:spPr/>
      <dgm:t>
        <a:bodyPr/>
        <a:lstStyle/>
        <a:p>
          <a:endParaRPr lang="en-US"/>
        </a:p>
      </dgm:t>
    </dgm:pt>
    <dgm:pt modelId="{BF6C1B80-7FF7-4D44-BB4C-BF635CA9A213}">
      <dgm:prSet custT="1"/>
      <dgm:spPr/>
      <dgm:t>
        <a:bodyPr/>
        <a:lstStyle/>
        <a:p>
          <a:r>
            <a:rPr lang="en-GB" sz="1800" dirty="0"/>
            <a:t>Cambodia Aquaculture</a:t>
          </a:r>
          <a:endParaRPr lang="en-US" sz="1800" dirty="0"/>
        </a:p>
      </dgm:t>
    </dgm:pt>
    <dgm:pt modelId="{B5B26EA4-96E0-42DB-92F2-C39B0C089A66}" type="parTrans" cxnId="{7B727493-7BD4-4A49-95F3-672D3F2E7B73}">
      <dgm:prSet/>
      <dgm:spPr/>
      <dgm:t>
        <a:bodyPr/>
        <a:lstStyle/>
        <a:p>
          <a:endParaRPr lang="en-US"/>
        </a:p>
      </dgm:t>
    </dgm:pt>
    <dgm:pt modelId="{DE4403D8-C94E-48A0-BB3B-50658D6B6E71}" type="sibTrans" cxnId="{7B727493-7BD4-4A49-95F3-672D3F2E7B73}">
      <dgm:prSet/>
      <dgm:spPr/>
      <dgm:t>
        <a:bodyPr/>
        <a:lstStyle/>
        <a:p>
          <a:endParaRPr lang="en-US"/>
        </a:p>
      </dgm:t>
    </dgm:pt>
    <dgm:pt modelId="{5420CC80-1558-4FC9-B075-AC0B902D3692}">
      <dgm:prSet custT="1"/>
      <dgm:spPr/>
      <dgm:t>
        <a:bodyPr/>
        <a:lstStyle/>
        <a:p>
          <a:r>
            <a:rPr lang="en-US" sz="1800" dirty="0"/>
            <a:t>Côte d’Ivoire Cassava</a:t>
          </a:r>
        </a:p>
      </dgm:t>
    </dgm:pt>
    <dgm:pt modelId="{31ED6FE5-001B-448E-91BE-7B0B8A2F1BCB}" type="parTrans" cxnId="{4E06BB14-C822-489F-A73B-589F3C294AF0}">
      <dgm:prSet/>
      <dgm:spPr/>
      <dgm:t>
        <a:bodyPr/>
        <a:lstStyle/>
        <a:p>
          <a:endParaRPr lang="en-GB"/>
        </a:p>
      </dgm:t>
    </dgm:pt>
    <dgm:pt modelId="{621A88E0-006E-4B2C-BBDB-A91727EEB8FD}" type="sibTrans" cxnId="{4E06BB14-C822-489F-A73B-589F3C294AF0}">
      <dgm:prSet/>
      <dgm:spPr/>
      <dgm:t>
        <a:bodyPr/>
        <a:lstStyle/>
        <a:p>
          <a:endParaRPr lang="en-GB"/>
        </a:p>
      </dgm:t>
    </dgm:pt>
    <dgm:pt modelId="{2C5E82AA-DEF3-452B-A234-BE2C10AA1E63}" type="pres">
      <dgm:prSet presAssocID="{42A46E7A-CAFF-4668-ACD4-F34D8B0BC504}" presName="Name0" presStyleCnt="0">
        <dgm:presLayoutVars>
          <dgm:dir/>
          <dgm:animLvl val="lvl"/>
          <dgm:resizeHandles val="exact"/>
        </dgm:presLayoutVars>
      </dgm:prSet>
      <dgm:spPr/>
    </dgm:pt>
    <dgm:pt modelId="{4E30DF50-B516-41DE-8935-36980AB7E2BD}" type="pres">
      <dgm:prSet presAssocID="{E5DABC00-7032-40B9-8E2C-8E4DD15DFE93}" presName="linNode" presStyleCnt="0"/>
      <dgm:spPr/>
    </dgm:pt>
    <dgm:pt modelId="{266D4702-B9B1-4F4E-B6B0-B51D3BB9EA02}" type="pres">
      <dgm:prSet presAssocID="{E5DABC00-7032-40B9-8E2C-8E4DD15DFE93}" presName="parentText" presStyleLbl="node1" presStyleIdx="0" presStyleCnt="2" custScaleX="220584">
        <dgm:presLayoutVars>
          <dgm:chMax val="1"/>
          <dgm:bulletEnabled val="1"/>
        </dgm:presLayoutVars>
      </dgm:prSet>
      <dgm:spPr/>
    </dgm:pt>
    <dgm:pt modelId="{586F4676-0C83-4794-AB5D-B813626BF97B}" type="pres">
      <dgm:prSet presAssocID="{E5DABC00-7032-40B9-8E2C-8E4DD15DFE93}" presName="descendantText" presStyleLbl="alignAccFollowNode1" presStyleIdx="0" presStyleCnt="2" custScaleX="40498" custLinFactNeighborX="14361" custLinFactNeighborY="1206">
        <dgm:presLayoutVars>
          <dgm:bulletEnabled val="1"/>
        </dgm:presLayoutVars>
      </dgm:prSet>
      <dgm:spPr/>
    </dgm:pt>
    <dgm:pt modelId="{10513B86-7AD7-4A25-97AA-C9EAC0A7392F}" type="pres">
      <dgm:prSet presAssocID="{4F04AF4A-F71C-4185-A433-6003D9EA8B02}" presName="sp" presStyleCnt="0"/>
      <dgm:spPr/>
    </dgm:pt>
    <dgm:pt modelId="{FF4DB86D-2CA4-4355-A7CD-33B5F137212C}" type="pres">
      <dgm:prSet presAssocID="{C51EEE16-8454-46EC-AAB9-9298033668AA}" presName="linNode" presStyleCnt="0"/>
      <dgm:spPr/>
    </dgm:pt>
    <dgm:pt modelId="{CD8777AF-338A-4C7C-808A-761E0DE230B7}" type="pres">
      <dgm:prSet presAssocID="{C51EEE16-8454-46EC-AAB9-9298033668AA}" presName="parentText" presStyleLbl="node1" presStyleIdx="1" presStyleCnt="2" custScaleX="400937">
        <dgm:presLayoutVars>
          <dgm:chMax val="1"/>
          <dgm:bulletEnabled val="1"/>
        </dgm:presLayoutVars>
      </dgm:prSet>
      <dgm:spPr/>
    </dgm:pt>
    <dgm:pt modelId="{918BED3D-6471-47D9-8DF0-72AD0ADB634B}" type="pres">
      <dgm:prSet presAssocID="{C51EEE16-8454-46EC-AAB9-9298033668AA}" presName="descendantText" presStyleLbl="alignAccFollowNode1" presStyleIdx="1" presStyleCnt="2" custScaleX="78040">
        <dgm:presLayoutVars>
          <dgm:bulletEnabled val="1"/>
        </dgm:presLayoutVars>
      </dgm:prSet>
      <dgm:spPr/>
    </dgm:pt>
  </dgm:ptLst>
  <dgm:cxnLst>
    <dgm:cxn modelId="{BF09E912-4D50-4CD7-B52F-1016B4027780}" type="presOf" srcId="{C51EEE16-8454-46EC-AAB9-9298033668AA}" destId="{CD8777AF-338A-4C7C-808A-761E0DE230B7}" srcOrd="0" destOrd="0" presId="urn:microsoft.com/office/officeart/2005/8/layout/vList5"/>
    <dgm:cxn modelId="{4E06BB14-C822-489F-A73B-589F3C294AF0}" srcId="{C51EEE16-8454-46EC-AAB9-9298033668AA}" destId="{5420CC80-1558-4FC9-B075-AC0B902D3692}" srcOrd="1" destOrd="0" parTransId="{31ED6FE5-001B-448E-91BE-7B0B8A2F1BCB}" sibTransId="{621A88E0-006E-4B2C-BBDB-A91727EEB8FD}"/>
    <dgm:cxn modelId="{2DAD5F2C-22E9-4EFD-8432-21C951E1201F}" srcId="{E5DABC00-7032-40B9-8E2C-8E4DD15DFE93}" destId="{50BED107-0363-44D4-8DD7-4E896771E8FE}" srcOrd="1" destOrd="0" parTransId="{15447B8A-FC58-4EC7-AC9E-4BA0120BCA80}" sibTransId="{E23E0D08-3DD5-4D12-BB08-08BB3EC2489E}"/>
    <dgm:cxn modelId="{9D8A3541-72F6-405B-9901-C1E2C9553077}" type="presOf" srcId="{50BED107-0363-44D4-8DD7-4E896771E8FE}" destId="{586F4676-0C83-4794-AB5D-B813626BF97B}" srcOrd="0" destOrd="1" presId="urn:microsoft.com/office/officeart/2005/8/layout/vList5"/>
    <dgm:cxn modelId="{B5281A43-E2F2-4A76-9E33-B49E920CB245}" srcId="{42A46E7A-CAFF-4668-ACD4-F34D8B0BC504}" destId="{C51EEE16-8454-46EC-AAB9-9298033668AA}" srcOrd="1" destOrd="0" parTransId="{318758D9-4C53-4263-8D68-5CB5CEA16247}" sibTransId="{00618D4C-28AF-4E78-9D13-96E9EACFECF8}"/>
    <dgm:cxn modelId="{819AEE52-C646-47BE-82F1-EACE1FDD272E}" type="presOf" srcId="{5420CC80-1558-4FC9-B075-AC0B902D3692}" destId="{918BED3D-6471-47D9-8DF0-72AD0ADB634B}" srcOrd="0" destOrd="1" presId="urn:microsoft.com/office/officeart/2005/8/layout/vList5"/>
    <dgm:cxn modelId="{1C8FDE77-2880-416E-8209-730B8EDF6508}" type="presOf" srcId="{E5DABC00-7032-40B9-8E2C-8E4DD15DFE93}" destId="{266D4702-B9B1-4F4E-B6B0-B51D3BB9EA02}" srcOrd="0" destOrd="0" presId="urn:microsoft.com/office/officeart/2005/8/layout/vList5"/>
    <dgm:cxn modelId="{4694508C-3E2B-40FA-B5F6-B597E4881031}" srcId="{E5DABC00-7032-40B9-8E2C-8E4DD15DFE93}" destId="{5782EC14-86EB-41F4-ABC0-D729F22E292B}" srcOrd="0" destOrd="0" parTransId="{5A20886E-FE2D-4765-A4D0-04B24C65D495}" sibTransId="{6930B94B-038F-47E1-9A50-3A418923C5E5}"/>
    <dgm:cxn modelId="{7B727493-7BD4-4A49-95F3-672D3F2E7B73}" srcId="{C51EEE16-8454-46EC-AAB9-9298033668AA}" destId="{BF6C1B80-7FF7-4D44-BB4C-BF635CA9A213}" srcOrd="0" destOrd="0" parTransId="{B5B26EA4-96E0-42DB-92F2-C39B0C089A66}" sibTransId="{DE4403D8-C94E-48A0-BB3B-50658D6B6E71}"/>
    <dgm:cxn modelId="{4D2E4FB0-6E8E-437E-A084-5C3DDCEBCF09}" type="presOf" srcId="{5782EC14-86EB-41F4-ABC0-D729F22E292B}" destId="{586F4676-0C83-4794-AB5D-B813626BF97B}" srcOrd="0" destOrd="0" presId="urn:microsoft.com/office/officeart/2005/8/layout/vList5"/>
    <dgm:cxn modelId="{E23B21CF-164F-42E4-89B1-2F40C4423E81}" type="presOf" srcId="{42A46E7A-CAFF-4668-ACD4-F34D8B0BC504}" destId="{2C5E82AA-DEF3-452B-A234-BE2C10AA1E63}" srcOrd="0" destOrd="0" presId="urn:microsoft.com/office/officeart/2005/8/layout/vList5"/>
    <dgm:cxn modelId="{513339E1-B6C5-45D0-B10C-AC825CC838CF}" srcId="{42A46E7A-CAFF-4668-ACD4-F34D8B0BC504}" destId="{E5DABC00-7032-40B9-8E2C-8E4DD15DFE93}" srcOrd="0" destOrd="0" parTransId="{F83F3854-001C-48F4-84E1-F045C56B8B4F}" sibTransId="{4F04AF4A-F71C-4185-A433-6003D9EA8B02}"/>
    <dgm:cxn modelId="{C962ECE9-14EF-4B98-B6F3-9BA922B7F69C}" type="presOf" srcId="{BF6C1B80-7FF7-4D44-BB4C-BF635CA9A213}" destId="{918BED3D-6471-47D9-8DF0-72AD0ADB634B}" srcOrd="0" destOrd="0" presId="urn:microsoft.com/office/officeart/2005/8/layout/vList5"/>
    <dgm:cxn modelId="{30FE0F2A-BEF0-4CF5-A92A-E9A871DFCDB5}" type="presParOf" srcId="{2C5E82AA-DEF3-452B-A234-BE2C10AA1E63}" destId="{4E30DF50-B516-41DE-8935-36980AB7E2BD}" srcOrd="0" destOrd="0" presId="urn:microsoft.com/office/officeart/2005/8/layout/vList5"/>
    <dgm:cxn modelId="{AEA0B655-C961-4F7C-9BB6-DD0DBABC90B5}" type="presParOf" srcId="{4E30DF50-B516-41DE-8935-36980AB7E2BD}" destId="{266D4702-B9B1-4F4E-B6B0-B51D3BB9EA02}" srcOrd="0" destOrd="0" presId="urn:microsoft.com/office/officeart/2005/8/layout/vList5"/>
    <dgm:cxn modelId="{68EAED6E-D90B-4098-A2A6-56CF6CBB904C}" type="presParOf" srcId="{4E30DF50-B516-41DE-8935-36980AB7E2BD}" destId="{586F4676-0C83-4794-AB5D-B813626BF97B}" srcOrd="1" destOrd="0" presId="urn:microsoft.com/office/officeart/2005/8/layout/vList5"/>
    <dgm:cxn modelId="{E0095F3A-23B1-45DF-BA42-FE6949306AE7}" type="presParOf" srcId="{2C5E82AA-DEF3-452B-A234-BE2C10AA1E63}" destId="{10513B86-7AD7-4A25-97AA-C9EAC0A7392F}" srcOrd="1" destOrd="0" presId="urn:microsoft.com/office/officeart/2005/8/layout/vList5"/>
    <dgm:cxn modelId="{D3A21B41-19F6-40F0-A881-18E2B0278000}" type="presParOf" srcId="{2C5E82AA-DEF3-452B-A234-BE2C10AA1E63}" destId="{FF4DB86D-2CA4-4355-A7CD-33B5F137212C}" srcOrd="2" destOrd="0" presId="urn:microsoft.com/office/officeart/2005/8/layout/vList5"/>
    <dgm:cxn modelId="{E754ACAE-295C-49F0-99A4-02DB095386E2}" type="presParOf" srcId="{FF4DB86D-2CA4-4355-A7CD-33B5F137212C}" destId="{CD8777AF-338A-4C7C-808A-761E0DE230B7}" srcOrd="0" destOrd="0" presId="urn:microsoft.com/office/officeart/2005/8/layout/vList5"/>
    <dgm:cxn modelId="{525CA25D-2F5A-4104-9896-65C9401307B9}" type="presParOf" srcId="{FF4DB86D-2CA4-4355-A7CD-33B5F137212C}" destId="{918BED3D-6471-47D9-8DF0-72AD0ADB634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21C26-730C-4A0A-BE59-3DA9D221B2CF}"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BA250A4-FD08-4A5C-8DBB-C419AB50BA20}">
      <dgm:prSet custT="1"/>
      <dgm:spPr>
        <a:solidFill>
          <a:schemeClr val="accent1"/>
        </a:solidFill>
      </dgm:spPr>
      <dgm:t>
        <a:bodyPr/>
        <a:lstStyle/>
        <a:p>
          <a:r>
            <a:rPr lang="en-GB" sz="1600" dirty="0"/>
            <a:t>EUD is already supporting a VC and needs a VC study to </a:t>
          </a:r>
          <a:r>
            <a:rPr lang="en-GB" sz="1800" b="1" dirty="0">
              <a:solidFill>
                <a:schemeClr val="bg1"/>
              </a:solidFill>
            </a:rPr>
            <a:t>assess</a:t>
          </a:r>
          <a:r>
            <a:rPr lang="en-GB" sz="1600" b="1" dirty="0">
              <a:solidFill>
                <a:srgbClr val="FF0000"/>
              </a:solidFill>
            </a:rPr>
            <a:t> </a:t>
          </a:r>
          <a:r>
            <a:rPr lang="en-GB" sz="1600" dirty="0"/>
            <a:t>if there is a need to adjust and shift the initial policy target. </a:t>
          </a:r>
          <a:endParaRPr lang="en-US" sz="1600" dirty="0"/>
        </a:p>
      </dgm:t>
    </dgm:pt>
    <dgm:pt modelId="{0C407073-CDF0-4F6F-8381-C4EEBF16FBBD}" type="parTrans" cxnId="{0037A3C8-821C-4E61-96BC-BDCB9A24B7AC}">
      <dgm:prSet/>
      <dgm:spPr/>
      <dgm:t>
        <a:bodyPr/>
        <a:lstStyle/>
        <a:p>
          <a:endParaRPr lang="en-US" sz="1600"/>
        </a:p>
      </dgm:t>
    </dgm:pt>
    <dgm:pt modelId="{F2E5B6CA-A4C9-4783-B453-D54FA71839CE}" type="sibTrans" cxnId="{0037A3C8-821C-4E61-96BC-BDCB9A24B7AC}">
      <dgm:prSet/>
      <dgm:spPr/>
      <dgm:t>
        <a:bodyPr/>
        <a:lstStyle/>
        <a:p>
          <a:endParaRPr lang="en-US" sz="1600"/>
        </a:p>
      </dgm:t>
    </dgm:pt>
    <dgm:pt modelId="{F5E67F24-1167-435A-9BF8-597B8B648200}">
      <dgm:prSet custT="1"/>
      <dgm:spPr>
        <a:ln>
          <a:solidFill>
            <a:schemeClr val="accent1"/>
          </a:solidFill>
        </a:ln>
      </dgm:spPr>
      <dgm:t>
        <a:bodyPr/>
        <a:lstStyle/>
        <a:p>
          <a:r>
            <a:rPr lang="en-GB" sz="1600"/>
            <a:t>The study is used to consolidate or revise policy options already taken.</a:t>
          </a:r>
          <a:endParaRPr lang="en-US" sz="1600"/>
        </a:p>
      </dgm:t>
    </dgm:pt>
    <dgm:pt modelId="{B2D125B1-97E2-4938-A9CC-26F3410643F1}" type="parTrans" cxnId="{FDEBC5C5-F037-4907-B0F5-40D6420AA102}">
      <dgm:prSet/>
      <dgm:spPr/>
      <dgm:t>
        <a:bodyPr/>
        <a:lstStyle/>
        <a:p>
          <a:endParaRPr lang="en-US" sz="1600"/>
        </a:p>
      </dgm:t>
    </dgm:pt>
    <dgm:pt modelId="{DDA1B5CA-496B-4C5D-A8E7-3BB8C91B530E}" type="sibTrans" cxnId="{FDEBC5C5-F037-4907-B0F5-40D6420AA102}">
      <dgm:prSet/>
      <dgm:spPr/>
      <dgm:t>
        <a:bodyPr/>
        <a:lstStyle/>
        <a:p>
          <a:endParaRPr lang="en-US" sz="1600"/>
        </a:p>
      </dgm:t>
    </dgm:pt>
    <dgm:pt modelId="{BF07823D-4D18-43C4-8E90-4026D704FA60}">
      <dgm:prSet custT="1"/>
      <dgm:spPr>
        <a:ln>
          <a:solidFill>
            <a:schemeClr val="accent1"/>
          </a:solidFill>
        </a:ln>
      </dgm:spPr>
      <dgm:t>
        <a:bodyPr/>
        <a:lstStyle/>
        <a:p>
          <a:r>
            <a:rPr lang="en-GB" sz="1600" dirty="0"/>
            <a:t>For instance, in the case of Tajikistan, EU has already developed a strong partnership with the cotton sector and is promoting better practices (BCI)</a:t>
          </a:r>
          <a:endParaRPr lang="en-US" sz="1600" dirty="0"/>
        </a:p>
      </dgm:t>
    </dgm:pt>
    <dgm:pt modelId="{D35F8014-0ED3-4039-AE53-1EB793157AD2}" type="parTrans" cxnId="{A2FB42AB-CD3D-435D-82B4-41AE67F64ED6}">
      <dgm:prSet/>
      <dgm:spPr/>
      <dgm:t>
        <a:bodyPr/>
        <a:lstStyle/>
        <a:p>
          <a:endParaRPr lang="en-US" sz="1600"/>
        </a:p>
      </dgm:t>
    </dgm:pt>
    <dgm:pt modelId="{D9213D5E-532B-4F04-8D59-24F354D633BF}" type="sibTrans" cxnId="{A2FB42AB-CD3D-435D-82B4-41AE67F64ED6}">
      <dgm:prSet/>
      <dgm:spPr/>
      <dgm:t>
        <a:bodyPr/>
        <a:lstStyle/>
        <a:p>
          <a:endParaRPr lang="en-US" sz="1600"/>
        </a:p>
      </dgm:t>
    </dgm:pt>
    <dgm:pt modelId="{F7B2CEDB-2412-48E6-8922-6A387980DF3C}">
      <dgm:prSet custT="1"/>
      <dgm:spPr>
        <a:solidFill>
          <a:schemeClr val="accent1"/>
        </a:solidFill>
      </dgm:spPr>
      <dgm:t>
        <a:bodyPr/>
        <a:lstStyle/>
        <a:p>
          <a:r>
            <a:rPr lang="en-GB" sz="1600" dirty="0"/>
            <a:t>EUD has decided to support a particular VC and needs </a:t>
          </a:r>
          <a:r>
            <a:rPr lang="en-GB" sz="1600" b="1" dirty="0"/>
            <a:t>a </a:t>
          </a:r>
          <a:r>
            <a:rPr lang="en-GB" sz="1800" b="1" dirty="0">
              <a:solidFill>
                <a:schemeClr val="bg1"/>
              </a:solidFill>
            </a:rPr>
            <a:t>baseline</a:t>
          </a:r>
          <a:r>
            <a:rPr lang="en-GB" sz="1600" b="1" dirty="0"/>
            <a:t> study </a:t>
          </a:r>
          <a:r>
            <a:rPr lang="en-GB" sz="1600" dirty="0"/>
            <a:t>to back up the formulation of its actions plan.</a:t>
          </a:r>
          <a:endParaRPr lang="en-US" sz="1600" dirty="0"/>
        </a:p>
      </dgm:t>
    </dgm:pt>
    <dgm:pt modelId="{ACF6FFFB-B8DE-4634-AE5E-B1B82AD12641}" type="parTrans" cxnId="{36DF03BF-94E4-4D05-A442-0134EE688F51}">
      <dgm:prSet/>
      <dgm:spPr/>
      <dgm:t>
        <a:bodyPr/>
        <a:lstStyle/>
        <a:p>
          <a:endParaRPr lang="en-US" sz="1600"/>
        </a:p>
      </dgm:t>
    </dgm:pt>
    <dgm:pt modelId="{DDC606A9-36B7-4D10-8F26-8CEF05F4A6AA}" type="sibTrans" cxnId="{36DF03BF-94E4-4D05-A442-0134EE688F51}">
      <dgm:prSet/>
      <dgm:spPr/>
      <dgm:t>
        <a:bodyPr/>
        <a:lstStyle/>
        <a:p>
          <a:endParaRPr lang="en-US" sz="1600"/>
        </a:p>
      </dgm:t>
    </dgm:pt>
    <dgm:pt modelId="{BA1FDD90-9D97-4FCE-B227-70DACBEBE8DB}">
      <dgm:prSet custT="1"/>
      <dgm:spPr>
        <a:ln>
          <a:solidFill>
            <a:schemeClr val="accent1"/>
          </a:solidFill>
        </a:ln>
      </dgm:spPr>
      <dgm:t>
        <a:bodyPr/>
        <a:lstStyle/>
        <a:p>
          <a:r>
            <a:rPr lang="en-GB" sz="1600" dirty="0"/>
            <a:t>VCA4D has been often mobilized to build a baseline  for action formulation: Niger Cowpea and groundnut</a:t>
          </a:r>
          <a:endParaRPr lang="en-US" sz="1600" dirty="0"/>
        </a:p>
      </dgm:t>
    </dgm:pt>
    <dgm:pt modelId="{ECCE7069-9633-4F91-A99A-5359522CF0C5}" type="parTrans" cxnId="{D8AD0F21-60E9-4C64-BAF2-B210FE8ADE34}">
      <dgm:prSet/>
      <dgm:spPr/>
      <dgm:t>
        <a:bodyPr/>
        <a:lstStyle/>
        <a:p>
          <a:endParaRPr lang="en-US" sz="1600"/>
        </a:p>
      </dgm:t>
    </dgm:pt>
    <dgm:pt modelId="{D3EA01DD-92B5-4273-B2DF-3A14F8AC23EF}" type="sibTrans" cxnId="{D8AD0F21-60E9-4C64-BAF2-B210FE8ADE34}">
      <dgm:prSet/>
      <dgm:spPr/>
      <dgm:t>
        <a:bodyPr/>
        <a:lstStyle/>
        <a:p>
          <a:endParaRPr lang="en-US" sz="1600"/>
        </a:p>
      </dgm:t>
    </dgm:pt>
    <dgm:pt modelId="{FEB7EC7B-31CB-400C-9B23-542F889DCECC}">
      <dgm:prSet custT="1"/>
      <dgm:spPr>
        <a:solidFill>
          <a:schemeClr val="accent1"/>
        </a:solidFill>
      </dgm:spPr>
      <dgm:t>
        <a:bodyPr/>
        <a:lstStyle/>
        <a:p>
          <a:r>
            <a:rPr lang="en-GB" sz="1600" dirty="0"/>
            <a:t>Combining a </a:t>
          </a:r>
          <a:r>
            <a:rPr lang="en-GB" sz="1800" b="1" dirty="0">
              <a:solidFill>
                <a:schemeClr val="bg1"/>
              </a:solidFill>
            </a:rPr>
            <a:t>baseline</a:t>
          </a:r>
          <a:r>
            <a:rPr lang="en-GB" sz="1800" dirty="0">
              <a:solidFill>
                <a:schemeClr val="bg1"/>
              </a:solidFill>
            </a:rPr>
            <a:t> with an </a:t>
          </a:r>
          <a:r>
            <a:rPr lang="en-GB" sz="1800" b="1" dirty="0">
              <a:solidFill>
                <a:schemeClr val="bg1"/>
              </a:solidFill>
            </a:rPr>
            <a:t>update</a:t>
          </a:r>
          <a:r>
            <a:rPr lang="en-GB" sz="1800" dirty="0">
              <a:solidFill>
                <a:schemeClr val="bg1"/>
              </a:solidFill>
            </a:rPr>
            <a:t> </a:t>
          </a:r>
          <a:r>
            <a:rPr lang="en-GB" sz="1600" dirty="0"/>
            <a:t>study allows to assess impact and changes induced or not by a project . </a:t>
          </a:r>
          <a:endParaRPr lang="en-US" sz="1600" dirty="0"/>
        </a:p>
      </dgm:t>
    </dgm:pt>
    <dgm:pt modelId="{AC29307D-76F2-4BCE-ACA4-83E3714AC9E8}" type="parTrans" cxnId="{5AF7500D-56BB-4269-B1BF-0500FBA7485D}">
      <dgm:prSet/>
      <dgm:spPr/>
      <dgm:t>
        <a:bodyPr/>
        <a:lstStyle/>
        <a:p>
          <a:endParaRPr lang="en-US" sz="1600"/>
        </a:p>
      </dgm:t>
    </dgm:pt>
    <dgm:pt modelId="{66E5DDFF-412B-4A17-8F3A-B9536E733E60}" type="sibTrans" cxnId="{5AF7500D-56BB-4269-B1BF-0500FBA7485D}">
      <dgm:prSet/>
      <dgm:spPr/>
      <dgm:t>
        <a:bodyPr/>
        <a:lstStyle/>
        <a:p>
          <a:endParaRPr lang="en-US" sz="1600"/>
        </a:p>
      </dgm:t>
    </dgm:pt>
    <dgm:pt modelId="{779056D4-ED69-4BC4-AFA8-66F2A9A75D78}">
      <dgm:prSet custT="1"/>
      <dgm:spPr>
        <a:ln>
          <a:solidFill>
            <a:schemeClr val="accent1"/>
          </a:solidFill>
        </a:ln>
      </dgm:spPr>
      <dgm:t>
        <a:bodyPr/>
        <a:lstStyle/>
        <a:p>
          <a:r>
            <a:rPr lang="en-GB" sz="1600" dirty="0"/>
            <a:t>Issue related to attribution of impact to multiple causes</a:t>
          </a:r>
          <a:endParaRPr lang="en-US" sz="1600" dirty="0"/>
        </a:p>
      </dgm:t>
    </dgm:pt>
    <dgm:pt modelId="{7EF3DB72-BC87-4224-AC0E-A40711FB89CB}" type="parTrans" cxnId="{A95E716E-42DB-4362-BDD0-8497117F7F48}">
      <dgm:prSet/>
      <dgm:spPr/>
      <dgm:t>
        <a:bodyPr/>
        <a:lstStyle/>
        <a:p>
          <a:endParaRPr lang="en-US" sz="1600"/>
        </a:p>
      </dgm:t>
    </dgm:pt>
    <dgm:pt modelId="{3144390E-2154-4ABA-A29C-CCE2CBBF4B57}" type="sibTrans" cxnId="{A95E716E-42DB-4362-BDD0-8497117F7F48}">
      <dgm:prSet/>
      <dgm:spPr/>
      <dgm:t>
        <a:bodyPr/>
        <a:lstStyle/>
        <a:p>
          <a:endParaRPr lang="en-US" sz="1600"/>
        </a:p>
      </dgm:t>
    </dgm:pt>
    <dgm:pt modelId="{04B05626-40F1-4DDB-86EC-1A88D40C4D58}">
      <dgm:prSet custT="1"/>
      <dgm:spPr>
        <a:ln>
          <a:solidFill>
            <a:schemeClr val="accent1"/>
          </a:solidFill>
        </a:ln>
      </dgm:spPr>
      <dgm:t>
        <a:bodyPr/>
        <a:lstStyle/>
        <a:p>
          <a:r>
            <a:rPr lang="en-GB" sz="1600" dirty="0"/>
            <a:t>So far only one update has been implemented by VCA4D in the case of Honduras Coffee in connection with the expected impact of the EUDR</a:t>
          </a:r>
          <a:endParaRPr lang="en-US" sz="1600" dirty="0"/>
        </a:p>
      </dgm:t>
    </dgm:pt>
    <dgm:pt modelId="{88DED5A1-FB3E-4579-B2FC-E282F2905F5B}" type="parTrans" cxnId="{692FF27C-EECF-41F8-877E-350500BE1443}">
      <dgm:prSet/>
      <dgm:spPr/>
      <dgm:t>
        <a:bodyPr/>
        <a:lstStyle/>
        <a:p>
          <a:endParaRPr lang="en-US" sz="1600"/>
        </a:p>
      </dgm:t>
    </dgm:pt>
    <dgm:pt modelId="{E5F640B5-0531-4151-BDA9-D8DEF32EDEEA}" type="sibTrans" cxnId="{692FF27C-EECF-41F8-877E-350500BE1443}">
      <dgm:prSet/>
      <dgm:spPr/>
      <dgm:t>
        <a:bodyPr/>
        <a:lstStyle/>
        <a:p>
          <a:endParaRPr lang="en-US" sz="1600"/>
        </a:p>
      </dgm:t>
    </dgm:pt>
    <dgm:pt modelId="{95D2C0D0-BEBF-4EF3-A713-AA2D6F22504C}">
      <dgm:prSet custT="1"/>
      <dgm:spPr>
        <a:ln>
          <a:solidFill>
            <a:schemeClr val="accent1"/>
          </a:solidFill>
        </a:ln>
      </dgm:spPr>
      <dgm:t>
        <a:bodyPr/>
        <a:lstStyle/>
        <a:p>
          <a:r>
            <a:rPr lang="en-GB" sz="1600" dirty="0"/>
            <a:t>Changes in the VC structure and governance end environment may require adjustment in the actions and targeting.</a:t>
          </a:r>
          <a:endParaRPr lang="en-US" sz="1600" dirty="0"/>
        </a:p>
      </dgm:t>
    </dgm:pt>
    <dgm:pt modelId="{61D85428-0CEA-4280-8664-E856BB8E6C84}" type="parTrans" cxnId="{CDBAD2A5-E0F0-4668-BBA9-8A9390ACEB3A}">
      <dgm:prSet/>
      <dgm:spPr/>
      <dgm:t>
        <a:bodyPr/>
        <a:lstStyle/>
        <a:p>
          <a:endParaRPr lang="en-GB"/>
        </a:p>
      </dgm:t>
    </dgm:pt>
    <dgm:pt modelId="{067856E3-CF86-45FD-B5F4-DD25B618B39F}" type="sibTrans" cxnId="{CDBAD2A5-E0F0-4668-BBA9-8A9390ACEB3A}">
      <dgm:prSet/>
      <dgm:spPr/>
      <dgm:t>
        <a:bodyPr/>
        <a:lstStyle/>
        <a:p>
          <a:endParaRPr lang="en-GB"/>
        </a:p>
      </dgm:t>
    </dgm:pt>
    <dgm:pt modelId="{7096FD48-132C-4B95-80AC-DD1C631A3DBB}" type="pres">
      <dgm:prSet presAssocID="{C1D21C26-730C-4A0A-BE59-3DA9D221B2CF}" presName="linear" presStyleCnt="0">
        <dgm:presLayoutVars>
          <dgm:dir/>
          <dgm:animLvl val="lvl"/>
          <dgm:resizeHandles val="exact"/>
        </dgm:presLayoutVars>
      </dgm:prSet>
      <dgm:spPr/>
    </dgm:pt>
    <dgm:pt modelId="{9A69D292-9A2C-4779-B452-7A85644A025D}" type="pres">
      <dgm:prSet presAssocID="{3BA250A4-FD08-4A5C-8DBB-C419AB50BA20}" presName="parentLin" presStyleCnt="0"/>
      <dgm:spPr/>
    </dgm:pt>
    <dgm:pt modelId="{9637D2C8-0F46-4D9B-B851-A2205D813CDA}" type="pres">
      <dgm:prSet presAssocID="{3BA250A4-FD08-4A5C-8DBB-C419AB50BA20}" presName="parentLeftMargin" presStyleLbl="node1" presStyleIdx="0" presStyleCnt="3"/>
      <dgm:spPr/>
    </dgm:pt>
    <dgm:pt modelId="{CC2FC49F-F7DE-4C47-9918-BDC2AC5E8A6E}" type="pres">
      <dgm:prSet presAssocID="{3BA250A4-FD08-4A5C-8DBB-C419AB50BA20}" presName="parentText" presStyleLbl="node1" presStyleIdx="0" presStyleCnt="3">
        <dgm:presLayoutVars>
          <dgm:chMax val="0"/>
          <dgm:bulletEnabled val="1"/>
        </dgm:presLayoutVars>
      </dgm:prSet>
      <dgm:spPr/>
    </dgm:pt>
    <dgm:pt modelId="{337421D6-597E-4670-B1DF-83F10AC54CE4}" type="pres">
      <dgm:prSet presAssocID="{3BA250A4-FD08-4A5C-8DBB-C419AB50BA20}" presName="negativeSpace" presStyleCnt="0"/>
      <dgm:spPr/>
    </dgm:pt>
    <dgm:pt modelId="{6ED33976-648E-4CA5-9DEC-62501638465F}" type="pres">
      <dgm:prSet presAssocID="{3BA250A4-FD08-4A5C-8DBB-C419AB50BA20}" presName="childText" presStyleLbl="conFgAcc1" presStyleIdx="0" presStyleCnt="3">
        <dgm:presLayoutVars>
          <dgm:bulletEnabled val="1"/>
        </dgm:presLayoutVars>
      </dgm:prSet>
      <dgm:spPr/>
    </dgm:pt>
    <dgm:pt modelId="{592AEF66-B003-483A-8B8D-DE5372B42258}" type="pres">
      <dgm:prSet presAssocID="{F2E5B6CA-A4C9-4783-B453-D54FA71839CE}" presName="spaceBetweenRectangles" presStyleCnt="0"/>
      <dgm:spPr/>
    </dgm:pt>
    <dgm:pt modelId="{9CF532C4-141F-4969-8434-01C28E860ABE}" type="pres">
      <dgm:prSet presAssocID="{F7B2CEDB-2412-48E6-8922-6A387980DF3C}" presName="parentLin" presStyleCnt="0"/>
      <dgm:spPr/>
    </dgm:pt>
    <dgm:pt modelId="{6BC64594-7DDF-4CE5-A4F0-95862782F1DC}" type="pres">
      <dgm:prSet presAssocID="{F7B2CEDB-2412-48E6-8922-6A387980DF3C}" presName="parentLeftMargin" presStyleLbl="node1" presStyleIdx="0" presStyleCnt="3"/>
      <dgm:spPr/>
    </dgm:pt>
    <dgm:pt modelId="{BE8264A6-E4B2-4164-B1F3-E4E0BB7EDBEC}" type="pres">
      <dgm:prSet presAssocID="{F7B2CEDB-2412-48E6-8922-6A387980DF3C}" presName="parentText" presStyleLbl="node1" presStyleIdx="1" presStyleCnt="3">
        <dgm:presLayoutVars>
          <dgm:chMax val="0"/>
          <dgm:bulletEnabled val="1"/>
        </dgm:presLayoutVars>
      </dgm:prSet>
      <dgm:spPr/>
    </dgm:pt>
    <dgm:pt modelId="{48679A5C-A3F1-4469-8D3D-B9BADADBE0F1}" type="pres">
      <dgm:prSet presAssocID="{F7B2CEDB-2412-48E6-8922-6A387980DF3C}" presName="negativeSpace" presStyleCnt="0"/>
      <dgm:spPr/>
    </dgm:pt>
    <dgm:pt modelId="{142A5DA2-449D-46F2-A68D-529573E174E4}" type="pres">
      <dgm:prSet presAssocID="{F7B2CEDB-2412-48E6-8922-6A387980DF3C}" presName="childText" presStyleLbl="conFgAcc1" presStyleIdx="1" presStyleCnt="3">
        <dgm:presLayoutVars>
          <dgm:bulletEnabled val="1"/>
        </dgm:presLayoutVars>
      </dgm:prSet>
      <dgm:spPr/>
    </dgm:pt>
    <dgm:pt modelId="{0AEF756C-C3C5-404A-A5EA-FF9A15E6FB94}" type="pres">
      <dgm:prSet presAssocID="{DDC606A9-36B7-4D10-8F26-8CEF05F4A6AA}" presName="spaceBetweenRectangles" presStyleCnt="0"/>
      <dgm:spPr/>
    </dgm:pt>
    <dgm:pt modelId="{E5521E48-5678-423E-BBE6-B9F27DB6BC33}" type="pres">
      <dgm:prSet presAssocID="{FEB7EC7B-31CB-400C-9B23-542F889DCECC}" presName="parentLin" presStyleCnt="0"/>
      <dgm:spPr/>
    </dgm:pt>
    <dgm:pt modelId="{E87DC6F6-B2D5-4FC5-8770-1526246F3D07}" type="pres">
      <dgm:prSet presAssocID="{FEB7EC7B-31CB-400C-9B23-542F889DCECC}" presName="parentLeftMargin" presStyleLbl="node1" presStyleIdx="1" presStyleCnt="3"/>
      <dgm:spPr/>
    </dgm:pt>
    <dgm:pt modelId="{8634125B-1E2D-4714-A40A-6F0AFA1DE117}" type="pres">
      <dgm:prSet presAssocID="{FEB7EC7B-31CB-400C-9B23-542F889DCECC}" presName="parentText" presStyleLbl="node1" presStyleIdx="2" presStyleCnt="3">
        <dgm:presLayoutVars>
          <dgm:chMax val="0"/>
          <dgm:bulletEnabled val="1"/>
        </dgm:presLayoutVars>
      </dgm:prSet>
      <dgm:spPr/>
    </dgm:pt>
    <dgm:pt modelId="{A01608CB-47A0-47D3-B694-BE65ABD6693A}" type="pres">
      <dgm:prSet presAssocID="{FEB7EC7B-31CB-400C-9B23-542F889DCECC}" presName="negativeSpace" presStyleCnt="0"/>
      <dgm:spPr/>
    </dgm:pt>
    <dgm:pt modelId="{1784E1D0-0006-4158-807F-4CEE5E8E86A4}" type="pres">
      <dgm:prSet presAssocID="{FEB7EC7B-31CB-400C-9B23-542F889DCECC}" presName="childText" presStyleLbl="conFgAcc1" presStyleIdx="2" presStyleCnt="3">
        <dgm:presLayoutVars>
          <dgm:bulletEnabled val="1"/>
        </dgm:presLayoutVars>
      </dgm:prSet>
      <dgm:spPr/>
    </dgm:pt>
  </dgm:ptLst>
  <dgm:cxnLst>
    <dgm:cxn modelId="{5AF7500D-56BB-4269-B1BF-0500FBA7485D}" srcId="{C1D21C26-730C-4A0A-BE59-3DA9D221B2CF}" destId="{FEB7EC7B-31CB-400C-9B23-542F889DCECC}" srcOrd="2" destOrd="0" parTransId="{AC29307D-76F2-4BCE-ACA4-83E3714AC9E8}" sibTransId="{66E5DDFF-412B-4A17-8F3A-B9536E733E60}"/>
    <dgm:cxn modelId="{F8D02A1B-469C-4FE8-ACB3-B14802D1BE1F}" type="presOf" srcId="{04B05626-40F1-4DDB-86EC-1A88D40C4D58}" destId="{1784E1D0-0006-4158-807F-4CEE5E8E86A4}" srcOrd="0" destOrd="2" presId="urn:microsoft.com/office/officeart/2005/8/layout/list1"/>
    <dgm:cxn modelId="{D8AD0F21-60E9-4C64-BAF2-B210FE8ADE34}" srcId="{F7B2CEDB-2412-48E6-8922-6A387980DF3C}" destId="{BA1FDD90-9D97-4FCE-B227-70DACBEBE8DB}" srcOrd="0" destOrd="0" parTransId="{ECCE7069-9633-4F91-A99A-5359522CF0C5}" sibTransId="{D3EA01DD-92B5-4273-B2DF-3A14F8AC23EF}"/>
    <dgm:cxn modelId="{3F95A229-59EB-4E96-91A5-FB61161C01B6}" type="presOf" srcId="{C1D21C26-730C-4A0A-BE59-3DA9D221B2CF}" destId="{7096FD48-132C-4B95-80AC-DD1C631A3DBB}" srcOrd="0" destOrd="0" presId="urn:microsoft.com/office/officeart/2005/8/layout/list1"/>
    <dgm:cxn modelId="{4D68E744-B165-407A-A5B1-48F6714672C4}" type="presOf" srcId="{F7B2CEDB-2412-48E6-8922-6A387980DF3C}" destId="{BE8264A6-E4B2-4164-B1F3-E4E0BB7EDBEC}" srcOrd="1" destOrd="0" presId="urn:microsoft.com/office/officeart/2005/8/layout/list1"/>
    <dgm:cxn modelId="{A95E716E-42DB-4362-BDD0-8497117F7F48}" srcId="{FEB7EC7B-31CB-400C-9B23-542F889DCECC}" destId="{779056D4-ED69-4BC4-AFA8-66F2A9A75D78}" srcOrd="0" destOrd="0" parTransId="{7EF3DB72-BC87-4224-AC0E-A40711FB89CB}" sibTransId="{3144390E-2154-4ABA-A29C-CCE2CBBF4B57}"/>
    <dgm:cxn modelId="{550D8950-C0BD-4312-9378-790B96BEB154}" type="presOf" srcId="{3BA250A4-FD08-4A5C-8DBB-C419AB50BA20}" destId="{CC2FC49F-F7DE-4C47-9918-BDC2AC5E8A6E}" srcOrd="1" destOrd="0" presId="urn:microsoft.com/office/officeart/2005/8/layout/list1"/>
    <dgm:cxn modelId="{49B80B74-48E7-40A4-BEFE-0CF72AA2D345}" type="presOf" srcId="{BF07823D-4D18-43C4-8E90-4026D704FA60}" destId="{6ED33976-648E-4CA5-9DEC-62501638465F}" srcOrd="0" destOrd="1" presId="urn:microsoft.com/office/officeart/2005/8/layout/list1"/>
    <dgm:cxn modelId="{692FF27C-EECF-41F8-877E-350500BE1443}" srcId="{FEB7EC7B-31CB-400C-9B23-542F889DCECC}" destId="{04B05626-40F1-4DDB-86EC-1A88D40C4D58}" srcOrd="2" destOrd="0" parTransId="{88DED5A1-FB3E-4579-B2FC-E282F2905F5B}" sibTransId="{E5F640B5-0531-4151-BDA9-D8DEF32EDEEA}"/>
    <dgm:cxn modelId="{40582F85-BCC4-4F5C-B4BC-B25C81AFE7F0}" type="presOf" srcId="{F5E67F24-1167-435A-9BF8-597B8B648200}" destId="{6ED33976-648E-4CA5-9DEC-62501638465F}" srcOrd="0" destOrd="0" presId="urn:microsoft.com/office/officeart/2005/8/layout/list1"/>
    <dgm:cxn modelId="{D3DD24A0-CF20-4D4B-B8D8-8E758B716B4F}" type="presOf" srcId="{BA1FDD90-9D97-4FCE-B227-70DACBEBE8DB}" destId="{142A5DA2-449D-46F2-A68D-529573E174E4}" srcOrd="0" destOrd="0" presId="urn:microsoft.com/office/officeart/2005/8/layout/list1"/>
    <dgm:cxn modelId="{CDBAD2A5-E0F0-4668-BBA9-8A9390ACEB3A}" srcId="{FEB7EC7B-31CB-400C-9B23-542F889DCECC}" destId="{95D2C0D0-BEBF-4EF3-A713-AA2D6F22504C}" srcOrd="1" destOrd="0" parTransId="{61D85428-0CEA-4280-8664-E856BB8E6C84}" sibTransId="{067856E3-CF86-45FD-B5F4-DD25B618B39F}"/>
    <dgm:cxn modelId="{6514DCA7-3F82-467B-A67A-9053628E3031}" type="presOf" srcId="{F7B2CEDB-2412-48E6-8922-6A387980DF3C}" destId="{6BC64594-7DDF-4CE5-A4F0-95862782F1DC}" srcOrd="0" destOrd="0" presId="urn:microsoft.com/office/officeart/2005/8/layout/list1"/>
    <dgm:cxn modelId="{A2FB42AB-CD3D-435D-82B4-41AE67F64ED6}" srcId="{3BA250A4-FD08-4A5C-8DBB-C419AB50BA20}" destId="{BF07823D-4D18-43C4-8E90-4026D704FA60}" srcOrd="1" destOrd="0" parTransId="{D35F8014-0ED3-4039-AE53-1EB793157AD2}" sibTransId="{D9213D5E-532B-4F04-8D59-24F354D633BF}"/>
    <dgm:cxn modelId="{393899B2-D720-4574-A8A1-6EA9EC2B4505}" type="presOf" srcId="{FEB7EC7B-31CB-400C-9B23-542F889DCECC}" destId="{E87DC6F6-B2D5-4FC5-8770-1526246F3D07}" srcOrd="0" destOrd="0" presId="urn:microsoft.com/office/officeart/2005/8/layout/list1"/>
    <dgm:cxn modelId="{71D322BB-47A3-4613-836B-FD22FE0F6BF0}" type="presOf" srcId="{779056D4-ED69-4BC4-AFA8-66F2A9A75D78}" destId="{1784E1D0-0006-4158-807F-4CEE5E8E86A4}" srcOrd="0" destOrd="0" presId="urn:microsoft.com/office/officeart/2005/8/layout/list1"/>
    <dgm:cxn modelId="{FBDC7DBB-DF0E-4FAA-90E3-F9FA58C1B73A}" type="presOf" srcId="{3BA250A4-FD08-4A5C-8DBB-C419AB50BA20}" destId="{9637D2C8-0F46-4D9B-B851-A2205D813CDA}" srcOrd="0" destOrd="0" presId="urn:microsoft.com/office/officeart/2005/8/layout/list1"/>
    <dgm:cxn modelId="{36DF03BF-94E4-4D05-A442-0134EE688F51}" srcId="{C1D21C26-730C-4A0A-BE59-3DA9D221B2CF}" destId="{F7B2CEDB-2412-48E6-8922-6A387980DF3C}" srcOrd="1" destOrd="0" parTransId="{ACF6FFFB-B8DE-4634-AE5E-B1B82AD12641}" sibTransId="{DDC606A9-36B7-4D10-8F26-8CEF05F4A6AA}"/>
    <dgm:cxn modelId="{FDEBC5C5-F037-4907-B0F5-40D6420AA102}" srcId="{3BA250A4-FD08-4A5C-8DBB-C419AB50BA20}" destId="{F5E67F24-1167-435A-9BF8-597B8B648200}" srcOrd="0" destOrd="0" parTransId="{B2D125B1-97E2-4938-A9CC-26F3410643F1}" sibTransId="{DDA1B5CA-496B-4C5D-A8E7-3BB8C91B530E}"/>
    <dgm:cxn modelId="{0037A3C8-821C-4E61-96BC-BDCB9A24B7AC}" srcId="{C1D21C26-730C-4A0A-BE59-3DA9D221B2CF}" destId="{3BA250A4-FD08-4A5C-8DBB-C419AB50BA20}" srcOrd="0" destOrd="0" parTransId="{0C407073-CDF0-4F6F-8381-C4EEBF16FBBD}" sibTransId="{F2E5B6CA-A4C9-4783-B453-D54FA71839CE}"/>
    <dgm:cxn modelId="{395FB0DF-14F2-49DE-895E-82D6CB484B6F}" type="presOf" srcId="{95D2C0D0-BEBF-4EF3-A713-AA2D6F22504C}" destId="{1784E1D0-0006-4158-807F-4CEE5E8E86A4}" srcOrd="0" destOrd="1" presId="urn:microsoft.com/office/officeart/2005/8/layout/list1"/>
    <dgm:cxn modelId="{7CB730F8-80F7-464D-961C-031E8B02D317}" type="presOf" srcId="{FEB7EC7B-31CB-400C-9B23-542F889DCECC}" destId="{8634125B-1E2D-4714-A40A-6F0AFA1DE117}" srcOrd="1" destOrd="0" presId="urn:microsoft.com/office/officeart/2005/8/layout/list1"/>
    <dgm:cxn modelId="{552B7068-F507-4236-B9F3-82187180A750}" type="presParOf" srcId="{7096FD48-132C-4B95-80AC-DD1C631A3DBB}" destId="{9A69D292-9A2C-4779-B452-7A85644A025D}" srcOrd="0" destOrd="0" presId="urn:microsoft.com/office/officeart/2005/8/layout/list1"/>
    <dgm:cxn modelId="{8AE29E5A-26E1-4666-BE4D-CA9DBED95621}" type="presParOf" srcId="{9A69D292-9A2C-4779-B452-7A85644A025D}" destId="{9637D2C8-0F46-4D9B-B851-A2205D813CDA}" srcOrd="0" destOrd="0" presId="urn:microsoft.com/office/officeart/2005/8/layout/list1"/>
    <dgm:cxn modelId="{CB2C3B02-AA0B-4CDC-A85C-69ECABCC2DF8}" type="presParOf" srcId="{9A69D292-9A2C-4779-B452-7A85644A025D}" destId="{CC2FC49F-F7DE-4C47-9918-BDC2AC5E8A6E}" srcOrd="1" destOrd="0" presId="urn:microsoft.com/office/officeart/2005/8/layout/list1"/>
    <dgm:cxn modelId="{BDBA7130-7B86-4E43-AC9E-34B214A5D8FB}" type="presParOf" srcId="{7096FD48-132C-4B95-80AC-DD1C631A3DBB}" destId="{337421D6-597E-4670-B1DF-83F10AC54CE4}" srcOrd="1" destOrd="0" presId="urn:microsoft.com/office/officeart/2005/8/layout/list1"/>
    <dgm:cxn modelId="{3A19121C-ABC5-41C7-B11C-37792711C478}" type="presParOf" srcId="{7096FD48-132C-4B95-80AC-DD1C631A3DBB}" destId="{6ED33976-648E-4CA5-9DEC-62501638465F}" srcOrd="2" destOrd="0" presId="urn:microsoft.com/office/officeart/2005/8/layout/list1"/>
    <dgm:cxn modelId="{2CBC6695-BC0F-4FB8-B2F9-DEC0BB62E5B8}" type="presParOf" srcId="{7096FD48-132C-4B95-80AC-DD1C631A3DBB}" destId="{592AEF66-B003-483A-8B8D-DE5372B42258}" srcOrd="3" destOrd="0" presId="urn:microsoft.com/office/officeart/2005/8/layout/list1"/>
    <dgm:cxn modelId="{A6F11258-EEFC-4DA5-9EE0-0458C55A1313}" type="presParOf" srcId="{7096FD48-132C-4B95-80AC-DD1C631A3DBB}" destId="{9CF532C4-141F-4969-8434-01C28E860ABE}" srcOrd="4" destOrd="0" presId="urn:microsoft.com/office/officeart/2005/8/layout/list1"/>
    <dgm:cxn modelId="{13DDC50D-8DE3-4409-B29F-6BD4698AC71B}" type="presParOf" srcId="{9CF532C4-141F-4969-8434-01C28E860ABE}" destId="{6BC64594-7DDF-4CE5-A4F0-95862782F1DC}" srcOrd="0" destOrd="0" presId="urn:microsoft.com/office/officeart/2005/8/layout/list1"/>
    <dgm:cxn modelId="{62B971BD-A382-43DF-9CDB-6123F9E9A3DC}" type="presParOf" srcId="{9CF532C4-141F-4969-8434-01C28E860ABE}" destId="{BE8264A6-E4B2-4164-B1F3-E4E0BB7EDBEC}" srcOrd="1" destOrd="0" presId="urn:microsoft.com/office/officeart/2005/8/layout/list1"/>
    <dgm:cxn modelId="{6EB4FEB2-B132-4581-B761-EA919EF96E53}" type="presParOf" srcId="{7096FD48-132C-4B95-80AC-DD1C631A3DBB}" destId="{48679A5C-A3F1-4469-8D3D-B9BADADBE0F1}" srcOrd="5" destOrd="0" presId="urn:microsoft.com/office/officeart/2005/8/layout/list1"/>
    <dgm:cxn modelId="{6ACB250E-AC7C-4879-BC53-6FF6A174E4D3}" type="presParOf" srcId="{7096FD48-132C-4B95-80AC-DD1C631A3DBB}" destId="{142A5DA2-449D-46F2-A68D-529573E174E4}" srcOrd="6" destOrd="0" presId="urn:microsoft.com/office/officeart/2005/8/layout/list1"/>
    <dgm:cxn modelId="{1428EE9C-1393-4C0E-8667-38198DE64C76}" type="presParOf" srcId="{7096FD48-132C-4B95-80AC-DD1C631A3DBB}" destId="{0AEF756C-C3C5-404A-A5EA-FF9A15E6FB94}" srcOrd="7" destOrd="0" presId="urn:microsoft.com/office/officeart/2005/8/layout/list1"/>
    <dgm:cxn modelId="{E5D17167-A133-44A1-9195-98285B044687}" type="presParOf" srcId="{7096FD48-132C-4B95-80AC-DD1C631A3DBB}" destId="{E5521E48-5678-423E-BBE6-B9F27DB6BC33}" srcOrd="8" destOrd="0" presId="urn:microsoft.com/office/officeart/2005/8/layout/list1"/>
    <dgm:cxn modelId="{C1952A4A-E0B0-40B5-B7E8-53AC825293D3}" type="presParOf" srcId="{E5521E48-5678-423E-BBE6-B9F27DB6BC33}" destId="{E87DC6F6-B2D5-4FC5-8770-1526246F3D07}" srcOrd="0" destOrd="0" presId="urn:microsoft.com/office/officeart/2005/8/layout/list1"/>
    <dgm:cxn modelId="{085B7355-517F-43C1-9EC1-70FFE88F8717}" type="presParOf" srcId="{E5521E48-5678-423E-BBE6-B9F27DB6BC33}" destId="{8634125B-1E2D-4714-A40A-6F0AFA1DE117}" srcOrd="1" destOrd="0" presId="urn:microsoft.com/office/officeart/2005/8/layout/list1"/>
    <dgm:cxn modelId="{DDC60671-C08E-469A-BBF7-AFCD01307427}" type="presParOf" srcId="{7096FD48-132C-4B95-80AC-DD1C631A3DBB}" destId="{A01608CB-47A0-47D3-B694-BE65ABD6693A}" srcOrd="9" destOrd="0" presId="urn:microsoft.com/office/officeart/2005/8/layout/list1"/>
    <dgm:cxn modelId="{0BDDCAD8-D0F3-44EE-9206-30F7A0FE6D8D}" type="presParOf" srcId="{7096FD48-132C-4B95-80AC-DD1C631A3DBB}" destId="{1784E1D0-0006-4158-807F-4CEE5E8E86A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E00991-5721-4162-ACC3-AE70064DC3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19EC11-3DC4-4773-A482-585F960C903C}">
      <dgm:prSet/>
      <dgm:spPr/>
      <dgm:t>
        <a:bodyPr/>
        <a:lstStyle/>
        <a:p>
          <a:r>
            <a:rPr lang="en-US" dirty="0"/>
            <a:t>What are the overall objectives pursued by the EU in the country and alignment with national policy?</a:t>
          </a:r>
        </a:p>
      </dgm:t>
    </dgm:pt>
    <dgm:pt modelId="{072F9F61-0566-4C7B-BECA-B13FE8275430}" type="parTrans" cxnId="{CE9533F1-63D7-40A5-871B-7760555AC72F}">
      <dgm:prSet/>
      <dgm:spPr/>
      <dgm:t>
        <a:bodyPr/>
        <a:lstStyle/>
        <a:p>
          <a:endParaRPr lang="en-US"/>
        </a:p>
      </dgm:t>
    </dgm:pt>
    <dgm:pt modelId="{2CA6ACFA-D5B0-4065-8731-1670799ED10E}" type="sibTrans" cxnId="{CE9533F1-63D7-40A5-871B-7760555AC72F}">
      <dgm:prSet/>
      <dgm:spPr/>
      <dgm:t>
        <a:bodyPr/>
        <a:lstStyle/>
        <a:p>
          <a:endParaRPr lang="en-US"/>
        </a:p>
      </dgm:t>
    </dgm:pt>
    <dgm:pt modelId="{5CA5F1DC-974E-48AF-9349-1B1E8888198B}">
      <dgm:prSet/>
      <dgm:spPr/>
      <dgm:t>
        <a:bodyPr/>
        <a:lstStyle/>
        <a:p>
          <a:r>
            <a:rPr lang="en-GB"/>
            <a:t>Value chain shall be considered as a leverage to achieve a goal </a:t>
          </a:r>
          <a:r>
            <a:rPr lang="en-GB" i="1"/>
            <a:t>(that is not necessarily supported by a unique value chain)</a:t>
          </a:r>
          <a:endParaRPr lang="en-US"/>
        </a:p>
      </dgm:t>
    </dgm:pt>
    <dgm:pt modelId="{2C977D77-3E21-4F41-85E3-275B7C5EE12E}" type="parTrans" cxnId="{7B9EA5C4-235A-4DF2-93D9-525C05511E53}">
      <dgm:prSet/>
      <dgm:spPr/>
      <dgm:t>
        <a:bodyPr/>
        <a:lstStyle/>
        <a:p>
          <a:endParaRPr lang="en-US"/>
        </a:p>
      </dgm:t>
    </dgm:pt>
    <dgm:pt modelId="{99C31A6B-7B3C-4396-B95D-88F63AFAD91F}" type="sibTrans" cxnId="{7B9EA5C4-235A-4DF2-93D9-525C05511E53}">
      <dgm:prSet/>
      <dgm:spPr/>
      <dgm:t>
        <a:bodyPr/>
        <a:lstStyle/>
        <a:p>
          <a:endParaRPr lang="en-US"/>
        </a:p>
      </dgm:t>
    </dgm:pt>
    <dgm:pt modelId="{3535C02E-005F-46A4-AAED-978671F951DE}">
      <dgm:prSet/>
      <dgm:spPr/>
      <dgm:t>
        <a:bodyPr/>
        <a:lstStyle/>
        <a:p>
          <a:r>
            <a:rPr lang="en-GB"/>
            <a:t>Growth, income and employment generation</a:t>
          </a:r>
          <a:endParaRPr lang="en-US"/>
        </a:p>
      </dgm:t>
    </dgm:pt>
    <dgm:pt modelId="{6ADF1994-2FF1-4976-8FED-312BEABA4877}" type="parTrans" cxnId="{2A35451F-C481-40F0-8E33-33DA6C288B80}">
      <dgm:prSet/>
      <dgm:spPr/>
      <dgm:t>
        <a:bodyPr/>
        <a:lstStyle/>
        <a:p>
          <a:endParaRPr lang="en-US"/>
        </a:p>
      </dgm:t>
    </dgm:pt>
    <dgm:pt modelId="{4BA06A46-4B3D-496F-8CD8-D706389424EB}" type="sibTrans" cxnId="{2A35451F-C481-40F0-8E33-33DA6C288B80}">
      <dgm:prSet/>
      <dgm:spPr/>
      <dgm:t>
        <a:bodyPr/>
        <a:lstStyle/>
        <a:p>
          <a:endParaRPr lang="en-US"/>
        </a:p>
      </dgm:t>
    </dgm:pt>
    <dgm:pt modelId="{371D1EF5-B34A-4067-8994-52AB0F555EE5}">
      <dgm:prSet/>
      <dgm:spPr/>
      <dgm:t>
        <a:bodyPr/>
        <a:lstStyle/>
        <a:p>
          <a:r>
            <a:rPr lang="en-GB"/>
            <a:t>Currency earning</a:t>
          </a:r>
          <a:endParaRPr lang="en-US"/>
        </a:p>
      </dgm:t>
    </dgm:pt>
    <dgm:pt modelId="{FC771DFB-DA51-420C-B251-0656EAE5B3EA}" type="parTrans" cxnId="{6304C0FF-569C-4C58-9AF7-2FFB5984F23F}">
      <dgm:prSet/>
      <dgm:spPr/>
      <dgm:t>
        <a:bodyPr/>
        <a:lstStyle/>
        <a:p>
          <a:endParaRPr lang="en-US"/>
        </a:p>
      </dgm:t>
    </dgm:pt>
    <dgm:pt modelId="{45540431-101D-40B5-9524-7E66FC756695}" type="sibTrans" cxnId="{6304C0FF-569C-4C58-9AF7-2FFB5984F23F}">
      <dgm:prSet/>
      <dgm:spPr/>
      <dgm:t>
        <a:bodyPr/>
        <a:lstStyle/>
        <a:p>
          <a:endParaRPr lang="en-US"/>
        </a:p>
      </dgm:t>
    </dgm:pt>
    <dgm:pt modelId="{9580D9CF-5A9B-4DB8-9012-886695A56E37}">
      <dgm:prSet/>
      <dgm:spPr/>
      <dgm:t>
        <a:bodyPr/>
        <a:lstStyle/>
        <a:p>
          <a:r>
            <a:rPr lang="en-GB"/>
            <a:t>Contributing to food security and nutrition</a:t>
          </a:r>
          <a:endParaRPr lang="en-US"/>
        </a:p>
      </dgm:t>
    </dgm:pt>
    <dgm:pt modelId="{C7BC34EF-509D-40F9-856F-83F7538F5F79}" type="parTrans" cxnId="{4B954EAB-66CA-49DD-8387-0EFF6920CD3D}">
      <dgm:prSet/>
      <dgm:spPr/>
      <dgm:t>
        <a:bodyPr/>
        <a:lstStyle/>
        <a:p>
          <a:endParaRPr lang="en-US"/>
        </a:p>
      </dgm:t>
    </dgm:pt>
    <dgm:pt modelId="{C46328F2-82C5-44BA-B7C1-C7727F649242}" type="sibTrans" cxnId="{4B954EAB-66CA-49DD-8387-0EFF6920CD3D}">
      <dgm:prSet/>
      <dgm:spPr/>
      <dgm:t>
        <a:bodyPr/>
        <a:lstStyle/>
        <a:p>
          <a:endParaRPr lang="en-US"/>
        </a:p>
      </dgm:t>
    </dgm:pt>
    <dgm:pt modelId="{FBC0797A-AD38-44F6-A1C3-F78286E1BDC7}">
      <dgm:prSet/>
      <dgm:spPr/>
      <dgm:t>
        <a:bodyPr/>
        <a:lstStyle/>
        <a:p>
          <a:r>
            <a:rPr lang="en-GB"/>
            <a:t>Social inclusion for targeted group: youth, women, poor farmer</a:t>
          </a:r>
          <a:endParaRPr lang="en-US"/>
        </a:p>
      </dgm:t>
    </dgm:pt>
    <dgm:pt modelId="{F144BDB1-6950-4C1E-9534-E5535A1960A9}" type="parTrans" cxnId="{0A9F6D28-6750-48F8-8D79-76DB81BDE58E}">
      <dgm:prSet/>
      <dgm:spPr/>
      <dgm:t>
        <a:bodyPr/>
        <a:lstStyle/>
        <a:p>
          <a:endParaRPr lang="en-US"/>
        </a:p>
      </dgm:t>
    </dgm:pt>
    <dgm:pt modelId="{AF3A2CFC-EB0C-481C-9195-8D7D7D810D2D}" type="sibTrans" cxnId="{0A9F6D28-6750-48F8-8D79-76DB81BDE58E}">
      <dgm:prSet/>
      <dgm:spPr/>
      <dgm:t>
        <a:bodyPr/>
        <a:lstStyle/>
        <a:p>
          <a:endParaRPr lang="en-US"/>
        </a:p>
      </dgm:t>
    </dgm:pt>
    <dgm:pt modelId="{86846433-1697-4D11-9C29-81F7840F12D1}">
      <dgm:prSet/>
      <dgm:spPr/>
      <dgm:t>
        <a:bodyPr/>
        <a:lstStyle/>
        <a:p>
          <a:r>
            <a:rPr lang="en-GB"/>
            <a:t>Geographical target: marginalized area….</a:t>
          </a:r>
          <a:endParaRPr lang="en-US"/>
        </a:p>
      </dgm:t>
    </dgm:pt>
    <dgm:pt modelId="{FC112D57-0865-4E02-ABC6-403C203F2594}" type="parTrans" cxnId="{61C0107B-C0CC-4C46-A712-DE0D42B80B96}">
      <dgm:prSet/>
      <dgm:spPr/>
      <dgm:t>
        <a:bodyPr/>
        <a:lstStyle/>
        <a:p>
          <a:endParaRPr lang="en-US"/>
        </a:p>
      </dgm:t>
    </dgm:pt>
    <dgm:pt modelId="{AD794D5D-24EF-40C8-B2FF-7F1A4CDDC873}" type="sibTrans" cxnId="{61C0107B-C0CC-4C46-A712-DE0D42B80B96}">
      <dgm:prSet/>
      <dgm:spPr/>
      <dgm:t>
        <a:bodyPr/>
        <a:lstStyle/>
        <a:p>
          <a:endParaRPr lang="en-US"/>
        </a:p>
      </dgm:t>
    </dgm:pt>
    <dgm:pt modelId="{7E26DF14-9471-40B1-B84E-688ECCB94F8E}" type="pres">
      <dgm:prSet presAssocID="{34E00991-5721-4162-ACC3-AE70064DC304}" presName="linear" presStyleCnt="0">
        <dgm:presLayoutVars>
          <dgm:animLvl val="lvl"/>
          <dgm:resizeHandles val="exact"/>
        </dgm:presLayoutVars>
      </dgm:prSet>
      <dgm:spPr/>
    </dgm:pt>
    <dgm:pt modelId="{D54B7A3D-9DB3-4FA0-9EE2-43B7C925B8E0}" type="pres">
      <dgm:prSet presAssocID="{3019EC11-3DC4-4773-A482-585F960C903C}" presName="parentText" presStyleLbl="node1" presStyleIdx="0" presStyleCnt="2">
        <dgm:presLayoutVars>
          <dgm:chMax val="0"/>
          <dgm:bulletEnabled val="1"/>
        </dgm:presLayoutVars>
      </dgm:prSet>
      <dgm:spPr/>
    </dgm:pt>
    <dgm:pt modelId="{A2B9C473-A11B-446F-BF09-500B86DCB0C7}" type="pres">
      <dgm:prSet presAssocID="{2CA6ACFA-D5B0-4065-8731-1670799ED10E}" presName="spacer" presStyleCnt="0"/>
      <dgm:spPr/>
    </dgm:pt>
    <dgm:pt modelId="{CD1F0A43-037C-4AF9-9C43-E45188061BAF}" type="pres">
      <dgm:prSet presAssocID="{5CA5F1DC-974E-48AF-9349-1B1E8888198B}" presName="parentText" presStyleLbl="node1" presStyleIdx="1" presStyleCnt="2">
        <dgm:presLayoutVars>
          <dgm:chMax val="0"/>
          <dgm:bulletEnabled val="1"/>
        </dgm:presLayoutVars>
      </dgm:prSet>
      <dgm:spPr/>
    </dgm:pt>
    <dgm:pt modelId="{BC749BC2-BF27-41FF-82A8-8866E955E398}" type="pres">
      <dgm:prSet presAssocID="{5CA5F1DC-974E-48AF-9349-1B1E8888198B}" presName="childText" presStyleLbl="revTx" presStyleIdx="0" presStyleCnt="1">
        <dgm:presLayoutVars>
          <dgm:bulletEnabled val="1"/>
        </dgm:presLayoutVars>
      </dgm:prSet>
      <dgm:spPr/>
    </dgm:pt>
  </dgm:ptLst>
  <dgm:cxnLst>
    <dgm:cxn modelId="{56E44905-D971-4173-AF05-F104F8A9D464}" type="presOf" srcId="{34E00991-5721-4162-ACC3-AE70064DC304}" destId="{7E26DF14-9471-40B1-B84E-688ECCB94F8E}" srcOrd="0" destOrd="0" presId="urn:microsoft.com/office/officeart/2005/8/layout/vList2"/>
    <dgm:cxn modelId="{7B48D21A-A537-4D39-8AE8-EC4650DD3383}" type="presOf" srcId="{5CA5F1DC-974E-48AF-9349-1B1E8888198B}" destId="{CD1F0A43-037C-4AF9-9C43-E45188061BAF}" srcOrd="0" destOrd="0" presId="urn:microsoft.com/office/officeart/2005/8/layout/vList2"/>
    <dgm:cxn modelId="{B020AD1C-9892-4D24-8BA9-FBD059A92FBD}" type="presOf" srcId="{3535C02E-005F-46A4-AAED-978671F951DE}" destId="{BC749BC2-BF27-41FF-82A8-8866E955E398}" srcOrd="0" destOrd="0" presId="urn:microsoft.com/office/officeart/2005/8/layout/vList2"/>
    <dgm:cxn modelId="{2A35451F-C481-40F0-8E33-33DA6C288B80}" srcId="{5CA5F1DC-974E-48AF-9349-1B1E8888198B}" destId="{3535C02E-005F-46A4-AAED-978671F951DE}" srcOrd="0" destOrd="0" parTransId="{6ADF1994-2FF1-4976-8FED-312BEABA4877}" sibTransId="{4BA06A46-4B3D-496F-8CD8-D706389424EB}"/>
    <dgm:cxn modelId="{0A9F6D28-6750-48F8-8D79-76DB81BDE58E}" srcId="{5CA5F1DC-974E-48AF-9349-1B1E8888198B}" destId="{FBC0797A-AD38-44F6-A1C3-F78286E1BDC7}" srcOrd="3" destOrd="0" parTransId="{F144BDB1-6950-4C1E-9534-E5535A1960A9}" sibTransId="{AF3A2CFC-EB0C-481C-9195-8D7D7D810D2D}"/>
    <dgm:cxn modelId="{C272EF6E-B78F-4A66-8D88-0AAAC37D3CBD}" type="presOf" srcId="{371D1EF5-B34A-4067-8994-52AB0F555EE5}" destId="{BC749BC2-BF27-41FF-82A8-8866E955E398}" srcOrd="0" destOrd="1" presId="urn:microsoft.com/office/officeart/2005/8/layout/vList2"/>
    <dgm:cxn modelId="{DD53946F-E6AD-4359-A96F-3983D116A90B}" type="presOf" srcId="{FBC0797A-AD38-44F6-A1C3-F78286E1BDC7}" destId="{BC749BC2-BF27-41FF-82A8-8866E955E398}" srcOrd="0" destOrd="3" presId="urn:microsoft.com/office/officeart/2005/8/layout/vList2"/>
    <dgm:cxn modelId="{39BE9870-7D43-482C-93BE-2EC525441250}" type="presOf" srcId="{86846433-1697-4D11-9C29-81F7840F12D1}" destId="{BC749BC2-BF27-41FF-82A8-8866E955E398}" srcOrd="0" destOrd="4" presId="urn:microsoft.com/office/officeart/2005/8/layout/vList2"/>
    <dgm:cxn modelId="{61C0107B-C0CC-4C46-A712-DE0D42B80B96}" srcId="{5CA5F1DC-974E-48AF-9349-1B1E8888198B}" destId="{86846433-1697-4D11-9C29-81F7840F12D1}" srcOrd="4" destOrd="0" parTransId="{FC112D57-0865-4E02-ABC6-403C203F2594}" sibTransId="{AD794D5D-24EF-40C8-B2FF-7F1A4CDDC873}"/>
    <dgm:cxn modelId="{2D2B1899-5CBE-4753-BEA7-8B3ED8CE721E}" type="presOf" srcId="{3019EC11-3DC4-4773-A482-585F960C903C}" destId="{D54B7A3D-9DB3-4FA0-9EE2-43B7C925B8E0}" srcOrd="0" destOrd="0" presId="urn:microsoft.com/office/officeart/2005/8/layout/vList2"/>
    <dgm:cxn modelId="{4B954EAB-66CA-49DD-8387-0EFF6920CD3D}" srcId="{5CA5F1DC-974E-48AF-9349-1B1E8888198B}" destId="{9580D9CF-5A9B-4DB8-9012-886695A56E37}" srcOrd="2" destOrd="0" parTransId="{C7BC34EF-509D-40F9-856F-83F7538F5F79}" sibTransId="{C46328F2-82C5-44BA-B7C1-C7727F649242}"/>
    <dgm:cxn modelId="{EFA9B9B3-120F-443C-833D-9BD95FF398CD}" type="presOf" srcId="{9580D9CF-5A9B-4DB8-9012-886695A56E37}" destId="{BC749BC2-BF27-41FF-82A8-8866E955E398}" srcOrd="0" destOrd="2" presId="urn:microsoft.com/office/officeart/2005/8/layout/vList2"/>
    <dgm:cxn modelId="{7B9EA5C4-235A-4DF2-93D9-525C05511E53}" srcId="{34E00991-5721-4162-ACC3-AE70064DC304}" destId="{5CA5F1DC-974E-48AF-9349-1B1E8888198B}" srcOrd="1" destOrd="0" parTransId="{2C977D77-3E21-4F41-85E3-275B7C5EE12E}" sibTransId="{99C31A6B-7B3C-4396-B95D-88F63AFAD91F}"/>
    <dgm:cxn modelId="{CE9533F1-63D7-40A5-871B-7760555AC72F}" srcId="{34E00991-5721-4162-ACC3-AE70064DC304}" destId="{3019EC11-3DC4-4773-A482-585F960C903C}" srcOrd="0" destOrd="0" parTransId="{072F9F61-0566-4C7B-BECA-B13FE8275430}" sibTransId="{2CA6ACFA-D5B0-4065-8731-1670799ED10E}"/>
    <dgm:cxn modelId="{6304C0FF-569C-4C58-9AF7-2FFB5984F23F}" srcId="{5CA5F1DC-974E-48AF-9349-1B1E8888198B}" destId="{371D1EF5-B34A-4067-8994-52AB0F555EE5}" srcOrd="1" destOrd="0" parTransId="{FC771DFB-DA51-420C-B251-0656EAE5B3EA}" sibTransId="{45540431-101D-40B5-9524-7E66FC756695}"/>
    <dgm:cxn modelId="{218E1A30-9DCB-4517-BEFF-06E8F9537DD3}" type="presParOf" srcId="{7E26DF14-9471-40B1-B84E-688ECCB94F8E}" destId="{D54B7A3D-9DB3-4FA0-9EE2-43B7C925B8E0}" srcOrd="0" destOrd="0" presId="urn:microsoft.com/office/officeart/2005/8/layout/vList2"/>
    <dgm:cxn modelId="{31060C72-3960-4C5F-872E-3E44263C6C80}" type="presParOf" srcId="{7E26DF14-9471-40B1-B84E-688ECCB94F8E}" destId="{A2B9C473-A11B-446F-BF09-500B86DCB0C7}" srcOrd="1" destOrd="0" presId="urn:microsoft.com/office/officeart/2005/8/layout/vList2"/>
    <dgm:cxn modelId="{433EA196-A0F7-448E-875F-6F1F5D1E0DFA}" type="presParOf" srcId="{7E26DF14-9471-40B1-B84E-688ECCB94F8E}" destId="{CD1F0A43-037C-4AF9-9C43-E45188061BAF}" srcOrd="2" destOrd="0" presId="urn:microsoft.com/office/officeart/2005/8/layout/vList2"/>
    <dgm:cxn modelId="{EADE8F4A-E299-47ED-956A-1CD9E394AC4A}" type="presParOf" srcId="{7E26DF14-9471-40B1-B84E-688ECCB94F8E}" destId="{BC749BC2-BF27-41FF-82A8-8866E955E39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3C91D9-5F3A-40C5-9F69-A30A153419F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49B33BE8-BB1E-422A-8904-29EA9B744F4C}">
      <dgm:prSet custT="1"/>
      <dgm:spPr/>
      <dgm:t>
        <a:bodyPr/>
        <a:lstStyle/>
        <a:p>
          <a:r>
            <a:rPr lang="en-US" sz="1600" dirty="0"/>
            <a:t>Against this set of goals, a </a:t>
          </a:r>
          <a:r>
            <a:rPr lang="en-US" sz="1600" b="1" dirty="0"/>
            <a:t>preliminary mapping of the </a:t>
          </a:r>
          <a:r>
            <a:rPr lang="en-US" sz="1600" b="1" dirty="0" err="1"/>
            <a:t>agro</a:t>
          </a:r>
          <a:r>
            <a:rPr lang="en-US" sz="1600" b="1" dirty="0"/>
            <a:t>-food system </a:t>
          </a:r>
          <a:r>
            <a:rPr lang="en-US" sz="1600" dirty="0"/>
            <a:t>can be undertaken based on existing data and secondary sources. </a:t>
          </a:r>
        </a:p>
      </dgm:t>
    </dgm:pt>
    <dgm:pt modelId="{0B7FCEA0-E23D-4598-BD6A-2189D9779F71}" type="parTrans" cxnId="{7EAC41CA-26E2-4EA9-8D48-89EE7E01E335}">
      <dgm:prSet/>
      <dgm:spPr/>
      <dgm:t>
        <a:bodyPr/>
        <a:lstStyle/>
        <a:p>
          <a:endParaRPr lang="en-US" sz="1600"/>
        </a:p>
      </dgm:t>
    </dgm:pt>
    <dgm:pt modelId="{88923F72-026C-4313-9634-5D0C3AF9BBE2}" type="sibTrans" cxnId="{7EAC41CA-26E2-4EA9-8D48-89EE7E01E335}">
      <dgm:prSet/>
      <dgm:spPr/>
      <dgm:t>
        <a:bodyPr/>
        <a:lstStyle/>
        <a:p>
          <a:endParaRPr lang="en-US" sz="1600"/>
        </a:p>
      </dgm:t>
    </dgm:pt>
    <dgm:pt modelId="{A1BC885E-6D77-42ED-86F9-66B91017C0DD}">
      <dgm:prSet custT="1"/>
      <dgm:spPr>
        <a:solidFill>
          <a:schemeClr val="accent1">
            <a:lumMod val="20000"/>
            <a:lumOff val="80000"/>
          </a:schemeClr>
        </a:solidFill>
      </dgm:spPr>
      <dgm:t>
        <a:bodyPr/>
        <a:lstStyle/>
        <a:p>
          <a:r>
            <a:rPr lang="en-US" sz="1600" dirty="0"/>
            <a:t>There are several sources on the www : FAO country sheet, WB, FAS of the USDA, complexity analysis….</a:t>
          </a:r>
        </a:p>
      </dgm:t>
    </dgm:pt>
    <dgm:pt modelId="{C6A64374-4B9E-4099-AB8E-BFB482D6C290}" type="parTrans" cxnId="{643D57A5-2CF2-4A42-8C14-63A6EC76D4DB}">
      <dgm:prSet/>
      <dgm:spPr/>
      <dgm:t>
        <a:bodyPr/>
        <a:lstStyle/>
        <a:p>
          <a:endParaRPr lang="en-US" sz="1600"/>
        </a:p>
      </dgm:t>
    </dgm:pt>
    <dgm:pt modelId="{D7EE897C-650A-49F8-9ECF-BCC1A87CAF28}" type="sibTrans" cxnId="{643D57A5-2CF2-4A42-8C14-63A6EC76D4DB}">
      <dgm:prSet/>
      <dgm:spPr/>
      <dgm:t>
        <a:bodyPr/>
        <a:lstStyle/>
        <a:p>
          <a:endParaRPr lang="en-US" sz="1600"/>
        </a:p>
      </dgm:t>
    </dgm:pt>
    <dgm:pt modelId="{0186A506-620C-4442-9B2E-F27E2CBD4D57}">
      <dgm:prSet custT="1"/>
      <dgm:spPr>
        <a:solidFill>
          <a:schemeClr val="accent1">
            <a:lumMod val="20000"/>
            <a:lumOff val="80000"/>
          </a:schemeClr>
        </a:solidFill>
      </dgm:spPr>
      <dgm:t>
        <a:bodyPr/>
        <a:lstStyle/>
        <a:p>
          <a:r>
            <a:rPr lang="en-US" sz="1600" dirty="0"/>
            <a:t>Main lines of the </a:t>
          </a:r>
          <a:r>
            <a:rPr lang="en-US" sz="1600" dirty="0" err="1"/>
            <a:t>agro</a:t>
          </a:r>
          <a:r>
            <a:rPr lang="en-US" sz="1600" dirty="0"/>
            <a:t>-system characterization:</a:t>
          </a:r>
        </a:p>
      </dgm:t>
    </dgm:pt>
    <dgm:pt modelId="{5E1E5985-3C6D-471E-A74D-C91D820BA53D}" type="parTrans" cxnId="{A9E8ACCE-DDEC-401B-BDBB-45CAC8326802}">
      <dgm:prSet/>
      <dgm:spPr/>
      <dgm:t>
        <a:bodyPr/>
        <a:lstStyle/>
        <a:p>
          <a:endParaRPr lang="en-US" sz="1600"/>
        </a:p>
      </dgm:t>
    </dgm:pt>
    <dgm:pt modelId="{74266234-03D8-47F7-AAE3-44829175A0AA}" type="sibTrans" cxnId="{A9E8ACCE-DDEC-401B-BDBB-45CAC8326802}">
      <dgm:prSet/>
      <dgm:spPr/>
      <dgm:t>
        <a:bodyPr/>
        <a:lstStyle/>
        <a:p>
          <a:endParaRPr lang="en-US" sz="1600"/>
        </a:p>
      </dgm:t>
    </dgm:pt>
    <dgm:pt modelId="{27303FD6-B1D6-499F-9B3F-BBF9E72A453F}">
      <dgm:prSet custT="1"/>
      <dgm:spPr>
        <a:solidFill>
          <a:schemeClr val="accent1">
            <a:lumMod val="20000"/>
            <a:lumOff val="80000"/>
          </a:schemeClr>
        </a:solidFill>
      </dgm:spPr>
      <dgm:t>
        <a:bodyPr/>
        <a:lstStyle/>
        <a:p>
          <a:r>
            <a:rPr lang="en-US" sz="1600" b="1" dirty="0"/>
            <a:t>Supply side:</a:t>
          </a:r>
          <a:endParaRPr lang="en-US" sz="1600" dirty="0"/>
        </a:p>
      </dgm:t>
    </dgm:pt>
    <dgm:pt modelId="{125B3872-1A31-4984-9635-F166CFA9E83F}" type="parTrans" cxnId="{74D59846-2F31-4410-8175-DCD6E628FDCA}">
      <dgm:prSet/>
      <dgm:spPr/>
      <dgm:t>
        <a:bodyPr/>
        <a:lstStyle/>
        <a:p>
          <a:endParaRPr lang="en-US" sz="1600"/>
        </a:p>
      </dgm:t>
    </dgm:pt>
    <dgm:pt modelId="{B13A9488-798C-47D3-8CAB-8758574305E8}" type="sibTrans" cxnId="{74D59846-2F31-4410-8175-DCD6E628FDCA}">
      <dgm:prSet/>
      <dgm:spPr/>
      <dgm:t>
        <a:bodyPr/>
        <a:lstStyle/>
        <a:p>
          <a:endParaRPr lang="en-US" sz="1600"/>
        </a:p>
      </dgm:t>
    </dgm:pt>
    <dgm:pt modelId="{865E2595-7380-4AA3-A7A8-664D96CE0683}">
      <dgm:prSet custT="1"/>
      <dgm:spPr>
        <a:solidFill>
          <a:schemeClr val="accent1">
            <a:lumMod val="20000"/>
            <a:lumOff val="80000"/>
          </a:schemeClr>
        </a:solidFill>
      </dgm:spPr>
      <dgm:t>
        <a:bodyPr/>
        <a:lstStyle/>
        <a:p>
          <a:r>
            <a:rPr lang="en-US" sz="1600"/>
            <a:t>Production area/ agroecological zone</a:t>
          </a:r>
        </a:p>
      </dgm:t>
    </dgm:pt>
    <dgm:pt modelId="{6550F5D5-58A6-4095-BD09-8FB49B24F35F}" type="parTrans" cxnId="{4FD37AF6-58D6-4A25-9FF7-44A85AB4C247}">
      <dgm:prSet/>
      <dgm:spPr/>
      <dgm:t>
        <a:bodyPr/>
        <a:lstStyle/>
        <a:p>
          <a:endParaRPr lang="en-US" sz="1600"/>
        </a:p>
      </dgm:t>
    </dgm:pt>
    <dgm:pt modelId="{49C1E46C-36C2-4106-831E-4EB20DEB4ECA}" type="sibTrans" cxnId="{4FD37AF6-58D6-4A25-9FF7-44A85AB4C247}">
      <dgm:prSet/>
      <dgm:spPr/>
      <dgm:t>
        <a:bodyPr/>
        <a:lstStyle/>
        <a:p>
          <a:endParaRPr lang="en-US" sz="1600"/>
        </a:p>
      </dgm:t>
    </dgm:pt>
    <dgm:pt modelId="{F4F8BD7B-F064-47F3-BFB0-A7B34D213211}">
      <dgm:prSet custT="1"/>
      <dgm:spPr>
        <a:solidFill>
          <a:schemeClr val="accent1">
            <a:lumMod val="20000"/>
            <a:lumOff val="80000"/>
          </a:schemeClr>
        </a:solidFill>
      </dgm:spPr>
      <dgm:t>
        <a:bodyPr/>
        <a:lstStyle/>
        <a:p>
          <a:r>
            <a:rPr lang="en-US" sz="1600" dirty="0"/>
            <a:t>Agricultural raw and processed product import</a:t>
          </a:r>
        </a:p>
      </dgm:t>
    </dgm:pt>
    <dgm:pt modelId="{24F7178D-8502-4516-BCFC-0E2A27A6F9DB}" type="parTrans" cxnId="{ACFF06D8-7657-45ED-8BDB-7BDDDF497340}">
      <dgm:prSet/>
      <dgm:spPr/>
      <dgm:t>
        <a:bodyPr/>
        <a:lstStyle/>
        <a:p>
          <a:endParaRPr lang="en-US" sz="1600"/>
        </a:p>
      </dgm:t>
    </dgm:pt>
    <dgm:pt modelId="{D1A83871-5502-411E-9A13-866E600EA1B5}" type="sibTrans" cxnId="{ACFF06D8-7657-45ED-8BDB-7BDDDF497340}">
      <dgm:prSet/>
      <dgm:spPr/>
      <dgm:t>
        <a:bodyPr/>
        <a:lstStyle/>
        <a:p>
          <a:endParaRPr lang="en-US" sz="1600"/>
        </a:p>
      </dgm:t>
    </dgm:pt>
    <dgm:pt modelId="{698BF378-7268-4F62-9D94-73822DB0E888}">
      <dgm:prSet custT="1"/>
      <dgm:spPr>
        <a:solidFill>
          <a:schemeClr val="accent1">
            <a:lumMod val="20000"/>
            <a:lumOff val="80000"/>
          </a:schemeClr>
        </a:solidFill>
      </dgm:spPr>
      <dgm:t>
        <a:bodyPr/>
        <a:lstStyle/>
        <a:p>
          <a:r>
            <a:rPr lang="en-US" sz="1600" b="1" dirty="0"/>
            <a:t>Demand size</a:t>
          </a:r>
          <a:endParaRPr lang="en-US" sz="1600" dirty="0"/>
        </a:p>
      </dgm:t>
    </dgm:pt>
    <dgm:pt modelId="{68EF722C-91AF-4E37-9FC4-8575DCAD0B47}" type="parTrans" cxnId="{7C951586-9A15-4441-9F58-51DB41F8D41F}">
      <dgm:prSet/>
      <dgm:spPr/>
      <dgm:t>
        <a:bodyPr/>
        <a:lstStyle/>
        <a:p>
          <a:endParaRPr lang="en-US" sz="1600"/>
        </a:p>
      </dgm:t>
    </dgm:pt>
    <dgm:pt modelId="{0E918ABD-310E-4592-9335-116799296A71}" type="sibTrans" cxnId="{7C951586-9A15-4441-9F58-51DB41F8D41F}">
      <dgm:prSet/>
      <dgm:spPr/>
      <dgm:t>
        <a:bodyPr/>
        <a:lstStyle/>
        <a:p>
          <a:endParaRPr lang="en-US" sz="1600"/>
        </a:p>
      </dgm:t>
    </dgm:pt>
    <dgm:pt modelId="{66F081D5-3CEF-4C6E-9DDD-693D91733865}">
      <dgm:prSet custT="1"/>
      <dgm:spPr>
        <a:solidFill>
          <a:schemeClr val="accent1">
            <a:lumMod val="20000"/>
            <a:lumOff val="80000"/>
          </a:schemeClr>
        </a:solidFill>
      </dgm:spPr>
      <dgm:t>
        <a:bodyPr/>
        <a:lstStyle/>
        <a:p>
          <a:r>
            <a:rPr lang="en-US" sz="1600" dirty="0" err="1"/>
            <a:t>Agro</a:t>
          </a:r>
          <a:r>
            <a:rPr lang="en-US" sz="1600" dirty="0"/>
            <a:t> food export</a:t>
          </a:r>
        </a:p>
      </dgm:t>
    </dgm:pt>
    <dgm:pt modelId="{8A826E94-7856-4A45-87F5-E93AD61B4870}" type="parTrans" cxnId="{1E023333-AA72-47B1-98E8-CAC107A74C4B}">
      <dgm:prSet/>
      <dgm:spPr/>
      <dgm:t>
        <a:bodyPr/>
        <a:lstStyle/>
        <a:p>
          <a:endParaRPr lang="en-US" sz="1600"/>
        </a:p>
      </dgm:t>
    </dgm:pt>
    <dgm:pt modelId="{EB41F871-64C4-4477-BD0F-C4BB68002208}" type="sibTrans" cxnId="{1E023333-AA72-47B1-98E8-CAC107A74C4B}">
      <dgm:prSet/>
      <dgm:spPr/>
      <dgm:t>
        <a:bodyPr/>
        <a:lstStyle/>
        <a:p>
          <a:endParaRPr lang="en-US" sz="1600"/>
        </a:p>
      </dgm:t>
    </dgm:pt>
    <dgm:pt modelId="{96E0C678-3057-43BB-895C-22B95B874E77}">
      <dgm:prSet custT="1"/>
      <dgm:spPr>
        <a:solidFill>
          <a:schemeClr val="accent1">
            <a:lumMod val="20000"/>
            <a:lumOff val="80000"/>
          </a:schemeClr>
        </a:solidFill>
      </dgm:spPr>
      <dgm:t>
        <a:bodyPr/>
        <a:lstStyle/>
        <a:p>
          <a:r>
            <a:rPr lang="en-US" sz="1600" dirty="0"/>
            <a:t>Food and expenditure survey</a:t>
          </a:r>
        </a:p>
      </dgm:t>
    </dgm:pt>
    <dgm:pt modelId="{CCB6B2A9-3E83-45AF-9B82-2357F16E5162}" type="parTrans" cxnId="{289F37A7-BA91-4930-AE05-93A03154BB1A}">
      <dgm:prSet/>
      <dgm:spPr/>
      <dgm:t>
        <a:bodyPr/>
        <a:lstStyle/>
        <a:p>
          <a:endParaRPr lang="en-US" sz="1600"/>
        </a:p>
      </dgm:t>
    </dgm:pt>
    <dgm:pt modelId="{24F5C401-ADC9-4EA3-BF75-BF24E39021BB}" type="sibTrans" cxnId="{289F37A7-BA91-4930-AE05-93A03154BB1A}">
      <dgm:prSet/>
      <dgm:spPr/>
      <dgm:t>
        <a:bodyPr/>
        <a:lstStyle/>
        <a:p>
          <a:endParaRPr lang="en-US" sz="1600"/>
        </a:p>
      </dgm:t>
    </dgm:pt>
    <dgm:pt modelId="{3BB1EA99-6E92-4269-A977-4C81F15DC1C3}">
      <dgm:prSet custT="1"/>
      <dgm:spPr>
        <a:solidFill>
          <a:schemeClr val="accent1">
            <a:lumMod val="20000"/>
            <a:lumOff val="80000"/>
          </a:schemeClr>
        </a:solidFill>
      </dgm:spPr>
      <dgm:t>
        <a:bodyPr/>
        <a:lstStyle/>
        <a:p>
          <a:r>
            <a:rPr lang="en-US" sz="1600" b="1" dirty="0"/>
            <a:t>Food balance sheet</a:t>
          </a:r>
          <a:endParaRPr lang="en-US" sz="1600" dirty="0"/>
        </a:p>
      </dgm:t>
    </dgm:pt>
    <dgm:pt modelId="{CABCBB17-114E-4A85-943A-8256BF43ED02}" type="parTrans" cxnId="{E931A7FA-B5F3-4098-BA45-56949B59078E}">
      <dgm:prSet/>
      <dgm:spPr/>
      <dgm:t>
        <a:bodyPr/>
        <a:lstStyle/>
        <a:p>
          <a:endParaRPr lang="en-US" sz="1600"/>
        </a:p>
      </dgm:t>
    </dgm:pt>
    <dgm:pt modelId="{28D7F074-7BDF-4D76-9ADD-C83EFADFF3FB}" type="sibTrans" cxnId="{E931A7FA-B5F3-4098-BA45-56949B59078E}">
      <dgm:prSet/>
      <dgm:spPr/>
      <dgm:t>
        <a:bodyPr/>
        <a:lstStyle/>
        <a:p>
          <a:endParaRPr lang="en-US" sz="1600"/>
        </a:p>
      </dgm:t>
    </dgm:pt>
    <dgm:pt modelId="{F15AA26F-DD66-49AA-BE45-3762DD0E0A12}">
      <dgm:prSet custT="1"/>
      <dgm:spPr>
        <a:solidFill>
          <a:schemeClr val="accent1">
            <a:lumMod val="20000"/>
            <a:lumOff val="80000"/>
          </a:schemeClr>
        </a:solidFill>
      </dgm:spPr>
      <dgm:t>
        <a:bodyPr/>
        <a:lstStyle/>
        <a:p>
          <a:r>
            <a:rPr lang="en-US" sz="1600" dirty="0"/>
            <a:t>Economic weight: detailed national account (seldom available)</a:t>
          </a:r>
        </a:p>
      </dgm:t>
    </dgm:pt>
    <dgm:pt modelId="{CA08900A-E220-46AA-8177-26F14E23376D}" type="parTrans" cxnId="{456F4A7E-F9E5-45ED-90B7-0B1B7220FB70}">
      <dgm:prSet/>
      <dgm:spPr/>
      <dgm:t>
        <a:bodyPr/>
        <a:lstStyle/>
        <a:p>
          <a:endParaRPr lang="en-US" sz="1600"/>
        </a:p>
      </dgm:t>
    </dgm:pt>
    <dgm:pt modelId="{944333A3-FB86-404D-8298-D7150C9C8A59}" type="sibTrans" cxnId="{456F4A7E-F9E5-45ED-90B7-0B1B7220FB70}">
      <dgm:prSet/>
      <dgm:spPr/>
      <dgm:t>
        <a:bodyPr/>
        <a:lstStyle/>
        <a:p>
          <a:endParaRPr lang="en-US" sz="1600"/>
        </a:p>
      </dgm:t>
    </dgm:pt>
    <dgm:pt modelId="{946887C8-4D44-458E-9A2C-945C252DB5BB}">
      <dgm:prSet custT="1"/>
      <dgm:spPr/>
      <dgm:t>
        <a:bodyPr/>
        <a:lstStyle/>
        <a:p>
          <a:r>
            <a:rPr lang="en-US" sz="1600" dirty="0"/>
            <a:t>VC exported oriented versus VC targeting the domestic market: a continuum</a:t>
          </a:r>
        </a:p>
      </dgm:t>
    </dgm:pt>
    <dgm:pt modelId="{F3E3AFAD-61F4-4BB7-AC37-F2DE8F49390D}" type="parTrans" cxnId="{0F04D10E-A532-439C-846D-39C8E99D6810}">
      <dgm:prSet/>
      <dgm:spPr/>
      <dgm:t>
        <a:bodyPr/>
        <a:lstStyle/>
        <a:p>
          <a:endParaRPr lang="en-US" sz="1600"/>
        </a:p>
      </dgm:t>
    </dgm:pt>
    <dgm:pt modelId="{53B6D37B-9C48-4EF1-958A-F3624BF6C499}" type="sibTrans" cxnId="{0F04D10E-A532-439C-846D-39C8E99D6810}">
      <dgm:prSet/>
      <dgm:spPr/>
      <dgm:t>
        <a:bodyPr/>
        <a:lstStyle/>
        <a:p>
          <a:endParaRPr lang="en-US" sz="1600"/>
        </a:p>
      </dgm:t>
    </dgm:pt>
    <dgm:pt modelId="{1A9E5A78-C37A-4217-BDD0-D820134C4D87}">
      <dgm:prSet custT="1"/>
      <dgm:spPr>
        <a:solidFill>
          <a:schemeClr val="accent1">
            <a:lumMod val="20000"/>
            <a:lumOff val="80000"/>
          </a:schemeClr>
        </a:solidFill>
      </dgm:spPr>
      <dgm:t>
        <a:bodyPr/>
        <a:lstStyle/>
        <a:p>
          <a:r>
            <a:rPr lang="en-US" sz="1600" dirty="0"/>
            <a:t>Review of trends for the major features and policy changes</a:t>
          </a:r>
        </a:p>
      </dgm:t>
    </dgm:pt>
    <dgm:pt modelId="{927137DE-19EE-49FF-9061-59C44F9AE668}" type="parTrans" cxnId="{9C2A849F-3EA4-4ECF-AEF3-0318101CDA91}">
      <dgm:prSet/>
      <dgm:spPr/>
      <dgm:t>
        <a:bodyPr/>
        <a:lstStyle/>
        <a:p>
          <a:endParaRPr lang="en-US" sz="1600"/>
        </a:p>
      </dgm:t>
    </dgm:pt>
    <dgm:pt modelId="{7867F440-EEF4-4FEA-A709-A9B892044736}" type="sibTrans" cxnId="{9C2A849F-3EA4-4ECF-AEF3-0318101CDA91}">
      <dgm:prSet/>
      <dgm:spPr/>
      <dgm:t>
        <a:bodyPr/>
        <a:lstStyle/>
        <a:p>
          <a:endParaRPr lang="en-US" sz="1600"/>
        </a:p>
      </dgm:t>
    </dgm:pt>
    <dgm:pt modelId="{43055691-9EC3-4A5F-9D5E-E78E2971E6E8}" type="pres">
      <dgm:prSet presAssocID="{4C3C91D9-5F3A-40C5-9F69-A30A153419F5}" presName="root" presStyleCnt="0">
        <dgm:presLayoutVars>
          <dgm:dir/>
          <dgm:resizeHandles val="exact"/>
        </dgm:presLayoutVars>
      </dgm:prSet>
      <dgm:spPr/>
    </dgm:pt>
    <dgm:pt modelId="{F7204BE5-1795-4326-9E95-33142E450957}" type="pres">
      <dgm:prSet presAssocID="{49B33BE8-BB1E-422A-8904-29EA9B744F4C}" presName="compNode" presStyleCnt="0"/>
      <dgm:spPr/>
    </dgm:pt>
    <dgm:pt modelId="{CEA9CAA7-BF55-4598-9DCD-E4793153700B}" type="pres">
      <dgm:prSet presAssocID="{49B33BE8-BB1E-422A-8904-29EA9B744F4C}" presName="bgRect" presStyleLbl="bgShp" presStyleIdx="0" presStyleCnt="6"/>
      <dgm:spPr>
        <a:solidFill>
          <a:schemeClr val="accent1">
            <a:lumMod val="20000"/>
            <a:lumOff val="80000"/>
          </a:schemeClr>
        </a:solidFill>
      </dgm:spPr>
    </dgm:pt>
    <dgm:pt modelId="{F0FDF0EC-701E-4D33-9111-A8393DE19092}" type="pres">
      <dgm:prSet presAssocID="{49B33BE8-BB1E-422A-8904-29EA9B744F4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B485662D-1F81-4EC6-B5EE-E86D047D84E5}" type="pres">
      <dgm:prSet presAssocID="{49B33BE8-BB1E-422A-8904-29EA9B744F4C}" presName="spaceRect" presStyleCnt="0"/>
      <dgm:spPr/>
    </dgm:pt>
    <dgm:pt modelId="{BB6D15AD-3405-48B9-89B9-9A076EFD9946}" type="pres">
      <dgm:prSet presAssocID="{49B33BE8-BB1E-422A-8904-29EA9B744F4C}" presName="parTx" presStyleLbl="revTx" presStyleIdx="0" presStyleCnt="7">
        <dgm:presLayoutVars>
          <dgm:chMax val="0"/>
          <dgm:chPref val="0"/>
        </dgm:presLayoutVars>
      </dgm:prSet>
      <dgm:spPr/>
    </dgm:pt>
    <dgm:pt modelId="{D56F00C4-4250-4566-9472-CC819366FBB9}" type="pres">
      <dgm:prSet presAssocID="{88923F72-026C-4313-9634-5D0C3AF9BBE2}" presName="sibTrans" presStyleCnt="0"/>
      <dgm:spPr/>
    </dgm:pt>
    <dgm:pt modelId="{9FBFA9D6-2C97-417E-82E6-90D034D45210}" type="pres">
      <dgm:prSet presAssocID="{A1BC885E-6D77-42ED-86F9-66B91017C0DD}" presName="compNode" presStyleCnt="0"/>
      <dgm:spPr/>
    </dgm:pt>
    <dgm:pt modelId="{73D61C5A-AAD1-47FC-BF7E-92D9C4585D6D}" type="pres">
      <dgm:prSet presAssocID="{A1BC885E-6D77-42ED-86F9-66B91017C0DD}" presName="bgRect" presStyleLbl="bgShp" presStyleIdx="1" presStyleCnt="6"/>
      <dgm:spPr>
        <a:solidFill>
          <a:schemeClr val="accent1">
            <a:lumMod val="20000"/>
            <a:lumOff val="80000"/>
          </a:schemeClr>
        </a:solidFill>
      </dgm:spPr>
    </dgm:pt>
    <dgm:pt modelId="{C4392E11-6D7E-4517-AC95-B8DE135BC986}" type="pres">
      <dgm:prSet presAssocID="{A1BC885E-6D77-42ED-86F9-66B91017C0D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F55B4B1C-3824-467F-9D98-A32BB4C62A6F}" type="pres">
      <dgm:prSet presAssocID="{A1BC885E-6D77-42ED-86F9-66B91017C0DD}" presName="spaceRect" presStyleCnt="0"/>
      <dgm:spPr/>
    </dgm:pt>
    <dgm:pt modelId="{80376261-73B7-45DB-A2EA-C855724CB4C3}" type="pres">
      <dgm:prSet presAssocID="{A1BC885E-6D77-42ED-86F9-66B91017C0DD}" presName="parTx" presStyleLbl="revTx" presStyleIdx="1" presStyleCnt="7">
        <dgm:presLayoutVars>
          <dgm:chMax val="0"/>
          <dgm:chPref val="0"/>
        </dgm:presLayoutVars>
      </dgm:prSet>
      <dgm:spPr/>
    </dgm:pt>
    <dgm:pt modelId="{D628D90F-7503-44DC-B10A-EFFEBBD37C29}" type="pres">
      <dgm:prSet presAssocID="{D7EE897C-650A-49F8-9ECF-BCC1A87CAF28}" presName="sibTrans" presStyleCnt="0"/>
      <dgm:spPr/>
    </dgm:pt>
    <dgm:pt modelId="{10964504-7663-43CD-BB74-5FCCB58B5039}" type="pres">
      <dgm:prSet presAssocID="{0186A506-620C-4442-9B2E-F27E2CBD4D57}" presName="compNode" presStyleCnt="0"/>
      <dgm:spPr/>
    </dgm:pt>
    <dgm:pt modelId="{3BC47B90-7E65-46FF-82E3-4B9C27317AD6}" type="pres">
      <dgm:prSet presAssocID="{0186A506-620C-4442-9B2E-F27E2CBD4D57}" presName="bgRect" presStyleLbl="bgShp" presStyleIdx="2" presStyleCnt="6"/>
      <dgm:spPr>
        <a:solidFill>
          <a:schemeClr val="accent1">
            <a:lumMod val="20000"/>
            <a:lumOff val="80000"/>
          </a:schemeClr>
        </a:solidFill>
      </dgm:spPr>
    </dgm:pt>
    <dgm:pt modelId="{F213042E-3BE6-45DF-89BE-CCFBB21431E1}" type="pres">
      <dgm:prSet presAssocID="{0186A506-620C-4442-9B2E-F27E2CBD4D5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5A5B60B0-04A0-4B48-B46C-0AE2268C5C1D}" type="pres">
      <dgm:prSet presAssocID="{0186A506-620C-4442-9B2E-F27E2CBD4D57}" presName="spaceRect" presStyleCnt="0"/>
      <dgm:spPr/>
    </dgm:pt>
    <dgm:pt modelId="{17AFBB7E-B8E7-46AB-95A4-D2E1A001EECB}" type="pres">
      <dgm:prSet presAssocID="{0186A506-620C-4442-9B2E-F27E2CBD4D57}" presName="parTx" presStyleLbl="revTx" presStyleIdx="2" presStyleCnt="7">
        <dgm:presLayoutVars>
          <dgm:chMax val="0"/>
          <dgm:chPref val="0"/>
        </dgm:presLayoutVars>
      </dgm:prSet>
      <dgm:spPr/>
    </dgm:pt>
    <dgm:pt modelId="{F2FEF4C3-2746-451F-B3AD-64C470558FEB}" type="pres">
      <dgm:prSet presAssocID="{0186A506-620C-4442-9B2E-F27E2CBD4D57}" presName="desTx" presStyleLbl="revTx" presStyleIdx="3" presStyleCnt="7" custScaleX="98602" custScaleY="396279">
        <dgm:presLayoutVars/>
      </dgm:prSet>
      <dgm:spPr/>
    </dgm:pt>
    <dgm:pt modelId="{8E06594B-D0D9-4231-A6FD-DF2D95D454CA}" type="pres">
      <dgm:prSet presAssocID="{74266234-03D8-47F7-AAE3-44829175A0AA}" presName="sibTrans" presStyleCnt="0"/>
      <dgm:spPr/>
    </dgm:pt>
    <dgm:pt modelId="{D5D2F7D9-E531-45BE-9097-678B73C60E21}" type="pres">
      <dgm:prSet presAssocID="{F15AA26F-DD66-49AA-BE45-3762DD0E0A12}" presName="compNode" presStyleCnt="0"/>
      <dgm:spPr/>
    </dgm:pt>
    <dgm:pt modelId="{4CE641C6-0F5E-4CD3-B007-E7F5357E6DB9}" type="pres">
      <dgm:prSet presAssocID="{F15AA26F-DD66-49AA-BE45-3762DD0E0A12}" presName="bgRect" presStyleLbl="bgShp" presStyleIdx="3" presStyleCnt="6"/>
      <dgm:spPr>
        <a:solidFill>
          <a:schemeClr val="accent1">
            <a:lumMod val="20000"/>
            <a:lumOff val="80000"/>
          </a:schemeClr>
        </a:solidFill>
      </dgm:spPr>
    </dgm:pt>
    <dgm:pt modelId="{E0454FFD-1742-4C92-A5A3-1CC3CD979699}" type="pres">
      <dgm:prSet presAssocID="{F15AA26F-DD66-49AA-BE45-3762DD0E0A1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
        </a:ext>
      </dgm:extLst>
    </dgm:pt>
    <dgm:pt modelId="{00721E7E-2049-4EAC-84B4-2938C24C895A}" type="pres">
      <dgm:prSet presAssocID="{F15AA26F-DD66-49AA-BE45-3762DD0E0A12}" presName="spaceRect" presStyleCnt="0"/>
      <dgm:spPr/>
    </dgm:pt>
    <dgm:pt modelId="{127EAB7D-4432-4BE6-8FBF-AE272ED9C56E}" type="pres">
      <dgm:prSet presAssocID="{F15AA26F-DD66-49AA-BE45-3762DD0E0A12}" presName="parTx" presStyleLbl="revTx" presStyleIdx="4" presStyleCnt="7">
        <dgm:presLayoutVars>
          <dgm:chMax val="0"/>
          <dgm:chPref val="0"/>
        </dgm:presLayoutVars>
      </dgm:prSet>
      <dgm:spPr/>
    </dgm:pt>
    <dgm:pt modelId="{FA6650BA-F1BF-417D-840A-1F4F122B2310}" type="pres">
      <dgm:prSet presAssocID="{944333A3-FB86-404D-8298-D7150C9C8A59}" presName="sibTrans" presStyleCnt="0"/>
      <dgm:spPr/>
    </dgm:pt>
    <dgm:pt modelId="{F5F20514-352F-49CC-8744-72AA7D6141CC}" type="pres">
      <dgm:prSet presAssocID="{946887C8-4D44-458E-9A2C-945C252DB5BB}" presName="compNode" presStyleCnt="0"/>
      <dgm:spPr/>
    </dgm:pt>
    <dgm:pt modelId="{085139ED-2EE4-4ECC-BD6E-BC52A5C9BCE7}" type="pres">
      <dgm:prSet presAssocID="{946887C8-4D44-458E-9A2C-945C252DB5BB}" presName="bgRect" presStyleLbl="bgShp" presStyleIdx="4" presStyleCnt="6"/>
      <dgm:spPr>
        <a:solidFill>
          <a:schemeClr val="accent1">
            <a:lumMod val="20000"/>
            <a:lumOff val="80000"/>
          </a:schemeClr>
        </a:solidFill>
      </dgm:spPr>
    </dgm:pt>
    <dgm:pt modelId="{3B28A309-1761-4C0D-BB3F-5E4FD58753CF}" type="pres">
      <dgm:prSet presAssocID="{946887C8-4D44-458E-9A2C-945C252DB5B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ick"/>
        </a:ext>
      </dgm:extLst>
    </dgm:pt>
    <dgm:pt modelId="{27368155-E183-4B24-ADC9-6F4C030E8D3F}" type="pres">
      <dgm:prSet presAssocID="{946887C8-4D44-458E-9A2C-945C252DB5BB}" presName="spaceRect" presStyleCnt="0"/>
      <dgm:spPr/>
    </dgm:pt>
    <dgm:pt modelId="{11863328-4F94-4B16-AD4C-E7D92F0126AB}" type="pres">
      <dgm:prSet presAssocID="{946887C8-4D44-458E-9A2C-945C252DB5BB}" presName="parTx" presStyleLbl="revTx" presStyleIdx="5" presStyleCnt="7">
        <dgm:presLayoutVars>
          <dgm:chMax val="0"/>
          <dgm:chPref val="0"/>
        </dgm:presLayoutVars>
      </dgm:prSet>
      <dgm:spPr/>
    </dgm:pt>
    <dgm:pt modelId="{DCD98C17-E590-4353-A7A3-A04F2FD02B1B}" type="pres">
      <dgm:prSet presAssocID="{53B6D37B-9C48-4EF1-958A-F3624BF6C499}" presName="sibTrans" presStyleCnt="0"/>
      <dgm:spPr/>
    </dgm:pt>
    <dgm:pt modelId="{B069808D-D5B9-4BF0-8623-699A2D1CC209}" type="pres">
      <dgm:prSet presAssocID="{1A9E5A78-C37A-4217-BDD0-D820134C4D87}" presName="compNode" presStyleCnt="0"/>
      <dgm:spPr/>
    </dgm:pt>
    <dgm:pt modelId="{468138FF-EB08-4F8C-B040-C0555B683B55}" type="pres">
      <dgm:prSet presAssocID="{1A9E5A78-C37A-4217-BDD0-D820134C4D87}" presName="bgRect" presStyleLbl="bgShp" presStyleIdx="5" presStyleCnt="6"/>
      <dgm:spPr>
        <a:solidFill>
          <a:schemeClr val="accent1">
            <a:lumMod val="20000"/>
            <a:lumOff val="80000"/>
          </a:schemeClr>
        </a:solidFill>
      </dgm:spPr>
    </dgm:pt>
    <dgm:pt modelId="{AC3CBC1B-C814-4F78-A5D2-AEACB2692BB5}" type="pres">
      <dgm:prSet presAssocID="{1A9E5A78-C37A-4217-BDD0-D820134C4D8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F16A9EFB-E794-4117-A1C4-1E298EBB15E2}" type="pres">
      <dgm:prSet presAssocID="{1A9E5A78-C37A-4217-BDD0-D820134C4D87}" presName="spaceRect" presStyleCnt="0"/>
      <dgm:spPr/>
    </dgm:pt>
    <dgm:pt modelId="{1B9762DC-F6AB-4AF5-A182-E8391FE9AA5D}" type="pres">
      <dgm:prSet presAssocID="{1A9E5A78-C37A-4217-BDD0-D820134C4D87}" presName="parTx" presStyleLbl="revTx" presStyleIdx="6" presStyleCnt="7">
        <dgm:presLayoutVars>
          <dgm:chMax val="0"/>
          <dgm:chPref val="0"/>
        </dgm:presLayoutVars>
      </dgm:prSet>
      <dgm:spPr/>
    </dgm:pt>
  </dgm:ptLst>
  <dgm:cxnLst>
    <dgm:cxn modelId="{2DF68608-8F16-420F-8680-FB1B28CFF87B}" type="presOf" srcId="{698BF378-7268-4F62-9D94-73822DB0E888}" destId="{F2FEF4C3-2746-451F-B3AD-64C470558FEB}" srcOrd="0" destOrd="3" presId="urn:microsoft.com/office/officeart/2018/2/layout/IconVerticalSolidList"/>
    <dgm:cxn modelId="{0F04D10E-A532-439C-846D-39C8E99D6810}" srcId="{4C3C91D9-5F3A-40C5-9F69-A30A153419F5}" destId="{946887C8-4D44-458E-9A2C-945C252DB5BB}" srcOrd="4" destOrd="0" parTransId="{F3E3AFAD-61F4-4BB7-AC37-F2DE8F49390D}" sibTransId="{53B6D37B-9C48-4EF1-958A-F3624BF6C499}"/>
    <dgm:cxn modelId="{E5ED171D-146C-436A-84D9-42DBA06637C0}" type="presOf" srcId="{96E0C678-3057-43BB-895C-22B95B874E77}" destId="{F2FEF4C3-2746-451F-B3AD-64C470558FEB}" srcOrd="0" destOrd="5" presId="urn:microsoft.com/office/officeart/2018/2/layout/IconVerticalSolidList"/>
    <dgm:cxn modelId="{4C8B782A-5D3B-43B8-8576-5FB621D30ACF}" type="presOf" srcId="{F4F8BD7B-F064-47F3-BFB0-A7B34D213211}" destId="{F2FEF4C3-2746-451F-B3AD-64C470558FEB}" srcOrd="0" destOrd="2" presId="urn:microsoft.com/office/officeart/2018/2/layout/IconVerticalSolidList"/>
    <dgm:cxn modelId="{1E023333-AA72-47B1-98E8-CAC107A74C4B}" srcId="{698BF378-7268-4F62-9D94-73822DB0E888}" destId="{66F081D5-3CEF-4C6E-9DDD-693D91733865}" srcOrd="0" destOrd="0" parTransId="{8A826E94-7856-4A45-87F5-E93AD61B4870}" sibTransId="{EB41F871-64C4-4477-BD0F-C4BB68002208}"/>
    <dgm:cxn modelId="{A7A81742-6BBF-4077-AD46-95A312C414C1}" type="presOf" srcId="{27303FD6-B1D6-499F-9B3F-BBF9E72A453F}" destId="{F2FEF4C3-2746-451F-B3AD-64C470558FEB}" srcOrd="0" destOrd="0" presId="urn:microsoft.com/office/officeart/2018/2/layout/IconVerticalSolidList"/>
    <dgm:cxn modelId="{7A6C0A65-4F2C-4847-A609-578F64F7633D}" type="presOf" srcId="{F15AA26F-DD66-49AA-BE45-3762DD0E0A12}" destId="{127EAB7D-4432-4BE6-8FBF-AE272ED9C56E}" srcOrd="0" destOrd="0" presId="urn:microsoft.com/office/officeart/2018/2/layout/IconVerticalSolidList"/>
    <dgm:cxn modelId="{74D59846-2F31-4410-8175-DCD6E628FDCA}" srcId="{0186A506-620C-4442-9B2E-F27E2CBD4D57}" destId="{27303FD6-B1D6-499F-9B3F-BBF9E72A453F}" srcOrd="0" destOrd="0" parTransId="{125B3872-1A31-4984-9635-F166CFA9E83F}" sibTransId="{B13A9488-798C-47D3-8CAB-8758574305E8}"/>
    <dgm:cxn modelId="{F8DF9B6B-1700-4CD7-A5E4-79BFC8BB65A3}" type="presOf" srcId="{3BB1EA99-6E92-4269-A977-4C81F15DC1C3}" destId="{F2FEF4C3-2746-451F-B3AD-64C470558FEB}" srcOrd="0" destOrd="6" presId="urn:microsoft.com/office/officeart/2018/2/layout/IconVerticalSolidList"/>
    <dgm:cxn modelId="{6FFEDC78-0052-4644-A4BE-0346DA5B3C45}" type="presOf" srcId="{66F081D5-3CEF-4C6E-9DDD-693D91733865}" destId="{F2FEF4C3-2746-451F-B3AD-64C470558FEB}" srcOrd="0" destOrd="4" presId="urn:microsoft.com/office/officeart/2018/2/layout/IconVerticalSolidList"/>
    <dgm:cxn modelId="{456F4A7E-F9E5-45ED-90B7-0B1B7220FB70}" srcId="{4C3C91D9-5F3A-40C5-9F69-A30A153419F5}" destId="{F15AA26F-DD66-49AA-BE45-3762DD0E0A12}" srcOrd="3" destOrd="0" parTransId="{CA08900A-E220-46AA-8177-26F14E23376D}" sibTransId="{944333A3-FB86-404D-8298-D7150C9C8A59}"/>
    <dgm:cxn modelId="{7C951586-9A15-4441-9F58-51DB41F8D41F}" srcId="{0186A506-620C-4442-9B2E-F27E2CBD4D57}" destId="{698BF378-7268-4F62-9D94-73822DB0E888}" srcOrd="1" destOrd="0" parTransId="{68EF722C-91AF-4E37-9FC4-8575DCAD0B47}" sibTransId="{0E918ABD-310E-4592-9335-116799296A71}"/>
    <dgm:cxn modelId="{2A47CD93-D1EE-4946-B466-FA189D1D5BEA}" type="presOf" srcId="{4C3C91D9-5F3A-40C5-9F69-A30A153419F5}" destId="{43055691-9EC3-4A5F-9D5E-E78E2971E6E8}" srcOrd="0" destOrd="0" presId="urn:microsoft.com/office/officeart/2018/2/layout/IconVerticalSolidList"/>
    <dgm:cxn modelId="{9C2A849F-3EA4-4ECF-AEF3-0318101CDA91}" srcId="{4C3C91D9-5F3A-40C5-9F69-A30A153419F5}" destId="{1A9E5A78-C37A-4217-BDD0-D820134C4D87}" srcOrd="5" destOrd="0" parTransId="{927137DE-19EE-49FF-9061-59C44F9AE668}" sibTransId="{7867F440-EEF4-4FEA-A709-A9B892044736}"/>
    <dgm:cxn modelId="{98FCCFA4-2329-4C62-A197-4B57E9E56071}" type="presOf" srcId="{865E2595-7380-4AA3-A7A8-664D96CE0683}" destId="{F2FEF4C3-2746-451F-B3AD-64C470558FEB}" srcOrd="0" destOrd="1" presId="urn:microsoft.com/office/officeart/2018/2/layout/IconVerticalSolidList"/>
    <dgm:cxn modelId="{643D57A5-2CF2-4A42-8C14-63A6EC76D4DB}" srcId="{4C3C91D9-5F3A-40C5-9F69-A30A153419F5}" destId="{A1BC885E-6D77-42ED-86F9-66B91017C0DD}" srcOrd="1" destOrd="0" parTransId="{C6A64374-4B9E-4099-AB8E-BFB482D6C290}" sibTransId="{D7EE897C-650A-49F8-9ECF-BCC1A87CAF28}"/>
    <dgm:cxn modelId="{289F37A7-BA91-4930-AE05-93A03154BB1A}" srcId="{698BF378-7268-4F62-9D94-73822DB0E888}" destId="{96E0C678-3057-43BB-895C-22B95B874E77}" srcOrd="1" destOrd="0" parTransId="{CCB6B2A9-3E83-45AF-9B82-2357F16E5162}" sibTransId="{24F5C401-ADC9-4EA3-BF75-BF24E39021BB}"/>
    <dgm:cxn modelId="{13D0A3AC-4362-45A7-8F53-565F0A8FBE8D}" type="presOf" srcId="{946887C8-4D44-458E-9A2C-945C252DB5BB}" destId="{11863328-4F94-4B16-AD4C-E7D92F0126AB}" srcOrd="0" destOrd="0" presId="urn:microsoft.com/office/officeart/2018/2/layout/IconVerticalSolidList"/>
    <dgm:cxn modelId="{BFA3C8C1-ABA7-401C-888D-CE86D5253D9C}" type="presOf" srcId="{0186A506-620C-4442-9B2E-F27E2CBD4D57}" destId="{17AFBB7E-B8E7-46AB-95A4-D2E1A001EECB}" srcOrd="0" destOrd="0" presId="urn:microsoft.com/office/officeart/2018/2/layout/IconVerticalSolidList"/>
    <dgm:cxn modelId="{A257A6C2-25E5-48AC-912E-623B5CE02A7E}" type="presOf" srcId="{1A9E5A78-C37A-4217-BDD0-D820134C4D87}" destId="{1B9762DC-F6AB-4AF5-A182-E8391FE9AA5D}" srcOrd="0" destOrd="0" presId="urn:microsoft.com/office/officeart/2018/2/layout/IconVerticalSolidList"/>
    <dgm:cxn modelId="{7EAC41CA-26E2-4EA9-8D48-89EE7E01E335}" srcId="{4C3C91D9-5F3A-40C5-9F69-A30A153419F5}" destId="{49B33BE8-BB1E-422A-8904-29EA9B744F4C}" srcOrd="0" destOrd="0" parTransId="{0B7FCEA0-E23D-4598-BD6A-2189D9779F71}" sibTransId="{88923F72-026C-4313-9634-5D0C3AF9BBE2}"/>
    <dgm:cxn modelId="{A9E8ACCE-DDEC-401B-BDBB-45CAC8326802}" srcId="{4C3C91D9-5F3A-40C5-9F69-A30A153419F5}" destId="{0186A506-620C-4442-9B2E-F27E2CBD4D57}" srcOrd="2" destOrd="0" parTransId="{5E1E5985-3C6D-471E-A74D-C91D820BA53D}" sibTransId="{74266234-03D8-47F7-AAE3-44829175A0AA}"/>
    <dgm:cxn modelId="{ACFF06D8-7657-45ED-8BDB-7BDDDF497340}" srcId="{27303FD6-B1D6-499F-9B3F-BBF9E72A453F}" destId="{F4F8BD7B-F064-47F3-BFB0-A7B34D213211}" srcOrd="1" destOrd="0" parTransId="{24F7178D-8502-4516-BCFC-0E2A27A6F9DB}" sibTransId="{D1A83871-5502-411E-9A13-866E600EA1B5}"/>
    <dgm:cxn modelId="{49BBCEE6-3FFE-4398-B573-E522EE67DA80}" type="presOf" srcId="{A1BC885E-6D77-42ED-86F9-66B91017C0DD}" destId="{80376261-73B7-45DB-A2EA-C855724CB4C3}" srcOrd="0" destOrd="0" presId="urn:microsoft.com/office/officeart/2018/2/layout/IconVerticalSolidList"/>
    <dgm:cxn modelId="{8456ADEF-0154-44CC-8024-4D08C5EFCEA7}" type="presOf" srcId="{49B33BE8-BB1E-422A-8904-29EA9B744F4C}" destId="{BB6D15AD-3405-48B9-89B9-9A076EFD9946}" srcOrd="0" destOrd="0" presId="urn:microsoft.com/office/officeart/2018/2/layout/IconVerticalSolidList"/>
    <dgm:cxn modelId="{4FD37AF6-58D6-4A25-9FF7-44A85AB4C247}" srcId="{27303FD6-B1D6-499F-9B3F-BBF9E72A453F}" destId="{865E2595-7380-4AA3-A7A8-664D96CE0683}" srcOrd="0" destOrd="0" parTransId="{6550F5D5-58A6-4095-BD09-8FB49B24F35F}" sibTransId="{49C1E46C-36C2-4106-831E-4EB20DEB4ECA}"/>
    <dgm:cxn modelId="{E931A7FA-B5F3-4098-BA45-56949B59078E}" srcId="{0186A506-620C-4442-9B2E-F27E2CBD4D57}" destId="{3BB1EA99-6E92-4269-A977-4C81F15DC1C3}" srcOrd="2" destOrd="0" parTransId="{CABCBB17-114E-4A85-943A-8256BF43ED02}" sibTransId="{28D7F074-7BDF-4D76-9ADD-C83EFADFF3FB}"/>
    <dgm:cxn modelId="{AAB080FE-650B-424E-BAE7-04337BFE11EE}" type="presParOf" srcId="{43055691-9EC3-4A5F-9D5E-E78E2971E6E8}" destId="{F7204BE5-1795-4326-9E95-33142E450957}" srcOrd="0" destOrd="0" presId="urn:microsoft.com/office/officeart/2018/2/layout/IconVerticalSolidList"/>
    <dgm:cxn modelId="{FEB07D6D-3F2C-4BD6-B5C5-FAF87AC79C27}" type="presParOf" srcId="{F7204BE5-1795-4326-9E95-33142E450957}" destId="{CEA9CAA7-BF55-4598-9DCD-E4793153700B}" srcOrd="0" destOrd="0" presId="urn:microsoft.com/office/officeart/2018/2/layout/IconVerticalSolidList"/>
    <dgm:cxn modelId="{8D416C69-F882-4C4D-A8D7-A607DA18C18C}" type="presParOf" srcId="{F7204BE5-1795-4326-9E95-33142E450957}" destId="{F0FDF0EC-701E-4D33-9111-A8393DE19092}" srcOrd="1" destOrd="0" presId="urn:microsoft.com/office/officeart/2018/2/layout/IconVerticalSolidList"/>
    <dgm:cxn modelId="{6F6544D5-AB1E-46B1-AB01-686CF8B81355}" type="presParOf" srcId="{F7204BE5-1795-4326-9E95-33142E450957}" destId="{B485662D-1F81-4EC6-B5EE-E86D047D84E5}" srcOrd="2" destOrd="0" presId="urn:microsoft.com/office/officeart/2018/2/layout/IconVerticalSolidList"/>
    <dgm:cxn modelId="{439F0A10-B714-4C44-B05F-EFD9F6637A33}" type="presParOf" srcId="{F7204BE5-1795-4326-9E95-33142E450957}" destId="{BB6D15AD-3405-48B9-89B9-9A076EFD9946}" srcOrd="3" destOrd="0" presId="urn:microsoft.com/office/officeart/2018/2/layout/IconVerticalSolidList"/>
    <dgm:cxn modelId="{230C23A5-2F6C-43FE-9EB8-0D35D7ADE561}" type="presParOf" srcId="{43055691-9EC3-4A5F-9D5E-E78E2971E6E8}" destId="{D56F00C4-4250-4566-9472-CC819366FBB9}" srcOrd="1" destOrd="0" presId="urn:microsoft.com/office/officeart/2018/2/layout/IconVerticalSolidList"/>
    <dgm:cxn modelId="{A315FBA5-7517-455F-B207-5E3DAFD3AB9D}" type="presParOf" srcId="{43055691-9EC3-4A5F-9D5E-E78E2971E6E8}" destId="{9FBFA9D6-2C97-417E-82E6-90D034D45210}" srcOrd="2" destOrd="0" presId="urn:microsoft.com/office/officeart/2018/2/layout/IconVerticalSolidList"/>
    <dgm:cxn modelId="{FF74C1BE-5348-4EAE-B295-68F1BE14450C}" type="presParOf" srcId="{9FBFA9D6-2C97-417E-82E6-90D034D45210}" destId="{73D61C5A-AAD1-47FC-BF7E-92D9C4585D6D}" srcOrd="0" destOrd="0" presId="urn:microsoft.com/office/officeart/2018/2/layout/IconVerticalSolidList"/>
    <dgm:cxn modelId="{B843E07D-772B-48F0-9AE4-DB8C681A74AD}" type="presParOf" srcId="{9FBFA9D6-2C97-417E-82E6-90D034D45210}" destId="{C4392E11-6D7E-4517-AC95-B8DE135BC986}" srcOrd="1" destOrd="0" presId="urn:microsoft.com/office/officeart/2018/2/layout/IconVerticalSolidList"/>
    <dgm:cxn modelId="{25158534-D6E7-46EC-B124-FE4FB21910B6}" type="presParOf" srcId="{9FBFA9D6-2C97-417E-82E6-90D034D45210}" destId="{F55B4B1C-3824-467F-9D98-A32BB4C62A6F}" srcOrd="2" destOrd="0" presId="urn:microsoft.com/office/officeart/2018/2/layout/IconVerticalSolidList"/>
    <dgm:cxn modelId="{B6E3E20E-BFD5-49C0-886A-92B9FCC9F3AD}" type="presParOf" srcId="{9FBFA9D6-2C97-417E-82E6-90D034D45210}" destId="{80376261-73B7-45DB-A2EA-C855724CB4C3}" srcOrd="3" destOrd="0" presId="urn:microsoft.com/office/officeart/2018/2/layout/IconVerticalSolidList"/>
    <dgm:cxn modelId="{CDD04EDB-F6B9-4795-B225-AE7CEC22B10F}" type="presParOf" srcId="{43055691-9EC3-4A5F-9D5E-E78E2971E6E8}" destId="{D628D90F-7503-44DC-B10A-EFFEBBD37C29}" srcOrd="3" destOrd="0" presId="urn:microsoft.com/office/officeart/2018/2/layout/IconVerticalSolidList"/>
    <dgm:cxn modelId="{173A0CE9-59F4-4EC2-977F-77CEB42B9C30}" type="presParOf" srcId="{43055691-9EC3-4A5F-9D5E-E78E2971E6E8}" destId="{10964504-7663-43CD-BB74-5FCCB58B5039}" srcOrd="4" destOrd="0" presId="urn:microsoft.com/office/officeart/2018/2/layout/IconVerticalSolidList"/>
    <dgm:cxn modelId="{9D1FE408-3340-4D08-A47A-57667E389D45}" type="presParOf" srcId="{10964504-7663-43CD-BB74-5FCCB58B5039}" destId="{3BC47B90-7E65-46FF-82E3-4B9C27317AD6}" srcOrd="0" destOrd="0" presId="urn:microsoft.com/office/officeart/2018/2/layout/IconVerticalSolidList"/>
    <dgm:cxn modelId="{F6F79E8D-2D81-439B-A915-DCDDAB118104}" type="presParOf" srcId="{10964504-7663-43CD-BB74-5FCCB58B5039}" destId="{F213042E-3BE6-45DF-89BE-CCFBB21431E1}" srcOrd="1" destOrd="0" presId="urn:microsoft.com/office/officeart/2018/2/layout/IconVerticalSolidList"/>
    <dgm:cxn modelId="{2D83EDCD-7D3A-49AA-9162-AB163C5245A7}" type="presParOf" srcId="{10964504-7663-43CD-BB74-5FCCB58B5039}" destId="{5A5B60B0-04A0-4B48-B46C-0AE2268C5C1D}" srcOrd="2" destOrd="0" presId="urn:microsoft.com/office/officeart/2018/2/layout/IconVerticalSolidList"/>
    <dgm:cxn modelId="{B5A9CBA3-B894-4AE2-83B7-302D178F0074}" type="presParOf" srcId="{10964504-7663-43CD-BB74-5FCCB58B5039}" destId="{17AFBB7E-B8E7-46AB-95A4-D2E1A001EECB}" srcOrd="3" destOrd="0" presId="urn:microsoft.com/office/officeart/2018/2/layout/IconVerticalSolidList"/>
    <dgm:cxn modelId="{6CE9F59E-77FC-4E00-ADBC-051E283F69D2}" type="presParOf" srcId="{10964504-7663-43CD-BB74-5FCCB58B5039}" destId="{F2FEF4C3-2746-451F-B3AD-64C470558FEB}" srcOrd="4" destOrd="0" presId="urn:microsoft.com/office/officeart/2018/2/layout/IconVerticalSolidList"/>
    <dgm:cxn modelId="{AC81FC00-79D3-4791-9C6B-944D4EA4F3A4}" type="presParOf" srcId="{43055691-9EC3-4A5F-9D5E-E78E2971E6E8}" destId="{8E06594B-D0D9-4231-A6FD-DF2D95D454CA}" srcOrd="5" destOrd="0" presId="urn:microsoft.com/office/officeart/2018/2/layout/IconVerticalSolidList"/>
    <dgm:cxn modelId="{5F7B49A3-2E25-4991-A18D-580CC4A4C292}" type="presParOf" srcId="{43055691-9EC3-4A5F-9D5E-E78E2971E6E8}" destId="{D5D2F7D9-E531-45BE-9097-678B73C60E21}" srcOrd="6" destOrd="0" presId="urn:microsoft.com/office/officeart/2018/2/layout/IconVerticalSolidList"/>
    <dgm:cxn modelId="{5CE0C23A-A448-4D81-90B2-600ECBEB4FE7}" type="presParOf" srcId="{D5D2F7D9-E531-45BE-9097-678B73C60E21}" destId="{4CE641C6-0F5E-4CD3-B007-E7F5357E6DB9}" srcOrd="0" destOrd="0" presId="urn:microsoft.com/office/officeart/2018/2/layout/IconVerticalSolidList"/>
    <dgm:cxn modelId="{946A944D-CC8D-4E62-9BB9-1CD1AF6710B6}" type="presParOf" srcId="{D5D2F7D9-E531-45BE-9097-678B73C60E21}" destId="{E0454FFD-1742-4C92-A5A3-1CC3CD979699}" srcOrd="1" destOrd="0" presId="urn:microsoft.com/office/officeart/2018/2/layout/IconVerticalSolidList"/>
    <dgm:cxn modelId="{BD0A51FD-A253-4370-887B-2AD3162AC01D}" type="presParOf" srcId="{D5D2F7D9-E531-45BE-9097-678B73C60E21}" destId="{00721E7E-2049-4EAC-84B4-2938C24C895A}" srcOrd="2" destOrd="0" presId="urn:microsoft.com/office/officeart/2018/2/layout/IconVerticalSolidList"/>
    <dgm:cxn modelId="{833105EE-94E5-4B3A-AFCC-7DF52929B233}" type="presParOf" srcId="{D5D2F7D9-E531-45BE-9097-678B73C60E21}" destId="{127EAB7D-4432-4BE6-8FBF-AE272ED9C56E}" srcOrd="3" destOrd="0" presId="urn:microsoft.com/office/officeart/2018/2/layout/IconVerticalSolidList"/>
    <dgm:cxn modelId="{DD0BF64E-590E-4855-BB70-D7A323E5EAA1}" type="presParOf" srcId="{43055691-9EC3-4A5F-9D5E-E78E2971E6E8}" destId="{FA6650BA-F1BF-417D-840A-1F4F122B2310}" srcOrd="7" destOrd="0" presId="urn:microsoft.com/office/officeart/2018/2/layout/IconVerticalSolidList"/>
    <dgm:cxn modelId="{6B8C89F2-CE8A-4242-9F78-9C828768879A}" type="presParOf" srcId="{43055691-9EC3-4A5F-9D5E-E78E2971E6E8}" destId="{F5F20514-352F-49CC-8744-72AA7D6141CC}" srcOrd="8" destOrd="0" presId="urn:microsoft.com/office/officeart/2018/2/layout/IconVerticalSolidList"/>
    <dgm:cxn modelId="{7DD96831-8DDD-473F-BCB7-68CB861DF74B}" type="presParOf" srcId="{F5F20514-352F-49CC-8744-72AA7D6141CC}" destId="{085139ED-2EE4-4ECC-BD6E-BC52A5C9BCE7}" srcOrd="0" destOrd="0" presId="urn:microsoft.com/office/officeart/2018/2/layout/IconVerticalSolidList"/>
    <dgm:cxn modelId="{1402E317-D2EC-4C58-AAFE-C676B9300FFE}" type="presParOf" srcId="{F5F20514-352F-49CC-8744-72AA7D6141CC}" destId="{3B28A309-1761-4C0D-BB3F-5E4FD58753CF}" srcOrd="1" destOrd="0" presId="urn:microsoft.com/office/officeart/2018/2/layout/IconVerticalSolidList"/>
    <dgm:cxn modelId="{35972145-5630-4F93-8845-C9AAB4EEE860}" type="presParOf" srcId="{F5F20514-352F-49CC-8744-72AA7D6141CC}" destId="{27368155-E183-4B24-ADC9-6F4C030E8D3F}" srcOrd="2" destOrd="0" presId="urn:microsoft.com/office/officeart/2018/2/layout/IconVerticalSolidList"/>
    <dgm:cxn modelId="{9E9930AC-CADA-4C4A-8013-EC6762B8B0D3}" type="presParOf" srcId="{F5F20514-352F-49CC-8744-72AA7D6141CC}" destId="{11863328-4F94-4B16-AD4C-E7D92F0126AB}" srcOrd="3" destOrd="0" presId="urn:microsoft.com/office/officeart/2018/2/layout/IconVerticalSolidList"/>
    <dgm:cxn modelId="{9A66CBC9-2FAD-4596-B8B8-D31338D54AD6}" type="presParOf" srcId="{43055691-9EC3-4A5F-9D5E-E78E2971E6E8}" destId="{DCD98C17-E590-4353-A7A3-A04F2FD02B1B}" srcOrd="9" destOrd="0" presId="urn:microsoft.com/office/officeart/2018/2/layout/IconVerticalSolidList"/>
    <dgm:cxn modelId="{AFAA10A0-D4AD-4826-94FC-C90CC97F3F12}" type="presParOf" srcId="{43055691-9EC3-4A5F-9D5E-E78E2971E6E8}" destId="{B069808D-D5B9-4BF0-8623-699A2D1CC209}" srcOrd="10" destOrd="0" presId="urn:microsoft.com/office/officeart/2018/2/layout/IconVerticalSolidList"/>
    <dgm:cxn modelId="{0A38AE26-D1F4-4F1B-A64A-8F35BDF314FB}" type="presParOf" srcId="{B069808D-D5B9-4BF0-8623-699A2D1CC209}" destId="{468138FF-EB08-4F8C-B040-C0555B683B55}" srcOrd="0" destOrd="0" presId="urn:microsoft.com/office/officeart/2018/2/layout/IconVerticalSolidList"/>
    <dgm:cxn modelId="{23299D60-D4F2-4DE5-A79B-15E272E49781}" type="presParOf" srcId="{B069808D-D5B9-4BF0-8623-699A2D1CC209}" destId="{AC3CBC1B-C814-4F78-A5D2-AEACB2692BB5}" srcOrd="1" destOrd="0" presId="urn:microsoft.com/office/officeart/2018/2/layout/IconVerticalSolidList"/>
    <dgm:cxn modelId="{FEF3BBE2-8DD9-46BC-8E67-57D295867757}" type="presParOf" srcId="{B069808D-D5B9-4BF0-8623-699A2D1CC209}" destId="{F16A9EFB-E794-4117-A1C4-1E298EBB15E2}" srcOrd="2" destOrd="0" presId="urn:microsoft.com/office/officeart/2018/2/layout/IconVerticalSolidList"/>
    <dgm:cxn modelId="{DDE73CC5-E205-45DC-920C-2F99FF512AFE}" type="presParOf" srcId="{B069808D-D5B9-4BF0-8623-699A2D1CC209}" destId="{1B9762DC-F6AB-4AF5-A182-E8391FE9AA5D}"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E6E938-78C9-45A6-9842-D7A82A8C364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126B81-C1F6-4854-8EBF-CB6129C92A6B}">
      <dgm:prSet custT="1"/>
      <dgm:spPr/>
      <dgm:t>
        <a:bodyPr/>
        <a:lstStyle/>
        <a:p>
          <a:r>
            <a:rPr lang="en-US" sz="2400"/>
            <a:t>VC logical flow from production to end-user:  tendency to emphasise issues at the production stage…</a:t>
          </a:r>
        </a:p>
      </dgm:t>
    </dgm:pt>
    <dgm:pt modelId="{7171DE64-24F5-4911-A275-D9A319AA4590}" type="parTrans" cxnId="{70FF292A-A8C5-45A0-BD35-0C15C2083F66}">
      <dgm:prSet/>
      <dgm:spPr/>
      <dgm:t>
        <a:bodyPr/>
        <a:lstStyle/>
        <a:p>
          <a:endParaRPr lang="en-US"/>
        </a:p>
      </dgm:t>
    </dgm:pt>
    <dgm:pt modelId="{514DB67D-5BEE-4EDF-8300-04785F883DFB}" type="sibTrans" cxnId="{70FF292A-A8C5-45A0-BD35-0C15C2083F66}">
      <dgm:prSet/>
      <dgm:spPr/>
      <dgm:t>
        <a:bodyPr/>
        <a:lstStyle/>
        <a:p>
          <a:endParaRPr lang="en-US"/>
        </a:p>
      </dgm:t>
    </dgm:pt>
    <dgm:pt modelId="{8A73AA52-3F81-458B-B2B8-86E82FCDF9CA}">
      <dgm:prSet custT="1"/>
      <dgm:spPr/>
      <dgm:t>
        <a:bodyPr/>
        <a:lstStyle/>
        <a:p>
          <a:r>
            <a:rPr lang="en-US" sz="2400" dirty="0"/>
            <a:t>…</a:t>
          </a:r>
          <a:r>
            <a:rPr lang="en-GB" sz="2400" dirty="0"/>
            <a:t>but critical bottlenecks could be at a stage other than production.</a:t>
          </a:r>
          <a:endParaRPr lang="en-US" sz="2400" dirty="0"/>
        </a:p>
      </dgm:t>
    </dgm:pt>
    <dgm:pt modelId="{0DD9E15E-E23F-4312-9F85-C4BD4FF10696}" type="parTrans" cxnId="{825D4484-0617-4A70-AB63-5C9AB875ACBE}">
      <dgm:prSet/>
      <dgm:spPr/>
      <dgm:t>
        <a:bodyPr/>
        <a:lstStyle/>
        <a:p>
          <a:endParaRPr lang="en-US"/>
        </a:p>
      </dgm:t>
    </dgm:pt>
    <dgm:pt modelId="{4C9A5993-9495-4877-8AAA-5F1C13AD9E04}" type="sibTrans" cxnId="{825D4484-0617-4A70-AB63-5C9AB875ACBE}">
      <dgm:prSet/>
      <dgm:spPr/>
      <dgm:t>
        <a:bodyPr/>
        <a:lstStyle/>
        <a:p>
          <a:endParaRPr lang="en-US"/>
        </a:p>
      </dgm:t>
    </dgm:pt>
    <dgm:pt modelId="{9C31029D-166A-45D2-9332-63F94A9865FF}">
      <dgm:prSet custT="1"/>
      <dgm:spPr/>
      <dgm:t>
        <a:bodyPr/>
        <a:lstStyle/>
        <a:p>
          <a:r>
            <a:rPr lang="en-US" sz="2400" dirty="0"/>
            <a:t>Potential impact of changes in the VC context</a:t>
          </a:r>
        </a:p>
      </dgm:t>
    </dgm:pt>
    <dgm:pt modelId="{AEAB8DB4-2E94-44DD-B0A4-DAF2F77787B2}" type="parTrans" cxnId="{F2DF175D-4C32-44F9-A0E0-737B2E2EFDFA}">
      <dgm:prSet/>
      <dgm:spPr/>
      <dgm:t>
        <a:bodyPr/>
        <a:lstStyle/>
        <a:p>
          <a:endParaRPr lang="en-US"/>
        </a:p>
      </dgm:t>
    </dgm:pt>
    <dgm:pt modelId="{C5CC5552-2444-4F78-A4E1-3E162D4C5263}" type="sibTrans" cxnId="{F2DF175D-4C32-44F9-A0E0-737B2E2EFDFA}">
      <dgm:prSet/>
      <dgm:spPr/>
      <dgm:t>
        <a:bodyPr/>
        <a:lstStyle/>
        <a:p>
          <a:endParaRPr lang="en-US"/>
        </a:p>
      </dgm:t>
    </dgm:pt>
    <dgm:pt modelId="{0E45D734-48D0-4A1D-A749-FAAB0FEF6473}">
      <dgm:prSet custT="1"/>
      <dgm:spPr/>
      <dgm:t>
        <a:bodyPr/>
        <a:lstStyle/>
        <a:p>
          <a:pPr>
            <a:buFont typeface="Wingdings" panose="05000000000000000000" pitchFamily="2" charset="2"/>
            <a:buChar char="§"/>
          </a:pPr>
          <a:r>
            <a:rPr lang="en-US" sz="2000" dirty="0"/>
            <a:t>- Regulation… EUDR</a:t>
          </a:r>
        </a:p>
      </dgm:t>
    </dgm:pt>
    <dgm:pt modelId="{69415C91-33CD-479E-9862-F51009839763}" type="parTrans" cxnId="{967F68F0-3AFA-4843-9DED-8936D4FB5200}">
      <dgm:prSet/>
      <dgm:spPr/>
      <dgm:t>
        <a:bodyPr/>
        <a:lstStyle/>
        <a:p>
          <a:endParaRPr lang="en-US"/>
        </a:p>
      </dgm:t>
    </dgm:pt>
    <dgm:pt modelId="{9A3F5317-ADFA-41B9-952F-596A8577CEEB}" type="sibTrans" cxnId="{967F68F0-3AFA-4843-9DED-8936D4FB5200}">
      <dgm:prSet/>
      <dgm:spPr/>
      <dgm:t>
        <a:bodyPr/>
        <a:lstStyle/>
        <a:p>
          <a:endParaRPr lang="en-US"/>
        </a:p>
      </dgm:t>
    </dgm:pt>
    <dgm:pt modelId="{6C76F06B-D8FA-4AA6-A663-47D91BCB5B6A}">
      <dgm:prSet custT="1"/>
      <dgm:spPr/>
      <dgm:t>
        <a:bodyPr/>
        <a:lstStyle/>
        <a:p>
          <a:pPr>
            <a:buFont typeface="Wingdings" panose="05000000000000000000" pitchFamily="2" charset="2"/>
            <a:buChar char="§"/>
          </a:pPr>
          <a:r>
            <a:rPr lang="en-US" sz="2000" dirty="0"/>
            <a:t>- Environmental, drought, temperature…</a:t>
          </a:r>
        </a:p>
      </dgm:t>
    </dgm:pt>
    <dgm:pt modelId="{35EB98CD-A5A0-46CD-8B81-FCF4DED6AB80}" type="parTrans" cxnId="{573C3B36-F2D2-42C3-92D0-DDFC30C292B7}">
      <dgm:prSet/>
      <dgm:spPr/>
      <dgm:t>
        <a:bodyPr/>
        <a:lstStyle/>
        <a:p>
          <a:endParaRPr lang="en-US"/>
        </a:p>
      </dgm:t>
    </dgm:pt>
    <dgm:pt modelId="{AC0B2582-1EA3-4593-A9EF-EF5E5D7C95BC}" type="sibTrans" cxnId="{573C3B36-F2D2-42C3-92D0-DDFC30C292B7}">
      <dgm:prSet/>
      <dgm:spPr/>
      <dgm:t>
        <a:bodyPr/>
        <a:lstStyle/>
        <a:p>
          <a:endParaRPr lang="en-US"/>
        </a:p>
      </dgm:t>
    </dgm:pt>
    <dgm:pt modelId="{DCF351EA-D90B-4E78-84C0-A97461AAAE5E}">
      <dgm:prSet custT="1"/>
      <dgm:spPr/>
      <dgm:t>
        <a:bodyPr/>
        <a:lstStyle/>
        <a:p>
          <a:pPr>
            <a:buFont typeface="Wingdings" panose="05000000000000000000" pitchFamily="2" charset="2"/>
            <a:buChar char="§"/>
          </a:pPr>
          <a:r>
            <a:rPr lang="en-US" sz="2000" dirty="0"/>
            <a:t>- Economic: trade tariff, energy cost, debt…</a:t>
          </a:r>
        </a:p>
      </dgm:t>
    </dgm:pt>
    <dgm:pt modelId="{F54DA82C-4BD6-4AE9-8605-BAB5B530B060}" type="parTrans" cxnId="{72350543-F364-46D2-9099-02E18154B434}">
      <dgm:prSet/>
      <dgm:spPr/>
      <dgm:t>
        <a:bodyPr/>
        <a:lstStyle/>
        <a:p>
          <a:endParaRPr lang="en-US"/>
        </a:p>
      </dgm:t>
    </dgm:pt>
    <dgm:pt modelId="{7596EE65-6CEF-47A7-A468-5AC6805A7F15}" type="sibTrans" cxnId="{72350543-F364-46D2-9099-02E18154B434}">
      <dgm:prSet/>
      <dgm:spPr/>
      <dgm:t>
        <a:bodyPr/>
        <a:lstStyle/>
        <a:p>
          <a:endParaRPr lang="en-US"/>
        </a:p>
      </dgm:t>
    </dgm:pt>
    <dgm:pt modelId="{4A1D7592-590B-4634-B074-64BE8DBBFC3D}">
      <dgm:prSet custT="1"/>
      <dgm:spPr/>
      <dgm:t>
        <a:bodyPr/>
        <a:lstStyle/>
        <a:p>
          <a:pPr>
            <a:buFont typeface="Wingdings" panose="05000000000000000000" pitchFamily="2" charset="2"/>
            <a:buChar char="§"/>
          </a:pPr>
          <a:r>
            <a:rPr lang="en-US" sz="2000" dirty="0"/>
            <a:t>- Politics: change of political regime with new objectives, post war/crisis situation</a:t>
          </a:r>
        </a:p>
      </dgm:t>
    </dgm:pt>
    <dgm:pt modelId="{1CCE6B23-7699-4C85-B46A-4993E2630D6B}" type="parTrans" cxnId="{466FD415-BB9C-4D79-8D63-C6E643B589D5}">
      <dgm:prSet/>
      <dgm:spPr/>
      <dgm:t>
        <a:bodyPr/>
        <a:lstStyle/>
        <a:p>
          <a:endParaRPr lang="en-US"/>
        </a:p>
      </dgm:t>
    </dgm:pt>
    <dgm:pt modelId="{C719E6E8-6A0A-4BA0-A17E-0CCB6C2F23A3}" type="sibTrans" cxnId="{466FD415-BB9C-4D79-8D63-C6E643B589D5}">
      <dgm:prSet/>
      <dgm:spPr/>
      <dgm:t>
        <a:bodyPr/>
        <a:lstStyle/>
        <a:p>
          <a:endParaRPr lang="en-US"/>
        </a:p>
      </dgm:t>
    </dgm:pt>
    <dgm:pt modelId="{FCD89963-0CE6-4609-98D0-F5DF227AC665}" type="pres">
      <dgm:prSet presAssocID="{9DE6E938-78C9-45A6-9842-D7A82A8C3648}" presName="root" presStyleCnt="0">
        <dgm:presLayoutVars>
          <dgm:dir/>
          <dgm:resizeHandles val="exact"/>
        </dgm:presLayoutVars>
      </dgm:prSet>
      <dgm:spPr/>
    </dgm:pt>
    <dgm:pt modelId="{83632293-501E-48FB-A432-1E94D65DD5C4}" type="pres">
      <dgm:prSet presAssocID="{43126B81-C1F6-4854-8EBF-CB6129C92A6B}" presName="compNode" presStyleCnt="0"/>
      <dgm:spPr/>
    </dgm:pt>
    <dgm:pt modelId="{9D617099-159A-485A-8BF6-3B2851070C6B}" type="pres">
      <dgm:prSet presAssocID="{43126B81-C1F6-4854-8EBF-CB6129C92A6B}" presName="bgRect" presStyleLbl="bgShp" presStyleIdx="0" presStyleCnt="3"/>
      <dgm:spPr/>
    </dgm:pt>
    <dgm:pt modelId="{5201469D-C810-47B6-AF0C-27B1BFDA5E54}" type="pres">
      <dgm:prSet presAssocID="{43126B81-C1F6-4854-8EBF-CB6129C92A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DD067649-D53E-4E8B-B133-9F4B7F1FE758}" type="pres">
      <dgm:prSet presAssocID="{43126B81-C1F6-4854-8EBF-CB6129C92A6B}" presName="spaceRect" presStyleCnt="0"/>
      <dgm:spPr/>
    </dgm:pt>
    <dgm:pt modelId="{7572D961-3CC8-4656-9D3B-FC4BED381435}" type="pres">
      <dgm:prSet presAssocID="{43126B81-C1F6-4854-8EBF-CB6129C92A6B}" presName="parTx" presStyleLbl="revTx" presStyleIdx="0" presStyleCnt="4">
        <dgm:presLayoutVars>
          <dgm:chMax val="0"/>
          <dgm:chPref val="0"/>
        </dgm:presLayoutVars>
      </dgm:prSet>
      <dgm:spPr/>
    </dgm:pt>
    <dgm:pt modelId="{BD9DBBAE-37F7-41B9-8538-823383E13CA6}" type="pres">
      <dgm:prSet presAssocID="{514DB67D-5BEE-4EDF-8300-04785F883DFB}" presName="sibTrans" presStyleCnt="0"/>
      <dgm:spPr/>
    </dgm:pt>
    <dgm:pt modelId="{8D26AA6A-4A0C-49AB-87DE-0372B52369D0}" type="pres">
      <dgm:prSet presAssocID="{8A73AA52-3F81-458B-B2B8-86E82FCDF9CA}" presName="compNode" presStyleCnt="0"/>
      <dgm:spPr/>
    </dgm:pt>
    <dgm:pt modelId="{F1BA424C-1688-49DC-AA53-5BD0BA9680CC}" type="pres">
      <dgm:prSet presAssocID="{8A73AA52-3F81-458B-B2B8-86E82FCDF9CA}" presName="bgRect" presStyleLbl="bgShp" presStyleIdx="1" presStyleCnt="3" custScaleY="121120" custLinFactNeighborY="-4717"/>
      <dgm:spPr/>
    </dgm:pt>
    <dgm:pt modelId="{D3127315-73B6-4247-8B80-0A2B84E0AEC3}" type="pres">
      <dgm:prSet presAssocID="{8A73AA52-3F81-458B-B2B8-86E82FCDF9CA}" presName="iconRect" presStyleLbl="node1" presStyleIdx="1" presStyleCnt="3" custLinFactNeighborX="-14152" custLinFactNeighborY="-530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9ED50A9C-5A9A-4778-88A0-B9EFAE50ABE2}" type="pres">
      <dgm:prSet presAssocID="{8A73AA52-3F81-458B-B2B8-86E82FCDF9CA}" presName="spaceRect" presStyleCnt="0"/>
      <dgm:spPr/>
    </dgm:pt>
    <dgm:pt modelId="{54074039-5BAF-4C1C-AC4E-068AC9F7332D}" type="pres">
      <dgm:prSet presAssocID="{8A73AA52-3F81-458B-B2B8-86E82FCDF9CA}" presName="parTx" presStyleLbl="revTx" presStyleIdx="1" presStyleCnt="4" custScaleY="60811" custLinFactNeighborX="-4366" custLinFactNeighborY="-16025">
        <dgm:presLayoutVars>
          <dgm:chMax val="0"/>
          <dgm:chPref val="0"/>
        </dgm:presLayoutVars>
      </dgm:prSet>
      <dgm:spPr/>
    </dgm:pt>
    <dgm:pt modelId="{1F7CC766-FFDF-40BB-8D47-501CB74DC029}" type="pres">
      <dgm:prSet presAssocID="{4C9A5993-9495-4877-8AAA-5F1C13AD9E04}" presName="sibTrans" presStyleCnt="0"/>
      <dgm:spPr/>
    </dgm:pt>
    <dgm:pt modelId="{185A00AE-B0F3-47AD-A1CA-19C792CE638E}" type="pres">
      <dgm:prSet presAssocID="{9C31029D-166A-45D2-9332-63F94A9865FF}" presName="compNode" presStyleCnt="0"/>
      <dgm:spPr/>
    </dgm:pt>
    <dgm:pt modelId="{6F96E25F-53D7-431E-8F2A-6A775600F385}" type="pres">
      <dgm:prSet presAssocID="{9C31029D-166A-45D2-9332-63F94A9865FF}" presName="bgRect" presStyleLbl="bgShp" presStyleIdx="2" presStyleCnt="3" custScaleY="273344"/>
      <dgm:spPr/>
    </dgm:pt>
    <dgm:pt modelId="{6CDFAA4B-78B6-4925-BD31-CD844077C214}" type="pres">
      <dgm:prSet presAssocID="{9C31029D-166A-45D2-9332-63F94A9865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D0149F9D-1D62-4F39-B8A0-31B833D82D76}" type="pres">
      <dgm:prSet presAssocID="{9C31029D-166A-45D2-9332-63F94A9865FF}" presName="spaceRect" presStyleCnt="0"/>
      <dgm:spPr/>
    </dgm:pt>
    <dgm:pt modelId="{7C2507B2-40EE-4E4E-9CEF-E32DF0DFA608}" type="pres">
      <dgm:prSet presAssocID="{9C31029D-166A-45D2-9332-63F94A9865FF}" presName="parTx" presStyleLbl="revTx" presStyleIdx="2" presStyleCnt="4">
        <dgm:presLayoutVars>
          <dgm:chMax val="0"/>
          <dgm:chPref val="0"/>
        </dgm:presLayoutVars>
      </dgm:prSet>
      <dgm:spPr/>
    </dgm:pt>
    <dgm:pt modelId="{9840B4BA-DA72-4EE7-97EB-BB40DFD4CD6A}" type="pres">
      <dgm:prSet presAssocID="{9C31029D-166A-45D2-9332-63F94A9865FF}" presName="desTx" presStyleLbl="revTx" presStyleIdx="3" presStyleCnt="4" custScaleY="228062">
        <dgm:presLayoutVars/>
      </dgm:prSet>
      <dgm:spPr/>
    </dgm:pt>
  </dgm:ptLst>
  <dgm:cxnLst>
    <dgm:cxn modelId="{466FD415-BB9C-4D79-8D63-C6E643B589D5}" srcId="{9C31029D-166A-45D2-9332-63F94A9865FF}" destId="{4A1D7592-590B-4634-B074-64BE8DBBFC3D}" srcOrd="3" destOrd="0" parTransId="{1CCE6B23-7699-4C85-B46A-4993E2630D6B}" sibTransId="{C719E6E8-6A0A-4BA0-A17E-0CCB6C2F23A3}"/>
    <dgm:cxn modelId="{446E201B-C680-422D-9008-2BF4594AE7E6}" type="presOf" srcId="{9C31029D-166A-45D2-9332-63F94A9865FF}" destId="{7C2507B2-40EE-4E4E-9CEF-E32DF0DFA608}" srcOrd="0" destOrd="0" presId="urn:microsoft.com/office/officeart/2018/2/layout/IconVerticalSolidList"/>
    <dgm:cxn modelId="{70FF292A-A8C5-45A0-BD35-0C15C2083F66}" srcId="{9DE6E938-78C9-45A6-9842-D7A82A8C3648}" destId="{43126B81-C1F6-4854-8EBF-CB6129C92A6B}" srcOrd="0" destOrd="0" parTransId="{7171DE64-24F5-4911-A275-D9A319AA4590}" sibTransId="{514DB67D-5BEE-4EDF-8300-04785F883DFB}"/>
    <dgm:cxn modelId="{573C3B36-F2D2-42C3-92D0-DDFC30C292B7}" srcId="{9C31029D-166A-45D2-9332-63F94A9865FF}" destId="{6C76F06B-D8FA-4AA6-A663-47D91BCB5B6A}" srcOrd="1" destOrd="0" parTransId="{35EB98CD-A5A0-46CD-8B81-FCF4DED6AB80}" sibTransId="{AC0B2582-1EA3-4593-A9EF-EF5E5D7C95BC}"/>
    <dgm:cxn modelId="{F2DF175D-4C32-44F9-A0E0-737B2E2EFDFA}" srcId="{9DE6E938-78C9-45A6-9842-D7A82A8C3648}" destId="{9C31029D-166A-45D2-9332-63F94A9865FF}" srcOrd="2" destOrd="0" parTransId="{AEAB8DB4-2E94-44DD-B0A4-DAF2F77787B2}" sibTransId="{C5CC5552-2444-4F78-A4E1-3E162D4C5263}"/>
    <dgm:cxn modelId="{72350543-F364-46D2-9099-02E18154B434}" srcId="{9C31029D-166A-45D2-9332-63F94A9865FF}" destId="{DCF351EA-D90B-4E78-84C0-A97461AAAE5E}" srcOrd="2" destOrd="0" parTransId="{F54DA82C-4BD6-4AE9-8605-BAB5B530B060}" sibTransId="{7596EE65-6CEF-47A7-A468-5AC6805A7F15}"/>
    <dgm:cxn modelId="{DEB9DA44-A25B-43CD-901C-D3C1C9327876}" type="presOf" srcId="{0E45D734-48D0-4A1D-A749-FAAB0FEF6473}" destId="{9840B4BA-DA72-4EE7-97EB-BB40DFD4CD6A}" srcOrd="0" destOrd="0" presId="urn:microsoft.com/office/officeart/2018/2/layout/IconVerticalSolidList"/>
    <dgm:cxn modelId="{2EDAD683-7FDA-441D-AB54-56306EF5058A}" type="presOf" srcId="{6C76F06B-D8FA-4AA6-A663-47D91BCB5B6A}" destId="{9840B4BA-DA72-4EE7-97EB-BB40DFD4CD6A}" srcOrd="0" destOrd="1" presId="urn:microsoft.com/office/officeart/2018/2/layout/IconVerticalSolidList"/>
    <dgm:cxn modelId="{825D4484-0617-4A70-AB63-5C9AB875ACBE}" srcId="{9DE6E938-78C9-45A6-9842-D7A82A8C3648}" destId="{8A73AA52-3F81-458B-B2B8-86E82FCDF9CA}" srcOrd="1" destOrd="0" parTransId="{0DD9E15E-E23F-4312-9F85-C4BD4FF10696}" sibTransId="{4C9A5993-9495-4877-8AAA-5F1C13AD9E04}"/>
    <dgm:cxn modelId="{1838DDA2-9977-4F4B-95E5-BBB7AAC7AA19}" type="presOf" srcId="{4A1D7592-590B-4634-B074-64BE8DBBFC3D}" destId="{9840B4BA-DA72-4EE7-97EB-BB40DFD4CD6A}" srcOrd="0" destOrd="3" presId="urn:microsoft.com/office/officeart/2018/2/layout/IconVerticalSolidList"/>
    <dgm:cxn modelId="{79A50DD5-B8C9-4D0F-B32B-87AB5CD50EB5}" type="presOf" srcId="{DCF351EA-D90B-4E78-84C0-A97461AAAE5E}" destId="{9840B4BA-DA72-4EE7-97EB-BB40DFD4CD6A}" srcOrd="0" destOrd="2" presId="urn:microsoft.com/office/officeart/2018/2/layout/IconVerticalSolidList"/>
    <dgm:cxn modelId="{F70B73D7-3048-4DDC-A61B-A1E218EAEDAD}" type="presOf" srcId="{9DE6E938-78C9-45A6-9842-D7A82A8C3648}" destId="{FCD89963-0CE6-4609-98D0-F5DF227AC665}" srcOrd="0" destOrd="0" presId="urn:microsoft.com/office/officeart/2018/2/layout/IconVerticalSolidList"/>
    <dgm:cxn modelId="{967F68F0-3AFA-4843-9DED-8936D4FB5200}" srcId="{9C31029D-166A-45D2-9332-63F94A9865FF}" destId="{0E45D734-48D0-4A1D-A749-FAAB0FEF6473}" srcOrd="0" destOrd="0" parTransId="{69415C91-33CD-479E-9862-F51009839763}" sibTransId="{9A3F5317-ADFA-41B9-952F-596A8577CEEB}"/>
    <dgm:cxn modelId="{E90E9DFA-E5C0-48EA-B5C4-82FD259D9EA2}" type="presOf" srcId="{8A73AA52-3F81-458B-B2B8-86E82FCDF9CA}" destId="{54074039-5BAF-4C1C-AC4E-068AC9F7332D}" srcOrd="0" destOrd="0" presId="urn:microsoft.com/office/officeart/2018/2/layout/IconVerticalSolidList"/>
    <dgm:cxn modelId="{5F4F72FB-F2F4-4430-931A-84E2C764D238}" type="presOf" srcId="{43126B81-C1F6-4854-8EBF-CB6129C92A6B}" destId="{7572D961-3CC8-4656-9D3B-FC4BED381435}" srcOrd="0" destOrd="0" presId="urn:microsoft.com/office/officeart/2018/2/layout/IconVerticalSolidList"/>
    <dgm:cxn modelId="{B9E5A245-FC9E-4534-A0D5-EE687D450AC3}" type="presParOf" srcId="{FCD89963-0CE6-4609-98D0-F5DF227AC665}" destId="{83632293-501E-48FB-A432-1E94D65DD5C4}" srcOrd="0" destOrd="0" presId="urn:microsoft.com/office/officeart/2018/2/layout/IconVerticalSolidList"/>
    <dgm:cxn modelId="{EA4E64AD-853C-40F4-B200-5BF59F86302A}" type="presParOf" srcId="{83632293-501E-48FB-A432-1E94D65DD5C4}" destId="{9D617099-159A-485A-8BF6-3B2851070C6B}" srcOrd="0" destOrd="0" presId="urn:microsoft.com/office/officeart/2018/2/layout/IconVerticalSolidList"/>
    <dgm:cxn modelId="{5909BACB-CB1D-4936-B5B1-59301EB5B50A}" type="presParOf" srcId="{83632293-501E-48FB-A432-1E94D65DD5C4}" destId="{5201469D-C810-47B6-AF0C-27B1BFDA5E54}" srcOrd="1" destOrd="0" presId="urn:microsoft.com/office/officeart/2018/2/layout/IconVerticalSolidList"/>
    <dgm:cxn modelId="{81054825-2C76-423E-A586-CF309C731439}" type="presParOf" srcId="{83632293-501E-48FB-A432-1E94D65DD5C4}" destId="{DD067649-D53E-4E8B-B133-9F4B7F1FE758}" srcOrd="2" destOrd="0" presId="urn:microsoft.com/office/officeart/2018/2/layout/IconVerticalSolidList"/>
    <dgm:cxn modelId="{1CEA365D-AA92-4D7F-9233-6CC7E43E20A9}" type="presParOf" srcId="{83632293-501E-48FB-A432-1E94D65DD5C4}" destId="{7572D961-3CC8-4656-9D3B-FC4BED381435}" srcOrd="3" destOrd="0" presId="urn:microsoft.com/office/officeart/2018/2/layout/IconVerticalSolidList"/>
    <dgm:cxn modelId="{14C11501-4E03-4805-8DFB-E82D57D8A8F5}" type="presParOf" srcId="{FCD89963-0CE6-4609-98D0-F5DF227AC665}" destId="{BD9DBBAE-37F7-41B9-8538-823383E13CA6}" srcOrd="1" destOrd="0" presId="urn:microsoft.com/office/officeart/2018/2/layout/IconVerticalSolidList"/>
    <dgm:cxn modelId="{B657483C-202E-455F-8C62-E9BFDC4607DA}" type="presParOf" srcId="{FCD89963-0CE6-4609-98D0-F5DF227AC665}" destId="{8D26AA6A-4A0C-49AB-87DE-0372B52369D0}" srcOrd="2" destOrd="0" presId="urn:microsoft.com/office/officeart/2018/2/layout/IconVerticalSolidList"/>
    <dgm:cxn modelId="{DFDEF058-C8D6-4AE8-971E-000153489715}" type="presParOf" srcId="{8D26AA6A-4A0C-49AB-87DE-0372B52369D0}" destId="{F1BA424C-1688-49DC-AA53-5BD0BA9680CC}" srcOrd="0" destOrd="0" presId="urn:microsoft.com/office/officeart/2018/2/layout/IconVerticalSolidList"/>
    <dgm:cxn modelId="{F59C8431-D1EE-4AB7-9305-A302B78D1CE5}" type="presParOf" srcId="{8D26AA6A-4A0C-49AB-87DE-0372B52369D0}" destId="{D3127315-73B6-4247-8B80-0A2B84E0AEC3}" srcOrd="1" destOrd="0" presId="urn:microsoft.com/office/officeart/2018/2/layout/IconVerticalSolidList"/>
    <dgm:cxn modelId="{DDCB5F1F-9315-48D1-AE25-B57FA064D026}" type="presParOf" srcId="{8D26AA6A-4A0C-49AB-87DE-0372B52369D0}" destId="{9ED50A9C-5A9A-4778-88A0-B9EFAE50ABE2}" srcOrd="2" destOrd="0" presId="urn:microsoft.com/office/officeart/2018/2/layout/IconVerticalSolidList"/>
    <dgm:cxn modelId="{DAB184FF-BB09-4D2B-BD5A-3DBA26F500CF}" type="presParOf" srcId="{8D26AA6A-4A0C-49AB-87DE-0372B52369D0}" destId="{54074039-5BAF-4C1C-AC4E-068AC9F7332D}" srcOrd="3" destOrd="0" presId="urn:microsoft.com/office/officeart/2018/2/layout/IconVerticalSolidList"/>
    <dgm:cxn modelId="{1D6F7CF0-C0B2-4B10-9EB5-E30DEB5F1087}" type="presParOf" srcId="{FCD89963-0CE6-4609-98D0-F5DF227AC665}" destId="{1F7CC766-FFDF-40BB-8D47-501CB74DC029}" srcOrd="3" destOrd="0" presId="urn:microsoft.com/office/officeart/2018/2/layout/IconVerticalSolidList"/>
    <dgm:cxn modelId="{61EFC143-6035-4EF5-B739-591AB6A90017}" type="presParOf" srcId="{FCD89963-0CE6-4609-98D0-F5DF227AC665}" destId="{185A00AE-B0F3-47AD-A1CA-19C792CE638E}" srcOrd="4" destOrd="0" presId="urn:microsoft.com/office/officeart/2018/2/layout/IconVerticalSolidList"/>
    <dgm:cxn modelId="{3AD6C7EB-E32C-460D-B062-E65BEF69A89F}" type="presParOf" srcId="{185A00AE-B0F3-47AD-A1CA-19C792CE638E}" destId="{6F96E25F-53D7-431E-8F2A-6A775600F385}" srcOrd="0" destOrd="0" presId="urn:microsoft.com/office/officeart/2018/2/layout/IconVerticalSolidList"/>
    <dgm:cxn modelId="{9072A558-FC68-40C6-B531-313F3298DA1C}" type="presParOf" srcId="{185A00AE-B0F3-47AD-A1CA-19C792CE638E}" destId="{6CDFAA4B-78B6-4925-BD31-CD844077C214}" srcOrd="1" destOrd="0" presId="urn:microsoft.com/office/officeart/2018/2/layout/IconVerticalSolidList"/>
    <dgm:cxn modelId="{C30E9990-72CA-4008-8D5D-20238AD09B31}" type="presParOf" srcId="{185A00AE-B0F3-47AD-A1CA-19C792CE638E}" destId="{D0149F9D-1D62-4F39-B8A0-31B833D82D76}" srcOrd="2" destOrd="0" presId="urn:microsoft.com/office/officeart/2018/2/layout/IconVerticalSolidList"/>
    <dgm:cxn modelId="{1B121360-0D0D-4A90-AA86-6ABFA63F511C}" type="presParOf" srcId="{185A00AE-B0F3-47AD-A1CA-19C792CE638E}" destId="{7C2507B2-40EE-4E4E-9CEF-E32DF0DFA608}" srcOrd="3" destOrd="0" presId="urn:microsoft.com/office/officeart/2018/2/layout/IconVerticalSolidList"/>
    <dgm:cxn modelId="{B6D82D3D-B2F6-4E1B-8AE2-308A0A8BB954}" type="presParOf" srcId="{185A00AE-B0F3-47AD-A1CA-19C792CE638E}" destId="{9840B4BA-DA72-4EE7-97EB-BB40DFD4CD6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09593D-C5F9-48CE-AF65-931D351254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E113FE-CA1F-4847-BFF8-D9AE2317E6FF}">
      <dgm:prSet/>
      <dgm:spPr/>
      <dgm:t>
        <a:bodyPr/>
        <a:lstStyle/>
        <a:p>
          <a:r>
            <a:rPr lang="en-US"/>
            <a:t>Not obvious to identify the key factors that lead to elicit one value chain (i.e a raw product).</a:t>
          </a:r>
        </a:p>
      </dgm:t>
    </dgm:pt>
    <dgm:pt modelId="{2EA408EB-73AE-4FE1-8C3B-136263B519A6}" type="parTrans" cxnId="{0B5EC9A3-E9B3-4D05-A50A-F0E0DE4C1C13}">
      <dgm:prSet/>
      <dgm:spPr/>
      <dgm:t>
        <a:bodyPr/>
        <a:lstStyle/>
        <a:p>
          <a:endParaRPr lang="en-US"/>
        </a:p>
      </dgm:t>
    </dgm:pt>
    <dgm:pt modelId="{939AD0FC-DA65-41E4-B63C-DEDF913643C1}" type="sibTrans" cxnId="{0B5EC9A3-E9B3-4D05-A50A-F0E0DE4C1C13}">
      <dgm:prSet/>
      <dgm:spPr/>
      <dgm:t>
        <a:bodyPr/>
        <a:lstStyle/>
        <a:p>
          <a:endParaRPr lang="en-US"/>
        </a:p>
      </dgm:t>
    </dgm:pt>
    <dgm:pt modelId="{E9B8EF16-A5BA-4B98-B05D-5F785581D241}">
      <dgm:prSet/>
      <dgm:spPr/>
      <dgm:t>
        <a:bodyPr/>
        <a:lstStyle/>
        <a:p>
          <a:r>
            <a:rPr lang="en-US" dirty="0"/>
            <a:t>There is a risk to select one value chain on the potential outcome usefulness and impact of the analysis</a:t>
          </a:r>
        </a:p>
      </dgm:t>
    </dgm:pt>
    <dgm:pt modelId="{86305734-D9FD-4008-8402-9802DF604611}" type="parTrans" cxnId="{80171454-747F-40C8-9950-876C8AFB4983}">
      <dgm:prSet/>
      <dgm:spPr/>
      <dgm:t>
        <a:bodyPr/>
        <a:lstStyle/>
        <a:p>
          <a:endParaRPr lang="en-US"/>
        </a:p>
      </dgm:t>
    </dgm:pt>
    <dgm:pt modelId="{6B97422C-CF5D-457E-A28F-87E32D1DF6D0}" type="sibTrans" cxnId="{80171454-747F-40C8-9950-876C8AFB4983}">
      <dgm:prSet/>
      <dgm:spPr/>
      <dgm:t>
        <a:bodyPr/>
        <a:lstStyle/>
        <a:p>
          <a:endParaRPr lang="en-US"/>
        </a:p>
      </dgm:t>
    </dgm:pt>
    <dgm:pt modelId="{7513BA03-7DFF-4E79-8174-60F0A1F0A391}">
      <dgm:prSet/>
      <dgm:spPr/>
      <dgm:t>
        <a:bodyPr/>
        <a:lstStyle/>
        <a:p>
          <a:r>
            <a:rPr lang="en-US"/>
            <a:t>But…</a:t>
          </a:r>
        </a:p>
      </dgm:t>
    </dgm:pt>
    <dgm:pt modelId="{7C7814E0-EEED-4303-B943-0AB6A90218A0}" type="parTrans" cxnId="{EB68279F-3566-4B5F-964A-DB96F1F76EA3}">
      <dgm:prSet/>
      <dgm:spPr/>
      <dgm:t>
        <a:bodyPr/>
        <a:lstStyle/>
        <a:p>
          <a:endParaRPr lang="en-US"/>
        </a:p>
      </dgm:t>
    </dgm:pt>
    <dgm:pt modelId="{8E65C2EF-6946-4C09-87F5-1D60C0F2F0CF}" type="sibTrans" cxnId="{EB68279F-3566-4B5F-964A-DB96F1F76EA3}">
      <dgm:prSet/>
      <dgm:spPr/>
      <dgm:t>
        <a:bodyPr/>
        <a:lstStyle/>
        <a:p>
          <a:endParaRPr lang="en-US"/>
        </a:p>
      </dgm:t>
    </dgm:pt>
    <dgm:pt modelId="{AB8E52E4-1144-4986-A3C7-6771BC040597}">
      <dgm:prSet/>
      <dgm:spPr/>
      <dgm:t>
        <a:bodyPr/>
        <a:lstStyle/>
        <a:p>
          <a:r>
            <a:rPr lang="en-US" dirty="0"/>
            <a:t>A unique VC  analysis does not mean one system, but take into account co-products and different markets</a:t>
          </a:r>
        </a:p>
      </dgm:t>
    </dgm:pt>
    <dgm:pt modelId="{865EC623-5BA4-4FC2-8B82-31A8664FE3C3}" type="parTrans" cxnId="{F82BF7CC-6583-4471-B8FB-B89AE146B503}">
      <dgm:prSet/>
      <dgm:spPr/>
      <dgm:t>
        <a:bodyPr/>
        <a:lstStyle/>
        <a:p>
          <a:endParaRPr lang="en-US"/>
        </a:p>
      </dgm:t>
    </dgm:pt>
    <dgm:pt modelId="{074A5977-D137-467E-AA17-EC1DF19EF9EB}" type="sibTrans" cxnId="{F82BF7CC-6583-4471-B8FB-B89AE146B503}">
      <dgm:prSet/>
      <dgm:spPr/>
      <dgm:t>
        <a:bodyPr/>
        <a:lstStyle/>
        <a:p>
          <a:endParaRPr lang="en-US"/>
        </a:p>
      </dgm:t>
    </dgm:pt>
    <dgm:pt modelId="{2CF8A964-913B-4541-BEEA-F8E8E1351B62}">
      <dgm:prSet/>
      <dgm:spPr/>
      <dgm:t>
        <a:bodyPr/>
        <a:lstStyle/>
        <a:p>
          <a:r>
            <a:rPr lang="en-US" dirty="0"/>
            <a:t>Leading, major value chains provide core resources to actors and the economy.</a:t>
          </a:r>
        </a:p>
      </dgm:t>
    </dgm:pt>
    <dgm:pt modelId="{EC7B85AB-041D-402B-8D1A-B654447E1F69}" type="parTrans" cxnId="{6B92A62A-DF57-4F5F-B2EF-81F0ACB8614B}">
      <dgm:prSet/>
      <dgm:spPr/>
      <dgm:t>
        <a:bodyPr/>
        <a:lstStyle/>
        <a:p>
          <a:endParaRPr lang="en-US"/>
        </a:p>
      </dgm:t>
    </dgm:pt>
    <dgm:pt modelId="{9B8123E8-6D70-43E5-9CA4-140911549E38}" type="sibTrans" cxnId="{6B92A62A-DF57-4F5F-B2EF-81F0ACB8614B}">
      <dgm:prSet/>
      <dgm:spPr/>
      <dgm:t>
        <a:bodyPr/>
        <a:lstStyle/>
        <a:p>
          <a:endParaRPr lang="en-US"/>
        </a:p>
      </dgm:t>
    </dgm:pt>
    <dgm:pt modelId="{805C3DCC-97E7-4480-A100-7652C6F4A64F}">
      <dgm:prSet/>
      <dgm:spPr/>
      <dgm:t>
        <a:bodyPr tIns="0" bIns="0"/>
        <a:lstStyle/>
        <a:p>
          <a:r>
            <a:rPr lang="en-GB" dirty="0"/>
            <a:t>The value chain can be seen as a geological core, a representative sample of the complexity that facilitates the identification of key issues and determining factors for the formulation of an action plan that goes beyond the value chain</a:t>
          </a:r>
        </a:p>
        <a:p>
          <a:r>
            <a:rPr lang="en-GB" dirty="0"/>
            <a:t>- Implementing an innovation platform, setting an interprofessional body, improving transportation infrastructure…</a:t>
          </a:r>
        </a:p>
      </dgm:t>
    </dgm:pt>
    <dgm:pt modelId="{0846E4BE-8571-489F-B30E-38BFC2F70684}" type="parTrans" cxnId="{40121323-8CB5-4ED1-B130-0B21292E88BB}">
      <dgm:prSet/>
      <dgm:spPr/>
      <dgm:t>
        <a:bodyPr/>
        <a:lstStyle/>
        <a:p>
          <a:endParaRPr lang="en-US"/>
        </a:p>
      </dgm:t>
    </dgm:pt>
    <dgm:pt modelId="{8EF402F8-4AC1-4C0B-98B9-D85320628AEE}" type="sibTrans" cxnId="{40121323-8CB5-4ED1-B130-0B21292E88BB}">
      <dgm:prSet/>
      <dgm:spPr/>
      <dgm:t>
        <a:bodyPr/>
        <a:lstStyle/>
        <a:p>
          <a:endParaRPr lang="en-US"/>
        </a:p>
      </dgm:t>
    </dgm:pt>
    <dgm:pt modelId="{96C9869B-0196-432C-86E8-93F9C8AFD7E7}" type="pres">
      <dgm:prSet presAssocID="{C609593D-C5F9-48CE-AF65-931D35125415}" presName="root" presStyleCnt="0">
        <dgm:presLayoutVars>
          <dgm:dir/>
          <dgm:resizeHandles val="exact"/>
        </dgm:presLayoutVars>
      </dgm:prSet>
      <dgm:spPr/>
    </dgm:pt>
    <dgm:pt modelId="{59E91730-4E59-4214-9996-0CB516E94D52}" type="pres">
      <dgm:prSet presAssocID="{C7E113FE-CA1F-4847-BFF8-D9AE2317E6FF}" presName="compNode" presStyleCnt="0"/>
      <dgm:spPr/>
    </dgm:pt>
    <dgm:pt modelId="{B2E984C8-1B67-4434-95BD-2E48A4B0E727}" type="pres">
      <dgm:prSet presAssocID="{C7E113FE-CA1F-4847-BFF8-D9AE2317E6FF}" presName="bgRect" presStyleLbl="bgShp" presStyleIdx="0" presStyleCnt="6" custScaleY="75783"/>
      <dgm:spPr/>
    </dgm:pt>
    <dgm:pt modelId="{1DE3615E-3682-4548-9872-6F49C8B690D2}" type="pres">
      <dgm:prSet presAssocID="{C7E113FE-CA1F-4847-BFF8-D9AE2317E6F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A9202100-6E6E-421F-BF5C-C01CDFE0AC23}" type="pres">
      <dgm:prSet presAssocID="{C7E113FE-CA1F-4847-BFF8-D9AE2317E6FF}" presName="spaceRect" presStyleCnt="0"/>
      <dgm:spPr/>
    </dgm:pt>
    <dgm:pt modelId="{40710991-D63C-4717-8C12-374D7DAB37BC}" type="pres">
      <dgm:prSet presAssocID="{C7E113FE-CA1F-4847-BFF8-D9AE2317E6FF}" presName="parTx" presStyleLbl="revTx" presStyleIdx="0" presStyleCnt="6">
        <dgm:presLayoutVars>
          <dgm:chMax val="0"/>
          <dgm:chPref val="0"/>
        </dgm:presLayoutVars>
      </dgm:prSet>
      <dgm:spPr/>
    </dgm:pt>
    <dgm:pt modelId="{4C0BB1EC-5AC5-4070-93EF-8309D512F6B9}" type="pres">
      <dgm:prSet presAssocID="{939AD0FC-DA65-41E4-B63C-DEDF913643C1}" presName="sibTrans" presStyleCnt="0"/>
      <dgm:spPr/>
    </dgm:pt>
    <dgm:pt modelId="{04B89DA4-99EC-4E55-9CD4-583648F885BA}" type="pres">
      <dgm:prSet presAssocID="{E9B8EF16-A5BA-4B98-B05D-5F785581D241}" presName="compNode" presStyleCnt="0"/>
      <dgm:spPr/>
    </dgm:pt>
    <dgm:pt modelId="{B3F76A96-162C-4D54-80C7-B70001E81EF8}" type="pres">
      <dgm:prSet presAssocID="{E9B8EF16-A5BA-4B98-B05D-5F785581D241}" presName="bgRect" presStyleLbl="bgShp" presStyleIdx="1" presStyleCnt="6" custLinFactNeighborX="48" custLinFactNeighborY="-31546"/>
      <dgm:spPr/>
    </dgm:pt>
    <dgm:pt modelId="{C73F2D91-DC11-48E3-A0B1-03870558D1BF}" type="pres">
      <dgm:prSet presAssocID="{E9B8EF16-A5BA-4B98-B05D-5F785581D241}" presName="iconRect" presStyleLbl="node1" presStyleIdx="1" presStyleCnt="6" custLinFactNeighborY="-5018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9F6F3089-FBAE-4270-8C53-61B60425E9EF}" type="pres">
      <dgm:prSet presAssocID="{E9B8EF16-A5BA-4B98-B05D-5F785581D241}" presName="spaceRect" presStyleCnt="0"/>
      <dgm:spPr/>
    </dgm:pt>
    <dgm:pt modelId="{4473B8DD-DD11-4CBA-9861-0CFF639614AD}" type="pres">
      <dgm:prSet presAssocID="{E9B8EF16-A5BA-4B98-B05D-5F785581D241}" presName="parTx" presStyleLbl="revTx" presStyleIdx="1" presStyleCnt="6" custLinFactNeighborY="-29574">
        <dgm:presLayoutVars>
          <dgm:chMax val="0"/>
          <dgm:chPref val="0"/>
        </dgm:presLayoutVars>
      </dgm:prSet>
      <dgm:spPr/>
    </dgm:pt>
    <dgm:pt modelId="{8357A526-CB0A-43E1-8635-14ED2224C2D9}" type="pres">
      <dgm:prSet presAssocID="{6B97422C-CF5D-457E-A28F-87E32D1DF6D0}" presName="sibTrans" presStyleCnt="0"/>
      <dgm:spPr/>
    </dgm:pt>
    <dgm:pt modelId="{D8270B84-13CA-482B-B274-765F7630F577}" type="pres">
      <dgm:prSet presAssocID="{7513BA03-7DFF-4E79-8174-60F0A1F0A391}" presName="compNode" presStyleCnt="0"/>
      <dgm:spPr/>
    </dgm:pt>
    <dgm:pt modelId="{8E38FB77-FBA8-488C-A7E8-848240554036}" type="pres">
      <dgm:prSet presAssocID="{7513BA03-7DFF-4E79-8174-60F0A1F0A391}" presName="bgRect" presStyleLbl="bgShp" presStyleIdx="2" presStyleCnt="6"/>
      <dgm:spPr>
        <a:solidFill>
          <a:schemeClr val="accent2">
            <a:lumMod val="40000"/>
            <a:lumOff val="60000"/>
          </a:schemeClr>
        </a:solidFill>
      </dgm:spPr>
    </dgm:pt>
    <dgm:pt modelId="{21B441E1-67B2-4A16-8CD0-BCABFEB06B1E}" type="pres">
      <dgm:prSet presAssocID="{7513BA03-7DFF-4E79-8174-60F0A1F0A39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02DC01B4-BAB9-43CB-9F58-10D2E6E62D30}" type="pres">
      <dgm:prSet presAssocID="{7513BA03-7DFF-4E79-8174-60F0A1F0A391}" presName="spaceRect" presStyleCnt="0"/>
      <dgm:spPr/>
    </dgm:pt>
    <dgm:pt modelId="{68B8F4BD-15E2-47A3-96ED-C688C54B92EF}" type="pres">
      <dgm:prSet presAssocID="{7513BA03-7DFF-4E79-8174-60F0A1F0A391}" presName="parTx" presStyleLbl="revTx" presStyleIdx="2" presStyleCnt="6">
        <dgm:presLayoutVars>
          <dgm:chMax val="0"/>
          <dgm:chPref val="0"/>
        </dgm:presLayoutVars>
      </dgm:prSet>
      <dgm:spPr/>
    </dgm:pt>
    <dgm:pt modelId="{27839D23-5A70-4072-B045-6E7A5A052462}" type="pres">
      <dgm:prSet presAssocID="{8E65C2EF-6946-4C09-87F5-1D60C0F2F0CF}" presName="sibTrans" presStyleCnt="0"/>
      <dgm:spPr/>
    </dgm:pt>
    <dgm:pt modelId="{B8F4F13D-6AEE-455C-BBD9-980A2F65C59E}" type="pres">
      <dgm:prSet presAssocID="{AB8E52E4-1144-4986-A3C7-6771BC040597}" presName="compNode" presStyleCnt="0"/>
      <dgm:spPr/>
    </dgm:pt>
    <dgm:pt modelId="{B812CA3D-B437-4732-AAAC-2D680FB1A450}" type="pres">
      <dgm:prSet presAssocID="{AB8E52E4-1144-4986-A3C7-6771BC040597}" presName="bgRect" presStyleLbl="bgShp" presStyleIdx="3" presStyleCnt="6" custScaleX="97719" custLinFactNeighborX="340" custLinFactNeighborY="-9858"/>
      <dgm:spPr/>
    </dgm:pt>
    <dgm:pt modelId="{DDB2B024-9330-484C-A4A8-1E840DB4E432}" type="pres">
      <dgm:prSet presAssocID="{AB8E52E4-1144-4986-A3C7-6771BC04059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ADEE2B11-F482-4BF0-994C-5A03FF242D28}" type="pres">
      <dgm:prSet presAssocID="{AB8E52E4-1144-4986-A3C7-6771BC040597}" presName="spaceRect" presStyleCnt="0"/>
      <dgm:spPr/>
    </dgm:pt>
    <dgm:pt modelId="{FF349A2C-9F76-46A3-844B-15BB6D3752A1}" type="pres">
      <dgm:prSet presAssocID="{AB8E52E4-1144-4986-A3C7-6771BC040597}" presName="parTx" presStyleLbl="revTx" presStyleIdx="3" presStyleCnt="6">
        <dgm:presLayoutVars>
          <dgm:chMax val="0"/>
          <dgm:chPref val="0"/>
        </dgm:presLayoutVars>
      </dgm:prSet>
      <dgm:spPr/>
    </dgm:pt>
    <dgm:pt modelId="{6E80FDC5-B3BA-45DC-9D52-5CCAE91AC7D7}" type="pres">
      <dgm:prSet presAssocID="{074A5977-D137-467E-AA17-EC1DF19EF9EB}" presName="sibTrans" presStyleCnt="0"/>
      <dgm:spPr/>
    </dgm:pt>
    <dgm:pt modelId="{40E60EDF-016C-4916-AE23-9159C869FDB8}" type="pres">
      <dgm:prSet presAssocID="{2CF8A964-913B-4541-BEEA-F8E8E1351B62}" presName="compNode" presStyleCnt="0"/>
      <dgm:spPr/>
    </dgm:pt>
    <dgm:pt modelId="{F1A78CC4-4CF6-4A48-A87C-ECA3EA139FD7}" type="pres">
      <dgm:prSet presAssocID="{2CF8A964-913B-4541-BEEA-F8E8E1351B62}" presName="bgRect" presStyleLbl="bgShp" presStyleIdx="4" presStyleCnt="6" custLinFactNeighborX="48" custLinFactNeighborY="-41404"/>
      <dgm:spPr/>
    </dgm:pt>
    <dgm:pt modelId="{672CC4CE-E20B-4E8B-AB96-69D0CE7527B1}" type="pres">
      <dgm:prSet presAssocID="{2CF8A964-913B-4541-BEEA-F8E8E1351B62}" presName="iconRect" presStyleLbl="node1" presStyleIdx="4" presStyleCnt="6" custLinFactNeighborX="-10754" custLinFactNeighborY="-9320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66B77E3F-D372-4D62-BFD1-761EF9A39C19}" type="pres">
      <dgm:prSet presAssocID="{2CF8A964-913B-4541-BEEA-F8E8E1351B62}" presName="spaceRect" presStyleCnt="0"/>
      <dgm:spPr/>
    </dgm:pt>
    <dgm:pt modelId="{CA5CE4EB-6554-4658-835E-0788EFF9BD5E}" type="pres">
      <dgm:prSet presAssocID="{2CF8A964-913B-4541-BEEA-F8E8E1351B62}" presName="parTx" presStyleLbl="revTx" presStyleIdx="4" presStyleCnt="6" custLinFactNeighborY="-41403">
        <dgm:presLayoutVars>
          <dgm:chMax val="0"/>
          <dgm:chPref val="0"/>
        </dgm:presLayoutVars>
      </dgm:prSet>
      <dgm:spPr/>
    </dgm:pt>
    <dgm:pt modelId="{1A95CDD4-885C-422F-B779-8F9A1DB6B66E}" type="pres">
      <dgm:prSet presAssocID="{9B8123E8-6D70-43E5-9CA4-140911549E38}" presName="sibTrans" presStyleCnt="0"/>
      <dgm:spPr/>
    </dgm:pt>
    <dgm:pt modelId="{9AE2C43F-4275-4C62-B839-41457F3CB729}" type="pres">
      <dgm:prSet presAssocID="{805C3DCC-97E7-4480-A100-7652C6F4A64F}" presName="compNode" presStyleCnt="0"/>
      <dgm:spPr/>
    </dgm:pt>
    <dgm:pt modelId="{B39C5D54-328F-4024-99DF-A1B9A599A410}" type="pres">
      <dgm:prSet presAssocID="{805C3DCC-97E7-4480-A100-7652C6F4A64F}" presName="bgRect" presStyleLbl="bgShp" presStyleIdx="5" presStyleCnt="6" custScaleY="270820" custLinFactNeighborX="48" custLinFactNeighborY="-46907"/>
      <dgm:spPr/>
    </dgm:pt>
    <dgm:pt modelId="{D5527141-A069-4B70-ADC2-3C93835992CD}" type="pres">
      <dgm:prSet presAssocID="{805C3DCC-97E7-4480-A100-7652C6F4A64F}" presName="iconRect" presStyleLbl="node1" presStyleIdx="5" presStyleCnt="6" custLinFactY="-46132" custLinFactNeighborX="-16237" custLinFactNeighborY="-10000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5F323568-0984-45FF-BE84-81AE06ECD0C5}" type="pres">
      <dgm:prSet presAssocID="{805C3DCC-97E7-4480-A100-7652C6F4A64F}" presName="spaceRect" presStyleCnt="0"/>
      <dgm:spPr/>
    </dgm:pt>
    <dgm:pt modelId="{A9D68AD6-E936-435E-85E4-F82695C118ED}" type="pres">
      <dgm:prSet presAssocID="{805C3DCC-97E7-4480-A100-7652C6F4A64F}" presName="parTx" presStyleLbl="revTx" presStyleIdx="5" presStyleCnt="6" custScaleY="245969" custLinFactNeighborX="-796" custLinFactNeighborY="-44119">
        <dgm:presLayoutVars>
          <dgm:chMax val="0"/>
          <dgm:chPref val="0"/>
        </dgm:presLayoutVars>
      </dgm:prSet>
      <dgm:spPr/>
    </dgm:pt>
  </dgm:ptLst>
  <dgm:cxnLst>
    <dgm:cxn modelId="{8ED21704-092B-4F14-9B8F-EAEC296EECFF}" type="presOf" srcId="{C609593D-C5F9-48CE-AF65-931D35125415}" destId="{96C9869B-0196-432C-86E8-93F9C8AFD7E7}" srcOrd="0" destOrd="0" presId="urn:microsoft.com/office/officeart/2018/2/layout/IconVerticalSolidList"/>
    <dgm:cxn modelId="{40121323-8CB5-4ED1-B130-0B21292E88BB}" srcId="{C609593D-C5F9-48CE-AF65-931D35125415}" destId="{805C3DCC-97E7-4480-A100-7652C6F4A64F}" srcOrd="5" destOrd="0" parTransId="{0846E4BE-8571-489F-B30E-38BFC2F70684}" sibTransId="{8EF402F8-4AC1-4C0B-98B9-D85320628AEE}"/>
    <dgm:cxn modelId="{6B92A62A-DF57-4F5F-B2EF-81F0ACB8614B}" srcId="{C609593D-C5F9-48CE-AF65-931D35125415}" destId="{2CF8A964-913B-4541-BEEA-F8E8E1351B62}" srcOrd="4" destOrd="0" parTransId="{EC7B85AB-041D-402B-8D1A-B654447E1F69}" sibTransId="{9B8123E8-6D70-43E5-9CA4-140911549E38}"/>
    <dgm:cxn modelId="{2233964D-DB7F-45A7-A169-6D281FDFF6E8}" type="presOf" srcId="{C7E113FE-CA1F-4847-BFF8-D9AE2317E6FF}" destId="{40710991-D63C-4717-8C12-374D7DAB37BC}" srcOrd="0" destOrd="0" presId="urn:microsoft.com/office/officeart/2018/2/layout/IconVerticalSolidList"/>
    <dgm:cxn modelId="{80171454-747F-40C8-9950-876C8AFB4983}" srcId="{C609593D-C5F9-48CE-AF65-931D35125415}" destId="{E9B8EF16-A5BA-4B98-B05D-5F785581D241}" srcOrd="1" destOrd="0" parTransId="{86305734-D9FD-4008-8402-9802DF604611}" sibTransId="{6B97422C-CF5D-457E-A28F-87E32D1DF6D0}"/>
    <dgm:cxn modelId="{CD777A76-BE13-46B3-8EA8-B4B86F9E6E96}" type="presOf" srcId="{AB8E52E4-1144-4986-A3C7-6771BC040597}" destId="{FF349A2C-9F76-46A3-844B-15BB6D3752A1}" srcOrd="0" destOrd="0" presId="urn:microsoft.com/office/officeart/2018/2/layout/IconVerticalSolidList"/>
    <dgm:cxn modelId="{5269A48F-D3AA-41AA-B921-3521C8E12082}" type="presOf" srcId="{E9B8EF16-A5BA-4B98-B05D-5F785581D241}" destId="{4473B8DD-DD11-4CBA-9861-0CFF639614AD}" srcOrd="0" destOrd="0" presId="urn:microsoft.com/office/officeart/2018/2/layout/IconVerticalSolidList"/>
    <dgm:cxn modelId="{85233D9C-939B-4551-9D03-3239AD96EAA4}" type="presOf" srcId="{7513BA03-7DFF-4E79-8174-60F0A1F0A391}" destId="{68B8F4BD-15E2-47A3-96ED-C688C54B92EF}" srcOrd="0" destOrd="0" presId="urn:microsoft.com/office/officeart/2018/2/layout/IconVerticalSolidList"/>
    <dgm:cxn modelId="{49C0A09E-669B-484C-A10E-8F6BD0CBEC9B}" type="presOf" srcId="{805C3DCC-97E7-4480-A100-7652C6F4A64F}" destId="{A9D68AD6-E936-435E-85E4-F82695C118ED}" srcOrd="0" destOrd="0" presId="urn:microsoft.com/office/officeart/2018/2/layout/IconVerticalSolidList"/>
    <dgm:cxn modelId="{EB68279F-3566-4B5F-964A-DB96F1F76EA3}" srcId="{C609593D-C5F9-48CE-AF65-931D35125415}" destId="{7513BA03-7DFF-4E79-8174-60F0A1F0A391}" srcOrd="2" destOrd="0" parTransId="{7C7814E0-EEED-4303-B943-0AB6A90218A0}" sibTransId="{8E65C2EF-6946-4C09-87F5-1D60C0F2F0CF}"/>
    <dgm:cxn modelId="{0B5EC9A3-E9B3-4D05-A50A-F0E0DE4C1C13}" srcId="{C609593D-C5F9-48CE-AF65-931D35125415}" destId="{C7E113FE-CA1F-4847-BFF8-D9AE2317E6FF}" srcOrd="0" destOrd="0" parTransId="{2EA408EB-73AE-4FE1-8C3B-136263B519A6}" sibTransId="{939AD0FC-DA65-41E4-B63C-DEDF913643C1}"/>
    <dgm:cxn modelId="{B1EA86B9-8B88-4C3E-B75B-E1C46A84608C}" type="presOf" srcId="{2CF8A964-913B-4541-BEEA-F8E8E1351B62}" destId="{CA5CE4EB-6554-4658-835E-0788EFF9BD5E}" srcOrd="0" destOrd="0" presId="urn:microsoft.com/office/officeart/2018/2/layout/IconVerticalSolidList"/>
    <dgm:cxn modelId="{F82BF7CC-6583-4471-B8FB-B89AE146B503}" srcId="{C609593D-C5F9-48CE-AF65-931D35125415}" destId="{AB8E52E4-1144-4986-A3C7-6771BC040597}" srcOrd="3" destOrd="0" parTransId="{865EC623-5BA4-4FC2-8B82-31A8664FE3C3}" sibTransId="{074A5977-D137-467E-AA17-EC1DF19EF9EB}"/>
    <dgm:cxn modelId="{2272FDAC-3CB7-4E09-802B-B805ED2E22E3}" type="presParOf" srcId="{96C9869B-0196-432C-86E8-93F9C8AFD7E7}" destId="{59E91730-4E59-4214-9996-0CB516E94D52}" srcOrd="0" destOrd="0" presId="urn:microsoft.com/office/officeart/2018/2/layout/IconVerticalSolidList"/>
    <dgm:cxn modelId="{CC0C60E1-664D-4496-9009-47BA9ED588D4}" type="presParOf" srcId="{59E91730-4E59-4214-9996-0CB516E94D52}" destId="{B2E984C8-1B67-4434-95BD-2E48A4B0E727}" srcOrd="0" destOrd="0" presId="urn:microsoft.com/office/officeart/2018/2/layout/IconVerticalSolidList"/>
    <dgm:cxn modelId="{338B08AD-1F89-4340-8C93-FEAEDC8AD5F9}" type="presParOf" srcId="{59E91730-4E59-4214-9996-0CB516E94D52}" destId="{1DE3615E-3682-4548-9872-6F49C8B690D2}" srcOrd="1" destOrd="0" presId="urn:microsoft.com/office/officeart/2018/2/layout/IconVerticalSolidList"/>
    <dgm:cxn modelId="{0321A1CC-7839-4F69-B888-03253F65470C}" type="presParOf" srcId="{59E91730-4E59-4214-9996-0CB516E94D52}" destId="{A9202100-6E6E-421F-BF5C-C01CDFE0AC23}" srcOrd="2" destOrd="0" presId="urn:microsoft.com/office/officeart/2018/2/layout/IconVerticalSolidList"/>
    <dgm:cxn modelId="{B5E8FB3E-1AEA-42CE-ABA8-4BDBD6D65FE1}" type="presParOf" srcId="{59E91730-4E59-4214-9996-0CB516E94D52}" destId="{40710991-D63C-4717-8C12-374D7DAB37BC}" srcOrd="3" destOrd="0" presId="urn:microsoft.com/office/officeart/2018/2/layout/IconVerticalSolidList"/>
    <dgm:cxn modelId="{5F27A722-C4D9-4B15-B156-78699B02CF45}" type="presParOf" srcId="{96C9869B-0196-432C-86E8-93F9C8AFD7E7}" destId="{4C0BB1EC-5AC5-4070-93EF-8309D512F6B9}" srcOrd="1" destOrd="0" presId="urn:microsoft.com/office/officeart/2018/2/layout/IconVerticalSolidList"/>
    <dgm:cxn modelId="{CE290A99-31AB-4C34-AA7A-ED1C4264872D}" type="presParOf" srcId="{96C9869B-0196-432C-86E8-93F9C8AFD7E7}" destId="{04B89DA4-99EC-4E55-9CD4-583648F885BA}" srcOrd="2" destOrd="0" presId="urn:microsoft.com/office/officeart/2018/2/layout/IconVerticalSolidList"/>
    <dgm:cxn modelId="{560892D7-56A4-4045-BEA9-862A54AA953C}" type="presParOf" srcId="{04B89DA4-99EC-4E55-9CD4-583648F885BA}" destId="{B3F76A96-162C-4D54-80C7-B70001E81EF8}" srcOrd="0" destOrd="0" presId="urn:microsoft.com/office/officeart/2018/2/layout/IconVerticalSolidList"/>
    <dgm:cxn modelId="{553F2EE7-664C-4135-A0F5-A87D54F69EBB}" type="presParOf" srcId="{04B89DA4-99EC-4E55-9CD4-583648F885BA}" destId="{C73F2D91-DC11-48E3-A0B1-03870558D1BF}" srcOrd="1" destOrd="0" presId="urn:microsoft.com/office/officeart/2018/2/layout/IconVerticalSolidList"/>
    <dgm:cxn modelId="{0E9B5B9D-C438-4702-9984-F56C7EF35D66}" type="presParOf" srcId="{04B89DA4-99EC-4E55-9CD4-583648F885BA}" destId="{9F6F3089-FBAE-4270-8C53-61B60425E9EF}" srcOrd="2" destOrd="0" presId="urn:microsoft.com/office/officeart/2018/2/layout/IconVerticalSolidList"/>
    <dgm:cxn modelId="{339213CD-E8F2-49EA-9CDC-D00C745BA2B7}" type="presParOf" srcId="{04B89DA4-99EC-4E55-9CD4-583648F885BA}" destId="{4473B8DD-DD11-4CBA-9861-0CFF639614AD}" srcOrd="3" destOrd="0" presId="urn:microsoft.com/office/officeart/2018/2/layout/IconVerticalSolidList"/>
    <dgm:cxn modelId="{BA073F59-AFCA-41AD-A898-F9D5F2B80EFD}" type="presParOf" srcId="{96C9869B-0196-432C-86E8-93F9C8AFD7E7}" destId="{8357A526-CB0A-43E1-8635-14ED2224C2D9}" srcOrd="3" destOrd="0" presId="urn:microsoft.com/office/officeart/2018/2/layout/IconVerticalSolidList"/>
    <dgm:cxn modelId="{F2CDB798-491D-41C1-AF7B-F4F08896EBB7}" type="presParOf" srcId="{96C9869B-0196-432C-86E8-93F9C8AFD7E7}" destId="{D8270B84-13CA-482B-B274-765F7630F577}" srcOrd="4" destOrd="0" presId="urn:microsoft.com/office/officeart/2018/2/layout/IconVerticalSolidList"/>
    <dgm:cxn modelId="{27DB5980-3C0A-4889-94AD-306454C789B2}" type="presParOf" srcId="{D8270B84-13CA-482B-B274-765F7630F577}" destId="{8E38FB77-FBA8-488C-A7E8-848240554036}" srcOrd="0" destOrd="0" presId="urn:microsoft.com/office/officeart/2018/2/layout/IconVerticalSolidList"/>
    <dgm:cxn modelId="{443F92E2-392F-4A1D-80DC-F8864D39F997}" type="presParOf" srcId="{D8270B84-13CA-482B-B274-765F7630F577}" destId="{21B441E1-67B2-4A16-8CD0-BCABFEB06B1E}" srcOrd="1" destOrd="0" presId="urn:microsoft.com/office/officeart/2018/2/layout/IconVerticalSolidList"/>
    <dgm:cxn modelId="{078716E1-A1D4-4670-8F13-D0451270C24B}" type="presParOf" srcId="{D8270B84-13CA-482B-B274-765F7630F577}" destId="{02DC01B4-BAB9-43CB-9F58-10D2E6E62D30}" srcOrd="2" destOrd="0" presId="urn:microsoft.com/office/officeart/2018/2/layout/IconVerticalSolidList"/>
    <dgm:cxn modelId="{D690F047-10E9-4C50-9677-0628B879F5E9}" type="presParOf" srcId="{D8270B84-13CA-482B-B274-765F7630F577}" destId="{68B8F4BD-15E2-47A3-96ED-C688C54B92EF}" srcOrd="3" destOrd="0" presId="urn:microsoft.com/office/officeart/2018/2/layout/IconVerticalSolidList"/>
    <dgm:cxn modelId="{2EA808AE-AB1E-45D0-8735-10E2B1CEF9A7}" type="presParOf" srcId="{96C9869B-0196-432C-86E8-93F9C8AFD7E7}" destId="{27839D23-5A70-4072-B045-6E7A5A052462}" srcOrd="5" destOrd="0" presId="urn:microsoft.com/office/officeart/2018/2/layout/IconVerticalSolidList"/>
    <dgm:cxn modelId="{03DE1708-A95E-4451-B44E-CDF9C40A76A0}" type="presParOf" srcId="{96C9869B-0196-432C-86E8-93F9C8AFD7E7}" destId="{B8F4F13D-6AEE-455C-BBD9-980A2F65C59E}" srcOrd="6" destOrd="0" presId="urn:microsoft.com/office/officeart/2018/2/layout/IconVerticalSolidList"/>
    <dgm:cxn modelId="{39414B3E-2F3F-40CF-9FC7-5A7CFD13CAC8}" type="presParOf" srcId="{B8F4F13D-6AEE-455C-BBD9-980A2F65C59E}" destId="{B812CA3D-B437-4732-AAAC-2D680FB1A450}" srcOrd="0" destOrd="0" presId="urn:microsoft.com/office/officeart/2018/2/layout/IconVerticalSolidList"/>
    <dgm:cxn modelId="{8562F09D-9972-417C-B6FC-0D187FBC74A7}" type="presParOf" srcId="{B8F4F13D-6AEE-455C-BBD9-980A2F65C59E}" destId="{DDB2B024-9330-484C-A4A8-1E840DB4E432}" srcOrd="1" destOrd="0" presId="urn:microsoft.com/office/officeart/2018/2/layout/IconVerticalSolidList"/>
    <dgm:cxn modelId="{4932FC26-F4EE-40C6-9BDE-AB8186762D08}" type="presParOf" srcId="{B8F4F13D-6AEE-455C-BBD9-980A2F65C59E}" destId="{ADEE2B11-F482-4BF0-994C-5A03FF242D28}" srcOrd="2" destOrd="0" presId="urn:microsoft.com/office/officeart/2018/2/layout/IconVerticalSolidList"/>
    <dgm:cxn modelId="{CD4F72F1-1FB7-4487-8CC7-2468C9EE0269}" type="presParOf" srcId="{B8F4F13D-6AEE-455C-BBD9-980A2F65C59E}" destId="{FF349A2C-9F76-46A3-844B-15BB6D3752A1}" srcOrd="3" destOrd="0" presId="urn:microsoft.com/office/officeart/2018/2/layout/IconVerticalSolidList"/>
    <dgm:cxn modelId="{23CC92A8-2C82-4A79-87A8-9AC7ACC22A7D}" type="presParOf" srcId="{96C9869B-0196-432C-86E8-93F9C8AFD7E7}" destId="{6E80FDC5-B3BA-45DC-9D52-5CCAE91AC7D7}" srcOrd="7" destOrd="0" presId="urn:microsoft.com/office/officeart/2018/2/layout/IconVerticalSolidList"/>
    <dgm:cxn modelId="{87691D79-0D0F-4B53-8F03-F762B52DDFB4}" type="presParOf" srcId="{96C9869B-0196-432C-86E8-93F9C8AFD7E7}" destId="{40E60EDF-016C-4916-AE23-9159C869FDB8}" srcOrd="8" destOrd="0" presId="urn:microsoft.com/office/officeart/2018/2/layout/IconVerticalSolidList"/>
    <dgm:cxn modelId="{72425055-08B8-4B29-BC21-E8682DAA0FC4}" type="presParOf" srcId="{40E60EDF-016C-4916-AE23-9159C869FDB8}" destId="{F1A78CC4-4CF6-4A48-A87C-ECA3EA139FD7}" srcOrd="0" destOrd="0" presId="urn:microsoft.com/office/officeart/2018/2/layout/IconVerticalSolidList"/>
    <dgm:cxn modelId="{9A3A4DBC-4F82-4C52-A12E-076C2C14743B}" type="presParOf" srcId="{40E60EDF-016C-4916-AE23-9159C869FDB8}" destId="{672CC4CE-E20B-4E8B-AB96-69D0CE7527B1}" srcOrd="1" destOrd="0" presId="urn:microsoft.com/office/officeart/2018/2/layout/IconVerticalSolidList"/>
    <dgm:cxn modelId="{C3EFF87E-1044-49F2-A8C9-428AB4215FB3}" type="presParOf" srcId="{40E60EDF-016C-4916-AE23-9159C869FDB8}" destId="{66B77E3F-D372-4D62-BFD1-761EF9A39C19}" srcOrd="2" destOrd="0" presId="urn:microsoft.com/office/officeart/2018/2/layout/IconVerticalSolidList"/>
    <dgm:cxn modelId="{CA3CAAA9-3C4B-4857-8F5E-B509D9861D52}" type="presParOf" srcId="{40E60EDF-016C-4916-AE23-9159C869FDB8}" destId="{CA5CE4EB-6554-4658-835E-0788EFF9BD5E}" srcOrd="3" destOrd="0" presId="urn:microsoft.com/office/officeart/2018/2/layout/IconVerticalSolidList"/>
    <dgm:cxn modelId="{F8754049-A050-4E87-9FB7-56A838443AB4}" type="presParOf" srcId="{96C9869B-0196-432C-86E8-93F9C8AFD7E7}" destId="{1A95CDD4-885C-422F-B779-8F9A1DB6B66E}" srcOrd="9" destOrd="0" presId="urn:microsoft.com/office/officeart/2018/2/layout/IconVerticalSolidList"/>
    <dgm:cxn modelId="{4A629B75-DE29-4D9F-B245-9BC600D5CAE2}" type="presParOf" srcId="{96C9869B-0196-432C-86E8-93F9C8AFD7E7}" destId="{9AE2C43F-4275-4C62-B839-41457F3CB729}" srcOrd="10" destOrd="0" presId="urn:microsoft.com/office/officeart/2018/2/layout/IconVerticalSolidList"/>
    <dgm:cxn modelId="{5D771DD8-93DD-4EEA-9A8C-FEEE12B4FCA0}" type="presParOf" srcId="{9AE2C43F-4275-4C62-B839-41457F3CB729}" destId="{B39C5D54-328F-4024-99DF-A1B9A599A410}" srcOrd="0" destOrd="0" presId="urn:microsoft.com/office/officeart/2018/2/layout/IconVerticalSolidList"/>
    <dgm:cxn modelId="{5C7C7DAA-7929-43BF-ADF6-CA7365CD43DD}" type="presParOf" srcId="{9AE2C43F-4275-4C62-B839-41457F3CB729}" destId="{D5527141-A069-4B70-ADC2-3C93835992CD}" srcOrd="1" destOrd="0" presId="urn:microsoft.com/office/officeart/2018/2/layout/IconVerticalSolidList"/>
    <dgm:cxn modelId="{13A7E5A1-4C30-4BB9-9202-95267457F022}" type="presParOf" srcId="{9AE2C43F-4275-4C62-B839-41457F3CB729}" destId="{5F323568-0984-45FF-BE84-81AE06ECD0C5}" srcOrd="2" destOrd="0" presId="urn:microsoft.com/office/officeart/2018/2/layout/IconVerticalSolidList"/>
    <dgm:cxn modelId="{11A7D17C-7C87-471B-8CC6-154C392D32D3}" type="presParOf" srcId="{9AE2C43F-4275-4C62-B839-41457F3CB729}" destId="{A9D68AD6-E936-435E-85E4-F82695C118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EF26CC-2985-4785-A7C8-AB45DF22BB9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9D977604-A920-46D6-B61D-5109143686CB}">
      <dgm:prSet/>
      <dgm:spPr/>
      <dgm:t>
        <a:bodyPr/>
        <a:lstStyle/>
        <a:p>
          <a:r>
            <a:rPr lang="en-GB" dirty="0"/>
            <a:t>Analysing a portfolio of VCs fits to specific issues and entry point at different spatial scales:</a:t>
          </a:r>
          <a:endParaRPr lang="en-US" dirty="0"/>
        </a:p>
      </dgm:t>
    </dgm:pt>
    <dgm:pt modelId="{8179B062-7F0B-4CBB-B40D-F94A467ADCD0}" type="parTrans" cxnId="{7CE8ABB2-A590-4594-B66F-BBA275CB02B4}">
      <dgm:prSet/>
      <dgm:spPr/>
      <dgm:t>
        <a:bodyPr/>
        <a:lstStyle/>
        <a:p>
          <a:endParaRPr lang="en-US"/>
        </a:p>
      </dgm:t>
    </dgm:pt>
    <dgm:pt modelId="{40A7D91C-9EB2-4823-A8CB-E34C2C9866BF}" type="sibTrans" cxnId="{7CE8ABB2-A590-4594-B66F-BBA275CB02B4}">
      <dgm:prSet/>
      <dgm:spPr/>
      <dgm:t>
        <a:bodyPr/>
        <a:lstStyle/>
        <a:p>
          <a:endParaRPr lang="en-US"/>
        </a:p>
      </dgm:t>
    </dgm:pt>
    <dgm:pt modelId="{CAE189F2-6DA6-483C-B5B7-43D988DCA7E9}">
      <dgm:prSet/>
      <dgm:spPr/>
      <dgm:t>
        <a:bodyPr/>
        <a:lstStyle/>
        <a:p>
          <a:r>
            <a:rPr lang="en-GB"/>
            <a:t>Agro-ecological, diversified cropping systems</a:t>
          </a:r>
          <a:endParaRPr lang="en-US"/>
        </a:p>
      </dgm:t>
    </dgm:pt>
    <dgm:pt modelId="{EC2EF3AB-534C-40FE-B776-177465C7F6AE}" type="parTrans" cxnId="{B58A8B96-9BA9-44B6-95EA-CF994F05C294}">
      <dgm:prSet/>
      <dgm:spPr/>
      <dgm:t>
        <a:bodyPr/>
        <a:lstStyle/>
        <a:p>
          <a:endParaRPr lang="en-US"/>
        </a:p>
      </dgm:t>
    </dgm:pt>
    <dgm:pt modelId="{9F0526FF-209A-4244-B6F4-C48F8C4E5A0C}" type="sibTrans" cxnId="{B58A8B96-9BA9-44B6-95EA-CF994F05C294}">
      <dgm:prSet/>
      <dgm:spPr/>
      <dgm:t>
        <a:bodyPr/>
        <a:lstStyle/>
        <a:p>
          <a:endParaRPr lang="en-US"/>
        </a:p>
      </dgm:t>
    </dgm:pt>
    <dgm:pt modelId="{D66F6A7B-322D-4FF6-9C76-72CC5B0F63A4}">
      <dgm:prSet/>
      <dgm:spPr/>
      <dgm:t>
        <a:bodyPr/>
        <a:lstStyle/>
        <a:p>
          <a:r>
            <a:rPr lang="en-GB"/>
            <a:t>Respond to territorial approach, </a:t>
          </a:r>
          <a:endParaRPr lang="en-US"/>
        </a:p>
      </dgm:t>
    </dgm:pt>
    <dgm:pt modelId="{DAB73EA5-E09E-43B4-84E6-1479F4BD480D}" type="parTrans" cxnId="{03DA9E7D-0FE6-435E-A45E-B3DE9CEDD2FB}">
      <dgm:prSet/>
      <dgm:spPr/>
      <dgm:t>
        <a:bodyPr/>
        <a:lstStyle/>
        <a:p>
          <a:endParaRPr lang="en-US"/>
        </a:p>
      </dgm:t>
    </dgm:pt>
    <dgm:pt modelId="{8C74BEF2-F60A-4542-A6C1-EACDE40A72BF}" type="sibTrans" cxnId="{03DA9E7D-0FE6-435E-A45E-B3DE9CEDD2FB}">
      <dgm:prSet/>
      <dgm:spPr/>
      <dgm:t>
        <a:bodyPr/>
        <a:lstStyle/>
        <a:p>
          <a:endParaRPr lang="en-US"/>
        </a:p>
      </dgm:t>
    </dgm:pt>
    <dgm:pt modelId="{6AD88C89-1C2C-40D2-B218-775725144084}">
      <dgm:prSet/>
      <dgm:spPr/>
      <dgm:t>
        <a:bodyPr/>
        <a:lstStyle/>
        <a:p>
          <a:r>
            <a:rPr lang="en-GB"/>
            <a:t>Formulate of a comprehensive agricultural or development national policies.</a:t>
          </a:r>
          <a:endParaRPr lang="en-US"/>
        </a:p>
      </dgm:t>
    </dgm:pt>
    <dgm:pt modelId="{F3E6CF8E-E6F7-43FD-ACFB-E09B0E5B4FE0}" type="parTrans" cxnId="{8C49AFD4-C4C7-46F5-9D01-238F1BCB1634}">
      <dgm:prSet/>
      <dgm:spPr/>
      <dgm:t>
        <a:bodyPr/>
        <a:lstStyle/>
        <a:p>
          <a:endParaRPr lang="en-US"/>
        </a:p>
      </dgm:t>
    </dgm:pt>
    <dgm:pt modelId="{251D7FF3-CAAB-4B92-8B5B-3E6664138FC2}" type="sibTrans" cxnId="{8C49AFD4-C4C7-46F5-9D01-238F1BCB1634}">
      <dgm:prSet/>
      <dgm:spPr/>
      <dgm:t>
        <a:bodyPr/>
        <a:lstStyle/>
        <a:p>
          <a:endParaRPr lang="en-US"/>
        </a:p>
      </dgm:t>
    </dgm:pt>
    <dgm:pt modelId="{ED7033BB-BC25-491E-AD6F-F6D439F49229}">
      <dgm:prSet/>
      <dgm:spPr/>
      <dgm:t>
        <a:bodyPr/>
        <a:lstStyle/>
        <a:p>
          <a:r>
            <a:rPr lang="en-GB"/>
            <a:t>Strengthen the analytical power:</a:t>
          </a:r>
          <a:endParaRPr lang="en-US"/>
        </a:p>
      </dgm:t>
    </dgm:pt>
    <dgm:pt modelId="{CAED0658-5BAA-4D99-A011-1AAD7BCF784D}" type="parTrans" cxnId="{EB6D878C-7E2E-4BA0-87D9-E0BB2D91D519}">
      <dgm:prSet/>
      <dgm:spPr/>
      <dgm:t>
        <a:bodyPr/>
        <a:lstStyle/>
        <a:p>
          <a:endParaRPr lang="en-US"/>
        </a:p>
      </dgm:t>
    </dgm:pt>
    <dgm:pt modelId="{7867C07C-2EB3-47BF-BA89-0C1B6743FAD4}" type="sibTrans" cxnId="{EB6D878C-7E2E-4BA0-87D9-E0BB2D91D519}">
      <dgm:prSet/>
      <dgm:spPr/>
      <dgm:t>
        <a:bodyPr/>
        <a:lstStyle/>
        <a:p>
          <a:endParaRPr lang="en-US"/>
        </a:p>
      </dgm:t>
    </dgm:pt>
    <dgm:pt modelId="{F6C7CB11-1D97-4EAA-98AA-3D4FBA2C56AE}">
      <dgm:prSet/>
      <dgm:spPr/>
      <dgm:t>
        <a:bodyPr/>
        <a:lstStyle/>
        <a:p>
          <a:r>
            <a:rPr lang="en-GB"/>
            <a:t>Comparison, </a:t>
          </a:r>
          <a:endParaRPr lang="en-US"/>
        </a:p>
      </dgm:t>
    </dgm:pt>
    <dgm:pt modelId="{33D6EC6E-BA36-4416-8DB2-523FD3742393}" type="parTrans" cxnId="{B9F6BA30-6322-48A3-9C77-E74758714FFA}">
      <dgm:prSet/>
      <dgm:spPr/>
      <dgm:t>
        <a:bodyPr/>
        <a:lstStyle/>
        <a:p>
          <a:endParaRPr lang="en-US"/>
        </a:p>
      </dgm:t>
    </dgm:pt>
    <dgm:pt modelId="{D379809F-E5CA-4E6E-A4F8-18E98396BD27}" type="sibTrans" cxnId="{B9F6BA30-6322-48A3-9C77-E74758714FFA}">
      <dgm:prSet/>
      <dgm:spPr/>
      <dgm:t>
        <a:bodyPr/>
        <a:lstStyle/>
        <a:p>
          <a:endParaRPr lang="en-US"/>
        </a:p>
      </dgm:t>
    </dgm:pt>
    <dgm:pt modelId="{FB483903-C781-44D3-9786-799817ECFBDD}">
      <dgm:prSet/>
      <dgm:spPr/>
      <dgm:t>
        <a:bodyPr/>
        <a:lstStyle/>
        <a:p>
          <a:r>
            <a:rPr lang="en-GB"/>
            <a:t>Interaction between value chain</a:t>
          </a:r>
          <a:endParaRPr lang="en-US"/>
        </a:p>
      </dgm:t>
    </dgm:pt>
    <dgm:pt modelId="{23811788-F81B-44A9-A35D-90270B8E4736}" type="parTrans" cxnId="{836D35BD-5D9D-44DE-A186-E646A49DC9A9}">
      <dgm:prSet/>
      <dgm:spPr/>
      <dgm:t>
        <a:bodyPr/>
        <a:lstStyle/>
        <a:p>
          <a:endParaRPr lang="en-US"/>
        </a:p>
      </dgm:t>
    </dgm:pt>
    <dgm:pt modelId="{55A8366B-4674-4AA7-BA64-4186AD9F91EE}" type="sibTrans" cxnId="{836D35BD-5D9D-44DE-A186-E646A49DC9A9}">
      <dgm:prSet/>
      <dgm:spPr/>
      <dgm:t>
        <a:bodyPr/>
        <a:lstStyle/>
        <a:p>
          <a:endParaRPr lang="en-US"/>
        </a:p>
      </dgm:t>
    </dgm:pt>
    <dgm:pt modelId="{98F259A2-992E-49BB-9CC0-5D8E623AD00B}">
      <dgm:prSet/>
      <dgm:spPr/>
      <dgm:t>
        <a:bodyPr/>
        <a:lstStyle/>
        <a:p>
          <a:r>
            <a:rPr lang="en-GB"/>
            <a:t>But…</a:t>
          </a:r>
          <a:endParaRPr lang="en-US"/>
        </a:p>
      </dgm:t>
    </dgm:pt>
    <dgm:pt modelId="{6682D23D-E8C3-4D95-AE1C-C769224CF5A8}" type="parTrans" cxnId="{A11E8B95-AC46-4B73-B6D8-A444A5093DB3}">
      <dgm:prSet/>
      <dgm:spPr/>
      <dgm:t>
        <a:bodyPr/>
        <a:lstStyle/>
        <a:p>
          <a:endParaRPr lang="en-US"/>
        </a:p>
      </dgm:t>
    </dgm:pt>
    <dgm:pt modelId="{03ED1EEA-F54A-467E-8D17-DA73D6A559A0}" type="sibTrans" cxnId="{A11E8B95-AC46-4B73-B6D8-A444A5093DB3}">
      <dgm:prSet/>
      <dgm:spPr/>
      <dgm:t>
        <a:bodyPr/>
        <a:lstStyle/>
        <a:p>
          <a:endParaRPr lang="en-US"/>
        </a:p>
      </dgm:t>
    </dgm:pt>
    <dgm:pt modelId="{4E891FDB-672A-4AF9-900E-5444120EA834}">
      <dgm:prSet/>
      <dgm:spPr/>
      <dgm:t>
        <a:bodyPr/>
        <a:lstStyle/>
        <a:p>
          <a:r>
            <a:rPr lang="en-GB"/>
            <a:t>Cannot replace the selection process: selecting multiple VCs can be as challenging as selecting just one</a:t>
          </a:r>
          <a:endParaRPr lang="en-US"/>
        </a:p>
      </dgm:t>
    </dgm:pt>
    <dgm:pt modelId="{B2C7EB80-2B41-405F-A2DB-033DF10A8F36}" type="parTrans" cxnId="{7007BC95-2D55-4DDE-808F-6E8ECDE75CF5}">
      <dgm:prSet/>
      <dgm:spPr/>
      <dgm:t>
        <a:bodyPr/>
        <a:lstStyle/>
        <a:p>
          <a:endParaRPr lang="en-US"/>
        </a:p>
      </dgm:t>
    </dgm:pt>
    <dgm:pt modelId="{22865A7A-1401-48D5-AA81-FAF1CFB2A24C}" type="sibTrans" cxnId="{7007BC95-2D55-4DDE-808F-6E8ECDE75CF5}">
      <dgm:prSet/>
      <dgm:spPr/>
      <dgm:t>
        <a:bodyPr/>
        <a:lstStyle/>
        <a:p>
          <a:endParaRPr lang="en-US"/>
        </a:p>
      </dgm:t>
    </dgm:pt>
    <dgm:pt modelId="{03845226-7811-4020-AEDA-4B525C5AAAFB}">
      <dgm:prSet/>
      <dgm:spPr/>
      <dgm:t>
        <a:bodyPr/>
        <a:lstStyle/>
        <a:p>
          <a:r>
            <a:rPr lang="en-GB"/>
            <a:t>Consider how to adjust means (human, financial resources and times)  and analytical practices (methodology) to the objective and challenges addressed.</a:t>
          </a:r>
          <a:endParaRPr lang="en-US"/>
        </a:p>
      </dgm:t>
    </dgm:pt>
    <dgm:pt modelId="{04FC7254-A8BF-4515-9112-4482C2617D11}" type="parTrans" cxnId="{79466AC3-24E5-4CD2-ACE3-E88121F1E76D}">
      <dgm:prSet/>
      <dgm:spPr/>
      <dgm:t>
        <a:bodyPr/>
        <a:lstStyle/>
        <a:p>
          <a:endParaRPr lang="en-US"/>
        </a:p>
      </dgm:t>
    </dgm:pt>
    <dgm:pt modelId="{22D09F25-54FE-4894-B09A-D2713BA8C691}" type="sibTrans" cxnId="{79466AC3-24E5-4CD2-ACE3-E88121F1E76D}">
      <dgm:prSet/>
      <dgm:spPr/>
      <dgm:t>
        <a:bodyPr/>
        <a:lstStyle/>
        <a:p>
          <a:endParaRPr lang="en-US"/>
        </a:p>
      </dgm:t>
    </dgm:pt>
    <dgm:pt modelId="{15C66CA3-9876-468B-81C4-3EBBB2D4C9F8}">
      <dgm:prSet/>
      <dgm:spPr/>
      <dgm:t>
        <a:bodyPr/>
        <a:lstStyle/>
        <a:p>
          <a:r>
            <a:rPr lang="en-GB"/>
            <a:t>Adjusting the depth of the analysis</a:t>
          </a:r>
          <a:endParaRPr lang="en-US"/>
        </a:p>
      </dgm:t>
    </dgm:pt>
    <dgm:pt modelId="{BB3C1116-215D-442C-A572-FDBF15FB1D7C}" type="parTrans" cxnId="{8513CCBE-CF43-4384-90F1-AACE7BFE95AA}">
      <dgm:prSet/>
      <dgm:spPr/>
      <dgm:t>
        <a:bodyPr/>
        <a:lstStyle/>
        <a:p>
          <a:endParaRPr lang="en-US"/>
        </a:p>
      </dgm:t>
    </dgm:pt>
    <dgm:pt modelId="{891E0FC6-711C-448E-80A7-EA4143600E9D}" type="sibTrans" cxnId="{8513CCBE-CF43-4384-90F1-AACE7BFE95AA}">
      <dgm:prSet/>
      <dgm:spPr/>
      <dgm:t>
        <a:bodyPr/>
        <a:lstStyle/>
        <a:p>
          <a:endParaRPr lang="en-US"/>
        </a:p>
      </dgm:t>
    </dgm:pt>
    <dgm:pt modelId="{D07F106D-AD99-4176-86F6-81842FFA1FC2}" type="pres">
      <dgm:prSet presAssocID="{60EF26CC-2985-4785-A7C8-AB45DF22BB9E}" presName="Name0" presStyleCnt="0">
        <dgm:presLayoutVars>
          <dgm:dir/>
          <dgm:animLvl val="lvl"/>
          <dgm:resizeHandles val="exact"/>
        </dgm:presLayoutVars>
      </dgm:prSet>
      <dgm:spPr/>
    </dgm:pt>
    <dgm:pt modelId="{B64B8DAF-F770-4B83-B264-6B82D27BFF71}" type="pres">
      <dgm:prSet presAssocID="{9D977604-A920-46D6-B61D-5109143686CB}" presName="composite" presStyleCnt="0"/>
      <dgm:spPr/>
    </dgm:pt>
    <dgm:pt modelId="{947454FA-77D3-419D-9218-37FF29B4EAC5}" type="pres">
      <dgm:prSet presAssocID="{9D977604-A920-46D6-B61D-5109143686CB}" presName="parTx" presStyleLbl="alignNode1" presStyleIdx="0" presStyleCnt="3">
        <dgm:presLayoutVars>
          <dgm:chMax val="0"/>
          <dgm:chPref val="0"/>
          <dgm:bulletEnabled val="1"/>
        </dgm:presLayoutVars>
      </dgm:prSet>
      <dgm:spPr/>
    </dgm:pt>
    <dgm:pt modelId="{F7CFE11D-F0F7-4D5C-AD96-09DD2BECFDD4}" type="pres">
      <dgm:prSet presAssocID="{9D977604-A920-46D6-B61D-5109143686CB}" presName="desTx" presStyleLbl="alignAccFollowNode1" presStyleIdx="0" presStyleCnt="3">
        <dgm:presLayoutVars>
          <dgm:bulletEnabled val="1"/>
        </dgm:presLayoutVars>
      </dgm:prSet>
      <dgm:spPr/>
    </dgm:pt>
    <dgm:pt modelId="{EC8E3F2F-94F2-4123-98C6-8B5DE1CA204A}" type="pres">
      <dgm:prSet presAssocID="{40A7D91C-9EB2-4823-A8CB-E34C2C9866BF}" presName="space" presStyleCnt="0"/>
      <dgm:spPr/>
    </dgm:pt>
    <dgm:pt modelId="{AD59BBBA-A869-4B03-88D1-CFF637F76A83}" type="pres">
      <dgm:prSet presAssocID="{ED7033BB-BC25-491E-AD6F-F6D439F49229}" presName="composite" presStyleCnt="0"/>
      <dgm:spPr/>
    </dgm:pt>
    <dgm:pt modelId="{905D1563-6F05-4E2E-B2EB-530E6BC47CEA}" type="pres">
      <dgm:prSet presAssocID="{ED7033BB-BC25-491E-AD6F-F6D439F49229}" presName="parTx" presStyleLbl="alignNode1" presStyleIdx="1" presStyleCnt="3">
        <dgm:presLayoutVars>
          <dgm:chMax val="0"/>
          <dgm:chPref val="0"/>
          <dgm:bulletEnabled val="1"/>
        </dgm:presLayoutVars>
      </dgm:prSet>
      <dgm:spPr/>
    </dgm:pt>
    <dgm:pt modelId="{E5D604FE-135E-41D4-B670-55FC9592AD03}" type="pres">
      <dgm:prSet presAssocID="{ED7033BB-BC25-491E-AD6F-F6D439F49229}" presName="desTx" presStyleLbl="alignAccFollowNode1" presStyleIdx="1" presStyleCnt="3">
        <dgm:presLayoutVars>
          <dgm:bulletEnabled val="1"/>
        </dgm:presLayoutVars>
      </dgm:prSet>
      <dgm:spPr/>
    </dgm:pt>
    <dgm:pt modelId="{5D050976-6BDE-46AC-A956-D35EC8EBEDB5}" type="pres">
      <dgm:prSet presAssocID="{7867C07C-2EB3-47BF-BA89-0C1B6743FAD4}" presName="space" presStyleCnt="0"/>
      <dgm:spPr/>
    </dgm:pt>
    <dgm:pt modelId="{206993D4-CED6-452B-96BC-1679C7CFEE7A}" type="pres">
      <dgm:prSet presAssocID="{98F259A2-992E-49BB-9CC0-5D8E623AD00B}" presName="composite" presStyleCnt="0"/>
      <dgm:spPr/>
    </dgm:pt>
    <dgm:pt modelId="{7803516D-F44E-4E6F-B698-BDCE85F32D6A}" type="pres">
      <dgm:prSet presAssocID="{98F259A2-992E-49BB-9CC0-5D8E623AD00B}" presName="parTx" presStyleLbl="alignNode1" presStyleIdx="2" presStyleCnt="3">
        <dgm:presLayoutVars>
          <dgm:chMax val="0"/>
          <dgm:chPref val="0"/>
          <dgm:bulletEnabled val="1"/>
        </dgm:presLayoutVars>
      </dgm:prSet>
      <dgm:spPr/>
    </dgm:pt>
    <dgm:pt modelId="{D5EBA3E5-9C0C-4B99-BCDA-F6D2B05F3BF6}" type="pres">
      <dgm:prSet presAssocID="{98F259A2-992E-49BB-9CC0-5D8E623AD00B}" presName="desTx" presStyleLbl="alignAccFollowNode1" presStyleIdx="2" presStyleCnt="3">
        <dgm:presLayoutVars>
          <dgm:bulletEnabled val="1"/>
        </dgm:presLayoutVars>
      </dgm:prSet>
      <dgm:spPr/>
    </dgm:pt>
  </dgm:ptLst>
  <dgm:cxnLst>
    <dgm:cxn modelId="{1884CA1F-9AC0-4E3E-B267-F63DD87A4DD9}" type="presOf" srcId="{60EF26CC-2985-4785-A7C8-AB45DF22BB9E}" destId="{D07F106D-AD99-4176-86F6-81842FFA1FC2}" srcOrd="0" destOrd="0" presId="urn:microsoft.com/office/officeart/2005/8/layout/hList1"/>
    <dgm:cxn modelId="{8812B530-A13D-4587-9331-579E3962692F}" type="presOf" srcId="{F6C7CB11-1D97-4EAA-98AA-3D4FBA2C56AE}" destId="{E5D604FE-135E-41D4-B670-55FC9592AD03}" srcOrd="0" destOrd="0" presId="urn:microsoft.com/office/officeart/2005/8/layout/hList1"/>
    <dgm:cxn modelId="{B9F6BA30-6322-48A3-9C77-E74758714FFA}" srcId="{ED7033BB-BC25-491E-AD6F-F6D439F49229}" destId="{F6C7CB11-1D97-4EAA-98AA-3D4FBA2C56AE}" srcOrd="0" destOrd="0" parTransId="{33D6EC6E-BA36-4416-8DB2-523FD3742393}" sibTransId="{D379809F-E5CA-4E6E-A4F8-18E98396BD27}"/>
    <dgm:cxn modelId="{E20EE142-EFEC-45E0-8192-3F6B1E2B616C}" type="presOf" srcId="{6AD88C89-1C2C-40D2-B218-775725144084}" destId="{F7CFE11D-F0F7-4D5C-AD96-09DD2BECFDD4}" srcOrd="0" destOrd="2" presId="urn:microsoft.com/office/officeart/2005/8/layout/hList1"/>
    <dgm:cxn modelId="{8ED8FD4C-BFCE-46D7-9E9D-99B2C8A8DB9D}" type="presOf" srcId="{03845226-7811-4020-AEDA-4B525C5AAAFB}" destId="{D5EBA3E5-9C0C-4B99-BCDA-F6D2B05F3BF6}" srcOrd="0" destOrd="1" presId="urn:microsoft.com/office/officeart/2005/8/layout/hList1"/>
    <dgm:cxn modelId="{03DA9E7D-0FE6-435E-A45E-B3DE9CEDD2FB}" srcId="{9D977604-A920-46D6-B61D-5109143686CB}" destId="{D66F6A7B-322D-4FF6-9C76-72CC5B0F63A4}" srcOrd="1" destOrd="0" parTransId="{DAB73EA5-E09E-43B4-84E6-1479F4BD480D}" sibTransId="{8C74BEF2-F60A-4542-A6C1-EACDE40A72BF}"/>
    <dgm:cxn modelId="{A510C184-3D1A-40EE-9EC3-57BEF710FFE9}" type="presOf" srcId="{ED7033BB-BC25-491E-AD6F-F6D439F49229}" destId="{905D1563-6F05-4E2E-B2EB-530E6BC47CEA}" srcOrd="0" destOrd="0" presId="urn:microsoft.com/office/officeart/2005/8/layout/hList1"/>
    <dgm:cxn modelId="{EB6D878C-7E2E-4BA0-87D9-E0BB2D91D519}" srcId="{60EF26CC-2985-4785-A7C8-AB45DF22BB9E}" destId="{ED7033BB-BC25-491E-AD6F-F6D439F49229}" srcOrd="1" destOrd="0" parTransId="{CAED0658-5BAA-4D99-A011-1AAD7BCF784D}" sibTransId="{7867C07C-2EB3-47BF-BA89-0C1B6743FAD4}"/>
    <dgm:cxn modelId="{A11E8B95-AC46-4B73-B6D8-A444A5093DB3}" srcId="{60EF26CC-2985-4785-A7C8-AB45DF22BB9E}" destId="{98F259A2-992E-49BB-9CC0-5D8E623AD00B}" srcOrd="2" destOrd="0" parTransId="{6682D23D-E8C3-4D95-AE1C-C769224CF5A8}" sibTransId="{03ED1EEA-F54A-467E-8D17-DA73D6A559A0}"/>
    <dgm:cxn modelId="{7007BC95-2D55-4DDE-808F-6E8ECDE75CF5}" srcId="{98F259A2-992E-49BB-9CC0-5D8E623AD00B}" destId="{4E891FDB-672A-4AF9-900E-5444120EA834}" srcOrd="0" destOrd="0" parTransId="{B2C7EB80-2B41-405F-A2DB-033DF10A8F36}" sibTransId="{22865A7A-1401-48D5-AA81-FAF1CFB2A24C}"/>
    <dgm:cxn modelId="{B58A8B96-9BA9-44B6-95EA-CF994F05C294}" srcId="{9D977604-A920-46D6-B61D-5109143686CB}" destId="{CAE189F2-6DA6-483C-B5B7-43D988DCA7E9}" srcOrd="0" destOrd="0" parTransId="{EC2EF3AB-534C-40FE-B776-177465C7F6AE}" sibTransId="{9F0526FF-209A-4244-B6F4-C48F8C4E5A0C}"/>
    <dgm:cxn modelId="{99EE68A5-4902-4126-8CEA-F4A7F87F046C}" type="presOf" srcId="{D66F6A7B-322D-4FF6-9C76-72CC5B0F63A4}" destId="{F7CFE11D-F0F7-4D5C-AD96-09DD2BECFDD4}" srcOrd="0" destOrd="1" presId="urn:microsoft.com/office/officeart/2005/8/layout/hList1"/>
    <dgm:cxn modelId="{26C795AE-6BFA-425F-87AE-0A2D63FD6786}" type="presOf" srcId="{15C66CA3-9876-468B-81C4-3EBBB2D4C9F8}" destId="{D5EBA3E5-9C0C-4B99-BCDA-F6D2B05F3BF6}" srcOrd="0" destOrd="2" presId="urn:microsoft.com/office/officeart/2005/8/layout/hList1"/>
    <dgm:cxn modelId="{7CE8ABB2-A590-4594-B66F-BBA275CB02B4}" srcId="{60EF26CC-2985-4785-A7C8-AB45DF22BB9E}" destId="{9D977604-A920-46D6-B61D-5109143686CB}" srcOrd="0" destOrd="0" parTransId="{8179B062-7F0B-4CBB-B40D-F94A467ADCD0}" sibTransId="{40A7D91C-9EB2-4823-A8CB-E34C2C9866BF}"/>
    <dgm:cxn modelId="{4EDD73BC-3085-4D2F-A754-0EE4713A623B}" type="presOf" srcId="{98F259A2-992E-49BB-9CC0-5D8E623AD00B}" destId="{7803516D-F44E-4E6F-B698-BDCE85F32D6A}" srcOrd="0" destOrd="0" presId="urn:microsoft.com/office/officeart/2005/8/layout/hList1"/>
    <dgm:cxn modelId="{A13F24BD-1ED2-4182-BEA3-7314ED1AC894}" type="presOf" srcId="{4E891FDB-672A-4AF9-900E-5444120EA834}" destId="{D5EBA3E5-9C0C-4B99-BCDA-F6D2B05F3BF6}" srcOrd="0" destOrd="0" presId="urn:microsoft.com/office/officeart/2005/8/layout/hList1"/>
    <dgm:cxn modelId="{836D35BD-5D9D-44DE-A186-E646A49DC9A9}" srcId="{ED7033BB-BC25-491E-AD6F-F6D439F49229}" destId="{FB483903-C781-44D3-9786-799817ECFBDD}" srcOrd="1" destOrd="0" parTransId="{23811788-F81B-44A9-A35D-90270B8E4736}" sibTransId="{55A8366B-4674-4AA7-BA64-4186AD9F91EE}"/>
    <dgm:cxn modelId="{8513CCBE-CF43-4384-90F1-AACE7BFE95AA}" srcId="{98F259A2-992E-49BB-9CC0-5D8E623AD00B}" destId="{15C66CA3-9876-468B-81C4-3EBBB2D4C9F8}" srcOrd="2" destOrd="0" parTransId="{BB3C1116-215D-442C-A572-FDBF15FB1D7C}" sibTransId="{891E0FC6-711C-448E-80A7-EA4143600E9D}"/>
    <dgm:cxn modelId="{79466AC3-24E5-4CD2-ACE3-E88121F1E76D}" srcId="{98F259A2-992E-49BB-9CC0-5D8E623AD00B}" destId="{03845226-7811-4020-AEDA-4B525C5AAAFB}" srcOrd="1" destOrd="0" parTransId="{04FC7254-A8BF-4515-9112-4482C2617D11}" sibTransId="{22D09F25-54FE-4894-B09A-D2713BA8C691}"/>
    <dgm:cxn modelId="{787169CF-6941-4689-9693-067C6A4DD368}" type="presOf" srcId="{9D977604-A920-46D6-B61D-5109143686CB}" destId="{947454FA-77D3-419D-9218-37FF29B4EAC5}" srcOrd="0" destOrd="0" presId="urn:microsoft.com/office/officeart/2005/8/layout/hList1"/>
    <dgm:cxn modelId="{CA6797CF-291E-4B8C-B1BA-0B0D1DABF99A}" type="presOf" srcId="{CAE189F2-6DA6-483C-B5B7-43D988DCA7E9}" destId="{F7CFE11D-F0F7-4D5C-AD96-09DD2BECFDD4}" srcOrd="0" destOrd="0" presId="urn:microsoft.com/office/officeart/2005/8/layout/hList1"/>
    <dgm:cxn modelId="{41766FD0-B389-47ED-81A6-2F5A2B2B2BF9}" type="presOf" srcId="{FB483903-C781-44D3-9786-799817ECFBDD}" destId="{E5D604FE-135E-41D4-B670-55FC9592AD03}" srcOrd="0" destOrd="1" presId="urn:microsoft.com/office/officeart/2005/8/layout/hList1"/>
    <dgm:cxn modelId="{8C49AFD4-C4C7-46F5-9D01-238F1BCB1634}" srcId="{9D977604-A920-46D6-B61D-5109143686CB}" destId="{6AD88C89-1C2C-40D2-B218-775725144084}" srcOrd="2" destOrd="0" parTransId="{F3E6CF8E-E6F7-43FD-ACFB-E09B0E5B4FE0}" sibTransId="{251D7FF3-CAAB-4B92-8B5B-3E6664138FC2}"/>
    <dgm:cxn modelId="{990E3066-AA0F-479E-81AD-EE0F3CF89E6F}" type="presParOf" srcId="{D07F106D-AD99-4176-86F6-81842FFA1FC2}" destId="{B64B8DAF-F770-4B83-B264-6B82D27BFF71}" srcOrd="0" destOrd="0" presId="urn:microsoft.com/office/officeart/2005/8/layout/hList1"/>
    <dgm:cxn modelId="{C4152A17-DB37-47E0-B153-B34AF316F36A}" type="presParOf" srcId="{B64B8DAF-F770-4B83-B264-6B82D27BFF71}" destId="{947454FA-77D3-419D-9218-37FF29B4EAC5}" srcOrd="0" destOrd="0" presId="urn:microsoft.com/office/officeart/2005/8/layout/hList1"/>
    <dgm:cxn modelId="{FB3846F7-D445-428E-9013-D2C53534F615}" type="presParOf" srcId="{B64B8DAF-F770-4B83-B264-6B82D27BFF71}" destId="{F7CFE11D-F0F7-4D5C-AD96-09DD2BECFDD4}" srcOrd="1" destOrd="0" presId="urn:microsoft.com/office/officeart/2005/8/layout/hList1"/>
    <dgm:cxn modelId="{BE57FC39-10BF-459A-9433-734D3D8D2B07}" type="presParOf" srcId="{D07F106D-AD99-4176-86F6-81842FFA1FC2}" destId="{EC8E3F2F-94F2-4123-98C6-8B5DE1CA204A}" srcOrd="1" destOrd="0" presId="urn:microsoft.com/office/officeart/2005/8/layout/hList1"/>
    <dgm:cxn modelId="{10F4A1D5-FE33-45D8-9712-1BABCFB52AB5}" type="presParOf" srcId="{D07F106D-AD99-4176-86F6-81842FFA1FC2}" destId="{AD59BBBA-A869-4B03-88D1-CFF637F76A83}" srcOrd="2" destOrd="0" presId="urn:microsoft.com/office/officeart/2005/8/layout/hList1"/>
    <dgm:cxn modelId="{DD06A80A-48E5-4F02-9A37-D5C39AF41807}" type="presParOf" srcId="{AD59BBBA-A869-4B03-88D1-CFF637F76A83}" destId="{905D1563-6F05-4E2E-B2EB-530E6BC47CEA}" srcOrd="0" destOrd="0" presId="urn:microsoft.com/office/officeart/2005/8/layout/hList1"/>
    <dgm:cxn modelId="{8BDB85A3-B070-4382-B555-567C98CB997B}" type="presParOf" srcId="{AD59BBBA-A869-4B03-88D1-CFF637F76A83}" destId="{E5D604FE-135E-41D4-B670-55FC9592AD03}" srcOrd="1" destOrd="0" presId="urn:microsoft.com/office/officeart/2005/8/layout/hList1"/>
    <dgm:cxn modelId="{78224AC5-E5CA-4832-956F-5F090835A1F9}" type="presParOf" srcId="{D07F106D-AD99-4176-86F6-81842FFA1FC2}" destId="{5D050976-6BDE-46AC-A956-D35EC8EBEDB5}" srcOrd="3" destOrd="0" presId="urn:microsoft.com/office/officeart/2005/8/layout/hList1"/>
    <dgm:cxn modelId="{6E1116E7-8CC9-4D6D-9B33-60D49B132D27}" type="presParOf" srcId="{D07F106D-AD99-4176-86F6-81842FFA1FC2}" destId="{206993D4-CED6-452B-96BC-1679C7CFEE7A}" srcOrd="4" destOrd="0" presId="urn:microsoft.com/office/officeart/2005/8/layout/hList1"/>
    <dgm:cxn modelId="{AF29D143-57C7-4FA5-9DD3-2534B2339EAD}" type="presParOf" srcId="{206993D4-CED6-452B-96BC-1679C7CFEE7A}" destId="{7803516D-F44E-4E6F-B698-BDCE85F32D6A}" srcOrd="0" destOrd="0" presId="urn:microsoft.com/office/officeart/2005/8/layout/hList1"/>
    <dgm:cxn modelId="{87D00BC5-651E-4A10-88AD-8AF390DD5AD3}" type="presParOf" srcId="{206993D4-CED6-452B-96BC-1679C7CFEE7A}" destId="{D5EBA3E5-9C0C-4B99-BCDA-F6D2B05F3B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15B910-DD26-47D8-BF7D-B1711DBE36F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1AB6BCF3-E32A-4E22-93D1-303939393B0E}">
      <dgm:prSet custT="1"/>
      <dgm:spPr/>
      <dgm:t>
        <a:bodyPr/>
        <a:lstStyle/>
        <a:p>
          <a:pPr>
            <a:lnSpc>
              <a:spcPct val="100000"/>
            </a:lnSpc>
          </a:pPr>
          <a:r>
            <a:rPr lang="en-GB" sz="2400" dirty="0"/>
            <a:t>A value chain analysis should respond to a question…</a:t>
          </a:r>
          <a:endParaRPr lang="en-US" sz="2400" dirty="0"/>
        </a:p>
      </dgm:t>
    </dgm:pt>
    <dgm:pt modelId="{426FB7E8-1790-4483-ACB8-4C894C61221D}" type="parTrans" cxnId="{E0B2065B-48CD-4A92-A4D9-AA69350EC89C}">
      <dgm:prSet/>
      <dgm:spPr/>
      <dgm:t>
        <a:bodyPr/>
        <a:lstStyle/>
        <a:p>
          <a:endParaRPr lang="en-US"/>
        </a:p>
      </dgm:t>
    </dgm:pt>
    <dgm:pt modelId="{49B9D944-5415-4E34-984F-DD6F8226395F}" type="sibTrans" cxnId="{E0B2065B-48CD-4A92-A4D9-AA69350EC89C}">
      <dgm:prSet/>
      <dgm:spPr/>
      <dgm:t>
        <a:bodyPr/>
        <a:lstStyle/>
        <a:p>
          <a:pPr>
            <a:lnSpc>
              <a:spcPct val="100000"/>
            </a:lnSpc>
          </a:pPr>
          <a:endParaRPr lang="en-US"/>
        </a:p>
      </dgm:t>
    </dgm:pt>
    <dgm:pt modelId="{E1DF2F8D-8F15-4D70-9BB2-7D3EC4145A6C}">
      <dgm:prSet custT="1"/>
      <dgm:spPr/>
      <dgm:t>
        <a:bodyPr/>
        <a:lstStyle/>
        <a:p>
          <a:pPr>
            <a:lnSpc>
              <a:spcPct val="100000"/>
            </a:lnSpc>
          </a:pPr>
          <a:r>
            <a:rPr lang="en-GB" sz="2400" dirty="0"/>
            <a:t>… although it can reveal unexpected constraints or issues, it is not “a data mining process”</a:t>
          </a:r>
          <a:endParaRPr lang="en-US" sz="2400" dirty="0"/>
        </a:p>
      </dgm:t>
    </dgm:pt>
    <dgm:pt modelId="{DCB0AD7B-1907-489E-AD32-75596E6F5A9E}" type="parTrans" cxnId="{890BAF48-0958-41FD-A9FA-B58DD9797C04}">
      <dgm:prSet/>
      <dgm:spPr/>
      <dgm:t>
        <a:bodyPr/>
        <a:lstStyle/>
        <a:p>
          <a:endParaRPr lang="en-US"/>
        </a:p>
      </dgm:t>
    </dgm:pt>
    <dgm:pt modelId="{161C3AB1-B0D4-4C2F-8766-471894163371}" type="sibTrans" cxnId="{890BAF48-0958-41FD-A9FA-B58DD9797C04}">
      <dgm:prSet/>
      <dgm:spPr/>
      <dgm:t>
        <a:bodyPr/>
        <a:lstStyle/>
        <a:p>
          <a:pPr>
            <a:lnSpc>
              <a:spcPct val="100000"/>
            </a:lnSpc>
          </a:pPr>
          <a:endParaRPr lang="en-US"/>
        </a:p>
      </dgm:t>
    </dgm:pt>
    <dgm:pt modelId="{9DED7355-5490-4A45-BF62-D40CDF0F2DBB}">
      <dgm:prSet custT="1"/>
      <dgm:spPr/>
      <dgm:t>
        <a:bodyPr/>
        <a:lstStyle/>
        <a:p>
          <a:pPr>
            <a:lnSpc>
              <a:spcPct val="100000"/>
            </a:lnSpc>
          </a:pPr>
          <a:r>
            <a:rPr lang="en-GB" sz="2400" dirty="0"/>
            <a:t>Selecting, backstopping of a given value chain or value chain</a:t>
          </a:r>
          <a:r>
            <a:rPr lang="en-GB" sz="2400" b="1" dirty="0">
              <a:solidFill>
                <a:srgbClr val="FF0000"/>
              </a:solidFill>
            </a:rPr>
            <a:t>s</a:t>
          </a:r>
          <a:r>
            <a:rPr lang="en-GB" sz="2400" b="1" dirty="0"/>
            <a:t> </a:t>
          </a:r>
          <a:r>
            <a:rPr lang="en-GB" sz="2400" dirty="0"/>
            <a:t>is already an analytical process</a:t>
          </a:r>
          <a:endParaRPr lang="en-US" sz="2400" dirty="0"/>
        </a:p>
      </dgm:t>
    </dgm:pt>
    <dgm:pt modelId="{3C1F71E9-46BE-4DE2-BC3C-0BA9C69FE518}" type="parTrans" cxnId="{073650B8-E55E-4171-98B5-11581F206350}">
      <dgm:prSet/>
      <dgm:spPr/>
      <dgm:t>
        <a:bodyPr/>
        <a:lstStyle/>
        <a:p>
          <a:endParaRPr lang="en-US"/>
        </a:p>
      </dgm:t>
    </dgm:pt>
    <dgm:pt modelId="{D29C284F-BCF3-4BFB-83F2-5129C1B0B8B5}" type="sibTrans" cxnId="{073650B8-E55E-4171-98B5-11581F206350}">
      <dgm:prSet/>
      <dgm:spPr/>
      <dgm:t>
        <a:bodyPr/>
        <a:lstStyle/>
        <a:p>
          <a:pPr>
            <a:lnSpc>
              <a:spcPct val="100000"/>
            </a:lnSpc>
          </a:pPr>
          <a:endParaRPr lang="en-US"/>
        </a:p>
      </dgm:t>
    </dgm:pt>
    <dgm:pt modelId="{B373AC90-8069-4BCA-9036-5DBBA8CAC6AC}">
      <dgm:prSet custT="1"/>
      <dgm:spPr/>
      <dgm:t>
        <a:bodyPr/>
        <a:lstStyle/>
        <a:p>
          <a:pPr>
            <a:lnSpc>
              <a:spcPct val="100000"/>
            </a:lnSpc>
          </a:pPr>
          <a:r>
            <a:rPr lang="en-GB" sz="2400" dirty="0"/>
            <a:t>Shorten of human resources is often a critical constraint to expand the VC coverage: building analytical capacity is key</a:t>
          </a:r>
          <a:endParaRPr lang="en-US" sz="2400" dirty="0"/>
        </a:p>
      </dgm:t>
    </dgm:pt>
    <dgm:pt modelId="{F26CB45A-1BB3-4EBC-87E5-B71FCB2DD37D}" type="parTrans" cxnId="{65851670-551A-4BF1-9F78-440E19F626D4}">
      <dgm:prSet/>
      <dgm:spPr/>
      <dgm:t>
        <a:bodyPr/>
        <a:lstStyle/>
        <a:p>
          <a:endParaRPr lang="en-US"/>
        </a:p>
      </dgm:t>
    </dgm:pt>
    <dgm:pt modelId="{030FC4C5-9C19-44B0-8570-9975CDE27C24}" type="sibTrans" cxnId="{65851670-551A-4BF1-9F78-440E19F626D4}">
      <dgm:prSet/>
      <dgm:spPr/>
      <dgm:t>
        <a:bodyPr/>
        <a:lstStyle/>
        <a:p>
          <a:endParaRPr lang="en-US"/>
        </a:p>
      </dgm:t>
    </dgm:pt>
    <dgm:pt modelId="{C153694A-3832-4EE3-8FB4-E0F61D923176}" type="pres">
      <dgm:prSet presAssocID="{CD15B910-DD26-47D8-BF7D-B1711DBE36F8}" presName="root" presStyleCnt="0">
        <dgm:presLayoutVars>
          <dgm:dir/>
          <dgm:resizeHandles val="exact"/>
        </dgm:presLayoutVars>
      </dgm:prSet>
      <dgm:spPr/>
    </dgm:pt>
    <dgm:pt modelId="{025CC155-0891-479D-A4CF-DDDFB31E9E79}" type="pres">
      <dgm:prSet presAssocID="{CD15B910-DD26-47D8-BF7D-B1711DBE36F8}" presName="container" presStyleCnt="0">
        <dgm:presLayoutVars>
          <dgm:dir/>
          <dgm:resizeHandles val="exact"/>
        </dgm:presLayoutVars>
      </dgm:prSet>
      <dgm:spPr/>
    </dgm:pt>
    <dgm:pt modelId="{DAFFD517-B1D4-4C42-952D-1ADB4218CACC}" type="pres">
      <dgm:prSet presAssocID="{1AB6BCF3-E32A-4E22-93D1-303939393B0E}" presName="compNode" presStyleCnt="0"/>
      <dgm:spPr/>
    </dgm:pt>
    <dgm:pt modelId="{B4F0C143-1A8B-4ABE-AFD3-5FD1CF684DE9}" type="pres">
      <dgm:prSet presAssocID="{1AB6BCF3-E32A-4E22-93D1-303939393B0E}" presName="iconBgRect" presStyleLbl="bgShp" presStyleIdx="0" presStyleCnt="4"/>
      <dgm:spPr>
        <a:solidFill>
          <a:schemeClr val="tx2">
            <a:lumMod val="20000"/>
            <a:lumOff val="80000"/>
          </a:schemeClr>
        </a:solidFill>
      </dgm:spPr>
    </dgm:pt>
    <dgm:pt modelId="{292E82CC-1DC8-4A3C-8DD4-F163E5806917}" type="pres">
      <dgm:prSet presAssocID="{1AB6BCF3-E32A-4E22-93D1-303939393B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1"/>
          </a:solidFill>
        </a:ln>
      </dgm:spPr>
      <dgm:extLst>
        <a:ext uri="{E40237B7-FDA0-4F09-8148-C483321AD2D9}">
          <dgm14:cNvPr xmlns:dgm14="http://schemas.microsoft.com/office/drawing/2010/diagram" id="0" name="" descr="Question mark"/>
        </a:ext>
      </dgm:extLst>
    </dgm:pt>
    <dgm:pt modelId="{7E28321C-D8A2-41EE-9553-256EB3A1F4F0}" type="pres">
      <dgm:prSet presAssocID="{1AB6BCF3-E32A-4E22-93D1-303939393B0E}" presName="spaceRect" presStyleCnt="0"/>
      <dgm:spPr/>
    </dgm:pt>
    <dgm:pt modelId="{06C4B144-75A7-47DA-9832-E47D051FDDDD}" type="pres">
      <dgm:prSet presAssocID="{1AB6BCF3-E32A-4E22-93D1-303939393B0E}" presName="textRect" presStyleLbl="revTx" presStyleIdx="0" presStyleCnt="4">
        <dgm:presLayoutVars>
          <dgm:chMax val="1"/>
          <dgm:chPref val="1"/>
        </dgm:presLayoutVars>
      </dgm:prSet>
      <dgm:spPr/>
    </dgm:pt>
    <dgm:pt modelId="{1F73CF51-1618-45F7-A421-B704B0ABA1AB}" type="pres">
      <dgm:prSet presAssocID="{49B9D944-5415-4E34-984F-DD6F8226395F}" presName="sibTrans" presStyleLbl="sibTrans2D1" presStyleIdx="0" presStyleCnt="0"/>
      <dgm:spPr/>
    </dgm:pt>
    <dgm:pt modelId="{B046D3DE-B886-446A-9CE4-FE4814C42749}" type="pres">
      <dgm:prSet presAssocID="{E1DF2F8D-8F15-4D70-9BB2-7D3EC4145A6C}" presName="compNode" presStyleCnt="0"/>
      <dgm:spPr/>
    </dgm:pt>
    <dgm:pt modelId="{E6064B42-819E-4388-AA5E-77AA6D90B7F9}" type="pres">
      <dgm:prSet presAssocID="{E1DF2F8D-8F15-4D70-9BB2-7D3EC4145A6C}" presName="iconBgRect" presStyleLbl="bgShp" presStyleIdx="1" presStyleCnt="4"/>
      <dgm:spPr>
        <a:solidFill>
          <a:schemeClr val="tx2">
            <a:lumMod val="20000"/>
            <a:lumOff val="80000"/>
          </a:schemeClr>
        </a:solidFill>
      </dgm:spPr>
    </dgm:pt>
    <dgm:pt modelId="{03A59CE5-C531-4BC4-A6F5-C84283FA0945}" type="pres">
      <dgm:prSet presAssocID="{E1DF2F8D-8F15-4D70-9BB2-7D3EC4145A6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solidFill>
        </a:ln>
      </dgm:spPr>
      <dgm:extLst>
        <a:ext uri="{E40237B7-FDA0-4F09-8148-C483321AD2D9}">
          <dgm14:cNvPr xmlns:dgm14="http://schemas.microsoft.com/office/drawing/2010/diagram" id="0" name="" descr="Bullseye with solid fill"/>
        </a:ext>
      </dgm:extLst>
    </dgm:pt>
    <dgm:pt modelId="{047F4505-16A0-448B-907A-D48FC25119FB}" type="pres">
      <dgm:prSet presAssocID="{E1DF2F8D-8F15-4D70-9BB2-7D3EC4145A6C}" presName="spaceRect" presStyleCnt="0"/>
      <dgm:spPr/>
    </dgm:pt>
    <dgm:pt modelId="{E18DF072-EF04-4193-BBC8-B91B89E906F8}" type="pres">
      <dgm:prSet presAssocID="{E1DF2F8D-8F15-4D70-9BB2-7D3EC4145A6C}" presName="textRect" presStyleLbl="revTx" presStyleIdx="1" presStyleCnt="4">
        <dgm:presLayoutVars>
          <dgm:chMax val="1"/>
          <dgm:chPref val="1"/>
        </dgm:presLayoutVars>
      </dgm:prSet>
      <dgm:spPr/>
    </dgm:pt>
    <dgm:pt modelId="{3490F9E3-70C4-4535-9004-A0AD5312B803}" type="pres">
      <dgm:prSet presAssocID="{161C3AB1-B0D4-4C2F-8766-471894163371}" presName="sibTrans" presStyleLbl="sibTrans2D1" presStyleIdx="0" presStyleCnt="0"/>
      <dgm:spPr/>
    </dgm:pt>
    <dgm:pt modelId="{3A8968E7-74F0-40A2-A6D4-142019FC0D7A}" type="pres">
      <dgm:prSet presAssocID="{9DED7355-5490-4A45-BF62-D40CDF0F2DBB}" presName="compNode" presStyleCnt="0"/>
      <dgm:spPr/>
    </dgm:pt>
    <dgm:pt modelId="{A6258F76-1508-4967-AE05-227C450FCB31}" type="pres">
      <dgm:prSet presAssocID="{9DED7355-5490-4A45-BF62-D40CDF0F2DBB}" presName="iconBgRect" presStyleLbl="bgShp" presStyleIdx="2" presStyleCnt="4"/>
      <dgm:spPr>
        <a:solidFill>
          <a:schemeClr val="tx2">
            <a:lumMod val="20000"/>
            <a:lumOff val="80000"/>
          </a:schemeClr>
        </a:solidFill>
      </dgm:spPr>
    </dgm:pt>
    <dgm:pt modelId="{01EED467-17CF-4C8C-8F27-C7092959B011}" type="pres">
      <dgm:prSet presAssocID="{9DED7355-5490-4A45-BF62-D40CDF0F2D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accent1"/>
          </a:solidFill>
        </a:ln>
      </dgm:spPr>
      <dgm:extLst>
        <a:ext uri="{E40237B7-FDA0-4F09-8148-C483321AD2D9}">
          <dgm14:cNvPr xmlns:dgm14="http://schemas.microsoft.com/office/drawing/2010/diagram" id="0" name="" descr="Factory"/>
        </a:ext>
      </dgm:extLst>
    </dgm:pt>
    <dgm:pt modelId="{B69A0D70-A100-4CE1-9576-1E91616E6464}" type="pres">
      <dgm:prSet presAssocID="{9DED7355-5490-4A45-BF62-D40CDF0F2DBB}" presName="spaceRect" presStyleCnt="0"/>
      <dgm:spPr/>
    </dgm:pt>
    <dgm:pt modelId="{1A121AAF-0EC6-4BE5-9439-79D24B137BE8}" type="pres">
      <dgm:prSet presAssocID="{9DED7355-5490-4A45-BF62-D40CDF0F2DBB}" presName="textRect" presStyleLbl="revTx" presStyleIdx="2" presStyleCnt="4">
        <dgm:presLayoutVars>
          <dgm:chMax val="1"/>
          <dgm:chPref val="1"/>
        </dgm:presLayoutVars>
      </dgm:prSet>
      <dgm:spPr/>
    </dgm:pt>
    <dgm:pt modelId="{7F0DA55E-6FB3-4F57-A34D-D0F3BC69C587}" type="pres">
      <dgm:prSet presAssocID="{D29C284F-BCF3-4BFB-83F2-5129C1B0B8B5}" presName="sibTrans" presStyleLbl="sibTrans2D1" presStyleIdx="0" presStyleCnt="0"/>
      <dgm:spPr/>
    </dgm:pt>
    <dgm:pt modelId="{1BCFDC59-DCDC-4842-BDEE-E6B6044774AF}" type="pres">
      <dgm:prSet presAssocID="{B373AC90-8069-4BCA-9036-5DBBA8CAC6AC}" presName="compNode" presStyleCnt="0"/>
      <dgm:spPr/>
    </dgm:pt>
    <dgm:pt modelId="{C0134C9A-D332-40E4-AD2B-F8C706ABC434}" type="pres">
      <dgm:prSet presAssocID="{B373AC90-8069-4BCA-9036-5DBBA8CAC6AC}" presName="iconBgRect" presStyleLbl="bgShp" presStyleIdx="3" presStyleCnt="4"/>
      <dgm:spPr>
        <a:solidFill>
          <a:schemeClr val="tx2">
            <a:lumMod val="20000"/>
            <a:lumOff val="80000"/>
          </a:schemeClr>
        </a:solidFill>
      </dgm:spPr>
    </dgm:pt>
    <dgm:pt modelId="{08982844-AC6E-43DA-AC94-881394D28475}" type="pres">
      <dgm:prSet presAssocID="{B373AC90-8069-4BCA-9036-5DBBA8CAC6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accent1"/>
          </a:solidFill>
        </a:ln>
      </dgm:spPr>
      <dgm:extLst>
        <a:ext uri="{E40237B7-FDA0-4F09-8148-C483321AD2D9}">
          <dgm14:cNvPr xmlns:dgm14="http://schemas.microsoft.com/office/drawing/2010/diagram" id="0" name="" descr="Handshake"/>
        </a:ext>
      </dgm:extLst>
    </dgm:pt>
    <dgm:pt modelId="{F7867876-79DD-4D49-AE40-AFC9047214FE}" type="pres">
      <dgm:prSet presAssocID="{B373AC90-8069-4BCA-9036-5DBBA8CAC6AC}" presName="spaceRect" presStyleCnt="0"/>
      <dgm:spPr/>
    </dgm:pt>
    <dgm:pt modelId="{0D25FF0E-D667-4ED1-8B31-973231168C55}" type="pres">
      <dgm:prSet presAssocID="{B373AC90-8069-4BCA-9036-5DBBA8CAC6AC}" presName="textRect" presStyleLbl="revTx" presStyleIdx="3" presStyleCnt="4">
        <dgm:presLayoutVars>
          <dgm:chMax val="1"/>
          <dgm:chPref val="1"/>
        </dgm:presLayoutVars>
      </dgm:prSet>
      <dgm:spPr/>
    </dgm:pt>
  </dgm:ptLst>
  <dgm:cxnLst>
    <dgm:cxn modelId="{97EF4720-E065-419C-8468-DA6BDA9507C6}" type="presOf" srcId="{B373AC90-8069-4BCA-9036-5DBBA8CAC6AC}" destId="{0D25FF0E-D667-4ED1-8B31-973231168C55}" srcOrd="0" destOrd="0" presId="urn:microsoft.com/office/officeart/2018/2/layout/IconCircleList"/>
    <dgm:cxn modelId="{E0B2065B-48CD-4A92-A4D9-AA69350EC89C}" srcId="{CD15B910-DD26-47D8-BF7D-B1711DBE36F8}" destId="{1AB6BCF3-E32A-4E22-93D1-303939393B0E}" srcOrd="0" destOrd="0" parTransId="{426FB7E8-1790-4483-ACB8-4C894C61221D}" sibTransId="{49B9D944-5415-4E34-984F-DD6F8226395F}"/>
    <dgm:cxn modelId="{890BAF48-0958-41FD-A9FA-B58DD9797C04}" srcId="{CD15B910-DD26-47D8-BF7D-B1711DBE36F8}" destId="{E1DF2F8D-8F15-4D70-9BB2-7D3EC4145A6C}" srcOrd="1" destOrd="0" parTransId="{DCB0AD7B-1907-489E-AD32-75596E6F5A9E}" sibTransId="{161C3AB1-B0D4-4C2F-8766-471894163371}"/>
    <dgm:cxn modelId="{65851670-551A-4BF1-9F78-440E19F626D4}" srcId="{CD15B910-DD26-47D8-BF7D-B1711DBE36F8}" destId="{B373AC90-8069-4BCA-9036-5DBBA8CAC6AC}" srcOrd="3" destOrd="0" parTransId="{F26CB45A-1BB3-4EBC-87E5-B71FCB2DD37D}" sibTransId="{030FC4C5-9C19-44B0-8570-9975CDE27C24}"/>
    <dgm:cxn modelId="{19733D50-6370-4E59-B437-BC49A87EDC46}" type="presOf" srcId="{49B9D944-5415-4E34-984F-DD6F8226395F}" destId="{1F73CF51-1618-45F7-A421-B704B0ABA1AB}" srcOrd="0" destOrd="0" presId="urn:microsoft.com/office/officeart/2018/2/layout/IconCircleList"/>
    <dgm:cxn modelId="{F5652B78-5DA3-4AFB-B5F5-3887D9C5A2FB}" type="presOf" srcId="{CD15B910-DD26-47D8-BF7D-B1711DBE36F8}" destId="{C153694A-3832-4EE3-8FB4-E0F61D923176}" srcOrd="0" destOrd="0" presId="urn:microsoft.com/office/officeart/2018/2/layout/IconCircleList"/>
    <dgm:cxn modelId="{DF37C67C-CE5D-4959-BE20-761168270AB3}" type="presOf" srcId="{1AB6BCF3-E32A-4E22-93D1-303939393B0E}" destId="{06C4B144-75A7-47DA-9832-E47D051FDDDD}" srcOrd="0" destOrd="0" presId="urn:microsoft.com/office/officeart/2018/2/layout/IconCircleList"/>
    <dgm:cxn modelId="{818FF294-C920-435E-9419-C66281045645}" type="presOf" srcId="{9DED7355-5490-4A45-BF62-D40CDF0F2DBB}" destId="{1A121AAF-0EC6-4BE5-9439-79D24B137BE8}" srcOrd="0" destOrd="0" presId="urn:microsoft.com/office/officeart/2018/2/layout/IconCircleList"/>
    <dgm:cxn modelId="{36E41E9D-4E38-43AF-AC25-CEC1FCAE2FA2}" type="presOf" srcId="{161C3AB1-B0D4-4C2F-8766-471894163371}" destId="{3490F9E3-70C4-4535-9004-A0AD5312B803}" srcOrd="0" destOrd="0" presId="urn:microsoft.com/office/officeart/2018/2/layout/IconCircleList"/>
    <dgm:cxn modelId="{57C559AD-7CE1-42F9-9B66-CE186C471A07}" type="presOf" srcId="{D29C284F-BCF3-4BFB-83F2-5129C1B0B8B5}" destId="{7F0DA55E-6FB3-4F57-A34D-D0F3BC69C587}" srcOrd="0" destOrd="0" presId="urn:microsoft.com/office/officeart/2018/2/layout/IconCircleList"/>
    <dgm:cxn modelId="{073650B8-E55E-4171-98B5-11581F206350}" srcId="{CD15B910-DD26-47D8-BF7D-B1711DBE36F8}" destId="{9DED7355-5490-4A45-BF62-D40CDF0F2DBB}" srcOrd="2" destOrd="0" parTransId="{3C1F71E9-46BE-4DE2-BC3C-0BA9C69FE518}" sibTransId="{D29C284F-BCF3-4BFB-83F2-5129C1B0B8B5}"/>
    <dgm:cxn modelId="{5D4EB4FB-9B6E-49D3-8997-3ED852AD8879}" type="presOf" srcId="{E1DF2F8D-8F15-4D70-9BB2-7D3EC4145A6C}" destId="{E18DF072-EF04-4193-BBC8-B91B89E906F8}" srcOrd="0" destOrd="0" presId="urn:microsoft.com/office/officeart/2018/2/layout/IconCircleList"/>
    <dgm:cxn modelId="{713B73DE-7BB5-4B07-BCB1-C8402BDF4F49}" type="presParOf" srcId="{C153694A-3832-4EE3-8FB4-E0F61D923176}" destId="{025CC155-0891-479D-A4CF-DDDFB31E9E79}" srcOrd="0" destOrd="0" presId="urn:microsoft.com/office/officeart/2018/2/layout/IconCircleList"/>
    <dgm:cxn modelId="{8B58F6D5-90B9-4002-99BC-3BFBBF3E98DF}" type="presParOf" srcId="{025CC155-0891-479D-A4CF-DDDFB31E9E79}" destId="{DAFFD517-B1D4-4C42-952D-1ADB4218CACC}" srcOrd="0" destOrd="0" presId="urn:microsoft.com/office/officeart/2018/2/layout/IconCircleList"/>
    <dgm:cxn modelId="{84715148-2A02-437D-8ABC-BDEA13A74EE2}" type="presParOf" srcId="{DAFFD517-B1D4-4C42-952D-1ADB4218CACC}" destId="{B4F0C143-1A8B-4ABE-AFD3-5FD1CF684DE9}" srcOrd="0" destOrd="0" presId="urn:microsoft.com/office/officeart/2018/2/layout/IconCircleList"/>
    <dgm:cxn modelId="{1676438A-0AD5-43F6-8992-1A611DC30F9F}" type="presParOf" srcId="{DAFFD517-B1D4-4C42-952D-1ADB4218CACC}" destId="{292E82CC-1DC8-4A3C-8DD4-F163E5806917}" srcOrd="1" destOrd="0" presId="urn:microsoft.com/office/officeart/2018/2/layout/IconCircleList"/>
    <dgm:cxn modelId="{BFD4BA26-5CFB-4CAB-BF2D-68421B5C20C8}" type="presParOf" srcId="{DAFFD517-B1D4-4C42-952D-1ADB4218CACC}" destId="{7E28321C-D8A2-41EE-9553-256EB3A1F4F0}" srcOrd="2" destOrd="0" presId="urn:microsoft.com/office/officeart/2018/2/layout/IconCircleList"/>
    <dgm:cxn modelId="{48CC2EAB-521E-42DC-9E3E-8C81BDBA941D}" type="presParOf" srcId="{DAFFD517-B1D4-4C42-952D-1ADB4218CACC}" destId="{06C4B144-75A7-47DA-9832-E47D051FDDDD}" srcOrd="3" destOrd="0" presId="urn:microsoft.com/office/officeart/2018/2/layout/IconCircleList"/>
    <dgm:cxn modelId="{97E3D91C-926C-43E9-B66D-BBE39B73658C}" type="presParOf" srcId="{025CC155-0891-479D-A4CF-DDDFB31E9E79}" destId="{1F73CF51-1618-45F7-A421-B704B0ABA1AB}" srcOrd="1" destOrd="0" presId="urn:microsoft.com/office/officeart/2018/2/layout/IconCircleList"/>
    <dgm:cxn modelId="{2463E49C-BE3A-4895-8485-9EFD3A4ECFB3}" type="presParOf" srcId="{025CC155-0891-479D-A4CF-DDDFB31E9E79}" destId="{B046D3DE-B886-446A-9CE4-FE4814C42749}" srcOrd="2" destOrd="0" presId="urn:microsoft.com/office/officeart/2018/2/layout/IconCircleList"/>
    <dgm:cxn modelId="{AB400023-D81A-45FC-8B2B-9DE7E02E8691}" type="presParOf" srcId="{B046D3DE-B886-446A-9CE4-FE4814C42749}" destId="{E6064B42-819E-4388-AA5E-77AA6D90B7F9}" srcOrd="0" destOrd="0" presId="urn:microsoft.com/office/officeart/2018/2/layout/IconCircleList"/>
    <dgm:cxn modelId="{784224AF-5117-4456-926C-A5279A63AC7E}" type="presParOf" srcId="{B046D3DE-B886-446A-9CE4-FE4814C42749}" destId="{03A59CE5-C531-4BC4-A6F5-C84283FA0945}" srcOrd="1" destOrd="0" presId="urn:microsoft.com/office/officeart/2018/2/layout/IconCircleList"/>
    <dgm:cxn modelId="{10F02C6D-56DE-47AB-B06F-3E9B24A00510}" type="presParOf" srcId="{B046D3DE-B886-446A-9CE4-FE4814C42749}" destId="{047F4505-16A0-448B-907A-D48FC25119FB}" srcOrd="2" destOrd="0" presId="urn:microsoft.com/office/officeart/2018/2/layout/IconCircleList"/>
    <dgm:cxn modelId="{786FEB05-9649-42EC-9B69-2F685DC5CD91}" type="presParOf" srcId="{B046D3DE-B886-446A-9CE4-FE4814C42749}" destId="{E18DF072-EF04-4193-BBC8-B91B89E906F8}" srcOrd="3" destOrd="0" presId="urn:microsoft.com/office/officeart/2018/2/layout/IconCircleList"/>
    <dgm:cxn modelId="{B71B00E5-252E-4A9E-B284-3BB8A6B50D43}" type="presParOf" srcId="{025CC155-0891-479D-A4CF-DDDFB31E9E79}" destId="{3490F9E3-70C4-4535-9004-A0AD5312B803}" srcOrd="3" destOrd="0" presId="urn:microsoft.com/office/officeart/2018/2/layout/IconCircleList"/>
    <dgm:cxn modelId="{8CFAC3DC-8F9A-416F-9AFB-6C9E371E867C}" type="presParOf" srcId="{025CC155-0891-479D-A4CF-DDDFB31E9E79}" destId="{3A8968E7-74F0-40A2-A6D4-142019FC0D7A}" srcOrd="4" destOrd="0" presId="urn:microsoft.com/office/officeart/2018/2/layout/IconCircleList"/>
    <dgm:cxn modelId="{530A7C96-9384-4295-9A73-5707ADF291BB}" type="presParOf" srcId="{3A8968E7-74F0-40A2-A6D4-142019FC0D7A}" destId="{A6258F76-1508-4967-AE05-227C450FCB31}" srcOrd="0" destOrd="0" presId="urn:microsoft.com/office/officeart/2018/2/layout/IconCircleList"/>
    <dgm:cxn modelId="{BA6A2A08-4AE2-47A9-B94B-1836F5072197}" type="presParOf" srcId="{3A8968E7-74F0-40A2-A6D4-142019FC0D7A}" destId="{01EED467-17CF-4C8C-8F27-C7092959B011}" srcOrd="1" destOrd="0" presId="urn:microsoft.com/office/officeart/2018/2/layout/IconCircleList"/>
    <dgm:cxn modelId="{1A22DB22-AE6B-4CC7-B752-4F8D794F6C3A}" type="presParOf" srcId="{3A8968E7-74F0-40A2-A6D4-142019FC0D7A}" destId="{B69A0D70-A100-4CE1-9576-1E91616E6464}" srcOrd="2" destOrd="0" presId="urn:microsoft.com/office/officeart/2018/2/layout/IconCircleList"/>
    <dgm:cxn modelId="{B14A7A7A-C6F3-408F-B059-0F2F58A8675A}" type="presParOf" srcId="{3A8968E7-74F0-40A2-A6D4-142019FC0D7A}" destId="{1A121AAF-0EC6-4BE5-9439-79D24B137BE8}" srcOrd="3" destOrd="0" presId="urn:microsoft.com/office/officeart/2018/2/layout/IconCircleList"/>
    <dgm:cxn modelId="{648D187D-C16A-4072-89C7-8AB3FFC49000}" type="presParOf" srcId="{025CC155-0891-479D-A4CF-DDDFB31E9E79}" destId="{7F0DA55E-6FB3-4F57-A34D-D0F3BC69C587}" srcOrd="5" destOrd="0" presId="urn:microsoft.com/office/officeart/2018/2/layout/IconCircleList"/>
    <dgm:cxn modelId="{872BE0F4-5E0E-4350-8E61-DDF19193D540}" type="presParOf" srcId="{025CC155-0891-479D-A4CF-DDDFB31E9E79}" destId="{1BCFDC59-DCDC-4842-BDEE-E6B6044774AF}" srcOrd="6" destOrd="0" presId="urn:microsoft.com/office/officeart/2018/2/layout/IconCircleList"/>
    <dgm:cxn modelId="{D12BAC6C-577B-45B8-AE5C-86301D0FA9B5}" type="presParOf" srcId="{1BCFDC59-DCDC-4842-BDEE-E6B6044774AF}" destId="{C0134C9A-D332-40E4-AD2B-F8C706ABC434}" srcOrd="0" destOrd="0" presId="urn:microsoft.com/office/officeart/2018/2/layout/IconCircleList"/>
    <dgm:cxn modelId="{E296F134-7C0B-4A2D-A40C-2E42F7358ADE}" type="presParOf" srcId="{1BCFDC59-DCDC-4842-BDEE-E6B6044774AF}" destId="{08982844-AC6E-43DA-AC94-881394D28475}" srcOrd="1" destOrd="0" presId="urn:microsoft.com/office/officeart/2018/2/layout/IconCircleList"/>
    <dgm:cxn modelId="{7A861D86-D0EC-4FC2-9C59-74355A5B0EDD}" type="presParOf" srcId="{1BCFDC59-DCDC-4842-BDEE-E6B6044774AF}" destId="{F7867876-79DD-4D49-AE40-AFC9047214FE}" srcOrd="2" destOrd="0" presId="urn:microsoft.com/office/officeart/2018/2/layout/IconCircleList"/>
    <dgm:cxn modelId="{4A2D388A-C3AC-4A5B-A73A-D9020A9099C7}" type="presParOf" srcId="{1BCFDC59-DCDC-4842-BDEE-E6B6044774AF}" destId="{0D25FF0E-D667-4ED1-8B31-973231168C5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9296-F70B-403B-8E7D-4143D224EDAF}">
      <dsp:nvSpPr>
        <dsp:cNvPr id="0" name=""/>
        <dsp:cNvSpPr/>
      </dsp:nvSpPr>
      <dsp:spPr>
        <a:xfrm>
          <a:off x="0" y="0"/>
          <a:ext cx="8553650" cy="1065947"/>
        </a:xfrm>
        <a:prstGeom prst="roundRect">
          <a:avLst>
            <a:gd name="adj" fmla="val 10000"/>
          </a:avLst>
        </a:prstGeom>
        <a:solidFill>
          <a:schemeClr val="accent1"/>
        </a:solidFill>
        <a:ln w="1905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Value chain a dominant entry point to conceive, policies, strategies and development programs</a:t>
          </a:r>
          <a:r>
            <a:rPr lang="fr-BE" sz="2000" kern="1200" dirty="0"/>
            <a:t>.</a:t>
          </a:r>
          <a:endParaRPr lang="en-US" sz="2000" kern="1200" dirty="0"/>
        </a:p>
      </dsp:txBody>
      <dsp:txXfrm>
        <a:off x="31221" y="31221"/>
        <a:ext cx="7313336" cy="1003505"/>
      </dsp:txXfrm>
    </dsp:sp>
    <dsp:sp modelId="{1F16DAFA-164C-4DA8-ABB9-4456C1EFD76B}">
      <dsp:nvSpPr>
        <dsp:cNvPr id="0" name=""/>
        <dsp:cNvSpPr/>
      </dsp:nvSpPr>
      <dsp:spPr>
        <a:xfrm>
          <a:off x="716368" y="1259756"/>
          <a:ext cx="8553650" cy="1065947"/>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EUDs are facing challenges in translating their priorities into a value chain approach.</a:t>
          </a:r>
          <a:endParaRPr lang="en-US" sz="2000" kern="1200" dirty="0"/>
        </a:p>
      </dsp:txBody>
      <dsp:txXfrm>
        <a:off x="747589" y="1290977"/>
        <a:ext cx="7081974" cy="1003505"/>
      </dsp:txXfrm>
    </dsp:sp>
    <dsp:sp modelId="{FA6C6DD1-4445-48FD-9F94-7B60AC2087C8}">
      <dsp:nvSpPr>
        <dsp:cNvPr id="0" name=""/>
        <dsp:cNvSpPr/>
      </dsp:nvSpPr>
      <dsp:spPr>
        <a:xfrm>
          <a:off x="1422044" y="2519512"/>
          <a:ext cx="8553650" cy="1065947"/>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justifying investing resources in the analysis of a value chain?  </a:t>
          </a:r>
          <a:endParaRPr lang="en-US" sz="2000" kern="1200" dirty="0"/>
        </a:p>
      </dsp:txBody>
      <dsp:txXfrm>
        <a:off x="1453265" y="2550733"/>
        <a:ext cx="7092666" cy="1003505"/>
      </dsp:txXfrm>
    </dsp:sp>
    <dsp:sp modelId="{9D690815-DD3F-4BB6-B513-F8DE69A59616}">
      <dsp:nvSpPr>
        <dsp:cNvPr id="0" name=""/>
        <dsp:cNvSpPr/>
      </dsp:nvSpPr>
      <dsp:spPr>
        <a:xfrm>
          <a:off x="2138412" y="3779269"/>
          <a:ext cx="8553650" cy="1065947"/>
        </a:xfrm>
        <a:prstGeom prst="roundRect">
          <a:avLst>
            <a:gd name="adj" fmla="val 10000"/>
          </a:avLst>
        </a:prstGeom>
        <a:solidFill>
          <a:schemeClr val="accent1"/>
        </a:solidFill>
        <a:ln w="1905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Value chain analysis versus Value chain</a:t>
          </a:r>
          <a:r>
            <a:rPr lang="en-GB" sz="2000" b="1" kern="1200" dirty="0"/>
            <a:t>s: </a:t>
          </a:r>
          <a:endParaRPr lang="en-US" sz="2000" kern="1200" dirty="0"/>
        </a:p>
        <a:p>
          <a:pPr marL="171450" lvl="1" indent="-171450" algn="l" defTabSz="711200">
            <a:lnSpc>
              <a:spcPct val="90000"/>
            </a:lnSpc>
            <a:spcBef>
              <a:spcPct val="0"/>
            </a:spcBef>
            <a:spcAft>
              <a:spcPct val="15000"/>
            </a:spcAft>
            <a:buChar char="•"/>
          </a:pPr>
          <a:r>
            <a:rPr lang="en-GB" sz="1600" kern="1200" dirty="0"/>
            <a:t>How  a value chain approach can be mobilized with other objective such as territorial development, diversification/agroecology…?</a:t>
          </a:r>
          <a:endParaRPr lang="en-US" sz="1600" kern="1200" dirty="0"/>
        </a:p>
      </dsp:txBody>
      <dsp:txXfrm>
        <a:off x="2169633" y="3810490"/>
        <a:ext cx="7081974" cy="1003505"/>
      </dsp:txXfrm>
    </dsp:sp>
    <dsp:sp modelId="{164F849C-3156-4E02-815E-71927A980728}">
      <dsp:nvSpPr>
        <dsp:cNvPr id="0" name=""/>
        <dsp:cNvSpPr/>
      </dsp:nvSpPr>
      <dsp:spPr>
        <a:xfrm>
          <a:off x="7860784" y="816419"/>
          <a:ext cx="692866" cy="69286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016679" y="816419"/>
        <a:ext cx="381076" cy="521382"/>
      </dsp:txXfrm>
    </dsp:sp>
    <dsp:sp modelId="{285AEAE7-CAA2-45AE-8733-ED25CC546B38}">
      <dsp:nvSpPr>
        <dsp:cNvPr id="0" name=""/>
        <dsp:cNvSpPr/>
      </dsp:nvSpPr>
      <dsp:spPr>
        <a:xfrm>
          <a:off x="8577152" y="2076175"/>
          <a:ext cx="692866" cy="69286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733047" y="2076175"/>
        <a:ext cx="381076" cy="521382"/>
      </dsp:txXfrm>
    </dsp:sp>
    <dsp:sp modelId="{092F04DD-BE1E-4E93-9011-1E149246467E}">
      <dsp:nvSpPr>
        <dsp:cNvPr id="0" name=""/>
        <dsp:cNvSpPr/>
      </dsp:nvSpPr>
      <dsp:spPr>
        <a:xfrm>
          <a:off x="9282828" y="3335931"/>
          <a:ext cx="692866" cy="69286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438723" y="3335931"/>
        <a:ext cx="381076" cy="521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F4676-0C83-4794-AB5D-B813626BF97B}">
      <dsp:nvSpPr>
        <dsp:cNvPr id="0" name=""/>
        <dsp:cNvSpPr/>
      </dsp:nvSpPr>
      <dsp:spPr>
        <a:xfrm rot="5400000">
          <a:off x="7388834" y="56049"/>
          <a:ext cx="1926883" cy="23431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Coffee VC Tanzania</a:t>
          </a:r>
          <a:endParaRPr lang="en-US" sz="1800" kern="1200" dirty="0"/>
        </a:p>
        <a:p>
          <a:pPr marL="171450" lvl="1" indent="-171450" algn="l" defTabSz="800100">
            <a:lnSpc>
              <a:spcPct val="90000"/>
            </a:lnSpc>
            <a:spcBef>
              <a:spcPct val="0"/>
            </a:spcBef>
            <a:spcAft>
              <a:spcPct val="15000"/>
            </a:spcAft>
            <a:buChar char="•"/>
          </a:pPr>
          <a:r>
            <a:rPr lang="en-GB" sz="1800" kern="1200" dirty="0"/>
            <a:t>Cotton VC Cameroon</a:t>
          </a:r>
          <a:endParaRPr lang="en-US" sz="1800" kern="1200" dirty="0"/>
        </a:p>
      </dsp:txBody>
      <dsp:txXfrm rot="-5400000">
        <a:off x="7180725" y="358222"/>
        <a:ext cx="2249040" cy="1738757"/>
      </dsp:txXfrm>
    </dsp:sp>
    <dsp:sp modelId="{266D4702-B9B1-4F4E-B6B0-B51D3BB9EA02}">
      <dsp:nvSpPr>
        <dsp:cNvPr id="0" name=""/>
        <dsp:cNvSpPr/>
      </dsp:nvSpPr>
      <dsp:spPr>
        <a:xfrm>
          <a:off x="599" y="60"/>
          <a:ext cx="7178841" cy="2408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GB" sz="2000" kern="1200" dirty="0"/>
            <a:t>VC refers to a </a:t>
          </a:r>
          <a:r>
            <a:rPr lang="en-GB" sz="2000" b="1" kern="1200" dirty="0"/>
            <a:t>tangible</a:t>
          </a:r>
          <a:r>
            <a:rPr lang="en-GB" sz="2000" kern="1200" dirty="0"/>
            <a:t> form of economic organisation based on strong interdependence between actors, from supply to distribution, governed by a VC driver (e.g. processing companies) or by public authorities (e.g. marketing boards).</a:t>
          </a:r>
          <a:endParaRPr lang="en-US" sz="2000" kern="1200" dirty="0"/>
        </a:p>
      </dsp:txBody>
      <dsp:txXfrm>
        <a:off x="118177" y="117638"/>
        <a:ext cx="6943685" cy="2173448"/>
      </dsp:txXfrm>
    </dsp:sp>
    <dsp:sp modelId="{918BED3D-6471-47D9-8DF0-72AD0ADB634B}">
      <dsp:nvSpPr>
        <dsp:cNvPr id="0" name=""/>
        <dsp:cNvSpPr/>
      </dsp:nvSpPr>
      <dsp:spPr>
        <a:xfrm rot="5400000">
          <a:off x="7335763" y="2509374"/>
          <a:ext cx="1926883" cy="244804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Cambodia Aquaculture</a:t>
          </a:r>
          <a:endParaRPr lang="en-US" sz="1800" kern="1200" dirty="0"/>
        </a:p>
        <a:p>
          <a:pPr marL="171450" lvl="1" indent="-171450" algn="l" defTabSz="800100">
            <a:lnSpc>
              <a:spcPct val="90000"/>
            </a:lnSpc>
            <a:spcBef>
              <a:spcPct val="0"/>
            </a:spcBef>
            <a:spcAft>
              <a:spcPct val="15000"/>
            </a:spcAft>
            <a:buChar char="•"/>
          </a:pPr>
          <a:r>
            <a:rPr lang="en-US" sz="1800" kern="1200" dirty="0"/>
            <a:t>Côte d’Ivoire Cassava</a:t>
          </a:r>
        </a:p>
      </dsp:txBody>
      <dsp:txXfrm rot="-5400000">
        <a:off x="7075183" y="2864018"/>
        <a:ext cx="2353982" cy="1738757"/>
      </dsp:txXfrm>
    </dsp:sp>
    <dsp:sp modelId="{CD8777AF-338A-4C7C-808A-761E0DE230B7}">
      <dsp:nvSpPr>
        <dsp:cNvPr id="0" name=""/>
        <dsp:cNvSpPr/>
      </dsp:nvSpPr>
      <dsp:spPr>
        <a:xfrm>
          <a:off x="599" y="2529095"/>
          <a:ext cx="7074582" cy="2408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GB" sz="2000" kern="1200" dirty="0"/>
            <a:t>VC can be defined as </a:t>
          </a:r>
          <a:r>
            <a:rPr lang="en-GB" sz="2000" b="1" kern="1200" dirty="0"/>
            <a:t>a representation of the economic system</a:t>
          </a:r>
          <a:r>
            <a:rPr lang="en-GB" sz="2000" kern="1200" dirty="0"/>
            <a:t>, including different forms of governance, that do not necessarily rely on strong interdependence.</a:t>
          </a:r>
        </a:p>
        <a:p>
          <a:pPr marL="0" lvl="0" indent="0" algn="l" defTabSz="889000">
            <a:lnSpc>
              <a:spcPct val="90000"/>
            </a:lnSpc>
            <a:spcBef>
              <a:spcPct val="0"/>
            </a:spcBef>
            <a:spcAft>
              <a:spcPct val="35000"/>
            </a:spcAft>
            <a:buNone/>
          </a:pPr>
          <a:r>
            <a:rPr lang="en-US" sz="1800" kern="1200" dirty="0"/>
            <a:t>-  Any combination of seller and buyer in the economic system corresponding to the production of a good from a raw material to a processed form</a:t>
          </a:r>
          <a:endParaRPr lang="en-GB" sz="1800" kern="1200" dirty="0"/>
        </a:p>
        <a:p>
          <a:pPr marL="0" lvl="0" indent="0" algn="ctr" defTabSz="889000">
            <a:lnSpc>
              <a:spcPct val="90000"/>
            </a:lnSpc>
            <a:spcBef>
              <a:spcPct val="0"/>
            </a:spcBef>
            <a:spcAft>
              <a:spcPct val="35000"/>
            </a:spcAft>
            <a:buNone/>
          </a:pPr>
          <a:endParaRPr lang="en-US" sz="1900" kern="1200" dirty="0"/>
        </a:p>
      </dsp:txBody>
      <dsp:txXfrm>
        <a:off x="118177" y="2646673"/>
        <a:ext cx="6839426" cy="2173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33976-648E-4CA5-9DEC-62501638465F}">
      <dsp:nvSpPr>
        <dsp:cNvPr id="0" name=""/>
        <dsp:cNvSpPr/>
      </dsp:nvSpPr>
      <dsp:spPr>
        <a:xfrm>
          <a:off x="0" y="342537"/>
          <a:ext cx="8656813" cy="1304100"/>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865" tIns="479044" rIns="67186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The study is used to consolidate or revise policy options already taken.</a:t>
          </a:r>
          <a:endParaRPr lang="en-US" sz="1600" kern="1200"/>
        </a:p>
        <a:p>
          <a:pPr marL="171450" lvl="1" indent="-171450" algn="l" defTabSz="711200">
            <a:lnSpc>
              <a:spcPct val="90000"/>
            </a:lnSpc>
            <a:spcBef>
              <a:spcPct val="0"/>
            </a:spcBef>
            <a:spcAft>
              <a:spcPct val="15000"/>
            </a:spcAft>
            <a:buChar char="•"/>
          </a:pPr>
          <a:r>
            <a:rPr lang="en-GB" sz="1600" kern="1200" dirty="0"/>
            <a:t>For instance, in the case of Tajikistan, EU has already developed a strong partnership with the cotton sector and is promoting better practices (BCI)</a:t>
          </a:r>
          <a:endParaRPr lang="en-US" sz="1600" kern="1200" dirty="0"/>
        </a:p>
      </dsp:txBody>
      <dsp:txXfrm>
        <a:off x="0" y="342537"/>
        <a:ext cx="8656813" cy="1304100"/>
      </dsp:txXfrm>
    </dsp:sp>
    <dsp:sp modelId="{CC2FC49F-F7DE-4C47-9918-BDC2AC5E8A6E}">
      <dsp:nvSpPr>
        <dsp:cNvPr id="0" name=""/>
        <dsp:cNvSpPr/>
      </dsp:nvSpPr>
      <dsp:spPr>
        <a:xfrm>
          <a:off x="432840" y="3057"/>
          <a:ext cx="6059769" cy="678960"/>
        </a:xfrm>
        <a:prstGeom prst="round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9045" tIns="0" rIns="229045" bIns="0" numCol="1" spcCol="1270" anchor="ctr" anchorCtr="0">
          <a:noAutofit/>
        </a:bodyPr>
        <a:lstStyle/>
        <a:p>
          <a:pPr marL="0" lvl="0" indent="0" algn="l" defTabSz="711200">
            <a:lnSpc>
              <a:spcPct val="90000"/>
            </a:lnSpc>
            <a:spcBef>
              <a:spcPct val="0"/>
            </a:spcBef>
            <a:spcAft>
              <a:spcPct val="35000"/>
            </a:spcAft>
            <a:buNone/>
          </a:pPr>
          <a:r>
            <a:rPr lang="en-GB" sz="1600" kern="1200" dirty="0"/>
            <a:t>EUD is already supporting a VC and needs a VC study to </a:t>
          </a:r>
          <a:r>
            <a:rPr lang="en-GB" sz="1800" b="1" kern="1200" dirty="0">
              <a:solidFill>
                <a:schemeClr val="bg1"/>
              </a:solidFill>
            </a:rPr>
            <a:t>assess</a:t>
          </a:r>
          <a:r>
            <a:rPr lang="en-GB" sz="1600" b="1" kern="1200" dirty="0">
              <a:solidFill>
                <a:srgbClr val="FF0000"/>
              </a:solidFill>
            </a:rPr>
            <a:t> </a:t>
          </a:r>
          <a:r>
            <a:rPr lang="en-GB" sz="1600" kern="1200" dirty="0"/>
            <a:t>if there is a need to adjust and shift the initial policy target. </a:t>
          </a:r>
          <a:endParaRPr lang="en-US" sz="1600" kern="1200" dirty="0"/>
        </a:p>
      </dsp:txBody>
      <dsp:txXfrm>
        <a:off x="465984" y="36201"/>
        <a:ext cx="5993481" cy="612672"/>
      </dsp:txXfrm>
    </dsp:sp>
    <dsp:sp modelId="{142A5DA2-449D-46F2-A68D-529573E174E4}">
      <dsp:nvSpPr>
        <dsp:cNvPr id="0" name=""/>
        <dsp:cNvSpPr/>
      </dsp:nvSpPr>
      <dsp:spPr>
        <a:xfrm>
          <a:off x="0" y="2110317"/>
          <a:ext cx="8656813" cy="1050525"/>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865" tIns="479044" rIns="67186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VCA4D has been often mobilized to build a baseline  for action formulation: Niger Cowpea and groundnut</a:t>
          </a:r>
          <a:endParaRPr lang="en-US" sz="1600" kern="1200" dirty="0"/>
        </a:p>
      </dsp:txBody>
      <dsp:txXfrm>
        <a:off x="0" y="2110317"/>
        <a:ext cx="8656813" cy="1050525"/>
      </dsp:txXfrm>
    </dsp:sp>
    <dsp:sp modelId="{BE8264A6-E4B2-4164-B1F3-E4E0BB7EDBEC}">
      <dsp:nvSpPr>
        <dsp:cNvPr id="0" name=""/>
        <dsp:cNvSpPr/>
      </dsp:nvSpPr>
      <dsp:spPr>
        <a:xfrm>
          <a:off x="432840" y="1770837"/>
          <a:ext cx="6059769" cy="678960"/>
        </a:xfrm>
        <a:prstGeom prst="round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9045" tIns="0" rIns="229045" bIns="0" numCol="1" spcCol="1270" anchor="ctr" anchorCtr="0">
          <a:noAutofit/>
        </a:bodyPr>
        <a:lstStyle/>
        <a:p>
          <a:pPr marL="0" lvl="0" indent="0" algn="l" defTabSz="711200">
            <a:lnSpc>
              <a:spcPct val="90000"/>
            </a:lnSpc>
            <a:spcBef>
              <a:spcPct val="0"/>
            </a:spcBef>
            <a:spcAft>
              <a:spcPct val="35000"/>
            </a:spcAft>
            <a:buNone/>
          </a:pPr>
          <a:r>
            <a:rPr lang="en-GB" sz="1600" kern="1200" dirty="0"/>
            <a:t>EUD has decided to support a particular VC and needs </a:t>
          </a:r>
          <a:r>
            <a:rPr lang="en-GB" sz="1600" b="1" kern="1200" dirty="0"/>
            <a:t>a </a:t>
          </a:r>
          <a:r>
            <a:rPr lang="en-GB" sz="1800" b="1" kern="1200" dirty="0">
              <a:solidFill>
                <a:schemeClr val="bg1"/>
              </a:solidFill>
            </a:rPr>
            <a:t>baseline</a:t>
          </a:r>
          <a:r>
            <a:rPr lang="en-GB" sz="1600" b="1" kern="1200" dirty="0"/>
            <a:t> study </a:t>
          </a:r>
          <a:r>
            <a:rPr lang="en-GB" sz="1600" kern="1200" dirty="0"/>
            <a:t>to back up the formulation of its actions plan.</a:t>
          </a:r>
          <a:endParaRPr lang="en-US" sz="1600" kern="1200" dirty="0"/>
        </a:p>
      </dsp:txBody>
      <dsp:txXfrm>
        <a:off x="465984" y="1803981"/>
        <a:ext cx="5993481" cy="612672"/>
      </dsp:txXfrm>
    </dsp:sp>
    <dsp:sp modelId="{1784E1D0-0006-4158-807F-4CEE5E8E86A4}">
      <dsp:nvSpPr>
        <dsp:cNvPr id="0" name=""/>
        <dsp:cNvSpPr/>
      </dsp:nvSpPr>
      <dsp:spPr>
        <a:xfrm>
          <a:off x="0" y="3624522"/>
          <a:ext cx="8656813" cy="1811250"/>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865" tIns="479044" rIns="67186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Issue related to attribution of impact to multiple causes</a:t>
          </a:r>
          <a:endParaRPr lang="en-US" sz="1600" kern="1200" dirty="0"/>
        </a:p>
        <a:p>
          <a:pPr marL="171450" lvl="1" indent="-171450" algn="l" defTabSz="711200">
            <a:lnSpc>
              <a:spcPct val="90000"/>
            </a:lnSpc>
            <a:spcBef>
              <a:spcPct val="0"/>
            </a:spcBef>
            <a:spcAft>
              <a:spcPct val="15000"/>
            </a:spcAft>
            <a:buChar char="•"/>
          </a:pPr>
          <a:r>
            <a:rPr lang="en-GB" sz="1600" kern="1200" dirty="0"/>
            <a:t>Changes in the VC structure and governance end environment may require adjustment in the actions and targeting.</a:t>
          </a:r>
          <a:endParaRPr lang="en-US" sz="1600" kern="1200" dirty="0"/>
        </a:p>
        <a:p>
          <a:pPr marL="171450" lvl="1" indent="-171450" algn="l" defTabSz="711200">
            <a:lnSpc>
              <a:spcPct val="90000"/>
            </a:lnSpc>
            <a:spcBef>
              <a:spcPct val="0"/>
            </a:spcBef>
            <a:spcAft>
              <a:spcPct val="15000"/>
            </a:spcAft>
            <a:buChar char="•"/>
          </a:pPr>
          <a:r>
            <a:rPr lang="en-GB" sz="1600" kern="1200" dirty="0"/>
            <a:t>So far only one update has been implemented by VCA4D in the case of Honduras Coffee in connection with the expected impact of the EUDR</a:t>
          </a:r>
          <a:endParaRPr lang="en-US" sz="1600" kern="1200" dirty="0"/>
        </a:p>
      </dsp:txBody>
      <dsp:txXfrm>
        <a:off x="0" y="3624522"/>
        <a:ext cx="8656813" cy="1811250"/>
      </dsp:txXfrm>
    </dsp:sp>
    <dsp:sp modelId="{8634125B-1E2D-4714-A40A-6F0AFA1DE117}">
      <dsp:nvSpPr>
        <dsp:cNvPr id="0" name=""/>
        <dsp:cNvSpPr/>
      </dsp:nvSpPr>
      <dsp:spPr>
        <a:xfrm>
          <a:off x="432840" y="3285042"/>
          <a:ext cx="6059769" cy="678960"/>
        </a:xfrm>
        <a:prstGeom prst="round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9045" tIns="0" rIns="229045" bIns="0" numCol="1" spcCol="1270" anchor="ctr" anchorCtr="0">
          <a:noAutofit/>
        </a:bodyPr>
        <a:lstStyle/>
        <a:p>
          <a:pPr marL="0" lvl="0" indent="0" algn="l" defTabSz="711200">
            <a:lnSpc>
              <a:spcPct val="90000"/>
            </a:lnSpc>
            <a:spcBef>
              <a:spcPct val="0"/>
            </a:spcBef>
            <a:spcAft>
              <a:spcPct val="35000"/>
            </a:spcAft>
            <a:buNone/>
          </a:pPr>
          <a:r>
            <a:rPr lang="en-GB" sz="1600" kern="1200" dirty="0"/>
            <a:t>Combining a </a:t>
          </a:r>
          <a:r>
            <a:rPr lang="en-GB" sz="1800" b="1" kern="1200" dirty="0">
              <a:solidFill>
                <a:schemeClr val="bg1"/>
              </a:solidFill>
            </a:rPr>
            <a:t>baseline</a:t>
          </a:r>
          <a:r>
            <a:rPr lang="en-GB" sz="1800" kern="1200" dirty="0">
              <a:solidFill>
                <a:schemeClr val="bg1"/>
              </a:solidFill>
            </a:rPr>
            <a:t> with an </a:t>
          </a:r>
          <a:r>
            <a:rPr lang="en-GB" sz="1800" b="1" kern="1200" dirty="0">
              <a:solidFill>
                <a:schemeClr val="bg1"/>
              </a:solidFill>
            </a:rPr>
            <a:t>update</a:t>
          </a:r>
          <a:r>
            <a:rPr lang="en-GB" sz="1800" kern="1200" dirty="0">
              <a:solidFill>
                <a:schemeClr val="bg1"/>
              </a:solidFill>
            </a:rPr>
            <a:t> </a:t>
          </a:r>
          <a:r>
            <a:rPr lang="en-GB" sz="1600" kern="1200" dirty="0"/>
            <a:t>study allows to assess impact and changes induced or not by a project . </a:t>
          </a:r>
          <a:endParaRPr lang="en-US" sz="1600" kern="1200" dirty="0"/>
        </a:p>
      </dsp:txBody>
      <dsp:txXfrm>
        <a:off x="465984" y="3318186"/>
        <a:ext cx="5993481"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7A3D-9DB3-4FA0-9EE2-43B7C925B8E0}">
      <dsp:nvSpPr>
        <dsp:cNvPr id="0" name=""/>
        <dsp:cNvSpPr/>
      </dsp:nvSpPr>
      <dsp:spPr>
        <a:xfrm>
          <a:off x="0" y="127841"/>
          <a:ext cx="10903634"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What are the overall objectives pursued by the EU in the country and alignment with national policy?</a:t>
          </a:r>
        </a:p>
      </dsp:txBody>
      <dsp:txXfrm>
        <a:off x="62141" y="189982"/>
        <a:ext cx="10779352" cy="1148678"/>
      </dsp:txXfrm>
    </dsp:sp>
    <dsp:sp modelId="{CD1F0A43-037C-4AF9-9C43-E45188061BAF}">
      <dsp:nvSpPr>
        <dsp:cNvPr id="0" name=""/>
        <dsp:cNvSpPr/>
      </dsp:nvSpPr>
      <dsp:spPr>
        <a:xfrm>
          <a:off x="0" y="1492961"/>
          <a:ext cx="10903634"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Value chain shall be considered as a leverage to achieve a goal </a:t>
          </a:r>
          <a:r>
            <a:rPr lang="en-GB" sz="3200" i="1" kern="1200"/>
            <a:t>(that is not necessarily supported by a unique value chain)</a:t>
          </a:r>
          <a:endParaRPr lang="en-US" sz="3200" kern="1200"/>
        </a:p>
      </dsp:txBody>
      <dsp:txXfrm>
        <a:off x="62141" y="1555102"/>
        <a:ext cx="10779352" cy="1148678"/>
      </dsp:txXfrm>
    </dsp:sp>
    <dsp:sp modelId="{BC749BC2-BF27-41FF-82A8-8866E955E398}">
      <dsp:nvSpPr>
        <dsp:cNvPr id="0" name=""/>
        <dsp:cNvSpPr/>
      </dsp:nvSpPr>
      <dsp:spPr>
        <a:xfrm>
          <a:off x="0" y="2765921"/>
          <a:ext cx="10903634"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19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kern="1200"/>
            <a:t>Growth, income and employment generation</a:t>
          </a:r>
          <a:endParaRPr lang="en-US" sz="2500" kern="1200"/>
        </a:p>
        <a:p>
          <a:pPr marL="228600" lvl="1" indent="-228600" algn="l" defTabSz="1111250">
            <a:lnSpc>
              <a:spcPct val="90000"/>
            </a:lnSpc>
            <a:spcBef>
              <a:spcPct val="0"/>
            </a:spcBef>
            <a:spcAft>
              <a:spcPct val="20000"/>
            </a:spcAft>
            <a:buChar char="•"/>
          </a:pPr>
          <a:r>
            <a:rPr lang="en-GB" sz="2500" kern="1200"/>
            <a:t>Currency earning</a:t>
          </a:r>
          <a:endParaRPr lang="en-US" sz="2500" kern="1200"/>
        </a:p>
        <a:p>
          <a:pPr marL="228600" lvl="1" indent="-228600" algn="l" defTabSz="1111250">
            <a:lnSpc>
              <a:spcPct val="90000"/>
            </a:lnSpc>
            <a:spcBef>
              <a:spcPct val="0"/>
            </a:spcBef>
            <a:spcAft>
              <a:spcPct val="20000"/>
            </a:spcAft>
            <a:buChar char="•"/>
          </a:pPr>
          <a:r>
            <a:rPr lang="en-GB" sz="2500" kern="1200"/>
            <a:t>Contributing to food security and nutrition</a:t>
          </a:r>
          <a:endParaRPr lang="en-US" sz="2500" kern="1200"/>
        </a:p>
        <a:p>
          <a:pPr marL="228600" lvl="1" indent="-228600" algn="l" defTabSz="1111250">
            <a:lnSpc>
              <a:spcPct val="90000"/>
            </a:lnSpc>
            <a:spcBef>
              <a:spcPct val="0"/>
            </a:spcBef>
            <a:spcAft>
              <a:spcPct val="20000"/>
            </a:spcAft>
            <a:buChar char="•"/>
          </a:pPr>
          <a:r>
            <a:rPr lang="en-GB" sz="2500" kern="1200"/>
            <a:t>Social inclusion for targeted group: youth, women, poor farmer</a:t>
          </a:r>
          <a:endParaRPr lang="en-US" sz="2500" kern="1200"/>
        </a:p>
        <a:p>
          <a:pPr marL="228600" lvl="1" indent="-228600" algn="l" defTabSz="1111250">
            <a:lnSpc>
              <a:spcPct val="90000"/>
            </a:lnSpc>
            <a:spcBef>
              <a:spcPct val="0"/>
            </a:spcBef>
            <a:spcAft>
              <a:spcPct val="20000"/>
            </a:spcAft>
            <a:buChar char="•"/>
          </a:pPr>
          <a:r>
            <a:rPr lang="en-GB" sz="2500" kern="1200"/>
            <a:t>Geographical target: marginalized area….</a:t>
          </a:r>
          <a:endParaRPr lang="en-US" sz="2500" kern="1200"/>
        </a:p>
      </dsp:txBody>
      <dsp:txXfrm>
        <a:off x="0" y="2765921"/>
        <a:ext cx="10903634" cy="2185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9CAA7-BF55-4598-9DCD-E4793153700B}">
      <dsp:nvSpPr>
        <dsp:cNvPr id="0" name=""/>
        <dsp:cNvSpPr/>
      </dsp:nvSpPr>
      <dsp:spPr>
        <a:xfrm>
          <a:off x="0" y="4603"/>
          <a:ext cx="8590732" cy="53262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F0FDF0EC-701E-4D33-9111-A8393DE19092}">
      <dsp:nvSpPr>
        <dsp:cNvPr id="0" name=""/>
        <dsp:cNvSpPr/>
      </dsp:nvSpPr>
      <dsp:spPr>
        <a:xfrm>
          <a:off x="161118" y="124442"/>
          <a:ext cx="293228" cy="292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D15AD-3405-48B9-89B9-9A076EFD9946}">
      <dsp:nvSpPr>
        <dsp:cNvPr id="0" name=""/>
        <dsp:cNvSpPr/>
      </dsp:nvSpPr>
      <dsp:spPr>
        <a:xfrm>
          <a:off x="615464" y="4603"/>
          <a:ext cx="7965789" cy="549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31" tIns="58131" rIns="58131" bIns="58131" numCol="1" spcCol="1270" anchor="ctr" anchorCtr="0">
          <a:noAutofit/>
        </a:bodyPr>
        <a:lstStyle/>
        <a:p>
          <a:pPr marL="0" lvl="0" indent="0" algn="l" defTabSz="711200">
            <a:lnSpc>
              <a:spcPct val="90000"/>
            </a:lnSpc>
            <a:spcBef>
              <a:spcPct val="0"/>
            </a:spcBef>
            <a:spcAft>
              <a:spcPct val="35000"/>
            </a:spcAft>
            <a:buNone/>
          </a:pPr>
          <a:r>
            <a:rPr lang="en-US" sz="1600" kern="1200" dirty="0"/>
            <a:t>Against this set of goals, a </a:t>
          </a:r>
          <a:r>
            <a:rPr lang="en-US" sz="1600" b="1" kern="1200" dirty="0"/>
            <a:t>preliminary mapping of the </a:t>
          </a:r>
          <a:r>
            <a:rPr lang="en-US" sz="1600" b="1" kern="1200" dirty="0" err="1"/>
            <a:t>agro</a:t>
          </a:r>
          <a:r>
            <a:rPr lang="en-US" sz="1600" b="1" kern="1200" dirty="0"/>
            <a:t>-food system </a:t>
          </a:r>
          <a:r>
            <a:rPr lang="en-US" sz="1600" kern="1200" dirty="0"/>
            <a:t>can be undertaken based on existing data and secondary sources. </a:t>
          </a:r>
        </a:p>
      </dsp:txBody>
      <dsp:txXfrm>
        <a:off x="615464" y="4603"/>
        <a:ext cx="7965789" cy="549266"/>
      </dsp:txXfrm>
    </dsp:sp>
    <dsp:sp modelId="{73D61C5A-AAD1-47FC-BF7E-92D9C4585D6D}">
      <dsp:nvSpPr>
        <dsp:cNvPr id="0" name=""/>
        <dsp:cNvSpPr/>
      </dsp:nvSpPr>
      <dsp:spPr>
        <a:xfrm>
          <a:off x="0" y="691185"/>
          <a:ext cx="8590732" cy="53262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C4392E11-6D7E-4517-AC95-B8DE135BC986}">
      <dsp:nvSpPr>
        <dsp:cNvPr id="0" name=""/>
        <dsp:cNvSpPr/>
      </dsp:nvSpPr>
      <dsp:spPr>
        <a:xfrm>
          <a:off x="161118" y="811025"/>
          <a:ext cx="293228" cy="292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376261-73B7-45DB-A2EA-C855724CB4C3}">
      <dsp:nvSpPr>
        <dsp:cNvPr id="0" name=""/>
        <dsp:cNvSpPr/>
      </dsp:nvSpPr>
      <dsp:spPr>
        <a:xfrm>
          <a:off x="615464" y="691185"/>
          <a:ext cx="7965789" cy="54926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8131" tIns="58131" rIns="58131" bIns="58131" numCol="1" spcCol="1270" anchor="ctr" anchorCtr="0">
          <a:noAutofit/>
        </a:bodyPr>
        <a:lstStyle/>
        <a:p>
          <a:pPr marL="0" lvl="0" indent="0" algn="l" defTabSz="711200">
            <a:lnSpc>
              <a:spcPct val="90000"/>
            </a:lnSpc>
            <a:spcBef>
              <a:spcPct val="0"/>
            </a:spcBef>
            <a:spcAft>
              <a:spcPct val="35000"/>
            </a:spcAft>
            <a:buNone/>
          </a:pPr>
          <a:r>
            <a:rPr lang="en-US" sz="1600" kern="1200" dirty="0"/>
            <a:t>There are several sources on the www : FAO country sheet, WB, FAS of the USDA, complexity analysis….</a:t>
          </a:r>
        </a:p>
      </dsp:txBody>
      <dsp:txXfrm>
        <a:off x="615464" y="691185"/>
        <a:ext cx="7965789" cy="549266"/>
      </dsp:txXfrm>
    </dsp:sp>
    <dsp:sp modelId="{3BC47B90-7E65-46FF-82E3-4B9C27317AD6}">
      <dsp:nvSpPr>
        <dsp:cNvPr id="0" name=""/>
        <dsp:cNvSpPr/>
      </dsp:nvSpPr>
      <dsp:spPr>
        <a:xfrm>
          <a:off x="0" y="2191448"/>
          <a:ext cx="8590732" cy="53262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F213042E-3BE6-45DF-89BE-CCFBB21431E1}">
      <dsp:nvSpPr>
        <dsp:cNvPr id="0" name=""/>
        <dsp:cNvSpPr/>
      </dsp:nvSpPr>
      <dsp:spPr>
        <a:xfrm>
          <a:off x="161118" y="2311288"/>
          <a:ext cx="293228" cy="2929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FBB7E-B8E7-46AB-95A4-D2E1A001EECB}">
      <dsp:nvSpPr>
        <dsp:cNvPr id="0" name=""/>
        <dsp:cNvSpPr/>
      </dsp:nvSpPr>
      <dsp:spPr>
        <a:xfrm>
          <a:off x="615464" y="2191448"/>
          <a:ext cx="3865829" cy="54926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8131" tIns="58131" rIns="58131" bIns="58131" numCol="1" spcCol="1270" anchor="ctr" anchorCtr="0">
          <a:noAutofit/>
        </a:bodyPr>
        <a:lstStyle/>
        <a:p>
          <a:pPr marL="0" lvl="0" indent="0" algn="l" defTabSz="711200">
            <a:lnSpc>
              <a:spcPct val="90000"/>
            </a:lnSpc>
            <a:spcBef>
              <a:spcPct val="0"/>
            </a:spcBef>
            <a:spcAft>
              <a:spcPct val="35000"/>
            </a:spcAft>
            <a:buNone/>
          </a:pPr>
          <a:r>
            <a:rPr lang="en-US" sz="1600" kern="1200" dirty="0"/>
            <a:t>Main lines of the </a:t>
          </a:r>
          <a:r>
            <a:rPr lang="en-US" sz="1600" kern="1200" dirty="0" err="1"/>
            <a:t>agro</a:t>
          </a:r>
          <a:r>
            <a:rPr lang="en-US" sz="1600" kern="1200" dirty="0"/>
            <a:t>-system characterization:</a:t>
          </a:r>
        </a:p>
      </dsp:txBody>
      <dsp:txXfrm>
        <a:off x="615464" y="2191448"/>
        <a:ext cx="3865829" cy="549266"/>
      </dsp:txXfrm>
    </dsp:sp>
    <dsp:sp modelId="{F2FEF4C3-2746-451F-B3AD-64C470558FEB}">
      <dsp:nvSpPr>
        <dsp:cNvPr id="0" name=""/>
        <dsp:cNvSpPr/>
      </dsp:nvSpPr>
      <dsp:spPr>
        <a:xfrm>
          <a:off x="4509952" y="1377768"/>
          <a:ext cx="4042642" cy="217662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8131" tIns="58131" rIns="58131" bIns="58131" numCol="1" spcCol="1270" anchor="ctr" anchorCtr="0">
          <a:noAutofit/>
        </a:bodyPr>
        <a:lstStyle/>
        <a:p>
          <a:pPr marL="0" lvl="0" indent="0" algn="l" defTabSz="711200">
            <a:lnSpc>
              <a:spcPct val="90000"/>
            </a:lnSpc>
            <a:spcBef>
              <a:spcPct val="0"/>
            </a:spcBef>
            <a:spcAft>
              <a:spcPct val="35000"/>
            </a:spcAft>
            <a:buNone/>
          </a:pPr>
          <a:r>
            <a:rPr lang="en-US" sz="1600" b="1" kern="1200" dirty="0"/>
            <a:t>Supply side:</a:t>
          </a:r>
          <a:endParaRPr lang="en-US" sz="1600" kern="1200" dirty="0"/>
        </a:p>
        <a:p>
          <a:pPr marL="171450" lvl="1" indent="-171450" algn="l" defTabSz="711200">
            <a:lnSpc>
              <a:spcPct val="90000"/>
            </a:lnSpc>
            <a:spcBef>
              <a:spcPct val="0"/>
            </a:spcBef>
            <a:spcAft>
              <a:spcPct val="15000"/>
            </a:spcAft>
            <a:buChar char="•"/>
          </a:pPr>
          <a:r>
            <a:rPr lang="en-US" sz="1600" kern="1200"/>
            <a:t>Production area/ agroecological zone</a:t>
          </a:r>
        </a:p>
        <a:p>
          <a:pPr marL="171450" lvl="1" indent="-171450" algn="l" defTabSz="711200">
            <a:lnSpc>
              <a:spcPct val="90000"/>
            </a:lnSpc>
            <a:spcBef>
              <a:spcPct val="0"/>
            </a:spcBef>
            <a:spcAft>
              <a:spcPct val="15000"/>
            </a:spcAft>
            <a:buChar char="•"/>
          </a:pPr>
          <a:r>
            <a:rPr lang="en-US" sz="1600" kern="1200" dirty="0"/>
            <a:t>Agricultural raw and processed product import</a:t>
          </a:r>
        </a:p>
        <a:p>
          <a:pPr marL="0" lvl="0" indent="0" algn="l" defTabSz="711200">
            <a:lnSpc>
              <a:spcPct val="90000"/>
            </a:lnSpc>
            <a:spcBef>
              <a:spcPct val="0"/>
            </a:spcBef>
            <a:spcAft>
              <a:spcPct val="35000"/>
            </a:spcAft>
            <a:buNone/>
          </a:pPr>
          <a:r>
            <a:rPr lang="en-US" sz="1600" b="1" kern="1200" dirty="0"/>
            <a:t>Demand size</a:t>
          </a:r>
          <a:endParaRPr lang="en-US" sz="1600" kern="1200" dirty="0"/>
        </a:p>
        <a:p>
          <a:pPr marL="171450" lvl="1" indent="-171450" algn="l" defTabSz="711200">
            <a:lnSpc>
              <a:spcPct val="90000"/>
            </a:lnSpc>
            <a:spcBef>
              <a:spcPct val="0"/>
            </a:spcBef>
            <a:spcAft>
              <a:spcPct val="15000"/>
            </a:spcAft>
            <a:buChar char="•"/>
          </a:pPr>
          <a:r>
            <a:rPr lang="en-US" sz="1600" kern="1200" dirty="0" err="1"/>
            <a:t>Agro</a:t>
          </a:r>
          <a:r>
            <a:rPr lang="en-US" sz="1600" kern="1200" dirty="0"/>
            <a:t> food export</a:t>
          </a:r>
        </a:p>
        <a:p>
          <a:pPr marL="171450" lvl="1" indent="-171450" algn="l" defTabSz="711200">
            <a:lnSpc>
              <a:spcPct val="90000"/>
            </a:lnSpc>
            <a:spcBef>
              <a:spcPct val="0"/>
            </a:spcBef>
            <a:spcAft>
              <a:spcPct val="15000"/>
            </a:spcAft>
            <a:buChar char="•"/>
          </a:pPr>
          <a:r>
            <a:rPr lang="en-US" sz="1600" kern="1200" dirty="0"/>
            <a:t>Food and expenditure survey</a:t>
          </a:r>
        </a:p>
        <a:p>
          <a:pPr marL="0" lvl="0" indent="0" algn="l" defTabSz="711200">
            <a:lnSpc>
              <a:spcPct val="90000"/>
            </a:lnSpc>
            <a:spcBef>
              <a:spcPct val="0"/>
            </a:spcBef>
            <a:spcAft>
              <a:spcPct val="35000"/>
            </a:spcAft>
            <a:buNone/>
          </a:pPr>
          <a:r>
            <a:rPr lang="en-US" sz="1600" b="1" kern="1200" dirty="0"/>
            <a:t>Food balance sheet</a:t>
          </a:r>
          <a:endParaRPr lang="en-US" sz="1600" kern="1200" dirty="0"/>
        </a:p>
      </dsp:txBody>
      <dsp:txXfrm>
        <a:off x="4509952" y="1377768"/>
        <a:ext cx="4042642" cy="2176626"/>
      </dsp:txXfrm>
    </dsp:sp>
    <dsp:sp modelId="{4CE641C6-0F5E-4CD3-B007-E7F5357E6DB9}">
      <dsp:nvSpPr>
        <dsp:cNvPr id="0" name=""/>
        <dsp:cNvSpPr/>
      </dsp:nvSpPr>
      <dsp:spPr>
        <a:xfrm>
          <a:off x="0" y="3691712"/>
          <a:ext cx="8590732" cy="53262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0454FFD-1742-4C92-A5A3-1CC3CD979699}">
      <dsp:nvSpPr>
        <dsp:cNvPr id="0" name=""/>
        <dsp:cNvSpPr/>
      </dsp:nvSpPr>
      <dsp:spPr>
        <a:xfrm>
          <a:off x="161118" y="3811551"/>
          <a:ext cx="293228" cy="2929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7EAB7D-4432-4BE6-8FBF-AE272ED9C56E}">
      <dsp:nvSpPr>
        <dsp:cNvPr id="0" name=""/>
        <dsp:cNvSpPr/>
      </dsp:nvSpPr>
      <dsp:spPr>
        <a:xfrm>
          <a:off x="615464" y="3691712"/>
          <a:ext cx="7965789" cy="54926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8131" tIns="58131" rIns="58131" bIns="58131" numCol="1" spcCol="1270" anchor="ctr" anchorCtr="0">
          <a:noAutofit/>
        </a:bodyPr>
        <a:lstStyle/>
        <a:p>
          <a:pPr marL="0" lvl="0" indent="0" algn="l" defTabSz="711200">
            <a:lnSpc>
              <a:spcPct val="90000"/>
            </a:lnSpc>
            <a:spcBef>
              <a:spcPct val="0"/>
            </a:spcBef>
            <a:spcAft>
              <a:spcPct val="35000"/>
            </a:spcAft>
            <a:buNone/>
          </a:pPr>
          <a:r>
            <a:rPr lang="en-US" sz="1600" kern="1200" dirty="0"/>
            <a:t>Economic weight: detailed national account (seldom available)</a:t>
          </a:r>
        </a:p>
      </dsp:txBody>
      <dsp:txXfrm>
        <a:off x="615464" y="3691712"/>
        <a:ext cx="7965789" cy="549266"/>
      </dsp:txXfrm>
    </dsp:sp>
    <dsp:sp modelId="{085139ED-2EE4-4ECC-BD6E-BC52A5C9BCE7}">
      <dsp:nvSpPr>
        <dsp:cNvPr id="0" name=""/>
        <dsp:cNvSpPr/>
      </dsp:nvSpPr>
      <dsp:spPr>
        <a:xfrm>
          <a:off x="0" y="4378294"/>
          <a:ext cx="8590732" cy="53262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3B28A309-1761-4C0D-BB3F-5E4FD58753CF}">
      <dsp:nvSpPr>
        <dsp:cNvPr id="0" name=""/>
        <dsp:cNvSpPr/>
      </dsp:nvSpPr>
      <dsp:spPr>
        <a:xfrm>
          <a:off x="161118" y="4498134"/>
          <a:ext cx="293228" cy="2929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63328-4F94-4B16-AD4C-E7D92F0126AB}">
      <dsp:nvSpPr>
        <dsp:cNvPr id="0" name=""/>
        <dsp:cNvSpPr/>
      </dsp:nvSpPr>
      <dsp:spPr>
        <a:xfrm>
          <a:off x="615464" y="4378294"/>
          <a:ext cx="7965789" cy="549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31" tIns="58131" rIns="58131" bIns="58131" numCol="1" spcCol="1270" anchor="ctr" anchorCtr="0">
          <a:noAutofit/>
        </a:bodyPr>
        <a:lstStyle/>
        <a:p>
          <a:pPr marL="0" lvl="0" indent="0" algn="l" defTabSz="711200">
            <a:lnSpc>
              <a:spcPct val="90000"/>
            </a:lnSpc>
            <a:spcBef>
              <a:spcPct val="0"/>
            </a:spcBef>
            <a:spcAft>
              <a:spcPct val="35000"/>
            </a:spcAft>
            <a:buNone/>
          </a:pPr>
          <a:r>
            <a:rPr lang="en-US" sz="1600" kern="1200" dirty="0"/>
            <a:t>VC exported oriented versus VC targeting the domestic market: a continuum</a:t>
          </a:r>
        </a:p>
      </dsp:txBody>
      <dsp:txXfrm>
        <a:off x="615464" y="4378294"/>
        <a:ext cx="7965789" cy="549266"/>
      </dsp:txXfrm>
    </dsp:sp>
    <dsp:sp modelId="{468138FF-EB08-4F8C-B040-C0555B683B55}">
      <dsp:nvSpPr>
        <dsp:cNvPr id="0" name=""/>
        <dsp:cNvSpPr/>
      </dsp:nvSpPr>
      <dsp:spPr>
        <a:xfrm>
          <a:off x="0" y="5064877"/>
          <a:ext cx="8590732" cy="53262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AC3CBC1B-C814-4F78-A5D2-AEACB2692BB5}">
      <dsp:nvSpPr>
        <dsp:cNvPr id="0" name=""/>
        <dsp:cNvSpPr/>
      </dsp:nvSpPr>
      <dsp:spPr>
        <a:xfrm>
          <a:off x="161118" y="5184717"/>
          <a:ext cx="293228" cy="2929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9762DC-F6AB-4AF5-A182-E8391FE9AA5D}">
      <dsp:nvSpPr>
        <dsp:cNvPr id="0" name=""/>
        <dsp:cNvSpPr/>
      </dsp:nvSpPr>
      <dsp:spPr>
        <a:xfrm>
          <a:off x="615464" y="5064877"/>
          <a:ext cx="7965789" cy="54926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8131" tIns="58131" rIns="58131" bIns="58131" numCol="1" spcCol="1270" anchor="ctr" anchorCtr="0">
          <a:noAutofit/>
        </a:bodyPr>
        <a:lstStyle/>
        <a:p>
          <a:pPr marL="0" lvl="0" indent="0" algn="l" defTabSz="711200">
            <a:lnSpc>
              <a:spcPct val="90000"/>
            </a:lnSpc>
            <a:spcBef>
              <a:spcPct val="0"/>
            </a:spcBef>
            <a:spcAft>
              <a:spcPct val="35000"/>
            </a:spcAft>
            <a:buNone/>
          </a:pPr>
          <a:r>
            <a:rPr lang="en-US" sz="1600" kern="1200" dirty="0"/>
            <a:t>Review of trends for the major features and policy changes</a:t>
          </a:r>
        </a:p>
      </dsp:txBody>
      <dsp:txXfrm>
        <a:off x="615464" y="5064877"/>
        <a:ext cx="7965789" cy="549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17099-159A-485A-8BF6-3B2851070C6B}">
      <dsp:nvSpPr>
        <dsp:cNvPr id="0" name=""/>
        <dsp:cNvSpPr/>
      </dsp:nvSpPr>
      <dsp:spPr>
        <a:xfrm>
          <a:off x="0" y="6769"/>
          <a:ext cx="11338560" cy="10181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1469D-C810-47B6-AF0C-27B1BFDA5E54}">
      <dsp:nvSpPr>
        <dsp:cNvPr id="0" name=""/>
        <dsp:cNvSpPr/>
      </dsp:nvSpPr>
      <dsp:spPr>
        <a:xfrm>
          <a:off x="307975" y="235842"/>
          <a:ext cx="559956" cy="5599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72D961-3CC8-4656-9D3B-FC4BED381435}">
      <dsp:nvSpPr>
        <dsp:cNvPr id="0" name=""/>
        <dsp:cNvSpPr/>
      </dsp:nvSpPr>
      <dsp:spPr>
        <a:xfrm>
          <a:off x="1175907" y="6769"/>
          <a:ext cx="10161502" cy="101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49" tIns="107749" rIns="107749" bIns="107749" numCol="1" spcCol="1270" anchor="ctr" anchorCtr="0">
          <a:noAutofit/>
        </a:bodyPr>
        <a:lstStyle/>
        <a:p>
          <a:pPr marL="0" lvl="0" indent="0" algn="l" defTabSz="1066800">
            <a:lnSpc>
              <a:spcPct val="90000"/>
            </a:lnSpc>
            <a:spcBef>
              <a:spcPct val="0"/>
            </a:spcBef>
            <a:spcAft>
              <a:spcPct val="35000"/>
            </a:spcAft>
            <a:buNone/>
          </a:pPr>
          <a:r>
            <a:rPr lang="en-US" sz="2400" kern="1200"/>
            <a:t>VC logical flow from production to end-user:  tendency to emphasise issues at the production stage…</a:t>
          </a:r>
        </a:p>
      </dsp:txBody>
      <dsp:txXfrm>
        <a:off x="1175907" y="6769"/>
        <a:ext cx="10161502" cy="1018101"/>
      </dsp:txXfrm>
    </dsp:sp>
    <dsp:sp modelId="{F1BA424C-1688-49DC-AA53-5BD0BA9680CC}">
      <dsp:nvSpPr>
        <dsp:cNvPr id="0" name=""/>
        <dsp:cNvSpPr/>
      </dsp:nvSpPr>
      <dsp:spPr>
        <a:xfrm>
          <a:off x="0" y="1231373"/>
          <a:ext cx="11338560" cy="1233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27315-73B6-4247-8B80-0A2B84E0AEC3}">
      <dsp:nvSpPr>
        <dsp:cNvPr id="0" name=""/>
        <dsp:cNvSpPr/>
      </dsp:nvSpPr>
      <dsp:spPr>
        <a:xfrm>
          <a:off x="228730" y="1318801"/>
          <a:ext cx="559956" cy="559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74039-5BAF-4C1C-AC4E-068AC9F7332D}">
      <dsp:nvSpPr>
        <dsp:cNvPr id="0" name=""/>
        <dsp:cNvSpPr/>
      </dsp:nvSpPr>
      <dsp:spPr>
        <a:xfrm>
          <a:off x="732256" y="1409029"/>
          <a:ext cx="10161502" cy="37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87" tIns="65587" rIns="65587" bIns="65587" numCol="1" spcCol="1270" anchor="ctr" anchorCtr="0">
          <a:noAutofit/>
        </a:bodyPr>
        <a:lstStyle/>
        <a:p>
          <a:pPr marL="0" lvl="0" indent="0" algn="l" defTabSz="1066800">
            <a:lnSpc>
              <a:spcPct val="90000"/>
            </a:lnSpc>
            <a:spcBef>
              <a:spcPct val="0"/>
            </a:spcBef>
            <a:spcAft>
              <a:spcPct val="35000"/>
            </a:spcAft>
            <a:buNone/>
          </a:pPr>
          <a:r>
            <a:rPr lang="en-US" sz="2400" kern="1200" dirty="0"/>
            <a:t>…</a:t>
          </a:r>
          <a:r>
            <a:rPr lang="en-GB" sz="2400" kern="1200" dirty="0"/>
            <a:t>but critical bottlenecks could be at a stage other than production.</a:t>
          </a:r>
          <a:endParaRPr lang="en-US" sz="2400" kern="1200" dirty="0"/>
        </a:p>
      </dsp:txBody>
      <dsp:txXfrm>
        <a:off x="732256" y="1409029"/>
        <a:ext cx="10161502" cy="376859"/>
      </dsp:txXfrm>
    </dsp:sp>
    <dsp:sp modelId="{6F96E25F-53D7-431E-8F2A-6A775600F385}">
      <dsp:nvSpPr>
        <dsp:cNvPr id="0" name=""/>
        <dsp:cNvSpPr/>
      </dsp:nvSpPr>
      <dsp:spPr>
        <a:xfrm>
          <a:off x="0" y="2767047"/>
          <a:ext cx="11338560" cy="2782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FAA4B-78B6-4925-BD31-CD844077C214}">
      <dsp:nvSpPr>
        <dsp:cNvPr id="0" name=""/>
        <dsp:cNvSpPr/>
      </dsp:nvSpPr>
      <dsp:spPr>
        <a:xfrm>
          <a:off x="307975" y="3878529"/>
          <a:ext cx="559956" cy="5599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2507B2-40EE-4E4E-9CEF-E32DF0DFA608}">
      <dsp:nvSpPr>
        <dsp:cNvPr id="0" name=""/>
        <dsp:cNvSpPr/>
      </dsp:nvSpPr>
      <dsp:spPr>
        <a:xfrm>
          <a:off x="1175907" y="3649456"/>
          <a:ext cx="5102352" cy="101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49" tIns="107749" rIns="107749" bIns="107749" numCol="1" spcCol="1270" anchor="ctr" anchorCtr="0">
          <a:noAutofit/>
        </a:bodyPr>
        <a:lstStyle/>
        <a:p>
          <a:pPr marL="0" lvl="0" indent="0" algn="l" defTabSz="1066800">
            <a:lnSpc>
              <a:spcPct val="90000"/>
            </a:lnSpc>
            <a:spcBef>
              <a:spcPct val="0"/>
            </a:spcBef>
            <a:spcAft>
              <a:spcPct val="35000"/>
            </a:spcAft>
            <a:buNone/>
          </a:pPr>
          <a:r>
            <a:rPr lang="en-US" sz="2400" kern="1200" dirty="0"/>
            <a:t>Potential impact of changes in the VC context</a:t>
          </a:r>
        </a:p>
      </dsp:txBody>
      <dsp:txXfrm>
        <a:off x="1175907" y="3649456"/>
        <a:ext cx="5102352" cy="1018101"/>
      </dsp:txXfrm>
    </dsp:sp>
    <dsp:sp modelId="{9840B4BA-DA72-4EE7-97EB-BB40DFD4CD6A}">
      <dsp:nvSpPr>
        <dsp:cNvPr id="0" name=""/>
        <dsp:cNvSpPr/>
      </dsp:nvSpPr>
      <dsp:spPr>
        <a:xfrm>
          <a:off x="6278259" y="2997556"/>
          <a:ext cx="5059150" cy="2321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49" tIns="107749" rIns="107749" bIns="107749"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kern="1200" dirty="0"/>
            <a:t>- Regulation… EUDR</a:t>
          </a:r>
        </a:p>
        <a:p>
          <a:pPr marL="0" lvl="0" indent="0" algn="l" defTabSz="889000">
            <a:lnSpc>
              <a:spcPct val="90000"/>
            </a:lnSpc>
            <a:spcBef>
              <a:spcPct val="0"/>
            </a:spcBef>
            <a:spcAft>
              <a:spcPct val="35000"/>
            </a:spcAft>
            <a:buFont typeface="Wingdings" panose="05000000000000000000" pitchFamily="2" charset="2"/>
            <a:buNone/>
          </a:pPr>
          <a:r>
            <a:rPr lang="en-US" sz="2000" kern="1200" dirty="0"/>
            <a:t>- Environmental, drought, temperature…</a:t>
          </a:r>
        </a:p>
        <a:p>
          <a:pPr marL="0" lvl="0" indent="0" algn="l" defTabSz="889000">
            <a:lnSpc>
              <a:spcPct val="90000"/>
            </a:lnSpc>
            <a:spcBef>
              <a:spcPct val="0"/>
            </a:spcBef>
            <a:spcAft>
              <a:spcPct val="35000"/>
            </a:spcAft>
            <a:buFont typeface="Wingdings" panose="05000000000000000000" pitchFamily="2" charset="2"/>
            <a:buNone/>
          </a:pPr>
          <a:r>
            <a:rPr lang="en-US" sz="2000" kern="1200" dirty="0"/>
            <a:t>- Economic: trade tariff, energy cost, debt…</a:t>
          </a:r>
        </a:p>
        <a:p>
          <a:pPr marL="0" lvl="0" indent="0" algn="l" defTabSz="889000">
            <a:lnSpc>
              <a:spcPct val="90000"/>
            </a:lnSpc>
            <a:spcBef>
              <a:spcPct val="0"/>
            </a:spcBef>
            <a:spcAft>
              <a:spcPct val="35000"/>
            </a:spcAft>
            <a:buFont typeface="Wingdings" panose="05000000000000000000" pitchFamily="2" charset="2"/>
            <a:buNone/>
          </a:pPr>
          <a:r>
            <a:rPr lang="en-US" sz="2000" kern="1200" dirty="0"/>
            <a:t>- Politics: change of political regime with new objectives, post war/crisis situation</a:t>
          </a:r>
        </a:p>
      </dsp:txBody>
      <dsp:txXfrm>
        <a:off x="6278259" y="2997556"/>
        <a:ext cx="5059150" cy="2321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84C8-1B67-4434-95BD-2E48A4B0E727}">
      <dsp:nvSpPr>
        <dsp:cNvPr id="0" name=""/>
        <dsp:cNvSpPr/>
      </dsp:nvSpPr>
      <dsp:spPr>
        <a:xfrm>
          <a:off x="0" y="53215"/>
          <a:ext cx="11344422" cy="3318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3615E-3682-4548-9872-6F49C8B690D2}">
      <dsp:nvSpPr>
        <dsp:cNvPr id="0" name=""/>
        <dsp:cNvSpPr/>
      </dsp:nvSpPr>
      <dsp:spPr>
        <a:xfrm>
          <a:off x="174781" y="60237"/>
          <a:ext cx="317785" cy="317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710991-D63C-4717-8C12-374D7DAB37BC}">
      <dsp:nvSpPr>
        <dsp:cNvPr id="0" name=""/>
        <dsp:cNvSpPr/>
      </dsp:nvSpPr>
      <dsp:spPr>
        <a:xfrm>
          <a:off x="667348" y="196"/>
          <a:ext cx="10677073" cy="57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50" tIns="61150" rIns="61150" bIns="61150" numCol="1" spcCol="1270" anchor="ctr" anchorCtr="0">
          <a:noAutofit/>
        </a:bodyPr>
        <a:lstStyle/>
        <a:p>
          <a:pPr marL="0" lvl="0" indent="0" algn="l" defTabSz="755650">
            <a:lnSpc>
              <a:spcPct val="90000"/>
            </a:lnSpc>
            <a:spcBef>
              <a:spcPct val="0"/>
            </a:spcBef>
            <a:spcAft>
              <a:spcPct val="35000"/>
            </a:spcAft>
            <a:buNone/>
          </a:pPr>
          <a:r>
            <a:rPr lang="en-US" sz="1700" kern="1200"/>
            <a:t>Not obvious to identify the key factors that lead to elicit one value chain (i.e a raw product).</a:t>
          </a:r>
        </a:p>
      </dsp:txBody>
      <dsp:txXfrm>
        <a:off x="667348" y="196"/>
        <a:ext cx="10677073" cy="577791"/>
      </dsp:txXfrm>
    </dsp:sp>
    <dsp:sp modelId="{B3F76A96-162C-4D54-80C7-B70001E81EF8}">
      <dsp:nvSpPr>
        <dsp:cNvPr id="0" name=""/>
        <dsp:cNvSpPr/>
      </dsp:nvSpPr>
      <dsp:spPr>
        <a:xfrm>
          <a:off x="0" y="540165"/>
          <a:ext cx="11344422" cy="577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F2D91-DC11-48E3-A0B1-03870558D1BF}">
      <dsp:nvSpPr>
        <dsp:cNvPr id="0" name=""/>
        <dsp:cNvSpPr/>
      </dsp:nvSpPr>
      <dsp:spPr>
        <a:xfrm>
          <a:off x="174781" y="692954"/>
          <a:ext cx="317785" cy="317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73B8DD-DD11-4CBA-9861-0CFF639614AD}">
      <dsp:nvSpPr>
        <dsp:cNvPr id="0" name=""/>
        <dsp:cNvSpPr/>
      </dsp:nvSpPr>
      <dsp:spPr>
        <a:xfrm>
          <a:off x="667348" y="551559"/>
          <a:ext cx="10677073" cy="57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50" tIns="61150" rIns="61150" bIns="61150" numCol="1" spcCol="1270" anchor="ctr" anchorCtr="0">
          <a:noAutofit/>
        </a:bodyPr>
        <a:lstStyle/>
        <a:p>
          <a:pPr marL="0" lvl="0" indent="0" algn="l" defTabSz="755650">
            <a:lnSpc>
              <a:spcPct val="90000"/>
            </a:lnSpc>
            <a:spcBef>
              <a:spcPct val="0"/>
            </a:spcBef>
            <a:spcAft>
              <a:spcPct val="35000"/>
            </a:spcAft>
            <a:buNone/>
          </a:pPr>
          <a:r>
            <a:rPr lang="en-US" sz="1700" kern="1200" dirty="0"/>
            <a:t>There is a risk to select one value chain on the potential outcome usefulness and impact of the analysis</a:t>
          </a:r>
        </a:p>
      </dsp:txBody>
      <dsp:txXfrm>
        <a:off x="667348" y="551559"/>
        <a:ext cx="10677073" cy="577791"/>
      </dsp:txXfrm>
    </dsp:sp>
    <dsp:sp modelId="{8E38FB77-FBA8-488C-A7E8-848240554036}">
      <dsp:nvSpPr>
        <dsp:cNvPr id="0" name=""/>
        <dsp:cNvSpPr/>
      </dsp:nvSpPr>
      <dsp:spPr>
        <a:xfrm>
          <a:off x="0" y="1444674"/>
          <a:ext cx="11344422" cy="577791"/>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21B441E1-67B2-4A16-8CD0-BCABFEB06B1E}">
      <dsp:nvSpPr>
        <dsp:cNvPr id="0" name=""/>
        <dsp:cNvSpPr/>
      </dsp:nvSpPr>
      <dsp:spPr>
        <a:xfrm>
          <a:off x="174781" y="1574677"/>
          <a:ext cx="317785" cy="317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B8F4BD-15E2-47A3-96ED-C688C54B92EF}">
      <dsp:nvSpPr>
        <dsp:cNvPr id="0" name=""/>
        <dsp:cNvSpPr/>
      </dsp:nvSpPr>
      <dsp:spPr>
        <a:xfrm>
          <a:off x="667348" y="1444674"/>
          <a:ext cx="10677073" cy="57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50" tIns="61150" rIns="61150" bIns="61150" numCol="1" spcCol="1270" anchor="ctr" anchorCtr="0">
          <a:noAutofit/>
        </a:bodyPr>
        <a:lstStyle/>
        <a:p>
          <a:pPr marL="0" lvl="0" indent="0" algn="l" defTabSz="755650">
            <a:lnSpc>
              <a:spcPct val="90000"/>
            </a:lnSpc>
            <a:spcBef>
              <a:spcPct val="0"/>
            </a:spcBef>
            <a:spcAft>
              <a:spcPct val="35000"/>
            </a:spcAft>
            <a:buNone/>
          </a:pPr>
          <a:r>
            <a:rPr lang="en-US" sz="1700" kern="1200"/>
            <a:t>But…</a:t>
          </a:r>
        </a:p>
      </dsp:txBody>
      <dsp:txXfrm>
        <a:off x="667348" y="1444674"/>
        <a:ext cx="10677073" cy="577791"/>
      </dsp:txXfrm>
    </dsp:sp>
    <dsp:sp modelId="{B812CA3D-B437-4732-AAAC-2D680FB1A450}">
      <dsp:nvSpPr>
        <dsp:cNvPr id="0" name=""/>
        <dsp:cNvSpPr/>
      </dsp:nvSpPr>
      <dsp:spPr>
        <a:xfrm>
          <a:off x="37691" y="2109955"/>
          <a:ext cx="10832791" cy="577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2B024-9330-484C-A4A8-1E840DB4E432}">
      <dsp:nvSpPr>
        <dsp:cNvPr id="0" name=""/>
        <dsp:cNvSpPr/>
      </dsp:nvSpPr>
      <dsp:spPr>
        <a:xfrm>
          <a:off x="48349" y="2296916"/>
          <a:ext cx="317785" cy="3177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349A2C-9F76-46A3-844B-15BB6D3752A1}">
      <dsp:nvSpPr>
        <dsp:cNvPr id="0" name=""/>
        <dsp:cNvSpPr/>
      </dsp:nvSpPr>
      <dsp:spPr>
        <a:xfrm>
          <a:off x="540917" y="2166913"/>
          <a:ext cx="10677073" cy="57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50" tIns="61150" rIns="61150" bIns="61150" numCol="1" spcCol="1270" anchor="ctr" anchorCtr="0">
          <a:noAutofit/>
        </a:bodyPr>
        <a:lstStyle/>
        <a:p>
          <a:pPr marL="0" lvl="0" indent="0" algn="l" defTabSz="755650">
            <a:lnSpc>
              <a:spcPct val="90000"/>
            </a:lnSpc>
            <a:spcBef>
              <a:spcPct val="0"/>
            </a:spcBef>
            <a:spcAft>
              <a:spcPct val="35000"/>
            </a:spcAft>
            <a:buNone/>
          </a:pPr>
          <a:r>
            <a:rPr lang="en-US" sz="1700" kern="1200" dirty="0"/>
            <a:t>A unique VC  analysis does not mean one system, but take into account co-products and different markets</a:t>
          </a:r>
        </a:p>
      </dsp:txBody>
      <dsp:txXfrm>
        <a:off x="540917" y="2166913"/>
        <a:ext cx="10677073" cy="577791"/>
      </dsp:txXfrm>
    </dsp:sp>
    <dsp:sp modelId="{F1A78CC4-4CF6-4A48-A87C-ECA3EA139FD7}">
      <dsp:nvSpPr>
        <dsp:cNvPr id="0" name=""/>
        <dsp:cNvSpPr/>
      </dsp:nvSpPr>
      <dsp:spPr>
        <a:xfrm>
          <a:off x="0" y="2649924"/>
          <a:ext cx="11344422" cy="577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CC4CE-E20B-4E8B-AB96-69D0CE7527B1}">
      <dsp:nvSpPr>
        <dsp:cNvPr id="0" name=""/>
        <dsp:cNvSpPr/>
      </dsp:nvSpPr>
      <dsp:spPr>
        <a:xfrm>
          <a:off x="140607" y="2722970"/>
          <a:ext cx="317785" cy="3177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5CE4EB-6554-4658-835E-0788EFF9BD5E}">
      <dsp:nvSpPr>
        <dsp:cNvPr id="0" name=""/>
        <dsp:cNvSpPr/>
      </dsp:nvSpPr>
      <dsp:spPr>
        <a:xfrm>
          <a:off x="667348" y="2649930"/>
          <a:ext cx="10677073" cy="57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50" tIns="61150" rIns="61150" bIns="61150" numCol="1" spcCol="1270" anchor="ctr" anchorCtr="0">
          <a:noAutofit/>
        </a:bodyPr>
        <a:lstStyle/>
        <a:p>
          <a:pPr marL="0" lvl="0" indent="0" algn="l" defTabSz="755650">
            <a:lnSpc>
              <a:spcPct val="90000"/>
            </a:lnSpc>
            <a:spcBef>
              <a:spcPct val="0"/>
            </a:spcBef>
            <a:spcAft>
              <a:spcPct val="35000"/>
            </a:spcAft>
            <a:buNone/>
          </a:pPr>
          <a:r>
            <a:rPr lang="en-US" sz="1700" kern="1200" dirty="0"/>
            <a:t>Leading, major value chains provide core resources to actors and the economy.</a:t>
          </a:r>
        </a:p>
      </dsp:txBody>
      <dsp:txXfrm>
        <a:off x="667348" y="2649930"/>
        <a:ext cx="10677073" cy="577791"/>
      </dsp:txXfrm>
    </dsp:sp>
    <dsp:sp modelId="{B39C5D54-328F-4024-99DF-A1B9A599A410}">
      <dsp:nvSpPr>
        <dsp:cNvPr id="0" name=""/>
        <dsp:cNvSpPr/>
      </dsp:nvSpPr>
      <dsp:spPr>
        <a:xfrm>
          <a:off x="0" y="3340367"/>
          <a:ext cx="11344422" cy="1564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27141-A069-4B70-ADC2-3C93835992CD}">
      <dsp:nvSpPr>
        <dsp:cNvPr id="0" name=""/>
        <dsp:cNvSpPr/>
      </dsp:nvSpPr>
      <dsp:spPr>
        <a:xfrm>
          <a:off x="123183" y="3770500"/>
          <a:ext cx="317785" cy="3177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D68AD6-E936-435E-85E4-F82695C118ED}">
      <dsp:nvSpPr>
        <dsp:cNvPr id="0" name=""/>
        <dsp:cNvSpPr/>
      </dsp:nvSpPr>
      <dsp:spPr>
        <a:xfrm>
          <a:off x="582359" y="3428269"/>
          <a:ext cx="10677073" cy="142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50" tIns="0" rIns="61150" bIns="0" numCol="1" spcCol="1270" anchor="ctr" anchorCtr="0">
          <a:noAutofit/>
        </a:bodyPr>
        <a:lstStyle/>
        <a:p>
          <a:pPr marL="0" lvl="0" indent="0" algn="l" defTabSz="755650">
            <a:lnSpc>
              <a:spcPct val="90000"/>
            </a:lnSpc>
            <a:spcBef>
              <a:spcPct val="0"/>
            </a:spcBef>
            <a:spcAft>
              <a:spcPct val="35000"/>
            </a:spcAft>
            <a:buNone/>
          </a:pPr>
          <a:r>
            <a:rPr lang="en-GB" sz="1700" kern="1200" dirty="0"/>
            <a:t>The value chain can be seen as a geological core, a representative sample of the complexity that facilitates the identification of key issues and determining factors for the formulation of an action plan that goes beyond the value chain</a:t>
          </a:r>
        </a:p>
        <a:p>
          <a:pPr marL="0" lvl="0" indent="0" algn="l" defTabSz="755650">
            <a:lnSpc>
              <a:spcPct val="90000"/>
            </a:lnSpc>
            <a:spcBef>
              <a:spcPct val="0"/>
            </a:spcBef>
            <a:spcAft>
              <a:spcPct val="35000"/>
            </a:spcAft>
            <a:buNone/>
          </a:pPr>
          <a:r>
            <a:rPr lang="en-GB" sz="1700" kern="1200" dirty="0"/>
            <a:t>- Implementing an innovation platform, setting an interprofessional body, improving transportation infrastructure…</a:t>
          </a:r>
        </a:p>
      </dsp:txBody>
      <dsp:txXfrm>
        <a:off x="582359" y="3428269"/>
        <a:ext cx="10677073" cy="14211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454FA-77D3-419D-9218-37FF29B4EAC5}">
      <dsp:nvSpPr>
        <dsp:cNvPr id="0" name=""/>
        <dsp:cNvSpPr/>
      </dsp:nvSpPr>
      <dsp:spPr>
        <a:xfrm>
          <a:off x="3637" y="202559"/>
          <a:ext cx="3546514" cy="7711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Analysing a portfolio of VCs fits to specific issues and entry point at different spatial scales:</a:t>
          </a:r>
          <a:endParaRPr lang="en-US" sz="1500" kern="1200" dirty="0"/>
        </a:p>
      </dsp:txBody>
      <dsp:txXfrm>
        <a:off x="3637" y="202559"/>
        <a:ext cx="3546514" cy="771145"/>
      </dsp:txXfrm>
    </dsp:sp>
    <dsp:sp modelId="{F7CFE11D-F0F7-4D5C-AD96-09DD2BECFDD4}">
      <dsp:nvSpPr>
        <dsp:cNvPr id="0" name=""/>
        <dsp:cNvSpPr/>
      </dsp:nvSpPr>
      <dsp:spPr>
        <a:xfrm>
          <a:off x="3637" y="973705"/>
          <a:ext cx="3546514" cy="19558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Agro-ecological, diversified cropping systems</a:t>
          </a:r>
          <a:endParaRPr lang="en-US" sz="1500" kern="1200"/>
        </a:p>
        <a:p>
          <a:pPr marL="114300" lvl="1" indent="-114300" algn="l" defTabSz="666750">
            <a:lnSpc>
              <a:spcPct val="90000"/>
            </a:lnSpc>
            <a:spcBef>
              <a:spcPct val="0"/>
            </a:spcBef>
            <a:spcAft>
              <a:spcPct val="15000"/>
            </a:spcAft>
            <a:buChar char="•"/>
          </a:pPr>
          <a:r>
            <a:rPr lang="en-GB" sz="1500" kern="1200"/>
            <a:t>Respond to territorial approach, </a:t>
          </a:r>
          <a:endParaRPr lang="en-US" sz="1500" kern="1200"/>
        </a:p>
        <a:p>
          <a:pPr marL="114300" lvl="1" indent="-114300" algn="l" defTabSz="666750">
            <a:lnSpc>
              <a:spcPct val="90000"/>
            </a:lnSpc>
            <a:spcBef>
              <a:spcPct val="0"/>
            </a:spcBef>
            <a:spcAft>
              <a:spcPct val="15000"/>
            </a:spcAft>
            <a:buChar char="•"/>
          </a:pPr>
          <a:r>
            <a:rPr lang="en-GB" sz="1500" kern="1200"/>
            <a:t>Formulate of a comprehensive agricultural or development national policies.</a:t>
          </a:r>
          <a:endParaRPr lang="en-US" sz="1500" kern="1200"/>
        </a:p>
      </dsp:txBody>
      <dsp:txXfrm>
        <a:off x="3637" y="973705"/>
        <a:ext cx="3546514" cy="1955812"/>
      </dsp:txXfrm>
    </dsp:sp>
    <dsp:sp modelId="{905D1563-6F05-4E2E-B2EB-530E6BC47CEA}">
      <dsp:nvSpPr>
        <dsp:cNvPr id="0" name=""/>
        <dsp:cNvSpPr/>
      </dsp:nvSpPr>
      <dsp:spPr>
        <a:xfrm>
          <a:off x="4046664" y="202559"/>
          <a:ext cx="3546514" cy="7711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Strengthen the analytical power:</a:t>
          </a:r>
          <a:endParaRPr lang="en-US" sz="1500" kern="1200"/>
        </a:p>
      </dsp:txBody>
      <dsp:txXfrm>
        <a:off x="4046664" y="202559"/>
        <a:ext cx="3546514" cy="771145"/>
      </dsp:txXfrm>
    </dsp:sp>
    <dsp:sp modelId="{E5D604FE-135E-41D4-B670-55FC9592AD03}">
      <dsp:nvSpPr>
        <dsp:cNvPr id="0" name=""/>
        <dsp:cNvSpPr/>
      </dsp:nvSpPr>
      <dsp:spPr>
        <a:xfrm>
          <a:off x="4046664" y="973705"/>
          <a:ext cx="3546514" cy="19558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Comparison, </a:t>
          </a:r>
          <a:endParaRPr lang="en-US" sz="1500" kern="1200"/>
        </a:p>
        <a:p>
          <a:pPr marL="114300" lvl="1" indent="-114300" algn="l" defTabSz="666750">
            <a:lnSpc>
              <a:spcPct val="90000"/>
            </a:lnSpc>
            <a:spcBef>
              <a:spcPct val="0"/>
            </a:spcBef>
            <a:spcAft>
              <a:spcPct val="15000"/>
            </a:spcAft>
            <a:buChar char="•"/>
          </a:pPr>
          <a:r>
            <a:rPr lang="en-GB" sz="1500" kern="1200"/>
            <a:t>Interaction between value chain</a:t>
          </a:r>
          <a:endParaRPr lang="en-US" sz="1500" kern="1200"/>
        </a:p>
      </dsp:txBody>
      <dsp:txXfrm>
        <a:off x="4046664" y="973705"/>
        <a:ext cx="3546514" cy="1955812"/>
      </dsp:txXfrm>
    </dsp:sp>
    <dsp:sp modelId="{7803516D-F44E-4E6F-B698-BDCE85F32D6A}">
      <dsp:nvSpPr>
        <dsp:cNvPr id="0" name=""/>
        <dsp:cNvSpPr/>
      </dsp:nvSpPr>
      <dsp:spPr>
        <a:xfrm>
          <a:off x="8089690" y="202559"/>
          <a:ext cx="3546514" cy="7711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But…</a:t>
          </a:r>
          <a:endParaRPr lang="en-US" sz="1500" kern="1200"/>
        </a:p>
      </dsp:txBody>
      <dsp:txXfrm>
        <a:off x="8089690" y="202559"/>
        <a:ext cx="3546514" cy="771145"/>
      </dsp:txXfrm>
    </dsp:sp>
    <dsp:sp modelId="{D5EBA3E5-9C0C-4B99-BCDA-F6D2B05F3BF6}">
      <dsp:nvSpPr>
        <dsp:cNvPr id="0" name=""/>
        <dsp:cNvSpPr/>
      </dsp:nvSpPr>
      <dsp:spPr>
        <a:xfrm>
          <a:off x="8089690" y="973705"/>
          <a:ext cx="3546514" cy="19558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Cannot replace the selection process: selecting multiple VCs can be as challenging as selecting just one</a:t>
          </a:r>
          <a:endParaRPr lang="en-US" sz="1500" kern="1200"/>
        </a:p>
        <a:p>
          <a:pPr marL="114300" lvl="1" indent="-114300" algn="l" defTabSz="666750">
            <a:lnSpc>
              <a:spcPct val="90000"/>
            </a:lnSpc>
            <a:spcBef>
              <a:spcPct val="0"/>
            </a:spcBef>
            <a:spcAft>
              <a:spcPct val="15000"/>
            </a:spcAft>
            <a:buChar char="•"/>
          </a:pPr>
          <a:r>
            <a:rPr lang="en-GB" sz="1500" kern="1200"/>
            <a:t>Consider how to adjust means (human, financial resources and times)  and analytical practices (methodology) to the objective and challenges addressed.</a:t>
          </a:r>
          <a:endParaRPr lang="en-US" sz="1500" kern="1200"/>
        </a:p>
        <a:p>
          <a:pPr marL="114300" lvl="1" indent="-114300" algn="l" defTabSz="666750">
            <a:lnSpc>
              <a:spcPct val="90000"/>
            </a:lnSpc>
            <a:spcBef>
              <a:spcPct val="0"/>
            </a:spcBef>
            <a:spcAft>
              <a:spcPct val="15000"/>
            </a:spcAft>
            <a:buChar char="•"/>
          </a:pPr>
          <a:r>
            <a:rPr lang="en-GB" sz="1500" kern="1200"/>
            <a:t>Adjusting the depth of the analysis</a:t>
          </a:r>
          <a:endParaRPr lang="en-US" sz="1500" kern="1200"/>
        </a:p>
      </dsp:txBody>
      <dsp:txXfrm>
        <a:off x="8089690" y="973705"/>
        <a:ext cx="3546514" cy="19558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0C143-1A8B-4ABE-AFD3-5FD1CF684DE9}">
      <dsp:nvSpPr>
        <dsp:cNvPr id="0" name=""/>
        <dsp:cNvSpPr/>
      </dsp:nvSpPr>
      <dsp:spPr>
        <a:xfrm>
          <a:off x="212335" y="606923"/>
          <a:ext cx="1335915" cy="1335915"/>
        </a:xfrm>
        <a:prstGeom prst="ellipse">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292E82CC-1DC8-4A3C-8DD4-F163E5806917}">
      <dsp:nvSpPr>
        <dsp:cNvPr id="0" name=""/>
        <dsp:cNvSpPr/>
      </dsp:nvSpPr>
      <dsp:spPr>
        <a:xfrm>
          <a:off x="492877" y="887465"/>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4B144-75A7-47DA-9832-E47D051FDDDD}">
      <dsp:nvSpPr>
        <dsp:cNvPr id="0" name=""/>
        <dsp:cNvSpPr/>
      </dsp:nvSpPr>
      <dsp:spPr>
        <a:xfrm>
          <a:off x="1834517" y="60692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A value chain analysis should respond to a question…</a:t>
          </a:r>
          <a:endParaRPr lang="en-US" sz="2400" kern="1200" dirty="0"/>
        </a:p>
      </dsp:txBody>
      <dsp:txXfrm>
        <a:off x="1834517" y="606923"/>
        <a:ext cx="3148942" cy="1335915"/>
      </dsp:txXfrm>
    </dsp:sp>
    <dsp:sp modelId="{E6064B42-819E-4388-AA5E-77AA6D90B7F9}">
      <dsp:nvSpPr>
        <dsp:cNvPr id="0" name=""/>
        <dsp:cNvSpPr/>
      </dsp:nvSpPr>
      <dsp:spPr>
        <a:xfrm>
          <a:off x="5532139" y="606923"/>
          <a:ext cx="1335915" cy="1335915"/>
        </a:xfrm>
        <a:prstGeom prst="ellipse">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03A59CE5-C531-4BC4-A6F5-C84283FA0945}">
      <dsp:nvSpPr>
        <dsp:cNvPr id="0" name=""/>
        <dsp:cNvSpPr/>
      </dsp:nvSpPr>
      <dsp:spPr>
        <a:xfrm>
          <a:off x="5812681" y="887465"/>
          <a:ext cx="774830" cy="7748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DF072-EF04-4193-BBC8-B91B89E906F8}">
      <dsp:nvSpPr>
        <dsp:cNvPr id="0" name=""/>
        <dsp:cNvSpPr/>
      </dsp:nvSpPr>
      <dsp:spPr>
        <a:xfrm>
          <a:off x="7154322" y="60692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 although it can reveal unexpected constraints or issues, it is not “a data mining process”</a:t>
          </a:r>
          <a:endParaRPr lang="en-US" sz="2400" kern="1200" dirty="0"/>
        </a:p>
      </dsp:txBody>
      <dsp:txXfrm>
        <a:off x="7154322" y="606923"/>
        <a:ext cx="3148942" cy="1335915"/>
      </dsp:txXfrm>
    </dsp:sp>
    <dsp:sp modelId="{A6258F76-1508-4967-AE05-227C450FCB31}">
      <dsp:nvSpPr>
        <dsp:cNvPr id="0" name=""/>
        <dsp:cNvSpPr/>
      </dsp:nvSpPr>
      <dsp:spPr>
        <a:xfrm>
          <a:off x="212335" y="2738699"/>
          <a:ext cx="1335915" cy="1335915"/>
        </a:xfrm>
        <a:prstGeom prst="ellipse">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01EED467-17CF-4C8C-8F27-C7092959B011}">
      <dsp:nvSpPr>
        <dsp:cNvPr id="0" name=""/>
        <dsp:cNvSpPr/>
      </dsp:nvSpPr>
      <dsp:spPr>
        <a:xfrm>
          <a:off x="492877" y="3019241"/>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21AAF-0EC6-4BE5-9439-79D24B137BE8}">
      <dsp:nvSpPr>
        <dsp:cNvPr id="0" name=""/>
        <dsp:cNvSpPr/>
      </dsp:nvSpPr>
      <dsp:spPr>
        <a:xfrm>
          <a:off x="1834517" y="273869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Selecting, backstopping of a given value chain or value chain</a:t>
          </a:r>
          <a:r>
            <a:rPr lang="en-GB" sz="2400" b="1" kern="1200" dirty="0">
              <a:solidFill>
                <a:srgbClr val="FF0000"/>
              </a:solidFill>
            </a:rPr>
            <a:t>s</a:t>
          </a:r>
          <a:r>
            <a:rPr lang="en-GB" sz="2400" b="1" kern="1200" dirty="0"/>
            <a:t> </a:t>
          </a:r>
          <a:r>
            <a:rPr lang="en-GB" sz="2400" kern="1200" dirty="0"/>
            <a:t>is already an analytical process</a:t>
          </a:r>
          <a:endParaRPr lang="en-US" sz="2400" kern="1200" dirty="0"/>
        </a:p>
      </dsp:txBody>
      <dsp:txXfrm>
        <a:off x="1834517" y="2738699"/>
        <a:ext cx="3148942" cy="1335915"/>
      </dsp:txXfrm>
    </dsp:sp>
    <dsp:sp modelId="{C0134C9A-D332-40E4-AD2B-F8C706ABC434}">
      <dsp:nvSpPr>
        <dsp:cNvPr id="0" name=""/>
        <dsp:cNvSpPr/>
      </dsp:nvSpPr>
      <dsp:spPr>
        <a:xfrm>
          <a:off x="5532139" y="2738699"/>
          <a:ext cx="1335915" cy="1335915"/>
        </a:xfrm>
        <a:prstGeom prst="ellipse">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08982844-AC6E-43DA-AC94-881394D28475}">
      <dsp:nvSpPr>
        <dsp:cNvPr id="0" name=""/>
        <dsp:cNvSpPr/>
      </dsp:nvSpPr>
      <dsp:spPr>
        <a:xfrm>
          <a:off x="5812681" y="3019241"/>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5FF0E-D667-4ED1-8B31-973231168C55}">
      <dsp:nvSpPr>
        <dsp:cNvPr id="0" name=""/>
        <dsp:cNvSpPr/>
      </dsp:nvSpPr>
      <dsp:spPr>
        <a:xfrm>
          <a:off x="7154322" y="273869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Shorten of human resources is often a critical constraint to expand the VC coverage: building analytical capacity is key</a:t>
          </a:r>
          <a:endParaRPr lang="en-US" sz="2400" kern="1200" dirty="0"/>
        </a:p>
      </dsp:txBody>
      <dsp:txXfrm>
        <a:off x="7154322" y="2738699"/>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B81CE-0D36-4210-B823-EACD65E5B42D}" type="datetimeFigureOut">
              <a:rPr lang="en-GB" smtClean="0"/>
              <a:t>24/04/2025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FDE37-D291-4F3E-817B-CBE4E223570B}" type="slidenum">
              <a:rPr lang="en-GB" smtClean="0"/>
              <a:t>‹#›</a:t>
            </a:fld>
            <a:endParaRPr lang="en-GB"/>
          </a:p>
        </p:txBody>
      </p:sp>
    </p:spTree>
    <p:extLst>
      <p:ext uri="{BB962C8B-B14F-4D97-AF65-F5344CB8AC3E}">
        <p14:creationId xmlns:p14="http://schemas.microsoft.com/office/powerpoint/2010/main" val="252137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VC can be considered either as a singular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tangible</a:t>
            </a:r>
            <a:r>
              <a:rPr lang="en-GB" sz="1200" dirty="0">
                <a:effectLst/>
                <a:latin typeface="Calibri" panose="020F0502020204030204" pitchFamily="34" charset="0"/>
                <a:ea typeface="Calibri" panose="020F0502020204030204" pitchFamily="34" charset="0"/>
                <a:cs typeface="Times New Roman" panose="02020603050405020304" pitchFamily="18" charset="0"/>
              </a:rPr>
              <a:t> form of economic organisation based on strong interdependence between the actors from the supply to the distribution – systems largely integrated, strong hierarchical and centralized governance, for instance a cotton VC or a sugar VC is structured around the agro-industrial processing;  supplier cannot have other opportunity to sell their product. The same type of governance and can be associated with norms and their impact on the dominance of actors on other.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Or value chain can be defined as a concept, a representation of the economic systems, including different forms of governance, where interaction do not necessarily rely on strong interdependence and where actors at different stage keep a certain autonomy in selecting with whom their interact and shifting to new activity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the first case VC might be  an actual tangible organisation so the approach will be limited to this cases. Which is not always the case . Say otherwise, any combination of seller and buyer in the economic systems corresponding to the production of 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a</a:t>
            </a:r>
            <a:r>
              <a:rPr lang="en-GB" sz="1200" dirty="0">
                <a:effectLst/>
                <a:latin typeface="Calibri" panose="020F0502020204030204" pitchFamily="34" charset="0"/>
                <a:ea typeface="Calibri" panose="020F0502020204030204" pitchFamily="34" charset="0"/>
                <a:cs typeface="Times New Roman" panose="02020603050405020304" pitchFamily="18" charset="0"/>
              </a:rPr>
              <a:t> good from a raw material to processed, transform  one can be analysed as a value chain (including the tangible one that are conceptually a particular VC among other types)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Espace réservé du numéro de diapositive 3"/>
          <p:cNvSpPr>
            <a:spLocks noGrp="1"/>
          </p:cNvSpPr>
          <p:nvPr>
            <p:ph type="sldNum" sz="quarter" idx="5"/>
          </p:nvPr>
        </p:nvSpPr>
        <p:spPr/>
        <p:txBody>
          <a:bodyPr/>
          <a:lstStyle/>
          <a:p>
            <a:fld id="{AD1FDE37-D291-4F3E-817B-CBE4E223570B}" type="slidenum">
              <a:rPr lang="en-GB" smtClean="0"/>
              <a:t>3</a:t>
            </a:fld>
            <a:endParaRPr lang="en-GB"/>
          </a:p>
        </p:txBody>
      </p:sp>
    </p:spTree>
    <p:extLst>
      <p:ext uri="{BB962C8B-B14F-4D97-AF65-F5344CB8AC3E}">
        <p14:creationId xmlns:p14="http://schemas.microsoft.com/office/powerpoint/2010/main" val="96668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EU has decided to support a particular VC, sector a specific value chain and need a baseline to back up the formulation of its actions plan.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VCA4D has been often mobilized to build a baseline  for action formulation: Niger Cowpea and groundnut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EU is already supporting a VC and need a VC study to assess if there is a need to adjust and shift the initial policy target. The study is used to consolidate or revised option already taken.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For instance in the case of Tajikistan, EU has already developed a strong partner ship with the cotton sector and which to promote better practices (BCI)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Combining a baseline with another study allows to assess impact and changes induce or not by the on-going activities. Issue related to attribution issues, an update  of previous study allows to identify changes in the VC structure and governance and assess if the any changes is required in action formulation and targeting.</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 far only on update study has been implemented by VCA4D in the case of Honduras Coffee in connexion with the expected impact of the EUDR.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Espace réservé du numéro de diapositive 3"/>
          <p:cNvSpPr>
            <a:spLocks noGrp="1"/>
          </p:cNvSpPr>
          <p:nvPr>
            <p:ph type="sldNum" sz="quarter" idx="5"/>
          </p:nvPr>
        </p:nvSpPr>
        <p:spPr/>
        <p:txBody>
          <a:bodyPr/>
          <a:lstStyle/>
          <a:p>
            <a:fld id="{AD1FDE37-D291-4F3E-817B-CBE4E223570B}" type="slidenum">
              <a:rPr lang="en-GB" smtClean="0"/>
              <a:t>4</a:t>
            </a:fld>
            <a:endParaRPr lang="en-GB"/>
          </a:p>
        </p:txBody>
      </p:sp>
    </p:spTree>
    <p:extLst>
      <p:ext uri="{BB962C8B-B14F-4D97-AF65-F5344CB8AC3E}">
        <p14:creationId xmlns:p14="http://schemas.microsoft.com/office/powerpoint/2010/main" val="51186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AD1FDE37-D291-4F3E-817B-CBE4E223570B}" type="slidenum">
              <a:rPr lang="en-GB" smtClean="0"/>
              <a:t>5</a:t>
            </a:fld>
            <a:endParaRPr lang="en-GB"/>
          </a:p>
        </p:txBody>
      </p:sp>
    </p:spTree>
    <p:extLst>
      <p:ext uri="{BB962C8B-B14F-4D97-AF65-F5344CB8AC3E}">
        <p14:creationId xmlns:p14="http://schemas.microsoft.com/office/powerpoint/2010/main" val="240924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t>Against this set of goals a preliminary mapping of the </a:t>
            </a:r>
            <a:r>
              <a:rPr lang="en-US" sz="1200" dirty="0" err="1"/>
              <a:t>agro</a:t>
            </a:r>
            <a:r>
              <a:rPr lang="en-US" sz="1200" dirty="0"/>
              <a:t>-food systems can be undertaken based on existing data and secondary sources. This exercise is often done in the framework of agricultural policies or food policies documents, prepared by the national administration or by development institution: IMF country report</a:t>
            </a:r>
          </a:p>
          <a:p>
            <a:endParaRPr lang="en-US" sz="1200" dirty="0"/>
          </a:p>
          <a:p>
            <a:r>
              <a:rPr lang="en-US" sz="1200" dirty="0"/>
              <a:t>There are several sources on the www : FAO country sheet, WB, FAS of the USDA, complexity analysis….</a:t>
            </a:r>
          </a:p>
          <a:p>
            <a:endParaRPr lang="en-US" sz="1200" dirty="0"/>
          </a:p>
          <a:p>
            <a:r>
              <a:rPr lang="en-US" sz="1200" dirty="0"/>
              <a:t>Main line of the </a:t>
            </a:r>
            <a:r>
              <a:rPr lang="en-US" sz="1200" dirty="0" err="1"/>
              <a:t>agro</a:t>
            </a:r>
            <a:r>
              <a:rPr lang="en-US" sz="1200" dirty="0"/>
              <a:t>-system characterization </a:t>
            </a:r>
            <a:r>
              <a:rPr lang="en-US" sz="1200" dirty="0" err="1"/>
              <a:t>characterization</a:t>
            </a:r>
            <a:r>
              <a:rPr lang="en-US" sz="1200" dirty="0"/>
              <a:t>:</a:t>
            </a:r>
          </a:p>
          <a:p>
            <a:r>
              <a:rPr lang="en-US" sz="1200" dirty="0"/>
              <a:t>-	Supply side:</a:t>
            </a:r>
          </a:p>
          <a:p>
            <a:r>
              <a:rPr lang="en-US" sz="1200" dirty="0"/>
              <a:t>-	Production area/ </a:t>
            </a:r>
            <a:r>
              <a:rPr lang="en-US" sz="1200" dirty="0" err="1"/>
              <a:t>agroecolgical</a:t>
            </a:r>
            <a:r>
              <a:rPr lang="en-US" sz="1200" dirty="0"/>
              <a:t> zone</a:t>
            </a:r>
          </a:p>
          <a:p>
            <a:r>
              <a:rPr lang="en-US" sz="1200" dirty="0"/>
              <a:t>-	Agricultural raw and processed product import</a:t>
            </a:r>
          </a:p>
          <a:p>
            <a:endParaRPr lang="en-US" sz="1200" dirty="0"/>
          </a:p>
          <a:p>
            <a:r>
              <a:rPr lang="en-US" sz="1200" dirty="0"/>
              <a:t>-	Demand size</a:t>
            </a:r>
          </a:p>
          <a:p>
            <a:r>
              <a:rPr lang="en-US" sz="1200" dirty="0"/>
              <a:t>-	</a:t>
            </a:r>
            <a:r>
              <a:rPr lang="en-US" sz="1200" dirty="0" err="1"/>
              <a:t>Agro</a:t>
            </a:r>
            <a:r>
              <a:rPr lang="en-US" sz="1200" dirty="0"/>
              <a:t> food expert</a:t>
            </a:r>
          </a:p>
          <a:p>
            <a:r>
              <a:rPr lang="en-US" sz="1200" dirty="0"/>
              <a:t>-	Food balance sheet</a:t>
            </a:r>
          </a:p>
          <a:p>
            <a:r>
              <a:rPr lang="en-US" sz="1200" dirty="0"/>
              <a:t>-	Food and expenditure survey</a:t>
            </a:r>
          </a:p>
          <a:p>
            <a:endParaRPr lang="en-US" sz="1200" dirty="0"/>
          </a:p>
          <a:p>
            <a:r>
              <a:rPr lang="en-US" sz="1200" dirty="0"/>
              <a:t>Economic weight: Detailed national account (seldom available)</a:t>
            </a:r>
          </a:p>
          <a:p>
            <a:endParaRPr lang="en-US" sz="1200" dirty="0"/>
          </a:p>
          <a:p>
            <a:r>
              <a:rPr lang="en-US" sz="1200" dirty="0"/>
              <a:t>Economic weight: Detailed national account </a:t>
            </a:r>
            <a:r>
              <a:rPr lang="en-US" sz="1050" dirty="0"/>
              <a:t>(seldom available)</a:t>
            </a:r>
          </a:p>
          <a:p>
            <a:r>
              <a:rPr lang="en-US" sz="1200" dirty="0"/>
              <a:t> VC exported oriented versus VC targeting the domestic and urban market</a:t>
            </a:r>
          </a:p>
          <a:p>
            <a:r>
              <a:rPr lang="en-US" sz="1200" dirty="0"/>
              <a:t>A false opposition. A continuum of interdependent systems</a:t>
            </a:r>
          </a:p>
          <a:p>
            <a:r>
              <a:rPr lang="en-US" sz="1200" dirty="0"/>
              <a:t>Review of the policy issue and food systems assessments to </a:t>
            </a:r>
            <a:r>
              <a:rPr lang="en-US" sz="1200" dirty="0" err="1"/>
              <a:t>analyse</a:t>
            </a:r>
            <a:r>
              <a:rPr lang="en-US" sz="1200" dirty="0"/>
              <a:t> trends/ dynamic and challenges.</a:t>
            </a:r>
          </a:p>
          <a:p>
            <a:endParaRPr lang="en-US" sz="1200" dirty="0"/>
          </a:p>
          <a:p>
            <a:endParaRPr lang="en-GB" dirty="0"/>
          </a:p>
        </p:txBody>
      </p:sp>
      <p:sp>
        <p:nvSpPr>
          <p:cNvPr id="4" name="Espace réservé du numéro de diapositive 3"/>
          <p:cNvSpPr>
            <a:spLocks noGrp="1"/>
          </p:cNvSpPr>
          <p:nvPr>
            <p:ph type="sldNum" sz="quarter" idx="5"/>
          </p:nvPr>
        </p:nvSpPr>
        <p:spPr/>
        <p:txBody>
          <a:bodyPr/>
          <a:lstStyle/>
          <a:p>
            <a:fld id="{AD1FDE37-D291-4F3E-817B-CBE4E223570B}" type="slidenum">
              <a:rPr lang="en-GB" smtClean="0"/>
              <a:t>6</a:t>
            </a:fld>
            <a:endParaRPr lang="en-GB"/>
          </a:p>
        </p:txBody>
      </p:sp>
    </p:spTree>
    <p:extLst>
      <p:ext uri="{BB962C8B-B14F-4D97-AF65-F5344CB8AC3E}">
        <p14:creationId xmlns:p14="http://schemas.microsoft.com/office/powerpoint/2010/main" val="129997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VC logical flow from production to end-user, - tendency to limit emphasis on the up-stream part, and consider what is going on at the downstream part as secondary but critical bottle neck issue could be at another stage than production – beware not to be too much influenced by an agrarian perspective</a:t>
            </a:r>
          </a:p>
          <a:p>
            <a:endParaRPr lang="en-US" dirty="0"/>
          </a:p>
          <a:p>
            <a:r>
              <a:rPr lang="en-US" dirty="0"/>
              <a:t>Potential impact on value chains of changes in the context</a:t>
            </a:r>
          </a:p>
          <a:p>
            <a:r>
              <a:rPr lang="en-US" dirty="0"/>
              <a:t>Regulation… EUDR</a:t>
            </a:r>
          </a:p>
          <a:p>
            <a:r>
              <a:rPr lang="en-US" dirty="0"/>
              <a:t>Environmental, draught, temperature…</a:t>
            </a:r>
          </a:p>
          <a:p>
            <a:r>
              <a:rPr lang="en-US" dirty="0"/>
              <a:t>Economic: trade tariff, energy cost, debt…</a:t>
            </a:r>
          </a:p>
          <a:p>
            <a:r>
              <a:rPr lang="en-US" dirty="0"/>
              <a:t>Politics: change of political regime with new ambitions, post war/crisis situation</a:t>
            </a:r>
          </a:p>
          <a:p>
            <a:endParaRPr lang="en-GB" dirty="0"/>
          </a:p>
        </p:txBody>
      </p:sp>
      <p:sp>
        <p:nvSpPr>
          <p:cNvPr id="4" name="Espace réservé du numéro de diapositive 3"/>
          <p:cNvSpPr>
            <a:spLocks noGrp="1"/>
          </p:cNvSpPr>
          <p:nvPr>
            <p:ph type="sldNum" sz="quarter" idx="5"/>
          </p:nvPr>
        </p:nvSpPr>
        <p:spPr/>
        <p:txBody>
          <a:bodyPr/>
          <a:lstStyle/>
          <a:p>
            <a:fld id="{AD1FDE37-D291-4F3E-817B-CBE4E223570B}" type="slidenum">
              <a:rPr lang="en-GB" smtClean="0"/>
              <a:t>7</a:t>
            </a:fld>
            <a:endParaRPr lang="en-GB"/>
          </a:p>
        </p:txBody>
      </p:sp>
    </p:spTree>
    <p:extLst>
      <p:ext uri="{BB962C8B-B14F-4D97-AF65-F5344CB8AC3E}">
        <p14:creationId xmlns:p14="http://schemas.microsoft.com/office/powerpoint/2010/main" val="330907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Accommodating a simplified approach focusing on a value chain with the complexity of the </a:t>
            </a:r>
            <a:r>
              <a:rPr lang="en-US" dirty="0" err="1"/>
              <a:t>agr</a:t>
            </a:r>
            <a:r>
              <a:rPr lang="en-US" dirty="0"/>
              <a:t>-food systems.</a:t>
            </a:r>
          </a:p>
          <a:p>
            <a:endParaRPr lang="en-US" dirty="0"/>
          </a:p>
          <a:p>
            <a:r>
              <a:rPr lang="en-US" dirty="0"/>
              <a:t>Not obvious to identify the key factors that lead to elicit one value chain (</a:t>
            </a:r>
            <a:r>
              <a:rPr lang="en-US" dirty="0" err="1"/>
              <a:t>i.e</a:t>
            </a:r>
            <a:r>
              <a:rPr lang="en-US" dirty="0"/>
              <a:t> a raw product) although one product does not means one systems, but take into account co-</a:t>
            </a:r>
            <a:r>
              <a:rPr lang="en-US" dirty="0" err="1"/>
              <a:t>produts</a:t>
            </a:r>
            <a:r>
              <a:rPr lang="en-US" dirty="0"/>
              <a:t> and different markets.</a:t>
            </a:r>
          </a:p>
          <a:p>
            <a:r>
              <a:rPr lang="en-US" dirty="0"/>
              <a:t>A VC taken has  a “model” representative of how </a:t>
            </a:r>
            <a:r>
              <a:rPr lang="en-US" dirty="0" err="1"/>
              <a:t>invsetsing</a:t>
            </a:r>
            <a:r>
              <a:rPr lang="en-US" dirty="0"/>
              <a:t> in support can lead to the expected impact/</a:t>
            </a:r>
          </a:p>
          <a:p>
            <a:r>
              <a:rPr lang="en-US" dirty="0"/>
              <a:t>Leading value chain that provide core resources to actors and allows them to invest in improved practices – shifting from monoculture to  new cropping method….</a:t>
            </a:r>
          </a:p>
          <a:p>
            <a:r>
              <a:rPr lang="en-US" dirty="0"/>
              <a:t>Value chain can be considers as  geological core, a spatial probe, that provide an insight to assess the relevance of a policy action: </a:t>
            </a:r>
            <a:r>
              <a:rPr lang="en-US" dirty="0" err="1"/>
              <a:t>i.e</a:t>
            </a:r>
            <a:r>
              <a:rPr lang="en-US" dirty="0"/>
              <a:t> promoting </a:t>
            </a:r>
            <a:r>
              <a:rPr lang="en-US" dirty="0" err="1"/>
              <a:t>neaw</a:t>
            </a:r>
            <a:r>
              <a:rPr lang="en-US" dirty="0"/>
              <a:t> ways of doing business, promoting </a:t>
            </a:r>
            <a:r>
              <a:rPr lang="en-US" dirty="0" err="1"/>
              <a:t>institutiona</a:t>
            </a:r>
            <a:r>
              <a:rPr lang="en-US" dirty="0"/>
              <a:t> arrangements….</a:t>
            </a:r>
          </a:p>
          <a:p>
            <a:r>
              <a:rPr lang="en-US" dirty="0"/>
              <a:t>There is risk and bet. To select one value chain on the potential outcome usefulness and </a:t>
            </a:r>
            <a:r>
              <a:rPr lang="en-US" dirty="0" err="1"/>
              <a:t>impacT</a:t>
            </a:r>
            <a:endParaRPr lang="en-US" dirty="0"/>
          </a:p>
          <a:p>
            <a:endParaRPr lang="en-US" dirty="0"/>
          </a:p>
          <a:p>
            <a:endParaRPr lang="en-GB" dirty="0"/>
          </a:p>
        </p:txBody>
      </p:sp>
      <p:sp>
        <p:nvSpPr>
          <p:cNvPr id="4" name="Espace réservé du numéro de diapositive 3"/>
          <p:cNvSpPr>
            <a:spLocks noGrp="1"/>
          </p:cNvSpPr>
          <p:nvPr>
            <p:ph type="sldNum" sz="quarter" idx="5"/>
          </p:nvPr>
        </p:nvSpPr>
        <p:spPr/>
        <p:txBody>
          <a:bodyPr/>
          <a:lstStyle/>
          <a:p>
            <a:fld id="{AD1FDE37-D291-4F3E-817B-CBE4E223570B}" type="slidenum">
              <a:rPr lang="en-GB" smtClean="0"/>
              <a:t>8</a:t>
            </a:fld>
            <a:endParaRPr lang="en-GB"/>
          </a:p>
        </p:txBody>
      </p:sp>
    </p:spTree>
    <p:extLst>
      <p:ext uri="{BB962C8B-B14F-4D97-AF65-F5344CB8AC3E}">
        <p14:creationId xmlns:p14="http://schemas.microsoft.com/office/powerpoint/2010/main" val="72865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AD1FDE37-D291-4F3E-817B-CBE4E223570B}" type="slidenum">
              <a:rPr lang="en-GB" smtClean="0"/>
              <a:t>9</a:t>
            </a:fld>
            <a:endParaRPr lang="en-GB"/>
          </a:p>
        </p:txBody>
      </p:sp>
    </p:spTree>
    <p:extLst>
      <p:ext uri="{BB962C8B-B14F-4D97-AF65-F5344CB8AC3E}">
        <p14:creationId xmlns:p14="http://schemas.microsoft.com/office/powerpoint/2010/main" val="301048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F9F34-398B-477E-B64D-F0BDE070D709}"/>
              </a:ext>
            </a:extLst>
          </p:cNvPr>
          <p:cNvSpPr>
            <a:spLocks noGrp="1"/>
          </p:cNvSpPr>
          <p:nvPr>
            <p:ph type="ctrTitle"/>
          </p:nvPr>
        </p:nvSpPr>
        <p:spPr>
          <a:xfrm>
            <a:off x="1524000" y="1122363"/>
            <a:ext cx="9144000" cy="2387600"/>
          </a:xfrm>
        </p:spPr>
        <p:txBody>
          <a:bodyPr anchor="b"/>
          <a:lstStyle>
            <a:lvl1pPr algn="ctr">
              <a:defRPr sz="6000"/>
            </a:lvl1pPr>
          </a:lstStyle>
          <a:p>
            <a:r>
              <a:rPr lang="fr-FR" noProof="0"/>
              <a:t>Modifiez le style du titre</a:t>
            </a:r>
            <a:endParaRPr lang="en-GB" noProof="0" dirty="0"/>
          </a:p>
        </p:txBody>
      </p:sp>
      <p:sp>
        <p:nvSpPr>
          <p:cNvPr id="3" name="Sous-titre 2">
            <a:extLst>
              <a:ext uri="{FF2B5EF4-FFF2-40B4-BE49-F238E27FC236}">
                <a16:creationId xmlns:a16="http://schemas.microsoft.com/office/drawing/2014/main" id="{F4071594-E935-46EE-9532-E130072EA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Modifiez le style des sous-titres du masque</a:t>
            </a:r>
            <a:endParaRPr lang="en-GB" noProof="0"/>
          </a:p>
        </p:txBody>
      </p:sp>
      <p:sp>
        <p:nvSpPr>
          <p:cNvPr id="4" name="Espace réservé de la date 3">
            <a:extLst>
              <a:ext uri="{FF2B5EF4-FFF2-40B4-BE49-F238E27FC236}">
                <a16:creationId xmlns:a16="http://schemas.microsoft.com/office/drawing/2014/main" id="{4480F15A-07AD-4686-9FDD-118A5D86637C}"/>
              </a:ext>
            </a:extLst>
          </p:cNvPr>
          <p:cNvSpPr>
            <a:spLocks noGrp="1"/>
          </p:cNvSpPr>
          <p:nvPr>
            <p:ph type="dt" sz="half" idx="10"/>
          </p:nvPr>
        </p:nvSpPr>
        <p:spPr/>
        <p:txBody>
          <a:bodyPr/>
          <a:lstStyle/>
          <a:p>
            <a:fld id="{2B74F7D3-D169-4C79-8F07-F68884B5AFF9}" type="datetimeFigureOut">
              <a:rPr lang="en-GB" noProof="0" smtClean="0"/>
              <a:t>24/04/2025</a:t>
            </a:fld>
            <a:endParaRPr lang="en-GB" noProof="0" dirty="0"/>
          </a:p>
        </p:txBody>
      </p:sp>
      <p:sp>
        <p:nvSpPr>
          <p:cNvPr id="5" name="Espace réservé du pied de page 4">
            <a:extLst>
              <a:ext uri="{FF2B5EF4-FFF2-40B4-BE49-F238E27FC236}">
                <a16:creationId xmlns:a16="http://schemas.microsoft.com/office/drawing/2014/main" id="{24AB1365-BEBB-4FB4-AE9F-D76D8E4DEA71}"/>
              </a:ext>
            </a:extLst>
          </p:cNvPr>
          <p:cNvSpPr>
            <a:spLocks noGrp="1"/>
          </p:cNvSpPr>
          <p:nvPr>
            <p:ph type="ftr" sz="quarter" idx="11"/>
          </p:nvPr>
        </p:nvSpPr>
        <p:spPr/>
        <p:txBody>
          <a:bodyPr/>
          <a:lstStyle/>
          <a:p>
            <a:endParaRPr lang="en-GB" noProof="0" dirty="0"/>
          </a:p>
        </p:txBody>
      </p:sp>
      <p:sp>
        <p:nvSpPr>
          <p:cNvPr id="6" name="Espace réservé du numéro de diapositive 5">
            <a:extLst>
              <a:ext uri="{FF2B5EF4-FFF2-40B4-BE49-F238E27FC236}">
                <a16:creationId xmlns:a16="http://schemas.microsoft.com/office/drawing/2014/main" id="{7A1B7185-4FD5-42C2-B974-AA68FF5E122A}"/>
              </a:ext>
            </a:extLst>
          </p:cNvPr>
          <p:cNvSpPr>
            <a:spLocks noGrp="1"/>
          </p:cNvSpPr>
          <p:nvPr>
            <p:ph type="sldNum" sz="quarter" idx="12"/>
          </p:nvPr>
        </p:nvSpPr>
        <p:spPr/>
        <p:txBody>
          <a:bodyPr/>
          <a:lstStyle/>
          <a:p>
            <a:fld id="{99BCEE41-692D-492F-BF6F-475B5A3727D9}" type="slidenum">
              <a:rPr lang="en-GB" noProof="0" smtClean="0"/>
              <a:t>‹#›</a:t>
            </a:fld>
            <a:endParaRPr lang="en-GB" noProof="0" dirty="0"/>
          </a:p>
        </p:txBody>
      </p:sp>
    </p:spTree>
    <p:extLst>
      <p:ext uri="{BB962C8B-B14F-4D97-AF65-F5344CB8AC3E}">
        <p14:creationId xmlns:p14="http://schemas.microsoft.com/office/powerpoint/2010/main" val="120791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5FEF25-A4B0-4BCB-A723-32422B422E9E}"/>
              </a:ext>
            </a:extLst>
          </p:cNvPr>
          <p:cNvSpPr>
            <a:spLocks noGrp="1"/>
          </p:cNvSpPr>
          <p:nvPr>
            <p:ph type="title"/>
          </p:nvPr>
        </p:nvSpPr>
        <p:spPr/>
        <p:txBody>
          <a:bodyPr/>
          <a:lstStyle/>
          <a:p>
            <a:r>
              <a:rPr lang="fr-FR" noProof="0"/>
              <a:t>Modifiez le style du titre</a:t>
            </a:r>
            <a:endParaRPr lang="en-GB" noProof="0" dirty="0"/>
          </a:p>
        </p:txBody>
      </p:sp>
      <p:sp>
        <p:nvSpPr>
          <p:cNvPr id="3" name="Espace réservé du contenu 2">
            <a:extLst>
              <a:ext uri="{FF2B5EF4-FFF2-40B4-BE49-F238E27FC236}">
                <a16:creationId xmlns:a16="http://schemas.microsoft.com/office/drawing/2014/main" id="{7C0BC2DD-E692-466C-A273-F3359398F536}"/>
              </a:ext>
            </a:extLst>
          </p:cNvPr>
          <p:cNvSpPr>
            <a:spLocks noGrp="1"/>
          </p:cNvSpPr>
          <p:nvPr>
            <p:ph idx="1"/>
          </p:nvPr>
        </p:nvSpPr>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4" name="Espace réservé de la date 3">
            <a:extLst>
              <a:ext uri="{FF2B5EF4-FFF2-40B4-BE49-F238E27FC236}">
                <a16:creationId xmlns:a16="http://schemas.microsoft.com/office/drawing/2014/main" id="{B35E350B-358A-46C3-98E1-1E265823AA1D}"/>
              </a:ext>
            </a:extLst>
          </p:cNvPr>
          <p:cNvSpPr>
            <a:spLocks noGrp="1"/>
          </p:cNvSpPr>
          <p:nvPr>
            <p:ph type="dt" sz="half" idx="10"/>
          </p:nvPr>
        </p:nvSpPr>
        <p:spPr/>
        <p:txBody>
          <a:bodyPr/>
          <a:lstStyle/>
          <a:p>
            <a:fld id="{2B74F7D3-D169-4C79-8F07-F68884B5AFF9}" type="datetimeFigureOut">
              <a:rPr lang="en-GB" noProof="0" smtClean="0"/>
              <a:t>24/04/2025</a:t>
            </a:fld>
            <a:endParaRPr lang="en-GB" noProof="0" dirty="0"/>
          </a:p>
        </p:txBody>
      </p:sp>
      <p:sp>
        <p:nvSpPr>
          <p:cNvPr id="5" name="Espace réservé du pied de page 4">
            <a:extLst>
              <a:ext uri="{FF2B5EF4-FFF2-40B4-BE49-F238E27FC236}">
                <a16:creationId xmlns:a16="http://schemas.microsoft.com/office/drawing/2014/main" id="{6FB630ED-685D-4400-BBC9-7870B8B0D993}"/>
              </a:ext>
            </a:extLst>
          </p:cNvPr>
          <p:cNvSpPr>
            <a:spLocks noGrp="1"/>
          </p:cNvSpPr>
          <p:nvPr>
            <p:ph type="ftr" sz="quarter" idx="11"/>
          </p:nvPr>
        </p:nvSpPr>
        <p:spPr/>
        <p:txBody>
          <a:bodyPr/>
          <a:lstStyle/>
          <a:p>
            <a:endParaRPr lang="en-GB" noProof="0" dirty="0"/>
          </a:p>
        </p:txBody>
      </p:sp>
      <p:sp>
        <p:nvSpPr>
          <p:cNvPr id="6" name="Espace réservé du numéro de diapositive 5">
            <a:extLst>
              <a:ext uri="{FF2B5EF4-FFF2-40B4-BE49-F238E27FC236}">
                <a16:creationId xmlns:a16="http://schemas.microsoft.com/office/drawing/2014/main" id="{BAFA8B59-6C53-40DE-996D-3EDEA6A5696D}"/>
              </a:ext>
            </a:extLst>
          </p:cNvPr>
          <p:cNvSpPr>
            <a:spLocks noGrp="1"/>
          </p:cNvSpPr>
          <p:nvPr>
            <p:ph type="sldNum" sz="quarter" idx="12"/>
          </p:nvPr>
        </p:nvSpPr>
        <p:spPr/>
        <p:txBody>
          <a:bodyPr/>
          <a:lstStyle/>
          <a:p>
            <a:fld id="{99BCEE41-692D-492F-BF6F-475B5A3727D9}" type="slidenum">
              <a:rPr lang="en-GB" noProof="0" smtClean="0"/>
              <a:t>‹#›</a:t>
            </a:fld>
            <a:endParaRPr lang="en-GB" noProof="0" dirty="0"/>
          </a:p>
        </p:txBody>
      </p:sp>
    </p:spTree>
    <p:extLst>
      <p:ext uri="{BB962C8B-B14F-4D97-AF65-F5344CB8AC3E}">
        <p14:creationId xmlns:p14="http://schemas.microsoft.com/office/powerpoint/2010/main" val="24572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9A0E3-DDB6-44E3-A7A8-81739FCF6E1B}"/>
              </a:ext>
            </a:extLst>
          </p:cNvPr>
          <p:cNvSpPr>
            <a:spLocks noGrp="1"/>
          </p:cNvSpPr>
          <p:nvPr>
            <p:ph type="title"/>
          </p:nvPr>
        </p:nvSpPr>
        <p:spPr/>
        <p:txBody>
          <a:bodyPr/>
          <a:lstStyle/>
          <a:p>
            <a:r>
              <a:rPr lang="fr-FR" noProof="0"/>
              <a:t>Modifiez le style du titre</a:t>
            </a:r>
            <a:endParaRPr lang="en-GB" noProof="0" dirty="0"/>
          </a:p>
        </p:txBody>
      </p:sp>
      <p:sp>
        <p:nvSpPr>
          <p:cNvPr id="3" name="Espace réservé du contenu 2">
            <a:extLst>
              <a:ext uri="{FF2B5EF4-FFF2-40B4-BE49-F238E27FC236}">
                <a16:creationId xmlns:a16="http://schemas.microsoft.com/office/drawing/2014/main" id="{03D24B37-E5B4-4307-B67F-B0D3CC4E68F1}"/>
              </a:ext>
            </a:extLst>
          </p:cNvPr>
          <p:cNvSpPr>
            <a:spLocks noGrp="1"/>
          </p:cNvSpPr>
          <p:nvPr>
            <p:ph sz="half" idx="1"/>
          </p:nvPr>
        </p:nvSpPr>
        <p:spPr>
          <a:xfrm>
            <a:off x="838200" y="1825625"/>
            <a:ext cx="5181600" cy="4351338"/>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4" name="Espace réservé du contenu 3">
            <a:extLst>
              <a:ext uri="{FF2B5EF4-FFF2-40B4-BE49-F238E27FC236}">
                <a16:creationId xmlns:a16="http://schemas.microsoft.com/office/drawing/2014/main" id="{DEDB1DD9-75D7-480A-B049-3A160E01524E}"/>
              </a:ext>
            </a:extLst>
          </p:cNvPr>
          <p:cNvSpPr>
            <a:spLocks noGrp="1"/>
          </p:cNvSpPr>
          <p:nvPr>
            <p:ph sz="half" idx="2"/>
          </p:nvPr>
        </p:nvSpPr>
        <p:spPr>
          <a:xfrm>
            <a:off x="6172200" y="1825625"/>
            <a:ext cx="5181600" cy="4351338"/>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5" name="Espace réservé de la date 4">
            <a:extLst>
              <a:ext uri="{FF2B5EF4-FFF2-40B4-BE49-F238E27FC236}">
                <a16:creationId xmlns:a16="http://schemas.microsoft.com/office/drawing/2014/main" id="{0007B9DF-8763-4DD1-A2D5-E8C0F834864A}"/>
              </a:ext>
            </a:extLst>
          </p:cNvPr>
          <p:cNvSpPr>
            <a:spLocks noGrp="1"/>
          </p:cNvSpPr>
          <p:nvPr>
            <p:ph type="dt" sz="half" idx="10"/>
          </p:nvPr>
        </p:nvSpPr>
        <p:spPr/>
        <p:txBody>
          <a:bodyPr/>
          <a:lstStyle/>
          <a:p>
            <a:fld id="{2B74F7D3-D169-4C79-8F07-F68884B5AFF9}" type="datetimeFigureOut">
              <a:rPr lang="en-GB" noProof="0" smtClean="0"/>
              <a:t>24/04/2025</a:t>
            </a:fld>
            <a:endParaRPr lang="en-GB" noProof="0" dirty="0"/>
          </a:p>
        </p:txBody>
      </p:sp>
      <p:sp>
        <p:nvSpPr>
          <p:cNvPr id="6" name="Espace réservé du pied de page 5">
            <a:extLst>
              <a:ext uri="{FF2B5EF4-FFF2-40B4-BE49-F238E27FC236}">
                <a16:creationId xmlns:a16="http://schemas.microsoft.com/office/drawing/2014/main" id="{D118C8BF-C0E0-4AF7-A0BF-F956881C2641}"/>
              </a:ext>
            </a:extLst>
          </p:cNvPr>
          <p:cNvSpPr>
            <a:spLocks noGrp="1"/>
          </p:cNvSpPr>
          <p:nvPr>
            <p:ph type="ftr" sz="quarter" idx="11"/>
          </p:nvPr>
        </p:nvSpPr>
        <p:spPr/>
        <p:txBody>
          <a:bodyPr/>
          <a:lstStyle/>
          <a:p>
            <a:endParaRPr lang="en-GB" noProof="0" dirty="0"/>
          </a:p>
        </p:txBody>
      </p:sp>
      <p:sp>
        <p:nvSpPr>
          <p:cNvPr id="7" name="Espace réservé du numéro de diapositive 6">
            <a:extLst>
              <a:ext uri="{FF2B5EF4-FFF2-40B4-BE49-F238E27FC236}">
                <a16:creationId xmlns:a16="http://schemas.microsoft.com/office/drawing/2014/main" id="{7402A3A6-4B20-467E-903A-978991E87F94}"/>
              </a:ext>
            </a:extLst>
          </p:cNvPr>
          <p:cNvSpPr>
            <a:spLocks noGrp="1"/>
          </p:cNvSpPr>
          <p:nvPr>
            <p:ph type="sldNum" sz="quarter" idx="12"/>
          </p:nvPr>
        </p:nvSpPr>
        <p:spPr/>
        <p:txBody>
          <a:bodyPr/>
          <a:lstStyle/>
          <a:p>
            <a:fld id="{99BCEE41-692D-492F-BF6F-475B5A3727D9}" type="slidenum">
              <a:rPr lang="en-GB" noProof="0" smtClean="0"/>
              <a:t>‹#›</a:t>
            </a:fld>
            <a:endParaRPr lang="en-GB" noProof="0" dirty="0"/>
          </a:p>
        </p:txBody>
      </p:sp>
    </p:spTree>
    <p:extLst>
      <p:ext uri="{BB962C8B-B14F-4D97-AF65-F5344CB8AC3E}">
        <p14:creationId xmlns:p14="http://schemas.microsoft.com/office/powerpoint/2010/main" val="218639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E72C0-4965-4BF3-9661-3AEBFA63CA3A}"/>
              </a:ext>
            </a:extLst>
          </p:cNvPr>
          <p:cNvSpPr>
            <a:spLocks noGrp="1"/>
          </p:cNvSpPr>
          <p:nvPr>
            <p:ph type="title"/>
          </p:nvPr>
        </p:nvSpPr>
        <p:spPr/>
        <p:txBody>
          <a:bodyPr/>
          <a:lstStyle/>
          <a:p>
            <a:r>
              <a:rPr lang="fr-FR" noProof="0"/>
              <a:t>Modifiez le style du titre</a:t>
            </a:r>
            <a:endParaRPr lang="en-GB" noProof="0" dirty="0"/>
          </a:p>
        </p:txBody>
      </p:sp>
      <p:sp>
        <p:nvSpPr>
          <p:cNvPr id="3" name="Espace réservé de la date 2">
            <a:extLst>
              <a:ext uri="{FF2B5EF4-FFF2-40B4-BE49-F238E27FC236}">
                <a16:creationId xmlns:a16="http://schemas.microsoft.com/office/drawing/2014/main" id="{C85E5B55-D653-413E-9B70-FC67A248AC99}"/>
              </a:ext>
            </a:extLst>
          </p:cNvPr>
          <p:cNvSpPr>
            <a:spLocks noGrp="1"/>
          </p:cNvSpPr>
          <p:nvPr>
            <p:ph type="dt" sz="half" idx="10"/>
          </p:nvPr>
        </p:nvSpPr>
        <p:spPr/>
        <p:txBody>
          <a:bodyPr/>
          <a:lstStyle/>
          <a:p>
            <a:fld id="{2B74F7D3-D169-4C79-8F07-F68884B5AFF9}" type="datetimeFigureOut">
              <a:rPr lang="en-GB" noProof="0" smtClean="0"/>
              <a:t>24/04/2025</a:t>
            </a:fld>
            <a:endParaRPr lang="en-GB" noProof="0" dirty="0"/>
          </a:p>
        </p:txBody>
      </p:sp>
      <p:sp>
        <p:nvSpPr>
          <p:cNvPr id="4" name="Espace réservé du pied de page 3">
            <a:extLst>
              <a:ext uri="{FF2B5EF4-FFF2-40B4-BE49-F238E27FC236}">
                <a16:creationId xmlns:a16="http://schemas.microsoft.com/office/drawing/2014/main" id="{82FA2706-0C76-422D-8CE9-A56FBF4BD618}"/>
              </a:ext>
            </a:extLst>
          </p:cNvPr>
          <p:cNvSpPr>
            <a:spLocks noGrp="1"/>
          </p:cNvSpPr>
          <p:nvPr>
            <p:ph type="ftr" sz="quarter" idx="11"/>
          </p:nvPr>
        </p:nvSpPr>
        <p:spPr/>
        <p:txBody>
          <a:bodyPr/>
          <a:lstStyle/>
          <a:p>
            <a:endParaRPr lang="en-GB" noProof="0" dirty="0"/>
          </a:p>
        </p:txBody>
      </p:sp>
      <p:sp>
        <p:nvSpPr>
          <p:cNvPr id="5" name="Espace réservé du numéro de diapositive 4">
            <a:extLst>
              <a:ext uri="{FF2B5EF4-FFF2-40B4-BE49-F238E27FC236}">
                <a16:creationId xmlns:a16="http://schemas.microsoft.com/office/drawing/2014/main" id="{925D5DDF-328B-4F1A-A8A8-CF1F6205F7EF}"/>
              </a:ext>
            </a:extLst>
          </p:cNvPr>
          <p:cNvSpPr>
            <a:spLocks noGrp="1"/>
          </p:cNvSpPr>
          <p:nvPr>
            <p:ph type="sldNum" sz="quarter" idx="12"/>
          </p:nvPr>
        </p:nvSpPr>
        <p:spPr/>
        <p:txBody>
          <a:bodyPr/>
          <a:lstStyle/>
          <a:p>
            <a:fld id="{99BCEE41-692D-492F-BF6F-475B5A3727D9}" type="slidenum">
              <a:rPr lang="en-GB" noProof="0" smtClean="0"/>
              <a:t>‹#›</a:t>
            </a:fld>
            <a:endParaRPr lang="en-GB" noProof="0" dirty="0"/>
          </a:p>
        </p:txBody>
      </p:sp>
    </p:spTree>
    <p:extLst>
      <p:ext uri="{BB962C8B-B14F-4D97-AF65-F5344CB8AC3E}">
        <p14:creationId xmlns:p14="http://schemas.microsoft.com/office/powerpoint/2010/main" val="50454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B12A2EE-D27E-4480-9D7D-8CDE39C1E946}"/>
              </a:ext>
            </a:extLst>
          </p:cNvPr>
          <p:cNvSpPr>
            <a:spLocks noGrp="1"/>
          </p:cNvSpPr>
          <p:nvPr>
            <p:ph type="dt" sz="half" idx="10"/>
          </p:nvPr>
        </p:nvSpPr>
        <p:spPr/>
        <p:txBody>
          <a:bodyPr/>
          <a:lstStyle/>
          <a:p>
            <a:fld id="{2B74F7D3-D169-4C79-8F07-F68884B5AFF9}" type="datetimeFigureOut">
              <a:rPr lang="en-GB" noProof="0" smtClean="0"/>
              <a:t>24/04/2025</a:t>
            </a:fld>
            <a:endParaRPr lang="en-GB" noProof="0" dirty="0"/>
          </a:p>
        </p:txBody>
      </p:sp>
      <p:sp>
        <p:nvSpPr>
          <p:cNvPr id="3" name="Espace réservé du pied de page 2">
            <a:extLst>
              <a:ext uri="{FF2B5EF4-FFF2-40B4-BE49-F238E27FC236}">
                <a16:creationId xmlns:a16="http://schemas.microsoft.com/office/drawing/2014/main" id="{FDB10A6B-8300-4C9F-B010-FC8E534FC544}"/>
              </a:ext>
            </a:extLst>
          </p:cNvPr>
          <p:cNvSpPr>
            <a:spLocks noGrp="1"/>
          </p:cNvSpPr>
          <p:nvPr>
            <p:ph type="ftr" sz="quarter" idx="11"/>
          </p:nvPr>
        </p:nvSpPr>
        <p:spPr/>
        <p:txBody>
          <a:bodyPr/>
          <a:lstStyle/>
          <a:p>
            <a:endParaRPr lang="en-GB" noProof="0" dirty="0"/>
          </a:p>
        </p:txBody>
      </p:sp>
      <p:sp>
        <p:nvSpPr>
          <p:cNvPr id="4" name="Espace réservé du numéro de diapositive 3">
            <a:extLst>
              <a:ext uri="{FF2B5EF4-FFF2-40B4-BE49-F238E27FC236}">
                <a16:creationId xmlns:a16="http://schemas.microsoft.com/office/drawing/2014/main" id="{6C7084F4-8414-4013-9D33-C550B5196349}"/>
              </a:ext>
            </a:extLst>
          </p:cNvPr>
          <p:cNvSpPr>
            <a:spLocks noGrp="1"/>
          </p:cNvSpPr>
          <p:nvPr>
            <p:ph type="sldNum" sz="quarter" idx="12"/>
          </p:nvPr>
        </p:nvSpPr>
        <p:spPr/>
        <p:txBody>
          <a:bodyPr/>
          <a:lstStyle/>
          <a:p>
            <a:fld id="{99BCEE41-692D-492F-BF6F-475B5A3727D9}" type="slidenum">
              <a:rPr lang="en-GB" noProof="0" smtClean="0"/>
              <a:t>‹#›</a:t>
            </a:fld>
            <a:endParaRPr lang="en-GB" noProof="0" dirty="0"/>
          </a:p>
        </p:txBody>
      </p:sp>
    </p:spTree>
    <p:extLst>
      <p:ext uri="{BB962C8B-B14F-4D97-AF65-F5344CB8AC3E}">
        <p14:creationId xmlns:p14="http://schemas.microsoft.com/office/powerpoint/2010/main" val="332225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2">
    <p:bg>
      <p:bgPr>
        <a:solidFill>
          <a:srgbClr val="F2FFFB"/>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F7289-B9C7-490F-8EBA-ED246E6F4DE4}"/>
              </a:ext>
            </a:extLst>
          </p:cNvPr>
          <p:cNvSpPr>
            <a:spLocks noGrp="1"/>
          </p:cNvSpPr>
          <p:nvPr>
            <p:ph type="title"/>
          </p:nvPr>
        </p:nvSpPr>
        <p:spPr>
          <a:xfrm>
            <a:off x="-1" y="1259044"/>
            <a:ext cx="7351059" cy="3030279"/>
          </a:xfrm>
          <a:noFill/>
        </p:spPr>
        <p:txBody>
          <a:bodyPr/>
          <a:lstStyle/>
          <a:p>
            <a:r>
              <a:rPr lang="fr-FR" noProof="0"/>
              <a:t>Modifiez le style du titre</a:t>
            </a:r>
            <a:endParaRPr lang="en-GB" noProof="0" dirty="0"/>
          </a:p>
        </p:txBody>
      </p:sp>
      <p:pic>
        <p:nvPicPr>
          <p:cNvPr id="6" name="Picture 115" descr="Chart, bubble chart&#10;&#10;Description automatically generated">
            <a:extLst>
              <a:ext uri="{FF2B5EF4-FFF2-40B4-BE49-F238E27FC236}">
                <a16:creationId xmlns:a16="http://schemas.microsoft.com/office/drawing/2014/main" id="{0D41126A-F2AB-406D-B3AD-C56D2FD2C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6599" y="948239"/>
            <a:ext cx="4466675" cy="4544259"/>
          </a:xfrm>
          <a:prstGeom prst="rect">
            <a:avLst/>
          </a:prstGeom>
          <a:solidFill>
            <a:schemeClr val="accent2"/>
          </a:solidFill>
        </p:spPr>
      </p:pic>
      <p:pic>
        <p:nvPicPr>
          <p:cNvPr id="7" name="Picture 6">
            <a:extLst>
              <a:ext uri="{FF2B5EF4-FFF2-40B4-BE49-F238E27FC236}">
                <a16:creationId xmlns:a16="http://schemas.microsoft.com/office/drawing/2014/main" id="{CA20FA3C-49D4-41FB-BB5E-776B515B21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107" y="5598956"/>
            <a:ext cx="2447825" cy="1295764"/>
          </a:xfrm>
          <a:prstGeom prst="rect">
            <a:avLst/>
          </a:prstGeom>
        </p:spPr>
      </p:pic>
      <p:grpSp>
        <p:nvGrpSpPr>
          <p:cNvPr id="11" name="Groupe 10">
            <a:extLst>
              <a:ext uri="{FF2B5EF4-FFF2-40B4-BE49-F238E27FC236}">
                <a16:creationId xmlns:a16="http://schemas.microsoft.com/office/drawing/2014/main" id="{9EFD3E00-A663-4ED3-A2F4-40FB505EF30F}"/>
              </a:ext>
            </a:extLst>
          </p:cNvPr>
          <p:cNvGrpSpPr/>
          <p:nvPr userDrawn="1"/>
        </p:nvGrpSpPr>
        <p:grpSpPr>
          <a:xfrm>
            <a:off x="7960658" y="5746375"/>
            <a:ext cx="4231341" cy="968189"/>
            <a:chOff x="0" y="5661678"/>
            <a:chExt cx="4421804" cy="1196322"/>
          </a:xfrm>
        </p:grpSpPr>
        <p:pic>
          <p:nvPicPr>
            <p:cNvPr id="8" name="Picture 8">
              <a:extLst>
                <a:ext uri="{FF2B5EF4-FFF2-40B4-BE49-F238E27FC236}">
                  <a16:creationId xmlns:a16="http://schemas.microsoft.com/office/drawing/2014/main" id="{3B2658BA-BA26-4397-8428-410C312B3D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09720" y="5742391"/>
              <a:ext cx="1612084" cy="1115609"/>
            </a:xfrm>
            <a:prstGeom prst="rect">
              <a:avLst/>
            </a:prstGeom>
          </p:spPr>
        </p:pic>
        <p:pic>
          <p:nvPicPr>
            <p:cNvPr id="9" name="Picture 9">
              <a:extLst>
                <a:ext uri="{FF2B5EF4-FFF2-40B4-BE49-F238E27FC236}">
                  <a16:creationId xmlns:a16="http://schemas.microsoft.com/office/drawing/2014/main" id="{72654D90-8D09-487A-B986-A51C0297D9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661678"/>
              <a:ext cx="1549640" cy="1196322"/>
            </a:xfrm>
            <a:prstGeom prst="rect">
              <a:avLst/>
            </a:prstGeom>
          </p:spPr>
        </p:pic>
        <p:sp>
          <p:nvSpPr>
            <p:cNvPr id="10" name="TextBox 12">
              <a:extLst>
                <a:ext uri="{FF2B5EF4-FFF2-40B4-BE49-F238E27FC236}">
                  <a16:creationId xmlns:a16="http://schemas.microsoft.com/office/drawing/2014/main" id="{40857828-E26B-421E-B52B-636B25A8B2D5}"/>
                </a:ext>
              </a:extLst>
            </p:cNvPr>
            <p:cNvSpPr txBox="1"/>
            <p:nvPr userDrawn="1"/>
          </p:nvSpPr>
          <p:spPr>
            <a:xfrm>
              <a:off x="1953420" y="6120241"/>
              <a:ext cx="452520" cy="359907"/>
            </a:xfrm>
            <a:prstGeom prst="rect">
              <a:avLst/>
            </a:prstGeom>
            <a:noFill/>
          </p:spPr>
          <p:txBody>
            <a:bodyPr wrap="square" rtlCol="0">
              <a:spAutoFit/>
            </a:bodyPr>
            <a:lstStyle/>
            <a:p>
              <a:pPr defTabSz="768096">
                <a:lnSpc>
                  <a:spcPct val="115000"/>
                </a:lnSpc>
                <a:spcAft>
                  <a:spcPts val="840"/>
                </a:spcAft>
              </a:pPr>
              <a:r>
                <a:rPr lang="en-GB" sz="1512" b="1" dirty="0">
                  <a:solidFill>
                    <a:prstClr val="black"/>
                  </a:solidFill>
                  <a:latin typeface="Bradley Hand ITC"/>
                  <a:cs typeface="Times New Roman"/>
                </a:rPr>
                <a:t>for</a:t>
              </a:r>
              <a:endParaRPr lang="en-GB" b="1" dirty="0">
                <a:solidFill>
                  <a:prstClr val="black"/>
                </a:solidFill>
                <a:latin typeface="Bradley Hand ITC"/>
                <a:ea typeface="Calibri"/>
                <a:cs typeface="Times New Roman"/>
              </a:endParaRPr>
            </a:p>
          </p:txBody>
        </p:sp>
      </p:grpSp>
      <p:sp>
        <p:nvSpPr>
          <p:cNvPr id="18" name="Espace réservé du contenu 17">
            <a:extLst>
              <a:ext uri="{FF2B5EF4-FFF2-40B4-BE49-F238E27FC236}">
                <a16:creationId xmlns:a16="http://schemas.microsoft.com/office/drawing/2014/main" id="{943103B7-AF3C-4CB3-A216-C864BA039B62}"/>
              </a:ext>
            </a:extLst>
          </p:cNvPr>
          <p:cNvSpPr>
            <a:spLocks noGrp="1"/>
          </p:cNvSpPr>
          <p:nvPr>
            <p:ph sz="quarter" idx="10"/>
          </p:nvPr>
        </p:nvSpPr>
        <p:spPr>
          <a:xfrm>
            <a:off x="-1" y="0"/>
            <a:ext cx="12191999" cy="833717"/>
          </a:xfrm>
        </p:spPr>
        <p:txBody>
          <a:bodyPr>
            <a:normAutofit/>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19" name="Espace réservé du contenu 17">
            <a:extLst>
              <a:ext uri="{FF2B5EF4-FFF2-40B4-BE49-F238E27FC236}">
                <a16:creationId xmlns:a16="http://schemas.microsoft.com/office/drawing/2014/main" id="{B92E1D1A-986E-4A9F-96AB-FF7A7E1BE203}"/>
              </a:ext>
            </a:extLst>
          </p:cNvPr>
          <p:cNvSpPr>
            <a:spLocks noGrp="1"/>
          </p:cNvSpPr>
          <p:nvPr>
            <p:ph sz="quarter" idx="11"/>
          </p:nvPr>
        </p:nvSpPr>
        <p:spPr>
          <a:xfrm>
            <a:off x="128725" y="4843506"/>
            <a:ext cx="7351059" cy="968189"/>
          </a:xfrm>
        </p:spPr>
        <p:txBody>
          <a:bodyPr>
            <a:normAutofit/>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Tree>
    <p:extLst>
      <p:ext uri="{BB962C8B-B14F-4D97-AF65-F5344CB8AC3E}">
        <p14:creationId xmlns:p14="http://schemas.microsoft.com/office/powerpoint/2010/main" val="138668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FFB"/>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63F498-EEA5-40DB-9845-7DF54015656D}"/>
              </a:ext>
            </a:extLst>
          </p:cNvPr>
          <p:cNvSpPr>
            <a:spLocks noGrp="1"/>
          </p:cNvSpPr>
          <p:nvPr>
            <p:ph type="title"/>
          </p:nvPr>
        </p:nvSpPr>
        <p:spPr>
          <a:xfrm>
            <a:off x="0" y="0"/>
            <a:ext cx="12192000" cy="954771"/>
          </a:xfrm>
          <a:prstGeom prst="rect">
            <a:avLst/>
          </a:prstGeom>
          <a:gradFill flip="none" rotWithShape="1">
            <a:gsLst>
              <a:gs pos="0">
                <a:srgbClr val="00B0F0"/>
              </a:gs>
              <a:gs pos="100000">
                <a:srgbClr val="92D050"/>
              </a:gs>
            </a:gsLst>
            <a:lin ang="0" scaled="1"/>
            <a:tileRect/>
          </a:gradFill>
        </p:spPr>
        <p:txBody>
          <a:bodyPr vert="horz" lIns="91440" tIns="45720" rIns="91440" bIns="45720" rtlCol="0" anchor="ctr">
            <a:normAutofit/>
          </a:bodyPr>
          <a:lstStyle/>
          <a:p>
            <a:r>
              <a:rPr lang="en-GB" noProof="0" dirty="0" err="1"/>
              <a:t>Modifiez</a:t>
            </a:r>
            <a:r>
              <a:rPr lang="en-GB" noProof="0" dirty="0"/>
              <a:t> le style du titre</a:t>
            </a:r>
          </a:p>
        </p:txBody>
      </p:sp>
      <p:sp>
        <p:nvSpPr>
          <p:cNvPr id="3" name="Espace réservé du texte 2">
            <a:extLst>
              <a:ext uri="{FF2B5EF4-FFF2-40B4-BE49-F238E27FC236}">
                <a16:creationId xmlns:a16="http://schemas.microsoft.com/office/drawing/2014/main" id="{DB31B1E3-479F-4A42-95A4-1CEE656EE3CB}"/>
              </a:ext>
            </a:extLst>
          </p:cNvPr>
          <p:cNvSpPr>
            <a:spLocks noGrp="1"/>
          </p:cNvSpPr>
          <p:nvPr>
            <p:ph type="body" idx="1"/>
          </p:nvPr>
        </p:nvSpPr>
        <p:spPr>
          <a:xfrm>
            <a:off x="838200" y="1495425"/>
            <a:ext cx="10515600" cy="4681538"/>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e la date 3">
            <a:extLst>
              <a:ext uri="{FF2B5EF4-FFF2-40B4-BE49-F238E27FC236}">
                <a16:creationId xmlns:a16="http://schemas.microsoft.com/office/drawing/2014/main" id="{E80B3913-DCBB-4250-9612-81E331A42052}"/>
              </a:ext>
            </a:extLst>
          </p:cNvPr>
          <p:cNvSpPr>
            <a:spLocks noGrp="1"/>
          </p:cNvSpPr>
          <p:nvPr>
            <p:ph type="dt" sz="half" idx="2"/>
          </p:nvPr>
        </p:nvSpPr>
        <p:spPr>
          <a:xfrm>
            <a:off x="1057835" y="6606585"/>
            <a:ext cx="2523565" cy="222063"/>
          </a:xfrm>
          <a:prstGeom prst="rect">
            <a:avLst/>
          </a:prstGeom>
        </p:spPr>
        <p:txBody>
          <a:bodyPr vert="horz" lIns="91440" tIns="45720" rIns="91440" bIns="45720" rtlCol="0" anchor="ctr"/>
          <a:lstStyle>
            <a:lvl1pPr algn="l">
              <a:defRPr sz="1000">
                <a:solidFill>
                  <a:schemeClr val="tx1">
                    <a:tint val="75000"/>
                  </a:schemeClr>
                </a:solidFill>
              </a:defRPr>
            </a:lvl1pPr>
          </a:lstStyle>
          <a:p>
            <a:fld id="{2B74F7D3-D169-4C79-8F07-F68884B5AFF9}" type="datetimeFigureOut">
              <a:rPr lang="en-GB" smtClean="0"/>
              <a:pPr/>
              <a:t>24/04/2025</a:t>
            </a:fld>
            <a:endParaRPr lang="en-GB" dirty="0"/>
          </a:p>
        </p:txBody>
      </p:sp>
      <p:sp>
        <p:nvSpPr>
          <p:cNvPr id="5" name="Espace réservé du pied de page 4">
            <a:extLst>
              <a:ext uri="{FF2B5EF4-FFF2-40B4-BE49-F238E27FC236}">
                <a16:creationId xmlns:a16="http://schemas.microsoft.com/office/drawing/2014/main" id="{2824994E-5791-40F5-A756-EA9A37F96A4E}"/>
              </a:ext>
            </a:extLst>
          </p:cNvPr>
          <p:cNvSpPr>
            <a:spLocks noGrp="1"/>
          </p:cNvSpPr>
          <p:nvPr>
            <p:ph type="ftr" sz="quarter" idx="3"/>
          </p:nvPr>
        </p:nvSpPr>
        <p:spPr>
          <a:xfrm>
            <a:off x="4038600" y="6606585"/>
            <a:ext cx="4114800" cy="24933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dirty="0"/>
          </a:p>
        </p:txBody>
      </p:sp>
      <p:sp>
        <p:nvSpPr>
          <p:cNvPr id="6" name="Espace réservé du numéro de diapositive 5">
            <a:extLst>
              <a:ext uri="{FF2B5EF4-FFF2-40B4-BE49-F238E27FC236}">
                <a16:creationId xmlns:a16="http://schemas.microsoft.com/office/drawing/2014/main" id="{AEA06670-B670-4936-8734-689FBB035CC0}"/>
              </a:ext>
            </a:extLst>
          </p:cNvPr>
          <p:cNvSpPr>
            <a:spLocks noGrp="1"/>
          </p:cNvSpPr>
          <p:nvPr>
            <p:ph type="sldNum" sz="quarter" idx="4"/>
          </p:nvPr>
        </p:nvSpPr>
        <p:spPr>
          <a:xfrm>
            <a:off x="11465859" y="6482200"/>
            <a:ext cx="72075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9BCEE41-692D-492F-BF6F-475B5A3727D9}" type="slidenum">
              <a:rPr lang="en-GB" smtClean="0"/>
              <a:pPr/>
              <a:t>‹#›</a:t>
            </a:fld>
            <a:endParaRPr lang="en-GB" dirty="0"/>
          </a:p>
        </p:txBody>
      </p:sp>
      <p:pic>
        <p:nvPicPr>
          <p:cNvPr id="7" name="Picture 4">
            <a:extLst>
              <a:ext uri="{FF2B5EF4-FFF2-40B4-BE49-F238E27FC236}">
                <a16:creationId xmlns:a16="http://schemas.microsoft.com/office/drawing/2014/main" id="{67BA8074-395D-4B94-8519-E5B50E9A55B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591333" y="4790004"/>
            <a:ext cx="3336551" cy="2429261"/>
          </a:xfrm>
          <a:prstGeom prst="rect">
            <a:avLst/>
          </a:prstGeom>
        </p:spPr>
      </p:pic>
      <p:pic>
        <p:nvPicPr>
          <p:cNvPr id="9" name="Picture 3">
            <a:extLst>
              <a:ext uri="{FF2B5EF4-FFF2-40B4-BE49-F238E27FC236}">
                <a16:creationId xmlns:a16="http://schemas.microsoft.com/office/drawing/2014/main" id="{6604CDD9-02BB-4222-82FE-B184C6C82B0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209" y="6247483"/>
            <a:ext cx="712491" cy="535873"/>
          </a:xfrm>
          <a:prstGeom prst="rect">
            <a:avLst/>
          </a:prstGeom>
        </p:spPr>
      </p:pic>
    </p:spTree>
    <p:extLst>
      <p:ext uri="{BB962C8B-B14F-4D97-AF65-F5344CB8AC3E}">
        <p14:creationId xmlns:p14="http://schemas.microsoft.com/office/powerpoint/2010/main" val="396348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SzPct val="140000"/>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s://capacity4dev.europa.eu/projects/value-chain-analysis-for-development-vca4d_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3.png"/><Relationship Id="rId4" Type="http://schemas.openxmlformats.org/officeDocument/2006/relationships/diagramData" Target="../diagrams/data3.xml"/><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s://openknowledge.fao.org/items/52fb1af8-8ba3-4b62-b08a-4a6b201ee52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hyperlink" Target="https://atlas.hks.harvard.edu/countries/231/export-baske" TargetMode="External"/><Relationship Id="rId5" Type="http://schemas.openxmlformats.org/officeDocument/2006/relationships/diagramQuickStyle" Target="../diagrams/quickStyle5.xml"/><Relationship Id="rId10" Type="http://schemas.openxmlformats.org/officeDocument/2006/relationships/image" Target="../media/image28.png"/><Relationship Id="rId4" Type="http://schemas.openxmlformats.org/officeDocument/2006/relationships/diagramLayout" Target="../diagrams/layout5.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47.png"/><Relationship Id="rId5" Type="http://schemas.openxmlformats.org/officeDocument/2006/relationships/diagramQuickStyle" Target="../diagrams/quickStyle8.xml"/><Relationship Id="rId10" Type="http://schemas.openxmlformats.org/officeDocument/2006/relationships/hyperlink" Target="https://www.fao.org/4/ad923e/ad923e00.htm" TargetMode="External"/><Relationship Id="rId4" Type="http://schemas.openxmlformats.org/officeDocument/2006/relationships/diagramLayout" Target="../diagrams/layout8.xml"/><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6517C1-05C3-44FB-ABF8-47CC7D479CFE}"/>
              </a:ext>
            </a:extLst>
          </p:cNvPr>
          <p:cNvSpPr>
            <a:spLocks noGrp="1"/>
          </p:cNvSpPr>
          <p:nvPr>
            <p:ph type="title"/>
          </p:nvPr>
        </p:nvSpPr>
        <p:spPr>
          <a:xfrm>
            <a:off x="324852" y="1271076"/>
            <a:ext cx="7351059" cy="3030279"/>
          </a:xfrm>
        </p:spPr>
        <p:txBody>
          <a:bodyPr/>
          <a:lstStyle/>
          <a:p>
            <a:r>
              <a:rPr lang="en-US" dirty="0"/>
              <a:t>Selecting relevant value chain/s for Impactful Development Policies </a:t>
            </a:r>
            <a:endParaRPr lang="en-GB" dirty="0"/>
          </a:p>
        </p:txBody>
      </p:sp>
      <p:sp>
        <p:nvSpPr>
          <p:cNvPr id="3" name="Espace réservé du contenu 2">
            <a:extLst>
              <a:ext uri="{FF2B5EF4-FFF2-40B4-BE49-F238E27FC236}">
                <a16:creationId xmlns:a16="http://schemas.microsoft.com/office/drawing/2014/main" id="{E0BE894B-90FD-457D-BC3D-D52E1C7E6083}"/>
              </a:ext>
            </a:extLst>
          </p:cNvPr>
          <p:cNvSpPr>
            <a:spLocks noGrp="1"/>
          </p:cNvSpPr>
          <p:nvPr>
            <p:ph sz="quarter" idx="10"/>
          </p:nvPr>
        </p:nvSpPr>
        <p:spPr>
          <a:xfrm>
            <a:off x="1" y="78116"/>
            <a:ext cx="12191999" cy="968189"/>
          </a:xfrm>
        </p:spPr>
        <p:txBody>
          <a:bodyPr>
            <a:noAutofit/>
          </a:bodyPr>
          <a:lstStyle/>
          <a:p>
            <a:r>
              <a:rPr lang="en-US" sz="4000" b="1" dirty="0"/>
              <a:t>Value Chain Knowledge Sharing for Action</a:t>
            </a:r>
          </a:p>
        </p:txBody>
      </p:sp>
      <p:sp>
        <p:nvSpPr>
          <p:cNvPr id="5" name="Espace réservé du contenu 4">
            <a:extLst>
              <a:ext uri="{FF2B5EF4-FFF2-40B4-BE49-F238E27FC236}">
                <a16:creationId xmlns:a16="http://schemas.microsoft.com/office/drawing/2014/main" id="{6CBB9B77-3D79-4D6E-8CE8-72EC6F312442}"/>
              </a:ext>
            </a:extLst>
          </p:cNvPr>
          <p:cNvSpPr>
            <a:spLocks noGrp="1"/>
          </p:cNvSpPr>
          <p:nvPr>
            <p:ph sz="quarter" idx="11"/>
          </p:nvPr>
        </p:nvSpPr>
        <p:spPr/>
        <p:txBody>
          <a:bodyPr>
            <a:normAutofit/>
          </a:bodyPr>
          <a:lstStyle/>
          <a:p>
            <a:pPr algn="l"/>
            <a:r>
              <a:rPr lang="fr-FR" sz="1400" dirty="0"/>
              <a:t>Frederic Lançon</a:t>
            </a:r>
          </a:p>
          <a:p>
            <a:pPr algn="l"/>
            <a:r>
              <a:rPr lang="fr-FR" sz="1400" dirty="0"/>
              <a:t>Frederic.lancon@agrinatura-eu.eu</a:t>
            </a:r>
          </a:p>
        </p:txBody>
      </p:sp>
    </p:spTree>
    <p:extLst>
      <p:ext uri="{BB962C8B-B14F-4D97-AF65-F5344CB8AC3E}">
        <p14:creationId xmlns:p14="http://schemas.microsoft.com/office/powerpoint/2010/main" val="343708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2455F-3674-4150-9BB4-36E0A963F9CA}"/>
              </a:ext>
            </a:extLst>
          </p:cNvPr>
          <p:cNvSpPr>
            <a:spLocks noGrp="1"/>
          </p:cNvSpPr>
          <p:nvPr>
            <p:ph type="title"/>
          </p:nvPr>
        </p:nvSpPr>
        <p:spPr>
          <a:xfrm>
            <a:off x="0" y="0"/>
            <a:ext cx="12192000" cy="954771"/>
          </a:xfrm>
        </p:spPr>
        <p:txBody>
          <a:bodyPr anchor="ctr">
            <a:normAutofit/>
          </a:bodyPr>
          <a:lstStyle/>
          <a:p>
            <a:r>
              <a:rPr lang="en-GB" dirty="0"/>
              <a:t>                      Take away messages</a:t>
            </a:r>
          </a:p>
        </p:txBody>
      </p:sp>
      <p:graphicFrame>
        <p:nvGraphicFramePr>
          <p:cNvPr id="5" name="Espace réservé du contenu 2">
            <a:extLst>
              <a:ext uri="{FF2B5EF4-FFF2-40B4-BE49-F238E27FC236}">
                <a16:creationId xmlns:a16="http://schemas.microsoft.com/office/drawing/2014/main" id="{F771AA80-BABC-4318-EF51-5DC0141D41C7}"/>
              </a:ext>
            </a:extLst>
          </p:cNvPr>
          <p:cNvGraphicFramePr>
            <a:graphicFrameLocks noGrp="1"/>
          </p:cNvGraphicFramePr>
          <p:nvPr>
            <p:ph idx="1"/>
            <p:extLst>
              <p:ext uri="{D42A27DB-BD31-4B8C-83A1-F6EECF244321}">
                <p14:modId xmlns:p14="http://schemas.microsoft.com/office/powerpoint/2010/main" val="1748794921"/>
              </p:ext>
            </p:extLst>
          </p:nvPr>
        </p:nvGraphicFramePr>
        <p:xfrm>
          <a:off x="838200" y="1495425"/>
          <a:ext cx="10515600" cy="4681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42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1D162B2-9E6A-4FFD-960B-C0EA0BAEBBB2}"/>
              </a:ext>
            </a:extLst>
          </p:cNvPr>
          <p:cNvSpPr>
            <a:spLocks noGrp="1"/>
          </p:cNvSpPr>
          <p:nvPr>
            <p:ph type="title"/>
          </p:nvPr>
        </p:nvSpPr>
        <p:spPr>
          <a:xfrm>
            <a:off x="0" y="0"/>
            <a:ext cx="12192000" cy="954771"/>
          </a:xfrm>
        </p:spPr>
        <p:txBody>
          <a:bodyPr anchor="ctr">
            <a:normAutofit/>
          </a:bodyPr>
          <a:lstStyle/>
          <a:p>
            <a:r>
              <a:rPr lang="fr-FR" dirty="0"/>
              <a:t>                Background and objective</a:t>
            </a:r>
          </a:p>
        </p:txBody>
      </p:sp>
      <p:graphicFrame>
        <p:nvGraphicFramePr>
          <p:cNvPr id="8" name="Espace réservé du contenu 5">
            <a:extLst>
              <a:ext uri="{FF2B5EF4-FFF2-40B4-BE49-F238E27FC236}">
                <a16:creationId xmlns:a16="http://schemas.microsoft.com/office/drawing/2014/main" id="{669887EF-A944-A466-922D-6A60F6299494}"/>
              </a:ext>
            </a:extLst>
          </p:cNvPr>
          <p:cNvGraphicFramePr>
            <a:graphicFrameLocks noGrp="1"/>
          </p:cNvGraphicFramePr>
          <p:nvPr>
            <p:ph idx="1"/>
            <p:extLst>
              <p:ext uri="{D42A27DB-BD31-4B8C-83A1-F6EECF244321}">
                <p14:modId xmlns:p14="http://schemas.microsoft.com/office/powerpoint/2010/main" val="4210940946"/>
              </p:ext>
            </p:extLst>
          </p:nvPr>
        </p:nvGraphicFramePr>
        <p:xfrm>
          <a:off x="661737" y="1495424"/>
          <a:ext cx="10692063" cy="4845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4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F28F2-4FC6-44B6-BBCF-CCCA799F465E}"/>
              </a:ext>
            </a:extLst>
          </p:cNvPr>
          <p:cNvSpPr>
            <a:spLocks noGrp="1"/>
          </p:cNvSpPr>
          <p:nvPr>
            <p:ph type="title"/>
          </p:nvPr>
        </p:nvSpPr>
        <p:spPr>
          <a:xfrm>
            <a:off x="0" y="0"/>
            <a:ext cx="12192000" cy="954771"/>
          </a:xfrm>
        </p:spPr>
        <p:txBody>
          <a:bodyPr anchor="ctr">
            <a:normAutofit/>
          </a:bodyPr>
          <a:lstStyle/>
          <a:p>
            <a:r>
              <a:rPr lang="en-GB" dirty="0"/>
              <a:t>           Reminder: VC conceptual framework</a:t>
            </a:r>
          </a:p>
        </p:txBody>
      </p:sp>
      <p:graphicFrame>
        <p:nvGraphicFramePr>
          <p:cNvPr id="5" name="Espace réservé du contenu 2">
            <a:extLst>
              <a:ext uri="{FF2B5EF4-FFF2-40B4-BE49-F238E27FC236}">
                <a16:creationId xmlns:a16="http://schemas.microsoft.com/office/drawing/2014/main" id="{BA99C212-30B7-C483-58E0-D78D60023422}"/>
              </a:ext>
            </a:extLst>
          </p:cNvPr>
          <p:cNvGraphicFramePr>
            <a:graphicFrameLocks noGrp="1"/>
          </p:cNvGraphicFramePr>
          <p:nvPr>
            <p:ph idx="1"/>
            <p:extLst>
              <p:ext uri="{D42A27DB-BD31-4B8C-83A1-F6EECF244321}">
                <p14:modId xmlns:p14="http://schemas.microsoft.com/office/powerpoint/2010/main" val="4023148781"/>
              </p:ext>
            </p:extLst>
          </p:nvPr>
        </p:nvGraphicFramePr>
        <p:xfrm>
          <a:off x="98474" y="1237957"/>
          <a:ext cx="9523828"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a:extLst>
              <a:ext uri="{FF2B5EF4-FFF2-40B4-BE49-F238E27FC236}">
                <a16:creationId xmlns:a16="http://schemas.microsoft.com/office/drawing/2014/main" id="{60909544-101A-4084-A7DB-63AE51E4C806}"/>
              </a:ext>
            </a:extLst>
          </p:cNvPr>
          <p:cNvPicPr>
            <a:picLocks noChangeAspect="1"/>
          </p:cNvPicPr>
          <p:nvPr/>
        </p:nvPicPr>
        <p:blipFill>
          <a:blip r:embed="rId8"/>
          <a:stretch>
            <a:fillRect/>
          </a:stretch>
        </p:blipFill>
        <p:spPr>
          <a:xfrm>
            <a:off x="10623532" y="2321168"/>
            <a:ext cx="1093812" cy="1552275"/>
          </a:xfrm>
          <a:prstGeom prst="rect">
            <a:avLst/>
          </a:prstGeom>
        </p:spPr>
      </p:pic>
      <p:pic>
        <p:nvPicPr>
          <p:cNvPr id="6" name="Image 5">
            <a:extLst>
              <a:ext uri="{FF2B5EF4-FFF2-40B4-BE49-F238E27FC236}">
                <a16:creationId xmlns:a16="http://schemas.microsoft.com/office/drawing/2014/main" id="{B26AD412-917D-4DA0-B780-C03C02528922}"/>
              </a:ext>
            </a:extLst>
          </p:cNvPr>
          <p:cNvPicPr>
            <a:picLocks noChangeAspect="1"/>
          </p:cNvPicPr>
          <p:nvPr/>
        </p:nvPicPr>
        <p:blipFill>
          <a:blip r:embed="rId9"/>
          <a:stretch>
            <a:fillRect/>
          </a:stretch>
        </p:blipFill>
        <p:spPr>
          <a:xfrm>
            <a:off x="9611103" y="1111348"/>
            <a:ext cx="1223513" cy="1731489"/>
          </a:xfrm>
          <a:prstGeom prst="rect">
            <a:avLst/>
          </a:prstGeom>
        </p:spPr>
      </p:pic>
      <p:pic>
        <p:nvPicPr>
          <p:cNvPr id="7" name="Image 6">
            <a:extLst>
              <a:ext uri="{FF2B5EF4-FFF2-40B4-BE49-F238E27FC236}">
                <a16:creationId xmlns:a16="http://schemas.microsoft.com/office/drawing/2014/main" id="{1FDE2002-10CC-4143-AF9C-1B92D634286F}"/>
              </a:ext>
            </a:extLst>
          </p:cNvPr>
          <p:cNvPicPr>
            <a:picLocks noChangeAspect="1"/>
          </p:cNvPicPr>
          <p:nvPr/>
        </p:nvPicPr>
        <p:blipFill>
          <a:blip r:embed="rId10"/>
          <a:stretch>
            <a:fillRect/>
          </a:stretch>
        </p:blipFill>
        <p:spPr>
          <a:xfrm>
            <a:off x="9153309" y="3750658"/>
            <a:ext cx="1088545" cy="1552275"/>
          </a:xfrm>
          <a:prstGeom prst="rect">
            <a:avLst/>
          </a:prstGeom>
        </p:spPr>
      </p:pic>
      <p:pic>
        <p:nvPicPr>
          <p:cNvPr id="8" name="Image 7">
            <a:extLst>
              <a:ext uri="{FF2B5EF4-FFF2-40B4-BE49-F238E27FC236}">
                <a16:creationId xmlns:a16="http://schemas.microsoft.com/office/drawing/2014/main" id="{DDFA629A-C7BE-484A-891A-763A9CF9E515}"/>
              </a:ext>
            </a:extLst>
          </p:cNvPr>
          <p:cNvPicPr>
            <a:picLocks noChangeAspect="1"/>
          </p:cNvPicPr>
          <p:nvPr/>
        </p:nvPicPr>
        <p:blipFill>
          <a:blip r:embed="rId11"/>
          <a:stretch>
            <a:fillRect/>
          </a:stretch>
        </p:blipFill>
        <p:spPr>
          <a:xfrm>
            <a:off x="10623532" y="4669860"/>
            <a:ext cx="960091" cy="1266146"/>
          </a:xfrm>
          <a:prstGeom prst="rect">
            <a:avLst/>
          </a:prstGeom>
        </p:spPr>
      </p:pic>
      <p:sp>
        <p:nvSpPr>
          <p:cNvPr id="9" name="ZoneTexte 8">
            <a:extLst>
              <a:ext uri="{FF2B5EF4-FFF2-40B4-BE49-F238E27FC236}">
                <a16:creationId xmlns:a16="http://schemas.microsoft.com/office/drawing/2014/main" id="{F3A53305-BC4C-48BA-AC60-65D4E4194531}"/>
              </a:ext>
            </a:extLst>
          </p:cNvPr>
          <p:cNvSpPr txBox="1"/>
          <p:nvPr/>
        </p:nvSpPr>
        <p:spPr>
          <a:xfrm>
            <a:off x="6513342" y="6333540"/>
            <a:ext cx="5327099" cy="261610"/>
          </a:xfrm>
          <a:prstGeom prst="rect">
            <a:avLst/>
          </a:prstGeom>
          <a:noFill/>
        </p:spPr>
        <p:txBody>
          <a:bodyPr wrap="none" rtlCol="0">
            <a:spAutoFit/>
          </a:bodyPr>
          <a:lstStyle/>
          <a:p>
            <a:r>
              <a:rPr lang="en-GB" sz="1100" dirty="0">
                <a:hlinkClick r:id="rId12"/>
              </a:rPr>
              <a:t>https://capacity4dev.europa.eu/projects/value-chain-analysis-for-development-vca4d_en</a:t>
            </a:r>
            <a:r>
              <a:rPr lang="en-GB" sz="1100" dirty="0"/>
              <a:t> </a:t>
            </a:r>
          </a:p>
        </p:txBody>
      </p:sp>
    </p:spTree>
    <p:extLst>
      <p:ext uri="{BB962C8B-B14F-4D97-AF65-F5344CB8AC3E}">
        <p14:creationId xmlns:p14="http://schemas.microsoft.com/office/powerpoint/2010/main" val="38522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BCD577A-2319-4FC6-A905-B425E00D4078}"/>
              </a:ext>
            </a:extLst>
          </p:cNvPr>
          <p:cNvPicPr>
            <a:picLocks noChangeAspect="1"/>
          </p:cNvPicPr>
          <p:nvPr/>
        </p:nvPicPr>
        <p:blipFill>
          <a:blip r:embed="rId3"/>
          <a:stretch>
            <a:fillRect/>
          </a:stretch>
        </p:blipFill>
        <p:spPr>
          <a:xfrm>
            <a:off x="10799128" y="4752892"/>
            <a:ext cx="1326642" cy="1901125"/>
          </a:xfrm>
          <a:prstGeom prst="rect">
            <a:avLst/>
          </a:prstGeom>
        </p:spPr>
      </p:pic>
      <p:sp>
        <p:nvSpPr>
          <p:cNvPr id="2" name="Titre 1">
            <a:extLst>
              <a:ext uri="{FF2B5EF4-FFF2-40B4-BE49-F238E27FC236}">
                <a16:creationId xmlns:a16="http://schemas.microsoft.com/office/drawing/2014/main" id="{E66683CC-AEA3-4013-8699-19A38E6B2996}"/>
              </a:ext>
            </a:extLst>
          </p:cNvPr>
          <p:cNvSpPr>
            <a:spLocks noGrp="1"/>
          </p:cNvSpPr>
          <p:nvPr>
            <p:ph type="title"/>
          </p:nvPr>
        </p:nvSpPr>
        <p:spPr>
          <a:xfrm>
            <a:off x="0" y="0"/>
            <a:ext cx="12192000" cy="954771"/>
          </a:xfrm>
        </p:spPr>
        <p:txBody>
          <a:bodyPr anchor="ctr">
            <a:normAutofit/>
          </a:bodyPr>
          <a:lstStyle/>
          <a:p>
            <a:r>
              <a:rPr lang="en-US" sz="3400"/>
              <a:t>The obvious cases – VC analysis for ongoing projects </a:t>
            </a:r>
            <a:endParaRPr lang="fr-FR" sz="3400"/>
          </a:p>
        </p:txBody>
      </p:sp>
      <p:graphicFrame>
        <p:nvGraphicFramePr>
          <p:cNvPr id="5" name="Espace réservé du contenu 2">
            <a:extLst>
              <a:ext uri="{FF2B5EF4-FFF2-40B4-BE49-F238E27FC236}">
                <a16:creationId xmlns:a16="http://schemas.microsoft.com/office/drawing/2014/main" id="{B5FD743B-5B73-7A51-4ED7-DE813978E165}"/>
              </a:ext>
            </a:extLst>
          </p:cNvPr>
          <p:cNvGraphicFramePr>
            <a:graphicFrameLocks noGrp="1"/>
          </p:cNvGraphicFramePr>
          <p:nvPr>
            <p:ph idx="1"/>
            <p:extLst>
              <p:ext uri="{D42A27DB-BD31-4B8C-83A1-F6EECF244321}">
                <p14:modId xmlns:p14="http://schemas.microsoft.com/office/powerpoint/2010/main" val="430795693"/>
              </p:ext>
            </p:extLst>
          </p:nvPr>
        </p:nvGraphicFramePr>
        <p:xfrm>
          <a:off x="529390" y="1215188"/>
          <a:ext cx="8656813" cy="5438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 5">
            <a:extLst>
              <a:ext uri="{FF2B5EF4-FFF2-40B4-BE49-F238E27FC236}">
                <a16:creationId xmlns:a16="http://schemas.microsoft.com/office/drawing/2014/main" id="{50543D09-7B06-406C-B0DF-A72E6806B45A}"/>
              </a:ext>
            </a:extLst>
          </p:cNvPr>
          <p:cNvPicPr>
            <a:picLocks noChangeAspect="1"/>
          </p:cNvPicPr>
          <p:nvPr/>
        </p:nvPicPr>
        <p:blipFill>
          <a:blip r:embed="rId9"/>
          <a:stretch>
            <a:fillRect/>
          </a:stretch>
        </p:blipFill>
        <p:spPr>
          <a:xfrm rot="5400000">
            <a:off x="9817126" y="2672216"/>
            <a:ext cx="1716817" cy="2474238"/>
          </a:xfrm>
          <a:prstGeom prst="rect">
            <a:avLst/>
          </a:prstGeom>
        </p:spPr>
      </p:pic>
      <p:pic>
        <p:nvPicPr>
          <p:cNvPr id="7" name="Image 6">
            <a:extLst>
              <a:ext uri="{FF2B5EF4-FFF2-40B4-BE49-F238E27FC236}">
                <a16:creationId xmlns:a16="http://schemas.microsoft.com/office/drawing/2014/main" id="{92F3807E-487F-4086-B111-735E898575B4}"/>
              </a:ext>
            </a:extLst>
          </p:cNvPr>
          <p:cNvPicPr>
            <a:picLocks noChangeAspect="1"/>
          </p:cNvPicPr>
          <p:nvPr/>
        </p:nvPicPr>
        <p:blipFill>
          <a:blip r:embed="rId10"/>
          <a:stretch>
            <a:fillRect/>
          </a:stretch>
        </p:blipFill>
        <p:spPr>
          <a:xfrm>
            <a:off x="9360654" y="1031906"/>
            <a:ext cx="1438475" cy="2033871"/>
          </a:xfrm>
          <a:prstGeom prst="rect">
            <a:avLst/>
          </a:prstGeom>
        </p:spPr>
      </p:pic>
    </p:spTree>
    <p:extLst>
      <p:ext uri="{BB962C8B-B14F-4D97-AF65-F5344CB8AC3E}">
        <p14:creationId xmlns:p14="http://schemas.microsoft.com/office/powerpoint/2010/main" val="11089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9EE37-F8F9-4D25-A767-7E6BDE93EECE}"/>
              </a:ext>
            </a:extLst>
          </p:cNvPr>
          <p:cNvSpPr>
            <a:spLocks noGrp="1"/>
          </p:cNvSpPr>
          <p:nvPr>
            <p:ph type="title"/>
          </p:nvPr>
        </p:nvSpPr>
        <p:spPr>
          <a:xfrm>
            <a:off x="0" y="0"/>
            <a:ext cx="12192000" cy="954771"/>
          </a:xfrm>
        </p:spPr>
        <p:txBody>
          <a:bodyPr anchor="ctr">
            <a:normAutofit/>
          </a:bodyPr>
          <a:lstStyle/>
          <a:p>
            <a:r>
              <a:rPr lang="en-US" sz="3100" dirty="0"/>
              <a:t>                            Selecting a value chain from scratch</a:t>
            </a:r>
            <a:br>
              <a:rPr lang="en-US" sz="3100" dirty="0"/>
            </a:br>
            <a:r>
              <a:rPr lang="en-US" sz="3100" dirty="0"/>
              <a:t>                                                  </a:t>
            </a:r>
            <a:r>
              <a:rPr lang="en-US" sz="3100" dirty="0">
                <a:solidFill>
                  <a:srgbClr val="FF0000"/>
                </a:solidFill>
              </a:rPr>
              <a:t>What for?</a:t>
            </a:r>
            <a:endParaRPr lang="en-GB" sz="3100" dirty="0">
              <a:solidFill>
                <a:srgbClr val="FF0000"/>
              </a:solidFill>
            </a:endParaRPr>
          </a:p>
        </p:txBody>
      </p:sp>
      <p:graphicFrame>
        <p:nvGraphicFramePr>
          <p:cNvPr id="5" name="Espace réservé du contenu 2">
            <a:extLst>
              <a:ext uri="{FF2B5EF4-FFF2-40B4-BE49-F238E27FC236}">
                <a16:creationId xmlns:a16="http://schemas.microsoft.com/office/drawing/2014/main" id="{3859E632-4FB4-B749-C20C-88908A6A8548}"/>
              </a:ext>
            </a:extLst>
          </p:cNvPr>
          <p:cNvGraphicFramePr>
            <a:graphicFrameLocks noGrp="1"/>
          </p:cNvGraphicFramePr>
          <p:nvPr>
            <p:ph idx="1"/>
            <p:extLst>
              <p:ext uri="{D42A27DB-BD31-4B8C-83A1-F6EECF244321}">
                <p14:modId xmlns:p14="http://schemas.microsoft.com/office/powerpoint/2010/main" val="3460704344"/>
              </p:ext>
            </p:extLst>
          </p:nvPr>
        </p:nvGraphicFramePr>
        <p:xfrm>
          <a:off x="450166" y="1097280"/>
          <a:ext cx="10903634" cy="5079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61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DBEA33-7EF3-40B6-B3B4-109E1F6062D8}"/>
              </a:ext>
            </a:extLst>
          </p:cNvPr>
          <p:cNvSpPr>
            <a:spLocks noGrp="1"/>
          </p:cNvSpPr>
          <p:nvPr>
            <p:ph type="title"/>
          </p:nvPr>
        </p:nvSpPr>
        <p:spPr>
          <a:xfrm>
            <a:off x="0" y="0"/>
            <a:ext cx="12192000" cy="954771"/>
          </a:xfrm>
        </p:spPr>
        <p:txBody>
          <a:bodyPr anchor="ctr">
            <a:normAutofit/>
          </a:bodyPr>
          <a:lstStyle/>
          <a:p>
            <a:r>
              <a:rPr lang="en-US" sz="3100" dirty="0"/>
              <a:t>                      Selecting a value chain from scratch</a:t>
            </a:r>
            <a:br>
              <a:rPr lang="en-GB" sz="3100" dirty="0"/>
            </a:br>
            <a:r>
              <a:rPr lang="en-GB" sz="3100" dirty="0"/>
              <a:t>                                             </a:t>
            </a:r>
            <a:r>
              <a:rPr lang="en-GB" sz="3100" dirty="0">
                <a:solidFill>
                  <a:srgbClr val="FF0000"/>
                </a:solidFill>
              </a:rPr>
              <a:t>On what ?</a:t>
            </a:r>
          </a:p>
        </p:txBody>
      </p:sp>
      <p:graphicFrame>
        <p:nvGraphicFramePr>
          <p:cNvPr id="12" name="Espace réservé du contenu 2">
            <a:extLst>
              <a:ext uri="{FF2B5EF4-FFF2-40B4-BE49-F238E27FC236}">
                <a16:creationId xmlns:a16="http://schemas.microsoft.com/office/drawing/2014/main" id="{88F3491F-B6DF-C588-C683-B9C01C89E1E0}"/>
              </a:ext>
            </a:extLst>
          </p:cNvPr>
          <p:cNvGraphicFramePr>
            <a:graphicFrameLocks noGrp="1"/>
          </p:cNvGraphicFramePr>
          <p:nvPr>
            <p:ph idx="1"/>
            <p:extLst>
              <p:ext uri="{D42A27DB-BD31-4B8C-83A1-F6EECF244321}">
                <p14:modId xmlns:p14="http://schemas.microsoft.com/office/powerpoint/2010/main" val="2397741597"/>
              </p:ext>
            </p:extLst>
          </p:nvPr>
        </p:nvGraphicFramePr>
        <p:xfrm>
          <a:off x="300049" y="1084508"/>
          <a:ext cx="8590732" cy="561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a:extLst>
              <a:ext uri="{FF2B5EF4-FFF2-40B4-BE49-F238E27FC236}">
                <a16:creationId xmlns:a16="http://schemas.microsoft.com/office/drawing/2014/main" id="{D7D86E03-D866-48CC-A5FD-E4363D0A6A84}"/>
              </a:ext>
            </a:extLst>
          </p:cNvPr>
          <p:cNvPicPr>
            <a:picLocks noChangeAspect="1"/>
          </p:cNvPicPr>
          <p:nvPr/>
        </p:nvPicPr>
        <p:blipFill>
          <a:blip r:embed="rId8"/>
          <a:stretch>
            <a:fillRect/>
          </a:stretch>
        </p:blipFill>
        <p:spPr>
          <a:xfrm>
            <a:off x="9235237" y="5058790"/>
            <a:ext cx="2656714" cy="1416914"/>
          </a:xfrm>
          <a:prstGeom prst="rect">
            <a:avLst/>
          </a:prstGeom>
        </p:spPr>
      </p:pic>
      <p:pic>
        <p:nvPicPr>
          <p:cNvPr id="6" name="Image 5">
            <a:extLst>
              <a:ext uri="{FF2B5EF4-FFF2-40B4-BE49-F238E27FC236}">
                <a16:creationId xmlns:a16="http://schemas.microsoft.com/office/drawing/2014/main" id="{5D5DFC3E-FD1B-419A-AADF-B6E97C53CBF5}"/>
              </a:ext>
            </a:extLst>
          </p:cNvPr>
          <p:cNvPicPr>
            <a:picLocks noChangeAspect="1"/>
          </p:cNvPicPr>
          <p:nvPr/>
        </p:nvPicPr>
        <p:blipFill>
          <a:blip r:embed="rId9"/>
          <a:stretch>
            <a:fillRect/>
          </a:stretch>
        </p:blipFill>
        <p:spPr>
          <a:xfrm>
            <a:off x="9010874" y="1084508"/>
            <a:ext cx="1552719" cy="2255904"/>
          </a:xfrm>
          <a:prstGeom prst="rect">
            <a:avLst/>
          </a:prstGeom>
        </p:spPr>
      </p:pic>
      <p:pic>
        <p:nvPicPr>
          <p:cNvPr id="8" name="Image 7">
            <a:extLst>
              <a:ext uri="{FF2B5EF4-FFF2-40B4-BE49-F238E27FC236}">
                <a16:creationId xmlns:a16="http://schemas.microsoft.com/office/drawing/2014/main" id="{3D214BA7-F20F-44B2-82FF-A44DC948A4C9}"/>
              </a:ext>
            </a:extLst>
          </p:cNvPr>
          <p:cNvPicPr>
            <a:picLocks noChangeAspect="1"/>
          </p:cNvPicPr>
          <p:nvPr/>
        </p:nvPicPr>
        <p:blipFill>
          <a:blip r:embed="rId10"/>
          <a:stretch>
            <a:fillRect/>
          </a:stretch>
        </p:blipFill>
        <p:spPr>
          <a:xfrm>
            <a:off x="9554898" y="2697767"/>
            <a:ext cx="2504781" cy="1416914"/>
          </a:xfrm>
          <a:prstGeom prst="rect">
            <a:avLst/>
          </a:prstGeom>
        </p:spPr>
      </p:pic>
      <p:sp>
        <p:nvSpPr>
          <p:cNvPr id="9" name="ZoneTexte 8">
            <a:extLst>
              <a:ext uri="{FF2B5EF4-FFF2-40B4-BE49-F238E27FC236}">
                <a16:creationId xmlns:a16="http://schemas.microsoft.com/office/drawing/2014/main" id="{CA46FFE3-4EA5-4A1F-A1BA-2333D4C74237}"/>
              </a:ext>
            </a:extLst>
          </p:cNvPr>
          <p:cNvSpPr txBox="1"/>
          <p:nvPr/>
        </p:nvSpPr>
        <p:spPr>
          <a:xfrm>
            <a:off x="8931576" y="6475704"/>
            <a:ext cx="3264035" cy="246221"/>
          </a:xfrm>
          <a:prstGeom prst="rect">
            <a:avLst/>
          </a:prstGeom>
          <a:noFill/>
        </p:spPr>
        <p:txBody>
          <a:bodyPr wrap="none" rtlCol="0">
            <a:spAutoFit/>
          </a:bodyPr>
          <a:lstStyle/>
          <a:p>
            <a:r>
              <a:rPr lang="en-GB" sz="1000" dirty="0">
                <a:hlinkClick r:id="rId11"/>
              </a:rPr>
              <a:t>https://atlas.hks.harvard.edu/countries/231/export-baske</a:t>
            </a:r>
            <a:r>
              <a:rPr lang="en-GB" sz="1000" dirty="0"/>
              <a:t> t</a:t>
            </a:r>
          </a:p>
        </p:txBody>
      </p:sp>
      <p:sp>
        <p:nvSpPr>
          <p:cNvPr id="10" name="ZoneTexte 9">
            <a:extLst>
              <a:ext uri="{FF2B5EF4-FFF2-40B4-BE49-F238E27FC236}">
                <a16:creationId xmlns:a16="http://schemas.microsoft.com/office/drawing/2014/main" id="{75B79C8E-1088-4F0C-BE2F-DA1FD81AB5DD}"/>
              </a:ext>
            </a:extLst>
          </p:cNvPr>
          <p:cNvSpPr txBox="1"/>
          <p:nvPr/>
        </p:nvSpPr>
        <p:spPr>
          <a:xfrm>
            <a:off x="9010874" y="4278958"/>
            <a:ext cx="2881077" cy="338554"/>
          </a:xfrm>
          <a:prstGeom prst="rect">
            <a:avLst/>
          </a:prstGeom>
          <a:noFill/>
        </p:spPr>
        <p:txBody>
          <a:bodyPr wrap="square" rtlCol="0">
            <a:spAutoFit/>
          </a:bodyPr>
          <a:lstStyle/>
          <a:p>
            <a:r>
              <a:rPr lang="en-GB" sz="800" dirty="0">
                <a:hlinkClick r:id="rId12"/>
              </a:rPr>
              <a:t>https://openknowledge.fao.org/items/52fb1af8-8ba3-4b62-b08a-4a6b201ee527</a:t>
            </a:r>
            <a:r>
              <a:rPr lang="en-GB" sz="800" dirty="0"/>
              <a:t> </a:t>
            </a:r>
          </a:p>
        </p:txBody>
      </p:sp>
    </p:spTree>
    <p:extLst>
      <p:ext uri="{BB962C8B-B14F-4D97-AF65-F5344CB8AC3E}">
        <p14:creationId xmlns:p14="http://schemas.microsoft.com/office/powerpoint/2010/main" val="104155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E8B2C-F309-48A0-8D6D-AE27AB79D417}"/>
              </a:ext>
            </a:extLst>
          </p:cNvPr>
          <p:cNvSpPr>
            <a:spLocks noGrp="1"/>
          </p:cNvSpPr>
          <p:nvPr>
            <p:ph type="title"/>
          </p:nvPr>
        </p:nvSpPr>
        <p:spPr>
          <a:xfrm>
            <a:off x="0" y="0"/>
            <a:ext cx="12192000" cy="954771"/>
          </a:xfrm>
        </p:spPr>
        <p:txBody>
          <a:bodyPr anchor="ctr">
            <a:normAutofit/>
          </a:bodyPr>
          <a:lstStyle/>
          <a:p>
            <a:r>
              <a:rPr lang="en-US" sz="3100" dirty="0"/>
              <a:t>                           Selecting a value chain from scratch</a:t>
            </a:r>
            <a:br>
              <a:rPr lang="en-GB" sz="3100" dirty="0"/>
            </a:br>
            <a:r>
              <a:rPr lang="en-GB" sz="3100" dirty="0"/>
              <a:t>                          </a:t>
            </a:r>
            <a:r>
              <a:rPr lang="en-GB" sz="3100" dirty="0">
                <a:solidFill>
                  <a:srgbClr val="FF0000"/>
                </a:solidFill>
              </a:rPr>
              <a:t>Defining the entry point</a:t>
            </a:r>
          </a:p>
        </p:txBody>
      </p:sp>
      <p:graphicFrame>
        <p:nvGraphicFramePr>
          <p:cNvPr id="5" name="Espace réservé du contenu 2">
            <a:extLst>
              <a:ext uri="{FF2B5EF4-FFF2-40B4-BE49-F238E27FC236}">
                <a16:creationId xmlns:a16="http://schemas.microsoft.com/office/drawing/2014/main" id="{258A2FEC-675F-EFCC-9DCF-F2BA0726A287}"/>
              </a:ext>
            </a:extLst>
          </p:cNvPr>
          <p:cNvGraphicFramePr>
            <a:graphicFrameLocks noGrp="1"/>
          </p:cNvGraphicFramePr>
          <p:nvPr>
            <p:ph idx="1"/>
            <p:extLst>
              <p:ext uri="{D42A27DB-BD31-4B8C-83A1-F6EECF244321}">
                <p14:modId xmlns:p14="http://schemas.microsoft.com/office/powerpoint/2010/main" val="1867937811"/>
              </p:ext>
            </p:extLst>
          </p:nvPr>
        </p:nvGraphicFramePr>
        <p:xfrm>
          <a:off x="618978" y="1125416"/>
          <a:ext cx="11338560" cy="555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68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94D479-C7BD-426C-803C-72A612888211}"/>
              </a:ext>
            </a:extLst>
          </p:cNvPr>
          <p:cNvSpPr>
            <a:spLocks noGrp="1"/>
          </p:cNvSpPr>
          <p:nvPr>
            <p:ph type="title"/>
          </p:nvPr>
        </p:nvSpPr>
        <p:spPr>
          <a:xfrm>
            <a:off x="96253" y="312821"/>
            <a:ext cx="12192000" cy="954771"/>
          </a:xfrm>
        </p:spPr>
        <p:txBody>
          <a:bodyPr anchor="ctr">
            <a:normAutofit/>
          </a:bodyPr>
          <a:lstStyle/>
          <a:p>
            <a:r>
              <a:rPr lang="en-GB" sz="3100" dirty="0"/>
              <a:t>             One value chain versus many value chains</a:t>
            </a:r>
            <a:br>
              <a:rPr lang="en-GB" sz="3100" dirty="0"/>
            </a:br>
            <a:r>
              <a:rPr lang="en-GB" sz="3100" dirty="0"/>
              <a:t>  </a:t>
            </a:r>
            <a:r>
              <a:rPr lang="en-GB" sz="3100" dirty="0">
                <a:solidFill>
                  <a:srgbClr val="FF0000"/>
                </a:solidFill>
              </a:rPr>
              <a:t>Maximizing the knowledge potential of one VC analysis</a:t>
            </a:r>
          </a:p>
        </p:txBody>
      </p:sp>
      <p:graphicFrame>
        <p:nvGraphicFramePr>
          <p:cNvPr id="5" name="Espace réservé du contenu 2">
            <a:extLst>
              <a:ext uri="{FF2B5EF4-FFF2-40B4-BE49-F238E27FC236}">
                <a16:creationId xmlns:a16="http://schemas.microsoft.com/office/drawing/2014/main" id="{08F1D43A-D492-DDD9-12D2-1CA1E676401E}"/>
              </a:ext>
            </a:extLst>
          </p:cNvPr>
          <p:cNvGraphicFramePr>
            <a:graphicFrameLocks noGrp="1"/>
          </p:cNvGraphicFramePr>
          <p:nvPr>
            <p:ph idx="1"/>
            <p:extLst>
              <p:ext uri="{D42A27DB-BD31-4B8C-83A1-F6EECF244321}">
                <p14:modId xmlns:p14="http://schemas.microsoft.com/office/powerpoint/2010/main" val="1228308299"/>
              </p:ext>
            </p:extLst>
          </p:nvPr>
        </p:nvGraphicFramePr>
        <p:xfrm>
          <a:off x="514643" y="1368815"/>
          <a:ext cx="11344422" cy="517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21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3F5A5-8B56-4672-A259-9920EC859D3D}"/>
              </a:ext>
            </a:extLst>
          </p:cNvPr>
          <p:cNvSpPr>
            <a:spLocks noGrp="1"/>
          </p:cNvSpPr>
          <p:nvPr>
            <p:ph type="title"/>
          </p:nvPr>
        </p:nvSpPr>
        <p:spPr>
          <a:xfrm>
            <a:off x="0" y="0"/>
            <a:ext cx="12192000" cy="954771"/>
          </a:xfrm>
        </p:spPr>
        <p:txBody>
          <a:bodyPr anchor="ctr">
            <a:normAutofit/>
          </a:bodyPr>
          <a:lstStyle/>
          <a:p>
            <a:r>
              <a:rPr lang="en-GB" sz="3100" dirty="0"/>
              <a:t>           One value chain versus many value chains</a:t>
            </a:r>
            <a:br>
              <a:rPr lang="en-US" sz="3100" dirty="0"/>
            </a:br>
            <a:r>
              <a:rPr lang="en-US" sz="3100" dirty="0"/>
              <a:t>             </a:t>
            </a:r>
            <a:r>
              <a:rPr lang="en-US" sz="3100" dirty="0">
                <a:solidFill>
                  <a:srgbClr val="FF0000"/>
                </a:solidFill>
              </a:rPr>
              <a:t>Working on a group of value chains </a:t>
            </a:r>
            <a:endParaRPr lang="en-GB" sz="3100" dirty="0">
              <a:solidFill>
                <a:srgbClr val="FF0000"/>
              </a:solidFill>
            </a:endParaRPr>
          </a:p>
        </p:txBody>
      </p:sp>
      <p:graphicFrame>
        <p:nvGraphicFramePr>
          <p:cNvPr id="5" name="Espace réservé du contenu 2">
            <a:extLst>
              <a:ext uri="{FF2B5EF4-FFF2-40B4-BE49-F238E27FC236}">
                <a16:creationId xmlns:a16="http://schemas.microsoft.com/office/drawing/2014/main" id="{C4A34DAF-0F1D-CAEE-37C0-9449571C5122}"/>
              </a:ext>
            </a:extLst>
          </p:cNvPr>
          <p:cNvGraphicFramePr>
            <a:graphicFrameLocks noGrp="1"/>
          </p:cNvGraphicFramePr>
          <p:nvPr>
            <p:ph idx="1"/>
            <p:extLst>
              <p:ext uri="{D42A27DB-BD31-4B8C-83A1-F6EECF244321}">
                <p14:modId xmlns:p14="http://schemas.microsoft.com/office/powerpoint/2010/main" val="788644268"/>
              </p:ext>
            </p:extLst>
          </p:nvPr>
        </p:nvGraphicFramePr>
        <p:xfrm>
          <a:off x="177018" y="1088231"/>
          <a:ext cx="11639843" cy="313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Image 24">
            <a:extLst>
              <a:ext uri="{FF2B5EF4-FFF2-40B4-BE49-F238E27FC236}">
                <a16:creationId xmlns:a16="http://schemas.microsoft.com/office/drawing/2014/main" id="{89FC4824-A235-4396-A2CA-699FBD6B47ED}"/>
              </a:ext>
            </a:extLst>
          </p:cNvPr>
          <p:cNvPicPr>
            <a:picLocks noChangeAspect="1"/>
          </p:cNvPicPr>
          <p:nvPr/>
        </p:nvPicPr>
        <p:blipFill>
          <a:blip r:embed="rId8"/>
          <a:stretch>
            <a:fillRect/>
          </a:stretch>
        </p:blipFill>
        <p:spPr>
          <a:xfrm>
            <a:off x="541980" y="4261406"/>
            <a:ext cx="3157025" cy="2326917"/>
          </a:xfrm>
          <a:prstGeom prst="rect">
            <a:avLst/>
          </a:prstGeom>
        </p:spPr>
      </p:pic>
      <p:pic>
        <p:nvPicPr>
          <p:cNvPr id="27" name="Image 26">
            <a:extLst>
              <a:ext uri="{FF2B5EF4-FFF2-40B4-BE49-F238E27FC236}">
                <a16:creationId xmlns:a16="http://schemas.microsoft.com/office/drawing/2014/main" id="{E16482A9-2DC2-4924-9990-A49B7EBE9BCD}"/>
              </a:ext>
            </a:extLst>
          </p:cNvPr>
          <p:cNvPicPr>
            <a:picLocks noChangeAspect="1"/>
          </p:cNvPicPr>
          <p:nvPr/>
        </p:nvPicPr>
        <p:blipFill>
          <a:blip r:embed="rId9"/>
          <a:stretch>
            <a:fillRect/>
          </a:stretch>
        </p:blipFill>
        <p:spPr>
          <a:xfrm>
            <a:off x="4019059" y="4353768"/>
            <a:ext cx="3955759" cy="2289899"/>
          </a:xfrm>
          <a:prstGeom prst="rect">
            <a:avLst/>
          </a:prstGeom>
        </p:spPr>
      </p:pic>
      <p:sp>
        <p:nvSpPr>
          <p:cNvPr id="28" name="ZoneTexte 27">
            <a:extLst>
              <a:ext uri="{FF2B5EF4-FFF2-40B4-BE49-F238E27FC236}">
                <a16:creationId xmlns:a16="http://schemas.microsoft.com/office/drawing/2014/main" id="{2C074B00-A0AC-4AC8-9E44-251A3B07CF7C}"/>
              </a:ext>
            </a:extLst>
          </p:cNvPr>
          <p:cNvSpPr txBox="1"/>
          <p:nvPr/>
        </p:nvSpPr>
        <p:spPr>
          <a:xfrm>
            <a:off x="2357564" y="6643667"/>
            <a:ext cx="2404826" cy="230832"/>
          </a:xfrm>
          <a:prstGeom prst="rect">
            <a:avLst/>
          </a:prstGeom>
          <a:noFill/>
        </p:spPr>
        <p:txBody>
          <a:bodyPr wrap="none" rtlCol="0">
            <a:spAutoFit/>
          </a:bodyPr>
          <a:lstStyle/>
          <a:p>
            <a:r>
              <a:rPr lang="en-GB" sz="900" dirty="0">
                <a:hlinkClick r:id="rId10"/>
              </a:rPr>
              <a:t>https://www.fao.org/4/ad923e/ad923e00.htm</a:t>
            </a:r>
            <a:r>
              <a:rPr lang="en-GB" sz="900" dirty="0"/>
              <a:t> </a:t>
            </a:r>
          </a:p>
        </p:txBody>
      </p:sp>
      <p:pic>
        <p:nvPicPr>
          <p:cNvPr id="30" name="Image 29">
            <a:extLst>
              <a:ext uri="{FF2B5EF4-FFF2-40B4-BE49-F238E27FC236}">
                <a16:creationId xmlns:a16="http://schemas.microsoft.com/office/drawing/2014/main" id="{E0AC20B8-DE14-4354-ACE5-F2D59F3BFDF2}"/>
              </a:ext>
            </a:extLst>
          </p:cNvPr>
          <p:cNvPicPr>
            <a:picLocks noChangeAspect="1"/>
          </p:cNvPicPr>
          <p:nvPr/>
        </p:nvPicPr>
        <p:blipFill>
          <a:blip r:embed="rId11"/>
          <a:stretch>
            <a:fillRect/>
          </a:stretch>
        </p:blipFill>
        <p:spPr>
          <a:xfrm>
            <a:off x="8614926" y="4287038"/>
            <a:ext cx="1640021" cy="2289899"/>
          </a:xfrm>
          <a:prstGeom prst="rect">
            <a:avLst/>
          </a:prstGeom>
        </p:spPr>
      </p:pic>
    </p:spTree>
    <p:extLst>
      <p:ext uri="{BB962C8B-B14F-4D97-AF65-F5344CB8AC3E}">
        <p14:creationId xmlns:p14="http://schemas.microsoft.com/office/powerpoint/2010/main" val="4012962902"/>
      </p:ext>
    </p:extLst>
  </p:cSld>
  <p:clrMapOvr>
    <a:masterClrMapping/>
  </p:clrMapOvr>
</p:sld>
</file>

<file path=ppt/theme/theme1.xml><?xml version="1.0" encoding="utf-8"?>
<a:theme xmlns:a="http://schemas.openxmlformats.org/drawingml/2006/main" name="Angla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07F061DD-AB61-4846-B92E-A40AA10EBB12}" vid="{47B03E5D-0C20-490D-815B-EE8F688D089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VCA4D Anglais</Template>
  <TotalTime>3519</TotalTime>
  <Words>1953</Words>
  <Application>Microsoft Office PowerPoint</Application>
  <PresentationFormat>Widescreen</PresentationFormat>
  <Paragraphs>140</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Bradley Hand ITC</vt:lpstr>
      <vt:lpstr>Calibri</vt:lpstr>
      <vt:lpstr>Courier New</vt:lpstr>
      <vt:lpstr>Open Sans</vt:lpstr>
      <vt:lpstr>Wingdings</vt:lpstr>
      <vt:lpstr>Anglais</vt:lpstr>
      <vt:lpstr>Selecting relevant value chain/s for Impactful Development Policies </vt:lpstr>
      <vt:lpstr>                Background and objective</vt:lpstr>
      <vt:lpstr>           Reminder: VC conceptual framework</vt:lpstr>
      <vt:lpstr>The obvious cases – VC analysis for ongoing projects </vt:lpstr>
      <vt:lpstr>                            Selecting a value chain from scratch                                                   What for?</vt:lpstr>
      <vt:lpstr>                      Selecting a value chain from scratch                                              On what ?</vt:lpstr>
      <vt:lpstr>                           Selecting a value chain from scratch                           Defining the entry point</vt:lpstr>
      <vt:lpstr>             One value chain versus many value chains   Maximizing the knowledge potential of one VC analysis</vt:lpstr>
      <vt:lpstr>           One value chain versus many value chains              Working on a group of value chains </vt:lpstr>
      <vt:lpstr>                      Take away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chain: what are we talking about?</dc:title>
  <dc:creator>Frédéric LANCON</dc:creator>
  <cp:lastModifiedBy>Laura Felisatti</cp:lastModifiedBy>
  <cp:revision>91</cp:revision>
  <dcterms:created xsi:type="dcterms:W3CDTF">2024-11-08T09:16:51Z</dcterms:created>
  <dcterms:modified xsi:type="dcterms:W3CDTF">2025-04-24T10:25:01Z</dcterms:modified>
</cp:coreProperties>
</file>