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4" r:id="rId3"/>
    <p:sldId id="263" r:id="rId4"/>
    <p:sldId id="281" r:id="rId5"/>
    <p:sldId id="282" r:id="rId6"/>
    <p:sldId id="283" r:id="rId7"/>
    <p:sldId id="258" r:id="rId8"/>
    <p:sldId id="270" r:id="rId9"/>
    <p:sldId id="272" r:id="rId10"/>
    <p:sldId id="273" r:id="rId11"/>
    <p:sldId id="274" r:id="rId12"/>
    <p:sldId id="275" r:id="rId13"/>
    <p:sldId id="285" r:id="rId14"/>
    <p:sldId id="277" r:id="rId15"/>
    <p:sldId id="278" r:id="rId16"/>
    <p:sldId id="279" r:id="rId17"/>
    <p:sldId id="280" r:id="rId18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F9F4BC2-2181-43E0-919B-A7224671E4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0206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AC64CEE-DCA5-4142-BBE3-A8A73337F2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3316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dirty="0" err="1" smtClean="0"/>
              <a:t>Title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dirty="0" err="1" smtClean="0"/>
              <a:t>Subtitle</a:t>
            </a:r>
            <a:endParaRPr lang="en-GB" noProof="0" dirty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039C810-6482-48C4-8090-0D5BCA6AE29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251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D460F-62A8-44FD-A913-3BF644F00B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6445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26F4F-9BFA-4453-BDA4-D8E81BCA28E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43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2C063-FEA2-4533-89F6-5259FAF28D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436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DF390-9812-40AE-AADB-7680BD0DE7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258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B7D26-79EF-4E10-8E6C-25503CD2A6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237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A3354-C86D-42A3-BE54-011A128CFD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512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18E00-4459-461B-90D3-D9E1B655BA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198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F9489-59F5-4655-B84F-E14ABD9A2A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28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DBF6-2047-4179-AB2A-35C8EF422C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073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EBF6E-0D4A-4E0C-83EB-D585576AF0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324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4807B1F-95C3-4002-A576-DBC7C033E2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iming>
    <p:tnLst>
      <p:par>
        <p:cTn id="1" dur="indefinite" restart="never" nodeType="tmRoot"/>
      </p:par>
    </p:tnLst>
  </p:timing>
  <p:txStyles>
    <p:titleStyle>
      <a:lvl1pPr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anose="020B0600070205080204" pitchFamily="34" charset="-128"/>
          <a:cs typeface="ＭＳ Ｐゴシック" charset="0"/>
        </a:defRPr>
      </a:lvl2pPr>
      <a:lvl3pPr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anose="020B0600070205080204" pitchFamily="34" charset="-128"/>
          <a:cs typeface="ＭＳ Ｐゴシック" charset="0"/>
        </a:defRPr>
      </a:lvl3pPr>
      <a:lvl4pPr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anose="020B0600070205080204" pitchFamily="34" charset="-128"/>
          <a:cs typeface="ＭＳ Ｐゴシック" charset="0"/>
        </a:defRPr>
      </a:lvl4pPr>
      <a:lvl5pPr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MS PGothic" panose="020B0600070205080204" pitchFamily="34" charset="-128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q"/>
        <a:defRPr sz="2400" i="1">
          <a:solidFill>
            <a:srgbClr val="0F5494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2492896"/>
            <a:ext cx="8424862" cy="2736303"/>
          </a:xfrm>
          <a:extLst>
            <a:ext uri="{FAA26D3D-D897-4be2-8F04-BA451C77F1D7}"/>
          </a:extLst>
        </p:spPr>
        <p:txBody>
          <a:bodyPr/>
          <a:lstStyle/>
          <a:p>
            <a:pPr indent="0" eaLnBrk="1" hangingPunct="1">
              <a:lnSpc>
                <a:spcPts val="4800"/>
              </a:lnSpc>
              <a:defRPr/>
            </a:pPr>
            <a:r>
              <a:rPr lang="fr-BE" sz="3600" dirty="0" smtClean="0">
                <a:ea typeface="+mj-ea"/>
                <a:cs typeface="+mj-cs"/>
              </a:rPr>
              <a:t>NATIONAL TEACHER COMPETENCE PROFILES: </a:t>
            </a:r>
            <a:br>
              <a:rPr lang="fr-BE" sz="3600" dirty="0" smtClean="0">
                <a:ea typeface="+mj-ea"/>
                <a:cs typeface="+mj-cs"/>
              </a:rPr>
            </a:br>
            <a:r>
              <a:rPr lang="en-US" sz="2800" b="0" dirty="0" smtClean="0"/>
              <a:t>Supporting </a:t>
            </a:r>
            <a:r>
              <a:rPr lang="en-US" sz="2800" b="0" dirty="0"/>
              <a:t>a country-wide dialogue about good teachers and good teaching</a:t>
            </a:r>
            <a:endParaRPr lang="en-GB" sz="2800" b="0" dirty="0" smtClean="0">
              <a:ea typeface="+mj-ea"/>
              <a:cs typeface="+mj-cs"/>
            </a:endParaRP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87338" y="5516563"/>
            <a:ext cx="8532812" cy="938212"/>
          </a:xfrm>
          <a:extLst>
            <a:ext uri="{FAA26D3D-D897-4be2-8F04-BA451C77F1D7}"/>
          </a:extLst>
        </p:spPr>
        <p:txBody>
          <a:bodyPr/>
          <a:lstStyle/>
          <a:p>
            <a:pPr eaLnBrk="1" hangingPunct="1">
              <a:defRPr/>
            </a:pPr>
            <a:r>
              <a:rPr lang="fr-BE" sz="2000" dirty="0" smtClean="0">
                <a:ea typeface="+mn-ea"/>
                <a:cs typeface="+mn-cs"/>
              </a:rPr>
              <a:t>Bob Prouty                              </a:t>
            </a:r>
            <a:r>
              <a:rPr lang="fr-BE" sz="2000" b="0" dirty="0" smtClean="0">
                <a:ea typeface="+mn-ea"/>
                <a:cs typeface="+mn-cs"/>
              </a:rPr>
              <a:t>EU </a:t>
            </a:r>
            <a:r>
              <a:rPr lang="fr-BE" sz="2000" b="0" dirty="0" err="1" smtClean="0">
                <a:ea typeface="+mn-ea"/>
                <a:cs typeface="+mn-cs"/>
              </a:rPr>
              <a:t>Annual</a:t>
            </a:r>
            <a:r>
              <a:rPr lang="fr-BE" sz="2000" b="0" dirty="0" smtClean="0">
                <a:ea typeface="+mn-ea"/>
                <a:cs typeface="+mn-cs"/>
              </a:rPr>
              <a:t> Education                        					and TVET </a:t>
            </a:r>
            <a:r>
              <a:rPr lang="fr-BE" sz="2000" b="0" dirty="0" err="1" smtClean="0">
                <a:ea typeface="+mn-ea"/>
                <a:cs typeface="+mn-cs"/>
              </a:rPr>
              <a:t>Seminar</a:t>
            </a:r>
            <a:endParaRPr lang="fr-BE" sz="2000" b="0" dirty="0" smtClean="0">
              <a:ea typeface="+mn-ea"/>
              <a:cs typeface="+mn-cs"/>
            </a:endParaRPr>
          </a:p>
          <a:p>
            <a:pPr eaLnBrk="1" hangingPunct="1">
              <a:defRPr/>
            </a:pPr>
            <a:endParaRPr lang="en-GB" dirty="0" smtClean="0"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8313" y="1908620"/>
            <a:ext cx="25908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BE" sz="2400" dirty="0">
                <a:solidFill>
                  <a:schemeClr val="bg1"/>
                </a:solidFill>
              </a:rPr>
              <a:t>Session </a:t>
            </a:r>
            <a:r>
              <a:rPr lang="fr-BE" sz="2400" dirty="0" smtClean="0">
                <a:solidFill>
                  <a:schemeClr val="bg1"/>
                </a:solidFill>
              </a:rPr>
              <a:t>9</a:t>
            </a:r>
            <a:endParaRPr lang="en-US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Developing </a:t>
            </a:r>
            <a:r>
              <a:rPr lang="en-US" altLang="en-US" b="0" dirty="0" smtClean="0"/>
              <a:t>a draft profile</a:t>
            </a:r>
            <a:endParaRPr lang="en-US" b="0" i="1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Discussion among teachers and other stakeholders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Incorporate feedback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Develop draft National Teacher Competence Profile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Implementing </a:t>
            </a:r>
            <a:r>
              <a:rPr lang="en-US" altLang="en-US" b="0" dirty="0" smtClean="0"/>
              <a:t>the Profile</a:t>
            </a:r>
            <a:endParaRPr lang="en-US" b="0" i="1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Ensure broad distribution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Encourage dialogue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Work with pre-service teacher training institutions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Incorporate into in-service professional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Evaluating </a:t>
            </a:r>
            <a:r>
              <a:rPr lang="en-US" altLang="en-US" b="0" dirty="0" smtClean="0"/>
              <a:t>the Profile</a:t>
            </a:r>
            <a:endParaRPr lang="en-US" b="0" i="1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Follow up to gauge impact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Monitor changes in classroom practice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Ensure teacher feedback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Revise as appropriate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The EU Role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accent2"/>
              </a:buClr>
              <a:buFont typeface="Wingdings" charset="2"/>
              <a:buChar char="q"/>
              <a:defRPr/>
            </a:pPr>
            <a:r>
              <a:rPr lang="en-US" dirty="0" smtClean="0">
                <a:ea typeface="+mn-ea"/>
              </a:rPr>
              <a:t>Support evidence-based dialogue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charset="2"/>
              <a:buChar char="q"/>
              <a:defRPr/>
            </a:pPr>
            <a:r>
              <a:rPr lang="en-US" dirty="0" smtClean="0">
                <a:ea typeface="+mn-ea"/>
              </a:rPr>
              <a:t>Identify specific elements for support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charset="2"/>
              <a:buChar char="q"/>
              <a:defRPr/>
            </a:pPr>
            <a:r>
              <a:rPr lang="en-US" dirty="0" smtClean="0">
                <a:ea typeface="+mn-ea"/>
              </a:rPr>
              <a:t>Participate in discussions through the Local Education Group</a:t>
            </a:r>
            <a:endParaRPr lang="en-US" dirty="0">
              <a:ea typeface="+mn-ea"/>
            </a:endParaRPr>
          </a:p>
          <a:p>
            <a:pPr>
              <a:buClr>
                <a:schemeClr val="accent2"/>
              </a:buCl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Clr>
                <a:schemeClr val="accent2"/>
              </a:buClr>
              <a:buFont typeface="Wingdings" charset="2"/>
              <a:buChar char="q"/>
              <a:defRPr/>
            </a:pPr>
            <a:endParaRPr lang="en-US" dirty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§"/>
              <a:defRPr/>
            </a:pPr>
            <a:endParaRPr lang="en-US" dirty="0" smtClean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8810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Post-Training Assessment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4105275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  <a:defRPr/>
            </a:pPr>
            <a:r>
              <a:rPr lang="en-US" dirty="0" smtClean="0">
                <a:ea typeface="+mn-ea"/>
              </a:rPr>
              <a:t>1.	What are the core elements of a national teacher competence profile?</a:t>
            </a:r>
            <a:endParaRPr lang="en-US" dirty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§"/>
              <a:defRPr/>
            </a:pPr>
            <a:endParaRPr 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Post-Training Assessment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4105275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  <a:defRPr/>
            </a:pPr>
            <a:r>
              <a:rPr lang="en-US" dirty="0" smtClean="0">
                <a:ea typeface="+mn-ea"/>
              </a:rPr>
              <a:t>2.	What do you see as potential risks in competence-based approaches?</a:t>
            </a: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§"/>
              <a:defRPr/>
            </a:pPr>
            <a:endParaRPr 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Post-Training Assessment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4105275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  <a:defRPr/>
            </a:pPr>
            <a:r>
              <a:rPr lang="en-US" dirty="0" smtClean="0">
                <a:ea typeface="+mn-ea"/>
              </a:rPr>
              <a:t>3.	Explain 4 steps in the process of preparing a National Teacher Competence Profile.</a:t>
            </a: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§"/>
              <a:defRPr/>
            </a:pPr>
            <a:endParaRPr 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Post-Training Assessment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4105275"/>
          </a:xfrm>
        </p:spPr>
        <p:txBody>
          <a:bodyPr/>
          <a:lstStyle/>
          <a:p>
            <a:pPr marL="0" indent="0">
              <a:buClr>
                <a:schemeClr val="accent2"/>
              </a:buClr>
              <a:buNone/>
              <a:defRPr/>
            </a:pPr>
            <a:r>
              <a:rPr lang="en-US" dirty="0" smtClean="0">
                <a:ea typeface="+mn-ea"/>
              </a:rPr>
              <a:t>4.	Which is more important for teachers—to be, to know, or to do?  Justify your answer.</a:t>
            </a: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q"/>
              <a:defRPr/>
            </a:pPr>
            <a:endParaRPr lang="en-US" dirty="0" smtClean="0">
              <a:ea typeface="+mn-ea"/>
            </a:endParaRPr>
          </a:p>
          <a:p>
            <a:pPr>
              <a:buFont typeface="Wingdings" charset="2"/>
              <a:buChar char="§"/>
              <a:defRPr/>
            </a:pPr>
            <a:endParaRPr 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Objectives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dirty="0" smtClean="0"/>
              <a:t>Participants will: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dirty="0" smtClean="0"/>
              <a:t>1.	Understand </a:t>
            </a:r>
            <a:r>
              <a:rPr lang="en-GB" dirty="0"/>
              <a:t>the content and purpose of national teacher competence profiles</a:t>
            </a:r>
            <a:endParaRPr lang="en-US" dirty="0"/>
          </a:p>
          <a:p>
            <a:pPr lvl="0"/>
            <a:r>
              <a:rPr lang="en-GB" dirty="0" smtClean="0"/>
              <a:t>2.	Understand </a:t>
            </a:r>
            <a:r>
              <a:rPr lang="en-GB" dirty="0"/>
              <a:t>the country-level processes behind establishing national competency profiles</a:t>
            </a:r>
            <a:endParaRPr lang="en-US" dirty="0"/>
          </a:p>
          <a:p>
            <a:pPr lvl="0"/>
            <a:r>
              <a:rPr lang="en-GB" dirty="0" smtClean="0"/>
              <a:t>3.	Be </a:t>
            </a:r>
            <a:r>
              <a:rPr lang="en-GB" dirty="0"/>
              <a:t>able to discuss the relationship between competency profiles and pre- and in-service teacher professional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76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/>
              <a:t>Competence profiles address </a:t>
            </a:r>
            <a:r>
              <a:rPr lang="en-US" altLang="en-US" dirty="0" smtClean="0"/>
              <a:t>three </a:t>
            </a:r>
            <a:r>
              <a:rPr lang="en-US" altLang="en-US" dirty="0"/>
              <a:t>main points: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150000"/>
              </a:lnSpc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Who Teachers Are</a:t>
            </a:r>
          </a:p>
          <a:p>
            <a:pPr marL="457200" indent="-457200" eaLnBrk="1" hangingPunct="1">
              <a:lnSpc>
                <a:spcPct val="150000"/>
              </a:lnSpc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What Teachers Know</a:t>
            </a:r>
            <a:endParaRPr lang="en-US" dirty="0">
              <a:ea typeface="+mn-ea"/>
              <a:cs typeface="+mn-cs"/>
            </a:endParaRPr>
          </a:p>
          <a:p>
            <a:pPr marL="457200" indent="-457200" eaLnBrk="1" hangingPunct="1">
              <a:lnSpc>
                <a:spcPct val="150000"/>
              </a:lnSpc>
              <a:buClr>
                <a:schemeClr val="accent2"/>
              </a:buClr>
              <a:buFont typeface="+mj-lt"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What Teachers Do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Who Teachers Are: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4114800" cy="35290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Creative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Collaborative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Committed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Communicators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88024" y="2492375"/>
            <a:ext cx="4104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Ethical</a:t>
            </a:r>
          </a:p>
          <a:p>
            <a:pPr marL="342900" indent="-3429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Inclusive</a:t>
            </a:r>
          </a:p>
          <a:p>
            <a:pPr marL="342900" indent="-3429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Reflective</a:t>
            </a:r>
          </a:p>
        </p:txBody>
      </p:sp>
    </p:spTree>
    <p:extLst>
      <p:ext uri="{BB962C8B-B14F-4D97-AF65-F5344CB8AC3E}">
        <p14:creationId xmlns:p14="http://schemas.microsoft.com/office/powerpoint/2010/main" val="61374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What Teachers Know: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4114800" cy="35290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National Curriculum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Assessment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Student Development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Scientific Method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88024" y="2492375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 smtClean="0"/>
              <a:t>Legal Obligations</a:t>
            </a:r>
            <a:endParaRPr lang="en-US" sz="2400" dirty="0"/>
          </a:p>
          <a:p>
            <a:pPr marL="342900" indent="-3429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 smtClean="0"/>
              <a:t>Policies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443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What Teachers Do: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507288" cy="3816945"/>
          </a:xfrm>
        </p:spPr>
        <p:txBody>
          <a:bodyPr/>
          <a:lstStyle/>
          <a:p>
            <a:pPr marL="857250" lvl="1" indent="-4572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 smtClean="0"/>
              <a:t>Facilitate </a:t>
            </a:r>
            <a:r>
              <a:rPr lang="en-US" sz="2400" dirty="0"/>
              <a:t>Student Learning</a:t>
            </a:r>
          </a:p>
          <a:p>
            <a:pPr marL="857250" lvl="1" indent="-4572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 smtClean="0"/>
              <a:t>Assess </a:t>
            </a:r>
            <a:r>
              <a:rPr lang="en-US" sz="2400" dirty="0"/>
              <a:t>Student Learning</a:t>
            </a:r>
          </a:p>
          <a:p>
            <a:pPr marL="857250" lvl="1" indent="-4572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 smtClean="0"/>
              <a:t>Engage </a:t>
            </a:r>
            <a:r>
              <a:rPr lang="en-US" sz="2400" dirty="0"/>
              <a:t>in Professional </a:t>
            </a:r>
            <a:r>
              <a:rPr lang="en-US" sz="2400" dirty="0" smtClean="0"/>
              <a:t>Learning</a:t>
            </a:r>
          </a:p>
          <a:p>
            <a:pPr marL="857250" lvl="1" indent="-4572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Curriculum Development</a:t>
            </a:r>
          </a:p>
          <a:p>
            <a:pPr marL="857250" lvl="1" indent="-4572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r>
              <a:rPr lang="en-US" sz="2400" dirty="0"/>
              <a:t>Take Part in a </a:t>
            </a:r>
            <a:r>
              <a:rPr lang="en-US" sz="2400" dirty="0" smtClean="0"/>
              <a:t>Learning </a:t>
            </a:r>
            <a:r>
              <a:rPr lang="en-US" sz="2400" dirty="0"/>
              <a:t>Community Within the School</a:t>
            </a:r>
          </a:p>
          <a:p>
            <a:pPr marL="857250" lvl="1" indent="-457200" eaLnBrk="1" hangingPunct="1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q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906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Contrasting Examples of Teacher Competence Profiles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852738"/>
          <a:ext cx="8229600" cy="3240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4760"/>
                <a:gridCol w="720080"/>
                <a:gridCol w="3754760"/>
              </a:tblGrid>
              <a:tr h="685069">
                <a:tc>
                  <a:txBody>
                    <a:bodyPr/>
                    <a:lstStyle/>
                    <a:p>
                      <a:pPr algn="ctr"/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pPr algn="ctr"/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pPr algn="ctr"/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0F5494"/>
                          </a:solidFill>
                        </a:rPr>
                        <a:t>UGANDA </a:t>
                      </a:r>
                      <a:r>
                        <a:rPr lang="en-US" sz="1400" b="0" dirty="0" smtClean="0">
                          <a:solidFill>
                            <a:srgbClr val="0F5494"/>
                          </a:solidFill>
                        </a:rPr>
                        <a:t>(2010)</a:t>
                      </a:r>
                      <a:endParaRPr lang="en-US" sz="1400" b="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r>
                        <a:rPr lang="en-US" sz="2000" dirty="0" smtClean="0">
                          <a:solidFill>
                            <a:srgbClr val="0F5494"/>
                          </a:solidFill>
                        </a:rPr>
                        <a:t>VS.</a:t>
                      </a:r>
                      <a:endParaRPr lang="en-US" sz="20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pPr algn="ctr"/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pPr algn="ctr"/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pPr algn="ctr"/>
                      <a:endParaRPr lang="en-US" sz="400" dirty="0" smtClean="0">
                        <a:solidFill>
                          <a:srgbClr val="0F5494"/>
                        </a:solidFill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rgbClr val="0F5494"/>
                          </a:solidFill>
                        </a:rPr>
                        <a:t>SOUTH AFRICA </a:t>
                      </a:r>
                      <a:r>
                        <a:rPr lang="en-US" sz="1400" b="0" dirty="0" smtClean="0">
                          <a:solidFill>
                            <a:srgbClr val="0F5494"/>
                          </a:solidFill>
                        </a:rPr>
                        <a:t>(2011)</a:t>
                      </a:r>
                      <a:endParaRPr lang="en-US" sz="1400" b="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</a:tr>
              <a:tr h="63875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800" dirty="0" smtClean="0">
                          <a:solidFill>
                            <a:srgbClr val="0F5494"/>
                          </a:solidFill>
                        </a:rPr>
                        <a:t>Knowledge</a:t>
                      </a:r>
                      <a:r>
                        <a:rPr lang="en-US" sz="1800" baseline="0" dirty="0" smtClean="0">
                          <a:solidFill>
                            <a:srgbClr val="0F5494"/>
                          </a:solidFill>
                        </a:rPr>
                        <a:t> Competency</a:t>
                      </a: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F5494"/>
                          </a:solidFill>
                        </a:rPr>
                        <a:t>1. Practical Competence</a:t>
                      </a:r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</a:tr>
              <a:tr h="638755"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en-US" sz="1800" dirty="0" smtClean="0">
                          <a:solidFill>
                            <a:srgbClr val="0F5494"/>
                          </a:solidFill>
                        </a:rPr>
                        <a:t>Skills</a:t>
                      </a:r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F5494"/>
                          </a:solidFill>
                        </a:rPr>
                        <a:t>2. Foundational Competence</a:t>
                      </a:r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</a:tr>
              <a:tr h="63875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F5494"/>
                          </a:solidFill>
                        </a:rPr>
                        <a:t>3.</a:t>
                      </a:r>
                      <a:r>
                        <a:rPr lang="en-US" sz="1800" baseline="0" dirty="0" smtClean="0">
                          <a:solidFill>
                            <a:srgbClr val="0F5494"/>
                          </a:solidFill>
                        </a:rPr>
                        <a:t> Values and Attitudes</a:t>
                      </a:r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F5494"/>
                          </a:solidFill>
                        </a:rPr>
                        <a:t>3. Reflexive Competence</a:t>
                      </a:r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</a:tr>
              <a:tr h="63875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F5494"/>
                          </a:solidFill>
                        </a:rPr>
                        <a:t>4. Professional Ethics</a:t>
                      </a:r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0F5494"/>
                        </a:solidFill>
                      </a:endParaRPr>
                    </a:p>
                  </a:txBody>
                  <a:tcPr marT="45709" marB="4570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National Teacher Competence Profile: The Process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150000"/>
              </a:lnSpc>
              <a:buClr>
                <a:schemeClr val="accent2"/>
              </a:buClr>
              <a:buFont typeface="+mj-lt"/>
              <a:buAutoNum type="alphaLcParenR"/>
              <a:defRPr/>
            </a:pPr>
            <a:r>
              <a:rPr lang="en-US" dirty="0" smtClean="0">
                <a:ea typeface="+mn-ea"/>
                <a:cs typeface="+mn-cs"/>
              </a:rPr>
              <a:t>Prepare</a:t>
            </a:r>
          </a:p>
          <a:p>
            <a:pPr marL="457200" indent="-457200" eaLnBrk="1" hangingPunct="1">
              <a:lnSpc>
                <a:spcPct val="150000"/>
              </a:lnSpc>
              <a:buClr>
                <a:schemeClr val="accent2"/>
              </a:buClr>
              <a:buFont typeface="+mj-lt"/>
              <a:buAutoNum type="alphaLcParenR"/>
              <a:defRPr/>
            </a:pPr>
            <a:r>
              <a:rPr lang="en-US" dirty="0" smtClean="0">
                <a:ea typeface="+mn-ea"/>
                <a:cs typeface="+mn-cs"/>
              </a:rPr>
              <a:t>Develop</a:t>
            </a:r>
          </a:p>
          <a:p>
            <a:pPr marL="457200" indent="-457200" eaLnBrk="1" hangingPunct="1">
              <a:lnSpc>
                <a:spcPct val="150000"/>
              </a:lnSpc>
              <a:buClr>
                <a:schemeClr val="accent2"/>
              </a:buClr>
              <a:buFont typeface="+mj-lt"/>
              <a:buAutoNum type="alphaLcParenR"/>
              <a:defRPr/>
            </a:pPr>
            <a:r>
              <a:rPr lang="en-US" dirty="0" smtClean="0">
                <a:ea typeface="+mn-ea"/>
                <a:cs typeface="+mn-cs"/>
              </a:rPr>
              <a:t>Implement</a:t>
            </a:r>
          </a:p>
          <a:p>
            <a:pPr marL="457200" indent="-457200" eaLnBrk="1" hangingPunct="1">
              <a:lnSpc>
                <a:spcPct val="150000"/>
              </a:lnSpc>
              <a:buClr>
                <a:schemeClr val="accent2"/>
              </a:buClr>
              <a:buFont typeface="+mj-lt"/>
              <a:buAutoNum type="alphaLcParenR"/>
              <a:defRPr/>
            </a:pPr>
            <a:r>
              <a:rPr lang="en-US" dirty="0" smtClean="0">
                <a:ea typeface="+mn-ea"/>
                <a:cs typeface="+mn-cs"/>
              </a:rPr>
              <a:t>Evaluate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n-US" altLang="en-US" dirty="0" smtClean="0"/>
              <a:t>Preparing </a:t>
            </a:r>
            <a:r>
              <a:rPr lang="en-US" altLang="en-US" b="0" dirty="0" smtClean="0"/>
              <a:t>for writing a </a:t>
            </a:r>
            <a:br>
              <a:rPr lang="en-US" altLang="en-US" b="0" dirty="0" smtClean="0"/>
            </a:br>
            <a:r>
              <a:rPr lang="en-US" altLang="en-US" b="0" i="1" dirty="0" smtClean="0"/>
              <a:t>National Teacher Competence Profile</a:t>
            </a:r>
            <a:endParaRPr lang="en-US" b="0" i="1" dirty="0" smtClean="0">
              <a:ea typeface="+mj-ea"/>
              <a:cs typeface="+mj-cs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Establish a steering committee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Draft a concept note</a:t>
            </a:r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defRPr/>
            </a:pPr>
            <a:r>
              <a:rPr lang="en-US" dirty="0" smtClean="0">
                <a:ea typeface="+mn-ea"/>
                <a:cs typeface="+mn-cs"/>
              </a:rPr>
              <a:t>Plan a communications strategy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4495</TotalTime>
  <Words>243</Words>
  <Application>Microsoft Office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Slide_Master</vt:lpstr>
      <vt:lpstr>NATIONAL TEACHER COMPETENCE PROFILES:  Supporting a country-wide dialogue about good teachers and good teaching</vt:lpstr>
      <vt:lpstr>Objectives</vt:lpstr>
      <vt:lpstr>Competence profiles address three main points:</vt:lpstr>
      <vt:lpstr>Who Teachers Are:</vt:lpstr>
      <vt:lpstr>What Teachers Know:</vt:lpstr>
      <vt:lpstr>What Teachers Do:</vt:lpstr>
      <vt:lpstr>Contrasting Examples of Teacher Competence Profiles</vt:lpstr>
      <vt:lpstr>National Teacher Competence Profile: The Process</vt:lpstr>
      <vt:lpstr>Preparing for writing a  National Teacher Competence Profile</vt:lpstr>
      <vt:lpstr>Developing a draft profile</vt:lpstr>
      <vt:lpstr>Implementing the Profile</vt:lpstr>
      <vt:lpstr>Evaluating the Profile</vt:lpstr>
      <vt:lpstr>The EU Role</vt:lpstr>
      <vt:lpstr>Post-Training Assessment</vt:lpstr>
      <vt:lpstr>Post-Training Assessment</vt:lpstr>
      <vt:lpstr>Post-Training Assessment</vt:lpstr>
      <vt:lpstr>Post-Training Assessment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Andrea Valentini</cp:lastModifiedBy>
  <cp:revision>129</cp:revision>
  <dcterms:created xsi:type="dcterms:W3CDTF">2011-10-28T10:25:18Z</dcterms:created>
  <dcterms:modified xsi:type="dcterms:W3CDTF">2015-10-19T18:46:29Z</dcterms:modified>
</cp:coreProperties>
</file>