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0" r:id="rId3"/>
    <p:sldId id="259" r:id="rId4"/>
    <p:sldId id="277" r:id="rId5"/>
    <p:sldId id="268" r:id="rId6"/>
    <p:sldId id="278" r:id="rId7"/>
    <p:sldId id="282" r:id="rId8"/>
    <p:sldId id="279" r:id="rId9"/>
    <p:sldId id="275" r:id="rId10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88AFA"/>
    <a:srgbClr val="559DF5"/>
    <a:srgbClr val="074BE3"/>
    <a:srgbClr val="0000FF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9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482" y="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73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482" y="936073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7611A4-DE6D-4C6A-8433-132B957D0FA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208233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5482" y="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830" y="4681220"/>
            <a:ext cx="5374640" cy="4434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73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5482" y="9360730"/>
            <a:ext cx="2911264" cy="4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1" tIns="45235" rIns="90471" bIns="45235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ED48CCBC-EFF4-4DBE-A258-63FE760D59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326664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ctr" rtl="0" fontAlgn="base">
      <a:spcBef>
        <a:spcPct val="30000"/>
      </a:spcBef>
      <a:spcAft>
        <a:spcPct val="0"/>
      </a:spcAft>
      <a:defRPr sz="2800" b="1" kern="1200">
        <a:solidFill>
          <a:srgbClr val="559DF5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buFont typeface="Webdings" pitchFamily="18" charset="2"/>
      <a:buChar char="&lt;"/>
      <a:defRPr sz="20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buFont typeface="Webdings" pitchFamily="18" charset="2"/>
      <a:buChar char="4"/>
      <a:defRPr b="1" kern="1200">
        <a:solidFill>
          <a:srgbClr val="074BE3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buFont typeface="Webdings" pitchFamily="18" charset="2"/>
      <a:buChar char="8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buFont typeface="Webdings" pitchFamily="18" charset="2"/>
      <a:buChar char=":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8CCBC-EFF4-4DBE-A258-63FE760D59B7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37190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131877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159017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2057400" cy="5364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0"/>
            <a:ext cx="6019800" cy="5364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242918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504821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153072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353090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8554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221513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228980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51676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&lt;numb&gt;</a:t>
            </a:r>
          </a:p>
        </p:txBody>
      </p:sp>
    </p:spTree>
    <p:extLst>
      <p:ext uri="{BB962C8B-B14F-4D97-AF65-F5344CB8AC3E}">
        <p14:creationId xmlns:p14="http://schemas.microsoft.com/office/powerpoint/2010/main" xmlns="" val="36494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559D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solidFill>
                <a:srgbClr val="588AFA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Add your text (lvl 1)</a:t>
            </a:r>
          </a:p>
          <a:p>
            <a:pPr lvl="1"/>
            <a:r>
              <a:rPr lang="fr-BE" altLang="en-US" smtClean="0"/>
              <a:t>Level 2</a:t>
            </a:r>
          </a:p>
          <a:p>
            <a:pPr lvl="2"/>
            <a:r>
              <a:rPr lang="fr-BE" altLang="en-US" smtClean="0"/>
              <a:t>Level 3</a:t>
            </a:r>
          </a:p>
          <a:p>
            <a:pPr lvl="3"/>
            <a:r>
              <a:rPr lang="fr-BE" altLang="en-US" smtClean="0"/>
              <a:t>Level 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altLang="en-US"/>
              <a:t>&lt;numb&gt;</a:t>
            </a:r>
          </a:p>
        </p:txBody>
      </p:sp>
      <p:pic>
        <p:nvPicPr>
          <p:cNvPr id="1031" name="Picture 7" descr="ei_banner_ppt_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9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88AFA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 Narrow" pitchFamily="34" charset="0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4"/>
        <a:defRPr sz="2400" b="1">
          <a:solidFill>
            <a:srgbClr val="074BE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8"/>
        <a:defRPr sz="20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:"/>
        <a:defRPr>
          <a:solidFill>
            <a:srgbClr val="074BE3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ennis.sinyolo@ei-ie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ei-ie.org/Docs/WebDepot/QualityEd_guidelines_eng_final_medium.pdf" TargetMode="External"/><Relationship Id="rId2" Type="http://schemas.openxmlformats.org/officeDocument/2006/relationships/hyperlink" Target="http://teachercodes.iiep.unesco.org/teachercodes/guidelines/Guideline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wnload.ei-ie.org/Docs/WebDepot/Quality%20Educators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323528" y="836712"/>
            <a:ext cx="8568952" cy="1944216"/>
          </a:xfrm>
        </p:spPr>
        <p:txBody>
          <a:bodyPr/>
          <a:lstStyle/>
          <a:p>
            <a:r>
              <a:rPr lang="en-GB" b="0" dirty="0"/>
              <a:t/>
            </a:r>
            <a:br>
              <a:rPr lang="en-GB" b="0" dirty="0"/>
            </a:br>
            <a:r>
              <a:rPr lang="en-GB" b="0" dirty="0"/>
              <a:t/>
            </a:r>
            <a:br>
              <a:rPr lang="en-GB" b="0" dirty="0"/>
            </a:br>
            <a:r>
              <a:rPr lang="en-GB" b="0" dirty="0"/>
              <a:t>European </a:t>
            </a:r>
            <a:r>
              <a:rPr lang="en-GB" b="0" dirty="0" smtClean="0"/>
              <a:t>Commission</a:t>
            </a:r>
            <a:br>
              <a:rPr lang="en-GB" b="0" dirty="0" smtClean="0"/>
            </a:br>
            <a:r>
              <a:rPr lang="en-GB" b="0" dirty="0" smtClean="0"/>
              <a:t>DEVCO Annual Education &amp; TVET Seminar</a:t>
            </a:r>
            <a:r>
              <a:rPr lang="en-GB" b="0" dirty="0"/>
              <a:t/>
            </a:r>
            <a:br>
              <a:rPr lang="en-GB" b="0" dirty="0"/>
            </a:br>
            <a:r>
              <a:rPr lang="en-GB" b="0" dirty="0" smtClean="0">
                <a:solidFill>
                  <a:srgbClr val="C00000"/>
                </a:solidFill>
              </a:rPr>
              <a:t>Increasing </a:t>
            </a:r>
            <a:r>
              <a:rPr lang="en-GB" b="0" dirty="0">
                <a:solidFill>
                  <a:srgbClr val="C00000"/>
                </a:solidFill>
              </a:rPr>
              <a:t>teacher </a:t>
            </a:r>
            <a:r>
              <a:rPr lang="en-GB" b="0" dirty="0" smtClean="0">
                <a:solidFill>
                  <a:srgbClr val="C00000"/>
                </a:solidFill>
              </a:rPr>
              <a:t>professionalism: </a:t>
            </a:r>
            <a:r>
              <a:rPr lang="en-GB" b="0" dirty="0">
                <a:solidFill>
                  <a:srgbClr val="C00000"/>
                </a:solidFill>
              </a:rPr>
              <a:t>E</a:t>
            </a:r>
            <a:r>
              <a:rPr lang="en-GB" b="0" dirty="0" smtClean="0">
                <a:solidFill>
                  <a:srgbClr val="C00000"/>
                </a:solidFill>
              </a:rPr>
              <a:t>thics</a:t>
            </a:r>
            <a:r>
              <a:rPr lang="en-GB" b="0" dirty="0">
                <a:solidFill>
                  <a:srgbClr val="C00000"/>
                </a:solidFill>
              </a:rPr>
              <a:t>; codes of conduct</a:t>
            </a:r>
            <a:endParaRPr lang="en-US" altLang="en-US" dirty="0">
              <a:solidFill>
                <a:srgbClr val="C00000"/>
              </a:solidFill>
            </a:endParaRP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467544" y="3933056"/>
            <a:ext cx="8064896" cy="2448272"/>
          </a:xfrm>
        </p:spPr>
        <p:txBody>
          <a:bodyPr/>
          <a:lstStyle/>
          <a:p>
            <a:endParaRPr lang="en-US" altLang="en-US" sz="2400" dirty="0" smtClean="0"/>
          </a:p>
          <a:p>
            <a:r>
              <a:rPr lang="en-US" altLang="en-US" sz="2400" dirty="0" smtClean="0"/>
              <a:t>Dennis Sinyolo, PhD.</a:t>
            </a:r>
          </a:p>
          <a:p>
            <a:r>
              <a:rPr lang="en-US" altLang="en-US" sz="2400" dirty="0" smtClean="0"/>
              <a:t>Senior Coordinator</a:t>
            </a:r>
          </a:p>
          <a:p>
            <a:r>
              <a:rPr lang="en-US" altLang="en-US" sz="2400" dirty="0" smtClean="0"/>
              <a:t>Education and Employmen</a:t>
            </a:r>
            <a:r>
              <a:rPr lang="en-US" altLang="en-US" dirty="0" smtClean="0"/>
              <a:t>t</a:t>
            </a:r>
            <a:endParaRPr lang="en-US" altLang="en-US" dirty="0"/>
          </a:p>
          <a:p>
            <a:r>
              <a:rPr lang="en-US" altLang="en-US" dirty="0" err="1" smtClean="0">
                <a:hlinkClick r:id="rId2"/>
              </a:rPr>
              <a:t>dennis.sinyolo@ei-ie.org</a:t>
            </a:r>
            <a:r>
              <a:rPr lang="en-US" altLang="en-US" dirty="0" smtClean="0"/>
              <a:t> 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presentation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Characteristics of a profession?</a:t>
            </a:r>
          </a:p>
          <a:p>
            <a:pPr marL="514350" indent="-514350">
              <a:buAutoNum type="arabicPeriod"/>
            </a:pPr>
            <a:r>
              <a:rPr lang="en-GB" dirty="0" smtClean="0"/>
              <a:t>Improving teacher professionalism and quality education through </a:t>
            </a:r>
            <a:r>
              <a:rPr lang="en-GB" dirty="0" err="1" smtClean="0"/>
              <a:t>professionalisation</a:t>
            </a: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Essential instruments and resources for improving teacher professionalism and ethics   </a:t>
            </a:r>
          </a:p>
          <a:p>
            <a:pPr marL="0" indent="0"/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4035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en-GB" sz="4000" dirty="0" smtClean="0"/>
              <a:t>Characteristics of a profession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640960" cy="504056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A profession has a specialised body of </a:t>
            </a:r>
            <a:r>
              <a:rPr lang="en-GB" u="sng" dirty="0" smtClean="0"/>
              <a:t>theoretical</a:t>
            </a:r>
            <a:r>
              <a:rPr lang="en-GB" dirty="0" smtClean="0"/>
              <a:t> </a:t>
            </a:r>
            <a:r>
              <a:rPr lang="en-GB" u="sng" dirty="0" smtClean="0"/>
              <a:t>knowledge</a:t>
            </a:r>
            <a:r>
              <a:rPr lang="en-GB" dirty="0" smtClean="0"/>
              <a:t> and </a:t>
            </a:r>
            <a:r>
              <a:rPr lang="en-GB" u="sng" dirty="0" smtClean="0"/>
              <a:t>specialised skills</a:t>
            </a:r>
            <a:r>
              <a:rPr lang="en-GB" dirty="0" smtClean="0"/>
              <a:t> </a:t>
            </a:r>
            <a:r>
              <a:rPr lang="en-GB" u="sng" dirty="0" smtClean="0"/>
              <a:t>acquired through rigorous training</a:t>
            </a:r>
            <a:r>
              <a:rPr lang="en-GB" dirty="0" smtClean="0"/>
              <a:t>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Legal recognition and professional closure - </a:t>
            </a:r>
            <a:r>
              <a:rPr lang="en-GB" u="sng" dirty="0" smtClean="0"/>
              <a:t>professions exclude those who do not meet minimum requirements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b="1" u="sng" dirty="0" smtClean="0"/>
              <a:t>Professional code of conduct</a:t>
            </a:r>
            <a:r>
              <a:rPr lang="en-GB" u="sng" dirty="0" smtClean="0"/>
              <a:t> </a:t>
            </a:r>
            <a:r>
              <a:rPr lang="en-GB" dirty="0" smtClean="0"/>
              <a:t>and </a:t>
            </a:r>
            <a:r>
              <a:rPr lang="en-GB" b="1" u="sng" dirty="0" smtClean="0"/>
              <a:t>self-regulation</a:t>
            </a:r>
            <a:r>
              <a:rPr lang="en-GB" dirty="0" smtClean="0"/>
              <a:t> – a profession is controlled by the professionals themselves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Work autonomy - </a:t>
            </a:r>
            <a:r>
              <a:rPr lang="en-GB" u="sng" dirty="0" smtClean="0"/>
              <a:t>professionals exercise autonomy </a:t>
            </a:r>
            <a:r>
              <a:rPr lang="en-GB" dirty="0" smtClean="0"/>
              <a:t>over their work (</a:t>
            </a:r>
            <a:r>
              <a:rPr lang="en-GB" dirty="0" err="1" smtClean="0"/>
              <a:t>MacBeath</a:t>
            </a:r>
            <a:r>
              <a:rPr lang="en-GB" dirty="0" smtClean="0"/>
              <a:t>, 2012)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Remuneration befitting the status of the profession</a:t>
            </a:r>
          </a:p>
          <a:p>
            <a:pPr algn="l"/>
            <a:r>
              <a:rPr lang="en-GB" b="1" dirty="0" smtClean="0">
                <a:solidFill>
                  <a:srgbClr val="FF0000"/>
                </a:solidFill>
              </a:rPr>
              <a:t>     Is teaching a profession?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362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14400"/>
          </a:xfrm>
        </p:spPr>
        <p:txBody>
          <a:bodyPr/>
          <a:lstStyle/>
          <a:p>
            <a:r>
              <a:rPr lang="en-GB" sz="3600" dirty="0" err="1" smtClean="0"/>
              <a:t>Professionalisation</a:t>
            </a:r>
            <a:r>
              <a:rPr lang="en-GB" sz="3600" dirty="0" smtClean="0"/>
              <a:t>: the way to go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824536"/>
          </a:xfrm>
        </p:spPr>
        <p:txBody>
          <a:bodyPr/>
          <a:lstStyle/>
          <a:p>
            <a:pPr marL="0" indent="0"/>
            <a:r>
              <a:rPr lang="en-GB" b="1" dirty="0" smtClean="0"/>
              <a:t>Make teaching a genuine profession and improve quality: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Promote rigour in teacher preparation </a:t>
            </a:r>
            <a:endParaRPr lang="en-GB" sz="2400" b="1" dirty="0"/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n-GB" sz="2400" b="1" dirty="0" smtClean="0"/>
              <a:t>Raise the bar – </a:t>
            </a:r>
            <a:r>
              <a:rPr lang="en-GB" sz="2400" dirty="0" smtClean="0"/>
              <a:t>establish teacher-led minimum professional teaching standards and teacher competence profiles; raise training standards…)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/>
              <a:t>Promote self-regulation </a:t>
            </a:r>
            <a:r>
              <a:rPr lang="en-GB" sz="2400" dirty="0" smtClean="0"/>
              <a:t>through teacher professional councils, </a:t>
            </a:r>
            <a:r>
              <a:rPr lang="en-GB" sz="2400" b="1" dirty="0" smtClean="0"/>
              <a:t>professional codes of ethics</a:t>
            </a:r>
            <a:r>
              <a:rPr lang="en-GB" sz="2400" dirty="0" smtClean="0"/>
              <a:t>…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Improve trust and promote professional autonomy</a:t>
            </a:r>
            <a:r>
              <a:rPr lang="en-GB" sz="2400" dirty="0"/>
              <a:t> </a:t>
            </a:r>
            <a:r>
              <a:rPr lang="en-GB" sz="2400" dirty="0" smtClean="0"/>
              <a:t>and academic freedom</a:t>
            </a:r>
            <a:r>
              <a:rPr lang="en-GB" sz="2400" u="sng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/>
              <a:t>Strengthen school leadership</a:t>
            </a:r>
            <a:r>
              <a:rPr lang="en-GB" sz="2400" dirty="0" smtClean="0"/>
              <a:t>, </a:t>
            </a:r>
            <a:r>
              <a:rPr lang="en-GB" sz="2400" b="1" dirty="0" smtClean="0"/>
              <a:t>foster collaboration, peer-to-peer support</a:t>
            </a:r>
            <a:r>
              <a:rPr lang="en-GB" sz="2400" dirty="0" smtClean="0"/>
              <a:t> and mutual accountability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Recognise and reward teachers and education support personnel adequately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261512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064896" cy="720080"/>
          </a:xfrm>
        </p:spPr>
        <p:txBody>
          <a:bodyPr/>
          <a:lstStyle/>
          <a:p>
            <a:r>
              <a:rPr lang="en-GB" sz="3200" dirty="0" smtClean="0"/>
              <a:t>International instruments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4824536"/>
          </a:xfrm>
        </p:spPr>
        <p:txBody>
          <a:bodyPr/>
          <a:lstStyle/>
          <a:p>
            <a:pPr marL="0" indent="0"/>
            <a:r>
              <a:rPr lang="en-GB" b="1" dirty="0" smtClean="0"/>
              <a:t>Ensure full application of international instruments and standards: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ILO/UNESCO Recommendation concerning the Status of Teachers (1966)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UNESCO Recommendation concerning the Status of Higher Education Teaching Personnel (1997)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ILO Policy Guidelines for the promotion of decent </a:t>
            </a:r>
            <a:r>
              <a:rPr lang="en-GB" sz="2400" dirty="0"/>
              <a:t>w</a:t>
            </a:r>
            <a:r>
              <a:rPr lang="en-GB" sz="2400" dirty="0" smtClean="0"/>
              <a:t>ork </a:t>
            </a:r>
            <a:r>
              <a:rPr lang="en-US" sz="2400" dirty="0"/>
              <a:t>for </a:t>
            </a:r>
            <a:r>
              <a:rPr lang="en-US" sz="2400" dirty="0" smtClean="0"/>
              <a:t>early childhood </a:t>
            </a:r>
            <a:r>
              <a:rPr lang="en-US" sz="2400" dirty="0"/>
              <a:t>education </a:t>
            </a:r>
            <a:r>
              <a:rPr lang="en-US" sz="2400" dirty="0" smtClean="0"/>
              <a:t>personnel </a:t>
            </a:r>
            <a:r>
              <a:rPr lang="en-GB" sz="2400" dirty="0" smtClean="0"/>
              <a:t>(2014)</a:t>
            </a:r>
          </a:p>
          <a:p>
            <a:pPr marL="0" indent="0"/>
            <a:endParaRPr lang="en-GB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095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712968" cy="864096"/>
          </a:xfrm>
        </p:spPr>
        <p:txBody>
          <a:bodyPr/>
          <a:lstStyle/>
          <a:p>
            <a:r>
              <a:rPr lang="en-GB" sz="3200" dirty="0" smtClean="0"/>
              <a:t>EI Declaration on Professional Ethics</a:t>
            </a:r>
            <a:endParaRPr lang="en-GB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040560"/>
          </a:xfrm>
        </p:spPr>
        <p:txBody>
          <a:bodyPr/>
          <a:lstStyle/>
          <a:p>
            <a:pPr marL="0" indent="0"/>
            <a:r>
              <a:rPr lang="en-GB" sz="2400" dirty="0" smtClean="0"/>
              <a:t>The </a:t>
            </a:r>
            <a:r>
              <a:rPr lang="en-GB" sz="2400" dirty="0"/>
              <a:t>D</a:t>
            </a:r>
            <a:r>
              <a:rPr lang="en-GB" sz="2400" dirty="0" smtClean="0"/>
              <a:t>eclaration </a:t>
            </a:r>
            <a:r>
              <a:rPr lang="en-GB" sz="2400" dirty="0"/>
              <a:t>represents an individual and collective commitment by teachers and other </a:t>
            </a:r>
            <a:r>
              <a:rPr lang="en-GB" sz="2400" dirty="0" smtClean="0"/>
              <a:t>education personnel to </a:t>
            </a:r>
            <a:r>
              <a:rPr lang="en-US" sz="2400" dirty="0" smtClean="0"/>
              <a:t>attain and </a:t>
            </a:r>
            <a:r>
              <a:rPr lang="en-US" sz="2400" dirty="0"/>
              <a:t>maintain the highest degree of ethical conduct </a:t>
            </a:r>
            <a:r>
              <a:rPr lang="en-US" sz="2400" dirty="0" smtClean="0"/>
              <a:t>towards: </a:t>
            </a: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 profession- </a:t>
            </a:r>
            <a:r>
              <a:rPr lang="en-US" sz="2400" dirty="0"/>
              <a:t>justify public trust and confidence </a:t>
            </a:r>
            <a:r>
              <a:rPr lang="en-US" sz="2400" dirty="0" smtClean="0"/>
              <a:t>by providing quality </a:t>
            </a:r>
            <a:r>
              <a:rPr lang="en-US" sz="2400" dirty="0"/>
              <a:t>education for all </a:t>
            </a:r>
            <a:r>
              <a:rPr lang="en-US" sz="2400" dirty="0" smtClean="0"/>
              <a:t>students…</a:t>
            </a:r>
            <a:endParaRPr lang="en-GB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400" b="1" dirty="0" smtClean="0"/>
              <a:t>Students</a:t>
            </a:r>
            <a:r>
              <a:rPr lang="en-GB" sz="2400" dirty="0" smtClean="0"/>
              <a:t> – </a:t>
            </a:r>
            <a:r>
              <a:rPr lang="en-US" sz="2400" dirty="0" smtClean="0"/>
              <a:t>help </a:t>
            </a:r>
            <a:r>
              <a:rPr lang="en-US" sz="2400" dirty="0"/>
              <a:t>every student reach </a:t>
            </a:r>
            <a:r>
              <a:rPr lang="en-US" sz="2400" dirty="0" smtClean="0"/>
              <a:t>his/her </a:t>
            </a:r>
            <a:r>
              <a:rPr lang="en-US" sz="2400" dirty="0"/>
              <a:t>full potential; </a:t>
            </a:r>
            <a:r>
              <a:rPr lang="en-US" sz="2400" dirty="0" smtClean="0"/>
              <a:t>protect students from sexual violence, bullying … </a:t>
            </a:r>
            <a:endParaRPr lang="en-GB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400" b="1" dirty="0"/>
              <a:t>Colleagues</a:t>
            </a:r>
            <a:r>
              <a:rPr lang="en-GB" sz="2400" dirty="0"/>
              <a:t> - promote </a:t>
            </a:r>
            <a:r>
              <a:rPr lang="en-GB" sz="2400" dirty="0" smtClean="0"/>
              <a:t>collegiality; </a:t>
            </a:r>
            <a:r>
              <a:rPr lang="en-US" sz="2400" dirty="0"/>
              <a:t>assist colleagues in peer review </a:t>
            </a:r>
            <a:r>
              <a:rPr lang="en-US" sz="2400" dirty="0" smtClean="0"/>
              <a:t>procedures…</a:t>
            </a:r>
            <a:endParaRPr lang="en-GB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400" b="1" dirty="0"/>
              <a:t>Management personnel </a:t>
            </a:r>
            <a:r>
              <a:rPr lang="en-GB" sz="2400" dirty="0" smtClean="0"/>
              <a:t>– have knowledge of administrative rights </a:t>
            </a:r>
            <a:r>
              <a:rPr lang="en-GB" sz="2400" dirty="0"/>
              <a:t>and </a:t>
            </a:r>
            <a:r>
              <a:rPr lang="en-GB" sz="2400" dirty="0" smtClean="0"/>
              <a:t>responsibilities; </a:t>
            </a:r>
            <a:r>
              <a:rPr lang="en-US" sz="2400" dirty="0"/>
              <a:t>carry out reasonable </a:t>
            </a:r>
            <a:r>
              <a:rPr lang="en-US" sz="2400" dirty="0" smtClean="0"/>
              <a:t>instructions…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Parents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The community </a:t>
            </a:r>
            <a:endParaRPr lang="en-GB" sz="2400" dirty="0" smtClean="0"/>
          </a:p>
          <a:p>
            <a:pPr marL="514350" indent="-514350">
              <a:buFont typeface="+mj-lt"/>
              <a:buAutoNum type="arabicPeriod"/>
            </a:pPr>
            <a:endParaRPr lang="en-GB" sz="2400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0" indent="0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xmlns="" val="384241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844824"/>
            <a:ext cx="8640960" cy="4392488"/>
          </a:xfrm>
        </p:spPr>
        <p:txBody>
          <a:bodyPr/>
          <a:lstStyle/>
          <a:p>
            <a:r>
              <a:rPr lang="en-US" sz="3200" b="1" dirty="0" smtClean="0"/>
              <a:t>  </a:t>
            </a:r>
            <a:r>
              <a:rPr lang="en-US" sz="3200" dirty="0" smtClean="0"/>
              <a:t> “The </a:t>
            </a:r>
            <a:r>
              <a:rPr lang="en-US" sz="3200" dirty="0"/>
              <a:t>expertise and commitment of teachers and education personnel must be combined with good </a:t>
            </a:r>
            <a:r>
              <a:rPr lang="en-US" sz="3200" dirty="0" smtClean="0"/>
              <a:t>working conditions</a:t>
            </a:r>
            <a:r>
              <a:rPr lang="en-US" sz="3200" dirty="0"/>
              <a:t>, a supportive community and enabling policies to allow quality education to take </a:t>
            </a:r>
            <a:r>
              <a:rPr lang="en-US" sz="3200" dirty="0" smtClean="0"/>
              <a:t> place” (EI Declaration on Professional Ethics).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24804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Important resources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700808"/>
            <a:ext cx="8856984" cy="4536504"/>
          </a:xfrm>
        </p:spPr>
        <p:txBody>
          <a:bodyPr/>
          <a:lstStyle/>
          <a:p>
            <a:pPr marL="0" indent="0"/>
            <a:r>
              <a:rPr lang="en-GB" sz="2400" dirty="0" smtClean="0"/>
              <a:t>1. IIEP Guidelines for the development, design and effective use of  teacher codes of conduct (Poisson, 2009)</a:t>
            </a:r>
          </a:p>
          <a:p>
            <a:pPr marL="0" indent="0"/>
            <a:r>
              <a:rPr lang="en-GB" sz="2000" dirty="0">
                <a:hlinkClick r:id="rId2"/>
              </a:rPr>
              <a:t>http://</a:t>
            </a:r>
            <a:r>
              <a:rPr lang="en-GB" sz="2000" dirty="0" smtClean="0">
                <a:hlinkClick r:id="rId2"/>
              </a:rPr>
              <a:t>teachercodes.iiep.unesco.org/teachercodes/guidelines/Guidelines.pdf</a:t>
            </a:r>
            <a:r>
              <a:rPr lang="en-GB" sz="2000" dirty="0" smtClean="0"/>
              <a:t> </a:t>
            </a:r>
          </a:p>
          <a:p>
            <a:pPr marL="0" indent="0"/>
            <a:r>
              <a:rPr lang="en-GB" sz="2400" dirty="0" smtClean="0"/>
              <a:t>2. </a:t>
            </a:r>
            <a:r>
              <a:rPr lang="en-GB" sz="2400" dirty="0"/>
              <a:t>EI &amp; Oxfam </a:t>
            </a:r>
            <a:r>
              <a:rPr lang="en-GB" sz="2400" dirty="0" smtClean="0"/>
              <a:t>Guidelines Towards a </a:t>
            </a:r>
            <a:r>
              <a:rPr lang="en-GB" sz="2400" dirty="0"/>
              <a:t>National </a:t>
            </a:r>
            <a:r>
              <a:rPr lang="en-GB" sz="2400" dirty="0" smtClean="0"/>
              <a:t>Competence Profile for </a:t>
            </a:r>
            <a:r>
              <a:rPr lang="en-GB" sz="2400" dirty="0"/>
              <a:t>Primary </a:t>
            </a:r>
            <a:r>
              <a:rPr lang="en-GB" sz="2400" dirty="0" smtClean="0"/>
              <a:t>Teachers </a:t>
            </a:r>
          </a:p>
          <a:p>
            <a:pPr marL="0" indent="0"/>
            <a:r>
              <a:rPr lang="en-GB" sz="2000" dirty="0" smtClean="0">
                <a:hlinkClick r:id="rId3"/>
              </a:rPr>
              <a:t>http</a:t>
            </a:r>
            <a:r>
              <a:rPr lang="en-GB" sz="2000" dirty="0">
                <a:hlinkClick r:id="rId3"/>
              </a:rPr>
              <a:t>://</a:t>
            </a:r>
            <a:r>
              <a:rPr lang="en-GB" sz="2000" dirty="0" smtClean="0">
                <a:hlinkClick r:id="rId3"/>
              </a:rPr>
              <a:t>download.ei-ie.org/Docs/WebDepot/QualityEd_guidelines_eng_final_medium.pdf</a:t>
            </a:r>
            <a:r>
              <a:rPr lang="en-GB" sz="2000" dirty="0" smtClean="0"/>
              <a:t> </a:t>
            </a:r>
          </a:p>
          <a:p>
            <a:pPr marL="0" indent="0"/>
            <a:r>
              <a:rPr lang="en-GB" sz="2400" dirty="0" smtClean="0"/>
              <a:t>3</a:t>
            </a:r>
            <a:r>
              <a:rPr lang="en-GB" sz="2400" dirty="0"/>
              <a:t>. Quality </a:t>
            </a:r>
            <a:r>
              <a:rPr lang="en-GB" sz="2400" dirty="0" smtClean="0"/>
              <a:t>Educators: An </a:t>
            </a:r>
            <a:r>
              <a:rPr lang="en-GB" sz="2400" dirty="0"/>
              <a:t>International Study of </a:t>
            </a:r>
            <a:r>
              <a:rPr lang="en-GB" sz="2400" dirty="0" smtClean="0"/>
              <a:t>Teacher Competences </a:t>
            </a:r>
            <a:r>
              <a:rPr lang="en-GB" sz="2400" dirty="0"/>
              <a:t>and Standards</a:t>
            </a:r>
            <a:endParaRPr lang="en-GB" sz="2400" dirty="0" smtClean="0"/>
          </a:p>
          <a:p>
            <a:pPr marL="0" indent="0"/>
            <a:r>
              <a:rPr lang="en-GB" sz="2000" dirty="0">
                <a:hlinkClick r:id="rId4"/>
              </a:rPr>
              <a:t>http://</a:t>
            </a:r>
            <a:r>
              <a:rPr lang="en-GB" sz="2000" dirty="0" smtClean="0">
                <a:hlinkClick r:id="rId4"/>
              </a:rPr>
              <a:t>download.ei-ie.org/Docs/WebDepot/Quality%20Educators.pdf</a:t>
            </a:r>
            <a:r>
              <a:rPr lang="en-GB" sz="2000" dirty="0" smtClean="0"/>
              <a:t>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xmlns="" val="140688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thought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353347"/>
          </a:xfrm>
        </p:spPr>
        <p:txBody>
          <a:bodyPr/>
          <a:lstStyle/>
          <a:p>
            <a:r>
              <a:rPr lang="en-GB" sz="4400" b="1" dirty="0" smtClean="0"/>
              <a:t>“There </a:t>
            </a:r>
            <a:r>
              <a:rPr lang="en-GB" sz="4400" b="1" dirty="0"/>
              <a:t>can be no keener revelation of a society’s soul than the way in which it treats its </a:t>
            </a:r>
            <a:r>
              <a:rPr lang="en-GB" sz="4400" b="1" dirty="0" smtClean="0"/>
              <a:t>children”  </a:t>
            </a:r>
            <a:r>
              <a:rPr lang="en-GB" sz="4400" b="1" dirty="0"/>
              <a:t>– Nelson Mandela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5476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_EI_general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pp_EI_general</Template>
  <TotalTime>780</TotalTime>
  <Words>468</Words>
  <Application>Microsoft Office PowerPoint</Application>
  <PresentationFormat>On-screen Show (4:3)</PresentationFormat>
  <Paragraphs>57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pp_EI_general</vt:lpstr>
      <vt:lpstr>  European Commission DEVCO Annual Education &amp; TVET Seminar Increasing teacher professionalism: Ethics; codes of conduct</vt:lpstr>
      <vt:lpstr>Summary of presentation</vt:lpstr>
      <vt:lpstr>Characteristics of a profession </vt:lpstr>
      <vt:lpstr>Professionalisation: the way to go</vt:lpstr>
      <vt:lpstr>International instruments </vt:lpstr>
      <vt:lpstr>EI Declaration on Professional Ethics</vt:lpstr>
      <vt:lpstr>Slide 7</vt:lpstr>
      <vt:lpstr>Important resources</vt:lpstr>
      <vt:lpstr>Final thought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and the Teaching Profession: Core issues from the perspective of EI</dc:title>
  <dc:creator>User</dc:creator>
  <cp:lastModifiedBy>Innova Europe 3</cp:lastModifiedBy>
  <cp:revision>304</cp:revision>
  <cp:lastPrinted>2015-10-19T17:06:34Z</cp:lastPrinted>
  <dcterms:created xsi:type="dcterms:W3CDTF">2014-02-03T18:43:39Z</dcterms:created>
  <dcterms:modified xsi:type="dcterms:W3CDTF">2015-10-20T08:56:03Z</dcterms:modified>
</cp:coreProperties>
</file>