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70" r:id="rId2"/>
    <p:sldId id="324" r:id="rId3"/>
    <p:sldId id="323" r:id="rId4"/>
    <p:sldId id="325" r:id="rId5"/>
    <p:sldId id="326" r:id="rId6"/>
    <p:sldId id="259" r:id="rId7"/>
    <p:sldId id="293" r:id="rId8"/>
    <p:sldId id="322" r:id="rId9"/>
    <p:sldId id="294" r:id="rId10"/>
    <p:sldId id="295" r:id="rId11"/>
    <p:sldId id="298" r:id="rId12"/>
    <p:sldId id="297" r:id="rId13"/>
    <p:sldId id="307" r:id="rId14"/>
    <p:sldId id="305" r:id="rId15"/>
    <p:sldId id="312" r:id="rId16"/>
    <p:sldId id="299" r:id="rId17"/>
    <p:sldId id="313" r:id="rId18"/>
    <p:sldId id="306" r:id="rId19"/>
    <p:sldId id="314" r:id="rId20"/>
    <p:sldId id="308" r:id="rId21"/>
    <p:sldId id="287" r:id="rId22"/>
    <p:sldId id="309" r:id="rId23"/>
    <p:sldId id="285" r:id="rId24"/>
    <p:sldId id="310" r:id="rId25"/>
    <p:sldId id="316" r:id="rId26"/>
    <p:sldId id="311" r:id="rId27"/>
    <p:sldId id="318" r:id="rId28"/>
    <p:sldId id="328" r:id="rId29"/>
    <p:sldId id="330" r:id="rId30"/>
    <p:sldId id="331" r:id="rId31"/>
    <p:sldId id="334" r:id="rId32"/>
    <p:sldId id="335" r:id="rId33"/>
    <p:sldId id="333" r:id="rId34"/>
    <p:sldId id="320" r:id="rId35"/>
  </p:sldIdLst>
  <p:sldSz cx="9144000" cy="6858000" type="screen4x3"/>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30000"/>
    <a:srgbClr val="62879E"/>
    <a:srgbClr val="8EB1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09" autoAdjust="0"/>
  </p:normalViewPr>
  <p:slideViewPr>
    <p:cSldViewPr snapToGrid="0" snapToObjects="1">
      <p:cViewPr>
        <p:scale>
          <a:sx n="100" d="100"/>
          <a:sy n="100" d="100"/>
        </p:scale>
        <p:origin x="-7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255CA-F1FB-4AF9-9558-C9292D959F8B}" type="doc">
      <dgm:prSet loTypeId="urn:microsoft.com/office/officeart/2005/8/layout/venn1" loCatId="relationship" qsTypeId="urn:microsoft.com/office/officeart/2005/8/quickstyle/simple1" qsCatId="simple" csTypeId="urn:microsoft.com/office/officeart/2005/8/colors/accent3_2" csCatId="accent3" phldr="1"/>
      <dgm:spPr/>
    </dgm:pt>
    <dgm:pt modelId="{A5B8CA4E-1A9E-497A-A0D9-BE5A382C19C1}">
      <dgm:prSet phldrT="[Text]" custT="1"/>
      <dgm:spPr/>
      <dgm:t>
        <a:bodyPr/>
        <a:lstStyle/>
        <a:p>
          <a:r>
            <a:rPr lang="en-GB" sz="1400" dirty="0" smtClean="0"/>
            <a:t>Frustration (at the state of the sector)</a:t>
          </a:r>
          <a:endParaRPr lang="en-GB" sz="1400" dirty="0"/>
        </a:p>
      </dgm:t>
    </dgm:pt>
    <dgm:pt modelId="{6A8E084C-A7A5-449C-807B-EBE2E7DD19CA}" type="parTrans" cxnId="{083DD79E-FAFF-4DE8-905A-1D722A40A260}">
      <dgm:prSet/>
      <dgm:spPr/>
      <dgm:t>
        <a:bodyPr/>
        <a:lstStyle/>
        <a:p>
          <a:endParaRPr lang="en-GB"/>
        </a:p>
      </dgm:t>
    </dgm:pt>
    <dgm:pt modelId="{6DC52F9E-9D29-4DAA-A7AB-77188B114058}" type="sibTrans" cxnId="{083DD79E-FAFF-4DE8-905A-1D722A40A260}">
      <dgm:prSet/>
      <dgm:spPr/>
      <dgm:t>
        <a:bodyPr/>
        <a:lstStyle/>
        <a:p>
          <a:endParaRPr lang="en-GB"/>
        </a:p>
      </dgm:t>
    </dgm:pt>
    <dgm:pt modelId="{7853232D-6CE1-4B76-937D-20BDC4E88D9C}">
      <dgm:prSet phldrT="[Text]" custT="1"/>
      <dgm:spPr/>
      <dgm:t>
        <a:bodyPr/>
        <a:lstStyle/>
        <a:p>
          <a:r>
            <a:rPr lang="en-GB" sz="1400" dirty="0" smtClean="0"/>
            <a:t>Improve (teacher education)</a:t>
          </a:r>
          <a:endParaRPr lang="en-GB" sz="1400" dirty="0"/>
        </a:p>
      </dgm:t>
    </dgm:pt>
    <dgm:pt modelId="{488C36F4-38EC-4AB9-86DE-2AD69662B6AB}" type="parTrans" cxnId="{ECC37ADD-0385-4685-9419-74FCB76FB48E}">
      <dgm:prSet/>
      <dgm:spPr/>
      <dgm:t>
        <a:bodyPr/>
        <a:lstStyle/>
        <a:p>
          <a:endParaRPr lang="en-GB"/>
        </a:p>
      </dgm:t>
    </dgm:pt>
    <dgm:pt modelId="{37C1039C-91C1-4F01-A8F1-5BD47B7A335A}" type="sibTrans" cxnId="{ECC37ADD-0385-4685-9419-74FCB76FB48E}">
      <dgm:prSet/>
      <dgm:spPr/>
      <dgm:t>
        <a:bodyPr/>
        <a:lstStyle/>
        <a:p>
          <a:endParaRPr lang="en-GB"/>
        </a:p>
      </dgm:t>
    </dgm:pt>
    <dgm:pt modelId="{DABA764D-11EC-48F1-B4F3-7AC6E6A8427A}">
      <dgm:prSet phldrT="[Text]" custT="1"/>
      <dgm:spPr/>
      <dgm:t>
        <a:bodyPr/>
        <a:lstStyle/>
        <a:p>
          <a:r>
            <a:rPr lang="en-GB" sz="1400" dirty="0" smtClean="0"/>
            <a:t>(To gain) Understanding</a:t>
          </a:r>
          <a:endParaRPr lang="en-GB" sz="1400" dirty="0"/>
        </a:p>
      </dgm:t>
    </dgm:pt>
    <dgm:pt modelId="{C8999E3F-5C8B-469D-8FAB-044F6AF0A8C6}" type="parTrans" cxnId="{81526F7A-2F0B-4654-9625-76F573FB603C}">
      <dgm:prSet/>
      <dgm:spPr/>
      <dgm:t>
        <a:bodyPr/>
        <a:lstStyle/>
        <a:p>
          <a:endParaRPr lang="en-GB"/>
        </a:p>
      </dgm:t>
    </dgm:pt>
    <dgm:pt modelId="{3AF56E16-2383-4884-ABC0-139A1A73E625}" type="sibTrans" cxnId="{81526F7A-2F0B-4654-9625-76F573FB603C}">
      <dgm:prSet/>
      <dgm:spPr/>
      <dgm:t>
        <a:bodyPr/>
        <a:lstStyle/>
        <a:p>
          <a:endParaRPr lang="en-GB"/>
        </a:p>
      </dgm:t>
    </dgm:pt>
    <dgm:pt modelId="{22FFCFCF-00D6-4A3E-AB7D-CB33FF9B29D0}">
      <dgm:prSet custT="1"/>
      <dgm:spPr/>
      <dgm:t>
        <a:bodyPr/>
        <a:lstStyle/>
        <a:p>
          <a:r>
            <a:rPr lang="en-GB" sz="1400" dirty="0" smtClean="0"/>
            <a:t>Commitment (to the cause)</a:t>
          </a:r>
          <a:endParaRPr lang="en-GB" sz="1400" dirty="0"/>
        </a:p>
      </dgm:t>
    </dgm:pt>
    <dgm:pt modelId="{B12F9D15-9A6A-449D-83E6-1C0BC70AC690}" type="parTrans" cxnId="{DE348BDE-6F8E-4DC9-8DE8-25CDA1525005}">
      <dgm:prSet/>
      <dgm:spPr/>
      <dgm:t>
        <a:bodyPr/>
        <a:lstStyle/>
        <a:p>
          <a:endParaRPr lang="en-GB"/>
        </a:p>
      </dgm:t>
    </dgm:pt>
    <dgm:pt modelId="{2B8CA140-0A1C-4E23-B406-948B86AAC069}" type="sibTrans" cxnId="{DE348BDE-6F8E-4DC9-8DE8-25CDA1525005}">
      <dgm:prSet/>
      <dgm:spPr/>
      <dgm:t>
        <a:bodyPr/>
        <a:lstStyle/>
        <a:p>
          <a:endParaRPr lang="en-GB"/>
        </a:p>
      </dgm:t>
    </dgm:pt>
    <dgm:pt modelId="{38907E7C-6372-4ADE-925C-E0497D82B644}" type="pres">
      <dgm:prSet presAssocID="{733255CA-F1FB-4AF9-9558-C9292D959F8B}" presName="compositeShape" presStyleCnt="0">
        <dgm:presLayoutVars>
          <dgm:chMax val="7"/>
          <dgm:dir/>
          <dgm:resizeHandles val="exact"/>
        </dgm:presLayoutVars>
      </dgm:prSet>
      <dgm:spPr/>
    </dgm:pt>
    <dgm:pt modelId="{BF973953-665E-48D6-9B7B-DF3087F45586}" type="pres">
      <dgm:prSet presAssocID="{A5B8CA4E-1A9E-497A-A0D9-BE5A382C19C1}" presName="circ1" presStyleLbl="vennNode1" presStyleIdx="0" presStyleCnt="4" custScaleY="104850"/>
      <dgm:spPr/>
      <dgm:t>
        <a:bodyPr/>
        <a:lstStyle/>
        <a:p>
          <a:endParaRPr lang="en-GB"/>
        </a:p>
      </dgm:t>
    </dgm:pt>
    <dgm:pt modelId="{9487611A-5D6C-4FF5-8239-511FE3411BE9}" type="pres">
      <dgm:prSet presAssocID="{A5B8CA4E-1A9E-497A-A0D9-BE5A382C19C1}" presName="circ1Tx" presStyleLbl="revTx" presStyleIdx="0" presStyleCnt="0">
        <dgm:presLayoutVars>
          <dgm:chMax val="0"/>
          <dgm:chPref val="0"/>
          <dgm:bulletEnabled val="1"/>
        </dgm:presLayoutVars>
      </dgm:prSet>
      <dgm:spPr/>
      <dgm:t>
        <a:bodyPr/>
        <a:lstStyle/>
        <a:p>
          <a:endParaRPr lang="en-GB"/>
        </a:p>
      </dgm:t>
    </dgm:pt>
    <dgm:pt modelId="{BC72A585-1546-4BE9-9C7F-418C22691F9F}" type="pres">
      <dgm:prSet presAssocID="{22FFCFCF-00D6-4A3E-AB7D-CB33FF9B29D0}" presName="circ2" presStyleLbl="vennNode1" presStyleIdx="1" presStyleCnt="4" custScaleX="109705"/>
      <dgm:spPr/>
      <dgm:t>
        <a:bodyPr/>
        <a:lstStyle/>
        <a:p>
          <a:endParaRPr lang="en-GB"/>
        </a:p>
      </dgm:t>
    </dgm:pt>
    <dgm:pt modelId="{DD1E0FE1-04A1-4DB6-AEAB-5109EB78290F}" type="pres">
      <dgm:prSet presAssocID="{22FFCFCF-00D6-4A3E-AB7D-CB33FF9B29D0}" presName="circ2Tx" presStyleLbl="revTx" presStyleIdx="0" presStyleCnt="0">
        <dgm:presLayoutVars>
          <dgm:chMax val="0"/>
          <dgm:chPref val="0"/>
          <dgm:bulletEnabled val="1"/>
        </dgm:presLayoutVars>
      </dgm:prSet>
      <dgm:spPr/>
      <dgm:t>
        <a:bodyPr/>
        <a:lstStyle/>
        <a:p>
          <a:endParaRPr lang="en-GB"/>
        </a:p>
      </dgm:t>
    </dgm:pt>
    <dgm:pt modelId="{890D86CF-4A50-48DB-A73E-9F62349920A5}" type="pres">
      <dgm:prSet presAssocID="{7853232D-6CE1-4B76-937D-20BDC4E88D9C}" presName="circ3" presStyleLbl="vennNode1" presStyleIdx="2" presStyleCnt="4"/>
      <dgm:spPr/>
      <dgm:t>
        <a:bodyPr/>
        <a:lstStyle/>
        <a:p>
          <a:endParaRPr lang="en-GB"/>
        </a:p>
      </dgm:t>
    </dgm:pt>
    <dgm:pt modelId="{1B72BA90-CA5B-4E66-9A11-01B26E7E1431}" type="pres">
      <dgm:prSet presAssocID="{7853232D-6CE1-4B76-937D-20BDC4E88D9C}" presName="circ3Tx" presStyleLbl="revTx" presStyleIdx="0" presStyleCnt="0">
        <dgm:presLayoutVars>
          <dgm:chMax val="0"/>
          <dgm:chPref val="0"/>
          <dgm:bulletEnabled val="1"/>
        </dgm:presLayoutVars>
      </dgm:prSet>
      <dgm:spPr/>
      <dgm:t>
        <a:bodyPr/>
        <a:lstStyle/>
        <a:p>
          <a:endParaRPr lang="en-GB"/>
        </a:p>
      </dgm:t>
    </dgm:pt>
    <dgm:pt modelId="{1D66B211-EFF5-4113-B59E-9A61753C8915}" type="pres">
      <dgm:prSet presAssocID="{DABA764D-11EC-48F1-B4F3-7AC6E6A8427A}" presName="circ4" presStyleLbl="vennNode1" presStyleIdx="3" presStyleCnt="4" custScaleX="106979"/>
      <dgm:spPr/>
      <dgm:t>
        <a:bodyPr/>
        <a:lstStyle/>
        <a:p>
          <a:endParaRPr lang="en-GB"/>
        </a:p>
      </dgm:t>
    </dgm:pt>
    <dgm:pt modelId="{3C0E6753-0BEB-4558-B8AB-E1BA8F9E9250}" type="pres">
      <dgm:prSet presAssocID="{DABA764D-11EC-48F1-B4F3-7AC6E6A8427A}" presName="circ4Tx" presStyleLbl="revTx" presStyleIdx="0" presStyleCnt="0">
        <dgm:presLayoutVars>
          <dgm:chMax val="0"/>
          <dgm:chPref val="0"/>
          <dgm:bulletEnabled val="1"/>
        </dgm:presLayoutVars>
      </dgm:prSet>
      <dgm:spPr/>
      <dgm:t>
        <a:bodyPr/>
        <a:lstStyle/>
        <a:p>
          <a:endParaRPr lang="en-GB"/>
        </a:p>
      </dgm:t>
    </dgm:pt>
  </dgm:ptLst>
  <dgm:cxnLst>
    <dgm:cxn modelId="{432A306C-C433-4816-B530-5A3C0B7360E4}" type="presOf" srcId="{DABA764D-11EC-48F1-B4F3-7AC6E6A8427A}" destId="{1D66B211-EFF5-4113-B59E-9A61753C8915}" srcOrd="0" destOrd="0" presId="urn:microsoft.com/office/officeart/2005/8/layout/venn1"/>
    <dgm:cxn modelId="{1AE75E42-40FE-4180-B520-18A6B66C7A9A}" type="presOf" srcId="{A5B8CA4E-1A9E-497A-A0D9-BE5A382C19C1}" destId="{BF973953-665E-48D6-9B7B-DF3087F45586}" srcOrd="0" destOrd="0" presId="urn:microsoft.com/office/officeart/2005/8/layout/venn1"/>
    <dgm:cxn modelId="{02EE1F3B-9505-49BE-8F7A-B460BBE9B6CC}" type="presOf" srcId="{DABA764D-11EC-48F1-B4F3-7AC6E6A8427A}" destId="{3C0E6753-0BEB-4558-B8AB-E1BA8F9E9250}" srcOrd="1" destOrd="0" presId="urn:microsoft.com/office/officeart/2005/8/layout/venn1"/>
    <dgm:cxn modelId="{82E33471-58DC-43AE-B2FA-0E3DFCA9B180}" type="presOf" srcId="{733255CA-F1FB-4AF9-9558-C9292D959F8B}" destId="{38907E7C-6372-4ADE-925C-E0497D82B644}" srcOrd="0" destOrd="0" presId="urn:microsoft.com/office/officeart/2005/8/layout/venn1"/>
    <dgm:cxn modelId="{083DD79E-FAFF-4DE8-905A-1D722A40A260}" srcId="{733255CA-F1FB-4AF9-9558-C9292D959F8B}" destId="{A5B8CA4E-1A9E-497A-A0D9-BE5A382C19C1}" srcOrd="0" destOrd="0" parTransId="{6A8E084C-A7A5-449C-807B-EBE2E7DD19CA}" sibTransId="{6DC52F9E-9D29-4DAA-A7AB-77188B114058}"/>
    <dgm:cxn modelId="{1E4CE818-7BEE-4C7C-BF20-5BAD80DA4EEA}" type="presOf" srcId="{22FFCFCF-00D6-4A3E-AB7D-CB33FF9B29D0}" destId="{DD1E0FE1-04A1-4DB6-AEAB-5109EB78290F}" srcOrd="1" destOrd="0" presId="urn:microsoft.com/office/officeart/2005/8/layout/venn1"/>
    <dgm:cxn modelId="{81526F7A-2F0B-4654-9625-76F573FB603C}" srcId="{733255CA-F1FB-4AF9-9558-C9292D959F8B}" destId="{DABA764D-11EC-48F1-B4F3-7AC6E6A8427A}" srcOrd="3" destOrd="0" parTransId="{C8999E3F-5C8B-469D-8FAB-044F6AF0A8C6}" sibTransId="{3AF56E16-2383-4884-ABC0-139A1A73E625}"/>
    <dgm:cxn modelId="{418A4366-E2AF-4D4A-82B3-5C7005AD97E2}" type="presOf" srcId="{A5B8CA4E-1A9E-497A-A0D9-BE5A382C19C1}" destId="{9487611A-5D6C-4FF5-8239-511FE3411BE9}" srcOrd="1" destOrd="0" presId="urn:microsoft.com/office/officeart/2005/8/layout/venn1"/>
    <dgm:cxn modelId="{47BD6D03-6DBC-47DA-BA04-57550A30679C}" type="presOf" srcId="{7853232D-6CE1-4B76-937D-20BDC4E88D9C}" destId="{1B72BA90-CA5B-4E66-9A11-01B26E7E1431}" srcOrd="1" destOrd="0" presId="urn:microsoft.com/office/officeart/2005/8/layout/venn1"/>
    <dgm:cxn modelId="{DE348BDE-6F8E-4DC9-8DE8-25CDA1525005}" srcId="{733255CA-F1FB-4AF9-9558-C9292D959F8B}" destId="{22FFCFCF-00D6-4A3E-AB7D-CB33FF9B29D0}" srcOrd="1" destOrd="0" parTransId="{B12F9D15-9A6A-449D-83E6-1C0BC70AC690}" sibTransId="{2B8CA140-0A1C-4E23-B406-948B86AAC069}"/>
    <dgm:cxn modelId="{94F52BB0-FF32-48A5-8267-E3E23C976486}" type="presOf" srcId="{7853232D-6CE1-4B76-937D-20BDC4E88D9C}" destId="{890D86CF-4A50-48DB-A73E-9F62349920A5}" srcOrd="0" destOrd="0" presId="urn:microsoft.com/office/officeart/2005/8/layout/venn1"/>
    <dgm:cxn modelId="{ECC37ADD-0385-4685-9419-74FCB76FB48E}" srcId="{733255CA-F1FB-4AF9-9558-C9292D959F8B}" destId="{7853232D-6CE1-4B76-937D-20BDC4E88D9C}" srcOrd="2" destOrd="0" parTransId="{488C36F4-38EC-4AB9-86DE-2AD69662B6AB}" sibTransId="{37C1039C-91C1-4F01-A8F1-5BD47B7A335A}"/>
    <dgm:cxn modelId="{5061213F-9AE9-41CA-9044-8B3F4DA4F779}" type="presOf" srcId="{22FFCFCF-00D6-4A3E-AB7D-CB33FF9B29D0}" destId="{BC72A585-1546-4BE9-9C7F-418C22691F9F}" srcOrd="0" destOrd="0" presId="urn:microsoft.com/office/officeart/2005/8/layout/venn1"/>
    <dgm:cxn modelId="{244BBA4E-A2A8-4BF2-B023-CCE0084381D3}" type="presParOf" srcId="{38907E7C-6372-4ADE-925C-E0497D82B644}" destId="{BF973953-665E-48D6-9B7B-DF3087F45586}" srcOrd="0" destOrd="0" presId="urn:microsoft.com/office/officeart/2005/8/layout/venn1"/>
    <dgm:cxn modelId="{4872B647-2398-427B-AA7C-9C2D03ED0212}" type="presParOf" srcId="{38907E7C-6372-4ADE-925C-E0497D82B644}" destId="{9487611A-5D6C-4FF5-8239-511FE3411BE9}" srcOrd="1" destOrd="0" presId="urn:microsoft.com/office/officeart/2005/8/layout/venn1"/>
    <dgm:cxn modelId="{6DD7126D-9F71-4439-8D35-B02774FC429E}" type="presParOf" srcId="{38907E7C-6372-4ADE-925C-E0497D82B644}" destId="{BC72A585-1546-4BE9-9C7F-418C22691F9F}" srcOrd="2" destOrd="0" presId="urn:microsoft.com/office/officeart/2005/8/layout/venn1"/>
    <dgm:cxn modelId="{5086737D-0C62-407F-80AF-22BDC8EB9F32}" type="presParOf" srcId="{38907E7C-6372-4ADE-925C-E0497D82B644}" destId="{DD1E0FE1-04A1-4DB6-AEAB-5109EB78290F}" srcOrd="3" destOrd="0" presId="urn:microsoft.com/office/officeart/2005/8/layout/venn1"/>
    <dgm:cxn modelId="{4080D3E1-ADF9-4DB4-8890-9A3062A2565B}" type="presParOf" srcId="{38907E7C-6372-4ADE-925C-E0497D82B644}" destId="{890D86CF-4A50-48DB-A73E-9F62349920A5}" srcOrd="4" destOrd="0" presId="urn:microsoft.com/office/officeart/2005/8/layout/venn1"/>
    <dgm:cxn modelId="{0F4F35C0-0BCD-485A-92FD-618CEC040B54}" type="presParOf" srcId="{38907E7C-6372-4ADE-925C-E0497D82B644}" destId="{1B72BA90-CA5B-4E66-9A11-01B26E7E1431}" srcOrd="5" destOrd="0" presId="urn:microsoft.com/office/officeart/2005/8/layout/venn1"/>
    <dgm:cxn modelId="{8791E639-5A64-46EF-8D97-EA87DDAF9442}" type="presParOf" srcId="{38907E7C-6372-4ADE-925C-E0497D82B644}" destId="{1D66B211-EFF5-4113-B59E-9A61753C8915}" srcOrd="6" destOrd="0" presId="urn:microsoft.com/office/officeart/2005/8/layout/venn1"/>
    <dgm:cxn modelId="{3656E041-46E7-4CE8-9AAD-02D02AE59044}" type="presParOf" srcId="{38907E7C-6372-4ADE-925C-E0497D82B644}" destId="{3C0E6753-0BEB-4558-B8AB-E1BA8F9E9250}"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1FE79D-5D8B-4758-AE9E-144018B3D54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F88F5DF9-AF21-44EA-A2D9-4DBE8F6B7032}">
      <dgm:prSet phldrT="[Text]"/>
      <dgm:spPr/>
      <dgm:t>
        <a:bodyPr/>
        <a:lstStyle/>
        <a:p>
          <a:r>
            <a:rPr lang="en-GB" dirty="0" smtClean="0"/>
            <a:t>19 Education blogs from sector specialists, 300 + comments</a:t>
          </a:r>
          <a:endParaRPr lang="en-GB" dirty="0"/>
        </a:p>
      </dgm:t>
    </dgm:pt>
    <dgm:pt modelId="{7CFCE955-C587-4188-A983-F7C9713F238A}" type="parTrans" cxnId="{70377235-27F3-4C11-9F52-D47B692A05BE}">
      <dgm:prSet/>
      <dgm:spPr/>
      <dgm:t>
        <a:bodyPr/>
        <a:lstStyle/>
        <a:p>
          <a:endParaRPr lang="en-GB"/>
        </a:p>
      </dgm:t>
    </dgm:pt>
    <dgm:pt modelId="{39551587-FD4E-42E3-834D-138528187E68}" type="sibTrans" cxnId="{70377235-27F3-4C11-9F52-D47B692A05BE}">
      <dgm:prSet/>
      <dgm:spPr/>
      <dgm:t>
        <a:bodyPr/>
        <a:lstStyle/>
        <a:p>
          <a:endParaRPr lang="en-GB"/>
        </a:p>
      </dgm:t>
    </dgm:pt>
    <dgm:pt modelId="{79E976B2-00AD-40E9-AD3B-3C7FAE847E27}">
      <dgm:prSet phldrT="[Text]"/>
      <dgm:spPr/>
      <dgm:t>
        <a:bodyPr/>
        <a:lstStyle/>
        <a:p>
          <a:r>
            <a:rPr lang="en-GB" dirty="0" smtClean="0"/>
            <a:t>Guide structured by 7 recommendations (and peer reviewed)</a:t>
          </a:r>
          <a:endParaRPr lang="en-GB" dirty="0"/>
        </a:p>
      </dgm:t>
    </dgm:pt>
    <dgm:pt modelId="{A2310FD6-87D7-47F8-BD74-E14C2E52EB7C}" type="parTrans" cxnId="{FF95F243-DCE4-4773-92C6-B578D980FF43}">
      <dgm:prSet/>
      <dgm:spPr/>
      <dgm:t>
        <a:bodyPr/>
        <a:lstStyle/>
        <a:p>
          <a:endParaRPr lang="en-GB"/>
        </a:p>
      </dgm:t>
    </dgm:pt>
    <dgm:pt modelId="{65A64D02-7C98-48EC-8E2B-F315A45EB2CC}" type="sibTrans" cxnId="{FF95F243-DCE4-4773-92C6-B578D980FF43}">
      <dgm:prSet/>
      <dgm:spPr/>
      <dgm:t>
        <a:bodyPr/>
        <a:lstStyle/>
        <a:p>
          <a:endParaRPr lang="en-GB"/>
        </a:p>
      </dgm:t>
    </dgm:pt>
    <dgm:pt modelId="{03078C82-36D4-4446-B9C5-E29CF7E4E300}">
      <dgm:prSet/>
      <dgm:spPr/>
      <dgm:t>
        <a:bodyPr/>
        <a:lstStyle/>
        <a:p>
          <a:r>
            <a:rPr lang="en-GB" dirty="0" smtClean="0"/>
            <a:t>Annotate bibliography </a:t>
          </a:r>
          <a:endParaRPr lang="en-GB" dirty="0"/>
        </a:p>
      </dgm:t>
    </dgm:pt>
    <dgm:pt modelId="{CBEA3C89-1643-42A3-9678-C927A100960E}" type="parTrans" cxnId="{BC79559A-44E7-492D-B6ED-40E186C519DF}">
      <dgm:prSet/>
      <dgm:spPr/>
      <dgm:t>
        <a:bodyPr/>
        <a:lstStyle/>
        <a:p>
          <a:endParaRPr lang="en-GB"/>
        </a:p>
      </dgm:t>
    </dgm:pt>
    <dgm:pt modelId="{63D4A24E-8259-4812-9338-B0742E0EC914}" type="sibTrans" cxnId="{BC79559A-44E7-492D-B6ED-40E186C519DF}">
      <dgm:prSet/>
      <dgm:spPr/>
      <dgm:t>
        <a:bodyPr/>
        <a:lstStyle/>
        <a:p>
          <a:endParaRPr lang="en-GB"/>
        </a:p>
      </dgm:t>
    </dgm:pt>
    <dgm:pt modelId="{E25FFD3B-01C7-4290-B412-734AC2BDA43B}">
      <dgm:prSet/>
      <dgm:spPr/>
      <dgm:t>
        <a:bodyPr/>
        <a:lstStyle/>
        <a:p>
          <a:r>
            <a:rPr lang="en-GB" dirty="0" smtClean="0"/>
            <a:t>Chapters drafted (with literature review)</a:t>
          </a:r>
          <a:endParaRPr lang="en-GB" dirty="0"/>
        </a:p>
      </dgm:t>
    </dgm:pt>
    <dgm:pt modelId="{AF44FC29-0CEA-48B7-B620-9F83039B0FFC}" type="parTrans" cxnId="{9A97AA1C-40D7-4864-9C42-A2C030C15318}">
      <dgm:prSet/>
      <dgm:spPr/>
      <dgm:t>
        <a:bodyPr/>
        <a:lstStyle/>
        <a:p>
          <a:endParaRPr lang="en-GB"/>
        </a:p>
      </dgm:t>
    </dgm:pt>
    <dgm:pt modelId="{B5F506C1-7C70-46CD-9B2B-7E1A79237D38}" type="sibTrans" cxnId="{9A97AA1C-40D7-4864-9C42-A2C030C15318}">
      <dgm:prSet/>
      <dgm:spPr/>
      <dgm:t>
        <a:bodyPr/>
        <a:lstStyle/>
        <a:p>
          <a:endParaRPr lang="en-GB"/>
        </a:p>
      </dgm:t>
    </dgm:pt>
    <dgm:pt modelId="{A5E53B1F-1AB5-480D-92BB-94CDCF066EB2}">
      <dgm:prSet phldrT="[Text]"/>
      <dgm:spPr/>
      <dgm:t>
        <a:bodyPr/>
        <a:lstStyle/>
        <a:p>
          <a:r>
            <a:rPr lang="en-GB" dirty="0" smtClean="0"/>
            <a:t>Blogs and comments coded, analysed, themed</a:t>
          </a:r>
          <a:endParaRPr lang="en-GB" dirty="0"/>
        </a:p>
      </dgm:t>
    </dgm:pt>
    <dgm:pt modelId="{CB5E872F-4336-4C6F-B7AE-568FD3E5F8F4}" type="sibTrans" cxnId="{542D0326-3AF7-486E-BAE1-36FC31A4BB7C}">
      <dgm:prSet/>
      <dgm:spPr/>
      <dgm:t>
        <a:bodyPr/>
        <a:lstStyle/>
        <a:p>
          <a:endParaRPr lang="en-GB"/>
        </a:p>
      </dgm:t>
    </dgm:pt>
    <dgm:pt modelId="{831AB1AA-8E3D-43A4-AB51-DAC8B8CAE54A}" type="parTrans" cxnId="{542D0326-3AF7-486E-BAE1-36FC31A4BB7C}">
      <dgm:prSet/>
      <dgm:spPr/>
      <dgm:t>
        <a:bodyPr/>
        <a:lstStyle/>
        <a:p>
          <a:endParaRPr lang="en-GB"/>
        </a:p>
      </dgm:t>
    </dgm:pt>
    <dgm:pt modelId="{668EABAF-7B82-44C0-AD69-B9C7019DB231}" type="pres">
      <dgm:prSet presAssocID="{F61FE79D-5D8B-4758-AE9E-144018B3D548}" presName="outerComposite" presStyleCnt="0">
        <dgm:presLayoutVars>
          <dgm:chMax val="5"/>
          <dgm:dir/>
          <dgm:resizeHandles val="exact"/>
        </dgm:presLayoutVars>
      </dgm:prSet>
      <dgm:spPr/>
      <dgm:t>
        <a:bodyPr/>
        <a:lstStyle/>
        <a:p>
          <a:endParaRPr lang="en-GB"/>
        </a:p>
      </dgm:t>
    </dgm:pt>
    <dgm:pt modelId="{103D0B1B-4B28-484C-B809-794660D248F1}" type="pres">
      <dgm:prSet presAssocID="{F61FE79D-5D8B-4758-AE9E-144018B3D548}" presName="dummyMaxCanvas" presStyleCnt="0">
        <dgm:presLayoutVars/>
      </dgm:prSet>
      <dgm:spPr/>
    </dgm:pt>
    <dgm:pt modelId="{2A4187F7-C9AF-4901-B480-8502FA9BA896}" type="pres">
      <dgm:prSet presAssocID="{F61FE79D-5D8B-4758-AE9E-144018B3D548}" presName="FiveNodes_1" presStyleLbl="node1" presStyleIdx="0" presStyleCnt="5">
        <dgm:presLayoutVars>
          <dgm:bulletEnabled val="1"/>
        </dgm:presLayoutVars>
      </dgm:prSet>
      <dgm:spPr/>
      <dgm:t>
        <a:bodyPr/>
        <a:lstStyle/>
        <a:p>
          <a:endParaRPr lang="en-GB"/>
        </a:p>
      </dgm:t>
    </dgm:pt>
    <dgm:pt modelId="{57154DF4-179F-4E2F-8860-092D384F3F2A}" type="pres">
      <dgm:prSet presAssocID="{F61FE79D-5D8B-4758-AE9E-144018B3D548}" presName="FiveNodes_2" presStyleLbl="node1" presStyleIdx="1" presStyleCnt="5">
        <dgm:presLayoutVars>
          <dgm:bulletEnabled val="1"/>
        </dgm:presLayoutVars>
      </dgm:prSet>
      <dgm:spPr/>
      <dgm:t>
        <a:bodyPr/>
        <a:lstStyle/>
        <a:p>
          <a:endParaRPr lang="en-GB"/>
        </a:p>
      </dgm:t>
    </dgm:pt>
    <dgm:pt modelId="{ACE46C94-9DEF-4943-B997-594762D2451D}" type="pres">
      <dgm:prSet presAssocID="{F61FE79D-5D8B-4758-AE9E-144018B3D548}" presName="FiveNodes_3" presStyleLbl="node1" presStyleIdx="2" presStyleCnt="5">
        <dgm:presLayoutVars>
          <dgm:bulletEnabled val="1"/>
        </dgm:presLayoutVars>
      </dgm:prSet>
      <dgm:spPr/>
      <dgm:t>
        <a:bodyPr/>
        <a:lstStyle/>
        <a:p>
          <a:endParaRPr lang="en-GB"/>
        </a:p>
      </dgm:t>
    </dgm:pt>
    <dgm:pt modelId="{7937DEC6-474C-4B02-9683-7C06DD80A418}" type="pres">
      <dgm:prSet presAssocID="{F61FE79D-5D8B-4758-AE9E-144018B3D548}" presName="FiveNodes_4" presStyleLbl="node1" presStyleIdx="3" presStyleCnt="5">
        <dgm:presLayoutVars>
          <dgm:bulletEnabled val="1"/>
        </dgm:presLayoutVars>
      </dgm:prSet>
      <dgm:spPr/>
      <dgm:t>
        <a:bodyPr/>
        <a:lstStyle/>
        <a:p>
          <a:endParaRPr lang="en-GB"/>
        </a:p>
      </dgm:t>
    </dgm:pt>
    <dgm:pt modelId="{4ED86E5E-B070-4475-B787-FA0C505130D3}" type="pres">
      <dgm:prSet presAssocID="{F61FE79D-5D8B-4758-AE9E-144018B3D548}" presName="FiveNodes_5" presStyleLbl="node1" presStyleIdx="4" presStyleCnt="5">
        <dgm:presLayoutVars>
          <dgm:bulletEnabled val="1"/>
        </dgm:presLayoutVars>
      </dgm:prSet>
      <dgm:spPr/>
      <dgm:t>
        <a:bodyPr/>
        <a:lstStyle/>
        <a:p>
          <a:endParaRPr lang="en-GB"/>
        </a:p>
      </dgm:t>
    </dgm:pt>
    <dgm:pt modelId="{864F4F21-341F-4425-9167-6B792A2CE095}" type="pres">
      <dgm:prSet presAssocID="{F61FE79D-5D8B-4758-AE9E-144018B3D548}" presName="FiveConn_1-2" presStyleLbl="fgAccFollowNode1" presStyleIdx="0" presStyleCnt="4">
        <dgm:presLayoutVars>
          <dgm:bulletEnabled val="1"/>
        </dgm:presLayoutVars>
      </dgm:prSet>
      <dgm:spPr/>
      <dgm:t>
        <a:bodyPr/>
        <a:lstStyle/>
        <a:p>
          <a:endParaRPr lang="en-GB"/>
        </a:p>
      </dgm:t>
    </dgm:pt>
    <dgm:pt modelId="{D984D7A3-14EC-4465-8830-4D8C66F833A1}" type="pres">
      <dgm:prSet presAssocID="{F61FE79D-5D8B-4758-AE9E-144018B3D548}" presName="FiveConn_2-3" presStyleLbl="fgAccFollowNode1" presStyleIdx="1" presStyleCnt="4">
        <dgm:presLayoutVars>
          <dgm:bulletEnabled val="1"/>
        </dgm:presLayoutVars>
      </dgm:prSet>
      <dgm:spPr/>
      <dgm:t>
        <a:bodyPr/>
        <a:lstStyle/>
        <a:p>
          <a:endParaRPr lang="en-GB"/>
        </a:p>
      </dgm:t>
    </dgm:pt>
    <dgm:pt modelId="{534B0C20-9D4F-4524-A062-E793F2F71180}" type="pres">
      <dgm:prSet presAssocID="{F61FE79D-5D8B-4758-AE9E-144018B3D548}" presName="FiveConn_3-4" presStyleLbl="fgAccFollowNode1" presStyleIdx="2" presStyleCnt="4">
        <dgm:presLayoutVars>
          <dgm:bulletEnabled val="1"/>
        </dgm:presLayoutVars>
      </dgm:prSet>
      <dgm:spPr/>
      <dgm:t>
        <a:bodyPr/>
        <a:lstStyle/>
        <a:p>
          <a:endParaRPr lang="en-GB"/>
        </a:p>
      </dgm:t>
    </dgm:pt>
    <dgm:pt modelId="{3D51016F-F058-48EA-A0B5-E2F890299718}" type="pres">
      <dgm:prSet presAssocID="{F61FE79D-5D8B-4758-AE9E-144018B3D548}" presName="FiveConn_4-5" presStyleLbl="fgAccFollowNode1" presStyleIdx="3" presStyleCnt="4">
        <dgm:presLayoutVars>
          <dgm:bulletEnabled val="1"/>
        </dgm:presLayoutVars>
      </dgm:prSet>
      <dgm:spPr/>
      <dgm:t>
        <a:bodyPr/>
        <a:lstStyle/>
        <a:p>
          <a:endParaRPr lang="en-GB"/>
        </a:p>
      </dgm:t>
    </dgm:pt>
    <dgm:pt modelId="{63056598-DDE3-4396-923F-78CBB4F22148}" type="pres">
      <dgm:prSet presAssocID="{F61FE79D-5D8B-4758-AE9E-144018B3D548}" presName="FiveNodes_1_text" presStyleLbl="node1" presStyleIdx="4" presStyleCnt="5">
        <dgm:presLayoutVars>
          <dgm:bulletEnabled val="1"/>
        </dgm:presLayoutVars>
      </dgm:prSet>
      <dgm:spPr/>
      <dgm:t>
        <a:bodyPr/>
        <a:lstStyle/>
        <a:p>
          <a:endParaRPr lang="en-GB"/>
        </a:p>
      </dgm:t>
    </dgm:pt>
    <dgm:pt modelId="{8BD22142-DA11-4C6F-BBDD-FD5143EE727C}" type="pres">
      <dgm:prSet presAssocID="{F61FE79D-5D8B-4758-AE9E-144018B3D548}" presName="FiveNodes_2_text" presStyleLbl="node1" presStyleIdx="4" presStyleCnt="5">
        <dgm:presLayoutVars>
          <dgm:bulletEnabled val="1"/>
        </dgm:presLayoutVars>
      </dgm:prSet>
      <dgm:spPr/>
      <dgm:t>
        <a:bodyPr/>
        <a:lstStyle/>
        <a:p>
          <a:endParaRPr lang="en-GB"/>
        </a:p>
      </dgm:t>
    </dgm:pt>
    <dgm:pt modelId="{3C948E99-5753-44EC-8EE7-2AAE27E26D45}" type="pres">
      <dgm:prSet presAssocID="{F61FE79D-5D8B-4758-AE9E-144018B3D548}" presName="FiveNodes_3_text" presStyleLbl="node1" presStyleIdx="4" presStyleCnt="5">
        <dgm:presLayoutVars>
          <dgm:bulletEnabled val="1"/>
        </dgm:presLayoutVars>
      </dgm:prSet>
      <dgm:spPr/>
      <dgm:t>
        <a:bodyPr/>
        <a:lstStyle/>
        <a:p>
          <a:endParaRPr lang="en-GB"/>
        </a:p>
      </dgm:t>
    </dgm:pt>
    <dgm:pt modelId="{94BF58FE-B380-42DB-9332-EA22F5D290C8}" type="pres">
      <dgm:prSet presAssocID="{F61FE79D-5D8B-4758-AE9E-144018B3D548}" presName="FiveNodes_4_text" presStyleLbl="node1" presStyleIdx="4" presStyleCnt="5">
        <dgm:presLayoutVars>
          <dgm:bulletEnabled val="1"/>
        </dgm:presLayoutVars>
      </dgm:prSet>
      <dgm:spPr/>
      <dgm:t>
        <a:bodyPr/>
        <a:lstStyle/>
        <a:p>
          <a:endParaRPr lang="en-GB"/>
        </a:p>
      </dgm:t>
    </dgm:pt>
    <dgm:pt modelId="{CCD40988-9F60-423A-AD92-96E51372CD5A}" type="pres">
      <dgm:prSet presAssocID="{F61FE79D-5D8B-4758-AE9E-144018B3D548}" presName="FiveNodes_5_text" presStyleLbl="node1" presStyleIdx="4" presStyleCnt="5">
        <dgm:presLayoutVars>
          <dgm:bulletEnabled val="1"/>
        </dgm:presLayoutVars>
      </dgm:prSet>
      <dgm:spPr/>
      <dgm:t>
        <a:bodyPr/>
        <a:lstStyle/>
        <a:p>
          <a:endParaRPr lang="en-GB"/>
        </a:p>
      </dgm:t>
    </dgm:pt>
  </dgm:ptLst>
  <dgm:cxnLst>
    <dgm:cxn modelId="{D98602F7-F576-4F26-8EBF-FD3006A7893D}" type="presOf" srcId="{E25FFD3B-01C7-4290-B412-734AC2BDA43B}" destId="{7937DEC6-474C-4B02-9683-7C06DD80A418}" srcOrd="0" destOrd="0" presId="urn:microsoft.com/office/officeart/2005/8/layout/vProcess5"/>
    <dgm:cxn modelId="{5CBDC8B3-0196-48CE-B82C-432D8E982798}" type="presOf" srcId="{63D4A24E-8259-4812-9338-B0742E0EC914}" destId="{534B0C20-9D4F-4524-A062-E793F2F71180}" srcOrd="0" destOrd="0" presId="urn:microsoft.com/office/officeart/2005/8/layout/vProcess5"/>
    <dgm:cxn modelId="{7E868237-3C30-451E-9E5C-FACA559E6FE4}" type="presOf" srcId="{F61FE79D-5D8B-4758-AE9E-144018B3D548}" destId="{668EABAF-7B82-44C0-AD69-B9C7019DB231}" srcOrd="0" destOrd="0" presId="urn:microsoft.com/office/officeart/2005/8/layout/vProcess5"/>
    <dgm:cxn modelId="{3EE53D90-BE2B-4E3D-89A1-9BD2820A7FD1}" type="presOf" srcId="{A5E53B1F-1AB5-480D-92BB-94CDCF066EB2}" destId="{57154DF4-179F-4E2F-8860-092D384F3F2A}" srcOrd="0" destOrd="0" presId="urn:microsoft.com/office/officeart/2005/8/layout/vProcess5"/>
    <dgm:cxn modelId="{9431BC7B-3A90-40C6-80E6-256D5A79F4A3}" type="presOf" srcId="{39551587-FD4E-42E3-834D-138528187E68}" destId="{864F4F21-341F-4425-9167-6B792A2CE095}" srcOrd="0" destOrd="0" presId="urn:microsoft.com/office/officeart/2005/8/layout/vProcess5"/>
    <dgm:cxn modelId="{5DA77271-A1A2-4FC2-972E-9972F6532121}" type="presOf" srcId="{F88F5DF9-AF21-44EA-A2D9-4DBE8F6B7032}" destId="{63056598-DDE3-4396-923F-78CBB4F22148}" srcOrd="1" destOrd="0" presId="urn:microsoft.com/office/officeart/2005/8/layout/vProcess5"/>
    <dgm:cxn modelId="{542D0326-3AF7-486E-BAE1-36FC31A4BB7C}" srcId="{F61FE79D-5D8B-4758-AE9E-144018B3D548}" destId="{A5E53B1F-1AB5-480D-92BB-94CDCF066EB2}" srcOrd="1" destOrd="0" parTransId="{831AB1AA-8E3D-43A4-AB51-DAC8B8CAE54A}" sibTransId="{CB5E872F-4336-4C6F-B7AE-568FD3E5F8F4}"/>
    <dgm:cxn modelId="{7CA92F35-3778-49B6-A233-027D81405EAF}" type="presOf" srcId="{B5F506C1-7C70-46CD-9B2B-7E1A79237D38}" destId="{3D51016F-F058-48EA-A0B5-E2F890299718}" srcOrd="0" destOrd="0" presId="urn:microsoft.com/office/officeart/2005/8/layout/vProcess5"/>
    <dgm:cxn modelId="{A7BC6D03-A8C7-4EA5-913C-0EB182E917E7}" type="presOf" srcId="{CB5E872F-4336-4C6F-B7AE-568FD3E5F8F4}" destId="{D984D7A3-14EC-4465-8830-4D8C66F833A1}" srcOrd="0" destOrd="0" presId="urn:microsoft.com/office/officeart/2005/8/layout/vProcess5"/>
    <dgm:cxn modelId="{E3F43336-A4C7-4796-B6B5-6BFC49582A2E}" type="presOf" srcId="{79E976B2-00AD-40E9-AD3B-3C7FAE847E27}" destId="{CCD40988-9F60-423A-AD92-96E51372CD5A}" srcOrd="1" destOrd="0" presId="urn:microsoft.com/office/officeart/2005/8/layout/vProcess5"/>
    <dgm:cxn modelId="{9A97AA1C-40D7-4864-9C42-A2C030C15318}" srcId="{F61FE79D-5D8B-4758-AE9E-144018B3D548}" destId="{E25FFD3B-01C7-4290-B412-734AC2BDA43B}" srcOrd="3" destOrd="0" parTransId="{AF44FC29-0CEA-48B7-B620-9F83039B0FFC}" sibTransId="{B5F506C1-7C70-46CD-9B2B-7E1A79237D38}"/>
    <dgm:cxn modelId="{FF95F243-DCE4-4773-92C6-B578D980FF43}" srcId="{F61FE79D-5D8B-4758-AE9E-144018B3D548}" destId="{79E976B2-00AD-40E9-AD3B-3C7FAE847E27}" srcOrd="4" destOrd="0" parTransId="{A2310FD6-87D7-47F8-BD74-E14C2E52EB7C}" sibTransId="{65A64D02-7C98-48EC-8E2B-F315A45EB2CC}"/>
    <dgm:cxn modelId="{5C16E604-C7DF-4B57-9CCD-318BD2993717}" type="presOf" srcId="{79E976B2-00AD-40E9-AD3B-3C7FAE847E27}" destId="{4ED86E5E-B070-4475-B787-FA0C505130D3}" srcOrd="0" destOrd="0" presId="urn:microsoft.com/office/officeart/2005/8/layout/vProcess5"/>
    <dgm:cxn modelId="{E967DF33-D10E-4357-8A15-9564CA156588}" type="presOf" srcId="{F88F5DF9-AF21-44EA-A2D9-4DBE8F6B7032}" destId="{2A4187F7-C9AF-4901-B480-8502FA9BA896}" srcOrd="0" destOrd="0" presId="urn:microsoft.com/office/officeart/2005/8/layout/vProcess5"/>
    <dgm:cxn modelId="{7E0A5C20-9C30-4CAB-958C-5C235D3C0CE4}" type="presOf" srcId="{03078C82-36D4-4446-B9C5-E29CF7E4E300}" destId="{ACE46C94-9DEF-4943-B997-594762D2451D}" srcOrd="0" destOrd="0" presId="urn:microsoft.com/office/officeart/2005/8/layout/vProcess5"/>
    <dgm:cxn modelId="{F2FC2E3E-57B8-4FD4-BE9C-16DF03864A2A}" type="presOf" srcId="{03078C82-36D4-4446-B9C5-E29CF7E4E300}" destId="{3C948E99-5753-44EC-8EE7-2AAE27E26D45}" srcOrd="1" destOrd="0" presId="urn:microsoft.com/office/officeart/2005/8/layout/vProcess5"/>
    <dgm:cxn modelId="{70377235-27F3-4C11-9F52-D47B692A05BE}" srcId="{F61FE79D-5D8B-4758-AE9E-144018B3D548}" destId="{F88F5DF9-AF21-44EA-A2D9-4DBE8F6B7032}" srcOrd="0" destOrd="0" parTransId="{7CFCE955-C587-4188-A983-F7C9713F238A}" sibTransId="{39551587-FD4E-42E3-834D-138528187E68}"/>
    <dgm:cxn modelId="{35AA1F55-6181-4F27-BC4B-9CD5617242AB}" type="presOf" srcId="{A5E53B1F-1AB5-480D-92BB-94CDCF066EB2}" destId="{8BD22142-DA11-4C6F-BBDD-FD5143EE727C}" srcOrd="1" destOrd="0" presId="urn:microsoft.com/office/officeart/2005/8/layout/vProcess5"/>
    <dgm:cxn modelId="{632361DA-17BD-4526-A7BE-098EEE194EDE}" type="presOf" srcId="{E25FFD3B-01C7-4290-B412-734AC2BDA43B}" destId="{94BF58FE-B380-42DB-9332-EA22F5D290C8}" srcOrd="1" destOrd="0" presId="urn:microsoft.com/office/officeart/2005/8/layout/vProcess5"/>
    <dgm:cxn modelId="{BC79559A-44E7-492D-B6ED-40E186C519DF}" srcId="{F61FE79D-5D8B-4758-AE9E-144018B3D548}" destId="{03078C82-36D4-4446-B9C5-E29CF7E4E300}" srcOrd="2" destOrd="0" parTransId="{CBEA3C89-1643-42A3-9678-C927A100960E}" sibTransId="{63D4A24E-8259-4812-9338-B0742E0EC914}"/>
    <dgm:cxn modelId="{99E28953-7035-4EE0-A79F-37E9DEDF9E77}" type="presParOf" srcId="{668EABAF-7B82-44C0-AD69-B9C7019DB231}" destId="{103D0B1B-4B28-484C-B809-794660D248F1}" srcOrd="0" destOrd="0" presId="urn:microsoft.com/office/officeart/2005/8/layout/vProcess5"/>
    <dgm:cxn modelId="{AF76BB0D-2167-43C4-9704-F21981ED212D}" type="presParOf" srcId="{668EABAF-7B82-44C0-AD69-B9C7019DB231}" destId="{2A4187F7-C9AF-4901-B480-8502FA9BA896}" srcOrd="1" destOrd="0" presId="urn:microsoft.com/office/officeart/2005/8/layout/vProcess5"/>
    <dgm:cxn modelId="{9AE485F7-A11B-4967-A8BF-D69130A1BD14}" type="presParOf" srcId="{668EABAF-7B82-44C0-AD69-B9C7019DB231}" destId="{57154DF4-179F-4E2F-8860-092D384F3F2A}" srcOrd="2" destOrd="0" presId="urn:microsoft.com/office/officeart/2005/8/layout/vProcess5"/>
    <dgm:cxn modelId="{B0B64444-F84F-40BD-80E5-DE340111B620}" type="presParOf" srcId="{668EABAF-7B82-44C0-AD69-B9C7019DB231}" destId="{ACE46C94-9DEF-4943-B997-594762D2451D}" srcOrd="3" destOrd="0" presId="urn:microsoft.com/office/officeart/2005/8/layout/vProcess5"/>
    <dgm:cxn modelId="{841482AB-6F9A-41DA-800B-4059980D6E07}" type="presParOf" srcId="{668EABAF-7B82-44C0-AD69-B9C7019DB231}" destId="{7937DEC6-474C-4B02-9683-7C06DD80A418}" srcOrd="4" destOrd="0" presId="urn:microsoft.com/office/officeart/2005/8/layout/vProcess5"/>
    <dgm:cxn modelId="{83000802-69BA-4BAC-A31A-71C8D68C4594}" type="presParOf" srcId="{668EABAF-7B82-44C0-AD69-B9C7019DB231}" destId="{4ED86E5E-B070-4475-B787-FA0C505130D3}" srcOrd="5" destOrd="0" presId="urn:microsoft.com/office/officeart/2005/8/layout/vProcess5"/>
    <dgm:cxn modelId="{8DCCFD97-F76F-414B-B93E-67B9AE4D8026}" type="presParOf" srcId="{668EABAF-7B82-44C0-AD69-B9C7019DB231}" destId="{864F4F21-341F-4425-9167-6B792A2CE095}" srcOrd="6" destOrd="0" presId="urn:microsoft.com/office/officeart/2005/8/layout/vProcess5"/>
    <dgm:cxn modelId="{ACEB217E-2BB8-405B-BACC-86C801400FF5}" type="presParOf" srcId="{668EABAF-7B82-44C0-AD69-B9C7019DB231}" destId="{D984D7A3-14EC-4465-8830-4D8C66F833A1}" srcOrd="7" destOrd="0" presId="urn:microsoft.com/office/officeart/2005/8/layout/vProcess5"/>
    <dgm:cxn modelId="{EED3063B-EC24-43CB-B4EE-733D504FB5F5}" type="presParOf" srcId="{668EABAF-7B82-44C0-AD69-B9C7019DB231}" destId="{534B0C20-9D4F-4524-A062-E793F2F71180}" srcOrd="8" destOrd="0" presId="urn:microsoft.com/office/officeart/2005/8/layout/vProcess5"/>
    <dgm:cxn modelId="{4B5C8814-007B-4144-ACBD-EC0B35817CE6}" type="presParOf" srcId="{668EABAF-7B82-44C0-AD69-B9C7019DB231}" destId="{3D51016F-F058-48EA-A0B5-E2F890299718}" srcOrd="9" destOrd="0" presId="urn:microsoft.com/office/officeart/2005/8/layout/vProcess5"/>
    <dgm:cxn modelId="{4897F4FE-50E9-4789-B105-75DF85E11362}" type="presParOf" srcId="{668EABAF-7B82-44C0-AD69-B9C7019DB231}" destId="{63056598-DDE3-4396-923F-78CBB4F22148}" srcOrd="10" destOrd="0" presId="urn:microsoft.com/office/officeart/2005/8/layout/vProcess5"/>
    <dgm:cxn modelId="{589B686E-A11A-45AF-90A6-17FD20320938}" type="presParOf" srcId="{668EABAF-7B82-44C0-AD69-B9C7019DB231}" destId="{8BD22142-DA11-4C6F-BBDD-FD5143EE727C}" srcOrd="11" destOrd="0" presId="urn:microsoft.com/office/officeart/2005/8/layout/vProcess5"/>
    <dgm:cxn modelId="{4A05F262-3A3E-4E2F-93F8-E4B3ED2F10BF}" type="presParOf" srcId="{668EABAF-7B82-44C0-AD69-B9C7019DB231}" destId="{3C948E99-5753-44EC-8EE7-2AAE27E26D45}" srcOrd="12" destOrd="0" presId="urn:microsoft.com/office/officeart/2005/8/layout/vProcess5"/>
    <dgm:cxn modelId="{AD0099EA-36AF-4D89-8A49-127E982AB046}" type="presParOf" srcId="{668EABAF-7B82-44C0-AD69-B9C7019DB231}" destId="{94BF58FE-B380-42DB-9332-EA22F5D290C8}" srcOrd="13" destOrd="0" presId="urn:microsoft.com/office/officeart/2005/8/layout/vProcess5"/>
    <dgm:cxn modelId="{D45F3A67-3988-4531-AB07-056822661521}" type="presParOf" srcId="{668EABAF-7B82-44C0-AD69-B9C7019DB231}" destId="{CCD40988-9F60-423A-AD92-96E51372CD5A}"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C6E54F-8CF8-4A88-A72F-1BD9A7BAE4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BB16478-A44D-4A47-A087-5DBF99C030D8}">
      <dgm:prSet/>
      <dgm:spPr/>
      <dgm:t>
        <a:bodyPr/>
        <a:lstStyle/>
        <a:p>
          <a:pPr rtl="0"/>
          <a:r>
            <a:rPr lang="en-US" b="1" dirty="0" smtClean="0"/>
            <a:t>Recommendation 1:</a:t>
          </a:r>
          <a:r>
            <a:rPr lang="en-US" dirty="0" smtClean="0"/>
            <a:t> Focus on teachers in fragile contexts – as professionals, learners and individuals</a:t>
          </a:r>
          <a:endParaRPr lang="en-GB" dirty="0"/>
        </a:p>
      </dgm:t>
    </dgm:pt>
    <dgm:pt modelId="{FFB4C6A5-4C22-46A7-8113-5AAAEBB50759}" type="parTrans" cxnId="{FDE38823-D28F-4522-971F-49FF11B0CAF4}">
      <dgm:prSet/>
      <dgm:spPr/>
      <dgm:t>
        <a:bodyPr/>
        <a:lstStyle/>
        <a:p>
          <a:endParaRPr lang="en-GB"/>
        </a:p>
      </dgm:t>
    </dgm:pt>
    <dgm:pt modelId="{91B0ED17-2B57-4220-AD2A-DF2B557D8C73}" type="sibTrans" cxnId="{FDE38823-D28F-4522-971F-49FF11B0CAF4}">
      <dgm:prSet/>
      <dgm:spPr/>
      <dgm:t>
        <a:bodyPr/>
        <a:lstStyle/>
        <a:p>
          <a:endParaRPr lang="en-GB"/>
        </a:p>
      </dgm:t>
    </dgm:pt>
    <dgm:pt modelId="{516ADFA7-CEBB-4155-BCB9-7B81E845EB32}">
      <dgm:prSet/>
      <dgm:spPr/>
      <dgm:t>
        <a:bodyPr/>
        <a:lstStyle/>
        <a:p>
          <a:pPr rtl="0"/>
          <a:r>
            <a:rPr lang="en-US" b="1" dirty="0" smtClean="0"/>
            <a:t>Recommendation 2:</a:t>
          </a:r>
          <a:r>
            <a:rPr lang="en-US" dirty="0" smtClean="0"/>
            <a:t> Develop, apply, measure and institutionalize standards for teacher professional development</a:t>
          </a:r>
          <a:endParaRPr lang="en-GB" dirty="0"/>
        </a:p>
      </dgm:t>
    </dgm:pt>
    <dgm:pt modelId="{0BDDCB1A-D40D-42DF-823F-A500CF3DD046}" type="parTrans" cxnId="{66F3A8F4-5305-4333-A83F-8D254B615C3A}">
      <dgm:prSet/>
      <dgm:spPr/>
      <dgm:t>
        <a:bodyPr/>
        <a:lstStyle/>
        <a:p>
          <a:endParaRPr lang="en-GB"/>
        </a:p>
      </dgm:t>
    </dgm:pt>
    <dgm:pt modelId="{17A83C14-157C-451D-87F2-4806570D33EB}" type="sibTrans" cxnId="{66F3A8F4-5305-4333-A83F-8D254B615C3A}">
      <dgm:prSet/>
      <dgm:spPr/>
      <dgm:t>
        <a:bodyPr/>
        <a:lstStyle/>
        <a:p>
          <a:endParaRPr lang="en-GB"/>
        </a:p>
      </dgm:t>
    </dgm:pt>
    <dgm:pt modelId="{16C01799-4A77-4291-B54B-5713D41B32D1}">
      <dgm:prSet/>
      <dgm:spPr/>
      <dgm:t>
        <a:bodyPr/>
        <a:lstStyle/>
        <a:p>
          <a:pPr rtl="0"/>
          <a:r>
            <a:rPr lang="en-US" b="1" dirty="0" smtClean="0"/>
            <a:t>Recommendation 3:</a:t>
          </a:r>
          <a:r>
            <a:rPr lang="en-US" dirty="0" smtClean="0"/>
            <a:t> Create professional development opportunities that promote teacher collaboration</a:t>
          </a:r>
          <a:endParaRPr lang="en-GB" dirty="0"/>
        </a:p>
      </dgm:t>
    </dgm:pt>
    <dgm:pt modelId="{915FC42E-010E-44A6-A83B-15862E161B35}" type="parTrans" cxnId="{C3DA05D4-26FE-458C-9327-AA51BFF3A9DD}">
      <dgm:prSet/>
      <dgm:spPr/>
      <dgm:t>
        <a:bodyPr/>
        <a:lstStyle/>
        <a:p>
          <a:endParaRPr lang="en-GB"/>
        </a:p>
      </dgm:t>
    </dgm:pt>
    <dgm:pt modelId="{05AAA310-4180-4FD6-A92C-1978D6116EAA}" type="sibTrans" cxnId="{C3DA05D4-26FE-458C-9327-AA51BFF3A9DD}">
      <dgm:prSet/>
      <dgm:spPr/>
      <dgm:t>
        <a:bodyPr/>
        <a:lstStyle/>
        <a:p>
          <a:endParaRPr lang="en-GB"/>
        </a:p>
      </dgm:t>
    </dgm:pt>
    <dgm:pt modelId="{6AA47DF9-58EB-4605-89D1-C65ACCEF9E3A}">
      <dgm:prSet/>
      <dgm:spPr/>
      <dgm:t>
        <a:bodyPr/>
        <a:lstStyle/>
        <a:p>
          <a:pPr rtl="0"/>
          <a:r>
            <a:rPr lang="en-US" b="1" dirty="0" smtClean="0"/>
            <a:t>Recommendation 4:</a:t>
          </a:r>
          <a:r>
            <a:rPr lang="en-US" dirty="0" smtClean="0"/>
            <a:t> Provide teachers with ongoing support</a:t>
          </a:r>
          <a:endParaRPr lang="en-GB" dirty="0"/>
        </a:p>
      </dgm:t>
    </dgm:pt>
    <dgm:pt modelId="{7FE10249-2E0E-4186-9532-1A2C9C4E5582}" type="parTrans" cxnId="{CAED8068-350F-489C-A862-52F344B1D308}">
      <dgm:prSet/>
      <dgm:spPr/>
      <dgm:t>
        <a:bodyPr/>
        <a:lstStyle/>
        <a:p>
          <a:endParaRPr lang="en-GB"/>
        </a:p>
      </dgm:t>
    </dgm:pt>
    <dgm:pt modelId="{2BC9DFC0-1FDF-40BB-B44A-7C494954B85B}" type="sibTrans" cxnId="{CAED8068-350F-489C-A862-52F344B1D308}">
      <dgm:prSet/>
      <dgm:spPr/>
      <dgm:t>
        <a:bodyPr/>
        <a:lstStyle/>
        <a:p>
          <a:endParaRPr lang="en-GB"/>
        </a:p>
      </dgm:t>
    </dgm:pt>
    <dgm:pt modelId="{5021C57D-0F5F-4570-8411-4F53B1813094}">
      <dgm:prSet/>
      <dgm:spPr/>
      <dgm:t>
        <a:bodyPr/>
        <a:lstStyle/>
        <a:p>
          <a:pPr rtl="0"/>
          <a:r>
            <a:rPr lang="en-US" b="1" dirty="0" smtClean="0"/>
            <a:t>Recommendation 5:</a:t>
          </a:r>
          <a:r>
            <a:rPr lang="en-US" dirty="0" smtClean="0"/>
            <a:t> Invest in high-quality teacher educators </a:t>
          </a:r>
          <a:endParaRPr lang="en-GB" dirty="0"/>
        </a:p>
      </dgm:t>
    </dgm:pt>
    <dgm:pt modelId="{617FF306-C6C6-492A-AEAE-1E1929505C7D}" type="parTrans" cxnId="{90B243D4-7E0E-4F61-8ACC-B018A554038B}">
      <dgm:prSet/>
      <dgm:spPr/>
      <dgm:t>
        <a:bodyPr/>
        <a:lstStyle/>
        <a:p>
          <a:endParaRPr lang="en-GB"/>
        </a:p>
      </dgm:t>
    </dgm:pt>
    <dgm:pt modelId="{6256C85B-DDB5-4B02-AD2A-F1A9AB1790C8}" type="sibTrans" cxnId="{90B243D4-7E0E-4F61-8ACC-B018A554038B}">
      <dgm:prSet/>
      <dgm:spPr/>
      <dgm:t>
        <a:bodyPr/>
        <a:lstStyle/>
        <a:p>
          <a:endParaRPr lang="en-GB"/>
        </a:p>
      </dgm:t>
    </dgm:pt>
    <dgm:pt modelId="{05DE7761-3F54-4832-84B2-4FE180E6AE1C}">
      <dgm:prSet/>
      <dgm:spPr/>
      <dgm:t>
        <a:bodyPr/>
        <a:lstStyle/>
        <a:p>
          <a:pPr rtl="0"/>
          <a:r>
            <a:rPr lang="en-US" b="1" dirty="0" smtClean="0"/>
            <a:t>Recommendation 6:</a:t>
          </a:r>
          <a:r>
            <a:rPr lang="en-US" dirty="0" smtClean="0"/>
            <a:t> Build instructional leadership at all levels of the educational system </a:t>
          </a:r>
          <a:endParaRPr lang="en-GB" dirty="0"/>
        </a:p>
      </dgm:t>
    </dgm:pt>
    <dgm:pt modelId="{F28ED38A-D6DF-4AE9-8AF8-6436C779223C}" type="parTrans" cxnId="{B49B5505-617C-417E-8CF6-2EDC2B348C58}">
      <dgm:prSet/>
      <dgm:spPr/>
      <dgm:t>
        <a:bodyPr/>
        <a:lstStyle/>
        <a:p>
          <a:endParaRPr lang="en-GB"/>
        </a:p>
      </dgm:t>
    </dgm:pt>
    <dgm:pt modelId="{8D79CDF8-46A9-410C-B46D-D5D3F20460FD}" type="sibTrans" cxnId="{B49B5505-617C-417E-8CF6-2EDC2B348C58}">
      <dgm:prSet/>
      <dgm:spPr/>
      <dgm:t>
        <a:bodyPr/>
        <a:lstStyle/>
        <a:p>
          <a:endParaRPr lang="en-GB"/>
        </a:p>
      </dgm:t>
    </dgm:pt>
    <dgm:pt modelId="{1E622543-3059-4C6C-A703-3633C680DDAE}">
      <dgm:prSet/>
      <dgm:spPr>
        <a:solidFill>
          <a:schemeClr val="accent1">
            <a:lumMod val="50000"/>
          </a:schemeClr>
        </a:solidFill>
      </dgm:spPr>
      <dgm:t>
        <a:bodyPr/>
        <a:lstStyle/>
        <a:p>
          <a:pPr rtl="0"/>
          <a:r>
            <a:rPr lang="en-US" b="1" dirty="0" smtClean="0"/>
            <a:t>Recommendation 7:</a:t>
          </a:r>
          <a:r>
            <a:rPr lang="en-US" dirty="0" smtClean="0"/>
            <a:t> Use ICT to provide access to content, professional development and professional learning communities</a:t>
          </a:r>
          <a:endParaRPr lang="en-GB" dirty="0"/>
        </a:p>
      </dgm:t>
    </dgm:pt>
    <dgm:pt modelId="{ACDB7669-B88B-4709-B5C7-79B22E161D31}" type="parTrans" cxnId="{95FF2B61-2488-4AA1-A91D-A9473A911B80}">
      <dgm:prSet/>
      <dgm:spPr/>
      <dgm:t>
        <a:bodyPr/>
        <a:lstStyle/>
        <a:p>
          <a:endParaRPr lang="en-GB"/>
        </a:p>
      </dgm:t>
    </dgm:pt>
    <dgm:pt modelId="{4F2F8BD9-7B45-4674-B8B3-736569911FDC}" type="sibTrans" cxnId="{95FF2B61-2488-4AA1-A91D-A9473A911B80}">
      <dgm:prSet/>
      <dgm:spPr/>
      <dgm:t>
        <a:bodyPr/>
        <a:lstStyle/>
        <a:p>
          <a:endParaRPr lang="en-GB"/>
        </a:p>
      </dgm:t>
    </dgm:pt>
    <dgm:pt modelId="{327F1384-415C-4DC1-B3E8-C0658ACE94FE}" type="pres">
      <dgm:prSet presAssocID="{11C6E54F-8CF8-4A88-A72F-1BD9A7BAE42C}" presName="linear" presStyleCnt="0">
        <dgm:presLayoutVars>
          <dgm:animLvl val="lvl"/>
          <dgm:resizeHandles val="exact"/>
        </dgm:presLayoutVars>
      </dgm:prSet>
      <dgm:spPr/>
      <dgm:t>
        <a:bodyPr/>
        <a:lstStyle/>
        <a:p>
          <a:endParaRPr lang="en-GB"/>
        </a:p>
      </dgm:t>
    </dgm:pt>
    <dgm:pt modelId="{7FC06B8F-3AD3-4EC1-A73E-75EFE917BF01}" type="pres">
      <dgm:prSet presAssocID="{BBB16478-A44D-4A47-A087-5DBF99C030D8}" presName="parentText" presStyleLbl="node1" presStyleIdx="0" presStyleCnt="7">
        <dgm:presLayoutVars>
          <dgm:chMax val="0"/>
          <dgm:bulletEnabled val="1"/>
        </dgm:presLayoutVars>
      </dgm:prSet>
      <dgm:spPr/>
      <dgm:t>
        <a:bodyPr/>
        <a:lstStyle/>
        <a:p>
          <a:endParaRPr lang="en-GB"/>
        </a:p>
      </dgm:t>
    </dgm:pt>
    <dgm:pt modelId="{9C705DC5-DC84-4D51-8392-F7490D8ED6DE}" type="pres">
      <dgm:prSet presAssocID="{91B0ED17-2B57-4220-AD2A-DF2B557D8C73}" presName="spacer" presStyleCnt="0"/>
      <dgm:spPr/>
    </dgm:pt>
    <dgm:pt modelId="{E522E6DD-263B-4A74-A4C7-1E5D55D967DF}" type="pres">
      <dgm:prSet presAssocID="{516ADFA7-CEBB-4155-BCB9-7B81E845EB32}" presName="parentText" presStyleLbl="node1" presStyleIdx="1" presStyleCnt="7">
        <dgm:presLayoutVars>
          <dgm:chMax val="0"/>
          <dgm:bulletEnabled val="1"/>
        </dgm:presLayoutVars>
      </dgm:prSet>
      <dgm:spPr/>
      <dgm:t>
        <a:bodyPr/>
        <a:lstStyle/>
        <a:p>
          <a:endParaRPr lang="en-GB"/>
        </a:p>
      </dgm:t>
    </dgm:pt>
    <dgm:pt modelId="{047A0C19-E193-49F7-AED0-14C490607AFB}" type="pres">
      <dgm:prSet presAssocID="{17A83C14-157C-451D-87F2-4806570D33EB}" presName="spacer" presStyleCnt="0"/>
      <dgm:spPr/>
    </dgm:pt>
    <dgm:pt modelId="{7C5DA05C-18F3-4127-88FA-E5470EFF0962}" type="pres">
      <dgm:prSet presAssocID="{16C01799-4A77-4291-B54B-5713D41B32D1}" presName="parentText" presStyleLbl="node1" presStyleIdx="2" presStyleCnt="7">
        <dgm:presLayoutVars>
          <dgm:chMax val="0"/>
          <dgm:bulletEnabled val="1"/>
        </dgm:presLayoutVars>
      </dgm:prSet>
      <dgm:spPr/>
      <dgm:t>
        <a:bodyPr/>
        <a:lstStyle/>
        <a:p>
          <a:endParaRPr lang="en-GB"/>
        </a:p>
      </dgm:t>
    </dgm:pt>
    <dgm:pt modelId="{0149BBF7-82FD-4CD1-8A89-1D9A748B639F}" type="pres">
      <dgm:prSet presAssocID="{05AAA310-4180-4FD6-A92C-1978D6116EAA}" presName="spacer" presStyleCnt="0"/>
      <dgm:spPr/>
    </dgm:pt>
    <dgm:pt modelId="{7F1487D9-F57F-4882-A566-AB81D3E1F531}" type="pres">
      <dgm:prSet presAssocID="{6AA47DF9-58EB-4605-89D1-C65ACCEF9E3A}" presName="parentText" presStyleLbl="node1" presStyleIdx="3" presStyleCnt="7">
        <dgm:presLayoutVars>
          <dgm:chMax val="0"/>
          <dgm:bulletEnabled val="1"/>
        </dgm:presLayoutVars>
      </dgm:prSet>
      <dgm:spPr/>
      <dgm:t>
        <a:bodyPr/>
        <a:lstStyle/>
        <a:p>
          <a:endParaRPr lang="en-GB"/>
        </a:p>
      </dgm:t>
    </dgm:pt>
    <dgm:pt modelId="{A6B7641A-CBB6-43AB-9710-9B762E2E844D}" type="pres">
      <dgm:prSet presAssocID="{2BC9DFC0-1FDF-40BB-B44A-7C494954B85B}" presName="spacer" presStyleCnt="0"/>
      <dgm:spPr/>
    </dgm:pt>
    <dgm:pt modelId="{6072F9D7-1033-48DA-B9E6-F56F67A37950}" type="pres">
      <dgm:prSet presAssocID="{5021C57D-0F5F-4570-8411-4F53B1813094}" presName="parentText" presStyleLbl="node1" presStyleIdx="4" presStyleCnt="7">
        <dgm:presLayoutVars>
          <dgm:chMax val="0"/>
          <dgm:bulletEnabled val="1"/>
        </dgm:presLayoutVars>
      </dgm:prSet>
      <dgm:spPr/>
      <dgm:t>
        <a:bodyPr/>
        <a:lstStyle/>
        <a:p>
          <a:endParaRPr lang="en-GB"/>
        </a:p>
      </dgm:t>
    </dgm:pt>
    <dgm:pt modelId="{80FCA428-1F26-4BE5-9CC5-57743554F67A}" type="pres">
      <dgm:prSet presAssocID="{6256C85B-DDB5-4B02-AD2A-F1A9AB1790C8}" presName="spacer" presStyleCnt="0"/>
      <dgm:spPr/>
    </dgm:pt>
    <dgm:pt modelId="{0337EAC3-473F-442C-9582-350E5457BDD6}" type="pres">
      <dgm:prSet presAssocID="{05DE7761-3F54-4832-84B2-4FE180E6AE1C}" presName="parentText" presStyleLbl="node1" presStyleIdx="5" presStyleCnt="7">
        <dgm:presLayoutVars>
          <dgm:chMax val="0"/>
          <dgm:bulletEnabled val="1"/>
        </dgm:presLayoutVars>
      </dgm:prSet>
      <dgm:spPr/>
      <dgm:t>
        <a:bodyPr/>
        <a:lstStyle/>
        <a:p>
          <a:endParaRPr lang="en-GB"/>
        </a:p>
      </dgm:t>
    </dgm:pt>
    <dgm:pt modelId="{A8A90379-91C6-4B5D-8FC3-87692233C7D5}" type="pres">
      <dgm:prSet presAssocID="{8D79CDF8-46A9-410C-B46D-D5D3F20460FD}" presName="spacer" presStyleCnt="0"/>
      <dgm:spPr/>
    </dgm:pt>
    <dgm:pt modelId="{940D450D-A788-4883-A8BD-D7A2D9B72DEB}" type="pres">
      <dgm:prSet presAssocID="{1E622543-3059-4C6C-A703-3633C680DDAE}" presName="parentText" presStyleLbl="node1" presStyleIdx="6" presStyleCnt="7">
        <dgm:presLayoutVars>
          <dgm:chMax val="0"/>
          <dgm:bulletEnabled val="1"/>
        </dgm:presLayoutVars>
      </dgm:prSet>
      <dgm:spPr/>
      <dgm:t>
        <a:bodyPr/>
        <a:lstStyle/>
        <a:p>
          <a:endParaRPr lang="en-GB"/>
        </a:p>
      </dgm:t>
    </dgm:pt>
  </dgm:ptLst>
  <dgm:cxnLst>
    <dgm:cxn modelId="{B025E1AD-E874-4B74-BCCB-C4D57967A274}" type="presOf" srcId="{BBB16478-A44D-4A47-A087-5DBF99C030D8}" destId="{7FC06B8F-3AD3-4EC1-A73E-75EFE917BF01}" srcOrd="0" destOrd="0" presId="urn:microsoft.com/office/officeart/2005/8/layout/vList2"/>
    <dgm:cxn modelId="{5D79256D-5D41-41B5-B858-558775647F5B}" type="presOf" srcId="{05DE7761-3F54-4832-84B2-4FE180E6AE1C}" destId="{0337EAC3-473F-442C-9582-350E5457BDD6}" srcOrd="0" destOrd="0" presId="urn:microsoft.com/office/officeart/2005/8/layout/vList2"/>
    <dgm:cxn modelId="{89FAA3D4-40B2-4E02-B956-31516DF2DCE9}" type="presOf" srcId="{516ADFA7-CEBB-4155-BCB9-7B81E845EB32}" destId="{E522E6DD-263B-4A74-A4C7-1E5D55D967DF}" srcOrd="0" destOrd="0" presId="urn:microsoft.com/office/officeart/2005/8/layout/vList2"/>
    <dgm:cxn modelId="{B49B5505-617C-417E-8CF6-2EDC2B348C58}" srcId="{11C6E54F-8CF8-4A88-A72F-1BD9A7BAE42C}" destId="{05DE7761-3F54-4832-84B2-4FE180E6AE1C}" srcOrd="5" destOrd="0" parTransId="{F28ED38A-D6DF-4AE9-8AF8-6436C779223C}" sibTransId="{8D79CDF8-46A9-410C-B46D-D5D3F20460FD}"/>
    <dgm:cxn modelId="{270ACF7E-113B-4218-A46A-AD5B782CC0B2}" type="presOf" srcId="{6AA47DF9-58EB-4605-89D1-C65ACCEF9E3A}" destId="{7F1487D9-F57F-4882-A566-AB81D3E1F531}" srcOrd="0" destOrd="0" presId="urn:microsoft.com/office/officeart/2005/8/layout/vList2"/>
    <dgm:cxn modelId="{C3DA05D4-26FE-458C-9327-AA51BFF3A9DD}" srcId="{11C6E54F-8CF8-4A88-A72F-1BD9A7BAE42C}" destId="{16C01799-4A77-4291-B54B-5713D41B32D1}" srcOrd="2" destOrd="0" parTransId="{915FC42E-010E-44A6-A83B-15862E161B35}" sibTransId="{05AAA310-4180-4FD6-A92C-1978D6116EAA}"/>
    <dgm:cxn modelId="{C8599A6A-1FB5-46C5-845D-2029BB760E1E}" type="presOf" srcId="{5021C57D-0F5F-4570-8411-4F53B1813094}" destId="{6072F9D7-1033-48DA-B9E6-F56F67A37950}" srcOrd="0" destOrd="0" presId="urn:microsoft.com/office/officeart/2005/8/layout/vList2"/>
    <dgm:cxn modelId="{FDE38823-D28F-4522-971F-49FF11B0CAF4}" srcId="{11C6E54F-8CF8-4A88-A72F-1BD9A7BAE42C}" destId="{BBB16478-A44D-4A47-A087-5DBF99C030D8}" srcOrd="0" destOrd="0" parTransId="{FFB4C6A5-4C22-46A7-8113-5AAAEBB50759}" sibTransId="{91B0ED17-2B57-4220-AD2A-DF2B557D8C73}"/>
    <dgm:cxn modelId="{66F3A8F4-5305-4333-A83F-8D254B615C3A}" srcId="{11C6E54F-8CF8-4A88-A72F-1BD9A7BAE42C}" destId="{516ADFA7-CEBB-4155-BCB9-7B81E845EB32}" srcOrd="1" destOrd="0" parTransId="{0BDDCB1A-D40D-42DF-823F-A500CF3DD046}" sibTransId="{17A83C14-157C-451D-87F2-4806570D33EB}"/>
    <dgm:cxn modelId="{D5FCC3AA-2837-450E-BEFE-9B39CF1219A2}" type="presOf" srcId="{16C01799-4A77-4291-B54B-5713D41B32D1}" destId="{7C5DA05C-18F3-4127-88FA-E5470EFF0962}" srcOrd="0" destOrd="0" presId="urn:microsoft.com/office/officeart/2005/8/layout/vList2"/>
    <dgm:cxn modelId="{6849DFB6-B2AB-4FD9-ACD8-A434C1937D12}" type="presOf" srcId="{11C6E54F-8CF8-4A88-A72F-1BD9A7BAE42C}" destId="{327F1384-415C-4DC1-B3E8-C0658ACE94FE}" srcOrd="0" destOrd="0" presId="urn:microsoft.com/office/officeart/2005/8/layout/vList2"/>
    <dgm:cxn modelId="{CAED8068-350F-489C-A862-52F344B1D308}" srcId="{11C6E54F-8CF8-4A88-A72F-1BD9A7BAE42C}" destId="{6AA47DF9-58EB-4605-89D1-C65ACCEF9E3A}" srcOrd="3" destOrd="0" parTransId="{7FE10249-2E0E-4186-9532-1A2C9C4E5582}" sibTransId="{2BC9DFC0-1FDF-40BB-B44A-7C494954B85B}"/>
    <dgm:cxn modelId="{90B243D4-7E0E-4F61-8ACC-B018A554038B}" srcId="{11C6E54F-8CF8-4A88-A72F-1BD9A7BAE42C}" destId="{5021C57D-0F5F-4570-8411-4F53B1813094}" srcOrd="4" destOrd="0" parTransId="{617FF306-C6C6-492A-AEAE-1E1929505C7D}" sibTransId="{6256C85B-DDB5-4B02-AD2A-F1A9AB1790C8}"/>
    <dgm:cxn modelId="{863E9435-FD54-4CB5-9BF4-CD3F5710F31C}" type="presOf" srcId="{1E622543-3059-4C6C-A703-3633C680DDAE}" destId="{940D450D-A788-4883-A8BD-D7A2D9B72DEB}" srcOrd="0" destOrd="0" presId="urn:microsoft.com/office/officeart/2005/8/layout/vList2"/>
    <dgm:cxn modelId="{95FF2B61-2488-4AA1-A91D-A9473A911B80}" srcId="{11C6E54F-8CF8-4A88-A72F-1BD9A7BAE42C}" destId="{1E622543-3059-4C6C-A703-3633C680DDAE}" srcOrd="6" destOrd="0" parTransId="{ACDB7669-B88B-4709-B5C7-79B22E161D31}" sibTransId="{4F2F8BD9-7B45-4674-B8B3-736569911FDC}"/>
    <dgm:cxn modelId="{EF183A4D-15D5-44A7-A79C-9847B725589A}" type="presParOf" srcId="{327F1384-415C-4DC1-B3E8-C0658ACE94FE}" destId="{7FC06B8F-3AD3-4EC1-A73E-75EFE917BF01}" srcOrd="0" destOrd="0" presId="urn:microsoft.com/office/officeart/2005/8/layout/vList2"/>
    <dgm:cxn modelId="{A396EFD9-560E-4B1B-87D3-97678BC7863F}" type="presParOf" srcId="{327F1384-415C-4DC1-B3E8-C0658ACE94FE}" destId="{9C705DC5-DC84-4D51-8392-F7490D8ED6DE}" srcOrd="1" destOrd="0" presId="urn:microsoft.com/office/officeart/2005/8/layout/vList2"/>
    <dgm:cxn modelId="{046CB9E3-CF30-4755-98D6-3AD073AB77B5}" type="presParOf" srcId="{327F1384-415C-4DC1-B3E8-C0658ACE94FE}" destId="{E522E6DD-263B-4A74-A4C7-1E5D55D967DF}" srcOrd="2" destOrd="0" presId="urn:microsoft.com/office/officeart/2005/8/layout/vList2"/>
    <dgm:cxn modelId="{9D9FCE3B-3335-4569-A702-295E901B1CA0}" type="presParOf" srcId="{327F1384-415C-4DC1-B3E8-C0658ACE94FE}" destId="{047A0C19-E193-49F7-AED0-14C490607AFB}" srcOrd="3" destOrd="0" presId="urn:microsoft.com/office/officeart/2005/8/layout/vList2"/>
    <dgm:cxn modelId="{71698514-6596-4A4C-ABD6-05A456C47E68}" type="presParOf" srcId="{327F1384-415C-4DC1-B3E8-C0658ACE94FE}" destId="{7C5DA05C-18F3-4127-88FA-E5470EFF0962}" srcOrd="4" destOrd="0" presId="urn:microsoft.com/office/officeart/2005/8/layout/vList2"/>
    <dgm:cxn modelId="{65EA0C77-B00C-49B7-BBD4-357508C58B7E}" type="presParOf" srcId="{327F1384-415C-4DC1-B3E8-C0658ACE94FE}" destId="{0149BBF7-82FD-4CD1-8A89-1D9A748B639F}" srcOrd="5" destOrd="0" presId="urn:microsoft.com/office/officeart/2005/8/layout/vList2"/>
    <dgm:cxn modelId="{327EF4C6-0D3E-491D-9B35-6ABB66CFB0B0}" type="presParOf" srcId="{327F1384-415C-4DC1-B3E8-C0658ACE94FE}" destId="{7F1487D9-F57F-4882-A566-AB81D3E1F531}" srcOrd="6" destOrd="0" presId="urn:microsoft.com/office/officeart/2005/8/layout/vList2"/>
    <dgm:cxn modelId="{F5309206-3D6C-4200-AC49-304212B83780}" type="presParOf" srcId="{327F1384-415C-4DC1-B3E8-C0658ACE94FE}" destId="{A6B7641A-CBB6-43AB-9710-9B762E2E844D}" srcOrd="7" destOrd="0" presId="urn:microsoft.com/office/officeart/2005/8/layout/vList2"/>
    <dgm:cxn modelId="{05B75705-C93E-41EA-B8B5-48F3115EE775}" type="presParOf" srcId="{327F1384-415C-4DC1-B3E8-C0658ACE94FE}" destId="{6072F9D7-1033-48DA-B9E6-F56F67A37950}" srcOrd="8" destOrd="0" presId="urn:microsoft.com/office/officeart/2005/8/layout/vList2"/>
    <dgm:cxn modelId="{44C2B3B9-CAF2-49CC-986C-EBF90C624E13}" type="presParOf" srcId="{327F1384-415C-4DC1-B3E8-C0658ACE94FE}" destId="{80FCA428-1F26-4BE5-9CC5-57743554F67A}" srcOrd="9" destOrd="0" presId="urn:microsoft.com/office/officeart/2005/8/layout/vList2"/>
    <dgm:cxn modelId="{0D0AA839-72C4-4E18-AC7C-0D9689A9A1EF}" type="presParOf" srcId="{327F1384-415C-4DC1-B3E8-C0658ACE94FE}" destId="{0337EAC3-473F-442C-9582-350E5457BDD6}" srcOrd="10" destOrd="0" presId="urn:microsoft.com/office/officeart/2005/8/layout/vList2"/>
    <dgm:cxn modelId="{6D04FC9F-3E41-4A70-8D2D-B0751A6D5614}" type="presParOf" srcId="{327F1384-415C-4DC1-B3E8-C0658ACE94FE}" destId="{A8A90379-91C6-4B5D-8FC3-87692233C7D5}" srcOrd="11" destOrd="0" presId="urn:microsoft.com/office/officeart/2005/8/layout/vList2"/>
    <dgm:cxn modelId="{E83600AC-774D-46D7-BA16-41670D238047}" type="presParOf" srcId="{327F1384-415C-4DC1-B3E8-C0658ACE94FE}" destId="{940D450D-A788-4883-A8BD-D7A2D9B72DEB}" srcOrd="1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973953-665E-48D6-9B7B-DF3087F45586}">
      <dsp:nvSpPr>
        <dsp:cNvPr id="0" name=""/>
        <dsp:cNvSpPr/>
      </dsp:nvSpPr>
      <dsp:spPr>
        <a:xfrm>
          <a:off x="2489347" y="19277"/>
          <a:ext cx="2712886" cy="284446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Frustration (at the state of the sector)</a:t>
          </a:r>
          <a:endParaRPr lang="en-GB" sz="1400" kern="1200" dirty="0"/>
        </a:p>
      </dsp:txBody>
      <dsp:txXfrm>
        <a:off x="2802373" y="402185"/>
        <a:ext cx="2086836" cy="902569"/>
      </dsp:txXfrm>
    </dsp:sp>
    <dsp:sp modelId="{BC72A585-1546-4BE9-9C7F-418C22691F9F}">
      <dsp:nvSpPr>
        <dsp:cNvPr id="0" name=""/>
        <dsp:cNvSpPr/>
      </dsp:nvSpPr>
      <dsp:spPr>
        <a:xfrm>
          <a:off x="3557635" y="1284995"/>
          <a:ext cx="2976172" cy="271288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Commitment (to the cause)</a:t>
          </a:r>
          <a:endParaRPr lang="en-GB" sz="1400" kern="1200" dirty="0"/>
        </a:p>
      </dsp:txBody>
      <dsp:txXfrm>
        <a:off x="5160190" y="1598020"/>
        <a:ext cx="1144681" cy="2086836"/>
      </dsp:txXfrm>
    </dsp:sp>
    <dsp:sp modelId="{890D86CF-4A50-48DB-A73E-9F62349920A5}">
      <dsp:nvSpPr>
        <dsp:cNvPr id="0" name=""/>
        <dsp:cNvSpPr/>
      </dsp:nvSpPr>
      <dsp:spPr>
        <a:xfrm>
          <a:off x="2489347" y="2484926"/>
          <a:ext cx="2712886" cy="271288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Improve (teacher education)</a:t>
          </a:r>
          <a:endParaRPr lang="en-GB" sz="1400" kern="1200" dirty="0"/>
        </a:p>
      </dsp:txBody>
      <dsp:txXfrm>
        <a:off x="2802373" y="3971796"/>
        <a:ext cx="2086836" cy="860819"/>
      </dsp:txXfrm>
    </dsp:sp>
    <dsp:sp modelId="{1D66B211-EFF5-4113-B59E-9A61753C8915}">
      <dsp:nvSpPr>
        <dsp:cNvPr id="0" name=""/>
        <dsp:cNvSpPr/>
      </dsp:nvSpPr>
      <dsp:spPr>
        <a:xfrm>
          <a:off x="1194750" y="1284995"/>
          <a:ext cx="2902219" cy="271288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(To gain) Understanding</a:t>
          </a:r>
          <a:endParaRPr lang="en-GB" sz="1400" kern="1200" dirty="0"/>
        </a:p>
      </dsp:txBody>
      <dsp:txXfrm>
        <a:off x="1417998" y="1598020"/>
        <a:ext cx="1116238" cy="20868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31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3319"/>
          </a:xfrm>
          <a:prstGeom prst="rect">
            <a:avLst/>
          </a:prstGeom>
        </p:spPr>
        <p:txBody>
          <a:bodyPr vert="horz" lIns="91440" tIns="45720" rIns="91440" bIns="45720" rtlCol="0"/>
          <a:lstStyle>
            <a:lvl1pPr algn="r">
              <a:defRPr sz="1200"/>
            </a:lvl1pPr>
          </a:lstStyle>
          <a:p>
            <a:fld id="{405A276B-F8AA-4530-AB32-FEA0B65AAE2A}" type="datetimeFigureOut">
              <a:rPr lang="en-GB" smtClean="0"/>
              <a:pPr/>
              <a:t>20/10/2015</a:t>
            </a:fld>
            <a:endParaRPr lang="en-GB"/>
          </a:p>
        </p:txBody>
      </p:sp>
      <p:sp>
        <p:nvSpPr>
          <p:cNvPr id="4" name="Footer Placeholder 3"/>
          <p:cNvSpPr>
            <a:spLocks noGrp="1"/>
          </p:cNvSpPr>
          <p:nvPr>
            <p:ph type="ftr" sz="quarter" idx="2"/>
          </p:nvPr>
        </p:nvSpPr>
        <p:spPr>
          <a:xfrm>
            <a:off x="0" y="9379356"/>
            <a:ext cx="2971800" cy="49331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379356"/>
            <a:ext cx="2971800" cy="493318"/>
          </a:xfrm>
          <a:prstGeom prst="rect">
            <a:avLst/>
          </a:prstGeom>
        </p:spPr>
        <p:txBody>
          <a:bodyPr vert="horz" lIns="91440" tIns="45720" rIns="91440" bIns="45720" rtlCol="0" anchor="b"/>
          <a:lstStyle>
            <a:lvl1pPr algn="r">
              <a:defRPr sz="1200"/>
            </a:lvl1pPr>
          </a:lstStyle>
          <a:p>
            <a:fld id="{BC49DA36-86D9-4422-94E9-7F364BDF906F}" type="slidenum">
              <a:rPr lang="en-GB" smtClean="0"/>
              <a:pPr/>
              <a:t>‹#›</a:t>
            </a:fld>
            <a:endParaRPr lang="en-GB"/>
          </a:p>
        </p:txBody>
      </p:sp>
    </p:spTree>
    <p:extLst>
      <p:ext uri="{BB962C8B-B14F-4D97-AF65-F5344CB8AC3E}">
        <p14:creationId xmlns:p14="http://schemas.microsoft.com/office/powerpoint/2010/main" xmlns="" val="2341821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3712"/>
          </a:xfrm>
          <a:prstGeom prst="rect">
            <a:avLst/>
          </a:prstGeom>
        </p:spPr>
        <p:txBody>
          <a:bodyPr vert="horz" lIns="91440" tIns="45720" rIns="91440" bIns="45720" rtlCol="0"/>
          <a:lstStyle>
            <a:lvl1pPr algn="r">
              <a:defRPr sz="1200"/>
            </a:lvl1pPr>
          </a:lstStyle>
          <a:p>
            <a:fld id="{2F05FE23-454D-4CEB-B767-E72BD98A86F2}" type="datetimeFigureOut">
              <a:rPr lang="en-GB" smtClean="0"/>
              <a:pPr/>
              <a:t>20/10/2015</a:t>
            </a:fld>
            <a:endParaRPr lang="en-GB"/>
          </a:p>
        </p:txBody>
      </p:sp>
      <p:sp>
        <p:nvSpPr>
          <p:cNvPr id="4" name="Slide Image Placeholder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90269"/>
            <a:ext cx="548640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7180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3712"/>
          </a:xfrm>
          <a:prstGeom prst="rect">
            <a:avLst/>
          </a:prstGeom>
        </p:spPr>
        <p:txBody>
          <a:bodyPr vert="horz" lIns="91440" tIns="45720" rIns="91440" bIns="45720" rtlCol="0" anchor="b"/>
          <a:lstStyle>
            <a:lvl1pPr algn="r">
              <a:defRPr sz="1200"/>
            </a:lvl1pPr>
          </a:lstStyle>
          <a:p>
            <a:fld id="{AB6B40E3-0346-44B3-B216-EB0F4CE3C744}" type="slidenum">
              <a:rPr lang="en-GB" smtClean="0"/>
              <a:pPr/>
              <a:t>‹#›</a:t>
            </a:fld>
            <a:endParaRPr lang="en-GB"/>
          </a:p>
        </p:txBody>
      </p:sp>
    </p:spTree>
    <p:extLst>
      <p:ext uri="{BB962C8B-B14F-4D97-AF65-F5344CB8AC3E}">
        <p14:creationId xmlns:p14="http://schemas.microsoft.com/office/powerpoint/2010/main" xmlns="" val="256953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Narrow topic / broad context.</a:t>
            </a:r>
            <a:r>
              <a:rPr lang="en-US" sz="1200" dirty="0" smtClean="0"/>
              <a:t> This guide focuses on a narrow topic (teacher professional development (TPD) or teacher “in-service” education) within a very broad context (fragile environments). </a:t>
            </a:r>
          </a:p>
          <a:p>
            <a:endParaRPr lang="en-US" sz="1200" dirty="0" smtClean="0"/>
          </a:p>
          <a:p>
            <a:r>
              <a:rPr lang="en-US" sz="1200" b="1" dirty="0" smtClean="0"/>
              <a:t>Limited reliable research.</a:t>
            </a:r>
            <a:r>
              <a:rPr lang="en-US" sz="1200" dirty="0" smtClean="0"/>
              <a:t> The real limitation rests with available research on professional development in fragile contexts which is, at best, scant. Of what little that does exist, it is hard to ascertain either rigor or quality. </a:t>
            </a:r>
          </a:p>
          <a:p>
            <a:endParaRPr lang="en-US" sz="1200" dirty="0" smtClean="0"/>
          </a:p>
          <a:p>
            <a:r>
              <a:rPr lang="en-US" sz="1200" b="1" dirty="0" smtClean="0"/>
              <a:t>No silver bullet.</a:t>
            </a:r>
            <a:r>
              <a:rPr lang="en-US" sz="1200" dirty="0" smtClean="0"/>
              <a:t> Effective teacher professional development, though a central ingredient in improved teacher quality, must be part of a system of reforms that address teacher selection, recruitment and preparation; teacher salary and motivation issues; adequate teaching materials and resources; and functioning and effective leadership at every level of the educational system.</a:t>
            </a:r>
            <a:endParaRPr lang="en-GB" sz="1200" dirty="0" smtClean="0"/>
          </a:p>
          <a:p>
            <a:endParaRPr lang="en-US" sz="1200" dirty="0" smtClean="0"/>
          </a:p>
          <a:p>
            <a:r>
              <a:rPr lang="en-US" sz="1200" dirty="0" smtClean="0"/>
              <a:t>This is not the last word in teacher professional development in fragile contexts – </a:t>
            </a:r>
            <a:r>
              <a:rPr lang="en-US" sz="1200" b="1" dirty="0" smtClean="0"/>
              <a:t>it is a first step</a:t>
            </a:r>
            <a:r>
              <a:rPr lang="en-US" sz="1200" dirty="0" smtClean="0"/>
              <a:t> ...</a:t>
            </a:r>
          </a:p>
          <a:p>
            <a:endParaRPr lang="en-GB"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10</a:t>
            </a:fld>
            <a:endParaRPr lang="en-GB"/>
          </a:p>
        </p:txBody>
      </p:sp>
    </p:spTree>
    <p:extLst>
      <p:ext uri="{BB962C8B-B14F-4D97-AF65-F5344CB8AC3E}">
        <p14:creationId xmlns:p14="http://schemas.microsoft.com/office/powerpoint/2010/main" xmlns="" val="22436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25</a:t>
            </a:fld>
            <a:endParaRPr lang="en-GB"/>
          </a:p>
        </p:txBody>
      </p:sp>
    </p:spTree>
    <p:extLst>
      <p:ext uri="{BB962C8B-B14F-4D97-AF65-F5344CB8AC3E}">
        <p14:creationId xmlns:p14="http://schemas.microsoft.com/office/powerpoint/2010/main" xmlns="" val="470173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r>
              <a:rPr lang="en-US" dirty="0" smtClean="0">
                <a:latin typeface="Cambria"/>
                <a:ea typeface="Times New Roman"/>
                <a:cs typeface="Times New Roman"/>
              </a:rPr>
              <a:t>ICT is not a teacher professional development panacea. For successful use, ICT should be embedded within a framework of good practice in teacher professional development (TPD). </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latin typeface="Cambria"/>
                <a:ea typeface="Times New Roman"/>
                <a:cs typeface="Times New Roman"/>
              </a:rPr>
              <a:t>The importance of maintaining a level of human relationships is one of several critical success factors that need to be considered.</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latin typeface="Cambria"/>
                <a:ea typeface="Times New Roman"/>
                <a:cs typeface="Times New Roman"/>
              </a:rPr>
              <a:t>Eight forms of ICT are examined, each of which offers opportunities for teacher development</a:t>
            </a:r>
            <a:endParaRPr lang="en-GB" dirty="0" smtClean="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26</a:t>
            </a:fld>
            <a:endParaRPr lang="en-GB"/>
          </a:p>
        </p:txBody>
      </p:sp>
    </p:spTree>
    <p:extLst>
      <p:ext uri="{BB962C8B-B14F-4D97-AF65-F5344CB8AC3E}">
        <p14:creationId xmlns:p14="http://schemas.microsoft.com/office/powerpoint/2010/main" xmlns="" val="3111967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28</a:t>
            </a:fld>
            <a:endParaRPr lang="en-GB"/>
          </a:p>
        </p:txBody>
      </p:sp>
    </p:spTree>
    <p:extLst>
      <p:ext uri="{BB962C8B-B14F-4D97-AF65-F5344CB8AC3E}">
        <p14:creationId xmlns:p14="http://schemas.microsoft.com/office/powerpoint/2010/main" xmlns="" val="295505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30</a:t>
            </a:fld>
            <a:endParaRPr lang="en-GB"/>
          </a:p>
        </p:txBody>
      </p:sp>
    </p:spTree>
    <p:extLst>
      <p:ext uri="{BB962C8B-B14F-4D97-AF65-F5344CB8AC3E}">
        <p14:creationId xmlns:p14="http://schemas.microsoft.com/office/powerpoint/2010/main" xmlns="" val="151715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chemeClr val="tx1"/>
                </a:solidFill>
              </a:rPr>
              <a:t>Fragility is not just conflict or post-conflict  … it has multiple causes and effects (gang violence, poverty, political instability, natural disaster, weak political systems, ethnic or religious conflict) </a:t>
            </a:r>
          </a:p>
          <a:p>
            <a:pPr lvl="0"/>
            <a:endParaRPr lang="en-US" dirty="0" smtClean="0">
              <a:solidFill>
                <a:schemeClr val="tx1"/>
              </a:solidFill>
            </a:endParaRPr>
          </a:p>
          <a:p>
            <a:pPr lvl="0"/>
            <a:r>
              <a:rPr lang="en-US" dirty="0" smtClean="0">
                <a:solidFill>
                  <a:schemeClr val="tx1"/>
                </a:solidFill>
              </a:rPr>
              <a:t>Fragility disproportionately impacts the most poor and marginalized people</a:t>
            </a:r>
          </a:p>
          <a:p>
            <a:pPr lvl="0"/>
            <a:endParaRPr lang="en-US" dirty="0" smtClean="0">
              <a:solidFill>
                <a:schemeClr val="tx1"/>
              </a:solidFill>
            </a:endParaRPr>
          </a:p>
          <a:p>
            <a:pPr lvl="0"/>
            <a:r>
              <a:rPr lang="en-US" dirty="0" smtClean="0">
                <a:solidFill>
                  <a:schemeClr val="tx1"/>
                </a:solidFill>
              </a:rPr>
              <a:t>High-poverty and institutionally weak areas are least well-equipped to resist the effects of fragile conditions on their education systems</a:t>
            </a:r>
            <a:endParaRPr lang="en-GB"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11</a:t>
            </a:fld>
            <a:endParaRPr lang="en-GB"/>
          </a:p>
        </p:txBody>
      </p:sp>
    </p:spTree>
    <p:extLst>
      <p:ext uri="{BB962C8B-B14F-4D97-AF65-F5344CB8AC3E}">
        <p14:creationId xmlns:p14="http://schemas.microsoft.com/office/powerpoint/2010/main" xmlns="" val="246569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endParaRPr lang="en-GB"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13</a:t>
            </a:fld>
            <a:endParaRPr lang="en-GB"/>
          </a:p>
        </p:txBody>
      </p:sp>
    </p:spTree>
    <p:extLst>
      <p:ext uri="{BB962C8B-B14F-4D97-AF65-F5344CB8AC3E}">
        <p14:creationId xmlns:p14="http://schemas.microsoft.com/office/powerpoint/2010/main" xmlns="" val="383938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r>
              <a:rPr lang="en-US" dirty="0" smtClean="0">
                <a:latin typeface="Cambria"/>
                <a:ea typeface="Times New Roman"/>
                <a:cs typeface="Times New Roman"/>
              </a:rPr>
              <a:t>To raise teacher quality and TPD educational planners and implementers must focus on teachers as professionals, as individuals, as members of a community and as people coping with the effects of fragility.</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latin typeface="Cambria"/>
                <a:ea typeface="Times New Roman"/>
                <a:cs typeface="Times New Roman"/>
              </a:rPr>
              <a:t>Donors and policymakers should work together to establish international standards on quality teaching, and develop strategies for improved TPD with sufficient funding.</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latin typeface="Cambria"/>
                <a:ea typeface="Times New Roman"/>
                <a:cs typeface="Times New Roman"/>
              </a:rPr>
              <a:t>Despite the impulse to rapidly scale, research is increasingly clear that successful TPD should be adapted to context and culture.</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latin typeface="Cambria"/>
                <a:ea typeface="Times New Roman"/>
                <a:cs typeface="Times New Roman"/>
              </a:rPr>
              <a:t>We must see teachers, as we do students, as learners and design professional development that focuses on best practices and offers accommodations and supports that promote, not impede, teacher learning.</a:t>
            </a:r>
            <a:endParaRPr lang="en-GB" dirty="0" smtClean="0">
              <a:ea typeface="Times New Roman"/>
              <a:cs typeface="Times New Roman"/>
            </a:endParaRPr>
          </a:p>
          <a:p>
            <a:endParaRPr lang="en-GB"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14</a:t>
            </a:fld>
            <a:endParaRPr lang="en-GB"/>
          </a:p>
        </p:txBody>
      </p:sp>
    </p:spTree>
    <p:extLst>
      <p:ext uri="{BB962C8B-B14F-4D97-AF65-F5344CB8AC3E}">
        <p14:creationId xmlns:p14="http://schemas.microsoft.com/office/powerpoint/2010/main" xmlns="" val="64078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r>
              <a:rPr lang="en-US" dirty="0" smtClean="0">
                <a:solidFill>
                  <a:srgbClr val="000000"/>
                </a:solidFill>
                <a:latin typeface="Cambria"/>
                <a:ea typeface="Times New Roman"/>
                <a:cs typeface="Times New Roman"/>
              </a:rPr>
              <a:t>Teaching, especially in fragile contexts, is a specialized skill that should be based on a set of qualifications and governed by standards or competencies.   </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solidFill>
                  <a:srgbClr val="000000"/>
                </a:solidFill>
                <a:latin typeface="Cambria"/>
                <a:ea typeface="Times New Roman"/>
                <a:cs typeface="Times New Roman"/>
              </a:rPr>
              <a:t>Definitions of quality professional development in fragile contexts remain elusive, with a lack of standards, lack of goals, limited research and a lack of metrics for success.</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solidFill>
                  <a:srgbClr val="000000"/>
                </a:solidFill>
                <a:latin typeface="Cambria"/>
                <a:ea typeface="Times New Roman"/>
                <a:cs typeface="Times New Roman"/>
              </a:rPr>
              <a:t>Given this void, anyone or any organization can claim to be delivering quality or professional development or “solutions” to issues around poor teacher quality</a:t>
            </a:r>
            <a:endParaRPr lang="en-GB" dirty="0" smtClean="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16</a:t>
            </a:fld>
            <a:endParaRPr lang="en-GB"/>
          </a:p>
        </p:txBody>
      </p:sp>
    </p:spTree>
    <p:extLst>
      <p:ext uri="{BB962C8B-B14F-4D97-AF65-F5344CB8AC3E}">
        <p14:creationId xmlns:p14="http://schemas.microsoft.com/office/powerpoint/2010/main" xmlns="" val="249171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r>
              <a:rPr lang="en-US" dirty="0" smtClean="0">
                <a:solidFill>
                  <a:srgbClr val="000000"/>
                </a:solidFill>
                <a:latin typeface="Cambria"/>
                <a:ea typeface="Times New Roman"/>
                <a:cs typeface="Times New Roman"/>
              </a:rPr>
              <a:t>Successful teacher professional development is often grounded in teacher collaboration. </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solidFill>
                  <a:srgbClr val="000000"/>
                </a:solidFill>
                <a:latin typeface="Cambria"/>
                <a:ea typeface="Times New Roman"/>
                <a:cs typeface="Times New Roman"/>
              </a:rPr>
              <a:t>Peer classroom visits and peer teaching have combined benefits of modeling, two-way support, shared reflection and complementary skills development. </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solidFill>
                  <a:srgbClr val="000000"/>
                </a:solidFill>
                <a:latin typeface="Cambria"/>
                <a:ea typeface="Times New Roman"/>
                <a:cs typeface="Times New Roman"/>
              </a:rPr>
              <a:t>Opportunities for shared collaboration and reflection, such as teacher learning communities, learning circles and the </a:t>
            </a:r>
            <a:r>
              <a:rPr lang="en-US" i="1" dirty="0" smtClean="0">
                <a:solidFill>
                  <a:srgbClr val="000000"/>
                </a:solidFill>
                <a:latin typeface="Cambria"/>
                <a:ea typeface="Times New Roman"/>
                <a:cs typeface="Times New Roman"/>
              </a:rPr>
              <a:t>Professional Teaching and Learning Cycle</a:t>
            </a:r>
            <a:r>
              <a:rPr lang="en-US" dirty="0" smtClean="0">
                <a:solidFill>
                  <a:srgbClr val="000000"/>
                </a:solidFill>
                <a:latin typeface="Cambria"/>
                <a:ea typeface="Times New Roman"/>
                <a:cs typeface="Times New Roman"/>
              </a:rPr>
              <a:t>, have been used in a number of fragile contexts and bring teachers together through a process of shared enquiry and collaboration.</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solidFill>
                  <a:srgbClr val="000000"/>
                </a:solidFill>
                <a:latin typeface="Cambria"/>
                <a:ea typeface="Times New Roman"/>
                <a:cs typeface="Times New Roman"/>
              </a:rPr>
              <a:t>Effective collaborative practice requires time and space, support from school leaders, access to external expertise, a sense of autonomy and a belief that everyone has something to offer.</a:t>
            </a:r>
            <a:endParaRPr lang="en-GB" dirty="0" smtClean="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18</a:t>
            </a:fld>
            <a:endParaRPr lang="en-GB"/>
          </a:p>
        </p:txBody>
      </p:sp>
    </p:spTree>
    <p:extLst>
      <p:ext uri="{BB962C8B-B14F-4D97-AF65-F5344CB8AC3E}">
        <p14:creationId xmlns:p14="http://schemas.microsoft.com/office/powerpoint/2010/main" xmlns="" val="151869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r>
              <a:rPr lang="en-US" dirty="0" smtClean="0">
                <a:latin typeface="Cambria"/>
                <a:ea typeface="Times New Roman"/>
                <a:cs typeface="Times New Roman"/>
              </a:rPr>
              <a:t>Support is especially important for new teachers, teachers operating in difficult conditions and teachers with limited professional training or education of their own.</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latin typeface="Cambria"/>
                <a:ea typeface="Times New Roman"/>
                <a:cs typeface="Times New Roman"/>
              </a:rPr>
              <a:t>Support for teachers in fragile contexts can involve face-to-face support, classroom-observation, feedback, project-based learning, formative assessment and distance education.</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latin typeface="Cambria"/>
                <a:ea typeface="Times New Roman"/>
                <a:cs typeface="Times New Roman"/>
              </a:rPr>
              <a:t>Coaching (video-coaching, peer-coaching, external coaching) empowers teachers to enact a particular set of skills and strategies independently and with fidelity and quality. </a:t>
            </a:r>
          </a:p>
          <a:p>
            <a:pPr marL="342900" lvl="0" indent="-342900">
              <a:lnSpc>
                <a:spcPct val="115000"/>
              </a:lnSpc>
              <a:spcAft>
                <a:spcPts val="0"/>
              </a:spcAft>
              <a:buFont typeface="Symbol"/>
              <a:buChar char=""/>
            </a:pPr>
            <a:r>
              <a:rPr lang="en-US" dirty="0" smtClean="0">
                <a:solidFill>
                  <a:srgbClr val="000000"/>
                </a:solidFill>
                <a:latin typeface="Cambria"/>
                <a:ea typeface="Times New Roman"/>
                <a:cs typeface="Times New Roman"/>
              </a:rPr>
              <a:t>Technology or distance-based support can involve audio instruction, mobile-phone coaching, video training and online learning.</a:t>
            </a:r>
            <a:endParaRPr lang="en-GB" dirty="0" smtClean="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20</a:t>
            </a:fld>
            <a:endParaRPr lang="en-GB"/>
          </a:p>
        </p:txBody>
      </p:sp>
    </p:spTree>
    <p:extLst>
      <p:ext uri="{BB962C8B-B14F-4D97-AF65-F5344CB8AC3E}">
        <p14:creationId xmlns:p14="http://schemas.microsoft.com/office/powerpoint/2010/main" xmlns="" val="311471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r>
              <a:rPr lang="en-US" dirty="0" smtClean="0">
                <a:solidFill>
                  <a:srgbClr val="000000"/>
                </a:solidFill>
                <a:latin typeface="Cambria"/>
                <a:ea typeface="Times New Roman"/>
                <a:cs typeface="Times New Roman"/>
              </a:rPr>
              <a:t>Pre-service education systems are often weak in fragile contexts; therefore, quality professional development and professional development providers becomes even more critical.</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solidFill>
                  <a:srgbClr val="000000"/>
                </a:solidFill>
                <a:latin typeface="Cambria"/>
                <a:ea typeface="Times New Roman"/>
                <a:cs typeface="Times New Roman"/>
              </a:rPr>
              <a:t>Fragile environments need pragmatic solutions to recruit, prepare and support teacher educators. </a:t>
            </a:r>
            <a:endParaRPr lang="en-GB" dirty="0" smtClean="0">
              <a:ea typeface="Times New Roman"/>
              <a:cs typeface="Times New Roman"/>
            </a:endParaRPr>
          </a:p>
          <a:p>
            <a:pPr marL="342900" lvl="0" indent="-342900">
              <a:lnSpc>
                <a:spcPct val="115000"/>
              </a:lnSpc>
              <a:spcAft>
                <a:spcPts val="1000"/>
              </a:spcAft>
              <a:buFont typeface="Symbol"/>
              <a:buChar char=""/>
            </a:pPr>
            <a:r>
              <a:rPr lang="en-US" dirty="0" smtClean="0">
                <a:latin typeface="Cambria"/>
                <a:ea typeface="Times New Roman"/>
                <a:cs typeface="Times New Roman"/>
              </a:rPr>
              <a:t>The skill sets required for a good teacher educator are similar to those of effective teachers, as well as the ability to model intended teacher practices.</a:t>
            </a:r>
            <a:endParaRPr lang="en-GB" dirty="0" smtClean="0">
              <a:ea typeface="Times New Roman"/>
              <a:cs typeface="Times New Roman"/>
            </a:endParaRPr>
          </a:p>
          <a:p>
            <a:pPr marL="342900" lvl="0" indent="-342900">
              <a:lnSpc>
                <a:spcPct val="115000"/>
              </a:lnSpc>
              <a:spcAft>
                <a:spcPts val="1000"/>
              </a:spcAft>
              <a:buFont typeface="Symbol"/>
              <a:buChar char=""/>
            </a:pPr>
            <a:r>
              <a:rPr lang="en-US" dirty="0" smtClean="0">
                <a:solidFill>
                  <a:srgbClr val="000000"/>
                </a:solidFill>
                <a:latin typeface="Cambria"/>
                <a:ea typeface="Times New Roman"/>
                <a:cs typeface="Times New Roman"/>
              </a:rPr>
              <a:t>Improving the quality of  teacher education will require providing teacher educators with actual classroom experience, improving their ability to link practice with theory and providing these individuals with high-quality training and ongoing support. </a:t>
            </a:r>
            <a:endParaRPr lang="en-GB" dirty="0" smtClean="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22</a:t>
            </a:fld>
            <a:endParaRPr lang="en-GB"/>
          </a:p>
        </p:txBody>
      </p:sp>
    </p:spTree>
    <p:extLst>
      <p:ext uri="{BB962C8B-B14F-4D97-AF65-F5344CB8AC3E}">
        <p14:creationId xmlns:p14="http://schemas.microsoft.com/office/powerpoint/2010/main" xmlns="" val="204421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r>
              <a:rPr lang="en-US" dirty="0" smtClean="0">
                <a:latin typeface="Cambria"/>
                <a:ea typeface="Times New Roman"/>
                <a:cs typeface="Times New Roman"/>
              </a:rPr>
              <a:t>The behaviors required for effective nurturing of teacher performance are too often absent in school leaders in fragile contexts.</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latin typeface="Cambria"/>
                <a:ea typeface="Times New Roman"/>
                <a:cs typeface="Times New Roman"/>
              </a:rPr>
              <a:t>Fragility-specific barriers to effective school leadership (poor administration, resource shortages, unpredictable staff movements and high turnover) negatively impact teacher performance and student learning.</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latin typeface="Cambria"/>
                <a:ea typeface="Times New Roman"/>
                <a:cs typeface="Times New Roman"/>
              </a:rPr>
              <a:t>In-service professional development for school leaders and tailored programs for new and aspiring leaders can help individuals develop and apply instructional leadership skills.</a:t>
            </a:r>
            <a:endParaRPr lang="en-GB" dirty="0" smtClean="0">
              <a:ea typeface="Times New Roman"/>
              <a:cs typeface="Times New Roman"/>
            </a:endParaRPr>
          </a:p>
          <a:p>
            <a:pPr marL="342900" lvl="0" indent="-342900">
              <a:lnSpc>
                <a:spcPct val="115000"/>
              </a:lnSpc>
              <a:spcAft>
                <a:spcPts val="0"/>
              </a:spcAft>
              <a:buFont typeface="Symbol"/>
              <a:buChar char=""/>
            </a:pPr>
            <a:r>
              <a:rPr lang="en-US" dirty="0" smtClean="0">
                <a:latin typeface="Cambria"/>
                <a:ea typeface="Times New Roman"/>
                <a:cs typeface="Times New Roman"/>
              </a:rPr>
              <a:t>Providing opportunities for leaders to collaborate, involving leaders in teacher development and developing national school leadership standards can all positively affect teacher development.</a:t>
            </a:r>
            <a:endParaRPr lang="en-GB" dirty="0" smtClean="0">
              <a:ea typeface="Times New Roman"/>
              <a:cs typeface="Times New Roman"/>
            </a:endParaRPr>
          </a:p>
          <a:p>
            <a:endParaRPr lang="en-GB" dirty="0"/>
          </a:p>
        </p:txBody>
      </p:sp>
      <p:sp>
        <p:nvSpPr>
          <p:cNvPr id="4" name="Slide Number Placeholder 3"/>
          <p:cNvSpPr>
            <a:spLocks noGrp="1"/>
          </p:cNvSpPr>
          <p:nvPr>
            <p:ph type="sldNum" sz="quarter" idx="10"/>
          </p:nvPr>
        </p:nvSpPr>
        <p:spPr/>
        <p:txBody>
          <a:bodyPr/>
          <a:lstStyle/>
          <a:p>
            <a:fld id="{AB6B40E3-0346-44B3-B216-EB0F4CE3C744}" type="slidenum">
              <a:rPr lang="en-GB" smtClean="0"/>
              <a:pPr/>
              <a:t>24</a:t>
            </a:fld>
            <a:endParaRPr lang="en-GB"/>
          </a:p>
        </p:txBody>
      </p:sp>
    </p:spTree>
    <p:extLst>
      <p:ext uri="{BB962C8B-B14F-4D97-AF65-F5344CB8AC3E}">
        <p14:creationId xmlns:p14="http://schemas.microsoft.com/office/powerpoint/2010/main" xmlns="" val="304694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5AA526-78B3-CA45-B0DC-327306987B3A}"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168109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AA526-78B3-CA45-B0DC-327306987B3A}"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165944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AA526-78B3-CA45-B0DC-327306987B3A}"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394467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AA526-78B3-CA45-B0DC-327306987B3A}"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399621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AA526-78B3-CA45-B0DC-327306987B3A}"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205533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5AA526-78B3-CA45-B0DC-327306987B3A}" type="datetimeFigureOut">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194414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AA526-78B3-CA45-B0DC-327306987B3A}" type="datetimeFigureOut">
              <a:rPr lang="en-US" smtClean="0"/>
              <a:pPr/>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291933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5AA526-78B3-CA45-B0DC-327306987B3A}" type="datetimeFigureOut">
              <a:rPr lang="en-US" smtClean="0"/>
              <a:pPr/>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58247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AA526-78B3-CA45-B0DC-327306987B3A}" type="datetimeFigureOut">
              <a:rPr lang="en-US" smtClean="0"/>
              <a:pPr/>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7719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AA526-78B3-CA45-B0DC-327306987B3A}" type="datetimeFigureOut">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100940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AA526-78B3-CA45-B0DC-327306987B3A}" type="datetimeFigureOut">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320912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AA526-78B3-CA45-B0DC-327306987B3A}" type="datetimeFigureOut">
              <a:rPr lang="en-US" smtClean="0"/>
              <a:pPr/>
              <a:t>10/20/2015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6AD32-8681-B744-92D2-3A49FD7AE7A7}" type="slidenum">
              <a:rPr lang="en-US" smtClean="0"/>
              <a:pPr/>
              <a:t>‹#›</a:t>
            </a:fld>
            <a:endParaRPr lang="en-US"/>
          </a:p>
        </p:txBody>
      </p:sp>
    </p:spTree>
    <p:extLst>
      <p:ext uri="{BB962C8B-B14F-4D97-AF65-F5344CB8AC3E}">
        <p14:creationId xmlns:p14="http://schemas.microsoft.com/office/powerpoint/2010/main" xmlns="" val="45386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9144000" cy="3346447"/>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137786" y="1720997"/>
            <a:ext cx="8768219" cy="4834004"/>
          </a:xfrm>
        </p:spPr>
        <p:txBody>
          <a:bodyPr>
            <a:normAutofit/>
          </a:bodyPr>
          <a:lstStyle/>
          <a:p>
            <a:endParaRPr lang="en-GB" dirty="0" smtClean="0"/>
          </a:p>
          <a:p>
            <a:endParaRPr lang="en-GB" dirty="0"/>
          </a:p>
        </p:txBody>
      </p:sp>
      <p:sp>
        <p:nvSpPr>
          <p:cNvPr id="11" name="TextBox 10"/>
          <p:cNvSpPr txBox="1"/>
          <p:nvPr/>
        </p:nvSpPr>
        <p:spPr>
          <a:xfrm>
            <a:off x="282879" y="685334"/>
            <a:ext cx="8480121" cy="1877437"/>
          </a:xfrm>
          <a:prstGeom prst="rect">
            <a:avLst/>
          </a:prstGeom>
          <a:noFill/>
        </p:spPr>
        <p:txBody>
          <a:bodyPr wrap="square" rtlCol="0">
            <a:spAutoFit/>
          </a:bodyPr>
          <a:lstStyle/>
          <a:p>
            <a:pPr algn="ctr"/>
            <a:r>
              <a:rPr lang="en-GB" sz="5800" b="1" dirty="0">
                <a:solidFill>
                  <a:schemeClr val="bg1"/>
                </a:solidFill>
              </a:rPr>
              <a:t>The importance of teacher professional development</a:t>
            </a:r>
          </a:p>
        </p:txBody>
      </p:sp>
      <p:sp>
        <p:nvSpPr>
          <p:cNvPr id="3" name="Rectangle 2"/>
          <p:cNvSpPr/>
          <p:nvPr/>
        </p:nvSpPr>
        <p:spPr>
          <a:xfrm>
            <a:off x="317984" y="3519868"/>
            <a:ext cx="7590982" cy="2369880"/>
          </a:xfrm>
          <a:prstGeom prst="rect">
            <a:avLst/>
          </a:prstGeom>
        </p:spPr>
        <p:txBody>
          <a:bodyPr wrap="square">
            <a:spAutoFit/>
          </a:bodyPr>
          <a:lstStyle/>
          <a:p>
            <a:r>
              <a:rPr lang="en-GB" sz="2800" dirty="0" smtClean="0"/>
              <a:t>SESSION 7:</a:t>
            </a:r>
            <a:endParaRPr lang="en-GB" sz="2800" dirty="0"/>
          </a:p>
          <a:p>
            <a:r>
              <a:rPr lang="en-GB" sz="3200" b="1" dirty="0" smtClean="0"/>
              <a:t>Reaching and </a:t>
            </a:r>
            <a:r>
              <a:rPr lang="en-GB" sz="3200" b="1" dirty="0"/>
              <a:t>Teaching children </a:t>
            </a:r>
            <a:endParaRPr lang="en-GB" sz="3200" b="1" dirty="0" smtClean="0"/>
          </a:p>
          <a:p>
            <a:r>
              <a:rPr lang="en-GB" sz="3200" b="1" dirty="0" smtClean="0"/>
              <a:t>in </a:t>
            </a:r>
            <a:r>
              <a:rPr lang="en-GB" sz="3200" b="1" dirty="0"/>
              <a:t>crisis and fragile environments </a:t>
            </a:r>
            <a:endParaRPr lang="en-GB" sz="3200" dirty="0"/>
          </a:p>
          <a:p>
            <a:r>
              <a:rPr lang="en-GB" sz="2800" dirty="0"/>
              <a:t>  </a:t>
            </a:r>
          </a:p>
          <a:p>
            <a:r>
              <a:rPr lang="en-GB" sz="2800" dirty="0"/>
              <a:t>James </a:t>
            </a:r>
            <a:r>
              <a:rPr lang="en-GB" sz="2800" dirty="0" smtClean="0"/>
              <a:t>Lawrie, Senior Education Adviser</a:t>
            </a:r>
            <a:endParaRPr lang="en-GB" sz="2800" dirty="0"/>
          </a:p>
        </p:txBody>
      </p:sp>
      <p:pic>
        <p:nvPicPr>
          <p:cNvPr id="8" name="Picture 6" descr="http://donationsstatic.ebay.com/extend/logos/MF5139.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907929" y="5839437"/>
            <a:ext cx="2998076" cy="7155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6967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910" y="0"/>
            <a:ext cx="9171910" cy="1570534"/>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extBox 10"/>
          <p:cNvSpPr txBox="1"/>
          <p:nvPr/>
        </p:nvSpPr>
        <p:spPr>
          <a:xfrm>
            <a:off x="0" y="440847"/>
            <a:ext cx="9144000" cy="769441"/>
          </a:xfrm>
          <a:prstGeom prst="rect">
            <a:avLst/>
          </a:prstGeom>
          <a:noFill/>
        </p:spPr>
        <p:txBody>
          <a:bodyPr wrap="square" rtlCol="0">
            <a:spAutoFit/>
          </a:bodyPr>
          <a:lstStyle/>
          <a:p>
            <a:pPr algn="ctr"/>
            <a:r>
              <a:rPr lang="en-GB" sz="4400" dirty="0" smtClean="0">
                <a:solidFill>
                  <a:schemeClr val="bg1"/>
                </a:solidFill>
              </a:rPr>
              <a:t>Limitations</a:t>
            </a:r>
            <a:endParaRPr lang="en-GB" sz="4400" dirty="0">
              <a:solidFill>
                <a:schemeClr val="bg1"/>
              </a:solidFill>
            </a:endParaRPr>
          </a:p>
        </p:txBody>
      </p:sp>
      <p:sp>
        <p:nvSpPr>
          <p:cNvPr id="3" name="Rectangle 2"/>
          <p:cNvSpPr/>
          <p:nvPr/>
        </p:nvSpPr>
        <p:spPr>
          <a:xfrm>
            <a:off x="336114" y="1798564"/>
            <a:ext cx="8624172" cy="4924425"/>
          </a:xfrm>
          <a:prstGeom prst="rect">
            <a:avLst/>
          </a:prstGeom>
        </p:spPr>
        <p:txBody>
          <a:bodyPr wrap="square">
            <a:spAutoFit/>
          </a:bodyPr>
          <a:lstStyle/>
          <a:p>
            <a:r>
              <a:rPr lang="en-US" sz="2800" b="1" dirty="0" smtClean="0">
                <a:solidFill>
                  <a:srgbClr val="C00000"/>
                </a:solidFill>
              </a:rPr>
              <a:t>Narrow topic / broad context</a:t>
            </a:r>
            <a:endParaRPr lang="en-US" sz="2800" dirty="0" smtClean="0">
              <a:solidFill>
                <a:srgbClr val="C00000"/>
              </a:solidFill>
            </a:endParaRPr>
          </a:p>
          <a:p>
            <a:pPr marL="342900" indent="-342900">
              <a:buFont typeface="Arial" panose="020B0604020202020204" pitchFamily="34" charset="0"/>
              <a:buChar char="•"/>
            </a:pPr>
            <a:r>
              <a:rPr lang="en-US" sz="2400" dirty="0" smtClean="0"/>
              <a:t>Focus </a:t>
            </a:r>
            <a:r>
              <a:rPr lang="en-US" sz="2400" dirty="0"/>
              <a:t>on a </a:t>
            </a:r>
            <a:r>
              <a:rPr lang="en-US" sz="2400" dirty="0" smtClean="0"/>
              <a:t>narrow </a:t>
            </a:r>
            <a:r>
              <a:rPr lang="en-US" sz="2400" dirty="0"/>
              <a:t>topic </a:t>
            </a:r>
            <a:r>
              <a:rPr lang="en-US" sz="2400" dirty="0" smtClean="0"/>
              <a:t>(TPD</a:t>
            </a:r>
            <a:r>
              <a:rPr lang="en-US" sz="2400" dirty="0"/>
              <a:t>) </a:t>
            </a:r>
            <a:r>
              <a:rPr lang="en-US" sz="2400" dirty="0" smtClean="0"/>
              <a:t>within </a:t>
            </a:r>
            <a:r>
              <a:rPr lang="en-US" sz="2400" dirty="0"/>
              <a:t>a </a:t>
            </a:r>
            <a:r>
              <a:rPr lang="en-US" sz="2400" dirty="0" smtClean="0"/>
              <a:t>broad </a:t>
            </a:r>
            <a:r>
              <a:rPr lang="en-US" sz="2400" dirty="0"/>
              <a:t>context (fragile environments</a:t>
            </a:r>
            <a:r>
              <a:rPr lang="en-US" sz="2400" dirty="0" smtClean="0"/>
              <a:t>) </a:t>
            </a:r>
            <a:endParaRPr lang="en-US" sz="2800" b="1" dirty="0" smtClean="0">
              <a:solidFill>
                <a:srgbClr val="C00000"/>
              </a:solidFill>
            </a:endParaRPr>
          </a:p>
          <a:p>
            <a:pPr>
              <a:spcBef>
                <a:spcPts val="1200"/>
              </a:spcBef>
            </a:pPr>
            <a:r>
              <a:rPr lang="en-US" sz="2800" b="1" dirty="0" smtClean="0">
                <a:solidFill>
                  <a:srgbClr val="C00000"/>
                </a:solidFill>
              </a:rPr>
              <a:t>Limited reliable research</a:t>
            </a:r>
            <a:r>
              <a:rPr lang="en-US" sz="2800" dirty="0" smtClean="0">
                <a:solidFill>
                  <a:srgbClr val="C00000"/>
                </a:solidFill>
              </a:rPr>
              <a:t> </a:t>
            </a:r>
          </a:p>
          <a:p>
            <a:pPr marL="342900" indent="-342900">
              <a:buFont typeface="Arial" panose="020B0604020202020204" pitchFamily="34" charset="0"/>
              <a:buChar char="•"/>
            </a:pPr>
            <a:r>
              <a:rPr lang="en-US" sz="2400" dirty="0"/>
              <a:t>A</a:t>
            </a:r>
            <a:r>
              <a:rPr lang="en-US" sz="2400" dirty="0" smtClean="0"/>
              <a:t>vailable research </a:t>
            </a:r>
            <a:r>
              <a:rPr lang="en-US" sz="2400" dirty="0"/>
              <a:t>on </a:t>
            </a:r>
            <a:r>
              <a:rPr lang="en-US" sz="2400" dirty="0" smtClean="0"/>
              <a:t>TPD in fragility is sparse, and it is hard to establish its rigor or quality</a:t>
            </a:r>
            <a:endParaRPr lang="en-US" sz="2000" dirty="0"/>
          </a:p>
          <a:p>
            <a:pPr>
              <a:spcBef>
                <a:spcPts val="1200"/>
              </a:spcBef>
            </a:pPr>
            <a:r>
              <a:rPr lang="en-US" sz="2800" b="1" dirty="0" smtClean="0">
                <a:solidFill>
                  <a:srgbClr val="C00000"/>
                </a:solidFill>
              </a:rPr>
              <a:t>No silver bullet</a:t>
            </a:r>
            <a:endParaRPr lang="en-US" sz="2800" dirty="0" smtClean="0">
              <a:solidFill>
                <a:srgbClr val="C00000"/>
              </a:solidFill>
            </a:endParaRPr>
          </a:p>
          <a:p>
            <a:pPr marL="342900" indent="-342900">
              <a:buFont typeface="Arial" panose="020B0604020202020204" pitchFamily="34" charset="0"/>
              <a:buChar char="•"/>
            </a:pPr>
            <a:r>
              <a:rPr lang="en-US" sz="2400" dirty="0" smtClean="0"/>
              <a:t>TPD must </a:t>
            </a:r>
            <a:r>
              <a:rPr lang="en-US" sz="2400" dirty="0"/>
              <a:t>be part of a system of reforms </a:t>
            </a:r>
            <a:r>
              <a:rPr lang="en-US" sz="2400" dirty="0" smtClean="0"/>
              <a:t>addressing: teacher selection</a:t>
            </a:r>
            <a:r>
              <a:rPr lang="en-US" sz="2400" dirty="0"/>
              <a:t>, recruitment and preparation; </a:t>
            </a:r>
            <a:r>
              <a:rPr lang="en-US" sz="2400" dirty="0" smtClean="0"/>
              <a:t>salary and motivation; teaching </a:t>
            </a:r>
            <a:r>
              <a:rPr lang="en-US" sz="2400" dirty="0"/>
              <a:t>materials and resources; and </a:t>
            </a:r>
            <a:r>
              <a:rPr lang="en-US" sz="2400" dirty="0" smtClean="0"/>
              <a:t>effective educational leadership</a:t>
            </a:r>
            <a:endParaRPr lang="en-US" sz="2400" i="1" dirty="0"/>
          </a:p>
          <a:p>
            <a:endParaRPr lang="en-GB" dirty="0"/>
          </a:p>
        </p:txBody>
      </p:sp>
    </p:spTree>
    <p:extLst>
      <p:ext uri="{BB962C8B-B14F-4D97-AF65-F5344CB8AC3E}">
        <p14:creationId xmlns:p14="http://schemas.microsoft.com/office/powerpoint/2010/main" xmlns="" val="3294023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910" y="0"/>
            <a:ext cx="9171910" cy="1570534"/>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extBox 10"/>
          <p:cNvSpPr txBox="1"/>
          <p:nvPr/>
        </p:nvSpPr>
        <p:spPr>
          <a:xfrm>
            <a:off x="663879" y="440847"/>
            <a:ext cx="7928976" cy="769441"/>
          </a:xfrm>
          <a:prstGeom prst="rect">
            <a:avLst/>
          </a:prstGeom>
          <a:noFill/>
        </p:spPr>
        <p:txBody>
          <a:bodyPr wrap="square" rtlCol="0">
            <a:spAutoFit/>
          </a:bodyPr>
          <a:lstStyle/>
          <a:p>
            <a:pPr algn="ctr"/>
            <a:r>
              <a:rPr lang="en-GB" sz="4400" dirty="0" smtClean="0">
                <a:solidFill>
                  <a:schemeClr val="bg1"/>
                </a:solidFill>
              </a:rPr>
              <a:t>Fragile and low-income settings </a:t>
            </a:r>
            <a:endParaRPr lang="en-GB" sz="4400" dirty="0">
              <a:solidFill>
                <a:schemeClr val="bg1"/>
              </a:solidFill>
            </a:endParaRPr>
          </a:p>
        </p:txBody>
      </p:sp>
      <p:sp>
        <p:nvSpPr>
          <p:cNvPr id="4" name="TextBox 3"/>
          <p:cNvSpPr txBox="1"/>
          <p:nvPr/>
        </p:nvSpPr>
        <p:spPr>
          <a:xfrm>
            <a:off x="425885" y="2025293"/>
            <a:ext cx="8530225" cy="4308872"/>
          </a:xfrm>
          <a:prstGeom prst="rect">
            <a:avLst/>
          </a:prstGeom>
          <a:noFill/>
        </p:spPr>
        <p:txBody>
          <a:bodyPr wrap="square" rtlCol="0">
            <a:spAutoFit/>
          </a:bodyPr>
          <a:lstStyle/>
          <a:p>
            <a:r>
              <a:rPr lang="en-US" sz="3200" i="1" dirty="0"/>
              <a:t>“My students are mothers and fathers. They are working full-time jobs and some sell drugs to survive. They don’t know their fathers or sometimes even their mothers. They carry guns to protect themselves on their way to school, if they come at all. My students have been arrested and murdered. They see people shot and killed in their neighborhoods on a weekly basis</a:t>
            </a:r>
            <a:r>
              <a:rPr lang="en-US" sz="3200" i="1" dirty="0" smtClean="0"/>
              <a:t>.”</a:t>
            </a:r>
            <a:endParaRPr lang="en-GB" sz="3200" dirty="0"/>
          </a:p>
          <a:p>
            <a:endParaRPr lang="en-GB" dirty="0"/>
          </a:p>
        </p:txBody>
      </p:sp>
    </p:spTree>
    <p:extLst>
      <p:ext uri="{BB962C8B-B14F-4D97-AF65-F5344CB8AC3E}">
        <p14:creationId xmlns:p14="http://schemas.microsoft.com/office/powerpoint/2010/main" xmlns="" val="3294023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910" y="0"/>
            <a:ext cx="9171910" cy="1570534"/>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graphicFrame>
        <p:nvGraphicFramePr>
          <p:cNvPr id="3" name="Diagram 2"/>
          <p:cNvGraphicFramePr/>
          <p:nvPr>
            <p:extLst>
              <p:ext uri="{D42A27DB-BD31-4B8C-83A1-F6EECF244321}">
                <p14:modId xmlns:p14="http://schemas.microsoft.com/office/powerpoint/2010/main" xmlns="" val="1103800966"/>
              </p:ext>
            </p:extLst>
          </p:nvPr>
        </p:nvGraphicFramePr>
        <p:xfrm>
          <a:off x="237994" y="1641431"/>
          <a:ext cx="8525005" cy="493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63879" y="440847"/>
            <a:ext cx="7928976" cy="769441"/>
          </a:xfrm>
          <a:prstGeom prst="rect">
            <a:avLst/>
          </a:prstGeom>
          <a:noFill/>
        </p:spPr>
        <p:txBody>
          <a:bodyPr wrap="square" rtlCol="0">
            <a:spAutoFit/>
          </a:bodyPr>
          <a:lstStyle/>
          <a:p>
            <a:pPr algn="ctr"/>
            <a:r>
              <a:rPr lang="en-GB" sz="4400" dirty="0" smtClean="0">
                <a:solidFill>
                  <a:schemeClr val="bg1"/>
                </a:solidFill>
              </a:rPr>
              <a:t>7 Recommendations</a:t>
            </a:r>
            <a:endParaRPr lang="en-GB" sz="4400" dirty="0">
              <a:solidFill>
                <a:schemeClr val="bg1"/>
              </a:solidFill>
            </a:endParaRPr>
          </a:p>
        </p:txBody>
      </p:sp>
    </p:spTree>
    <p:extLst>
      <p:ext uri="{BB962C8B-B14F-4D97-AF65-F5344CB8AC3E}">
        <p14:creationId xmlns:p14="http://schemas.microsoft.com/office/powerpoint/2010/main" xmlns="" val="3294023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 y="0"/>
            <a:ext cx="9143999" cy="6858000"/>
          </a:xfrm>
          <a:prstGeom prst="rect">
            <a:avLst/>
          </a:prstGeom>
        </p:spPr>
      </p:pic>
      <p:sp>
        <p:nvSpPr>
          <p:cNvPr id="10" name="TextBox 9"/>
          <p:cNvSpPr txBox="1"/>
          <p:nvPr/>
        </p:nvSpPr>
        <p:spPr>
          <a:xfrm>
            <a:off x="0" y="4711798"/>
            <a:ext cx="9144000" cy="1723549"/>
          </a:xfrm>
          <a:prstGeom prst="rect">
            <a:avLst/>
          </a:prstGeom>
          <a:solidFill>
            <a:schemeClr val="tx1">
              <a:lumMod val="65000"/>
              <a:lumOff val="35000"/>
              <a:alpha val="55000"/>
            </a:schemeClr>
          </a:solidFill>
          <a:ln w="0">
            <a:noFill/>
          </a:ln>
          <a:effectLst>
            <a:outerShdw dist="50800" dir="5400000" sx="1000" sy="1000" algn="ctr" rotWithShape="0">
              <a:srgbClr val="000000"/>
            </a:outerShdw>
          </a:effectLst>
        </p:spPr>
        <p:txBody>
          <a:bodyPr wrap="square" rtlCol="0">
            <a:spAutoFit/>
          </a:bodyPr>
          <a:lstStyle/>
          <a:p>
            <a:pPr lvl="0" algn="ctr" defTabSz="914400"/>
            <a:r>
              <a:rPr lang="en-US" sz="4400" b="1" dirty="0" smtClean="0">
                <a:solidFill>
                  <a:schemeClr val="bg1"/>
                </a:solidFill>
              </a:rPr>
              <a:t>1: </a:t>
            </a:r>
            <a:r>
              <a:rPr lang="en-US" sz="4400" b="1" kern="0" dirty="0" smtClean="0">
                <a:solidFill>
                  <a:schemeClr val="bg1"/>
                </a:solidFill>
              </a:rPr>
              <a:t>Focus on teachers as professionals, learners and individuals </a:t>
            </a:r>
            <a:endParaRPr lang="en-US" sz="2800" kern="0" dirty="0">
              <a:solidFill>
                <a:schemeClr val="bg1"/>
              </a:solidFill>
            </a:endParaRPr>
          </a:p>
          <a:p>
            <a:endParaRPr lang="en-GB" dirty="0"/>
          </a:p>
        </p:txBody>
      </p:sp>
      <p:pic>
        <p:nvPicPr>
          <p:cNvPr id="6" name="Picture 6" descr="http://donationsstatic.ebay.com/extend/logos/MF5139.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181066" y="0"/>
            <a:ext cx="1962934" cy="4685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9399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910" y="0"/>
            <a:ext cx="9171910" cy="1925620"/>
          </a:xfrm>
          <a:prstGeom prst="rect">
            <a:avLst/>
          </a:prstGeom>
        </p:spPr>
      </p:pic>
      <p:sp>
        <p:nvSpPr>
          <p:cNvPr id="2" name="Title 1"/>
          <p:cNvSpPr>
            <a:spLocks noGrp="1"/>
          </p:cNvSpPr>
          <p:nvPr>
            <p:ph type="ctrTitle"/>
          </p:nvPr>
        </p:nvSpPr>
        <p:spPr>
          <a:xfrm>
            <a:off x="237995" y="483992"/>
            <a:ext cx="8718115" cy="924490"/>
          </a:xfrm>
          <a:noFill/>
        </p:spPr>
        <p:txBody>
          <a:bodyPr>
            <a:noAutofit/>
          </a:bodyPr>
          <a:lstStyle/>
          <a:p>
            <a:pPr lvl="0"/>
            <a:r>
              <a:rPr lang="en-US" sz="3000" dirty="0">
                <a:latin typeface="Gill Sans"/>
              </a:rPr>
              <a:t/>
            </a:r>
            <a:br>
              <a:rPr lang="en-US" sz="3000" dirty="0">
                <a:latin typeface="Gill Sans"/>
              </a:rPr>
            </a:br>
            <a:r>
              <a:rPr lang="en-US" b="1" dirty="0">
                <a:solidFill>
                  <a:schemeClr val="bg1"/>
                </a:solidFill>
              </a:rPr>
              <a:t>Focus on teachers as professionals, </a:t>
            </a:r>
            <a:r>
              <a:rPr lang="en-US" b="1" dirty="0" smtClean="0">
                <a:solidFill>
                  <a:schemeClr val="bg1"/>
                </a:solidFill>
              </a:rPr>
              <a:t>learners </a:t>
            </a:r>
            <a:r>
              <a:rPr lang="en-US" b="1" dirty="0">
                <a:solidFill>
                  <a:schemeClr val="bg1"/>
                </a:solidFill>
              </a:rPr>
              <a:t>and individuals</a:t>
            </a:r>
            <a:r>
              <a:rPr lang="en-GB" b="1" dirty="0">
                <a:solidFill>
                  <a:schemeClr val="bg1"/>
                </a:solidFill>
              </a:rPr>
              <a:t/>
            </a:r>
            <a:br>
              <a:rPr lang="en-GB" b="1" dirty="0">
                <a:solidFill>
                  <a:schemeClr val="bg1"/>
                </a:solidFill>
              </a:rPr>
            </a:br>
            <a:endParaRPr lang="en-US"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Rectangle 3"/>
          <p:cNvSpPr/>
          <p:nvPr/>
        </p:nvSpPr>
        <p:spPr>
          <a:xfrm>
            <a:off x="402592" y="1925620"/>
            <a:ext cx="8718115" cy="4462760"/>
          </a:xfrm>
          <a:prstGeom prst="rect">
            <a:avLst/>
          </a:prstGeom>
        </p:spPr>
        <p:txBody>
          <a:bodyPr wrap="square">
            <a:spAutoFit/>
          </a:bodyPr>
          <a:lstStyle/>
          <a:p>
            <a:pPr marL="342900" lvl="0" indent="-342900">
              <a:spcBef>
                <a:spcPts val="1800"/>
              </a:spcBef>
              <a:spcAft>
                <a:spcPts val="0"/>
              </a:spcAft>
              <a:buFont typeface="Symbol"/>
              <a:buChar char=""/>
            </a:pPr>
            <a:r>
              <a:rPr lang="en-US" sz="2800" dirty="0">
                <a:ea typeface="Times New Roman"/>
                <a:cs typeface="Times New Roman"/>
              </a:rPr>
              <a:t>F</a:t>
            </a:r>
            <a:r>
              <a:rPr lang="en-US" sz="2800" dirty="0" smtClean="0">
                <a:ea typeface="Times New Roman"/>
                <a:cs typeface="Times New Roman"/>
              </a:rPr>
              <a:t>ocus </a:t>
            </a:r>
            <a:r>
              <a:rPr lang="en-US" sz="2800" dirty="0">
                <a:ea typeface="Times New Roman"/>
                <a:cs typeface="Times New Roman"/>
              </a:rPr>
              <a:t>on teachers as professionals, </a:t>
            </a:r>
            <a:r>
              <a:rPr lang="en-US" sz="2800" dirty="0" smtClean="0">
                <a:ea typeface="Times New Roman"/>
                <a:cs typeface="Times New Roman"/>
              </a:rPr>
              <a:t>members </a:t>
            </a:r>
            <a:r>
              <a:rPr lang="en-US" sz="2800" dirty="0">
                <a:ea typeface="Times New Roman"/>
                <a:cs typeface="Times New Roman"/>
              </a:rPr>
              <a:t>of a community and as </a:t>
            </a:r>
            <a:r>
              <a:rPr lang="en-US" sz="2800" dirty="0" smtClean="0">
                <a:ea typeface="Times New Roman"/>
                <a:cs typeface="Times New Roman"/>
              </a:rPr>
              <a:t>individuals </a:t>
            </a:r>
            <a:r>
              <a:rPr lang="en-US" sz="2800" dirty="0">
                <a:ea typeface="Times New Roman"/>
                <a:cs typeface="Times New Roman"/>
              </a:rPr>
              <a:t>coping with </a:t>
            </a:r>
            <a:r>
              <a:rPr lang="en-US" sz="2800" dirty="0" smtClean="0">
                <a:ea typeface="Times New Roman"/>
                <a:cs typeface="Times New Roman"/>
              </a:rPr>
              <a:t>fragility.</a:t>
            </a:r>
            <a:endParaRPr lang="en-GB" sz="2800" dirty="0">
              <a:ea typeface="Times New Roman"/>
              <a:cs typeface="Times New Roman"/>
            </a:endParaRPr>
          </a:p>
          <a:p>
            <a:pPr marL="342900" lvl="0" indent="-342900">
              <a:spcBef>
                <a:spcPts val="1800"/>
              </a:spcBef>
              <a:spcAft>
                <a:spcPts val="0"/>
              </a:spcAft>
              <a:buFont typeface="Symbol"/>
              <a:buChar char=""/>
            </a:pPr>
            <a:r>
              <a:rPr lang="en-US" sz="2800" dirty="0">
                <a:ea typeface="Times New Roman"/>
                <a:cs typeface="Times New Roman"/>
              </a:rPr>
              <a:t>E</a:t>
            </a:r>
            <a:r>
              <a:rPr lang="en-US" sz="2800" dirty="0" smtClean="0">
                <a:ea typeface="Times New Roman"/>
                <a:cs typeface="Times New Roman"/>
              </a:rPr>
              <a:t>stablish </a:t>
            </a:r>
            <a:r>
              <a:rPr lang="en-US" sz="2800" dirty="0">
                <a:ea typeface="Times New Roman"/>
                <a:cs typeface="Times New Roman"/>
              </a:rPr>
              <a:t>international standards on quality </a:t>
            </a:r>
            <a:r>
              <a:rPr lang="en-US" sz="2800" dirty="0" smtClean="0">
                <a:ea typeface="Times New Roman"/>
                <a:cs typeface="Times New Roman"/>
              </a:rPr>
              <a:t>teaching.</a:t>
            </a:r>
          </a:p>
          <a:p>
            <a:pPr marL="342900" lvl="0" indent="-342900">
              <a:spcBef>
                <a:spcPts val="1800"/>
              </a:spcBef>
              <a:spcAft>
                <a:spcPts val="0"/>
              </a:spcAft>
              <a:buFont typeface="Symbol"/>
              <a:buChar char=""/>
            </a:pPr>
            <a:r>
              <a:rPr lang="en-US" sz="2800" dirty="0">
                <a:ea typeface="Times New Roman"/>
                <a:cs typeface="Times New Roman"/>
              </a:rPr>
              <a:t>D</a:t>
            </a:r>
            <a:r>
              <a:rPr lang="en-US" sz="2800" dirty="0" smtClean="0">
                <a:ea typeface="Times New Roman"/>
                <a:cs typeface="Times New Roman"/>
              </a:rPr>
              <a:t>evelop </a:t>
            </a:r>
            <a:r>
              <a:rPr lang="en-US" sz="2800" dirty="0">
                <a:ea typeface="Times New Roman"/>
                <a:cs typeface="Times New Roman"/>
              </a:rPr>
              <a:t>strategies for improved TPD with sufficient </a:t>
            </a:r>
            <a:r>
              <a:rPr lang="en-US" sz="2800" dirty="0" smtClean="0">
                <a:ea typeface="Times New Roman"/>
                <a:cs typeface="Times New Roman"/>
              </a:rPr>
              <a:t>funding.</a:t>
            </a:r>
            <a:endParaRPr lang="en-GB" sz="2800" dirty="0">
              <a:ea typeface="Times New Roman"/>
              <a:cs typeface="Times New Roman"/>
            </a:endParaRPr>
          </a:p>
          <a:p>
            <a:pPr marL="342900" lvl="0" indent="-342900">
              <a:spcBef>
                <a:spcPts val="1800"/>
              </a:spcBef>
              <a:spcAft>
                <a:spcPts val="0"/>
              </a:spcAft>
              <a:buFont typeface="Symbol"/>
              <a:buChar char=""/>
            </a:pPr>
            <a:r>
              <a:rPr lang="en-US" sz="2800" dirty="0" smtClean="0">
                <a:ea typeface="Times New Roman"/>
                <a:cs typeface="Times New Roman"/>
              </a:rPr>
              <a:t>TPD needs to be adapted </a:t>
            </a:r>
            <a:r>
              <a:rPr lang="en-US" sz="2800" dirty="0">
                <a:ea typeface="Times New Roman"/>
                <a:cs typeface="Times New Roman"/>
              </a:rPr>
              <a:t>to context and </a:t>
            </a:r>
            <a:r>
              <a:rPr lang="en-US" sz="2800" dirty="0" smtClean="0">
                <a:ea typeface="Times New Roman"/>
                <a:cs typeface="Times New Roman"/>
              </a:rPr>
              <a:t>culture.</a:t>
            </a:r>
            <a:endParaRPr lang="en-GB" sz="2800" dirty="0">
              <a:ea typeface="Times New Roman"/>
              <a:cs typeface="Times New Roman"/>
            </a:endParaRPr>
          </a:p>
          <a:p>
            <a:pPr marL="342900" lvl="0" indent="-342900">
              <a:spcBef>
                <a:spcPts val="1800"/>
              </a:spcBef>
              <a:spcAft>
                <a:spcPts val="0"/>
              </a:spcAft>
              <a:buFont typeface="Symbol"/>
              <a:buChar char=""/>
            </a:pPr>
            <a:r>
              <a:rPr lang="en-US" sz="2800" dirty="0" smtClean="0">
                <a:ea typeface="Times New Roman"/>
                <a:cs typeface="Times New Roman"/>
              </a:rPr>
              <a:t>TPD should see teachers as learners and focus on best practices.</a:t>
            </a:r>
          </a:p>
        </p:txBody>
      </p:sp>
    </p:spTree>
    <p:extLst>
      <p:ext uri="{BB962C8B-B14F-4D97-AF65-F5344CB8AC3E}">
        <p14:creationId xmlns:p14="http://schemas.microsoft.com/office/powerpoint/2010/main" xmlns="" val="1019613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57138" cy="6858000"/>
          </a:xfrm>
          <a:prstGeom prst="rect">
            <a:avLst/>
          </a:prstGeom>
        </p:spPr>
      </p:pic>
      <p:sp>
        <p:nvSpPr>
          <p:cNvPr id="6" name="Rectangle 5"/>
          <p:cNvSpPr/>
          <p:nvPr/>
        </p:nvSpPr>
        <p:spPr>
          <a:xfrm>
            <a:off x="0" y="4906731"/>
            <a:ext cx="9144000" cy="830997"/>
          </a:xfrm>
          <a:prstGeom prst="rect">
            <a:avLst/>
          </a:prstGeom>
          <a:solidFill>
            <a:schemeClr val="tx1">
              <a:lumMod val="65000"/>
              <a:lumOff val="35000"/>
              <a:alpha val="55000"/>
            </a:schemeClr>
          </a:solidFill>
        </p:spPr>
        <p:txBody>
          <a:bodyPr wrap="square">
            <a:spAutoFit/>
          </a:bodyPr>
          <a:lstStyle/>
          <a:p>
            <a:pPr algn="ctr"/>
            <a:r>
              <a:rPr lang="en-GB" sz="4800" b="1" dirty="0" smtClean="0">
                <a:solidFill>
                  <a:schemeClr val="bg1"/>
                </a:solidFill>
              </a:rPr>
              <a:t>2: Set standards</a:t>
            </a:r>
            <a:endParaRPr lang="en-GB" sz="4800" b="1" dirty="0">
              <a:solidFill>
                <a:schemeClr val="bg1"/>
              </a:solidFill>
            </a:endParaRPr>
          </a:p>
        </p:txBody>
      </p:sp>
      <p:pic>
        <p:nvPicPr>
          <p:cNvPr id="8" name="Picture 6" descr="http://donationsstatic.ebay.com/extend/logos/MF5139.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181066" y="-14165"/>
            <a:ext cx="1962934" cy="4685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2750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3999" cy="1854200"/>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extBox 10"/>
          <p:cNvSpPr txBox="1"/>
          <p:nvPr/>
        </p:nvSpPr>
        <p:spPr>
          <a:xfrm>
            <a:off x="159979" y="123984"/>
            <a:ext cx="8757123" cy="1446550"/>
          </a:xfrm>
          <a:prstGeom prst="rect">
            <a:avLst/>
          </a:prstGeom>
          <a:noFill/>
        </p:spPr>
        <p:txBody>
          <a:bodyPr wrap="square" rtlCol="0">
            <a:spAutoFit/>
          </a:bodyPr>
          <a:lstStyle/>
          <a:p>
            <a:pPr algn="ctr"/>
            <a:r>
              <a:rPr lang="en-GB" sz="4400" b="1" dirty="0">
                <a:solidFill>
                  <a:schemeClr val="bg1"/>
                </a:solidFill>
              </a:rPr>
              <a:t>Develop, apply, measure </a:t>
            </a:r>
          </a:p>
          <a:p>
            <a:pPr algn="ctr"/>
            <a:r>
              <a:rPr lang="en-GB" sz="4400" b="1" dirty="0">
                <a:solidFill>
                  <a:schemeClr val="bg1"/>
                </a:solidFill>
              </a:rPr>
              <a:t>and institutionalize standards </a:t>
            </a:r>
          </a:p>
        </p:txBody>
      </p:sp>
      <p:sp>
        <p:nvSpPr>
          <p:cNvPr id="4" name="Rectangle 3"/>
          <p:cNvSpPr/>
          <p:nvPr/>
        </p:nvSpPr>
        <p:spPr>
          <a:xfrm>
            <a:off x="173117" y="2225167"/>
            <a:ext cx="8970882" cy="3002489"/>
          </a:xfrm>
          <a:prstGeom prst="rect">
            <a:avLst/>
          </a:prstGeom>
        </p:spPr>
        <p:txBody>
          <a:bodyPr wrap="square">
            <a:spAutoFit/>
          </a:bodyPr>
          <a:lstStyle/>
          <a:p>
            <a:pPr marL="342900" lvl="0" indent="-342900">
              <a:lnSpc>
                <a:spcPct val="115000"/>
              </a:lnSpc>
              <a:spcBef>
                <a:spcPts val="1800"/>
              </a:spcBef>
              <a:spcAft>
                <a:spcPts val="0"/>
              </a:spcAft>
              <a:buFont typeface="Symbol"/>
              <a:buChar char=""/>
            </a:pPr>
            <a:r>
              <a:rPr lang="en-US" sz="2800" dirty="0" smtClean="0">
                <a:solidFill>
                  <a:srgbClr val="000000"/>
                </a:solidFill>
                <a:ea typeface="Times New Roman"/>
                <a:cs typeface="Times New Roman"/>
              </a:rPr>
              <a:t>Teaching should </a:t>
            </a:r>
            <a:r>
              <a:rPr lang="en-US" sz="2800" dirty="0">
                <a:solidFill>
                  <a:srgbClr val="000000"/>
                </a:solidFill>
                <a:ea typeface="Times New Roman"/>
                <a:cs typeface="Times New Roman"/>
              </a:rPr>
              <a:t>be based on a set of qualifications and governed by </a:t>
            </a:r>
            <a:r>
              <a:rPr lang="en-US" sz="2800" dirty="0" smtClean="0">
                <a:solidFill>
                  <a:srgbClr val="000000"/>
                </a:solidFill>
                <a:ea typeface="Times New Roman"/>
                <a:cs typeface="Times New Roman"/>
              </a:rPr>
              <a:t>standards and competencies.   </a:t>
            </a:r>
            <a:endParaRPr lang="en-GB" sz="2800" dirty="0">
              <a:ea typeface="Times New Roman"/>
              <a:cs typeface="Times New Roman"/>
            </a:endParaRPr>
          </a:p>
          <a:p>
            <a:pPr marL="342900" lvl="0" indent="-342900">
              <a:lnSpc>
                <a:spcPct val="115000"/>
              </a:lnSpc>
              <a:spcBef>
                <a:spcPts val="1800"/>
              </a:spcBef>
              <a:spcAft>
                <a:spcPts val="0"/>
              </a:spcAft>
              <a:buFont typeface="Symbol"/>
              <a:buChar char=""/>
            </a:pPr>
            <a:r>
              <a:rPr lang="en-US" sz="2800" dirty="0" smtClean="0">
                <a:solidFill>
                  <a:srgbClr val="000000"/>
                </a:solidFill>
                <a:ea typeface="Times New Roman"/>
                <a:cs typeface="Times New Roman"/>
              </a:rPr>
              <a:t>TPD in </a:t>
            </a:r>
            <a:r>
              <a:rPr lang="en-US" sz="2800" dirty="0">
                <a:solidFill>
                  <a:srgbClr val="000000"/>
                </a:solidFill>
                <a:ea typeface="Times New Roman"/>
                <a:cs typeface="Times New Roman"/>
              </a:rPr>
              <a:t>fragile contexts </a:t>
            </a:r>
            <a:r>
              <a:rPr lang="en-US" sz="2800" dirty="0" smtClean="0">
                <a:solidFill>
                  <a:srgbClr val="000000"/>
                </a:solidFill>
                <a:ea typeface="Times New Roman"/>
                <a:cs typeface="Times New Roman"/>
              </a:rPr>
              <a:t>lacks </a:t>
            </a:r>
            <a:r>
              <a:rPr lang="en-US" sz="2800" dirty="0">
                <a:solidFill>
                  <a:srgbClr val="000000"/>
                </a:solidFill>
                <a:ea typeface="Times New Roman"/>
                <a:cs typeface="Times New Roman"/>
              </a:rPr>
              <a:t>of standards, </a:t>
            </a:r>
            <a:r>
              <a:rPr lang="en-US" sz="2800" dirty="0" smtClean="0">
                <a:solidFill>
                  <a:srgbClr val="000000"/>
                </a:solidFill>
                <a:ea typeface="Times New Roman"/>
                <a:cs typeface="Times New Roman"/>
              </a:rPr>
              <a:t>goals</a:t>
            </a:r>
            <a:r>
              <a:rPr lang="en-US" sz="2800" dirty="0">
                <a:solidFill>
                  <a:srgbClr val="000000"/>
                </a:solidFill>
                <a:ea typeface="Times New Roman"/>
                <a:cs typeface="Times New Roman"/>
              </a:rPr>
              <a:t>, </a:t>
            </a:r>
            <a:r>
              <a:rPr lang="en-US" sz="2800" dirty="0" smtClean="0">
                <a:solidFill>
                  <a:srgbClr val="000000"/>
                </a:solidFill>
                <a:ea typeface="Times New Roman"/>
                <a:cs typeface="Times New Roman"/>
              </a:rPr>
              <a:t>sufficient </a:t>
            </a:r>
            <a:r>
              <a:rPr lang="en-US" sz="2800" dirty="0">
                <a:solidFill>
                  <a:srgbClr val="000000"/>
                </a:solidFill>
                <a:ea typeface="Times New Roman"/>
                <a:cs typeface="Times New Roman"/>
              </a:rPr>
              <a:t>research and </a:t>
            </a:r>
            <a:r>
              <a:rPr lang="en-US" sz="2800" dirty="0" smtClean="0">
                <a:solidFill>
                  <a:srgbClr val="000000"/>
                </a:solidFill>
                <a:ea typeface="Times New Roman"/>
                <a:cs typeface="Times New Roman"/>
              </a:rPr>
              <a:t>metrics </a:t>
            </a:r>
            <a:r>
              <a:rPr lang="en-US" sz="2800" dirty="0">
                <a:solidFill>
                  <a:srgbClr val="000000"/>
                </a:solidFill>
                <a:ea typeface="Times New Roman"/>
                <a:cs typeface="Times New Roman"/>
              </a:rPr>
              <a:t>for success.</a:t>
            </a:r>
            <a:endParaRPr lang="en-GB" sz="2800" dirty="0">
              <a:ea typeface="Times New Roman"/>
              <a:cs typeface="Times New Roman"/>
            </a:endParaRPr>
          </a:p>
          <a:p>
            <a:pPr marL="342900" lvl="0" indent="-342900">
              <a:lnSpc>
                <a:spcPct val="115000"/>
              </a:lnSpc>
              <a:spcBef>
                <a:spcPts val="1800"/>
              </a:spcBef>
              <a:spcAft>
                <a:spcPts val="0"/>
              </a:spcAft>
              <a:buFont typeface="Symbol"/>
              <a:buChar char=""/>
            </a:pPr>
            <a:r>
              <a:rPr lang="en-US" sz="2800" dirty="0" smtClean="0">
                <a:solidFill>
                  <a:srgbClr val="000000"/>
                </a:solidFill>
                <a:ea typeface="Times New Roman"/>
                <a:cs typeface="Times New Roman"/>
              </a:rPr>
              <a:t>Therefore, anyone can </a:t>
            </a:r>
            <a:r>
              <a:rPr lang="en-US" sz="2800" dirty="0">
                <a:solidFill>
                  <a:srgbClr val="000000"/>
                </a:solidFill>
                <a:ea typeface="Times New Roman"/>
                <a:cs typeface="Times New Roman"/>
              </a:rPr>
              <a:t>claim to be delivering quality </a:t>
            </a:r>
            <a:r>
              <a:rPr lang="en-US" sz="2800" dirty="0" smtClean="0">
                <a:solidFill>
                  <a:srgbClr val="000000"/>
                </a:solidFill>
                <a:ea typeface="Times New Roman"/>
                <a:cs typeface="Times New Roman"/>
              </a:rPr>
              <a:t>TPD.</a:t>
            </a:r>
            <a:endParaRPr lang="en-GB" sz="2800" dirty="0">
              <a:ea typeface="Times New Roman"/>
              <a:cs typeface="Times New Roman"/>
            </a:endParaRPr>
          </a:p>
        </p:txBody>
      </p:sp>
    </p:spTree>
    <p:extLst>
      <p:ext uri="{BB962C8B-B14F-4D97-AF65-F5344CB8AC3E}">
        <p14:creationId xmlns:p14="http://schemas.microsoft.com/office/powerpoint/2010/main" xmlns="" val="294672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 y="0"/>
            <a:ext cx="9151592" cy="6858000"/>
          </a:xfrm>
          <a:prstGeom prst="rect">
            <a:avLst/>
          </a:prstGeom>
          <a:solidFill>
            <a:schemeClr val="tx1">
              <a:lumMod val="65000"/>
              <a:lumOff val="35000"/>
              <a:alpha val="55000"/>
            </a:schemeClr>
          </a:solidFill>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Rectangle 5"/>
          <p:cNvSpPr/>
          <p:nvPr/>
        </p:nvSpPr>
        <p:spPr>
          <a:xfrm>
            <a:off x="2" y="5415656"/>
            <a:ext cx="9151592" cy="830997"/>
          </a:xfrm>
          <a:prstGeom prst="rect">
            <a:avLst/>
          </a:prstGeom>
          <a:solidFill>
            <a:schemeClr val="tx1">
              <a:lumMod val="65000"/>
              <a:lumOff val="35000"/>
              <a:alpha val="55000"/>
            </a:schemeClr>
          </a:solidFill>
        </p:spPr>
        <p:txBody>
          <a:bodyPr wrap="square">
            <a:spAutoFit/>
          </a:bodyPr>
          <a:lstStyle/>
          <a:p>
            <a:pPr algn="ctr"/>
            <a:r>
              <a:rPr lang="en-US" sz="4800" b="1" dirty="0" smtClean="0">
                <a:solidFill>
                  <a:schemeClr val="bg1"/>
                </a:solidFill>
              </a:rPr>
              <a:t>3: Promote teacher </a:t>
            </a:r>
            <a:r>
              <a:rPr lang="en-US" sz="4800" b="1" dirty="0">
                <a:solidFill>
                  <a:schemeClr val="bg1"/>
                </a:solidFill>
              </a:rPr>
              <a:t>collaboration</a:t>
            </a:r>
            <a:endParaRPr lang="en-GB" sz="4800" b="1" dirty="0">
              <a:solidFill>
                <a:schemeClr val="bg1"/>
              </a:solidFill>
            </a:endParaRPr>
          </a:p>
        </p:txBody>
      </p:sp>
      <p:pic>
        <p:nvPicPr>
          <p:cNvPr id="8" name="Picture 6" descr="http://donationsstatic.ebay.com/extend/logos/MF5139.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181066" y="0"/>
            <a:ext cx="1962934" cy="4685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2750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910" y="0"/>
            <a:ext cx="9171910" cy="1993900"/>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extBox 10"/>
          <p:cNvSpPr txBox="1"/>
          <p:nvPr/>
        </p:nvSpPr>
        <p:spPr>
          <a:xfrm>
            <a:off x="198987" y="308213"/>
            <a:ext cx="8393868" cy="1446550"/>
          </a:xfrm>
          <a:prstGeom prst="rect">
            <a:avLst/>
          </a:prstGeom>
          <a:noFill/>
        </p:spPr>
        <p:txBody>
          <a:bodyPr wrap="square" rtlCol="0">
            <a:spAutoFit/>
          </a:bodyPr>
          <a:lstStyle/>
          <a:p>
            <a:pPr lvl="0" algn="ctr"/>
            <a:r>
              <a:rPr lang="en-US" sz="4400" dirty="0" smtClean="0">
                <a:solidFill>
                  <a:schemeClr val="bg1"/>
                </a:solidFill>
              </a:rPr>
              <a:t>Create opportunities </a:t>
            </a:r>
            <a:r>
              <a:rPr lang="en-US" sz="4400" dirty="0">
                <a:solidFill>
                  <a:schemeClr val="bg1"/>
                </a:solidFill>
              </a:rPr>
              <a:t>that promote teacher collaboration</a:t>
            </a:r>
            <a:endParaRPr lang="en-GB" sz="4400" dirty="0">
              <a:solidFill>
                <a:schemeClr val="bg1"/>
              </a:solidFill>
            </a:endParaRPr>
          </a:p>
        </p:txBody>
      </p:sp>
      <p:sp>
        <p:nvSpPr>
          <p:cNvPr id="4" name="Rectangle 3"/>
          <p:cNvSpPr/>
          <p:nvPr/>
        </p:nvSpPr>
        <p:spPr>
          <a:xfrm>
            <a:off x="198987" y="2320636"/>
            <a:ext cx="8757123" cy="3764107"/>
          </a:xfrm>
          <a:prstGeom prst="rect">
            <a:avLst/>
          </a:prstGeom>
        </p:spPr>
        <p:txBody>
          <a:bodyPr wrap="square">
            <a:spAutoFit/>
          </a:bodyPr>
          <a:lstStyle/>
          <a:p>
            <a:pPr marL="342900" lvl="0" indent="-342900">
              <a:lnSpc>
                <a:spcPct val="115000"/>
              </a:lnSpc>
              <a:spcBef>
                <a:spcPts val="1800"/>
              </a:spcBef>
              <a:spcAft>
                <a:spcPts val="0"/>
              </a:spcAft>
              <a:buFont typeface="Symbol"/>
              <a:buChar char=""/>
            </a:pPr>
            <a:r>
              <a:rPr lang="en-US" sz="2800" dirty="0">
                <a:solidFill>
                  <a:srgbClr val="000000"/>
                </a:solidFill>
                <a:ea typeface="Times New Roman"/>
                <a:cs typeface="Times New Roman"/>
              </a:rPr>
              <a:t>Successful </a:t>
            </a:r>
            <a:r>
              <a:rPr lang="en-US" sz="2800" dirty="0" smtClean="0">
                <a:solidFill>
                  <a:srgbClr val="000000"/>
                </a:solidFill>
                <a:ea typeface="Times New Roman"/>
                <a:cs typeface="Times New Roman"/>
              </a:rPr>
              <a:t>TPD is grounded </a:t>
            </a:r>
            <a:r>
              <a:rPr lang="en-US" sz="2800" dirty="0">
                <a:solidFill>
                  <a:srgbClr val="000000"/>
                </a:solidFill>
                <a:ea typeface="Times New Roman"/>
                <a:cs typeface="Times New Roman"/>
              </a:rPr>
              <a:t>in teacher </a:t>
            </a:r>
            <a:r>
              <a:rPr lang="en-US" sz="2800" dirty="0" smtClean="0">
                <a:solidFill>
                  <a:srgbClr val="000000"/>
                </a:solidFill>
                <a:ea typeface="Times New Roman"/>
                <a:cs typeface="Times New Roman"/>
              </a:rPr>
              <a:t>collaboration.</a:t>
            </a:r>
            <a:endParaRPr lang="en-GB" sz="2800" dirty="0">
              <a:ea typeface="Times New Roman"/>
              <a:cs typeface="Times New Roman"/>
            </a:endParaRPr>
          </a:p>
          <a:p>
            <a:pPr marL="342900" lvl="0" indent="-342900">
              <a:lnSpc>
                <a:spcPct val="115000"/>
              </a:lnSpc>
              <a:spcBef>
                <a:spcPts val="1800"/>
              </a:spcBef>
              <a:spcAft>
                <a:spcPts val="0"/>
              </a:spcAft>
              <a:buFont typeface="Symbol"/>
              <a:buChar char=""/>
            </a:pPr>
            <a:r>
              <a:rPr lang="en-US" sz="2800" dirty="0" smtClean="0">
                <a:solidFill>
                  <a:srgbClr val="000000"/>
                </a:solidFill>
                <a:ea typeface="Times New Roman"/>
                <a:cs typeface="Times New Roman"/>
              </a:rPr>
              <a:t>Create opportunities such as: peer classroom visits, peer-teaching, teacher learning communities and circles</a:t>
            </a:r>
          </a:p>
          <a:p>
            <a:pPr marL="342900" lvl="0" indent="-342900">
              <a:spcBef>
                <a:spcPts val="1800"/>
              </a:spcBef>
              <a:spcAft>
                <a:spcPts val="0"/>
              </a:spcAft>
              <a:buFont typeface="Symbol"/>
              <a:buChar char=""/>
            </a:pPr>
            <a:r>
              <a:rPr lang="en-US" sz="2800" dirty="0" smtClean="0">
                <a:solidFill>
                  <a:srgbClr val="000000"/>
                </a:solidFill>
                <a:ea typeface="Times New Roman"/>
                <a:cs typeface="Times New Roman"/>
              </a:rPr>
              <a:t>Effective collaboration requires time and space, support from school leaders, access to external expertise, a sense of autonomy and, a belief that everyone has something to offer.</a:t>
            </a:r>
            <a:endParaRPr lang="en-GB" sz="2800" dirty="0">
              <a:ea typeface="Times New Roman"/>
              <a:cs typeface="Times New Roman"/>
            </a:endParaRPr>
          </a:p>
        </p:txBody>
      </p:sp>
    </p:spTree>
    <p:extLst>
      <p:ext uri="{BB962C8B-B14F-4D97-AF65-F5344CB8AC3E}">
        <p14:creationId xmlns:p14="http://schemas.microsoft.com/office/powerpoint/2010/main" xmlns="" val="4056955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 y="0"/>
            <a:ext cx="9144000" cy="6858000"/>
          </a:xfrm>
          <a:prstGeom prst="rect">
            <a:avLst/>
          </a:prstGeom>
        </p:spPr>
      </p:pic>
      <p:sp>
        <p:nvSpPr>
          <p:cNvPr id="6" name="Rectangle 5"/>
          <p:cNvSpPr/>
          <p:nvPr/>
        </p:nvSpPr>
        <p:spPr>
          <a:xfrm>
            <a:off x="2" y="5200933"/>
            <a:ext cx="9144000" cy="830997"/>
          </a:xfrm>
          <a:prstGeom prst="rect">
            <a:avLst/>
          </a:prstGeom>
          <a:solidFill>
            <a:schemeClr val="tx1">
              <a:lumMod val="65000"/>
              <a:lumOff val="35000"/>
              <a:alpha val="55000"/>
            </a:schemeClr>
          </a:solidFill>
        </p:spPr>
        <p:txBody>
          <a:bodyPr wrap="square">
            <a:spAutoFit/>
          </a:bodyPr>
          <a:lstStyle/>
          <a:p>
            <a:pPr lvl="0" algn="ctr"/>
            <a:r>
              <a:rPr lang="en-US" sz="4400" b="1" dirty="0" smtClean="0">
                <a:solidFill>
                  <a:schemeClr val="bg1"/>
                </a:solidFill>
              </a:rPr>
              <a:t>4: </a:t>
            </a:r>
            <a:r>
              <a:rPr lang="en-US" sz="4800" b="1" dirty="0" smtClean="0">
                <a:solidFill>
                  <a:schemeClr val="bg1"/>
                </a:solidFill>
              </a:rPr>
              <a:t>Ensure ongoing support</a:t>
            </a:r>
            <a:endParaRPr lang="en-GB" sz="4800" b="1" dirty="0">
              <a:solidFill>
                <a:schemeClr val="bg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180265" y="-5405"/>
            <a:ext cx="1963737"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2750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910" y="-1"/>
            <a:ext cx="9171910" cy="1817317"/>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0" y="2132488"/>
            <a:ext cx="8956110" cy="4318024"/>
          </a:xfrm>
        </p:spPr>
        <p:txBody>
          <a:bodyPr>
            <a:normAutofit/>
          </a:bodyPr>
          <a:lstStyle/>
          <a:p>
            <a:endParaRPr lang="en-GB" dirty="0" smtClean="0"/>
          </a:p>
          <a:p>
            <a:endParaRPr lang="en-GB" dirty="0"/>
          </a:p>
        </p:txBody>
      </p:sp>
      <p:sp>
        <p:nvSpPr>
          <p:cNvPr id="4" name="Rectangle 3"/>
          <p:cNvSpPr/>
          <p:nvPr/>
        </p:nvSpPr>
        <p:spPr>
          <a:xfrm>
            <a:off x="356259" y="142503"/>
            <a:ext cx="8735685" cy="1446550"/>
          </a:xfrm>
          <a:prstGeom prst="rect">
            <a:avLst/>
          </a:prstGeom>
        </p:spPr>
        <p:txBody>
          <a:bodyPr wrap="square">
            <a:spAutoFit/>
          </a:bodyPr>
          <a:lstStyle/>
          <a:p>
            <a:pPr algn="ctr"/>
            <a:r>
              <a:rPr lang="en-GB" sz="4400" dirty="0" smtClean="0">
                <a:solidFill>
                  <a:srgbClr val="FFFFFF"/>
                </a:solidFill>
              </a:rPr>
              <a:t>My </a:t>
            </a:r>
            <a:r>
              <a:rPr lang="en-GB" sz="4400" dirty="0">
                <a:solidFill>
                  <a:srgbClr val="FFFFFF"/>
                </a:solidFill>
              </a:rPr>
              <a:t>experience </a:t>
            </a:r>
            <a:endParaRPr lang="en-GB" sz="4400" dirty="0" smtClean="0">
              <a:solidFill>
                <a:srgbClr val="FFFFFF"/>
              </a:solidFill>
            </a:endParaRPr>
          </a:p>
          <a:p>
            <a:pPr algn="ctr"/>
            <a:r>
              <a:rPr lang="en-GB" sz="4400" dirty="0" smtClean="0">
                <a:solidFill>
                  <a:srgbClr val="FFFFFF"/>
                </a:solidFill>
              </a:rPr>
              <a:t>of Professional Development</a:t>
            </a:r>
            <a:endParaRPr lang="en-GB" sz="4400" dirty="0">
              <a:solidFill>
                <a:srgbClr val="FFFFFF"/>
              </a:solidFill>
            </a:endParaRPr>
          </a:p>
        </p:txBody>
      </p:sp>
      <p:sp>
        <p:nvSpPr>
          <p:cNvPr id="3" name="Rectangle 2"/>
          <p:cNvSpPr/>
          <p:nvPr/>
        </p:nvSpPr>
        <p:spPr>
          <a:xfrm>
            <a:off x="356259" y="2537174"/>
            <a:ext cx="8425135" cy="3508653"/>
          </a:xfrm>
          <a:prstGeom prst="rect">
            <a:avLst/>
          </a:prstGeom>
        </p:spPr>
        <p:txBody>
          <a:bodyPr wrap="square">
            <a:spAutoFit/>
          </a:bodyPr>
          <a:lstStyle/>
          <a:p>
            <a:r>
              <a:rPr lang="en-GB" sz="3200" i="1" dirty="0" smtClean="0"/>
              <a:t>In 5 minutes: </a:t>
            </a:r>
          </a:p>
          <a:p>
            <a:pPr>
              <a:spcBef>
                <a:spcPts val="1800"/>
              </a:spcBef>
            </a:pPr>
            <a:r>
              <a:rPr lang="en-GB" sz="3200" dirty="0" smtClean="0"/>
              <a:t>1) Describe </a:t>
            </a:r>
            <a:r>
              <a:rPr lang="en-GB" sz="3200" dirty="0"/>
              <a:t>the best PD experience you can recall in the </a:t>
            </a:r>
            <a:r>
              <a:rPr lang="en-GB" sz="3200" dirty="0" smtClean="0"/>
              <a:t>last </a:t>
            </a:r>
            <a:r>
              <a:rPr lang="en-GB" sz="3200" dirty="0"/>
              <a:t>5 </a:t>
            </a:r>
            <a:r>
              <a:rPr lang="en-GB" sz="3200" dirty="0" smtClean="0"/>
              <a:t>years</a:t>
            </a:r>
          </a:p>
          <a:p>
            <a:pPr>
              <a:spcBef>
                <a:spcPts val="1800"/>
              </a:spcBef>
            </a:pPr>
            <a:r>
              <a:rPr lang="en-GB" sz="3200" dirty="0" smtClean="0"/>
              <a:t>2) Describe </a:t>
            </a:r>
            <a:r>
              <a:rPr lang="en-GB" sz="3200" dirty="0"/>
              <a:t>the worst PD </a:t>
            </a:r>
            <a:r>
              <a:rPr lang="en-GB" sz="3200" dirty="0" smtClean="0"/>
              <a:t>experience- </a:t>
            </a:r>
            <a:r>
              <a:rPr lang="en-GB" sz="3200" dirty="0"/>
              <a:t>the complete waste of time you once </a:t>
            </a:r>
            <a:r>
              <a:rPr lang="en-GB" sz="3200" dirty="0" smtClean="0"/>
              <a:t>experienced									</a:t>
            </a:r>
          </a:p>
        </p:txBody>
      </p:sp>
    </p:spTree>
    <p:extLst>
      <p:ext uri="{BB962C8B-B14F-4D97-AF65-F5344CB8AC3E}">
        <p14:creationId xmlns:p14="http://schemas.microsoft.com/office/powerpoint/2010/main" xmlns="" val="3623642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910" y="0"/>
            <a:ext cx="9171910" cy="1570534"/>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extBox 10"/>
          <p:cNvSpPr txBox="1"/>
          <p:nvPr/>
        </p:nvSpPr>
        <p:spPr>
          <a:xfrm>
            <a:off x="159981" y="308213"/>
            <a:ext cx="8984019" cy="738664"/>
          </a:xfrm>
          <a:prstGeom prst="rect">
            <a:avLst/>
          </a:prstGeom>
          <a:noFill/>
        </p:spPr>
        <p:txBody>
          <a:bodyPr wrap="square" rtlCol="0">
            <a:spAutoFit/>
          </a:bodyPr>
          <a:lstStyle/>
          <a:p>
            <a:pPr lvl="0" algn="ctr"/>
            <a:r>
              <a:rPr lang="en-US" sz="4200" dirty="0" smtClean="0">
                <a:solidFill>
                  <a:srgbClr val="FFFFFF"/>
                </a:solidFill>
              </a:rPr>
              <a:t>Provide </a:t>
            </a:r>
            <a:r>
              <a:rPr lang="en-US" sz="4200" dirty="0">
                <a:solidFill>
                  <a:srgbClr val="FFFFFF"/>
                </a:solidFill>
              </a:rPr>
              <a:t>teachers with ongoing support</a:t>
            </a:r>
            <a:endParaRPr lang="en-GB" sz="4200" dirty="0">
              <a:solidFill>
                <a:srgbClr val="FFFFFF"/>
              </a:solidFill>
            </a:endParaRPr>
          </a:p>
        </p:txBody>
      </p:sp>
      <p:sp>
        <p:nvSpPr>
          <p:cNvPr id="4" name="Rectangle 3"/>
          <p:cNvSpPr/>
          <p:nvPr/>
        </p:nvSpPr>
        <p:spPr>
          <a:xfrm>
            <a:off x="198987" y="1736436"/>
            <a:ext cx="8757123" cy="4662815"/>
          </a:xfrm>
          <a:prstGeom prst="rect">
            <a:avLst/>
          </a:prstGeom>
        </p:spPr>
        <p:txBody>
          <a:bodyPr wrap="square">
            <a:spAutoFit/>
          </a:bodyPr>
          <a:lstStyle/>
          <a:p>
            <a:pPr marL="342900" lvl="0" indent="-342900">
              <a:spcBef>
                <a:spcPts val="1800"/>
              </a:spcBef>
              <a:spcAft>
                <a:spcPts val="0"/>
              </a:spcAft>
              <a:buFont typeface="Symbol"/>
              <a:buChar char=""/>
            </a:pPr>
            <a:r>
              <a:rPr lang="en-US" sz="2800" dirty="0" smtClean="0">
                <a:ea typeface="Times New Roman"/>
                <a:cs typeface="Times New Roman"/>
              </a:rPr>
              <a:t>Support is crucial for </a:t>
            </a:r>
            <a:r>
              <a:rPr lang="en-US" sz="2800" dirty="0">
                <a:ea typeface="Times New Roman"/>
                <a:cs typeface="Times New Roman"/>
              </a:rPr>
              <a:t>new teachers, teachers </a:t>
            </a:r>
            <a:r>
              <a:rPr lang="en-US" sz="2800" dirty="0" smtClean="0">
                <a:ea typeface="Times New Roman"/>
                <a:cs typeface="Times New Roman"/>
              </a:rPr>
              <a:t>operating in </a:t>
            </a:r>
            <a:r>
              <a:rPr lang="en-US" sz="2800" dirty="0">
                <a:ea typeface="Times New Roman"/>
                <a:cs typeface="Times New Roman"/>
              </a:rPr>
              <a:t>difficult </a:t>
            </a:r>
            <a:r>
              <a:rPr lang="en-US" sz="2800" dirty="0" smtClean="0">
                <a:ea typeface="Times New Roman"/>
                <a:cs typeface="Times New Roman"/>
              </a:rPr>
              <a:t>conditions, </a:t>
            </a:r>
            <a:r>
              <a:rPr lang="en-US" sz="2800" dirty="0">
                <a:ea typeface="Times New Roman"/>
                <a:cs typeface="Times New Roman"/>
              </a:rPr>
              <a:t>and teachers with limited </a:t>
            </a:r>
            <a:r>
              <a:rPr lang="en-US" sz="2800" dirty="0" smtClean="0">
                <a:ea typeface="Times New Roman"/>
                <a:cs typeface="Times New Roman"/>
              </a:rPr>
              <a:t>training</a:t>
            </a:r>
            <a:endParaRPr lang="en-GB" sz="2800" dirty="0">
              <a:ea typeface="Times New Roman"/>
              <a:cs typeface="Times New Roman"/>
            </a:endParaRPr>
          </a:p>
          <a:p>
            <a:pPr marL="342900" lvl="0" indent="-342900">
              <a:spcBef>
                <a:spcPts val="1800"/>
              </a:spcBef>
              <a:spcAft>
                <a:spcPts val="0"/>
              </a:spcAft>
              <a:buFont typeface="Symbol"/>
              <a:buChar char=""/>
            </a:pPr>
            <a:r>
              <a:rPr lang="en-US" sz="2800" dirty="0" smtClean="0">
                <a:ea typeface="Times New Roman"/>
                <a:cs typeface="Times New Roman"/>
              </a:rPr>
              <a:t>Coaching (peer or external) empowers </a:t>
            </a:r>
            <a:r>
              <a:rPr lang="en-US" sz="2800" dirty="0">
                <a:ea typeface="Times New Roman"/>
                <a:cs typeface="Times New Roman"/>
              </a:rPr>
              <a:t>teachers </a:t>
            </a:r>
            <a:r>
              <a:rPr lang="en-US" sz="2800" dirty="0" smtClean="0">
                <a:ea typeface="Times New Roman"/>
                <a:cs typeface="Times New Roman"/>
              </a:rPr>
              <a:t>with skills </a:t>
            </a:r>
            <a:r>
              <a:rPr lang="en-US" sz="2800" dirty="0">
                <a:ea typeface="Times New Roman"/>
                <a:cs typeface="Times New Roman"/>
              </a:rPr>
              <a:t>and </a:t>
            </a:r>
            <a:r>
              <a:rPr lang="en-US" sz="2800" dirty="0" smtClean="0">
                <a:ea typeface="Times New Roman"/>
                <a:cs typeface="Times New Roman"/>
              </a:rPr>
              <a:t>strategies enacted independently</a:t>
            </a:r>
          </a:p>
          <a:p>
            <a:pPr marL="342900" lvl="0" indent="-342900">
              <a:spcBef>
                <a:spcPts val="1800"/>
              </a:spcBef>
              <a:spcAft>
                <a:spcPts val="0"/>
              </a:spcAft>
              <a:buFont typeface="Symbol"/>
              <a:buChar char=""/>
            </a:pPr>
            <a:r>
              <a:rPr lang="en-US" sz="2800" dirty="0" smtClean="0">
                <a:solidFill>
                  <a:srgbClr val="B30000"/>
                </a:solidFill>
                <a:ea typeface="Times New Roman"/>
                <a:cs typeface="Times New Roman"/>
              </a:rPr>
              <a:t>Face-to-face support</a:t>
            </a:r>
            <a:r>
              <a:rPr lang="en-US" sz="2800" dirty="0">
                <a:solidFill>
                  <a:srgbClr val="B30000"/>
                </a:solidFill>
                <a:ea typeface="Times New Roman"/>
                <a:cs typeface="Times New Roman"/>
              </a:rPr>
              <a:t>:</a:t>
            </a:r>
            <a:r>
              <a:rPr lang="en-US" sz="2800" dirty="0" smtClean="0">
                <a:solidFill>
                  <a:srgbClr val="B30000"/>
                </a:solidFill>
                <a:ea typeface="Times New Roman"/>
                <a:cs typeface="Times New Roman"/>
              </a:rPr>
              <a:t> </a:t>
            </a:r>
            <a:r>
              <a:rPr lang="en-US" sz="2800" dirty="0">
                <a:ea typeface="Times New Roman"/>
                <a:cs typeface="Times New Roman"/>
              </a:rPr>
              <a:t>classroom-observation, feedback, project-based learning, formative assessment and distance education</a:t>
            </a:r>
            <a:r>
              <a:rPr lang="en-US" sz="2800" dirty="0" smtClean="0">
                <a:ea typeface="Times New Roman"/>
                <a:cs typeface="Times New Roman"/>
              </a:rPr>
              <a:t>. </a:t>
            </a:r>
          </a:p>
          <a:p>
            <a:pPr marL="342900" lvl="0" indent="-342900">
              <a:spcBef>
                <a:spcPts val="1800"/>
              </a:spcBef>
              <a:spcAft>
                <a:spcPts val="0"/>
              </a:spcAft>
              <a:buFont typeface="Symbol"/>
              <a:buChar char=""/>
            </a:pPr>
            <a:r>
              <a:rPr lang="en-US" sz="2800" dirty="0" smtClean="0">
                <a:solidFill>
                  <a:srgbClr val="B30000"/>
                </a:solidFill>
                <a:ea typeface="Times New Roman"/>
                <a:cs typeface="Times New Roman"/>
              </a:rPr>
              <a:t>Distance</a:t>
            </a:r>
            <a:r>
              <a:rPr lang="en-US" sz="2800" dirty="0">
                <a:solidFill>
                  <a:srgbClr val="B30000"/>
                </a:solidFill>
                <a:ea typeface="Times New Roman"/>
                <a:cs typeface="Times New Roman"/>
              </a:rPr>
              <a:t>-based </a:t>
            </a:r>
            <a:r>
              <a:rPr lang="en-US" sz="2800" dirty="0" smtClean="0">
                <a:solidFill>
                  <a:srgbClr val="B30000"/>
                </a:solidFill>
                <a:ea typeface="Times New Roman"/>
                <a:cs typeface="Times New Roman"/>
              </a:rPr>
              <a:t>support: </a:t>
            </a:r>
            <a:r>
              <a:rPr lang="en-US" sz="2800" dirty="0" smtClean="0">
                <a:solidFill>
                  <a:srgbClr val="000000"/>
                </a:solidFill>
                <a:ea typeface="Times New Roman"/>
                <a:cs typeface="Times New Roman"/>
              </a:rPr>
              <a:t>video/audio instruction, online learning, mobile</a:t>
            </a:r>
            <a:r>
              <a:rPr lang="en-US" sz="2800" dirty="0">
                <a:solidFill>
                  <a:srgbClr val="000000"/>
                </a:solidFill>
                <a:ea typeface="Times New Roman"/>
                <a:cs typeface="Times New Roman"/>
              </a:rPr>
              <a:t>-phone coaching, video </a:t>
            </a:r>
            <a:r>
              <a:rPr lang="en-US" sz="2800" dirty="0" smtClean="0">
                <a:solidFill>
                  <a:srgbClr val="000000"/>
                </a:solidFill>
                <a:ea typeface="Times New Roman"/>
                <a:cs typeface="Times New Roman"/>
              </a:rPr>
              <a:t>training, etc.</a:t>
            </a:r>
            <a:endParaRPr lang="en-GB" sz="2800" dirty="0">
              <a:ea typeface="Times New Roman"/>
              <a:cs typeface="Times New Roman"/>
            </a:endParaRPr>
          </a:p>
        </p:txBody>
      </p:sp>
    </p:spTree>
    <p:extLst>
      <p:ext uri="{BB962C8B-B14F-4D97-AF65-F5344CB8AC3E}">
        <p14:creationId xmlns:p14="http://schemas.microsoft.com/office/powerpoint/2010/main" xmlns="" val="3856670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14" y="6075122"/>
            <a:ext cx="8229600" cy="540816"/>
          </a:xfrm>
        </p:spPr>
        <p:txBody>
          <a:bodyPr>
            <a:normAutofit/>
          </a:bodyPr>
          <a:lstStyle/>
          <a:p>
            <a:pPr algn="l"/>
            <a:r>
              <a:rPr lang="en-GB" sz="1200" dirty="0">
                <a:latin typeface="Gill Sans MT" panose="020B0502020104020203" pitchFamily="34" charset="0"/>
              </a:rPr>
              <a:t>Credit: </a:t>
            </a:r>
            <a:r>
              <a:rPr lang="en-GB" sz="1200" dirty="0" smtClean="0">
                <a:latin typeface="Gill Sans MT" panose="020B0502020104020203" pitchFamily="34" charset="0"/>
              </a:rPr>
              <a:t> Emmanuel Kenyi / Save </a:t>
            </a:r>
            <a:r>
              <a:rPr lang="en-GB" sz="1200" dirty="0">
                <a:latin typeface="Gill Sans MT" panose="020B0502020104020203" pitchFamily="34" charset="0"/>
              </a:rPr>
              <a:t>the Children</a:t>
            </a:r>
          </a:p>
        </p:txBody>
      </p:sp>
      <p:pic>
        <p:nvPicPr>
          <p:cNvPr id="5" name="Content Placeholder 4"/>
          <p:cNvPicPr>
            <a:picLocks noGrp="1" noChangeAspect="1"/>
          </p:cNvPicPr>
          <p:nvPr>
            <p:ph idx="1"/>
          </p:nvPr>
        </p:nvPicPr>
        <p:blipFill>
          <a:blip r:embed="rId2" cstate="email">
            <a:extLst>
              <a:ext uri="{BEBA8EAE-BF5A-486C-A8C5-ECC9F3942E4B}">
                <a14:imgProps xmlns:a14="http://schemas.microsoft.com/office/drawing/2010/main" xmlns="">
                  <a14:imgLayer r:embed="rId3">
                    <a14:imgEffect>
                      <a14:sharpenSoften amount="8000"/>
                    </a14:imgEffect>
                    <a14:imgEffect>
                      <a14:brightnessContrast bright="29000"/>
                    </a14:imgEffect>
                  </a14:imgLayer>
                </a14:imgProps>
              </a:ext>
              <a:ext uri="{28A0092B-C50C-407E-A947-70E740481C1C}">
                <a14:useLocalDpi xmlns:a14="http://schemas.microsoft.com/office/drawing/2010/main" xmlns=""/>
              </a:ext>
            </a:extLst>
          </a:blip>
          <a:stretch>
            <a:fillRect/>
          </a:stretch>
        </p:blipFill>
        <p:spPr>
          <a:xfrm>
            <a:off x="0" y="1"/>
            <a:ext cx="9144000" cy="6857999"/>
          </a:xfrm>
        </p:spPr>
      </p:pic>
      <p:sp>
        <p:nvSpPr>
          <p:cNvPr id="3" name="Rectangle 2"/>
          <p:cNvSpPr/>
          <p:nvPr/>
        </p:nvSpPr>
        <p:spPr>
          <a:xfrm>
            <a:off x="1" y="5060608"/>
            <a:ext cx="9144000" cy="830997"/>
          </a:xfrm>
          <a:prstGeom prst="rect">
            <a:avLst/>
          </a:prstGeom>
          <a:solidFill>
            <a:schemeClr val="tx1">
              <a:lumMod val="65000"/>
              <a:lumOff val="35000"/>
              <a:alpha val="55000"/>
            </a:schemeClr>
          </a:solidFill>
        </p:spPr>
        <p:txBody>
          <a:bodyPr wrap="square">
            <a:spAutoFit/>
          </a:bodyPr>
          <a:lstStyle/>
          <a:p>
            <a:pPr algn="ctr"/>
            <a:r>
              <a:rPr lang="en-US" sz="4800" b="1" dirty="0" smtClean="0">
                <a:solidFill>
                  <a:schemeClr val="bg1"/>
                </a:solidFill>
              </a:rPr>
              <a:t>5: Invest in teacher </a:t>
            </a:r>
            <a:r>
              <a:rPr lang="en-US" sz="4800" b="1" dirty="0">
                <a:solidFill>
                  <a:schemeClr val="bg1"/>
                </a:solidFill>
              </a:rPr>
              <a:t>educators</a:t>
            </a:r>
            <a:endParaRPr lang="en-GB" sz="4800" b="1" dirty="0">
              <a:solidFill>
                <a:schemeClr val="bg1"/>
              </a:solidFill>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180264" y="0"/>
            <a:ext cx="1963737"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8706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910" y="0"/>
            <a:ext cx="9171910" cy="1570534"/>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extBox 10"/>
          <p:cNvSpPr txBox="1"/>
          <p:nvPr/>
        </p:nvSpPr>
        <p:spPr>
          <a:xfrm>
            <a:off x="0" y="308213"/>
            <a:ext cx="9055099" cy="738664"/>
          </a:xfrm>
          <a:prstGeom prst="rect">
            <a:avLst/>
          </a:prstGeom>
          <a:noFill/>
        </p:spPr>
        <p:txBody>
          <a:bodyPr wrap="square" rtlCol="0">
            <a:spAutoFit/>
          </a:bodyPr>
          <a:lstStyle/>
          <a:p>
            <a:pPr lvl="0" algn="ctr"/>
            <a:r>
              <a:rPr lang="en-US" sz="4000" dirty="0" smtClean="0">
                <a:solidFill>
                  <a:schemeClr val="bg1"/>
                </a:solidFill>
              </a:rPr>
              <a:t>Invest </a:t>
            </a:r>
            <a:r>
              <a:rPr lang="en-US" sz="4000" dirty="0">
                <a:solidFill>
                  <a:schemeClr val="bg1"/>
                </a:solidFill>
              </a:rPr>
              <a:t>in </a:t>
            </a:r>
            <a:r>
              <a:rPr lang="en-US" sz="4200" dirty="0">
                <a:solidFill>
                  <a:schemeClr val="bg1"/>
                </a:solidFill>
              </a:rPr>
              <a:t>high</a:t>
            </a:r>
            <a:r>
              <a:rPr lang="en-US" sz="4000" dirty="0">
                <a:solidFill>
                  <a:schemeClr val="bg1"/>
                </a:solidFill>
              </a:rPr>
              <a:t>-quality teacher educators </a:t>
            </a:r>
            <a:endParaRPr lang="en-GB" sz="4000" dirty="0">
              <a:solidFill>
                <a:schemeClr val="bg1"/>
              </a:solidFill>
            </a:endParaRPr>
          </a:p>
        </p:txBody>
      </p:sp>
      <p:sp>
        <p:nvSpPr>
          <p:cNvPr id="4" name="Rectangle 3"/>
          <p:cNvSpPr/>
          <p:nvPr/>
        </p:nvSpPr>
        <p:spPr>
          <a:xfrm>
            <a:off x="198987" y="2066944"/>
            <a:ext cx="8856112" cy="4791056"/>
          </a:xfrm>
          <a:prstGeom prst="rect">
            <a:avLst/>
          </a:prstGeom>
        </p:spPr>
        <p:txBody>
          <a:bodyPr wrap="square">
            <a:spAutoFit/>
          </a:bodyPr>
          <a:lstStyle/>
          <a:p>
            <a:pPr marL="342900" lvl="0" indent="-342900">
              <a:spcBef>
                <a:spcPts val="1800"/>
              </a:spcBef>
              <a:spcAft>
                <a:spcPts val="0"/>
              </a:spcAft>
              <a:buFont typeface="Symbol"/>
              <a:buChar char=""/>
            </a:pPr>
            <a:r>
              <a:rPr lang="en-US" sz="2800" dirty="0" smtClean="0">
                <a:solidFill>
                  <a:srgbClr val="000000"/>
                </a:solidFill>
                <a:ea typeface="Times New Roman"/>
                <a:cs typeface="Times New Roman"/>
              </a:rPr>
              <a:t>Fragile </a:t>
            </a:r>
            <a:r>
              <a:rPr lang="en-US" sz="2800" dirty="0">
                <a:solidFill>
                  <a:srgbClr val="000000"/>
                </a:solidFill>
                <a:ea typeface="Times New Roman"/>
                <a:cs typeface="Times New Roman"/>
              </a:rPr>
              <a:t>environments need pragmatic solutions to recruit, prepare and support teacher </a:t>
            </a:r>
            <a:r>
              <a:rPr lang="en-US" sz="2800" dirty="0" smtClean="0">
                <a:solidFill>
                  <a:srgbClr val="000000"/>
                </a:solidFill>
                <a:ea typeface="Times New Roman"/>
                <a:cs typeface="Times New Roman"/>
              </a:rPr>
              <a:t>educators</a:t>
            </a:r>
            <a:r>
              <a:rPr lang="en-US" sz="2800" dirty="0">
                <a:solidFill>
                  <a:srgbClr val="000000"/>
                </a:solidFill>
                <a:ea typeface="Times New Roman"/>
                <a:cs typeface="Times New Roman"/>
              </a:rPr>
              <a:t> </a:t>
            </a:r>
            <a:r>
              <a:rPr lang="en-US" sz="2800" dirty="0" smtClean="0">
                <a:solidFill>
                  <a:srgbClr val="000000"/>
                </a:solidFill>
                <a:ea typeface="Times New Roman"/>
                <a:cs typeface="Times New Roman"/>
              </a:rPr>
              <a:t>as pre-service systems are often weak.</a:t>
            </a:r>
          </a:p>
          <a:p>
            <a:pPr marL="342900" lvl="0" indent="-342900">
              <a:spcBef>
                <a:spcPts val="1800"/>
              </a:spcBef>
              <a:spcAft>
                <a:spcPts val="0"/>
              </a:spcAft>
              <a:buFont typeface="Symbol"/>
              <a:buChar char=""/>
            </a:pPr>
            <a:r>
              <a:rPr lang="en-US" sz="2800" dirty="0">
                <a:ea typeface="Times New Roman"/>
                <a:cs typeface="Times New Roman"/>
              </a:rPr>
              <a:t>G</a:t>
            </a:r>
            <a:r>
              <a:rPr lang="en-US" sz="2800" dirty="0" smtClean="0">
                <a:ea typeface="Times New Roman"/>
                <a:cs typeface="Times New Roman"/>
              </a:rPr>
              <a:t>ood </a:t>
            </a:r>
            <a:r>
              <a:rPr lang="en-US" sz="2800" dirty="0">
                <a:ea typeface="Times New Roman"/>
                <a:cs typeface="Times New Roman"/>
              </a:rPr>
              <a:t>teacher educator </a:t>
            </a:r>
            <a:r>
              <a:rPr lang="en-US" sz="2800" dirty="0" smtClean="0">
                <a:ea typeface="Times New Roman"/>
                <a:cs typeface="Times New Roman"/>
              </a:rPr>
              <a:t>posses skills of an effective teacher, </a:t>
            </a:r>
            <a:r>
              <a:rPr lang="en-US" sz="2800" dirty="0">
                <a:ea typeface="Times New Roman"/>
                <a:cs typeface="Times New Roman"/>
              </a:rPr>
              <a:t>as well as the ability to </a:t>
            </a:r>
            <a:r>
              <a:rPr lang="en-US" sz="2800" dirty="0" smtClean="0">
                <a:ea typeface="Times New Roman"/>
                <a:cs typeface="Times New Roman"/>
              </a:rPr>
              <a:t>model teacher practices.</a:t>
            </a:r>
            <a:endParaRPr lang="en-GB" sz="2800" dirty="0">
              <a:ea typeface="Times New Roman"/>
              <a:cs typeface="Times New Roman"/>
            </a:endParaRPr>
          </a:p>
          <a:p>
            <a:pPr marL="342900" lvl="0" indent="-342900">
              <a:spcBef>
                <a:spcPts val="1800"/>
              </a:spcBef>
              <a:spcAft>
                <a:spcPts val="1000"/>
              </a:spcAft>
              <a:buFont typeface="Symbol"/>
              <a:buChar char=""/>
            </a:pPr>
            <a:r>
              <a:rPr lang="en-US" sz="2800" dirty="0" smtClean="0">
                <a:solidFill>
                  <a:srgbClr val="000000"/>
                </a:solidFill>
                <a:ea typeface="Times New Roman"/>
                <a:cs typeface="Times New Roman"/>
              </a:rPr>
              <a:t>Provide </a:t>
            </a:r>
            <a:r>
              <a:rPr lang="en-US" sz="2800" dirty="0">
                <a:solidFill>
                  <a:srgbClr val="000000"/>
                </a:solidFill>
                <a:ea typeface="Times New Roman"/>
                <a:cs typeface="Times New Roman"/>
              </a:rPr>
              <a:t>teacher educators with actual classroom experience, </a:t>
            </a:r>
            <a:r>
              <a:rPr lang="en-US" sz="2800" dirty="0" smtClean="0">
                <a:solidFill>
                  <a:srgbClr val="000000"/>
                </a:solidFill>
                <a:ea typeface="Times New Roman"/>
                <a:cs typeface="Times New Roman"/>
              </a:rPr>
              <a:t>high</a:t>
            </a:r>
            <a:r>
              <a:rPr lang="en-US" sz="2800" dirty="0">
                <a:solidFill>
                  <a:srgbClr val="000000"/>
                </a:solidFill>
                <a:ea typeface="Times New Roman"/>
                <a:cs typeface="Times New Roman"/>
              </a:rPr>
              <a:t>-quality training and ongoing </a:t>
            </a:r>
            <a:r>
              <a:rPr lang="en-US" sz="2800" dirty="0" smtClean="0">
                <a:solidFill>
                  <a:srgbClr val="000000"/>
                </a:solidFill>
                <a:ea typeface="Times New Roman"/>
                <a:cs typeface="Times New Roman"/>
              </a:rPr>
              <a:t>support to improve their ability to link practice with theory </a:t>
            </a:r>
          </a:p>
          <a:p>
            <a:pPr marL="342900" lvl="0" indent="-342900">
              <a:spcBef>
                <a:spcPts val="1800"/>
              </a:spcBef>
              <a:spcAft>
                <a:spcPts val="1000"/>
              </a:spcAft>
              <a:buFont typeface="Symbol"/>
              <a:buChar char=""/>
            </a:pPr>
            <a:endParaRPr lang="en-GB" sz="2800" dirty="0">
              <a:ea typeface="Times New Roman"/>
              <a:cs typeface="Times New Roman"/>
            </a:endParaRPr>
          </a:p>
        </p:txBody>
      </p:sp>
    </p:spTree>
    <p:extLst>
      <p:ext uri="{BB962C8B-B14F-4D97-AF65-F5344CB8AC3E}">
        <p14:creationId xmlns:p14="http://schemas.microsoft.com/office/powerpoint/2010/main" xmlns="" val="4259841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91" y="6075123"/>
            <a:ext cx="2837146" cy="325677"/>
          </a:xfrm>
        </p:spPr>
        <p:txBody>
          <a:bodyPr>
            <a:normAutofit/>
          </a:bodyPr>
          <a:lstStyle/>
          <a:p>
            <a:pPr algn="l"/>
            <a:r>
              <a:rPr lang="en-GB" sz="1200" dirty="0">
                <a:latin typeface="Gill Sans MT" panose="020B0502020104020203" pitchFamily="34" charset="0"/>
              </a:rPr>
              <a:t>Credit: </a:t>
            </a:r>
            <a:r>
              <a:rPr lang="en-GB" sz="1200" dirty="0" smtClean="0">
                <a:latin typeface="Gill Sans MT" panose="020B0502020104020203" pitchFamily="34" charset="0"/>
              </a:rPr>
              <a:t> Rachel Palmer / Save </a:t>
            </a:r>
            <a:r>
              <a:rPr lang="en-GB" sz="1200" dirty="0">
                <a:latin typeface="Gill Sans MT" panose="020B0502020104020203" pitchFamily="34" charset="0"/>
              </a:rPr>
              <a:t>the Children</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
              </a:ext>
            </a:extLst>
          </a:blip>
          <a:stretch>
            <a:fillRect/>
          </a:stretch>
        </p:blipFill>
        <p:spPr>
          <a:xfrm>
            <a:off x="2" y="1"/>
            <a:ext cx="9143998" cy="6857999"/>
          </a:xfrm>
        </p:spPr>
      </p:pic>
      <p:sp>
        <p:nvSpPr>
          <p:cNvPr id="3" name="Rectangle 2"/>
          <p:cNvSpPr/>
          <p:nvPr/>
        </p:nvSpPr>
        <p:spPr>
          <a:xfrm>
            <a:off x="1" y="5069576"/>
            <a:ext cx="9171066" cy="1569660"/>
          </a:xfrm>
          <a:prstGeom prst="rect">
            <a:avLst/>
          </a:prstGeom>
          <a:solidFill>
            <a:schemeClr val="tx1">
              <a:lumMod val="65000"/>
              <a:lumOff val="35000"/>
              <a:alpha val="61000"/>
            </a:schemeClr>
          </a:solidFill>
        </p:spPr>
        <p:txBody>
          <a:bodyPr wrap="square">
            <a:spAutoFit/>
          </a:bodyPr>
          <a:lstStyle/>
          <a:p>
            <a:pPr algn="ctr"/>
            <a:r>
              <a:rPr lang="en-US" sz="4800" b="1" dirty="0" smtClean="0">
                <a:solidFill>
                  <a:schemeClr val="bg1"/>
                </a:solidFill>
              </a:rPr>
              <a:t>6: Strengthen instructional leadership </a:t>
            </a:r>
            <a:endParaRPr lang="en-GB" sz="4800" b="1" dirty="0">
              <a:solidFill>
                <a:schemeClr val="bg1"/>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207329" y="1"/>
            <a:ext cx="1963737"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8684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53920"/>
            <a:ext cx="9171910" cy="1754764"/>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extBox 10"/>
          <p:cNvSpPr txBox="1"/>
          <p:nvPr/>
        </p:nvSpPr>
        <p:spPr>
          <a:xfrm>
            <a:off x="198987" y="143113"/>
            <a:ext cx="8393868" cy="1384995"/>
          </a:xfrm>
          <a:prstGeom prst="rect">
            <a:avLst/>
          </a:prstGeom>
          <a:noFill/>
        </p:spPr>
        <p:txBody>
          <a:bodyPr wrap="square" rtlCol="0">
            <a:spAutoFit/>
          </a:bodyPr>
          <a:lstStyle/>
          <a:p>
            <a:pPr lvl="0" algn="ctr"/>
            <a:r>
              <a:rPr lang="en-US" sz="4200" dirty="0" smtClean="0">
                <a:solidFill>
                  <a:schemeClr val="bg1"/>
                </a:solidFill>
              </a:rPr>
              <a:t>Build instructional leadership </a:t>
            </a:r>
          </a:p>
          <a:p>
            <a:pPr lvl="0" algn="ctr"/>
            <a:r>
              <a:rPr lang="en-US" sz="4200" dirty="0" smtClean="0">
                <a:solidFill>
                  <a:schemeClr val="bg1"/>
                </a:solidFill>
              </a:rPr>
              <a:t>at all system levels</a:t>
            </a:r>
            <a:endParaRPr lang="en-GB" sz="4200" dirty="0">
              <a:solidFill>
                <a:schemeClr val="bg1"/>
              </a:solidFill>
            </a:endParaRPr>
          </a:p>
        </p:txBody>
      </p:sp>
      <p:sp>
        <p:nvSpPr>
          <p:cNvPr id="4" name="Rectangle 3"/>
          <p:cNvSpPr/>
          <p:nvPr/>
        </p:nvSpPr>
        <p:spPr>
          <a:xfrm>
            <a:off x="198987" y="2113972"/>
            <a:ext cx="8718115" cy="4001096"/>
          </a:xfrm>
          <a:prstGeom prst="rect">
            <a:avLst/>
          </a:prstGeom>
        </p:spPr>
        <p:txBody>
          <a:bodyPr wrap="square">
            <a:spAutoFit/>
          </a:bodyPr>
          <a:lstStyle/>
          <a:p>
            <a:pPr marL="342900" lvl="0" indent="-342900">
              <a:spcBef>
                <a:spcPts val="1800"/>
              </a:spcBef>
              <a:spcAft>
                <a:spcPts val="0"/>
              </a:spcAft>
              <a:buFont typeface="Symbol"/>
              <a:buChar char=""/>
            </a:pPr>
            <a:r>
              <a:rPr lang="en-US" sz="2800" dirty="0" smtClean="0">
                <a:ea typeface="Times New Roman"/>
                <a:cs typeface="Times New Roman"/>
              </a:rPr>
              <a:t>Poor </a:t>
            </a:r>
            <a:r>
              <a:rPr lang="en-US" sz="2800" dirty="0">
                <a:ea typeface="Times New Roman"/>
                <a:cs typeface="Times New Roman"/>
              </a:rPr>
              <a:t>administration, resource shortages, unpredictable staff movements and high </a:t>
            </a:r>
            <a:r>
              <a:rPr lang="en-US" sz="2800" dirty="0" smtClean="0">
                <a:ea typeface="Times New Roman"/>
                <a:cs typeface="Times New Roman"/>
              </a:rPr>
              <a:t>turnover in fragility are obstructing </a:t>
            </a:r>
            <a:r>
              <a:rPr lang="en-US" sz="2800" dirty="0">
                <a:ea typeface="Times New Roman"/>
                <a:cs typeface="Times New Roman"/>
              </a:rPr>
              <a:t>effective school </a:t>
            </a:r>
            <a:r>
              <a:rPr lang="en-US" sz="2800" dirty="0" smtClean="0">
                <a:ea typeface="Times New Roman"/>
                <a:cs typeface="Times New Roman"/>
              </a:rPr>
              <a:t>leadership</a:t>
            </a:r>
            <a:endParaRPr lang="en-GB" sz="2800" dirty="0">
              <a:ea typeface="Times New Roman"/>
              <a:cs typeface="Times New Roman"/>
            </a:endParaRPr>
          </a:p>
          <a:p>
            <a:pPr marL="342900" lvl="0" indent="-342900">
              <a:spcBef>
                <a:spcPts val="1800"/>
              </a:spcBef>
              <a:spcAft>
                <a:spcPts val="0"/>
              </a:spcAft>
              <a:buFont typeface="Symbol"/>
              <a:buChar char=""/>
            </a:pPr>
            <a:r>
              <a:rPr lang="en-US" sz="2800" dirty="0" smtClean="0">
                <a:ea typeface="Times New Roman"/>
                <a:cs typeface="Times New Roman"/>
              </a:rPr>
              <a:t>Need of in</a:t>
            </a:r>
            <a:r>
              <a:rPr lang="en-US" sz="2800" dirty="0">
                <a:ea typeface="Times New Roman"/>
                <a:cs typeface="Times New Roman"/>
              </a:rPr>
              <a:t>-service </a:t>
            </a:r>
            <a:r>
              <a:rPr lang="en-US" sz="2800" dirty="0" smtClean="0">
                <a:ea typeface="Times New Roman"/>
                <a:cs typeface="Times New Roman"/>
              </a:rPr>
              <a:t>and tailored PD for </a:t>
            </a:r>
            <a:r>
              <a:rPr lang="en-US" sz="2800" dirty="0">
                <a:ea typeface="Times New Roman"/>
                <a:cs typeface="Times New Roman"/>
              </a:rPr>
              <a:t>school leaders </a:t>
            </a:r>
            <a:r>
              <a:rPr lang="en-US" sz="2800" dirty="0" smtClean="0">
                <a:ea typeface="Times New Roman"/>
                <a:cs typeface="Times New Roman"/>
              </a:rPr>
              <a:t>to develop </a:t>
            </a:r>
            <a:r>
              <a:rPr lang="en-US" sz="2800" dirty="0">
                <a:ea typeface="Times New Roman"/>
                <a:cs typeface="Times New Roman"/>
              </a:rPr>
              <a:t>and apply </a:t>
            </a:r>
            <a:r>
              <a:rPr lang="en-US" sz="2800" dirty="0" smtClean="0">
                <a:ea typeface="Times New Roman"/>
                <a:cs typeface="Times New Roman"/>
              </a:rPr>
              <a:t>their </a:t>
            </a:r>
            <a:r>
              <a:rPr lang="en-US" sz="2800" dirty="0">
                <a:ea typeface="Times New Roman"/>
                <a:cs typeface="Times New Roman"/>
              </a:rPr>
              <a:t>instructional leadership skills</a:t>
            </a:r>
            <a:r>
              <a:rPr lang="en-US" sz="2800" dirty="0" smtClean="0">
                <a:ea typeface="Times New Roman"/>
                <a:cs typeface="Times New Roman"/>
              </a:rPr>
              <a:t>.</a:t>
            </a:r>
            <a:endParaRPr lang="en-GB" sz="2800" dirty="0">
              <a:ea typeface="Times New Roman"/>
              <a:cs typeface="Times New Roman"/>
            </a:endParaRPr>
          </a:p>
          <a:p>
            <a:pPr marL="342900" lvl="0" indent="-342900">
              <a:spcBef>
                <a:spcPts val="1800"/>
              </a:spcBef>
              <a:spcAft>
                <a:spcPts val="0"/>
              </a:spcAft>
              <a:buFont typeface="Symbol"/>
              <a:buChar char=""/>
            </a:pPr>
            <a:r>
              <a:rPr lang="en-US" sz="2800" dirty="0" smtClean="0">
                <a:ea typeface="Times New Roman"/>
                <a:cs typeface="Times New Roman"/>
              </a:rPr>
              <a:t>Provide </a:t>
            </a:r>
            <a:r>
              <a:rPr lang="en-US" sz="2800" dirty="0">
                <a:ea typeface="Times New Roman"/>
                <a:cs typeface="Times New Roman"/>
              </a:rPr>
              <a:t>opportunities for leaders to </a:t>
            </a:r>
            <a:r>
              <a:rPr lang="en-US" sz="2800" dirty="0" smtClean="0">
                <a:ea typeface="Times New Roman"/>
                <a:cs typeface="Times New Roman"/>
              </a:rPr>
              <a:t>collaborate, such as TPD or developing </a:t>
            </a:r>
            <a:r>
              <a:rPr lang="en-US" sz="2800" dirty="0">
                <a:ea typeface="Times New Roman"/>
                <a:cs typeface="Times New Roman"/>
              </a:rPr>
              <a:t>national school leadership standards can all positively affect teacher development</a:t>
            </a:r>
            <a:r>
              <a:rPr lang="en-US" sz="2800" dirty="0" smtClean="0">
                <a:ea typeface="Times New Roman"/>
                <a:cs typeface="Times New Roman"/>
              </a:rPr>
              <a:t>.</a:t>
            </a:r>
            <a:endParaRPr lang="en-GB" sz="2800" dirty="0">
              <a:ea typeface="Times New Roman"/>
              <a:cs typeface="Times New Roman"/>
            </a:endParaRPr>
          </a:p>
        </p:txBody>
      </p:sp>
    </p:spTree>
    <p:extLst>
      <p:ext uri="{BB962C8B-B14F-4D97-AF65-F5344CB8AC3E}">
        <p14:creationId xmlns:p14="http://schemas.microsoft.com/office/powerpoint/2010/main" xmlns="" val="513195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p:cNvSpPr>
            <a:spLocks noGrp="1"/>
          </p:cNvSpPr>
          <p:nvPr>
            <p:ph type="ctrTitle"/>
          </p:nvPr>
        </p:nvSpPr>
        <p:spPr/>
        <p:txBody>
          <a:bodyPr/>
          <a:lstStyle/>
          <a:p>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 y="0"/>
            <a:ext cx="9144001" cy="6858000"/>
          </a:xfrm>
          <a:prstGeom prst="rect">
            <a:avLst/>
          </a:prstGeom>
          <a:solidFill>
            <a:schemeClr val="tx1">
              <a:lumMod val="65000"/>
              <a:lumOff val="35000"/>
              <a:alpha val="55000"/>
            </a:schemeClr>
          </a:solidFill>
        </p:spPr>
      </p:pic>
      <p:sp>
        <p:nvSpPr>
          <p:cNvPr id="6" name="Rectangle 5"/>
          <p:cNvSpPr/>
          <p:nvPr/>
        </p:nvSpPr>
        <p:spPr>
          <a:xfrm>
            <a:off x="-1" y="5375612"/>
            <a:ext cx="9144000" cy="830997"/>
          </a:xfrm>
          <a:prstGeom prst="rect">
            <a:avLst/>
          </a:prstGeom>
          <a:solidFill>
            <a:schemeClr val="tx1">
              <a:lumMod val="65000"/>
              <a:lumOff val="35000"/>
              <a:alpha val="55000"/>
            </a:schemeClr>
          </a:solidFill>
        </p:spPr>
        <p:txBody>
          <a:bodyPr wrap="square">
            <a:spAutoFit/>
          </a:bodyPr>
          <a:lstStyle/>
          <a:p>
            <a:pPr algn="ctr"/>
            <a:r>
              <a:rPr lang="en-US" sz="4800" b="1" dirty="0" smtClean="0">
                <a:solidFill>
                  <a:schemeClr val="bg1"/>
                </a:solidFill>
              </a:rPr>
              <a:t>7: Apply technology </a:t>
            </a:r>
          </a:p>
        </p:txBody>
      </p:sp>
    </p:spTree>
    <p:extLst>
      <p:ext uri="{BB962C8B-B14F-4D97-AF65-F5344CB8AC3E}">
        <p14:creationId xmlns:p14="http://schemas.microsoft.com/office/powerpoint/2010/main" xmlns="" val="3912750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910" y="0"/>
            <a:ext cx="9171910" cy="1570534"/>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extBox 10"/>
          <p:cNvSpPr txBox="1"/>
          <p:nvPr/>
        </p:nvSpPr>
        <p:spPr>
          <a:xfrm>
            <a:off x="198986" y="400546"/>
            <a:ext cx="8718115" cy="769441"/>
          </a:xfrm>
          <a:prstGeom prst="rect">
            <a:avLst/>
          </a:prstGeom>
          <a:noFill/>
        </p:spPr>
        <p:txBody>
          <a:bodyPr wrap="square" rtlCol="0">
            <a:spAutoFit/>
          </a:bodyPr>
          <a:lstStyle/>
          <a:p>
            <a:pPr lvl="0" algn="ctr"/>
            <a:r>
              <a:rPr lang="en-US" sz="4400" b="1" dirty="0" smtClean="0">
                <a:solidFill>
                  <a:schemeClr val="bg1"/>
                </a:solidFill>
              </a:rPr>
              <a:t>Use ICT in professional development</a:t>
            </a:r>
            <a:endParaRPr lang="en-GB" sz="4400" dirty="0">
              <a:solidFill>
                <a:schemeClr val="bg1"/>
              </a:solidFill>
            </a:endParaRPr>
          </a:p>
        </p:txBody>
      </p:sp>
      <p:sp>
        <p:nvSpPr>
          <p:cNvPr id="4" name="Rectangle 3"/>
          <p:cNvSpPr/>
          <p:nvPr/>
        </p:nvSpPr>
        <p:spPr>
          <a:xfrm>
            <a:off x="198987" y="1736436"/>
            <a:ext cx="8856113" cy="4242700"/>
          </a:xfrm>
          <a:prstGeom prst="rect">
            <a:avLst/>
          </a:prstGeom>
        </p:spPr>
        <p:txBody>
          <a:bodyPr wrap="square">
            <a:spAutoFit/>
          </a:bodyPr>
          <a:lstStyle/>
          <a:p>
            <a:pPr marL="342900" indent="-342900">
              <a:lnSpc>
                <a:spcPct val="115000"/>
              </a:lnSpc>
              <a:spcBef>
                <a:spcPts val="1800"/>
              </a:spcBef>
              <a:buFont typeface="Symbol"/>
              <a:buChar char=""/>
            </a:pPr>
            <a:r>
              <a:rPr lang="en-US" sz="2800" dirty="0"/>
              <a:t>Use ICT to provide access to content, professional development and professional learning </a:t>
            </a:r>
            <a:r>
              <a:rPr lang="en-US" sz="2800" dirty="0" smtClean="0"/>
              <a:t>communities</a:t>
            </a:r>
          </a:p>
          <a:p>
            <a:pPr marL="342900" indent="-342900">
              <a:lnSpc>
                <a:spcPct val="115000"/>
              </a:lnSpc>
              <a:spcBef>
                <a:spcPts val="1800"/>
              </a:spcBef>
              <a:buFont typeface="Symbol"/>
              <a:buChar char=""/>
            </a:pPr>
            <a:r>
              <a:rPr lang="en-US" sz="2800" dirty="0" smtClean="0">
                <a:ea typeface="Times New Roman"/>
                <a:cs typeface="Times New Roman"/>
              </a:rPr>
              <a:t>ICT </a:t>
            </a:r>
            <a:r>
              <a:rPr lang="en-US" sz="2800" dirty="0">
                <a:ea typeface="Times New Roman"/>
                <a:cs typeface="Times New Roman"/>
              </a:rPr>
              <a:t>should be embedded within a framework of good practice </a:t>
            </a:r>
            <a:r>
              <a:rPr lang="en-US" sz="2800" dirty="0" smtClean="0">
                <a:ea typeface="Times New Roman"/>
                <a:cs typeface="Times New Roman"/>
              </a:rPr>
              <a:t>in TPD. </a:t>
            </a:r>
            <a:endParaRPr lang="en-GB" sz="2800" dirty="0">
              <a:ea typeface="Times New Roman"/>
              <a:cs typeface="Times New Roman"/>
            </a:endParaRPr>
          </a:p>
          <a:p>
            <a:pPr marL="342900" lvl="0" indent="-342900">
              <a:lnSpc>
                <a:spcPct val="115000"/>
              </a:lnSpc>
              <a:spcBef>
                <a:spcPts val="1800"/>
              </a:spcBef>
              <a:spcAft>
                <a:spcPts val="0"/>
              </a:spcAft>
              <a:buFont typeface="Symbol"/>
              <a:buChar char=""/>
            </a:pPr>
            <a:r>
              <a:rPr lang="en-US" sz="2800" dirty="0" smtClean="0">
                <a:ea typeface="Times New Roman"/>
                <a:cs typeface="Times New Roman"/>
              </a:rPr>
              <a:t>Still, human relationships are critical to success of ICT.</a:t>
            </a:r>
            <a:endParaRPr lang="en-GB" sz="2800" dirty="0">
              <a:ea typeface="Times New Roman"/>
              <a:cs typeface="Times New Roman"/>
            </a:endParaRPr>
          </a:p>
          <a:p>
            <a:pPr marL="342900" lvl="0" indent="-342900">
              <a:lnSpc>
                <a:spcPct val="115000"/>
              </a:lnSpc>
              <a:spcBef>
                <a:spcPts val="1800"/>
              </a:spcBef>
              <a:spcAft>
                <a:spcPts val="0"/>
              </a:spcAft>
              <a:buFont typeface="Symbol"/>
              <a:buChar char=""/>
            </a:pPr>
            <a:r>
              <a:rPr lang="en-US" sz="2800" dirty="0">
                <a:ea typeface="Times New Roman"/>
                <a:cs typeface="Times New Roman"/>
              </a:rPr>
              <a:t>Eight forms of ICT are </a:t>
            </a:r>
            <a:r>
              <a:rPr lang="en-US" sz="2800" dirty="0" smtClean="0">
                <a:ea typeface="Times New Roman"/>
                <a:cs typeface="Times New Roman"/>
              </a:rPr>
              <a:t>examined- </a:t>
            </a:r>
            <a:r>
              <a:rPr lang="en-US" sz="2800" dirty="0">
                <a:ea typeface="Times New Roman"/>
                <a:cs typeface="Times New Roman"/>
              </a:rPr>
              <a:t>each </a:t>
            </a:r>
            <a:r>
              <a:rPr lang="en-US" sz="2800" dirty="0" smtClean="0">
                <a:ea typeface="Times New Roman"/>
                <a:cs typeface="Times New Roman"/>
              </a:rPr>
              <a:t>offering  opportunities for TPD.</a:t>
            </a:r>
            <a:endParaRPr lang="en-GB" sz="2800" dirty="0">
              <a:ea typeface="Times New Roman"/>
              <a:cs typeface="Times New Roman"/>
            </a:endParaRPr>
          </a:p>
        </p:txBody>
      </p:sp>
    </p:spTree>
    <p:extLst>
      <p:ext uri="{BB962C8B-B14F-4D97-AF65-F5344CB8AC3E}">
        <p14:creationId xmlns:p14="http://schemas.microsoft.com/office/powerpoint/2010/main" xmlns="" val="2076187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910" y="-1"/>
            <a:ext cx="9171910" cy="1817317"/>
          </a:xfrm>
          <a:prstGeom prst="rect">
            <a:avLst/>
          </a:prstGeom>
        </p:spPr>
      </p:pic>
      <p:sp>
        <p:nvSpPr>
          <p:cNvPr id="2" name="Title 1"/>
          <p:cNvSpPr>
            <a:spLocks noGrp="1"/>
          </p:cNvSpPr>
          <p:nvPr>
            <p:ph type="ctrTitle"/>
          </p:nvPr>
        </p:nvSpPr>
        <p:spPr>
          <a:xfrm>
            <a:off x="198987" y="299544"/>
            <a:ext cx="8014847" cy="624945"/>
          </a:xfrm>
          <a:noFill/>
        </p:spPr>
        <p:txBody>
          <a:bodyPr>
            <a:noAutofit/>
          </a:bodyPr>
          <a:lstStyle/>
          <a:p>
            <a:r>
              <a:rPr lang="en-US" dirty="0" smtClean="0">
                <a:solidFill>
                  <a:srgbClr val="FFFFFF"/>
                </a:solidFill>
                <a:latin typeface="+mn-lt"/>
              </a:rPr>
              <a:t>INEE TOOLKIT: toolkit.ineesite.org</a:t>
            </a:r>
            <a:endParaRPr lang="en-US" b="1" dirty="0">
              <a:solidFill>
                <a:srgbClr val="FFFFFF"/>
              </a:solidFill>
              <a:latin typeface="+mn-lt"/>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extBox 2"/>
          <p:cNvSpPr txBox="1"/>
          <p:nvPr/>
        </p:nvSpPr>
        <p:spPr>
          <a:xfrm>
            <a:off x="237995" y="1929008"/>
            <a:ext cx="8718115" cy="369332"/>
          </a:xfrm>
          <a:prstGeom prst="rect">
            <a:avLst/>
          </a:prstGeom>
          <a:noFill/>
        </p:spPr>
        <p:txBody>
          <a:bodyPr wrap="square" rtlCol="0">
            <a:spAutoFit/>
          </a:bodyPr>
          <a:lstStyle/>
          <a:p>
            <a:r>
              <a:rPr lang="en-GB" dirty="0" smtClean="0"/>
              <a:t>		</a:t>
            </a:r>
            <a:endParaRPr lang="en-GB" dirty="0"/>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455747" y="924490"/>
            <a:ext cx="8307253" cy="58174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22981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7910" y="-1"/>
            <a:ext cx="9171910" cy="1817317"/>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0" y="1817317"/>
            <a:ext cx="8768219" cy="4834004"/>
          </a:xfrm>
        </p:spPr>
        <p:txBody>
          <a:bodyPr>
            <a:normAutofit/>
          </a:bodyPr>
          <a:lstStyle/>
          <a:p>
            <a:endParaRPr lang="en-GB" dirty="0" smtClean="0"/>
          </a:p>
          <a:p>
            <a:endParaRPr lang="en-GB" dirty="0"/>
          </a:p>
        </p:txBody>
      </p:sp>
      <p:sp>
        <p:nvSpPr>
          <p:cNvPr id="4" name="Rectangle 3"/>
          <p:cNvSpPr/>
          <p:nvPr/>
        </p:nvSpPr>
        <p:spPr>
          <a:xfrm>
            <a:off x="237995" y="456779"/>
            <a:ext cx="8718115" cy="769441"/>
          </a:xfrm>
          <a:prstGeom prst="rect">
            <a:avLst/>
          </a:prstGeom>
        </p:spPr>
        <p:txBody>
          <a:bodyPr wrap="square">
            <a:spAutoFit/>
          </a:bodyPr>
          <a:lstStyle/>
          <a:p>
            <a:pPr algn="ctr"/>
            <a:r>
              <a:rPr lang="en-GB" sz="4400" dirty="0">
                <a:solidFill>
                  <a:srgbClr val="FFFFFF"/>
                </a:solidFill>
              </a:rPr>
              <a:t>R</a:t>
            </a:r>
            <a:r>
              <a:rPr lang="en-GB" sz="4400" dirty="0" smtClean="0">
                <a:solidFill>
                  <a:srgbClr val="FFFFFF"/>
                </a:solidFill>
              </a:rPr>
              <a:t>ecommendations</a:t>
            </a:r>
            <a:r>
              <a:rPr lang="en-GB" sz="4400" dirty="0" smtClean="0">
                <a:solidFill>
                  <a:srgbClr val="C00000"/>
                </a:solidFill>
              </a:rPr>
              <a:t> </a:t>
            </a:r>
            <a:r>
              <a:rPr lang="en-GB" sz="4400" dirty="0" smtClean="0">
                <a:solidFill>
                  <a:srgbClr val="FFFFFF"/>
                </a:solidFill>
              </a:rPr>
              <a:t>and</a:t>
            </a:r>
            <a:r>
              <a:rPr lang="en-GB" sz="4400" dirty="0" smtClean="0">
                <a:solidFill>
                  <a:srgbClr val="C00000"/>
                </a:solidFill>
              </a:rPr>
              <a:t> </a:t>
            </a:r>
            <a:r>
              <a:rPr lang="en-GB" sz="4400" dirty="0" smtClean="0">
                <a:solidFill>
                  <a:srgbClr val="FFFFFF"/>
                </a:solidFill>
              </a:rPr>
              <a:t>critique</a:t>
            </a:r>
            <a:endParaRPr lang="en-GB" sz="4400" dirty="0">
              <a:solidFill>
                <a:srgbClr val="FFFFFF"/>
              </a:solidFill>
            </a:endParaRPr>
          </a:p>
        </p:txBody>
      </p:sp>
      <p:sp>
        <p:nvSpPr>
          <p:cNvPr id="3" name="Rectangle 2"/>
          <p:cNvSpPr/>
          <p:nvPr/>
        </p:nvSpPr>
        <p:spPr>
          <a:xfrm>
            <a:off x="237995" y="2219338"/>
            <a:ext cx="8906005" cy="4431983"/>
          </a:xfrm>
          <a:prstGeom prst="rect">
            <a:avLst/>
          </a:prstGeom>
        </p:spPr>
        <p:txBody>
          <a:bodyPr wrap="square">
            <a:spAutoFit/>
          </a:bodyPr>
          <a:lstStyle/>
          <a:p>
            <a:pPr marL="457200" lvl="0" indent="-457200">
              <a:spcBef>
                <a:spcPts val="1800"/>
              </a:spcBef>
              <a:buFont typeface="Arial" panose="020B0604020202020204" pitchFamily="34" charset="0"/>
              <a:buChar char="•"/>
            </a:pPr>
            <a:r>
              <a:rPr lang="en-GB" sz="2800" i="1" dirty="0" smtClean="0"/>
              <a:t>Do </a:t>
            </a:r>
            <a:r>
              <a:rPr lang="en-GB" sz="2800" i="1" dirty="0"/>
              <a:t>the recommendations address the ‘big issues’ in the countries where you </a:t>
            </a:r>
            <a:r>
              <a:rPr lang="en-GB" sz="2800" i="1" dirty="0" smtClean="0"/>
              <a:t>work? </a:t>
            </a:r>
            <a:r>
              <a:rPr lang="en-GB" sz="2800" i="1" dirty="0"/>
              <a:t>H</a:t>
            </a:r>
            <a:r>
              <a:rPr lang="en-GB" sz="2800" i="1" dirty="0" smtClean="0"/>
              <a:t>ow</a:t>
            </a:r>
            <a:r>
              <a:rPr lang="en-GB" sz="2800" i="1" dirty="0"/>
              <a:t>? </a:t>
            </a:r>
            <a:r>
              <a:rPr lang="en-GB" sz="2800" i="1" dirty="0" smtClean="0"/>
              <a:t>Or why </a:t>
            </a:r>
            <a:r>
              <a:rPr lang="en-GB" sz="2800" i="1" dirty="0"/>
              <a:t>not</a:t>
            </a:r>
            <a:r>
              <a:rPr lang="en-GB" sz="2800" i="1" dirty="0" smtClean="0"/>
              <a:t>?</a:t>
            </a:r>
          </a:p>
          <a:p>
            <a:pPr marL="457200" lvl="0" indent="-457200">
              <a:spcBef>
                <a:spcPts val="1800"/>
              </a:spcBef>
              <a:buFont typeface="Arial" panose="020B0604020202020204" pitchFamily="34" charset="0"/>
              <a:buChar char="•"/>
            </a:pPr>
            <a:r>
              <a:rPr lang="en-GB" sz="2800" i="1" dirty="0" smtClean="0"/>
              <a:t>Have </a:t>
            </a:r>
            <a:r>
              <a:rPr lang="en-GB" sz="2800" i="1" dirty="0"/>
              <a:t>you seen examples of </a:t>
            </a:r>
            <a:r>
              <a:rPr lang="en-GB" sz="2800" i="1" dirty="0" smtClean="0"/>
              <a:t>this recommendation </a:t>
            </a:r>
            <a:r>
              <a:rPr lang="en-GB" sz="2800" i="1" dirty="0"/>
              <a:t>in </a:t>
            </a:r>
            <a:r>
              <a:rPr lang="en-GB" sz="2800" i="1" dirty="0" smtClean="0"/>
              <a:t>practice? </a:t>
            </a:r>
            <a:r>
              <a:rPr lang="en-GB" sz="2800" i="1" dirty="0"/>
              <a:t>W</a:t>
            </a:r>
            <a:r>
              <a:rPr lang="en-GB" sz="2800" i="1" dirty="0" smtClean="0"/>
              <a:t>here</a:t>
            </a:r>
            <a:r>
              <a:rPr lang="en-GB" sz="2800" i="1" dirty="0"/>
              <a:t>, and how? </a:t>
            </a:r>
            <a:endParaRPr lang="en-GB" sz="2800" i="1" dirty="0" smtClean="0"/>
          </a:p>
          <a:p>
            <a:pPr marL="457200" indent="-457200">
              <a:spcBef>
                <a:spcPts val="1800"/>
              </a:spcBef>
              <a:buFont typeface="Arial" panose="020B0604020202020204" pitchFamily="34" charset="0"/>
              <a:buChar char="•"/>
            </a:pPr>
            <a:r>
              <a:rPr lang="en-GB" sz="2800" i="1" dirty="0" smtClean="0"/>
              <a:t>Is </a:t>
            </a:r>
            <a:r>
              <a:rPr lang="en-GB" sz="2800" i="1" dirty="0"/>
              <a:t>this recommendation(s) implementable in your </a:t>
            </a:r>
            <a:r>
              <a:rPr lang="en-GB" sz="2800" i="1" dirty="0" smtClean="0"/>
              <a:t>locations? What are the driving and/or restraining forces?</a:t>
            </a:r>
          </a:p>
          <a:p>
            <a:pPr lvl="0"/>
            <a:endParaRPr lang="en-GB" sz="2800" dirty="0" smtClean="0"/>
          </a:p>
          <a:p>
            <a:pPr lvl="0"/>
            <a:r>
              <a:rPr lang="en-GB" sz="2800" dirty="0"/>
              <a:t>	</a:t>
            </a:r>
            <a:r>
              <a:rPr lang="en-GB" sz="2800" dirty="0" smtClean="0"/>
              <a:t>		</a:t>
            </a:r>
          </a:p>
        </p:txBody>
      </p:sp>
    </p:spTree>
    <p:extLst>
      <p:ext uri="{BB962C8B-B14F-4D97-AF65-F5344CB8AC3E}">
        <p14:creationId xmlns:p14="http://schemas.microsoft.com/office/powerpoint/2010/main" xmlns="" val="1446530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910" y="-1"/>
            <a:ext cx="9171910" cy="1817317"/>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0" y="1817317"/>
            <a:ext cx="8768219" cy="4834004"/>
          </a:xfrm>
        </p:spPr>
        <p:txBody>
          <a:bodyPr>
            <a:normAutofit/>
          </a:bodyPr>
          <a:lstStyle/>
          <a:p>
            <a:endParaRPr lang="en-GB" dirty="0" smtClean="0"/>
          </a:p>
          <a:p>
            <a:endParaRPr lang="en-GB" dirty="0"/>
          </a:p>
        </p:txBody>
      </p:sp>
      <p:sp>
        <p:nvSpPr>
          <p:cNvPr id="3" name="Rectangle 2"/>
          <p:cNvSpPr/>
          <p:nvPr/>
        </p:nvSpPr>
        <p:spPr>
          <a:xfrm>
            <a:off x="463769" y="2514600"/>
            <a:ext cx="8229600" cy="3385542"/>
          </a:xfrm>
          <a:prstGeom prst="rect">
            <a:avLst/>
          </a:prstGeom>
        </p:spPr>
        <p:txBody>
          <a:bodyPr wrap="square">
            <a:spAutoFit/>
          </a:bodyPr>
          <a:lstStyle/>
          <a:p>
            <a:pPr marL="457200" indent="-457200">
              <a:buFont typeface="Arial" panose="020B0604020202020204" pitchFamily="34" charset="0"/>
              <a:buChar char="•"/>
            </a:pPr>
            <a:r>
              <a:rPr lang="en-GB" sz="2800" dirty="0"/>
              <a:t>Indicators of achievement are </a:t>
            </a:r>
            <a:r>
              <a:rPr lang="en-GB" sz="2800" dirty="0" smtClean="0"/>
              <a:t>shifting from </a:t>
            </a:r>
            <a:r>
              <a:rPr lang="en-GB" sz="2800" i="1" dirty="0" smtClean="0"/>
              <a:t>inputs</a:t>
            </a:r>
            <a:r>
              <a:rPr lang="en-GB" sz="2800" dirty="0" smtClean="0"/>
              <a:t> to </a:t>
            </a:r>
            <a:r>
              <a:rPr lang="en-GB" sz="2800" i="1" dirty="0" smtClean="0"/>
              <a:t>outcomes</a:t>
            </a:r>
          </a:p>
          <a:p>
            <a:pPr marL="457200" indent="-457200">
              <a:spcBef>
                <a:spcPts val="1200"/>
              </a:spcBef>
              <a:buFont typeface="Arial" panose="020B0604020202020204" pitchFamily="34" charset="0"/>
              <a:buChar char="•"/>
            </a:pPr>
            <a:r>
              <a:rPr lang="en-GB" sz="2800" dirty="0" smtClean="0"/>
              <a:t>From teachers </a:t>
            </a:r>
            <a:r>
              <a:rPr lang="en-GB" sz="2800" dirty="0"/>
              <a:t>trained </a:t>
            </a:r>
            <a:r>
              <a:rPr lang="en-GB" sz="2800" dirty="0" smtClean="0"/>
              <a:t>to teachers </a:t>
            </a:r>
            <a:r>
              <a:rPr lang="en-GB" sz="2800" dirty="0"/>
              <a:t>demonstrating improved classroom </a:t>
            </a:r>
            <a:r>
              <a:rPr lang="en-GB" sz="2800" dirty="0" smtClean="0"/>
              <a:t>teaching</a:t>
            </a:r>
          </a:p>
          <a:p>
            <a:endParaRPr lang="en-GB" sz="3200" dirty="0"/>
          </a:p>
          <a:p>
            <a:pPr algn="ctr"/>
            <a:r>
              <a:rPr lang="en-GB" sz="2800" i="1" dirty="0" smtClean="0"/>
              <a:t>How </a:t>
            </a:r>
            <a:r>
              <a:rPr lang="en-GB" sz="2800" i="1" dirty="0"/>
              <a:t>does this affect your programming? </a:t>
            </a:r>
            <a:endParaRPr lang="en-GB" sz="2800" i="1" dirty="0" smtClean="0"/>
          </a:p>
          <a:p>
            <a:endParaRPr lang="en-GB" sz="2800" dirty="0" smtClean="0"/>
          </a:p>
        </p:txBody>
      </p:sp>
      <p:sp>
        <p:nvSpPr>
          <p:cNvPr id="4" name="Rectangle 3"/>
          <p:cNvSpPr/>
          <p:nvPr/>
        </p:nvSpPr>
        <p:spPr>
          <a:xfrm>
            <a:off x="394138" y="437483"/>
            <a:ext cx="8368862" cy="769441"/>
          </a:xfrm>
          <a:prstGeom prst="rect">
            <a:avLst/>
          </a:prstGeom>
        </p:spPr>
        <p:txBody>
          <a:bodyPr wrap="square">
            <a:spAutoFit/>
          </a:bodyPr>
          <a:lstStyle/>
          <a:p>
            <a:pPr algn="ctr"/>
            <a:r>
              <a:rPr lang="en-GB" sz="4400" dirty="0">
                <a:solidFill>
                  <a:srgbClr val="FFFFFF"/>
                </a:solidFill>
              </a:rPr>
              <a:t>Teachers and the SDGs</a:t>
            </a:r>
          </a:p>
        </p:txBody>
      </p:sp>
    </p:spTree>
    <p:extLst>
      <p:ext uri="{BB962C8B-B14F-4D97-AF65-F5344CB8AC3E}">
        <p14:creationId xmlns:p14="http://schemas.microsoft.com/office/powerpoint/2010/main" xmlns="" val="379035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910" y="-1"/>
            <a:ext cx="9171910" cy="1817317"/>
          </a:xfrm>
          <a:prstGeom prst="rect">
            <a:avLst/>
          </a:prstGeom>
        </p:spPr>
      </p:pic>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137786" y="1817317"/>
            <a:ext cx="8768219" cy="4834004"/>
          </a:xfrm>
        </p:spPr>
        <p:txBody>
          <a:bodyPr>
            <a:normAutofit/>
          </a:bodyPr>
          <a:lstStyle/>
          <a:p>
            <a:endParaRPr lang="en-GB" dirty="0" smtClean="0"/>
          </a:p>
          <a:p>
            <a:endParaRPr lang="en-GB" dirty="0"/>
          </a:p>
        </p:txBody>
      </p:sp>
      <p:sp>
        <p:nvSpPr>
          <p:cNvPr id="4" name="Rectangle 3"/>
          <p:cNvSpPr/>
          <p:nvPr/>
        </p:nvSpPr>
        <p:spPr>
          <a:xfrm>
            <a:off x="237994" y="2210885"/>
            <a:ext cx="8906005" cy="3416320"/>
          </a:xfrm>
          <a:prstGeom prst="rect">
            <a:avLst/>
          </a:prstGeom>
        </p:spPr>
        <p:txBody>
          <a:bodyPr wrap="square">
            <a:spAutoFit/>
          </a:bodyPr>
          <a:lstStyle/>
          <a:p>
            <a:endParaRPr lang="en-GB" sz="2800" dirty="0" smtClean="0"/>
          </a:p>
          <a:p>
            <a:pPr marL="457200" indent="-457200">
              <a:spcBef>
                <a:spcPts val="600"/>
              </a:spcBef>
              <a:buFont typeface="Arial" panose="020B0604020202020204" pitchFamily="34" charset="0"/>
              <a:buChar char="•"/>
            </a:pPr>
            <a:r>
              <a:rPr lang="en-GB" sz="2800" dirty="0" smtClean="0"/>
              <a:t>Who </a:t>
            </a:r>
            <a:r>
              <a:rPr lang="en-GB" sz="2800" dirty="0"/>
              <a:t>initiated your involvement in the PD/training experience</a:t>
            </a:r>
            <a:r>
              <a:rPr lang="en-GB" sz="2800" dirty="0" smtClean="0"/>
              <a:t>?</a:t>
            </a:r>
          </a:p>
          <a:p>
            <a:pPr marL="457200" lvl="0" indent="-457200">
              <a:spcBef>
                <a:spcPts val="600"/>
              </a:spcBef>
              <a:buFont typeface="Arial" panose="020B0604020202020204" pitchFamily="34" charset="0"/>
              <a:buChar char="•"/>
            </a:pPr>
            <a:r>
              <a:rPr lang="en-GB" sz="2800" dirty="0" smtClean="0"/>
              <a:t>Where/who </a:t>
            </a:r>
            <a:r>
              <a:rPr lang="en-GB" sz="2800" dirty="0"/>
              <a:t>provided the PD input? Was the individual suitably qualified</a:t>
            </a:r>
            <a:r>
              <a:rPr lang="en-GB" sz="2800" dirty="0" smtClean="0"/>
              <a:t>?</a:t>
            </a:r>
          </a:p>
          <a:p>
            <a:pPr marL="457200" lvl="0" indent="-457200">
              <a:spcBef>
                <a:spcPts val="600"/>
              </a:spcBef>
              <a:buFont typeface="Arial" panose="020B0604020202020204" pitchFamily="34" charset="0"/>
              <a:buChar char="•"/>
            </a:pPr>
            <a:r>
              <a:rPr lang="en-GB" sz="2800" dirty="0" smtClean="0"/>
              <a:t>How </a:t>
            </a:r>
            <a:r>
              <a:rPr lang="en-GB" sz="2800" dirty="0"/>
              <a:t>did it link to your daily work</a:t>
            </a:r>
            <a:r>
              <a:rPr lang="en-GB" sz="2800" dirty="0" smtClean="0"/>
              <a:t>?</a:t>
            </a:r>
          </a:p>
          <a:p>
            <a:pPr marL="457200" lvl="0" indent="-457200">
              <a:spcBef>
                <a:spcPts val="600"/>
              </a:spcBef>
              <a:buFont typeface="Arial" panose="020B0604020202020204" pitchFamily="34" charset="0"/>
              <a:buChar char="•"/>
            </a:pPr>
            <a:r>
              <a:rPr lang="en-GB" sz="2800" dirty="0" smtClean="0"/>
              <a:t>Top </a:t>
            </a:r>
            <a:r>
              <a:rPr lang="en-GB" sz="2800" dirty="0"/>
              <a:t>reason why it was so good/bad?</a:t>
            </a:r>
          </a:p>
        </p:txBody>
      </p:sp>
      <p:sp>
        <p:nvSpPr>
          <p:cNvPr id="2" name="Rectangle 1"/>
          <p:cNvSpPr/>
          <p:nvPr/>
        </p:nvSpPr>
        <p:spPr>
          <a:xfrm>
            <a:off x="3244807" y="551934"/>
            <a:ext cx="2403222" cy="769441"/>
          </a:xfrm>
          <a:prstGeom prst="rect">
            <a:avLst/>
          </a:prstGeom>
        </p:spPr>
        <p:txBody>
          <a:bodyPr wrap="none">
            <a:spAutoFit/>
          </a:bodyPr>
          <a:lstStyle/>
          <a:p>
            <a:r>
              <a:rPr lang="en-GB" sz="4400" dirty="0" smtClean="0">
                <a:solidFill>
                  <a:srgbClr val="FFFFFF"/>
                </a:solidFill>
              </a:rPr>
              <a:t>Feedback</a:t>
            </a:r>
            <a:endParaRPr lang="en-GB" sz="4400" dirty="0">
              <a:solidFill>
                <a:srgbClr val="FFFFFF"/>
              </a:solidFill>
            </a:endParaRPr>
          </a:p>
        </p:txBody>
      </p:sp>
    </p:spTree>
    <p:extLst>
      <p:ext uri="{BB962C8B-B14F-4D97-AF65-F5344CB8AC3E}">
        <p14:creationId xmlns:p14="http://schemas.microsoft.com/office/powerpoint/2010/main" xmlns="" val="4053327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910" y="-1"/>
            <a:ext cx="9171910" cy="1454885"/>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0" y="1817317"/>
            <a:ext cx="8768219" cy="4834004"/>
          </a:xfrm>
        </p:spPr>
        <p:txBody>
          <a:bodyPr>
            <a:normAutofit/>
          </a:bodyPr>
          <a:lstStyle/>
          <a:p>
            <a:endParaRPr lang="en-GB" dirty="0" smtClean="0"/>
          </a:p>
          <a:p>
            <a:pPr marL="457200" indent="-457200">
              <a:buFont typeface="Arial" panose="020B0604020202020204" pitchFamily="34" charset="0"/>
              <a:buChar char="•"/>
            </a:pPr>
            <a:endParaRPr lang="en-GB" dirty="0"/>
          </a:p>
        </p:txBody>
      </p:sp>
      <p:sp>
        <p:nvSpPr>
          <p:cNvPr id="4" name="Rectangle 3"/>
          <p:cNvSpPr/>
          <p:nvPr/>
        </p:nvSpPr>
        <p:spPr>
          <a:xfrm>
            <a:off x="76200" y="298958"/>
            <a:ext cx="9067800" cy="769441"/>
          </a:xfrm>
          <a:prstGeom prst="rect">
            <a:avLst/>
          </a:prstGeom>
        </p:spPr>
        <p:txBody>
          <a:bodyPr wrap="square">
            <a:spAutoFit/>
          </a:bodyPr>
          <a:lstStyle/>
          <a:p>
            <a:pPr algn="ctr"/>
            <a:r>
              <a:rPr lang="en-GB" sz="4400" dirty="0" smtClean="0">
                <a:solidFill>
                  <a:srgbClr val="FFFFFF"/>
                </a:solidFill>
              </a:rPr>
              <a:t>Recommendations into practice</a:t>
            </a:r>
            <a:endParaRPr lang="en-GB" sz="4400" dirty="0">
              <a:solidFill>
                <a:srgbClr val="FFFFFF"/>
              </a:solidFill>
            </a:endParaRPr>
          </a:p>
        </p:txBody>
      </p:sp>
      <p:sp>
        <p:nvSpPr>
          <p:cNvPr id="3" name="Rectangle 2"/>
          <p:cNvSpPr/>
          <p:nvPr/>
        </p:nvSpPr>
        <p:spPr>
          <a:xfrm>
            <a:off x="237995" y="1682837"/>
            <a:ext cx="8530223" cy="4262706"/>
          </a:xfrm>
          <a:prstGeom prst="rect">
            <a:avLst/>
          </a:prstGeom>
        </p:spPr>
        <p:txBody>
          <a:bodyPr wrap="square">
            <a:spAutoFit/>
          </a:bodyPr>
          <a:lstStyle/>
          <a:p>
            <a:pPr marL="457200" indent="-457200">
              <a:spcBef>
                <a:spcPts val="1800"/>
              </a:spcBef>
              <a:buFont typeface="Arial"/>
              <a:buChar char="•"/>
            </a:pPr>
            <a:r>
              <a:rPr lang="en-GB" sz="2800" dirty="0" smtClean="0"/>
              <a:t>Standards </a:t>
            </a:r>
            <a:r>
              <a:rPr lang="en-GB" sz="2800" dirty="0"/>
              <a:t>/ Competency-based TPD in Tanzania and Bangladesh (SCI Programme</a:t>
            </a:r>
            <a:r>
              <a:rPr lang="en-GB" sz="2800" dirty="0" smtClean="0"/>
              <a:t>)</a:t>
            </a:r>
          </a:p>
          <a:p>
            <a:pPr>
              <a:spcBef>
                <a:spcPts val="1800"/>
              </a:spcBef>
            </a:pPr>
            <a:r>
              <a:rPr lang="en-GB" sz="2800" b="1" dirty="0" smtClean="0">
                <a:solidFill>
                  <a:srgbClr val="C00000"/>
                </a:solidFill>
              </a:rPr>
              <a:t>Pillars </a:t>
            </a:r>
            <a:r>
              <a:rPr lang="en-GB" sz="2800" b="1" dirty="0">
                <a:solidFill>
                  <a:srgbClr val="C00000"/>
                </a:solidFill>
              </a:rPr>
              <a:t>of Save the Children’s model</a:t>
            </a:r>
          </a:p>
          <a:p>
            <a:pPr marL="285750" indent="-285750">
              <a:spcBef>
                <a:spcPts val="1800"/>
              </a:spcBef>
              <a:buFont typeface="Arial" panose="020B0604020202020204" pitchFamily="34" charset="0"/>
              <a:buChar char="•"/>
            </a:pPr>
            <a:r>
              <a:rPr lang="en-GB" sz="2800" dirty="0"/>
              <a:t>National Teacher Standards / Competency Frameworks</a:t>
            </a:r>
          </a:p>
          <a:p>
            <a:pPr marL="285750" indent="-285750">
              <a:spcBef>
                <a:spcPts val="1800"/>
              </a:spcBef>
              <a:buFont typeface="Arial" panose="020B0604020202020204" pitchFamily="34" charset="0"/>
              <a:buChar char="•"/>
            </a:pPr>
            <a:r>
              <a:rPr lang="en-GB" sz="2800" dirty="0"/>
              <a:t>Multi-dimensional professional development</a:t>
            </a:r>
          </a:p>
          <a:p>
            <a:pPr marL="285750" indent="-285750">
              <a:spcBef>
                <a:spcPts val="1800"/>
              </a:spcBef>
              <a:buFont typeface="Arial" panose="020B0604020202020204" pitchFamily="34" charset="0"/>
              <a:buChar char="•"/>
            </a:pPr>
            <a:r>
              <a:rPr lang="en-GB" sz="2800" dirty="0"/>
              <a:t>Continuous formative assessment of </a:t>
            </a:r>
            <a:r>
              <a:rPr lang="en-GB" sz="2800" dirty="0" smtClean="0"/>
              <a:t>teachers</a:t>
            </a:r>
            <a:endParaRPr lang="en-GB" sz="2400" dirty="0"/>
          </a:p>
          <a:p>
            <a:pPr marL="285750" indent="-285750">
              <a:spcBef>
                <a:spcPts val="1800"/>
              </a:spcBef>
              <a:buFont typeface="Arial" panose="020B0604020202020204" pitchFamily="34" charset="0"/>
              <a:buChar char="•"/>
            </a:pPr>
            <a:r>
              <a:rPr lang="en-GB" sz="2800" dirty="0"/>
              <a:t>Accelerated accreditation of non-qualified </a:t>
            </a:r>
            <a:r>
              <a:rPr lang="en-GB" sz="2800" dirty="0" smtClean="0"/>
              <a:t>teachers</a:t>
            </a:r>
            <a:endParaRPr lang="en-GB" sz="3200" dirty="0"/>
          </a:p>
        </p:txBody>
      </p:sp>
    </p:spTree>
    <p:extLst>
      <p:ext uri="{BB962C8B-B14F-4D97-AF65-F5344CB8AC3E}">
        <p14:creationId xmlns:p14="http://schemas.microsoft.com/office/powerpoint/2010/main" xmlns="" val="1687174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0" y="1817317"/>
            <a:ext cx="8768219" cy="4834004"/>
          </a:xfrm>
        </p:spPr>
        <p:txBody>
          <a:bodyPr>
            <a:normAutofit/>
          </a:bodyPr>
          <a:lstStyle/>
          <a:p>
            <a:endParaRPr lang="en-GB" dirty="0" smtClean="0"/>
          </a:p>
          <a:p>
            <a:endParaRPr lang="en-GB"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50104" y="189186"/>
            <a:ext cx="9027226" cy="6668814"/>
          </a:xfrm>
          <a:prstGeom prst="rect">
            <a:avLst/>
          </a:prstGeom>
        </p:spPr>
      </p:pic>
    </p:spTree>
    <p:extLst>
      <p:ext uri="{BB962C8B-B14F-4D97-AF65-F5344CB8AC3E}">
        <p14:creationId xmlns:p14="http://schemas.microsoft.com/office/powerpoint/2010/main" xmlns="" val="4096880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910" y="-1"/>
            <a:ext cx="9171910" cy="2514601"/>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0" y="1817317"/>
            <a:ext cx="8768219" cy="4834004"/>
          </a:xfrm>
        </p:spPr>
        <p:txBody>
          <a:bodyPr>
            <a:normAutofit/>
          </a:bodyPr>
          <a:lstStyle/>
          <a:p>
            <a:endParaRPr lang="en-GB" dirty="0" smtClean="0"/>
          </a:p>
          <a:p>
            <a:endParaRPr lang="en-GB" dirty="0"/>
          </a:p>
        </p:txBody>
      </p:sp>
      <p:sp>
        <p:nvSpPr>
          <p:cNvPr id="4" name="Rectangle 3"/>
          <p:cNvSpPr/>
          <p:nvPr/>
        </p:nvSpPr>
        <p:spPr>
          <a:xfrm>
            <a:off x="538618" y="268180"/>
            <a:ext cx="8229601" cy="1446550"/>
          </a:xfrm>
          <a:prstGeom prst="rect">
            <a:avLst/>
          </a:prstGeom>
        </p:spPr>
        <p:txBody>
          <a:bodyPr wrap="square">
            <a:spAutoFit/>
          </a:bodyPr>
          <a:lstStyle/>
          <a:p>
            <a:pPr algn="ctr"/>
            <a:r>
              <a:rPr lang="en-GB" sz="4400" dirty="0" smtClean="0">
                <a:solidFill>
                  <a:srgbClr val="FFFFFF"/>
                </a:solidFill>
              </a:rPr>
              <a:t>Linking </a:t>
            </a:r>
            <a:r>
              <a:rPr lang="en-GB" sz="4400" dirty="0">
                <a:solidFill>
                  <a:srgbClr val="FFFFFF"/>
                </a:solidFill>
              </a:rPr>
              <a:t>h</a:t>
            </a:r>
            <a:r>
              <a:rPr lang="en-GB" sz="4400" dirty="0" smtClean="0">
                <a:solidFill>
                  <a:srgbClr val="FFFFFF"/>
                </a:solidFill>
              </a:rPr>
              <a:t>umanitarian </a:t>
            </a:r>
          </a:p>
          <a:p>
            <a:pPr algn="ctr"/>
            <a:r>
              <a:rPr lang="en-GB" sz="4400" dirty="0">
                <a:solidFill>
                  <a:srgbClr val="FFFFFF"/>
                </a:solidFill>
              </a:rPr>
              <a:t>t</a:t>
            </a:r>
            <a:r>
              <a:rPr lang="en-GB" sz="4400" dirty="0" smtClean="0">
                <a:solidFill>
                  <a:srgbClr val="FFFFFF"/>
                </a:solidFill>
              </a:rPr>
              <a:t>o </a:t>
            </a:r>
            <a:r>
              <a:rPr lang="en-GB" sz="4400" dirty="0">
                <a:solidFill>
                  <a:srgbClr val="FFFFFF"/>
                </a:solidFill>
              </a:rPr>
              <a:t>d</a:t>
            </a:r>
            <a:r>
              <a:rPr lang="en-GB" sz="4400" dirty="0" smtClean="0">
                <a:solidFill>
                  <a:srgbClr val="FFFFFF"/>
                </a:solidFill>
              </a:rPr>
              <a:t>evelopment settings</a:t>
            </a:r>
            <a:endParaRPr lang="en-GB" sz="4400" dirty="0">
              <a:solidFill>
                <a:srgbClr val="FFFFFF"/>
              </a:solidFill>
            </a:endParaRPr>
          </a:p>
        </p:txBody>
      </p:sp>
      <p:sp>
        <p:nvSpPr>
          <p:cNvPr id="3" name="Rectangle 2"/>
          <p:cNvSpPr/>
          <p:nvPr/>
        </p:nvSpPr>
        <p:spPr>
          <a:xfrm>
            <a:off x="533400" y="2881148"/>
            <a:ext cx="7317828" cy="2554545"/>
          </a:xfrm>
          <a:prstGeom prst="rect">
            <a:avLst/>
          </a:prstGeom>
        </p:spPr>
        <p:txBody>
          <a:bodyPr wrap="square">
            <a:spAutoFit/>
          </a:bodyPr>
          <a:lstStyle/>
          <a:p>
            <a:pPr marL="571500" indent="-571500">
              <a:buFont typeface="Arial"/>
              <a:buChar char="•"/>
            </a:pPr>
            <a:r>
              <a:rPr lang="en-GB" sz="4000" dirty="0" smtClean="0"/>
              <a:t>Linking </a:t>
            </a:r>
            <a:r>
              <a:rPr lang="en-GB" sz="4000" dirty="0"/>
              <a:t>relief, rehabilitation and </a:t>
            </a:r>
            <a:r>
              <a:rPr lang="en-GB" sz="4000" dirty="0" smtClean="0"/>
              <a:t>development (LRRD)</a:t>
            </a:r>
          </a:p>
          <a:p>
            <a:pPr marL="571500" indent="-571500">
              <a:buFont typeface="Arial"/>
              <a:buChar char="•"/>
            </a:pPr>
            <a:endParaRPr lang="en-GB" sz="4000" dirty="0"/>
          </a:p>
          <a:p>
            <a:pPr marL="571500" indent="-571500">
              <a:buFont typeface="Arial"/>
              <a:buChar char="•"/>
            </a:pPr>
            <a:r>
              <a:rPr lang="en-GB" sz="4000" dirty="0" smtClean="0"/>
              <a:t>ECHO</a:t>
            </a:r>
            <a:endParaRPr lang="en-GB" sz="4000" dirty="0"/>
          </a:p>
        </p:txBody>
      </p:sp>
    </p:spTree>
    <p:extLst>
      <p:ext uri="{BB962C8B-B14F-4D97-AF65-F5344CB8AC3E}">
        <p14:creationId xmlns:p14="http://schemas.microsoft.com/office/powerpoint/2010/main" xmlns="" val="1707165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910" y="-1"/>
            <a:ext cx="9171910" cy="1817317"/>
          </a:xfrm>
          <a:prstGeom prst="rect">
            <a:avLst/>
          </a:prstGeom>
        </p:spPr>
      </p:pic>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237994" y="1817317"/>
            <a:ext cx="8718115" cy="4834004"/>
          </a:xfrm>
        </p:spPr>
        <p:txBody>
          <a:bodyPr>
            <a:normAutofit/>
          </a:bodyPr>
          <a:lstStyle/>
          <a:p>
            <a:pPr algn="l"/>
            <a:endParaRPr lang="en-GB" dirty="0">
              <a:solidFill>
                <a:schemeClr val="tx1"/>
              </a:solidFill>
            </a:endParaRPr>
          </a:p>
          <a:p>
            <a:r>
              <a:rPr lang="en-GB" i="1" dirty="0" smtClean="0">
                <a:solidFill>
                  <a:schemeClr val="tx1"/>
                </a:solidFill>
              </a:rPr>
              <a:t>Would </a:t>
            </a:r>
            <a:r>
              <a:rPr lang="en-GB" i="1" dirty="0">
                <a:solidFill>
                  <a:schemeClr val="tx1"/>
                </a:solidFill>
              </a:rPr>
              <a:t>you like any further information from me? </a:t>
            </a:r>
            <a:endParaRPr lang="en-GB" i="1" dirty="0" smtClean="0">
              <a:solidFill>
                <a:schemeClr val="tx1"/>
              </a:solidFill>
            </a:endParaRPr>
          </a:p>
          <a:p>
            <a:pPr algn="l"/>
            <a:endParaRPr lang="en-GB" dirty="0" smtClean="0">
              <a:solidFill>
                <a:schemeClr val="tx1"/>
              </a:solidFill>
            </a:endParaRPr>
          </a:p>
          <a:p>
            <a:pPr algn="l"/>
            <a:r>
              <a:rPr lang="en-GB" dirty="0" smtClean="0">
                <a:solidFill>
                  <a:schemeClr val="tx1"/>
                </a:solidFill>
              </a:rPr>
              <a:t>Hand </a:t>
            </a:r>
            <a:r>
              <a:rPr lang="en-GB" dirty="0">
                <a:solidFill>
                  <a:schemeClr val="tx1"/>
                </a:solidFill>
              </a:rPr>
              <a:t>me your card with a question / issue </a:t>
            </a:r>
            <a:r>
              <a:rPr lang="en-GB" dirty="0" smtClean="0">
                <a:solidFill>
                  <a:schemeClr val="tx1"/>
                </a:solidFill>
              </a:rPr>
              <a:t>written </a:t>
            </a:r>
            <a:r>
              <a:rPr lang="en-GB" dirty="0">
                <a:solidFill>
                  <a:schemeClr val="tx1"/>
                </a:solidFill>
              </a:rPr>
              <a:t>on the back, and I will endeavour to respond.</a:t>
            </a:r>
          </a:p>
          <a:p>
            <a:endParaRPr lang="en-GB" dirty="0"/>
          </a:p>
        </p:txBody>
      </p:sp>
      <p:sp>
        <p:nvSpPr>
          <p:cNvPr id="4" name="Rectangle 3"/>
          <p:cNvSpPr/>
          <p:nvPr/>
        </p:nvSpPr>
        <p:spPr>
          <a:xfrm>
            <a:off x="394138" y="362773"/>
            <a:ext cx="8166538" cy="1015663"/>
          </a:xfrm>
          <a:prstGeom prst="rect">
            <a:avLst/>
          </a:prstGeom>
        </p:spPr>
        <p:txBody>
          <a:bodyPr wrap="square">
            <a:spAutoFit/>
          </a:bodyPr>
          <a:lstStyle/>
          <a:p>
            <a:r>
              <a:rPr lang="en-GB" sz="6000" dirty="0">
                <a:solidFill>
                  <a:srgbClr val="C00000"/>
                </a:solidFill>
              </a:rPr>
              <a:t> </a:t>
            </a:r>
            <a:r>
              <a:rPr lang="en-GB" sz="4400" dirty="0" smtClean="0">
                <a:solidFill>
                  <a:srgbClr val="FFFFFF"/>
                </a:solidFill>
              </a:rPr>
              <a:t>…and finally</a:t>
            </a:r>
            <a:endParaRPr lang="en-GB" sz="4400" dirty="0">
              <a:solidFill>
                <a:srgbClr val="FFFFFF"/>
              </a:solidFill>
            </a:endParaRPr>
          </a:p>
        </p:txBody>
      </p:sp>
    </p:spTree>
    <p:extLst>
      <p:ext uri="{BB962C8B-B14F-4D97-AF65-F5344CB8AC3E}">
        <p14:creationId xmlns:p14="http://schemas.microsoft.com/office/powerpoint/2010/main" xmlns="" val="3755486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910" y="0"/>
            <a:ext cx="9171910" cy="1570534"/>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extBox 2"/>
          <p:cNvSpPr txBox="1"/>
          <p:nvPr/>
        </p:nvSpPr>
        <p:spPr>
          <a:xfrm>
            <a:off x="662152" y="3119574"/>
            <a:ext cx="7808748" cy="1446550"/>
          </a:xfrm>
          <a:prstGeom prst="rect">
            <a:avLst/>
          </a:prstGeom>
          <a:noFill/>
        </p:spPr>
        <p:txBody>
          <a:bodyPr wrap="square" rtlCol="0">
            <a:spAutoFit/>
          </a:bodyPr>
          <a:lstStyle/>
          <a:p>
            <a:pPr algn="ctr"/>
            <a:r>
              <a:rPr lang="en-GB" sz="4400" dirty="0" smtClean="0"/>
              <a:t>j.lawrie@savethechildren.org.uk	</a:t>
            </a:r>
            <a:endParaRPr lang="en-GB" sz="4400" dirty="0"/>
          </a:p>
        </p:txBody>
      </p:sp>
      <p:pic>
        <p:nvPicPr>
          <p:cNvPr id="6" name="Picture 6" descr="http://donationsstatic.ebay.com/extend/logos/MF5139.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37994" y="5580527"/>
            <a:ext cx="3925867" cy="9370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6615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137786" y="1817317"/>
            <a:ext cx="8768219" cy="4834004"/>
          </a:xfrm>
        </p:spPr>
        <p:txBody>
          <a:bodyPr>
            <a:normAutofit/>
          </a:bodyPr>
          <a:lstStyle/>
          <a:p>
            <a:endParaRPr lang="en-GB" dirty="0" smtClean="0"/>
          </a:p>
          <a:p>
            <a:endParaRPr lang="en-GB" b="1" dirty="0"/>
          </a:p>
        </p:txBody>
      </p:sp>
      <p:pic>
        <p:nvPicPr>
          <p:cNvPr id="8" name="Picture 7"/>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7999"/>
          </a:xfrm>
          <a:prstGeom prst="rect">
            <a:avLst/>
          </a:prstGeom>
        </p:spPr>
      </p:pic>
      <p:sp>
        <p:nvSpPr>
          <p:cNvPr id="4" name="Rectangle 3"/>
          <p:cNvSpPr/>
          <p:nvPr/>
        </p:nvSpPr>
        <p:spPr>
          <a:xfrm>
            <a:off x="1" y="4520625"/>
            <a:ext cx="9067800" cy="1938992"/>
          </a:xfrm>
          <a:prstGeom prst="rect">
            <a:avLst/>
          </a:prstGeom>
          <a:solidFill>
            <a:schemeClr val="tx1">
              <a:lumMod val="65000"/>
              <a:lumOff val="35000"/>
              <a:alpha val="55000"/>
            </a:schemeClr>
          </a:solidFill>
        </p:spPr>
        <p:txBody>
          <a:bodyPr wrap="square">
            <a:spAutoFit/>
          </a:bodyPr>
          <a:lstStyle/>
          <a:p>
            <a:pPr algn="ctr"/>
            <a:r>
              <a:rPr lang="en-GB" sz="6000" b="1" dirty="0" smtClean="0">
                <a:solidFill>
                  <a:schemeClr val="bg1"/>
                </a:solidFill>
              </a:rPr>
              <a:t>Teachers</a:t>
            </a:r>
            <a:r>
              <a:rPr lang="en-GB" sz="6000" b="1" dirty="0">
                <a:solidFill>
                  <a:schemeClr val="bg1"/>
                </a:solidFill>
              </a:rPr>
              <a:t>’ experience </a:t>
            </a:r>
            <a:endParaRPr lang="en-GB" sz="6000" b="1" dirty="0" smtClean="0">
              <a:solidFill>
                <a:schemeClr val="bg1"/>
              </a:solidFill>
            </a:endParaRPr>
          </a:p>
          <a:p>
            <a:pPr algn="ctr"/>
            <a:r>
              <a:rPr lang="en-GB" sz="6000" b="1" dirty="0" smtClean="0">
                <a:solidFill>
                  <a:schemeClr val="bg1"/>
                </a:solidFill>
              </a:rPr>
              <a:t>of PD </a:t>
            </a:r>
            <a:r>
              <a:rPr lang="en-GB" sz="6000" b="1" dirty="0">
                <a:solidFill>
                  <a:schemeClr val="bg1"/>
                </a:solidFill>
              </a:rPr>
              <a:t>in fragile </a:t>
            </a:r>
            <a:r>
              <a:rPr lang="en-GB" sz="6000" b="1" dirty="0" smtClean="0">
                <a:solidFill>
                  <a:schemeClr val="bg1"/>
                </a:solidFill>
              </a:rPr>
              <a:t>locations</a:t>
            </a:r>
            <a:endParaRPr lang="en-GB" sz="6000" b="1" dirty="0">
              <a:solidFill>
                <a:schemeClr val="bg1"/>
              </a:solidFill>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180263" y="0"/>
            <a:ext cx="1963737"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45146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1540639"/>
          </a:xfrm>
          <a:prstGeom prst="rect">
            <a:avLst/>
          </a:prstGeom>
        </p:spPr>
      </p:pic>
      <p:sp>
        <p:nvSpPr>
          <p:cNvPr id="2" name="Title 1"/>
          <p:cNvSpPr>
            <a:spLocks noGrp="1"/>
          </p:cNvSpPr>
          <p:nvPr>
            <p:ph type="ctrTitle"/>
          </p:nvPr>
        </p:nvSpPr>
        <p:spPr>
          <a:xfrm>
            <a:off x="237995" y="783747"/>
            <a:ext cx="8718115" cy="924490"/>
          </a:xfrm>
          <a:noFill/>
        </p:spPr>
        <p:txBody>
          <a:bodyPr>
            <a:noAutofit/>
          </a:bodyPr>
          <a:lstStyle/>
          <a:p>
            <a:r>
              <a:rPr lang="en-GB" dirty="0">
                <a:solidFill>
                  <a:srgbClr val="FFFFFF"/>
                </a:solidFill>
              </a:rPr>
              <a:t>In-service teacher </a:t>
            </a:r>
            <a:r>
              <a:rPr lang="en-GB" dirty="0" smtClean="0">
                <a:solidFill>
                  <a:srgbClr val="FFFFFF"/>
                </a:solidFill>
              </a:rPr>
              <a:t>development</a:t>
            </a:r>
            <a:r>
              <a:rPr lang="en-GB" sz="3200" b="1" dirty="0">
                <a:solidFill>
                  <a:srgbClr val="C00000"/>
                </a:solidFill>
              </a:rPr>
              <a:t/>
            </a:r>
            <a:br>
              <a:rPr lang="en-GB" sz="3200" b="1" dirty="0">
                <a:solidFill>
                  <a:srgbClr val="C00000"/>
                </a:solidFill>
              </a:rPr>
            </a:br>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137786" y="1513490"/>
            <a:ext cx="8768219" cy="5137831"/>
          </a:xfrm>
        </p:spPr>
        <p:txBody>
          <a:bodyPr>
            <a:normAutofit/>
          </a:bodyPr>
          <a:lstStyle/>
          <a:p>
            <a:endParaRPr lang="en-GB" dirty="0" smtClean="0"/>
          </a:p>
          <a:p>
            <a:endParaRPr lang="en-GB" dirty="0"/>
          </a:p>
        </p:txBody>
      </p:sp>
      <p:sp>
        <p:nvSpPr>
          <p:cNvPr id="3" name="Rectangle 2"/>
          <p:cNvSpPr/>
          <p:nvPr/>
        </p:nvSpPr>
        <p:spPr>
          <a:xfrm>
            <a:off x="371803" y="1870839"/>
            <a:ext cx="8584307" cy="4739760"/>
          </a:xfrm>
          <a:prstGeom prst="rect">
            <a:avLst/>
          </a:prstGeom>
        </p:spPr>
        <p:txBody>
          <a:bodyPr wrap="square">
            <a:spAutoFit/>
          </a:bodyPr>
          <a:lstStyle/>
          <a:p>
            <a:pPr>
              <a:spcBef>
                <a:spcPts val="1200"/>
              </a:spcBef>
            </a:pPr>
            <a:r>
              <a:rPr lang="en-GB" dirty="0">
                <a:solidFill>
                  <a:srgbClr val="C00000"/>
                </a:solidFill>
              </a:rPr>
              <a:t> </a:t>
            </a:r>
            <a:endParaRPr lang="en-GB" sz="2800" dirty="0">
              <a:solidFill>
                <a:srgbClr val="C00000"/>
              </a:solidFill>
            </a:endParaRPr>
          </a:p>
          <a:p>
            <a:pPr marL="457200" lvl="0" indent="-457200">
              <a:spcBef>
                <a:spcPts val="1200"/>
              </a:spcBef>
              <a:buFont typeface="Arial" panose="020B0604020202020204" pitchFamily="34" charset="0"/>
              <a:buChar char="•"/>
            </a:pPr>
            <a:r>
              <a:rPr lang="en-GB" sz="2800" dirty="0"/>
              <a:t>Planned long term programme </a:t>
            </a:r>
            <a:r>
              <a:rPr lang="en-GB" sz="2800" i="1" dirty="0" smtClean="0"/>
              <a:t>vs.</a:t>
            </a:r>
            <a:r>
              <a:rPr lang="en-GB" sz="2800" dirty="0" smtClean="0"/>
              <a:t> </a:t>
            </a:r>
            <a:r>
              <a:rPr lang="en-GB" sz="2800" dirty="0"/>
              <a:t>unplanned by frequent </a:t>
            </a:r>
            <a:r>
              <a:rPr lang="en-GB" sz="2800" i="1" dirty="0" smtClean="0"/>
              <a:t>vs</a:t>
            </a:r>
            <a:r>
              <a:rPr lang="en-GB" sz="2800" dirty="0" smtClean="0"/>
              <a:t>. </a:t>
            </a:r>
            <a:r>
              <a:rPr lang="en-GB" sz="2800" dirty="0"/>
              <a:t>a</a:t>
            </a:r>
            <a:r>
              <a:rPr lang="en-GB" sz="2800" dirty="0" smtClean="0"/>
              <a:t>d </a:t>
            </a:r>
            <a:r>
              <a:rPr lang="en-GB" sz="2800" dirty="0"/>
              <a:t>h</a:t>
            </a:r>
            <a:r>
              <a:rPr lang="en-GB" sz="2800" dirty="0" smtClean="0"/>
              <a:t>oc</a:t>
            </a:r>
            <a:endParaRPr lang="en-GB" sz="2800" dirty="0"/>
          </a:p>
          <a:p>
            <a:pPr marL="457200" lvl="0" indent="-457200">
              <a:spcBef>
                <a:spcPts val="1200"/>
              </a:spcBef>
              <a:buFont typeface="Arial" panose="020B0604020202020204" pitchFamily="34" charset="0"/>
              <a:buChar char="•"/>
            </a:pPr>
            <a:r>
              <a:rPr lang="en-GB" sz="2800" dirty="0"/>
              <a:t>Delivered by an expert </a:t>
            </a:r>
            <a:r>
              <a:rPr lang="en-GB" sz="2800" i="1" dirty="0" smtClean="0"/>
              <a:t>vs.</a:t>
            </a:r>
            <a:r>
              <a:rPr lang="en-GB" sz="2800" dirty="0" smtClean="0"/>
              <a:t> </a:t>
            </a:r>
            <a:r>
              <a:rPr lang="en-GB" sz="2800" dirty="0"/>
              <a:t>delivered by a non-expert</a:t>
            </a:r>
          </a:p>
          <a:p>
            <a:pPr marL="457200" lvl="0" indent="-457200">
              <a:spcBef>
                <a:spcPts val="1200"/>
              </a:spcBef>
              <a:buFont typeface="Arial" panose="020B0604020202020204" pitchFamily="34" charset="0"/>
              <a:buChar char="•"/>
            </a:pPr>
            <a:r>
              <a:rPr lang="en-GB" sz="2800" dirty="0"/>
              <a:t>Multi-dimensional inputs </a:t>
            </a:r>
            <a:r>
              <a:rPr lang="en-GB" sz="2800" i="1" dirty="0" smtClean="0"/>
              <a:t>vs.</a:t>
            </a:r>
            <a:r>
              <a:rPr lang="en-GB" sz="2800" dirty="0" smtClean="0"/>
              <a:t> </a:t>
            </a:r>
            <a:r>
              <a:rPr lang="en-GB" sz="2800" dirty="0"/>
              <a:t>mono-dimensional</a:t>
            </a:r>
          </a:p>
          <a:p>
            <a:pPr marL="457200" lvl="0" indent="-457200">
              <a:spcBef>
                <a:spcPts val="1200"/>
              </a:spcBef>
              <a:buFont typeface="Arial" panose="020B0604020202020204" pitchFamily="34" charset="0"/>
              <a:buChar char="•"/>
            </a:pPr>
            <a:r>
              <a:rPr lang="en-GB" sz="2800" dirty="0"/>
              <a:t>Linked to a framework </a:t>
            </a:r>
            <a:r>
              <a:rPr lang="en-GB" sz="2800" i="1" dirty="0" smtClean="0"/>
              <a:t>vs.</a:t>
            </a:r>
            <a:r>
              <a:rPr lang="en-GB" sz="2800" dirty="0" smtClean="0"/>
              <a:t> </a:t>
            </a:r>
            <a:r>
              <a:rPr lang="en-GB" sz="2800" dirty="0"/>
              <a:t>without a suitable framework</a:t>
            </a:r>
          </a:p>
          <a:p>
            <a:pPr marL="457200" lvl="0" indent="-457200">
              <a:spcBef>
                <a:spcPts val="1200"/>
              </a:spcBef>
              <a:buFont typeface="Arial" panose="020B0604020202020204" pitchFamily="34" charset="0"/>
              <a:buChar char="•"/>
            </a:pPr>
            <a:r>
              <a:rPr lang="en-GB" sz="2800" dirty="0"/>
              <a:t>Measured </a:t>
            </a:r>
            <a:r>
              <a:rPr lang="en-GB" sz="2800" i="1" dirty="0" smtClean="0"/>
              <a:t>vs.</a:t>
            </a:r>
            <a:r>
              <a:rPr lang="en-GB" sz="2800" dirty="0" smtClean="0"/>
              <a:t> </a:t>
            </a:r>
            <a:r>
              <a:rPr lang="en-GB" sz="2800" dirty="0"/>
              <a:t>not measured</a:t>
            </a:r>
          </a:p>
          <a:p>
            <a:pPr marL="457200" lvl="0" indent="-457200">
              <a:spcBef>
                <a:spcPts val="1200"/>
              </a:spcBef>
              <a:buFont typeface="Arial" panose="020B0604020202020204" pitchFamily="34" charset="0"/>
              <a:buChar char="•"/>
            </a:pPr>
            <a:r>
              <a:rPr lang="en-GB" sz="2800" dirty="0"/>
              <a:t>In workplace support </a:t>
            </a:r>
            <a:r>
              <a:rPr lang="en-GB" sz="2800" i="1" dirty="0" smtClean="0"/>
              <a:t>vs.</a:t>
            </a:r>
            <a:r>
              <a:rPr lang="en-GB" sz="2800" dirty="0" smtClean="0"/>
              <a:t> </a:t>
            </a:r>
            <a:r>
              <a:rPr lang="en-GB" sz="2800" dirty="0"/>
              <a:t>in external locations</a:t>
            </a:r>
          </a:p>
        </p:txBody>
      </p:sp>
    </p:spTree>
    <p:extLst>
      <p:ext uri="{BB962C8B-B14F-4D97-AF65-F5344CB8AC3E}">
        <p14:creationId xmlns:p14="http://schemas.microsoft.com/office/powerpoint/2010/main" xmlns="" val="1537197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1540639"/>
          </a:xfrm>
          <a:prstGeom prst="rect">
            <a:avLst/>
          </a:prstGeom>
        </p:spPr>
      </p:pic>
      <p:sp>
        <p:nvSpPr>
          <p:cNvPr id="7" name="Title 1"/>
          <p:cNvSpPr txBox="1">
            <a:spLocks/>
          </p:cNvSpPr>
          <p:nvPr/>
        </p:nvSpPr>
        <p:spPr>
          <a:xfrm>
            <a:off x="195197" y="236428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9" name="Picture 6" descr="http://donationsstatic.ebay.com/extend/logos/MF5139.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555473" y="2098869"/>
            <a:ext cx="2869324" cy="68483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503701" y="4653239"/>
            <a:ext cx="2813582" cy="841197"/>
          </a:xfrm>
          <a:prstGeom prst="rect">
            <a:avLst/>
          </a:prstGeom>
        </p:spPr>
      </p:pic>
      <p:sp>
        <p:nvSpPr>
          <p:cNvPr id="6" name="Rectangle 5"/>
          <p:cNvSpPr/>
          <p:nvPr/>
        </p:nvSpPr>
        <p:spPr>
          <a:xfrm>
            <a:off x="5503701" y="3250952"/>
            <a:ext cx="2400223" cy="954107"/>
          </a:xfrm>
          <a:prstGeom prst="rect">
            <a:avLst/>
          </a:prstGeom>
        </p:spPr>
        <p:txBody>
          <a:bodyPr wrap="square">
            <a:spAutoFit/>
          </a:bodyPr>
          <a:lstStyle/>
          <a:p>
            <a:r>
              <a:rPr lang="en-GB" sz="2800" dirty="0"/>
              <a:t>James </a:t>
            </a:r>
            <a:r>
              <a:rPr lang="en-GB" sz="2800" dirty="0" smtClean="0"/>
              <a:t>Lawrie</a:t>
            </a:r>
          </a:p>
          <a:p>
            <a:r>
              <a:rPr lang="en-GB" sz="2800" dirty="0" smtClean="0"/>
              <a:t>&amp; Mary Burns</a:t>
            </a:r>
            <a:endParaRPr lang="en-GB" sz="2800" dirty="0"/>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526273" y="425001"/>
            <a:ext cx="4266444" cy="5896322"/>
          </a:xfrm>
          <a:prstGeom prst="rect">
            <a:avLst/>
          </a:prstGeom>
          <a:ln>
            <a:solidFill>
              <a:schemeClr val="tx1"/>
            </a:solidFill>
          </a:ln>
        </p:spPr>
      </p:pic>
      <p:sp>
        <p:nvSpPr>
          <p:cNvPr id="3" name="Rectangle 2"/>
          <p:cNvSpPr/>
          <p:nvPr/>
        </p:nvSpPr>
        <p:spPr>
          <a:xfrm>
            <a:off x="5503701" y="453169"/>
            <a:ext cx="3468414" cy="769441"/>
          </a:xfrm>
          <a:prstGeom prst="rect">
            <a:avLst/>
          </a:prstGeom>
        </p:spPr>
        <p:txBody>
          <a:bodyPr wrap="square">
            <a:spAutoFit/>
          </a:bodyPr>
          <a:lstStyle/>
          <a:p>
            <a:r>
              <a:rPr lang="en-GB" sz="4400" dirty="0" smtClean="0">
                <a:solidFill>
                  <a:srgbClr val="FFFFFF"/>
                </a:solidFill>
              </a:rPr>
              <a:t>TPD </a:t>
            </a:r>
            <a:r>
              <a:rPr lang="en-GB" sz="4400" dirty="0">
                <a:solidFill>
                  <a:srgbClr val="FFFFFF"/>
                </a:solidFill>
              </a:rPr>
              <a:t>Guide </a:t>
            </a:r>
          </a:p>
        </p:txBody>
      </p:sp>
    </p:spTree>
    <p:extLst>
      <p:ext uri="{BB962C8B-B14F-4D97-AF65-F5344CB8AC3E}">
        <p14:creationId xmlns:p14="http://schemas.microsoft.com/office/powerpoint/2010/main" xmlns="" val="3934556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910" y="0"/>
            <a:ext cx="9171910" cy="1365337"/>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graphicFrame>
        <p:nvGraphicFramePr>
          <p:cNvPr id="3" name="Diagram 2"/>
          <p:cNvGraphicFramePr/>
          <p:nvPr>
            <p:extLst>
              <p:ext uri="{D42A27DB-BD31-4B8C-83A1-F6EECF244321}">
                <p14:modId xmlns:p14="http://schemas.microsoft.com/office/powerpoint/2010/main" xmlns="" val="302585186"/>
              </p:ext>
            </p:extLst>
          </p:nvPr>
        </p:nvGraphicFramePr>
        <p:xfrm>
          <a:off x="864296" y="1570534"/>
          <a:ext cx="7728559" cy="5217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83712" y="297947"/>
            <a:ext cx="7928976" cy="769441"/>
          </a:xfrm>
          <a:prstGeom prst="rect">
            <a:avLst/>
          </a:prstGeom>
          <a:noFill/>
        </p:spPr>
        <p:txBody>
          <a:bodyPr wrap="square" rtlCol="0">
            <a:spAutoFit/>
          </a:bodyPr>
          <a:lstStyle/>
          <a:p>
            <a:pPr algn="ctr"/>
            <a:r>
              <a:rPr lang="en-GB" sz="4400" dirty="0" smtClean="0">
                <a:solidFill>
                  <a:schemeClr val="bg1"/>
                </a:solidFill>
              </a:rPr>
              <a:t>Why produce a guide to TPD?</a:t>
            </a:r>
            <a:endParaRPr lang="en-GB" sz="4400" dirty="0">
              <a:solidFill>
                <a:schemeClr val="bg1"/>
              </a:solidFill>
            </a:endParaRPr>
          </a:p>
        </p:txBody>
      </p:sp>
    </p:spTree>
    <p:extLst>
      <p:ext uri="{BB962C8B-B14F-4D97-AF65-F5344CB8AC3E}">
        <p14:creationId xmlns:p14="http://schemas.microsoft.com/office/powerpoint/2010/main" xmlns="" val="3771883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910" y="0"/>
            <a:ext cx="9171910" cy="1570534"/>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Subtitle 9"/>
          <p:cNvSpPr>
            <a:spLocks noGrp="1"/>
          </p:cNvSpPr>
          <p:nvPr>
            <p:ph type="subTitle" idx="1"/>
          </p:nvPr>
        </p:nvSpPr>
        <p:spPr>
          <a:xfrm>
            <a:off x="427512" y="1817317"/>
            <a:ext cx="8165343" cy="4725987"/>
          </a:xfrm>
        </p:spPr>
        <p:txBody>
          <a:bodyPr>
            <a:normAutofit fontScale="85000" lnSpcReduction="20000"/>
          </a:bodyPr>
          <a:lstStyle/>
          <a:p>
            <a:pPr marL="457200" indent="-457200" algn="l">
              <a:buFont typeface="Arial" panose="020B0604020202020204" pitchFamily="34" charset="0"/>
              <a:buChar char="•"/>
            </a:pPr>
            <a:r>
              <a:rPr lang="en-US" sz="3300" b="1" dirty="0" smtClean="0">
                <a:solidFill>
                  <a:schemeClr val="tx1"/>
                </a:solidFill>
              </a:rPr>
              <a:t>1</a:t>
            </a:r>
            <a:r>
              <a:rPr lang="en-US" sz="3300" dirty="0" smtClean="0">
                <a:solidFill>
                  <a:schemeClr val="tx1"/>
                </a:solidFill>
              </a:rPr>
              <a:t> Conversation </a:t>
            </a:r>
            <a:r>
              <a:rPr lang="en-US" sz="3300" dirty="0">
                <a:solidFill>
                  <a:schemeClr val="tx1"/>
                </a:solidFill>
              </a:rPr>
              <a:t>(</a:t>
            </a:r>
            <a:r>
              <a:rPr lang="en-US" sz="3300" dirty="0" smtClean="0">
                <a:solidFill>
                  <a:schemeClr val="tx1"/>
                </a:solidFill>
              </a:rPr>
              <a:t>Nov 2012)</a:t>
            </a:r>
          </a:p>
          <a:p>
            <a:pPr marL="457200" indent="-457200" algn="l">
              <a:buFont typeface="Arial" panose="020B0604020202020204" pitchFamily="34" charset="0"/>
              <a:buChar char="•"/>
            </a:pPr>
            <a:r>
              <a:rPr lang="en-US" sz="3300" b="1" dirty="0" smtClean="0">
                <a:solidFill>
                  <a:schemeClr val="tx1"/>
                </a:solidFill>
              </a:rPr>
              <a:t>20 </a:t>
            </a:r>
            <a:r>
              <a:rPr lang="en-US" sz="3300" dirty="0" smtClean="0">
                <a:solidFill>
                  <a:schemeClr val="tx1"/>
                </a:solidFill>
              </a:rPr>
              <a:t>Specialists</a:t>
            </a:r>
            <a:endParaRPr lang="en-US" sz="3300" b="1" dirty="0" smtClean="0">
              <a:solidFill>
                <a:schemeClr val="tx1"/>
              </a:solidFill>
            </a:endParaRPr>
          </a:p>
          <a:p>
            <a:pPr marL="457200" indent="-457200" algn="l">
              <a:buFont typeface="Arial" panose="020B0604020202020204" pitchFamily="34" charset="0"/>
              <a:buChar char="•"/>
            </a:pPr>
            <a:r>
              <a:rPr lang="en-US" sz="3300" b="1" dirty="0" smtClean="0">
                <a:solidFill>
                  <a:schemeClr val="tx1"/>
                </a:solidFill>
              </a:rPr>
              <a:t>19 </a:t>
            </a:r>
            <a:r>
              <a:rPr lang="en-US" sz="3300" dirty="0" smtClean="0">
                <a:solidFill>
                  <a:schemeClr val="tx1"/>
                </a:solidFill>
              </a:rPr>
              <a:t>Blogs</a:t>
            </a:r>
          </a:p>
          <a:p>
            <a:pPr marL="457200" indent="-457200" algn="l">
              <a:buFont typeface="Arial" panose="020B0604020202020204" pitchFamily="34" charset="0"/>
              <a:buChar char="•"/>
            </a:pPr>
            <a:r>
              <a:rPr lang="en-US" sz="3300" b="1" dirty="0" smtClean="0">
                <a:solidFill>
                  <a:schemeClr val="tx1"/>
                </a:solidFill>
              </a:rPr>
              <a:t>2</a:t>
            </a:r>
            <a:r>
              <a:rPr lang="en-US" sz="3300" dirty="0" smtClean="0">
                <a:solidFill>
                  <a:schemeClr val="tx1"/>
                </a:solidFill>
              </a:rPr>
              <a:t> years</a:t>
            </a:r>
          </a:p>
          <a:p>
            <a:pPr marL="457200" indent="-457200" algn="l">
              <a:buFont typeface="Arial" panose="020B0604020202020204" pitchFamily="34" charset="0"/>
              <a:buChar char="•"/>
            </a:pPr>
            <a:r>
              <a:rPr lang="en-US" sz="3300" b="1" dirty="0">
                <a:solidFill>
                  <a:schemeClr val="tx1"/>
                </a:solidFill>
              </a:rPr>
              <a:t>7</a:t>
            </a:r>
            <a:r>
              <a:rPr lang="en-US" sz="3300" dirty="0">
                <a:solidFill>
                  <a:schemeClr val="tx1"/>
                </a:solidFill>
              </a:rPr>
              <a:t> Recommendations </a:t>
            </a:r>
            <a:endParaRPr lang="en-US" sz="3300" dirty="0" smtClean="0">
              <a:solidFill>
                <a:schemeClr val="tx1"/>
              </a:solidFill>
            </a:endParaRPr>
          </a:p>
          <a:p>
            <a:pPr marL="457200" indent="-457200" algn="l">
              <a:buFont typeface="Arial" panose="020B0604020202020204" pitchFamily="34" charset="0"/>
              <a:buChar char="•"/>
            </a:pPr>
            <a:r>
              <a:rPr lang="en-US" sz="3300" b="1" dirty="0" smtClean="0">
                <a:solidFill>
                  <a:schemeClr val="tx1"/>
                </a:solidFill>
              </a:rPr>
              <a:t>162</a:t>
            </a:r>
            <a:r>
              <a:rPr lang="en-US" sz="3300" dirty="0" smtClean="0">
                <a:solidFill>
                  <a:schemeClr val="tx1"/>
                </a:solidFill>
              </a:rPr>
              <a:t> Pages </a:t>
            </a:r>
            <a:endParaRPr lang="en-US" sz="3300" dirty="0">
              <a:solidFill>
                <a:schemeClr val="tx1"/>
              </a:solidFill>
            </a:endParaRPr>
          </a:p>
          <a:p>
            <a:pPr marL="457200" indent="-457200" algn="l">
              <a:buFont typeface="Arial" panose="020B0604020202020204" pitchFamily="34" charset="0"/>
              <a:buChar char="•"/>
            </a:pPr>
            <a:endParaRPr lang="en-US" sz="3300" dirty="0" smtClean="0">
              <a:solidFill>
                <a:schemeClr val="tx1"/>
              </a:solidFill>
            </a:endParaRPr>
          </a:p>
          <a:p>
            <a:pPr algn="l"/>
            <a:r>
              <a:rPr lang="en-US" sz="3300" b="1" i="1" dirty="0" smtClean="0">
                <a:solidFill>
                  <a:srgbClr val="C00000"/>
                </a:solidFill>
              </a:rPr>
              <a:t>Guide for: </a:t>
            </a:r>
          </a:p>
          <a:p>
            <a:pPr algn="l"/>
            <a:r>
              <a:rPr lang="en-US" sz="3300" dirty="0" smtClean="0">
                <a:solidFill>
                  <a:schemeClr val="tx1"/>
                </a:solidFill>
              </a:rPr>
              <a:t>Policymakers, Practitioners, Donors, Teacher Training colleges, INGOs, …and anyone working </a:t>
            </a:r>
            <a:r>
              <a:rPr lang="en-US" sz="3300" i="1" dirty="0" smtClean="0">
                <a:solidFill>
                  <a:schemeClr val="tx1"/>
                </a:solidFill>
              </a:rPr>
              <a:t>for</a:t>
            </a:r>
            <a:r>
              <a:rPr lang="en-US" sz="3300" dirty="0" smtClean="0">
                <a:solidFill>
                  <a:schemeClr val="tx1"/>
                </a:solidFill>
              </a:rPr>
              <a:t> and </a:t>
            </a:r>
            <a:r>
              <a:rPr lang="en-US" sz="3300" i="1" dirty="0" smtClean="0">
                <a:solidFill>
                  <a:schemeClr val="tx1"/>
                </a:solidFill>
              </a:rPr>
              <a:t>with</a:t>
            </a:r>
            <a:r>
              <a:rPr lang="en-US" sz="3300" dirty="0" smtClean="0">
                <a:solidFill>
                  <a:schemeClr val="tx1"/>
                </a:solidFill>
              </a:rPr>
              <a:t> teachers operating in low income and fragile settings </a:t>
            </a:r>
            <a:endParaRPr lang="en-GB" sz="3300" dirty="0">
              <a:solidFill>
                <a:schemeClr val="tx1"/>
              </a:solidFill>
            </a:endParaRPr>
          </a:p>
          <a:p>
            <a:endParaRPr lang="en-GB" sz="3300" dirty="0" smtClean="0"/>
          </a:p>
          <a:p>
            <a:endParaRPr lang="en-GB" dirty="0"/>
          </a:p>
        </p:txBody>
      </p:sp>
      <p:sp>
        <p:nvSpPr>
          <p:cNvPr id="11" name="TextBox 10"/>
          <p:cNvSpPr txBox="1"/>
          <p:nvPr/>
        </p:nvSpPr>
        <p:spPr>
          <a:xfrm>
            <a:off x="427512" y="440847"/>
            <a:ext cx="8335487" cy="769441"/>
          </a:xfrm>
          <a:prstGeom prst="rect">
            <a:avLst/>
          </a:prstGeom>
          <a:noFill/>
        </p:spPr>
        <p:txBody>
          <a:bodyPr wrap="square" rtlCol="0">
            <a:spAutoFit/>
          </a:bodyPr>
          <a:lstStyle/>
          <a:p>
            <a:pPr algn="ctr"/>
            <a:r>
              <a:rPr lang="en-GB" sz="4400" dirty="0" smtClean="0">
                <a:solidFill>
                  <a:schemeClr val="bg1"/>
                </a:solidFill>
              </a:rPr>
              <a:t>What is the guide and who is it for? </a:t>
            </a:r>
            <a:endParaRPr lang="en-GB" sz="4400" dirty="0">
              <a:solidFill>
                <a:schemeClr val="bg1"/>
              </a:solidFill>
            </a:endParaRPr>
          </a:p>
        </p:txBody>
      </p:sp>
    </p:spTree>
    <p:extLst>
      <p:ext uri="{BB962C8B-B14F-4D97-AF65-F5344CB8AC3E}">
        <p14:creationId xmlns:p14="http://schemas.microsoft.com/office/powerpoint/2010/main" xmlns="" val="1428254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910" y="0"/>
            <a:ext cx="9171910" cy="1570534"/>
          </a:xfrm>
          <a:prstGeom prst="rect">
            <a:avLst/>
          </a:prstGeom>
        </p:spPr>
      </p:pic>
      <p:sp>
        <p:nvSpPr>
          <p:cNvPr id="2" name="Title 1"/>
          <p:cNvSpPr>
            <a:spLocks noGrp="1"/>
          </p:cNvSpPr>
          <p:nvPr>
            <p:ph type="ctrTitle"/>
          </p:nvPr>
        </p:nvSpPr>
        <p:spPr>
          <a:xfrm>
            <a:off x="237995" y="440847"/>
            <a:ext cx="8718115" cy="924490"/>
          </a:xfrm>
          <a:noFill/>
        </p:spPr>
        <p:txBody>
          <a:bodyPr>
            <a:noAutofit/>
          </a:bodyPr>
          <a:lstStyle/>
          <a:p>
            <a:r>
              <a:rPr lang="en-US" sz="3000" dirty="0">
                <a:latin typeface="Gill Sans"/>
              </a:rPr>
              <a:t/>
            </a:r>
            <a:br>
              <a:rPr lang="en-US" sz="3000" dirty="0">
                <a:latin typeface="Gill Sans"/>
              </a:rPr>
            </a:br>
            <a:endParaRPr lang="en-US" sz="3000" b="1" dirty="0">
              <a:solidFill>
                <a:schemeClr val="bg1">
                  <a:lumMod val="95000"/>
                </a:schemeClr>
              </a:solidFill>
              <a:latin typeface="Gill Sans"/>
              <a:cs typeface="Gill Sans"/>
            </a:endParaRPr>
          </a:p>
        </p:txBody>
      </p:sp>
      <p:sp>
        <p:nvSpPr>
          <p:cNvPr id="7" name="Title 1"/>
          <p:cNvSpPr txBox="1">
            <a:spLocks/>
          </p:cNvSpPr>
          <p:nvPr/>
        </p:nvSpPr>
        <p:spPr>
          <a:xfrm>
            <a:off x="533400" y="2514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extBox 10"/>
          <p:cNvSpPr txBox="1"/>
          <p:nvPr/>
        </p:nvSpPr>
        <p:spPr>
          <a:xfrm>
            <a:off x="663879" y="440847"/>
            <a:ext cx="7928976" cy="769441"/>
          </a:xfrm>
          <a:prstGeom prst="rect">
            <a:avLst/>
          </a:prstGeom>
          <a:noFill/>
        </p:spPr>
        <p:txBody>
          <a:bodyPr wrap="square" rtlCol="0">
            <a:spAutoFit/>
          </a:bodyPr>
          <a:lstStyle/>
          <a:p>
            <a:pPr algn="ctr"/>
            <a:r>
              <a:rPr lang="en-GB" sz="4000" dirty="0" smtClean="0">
                <a:solidFill>
                  <a:schemeClr val="bg1"/>
                </a:solidFill>
              </a:rPr>
              <a:t>Two </a:t>
            </a:r>
            <a:r>
              <a:rPr lang="en-GB" sz="4400" dirty="0" smtClean="0">
                <a:solidFill>
                  <a:schemeClr val="bg1"/>
                </a:solidFill>
              </a:rPr>
              <a:t>years</a:t>
            </a:r>
            <a:r>
              <a:rPr lang="en-GB" sz="4000" dirty="0" smtClean="0">
                <a:solidFill>
                  <a:schemeClr val="bg1"/>
                </a:solidFill>
              </a:rPr>
              <a:t> in </a:t>
            </a:r>
            <a:r>
              <a:rPr lang="en-GB" sz="4400" dirty="0" smtClean="0">
                <a:solidFill>
                  <a:schemeClr val="bg1"/>
                </a:solidFill>
              </a:rPr>
              <a:t>production</a:t>
            </a:r>
            <a:r>
              <a:rPr lang="en-GB" sz="4000" dirty="0" smtClean="0">
                <a:solidFill>
                  <a:schemeClr val="bg1"/>
                </a:solidFill>
              </a:rPr>
              <a:t>…</a:t>
            </a:r>
            <a:endParaRPr lang="en-GB" sz="4000" dirty="0">
              <a:solidFill>
                <a:schemeClr val="bg1"/>
              </a:solidFill>
            </a:endParaRPr>
          </a:p>
        </p:txBody>
      </p:sp>
      <p:graphicFrame>
        <p:nvGraphicFramePr>
          <p:cNvPr id="3" name="Diagram 2"/>
          <p:cNvGraphicFramePr/>
          <p:nvPr>
            <p:extLst>
              <p:ext uri="{D42A27DB-BD31-4B8C-83A1-F6EECF244321}">
                <p14:modId xmlns:p14="http://schemas.microsoft.com/office/powerpoint/2010/main" xmlns="" val="3632806215"/>
              </p:ext>
            </p:extLst>
          </p:nvPr>
        </p:nvGraphicFramePr>
        <p:xfrm>
          <a:off x="237994" y="1760254"/>
          <a:ext cx="8718115" cy="4815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7188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6005</TotalTime>
  <Words>2107</Words>
  <Application>Microsoft Office PowerPoint</Application>
  <PresentationFormat>On-screen Show (4:3)</PresentationFormat>
  <Paragraphs>218</Paragraphs>
  <Slides>34</Slides>
  <Notes>13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vt:lpstr>
      <vt:lpstr> </vt:lpstr>
      <vt:lpstr>Slide 3</vt:lpstr>
      <vt:lpstr> </vt:lpstr>
      <vt:lpstr>In-service teacher development  </vt:lpstr>
      <vt:lpstr>Slide 6</vt:lpstr>
      <vt:lpstr> </vt:lpstr>
      <vt:lpstr> </vt:lpstr>
      <vt:lpstr> </vt:lpstr>
      <vt:lpstr> </vt:lpstr>
      <vt:lpstr> </vt:lpstr>
      <vt:lpstr> </vt:lpstr>
      <vt:lpstr> </vt:lpstr>
      <vt:lpstr> Focus on teachers as professionals, learners and individuals </vt:lpstr>
      <vt:lpstr> </vt:lpstr>
      <vt:lpstr> </vt:lpstr>
      <vt:lpstr> </vt:lpstr>
      <vt:lpstr> </vt:lpstr>
      <vt:lpstr> </vt:lpstr>
      <vt:lpstr> </vt:lpstr>
      <vt:lpstr>Credit:  Emmanuel Kenyi / Save the Children</vt:lpstr>
      <vt:lpstr> </vt:lpstr>
      <vt:lpstr>Credit:  Rachel Palmer / Save the Children</vt:lpstr>
      <vt:lpstr> </vt:lpstr>
      <vt:lpstr>Slide 25</vt:lpstr>
      <vt:lpstr> </vt:lpstr>
      <vt:lpstr>INEE TOOLKIT: toolkit.ineesite.org</vt:lpstr>
      <vt:lpstr> </vt:lpstr>
      <vt:lpstr> </vt:lpstr>
      <vt:lpstr> </vt:lpstr>
      <vt:lpstr> </vt:lpstr>
      <vt:lpstr> </vt:lpstr>
      <vt:lpstr>Slide 33</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Jenn Warren</dc:creator>
  <cp:lastModifiedBy>Innova Europe 3</cp:lastModifiedBy>
  <cp:revision>128</cp:revision>
  <cp:lastPrinted>2015-10-19T18:48:01Z</cp:lastPrinted>
  <dcterms:created xsi:type="dcterms:W3CDTF">2015-02-23T04:30:51Z</dcterms:created>
  <dcterms:modified xsi:type="dcterms:W3CDTF">2015-10-20T09:59:46Z</dcterms:modified>
</cp:coreProperties>
</file>