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bin" ContentType="application/vnd.openxmlformats-officedocument.oleObject"/>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drawing6.xml" ContentType="application/vnd.ms-office.drawingml.diagramDrawing+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5" r:id="rId1"/>
    <p:sldMasterId id="2147483883" r:id="rId2"/>
    <p:sldMasterId id="2147483858" r:id="rId3"/>
    <p:sldMasterId id="2147483871" r:id="rId4"/>
    <p:sldMasterId id="2147484095" r:id="rId5"/>
  </p:sldMasterIdLst>
  <p:notesMasterIdLst>
    <p:notesMasterId r:id="rId50"/>
  </p:notesMasterIdLst>
  <p:sldIdLst>
    <p:sldId id="724" r:id="rId6"/>
    <p:sldId id="805" r:id="rId7"/>
    <p:sldId id="823" r:id="rId8"/>
    <p:sldId id="822" r:id="rId9"/>
    <p:sldId id="729" r:id="rId10"/>
    <p:sldId id="824" r:id="rId11"/>
    <p:sldId id="713" r:id="rId12"/>
    <p:sldId id="714" r:id="rId13"/>
    <p:sldId id="735" r:id="rId14"/>
    <p:sldId id="736" r:id="rId15"/>
    <p:sldId id="528" r:id="rId16"/>
    <p:sldId id="821" r:id="rId17"/>
    <p:sldId id="819" r:id="rId18"/>
    <p:sldId id="807" r:id="rId19"/>
    <p:sldId id="808" r:id="rId20"/>
    <p:sldId id="809" r:id="rId21"/>
    <p:sldId id="810" r:id="rId22"/>
    <p:sldId id="811" r:id="rId23"/>
    <p:sldId id="812" r:id="rId24"/>
    <p:sldId id="813" r:id="rId25"/>
    <p:sldId id="814" r:id="rId26"/>
    <p:sldId id="815" r:id="rId27"/>
    <p:sldId id="818" r:id="rId28"/>
    <p:sldId id="769" r:id="rId29"/>
    <p:sldId id="770" r:id="rId30"/>
    <p:sldId id="787" r:id="rId31"/>
    <p:sldId id="771" r:id="rId32"/>
    <p:sldId id="820" r:id="rId33"/>
    <p:sldId id="743" r:id="rId34"/>
    <p:sldId id="698" r:id="rId35"/>
    <p:sldId id="772" r:id="rId36"/>
    <p:sldId id="773" r:id="rId37"/>
    <p:sldId id="774" r:id="rId38"/>
    <p:sldId id="788" r:id="rId39"/>
    <p:sldId id="789" r:id="rId40"/>
    <p:sldId id="790" r:id="rId41"/>
    <p:sldId id="791" r:id="rId42"/>
    <p:sldId id="775" r:id="rId43"/>
    <p:sldId id="792" r:id="rId44"/>
    <p:sldId id="793" r:id="rId45"/>
    <p:sldId id="786" r:id="rId46"/>
    <p:sldId id="825" r:id="rId47"/>
    <p:sldId id="826" r:id="rId48"/>
    <p:sldId id="806" r:id="rId49"/>
  </p:sldIdLst>
  <p:sldSz cx="9144000" cy="6858000" type="screen4x3"/>
  <p:notesSz cx="7099300" cy="10234613"/>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oojee"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663300"/>
    <a:srgbClr val="B2B2B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667" autoAdjust="0"/>
  </p:normalViewPr>
  <p:slideViewPr>
    <p:cSldViewPr>
      <p:cViewPr>
        <p:scale>
          <a:sx n="57" d="100"/>
          <a:sy n="57" d="100"/>
        </p:scale>
        <p:origin x="-1236" y="-216"/>
      </p:cViewPr>
      <p:guideLst>
        <p:guide orient="horz" pos="2160"/>
        <p:guide pos="2880"/>
      </p:guideLst>
    </p:cSldViewPr>
  </p:slideViewPr>
  <p:outlineViewPr>
    <p:cViewPr>
      <p:scale>
        <a:sx n="33" d="100"/>
        <a:sy n="33" d="100"/>
      </p:scale>
      <p:origin x="0" y="2181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diagrams/_rels/data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png"/><Relationship Id="rId4"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14B37F-57FF-48F2-BE2D-CD673453D8B3}" type="doc">
      <dgm:prSet loTypeId="urn:microsoft.com/office/officeart/2005/8/layout/hierarchy4" loCatId="list" qsTypeId="urn:microsoft.com/office/officeart/2005/8/quickstyle/simple1" qsCatId="simple" csTypeId="urn:microsoft.com/office/officeart/2005/8/colors/accent3_4" csCatId="accent3" phldr="1"/>
      <dgm:spPr/>
      <dgm:t>
        <a:bodyPr/>
        <a:lstStyle/>
        <a:p>
          <a:endParaRPr lang="en-ZA"/>
        </a:p>
      </dgm:t>
    </dgm:pt>
    <dgm:pt modelId="{6148E53B-8B37-42FF-94C7-7A06BB5D91CF}">
      <dgm:prSet phldrT="[Text]"/>
      <dgm:spPr/>
      <dgm:t>
        <a:bodyPr/>
        <a:lstStyle/>
        <a:p>
          <a:r>
            <a:rPr lang="en-ZA" dirty="0">
              <a:solidFill>
                <a:schemeClr val="bg1"/>
              </a:solidFill>
            </a:rPr>
            <a:t>Department of Higher Education and Training (DHET) </a:t>
          </a:r>
        </a:p>
      </dgm:t>
    </dgm:pt>
    <dgm:pt modelId="{B92F7B14-C02B-430A-9BB9-B702EA7A5123}" type="parTrans" cxnId="{E489D5BA-1428-4444-887D-CB385A15200C}">
      <dgm:prSet/>
      <dgm:spPr/>
      <dgm:t>
        <a:bodyPr/>
        <a:lstStyle/>
        <a:p>
          <a:endParaRPr lang="en-ZA"/>
        </a:p>
      </dgm:t>
    </dgm:pt>
    <dgm:pt modelId="{F837D279-844D-4289-96D1-41391543E5B7}" type="sibTrans" cxnId="{E489D5BA-1428-4444-887D-CB385A15200C}">
      <dgm:prSet/>
      <dgm:spPr/>
      <dgm:t>
        <a:bodyPr/>
        <a:lstStyle/>
        <a:p>
          <a:endParaRPr lang="en-ZA"/>
        </a:p>
      </dgm:t>
    </dgm:pt>
    <dgm:pt modelId="{88CB187D-2DE6-4AE2-90A6-9658BDA0C94E}">
      <dgm:prSet phldrT="[Text]"/>
      <dgm:spPr>
        <a:solidFill>
          <a:schemeClr val="accent1">
            <a:lumMod val="40000"/>
            <a:lumOff val="60000"/>
          </a:schemeClr>
        </a:solidFill>
      </dgm:spPr>
      <dgm:t>
        <a:bodyPr/>
        <a:lstStyle/>
        <a:p>
          <a:r>
            <a:rPr lang="en-ZA" dirty="0">
              <a:solidFill>
                <a:srgbClr val="0070C0"/>
              </a:solidFill>
            </a:rPr>
            <a:t>(former) </a:t>
          </a:r>
          <a:r>
            <a:rPr lang="en-ZA" b="1" dirty="0">
              <a:solidFill>
                <a:srgbClr val="0070C0"/>
              </a:solidFill>
            </a:rPr>
            <a:t>Department of Labour </a:t>
          </a:r>
        </a:p>
        <a:p>
          <a:r>
            <a:rPr lang="en-ZA" dirty="0">
              <a:solidFill>
                <a:srgbClr val="0070C0"/>
              </a:solidFill>
            </a:rPr>
            <a:t>(Workplace Education and Training)</a:t>
          </a:r>
        </a:p>
        <a:p>
          <a:r>
            <a:rPr lang="en-ZA" dirty="0">
              <a:solidFill>
                <a:srgbClr val="0070C0"/>
              </a:solidFill>
            </a:rPr>
            <a:t>Sector Education and Training Authorities</a:t>
          </a:r>
        </a:p>
        <a:p>
          <a:r>
            <a:rPr lang="en-ZA" dirty="0">
              <a:solidFill>
                <a:srgbClr val="0070C0"/>
              </a:solidFill>
            </a:rPr>
            <a:t>Skills Levy</a:t>
          </a:r>
        </a:p>
      </dgm:t>
    </dgm:pt>
    <dgm:pt modelId="{2D80898E-DC04-4323-92DF-062A47726045}" type="parTrans" cxnId="{62C7876B-A828-4122-A623-904E9AC1A3EC}">
      <dgm:prSet/>
      <dgm:spPr/>
      <dgm:t>
        <a:bodyPr/>
        <a:lstStyle/>
        <a:p>
          <a:endParaRPr lang="en-ZA"/>
        </a:p>
      </dgm:t>
    </dgm:pt>
    <dgm:pt modelId="{F760190A-D968-4F31-AC7D-CF65EE7BB4BC}" type="sibTrans" cxnId="{62C7876B-A828-4122-A623-904E9AC1A3EC}">
      <dgm:prSet/>
      <dgm:spPr/>
      <dgm:t>
        <a:bodyPr/>
        <a:lstStyle/>
        <a:p>
          <a:endParaRPr lang="en-ZA"/>
        </a:p>
      </dgm:t>
    </dgm:pt>
    <dgm:pt modelId="{D52BA329-5F34-4AEF-AB7E-2A0EC8F8851C}">
      <dgm:prSet phldrT="[Text]"/>
      <dgm:spPr>
        <a:solidFill>
          <a:schemeClr val="accent4">
            <a:lumMod val="75000"/>
          </a:schemeClr>
        </a:solidFill>
      </dgm:spPr>
      <dgm:t>
        <a:bodyPr/>
        <a:lstStyle/>
        <a:p>
          <a:r>
            <a:rPr lang="en-ZA" b="1" dirty="0"/>
            <a:t>Department of Labour (</a:t>
          </a:r>
          <a:r>
            <a:rPr lang="en-ZA" b="1" dirty="0" err="1"/>
            <a:t>DoL</a:t>
          </a:r>
          <a:r>
            <a:rPr lang="en-ZA" b="1" dirty="0"/>
            <a:t>)</a:t>
          </a:r>
        </a:p>
        <a:p>
          <a:r>
            <a:rPr lang="en-ZA" dirty="0"/>
            <a:t>Workplace Labour relations</a:t>
          </a:r>
        </a:p>
        <a:p>
          <a:r>
            <a:rPr lang="en-ZA" dirty="0"/>
            <a:t>Employment</a:t>
          </a:r>
        </a:p>
        <a:p>
          <a:r>
            <a:rPr lang="en-ZA" dirty="0"/>
            <a:t>Labour Relations</a:t>
          </a:r>
        </a:p>
        <a:p>
          <a:r>
            <a:rPr lang="en-ZA" dirty="0"/>
            <a:t>Labour  Market Policy </a:t>
          </a:r>
        </a:p>
        <a:p>
          <a:r>
            <a:rPr lang="en-ZA" dirty="0"/>
            <a:t>Employment Equity</a:t>
          </a:r>
        </a:p>
        <a:p>
          <a:r>
            <a:rPr lang="en-ZA" strike="sngStrike" dirty="0">
              <a:solidFill>
                <a:schemeClr val="accent6">
                  <a:lumMod val="60000"/>
                  <a:lumOff val="40000"/>
                </a:schemeClr>
              </a:solidFill>
            </a:rPr>
            <a:t>Sector Education and Training Authorities</a:t>
          </a:r>
        </a:p>
        <a:p>
          <a:endParaRPr lang="en-ZA" dirty="0"/>
        </a:p>
      </dgm:t>
    </dgm:pt>
    <dgm:pt modelId="{2850A618-FBCE-4ED9-AB49-27A5E2BD97E6}" type="parTrans" cxnId="{B1763100-601E-499A-BF26-1828145BB04D}">
      <dgm:prSet/>
      <dgm:spPr/>
      <dgm:t>
        <a:bodyPr/>
        <a:lstStyle/>
        <a:p>
          <a:endParaRPr lang="en-ZA"/>
        </a:p>
      </dgm:t>
    </dgm:pt>
    <dgm:pt modelId="{A7695445-FAAA-488A-98B5-928E0AD44DF9}" type="sibTrans" cxnId="{B1763100-601E-499A-BF26-1828145BB04D}">
      <dgm:prSet/>
      <dgm:spPr/>
      <dgm:t>
        <a:bodyPr/>
        <a:lstStyle/>
        <a:p>
          <a:endParaRPr lang="en-ZA"/>
        </a:p>
      </dgm:t>
    </dgm:pt>
    <dgm:pt modelId="{FCDF7F9A-034E-48EB-9809-21C81AC7FDA0}">
      <dgm:prSet phldrT="[Text]" custT="1"/>
      <dgm:spPr>
        <a:solidFill>
          <a:schemeClr val="accent4">
            <a:lumMod val="40000"/>
            <a:lumOff val="60000"/>
          </a:schemeClr>
        </a:solidFill>
      </dgm:spPr>
      <dgm:t>
        <a:bodyPr/>
        <a:lstStyle/>
        <a:p>
          <a:pPr algn="ctr"/>
          <a:r>
            <a:rPr lang="en-ZA" sz="1100" dirty="0">
              <a:solidFill>
                <a:srgbClr val="C00000"/>
              </a:solidFill>
            </a:rPr>
            <a:t>(former) Department of  Education</a:t>
          </a:r>
        </a:p>
        <a:p>
          <a:pPr algn="ctr"/>
          <a:r>
            <a:rPr lang="en-ZA" sz="1100" dirty="0">
              <a:solidFill>
                <a:srgbClr val="C00000"/>
              </a:solidFill>
            </a:rPr>
            <a:t>(Public-</a:t>
          </a:r>
          <a:r>
            <a:rPr lang="en-ZA" sz="1100" dirty="0" err="1">
              <a:solidFill>
                <a:srgbClr val="C00000"/>
              </a:solidFill>
            </a:rPr>
            <a:t>ly</a:t>
          </a:r>
          <a:r>
            <a:rPr lang="en-ZA" sz="1100" dirty="0">
              <a:solidFill>
                <a:srgbClr val="C00000"/>
              </a:solidFill>
            </a:rPr>
            <a:t> funded and Private supply-side post-school </a:t>
          </a:r>
          <a:r>
            <a:rPr lang="en-ZA" sz="1100" dirty="0" smtClean="0">
              <a:solidFill>
                <a:srgbClr val="C00000"/>
              </a:solidFill>
            </a:rPr>
            <a:t>entities</a:t>
          </a:r>
          <a:r>
            <a:rPr lang="en-ZA" sz="1100" dirty="0">
              <a:solidFill>
                <a:srgbClr val="C00000"/>
              </a:solidFill>
            </a:rPr>
            <a:t>)/institutions</a:t>
          </a:r>
        </a:p>
        <a:p>
          <a:pPr algn="r"/>
          <a:r>
            <a:rPr lang="en-ZA" sz="1100" dirty="0">
              <a:solidFill>
                <a:srgbClr val="C00000"/>
              </a:solidFill>
            </a:rPr>
            <a:t>FET Colleges</a:t>
          </a:r>
        </a:p>
        <a:p>
          <a:pPr algn="r"/>
          <a:r>
            <a:rPr lang="en-ZA" sz="1100" dirty="0">
              <a:solidFill>
                <a:srgbClr val="C00000"/>
              </a:solidFill>
            </a:rPr>
            <a:t>Universities of Technology</a:t>
          </a:r>
        </a:p>
        <a:p>
          <a:pPr algn="r"/>
          <a:r>
            <a:rPr lang="en-ZA" sz="1100" dirty="0">
              <a:solidFill>
                <a:srgbClr val="C00000"/>
              </a:solidFill>
            </a:rPr>
            <a:t>Universities (Research)</a:t>
          </a:r>
        </a:p>
        <a:p>
          <a:pPr algn="r"/>
          <a:r>
            <a:rPr lang="en-ZA" sz="1100" dirty="0">
              <a:solidFill>
                <a:srgbClr val="C00000"/>
              </a:solidFill>
            </a:rPr>
            <a:t>Schooling</a:t>
          </a:r>
        </a:p>
      </dgm:t>
    </dgm:pt>
    <dgm:pt modelId="{4A275210-FE8D-4926-A5CA-5ABB5637D289}" type="parTrans" cxnId="{72AD3CCF-4F1C-4EF2-AE75-9006C173EF78}">
      <dgm:prSet/>
      <dgm:spPr/>
      <dgm:t>
        <a:bodyPr/>
        <a:lstStyle/>
        <a:p>
          <a:endParaRPr lang="en-ZA"/>
        </a:p>
      </dgm:t>
    </dgm:pt>
    <dgm:pt modelId="{31600698-5685-46C2-A86F-425E3ECFDAD2}" type="sibTrans" cxnId="{72AD3CCF-4F1C-4EF2-AE75-9006C173EF78}">
      <dgm:prSet/>
      <dgm:spPr/>
      <dgm:t>
        <a:bodyPr/>
        <a:lstStyle/>
        <a:p>
          <a:endParaRPr lang="en-ZA"/>
        </a:p>
      </dgm:t>
    </dgm:pt>
    <dgm:pt modelId="{E7321449-DBF7-4F56-B2B0-C47FD6FB3DF8}">
      <dgm:prSet phldrT="[Text]"/>
      <dgm:spPr>
        <a:solidFill>
          <a:schemeClr val="accent4">
            <a:lumMod val="75000"/>
          </a:schemeClr>
        </a:solidFill>
      </dgm:spPr>
      <dgm:t>
        <a:bodyPr/>
        <a:lstStyle/>
        <a:p>
          <a:r>
            <a:rPr lang="en-ZA" b="1" dirty="0"/>
            <a:t>Dept. of  Education (now DBE</a:t>
          </a:r>
          <a:r>
            <a:rPr lang="en-ZA" dirty="0"/>
            <a:t>)</a:t>
          </a:r>
        </a:p>
        <a:p>
          <a:r>
            <a:rPr lang="en-ZA" dirty="0"/>
            <a:t>Schooling</a:t>
          </a:r>
        </a:p>
        <a:p>
          <a:r>
            <a:rPr lang="en-ZA" dirty="0"/>
            <a:t>(circa 6-18yrs)</a:t>
          </a:r>
        </a:p>
        <a:p>
          <a:r>
            <a:rPr lang="en-ZA" strike="sngStrike" dirty="0">
              <a:solidFill>
                <a:schemeClr val="accent6">
                  <a:lumMod val="60000"/>
                  <a:lumOff val="40000"/>
                </a:schemeClr>
              </a:solidFill>
            </a:rPr>
            <a:t>FET Colleges</a:t>
          </a:r>
        </a:p>
        <a:p>
          <a:r>
            <a:rPr lang="en-ZA" strike="sngStrike" dirty="0">
              <a:solidFill>
                <a:schemeClr val="accent6">
                  <a:lumMod val="60000"/>
                  <a:lumOff val="40000"/>
                </a:schemeClr>
              </a:solidFill>
            </a:rPr>
            <a:t>Universities of Technology</a:t>
          </a:r>
        </a:p>
        <a:p>
          <a:r>
            <a:rPr lang="en-ZA" strike="sngStrike" dirty="0">
              <a:solidFill>
                <a:schemeClr val="accent6">
                  <a:lumMod val="60000"/>
                  <a:lumOff val="40000"/>
                </a:schemeClr>
              </a:solidFill>
            </a:rPr>
            <a:t>Universities (Research)</a:t>
          </a:r>
        </a:p>
        <a:p>
          <a:r>
            <a:rPr lang="en-ZA" strike="sngStrike" dirty="0">
              <a:solidFill>
                <a:schemeClr val="accent6">
                  <a:lumMod val="60000"/>
                  <a:lumOff val="40000"/>
                </a:schemeClr>
              </a:solidFill>
            </a:rPr>
            <a:t>Schooling</a:t>
          </a:r>
        </a:p>
      </dgm:t>
    </dgm:pt>
    <dgm:pt modelId="{8AF31169-FB80-4FC2-AF46-844F0431B717}" type="parTrans" cxnId="{86B0355C-60BF-410B-B0A5-838E9E786E22}">
      <dgm:prSet/>
      <dgm:spPr/>
      <dgm:t>
        <a:bodyPr/>
        <a:lstStyle/>
        <a:p>
          <a:endParaRPr lang="en-ZA"/>
        </a:p>
      </dgm:t>
    </dgm:pt>
    <dgm:pt modelId="{58D288EE-9F46-454D-BA39-E636B983C6EC}" type="sibTrans" cxnId="{86B0355C-60BF-410B-B0A5-838E9E786E22}">
      <dgm:prSet/>
      <dgm:spPr/>
      <dgm:t>
        <a:bodyPr/>
        <a:lstStyle/>
        <a:p>
          <a:endParaRPr lang="en-ZA"/>
        </a:p>
      </dgm:t>
    </dgm:pt>
    <dgm:pt modelId="{EBDCC51D-0F97-4529-A222-918F8D6C6A69}" type="pres">
      <dgm:prSet presAssocID="{E614B37F-57FF-48F2-BE2D-CD673453D8B3}" presName="Name0" presStyleCnt="0">
        <dgm:presLayoutVars>
          <dgm:chPref val="1"/>
          <dgm:dir/>
          <dgm:animOne val="branch"/>
          <dgm:animLvl val="lvl"/>
          <dgm:resizeHandles/>
        </dgm:presLayoutVars>
      </dgm:prSet>
      <dgm:spPr/>
      <dgm:t>
        <a:bodyPr/>
        <a:lstStyle/>
        <a:p>
          <a:endParaRPr lang="en-ZA"/>
        </a:p>
      </dgm:t>
    </dgm:pt>
    <dgm:pt modelId="{69438735-4E16-4C37-88A3-C28F098D8915}" type="pres">
      <dgm:prSet presAssocID="{6148E53B-8B37-42FF-94C7-7A06BB5D91CF}" presName="vertOne" presStyleCnt="0"/>
      <dgm:spPr/>
    </dgm:pt>
    <dgm:pt modelId="{BD455288-8F5E-493D-8287-2C2743277950}" type="pres">
      <dgm:prSet presAssocID="{6148E53B-8B37-42FF-94C7-7A06BB5D91CF}" presName="txOne" presStyleLbl="node0" presStyleIdx="0" presStyleCnt="1" custLinFactNeighborX="1991" custLinFactNeighborY="-291">
        <dgm:presLayoutVars>
          <dgm:chPref val="3"/>
        </dgm:presLayoutVars>
      </dgm:prSet>
      <dgm:spPr/>
      <dgm:t>
        <a:bodyPr/>
        <a:lstStyle/>
        <a:p>
          <a:endParaRPr lang="en-ZA"/>
        </a:p>
      </dgm:t>
    </dgm:pt>
    <dgm:pt modelId="{24643546-1D6B-44E4-A94A-55D3AE831248}" type="pres">
      <dgm:prSet presAssocID="{6148E53B-8B37-42FF-94C7-7A06BB5D91CF}" presName="parTransOne" presStyleCnt="0"/>
      <dgm:spPr/>
    </dgm:pt>
    <dgm:pt modelId="{CFF243B1-0C59-40D3-99E0-7FFD16C73DFA}" type="pres">
      <dgm:prSet presAssocID="{6148E53B-8B37-42FF-94C7-7A06BB5D91CF}" presName="horzOne" presStyleCnt="0"/>
      <dgm:spPr/>
    </dgm:pt>
    <dgm:pt modelId="{1A92AD94-0C35-429D-9989-15B2B098BFCA}" type="pres">
      <dgm:prSet presAssocID="{88CB187D-2DE6-4AE2-90A6-9658BDA0C94E}" presName="vertTwo" presStyleCnt="0"/>
      <dgm:spPr/>
    </dgm:pt>
    <dgm:pt modelId="{F6201136-6B3C-48AA-A55F-D68AAD0BA785}" type="pres">
      <dgm:prSet presAssocID="{88CB187D-2DE6-4AE2-90A6-9658BDA0C94E}" presName="txTwo" presStyleLbl="node2" presStyleIdx="0" presStyleCnt="2" custScaleX="125292" custLinFactNeighborX="3521" custLinFactNeighborY="-23549">
        <dgm:presLayoutVars>
          <dgm:chPref val="3"/>
        </dgm:presLayoutVars>
      </dgm:prSet>
      <dgm:spPr/>
      <dgm:t>
        <a:bodyPr/>
        <a:lstStyle/>
        <a:p>
          <a:endParaRPr lang="en-ZA"/>
        </a:p>
      </dgm:t>
    </dgm:pt>
    <dgm:pt modelId="{1F447453-47B9-48E6-875D-39346CFF3211}" type="pres">
      <dgm:prSet presAssocID="{88CB187D-2DE6-4AE2-90A6-9658BDA0C94E}" presName="parTransTwo" presStyleCnt="0"/>
      <dgm:spPr/>
    </dgm:pt>
    <dgm:pt modelId="{FE5B5CA6-3A26-4389-BACB-9A2B6973C3B3}" type="pres">
      <dgm:prSet presAssocID="{88CB187D-2DE6-4AE2-90A6-9658BDA0C94E}" presName="horzTwo" presStyleCnt="0"/>
      <dgm:spPr/>
    </dgm:pt>
    <dgm:pt modelId="{CB417230-C40A-4CC7-A8DA-37CD87927F78}" type="pres">
      <dgm:prSet presAssocID="{D52BA329-5F34-4AEF-AB7E-2A0EC8F8851C}" presName="vertThree" presStyleCnt="0"/>
      <dgm:spPr/>
    </dgm:pt>
    <dgm:pt modelId="{D16031B9-57AB-4393-AF17-5F35D3BAEF74}" type="pres">
      <dgm:prSet presAssocID="{D52BA329-5F34-4AEF-AB7E-2A0EC8F8851C}" presName="txThree" presStyleLbl="node3" presStyleIdx="0" presStyleCnt="2" custScaleX="146293" custLinFactNeighborX="-513" custLinFactNeighborY="4768">
        <dgm:presLayoutVars>
          <dgm:chPref val="3"/>
        </dgm:presLayoutVars>
      </dgm:prSet>
      <dgm:spPr/>
      <dgm:t>
        <a:bodyPr/>
        <a:lstStyle/>
        <a:p>
          <a:endParaRPr lang="en-ZA"/>
        </a:p>
      </dgm:t>
    </dgm:pt>
    <dgm:pt modelId="{DC412900-F1EB-430A-B2F5-9CBE1B7D09C8}" type="pres">
      <dgm:prSet presAssocID="{D52BA329-5F34-4AEF-AB7E-2A0EC8F8851C}" presName="horzThree" presStyleCnt="0"/>
      <dgm:spPr/>
    </dgm:pt>
    <dgm:pt modelId="{47653DF0-E6FD-44DF-8F86-D6F90112C7A7}" type="pres">
      <dgm:prSet presAssocID="{F760190A-D968-4F31-AC7D-CF65EE7BB4BC}" presName="sibSpaceTwo" presStyleCnt="0"/>
      <dgm:spPr/>
    </dgm:pt>
    <dgm:pt modelId="{8D9D19DB-05D0-4E02-B046-53197D36C737}" type="pres">
      <dgm:prSet presAssocID="{FCDF7F9A-034E-48EB-9809-21C81AC7FDA0}" presName="vertTwo" presStyleCnt="0"/>
      <dgm:spPr/>
    </dgm:pt>
    <dgm:pt modelId="{9E5782DF-35DF-4AF4-908F-EE02131FE2FA}" type="pres">
      <dgm:prSet presAssocID="{FCDF7F9A-034E-48EB-9809-21C81AC7FDA0}" presName="txTwo" presStyleLbl="node2" presStyleIdx="1" presStyleCnt="2" custScaleX="190733" custLinFactNeighborX="3237" custLinFactNeighborY="-31398">
        <dgm:presLayoutVars>
          <dgm:chPref val="3"/>
        </dgm:presLayoutVars>
      </dgm:prSet>
      <dgm:spPr/>
      <dgm:t>
        <a:bodyPr/>
        <a:lstStyle/>
        <a:p>
          <a:endParaRPr lang="en-ZA"/>
        </a:p>
      </dgm:t>
    </dgm:pt>
    <dgm:pt modelId="{307302DA-F608-4284-A2E1-ADFAC652A668}" type="pres">
      <dgm:prSet presAssocID="{FCDF7F9A-034E-48EB-9809-21C81AC7FDA0}" presName="parTransTwo" presStyleCnt="0"/>
      <dgm:spPr/>
    </dgm:pt>
    <dgm:pt modelId="{63D2C927-C7A4-4DD2-BF23-0B4EEC08FB2A}" type="pres">
      <dgm:prSet presAssocID="{FCDF7F9A-034E-48EB-9809-21C81AC7FDA0}" presName="horzTwo" presStyleCnt="0"/>
      <dgm:spPr/>
    </dgm:pt>
    <dgm:pt modelId="{BDC62B18-36AA-4449-8DF4-9F4C1C10F446}" type="pres">
      <dgm:prSet presAssocID="{E7321449-DBF7-4F56-B2B0-C47FD6FB3DF8}" presName="vertThree" presStyleCnt="0"/>
      <dgm:spPr/>
    </dgm:pt>
    <dgm:pt modelId="{54C68BB0-8341-4784-AA3E-5BEE4A250A6D}" type="pres">
      <dgm:prSet presAssocID="{E7321449-DBF7-4F56-B2B0-C47FD6FB3DF8}" presName="txThree" presStyleLbl="node3" presStyleIdx="1" presStyleCnt="2" custScaleX="144555">
        <dgm:presLayoutVars>
          <dgm:chPref val="3"/>
        </dgm:presLayoutVars>
      </dgm:prSet>
      <dgm:spPr/>
      <dgm:t>
        <a:bodyPr/>
        <a:lstStyle/>
        <a:p>
          <a:endParaRPr lang="en-ZA"/>
        </a:p>
      </dgm:t>
    </dgm:pt>
    <dgm:pt modelId="{D01889B8-4350-49D8-BADD-A21C29AC9C09}" type="pres">
      <dgm:prSet presAssocID="{E7321449-DBF7-4F56-B2B0-C47FD6FB3DF8}" presName="horzThree" presStyleCnt="0"/>
      <dgm:spPr/>
    </dgm:pt>
  </dgm:ptLst>
  <dgm:cxnLst>
    <dgm:cxn modelId="{72AD3CCF-4F1C-4EF2-AE75-9006C173EF78}" srcId="{6148E53B-8B37-42FF-94C7-7A06BB5D91CF}" destId="{FCDF7F9A-034E-48EB-9809-21C81AC7FDA0}" srcOrd="1" destOrd="0" parTransId="{4A275210-FE8D-4926-A5CA-5ABB5637D289}" sibTransId="{31600698-5685-46C2-A86F-425E3ECFDAD2}"/>
    <dgm:cxn modelId="{4AC291C2-7635-4FDD-AC6F-6FA13F020845}" type="presOf" srcId="{FCDF7F9A-034E-48EB-9809-21C81AC7FDA0}" destId="{9E5782DF-35DF-4AF4-908F-EE02131FE2FA}" srcOrd="0" destOrd="0" presId="urn:microsoft.com/office/officeart/2005/8/layout/hierarchy4"/>
    <dgm:cxn modelId="{62C7876B-A828-4122-A623-904E9AC1A3EC}" srcId="{6148E53B-8B37-42FF-94C7-7A06BB5D91CF}" destId="{88CB187D-2DE6-4AE2-90A6-9658BDA0C94E}" srcOrd="0" destOrd="0" parTransId="{2D80898E-DC04-4323-92DF-062A47726045}" sibTransId="{F760190A-D968-4F31-AC7D-CF65EE7BB4BC}"/>
    <dgm:cxn modelId="{8AAAB04F-5B16-4595-A409-204777F7EFBC}" type="presOf" srcId="{D52BA329-5F34-4AEF-AB7E-2A0EC8F8851C}" destId="{D16031B9-57AB-4393-AF17-5F35D3BAEF74}" srcOrd="0" destOrd="0" presId="urn:microsoft.com/office/officeart/2005/8/layout/hierarchy4"/>
    <dgm:cxn modelId="{032D05AD-BC18-4FE8-A88C-1F14A0429345}" type="presOf" srcId="{E614B37F-57FF-48F2-BE2D-CD673453D8B3}" destId="{EBDCC51D-0F97-4529-A222-918F8D6C6A69}" srcOrd="0" destOrd="0" presId="urn:microsoft.com/office/officeart/2005/8/layout/hierarchy4"/>
    <dgm:cxn modelId="{E9FFC2DA-550F-46EF-B0E1-373918096D82}" type="presOf" srcId="{E7321449-DBF7-4F56-B2B0-C47FD6FB3DF8}" destId="{54C68BB0-8341-4784-AA3E-5BEE4A250A6D}" srcOrd="0" destOrd="0" presId="urn:microsoft.com/office/officeart/2005/8/layout/hierarchy4"/>
    <dgm:cxn modelId="{E489D5BA-1428-4444-887D-CB385A15200C}" srcId="{E614B37F-57FF-48F2-BE2D-CD673453D8B3}" destId="{6148E53B-8B37-42FF-94C7-7A06BB5D91CF}" srcOrd="0" destOrd="0" parTransId="{B92F7B14-C02B-430A-9BB9-B702EA7A5123}" sibTransId="{F837D279-844D-4289-96D1-41391543E5B7}"/>
    <dgm:cxn modelId="{86B0355C-60BF-410B-B0A5-838E9E786E22}" srcId="{FCDF7F9A-034E-48EB-9809-21C81AC7FDA0}" destId="{E7321449-DBF7-4F56-B2B0-C47FD6FB3DF8}" srcOrd="0" destOrd="0" parTransId="{8AF31169-FB80-4FC2-AF46-844F0431B717}" sibTransId="{58D288EE-9F46-454D-BA39-E636B983C6EC}"/>
    <dgm:cxn modelId="{7F691A21-FBC1-4D6B-8439-862D666405F5}" type="presOf" srcId="{6148E53B-8B37-42FF-94C7-7A06BB5D91CF}" destId="{BD455288-8F5E-493D-8287-2C2743277950}" srcOrd="0" destOrd="0" presId="urn:microsoft.com/office/officeart/2005/8/layout/hierarchy4"/>
    <dgm:cxn modelId="{B1763100-601E-499A-BF26-1828145BB04D}" srcId="{88CB187D-2DE6-4AE2-90A6-9658BDA0C94E}" destId="{D52BA329-5F34-4AEF-AB7E-2A0EC8F8851C}" srcOrd="0" destOrd="0" parTransId="{2850A618-FBCE-4ED9-AB49-27A5E2BD97E6}" sibTransId="{A7695445-FAAA-488A-98B5-928E0AD44DF9}"/>
    <dgm:cxn modelId="{51F0AB84-E777-4B6D-BDCD-3C4A218ADD9B}" type="presOf" srcId="{88CB187D-2DE6-4AE2-90A6-9658BDA0C94E}" destId="{F6201136-6B3C-48AA-A55F-D68AAD0BA785}" srcOrd="0" destOrd="0" presId="urn:microsoft.com/office/officeart/2005/8/layout/hierarchy4"/>
    <dgm:cxn modelId="{B817377A-FB3D-4CFB-9747-FB7FA7969854}" type="presParOf" srcId="{EBDCC51D-0F97-4529-A222-918F8D6C6A69}" destId="{69438735-4E16-4C37-88A3-C28F098D8915}" srcOrd="0" destOrd="0" presId="urn:microsoft.com/office/officeart/2005/8/layout/hierarchy4"/>
    <dgm:cxn modelId="{A0FFC1FF-C459-4EFA-A52E-6442ABC35231}" type="presParOf" srcId="{69438735-4E16-4C37-88A3-C28F098D8915}" destId="{BD455288-8F5E-493D-8287-2C2743277950}" srcOrd="0" destOrd="0" presId="urn:microsoft.com/office/officeart/2005/8/layout/hierarchy4"/>
    <dgm:cxn modelId="{CA3954F2-0DA7-4E51-B240-F7D25015F6B8}" type="presParOf" srcId="{69438735-4E16-4C37-88A3-C28F098D8915}" destId="{24643546-1D6B-44E4-A94A-55D3AE831248}" srcOrd="1" destOrd="0" presId="urn:microsoft.com/office/officeart/2005/8/layout/hierarchy4"/>
    <dgm:cxn modelId="{F39CDC25-FC86-405C-BB0E-9B4F3129916E}" type="presParOf" srcId="{69438735-4E16-4C37-88A3-C28F098D8915}" destId="{CFF243B1-0C59-40D3-99E0-7FFD16C73DFA}" srcOrd="2" destOrd="0" presId="urn:microsoft.com/office/officeart/2005/8/layout/hierarchy4"/>
    <dgm:cxn modelId="{3EB51D38-AF7A-48D2-8E80-E366AF46DE79}" type="presParOf" srcId="{CFF243B1-0C59-40D3-99E0-7FFD16C73DFA}" destId="{1A92AD94-0C35-429D-9989-15B2B098BFCA}" srcOrd="0" destOrd="0" presId="urn:microsoft.com/office/officeart/2005/8/layout/hierarchy4"/>
    <dgm:cxn modelId="{0ACBE179-853D-470C-913F-25470EB0C7BB}" type="presParOf" srcId="{1A92AD94-0C35-429D-9989-15B2B098BFCA}" destId="{F6201136-6B3C-48AA-A55F-D68AAD0BA785}" srcOrd="0" destOrd="0" presId="urn:microsoft.com/office/officeart/2005/8/layout/hierarchy4"/>
    <dgm:cxn modelId="{A99B69E1-4EF1-4A38-8A6A-63452E4A00A7}" type="presParOf" srcId="{1A92AD94-0C35-429D-9989-15B2B098BFCA}" destId="{1F447453-47B9-48E6-875D-39346CFF3211}" srcOrd="1" destOrd="0" presId="urn:microsoft.com/office/officeart/2005/8/layout/hierarchy4"/>
    <dgm:cxn modelId="{F2D1C05B-42D7-44F2-9DB9-FAF061B39970}" type="presParOf" srcId="{1A92AD94-0C35-429D-9989-15B2B098BFCA}" destId="{FE5B5CA6-3A26-4389-BACB-9A2B6973C3B3}" srcOrd="2" destOrd="0" presId="urn:microsoft.com/office/officeart/2005/8/layout/hierarchy4"/>
    <dgm:cxn modelId="{470B1185-809C-40F6-986D-17F16D9FE087}" type="presParOf" srcId="{FE5B5CA6-3A26-4389-BACB-9A2B6973C3B3}" destId="{CB417230-C40A-4CC7-A8DA-37CD87927F78}" srcOrd="0" destOrd="0" presId="urn:microsoft.com/office/officeart/2005/8/layout/hierarchy4"/>
    <dgm:cxn modelId="{BFE87862-FC21-4033-88AC-C8CFF9C375F1}" type="presParOf" srcId="{CB417230-C40A-4CC7-A8DA-37CD87927F78}" destId="{D16031B9-57AB-4393-AF17-5F35D3BAEF74}" srcOrd="0" destOrd="0" presId="urn:microsoft.com/office/officeart/2005/8/layout/hierarchy4"/>
    <dgm:cxn modelId="{FE9C97E6-C5E8-496F-A41D-0855C107A9D6}" type="presParOf" srcId="{CB417230-C40A-4CC7-A8DA-37CD87927F78}" destId="{DC412900-F1EB-430A-B2F5-9CBE1B7D09C8}" srcOrd="1" destOrd="0" presId="urn:microsoft.com/office/officeart/2005/8/layout/hierarchy4"/>
    <dgm:cxn modelId="{C8CFA9D0-9A79-45ED-9CDF-60D480FCE0DA}" type="presParOf" srcId="{CFF243B1-0C59-40D3-99E0-7FFD16C73DFA}" destId="{47653DF0-E6FD-44DF-8F86-D6F90112C7A7}" srcOrd="1" destOrd="0" presId="urn:microsoft.com/office/officeart/2005/8/layout/hierarchy4"/>
    <dgm:cxn modelId="{D48296AB-0265-4016-9D1A-FBDFC3354FB6}" type="presParOf" srcId="{CFF243B1-0C59-40D3-99E0-7FFD16C73DFA}" destId="{8D9D19DB-05D0-4E02-B046-53197D36C737}" srcOrd="2" destOrd="0" presId="urn:microsoft.com/office/officeart/2005/8/layout/hierarchy4"/>
    <dgm:cxn modelId="{A9F36111-2B33-4A7B-83C0-BAF8A8BF4D60}" type="presParOf" srcId="{8D9D19DB-05D0-4E02-B046-53197D36C737}" destId="{9E5782DF-35DF-4AF4-908F-EE02131FE2FA}" srcOrd="0" destOrd="0" presId="urn:microsoft.com/office/officeart/2005/8/layout/hierarchy4"/>
    <dgm:cxn modelId="{E95B74E0-9A57-4222-9DC1-184219327BC8}" type="presParOf" srcId="{8D9D19DB-05D0-4E02-B046-53197D36C737}" destId="{307302DA-F608-4284-A2E1-ADFAC652A668}" srcOrd="1" destOrd="0" presId="urn:microsoft.com/office/officeart/2005/8/layout/hierarchy4"/>
    <dgm:cxn modelId="{C744F00A-3598-4EED-BEF5-1A61455C46C1}" type="presParOf" srcId="{8D9D19DB-05D0-4E02-B046-53197D36C737}" destId="{63D2C927-C7A4-4DD2-BF23-0B4EEC08FB2A}" srcOrd="2" destOrd="0" presId="urn:microsoft.com/office/officeart/2005/8/layout/hierarchy4"/>
    <dgm:cxn modelId="{05A47393-1CC8-43BE-8CFF-395881AB9983}" type="presParOf" srcId="{63D2C927-C7A4-4DD2-BF23-0B4EEC08FB2A}" destId="{BDC62B18-36AA-4449-8DF4-9F4C1C10F446}" srcOrd="0" destOrd="0" presId="urn:microsoft.com/office/officeart/2005/8/layout/hierarchy4"/>
    <dgm:cxn modelId="{E5A0525C-B1CE-413E-ABC8-8D8B60B17438}" type="presParOf" srcId="{BDC62B18-36AA-4449-8DF4-9F4C1C10F446}" destId="{54C68BB0-8341-4784-AA3E-5BEE4A250A6D}" srcOrd="0" destOrd="0" presId="urn:microsoft.com/office/officeart/2005/8/layout/hierarchy4"/>
    <dgm:cxn modelId="{B145A1E7-99F4-45F7-AA11-CE19514B0E1D}" type="presParOf" srcId="{BDC62B18-36AA-4449-8DF4-9F4C1C10F446}" destId="{D01889B8-4350-49D8-BADD-A21C29AC9C09}" srcOrd="1" destOrd="0" presId="urn:microsoft.com/office/officeart/2005/8/layout/hierarchy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FD621E-A763-4203-95CB-2F14E350B23B}" type="doc">
      <dgm:prSet loTypeId="urn:microsoft.com/office/officeart/2005/8/layout/pyramid1" loCatId="pyramid" qsTypeId="urn:microsoft.com/office/officeart/2005/8/quickstyle/simple1" qsCatId="simple" csTypeId="urn:microsoft.com/office/officeart/2005/8/colors/accent1_2" csCatId="accent1" phldr="1"/>
      <dgm:spPr/>
    </dgm:pt>
    <dgm:pt modelId="{45F2BE80-D96E-40BB-8F75-39AC01834A11}">
      <dgm:prSet phldrT="[Text]" custT="1"/>
      <dgm:spPr>
        <a:xfrm>
          <a:off x="669131" y="0"/>
          <a:ext cx="1338262" cy="95250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ZA" sz="1000" dirty="0">
              <a:solidFill>
                <a:sysClr val="window" lastClr="FFFFFF"/>
              </a:solidFill>
              <a:latin typeface="Calibri"/>
              <a:ea typeface="+mn-ea"/>
              <a:cs typeface="+mn-cs"/>
            </a:rPr>
            <a:t>FET </a:t>
          </a:r>
        </a:p>
        <a:p>
          <a:r>
            <a:rPr lang="en-ZA" sz="1000" dirty="0">
              <a:solidFill>
                <a:sysClr val="window" lastClr="FFFFFF"/>
              </a:solidFill>
              <a:latin typeface="Calibri"/>
              <a:ea typeface="+mn-ea"/>
              <a:cs typeface="+mn-cs"/>
            </a:rPr>
            <a:t>Colleges </a:t>
          </a:r>
        </a:p>
        <a:p>
          <a:r>
            <a:rPr lang="en-ZA" sz="1000" dirty="0">
              <a:solidFill>
                <a:sysClr val="window" lastClr="FFFFFF"/>
              </a:solidFill>
              <a:latin typeface="Calibri"/>
              <a:ea typeface="+mn-ea"/>
              <a:cs typeface="+mn-cs"/>
            </a:rPr>
            <a:t>320 679</a:t>
          </a:r>
        </a:p>
      </dgm:t>
    </dgm:pt>
    <dgm:pt modelId="{5FA04A95-E730-42D5-B80D-E0997733558C}" type="parTrans" cxnId="{131AC456-E227-44B1-A739-9F27AF87A589}">
      <dgm:prSet/>
      <dgm:spPr/>
      <dgm:t>
        <a:bodyPr/>
        <a:lstStyle/>
        <a:p>
          <a:endParaRPr lang="en-ZA"/>
        </a:p>
      </dgm:t>
    </dgm:pt>
    <dgm:pt modelId="{E42438A5-70E9-40DA-842F-D2A1266330E1}" type="sibTrans" cxnId="{131AC456-E227-44B1-A739-9F27AF87A589}">
      <dgm:prSet/>
      <dgm:spPr/>
      <dgm:t>
        <a:bodyPr/>
        <a:lstStyle/>
        <a:p>
          <a:endParaRPr lang="en-ZA"/>
        </a:p>
      </dgm:t>
    </dgm:pt>
    <dgm:pt modelId="{1487EF5F-CBDB-493C-93E1-1FEEF63C53AD}">
      <dgm:prSet phldrT="[Text]" custT="1"/>
      <dgm:spPr>
        <a:xfrm>
          <a:off x="0" y="952500"/>
          <a:ext cx="2676525" cy="95250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ZA" sz="1000" dirty="0">
              <a:solidFill>
                <a:sysClr val="window" lastClr="FFFFFF"/>
              </a:solidFill>
              <a:latin typeface="Calibri"/>
              <a:ea typeface="+mn-ea"/>
              <a:cs typeface="+mn-cs"/>
            </a:rPr>
            <a:t>Universities </a:t>
          </a:r>
        </a:p>
        <a:p>
          <a:r>
            <a:rPr lang="en-ZA" sz="1000" dirty="0">
              <a:solidFill>
                <a:sysClr val="window" lastClr="FFFFFF"/>
              </a:solidFill>
              <a:latin typeface="Calibri"/>
              <a:ea typeface="+mn-ea"/>
              <a:cs typeface="+mn-cs"/>
            </a:rPr>
            <a:t>761 000</a:t>
          </a:r>
        </a:p>
      </dgm:t>
    </dgm:pt>
    <dgm:pt modelId="{86378489-528A-4CD1-842B-259A42DF8497}" type="parTrans" cxnId="{D7F46212-53B5-4B31-BE86-29FA9E080479}">
      <dgm:prSet/>
      <dgm:spPr/>
      <dgm:t>
        <a:bodyPr/>
        <a:lstStyle/>
        <a:p>
          <a:endParaRPr lang="en-ZA"/>
        </a:p>
      </dgm:t>
    </dgm:pt>
    <dgm:pt modelId="{31489B59-B0D1-4340-9C0C-3FD606645991}" type="sibTrans" cxnId="{D7F46212-53B5-4B31-BE86-29FA9E080479}">
      <dgm:prSet/>
      <dgm:spPr/>
      <dgm:t>
        <a:bodyPr/>
        <a:lstStyle/>
        <a:p>
          <a:endParaRPr lang="en-ZA"/>
        </a:p>
      </dgm:t>
    </dgm:pt>
    <dgm:pt modelId="{E73498A4-63E8-421D-ACA9-A200C3FDD6C4}" type="pres">
      <dgm:prSet presAssocID="{C2FD621E-A763-4203-95CB-2F14E350B23B}" presName="Name0" presStyleCnt="0">
        <dgm:presLayoutVars>
          <dgm:dir/>
          <dgm:animLvl val="lvl"/>
          <dgm:resizeHandles val="exact"/>
        </dgm:presLayoutVars>
      </dgm:prSet>
      <dgm:spPr/>
    </dgm:pt>
    <dgm:pt modelId="{E432F854-8699-4311-A471-1D3371DD8AA9}" type="pres">
      <dgm:prSet presAssocID="{45F2BE80-D96E-40BB-8F75-39AC01834A11}" presName="Name8" presStyleCnt="0"/>
      <dgm:spPr/>
    </dgm:pt>
    <dgm:pt modelId="{D0A20317-2CA3-4B0F-9FAD-531E33A65FFE}" type="pres">
      <dgm:prSet presAssocID="{45F2BE80-D96E-40BB-8F75-39AC01834A11}" presName="level" presStyleLbl="node1" presStyleIdx="0" presStyleCnt="2">
        <dgm:presLayoutVars>
          <dgm:chMax val="1"/>
          <dgm:bulletEnabled val="1"/>
        </dgm:presLayoutVars>
      </dgm:prSet>
      <dgm:spPr>
        <a:prstGeom prst="trapezoid">
          <a:avLst>
            <a:gd name="adj" fmla="val 70250"/>
          </a:avLst>
        </a:prstGeom>
      </dgm:spPr>
      <dgm:t>
        <a:bodyPr/>
        <a:lstStyle/>
        <a:p>
          <a:endParaRPr lang="en-ZA"/>
        </a:p>
      </dgm:t>
    </dgm:pt>
    <dgm:pt modelId="{58BDA9EE-2A44-4C95-A862-4DEC74380732}" type="pres">
      <dgm:prSet presAssocID="{45F2BE80-D96E-40BB-8F75-39AC01834A11}" presName="levelTx" presStyleLbl="revTx" presStyleIdx="0" presStyleCnt="0">
        <dgm:presLayoutVars>
          <dgm:chMax val="1"/>
          <dgm:bulletEnabled val="1"/>
        </dgm:presLayoutVars>
      </dgm:prSet>
      <dgm:spPr/>
      <dgm:t>
        <a:bodyPr/>
        <a:lstStyle/>
        <a:p>
          <a:endParaRPr lang="en-ZA"/>
        </a:p>
      </dgm:t>
    </dgm:pt>
    <dgm:pt modelId="{3A491BA7-7802-4AD8-8879-260BB3BCD008}" type="pres">
      <dgm:prSet presAssocID="{1487EF5F-CBDB-493C-93E1-1FEEF63C53AD}" presName="Name8" presStyleCnt="0"/>
      <dgm:spPr/>
    </dgm:pt>
    <dgm:pt modelId="{67C8D526-6EF6-4551-9D15-B1EBF158B4CA}" type="pres">
      <dgm:prSet presAssocID="{1487EF5F-CBDB-493C-93E1-1FEEF63C53AD}" presName="level" presStyleLbl="node1" presStyleIdx="1" presStyleCnt="2">
        <dgm:presLayoutVars>
          <dgm:chMax val="1"/>
          <dgm:bulletEnabled val="1"/>
        </dgm:presLayoutVars>
      </dgm:prSet>
      <dgm:spPr>
        <a:prstGeom prst="trapezoid">
          <a:avLst>
            <a:gd name="adj" fmla="val 70250"/>
          </a:avLst>
        </a:prstGeom>
      </dgm:spPr>
      <dgm:t>
        <a:bodyPr/>
        <a:lstStyle/>
        <a:p>
          <a:endParaRPr lang="en-ZA"/>
        </a:p>
      </dgm:t>
    </dgm:pt>
    <dgm:pt modelId="{62A6120C-E4D4-4DE6-8AA0-27A031B48D5B}" type="pres">
      <dgm:prSet presAssocID="{1487EF5F-CBDB-493C-93E1-1FEEF63C53AD}" presName="levelTx" presStyleLbl="revTx" presStyleIdx="0" presStyleCnt="0">
        <dgm:presLayoutVars>
          <dgm:chMax val="1"/>
          <dgm:bulletEnabled val="1"/>
        </dgm:presLayoutVars>
      </dgm:prSet>
      <dgm:spPr/>
      <dgm:t>
        <a:bodyPr/>
        <a:lstStyle/>
        <a:p>
          <a:endParaRPr lang="en-ZA"/>
        </a:p>
      </dgm:t>
    </dgm:pt>
  </dgm:ptLst>
  <dgm:cxnLst>
    <dgm:cxn modelId="{321C6E5C-DD88-485E-B9A6-06BD510B2411}" type="presOf" srcId="{45F2BE80-D96E-40BB-8F75-39AC01834A11}" destId="{D0A20317-2CA3-4B0F-9FAD-531E33A65FFE}" srcOrd="0" destOrd="0" presId="urn:microsoft.com/office/officeart/2005/8/layout/pyramid1"/>
    <dgm:cxn modelId="{7BFAA553-9E63-4EDB-BE06-88DCFD8C490C}" type="presOf" srcId="{45F2BE80-D96E-40BB-8F75-39AC01834A11}" destId="{58BDA9EE-2A44-4C95-A862-4DEC74380732}" srcOrd="1" destOrd="0" presId="urn:microsoft.com/office/officeart/2005/8/layout/pyramid1"/>
    <dgm:cxn modelId="{C987B447-7F27-4514-AECE-E38A5BED040B}" type="presOf" srcId="{1487EF5F-CBDB-493C-93E1-1FEEF63C53AD}" destId="{67C8D526-6EF6-4551-9D15-B1EBF158B4CA}" srcOrd="0" destOrd="0" presId="urn:microsoft.com/office/officeart/2005/8/layout/pyramid1"/>
    <dgm:cxn modelId="{D7F46212-53B5-4B31-BE86-29FA9E080479}" srcId="{C2FD621E-A763-4203-95CB-2F14E350B23B}" destId="{1487EF5F-CBDB-493C-93E1-1FEEF63C53AD}" srcOrd="1" destOrd="0" parTransId="{86378489-528A-4CD1-842B-259A42DF8497}" sibTransId="{31489B59-B0D1-4340-9C0C-3FD606645991}"/>
    <dgm:cxn modelId="{C5DB1168-D03E-407A-B723-1C1CCC296530}" type="presOf" srcId="{1487EF5F-CBDB-493C-93E1-1FEEF63C53AD}" destId="{62A6120C-E4D4-4DE6-8AA0-27A031B48D5B}" srcOrd="1" destOrd="0" presId="urn:microsoft.com/office/officeart/2005/8/layout/pyramid1"/>
    <dgm:cxn modelId="{72C9BE67-970A-4117-B6BF-D5129A3BE861}" type="presOf" srcId="{C2FD621E-A763-4203-95CB-2F14E350B23B}" destId="{E73498A4-63E8-421D-ACA9-A200C3FDD6C4}" srcOrd="0" destOrd="0" presId="urn:microsoft.com/office/officeart/2005/8/layout/pyramid1"/>
    <dgm:cxn modelId="{131AC456-E227-44B1-A739-9F27AF87A589}" srcId="{C2FD621E-A763-4203-95CB-2F14E350B23B}" destId="{45F2BE80-D96E-40BB-8F75-39AC01834A11}" srcOrd="0" destOrd="0" parTransId="{5FA04A95-E730-42D5-B80D-E0997733558C}" sibTransId="{E42438A5-70E9-40DA-842F-D2A1266330E1}"/>
    <dgm:cxn modelId="{4CBF050C-A889-4188-9E1C-BF6D0B8B3CE5}" type="presParOf" srcId="{E73498A4-63E8-421D-ACA9-A200C3FDD6C4}" destId="{E432F854-8699-4311-A471-1D3371DD8AA9}" srcOrd="0" destOrd="0" presId="urn:microsoft.com/office/officeart/2005/8/layout/pyramid1"/>
    <dgm:cxn modelId="{E7EBB2F4-CD0F-4DF1-BADB-22D823FDFDD5}" type="presParOf" srcId="{E432F854-8699-4311-A471-1D3371DD8AA9}" destId="{D0A20317-2CA3-4B0F-9FAD-531E33A65FFE}" srcOrd="0" destOrd="0" presId="urn:microsoft.com/office/officeart/2005/8/layout/pyramid1"/>
    <dgm:cxn modelId="{110A9F88-8AF2-4CAE-9493-AE3FEEB10114}" type="presParOf" srcId="{E432F854-8699-4311-A471-1D3371DD8AA9}" destId="{58BDA9EE-2A44-4C95-A862-4DEC74380732}" srcOrd="1" destOrd="0" presId="urn:microsoft.com/office/officeart/2005/8/layout/pyramid1"/>
    <dgm:cxn modelId="{4307684D-399C-4881-AB29-6AC7568962FE}" type="presParOf" srcId="{E73498A4-63E8-421D-ACA9-A200C3FDD6C4}" destId="{3A491BA7-7802-4AD8-8879-260BB3BCD008}" srcOrd="1" destOrd="0" presId="urn:microsoft.com/office/officeart/2005/8/layout/pyramid1"/>
    <dgm:cxn modelId="{95DA39D3-B0EE-4221-A52D-47A1825489BC}" type="presParOf" srcId="{3A491BA7-7802-4AD8-8879-260BB3BCD008}" destId="{67C8D526-6EF6-4551-9D15-B1EBF158B4CA}" srcOrd="0" destOrd="0" presId="urn:microsoft.com/office/officeart/2005/8/layout/pyramid1"/>
    <dgm:cxn modelId="{04A83DFC-2FFB-41AE-B57C-972BE7187735}" type="presParOf" srcId="{3A491BA7-7802-4AD8-8879-260BB3BCD008}" destId="{62A6120C-E4D4-4DE6-8AA0-27A031B48D5B}"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E5FFA3-1C5F-45D0-92D9-8C1CAA565937}" type="doc">
      <dgm:prSet loTypeId="urn:microsoft.com/office/officeart/2005/8/layout/pyramid1" loCatId="pyramid" qsTypeId="urn:microsoft.com/office/officeart/2005/8/quickstyle/simple1" qsCatId="simple" csTypeId="urn:microsoft.com/office/officeart/2005/8/colors/accent1_2" csCatId="accent1" phldr="1"/>
      <dgm:spPr/>
    </dgm:pt>
    <dgm:pt modelId="{FDB3571C-ACD2-4E02-B23E-F5FEF41C7978}">
      <dgm:prSet phldrT="[Text]" custT="1"/>
      <dgm:spPr>
        <a:xfrm>
          <a:off x="0" y="985837"/>
          <a:ext cx="2838450" cy="985837"/>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ZA" sz="1000" dirty="0">
              <a:solidFill>
                <a:sysClr val="window" lastClr="FFFFFF"/>
              </a:solidFill>
              <a:latin typeface="Calibri"/>
              <a:ea typeface="+mn-ea"/>
              <a:cs typeface="+mn-cs"/>
            </a:rPr>
            <a:t>Universities </a:t>
          </a:r>
        </a:p>
        <a:p>
          <a:r>
            <a:rPr lang="en-ZA" sz="1000" dirty="0">
              <a:solidFill>
                <a:sysClr val="window" lastClr="FFFFFF"/>
              </a:solidFill>
              <a:latin typeface="Calibri"/>
              <a:ea typeface="+mn-ea"/>
              <a:cs typeface="+mn-cs"/>
            </a:rPr>
            <a:t>953 373</a:t>
          </a:r>
        </a:p>
      </dgm:t>
    </dgm:pt>
    <dgm:pt modelId="{27DB8A52-923D-42B1-B980-9515B7EBC14C}" type="parTrans" cxnId="{68086C36-E273-4016-9236-C60FC0DCF112}">
      <dgm:prSet/>
      <dgm:spPr/>
      <dgm:t>
        <a:bodyPr/>
        <a:lstStyle/>
        <a:p>
          <a:endParaRPr lang="en-ZA"/>
        </a:p>
      </dgm:t>
    </dgm:pt>
    <dgm:pt modelId="{E959F710-C84A-4152-89BF-B5007907F3C5}" type="sibTrans" cxnId="{68086C36-E273-4016-9236-C60FC0DCF112}">
      <dgm:prSet/>
      <dgm:spPr/>
      <dgm:t>
        <a:bodyPr/>
        <a:lstStyle/>
        <a:p>
          <a:endParaRPr lang="en-ZA"/>
        </a:p>
      </dgm:t>
    </dgm:pt>
    <dgm:pt modelId="{8C6AA52A-72DA-4904-A7BB-4150767625F1}">
      <dgm:prSet custT="1"/>
      <dgm:spPr>
        <a:xfrm>
          <a:off x="709612" y="0"/>
          <a:ext cx="1419225" cy="985837"/>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ZA" sz="900" dirty="0">
              <a:solidFill>
                <a:sysClr val="window" lastClr="FFFFFF"/>
              </a:solidFill>
              <a:latin typeface="Calibri"/>
              <a:ea typeface="+mn-ea"/>
              <a:cs typeface="+mn-cs"/>
            </a:rPr>
            <a:t>FET </a:t>
          </a:r>
        </a:p>
        <a:p>
          <a:r>
            <a:rPr lang="en-ZA" sz="900" dirty="0">
              <a:solidFill>
                <a:sysClr val="window" lastClr="FFFFFF"/>
              </a:solidFill>
              <a:latin typeface="Calibri"/>
              <a:ea typeface="+mn-ea"/>
              <a:cs typeface="+mn-cs"/>
            </a:rPr>
            <a:t>Colleges </a:t>
          </a:r>
        </a:p>
        <a:p>
          <a:r>
            <a:rPr lang="en-ZA" sz="900" dirty="0">
              <a:solidFill>
                <a:sysClr val="window" lastClr="FFFFFF"/>
              </a:solidFill>
              <a:latin typeface="Calibri"/>
              <a:ea typeface="+mn-ea"/>
              <a:cs typeface="+mn-cs"/>
            </a:rPr>
            <a:t>509 643</a:t>
          </a:r>
        </a:p>
      </dgm:t>
    </dgm:pt>
    <dgm:pt modelId="{65855EEC-F37E-4CDE-800D-64AF10F9E99B}" type="parTrans" cxnId="{3461069C-4617-49EA-B063-DE1640DCC087}">
      <dgm:prSet/>
      <dgm:spPr/>
      <dgm:t>
        <a:bodyPr/>
        <a:lstStyle/>
        <a:p>
          <a:endParaRPr lang="en-ZA"/>
        </a:p>
      </dgm:t>
    </dgm:pt>
    <dgm:pt modelId="{9639AEC3-0861-40FF-B50D-60F8C4798025}" type="sibTrans" cxnId="{3461069C-4617-49EA-B063-DE1640DCC087}">
      <dgm:prSet/>
      <dgm:spPr/>
      <dgm:t>
        <a:bodyPr/>
        <a:lstStyle/>
        <a:p>
          <a:endParaRPr lang="en-ZA"/>
        </a:p>
      </dgm:t>
    </dgm:pt>
    <dgm:pt modelId="{5E7530A5-B81D-4B98-AB74-76693B5124FA}" type="pres">
      <dgm:prSet presAssocID="{02E5FFA3-1C5F-45D0-92D9-8C1CAA565937}" presName="Name0" presStyleCnt="0">
        <dgm:presLayoutVars>
          <dgm:dir/>
          <dgm:animLvl val="lvl"/>
          <dgm:resizeHandles val="exact"/>
        </dgm:presLayoutVars>
      </dgm:prSet>
      <dgm:spPr/>
    </dgm:pt>
    <dgm:pt modelId="{3A47BD19-F50D-43C8-8939-7488D809A1B4}" type="pres">
      <dgm:prSet presAssocID="{8C6AA52A-72DA-4904-A7BB-4150767625F1}" presName="Name8" presStyleCnt="0"/>
      <dgm:spPr/>
    </dgm:pt>
    <dgm:pt modelId="{D4DC947C-722A-49ED-B350-4884D7BF3603}" type="pres">
      <dgm:prSet presAssocID="{8C6AA52A-72DA-4904-A7BB-4150767625F1}" presName="level" presStyleLbl="node1" presStyleIdx="0" presStyleCnt="2">
        <dgm:presLayoutVars>
          <dgm:chMax val="1"/>
          <dgm:bulletEnabled val="1"/>
        </dgm:presLayoutVars>
      </dgm:prSet>
      <dgm:spPr>
        <a:prstGeom prst="trapezoid">
          <a:avLst>
            <a:gd name="adj" fmla="val 71981"/>
          </a:avLst>
        </a:prstGeom>
      </dgm:spPr>
      <dgm:t>
        <a:bodyPr/>
        <a:lstStyle/>
        <a:p>
          <a:endParaRPr lang="en-ZA"/>
        </a:p>
      </dgm:t>
    </dgm:pt>
    <dgm:pt modelId="{3F13C4C2-D0E8-4C79-BCDD-AB9DC6E2C14C}" type="pres">
      <dgm:prSet presAssocID="{8C6AA52A-72DA-4904-A7BB-4150767625F1}" presName="levelTx" presStyleLbl="revTx" presStyleIdx="0" presStyleCnt="0">
        <dgm:presLayoutVars>
          <dgm:chMax val="1"/>
          <dgm:bulletEnabled val="1"/>
        </dgm:presLayoutVars>
      </dgm:prSet>
      <dgm:spPr/>
      <dgm:t>
        <a:bodyPr/>
        <a:lstStyle/>
        <a:p>
          <a:endParaRPr lang="en-ZA"/>
        </a:p>
      </dgm:t>
    </dgm:pt>
    <dgm:pt modelId="{D0EB369A-DF0A-47EB-80C0-8D4211E46975}" type="pres">
      <dgm:prSet presAssocID="{FDB3571C-ACD2-4E02-B23E-F5FEF41C7978}" presName="Name8" presStyleCnt="0"/>
      <dgm:spPr/>
    </dgm:pt>
    <dgm:pt modelId="{5FB9927E-1BB0-46C4-9BC6-EB394EF2A05E}" type="pres">
      <dgm:prSet presAssocID="{FDB3571C-ACD2-4E02-B23E-F5FEF41C7978}" presName="level" presStyleLbl="node1" presStyleIdx="1" presStyleCnt="2">
        <dgm:presLayoutVars>
          <dgm:chMax val="1"/>
          <dgm:bulletEnabled val="1"/>
        </dgm:presLayoutVars>
      </dgm:prSet>
      <dgm:spPr>
        <a:prstGeom prst="trapezoid">
          <a:avLst>
            <a:gd name="adj" fmla="val 71981"/>
          </a:avLst>
        </a:prstGeom>
      </dgm:spPr>
      <dgm:t>
        <a:bodyPr/>
        <a:lstStyle/>
        <a:p>
          <a:endParaRPr lang="en-ZA"/>
        </a:p>
      </dgm:t>
    </dgm:pt>
    <dgm:pt modelId="{FE6AD6FE-CABE-4434-9B3E-2B9E4DBE9F17}" type="pres">
      <dgm:prSet presAssocID="{FDB3571C-ACD2-4E02-B23E-F5FEF41C7978}" presName="levelTx" presStyleLbl="revTx" presStyleIdx="0" presStyleCnt="0">
        <dgm:presLayoutVars>
          <dgm:chMax val="1"/>
          <dgm:bulletEnabled val="1"/>
        </dgm:presLayoutVars>
      </dgm:prSet>
      <dgm:spPr/>
      <dgm:t>
        <a:bodyPr/>
        <a:lstStyle/>
        <a:p>
          <a:endParaRPr lang="en-ZA"/>
        </a:p>
      </dgm:t>
    </dgm:pt>
  </dgm:ptLst>
  <dgm:cxnLst>
    <dgm:cxn modelId="{EAEF088A-6CCE-4ADF-9EE9-AE2129F39DA4}" type="presOf" srcId="{FDB3571C-ACD2-4E02-B23E-F5FEF41C7978}" destId="{FE6AD6FE-CABE-4434-9B3E-2B9E4DBE9F17}" srcOrd="1" destOrd="0" presId="urn:microsoft.com/office/officeart/2005/8/layout/pyramid1"/>
    <dgm:cxn modelId="{BBEEFC2C-E977-4E6E-A0B3-9F4EFBAEF43A}" type="presOf" srcId="{FDB3571C-ACD2-4E02-B23E-F5FEF41C7978}" destId="{5FB9927E-1BB0-46C4-9BC6-EB394EF2A05E}" srcOrd="0" destOrd="0" presId="urn:microsoft.com/office/officeart/2005/8/layout/pyramid1"/>
    <dgm:cxn modelId="{3461069C-4617-49EA-B063-DE1640DCC087}" srcId="{02E5FFA3-1C5F-45D0-92D9-8C1CAA565937}" destId="{8C6AA52A-72DA-4904-A7BB-4150767625F1}" srcOrd="0" destOrd="0" parTransId="{65855EEC-F37E-4CDE-800D-64AF10F9E99B}" sibTransId="{9639AEC3-0861-40FF-B50D-60F8C4798025}"/>
    <dgm:cxn modelId="{68086C36-E273-4016-9236-C60FC0DCF112}" srcId="{02E5FFA3-1C5F-45D0-92D9-8C1CAA565937}" destId="{FDB3571C-ACD2-4E02-B23E-F5FEF41C7978}" srcOrd="1" destOrd="0" parTransId="{27DB8A52-923D-42B1-B980-9515B7EBC14C}" sibTransId="{E959F710-C84A-4152-89BF-B5007907F3C5}"/>
    <dgm:cxn modelId="{E0A45E7C-0415-48D5-9B4B-92B3E4B2D7DA}" type="presOf" srcId="{02E5FFA3-1C5F-45D0-92D9-8C1CAA565937}" destId="{5E7530A5-B81D-4B98-AB74-76693B5124FA}" srcOrd="0" destOrd="0" presId="urn:microsoft.com/office/officeart/2005/8/layout/pyramid1"/>
    <dgm:cxn modelId="{138E0043-69CD-4755-85C1-C869BF372ED3}" type="presOf" srcId="{8C6AA52A-72DA-4904-A7BB-4150767625F1}" destId="{D4DC947C-722A-49ED-B350-4884D7BF3603}" srcOrd="0" destOrd="0" presId="urn:microsoft.com/office/officeart/2005/8/layout/pyramid1"/>
    <dgm:cxn modelId="{EE2D2BA8-56C0-4154-86C2-DA4379B7CCDD}" type="presOf" srcId="{8C6AA52A-72DA-4904-A7BB-4150767625F1}" destId="{3F13C4C2-D0E8-4C79-BCDD-AB9DC6E2C14C}" srcOrd="1" destOrd="0" presId="urn:microsoft.com/office/officeart/2005/8/layout/pyramid1"/>
    <dgm:cxn modelId="{AF1DC039-70E1-4B4D-8B97-18BADBD148E4}" type="presParOf" srcId="{5E7530A5-B81D-4B98-AB74-76693B5124FA}" destId="{3A47BD19-F50D-43C8-8939-7488D809A1B4}" srcOrd="0" destOrd="0" presId="urn:microsoft.com/office/officeart/2005/8/layout/pyramid1"/>
    <dgm:cxn modelId="{06F90924-4FE6-4495-8663-35A702FAC8B4}" type="presParOf" srcId="{3A47BD19-F50D-43C8-8939-7488D809A1B4}" destId="{D4DC947C-722A-49ED-B350-4884D7BF3603}" srcOrd="0" destOrd="0" presId="urn:microsoft.com/office/officeart/2005/8/layout/pyramid1"/>
    <dgm:cxn modelId="{4FF406A8-42CF-4FAA-8451-3B44E463B267}" type="presParOf" srcId="{3A47BD19-F50D-43C8-8939-7488D809A1B4}" destId="{3F13C4C2-D0E8-4C79-BCDD-AB9DC6E2C14C}" srcOrd="1" destOrd="0" presId="urn:microsoft.com/office/officeart/2005/8/layout/pyramid1"/>
    <dgm:cxn modelId="{B7EA7D0E-2AFF-443E-A767-6B589C464963}" type="presParOf" srcId="{5E7530A5-B81D-4B98-AB74-76693B5124FA}" destId="{D0EB369A-DF0A-47EB-80C0-8D4211E46975}" srcOrd="1" destOrd="0" presId="urn:microsoft.com/office/officeart/2005/8/layout/pyramid1"/>
    <dgm:cxn modelId="{F29853A4-0EF1-4B7B-B15F-D30D9DFF5B6B}" type="presParOf" srcId="{D0EB369A-DF0A-47EB-80C0-8D4211E46975}" destId="{5FB9927E-1BB0-46C4-9BC6-EB394EF2A05E}" srcOrd="0" destOrd="0" presId="urn:microsoft.com/office/officeart/2005/8/layout/pyramid1"/>
    <dgm:cxn modelId="{35FDA3E7-19E3-4DF2-B3F2-5A3A24BFFDB3}" type="presParOf" srcId="{D0EB369A-DF0A-47EB-80C0-8D4211E46975}" destId="{FE6AD6FE-CABE-4434-9B3E-2B9E4DBE9F17}" srcOrd="1" destOrd="0" presId="urn:microsoft.com/office/officeart/2005/8/layout/pyramid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41D60F-8FBA-4628-818D-FAD024F964D2}" type="doc">
      <dgm:prSet loTypeId="urn:microsoft.com/office/officeart/2005/8/layout/pyramid3" loCatId="pyramid" qsTypeId="urn:microsoft.com/office/officeart/2005/8/quickstyle/simple1" qsCatId="simple" csTypeId="urn:microsoft.com/office/officeart/2005/8/colors/accent1_2" csCatId="accent1" phldr="1"/>
      <dgm:spPr/>
    </dgm:pt>
    <dgm:pt modelId="{2B76A258-F46F-4D83-B0FE-15E7BD30B00E}">
      <dgm:prSet phldrT="[Text]" custT="1"/>
      <dgm:spPr>
        <a:xfrm rot="10800000">
          <a:off x="0" y="0"/>
          <a:ext cx="2819400" cy="102870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nchor="t"/>
        <a:lstStyle/>
        <a:p>
          <a:r>
            <a:rPr lang="en-ZA" sz="1000" dirty="0" smtClean="0">
              <a:solidFill>
                <a:sysClr val="window" lastClr="FFFFFF"/>
              </a:solidFill>
              <a:latin typeface="Calibri"/>
              <a:ea typeface="+mn-ea"/>
              <a:cs typeface="+mn-cs"/>
            </a:rPr>
            <a:t>TVET Colleges</a:t>
          </a:r>
        </a:p>
        <a:p>
          <a:r>
            <a:rPr lang="en-ZA" sz="1000" dirty="0" smtClean="0">
              <a:solidFill>
                <a:sysClr val="window" lastClr="FFFFFF"/>
              </a:solidFill>
              <a:latin typeface="Calibri"/>
              <a:ea typeface="+mn-ea"/>
              <a:cs typeface="+mn-cs"/>
            </a:rPr>
            <a:t>  2.5 million</a:t>
          </a:r>
          <a:endParaRPr lang="en-ZA" sz="1000" dirty="0">
            <a:solidFill>
              <a:sysClr val="window" lastClr="FFFFFF"/>
            </a:solidFill>
            <a:latin typeface="Calibri"/>
            <a:ea typeface="+mn-ea"/>
            <a:cs typeface="+mn-cs"/>
          </a:endParaRPr>
        </a:p>
      </dgm:t>
    </dgm:pt>
    <dgm:pt modelId="{2110F623-E47A-4027-A2AF-B90422158FB6}" type="parTrans" cxnId="{69EF6AC5-C94B-4AA4-971D-A6811CF9F7DE}">
      <dgm:prSet/>
      <dgm:spPr/>
      <dgm:t>
        <a:bodyPr/>
        <a:lstStyle/>
        <a:p>
          <a:endParaRPr lang="en-ZA"/>
        </a:p>
      </dgm:t>
    </dgm:pt>
    <dgm:pt modelId="{E5B4D088-1A22-4480-B7BA-5B1163E71E44}" type="sibTrans" cxnId="{69EF6AC5-C94B-4AA4-971D-A6811CF9F7DE}">
      <dgm:prSet/>
      <dgm:spPr/>
      <dgm:t>
        <a:bodyPr/>
        <a:lstStyle/>
        <a:p>
          <a:endParaRPr lang="en-ZA"/>
        </a:p>
      </dgm:t>
    </dgm:pt>
    <dgm:pt modelId="{D6E49C6A-7D06-410E-AB2A-419527D83E05}">
      <dgm:prSet phldrT="[Text]" custT="1"/>
      <dgm:spPr>
        <a:xfrm rot="10800000">
          <a:off x="704850" y="1028699"/>
          <a:ext cx="1409700" cy="1028700"/>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nchor="t"/>
        <a:lstStyle/>
        <a:p>
          <a:r>
            <a:rPr lang="en-ZA" sz="1000" dirty="0" smtClean="0">
              <a:solidFill>
                <a:sysClr val="window" lastClr="FFFFFF"/>
              </a:solidFill>
              <a:latin typeface="Calibri"/>
              <a:ea typeface="+mn-ea"/>
              <a:cs typeface="+mn-cs"/>
            </a:rPr>
            <a:t>Universities </a:t>
          </a:r>
        </a:p>
        <a:p>
          <a:r>
            <a:rPr lang="en-ZA" sz="1000" dirty="0" smtClean="0">
              <a:solidFill>
                <a:sysClr val="window" lastClr="FFFFFF"/>
              </a:solidFill>
              <a:latin typeface="Calibri"/>
              <a:ea typeface="+mn-ea"/>
              <a:cs typeface="+mn-cs"/>
            </a:rPr>
            <a:t> 1.6 million</a:t>
          </a:r>
          <a:endParaRPr lang="en-ZA" sz="1000" dirty="0">
            <a:solidFill>
              <a:sysClr val="window" lastClr="FFFFFF"/>
            </a:solidFill>
            <a:latin typeface="Calibri"/>
            <a:ea typeface="+mn-ea"/>
            <a:cs typeface="+mn-cs"/>
          </a:endParaRPr>
        </a:p>
      </dgm:t>
    </dgm:pt>
    <dgm:pt modelId="{8BCACC14-0C61-44E5-BB7B-BC0ABAD8327B}" type="parTrans" cxnId="{9D980CCC-C388-4BCF-A03F-A861136C4212}">
      <dgm:prSet/>
      <dgm:spPr/>
      <dgm:t>
        <a:bodyPr/>
        <a:lstStyle/>
        <a:p>
          <a:endParaRPr lang="en-ZA"/>
        </a:p>
      </dgm:t>
    </dgm:pt>
    <dgm:pt modelId="{8837E887-7176-4243-AFE5-A0203A5B2B7F}" type="sibTrans" cxnId="{9D980CCC-C388-4BCF-A03F-A861136C4212}">
      <dgm:prSet/>
      <dgm:spPr/>
      <dgm:t>
        <a:bodyPr/>
        <a:lstStyle/>
        <a:p>
          <a:endParaRPr lang="en-ZA"/>
        </a:p>
      </dgm:t>
    </dgm:pt>
    <dgm:pt modelId="{F0352A76-7070-4031-8A25-DF13DC2DD731}" type="pres">
      <dgm:prSet presAssocID="{AD41D60F-8FBA-4628-818D-FAD024F964D2}" presName="Name0" presStyleCnt="0">
        <dgm:presLayoutVars>
          <dgm:dir/>
          <dgm:animLvl val="lvl"/>
          <dgm:resizeHandles val="exact"/>
        </dgm:presLayoutVars>
      </dgm:prSet>
      <dgm:spPr/>
    </dgm:pt>
    <dgm:pt modelId="{E4C03B7D-F061-4773-9B0A-313AA536BA82}" type="pres">
      <dgm:prSet presAssocID="{2B76A258-F46F-4D83-B0FE-15E7BD30B00E}" presName="Name8" presStyleCnt="0"/>
      <dgm:spPr/>
    </dgm:pt>
    <dgm:pt modelId="{EB8128CC-DC29-4472-8F8B-97312C8CDE4B}" type="pres">
      <dgm:prSet presAssocID="{2B76A258-F46F-4D83-B0FE-15E7BD30B00E}" presName="level" presStyleLbl="node1" presStyleIdx="0" presStyleCnt="2">
        <dgm:presLayoutVars>
          <dgm:chMax val="1"/>
          <dgm:bulletEnabled val="1"/>
        </dgm:presLayoutVars>
      </dgm:prSet>
      <dgm:spPr>
        <a:prstGeom prst="trapezoid">
          <a:avLst>
            <a:gd name="adj" fmla="val 68519"/>
          </a:avLst>
        </a:prstGeom>
      </dgm:spPr>
      <dgm:t>
        <a:bodyPr/>
        <a:lstStyle/>
        <a:p>
          <a:endParaRPr lang="en-ZA"/>
        </a:p>
      </dgm:t>
    </dgm:pt>
    <dgm:pt modelId="{EEE151E6-4CE4-49CD-8200-4256AC9CE417}" type="pres">
      <dgm:prSet presAssocID="{2B76A258-F46F-4D83-B0FE-15E7BD30B00E}" presName="levelTx" presStyleLbl="revTx" presStyleIdx="0" presStyleCnt="0">
        <dgm:presLayoutVars>
          <dgm:chMax val="1"/>
          <dgm:bulletEnabled val="1"/>
        </dgm:presLayoutVars>
      </dgm:prSet>
      <dgm:spPr/>
      <dgm:t>
        <a:bodyPr/>
        <a:lstStyle/>
        <a:p>
          <a:endParaRPr lang="en-ZA"/>
        </a:p>
      </dgm:t>
    </dgm:pt>
    <dgm:pt modelId="{FDEC0195-2E99-41DD-94D7-0CF0597C211F}" type="pres">
      <dgm:prSet presAssocID="{D6E49C6A-7D06-410E-AB2A-419527D83E05}" presName="Name8" presStyleCnt="0"/>
      <dgm:spPr/>
    </dgm:pt>
    <dgm:pt modelId="{D3040461-1572-434F-AFB3-60A072F55C8A}" type="pres">
      <dgm:prSet presAssocID="{D6E49C6A-7D06-410E-AB2A-419527D83E05}" presName="level" presStyleLbl="node1" presStyleIdx="1" presStyleCnt="2">
        <dgm:presLayoutVars>
          <dgm:chMax val="1"/>
          <dgm:bulletEnabled val="1"/>
        </dgm:presLayoutVars>
      </dgm:prSet>
      <dgm:spPr>
        <a:prstGeom prst="trapezoid">
          <a:avLst>
            <a:gd name="adj" fmla="val 68519"/>
          </a:avLst>
        </a:prstGeom>
      </dgm:spPr>
      <dgm:t>
        <a:bodyPr/>
        <a:lstStyle/>
        <a:p>
          <a:endParaRPr lang="en-ZA"/>
        </a:p>
      </dgm:t>
    </dgm:pt>
    <dgm:pt modelId="{1350F352-E601-46D1-A6C9-590C0929E8FC}" type="pres">
      <dgm:prSet presAssocID="{D6E49C6A-7D06-410E-AB2A-419527D83E05}" presName="levelTx" presStyleLbl="revTx" presStyleIdx="0" presStyleCnt="0">
        <dgm:presLayoutVars>
          <dgm:chMax val="1"/>
          <dgm:bulletEnabled val="1"/>
        </dgm:presLayoutVars>
      </dgm:prSet>
      <dgm:spPr/>
      <dgm:t>
        <a:bodyPr/>
        <a:lstStyle/>
        <a:p>
          <a:endParaRPr lang="en-ZA"/>
        </a:p>
      </dgm:t>
    </dgm:pt>
  </dgm:ptLst>
  <dgm:cxnLst>
    <dgm:cxn modelId="{D591D05F-0EB4-43BC-BBFB-0F9E2B090261}" type="presOf" srcId="{AD41D60F-8FBA-4628-818D-FAD024F964D2}" destId="{F0352A76-7070-4031-8A25-DF13DC2DD731}" srcOrd="0" destOrd="0" presId="urn:microsoft.com/office/officeart/2005/8/layout/pyramid3"/>
    <dgm:cxn modelId="{22B2AE57-A1CA-482A-9A2A-6F2DCE56E4DA}" type="presOf" srcId="{2B76A258-F46F-4D83-B0FE-15E7BD30B00E}" destId="{EEE151E6-4CE4-49CD-8200-4256AC9CE417}" srcOrd="1" destOrd="0" presId="urn:microsoft.com/office/officeart/2005/8/layout/pyramid3"/>
    <dgm:cxn modelId="{69EF6AC5-C94B-4AA4-971D-A6811CF9F7DE}" srcId="{AD41D60F-8FBA-4628-818D-FAD024F964D2}" destId="{2B76A258-F46F-4D83-B0FE-15E7BD30B00E}" srcOrd="0" destOrd="0" parTransId="{2110F623-E47A-4027-A2AF-B90422158FB6}" sibTransId="{E5B4D088-1A22-4480-B7BA-5B1163E71E44}"/>
    <dgm:cxn modelId="{9D980CCC-C388-4BCF-A03F-A861136C4212}" srcId="{AD41D60F-8FBA-4628-818D-FAD024F964D2}" destId="{D6E49C6A-7D06-410E-AB2A-419527D83E05}" srcOrd="1" destOrd="0" parTransId="{8BCACC14-0C61-44E5-BB7B-BC0ABAD8327B}" sibTransId="{8837E887-7176-4243-AFE5-A0203A5B2B7F}"/>
    <dgm:cxn modelId="{AC5F36C7-4455-498E-BE08-1F3FD1F6C51D}" type="presOf" srcId="{D6E49C6A-7D06-410E-AB2A-419527D83E05}" destId="{1350F352-E601-46D1-A6C9-590C0929E8FC}" srcOrd="1" destOrd="0" presId="urn:microsoft.com/office/officeart/2005/8/layout/pyramid3"/>
    <dgm:cxn modelId="{916AC914-0EB4-4CB7-96FE-6E542B731AC9}" type="presOf" srcId="{D6E49C6A-7D06-410E-AB2A-419527D83E05}" destId="{D3040461-1572-434F-AFB3-60A072F55C8A}" srcOrd="0" destOrd="0" presId="urn:microsoft.com/office/officeart/2005/8/layout/pyramid3"/>
    <dgm:cxn modelId="{D9C39971-1569-4A45-BA77-D86C2BCAA956}" type="presOf" srcId="{2B76A258-F46F-4D83-B0FE-15E7BD30B00E}" destId="{EB8128CC-DC29-4472-8F8B-97312C8CDE4B}" srcOrd="0" destOrd="0" presId="urn:microsoft.com/office/officeart/2005/8/layout/pyramid3"/>
    <dgm:cxn modelId="{FBC0618E-17DD-4BEB-A66B-FC5E0D5412DE}" type="presParOf" srcId="{F0352A76-7070-4031-8A25-DF13DC2DD731}" destId="{E4C03B7D-F061-4773-9B0A-313AA536BA82}" srcOrd="0" destOrd="0" presId="urn:microsoft.com/office/officeart/2005/8/layout/pyramid3"/>
    <dgm:cxn modelId="{467B98DF-B408-4AAB-A5D5-AA477906403F}" type="presParOf" srcId="{E4C03B7D-F061-4773-9B0A-313AA536BA82}" destId="{EB8128CC-DC29-4472-8F8B-97312C8CDE4B}" srcOrd="0" destOrd="0" presId="urn:microsoft.com/office/officeart/2005/8/layout/pyramid3"/>
    <dgm:cxn modelId="{7342C8B7-0D22-4B2B-A991-381229F84679}" type="presParOf" srcId="{E4C03B7D-F061-4773-9B0A-313AA536BA82}" destId="{EEE151E6-4CE4-49CD-8200-4256AC9CE417}" srcOrd="1" destOrd="0" presId="urn:microsoft.com/office/officeart/2005/8/layout/pyramid3"/>
    <dgm:cxn modelId="{1D270B48-9921-4121-8764-3D18F01CA4E0}" type="presParOf" srcId="{F0352A76-7070-4031-8A25-DF13DC2DD731}" destId="{FDEC0195-2E99-41DD-94D7-0CF0597C211F}" srcOrd="1" destOrd="0" presId="urn:microsoft.com/office/officeart/2005/8/layout/pyramid3"/>
    <dgm:cxn modelId="{C28F37A7-8759-44D2-8436-48818E70FD13}" type="presParOf" srcId="{FDEC0195-2E99-41DD-94D7-0CF0597C211F}" destId="{D3040461-1572-434F-AFB3-60A072F55C8A}" srcOrd="0" destOrd="0" presId="urn:microsoft.com/office/officeart/2005/8/layout/pyramid3"/>
    <dgm:cxn modelId="{36E2CE55-6DAE-4CFF-A12B-06DE32F659D9}" type="presParOf" srcId="{FDEC0195-2E99-41DD-94D7-0CF0597C211F}" destId="{1350F352-E601-46D1-A6C9-590C0929E8FC}" srcOrd="1" destOrd="0" presId="urn:microsoft.com/office/officeart/2005/8/layout/pyramid3"/>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04ED2A-7508-4041-BB05-6B3F19B57FF0}" type="doc">
      <dgm:prSet loTypeId="urn:microsoft.com/office/officeart/2005/8/layout/hList7#1" loCatId="list" qsTypeId="urn:microsoft.com/office/officeart/2005/8/quickstyle/simple1" qsCatId="simple" csTypeId="urn:microsoft.com/office/officeart/2005/8/colors/accent1_2" csCatId="accent1" phldr="1"/>
      <dgm:spPr/>
    </dgm:pt>
    <dgm:pt modelId="{DFEC41F0-FDD1-4123-AF0C-50D0A42CD6A3}">
      <dgm:prSet phldrT="[Text]"/>
      <dgm:spPr/>
      <dgm:t>
        <a:bodyPr/>
        <a:lstStyle/>
        <a:p>
          <a:r>
            <a:rPr lang="en-ZA" dirty="0"/>
            <a:t>Education and Skills Development</a:t>
          </a:r>
        </a:p>
      </dgm:t>
    </dgm:pt>
    <dgm:pt modelId="{F8CB665B-C54F-42BA-9F0B-9611BA25AE9D}" type="parTrans" cxnId="{30D81582-4B3A-4676-A124-97BD42E87A1B}">
      <dgm:prSet/>
      <dgm:spPr/>
      <dgm:t>
        <a:bodyPr/>
        <a:lstStyle/>
        <a:p>
          <a:endParaRPr lang="en-ZA"/>
        </a:p>
      </dgm:t>
    </dgm:pt>
    <dgm:pt modelId="{5D6B7412-769F-4767-AC6F-B3B518A62A32}" type="sibTrans" cxnId="{30D81582-4B3A-4676-A124-97BD42E87A1B}">
      <dgm:prSet/>
      <dgm:spPr/>
      <dgm:t>
        <a:bodyPr/>
        <a:lstStyle/>
        <a:p>
          <a:endParaRPr lang="en-ZA"/>
        </a:p>
      </dgm:t>
    </dgm:pt>
    <dgm:pt modelId="{270D5B00-9A3D-44EA-86AE-DA2645A379DC}">
      <dgm:prSet phldrT="[Text]"/>
      <dgm:spPr>
        <a:blipFill rotWithShape="0">
          <a:blip xmlns:r="http://schemas.openxmlformats.org/officeDocument/2006/relationships" r:embed="rId1"/>
          <a:stretch>
            <a:fillRect/>
          </a:stretch>
        </a:blipFill>
      </dgm:spPr>
      <dgm:t>
        <a:bodyPr/>
        <a:lstStyle/>
        <a:p>
          <a:r>
            <a:rPr lang="en-ZA" dirty="0">
              <a:effectLst>
                <a:outerShdw blurRad="38100" dist="38100" dir="2700000" algn="tl">
                  <a:srgbClr val="000000">
                    <a:alpha val="43137"/>
                  </a:srgbClr>
                </a:outerShdw>
              </a:effectLst>
            </a:rPr>
            <a:t>Livelihood</a:t>
          </a:r>
        </a:p>
      </dgm:t>
    </dgm:pt>
    <dgm:pt modelId="{ECD8AFFC-1A82-4C49-AF16-DA8A62B40CEF}" type="parTrans" cxnId="{42C4162A-3642-41AB-9303-DA01CCD369F4}">
      <dgm:prSet/>
      <dgm:spPr/>
      <dgm:t>
        <a:bodyPr/>
        <a:lstStyle/>
        <a:p>
          <a:endParaRPr lang="en-ZA"/>
        </a:p>
      </dgm:t>
    </dgm:pt>
    <dgm:pt modelId="{C7AD3049-BF0B-425A-88C1-1E4A22F3F00F}" type="sibTrans" cxnId="{42C4162A-3642-41AB-9303-DA01CCD369F4}">
      <dgm:prSet/>
      <dgm:spPr/>
      <dgm:t>
        <a:bodyPr/>
        <a:lstStyle/>
        <a:p>
          <a:endParaRPr lang="en-ZA"/>
        </a:p>
      </dgm:t>
    </dgm:pt>
    <dgm:pt modelId="{E758B49C-46B2-41FE-85F3-2258F954631E}">
      <dgm:prSet phldrT="[Text]"/>
      <dgm:spPr/>
      <dgm:t>
        <a:bodyPr/>
        <a:lstStyle/>
        <a:p>
          <a:r>
            <a:rPr lang="en-ZA" dirty="0"/>
            <a:t>Labour Market</a:t>
          </a:r>
        </a:p>
      </dgm:t>
    </dgm:pt>
    <dgm:pt modelId="{5E9E8AAD-E19F-4C6E-8733-66D7A14BC81E}" type="sibTrans" cxnId="{7532AC0E-989C-4A71-9D73-0766B07566D6}">
      <dgm:prSet/>
      <dgm:spPr/>
      <dgm:t>
        <a:bodyPr/>
        <a:lstStyle/>
        <a:p>
          <a:endParaRPr lang="en-ZA"/>
        </a:p>
      </dgm:t>
    </dgm:pt>
    <dgm:pt modelId="{AB4C479F-7F1C-4C66-8BD0-72A9F5762C3A}" type="parTrans" cxnId="{7532AC0E-989C-4A71-9D73-0766B07566D6}">
      <dgm:prSet/>
      <dgm:spPr/>
      <dgm:t>
        <a:bodyPr/>
        <a:lstStyle/>
        <a:p>
          <a:endParaRPr lang="en-ZA"/>
        </a:p>
      </dgm:t>
    </dgm:pt>
    <dgm:pt modelId="{E0D81357-4C9D-4A87-9432-29F895537F10}" type="pres">
      <dgm:prSet presAssocID="{0704ED2A-7508-4041-BB05-6B3F19B57FF0}" presName="Name0" presStyleCnt="0">
        <dgm:presLayoutVars>
          <dgm:dir/>
          <dgm:resizeHandles val="exact"/>
        </dgm:presLayoutVars>
      </dgm:prSet>
      <dgm:spPr/>
    </dgm:pt>
    <dgm:pt modelId="{B9EC61E4-8C23-46A7-8F2A-780526E642FA}" type="pres">
      <dgm:prSet presAssocID="{0704ED2A-7508-4041-BB05-6B3F19B57FF0}" presName="fgShape" presStyleLbl="fgShp" presStyleIdx="0" presStyleCnt="1"/>
      <dgm:spPr/>
    </dgm:pt>
    <dgm:pt modelId="{144ECB1D-8852-4F4D-8F90-730B549CC830}" type="pres">
      <dgm:prSet presAssocID="{0704ED2A-7508-4041-BB05-6B3F19B57FF0}" presName="linComp" presStyleCnt="0"/>
      <dgm:spPr/>
    </dgm:pt>
    <dgm:pt modelId="{0B577B57-F502-45EC-BFC3-5408655BE810}" type="pres">
      <dgm:prSet presAssocID="{DFEC41F0-FDD1-4123-AF0C-50D0A42CD6A3}" presName="compNode" presStyleCnt="0"/>
      <dgm:spPr/>
    </dgm:pt>
    <dgm:pt modelId="{FE87442B-8A17-42FC-ACC9-0EE11E08A306}" type="pres">
      <dgm:prSet presAssocID="{DFEC41F0-FDD1-4123-AF0C-50D0A42CD6A3}" presName="bkgdShape" presStyleLbl="node1" presStyleIdx="0" presStyleCnt="3"/>
      <dgm:spPr/>
      <dgm:t>
        <a:bodyPr/>
        <a:lstStyle/>
        <a:p>
          <a:endParaRPr lang="en-ZA"/>
        </a:p>
      </dgm:t>
    </dgm:pt>
    <dgm:pt modelId="{17143FE7-3878-4B55-83D3-8291618B8A40}" type="pres">
      <dgm:prSet presAssocID="{DFEC41F0-FDD1-4123-AF0C-50D0A42CD6A3}" presName="nodeTx" presStyleLbl="node1" presStyleIdx="0" presStyleCnt="3">
        <dgm:presLayoutVars>
          <dgm:bulletEnabled val="1"/>
        </dgm:presLayoutVars>
      </dgm:prSet>
      <dgm:spPr/>
      <dgm:t>
        <a:bodyPr/>
        <a:lstStyle/>
        <a:p>
          <a:endParaRPr lang="en-ZA"/>
        </a:p>
      </dgm:t>
    </dgm:pt>
    <dgm:pt modelId="{96F878A0-56DF-4DAD-8EA3-92DC3939D343}" type="pres">
      <dgm:prSet presAssocID="{DFEC41F0-FDD1-4123-AF0C-50D0A42CD6A3}" presName="invisiNode" presStyleLbl="node1" presStyleIdx="0" presStyleCnt="3"/>
      <dgm:spPr/>
    </dgm:pt>
    <dgm:pt modelId="{7B69C440-BE27-4211-BAC7-1AA77E7A8A80}" type="pres">
      <dgm:prSet presAssocID="{DFEC41F0-FDD1-4123-AF0C-50D0A42CD6A3}" presName="imagNode" presStyleLbl="fgImgPlace1" presStyleIdx="0" presStyleCnt="3" custLinFactNeighborX="-19" custLinFactNeighborY="-8981"/>
      <dgm:spPr>
        <a:blipFill rotWithShape="0">
          <a:blip xmlns:r="http://schemas.openxmlformats.org/officeDocument/2006/relationships" r:embed="rId2"/>
          <a:stretch>
            <a:fillRect/>
          </a:stretch>
        </a:blipFill>
      </dgm:spPr>
      <dgm:t>
        <a:bodyPr/>
        <a:lstStyle/>
        <a:p>
          <a:endParaRPr lang="en-ZA"/>
        </a:p>
      </dgm:t>
    </dgm:pt>
    <dgm:pt modelId="{957299E4-5892-4E99-B473-9BD131591969}" type="pres">
      <dgm:prSet presAssocID="{5D6B7412-769F-4767-AC6F-B3B518A62A32}" presName="sibTrans" presStyleLbl="sibTrans2D1" presStyleIdx="0" presStyleCnt="0"/>
      <dgm:spPr/>
      <dgm:t>
        <a:bodyPr/>
        <a:lstStyle/>
        <a:p>
          <a:endParaRPr lang="en-ZA"/>
        </a:p>
      </dgm:t>
    </dgm:pt>
    <dgm:pt modelId="{A16D19E2-C254-47C9-8FF2-53FDD700A0CD}" type="pres">
      <dgm:prSet presAssocID="{E758B49C-46B2-41FE-85F3-2258F954631E}" presName="compNode" presStyleCnt="0"/>
      <dgm:spPr/>
    </dgm:pt>
    <dgm:pt modelId="{E5A28AE5-6B4A-4DB7-8C71-4D405E2F36D5}" type="pres">
      <dgm:prSet presAssocID="{E758B49C-46B2-41FE-85F3-2258F954631E}" presName="bkgdShape" presStyleLbl="node1" presStyleIdx="1" presStyleCnt="3"/>
      <dgm:spPr/>
      <dgm:t>
        <a:bodyPr/>
        <a:lstStyle/>
        <a:p>
          <a:endParaRPr lang="en-ZA"/>
        </a:p>
      </dgm:t>
    </dgm:pt>
    <dgm:pt modelId="{D1152351-155C-49E7-9630-4F7D46B9ED20}" type="pres">
      <dgm:prSet presAssocID="{E758B49C-46B2-41FE-85F3-2258F954631E}" presName="nodeTx" presStyleLbl="node1" presStyleIdx="1" presStyleCnt="3">
        <dgm:presLayoutVars>
          <dgm:bulletEnabled val="1"/>
        </dgm:presLayoutVars>
      </dgm:prSet>
      <dgm:spPr/>
      <dgm:t>
        <a:bodyPr/>
        <a:lstStyle/>
        <a:p>
          <a:endParaRPr lang="en-ZA"/>
        </a:p>
      </dgm:t>
    </dgm:pt>
    <dgm:pt modelId="{935E3BBE-0D99-4062-89E7-E856D7E5A671}" type="pres">
      <dgm:prSet presAssocID="{E758B49C-46B2-41FE-85F3-2258F954631E}" presName="invisiNode" presStyleLbl="node1" presStyleIdx="1" presStyleCnt="3"/>
      <dgm:spPr/>
    </dgm:pt>
    <dgm:pt modelId="{6E5C316B-7255-44E6-870A-45887B7E171E}" type="pres">
      <dgm:prSet presAssocID="{E758B49C-46B2-41FE-85F3-2258F954631E}" presName="imagNode" presStyleLbl="fgImgPlace1" presStyleIdx="1" presStyleCnt="3"/>
      <dgm:spPr>
        <a:blipFill rotWithShape="0">
          <a:blip xmlns:r="http://schemas.openxmlformats.org/officeDocument/2006/relationships" r:embed="rId3"/>
          <a:stretch>
            <a:fillRect/>
          </a:stretch>
        </a:blipFill>
      </dgm:spPr>
      <dgm:t>
        <a:bodyPr/>
        <a:lstStyle/>
        <a:p>
          <a:endParaRPr lang="en-ZA"/>
        </a:p>
      </dgm:t>
    </dgm:pt>
    <dgm:pt modelId="{2FA88C8E-112D-4BC3-B1D8-031F4D6C1E48}" type="pres">
      <dgm:prSet presAssocID="{5E9E8AAD-E19F-4C6E-8733-66D7A14BC81E}" presName="sibTrans" presStyleLbl="sibTrans2D1" presStyleIdx="0" presStyleCnt="0"/>
      <dgm:spPr/>
      <dgm:t>
        <a:bodyPr/>
        <a:lstStyle/>
        <a:p>
          <a:endParaRPr lang="en-ZA"/>
        </a:p>
      </dgm:t>
    </dgm:pt>
    <dgm:pt modelId="{20987BEE-E63A-4A61-A750-BB996191D8B8}" type="pres">
      <dgm:prSet presAssocID="{270D5B00-9A3D-44EA-86AE-DA2645A379DC}" presName="compNode" presStyleCnt="0"/>
      <dgm:spPr/>
    </dgm:pt>
    <dgm:pt modelId="{F95266B4-C9D9-4BB3-AEE9-657038B6308F}" type="pres">
      <dgm:prSet presAssocID="{270D5B00-9A3D-44EA-86AE-DA2645A379DC}" presName="bkgdShape" presStyleLbl="node1" presStyleIdx="2" presStyleCnt="3"/>
      <dgm:spPr/>
      <dgm:t>
        <a:bodyPr/>
        <a:lstStyle/>
        <a:p>
          <a:endParaRPr lang="en-ZA"/>
        </a:p>
      </dgm:t>
    </dgm:pt>
    <dgm:pt modelId="{04B0C50A-C023-49CD-A219-AF1FD53BDBFA}" type="pres">
      <dgm:prSet presAssocID="{270D5B00-9A3D-44EA-86AE-DA2645A379DC}" presName="nodeTx" presStyleLbl="node1" presStyleIdx="2" presStyleCnt="3">
        <dgm:presLayoutVars>
          <dgm:bulletEnabled val="1"/>
        </dgm:presLayoutVars>
      </dgm:prSet>
      <dgm:spPr/>
      <dgm:t>
        <a:bodyPr/>
        <a:lstStyle/>
        <a:p>
          <a:endParaRPr lang="en-ZA"/>
        </a:p>
      </dgm:t>
    </dgm:pt>
    <dgm:pt modelId="{71D30229-F293-4322-B60F-ACD61DD0BB70}" type="pres">
      <dgm:prSet presAssocID="{270D5B00-9A3D-44EA-86AE-DA2645A379DC}" presName="invisiNode" presStyleLbl="node1" presStyleIdx="2" presStyleCnt="3"/>
      <dgm:spPr/>
    </dgm:pt>
    <dgm:pt modelId="{EECCDE60-2265-4FB7-805F-9EF6F5044C7F}" type="pres">
      <dgm:prSet presAssocID="{270D5B00-9A3D-44EA-86AE-DA2645A379DC}" presName="imagNode" presStyleLbl="fgImgPlace1" presStyleIdx="2" presStyleCnt="3" custLinFactX="-129874" custLinFactNeighborX="-200000" custLinFactNeighborY="-8044"/>
      <dgm:spPr>
        <a:blipFill rotWithShape="0">
          <a:blip xmlns:r="http://schemas.openxmlformats.org/officeDocument/2006/relationships" r:embed="rId4"/>
          <a:stretch>
            <a:fillRect/>
          </a:stretch>
        </a:blipFill>
      </dgm:spPr>
    </dgm:pt>
  </dgm:ptLst>
  <dgm:cxnLst>
    <dgm:cxn modelId="{05F7BD18-5617-4EA0-9AB9-3EF0972D65DD}" type="presOf" srcId="{5E9E8AAD-E19F-4C6E-8733-66D7A14BC81E}" destId="{2FA88C8E-112D-4BC3-B1D8-031F4D6C1E48}" srcOrd="0" destOrd="0" presId="urn:microsoft.com/office/officeart/2005/8/layout/hList7#1"/>
    <dgm:cxn modelId="{F9D15A32-34E6-457A-ACDB-1C65FC9ED0AA}" type="presOf" srcId="{DFEC41F0-FDD1-4123-AF0C-50D0A42CD6A3}" destId="{17143FE7-3878-4B55-83D3-8291618B8A40}" srcOrd="1" destOrd="0" presId="urn:microsoft.com/office/officeart/2005/8/layout/hList7#1"/>
    <dgm:cxn modelId="{42C4162A-3642-41AB-9303-DA01CCD369F4}" srcId="{0704ED2A-7508-4041-BB05-6B3F19B57FF0}" destId="{270D5B00-9A3D-44EA-86AE-DA2645A379DC}" srcOrd="2" destOrd="0" parTransId="{ECD8AFFC-1A82-4C49-AF16-DA8A62B40CEF}" sibTransId="{C7AD3049-BF0B-425A-88C1-1E4A22F3F00F}"/>
    <dgm:cxn modelId="{B0E5AE96-450A-400F-9233-AF849D8B99C9}" type="presOf" srcId="{0704ED2A-7508-4041-BB05-6B3F19B57FF0}" destId="{E0D81357-4C9D-4A87-9432-29F895537F10}" srcOrd="0" destOrd="0" presId="urn:microsoft.com/office/officeart/2005/8/layout/hList7#1"/>
    <dgm:cxn modelId="{606906B7-42CD-4005-A903-5977000B0780}" type="presOf" srcId="{270D5B00-9A3D-44EA-86AE-DA2645A379DC}" destId="{04B0C50A-C023-49CD-A219-AF1FD53BDBFA}" srcOrd="1" destOrd="0" presId="urn:microsoft.com/office/officeart/2005/8/layout/hList7#1"/>
    <dgm:cxn modelId="{E43973E1-1D5F-42A4-B66D-F086FAD62BCC}" type="presOf" srcId="{270D5B00-9A3D-44EA-86AE-DA2645A379DC}" destId="{F95266B4-C9D9-4BB3-AEE9-657038B6308F}" srcOrd="0" destOrd="0" presId="urn:microsoft.com/office/officeart/2005/8/layout/hList7#1"/>
    <dgm:cxn modelId="{1BE5F4FD-8ED3-4DD7-B8C5-27A782A7927A}" type="presOf" srcId="{DFEC41F0-FDD1-4123-AF0C-50D0A42CD6A3}" destId="{FE87442B-8A17-42FC-ACC9-0EE11E08A306}" srcOrd="0" destOrd="0" presId="urn:microsoft.com/office/officeart/2005/8/layout/hList7#1"/>
    <dgm:cxn modelId="{DBB5F795-F743-46D7-9B5D-8EFEA6617DA4}" type="presOf" srcId="{E758B49C-46B2-41FE-85F3-2258F954631E}" destId="{E5A28AE5-6B4A-4DB7-8C71-4D405E2F36D5}" srcOrd="0" destOrd="0" presId="urn:microsoft.com/office/officeart/2005/8/layout/hList7#1"/>
    <dgm:cxn modelId="{7B182C6A-FC08-47DC-B10D-85197645B319}" type="presOf" srcId="{5D6B7412-769F-4767-AC6F-B3B518A62A32}" destId="{957299E4-5892-4E99-B473-9BD131591969}" srcOrd="0" destOrd="0" presId="urn:microsoft.com/office/officeart/2005/8/layout/hList7#1"/>
    <dgm:cxn modelId="{30D81582-4B3A-4676-A124-97BD42E87A1B}" srcId="{0704ED2A-7508-4041-BB05-6B3F19B57FF0}" destId="{DFEC41F0-FDD1-4123-AF0C-50D0A42CD6A3}" srcOrd="0" destOrd="0" parTransId="{F8CB665B-C54F-42BA-9F0B-9611BA25AE9D}" sibTransId="{5D6B7412-769F-4767-AC6F-B3B518A62A32}"/>
    <dgm:cxn modelId="{7532AC0E-989C-4A71-9D73-0766B07566D6}" srcId="{0704ED2A-7508-4041-BB05-6B3F19B57FF0}" destId="{E758B49C-46B2-41FE-85F3-2258F954631E}" srcOrd="1" destOrd="0" parTransId="{AB4C479F-7F1C-4C66-8BD0-72A9F5762C3A}" sibTransId="{5E9E8AAD-E19F-4C6E-8733-66D7A14BC81E}"/>
    <dgm:cxn modelId="{325E4CBD-B1A6-484E-8085-17DABBDBDC85}" type="presOf" srcId="{E758B49C-46B2-41FE-85F3-2258F954631E}" destId="{D1152351-155C-49E7-9630-4F7D46B9ED20}" srcOrd="1" destOrd="0" presId="urn:microsoft.com/office/officeart/2005/8/layout/hList7#1"/>
    <dgm:cxn modelId="{078D5C6F-4F9A-41D3-A950-84258157E96C}" type="presParOf" srcId="{E0D81357-4C9D-4A87-9432-29F895537F10}" destId="{B9EC61E4-8C23-46A7-8F2A-780526E642FA}" srcOrd="0" destOrd="0" presId="urn:microsoft.com/office/officeart/2005/8/layout/hList7#1"/>
    <dgm:cxn modelId="{50BA974E-C4A1-428E-BEA9-CC04288ADBE7}" type="presParOf" srcId="{E0D81357-4C9D-4A87-9432-29F895537F10}" destId="{144ECB1D-8852-4F4D-8F90-730B549CC830}" srcOrd="1" destOrd="0" presId="urn:microsoft.com/office/officeart/2005/8/layout/hList7#1"/>
    <dgm:cxn modelId="{FD317DDB-7A01-4E85-9F7C-FE114E863D05}" type="presParOf" srcId="{144ECB1D-8852-4F4D-8F90-730B549CC830}" destId="{0B577B57-F502-45EC-BFC3-5408655BE810}" srcOrd="0" destOrd="0" presId="urn:microsoft.com/office/officeart/2005/8/layout/hList7#1"/>
    <dgm:cxn modelId="{16CC92C9-3DE6-42B8-A166-9C4CFD707FED}" type="presParOf" srcId="{0B577B57-F502-45EC-BFC3-5408655BE810}" destId="{FE87442B-8A17-42FC-ACC9-0EE11E08A306}" srcOrd="0" destOrd="0" presId="urn:microsoft.com/office/officeart/2005/8/layout/hList7#1"/>
    <dgm:cxn modelId="{14FA51B8-D3A4-4F56-A4C8-411A8F3E0F41}" type="presParOf" srcId="{0B577B57-F502-45EC-BFC3-5408655BE810}" destId="{17143FE7-3878-4B55-83D3-8291618B8A40}" srcOrd="1" destOrd="0" presId="urn:microsoft.com/office/officeart/2005/8/layout/hList7#1"/>
    <dgm:cxn modelId="{D154605E-F631-4344-940F-C3E7F294607E}" type="presParOf" srcId="{0B577B57-F502-45EC-BFC3-5408655BE810}" destId="{96F878A0-56DF-4DAD-8EA3-92DC3939D343}" srcOrd="2" destOrd="0" presId="urn:microsoft.com/office/officeart/2005/8/layout/hList7#1"/>
    <dgm:cxn modelId="{F9604979-7CDE-4CDC-B185-09BA40928A73}" type="presParOf" srcId="{0B577B57-F502-45EC-BFC3-5408655BE810}" destId="{7B69C440-BE27-4211-BAC7-1AA77E7A8A80}" srcOrd="3" destOrd="0" presId="urn:microsoft.com/office/officeart/2005/8/layout/hList7#1"/>
    <dgm:cxn modelId="{79AD879D-88AC-4567-AF48-A73CFD13BB55}" type="presParOf" srcId="{144ECB1D-8852-4F4D-8F90-730B549CC830}" destId="{957299E4-5892-4E99-B473-9BD131591969}" srcOrd="1" destOrd="0" presId="urn:microsoft.com/office/officeart/2005/8/layout/hList7#1"/>
    <dgm:cxn modelId="{B8E0F2C8-C10E-4B16-9CED-C8EE58FD8C41}" type="presParOf" srcId="{144ECB1D-8852-4F4D-8F90-730B549CC830}" destId="{A16D19E2-C254-47C9-8FF2-53FDD700A0CD}" srcOrd="2" destOrd="0" presId="urn:microsoft.com/office/officeart/2005/8/layout/hList7#1"/>
    <dgm:cxn modelId="{6796E152-A555-488B-8A70-C2628DDAAFB8}" type="presParOf" srcId="{A16D19E2-C254-47C9-8FF2-53FDD700A0CD}" destId="{E5A28AE5-6B4A-4DB7-8C71-4D405E2F36D5}" srcOrd="0" destOrd="0" presId="urn:microsoft.com/office/officeart/2005/8/layout/hList7#1"/>
    <dgm:cxn modelId="{D90EE6BB-403C-4EA1-9653-67D4D127C9F8}" type="presParOf" srcId="{A16D19E2-C254-47C9-8FF2-53FDD700A0CD}" destId="{D1152351-155C-49E7-9630-4F7D46B9ED20}" srcOrd="1" destOrd="0" presId="urn:microsoft.com/office/officeart/2005/8/layout/hList7#1"/>
    <dgm:cxn modelId="{71073C2F-430E-4F0F-9988-0E4A134967F6}" type="presParOf" srcId="{A16D19E2-C254-47C9-8FF2-53FDD700A0CD}" destId="{935E3BBE-0D99-4062-89E7-E856D7E5A671}" srcOrd="2" destOrd="0" presId="urn:microsoft.com/office/officeart/2005/8/layout/hList7#1"/>
    <dgm:cxn modelId="{4B8E654B-9786-4139-8476-C01C8154CE12}" type="presParOf" srcId="{A16D19E2-C254-47C9-8FF2-53FDD700A0CD}" destId="{6E5C316B-7255-44E6-870A-45887B7E171E}" srcOrd="3" destOrd="0" presId="urn:microsoft.com/office/officeart/2005/8/layout/hList7#1"/>
    <dgm:cxn modelId="{C19A7B28-5210-443F-AF82-33A73F6EF336}" type="presParOf" srcId="{144ECB1D-8852-4F4D-8F90-730B549CC830}" destId="{2FA88C8E-112D-4BC3-B1D8-031F4D6C1E48}" srcOrd="3" destOrd="0" presId="urn:microsoft.com/office/officeart/2005/8/layout/hList7#1"/>
    <dgm:cxn modelId="{889DD7C3-155C-47C7-BC20-B69F432163DB}" type="presParOf" srcId="{144ECB1D-8852-4F4D-8F90-730B549CC830}" destId="{20987BEE-E63A-4A61-A750-BB996191D8B8}" srcOrd="4" destOrd="0" presId="urn:microsoft.com/office/officeart/2005/8/layout/hList7#1"/>
    <dgm:cxn modelId="{289485DA-64D5-4FD8-B863-D074E1F156DF}" type="presParOf" srcId="{20987BEE-E63A-4A61-A750-BB996191D8B8}" destId="{F95266B4-C9D9-4BB3-AEE9-657038B6308F}" srcOrd="0" destOrd="0" presId="urn:microsoft.com/office/officeart/2005/8/layout/hList7#1"/>
    <dgm:cxn modelId="{4CA45947-575E-4335-AADB-D5945D22E605}" type="presParOf" srcId="{20987BEE-E63A-4A61-A750-BB996191D8B8}" destId="{04B0C50A-C023-49CD-A219-AF1FD53BDBFA}" srcOrd="1" destOrd="0" presId="urn:microsoft.com/office/officeart/2005/8/layout/hList7#1"/>
    <dgm:cxn modelId="{7AFFDAA1-CF07-43BD-8AA7-FCAED5E9AE34}" type="presParOf" srcId="{20987BEE-E63A-4A61-A750-BB996191D8B8}" destId="{71D30229-F293-4322-B60F-ACD61DD0BB70}" srcOrd="2" destOrd="0" presId="urn:microsoft.com/office/officeart/2005/8/layout/hList7#1"/>
    <dgm:cxn modelId="{B7D4C39B-7EE4-4E68-8074-7784A7846DF5}" type="presParOf" srcId="{20987BEE-E63A-4A61-A750-BB996191D8B8}" destId="{EECCDE60-2265-4FB7-805F-9EF6F5044C7F}" srcOrd="3" destOrd="0" presId="urn:microsoft.com/office/officeart/2005/8/layout/hList7#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C5F139-B7AE-44ED-A79B-75BB358D5EC1}" type="doc">
      <dgm:prSet loTypeId="urn:microsoft.com/office/officeart/2005/8/layout/gear1" loCatId="cycle" qsTypeId="urn:microsoft.com/office/officeart/2005/8/quickstyle/simple1" qsCatId="simple" csTypeId="urn:microsoft.com/office/officeart/2005/8/colors/accent1_2" csCatId="accent1" phldr="1"/>
      <dgm:spPr/>
    </dgm:pt>
    <dgm:pt modelId="{287C6E97-B578-4A69-ABE7-91F4E3613259}">
      <dgm:prSet phldrT="[Text]"/>
      <dgm:spPr>
        <a:solidFill>
          <a:srgbClr val="00B050"/>
        </a:solidFill>
      </dgm:spPr>
      <dgm:t>
        <a:bodyPr/>
        <a:lstStyle/>
        <a:p>
          <a:r>
            <a:rPr lang="en-ZA" dirty="0" smtClean="0"/>
            <a:t>Lifelong Learning/Human Development//Potential </a:t>
          </a:r>
          <a:endParaRPr lang="en-ZA" dirty="0"/>
        </a:p>
      </dgm:t>
    </dgm:pt>
    <dgm:pt modelId="{217452BA-25CA-48FE-8DD9-09FB86363B32}" type="parTrans" cxnId="{9E910A7D-5ED0-4773-AA0A-204A3E68676A}">
      <dgm:prSet/>
      <dgm:spPr/>
      <dgm:t>
        <a:bodyPr/>
        <a:lstStyle/>
        <a:p>
          <a:endParaRPr lang="en-ZA"/>
        </a:p>
      </dgm:t>
    </dgm:pt>
    <dgm:pt modelId="{3543A91E-B7A4-430A-A94C-EA27FFE50AC3}" type="sibTrans" cxnId="{9E910A7D-5ED0-4773-AA0A-204A3E68676A}">
      <dgm:prSet/>
      <dgm:spPr/>
      <dgm:t>
        <a:bodyPr/>
        <a:lstStyle/>
        <a:p>
          <a:endParaRPr lang="en-ZA"/>
        </a:p>
      </dgm:t>
    </dgm:pt>
    <dgm:pt modelId="{E2A297F4-853C-49FE-9074-9E431FCCE864}">
      <dgm:prSet phldrT="[Text]"/>
      <dgm:spPr>
        <a:solidFill>
          <a:srgbClr val="C00000"/>
        </a:solidFill>
      </dgm:spPr>
      <dgm:t>
        <a:bodyPr/>
        <a:lstStyle/>
        <a:p>
          <a:r>
            <a:rPr lang="en-ZA" dirty="0"/>
            <a:t>Education and </a:t>
          </a:r>
          <a:r>
            <a:rPr lang="en-ZA" dirty="0" smtClean="0"/>
            <a:t>Training (TVET)</a:t>
          </a:r>
          <a:endParaRPr lang="en-ZA" dirty="0"/>
        </a:p>
      </dgm:t>
    </dgm:pt>
    <dgm:pt modelId="{98893C1D-4AEC-4672-A7A0-3040716C52AA}" type="parTrans" cxnId="{20FBC129-4AAD-4C83-840F-9E0B93CB8E83}">
      <dgm:prSet/>
      <dgm:spPr/>
      <dgm:t>
        <a:bodyPr/>
        <a:lstStyle/>
        <a:p>
          <a:endParaRPr lang="en-ZA"/>
        </a:p>
      </dgm:t>
    </dgm:pt>
    <dgm:pt modelId="{C49D779F-AF03-4031-A6D5-4D8AFABA47F7}" type="sibTrans" cxnId="{20FBC129-4AAD-4C83-840F-9E0B93CB8E83}">
      <dgm:prSet/>
      <dgm:spPr/>
      <dgm:t>
        <a:bodyPr/>
        <a:lstStyle/>
        <a:p>
          <a:endParaRPr lang="en-ZA"/>
        </a:p>
      </dgm:t>
    </dgm:pt>
    <dgm:pt modelId="{089FC4E6-3AF2-4291-8E2E-FA54B9CB82CA}">
      <dgm:prSet phldrT="[Text]"/>
      <dgm:spPr>
        <a:solidFill>
          <a:srgbClr val="00B0F0"/>
        </a:solidFill>
      </dgm:spPr>
      <dgm:t>
        <a:bodyPr/>
        <a:lstStyle/>
        <a:p>
          <a:r>
            <a:rPr lang="en-ZA" dirty="0" smtClean="0"/>
            <a:t>Livelihood source (Labour Market)</a:t>
          </a:r>
          <a:endParaRPr lang="en-ZA" dirty="0"/>
        </a:p>
      </dgm:t>
    </dgm:pt>
    <dgm:pt modelId="{23895419-994C-497D-A7C2-3C00BDB8799A}" type="parTrans" cxnId="{960361F6-0860-462C-9330-031E2C65C69C}">
      <dgm:prSet/>
      <dgm:spPr/>
      <dgm:t>
        <a:bodyPr/>
        <a:lstStyle/>
        <a:p>
          <a:endParaRPr lang="en-ZA"/>
        </a:p>
      </dgm:t>
    </dgm:pt>
    <dgm:pt modelId="{2B1B9819-099C-452D-8746-5B5BA8C1F024}" type="sibTrans" cxnId="{960361F6-0860-462C-9330-031E2C65C69C}">
      <dgm:prSet/>
      <dgm:spPr/>
      <dgm:t>
        <a:bodyPr/>
        <a:lstStyle/>
        <a:p>
          <a:endParaRPr lang="en-ZA"/>
        </a:p>
      </dgm:t>
    </dgm:pt>
    <dgm:pt modelId="{B190CF27-0DBF-41E0-B76F-660B9474FCAF}" type="pres">
      <dgm:prSet presAssocID="{49C5F139-B7AE-44ED-A79B-75BB358D5EC1}" presName="composite" presStyleCnt="0">
        <dgm:presLayoutVars>
          <dgm:chMax val="3"/>
          <dgm:animLvl val="lvl"/>
          <dgm:resizeHandles val="exact"/>
        </dgm:presLayoutVars>
      </dgm:prSet>
      <dgm:spPr/>
    </dgm:pt>
    <dgm:pt modelId="{9FE6031F-992F-4D2B-BF3A-A68321CB5862}" type="pres">
      <dgm:prSet presAssocID="{287C6E97-B578-4A69-ABE7-91F4E3613259}" presName="gear1" presStyleLbl="node1" presStyleIdx="0" presStyleCnt="3">
        <dgm:presLayoutVars>
          <dgm:chMax val="1"/>
          <dgm:bulletEnabled val="1"/>
        </dgm:presLayoutVars>
      </dgm:prSet>
      <dgm:spPr/>
      <dgm:t>
        <a:bodyPr/>
        <a:lstStyle/>
        <a:p>
          <a:endParaRPr lang="en-ZA"/>
        </a:p>
      </dgm:t>
    </dgm:pt>
    <dgm:pt modelId="{0EA0A0F7-EAF6-4DEC-A80F-9CCD33EAFDD6}" type="pres">
      <dgm:prSet presAssocID="{287C6E97-B578-4A69-ABE7-91F4E3613259}" presName="gear1srcNode" presStyleLbl="node1" presStyleIdx="0" presStyleCnt="3"/>
      <dgm:spPr/>
      <dgm:t>
        <a:bodyPr/>
        <a:lstStyle/>
        <a:p>
          <a:endParaRPr lang="en-ZA"/>
        </a:p>
      </dgm:t>
    </dgm:pt>
    <dgm:pt modelId="{C3AC0694-E02F-4512-9771-DFD188D1DEA1}" type="pres">
      <dgm:prSet presAssocID="{287C6E97-B578-4A69-ABE7-91F4E3613259}" presName="gear1dstNode" presStyleLbl="node1" presStyleIdx="0" presStyleCnt="3"/>
      <dgm:spPr/>
      <dgm:t>
        <a:bodyPr/>
        <a:lstStyle/>
        <a:p>
          <a:endParaRPr lang="en-ZA"/>
        </a:p>
      </dgm:t>
    </dgm:pt>
    <dgm:pt modelId="{81A04600-3041-4D6D-BF9D-D2ED9AEFEA0D}" type="pres">
      <dgm:prSet presAssocID="{E2A297F4-853C-49FE-9074-9E431FCCE864}" presName="gear2" presStyleLbl="node1" presStyleIdx="1" presStyleCnt="3">
        <dgm:presLayoutVars>
          <dgm:chMax val="1"/>
          <dgm:bulletEnabled val="1"/>
        </dgm:presLayoutVars>
      </dgm:prSet>
      <dgm:spPr/>
      <dgm:t>
        <a:bodyPr/>
        <a:lstStyle/>
        <a:p>
          <a:endParaRPr lang="en-ZA"/>
        </a:p>
      </dgm:t>
    </dgm:pt>
    <dgm:pt modelId="{4320BC4E-F914-42D8-95F4-1C42E385EB83}" type="pres">
      <dgm:prSet presAssocID="{E2A297F4-853C-49FE-9074-9E431FCCE864}" presName="gear2srcNode" presStyleLbl="node1" presStyleIdx="1" presStyleCnt="3"/>
      <dgm:spPr/>
      <dgm:t>
        <a:bodyPr/>
        <a:lstStyle/>
        <a:p>
          <a:endParaRPr lang="en-ZA"/>
        </a:p>
      </dgm:t>
    </dgm:pt>
    <dgm:pt modelId="{9914BD05-C84B-4C2D-B4FC-83F28BD9A5DF}" type="pres">
      <dgm:prSet presAssocID="{E2A297F4-853C-49FE-9074-9E431FCCE864}" presName="gear2dstNode" presStyleLbl="node1" presStyleIdx="1" presStyleCnt="3"/>
      <dgm:spPr/>
      <dgm:t>
        <a:bodyPr/>
        <a:lstStyle/>
        <a:p>
          <a:endParaRPr lang="en-ZA"/>
        </a:p>
      </dgm:t>
    </dgm:pt>
    <dgm:pt modelId="{AF854B7A-93BF-4E59-83DE-D722C28FC1CC}" type="pres">
      <dgm:prSet presAssocID="{089FC4E6-3AF2-4291-8E2E-FA54B9CB82CA}" presName="gear3" presStyleLbl="node1" presStyleIdx="2" presStyleCnt="3"/>
      <dgm:spPr/>
      <dgm:t>
        <a:bodyPr/>
        <a:lstStyle/>
        <a:p>
          <a:endParaRPr lang="en-ZA"/>
        </a:p>
      </dgm:t>
    </dgm:pt>
    <dgm:pt modelId="{18F54BC2-C6BE-4659-B9DB-75E0CA8CFFD4}" type="pres">
      <dgm:prSet presAssocID="{089FC4E6-3AF2-4291-8E2E-FA54B9CB82CA}" presName="gear3tx" presStyleLbl="node1" presStyleIdx="2" presStyleCnt="3">
        <dgm:presLayoutVars>
          <dgm:chMax val="1"/>
          <dgm:bulletEnabled val="1"/>
        </dgm:presLayoutVars>
      </dgm:prSet>
      <dgm:spPr/>
      <dgm:t>
        <a:bodyPr/>
        <a:lstStyle/>
        <a:p>
          <a:endParaRPr lang="en-ZA"/>
        </a:p>
      </dgm:t>
    </dgm:pt>
    <dgm:pt modelId="{5C0A7420-5960-4D06-A3DD-A669B12424AF}" type="pres">
      <dgm:prSet presAssocID="{089FC4E6-3AF2-4291-8E2E-FA54B9CB82CA}" presName="gear3srcNode" presStyleLbl="node1" presStyleIdx="2" presStyleCnt="3"/>
      <dgm:spPr/>
      <dgm:t>
        <a:bodyPr/>
        <a:lstStyle/>
        <a:p>
          <a:endParaRPr lang="en-ZA"/>
        </a:p>
      </dgm:t>
    </dgm:pt>
    <dgm:pt modelId="{F19E352C-DD9F-4F99-91F6-1DCE4EA34805}" type="pres">
      <dgm:prSet presAssocID="{089FC4E6-3AF2-4291-8E2E-FA54B9CB82CA}" presName="gear3dstNode" presStyleLbl="node1" presStyleIdx="2" presStyleCnt="3"/>
      <dgm:spPr/>
      <dgm:t>
        <a:bodyPr/>
        <a:lstStyle/>
        <a:p>
          <a:endParaRPr lang="en-ZA"/>
        </a:p>
      </dgm:t>
    </dgm:pt>
    <dgm:pt modelId="{3CC3A0C7-419D-4F84-B860-A74FF03B46D7}" type="pres">
      <dgm:prSet presAssocID="{3543A91E-B7A4-430A-A94C-EA27FFE50AC3}" presName="connector1" presStyleLbl="sibTrans2D1" presStyleIdx="0" presStyleCnt="3"/>
      <dgm:spPr/>
      <dgm:t>
        <a:bodyPr/>
        <a:lstStyle/>
        <a:p>
          <a:endParaRPr lang="en-ZA"/>
        </a:p>
      </dgm:t>
    </dgm:pt>
    <dgm:pt modelId="{B1974834-1715-441B-A6D5-9818D5E6B87E}" type="pres">
      <dgm:prSet presAssocID="{C49D779F-AF03-4031-A6D5-4D8AFABA47F7}" presName="connector2" presStyleLbl="sibTrans2D1" presStyleIdx="1" presStyleCnt="3"/>
      <dgm:spPr/>
      <dgm:t>
        <a:bodyPr/>
        <a:lstStyle/>
        <a:p>
          <a:endParaRPr lang="en-ZA"/>
        </a:p>
      </dgm:t>
    </dgm:pt>
    <dgm:pt modelId="{A50DCB2E-EA67-44C4-A4C0-BA694F8C2D80}" type="pres">
      <dgm:prSet presAssocID="{2B1B9819-099C-452D-8746-5B5BA8C1F024}" presName="connector3" presStyleLbl="sibTrans2D1" presStyleIdx="2" presStyleCnt="3"/>
      <dgm:spPr/>
      <dgm:t>
        <a:bodyPr/>
        <a:lstStyle/>
        <a:p>
          <a:endParaRPr lang="en-ZA"/>
        </a:p>
      </dgm:t>
    </dgm:pt>
  </dgm:ptLst>
  <dgm:cxnLst>
    <dgm:cxn modelId="{BD23102A-809E-4304-909A-9B1FB227097B}" type="presOf" srcId="{089FC4E6-3AF2-4291-8E2E-FA54B9CB82CA}" destId="{18F54BC2-C6BE-4659-B9DB-75E0CA8CFFD4}" srcOrd="1" destOrd="0" presId="urn:microsoft.com/office/officeart/2005/8/layout/gear1"/>
    <dgm:cxn modelId="{60B76706-602B-4BAF-B095-45DB33D6F58A}" type="presOf" srcId="{49C5F139-B7AE-44ED-A79B-75BB358D5EC1}" destId="{B190CF27-0DBF-41E0-B76F-660B9474FCAF}" srcOrd="0" destOrd="0" presId="urn:microsoft.com/office/officeart/2005/8/layout/gear1"/>
    <dgm:cxn modelId="{E394A773-F8B9-4702-9E29-56E6282DD131}" type="presOf" srcId="{089FC4E6-3AF2-4291-8E2E-FA54B9CB82CA}" destId="{F19E352C-DD9F-4F99-91F6-1DCE4EA34805}" srcOrd="3" destOrd="0" presId="urn:microsoft.com/office/officeart/2005/8/layout/gear1"/>
    <dgm:cxn modelId="{7B9A2822-158E-422E-B9A0-48A3A71CF210}" type="presOf" srcId="{089FC4E6-3AF2-4291-8E2E-FA54B9CB82CA}" destId="{AF854B7A-93BF-4E59-83DE-D722C28FC1CC}" srcOrd="0" destOrd="0" presId="urn:microsoft.com/office/officeart/2005/8/layout/gear1"/>
    <dgm:cxn modelId="{56C055EF-690B-4662-A573-87EC7979F4E0}" type="presOf" srcId="{E2A297F4-853C-49FE-9074-9E431FCCE864}" destId="{9914BD05-C84B-4C2D-B4FC-83F28BD9A5DF}" srcOrd="2" destOrd="0" presId="urn:microsoft.com/office/officeart/2005/8/layout/gear1"/>
    <dgm:cxn modelId="{3F806F42-B837-4301-95F5-14A049DB035B}" type="presOf" srcId="{287C6E97-B578-4A69-ABE7-91F4E3613259}" destId="{0EA0A0F7-EAF6-4DEC-A80F-9CCD33EAFDD6}" srcOrd="1" destOrd="0" presId="urn:microsoft.com/office/officeart/2005/8/layout/gear1"/>
    <dgm:cxn modelId="{A7E0BE6C-C500-4518-9DBA-A43A012CE8F5}" type="presOf" srcId="{2B1B9819-099C-452D-8746-5B5BA8C1F024}" destId="{A50DCB2E-EA67-44C4-A4C0-BA694F8C2D80}" srcOrd="0" destOrd="0" presId="urn:microsoft.com/office/officeart/2005/8/layout/gear1"/>
    <dgm:cxn modelId="{960361F6-0860-462C-9330-031E2C65C69C}" srcId="{49C5F139-B7AE-44ED-A79B-75BB358D5EC1}" destId="{089FC4E6-3AF2-4291-8E2E-FA54B9CB82CA}" srcOrd="2" destOrd="0" parTransId="{23895419-994C-497D-A7C2-3C00BDB8799A}" sibTransId="{2B1B9819-099C-452D-8746-5B5BA8C1F024}"/>
    <dgm:cxn modelId="{7227B805-1BBC-4E45-A4FA-6D726A420796}" type="presOf" srcId="{C49D779F-AF03-4031-A6D5-4D8AFABA47F7}" destId="{B1974834-1715-441B-A6D5-9818D5E6B87E}" srcOrd="0" destOrd="0" presId="urn:microsoft.com/office/officeart/2005/8/layout/gear1"/>
    <dgm:cxn modelId="{322A5646-26C6-4353-8A15-4EF3A9751F45}" type="presOf" srcId="{3543A91E-B7A4-430A-A94C-EA27FFE50AC3}" destId="{3CC3A0C7-419D-4F84-B860-A74FF03B46D7}" srcOrd="0" destOrd="0" presId="urn:microsoft.com/office/officeart/2005/8/layout/gear1"/>
    <dgm:cxn modelId="{5C1ECA62-F983-47EF-8A38-A312C152F80C}" type="presOf" srcId="{E2A297F4-853C-49FE-9074-9E431FCCE864}" destId="{4320BC4E-F914-42D8-95F4-1C42E385EB83}" srcOrd="1" destOrd="0" presId="urn:microsoft.com/office/officeart/2005/8/layout/gear1"/>
    <dgm:cxn modelId="{5194A4FD-2DF4-42F8-8C98-62EFCC7A6EC2}" type="presOf" srcId="{E2A297F4-853C-49FE-9074-9E431FCCE864}" destId="{81A04600-3041-4D6D-BF9D-D2ED9AEFEA0D}" srcOrd="0" destOrd="0" presId="urn:microsoft.com/office/officeart/2005/8/layout/gear1"/>
    <dgm:cxn modelId="{20FBC129-4AAD-4C83-840F-9E0B93CB8E83}" srcId="{49C5F139-B7AE-44ED-A79B-75BB358D5EC1}" destId="{E2A297F4-853C-49FE-9074-9E431FCCE864}" srcOrd="1" destOrd="0" parTransId="{98893C1D-4AEC-4672-A7A0-3040716C52AA}" sibTransId="{C49D779F-AF03-4031-A6D5-4D8AFABA47F7}"/>
    <dgm:cxn modelId="{9E910A7D-5ED0-4773-AA0A-204A3E68676A}" srcId="{49C5F139-B7AE-44ED-A79B-75BB358D5EC1}" destId="{287C6E97-B578-4A69-ABE7-91F4E3613259}" srcOrd="0" destOrd="0" parTransId="{217452BA-25CA-48FE-8DD9-09FB86363B32}" sibTransId="{3543A91E-B7A4-430A-A94C-EA27FFE50AC3}"/>
    <dgm:cxn modelId="{E6EA985F-1F4C-46ED-BCC4-1314BC979E85}" type="presOf" srcId="{287C6E97-B578-4A69-ABE7-91F4E3613259}" destId="{9FE6031F-992F-4D2B-BF3A-A68321CB5862}" srcOrd="0" destOrd="0" presId="urn:microsoft.com/office/officeart/2005/8/layout/gear1"/>
    <dgm:cxn modelId="{874B2F22-C2D4-465C-B4CA-EE2BC4CB1B9D}" type="presOf" srcId="{089FC4E6-3AF2-4291-8E2E-FA54B9CB82CA}" destId="{5C0A7420-5960-4D06-A3DD-A669B12424AF}" srcOrd="2" destOrd="0" presId="urn:microsoft.com/office/officeart/2005/8/layout/gear1"/>
    <dgm:cxn modelId="{D2E13AA5-30CB-4BA9-9975-760AB37DA88D}" type="presOf" srcId="{287C6E97-B578-4A69-ABE7-91F4E3613259}" destId="{C3AC0694-E02F-4512-9771-DFD188D1DEA1}" srcOrd="2" destOrd="0" presId="urn:microsoft.com/office/officeart/2005/8/layout/gear1"/>
    <dgm:cxn modelId="{05F06173-0FD7-497F-A952-2E4A60D651E7}" type="presParOf" srcId="{B190CF27-0DBF-41E0-B76F-660B9474FCAF}" destId="{9FE6031F-992F-4D2B-BF3A-A68321CB5862}" srcOrd="0" destOrd="0" presId="urn:microsoft.com/office/officeart/2005/8/layout/gear1"/>
    <dgm:cxn modelId="{FDCBEC82-F58C-4ABC-949C-FBBB55A367CF}" type="presParOf" srcId="{B190CF27-0DBF-41E0-B76F-660B9474FCAF}" destId="{0EA0A0F7-EAF6-4DEC-A80F-9CCD33EAFDD6}" srcOrd="1" destOrd="0" presId="urn:microsoft.com/office/officeart/2005/8/layout/gear1"/>
    <dgm:cxn modelId="{7239DFC5-DBF5-4B21-91D4-40916D83935F}" type="presParOf" srcId="{B190CF27-0DBF-41E0-B76F-660B9474FCAF}" destId="{C3AC0694-E02F-4512-9771-DFD188D1DEA1}" srcOrd="2" destOrd="0" presId="urn:microsoft.com/office/officeart/2005/8/layout/gear1"/>
    <dgm:cxn modelId="{1878C465-70FA-4FF2-8009-E8564939D059}" type="presParOf" srcId="{B190CF27-0DBF-41E0-B76F-660B9474FCAF}" destId="{81A04600-3041-4D6D-BF9D-D2ED9AEFEA0D}" srcOrd="3" destOrd="0" presId="urn:microsoft.com/office/officeart/2005/8/layout/gear1"/>
    <dgm:cxn modelId="{E272DB43-ED38-4471-BDD8-10EE82B0AD7D}" type="presParOf" srcId="{B190CF27-0DBF-41E0-B76F-660B9474FCAF}" destId="{4320BC4E-F914-42D8-95F4-1C42E385EB83}" srcOrd="4" destOrd="0" presId="urn:microsoft.com/office/officeart/2005/8/layout/gear1"/>
    <dgm:cxn modelId="{14156D35-5B42-4E3B-8754-7A062F5E350F}" type="presParOf" srcId="{B190CF27-0DBF-41E0-B76F-660B9474FCAF}" destId="{9914BD05-C84B-4C2D-B4FC-83F28BD9A5DF}" srcOrd="5" destOrd="0" presId="urn:microsoft.com/office/officeart/2005/8/layout/gear1"/>
    <dgm:cxn modelId="{E002F8B5-0F98-4414-A19F-665D3B942BBF}" type="presParOf" srcId="{B190CF27-0DBF-41E0-B76F-660B9474FCAF}" destId="{AF854B7A-93BF-4E59-83DE-D722C28FC1CC}" srcOrd="6" destOrd="0" presId="urn:microsoft.com/office/officeart/2005/8/layout/gear1"/>
    <dgm:cxn modelId="{D6D24C35-EFB5-4DD3-BC7E-40E39333E311}" type="presParOf" srcId="{B190CF27-0DBF-41E0-B76F-660B9474FCAF}" destId="{18F54BC2-C6BE-4659-B9DB-75E0CA8CFFD4}" srcOrd="7" destOrd="0" presId="urn:microsoft.com/office/officeart/2005/8/layout/gear1"/>
    <dgm:cxn modelId="{E9F84896-8CB0-4D7E-B6EE-5AEB09B6E0AC}" type="presParOf" srcId="{B190CF27-0DBF-41E0-B76F-660B9474FCAF}" destId="{5C0A7420-5960-4D06-A3DD-A669B12424AF}" srcOrd="8" destOrd="0" presId="urn:microsoft.com/office/officeart/2005/8/layout/gear1"/>
    <dgm:cxn modelId="{4E3FC7B9-5DD3-48A7-AF2C-769D3A82237D}" type="presParOf" srcId="{B190CF27-0DBF-41E0-B76F-660B9474FCAF}" destId="{F19E352C-DD9F-4F99-91F6-1DCE4EA34805}" srcOrd="9" destOrd="0" presId="urn:microsoft.com/office/officeart/2005/8/layout/gear1"/>
    <dgm:cxn modelId="{3DCFBEE2-50D6-4B8B-A558-77E3DBF96DAD}" type="presParOf" srcId="{B190CF27-0DBF-41E0-B76F-660B9474FCAF}" destId="{3CC3A0C7-419D-4F84-B860-A74FF03B46D7}" srcOrd="10" destOrd="0" presId="urn:microsoft.com/office/officeart/2005/8/layout/gear1"/>
    <dgm:cxn modelId="{D63A52A9-24D1-46A3-B41E-5F984CA59E44}" type="presParOf" srcId="{B190CF27-0DBF-41E0-B76F-660B9474FCAF}" destId="{B1974834-1715-441B-A6D5-9818D5E6B87E}" srcOrd="11" destOrd="0" presId="urn:microsoft.com/office/officeart/2005/8/layout/gear1"/>
    <dgm:cxn modelId="{BC249A1D-6FB4-4F34-8184-BBC8A46205ED}" type="presParOf" srcId="{B190CF27-0DBF-41E0-B76F-660B9474FCAF}" destId="{A50DCB2E-EA67-44C4-A4C0-BA694F8C2D80}" srcOrd="12" destOrd="0" presId="urn:microsoft.com/office/officeart/2005/8/layout/gear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455288-8F5E-493D-8287-2C2743277950}">
      <dsp:nvSpPr>
        <dsp:cNvPr id="0" name=""/>
        <dsp:cNvSpPr/>
      </dsp:nvSpPr>
      <dsp:spPr>
        <a:xfrm>
          <a:off x="2643" y="0"/>
          <a:ext cx="7166806" cy="1164645"/>
        </a:xfrm>
        <a:prstGeom prst="roundRect">
          <a:avLst>
            <a:gd name="adj" fmla="val 10000"/>
          </a:avLst>
        </a:prstGeom>
        <a:solidFill>
          <a:schemeClr val="accent3">
            <a:shade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ZA" sz="3000" kern="1200" dirty="0">
              <a:solidFill>
                <a:schemeClr val="bg1"/>
              </a:solidFill>
            </a:rPr>
            <a:t>Department of Higher Education and Training (DHET) </a:t>
          </a:r>
        </a:p>
      </dsp:txBody>
      <dsp:txXfrm>
        <a:off x="2643" y="0"/>
        <a:ext cx="7166806" cy="1164645"/>
      </dsp:txXfrm>
    </dsp:sp>
    <dsp:sp modelId="{F6201136-6B3C-48AA-A55F-D68AAD0BA785}">
      <dsp:nvSpPr>
        <dsp:cNvPr id="0" name=""/>
        <dsp:cNvSpPr/>
      </dsp:nvSpPr>
      <dsp:spPr>
        <a:xfrm>
          <a:off x="87143" y="1260478"/>
          <a:ext cx="2804970" cy="1164645"/>
        </a:xfrm>
        <a:prstGeom prst="roundRect">
          <a:avLst>
            <a:gd name="adj" fmla="val 10000"/>
          </a:avLst>
        </a:prstGeom>
        <a:solidFill>
          <a:schemeClr val="accent1">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ZA" sz="1200" kern="1200" dirty="0">
              <a:solidFill>
                <a:srgbClr val="0070C0"/>
              </a:solidFill>
            </a:rPr>
            <a:t>(former) </a:t>
          </a:r>
          <a:r>
            <a:rPr lang="en-ZA" sz="1200" b="1" kern="1200" dirty="0">
              <a:solidFill>
                <a:srgbClr val="0070C0"/>
              </a:solidFill>
            </a:rPr>
            <a:t>Department of Labour </a:t>
          </a:r>
        </a:p>
        <a:p>
          <a:pPr lvl="0" algn="ctr" defTabSz="533400">
            <a:lnSpc>
              <a:spcPct val="90000"/>
            </a:lnSpc>
            <a:spcBef>
              <a:spcPct val="0"/>
            </a:spcBef>
            <a:spcAft>
              <a:spcPct val="35000"/>
            </a:spcAft>
          </a:pPr>
          <a:r>
            <a:rPr lang="en-ZA" sz="1200" kern="1200" dirty="0">
              <a:solidFill>
                <a:srgbClr val="0070C0"/>
              </a:solidFill>
            </a:rPr>
            <a:t>(Workplace Education and Training)</a:t>
          </a:r>
        </a:p>
        <a:p>
          <a:pPr lvl="0" algn="ctr" defTabSz="533400">
            <a:lnSpc>
              <a:spcPct val="90000"/>
            </a:lnSpc>
            <a:spcBef>
              <a:spcPct val="0"/>
            </a:spcBef>
            <a:spcAft>
              <a:spcPct val="35000"/>
            </a:spcAft>
          </a:pPr>
          <a:r>
            <a:rPr lang="en-ZA" sz="1200" kern="1200" dirty="0">
              <a:solidFill>
                <a:srgbClr val="0070C0"/>
              </a:solidFill>
            </a:rPr>
            <a:t>Sector Education and Training Authorities</a:t>
          </a:r>
        </a:p>
        <a:p>
          <a:pPr lvl="0" algn="ctr" defTabSz="533400">
            <a:lnSpc>
              <a:spcPct val="90000"/>
            </a:lnSpc>
            <a:spcBef>
              <a:spcPct val="0"/>
            </a:spcBef>
            <a:spcAft>
              <a:spcPct val="35000"/>
            </a:spcAft>
          </a:pPr>
          <a:r>
            <a:rPr lang="en-ZA" sz="1200" kern="1200" dirty="0">
              <a:solidFill>
                <a:srgbClr val="0070C0"/>
              </a:solidFill>
            </a:rPr>
            <a:t>Skills Levy</a:t>
          </a:r>
        </a:p>
      </dsp:txBody>
      <dsp:txXfrm>
        <a:off x="87143" y="1260478"/>
        <a:ext cx="2804970" cy="1164645"/>
      </dsp:txXfrm>
    </dsp:sp>
    <dsp:sp modelId="{D16031B9-57AB-4393-AF17-5F35D3BAEF74}">
      <dsp:nvSpPr>
        <dsp:cNvPr id="0" name=""/>
        <dsp:cNvSpPr/>
      </dsp:nvSpPr>
      <dsp:spPr>
        <a:xfrm>
          <a:off x="283578" y="2579770"/>
          <a:ext cx="2238746" cy="1164645"/>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n-ZA" sz="600" b="1" kern="1200" dirty="0"/>
            <a:t>Department of Labour (</a:t>
          </a:r>
          <a:r>
            <a:rPr lang="en-ZA" sz="600" b="1" kern="1200" dirty="0" err="1"/>
            <a:t>DoL</a:t>
          </a:r>
          <a:r>
            <a:rPr lang="en-ZA" sz="600" b="1" kern="1200" dirty="0"/>
            <a:t>)</a:t>
          </a:r>
        </a:p>
        <a:p>
          <a:pPr lvl="0" algn="ctr" defTabSz="266700">
            <a:lnSpc>
              <a:spcPct val="90000"/>
            </a:lnSpc>
            <a:spcBef>
              <a:spcPct val="0"/>
            </a:spcBef>
            <a:spcAft>
              <a:spcPct val="35000"/>
            </a:spcAft>
          </a:pPr>
          <a:r>
            <a:rPr lang="en-ZA" sz="600" kern="1200" dirty="0"/>
            <a:t>Workplace Labour relations</a:t>
          </a:r>
        </a:p>
        <a:p>
          <a:pPr lvl="0" algn="ctr" defTabSz="266700">
            <a:lnSpc>
              <a:spcPct val="90000"/>
            </a:lnSpc>
            <a:spcBef>
              <a:spcPct val="0"/>
            </a:spcBef>
            <a:spcAft>
              <a:spcPct val="35000"/>
            </a:spcAft>
          </a:pPr>
          <a:r>
            <a:rPr lang="en-ZA" sz="600" kern="1200" dirty="0"/>
            <a:t>Employment</a:t>
          </a:r>
        </a:p>
        <a:p>
          <a:pPr lvl="0" algn="ctr" defTabSz="266700">
            <a:lnSpc>
              <a:spcPct val="90000"/>
            </a:lnSpc>
            <a:spcBef>
              <a:spcPct val="0"/>
            </a:spcBef>
            <a:spcAft>
              <a:spcPct val="35000"/>
            </a:spcAft>
          </a:pPr>
          <a:r>
            <a:rPr lang="en-ZA" sz="600" kern="1200" dirty="0"/>
            <a:t>Labour Relations</a:t>
          </a:r>
        </a:p>
        <a:p>
          <a:pPr lvl="0" algn="ctr" defTabSz="266700">
            <a:lnSpc>
              <a:spcPct val="90000"/>
            </a:lnSpc>
            <a:spcBef>
              <a:spcPct val="0"/>
            </a:spcBef>
            <a:spcAft>
              <a:spcPct val="35000"/>
            </a:spcAft>
          </a:pPr>
          <a:r>
            <a:rPr lang="en-ZA" sz="600" kern="1200" dirty="0"/>
            <a:t>Labour  Market Policy </a:t>
          </a:r>
        </a:p>
        <a:p>
          <a:pPr lvl="0" algn="ctr" defTabSz="266700">
            <a:lnSpc>
              <a:spcPct val="90000"/>
            </a:lnSpc>
            <a:spcBef>
              <a:spcPct val="0"/>
            </a:spcBef>
            <a:spcAft>
              <a:spcPct val="35000"/>
            </a:spcAft>
          </a:pPr>
          <a:r>
            <a:rPr lang="en-ZA" sz="600" kern="1200" dirty="0"/>
            <a:t>Employment Equity</a:t>
          </a:r>
        </a:p>
        <a:p>
          <a:pPr lvl="0" algn="ctr" defTabSz="266700">
            <a:lnSpc>
              <a:spcPct val="90000"/>
            </a:lnSpc>
            <a:spcBef>
              <a:spcPct val="0"/>
            </a:spcBef>
            <a:spcAft>
              <a:spcPct val="35000"/>
            </a:spcAft>
          </a:pPr>
          <a:r>
            <a:rPr lang="en-ZA" sz="600" strike="sngStrike" kern="1200" dirty="0">
              <a:solidFill>
                <a:schemeClr val="accent6">
                  <a:lumMod val="60000"/>
                  <a:lumOff val="40000"/>
                </a:schemeClr>
              </a:solidFill>
            </a:rPr>
            <a:t>Sector Education and Training Authorities</a:t>
          </a:r>
        </a:p>
        <a:p>
          <a:pPr lvl="0" algn="ctr" defTabSz="266700">
            <a:lnSpc>
              <a:spcPct val="90000"/>
            </a:lnSpc>
            <a:spcBef>
              <a:spcPct val="0"/>
            </a:spcBef>
            <a:spcAft>
              <a:spcPct val="35000"/>
            </a:spcAft>
          </a:pPr>
          <a:endParaRPr lang="en-ZA" sz="600" kern="1200" dirty="0"/>
        </a:p>
      </dsp:txBody>
      <dsp:txXfrm>
        <a:off x="283578" y="2579770"/>
        <a:ext cx="2238746" cy="1164645"/>
      </dsp:txXfrm>
    </dsp:sp>
    <dsp:sp modelId="{9E5782DF-35DF-4AF4-908F-EE02131FE2FA}">
      <dsp:nvSpPr>
        <dsp:cNvPr id="0" name=""/>
        <dsp:cNvSpPr/>
      </dsp:nvSpPr>
      <dsp:spPr>
        <a:xfrm>
          <a:off x="2950150" y="1250676"/>
          <a:ext cx="4219299" cy="1164645"/>
        </a:xfrm>
        <a:prstGeom prst="roundRect">
          <a:avLst>
            <a:gd name="adj" fmla="val 10000"/>
          </a:avLst>
        </a:prstGeom>
        <a:solidFill>
          <a:schemeClr val="accent4">
            <a:lumMod val="40000"/>
            <a:lumOff val="6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ZA" sz="1100" kern="1200" dirty="0">
              <a:solidFill>
                <a:srgbClr val="C00000"/>
              </a:solidFill>
            </a:rPr>
            <a:t>(former) Department of  Education</a:t>
          </a:r>
        </a:p>
        <a:p>
          <a:pPr lvl="0" algn="ctr" defTabSz="488950">
            <a:lnSpc>
              <a:spcPct val="90000"/>
            </a:lnSpc>
            <a:spcBef>
              <a:spcPct val="0"/>
            </a:spcBef>
            <a:spcAft>
              <a:spcPct val="35000"/>
            </a:spcAft>
          </a:pPr>
          <a:r>
            <a:rPr lang="en-ZA" sz="1100" kern="1200" dirty="0">
              <a:solidFill>
                <a:srgbClr val="C00000"/>
              </a:solidFill>
            </a:rPr>
            <a:t>(Public-</a:t>
          </a:r>
          <a:r>
            <a:rPr lang="en-ZA" sz="1100" kern="1200" dirty="0" err="1">
              <a:solidFill>
                <a:srgbClr val="C00000"/>
              </a:solidFill>
            </a:rPr>
            <a:t>ly</a:t>
          </a:r>
          <a:r>
            <a:rPr lang="en-ZA" sz="1100" kern="1200" dirty="0">
              <a:solidFill>
                <a:srgbClr val="C00000"/>
              </a:solidFill>
            </a:rPr>
            <a:t> funded and Private supply-side post-school </a:t>
          </a:r>
          <a:r>
            <a:rPr lang="en-ZA" sz="1100" kern="1200" dirty="0" smtClean="0">
              <a:solidFill>
                <a:srgbClr val="C00000"/>
              </a:solidFill>
            </a:rPr>
            <a:t>entities</a:t>
          </a:r>
          <a:r>
            <a:rPr lang="en-ZA" sz="1100" kern="1200" dirty="0">
              <a:solidFill>
                <a:srgbClr val="C00000"/>
              </a:solidFill>
            </a:rPr>
            <a:t>)/institutions</a:t>
          </a:r>
        </a:p>
        <a:p>
          <a:pPr lvl="0" algn="r" defTabSz="488950">
            <a:lnSpc>
              <a:spcPct val="90000"/>
            </a:lnSpc>
            <a:spcBef>
              <a:spcPct val="0"/>
            </a:spcBef>
            <a:spcAft>
              <a:spcPct val="35000"/>
            </a:spcAft>
          </a:pPr>
          <a:r>
            <a:rPr lang="en-ZA" sz="1100" kern="1200" dirty="0">
              <a:solidFill>
                <a:srgbClr val="C00000"/>
              </a:solidFill>
            </a:rPr>
            <a:t>FET Colleges</a:t>
          </a:r>
        </a:p>
        <a:p>
          <a:pPr lvl="0" algn="r" defTabSz="488950">
            <a:lnSpc>
              <a:spcPct val="90000"/>
            </a:lnSpc>
            <a:spcBef>
              <a:spcPct val="0"/>
            </a:spcBef>
            <a:spcAft>
              <a:spcPct val="35000"/>
            </a:spcAft>
          </a:pPr>
          <a:r>
            <a:rPr lang="en-ZA" sz="1100" kern="1200" dirty="0">
              <a:solidFill>
                <a:srgbClr val="C00000"/>
              </a:solidFill>
            </a:rPr>
            <a:t>Universities of Technology</a:t>
          </a:r>
        </a:p>
        <a:p>
          <a:pPr lvl="0" algn="r" defTabSz="488950">
            <a:lnSpc>
              <a:spcPct val="90000"/>
            </a:lnSpc>
            <a:spcBef>
              <a:spcPct val="0"/>
            </a:spcBef>
            <a:spcAft>
              <a:spcPct val="35000"/>
            </a:spcAft>
          </a:pPr>
          <a:r>
            <a:rPr lang="en-ZA" sz="1100" kern="1200" dirty="0">
              <a:solidFill>
                <a:srgbClr val="C00000"/>
              </a:solidFill>
            </a:rPr>
            <a:t>Universities (Research)</a:t>
          </a:r>
        </a:p>
        <a:p>
          <a:pPr lvl="0" algn="r" defTabSz="488950">
            <a:lnSpc>
              <a:spcPct val="90000"/>
            </a:lnSpc>
            <a:spcBef>
              <a:spcPct val="0"/>
            </a:spcBef>
            <a:spcAft>
              <a:spcPct val="35000"/>
            </a:spcAft>
          </a:pPr>
          <a:r>
            <a:rPr lang="en-ZA" sz="1100" kern="1200" dirty="0">
              <a:solidFill>
                <a:srgbClr val="C00000"/>
              </a:solidFill>
            </a:rPr>
            <a:t>Schooling</a:t>
          </a:r>
        </a:p>
      </dsp:txBody>
      <dsp:txXfrm>
        <a:off x="2950150" y="1250676"/>
        <a:ext cx="4219299" cy="1164645"/>
      </dsp:txXfrm>
    </dsp:sp>
    <dsp:sp modelId="{54C68BB0-8341-4784-AA3E-5BEE4A250A6D}">
      <dsp:nvSpPr>
        <dsp:cNvPr id="0" name=""/>
        <dsp:cNvSpPr/>
      </dsp:nvSpPr>
      <dsp:spPr>
        <a:xfrm>
          <a:off x="3945408" y="2579407"/>
          <a:ext cx="2212149" cy="1164645"/>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n-ZA" sz="600" b="1" kern="1200" dirty="0"/>
            <a:t>Dept. of  Education (now DBE</a:t>
          </a:r>
          <a:r>
            <a:rPr lang="en-ZA" sz="600" kern="1200" dirty="0"/>
            <a:t>)</a:t>
          </a:r>
        </a:p>
        <a:p>
          <a:pPr lvl="0" algn="ctr" defTabSz="266700">
            <a:lnSpc>
              <a:spcPct val="90000"/>
            </a:lnSpc>
            <a:spcBef>
              <a:spcPct val="0"/>
            </a:spcBef>
            <a:spcAft>
              <a:spcPct val="35000"/>
            </a:spcAft>
          </a:pPr>
          <a:r>
            <a:rPr lang="en-ZA" sz="600" kern="1200" dirty="0"/>
            <a:t>Schooling</a:t>
          </a:r>
        </a:p>
        <a:p>
          <a:pPr lvl="0" algn="ctr" defTabSz="266700">
            <a:lnSpc>
              <a:spcPct val="90000"/>
            </a:lnSpc>
            <a:spcBef>
              <a:spcPct val="0"/>
            </a:spcBef>
            <a:spcAft>
              <a:spcPct val="35000"/>
            </a:spcAft>
          </a:pPr>
          <a:r>
            <a:rPr lang="en-ZA" sz="600" kern="1200" dirty="0"/>
            <a:t>(circa 6-18yrs)</a:t>
          </a:r>
        </a:p>
        <a:p>
          <a:pPr lvl="0" algn="ctr" defTabSz="266700">
            <a:lnSpc>
              <a:spcPct val="90000"/>
            </a:lnSpc>
            <a:spcBef>
              <a:spcPct val="0"/>
            </a:spcBef>
            <a:spcAft>
              <a:spcPct val="35000"/>
            </a:spcAft>
          </a:pPr>
          <a:r>
            <a:rPr lang="en-ZA" sz="600" strike="sngStrike" kern="1200" dirty="0">
              <a:solidFill>
                <a:schemeClr val="accent6">
                  <a:lumMod val="60000"/>
                  <a:lumOff val="40000"/>
                </a:schemeClr>
              </a:solidFill>
            </a:rPr>
            <a:t>FET Colleges</a:t>
          </a:r>
        </a:p>
        <a:p>
          <a:pPr lvl="0" algn="ctr" defTabSz="266700">
            <a:lnSpc>
              <a:spcPct val="90000"/>
            </a:lnSpc>
            <a:spcBef>
              <a:spcPct val="0"/>
            </a:spcBef>
            <a:spcAft>
              <a:spcPct val="35000"/>
            </a:spcAft>
          </a:pPr>
          <a:r>
            <a:rPr lang="en-ZA" sz="600" strike="sngStrike" kern="1200" dirty="0">
              <a:solidFill>
                <a:schemeClr val="accent6">
                  <a:lumMod val="60000"/>
                  <a:lumOff val="40000"/>
                </a:schemeClr>
              </a:solidFill>
            </a:rPr>
            <a:t>Universities of Technology</a:t>
          </a:r>
        </a:p>
        <a:p>
          <a:pPr lvl="0" algn="ctr" defTabSz="266700">
            <a:lnSpc>
              <a:spcPct val="90000"/>
            </a:lnSpc>
            <a:spcBef>
              <a:spcPct val="0"/>
            </a:spcBef>
            <a:spcAft>
              <a:spcPct val="35000"/>
            </a:spcAft>
          </a:pPr>
          <a:r>
            <a:rPr lang="en-ZA" sz="600" strike="sngStrike" kern="1200" dirty="0">
              <a:solidFill>
                <a:schemeClr val="accent6">
                  <a:lumMod val="60000"/>
                  <a:lumOff val="40000"/>
                </a:schemeClr>
              </a:solidFill>
            </a:rPr>
            <a:t>Universities (Research)</a:t>
          </a:r>
        </a:p>
        <a:p>
          <a:pPr lvl="0" algn="ctr" defTabSz="266700">
            <a:lnSpc>
              <a:spcPct val="90000"/>
            </a:lnSpc>
            <a:spcBef>
              <a:spcPct val="0"/>
            </a:spcBef>
            <a:spcAft>
              <a:spcPct val="35000"/>
            </a:spcAft>
          </a:pPr>
          <a:r>
            <a:rPr lang="en-ZA" sz="600" strike="sngStrike" kern="1200" dirty="0">
              <a:solidFill>
                <a:schemeClr val="accent6">
                  <a:lumMod val="60000"/>
                  <a:lumOff val="40000"/>
                </a:schemeClr>
              </a:solidFill>
            </a:rPr>
            <a:t>Schooling</a:t>
          </a:r>
        </a:p>
      </dsp:txBody>
      <dsp:txXfrm>
        <a:off x="3945408" y="2579407"/>
        <a:ext cx="2212149" cy="116464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0A20317-2CA3-4B0F-9FAD-531E33A65FFE}">
      <dsp:nvSpPr>
        <dsp:cNvPr id="0" name=""/>
        <dsp:cNvSpPr/>
      </dsp:nvSpPr>
      <dsp:spPr>
        <a:xfrm>
          <a:off x="669131" y="0"/>
          <a:ext cx="1338262" cy="1160668"/>
        </a:xfrm>
        <a:prstGeom prst="trapezoid">
          <a:avLst>
            <a:gd name="adj" fmla="val 7025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ZA" sz="1000" kern="1200" dirty="0">
              <a:solidFill>
                <a:sysClr val="window" lastClr="FFFFFF"/>
              </a:solidFill>
              <a:latin typeface="Calibri"/>
              <a:ea typeface="+mn-ea"/>
              <a:cs typeface="+mn-cs"/>
            </a:rPr>
            <a:t>FET </a:t>
          </a:r>
        </a:p>
        <a:p>
          <a:pPr lvl="0" algn="ctr" defTabSz="444500">
            <a:lnSpc>
              <a:spcPct val="90000"/>
            </a:lnSpc>
            <a:spcBef>
              <a:spcPct val="0"/>
            </a:spcBef>
            <a:spcAft>
              <a:spcPct val="35000"/>
            </a:spcAft>
          </a:pPr>
          <a:r>
            <a:rPr lang="en-ZA" sz="1000" kern="1200" dirty="0">
              <a:solidFill>
                <a:sysClr val="window" lastClr="FFFFFF"/>
              </a:solidFill>
              <a:latin typeface="Calibri"/>
              <a:ea typeface="+mn-ea"/>
              <a:cs typeface="+mn-cs"/>
            </a:rPr>
            <a:t>Colleges </a:t>
          </a:r>
        </a:p>
        <a:p>
          <a:pPr lvl="0" algn="ctr" defTabSz="444500">
            <a:lnSpc>
              <a:spcPct val="90000"/>
            </a:lnSpc>
            <a:spcBef>
              <a:spcPct val="0"/>
            </a:spcBef>
            <a:spcAft>
              <a:spcPct val="35000"/>
            </a:spcAft>
          </a:pPr>
          <a:r>
            <a:rPr lang="en-ZA" sz="1000" kern="1200" dirty="0">
              <a:solidFill>
                <a:sysClr val="window" lastClr="FFFFFF"/>
              </a:solidFill>
              <a:latin typeface="Calibri"/>
              <a:ea typeface="+mn-ea"/>
              <a:cs typeface="+mn-cs"/>
            </a:rPr>
            <a:t>320 679</a:t>
          </a:r>
        </a:p>
      </dsp:txBody>
      <dsp:txXfrm>
        <a:off x="669131" y="0"/>
        <a:ext cx="1338262" cy="1160668"/>
      </dsp:txXfrm>
    </dsp:sp>
    <dsp:sp modelId="{67C8D526-6EF6-4551-9D15-B1EBF158B4CA}">
      <dsp:nvSpPr>
        <dsp:cNvPr id="0" name=""/>
        <dsp:cNvSpPr/>
      </dsp:nvSpPr>
      <dsp:spPr>
        <a:xfrm>
          <a:off x="0" y="1160668"/>
          <a:ext cx="2676525" cy="1160668"/>
        </a:xfrm>
        <a:prstGeom prst="trapezoid">
          <a:avLst>
            <a:gd name="adj" fmla="val 70250"/>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ZA" sz="1000" kern="1200" dirty="0">
              <a:solidFill>
                <a:sysClr val="window" lastClr="FFFFFF"/>
              </a:solidFill>
              <a:latin typeface="Calibri"/>
              <a:ea typeface="+mn-ea"/>
              <a:cs typeface="+mn-cs"/>
            </a:rPr>
            <a:t>Universities </a:t>
          </a:r>
        </a:p>
        <a:p>
          <a:pPr lvl="0" algn="ctr" defTabSz="444500">
            <a:lnSpc>
              <a:spcPct val="90000"/>
            </a:lnSpc>
            <a:spcBef>
              <a:spcPct val="0"/>
            </a:spcBef>
            <a:spcAft>
              <a:spcPct val="35000"/>
            </a:spcAft>
          </a:pPr>
          <a:r>
            <a:rPr lang="en-ZA" sz="1000" kern="1200" dirty="0">
              <a:solidFill>
                <a:sysClr val="window" lastClr="FFFFFF"/>
              </a:solidFill>
              <a:latin typeface="Calibri"/>
              <a:ea typeface="+mn-ea"/>
              <a:cs typeface="+mn-cs"/>
            </a:rPr>
            <a:t>761 000</a:t>
          </a:r>
        </a:p>
      </dsp:txBody>
      <dsp:txXfrm>
        <a:off x="468391" y="1160668"/>
        <a:ext cx="1739741" cy="116066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DC947C-722A-49ED-B350-4884D7BF3603}">
      <dsp:nvSpPr>
        <dsp:cNvPr id="0" name=""/>
        <dsp:cNvSpPr/>
      </dsp:nvSpPr>
      <dsp:spPr>
        <a:xfrm>
          <a:off x="709612" y="0"/>
          <a:ext cx="1419225" cy="1201291"/>
        </a:xfrm>
        <a:prstGeom prst="trapezoid">
          <a:avLst>
            <a:gd name="adj" fmla="val 71981"/>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ZA" sz="900" kern="1200" dirty="0">
              <a:solidFill>
                <a:sysClr val="window" lastClr="FFFFFF"/>
              </a:solidFill>
              <a:latin typeface="Calibri"/>
              <a:ea typeface="+mn-ea"/>
              <a:cs typeface="+mn-cs"/>
            </a:rPr>
            <a:t>FET </a:t>
          </a:r>
        </a:p>
        <a:p>
          <a:pPr lvl="0" algn="ctr" defTabSz="400050">
            <a:lnSpc>
              <a:spcPct val="90000"/>
            </a:lnSpc>
            <a:spcBef>
              <a:spcPct val="0"/>
            </a:spcBef>
            <a:spcAft>
              <a:spcPct val="35000"/>
            </a:spcAft>
          </a:pPr>
          <a:r>
            <a:rPr lang="en-ZA" sz="900" kern="1200" dirty="0">
              <a:solidFill>
                <a:sysClr val="window" lastClr="FFFFFF"/>
              </a:solidFill>
              <a:latin typeface="Calibri"/>
              <a:ea typeface="+mn-ea"/>
              <a:cs typeface="+mn-cs"/>
            </a:rPr>
            <a:t>Colleges </a:t>
          </a:r>
        </a:p>
        <a:p>
          <a:pPr lvl="0" algn="ctr" defTabSz="400050">
            <a:lnSpc>
              <a:spcPct val="90000"/>
            </a:lnSpc>
            <a:spcBef>
              <a:spcPct val="0"/>
            </a:spcBef>
            <a:spcAft>
              <a:spcPct val="35000"/>
            </a:spcAft>
          </a:pPr>
          <a:r>
            <a:rPr lang="en-ZA" sz="900" kern="1200" dirty="0">
              <a:solidFill>
                <a:sysClr val="window" lastClr="FFFFFF"/>
              </a:solidFill>
              <a:latin typeface="Calibri"/>
              <a:ea typeface="+mn-ea"/>
              <a:cs typeface="+mn-cs"/>
            </a:rPr>
            <a:t>509 643</a:t>
          </a:r>
        </a:p>
      </dsp:txBody>
      <dsp:txXfrm>
        <a:off x="709612" y="0"/>
        <a:ext cx="1419225" cy="1201291"/>
      </dsp:txXfrm>
    </dsp:sp>
    <dsp:sp modelId="{5FB9927E-1BB0-46C4-9BC6-EB394EF2A05E}">
      <dsp:nvSpPr>
        <dsp:cNvPr id="0" name=""/>
        <dsp:cNvSpPr/>
      </dsp:nvSpPr>
      <dsp:spPr>
        <a:xfrm>
          <a:off x="0" y="1201291"/>
          <a:ext cx="2838450" cy="1201291"/>
        </a:xfrm>
        <a:prstGeom prst="trapezoid">
          <a:avLst>
            <a:gd name="adj" fmla="val 71981"/>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ZA" sz="1000" kern="1200" dirty="0">
              <a:solidFill>
                <a:sysClr val="window" lastClr="FFFFFF"/>
              </a:solidFill>
              <a:latin typeface="Calibri"/>
              <a:ea typeface="+mn-ea"/>
              <a:cs typeface="+mn-cs"/>
            </a:rPr>
            <a:t>Universities </a:t>
          </a:r>
        </a:p>
        <a:p>
          <a:pPr lvl="0" algn="ctr" defTabSz="444500">
            <a:lnSpc>
              <a:spcPct val="90000"/>
            </a:lnSpc>
            <a:spcBef>
              <a:spcPct val="0"/>
            </a:spcBef>
            <a:spcAft>
              <a:spcPct val="35000"/>
            </a:spcAft>
          </a:pPr>
          <a:r>
            <a:rPr lang="en-ZA" sz="1000" kern="1200" dirty="0">
              <a:solidFill>
                <a:sysClr val="window" lastClr="FFFFFF"/>
              </a:solidFill>
              <a:latin typeface="Calibri"/>
              <a:ea typeface="+mn-ea"/>
              <a:cs typeface="+mn-cs"/>
            </a:rPr>
            <a:t>953 373</a:t>
          </a:r>
        </a:p>
      </dsp:txBody>
      <dsp:txXfrm>
        <a:off x="496728" y="1201291"/>
        <a:ext cx="1844992" cy="120129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8128CC-DC29-4472-8F8B-97312C8CDE4B}">
      <dsp:nvSpPr>
        <dsp:cNvPr id="0" name=""/>
        <dsp:cNvSpPr/>
      </dsp:nvSpPr>
      <dsp:spPr>
        <a:xfrm rot="10800000">
          <a:off x="0" y="0"/>
          <a:ext cx="2819400" cy="1253521"/>
        </a:xfrm>
        <a:prstGeom prst="trapezoid">
          <a:avLst>
            <a:gd name="adj" fmla="val 68519"/>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en-ZA" sz="1000" kern="1200" dirty="0" smtClean="0">
              <a:solidFill>
                <a:sysClr val="window" lastClr="FFFFFF"/>
              </a:solidFill>
              <a:latin typeface="Calibri"/>
              <a:ea typeface="+mn-ea"/>
              <a:cs typeface="+mn-cs"/>
            </a:rPr>
            <a:t>TVET Colleges</a:t>
          </a:r>
        </a:p>
        <a:p>
          <a:pPr lvl="0" algn="ctr" defTabSz="444500">
            <a:lnSpc>
              <a:spcPct val="90000"/>
            </a:lnSpc>
            <a:spcBef>
              <a:spcPct val="0"/>
            </a:spcBef>
            <a:spcAft>
              <a:spcPct val="35000"/>
            </a:spcAft>
          </a:pPr>
          <a:r>
            <a:rPr lang="en-ZA" sz="1000" kern="1200" dirty="0" smtClean="0">
              <a:solidFill>
                <a:sysClr val="window" lastClr="FFFFFF"/>
              </a:solidFill>
              <a:latin typeface="Calibri"/>
              <a:ea typeface="+mn-ea"/>
              <a:cs typeface="+mn-cs"/>
            </a:rPr>
            <a:t>  2.5 million</a:t>
          </a:r>
          <a:endParaRPr lang="en-ZA" sz="1000" kern="1200" dirty="0">
            <a:solidFill>
              <a:sysClr val="window" lastClr="FFFFFF"/>
            </a:solidFill>
            <a:latin typeface="Calibri"/>
            <a:ea typeface="+mn-ea"/>
            <a:cs typeface="+mn-cs"/>
          </a:endParaRPr>
        </a:p>
      </dsp:txBody>
      <dsp:txXfrm>
        <a:off x="493394" y="0"/>
        <a:ext cx="1832610" cy="1253521"/>
      </dsp:txXfrm>
    </dsp:sp>
    <dsp:sp modelId="{D3040461-1572-434F-AFB3-60A072F55C8A}">
      <dsp:nvSpPr>
        <dsp:cNvPr id="0" name=""/>
        <dsp:cNvSpPr/>
      </dsp:nvSpPr>
      <dsp:spPr>
        <a:xfrm rot="10800000">
          <a:off x="704849" y="1253521"/>
          <a:ext cx="1409700" cy="1253521"/>
        </a:xfrm>
        <a:prstGeom prst="trapezoid">
          <a:avLst>
            <a:gd name="adj" fmla="val 68519"/>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en-ZA" sz="1000" kern="1200" dirty="0" smtClean="0">
              <a:solidFill>
                <a:sysClr val="window" lastClr="FFFFFF"/>
              </a:solidFill>
              <a:latin typeface="Calibri"/>
              <a:ea typeface="+mn-ea"/>
              <a:cs typeface="+mn-cs"/>
            </a:rPr>
            <a:t>Universities </a:t>
          </a:r>
        </a:p>
        <a:p>
          <a:pPr lvl="0" algn="ctr" defTabSz="444500">
            <a:lnSpc>
              <a:spcPct val="90000"/>
            </a:lnSpc>
            <a:spcBef>
              <a:spcPct val="0"/>
            </a:spcBef>
            <a:spcAft>
              <a:spcPct val="35000"/>
            </a:spcAft>
          </a:pPr>
          <a:r>
            <a:rPr lang="en-ZA" sz="1000" kern="1200" dirty="0" smtClean="0">
              <a:solidFill>
                <a:sysClr val="window" lastClr="FFFFFF"/>
              </a:solidFill>
              <a:latin typeface="Calibri"/>
              <a:ea typeface="+mn-ea"/>
              <a:cs typeface="+mn-cs"/>
            </a:rPr>
            <a:t> 1.6 million</a:t>
          </a:r>
          <a:endParaRPr lang="en-ZA" sz="1000" kern="1200" dirty="0">
            <a:solidFill>
              <a:sysClr val="window" lastClr="FFFFFF"/>
            </a:solidFill>
            <a:latin typeface="Calibri"/>
            <a:ea typeface="+mn-ea"/>
            <a:cs typeface="+mn-cs"/>
          </a:endParaRPr>
        </a:p>
      </dsp:txBody>
      <dsp:txXfrm>
        <a:off x="704849" y="1253521"/>
        <a:ext cx="1409700" cy="1253521"/>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E87442B-8A17-42FC-ACC9-0EE11E08A306}">
      <dsp:nvSpPr>
        <dsp:cNvPr id="0" name=""/>
        <dsp:cNvSpPr/>
      </dsp:nvSpPr>
      <dsp:spPr>
        <a:xfrm>
          <a:off x="1087" y="0"/>
          <a:ext cx="1692622" cy="3200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ZA" sz="1900" kern="1200" dirty="0"/>
            <a:t>Education and Skills Development</a:t>
          </a:r>
        </a:p>
      </dsp:txBody>
      <dsp:txXfrm>
        <a:off x="1087" y="1280160"/>
        <a:ext cx="1692622" cy="1280160"/>
      </dsp:txXfrm>
    </dsp:sp>
    <dsp:sp modelId="{7B69C440-BE27-4211-BAC7-1AA77E7A8A80}">
      <dsp:nvSpPr>
        <dsp:cNvPr id="0" name=""/>
        <dsp:cNvSpPr/>
      </dsp:nvSpPr>
      <dsp:spPr>
        <a:xfrm>
          <a:off x="314329" y="96310"/>
          <a:ext cx="1065733" cy="1065733"/>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A28AE5-6B4A-4DB7-8C71-4D405E2F36D5}">
      <dsp:nvSpPr>
        <dsp:cNvPr id="0" name=""/>
        <dsp:cNvSpPr/>
      </dsp:nvSpPr>
      <dsp:spPr>
        <a:xfrm>
          <a:off x="1744488" y="0"/>
          <a:ext cx="1692622" cy="32004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ZA" sz="1900" kern="1200" dirty="0"/>
            <a:t>Labour Market</a:t>
          </a:r>
        </a:p>
      </dsp:txBody>
      <dsp:txXfrm>
        <a:off x="1744488" y="1280160"/>
        <a:ext cx="1692622" cy="1280160"/>
      </dsp:txXfrm>
    </dsp:sp>
    <dsp:sp modelId="{6E5C316B-7255-44E6-870A-45887B7E171E}">
      <dsp:nvSpPr>
        <dsp:cNvPr id="0" name=""/>
        <dsp:cNvSpPr/>
      </dsp:nvSpPr>
      <dsp:spPr>
        <a:xfrm>
          <a:off x="2057933" y="192024"/>
          <a:ext cx="1065733" cy="1065733"/>
        </a:xfrm>
        <a:prstGeom prst="ellipse">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5266B4-C9D9-4BB3-AEE9-657038B6308F}">
      <dsp:nvSpPr>
        <dsp:cNvPr id="0" name=""/>
        <dsp:cNvSpPr/>
      </dsp:nvSpPr>
      <dsp:spPr>
        <a:xfrm>
          <a:off x="3487889" y="0"/>
          <a:ext cx="1692622" cy="3200400"/>
        </a:xfrm>
        <a:prstGeom prst="roundRect">
          <a:avLst>
            <a:gd name="adj" fmla="val 10000"/>
          </a:avLst>
        </a:prstGeom>
        <a:blipFill rotWithShape="0">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ZA" sz="1900" kern="1200" dirty="0">
              <a:effectLst>
                <a:outerShdw blurRad="38100" dist="38100" dir="2700000" algn="tl">
                  <a:srgbClr val="000000">
                    <a:alpha val="43137"/>
                  </a:srgbClr>
                </a:outerShdw>
              </a:effectLst>
            </a:rPr>
            <a:t>Livelihood</a:t>
          </a:r>
        </a:p>
      </dsp:txBody>
      <dsp:txXfrm>
        <a:off x="3487889" y="1280160"/>
        <a:ext cx="1692622" cy="1280160"/>
      </dsp:txXfrm>
    </dsp:sp>
    <dsp:sp modelId="{EECCDE60-2265-4FB7-805F-9EF6F5044C7F}">
      <dsp:nvSpPr>
        <dsp:cNvPr id="0" name=""/>
        <dsp:cNvSpPr/>
      </dsp:nvSpPr>
      <dsp:spPr>
        <a:xfrm>
          <a:off x="285757" y="106296"/>
          <a:ext cx="1065733" cy="1065733"/>
        </a:xfrm>
        <a:prstGeom prst="ellipse">
          <a:avLst/>
        </a:prstGeom>
        <a:blipFill rotWithShape="0">
          <a:blip xmlns:r="http://schemas.openxmlformats.org/officeDocument/2006/relationships" r:embed="rId4"/>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EC61E4-8C23-46A7-8F2A-780526E642FA}">
      <dsp:nvSpPr>
        <dsp:cNvPr id="0" name=""/>
        <dsp:cNvSpPr/>
      </dsp:nvSpPr>
      <dsp:spPr>
        <a:xfrm>
          <a:off x="207264" y="2560320"/>
          <a:ext cx="4767072" cy="480060"/>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FE6031F-992F-4D2B-BF3A-A68321CB5862}">
      <dsp:nvSpPr>
        <dsp:cNvPr id="0" name=""/>
        <dsp:cNvSpPr/>
      </dsp:nvSpPr>
      <dsp:spPr>
        <a:xfrm>
          <a:off x="2720349" y="1684502"/>
          <a:ext cx="2058837" cy="2058837"/>
        </a:xfrm>
        <a:prstGeom prst="gear9">
          <a:avLst/>
        </a:prstGeom>
        <a:solidFill>
          <a:srgbClr val="00B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ZA" sz="900" kern="1200" dirty="0" smtClean="0"/>
            <a:t>Lifelong Learning/Human Development//Potential </a:t>
          </a:r>
          <a:endParaRPr lang="en-ZA" sz="900" kern="1200" dirty="0"/>
        </a:p>
      </dsp:txBody>
      <dsp:txXfrm>
        <a:off x="2720349" y="1684502"/>
        <a:ext cx="2058837" cy="2058837"/>
      </dsp:txXfrm>
    </dsp:sp>
    <dsp:sp modelId="{81A04600-3041-4D6D-BF9D-D2ED9AEFEA0D}">
      <dsp:nvSpPr>
        <dsp:cNvPr id="0" name=""/>
        <dsp:cNvSpPr/>
      </dsp:nvSpPr>
      <dsp:spPr>
        <a:xfrm>
          <a:off x="1522481" y="1197868"/>
          <a:ext cx="1497336" cy="1497336"/>
        </a:xfrm>
        <a:prstGeom prst="gear6">
          <a:avLst/>
        </a:prstGeom>
        <a:solidFill>
          <a:srgbClr val="C00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ZA" sz="900" kern="1200" dirty="0"/>
            <a:t>Education and </a:t>
          </a:r>
          <a:r>
            <a:rPr lang="en-ZA" sz="900" kern="1200" dirty="0" smtClean="0"/>
            <a:t>Training (TVET)</a:t>
          </a:r>
          <a:endParaRPr lang="en-ZA" sz="900" kern="1200" dirty="0"/>
        </a:p>
      </dsp:txBody>
      <dsp:txXfrm>
        <a:off x="1522481" y="1197868"/>
        <a:ext cx="1497336" cy="1497336"/>
      </dsp:txXfrm>
    </dsp:sp>
    <dsp:sp modelId="{AF854B7A-93BF-4E59-83DE-D722C28FC1CC}">
      <dsp:nvSpPr>
        <dsp:cNvPr id="0" name=""/>
        <dsp:cNvSpPr/>
      </dsp:nvSpPr>
      <dsp:spPr>
        <a:xfrm rot="20700000">
          <a:off x="2361142" y="164859"/>
          <a:ext cx="1467083" cy="1467083"/>
        </a:xfrm>
        <a:prstGeom prst="gear6">
          <a:avLst/>
        </a:prstGeom>
        <a:solidFill>
          <a:srgbClr val="00B0F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ZA" sz="900" kern="1200" dirty="0" smtClean="0"/>
            <a:t>Livelihood source (Labour Market)</a:t>
          </a:r>
          <a:endParaRPr lang="en-ZA" sz="900" kern="1200" dirty="0"/>
        </a:p>
      </dsp:txBody>
      <dsp:txXfrm>
        <a:off x="2682916" y="486634"/>
        <a:ext cx="823534" cy="823534"/>
      </dsp:txXfrm>
    </dsp:sp>
    <dsp:sp modelId="{3CC3A0C7-419D-4F84-B860-A74FF03B46D7}">
      <dsp:nvSpPr>
        <dsp:cNvPr id="0" name=""/>
        <dsp:cNvSpPr/>
      </dsp:nvSpPr>
      <dsp:spPr>
        <a:xfrm>
          <a:off x="2557153" y="1376597"/>
          <a:ext cx="2635311" cy="2635311"/>
        </a:xfrm>
        <a:prstGeom prst="circularArrow">
          <a:avLst>
            <a:gd name="adj1" fmla="val 4687"/>
            <a:gd name="adj2" fmla="val 299029"/>
            <a:gd name="adj3" fmla="val 2504496"/>
            <a:gd name="adj4" fmla="val 15886648"/>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1974834-1715-441B-A6D5-9818D5E6B87E}">
      <dsp:nvSpPr>
        <dsp:cNvPr id="0" name=""/>
        <dsp:cNvSpPr/>
      </dsp:nvSpPr>
      <dsp:spPr>
        <a:xfrm>
          <a:off x="1257305" y="868500"/>
          <a:ext cx="1914718" cy="191471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0DCB2E-EA67-44C4-A4C0-BA694F8C2D80}">
      <dsp:nvSpPr>
        <dsp:cNvPr id="0" name=""/>
        <dsp:cNvSpPr/>
      </dsp:nvSpPr>
      <dsp:spPr>
        <a:xfrm>
          <a:off x="2021790" y="-154551"/>
          <a:ext cx="2064452" cy="206445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3077137" cy="512304"/>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defRPr sz="1200"/>
            </a:lvl1pPr>
          </a:lstStyle>
          <a:p>
            <a:pPr>
              <a:defRPr/>
            </a:pPr>
            <a:endParaRPr lang="en-GB"/>
          </a:p>
        </p:txBody>
      </p:sp>
      <p:sp>
        <p:nvSpPr>
          <p:cNvPr id="69635" name="Rectangle 3"/>
          <p:cNvSpPr>
            <a:spLocks noGrp="1" noChangeArrowheads="1"/>
          </p:cNvSpPr>
          <p:nvPr>
            <p:ph type="dt" idx="1"/>
          </p:nvPr>
        </p:nvSpPr>
        <p:spPr bwMode="auto">
          <a:xfrm>
            <a:off x="4020506" y="0"/>
            <a:ext cx="3077137" cy="512304"/>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lvl1pPr algn="r">
              <a:defRPr sz="1200"/>
            </a:lvl1pPr>
          </a:lstStyle>
          <a:p>
            <a:pPr>
              <a:defRPr/>
            </a:pPr>
            <a:endParaRPr lang="en-GB"/>
          </a:p>
        </p:txBody>
      </p:sp>
      <p:sp>
        <p:nvSpPr>
          <p:cNvPr id="4608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709599" y="4861155"/>
            <a:ext cx="5680103" cy="4605821"/>
          </a:xfrm>
          <a:prstGeom prst="rect">
            <a:avLst/>
          </a:prstGeom>
          <a:noFill/>
          <a:ln w="9525">
            <a:noFill/>
            <a:miter lim="800000"/>
            <a:headEnd/>
            <a:tailEnd/>
          </a:ln>
          <a:effectLst/>
        </p:spPr>
        <p:txBody>
          <a:bodyPr vert="horz" wrap="square" lIns="94768" tIns="47384" rIns="94768" bIns="4738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9638" name="Rectangle 6"/>
          <p:cNvSpPr>
            <a:spLocks noGrp="1" noChangeArrowheads="1"/>
          </p:cNvSpPr>
          <p:nvPr>
            <p:ph type="ftr" sz="quarter" idx="4"/>
          </p:nvPr>
        </p:nvSpPr>
        <p:spPr bwMode="auto">
          <a:xfrm>
            <a:off x="0" y="9720673"/>
            <a:ext cx="3077137" cy="512303"/>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defRPr sz="1200"/>
            </a:lvl1pPr>
          </a:lstStyle>
          <a:p>
            <a:pPr>
              <a:defRPr/>
            </a:pPr>
            <a:endParaRPr lang="en-GB"/>
          </a:p>
        </p:txBody>
      </p:sp>
      <p:sp>
        <p:nvSpPr>
          <p:cNvPr id="69639" name="Rectangle 7"/>
          <p:cNvSpPr>
            <a:spLocks noGrp="1" noChangeArrowheads="1"/>
          </p:cNvSpPr>
          <p:nvPr>
            <p:ph type="sldNum" sz="quarter" idx="5"/>
          </p:nvPr>
        </p:nvSpPr>
        <p:spPr bwMode="auto">
          <a:xfrm>
            <a:off x="4020506" y="9720673"/>
            <a:ext cx="3077137" cy="512303"/>
          </a:xfrm>
          <a:prstGeom prst="rect">
            <a:avLst/>
          </a:prstGeom>
          <a:noFill/>
          <a:ln w="9525">
            <a:noFill/>
            <a:miter lim="800000"/>
            <a:headEnd/>
            <a:tailEnd/>
          </a:ln>
          <a:effectLst/>
        </p:spPr>
        <p:txBody>
          <a:bodyPr vert="horz" wrap="square" lIns="94768" tIns="47384" rIns="94768" bIns="47384" numCol="1" anchor="b" anchorCtr="0" compatLnSpc="1">
            <a:prstTxWarp prst="textNoShape">
              <a:avLst/>
            </a:prstTxWarp>
          </a:bodyPr>
          <a:lstStyle>
            <a:lvl1pPr algn="r">
              <a:defRPr sz="1200"/>
            </a:lvl1pPr>
          </a:lstStyle>
          <a:p>
            <a:pPr>
              <a:defRPr/>
            </a:pPr>
            <a:fld id="{52852AFF-6FAC-4BBE-B40B-4EE966E3B135}" type="slidenum">
              <a:rPr lang="en-GB"/>
              <a:pPr>
                <a:defRPr/>
              </a:pPr>
              <a:t>‹#›</a:t>
            </a:fld>
            <a:endParaRPr lang="en-GB" dirty="0"/>
          </a:p>
        </p:txBody>
      </p:sp>
    </p:spTree>
    <p:extLst>
      <p:ext uri="{BB962C8B-B14F-4D97-AF65-F5344CB8AC3E}">
        <p14:creationId xmlns:p14="http://schemas.microsoft.com/office/powerpoint/2010/main" xmlns="" val="28061697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4CCE57-7A65-4E94-8D83-2CB3A043B8F5}" type="slidenum">
              <a:rPr lang="en-US"/>
              <a:pPr>
                <a:defRPr/>
              </a:pPr>
              <a:t>11</a:t>
            </a:fld>
            <a:endParaRPr lang="en-US"/>
          </a:p>
        </p:txBody>
      </p:sp>
      <p:sp>
        <p:nvSpPr>
          <p:cNvPr id="53251" name="Rectangle 2"/>
          <p:cNvSpPr>
            <a:spLocks noGrp="1" noRot="1" noChangeAspect="1" noChangeArrowheads="1" noTextEdit="1"/>
          </p:cNvSpPr>
          <p:nvPr>
            <p:ph type="sldImg"/>
          </p:nvPr>
        </p:nvSpPr>
        <p:spPr bwMode="auto">
          <a:xfrm>
            <a:off x="992188" y="768350"/>
            <a:ext cx="5114925" cy="3836988"/>
          </a:xfrm>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Socio-economic Context</a:t>
            </a:r>
          </a:p>
          <a:p>
            <a:pPr eaLnBrk="1" hangingPunct="1"/>
            <a:endParaRPr lang="en-US" dirty="0" smtClean="0"/>
          </a:p>
          <a:p>
            <a:pPr eaLnBrk="1" hangingPunct="1"/>
            <a:r>
              <a:rPr lang="en-US" b="1" dirty="0" smtClean="0"/>
              <a:t>Poverty:</a:t>
            </a:r>
            <a:r>
              <a:rPr lang="en-US" dirty="0" smtClean="0"/>
              <a:t> </a:t>
            </a:r>
          </a:p>
          <a:p>
            <a:pPr eaLnBrk="1" hangingPunct="1">
              <a:buFontTx/>
              <a:buChar char="•"/>
            </a:pPr>
            <a:r>
              <a:rPr lang="en-US" dirty="0" smtClean="0"/>
              <a:t>45% lives on less than US $2 per day J seeking and N </a:t>
            </a:r>
            <a:r>
              <a:rPr lang="en-US" dirty="0" err="1" smtClean="0"/>
              <a:t>Nattrass</a:t>
            </a:r>
            <a:r>
              <a:rPr lang="en-US" dirty="0" smtClean="0"/>
              <a:t> (2002) in </a:t>
            </a:r>
            <a:r>
              <a:rPr lang="en-US" dirty="0" err="1" smtClean="0"/>
              <a:t>Everatt</a:t>
            </a:r>
            <a:r>
              <a:rPr lang="en-US" dirty="0" smtClean="0"/>
              <a:t> 45/55 % live in poverty…about 18-24 million pp.</a:t>
            </a:r>
          </a:p>
          <a:p>
            <a:pPr eaLnBrk="1" hangingPunct="1">
              <a:buFontTx/>
              <a:buChar char="•"/>
            </a:pPr>
            <a:r>
              <a:rPr lang="en-US" dirty="0" smtClean="0"/>
              <a:t>1 in 10 Africans malnourished</a:t>
            </a:r>
          </a:p>
          <a:p>
            <a:pPr eaLnBrk="1" hangingPunct="1">
              <a:buFontTx/>
              <a:buChar char="•"/>
            </a:pPr>
            <a:r>
              <a:rPr lang="en-US" dirty="0" smtClean="0"/>
              <a:t>1 in four African children stunted</a:t>
            </a:r>
          </a:p>
          <a:p>
            <a:pPr eaLnBrk="1" hangingPunct="1">
              <a:buFontTx/>
              <a:buChar char="•"/>
            </a:pPr>
            <a:r>
              <a:rPr lang="en-US" dirty="0" smtClean="0"/>
              <a:t>From </a:t>
            </a:r>
            <a:r>
              <a:rPr lang="en-US" dirty="0" err="1" smtClean="0"/>
              <a:t>Everatt</a:t>
            </a:r>
            <a:r>
              <a:rPr lang="en-US" dirty="0" smtClean="0"/>
              <a:t> (2003) ….77-8, “poverty is a defining characteristic of South Africa and has clear </a:t>
            </a:r>
            <a:r>
              <a:rPr lang="en-US" dirty="0" err="1" smtClean="0"/>
              <a:t>racial,gender</a:t>
            </a:r>
            <a:r>
              <a:rPr lang="en-US" dirty="0" smtClean="0"/>
              <a:t> and spatial dimensions” (</a:t>
            </a:r>
            <a:r>
              <a:rPr lang="en-US" dirty="0" err="1" smtClean="0"/>
              <a:t>Everatt</a:t>
            </a:r>
            <a:r>
              <a:rPr lang="en-US" dirty="0" smtClean="0"/>
              <a:t>, 2002, p. 77)</a:t>
            </a:r>
          </a:p>
          <a:p>
            <a:pPr eaLnBrk="1" hangingPunct="1"/>
            <a:r>
              <a:rPr lang="en-US" b="1" dirty="0" smtClean="0"/>
              <a:t>Unemployment</a:t>
            </a:r>
          </a:p>
          <a:p>
            <a:pPr eaLnBrk="1" hangingPunct="1">
              <a:buFontTx/>
              <a:buChar char="•"/>
            </a:pPr>
            <a:r>
              <a:rPr lang="en-US" dirty="0" smtClean="0"/>
              <a:t>Formal unemployment conservatively 36%...(of 26,3 million people bet. 15-65)..10 million unemployed …conservatively… higher for females…</a:t>
            </a:r>
          </a:p>
          <a:p>
            <a:pPr eaLnBrk="1" hangingPunct="1">
              <a:buFontTx/>
              <a:buChar char="•"/>
            </a:pPr>
            <a:r>
              <a:rPr lang="en-US" dirty="0" smtClean="0"/>
              <a:t>from 1996-1999 rate of employment increased by 2%.. </a:t>
            </a:r>
          </a:p>
          <a:p>
            <a:pPr eaLnBrk="1" hangingPunct="1">
              <a:buFontTx/>
              <a:buChar char="•"/>
            </a:pPr>
            <a:r>
              <a:rPr lang="en-US" dirty="0" smtClean="0"/>
              <a:t>According to </a:t>
            </a:r>
            <a:r>
              <a:rPr lang="en-US" dirty="0" err="1" smtClean="0"/>
              <a:t>Pundy</a:t>
            </a:r>
            <a:r>
              <a:rPr lang="en-US" dirty="0" smtClean="0"/>
              <a:t> Pillay, even growth sectors had shed jibs despite their expansion..argues in HRD directory that not skills deficiency that results in unemployment but the inability of major growth sectors (financial, banking, energy, financial and engineering..industries that experienced skills shortages) have not increased employment…job creation…growth 1,8%..although sectors grew on average 3,7%. .</a:t>
            </a:r>
          </a:p>
          <a:p>
            <a:pPr eaLnBrk="1" hangingPunct="1"/>
            <a:r>
              <a:rPr lang="en-US" dirty="0" smtClean="0"/>
              <a:t> </a:t>
            </a:r>
          </a:p>
          <a:p>
            <a:pPr eaLnBrk="1" hangingPunct="1"/>
            <a:r>
              <a:rPr lang="en-US" b="1" dirty="0" smtClean="0"/>
              <a:t>Inequality</a:t>
            </a:r>
          </a:p>
          <a:p>
            <a:pPr eaLnBrk="1" hangingPunct="1">
              <a:buFontTx/>
              <a:buChar char="•"/>
            </a:pPr>
            <a:r>
              <a:rPr lang="en-US" dirty="0" smtClean="0"/>
              <a:t>Rising </a:t>
            </a:r>
            <a:r>
              <a:rPr lang="en-US" dirty="0" err="1" smtClean="0"/>
              <a:t>gini</a:t>
            </a:r>
            <a:r>
              <a:rPr lang="en-US" dirty="0" smtClean="0"/>
              <a:t> coefficient (transforming the present..dept of social </a:t>
            </a:r>
            <a:r>
              <a:rPr lang="en-US" dirty="0" err="1" smtClean="0"/>
              <a:t>development,,,in</a:t>
            </a:r>
            <a:r>
              <a:rPr lang="en-US" dirty="0" smtClean="0"/>
              <a:t> </a:t>
            </a:r>
            <a:r>
              <a:rPr lang="en-US" dirty="0" err="1" smtClean="0"/>
              <a:t>everatt</a:t>
            </a:r>
            <a:r>
              <a:rPr lang="en-US" dirty="0" smtClean="0"/>
              <a:t>)…</a:t>
            </a:r>
          </a:p>
          <a:p>
            <a:pPr eaLnBrk="1" hangingPunct="1">
              <a:buFontTx/>
              <a:buChar char="•"/>
            </a:pPr>
            <a:r>
              <a:rPr lang="en-US" dirty="0" smtClean="0"/>
              <a:t>1991 9% of richest were black…..1996…22%..</a:t>
            </a:r>
          </a:p>
          <a:p>
            <a:pPr eaLnBrk="1" hangingPunct="1">
              <a:buFontTx/>
              <a:buChar char="•"/>
            </a:pPr>
            <a:r>
              <a:rPr lang="en-US" dirty="0" smtClean="0"/>
              <a:t>“…the poorest remain obdurately and overwhelmingly black” )from Transforming the present, </a:t>
            </a:r>
            <a:r>
              <a:rPr lang="en-US" dirty="0" err="1" smtClean="0"/>
              <a:t>Whiteford</a:t>
            </a:r>
            <a:r>
              <a:rPr lang="en-US" dirty="0" smtClean="0"/>
              <a:t> and </a:t>
            </a:r>
            <a:r>
              <a:rPr lang="en-US" dirty="0" err="1" smtClean="0"/>
              <a:t>Seventer</a:t>
            </a:r>
            <a:r>
              <a:rPr lang="en-US" dirty="0" smtClean="0"/>
              <a:t>)</a:t>
            </a:r>
          </a:p>
          <a:p>
            <a:pPr eaLnBrk="1" hangingPunct="1">
              <a:buFontTx/>
              <a:buChar char="•"/>
            </a:pPr>
            <a:r>
              <a:rPr lang="en-US" dirty="0" smtClean="0"/>
              <a:t>Sustained argument that inequality changing from race to class based…now poverty knows no </a:t>
            </a:r>
            <a:r>
              <a:rPr lang="en-US" dirty="0" err="1" smtClean="0"/>
              <a:t>colour</a:t>
            </a:r>
            <a:endParaRPr lang="en-US" dirty="0" smtClean="0"/>
          </a:p>
          <a:p>
            <a:pPr eaLnBrk="1" hangingPunct="1"/>
            <a:endParaRPr lang="en-US" dirty="0" smtClean="0"/>
          </a:p>
          <a:p>
            <a:pPr eaLnBrk="1" hangingPunct="1"/>
            <a:r>
              <a:rPr lang="en-US" dirty="0" smtClean="0"/>
              <a:t> Impact on Redistribution</a:t>
            </a:r>
          </a:p>
          <a:p>
            <a:pPr eaLnBrk="1" hangingPunct="1"/>
            <a:r>
              <a:rPr lang="en-US" dirty="0" smtClean="0"/>
              <a:t>“…it seems apparent that reliance on market forces to achieve anything other than gradualist elite redistribution is misplaced” (</a:t>
            </a:r>
            <a:r>
              <a:rPr lang="en-US" dirty="0" err="1" smtClean="0"/>
              <a:t>Everatt</a:t>
            </a:r>
            <a:r>
              <a:rPr lang="en-US" dirty="0" smtClean="0"/>
              <a:t>…p. 79)</a:t>
            </a:r>
          </a:p>
          <a:p>
            <a:pPr eaLnBrk="1" hangingPunct="1"/>
            <a:endParaRPr lang="en-US" dirty="0" smtClean="0"/>
          </a:p>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err="1" smtClean="0"/>
              <a:t>Ges</a:t>
            </a:r>
            <a:r>
              <a:rPr lang="en-ZA" dirty="0" smtClean="0"/>
              <a:t> 170</a:t>
            </a:r>
            <a:r>
              <a:rPr lang="en-ZA" baseline="0" dirty="0" smtClean="0"/>
              <a:t> Million Dollar producing large batteries that can power cell-phone towers in remote areas in the world – or where the grid is erratic – are produced in </a:t>
            </a:r>
            <a:r>
              <a:rPr lang="en-ZA" baseline="0" dirty="0" err="1" smtClean="0"/>
              <a:t>GE’e</a:t>
            </a:r>
            <a:r>
              <a:rPr lang="en-ZA" baseline="0" dirty="0" smtClean="0"/>
              <a:t> </a:t>
            </a:r>
            <a:r>
              <a:rPr lang="en-ZA" baseline="0" dirty="0" err="1" smtClean="0"/>
              <a:t>Schenectedy</a:t>
            </a:r>
            <a:r>
              <a:rPr lang="en-ZA" baseline="0" dirty="0" smtClean="0"/>
              <a:t> (NY Rust belt). Batteries are designed to keep cells connected even when the grid goes down. (5) A process engineer monitors the manufacturing on his IPAD with data from more 10 000 sensors embedded in the plant. Getting real time information, such as time and temperature readings meaning that engineers can troubleshoot potential problems as they arise (TIME, p. 23, 22.04.2013)</a:t>
            </a:r>
            <a:endParaRPr lang="en-ZA" dirty="0"/>
          </a:p>
        </p:txBody>
      </p:sp>
      <p:sp>
        <p:nvSpPr>
          <p:cNvPr id="4" name="Slide Number Placeholder 3"/>
          <p:cNvSpPr>
            <a:spLocks noGrp="1"/>
          </p:cNvSpPr>
          <p:nvPr>
            <p:ph type="sldNum" sz="quarter" idx="10"/>
          </p:nvPr>
        </p:nvSpPr>
        <p:spPr/>
        <p:txBody>
          <a:bodyPr/>
          <a:lstStyle/>
          <a:p>
            <a:pPr>
              <a:defRPr/>
            </a:pPr>
            <a:fld id="{C1A471C7-2D41-4468-BF5F-9DCDBD5F6589}" type="slidenum">
              <a:rPr lang="en-GB" smtClean="0"/>
              <a:pPr>
                <a:defRPr/>
              </a:pPr>
              <a:t>17</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These factories of</a:t>
            </a:r>
            <a:r>
              <a:rPr lang="en-ZA" baseline="0" dirty="0" smtClean="0"/>
              <a:t> the future have more machines and fewer workers – and these workers must be able to master the machines. Many new manufacturing jobs require at a least two-year tech degree to complement artisanal skills such as welding and milling. The bar will only get higher. Many experts believe it won’t be too long before American employers expect a four-year degree – a job qualification that </a:t>
            </a:r>
            <a:r>
              <a:rPr lang="en-ZA" baseline="0" dirty="0" err="1" smtClean="0"/>
              <a:t>taht</a:t>
            </a:r>
            <a:r>
              <a:rPr lang="en-ZA" baseline="0" dirty="0" smtClean="0"/>
              <a:t> will eventually be required in many other places around the world too (Time, 22.04.2013, p. 20)</a:t>
            </a:r>
            <a:endParaRPr lang="en-ZA" dirty="0"/>
          </a:p>
        </p:txBody>
      </p:sp>
      <p:sp>
        <p:nvSpPr>
          <p:cNvPr id="4" name="Slide Number Placeholder 3"/>
          <p:cNvSpPr>
            <a:spLocks noGrp="1"/>
          </p:cNvSpPr>
          <p:nvPr>
            <p:ph type="sldNum" sz="quarter" idx="10"/>
          </p:nvPr>
        </p:nvSpPr>
        <p:spPr/>
        <p:txBody>
          <a:bodyPr/>
          <a:lstStyle/>
          <a:p>
            <a:pPr>
              <a:defRPr/>
            </a:pPr>
            <a:fld id="{C1A471C7-2D41-4468-BF5F-9DCDBD5F6589}" type="slidenum">
              <a:rPr lang="en-GB" smtClean="0"/>
              <a:pPr>
                <a:defRPr/>
              </a:pPr>
              <a:t>19</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ZA" altLang="en-US" smtClean="0">
              <a:ea typeface="ＭＳ Ｐゴシック" pitchFamily="34" charset="-128"/>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69993" indent="-296151" eaLnBrk="0" hangingPunct="0">
              <a:spcBef>
                <a:spcPct val="30000"/>
              </a:spcBef>
              <a:defRPr sz="1200">
                <a:solidFill>
                  <a:schemeClr val="tx1"/>
                </a:solidFill>
                <a:latin typeface="Calibri" pitchFamily="34" charset="0"/>
                <a:ea typeface="ＭＳ Ｐゴシック" pitchFamily="34" charset="-128"/>
              </a:defRPr>
            </a:lvl2pPr>
            <a:lvl3pPr marL="1184605" indent="-236921" eaLnBrk="0" hangingPunct="0">
              <a:spcBef>
                <a:spcPct val="30000"/>
              </a:spcBef>
              <a:defRPr sz="1200">
                <a:solidFill>
                  <a:schemeClr val="tx1"/>
                </a:solidFill>
                <a:latin typeface="Calibri" pitchFamily="34" charset="0"/>
                <a:ea typeface="ＭＳ Ｐゴシック" pitchFamily="34" charset="-128"/>
              </a:defRPr>
            </a:lvl3pPr>
            <a:lvl4pPr marL="1658447" indent="-236921" eaLnBrk="0" hangingPunct="0">
              <a:spcBef>
                <a:spcPct val="30000"/>
              </a:spcBef>
              <a:defRPr sz="1200">
                <a:solidFill>
                  <a:schemeClr val="tx1"/>
                </a:solidFill>
                <a:latin typeface="Calibri" pitchFamily="34" charset="0"/>
                <a:ea typeface="ＭＳ Ｐゴシック" pitchFamily="34" charset="-128"/>
              </a:defRPr>
            </a:lvl4pPr>
            <a:lvl5pPr marL="2132289" indent="-236921" eaLnBrk="0" hangingPunct="0">
              <a:spcBef>
                <a:spcPct val="30000"/>
              </a:spcBef>
              <a:defRPr sz="1200">
                <a:solidFill>
                  <a:schemeClr val="tx1"/>
                </a:solidFill>
                <a:latin typeface="Calibri" pitchFamily="34" charset="0"/>
                <a:ea typeface="ＭＳ Ｐゴシック" pitchFamily="34" charset="-128"/>
              </a:defRPr>
            </a:lvl5pPr>
            <a:lvl6pPr marL="2606131" indent="-236921" defTabSz="473842"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79974" indent="-236921" defTabSz="473842"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553816" indent="-236921" defTabSz="473842"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4027658" indent="-236921" defTabSz="473842"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06A12C0C-E11B-4629-8577-ADE55D308A70}" type="slidenum">
              <a:rPr lang="en-ZA" altLang="en-US" smtClean="0">
                <a:latin typeface="Arial" pitchFamily="34" charset="0"/>
              </a:rPr>
              <a:pPr eaLnBrk="1" hangingPunct="1">
                <a:spcBef>
                  <a:spcPct val="0"/>
                </a:spcBef>
              </a:pPr>
              <a:t>24</a:t>
            </a:fld>
            <a:endParaRPr lang="en-ZA"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27E96563-FF18-4E84-A3BD-271D91BE59D8}" type="slidenum">
              <a:rPr lang="en-ZA" smtClean="0"/>
              <a:pPr>
                <a:defRPr/>
              </a:pPr>
              <a:t>36</a:t>
            </a:fld>
            <a:endParaRPr lang="en-ZA" dirty="0"/>
          </a:p>
        </p:txBody>
      </p:sp>
    </p:spTree>
    <p:extLst>
      <p:ext uri="{BB962C8B-B14F-4D97-AF65-F5344CB8AC3E}">
        <p14:creationId xmlns:p14="http://schemas.microsoft.com/office/powerpoint/2010/main" xmlns="" val="2266145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27E96563-FF18-4E84-A3BD-271D91BE59D8}" type="slidenum">
              <a:rPr lang="en-ZA" smtClean="0"/>
              <a:pPr>
                <a:defRPr/>
              </a:pPr>
              <a:t>37</a:t>
            </a:fld>
            <a:endParaRPr lang="en-ZA" dirty="0"/>
          </a:p>
        </p:txBody>
      </p:sp>
    </p:spTree>
    <p:extLst>
      <p:ext uri="{BB962C8B-B14F-4D97-AF65-F5344CB8AC3E}">
        <p14:creationId xmlns:p14="http://schemas.microsoft.com/office/powerpoint/2010/main" xmlns="" val="2266145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D49D7A-6BA1-4AC6-A7B6-629FEAE7413C}"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98880-7B41-4588-B28D-1F1104B2401F}"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1BE3E3-2083-49A2-BDDE-C4CDA9793B0C}"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ZA"/>
          </a:p>
        </p:txBody>
      </p:sp>
      <p:sp>
        <p:nvSpPr>
          <p:cNvPr id="3" name="Table Placeholder 2"/>
          <p:cNvSpPr>
            <a:spLocks noGrp="1"/>
          </p:cNvSpPr>
          <p:nvPr>
            <p:ph type="tbl" idx="1"/>
          </p:nvPr>
        </p:nvSpPr>
        <p:spPr>
          <a:xfrm>
            <a:off x="457200" y="1600201"/>
            <a:ext cx="8229600" cy="4530725"/>
          </a:xfrm>
        </p:spPr>
        <p:txBody>
          <a:bodyPr/>
          <a:lstStyle/>
          <a:p>
            <a:pPr lvl="0"/>
            <a:endParaRPr lang="en-ZA" noProof="0" dirty="0"/>
          </a:p>
        </p:txBody>
      </p:sp>
      <p:sp>
        <p:nvSpPr>
          <p:cNvPr id="4" name="Rectangle 4"/>
          <p:cNvSpPr>
            <a:spLocks noGrp="1" noChangeArrowheads="1"/>
          </p:cNvSpPr>
          <p:nvPr>
            <p:ph type="dt" sz="half" idx="10"/>
          </p:nvPr>
        </p:nvSpPr>
        <p:spPr>
          <a:ln/>
        </p:spPr>
        <p:txBody>
          <a:bodyPr/>
          <a:lstStyle>
            <a:lvl1pPr>
              <a:defRPr/>
            </a:lvl1pPr>
          </a:lstStyle>
          <a:p>
            <a:pPr>
              <a:defRPr/>
            </a:pPr>
            <a:fld id="{27AAD95B-40D9-47E3-A1DA-C65F81EB3E6B}" type="datetime1">
              <a:rPr lang="en-GB" altLang="en-US" smtClean="0"/>
              <a:pPr>
                <a:defRPr/>
              </a:pPr>
              <a:t>20/10/2015</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Akoojee (2015) TVET and World of Work</a:t>
            </a: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6AD245-A475-4F81-9544-83547FD056EB}" type="slidenum">
              <a:rPr lang="en-GB" altLang="en-US"/>
              <a:pPr>
                <a:defRPr/>
              </a:pPr>
              <a:t>‹#›</a:t>
            </a:fld>
            <a:endParaRPr lang="en-GB"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ZA"/>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half" idx="3"/>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Rectangle 4"/>
          <p:cNvSpPr>
            <a:spLocks noGrp="1" noChangeArrowheads="1"/>
          </p:cNvSpPr>
          <p:nvPr>
            <p:ph type="dt" sz="half" idx="10"/>
          </p:nvPr>
        </p:nvSpPr>
        <p:spPr/>
        <p:txBody>
          <a:bodyPr/>
          <a:lstStyle>
            <a:lvl1pPr>
              <a:defRPr smtClean="0"/>
            </a:lvl1pPr>
          </a:lstStyle>
          <a:p>
            <a:pPr>
              <a:defRPr/>
            </a:pPr>
            <a:fld id="{218515B9-F1C2-462F-A062-4F8556A3652F}" type="datetime1">
              <a:rPr lang="en-GB" smtClean="0"/>
              <a:pPr>
                <a:defRPr/>
              </a:pPr>
              <a:t>20/10/2015</a:t>
            </a:fld>
            <a:endParaRPr lang="en-GB"/>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Akoojee (2015) TVET and World of Work</a:t>
            </a:r>
            <a:endParaRPr lang="en-GB"/>
          </a:p>
        </p:txBody>
      </p:sp>
      <p:sp>
        <p:nvSpPr>
          <p:cNvPr id="8" name="Rectangle 6"/>
          <p:cNvSpPr>
            <a:spLocks noGrp="1" noChangeArrowheads="1"/>
          </p:cNvSpPr>
          <p:nvPr>
            <p:ph type="sldNum" sz="quarter" idx="12"/>
          </p:nvPr>
        </p:nvSpPr>
        <p:spPr/>
        <p:txBody>
          <a:bodyPr/>
          <a:lstStyle>
            <a:lvl1pPr>
              <a:defRPr/>
            </a:lvl1pPr>
          </a:lstStyle>
          <a:p>
            <a:pPr>
              <a:defRPr/>
            </a:pPr>
            <a:fld id="{2504C6D0-67A5-43E6-B1A7-6BAC4BEC733D}" type="slidenum">
              <a:rPr lang="en-GB"/>
              <a:pPr>
                <a:defRPr/>
              </a:pPr>
              <a:t>‹#›</a:t>
            </a:fld>
            <a:endParaRPr lang="en-GB"/>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ZA"/>
          </a:p>
        </p:txBody>
      </p:sp>
      <p:sp>
        <p:nvSpPr>
          <p:cNvPr id="3" name="SmartArt Placeholder 2"/>
          <p:cNvSpPr>
            <a:spLocks noGrp="1"/>
          </p:cNvSpPr>
          <p:nvPr>
            <p:ph type="dgm" idx="1"/>
          </p:nvPr>
        </p:nvSpPr>
        <p:spPr>
          <a:xfrm>
            <a:off x="457200" y="1600201"/>
            <a:ext cx="8229600" cy="4530725"/>
          </a:xfrm>
        </p:spPr>
        <p:txBody>
          <a:bodyPr/>
          <a:lstStyle/>
          <a:p>
            <a:pPr lvl="0"/>
            <a:endParaRPr lang="en-ZA" noProof="0" dirty="0"/>
          </a:p>
        </p:txBody>
      </p:sp>
      <p:sp>
        <p:nvSpPr>
          <p:cNvPr id="4" name="Rectangle 4"/>
          <p:cNvSpPr>
            <a:spLocks noGrp="1" noChangeArrowheads="1"/>
          </p:cNvSpPr>
          <p:nvPr>
            <p:ph type="dt" sz="half" idx="10"/>
          </p:nvPr>
        </p:nvSpPr>
        <p:spPr>
          <a:ln/>
        </p:spPr>
        <p:txBody>
          <a:bodyPr/>
          <a:lstStyle>
            <a:lvl1pPr>
              <a:defRPr/>
            </a:lvl1pPr>
          </a:lstStyle>
          <a:p>
            <a:pPr>
              <a:defRPr/>
            </a:pPr>
            <a:fld id="{E079E162-A17E-4DAF-8F86-6FF28E0BA16F}" type="datetime1">
              <a:rPr lang="en-GB" altLang="en-US" smtClean="0"/>
              <a:pPr>
                <a:defRPr/>
              </a:pPr>
              <a:t>20/10/2015</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Akoojee (2015) TVET and World of Work</a:t>
            </a: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9DAEFD71-F240-45B3-8E87-C35F811ED0C6}" type="slidenum">
              <a:rPr lang="en-GB" altLang="en-US"/>
              <a:pPr>
                <a:defRPr/>
              </a:pPr>
              <a:t>‹#›</a:t>
            </a:fld>
            <a:endParaRPr lang="en-GB"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D21B87-D804-4946-8271-0076D12E2727}"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962210-2793-43F1-B6EE-9A1F9A693DFB}"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1F3794-19C6-4600-B318-23676C9A90BF}"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19DE8-AEE9-498D-A531-4DB4C06A0F45}"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E439E9-F394-4D31-825D-3DFD6BA6DEE9}" type="datetime1">
              <a:rPr lang="en-GB" smtClean="0"/>
              <a:pPr/>
              <a:t>20/10/2015</a:t>
            </a:fld>
            <a:endParaRPr lang="en-US"/>
          </a:p>
        </p:txBody>
      </p:sp>
      <p:sp>
        <p:nvSpPr>
          <p:cNvPr id="8" name="Footer Placeholder 7"/>
          <p:cNvSpPr>
            <a:spLocks noGrp="1"/>
          </p:cNvSpPr>
          <p:nvPr>
            <p:ph type="ftr" sz="quarter" idx="11"/>
          </p:nvPr>
        </p:nvSpPr>
        <p:spPr/>
        <p:txBody>
          <a:bodyPr/>
          <a:lstStyle/>
          <a:p>
            <a:r>
              <a:rPr lang="en-US" smtClean="0"/>
              <a:t>Akoojee (2015) TVET and World of Work</a:t>
            </a:r>
            <a:endParaRPr lang="en-US"/>
          </a:p>
        </p:txBody>
      </p:sp>
      <p:sp>
        <p:nvSpPr>
          <p:cNvPr id="9" name="Slide Number Placeholder 8"/>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2BDD1-7919-4FF8-90D8-4B321663CC7C}"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462C59-9328-4E8F-A909-3ED99849BC1B}" type="datetime1">
              <a:rPr lang="en-GB" smtClean="0"/>
              <a:pPr/>
              <a:t>20/10/2015</a:t>
            </a:fld>
            <a:endParaRPr lang="en-US"/>
          </a:p>
        </p:txBody>
      </p:sp>
      <p:sp>
        <p:nvSpPr>
          <p:cNvPr id="4" name="Footer Placeholder 3"/>
          <p:cNvSpPr>
            <a:spLocks noGrp="1"/>
          </p:cNvSpPr>
          <p:nvPr>
            <p:ph type="ftr" sz="quarter" idx="11"/>
          </p:nvPr>
        </p:nvSpPr>
        <p:spPr/>
        <p:txBody>
          <a:bodyPr/>
          <a:lstStyle/>
          <a:p>
            <a:r>
              <a:rPr lang="en-US" smtClean="0"/>
              <a:t>Akoojee (2015) TVET and World of Work</a:t>
            </a:r>
            <a:endParaRPr lang="en-US"/>
          </a:p>
        </p:txBody>
      </p:sp>
      <p:sp>
        <p:nvSpPr>
          <p:cNvPr id="5" name="Slide Number Placeholder 4"/>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697BDD-66AC-4B3B-ADB3-036BDFAA6FEF}" type="datetime1">
              <a:rPr lang="en-GB" smtClean="0"/>
              <a:pPr/>
              <a:t>20/10/2015</a:t>
            </a:fld>
            <a:endParaRPr lang="en-US"/>
          </a:p>
        </p:txBody>
      </p:sp>
      <p:sp>
        <p:nvSpPr>
          <p:cNvPr id="3" name="Footer Placeholder 2"/>
          <p:cNvSpPr>
            <a:spLocks noGrp="1"/>
          </p:cNvSpPr>
          <p:nvPr>
            <p:ph type="ftr" sz="quarter" idx="11"/>
          </p:nvPr>
        </p:nvSpPr>
        <p:spPr/>
        <p:txBody>
          <a:bodyPr/>
          <a:lstStyle/>
          <a:p>
            <a:r>
              <a:rPr lang="en-US" smtClean="0"/>
              <a:t>Akoojee (2015) TVET and World of Work</a:t>
            </a:r>
            <a:endParaRPr lang="en-US"/>
          </a:p>
        </p:txBody>
      </p:sp>
      <p:sp>
        <p:nvSpPr>
          <p:cNvPr id="4" name="Slide Number Placeholder 3"/>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9B6391-BDBD-4424-A9DA-FB3FE8A4F14D}"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EAF344-1BC5-4675-BE42-71A12565444E}"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59E16B-EB10-47ED-ADF6-E6CD2B679A82}"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F9F20-10EE-49F7-AA55-EFA318D2F103}"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B4596E6-84D5-49AA-97A3-558CE6227F2D}"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ZA"/>
          </a:p>
        </p:txBody>
      </p:sp>
      <p:sp>
        <p:nvSpPr>
          <p:cNvPr id="3" name="Table Placeholder 2"/>
          <p:cNvSpPr>
            <a:spLocks noGrp="1"/>
          </p:cNvSpPr>
          <p:nvPr>
            <p:ph type="tbl" idx="1"/>
          </p:nvPr>
        </p:nvSpPr>
        <p:spPr>
          <a:xfrm>
            <a:off x="457200" y="1600201"/>
            <a:ext cx="8229600" cy="4530725"/>
          </a:xfrm>
        </p:spPr>
        <p:txBody>
          <a:bodyPr/>
          <a:lstStyle/>
          <a:p>
            <a:pPr lvl="0"/>
            <a:endParaRPr lang="en-ZA" noProof="0" dirty="0"/>
          </a:p>
        </p:txBody>
      </p:sp>
      <p:sp>
        <p:nvSpPr>
          <p:cNvPr id="4" name="Rectangle 4"/>
          <p:cNvSpPr>
            <a:spLocks noGrp="1" noChangeArrowheads="1"/>
          </p:cNvSpPr>
          <p:nvPr>
            <p:ph type="dt" sz="half" idx="10"/>
          </p:nvPr>
        </p:nvSpPr>
        <p:spPr>
          <a:ln/>
        </p:spPr>
        <p:txBody>
          <a:bodyPr/>
          <a:lstStyle>
            <a:lvl1pPr>
              <a:defRPr/>
            </a:lvl1pPr>
          </a:lstStyle>
          <a:p>
            <a:pPr>
              <a:defRPr/>
            </a:pPr>
            <a:fld id="{E4D9EA82-9CDC-4D38-80B3-7D4757C8146A}" type="datetime1">
              <a:rPr lang="en-GB" altLang="en-US" smtClean="0"/>
              <a:pPr>
                <a:defRPr/>
              </a:pPr>
              <a:t>20/10/2015</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Akoojee (2015) TVET and World of Work</a:t>
            </a: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6AD245-A475-4F81-9544-83547FD056EB}" type="slidenum">
              <a:rPr lang="en-GB" altLang="en-US"/>
              <a:pPr>
                <a:defRPr/>
              </a:pPr>
              <a:t>‹#›</a:t>
            </a:fld>
            <a:endParaRPr lang="en-GB"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ZA"/>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half" idx="3"/>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Rectangle 4"/>
          <p:cNvSpPr>
            <a:spLocks noGrp="1" noChangeArrowheads="1"/>
          </p:cNvSpPr>
          <p:nvPr>
            <p:ph type="dt" sz="half" idx="10"/>
          </p:nvPr>
        </p:nvSpPr>
        <p:spPr/>
        <p:txBody>
          <a:bodyPr/>
          <a:lstStyle>
            <a:lvl1pPr>
              <a:defRPr smtClean="0"/>
            </a:lvl1pPr>
          </a:lstStyle>
          <a:p>
            <a:pPr>
              <a:defRPr/>
            </a:pPr>
            <a:fld id="{F60CFF53-29C5-4E52-ADE8-E278776F2CBD}" type="datetime1">
              <a:rPr lang="en-GB" smtClean="0"/>
              <a:pPr>
                <a:defRPr/>
              </a:pPr>
              <a:t>20/10/2015</a:t>
            </a:fld>
            <a:endParaRPr lang="en-GB"/>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Akoojee (2015) TVET and World of Work</a:t>
            </a:r>
            <a:endParaRPr lang="en-GB"/>
          </a:p>
        </p:txBody>
      </p:sp>
      <p:sp>
        <p:nvSpPr>
          <p:cNvPr id="8" name="Rectangle 6"/>
          <p:cNvSpPr>
            <a:spLocks noGrp="1" noChangeArrowheads="1"/>
          </p:cNvSpPr>
          <p:nvPr>
            <p:ph type="sldNum" sz="quarter" idx="12"/>
          </p:nvPr>
        </p:nvSpPr>
        <p:spPr/>
        <p:txBody>
          <a:bodyPr/>
          <a:lstStyle>
            <a:lvl1pPr>
              <a:defRPr/>
            </a:lvl1pPr>
          </a:lstStyle>
          <a:p>
            <a:pPr>
              <a:defRPr/>
            </a:pPr>
            <a:fld id="{2504C6D0-67A5-43E6-B1A7-6BAC4BEC733D}" type="slidenum">
              <a:rPr lang="en-GB"/>
              <a:pPr>
                <a:defRPr/>
              </a:pPr>
              <a:t>‹#›</a:t>
            </a:fld>
            <a:endParaRPr lang="en-GB"/>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ZA"/>
          </a:p>
        </p:txBody>
      </p:sp>
      <p:sp>
        <p:nvSpPr>
          <p:cNvPr id="3" name="SmartArt Placeholder 2"/>
          <p:cNvSpPr>
            <a:spLocks noGrp="1"/>
          </p:cNvSpPr>
          <p:nvPr>
            <p:ph type="dgm" idx="1"/>
          </p:nvPr>
        </p:nvSpPr>
        <p:spPr>
          <a:xfrm>
            <a:off x="457200" y="1600201"/>
            <a:ext cx="8229600" cy="4530725"/>
          </a:xfrm>
        </p:spPr>
        <p:txBody>
          <a:bodyPr/>
          <a:lstStyle/>
          <a:p>
            <a:pPr lvl="0"/>
            <a:endParaRPr lang="en-ZA" noProof="0" dirty="0"/>
          </a:p>
        </p:txBody>
      </p:sp>
      <p:sp>
        <p:nvSpPr>
          <p:cNvPr id="4" name="Rectangle 4"/>
          <p:cNvSpPr>
            <a:spLocks noGrp="1" noChangeArrowheads="1"/>
          </p:cNvSpPr>
          <p:nvPr>
            <p:ph type="dt" sz="half" idx="10"/>
          </p:nvPr>
        </p:nvSpPr>
        <p:spPr>
          <a:ln/>
        </p:spPr>
        <p:txBody>
          <a:bodyPr/>
          <a:lstStyle>
            <a:lvl1pPr>
              <a:defRPr/>
            </a:lvl1pPr>
          </a:lstStyle>
          <a:p>
            <a:pPr>
              <a:defRPr/>
            </a:pPr>
            <a:fld id="{16CE0406-D88E-4762-BD6F-5407B75E98E8}" type="datetime1">
              <a:rPr lang="en-GB" altLang="en-US" smtClean="0"/>
              <a:pPr>
                <a:defRPr/>
              </a:pPr>
              <a:t>20/10/2015</a:t>
            </a:fld>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Akoojee (2015) TVET and World of Work</a:t>
            </a:r>
            <a:endParaRPr lang="en-GB" altLang="en-US"/>
          </a:p>
        </p:txBody>
      </p:sp>
      <p:sp>
        <p:nvSpPr>
          <p:cNvPr id="6" name="Rectangle 6"/>
          <p:cNvSpPr>
            <a:spLocks noGrp="1" noChangeArrowheads="1"/>
          </p:cNvSpPr>
          <p:nvPr>
            <p:ph type="sldNum" sz="quarter" idx="12"/>
          </p:nvPr>
        </p:nvSpPr>
        <p:spPr>
          <a:ln/>
        </p:spPr>
        <p:txBody>
          <a:bodyPr/>
          <a:lstStyle>
            <a:lvl1pPr>
              <a:defRPr/>
            </a:lvl1pPr>
          </a:lstStyle>
          <a:p>
            <a:pPr>
              <a:defRPr/>
            </a:pPr>
            <a:fld id="{9DAEFD71-F240-45B3-8E87-C35F811ED0C6}" type="slidenum">
              <a:rPr lang="en-GB" altLang="en-US"/>
              <a:pPr>
                <a:defRPr/>
              </a:pPr>
              <a:t>‹#›</a:t>
            </a:fld>
            <a:endParaRPr lang="en-GB"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1B27CFA-1B5B-4A90-9F3A-1994E7817A43}"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0BB3BA-004C-46BF-ABD0-D23C13E5B54B}"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3FDF78-30DF-47ED-8970-0BD663108811}"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A28B28-E5DC-4B36-8B2A-D2707EF7F342}"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D4821B4-18A3-47F4-9481-D14C4113CF5A}"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361D1E-C1E4-49D3-ABA8-D3CA86F3FB2C}" type="datetime1">
              <a:rPr lang="en-GB" smtClean="0"/>
              <a:pPr/>
              <a:t>20/10/2015</a:t>
            </a:fld>
            <a:endParaRPr lang="en-US"/>
          </a:p>
        </p:txBody>
      </p:sp>
      <p:sp>
        <p:nvSpPr>
          <p:cNvPr id="8" name="Footer Placeholder 7"/>
          <p:cNvSpPr>
            <a:spLocks noGrp="1"/>
          </p:cNvSpPr>
          <p:nvPr>
            <p:ph type="ftr" sz="quarter" idx="11"/>
          </p:nvPr>
        </p:nvSpPr>
        <p:spPr/>
        <p:txBody>
          <a:bodyPr/>
          <a:lstStyle/>
          <a:p>
            <a:r>
              <a:rPr lang="en-US" smtClean="0"/>
              <a:t>Akoojee (2015) TVET and World of Work</a:t>
            </a:r>
            <a:endParaRPr lang="en-US"/>
          </a:p>
        </p:txBody>
      </p:sp>
      <p:sp>
        <p:nvSpPr>
          <p:cNvPr id="9" name="Slide Number Placeholder 8"/>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C3B944-3575-425F-A87C-667402848848}" type="datetime1">
              <a:rPr lang="en-GB" smtClean="0"/>
              <a:pPr/>
              <a:t>20/10/2015</a:t>
            </a:fld>
            <a:endParaRPr lang="en-US"/>
          </a:p>
        </p:txBody>
      </p:sp>
      <p:sp>
        <p:nvSpPr>
          <p:cNvPr id="4" name="Footer Placeholder 3"/>
          <p:cNvSpPr>
            <a:spLocks noGrp="1"/>
          </p:cNvSpPr>
          <p:nvPr>
            <p:ph type="ftr" sz="quarter" idx="11"/>
          </p:nvPr>
        </p:nvSpPr>
        <p:spPr/>
        <p:txBody>
          <a:bodyPr/>
          <a:lstStyle/>
          <a:p>
            <a:r>
              <a:rPr lang="en-US" smtClean="0"/>
              <a:t>Akoojee (2015) TVET and World of Work</a:t>
            </a:r>
            <a:endParaRPr lang="en-US"/>
          </a:p>
        </p:txBody>
      </p:sp>
      <p:sp>
        <p:nvSpPr>
          <p:cNvPr id="5" name="Slide Number Placeholder 4"/>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2F6C0-7064-4A55-A6CA-8883399CA1E6}" type="datetime1">
              <a:rPr lang="en-GB" smtClean="0"/>
              <a:pPr/>
              <a:t>20/10/2015</a:t>
            </a:fld>
            <a:endParaRPr lang="en-US"/>
          </a:p>
        </p:txBody>
      </p:sp>
      <p:sp>
        <p:nvSpPr>
          <p:cNvPr id="3" name="Footer Placeholder 2"/>
          <p:cNvSpPr>
            <a:spLocks noGrp="1"/>
          </p:cNvSpPr>
          <p:nvPr>
            <p:ph type="ftr" sz="quarter" idx="11"/>
          </p:nvPr>
        </p:nvSpPr>
        <p:spPr/>
        <p:txBody>
          <a:bodyPr/>
          <a:lstStyle/>
          <a:p>
            <a:r>
              <a:rPr lang="en-US" smtClean="0"/>
              <a:t>Akoojee (2015) TVET and World of Work</a:t>
            </a:r>
            <a:endParaRPr lang="en-US"/>
          </a:p>
        </p:txBody>
      </p:sp>
      <p:sp>
        <p:nvSpPr>
          <p:cNvPr id="4" name="Slide Number Placeholder 3"/>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13F861-CEAB-4022-A200-94F8233A4D88}"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E1D204-F2BD-4800-B2BE-21BD0E541B32}"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48126-BE86-4EB8-8948-E7CDBC128CCA}"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F78731-17F6-4631-AAEC-AE1268CE3911}"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A2BF5-F976-48E5-954B-EEAA8B81604D}"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A2E16B-3EFC-484D-94BA-15F3978F2C64}" type="datetime1">
              <a:rPr lang="en-GB" smtClean="0"/>
              <a:pPr/>
              <a:t>20/10/2015</a:t>
            </a:fld>
            <a:endParaRPr lang="en-US"/>
          </a:p>
        </p:txBody>
      </p:sp>
      <p:sp>
        <p:nvSpPr>
          <p:cNvPr id="4" name="Footer Placeholder 3"/>
          <p:cNvSpPr>
            <a:spLocks noGrp="1"/>
          </p:cNvSpPr>
          <p:nvPr>
            <p:ph type="ftr" sz="quarter" idx="11"/>
          </p:nvPr>
        </p:nvSpPr>
        <p:spPr/>
        <p:txBody>
          <a:bodyPr/>
          <a:lstStyle/>
          <a:p>
            <a:r>
              <a:rPr lang="en-US" smtClean="0"/>
              <a:t>Akoojee (2015) TVET and World of Work</a:t>
            </a:r>
            <a:endParaRPr lang="en-US"/>
          </a:p>
        </p:txBody>
      </p:sp>
      <p:sp>
        <p:nvSpPr>
          <p:cNvPr id="5" name="Slide Number Placeholder 4"/>
          <p:cNvSpPr>
            <a:spLocks noGrp="1"/>
          </p:cNvSpPr>
          <p:nvPr>
            <p:ph type="sldNum" sz="quarter" idx="12"/>
          </p:nvPr>
        </p:nvSpPr>
        <p:spPr/>
        <p:txBody>
          <a:bodyPr/>
          <a:lstStyle/>
          <a:p>
            <a:fld id="{FCFFC7F1-6BDE-44B4-B96F-688DDA95982D}"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BB18BF-6E08-48CC-8ED8-A8F740369D50}"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16BFC8-9AE7-4C35-8134-DF52916C8067}"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09BFDD-E6F8-4DF5-AF88-BDD021BB0CC1}"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77B910-3239-4FEB-95A9-E8355D19CC0E}"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233074-37CD-4AA2-9D99-9436415940DD}" type="datetime1">
              <a:rPr lang="en-GB" smtClean="0"/>
              <a:pPr/>
              <a:t>20/10/2015</a:t>
            </a:fld>
            <a:endParaRPr lang="en-US"/>
          </a:p>
        </p:txBody>
      </p:sp>
      <p:sp>
        <p:nvSpPr>
          <p:cNvPr id="8" name="Footer Placeholder 7"/>
          <p:cNvSpPr>
            <a:spLocks noGrp="1"/>
          </p:cNvSpPr>
          <p:nvPr>
            <p:ph type="ftr" sz="quarter" idx="11"/>
          </p:nvPr>
        </p:nvSpPr>
        <p:spPr/>
        <p:txBody>
          <a:bodyPr/>
          <a:lstStyle/>
          <a:p>
            <a:r>
              <a:rPr lang="en-US" smtClean="0"/>
              <a:t>Akoojee (2015) TVET and World of Work</a:t>
            </a:r>
            <a:endParaRPr lang="en-US"/>
          </a:p>
        </p:txBody>
      </p:sp>
      <p:sp>
        <p:nvSpPr>
          <p:cNvPr id="9" name="Slide Number Placeholder 8"/>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493938-6AD3-4C4C-88D6-59FB5F84A7D7}" type="datetime1">
              <a:rPr lang="en-GB" smtClean="0"/>
              <a:pPr/>
              <a:t>20/10/2015</a:t>
            </a:fld>
            <a:endParaRPr lang="en-US"/>
          </a:p>
        </p:txBody>
      </p:sp>
      <p:sp>
        <p:nvSpPr>
          <p:cNvPr id="4" name="Footer Placeholder 3"/>
          <p:cNvSpPr>
            <a:spLocks noGrp="1"/>
          </p:cNvSpPr>
          <p:nvPr>
            <p:ph type="ftr" sz="quarter" idx="11"/>
          </p:nvPr>
        </p:nvSpPr>
        <p:spPr/>
        <p:txBody>
          <a:bodyPr/>
          <a:lstStyle/>
          <a:p>
            <a:r>
              <a:rPr lang="en-US" smtClean="0"/>
              <a:t>Akoojee (2015) TVET and World of Work</a:t>
            </a:r>
            <a:endParaRPr lang="en-US"/>
          </a:p>
        </p:txBody>
      </p:sp>
      <p:sp>
        <p:nvSpPr>
          <p:cNvPr id="5" name="Slide Number Placeholder 4"/>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0CCA3-D236-4E1C-BD79-25A424268F22}" type="datetime1">
              <a:rPr lang="en-GB" smtClean="0"/>
              <a:pPr/>
              <a:t>20/10/2015</a:t>
            </a:fld>
            <a:endParaRPr lang="en-US"/>
          </a:p>
        </p:txBody>
      </p:sp>
      <p:sp>
        <p:nvSpPr>
          <p:cNvPr id="3" name="Footer Placeholder 2"/>
          <p:cNvSpPr>
            <a:spLocks noGrp="1"/>
          </p:cNvSpPr>
          <p:nvPr>
            <p:ph type="ftr" sz="quarter" idx="11"/>
          </p:nvPr>
        </p:nvSpPr>
        <p:spPr/>
        <p:txBody>
          <a:bodyPr/>
          <a:lstStyle/>
          <a:p>
            <a:r>
              <a:rPr lang="en-US" smtClean="0"/>
              <a:t>Akoojee (2015) TVET and World of Work</a:t>
            </a:r>
            <a:endParaRPr lang="en-US"/>
          </a:p>
        </p:txBody>
      </p:sp>
      <p:sp>
        <p:nvSpPr>
          <p:cNvPr id="4" name="Slide Number Placeholder 3"/>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6E94D-9758-4A96-8B27-8C18559B00E7}"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FA99E7-2B4F-4C6A-9165-2332D1491B3A}"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9F32B2-93E1-46C5-830E-687CDE6637A1}" type="datetime1">
              <a:rPr lang="en-GB" smtClean="0"/>
              <a:pPr/>
              <a:t>20/10/2015</a:t>
            </a:fld>
            <a:endParaRPr lang="en-US"/>
          </a:p>
        </p:txBody>
      </p:sp>
      <p:sp>
        <p:nvSpPr>
          <p:cNvPr id="8" name="Footer Placeholder 7"/>
          <p:cNvSpPr>
            <a:spLocks noGrp="1"/>
          </p:cNvSpPr>
          <p:nvPr>
            <p:ph type="ftr" sz="quarter" idx="11"/>
          </p:nvPr>
        </p:nvSpPr>
        <p:spPr/>
        <p:txBody>
          <a:bodyPr/>
          <a:lstStyle/>
          <a:p>
            <a:r>
              <a:rPr lang="en-US" smtClean="0"/>
              <a:t>Akoojee (2015) TVET and World of Work</a:t>
            </a:r>
            <a:endParaRPr lang="en-US"/>
          </a:p>
        </p:txBody>
      </p:sp>
      <p:sp>
        <p:nvSpPr>
          <p:cNvPr id="9" name="Slide Number Placeholder 8"/>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6A2CC1-3E59-40D7-9FB8-D784C4F788C3}"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D35CB2-2814-4D50-8FE9-0146841C3B83}"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B3F35D8E-CCD3-442C-B3B5-79DB3D53BB4C}"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04D49D7A-6BA1-4AC6-A7B6-629FEAE7413C}" type="datetime1">
              <a:rPr lang="en-GB" smtClean="0"/>
              <a:pPr/>
              <a:t>20/10/2015</a:t>
            </a:fld>
            <a:endParaRPr lang="en-US"/>
          </a:p>
        </p:txBody>
      </p:sp>
      <p:sp>
        <p:nvSpPr>
          <p:cNvPr id="23" name="Slide Number Placeholder 22"/>
          <p:cNvSpPr>
            <a:spLocks noGrp="1"/>
          </p:cNvSpPr>
          <p:nvPr>
            <p:ph type="sldNum" sz="quarter" idx="11"/>
          </p:nvPr>
        </p:nvSpPr>
        <p:spPr/>
        <p:txBody>
          <a:bodyPr/>
          <a:lstStyle/>
          <a:p>
            <a:fld id="{D584F9FC-9F84-4AB9-888F-67B8BA84A3A8}" type="slidenum">
              <a:rPr lang="en-US" smtClean="0"/>
              <a:pPr/>
              <a:t>‹#›</a:t>
            </a:fld>
            <a:endParaRPr lang="en-US"/>
          </a:p>
        </p:txBody>
      </p:sp>
      <p:sp>
        <p:nvSpPr>
          <p:cNvPr id="24" name="Footer Placeholder 23"/>
          <p:cNvSpPr>
            <a:spLocks noGrp="1"/>
          </p:cNvSpPr>
          <p:nvPr>
            <p:ph type="ftr" sz="quarter" idx="12"/>
          </p:nvPr>
        </p:nvSpPr>
        <p:spPr/>
        <p:txBody>
          <a:bodyPr/>
          <a:lstStyle/>
          <a:p>
            <a:r>
              <a:rPr lang="en-US" smtClean="0"/>
              <a:t>Akoojee (2015) TVET and World of Work</a:t>
            </a:r>
            <a:endParaRPr lang="en-US"/>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0762BDD1-7919-4FF8-90D8-4B321663CC7C}" type="datetime1">
              <a:rPr lang="en-GB" smtClean="0"/>
              <a:pPr/>
              <a:t>20/10/2015</a:t>
            </a:fld>
            <a:endParaRPr lang="en-US"/>
          </a:p>
        </p:txBody>
      </p:sp>
      <p:sp>
        <p:nvSpPr>
          <p:cNvPr id="19" name="Slide Number Placeholder 18"/>
          <p:cNvSpPr>
            <a:spLocks noGrp="1"/>
          </p:cNvSpPr>
          <p:nvPr>
            <p:ph type="sldNum" sz="quarter" idx="15"/>
          </p:nvPr>
        </p:nvSpPr>
        <p:spPr/>
        <p:txBody>
          <a:bodyPr/>
          <a:lstStyle/>
          <a:p>
            <a:fld id="{D584F9FC-9F84-4AB9-888F-67B8BA84A3A8}" type="slidenum">
              <a:rPr lang="en-US" smtClean="0"/>
              <a:pPr/>
              <a:t>‹#›</a:t>
            </a:fld>
            <a:endParaRPr lang="en-US"/>
          </a:p>
        </p:txBody>
      </p:sp>
      <p:sp>
        <p:nvSpPr>
          <p:cNvPr id="21" name="Footer Placeholder 20"/>
          <p:cNvSpPr>
            <a:spLocks noGrp="1"/>
          </p:cNvSpPr>
          <p:nvPr>
            <p:ph type="ftr" sz="quarter" idx="16"/>
          </p:nvPr>
        </p:nvSpPr>
        <p:spPr/>
        <p:txBody>
          <a:bodyPr/>
          <a:lstStyle/>
          <a:p>
            <a:r>
              <a:rPr lang="en-US" smtClean="0"/>
              <a:t>Akoojee (2015) TVET and World of Work</a:t>
            </a:r>
            <a:endParaRPr lang="en-US"/>
          </a:p>
        </p:txBody>
      </p:sp>
      <p:sp>
        <p:nvSpPr>
          <p:cNvPr id="8" name="Title 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ED0BB3BA-004C-46BF-ABD0-D23C13E5B54B}" type="datetime1">
              <a:rPr lang="en-GB" smtClean="0"/>
              <a:pPr/>
              <a:t>20/10/2015</a:t>
            </a:fld>
            <a:endParaRPr lang="en-US"/>
          </a:p>
        </p:txBody>
      </p:sp>
      <p:sp>
        <p:nvSpPr>
          <p:cNvPr id="20" name="Slide Number Placeholder 19"/>
          <p:cNvSpPr>
            <a:spLocks noGrp="1"/>
          </p:cNvSpPr>
          <p:nvPr>
            <p:ph type="sldNum" sz="quarter" idx="11"/>
          </p:nvPr>
        </p:nvSpPr>
        <p:spPr/>
        <p:txBody>
          <a:bodyPr/>
          <a:lstStyle/>
          <a:p>
            <a:fld id="{D584F9FC-9F84-4AB9-888F-67B8BA84A3A8}" type="slidenum">
              <a:rPr lang="en-US" smtClean="0"/>
              <a:pPr/>
              <a:t>‹#›</a:t>
            </a:fld>
            <a:endParaRPr lang="en-US"/>
          </a:p>
        </p:txBody>
      </p:sp>
      <p:sp>
        <p:nvSpPr>
          <p:cNvPr id="21" name="Footer Placeholder 20"/>
          <p:cNvSpPr>
            <a:spLocks noGrp="1"/>
          </p:cNvSpPr>
          <p:nvPr>
            <p:ph type="ftr" sz="quarter" idx="12"/>
          </p:nvPr>
        </p:nvSpPr>
        <p:spPr/>
        <p:txBody>
          <a:bodyPr/>
          <a:lstStyle/>
          <a:p>
            <a:r>
              <a:rPr lang="en-US" smtClean="0"/>
              <a:t>Akoojee (2015) TVET and World of Work</a:t>
            </a:r>
            <a:endParaRPr lang="en-US"/>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2D2A2BF5-F976-48E5-954B-EEAA8B81604D}" type="datetime1">
              <a:rPr lang="en-GB" smtClean="0"/>
              <a:pPr/>
              <a:t>20/10/2015</a:t>
            </a:fld>
            <a:endParaRPr lang="en-US"/>
          </a:p>
        </p:txBody>
      </p:sp>
      <p:sp>
        <p:nvSpPr>
          <p:cNvPr id="25" name="Slide Number Placeholder 24"/>
          <p:cNvSpPr>
            <a:spLocks noGrp="1"/>
          </p:cNvSpPr>
          <p:nvPr>
            <p:ph type="sldNum" sz="quarter" idx="16"/>
          </p:nvPr>
        </p:nvSpPr>
        <p:spPr/>
        <p:txBody>
          <a:bodyPr/>
          <a:lstStyle/>
          <a:p>
            <a:fld id="{D584F9FC-9F84-4AB9-888F-67B8BA84A3A8}" type="slidenum">
              <a:rPr lang="en-US" smtClean="0"/>
              <a:pPr/>
              <a:t>‹#›</a:t>
            </a:fld>
            <a:endParaRPr lang="en-US"/>
          </a:p>
        </p:txBody>
      </p:sp>
      <p:sp>
        <p:nvSpPr>
          <p:cNvPr id="26" name="Footer Placeholder 25"/>
          <p:cNvSpPr>
            <a:spLocks noGrp="1"/>
          </p:cNvSpPr>
          <p:nvPr>
            <p:ph type="ftr" sz="quarter" idx="17"/>
          </p:nvPr>
        </p:nvSpPr>
        <p:spPr/>
        <p:txBody>
          <a:bodyPr/>
          <a:lstStyle/>
          <a:p>
            <a:r>
              <a:rPr lang="en-US" smtClean="0"/>
              <a:t>Akoojee (2015) TVET and World of Work</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2B9F32B2-93E1-46C5-830E-687CDE6637A1}" type="datetime1">
              <a:rPr lang="en-GB" smtClean="0"/>
              <a:pPr/>
              <a:t>20/10/2015</a:t>
            </a:fld>
            <a:endParaRPr lang="en-US"/>
          </a:p>
        </p:txBody>
      </p:sp>
      <p:sp>
        <p:nvSpPr>
          <p:cNvPr id="24" name="Slide Number Placeholder 23"/>
          <p:cNvSpPr>
            <a:spLocks noGrp="1"/>
          </p:cNvSpPr>
          <p:nvPr>
            <p:ph type="sldNum" sz="quarter" idx="17"/>
          </p:nvPr>
        </p:nvSpPr>
        <p:spPr/>
        <p:txBody>
          <a:bodyPr/>
          <a:lstStyle/>
          <a:p>
            <a:fld id="{D584F9FC-9F84-4AB9-888F-67B8BA84A3A8}" type="slidenum">
              <a:rPr lang="en-US" smtClean="0"/>
              <a:pPr/>
              <a:t>‹#›</a:t>
            </a:fld>
            <a:endParaRPr lang="en-US"/>
          </a:p>
        </p:txBody>
      </p:sp>
      <p:sp>
        <p:nvSpPr>
          <p:cNvPr id="29" name="Footer Placeholder 28"/>
          <p:cNvSpPr>
            <a:spLocks noGrp="1"/>
          </p:cNvSpPr>
          <p:nvPr>
            <p:ph type="ftr" sz="quarter" idx="18"/>
          </p:nvPr>
        </p:nvSpPr>
        <p:spPr/>
        <p:txBody>
          <a:bodyPr/>
          <a:lstStyle/>
          <a:p>
            <a:r>
              <a:rPr lang="en-US" smtClean="0"/>
              <a:t>Akoojee (2015) TVET and World of Work</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ate Placeholder 10"/>
          <p:cNvSpPr>
            <a:spLocks noGrp="1"/>
          </p:cNvSpPr>
          <p:nvPr>
            <p:ph type="dt" sz="half" idx="10"/>
          </p:nvPr>
        </p:nvSpPr>
        <p:spPr/>
        <p:txBody>
          <a:bodyPr/>
          <a:lstStyle/>
          <a:p>
            <a:fld id="{C375598E-A67B-4586-8851-595286F65D65}" type="datetime1">
              <a:rPr lang="en-GB" smtClean="0"/>
              <a:pPr/>
              <a:t>20/10/2015</a:t>
            </a:fld>
            <a:endParaRPr lang="en-US"/>
          </a:p>
        </p:txBody>
      </p:sp>
      <p:sp>
        <p:nvSpPr>
          <p:cNvPr id="14" name="Slide Number Placeholder 13"/>
          <p:cNvSpPr>
            <a:spLocks noGrp="1"/>
          </p:cNvSpPr>
          <p:nvPr>
            <p:ph type="sldNum" sz="quarter" idx="11"/>
          </p:nvPr>
        </p:nvSpPr>
        <p:spPr/>
        <p:txBody>
          <a:bodyPr/>
          <a:lstStyle/>
          <a:p>
            <a:fld id="{D584F9FC-9F84-4AB9-888F-67B8BA84A3A8}" type="slidenum">
              <a:rPr lang="en-US" smtClean="0"/>
              <a:pPr/>
              <a:t>‹#›</a:t>
            </a:fld>
            <a:endParaRPr lang="en-US"/>
          </a:p>
        </p:txBody>
      </p:sp>
      <p:sp>
        <p:nvSpPr>
          <p:cNvPr id="18" name="Footer Placeholder 17"/>
          <p:cNvSpPr>
            <a:spLocks noGrp="1"/>
          </p:cNvSpPr>
          <p:nvPr>
            <p:ph type="ftr" sz="quarter" idx="12"/>
          </p:nvPr>
        </p:nvSpPr>
        <p:spPr/>
        <p:txBody>
          <a:bodyPr/>
          <a:lstStyle/>
          <a:p>
            <a:r>
              <a:rPr lang="en-US" smtClean="0"/>
              <a:t>Akoojee (2015) TVET and World of Work</a:t>
            </a:r>
            <a:endParaRPr lang="en-US"/>
          </a:p>
        </p:txBody>
      </p:sp>
      <p:sp>
        <p:nvSpPr>
          <p:cNvPr id="15" name="Title 1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A68F2467-75DE-4D2F-93CE-73CD1C2B9D50}" type="datetime1">
              <a:rPr lang="en-GB" smtClean="0"/>
              <a:pPr/>
              <a:t>20/10/2015</a:t>
            </a:fld>
            <a:endParaRPr lang="en-US"/>
          </a:p>
        </p:txBody>
      </p:sp>
      <p:sp>
        <p:nvSpPr>
          <p:cNvPr id="12" name="Slide Number Placeholder 11"/>
          <p:cNvSpPr>
            <a:spLocks noGrp="1"/>
          </p:cNvSpPr>
          <p:nvPr>
            <p:ph type="sldNum" sz="quarter" idx="11"/>
          </p:nvPr>
        </p:nvSpPr>
        <p:spPr/>
        <p:txBody>
          <a:bodyPr/>
          <a:lstStyle/>
          <a:p>
            <a:fld id="{D584F9FC-9F84-4AB9-888F-67B8BA84A3A8}" type="slidenum">
              <a:rPr lang="en-US" smtClean="0"/>
              <a:pPr/>
              <a:t>‹#›</a:t>
            </a:fld>
            <a:endParaRPr lang="en-US"/>
          </a:p>
        </p:txBody>
      </p:sp>
      <p:sp>
        <p:nvSpPr>
          <p:cNvPr id="13" name="Footer Placeholder 12"/>
          <p:cNvSpPr>
            <a:spLocks noGrp="1"/>
          </p:cNvSpPr>
          <p:nvPr>
            <p:ph type="ftr" sz="quarter" idx="12"/>
          </p:nvPr>
        </p:nvSpPr>
        <p:spPr/>
        <p:txBody>
          <a:bodyPr/>
          <a:lstStyle/>
          <a:p>
            <a:r>
              <a:rPr lang="en-US" smtClean="0"/>
              <a:t>Akoojee (2015) TVET and World of Work</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AB620A30-7FEE-4166-9A42-6A0DA6C734B6}" type="datetime1">
              <a:rPr lang="en-GB" smtClean="0"/>
              <a:pPr/>
              <a:t>20/10/2015</a:t>
            </a:fld>
            <a:endParaRPr lang="en-US"/>
          </a:p>
        </p:txBody>
      </p:sp>
      <p:sp>
        <p:nvSpPr>
          <p:cNvPr id="18" name="Slide Number Placeholder 17"/>
          <p:cNvSpPr>
            <a:spLocks noGrp="1"/>
          </p:cNvSpPr>
          <p:nvPr>
            <p:ph type="sldNum" sz="quarter" idx="16"/>
          </p:nvPr>
        </p:nvSpPr>
        <p:spPr/>
        <p:txBody>
          <a:bodyPr/>
          <a:lstStyle/>
          <a:p>
            <a:fld id="{D584F9FC-9F84-4AB9-888F-67B8BA84A3A8}" type="slidenum">
              <a:rPr lang="en-US" smtClean="0"/>
              <a:pPr/>
              <a:t>‹#›</a:t>
            </a:fld>
            <a:endParaRPr lang="en-US"/>
          </a:p>
        </p:txBody>
      </p:sp>
      <p:sp>
        <p:nvSpPr>
          <p:cNvPr id="20" name="Footer Placeholder 19"/>
          <p:cNvSpPr>
            <a:spLocks noGrp="1"/>
          </p:cNvSpPr>
          <p:nvPr>
            <p:ph type="ftr" sz="quarter" idx="17"/>
          </p:nvPr>
        </p:nvSpPr>
        <p:spPr/>
        <p:txBody>
          <a:bodyPr/>
          <a:lstStyle/>
          <a:p>
            <a:r>
              <a:rPr lang="en-US" smtClean="0"/>
              <a:t>Akoojee (2015) TVET and World of Work</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75598E-A67B-4586-8851-595286F65D65}" type="datetime1">
              <a:rPr lang="en-GB" smtClean="0"/>
              <a:pPr/>
              <a:t>20/10/2015</a:t>
            </a:fld>
            <a:endParaRPr lang="en-US"/>
          </a:p>
        </p:txBody>
      </p:sp>
      <p:sp>
        <p:nvSpPr>
          <p:cNvPr id="4" name="Footer Placeholder 3"/>
          <p:cNvSpPr>
            <a:spLocks noGrp="1"/>
          </p:cNvSpPr>
          <p:nvPr>
            <p:ph type="ftr" sz="quarter" idx="11"/>
          </p:nvPr>
        </p:nvSpPr>
        <p:spPr/>
        <p:txBody>
          <a:bodyPr/>
          <a:lstStyle/>
          <a:p>
            <a:r>
              <a:rPr lang="en-US" smtClean="0"/>
              <a:t>Akoojee (2015) TVET and World of Work</a:t>
            </a:r>
            <a:endParaRPr lang="en-US"/>
          </a:p>
        </p:txBody>
      </p:sp>
      <p:sp>
        <p:nvSpPr>
          <p:cNvPr id="5" name="Slide Number Placeholder 4"/>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BFDBCCB5-86D4-4C8E-9786-510C95414ACB}" type="datetime1">
              <a:rPr lang="en-GB" smtClean="0"/>
              <a:pPr/>
              <a:t>20/10/2015</a:t>
            </a:fld>
            <a:endParaRPr lang="en-US"/>
          </a:p>
        </p:txBody>
      </p:sp>
      <p:sp>
        <p:nvSpPr>
          <p:cNvPr id="20" name="Slide Number Placeholder 19"/>
          <p:cNvSpPr>
            <a:spLocks noGrp="1"/>
          </p:cNvSpPr>
          <p:nvPr>
            <p:ph type="sldNum" sz="quarter" idx="15"/>
          </p:nvPr>
        </p:nvSpPr>
        <p:spPr/>
        <p:txBody>
          <a:bodyPr/>
          <a:lstStyle/>
          <a:p>
            <a:fld id="{D584F9FC-9F84-4AB9-888F-67B8BA84A3A8}" type="slidenum">
              <a:rPr lang="en-US" smtClean="0"/>
              <a:pPr/>
              <a:t>‹#›</a:t>
            </a:fld>
            <a:endParaRPr lang="en-US"/>
          </a:p>
        </p:txBody>
      </p:sp>
      <p:sp>
        <p:nvSpPr>
          <p:cNvPr id="21" name="Footer Placeholder 20"/>
          <p:cNvSpPr>
            <a:spLocks noGrp="1"/>
          </p:cNvSpPr>
          <p:nvPr>
            <p:ph type="ftr" sz="quarter" idx="16"/>
          </p:nvPr>
        </p:nvSpPr>
        <p:spPr/>
        <p:txBody>
          <a:bodyPr/>
          <a:lstStyle/>
          <a:p>
            <a:r>
              <a:rPr lang="en-US" smtClean="0"/>
              <a:t>Akoojee (2015) TVET and World of Work</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F98880-7B41-4588-B28D-1F1104B2401F}"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1BE3E3-2083-49A2-BDDE-C4CDA9793B0C}" type="datetime1">
              <a:rPr lang="en-GB" smtClean="0"/>
              <a:pPr/>
              <a:t>20/10/2015</a:t>
            </a:fld>
            <a:endParaRPr lang="en-US"/>
          </a:p>
        </p:txBody>
      </p:sp>
      <p:sp>
        <p:nvSpPr>
          <p:cNvPr id="5" name="Footer Placeholder 4"/>
          <p:cNvSpPr>
            <a:spLocks noGrp="1"/>
          </p:cNvSpPr>
          <p:nvPr>
            <p:ph type="ftr" sz="quarter" idx="11"/>
          </p:nvPr>
        </p:nvSpPr>
        <p:spPr/>
        <p:txBody>
          <a:bodyPr/>
          <a:lstStyle/>
          <a:p>
            <a:r>
              <a:rPr lang="en-US" smtClean="0"/>
              <a:t>Akoojee (2015) TVET and World of Work</a:t>
            </a:r>
            <a:endParaRPr lang="en-US"/>
          </a:p>
        </p:txBody>
      </p:sp>
      <p:sp>
        <p:nvSpPr>
          <p:cNvPr id="6" name="Slide Number Placeholder 5"/>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8F2467-75DE-4D2F-93CE-73CD1C2B9D50}" type="datetime1">
              <a:rPr lang="en-GB" smtClean="0"/>
              <a:pPr/>
              <a:t>20/10/2015</a:t>
            </a:fld>
            <a:endParaRPr lang="en-US"/>
          </a:p>
        </p:txBody>
      </p:sp>
      <p:sp>
        <p:nvSpPr>
          <p:cNvPr id="3" name="Footer Placeholder 2"/>
          <p:cNvSpPr>
            <a:spLocks noGrp="1"/>
          </p:cNvSpPr>
          <p:nvPr>
            <p:ph type="ftr" sz="quarter" idx="11"/>
          </p:nvPr>
        </p:nvSpPr>
        <p:spPr/>
        <p:txBody>
          <a:bodyPr/>
          <a:lstStyle/>
          <a:p>
            <a:r>
              <a:rPr lang="en-US" smtClean="0"/>
              <a:t>Akoojee (2015) TVET and World of Work</a:t>
            </a:r>
            <a:endParaRPr lang="en-US"/>
          </a:p>
        </p:txBody>
      </p:sp>
      <p:sp>
        <p:nvSpPr>
          <p:cNvPr id="4" name="Slide Number Placeholder 3"/>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620A30-7FEE-4166-9A42-6A0DA6C734B6}"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DBCCB5-86D4-4C8E-9786-510C95414ACB}" type="datetime1">
              <a:rPr lang="en-GB" smtClean="0"/>
              <a:pPr/>
              <a:t>20/10/2015</a:t>
            </a:fld>
            <a:endParaRPr lang="en-US"/>
          </a:p>
        </p:txBody>
      </p:sp>
      <p:sp>
        <p:nvSpPr>
          <p:cNvPr id="6" name="Footer Placeholder 5"/>
          <p:cNvSpPr>
            <a:spLocks noGrp="1"/>
          </p:cNvSpPr>
          <p:nvPr>
            <p:ph type="ftr" sz="quarter" idx="11"/>
          </p:nvPr>
        </p:nvSpPr>
        <p:spPr/>
        <p:txBody>
          <a:bodyPr/>
          <a:lstStyle/>
          <a:p>
            <a:r>
              <a:rPr lang="en-US" smtClean="0"/>
              <a:t>Akoojee (2015) TVET and World of Work</a:t>
            </a:r>
            <a:endParaRPr lang="en-US"/>
          </a:p>
        </p:txBody>
      </p:sp>
      <p:sp>
        <p:nvSpPr>
          <p:cNvPr id="7" name="Slide Number Placeholder 6"/>
          <p:cNvSpPr>
            <a:spLocks noGrp="1"/>
          </p:cNvSpPr>
          <p:nvPr>
            <p:ph type="sldNum" sz="quarter" idx="12"/>
          </p:nvPr>
        </p:nvSpPr>
        <p:spPr/>
        <p:txBody>
          <a:bodyPr/>
          <a:lstStyle/>
          <a:p>
            <a:fld id="{D584F9FC-9F84-4AB9-888F-67B8BA84A3A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204959-1FF7-4398-9100-B7C55402F62B}" type="datetime1">
              <a:rPr lang="en-GB" smtClean="0"/>
              <a:pPr/>
              <a:t>20/10/2015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Akoojee (2015) TVET and World of Work</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4F9FC-9F84-4AB9-888F-67B8BA84A3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4077" r:id="rId12"/>
    <p:sldLayoutId id="2147484078" r:id="rId13"/>
    <p:sldLayoutId id="2147484079" r:id="rId1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47D39-63EE-47DE-8F31-CA2786F668C0}" type="datetime1">
              <a:rPr lang="en-GB" smtClean="0"/>
              <a:pPr/>
              <a:t>20/10/2015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Akoojee (2015) TVET and World of Work</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4596E6-84D5-49AA-97A3-558CE6227F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4074" r:id="rId12"/>
    <p:sldLayoutId id="2147484075" r:id="rId13"/>
    <p:sldLayoutId id="2147484076" r:id="rId14"/>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218E3-C10F-468F-909A-9717C008AF65}" type="datetime1">
              <a:rPr lang="en-GB" smtClean="0"/>
              <a:pPr/>
              <a:t>20/10/2015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Akoojee (2015) TVET and World of Work</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FFC7F1-6BDE-44B4-B96F-688DDA9598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DFB42-7363-4121-9D56-23567037F4F6}" type="datetime1">
              <a:rPr lang="en-GB" smtClean="0"/>
              <a:pPr/>
              <a:t>20/10/2015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Akoojee (2015) TVET and World of Work</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F35D8E-CCD3-442C-B3B5-79DB3D53BB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87204959-1FF7-4398-9100-B7C55402F62B}" type="datetime1">
              <a:rPr lang="en-GB" smtClean="0"/>
              <a:pPr/>
              <a:t>20/10/2015</a:t>
            </a:fld>
            <a:endParaRPr lang="en-US"/>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r>
              <a:rPr lang="en-US" smtClean="0"/>
              <a:t>Akoojee (2015) TVET and World of Work</a:t>
            </a:r>
            <a:endParaRPr lang="en-US"/>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D584F9FC-9F84-4AB9-888F-67B8BA84A3A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hf sldNum="0" hdr="0" dt="0"/>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8.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3" Type="http://schemas.openxmlformats.org/officeDocument/2006/relationships/hyperlink" Target="http://www.news24.com/" TargetMode="External"/><Relationship Id="rId2" Type="http://schemas.openxmlformats.org/officeDocument/2006/relationships/image" Target="../media/image7.png"/><Relationship Id="rId1" Type="http://schemas.openxmlformats.org/officeDocument/2006/relationships/slideLayout" Target="../slideLayouts/slideLayout53.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5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subTitle" idx="1"/>
          </p:nvPr>
        </p:nvSpPr>
        <p:spPr>
          <a:xfrm>
            <a:off x="1371600" y="3357564"/>
            <a:ext cx="6400800" cy="1785937"/>
          </a:xfrm>
        </p:spPr>
        <p:txBody>
          <a:bodyPr/>
          <a:lstStyle/>
          <a:p>
            <a:pPr algn="ctr" eaLnBrk="1" hangingPunct="1"/>
            <a:endParaRPr lang="en-ZA" sz="7400" smtClean="0"/>
          </a:p>
          <a:p>
            <a:pPr eaLnBrk="1" hangingPunct="1"/>
            <a:endParaRPr lang="en-US" sz="2200" smtClean="0"/>
          </a:p>
          <a:p>
            <a:pPr eaLnBrk="1" hangingPunct="1"/>
            <a:endParaRPr lang="en-ZA" sz="2200" smtClean="0"/>
          </a:p>
          <a:p>
            <a:pPr eaLnBrk="1" hangingPunct="1">
              <a:buFont typeface="Arial" charset="0"/>
              <a:buNone/>
            </a:pPr>
            <a:endParaRPr lang="en-US" smtClean="0"/>
          </a:p>
          <a:p>
            <a:pPr eaLnBrk="1" hangingPunct="1">
              <a:buFontTx/>
              <a:buNone/>
            </a:pPr>
            <a:endParaRPr lang="en-GB" sz="2400" smtClean="0">
              <a:solidFill>
                <a:srgbClr val="FF9900"/>
              </a:solidFill>
            </a:endParaRPr>
          </a:p>
        </p:txBody>
      </p:sp>
      <p:sp>
        <p:nvSpPr>
          <p:cNvPr id="14" name="Title 13"/>
          <p:cNvSpPr>
            <a:spLocks noGrp="1"/>
          </p:cNvSpPr>
          <p:nvPr>
            <p:ph type="title"/>
          </p:nvPr>
        </p:nvSpPr>
        <p:spPr>
          <a:xfrm>
            <a:off x="714348" y="3429001"/>
            <a:ext cx="8172451" cy="1673225"/>
          </a:xfrm>
        </p:spPr>
        <p:txBody>
          <a:bodyPr>
            <a:normAutofit fontScale="90000"/>
          </a:bodyPr>
          <a:lstStyle/>
          <a:p>
            <a:pPr algn="ctr"/>
            <a:r>
              <a:rPr lang="en-ZA" dirty="0" smtClean="0"/>
              <a:t/>
            </a:r>
            <a:br>
              <a:rPr lang="en-ZA" dirty="0" smtClean="0"/>
            </a:br>
            <a:endParaRPr lang="en-ZA" dirty="0">
              <a:solidFill>
                <a:schemeClr val="accent1">
                  <a:satMod val="150000"/>
                </a:schemeClr>
              </a:solidFill>
            </a:endParaRPr>
          </a:p>
        </p:txBody>
      </p:sp>
      <p:sp>
        <p:nvSpPr>
          <p:cNvPr id="9" name="Rectangle 8"/>
          <p:cNvSpPr/>
          <p:nvPr/>
        </p:nvSpPr>
        <p:spPr>
          <a:xfrm>
            <a:off x="258568" y="1124744"/>
            <a:ext cx="8572560" cy="7201972"/>
          </a:xfrm>
          <a:prstGeom prst="rect">
            <a:avLst/>
          </a:prstGeom>
        </p:spPr>
        <p:txBody>
          <a:bodyPr wrap="square">
            <a:spAutoFit/>
          </a:bodyPr>
          <a:lstStyle/>
          <a:p>
            <a:endParaRPr lang="en-ZA" dirty="0" smtClean="0"/>
          </a:p>
          <a:p>
            <a:pPr algn="ctr"/>
            <a:r>
              <a:rPr lang="en-ZA" sz="2800" dirty="0" smtClean="0"/>
              <a:t>Setting the Scene: How to link VET with the world of work?</a:t>
            </a:r>
          </a:p>
          <a:p>
            <a:pPr algn="ctr"/>
            <a:r>
              <a:rPr lang="en-ZA" sz="2800" dirty="0" smtClean="0"/>
              <a:t>The quest to make TVET structures work!!!</a:t>
            </a:r>
          </a:p>
          <a:p>
            <a:pPr algn="ctr"/>
            <a:r>
              <a:rPr lang="en-ZA" sz="2800" dirty="0" smtClean="0"/>
              <a:t>Dynamics of the South African system in transition</a:t>
            </a:r>
          </a:p>
          <a:p>
            <a:pPr algn="ctr"/>
            <a:endParaRPr lang="en-ZA" sz="2800" b="1" dirty="0" smtClean="0">
              <a:solidFill>
                <a:srgbClr val="C00000"/>
              </a:solidFill>
              <a:latin typeface="+mj-lt"/>
            </a:endParaRPr>
          </a:p>
          <a:p>
            <a:pPr algn="ctr"/>
            <a:r>
              <a:rPr lang="en-ZA" sz="2800" b="1" dirty="0" smtClean="0">
                <a:solidFill>
                  <a:srgbClr val="C00000"/>
                </a:solidFill>
                <a:latin typeface="+mj-lt"/>
              </a:rPr>
              <a:t>Brussels</a:t>
            </a:r>
          </a:p>
          <a:p>
            <a:pPr algn="ctr"/>
            <a:r>
              <a:rPr lang="en-ZA" sz="2800" b="1" dirty="0" smtClean="0">
                <a:solidFill>
                  <a:srgbClr val="C00000"/>
                </a:solidFill>
                <a:latin typeface="+mj-lt"/>
              </a:rPr>
              <a:t>19-21</a:t>
            </a:r>
            <a:r>
              <a:rPr lang="en-ZA" sz="2800" b="1" baseline="30000" dirty="0" smtClean="0">
                <a:solidFill>
                  <a:srgbClr val="C00000"/>
                </a:solidFill>
                <a:latin typeface="+mj-lt"/>
              </a:rPr>
              <a:t>st</a:t>
            </a:r>
            <a:r>
              <a:rPr lang="en-ZA" sz="2800" b="1" dirty="0" smtClean="0">
                <a:solidFill>
                  <a:srgbClr val="C00000"/>
                </a:solidFill>
                <a:latin typeface="+mj-lt"/>
              </a:rPr>
              <a:t> October 2015</a:t>
            </a:r>
          </a:p>
          <a:p>
            <a:pPr algn="r"/>
            <a:endParaRPr lang="en-ZA" sz="2800" dirty="0" smtClean="0">
              <a:latin typeface="+mj-lt"/>
            </a:endParaRPr>
          </a:p>
          <a:p>
            <a:pPr algn="r"/>
            <a:endParaRPr lang="en-ZA" sz="2800" b="1" dirty="0" smtClean="0">
              <a:latin typeface="Elephant" pitchFamily="18" charset="0"/>
            </a:endParaRPr>
          </a:p>
          <a:p>
            <a:r>
              <a:rPr lang="en-ZA" sz="2800" b="1" dirty="0" smtClean="0">
                <a:latin typeface="Elephant" pitchFamily="18" charset="0"/>
              </a:rPr>
              <a:t> Salim Akoojee</a:t>
            </a:r>
          </a:p>
          <a:p>
            <a:r>
              <a:rPr lang="en-ZA" sz="1600" i="1" dirty="0"/>
              <a:t>Adjunct Ass. Professor: University of the Witwatersrand, </a:t>
            </a:r>
            <a:r>
              <a:rPr lang="en-ZA" sz="1600" i="1" dirty="0" smtClean="0"/>
              <a:t>Johannesburg</a:t>
            </a:r>
            <a:r>
              <a:rPr lang="en-ZA" sz="1600" i="1" dirty="0"/>
              <a:t>, South  Africa</a:t>
            </a:r>
          </a:p>
          <a:p>
            <a:r>
              <a:rPr lang="en-ZA" sz="1600" i="1" dirty="0"/>
              <a:t>International Research Associate: </a:t>
            </a:r>
            <a:r>
              <a:rPr lang="en-ZA" sz="1600" i="1" dirty="0" err="1"/>
              <a:t>eduVOC</a:t>
            </a:r>
            <a:endParaRPr lang="en-ZA" sz="1600" i="1" dirty="0"/>
          </a:p>
          <a:p>
            <a:r>
              <a:rPr lang="en-ZA" sz="1600" i="1" dirty="0"/>
              <a:t>Hong Kong</a:t>
            </a:r>
            <a:endParaRPr lang="en-ZA" sz="1600" i="1" dirty="0">
              <a:cs typeface="Aharoni" panose="02010803020104030203" pitchFamily="2" charset="-79"/>
            </a:endParaRPr>
          </a:p>
          <a:p>
            <a:r>
              <a:rPr lang="en-ZA" sz="1600" i="1" dirty="0">
                <a:cs typeface="Aharoni" panose="02010803020104030203" pitchFamily="2" charset="-79"/>
              </a:rPr>
              <a:t>E-mail: salimakoojee@live.co.za  </a:t>
            </a:r>
          </a:p>
          <a:p>
            <a:r>
              <a:rPr lang="en-ZA" sz="1600" i="1" dirty="0">
                <a:cs typeface="Aharoni" panose="02010803020104030203" pitchFamily="2" charset="-79"/>
              </a:rPr>
              <a:t>salimakoojee@gmail.com</a:t>
            </a:r>
          </a:p>
          <a:p>
            <a:pPr algn="r"/>
            <a:endParaRPr lang="en-ZA" sz="2800" b="1" dirty="0" smtClean="0">
              <a:latin typeface="Elephant" pitchFamily="18" charset="0"/>
            </a:endParaRPr>
          </a:p>
          <a:p>
            <a:pPr algn="r"/>
            <a:endParaRPr lang="en-ZA" sz="2800" b="1" dirty="0" smtClean="0">
              <a:latin typeface="Elephant" pitchFamily="18" charset="0"/>
            </a:endParaRPr>
          </a:p>
          <a:p>
            <a:pPr algn="r"/>
            <a:endParaRPr lang="en-ZA" sz="2800" b="1" dirty="0" smtClean="0">
              <a:latin typeface="Elephant"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a class of their own.jpg"/>
          <p:cNvPicPr>
            <a:picLocks noGrp="1" noChangeAspect="1"/>
          </p:cNvPicPr>
          <p:nvPr isPhoto="1"/>
        </p:nvPicPr>
        <p:blipFill>
          <a:blip r:embed="rId2" cstate="print">
            <a:lum/>
          </a:blip>
          <a:stretch>
            <a:fillRect/>
          </a:stretch>
        </p:blipFill>
        <p:spPr>
          <a:xfrm>
            <a:off x="0" y="492126"/>
            <a:ext cx="9144000" cy="5873750"/>
          </a:xfrm>
          <a:prstGeom prst="rect">
            <a:avLst/>
          </a:prstGeom>
          <a:noFill/>
          <a:ln>
            <a:noFill/>
          </a:ln>
        </p:spPr>
      </p:pic>
      <p:sp>
        <p:nvSpPr>
          <p:cNvPr id="4" name="Footer Placeholder 3"/>
          <p:cNvSpPr>
            <a:spLocks noGrp="1"/>
          </p:cNvSpPr>
          <p:nvPr>
            <p:ph type="ftr" sz="quarter" idx="12"/>
          </p:nvPr>
        </p:nvSpPr>
        <p:spPr/>
        <p:txBody>
          <a:bodyPr>
            <a:normAutofit/>
          </a:bodyPr>
          <a:lstStyle/>
          <a:p>
            <a:pPr>
              <a:defRPr/>
            </a:pPr>
            <a:r>
              <a:rPr lang="en-US" altLang="en-US" smtClean="0"/>
              <a:t>Akoojee (2015) TVET and World of Work</a:t>
            </a:r>
            <a:endParaRPr lang="en-GB" alt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5" name="Rectangle 3"/>
          <p:cNvSpPr>
            <a:spLocks noGrp="1" noChangeArrowheads="1"/>
          </p:cNvSpPr>
          <p:nvPr>
            <p:ph sz="quarter" idx="13"/>
          </p:nvPr>
        </p:nvSpPr>
        <p:spPr/>
        <p:txBody>
          <a:bodyPr rtlCol="0">
            <a:normAutofit fontScale="85000" lnSpcReduction="20000"/>
          </a:bodyPr>
          <a:lstStyle/>
          <a:p>
            <a:pPr marL="438912" indent="-320040" eaLnBrk="1" fontAlgn="auto" hangingPunct="1">
              <a:lnSpc>
                <a:spcPct val="90000"/>
              </a:lnSpc>
              <a:spcBef>
                <a:spcPts val="0"/>
              </a:spcBef>
              <a:spcAft>
                <a:spcPts val="0"/>
              </a:spcAft>
              <a:buFont typeface="Wingdings 2"/>
              <a:buChar char=""/>
              <a:defRPr/>
            </a:pPr>
            <a:r>
              <a:rPr lang="en-GB" sz="2600" dirty="0" smtClean="0">
                <a:latin typeface="+mj-lt"/>
              </a:rPr>
              <a:t>Skills need to respond to twin challenges of </a:t>
            </a:r>
            <a:r>
              <a:rPr lang="en-GB" sz="2600" u="sng" dirty="0" smtClean="0">
                <a:latin typeface="+mj-lt"/>
              </a:rPr>
              <a:t>Colonialism</a:t>
            </a:r>
            <a:r>
              <a:rPr lang="en-GB" sz="2600" dirty="0" smtClean="0">
                <a:latin typeface="+mj-lt"/>
              </a:rPr>
              <a:t> and Apartheid and reality of  </a:t>
            </a:r>
            <a:r>
              <a:rPr lang="en-GB" sz="2600" u="sng" dirty="0" smtClean="0">
                <a:latin typeface="+mj-lt"/>
              </a:rPr>
              <a:t>Uneven Development</a:t>
            </a:r>
          </a:p>
          <a:p>
            <a:pPr marL="438912" indent="-320040" eaLnBrk="1" fontAlgn="auto" hangingPunct="1">
              <a:lnSpc>
                <a:spcPct val="90000"/>
              </a:lnSpc>
              <a:spcBef>
                <a:spcPts val="0"/>
              </a:spcBef>
              <a:spcAft>
                <a:spcPts val="0"/>
              </a:spcAft>
              <a:buFont typeface="Wingdings 2"/>
              <a:buChar char=""/>
              <a:defRPr/>
            </a:pPr>
            <a:endParaRPr lang="en-GB" sz="2600" dirty="0" smtClean="0">
              <a:latin typeface="+mj-lt"/>
            </a:endParaRPr>
          </a:p>
          <a:p>
            <a:pPr marL="438912" indent="-320040" eaLnBrk="1" fontAlgn="auto" hangingPunct="1">
              <a:lnSpc>
                <a:spcPct val="90000"/>
              </a:lnSpc>
              <a:spcBef>
                <a:spcPts val="0"/>
              </a:spcBef>
              <a:spcAft>
                <a:spcPts val="0"/>
              </a:spcAft>
              <a:buFont typeface="Wingdings 2"/>
              <a:buChar char=""/>
              <a:defRPr/>
            </a:pPr>
            <a:r>
              <a:rPr lang="en-GB" sz="2600" dirty="0" smtClean="0">
                <a:latin typeface="+mj-lt"/>
              </a:rPr>
              <a:t>A meaningful long-term response to: Poverty, Unemployment, Growth, Crime, Xenophobia, power </a:t>
            </a:r>
            <a:r>
              <a:rPr lang="en-GB" sz="2600" dirty="0" err="1" smtClean="0">
                <a:latin typeface="+mj-lt"/>
              </a:rPr>
              <a:t>crisies</a:t>
            </a:r>
            <a:r>
              <a:rPr lang="en-GB" sz="2600" dirty="0" smtClean="0">
                <a:latin typeface="+mj-lt"/>
              </a:rPr>
              <a:t>, infrastructural considerations for FIFA Word Cup</a:t>
            </a:r>
          </a:p>
          <a:p>
            <a:pPr marL="438912" indent="-320040" eaLnBrk="1" fontAlgn="auto" hangingPunct="1">
              <a:lnSpc>
                <a:spcPct val="90000"/>
              </a:lnSpc>
              <a:spcBef>
                <a:spcPts val="0"/>
              </a:spcBef>
              <a:spcAft>
                <a:spcPts val="0"/>
              </a:spcAft>
              <a:buFont typeface="Wingdings 2"/>
              <a:buChar char=""/>
              <a:defRPr/>
            </a:pPr>
            <a:endParaRPr lang="en-US" sz="2600" dirty="0" smtClean="0">
              <a:latin typeface="+mj-lt"/>
            </a:endParaRPr>
          </a:p>
          <a:p>
            <a:pPr marL="438912" indent="-320040" eaLnBrk="1" fontAlgn="auto" hangingPunct="1">
              <a:lnSpc>
                <a:spcPct val="90000"/>
              </a:lnSpc>
              <a:spcBef>
                <a:spcPts val="0"/>
              </a:spcBef>
              <a:spcAft>
                <a:spcPts val="0"/>
              </a:spcAft>
              <a:buFont typeface="Wingdings 2"/>
              <a:buChar char=""/>
              <a:defRPr/>
            </a:pPr>
            <a:r>
              <a:rPr lang="en-US" sz="2600" dirty="0" smtClean="0">
                <a:latin typeface="+mj-lt"/>
              </a:rPr>
              <a:t>The PIE Challenge</a:t>
            </a:r>
            <a:endParaRPr lang="en-US" sz="2600" dirty="0">
              <a:latin typeface="+mj-lt"/>
            </a:endParaRPr>
          </a:p>
          <a:p>
            <a:pPr marL="731520" lvl="1" indent="-274320" eaLnBrk="1" fontAlgn="auto" hangingPunct="1">
              <a:lnSpc>
                <a:spcPct val="90000"/>
              </a:lnSpc>
              <a:spcAft>
                <a:spcPts val="0"/>
              </a:spcAft>
              <a:buFont typeface="Wingdings"/>
              <a:buChar char=""/>
              <a:defRPr/>
            </a:pPr>
            <a:r>
              <a:rPr lang="en-US" sz="2600" dirty="0">
                <a:solidFill>
                  <a:srgbClr val="FF0000"/>
                </a:solidFill>
                <a:latin typeface="+mj-lt"/>
              </a:rPr>
              <a:t>P</a:t>
            </a:r>
            <a:r>
              <a:rPr lang="en-US" sz="2600" dirty="0">
                <a:latin typeface="+mj-lt"/>
              </a:rPr>
              <a:t>overty, </a:t>
            </a:r>
            <a:endParaRPr lang="en-US" sz="2600" dirty="0" smtClean="0">
              <a:latin typeface="+mj-lt"/>
            </a:endParaRPr>
          </a:p>
          <a:p>
            <a:pPr marL="731520" lvl="1" indent="-274320" eaLnBrk="1" fontAlgn="auto" hangingPunct="1">
              <a:lnSpc>
                <a:spcPct val="90000"/>
              </a:lnSpc>
              <a:spcAft>
                <a:spcPts val="0"/>
              </a:spcAft>
              <a:buFont typeface="Wingdings"/>
              <a:buChar char=""/>
              <a:defRPr/>
            </a:pPr>
            <a:r>
              <a:rPr lang="en-US" sz="2600" dirty="0" smtClean="0">
                <a:solidFill>
                  <a:srgbClr val="FF0000"/>
                </a:solidFill>
                <a:latin typeface="+mj-lt"/>
              </a:rPr>
              <a:t>I</a:t>
            </a:r>
            <a:r>
              <a:rPr lang="en-US" sz="2600" dirty="0" smtClean="0">
                <a:latin typeface="+mj-lt"/>
              </a:rPr>
              <a:t>nequality </a:t>
            </a:r>
            <a:r>
              <a:rPr lang="en-US" sz="2600" dirty="0">
                <a:latin typeface="+mj-lt"/>
              </a:rPr>
              <a:t>and </a:t>
            </a:r>
            <a:endParaRPr lang="en-US" sz="2600" dirty="0" smtClean="0">
              <a:latin typeface="+mj-lt"/>
            </a:endParaRPr>
          </a:p>
          <a:p>
            <a:pPr marL="731520" lvl="1" indent="-274320" eaLnBrk="1" fontAlgn="auto" hangingPunct="1">
              <a:lnSpc>
                <a:spcPct val="90000"/>
              </a:lnSpc>
              <a:spcAft>
                <a:spcPts val="0"/>
              </a:spcAft>
              <a:buFont typeface="Wingdings"/>
              <a:buChar char=""/>
              <a:defRPr/>
            </a:pPr>
            <a:r>
              <a:rPr lang="en-US" sz="2600" dirty="0" smtClean="0">
                <a:latin typeface="+mj-lt"/>
              </a:rPr>
              <a:t>(</a:t>
            </a:r>
            <a:r>
              <a:rPr lang="en-US" sz="2600" dirty="0">
                <a:latin typeface="+mj-lt"/>
              </a:rPr>
              <a:t>Un</a:t>
            </a:r>
            <a:r>
              <a:rPr lang="en-US" sz="2600" dirty="0" smtClean="0">
                <a:latin typeface="+mj-lt"/>
              </a:rPr>
              <a:t>) </a:t>
            </a:r>
            <a:r>
              <a:rPr lang="en-US" sz="2600" b="1" dirty="0" smtClean="0">
                <a:solidFill>
                  <a:srgbClr val="FF0000"/>
                </a:solidFill>
                <a:latin typeface="+mj-lt"/>
              </a:rPr>
              <a:t>E</a:t>
            </a:r>
            <a:r>
              <a:rPr lang="en-US" sz="2600" dirty="0" smtClean="0">
                <a:latin typeface="+mj-lt"/>
              </a:rPr>
              <a:t>mployment</a:t>
            </a:r>
          </a:p>
          <a:p>
            <a:pPr eaLnBrk="1" hangingPunct="1">
              <a:lnSpc>
                <a:spcPct val="90000"/>
              </a:lnSpc>
              <a:defRPr/>
            </a:pPr>
            <a:endParaRPr lang="en-GB" sz="2600" dirty="0" smtClean="0">
              <a:latin typeface="+mj-lt"/>
            </a:endParaRPr>
          </a:p>
          <a:p>
            <a:pPr marL="438912" indent="-320040" eaLnBrk="1" fontAlgn="auto" hangingPunct="1">
              <a:lnSpc>
                <a:spcPct val="90000"/>
              </a:lnSpc>
              <a:spcBef>
                <a:spcPts val="0"/>
              </a:spcBef>
              <a:spcAft>
                <a:spcPts val="0"/>
              </a:spcAft>
              <a:buFont typeface="Wingdings 2"/>
              <a:buChar char=""/>
              <a:defRPr/>
            </a:pPr>
            <a:endParaRPr lang="en-GB" sz="2600" dirty="0" smtClean="0">
              <a:latin typeface="+mj-lt"/>
            </a:endParaRPr>
          </a:p>
          <a:p>
            <a:pPr marL="438912" indent="-320040" eaLnBrk="1" fontAlgn="auto" hangingPunct="1">
              <a:lnSpc>
                <a:spcPct val="90000"/>
              </a:lnSpc>
              <a:spcBef>
                <a:spcPts val="0"/>
              </a:spcBef>
              <a:spcAft>
                <a:spcPts val="0"/>
              </a:spcAft>
              <a:buFont typeface="Wingdings 2"/>
              <a:buChar char=""/>
              <a:defRPr/>
            </a:pPr>
            <a:r>
              <a:rPr lang="en-US" sz="2600" b="1" dirty="0" smtClean="0">
                <a:latin typeface="+mj-lt"/>
              </a:rPr>
              <a:t>National </a:t>
            </a:r>
            <a:r>
              <a:rPr lang="en-US" sz="2600" b="1" dirty="0">
                <a:latin typeface="+mj-lt"/>
              </a:rPr>
              <a:t>Response</a:t>
            </a:r>
          </a:p>
          <a:p>
            <a:pPr marL="731520" lvl="1" indent="-274320" eaLnBrk="1" fontAlgn="auto" hangingPunct="1">
              <a:lnSpc>
                <a:spcPct val="90000"/>
              </a:lnSpc>
              <a:spcAft>
                <a:spcPts val="0"/>
              </a:spcAft>
              <a:buFont typeface="Wingdings"/>
              <a:buChar char=""/>
              <a:defRPr/>
            </a:pPr>
            <a:r>
              <a:rPr lang="en-US" sz="2600" dirty="0">
                <a:latin typeface="+mj-lt"/>
              </a:rPr>
              <a:t>RDP (1994) -GEAR (1996) </a:t>
            </a:r>
            <a:r>
              <a:rPr lang="en-US" sz="2600" dirty="0" smtClean="0">
                <a:latin typeface="+mj-lt"/>
              </a:rPr>
              <a:t>- ASGISA </a:t>
            </a:r>
            <a:r>
              <a:rPr lang="en-US" sz="2600" dirty="0">
                <a:latin typeface="+mj-lt"/>
              </a:rPr>
              <a:t>(</a:t>
            </a:r>
            <a:r>
              <a:rPr lang="en-US" sz="2600" dirty="0" smtClean="0">
                <a:latin typeface="+mj-lt"/>
              </a:rPr>
              <a:t>2005), HRDSA (2008+)</a:t>
            </a:r>
          </a:p>
          <a:p>
            <a:pPr marL="731520" lvl="1" indent="-274320" eaLnBrk="1" fontAlgn="auto" hangingPunct="1">
              <a:lnSpc>
                <a:spcPct val="90000"/>
              </a:lnSpc>
              <a:spcAft>
                <a:spcPts val="0"/>
              </a:spcAft>
              <a:buFont typeface="Wingdings"/>
              <a:buChar char=""/>
              <a:defRPr/>
            </a:pPr>
            <a:r>
              <a:rPr lang="en-US" sz="2600" dirty="0" smtClean="0">
                <a:latin typeface="+mj-lt"/>
              </a:rPr>
              <a:t>New Growth Path and Infrastructural Development Plan (IDP)</a:t>
            </a:r>
          </a:p>
          <a:p>
            <a:pPr marL="548640" lvl="1" indent="-274320" eaLnBrk="1" fontAlgn="auto" hangingPunct="1">
              <a:lnSpc>
                <a:spcPct val="90000"/>
              </a:lnSpc>
              <a:spcAft>
                <a:spcPts val="0"/>
              </a:spcAft>
              <a:buFont typeface="Wingdings"/>
              <a:buChar char=""/>
              <a:defRPr/>
            </a:pPr>
            <a:endParaRPr lang="en-US" sz="2600" dirty="0" smtClean="0">
              <a:latin typeface="+mj-lt"/>
            </a:endParaRPr>
          </a:p>
          <a:p>
            <a:pPr marL="731520" lvl="1" indent="-274320" eaLnBrk="1" fontAlgn="auto" hangingPunct="1">
              <a:lnSpc>
                <a:spcPct val="90000"/>
              </a:lnSpc>
              <a:spcAft>
                <a:spcPts val="0"/>
              </a:spcAft>
              <a:buFont typeface="Wingdings"/>
              <a:buChar char=""/>
              <a:defRPr/>
            </a:pPr>
            <a:endParaRPr lang="en-US" sz="2000" dirty="0"/>
          </a:p>
        </p:txBody>
      </p:sp>
      <p:sp>
        <p:nvSpPr>
          <p:cNvPr id="7" name="Footer Placeholder 6"/>
          <p:cNvSpPr>
            <a:spLocks noGrp="1"/>
          </p:cNvSpPr>
          <p:nvPr>
            <p:ph type="ftr" sz="quarter" idx="16"/>
          </p:nvPr>
        </p:nvSpPr>
        <p:spPr/>
        <p:txBody>
          <a:bodyPr/>
          <a:lstStyle/>
          <a:p>
            <a:pPr>
              <a:defRPr/>
            </a:pPr>
            <a:r>
              <a:rPr lang="en-US" smtClean="0"/>
              <a:t>Akoojee (2015) TVET and World of Work</a:t>
            </a:r>
            <a:endParaRPr lang="en-US" dirty="0"/>
          </a:p>
        </p:txBody>
      </p:sp>
      <p:sp>
        <p:nvSpPr>
          <p:cNvPr id="120834" name="AutoShape 2"/>
          <p:cNvSpPr>
            <a:spLocks noGrp="1" noChangeArrowheads="1"/>
          </p:cNvSpPr>
          <p:nvPr>
            <p:ph type="title"/>
          </p:nvPr>
        </p:nvSpPr>
        <p:spPr/>
        <p:txBody>
          <a:bodyPr>
            <a:normAutofit fontScale="90000"/>
          </a:bodyPr>
          <a:lstStyle/>
          <a:p>
            <a:pPr algn="ctr" eaLnBrk="1" fontAlgn="auto" hangingPunct="1">
              <a:spcAft>
                <a:spcPts val="0"/>
              </a:spcAft>
              <a:defRPr/>
            </a:pPr>
            <a:r>
              <a:rPr lang="en-US" dirty="0">
                <a:solidFill>
                  <a:srgbClr val="000000"/>
                </a:solidFill>
              </a:rPr>
              <a:t>National </a:t>
            </a:r>
            <a:r>
              <a:rPr lang="en-US" dirty="0" smtClean="0"/>
              <a:t>Development challenges (and responses)</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 calcmode="lin" valueType="num">
                                      <p:cBhvr>
                                        <p:cTn id="7" dur="500" fill="hold"/>
                                        <p:tgtEl>
                                          <p:spTgt spid="1208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08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0835">
                                            <p:txEl>
                                              <p:pRg st="2" end="2"/>
                                            </p:txEl>
                                          </p:spTgt>
                                        </p:tgtEl>
                                        <p:attrNameLst>
                                          <p:attrName>style.visibility</p:attrName>
                                        </p:attrNameLst>
                                      </p:cBhvr>
                                      <p:to>
                                        <p:strVal val="visible"/>
                                      </p:to>
                                    </p:set>
                                    <p:anim calcmode="lin" valueType="num">
                                      <p:cBhvr>
                                        <p:cTn id="13" dur="500" fill="hold"/>
                                        <p:tgtEl>
                                          <p:spTgt spid="12083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2083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0835">
                                            <p:txEl>
                                              <p:pRg st="4" end="4"/>
                                            </p:txEl>
                                          </p:spTgt>
                                        </p:tgtEl>
                                        <p:attrNameLst>
                                          <p:attrName>style.visibility</p:attrName>
                                        </p:attrNameLst>
                                      </p:cBhvr>
                                      <p:to>
                                        <p:strVal val="visible"/>
                                      </p:to>
                                    </p:set>
                                    <p:anim calcmode="lin" valueType="num">
                                      <p:cBhvr>
                                        <p:cTn id="19" dur="500" fill="hold"/>
                                        <p:tgtEl>
                                          <p:spTgt spid="120835">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120835">
                                            <p:txEl>
                                              <p:pRg st="4" end="4"/>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20835">
                                            <p:txEl>
                                              <p:pRg st="5" end="5"/>
                                            </p:txEl>
                                          </p:spTgt>
                                        </p:tgtEl>
                                        <p:attrNameLst>
                                          <p:attrName>style.visibility</p:attrName>
                                        </p:attrNameLst>
                                      </p:cBhvr>
                                      <p:to>
                                        <p:strVal val="visible"/>
                                      </p:to>
                                    </p:set>
                                    <p:anim calcmode="lin" valueType="num">
                                      <p:cBhvr>
                                        <p:cTn id="23" dur="500" fill="hold"/>
                                        <p:tgtEl>
                                          <p:spTgt spid="120835">
                                            <p:txEl>
                                              <p:pRg st="5" end="5"/>
                                            </p:txEl>
                                          </p:spTgt>
                                        </p:tgtEl>
                                        <p:attrNameLst>
                                          <p:attrName>ppt_w</p:attrName>
                                        </p:attrNameLst>
                                      </p:cBhvr>
                                      <p:tavLst>
                                        <p:tav tm="0">
                                          <p:val>
                                            <p:fltVal val="0"/>
                                          </p:val>
                                        </p:tav>
                                        <p:tav tm="100000">
                                          <p:val>
                                            <p:strVal val="#ppt_w"/>
                                          </p:val>
                                        </p:tav>
                                      </p:tavLst>
                                    </p:anim>
                                    <p:anim calcmode="lin" valueType="num">
                                      <p:cBhvr>
                                        <p:cTn id="24" dur="500" fill="hold"/>
                                        <p:tgtEl>
                                          <p:spTgt spid="120835">
                                            <p:txEl>
                                              <p:pRg st="5" end="5"/>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120835">
                                            <p:txEl>
                                              <p:pRg st="6" end="6"/>
                                            </p:txEl>
                                          </p:spTgt>
                                        </p:tgtEl>
                                        <p:attrNameLst>
                                          <p:attrName>style.visibility</p:attrName>
                                        </p:attrNameLst>
                                      </p:cBhvr>
                                      <p:to>
                                        <p:strVal val="visible"/>
                                      </p:to>
                                    </p:set>
                                    <p:anim calcmode="lin" valueType="num">
                                      <p:cBhvr>
                                        <p:cTn id="27" dur="500" fill="hold"/>
                                        <p:tgtEl>
                                          <p:spTgt spid="120835">
                                            <p:txEl>
                                              <p:pRg st="6" end="6"/>
                                            </p:txEl>
                                          </p:spTgt>
                                        </p:tgtEl>
                                        <p:attrNameLst>
                                          <p:attrName>ppt_w</p:attrName>
                                        </p:attrNameLst>
                                      </p:cBhvr>
                                      <p:tavLst>
                                        <p:tav tm="0">
                                          <p:val>
                                            <p:fltVal val="0"/>
                                          </p:val>
                                        </p:tav>
                                        <p:tav tm="100000">
                                          <p:val>
                                            <p:strVal val="#ppt_w"/>
                                          </p:val>
                                        </p:tav>
                                      </p:tavLst>
                                    </p:anim>
                                    <p:anim calcmode="lin" valueType="num">
                                      <p:cBhvr>
                                        <p:cTn id="28" dur="500" fill="hold"/>
                                        <p:tgtEl>
                                          <p:spTgt spid="120835">
                                            <p:txEl>
                                              <p:pRg st="6" end="6"/>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20835">
                                            <p:txEl>
                                              <p:pRg st="7" end="7"/>
                                            </p:txEl>
                                          </p:spTgt>
                                        </p:tgtEl>
                                        <p:attrNameLst>
                                          <p:attrName>style.visibility</p:attrName>
                                        </p:attrNameLst>
                                      </p:cBhvr>
                                      <p:to>
                                        <p:strVal val="visible"/>
                                      </p:to>
                                    </p:set>
                                    <p:anim calcmode="lin" valueType="num">
                                      <p:cBhvr>
                                        <p:cTn id="31" dur="500" fill="hold"/>
                                        <p:tgtEl>
                                          <p:spTgt spid="120835">
                                            <p:txEl>
                                              <p:pRg st="7" end="7"/>
                                            </p:txEl>
                                          </p:spTgt>
                                        </p:tgtEl>
                                        <p:attrNameLst>
                                          <p:attrName>ppt_w</p:attrName>
                                        </p:attrNameLst>
                                      </p:cBhvr>
                                      <p:tavLst>
                                        <p:tav tm="0">
                                          <p:val>
                                            <p:fltVal val="0"/>
                                          </p:val>
                                        </p:tav>
                                        <p:tav tm="100000">
                                          <p:val>
                                            <p:strVal val="#ppt_w"/>
                                          </p:val>
                                        </p:tav>
                                      </p:tavLst>
                                    </p:anim>
                                    <p:anim calcmode="lin" valueType="num">
                                      <p:cBhvr>
                                        <p:cTn id="32" dur="500" fill="hold"/>
                                        <p:tgtEl>
                                          <p:spTgt spid="120835">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20835">
                                            <p:txEl>
                                              <p:pRg st="10" end="10"/>
                                            </p:txEl>
                                          </p:spTgt>
                                        </p:tgtEl>
                                        <p:attrNameLst>
                                          <p:attrName>style.visibility</p:attrName>
                                        </p:attrNameLst>
                                      </p:cBhvr>
                                      <p:to>
                                        <p:strVal val="visible"/>
                                      </p:to>
                                    </p:set>
                                    <p:anim calcmode="lin" valueType="num">
                                      <p:cBhvr>
                                        <p:cTn id="37" dur="500" fill="hold"/>
                                        <p:tgtEl>
                                          <p:spTgt spid="120835">
                                            <p:txEl>
                                              <p:pRg st="10" end="10"/>
                                            </p:txEl>
                                          </p:spTgt>
                                        </p:tgtEl>
                                        <p:attrNameLst>
                                          <p:attrName>ppt_w</p:attrName>
                                        </p:attrNameLst>
                                      </p:cBhvr>
                                      <p:tavLst>
                                        <p:tav tm="0">
                                          <p:val>
                                            <p:fltVal val="0"/>
                                          </p:val>
                                        </p:tav>
                                        <p:tav tm="100000">
                                          <p:val>
                                            <p:strVal val="#ppt_w"/>
                                          </p:val>
                                        </p:tav>
                                      </p:tavLst>
                                    </p:anim>
                                    <p:anim calcmode="lin" valueType="num">
                                      <p:cBhvr>
                                        <p:cTn id="38" dur="500" fill="hold"/>
                                        <p:tgtEl>
                                          <p:spTgt spid="120835">
                                            <p:txEl>
                                              <p:pRg st="10" end="10"/>
                                            </p:txEl>
                                          </p:spTgt>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20835">
                                            <p:txEl>
                                              <p:pRg st="11" end="11"/>
                                            </p:txEl>
                                          </p:spTgt>
                                        </p:tgtEl>
                                        <p:attrNameLst>
                                          <p:attrName>style.visibility</p:attrName>
                                        </p:attrNameLst>
                                      </p:cBhvr>
                                      <p:to>
                                        <p:strVal val="visible"/>
                                      </p:to>
                                    </p:set>
                                    <p:anim calcmode="lin" valueType="num">
                                      <p:cBhvr>
                                        <p:cTn id="41" dur="500" fill="hold"/>
                                        <p:tgtEl>
                                          <p:spTgt spid="120835">
                                            <p:txEl>
                                              <p:pRg st="11" end="11"/>
                                            </p:txEl>
                                          </p:spTgt>
                                        </p:tgtEl>
                                        <p:attrNameLst>
                                          <p:attrName>ppt_w</p:attrName>
                                        </p:attrNameLst>
                                      </p:cBhvr>
                                      <p:tavLst>
                                        <p:tav tm="0">
                                          <p:val>
                                            <p:fltVal val="0"/>
                                          </p:val>
                                        </p:tav>
                                        <p:tav tm="100000">
                                          <p:val>
                                            <p:strVal val="#ppt_w"/>
                                          </p:val>
                                        </p:tav>
                                      </p:tavLst>
                                    </p:anim>
                                    <p:anim calcmode="lin" valueType="num">
                                      <p:cBhvr>
                                        <p:cTn id="42" dur="500" fill="hold"/>
                                        <p:tgtEl>
                                          <p:spTgt spid="120835">
                                            <p:txEl>
                                              <p:pRg st="11" end="11"/>
                                            </p:txEl>
                                          </p:spTgt>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120835">
                                            <p:txEl>
                                              <p:pRg st="12" end="12"/>
                                            </p:txEl>
                                          </p:spTgt>
                                        </p:tgtEl>
                                        <p:attrNameLst>
                                          <p:attrName>style.visibility</p:attrName>
                                        </p:attrNameLst>
                                      </p:cBhvr>
                                      <p:to>
                                        <p:strVal val="visible"/>
                                      </p:to>
                                    </p:set>
                                    <p:anim calcmode="lin" valueType="num">
                                      <p:cBhvr>
                                        <p:cTn id="45" dur="500" fill="hold"/>
                                        <p:tgtEl>
                                          <p:spTgt spid="120835">
                                            <p:txEl>
                                              <p:pRg st="12" end="12"/>
                                            </p:txEl>
                                          </p:spTgt>
                                        </p:tgtEl>
                                        <p:attrNameLst>
                                          <p:attrName>ppt_w</p:attrName>
                                        </p:attrNameLst>
                                      </p:cBhvr>
                                      <p:tavLst>
                                        <p:tav tm="0">
                                          <p:val>
                                            <p:fltVal val="0"/>
                                          </p:val>
                                        </p:tav>
                                        <p:tav tm="100000">
                                          <p:val>
                                            <p:strVal val="#ppt_w"/>
                                          </p:val>
                                        </p:tav>
                                      </p:tavLst>
                                    </p:anim>
                                    <p:anim calcmode="lin" valueType="num">
                                      <p:cBhvr>
                                        <p:cTn id="46" dur="500" fill="hold"/>
                                        <p:tgtEl>
                                          <p:spTgt spid="120835">
                                            <p:txEl>
                                              <p:pRg st="12" end="1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8"/>
          <p:cNvGraphicFramePr>
            <a:graphicFrameLocks noChangeAspect="1"/>
          </p:cNvGraphicFramePr>
          <p:nvPr/>
        </p:nvGraphicFramePr>
        <p:xfrm>
          <a:off x="714375" y="428625"/>
          <a:ext cx="7856538" cy="5900738"/>
        </p:xfrm>
        <a:graphic>
          <a:graphicData uri="http://schemas.openxmlformats.org/presentationml/2006/ole">
            <p:oleObj spid="_x0000_s1036" name="Acrobat Document" r:id="rId3" imgW="15140520" imgH="10685880" progId="Acrobat.Document.DC">
              <p:embed/>
            </p:oleObj>
          </a:graphicData>
        </a:graphic>
      </p:graphicFrame>
      <p:sp>
        <p:nvSpPr>
          <p:cNvPr id="2052" name="TextBox 3"/>
          <p:cNvSpPr txBox="1">
            <a:spLocks noChangeArrowheads="1"/>
          </p:cNvSpPr>
          <p:nvPr/>
        </p:nvSpPr>
        <p:spPr bwMode="auto">
          <a:xfrm>
            <a:off x="428625" y="6500813"/>
            <a:ext cx="2571750" cy="369887"/>
          </a:xfrm>
          <a:prstGeom prst="rect">
            <a:avLst/>
          </a:prstGeom>
          <a:noFill/>
          <a:ln w="9525">
            <a:noFill/>
            <a:miter lim="800000"/>
            <a:headEnd/>
            <a:tailEnd/>
          </a:ln>
        </p:spPr>
        <p:txBody>
          <a:bodyPr>
            <a:spAutoFit/>
          </a:bodyPr>
          <a:lstStyle/>
          <a:p>
            <a:r>
              <a:rPr lang="en-ZA" sz="800"/>
              <a:t>Source</a:t>
            </a:r>
            <a:r>
              <a:rPr lang="en-ZA" sz="1000"/>
              <a:t> :</a:t>
            </a:r>
            <a:r>
              <a:rPr lang="en-ZA" sz="800"/>
              <a:t>Pretoria</a:t>
            </a:r>
            <a:r>
              <a:rPr lang="en-ZA" sz="1000"/>
              <a:t> </a:t>
            </a:r>
            <a:r>
              <a:rPr lang="en-ZA" sz="800"/>
              <a:t>News</a:t>
            </a:r>
            <a:r>
              <a:rPr lang="en-ZA" sz="1000"/>
              <a:t> </a:t>
            </a:r>
            <a:r>
              <a:rPr lang="en-ZA" sz="800"/>
              <a:t>Tuesday</a:t>
            </a:r>
            <a:r>
              <a:rPr lang="en-ZA" sz="1000"/>
              <a:t> </a:t>
            </a:r>
            <a:r>
              <a:rPr lang="en-ZA" sz="800"/>
              <a:t>January</a:t>
            </a:r>
            <a:r>
              <a:rPr lang="en-ZA" sz="1000"/>
              <a:t> </a:t>
            </a:r>
            <a:r>
              <a:rPr lang="en-ZA" sz="800"/>
              <a:t>22</a:t>
            </a:r>
            <a:r>
              <a:rPr lang="en-ZA" sz="1000"/>
              <a:t> </a:t>
            </a:r>
            <a:r>
              <a:rPr lang="en-ZA" sz="800"/>
              <a:t>2013</a:t>
            </a:r>
          </a:p>
          <a:p>
            <a:endParaRPr lang="en-ZA" sz="800"/>
          </a:p>
        </p:txBody>
      </p:sp>
      <p:sp>
        <p:nvSpPr>
          <p:cNvPr id="5" name="Footer Placeholder 4"/>
          <p:cNvSpPr>
            <a:spLocks noGrp="1"/>
          </p:cNvSpPr>
          <p:nvPr>
            <p:ph type="ftr" sz="quarter" idx="11"/>
          </p:nvPr>
        </p:nvSpPr>
        <p:spPr/>
        <p:txBody>
          <a:bodyPr>
            <a:normAutofit fontScale="62500" lnSpcReduction="20000"/>
          </a:bodyPr>
          <a:lstStyle/>
          <a:p>
            <a:pPr>
              <a:defRPr/>
            </a:pPr>
            <a:r>
              <a:rPr lang="en-ZA" altLang="en-US" smtClean="0"/>
              <a:t>Akoojee (2013) HRD TTT</a:t>
            </a:r>
            <a:endParaRPr lang="en-GB" altLang="en-US"/>
          </a:p>
        </p:txBody>
      </p:sp>
    </p:spTree>
    <p:extLst>
      <p:ext uri="{BB962C8B-B14F-4D97-AF65-F5344CB8AC3E}">
        <p14:creationId xmlns:p14="http://schemas.microsoft.com/office/powerpoint/2010/main" xmlns="" val="7931368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Current  response </a:t>
            </a:r>
            <a:r>
              <a:rPr lang="en-US" dirty="0" smtClean="0">
                <a:sym typeface="Wingdings" panose="05000000000000000000" pitchFamily="2" charset="2"/>
              </a:rPr>
              <a:t> </a:t>
            </a:r>
            <a:endParaRPr lang="en-GB" dirty="0"/>
          </a:p>
        </p:txBody>
      </p:sp>
      <p:sp>
        <p:nvSpPr>
          <p:cNvPr id="4" name="Footer Placeholder 3"/>
          <p:cNvSpPr>
            <a:spLocks noGrp="1"/>
          </p:cNvSpPr>
          <p:nvPr>
            <p:ph type="ftr" sz="quarter" idx="4294967295"/>
          </p:nvPr>
        </p:nvSpPr>
        <p:spPr>
          <a:xfrm>
            <a:off x="193638" y="6250164"/>
            <a:ext cx="3786691" cy="365125"/>
          </a:xfrm>
          <a:prstGeom prst="rect">
            <a:avLst/>
          </a:prstGeom>
        </p:spPr>
        <p:txBody>
          <a:bodyPr/>
          <a:lstStyle/>
          <a:p>
            <a:pPr>
              <a:defRPr/>
            </a:pPr>
            <a:r>
              <a:rPr lang="en-US" altLang="en-US" smtClean="0"/>
              <a:t>Akoojee - Brussels 2015 </a:t>
            </a:r>
            <a:endParaRPr lang="en-GB" altLang="en-US"/>
          </a:p>
        </p:txBody>
      </p:sp>
      <p:sp>
        <p:nvSpPr>
          <p:cNvPr id="3" name="Content Placeholder 2"/>
          <p:cNvSpPr>
            <a:spLocks noGrp="1"/>
          </p:cNvSpPr>
          <p:nvPr>
            <p:ph sz="quarter" idx="4294967295"/>
          </p:nvPr>
        </p:nvSpPr>
        <p:spPr>
          <a:xfrm>
            <a:off x="609600" y="1600200"/>
            <a:ext cx="7924800" cy="4114800"/>
          </a:xfrm>
          <a:prstGeom prst="rect">
            <a:avLst/>
          </a:prstGeom>
        </p:spPr>
        <p:txBody>
          <a:bodyPr>
            <a:normAutofit fontScale="62500" lnSpcReduction="20000"/>
          </a:bodyPr>
          <a:lstStyle/>
          <a:p>
            <a:r>
              <a:rPr lang="en-GB" b="1" dirty="0"/>
              <a:t>Over 40 000 temporary jobs for Cape Town's unemployed</a:t>
            </a:r>
            <a:endParaRPr lang="en-GB" dirty="0"/>
          </a:p>
          <a:p>
            <a:pPr marL="0" indent="0">
              <a:buNone/>
            </a:pPr>
            <a:r>
              <a:rPr lang="en-GB" dirty="0"/>
              <a:t>2015-07-13 17:56</a:t>
            </a:r>
          </a:p>
          <a:p>
            <a:pPr marL="0" indent="0">
              <a:buNone/>
            </a:pPr>
            <a:r>
              <a:rPr lang="en-GB" dirty="0"/>
              <a:t>Cape Town - Thousands of jobless </a:t>
            </a:r>
            <a:r>
              <a:rPr lang="en-GB" dirty="0" err="1"/>
              <a:t>Capetonians</a:t>
            </a:r>
            <a:r>
              <a:rPr lang="en-GB" dirty="0"/>
              <a:t> </a:t>
            </a:r>
            <a:endParaRPr lang="en-GB" dirty="0" smtClean="0"/>
          </a:p>
          <a:p>
            <a:pPr marL="0" indent="0">
              <a:buNone/>
            </a:pPr>
            <a:r>
              <a:rPr lang="en-GB" dirty="0" smtClean="0"/>
              <a:t>will </a:t>
            </a:r>
            <a:r>
              <a:rPr lang="en-GB" dirty="0"/>
              <a:t>benefit from over 40 000 temporary jobs </a:t>
            </a:r>
            <a:r>
              <a:rPr lang="en-GB" dirty="0" smtClean="0"/>
              <a:t>during</a:t>
            </a:r>
          </a:p>
          <a:p>
            <a:pPr marL="0" indent="0">
              <a:buNone/>
            </a:pPr>
            <a:r>
              <a:rPr lang="en-GB" dirty="0" smtClean="0"/>
              <a:t> </a:t>
            </a:r>
            <a:r>
              <a:rPr lang="en-GB" dirty="0"/>
              <a:t>the current financial year.</a:t>
            </a:r>
          </a:p>
          <a:p>
            <a:pPr marL="0" indent="0">
              <a:buNone/>
            </a:pPr>
            <a:r>
              <a:rPr lang="en-GB" dirty="0" smtClean="0"/>
              <a:t>According </a:t>
            </a:r>
            <a:r>
              <a:rPr lang="en-GB" dirty="0"/>
              <a:t>to a statement by the </a:t>
            </a:r>
            <a:endParaRPr lang="en-GB" dirty="0" smtClean="0"/>
          </a:p>
          <a:p>
            <a:pPr marL="0" indent="0">
              <a:buNone/>
            </a:pPr>
            <a:r>
              <a:rPr lang="en-GB" dirty="0" smtClean="0"/>
              <a:t>City </a:t>
            </a:r>
            <a:r>
              <a:rPr lang="en-GB" dirty="0"/>
              <a:t>of Cape Town, unemployed locals </a:t>
            </a:r>
            <a:endParaRPr lang="en-GB" dirty="0" smtClean="0"/>
          </a:p>
          <a:p>
            <a:pPr marL="0" indent="0">
              <a:buNone/>
            </a:pPr>
            <a:r>
              <a:rPr lang="en-GB" dirty="0" smtClean="0"/>
              <a:t>will </a:t>
            </a:r>
            <a:r>
              <a:rPr lang="en-GB" dirty="0"/>
              <a:t>benefit from 42 500 short to </a:t>
            </a:r>
            <a:r>
              <a:rPr lang="en-GB" dirty="0" smtClean="0"/>
              <a:t>medium-term</a:t>
            </a:r>
          </a:p>
          <a:p>
            <a:pPr marL="0" indent="0">
              <a:buNone/>
            </a:pPr>
            <a:r>
              <a:rPr lang="en-GB" dirty="0" smtClean="0"/>
              <a:t> </a:t>
            </a:r>
            <a:r>
              <a:rPr lang="en-GB" dirty="0"/>
              <a:t>job opportunities offered through its </a:t>
            </a:r>
            <a:endParaRPr lang="en-GB" dirty="0" smtClean="0"/>
          </a:p>
          <a:p>
            <a:pPr marL="0" indent="0">
              <a:buNone/>
            </a:pPr>
            <a:r>
              <a:rPr lang="en-GB" dirty="0" smtClean="0"/>
              <a:t>Expanded </a:t>
            </a:r>
            <a:r>
              <a:rPr lang="en-GB" dirty="0"/>
              <a:t>Public Works Programme (EPWP).</a:t>
            </a:r>
          </a:p>
          <a:p>
            <a:pPr>
              <a:buFontTx/>
              <a:buChar char="-"/>
            </a:pPr>
            <a:r>
              <a:rPr lang="en-GB" dirty="0" smtClean="0"/>
              <a:t>dedicated </a:t>
            </a:r>
            <a:r>
              <a:rPr lang="en-GB" dirty="0"/>
              <a:t>budget for the last four financial years, </a:t>
            </a:r>
            <a:endParaRPr lang="en-GB" dirty="0" smtClean="0"/>
          </a:p>
          <a:p>
            <a:pPr>
              <a:buFontTx/>
              <a:buChar char="-"/>
            </a:pPr>
            <a:r>
              <a:rPr lang="en-GB" dirty="0" smtClean="0"/>
              <a:t>including </a:t>
            </a:r>
            <a:r>
              <a:rPr lang="en-GB" dirty="0"/>
              <a:t>the new financial year, is R466m.</a:t>
            </a:r>
            <a:endParaRPr lang="en-GB" dirty="0" smtClean="0"/>
          </a:p>
          <a:p>
            <a:pPr marL="0" indent="0">
              <a:buNone/>
            </a:pPr>
            <a:endParaRPr lang="en-GB" dirty="0" smtClean="0"/>
          </a:p>
          <a:p>
            <a:pPr marL="0" indent="0">
              <a:buNone/>
            </a:pPr>
            <a:r>
              <a:rPr lang="en-GB" dirty="0" smtClean="0"/>
              <a:t>Tammy </a:t>
            </a:r>
            <a:r>
              <a:rPr lang="en-GB" dirty="0"/>
              <a:t>Petersen, News24</a:t>
            </a:r>
          </a:p>
          <a:p>
            <a:endParaRPr lang="en-GB"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89852" y="3068960"/>
            <a:ext cx="2209428" cy="26601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descr="C:\Users\Jugs\AppData\Local\Temp\msohtmlclip1\02\clip_image001.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04248" y="310516"/>
            <a:ext cx="1876425" cy="4286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9894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p:txBody>
          <a:bodyPr/>
          <a:lstStyle/>
          <a:p>
            <a:endParaRPr lang="en-GB" dirty="0"/>
          </a:p>
        </p:txBody>
      </p:sp>
      <p:sp>
        <p:nvSpPr>
          <p:cNvPr id="4" name="Footer Placeholder 3"/>
          <p:cNvSpPr>
            <a:spLocks noGrp="1"/>
          </p:cNvSpPr>
          <p:nvPr>
            <p:ph type="ftr" sz="quarter" idx="12"/>
          </p:nvPr>
        </p:nvSpPr>
        <p:spPr/>
        <p:txBody>
          <a:bodyPr/>
          <a:lstStyle/>
          <a:p>
            <a:r>
              <a:rPr lang="en-US" smtClean="0"/>
              <a:t>Akoojee (2015) TVET and World of Work</a:t>
            </a:r>
            <a:endParaRPr lang="en-US"/>
          </a:p>
        </p:txBody>
      </p:sp>
      <p:sp>
        <p:nvSpPr>
          <p:cNvPr id="2" name="Title 1"/>
          <p:cNvSpPr>
            <a:spLocks noGrp="1"/>
          </p:cNvSpPr>
          <p:nvPr>
            <p:ph type="title"/>
          </p:nvPr>
        </p:nvSpPr>
        <p:spPr/>
        <p:txBody>
          <a:bodyPr>
            <a:normAutofit/>
          </a:bodyPr>
          <a:lstStyle/>
          <a:p>
            <a:r>
              <a:rPr lang="en-US" dirty="0" smtClean="0"/>
              <a:t>The new world of work (for development)!!!</a:t>
            </a:r>
            <a:endParaRPr lang="en-GB" dirty="0"/>
          </a:p>
        </p:txBody>
      </p:sp>
    </p:spTree>
    <p:extLst>
      <p:ext uri="{BB962C8B-B14F-4D97-AF65-F5344CB8AC3E}">
        <p14:creationId xmlns:p14="http://schemas.microsoft.com/office/powerpoint/2010/main" xmlns="" val="4145717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67544" y="1556792"/>
            <a:ext cx="8229600" cy="4530725"/>
          </a:xfrm>
        </p:spPr>
        <p:txBody>
          <a:bodyPr/>
          <a:lstStyle/>
          <a:p>
            <a:r>
              <a:rPr lang="en-ZA" sz="2000" dirty="0" smtClean="0">
                <a:latin typeface="+mj-lt"/>
              </a:rPr>
              <a:t>There is a need for an understanding of an international new order that can ( or unable to) create employment</a:t>
            </a:r>
          </a:p>
          <a:p>
            <a:r>
              <a:rPr lang="en-ZA" sz="2000" dirty="0" smtClean="0">
                <a:latin typeface="+mj-lt"/>
              </a:rPr>
              <a:t>The economic crises have shown that we need to reconfigure our understanding of the labour market; this includes education and training systems.</a:t>
            </a:r>
          </a:p>
          <a:p>
            <a:r>
              <a:rPr lang="en-ZA" sz="2000" dirty="0" smtClean="0">
                <a:latin typeface="+mj-lt"/>
              </a:rPr>
              <a:t>The accelerating rate of unemployment shows the unwillingness or inability of the economy to generate employment as a response to mechanisation brought by technological developments that require fewer, but more sharply skilled employees.</a:t>
            </a:r>
          </a:p>
          <a:p>
            <a:r>
              <a:rPr lang="en-ZA" sz="2000" dirty="0" smtClean="0">
                <a:latin typeface="+mj-lt"/>
              </a:rPr>
              <a:t>The implications of this reality has not yet been thoroughly examined but will become the focus of attention as the reality of precarious employment practices become more ingrained and its skills development implications realised.</a:t>
            </a:r>
          </a:p>
          <a:p>
            <a:pPr>
              <a:buNone/>
            </a:pPr>
            <a:endParaRPr lang="en-ZA" dirty="0"/>
          </a:p>
        </p:txBody>
      </p:sp>
      <p:sp>
        <p:nvSpPr>
          <p:cNvPr id="5" name="Footer Placeholder 4"/>
          <p:cNvSpPr>
            <a:spLocks noGrp="1"/>
          </p:cNvSpPr>
          <p:nvPr>
            <p:ph type="ftr" sz="quarter" idx="16"/>
          </p:nvPr>
        </p:nvSpPr>
        <p:spPr>
          <a:xfrm>
            <a:off x="3124200" y="6400800"/>
            <a:ext cx="3752056" cy="457200"/>
          </a:xfrm>
        </p:spPr>
        <p:txBody>
          <a:bodyPr/>
          <a:lstStyle/>
          <a:p>
            <a:pPr>
              <a:defRPr/>
            </a:pPr>
            <a:r>
              <a:rPr lang="en-US" altLang="en-US" smtClean="0"/>
              <a:t>Akoojee (2015) TVET and World of Work</a:t>
            </a:r>
            <a:endParaRPr lang="en-GB" altLang="en-US" dirty="0"/>
          </a:p>
        </p:txBody>
      </p:sp>
      <p:sp>
        <p:nvSpPr>
          <p:cNvPr id="2" name="Title 1"/>
          <p:cNvSpPr>
            <a:spLocks noGrp="1"/>
          </p:cNvSpPr>
          <p:nvPr>
            <p:ph type="title"/>
          </p:nvPr>
        </p:nvSpPr>
        <p:spPr/>
        <p:txBody>
          <a:bodyPr/>
          <a:lstStyle/>
          <a:p>
            <a:r>
              <a:rPr lang="en-ZA" dirty="0" smtClean="0"/>
              <a:t>That Precarious Present-Future</a:t>
            </a:r>
            <a:endParaRPr lang="en-ZA" dirty="0"/>
          </a:p>
        </p:txBody>
      </p:sp>
    </p:spTree>
    <p:extLst>
      <p:ext uri="{BB962C8B-B14F-4D97-AF65-F5344CB8AC3E}">
        <p14:creationId xmlns:p14="http://schemas.microsoft.com/office/powerpoint/2010/main" xmlns="" val="3873274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Grp="1" noChangeAspect="1" noChangeArrowheads="1"/>
          </p:cNvPicPr>
          <p:nvPr>
            <p:ph sz="quarter" idx="13"/>
          </p:nvPr>
        </p:nvPicPr>
        <p:blipFill>
          <a:blip r:embed="rId2" cstate="print"/>
          <a:srcRect/>
          <a:stretch>
            <a:fillRect/>
          </a:stretch>
        </p:blipFill>
        <p:spPr bwMode="auto">
          <a:xfrm>
            <a:off x="2339752" y="1600200"/>
            <a:ext cx="3240360" cy="4530725"/>
          </a:xfrm>
          <a:prstGeom prst="rect">
            <a:avLst/>
          </a:prstGeom>
          <a:noFill/>
          <a:ln w="9525">
            <a:noFill/>
            <a:miter lim="800000"/>
            <a:headEnd/>
            <a:tailEnd/>
          </a:ln>
        </p:spPr>
      </p:pic>
      <p:sp>
        <p:nvSpPr>
          <p:cNvPr id="4" name="Footer Placeholder 3"/>
          <p:cNvSpPr>
            <a:spLocks noGrp="1"/>
          </p:cNvSpPr>
          <p:nvPr>
            <p:ph type="ftr" sz="quarter" idx="16"/>
          </p:nvPr>
        </p:nvSpPr>
        <p:spPr/>
        <p:txBody>
          <a:bodyPr/>
          <a:lstStyle/>
          <a:p>
            <a:pPr>
              <a:defRPr/>
            </a:pPr>
            <a:r>
              <a:rPr lang="en-US" altLang="en-US" smtClean="0"/>
              <a:t>Akoojee (2015) TVET and World of Work</a:t>
            </a:r>
            <a:endParaRPr lang="en-GB" altLang="en-US"/>
          </a:p>
        </p:txBody>
      </p:sp>
      <p:sp>
        <p:nvSpPr>
          <p:cNvPr id="2" name="Title 1"/>
          <p:cNvSpPr>
            <a:spLocks noGrp="1"/>
          </p:cNvSpPr>
          <p:nvPr>
            <p:ph type="title"/>
          </p:nvPr>
        </p:nvSpPr>
        <p:spPr/>
        <p:txBody>
          <a:bodyPr/>
          <a:lstStyle/>
          <a:p>
            <a:r>
              <a:rPr lang="en-ZA" sz="2400" dirty="0" smtClean="0"/>
              <a:t>The reality: Capital Intensive Manufacturing</a:t>
            </a:r>
            <a:endParaRPr lang="en-ZA" sz="2400" dirty="0"/>
          </a:p>
        </p:txBody>
      </p:sp>
    </p:spTree>
    <p:extLst>
      <p:ext uri="{BB962C8B-B14F-4D97-AF65-F5344CB8AC3E}">
        <p14:creationId xmlns:p14="http://schemas.microsoft.com/office/powerpoint/2010/main" xmlns="" val="2044706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Grp="1" noChangeAspect="1" noChangeArrowheads="1"/>
          </p:cNvPicPr>
          <p:nvPr>
            <p:ph sz="quarter" idx="13"/>
          </p:nvPr>
        </p:nvPicPr>
        <p:blipFill>
          <a:blip r:embed="rId3" cstate="print"/>
          <a:stretch>
            <a:fillRect/>
          </a:stretch>
        </p:blipFill>
        <p:spPr bwMode="auto">
          <a:xfrm>
            <a:off x="352425" y="1778039"/>
            <a:ext cx="7680325" cy="4095672"/>
          </a:xfrm>
          <a:prstGeom prst="rect">
            <a:avLst/>
          </a:prstGeom>
          <a:noFill/>
          <a:ln w="9525">
            <a:noFill/>
            <a:miter lim="800000"/>
            <a:headEnd/>
            <a:tailEnd/>
          </a:ln>
        </p:spPr>
      </p:pic>
      <p:sp>
        <p:nvSpPr>
          <p:cNvPr id="4" name="Footer Placeholder 3"/>
          <p:cNvSpPr>
            <a:spLocks noGrp="1"/>
          </p:cNvSpPr>
          <p:nvPr>
            <p:ph type="ftr" sz="quarter" idx="16"/>
          </p:nvPr>
        </p:nvSpPr>
        <p:spPr/>
        <p:txBody>
          <a:bodyPr/>
          <a:lstStyle/>
          <a:p>
            <a:pPr>
              <a:defRPr/>
            </a:pPr>
            <a:r>
              <a:rPr lang="en-US" altLang="en-US" smtClean="0"/>
              <a:t>Akoojee (2015) TVET and World of Work</a:t>
            </a:r>
            <a:endParaRPr lang="en-GB" altLang="en-US"/>
          </a:p>
        </p:txBody>
      </p:sp>
      <p:sp>
        <p:nvSpPr>
          <p:cNvPr id="2" name="Title 1"/>
          <p:cNvSpPr>
            <a:spLocks noGrp="1"/>
          </p:cNvSpPr>
          <p:nvPr>
            <p:ph type="title"/>
          </p:nvPr>
        </p:nvSpPr>
        <p:spPr/>
        <p:txBody>
          <a:bodyPr/>
          <a:lstStyle/>
          <a:p>
            <a:pPr algn="r"/>
            <a:r>
              <a:rPr lang="en-ZA" dirty="0" smtClean="0"/>
              <a:t>The New Power Plant </a:t>
            </a:r>
            <a:br>
              <a:rPr lang="en-ZA" dirty="0" smtClean="0"/>
            </a:br>
            <a:r>
              <a:rPr lang="en-ZA" sz="1200" dirty="0" smtClean="0"/>
              <a:t>TIME 13.04.2013p. 22/23</a:t>
            </a:r>
            <a:endParaRPr lang="en-ZA" sz="1200" dirty="0"/>
          </a:p>
        </p:txBody>
      </p:sp>
    </p:spTree>
    <p:extLst>
      <p:ext uri="{BB962C8B-B14F-4D97-AF65-F5344CB8AC3E}">
        <p14:creationId xmlns:p14="http://schemas.microsoft.com/office/powerpoint/2010/main" xmlns="" val="390874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The New Factory in a Box</a:t>
            </a:r>
            <a:endParaRPr lang="en-ZA" dirty="0"/>
          </a:p>
        </p:txBody>
      </p:sp>
      <p:sp>
        <p:nvSpPr>
          <p:cNvPr id="4" name="Text Placeholder 3"/>
          <p:cNvSpPr>
            <a:spLocks noGrp="1"/>
          </p:cNvSpPr>
          <p:nvPr>
            <p:ph type="body" sz="half" idx="2"/>
          </p:nvPr>
        </p:nvSpPr>
        <p:spPr/>
        <p:txBody>
          <a:bodyPr/>
          <a:lstStyle/>
          <a:p>
            <a:r>
              <a:rPr lang="en-ZA" dirty="0" smtClean="0"/>
              <a:t>How 3-D Printers can turn Powdered Metal into Complex Parts</a:t>
            </a:r>
          </a:p>
          <a:p>
            <a:r>
              <a:rPr lang="en-ZA" dirty="0" smtClean="0"/>
              <a:t>(REF. TIME: April 22, 2013 (p. 24-25)</a:t>
            </a:r>
            <a:endParaRPr lang="en-ZA" dirty="0"/>
          </a:p>
        </p:txBody>
      </p:sp>
      <p:pic>
        <p:nvPicPr>
          <p:cNvPr id="6" name="Picture 2"/>
          <p:cNvPicPr>
            <a:picLocks noGrp="1" noChangeAspect="1" noChangeArrowheads="1"/>
          </p:cNvPicPr>
          <p:nvPr>
            <p:ph sz="quarter" idx="14"/>
          </p:nvPr>
        </p:nvPicPr>
        <p:blipFill>
          <a:blip r:embed="rId2" cstate="print"/>
          <a:srcRect/>
          <a:stretch>
            <a:fillRect/>
          </a:stretch>
        </p:blipFill>
        <p:spPr bwMode="auto">
          <a:xfrm>
            <a:off x="611560" y="3501008"/>
            <a:ext cx="8208094" cy="2052646"/>
          </a:xfrm>
          <a:prstGeom prst="rect">
            <a:avLst/>
          </a:prstGeom>
          <a:noFill/>
          <a:ln w="9525">
            <a:noFill/>
            <a:miter lim="800000"/>
            <a:headEnd/>
            <a:tailEnd/>
          </a:ln>
        </p:spPr>
      </p:pic>
      <p:sp>
        <p:nvSpPr>
          <p:cNvPr id="5" name="Footer Placeholder 4"/>
          <p:cNvSpPr>
            <a:spLocks noGrp="1"/>
          </p:cNvSpPr>
          <p:nvPr>
            <p:ph type="ftr" sz="quarter" idx="17"/>
          </p:nvPr>
        </p:nvSpPr>
        <p:spPr/>
        <p:txBody>
          <a:bodyPr/>
          <a:lstStyle/>
          <a:p>
            <a:pPr>
              <a:defRPr/>
            </a:pPr>
            <a:r>
              <a:rPr lang="en-US" altLang="en-US" smtClean="0"/>
              <a:t>Akoojee (2015) TVET and World of Work</a:t>
            </a:r>
            <a:endParaRPr lang="en-GB" altLang="en-US"/>
          </a:p>
        </p:txBody>
      </p:sp>
    </p:spTree>
    <p:extLst>
      <p:ext uri="{BB962C8B-B14F-4D97-AF65-F5344CB8AC3E}">
        <p14:creationId xmlns:p14="http://schemas.microsoft.com/office/powerpoint/2010/main" xmlns="" val="3609731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Grp="1" noChangeAspect="1" noChangeArrowheads="1"/>
          </p:cNvPicPr>
          <p:nvPr>
            <p:ph sz="quarter" idx="13"/>
          </p:nvPr>
        </p:nvPicPr>
        <p:blipFill>
          <a:blip r:embed="rId3" cstate="print"/>
          <a:stretch>
            <a:fillRect/>
          </a:stretch>
        </p:blipFill>
        <p:spPr bwMode="auto">
          <a:xfrm>
            <a:off x="1928812" y="2219325"/>
            <a:ext cx="4527550" cy="3213100"/>
          </a:xfrm>
          <a:prstGeom prst="rect">
            <a:avLst/>
          </a:prstGeom>
          <a:noFill/>
          <a:ln w="9525">
            <a:noFill/>
            <a:miter lim="800000"/>
            <a:headEnd/>
            <a:tailEnd/>
          </a:ln>
        </p:spPr>
      </p:pic>
      <p:sp>
        <p:nvSpPr>
          <p:cNvPr id="4" name="Footer Placeholder 3"/>
          <p:cNvSpPr>
            <a:spLocks noGrp="1"/>
          </p:cNvSpPr>
          <p:nvPr>
            <p:ph type="ftr" sz="quarter" idx="16"/>
          </p:nvPr>
        </p:nvSpPr>
        <p:spPr/>
        <p:txBody>
          <a:bodyPr/>
          <a:lstStyle/>
          <a:p>
            <a:pPr>
              <a:defRPr/>
            </a:pPr>
            <a:r>
              <a:rPr lang="en-US" altLang="en-US" smtClean="0"/>
              <a:t>Akoojee (2015) TVET and World of Work</a:t>
            </a:r>
            <a:endParaRPr lang="en-GB" altLang="en-US"/>
          </a:p>
        </p:txBody>
      </p:sp>
      <p:sp>
        <p:nvSpPr>
          <p:cNvPr id="2" name="Title 1"/>
          <p:cNvSpPr>
            <a:spLocks noGrp="1"/>
          </p:cNvSpPr>
          <p:nvPr>
            <p:ph type="title"/>
          </p:nvPr>
        </p:nvSpPr>
        <p:spPr/>
        <p:txBody>
          <a:bodyPr>
            <a:normAutofit fontScale="90000"/>
          </a:bodyPr>
          <a:lstStyle/>
          <a:p>
            <a:pPr algn="r"/>
            <a:r>
              <a:rPr lang="en-ZA" dirty="0" smtClean="0"/>
              <a:t>The ‘New’ Manufacturer</a:t>
            </a:r>
            <a:br>
              <a:rPr lang="en-ZA" dirty="0" smtClean="0"/>
            </a:br>
            <a:r>
              <a:rPr lang="en-ZA" dirty="0" smtClean="0"/>
              <a:t>(</a:t>
            </a:r>
            <a:r>
              <a:rPr lang="en-ZA" sz="1400" dirty="0" smtClean="0"/>
              <a:t>Ref. Time. April 22, 2013 P.24/5)</a:t>
            </a:r>
            <a:endParaRPr lang="en-ZA" dirty="0"/>
          </a:p>
        </p:txBody>
      </p:sp>
    </p:spTree>
    <p:extLst>
      <p:ext uri="{BB962C8B-B14F-4D97-AF65-F5344CB8AC3E}">
        <p14:creationId xmlns:p14="http://schemas.microsoft.com/office/powerpoint/2010/main" xmlns="" val="305156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An attempt to understand the relationship between (T)VET and the world of work (using the South African case)</a:t>
            </a:r>
          </a:p>
          <a:p>
            <a:pPr marL="285750" indent="-285750">
              <a:buFont typeface="Arial" panose="020B0604020202020204" pitchFamily="34" charset="0"/>
              <a:buChar char="•"/>
            </a:pPr>
            <a:r>
              <a:rPr lang="en-US" dirty="0" smtClean="0"/>
              <a:t>Unpacking assumptions about the nature of VET (in different contexts)?</a:t>
            </a:r>
          </a:p>
          <a:p>
            <a:pPr marL="285750" indent="-285750">
              <a:buFont typeface="Arial" panose="020B0604020202020204" pitchFamily="34" charset="0"/>
              <a:buChar char="•"/>
            </a:pPr>
            <a:r>
              <a:rPr lang="en-US" dirty="0" smtClean="0"/>
              <a:t>Unpacking assumption of notion of ‘world of work’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Experiences from the ground</a:t>
            </a:r>
          </a:p>
          <a:p>
            <a:pPr marL="457200" lvl="1" indent="-285750"/>
            <a:r>
              <a:rPr lang="en-US" dirty="0" smtClean="0"/>
              <a:t>Involvement as Chair of Technical Task Team (Human Resources Development Council of South Africa – A Tripartite Policy ‘think-tank’ to resolve skills deficits at highest level (Chaired by Deputy President)</a:t>
            </a:r>
          </a:p>
          <a:p>
            <a:pPr marL="457200" lvl="1" indent="-285750"/>
            <a:r>
              <a:rPr lang="en-US" dirty="0" smtClean="0"/>
              <a:t>Experiences from involvement in the sector in South Africa (and Africa) and now Asia   - TVET in and for (sustainable) development in developing contexts)</a:t>
            </a:r>
            <a:endParaRPr lang="en-GB" dirty="0"/>
          </a:p>
        </p:txBody>
      </p:sp>
      <p:sp>
        <p:nvSpPr>
          <p:cNvPr id="3" name="Footer Placeholder 2"/>
          <p:cNvSpPr>
            <a:spLocks noGrp="1"/>
          </p:cNvSpPr>
          <p:nvPr>
            <p:ph type="ftr" sz="quarter" idx="16"/>
          </p:nvPr>
        </p:nvSpPr>
        <p:spPr/>
        <p:txBody>
          <a:bodyPr/>
          <a:lstStyle/>
          <a:p>
            <a:r>
              <a:rPr lang="en-US" smtClean="0"/>
              <a:t>Akoojee (2015) TVET and World of Work</a:t>
            </a:r>
            <a:endParaRPr lang="en-US"/>
          </a:p>
        </p:txBody>
      </p:sp>
      <p:sp>
        <p:nvSpPr>
          <p:cNvPr id="4" name="Title 3"/>
          <p:cNvSpPr>
            <a:spLocks noGrp="1"/>
          </p:cNvSpPr>
          <p:nvPr>
            <p:ph type="title"/>
          </p:nvPr>
        </p:nvSpPr>
        <p:spPr/>
        <p:txBody>
          <a:bodyPr/>
          <a:lstStyle/>
          <a:p>
            <a:r>
              <a:rPr lang="en-US" dirty="0" smtClean="0"/>
              <a:t>This presentation</a:t>
            </a:r>
            <a:endParaRPr lang="en-GB" dirty="0"/>
          </a:p>
        </p:txBody>
      </p:sp>
    </p:spTree>
    <p:extLst>
      <p:ext uri="{BB962C8B-B14F-4D97-AF65-F5344CB8AC3E}">
        <p14:creationId xmlns:p14="http://schemas.microsoft.com/office/powerpoint/2010/main" xmlns="" val="2102253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terberry Hill - January 2012 359.JPG"/>
          <p:cNvPicPr>
            <a:picLocks noGrp="1" noChangeAspect="1"/>
          </p:cNvPicPr>
          <p:nvPr>
            <p:ph sz="quarter" idx="13"/>
          </p:nvPr>
        </p:nvPicPr>
        <p:blipFill>
          <a:blip r:embed="rId2" cstate="print"/>
          <a:stretch>
            <a:fillRect/>
          </a:stretch>
        </p:blipFill>
        <p:spPr>
          <a:xfrm>
            <a:off x="1175067" y="1562735"/>
            <a:ext cx="6035040" cy="4526280"/>
          </a:xfrm>
        </p:spPr>
      </p:pic>
      <p:sp>
        <p:nvSpPr>
          <p:cNvPr id="3" name="Footer Placeholder 2"/>
          <p:cNvSpPr>
            <a:spLocks noGrp="1"/>
          </p:cNvSpPr>
          <p:nvPr>
            <p:ph type="ftr" sz="quarter" idx="16"/>
          </p:nvPr>
        </p:nvSpPr>
        <p:spPr/>
        <p:txBody>
          <a:bodyPr/>
          <a:lstStyle/>
          <a:p>
            <a:r>
              <a:rPr lang="en-US" smtClean="0"/>
              <a:t>Akoojee (2015) TVET and World of Work</a:t>
            </a:r>
            <a:endParaRPr lang="en-ZA"/>
          </a:p>
        </p:txBody>
      </p:sp>
      <p:sp>
        <p:nvSpPr>
          <p:cNvPr id="4" name="Title 3"/>
          <p:cNvSpPr>
            <a:spLocks noGrp="1"/>
          </p:cNvSpPr>
          <p:nvPr>
            <p:ph type="title"/>
          </p:nvPr>
        </p:nvSpPr>
        <p:spPr/>
        <p:txBody>
          <a:bodyPr>
            <a:normAutofit/>
          </a:bodyPr>
          <a:lstStyle/>
          <a:p>
            <a:r>
              <a:rPr lang="en-ZA" dirty="0" smtClean="0"/>
              <a:t>Give me hope .....Joanna.....</a:t>
            </a:r>
            <a:endParaRPr lang="en-ZA" dirty="0"/>
          </a:p>
        </p:txBody>
      </p:sp>
    </p:spTree>
    <p:extLst>
      <p:ext uri="{BB962C8B-B14F-4D97-AF65-F5344CB8AC3E}">
        <p14:creationId xmlns:p14="http://schemas.microsoft.com/office/powerpoint/2010/main" xmlns="" val="2432654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p:txBody>
          <a:bodyPr/>
          <a:lstStyle/>
          <a:p>
            <a:r>
              <a:rPr lang="en-US" smtClean="0"/>
              <a:t>Akoojee (2015) TVET and World of Work</a:t>
            </a:r>
            <a:endParaRPr lang="en-ZA"/>
          </a:p>
        </p:txBody>
      </p:sp>
      <p:sp>
        <p:nvSpPr>
          <p:cNvPr id="2" name="Title 1"/>
          <p:cNvSpPr>
            <a:spLocks noGrp="1"/>
          </p:cNvSpPr>
          <p:nvPr>
            <p:ph type="title"/>
          </p:nvPr>
        </p:nvSpPr>
        <p:spPr/>
        <p:txBody>
          <a:bodyPr>
            <a:normAutofit/>
          </a:bodyPr>
          <a:lstStyle/>
          <a:p>
            <a:r>
              <a:rPr lang="en-ZA" dirty="0" smtClean="0"/>
              <a:t>Bridal Veil Falls: </a:t>
            </a:r>
            <a:r>
              <a:rPr lang="en-ZA" dirty="0" err="1" smtClean="0"/>
              <a:t>Sabie</a:t>
            </a:r>
            <a:r>
              <a:rPr lang="en-ZA" dirty="0"/>
              <a:t>/</a:t>
            </a:r>
            <a:r>
              <a:rPr lang="en-ZA" dirty="0" smtClean="0"/>
              <a:t>Mpumalanga</a:t>
            </a:r>
            <a:endParaRPr lang="en-ZA" dirty="0"/>
          </a:p>
        </p:txBody>
      </p:sp>
      <p:sp>
        <p:nvSpPr>
          <p:cNvPr id="3" name="Oval 2"/>
          <p:cNvSpPr/>
          <p:nvPr/>
        </p:nvSpPr>
        <p:spPr>
          <a:xfrm>
            <a:off x="2000232" y="2000240"/>
            <a:ext cx="5715039" cy="4286279"/>
          </a:xfrm>
          <a:prstGeom prst="ellipse">
            <a:avLst/>
          </a:prstGeom>
          <a:blipFill rotWithShape="0">
            <a:blip r:embed="rId2"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xmlns="" val="3969325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Waterberry Hill - January 2012 396.JPG"/>
          <p:cNvPicPr>
            <a:picLocks noGrp="1" noChangeAspect="1"/>
          </p:cNvPicPr>
          <p:nvPr>
            <p:ph sz="quarter" idx="13"/>
          </p:nvPr>
        </p:nvPicPr>
        <p:blipFill>
          <a:blip r:embed="rId2" cstate="print"/>
          <a:stretch>
            <a:fillRect/>
          </a:stretch>
        </p:blipFill>
        <p:spPr>
          <a:xfrm>
            <a:off x="1554692" y="1340768"/>
            <a:ext cx="6034616" cy="4666332"/>
          </a:xfrm>
        </p:spPr>
      </p:pic>
      <p:sp>
        <p:nvSpPr>
          <p:cNvPr id="3" name="Footer Placeholder 2"/>
          <p:cNvSpPr>
            <a:spLocks noGrp="1"/>
          </p:cNvSpPr>
          <p:nvPr>
            <p:ph type="ftr" sz="quarter" idx="16"/>
          </p:nvPr>
        </p:nvSpPr>
        <p:spPr/>
        <p:txBody>
          <a:bodyPr/>
          <a:lstStyle/>
          <a:p>
            <a:r>
              <a:rPr lang="en-US" smtClean="0"/>
              <a:t>Akoojee (2015) TVET and World of Work</a:t>
            </a:r>
            <a:endParaRPr lang="en-ZA"/>
          </a:p>
        </p:txBody>
      </p:sp>
      <p:sp>
        <p:nvSpPr>
          <p:cNvPr id="4" name="Title 3"/>
          <p:cNvSpPr>
            <a:spLocks noGrp="1"/>
          </p:cNvSpPr>
          <p:nvPr>
            <p:ph type="title"/>
          </p:nvPr>
        </p:nvSpPr>
        <p:spPr/>
        <p:txBody>
          <a:bodyPr/>
          <a:lstStyle/>
          <a:p>
            <a:endParaRPr lang="en-ZA" dirty="0"/>
          </a:p>
        </p:txBody>
      </p:sp>
    </p:spTree>
    <p:extLst>
      <p:ext uri="{BB962C8B-B14F-4D97-AF65-F5344CB8AC3E}">
        <p14:creationId xmlns:p14="http://schemas.microsoft.com/office/powerpoint/2010/main" xmlns="" val="2560196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The South </a:t>
            </a:r>
            <a:r>
              <a:rPr lang="en-US" dirty="0"/>
              <a:t>A</a:t>
            </a:r>
            <a:r>
              <a:rPr lang="en-US" dirty="0" smtClean="0"/>
              <a:t>frican reality</a:t>
            </a:r>
            <a:endParaRPr lang="en-GB" dirty="0"/>
          </a:p>
        </p:txBody>
      </p:sp>
      <p:sp>
        <p:nvSpPr>
          <p:cNvPr id="3" name="Footer Placeholder 2"/>
          <p:cNvSpPr>
            <a:spLocks noGrp="1"/>
          </p:cNvSpPr>
          <p:nvPr>
            <p:ph type="ftr" sz="quarter" idx="12"/>
          </p:nvPr>
        </p:nvSpPr>
        <p:spPr/>
        <p:txBody>
          <a:bodyPr/>
          <a:lstStyle/>
          <a:p>
            <a:r>
              <a:rPr lang="en-US" smtClean="0"/>
              <a:t>Akoojee (2015) TVET and World of Work</a:t>
            </a:r>
            <a:endParaRPr lang="en-US"/>
          </a:p>
        </p:txBody>
      </p:sp>
      <p:sp>
        <p:nvSpPr>
          <p:cNvPr id="4" name="Title 3"/>
          <p:cNvSpPr>
            <a:spLocks noGrp="1"/>
          </p:cNvSpPr>
          <p:nvPr>
            <p:ph type="title"/>
          </p:nvPr>
        </p:nvSpPr>
        <p:spPr/>
        <p:txBody>
          <a:bodyPr/>
          <a:lstStyle/>
          <a:p>
            <a:r>
              <a:rPr lang="en-US" dirty="0" smtClean="0"/>
              <a:t>VET in South Africa-Challenges</a:t>
            </a:r>
            <a:endParaRPr lang="en-GB" dirty="0"/>
          </a:p>
        </p:txBody>
      </p:sp>
    </p:spTree>
    <p:extLst>
      <p:ext uri="{BB962C8B-B14F-4D97-AF65-F5344CB8AC3E}">
        <p14:creationId xmlns:p14="http://schemas.microsoft.com/office/powerpoint/2010/main" xmlns="" val="1564166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13" y="9525"/>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extBox 24"/>
          <p:cNvSpPr txBox="1">
            <a:spLocks noChangeArrowheads="1"/>
          </p:cNvSpPr>
          <p:nvPr/>
        </p:nvSpPr>
        <p:spPr bwMode="auto">
          <a:xfrm>
            <a:off x="546100" y="1268413"/>
            <a:ext cx="8064500" cy="477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n-GB" altLang="en-US" sz="2400" b="1" dirty="0" smtClean="0">
                <a:solidFill>
                  <a:schemeClr val="bg1"/>
                </a:solidFill>
                <a:cs typeface="Arial" pitchFamily="34" charset="0"/>
              </a:rPr>
              <a:t>A </a:t>
            </a:r>
            <a:r>
              <a:rPr lang="en-GB" altLang="en-US" sz="2400" b="1" dirty="0">
                <a:solidFill>
                  <a:schemeClr val="bg1"/>
                </a:solidFill>
                <a:cs typeface="Arial" pitchFamily="34" charset="0"/>
              </a:rPr>
              <a:t>single, integrated, coherent and well articulated post-school system is located within the:</a:t>
            </a:r>
          </a:p>
          <a:p>
            <a:pPr eaLnBrk="1" hangingPunct="1">
              <a:spcBef>
                <a:spcPct val="0"/>
              </a:spcBef>
              <a:buFontTx/>
              <a:buNone/>
            </a:pPr>
            <a:endParaRPr lang="en-GB" altLang="en-US" sz="1000" dirty="0">
              <a:solidFill>
                <a:schemeClr val="bg1"/>
              </a:solidFill>
              <a:cs typeface="Arial" pitchFamily="34" charset="0"/>
            </a:endParaRPr>
          </a:p>
          <a:p>
            <a:pPr eaLnBrk="1" hangingPunct="1">
              <a:spcBef>
                <a:spcPct val="0"/>
              </a:spcBef>
            </a:pPr>
            <a:r>
              <a:rPr lang="en-GB" altLang="en-US" sz="2400" dirty="0">
                <a:solidFill>
                  <a:schemeClr val="bg1"/>
                </a:solidFill>
                <a:cs typeface="Arial" pitchFamily="34" charset="0"/>
              </a:rPr>
              <a:t>Expansion of post school provision to improve access and success</a:t>
            </a:r>
          </a:p>
          <a:p>
            <a:pPr eaLnBrk="1" hangingPunct="1">
              <a:spcBef>
                <a:spcPct val="0"/>
              </a:spcBef>
              <a:buFontTx/>
              <a:buNone/>
            </a:pPr>
            <a:endParaRPr lang="en-GB" altLang="en-US" sz="1000" dirty="0">
              <a:solidFill>
                <a:schemeClr val="bg1"/>
              </a:solidFill>
              <a:cs typeface="Arial" pitchFamily="34" charset="0"/>
            </a:endParaRPr>
          </a:p>
          <a:p>
            <a:pPr eaLnBrk="1" hangingPunct="1">
              <a:spcBef>
                <a:spcPct val="0"/>
              </a:spcBef>
            </a:pPr>
            <a:r>
              <a:rPr lang="en-GB" altLang="en-US" sz="2400" dirty="0">
                <a:solidFill>
                  <a:schemeClr val="bg1"/>
                </a:solidFill>
                <a:cs typeface="Arial" pitchFamily="34" charset="0"/>
              </a:rPr>
              <a:t>Strengthening institutions to improve quality of teaching and learning</a:t>
            </a:r>
          </a:p>
          <a:p>
            <a:pPr eaLnBrk="1" hangingPunct="1">
              <a:spcBef>
                <a:spcPct val="0"/>
              </a:spcBef>
              <a:buFontTx/>
              <a:buNone/>
            </a:pPr>
            <a:endParaRPr lang="en-US" altLang="en-US" sz="1000" dirty="0">
              <a:solidFill>
                <a:schemeClr val="bg1"/>
              </a:solidFill>
              <a:cs typeface="Arial" pitchFamily="34" charset="0"/>
            </a:endParaRPr>
          </a:p>
          <a:p>
            <a:pPr eaLnBrk="1" hangingPunct="1">
              <a:spcBef>
                <a:spcPct val="0"/>
              </a:spcBef>
            </a:pPr>
            <a:r>
              <a:rPr lang="en-GB" altLang="en-US" sz="2400" dirty="0">
                <a:solidFill>
                  <a:schemeClr val="bg1"/>
                </a:solidFill>
                <a:cs typeface="Arial" pitchFamily="34" charset="0"/>
              </a:rPr>
              <a:t>Setting out a vision and pathways for achieving a coherent post school system with </a:t>
            </a:r>
            <a:r>
              <a:rPr lang="en-ZA" altLang="en-US" sz="2400" dirty="0">
                <a:solidFill>
                  <a:schemeClr val="bg1"/>
                </a:solidFill>
                <a:cs typeface="Arial" pitchFamily="34" charset="0"/>
              </a:rPr>
              <a:t>articulation, collaboration and coordination</a:t>
            </a:r>
            <a:r>
              <a:rPr lang="en-GB" altLang="en-US" sz="2400" dirty="0">
                <a:solidFill>
                  <a:schemeClr val="bg1"/>
                </a:solidFill>
                <a:cs typeface="Arial" pitchFamily="34" charset="0"/>
              </a:rPr>
              <a:t> between the different components, as well as alignment between the various institutional types and between education and training institutions and the labour market</a:t>
            </a:r>
            <a:endParaRPr lang="en-US" altLang="en-US" sz="2400" dirty="0">
              <a:solidFill>
                <a:schemeClr val="bg1"/>
              </a:solidFill>
              <a:cs typeface="Arial" pitchFamily="34" charset="0"/>
            </a:endParaRPr>
          </a:p>
          <a:p>
            <a:pPr eaLnBrk="1" hangingPunct="1">
              <a:spcBef>
                <a:spcPct val="0"/>
              </a:spcBef>
            </a:pPr>
            <a:endParaRPr lang="en-GB" altLang="en-US" sz="1000" dirty="0">
              <a:cs typeface="Arial" pitchFamily="34" charset="0"/>
            </a:endParaRPr>
          </a:p>
        </p:txBody>
      </p:sp>
      <p:sp>
        <p:nvSpPr>
          <p:cNvPr id="7" name="TextBox 6"/>
          <p:cNvSpPr txBox="1"/>
          <p:nvPr/>
        </p:nvSpPr>
        <p:spPr>
          <a:xfrm>
            <a:off x="539750" y="530225"/>
            <a:ext cx="8064500" cy="522288"/>
          </a:xfrm>
          <a:prstGeom prst="rect">
            <a:avLst/>
          </a:prstGeom>
          <a:ln/>
        </p:spPr>
        <p:style>
          <a:lnRef idx="1">
            <a:schemeClr val="accent1"/>
          </a:lnRef>
          <a:fillRef idx="2">
            <a:schemeClr val="accent1"/>
          </a:fillRef>
          <a:effectRef idx="1">
            <a:schemeClr val="accent1"/>
          </a:effectRef>
          <a:fontRef idx="minor">
            <a:schemeClr val="dk1"/>
          </a:fontRef>
        </p:style>
        <p:txBody>
          <a:bodyPr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2800" b="1" dirty="0" smtClean="0">
                <a:solidFill>
                  <a:srgbClr val="FFFFFF"/>
                </a:solidFill>
                <a:latin typeface="Calibri" pitchFamily="34" charset="0"/>
              </a:rPr>
              <a:t>Post School Education and Training System </a:t>
            </a:r>
            <a:endParaRPr lang="en-ZA" sz="2800" b="1" dirty="0" smtClean="0">
              <a:solidFill>
                <a:srgbClr val="FFFFFF"/>
              </a:solidFill>
              <a:latin typeface="Calibri" pitchFamily="34" charset="0"/>
            </a:endParaRPr>
          </a:p>
        </p:txBody>
      </p:sp>
      <p:sp>
        <p:nvSpPr>
          <p:cNvPr id="2" name="Footer Placeholder 1"/>
          <p:cNvSpPr>
            <a:spLocks noGrp="1"/>
          </p:cNvSpPr>
          <p:nvPr>
            <p:ph type="ftr" sz="quarter" idx="16"/>
          </p:nvPr>
        </p:nvSpPr>
        <p:spPr/>
        <p:txBody>
          <a:bodyPr/>
          <a:lstStyle/>
          <a:p>
            <a:r>
              <a:rPr lang="en-US" smtClean="0"/>
              <a:t>Akoojee (2015) TVET and World of Work</a:t>
            </a:r>
            <a:endParaRPr lang="en-US"/>
          </a:p>
        </p:txBody>
      </p:sp>
    </p:spTree>
    <p:extLst>
      <p:ext uri="{BB962C8B-B14F-4D97-AF65-F5344CB8AC3E}">
        <p14:creationId xmlns:p14="http://schemas.microsoft.com/office/powerpoint/2010/main" xmlns="" val="3060996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marL="342900" indent="-342900">
              <a:buFont typeface="Arial" panose="020B0604020202020204" pitchFamily="34" charset="0"/>
              <a:buChar char="•"/>
            </a:pPr>
            <a:r>
              <a:rPr lang="en-ZA" sz="2400" dirty="0" smtClean="0"/>
              <a:t>TVET Institution – Intermediate level</a:t>
            </a:r>
          </a:p>
          <a:p>
            <a:pPr lvl="1"/>
            <a:r>
              <a:rPr lang="en-ZA" sz="2400" dirty="0" smtClean="0"/>
              <a:t>School  -----------FET College-------------------University</a:t>
            </a:r>
          </a:p>
          <a:p>
            <a:pPr marL="342900" indent="-342900">
              <a:buFont typeface="Arial" panose="020B0604020202020204" pitchFamily="34" charset="0"/>
              <a:buChar char="•"/>
            </a:pPr>
            <a:r>
              <a:rPr lang="en-ZA" sz="2400" dirty="0" smtClean="0"/>
              <a:t>Current: responsive to post-school learners </a:t>
            </a:r>
            <a:r>
              <a:rPr lang="en-ZA" sz="2400" dirty="0" err="1" smtClean="0"/>
              <a:t>i.e</a:t>
            </a:r>
            <a:r>
              <a:rPr lang="en-ZA" sz="2400" dirty="0" smtClean="0"/>
              <a:t> post 16</a:t>
            </a:r>
          </a:p>
          <a:p>
            <a:pPr lvl="1"/>
            <a:r>
              <a:rPr lang="en-ZA" sz="2400" dirty="0" smtClean="0"/>
              <a:t>Primary School (</a:t>
            </a:r>
            <a:r>
              <a:rPr lang="en-ZA" sz="2400" dirty="0" err="1" smtClean="0"/>
              <a:t>Gr</a:t>
            </a:r>
            <a:r>
              <a:rPr lang="en-ZA" sz="2400" dirty="0" smtClean="0"/>
              <a:t> 1- - </a:t>
            </a:r>
            <a:r>
              <a:rPr lang="en-ZA" sz="2400" dirty="0" err="1" smtClean="0"/>
              <a:t>Gr</a:t>
            </a:r>
            <a:r>
              <a:rPr lang="en-ZA" sz="2400" dirty="0" smtClean="0"/>
              <a:t> 7)  7 yrs</a:t>
            </a:r>
          </a:p>
          <a:p>
            <a:pPr lvl="1"/>
            <a:r>
              <a:rPr lang="en-ZA" sz="2400" dirty="0" smtClean="0"/>
              <a:t>Secondary School (</a:t>
            </a:r>
            <a:r>
              <a:rPr lang="en-ZA" sz="2400" dirty="0" err="1" smtClean="0"/>
              <a:t>Gr</a:t>
            </a:r>
            <a:r>
              <a:rPr lang="en-ZA" sz="2400" dirty="0" smtClean="0"/>
              <a:t> 8 – </a:t>
            </a:r>
            <a:r>
              <a:rPr lang="en-ZA" sz="2400" dirty="0" err="1" smtClean="0"/>
              <a:t>Gr</a:t>
            </a:r>
            <a:r>
              <a:rPr lang="en-ZA" sz="2400" dirty="0" smtClean="0"/>
              <a:t> 12) – 5 yrs</a:t>
            </a:r>
          </a:p>
          <a:p>
            <a:pPr marL="342900" indent="-342900">
              <a:buFont typeface="Arial" panose="020B0604020202020204" pitchFamily="34" charset="0"/>
              <a:buChar char="•"/>
            </a:pPr>
            <a:r>
              <a:rPr lang="en-ZA" sz="2400" dirty="0" smtClean="0"/>
              <a:t> Mid level skills – artisan, hairdressing, plumber, electrician etc</a:t>
            </a:r>
          </a:p>
          <a:p>
            <a:pPr marL="342900" indent="-342900">
              <a:buFont typeface="Arial" panose="020B0604020202020204" pitchFamily="34" charset="0"/>
              <a:buChar char="•"/>
            </a:pPr>
            <a:r>
              <a:rPr lang="en-ZA" sz="2400" dirty="0" smtClean="0"/>
              <a:t>50 in country, 286 campuses</a:t>
            </a:r>
          </a:p>
          <a:p>
            <a:pPr marL="342900" indent="-342900">
              <a:buFont typeface="Arial" panose="020B0604020202020204" pitchFamily="34" charset="0"/>
              <a:buChar char="•"/>
            </a:pPr>
            <a:r>
              <a:rPr lang="en-ZA" sz="2400" dirty="0" smtClean="0"/>
              <a:t>Current enrolment around 457 000 students in total</a:t>
            </a:r>
            <a:endParaRPr lang="en-ZA" sz="2400" dirty="0"/>
          </a:p>
        </p:txBody>
      </p:sp>
      <p:sp>
        <p:nvSpPr>
          <p:cNvPr id="4" name="Footer Placeholder 3"/>
          <p:cNvSpPr>
            <a:spLocks noGrp="1"/>
          </p:cNvSpPr>
          <p:nvPr>
            <p:ph type="ftr" sz="quarter" idx="16"/>
          </p:nvPr>
        </p:nvSpPr>
        <p:spPr/>
        <p:txBody>
          <a:bodyPr/>
          <a:lstStyle/>
          <a:p>
            <a:pPr>
              <a:defRPr/>
            </a:pPr>
            <a:r>
              <a:rPr lang="en-US" altLang="en-US" smtClean="0"/>
              <a:t>Akoojee (2015) TVET and World of Work</a:t>
            </a:r>
            <a:endParaRPr lang="en-GB" altLang="en-US"/>
          </a:p>
        </p:txBody>
      </p:sp>
      <p:sp>
        <p:nvSpPr>
          <p:cNvPr id="2" name="Title 1"/>
          <p:cNvSpPr>
            <a:spLocks noGrp="1"/>
          </p:cNvSpPr>
          <p:nvPr>
            <p:ph type="title"/>
          </p:nvPr>
        </p:nvSpPr>
        <p:spPr/>
        <p:txBody>
          <a:bodyPr/>
          <a:lstStyle/>
          <a:p>
            <a:r>
              <a:rPr lang="en-ZA" dirty="0" smtClean="0"/>
              <a:t>What is an TVET College</a:t>
            </a:r>
            <a:endParaRPr lang="en-ZA" dirty="0"/>
          </a:p>
        </p:txBody>
      </p:sp>
    </p:spTree>
    <p:extLst>
      <p:ext uri="{BB962C8B-B14F-4D97-AF65-F5344CB8AC3E}">
        <p14:creationId xmlns:p14="http://schemas.microsoft.com/office/powerpoint/2010/main" xmlns="" val="23663434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295400"/>
            <a:ext cx="7924800" cy="5029200"/>
          </a:xfrm>
          <a:prstGeom prst="rect">
            <a:avLst/>
          </a:prstGeom>
        </p:spPr>
        <p:txBody>
          <a:bodyPr/>
          <a:lstStyle/>
          <a:p>
            <a:pPr marL="0" indent="0">
              <a:buNone/>
            </a:pPr>
            <a:endParaRPr lang="en-ZA" sz="2400" dirty="0" smtClean="0">
              <a:solidFill>
                <a:schemeClr val="bg1"/>
              </a:solidFill>
            </a:endParaRPr>
          </a:p>
          <a:p>
            <a:pPr marL="0" indent="0">
              <a:buNone/>
            </a:pPr>
            <a:r>
              <a:rPr lang="en-ZA" sz="2400" i="1" dirty="0" smtClean="0">
                <a:solidFill>
                  <a:schemeClr val="tx1">
                    <a:lumMod val="95000"/>
                  </a:schemeClr>
                </a:solidFill>
              </a:rPr>
              <a:t>The </a:t>
            </a:r>
            <a:r>
              <a:rPr lang="en-ZA" sz="2400" i="1" dirty="0">
                <a:solidFill>
                  <a:schemeClr val="tx1">
                    <a:lumMod val="95000"/>
                  </a:schemeClr>
                </a:solidFill>
              </a:rPr>
              <a:t>FET College System is not effective. It is too small and the output quality is poor. Continuous quality improvement is needed as the system expands. The quality and relevance of courses need urgent attention. </a:t>
            </a:r>
            <a:r>
              <a:rPr lang="en-ZA" sz="2400" i="1" dirty="0" smtClean="0">
                <a:solidFill>
                  <a:schemeClr val="tx1">
                    <a:lumMod val="95000"/>
                  </a:schemeClr>
                </a:solidFill>
              </a:rPr>
              <a:t>When </a:t>
            </a:r>
            <a:r>
              <a:rPr lang="en-ZA" sz="2400" i="1" dirty="0">
                <a:solidFill>
                  <a:schemeClr val="tx1">
                    <a:lumMod val="95000"/>
                  </a:schemeClr>
                </a:solidFill>
              </a:rPr>
              <a:t>quality starts to improve and the employability of graduates begin to increase, demand for FET services will rise automatically. </a:t>
            </a:r>
            <a:r>
              <a:rPr lang="en-ZA" sz="2400" i="1" dirty="0" smtClean="0">
                <a:solidFill>
                  <a:schemeClr val="tx1">
                    <a:lumMod val="95000"/>
                  </a:schemeClr>
                </a:solidFill>
              </a:rPr>
              <a:t>Simply </a:t>
            </a:r>
            <a:r>
              <a:rPr lang="en-ZA" sz="2400" i="1" dirty="0">
                <a:solidFill>
                  <a:schemeClr val="tx1">
                    <a:lumMod val="95000"/>
                  </a:schemeClr>
                </a:solidFill>
              </a:rPr>
              <a:t>growing the sector without focusing on quality is likely to be expensive and demoralising for young people, further stigmatising the system.</a:t>
            </a:r>
            <a:r>
              <a:rPr lang="en-ZA" sz="2400" i="1" dirty="0"/>
              <a:t>	</a:t>
            </a:r>
            <a:r>
              <a:rPr lang="en-ZA" sz="2400" dirty="0"/>
              <a:t>	</a:t>
            </a:r>
          </a:p>
          <a:p>
            <a:pPr marL="0" indent="0" algn="r">
              <a:buNone/>
            </a:pPr>
            <a:r>
              <a:rPr lang="en-ZA" sz="1100" dirty="0" smtClean="0"/>
              <a:t>Source: (NDP</a:t>
            </a:r>
            <a:r>
              <a:rPr lang="en-ZA" sz="1100" dirty="0"/>
              <a:t>: 2012)</a:t>
            </a:r>
          </a:p>
          <a:p>
            <a:pPr>
              <a:buAutoNum type="arabicPeriod"/>
            </a:pPr>
            <a:endParaRPr lang="en-ZA" dirty="0"/>
          </a:p>
          <a:p>
            <a:endParaRPr lang="en-US" dirty="0"/>
          </a:p>
        </p:txBody>
      </p:sp>
      <p:sp>
        <p:nvSpPr>
          <p:cNvPr id="5" name="Footer Placeholder 4"/>
          <p:cNvSpPr>
            <a:spLocks noGrp="1"/>
          </p:cNvSpPr>
          <p:nvPr>
            <p:ph type="ftr" sz="quarter" idx="16"/>
          </p:nvPr>
        </p:nvSpPr>
        <p:spPr/>
        <p:txBody>
          <a:bodyPr/>
          <a:lstStyle/>
          <a:p>
            <a:r>
              <a:rPr lang="en-US" smtClean="0"/>
              <a:t>Akoojee (2015) TVET and World of Work</a:t>
            </a:r>
            <a:endParaRPr lang="en-US" dirty="0"/>
          </a:p>
        </p:txBody>
      </p:sp>
      <p:sp>
        <p:nvSpPr>
          <p:cNvPr id="2" name="Title 1"/>
          <p:cNvSpPr>
            <a:spLocks noGrp="1"/>
          </p:cNvSpPr>
          <p:nvPr>
            <p:ph type="title"/>
          </p:nvPr>
        </p:nvSpPr>
        <p:spPr>
          <a:xfrm>
            <a:off x="457200" y="274638"/>
            <a:ext cx="8229600" cy="639762"/>
          </a:xfrm>
        </p:spPr>
        <p:txBody>
          <a:bodyPr>
            <a:normAutofit/>
          </a:bodyPr>
          <a:lstStyle/>
          <a:p>
            <a:r>
              <a:rPr lang="en-ZA" sz="2000" dirty="0" smtClean="0">
                <a:solidFill>
                  <a:schemeClr val="tx1">
                    <a:lumMod val="95000"/>
                  </a:schemeClr>
                </a:solidFill>
                <a:latin typeface="Arial" charset="0"/>
                <a:cs typeface="Arial" charset="0"/>
              </a:rPr>
              <a:t>Key critique of the sector  </a:t>
            </a:r>
            <a:endParaRPr lang="en-US" sz="2000" dirty="0">
              <a:solidFill>
                <a:schemeClr val="tx1">
                  <a:lumMod val="95000"/>
                </a:schemeClr>
              </a:solidFill>
            </a:endParaRPr>
          </a:p>
        </p:txBody>
      </p:sp>
    </p:spTree>
    <p:extLst>
      <p:ext uri="{BB962C8B-B14F-4D97-AF65-F5344CB8AC3E}">
        <p14:creationId xmlns:p14="http://schemas.microsoft.com/office/powerpoint/2010/main" xmlns="" val="18802994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TVET College Overview</a:t>
            </a:r>
            <a:endParaRPr lang="en-ZA" dirty="0"/>
          </a:p>
        </p:txBody>
      </p:sp>
      <p:sp>
        <p:nvSpPr>
          <p:cNvPr id="3" name="Text Placeholder 2"/>
          <p:cNvSpPr>
            <a:spLocks noGrp="1"/>
          </p:cNvSpPr>
          <p:nvPr>
            <p:ph type="body" sz="half" idx="2"/>
          </p:nvPr>
        </p:nvSpPr>
        <p:spPr>
          <a:xfrm>
            <a:off x="683568" y="1268760"/>
            <a:ext cx="2880320" cy="4320480"/>
          </a:xfrm>
        </p:spPr>
        <p:txBody>
          <a:bodyPr>
            <a:normAutofit fontScale="25000" lnSpcReduction="20000"/>
          </a:bodyPr>
          <a:lstStyle/>
          <a:p>
            <a:pPr marL="342900" indent="-342900"/>
            <a:r>
              <a:rPr lang="en-ZA" sz="4800" b="1" dirty="0" smtClean="0"/>
              <a:t>Intentions </a:t>
            </a:r>
          </a:p>
          <a:p>
            <a:pPr marL="342900" indent="-342900"/>
            <a:r>
              <a:rPr lang="en-ZA" sz="4800" b="1" dirty="0" smtClean="0"/>
              <a:t>- </a:t>
            </a:r>
            <a:r>
              <a:rPr lang="en-ZA" sz="4800" dirty="0" smtClean="0"/>
              <a:t>Education and Training synergy</a:t>
            </a:r>
          </a:p>
          <a:p>
            <a:pPr marL="342900">
              <a:lnSpc>
                <a:spcPct val="120000"/>
              </a:lnSpc>
              <a:buFont typeface="Arial" pitchFamily="34" charset="0"/>
              <a:buChar char="•"/>
            </a:pPr>
            <a:r>
              <a:rPr lang="en-ZA" sz="4800" dirty="0" smtClean="0"/>
              <a:t>Quality - NQF</a:t>
            </a:r>
          </a:p>
          <a:p>
            <a:pPr marL="342900">
              <a:lnSpc>
                <a:spcPct val="120000"/>
              </a:lnSpc>
              <a:buFont typeface="Arial" pitchFamily="34" charset="0"/>
              <a:buChar char="•"/>
            </a:pPr>
            <a:r>
              <a:rPr lang="en-ZA" sz="4800" dirty="0" smtClean="0"/>
              <a:t>Reorganise and strengthen</a:t>
            </a:r>
          </a:p>
          <a:p>
            <a:pPr marL="342900">
              <a:lnSpc>
                <a:spcPct val="120000"/>
              </a:lnSpc>
            </a:pPr>
            <a:r>
              <a:rPr lang="en-ZA" sz="4800" dirty="0"/>
              <a:t>I</a:t>
            </a:r>
            <a:r>
              <a:rPr lang="en-ZA" sz="4800" b="1" dirty="0" smtClean="0"/>
              <a:t>nitiatives</a:t>
            </a:r>
          </a:p>
          <a:p>
            <a:pPr marL="342900">
              <a:lnSpc>
                <a:spcPct val="120000"/>
              </a:lnSpc>
              <a:buFont typeface="Arial" pitchFamily="34" charset="0"/>
              <a:buChar char="•"/>
            </a:pPr>
            <a:r>
              <a:rPr lang="en-ZA" sz="4800" dirty="0" smtClean="0"/>
              <a:t>Cash injection, occasional -  2005 - </a:t>
            </a:r>
            <a:r>
              <a:rPr lang="en-ZA" sz="4800" dirty="0" err="1" smtClean="0"/>
              <a:t>Racapitalisation</a:t>
            </a:r>
            <a:endParaRPr lang="en-ZA" sz="4800" dirty="0" smtClean="0"/>
          </a:p>
          <a:p>
            <a:pPr marL="342900">
              <a:lnSpc>
                <a:spcPct val="120000"/>
              </a:lnSpc>
              <a:buFont typeface="Arial" pitchFamily="34" charset="0"/>
              <a:buChar char="•"/>
            </a:pPr>
            <a:r>
              <a:rPr lang="en-ZA" sz="4800" dirty="0" smtClean="0"/>
              <a:t>Curriculum review – NATED-NC(V)</a:t>
            </a:r>
          </a:p>
          <a:p>
            <a:pPr marL="342900">
              <a:lnSpc>
                <a:spcPct val="120000"/>
              </a:lnSpc>
            </a:pPr>
            <a:r>
              <a:rPr lang="en-ZA" sz="4800" b="1" dirty="0" smtClean="0"/>
              <a:t>Achievements</a:t>
            </a:r>
          </a:p>
          <a:p>
            <a:pPr marL="342900">
              <a:lnSpc>
                <a:spcPct val="120000"/>
              </a:lnSpc>
              <a:buAutoNum type="arabicPeriod"/>
            </a:pPr>
            <a:r>
              <a:rPr lang="en-ZA" sz="4800" dirty="0" smtClean="0"/>
              <a:t>Equity and open-</a:t>
            </a:r>
            <a:r>
              <a:rPr lang="en-ZA" sz="4800" dirty="0" err="1" smtClean="0"/>
              <a:t>ness</a:t>
            </a:r>
            <a:endParaRPr lang="en-ZA" sz="4800" dirty="0" smtClean="0"/>
          </a:p>
          <a:p>
            <a:pPr marL="342900">
              <a:lnSpc>
                <a:spcPct val="120000"/>
              </a:lnSpc>
              <a:buAutoNum type="arabicPeriod"/>
            </a:pPr>
            <a:r>
              <a:rPr lang="en-ZA" sz="4800" dirty="0" smtClean="0"/>
              <a:t>Enrolment demographics: white to black</a:t>
            </a:r>
          </a:p>
          <a:p>
            <a:pPr marL="342900">
              <a:lnSpc>
                <a:spcPct val="120000"/>
              </a:lnSpc>
              <a:buAutoNum type="arabicPeriod"/>
            </a:pPr>
            <a:r>
              <a:rPr lang="en-ZA" sz="4800" dirty="0" smtClean="0"/>
              <a:t>Reorganisation or sector (post 2001) – Mergers and rationalisation (150 – 50 colleges)</a:t>
            </a:r>
          </a:p>
          <a:p>
            <a:pPr marL="342900">
              <a:lnSpc>
                <a:spcPct val="120000"/>
              </a:lnSpc>
              <a:buAutoNum type="arabicPeriod"/>
            </a:pPr>
            <a:r>
              <a:rPr lang="en-ZA" dirty="0" smtClean="0"/>
              <a:t>Campus focus</a:t>
            </a:r>
            <a:endParaRPr lang="en-ZA" dirty="0"/>
          </a:p>
        </p:txBody>
      </p:sp>
      <p:pic>
        <p:nvPicPr>
          <p:cNvPr id="6" name="Content Placeholder 3" descr="Picture 048.jpg"/>
          <p:cNvPicPr>
            <a:picLocks noGrp="1" noChangeAspect="1"/>
          </p:cNvPicPr>
          <p:nvPr>
            <p:ph sz="quarter" idx="14"/>
          </p:nvPr>
        </p:nvPicPr>
        <p:blipFill>
          <a:blip r:embed="rId2" cstate="print"/>
          <a:stretch>
            <a:fillRect/>
          </a:stretch>
        </p:blipFill>
        <p:spPr>
          <a:xfrm>
            <a:off x="4105275" y="1691680"/>
            <a:ext cx="4681538" cy="3511153"/>
          </a:xfrm>
        </p:spPr>
      </p:pic>
      <p:sp>
        <p:nvSpPr>
          <p:cNvPr id="5" name="Footer Placeholder 4"/>
          <p:cNvSpPr>
            <a:spLocks noGrp="1"/>
          </p:cNvSpPr>
          <p:nvPr>
            <p:ph type="ftr" sz="quarter" idx="17"/>
          </p:nvPr>
        </p:nvSpPr>
        <p:spPr/>
        <p:txBody>
          <a:bodyPr/>
          <a:lstStyle/>
          <a:p>
            <a:pPr>
              <a:defRPr/>
            </a:pPr>
            <a:r>
              <a:rPr lang="en-US" altLang="en-US" smtClean="0"/>
              <a:t>Akoojee (2015) TVET and World of Work</a:t>
            </a:r>
            <a:endParaRPr lang="en-GB" altLang="en-US"/>
          </a:p>
        </p:txBody>
      </p:sp>
    </p:spTree>
    <p:extLst>
      <p:ext uri="{BB962C8B-B14F-4D97-AF65-F5344CB8AC3E}">
        <p14:creationId xmlns:p14="http://schemas.microsoft.com/office/powerpoint/2010/main" xmlns="" val="2324699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Structural reconfiguration</a:t>
            </a:r>
            <a:endParaRPr lang="en-ZA" dirty="0"/>
          </a:p>
        </p:txBody>
      </p:sp>
      <p:sp>
        <p:nvSpPr>
          <p:cNvPr id="4" name="Footer Placeholder 3"/>
          <p:cNvSpPr>
            <a:spLocks noGrp="1"/>
          </p:cNvSpPr>
          <p:nvPr>
            <p:ph type="ftr" sz="quarter" idx="11"/>
          </p:nvPr>
        </p:nvSpPr>
        <p:spPr/>
        <p:txBody>
          <a:bodyPr>
            <a:normAutofit fontScale="47500" lnSpcReduction="20000"/>
          </a:bodyPr>
          <a:lstStyle/>
          <a:p>
            <a:pPr>
              <a:defRPr/>
            </a:pPr>
            <a:r>
              <a:rPr lang="en-ZA" altLang="en-US" smtClean="0"/>
              <a:t>Akoojee (2015) TVET Overview-RSA</a:t>
            </a:r>
            <a:endParaRPr lang="en-GB" altLang="en-US" dirty="0"/>
          </a:p>
        </p:txBody>
      </p:sp>
      <p:graphicFrame>
        <p:nvGraphicFramePr>
          <p:cNvPr id="8" name="Diagram 7"/>
          <p:cNvGraphicFramePr/>
          <p:nvPr>
            <p:extLst>
              <p:ext uri="{D42A27DB-BD31-4B8C-83A1-F6EECF244321}">
                <p14:modId xmlns:p14="http://schemas.microsoft.com/office/powerpoint/2010/main" xmlns="" val="1465426584"/>
              </p:ext>
            </p:extLst>
          </p:nvPr>
        </p:nvGraphicFramePr>
        <p:xfrm>
          <a:off x="1331640" y="1988840"/>
          <a:ext cx="7169450" cy="3744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809346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685800"/>
            <a:ext cx="8229600" cy="5791200"/>
          </a:xfrm>
        </p:spPr>
        <p:txBody>
          <a:bodyPr>
            <a:normAutofit/>
          </a:bodyPr>
          <a:lstStyle/>
          <a:p>
            <a:pPr marL="0" indent="0" algn="ctr">
              <a:buNone/>
            </a:pPr>
            <a:r>
              <a:rPr lang="en-US" sz="2200" b="1" dirty="0" smtClean="0"/>
              <a:t>Challenges</a:t>
            </a:r>
          </a:p>
          <a:p>
            <a:pPr marL="0" indent="0">
              <a:buNone/>
            </a:pP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sz="2000" dirty="0" smtClean="0"/>
              <a:t>Close on </a:t>
            </a:r>
            <a:r>
              <a:rPr lang="en-US" sz="2000" dirty="0"/>
              <a:t>2 million students </a:t>
            </a:r>
            <a:r>
              <a:rPr lang="en-US" sz="2000" dirty="0" smtClean="0"/>
              <a:t>enrolled </a:t>
            </a:r>
            <a:r>
              <a:rPr lang="en-US" sz="2000" dirty="0"/>
              <a:t>in public and private </a:t>
            </a:r>
            <a:r>
              <a:rPr lang="en-US" sz="2000" dirty="0" smtClean="0"/>
              <a:t>PSET </a:t>
            </a:r>
            <a:r>
              <a:rPr lang="en-US" sz="2000" dirty="0" err="1" smtClean="0"/>
              <a:t>programmes</a:t>
            </a:r>
            <a:r>
              <a:rPr lang="en-US" sz="2000" dirty="0" smtClean="0"/>
              <a:t> </a:t>
            </a:r>
            <a:r>
              <a:rPr lang="en-US" sz="2000" dirty="0"/>
              <a:t>in 2012. </a:t>
            </a:r>
            <a:endParaRPr lang="en-US" sz="2000" dirty="0" smtClean="0"/>
          </a:p>
          <a:p>
            <a:r>
              <a:rPr lang="en-US" sz="2000" dirty="0" smtClean="0"/>
              <a:t>54% in HEIs </a:t>
            </a:r>
          </a:p>
          <a:p>
            <a:r>
              <a:rPr lang="en-US" sz="2000" dirty="0" smtClean="0"/>
              <a:t>32% in TVET Colleges </a:t>
            </a:r>
            <a:r>
              <a:rPr lang="en-ZA" sz="2000" dirty="0" smtClean="0"/>
              <a:t>(DHET</a:t>
            </a:r>
            <a:r>
              <a:rPr lang="en-ZA" sz="2000" dirty="0"/>
              <a:t>, 2013)</a:t>
            </a:r>
            <a:endParaRPr lang="en-US" sz="2000" dirty="0"/>
          </a:p>
        </p:txBody>
      </p:sp>
      <p:sp>
        <p:nvSpPr>
          <p:cNvPr id="12" name="Footer Placeholder 11"/>
          <p:cNvSpPr>
            <a:spLocks noGrp="1"/>
          </p:cNvSpPr>
          <p:nvPr>
            <p:ph type="ftr" sz="quarter" idx="16"/>
          </p:nvPr>
        </p:nvSpPr>
        <p:spPr/>
        <p:txBody>
          <a:bodyPr/>
          <a:lstStyle/>
          <a:p>
            <a:r>
              <a:rPr lang="en-US" smtClean="0"/>
              <a:t>Akoojee (2015) TVET and World of Work</a:t>
            </a:r>
            <a:endParaRPr lang="en-US"/>
          </a:p>
        </p:txBody>
      </p:sp>
      <p:sp>
        <p:nvSpPr>
          <p:cNvPr id="2" name="Title 1"/>
          <p:cNvSpPr>
            <a:spLocks noGrp="1"/>
          </p:cNvSpPr>
          <p:nvPr>
            <p:ph type="title"/>
          </p:nvPr>
        </p:nvSpPr>
        <p:spPr>
          <a:xfrm>
            <a:off x="457200" y="76200"/>
            <a:ext cx="8229600" cy="685800"/>
          </a:xfrm>
        </p:spPr>
        <p:txBody>
          <a:bodyPr/>
          <a:lstStyle/>
          <a:p>
            <a:r>
              <a:rPr lang="en-ZA" sz="2800" dirty="0">
                <a:solidFill>
                  <a:srgbClr val="B11116"/>
                </a:solidFill>
                <a:latin typeface="Arial" charset="0"/>
                <a:cs typeface="Arial" charset="0"/>
              </a:rPr>
              <a:t>Technical Vocational Education and Training</a:t>
            </a:r>
            <a:endParaRPr lang="en-US" dirty="0"/>
          </a:p>
        </p:txBody>
      </p:sp>
      <p:grpSp>
        <p:nvGrpSpPr>
          <p:cNvPr id="5" name="Group 4"/>
          <p:cNvGrpSpPr/>
          <p:nvPr/>
        </p:nvGrpSpPr>
        <p:grpSpPr>
          <a:xfrm>
            <a:off x="419100" y="1143000"/>
            <a:ext cx="8305800" cy="3064164"/>
            <a:chOff x="228600" y="1219200"/>
            <a:chExt cx="8305800" cy="2514600"/>
          </a:xfrm>
        </p:grpSpPr>
        <p:sp>
          <p:nvSpPr>
            <p:cNvPr id="6" name="Rectangle 5"/>
            <p:cNvSpPr>
              <a:spLocks noChangeArrowheads="1"/>
            </p:cNvSpPr>
            <p:nvPr/>
          </p:nvSpPr>
          <p:spPr bwMode="auto">
            <a:xfrm>
              <a:off x="3962400" y="3352800"/>
              <a:ext cx="1533525" cy="381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Narrow" pitchFamily="34" charset="0"/>
                  <a:ea typeface="+mn-ea"/>
                  <a:cs typeface="+mn-cs"/>
                </a:defRPr>
              </a:lvl5pPr>
              <a:lvl6pPr marL="2286000" algn="l" defTabSz="914400" rtl="0" eaLnBrk="1" latinLnBrk="0" hangingPunct="1">
                <a:defRPr sz="3200" kern="1200">
                  <a:solidFill>
                    <a:schemeClr val="tx1"/>
                  </a:solidFill>
                  <a:latin typeface="Arial Narrow" pitchFamily="34" charset="0"/>
                  <a:ea typeface="+mn-ea"/>
                  <a:cs typeface="+mn-cs"/>
                </a:defRPr>
              </a:lvl6pPr>
              <a:lvl7pPr marL="2743200" algn="l" defTabSz="914400" rtl="0" eaLnBrk="1" latinLnBrk="0" hangingPunct="1">
                <a:defRPr sz="3200" kern="1200">
                  <a:solidFill>
                    <a:schemeClr val="tx1"/>
                  </a:solidFill>
                  <a:latin typeface="Arial Narrow" pitchFamily="34" charset="0"/>
                  <a:ea typeface="+mn-ea"/>
                  <a:cs typeface="+mn-cs"/>
                </a:defRPr>
              </a:lvl7pPr>
              <a:lvl8pPr marL="3200400" algn="l" defTabSz="914400" rtl="0" eaLnBrk="1" latinLnBrk="0" hangingPunct="1">
                <a:defRPr sz="3200" kern="1200">
                  <a:solidFill>
                    <a:schemeClr val="tx1"/>
                  </a:solidFill>
                  <a:latin typeface="Arial Narrow" pitchFamily="34" charset="0"/>
                  <a:ea typeface="+mn-ea"/>
                  <a:cs typeface="+mn-cs"/>
                </a:defRPr>
              </a:lvl8pPr>
              <a:lvl9pPr marL="3657600" algn="l" defTabSz="914400" rtl="0" eaLnBrk="1" latinLnBrk="0" hangingPunct="1">
                <a:defRPr sz="3200" kern="1200">
                  <a:solidFill>
                    <a:schemeClr val="tx1"/>
                  </a:solidFill>
                  <a:latin typeface="Arial Narrow" pitchFamily="34" charset="0"/>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ZA" sz="1100" b="1" i="0" u="none" strike="noStrike" kern="1200" cap="none" spc="0" normalizeH="0" baseline="0" noProof="0" dirty="0" smtClean="0">
                  <a:ln>
                    <a:noFill/>
                  </a:ln>
                  <a:solidFill>
                    <a:sysClr val="windowText" lastClr="000000"/>
                  </a:solidFill>
                  <a:effectLst/>
                  <a:uLnTx/>
                  <a:uFillTx/>
                  <a:latin typeface="Calibri" pitchFamily="34" charset="0"/>
                  <a:ea typeface="+mn-ea"/>
                  <a:cs typeface="Arial" pitchFamily="34" charset="0"/>
                </a:rPr>
                <a:t>South Africa,2012 (DHET, 2013)</a:t>
              </a:r>
              <a:endParaRPr kumimoji="0" lang="en-US" sz="18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endParaRPr>
            </a:p>
          </p:txBody>
        </p:sp>
        <p:graphicFrame>
          <p:nvGraphicFramePr>
            <p:cNvPr id="7" name="Diagram 6"/>
            <p:cNvGraphicFramePr/>
            <p:nvPr/>
          </p:nvGraphicFramePr>
          <p:xfrm>
            <a:off x="228600" y="1371600"/>
            <a:ext cx="2676525"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2895600" y="1295400"/>
            <a:ext cx="2838450" cy="19716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p:cNvSpPr>
              <a:spLocks noChangeArrowheads="1"/>
            </p:cNvSpPr>
            <p:nvPr/>
          </p:nvSpPr>
          <p:spPr bwMode="auto">
            <a:xfrm>
              <a:off x="914400" y="3352800"/>
              <a:ext cx="1533525" cy="381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Narrow" pitchFamily="34" charset="0"/>
                  <a:ea typeface="+mn-ea"/>
                  <a:cs typeface="+mn-cs"/>
                </a:defRPr>
              </a:lvl5pPr>
              <a:lvl6pPr marL="2286000" algn="l" defTabSz="914400" rtl="0" eaLnBrk="1" latinLnBrk="0" hangingPunct="1">
                <a:defRPr sz="3200" kern="1200">
                  <a:solidFill>
                    <a:schemeClr val="tx1"/>
                  </a:solidFill>
                  <a:latin typeface="Arial Narrow" pitchFamily="34" charset="0"/>
                  <a:ea typeface="+mn-ea"/>
                  <a:cs typeface="+mn-cs"/>
                </a:defRPr>
              </a:lvl6pPr>
              <a:lvl7pPr marL="2743200" algn="l" defTabSz="914400" rtl="0" eaLnBrk="1" latinLnBrk="0" hangingPunct="1">
                <a:defRPr sz="3200" kern="1200">
                  <a:solidFill>
                    <a:schemeClr val="tx1"/>
                  </a:solidFill>
                  <a:latin typeface="Arial Narrow" pitchFamily="34" charset="0"/>
                  <a:ea typeface="+mn-ea"/>
                  <a:cs typeface="+mn-cs"/>
                </a:defRPr>
              </a:lvl7pPr>
              <a:lvl8pPr marL="3200400" algn="l" defTabSz="914400" rtl="0" eaLnBrk="1" latinLnBrk="0" hangingPunct="1">
                <a:defRPr sz="3200" kern="1200">
                  <a:solidFill>
                    <a:schemeClr val="tx1"/>
                  </a:solidFill>
                  <a:latin typeface="Arial Narrow" pitchFamily="34" charset="0"/>
                  <a:ea typeface="+mn-ea"/>
                  <a:cs typeface="+mn-cs"/>
                </a:defRPr>
              </a:lvl8pPr>
              <a:lvl9pPr marL="3657600" algn="l" defTabSz="914400" rtl="0" eaLnBrk="1" latinLnBrk="0" hangingPunct="1">
                <a:defRPr sz="3200" kern="1200">
                  <a:solidFill>
                    <a:schemeClr val="tx1"/>
                  </a:solidFill>
                  <a:latin typeface="Arial Narrow" pitchFamily="34" charset="0"/>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ZA" sz="1100" b="1" i="0" u="none" strike="noStrike" kern="1200" cap="none" spc="0" normalizeH="0" baseline="0" noProof="0" dirty="0" smtClean="0">
                  <a:ln>
                    <a:noFill/>
                  </a:ln>
                  <a:solidFill>
                    <a:sysClr val="windowText" lastClr="000000"/>
                  </a:solidFill>
                  <a:effectLst/>
                  <a:uLnTx/>
                  <a:uFillTx/>
                  <a:latin typeface="Calibri" pitchFamily="34" charset="0"/>
                  <a:ea typeface="+mn-ea"/>
                  <a:cs typeface="Arial" pitchFamily="34" charset="0"/>
                </a:rPr>
                <a:t>South Africa,2007 (DHET, 2008)</a:t>
              </a:r>
              <a:endParaRPr kumimoji="0" lang="en-US" sz="18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endParaRPr>
            </a:p>
          </p:txBody>
        </p:sp>
        <p:graphicFrame>
          <p:nvGraphicFramePr>
            <p:cNvPr id="10" name="Diagram 9"/>
            <p:cNvGraphicFramePr/>
            <p:nvPr/>
          </p:nvGraphicFramePr>
          <p:xfrm>
            <a:off x="5715000" y="1219200"/>
            <a:ext cx="2819400" cy="20574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1" name="Rectangle 10"/>
            <p:cNvSpPr>
              <a:spLocks noChangeArrowheads="1"/>
            </p:cNvSpPr>
            <p:nvPr/>
          </p:nvSpPr>
          <p:spPr bwMode="auto">
            <a:xfrm>
              <a:off x="6248400" y="3352800"/>
              <a:ext cx="1533525" cy="381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32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32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32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3200" kern="1200">
                  <a:solidFill>
                    <a:schemeClr val="tx1"/>
                  </a:solidFill>
                  <a:latin typeface="Arial Narrow" pitchFamily="34" charset="0"/>
                  <a:ea typeface="+mn-ea"/>
                  <a:cs typeface="+mn-cs"/>
                </a:defRPr>
              </a:lvl5pPr>
              <a:lvl6pPr marL="2286000" algn="l" defTabSz="914400" rtl="0" eaLnBrk="1" latinLnBrk="0" hangingPunct="1">
                <a:defRPr sz="3200" kern="1200">
                  <a:solidFill>
                    <a:schemeClr val="tx1"/>
                  </a:solidFill>
                  <a:latin typeface="Arial Narrow" pitchFamily="34" charset="0"/>
                  <a:ea typeface="+mn-ea"/>
                  <a:cs typeface="+mn-cs"/>
                </a:defRPr>
              </a:lvl6pPr>
              <a:lvl7pPr marL="2743200" algn="l" defTabSz="914400" rtl="0" eaLnBrk="1" latinLnBrk="0" hangingPunct="1">
                <a:defRPr sz="3200" kern="1200">
                  <a:solidFill>
                    <a:schemeClr val="tx1"/>
                  </a:solidFill>
                  <a:latin typeface="Arial Narrow" pitchFamily="34" charset="0"/>
                  <a:ea typeface="+mn-ea"/>
                  <a:cs typeface="+mn-cs"/>
                </a:defRPr>
              </a:lvl7pPr>
              <a:lvl8pPr marL="3200400" algn="l" defTabSz="914400" rtl="0" eaLnBrk="1" latinLnBrk="0" hangingPunct="1">
                <a:defRPr sz="3200" kern="1200">
                  <a:solidFill>
                    <a:schemeClr val="tx1"/>
                  </a:solidFill>
                  <a:latin typeface="Arial Narrow" pitchFamily="34" charset="0"/>
                  <a:ea typeface="+mn-ea"/>
                  <a:cs typeface="+mn-cs"/>
                </a:defRPr>
              </a:lvl8pPr>
              <a:lvl9pPr marL="3657600" algn="l" defTabSz="914400" rtl="0" eaLnBrk="1" latinLnBrk="0" hangingPunct="1">
                <a:defRPr sz="3200" kern="1200">
                  <a:solidFill>
                    <a:schemeClr val="tx1"/>
                  </a:solidFill>
                  <a:latin typeface="Arial Narrow" pitchFamily="34" charset="0"/>
                  <a:ea typeface="+mn-ea"/>
                  <a:cs typeface="+mn-cs"/>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ZA" sz="1100" b="1" i="0" u="none" strike="noStrike" kern="1200" cap="none" spc="0" normalizeH="0" baseline="0" noProof="0" dirty="0" smtClean="0">
                  <a:ln>
                    <a:noFill/>
                  </a:ln>
                  <a:solidFill>
                    <a:sysClr val="windowText" lastClr="000000"/>
                  </a:solidFill>
                  <a:effectLst/>
                  <a:uLnTx/>
                  <a:uFillTx/>
                  <a:latin typeface="Calibri" pitchFamily="34" charset="0"/>
                  <a:ea typeface="+mn-ea"/>
                  <a:cs typeface="Arial" pitchFamily="34" charset="0"/>
                </a:rPr>
                <a:t>2030 Vision (White Paper)</a:t>
              </a:r>
              <a:endParaRPr kumimoji="0" lang="en-US" sz="1800" b="0" i="0" u="none" strike="noStrike" kern="1200" cap="none" spc="0" normalizeH="0" baseline="0" noProof="0" dirty="0" smtClean="0">
                <a:ln>
                  <a:noFill/>
                </a:ln>
                <a:solidFill>
                  <a:sysClr val="windowText" lastClr="000000"/>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xmlns="" val="1079504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fontScale="92500" lnSpcReduction="10000"/>
          </a:bodyPr>
          <a:lstStyle/>
          <a:p>
            <a:pPr>
              <a:buNone/>
            </a:pPr>
            <a:r>
              <a:rPr lang="en-ZA" dirty="0" smtClean="0"/>
              <a:t>	</a:t>
            </a:r>
          </a:p>
          <a:p>
            <a:pPr algn="just">
              <a:buNone/>
            </a:pPr>
            <a:r>
              <a:rPr lang="en-ZA" dirty="0" smtClean="0"/>
              <a:t>	</a:t>
            </a:r>
            <a:r>
              <a:rPr lang="en-ZA" sz="2400" dirty="0" smtClean="0"/>
              <a:t>Far from being the weakest link in education systems, TVET is emerging as a </a:t>
            </a:r>
            <a:r>
              <a:rPr lang="en-ZA" sz="2400" u="sng" dirty="0" smtClean="0"/>
              <a:t>cornerstone for the  transformation of education and training</a:t>
            </a:r>
            <a:r>
              <a:rPr lang="en-ZA" sz="2400" dirty="0" smtClean="0"/>
              <a:t>. Indeed, the development of skills through TVET is now one of the </a:t>
            </a:r>
            <a:r>
              <a:rPr lang="en-ZA" sz="2400" u="sng" dirty="0" smtClean="0"/>
              <a:t>most often-cited priorities by ministers of education in both developing and developed countries </a:t>
            </a:r>
            <a:r>
              <a:rPr lang="en-ZA" sz="2400" dirty="0" smtClean="0"/>
              <a:t>...</a:t>
            </a:r>
          </a:p>
          <a:p>
            <a:pPr>
              <a:buNone/>
            </a:pPr>
            <a:r>
              <a:rPr lang="en-ZA" dirty="0" smtClean="0"/>
              <a:t>						(Tang, 2011, p.14)</a:t>
            </a:r>
          </a:p>
          <a:p>
            <a:pPr>
              <a:buNone/>
            </a:pPr>
            <a:r>
              <a:rPr lang="en-ZA" dirty="0" smtClean="0"/>
              <a:t>		</a:t>
            </a:r>
          </a:p>
          <a:p>
            <a:pPr>
              <a:buNone/>
            </a:pPr>
            <a:endParaRPr lang="en-ZA" sz="1200" dirty="0" smtClean="0"/>
          </a:p>
          <a:p>
            <a:pPr>
              <a:buNone/>
            </a:pPr>
            <a:endParaRPr lang="en-ZA" sz="1200" dirty="0"/>
          </a:p>
          <a:p>
            <a:pPr>
              <a:buNone/>
            </a:pPr>
            <a:endParaRPr lang="en-ZA" sz="1200" dirty="0" smtClean="0"/>
          </a:p>
          <a:p>
            <a:pPr>
              <a:buNone/>
            </a:pPr>
            <a:r>
              <a:rPr lang="en-ZA" sz="1200" dirty="0" smtClean="0"/>
              <a:t>Tang, Q, (2011) ‘TVET for a Changing World: Global  Developments, Local Resonance’, in NORRAG NEWS, Towards a New Global World of Skills Development? TVET's turn to Make its Mark, No.46, September 2011, 	pp. 14-15, available: http://www.norrag.orgQian Tang, UNESCO, Paris</a:t>
            </a:r>
          </a:p>
          <a:p>
            <a:endParaRPr lang="en-ZA" dirty="0"/>
          </a:p>
        </p:txBody>
      </p:sp>
      <p:sp>
        <p:nvSpPr>
          <p:cNvPr id="4" name="Footer Placeholder 3"/>
          <p:cNvSpPr>
            <a:spLocks noGrp="1"/>
          </p:cNvSpPr>
          <p:nvPr>
            <p:ph type="ftr" sz="quarter" idx="16"/>
          </p:nvPr>
        </p:nvSpPr>
        <p:spPr/>
        <p:txBody>
          <a:bodyPr/>
          <a:lstStyle/>
          <a:p>
            <a:pPr>
              <a:defRPr/>
            </a:pPr>
            <a:r>
              <a:rPr lang="en-US" altLang="en-US" smtClean="0"/>
              <a:t>Akoojee (2015) TVET and World of Work</a:t>
            </a:r>
            <a:endParaRPr lang="en-GB" altLang="en-US"/>
          </a:p>
        </p:txBody>
      </p:sp>
      <p:sp>
        <p:nvSpPr>
          <p:cNvPr id="2" name="Title 1"/>
          <p:cNvSpPr>
            <a:spLocks noGrp="1"/>
          </p:cNvSpPr>
          <p:nvPr>
            <p:ph type="title"/>
          </p:nvPr>
        </p:nvSpPr>
        <p:spPr/>
        <p:txBody>
          <a:bodyPr>
            <a:normAutofit/>
          </a:bodyPr>
          <a:lstStyle/>
          <a:p>
            <a:r>
              <a:rPr lang="en-ZA" dirty="0" smtClean="0"/>
              <a:t>Current importance reinforced</a:t>
            </a:r>
            <a:endParaRPr lang="en-ZA" dirty="0"/>
          </a:p>
        </p:txBody>
      </p:sp>
    </p:spTree>
    <p:extLst>
      <p:ext uri="{BB962C8B-B14F-4D97-AF65-F5344CB8AC3E}">
        <p14:creationId xmlns:p14="http://schemas.microsoft.com/office/powerpoint/2010/main" xmlns="" val="2941929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Content Placeholder 2"/>
          <p:cNvSpPr>
            <a:spLocks noGrp="1"/>
          </p:cNvSpPr>
          <p:nvPr>
            <p:ph sz="quarter" idx="13"/>
          </p:nvPr>
        </p:nvSpPr>
        <p:spPr/>
        <p:txBody>
          <a:bodyPr>
            <a:normAutofit/>
          </a:bodyPr>
          <a:lstStyle/>
          <a:p>
            <a:pPr eaLnBrk="1" hangingPunct="1"/>
            <a:r>
              <a:rPr lang="en-US" sz="2000" dirty="0" smtClean="0">
                <a:latin typeface="+mj-lt"/>
              </a:rPr>
              <a:t>a coherent and single </a:t>
            </a:r>
            <a:r>
              <a:rPr lang="en-US" sz="2000" u="sng" dirty="0" smtClean="0">
                <a:latin typeface="+mj-lt"/>
              </a:rPr>
              <a:t>post‐school education and training </a:t>
            </a:r>
            <a:r>
              <a:rPr lang="en-US" sz="2000" dirty="0" smtClean="0">
                <a:latin typeface="+mj-lt"/>
              </a:rPr>
              <a:t>system that is structured both</a:t>
            </a:r>
          </a:p>
          <a:p>
            <a:pPr lvl="1" eaLnBrk="1" hangingPunct="1"/>
            <a:r>
              <a:rPr lang="en-US" sz="2000" dirty="0" smtClean="0">
                <a:latin typeface="+mj-lt"/>
              </a:rPr>
              <a:t>to meet the aspirations of </a:t>
            </a:r>
            <a:r>
              <a:rPr lang="en-US" sz="2000" b="1" dirty="0" smtClean="0">
                <a:latin typeface="+mj-lt"/>
              </a:rPr>
              <a:t>youth and adults </a:t>
            </a:r>
            <a:r>
              <a:rPr lang="en-US" sz="2000" dirty="0" smtClean="0">
                <a:latin typeface="+mj-lt"/>
              </a:rPr>
              <a:t>and</a:t>
            </a:r>
          </a:p>
          <a:p>
            <a:pPr lvl="1" eaLnBrk="1" hangingPunct="1"/>
            <a:r>
              <a:rPr lang="en-US" sz="2000" dirty="0" smtClean="0">
                <a:latin typeface="+mj-lt"/>
              </a:rPr>
              <a:t> to ensure that education, training and skills development initiatives respond to the requirements of</a:t>
            </a:r>
          </a:p>
          <a:p>
            <a:pPr lvl="2" eaLnBrk="1" hangingPunct="1"/>
            <a:r>
              <a:rPr lang="en-US" sz="2000" dirty="0" smtClean="0">
                <a:latin typeface="+mj-lt"/>
              </a:rPr>
              <a:t> the economy, </a:t>
            </a:r>
          </a:p>
          <a:p>
            <a:pPr lvl="2" eaLnBrk="1" hangingPunct="1"/>
            <a:r>
              <a:rPr lang="en-US" sz="2000" dirty="0" smtClean="0">
                <a:latin typeface="+mj-lt"/>
              </a:rPr>
              <a:t>our rural development challenges, and </a:t>
            </a:r>
          </a:p>
          <a:p>
            <a:pPr lvl="2" eaLnBrk="1" hangingPunct="1"/>
            <a:r>
              <a:rPr lang="en-US" sz="2000" dirty="0" smtClean="0">
                <a:latin typeface="+mj-lt"/>
              </a:rPr>
              <a:t>the development of an informed and critical citizenry	-Ministry</a:t>
            </a:r>
          </a:p>
          <a:p>
            <a:pPr eaLnBrk="1" hangingPunct="1"/>
            <a:r>
              <a:rPr lang="en-US" sz="2000" dirty="0" smtClean="0">
                <a:latin typeface="+mj-lt"/>
              </a:rPr>
              <a:t>Separation of School and Post-School Education and Training System</a:t>
            </a:r>
          </a:p>
          <a:p>
            <a:pPr eaLnBrk="1" hangingPunct="1"/>
            <a:endParaRPr lang="en-US" dirty="0" smtClean="0"/>
          </a:p>
          <a:p>
            <a:pPr eaLnBrk="1" hangingPunct="1"/>
            <a:endParaRPr lang="en-ZA" dirty="0" smtClean="0"/>
          </a:p>
        </p:txBody>
      </p:sp>
      <p:sp>
        <p:nvSpPr>
          <p:cNvPr id="5" name="Footer Placeholder 4"/>
          <p:cNvSpPr>
            <a:spLocks noGrp="1"/>
          </p:cNvSpPr>
          <p:nvPr>
            <p:ph type="ftr" sz="quarter" idx="16"/>
          </p:nvPr>
        </p:nvSpPr>
        <p:spPr/>
        <p:txBody>
          <a:bodyPr/>
          <a:lstStyle/>
          <a:p>
            <a:pPr>
              <a:defRPr/>
            </a:pPr>
            <a:r>
              <a:rPr lang="en-US" altLang="en-US" smtClean="0"/>
              <a:t>Akoojee (2015) TVET and World of Work</a:t>
            </a:r>
            <a:endParaRPr lang="en-GB" altLang="en-US"/>
          </a:p>
        </p:txBody>
      </p:sp>
      <p:sp>
        <p:nvSpPr>
          <p:cNvPr id="2" name="Title 1"/>
          <p:cNvSpPr>
            <a:spLocks noGrp="1"/>
          </p:cNvSpPr>
          <p:nvPr>
            <p:ph type="title"/>
          </p:nvPr>
        </p:nvSpPr>
        <p:spPr/>
        <p:txBody>
          <a:bodyPr>
            <a:normAutofit fontScale="90000"/>
          </a:bodyPr>
          <a:lstStyle/>
          <a:p>
            <a:pPr eaLnBrk="1" hangingPunct="1">
              <a:defRPr/>
            </a:pPr>
            <a:r>
              <a:rPr lang="en-US" dirty="0" smtClean="0"/>
              <a:t>The Department of Higher Education</a:t>
            </a:r>
            <a:endParaRPr lang="en-ZA"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image.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3" y="9525"/>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Content Placeholder 2"/>
          <p:cNvSpPr txBox="1">
            <a:spLocks/>
          </p:cNvSpPr>
          <p:nvPr/>
        </p:nvSpPr>
        <p:spPr bwMode="auto">
          <a:xfrm>
            <a:off x="533400" y="1125538"/>
            <a:ext cx="8215313"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66700" indent="-26670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pPr>
            <a:r>
              <a:rPr lang="en-US" altLang="en-US" sz="2400" dirty="0">
                <a:solidFill>
                  <a:schemeClr val="bg1"/>
                </a:solidFill>
              </a:rPr>
              <a:t>To create alignment and coherence within the post-school education and training system and the country’s development agenda in terms of the New Growth Path, Industrial Policy Action Plan II, Human Resource Development Strategy, National Skills Development Strategy III, National Development Plan  and National Ten-Year Innovation Plan</a:t>
            </a:r>
          </a:p>
          <a:p>
            <a:pPr eaLnBrk="1" hangingPunct="1">
              <a:spcBef>
                <a:spcPct val="0"/>
              </a:spcBef>
            </a:pPr>
            <a:r>
              <a:rPr lang="en-US" altLang="en-US" sz="2400" dirty="0">
                <a:solidFill>
                  <a:schemeClr val="bg1"/>
                </a:solidFill>
              </a:rPr>
              <a:t>Need to create a skilled and capable workforce that can contribute to an equitable growth path with the </a:t>
            </a:r>
            <a:r>
              <a:rPr lang="en-US" altLang="en-US" sz="2400" dirty="0" smtClean="0">
                <a:solidFill>
                  <a:schemeClr val="bg1"/>
                </a:solidFill>
              </a:rPr>
              <a:t>TVET </a:t>
            </a:r>
            <a:r>
              <a:rPr lang="en-US" altLang="en-US" sz="2400" dirty="0">
                <a:solidFill>
                  <a:schemeClr val="bg1"/>
                </a:solidFill>
              </a:rPr>
              <a:t>College sector at the centre of skills development </a:t>
            </a:r>
          </a:p>
          <a:p>
            <a:pPr eaLnBrk="1" hangingPunct="1">
              <a:spcBef>
                <a:spcPct val="0"/>
              </a:spcBef>
            </a:pPr>
            <a:r>
              <a:rPr lang="en-US" altLang="en-US" sz="2400" dirty="0">
                <a:solidFill>
                  <a:schemeClr val="bg1"/>
                </a:solidFill>
              </a:rPr>
              <a:t>50 </a:t>
            </a:r>
            <a:r>
              <a:rPr lang="en-US" altLang="en-US" sz="2400" dirty="0" smtClean="0">
                <a:solidFill>
                  <a:schemeClr val="bg1"/>
                </a:solidFill>
              </a:rPr>
              <a:t>colleges </a:t>
            </a:r>
            <a:r>
              <a:rPr lang="en-US" altLang="en-US" sz="2400" dirty="0">
                <a:solidFill>
                  <a:schemeClr val="bg1"/>
                </a:solidFill>
              </a:rPr>
              <a:t>spread across 264 campuses with the establishment of an additional 12 campuses and 2 skills centres in under-served and impoverished communities</a:t>
            </a:r>
          </a:p>
          <a:p>
            <a:pPr eaLnBrk="1" hangingPunct="1">
              <a:spcBef>
                <a:spcPct val="0"/>
              </a:spcBef>
            </a:pPr>
            <a:r>
              <a:rPr lang="en-US" altLang="en-US" sz="2400" dirty="0" smtClean="0">
                <a:solidFill>
                  <a:schemeClr val="bg1"/>
                </a:solidFill>
              </a:rPr>
              <a:t>TVET colleges </a:t>
            </a:r>
            <a:r>
              <a:rPr lang="en-US" altLang="en-US" sz="2400" dirty="0">
                <a:solidFill>
                  <a:schemeClr val="bg1"/>
                </a:solidFill>
              </a:rPr>
              <a:t>are required to produce mid and high-level skills that are necessary to drive the South African economy</a:t>
            </a:r>
            <a:endParaRPr lang="en-ZA" altLang="en-US" sz="2400" b="1" dirty="0">
              <a:solidFill>
                <a:schemeClr val="bg1"/>
              </a:solidFill>
              <a:cs typeface="Arial" pitchFamily="34" charset="0"/>
            </a:endParaRPr>
          </a:p>
        </p:txBody>
      </p:sp>
      <p:sp>
        <p:nvSpPr>
          <p:cNvPr id="6" name="TextBox 5"/>
          <p:cNvSpPr txBox="1"/>
          <p:nvPr/>
        </p:nvSpPr>
        <p:spPr>
          <a:xfrm>
            <a:off x="539750" y="549275"/>
            <a:ext cx="8064500" cy="522288"/>
          </a:xfrm>
          <a:prstGeom prst="rect">
            <a:avLst/>
          </a:prstGeom>
          <a:ln/>
        </p:spPr>
        <p:style>
          <a:lnRef idx="1">
            <a:schemeClr val="accent1"/>
          </a:lnRef>
          <a:fillRef idx="2">
            <a:schemeClr val="accent1"/>
          </a:fillRef>
          <a:effectRef idx="1">
            <a:schemeClr val="accent1"/>
          </a:effectRef>
          <a:fontRef idx="minor">
            <a:schemeClr val="dk1"/>
          </a:fontRef>
        </p:style>
        <p:txBody>
          <a:bodyPr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2800" b="1" dirty="0" smtClean="0">
                <a:solidFill>
                  <a:srgbClr val="000000"/>
                </a:solidFill>
                <a:latin typeface="Calibri" pitchFamily="34" charset="0"/>
              </a:rPr>
              <a:t>Role of the TVET College Sector : Economy </a:t>
            </a:r>
            <a:endParaRPr lang="en-US" sz="1800" dirty="0" smtClean="0">
              <a:solidFill>
                <a:srgbClr val="000000"/>
              </a:solidFill>
              <a:latin typeface="Calibri" pitchFamily="34" charset="0"/>
            </a:endParaRPr>
          </a:p>
        </p:txBody>
      </p:sp>
      <p:sp>
        <p:nvSpPr>
          <p:cNvPr id="2" name="Footer Placeholder 1"/>
          <p:cNvSpPr>
            <a:spLocks noGrp="1"/>
          </p:cNvSpPr>
          <p:nvPr>
            <p:ph type="ftr" sz="quarter" idx="16"/>
          </p:nvPr>
        </p:nvSpPr>
        <p:spPr/>
        <p:txBody>
          <a:bodyPr/>
          <a:lstStyle/>
          <a:p>
            <a:r>
              <a:rPr lang="en-US" smtClean="0"/>
              <a:t>Akoojee (2015) TVET and World of Work</a:t>
            </a:r>
            <a:endParaRPr lang="en-US"/>
          </a:p>
        </p:txBody>
      </p:sp>
    </p:spTree>
    <p:extLst>
      <p:ext uri="{BB962C8B-B14F-4D97-AF65-F5344CB8AC3E}">
        <p14:creationId xmlns:p14="http://schemas.microsoft.com/office/powerpoint/2010/main" xmlns="" val="3019562849"/>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image.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3" y="9525"/>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AutoShape 4"/>
          <p:cNvSpPr>
            <a:spLocks/>
          </p:cNvSpPr>
          <p:nvPr/>
        </p:nvSpPr>
        <p:spPr bwMode="auto">
          <a:xfrm>
            <a:off x="395288" y="1125538"/>
            <a:ext cx="8424862" cy="518318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0800" tIns="50800" rIns="50800" bIns="50800"/>
          <a:lstStyle>
            <a:lvl1pPr marL="285750" indent="-28575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Font typeface="ArialMT" charset="0"/>
              <a:buChar char="•"/>
            </a:pPr>
            <a:r>
              <a:rPr lang="en-US" altLang="en-US" sz="2000" dirty="0">
                <a:solidFill>
                  <a:schemeClr val="bg1"/>
                </a:solidFill>
              </a:rPr>
              <a:t>Poor governance and management, especially financial management</a:t>
            </a:r>
          </a:p>
          <a:p>
            <a:pPr eaLnBrk="1" hangingPunct="1">
              <a:spcBef>
                <a:spcPct val="0"/>
              </a:spcBef>
              <a:buFont typeface="ArialMT" charset="0"/>
              <a:buChar char="•"/>
            </a:pPr>
            <a:r>
              <a:rPr lang="en-US" altLang="en-US" sz="2400" dirty="0">
                <a:solidFill>
                  <a:schemeClr val="bg1"/>
                </a:solidFill>
              </a:rPr>
              <a:t>Rampant corruption and fraudulent practices by both students, staff and management</a:t>
            </a:r>
          </a:p>
          <a:p>
            <a:pPr eaLnBrk="1" hangingPunct="1">
              <a:spcBef>
                <a:spcPct val="0"/>
              </a:spcBef>
              <a:buFont typeface="ArialMT" charset="0"/>
              <a:buChar char="•"/>
            </a:pPr>
            <a:r>
              <a:rPr lang="en-US" altLang="en-US" sz="2400" dirty="0">
                <a:solidFill>
                  <a:schemeClr val="bg1"/>
                </a:solidFill>
              </a:rPr>
              <a:t>Poor teaching and learning, in 2012 the average retention rate in the NC(V) programme was 61% while the certification rate was approximately 42%</a:t>
            </a:r>
          </a:p>
          <a:p>
            <a:pPr eaLnBrk="1" hangingPunct="1">
              <a:spcBef>
                <a:spcPct val="0"/>
              </a:spcBef>
              <a:buFont typeface="ArialMT" charset="0"/>
              <a:buChar char="•"/>
            </a:pPr>
            <a:r>
              <a:rPr lang="en-US" altLang="en-US" sz="2400" dirty="0">
                <a:solidFill>
                  <a:schemeClr val="bg1"/>
                </a:solidFill>
              </a:rPr>
              <a:t>Poor planning, especially planning for College sector expansion </a:t>
            </a:r>
          </a:p>
          <a:p>
            <a:pPr eaLnBrk="1" hangingPunct="1">
              <a:spcBef>
                <a:spcPct val="0"/>
              </a:spcBef>
              <a:buFont typeface="ArialMT" charset="0"/>
              <a:buChar char="•"/>
            </a:pPr>
            <a:r>
              <a:rPr lang="en-US" altLang="en-US" sz="2400" dirty="0">
                <a:solidFill>
                  <a:schemeClr val="bg1"/>
                </a:solidFill>
              </a:rPr>
              <a:t>Limited, if any mainstreaming of student support services, especially for students with disabilities and special learning needs </a:t>
            </a:r>
          </a:p>
          <a:p>
            <a:pPr eaLnBrk="1" hangingPunct="1">
              <a:spcBef>
                <a:spcPct val="0"/>
              </a:spcBef>
              <a:buFont typeface="ArialMT" charset="0"/>
              <a:buChar char="•"/>
            </a:pPr>
            <a:r>
              <a:rPr lang="en-US" altLang="en-US" sz="2000" dirty="0">
                <a:solidFill>
                  <a:schemeClr val="bg1"/>
                </a:solidFill>
              </a:rPr>
              <a:t>Lack of student commitment and discipline:</a:t>
            </a:r>
          </a:p>
          <a:p>
            <a:pPr lvl="1" eaLnBrk="1" hangingPunct="1">
              <a:spcBef>
                <a:spcPct val="0"/>
              </a:spcBef>
              <a:buFontTx/>
              <a:buNone/>
            </a:pPr>
            <a:r>
              <a:rPr lang="en-US" altLang="en-US" sz="2000" dirty="0">
                <a:solidFill>
                  <a:schemeClr val="bg1"/>
                </a:solidFill>
              </a:rPr>
              <a:t>- A lack of respect for College property </a:t>
            </a:r>
          </a:p>
          <a:p>
            <a:pPr lvl="1" eaLnBrk="1" hangingPunct="1">
              <a:spcBef>
                <a:spcPct val="0"/>
              </a:spcBef>
              <a:buFontTx/>
              <a:buNone/>
            </a:pPr>
            <a:r>
              <a:rPr lang="en-US" altLang="en-US" sz="2000" dirty="0">
                <a:solidFill>
                  <a:schemeClr val="bg1"/>
                </a:solidFill>
              </a:rPr>
              <a:t>- Poor attendance</a:t>
            </a:r>
          </a:p>
          <a:p>
            <a:pPr lvl="1" eaLnBrk="1" hangingPunct="1">
              <a:spcBef>
                <a:spcPct val="0"/>
              </a:spcBef>
              <a:buFontTx/>
              <a:buNone/>
            </a:pPr>
            <a:r>
              <a:rPr lang="en-US" altLang="en-US" sz="2000" dirty="0">
                <a:solidFill>
                  <a:schemeClr val="bg1"/>
                </a:solidFill>
              </a:rPr>
              <a:t>- Abuse of the DHET FET College Bursary Scheme</a:t>
            </a:r>
          </a:p>
        </p:txBody>
      </p:sp>
      <p:sp>
        <p:nvSpPr>
          <p:cNvPr id="6" name="TextBox 5"/>
          <p:cNvSpPr txBox="1"/>
          <p:nvPr/>
        </p:nvSpPr>
        <p:spPr>
          <a:xfrm>
            <a:off x="539750" y="549275"/>
            <a:ext cx="8064500" cy="522288"/>
          </a:xfrm>
          <a:prstGeom prst="rect">
            <a:avLst/>
          </a:prstGeom>
          <a:ln/>
        </p:spPr>
        <p:style>
          <a:lnRef idx="1">
            <a:schemeClr val="accent1"/>
          </a:lnRef>
          <a:fillRef idx="2">
            <a:schemeClr val="accent1"/>
          </a:fillRef>
          <a:effectRef idx="1">
            <a:schemeClr val="accent1"/>
          </a:effectRef>
          <a:fontRef idx="minor">
            <a:schemeClr val="dk1"/>
          </a:fontRef>
        </p:style>
        <p:txBody>
          <a:bodyPr anchor="ct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sz="2800" b="1" dirty="0" smtClean="0">
                <a:solidFill>
                  <a:srgbClr val="000000"/>
                </a:solidFill>
                <a:latin typeface="Calibri" pitchFamily="34" charset="0"/>
              </a:rPr>
              <a:t>Challenges Facing the FET College Sector  </a:t>
            </a:r>
            <a:endParaRPr lang="en-US" sz="1800" dirty="0" smtClean="0">
              <a:solidFill>
                <a:srgbClr val="000000"/>
              </a:solidFill>
              <a:latin typeface="Calibri" pitchFamily="34" charset="0"/>
            </a:endParaRPr>
          </a:p>
        </p:txBody>
      </p:sp>
      <p:sp>
        <p:nvSpPr>
          <p:cNvPr id="2" name="Footer Placeholder 1"/>
          <p:cNvSpPr>
            <a:spLocks noGrp="1"/>
          </p:cNvSpPr>
          <p:nvPr>
            <p:ph type="ftr" sz="quarter" idx="16"/>
          </p:nvPr>
        </p:nvSpPr>
        <p:spPr/>
        <p:txBody>
          <a:bodyPr/>
          <a:lstStyle/>
          <a:p>
            <a:r>
              <a:rPr lang="en-US" smtClean="0"/>
              <a:t>Akoojee (2015) TVET and World of Work</a:t>
            </a:r>
            <a:endParaRPr lang="en-US"/>
          </a:p>
        </p:txBody>
      </p:sp>
    </p:spTree>
    <p:extLst>
      <p:ext uri="{BB962C8B-B14F-4D97-AF65-F5344CB8AC3E}">
        <p14:creationId xmlns:p14="http://schemas.microsoft.com/office/powerpoint/2010/main" xmlns="" val="606799821"/>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3" y="9525"/>
            <a:ext cx="91440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539750" y="549275"/>
            <a:ext cx="8064500" cy="523875"/>
          </a:xfrm>
          <a:prstGeom prst="rect">
            <a:avLst/>
          </a:prstGeom>
          <a:ln/>
        </p:spPr>
        <p:style>
          <a:lnRef idx="1">
            <a:schemeClr val="accent1"/>
          </a:lnRef>
          <a:fillRef idx="2">
            <a:schemeClr val="accent1"/>
          </a:fillRef>
          <a:effectRef idx="1">
            <a:schemeClr val="accent1"/>
          </a:effectRef>
          <a:fontRef idx="minor">
            <a:schemeClr val="dk1"/>
          </a:fontRef>
        </p:style>
        <p:txBody>
          <a:bodyPr anchor="ctr">
            <a:spAutoFit/>
          </a:bodyPr>
          <a:lstStyle/>
          <a:p>
            <a:pPr algn="ctr">
              <a:defRPr/>
            </a:pPr>
            <a:r>
              <a:rPr lang="en-ZA" sz="2800" b="1" dirty="0">
                <a:cs typeface="Calibri" pitchFamily="34" charset="0"/>
              </a:rPr>
              <a:t>Measures Undertaken and Implemented </a:t>
            </a:r>
          </a:p>
        </p:txBody>
      </p:sp>
      <p:sp>
        <p:nvSpPr>
          <p:cNvPr id="15364" name="Rectangle 3"/>
          <p:cNvSpPr txBox="1">
            <a:spLocks noChangeArrowheads="1"/>
          </p:cNvSpPr>
          <p:nvPr/>
        </p:nvSpPr>
        <p:spPr bwMode="auto">
          <a:xfrm>
            <a:off x="442913" y="1169988"/>
            <a:ext cx="80645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pPr>
            <a:r>
              <a:rPr lang="en-ZA" altLang="en-US" sz="2400" dirty="0" smtClean="0">
                <a:solidFill>
                  <a:schemeClr val="bg1"/>
                </a:solidFill>
                <a:cs typeface="Arial" pitchFamily="34" charset="0"/>
              </a:rPr>
              <a:t>TVET student </a:t>
            </a:r>
            <a:r>
              <a:rPr lang="en-ZA" altLang="en-US" sz="2400" dirty="0">
                <a:solidFill>
                  <a:schemeClr val="bg1"/>
                </a:solidFill>
                <a:cs typeface="Arial" pitchFamily="34" charset="0"/>
              </a:rPr>
              <a:t>headcount enrolments increased by 90% from 345 566 in 2010 to </a:t>
            </a:r>
            <a:r>
              <a:rPr lang="en-ZA" altLang="en-US" sz="2400" dirty="0" smtClean="0">
                <a:solidFill>
                  <a:schemeClr val="bg1"/>
                </a:solidFill>
                <a:cs typeface="Arial" pitchFamily="34" charset="0"/>
              </a:rPr>
              <a:t>657 </a:t>
            </a:r>
            <a:r>
              <a:rPr lang="en-ZA" altLang="en-US" sz="2400" dirty="0">
                <a:solidFill>
                  <a:schemeClr val="bg1"/>
                </a:solidFill>
                <a:cs typeface="Arial" pitchFamily="34" charset="0"/>
              </a:rPr>
              <a:t>690 in 2012</a:t>
            </a:r>
            <a:endParaRPr lang="en-ZA" altLang="en-US" sz="800" dirty="0">
              <a:solidFill>
                <a:schemeClr val="bg1"/>
              </a:solidFill>
              <a:cs typeface="Arial" pitchFamily="34" charset="0"/>
            </a:endParaRPr>
          </a:p>
          <a:p>
            <a:pPr eaLnBrk="1" hangingPunct="1">
              <a:spcBef>
                <a:spcPct val="0"/>
              </a:spcBef>
            </a:pPr>
            <a:r>
              <a:rPr lang="en-ZA" altLang="en-US" sz="2400" dirty="0">
                <a:solidFill>
                  <a:schemeClr val="bg1"/>
                </a:solidFill>
                <a:cs typeface="Arial" pitchFamily="34" charset="0"/>
              </a:rPr>
              <a:t>Building of 12 new </a:t>
            </a:r>
            <a:r>
              <a:rPr lang="en-ZA" altLang="en-US" sz="2400" dirty="0" smtClean="0">
                <a:solidFill>
                  <a:schemeClr val="bg1"/>
                </a:solidFill>
                <a:cs typeface="Arial" pitchFamily="34" charset="0"/>
              </a:rPr>
              <a:t>VET campuses </a:t>
            </a:r>
            <a:r>
              <a:rPr lang="en-ZA" altLang="en-US" sz="2400" dirty="0">
                <a:solidFill>
                  <a:schemeClr val="bg1"/>
                </a:solidFill>
                <a:cs typeface="Arial" pitchFamily="34" charset="0"/>
              </a:rPr>
              <a:t>and refurbishment  2 other campuses</a:t>
            </a:r>
            <a:endParaRPr lang="en-ZA" altLang="en-US" sz="800" dirty="0">
              <a:solidFill>
                <a:schemeClr val="bg1"/>
              </a:solidFill>
              <a:cs typeface="Arial" pitchFamily="34" charset="0"/>
            </a:endParaRPr>
          </a:p>
          <a:p>
            <a:pPr eaLnBrk="1" hangingPunct="1">
              <a:spcBef>
                <a:spcPct val="0"/>
              </a:spcBef>
            </a:pPr>
            <a:r>
              <a:rPr lang="en-ZA" altLang="en-US" sz="2400" dirty="0">
                <a:solidFill>
                  <a:schemeClr val="bg1"/>
                </a:solidFill>
                <a:cs typeface="Arial" pitchFamily="34" charset="0"/>
              </a:rPr>
              <a:t>NSFAS student bursary funding at </a:t>
            </a:r>
            <a:r>
              <a:rPr lang="en-ZA" altLang="en-US" sz="2400" dirty="0" smtClean="0">
                <a:solidFill>
                  <a:schemeClr val="bg1"/>
                </a:solidFill>
                <a:cs typeface="Arial" pitchFamily="34" charset="0"/>
              </a:rPr>
              <a:t>VET Colleges </a:t>
            </a:r>
            <a:r>
              <a:rPr lang="en-ZA" altLang="en-US" sz="2400" dirty="0">
                <a:solidFill>
                  <a:schemeClr val="bg1"/>
                </a:solidFill>
                <a:cs typeface="Arial" pitchFamily="34" charset="0"/>
              </a:rPr>
              <a:t>has increased from R318 million in 2010 benefitting 61 703 students to R1.988 billion in 2013 targeting 222 817 students</a:t>
            </a:r>
            <a:endParaRPr lang="en-ZA" altLang="en-US" sz="800" dirty="0">
              <a:solidFill>
                <a:schemeClr val="bg1"/>
              </a:solidFill>
              <a:cs typeface="Arial" pitchFamily="34" charset="0"/>
            </a:endParaRPr>
          </a:p>
          <a:p>
            <a:pPr eaLnBrk="1" hangingPunct="1">
              <a:spcBef>
                <a:spcPct val="0"/>
              </a:spcBef>
            </a:pPr>
            <a:r>
              <a:rPr lang="en-US" altLang="en-US" sz="2400" dirty="0">
                <a:solidFill>
                  <a:schemeClr val="bg1"/>
                </a:solidFill>
                <a:cs typeface="Arial" pitchFamily="34" charset="0"/>
              </a:rPr>
              <a:t>Opening of SETA offices at </a:t>
            </a:r>
            <a:r>
              <a:rPr lang="en-US" altLang="en-US" sz="2400" dirty="0" smtClean="0">
                <a:solidFill>
                  <a:schemeClr val="bg1"/>
                </a:solidFill>
                <a:cs typeface="Arial" pitchFamily="34" charset="0"/>
              </a:rPr>
              <a:t>VET </a:t>
            </a:r>
            <a:r>
              <a:rPr lang="en-US" altLang="en-US" sz="2400" dirty="0">
                <a:solidFill>
                  <a:schemeClr val="bg1"/>
                </a:solidFill>
                <a:cs typeface="Arial" pitchFamily="34" charset="0"/>
              </a:rPr>
              <a:t>colleges to improve student and lecture placement  for Work-Integrated Learning (WIL)</a:t>
            </a:r>
          </a:p>
          <a:p>
            <a:pPr eaLnBrk="1" hangingPunct="1">
              <a:spcBef>
                <a:spcPct val="0"/>
              </a:spcBef>
              <a:buFont typeface="ArialMT" charset="0"/>
              <a:buChar char="•"/>
            </a:pPr>
            <a:r>
              <a:rPr lang="en-US" altLang="en-US" sz="2400" dirty="0" smtClean="0">
                <a:solidFill>
                  <a:schemeClr val="bg1"/>
                </a:solidFill>
                <a:cs typeface="Arial" pitchFamily="34" charset="0"/>
              </a:rPr>
              <a:t>VET </a:t>
            </a:r>
            <a:r>
              <a:rPr lang="en-US" altLang="en-US" sz="2400" dirty="0">
                <a:solidFill>
                  <a:schemeClr val="bg1"/>
                </a:solidFill>
                <a:cs typeface="Arial" pitchFamily="34" charset="0"/>
              </a:rPr>
              <a:t>college Administrators to restore teaching and learning </a:t>
            </a:r>
          </a:p>
          <a:p>
            <a:pPr eaLnBrk="1" hangingPunct="1">
              <a:spcBef>
                <a:spcPct val="0"/>
              </a:spcBef>
              <a:buFont typeface="ArialMT" charset="0"/>
              <a:buChar char="•"/>
            </a:pPr>
            <a:r>
              <a:rPr lang="en-US" altLang="en-US" sz="2400" dirty="0">
                <a:solidFill>
                  <a:schemeClr val="bg1"/>
                </a:solidFill>
                <a:cs typeface="Arial" pitchFamily="34" charset="0"/>
              </a:rPr>
              <a:t>Introduction of a Framework for Lecturer Qualifications </a:t>
            </a:r>
          </a:p>
          <a:p>
            <a:pPr eaLnBrk="1" hangingPunct="1">
              <a:spcBef>
                <a:spcPct val="0"/>
              </a:spcBef>
              <a:buFont typeface="ArialMT" charset="0"/>
              <a:buChar char="•"/>
            </a:pPr>
            <a:r>
              <a:rPr lang="en-US" altLang="en-US" sz="2400" dirty="0">
                <a:solidFill>
                  <a:schemeClr val="bg1"/>
                </a:solidFill>
                <a:cs typeface="Arial" pitchFamily="34" charset="0"/>
              </a:rPr>
              <a:t>Launch of SAFETSA to harness student innovation towards improving teaching and learning outcomes in the sector</a:t>
            </a:r>
          </a:p>
          <a:p>
            <a:pPr eaLnBrk="1" hangingPunct="1">
              <a:spcBef>
                <a:spcPct val="0"/>
              </a:spcBef>
              <a:buFont typeface="ArialMT" charset="0"/>
              <a:buChar char="•"/>
            </a:pPr>
            <a:endParaRPr lang="en-US" altLang="en-US" sz="2400" dirty="0">
              <a:solidFill>
                <a:schemeClr val="bg1"/>
              </a:solidFill>
              <a:cs typeface="Arial" pitchFamily="34" charset="0"/>
            </a:endParaRPr>
          </a:p>
          <a:p>
            <a:pPr eaLnBrk="1" hangingPunct="1">
              <a:spcBef>
                <a:spcPct val="0"/>
              </a:spcBef>
            </a:pPr>
            <a:endParaRPr lang="en-US" altLang="en-US" sz="2400" dirty="0">
              <a:solidFill>
                <a:schemeClr val="bg1"/>
              </a:solidFill>
              <a:cs typeface="Arial" pitchFamily="34" charset="0"/>
            </a:endParaRPr>
          </a:p>
          <a:p>
            <a:pPr eaLnBrk="1" hangingPunct="1">
              <a:spcBef>
                <a:spcPct val="0"/>
              </a:spcBef>
            </a:pPr>
            <a:endParaRPr lang="en-ZA" altLang="en-US" sz="2400" dirty="0">
              <a:solidFill>
                <a:schemeClr val="bg1"/>
              </a:solidFill>
              <a:cs typeface="Arial" pitchFamily="34" charset="0"/>
            </a:endParaRPr>
          </a:p>
          <a:p>
            <a:pPr eaLnBrk="1" hangingPunct="1">
              <a:spcBef>
                <a:spcPct val="0"/>
              </a:spcBef>
              <a:buFontTx/>
              <a:buNone/>
            </a:pPr>
            <a:r>
              <a:rPr lang="en-ZA" altLang="en-US" sz="2400" dirty="0">
                <a:solidFill>
                  <a:schemeClr val="bg1"/>
                </a:solidFill>
                <a:cs typeface="Arial" pitchFamily="34" charset="0"/>
              </a:rPr>
              <a:t>  </a:t>
            </a:r>
          </a:p>
        </p:txBody>
      </p:sp>
      <p:sp>
        <p:nvSpPr>
          <p:cNvPr id="2" name="Footer Placeholder 1"/>
          <p:cNvSpPr>
            <a:spLocks noGrp="1"/>
          </p:cNvSpPr>
          <p:nvPr>
            <p:ph type="ftr" sz="quarter" idx="16"/>
          </p:nvPr>
        </p:nvSpPr>
        <p:spPr/>
        <p:txBody>
          <a:bodyPr/>
          <a:lstStyle/>
          <a:p>
            <a:r>
              <a:rPr lang="en-US" smtClean="0"/>
              <a:t>Akoojee (2015) TVET and World of Work</a:t>
            </a:r>
            <a:endParaRPr lang="en-US"/>
          </a:p>
        </p:txBody>
      </p:sp>
    </p:spTree>
    <p:extLst>
      <p:ext uri="{BB962C8B-B14F-4D97-AF65-F5344CB8AC3E}">
        <p14:creationId xmlns:p14="http://schemas.microsoft.com/office/powerpoint/2010/main" xmlns="" val="17997348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subTitle" idx="1"/>
          </p:nvPr>
        </p:nvSpPr>
        <p:spPr/>
        <p:txBody>
          <a:bodyPr/>
          <a:lstStyle/>
          <a:p>
            <a:r>
              <a:rPr lang="en-US" dirty="0" smtClean="0"/>
              <a:t>Lessons from experience: HRD Technical Task Team</a:t>
            </a:r>
            <a:endParaRPr lang="en-GB" dirty="0"/>
          </a:p>
        </p:txBody>
      </p:sp>
      <p:sp>
        <p:nvSpPr>
          <p:cNvPr id="4" name="Footer Placeholder 3"/>
          <p:cNvSpPr>
            <a:spLocks noGrp="1"/>
          </p:cNvSpPr>
          <p:nvPr>
            <p:ph type="ftr" sz="quarter" idx="12"/>
          </p:nvPr>
        </p:nvSpPr>
        <p:spPr/>
        <p:txBody>
          <a:bodyPr/>
          <a:lstStyle/>
          <a:p>
            <a:r>
              <a:rPr lang="en-US" smtClean="0"/>
              <a:t>Akoojee (2015) TVET and World of Work</a:t>
            </a:r>
            <a:endParaRPr lang="en-US"/>
          </a:p>
        </p:txBody>
      </p:sp>
      <p:sp>
        <p:nvSpPr>
          <p:cNvPr id="2" name="Title 1"/>
          <p:cNvSpPr>
            <a:spLocks noGrp="1"/>
          </p:cNvSpPr>
          <p:nvPr>
            <p:ph type="title"/>
          </p:nvPr>
        </p:nvSpPr>
        <p:spPr/>
        <p:txBody>
          <a:bodyPr/>
          <a:lstStyle/>
          <a:p>
            <a:r>
              <a:rPr lang="en-US" dirty="0" smtClean="0"/>
              <a:t>Reviewing the national importance of TVET</a:t>
            </a:r>
            <a:endParaRPr lang="en-GB" dirty="0"/>
          </a:p>
        </p:txBody>
      </p:sp>
    </p:spTree>
    <p:extLst>
      <p:ext uri="{BB962C8B-B14F-4D97-AF65-F5344CB8AC3E}">
        <p14:creationId xmlns:p14="http://schemas.microsoft.com/office/powerpoint/2010/main" xmlns="" val="3148663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685800"/>
            <a:ext cx="8229600" cy="5791200"/>
          </a:xfrm>
          <a:prstGeom prst="rect">
            <a:avLst/>
          </a:prstGeom>
        </p:spPr>
        <p:txBody>
          <a:bodyPr/>
          <a:lstStyle/>
          <a:p>
            <a:pPr marL="0" indent="0" algn="ctr">
              <a:lnSpc>
                <a:spcPct val="115000"/>
              </a:lnSpc>
              <a:spcBef>
                <a:spcPts val="0"/>
              </a:spcBef>
              <a:spcAft>
                <a:spcPts val="1000"/>
              </a:spcAft>
              <a:buNone/>
              <a:defRPr/>
            </a:pPr>
            <a:r>
              <a:rPr lang="en-US" sz="1400" dirty="0" smtClean="0">
                <a:latin typeface="Arial" charset="0"/>
                <a:cs typeface="Arial" charset="0"/>
              </a:rPr>
              <a:t>Measures </a:t>
            </a:r>
            <a:r>
              <a:rPr lang="en-US" sz="1400" dirty="0">
                <a:latin typeface="Arial" charset="0"/>
                <a:cs typeface="Arial" charset="0"/>
              </a:rPr>
              <a:t>to strengthen and support FET (TVET) colleges in </a:t>
            </a:r>
            <a:r>
              <a:rPr lang="en-US" sz="1400" u="sng" dirty="0">
                <a:latin typeface="Arial" charset="0"/>
                <a:cs typeface="Arial" charset="0"/>
              </a:rPr>
              <a:t>expanding access </a:t>
            </a:r>
            <a:r>
              <a:rPr lang="en-US" sz="1400" dirty="0">
                <a:latin typeface="Arial" charset="0"/>
                <a:cs typeface="Arial" charset="0"/>
              </a:rPr>
              <a:t>and </a:t>
            </a:r>
            <a:r>
              <a:rPr lang="en-US" sz="1400" u="sng" dirty="0">
                <a:latin typeface="Arial" charset="0"/>
                <a:cs typeface="Arial" charset="0"/>
              </a:rPr>
              <a:t>improve quality</a:t>
            </a:r>
            <a:endParaRPr lang="af-ZA" sz="1400" u="sng" dirty="0" smtClean="0">
              <a:latin typeface="Arial" charset="0"/>
              <a:cs typeface="Arial" charset="0"/>
            </a:endParaRPr>
          </a:p>
          <a:p>
            <a:pPr algn="just">
              <a:lnSpc>
                <a:spcPct val="115000"/>
              </a:lnSpc>
              <a:spcBef>
                <a:spcPts val="0"/>
              </a:spcBef>
              <a:spcAft>
                <a:spcPts val="1000"/>
              </a:spcAft>
              <a:buFont typeface="Symbol"/>
              <a:buChar char=""/>
              <a:defRPr/>
            </a:pPr>
            <a:r>
              <a:rPr lang="af-ZA" sz="1900" dirty="0" smtClean="0">
                <a:latin typeface="Arial" charset="0"/>
                <a:cs typeface="Arial" charset="0"/>
              </a:rPr>
              <a:t>Reality </a:t>
            </a:r>
            <a:r>
              <a:rPr lang="af-ZA" sz="1900" dirty="0">
                <a:latin typeface="Arial" charset="0"/>
                <a:cs typeface="Arial" charset="0"/>
              </a:rPr>
              <a:t>that sector (was)/is a moving </a:t>
            </a:r>
            <a:r>
              <a:rPr lang="af-ZA" sz="1900" dirty="0" smtClean="0">
                <a:latin typeface="Arial" charset="0"/>
                <a:cs typeface="Arial" charset="0"/>
              </a:rPr>
              <a:t>target.</a:t>
            </a:r>
            <a:endParaRPr lang="af-ZA" sz="1900" dirty="0">
              <a:latin typeface="Arial" charset="0"/>
              <a:cs typeface="Arial" charset="0"/>
            </a:endParaRPr>
          </a:p>
          <a:p>
            <a:pPr lvl="1" algn="just">
              <a:lnSpc>
                <a:spcPct val="115000"/>
              </a:lnSpc>
              <a:spcBef>
                <a:spcPts val="0"/>
              </a:spcBef>
              <a:spcAft>
                <a:spcPts val="1000"/>
              </a:spcAft>
              <a:buFont typeface="Courier New" pitchFamily="49" charset="0"/>
              <a:buChar char="o"/>
              <a:defRPr/>
            </a:pPr>
            <a:r>
              <a:rPr lang="af-ZA" sz="1600" dirty="0" smtClean="0">
                <a:latin typeface="Arial" charset="0"/>
                <a:cs typeface="Arial" charset="0"/>
              </a:rPr>
              <a:t>Change in nomenclature (from FET to VET) - only tip of the iceberg....range of interventions (DHET/Colleges/SETAs etc etc) already underway</a:t>
            </a:r>
          </a:p>
          <a:p>
            <a:pPr algn="just">
              <a:lnSpc>
                <a:spcPct val="115000"/>
              </a:lnSpc>
              <a:spcBef>
                <a:spcPts val="0"/>
              </a:spcBef>
              <a:spcAft>
                <a:spcPts val="1000"/>
              </a:spcAft>
              <a:buFont typeface="Symbol"/>
              <a:buChar char=""/>
              <a:defRPr/>
            </a:pPr>
            <a:r>
              <a:rPr lang="af-ZA" sz="1900" dirty="0">
                <a:latin typeface="Arial" charset="0"/>
                <a:cs typeface="Arial" charset="0"/>
              </a:rPr>
              <a:t>Focus on key terms in TTT’s mandate </a:t>
            </a:r>
          </a:p>
          <a:p>
            <a:pPr lvl="1" algn="just">
              <a:lnSpc>
                <a:spcPct val="115000"/>
              </a:lnSpc>
              <a:spcBef>
                <a:spcPts val="0"/>
              </a:spcBef>
              <a:spcAft>
                <a:spcPts val="1000"/>
              </a:spcAft>
              <a:buFont typeface="Courier New" pitchFamily="49" charset="0"/>
              <a:buChar char="o"/>
              <a:defRPr/>
            </a:pPr>
            <a:r>
              <a:rPr lang="af-ZA" sz="1600" dirty="0" smtClean="0">
                <a:latin typeface="Arial" charset="0"/>
                <a:cs typeface="Arial" charset="0"/>
              </a:rPr>
              <a:t>expanding </a:t>
            </a:r>
            <a:r>
              <a:rPr lang="af-ZA" sz="1600" dirty="0">
                <a:latin typeface="Arial" charset="0"/>
                <a:cs typeface="Arial" charset="0"/>
              </a:rPr>
              <a:t>access and </a:t>
            </a:r>
            <a:endParaRPr lang="af-ZA" sz="1600" dirty="0" smtClean="0">
              <a:latin typeface="Arial" charset="0"/>
              <a:cs typeface="Arial" charset="0"/>
            </a:endParaRPr>
          </a:p>
          <a:p>
            <a:pPr lvl="1" algn="just">
              <a:lnSpc>
                <a:spcPct val="115000"/>
              </a:lnSpc>
              <a:spcBef>
                <a:spcPts val="0"/>
              </a:spcBef>
              <a:spcAft>
                <a:spcPts val="1000"/>
              </a:spcAft>
              <a:buFont typeface="Courier New" pitchFamily="49" charset="0"/>
              <a:buChar char="o"/>
              <a:defRPr/>
            </a:pPr>
            <a:r>
              <a:rPr lang="af-ZA" sz="1600" dirty="0" smtClean="0">
                <a:latin typeface="Arial" charset="0"/>
                <a:cs typeface="Arial" charset="0"/>
              </a:rPr>
              <a:t>improving </a:t>
            </a:r>
            <a:r>
              <a:rPr lang="af-ZA" sz="1600" dirty="0">
                <a:latin typeface="Arial" charset="0"/>
                <a:cs typeface="Arial" charset="0"/>
              </a:rPr>
              <a:t>quality of </a:t>
            </a:r>
            <a:r>
              <a:rPr lang="af-ZA" sz="1600" dirty="0" smtClean="0">
                <a:latin typeface="Arial" charset="0"/>
                <a:cs typeface="Arial" charset="0"/>
              </a:rPr>
              <a:t>provision</a:t>
            </a:r>
          </a:p>
          <a:p>
            <a:pPr algn="just">
              <a:lnSpc>
                <a:spcPct val="115000"/>
              </a:lnSpc>
              <a:spcBef>
                <a:spcPts val="0"/>
              </a:spcBef>
              <a:spcAft>
                <a:spcPts val="1000"/>
              </a:spcAft>
              <a:buFont typeface="Symbol"/>
              <a:buChar char=""/>
              <a:defRPr/>
            </a:pPr>
            <a:r>
              <a:rPr lang="af-ZA" sz="1900" dirty="0">
                <a:latin typeface="Arial" charset="0"/>
                <a:cs typeface="Arial" charset="0"/>
              </a:rPr>
              <a:t>Recognition that quality can (only) be achieved through, and by means of open and unfettered institutional access, and that true access cannot be achieved without attention being paid to quality. </a:t>
            </a:r>
          </a:p>
          <a:p>
            <a:pPr algn="just">
              <a:lnSpc>
                <a:spcPct val="115000"/>
              </a:lnSpc>
              <a:spcBef>
                <a:spcPts val="0"/>
              </a:spcBef>
              <a:spcAft>
                <a:spcPts val="1000"/>
              </a:spcAft>
              <a:buFont typeface="Symbol"/>
              <a:buChar char=""/>
              <a:defRPr/>
            </a:pPr>
            <a:r>
              <a:rPr lang="af-ZA" sz="1900" dirty="0">
                <a:latin typeface="Arial" charset="0"/>
                <a:cs typeface="Arial" charset="0"/>
              </a:rPr>
              <a:t>Ultimately the task was/is unable to be effectively carried out without key systemic </a:t>
            </a:r>
            <a:r>
              <a:rPr lang="af-ZA" sz="1900" dirty="0" smtClean="0">
                <a:latin typeface="Arial" charset="0"/>
                <a:cs typeface="Arial" charset="0"/>
              </a:rPr>
              <a:t>considerations. </a:t>
            </a:r>
            <a:endParaRPr lang="af-ZA" sz="1900" dirty="0">
              <a:latin typeface="Arial" charset="0"/>
              <a:cs typeface="Arial" charset="0"/>
            </a:endParaRPr>
          </a:p>
          <a:p>
            <a:pPr algn="just">
              <a:lnSpc>
                <a:spcPct val="115000"/>
              </a:lnSpc>
              <a:spcBef>
                <a:spcPts val="0"/>
              </a:spcBef>
              <a:spcAft>
                <a:spcPts val="1000"/>
              </a:spcAft>
              <a:buFont typeface="Symbol"/>
              <a:buChar char=""/>
              <a:defRPr/>
            </a:pPr>
            <a:endParaRPr lang="af-ZA" sz="1600" dirty="0">
              <a:latin typeface="Arial" charset="0"/>
              <a:cs typeface="Arial" charset="0"/>
            </a:endParaRPr>
          </a:p>
          <a:p>
            <a:pPr>
              <a:buFont typeface="Arial" pitchFamily="34" charset="0"/>
              <a:buChar char="•"/>
              <a:defRPr/>
            </a:pPr>
            <a:endParaRPr lang="af-ZA" sz="2000" dirty="0">
              <a:cs typeface="Arial" charset="0"/>
            </a:endParaRPr>
          </a:p>
          <a:p>
            <a:pPr>
              <a:buFont typeface="Arial" pitchFamily="34" charset="0"/>
              <a:buChar char="•"/>
              <a:defRPr/>
            </a:pPr>
            <a:endParaRPr lang="en-ZA" dirty="0"/>
          </a:p>
        </p:txBody>
      </p:sp>
      <p:sp>
        <p:nvSpPr>
          <p:cNvPr id="2" name="Footer Placeholder 1"/>
          <p:cNvSpPr>
            <a:spLocks noGrp="1"/>
          </p:cNvSpPr>
          <p:nvPr>
            <p:ph type="ftr" sz="quarter" idx="16"/>
          </p:nvPr>
        </p:nvSpPr>
        <p:spPr/>
        <p:txBody>
          <a:bodyPr/>
          <a:lstStyle/>
          <a:p>
            <a:r>
              <a:rPr lang="en-US" smtClean="0"/>
              <a:t>Akoojee (2015) TVET and World of Work</a:t>
            </a:r>
            <a:endParaRPr lang="en-US" dirty="0"/>
          </a:p>
        </p:txBody>
      </p:sp>
      <p:sp>
        <p:nvSpPr>
          <p:cNvPr id="15361" name="Title 1"/>
          <p:cNvSpPr>
            <a:spLocks noGrp="1"/>
          </p:cNvSpPr>
          <p:nvPr>
            <p:ph type="title"/>
          </p:nvPr>
        </p:nvSpPr>
        <p:spPr>
          <a:xfrm>
            <a:off x="457200" y="0"/>
            <a:ext cx="8229600" cy="685800"/>
          </a:xfrm>
        </p:spPr>
        <p:txBody>
          <a:bodyPr>
            <a:normAutofit/>
          </a:bodyPr>
          <a:lstStyle/>
          <a:p>
            <a:r>
              <a:rPr lang="en-ZA" sz="2800" dirty="0" smtClean="0">
                <a:solidFill>
                  <a:srgbClr val="FFC000"/>
                </a:solidFill>
                <a:latin typeface="Arial" charset="0"/>
                <a:cs typeface="Arial" charset="0"/>
              </a:rPr>
              <a:t>Premises for VET College transformation</a:t>
            </a:r>
            <a:endParaRPr lang="en-ZA" sz="3200" dirty="0" smtClean="0">
              <a:solidFill>
                <a:srgbClr val="FFC000"/>
              </a:solidFill>
              <a:latin typeface="Arial" charset="0"/>
              <a:cs typeface="Arial" charset="0"/>
            </a:endParaRPr>
          </a:p>
        </p:txBody>
      </p:sp>
    </p:spTree>
    <p:extLst>
      <p:ext uri="{BB962C8B-B14F-4D97-AF65-F5344CB8AC3E}">
        <p14:creationId xmlns:p14="http://schemas.microsoft.com/office/powerpoint/2010/main" xmlns="" val="41467933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914400"/>
            <a:ext cx="8229600" cy="5562600"/>
          </a:xfrm>
          <a:prstGeom prst="rect">
            <a:avLst/>
          </a:prstGeom>
        </p:spPr>
        <p:txBody>
          <a:bodyPr>
            <a:normAutofit lnSpcReduction="10000"/>
          </a:bodyPr>
          <a:lstStyle/>
          <a:p>
            <a:pPr>
              <a:lnSpc>
                <a:spcPct val="115000"/>
              </a:lnSpc>
            </a:pPr>
            <a:r>
              <a:rPr lang="en-ZA" sz="2000" dirty="0" smtClean="0"/>
              <a:t>Purpose</a:t>
            </a:r>
          </a:p>
          <a:p>
            <a:pPr lvl="1">
              <a:lnSpc>
                <a:spcPct val="115000"/>
              </a:lnSpc>
            </a:pPr>
            <a:r>
              <a:rPr lang="en-ZA" sz="1700" dirty="0" smtClean="0"/>
              <a:t>What they are intended to do? </a:t>
            </a:r>
          </a:p>
          <a:p>
            <a:pPr lvl="1">
              <a:lnSpc>
                <a:spcPct val="115000"/>
              </a:lnSpc>
            </a:pPr>
            <a:r>
              <a:rPr lang="en-ZA" sz="1700" dirty="0" smtClean="0"/>
              <a:t>Respond to whom/which economy? Formal/Informal/other</a:t>
            </a:r>
          </a:p>
          <a:p>
            <a:pPr lvl="1">
              <a:lnSpc>
                <a:spcPct val="115000"/>
              </a:lnSpc>
            </a:pPr>
            <a:r>
              <a:rPr lang="en-ZA" sz="1700" dirty="0" smtClean="0"/>
              <a:t>Lifelong learning agenda</a:t>
            </a:r>
          </a:p>
          <a:p>
            <a:pPr>
              <a:lnSpc>
                <a:spcPct val="115000"/>
              </a:lnSpc>
            </a:pPr>
            <a:r>
              <a:rPr lang="en-ZA" sz="2000" dirty="0"/>
              <a:t>Composition: Who is in them?</a:t>
            </a:r>
          </a:p>
          <a:p>
            <a:pPr lvl="1">
              <a:lnSpc>
                <a:spcPct val="115000"/>
              </a:lnSpc>
            </a:pPr>
            <a:r>
              <a:rPr lang="en-ZA" sz="1700" dirty="0"/>
              <a:t>pre-employed/employed/retrenched/youth/adult/NEETs </a:t>
            </a:r>
            <a:r>
              <a:rPr lang="en-ZA" sz="1700" dirty="0" err="1"/>
              <a:t>etc</a:t>
            </a:r>
            <a:endParaRPr lang="en-ZA" sz="1700" dirty="0"/>
          </a:p>
          <a:p>
            <a:pPr lvl="1">
              <a:lnSpc>
                <a:spcPct val="115000"/>
              </a:lnSpc>
            </a:pPr>
            <a:r>
              <a:rPr lang="en-ZA" sz="1700" dirty="0" smtClean="0"/>
              <a:t>Role of Government/Industry - Who is the ultimate beneficiary?</a:t>
            </a:r>
          </a:p>
          <a:p>
            <a:pPr>
              <a:lnSpc>
                <a:spcPct val="115000"/>
              </a:lnSpc>
            </a:pPr>
            <a:r>
              <a:rPr lang="en-ZA" sz="2000" dirty="0" smtClean="0"/>
              <a:t>What capacity is needed and where?</a:t>
            </a:r>
          </a:p>
          <a:p>
            <a:pPr lvl="1">
              <a:lnSpc>
                <a:spcPct val="115000"/>
              </a:lnSpc>
            </a:pPr>
            <a:r>
              <a:rPr lang="en-ZA" sz="1700" dirty="0" smtClean="0"/>
              <a:t>Notion of capacity? Levels – Leadership/management/staff</a:t>
            </a:r>
          </a:p>
          <a:p>
            <a:pPr lvl="1">
              <a:lnSpc>
                <a:spcPct val="115000"/>
              </a:lnSpc>
            </a:pPr>
            <a:r>
              <a:rPr lang="en-ZA" sz="1700" dirty="0" smtClean="0"/>
              <a:t>Governance (national/regional/institutional) – include relationship with other actors.</a:t>
            </a:r>
          </a:p>
          <a:p>
            <a:pPr lvl="1">
              <a:lnSpc>
                <a:spcPct val="115000"/>
              </a:lnSpc>
            </a:pPr>
            <a:r>
              <a:rPr lang="en-ZA" sz="1700" dirty="0" smtClean="0"/>
              <a:t>Centralisation/</a:t>
            </a:r>
            <a:r>
              <a:rPr lang="en-ZA" sz="1700" dirty="0" err="1" smtClean="0"/>
              <a:t>Decentraisation</a:t>
            </a:r>
            <a:endParaRPr lang="en-ZA" sz="1700" dirty="0" smtClean="0"/>
          </a:p>
          <a:p>
            <a:pPr>
              <a:lnSpc>
                <a:spcPct val="115000"/>
              </a:lnSpc>
            </a:pPr>
            <a:r>
              <a:rPr lang="en-ZA" sz="2000" dirty="0" smtClean="0"/>
              <a:t>Funding and curriculum </a:t>
            </a:r>
          </a:p>
          <a:p>
            <a:pPr lvl="1">
              <a:lnSpc>
                <a:spcPct val="115000"/>
              </a:lnSpc>
            </a:pPr>
            <a:r>
              <a:rPr lang="en-ZA" sz="1700" dirty="0" smtClean="0"/>
              <a:t>Who funds</a:t>
            </a:r>
          </a:p>
          <a:p>
            <a:pPr lvl="1">
              <a:lnSpc>
                <a:spcPct val="115000"/>
              </a:lnSpc>
            </a:pPr>
            <a:r>
              <a:rPr lang="en-ZA" sz="1700" dirty="0" smtClean="0"/>
              <a:t>To whose benefit?</a:t>
            </a:r>
          </a:p>
        </p:txBody>
      </p:sp>
      <p:sp>
        <p:nvSpPr>
          <p:cNvPr id="5" name="Footer Placeholder 4"/>
          <p:cNvSpPr>
            <a:spLocks noGrp="1"/>
          </p:cNvSpPr>
          <p:nvPr>
            <p:ph type="ftr" sz="quarter" idx="16"/>
          </p:nvPr>
        </p:nvSpPr>
        <p:spPr/>
        <p:txBody>
          <a:bodyPr/>
          <a:lstStyle/>
          <a:p>
            <a:r>
              <a:rPr lang="en-US" smtClean="0"/>
              <a:t>Akoojee (2015) TVET and World of Work</a:t>
            </a:r>
            <a:endParaRPr lang="en-US" dirty="0"/>
          </a:p>
        </p:txBody>
      </p:sp>
      <p:sp>
        <p:nvSpPr>
          <p:cNvPr id="2" name="Title 1"/>
          <p:cNvSpPr>
            <a:spLocks noGrp="1"/>
          </p:cNvSpPr>
          <p:nvPr>
            <p:ph type="title"/>
          </p:nvPr>
        </p:nvSpPr>
        <p:spPr>
          <a:xfrm>
            <a:off x="533400" y="152400"/>
            <a:ext cx="8229600" cy="609600"/>
          </a:xfrm>
        </p:spPr>
        <p:txBody>
          <a:bodyPr>
            <a:normAutofit fontScale="90000"/>
          </a:bodyPr>
          <a:lstStyle/>
          <a:p>
            <a:r>
              <a:rPr lang="en-ZA" sz="2800" dirty="0" smtClean="0">
                <a:solidFill>
                  <a:srgbClr val="B11116"/>
                </a:solidFill>
                <a:latin typeface="Arial" charset="0"/>
                <a:cs typeface="Arial" charset="0"/>
              </a:rPr>
              <a:t/>
            </a:r>
            <a:br>
              <a:rPr lang="en-ZA" sz="2800" dirty="0" smtClean="0">
                <a:solidFill>
                  <a:srgbClr val="B11116"/>
                </a:solidFill>
                <a:latin typeface="Arial" charset="0"/>
                <a:cs typeface="Arial" charset="0"/>
              </a:rPr>
            </a:br>
            <a:r>
              <a:rPr lang="en-ZA" sz="2800" dirty="0" smtClean="0">
                <a:solidFill>
                  <a:srgbClr val="FFFF00"/>
                </a:solidFill>
                <a:latin typeface="Arial" charset="0"/>
                <a:cs typeface="Arial" charset="0"/>
              </a:rPr>
              <a:t>N</a:t>
            </a:r>
            <a:r>
              <a:rPr lang="en-ZA" sz="2200" dirty="0" smtClean="0">
                <a:solidFill>
                  <a:srgbClr val="FFFF00"/>
                </a:solidFill>
                <a:latin typeface="Arial" charset="0"/>
                <a:cs typeface="Arial" charset="0"/>
              </a:rPr>
              <a:t>eed to rethink essences: Premises, Promises and Impacts</a:t>
            </a:r>
            <a:endParaRPr lang="en-US" sz="2200" dirty="0">
              <a:solidFill>
                <a:srgbClr val="FFFF00"/>
              </a:solidFill>
            </a:endParaRPr>
          </a:p>
        </p:txBody>
      </p:sp>
    </p:spTree>
    <p:extLst>
      <p:ext uri="{BB962C8B-B14F-4D97-AF65-F5344CB8AC3E}">
        <p14:creationId xmlns:p14="http://schemas.microsoft.com/office/powerpoint/2010/main" xmlns="" val="231092716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914400"/>
            <a:ext cx="8229600" cy="5562600"/>
          </a:xfrm>
          <a:prstGeom prst="rect">
            <a:avLst/>
          </a:prstGeom>
        </p:spPr>
        <p:txBody>
          <a:bodyPr>
            <a:normAutofit lnSpcReduction="10000"/>
          </a:bodyPr>
          <a:lstStyle/>
          <a:p>
            <a:pPr marL="342900" indent="-342900">
              <a:lnSpc>
                <a:spcPct val="115000"/>
              </a:lnSpc>
              <a:buFont typeface="Arial" panose="020B0604020202020204" pitchFamily="34" charset="0"/>
              <a:buChar char="•"/>
            </a:pPr>
            <a:r>
              <a:rPr lang="en-ZA" sz="2000" dirty="0" smtClean="0"/>
              <a:t>How </a:t>
            </a:r>
            <a:r>
              <a:rPr lang="en-ZA" sz="2000" dirty="0"/>
              <a:t>can skills development support the creation of a </a:t>
            </a:r>
            <a:r>
              <a:rPr lang="en-ZA" sz="2000" u="sng" dirty="0"/>
              <a:t>developmental </a:t>
            </a:r>
            <a:r>
              <a:rPr lang="en-ZA" sz="2000" u="sng" dirty="0" smtClean="0"/>
              <a:t>state</a:t>
            </a:r>
            <a:r>
              <a:rPr lang="en-ZA" sz="2000" dirty="0" smtClean="0"/>
              <a:t>? (DHET White Paper: 2014).</a:t>
            </a:r>
          </a:p>
          <a:p>
            <a:pPr marL="342900" indent="-342900">
              <a:lnSpc>
                <a:spcPct val="115000"/>
              </a:lnSpc>
              <a:buFont typeface="Arial" panose="020B0604020202020204" pitchFamily="34" charset="0"/>
              <a:buChar char="•"/>
            </a:pPr>
            <a:r>
              <a:rPr lang="en-ZA" sz="2000" dirty="0" smtClean="0"/>
              <a:t>Relationship between TVET and the economy has always been central to its existence </a:t>
            </a:r>
            <a:r>
              <a:rPr lang="en-ZA" sz="2000" dirty="0"/>
              <a:t>(</a:t>
            </a:r>
            <a:r>
              <a:rPr lang="en-ZA" sz="2000" i="1" dirty="0"/>
              <a:t>raison </a:t>
            </a:r>
            <a:r>
              <a:rPr lang="en-ZA" sz="2000" i="1" dirty="0" err="1"/>
              <a:t>d'etre</a:t>
            </a:r>
            <a:r>
              <a:rPr lang="en-ZA" sz="2000" dirty="0"/>
              <a:t>).</a:t>
            </a:r>
            <a:endParaRPr lang="en-ZA" sz="2000" dirty="0" smtClean="0"/>
          </a:p>
          <a:p>
            <a:pPr marL="342900" indent="-342900">
              <a:lnSpc>
                <a:spcPct val="115000"/>
              </a:lnSpc>
              <a:buFont typeface="Arial" panose="020B0604020202020204" pitchFamily="34" charset="0"/>
              <a:buChar char="•"/>
            </a:pPr>
            <a:r>
              <a:rPr lang="en-ZA" sz="2000" dirty="0" smtClean="0"/>
              <a:t>Reality that the new labour market/economic calls for a new role for the college sector (not simply formal labour market…notion of ‘township LM’). </a:t>
            </a:r>
          </a:p>
          <a:p>
            <a:pPr marL="342900" indent="-342900">
              <a:lnSpc>
                <a:spcPct val="115000"/>
              </a:lnSpc>
              <a:buFont typeface="Arial" panose="020B0604020202020204" pitchFamily="34" charset="0"/>
              <a:buChar char="•"/>
            </a:pPr>
            <a:r>
              <a:rPr lang="en-ZA" sz="2000" dirty="0" smtClean="0"/>
              <a:t>Catalytic role of TVET colleges in the PSET </a:t>
            </a:r>
            <a:r>
              <a:rPr lang="en-ZA" sz="2000" dirty="0"/>
              <a:t>system </a:t>
            </a:r>
            <a:r>
              <a:rPr lang="en-ZA" sz="2000" dirty="0" smtClean="0"/>
              <a:t>to enable the reality of a developmental state to be realised. </a:t>
            </a:r>
          </a:p>
          <a:p>
            <a:pPr marL="342900" indent="-342900">
              <a:lnSpc>
                <a:spcPct val="115000"/>
              </a:lnSpc>
              <a:buFont typeface="Arial" panose="020B0604020202020204" pitchFamily="34" charset="0"/>
              <a:buChar char="•"/>
            </a:pPr>
            <a:r>
              <a:rPr lang="en-ZA" sz="2000" dirty="0" smtClean="0"/>
              <a:t>Relationship between TVET colleges and national development trajectory crucial.</a:t>
            </a:r>
          </a:p>
          <a:p>
            <a:pPr marL="342900" indent="-342900">
              <a:lnSpc>
                <a:spcPct val="115000"/>
              </a:lnSpc>
              <a:buFont typeface="Arial" panose="020B0604020202020204" pitchFamily="34" charset="0"/>
              <a:buChar char="•"/>
            </a:pPr>
            <a:r>
              <a:rPr lang="en-ZA" sz="2000" dirty="0" smtClean="0"/>
              <a:t>Thus, for instance Infrastructural Development Plan needs to make TVET colleges CENTRAL (as opposed to a marginal afterthought) to its achievement</a:t>
            </a:r>
          </a:p>
          <a:p>
            <a:pPr marL="0" indent="0">
              <a:lnSpc>
                <a:spcPct val="115000"/>
              </a:lnSpc>
              <a:buNone/>
            </a:pPr>
            <a:endParaRPr lang="en-ZA" sz="2000" dirty="0" smtClean="0"/>
          </a:p>
        </p:txBody>
      </p:sp>
      <p:sp>
        <p:nvSpPr>
          <p:cNvPr id="5" name="Footer Placeholder 4"/>
          <p:cNvSpPr>
            <a:spLocks noGrp="1"/>
          </p:cNvSpPr>
          <p:nvPr>
            <p:ph type="ftr" sz="quarter" idx="16"/>
          </p:nvPr>
        </p:nvSpPr>
        <p:spPr/>
        <p:txBody>
          <a:bodyPr/>
          <a:lstStyle/>
          <a:p>
            <a:r>
              <a:rPr lang="en-US" smtClean="0"/>
              <a:t>Akoojee (2015) TVET and World of Work</a:t>
            </a:r>
            <a:endParaRPr lang="en-US" dirty="0"/>
          </a:p>
        </p:txBody>
      </p:sp>
      <p:sp>
        <p:nvSpPr>
          <p:cNvPr id="2" name="Title 1"/>
          <p:cNvSpPr>
            <a:spLocks noGrp="1"/>
          </p:cNvSpPr>
          <p:nvPr>
            <p:ph type="title"/>
          </p:nvPr>
        </p:nvSpPr>
        <p:spPr>
          <a:xfrm>
            <a:off x="457200" y="76200"/>
            <a:ext cx="8229600" cy="609600"/>
          </a:xfrm>
        </p:spPr>
        <p:txBody>
          <a:bodyPr>
            <a:normAutofit/>
          </a:bodyPr>
          <a:lstStyle/>
          <a:p>
            <a:r>
              <a:rPr lang="en-ZA" sz="1600" dirty="0" smtClean="0">
                <a:solidFill>
                  <a:srgbClr val="FFC000"/>
                </a:solidFill>
                <a:latin typeface="Arial" charset="0"/>
                <a:cs typeface="Arial" charset="0"/>
              </a:rPr>
              <a:t>TVET Colleges and the Developmental State</a:t>
            </a:r>
            <a:endParaRPr lang="en-US" sz="1600" dirty="0">
              <a:solidFill>
                <a:srgbClr val="FFC000"/>
              </a:solidFill>
            </a:endParaRPr>
          </a:p>
        </p:txBody>
      </p:sp>
    </p:spTree>
    <p:extLst>
      <p:ext uri="{BB962C8B-B14F-4D97-AF65-F5344CB8AC3E}">
        <p14:creationId xmlns:p14="http://schemas.microsoft.com/office/powerpoint/2010/main" xmlns="" val="37298002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xmlns="" val="1181723323"/>
              </p:ext>
            </p:extLst>
          </p:nvPr>
        </p:nvGraphicFramePr>
        <p:xfrm>
          <a:off x="459866" y="771493"/>
          <a:ext cx="8517632" cy="5488755"/>
        </p:xfrm>
        <a:graphic>
          <a:graphicData uri="http://schemas.openxmlformats.org/drawingml/2006/table">
            <a:tbl>
              <a:tblPr firstRow="1" bandRow="1">
                <a:tableStyleId>{5C22544A-7EE6-4342-B048-85BDC9FD1C3A}</a:tableStyleId>
              </a:tblPr>
              <a:tblGrid>
                <a:gridCol w="2129408"/>
                <a:gridCol w="2129408"/>
                <a:gridCol w="2129408"/>
                <a:gridCol w="2129408"/>
              </a:tblGrid>
              <a:tr h="571109">
                <a:tc>
                  <a:txBody>
                    <a:bodyPr/>
                    <a:lstStyle/>
                    <a:p>
                      <a:r>
                        <a:rPr lang="en-ZA" sz="1600" dirty="0" smtClean="0"/>
                        <a:t>Nature</a:t>
                      </a:r>
                      <a:endParaRPr lang="en-ZA" sz="1600" dirty="0"/>
                    </a:p>
                  </a:txBody>
                  <a:tcPr/>
                </a:tc>
                <a:tc>
                  <a:txBody>
                    <a:bodyPr/>
                    <a:lstStyle/>
                    <a:p>
                      <a:r>
                        <a:rPr lang="en-ZA" sz="1600" dirty="0" smtClean="0"/>
                        <a:t>Immediate</a:t>
                      </a:r>
                      <a:r>
                        <a:rPr lang="en-ZA" sz="1600" baseline="0" dirty="0" smtClean="0"/>
                        <a:t> Term</a:t>
                      </a:r>
                    </a:p>
                    <a:p>
                      <a:endParaRPr lang="en-ZA" sz="1600" dirty="0"/>
                    </a:p>
                  </a:txBody>
                  <a:tcPr/>
                </a:tc>
                <a:tc>
                  <a:txBody>
                    <a:bodyPr/>
                    <a:lstStyle/>
                    <a:p>
                      <a:r>
                        <a:rPr lang="en-ZA" sz="1600" dirty="0" smtClean="0"/>
                        <a:t>Medium Term</a:t>
                      </a:r>
                    </a:p>
                    <a:p>
                      <a:endParaRPr lang="en-ZA" sz="1600" dirty="0"/>
                    </a:p>
                  </a:txBody>
                  <a:tcPr/>
                </a:tc>
                <a:tc>
                  <a:txBody>
                    <a:bodyPr/>
                    <a:lstStyle/>
                    <a:p>
                      <a:r>
                        <a:rPr lang="en-ZA" sz="1600" dirty="0" smtClean="0"/>
                        <a:t>Long Term</a:t>
                      </a:r>
                    </a:p>
                    <a:p>
                      <a:endParaRPr lang="en-ZA" sz="1600" dirty="0"/>
                    </a:p>
                  </a:txBody>
                  <a:tcPr/>
                </a:tc>
              </a:tr>
              <a:tr h="1252035">
                <a:tc>
                  <a:txBody>
                    <a:bodyPr/>
                    <a:lstStyle/>
                    <a:p>
                      <a:r>
                        <a:rPr lang="en-ZA" sz="1200" dirty="0" smtClean="0"/>
                        <a:t>Focus</a:t>
                      </a:r>
                      <a:endParaRPr lang="en-ZA" sz="1200" dirty="0"/>
                    </a:p>
                  </a:txBody>
                  <a:tcPr/>
                </a:tc>
                <a:tc>
                  <a:txBody>
                    <a:bodyPr/>
                    <a:lstStyle/>
                    <a:p>
                      <a:pPr marL="85725" indent="-85725" algn="l" defTabSz="914400" rtl="0" eaLnBrk="1" latinLnBrk="0" hangingPunct="1">
                        <a:buFont typeface="Arial" panose="020B0604020202020204" pitchFamily="34" charset="0"/>
                        <a:buChar char="•"/>
                      </a:pPr>
                      <a:r>
                        <a:rPr lang="en-ZA" sz="1200" kern="1200" dirty="0" smtClean="0">
                          <a:solidFill>
                            <a:schemeClr val="dk1"/>
                          </a:solidFill>
                          <a:latin typeface="+mn-lt"/>
                          <a:ea typeface="+mn-ea"/>
                          <a:cs typeface="+mn-cs"/>
                        </a:rPr>
                        <a:t>Labour market (formal and informal labour market)</a:t>
                      </a:r>
                      <a:endParaRPr lang="en-ZA" sz="1200" kern="1200" dirty="0">
                        <a:solidFill>
                          <a:schemeClr val="dk1"/>
                        </a:solidFill>
                        <a:latin typeface="+mn-lt"/>
                        <a:ea typeface="+mn-ea"/>
                        <a:cs typeface="+mn-cs"/>
                      </a:endParaRPr>
                    </a:p>
                  </a:txBody>
                  <a:tcPr/>
                </a:tc>
                <a:tc>
                  <a:txBody>
                    <a:bodyPr/>
                    <a:lstStyle/>
                    <a:p>
                      <a:pPr marL="85725" marR="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smtClean="0"/>
                        <a:t>Labour market</a:t>
                      </a:r>
                      <a:r>
                        <a:rPr lang="en-ZA" sz="1200" baseline="0" dirty="0" smtClean="0"/>
                        <a:t> (formal and informal labour market)</a:t>
                      </a:r>
                      <a:endParaRPr lang="en-ZA" sz="1200" dirty="0" smtClean="0"/>
                    </a:p>
                    <a:p>
                      <a:pPr marL="85725" indent="-85725">
                        <a:buFont typeface="Arial" panose="020B0604020202020204" pitchFamily="34" charset="0"/>
                        <a:buChar char="•"/>
                      </a:pPr>
                      <a:r>
                        <a:rPr lang="en-ZA" sz="1200" dirty="0" smtClean="0"/>
                        <a:t>Community/local needs</a:t>
                      </a:r>
                    </a:p>
                    <a:p>
                      <a:pPr marL="85725" indent="-85725">
                        <a:buFont typeface="Arial" panose="020B0604020202020204" pitchFamily="34" charset="0"/>
                        <a:buChar char="•"/>
                      </a:pPr>
                      <a:r>
                        <a:rPr lang="en-ZA" sz="1200" dirty="0" smtClean="0"/>
                        <a:t>(CETC and TVET</a:t>
                      </a:r>
                      <a:r>
                        <a:rPr lang="en-ZA" sz="1200" baseline="0" dirty="0" smtClean="0"/>
                        <a:t> Colleges)</a:t>
                      </a:r>
                      <a:endParaRPr lang="en-ZA" sz="1200" dirty="0"/>
                    </a:p>
                  </a:txBody>
                  <a:tcPr/>
                </a:tc>
                <a:tc>
                  <a:txBody>
                    <a:bodyPr/>
                    <a:lstStyle/>
                    <a:p>
                      <a:r>
                        <a:rPr lang="en-ZA" sz="1200" dirty="0" smtClean="0"/>
                        <a:t>Expanded, comprehensive and differentiated colleges</a:t>
                      </a:r>
                    </a:p>
                  </a:txBody>
                  <a:tcPr/>
                </a:tc>
              </a:tr>
              <a:tr h="811575">
                <a:tc>
                  <a:txBody>
                    <a:bodyPr/>
                    <a:lstStyle/>
                    <a:p>
                      <a:r>
                        <a:rPr lang="en-ZA" sz="1200" dirty="0" smtClean="0"/>
                        <a:t>Target Group</a:t>
                      </a:r>
                      <a:endParaRPr lang="en-ZA" sz="1200" dirty="0"/>
                    </a:p>
                  </a:txBody>
                  <a:tcPr/>
                </a:tc>
                <a:tc>
                  <a:txBody>
                    <a:bodyPr/>
                    <a:lstStyle/>
                    <a:p>
                      <a:pPr marL="85725" marR="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smtClean="0">
                          <a:solidFill>
                            <a:schemeClr val="dk1"/>
                          </a:solidFill>
                          <a:latin typeface="+mn-lt"/>
                          <a:ea typeface="+mn-ea"/>
                          <a:cs typeface="+mn-cs"/>
                        </a:rPr>
                        <a:t>Pre-employed</a:t>
                      </a:r>
                    </a:p>
                    <a:p>
                      <a:pPr marL="85725" marR="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smtClean="0">
                          <a:solidFill>
                            <a:schemeClr val="dk1"/>
                          </a:solidFill>
                          <a:latin typeface="+mn-lt"/>
                          <a:ea typeface="+mn-ea"/>
                          <a:cs typeface="+mn-cs"/>
                        </a:rPr>
                        <a:t>Employed </a:t>
                      </a:r>
                    </a:p>
                    <a:p>
                      <a:pPr marL="85725" marR="0" indent="-857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kern="1200" dirty="0" smtClean="0">
                          <a:solidFill>
                            <a:schemeClr val="dk1"/>
                          </a:solidFill>
                          <a:latin typeface="+mn-lt"/>
                          <a:ea typeface="+mn-ea"/>
                          <a:cs typeface="+mn-cs"/>
                        </a:rPr>
                        <a:t>Unemployed/ Post-employed</a:t>
                      </a:r>
                    </a:p>
                    <a:p>
                      <a:endParaRPr lang="en-ZA" sz="1200" dirty="0"/>
                    </a:p>
                  </a:txBody>
                  <a:tcPr/>
                </a:tc>
                <a:tc gridSpan="2">
                  <a:txBody>
                    <a:bodyPr/>
                    <a:lstStyle/>
                    <a:p>
                      <a:r>
                        <a:rPr lang="en-ZA" sz="1200" dirty="0" smtClean="0"/>
                        <a:t>Youths</a:t>
                      </a:r>
                      <a:r>
                        <a:rPr lang="en-ZA" sz="1200" baseline="0" dirty="0" smtClean="0"/>
                        <a:t> and Adults (both pre-employed and employed and un/post employed)</a:t>
                      </a:r>
                      <a:endParaRPr lang="en-ZA" sz="1200" dirty="0"/>
                    </a:p>
                  </a:txBody>
                  <a:tcPr/>
                </a:tc>
                <a:tc hMerge="1">
                  <a:txBody>
                    <a:bodyPr/>
                    <a:lstStyle/>
                    <a:p>
                      <a:endParaRPr lang="en-ZA" dirty="0"/>
                    </a:p>
                  </a:txBody>
                  <a:tcPr/>
                </a:tc>
              </a:tr>
              <a:tr h="631225">
                <a:tc>
                  <a:txBody>
                    <a:bodyPr/>
                    <a:lstStyle/>
                    <a:p>
                      <a:r>
                        <a:rPr lang="en-ZA" sz="1200" dirty="0" smtClean="0"/>
                        <a:t>Alignment with</a:t>
                      </a:r>
                      <a:endParaRPr lang="en-ZA" sz="1200" dirty="0"/>
                    </a:p>
                  </a:txBody>
                  <a:tcPr/>
                </a:tc>
                <a:tc>
                  <a:txBody>
                    <a:bodyPr/>
                    <a:lstStyle/>
                    <a:p>
                      <a:r>
                        <a:rPr lang="en-ZA" sz="1200" dirty="0" smtClean="0"/>
                        <a:t>DTI (Industrial</a:t>
                      </a:r>
                      <a:r>
                        <a:rPr lang="en-ZA" sz="1200" baseline="0" dirty="0" smtClean="0"/>
                        <a:t> Policies)</a:t>
                      </a:r>
                    </a:p>
                    <a:p>
                      <a:r>
                        <a:rPr lang="en-ZA" sz="1200" baseline="0" dirty="0" smtClean="0"/>
                        <a:t>EDD (National Dept)</a:t>
                      </a:r>
                    </a:p>
                    <a:p>
                      <a:r>
                        <a:rPr lang="en-ZA" sz="1200" baseline="0" dirty="0" smtClean="0"/>
                        <a:t>Local Labour markets</a:t>
                      </a:r>
                    </a:p>
                    <a:p>
                      <a:r>
                        <a:rPr lang="en-ZA" sz="1200" baseline="0" dirty="0" smtClean="0"/>
                        <a:t>SBD (entrepreneurship)</a:t>
                      </a:r>
                      <a:endParaRPr lang="en-ZA" sz="1200" dirty="0"/>
                    </a:p>
                  </a:txBody>
                  <a:tcPr/>
                </a:tc>
                <a:tc>
                  <a:txBody>
                    <a:bodyPr/>
                    <a:lstStyle/>
                    <a:p>
                      <a:r>
                        <a:rPr lang="en-ZA" sz="1200" dirty="0" smtClean="0"/>
                        <a:t>Economic and Community</a:t>
                      </a:r>
                      <a:endParaRPr lang="en-ZA" sz="1200" dirty="0"/>
                    </a:p>
                  </a:txBody>
                  <a:tcPr/>
                </a:tc>
                <a:tc>
                  <a:txBody>
                    <a:bodyPr/>
                    <a:lstStyle/>
                    <a:p>
                      <a:r>
                        <a:rPr lang="en-ZA" sz="1200" dirty="0" smtClean="0"/>
                        <a:t>Responsiveness</a:t>
                      </a:r>
                      <a:r>
                        <a:rPr lang="en-ZA" sz="1200" baseline="0" dirty="0" smtClean="0"/>
                        <a:t> to the learner (in broadest sense)</a:t>
                      </a:r>
                      <a:endParaRPr lang="en-ZA" sz="1200" dirty="0"/>
                    </a:p>
                  </a:txBody>
                  <a:tcPr/>
                </a:tc>
              </a:tr>
              <a:tr h="1352626">
                <a:tc>
                  <a:txBody>
                    <a:bodyPr/>
                    <a:lstStyle/>
                    <a:p>
                      <a:r>
                        <a:rPr lang="en-ZA" sz="1200" dirty="0" smtClean="0"/>
                        <a:t>Purpose</a:t>
                      </a:r>
                      <a:endParaRPr lang="en-ZA" sz="1200" dirty="0"/>
                    </a:p>
                  </a:txBody>
                  <a:tcPr/>
                </a:tc>
                <a:tc>
                  <a:txBody>
                    <a:bodyPr/>
                    <a:lstStyle/>
                    <a:p>
                      <a:r>
                        <a:rPr lang="en-ZA" sz="1200" b="0" i="0" u="none" strike="noStrike" kern="1200" baseline="0" dirty="0" smtClean="0">
                          <a:solidFill>
                            <a:schemeClr val="dk1"/>
                          </a:solidFill>
                          <a:latin typeface="+mn-lt"/>
                          <a:ea typeface="+mn-ea"/>
                          <a:cs typeface="+mn-cs"/>
                        </a:rPr>
                        <a:t>The main purpose of these colleges is to train young post-school leavers, providing them with the skills (incorporating knowledge and attitudes) necessary for employment (formal)</a:t>
                      </a:r>
                      <a:endParaRPr lang="en-ZA" sz="1200" dirty="0"/>
                    </a:p>
                  </a:txBody>
                  <a:tcPr/>
                </a:tc>
                <a:tc>
                  <a:txBody>
                    <a:bodyPr/>
                    <a:lstStyle/>
                    <a:p>
                      <a:r>
                        <a:rPr lang="en-ZA" sz="1200" dirty="0" smtClean="0"/>
                        <a:t>Youths</a:t>
                      </a:r>
                      <a:r>
                        <a:rPr lang="en-ZA" sz="1200" baseline="0" dirty="0" smtClean="0"/>
                        <a:t> and adults </a:t>
                      </a:r>
                      <a:r>
                        <a:rPr lang="en-ZA" sz="1200" i="1" baseline="0" dirty="0" smtClean="0"/>
                        <a:t>“building skills for work and life”</a:t>
                      </a:r>
                    </a:p>
                    <a:p>
                      <a:r>
                        <a:rPr lang="en-ZA" sz="1200" i="1" baseline="0" dirty="0" smtClean="0"/>
                        <a:t>Main purpose to provide labour market needs  and community development</a:t>
                      </a:r>
                      <a:endParaRPr lang="en-ZA" sz="1200" i="1" dirty="0"/>
                    </a:p>
                  </a:txBody>
                  <a:tcPr/>
                </a:tc>
                <a:tc>
                  <a:txBody>
                    <a:bodyPr/>
                    <a:lstStyle/>
                    <a:p>
                      <a:r>
                        <a:rPr lang="en-ZA" sz="1200" dirty="0" smtClean="0"/>
                        <a:t>Economic, equity and transformation</a:t>
                      </a:r>
                      <a:endParaRPr lang="en-ZA" sz="1200" dirty="0"/>
                    </a:p>
                  </a:txBody>
                  <a:tcPr/>
                </a:tc>
              </a:tr>
              <a:tr h="631225">
                <a:tc>
                  <a:txBody>
                    <a:bodyPr/>
                    <a:lstStyle/>
                    <a:p>
                      <a:r>
                        <a:rPr lang="en-ZA" sz="1200" dirty="0" smtClean="0"/>
                        <a:t>Learning Mode</a:t>
                      </a:r>
                      <a:endParaRPr lang="en-ZA" sz="1200" dirty="0"/>
                    </a:p>
                  </a:txBody>
                  <a:tcPr/>
                </a:tc>
                <a:tc>
                  <a:txBody>
                    <a:bodyPr/>
                    <a:lstStyle/>
                    <a:p>
                      <a:r>
                        <a:rPr lang="en-ZA" sz="1200" dirty="0" smtClean="0"/>
                        <a:t>F/T, with P/T provision (WIL crucial)</a:t>
                      </a:r>
                      <a:endParaRPr lang="en-ZA"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smtClean="0"/>
                        <a:t>F/T, with P/T provision (WIL crucial)</a:t>
                      </a:r>
                    </a:p>
                    <a:p>
                      <a:r>
                        <a:rPr lang="en-ZA" sz="1200" i="1" dirty="0" smtClean="0"/>
                        <a:t>- Community</a:t>
                      </a:r>
                      <a:r>
                        <a:rPr lang="en-ZA" sz="1200" i="1" baseline="0" dirty="0" smtClean="0"/>
                        <a:t> engagement </a:t>
                      </a:r>
                      <a:endParaRPr lang="en-ZA" sz="1200" i="1" dirty="0"/>
                    </a:p>
                  </a:txBody>
                  <a:tcPr/>
                </a:tc>
                <a:tc>
                  <a:txBody>
                    <a:bodyPr/>
                    <a:lstStyle/>
                    <a:p>
                      <a:r>
                        <a:rPr lang="en-ZA" sz="1200" dirty="0" smtClean="0"/>
                        <a:t>Multiple modes – online,</a:t>
                      </a:r>
                      <a:r>
                        <a:rPr lang="en-ZA" sz="1200" baseline="0" dirty="0" smtClean="0"/>
                        <a:t> e-learning, blended learning</a:t>
                      </a:r>
                      <a:endParaRPr lang="en-ZA" sz="1200" dirty="0"/>
                    </a:p>
                  </a:txBody>
                  <a:tcPr/>
                </a:tc>
              </a:tr>
            </a:tbl>
          </a:graphicData>
        </a:graphic>
      </p:graphicFrame>
      <p:sp>
        <p:nvSpPr>
          <p:cNvPr id="3" name="Footer Placeholder 2"/>
          <p:cNvSpPr>
            <a:spLocks noGrp="1"/>
          </p:cNvSpPr>
          <p:nvPr>
            <p:ph type="ftr" sz="quarter" idx="16"/>
          </p:nvPr>
        </p:nvSpPr>
        <p:spPr/>
        <p:txBody>
          <a:bodyPr/>
          <a:lstStyle/>
          <a:p>
            <a:r>
              <a:rPr lang="en-US" smtClean="0"/>
              <a:t>Akoojee (2015) TVET and World of Work</a:t>
            </a:r>
            <a:endParaRPr lang="en-US" dirty="0"/>
          </a:p>
        </p:txBody>
      </p:sp>
      <p:sp>
        <p:nvSpPr>
          <p:cNvPr id="2" name="Title 1"/>
          <p:cNvSpPr>
            <a:spLocks noGrp="1"/>
          </p:cNvSpPr>
          <p:nvPr>
            <p:ph type="title"/>
          </p:nvPr>
        </p:nvSpPr>
        <p:spPr>
          <a:xfrm>
            <a:off x="457200" y="116632"/>
            <a:ext cx="8229600" cy="432048"/>
          </a:xfrm>
        </p:spPr>
        <p:txBody>
          <a:bodyPr>
            <a:noAutofit/>
          </a:bodyPr>
          <a:lstStyle/>
          <a:p>
            <a:r>
              <a:rPr lang="en-ZA" sz="3200" dirty="0" smtClean="0"/>
              <a:t>The Vision – An overview </a:t>
            </a:r>
            <a:endParaRPr lang="en-ZA" sz="3200" dirty="0"/>
          </a:p>
        </p:txBody>
      </p:sp>
      <p:sp>
        <p:nvSpPr>
          <p:cNvPr id="5" name="Right Arrow 4"/>
          <p:cNvSpPr/>
          <p:nvPr/>
        </p:nvSpPr>
        <p:spPr>
          <a:xfrm>
            <a:off x="2633117" y="6093296"/>
            <a:ext cx="417113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smtClean="0"/>
              <a:t>Occupational routes</a:t>
            </a:r>
            <a:endParaRPr lang="en-ZA" dirty="0"/>
          </a:p>
        </p:txBody>
      </p:sp>
    </p:spTree>
    <p:extLst>
      <p:ext uri="{BB962C8B-B14F-4D97-AF65-F5344CB8AC3E}">
        <p14:creationId xmlns:p14="http://schemas.microsoft.com/office/powerpoint/2010/main" xmlns="" val="35956473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3"/>
            <p:extLst>
              <p:ext uri="{D42A27DB-BD31-4B8C-83A1-F6EECF244321}">
                <p14:modId xmlns:p14="http://schemas.microsoft.com/office/powerpoint/2010/main" xmlns="" val="3196257986"/>
              </p:ext>
            </p:extLst>
          </p:nvPr>
        </p:nvGraphicFramePr>
        <p:xfrm>
          <a:off x="1143000" y="2286001"/>
          <a:ext cx="7391399" cy="3200400"/>
        </p:xfrm>
        <a:graphic>
          <a:graphicData uri="http://schemas.openxmlformats.org/drawingml/2006/table">
            <a:tbl>
              <a:tblPr firstRow="1" firstCol="1" bandRow="1">
                <a:tableStyleId>{5C22544A-7EE6-4342-B048-85BDC9FD1C3A}</a:tableStyleId>
              </a:tblPr>
              <a:tblGrid>
                <a:gridCol w="1912894"/>
                <a:gridCol w="1912894"/>
                <a:gridCol w="1945416"/>
                <a:gridCol w="1620195"/>
              </a:tblGrid>
              <a:tr h="457200">
                <a:tc>
                  <a:txBody>
                    <a:bodyPr/>
                    <a:lstStyle/>
                    <a:p>
                      <a:r>
                        <a:rPr lang="en-GB" sz="1100" dirty="0">
                          <a:effectLst/>
                        </a:rPr>
                        <a:t>Strategic Objective</a:t>
                      </a:r>
                      <a:endParaRPr lang="en-GB" sz="1100" dirty="0">
                        <a:effectLst/>
                        <a:latin typeface="Calibri"/>
                        <a:ea typeface="MS Mincho"/>
                        <a:cs typeface="Times New Roman"/>
                      </a:endParaRPr>
                    </a:p>
                  </a:txBody>
                  <a:tcPr marL="68580" marR="68580" marT="0" marB="0"/>
                </a:tc>
                <a:tc>
                  <a:txBody>
                    <a:bodyPr/>
                    <a:lstStyle/>
                    <a:p>
                      <a:r>
                        <a:rPr lang="en-GB" sz="1100">
                          <a:effectLst/>
                        </a:rPr>
                        <a:t>Performance Indicator</a:t>
                      </a:r>
                      <a:endParaRPr lang="en-GB" sz="1100">
                        <a:effectLst/>
                        <a:latin typeface="Calibri"/>
                        <a:ea typeface="MS Mincho"/>
                        <a:cs typeface="Times New Roman"/>
                      </a:endParaRPr>
                    </a:p>
                  </a:txBody>
                  <a:tcPr marL="68580" marR="68580" marT="0" marB="0"/>
                </a:tc>
                <a:tc>
                  <a:txBody>
                    <a:bodyPr/>
                    <a:lstStyle/>
                    <a:p>
                      <a:pPr algn="ctr">
                        <a:spcAft>
                          <a:spcPts val="0"/>
                        </a:spcAft>
                      </a:pPr>
                      <a:r>
                        <a:rPr lang="en-GB" sz="1100">
                          <a:effectLst/>
                        </a:rPr>
                        <a:t>Short Term Targets</a:t>
                      </a:r>
                    </a:p>
                    <a:p>
                      <a:pPr algn="ctr">
                        <a:spcAft>
                          <a:spcPts val="0"/>
                        </a:spcAft>
                      </a:pPr>
                      <a:r>
                        <a:rPr lang="en-GB" sz="1100">
                          <a:effectLst/>
                        </a:rPr>
                        <a:t>(1 year)</a:t>
                      </a:r>
                      <a:endParaRPr lang="en-GB" sz="1100">
                        <a:effectLst/>
                        <a:latin typeface="Calibri"/>
                        <a:ea typeface="MS Mincho"/>
                        <a:cs typeface="Times New Roman"/>
                      </a:endParaRPr>
                    </a:p>
                  </a:txBody>
                  <a:tcPr marL="68580" marR="68580" marT="0" marB="0"/>
                </a:tc>
                <a:tc>
                  <a:txBody>
                    <a:bodyPr/>
                    <a:lstStyle/>
                    <a:p>
                      <a:pPr algn="ctr">
                        <a:spcAft>
                          <a:spcPts val="0"/>
                        </a:spcAft>
                      </a:pPr>
                      <a:r>
                        <a:rPr lang="en-GB" sz="1100">
                          <a:effectLst/>
                        </a:rPr>
                        <a:t>Medium Term Target</a:t>
                      </a:r>
                    </a:p>
                    <a:p>
                      <a:pPr algn="ctr">
                        <a:spcAft>
                          <a:spcPts val="0"/>
                        </a:spcAft>
                      </a:pPr>
                      <a:r>
                        <a:rPr lang="en-GB" sz="1100">
                          <a:effectLst/>
                        </a:rPr>
                        <a:t>(3-5 years)</a:t>
                      </a:r>
                      <a:endParaRPr lang="en-GB" sz="1100">
                        <a:effectLst/>
                        <a:latin typeface="Calibri"/>
                        <a:ea typeface="MS Mincho"/>
                        <a:cs typeface="Times New Roman"/>
                      </a:endParaRPr>
                    </a:p>
                  </a:txBody>
                  <a:tcPr marL="68580" marR="68580" marT="0" marB="0"/>
                </a:tc>
              </a:tr>
              <a:tr h="685800">
                <a:tc>
                  <a:txBody>
                    <a:bodyPr/>
                    <a:lstStyle/>
                    <a:p>
                      <a:r>
                        <a:rPr lang="en-GB" sz="1100">
                          <a:effectLst/>
                        </a:rPr>
                        <a:t>2.1 To strengthen FET colleges to expand access</a:t>
                      </a:r>
                      <a:endParaRPr lang="en-GB" sz="1100">
                        <a:effectLst/>
                        <a:latin typeface="Calibri"/>
                        <a:ea typeface="MS Mincho"/>
                        <a:cs typeface="Times New Roman"/>
                      </a:endParaRPr>
                    </a:p>
                  </a:txBody>
                  <a:tcPr marL="68580" marR="68580" marT="0" marB="0"/>
                </a:tc>
                <a:tc>
                  <a:txBody>
                    <a:bodyPr/>
                    <a:lstStyle/>
                    <a:p>
                      <a:r>
                        <a:rPr lang="en-GB" sz="1100" dirty="0">
                          <a:effectLst/>
                        </a:rPr>
                        <a:t>% increase in the number of learners  enrolled in FET colleges</a:t>
                      </a:r>
                      <a:endParaRPr lang="en-GB" sz="1100" dirty="0">
                        <a:effectLst/>
                        <a:latin typeface="Calibri"/>
                        <a:ea typeface="MS Mincho"/>
                        <a:cs typeface="Times New Roman"/>
                      </a:endParaRPr>
                    </a:p>
                  </a:txBody>
                  <a:tcPr marL="68580" marR="68580" marT="0" marB="0"/>
                </a:tc>
                <a:tc>
                  <a:txBody>
                    <a:bodyPr/>
                    <a:lstStyle/>
                    <a:p>
                      <a:r>
                        <a:rPr lang="en-GB" sz="1100">
                          <a:effectLst/>
                        </a:rPr>
                        <a:t>Factors impeding increased access in FET colleges identified</a:t>
                      </a:r>
                    </a:p>
                    <a:p>
                      <a:r>
                        <a:rPr lang="en-GB" sz="1100">
                          <a:effectLst/>
                        </a:rPr>
                        <a:t> </a:t>
                      </a:r>
                      <a:endParaRPr lang="en-GB" sz="1100">
                        <a:effectLst/>
                        <a:latin typeface="Calibri"/>
                        <a:ea typeface="MS Mincho"/>
                        <a:cs typeface="Times New Roman"/>
                      </a:endParaRPr>
                    </a:p>
                  </a:txBody>
                  <a:tcPr marL="68580" marR="68580" marT="0" marB="0"/>
                </a:tc>
                <a:tc>
                  <a:txBody>
                    <a:bodyPr/>
                    <a:lstStyle/>
                    <a:p>
                      <a:r>
                        <a:rPr lang="en-GB" sz="1100">
                          <a:effectLst/>
                        </a:rPr>
                        <a:t>Over 1.25 million enrolments achieved</a:t>
                      </a:r>
                      <a:endParaRPr lang="en-GB" sz="1100">
                        <a:effectLst/>
                        <a:latin typeface="Calibri"/>
                        <a:ea typeface="MS Mincho"/>
                        <a:cs typeface="Times New Roman"/>
                      </a:endParaRPr>
                    </a:p>
                  </a:txBody>
                  <a:tcPr marL="68580" marR="68580" marT="0" marB="0"/>
                </a:tc>
              </a:tr>
              <a:tr h="685800">
                <a:tc rowSpan="3">
                  <a:txBody>
                    <a:bodyPr/>
                    <a:lstStyle/>
                    <a:p>
                      <a:r>
                        <a:rPr lang="en-GB" sz="1100">
                          <a:effectLst/>
                        </a:rPr>
                        <a:t>2.2 To improve the quality of provision within FET colleges</a:t>
                      </a:r>
                      <a:endParaRPr lang="en-GB" sz="1100">
                        <a:effectLst/>
                        <a:latin typeface="Calibri"/>
                        <a:ea typeface="MS Mincho"/>
                        <a:cs typeface="Times New Roman"/>
                      </a:endParaRPr>
                    </a:p>
                  </a:txBody>
                  <a:tcPr marL="68580" marR="68580" marT="0" marB="0"/>
                </a:tc>
                <a:tc>
                  <a:txBody>
                    <a:bodyPr/>
                    <a:lstStyle/>
                    <a:p>
                      <a:r>
                        <a:rPr lang="en-GB" sz="1100">
                          <a:effectLst/>
                        </a:rPr>
                        <a:t>% FET programmes meeting local economic needs</a:t>
                      </a:r>
                      <a:endParaRPr lang="en-GB" sz="1100">
                        <a:effectLst/>
                        <a:latin typeface="Calibri"/>
                        <a:ea typeface="MS Mincho"/>
                        <a:cs typeface="Times New Roman"/>
                      </a:endParaRPr>
                    </a:p>
                  </a:txBody>
                  <a:tcPr marL="68580" marR="68580" marT="0" marB="0"/>
                </a:tc>
                <a:tc>
                  <a:txBody>
                    <a:bodyPr/>
                    <a:lstStyle/>
                    <a:p>
                      <a:r>
                        <a:rPr lang="en-GB" sz="1100">
                          <a:effectLst/>
                        </a:rPr>
                        <a:t>Status quo review conducted and recommendations made</a:t>
                      </a:r>
                      <a:endParaRPr lang="en-GB" sz="1100">
                        <a:effectLst/>
                        <a:latin typeface="Calibri"/>
                        <a:ea typeface="MS Mincho"/>
                        <a:cs typeface="Times New Roman"/>
                      </a:endParaRPr>
                    </a:p>
                  </a:txBody>
                  <a:tcPr marL="68580" marR="68580" marT="0" marB="0"/>
                </a:tc>
                <a:tc>
                  <a:txBody>
                    <a:bodyPr/>
                    <a:lstStyle/>
                    <a:p>
                      <a:r>
                        <a:rPr lang="en-GB" sz="1100">
                          <a:effectLst/>
                        </a:rPr>
                        <a:t>National Certificate Vocational (NCV) reviewed and PQM improved</a:t>
                      </a:r>
                      <a:endParaRPr lang="en-GB" sz="1100">
                        <a:effectLst/>
                        <a:latin typeface="Calibri"/>
                        <a:ea typeface="MS Mincho"/>
                        <a:cs typeface="Times New Roman"/>
                      </a:endParaRPr>
                    </a:p>
                  </a:txBody>
                  <a:tcPr marL="68580" marR="68580" marT="0" marB="0"/>
                </a:tc>
              </a:tr>
              <a:tr h="685800">
                <a:tc vMerge="1">
                  <a:txBody>
                    <a:bodyPr/>
                    <a:lstStyle/>
                    <a:p>
                      <a:endParaRPr lang="en-GB"/>
                    </a:p>
                  </a:txBody>
                  <a:tcPr/>
                </a:tc>
                <a:tc>
                  <a:txBody>
                    <a:bodyPr/>
                    <a:lstStyle/>
                    <a:p>
                      <a:r>
                        <a:rPr lang="en-GB" sz="1100">
                          <a:effectLst/>
                        </a:rPr>
                        <a:t>% learner throughput in all programmes</a:t>
                      </a:r>
                      <a:endParaRPr lang="en-GB" sz="1100">
                        <a:effectLst/>
                        <a:latin typeface="Calibri"/>
                        <a:ea typeface="MS Mincho"/>
                        <a:cs typeface="Times New Roman"/>
                      </a:endParaRPr>
                    </a:p>
                  </a:txBody>
                  <a:tcPr marL="68580" marR="68580" marT="0" marB="0"/>
                </a:tc>
                <a:tc>
                  <a:txBody>
                    <a:bodyPr/>
                    <a:lstStyle/>
                    <a:p>
                      <a:r>
                        <a:rPr lang="en-GB" sz="1100">
                          <a:effectLst/>
                        </a:rPr>
                        <a:t>Factors impeding Strong relationships between industry and FET colleges identified</a:t>
                      </a:r>
                      <a:endParaRPr lang="en-GB" sz="1100">
                        <a:effectLst/>
                        <a:latin typeface="Calibri"/>
                        <a:ea typeface="MS Mincho"/>
                        <a:cs typeface="Times New Roman"/>
                      </a:endParaRPr>
                    </a:p>
                  </a:txBody>
                  <a:tcPr marL="68580" marR="68580" marT="0" marB="0"/>
                </a:tc>
                <a:tc>
                  <a:txBody>
                    <a:bodyPr/>
                    <a:lstStyle/>
                    <a:p>
                      <a:r>
                        <a:rPr lang="en-GB" sz="1100">
                          <a:effectLst/>
                        </a:rPr>
                        <a:t>75% throughput rate achieved</a:t>
                      </a:r>
                      <a:endParaRPr lang="en-GB" sz="1100">
                        <a:effectLst/>
                        <a:latin typeface="Calibri"/>
                        <a:ea typeface="MS Mincho"/>
                        <a:cs typeface="Times New Roman"/>
                      </a:endParaRPr>
                    </a:p>
                  </a:txBody>
                  <a:tcPr marL="68580" marR="68580" marT="0" marB="0"/>
                </a:tc>
              </a:tr>
              <a:tr h="685800">
                <a:tc vMerge="1">
                  <a:txBody>
                    <a:bodyPr/>
                    <a:lstStyle/>
                    <a:p>
                      <a:endParaRPr lang="en-GB"/>
                    </a:p>
                  </a:txBody>
                  <a:tcPr/>
                </a:tc>
                <a:tc>
                  <a:txBody>
                    <a:bodyPr/>
                    <a:lstStyle/>
                    <a:p>
                      <a:r>
                        <a:rPr lang="en-GB" sz="1100">
                          <a:effectLst/>
                        </a:rPr>
                        <a:t>% increase of lecturers with required qualifications and industry experience</a:t>
                      </a:r>
                      <a:endParaRPr lang="en-GB" sz="1100">
                        <a:effectLst/>
                        <a:latin typeface="Calibri"/>
                        <a:ea typeface="MS Mincho"/>
                        <a:cs typeface="Times New Roman"/>
                      </a:endParaRPr>
                    </a:p>
                  </a:txBody>
                  <a:tcPr marL="68580" marR="68580" marT="0" marB="0"/>
                </a:tc>
                <a:tc>
                  <a:txBody>
                    <a:bodyPr/>
                    <a:lstStyle/>
                    <a:p>
                      <a:r>
                        <a:rPr lang="en-GB" sz="1100" dirty="0">
                          <a:effectLst/>
                        </a:rPr>
                        <a:t>Framework for developing strong relationships between industry and FET colleges developed</a:t>
                      </a:r>
                      <a:endParaRPr lang="en-GB" sz="1100" dirty="0">
                        <a:effectLst/>
                        <a:latin typeface="Calibri"/>
                        <a:ea typeface="MS Mincho"/>
                        <a:cs typeface="Times New Roman"/>
                      </a:endParaRPr>
                    </a:p>
                  </a:txBody>
                  <a:tcPr marL="68580" marR="68580" marT="0" marB="0"/>
                </a:tc>
                <a:tc>
                  <a:txBody>
                    <a:bodyPr/>
                    <a:lstStyle/>
                    <a:p>
                      <a:r>
                        <a:rPr lang="en-GB" sz="1100" dirty="0">
                          <a:effectLst/>
                        </a:rPr>
                        <a:t>25% increase on baseline</a:t>
                      </a:r>
                      <a:endParaRPr lang="en-GB" sz="1100" dirty="0">
                        <a:effectLst/>
                        <a:latin typeface="Calibri"/>
                        <a:ea typeface="MS Mincho"/>
                        <a:cs typeface="Times New Roman"/>
                      </a:endParaRPr>
                    </a:p>
                  </a:txBody>
                  <a:tcPr marL="68580" marR="68580" marT="0" marB="0"/>
                </a:tc>
              </a:tr>
            </a:tbl>
          </a:graphicData>
        </a:graphic>
      </p:graphicFrame>
      <p:sp>
        <p:nvSpPr>
          <p:cNvPr id="3" name="Footer Placeholder 2"/>
          <p:cNvSpPr>
            <a:spLocks noGrp="1"/>
          </p:cNvSpPr>
          <p:nvPr>
            <p:ph type="ftr" sz="quarter" idx="16"/>
          </p:nvPr>
        </p:nvSpPr>
        <p:spPr/>
        <p:txBody>
          <a:bodyPr/>
          <a:lstStyle/>
          <a:p>
            <a:r>
              <a:rPr lang="en-US" smtClean="0"/>
              <a:t>Akoojee (2015) TVET and World of Work</a:t>
            </a:r>
            <a:endParaRPr lang="en-US" dirty="0"/>
          </a:p>
        </p:txBody>
      </p:sp>
      <p:sp>
        <p:nvSpPr>
          <p:cNvPr id="2" name="Title 1"/>
          <p:cNvSpPr>
            <a:spLocks noGrp="1"/>
          </p:cNvSpPr>
          <p:nvPr>
            <p:ph type="title"/>
          </p:nvPr>
        </p:nvSpPr>
        <p:spPr/>
        <p:txBody>
          <a:bodyPr/>
          <a:lstStyle/>
          <a:p>
            <a:r>
              <a:rPr lang="en-US" sz="2000" dirty="0" smtClean="0">
                <a:solidFill>
                  <a:srgbClr val="FFC000"/>
                </a:solidFill>
              </a:rPr>
              <a:t>What we were up against</a:t>
            </a:r>
            <a:endParaRPr lang="en-GB" sz="2000" dirty="0">
              <a:solidFill>
                <a:srgbClr val="FFC000"/>
              </a:solidFill>
            </a:endParaRPr>
          </a:p>
        </p:txBody>
      </p:sp>
      <p:sp>
        <p:nvSpPr>
          <p:cNvPr id="7" name="Rectangle 1"/>
          <p:cNvSpPr>
            <a:spLocks noChangeArrowheads="1"/>
          </p:cNvSpPr>
          <p:nvPr/>
        </p:nvSpPr>
        <p:spPr bwMode="auto">
          <a:xfrm>
            <a:off x="609600" y="2484438"/>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9"/>
          <p:cNvSpPr/>
          <p:nvPr/>
        </p:nvSpPr>
        <p:spPr>
          <a:xfrm rot="265095">
            <a:off x="4372172" y="1063162"/>
            <a:ext cx="4572000" cy="923330"/>
          </a:xfrm>
          <a:prstGeom prst="rect">
            <a:avLst/>
          </a:prstGeom>
        </p:spPr>
        <p:txBody>
          <a:bodyPr>
            <a:spAutoFit/>
          </a:bodyPr>
          <a:lstStyle/>
          <a:p>
            <a:r>
              <a:rPr lang="en-GB" dirty="0" smtClean="0"/>
              <a:t>..an actionable</a:t>
            </a:r>
            <a:r>
              <a:rPr lang="en-GB" dirty="0"/>
              <a:t>, integrated and aligned national Human Resource Development Plan for South Africa (HRD Plan) </a:t>
            </a:r>
          </a:p>
        </p:txBody>
      </p:sp>
    </p:spTree>
    <p:extLst>
      <p:ext uri="{BB962C8B-B14F-4D97-AF65-F5344CB8AC3E}">
        <p14:creationId xmlns:p14="http://schemas.microsoft.com/office/powerpoint/2010/main" xmlns="" val="3886454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1" y="2132856"/>
            <a:ext cx="7900988" cy="3939350"/>
          </a:xfrm>
        </p:spPr>
        <p:txBody>
          <a:bodyPr rtlCol="0">
            <a:normAutofit fontScale="40000" lnSpcReduction="20000"/>
          </a:bodyPr>
          <a:lstStyle/>
          <a:p>
            <a:pPr>
              <a:lnSpc>
                <a:spcPct val="90000"/>
              </a:lnSpc>
              <a:spcBef>
                <a:spcPts val="0"/>
              </a:spcBef>
              <a:defRPr/>
            </a:pPr>
            <a:r>
              <a:rPr lang="en-GB" sz="4500" dirty="0" smtClean="0"/>
              <a:t>Assumption that </a:t>
            </a:r>
            <a:r>
              <a:rPr lang="en-GB" sz="4500" dirty="0" smtClean="0">
                <a:solidFill>
                  <a:srgbClr val="FF0000"/>
                </a:solidFill>
              </a:rPr>
              <a:t>skills by itself will not necessarily lead to national development</a:t>
            </a:r>
            <a:r>
              <a:rPr lang="en-GB" sz="4500" dirty="0" smtClean="0"/>
              <a:t> but that without skills, the </a:t>
            </a:r>
            <a:r>
              <a:rPr lang="en-GB" sz="4500" dirty="0" smtClean="0">
                <a:solidFill>
                  <a:srgbClr val="FF0000"/>
                </a:solidFill>
              </a:rPr>
              <a:t>possibility for individual and national developmen</a:t>
            </a:r>
            <a:r>
              <a:rPr lang="en-GB" sz="4500" dirty="0" smtClean="0"/>
              <a:t>t is that much more </a:t>
            </a:r>
            <a:r>
              <a:rPr lang="en-GB" sz="4500" b="1" dirty="0" smtClean="0">
                <a:solidFill>
                  <a:srgbClr val="FF0000"/>
                </a:solidFill>
              </a:rPr>
              <a:t>difficult</a:t>
            </a:r>
          </a:p>
          <a:p>
            <a:pPr marL="274320" indent="-274320" eaLnBrk="1" fontAlgn="auto" hangingPunct="1">
              <a:lnSpc>
                <a:spcPct val="90000"/>
              </a:lnSpc>
              <a:spcBef>
                <a:spcPts val="0"/>
              </a:spcBef>
              <a:spcAft>
                <a:spcPts val="0"/>
              </a:spcAft>
              <a:buFont typeface="Wingdings 2"/>
              <a:buChar char=""/>
              <a:defRPr/>
            </a:pPr>
            <a:endParaRPr lang="en-ZA" sz="3800" dirty="0" smtClean="0">
              <a:latin typeface="+mj-lt"/>
            </a:endParaRPr>
          </a:p>
          <a:p>
            <a:pPr marL="274320" indent="-274320" eaLnBrk="1" fontAlgn="auto" hangingPunct="1">
              <a:lnSpc>
                <a:spcPct val="90000"/>
              </a:lnSpc>
              <a:spcBef>
                <a:spcPts val="0"/>
              </a:spcBef>
              <a:spcAft>
                <a:spcPts val="0"/>
              </a:spcAft>
              <a:buFont typeface="Wingdings 2"/>
              <a:buChar char=""/>
              <a:defRPr/>
            </a:pPr>
            <a:endParaRPr lang="en-ZA" sz="5100" dirty="0" smtClean="0">
              <a:latin typeface="+mj-lt"/>
            </a:endParaRPr>
          </a:p>
          <a:p>
            <a:pPr marL="274320" indent="-274320" eaLnBrk="1" fontAlgn="auto" hangingPunct="1">
              <a:lnSpc>
                <a:spcPct val="90000"/>
              </a:lnSpc>
              <a:spcBef>
                <a:spcPts val="0"/>
              </a:spcBef>
              <a:spcAft>
                <a:spcPts val="0"/>
              </a:spcAft>
              <a:buNone/>
              <a:defRPr/>
            </a:pPr>
            <a:r>
              <a:rPr lang="en-ZA" sz="5100" dirty="0" smtClean="0">
                <a:latin typeface="+mj-lt"/>
              </a:rPr>
              <a:t>		The importance of TVET to national development is described as “….the </a:t>
            </a:r>
            <a:r>
              <a:rPr lang="en-ZA" sz="5100" dirty="0" smtClean="0">
                <a:solidFill>
                  <a:srgbClr val="00B050"/>
                </a:solidFill>
                <a:latin typeface="+mj-lt"/>
              </a:rPr>
              <a:t>master key that can alleviate poverty, promote peace, 	conserve the environment, improve the quality of life for all</a:t>
            </a:r>
            <a:r>
              <a:rPr lang="en-ZA" sz="5100" dirty="0" smtClean="0">
                <a:latin typeface="+mj-lt"/>
              </a:rPr>
              <a:t> and help to achieve </a:t>
            </a:r>
            <a:r>
              <a:rPr lang="en-ZA" sz="5100" b="1" dirty="0" smtClean="0">
                <a:solidFill>
                  <a:schemeClr val="accent3">
                    <a:lumMod val="40000"/>
                    <a:lumOff val="60000"/>
                  </a:schemeClr>
                </a:solidFill>
                <a:latin typeface="+mj-lt"/>
              </a:rPr>
              <a:t>sustainable development</a:t>
            </a:r>
            <a:r>
              <a:rPr lang="en-ZA" sz="5100" dirty="0" smtClean="0">
                <a:solidFill>
                  <a:schemeClr val="accent3">
                    <a:lumMod val="40000"/>
                    <a:lumOff val="60000"/>
                  </a:schemeClr>
                </a:solidFill>
                <a:latin typeface="+mj-lt"/>
              </a:rPr>
              <a:t> </a:t>
            </a:r>
            <a:r>
              <a:rPr lang="en-ZA" sz="5100" dirty="0" smtClean="0">
                <a:latin typeface="+mj-lt"/>
              </a:rPr>
              <a:t>(Nick Burnett 2008).</a:t>
            </a:r>
          </a:p>
          <a:p>
            <a:pPr marL="274320" indent="-274320" eaLnBrk="1" fontAlgn="auto" hangingPunct="1">
              <a:lnSpc>
                <a:spcPct val="90000"/>
              </a:lnSpc>
              <a:spcBef>
                <a:spcPts val="0"/>
              </a:spcBef>
              <a:spcAft>
                <a:spcPts val="0"/>
              </a:spcAft>
              <a:buFont typeface="Wingdings 2"/>
              <a:buChar char=""/>
              <a:defRPr/>
            </a:pPr>
            <a:endParaRPr lang="en-US" sz="3800" dirty="0" smtClean="0">
              <a:latin typeface="+mj-lt"/>
            </a:endParaRPr>
          </a:p>
          <a:p>
            <a:pPr marL="274320" indent="-274320" eaLnBrk="1" fontAlgn="auto" hangingPunct="1">
              <a:lnSpc>
                <a:spcPct val="90000"/>
              </a:lnSpc>
              <a:spcBef>
                <a:spcPts val="0"/>
              </a:spcBef>
              <a:spcAft>
                <a:spcPts val="0"/>
              </a:spcAft>
              <a:buFont typeface="Wingdings 2"/>
              <a:buChar char=""/>
              <a:defRPr/>
            </a:pPr>
            <a:endParaRPr lang="en-US" sz="3800" dirty="0">
              <a:latin typeface="+mj-lt"/>
            </a:endParaRPr>
          </a:p>
          <a:p>
            <a:pPr marL="274320" indent="-274320" eaLnBrk="1" fontAlgn="auto" hangingPunct="1">
              <a:lnSpc>
                <a:spcPct val="90000"/>
              </a:lnSpc>
              <a:spcBef>
                <a:spcPts val="0"/>
              </a:spcBef>
              <a:spcAft>
                <a:spcPts val="0"/>
              </a:spcAft>
              <a:buFont typeface="Wingdings 2"/>
              <a:buChar char=""/>
              <a:defRPr/>
            </a:pPr>
            <a:endParaRPr lang="en-GB" sz="3800" dirty="0" smtClean="0">
              <a:latin typeface="+mj-lt"/>
            </a:endParaRPr>
          </a:p>
          <a:p>
            <a:pPr marL="274320" indent="-274320" eaLnBrk="1" fontAlgn="auto" hangingPunct="1">
              <a:lnSpc>
                <a:spcPct val="90000"/>
              </a:lnSpc>
              <a:spcBef>
                <a:spcPts val="0"/>
              </a:spcBef>
              <a:spcAft>
                <a:spcPts val="0"/>
              </a:spcAft>
              <a:buFont typeface="Wingdings 2"/>
              <a:buChar char=""/>
              <a:defRPr/>
            </a:pPr>
            <a:endParaRPr lang="en-GB" sz="3800" b="1" dirty="0" smtClean="0">
              <a:latin typeface="+mj-lt"/>
            </a:endParaRPr>
          </a:p>
          <a:p>
            <a:pPr marL="274320" indent="-274320" eaLnBrk="1" fontAlgn="auto" hangingPunct="1">
              <a:lnSpc>
                <a:spcPct val="90000"/>
              </a:lnSpc>
              <a:spcBef>
                <a:spcPts val="0"/>
              </a:spcBef>
              <a:spcAft>
                <a:spcPts val="0"/>
              </a:spcAft>
              <a:buNone/>
              <a:defRPr/>
            </a:pPr>
            <a:r>
              <a:rPr lang="en-ZA" sz="3800" dirty="0" smtClean="0">
                <a:latin typeface="+mj-lt"/>
              </a:rPr>
              <a:t>		“a well-functioning training system can protect against unemployment, especially among the young. Periods of economic crisis can, therefore, be 	an opportunity for countries to examine how well equipped their VET systems are to deal with change and to innovate </a:t>
            </a:r>
          </a:p>
          <a:p>
            <a:pPr marL="274320" indent="-274320" algn="r" eaLnBrk="1" fontAlgn="auto" hangingPunct="1">
              <a:lnSpc>
                <a:spcPct val="90000"/>
              </a:lnSpc>
              <a:spcBef>
                <a:spcPts val="0"/>
              </a:spcBef>
              <a:spcAft>
                <a:spcPts val="0"/>
              </a:spcAft>
              <a:buNone/>
              <a:defRPr/>
            </a:pPr>
            <a:r>
              <a:rPr lang="en-ZA" sz="3800" b="1" dirty="0" smtClean="0">
                <a:latin typeface="+mj-lt"/>
              </a:rPr>
              <a:t>(OECD, 2009)</a:t>
            </a:r>
          </a:p>
          <a:p>
            <a:pPr marL="274320" indent="-274320" eaLnBrk="1" fontAlgn="auto" hangingPunct="1">
              <a:lnSpc>
                <a:spcPct val="90000"/>
              </a:lnSpc>
              <a:spcBef>
                <a:spcPts val="0"/>
              </a:spcBef>
              <a:spcAft>
                <a:spcPts val="0"/>
              </a:spcAft>
              <a:buFont typeface="Wingdings 2"/>
              <a:buChar char=""/>
              <a:defRPr/>
            </a:pPr>
            <a:endParaRPr lang="en-GB" b="1" dirty="0" smtClean="0">
              <a:solidFill>
                <a:schemeClr val="tx1">
                  <a:lumMod val="95000"/>
                </a:schemeClr>
              </a:solidFill>
              <a:latin typeface="+mj-lt"/>
            </a:endParaRPr>
          </a:p>
        </p:txBody>
      </p:sp>
      <p:sp>
        <p:nvSpPr>
          <p:cNvPr id="23559" name="Footer Placeholder 14"/>
          <p:cNvSpPr>
            <a:spLocks noGrp="1"/>
          </p:cNvSpPr>
          <p:nvPr>
            <p:ph type="ftr" sz="quarter" idx="16"/>
          </p:nvPr>
        </p:nvSpPr>
        <p:spPr bwMode="auto">
          <a:ln>
            <a:miter lim="800000"/>
            <a:headEnd/>
            <a:tailEnd/>
          </a:ln>
        </p:spPr>
        <p:txBody>
          <a:bodyPr wrap="square" lIns="91440" tIns="45720" rIns="91440" bIns="45720" numCol="1" anchor="t" anchorCtr="0" compatLnSpc="1">
            <a:prstTxWarp prst="textNoShape">
              <a:avLst/>
            </a:prstTxWarp>
          </a:bodyPr>
          <a:lstStyle/>
          <a:p>
            <a:pPr>
              <a:defRPr/>
            </a:pPr>
            <a:r>
              <a:rPr lang="en-US" smtClean="0"/>
              <a:t>Akoojee (2015) TVET and World of Work</a:t>
            </a:r>
            <a:endParaRPr lang="en-ZA"/>
          </a:p>
        </p:txBody>
      </p:sp>
      <p:sp>
        <p:nvSpPr>
          <p:cNvPr id="23554" name="Title 1"/>
          <p:cNvSpPr>
            <a:spLocks noGrp="1"/>
          </p:cNvSpPr>
          <p:nvPr>
            <p:ph type="title"/>
          </p:nvPr>
        </p:nvSpPr>
        <p:spPr>
          <a:xfrm>
            <a:off x="467544" y="764704"/>
            <a:ext cx="8229600" cy="1143000"/>
          </a:xfrm>
        </p:spPr>
        <p:txBody>
          <a:bodyPr>
            <a:normAutofit/>
          </a:bodyPr>
          <a:lstStyle/>
          <a:p>
            <a:pPr algn="ctr" eaLnBrk="1" fontAlgn="auto" hangingPunct="1">
              <a:spcAft>
                <a:spcPts val="0"/>
              </a:spcAft>
              <a:defRPr/>
            </a:pPr>
            <a:r>
              <a:rPr lang="en-GB" sz="3600" b="1" dirty="0" smtClean="0"/>
              <a:t>International skills development context</a:t>
            </a:r>
            <a:endParaRPr lang="en-ZA" sz="3600" b="1" dirty="0" smtClean="0"/>
          </a:p>
        </p:txBody>
      </p:sp>
    </p:spTree>
    <p:extLst>
      <p:ext uri="{BB962C8B-B14F-4D97-AF65-F5344CB8AC3E}">
        <p14:creationId xmlns:p14="http://schemas.microsoft.com/office/powerpoint/2010/main" xmlns="" val="3937618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marL="285750" indent="-285750">
              <a:buFont typeface="Arial" panose="020B0604020202020204" pitchFamily="34" charset="0"/>
              <a:buChar char="•"/>
            </a:pPr>
            <a:r>
              <a:rPr lang="en-US" sz="3200" dirty="0" smtClean="0"/>
              <a:t>What constitutes VET vis a vis SD/TVSD?</a:t>
            </a:r>
          </a:p>
          <a:p>
            <a:pPr marL="285750" indent="-285750">
              <a:buFont typeface="Arial" panose="020B0604020202020204" pitchFamily="34" charset="0"/>
              <a:buChar char="•"/>
            </a:pPr>
            <a:r>
              <a:rPr lang="en-US" sz="3200" dirty="0" smtClean="0"/>
              <a:t>What purpose is the sector expected to fulfil?</a:t>
            </a:r>
          </a:p>
          <a:p>
            <a:pPr marL="285750" indent="-285750">
              <a:buFont typeface="Arial" panose="020B0604020202020204" pitchFamily="34" charset="0"/>
              <a:buChar char="•"/>
            </a:pPr>
            <a:r>
              <a:rPr lang="en-US" sz="3200" dirty="0" smtClean="0"/>
              <a:t>What is the ‘world of work’ that we speak about?</a:t>
            </a:r>
          </a:p>
          <a:p>
            <a:pPr marL="285750" indent="-285750">
              <a:buFont typeface="Arial" panose="020B0604020202020204" pitchFamily="34" charset="0"/>
              <a:buChar char="•"/>
            </a:pPr>
            <a:r>
              <a:rPr lang="en-US" sz="3200" dirty="0" smtClean="0"/>
              <a:t> How we think about the challenge is how we will essentially attempt to resolve it.</a:t>
            </a:r>
            <a:endParaRPr lang="en-GB" sz="3200" dirty="0"/>
          </a:p>
        </p:txBody>
      </p:sp>
      <p:sp>
        <p:nvSpPr>
          <p:cNvPr id="4" name="Footer Placeholder 3"/>
          <p:cNvSpPr>
            <a:spLocks noGrp="1"/>
          </p:cNvSpPr>
          <p:nvPr>
            <p:ph type="ftr" sz="quarter" idx="16"/>
          </p:nvPr>
        </p:nvSpPr>
        <p:spPr/>
        <p:txBody>
          <a:bodyPr/>
          <a:lstStyle/>
          <a:p>
            <a:r>
              <a:rPr lang="en-US" smtClean="0"/>
              <a:t>Akoojee (2015) TVET and World of Work</a:t>
            </a:r>
            <a:endParaRPr lang="en-US"/>
          </a:p>
        </p:txBody>
      </p:sp>
      <p:sp>
        <p:nvSpPr>
          <p:cNvPr id="2" name="Title 1"/>
          <p:cNvSpPr>
            <a:spLocks noGrp="1"/>
          </p:cNvSpPr>
          <p:nvPr>
            <p:ph type="title"/>
          </p:nvPr>
        </p:nvSpPr>
        <p:spPr/>
        <p:txBody>
          <a:bodyPr>
            <a:normAutofit fontScale="90000"/>
          </a:bodyPr>
          <a:lstStyle/>
          <a:p>
            <a:r>
              <a:rPr lang="en-US" dirty="0" smtClean="0"/>
              <a:t>Conclusion: How to link (</a:t>
            </a:r>
            <a:r>
              <a:rPr lang="en-US" dirty="0" smtClean="0">
                <a:solidFill>
                  <a:srgbClr val="C00000"/>
                </a:solidFill>
              </a:rPr>
              <a:t>T)VET</a:t>
            </a:r>
            <a:r>
              <a:rPr lang="en-US" dirty="0" smtClean="0"/>
              <a:t> to </a:t>
            </a:r>
            <a:r>
              <a:rPr lang="en-US" dirty="0" smtClean="0">
                <a:solidFill>
                  <a:srgbClr val="C00000"/>
                </a:solidFill>
              </a:rPr>
              <a:t>World of work</a:t>
            </a:r>
            <a:endParaRPr lang="en-GB" dirty="0">
              <a:solidFill>
                <a:srgbClr val="C00000"/>
              </a:solidFill>
            </a:endParaRPr>
          </a:p>
        </p:txBody>
      </p:sp>
    </p:spTree>
    <p:extLst>
      <p:ext uri="{BB962C8B-B14F-4D97-AF65-F5344CB8AC3E}">
        <p14:creationId xmlns:p14="http://schemas.microsoft.com/office/powerpoint/2010/main" xmlns="" val="3064998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ZA" dirty="0" smtClean="0">
                <a:latin typeface="+mj-lt"/>
              </a:rPr>
              <a:t>Need for understanding the new labour market</a:t>
            </a:r>
          </a:p>
          <a:p>
            <a:r>
              <a:rPr lang="en-ZA" dirty="0" smtClean="0">
                <a:latin typeface="+mj-lt"/>
              </a:rPr>
              <a:t>Need for ensuring that we deal with past as it needs to be dealt with....de-</a:t>
            </a:r>
            <a:r>
              <a:rPr lang="en-ZA" dirty="0" err="1" smtClean="0">
                <a:latin typeface="+mj-lt"/>
              </a:rPr>
              <a:t>romanticisation</a:t>
            </a:r>
            <a:r>
              <a:rPr lang="en-ZA" dirty="0" smtClean="0">
                <a:latin typeface="+mj-lt"/>
              </a:rPr>
              <a:t> called for...</a:t>
            </a:r>
          </a:p>
          <a:p>
            <a:r>
              <a:rPr lang="en-ZA" dirty="0" smtClean="0">
                <a:latin typeface="+mj-lt"/>
              </a:rPr>
              <a:t>Understanding that much of our training and ethic has been  result of that past</a:t>
            </a:r>
          </a:p>
          <a:p>
            <a:r>
              <a:rPr lang="en-ZA" dirty="0" smtClean="0">
                <a:latin typeface="+mj-lt"/>
              </a:rPr>
              <a:t>The new order needs to be understood...</a:t>
            </a:r>
          </a:p>
          <a:p>
            <a:r>
              <a:rPr lang="en-ZA" dirty="0" smtClean="0">
                <a:latin typeface="+mj-lt"/>
              </a:rPr>
              <a:t>Implications for skills and </a:t>
            </a:r>
            <a:r>
              <a:rPr lang="en-ZA" dirty="0" err="1" smtClean="0">
                <a:latin typeface="+mj-lt"/>
              </a:rPr>
              <a:t>precariat</a:t>
            </a:r>
            <a:r>
              <a:rPr lang="en-ZA" dirty="0" smtClean="0">
                <a:latin typeface="+mj-lt"/>
              </a:rPr>
              <a:t> labour market</a:t>
            </a:r>
          </a:p>
          <a:p>
            <a:r>
              <a:rPr lang="en-ZA" dirty="0" smtClean="0">
                <a:latin typeface="+mj-lt"/>
              </a:rPr>
              <a:t>Urgent need to understand limitation of the apprenticeship numbers game being played</a:t>
            </a:r>
          </a:p>
          <a:p>
            <a:endParaRPr lang="en-ZA" dirty="0"/>
          </a:p>
        </p:txBody>
      </p:sp>
      <p:sp>
        <p:nvSpPr>
          <p:cNvPr id="4" name="Footer Placeholder 3"/>
          <p:cNvSpPr>
            <a:spLocks noGrp="1"/>
          </p:cNvSpPr>
          <p:nvPr>
            <p:ph type="ftr" sz="quarter" idx="16"/>
          </p:nvPr>
        </p:nvSpPr>
        <p:spPr>
          <a:xfrm>
            <a:off x="3124200" y="6400800"/>
            <a:ext cx="3248000" cy="457200"/>
          </a:xfrm>
        </p:spPr>
        <p:txBody>
          <a:bodyPr/>
          <a:lstStyle/>
          <a:p>
            <a:pPr>
              <a:defRPr/>
            </a:pPr>
            <a:r>
              <a:rPr lang="en-US" altLang="en-US" smtClean="0"/>
              <a:t>Akoojee (2015) TVET and World of Work</a:t>
            </a:r>
            <a:endParaRPr lang="en-GB" altLang="en-US" dirty="0"/>
          </a:p>
        </p:txBody>
      </p:sp>
      <p:sp>
        <p:nvSpPr>
          <p:cNvPr id="2" name="Title 1"/>
          <p:cNvSpPr>
            <a:spLocks noGrp="1"/>
          </p:cNvSpPr>
          <p:nvPr>
            <p:ph type="title"/>
          </p:nvPr>
        </p:nvSpPr>
        <p:spPr/>
        <p:txBody>
          <a:bodyPr>
            <a:normAutofit fontScale="90000"/>
          </a:bodyPr>
          <a:lstStyle/>
          <a:p>
            <a:r>
              <a:rPr lang="en-ZA" dirty="0" smtClean="0"/>
              <a:t>Some implications-TVET and World of Work</a:t>
            </a:r>
            <a:endParaRPr lang="en-ZA" dirty="0"/>
          </a:p>
        </p:txBody>
      </p:sp>
    </p:spTree>
    <p:extLst>
      <p:ext uri="{BB962C8B-B14F-4D97-AF65-F5344CB8AC3E}">
        <p14:creationId xmlns:p14="http://schemas.microsoft.com/office/powerpoint/2010/main" xmlns="" val="659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a:xfrm>
            <a:off x="3124200" y="6400800"/>
            <a:ext cx="3392016" cy="457200"/>
          </a:xfrm>
        </p:spPr>
        <p:txBody>
          <a:bodyPr/>
          <a:lstStyle/>
          <a:p>
            <a:r>
              <a:rPr lang="en-US" smtClean="0"/>
              <a:t>Akoojee (2015) TVET and World of Work</a:t>
            </a:r>
            <a:endParaRPr lang="en-ZA" dirty="0"/>
          </a:p>
        </p:txBody>
      </p:sp>
      <p:sp>
        <p:nvSpPr>
          <p:cNvPr id="2" name="Title 1"/>
          <p:cNvSpPr>
            <a:spLocks noGrp="1"/>
          </p:cNvSpPr>
          <p:nvPr>
            <p:ph type="title"/>
          </p:nvPr>
        </p:nvSpPr>
        <p:spPr/>
        <p:txBody>
          <a:bodyPr>
            <a:noAutofit/>
          </a:bodyPr>
          <a:lstStyle/>
          <a:p>
            <a:r>
              <a:rPr lang="en-ZA" sz="2400" dirty="0" smtClean="0">
                <a:latin typeface="Garamond" pitchFamily="18" charset="0"/>
              </a:rPr>
              <a:t>The TVET-LM Linkage</a:t>
            </a:r>
            <a:br>
              <a:rPr lang="en-ZA" sz="2400" dirty="0" smtClean="0">
                <a:latin typeface="Garamond" pitchFamily="18" charset="0"/>
              </a:rPr>
            </a:br>
            <a:endParaRPr lang="en-ZA" sz="2400" dirty="0"/>
          </a:p>
        </p:txBody>
      </p:sp>
      <p:graphicFrame>
        <p:nvGraphicFramePr>
          <p:cNvPr id="3" name="Diagram 2"/>
          <p:cNvGraphicFramePr/>
          <p:nvPr/>
        </p:nvGraphicFramePr>
        <p:xfrm>
          <a:off x="1981200" y="1828800"/>
          <a:ext cx="51816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565732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2"/>
          </p:nvPr>
        </p:nvSpPr>
        <p:spPr>
          <a:xfrm>
            <a:off x="3124200" y="6400800"/>
            <a:ext cx="3248000" cy="457200"/>
          </a:xfrm>
        </p:spPr>
        <p:txBody>
          <a:bodyPr/>
          <a:lstStyle/>
          <a:p>
            <a:r>
              <a:rPr lang="en-US" smtClean="0"/>
              <a:t>Akoojee (2015) TVET and World of Work</a:t>
            </a:r>
            <a:endParaRPr lang="en-ZA" dirty="0"/>
          </a:p>
        </p:txBody>
      </p:sp>
      <p:sp>
        <p:nvSpPr>
          <p:cNvPr id="2" name="Title 1"/>
          <p:cNvSpPr>
            <a:spLocks noGrp="1"/>
          </p:cNvSpPr>
          <p:nvPr>
            <p:ph type="title"/>
          </p:nvPr>
        </p:nvSpPr>
        <p:spPr/>
        <p:txBody>
          <a:bodyPr/>
          <a:lstStyle/>
          <a:p>
            <a:r>
              <a:rPr lang="en-ZA" dirty="0" smtClean="0">
                <a:latin typeface="Garamond" pitchFamily="18" charset="0"/>
              </a:rPr>
              <a:t>Role of Education and Training</a:t>
            </a:r>
            <a:endParaRPr lang="en-ZA" dirty="0">
              <a:latin typeface="Garamond" pitchFamily="18" charset="0"/>
            </a:endParaRPr>
          </a:p>
        </p:txBody>
      </p:sp>
      <p:graphicFrame>
        <p:nvGraphicFramePr>
          <p:cNvPr id="3" name="Diagram 2"/>
          <p:cNvGraphicFramePr/>
          <p:nvPr/>
        </p:nvGraphicFramePr>
        <p:xfrm>
          <a:off x="1828800" y="1828800"/>
          <a:ext cx="5815034" cy="3743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4231870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smtClean="0"/>
              <a:t>Just…might require an attitude(-</a:t>
            </a:r>
            <a:r>
              <a:rPr lang="en-US" sz="2800" dirty="0" err="1" smtClean="0"/>
              <a:t>nal</a:t>
            </a:r>
            <a:r>
              <a:rPr lang="en-US" sz="2800" dirty="0" smtClean="0"/>
              <a:t>) review…..</a:t>
            </a:r>
            <a:endParaRPr lang="en-ZA" sz="2800" dirty="0"/>
          </a:p>
        </p:txBody>
      </p:sp>
      <p:sp>
        <p:nvSpPr>
          <p:cNvPr id="6" name="Footer Placeholder 5"/>
          <p:cNvSpPr>
            <a:spLocks noGrp="1"/>
          </p:cNvSpPr>
          <p:nvPr>
            <p:ph type="ftr" sz="quarter" idx="4294967295"/>
          </p:nvPr>
        </p:nvSpPr>
        <p:spPr>
          <a:xfrm>
            <a:off x="609600" y="6356350"/>
            <a:ext cx="2895600" cy="365125"/>
          </a:xfrm>
          <a:prstGeom prst="rect">
            <a:avLst/>
          </a:prstGeom>
        </p:spPr>
        <p:txBody>
          <a:bodyPr/>
          <a:lstStyle/>
          <a:p>
            <a:pPr>
              <a:defRPr/>
            </a:pPr>
            <a:r>
              <a:rPr lang="en-US" altLang="en-US" smtClean="0"/>
              <a:t>Akoojee - Brussels 2015 </a:t>
            </a:r>
            <a:endParaRPr lang="en-GB" altLang="en-US"/>
          </a:p>
        </p:txBody>
      </p:sp>
      <p:pic>
        <p:nvPicPr>
          <p:cNvPr id="4" name="Content Placeholder 3" descr="http://www.easychair.org/images/easychair.jpg"/>
          <p:cNvPicPr>
            <a:picLocks noGrp="1"/>
          </p:cNvPicPr>
          <p:nvPr>
            <p:ph sz="quarter" idx="13"/>
          </p:nvPr>
        </p:nvPicPr>
        <p:blipFill>
          <a:blip r:embed="rId2" cstate="print"/>
          <a:srcRect/>
          <a:stretch>
            <a:fillRect/>
          </a:stretch>
        </p:blipFill>
        <p:spPr bwMode="auto">
          <a:xfrm>
            <a:off x="1619672" y="116632"/>
            <a:ext cx="5286412" cy="4857784"/>
          </a:xfrm>
          <a:prstGeom prst="rect">
            <a:avLst/>
          </a:prstGeom>
          <a:noFill/>
          <a:ln w="9525">
            <a:noFill/>
            <a:miter lim="800000"/>
            <a:headEnd/>
            <a:tailEnd/>
          </a:ln>
        </p:spPr>
      </p:pic>
    </p:spTree>
    <p:extLst>
      <p:ext uri="{BB962C8B-B14F-4D97-AF65-F5344CB8AC3E}">
        <p14:creationId xmlns:p14="http://schemas.microsoft.com/office/powerpoint/2010/main" xmlns="" val="380931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a:bodyPr>
          <a:lstStyle/>
          <a:p>
            <a:endParaRPr lang="en-ZA" dirty="0" smtClean="0">
              <a:latin typeface="Garamond" pitchFamily="18" charset="0"/>
            </a:endParaRPr>
          </a:p>
          <a:p>
            <a:r>
              <a:rPr lang="en-ZA" dirty="0" smtClean="0">
                <a:latin typeface="Garamond" pitchFamily="18" charset="0"/>
              </a:rPr>
              <a:t>the triumph of globalization and market capitalism has improved living standards for billions while concentrating billions among the few. It has lowered inequality worldwide but raised inequality within most countries </a:t>
            </a:r>
          </a:p>
          <a:p>
            <a:endParaRPr lang="en-ZA" dirty="0" smtClean="0">
              <a:latin typeface="Garamond" pitchFamily="18" charset="0"/>
            </a:endParaRPr>
          </a:p>
          <a:p>
            <a:endParaRPr lang="en-ZA" dirty="0" smtClean="0">
              <a:latin typeface="Garamond" pitchFamily="18" charset="0"/>
            </a:endParaRPr>
          </a:p>
          <a:p>
            <a:pPr algn="r">
              <a:buNone/>
            </a:pPr>
            <a:r>
              <a:rPr lang="en-ZA" dirty="0" smtClean="0">
                <a:latin typeface="Garamond" pitchFamily="18" charset="0"/>
              </a:rPr>
              <a:t> </a:t>
            </a:r>
            <a:r>
              <a:rPr lang="en-ZA" sz="1400" dirty="0" smtClean="0">
                <a:latin typeface="Garamond" pitchFamily="18" charset="0"/>
              </a:rPr>
              <a:t>(The Conference Board, 2011) – Richard Freeman (Harvard)</a:t>
            </a:r>
            <a:endParaRPr lang="en-ZA" sz="1400" dirty="0">
              <a:latin typeface="Garamond" pitchFamily="18" charset="0"/>
            </a:endParaRPr>
          </a:p>
        </p:txBody>
      </p:sp>
      <p:sp>
        <p:nvSpPr>
          <p:cNvPr id="3" name="Footer Placeholder 2"/>
          <p:cNvSpPr>
            <a:spLocks noGrp="1"/>
          </p:cNvSpPr>
          <p:nvPr>
            <p:ph type="ftr" sz="quarter" idx="16"/>
          </p:nvPr>
        </p:nvSpPr>
        <p:spPr/>
        <p:txBody>
          <a:bodyPr/>
          <a:lstStyle/>
          <a:p>
            <a:r>
              <a:rPr lang="en-US" smtClean="0"/>
              <a:t>Akoojee (2015) TVET and World of Work</a:t>
            </a:r>
            <a:endParaRPr lang="en-ZA" dirty="0"/>
          </a:p>
        </p:txBody>
      </p:sp>
      <p:sp>
        <p:nvSpPr>
          <p:cNvPr id="4" name="Title 3"/>
          <p:cNvSpPr>
            <a:spLocks noGrp="1"/>
          </p:cNvSpPr>
          <p:nvPr>
            <p:ph type="title"/>
          </p:nvPr>
        </p:nvSpPr>
        <p:spPr/>
        <p:txBody>
          <a:bodyPr/>
          <a:lstStyle/>
          <a:p>
            <a:r>
              <a:rPr lang="en-ZA" dirty="0" smtClean="0"/>
              <a:t>Inequity </a:t>
            </a:r>
            <a:endParaRPr lang="en-ZA"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Contextual realities revisited</a:t>
            </a:r>
            <a:endParaRPr lang="en-GB" dirty="0"/>
          </a:p>
        </p:txBody>
      </p:sp>
      <p:sp>
        <p:nvSpPr>
          <p:cNvPr id="3" name="Footer Placeholder 2"/>
          <p:cNvSpPr>
            <a:spLocks noGrp="1"/>
          </p:cNvSpPr>
          <p:nvPr>
            <p:ph type="ftr" sz="quarter" idx="12"/>
          </p:nvPr>
        </p:nvSpPr>
        <p:spPr/>
        <p:txBody>
          <a:bodyPr/>
          <a:lstStyle/>
          <a:p>
            <a:r>
              <a:rPr lang="en-US" smtClean="0"/>
              <a:t>Akoojee (2015) TVET and World of Work</a:t>
            </a:r>
            <a:endParaRPr lang="en-US"/>
          </a:p>
        </p:txBody>
      </p:sp>
      <p:sp>
        <p:nvSpPr>
          <p:cNvPr id="4" name="Title 3"/>
          <p:cNvSpPr>
            <a:spLocks noGrp="1"/>
          </p:cNvSpPr>
          <p:nvPr>
            <p:ph type="title"/>
          </p:nvPr>
        </p:nvSpPr>
        <p:spPr/>
        <p:txBody>
          <a:bodyPr/>
          <a:lstStyle/>
          <a:p>
            <a:r>
              <a:rPr lang="en-US" dirty="0" smtClean="0"/>
              <a:t>What we are up against!</a:t>
            </a:r>
            <a:endParaRPr lang="en-GB" dirty="0"/>
          </a:p>
        </p:txBody>
      </p:sp>
    </p:spTree>
    <p:extLst>
      <p:ext uri="{BB962C8B-B14F-4D97-AF65-F5344CB8AC3E}">
        <p14:creationId xmlns:p14="http://schemas.microsoft.com/office/powerpoint/2010/main" xmlns="" val="3310424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sakoojee\My Documents\ACADEMIC\Conferences\INAP - Turin 17-8 Sept. 2009\Presentation\Scanned Pictures\img002.jpg"/>
          <p:cNvPicPr>
            <a:picLocks noChangeAspect="1" noChangeArrowheads="1"/>
          </p:cNvPicPr>
          <p:nvPr/>
        </p:nvPicPr>
        <p:blipFill>
          <a:blip r:embed="rId2" cstate="print"/>
          <a:srcRect/>
          <a:stretch>
            <a:fillRect/>
          </a:stretch>
        </p:blipFill>
        <p:spPr bwMode="auto">
          <a:xfrm>
            <a:off x="0" y="0"/>
            <a:ext cx="8786813" cy="6858000"/>
          </a:xfrm>
          <a:prstGeom prst="rect">
            <a:avLst/>
          </a:prstGeom>
          <a:noFill/>
          <a:ln w="9525">
            <a:noFill/>
            <a:miter lim="800000"/>
            <a:headEnd/>
            <a:tailEnd/>
          </a:ln>
        </p:spPr>
      </p:pic>
      <p:sp>
        <p:nvSpPr>
          <p:cNvPr id="21508" name="Footer Placeholder 3"/>
          <p:cNvSpPr>
            <a:spLocks noGrp="1"/>
          </p:cNvSpPr>
          <p:nvPr>
            <p:ph type="ftr" sz="quarter" idx="12"/>
          </p:nvPr>
        </p:nvSpPr>
        <p:spPr bwMode="auto">
          <a:ln>
            <a:miter lim="800000"/>
            <a:headEnd/>
            <a:tailEnd/>
          </a:ln>
        </p:spPr>
        <p:txBody>
          <a:bodyPr wrap="square" lIns="91440" tIns="45720" rIns="91440" bIns="45720" numCol="1" anchor="t" anchorCtr="0" compatLnSpc="1">
            <a:prstTxWarp prst="textNoShape">
              <a:avLst/>
            </a:prstTxWarp>
          </a:bodyPr>
          <a:lstStyle/>
          <a:p>
            <a:pPr>
              <a:defRPr/>
            </a:pPr>
            <a:r>
              <a:rPr lang="en-US" smtClean="0"/>
              <a:t>Akoojee (2015) TVET and World of Work</a:t>
            </a:r>
            <a:endParaRPr lang="en-ZA"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sakoojee\My Documents\ACADEMIC\Conferences\INAP - Turin 17-8 Sept. 2009\Presentation\Scanned Pictures\img006.jpg"/>
          <p:cNvPicPr>
            <a:picLocks noChangeAspect="1" noChangeArrowheads="1"/>
          </p:cNvPicPr>
          <p:nvPr/>
        </p:nvPicPr>
        <p:blipFill>
          <a:blip r:embed="rId2" cstate="print"/>
          <a:srcRect/>
          <a:stretch>
            <a:fillRect/>
          </a:stretch>
        </p:blipFill>
        <p:spPr bwMode="auto">
          <a:xfrm>
            <a:off x="857250" y="642939"/>
            <a:ext cx="7929563" cy="5500687"/>
          </a:xfrm>
          <a:prstGeom prst="rect">
            <a:avLst/>
          </a:prstGeom>
          <a:noFill/>
          <a:ln w="9525">
            <a:noFill/>
            <a:miter lim="800000"/>
            <a:headEnd/>
            <a:tailEnd/>
          </a:ln>
        </p:spPr>
      </p:pic>
      <p:sp>
        <p:nvSpPr>
          <p:cNvPr id="22532" name="Footer Placeholder 3"/>
          <p:cNvSpPr>
            <a:spLocks noGrp="1"/>
          </p:cNvSpPr>
          <p:nvPr>
            <p:ph type="ftr" sz="quarter" idx="12"/>
          </p:nvPr>
        </p:nvSpPr>
        <p:spPr bwMode="auto">
          <a:ln>
            <a:miter lim="800000"/>
            <a:headEnd/>
            <a:tailEnd/>
          </a:ln>
        </p:spPr>
        <p:txBody>
          <a:bodyPr wrap="square" lIns="91440" tIns="45720" rIns="91440" bIns="45720" numCol="1" anchor="t" anchorCtr="0" compatLnSpc="1">
            <a:prstTxWarp prst="textNoShape">
              <a:avLst/>
            </a:prstTxWarp>
          </a:bodyPr>
          <a:lstStyle/>
          <a:p>
            <a:pPr>
              <a:defRPr/>
            </a:pPr>
            <a:r>
              <a:rPr lang="en-US" smtClean="0"/>
              <a:t>Akoojee (2015) TVET and World of Work</a:t>
            </a:r>
            <a:endParaRPr lang="en-ZA"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MBT_C28011103109500.jpg"/>
          <p:cNvPicPr>
            <a:picLocks noGrp="1" noChangeAspect="1"/>
          </p:cNvPicPr>
          <p:nvPr isPhoto="1"/>
        </p:nvPicPr>
        <p:blipFill>
          <a:blip r:embed="rId2" cstate="print">
            <a:lum/>
          </a:blip>
          <a:stretch>
            <a:fillRect/>
          </a:stretch>
        </p:blipFill>
        <p:spPr>
          <a:xfrm>
            <a:off x="0" y="1195389"/>
            <a:ext cx="9144000" cy="4465637"/>
          </a:xfrm>
          <a:prstGeom prst="rect">
            <a:avLst/>
          </a:prstGeom>
          <a:noFill/>
          <a:ln>
            <a:noFill/>
          </a:ln>
        </p:spPr>
      </p:pic>
      <p:sp>
        <p:nvSpPr>
          <p:cNvPr id="4" name="Footer Placeholder 3"/>
          <p:cNvSpPr>
            <a:spLocks noGrp="1"/>
          </p:cNvSpPr>
          <p:nvPr>
            <p:ph type="ftr" sz="quarter" idx="12"/>
          </p:nvPr>
        </p:nvSpPr>
        <p:spPr/>
        <p:txBody>
          <a:bodyPr>
            <a:normAutofit/>
          </a:bodyPr>
          <a:lstStyle/>
          <a:p>
            <a:pPr>
              <a:defRPr/>
            </a:pPr>
            <a:r>
              <a:rPr lang="en-US" altLang="en-US" smtClean="0"/>
              <a:t>Akoojee (2015) TVET and World of Work</a:t>
            </a:r>
            <a:endParaRPr lang="en-GB" altLang="en-US"/>
          </a:p>
        </p:txBody>
      </p:sp>
    </p:spTree>
  </p:cSld>
  <p:clrMapOvr>
    <a:masterClrMapping/>
  </p:clrMapOvr>
  <p:transition/>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19662</TotalTime>
  <Words>3133</Words>
  <Application>Microsoft Office PowerPoint</Application>
  <PresentationFormat>On-screen Show (4:3)</PresentationFormat>
  <Paragraphs>410</Paragraphs>
  <Slides>44</Slides>
  <Notes>6</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44</vt:i4>
      </vt:variant>
    </vt:vector>
  </HeadingPairs>
  <TitlesOfParts>
    <vt:vector size="50" baseType="lpstr">
      <vt:lpstr>3_Custom Design</vt:lpstr>
      <vt:lpstr>2_Custom Design</vt:lpstr>
      <vt:lpstr>Custom Design</vt:lpstr>
      <vt:lpstr>1_Custom Design</vt:lpstr>
      <vt:lpstr>Mylar</vt:lpstr>
      <vt:lpstr>Acrobat Document</vt:lpstr>
      <vt:lpstr> </vt:lpstr>
      <vt:lpstr>This presentation</vt:lpstr>
      <vt:lpstr>Current importance reinforced</vt:lpstr>
      <vt:lpstr>International skills development context</vt:lpstr>
      <vt:lpstr>Inequity </vt:lpstr>
      <vt:lpstr>What we are up against!</vt:lpstr>
      <vt:lpstr>Slide 7</vt:lpstr>
      <vt:lpstr>Slide 8</vt:lpstr>
      <vt:lpstr>Slide 9</vt:lpstr>
      <vt:lpstr>Slide 10</vt:lpstr>
      <vt:lpstr>National Development challenges (and responses)</vt:lpstr>
      <vt:lpstr>Slide 12</vt:lpstr>
      <vt:lpstr>Current  response  </vt:lpstr>
      <vt:lpstr>The new world of work (for development)!!!</vt:lpstr>
      <vt:lpstr>That Precarious Present-Future</vt:lpstr>
      <vt:lpstr>The reality: Capital Intensive Manufacturing</vt:lpstr>
      <vt:lpstr>The New Power Plant  TIME 13.04.2013p. 22/23</vt:lpstr>
      <vt:lpstr>The New Factory in a Box</vt:lpstr>
      <vt:lpstr>The ‘New’ Manufacturer (Ref. Time. April 22, 2013 P.24/5)</vt:lpstr>
      <vt:lpstr>Give me hope .....Joanna.....</vt:lpstr>
      <vt:lpstr>Bridal Veil Falls: Sabie/Mpumalanga</vt:lpstr>
      <vt:lpstr>Slide 22</vt:lpstr>
      <vt:lpstr>VET in South Africa-Challenges</vt:lpstr>
      <vt:lpstr>Slide 24</vt:lpstr>
      <vt:lpstr>What is an TVET College</vt:lpstr>
      <vt:lpstr>Key critique of the sector  </vt:lpstr>
      <vt:lpstr>TVET College Overview</vt:lpstr>
      <vt:lpstr>Structural reconfiguration</vt:lpstr>
      <vt:lpstr>Technical Vocational Education and Training</vt:lpstr>
      <vt:lpstr>The Department of Higher Education</vt:lpstr>
      <vt:lpstr>Slide 31</vt:lpstr>
      <vt:lpstr>Slide 32</vt:lpstr>
      <vt:lpstr>Slide 33</vt:lpstr>
      <vt:lpstr>Reviewing the national importance of TVET</vt:lpstr>
      <vt:lpstr>Premises for VET College transformation</vt:lpstr>
      <vt:lpstr> Need to rethink essences: Premises, Promises and Impacts</vt:lpstr>
      <vt:lpstr>TVET Colleges and the Developmental State</vt:lpstr>
      <vt:lpstr>The Vision – An overview </vt:lpstr>
      <vt:lpstr>What we were up against</vt:lpstr>
      <vt:lpstr>Conclusion: How to link (T)VET to World of work</vt:lpstr>
      <vt:lpstr>Some implications-TVET and World of Work</vt:lpstr>
      <vt:lpstr>The TVET-LM Linkage </vt:lpstr>
      <vt:lpstr>Role of Education and Training</vt:lpstr>
      <vt:lpstr>Just…might require an attitude(-nal) review…..</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MERSETA ORGANISATIONAL STRUCTURE</dc:title>
  <dc:creator>User</dc:creator>
  <cp:lastModifiedBy>Innova Europe 3</cp:lastModifiedBy>
  <cp:revision>573</cp:revision>
  <dcterms:created xsi:type="dcterms:W3CDTF">2007-02-26T06:44:37Z</dcterms:created>
  <dcterms:modified xsi:type="dcterms:W3CDTF">2015-10-20T12:15:29Z</dcterms:modified>
</cp:coreProperties>
</file>