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1" r:id="rId2"/>
    <p:sldId id="428" r:id="rId3"/>
    <p:sldId id="388" r:id="rId4"/>
    <p:sldId id="415" r:id="rId5"/>
    <p:sldId id="408" r:id="rId6"/>
    <p:sldId id="414" r:id="rId7"/>
    <p:sldId id="435" r:id="rId8"/>
    <p:sldId id="436" r:id="rId9"/>
    <p:sldId id="429" r:id="rId10"/>
    <p:sldId id="430" r:id="rId11"/>
    <p:sldId id="431" r:id="rId12"/>
    <p:sldId id="432" r:id="rId13"/>
    <p:sldId id="433" r:id="rId14"/>
    <p:sldId id="434" r:id="rId15"/>
    <p:sldId id="437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26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71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16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61" algn="l" defTabSz="9142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nuexkull" initials="E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BCD"/>
    <a:srgbClr val="FF0000"/>
    <a:srgbClr val="000000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802" autoAdjust="0"/>
  </p:normalViewPr>
  <p:slideViewPr>
    <p:cSldViewPr>
      <p:cViewPr>
        <p:scale>
          <a:sx n="75" d="100"/>
          <a:sy n="75" d="100"/>
        </p:scale>
        <p:origin x="-370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08" y="-11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Training for New Recruits </c:v>
                </c:pt>
              </c:strCache>
            </c:strRef>
          </c:tx>
          <c:invertIfNegative val="0"/>
          <c:cat>
            <c:strRef>
              <c:f>Sheet1!$A$14:$A$23</c:f>
              <c:strCache>
                <c:ptCount val="10"/>
                <c:pt idx="0">
                  <c:v>Reception</c:v>
                </c:pt>
                <c:pt idx="1">
                  <c:v>Housekeeping</c:v>
                </c:pt>
                <c:pt idx="2">
                  <c:v>Accountant</c:v>
                </c:pt>
                <c:pt idx="3">
                  <c:v>Waiting staff</c:v>
                </c:pt>
                <c:pt idx="4">
                  <c:v>Human resources manager</c:v>
                </c:pt>
                <c:pt idx="5">
                  <c:v>Restaurant management</c:v>
                </c:pt>
                <c:pt idx="6">
                  <c:v>Chef</c:v>
                </c:pt>
                <c:pt idx="7">
                  <c:v>Marketing</c:v>
                </c:pt>
                <c:pt idx="8">
                  <c:v>Hotel management</c:v>
                </c:pt>
                <c:pt idx="9">
                  <c:v>Driver</c:v>
                </c:pt>
              </c:strCache>
            </c:strRef>
          </c:cat>
          <c:val>
            <c:numRef>
              <c:f>Sheet1!$B$14:$B$23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17</c:v>
                </c:pt>
                <c:pt idx="8">
                  <c:v>8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Re-training</c:v>
                </c:pt>
              </c:strCache>
            </c:strRef>
          </c:tx>
          <c:invertIfNegative val="0"/>
          <c:cat>
            <c:strRef>
              <c:f>Sheet1!$A$14:$A$23</c:f>
              <c:strCache>
                <c:ptCount val="10"/>
                <c:pt idx="0">
                  <c:v>Reception</c:v>
                </c:pt>
                <c:pt idx="1">
                  <c:v>Housekeeping</c:v>
                </c:pt>
                <c:pt idx="2">
                  <c:v>Accountant</c:v>
                </c:pt>
                <c:pt idx="3">
                  <c:v>Waiting staff</c:v>
                </c:pt>
                <c:pt idx="4">
                  <c:v>Human resources manager</c:v>
                </c:pt>
                <c:pt idx="5">
                  <c:v>Restaurant management</c:v>
                </c:pt>
                <c:pt idx="6">
                  <c:v>Chef</c:v>
                </c:pt>
                <c:pt idx="7">
                  <c:v>Marketing</c:v>
                </c:pt>
                <c:pt idx="8">
                  <c:v>Hotel management</c:v>
                </c:pt>
                <c:pt idx="9">
                  <c:v>Driver</c:v>
                </c:pt>
              </c:strCache>
            </c:strRef>
          </c:cat>
          <c:val>
            <c:numRef>
              <c:f>Sheet1!$C$14:$C$23</c:f>
              <c:numCache>
                <c:formatCode>General</c:formatCode>
                <c:ptCount val="10"/>
                <c:pt idx="0">
                  <c:v>34</c:v>
                </c:pt>
                <c:pt idx="1">
                  <c:v>21</c:v>
                </c:pt>
                <c:pt idx="2">
                  <c:v>20</c:v>
                </c:pt>
                <c:pt idx="3">
                  <c:v>25</c:v>
                </c:pt>
                <c:pt idx="4">
                  <c:v>12</c:v>
                </c:pt>
                <c:pt idx="5">
                  <c:v>13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Advanced Training</c:v>
                </c:pt>
              </c:strCache>
            </c:strRef>
          </c:tx>
          <c:invertIfNegative val="0"/>
          <c:cat>
            <c:strRef>
              <c:f>Sheet1!$A$14:$A$23</c:f>
              <c:strCache>
                <c:ptCount val="10"/>
                <c:pt idx="0">
                  <c:v>Reception</c:v>
                </c:pt>
                <c:pt idx="1">
                  <c:v>Housekeeping</c:v>
                </c:pt>
                <c:pt idx="2">
                  <c:v>Accountant</c:v>
                </c:pt>
                <c:pt idx="3">
                  <c:v>Waiting staff</c:v>
                </c:pt>
                <c:pt idx="4">
                  <c:v>Human resources manager</c:v>
                </c:pt>
                <c:pt idx="5">
                  <c:v>Restaurant management</c:v>
                </c:pt>
                <c:pt idx="6">
                  <c:v>Chef</c:v>
                </c:pt>
                <c:pt idx="7">
                  <c:v>Marketing</c:v>
                </c:pt>
                <c:pt idx="8">
                  <c:v>Hotel management</c:v>
                </c:pt>
                <c:pt idx="9">
                  <c:v>Driver</c:v>
                </c:pt>
              </c:strCache>
            </c:strRef>
          </c:cat>
          <c:val>
            <c:numRef>
              <c:f>Sheet1!$D$14:$D$23</c:f>
              <c:numCache>
                <c:formatCode>General</c:formatCode>
                <c:ptCount val="10"/>
                <c:pt idx="0">
                  <c:v>28</c:v>
                </c:pt>
                <c:pt idx="1">
                  <c:v>27</c:v>
                </c:pt>
                <c:pt idx="2">
                  <c:v>27</c:v>
                </c:pt>
                <c:pt idx="3">
                  <c:v>16</c:v>
                </c:pt>
                <c:pt idx="4">
                  <c:v>26</c:v>
                </c:pt>
                <c:pt idx="5">
                  <c:v>24</c:v>
                </c:pt>
                <c:pt idx="6">
                  <c:v>26</c:v>
                </c:pt>
                <c:pt idx="7">
                  <c:v>14</c:v>
                </c:pt>
                <c:pt idx="8">
                  <c:v>24</c:v>
                </c:pt>
                <c:pt idx="9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25920"/>
        <c:axId val="145427456"/>
      </c:barChart>
      <c:catAx>
        <c:axId val="1454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5427456"/>
        <c:crosses val="autoZero"/>
        <c:auto val="1"/>
        <c:lblAlgn val="ctr"/>
        <c:lblOffset val="100"/>
        <c:noMultiLvlLbl val="0"/>
      </c:catAx>
      <c:valAx>
        <c:axId val="14542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542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57891750017731"/>
          <c:y val="0.24137365372431893"/>
          <c:w val="0.28841207349081366"/>
          <c:h val="0.3678274051950402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C6B072-6687-4E37-B01C-B53A993F6C59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8847C2-8711-4065-BCFD-469053DB3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D9BB89-DABC-4E37-AF69-A06FAA98AE16}" type="datetimeFigureOut">
              <a:rPr lang="en-GB"/>
              <a:pPr>
                <a:defRPr/>
              </a:pPr>
              <a:t>19/10/2015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C0832-A916-42FD-91A1-E0B829C65C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51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FC0832-A916-42FD-91A1-E0B829C65C1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32EE-4696-466B-9E1C-AF7D2208E9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9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A65ABF-7CAF-40C6-A674-3127B47D45EA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D15DEF-DE85-4B01-B0AD-B0F574557190}" type="datetime1">
              <a:rPr lang="en-GB" smtClean="0"/>
              <a:t>19/10/2015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62B7B6-A828-471C-B86F-9D0A2E7758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73FC74-FF97-4048-A7C7-76B165F24C49}" type="datetime1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9B53AA-55D1-444C-87DE-48E63F218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FBB6A9-ED31-47D5-93C6-70E03475009F}" type="datetime1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E81D8E-F950-448E-B701-C93CDB99FCC7}" type="datetime1">
              <a:rPr lang="en-GB" smtClean="0"/>
              <a:t>19/10/2015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2AA5FE-99F5-4E41-A633-C3238D30D5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8D28CA-2645-477C-8123-6F3B73BC5778}" type="datetime1">
              <a:rPr lang="en-GB" smtClean="0"/>
              <a:t>19/10/2015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F041CF-624E-425D-B0B2-B9A888A19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15E683-D53B-46CD-BCBA-A44512D33F54}" type="datetime1">
              <a:rPr lang="en-GB" smtClean="0"/>
              <a:t>19/10/2015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8DDBC6-6142-41FB-8E7A-4E3AC7B7C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19F436-F778-4554-9A44-8FE1A5C80A8B}" type="datetime1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E33A9C-45EC-40D2-9579-5F0FA4E96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AF8221-FB77-43A2-BC3B-C433ABC60D88}" type="datetime1">
              <a:rPr lang="en-GB" smtClean="0"/>
              <a:t>19/10/2015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C7348-DAE3-4DDB-8EF0-0DE42F135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0A4FEC-799A-4C4A-AE36-2CC919E64F83}" type="datetime1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02A2B4-8E28-470D-8000-BDDAC4C86A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074B4E-F144-4E46-93FC-363C5FE55186}" type="datetime1">
              <a:rPr lang="en-GB" smtClean="0"/>
              <a:t>19/10/2015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ILO’s STED Training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68412C-8CB1-4921-AEAC-5CE34BC1C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ilo.org/dyn/media/mediasearch.highres?p_lang=en&amp;p_id=14627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341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2276476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8" descr="(click to enlarge)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1"/>
            <a:ext cx="2160240" cy="141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0693"/>
            <a:ext cx="2047819" cy="127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1" y="39255"/>
            <a:ext cx="2123162" cy="130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55"/>
            <a:ext cx="2016224" cy="130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9pPr>
    </p:titleStyle>
    <p:bodyStyle>
      <a:lvl1pPr marL="342859" indent="-3428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79609" y="1340768"/>
            <a:ext cx="8640763" cy="45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endParaRPr lang="en-GB" sz="2800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n-GB" sz="48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fr-CH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CH" sz="48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n-GB" sz="40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fr-CH" sz="2000" b="1" dirty="0" smtClean="0">
              <a:latin typeface="Calibri" pitchFamily="34" charset="0"/>
            </a:endParaRPr>
          </a:p>
          <a:p>
            <a:pPr algn="ctr"/>
            <a:endParaRPr lang="fr-CH" sz="2000" b="1" dirty="0">
              <a:latin typeface="Calibri" pitchFamily="34" charset="0"/>
            </a:endParaRPr>
          </a:p>
          <a:p>
            <a:pPr algn="ctr"/>
            <a:endParaRPr lang="fr-CH" sz="2000" b="1" dirty="0" smtClean="0">
              <a:latin typeface="Calibri" pitchFamily="34" charset="0"/>
            </a:endParaRPr>
          </a:p>
          <a:p>
            <a:pPr algn="ctr"/>
            <a:endParaRPr lang="en-GB" sz="2000" b="1" dirty="0" smtClean="0"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9462" y="2840236"/>
            <a:ext cx="8306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77BCD"/>
                </a:solidFill>
                <a:latin typeface="+mj-lt"/>
                <a:ea typeface="+mj-ea"/>
                <a:cs typeface="+mj-cs"/>
              </a:rPr>
              <a:t>Skills for Trade and Economic Diversification</a:t>
            </a:r>
          </a:p>
          <a:p>
            <a:pPr algn="ctr"/>
            <a:endParaRPr lang="en-US" sz="4000" b="1" dirty="0" smtClean="0">
              <a:solidFill>
                <a:srgbClr val="377BC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6890" y="1627007"/>
            <a:ext cx="2549562" cy="4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nglish_logo_Organization_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484784"/>
            <a:ext cx="9953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705" y="5085184"/>
            <a:ext cx="6840760" cy="5209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H" sz="2400" b="0" dirty="0" smtClean="0">
                <a:solidFill>
                  <a:srgbClr val="377BCD"/>
                </a:solidFill>
              </a:rPr>
              <a:t>Olga Strietska-</a:t>
            </a:r>
            <a:r>
              <a:rPr lang="fr-CH" sz="2400" b="0" dirty="0" err="1" smtClean="0">
                <a:solidFill>
                  <a:srgbClr val="377BCD"/>
                </a:solidFill>
              </a:rPr>
              <a:t>Ilina</a:t>
            </a:r>
            <a:endParaRPr lang="fr-CH" sz="2400" b="0" dirty="0" smtClean="0">
              <a:solidFill>
                <a:srgbClr val="377BCD"/>
              </a:solidFill>
            </a:endParaRPr>
          </a:p>
          <a:p>
            <a:r>
              <a:rPr lang="fr-CH" sz="1800" b="0" dirty="0" err="1" smtClean="0">
                <a:solidFill>
                  <a:srgbClr val="377BCD"/>
                </a:solidFill>
              </a:rPr>
              <a:t>Skills</a:t>
            </a:r>
            <a:r>
              <a:rPr lang="fr-CH" sz="1800" b="0" dirty="0" smtClean="0">
                <a:solidFill>
                  <a:srgbClr val="377BCD"/>
                </a:solidFill>
              </a:rPr>
              <a:t> </a:t>
            </a:r>
            <a:r>
              <a:rPr lang="fr-CH" sz="1800" b="0" dirty="0">
                <a:solidFill>
                  <a:srgbClr val="377BCD"/>
                </a:solidFill>
              </a:rPr>
              <a:t>and </a:t>
            </a:r>
            <a:r>
              <a:rPr lang="fr-CH" sz="1800" b="0" dirty="0" err="1" smtClean="0">
                <a:solidFill>
                  <a:srgbClr val="377BCD"/>
                </a:solidFill>
              </a:rPr>
              <a:t>Employability</a:t>
            </a:r>
            <a:r>
              <a:rPr lang="fr-CH" sz="1800" b="0" dirty="0" smtClean="0">
                <a:solidFill>
                  <a:srgbClr val="377BCD"/>
                </a:solidFill>
              </a:rPr>
              <a:t> </a:t>
            </a:r>
            <a:r>
              <a:rPr lang="fr-CH" sz="1800" b="0" dirty="0" err="1" smtClean="0">
                <a:solidFill>
                  <a:srgbClr val="377BCD"/>
                </a:solidFill>
              </a:rPr>
              <a:t>Branch</a:t>
            </a:r>
            <a:r>
              <a:rPr lang="fr-CH" sz="1800" b="0" dirty="0" smtClean="0">
                <a:solidFill>
                  <a:srgbClr val="377BCD"/>
                </a:solidFill>
              </a:rPr>
              <a:t> </a:t>
            </a:r>
          </a:p>
          <a:p>
            <a:r>
              <a:rPr lang="fr-CH" sz="1800" b="0" dirty="0" err="1" smtClean="0">
                <a:solidFill>
                  <a:srgbClr val="377BCD"/>
                </a:solidFill>
              </a:rPr>
              <a:t>Employment</a:t>
            </a:r>
            <a:r>
              <a:rPr lang="fr-CH" sz="1800" b="0" dirty="0" smtClean="0">
                <a:solidFill>
                  <a:srgbClr val="377BCD"/>
                </a:solidFill>
              </a:rPr>
              <a:t> </a:t>
            </a:r>
            <a:r>
              <a:rPr lang="fr-CH" sz="1800" b="0" dirty="0">
                <a:solidFill>
                  <a:srgbClr val="377BCD"/>
                </a:solidFill>
              </a:rPr>
              <a:t>Policy </a:t>
            </a:r>
            <a:r>
              <a:rPr lang="fr-CH" sz="1800" b="0" dirty="0" err="1">
                <a:solidFill>
                  <a:srgbClr val="377BCD"/>
                </a:solidFill>
              </a:rPr>
              <a:t>Department</a:t>
            </a:r>
            <a:endParaRPr lang="fr-CH" sz="1800" b="0" dirty="0">
              <a:solidFill>
                <a:srgbClr val="377BCD"/>
              </a:solidFill>
            </a:endParaRPr>
          </a:p>
          <a:p>
            <a:r>
              <a:rPr lang="fr-CH" sz="1800" b="0" dirty="0">
                <a:solidFill>
                  <a:srgbClr val="377BCD"/>
                </a:solidFill>
              </a:rPr>
              <a:t>ILO, Geneva</a:t>
            </a:r>
            <a:endParaRPr lang="en-GB" sz="1800" b="0" dirty="0">
              <a:solidFill>
                <a:srgbClr val="377B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Skills for Trade in Viet Nam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7792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Tourism Project sites in provinces </a:t>
            </a:r>
            <a:r>
              <a:rPr lang="en-US" sz="2800" dirty="0"/>
              <a:t>(</a:t>
            </a:r>
            <a:r>
              <a:rPr lang="en-US" sz="2800" dirty="0" smtClean="0"/>
              <a:t>central Viet Nam)</a:t>
            </a:r>
          </a:p>
          <a:p>
            <a:pPr lvl="1"/>
            <a:r>
              <a:rPr lang="en-US" sz="2800" dirty="0" err="1" smtClean="0"/>
              <a:t>Thua</a:t>
            </a:r>
            <a:r>
              <a:rPr lang="en-US" sz="2800" dirty="0" smtClean="0"/>
              <a:t> </a:t>
            </a:r>
            <a:r>
              <a:rPr lang="en-US" sz="2800" dirty="0" err="1" smtClean="0"/>
              <a:t>Thien</a:t>
            </a:r>
            <a:r>
              <a:rPr lang="en-US" sz="2800" dirty="0" smtClean="0"/>
              <a:t>-Hue </a:t>
            </a:r>
          </a:p>
          <a:p>
            <a:pPr lvl="1"/>
            <a:r>
              <a:rPr lang="en-US" sz="2800" dirty="0" err="1" smtClean="0"/>
              <a:t>Quang</a:t>
            </a:r>
            <a:r>
              <a:rPr lang="en-US" sz="2800" dirty="0" smtClean="0"/>
              <a:t> Nam</a:t>
            </a:r>
          </a:p>
          <a:p>
            <a:pPr lvl="1"/>
            <a:r>
              <a:rPr lang="en-US" sz="2800" dirty="0" err="1" smtClean="0"/>
              <a:t>Khanh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endParaRPr lang="en-US" sz="2800" dirty="0" smtClean="0"/>
          </a:p>
          <a:p>
            <a:r>
              <a:rPr lang="en-US" sz="2800" dirty="0" smtClean="0"/>
              <a:t>Beach tourism, rural tourism, heritage tourism</a:t>
            </a:r>
          </a:p>
          <a:p>
            <a:r>
              <a:rPr lang="en-US" sz="2800" dirty="0" smtClean="0"/>
              <a:t>3 UNESCO World Heritage sites </a:t>
            </a:r>
            <a:r>
              <a:rPr lang="en-US" sz="2800" dirty="0"/>
              <a:t>between </a:t>
            </a:r>
            <a:r>
              <a:rPr lang="en-US" sz="2800" dirty="0" err="1"/>
              <a:t>Thua</a:t>
            </a:r>
            <a:r>
              <a:rPr lang="en-US" sz="2800" dirty="0"/>
              <a:t> </a:t>
            </a:r>
            <a:r>
              <a:rPr lang="en-US" sz="2800" dirty="0" err="1"/>
              <a:t>Thien</a:t>
            </a:r>
            <a:r>
              <a:rPr lang="en-US" sz="2800" dirty="0"/>
              <a:t>-Hue </a:t>
            </a:r>
            <a:r>
              <a:rPr lang="en-US" sz="2800" dirty="0" smtClean="0"/>
              <a:t>and </a:t>
            </a:r>
            <a:r>
              <a:rPr lang="en-US" sz="2800" dirty="0" err="1" smtClean="0"/>
              <a:t>Quang</a:t>
            </a:r>
            <a:r>
              <a:rPr lang="en-US" sz="2800" dirty="0" smtClean="0"/>
              <a:t> Nam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138064"/>
            <a:ext cx="8229600" cy="1066800"/>
          </a:xfrm>
        </p:spPr>
        <p:txBody>
          <a:bodyPr/>
          <a:lstStyle/>
          <a:p>
            <a:pPr algn="l"/>
            <a:r>
              <a:rPr lang="en-IE" altLang="en-US" dirty="0" smtClean="0"/>
              <a:t>STED Process in Viet Nam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FE1B0B-A0FD-48AB-8FE4-D07309CFC93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197158"/>
              </p:ext>
            </p:extLst>
          </p:nvPr>
        </p:nvGraphicFramePr>
        <p:xfrm>
          <a:off x="1143000" y="2346232"/>
          <a:ext cx="6019800" cy="432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57400"/>
                <a:gridCol w="2057400"/>
              </a:tblGrid>
              <a:tr h="0">
                <a:tc gridSpan="3">
                  <a:txBody>
                    <a:bodyPr/>
                    <a:lstStyle/>
                    <a:p>
                      <a:endParaRPr lang="en-IE" sz="100" dirty="0"/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47573">
                <a:tc gridSpan="3">
                  <a:txBody>
                    <a:bodyPr/>
                    <a:lstStyle/>
                    <a:p>
                      <a:r>
                        <a:rPr lang="en-IE" sz="1800" dirty="0" smtClean="0"/>
                        <a:t>Choice of sector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47573">
                <a:tc gridSpan="3">
                  <a:txBody>
                    <a:bodyPr/>
                    <a:lstStyle/>
                    <a:p>
                      <a:r>
                        <a:rPr lang="en-IE" sz="1800" dirty="0" smtClean="0"/>
                        <a:t>Desk research - Report on Tourism Development: Facts and Figures in </a:t>
                      </a:r>
                      <a:r>
                        <a:rPr lang="en-IE" sz="1800" dirty="0" err="1" smtClean="0"/>
                        <a:t>Thua</a:t>
                      </a:r>
                      <a:r>
                        <a:rPr lang="en-IE" sz="1800" dirty="0" smtClean="0"/>
                        <a:t> </a:t>
                      </a:r>
                      <a:r>
                        <a:rPr lang="en-IE" sz="1800" dirty="0" err="1" smtClean="0"/>
                        <a:t>Thien</a:t>
                      </a:r>
                      <a:r>
                        <a:rPr lang="en-IE" sz="1800" dirty="0" smtClean="0"/>
                        <a:t>-Hue, </a:t>
                      </a:r>
                      <a:r>
                        <a:rPr lang="en-IE" sz="1800" dirty="0" err="1" smtClean="0"/>
                        <a:t>Quang</a:t>
                      </a:r>
                      <a:r>
                        <a:rPr lang="en-IE" sz="1800" dirty="0" smtClean="0"/>
                        <a:t> Nam and </a:t>
                      </a:r>
                      <a:r>
                        <a:rPr lang="en-IE" sz="1800" dirty="0" err="1" smtClean="0"/>
                        <a:t>Khanh</a:t>
                      </a:r>
                      <a:r>
                        <a:rPr lang="en-IE" sz="1800" dirty="0" smtClean="0"/>
                        <a:t> </a:t>
                      </a:r>
                      <a:r>
                        <a:rPr lang="en-IE" sz="1800" dirty="0" err="1" smtClean="0"/>
                        <a:t>Hoa</a:t>
                      </a:r>
                      <a:r>
                        <a:rPr lang="en-IE" sz="1800" dirty="0" smtClean="0"/>
                        <a:t>, also national level data and analysis</a:t>
                      </a:r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47573">
                <a:tc gridSpan="3">
                  <a:txBody>
                    <a:bodyPr/>
                    <a:lstStyle/>
                    <a:p>
                      <a:r>
                        <a:rPr lang="en-IE" sz="1800" dirty="0" smtClean="0"/>
                        <a:t>Survey</a:t>
                      </a:r>
                      <a:r>
                        <a:rPr lang="en-IE" sz="1800" baseline="0" dirty="0" smtClean="0"/>
                        <a:t> of employers in two provinces (117 per province)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608248">
                <a:tc gridSpan="3">
                  <a:txBody>
                    <a:bodyPr/>
                    <a:lstStyle/>
                    <a:p>
                      <a:r>
                        <a:rPr lang="en-IE" sz="1800" dirty="0" smtClean="0"/>
                        <a:t>Consultation with tripartite</a:t>
                      </a:r>
                      <a:r>
                        <a:rPr lang="en-IE" sz="1800" baseline="0" dirty="0" smtClean="0"/>
                        <a:t> </a:t>
                      </a:r>
                      <a:r>
                        <a:rPr lang="en-IE" sz="1800" dirty="0" smtClean="0"/>
                        <a:t>stakeholders, providers of education</a:t>
                      </a:r>
                      <a:r>
                        <a:rPr lang="en-IE" sz="1800" baseline="0" dirty="0" smtClean="0"/>
                        <a:t> and training, including workshops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47573">
                <a:tc gridSpan="3">
                  <a:txBody>
                    <a:bodyPr/>
                    <a:lstStyle/>
                    <a:p>
                      <a:r>
                        <a:rPr lang="en-IE" sz="1800" dirty="0" smtClean="0"/>
                        <a:t>Synthesis of information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47573">
                <a:tc gridSpan="3">
                  <a:txBody>
                    <a:bodyPr/>
                    <a:lstStyle/>
                    <a:p>
                      <a:r>
                        <a:rPr lang="en-IE" sz="1800" dirty="0" smtClean="0"/>
                        <a:t>Development of provincial level recommendations in collaboration with stakeholders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347573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Implementation at provincial level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STED Report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Working</a:t>
                      </a:r>
                      <a:r>
                        <a:rPr lang="en-IE" sz="1800" baseline="0" dirty="0" smtClean="0"/>
                        <a:t> on wider implementation at national level</a:t>
                      </a:r>
                      <a:endParaRPr lang="en-IE" sz="1800" dirty="0"/>
                    </a:p>
                  </a:txBody>
                  <a:tcPr marL="91437" marR="91437" marT="45723" marB="45723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1689"/>
            <a:ext cx="7772400" cy="12191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STED Process in Viet Nam:</a:t>
            </a:r>
            <a:br>
              <a:rPr lang="en-US" sz="3600" dirty="0" smtClean="0"/>
            </a:br>
            <a:r>
              <a:rPr lang="en-US" sz="3200" dirty="0"/>
              <a:t>K</a:t>
            </a:r>
            <a:r>
              <a:rPr lang="en-US" sz="3200" dirty="0" smtClean="0"/>
              <a:t>ey relationships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86000"/>
            <a:ext cx="7924800" cy="43434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General Department of Vocational Training (GDVT) - </a:t>
            </a:r>
            <a:r>
              <a:rPr lang="en-US" dirty="0" err="1" smtClean="0">
                <a:solidFill>
                  <a:schemeClr val="tx1"/>
                </a:solidFill>
              </a:rPr>
              <a:t>MoLISA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Provincial Departments of Tourism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Training institutions in target provinces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Business associations and employers’ organizations (Cooperative Alliance, VCCI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and provincial employer organizations)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Provincial Departments of </a:t>
            </a:r>
            <a:r>
              <a:rPr lang="en-US" dirty="0" err="1" smtClean="0">
                <a:solidFill>
                  <a:schemeClr val="tx1"/>
                </a:solidFill>
              </a:rPr>
              <a:t>Labour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DoLISA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Workers’ organizations </a:t>
            </a:r>
            <a:r>
              <a:rPr lang="en-US" dirty="0" smtClean="0">
                <a:solidFill>
                  <a:schemeClr val="tx1"/>
                </a:solidFill>
              </a:rPr>
              <a:t>(VGCL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Collaboration with: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IE" sz="2900" dirty="0" smtClean="0">
                <a:solidFill>
                  <a:schemeClr val="tx1"/>
                </a:solidFill>
              </a:rPr>
              <a:t>other </a:t>
            </a:r>
            <a:r>
              <a:rPr lang="en-IE" sz="2900" dirty="0">
                <a:solidFill>
                  <a:schemeClr val="tx1"/>
                </a:solidFill>
              </a:rPr>
              <a:t>ILO tourism projects in same </a:t>
            </a:r>
            <a:r>
              <a:rPr lang="en-IE" sz="2900" dirty="0" smtClean="0">
                <a:solidFill>
                  <a:schemeClr val="tx1"/>
                </a:solidFill>
              </a:rPr>
              <a:t>provinces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IE" sz="2900" dirty="0" smtClean="0">
                <a:solidFill>
                  <a:schemeClr val="tx1"/>
                </a:solidFill>
              </a:rPr>
              <a:t>tourism </a:t>
            </a:r>
            <a:r>
              <a:rPr lang="en-IE" sz="2900" dirty="0">
                <a:solidFill>
                  <a:schemeClr val="tx1"/>
                </a:solidFill>
              </a:rPr>
              <a:t>projects of other development </a:t>
            </a:r>
            <a:r>
              <a:rPr lang="en-IE" sz="2900" dirty="0" smtClean="0">
                <a:solidFill>
                  <a:schemeClr val="tx1"/>
                </a:solidFill>
              </a:rPr>
              <a:t>partners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IE" sz="2900" dirty="0" smtClean="0">
                <a:solidFill>
                  <a:schemeClr val="tx1"/>
                </a:solidFill>
              </a:rPr>
              <a:t>national level forum </a:t>
            </a:r>
            <a:r>
              <a:rPr lang="en-IE" sz="2900" dirty="0">
                <a:solidFill>
                  <a:schemeClr val="tx1"/>
                </a:solidFill>
              </a:rPr>
              <a:t>for development partners working in skills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553175"/>
              </p:ext>
            </p:extLst>
          </p:nvPr>
        </p:nvGraphicFramePr>
        <p:xfrm>
          <a:off x="251520" y="2204864"/>
          <a:ext cx="864096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05880"/>
            <a:ext cx="8610600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/>
              <a:t>Top occupations that enterprises need training (data </a:t>
            </a:r>
            <a:r>
              <a:rPr lang="en-US" sz="3200" dirty="0"/>
              <a:t>for </a:t>
            </a:r>
            <a:r>
              <a:rPr lang="en-US" sz="3200" dirty="0" smtClean="0"/>
              <a:t>Hue from </a:t>
            </a:r>
            <a:r>
              <a:rPr lang="en-US" sz="3200" dirty="0"/>
              <a:t>the survey)</a:t>
            </a:r>
          </a:p>
        </p:txBody>
      </p:sp>
    </p:spTree>
    <p:extLst>
      <p:ext uri="{BB962C8B-B14F-4D97-AF65-F5344CB8AC3E}">
        <p14:creationId xmlns:p14="http://schemas.microsoft.com/office/powerpoint/2010/main" val="16072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9681"/>
            <a:ext cx="7342584" cy="12191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Implementation (some examples)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60984"/>
            <a:ext cx="8001000" cy="4724400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en-IE" sz="3000" b="1" dirty="0" smtClean="0">
                <a:solidFill>
                  <a:schemeClr val="tx1"/>
                </a:solidFill>
              </a:rPr>
              <a:t>Provincial Level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Pilot </a:t>
            </a:r>
            <a:r>
              <a:rPr lang="en-IE" sz="3000" dirty="0">
                <a:solidFill>
                  <a:schemeClr val="tx1"/>
                </a:solidFill>
              </a:rPr>
              <a:t>of </a:t>
            </a:r>
            <a:r>
              <a:rPr lang="en-IE" sz="3000" dirty="0" smtClean="0">
                <a:solidFill>
                  <a:schemeClr val="tx1"/>
                </a:solidFill>
              </a:rPr>
              <a:t>a training </a:t>
            </a:r>
            <a:r>
              <a:rPr lang="en-IE" sz="3000" dirty="0">
                <a:solidFill>
                  <a:schemeClr val="tx1"/>
                </a:solidFill>
              </a:rPr>
              <a:t>course for tourism </a:t>
            </a:r>
            <a:r>
              <a:rPr lang="en-IE" sz="3000" dirty="0" smtClean="0">
                <a:solidFill>
                  <a:schemeClr val="tx1"/>
                </a:solidFill>
              </a:rPr>
              <a:t>drivers</a:t>
            </a:r>
            <a:endParaRPr lang="en-US" sz="3000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Participation of </a:t>
            </a:r>
            <a:r>
              <a:rPr lang="en-IE" sz="3000" dirty="0">
                <a:solidFill>
                  <a:schemeClr val="tx1"/>
                </a:solidFill>
              </a:rPr>
              <a:t>staff from TVET colleges specialising in tourism in careers guidance course and careers guidance master trainers course </a:t>
            </a:r>
            <a:endParaRPr lang="en-IE" sz="30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>
                <a:solidFill>
                  <a:schemeClr val="tx1"/>
                </a:solidFill>
              </a:rPr>
              <a:t>Collaborating with Cooperative Alliance and another ILO project on launch of “</a:t>
            </a:r>
            <a:r>
              <a:rPr lang="en-IE" sz="3000" dirty="0" err="1">
                <a:solidFill>
                  <a:schemeClr val="tx1"/>
                </a:solidFill>
              </a:rPr>
              <a:t>trainerless</a:t>
            </a:r>
            <a:r>
              <a:rPr lang="en-IE" sz="3000" dirty="0">
                <a:solidFill>
                  <a:schemeClr val="tx1"/>
                </a:solidFill>
              </a:rPr>
              <a:t> training” courses for tourism </a:t>
            </a:r>
            <a:r>
              <a:rPr lang="en-IE" sz="3000" dirty="0" smtClean="0">
                <a:solidFill>
                  <a:schemeClr val="tx1"/>
                </a:solidFill>
              </a:rPr>
              <a:t>MSMEs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Training </a:t>
            </a:r>
            <a:r>
              <a:rPr lang="en-IE" sz="3000" dirty="0">
                <a:solidFill>
                  <a:schemeClr val="tx1"/>
                </a:solidFill>
              </a:rPr>
              <a:t>workshops for provincial officials in </a:t>
            </a:r>
            <a:r>
              <a:rPr lang="en-IE" sz="3000" dirty="0" err="1">
                <a:solidFill>
                  <a:schemeClr val="tx1"/>
                </a:solidFill>
              </a:rPr>
              <a:t>Thua</a:t>
            </a:r>
            <a:r>
              <a:rPr lang="en-IE" sz="3000" dirty="0">
                <a:solidFill>
                  <a:schemeClr val="tx1"/>
                </a:solidFill>
              </a:rPr>
              <a:t> </a:t>
            </a:r>
            <a:r>
              <a:rPr lang="en-IE" sz="3000" dirty="0" err="1" smtClean="0">
                <a:solidFill>
                  <a:schemeClr val="tx1"/>
                </a:solidFill>
              </a:rPr>
              <a:t>Thien</a:t>
            </a:r>
            <a:r>
              <a:rPr lang="en-IE" sz="3000" dirty="0" smtClean="0">
                <a:solidFill>
                  <a:schemeClr val="tx1"/>
                </a:solidFill>
              </a:rPr>
              <a:t>-Hue </a:t>
            </a:r>
            <a:r>
              <a:rPr lang="en-IE" sz="3000" dirty="0">
                <a:solidFill>
                  <a:schemeClr val="tx1"/>
                </a:solidFill>
              </a:rPr>
              <a:t>and </a:t>
            </a:r>
            <a:r>
              <a:rPr lang="en-IE" sz="3000" dirty="0" err="1">
                <a:solidFill>
                  <a:schemeClr val="tx1"/>
                </a:solidFill>
              </a:rPr>
              <a:t>Quang</a:t>
            </a:r>
            <a:r>
              <a:rPr lang="en-IE" sz="3000" dirty="0">
                <a:solidFill>
                  <a:schemeClr val="tx1"/>
                </a:solidFill>
              </a:rPr>
              <a:t> Nam on tourism development planning and data assessment </a:t>
            </a:r>
            <a:endParaRPr lang="en-IE" sz="30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Russian </a:t>
            </a:r>
            <a:r>
              <a:rPr lang="en-IE" sz="3000" dirty="0">
                <a:solidFill>
                  <a:schemeClr val="tx1"/>
                </a:solidFill>
              </a:rPr>
              <a:t>language courses for employees in tourism sector in </a:t>
            </a:r>
            <a:r>
              <a:rPr lang="en-IE" sz="3000" dirty="0" err="1">
                <a:solidFill>
                  <a:schemeClr val="tx1"/>
                </a:solidFill>
              </a:rPr>
              <a:t>Khanh</a:t>
            </a:r>
            <a:r>
              <a:rPr lang="en-IE" sz="3000" dirty="0">
                <a:solidFill>
                  <a:schemeClr val="tx1"/>
                </a:solidFill>
              </a:rPr>
              <a:t> </a:t>
            </a:r>
            <a:r>
              <a:rPr lang="en-IE" sz="3000" dirty="0" err="1">
                <a:solidFill>
                  <a:schemeClr val="tx1"/>
                </a:solidFill>
              </a:rPr>
              <a:t>Hoa</a:t>
            </a:r>
            <a:r>
              <a:rPr lang="en-IE" sz="3000" dirty="0">
                <a:solidFill>
                  <a:schemeClr val="tx1"/>
                </a:solidFill>
              </a:rPr>
              <a:t>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Course for trainers of UNESCO World Heritage tour guides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Initiative </a:t>
            </a:r>
            <a:r>
              <a:rPr lang="en-IE" sz="3000" dirty="0">
                <a:solidFill>
                  <a:schemeClr val="tx1"/>
                </a:solidFill>
              </a:rPr>
              <a:t>to enhance collaboration mechanism between schools and businesses in tourism sector has been arranged. 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Teacher training </a:t>
            </a:r>
            <a:r>
              <a:rPr lang="en-IE" sz="3000" dirty="0" smtClean="0">
                <a:solidFill>
                  <a:schemeClr val="tx1"/>
                </a:solidFill>
              </a:rPr>
              <a:t>in </a:t>
            </a:r>
            <a:r>
              <a:rPr lang="en-IE" sz="3000" dirty="0">
                <a:solidFill>
                  <a:schemeClr val="tx1"/>
                </a:solidFill>
              </a:rPr>
              <a:t>TVET </a:t>
            </a:r>
            <a:r>
              <a:rPr lang="en-IE" sz="3000" dirty="0" smtClean="0">
                <a:solidFill>
                  <a:schemeClr val="tx1"/>
                </a:solidFill>
              </a:rPr>
              <a:t>colleges (</a:t>
            </a:r>
            <a:r>
              <a:rPr lang="en-IE" sz="3000" dirty="0">
                <a:solidFill>
                  <a:schemeClr val="tx1"/>
                </a:solidFill>
              </a:rPr>
              <a:t>practical skills in housekeeping, cooking, restaurant, bar</a:t>
            </a:r>
            <a:r>
              <a:rPr lang="en-IE" sz="3000" dirty="0" smtClean="0">
                <a:solidFill>
                  <a:schemeClr val="tx1"/>
                </a:solidFill>
              </a:rPr>
              <a:t>)</a:t>
            </a:r>
          </a:p>
          <a:p>
            <a:pPr lvl="0" algn="l"/>
            <a:r>
              <a:rPr lang="en-IE" sz="3000" b="1" dirty="0" smtClean="0">
                <a:solidFill>
                  <a:schemeClr val="tx1"/>
                </a:solidFill>
              </a:rPr>
              <a:t>National level</a:t>
            </a:r>
            <a:endParaRPr lang="en-IE" sz="30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n-IE" sz="3000" dirty="0" smtClean="0">
                <a:solidFill>
                  <a:schemeClr val="tx1"/>
                </a:solidFill>
              </a:rPr>
              <a:t>Support for initiative to establish a Tourism Sector Skills Council (a key national issue is to resolve issues with competing tourism skills standards, which are delaying curriculum reform)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n-US" sz="30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Thank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/>
              <a:t>!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191955"/>
            <a:ext cx="2549562" cy="4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7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27" y="1025352"/>
            <a:ext cx="935373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3275856" y="3501008"/>
            <a:ext cx="2952328" cy="115212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Coordination!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92613"/>
          </a:xfrm>
        </p:spPr>
        <p:txBody>
          <a:bodyPr/>
          <a:lstStyle/>
          <a:p>
            <a:r>
              <a:rPr lang="en-IE" sz="2400" dirty="0" smtClean="0"/>
              <a:t>STED helps to </a:t>
            </a:r>
            <a:r>
              <a:rPr lang="en-IE" sz="2400" dirty="0" smtClean="0"/>
              <a:t>identify </a:t>
            </a:r>
            <a:r>
              <a:rPr lang="en-IE" sz="2400" dirty="0"/>
              <a:t>and anticipate skills needed to improve </a:t>
            </a:r>
            <a:r>
              <a:rPr lang="en-IE" sz="2400" dirty="0" smtClean="0"/>
              <a:t>performance of internationally </a:t>
            </a:r>
            <a:r>
              <a:rPr lang="en-IE" sz="2400" dirty="0"/>
              <a:t>tradable </a:t>
            </a:r>
            <a:r>
              <a:rPr lang="en-IE" sz="2400" dirty="0" smtClean="0"/>
              <a:t>sectors</a:t>
            </a:r>
          </a:p>
          <a:p>
            <a:r>
              <a:rPr lang="en-IE" sz="2400" dirty="0" smtClean="0"/>
              <a:t>In sectors</a:t>
            </a:r>
            <a:r>
              <a:rPr lang="en-IE" sz="2400" dirty="0" smtClean="0"/>
              <a:t> </a:t>
            </a:r>
            <a:r>
              <a:rPr lang="en-GB" sz="2400" dirty="0" smtClean="0"/>
              <a:t>that </a:t>
            </a:r>
            <a:r>
              <a:rPr lang="en-GB" sz="2400" dirty="0" smtClean="0"/>
              <a:t>have:</a:t>
            </a:r>
          </a:p>
          <a:p>
            <a:pPr lvl="1"/>
            <a:r>
              <a:rPr lang="en-GB" sz="1800" dirty="0" smtClean="0"/>
              <a:t> employment potential</a:t>
            </a:r>
            <a:endParaRPr lang="en-GB" sz="1800" dirty="0"/>
          </a:p>
          <a:p>
            <a:pPr lvl="1"/>
            <a:r>
              <a:rPr lang="en-GB" sz="1800" dirty="0" smtClean="0"/>
              <a:t>potential </a:t>
            </a:r>
            <a:r>
              <a:rPr lang="fr-CH" sz="1800" dirty="0" smtClean="0"/>
              <a:t>to </a:t>
            </a:r>
            <a:r>
              <a:rPr lang="en-IE" sz="1800" dirty="0"/>
              <a:t>increase exports </a:t>
            </a:r>
            <a:endParaRPr lang="en-IE" sz="1800" dirty="0" smtClean="0"/>
          </a:p>
          <a:p>
            <a:pPr lvl="1"/>
            <a:r>
              <a:rPr lang="en-IE" sz="1800" dirty="0" smtClean="0"/>
              <a:t>Potential to contribute </a:t>
            </a:r>
            <a:r>
              <a:rPr lang="en-IE" sz="1800" dirty="0"/>
              <a:t>to economic diversification</a:t>
            </a:r>
            <a:endParaRPr lang="fr-CH" sz="1800" dirty="0" smtClean="0"/>
          </a:p>
          <a:p>
            <a:r>
              <a:rPr lang="en-GB" sz="2400" dirty="0" smtClean="0"/>
              <a:t>Designed to use skills to: </a:t>
            </a:r>
          </a:p>
          <a:p>
            <a:pPr lvl="1"/>
            <a:r>
              <a:rPr lang="en-GB" sz="1800" dirty="0" smtClean="0"/>
              <a:t>Improve productivity and </a:t>
            </a:r>
            <a:r>
              <a:rPr lang="en-GB" sz="1800" dirty="0" smtClean="0"/>
              <a:t>competitiveness</a:t>
            </a:r>
          </a:p>
          <a:p>
            <a:pPr lvl="1"/>
            <a:r>
              <a:rPr lang="en-GB" sz="1800" dirty="0" smtClean="0"/>
              <a:t>Improve position in international </a:t>
            </a:r>
            <a:r>
              <a:rPr lang="en-GB" sz="1800" dirty="0" smtClean="0"/>
              <a:t>trade</a:t>
            </a:r>
          </a:p>
          <a:p>
            <a:pPr lvl="1"/>
            <a:r>
              <a:rPr lang="en-GB" sz="1800" dirty="0" smtClean="0"/>
              <a:t>Diversify production and services</a:t>
            </a:r>
            <a:endParaRPr lang="en-GB" sz="1800" dirty="0" smtClean="0"/>
          </a:p>
          <a:p>
            <a:pPr lvl="1"/>
            <a:r>
              <a:rPr lang="en-GB" sz="1800" dirty="0" smtClean="0"/>
              <a:t>Drive growth in output and sales</a:t>
            </a:r>
          </a:p>
          <a:p>
            <a:pPr lvl="1"/>
            <a:r>
              <a:rPr lang="en-GB" sz="1800" dirty="0" smtClean="0"/>
              <a:t>Create more decent employment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62" y="6309123"/>
            <a:ext cx="2549562" cy="4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3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7744" y="1494056"/>
            <a:ext cx="8229600" cy="1143000"/>
          </a:xfrm>
        </p:spPr>
        <p:txBody>
          <a:bodyPr/>
          <a:lstStyle/>
          <a:p>
            <a:r>
              <a:rPr lang="en-GB" dirty="0" smtClean="0"/>
              <a:t>Development Logic of STED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521728"/>
            <a:ext cx="15121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Developing the </a:t>
            </a:r>
          </a:p>
          <a:p>
            <a:pPr algn="ctr"/>
            <a:r>
              <a:rPr lang="en-GB" sz="1400" dirty="0" smtClean="0"/>
              <a:t>right skills</a:t>
            </a:r>
          </a:p>
          <a:p>
            <a:pPr algn="ctr"/>
            <a:endParaRPr lang="en-GB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79712" y="2492896"/>
            <a:ext cx="15121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Strengthens Business Capabilities of Target Sectors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3429000"/>
            <a:ext cx="15121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Greater Productivity &amp; Market Competitiveness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5301208"/>
            <a:ext cx="15121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More Employment in Decent Jobs</a:t>
            </a:r>
          </a:p>
          <a:p>
            <a:pPr algn="ctr"/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4365104"/>
            <a:ext cx="15121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More Sales in Traded Markets</a:t>
            </a:r>
          </a:p>
          <a:p>
            <a:pPr algn="ctr"/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6306" y="3627518"/>
            <a:ext cx="331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STED is not a straightforward Training Needs Analysis (TNA).</a:t>
            </a:r>
          </a:p>
          <a:p>
            <a:endParaRPr lang="en-GB" sz="1600" dirty="0"/>
          </a:p>
          <a:p>
            <a:r>
              <a:rPr lang="en-GB" sz="1600" dirty="0" smtClean="0"/>
              <a:t>We do not just ask employers what skills they want and need.</a:t>
            </a:r>
          </a:p>
          <a:p>
            <a:endParaRPr lang="en-GB" sz="1600" dirty="0"/>
          </a:p>
          <a:p>
            <a:r>
              <a:rPr lang="en-GB" sz="1600" dirty="0" smtClean="0"/>
              <a:t>We seek to identify what most needs to be done on skills to have a significant impact along this chain, and to take / facilitate / inspire action to achieve this.</a:t>
            </a:r>
            <a:endParaRPr lang="en-GB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369334"/>
            <a:ext cx="2549562" cy="4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5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27100"/>
          </a:xfrm>
        </p:spPr>
        <p:txBody>
          <a:bodyPr/>
          <a:lstStyle/>
          <a:p>
            <a:pPr algn="r"/>
            <a:r>
              <a:rPr lang="en-IE" sz="2800" dirty="0"/>
              <a:t>STED Designed to Drive Coherence between 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>Skills </a:t>
            </a:r>
            <a:r>
              <a:rPr lang="en-IE" sz="2800" dirty="0"/>
              <a:t>and Trade / Industrial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016" y="2125306"/>
            <a:ext cx="27446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Skills</a:t>
            </a:r>
          </a:p>
          <a:p>
            <a:pPr algn="ctr"/>
            <a:r>
              <a:rPr lang="en-IE" sz="2000" dirty="0" smtClean="0"/>
              <a:t>(Anticipation, Implementation) </a:t>
            </a:r>
          </a:p>
        </p:txBody>
      </p:sp>
      <p:sp>
        <p:nvSpPr>
          <p:cNvPr id="8" name="Oval 7"/>
          <p:cNvSpPr/>
          <p:nvPr/>
        </p:nvSpPr>
        <p:spPr>
          <a:xfrm>
            <a:off x="3068216" y="2132857"/>
            <a:ext cx="2592288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1691680" y="3068961"/>
            <a:ext cx="3174942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3925840" y="3068961"/>
            <a:ext cx="3094431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3091739" y="3759101"/>
            <a:ext cx="2592288" cy="3054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1772669" y="3862402"/>
            <a:ext cx="129554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E" sz="2000" dirty="0"/>
              <a:t>Trade, </a:t>
            </a:r>
            <a:endParaRPr lang="en-IE" sz="2000" dirty="0" smtClean="0"/>
          </a:p>
          <a:p>
            <a:r>
              <a:rPr lang="en-IE" sz="2000" dirty="0" smtClean="0"/>
              <a:t>Industrial </a:t>
            </a:r>
            <a:endParaRPr lang="en-IE" sz="2000" dirty="0"/>
          </a:p>
          <a:p>
            <a:r>
              <a:rPr lang="en-IE" sz="2000" dirty="0"/>
              <a:t>Strategy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6853" y="5725706"/>
            <a:ext cx="176522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2000" dirty="0" smtClean="0"/>
              <a:t>Stakeholder / </a:t>
            </a:r>
          </a:p>
          <a:p>
            <a:pPr algn="ctr"/>
            <a:r>
              <a:rPr lang="en-IE" sz="2000" dirty="0" smtClean="0"/>
              <a:t>Tripartite</a:t>
            </a:r>
          </a:p>
          <a:p>
            <a:pPr algn="ctr"/>
            <a:r>
              <a:rPr lang="en-IE" sz="2000" dirty="0" smtClean="0"/>
              <a:t>Approach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2840" y="4077847"/>
            <a:ext cx="10054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IE" sz="2400" b="1" dirty="0" smtClean="0"/>
              <a:t>STED</a:t>
            </a:r>
            <a:endParaRPr lang="en-IE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684027" y="4016291"/>
            <a:ext cx="1336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 smtClean="0"/>
              <a:t>Sectoral</a:t>
            </a:r>
            <a:endParaRPr lang="en-IE" sz="2000" dirty="0" smtClean="0"/>
          </a:p>
          <a:p>
            <a:r>
              <a:rPr lang="en-IE" sz="2000" dirty="0" smtClean="0"/>
              <a:t>Approach</a:t>
            </a:r>
            <a:endParaRPr lang="en-IE" sz="20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4438" y="6366145"/>
            <a:ext cx="2549562" cy="4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9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34746" y="1602508"/>
            <a:ext cx="8280920" cy="52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323528" y="4421367"/>
            <a:ext cx="1584176" cy="1383898"/>
          </a:xfrm>
          <a:prstGeom prst="wedgeRectCallout">
            <a:avLst>
              <a:gd name="adj1" fmla="val 54347"/>
              <a:gd name="adj2" fmla="val -122361"/>
            </a:avLst>
          </a:prstGeom>
          <a:solidFill>
            <a:srgbClr val="92D050">
              <a:alpha val="24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379647" y="1934022"/>
            <a:ext cx="1662453" cy="839751"/>
          </a:xfrm>
          <a:prstGeom prst="wedgeRectCallout">
            <a:avLst>
              <a:gd name="adj1" fmla="val -112903"/>
              <a:gd name="adj2" fmla="val 83384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776404" y="5682945"/>
            <a:ext cx="2520278" cy="1112988"/>
          </a:xfrm>
          <a:prstGeom prst="wedgeRectCallout">
            <a:avLst>
              <a:gd name="adj1" fmla="val -73737"/>
              <a:gd name="adj2" fmla="val -226651"/>
            </a:avLst>
          </a:prstGeom>
          <a:solidFill>
            <a:srgbClr val="4F81BD">
              <a:lumMod val="20000"/>
              <a:lumOff val="80000"/>
              <a:alpha val="24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411" y="5749940"/>
            <a:ext cx="2376264" cy="1030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Bangladesh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Sectors: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Agro Processing,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Pharmaceuticals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238722" y="5233691"/>
            <a:ext cx="1909342" cy="1005748"/>
          </a:xfrm>
          <a:prstGeom prst="wedgeRectCallout">
            <a:avLst>
              <a:gd name="adj1" fmla="val -70960"/>
              <a:gd name="adj2" fmla="val -202605"/>
            </a:avLst>
          </a:prstGeom>
          <a:solidFill>
            <a:srgbClr val="92D050">
              <a:alpha val="24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434021"/>
            <a:ext cx="1584176" cy="1358589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b="1" kern="0" dirty="0" err="1">
                <a:solidFill>
                  <a:srgbClr val="00B050"/>
                </a:solidFill>
              </a:rPr>
              <a:t>Tunisia</a:t>
            </a:r>
            <a:endParaRPr lang="fr-CH" sz="1400" b="1" kern="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i="1" u="sng" kern="0" dirty="0" err="1">
                <a:solidFill>
                  <a:srgbClr val="00B050"/>
                </a:solidFill>
              </a:rPr>
              <a:t>Sectors</a:t>
            </a:r>
            <a:r>
              <a:rPr lang="fr-CH" sz="1400" i="1" u="sng" kern="0" dirty="0">
                <a:solidFill>
                  <a:srgbClr val="00B050"/>
                </a:solidFill>
              </a:rPr>
              <a:t>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400" kern="0" dirty="0" err="1">
                <a:solidFill>
                  <a:srgbClr val="00B050"/>
                </a:solidFill>
              </a:rPr>
              <a:t>Metal</a:t>
            </a:r>
            <a:r>
              <a:rPr lang="fr-CH" sz="1400" kern="0" dirty="0">
                <a:solidFill>
                  <a:srgbClr val="00B050"/>
                </a:solidFill>
              </a:rPr>
              <a:t> fabrication and </a:t>
            </a:r>
            <a:r>
              <a:rPr lang="fr-CH" sz="1400" kern="0" dirty="0" err="1">
                <a:solidFill>
                  <a:srgbClr val="00B050"/>
                </a:solidFill>
              </a:rPr>
              <a:t>metallurgy</a:t>
            </a:r>
            <a:endParaRPr lang="fr-CH" sz="1400" kern="0" dirty="0">
              <a:solidFill>
                <a:srgbClr val="00B05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400" kern="0" dirty="0">
                <a:solidFill>
                  <a:srgbClr val="00B050"/>
                </a:solidFill>
              </a:rPr>
              <a:t>Agri-</a:t>
            </a:r>
            <a:r>
              <a:rPr lang="fr-CH" sz="1400" kern="0" dirty="0" err="1">
                <a:solidFill>
                  <a:srgbClr val="00B050"/>
                </a:solidFill>
              </a:rPr>
              <a:t>food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722" y="5233691"/>
            <a:ext cx="1909342" cy="927702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b="1" kern="0" dirty="0" err="1" smtClean="0">
                <a:solidFill>
                  <a:srgbClr val="00B050"/>
                </a:solidFill>
              </a:rPr>
              <a:t>Egypt</a:t>
            </a:r>
            <a:endParaRPr lang="fr-CH" sz="1400" b="1" kern="0" dirty="0" smtClean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i="1" u="sng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Sectors</a:t>
            </a:r>
            <a:r>
              <a:rPr kumimoji="0" lang="fr-CH" sz="1400" i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Food </a:t>
            </a:r>
            <a:r>
              <a:rPr kumimoji="0" lang="fr-CH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processing</a:t>
            </a:r>
            <a:endParaRPr kumimoji="0" lang="fr-CH" sz="14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sz="1400" kern="0" dirty="0" err="1" smtClean="0">
                <a:solidFill>
                  <a:srgbClr val="00B050"/>
                </a:solidFill>
              </a:rPr>
              <a:t>Furniture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128284" y="2382238"/>
            <a:ext cx="1728191" cy="1115770"/>
          </a:xfrm>
          <a:prstGeom prst="wedgeRectCallout">
            <a:avLst>
              <a:gd name="adj1" fmla="val -122895"/>
              <a:gd name="adj2" fmla="val 98837"/>
            </a:avLst>
          </a:prstGeom>
          <a:solidFill>
            <a:srgbClr val="C0504D">
              <a:lumMod val="40000"/>
              <a:lumOff val="60000"/>
              <a:alpha val="24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9000" y="2586930"/>
            <a:ext cx="1500198" cy="927702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Viet Nam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u="sng" kern="0" dirty="0" smtClean="0">
                <a:solidFill>
                  <a:srgbClr val="C00000"/>
                </a:solidFill>
              </a:rPr>
              <a:t>Sectors:</a:t>
            </a:r>
            <a:r>
              <a:rPr lang="en-GB" sz="1400" kern="0" dirty="0" smtClean="0">
                <a:solidFill>
                  <a:srgbClr val="C00000"/>
                </a:solidFill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C00000"/>
                </a:solidFill>
              </a:rPr>
              <a:t>Tourism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C00000"/>
                </a:solidFill>
              </a:rPr>
              <a:t>Seafood</a:t>
            </a:r>
            <a:endParaRPr lang="en-GB" sz="1400" kern="0" dirty="0" smtClean="0">
              <a:solidFill>
                <a:srgbClr val="C00000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3677803" y="3970683"/>
            <a:ext cx="1701844" cy="901366"/>
          </a:xfrm>
          <a:prstGeom prst="wedgeRectCallout">
            <a:avLst>
              <a:gd name="adj1" fmla="val -85551"/>
              <a:gd name="adj2" fmla="val -122861"/>
            </a:avLst>
          </a:prstGeom>
          <a:solidFill>
            <a:srgbClr val="C0504D">
              <a:lumMod val="40000"/>
              <a:lumOff val="60000"/>
              <a:alpha val="24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801" y="3944347"/>
            <a:ext cx="1902309" cy="927702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Jordan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i="1" u="sng" kern="0" dirty="0" err="1" smtClean="0">
                <a:solidFill>
                  <a:srgbClr val="C00000"/>
                </a:solidFill>
              </a:rPr>
              <a:t>Sectors</a:t>
            </a:r>
            <a:r>
              <a:rPr lang="fr-CH" sz="1400" i="1" u="sng" kern="0" dirty="0" smtClean="0">
                <a:solidFill>
                  <a:srgbClr val="C00000"/>
                </a:solidFill>
              </a:rPr>
              <a:t>:</a:t>
            </a:r>
            <a:endParaRPr kumimoji="0" lang="en-GB" sz="1400" i="1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C00000"/>
                </a:solidFill>
              </a:rPr>
              <a:t>Pharmaceuticals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C00000"/>
                </a:solidFill>
              </a:rPr>
              <a:t>Food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processing</a:t>
            </a:r>
          </a:p>
        </p:txBody>
      </p:sp>
      <p:sp>
        <p:nvSpPr>
          <p:cNvPr id="21" name="Rectangular Callout 20"/>
          <p:cNvSpPr/>
          <p:nvPr/>
        </p:nvSpPr>
        <p:spPr>
          <a:xfrm flipH="1" flipV="1">
            <a:off x="323528" y="1666069"/>
            <a:ext cx="2160240" cy="1025077"/>
          </a:xfrm>
          <a:prstGeom prst="wedgeRectCallout">
            <a:avLst>
              <a:gd name="adj1" fmla="val -67447"/>
              <a:gd name="adj2" fmla="val -58791"/>
            </a:avLst>
          </a:prstGeom>
          <a:solidFill>
            <a:sysClr val="window" lastClr="FFFFFF">
              <a:lumMod val="85000"/>
              <a:alpha val="24000"/>
            </a:sys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1689108"/>
            <a:ext cx="2088232" cy="97899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Ukraine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Year: 2010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Sectors: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Metal Industry, Tourism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7287" y="1901346"/>
            <a:ext cx="1567717" cy="814851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Kyrgyzstan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Year: 2011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Sector: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Garments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282067" y="2743587"/>
            <a:ext cx="1571637" cy="985319"/>
          </a:xfrm>
          <a:prstGeom prst="wedgeRectCallout">
            <a:avLst>
              <a:gd name="adj1" fmla="val 85603"/>
              <a:gd name="adj2" fmla="val -16166"/>
            </a:avLst>
          </a:prstGeom>
          <a:solidFill>
            <a:srgbClr val="4F81BD">
              <a:lumMod val="20000"/>
              <a:lumOff val="80000"/>
              <a:alpha val="24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2749908"/>
            <a:ext cx="1530176" cy="978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Macedonia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Year: 2011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Sectors: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Tourism, Food Processing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61933" y="1281348"/>
            <a:ext cx="5746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STED </a:t>
            </a:r>
            <a:r>
              <a:rPr lang="fr-CH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applications </a:t>
            </a:r>
            <a:r>
              <a:rPr lang="fr-CH" sz="44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</a:t>
            </a:r>
            <a:r>
              <a:rPr lang="fr-CH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far</a:t>
            </a:r>
            <a:endParaRPr lang="en-GB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6948264" y="3728906"/>
            <a:ext cx="2088232" cy="1841390"/>
          </a:xfrm>
          <a:prstGeom prst="wedgeRectCallout">
            <a:avLst>
              <a:gd name="adj1" fmla="val -109933"/>
              <a:gd name="adj2" fmla="val -28603"/>
            </a:avLst>
          </a:prstGeom>
          <a:solidFill>
            <a:srgbClr val="7030A0">
              <a:alpha val="24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8108" y="3728903"/>
            <a:ext cx="2091466" cy="1789476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Cambodia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i="1" u="sng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Sectors</a:t>
            </a:r>
            <a:r>
              <a:rPr kumimoji="0" lang="fr-CH" sz="1400" i="1" u="sng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:</a:t>
            </a:r>
            <a:endParaRPr kumimoji="0" lang="en-GB" sz="1400" i="1" u="sng" strike="noStrike" kern="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Food Processing </a:t>
            </a:r>
            <a:endParaRPr lang="en-GB" sz="1400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Light Manufacturing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chemeClr val="accent1">
                    <a:lumMod val="50000"/>
                  </a:schemeClr>
                </a:solidFill>
              </a:rPr>
              <a:t>Myanmar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i="1" u="sng" kern="0" dirty="0" err="1" smtClean="0">
                <a:solidFill>
                  <a:schemeClr val="accent1">
                    <a:lumMod val="50000"/>
                  </a:schemeClr>
                </a:solidFill>
              </a:rPr>
              <a:t>Sectors</a:t>
            </a:r>
            <a:r>
              <a:rPr lang="fr-CH" sz="1400" i="1" u="sng" kern="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GB" sz="1400" i="1" u="sng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chemeClr val="accent1">
                    <a:lumMod val="50000"/>
                  </a:schemeClr>
                </a:solidFill>
              </a:rPr>
              <a:t>Tourism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chemeClr val="accent1">
                    <a:lumMod val="50000"/>
                  </a:schemeClr>
                </a:solidFill>
              </a:rPr>
              <a:t>Vegetable &amp;fruits</a:t>
            </a:r>
            <a:r>
              <a:rPr lang="en-GB" sz="14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827584" y="5893052"/>
            <a:ext cx="1872208" cy="877724"/>
          </a:xfrm>
          <a:prstGeom prst="wedgeRectCallout">
            <a:avLst>
              <a:gd name="adj1" fmla="val 63431"/>
              <a:gd name="adj2" fmla="val -128671"/>
            </a:avLst>
          </a:prstGeom>
          <a:solidFill>
            <a:srgbClr val="7030A0">
              <a:alpha val="24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lIns="65290" tIns="32645" rIns="65290" bIns="326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3733" y="5883943"/>
            <a:ext cx="1631907" cy="866147"/>
          </a:xfrm>
          <a:prstGeom prst="rect">
            <a:avLst/>
          </a:prstGeom>
          <a:noFill/>
        </p:spPr>
        <p:txBody>
          <a:bodyPr wrap="square" lIns="65290" tIns="32645" rIns="65290" bIns="32645" rtlCol="0">
            <a:spAutoFit/>
          </a:bodyPr>
          <a:lstStyle/>
          <a:p>
            <a:pPr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Malawi </a:t>
            </a:r>
          </a:p>
          <a:p>
            <a:pPr>
              <a:defRPr/>
            </a:pPr>
            <a:r>
              <a:rPr lang="fr-CH" sz="1400" i="1" u="sng" kern="0" dirty="0" err="1" smtClean="0">
                <a:solidFill>
                  <a:schemeClr val="accent1">
                    <a:lumMod val="50000"/>
                  </a:schemeClr>
                </a:solidFill>
              </a:rPr>
              <a:t>Sectors</a:t>
            </a:r>
            <a:r>
              <a:rPr lang="fr-CH" sz="1400" i="1" u="sng" kern="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GB" sz="1200" i="1" u="sng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chemeClr val="accent1">
                    <a:lumMod val="50000"/>
                  </a:schemeClr>
                </a:solidFill>
              </a:rPr>
              <a:t>Oilseeds sector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kern="0" dirty="0" smtClean="0">
                <a:solidFill>
                  <a:schemeClr val="accent1">
                    <a:lumMod val="50000"/>
                  </a:schemeClr>
                </a:solidFill>
              </a:rPr>
              <a:t>Horticulture </a:t>
            </a:r>
            <a:r>
              <a:rPr lang="en-GB" sz="1200" kern="0" dirty="0">
                <a:solidFill>
                  <a:schemeClr val="accent1">
                    <a:lumMod val="50000"/>
                  </a:schemeClr>
                </a:solidFill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35332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Across sectors - upgrading capabilities in trade intensifies need for …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smtClean="0"/>
              <a:t>Modern operating technologies (automation, computers)</a:t>
            </a:r>
          </a:p>
          <a:p>
            <a:r>
              <a:rPr lang="en-IE" sz="2400" dirty="0" smtClean="0"/>
              <a:t>Modern work organization (including people management)</a:t>
            </a:r>
          </a:p>
          <a:p>
            <a:r>
              <a:rPr lang="en-IE" sz="2400" dirty="0" smtClean="0"/>
              <a:t>Compliance with standards and regulations</a:t>
            </a:r>
          </a:p>
          <a:p>
            <a:r>
              <a:rPr lang="en-IE" sz="2400" dirty="0" smtClean="0"/>
              <a:t>Quality control, assurance, improvement</a:t>
            </a:r>
          </a:p>
          <a:p>
            <a:r>
              <a:rPr lang="en-IE" sz="2400" dirty="0" smtClean="0"/>
              <a:t>Flexibility, responsiveness and reliability responding to needs of customers </a:t>
            </a:r>
          </a:p>
          <a:p>
            <a:r>
              <a:rPr lang="en-IE" sz="2400" dirty="0" smtClean="0"/>
              <a:t>Engagement and promoting improvement by suppliers </a:t>
            </a:r>
            <a:r>
              <a:rPr lang="en-IE" sz="2400" dirty="0" smtClean="0"/>
              <a:t> (upward in </a:t>
            </a:r>
            <a:r>
              <a:rPr lang="en-IE" sz="2400" dirty="0" smtClean="0"/>
              <a:t>value </a:t>
            </a:r>
            <a:r>
              <a:rPr lang="en-IE" sz="2400" dirty="0" smtClean="0"/>
              <a:t>chain)</a:t>
            </a:r>
            <a:endParaRPr lang="en-IE" sz="2400" dirty="0" smtClean="0"/>
          </a:p>
          <a:p>
            <a:r>
              <a:rPr lang="en-IE" sz="2400" dirty="0" smtClean="0"/>
              <a:t>Marketing, sales management, channel management</a:t>
            </a:r>
          </a:p>
          <a:p>
            <a:r>
              <a:rPr lang="en-IE" sz="2400" dirty="0" smtClean="0"/>
              <a:t>Product and process change / transfer / innovation</a:t>
            </a:r>
          </a:p>
          <a:p>
            <a:r>
              <a:rPr lang="en-IE" sz="2400" dirty="0" smtClean="0"/>
              <a:t>Agility, strategy, change management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7458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Links Between Business Capability Bottlenecks and Skills (observed in STED)</a:t>
            </a:r>
            <a:endParaRPr lang="en-IE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53621"/>
              </p:ext>
            </p:extLst>
          </p:nvPr>
        </p:nvGraphicFramePr>
        <p:xfrm>
          <a:off x="539552" y="1726157"/>
          <a:ext cx="8280920" cy="508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6"/>
                <a:gridCol w="4543514"/>
              </a:tblGrid>
              <a:tr h="362819">
                <a:tc>
                  <a:txBody>
                    <a:bodyPr/>
                    <a:lstStyle/>
                    <a:p>
                      <a:r>
                        <a:rPr lang="en-IE" dirty="0" smtClean="0"/>
                        <a:t>Business Capability</a:t>
                      </a:r>
                      <a:r>
                        <a:rPr lang="en-IE" baseline="0" dirty="0" smtClean="0"/>
                        <a:t> Area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Examples of Linked Skills</a:t>
                      </a:r>
                      <a:endParaRPr lang="en-IE" dirty="0"/>
                    </a:p>
                  </a:txBody>
                  <a:tcPr/>
                </a:tc>
              </a:tr>
              <a:tr h="1780283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Efficiency and effectiveness of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Technical skills of machine operators,</a:t>
                      </a:r>
                      <a:r>
                        <a:rPr lang="en-IE" sz="1600" baseline="0" dirty="0" smtClean="0"/>
                        <a:t> assemblers, crafts, technicians …</a:t>
                      </a:r>
                      <a:endParaRPr lang="en-IE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baseline="0" dirty="0" smtClean="0"/>
                        <a:t>Production management skills, including people management, engineering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baseline="0" dirty="0" smtClean="0"/>
                        <a:t>Core work skills of workers at all levels required for modern work organization and productivity improvement</a:t>
                      </a:r>
                    </a:p>
                  </a:txBody>
                  <a:tcPr/>
                </a:tc>
              </a:tr>
              <a:tr h="814706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Compliance with standards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QA and compliance skills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Regulatory</a:t>
                      </a:r>
                      <a:r>
                        <a:rPr lang="en-IE" sz="1600" baseline="0" dirty="0" smtClean="0"/>
                        <a:t> management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baseline="0" dirty="0" smtClean="0"/>
                        <a:t>Laboratory scientist and technician skills</a:t>
                      </a:r>
                      <a:endParaRPr lang="en-IE" sz="1600" dirty="0"/>
                    </a:p>
                  </a:txBody>
                  <a:tcPr/>
                </a:tc>
              </a:tr>
              <a:tr h="573311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Marketing ,</a:t>
                      </a:r>
                      <a:r>
                        <a:rPr lang="en-IE" sz="1600" baseline="0" dirty="0" smtClean="0"/>
                        <a:t> </a:t>
                      </a:r>
                      <a:r>
                        <a:rPr lang="en-IE" sz="1600" dirty="0" smtClean="0"/>
                        <a:t>sales, distribution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Marketing skills, channel</a:t>
                      </a:r>
                      <a:r>
                        <a:rPr lang="en-IE" sz="1600" baseline="0" dirty="0" smtClean="0"/>
                        <a:t> management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Sales management</a:t>
                      </a:r>
                      <a:r>
                        <a:rPr lang="en-IE" sz="1600" baseline="0" dirty="0" smtClean="0"/>
                        <a:t> and sales skills</a:t>
                      </a:r>
                      <a:endParaRPr lang="en-IE" sz="1600" dirty="0"/>
                    </a:p>
                  </a:txBody>
                  <a:tcPr/>
                </a:tc>
              </a:tr>
              <a:tr h="573311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Innovation,</a:t>
                      </a:r>
                      <a:r>
                        <a:rPr lang="en-IE" sz="1600" baseline="0" dirty="0" smtClean="0"/>
                        <a:t> design and product development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Design</a:t>
                      </a:r>
                      <a:r>
                        <a:rPr lang="en-IE" sz="1600" baseline="0" dirty="0" smtClean="0"/>
                        <a:t> engineers, scientists, designers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baseline="0" dirty="0" smtClean="0"/>
                        <a:t>Marketers</a:t>
                      </a:r>
                      <a:endParaRPr lang="en-IE" sz="1600" dirty="0"/>
                    </a:p>
                  </a:txBody>
                  <a:tcPr/>
                </a:tc>
              </a:tr>
              <a:tr h="573311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Supply chain management</a:t>
                      </a:r>
                      <a:r>
                        <a:rPr lang="en-IE" sz="1600" baseline="0" dirty="0" smtClean="0"/>
                        <a:t> and logistics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Logistics management, logistics workers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Supply chain management</a:t>
                      </a:r>
                      <a:endParaRPr lang="en-IE" sz="1600" dirty="0"/>
                    </a:p>
                  </a:txBody>
                  <a:tcPr/>
                </a:tc>
              </a:tr>
              <a:tr h="362819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Development of value chain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smtClean="0"/>
                        <a:t>Modernization of farming skills (food processing)</a:t>
                      </a:r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STED in Viet Nam – Sector Selection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648200"/>
          </a:xfrm>
        </p:spPr>
        <p:txBody>
          <a:bodyPr>
            <a:noAutofit/>
          </a:bodyPr>
          <a:lstStyle/>
          <a:p>
            <a:r>
              <a:rPr lang="en-IE" sz="1800" dirty="0" smtClean="0"/>
              <a:t>Consultation with tripartite constituents</a:t>
            </a:r>
          </a:p>
          <a:p>
            <a:r>
              <a:rPr lang="en-IE" sz="1800" dirty="0" smtClean="0"/>
              <a:t>Consultation with other development partners (World Bank, UNIDO …)</a:t>
            </a:r>
          </a:p>
          <a:p>
            <a:r>
              <a:rPr lang="en-IE" sz="1800" dirty="0" smtClean="0"/>
              <a:t>Consistent advice that project should:</a:t>
            </a:r>
          </a:p>
          <a:p>
            <a:pPr lvl="1"/>
            <a:r>
              <a:rPr lang="en-IE" sz="1800" dirty="0"/>
              <a:t>F</a:t>
            </a:r>
            <a:r>
              <a:rPr lang="en-IE" sz="1800" dirty="0" smtClean="0"/>
              <a:t>ocus activities at provincial level in Viet Nam context</a:t>
            </a:r>
          </a:p>
          <a:p>
            <a:pPr lvl="1"/>
            <a:r>
              <a:rPr lang="en-IE" sz="1800" dirty="0" smtClean="0"/>
              <a:t>Build on existing ILO work to establish credibility with stakeholders</a:t>
            </a:r>
          </a:p>
          <a:p>
            <a:r>
              <a:rPr lang="en-IE" sz="1800" dirty="0" smtClean="0"/>
              <a:t>Shortlisted sectors based on:</a:t>
            </a:r>
          </a:p>
          <a:p>
            <a:pPr lvl="1"/>
            <a:r>
              <a:rPr lang="en-IE" sz="1800" dirty="0" smtClean="0"/>
              <a:t>Scope for employment growth</a:t>
            </a:r>
          </a:p>
          <a:p>
            <a:pPr lvl="1"/>
            <a:r>
              <a:rPr lang="en-IE" sz="1800" dirty="0" smtClean="0"/>
              <a:t>Relevance of skills to growth in decent employment</a:t>
            </a:r>
          </a:p>
          <a:p>
            <a:pPr lvl="1"/>
            <a:r>
              <a:rPr lang="en-IE" sz="1800" dirty="0" smtClean="0"/>
              <a:t>TVET level skills important to growth</a:t>
            </a:r>
          </a:p>
          <a:p>
            <a:pPr lvl="1"/>
            <a:r>
              <a:rPr lang="en-IE" sz="1800" dirty="0" smtClean="0"/>
              <a:t>Relevance of support on skills analysis </a:t>
            </a:r>
            <a:endParaRPr lang="en-IE" sz="1800" dirty="0" smtClean="0"/>
          </a:p>
          <a:p>
            <a:pPr lvl="1"/>
            <a:r>
              <a:rPr lang="en-IE" sz="1800" dirty="0" smtClean="0"/>
              <a:t>ILO’s </a:t>
            </a:r>
            <a:r>
              <a:rPr lang="en-IE" sz="1800" dirty="0" smtClean="0"/>
              <a:t>existing standing with sector (crowded technical assistance environment)</a:t>
            </a:r>
          </a:p>
          <a:p>
            <a:pPr lvl="1"/>
            <a:r>
              <a:rPr lang="en-IE" sz="1800" dirty="0" smtClean="0"/>
              <a:t>Avoiding duplication</a:t>
            </a:r>
          </a:p>
          <a:p>
            <a:r>
              <a:rPr lang="en-IE" sz="1800" dirty="0" smtClean="0"/>
              <a:t>Chose tourism sector, with a particular focus on MSMEs</a:t>
            </a:r>
          </a:p>
          <a:p>
            <a:r>
              <a:rPr lang="en-IE" sz="1800" dirty="0" smtClean="0"/>
              <a:t>Chose target provinces for opportunity to collaborate with other ILO projects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9306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3992</TotalTime>
  <Words>985</Words>
  <Application>Microsoft Office PowerPoint</Application>
  <PresentationFormat>On-screen Show (4:3)</PresentationFormat>
  <Paragraphs>188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What is STED?</vt:lpstr>
      <vt:lpstr>Development Logic of STED</vt:lpstr>
      <vt:lpstr>STED Designed to Drive Coherence between  Skills and Trade / Industrial Strategy</vt:lpstr>
      <vt:lpstr>PowerPoint Presentation</vt:lpstr>
      <vt:lpstr>Across sectors - upgrading capabilities in trade intensifies need for …</vt:lpstr>
      <vt:lpstr>Links Between Business Capability Bottlenecks and Skills (observed in STED)</vt:lpstr>
      <vt:lpstr>STED in Viet Nam – Sector Selection</vt:lpstr>
      <vt:lpstr>Skills for Trade in Viet Nam</vt:lpstr>
      <vt:lpstr>STED Process in Viet Nam</vt:lpstr>
      <vt:lpstr>STED Process in Viet Nam: Key relationships</vt:lpstr>
      <vt:lpstr>Top occupations that enterprises need training (data for Hue from the survey)</vt:lpstr>
      <vt:lpstr>Implementation (some examples)</vt:lpstr>
      <vt:lpstr>Thank you!</vt:lpstr>
    </vt:vector>
  </TitlesOfParts>
  <Company>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vonuexkull</dc:creator>
  <cp:lastModifiedBy>Olga Strietska</cp:lastModifiedBy>
  <cp:revision>579</cp:revision>
  <cp:lastPrinted>2015-10-13T07:40:40Z</cp:lastPrinted>
  <dcterms:created xsi:type="dcterms:W3CDTF">2011-08-29T08:57:51Z</dcterms:created>
  <dcterms:modified xsi:type="dcterms:W3CDTF">2015-10-19T09:09:11Z</dcterms:modified>
</cp:coreProperties>
</file>