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09"/>
  </p:notesMasterIdLst>
  <p:sldIdLst>
    <p:sldId id="256" r:id="rId5"/>
    <p:sldId id="257" r:id="rId6"/>
    <p:sldId id="258" r:id="rId7"/>
    <p:sldId id="259" r:id="rId8"/>
    <p:sldId id="261" r:id="rId9"/>
    <p:sldId id="340" r:id="rId10"/>
    <p:sldId id="262" r:id="rId11"/>
    <p:sldId id="354" r:id="rId12"/>
    <p:sldId id="361" r:id="rId13"/>
    <p:sldId id="362" r:id="rId14"/>
    <p:sldId id="290" r:id="rId15"/>
    <p:sldId id="355" r:id="rId16"/>
    <p:sldId id="352" r:id="rId17"/>
    <p:sldId id="356" r:id="rId18"/>
    <p:sldId id="357" r:id="rId19"/>
    <p:sldId id="263" r:id="rId20"/>
    <p:sldId id="266" r:id="rId21"/>
    <p:sldId id="358" r:id="rId22"/>
    <p:sldId id="353" r:id="rId23"/>
    <p:sldId id="265" r:id="rId24"/>
    <p:sldId id="341" r:id="rId25"/>
    <p:sldId id="342" r:id="rId26"/>
    <p:sldId id="267" r:id="rId27"/>
    <p:sldId id="268" r:id="rId28"/>
    <p:sldId id="269" r:id="rId29"/>
    <p:sldId id="270" r:id="rId30"/>
    <p:sldId id="271" r:id="rId31"/>
    <p:sldId id="272" r:id="rId32"/>
    <p:sldId id="273" r:id="rId33"/>
    <p:sldId id="274" r:id="rId34"/>
    <p:sldId id="275" r:id="rId35"/>
    <p:sldId id="276" r:id="rId36"/>
    <p:sldId id="343"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3" r:id="rId51"/>
    <p:sldId id="294" r:id="rId52"/>
    <p:sldId id="295" r:id="rId53"/>
    <p:sldId id="296" r:id="rId54"/>
    <p:sldId id="297" r:id="rId55"/>
    <p:sldId id="298" r:id="rId56"/>
    <p:sldId id="347" r:id="rId57"/>
    <p:sldId id="299" r:id="rId58"/>
    <p:sldId id="300" r:id="rId59"/>
    <p:sldId id="345" r:id="rId60"/>
    <p:sldId id="301" r:id="rId61"/>
    <p:sldId id="302" r:id="rId62"/>
    <p:sldId id="303" r:id="rId63"/>
    <p:sldId id="304" r:id="rId64"/>
    <p:sldId id="305" r:id="rId65"/>
    <p:sldId id="346" r:id="rId66"/>
    <p:sldId id="306" r:id="rId67"/>
    <p:sldId id="307" r:id="rId68"/>
    <p:sldId id="308" r:id="rId69"/>
    <p:sldId id="1399" r:id="rId70"/>
    <p:sldId id="348" r:id="rId71"/>
    <p:sldId id="359" r:id="rId72"/>
    <p:sldId id="1409" r:id="rId73"/>
    <p:sldId id="1413" r:id="rId74"/>
    <p:sldId id="309" r:id="rId75"/>
    <p:sldId id="310" r:id="rId76"/>
    <p:sldId id="1400" r:id="rId77"/>
    <p:sldId id="312" r:id="rId78"/>
    <p:sldId id="315" r:id="rId79"/>
    <p:sldId id="396" r:id="rId80"/>
    <p:sldId id="316" r:id="rId81"/>
    <p:sldId id="317" r:id="rId82"/>
    <p:sldId id="318" r:id="rId83"/>
    <p:sldId id="319" r:id="rId84"/>
    <p:sldId id="320" r:id="rId85"/>
    <p:sldId id="321" r:id="rId86"/>
    <p:sldId id="322" r:id="rId87"/>
    <p:sldId id="323" r:id="rId88"/>
    <p:sldId id="324" r:id="rId89"/>
    <p:sldId id="325" r:id="rId90"/>
    <p:sldId id="326" r:id="rId91"/>
    <p:sldId id="311" r:id="rId92"/>
    <p:sldId id="1402" r:id="rId93"/>
    <p:sldId id="1405" r:id="rId94"/>
    <p:sldId id="1406" r:id="rId95"/>
    <p:sldId id="1407" r:id="rId96"/>
    <p:sldId id="327" r:id="rId97"/>
    <p:sldId id="328" r:id="rId98"/>
    <p:sldId id="329" r:id="rId99"/>
    <p:sldId id="330" r:id="rId100"/>
    <p:sldId id="332" r:id="rId101"/>
    <p:sldId id="333" r:id="rId102"/>
    <p:sldId id="334" r:id="rId103"/>
    <p:sldId id="335" r:id="rId104"/>
    <p:sldId id="331" r:id="rId105"/>
    <p:sldId id="336" r:id="rId106"/>
    <p:sldId id="337" r:id="rId107"/>
    <p:sldId id="338" r:id="rId108"/>
  </p:sldIdLst>
  <p:sldSz cx="12192000" cy="6858000"/>
  <p:notesSz cx="6858000" cy="9144000"/>
  <p:embeddedFontLst>
    <p:embeddedFont>
      <p:font typeface="Aptos Narrow" panose="020B0604020202020204" charset="0"/>
      <p:regular r:id="rId110"/>
      <p:bold r:id="rId111"/>
    </p:embeddedFont>
    <p:embeddedFont>
      <p:font typeface="Arial Black" panose="020B0A04020102020204" pitchFamily="34" charset="0"/>
      <p:bold r:id="rId112"/>
    </p:embeddedFont>
    <p:embeddedFont>
      <p:font typeface="Arial Narrow" panose="020B0606020202030204" pitchFamily="34" charset="0"/>
      <p:regular r:id="rId113"/>
      <p:bold r:id="rId114"/>
      <p:italic r:id="rId115"/>
      <p:boldItalic r:id="rId116"/>
    </p:embeddedFont>
    <p:embeddedFont>
      <p:font typeface="Calibri" panose="020F0502020204030204" pitchFamily="34" charset="0"/>
      <p:regular r:id="rId117"/>
      <p:bold r:id="rId118"/>
      <p:italic r:id="rId119"/>
      <p:boldItalic r:id="rId120"/>
    </p:embeddedFont>
    <p:embeddedFont>
      <p:font typeface="Constantia" panose="02030602050306030303" pitchFamily="18" charset="0"/>
      <p:regular r:id="rId121"/>
      <p:bold r:id="rId122"/>
      <p:italic r:id="rId123"/>
      <p:boldItalic r:id="rId124"/>
    </p:embeddedFont>
    <p:embeddedFont>
      <p:font typeface="Verdana" panose="020B0604030504040204" pitchFamily="34" charset="0"/>
      <p:regular r:id="rId125"/>
      <p:bold r:id="rId126"/>
      <p:italic r:id="rId127"/>
      <p:boldItalic r:id="rId1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3" roundtripDataSignature="AMtx7mhgg4MRUg+EdPsFBGl0evjDTyM5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358" autoAdjust="0"/>
  </p:normalViewPr>
  <p:slideViewPr>
    <p:cSldViewPr snapToGrid="0">
      <p:cViewPr varScale="1">
        <p:scale>
          <a:sx n="94" d="100"/>
          <a:sy n="94" d="100"/>
        </p:scale>
        <p:origin x="108" y="162"/>
      </p:cViewPr>
      <p:guideLst>
        <p:guide orient="horz" pos="2092"/>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8.fntdata"/><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font" Target="fonts/font14.fntdata"/><Relationship Id="rId128" Type="http://schemas.openxmlformats.org/officeDocument/2006/relationships/font" Target="fonts/font19.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4.fntdata"/><Relationship Id="rId118" Type="http://schemas.openxmlformats.org/officeDocument/2006/relationships/font" Target="fonts/font9.fntdata"/><Relationship Id="rId134"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font" Target="fonts/font15.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5.fntdata"/><Relationship Id="rId119" Type="http://schemas.openxmlformats.org/officeDocument/2006/relationships/font" Target="fonts/font10.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5"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font" Target="fonts/font11.fntdata"/><Relationship Id="rId125" Type="http://schemas.openxmlformats.org/officeDocument/2006/relationships/font" Target="fonts/font16.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1.fntdata"/><Relationship Id="rId115" Type="http://schemas.openxmlformats.org/officeDocument/2006/relationships/font" Target="fonts/font6.fntdata"/><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font" Target="fonts/font12.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7.fntdata"/><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2.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font" Target="fonts/font18.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font" Target="fonts/font3.fntdata"/><Relationship Id="rId133"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grrotagr\Documents\cours\TaxRevenueMobilization\CoursVersion2020\CoursUEDRM\EUdataMay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hrawlings\OTmp\DRM_fordigitalization3.xlsm"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08442575468243E-2"/>
          <c:y val="2.8558111771175319E-2"/>
          <c:w val="0.91866458194769252"/>
          <c:h val="0.88589858906165031"/>
        </c:manualLayout>
      </c:layout>
      <c:barChart>
        <c:barDir val="col"/>
        <c:grouping val="stacked"/>
        <c:varyColors val="0"/>
        <c:ser>
          <c:idx val="0"/>
          <c:order val="0"/>
          <c:tx>
            <c:strRef>
              <c:f>Feuil4!$B$15</c:f>
              <c:strCache>
                <c:ptCount val="1"/>
                <c:pt idx="0">
                  <c:v>PIT</c:v>
                </c:pt>
              </c:strCache>
            </c:strRef>
          </c:tx>
          <c:spPr>
            <a:solidFill>
              <a:schemeClr val="accent1"/>
            </a:solidFill>
            <a:ln>
              <a:noFill/>
            </a:ln>
            <a:effectLst/>
          </c:spPr>
          <c:invertIfNegative val="0"/>
          <c:cat>
            <c:strRef>
              <c:f>Feuil4!$A$17:$A$27</c:f>
              <c:strCache>
                <c:ptCount val="11"/>
                <c:pt idx="0">
                  <c:v>Cote d'Ivoire</c:v>
                </c:pt>
                <c:pt idx="1">
                  <c:v>Cameroon</c:v>
                </c:pt>
                <c:pt idx="2">
                  <c:v>Egypt</c:v>
                </c:pt>
                <c:pt idx="3">
                  <c:v>Ethiopia</c:v>
                </c:pt>
                <c:pt idx="4">
                  <c:v>Kyrgyz Republic</c:v>
                </c:pt>
                <c:pt idx="5">
                  <c:v>Myanmar</c:v>
                </c:pt>
                <c:pt idx="6">
                  <c:v>Mozambique</c:v>
                </c:pt>
                <c:pt idx="7">
                  <c:v>Nepal</c:v>
                </c:pt>
                <c:pt idx="8">
                  <c:v>Rwanda</c:v>
                </c:pt>
                <c:pt idx="9">
                  <c:v>Tajikistan</c:v>
                </c:pt>
                <c:pt idx="10">
                  <c:v>South Africa</c:v>
                </c:pt>
              </c:strCache>
              <c:extLst/>
            </c:strRef>
          </c:cat>
          <c:val>
            <c:numRef>
              <c:f>Feuil4!$B$17:$B$27</c:f>
              <c:numCache>
                <c:formatCode>#,##0.00</c:formatCode>
                <c:ptCount val="11"/>
                <c:pt idx="0">
                  <c:v>1.4903944752230205</c:v>
                </c:pt>
                <c:pt idx="1">
                  <c:v>1.0650569693402743</c:v>
                </c:pt>
                <c:pt idx="2">
                  <c:v>1.838681694706668</c:v>
                </c:pt>
                <c:pt idx="3">
                  <c:v>1.520989627199026</c:v>
                </c:pt>
                <c:pt idx="4">
                  <c:v>1.9576307618393722</c:v>
                </c:pt>
                <c:pt idx="5">
                  <c:v>1.765492672588407</c:v>
                </c:pt>
                <c:pt idx="6">
                  <c:v>3.8242057665890048</c:v>
                </c:pt>
                <c:pt idx="7">
                  <c:v>2.6853844298170038</c:v>
                </c:pt>
                <c:pt idx="8">
                  <c:v>7.0538886349045464</c:v>
                </c:pt>
                <c:pt idx="9">
                  <c:v>2.3350087982409282</c:v>
                </c:pt>
                <c:pt idx="10">
                  <c:v>7.8439028589324877</c:v>
                </c:pt>
              </c:numCache>
              <c:extLst/>
            </c:numRef>
          </c:val>
          <c:extLst>
            <c:ext xmlns:c16="http://schemas.microsoft.com/office/drawing/2014/chart" uri="{C3380CC4-5D6E-409C-BE32-E72D297353CC}">
              <c16:uniqueId val="{00000000-BEC0-44A9-BEE8-38F417952AEE}"/>
            </c:ext>
          </c:extLst>
        </c:ser>
        <c:ser>
          <c:idx val="1"/>
          <c:order val="1"/>
          <c:tx>
            <c:strRef>
              <c:f>Feuil4!$C$15</c:f>
              <c:strCache>
                <c:ptCount val="1"/>
                <c:pt idx="0">
                  <c:v>CIT</c:v>
                </c:pt>
              </c:strCache>
            </c:strRef>
          </c:tx>
          <c:spPr>
            <a:solidFill>
              <a:schemeClr val="accent2"/>
            </a:solidFill>
            <a:ln>
              <a:noFill/>
            </a:ln>
            <a:effectLst/>
          </c:spPr>
          <c:invertIfNegative val="0"/>
          <c:cat>
            <c:strRef>
              <c:f>Feuil4!$A$17:$A$27</c:f>
              <c:strCache>
                <c:ptCount val="11"/>
                <c:pt idx="0">
                  <c:v>Cote d'Ivoire</c:v>
                </c:pt>
                <c:pt idx="1">
                  <c:v>Cameroon</c:v>
                </c:pt>
                <c:pt idx="2">
                  <c:v>Egypt</c:v>
                </c:pt>
                <c:pt idx="3">
                  <c:v>Ethiopia</c:v>
                </c:pt>
                <c:pt idx="4">
                  <c:v>Kyrgyz Republic</c:v>
                </c:pt>
                <c:pt idx="5">
                  <c:v>Myanmar</c:v>
                </c:pt>
                <c:pt idx="6">
                  <c:v>Mozambique</c:v>
                </c:pt>
                <c:pt idx="7">
                  <c:v>Nepal</c:v>
                </c:pt>
                <c:pt idx="8">
                  <c:v>Rwanda</c:v>
                </c:pt>
                <c:pt idx="9">
                  <c:v>Tajikistan</c:v>
                </c:pt>
                <c:pt idx="10">
                  <c:v>South Africa</c:v>
                </c:pt>
              </c:strCache>
              <c:extLst/>
            </c:strRef>
          </c:cat>
          <c:val>
            <c:numRef>
              <c:f>Feuil4!$C$17:$C$27</c:f>
              <c:numCache>
                <c:formatCode>#,##0.00</c:formatCode>
                <c:ptCount val="11"/>
                <c:pt idx="0">
                  <c:v>1.5048390830438363</c:v>
                </c:pt>
                <c:pt idx="1">
                  <c:v>1.9992071563151446</c:v>
                </c:pt>
                <c:pt idx="2">
                  <c:v>2.9646140685266618</c:v>
                </c:pt>
                <c:pt idx="3">
                  <c:v>2.0042589719498998</c:v>
                </c:pt>
                <c:pt idx="4">
                  <c:v>0.99117262805963802</c:v>
                </c:pt>
                <c:pt idx="6">
                  <c:v>5.59895582374849</c:v>
                </c:pt>
                <c:pt idx="7">
                  <c:v>2.4036231634329299</c:v>
                </c:pt>
                <c:pt idx="9">
                  <c:v>2.3150049947959954</c:v>
                </c:pt>
                <c:pt idx="10">
                  <c:v>3.2554423199639992</c:v>
                </c:pt>
              </c:numCache>
              <c:extLst/>
            </c:numRef>
          </c:val>
          <c:extLst>
            <c:ext xmlns:c16="http://schemas.microsoft.com/office/drawing/2014/chart" uri="{C3380CC4-5D6E-409C-BE32-E72D297353CC}">
              <c16:uniqueId val="{00000001-BEC0-44A9-BEE8-38F417952AEE}"/>
            </c:ext>
          </c:extLst>
        </c:ser>
        <c:ser>
          <c:idx val="2"/>
          <c:order val="2"/>
          <c:tx>
            <c:strRef>
              <c:f>Feuil4!$D$15</c:f>
              <c:strCache>
                <c:ptCount val="1"/>
                <c:pt idx="0">
                  <c:v>Property tax</c:v>
                </c:pt>
              </c:strCache>
            </c:strRef>
          </c:tx>
          <c:spPr>
            <a:solidFill>
              <a:schemeClr val="accent3"/>
            </a:solidFill>
            <a:ln>
              <a:noFill/>
            </a:ln>
            <a:effectLst/>
          </c:spPr>
          <c:invertIfNegative val="0"/>
          <c:cat>
            <c:strRef>
              <c:f>Feuil4!$A$17:$A$27</c:f>
              <c:strCache>
                <c:ptCount val="11"/>
                <c:pt idx="0">
                  <c:v>Cote d'Ivoire</c:v>
                </c:pt>
                <c:pt idx="1">
                  <c:v>Cameroon</c:v>
                </c:pt>
                <c:pt idx="2">
                  <c:v>Egypt</c:v>
                </c:pt>
                <c:pt idx="3">
                  <c:v>Ethiopia</c:v>
                </c:pt>
                <c:pt idx="4">
                  <c:v>Kyrgyz Republic</c:v>
                </c:pt>
                <c:pt idx="5">
                  <c:v>Myanmar</c:v>
                </c:pt>
                <c:pt idx="6">
                  <c:v>Mozambique</c:v>
                </c:pt>
                <c:pt idx="7">
                  <c:v>Nepal</c:v>
                </c:pt>
                <c:pt idx="8">
                  <c:v>Rwanda</c:v>
                </c:pt>
                <c:pt idx="9">
                  <c:v>Tajikistan</c:v>
                </c:pt>
                <c:pt idx="10">
                  <c:v>South Africa</c:v>
                </c:pt>
              </c:strCache>
              <c:extLst/>
            </c:strRef>
          </c:cat>
          <c:val>
            <c:numRef>
              <c:f>Feuil4!$D$17:$D$27</c:f>
              <c:numCache>
                <c:formatCode>General</c:formatCode>
                <c:ptCount val="11"/>
                <c:pt idx="0" formatCode="#,##0.00">
                  <c:v>0.15491087036217024</c:v>
                </c:pt>
                <c:pt idx="2" formatCode="#,##0.00">
                  <c:v>0.22875988653929838</c:v>
                </c:pt>
                <c:pt idx="4" formatCode="#,##0.00">
                  <c:v>0.393514272198903</c:v>
                </c:pt>
                <c:pt idx="5" formatCode="#,##0.00">
                  <c:v>2.8426625084934654E-2</c:v>
                </c:pt>
                <c:pt idx="8" formatCode="#,##0.00">
                  <c:v>0.17789272670904116</c:v>
                </c:pt>
                <c:pt idx="9" formatCode="#,##0.00">
                  <c:v>0.45177569307253956</c:v>
                </c:pt>
                <c:pt idx="10" formatCode="#,##0.00">
                  <c:v>0.25683954963176375</c:v>
                </c:pt>
              </c:numCache>
              <c:extLst/>
            </c:numRef>
          </c:val>
          <c:extLst>
            <c:ext xmlns:c16="http://schemas.microsoft.com/office/drawing/2014/chart" uri="{C3380CC4-5D6E-409C-BE32-E72D297353CC}">
              <c16:uniqueId val="{00000002-BEC0-44A9-BEE8-38F417952AEE}"/>
            </c:ext>
          </c:extLst>
        </c:ser>
        <c:ser>
          <c:idx val="3"/>
          <c:order val="3"/>
          <c:tx>
            <c:strRef>
              <c:f>Feuil4!$E$15</c:f>
              <c:strCache>
                <c:ptCount val="1"/>
                <c:pt idx="0">
                  <c:v>VAT</c:v>
                </c:pt>
              </c:strCache>
            </c:strRef>
          </c:tx>
          <c:spPr>
            <a:solidFill>
              <a:schemeClr val="accent4"/>
            </a:solidFill>
            <a:ln>
              <a:noFill/>
            </a:ln>
            <a:effectLst/>
          </c:spPr>
          <c:invertIfNegative val="0"/>
          <c:cat>
            <c:strRef>
              <c:f>Feuil4!$A$17:$A$27</c:f>
              <c:strCache>
                <c:ptCount val="11"/>
                <c:pt idx="0">
                  <c:v>Cote d'Ivoire</c:v>
                </c:pt>
                <c:pt idx="1">
                  <c:v>Cameroon</c:v>
                </c:pt>
                <c:pt idx="2">
                  <c:v>Egypt</c:v>
                </c:pt>
                <c:pt idx="3">
                  <c:v>Ethiopia</c:v>
                </c:pt>
                <c:pt idx="4">
                  <c:v>Kyrgyz Republic</c:v>
                </c:pt>
                <c:pt idx="5">
                  <c:v>Myanmar</c:v>
                </c:pt>
                <c:pt idx="6">
                  <c:v>Mozambique</c:v>
                </c:pt>
                <c:pt idx="7">
                  <c:v>Nepal</c:v>
                </c:pt>
                <c:pt idx="8">
                  <c:v>Rwanda</c:v>
                </c:pt>
                <c:pt idx="9">
                  <c:v>Tajikistan</c:v>
                </c:pt>
                <c:pt idx="10">
                  <c:v>South Africa</c:v>
                </c:pt>
              </c:strCache>
              <c:extLst/>
            </c:strRef>
          </c:cat>
          <c:val>
            <c:numRef>
              <c:f>Feuil4!$E$17:$E$27</c:f>
              <c:numCache>
                <c:formatCode>#,##0.00</c:formatCode>
                <c:ptCount val="11"/>
                <c:pt idx="0">
                  <c:v>3.0054375886813496</c:v>
                </c:pt>
                <c:pt idx="1">
                  <c:v>6.3630484010237316</c:v>
                </c:pt>
                <c:pt idx="2">
                  <c:v>3.5074289745013574</c:v>
                </c:pt>
                <c:pt idx="3">
                  <c:v>3.1056179538052886</c:v>
                </c:pt>
                <c:pt idx="4">
                  <c:v>8.1285167249014503</c:v>
                </c:pt>
                <c:pt idx="5">
                  <c:v>2.6480141503901282</c:v>
                </c:pt>
                <c:pt idx="6">
                  <c:v>7.6660223233771907</c:v>
                </c:pt>
                <c:pt idx="7">
                  <c:v>9.6344915882133453</c:v>
                </c:pt>
                <c:pt idx="8">
                  <c:v>7.4981020098531648</c:v>
                </c:pt>
                <c:pt idx="9">
                  <c:v>8.8811709388776769</c:v>
                </c:pt>
                <c:pt idx="10">
                  <c:v>5.3343253898588223</c:v>
                </c:pt>
              </c:numCache>
              <c:extLst/>
            </c:numRef>
          </c:val>
          <c:extLst>
            <c:ext xmlns:c16="http://schemas.microsoft.com/office/drawing/2014/chart" uri="{C3380CC4-5D6E-409C-BE32-E72D297353CC}">
              <c16:uniqueId val="{00000003-BEC0-44A9-BEE8-38F417952AEE}"/>
            </c:ext>
          </c:extLst>
        </c:ser>
        <c:ser>
          <c:idx val="4"/>
          <c:order val="4"/>
          <c:tx>
            <c:strRef>
              <c:f>Feuil4!$F$15</c:f>
              <c:strCache>
                <c:ptCount val="1"/>
                <c:pt idx="0">
                  <c:v>Excises</c:v>
                </c:pt>
              </c:strCache>
            </c:strRef>
          </c:tx>
          <c:spPr>
            <a:solidFill>
              <a:schemeClr val="accent5"/>
            </a:solidFill>
            <a:ln>
              <a:noFill/>
            </a:ln>
            <a:effectLst/>
          </c:spPr>
          <c:invertIfNegative val="0"/>
          <c:cat>
            <c:strRef>
              <c:f>Feuil4!$A$17:$A$27</c:f>
              <c:strCache>
                <c:ptCount val="11"/>
                <c:pt idx="0">
                  <c:v>Cote d'Ivoire</c:v>
                </c:pt>
                <c:pt idx="1">
                  <c:v>Cameroon</c:v>
                </c:pt>
                <c:pt idx="2">
                  <c:v>Egypt</c:v>
                </c:pt>
                <c:pt idx="3">
                  <c:v>Ethiopia</c:v>
                </c:pt>
                <c:pt idx="4">
                  <c:v>Kyrgyz Republic</c:v>
                </c:pt>
                <c:pt idx="5">
                  <c:v>Myanmar</c:v>
                </c:pt>
                <c:pt idx="6">
                  <c:v>Mozambique</c:v>
                </c:pt>
                <c:pt idx="7">
                  <c:v>Nepal</c:v>
                </c:pt>
                <c:pt idx="8">
                  <c:v>Rwanda</c:v>
                </c:pt>
                <c:pt idx="9">
                  <c:v>Tajikistan</c:v>
                </c:pt>
                <c:pt idx="10">
                  <c:v>South Africa</c:v>
                </c:pt>
              </c:strCache>
              <c:extLst/>
            </c:strRef>
          </c:cat>
          <c:val>
            <c:numRef>
              <c:f>Feuil4!$F$17:$F$27</c:f>
              <c:numCache>
                <c:formatCode>General</c:formatCode>
                <c:ptCount val="11"/>
                <c:pt idx="0" formatCode="#,##0.00">
                  <c:v>1.1796875679447836</c:v>
                </c:pt>
                <c:pt idx="2" formatCode="#,##0.00">
                  <c:v>1.5909606639552161</c:v>
                </c:pt>
                <c:pt idx="3" formatCode="#,##0.00">
                  <c:v>0.41734619574325194</c:v>
                </c:pt>
                <c:pt idx="4" formatCode="#,##0.00">
                  <c:v>1.4524655537456537</c:v>
                </c:pt>
                <c:pt idx="6" formatCode="#,##0.00">
                  <c:v>0.96595751113428985</c:v>
                </c:pt>
                <c:pt idx="9" formatCode="#,##0.00">
                  <c:v>0.73713084155486963</c:v>
                </c:pt>
                <c:pt idx="10" formatCode="#,##0.00">
                  <c:v>1.7903878793696548</c:v>
                </c:pt>
              </c:numCache>
              <c:extLst/>
            </c:numRef>
          </c:val>
          <c:extLst>
            <c:ext xmlns:c16="http://schemas.microsoft.com/office/drawing/2014/chart" uri="{C3380CC4-5D6E-409C-BE32-E72D297353CC}">
              <c16:uniqueId val="{00000004-BEC0-44A9-BEE8-38F417952AEE}"/>
            </c:ext>
          </c:extLst>
        </c:ser>
        <c:ser>
          <c:idx val="5"/>
          <c:order val="5"/>
          <c:tx>
            <c:strRef>
              <c:f>Feuil4!$G$15</c:f>
              <c:strCache>
                <c:ptCount val="1"/>
                <c:pt idx="0">
                  <c:v>Other Indirect tax</c:v>
                </c:pt>
              </c:strCache>
            </c:strRef>
          </c:tx>
          <c:spPr>
            <a:solidFill>
              <a:schemeClr val="accent6"/>
            </a:solidFill>
            <a:ln>
              <a:noFill/>
            </a:ln>
            <a:effectLst/>
          </c:spPr>
          <c:invertIfNegative val="0"/>
          <c:cat>
            <c:strRef>
              <c:f>Feuil4!$A$17:$A$27</c:f>
              <c:strCache>
                <c:ptCount val="11"/>
                <c:pt idx="0">
                  <c:v>Cote d'Ivoire</c:v>
                </c:pt>
                <c:pt idx="1">
                  <c:v>Cameroon</c:v>
                </c:pt>
                <c:pt idx="2">
                  <c:v>Egypt</c:v>
                </c:pt>
                <c:pt idx="3">
                  <c:v>Ethiopia</c:v>
                </c:pt>
                <c:pt idx="4">
                  <c:v>Kyrgyz Republic</c:v>
                </c:pt>
                <c:pt idx="5">
                  <c:v>Myanmar</c:v>
                </c:pt>
                <c:pt idx="6">
                  <c:v>Mozambique</c:v>
                </c:pt>
                <c:pt idx="7">
                  <c:v>Nepal</c:v>
                </c:pt>
                <c:pt idx="8">
                  <c:v>Rwanda</c:v>
                </c:pt>
                <c:pt idx="9">
                  <c:v>Tajikistan</c:v>
                </c:pt>
                <c:pt idx="10">
                  <c:v>South Africa</c:v>
                </c:pt>
              </c:strCache>
              <c:extLst/>
            </c:strRef>
          </c:cat>
          <c:val>
            <c:numRef>
              <c:f>Feuil4!$G$17:$G$27</c:f>
              <c:numCache>
                <c:formatCode>General</c:formatCode>
                <c:ptCount val="11"/>
                <c:pt idx="0" formatCode="#,##0.00">
                  <c:v>0.38534180781120486</c:v>
                </c:pt>
                <c:pt idx="2" formatCode="#,##0.00">
                  <c:v>0.67840194504059692</c:v>
                </c:pt>
                <c:pt idx="4" formatCode="#,##0.00">
                  <c:v>0.62969597331686356</c:v>
                </c:pt>
                <c:pt idx="6" formatCode="#,##0.00">
                  <c:v>4.7239244096737228E-5</c:v>
                </c:pt>
                <c:pt idx="9" formatCode="#,##0.00">
                  <c:v>1.7750849003522098</c:v>
                </c:pt>
                <c:pt idx="10" formatCode="#,##0.00">
                  <c:v>0.2175693444741055</c:v>
                </c:pt>
              </c:numCache>
              <c:extLst/>
            </c:numRef>
          </c:val>
          <c:extLst>
            <c:ext xmlns:c16="http://schemas.microsoft.com/office/drawing/2014/chart" uri="{C3380CC4-5D6E-409C-BE32-E72D297353CC}">
              <c16:uniqueId val="{00000005-BEC0-44A9-BEE8-38F417952AEE}"/>
            </c:ext>
          </c:extLst>
        </c:ser>
        <c:ser>
          <c:idx val="6"/>
          <c:order val="6"/>
          <c:tx>
            <c:strRef>
              <c:f>Feuil4!$H$15</c:f>
              <c:strCache>
                <c:ptCount val="1"/>
                <c:pt idx="0">
                  <c:v>Tariff</c:v>
                </c:pt>
              </c:strCache>
            </c:strRef>
          </c:tx>
          <c:spPr>
            <a:solidFill>
              <a:schemeClr val="accent1">
                <a:lumMod val="60000"/>
              </a:schemeClr>
            </a:solidFill>
            <a:ln>
              <a:noFill/>
            </a:ln>
            <a:effectLst/>
          </c:spPr>
          <c:invertIfNegative val="0"/>
          <c:cat>
            <c:strRef>
              <c:f>Feuil4!$A$17:$A$27</c:f>
              <c:strCache>
                <c:ptCount val="11"/>
                <c:pt idx="0">
                  <c:v>Cote d'Ivoire</c:v>
                </c:pt>
                <c:pt idx="1">
                  <c:v>Cameroon</c:v>
                </c:pt>
                <c:pt idx="2">
                  <c:v>Egypt</c:v>
                </c:pt>
                <c:pt idx="3">
                  <c:v>Ethiopia</c:v>
                </c:pt>
                <c:pt idx="4">
                  <c:v>Kyrgyz Republic</c:v>
                </c:pt>
                <c:pt idx="5">
                  <c:v>Myanmar</c:v>
                </c:pt>
                <c:pt idx="6">
                  <c:v>Mozambique</c:v>
                </c:pt>
                <c:pt idx="7">
                  <c:v>Nepal</c:v>
                </c:pt>
                <c:pt idx="8">
                  <c:v>Rwanda</c:v>
                </c:pt>
                <c:pt idx="9">
                  <c:v>Tajikistan</c:v>
                </c:pt>
                <c:pt idx="10">
                  <c:v>South Africa</c:v>
                </c:pt>
              </c:strCache>
              <c:extLst/>
            </c:strRef>
          </c:cat>
          <c:val>
            <c:numRef>
              <c:f>Feuil4!$H$17:$H$27</c:f>
              <c:numCache>
                <c:formatCode>#,##0.00</c:formatCode>
                <c:ptCount val="11"/>
                <c:pt idx="0">
                  <c:v>3.4004911988520097</c:v>
                </c:pt>
                <c:pt idx="1">
                  <c:v>1.5812119881481308</c:v>
                </c:pt>
                <c:pt idx="2">
                  <c:v>0.54223409524095378</c:v>
                </c:pt>
                <c:pt idx="3">
                  <c:v>1.3331816480911318</c:v>
                </c:pt>
                <c:pt idx="4">
                  <c:v>2.9274401163754673</c:v>
                </c:pt>
                <c:pt idx="5">
                  <c:v>0.37852707347199144</c:v>
                </c:pt>
                <c:pt idx="6">
                  <c:v>1.7037022340383317</c:v>
                </c:pt>
                <c:pt idx="7">
                  <c:v>4.1114335274724025</c:v>
                </c:pt>
                <c:pt idx="8">
                  <c:v>1.1151372237893595</c:v>
                </c:pt>
                <c:pt idx="9">
                  <c:v>0.9481579633883247</c:v>
                </c:pt>
                <c:pt idx="10">
                  <c:v>0.76084707134373764</c:v>
                </c:pt>
              </c:numCache>
              <c:extLst/>
            </c:numRef>
          </c:val>
          <c:extLst>
            <c:ext xmlns:c16="http://schemas.microsoft.com/office/drawing/2014/chart" uri="{C3380CC4-5D6E-409C-BE32-E72D297353CC}">
              <c16:uniqueId val="{00000006-BEC0-44A9-BEE8-38F417952AEE}"/>
            </c:ext>
          </c:extLst>
        </c:ser>
        <c:ser>
          <c:idx val="7"/>
          <c:order val="7"/>
          <c:tx>
            <c:strRef>
              <c:f>Feuil4!$I$15</c:f>
              <c:strCache>
                <c:ptCount val="1"/>
                <c:pt idx="0">
                  <c:v>Other taxes</c:v>
                </c:pt>
              </c:strCache>
            </c:strRef>
          </c:tx>
          <c:spPr>
            <a:solidFill>
              <a:schemeClr val="accent2">
                <a:lumMod val="60000"/>
              </a:schemeClr>
            </a:solidFill>
            <a:ln>
              <a:noFill/>
            </a:ln>
            <a:effectLst/>
          </c:spPr>
          <c:invertIfNegative val="0"/>
          <c:cat>
            <c:strRef>
              <c:f>Feuil4!$A$17:$A$27</c:f>
              <c:strCache>
                <c:ptCount val="11"/>
                <c:pt idx="0">
                  <c:v>Cote d'Ivoire</c:v>
                </c:pt>
                <c:pt idx="1">
                  <c:v>Cameroon</c:v>
                </c:pt>
                <c:pt idx="2">
                  <c:v>Egypt</c:v>
                </c:pt>
                <c:pt idx="3">
                  <c:v>Ethiopia</c:v>
                </c:pt>
                <c:pt idx="4">
                  <c:v>Kyrgyz Republic</c:v>
                </c:pt>
                <c:pt idx="5">
                  <c:v>Myanmar</c:v>
                </c:pt>
                <c:pt idx="6">
                  <c:v>Mozambique</c:v>
                </c:pt>
                <c:pt idx="7">
                  <c:v>Nepal</c:v>
                </c:pt>
                <c:pt idx="8">
                  <c:v>Rwanda</c:v>
                </c:pt>
                <c:pt idx="9">
                  <c:v>Tajikistan</c:v>
                </c:pt>
                <c:pt idx="10">
                  <c:v>South Africa</c:v>
                </c:pt>
              </c:strCache>
              <c:extLst/>
            </c:strRef>
          </c:cat>
          <c:val>
            <c:numRef>
              <c:f>Feuil4!$I$17:$I$27</c:f>
              <c:numCache>
                <c:formatCode>#,##0.00</c:formatCode>
                <c:ptCount val="11"/>
                <c:pt idx="0">
                  <c:v>0.48421240514155434</c:v>
                </c:pt>
                <c:pt idx="1">
                  <c:v>0.58351793182803047</c:v>
                </c:pt>
                <c:pt idx="2">
                  <c:v>0.28965346460356256</c:v>
                </c:pt>
                <c:pt idx="3">
                  <c:v>0.1877526410097197</c:v>
                </c:pt>
                <c:pt idx="4">
                  <c:v>0.49129958952116237</c:v>
                </c:pt>
                <c:pt idx="5">
                  <c:v>9.7209653462434403E-2</c:v>
                </c:pt>
                <c:pt idx="6">
                  <c:v>1.1713726401635618</c:v>
                </c:pt>
                <c:pt idx="7">
                  <c:v>0.99767116695316693</c:v>
                </c:pt>
                <c:pt idx="9">
                  <c:v>-4.0120739055207774E-7</c:v>
                </c:pt>
                <c:pt idx="10">
                  <c:v>1.5710909668975501</c:v>
                </c:pt>
              </c:numCache>
              <c:extLst/>
            </c:numRef>
          </c:val>
          <c:extLst>
            <c:ext xmlns:c16="http://schemas.microsoft.com/office/drawing/2014/chart" uri="{C3380CC4-5D6E-409C-BE32-E72D297353CC}">
              <c16:uniqueId val="{00000007-BEC0-44A9-BEE8-38F417952AEE}"/>
            </c:ext>
          </c:extLst>
        </c:ser>
        <c:dLbls>
          <c:showLegendKey val="0"/>
          <c:showVal val="0"/>
          <c:showCatName val="0"/>
          <c:showSerName val="0"/>
          <c:showPercent val="0"/>
          <c:showBubbleSize val="0"/>
        </c:dLbls>
        <c:gapWidth val="150"/>
        <c:overlap val="100"/>
        <c:axId val="794474431"/>
        <c:axId val="794471935"/>
      </c:barChart>
      <c:catAx>
        <c:axId val="79447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94471935"/>
        <c:crosses val="autoZero"/>
        <c:auto val="1"/>
        <c:lblAlgn val="ctr"/>
        <c:lblOffset val="100"/>
        <c:noMultiLvlLbl val="0"/>
      </c:catAx>
      <c:valAx>
        <c:axId val="79447193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94474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40" b="0" i="0" u="none" strike="noStrike" kern="1200" spc="0" baseline="0">
                <a:solidFill>
                  <a:schemeClr val="tx1">
                    <a:lumMod val="65000"/>
                    <a:lumOff val="35000"/>
                  </a:schemeClr>
                </a:solidFill>
                <a:latin typeface="Arial Narrow" panose="020B0606020202030204" pitchFamily="34" charset="0"/>
                <a:ea typeface="+mn-ea"/>
                <a:cs typeface="Arial" panose="020B0604020202020204" pitchFamily="34" charset="0"/>
              </a:defRPr>
            </a:pPr>
            <a:r>
              <a:rPr lang="fr-FR" sz="1400" dirty="0">
                <a:solidFill>
                  <a:schemeClr val="tx1">
                    <a:lumMod val="65000"/>
                    <a:lumOff val="35000"/>
                  </a:schemeClr>
                </a:solidFill>
                <a:latin typeface="Arial Black" panose="020B0A04020102020204" pitchFamily="34" charset="0"/>
              </a:rPr>
              <a:t>Kenya: Composition of Tax Revenue </a:t>
            </a:r>
          </a:p>
          <a:p>
            <a:pPr algn="l">
              <a:defRPr/>
            </a:pPr>
            <a:r>
              <a:rPr lang="fr-FR" sz="1400" dirty="0">
                <a:solidFill>
                  <a:schemeClr val="tx1">
                    <a:lumMod val="65000"/>
                    <a:lumOff val="35000"/>
                  </a:schemeClr>
                </a:solidFill>
              </a:rPr>
              <a:t>(3-months rolling average;  million Kenyan Shillings)</a:t>
            </a:r>
          </a:p>
        </c:rich>
      </c:tx>
      <c:layout>
        <c:manualLayout>
          <c:xMode val="edge"/>
          <c:yMode val="edge"/>
          <c:x val="6.8599539876283743E-3"/>
          <c:y val="6.6663246309679125E-2"/>
        </c:manualLayout>
      </c:layout>
      <c:overlay val="0"/>
      <c:spPr>
        <a:noFill/>
        <a:ln>
          <a:noFill/>
        </a:ln>
        <a:effectLst/>
      </c:spPr>
      <c:txPr>
        <a:bodyPr rot="0" spcFirstLastPara="1" vertOverflow="ellipsis" vert="horz" wrap="square" anchor="ctr" anchorCtr="1"/>
        <a:lstStyle/>
        <a:p>
          <a:pPr algn="l">
            <a:defRPr sz="1440" b="0" i="0" u="none" strike="noStrike" kern="1200" spc="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fr-FR"/>
        </a:p>
      </c:txPr>
    </c:title>
    <c:autoTitleDeleted val="0"/>
    <c:plotArea>
      <c:layout>
        <c:manualLayout>
          <c:layoutTarget val="inner"/>
          <c:xMode val="edge"/>
          <c:yMode val="edge"/>
          <c:x val="7.9816953052146478E-2"/>
          <c:y val="0.15367321609102522"/>
          <c:w val="0.88081239910720288"/>
          <c:h val="0.63192329116521795"/>
        </c:manualLayout>
      </c:layout>
      <c:areaChart>
        <c:grouping val="stacked"/>
        <c:varyColors val="0"/>
        <c:ser>
          <c:idx val="2"/>
          <c:order val="2"/>
          <c:tx>
            <c:strRef>
              <c:f>KEN_data2!$G$22</c:f>
              <c:strCache>
                <c:ptCount val="1"/>
                <c:pt idx="0">
                  <c:v>Taxes on income, profits, and capital gains</c:v>
                </c:pt>
              </c:strCache>
            </c:strRef>
          </c:tx>
          <c:spPr>
            <a:solidFill>
              <a:srgbClr val="5E8AB4"/>
            </a:solidFill>
            <a:ln w="25400">
              <a:noFill/>
              <a:prstDash val="solid"/>
            </a:ln>
            <a:effectLst/>
          </c:spPr>
          <c:cat>
            <c:numRef>
              <c:f>KEN_data2!$J$1:$DY$1</c:f>
              <c:numCache>
                <c:formatCode>[$-409]mmm\-yy;@</c:formatCode>
                <c:ptCount val="120"/>
                <c:pt idx="0">
                  <c:v>40278</c:v>
                </c:pt>
                <c:pt idx="1">
                  <c:v>40308</c:v>
                </c:pt>
                <c:pt idx="2">
                  <c:v>40339</c:v>
                </c:pt>
                <c:pt idx="3">
                  <c:v>40369</c:v>
                </c:pt>
                <c:pt idx="4">
                  <c:v>40400</c:v>
                </c:pt>
                <c:pt idx="5">
                  <c:v>40431</c:v>
                </c:pt>
                <c:pt idx="6">
                  <c:v>40461</c:v>
                </c:pt>
                <c:pt idx="7">
                  <c:v>40492</c:v>
                </c:pt>
                <c:pt idx="8">
                  <c:v>40522</c:v>
                </c:pt>
                <c:pt idx="9">
                  <c:v>40553</c:v>
                </c:pt>
                <c:pt idx="10">
                  <c:v>40584</c:v>
                </c:pt>
                <c:pt idx="11">
                  <c:v>40612</c:v>
                </c:pt>
                <c:pt idx="12">
                  <c:v>40643</c:v>
                </c:pt>
                <c:pt idx="13">
                  <c:v>40673</c:v>
                </c:pt>
                <c:pt idx="14">
                  <c:v>40704</c:v>
                </c:pt>
                <c:pt idx="15">
                  <c:v>40734</c:v>
                </c:pt>
                <c:pt idx="16">
                  <c:v>40765</c:v>
                </c:pt>
                <c:pt idx="17">
                  <c:v>40796</c:v>
                </c:pt>
                <c:pt idx="18">
                  <c:v>40826</c:v>
                </c:pt>
                <c:pt idx="19">
                  <c:v>40857</c:v>
                </c:pt>
                <c:pt idx="20">
                  <c:v>40887</c:v>
                </c:pt>
                <c:pt idx="21">
                  <c:v>40918</c:v>
                </c:pt>
                <c:pt idx="22">
                  <c:v>40949</c:v>
                </c:pt>
                <c:pt idx="23">
                  <c:v>40978</c:v>
                </c:pt>
                <c:pt idx="24">
                  <c:v>41009</c:v>
                </c:pt>
                <c:pt idx="25">
                  <c:v>41039</c:v>
                </c:pt>
                <c:pt idx="26">
                  <c:v>41070</c:v>
                </c:pt>
                <c:pt idx="27">
                  <c:v>41100</c:v>
                </c:pt>
                <c:pt idx="28">
                  <c:v>41131</c:v>
                </c:pt>
                <c:pt idx="29">
                  <c:v>41162</c:v>
                </c:pt>
                <c:pt idx="30">
                  <c:v>41192</c:v>
                </c:pt>
                <c:pt idx="31">
                  <c:v>41223</c:v>
                </c:pt>
                <c:pt idx="32">
                  <c:v>41253</c:v>
                </c:pt>
                <c:pt idx="33">
                  <c:v>41284</c:v>
                </c:pt>
                <c:pt idx="34">
                  <c:v>41315</c:v>
                </c:pt>
                <c:pt idx="35">
                  <c:v>41343</c:v>
                </c:pt>
                <c:pt idx="36">
                  <c:v>41374</c:v>
                </c:pt>
                <c:pt idx="37">
                  <c:v>41404</c:v>
                </c:pt>
                <c:pt idx="38">
                  <c:v>41435</c:v>
                </c:pt>
                <c:pt idx="39">
                  <c:v>41465</c:v>
                </c:pt>
                <c:pt idx="40">
                  <c:v>41496</c:v>
                </c:pt>
                <c:pt idx="41">
                  <c:v>41527</c:v>
                </c:pt>
                <c:pt idx="42">
                  <c:v>41557</c:v>
                </c:pt>
                <c:pt idx="43">
                  <c:v>41588</c:v>
                </c:pt>
                <c:pt idx="44">
                  <c:v>41618</c:v>
                </c:pt>
                <c:pt idx="45">
                  <c:v>41649</c:v>
                </c:pt>
                <c:pt idx="46">
                  <c:v>41680</c:v>
                </c:pt>
                <c:pt idx="47">
                  <c:v>41708</c:v>
                </c:pt>
                <c:pt idx="48">
                  <c:v>41739</c:v>
                </c:pt>
                <c:pt idx="49">
                  <c:v>41769</c:v>
                </c:pt>
                <c:pt idx="50">
                  <c:v>41800</c:v>
                </c:pt>
                <c:pt idx="51">
                  <c:v>41830</c:v>
                </c:pt>
                <c:pt idx="52">
                  <c:v>41861</c:v>
                </c:pt>
                <c:pt idx="53">
                  <c:v>41892</c:v>
                </c:pt>
                <c:pt idx="54">
                  <c:v>41922</c:v>
                </c:pt>
                <c:pt idx="55">
                  <c:v>41953</c:v>
                </c:pt>
                <c:pt idx="56">
                  <c:v>41983</c:v>
                </c:pt>
                <c:pt idx="57">
                  <c:v>42014</c:v>
                </c:pt>
                <c:pt idx="58">
                  <c:v>42045</c:v>
                </c:pt>
                <c:pt idx="59">
                  <c:v>42073</c:v>
                </c:pt>
                <c:pt idx="60">
                  <c:v>42104</c:v>
                </c:pt>
                <c:pt idx="61">
                  <c:v>42134</c:v>
                </c:pt>
                <c:pt idx="62">
                  <c:v>42165</c:v>
                </c:pt>
                <c:pt idx="63">
                  <c:v>42195</c:v>
                </c:pt>
                <c:pt idx="64">
                  <c:v>42226</c:v>
                </c:pt>
                <c:pt idx="65">
                  <c:v>42257</c:v>
                </c:pt>
                <c:pt idx="66">
                  <c:v>42287</c:v>
                </c:pt>
                <c:pt idx="67">
                  <c:v>42318</c:v>
                </c:pt>
                <c:pt idx="68">
                  <c:v>42348</c:v>
                </c:pt>
                <c:pt idx="69">
                  <c:v>42379</c:v>
                </c:pt>
                <c:pt idx="70">
                  <c:v>42410</c:v>
                </c:pt>
                <c:pt idx="71">
                  <c:v>42439</c:v>
                </c:pt>
                <c:pt idx="72">
                  <c:v>42470</c:v>
                </c:pt>
                <c:pt idx="73">
                  <c:v>42500</c:v>
                </c:pt>
                <c:pt idx="74">
                  <c:v>42531</c:v>
                </c:pt>
                <c:pt idx="75">
                  <c:v>42561</c:v>
                </c:pt>
                <c:pt idx="76">
                  <c:v>42592</c:v>
                </c:pt>
                <c:pt idx="77">
                  <c:v>42623</c:v>
                </c:pt>
                <c:pt idx="78">
                  <c:v>42653</c:v>
                </c:pt>
                <c:pt idx="79">
                  <c:v>42684</c:v>
                </c:pt>
                <c:pt idx="80">
                  <c:v>42714</c:v>
                </c:pt>
                <c:pt idx="81">
                  <c:v>42745</c:v>
                </c:pt>
                <c:pt idx="82">
                  <c:v>42776</c:v>
                </c:pt>
                <c:pt idx="83">
                  <c:v>42804</c:v>
                </c:pt>
                <c:pt idx="84">
                  <c:v>42835</c:v>
                </c:pt>
                <c:pt idx="85">
                  <c:v>42865</c:v>
                </c:pt>
                <c:pt idx="86">
                  <c:v>42896</c:v>
                </c:pt>
                <c:pt idx="87">
                  <c:v>42926</c:v>
                </c:pt>
                <c:pt idx="88">
                  <c:v>42957</c:v>
                </c:pt>
                <c:pt idx="89">
                  <c:v>42988</c:v>
                </c:pt>
                <c:pt idx="90">
                  <c:v>43018</c:v>
                </c:pt>
                <c:pt idx="91">
                  <c:v>43049</c:v>
                </c:pt>
                <c:pt idx="92">
                  <c:v>43079</c:v>
                </c:pt>
                <c:pt idx="93">
                  <c:v>43110</c:v>
                </c:pt>
                <c:pt idx="94">
                  <c:v>43141</c:v>
                </c:pt>
                <c:pt idx="95">
                  <c:v>43169</c:v>
                </c:pt>
                <c:pt idx="96">
                  <c:v>43200</c:v>
                </c:pt>
                <c:pt idx="97">
                  <c:v>43230</c:v>
                </c:pt>
                <c:pt idx="98">
                  <c:v>43261</c:v>
                </c:pt>
                <c:pt idx="99">
                  <c:v>43291</c:v>
                </c:pt>
                <c:pt idx="100">
                  <c:v>43322</c:v>
                </c:pt>
                <c:pt idx="101">
                  <c:v>43353</c:v>
                </c:pt>
                <c:pt idx="102">
                  <c:v>43383</c:v>
                </c:pt>
                <c:pt idx="103">
                  <c:v>43414</c:v>
                </c:pt>
                <c:pt idx="104">
                  <c:v>43444</c:v>
                </c:pt>
                <c:pt idx="105">
                  <c:v>43475</c:v>
                </c:pt>
                <c:pt idx="106">
                  <c:v>43506</c:v>
                </c:pt>
                <c:pt idx="107">
                  <c:v>43534</c:v>
                </c:pt>
                <c:pt idx="108">
                  <c:v>43565</c:v>
                </c:pt>
                <c:pt idx="109">
                  <c:v>43595</c:v>
                </c:pt>
                <c:pt idx="110">
                  <c:v>43626</c:v>
                </c:pt>
                <c:pt idx="111">
                  <c:v>43656</c:v>
                </c:pt>
                <c:pt idx="112">
                  <c:v>43687</c:v>
                </c:pt>
                <c:pt idx="113">
                  <c:v>43718</c:v>
                </c:pt>
                <c:pt idx="114">
                  <c:v>43748</c:v>
                </c:pt>
                <c:pt idx="115">
                  <c:v>43779</c:v>
                </c:pt>
                <c:pt idx="116">
                  <c:v>43809</c:v>
                </c:pt>
                <c:pt idx="117">
                  <c:v>43840</c:v>
                </c:pt>
                <c:pt idx="118">
                  <c:v>43871</c:v>
                </c:pt>
                <c:pt idx="119">
                  <c:v>43900</c:v>
                </c:pt>
              </c:numCache>
            </c:numRef>
          </c:cat>
          <c:val>
            <c:numRef>
              <c:f>KEN_data2!$J$22:$DY$22</c:f>
              <c:numCache>
                <c:formatCode>General</c:formatCode>
                <c:ptCount val="120"/>
                <c:pt idx="0">
                  <c:v>19640.333333333332</c:v>
                </c:pt>
                <c:pt idx="1">
                  <c:v>25492.666666666668</c:v>
                </c:pt>
                <c:pt idx="2">
                  <c:v>21788</c:v>
                </c:pt>
                <c:pt idx="3">
                  <c:v>20633.666666666668</c:v>
                </c:pt>
                <c:pt idx="4">
                  <c:v>17324</c:v>
                </c:pt>
                <c:pt idx="5">
                  <c:v>18744.666666666668</c:v>
                </c:pt>
                <c:pt idx="6">
                  <c:v>19122.333333333332</c:v>
                </c:pt>
                <c:pt idx="7">
                  <c:v>20738.666666666668</c:v>
                </c:pt>
                <c:pt idx="8">
                  <c:v>20265.666666666668</c:v>
                </c:pt>
                <c:pt idx="9">
                  <c:v>19911.666666666668</c:v>
                </c:pt>
                <c:pt idx="10">
                  <c:v>16924.333333333332</c:v>
                </c:pt>
                <c:pt idx="11">
                  <c:v>21711.666666666668</c:v>
                </c:pt>
                <c:pt idx="12">
                  <c:v>25577</c:v>
                </c:pt>
                <c:pt idx="13">
                  <c:v>31230</c:v>
                </c:pt>
                <c:pt idx="14">
                  <c:v>25973</c:v>
                </c:pt>
                <c:pt idx="15">
                  <c:v>23031.666666666668</c:v>
                </c:pt>
                <c:pt idx="16">
                  <c:v>21002.666666666668</c:v>
                </c:pt>
                <c:pt idx="17">
                  <c:v>23290</c:v>
                </c:pt>
                <c:pt idx="18">
                  <c:v>24060.333333333332</c:v>
                </c:pt>
                <c:pt idx="19">
                  <c:v>26146.666666666668</c:v>
                </c:pt>
                <c:pt idx="20">
                  <c:v>24855.333333333332</c:v>
                </c:pt>
                <c:pt idx="21">
                  <c:v>24815.666666666668</c:v>
                </c:pt>
                <c:pt idx="22">
                  <c:v>20535</c:v>
                </c:pt>
                <c:pt idx="23">
                  <c:v>27260.666666666668</c:v>
                </c:pt>
                <c:pt idx="24">
                  <c:v>30245</c:v>
                </c:pt>
                <c:pt idx="25">
                  <c:v>36470</c:v>
                </c:pt>
                <c:pt idx="26">
                  <c:v>29855</c:v>
                </c:pt>
                <c:pt idx="27">
                  <c:v>28540.333333333332</c:v>
                </c:pt>
                <c:pt idx="28">
                  <c:v>26035.666666666668</c:v>
                </c:pt>
                <c:pt idx="29">
                  <c:v>28376</c:v>
                </c:pt>
                <c:pt idx="30">
                  <c:v>28192.666666666668</c:v>
                </c:pt>
                <c:pt idx="31">
                  <c:v>30097</c:v>
                </c:pt>
                <c:pt idx="32">
                  <c:v>29908.666666666668</c:v>
                </c:pt>
                <c:pt idx="33">
                  <c:v>29377.333333333332</c:v>
                </c:pt>
                <c:pt idx="34">
                  <c:v>25064.666666666668</c:v>
                </c:pt>
                <c:pt idx="35">
                  <c:v>32503</c:v>
                </c:pt>
                <c:pt idx="36">
                  <c:v>37384</c:v>
                </c:pt>
                <c:pt idx="37">
                  <c:v>42336</c:v>
                </c:pt>
                <c:pt idx="38">
                  <c:v>35157.666666666664</c:v>
                </c:pt>
                <c:pt idx="39">
                  <c:v>32103.333333333332</c:v>
                </c:pt>
                <c:pt idx="40">
                  <c:v>32971.333333333336</c:v>
                </c:pt>
                <c:pt idx="41">
                  <c:v>35416</c:v>
                </c:pt>
                <c:pt idx="42">
                  <c:v>35540.666666666664</c:v>
                </c:pt>
                <c:pt idx="43">
                  <c:v>37261.666666666664</c:v>
                </c:pt>
                <c:pt idx="44">
                  <c:v>35985</c:v>
                </c:pt>
                <c:pt idx="45">
                  <c:v>35008.666666666664</c:v>
                </c:pt>
                <c:pt idx="46">
                  <c:v>29181</c:v>
                </c:pt>
                <c:pt idx="47">
                  <c:v>37406</c:v>
                </c:pt>
                <c:pt idx="48">
                  <c:v>41679.333333333336</c:v>
                </c:pt>
                <c:pt idx="49">
                  <c:v>50449.333333333336</c:v>
                </c:pt>
                <c:pt idx="50">
                  <c:v>43097</c:v>
                </c:pt>
                <c:pt idx="51">
                  <c:v>40825.333333333336</c:v>
                </c:pt>
                <c:pt idx="52">
                  <c:v>38750</c:v>
                </c:pt>
                <c:pt idx="53">
                  <c:v>39675</c:v>
                </c:pt>
                <c:pt idx="54">
                  <c:v>39395.333333333336</c:v>
                </c:pt>
                <c:pt idx="55">
                  <c:v>40984</c:v>
                </c:pt>
                <c:pt idx="56">
                  <c:v>40700.666666666664</c:v>
                </c:pt>
                <c:pt idx="57">
                  <c:v>40915</c:v>
                </c:pt>
                <c:pt idx="58">
                  <c:v>34335</c:v>
                </c:pt>
                <c:pt idx="59">
                  <c:v>41879</c:v>
                </c:pt>
                <c:pt idx="60">
                  <c:v>46474.666666666664</c:v>
                </c:pt>
                <c:pt idx="61">
                  <c:v>55458</c:v>
                </c:pt>
                <c:pt idx="62">
                  <c:v>48992</c:v>
                </c:pt>
                <c:pt idx="63">
                  <c:v>45123.666666666664</c:v>
                </c:pt>
                <c:pt idx="64">
                  <c:v>42251.333333333336</c:v>
                </c:pt>
                <c:pt idx="65">
                  <c:v>41904.333333333336</c:v>
                </c:pt>
                <c:pt idx="66">
                  <c:v>42719</c:v>
                </c:pt>
                <c:pt idx="67">
                  <c:v>45143.333333333336</c:v>
                </c:pt>
                <c:pt idx="68">
                  <c:v>45225</c:v>
                </c:pt>
                <c:pt idx="69">
                  <c:v>34026</c:v>
                </c:pt>
                <c:pt idx="70">
                  <c:v>39120</c:v>
                </c:pt>
                <c:pt idx="71">
                  <c:v>49083.333333333336</c:v>
                </c:pt>
                <c:pt idx="72">
                  <c:v>65913</c:v>
                </c:pt>
                <c:pt idx="73">
                  <c:v>61643.666666666664</c:v>
                </c:pt>
                <c:pt idx="74">
                  <c:v>51538.666666666664</c:v>
                </c:pt>
                <c:pt idx="75">
                  <c:v>49182.333333333336</c:v>
                </c:pt>
                <c:pt idx="76">
                  <c:v>46951.666666666664</c:v>
                </c:pt>
                <c:pt idx="77">
                  <c:v>47371</c:v>
                </c:pt>
                <c:pt idx="78">
                  <c:v>47438</c:v>
                </c:pt>
                <c:pt idx="79">
                  <c:v>49473.333333333336</c:v>
                </c:pt>
                <c:pt idx="80">
                  <c:v>50919.333333333336</c:v>
                </c:pt>
                <c:pt idx="81">
                  <c:v>47451.333333333336</c:v>
                </c:pt>
                <c:pt idx="82">
                  <c:v>40919.666666666664</c:v>
                </c:pt>
                <c:pt idx="83">
                  <c:v>50923.333333333336</c:v>
                </c:pt>
                <c:pt idx="84">
                  <c:v>60837.666666666664</c:v>
                </c:pt>
                <c:pt idx="85">
                  <c:v>71005.333333333328</c:v>
                </c:pt>
                <c:pt idx="86">
                  <c:v>59798.666666666664</c:v>
                </c:pt>
                <c:pt idx="87">
                  <c:v>53087</c:v>
                </c:pt>
                <c:pt idx="88">
                  <c:v>52415</c:v>
                </c:pt>
                <c:pt idx="89">
                  <c:v>55150.333333333336</c:v>
                </c:pt>
                <c:pt idx="90">
                  <c:v>54590</c:v>
                </c:pt>
                <c:pt idx="91">
                  <c:v>54142.333333333336</c:v>
                </c:pt>
                <c:pt idx="92">
                  <c:v>58170.666666666664</c:v>
                </c:pt>
                <c:pt idx="93">
                  <c:v>54552.333333333336</c:v>
                </c:pt>
                <c:pt idx="94">
                  <c:v>47032.333333333336</c:v>
                </c:pt>
                <c:pt idx="95">
                  <c:v>48192</c:v>
                </c:pt>
                <c:pt idx="96">
                  <c:v>55762</c:v>
                </c:pt>
                <c:pt idx="97">
                  <c:v>59941.333333333336</c:v>
                </c:pt>
                <c:pt idx="98">
                  <c:v>53521.666666666664</c:v>
                </c:pt>
                <c:pt idx="99">
                  <c:v>51240.666666666664</c:v>
                </c:pt>
                <c:pt idx="100">
                  <c:v>53037.333333333336</c:v>
                </c:pt>
                <c:pt idx="101">
                  <c:v>55199.333333333336</c:v>
                </c:pt>
                <c:pt idx="102">
                  <c:v>55175</c:v>
                </c:pt>
                <c:pt idx="103">
                  <c:v>55476.993333333325</c:v>
                </c:pt>
                <c:pt idx="104">
                  <c:v>57677.566666666673</c:v>
                </c:pt>
                <c:pt idx="105">
                  <c:v>52726.679999999993</c:v>
                </c:pt>
                <c:pt idx="106">
                  <c:v>48184.640000000014</c:v>
                </c:pt>
                <c:pt idx="107">
                  <c:v>54885.530000000006</c:v>
                </c:pt>
                <c:pt idx="108">
                  <c:v>64007.743333333347</c:v>
                </c:pt>
                <c:pt idx="109">
                  <c:v>71764.141100000008</c:v>
                </c:pt>
                <c:pt idx="110">
                  <c:v>62059.948920000003</c:v>
                </c:pt>
                <c:pt idx="111">
                  <c:v>58440.653006666682</c:v>
                </c:pt>
                <c:pt idx="112">
                  <c:v>60240.202466666669</c:v>
                </c:pt>
                <c:pt idx="113">
                  <c:v>65065.703413333336</c:v>
                </c:pt>
                <c:pt idx="114">
                  <c:v>63351.997260000004</c:v>
                </c:pt>
                <c:pt idx="115">
                  <c:v>62236.063699999992</c:v>
                </c:pt>
                <c:pt idx="116">
                  <c:v>58563.163300000007</c:v>
                </c:pt>
                <c:pt idx="117">
                  <c:v>57037.646133333328</c:v>
                </c:pt>
                <c:pt idx="118">
                  <c:v>50761.667833333348</c:v>
                </c:pt>
                <c:pt idx="119">
                  <c:v>58170.994866666675</c:v>
                </c:pt>
              </c:numCache>
            </c:numRef>
          </c:val>
          <c:extLst>
            <c:ext xmlns:c16="http://schemas.microsoft.com/office/drawing/2014/chart" uri="{C3380CC4-5D6E-409C-BE32-E72D297353CC}">
              <c16:uniqueId val="{00000000-6761-4AC4-B532-0805F637AF55}"/>
            </c:ext>
          </c:extLst>
        </c:ser>
        <c:ser>
          <c:idx val="3"/>
          <c:order val="3"/>
          <c:tx>
            <c:strRef>
              <c:f>KEN_data2!$G$23</c:f>
              <c:strCache>
                <c:ptCount val="1"/>
                <c:pt idx="0">
                  <c:v>Value-added taxes</c:v>
                </c:pt>
              </c:strCache>
            </c:strRef>
          </c:tx>
          <c:spPr>
            <a:solidFill>
              <a:srgbClr val="7DB3D4"/>
            </a:solidFill>
            <a:ln w="25400">
              <a:noFill/>
              <a:prstDash val="sysDash"/>
            </a:ln>
            <a:effectLst/>
          </c:spPr>
          <c:cat>
            <c:numRef>
              <c:f>KEN_data2!$J$1:$DY$1</c:f>
              <c:numCache>
                <c:formatCode>[$-409]mmm\-yy;@</c:formatCode>
                <c:ptCount val="120"/>
                <c:pt idx="0">
                  <c:v>40278</c:v>
                </c:pt>
                <c:pt idx="1">
                  <c:v>40308</c:v>
                </c:pt>
                <c:pt idx="2">
                  <c:v>40339</c:v>
                </c:pt>
                <c:pt idx="3">
                  <c:v>40369</c:v>
                </c:pt>
                <c:pt idx="4">
                  <c:v>40400</c:v>
                </c:pt>
                <c:pt idx="5">
                  <c:v>40431</c:v>
                </c:pt>
                <c:pt idx="6">
                  <c:v>40461</c:v>
                </c:pt>
                <c:pt idx="7">
                  <c:v>40492</c:v>
                </c:pt>
                <c:pt idx="8">
                  <c:v>40522</c:v>
                </c:pt>
                <c:pt idx="9">
                  <c:v>40553</c:v>
                </c:pt>
                <c:pt idx="10">
                  <c:v>40584</c:v>
                </c:pt>
                <c:pt idx="11">
                  <c:v>40612</c:v>
                </c:pt>
                <c:pt idx="12">
                  <c:v>40643</c:v>
                </c:pt>
                <c:pt idx="13">
                  <c:v>40673</c:v>
                </c:pt>
                <c:pt idx="14">
                  <c:v>40704</c:v>
                </c:pt>
                <c:pt idx="15">
                  <c:v>40734</c:v>
                </c:pt>
                <c:pt idx="16">
                  <c:v>40765</c:v>
                </c:pt>
                <c:pt idx="17">
                  <c:v>40796</c:v>
                </c:pt>
                <c:pt idx="18">
                  <c:v>40826</c:v>
                </c:pt>
                <c:pt idx="19">
                  <c:v>40857</c:v>
                </c:pt>
                <c:pt idx="20">
                  <c:v>40887</c:v>
                </c:pt>
                <c:pt idx="21">
                  <c:v>40918</c:v>
                </c:pt>
                <c:pt idx="22">
                  <c:v>40949</c:v>
                </c:pt>
                <c:pt idx="23">
                  <c:v>40978</c:v>
                </c:pt>
                <c:pt idx="24">
                  <c:v>41009</c:v>
                </c:pt>
                <c:pt idx="25">
                  <c:v>41039</c:v>
                </c:pt>
                <c:pt idx="26">
                  <c:v>41070</c:v>
                </c:pt>
                <c:pt idx="27">
                  <c:v>41100</c:v>
                </c:pt>
                <c:pt idx="28">
                  <c:v>41131</c:v>
                </c:pt>
                <c:pt idx="29">
                  <c:v>41162</c:v>
                </c:pt>
                <c:pt idx="30">
                  <c:v>41192</c:v>
                </c:pt>
                <c:pt idx="31">
                  <c:v>41223</c:v>
                </c:pt>
                <c:pt idx="32">
                  <c:v>41253</c:v>
                </c:pt>
                <c:pt idx="33">
                  <c:v>41284</c:v>
                </c:pt>
                <c:pt idx="34">
                  <c:v>41315</c:v>
                </c:pt>
                <c:pt idx="35">
                  <c:v>41343</c:v>
                </c:pt>
                <c:pt idx="36">
                  <c:v>41374</c:v>
                </c:pt>
                <c:pt idx="37">
                  <c:v>41404</c:v>
                </c:pt>
                <c:pt idx="38">
                  <c:v>41435</c:v>
                </c:pt>
                <c:pt idx="39">
                  <c:v>41465</c:v>
                </c:pt>
                <c:pt idx="40">
                  <c:v>41496</c:v>
                </c:pt>
                <c:pt idx="41">
                  <c:v>41527</c:v>
                </c:pt>
                <c:pt idx="42">
                  <c:v>41557</c:v>
                </c:pt>
                <c:pt idx="43">
                  <c:v>41588</c:v>
                </c:pt>
                <c:pt idx="44">
                  <c:v>41618</c:v>
                </c:pt>
                <c:pt idx="45">
                  <c:v>41649</c:v>
                </c:pt>
                <c:pt idx="46">
                  <c:v>41680</c:v>
                </c:pt>
                <c:pt idx="47">
                  <c:v>41708</c:v>
                </c:pt>
                <c:pt idx="48">
                  <c:v>41739</c:v>
                </c:pt>
                <c:pt idx="49">
                  <c:v>41769</c:v>
                </c:pt>
                <c:pt idx="50">
                  <c:v>41800</c:v>
                </c:pt>
                <c:pt idx="51">
                  <c:v>41830</c:v>
                </c:pt>
                <c:pt idx="52">
                  <c:v>41861</c:v>
                </c:pt>
                <c:pt idx="53">
                  <c:v>41892</c:v>
                </c:pt>
                <c:pt idx="54">
                  <c:v>41922</c:v>
                </c:pt>
                <c:pt idx="55">
                  <c:v>41953</c:v>
                </c:pt>
                <c:pt idx="56">
                  <c:v>41983</c:v>
                </c:pt>
                <c:pt idx="57">
                  <c:v>42014</c:v>
                </c:pt>
                <c:pt idx="58">
                  <c:v>42045</c:v>
                </c:pt>
                <c:pt idx="59">
                  <c:v>42073</c:v>
                </c:pt>
                <c:pt idx="60">
                  <c:v>42104</c:v>
                </c:pt>
                <c:pt idx="61">
                  <c:v>42134</c:v>
                </c:pt>
                <c:pt idx="62">
                  <c:v>42165</c:v>
                </c:pt>
                <c:pt idx="63">
                  <c:v>42195</c:v>
                </c:pt>
                <c:pt idx="64">
                  <c:v>42226</c:v>
                </c:pt>
                <c:pt idx="65">
                  <c:v>42257</c:v>
                </c:pt>
                <c:pt idx="66">
                  <c:v>42287</c:v>
                </c:pt>
                <c:pt idx="67">
                  <c:v>42318</c:v>
                </c:pt>
                <c:pt idx="68">
                  <c:v>42348</c:v>
                </c:pt>
                <c:pt idx="69">
                  <c:v>42379</c:v>
                </c:pt>
                <c:pt idx="70">
                  <c:v>42410</c:v>
                </c:pt>
                <c:pt idx="71">
                  <c:v>42439</c:v>
                </c:pt>
                <c:pt idx="72">
                  <c:v>42470</c:v>
                </c:pt>
                <c:pt idx="73">
                  <c:v>42500</c:v>
                </c:pt>
                <c:pt idx="74">
                  <c:v>42531</c:v>
                </c:pt>
                <c:pt idx="75">
                  <c:v>42561</c:v>
                </c:pt>
                <c:pt idx="76">
                  <c:v>42592</c:v>
                </c:pt>
                <c:pt idx="77">
                  <c:v>42623</c:v>
                </c:pt>
                <c:pt idx="78">
                  <c:v>42653</c:v>
                </c:pt>
                <c:pt idx="79">
                  <c:v>42684</c:v>
                </c:pt>
                <c:pt idx="80">
                  <c:v>42714</c:v>
                </c:pt>
                <c:pt idx="81">
                  <c:v>42745</c:v>
                </c:pt>
                <c:pt idx="82">
                  <c:v>42776</c:v>
                </c:pt>
                <c:pt idx="83">
                  <c:v>42804</c:v>
                </c:pt>
                <c:pt idx="84">
                  <c:v>42835</c:v>
                </c:pt>
                <c:pt idx="85">
                  <c:v>42865</c:v>
                </c:pt>
                <c:pt idx="86">
                  <c:v>42896</c:v>
                </c:pt>
                <c:pt idx="87">
                  <c:v>42926</c:v>
                </c:pt>
                <c:pt idx="88">
                  <c:v>42957</c:v>
                </c:pt>
                <c:pt idx="89">
                  <c:v>42988</c:v>
                </c:pt>
                <c:pt idx="90">
                  <c:v>43018</c:v>
                </c:pt>
                <c:pt idx="91">
                  <c:v>43049</c:v>
                </c:pt>
                <c:pt idx="92">
                  <c:v>43079</c:v>
                </c:pt>
                <c:pt idx="93">
                  <c:v>43110</c:v>
                </c:pt>
                <c:pt idx="94">
                  <c:v>43141</c:v>
                </c:pt>
                <c:pt idx="95">
                  <c:v>43169</c:v>
                </c:pt>
                <c:pt idx="96">
                  <c:v>43200</c:v>
                </c:pt>
                <c:pt idx="97">
                  <c:v>43230</c:v>
                </c:pt>
                <c:pt idx="98">
                  <c:v>43261</c:v>
                </c:pt>
                <c:pt idx="99">
                  <c:v>43291</c:v>
                </c:pt>
                <c:pt idx="100">
                  <c:v>43322</c:v>
                </c:pt>
                <c:pt idx="101">
                  <c:v>43353</c:v>
                </c:pt>
                <c:pt idx="102">
                  <c:v>43383</c:v>
                </c:pt>
                <c:pt idx="103">
                  <c:v>43414</c:v>
                </c:pt>
                <c:pt idx="104">
                  <c:v>43444</c:v>
                </c:pt>
                <c:pt idx="105">
                  <c:v>43475</c:v>
                </c:pt>
                <c:pt idx="106">
                  <c:v>43506</c:v>
                </c:pt>
                <c:pt idx="107">
                  <c:v>43534</c:v>
                </c:pt>
                <c:pt idx="108">
                  <c:v>43565</c:v>
                </c:pt>
                <c:pt idx="109">
                  <c:v>43595</c:v>
                </c:pt>
                <c:pt idx="110">
                  <c:v>43626</c:v>
                </c:pt>
                <c:pt idx="111">
                  <c:v>43656</c:v>
                </c:pt>
                <c:pt idx="112">
                  <c:v>43687</c:v>
                </c:pt>
                <c:pt idx="113">
                  <c:v>43718</c:v>
                </c:pt>
                <c:pt idx="114">
                  <c:v>43748</c:v>
                </c:pt>
                <c:pt idx="115">
                  <c:v>43779</c:v>
                </c:pt>
                <c:pt idx="116">
                  <c:v>43809</c:v>
                </c:pt>
                <c:pt idx="117">
                  <c:v>43840</c:v>
                </c:pt>
                <c:pt idx="118">
                  <c:v>43871</c:v>
                </c:pt>
                <c:pt idx="119">
                  <c:v>43900</c:v>
                </c:pt>
              </c:numCache>
            </c:numRef>
          </c:cat>
          <c:val>
            <c:numRef>
              <c:f>KEN_data2!$J$23:$DY$23</c:f>
              <c:numCache>
                <c:formatCode>General</c:formatCode>
                <c:ptCount val="120"/>
                <c:pt idx="0">
                  <c:v>12102.666666666666</c:v>
                </c:pt>
                <c:pt idx="1">
                  <c:v>14023</c:v>
                </c:pt>
                <c:pt idx="2">
                  <c:v>13962.666666666666</c:v>
                </c:pt>
                <c:pt idx="3">
                  <c:v>14372.666666666666</c:v>
                </c:pt>
                <c:pt idx="4">
                  <c:v>12735.666666666666</c:v>
                </c:pt>
                <c:pt idx="5">
                  <c:v>13770.666666666666</c:v>
                </c:pt>
                <c:pt idx="6">
                  <c:v>14324.666666666666</c:v>
                </c:pt>
                <c:pt idx="7">
                  <c:v>14456.333333333334</c:v>
                </c:pt>
                <c:pt idx="8">
                  <c:v>15128</c:v>
                </c:pt>
                <c:pt idx="9">
                  <c:v>14646.666666666666</c:v>
                </c:pt>
                <c:pt idx="10">
                  <c:v>14640.333333333334</c:v>
                </c:pt>
                <c:pt idx="11">
                  <c:v>13758.333333333334</c:v>
                </c:pt>
                <c:pt idx="12">
                  <c:v>14266.333333333334</c:v>
                </c:pt>
                <c:pt idx="13">
                  <c:v>15461.333333333334</c:v>
                </c:pt>
                <c:pt idx="14">
                  <c:v>15247.333333333334</c:v>
                </c:pt>
                <c:pt idx="15">
                  <c:v>15196.333333333334</c:v>
                </c:pt>
                <c:pt idx="16">
                  <c:v>14237</c:v>
                </c:pt>
                <c:pt idx="17">
                  <c:v>13970.666666666666</c:v>
                </c:pt>
                <c:pt idx="18">
                  <c:v>14325.333333333334</c:v>
                </c:pt>
                <c:pt idx="19">
                  <c:v>14483.333333333334</c:v>
                </c:pt>
                <c:pt idx="20">
                  <c:v>15040.666666666666</c:v>
                </c:pt>
                <c:pt idx="21">
                  <c:v>14526.333333333334</c:v>
                </c:pt>
                <c:pt idx="22">
                  <c:v>14157.333333333334</c:v>
                </c:pt>
                <c:pt idx="23">
                  <c:v>14052.333333333334</c:v>
                </c:pt>
                <c:pt idx="24">
                  <c:v>14400.333333333334</c:v>
                </c:pt>
                <c:pt idx="25">
                  <c:v>18251</c:v>
                </c:pt>
                <c:pt idx="26">
                  <c:v>17756.333333333332</c:v>
                </c:pt>
                <c:pt idx="27">
                  <c:v>17627.333333333332</c:v>
                </c:pt>
                <c:pt idx="28">
                  <c:v>13838.666666666666</c:v>
                </c:pt>
                <c:pt idx="29">
                  <c:v>13411.333333333334</c:v>
                </c:pt>
                <c:pt idx="30">
                  <c:v>15123.333333333334</c:v>
                </c:pt>
                <c:pt idx="31">
                  <c:v>15350</c:v>
                </c:pt>
                <c:pt idx="32">
                  <c:v>17328.666666666668</c:v>
                </c:pt>
                <c:pt idx="33">
                  <c:v>15714.666666666666</c:v>
                </c:pt>
                <c:pt idx="34">
                  <c:v>15629.666666666666</c:v>
                </c:pt>
                <c:pt idx="35">
                  <c:v>28038.666666666668</c:v>
                </c:pt>
                <c:pt idx="36">
                  <c:v>16365</c:v>
                </c:pt>
                <c:pt idx="37">
                  <c:v>27181.666666666668</c:v>
                </c:pt>
                <c:pt idx="38">
                  <c:v>14033</c:v>
                </c:pt>
                <c:pt idx="39">
                  <c:v>27140</c:v>
                </c:pt>
                <c:pt idx="40">
                  <c:v>17183</c:v>
                </c:pt>
                <c:pt idx="41">
                  <c:v>18905.666666666668</c:v>
                </c:pt>
                <c:pt idx="42">
                  <c:v>18990.666666666668</c:v>
                </c:pt>
                <c:pt idx="43">
                  <c:v>19724.666666666668</c:v>
                </c:pt>
                <c:pt idx="44">
                  <c:v>20015.333333333332</c:v>
                </c:pt>
                <c:pt idx="45">
                  <c:v>19399.333333333332</c:v>
                </c:pt>
                <c:pt idx="46">
                  <c:v>19125.666666666668</c:v>
                </c:pt>
                <c:pt idx="47">
                  <c:v>18690.666666666668</c:v>
                </c:pt>
                <c:pt idx="48">
                  <c:v>20272.333333333332</c:v>
                </c:pt>
                <c:pt idx="49">
                  <c:v>21510</c:v>
                </c:pt>
                <c:pt idx="50">
                  <c:v>20807.666666666668</c:v>
                </c:pt>
                <c:pt idx="51">
                  <c:v>19977.666666666668</c:v>
                </c:pt>
                <c:pt idx="52">
                  <c:v>19569.333333333332</c:v>
                </c:pt>
                <c:pt idx="53">
                  <c:v>20837.666666666668</c:v>
                </c:pt>
                <c:pt idx="54">
                  <c:v>21340.666666666668</c:v>
                </c:pt>
                <c:pt idx="55">
                  <c:v>21393.333333333332</c:v>
                </c:pt>
                <c:pt idx="56">
                  <c:v>22407.333333333332</c:v>
                </c:pt>
                <c:pt idx="57">
                  <c:v>21748</c:v>
                </c:pt>
                <c:pt idx="58">
                  <c:v>21584</c:v>
                </c:pt>
                <c:pt idx="59">
                  <c:v>21078.333333333332</c:v>
                </c:pt>
                <c:pt idx="60">
                  <c:v>22128</c:v>
                </c:pt>
                <c:pt idx="61">
                  <c:v>24015</c:v>
                </c:pt>
                <c:pt idx="62">
                  <c:v>23576</c:v>
                </c:pt>
                <c:pt idx="63">
                  <c:v>23621.333333333332</c:v>
                </c:pt>
                <c:pt idx="64">
                  <c:v>23136.333333333332</c:v>
                </c:pt>
                <c:pt idx="65">
                  <c:v>23309</c:v>
                </c:pt>
                <c:pt idx="66">
                  <c:v>23599.666666666668</c:v>
                </c:pt>
                <c:pt idx="67">
                  <c:v>22875.666666666668</c:v>
                </c:pt>
                <c:pt idx="68">
                  <c:v>23748</c:v>
                </c:pt>
                <c:pt idx="69">
                  <c:v>16540.666666666668</c:v>
                </c:pt>
                <c:pt idx="70">
                  <c:v>23735.666666666668</c:v>
                </c:pt>
                <c:pt idx="71">
                  <c:v>23719</c:v>
                </c:pt>
                <c:pt idx="72">
                  <c:v>31972.333333333332</c:v>
                </c:pt>
                <c:pt idx="73">
                  <c:v>26656.666666666668</c:v>
                </c:pt>
                <c:pt idx="74">
                  <c:v>26254.333333333332</c:v>
                </c:pt>
                <c:pt idx="75">
                  <c:v>27079.333333333332</c:v>
                </c:pt>
                <c:pt idx="76">
                  <c:v>26549.333333333332</c:v>
                </c:pt>
                <c:pt idx="77">
                  <c:v>25685.666666666668</c:v>
                </c:pt>
                <c:pt idx="78">
                  <c:v>24737.666666666668</c:v>
                </c:pt>
                <c:pt idx="79">
                  <c:v>26962.666666666668</c:v>
                </c:pt>
                <c:pt idx="80">
                  <c:v>29737</c:v>
                </c:pt>
                <c:pt idx="81">
                  <c:v>30289</c:v>
                </c:pt>
                <c:pt idx="82">
                  <c:v>28516</c:v>
                </c:pt>
                <c:pt idx="83">
                  <c:v>28041.666666666668</c:v>
                </c:pt>
                <c:pt idx="84">
                  <c:v>29405.666666666668</c:v>
                </c:pt>
                <c:pt idx="85">
                  <c:v>30983.333333333332</c:v>
                </c:pt>
                <c:pt idx="86">
                  <c:v>30688</c:v>
                </c:pt>
                <c:pt idx="87">
                  <c:v>30642.666666666668</c:v>
                </c:pt>
                <c:pt idx="88">
                  <c:v>28794</c:v>
                </c:pt>
                <c:pt idx="89">
                  <c:v>28263</c:v>
                </c:pt>
                <c:pt idx="90">
                  <c:v>27581.666666666668</c:v>
                </c:pt>
                <c:pt idx="91">
                  <c:v>26972.333333333332</c:v>
                </c:pt>
                <c:pt idx="92">
                  <c:v>30406.333333333332</c:v>
                </c:pt>
                <c:pt idx="93">
                  <c:v>29637.333333333332</c:v>
                </c:pt>
                <c:pt idx="94">
                  <c:v>30416.333333333332</c:v>
                </c:pt>
                <c:pt idx="95">
                  <c:v>28870</c:v>
                </c:pt>
                <c:pt idx="96">
                  <c:v>30691.333333333332</c:v>
                </c:pt>
                <c:pt idx="97">
                  <c:v>32769.333333333336</c:v>
                </c:pt>
                <c:pt idx="98">
                  <c:v>32325.666666666668</c:v>
                </c:pt>
                <c:pt idx="99">
                  <c:v>32013</c:v>
                </c:pt>
                <c:pt idx="100">
                  <c:v>30880</c:v>
                </c:pt>
                <c:pt idx="101">
                  <c:v>32221</c:v>
                </c:pt>
                <c:pt idx="102">
                  <c:v>34467</c:v>
                </c:pt>
                <c:pt idx="103">
                  <c:v>33736.956666666665</c:v>
                </c:pt>
                <c:pt idx="104">
                  <c:v>35280.873333333329</c:v>
                </c:pt>
                <c:pt idx="105">
                  <c:v>33909.079999999994</c:v>
                </c:pt>
                <c:pt idx="106">
                  <c:v>35431.803333333344</c:v>
                </c:pt>
                <c:pt idx="107">
                  <c:v>34177.54</c:v>
                </c:pt>
                <c:pt idx="108">
                  <c:v>35805.990000000013</c:v>
                </c:pt>
                <c:pt idx="109">
                  <c:v>37679.944533333321</c:v>
                </c:pt>
                <c:pt idx="110">
                  <c:v>37490.265949999994</c:v>
                </c:pt>
                <c:pt idx="111">
                  <c:v>35906.724676666658</c:v>
                </c:pt>
                <c:pt idx="112">
                  <c:v>35259.750533333332</c:v>
                </c:pt>
                <c:pt idx="113">
                  <c:v>35396.805849999997</c:v>
                </c:pt>
                <c:pt idx="114">
                  <c:v>36404.860623333334</c:v>
                </c:pt>
                <c:pt idx="115">
                  <c:v>35254.927833333335</c:v>
                </c:pt>
                <c:pt idx="116">
                  <c:v>35074.054133333331</c:v>
                </c:pt>
                <c:pt idx="117">
                  <c:v>32447.293333333324</c:v>
                </c:pt>
                <c:pt idx="118">
                  <c:v>31371.137033333333</c:v>
                </c:pt>
                <c:pt idx="119">
                  <c:v>28855.146299999993</c:v>
                </c:pt>
              </c:numCache>
            </c:numRef>
          </c:val>
          <c:extLst>
            <c:ext xmlns:c16="http://schemas.microsoft.com/office/drawing/2014/chart" uri="{C3380CC4-5D6E-409C-BE32-E72D297353CC}">
              <c16:uniqueId val="{00000001-6761-4AC4-B532-0805F637AF55}"/>
            </c:ext>
          </c:extLst>
        </c:ser>
        <c:ser>
          <c:idx val="4"/>
          <c:order val="4"/>
          <c:tx>
            <c:strRef>
              <c:f>KEN_data2!$G$24</c:f>
              <c:strCache>
                <c:ptCount val="1"/>
                <c:pt idx="0">
                  <c:v>Excises</c:v>
                </c:pt>
              </c:strCache>
            </c:strRef>
          </c:tx>
          <c:spPr>
            <a:solidFill>
              <a:schemeClr val="accent4"/>
            </a:solidFill>
            <a:ln w="25400">
              <a:noFill/>
              <a:prstDash val="solid"/>
            </a:ln>
            <a:effectLst/>
          </c:spPr>
          <c:cat>
            <c:numRef>
              <c:f>KEN_data2!$J$1:$DY$1</c:f>
              <c:numCache>
                <c:formatCode>[$-409]mmm\-yy;@</c:formatCode>
                <c:ptCount val="120"/>
                <c:pt idx="0">
                  <c:v>40278</c:v>
                </c:pt>
                <c:pt idx="1">
                  <c:v>40308</c:v>
                </c:pt>
                <c:pt idx="2">
                  <c:v>40339</c:v>
                </c:pt>
                <c:pt idx="3">
                  <c:v>40369</c:v>
                </c:pt>
                <c:pt idx="4">
                  <c:v>40400</c:v>
                </c:pt>
                <c:pt idx="5">
                  <c:v>40431</c:v>
                </c:pt>
                <c:pt idx="6">
                  <c:v>40461</c:v>
                </c:pt>
                <c:pt idx="7">
                  <c:v>40492</c:v>
                </c:pt>
                <c:pt idx="8">
                  <c:v>40522</c:v>
                </c:pt>
                <c:pt idx="9">
                  <c:v>40553</c:v>
                </c:pt>
                <c:pt idx="10">
                  <c:v>40584</c:v>
                </c:pt>
                <c:pt idx="11">
                  <c:v>40612</c:v>
                </c:pt>
                <c:pt idx="12">
                  <c:v>40643</c:v>
                </c:pt>
                <c:pt idx="13">
                  <c:v>40673</c:v>
                </c:pt>
                <c:pt idx="14">
                  <c:v>40704</c:v>
                </c:pt>
                <c:pt idx="15">
                  <c:v>40734</c:v>
                </c:pt>
                <c:pt idx="16">
                  <c:v>40765</c:v>
                </c:pt>
                <c:pt idx="17">
                  <c:v>40796</c:v>
                </c:pt>
                <c:pt idx="18">
                  <c:v>40826</c:v>
                </c:pt>
                <c:pt idx="19">
                  <c:v>40857</c:v>
                </c:pt>
                <c:pt idx="20">
                  <c:v>40887</c:v>
                </c:pt>
                <c:pt idx="21">
                  <c:v>40918</c:v>
                </c:pt>
                <c:pt idx="22">
                  <c:v>40949</c:v>
                </c:pt>
                <c:pt idx="23">
                  <c:v>40978</c:v>
                </c:pt>
                <c:pt idx="24">
                  <c:v>41009</c:v>
                </c:pt>
                <c:pt idx="25">
                  <c:v>41039</c:v>
                </c:pt>
                <c:pt idx="26">
                  <c:v>41070</c:v>
                </c:pt>
                <c:pt idx="27">
                  <c:v>41100</c:v>
                </c:pt>
                <c:pt idx="28">
                  <c:v>41131</c:v>
                </c:pt>
                <c:pt idx="29">
                  <c:v>41162</c:v>
                </c:pt>
                <c:pt idx="30">
                  <c:v>41192</c:v>
                </c:pt>
                <c:pt idx="31">
                  <c:v>41223</c:v>
                </c:pt>
                <c:pt idx="32">
                  <c:v>41253</c:v>
                </c:pt>
                <c:pt idx="33">
                  <c:v>41284</c:v>
                </c:pt>
                <c:pt idx="34">
                  <c:v>41315</c:v>
                </c:pt>
                <c:pt idx="35">
                  <c:v>41343</c:v>
                </c:pt>
                <c:pt idx="36">
                  <c:v>41374</c:v>
                </c:pt>
                <c:pt idx="37">
                  <c:v>41404</c:v>
                </c:pt>
                <c:pt idx="38">
                  <c:v>41435</c:v>
                </c:pt>
                <c:pt idx="39">
                  <c:v>41465</c:v>
                </c:pt>
                <c:pt idx="40">
                  <c:v>41496</c:v>
                </c:pt>
                <c:pt idx="41">
                  <c:v>41527</c:v>
                </c:pt>
                <c:pt idx="42">
                  <c:v>41557</c:v>
                </c:pt>
                <c:pt idx="43">
                  <c:v>41588</c:v>
                </c:pt>
                <c:pt idx="44">
                  <c:v>41618</c:v>
                </c:pt>
                <c:pt idx="45">
                  <c:v>41649</c:v>
                </c:pt>
                <c:pt idx="46">
                  <c:v>41680</c:v>
                </c:pt>
                <c:pt idx="47">
                  <c:v>41708</c:v>
                </c:pt>
                <c:pt idx="48">
                  <c:v>41739</c:v>
                </c:pt>
                <c:pt idx="49">
                  <c:v>41769</c:v>
                </c:pt>
                <c:pt idx="50">
                  <c:v>41800</c:v>
                </c:pt>
                <c:pt idx="51">
                  <c:v>41830</c:v>
                </c:pt>
                <c:pt idx="52">
                  <c:v>41861</c:v>
                </c:pt>
                <c:pt idx="53">
                  <c:v>41892</c:v>
                </c:pt>
                <c:pt idx="54">
                  <c:v>41922</c:v>
                </c:pt>
                <c:pt idx="55">
                  <c:v>41953</c:v>
                </c:pt>
                <c:pt idx="56">
                  <c:v>41983</c:v>
                </c:pt>
                <c:pt idx="57">
                  <c:v>42014</c:v>
                </c:pt>
                <c:pt idx="58">
                  <c:v>42045</c:v>
                </c:pt>
                <c:pt idx="59">
                  <c:v>42073</c:v>
                </c:pt>
                <c:pt idx="60">
                  <c:v>42104</c:v>
                </c:pt>
                <c:pt idx="61">
                  <c:v>42134</c:v>
                </c:pt>
                <c:pt idx="62">
                  <c:v>42165</c:v>
                </c:pt>
                <c:pt idx="63">
                  <c:v>42195</c:v>
                </c:pt>
                <c:pt idx="64">
                  <c:v>42226</c:v>
                </c:pt>
                <c:pt idx="65">
                  <c:v>42257</c:v>
                </c:pt>
                <c:pt idx="66">
                  <c:v>42287</c:v>
                </c:pt>
                <c:pt idx="67">
                  <c:v>42318</c:v>
                </c:pt>
                <c:pt idx="68">
                  <c:v>42348</c:v>
                </c:pt>
                <c:pt idx="69">
                  <c:v>42379</c:v>
                </c:pt>
                <c:pt idx="70">
                  <c:v>42410</c:v>
                </c:pt>
                <c:pt idx="71">
                  <c:v>42439</c:v>
                </c:pt>
                <c:pt idx="72">
                  <c:v>42470</c:v>
                </c:pt>
                <c:pt idx="73">
                  <c:v>42500</c:v>
                </c:pt>
                <c:pt idx="74">
                  <c:v>42531</c:v>
                </c:pt>
                <c:pt idx="75">
                  <c:v>42561</c:v>
                </c:pt>
                <c:pt idx="76">
                  <c:v>42592</c:v>
                </c:pt>
                <c:pt idx="77">
                  <c:v>42623</c:v>
                </c:pt>
                <c:pt idx="78">
                  <c:v>42653</c:v>
                </c:pt>
                <c:pt idx="79">
                  <c:v>42684</c:v>
                </c:pt>
                <c:pt idx="80">
                  <c:v>42714</c:v>
                </c:pt>
                <c:pt idx="81">
                  <c:v>42745</c:v>
                </c:pt>
                <c:pt idx="82">
                  <c:v>42776</c:v>
                </c:pt>
                <c:pt idx="83">
                  <c:v>42804</c:v>
                </c:pt>
                <c:pt idx="84">
                  <c:v>42835</c:v>
                </c:pt>
                <c:pt idx="85">
                  <c:v>42865</c:v>
                </c:pt>
                <c:pt idx="86">
                  <c:v>42896</c:v>
                </c:pt>
                <c:pt idx="87">
                  <c:v>42926</c:v>
                </c:pt>
                <c:pt idx="88">
                  <c:v>42957</c:v>
                </c:pt>
                <c:pt idx="89">
                  <c:v>42988</c:v>
                </c:pt>
                <c:pt idx="90">
                  <c:v>43018</c:v>
                </c:pt>
                <c:pt idx="91">
                  <c:v>43049</c:v>
                </c:pt>
                <c:pt idx="92">
                  <c:v>43079</c:v>
                </c:pt>
                <c:pt idx="93">
                  <c:v>43110</c:v>
                </c:pt>
                <c:pt idx="94">
                  <c:v>43141</c:v>
                </c:pt>
                <c:pt idx="95">
                  <c:v>43169</c:v>
                </c:pt>
                <c:pt idx="96">
                  <c:v>43200</c:v>
                </c:pt>
                <c:pt idx="97">
                  <c:v>43230</c:v>
                </c:pt>
                <c:pt idx="98">
                  <c:v>43261</c:v>
                </c:pt>
                <c:pt idx="99">
                  <c:v>43291</c:v>
                </c:pt>
                <c:pt idx="100">
                  <c:v>43322</c:v>
                </c:pt>
                <c:pt idx="101">
                  <c:v>43353</c:v>
                </c:pt>
                <c:pt idx="102">
                  <c:v>43383</c:v>
                </c:pt>
                <c:pt idx="103">
                  <c:v>43414</c:v>
                </c:pt>
                <c:pt idx="104">
                  <c:v>43444</c:v>
                </c:pt>
                <c:pt idx="105">
                  <c:v>43475</c:v>
                </c:pt>
                <c:pt idx="106">
                  <c:v>43506</c:v>
                </c:pt>
                <c:pt idx="107">
                  <c:v>43534</c:v>
                </c:pt>
                <c:pt idx="108">
                  <c:v>43565</c:v>
                </c:pt>
                <c:pt idx="109">
                  <c:v>43595</c:v>
                </c:pt>
                <c:pt idx="110">
                  <c:v>43626</c:v>
                </c:pt>
                <c:pt idx="111">
                  <c:v>43656</c:v>
                </c:pt>
                <c:pt idx="112">
                  <c:v>43687</c:v>
                </c:pt>
                <c:pt idx="113">
                  <c:v>43718</c:v>
                </c:pt>
                <c:pt idx="114">
                  <c:v>43748</c:v>
                </c:pt>
                <c:pt idx="115">
                  <c:v>43779</c:v>
                </c:pt>
                <c:pt idx="116">
                  <c:v>43809</c:v>
                </c:pt>
                <c:pt idx="117">
                  <c:v>43840</c:v>
                </c:pt>
                <c:pt idx="118">
                  <c:v>43871</c:v>
                </c:pt>
                <c:pt idx="119">
                  <c:v>43900</c:v>
                </c:pt>
              </c:numCache>
            </c:numRef>
          </c:cat>
          <c:val>
            <c:numRef>
              <c:f>KEN_data2!$J$24:$DY$24</c:f>
              <c:numCache>
                <c:formatCode>General</c:formatCode>
                <c:ptCount val="120"/>
                <c:pt idx="0">
                  <c:v>6359</c:v>
                </c:pt>
                <c:pt idx="1">
                  <c:v>6756.333333333333</c:v>
                </c:pt>
                <c:pt idx="2">
                  <c:v>6527.333333333333</c:v>
                </c:pt>
                <c:pt idx="3">
                  <c:v>6321.333333333333</c:v>
                </c:pt>
                <c:pt idx="4">
                  <c:v>6322.666666666667</c:v>
                </c:pt>
                <c:pt idx="5">
                  <c:v>6558.666666666667</c:v>
                </c:pt>
                <c:pt idx="6">
                  <c:v>6755.333333333333</c:v>
                </c:pt>
                <c:pt idx="7">
                  <c:v>6849.333333333333</c:v>
                </c:pt>
                <c:pt idx="8">
                  <c:v>7204</c:v>
                </c:pt>
                <c:pt idx="9">
                  <c:v>7285</c:v>
                </c:pt>
                <c:pt idx="10">
                  <c:v>7121</c:v>
                </c:pt>
                <c:pt idx="11">
                  <c:v>6450.333333333333</c:v>
                </c:pt>
                <c:pt idx="12">
                  <c:v>6395</c:v>
                </c:pt>
                <c:pt idx="13">
                  <c:v>6562.666666666667</c:v>
                </c:pt>
                <c:pt idx="14">
                  <c:v>6381</c:v>
                </c:pt>
                <c:pt idx="15">
                  <c:v>6118.333333333333</c:v>
                </c:pt>
                <c:pt idx="16">
                  <c:v>5920</c:v>
                </c:pt>
                <c:pt idx="17">
                  <c:v>5916.333333333333</c:v>
                </c:pt>
                <c:pt idx="18">
                  <c:v>6304.666666666667</c:v>
                </c:pt>
                <c:pt idx="19">
                  <c:v>6417</c:v>
                </c:pt>
                <c:pt idx="20">
                  <c:v>7175.666666666667</c:v>
                </c:pt>
                <c:pt idx="21">
                  <c:v>6851.333333333333</c:v>
                </c:pt>
                <c:pt idx="22">
                  <c:v>6996</c:v>
                </c:pt>
                <c:pt idx="23">
                  <c:v>6708</c:v>
                </c:pt>
                <c:pt idx="24">
                  <c:v>7099.666666666667</c:v>
                </c:pt>
                <c:pt idx="25">
                  <c:v>6961.666666666667</c:v>
                </c:pt>
                <c:pt idx="26">
                  <c:v>6668.333333333333</c:v>
                </c:pt>
                <c:pt idx="27">
                  <c:v>6139</c:v>
                </c:pt>
                <c:pt idx="28">
                  <c:v>6100.333333333333</c:v>
                </c:pt>
                <c:pt idx="29">
                  <c:v>6894.333333333333</c:v>
                </c:pt>
                <c:pt idx="30">
                  <c:v>7250</c:v>
                </c:pt>
                <c:pt idx="31">
                  <c:v>7410.333333333333</c:v>
                </c:pt>
                <c:pt idx="32">
                  <c:v>7693</c:v>
                </c:pt>
                <c:pt idx="33">
                  <c:v>7771.333333333333</c:v>
                </c:pt>
                <c:pt idx="34">
                  <c:v>7518.666666666667</c:v>
                </c:pt>
                <c:pt idx="35">
                  <c:v>6865.666666666667</c:v>
                </c:pt>
                <c:pt idx="36">
                  <c:v>6991</c:v>
                </c:pt>
                <c:pt idx="37">
                  <c:v>9574</c:v>
                </c:pt>
                <c:pt idx="38">
                  <c:v>9924.3333333333339</c:v>
                </c:pt>
                <c:pt idx="39">
                  <c:v>10854.666666666666</c:v>
                </c:pt>
                <c:pt idx="40">
                  <c:v>9667.3333333333339</c:v>
                </c:pt>
                <c:pt idx="41">
                  <c:v>7974.666666666667</c:v>
                </c:pt>
                <c:pt idx="42">
                  <c:v>7528.666666666667</c:v>
                </c:pt>
                <c:pt idx="43">
                  <c:v>6349.333333333333</c:v>
                </c:pt>
                <c:pt idx="44">
                  <c:v>8391.3333333333339</c:v>
                </c:pt>
                <c:pt idx="45">
                  <c:v>7950</c:v>
                </c:pt>
                <c:pt idx="46">
                  <c:v>8134</c:v>
                </c:pt>
                <c:pt idx="47">
                  <c:v>8013.666666666667</c:v>
                </c:pt>
                <c:pt idx="48">
                  <c:v>8578</c:v>
                </c:pt>
                <c:pt idx="49">
                  <c:v>9859</c:v>
                </c:pt>
                <c:pt idx="50">
                  <c:v>9519.3333333333339</c:v>
                </c:pt>
                <c:pt idx="51">
                  <c:v>8834.3333333333339</c:v>
                </c:pt>
                <c:pt idx="52">
                  <c:v>8224.3333333333339</c:v>
                </c:pt>
                <c:pt idx="53">
                  <c:v>9961.6666666666661</c:v>
                </c:pt>
                <c:pt idx="54">
                  <c:v>10828</c:v>
                </c:pt>
                <c:pt idx="55">
                  <c:v>10611</c:v>
                </c:pt>
                <c:pt idx="56">
                  <c:v>9777.6666666666661</c:v>
                </c:pt>
                <c:pt idx="57">
                  <c:v>9053</c:v>
                </c:pt>
                <c:pt idx="58">
                  <c:v>9085.3333333333339</c:v>
                </c:pt>
                <c:pt idx="59">
                  <c:v>9173.6666666666661</c:v>
                </c:pt>
                <c:pt idx="60">
                  <c:v>10109.666666666666</c:v>
                </c:pt>
                <c:pt idx="61">
                  <c:v>10703.333333333334</c:v>
                </c:pt>
                <c:pt idx="62">
                  <c:v>10311.333333333334</c:v>
                </c:pt>
                <c:pt idx="63">
                  <c:v>10272.666666666666</c:v>
                </c:pt>
                <c:pt idx="64">
                  <c:v>10034.666666666666</c:v>
                </c:pt>
                <c:pt idx="65">
                  <c:v>10565</c:v>
                </c:pt>
                <c:pt idx="66">
                  <c:v>10665.666666666666</c:v>
                </c:pt>
                <c:pt idx="67">
                  <c:v>11533.666666666666</c:v>
                </c:pt>
                <c:pt idx="68">
                  <c:v>11974</c:v>
                </c:pt>
                <c:pt idx="69">
                  <c:v>8619.3333333333339</c:v>
                </c:pt>
                <c:pt idx="70">
                  <c:v>11474.666666666666</c:v>
                </c:pt>
                <c:pt idx="71">
                  <c:v>11494.666666666666</c:v>
                </c:pt>
                <c:pt idx="72">
                  <c:v>16096.666666666666</c:v>
                </c:pt>
                <c:pt idx="73">
                  <c:v>13470.333333333334</c:v>
                </c:pt>
                <c:pt idx="74">
                  <c:v>13859.333333333334</c:v>
                </c:pt>
                <c:pt idx="75">
                  <c:v>13596</c:v>
                </c:pt>
                <c:pt idx="76">
                  <c:v>13475.666666666666</c:v>
                </c:pt>
                <c:pt idx="77">
                  <c:v>13140.666666666666</c:v>
                </c:pt>
                <c:pt idx="78">
                  <c:v>11048.333333333334</c:v>
                </c:pt>
                <c:pt idx="79">
                  <c:v>13745.666666666666</c:v>
                </c:pt>
                <c:pt idx="80">
                  <c:v>14278.333333333334</c:v>
                </c:pt>
                <c:pt idx="81">
                  <c:v>16343.666666666666</c:v>
                </c:pt>
                <c:pt idx="82">
                  <c:v>13301.333333333334</c:v>
                </c:pt>
                <c:pt idx="83">
                  <c:v>12951.333333333334</c:v>
                </c:pt>
                <c:pt idx="84">
                  <c:v>13240.333333333334</c:v>
                </c:pt>
                <c:pt idx="85">
                  <c:v>14635.333333333334</c:v>
                </c:pt>
                <c:pt idx="86">
                  <c:v>14685.333333333334</c:v>
                </c:pt>
                <c:pt idx="87">
                  <c:v>14511.666666666666</c:v>
                </c:pt>
                <c:pt idx="88">
                  <c:v>13442.666666666666</c:v>
                </c:pt>
                <c:pt idx="89">
                  <c:v>11525.333333333334</c:v>
                </c:pt>
                <c:pt idx="90">
                  <c:v>11824</c:v>
                </c:pt>
                <c:pt idx="91">
                  <c:v>11618</c:v>
                </c:pt>
                <c:pt idx="92">
                  <c:v>14887</c:v>
                </c:pt>
                <c:pt idx="93">
                  <c:v>14023.666666666666</c:v>
                </c:pt>
                <c:pt idx="94">
                  <c:v>14099.666666666666</c:v>
                </c:pt>
                <c:pt idx="95">
                  <c:v>13236.666666666666</c:v>
                </c:pt>
                <c:pt idx="96">
                  <c:v>13874.666666666666</c:v>
                </c:pt>
                <c:pt idx="97">
                  <c:v>15001</c:v>
                </c:pt>
                <c:pt idx="98">
                  <c:v>15405</c:v>
                </c:pt>
                <c:pt idx="99">
                  <c:v>15146</c:v>
                </c:pt>
                <c:pt idx="100">
                  <c:v>14265</c:v>
                </c:pt>
                <c:pt idx="101">
                  <c:v>13932.666666666666</c:v>
                </c:pt>
                <c:pt idx="102">
                  <c:v>15432</c:v>
                </c:pt>
                <c:pt idx="103">
                  <c:v>16309.200000000003</c:v>
                </c:pt>
                <c:pt idx="104">
                  <c:v>17514.403333333335</c:v>
                </c:pt>
                <c:pt idx="105">
                  <c:v>16669.853333333333</c:v>
                </c:pt>
                <c:pt idx="106">
                  <c:v>16817.956666666665</c:v>
                </c:pt>
                <c:pt idx="107">
                  <c:v>15982.699999999997</c:v>
                </c:pt>
                <c:pt idx="108">
                  <c:v>17615.843333333334</c:v>
                </c:pt>
                <c:pt idx="109">
                  <c:v>18137.28303333333</c:v>
                </c:pt>
                <c:pt idx="110">
                  <c:v>18235.182076666664</c:v>
                </c:pt>
                <c:pt idx="111">
                  <c:v>16591.260326666667</c:v>
                </c:pt>
                <c:pt idx="112">
                  <c:v>16574.874353333333</c:v>
                </c:pt>
                <c:pt idx="113">
                  <c:v>17101.256303333332</c:v>
                </c:pt>
                <c:pt idx="114">
                  <c:v>18072.374146666669</c:v>
                </c:pt>
                <c:pt idx="115">
                  <c:v>17883.967546666667</c:v>
                </c:pt>
                <c:pt idx="116">
                  <c:v>18666.53082</c:v>
                </c:pt>
                <c:pt idx="117">
                  <c:v>18065.479093333332</c:v>
                </c:pt>
                <c:pt idx="118">
                  <c:v>18704.768866666669</c:v>
                </c:pt>
                <c:pt idx="119">
                  <c:v>15794.489666666666</c:v>
                </c:pt>
              </c:numCache>
            </c:numRef>
          </c:val>
          <c:extLst>
            <c:ext xmlns:c16="http://schemas.microsoft.com/office/drawing/2014/chart" uri="{C3380CC4-5D6E-409C-BE32-E72D297353CC}">
              <c16:uniqueId val="{00000002-6761-4AC4-B532-0805F637AF55}"/>
            </c:ext>
          </c:extLst>
        </c:ser>
        <c:ser>
          <c:idx val="5"/>
          <c:order val="5"/>
          <c:tx>
            <c:strRef>
              <c:f>KEN_data2!$G$25</c:f>
              <c:strCache>
                <c:ptCount val="1"/>
                <c:pt idx="0">
                  <c:v>Customs and other import duties</c:v>
                </c:pt>
              </c:strCache>
            </c:strRef>
          </c:tx>
          <c:spPr>
            <a:solidFill>
              <a:schemeClr val="accent4">
                <a:lumMod val="60000"/>
                <a:lumOff val="40000"/>
              </a:schemeClr>
            </a:solidFill>
            <a:ln w="25400">
              <a:noFill/>
              <a:prstDash val="lgDash"/>
            </a:ln>
            <a:effectLst/>
          </c:spPr>
          <c:cat>
            <c:numRef>
              <c:f>KEN_data2!$J$1:$DY$1</c:f>
              <c:numCache>
                <c:formatCode>[$-409]mmm\-yy;@</c:formatCode>
                <c:ptCount val="120"/>
                <c:pt idx="0">
                  <c:v>40278</c:v>
                </c:pt>
                <c:pt idx="1">
                  <c:v>40308</c:v>
                </c:pt>
                <c:pt idx="2">
                  <c:v>40339</c:v>
                </c:pt>
                <c:pt idx="3">
                  <c:v>40369</c:v>
                </c:pt>
                <c:pt idx="4">
                  <c:v>40400</c:v>
                </c:pt>
                <c:pt idx="5">
                  <c:v>40431</c:v>
                </c:pt>
                <c:pt idx="6">
                  <c:v>40461</c:v>
                </c:pt>
                <c:pt idx="7">
                  <c:v>40492</c:v>
                </c:pt>
                <c:pt idx="8">
                  <c:v>40522</c:v>
                </c:pt>
                <c:pt idx="9">
                  <c:v>40553</c:v>
                </c:pt>
                <c:pt idx="10">
                  <c:v>40584</c:v>
                </c:pt>
                <c:pt idx="11">
                  <c:v>40612</c:v>
                </c:pt>
                <c:pt idx="12">
                  <c:v>40643</c:v>
                </c:pt>
                <c:pt idx="13">
                  <c:v>40673</c:v>
                </c:pt>
                <c:pt idx="14">
                  <c:v>40704</c:v>
                </c:pt>
                <c:pt idx="15">
                  <c:v>40734</c:v>
                </c:pt>
                <c:pt idx="16">
                  <c:v>40765</c:v>
                </c:pt>
                <c:pt idx="17">
                  <c:v>40796</c:v>
                </c:pt>
                <c:pt idx="18">
                  <c:v>40826</c:v>
                </c:pt>
                <c:pt idx="19">
                  <c:v>40857</c:v>
                </c:pt>
                <c:pt idx="20">
                  <c:v>40887</c:v>
                </c:pt>
                <c:pt idx="21">
                  <c:v>40918</c:v>
                </c:pt>
                <c:pt idx="22">
                  <c:v>40949</c:v>
                </c:pt>
                <c:pt idx="23">
                  <c:v>40978</c:v>
                </c:pt>
                <c:pt idx="24">
                  <c:v>41009</c:v>
                </c:pt>
                <c:pt idx="25">
                  <c:v>41039</c:v>
                </c:pt>
                <c:pt idx="26">
                  <c:v>41070</c:v>
                </c:pt>
                <c:pt idx="27">
                  <c:v>41100</c:v>
                </c:pt>
                <c:pt idx="28">
                  <c:v>41131</c:v>
                </c:pt>
                <c:pt idx="29">
                  <c:v>41162</c:v>
                </c:pt>
                <c:pt idx="30">
                  <c:v>41192</c:v>
                </c:pt>
                <c:pt idx="31">
                  <c:v>41223</c:v>
                </c:pt>
                <c:pt idx="32">
                  <c:v>41253</c:v>
                </c:pt>
                <c:pt idx="33">
                  <c:v>41284</c:v>
                </c:pt>
                <c:pt idx="34">
                  <c:v>41315</c:v>
                </c:pt>
                <c:pt idx="35">
                  <c:v>41343</c:v>
                </c:pt>
                <c:pt idx="36">
                  <c:v>41374</c:v>
                </c:pt>
                <c:pt idx="37">
                  <c:v>41404</c:v>
                </c:pt>
                <c:pt idx="38">
                  <c:v>41435</c:v>
                </c:pt>
                <c:pt idx="39">
                  <c:v>41465</c:v>
                </c:pt>
                <c:pt idx="40">
                  <c:v>41496</c:v>
                </c:pt>
                <c:pt idx="41">
                  <c:v>41527</c:v>
                </c:pt>
                <c:pt idx="42">
                  <c:v>41557</c:v>
                </c:pt>
                <c:pt idx="43">
                  <c:v>41588</c:v>
                </c:pt>
                <c:pt idx="44">
                  <c:v>41618</c:v>
                </c:pt>
                <c:pt idx="45">
                  <c:v>41649</c:v>
                </c:pt>
                <c:pt idx="46">
                  <c:v>41680</c:v>
                </c:pt>
                <c:pt idx="47">
                  <c:v>41708</c:v>
                </c:pt>
                <c:pt idx="48">
                  <c:v>41739</c:v>
                </c:pt>
                <c:pt idx="49">
                  <c:v>41769</c:v>
                </c:pt>
                <c:pt idx="50">
                  <c:v>41800</c:v>
                </c:pt>
                <c:pt idx="51">
                  <c:v>41830</c:v>
                </c:pt>
                <c:pt idx="52">
                  <c:v>41861</c:v>
                </c:pt>
                <c:pt idx="53">
                  <c:v>41892</c:v>
                </c:pt>
                <c:pt idx="54">
                  <c:v>41922</c:v>
                </c:pt>
                <c:pt idx="55">
                  <c:v>41953</c:v>
                </c:pt>
                <c:pt idx="56">
                  <c:v>41983</c:v>
                </c:pt>
                <c:pt idx="57">
                  <c:v>42014</c:v>
                </c:pt>
                <c:pt idx="58">
                  <c:v>42045</c:v>
                </c:pt>
                <c:pt idx="59">
                  <c:v>42073</c:v>
                </c:pt>
                <c:pt idx="60">
                  <c:v>42104</c:v>
                </c:pt>
                <c:pt idx="61">
                  <c:v>42134</c:v>
                </c:pt>
                <c:pt idx="62">
                  <c:v>42165</c:v>
                </c:pt>
                <c:pt idx="63">
                  <c:v>42195</c:v>
                </c:pt>
                <c:pt idx="64">
                  <c:v>42226</c:v>
                </c:pt>
                <c:pt idx="65">
                  <c:v>42257</c:v>
                </c:pt>
                <c:pt idx="66">
                  <c:v>42287</c:v>
                </c:pt>
                <c:pt idx="67">
                  <c:v>42318</c:v>
                </c:pt>
                <c:pt idx="68">
                  <c:v>42348</c:v>
                </c:pt>
                <c:pt idx="69">
                  <c:v>42379</c:v>
                </c:pt>
                <c:pt idx="70">
                  <c:v>42410</c:v>
                </c:pt>
                <c:pt idx="71">
                  <c:v>42439</c:v>
                </c:pt>
                <c:pt idx="72">
                  <c:v>42470</c:v>
                </c:pt>
                <c:pt idx="73">
                  <c:v>42500</c:v>
                </c:pt>
                <c:pt idx="74">
                  <c:v>42531</c:v>
                </c:pt>
                <c:pt idx="75">
                  <c:v>42561</c:v>
                </c:pt>
                <c:pt idx="76">
                  <c:v>42592</c:v>
                </c:pt>
                <c:pt idx="77">
                  <c:v>42623</c:v>
                </c:pt>
                <c:pt idx="78">
                  <c:v>42653</c:v>
                </c:pt>
                <c:pt idx="79">
                  <c:v>42684</c:v>
                </c:pt>
                <c:pt idx="80">
                  <c:v>42714</c:v>
                </c:pt>
                <c:pt idx="81">
                  <c:v>42745</c:v>
                </c:pt>
                <c:pt idx="82">
                  <c:v>42776</c:v>
                </c:pt>
                <c:pt idx="83">
                  <c:v>42804</c:v>
                </c:pt>
                <c:pt idx="84">
                  <c:v>42835</c:v>
                </c:pt>
                <c:pt idx="85">
                  <c:v>42865</c:v>
                </c:pt>
                <c:pt idx="86">
                  <c:v>42896</c:v>
                </c:pt>
                <c:pt idx="87">
                  <c:v>42926</c:v>
                </c:pt>
                <c:pt idx="88">
                  <c:v>42957</c:v>
                </c:pt>
                <c:pt idx="89">
                  <c:v>42988</c:v>
                </c:pt>
                <c:pt idx="90">
                  <c:v>43018</c:v>
                </c:pt>
                <c:pt idx="91">
                  <c:v>43049</c:v>
                </c:pt>
                <c:pt idx="92">
                  <c:v>43079</c:v>
                </c:pt>
                <c:pt idx="93">
                  <c:v>43110</c:v>
                </c:pt>
                <c:pt idx="94">
                  <c:v>43141</c:v>
                </c:pt>
                <c:pt idx="95">
                  <c:v>43169</c:v>
                </c:pt>
                <c:pt idx="96">
                  <c:v>43200</c:v>
                </c:pt>
                <c:pt idx="97">
                  <c:v>43230</c:v>
                </c:pt>
                <c:pt idx="98">
                  <c:v>43261</c:v>
                </c:pt>
                <c:pt idx="99">
                  <c:v>43291</c:v>
                </c:pt>
                <c:pt idx="100">
                  <c:v>43322</c:v>
                </c:pt>
                <c:pt idx="101">
                  <c:v>43353</c:v>
                </c:pt>
                <c:pt idx="102">
                  <c:v>43383</c:v>
                </c:pt>
                <c:pt idx="103">
                  <c:v>43414</c:v>
                </c:pt>
                <c:pt idx="104">
                  <c:v>43444</c:v>
                </c:pt>
                <c:pt idx="105">
                  <c:v>43475</c:v>
                </c:pt>
                <c:pt idx="106">
                  <c:v>43506</c:v>
                </c:pt>
                <c:pt idx="107">
                  <c:v>43534</c:v>
                </c:pt>
                <c:pt idx="108">
                  <c:v>43565</c:v>
                </c:pt>
                <c:pt idx="109">
                  <c:v>43595</c:v>
                </c:pt>
                <c:pt idx="110">
                  <c:v>43626</c:v>
                </c:pt>
                <c:pt idx="111">
                  <c:v>43656</c:v>
                </c:pt>
                <c:pt idx="112">
                  <c:v>43687</c:v>
                </c:pt>
                <c:pt idx="113">
                  <c:v>43718</c:v>
                </c:pt>
                <c:pt idx="114">
                  <c:v>43748</c:v>
                </c:pt>
                <c:pt idx="115">
                  <c:v>43779</c:v>
                </c:pt>
                <c:pt idx="116">
                  <c:v>43809</c:v>
                </c:pt>
                <c:pt idx="117">
                  <c:v>43840</c:v>
                </c:pt>
                <c:pt idx="118">
                  <c:v>43871</c:v>
                </c:pt>
                <c:pt idx="119">
                  <c:v>43900</c:v>
                </c:pt>
              </c:numCache>
            </c:numRef>
          </c:cat>
          <c:val>
            <c:numRef>
              <c:f>KEN_data2!$J$25:$DY$25</c:f>
              <c:numCache>
                <c:formatCode>General</c:formatCode>
                <c:ptCount val="120"/>
                <c:pt idx="0">
                  <c:v>3461.3333333333335</c:v>
                </c:pt>
                <c:pt idx="1">
                  <c:v>3624.3333333333335</c:v>
                </c:pt>
                <c:pt idx="2">
                  <c:v>3392</c:v>
                </c:pt>
                <c:pt idx="3">
                  <c:v>3416.3333333333335</c:v>
                </c:pt>
                <c:pt idx="4">
                  <c:v>3441</c:v>
                </c:pt>
                <c:pt idx="5">
                  <c:v>3860.3333333333335</c:v>
                </c:pt>
                <c:pt idx="6">
                  <c:v>4124.666666666667</c:v>
                </c:pt>
                <c:pt idx="7">
                  <c:v>4125.333333333333</c:v>
                </c:pt>
                <c:pt idx="8">
                  <c:v>4142.666666666667</c:v>
                </c:pt>
                <c:pt idx="9">
                  <c:v>3744.6666666666665</c:v>
                </c:pt>
                <c:pt idx="10">
                  <c:v>3777.6666666666665</c:v>
                </c:pt>
                <c:pt idx="11">
                  <c:v>3425</c:v>
                </c:pt>
                <c:pt idx="12">
                  <c:v>3743.6666666666665</c:v>
                </c:pt>
                <c:pt idx="13">
                  <c:v>4013.3333333333335</c:v>
                </c:pt>
                <c:pt idx="14">
                  <c:v>4071.6666666666665</c:v>
                </c:pt>
                <c:pt idx="15">
                  <c:v>4282.666666666667</c:v>
                </c:pt>
                <c:pt idx="16">
                  <c:v>4142</c:v>
                </c:pt>
                <c:pt idx="17">
                  <c:v>4369.333333333333</c:v>
                </c:pt>
                <c:pt idx="18">
                  <c:v>4208.333333333333</c:v>
                </c:pt>
                <c:pt idx="19">
                  <c:v>4209.666666666667</c:v>
                </c:pt>
                <c:pt idx="20">
                  <c:v>4076.3333333333335</c:v>
                </c:pt>
                <c:pt idx="21">
                  <c:v>3980.6666666666665</c:v>
                </c:pt>
                <c:pt idx="22">
                  <c:v>3844</c:v>
                </c:pt>
                <c:pt idx="23">
                  <c:v>3984.6666666666665</c:v>
                </c:pt>
                <c:pt idx="24">
                  <c:v>4367.666666666667</c:v>
                </c:pt>
                <c:pt idx="25">
                  <c:v>5041.666666666667</c:v>
                </c:pt>
                <c:pt idx="26">
                  <c:v>5049</c:v>
                </c:pt>
                <c:pt idx="27">
                  <c:v>5029</c:v>
                </c:pt>
                <c:pt idx="28">
                  <c:v>4379.333333333333</c:v>
                </c:pt>
                <c:pt idx="29">
                  <c:v>4851.333333333333</c:v>
                </c:pt>
                <c:pt idx="30">
                  <c:v>4852</c:v>
                </c:pt>
                <c:pt idx="31">
                  <c:v>5025</c:v>
                </c:pt>
                <c:pt idx="32">
                  <c:v>5003</c:v>
                </c:pt>
                <c:pt idx="33">
                  <c:v>4805.666666666667</c:v>
                </c:pt>
                <c:pt idx="34">
                  <c:v>4748.666666666667</c:v>
                </c:pt>
                <c:pt idx="35">
                  <c:v>4536</c:v>
                </c:pt>
                <c:pt idx="36">
                  <c:v>4824.666666666667</c:v>
                </c:pt>
                <c:pt idx="37">
                  <c:v>6341.666666666667</c:v>
                </c:pt>
                <c:pt idx="38">
                  <c:v>7013.333333333333</c:v>
                </c:pt>
                <c:pt idx="39">
                  <c:v>8391.6666666666661</c:v>
                </c:pt>
                <c:pt idx="40">
                  <c:v>7775.333333333333</c:v>
                </c:pt>
                <c:pt idx="41">
                  <c:v>8358</c:v>
                </c:pt>
                <c:pt idx="42">
                  <c:v>7883.666666666667</c:v>
                </c:pt>
                <c:pt idx="43">
                  <c:v>8055.666666666667</c:v>
                </c:pt>
                <c:pt idx="44">
                  <c:v>8032.666666666667</c:v>
                </c:pt>
                <c:pt idx="45">
                  <c:v>7608.666666666667</c:v>
                </c:pt>
                <c:pt idx="46">
                  <c:v>7341.666666666667</c:v>
                </c:pt>
                <c:pt idx="47">
                  <c:v>7001.666666666667</c:v>
                </c:pt>
                <c:pt idx="48">
                  <c:v>7321.333333333333</c:v>
                </c:pt>
                <c:pt idx="49">
                  <c:v>-654.33333333333337</c:v>
                </c:pt>
                <c:pt idx="50">
                  <c:v>-1586.3333333333333</c:v>
                </c:pt>
                <c:pt idx="51">
                  <c:v>-2259</c:v>
                </c:pt>
                <c:pt idx="52">
                  <c:v>5544.333333333333</c:v>
                </c:pt>
                <c:pt idx="53">
                  <c:v>5967.333333333333</c:v>
                </c:pt>
                <c:pt idx="54">
                  <c:v>5997.333333333333</c:v>
                </c:pt>
                <c:pt idx="55">
                  <c:v>6153</c:v>
                </c:pt>
                <c:pt idx="56">
                  <c:v>6472</c:v>
                </c:pt>
                <c:pt idx="57">
                  <c:v>6397.333333333333</c:v>
                </c:pt>
                <c:pt idx="58">
                  <c:v>6050</c:v>
                </c:pt>
                <c:pt idx="59">
                  <c:v>5773.333333333333</c:v>
                </c:pt>
                <c:pt idx="60">
                  <c:v>5985.666666666667</c:v>
                </c:pt>
                <c:pt idx="61">
                  <c:v>6935.333333333333</c:v>
                </c:pt>
                <c:pt idx="62">
                  <c:v>6899.666666666667</c:v>
                </c:pt>
                <c:pt idx="63">
                  <c:v>7134.333333333333</c:v>
                </c:pt>
                <c:pt idx="64">
                  <c:v>6474</c:v>
                </c:pt>
                <c:pt idx="65">
                  <c:v>6792.666666666667</c:v>
                </c:pt>
                <c:pt idx="66">
                  <c:v>6686</c:v>
                </c:pt>
                <c:pt idx="67">
                  <c:v>6582.666666666667</c:v>
                </c:pt>
                <c:pt idx="68">
                  <c:v>6756.666666666667</c:v>
                </c:pt>
                <c:pt idx="69">
                  <c:v>4826.333333333333</c:v>
                </c:pt>
                <c:pt idx="70">
                  <c:v>6207.666666666667</c:v>
                </c:pt>
                <c:pt idx="71">
                  <c:v>5923.333333333333</c:v>
                </c:pt>
                <c:pt idx="72">
                  <c:v>8123</c:v>
                </c:pt>
                <c:pt idx="73">
                  <c:v>7131.666666666667</c:v>
                </c:pt>
                <c:pt idx="74">
                  <c:v>7017.666666666667</c:v>
                </c:pt>
                <c:pt idx="75">
                  <c:v>6801.333333333333</c:v>
                </c:pt>
                <c:pt idx="76">
                  <c:v>6656.333333333333</c:v>
                </c:pt>
                <c:pt idx="77">
                  <c:v>6569.333333333333</c:v>
                </c:pt>
                <c:pt idx="78">
                  <c:v>6584.333333333333</c:v>
                </c:pt>
                <c:pt idx="79">
                  <c:v>7638</c:v>
                </c:pt>
                <c:pt idx="80">
                  <c:v>8332.6666666666661</c:v>
                </c:pt>
                <c:pt idx="81">
                  <c:v>8688</c:v>
                </c:pt>
                <c:pt idx="82">
                  <c:v>7640.333333333333</c:v>
                </c:pt>
                <c:pt idx="83">
                  <c:v>7265.333333333333</c:v>
                </c:pt>
                <c:pt idx="84">
                  <c:v>7568</c:v>
                </c:pt>
                <c:pt idx="85">
                  <c:v>8046.333333333333</c:v>
                </c:pt>
                <c:pt idx="86">
                  <c:v>7976.333333333333</c:v>
                </c:pt>
                <c:pt idx="87">
                  <c:v>7273.333333333333</c:v>
                </c:pt>
                <c:pt idx="88">
                  <c:v>6991.333333333333</c:v>
                </c:pt>
                <c:pt idx="89">
                  <c:v>6992.333333333333</c:v>
                </c:pt>
                <c:pt idx="90">
                  <c:v>9226</c:v>
                </c:pt>
                <c:pt idx="91">
                  <c:v>8852</c:v>
                </c:pt>
                <c:pt idx="92">
                  <c:v>10193.333333333334</c:v>
                </c:pt>
                <c:pt idx="93">
                  <c:v>8018.333333333333</c:v>
                </c:pt>
                <c:pt idx="94">
                  <c:v>8447.3333333333339</c:v>
                </c:pt>
                <c:pt idx="95">
                  <c:v>7413</c:v>
                </c:pt>
                <c:pt idx="96">
                  <c:v>8080</c:v>
                </c:pt>
                <c:pt idx="97">
                  <c:v>8781</c:v>
                </c:pt>
                <c:pt idx="98">
                  <c:v>9031.3333333333339</c:v>
                </c:pt>
                <c:pt idx="99">
                  <c:v>9407</c:v>
                </c:pt>
                <c:pt idx="100">
                  <c:v>8586.6666666666661</c:v>
                </c:pt>
                <c:pt idx="101">
                  <c:v>9255.6666666666661</c:v>
                </c:pt>
                <c:pt idx="102">
                  <c:v>8871.6666666666661</c:v>
                </c:pt>
                <c:pt idx="103">
                  <c:v>8646.8433333333323</c:v>
                </c:pt>
                <c:pt idx="104">
                  <c:v>8362.1</c:v>
                </c:pt>
                <c:pt idx="105">
                  <c:v>8362.9500000000025</c:v>
                </c:pt>
                <c:pt idx="106">
                  <c:v>9040.6200000000008</c:v>
                </c:pt>
                <c:pt idx="107">
                  <c:v>8520.3233333333337</c:v>
                </c:pt>
                <c:pt idx="108">
                  <c:v>9125.1299999999992</c:v>
                </c:pt>
                <c:pt idx="109">
                  <c:v>9626.4784666666674</c:v>
                </c:pt>
                <c:pt idx="110">
                  <c:v>9512.3659466666668</c:v>
                </c:pt>
                <c:pt idx="111">
                  <c:v>8877.4853166666653</c:v>
                </c:pt>
                <c:pt idx="112">
                  <c:v>8576.335509999999</c:v>
                </c:pt>
                <c:pt idx="113">
                  <c:v>8891.7611433333332</c:v>
                </c:pt>
                <c:pt idx="114">
                  <c:v>8891.8176100000001</c:v>
                </c:pt>
                <c:pt idx="115">
                  <c:v>8607.4117533333338</c:v>
                </c:pt>
                <c:pt idx="116">
                  <c:v>9185.4314833333337</c:v>
                </c:pt>
                <c:pt idx="117">
                  <c:v>8964.6756033333313</c:v>
                </c:pt>
                <c:pt idx="118">
                  <c:v>8459.9516133333327</c:v>
                </c:pt>
                <c:pt idx="119">
                  <c:v>7106.4822166666663</c:v>
                </c:pt>
              </c:numCache>
            </c:numRef>
          </c:val>
          <c:extLst>
            <c:ext xmlns:c16="http://schemas.microsoft.com/office/drawing/2014/chart" uri="{C3380CC4-5D6E-409C-BE32-E72D297353CC}">
              <c16:uniqueId val="{00000003-6761-4AC4-B532-0805F637AF55}"/>
            </c:ext>
          </c:extLst>
        </c:ser>
        <c:dLbls>
          <c:showLegendKey val="0"/>
          <c:showVal val="0"/>
          <c:showCatName val="0"/>
          <c:showSerName val="0"/>
          <c:showPercent val="0"/>
          <c:showBubbleSize val="0"/>
        </c:dLbls>
        <c:axId val="1467423408"/>
        <c:axId val="557664608"/>
        <c:extLst>
          <c:ext xmlns:c15="http://schemas.microsoft.com/office/drawing/2012/chart" uri="{02D57815-91ED-43cb-92C2-25804820EDAC}">
            <c15:filteredAreaSeries>
              <c15:ser>
                <c:idx val="0"/>
                <c:order val="0"/>
                <c:tx>
                  <c:strRef>
                    <c:extLst>
                      <c:ext uri="{02D57815-91ED-43cb-92C2-25804820EDAC}">
                        <c15:formulaRef>
                          <c15:sqref>KEN_data2!$G$20</c15:sqref>
                        </c15:formulaRef>
                      </c:ext>
                    </c:extLst>
                    <c:strCache>
                      <c:ptCount val="1"/>
                      <c:pt idx="0">
                        <c:v>Revenue</c:v>
                      </c:pt>
                    </c:strCache>
                  </c:strRef>
                </c:tx>
                <c:spPr>
                  <a:solidFill>
                    <a:schemeClr val="accent1"/>
                  </a:solidFill>
                  <a:ln>
                    <a:noFill/>
                  </a:ln>
                  <a:effectLst/>
                </c:spPr>
                <c:cat>
                  <c:numRef>
                    <c:extLst>
                      <c:ext uri="{02D57815-91ED-43cb-92C2-25804820EDAC}">
                        <c15:formulaRef>
                          <c15:sqref>KEN_data2!$J$1:$DY$1</c15:sqref>
                        </c15:formulaRef>
                      </c:ext>
                    </c:extLst>
                    <c:numCache>
                      <c:formatCode>[$-409]mmm\-yy;@</c:formatCode>
                      <c:ptCount val="120"/>
                      <c:pt idx="0">
                        <c:v>40278</c:v>
                      </c:pt>
                      <c:pt idx="1">
                        <c:v>40308</c:v>
                      </c:pt>
                      <c:pt idx="2">
                        <c:v>40339</c:v>
                      </c:pt>
                      <c:pt idx="3">
                        <c:v>40369</c:v>
                      </c:pt>
                      <c:pt idx="4">
                        <c:v>40400</c:v>
                      </c:pt>
                      <c:pt idx="5">
                        <c:v>40431</c:v>
                      </c:pt>
                      <c:pt idx="6">
                        <c:v>40461</c:v>
                      </c:pt>
                      <c:pt idx="7">
                        <c:v>40492</c:v>
                      </c:pt>
                      <c:pt idx="8">
                        <c:v>40522</c:v>
                      </c:pt>
                      <c:pt idx="9">
                        <c:v>40553</c:v>
                      </c:pt>
                      <c:pt idx="10">
                        <c:v>40584</c:v>
                      </c:pt>
                      <c:pt idx="11">
                        <c:v>40612</c:v>
                      </c:pt>
                      <c:pt idx="12">
                        <c:v>40643</c:v>
                      </c:pt>
                      <c:pt idx="13">
                        <c:v>40673</c:v>
                      </c:pt>
                      <c:pt idx="14">
                        <c:v>40704</c:v>
                      </c:pt>
                      <c:pt idx="15">
                        <c:v>40734</c:v>
                      </c:pt>
                      <c:pt idx="16">
                        <c:v>40765</c:v>
                      </c:pt>
                      <c:pt idx="17">
                        <c:v>40796</c:v>
                      </c:pt>
                      <c:pt idx="18">
                        <c:v>40826</c:v>
                      </c:pt>
                      <c:pt idx="19">
                        <c:v>40857</c:v>
                      </c:pt>
                      <c:pt idx="20">
                        <c:v>40887</c:v>
                      </c:pt>
                      <c:pt idx="21">
                        <c:v>40918</c:v>
                      </c:pt>
                      <c:pt idx="22">
                        <c:v>40949</c:v>
                      </c:pt>
                      <c:pt idx="23">
                        <c:v>40978</c:v>
                      </c:pt>
                      <c:pt idx="24">
                        <c:v>41009</c:v>
                      </c:pt>
                      <c:pt idx="25">
                        <c:v>41039</c:v>
                      </c:pt>
                      <c:pt idx="26">
                        <c:v>41070</c:v>
                      </c:pt>
                      <c:pt idx="27">
                        <c:v>41100</c:v>
                      </c:pt>
                      <c:pt idx="28">
                        <c:v>41131</c:v>
                      </c:pt>
                      <c:pt idx="29">
                        <c:v>41162</c:v>
                      </c:pt>
                      <c:pt idx="30">
                        <c:v>41192</c:v>
                      </c:pt>
                      <c:pt idx="31">
                        <c:v>41223</c:v>
                      </c:pt>
                      <c:pt idx="32">
                        <c:v>41253</c:v>
                      </c:pt>
                      <c:pt idx="33">
                        <c:v>41284</c:v>
                      </c:pt>
                      <c:pt idx="34">
                        <c:v>41315</c:v>
                      </c:pt>
                      <c:pt idx="35">
                        <c:v>41343</c:v>
                      </c:pt>
                      <c:pt idx="36">
                        <c:v>41374</c:v>
                      </c:pt>
                      <c:pt idx="37">
                        <c:v>41404</c:v>
                      </c:pt>
                      <c:pt idx="38">
                        <c:v>41435</c:v>
                      </c:pt>
                      <c:pt idx="39">
                        <c:v>41465</c:v>
                      </c:pt>
                      <c:pt idx="40">
                        <c:v>41496</c:v>
                      </c:pt>
                      <c:pt idx="41">
                        <c:v>41527</c:v>
                      </c:pt>
                      <c:pt idx="42">
                        <c:v>41557</c:v>
                      </c:pt>
                      <c:pt idx="43">
                        <c:v>41588</c:v>
                      </c:pt>
                      <c:pt idx="44">
                        <c:v>41618</c:v>
                      </c:pt>
                      <c:pt idx="45">
                        <c:v>41649</c:v>
                      </c:pt>
                      <c:pt idx="46">
                        <c:v>41680</c:v>
                      </c:pt>
                      <c:pt idx="47">
                        <c:v>41708</c:v>
                      </c:pt>
                      <c:pt idx="48">
                        <c:v>41739</c:v>
                      </c:pt>
                      <c:pt idx="49">
                        <c:v>41769</c:v>
                      </c:pt>
                      <c:pt idx="50">
                        <c:v>41800</c:v>
                      </c:pt>
                      <c:pt idx="51">
                        <c:v>41830</c:v>
                      </c:pt>
                      <c:pt idx="52">
                        <c:v>41861</c:v>
                      </c:pt>
                      <c:pt idx="53">
                        <c:v>41892</c:v>
                      </c:pt>
                      <c:pt idx="54">
                        <c:v>41922</c:v>
                      </c:pt>
                      <c:pt idx="55">
                        <c:v>41953</c:v>
                      </c:pt>
                      <c:pt idx="56">
                        <c:v>41983</c:v>
                      </c:pt>
                      <c:pt idx="57">
                        <c:v>42014</c:v>
                      </c:pt>
                      <c:pt idx="58">
                        <c:v>42045</c:v>
                      </c:pt>
                      <c:pt idx="59">
                        <c:v>42073</c:v>
                      </c:pt>
                      <c:pt idx="60">
                        <c:v>42104</c:v>
                      </c:pt>
                      <c:pt idx="61">
                        <c:v>42134</c:v>
                      </c:pt>
                      <c:pt idx="62">
                        <c:v>42165</c:v>
                      </c:pt>
                      <c:pt idx="63">
                        <c:v>42195</c:v>
                      </c:pt>
                      <c:pt idx="64">
                        <c:v>42226</c:v>
                      </c:pt>
                      <c:pt idx="65">
                        <c:v>42257</c:v>
                      </c:pt>
                      <c:pt idx="66">
                        <c:v>42287</c:v>
                      </c:pt>
                      <c:pt idx="67">
                        <c:v>42318</c:v>
                      </c:pt>
                      <c:pt idx="68">
                        <c:v>42348</c:v>
                      </c:pt>
                      <c:pt idx="69">
                        <c:v>42379</c:v>
                      </c:pt>
                      <c:pt idx="70">
                        <c:v>42410</c:v>
                      </c:pt>
                      <c:pt idx="71">
                        <c:v>42439</c:v>
                      </c:pt>
                      <c:pt idx="72">
                        <c:v>42470</c:v>
                      </c:pt>
                      <c:pt idx="73">
                        <c:v>42500</c:v>
                      </c:pt>
                      <c:pt idx="74">
                        <c:v>42531</c:v>
                      </c:pt>
                      <c:pt idx="75">
                        <c:v>42561</c:v>
                      </c:pt>
                      <c:pt idx="76">
                        <c:v>42592</c:v>
                      </c:pt>
                      <c:pt idx="77">
                        <c:v>42623</c:v>
                      </c:pt>
                      <c:pt idx="78">
                        <c:v>42653</c:v>
                      </c:pt>
                      <c:pt idx="79">
                        <c:v>42684</c:v>
                      </c:pt>
                      <c:pt idx="80">
                        <c:v>42714</c:v>
                      </c:pt>
                      <c:pt idx="81">
                        <c:v>42745</c:v>
                      </c:pt>
                      <c:pt idx="82">
                        <c:v>42776</c:v>
                      </c:pt>
                      <c:pt idx="83">
                        <c:v>42804</c:v>
                      </c:pt>
                      <c:pt idx="84">
                        <c:v>42835</c:v>
                      </c:pt>
                      <c:pt idx="85">
                        <c:v>42865</c:v>
                      </c:pt>
                      <c:pt idx="86">
                        <c:v>42896</c:v>
                      </c:pt>
                      <c:pt idx="87">
                        <c:v>42926</c:v>
                      </c:pt>
                      <c:pt idx="88">
                        <c:v>42957</c:v>
                      </c:pt>
                      <c:pt idx="89">
                        <c:v>42988</c:v>
                      </c:pt>
                      <c:pt idx="90">
                        <c:v>43018</c:v>
                      </c:pt>
                      <c:pt idx="91">
                        <c:v>43049</c:v>
                      </c:pt>
                      <c:pt idx="92">
                        <c:v>43079</c:v>
                      </c:pt>
                      <c:pt idx="93">
                        <c:v>43110</c:v>
                      </c:pt>
                      <c:pt idx="94">
                        <c:v>43141</c:v>
                      </c:pt>
                      <c:pt idx="95">
                        <c:v>43169</c:v>
                      </c:pt>
                      <c:pt idx="96">
                        <c:v>43200</c:v>
                      </c:pt>
                      <c:pt idx="97">
                        <c:v>43230</c:v>
                      </c:pt>
                      <c:pt idx="98">
                        <c:v>43261</c:v>
                      </c:pt>
                      <c:pt idx="99">
                        <c:v>43291</c:v>
                      </c:pt>
                      <c:pt idx="100">
                        <c:v>43322</c:v>
                      </c:pt>
                      <c:pt idx="101">
                        <c:v>43353</c:v>
                      </c:pt>
                      <c:pt idx="102">
                        <c:v>43383</c:v>
                      </c:pt>
                      <c:pt idx="103">
                        <c:v>43414</c:v>
                      </c:pt>
                      <c:pt idx="104">
                        <c:v>43444</c:v>
                      </c:pt>
                      <c:pt idx="105">
                        <c:v>43475</c:v>
                      </c:pt>
                      <c:pt idx="106">
                        <c:v>43506</c:v>
                      </c:pt>
                      <c:pt idx="107">
                        <c:v>43534</c:v>
                      </c:pt>
                      <c:pt idx="108">
                        <c:v>43565</c:v>
                      </c:pt>
                      <c:pt idx="109">
                        <c:v>43595</c:v>
                      </c:pt>
                      <c:pt idx="110">
                        <c:v>43626</c:v>
                      </c:pt>
                      <c:pt idx="111">
                        <c:v>43656</c:v>
                      </c:pt>
                      <c:pt idx="112">
                        <c:v>43687</c:v>
                      </c:pt>
                      <c:pt idx="113">
                        <c:v>43718</c:v>
                      </c:pt>
                      <c:pt idx="114">
                        <c:v>43748</c:v>
                      </c:pt>
                      <c:pt idx="115">
                        <c:v>43779</c:v>
                      </c:pt>
                      <c:pt idx="116">
                        <c:v>43809</c:v>
                      </c:pt>
                      <c:pt idx="117">
                        <c:v>43840</c:v>
                      </c:pt>
                      <c:pt idx="118">
                        <c:v>43871</c:v>
                      </c:pt>
                      <c:pt idx="119">
                        <c:v>43900</c:v>
                      </c:pt>
                    </c:numCache>
                  </c:numRef>
                </c:cat>
                <c:val>
                  <c:numRef>
                    <c:extLst>
                      <c:ext uri="{02D57815-91ED-43cb-92C2-25804820EDAC}">
                        <c15:formulaRef>
                          <c15:sqref>KEN_data2!$J$20:$DY$20</c15:sqref>
                        </c15:formulaRef>
                      </c:ext>
                    </c:extLst>
                    <c:numCache>
                      <c:formatCode>General</c:formatCode>
                      <c:ptCount val="120"/>
                      <c:pt idx="0">
                        <c:v>48173</c:v>
                      </c:pt>
                      <c:pt idx="1">
                        <c:v>66229.333333333328</c:v>
                      </c:pt>
                      <c:pt idx="2">
                        <c:v>61547.666666666664</c:v>
                      </c:pt>
                      <c:pt idx="3">
                        <c:v>61086.666666666664</c:v>
                      </c:pt>
                      <c:pt idx="4">
                        <c:v>44289.666666666664</c:v>
                      </c:pt>
                      <c:pt idx="5">
                        <c:v>49787.333333333336</c:v>
                      </c:pt>
                      <c:pt idx="6">
                        <c:v>51439</c:v>
                      </c:pt>
                      <c:pt idx="7">
                        <c:v>53997.666666666664</c:v>
                      </c:pt>
                      <c:pt idx="8">
                        <c:v>54274.666666666664</c:v>
                      </c:pt>
                      <c:pt idx="9">
                        <c:v>52712.333333333336</c:v>
                      </c:pt>
                      <c:pt idx="10">
                        <c:v>50568</c:v>
                      </c:pt>
                      <c:pt idx="11">
                        <c:v>53555.666666666664</c:v>
                      </c:pt>
                      <c:pt idx="12">
                        <c:v>57082.333333333336</c:v>
                      </c:pt>
                      <c:pt idx="13">
                        <c:v>71399.333333333328</c:v>
                      </c:pt>
                      <c:pt idx="14">
                        <c:v>62911.333333333336</c:v>
                      </c:pt>
                      <c:pt idx="15">
                        <c:v>59792.333333333336</c:v>
                      </c:pt>
                      <c:pt idx="16">
                        <c:v>49017.333333333336</c:v>
                      </c:pt>
                      <c:pt idx="17">
                        <c:v>51458.666666666664</c:v>
                      </c:pt>
                      <c:pt idx="18">
                        <c:v>52913</c:v>
                      </c:pt>
                      <c:pt idx="19">
                        <c:v>55929</c:v>
                      </c:pt>
                      <c:pt idx="20">
                        <c:v>56126</c:v>
                      </c:pt>
                      <c:pt idx="21">
                        <c:v>55479.333333333336</c:v>
                      </c:pt>
                      <c:pt idx="22">
                        <c:v>50110</c:v>
                      </c:pt>
                      <c:pt idx="23">
                        <c:v>57442</c:v>
                      </c:pt>
                      <c:pt idx="24">
                        <c:v>62572.666666666664</c:v>
                      </c:pt>
                      <c:pt idx="25">
                        <c:v>75187.666666666672</c:v>
                      </c:pt>
                      <c:pt idx="26">
                        <c:v>66493</c:v>
                      </c:pt>
                      <c:pt idx="27">
                        <c:v>63593.333333333336</c:v>
                      </c:pt>
                      <c:pt idx="28">
                        <c:v>54001.333333333336</c:v>
                      </c:pt>
                      <c:pt idx="29">
                        <c:v>57694</c:v>
                      </c:pt>
                      <c:pt idx="30">
                        <c:v>61205.333333333336</c:v>
                      </c:pt>
                      <c:pt idx="31">
                        <c:v>65693</c:v>
                      </c:pt>
                      <c:pt idx="32">
                        <c:v>67768.333333333328</c:v>
                      </c:pt>
                      <c:pt idx="33">
                        <c:v>64109</c:v>
                      </c:pt>
                      <c:pt idx="34">
                        <c:v>57503</c:v>
                      </c:pt>
                      <c:pt idx="35">
                        <c:v>79807.666666666672</c:v>
                      </c:pt>
                      <c:pt idx="36">
                        <c:v>73920</c:v>
                      </c:pt>
                      <c:pt idx="37">
                        <c:v>97025</c:v>
                      </c:pt>
                      <c:pt idx="38">
                        <c:v>74081.666666666672</c:v>
                      </c:pt>
                      <c:pt idx="39">
                        <c:v>85247.666666666672</c:v>
                      </c:pt>
                      <c:pt idx="40">
                        <c:v>71189</c:v>
                      </c:pt>
                      <c:pt idx="41">
                        <c:v>76699.666666666672</c:v>
                      </c:pt>
                      <c:pt idx="42">
                        <c:v>78656</c:v>
                      </c:pt>
                      <c:pt idx="43">
                        <c:v>82345</c:v>
                      </c:pt>
                      <c:pt idx="44">
                        <c:v>83375</c:v>
                      </c:pt>
                      <c:pt idx="45">
                        <c:v>74338.333333333328</c:v>
                      </c:pt>
                      <c:pt idx="46">
                        <c:v>73658.333333333328</c:v>
                      </c:pt>
                      <c:pt idx="47">
                        <c:v>80070.666666666672</c:v>
                      </c:pt>
                      <c:pt idx="48">
                        <c:v>91018.333333333328</c:v>
                      </c:pt>
                      <c:pt idx="49">
                        <c:v>95861.666666666672</c:v>
                      </c:pt>
                      <c:pt idx="50">
                        <c:v>86553</c:v>
                      </c:pt>
                      <c:pt idx="51">
                        <c:v>83593.333333333328</c:v>
                      </c:pt>
                      <c:pt idx="52">
                        <c:v>81557.666666666672</c:v>
                      </c:pt>
                      <c:pt idx="53">
                        <c:v>86573.666666666672</c:v>
                      </c:pt>
                      <c:pt idx="54">
                        <c:v>87358</c:v>
                      </c:pt>
                      <c:pt idx="55">
                        <c:v>90828.666666666672</c:v>
                      </c:pt>
                      <c:pt idx="56">
                        <c:v>91332</c:v>
                      </c:pt>
                      <c:pt idx="57">
                        <c:v>90504</c:v>
                      </c:pt>
                      <c:pt idx="58">
                        <c:v>81017.333333333328</c:v>
                      </c:pt>
                      <c:pt idx="59">
                        <c:v>87376.333333333328</c:v>
                      </c:pt>
                      <c:pt idx="60">
                        <c:v>94467.333333333328</c:v>
                      </c:pt>
                      <c:pt idx="61">
                        <c:v>106994</c:v>
                      </c:pt>
                      <c:pt idx="62">
                        <c:v>99015</c:v>
                      </c:pt>
                      <c:pt idx="63">
                        <c:v>94872.666666666672</c:v>
                      </c:pt>
                      <c:pt idx="64">
                        <c:v>92331.333333333328</c:v>
                      </c:pt>
                      <c:pt idx="65">
                        <c:v>94758.666666666672</c:v>
                      </c:pt>
                      <c:pt idx="66">
                        <c:v>96365</c:v>
                      </c:pt>
                      <c:pt idx="67">
                        <c:v>99415.333333333328</c:v>
                      </c:pt>
                      <c:pt idx="68">
                        <c:v>101819</c:v>
                      </c:pt>
                      <c:pt idx="69">
                        <c:v>76530.666666666672</c:v>
                      </c:pt>
                      <c:pt idx="70">
                        <c:v>92379.333333333328</c:v>
                      </c:pt>
                      <c:pt idx="71">
                        <c:v>100773.66666666667</c:v>
                      </c:pt>
                      <c:pt idx="72">
                        <c:v>134662.66666666666</c:v>
                      </c:pt>
                      <c:pt idx="73">
                        <c:v>123212.33333333333</c:v>
                      </c:pt>
                      <c:pt idx="74">
                        <c:v>112482.33333333333</c:v>
                      </c:pt>
                      <c:pt idx="75">
                        <c:v>111312.66666666667</c:v>
                      </c:pt>
                      <c:pt idx="76">
                        <c:v>105390</c:v>
                      </c:pt>
                      <c:pt idx="77">
                        <c:v>105532.33333333333</c:v>
                      </c:pt>
                      <c:pt idx="78">
                        <c:v>105315</c:v>
                      </c:pt>
                      <c:pt idx="79">
                        <c:v>117721.66666666667</c:v>
                      </c:pt>
                      <c:pt idx="80">
                        <c:v>122468</c:v>
                      </c:pt>
                      <c:pt idx="81">
                        <c:v>118995.66666666667</c:v>
                      </c:pt>
                      <c:pt idx="82">
                        <c:v>101791</c:v>
                      </c:pt>
                      <c:pt idx="83">
                        <c:v>111144.33333333333</c:v>
                      </c:pt>
                      <c:pt idx="84">
                        <c:v>127175.66666666667</c:v>
                      </c:pt>
                      <c:pt idx="85">
                        <c:v>141956.66666666666</c:v>
                      </c:pt>
                      <c:pt idx="86">
                        <c:v>129954</c:v>
                      </c:pt>
                      <c:pt idx="87">
                        <c:v>117785.33333333333</c:v>
                      </c:pt>
                      <c:pt idx="88">
                        <c:v>114959.33333333333</c:v>
                      </c:pt>
                      <c:pt idx="89">
                        <c:v>116215.33333333333</c:v>
                      </c:pt>
                      <c:pt idx="90">
                        <c:v>118123</c:v>
                      </c:pt>
                      <c:pt idx="91">
                        <c:v>120449</c:v>
                      </c:pt>
                      <c:pt idx="92">
                        <c:v>132187</c:v>
                      </c:pt>
                      <c:pt idx="93">
                        <c:v>125031.66666666667</c:v>
                      </c:pt>
                      <c:pt idx="94">
                        <c:v>113850.33333333333</c:v>
                      </c:pt>
                      <c:pt idx="95">
                        <c:v>111514.33333333333</c:v>
                      </c:pt>
                      <c:pt idx="96">
                        <c:v>124742.33333333333</c:v>
                      </c:pt>
                      <c:pt idx="97">
                        <c:v>146483.66666666666</c:v>
                      </c:pt>
                      <c:pt idx="98">
                        <c:v>140740.33333333334</c:v>
                      </c:pt>
                      <c:pt idx="99">
                        <c:v>135538.66666666666</c:v>
                      </c:pt>
                      <c:pt idx="100">
                        <c:v>121998.33333333333</c:v>
                      </c:pt>
                      <c:pt idx="101">
                        <c:v>126549</c:v>
                      </c:pt>
                      <c:pt idx="102">
                        <c:v>130633.66666666667</c:v>
                      </c:pt>
                      <c:pt idx="103">
                        <c:v>135362.74333333332</c:v>
                      </c:pt>
                      <c:pt idx="104">
                        <c:v>138616.52000000002</c:v>
                      </c:pt>
                      <c:pt idx="105">
                        <c:v>137938.49</c:v>
                      </c:pt>
                      <c:pt idx="106">
                        <c:v>128368.33666666667</c:v>
                      </c:pt>
                      <c:pt idx="107">
                        <c:v>142735.42666666667</c:v>
                      </c:pt>
                      <c:pt idx="108">
                        <c:v>153626.54000000004</c:v>
                      </c:pt>
                      <c:pt idx="109">
                        <c:v>162495.02566666668</c:v>
                      </c:pt>
                      <c:pt idx="110">
                        <c:v>142649.65083333332</c:v>
                      </c:pt>
                      <c:pt idx="111">
                        <c:v>129441.28729999998</c:v>
                      </c:pt>
                      <c:pt idx="112">
                        <c:v>140386.2874</c:v>
                      </c:pt>
                      <c:pt idx="113">
                        <c:v>147361.58896666666</c:v>
                      </c:pt>
                      <c:pt idx="114">
                        <c:v>165287.17856666664</c:v>
                      </c:pt>
                      <c:pt idx="115">
                        <c:v>153693.62763333332</c:v>
                      </c:pt>
                      <c:pt idx="116">
                        <c:v>167426.38786666666</c:v>
                      </c:pt>
                      <c:pt idx="117">
                        <c:v>147540.48946666668</c:v>
                      </c:pt>
                      <c:pt idx="118">
                        <c:v>149983.69830000005</c:v>
                      </c:pt>
                      <c:pt idx="119">
                        <c:v>135629.97533333334</c:v>
                      </c:pt>
                    </c:numCache>
                  </c:numRef>
                </c:val>
                <c:extLst>
                  <c:ext xmlns:c16="http://schemas.microsoft.com/office/drawing/2014/chart" uri="{C3380CC4-5D6E-409C-BE32-E72D297353CC}">
                    <c16:uniqueId val="{00000004-6761-4AC4-B532-0805F637AF55}"/>
                  </c:ext>
                </c:extLst>
              </c15:ser>
            </c15:filteredAreaSeries>
            <c15:filteredAreaSeries>
              <c15:ser>
                <c:idx val="1"/>
                <c:order val="1"/>
                <c:tx>
                  <c:strRef>
                    <c:extLst xmlns:c15="http://schemas.microsoft.com/office/drawing/2012/chart">
                      <c:ext xmlns:c15="http://schemas.microsoft.com/office/drawing/2012/chart" uri="{02D57815-91ED-43cb-92C2-25804820EDAC}">
                        <c15:formulaRef>
                          <c15:sqref>KEN_data2!$G$21</c15:sqref>
                        </c15:formulaRef>
                      </c:ext>
                    </c:extLst>
                    <c:strCache>
                      <c:ptCount val="1"/>
                      <c:pt idx="0">
                        <c:v>Taxes</c:v>
                      </c:pt>
                    </c:strCache>
                  </c:strRef>
                </c:tx>
                <c:spPr>
                  <a:solidFill>
                    <a:schemeClr val="accent2"/>
                  </a:solidFill>
                  <a:ln>
                    <a:noFill/>
                  </a:ln>
                  <a:effectLst/>
                </c:spPr>
                <c:cat>
                  <c:numRef>
                    <c:extLst xmlns:c15="http://schemas.microsoft.com/office/drawing/2012/chart">
                      <c:ext xmlns:c15="http://schemas.microsoft.com/office/drawing/2012/chart" uri="{02D57815-91ED-43cb-92C2-25804820EDAC}">
                        <c15:formulaRef>
                          <c15:sqref>KEN_data2!$J$1:$DY$1</c15:sqref>
                        </c15:formulaRef>
                      </c:ext>
                    </c:extLst>
                    <c:numCache>
                      <c:formatCode>[$-409]mmm\-yy;@</c:formatCode>
                      <c:ptCount val="120"/>
                      <c:pt idx="0">
                        <c:v>40278</c:v>
                      </c:pt>
                      <c:pt idx="1">
                        <c:v>40308</c:v>
                      </c:pt>
                      <c:pt idx="2">
                        <c:v>40339</c:v>
                      </c:pt>
                      <c:pt idx="3">
                        <c:v>40369</c:v>
                      </c:pt>
                      <c:pt idx="4">
                        <c:v>40400</c:v>
                      </c:pt>
                      <c:pt idx="5">
                        <c:v>40431</c:v>
                      </c:pt>
                      <c:pt idx="6">
                        <c:v>40461</c:v>
                      </c:pt>
                      <c:pt idx="7">
                        <c:v>40492</c:v>
                      </c:pt>
                      <c:pt idx="8">
                        <c:v>40522</c:v>
                      </c:pt>
                      <c:pt idx="9">
                        <c:v>40553</c:v>
                      </c:pt>
                      <c:pt idx="10">
                        <c:v>40584</c:v>
                      </c:pt>
                      <c:pt idx="11">
                        <c:v>40612</c:v>
                      </c:pt>
                      <c:pt idx="12">
                        <c:v>40643</c:v>
                      </c:pt>
                      <c:pt idx="13">
                        <c:v>40673</c:v>
                      </c:pt>
                      <c:pt idx="14">
                        <c:v>40704</c:v>
                      </c:pt>
                      <c:pt idx="15">
                        <c:v>40734</c:v>
                      </c:pt>
                      <c:pt idx="16">
                        <c:v>40765</c:v>
                      </c:pt>
                      <c:pt idx="17">
                        <c:v>40796</c:v>
                      </c:pt>
                      <c:pt idx="18">
                        <c:v>40826</c:v>
                      </c:pt>
                      <c:pt idx="19">
                        <c:v>40857</c:v>
                      </c:pt>
                      <c:pt idx="20">
                        <c:v>40887</c:v>
                      </c:pt>
                      <c:pt idx="21">
                        <c:v>40918</c:v>
                      </c:pt>
                      <c:pt idx="22">
                        <c:v>40949</c:v>
                      </c:pt>
                      <c:pt idx="23">
                        <c:v>40978</c:v>
                      </c:pt>
                      <c:pt idx="24">
                        <c:v>41009</c:v>
                      </c:pt>
                      <c:pt idx="25">
                        <c:v>41039</c:v>
                      </c:pt>
                      <c:pt idx="26">
                        <c:v>41070</c:v>
                      </c:pt>
                      <c:pt idx="27">
                        <c:v>41100</c:v>
                      </c:pt>
                      <c:pt idx="28">
                        <c:v>41131</c:v>
                      </c:pt>
                      <c:pt idx="29">
                        <c:v>41162</c:v>
                      </c:pt>
                      <c:pt idx="30">
                        <c:v>41192</c:v>
                      </c:pt>
                      <c:pt idx="31">
                        <c:v>41223</c:v>
                      </c:pt>
                      <c:pt idx="32">
                        <c:v>41253</c:v>
                      </c:pt>
                      <c:pt idx="33">
                        <c:v>41284</c:v>
                      </c:pt>
                      <c:pt idx="34">
                        <c:v>41315</c:v>
                      </c:pt>
                      <c:pt idx="35">
                        <c:v>41343</c:v>
                      </c:pt>
                      <c:pt idx="36">
                        <c:v>41374</c:v>
                      </c:pt>
                      <c:pt idx="37">
                        <c:v>41404</c:v>
                      </c:pt>
                      <c:pt idx="38">
                        <c:v>41435</c:v>
                      </c:pt>
                      <c:pt idx="39">
                        <c:v>41465</c:v>
                      </c:pt>
                      <c:pt idx="40">
                        <c:v>41496</c:v>
                      </c:pt>
                      <c:pt idx="41">
                        <c:v>41527</c:v>
                      </c:pt>
                      <c:pt idx="42">
                        <c:v>41557</c:v>
                      </c:pt>
                      <c:pt idx="43">
                        <c:v>41588</c:v>
                      </c:pt>
                      <c:pt idx="44">
                        <c:v>41618</c:v>
                      </c:pt>
                      <c:pt idx="45">
                        <c:v>41649</c:v>
                      </c:pt>
                      <c:pt idx="46">
                        <c:v>41680</c:v>
                      </c:pt>
                      <c:pt idx="47">
                        <c:v>41708</c:v>
                      </c:pt>
                      <c:pt idx="48">
                        <c:v>41739</c:v>
                      </c:pt>
                      <c:pt idx="49">
                        <c:v>41769</c:v>
                      </c:pt>
                      <c:pt idx="50">
                        <c:v>41800</c:v>
                      </c:pt>
                      <c:pt idx="51">
                        <c:v>41830</c:v>
                      </c:pt>
                      <c:pt idx="52">
                        <c:v>41861</c:v>
                      </c:pt>
                      <c:pt idx="53">
                        <c:v>41892</c:v>
                      </c:pt>
                      <c:pt idx="54">
                        <c:v>41922</c:v>
                      </c:pt>
                      <c:pt idx="55">
                        <c:v>41953</c:v>
                      </c:pt>
                      <c:pt idx="56">
                        <c:v>41983</c:v>
                      </c:pt>
                      <c:pt idx="57">
                        <c:v>42014</c:v>
                      </c:pt>
                      <c:pt idx="58">
                        <c:v>42045</c:v>
                      </c:pt>
                      <c:pt idx="59">
                        <c:v>42073</c:v>
                      </c:pt>
                      <c:pt idx="60">
                        <c:v>42104</c:v>
                      </c:pt>
                      <c:pt idx="61">
                        <c:v>42134</c:v>
                      </c:pt>
                      <c:pt idx="62">
                        <c:v>42165</c:v>
                      </c:pt>
                      <c:pt idx="63">
                        <c:v>42195</c:v>
                      </c:pt>
                      <c:pt idx="64">
                        <c:v>42226</c:v>
                      </c:pt>
                      <c:pt idx="65">
                        <c:v>42257</c:v>
                      </c:pt>
                      <c:pt idx="66">
                        <c:v>42287</c:v>
                      </c:pt>
                      <c:pt idx="67">
                        <c:v>42318</c:v>
                      </c:pt>
                      <c:pt idx="68">
                        <c:v>42348</c:v>
                      </c:pt>
                      <c:pt idx="69">
                        <c:v>42379</c:v>
                      </c:pt>
                      <c:pt idx="70">
                        <c:v>42410</c:v>
                      </c:pt>
                      <c:pt idx="71">
                        <c:v>42439</c:v>
                      </c:pt>
                      <c:pt idx="72">
                        <c:v>42470</c:v>
                      </c:pt>
                      <c:pt idx="73">
                        <c:v>42500</c:v>
                      </c:pt>
                      <c:pt idx="74">
                        <c:v>42531</c:v>
                      </c:pt>
                      <c:pt idx="75">
                        <c:v>42561</c:v>
                      </c:pt>
                      <c:pt idx="76">
                        <c:v>42592</c:v>
                      </c:pt>
                      <c:pt idx="77">
                        <c:v>42623</c:v>
                      </c:pt>
                      <c:pt idx="78">
                        <c:v>42653</c:v>
                      </c:pt>
                      <c:pt idx="79">
                        <c:v>42684</c:v>
                      </c:pt>
                      <c:pt idx="80">
                        <c:v>42714</c:v>
                      </c:pt>
                      <c:pt idx="81">
                        <c:v>42745</c:v>
                      </c:pt>
                      <c:pt idx="82">
                        <c:v>42776</c:v>
                      </c:pt>
                      <c:pt idx="83">
                        <c:v>42804</c:v>
                      </c:pt>
                      <c:pt idx="84">
                        <c:v>42835</c:v>
                      </c:pt>
                      <c:pt idx="85">
                        <c:v>42865</c:v>
                      </c:pt>
                      <c:pt idx="86">
                        <c:v>42896</c:v>
                      </c:pt>
                      <c:pt idx="87">
                        <c:v>42926</c:v>
                      </c:pt>
                      <c:pt idx="88">
                        <c:v>42957</c:v>
                      </c:pt>
                      <c:pt idx="89">
                        <c:v>42988</c:v>
                      </c:pt>
                      <c:pt idx="90">
                        <c:v>43018</c:v>
                      </c:pt>
                      <c:pt idx="91">
                        <c:v>43049</c:v>
                      </c:pt>
                      <c:pt idx="92">
                        <c:v>43079</c:v>
                      </c:pt>
                      <c:pt idx="93">
                        <c:v>43110</c:v>
                      </c:pt>
                      <c:pt idx="94">
                        <c:v>43141</c:v>
                      </c:pt>
                      <c:pt idx="95">
                        <c:v>43169</c:v>
                      </c:pt>
                      <c:pt idx="96">
                        <c:v>43200</c:v>
                      </c:pt>
                      <c:pt idx="97">
                        <c:v>43230</c:v>
                      </c:pt>
                      <c:pt idx="98">
                        <c:v>43261</c:v>
                      </c:pt>
                      <c:pt idx="99">
                        <c:v>43291</c:v>
                      </c:pt>
                      <c:pt idx="100">
                        <c:v>43322</c:v>
                      </c:pt>
                      <c:pt idx="101">
                        <c:v>43353</c:v>
                      </c:pt>
                      <c:pt idx="102">
                        <c:v>43383</c:v>
                      </c:pt>
                      <c:pt idx="103">
                        <c:v>43414</c:v>
                      </c:pt>
                      <c:pt idx="104">
                        <c:v>43444</c:v>
                      </c:pt>
                      <c:pt idx="105">
                        <c:v>43475</c:v>
                      </c:pt>
                      <c:pt idx="106">
                        <c:v>43506</c:v>
                      </c:pt>
                      <c:pt idx="107">
                        <c:v>43534</c:v>
                      </c:pt>
                      <c:pt idx="108">
                        <c:v>43565</c:v>
                      </c:pt>
                      <c:pt idx="109">
                        <c:v>43595</c:v>
                      </c:pt>
                      <c:pt idx="110">
                        <c:v>43626</c:v>
                      </c:pt>
                      <c:pt idx="111">
                        <c:v>43656</c:v>
                      </c:pt>
                      <c:pt idx="112">
                        <c:v>43687</c:v>
                      </c:pt>
                      <c:pt idx="113">
                        <c:v>43718</c:v>
                      </c:pt>
                      <c:pt idx="114">
                        <c:v>43748</c:v>
                      </c:pt>
                      <c:pt idx="115">
                        <c:v>43779</c:v>
                      </c:pt>
                      <c:pt idx="116">
                        <c:v>43809</c:v>
                      </c:pt>
                      <c:pt idx="117">
                        <c:v>43840</c:v>
                      </c:pt>
                      <c:pt idx="118">
                        <c:v>43871</c:v>
                      </c:pt>
                      <c:pt idx="119">
                        <c:v>43900</c:v>
                      </c:pt>
                    </c:numCache>
                  </c:numRef>
                </c:cat>
                <c:val>
                  <c:numRef>
                    <c:extLst xmlns:c15="http://schemas.microsoft.com/office/drawing/2012/chart">
                      <c:ext xmlns:c15="http://schemas.microsoft.com/office/drawing/2012/chart" uri="{02D57815-91ED-43cb-92C2-25804820EDAC}">
                        <c15:formulaRef>
                          <c15:sqref>KEN_data2!$J$21:$DY$21</c15:sqref>
                        </c15:formulaRef>
                      </c:ext>
                    </c:extLst>
                    <c:numCache>
                      <c:formatCode>General</c:formatCode>
                      <c:ptCount val="120"/>
                      <c:pt idx="0">
                        <c:v>41563.333333333336</c:v>
                      </c:pt>
                      <c:pt idx="1">
                        <c:v>49896.333333333336</c:v>
                      </c:pt>
                      <c:pt idx="2">
                        <c:v>45670</c:v>
                      </c:pt>
                      <c:pt idx="3">
                        <c:v>44744</c:v>
                      </c:pt>
                      <c:pt idx="4">
                        <c:v>39823.333333333336</c:v>
                      </c:pt>
                      <c:pt idx="5">
                        <c:v>42934.333333333336</c:v>
                      </c:pt>
                      <c:pt idx="6">
                        <c:v>44327</c:v>
                      </c:pt>
                      <c:pt idx="7">
                        <c:v>46169.666666666664</c:v>
                      </c:pt>
                      <c:pt idx="8">
                        <c:v>46740.333333333336</c:v>
                      </c:pt>
                      <c:pt idx="9">
                        <c:v>45588</c:v>
                      </c:pt>
                      <c:pt idx="10">
                        <c:v>42463.333333333336</c:v>
                      </c:pt>
                      <c:pt idx="11">
                        <c:v>45345.333333333336</c:v>
                      </c:pt>
                      <c:pt idx="12">
                        <c:v>49982</c:v>
                      </c:pt>
                      <c:pt idx="13">
                        <c:v>57267.333333333336</c:v>
                      </c:pt>
                      <c:pt idx="14">
                        <c:v>51673</c:v>
                      </c:pt>
                      <c:pt idx="15">
                        <c:v>48629</c:v>
                      </c:pt>
                      <c:pt idx="16">
                        <c:v>45301.666666666664</c:v>
                      </c:pt>
                      <c:pt idx="17">
                        <c:v>47546.333333333336</c:v>
                      </c:pt>
                      <c:pt idx="18">
                        <c:v>48898.666666666664</c:v>
                      </c:pt>
                      <c:pt idx="19">
                        <c:v>51256.666666666664</c:v>
                      </c:pt>
                      <c:pt idx="20">
                        <c:v>51147.666666666664</c:v>
                      </c:pt>
                      <c:pt idx="21">
                        <c:v>50174</c:v>
                      </c:pt>
                      <c:pt idx="22">
                        <c:v>45532.333333333336</c:v>
                      </c:pt>
                      <c:pt idx="23">
                        <c:v>52006</c:v>
                      </c:pt>
                      <c:pt idx="24">
                        <c:v>56112.666666666664</c:v>
                      </c:pt>
                      <c:pt idx="25">
                        <c:v>66724.333333333328</c:v>
                      </c:pt>
                      <c:pt idx="26">
                        <c:v>59329</c:v>
                      </c:pt>
                      <c:pt idx="27">
                        <c:v>57335.666666666664</c:v>
                      </c:pt>
                      <c:pt idx="28">
                        <c:v>50354</c:v>
                      </c:pt>
                      <c:pt idx="29">
                        <c:v>53532.333333333336</c:v>
                      </c:pt>
                      <c:pt idx="30">
                        <c:v>55418</c:v>
                      </c:pt>
                      <c:pt idx="31">
                        <c:v>57882.333333333336</c:v>
                      </c:pt>
                      <c:pt idx="32">
                        <c:v>59933.666666666664</c:v>
                      </c:pt>
                      <c:pt idx="33">
                        <c:v>57669</c:v>
                      </c:pt>
                      <c:pt idx="34">
                        <c:v>52961.666666666664</c:v>
                      </c:pt>
                      <c:pt idx="35">
                        <c:v>71943.333333333328</c:v>
                      </c:pt>
                      <c:pt idx="36">
                        <c:v>65564.666666666672</c:v>
                      </c:pt>
                      <c:pt idx="37">
                        <c:v>85433.333333333328</c:v>
                      </c:pt>
                      <c:pt idx="38">
                        <c:v>66128</c:v>
                      </c:pt>
                      <c:pt idx="39">
                        <c:v>78490</c:v>
                      </c:pt>
                      <c:pt idx="40">
                        <c:v>67596.666666666672</c:v>
                      </c:pt>
                      <c:pt idx="41">
                        <c:v>70654.333333333328</c:v>
                      </c:pt>
                      <c:pt idx="42">
                        <c:v>69943.333333333328</c:v>
                      </c:pt>
                      <c:pt idx="43">
                        <c:v>71392</c:v>
                      </c:pt>
                      <c:pt idx="44">
                        <c:v>72424.666666666672</c:v>
                      </c:pt>
                      <c:pt idx="45">
                        <c:v>69966.666666666672</c:v>
                      </c:pt>
                      <c:pt idx="46">
                        <c:v>63782</c:v>
                      </c:pt>
                      <c:pt idx="47">
                        <c:v>71112</c:v>
                      </c:pt>
                      <c:pt idx="48">
                        <c:v>77851</c:v>
                      </c:pt>
                      <c:pt idx="49">
                        <c:v>81164</c:v>
                      </c:pt>
                      <c:pt idx="50">
                        <c:v>71837.666666666672</c:v>
                      </c:pt>
                      <c:pt idx="51">
                        <c:v>67378.333333333328</c:v>
                      </c:pt>
                      <c:pt idx="52">
                        <c:v>72088</c:v>
                      </c:pt>
                      <c:pt idx="53">
                        <c:v>76441.666666666672</c:v>
                      </c:pt>
                      <c:pt idx="54">
                        <c:v>77561.333333333328</c:v>
                      </c:pt>
                      <c:pt idx="55">
                        <c:v>79141</c:v>
                      </c:pt>
                      <c:pt idx="56">
                        <c:v>89163.666666666672</c:v>
                      </c:pt>
                      <c:pt idx="57">
                        <c:v>90097</c:v>
                      </c:pt>
                      <c:pt idx="58">
                        <c:v>81794.333333333328</c:v>
                      </c:pt>
                      <c:pt idx="59">
                        <c:v>81308</c:v>
                      </c:pt>
                      <c:pt idx="60">
                        <c:v>84447.666666666672</c:v>
                      </c:pt>
                      <c:pt idx="61">
                        <c:v>99385</c:v>
                      </c:pt>
                      <c:pt idx="62">
                        <c:v>90736.666666666672</c:v>
                      </c:pt>
                      <c:pt idx="63">
                        <c:v>89871.333333333328</c:v>
                      </c:pt>
                      <c:pt idx="64">
                        <c:v>85541.333333333328</c:v>
                      </c:pt>
                      <c:pt idx="65">
                        <c:v>86611</c:v>
                      </c:pt>
                      <c:pt idx="66">
                        <c:v>87558.333333333328</c:v>
                      </c:pt>
                      <c:pt idx="67">
                        <c:v>89805.333333333328</c:v>
                      </c:pt>
                      <c:pt idx="68">
                        <c:v>90762.333333333328</c:v>
                      </c:pt>
                      <c:pt idx="69">
                        <c:v>66143</c:v>
                      </c:pt>
                      <c:pt idx="70">
                        <c:v>83278.666666666672</c:v>
                      </c:pt>
                      <c:pt idx="71">
                        <c:v>92958.666666666672</c:v>
                      </c:pt>
                      <c:pt idx="72">
                        <c:v>125665</c:v>
                      </c:pt>
                      <c:pt idx="73">
                        <c:v>112036.33333333333</c:v>
                      </c:pt>
                      <c:pt idx="74">
                        <c:v>101640.66666666667</c:v>
                      </c:pt>
                      <c:pt idx="75">
                        <c:v>99555</c:v>
                      </c:pt>
                      <c:pt idx="76">
                        <c:v>96343</c:v>
                      </c:pt>
                      <c:pt idx="77">
                        <c:v>95452.666666666672</c:v>
                      </c:pt>
                      <c:pt idx="78">
                        <c:v>97896.333333333328</c:v>
                      </c:pt>
                      <c:pt idx="79">
                        <c:v>100714</c:v>
                      </c:pt>
                      <c:pt idx="80">
                        <c:v>106276.33333333333</c:v>
                      </c:pt>
                      <c:pt idx="81">
                        <c:v>100420</c:v>
                      </c:pt>
                      <c:pt idx="82">
                        <c:v>93146</c:v>
                      </c:pt>
                      <c:pt idx="83">
                        <c:v>101918.66666666667</c:v>
                      </c:pt>
                      <c:pt idx="84">
                        <c:v>113776</c:v>
                      </c:pt>
                      <c:pt idx="85">
                        <c:v>127618</c:v>
                      </c:pt>
                      <c:pt idx="86">
                        <c:v>116416.66666666667</c:v>
                      </c:pt>
                      <c:pt idx="87">
                        <c:v>108917.33333333333</c:v>
                      </c:pt>
                      <c:pt idx="88">
                        <c:v>105805.33333333333</c:v>
                      </c:pt>
                      <c:pt idx="89">
                        <c:v>105809.33333333333</c:v>
                      </c:pt>
                      <c:pt idx="90">
                        <c:v>106978</c:v>
                      </c:pt>
                      <c:pt idx="91">
                        <c:v>104317.33333333333</c:v>
                      </c:pt>
                      <c:pt idx="92">
                        <c:v>116668</c:v>
                      </c:pt>
                      <c:pt idx="93">
                        <c:v>109106.33333333333</c:v>
                      </c:pt>
                      <c:pt idx="94">
                        <c:v>102993.66666666667</c:v>
                      </c:pt>
                      <c:pt idx="95">
                        <c:v>100528</c:v>
                      </c:pt>
                      <c:pt idx="96">
                        <c:v>111417.33333333333</c:v>
                      </c:pt>
                      <c:pt idx="97">
                        <c:v>124114.33333333333</c:v>
                      </c:pt>
                      <c:pt idx="98">
                        <c:v>117892</c:v>
                      </c:pt>
                      <c:pt idx="99">
                        <c:v>115518.66666666667</c:v>
                      </c:pt>
                      <c:pt idx="100">
                        <c:v>109779</c:v>
                      </c:pt>
                      <c:pt idx="101">
                        <c:v>113717.66666666667</c:v>
                      </c:pt>
                      <c:pt idx="102">
                        <c:v>116877</c:v>
                      </c:pt>
                      <c:pt idx="103">
                        <c:v>126363.33</c:v>
                      </c:pt>
                      <c:pt idx="104">
                        <c:v>121812.13</c:v>
                      </c:pt>
                      <c:pt idx="105">
                        <c:v>114711.10999999999</c:v>
                      </c:pt>
                      <c:pt idx="106">
                        <c:v>103361.92666666668</c:v>
                      </c:pt>
                      <c:pt idx="107">
                        <c:v>116647.87</c:v>
                      </c:pt>
                      <c:pt idx="108">
                        <c:v>129785.36666666665</c:v>
                      </c:pt>
                      <c:pt idx="109">
                        <c:v>140566.65300000002</c:v>
                      </c:pt>
                      <c:pt idx="110">
                        <c:v>130667.14130000002</c:v>
                      </c:pt>
                      <c:pt idx="111">
                        <c:v>123285.11423333338</c:v>
                      </c:pt>
                      <c:pt idx="112">
                        <c:v>123817.26956666667</c:v>
                      </c:pt>
                      <c:pt idx="113">
                        <c:v>130046.20676666667</c:v>
                      </c:pt>
                      <c:pt idx="114">
                        <c:v>130552.36176666665</c:v>
                      </c:pt>
                      <c:pt idx="115">
                        <c:v>128399.00033333333</c:v>
                      </c:pt>
                      <c:pt idx="116">
                        <c:v>125765.20226666667</c:v>
                      </c:pt>
                      <c:pt idx="117">
                        <c:v>120503.6051</c:v>
                      </c:pt>
                      <c:pt idx="118">
                        <c:v>113198.82243333333</c:v>
                      </c:pt>
                      <c:pt idx="119">
                        <c:v>113339.04800000002</c:v>
                      </c:pt>
                    </c:numCache>
                  </c:numRef>
                </c:val>
                <c:extLst xmlns:c15="http://schemas.microsoft.com/office/drawing/2012/chart">
                  <c:ext xmlns:c16="http://schemas.microsoft.com/office/drawing/2014/chart" uri="{C3380CC4-5D6E-409C-BE32-E72D297353CC}">
                    <c16:uniqueId val="{00000005-6761-4AC4-B532-0805F637AF55}"/>
                  </c:ext>
                </c:extLst>
              </c15:ser>
            </c15:filteredAreaSeries>
            <c15:filteredAreaSeries>
              <c15:ser>
                <c:idx val="6"/>
                <c:order val="6"/>
                <c:tx>
                  <c:strRef>
                    <c:extLst xmlns:c15="http://schemas.microsoft.com/office/drawing/2012/chart">
                      <c:ext xmlns:c15="http://schemas.microsoft.com/office/drawing/2012/chart" uri="{02D57815-91ED-43cb-92C2-25804820EDAC}">
                        <c15:formulaRef>
                          <c15:sqref>KEN_data2!$G$26</c15:sqref>
                        </c15:formulaRef>
                      </c:ext>
                    </c:extLst>
                    <c:strCache>
                      <c:ptCount val="1"/>
                      <c:pt idx="0">
                        <c:v>Other taxes</c:v>
                      </c:pt>
                    </c:strCache>
                  </c:strRef>
                </c:tx>
                <c:spPr>
                  <a:solidFill>
                    <a:schemeClr val="accent1">
                      <a:lumMod val="60000"/>
                    </a:schemeClr>
                  </a:solidFill>
                  <a:ln w="25400">
                    <a:solidFill>
                      <a:srgbClr val="B3B3B3"/>
                    </a:solidFill>
                    <a:prstDash val="lgDashDot"/>
                  </a:ln>
                  <a:effectLst/>
                </c:spPr>
                <c:cat>
                  <c:numRef>
                    <c:extLst xmlns:c15="http://schemas.microsoft.com/office/drawing/2012/chart">
                      <c:ext xmlns:c15="http://schemas.microsoft.com/office/drawing/2012/chart" uri="{02D57815-91ED-43cb-92C2-25804820EDAC}">
                        <c15:formulaRef>
                          <c15:sqref>KEN_data2!$J$1:$DY$1</c15:sqref>
                        </c15:formulaRef>
                      </c:ext>
                    </c:extLst>
                    <c:numCache>
                      <c:formatCode>[$-409]mmm\-yy;@</c:formatCode>
                      <c:ptCount val="120"/>
                      <c:pt idx="0">
                        <c:v>40278</c:v>
                      </c:pt>
                      <c:pt idx="1">
                        <c:v>40308</c:v>
                      </c:pt>
                      <c:pt idx="2">
                        <c:v>40339</c:v>
                      </c:pt>
                      <c:pt idx="3">
                        <c:v>40369</c:v>
                      </c:pt>
                      <c:pt idx="4">
                        <c:v>40400</c:v>
                      </c:pt>
                      <c:pt idx="5">
                        <c:v>40431</c:v>
                      </c:pt>
                      <c:pt idx="6">
                        <c:v>40461</c:v>
                      </c:pt>
                      <c:pt idx="7">
                        <c:v>40492</c:v>
                      </c:pt>
                      <c:pt idx="8">
                        <c:v>40522</c:v>
                      </c:pt>
                      <c:pt idx="9">
                        <c:v>40553</c:v>
                      </c:pt>
                      <c:pt idx="10">
                        <c:v>40584</c:v>
                      </c:pt>
                      <c:pt idx="11">
                        <c:v>40612</c:v>
                      </c:pt>
                      <c:pt idx="12">
                        <c:v>40643</c:v>
                      </c:pt>
                      <c:pt idx="13">
                        <c:v>40673</c:v>
                      </c:pt>
                      <c:pt idx="14">
                        <c:v>40704</c:v>
                      </c:pt>
                      <c:pt idx="15">
                        <c:v>40734</c:v>
                      </c:pt>
                      <c:pt idx="16">
                        <c:v>40765</c:v>
                      </c:pt>
                      <c:pt idx="17">
                        <c:v>40796</c:v>
                      </c:pt>
                      <c:pt idx="18">
                        <c:v>40826</c:v>
                      </c:pt>
                      <c:pt idx="19">
                        <c:v>40857</c:v>
                      </c:pt>
                      <c:pt idx="20">
                        <c:v>40887</c:v>
                      </c:pt>
                      <c:pt idx="21">
                        <c:v>40918</c:v>
                      </c:pt>
                      <c:pt idx="22">
                        <c:v>40949</c:v>
                      </c:pt>
                      <c:pt idx="23">
                        <c:v>40978</c:v>
                      </c:pt>
                      <c:pt idx="24">
                        <c:v>41009</c:v>
                      </c:pt>
                      <c:pt idx="25">
                        <c:v>41039</c:v>
                      </c:pt>
                      <c:pt idx="26">
                        <c:v>41070</c:v>
                      </c:pt>
                      <c:pt idx="27">
                        <c:v>41100</c:v>
                      </c:pt>
                      <c:pt idx="28">
                        <c:v>41131</c:v>
                      </c:pt>
                      <c:pt idx="29">
                        <c:v>41162</c:v>
                      </c:pt>
                      <c:pt idx="30">
                        <c:v>41192</c:v>
                      </c:pt>
                      <c:pt idx="31">
                        <c:v>41223</c:v>
                      </c:pt>
                      <c:pt idx="32">
                        <c:v>41253</c:v>
                      </c:pt>
                      <c:pt idx="33">
                        <c:v>41284</c:v>
                      </c:pt>
                      <c:pt idx="34">
                        <c:v>41315</c:v>
                      </c:pt>
                      <c:pt idx="35">
                        <c:v>41343</c:v>
                      </c:pt>
                      <c:pt idx="36">
                        <c:v>41374</c:v>
                      </c:pt>
                      <c:pt idx="37">
                        <c:v>41404</c:v>
                      </c:pt>
                      <c:pt idx="38">
                        <c:v>41435</c:v>
                      </c:pt>
                      <c:pt idx="39">
                        <c:v>41465</c:v>
                      </c:pt>
                      <c:pt idx="40">
                        <c:v>41496</c:v>
                      </c:pt>
                      <c:pt idx="41">
                        <c:v>41527</c:v>
                      </c:pt>
                      <c:pt idx="42">
                        <c:v>41557</c:v>
                      </c:pt>
                      <c:pt idx="43">
                        <c:v>41588</c:v>
                      </c:pt>
                      <c:pt idx="44">
                        <c:v>41618</c:v>
                      </c:pt>
                      <c:pt idx="45">
                        <c:v>41649</c:v>
                      </c:pt>
                      <c:pt idx="46">
                        <c:v>41680</c:v>
                      </c:pt>
                      <c:pt idx="47">
                        <c:v>41708</c:v>
                      </c:pt>
                      <c:pt idx="48">
                        <c:v>41739</c:v>
                      </c:pt>
                      <c:pt idx="49">
                        <c:v>41769</c:v>
                      </c:pt>
                      <c:pt idx="50">
                        <c:v>41800</c:v>
                      </c:pt>
                      <c:pt idx="51">
                        <c:v>41830</c:v>
                      </c:pt>
                      <c:pt idx="52">
                        <c:v>41861</c:v>
                      </c:pt>
                      <c:pt idx="53">
                        <c:v>41892</c:v>
                      </c:pt>
                      <c:pt idx="54">
                        <c:v>41922</c:v>
                      </c:pt>
                      <c:pt idx="55">
                        <c:v>41953</c:v>
                      </c:pt>
                      <c:pt idx="56">
                        <c:v>41983</c:v>
                      </c:pt>
                      <c:pt idx="57">
                        <c:v>42014</c:v>
                      </c:pt>
                      <c:pt idx="58">
                        <c:v>42045</c:v>
                      </c:pt>
                      <c:pt idx="59">
                        <c:v>42073</c:v>
                      </c:pt>
                      <c:pt idx="60">
                        <c:v>42104</c:v>
                      </c:pt>
                      <c:pt idx="61">
                        <c:v>42134</c:v>
                      </c:pt>
                      <c:pt idx="62">
                        <c:v>42165</c:v>
                      </c:pt>
                      <c:pt idx="63">
                        <c:v>42195</c:v>
                      </c:pt>
                      <c:pt idx="64">
                        <c:v>42226</c:v>
                      </c:pt>
                      <c:pt idx="65">
                        <c:v>42257</c:v>
                      </c:pt>
                      <c:pt idx="66">
                        <c:v>42287</c:v>
                      </c:pt>
                      <c:pt idx="67">
                        <c:v>42318</c:v>
                      </c:pt>
                      <c:pt idx="68">
                        <c:v>42348</c:v>
                      </c:pt>
                      <c:pt idx="69">
                        <c:v>42379</c:v>
                      </c:pt>
                      <c:pt idx="70">
                        <c:v>42410</c:v>
                      </c:pt>
                      <c:pt idx="71">
                        <c:v>42439</c:v>
                      </c:pt>
                      <c:pt idx="72">
                        <c:v>42470</c:v>
                      </c:pt>
                      <c:pt idx="73">
                        <c:v>42500</c:v>
                      </c:pt>
                      <c:pt idx="74">
                        <c:v>42531</c:v>
                      </c:pt>
                      <c:pt idx="75">
                        <c:v>42561</c:v>
                      </c:pt>
                      <c:pt idx="76">
                        <c:v>42592</c:v>
                      </c:pt>
                      <c:pt idx="77">
                        <c:v>42623</c:v>
                      </c:pt>
                      <c:pt idx="78">
                        <c:v>42653</c:v>
                      </c:pt>
                      <c:pt idx="79">
                        <c:v>42684</c:v>
                      </c:pt>
                      <c:pt idx="80">
                        <c:v>42714</c:v>
                      </c:pt>
                      <c:pt idx="81">
                        <c:v>42745</c:v>
                      </c:pt>
                      <c:pt idx="82">
                        <c:v>42776</c:v>
                      </c:pt>
                      <c:pt idx="83">
                        <c:v>42804</c:v>
                      </c:pt>
                      <c:pt idx="84">
                        <c:v>42835</c:v>
                      </c:pt>
                      <c:pt idx="85">
                        <c:v>42865</c:v>
                      </c:pt>
                      <c:pt idx="86">
                        <c:v>42896</c:v>
                      </c:pt>
                      <c:pt idx="87">
                        <c:v>42926</c:v>
                      </c:pt>
                      <c:pt idx="88">
                        <c:v>42957</c:v>
                      </c:pt>
                      <c:pt idx="89">
                        <c:v>42988</c:v>
                      </c:pt>
                      <c:pt idx="90">
                        <c:v>43018</c:v>
                      </c:pt>
                      <c:pt idx="91">
                        <c:v>43049</c:v>
                      </c:pt>
                      <c:pt idx="92">
                        <c:v>43079</c:v>
                      </c:pt>
                      <c:pt idx="93">
                        <c:v>43110</c:v>
                      </c:pt>
                      <c:pt idx="94">
                        <c:v>43141</c:v>
                      </c:pt>
                      <c:pt idx="95">
                        <c:v>43169</c:v>
                      </c:pt>
                      <c:pt idx="96">
                        <c:v>43200</c:v>
                      </c:pt>
                      <c:pt idx="97">
                        <c:v>43230</c:v>
                      </c:pt>
                      <c:pt idx="98">
                        <c:v>43261</c:v>
                      </c:pt>
                      <c:pt idx="99">
                        <c:v>43291</c:v>
                      </c:pt>
                      <c:pt idx="100">
                        <c:v>43322</c:v>
                      </c:pt>
                      <c:pt idx="101">
                        <c:v>43353</c:v>
                      </c:pt>
                      <c:pt idx="102">
                        <c:v>43383</c:v>
                      </c:pt>
                      <c:pt idx="103">
                        <c:v>43414</c:v>
                      </c:pt>
                      <c:pt idx="104">
                        <c:v>43444</c:v>
                      </c:pt>
                      <c:pt idx="105">
                        <c:v>43475</c:v>
                      </c:pt>
                      <c:pt idx="106">
                        <c:v>43506</c:v>
                      </c:pt>
                      <c:pt idx="107">
                        <c:v>43534</c:v>
                      </c:pt>
                      <c:pt idx="108">
                        <c:v>43565</c:v>
                      </c:pt>
                      <c:pt idx="109">
                        <c:v>43595</c:v>
                      </c:pt>
                      <c:pt idx="110">
                        <c:v>43626</c:v>
                      </c:pt>
                      <c:pt idx="111">
                        <c:v>43656</c:v>
                      </c:pt>
                      <c:pt idx="112">
                        <c:v>43687</c:v>
                      </c:pt>
                      <c:pt idx="113">
                        <c:v>43718</c:v>
                      </c:pt>
                      <c:pt idx="114">
                        <c:v>43748</c:v>
                      </c:pt>
                      <c:pt idx="115">
                        <c:v>43779</c:v>
                      </c:pt>
                      <c:pt idx="116">
                        <c:v>43809</c:v>
                      </c:pt>
                      <c:pt idx="117">
                        <c:v>43840</c:v>
                      </c:pt>
                      <c:pt idx="118">
                        <c:v>43871</c:v>
                      </c:pt>
                      <c:pt idx="119">
                        <c:v>43900</c:v>
                      </c:pt>
                    </c:numCache>
                  </c:numRef>
                </c:cat>
                <c:val>
                  <c:numRef>
                    <c:extLst xmlns:c15="http://schemas.microsoft.com/office/drawing/2012/chart">
                      <c:ext xmlns:c15="http://schemas.microsoft.com/office/drawing/2012/chart" uri="{02D57815-91ED-43cb-92C2-25804820EDAC}">
                        <c15:formulaRef>
                          <c15:sqref>KEN_data2!$J$26:$DY$26</c15:sqref>
                        </c15:formulaRef>
                      </c:ext>
                    </c:extLst>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9806</c:v>
                      </c:pt>
                      <c:pt idx="57">
                        <c:v>11983.666666666666</c:v>
                      </c:pt>
                      <c:pt idx="58">
                        <c:v>10739.666666666666</c:v>
                      </c:pt>
                      <c:pt idx="59">
                        <c:v>3403.3333333333335</c:v>
                      </c:pt>
                      <c:pt idx="60">
                        <c:v>-250.33333333333334</c:v>
                      </c:pt>
                      <c:pt idx="61">
                        <c:v>2273.6666666666665</c:v>
                      </c:pt>
                      <c:pt idx="62">
                        <c:v>958.66666666666663</c:v>
                      </c:pt>
                      <c:pt idx="63">
                        <c:v>3719.3333333333335</c:v>
                      </c:pt>
                      <c:pt idx="64">
                        <c:v>3645</c:v>
                      </c:pt>
                      <c:pt idx="65">
                        <c:v>4040</c:v>
                      </c:pt>
                      <c:pt idx="66">
                        <c:v>3888.3333333333335</c:v>
                      </c:pt>
                      <c:pt idx="67">
                        <c:v>3670</c:v>
                      </c:pt>
                      <c:pt idx="68">
                        <c:v>3058.6666666666665</c:v>
                      </c:pt>
                      <c:pt idx="69">
                        <c:v>2131</c:v>
                      </c:pt>
                      <c:pt idx="70">
                        <c:v>2740.6666666666665</c:v>
                      </c:pt>
                      <c:pt idx="71">
                        <c:v>2738</c:v>
                      </c:pt>
                      <c:pt idx="72">
                        <c:v>3559.6666666666665</c:v>
                      </c:pt>
                      <c:pt idx="73">
                        <c:v>3133.6666666666665</c:v>
                      </c:pt>
                      <c:pt idx="74">
                        <c:v>2970</c:v>
                      </c:pt>
                      <c:pt idx="75">
                        <c:v>2896</c:v>
                      </c:pt>
                      <c:pt idx="76">
                        <c:v>2710</c:v>
                      </c:pt>
                      <c:pt idx="77">
                        <c:v>2686.3333333333335</c:v>
                      </c:pt>
                      <c:pt idx="78">
                        <c:v>2324</c:v>
                      </c:pt>
                      <c:pt idx="79">
                        <c:v>2894.3333333333335</c:v>
                      </c:pt>
                      <c:pt idx="80">
                        <c:v>3009.3333333333335</c:v>
                      </c:pt>
                      <c:pt idx="81">
                        <c:v>3411.6666666666665</c:v>
                      </c:pt>
                      <c:pt idx="82">
                        <c:v>2768.6666666666665</c:v>
                      </c:pt>
                      <c:pt idx="83">
                        <c:v>2737</c:v>
                      </c:pt>
                      <c:pt idx="84">
                        <c:v>2724</c:v>
                      </c:pt>
                      <c:pt idx="85">
                        <c:v>2947.3333333333335</c:v>
                      </c:pt>
                      <c:pt idx="86">
                        <c:v>3268</c:v>
                      </c:pt>
                      <c:pt idx="87">
                        <c:v>3402.6666666666665</c:v>
                      </c:pt>
                      <c:pt idx="88">
                        <c:v>4162.333333333333</c:v>
                      </c:pt>
                      <c:pt idx="89">
                        <c:v>3878</c:v>
                      </c:pt>
                      <c:pt idx="90">
                        <c:v>3756.3333333333335</c:v>
                      </c:pt>
                      <c:pt idx="91">
                        <c:v>2732.6666666666665</c:v>
                      </c:pt>
                      <c:pt idx="92">
                        <c:v>3011</c:v>
                      </c:pt>
                      <c:pt idx="93">
                        <c:v>2874.3333333333335</c:v>
                      </c:pt>
                      <c:pt idx="94">
                        <c:v>2998</c:v>
                      </c:pt>
                      <c:pt idx="95">
                        <c:v>2816.3333333333335</c:v>
                      </c:pt>
                      <c:pt idx="96">
                        <c:v>3009.6666666666665</c:v>
                      </c:pt>
                      <c:pt idx="97">
                        <c:v>7622</c:v>
                      </c:pt>
                      <c:pt idx="98">
                        <c:v>7608</c:v>
                      </c:pt>
                      <c:pt idx="99">
                        <c:v>7712</c:v>
                      </c:pt>
                      <c:pt idx="100">
                        <c:v>3010</c:v>
                      </c:pt>
                      <c:pt idx="101">
                        <c:v>3109.3333333333335</c:v>
                      </c:pt>
                      <c:pt idx="102">
                        <c:v>2931.6666666666665</c:v>
                      </c:pt>
                      <c:pt idx="103">
                        <c:v>12193.336666666668</c:v>
                      </c:pt>
                      <c:pt idx="104">
                        <c:v>2977.186666666667</c:v>
                      </c:pt>
                      <c:pt idx="105">
                        <c:v>3042.5500000000006</c:v>
                      </c:pt>
                      <c:pt idx="106">
                        <c:v>-6113.09</c:v>
                      </c:pt>
                      <c:pt idx="107">
                        <c:v>3081.78</c:v>
                      </c:pt>
                      <c:pt idx="108">
                        <c:v>3230.6566666666672</c:v>
                      </c:pt>
                      <c:pt idx="109">
                        <c:v>3358.8025066666655</c:v>
                      </c:pt>
                      <c:pt idx="110">
                        <c:v>3369.3750449999989</c:v>
                      </c:pt>
                      <c:pt idx="111">
                        <c:v>3468.9908643333315</c:v>
                      </c:pt>
                      <c:pt idx="112">
                        <c:v>3166.1066969999997</c:v>
                      </c:pt>
                      <c:pt idx="113">
                        <c:v>3590.6800716666671</c:v>
                      </c:pt>
                      <c:pt idx="114">
                        <c:v>3831.3121489999999</c:v>
                      </c:pt>
                      <c:pt idx="115">
                        <c:v>4416.6294863333333</c:v>
                      </c:pt>
                      <c:pt idx="116">
                        <c:v>4276.0225366666664</c:v>
                      </c:pt>
                      <c:pt idx="117">
                        <c:v>3988.5109333333335</c:v>
                      </c:pt>
                      <c:pt idx="118">
                        <c:v>3901.2972466666674</c:v>
                      </c:pt>
                      <c:pt idx="119">
                        <c:v>3411.9348733333331</c:v>
                      </c:pt>
                    </c:numCache>
                  </c:numRef>
                </c:val>
                <c:extLst xmlns:c15="http://schemas.microsoft.com/office/drawing/2012/chart">
                  <c:ext xmlns:c16="http://schemas.microsoft.com/office/drawing/2014/chart" uri="{C3380CC4-5D6E-409C-BE32-E72D297353CC}">
                    <c16:uniqueId val="{00000006-6761-4AC4-B532-0805F637AF55}"/>
                  </c:ext>
                </c:extLst>
              </c15:ser>
            </c15:filteredAreaSeries>
          </c:ext>
        </c:extLst>
      </c:areaChart>
      <c:scatterChart>
        <c:scatterStyle val="smoothMarker"/>
        <c:varyColors val="0"/>
        <c:dLbls>
          <c:showLegendKey val="0"/>
          <c:showVal val="0"/>
          <c:showCatName val="0"/>
          <c:showSerName val="0"/>
          <c:showPercent val="0"/>
          <c:showBubbleSize val="0"/>
        </c:dLbls>
        <c:axId val="56954240"/>
        <c:axId val="56935520"/>
        <c:extLst>
          <c:ext xmlns:c15="http://schemas.microsoft.com/office/drawing/2012/chart" uri="{02D57815-91ED-43cb-92C2-25804820EDAC}">
            <c15:filteredScatterSeries>
              <c15:ser>
                <c:idx val="7"/>
                <c:order val="7"/>
                <c:tx>
                  <c:strRef>
                    <c:extLst>
                      <c:ext uri="{02D57815-91ED-43cb-92C2-25804820EDAC}">
                        <c15:formulaRef>
                          <c15:sqref>KEN_data2!$G$27</c15:sqref>
                        </c15:formulaRef>
                      </c:ext>
                    </c:extLst>
                    <c:strCache>
                      <c:ptCount val="1"/>
                      <c:pt idx="0">
                        <c:v>Total tax revenue (% of GDP) (RHS)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extLst>
                      <c:ext uri="{02D57815-91ED-43cb-92C2-25804820EDAC}">
                        <c15:formulaRef>
                          <c15:sqref>KEN_data2!$J$1:$DY$1</c15:sqref>
                        </c15:formulaRef>
                      </c:ext>
                    </c:extLst>
                    <c:numCache>
                      <c:formatCode>[$-409]mmm\-yy;@</c:formatCode>
                      <c:ptCount val="120"/>
                      <c:pt idx="0">
                        <c:v>40278</c:v>
                      </c:pt>
                      <c:pt idx="1">
                        <c:v>40308</c:v>
                      </c:pt>
                      <c:pt idx="2">
                        <c:v>40339</c:v>
                      </c:pt>
                      <c:pt idx="3">
                        <c:v>40369</c:v>
                      </c:pt>
                      <c:pt idx="4">
                        <c:v>40400</c:v>
                      </c:pt>
                      <c:pt idx="5">
                        <c:v>40431</c:v>
                      </c:pt>
                      <c:pt idx="6">
                        <c:v>40461</c:v>
                      </c:pt>
                      <c:pt idx="7">
                        <c:v>40492</c:v>
                      </c:pt>
                      <c:pt idx="8">
                        <c:v>40522</c:v>
                      </c:pt>
                      <c:pt idx="9">
                        <c:v>40553</c:v>
                      </c:pt>
                      <c:pt idx="10">
                        <c:v>40584</c:v>
                      </c:pt>
                      <c:pt idx="11">
                        <c:v>40612</c:v>
                      </c:pt>
                      <c:pt idx="12">
                        <c:v>40643</c:v>
                      </c:pt>
                      <c:pt idx="13">
                        <c:v>40673</c:v>
                      </c:pt>
                      <c:pt idx="14">
                        <c:v>40704</c:v>
                      </c:pt>
                      <c:pt idx="15">
                        <c:v>40734</c:v>
                      </c:pt>
                      <c:pt idx="16">
                        <c:v>40765</c:v>
                      </c:pt>
                      <c:pt idx="17">
                        <c:v>40796</c:v>
                      </c:pt>
                      <c:pt idx="18">
                        <c:v>40826</c:v>
                      </c:pt>
                      <c:pt idx="19">
                        <c:v>40857</c:v>
                      </c:pt>
                      <c:pt idx="20">
                        <c:v>40887</c:v>
                      </c:pt>
                      <c:pt idx="21">
                        <c:v>40918</c:v>
                      </c:pt>
                      <c:pt idx="22">
                        <c:v>40949</c:v>
                      </c:pt>
                      <c:pt idx="23">
                        <c:v>40978</c:v>
                      </c:pt>
                      <c:pt idx="24">
                        <c:v>41009</c:v>
                      </c:pt>
                      <c:pt idx="25">
                        <c:v>41039</c:v>
                      </c:pt>
                      <c:pt idx="26">
                        <c:v>41070</c:v>
                      </c:pt>
                      <c:pt idx="27">
                        <c:v>41100</c:v>
                      </c:pt>
                      <c:pt idx="28">
                        <c:v>41131</c:v>
                      </c:pt>
                      <c:pt idx="29">
                        <c:v>41162</c:v>
                      </c:pt>
                      <c:pt idx="30">
                        <c:v>41192</c:v>
                      </c:pt>
                      <c:pt idx="31">
                        <c:v>41223</c:v>
                      </c:pt>
                      <c:pt idx="32">
                        <c:v>41253</c:v>
                      </c:pt>
                      <c:pt idx="33">
                        <c:v>41284</c:v>
                      </c:pt>
                      <c:pt idx="34">
                        <c:v>41315</c:v>
                      </c:pt>
                      <c:pt idx="35">
                        <c:v>41343</c:v>
                      </c:pt>
                      <c:pt idx="36">
                        <c:v>41374</c:v>
                      </c:pt>
                      <c:pt idx="37">
                        <c:v>41404</c:v>
                      </c:pt>
                      <c:pt idx="38">
                        <c:v>41435</c:v>
                      </c:pt>
                      <c:pt idx="39">
                        <c:v>41465</c:v>
                      </c:pt>
                      <c:pt idx="40">
                        <c:v>41496</c:v>
                      </c:pt>
                      <c:pt idx="41">
                        <c:v>41527</c:v>
                      </c:pt>
                      <c:pt idx="42">
                        <c:v>41557</c:v>
                      </c:pt>
                      <c:pt idx="43">
                        <c:v>41588</c:v>
                      </c:pt>
                      <c:pt idx="44">
                        <c:v>41618</c:v>
                      </c:pt>
                      <c:pt idx="45">
                        <c:v>41649</c:v>
                      </c:pt>
                      <c:pt idx="46">
                        <c:v>41680</c:v>
                      </c:pt>
                      <c:pt idx="47">
                        <c:v>41708</c:v>
                      </c:pt>
                      <c:pt idx="48">
                        <c:v>41739</c:v>
                      </c:pt>
                      <c:pt idx="49">
                        <c:v>41769</c:v>
                      </c:pt>
                      <c:pt idx="50">
                        <c:v>41800</c:v>
                      </c:pt>
                      <c:pt idx="51">
                        <c:v>41830</c:v>
                      </c:pt>
                      <c:pt idx="52">
                        <c:v>41861</c:v>
                      </c:pt>
                      <c:pt idx="53">
                        <c:v>41892</c:v>
                      </c:pt>
                      <c:pt idx="54">
                        <c:v>41922</c:v>
                      </c:pt>
                      <c:pt idx="55">
                        <c:v>41953</c:v>
                      </c:pt>
                      <c:pt idx="56">
                        <c:v>41983</c:v>
                      </c:pt>
                      <c:pt idx="57">
                        <c:v>42014</c:v>
                      </c:pt>
                      <c:pt idx="58">
                        <c:v>42045</c:v>
                      </c:pt>
                      <c:pt idx="59">
                        <c:v>42073</c:v>
                      </c:pt>
                      <c:pt idx="60">
                        <c:v>42104</c:v>
                      </c:pt>
                      <c:pt idx="61">
                        <c:v>42134</c:v>
                      </c:pt>
                      <c:pt idx="62">
                        <c:v>42165</c:v>
                      </c:pt>
                      <c:pt idx="63">
                        <c:v>42195</c:v>
                      </c:pt>
                      <c:pt idx="64">
                        <c:v>42226</c:v>
                      </c:pt>
                      <c:pt idx="65">
                        <c:v>42257</c:v>
                      </c:pt>
                      <c:pt idx="66">
                        <c:v>42287</c:v>
                      </c:pt>
                      <c:pt idx="67">
                        <c:v>42318</c:v>
                      </c:pt>
                      <c:pt idx="68">
                        <c:v>42348</c:v>
                      </c:pt>
                      <c:pt idx="69">
                        <c:v>42379</c:v>
                      </c:pt>
                      <c:pt idx="70">
                        <c:v>42410</c:v>
                      </c:pt>
                      <c:pt idx="71">
                        <c:v>42439</c:v>
                      </c:pt>
                      <c:pt idx="72">
                        <c:v>42470</c:v>
                      </c:pt>
                      <c:pt idx="73">
                        <c:v>42500</c:v>
                      </c:pt>
                      <c:pt idx="74">
                        <c:v>42531</c:v>
                      </c:pt>
                      <c:pt idx="75">
                        <c:v>42561</c:v>
                      </c:pt>
                      <c:pt idx="76">
                        <c:v>42592</c:v>
                      </c:pt>
                      <c:pt idx="77">
                        <c:v>42623</c:v>
                      </c:pt>
                      <c:pt idx="78">
                        <c:v>42653</c:v>
                      </c:pt>
                      <c:pt idx="79">
                        <c:v>42684</c:v>
                      </c:pt>
                      <c:pt idx="80">
                        <c:v>42714</c:v>
                      </c:pt>
                      <c:pt idx="81">
                        <c:v>42745</c:v>
                      </c:pt>
                      <c:pt idx="82">
                        <c:v>42776</c:v>
                      </c:pt>
                      <c:pt idx="83">
                        <c:v>42804</c:v>
                      </c:pt>
                      <c:pt idx="84">
                        <c:v>42835</c:v>
                      </c:pt>
                      <c:pt idx="85">
                        <c:v>42865</c:v>
                      </c:pt>
                      <c:pt idx="86">
                        <c:v>42896</c:v>
                      </c:pt>
                      <c:pt idx="87">
                        <c:v>42926</c:v>
                      </c:pt>
                      <c:pt idx="88">
                        <c:v>42957</c:v>
                      </c:pt>
                      <c:pt idx="89">
                        <c:v>42988</c:v>
                      </c:pt>
                      <c:pt idx="90">
                        <c:v>43018</c:v>
                      </c:pt>
                      <c:pt idx="91">
                        <c:v>43049</c:v>
                      </c:pt>
                      <c:pt idx="92">
                        <c:v>43079</c:v>
                      </c:pt>
                      <c:pt idx="93">
                        <c:v>43110</c:v>
                      </c:pt>
                      <c:pt idx="94">
                        <c:v>43141</c:v>
                      </c:pt>
                      <c:pt idx="95">
                        <c:v>43169</c:v>
                      </c:pt>
                      <c:pt idx="96">
                        <c:v>43200</c:v>
                      </c:pt>
                      <c:pt idx="97">
                        <c:v>43230</c:v>
                      </c:pt>
                      <c:pt idx="98">
                        <c:v>43261</c:v>
                      </c:pt>
                      <c:pt idx="99">
                        <c:v>43291</c:v>
                      </c:pt>
                      <c:pt idx="100">
                        <c:v>43322</c:v>
                      </c:pt>
                      <c:pt idx="101">
                        <c:v>43353</c:v>
                      </c:pt>
                      <c:pt idx="102">
                        <c:v>43383</c:v>
                      </c:pt>
                      <c:pt idx="103">
                        <c:v>43414</c:v>
                      </c:pt>
                      <c:pt idx="104">
                        <c:v>43444</c:v>
                      </c:pt>
                      <c:pt idx="105">
                        <c:v>43475</c:v>
                      </c:pt>
                      <c:pt idx="106">
                        <c:v>43506</c:v>
                      </c:pt>
                      <c:pt idx="107">
                        <c:v>43534</c:v>
                      </c:pt>
                      <c:pt idx="108">
                        <c:v>43565</c:v>
                      </c:pt>
                      <c:pt idx="109">
                        <c:v>43595</c:v>
                      </c:pt>
                      <c:pt idx="110">
                        <c:v>43626</c:v>
                      </c:pt>
                      <c:pt idx="111">
                        <c:v>43656</c:v>
                      </c:pt>
                      <c:pt idx="112">
                        <c:v>43687</c:v>
                      </c:pt>
                      <c:pt idx="113">
                        <c:v>43718</c:v>
                      </c:pt>
                      <c:pt idx="114">
                        <c:v>43748</c:v>
                      </c:pt>
                      <c:pt idx="115">
                        <c:v>43779</c:v>
                      </c:pt>
                      <c:pt idx="116">
                        <c:v>43809</c:v>
                      </c:pt>
                      <c:pt idx="117">
                        <c:v>43840</c:v>
                      </c:pt>
                      <c:pt idx="118">
                        <c:v>43871</c:v>
                      </c:pt>
                      <c:pt idx="119">
                        <c:v>43900</c:v>
                      </c:pt>
                    </c:numCache>
                  </c:numRef>
                </c:xVal>
                <c:yVal>
                  <c:numRef>
                    <c:extLst>
                      <c:ext uri="{02D57815-91ED-43cb-92C2-25804820EDAC}">
                        <c15:formulaRef>
                          <c15:sqref>KEN_data2!$J$27:$DY$27</c15:sqref>
                        </c15:formulaRef>
                      </c:ext>
                    </c:extLst>
                    <c:numCache>
                      <c:formatCode>General</c:formatCode>
                      <c:ptCount val="120"/>
                      <c:pt idx="0">
                        <c:v>15.075248453838874</c:v>
                      </c:pt>
                      <c:pt idx="1">
                        <c:v>15.075248453838874</c:v>
                      </c:pt>
                      <c:pt idx="2">
                        <c:v>15.075248453838874</c:v>
                      </c:pt>
                      <c:pt idx="3">
                        <c:v>15.075248453838874</c:v>
                      </c:pt>
                      <c:pt idx="4">
                        <c:v>15.075248453838874</c:v>
                      </c:pt>
                      <c:pt idx="5">
                        <c:v>15.075248453838874</c:v>
                      </c:pt>
                      <c:pt idx="6">
                        <c:v>15.075248453838874</c:v>
                      </c:pt>
                      <c:pt idx="7">
                        <c:v>15.075248453838874</c:v>
                      </c:pt>
                      <c:pt idx="8">
                        <c:v>15.075248453838874</c:v>
                      </c:pt>
                      <c:pt idx="9">
                        <c:v>15.804616827811756</c:v>
                      </c:pt>
                      <c:pt idx="10">
                        <c:v>15.804616827811756</c:v>
                      </c:pt>
                      <c:pt idx="11">
                        <c:v>15.804616827811756</c:v>
                      </c:pt>
                      <c:pt idx="12">
                        <c:v>15.804616827811756</c:v>
                      </c:pt>
                      <c:pt idx="13">
                        <c:v>15.804616827811756</c:v>
                      </c:pt>
                      <c:pt idx="14">
                        <c:v>15.804616827811756</c:v>
                      </c:pt>
                      <c:pt idx="15">
                        <c:v>15.804616827811756</c:v>
                      </c:pt>
                      <c:pt idx="16">
                        <c:v>15.804616827811756</c:v>
                      </c:pt>
                      <c:pt idx="17">
                        <c:v>15.804616827811756</c:v>
                      </c:pt>
                      <c:pt idx="18">
                        <c:v>15.804616827811756</c:v>
                      </c:pt>
                      <c:pt idx="19">
                        <c:v>15.804616827811756</c:v>
                      </c:pt>
                      <c:pt idx="20">
                        <c:v>15.804616827811756</c:v>
                      </c:pt>
                      <c:pt idx="21">
                        <c:v>15.812689716727039</c:v>
                      </c:pt>
                      <c:pt idx="22">
                        <c:v>15.812689716727039</c:v>
                      </c:pt>
                      <c:pt idx="23">
                        <c:v>15.812689716727039</c:v>
                      </c:pt>
                      <c:pt idx="24">
                        <c:v>15.812689716727039</c:v>
                      </c:pt>
                      <c:pt idx="25">
                        <c:v>15.812689716727039</c:v>
                      </c:pt>
                      <c:pt idx="26">
                        <c:v>15.812689716727039</c:v>
                      </c:pt>
                      <c:pt idx="27">
                        <c:v>15.812689716727039</c:v>
                      </c:pt>
                      <c:pt idx="28">
                        <c:v>15.812689716727039</c:v>
                      </c:pt>
                      <c:pt idx="29">
                        <c:v>15.812689716727039</c:v>
                      </c:pt>
                      <c:pt idx="30">
                        <c:v>15.812689716727039</c:v>
                      </c:pt>
                      <c:pt idx="31">
                        <c:v>15.812689716727039</c:v>
                      </c:pt>
                      <c:pt idx="32">
                        <c:v>15.812689716727039</c:v>
                      </c:pt>
                      <c:pt idx="33">
                        <c:v>17.537103632219253</c:v>
                      </c:pt>
                      <c:pt idx="34">
                        <c:v>17.537103632219253</c:v>
                      </c:pt>
                      <c:pt idx="35">
                        <c:v>17.537103632219253</c:v>
                      </c:pt>
                      <c:pt idx="36">
                        <c:v>17.537103632219253</c:v>
                      </c:pt>
                      <c:pt idx="37">
                        <c:v>17.537103632219253</c:v>
                      </c:pt>
                      <c:pt idx="38">
                        <c:v>17.537103632219253</c:v>
                      </c:pt>
                      <c:pt idx="39">
                        <c:v>17.537103632219253</c:v>
                      </c:pt>
                      <c:pt idx="40">
                        <c:v>17.537103632219253</c:v>
                      </c:pt>
                      <c:pt idx="41">
                        <c:v>17.537103632219253</c:v>
                      </c:pt>
                      <c:pt idx="42">
                        <c:v>17.537103632219253</c:v>
                      </c:pt>
                      <c:pt idx="43">
                        <c:v>17.537103632219253</c:v>
                      </c:pt>
                      <c:pt idx="44">
                        <c:v>17.537103632219253</c:v>
                      </c:pt>
                      <c:pt idx="45">
                        <c:v>16.446111117795077</c:v>
                      </c:pt>
                      <c:pt idx="46">
                        <c:v>16.446111117795077</c:v>
                      </c:pt>
                      <c:pt idx="47">
                        <c:v>16.446111117795077</c:v>
                      </c:pt>
                      <c:pt idx="48">
                        <c:v>16.446111117795077</c:v>
                      </c:pt>
                      <c:pt idx="49">
                        <c:v>16.446111117795077</c:v>
                      </c:pt>
                      <c:pt idx="50">
                        <c:v>16.446111117795077</c:v>
                      </c:pt>
                      <c:pt idx="51">
                        <c:v>16.446111117795077</c:v>
                      </c:pt>
                      <c:pt idx="52">
                        <c:v>16.446111117795077</c:v>
                      </c:pt>
                      <c:pt idx="53">
                        <c:v>16.446111117795077</c:v>
                      </c:pt>
                      <c:pt idx="54">
                        <c:v>16.446111117795077</c:v>
                      </c:pt>
                      <c:pt idx="55">
                        <c:v>16.446111117795077</c:v>
                      </c:pt>
                      <c:pt idx="56">
                        <c:v>16.446111117795077</c:v>
                      </c:pt>
                      <c:pt idx="57">
                        <c:v>17.02014914578449</c:v>
                      </c:pt>
                      <c:pt idx="58">
                        <c:v>17.02014914578449</c:v>
                      </c:pt>
                      <c:pt idx="59">
                        <c:v>17.02014914578449</c:v>
                      </c:pt>
                      <c:pt idx="60">
                        <c:v>17.02014914578449</c:v>
                      </c:pt>
                      <c:pt idx="61">
                        <c:v>17.02014914578449</c:v>
                      </c:pt>
                      <c:pt idx="62">
                        <c:v>17.02014914578449</c:v>
                      </c:pt>
                      <c:pt idx="63">
                        <c:v>17.02014914578449</c:v>
                      </c:pt>
                      <c:pt idx="64">
                        <c:v>17.02014914578449</c:v>
                      </c:pt>
                      <c:pt idx="65">
                        <c:v>17.02014914578449</c:v>
                      </c:pt>
                      <c:pt idx="66">
                        <c:v>17.02014914578449</c:v>
                      </c:pt>
                      <c:pt idx="67">
                        <c:v>17.02014914578449</c:v>
                      </c:pt>
                      <c:pt idx="68">
                        <c:v>17.02014914578449</c:v>
                      </c:pt>
                      <c:pt idx="69">
                        <c:v>16.760959009995108</c:v>
                      </c:pt>
                      <c:pt idx="70">
                        <c:v>16.760959009995108</c:v>
                      </c:pt>
                      <c:pt idx="71">
                        <c:v>16.760959009995108</c:v>
                      </c:pt>
                      <c:pt idx="72">
                        <c:v>16.760959009995108</c:v>
                      </c:pt>
                      <c:pt idx="73">
                        <c:v>16.760959009995108</c:v>
                      </c:pt>
                      <c:pt idx="74">
                        <c:v>16.760959009995108</c:v>
                      </c:pt>
                      <c:pt idx="75">
                        <c:v>16.760959009995108</c:v>
                      </c:pt>
                      <c:pt idx="76">
                        <c:v>16.760959009995108</c:v>
                      </c:pt>
                      <c:pt idx="77">
                        <c:v>16.760959009995108</c:v>
                      </c:pt>
                      <c:pt idx="78">
                        <c:v>16.760959009995108</c:v>
                      </c:pt>
                      <c:pt idx="79">
                        <c:v>16.760959009995108</c:v>
                      </c:pt>
                      <c:pt idx="80">
                        <c:v>16.760959009995108</c:v>
                      </c:pt>
                      <c:pt idx="81">
                        <c:v>15.871818240140662</c:v>
                      </c:pt>
                      <c:pt idx="82">
                        <c:v>15.871818240140662</c:v>
                      </c:pt>
                      <c:pt idx="83">
                        <c:v>15.871818240140662</c:v>
                      </c:pt>
                      <c:pt idx="84">
                        <c:v>15.871818240140662</c:v>
                      </c:pt>
                      <c:pt idx="85">
                        <c:v>15.871818240140662</c:v>
                      </c:pt>
                      <c:pt idx="86">
                        <c:v>15.871818240140662</c:v>
                      </c:pt>
                      <c:pt idx="87">
                        <c:v>15.871818240140662</c:v>
                      </c:pt>
                      <c:pt idx="88">
                        <c:v>15.871818240140662</c:v>
                      </c:pt>
                      <c:pt idx="89">
                        <c:v>15.871818240140662</c:v>
                      </c:pt>
                      <c:pt idx="90">
                        <c:v>15.871818240140662</c:v>
                      </c:pt>
                      <c:pt idx="91">
                        <c:v>15.871818240140662</c:v>
                      </c:pt>
                      <c:pt idx="92">
                        <c:v>15.871818240140662</c:v>
                      </c:pt>
                      <c:pt idx="93">
                        <c:v>15.606440231744838</c:v>
                      </c:pt>
                      <c:pt idx="94">
                        <c:v>15.606440231744838</c:v>
                      </c:pt>
                      <c:pt idx="95">
                        <c:v>15.606440231744838</c:v>
                      </c:pt>
                      <c:pt idx="96">
                        <c:v>15.606440231744838</c:v>
                      </c:pt>
                      <c:pt idx="97">
                        <c:v>15.606440231744838</c:v>
                      </c:pt>
                      <c:pt idx="98">
                        <c:v>15.606440231744838</c:v>
                      </c:pt>
                      <c:pt idx="99">
                        <c:v>15.606440231744838</c:v>
                      </c:pt>
                      <c:pt idx="100">
                        <c:v>15.606440231744838</c:v>
                      </c:pt>
                      <c:pt idx="101">
                        <c:v>15.606440231744838</c:v>
                      </c:pt>
                      <c:pt idx="102">
                        <c:v>15.606440231744838</c:v>
                      </c:pt>
                      <c:pt idx="103">
                        <c:v>15.606440231744838</c:v>
                      </c:pt>
                      <c:pt idx="104">
                        <c:v>15.606440231744838</c:v>
                      </c:pt>
                      <c:pt idx="105">
                        <c:v>17.762096151655815</c:v>
                      </c:pt>
                      <c:pt idx="106">
                        <c:v>17.762096151655815</c:v>
                      </c:pt>
                      <c:pt idx="107">
                        <c:v>17.762096151655815</c:v>
                      </c:pt>
                      <c:pt idx="108">
                        <c:v>17.762096151655815</c:v>
                      </c:pt>
                      <c:pt idx="109">
                        <c:v>17.762096151655815</c:v>
                      </c:pt>
                      <c:pt idx="110">
                        <c:v>17.762096151655815</c:v>
                      </c:pt>
                      <c:pt idx="111">
                        <c:v>17.762096151655815</c:v>
                      </c:pt>
                      <c:pt idx="112">
                        <c:v>17.762096151655815</c:v>
                      </c:pt>
                      <c:pt idx="113">
                        <c:v>17.762096151655815</c:v>
                      </c:pt>
                      <c:pt idx="114">
                        <c:v>17.762096151655815</c:v>
                      </c:pt>
                      <c:pt idx="115">
                        <c:v>17.762096151655815</c:v>
                      </c:pt>
                      <c:pt idx="116">
                        <c:v>17.762096151655815</c:v>
                      </c:pt>
                    </c:numCache>
                  </c:numRef>
                </c:yVal>
                <c:smooth val="1"/>
                <c:extLst>
                  <c:ext xmlns:c16="http://schemas.microsoft.com/office/drawing/2014/chart" uri="{C3380CC4-5D6E-409C-BE32-E72D297353CC}">
                    <c16:uniqueId val="{00000007-6761-4AC4-B532-0805F637AF55}"/>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KEN_data2!$G$28</c15:sqref>
                        </c15:formulaRef>
                      </c:ext>
                    </c:extLst>
                    <c:strCache>
                      <c:ptCount val="1"/>
                      <c:pt idx="0">
                        <c:v>Total tax revenue (% of GDP) (RHS)</c:v>
                      </c:pt>
                    </c:strCache>
                  </c:strRef>
                </c:tx>
                <c:spPr>
                  <a:ln w="38100" cap="rnd">
                    <a:solidFill>
                      <a:srgbClr val="C00000"/>
                    </a:solidFill>
                    <a:prstDash val="sysDash"/>
                    <a:round/>
                  </a:ln>
                  <a:effectLst/>
                </c:spPr>
                <c:marker>
                  <c:symbol val="none"/>
                </c:marker>
                <c:xVal>
                  <c:numRef>
                    <c:extLst xmlns:c15="http://schemas.microsoft.com/office/drawing/2012/chart">
                      <c:ext xmlns:c15="http://schemas.microsoft.com/office/drawing/2012/chart" uri="{02D57815-91ED-43cb-92C2-25804820EDAC}">
                        <c15:formulaRef>
                          <c15:sqref>KEN_data2!$J$1:$DY$1</c15:sqref>
                        </c15:formulaRef>
                      </c:ext>
                    </c:extLst>
                    <c:numCache>
                      <c:formatCode>[$-409]mmm\-yy;@</c:formatCode>
                      <c:ptCount val="120"/>
                      <c:pt idx="0">
                        <c:v>40278</c:v>
                      </c:pt>
                      <c:pt idx="1">
                        <c:v>40308</c:v>
                      </c:pt>
                      <c:pt idx="2">
                        <c:v>40339</c:v>
                      </c:pt>
                      <c:pt idx="3">
                        <c:v>40369</c:v>
                      </c:pt>
                      <c:pt idx="4">
                        <c:v>40400</c:v>
                      </c:pt>
                      <c:pt idx="5">
                        <c:v>40431</c:v>
                      </c:pt>
                      <c:pt idx="6">
                        <c:v>40461</c:v>
                      </c:pt>
                      <c:pt idx="7">
                        <c:v>40492</c:v>
                      </c:pt>
                      <c:pt idx="8">
                        <c:v>40522</c:v>
                      </c:pt>
                      <c:pt idx="9">
                        <c:v>40553</c:v>
                      </c:pt>
                      <c:pt idx="10">
                        <c:v>40584</c:v>
                      </c:pt>
                      <c:pt idx="11">
                        <c:v>40612</c:v>
                      </c:pt>
                      <c:pt idx="12">
                        <c:v>40643</c:v>
                      </c:pt>
                      <c:pt idx="13">
                        <c:v>40673</c:v>
                      </c:pt>
                      <c:pt idx="14">
                        <c:v>40704</c:v>
                      </c:pt>
                      <c:pt idx="15">
                        <c:v>40734</c:v>
                      </c:pt>
                      <c:pt idx="16">
                        <c:v>40765</c:v>
                      </c:pt>
                      <c:pt idx="17">
                        <c:v>40796</c:v>
                      </c:pt>
                      <c:pt idx="18">
                        <c:v>40826</c:v>
                      </c:pt>
                      <c:pt idx="19">
                        <c:v>40857</c:v>
                      </c:pt>
                      <c:pt idx="20">
                        <c:v>40887</c:v>
                      </c:pt>
                      <c:pt idx="21">
                        <c:v>40918</c:v>
                      </c:pt>
                      <c:pt idx="22">
                        <c:v>40949</c:v>
                      </c:pt>
                      <c:pt idx="23">
                        <c:v>40978</c:v>
                      </c:pt>
                      <c:pt idx="24">
                        <c:v>41009</c:v>
                      </c:pt>
                      <c:pt idx="25">
                        <c:v>41039</c:v>
                      </c:pt>
                      <c:pt idx="26">
                        <c:v>41070</c:v>
                      </c:pt>
                      <c:pt idx="27">
                        <c:v>41100</c:v>
                      </c:pt>
                      <c:pt idx="28">
                        <c:v>41131</c:v>
                      </c:pt>
                      <c:pt idx="29">
                        <c:v>41162</c:v>
                      </c:pt>
                      <c:pt idx="30">
                        <c:v>41192</c:v>
                      </c:pt>
                      <c:pt idx="31">
                        <c:v>41223</c:v>
                      </c:pt>
                      <c:pt idx="32">
                        <c:v>41253</c:v>
                      </c:pt>
                      <c:pt idx="33">
                        <c:v>41284</c:v>
                      </c:pt>
                      <c:pt idx="34">
                        <c:v>41315</c:v>
                      </c:pt>
                      <c:pt idx="35">
                        <c:v>41343</c:v>
                      </c:pt>
                      <c:pt idx="36">
                        <c:v>41374</c:v>
                      </c:pt>
                      <c:pt idx="37">
                        <c:v>41404</c:v>
                      </c:pt>
                      <c:pt idx="38">
                        <c:v>41435</c:v>
                      </c:pt>
                      <c:pt idx="39">
                        <c:v>41465</c:v>
                      </c:pt>
                      <c:pt idx="40">
                        <c:v>41496</c:v>
                      </c:pt>
                      <c:pt idx="41">
                        <c:v>41527</c:v>
                      </c:pt>
                      <c:pt idx="42">
                        <c:v>41557</c:v>
                      </c:pt>
                      <c:pt idx="43">
                        <c:v>41588</c:v>
                      </c:pt>
                      <c:pt idx="44">
                        <c:v>41618</c:v>
                      </c:pt>
                      <c:pt idx="45">
                        <c:v>41649</c:v>
                      </c:pt>
                      <c:pt idx="46">
                        <c:v>41680</c:v>
                      </c:pt>
                      <c:pt idx="47">
                        <c:v>41708</c:v>
                      </c:pt>
                      <c:pt idx="48">
                        <c:v>41739</c:v>
                      </c:pt>
                      <c:pt idx="49">
                        <c:v>41769</c:v>
                      </c:pt>
                      <c:pt idx="50">
                        <c:v>41800</c:v>
                      </c:pt>
                      <c:pt idx="51">
                        <c:v>41830</c:v>
                      </c:pt>
                      <c:pt idx="52">
                        <c:v>41861</c:v>
                      </c:pt>
                      <c:pt idx="53">
                        <c:v>41892</c:v>
                      </c:pt>
                      <c:pt idx="54">
                        <c:v>41922</c:v>
                      </c:pt>
                      <c:pt idx="55">
                        <c:v>41953</c:v>
                      </c:pt>
                      <c:pt idx="56">
                        <c:v>41983</c:v>
                      </c:pt>
                      <c:pt idx="57">
                        <c:v>42014</c:v>
                      </c:pt>
                      <c:pt idx="58">
                        <c:v>42045</c:v>
                      </c:pt>
                      <c:pt idx="59">
                        <c:v>42073</c:v>
                      </c:pt>
                      <c:pt idx="60">
                        <c:v>42104</c:v>
                      </c:pt>
                      <c:pt idx="61">
                        <c:v>42134</c:v>
                      </c:pt>
                      <c:pt idx="62">
                        <c:v>42165</c:v>
                      </c:pt>
                      <c:pt idx="63">
                        <c:v>42195</c:v>
                      </c:pt>
                      <c:pt idx="64">
                        <c:v>42226</c:v>
                      </c:pt>
                      <c:pt idx="65">
                        <c:v>42257</c:v>
                      </c:pt>
                      <c:pt idx="66">
                        <c:v>42287</c:v>
                      </c:pt>
                      <c:pt idx="67">
                        <c:v>42318</c:v>
                      </c:pt>
                      <c:pt idx="68">
                        <c:v>42348</c:v>
                      </c:pt>
                      <c:pt idx="69">
                        <c:v>42379</c:v>
                      </c:pt>
                      <c:pt idx="70">
                        <c:v>42410</c:v>
                      </c:pt>
                      <c:pt idx="71">
                        <c:v>42439</c:v>
                      </c:pt>
                      <c:pt idx="72">
                        <c:v>42470</c:v>
                      </c:pt>
                      <c:pt idx="73">
                        <c:v>42500</c:v>
                      </c:pt>
                      <c:pt idx="74">
                        <c:v>42531</c:v>
                      </c:pt>
                      <c:pt idx="75">
                        <c:v>42561</c:v>
                      </c:pt>
                      <c:pt idx="76">
                        <c:v>42592</c:v>
                      </c:pt>
                      <c:pt idx="77">
                        <c:v>42623</c:v>
                      </c:pt>
                      <c:pt idx="78">
                        <c:v>42653</c:v>
                      </c:pt>
                      <c:pt idx="79">
                        <c:v>42684</c:v>
                      </c:pt>
                      <c:pt idx="80">
                        <c:v>42714</c:v>
                      </c:pt>
                      <c:pt idx="81">
                        <c:v>42745</c:v>
                      </c:pt>
                      <c:pt idx="82">
                        <c:v>42776</c:v>
                      </c:pt>
                      <c:pt idx="83">
                        <c:v>42804</c:v>
                      </c:pt>
                      <c:pt idx="84">
                        <c:v>42835</c:v>
                      </c:pt>
                      <c:pt idx="85">
                        <c:v>42865</c:v>
                      </c:pt>
                      <c:pt idx="86">
                        <c:v>42896</c:v>
                      </c:pt>
                      <c:pt idx="87">
                        <c:v>42926</c:v>
                      </c:pt>
                      <c:pt idx="88">
                        <c:v>42957</c:v>
                      </c:pt>
                      <c:pt idx="89">
                        <c:v>42988</c:v>
                      </c:pt>
                      <c:pt idx="90">
                        <c:v>43018</c:v>
                      </c:pt>
                      <c:pt idx="91">
                        <c:v>43049</c:v>
                      </c:pt>
                      <c:pt idx="92">
                        <c:v>43079</c:v>
                      </c:pt>
                      <c:pt idx="93">
                        <c:v>43110</c:v>
                      </c:pt>
                      <c:pt idx="94">
                        <c:v>43141</c:v>
                      </c:pt>
                      <c:pt idx="95">
                        <c:v>43169</c:v>
                      </c:pt>
                      <c:pt idx="96">
                        <c:v>43200</c:v>
                      </c:pt>
                      <c:pt idx="97">
                        <c:v>43230</c:v>
                      </c:pt>
                      <c:pt idx="98">
                        <c:v>43261</c:v>
                      </c:pt>
                      <c:pt idx="99">
                        <c:v>43291</c:v>
                      </c:pt>
                      <c:pt idx="100">
                        <c:v>43322</c:v>
                      </c:pt>
                      <c:pt idx="101">
                        <c:v>43353</c:v>
                      </c:pt>
                      <c:pt idx="102">
                        <c:v>43383</c:v>
                      </c:pt>
                      <c:pt idx="103">
                        <c:v>43414</c:v>
                      </c:pt>
                      <c:pt idx="104">
                        <c:v>43444</c:v>
                      </c:pt>
                      <c:pt idx="105">
                        <c:v>43475</c:v>
                      </c:pt>
                      <c:pt idx="106">
                        <c:v>43506</c:v>
                      </c:pt>
                      <c:pt idx="107">
                        <c:v>43534</c:v>
                      </c:pt>
                      <c:pt idx="108">
                        <c:v>43565</c:v>
                      </c:pt>
                      <c:pt idx="109">
                        <c:v>43595</c:v>
                      </c:pt>
                      <c:pt idx="110">
                        <c:v>43626</c:v>
                      </c:pt>
                      <c:pt idx="111">
                        <c:v>43656</c:v>
                      </c:pt>
                      <c:pt idx="112">
                        <c:v>43687</c:v>
                      </c:pt>
                      <c:pt idx="113">
                        <c:v>43718</c:v>
                      </c:pt>
                      <c:pt idx="114">
                        <c:v>43748</c:v>
                      </c:pt>
                      <c:pt idx="115">
                        <c:v>43779</c:v>
                      </c:pt>
                      <c:pt idx="116">
                        <c:v>43809</c:v>
                      </c:pt>
                      <c:pt idx="117">
                        <c:v>43840</c:v>
                      </c:pt>
                      <c:pt idx="118">
                        <c:v>43871</c:v>
                      </c:pt>
                      <c:pt idx="119">
                        <c:v>43900</c:v>
                      </c:pt>
                    </c:numCache>
                  </c:numRef>
                </c:xVal>
                <c:yVal>
                  <c:numRef>
                    <c:extLst xmlns:c15="http://schemas.microsoft.com/office/drawing/2012/chart">
                      <c:ext xmlns:c15="http://schemas.microsoft.com/office/drawing/2012/chart" uri="{02D57815-91ED-43cb-92C2-25804820EDAC}">
                        <c15:formulaRef>
                          <c15:sqref>KEN_data2!$J$28:$DY$28</c15:sqref>
                        </c15:formulaRef>
                      </c:ext>
                    </c:extLst>
                    <c:numCache>
                      <c:formatCode>General</c:formatCode>
                      <c:ptCount val="120"/>
                      <c:pt idx="0">
                        <c:v>1.3114353396327243</c:v>
                      </c:pt>
                      <c:pt idx="1">
                        <c:v>1.5743639791024371</c:v>
                      </c:pt>
                      <c:pt idx="2">
                        <c:v>1.4410117562200624</c:v>
                      </c:pt>
                      <c:pt idx="3">
                        <c:v>1.4117939570902227</c:v>
                      </c:pt>
                      <c:pt idx="4">
                        <c:v>1.2565336436436088</c:v>
                      </c:pt>
                      <c:pt idx="5">
                        <c:v>1.3546940897482862</c:v>
                      </c:pt>
                      <c:pt idx="6">
                        <c:v>1.3986364816721417</c:v>
                      </c:pt>
                      <c:pt idx="7">
                        <c:v>1.4567775880759406</c:v>
                      </c:pt>
                      <c:pt idx="8">
                        <c:v>1.4042514062054685</c:v>
                      </c:pt>
                      <c:pt idx="9">
                        <c:v>1.3098825812788972</c:v>
                      </c:pt>
                      <c:pt idx="10">
                        <c:v>1.139674514898916</c:v>
                      </c:pt>
                      <c:pt idx="11">
                        <c:v>1.2170245883412272</c:v>
                      </c:pt>
                      <c:pt idx="12">
                        <c:v>1.3414682063822347</c:v>
                      </c:pt>
                      <c:pt idx="13">
                        <c:v>1.536999458424237</c:v>
                      </c:pt>
                      <c:pt idx="14">
                        <c:v>1.3868529996476573</c:v>
                      </c:pt>
                      <c:pt idx="15">
                        <c:v>1.3051550039646609</c:v>
                      </c:pt>
                      <c:pt idx="16">
                        <c:v>1.2158526175314952</c:v>
                      </c:pt>
                      <c:pt idx="17">
                        <c:v>1.2760972849569547</c:v>
                      </c:pt>
                      <c:pt idx="18">
                        <c:v>1.3123925946904105</c:v>
                      </c:pt>
                      <c:pt idx="19">
                        <c:v>1.3756790184159378</c:v>
                      </c:pt>
                      <c:pt idx="20">
                        <c:v>1.3727535645626372</c:v>
                      </c:pt>
                      <c:pt idx="21">
                        <c:v>1.3466212994082316</c:v>
                      </c:pt>
                      <c:pt idx="22">
                        <c:v>1.1651590590325875</c:v>
                      </c:pt>
                      <c:pt idx="23">
                        <c:v>1.2685566936348935</c:v>
                      </c:pt>
                      <c:pt idx="24">
                        <c:v>1.3167752780600293</c:v>
                      </c:pt>
                      <c:pt idx="25">
                        <c:v>1.5657953506344988</c:v>
                      </c:pt>
                      <c:pt idx="26">
                        <c:v>1.3922517875706639</c:v>
                      </c:pt>
                      <c:pt idx="27">
                        <c:v>1.3454749685351581</c:v>
                      </c:pt>
                      <c:pt idx="28">
                        <c:v>1.1816387687527721</c:v>
                      </c:pt>
                      <c:pt idx="29">
                        <c:v>1.2562235462617266</c:v>
                      </c:pt>
                      <c:pt idx="30">
                        <c:v>1.3004737912924715</c:v>
                      </c:pt>
                      <c:pt idx="31">
                        <c:v>1.3583033938224875</c:v>
                      </c:pt>
                      <c:pt idx="32">
                        <c:v>1.3617197674474104</c:v>
                      </c:pt>
                      <c:pt idx="33">
                        <c:v>1.2702708552161643</c:v>
                      </c:pt>
                      <c:pt idx="34">
                        <c:v>1.1161366589337576</c:v>
                      </c:pt>
                      <c:pt idx="35">
                        <c:v>1.5161643647774989</c:v>
                      </c:pt>
                      <c:pt idx="36">
                        <c:v>1.38173763408954</c:v>
                      </c:pt>
                      <c:pt idx="37">
                        <c:v>1.8004583546887503</c:v>
                      </c:pt>
                      <c:pt idx="38">
                        <c:v>1.3936095600334493</c:v>
                      </c:pt>
                      <c:pt idx="39">
                        <c:v>1.6541315988238783</c:v>
                      </c:pt>
                      <c:pt idx="40">
                        <c:v>1.4245608651866239</c:v>
                      </c:pt>
                      <c:pt idx="41">
                        <c:v>1.4889994312715238</c:v>
                      </c:pt>
                      <c:pt idx="42">
                        <c:v>1.4740155152724952</c:v>
                      </c:pt>
                      <c:pt idx="43">
                        <c:v>1.5045453319306195</c:v>
                      </c:pt>
                      <c:pt idx="44">
                        <c:v>1.468695486972293</c:v>
                      </c:pt>
                      <c:pt idx="45">
                        <c:v>1.3686046698323366</c:v>
                      </c:pt>
                      <c:pt idx="46">
                        <c:v>1.1805698875273132</c:v>
                      </c:pt>
                      <c:pt idx="47">
                        <c:v>1.3162441729930432</c:v>
                      </c:pt>
                      <c:pt idx="48">
                        <c:v>1.4409793721408681</c:v>
                      </c:pt>
                      <c:pt idx="49">
                        <c:v>1.5023011876590078</c:v>
                      </c:pt>
                      <c:pt idx="50">
                        <c:v>1.3296758655559762</c:v>
                      </c:pt>
                      <c:pt idx="51">
                        <c:v>1.2471360478679117</c:v>
                      </c:pt>
                      <c:pt idx="52">
                        <c:v>1.3343093984520544</c:v>
                      </c:pt>
                      <c:pt idx="53">
                        <c:v>1.414893384012214</c:v>
                      </c:pt>
                      <c:pt idx="54">
                        <c:v>1.4356178007870837</c:v>
                      </c:pt>
                      <c:pt idx="55">
                        <c:v>1.4648565656266515</c:v>
                      </c:pt>
                      <c:pt idx="56">
                        <c:v>1.5599052914049631</c:v>
                      </c:pt>
                      <c:pt idx="57">
                        <c:v>1.5170476889164857</c:v>
                      </c:pt>
                      <c:pt idx="58">
                        <c:v>1.3015897415741025</c:v>
                      </c:pt>
                      <c:pt idx="59">
                        <c:v>1.2938507399604755</c:v>
                      </c:pt>
                      <c:pt idx="60">
                        <c:v>1.3438121218650345</c:v>
                      </c:pt>
                      <c:pt idx="61">
                        <c:v>1.5815092708094143</c:v>
                      </c:pt>
                      <c:pt idx="62">
                        <c:v>1.443888710928982</c:v>
                      </c:pt>
                      <c:pt idx="63">
                        <c:v>1.4301186984622409</c:v>
                      </c:pt>
                      <c:pt idx="64">
                        <c:v>1.3612155929372143</c:v>
                      </c:pt>
                      <c:pt idx="65">
                        <c:v>1.3782371530318878</c:v>
                      </c:pt>
                      <c:pt idx="66">
                        <c:v>1.3933120280051075</c:v>
                      </c:pt>
                      <c:pt idx="67">
                        <c:v>1.4290684432740994</c:v>
                      </c:pt>
                      <c:pt idx="68">
                        <c:v>1.3978728260306557</c:v>
                      </c:pt>
                      <c:pt idx="69">
                        <c:v>1.0031574750457364</c:v>
                      </c:pt>
                      <c:pt idx="70">
                        <c:v>1.1858052378924813</c:v>
                      </c:pt>
                      <c:pt idx="71">
                        <c:v>1.3236387931383131</c:v>
                      </c:pt>
                      <c:pt idx="72">
                        <c:v>1.7893443925586225</c:v>
                      </c:pt>
                      <c:pt idx="73">
                        <c:v>1.5952857582686404</c:v>
                      </c:pt>
                      <c:pt idx="74">
                        <c:v>1.4472618227503291</c:v>
                      </c:pt>
                      <c:pt idx="75">
                        <c:v>1.4175640074895448</c:v>
                      </c:pt>
                      <c:pt idx="76">
                        <c:v>1.3718283277943371</c:v>
                      </c:pt>
                      <c:pt idx="77">
                        <c:v>1.3591508682192124</c:v>
                      </c:pt>
                      <c:pt idx="78">
                        <c:v>1.3939462467835098</c:v>
                      </c:pt>
                      <c:pt idx="79">
                        <c:v>1.434067012709578</c:v>
                      </c:pt>
                      <c:pt idx="80">
                        <c:v>1.4511387533267353</c:v>
                      </c:pt>
                      <c:pt idx="81">
                        <c:v>1.3109528539517601</c:v>
                      </c:pt>
                      <c:pt idx="82">
                        <c:v>1.1436854097722078</c:v>
                      </c:pt>
                      <c:pt idx="83">
                        <c:v>1.2513998674135627</c:v>
                      </c:pt>
                      <c:pt idx="84">
                        <c:v>1.3969891480282859</c:v>
                      </c:pt>
                      <c:pt idx="85">
                        <c:v>1.5669469931538618</c:v>
                      </c:pt>
                      <c:pt idx="86">
                        <c:v>1.4294123539495114</c:v>
                      </c:pt>
                      <c:pt idx="87">
                        <c:v>1.3373324136799163</c:v>
                      </c:pt>
                      <c:pt idx="88">
                        <c:v>1.2991219806477827</c:v>
                      </c:pt>
                      <c:pt idx="89">
                        <c:v>1.2991710943149191</c:v>
                      </c:pt>
                      <c:pt idx="90">
                        <c:v>1.3135204707299428</c:v>
                      </c:pt>
                      <c:pt idx="91">
                        <c:v>1.280851696473035</c:v>
                      </c:pt>
                      <c:pt idx="92">
                        <c:v>1.3888538900027374</c:v>
                      </c:pt>
                      <c:pt idx="93">
                        <c:v>1.2677608576285728</c:v>
                      </c:pt>
                      <c:pt idx="94">
                        <c:v>1.1565845353933393</c:v>
                      </c:pt>
                      <c:pt idx="95">
                        <c:v>1.1288959208561851</c:v>
                      </c:pt>
                      <c:pt idx="96">
                        <c:v>1.2511795033490556</c:v>
                      </c:pt>
                      <c:pt idx="97">
                        <c:v>1.3937625797766275</c:v>
                      </c:pt>
                      <c:pt idx="98">
                        <c:v>1.3238878511616401</c:v>
                      </c:pt>
                      <c:pt idx="99">
                        <c:v>1.2972361091710303</c:v>
                      </c:pt>
                      <c:pt idx="100">
                        <c:v>1.2327815662867174</c:v>
                      </c:pt>
                      <c:pt idx="101">
                        <c:v>1.2770114796801226</c:v>
                      </c:pt>
                      <c:pt idx="102">
                        <c:v>1.3124897395940269</c:v>
                      </c:pt>
                      <c:pt idx="103">
                        <c:v>1.4190180624582602</c:v>
                      </c:pt>
                      <c:pt idx="104">
                        <c:v>1.3321098448159452</c:v>
                      </c:pt>
                      <c:pt idx="105">
                        <c:v>1.2174610817300069</c:v>
                      </c:pt>
                      <c:pt idx="106">
                        <c:v>1.0462122573313479</c:v>
                      </c:pt>
                      <c:pt idx="107">
                        <c:v>1.1806903694738302</c:v>
                      </c:pt>
                      <c:pt idx="108">
                        <c:v>1.3136659291075197</c:v>
                      </c:pt>
                      <c:pt idx="109">
                        <c:v>1.4227923190219389</c:v>
                      </c:pt>
                      <c:pt idx="110">
                        <c:v>1.3225911055177104</c:v>
                      </c:pt>
                      <c:pt idx="111">
                        <c:v>1.2478714534159752</c:v>
                      </c:pt>
                      <c:pt idx="112">
                        <c:v>1.2532578413297086</c:v>
                      </c:pt>
                      <c:pt idx="113">
                        <c:v>1.3163061092843424</c:v>
                      </c:pt>
                      <c:pt idx="114">
                        <c:v>1.3214293261417183</c:v>
                      </c:pt>
                      <c:pt idx="115">
                        <c:v>1.2996333593029494</c:v>
                      </c:pt>
                      <c:pt idx="116">
                        <c:v>1.2273302976800258</c:v>
                      </c:pt>
                      <c:pt idx="117">
                        <c:v>1.1363131849850563</c:v>
                      </c:pt>
                      <c:pt idx="118">
                        <c:v>1.0142961591606345</c:v>
                      </c:pt>
                      <c:pt idx="119">
                        <c:v>1.0155526232353373</c:v>
                      </c:pt>
                    </c:numCache>
                  </c:numRef>
                </c:yVal>
                <c:smooth val="1"/>
                <c:extLst xmlns:c15="http://schemas.microsoft.com/office/drawing/2012/chart">
                  <c:ext xmlns:c16="http://schemas.microsoft.com/office/drawing/2014/chart" uri="{C3380CC4-5D6E-409C-BE32-E72D297353CC}">
                    <c16:uniqueId val="{00000008-6761-4AC4-B532-0805F637AF55}"/>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KEN_data2!$G$29</c15:sqref>
                        </c15:formulaRef>
                      </c:ext>
                    </c:extLst>
                    <c:strCache>
                      <c:ptCount val="1"/>
                      <c:pt idx="0">
                        <c:v>Total revenue (% of GDP)</c:v>
                      </c:pt>
                    </c:strCache>
                  </c:strRef>
                </c:tx>
                <c:spPr>
                  <a:ln w="25400" cap="rnd">
                    <a:noFill/>
                    <a:round/>
                  </a:ln>
                  <a:effectLst/>
                </c:spPr>
                <c:marker>
                  <c:symbol val="circle"/>
                  <c:size val="5"/>
                  <c:spPr>
                    <a:solidFill>
                      <a:srgbClr val="4B8CAD"/>
                    </a:solidFill>
                    <a:ln w="25400">
                      <a:noFill/>
                    </a:ln>
                    <a:effectLst/>
                  </c:spPr>
                </c:marker>
                <c:xVal>
                  <c:numRef>
                    <c:extLst xmlns:c15="http://schemas.microsoft.com/office/drawing/2012/chart">
                      <c:ext xmlns:c15="http://schemas.microsoft.com/office/drawing/2012/chart" uri="{02D57815-91ED-43cb-92C2-25804820EDAC}">
                        <c15:formulaRef>
                          <c15:sqref>KEN_data2!$J$1:$DY$1</c15:sqref>
                        </c15:formulaRef>
                      </c:ext>
                    </c:extLst>
                    <c:numCache>
                      <c:formatCode>[$-409]mmm\-yy;@</c:formatCode>
                      <c:ptCount val="120"/>
                      <c:pt idx="0">
                        <c:v>40278</c:v>
                      </c:pt>
                      <c:pt idx="1">
                        <c:v>40308</c:v>
                      </c:pt>
                      <c:pt idx="2">
                        <c:v>40339</c:v>
                      </c:pt>
                      <c:pt idx="3">
                        <c:v>40369</c:v>
                      </c:pt>
                      <c:pt idx="4">
                        <c:v>40400</c:v>
                      </c:pt>
                      <c:pt idx="5">
                        <c:v>40431</c:v>
                      </c:pt>
                      <c:pt idx="6">
                        <c:v>40461</c:v>
                      </c:pt>
                      <c:pt idx="7">
                        <c:v>40492</c:v>
                      </c:pt>
                      <c:pt idx="8">
                        <c:v>40522</c:v>
                      </c:pt>
                      <c:pt idx="9">
                        <c:v>40553</c:v>
                      </c:pt>
                      <c:pt idx="10">
                        <c:v>40584</c:v>
                      </c:pt>
                      <c:pt idx="11">
                        <c:v>40612</c:v>
                      </c:pt>
                      <c:pt idx="12">
                        <c:v>40643</c:v>
                      </c:pt>
                      <c:pt idx="13">
                        <c:v>40673</c:v>
                      </c:pt>
                      <c:pt idx="14">
                        <c:v>40704</c:v>
                      </c:pt>
                      <c:pt idx="15">
                        <c:v>40734</c:v>
                      </c:pt>
                      <c:pt idx="16">
                        <c:v>40765</c:v>
                      </c:pt>
                      <c:pt idx="17">
                        <c:v>40796</c:v>
                      </c:pt>
                      <c:pt idx="18">
                        <c:v>40826</c:v>
                      </c:pt>
                      <c:pt idx="19">
                        <c:v>40857</c:v>
                      </c:pt>
                      <c:pt idx="20">
                        <c:v>40887</c:v>
                      </c:pt>
                      <c:pt idx="21">
                        <c:v>40918</c:v>
                      </c:pt>
                      <c:pt idx="22">
                        <c:v>40949</c:v>
                      </c:pt>
                      <c:pt idx="23">
                        <c:v>40978</c:v>
                      </c:pt>
                      <c:pt idx="24">
                        <c:v>41009</c:v>
                      </c:pt>
                      <c:pt idx="25">
                        <c:v>41039</c:v>
                      </c:pt>
                      <c:pt idx="26">
                        <c:v>41070</c:v>
                      </c:pt>
                      <c:pt idx="27">
                        <c:v>41100</c:v>
                      </c:pt>
                      <c:pt idx="28">
                        <c:v>41131</c:v>
                      </c:pt>
                      <c:pt idx="29">
                        <c:v>41162</c:v>
                      </c:pt>
                      <c:pt idx="30">
                        <c:v>41192</c:v>
                      </c:pt>
                      <c:pt idx="31">
                        <c:v>41223</c:v>
                      </c:pt>
                      <c:pt idx="32">
                        <c:v>41253</c:v>
                      </c:pt>
                      <c:pt idx="33">
                        <c:v>41284</c:v>
                      </c:pt>
                      <c:pt idx="34">
                        <c:v>41315</c:v>
                      </c:pt>
                      <c:pt idx="35">
                        <c:v>41343</c:v>
                      </c:pt>
                      <c:pt idx="36">
                        <c:v>41374</c:v>
                      </c:pt>
                      <c:pt idx="37">
                        <c:v>41404</c:v>
                      </c:pt>
                      <c:pt idx="38">
                        <c:v>41435</c:v>
                      </c:pt>
                      <c:pt idx="39">
                        <c:v>41465</c:v>
                      </c:pt>
                      <c:pt idx="40">
                        <c:v>41496</c:v>
                      </c:pt>
                      <c:pt idx="41">
                        <c:v>41527</c:v>
                      </c:pt>
                      <c:pt idx="42">
                        <c:v>41557</c:v>
                      </c:pt>
                      <c:pt idx="43">
                        <c:v>41588</c:v>
                      </c:pt>
                      <c:pt idx="44">
                        <c:v>41618</c:v>
                      </c:pt>
                      <c:pt idx="45">
                        <c:v>41649</c:v>
                      </c:pt>
                      <c:pt idx="46">
                        <c:v>41680</c:v>
                      </c:pt>
                      <c:pt idx="47">
                        <c:v>41708</c:v>
                      </c:pt>
                      <c:pt idx="48">
                        <c:v>41739</c:v>
                      </c:pt>
                      <c:pt idx="49">
                        <c:v>41769</c:v>
                      </c:pt>
                      <c:pt idx="50">
                        <c:v>41800</c:v>
                      </c:pt>
                      <c:pt idx="51">
                        <c:v>41830</c:v>
                      </c:pt>
                      <c:pt idx="52">
                        <c:v>41861</c:v>
                      </c:pt>
                      <c:pt idx="53">
                        <c:v>41892</c:v>
                      </c:pt>
                      <c:pt idx="54">
                        <c:v>41922</c:v>
                      </c:pt>
                      <c:pt idx="55">
                        <c:v>41953</c:v>
                      </c:pt>
                      <c:pt idx="56">
                        <c:v>41983</c:v>
                      </c:pt>
                      <c:pt idx="57">
                        <c:v>42014</c:v>
                      </c:pt>
                      <c:pt idx="58">
                        <c:v>42045</c:v>
                      </c:pt>
                      <c:pt idx="59">
                        <c:v>42073</c:v>
                      </c:pt>
                      <c:pt idx="60">
                        <c:v>42104</c:v>
                      </c:pt>
                      <c:pt idx="61">
                        <c:v>42134</c:v>
                      </c:pt>
                      <c:pt idx="62">
                        <c:v>42165</c:v>
                      </c:pt>
                      <c:pt idx="63">
                        <c:v>42195</c:v>
                      </c:pt>
                      <c:pt idx="64">
                        <c:v>42226</c:v>
                      </c:pt>
                      <c:pt idx="65">
                        <c:v>42257</c:v>
                      </c:pt>
                      <c:pt idx="66">
                        <c:v>42287</c:v>
                      </c:pt>
                      <c:pt idx="67">
                        <c:v>42318</c:v>
                      </c:pt>
                      <c:pt idx="68">
                        <c:v>42348</c:v>
                      </c:pt>
                      <c:pt idx="69">
                        <c:v>42379</c:v>
                      </c:pt>
                      <c:pt idx="70">
                        <c:v>42410</c:v>
                      </c:pt>
                      <c:pt idx="71">
                        <c:v>42439</c:v>
                      </c:pt>
                      <c:pt idx="72">
                        <c:v>42470</c:v>
                      </c:pt>
                      <c:pt idx="73">
                        <c:v>42500</c:v>
                      </c:pt>
                      <c:pt idx="74">
                        <c:v>42531</c:v>
                      </c:pt>
                      <c:pt idx="75">
                        <c:v>42561</c:v>
                      </c:pt>
                      <c:pt idx="76">
                        <c:v>42592</c:v>
                      </c:pt>
                      <c:pt idx="77">
                        <c:v>42623</c:v>
                      </c:pt>
                      <c:pt idx="78">
                        <c:v>42653</c:v>
                      </c:pt>
                      <c:pt idx="79">
                        <c:v>42684</c:v>
                      </c:pt>
                      <c:pt idx="80">
                        <c:v>42714</c:v>
                      </c:pt>
                      <c:pt idx="81">
                        <c:v>42745</c:v>
                      </c:pt>
                      <c:pt idx="82">
                        <c:v>42776</c:v>
                      </c:pt>
                      <c:pt idx="83">
                        <c:v>42804</c:v>
                      </c:pt>
                      <c:pt idx="84">
                        <c:v>42835</c:v>
                      </c:pt>
                      <c:pt idx="85">
                        <c:v>42865</c:v>
                      </c:pt>
                      <c:pt idx="86">
                        <c:v>42896</c:v>
                      </c:pt>
                      <c:pt idx="87">
                        <c:v>42926</c:v>
                      </c:pt>
                      <c:pt idx="88">
                        <c:v>42957</c:v>
                      </c:pt>
                      <c:pt idx="89">
                        <c:v>42988</c:v>
                      </c:pt>
                      <c:pt idx="90">
                        <c:v>43018</c:v>
                      </c:pt>
                      <c:pt idx="91">
                        <c:v>43049</c:v>
                      </c:pt>
                      <c:pt idx="92">
                        <c:v>43079</c:v>
                      </c:pt>
                      <c:pt idx="93">
                        <c:v>43110</c:v>
                      </c:pt>
                      <c:pt idx="94">
                        <c:v>43141</c:v>
                      </c:pt>
                      <c:pt idx="95">
                        <c:v>43169</c:v>
                      </c:pt>
                      <c:pt idx="96">
                        <c:v>43200</c:v>
                      </c:pt>
                      <c:pt idx="97">
                        <c:v>43230</c:v>
                      </c:pt>
                      <c:pt idx="98">
                        <c:v>43261</c:v>
                      </c:pt>
                      <c:pt idx="99">
                        <c:v>43291</c:v>
                      </c:pt>
                      <c:pt idx="100">
                        <c:v>43322</c:v>
                      </c:pt>
                      <c:pt idx="101">
                        <c:v>43353</c:v>
                      </c:pt>
                      <c:pt idx="102">
                        <c:v>43383</c:v>
                      </c:pt>
                      <c:pt idx="103">
                        <c:v>43414</c:v>
                      </c:pt>
                      <c:pt idx="104">
                        <c:v>43444</c:v>
                      </c:pt>
                      <c:pt idx="105">
                        <c:v>43475</c:v>
                      </c:pt>
                      <c:pt idx="106">
                        <c:v>43506</c:v>
                      </c:pt>
                      <c:pt idx="107">
                        <c:v>43534</c:v>
                      </c:pt>
                      <c:pt idx="108">
                        <c:v>43565</c:v>
                      </c:pt>
                      <c:pt idx="109">
                        <c:v>43595</c:v>
                      </c:pt>
                      <c:pt idx="110">
                        <c:v>43626</c:v>
                      </c:pt>
                      <c:pt idx="111">
                        <c:v>43656</c:v>
                      </c:pt>
                      <c:pt idx="112">
                        <c:v>43687</c:v>
                      </c:pt>
                      <c:pt idx="113">
                        <c:v>43718</c:v>
                      </c:pt>
                      <c:pt idx="114">
                        <c:v>43748</c:v>
                      </c:pt>
                      <c:pt idx="115">
                        <c:v>43779</c:v>
                      </c:pt>
                      <c:pt idx="116">
                        <c:v>43809</c:v>
                      </c:pt>
                      <c:pt idx="117">
                        <c:v>43840</c:v>
                      </c:pt>
                      <c:pt idx="118">
                        <c:v>43871</c:v>
                      </c:pt>
                      <c:pt idx="119">
                        <c:v>43900</c:v>
                      </c:pt>
                    </c:numCache>
                  </c:numRef>
                </c:xVal>
                <c:yVal>
                  <c:numRef>
                    <c:extLst xmlns:c15="http://schemas.microsoft.com/office/drawing/2012/chart">
                      <c:ext xmlns:c15="http://schemas.microsoft.com/office/drawing/2012/chart" uri="{02D57815-91ED-43cb-92C2-25804820EDAC}">
                        <c15:formulaRef>
                          <c15:sqref>KEN_data2!$J$29:$DY$29</c15:sqref>
                        </c15:formulaRef>
                      </c:ext>
                    </c:extLst>
                    <c:numCache>
                      <c:formatCode>General</c:formatCode>
                      <c:ptCount val="120"/>
                      <c:pt idx="0">
                        <c:v>1.5199881614273938</c:v>
                      </c:pt>
                      <c:pt idx="1">
                        <c:v>2.0897142093267043</c:v>
                      </c:pt>
                      <c:pt idx="2">
                        <c:v>1.9419949909038829</c:v>
                      </c:pt>
                      <c:pt idx="3">
                        <c:v>1.9274491967366518</c:v>
                      </c:pt>
                      <c:pt idx="4">
                        <c:v>1.3974585142486202</c:v>
                      </c:pt>
                      <c:pt idx="5">
                        <c:v>1.5709247349284066</c:v>
                      </c:pt>
                      <c:pt idx="6">
                        <c:v>1.6230392758529406</c:v>
                      </c:pt>
                      <c:pt idx="7">
                        <c:v>1.7037721146292721</c:v>
                      </c:pt>
                      <c:pt idx="8">
                        <c:v>1.6247389134722703</c:v>
                      </c:pt>
                      <c:pt idx="9">
                        <c:v>1.506599891005963</c:v>
                      </c:pt>
                      <c:pt idx="10">
                        <c:v>1.3571958757219968</c:v>
                      </c:pt>
                      <c:pt idx="11">
                        <c:v>1.4373819395970182</c:v>
                      </c:pt>
                      <c:pt idx="12">
                        <c:v>1.5320342385814794</c:v>
                      </c:pt>
                      <c:pt idx="13">
                        <c:v>1.9162885763585684</c:v>
                      </c:pt>
                      <c:pt idx="14">
                        <c:v>1.6884789221676115</c:v>
                      </c:pt>
                      <c:pt idx="15">
                        <c:v>1.6047679995213349</c:v>
                      </c:pt>
                      <c:pt idx="16">
                        <c:v>1.3155774924634225</c:v>
                      </c:pt>
                      <c:pt idx="17">
                        <c:v>1.3811005017037055</c:v>
                      </c:pt>
                      <c:pt idx="18">
                        <c:v>1.4201333921072219</c:v>
                      </c:pt>
                      <c:pt idx="19">
                        <c:v>1.5010798950572604</c:v>
                      </c:pt>
                      <c:pt idx="20">
                        <c:v>1.5063671832141428</c:v>
                      </c:pt>
                      <c:pt idx="21">
                        <c:v>1.4890112796196389</c:v>
                      </c:pt>
                      <c:pt idx="22">
                        <c:v>1.2824108823860039</c:v>
                      </c:pt>
                      <c:pt idx="23">
                        <c:v>1.4013226596720496</c:v>
                      </c:pt>
                      <c:pt idx="24">
                        <c:v>1.468369718345665</c:v>
                      </c:pt>
                      <c:pt idx="25">
                        <c:v>1.7644012762718717</c:v>
                      </c:pt>
                      <c:pt idx="26">
                        <c:v>1.5603667365190068</c:v>
                      </c:pt>
                      <c:pt idx="27">
                        <c:v>1.4923213270223741</c:v>
                      </c:pt>
                      <c:pt idx="28">
                        <c:v>1.2672293964929899</c:v>
                      </c:pt>
                      <c:pt idx="29">
                        <c:v>1.3538838448667916</c:v>
                      </c:pt>
                      <c:pt idx="30">
                        <c:v>1.4362830107062594</c:v>
                      </c:pt>
                      <c:pt idx="31">
                        <c:v>1.541593431220476</c:v>
                      </c:pt>
                      <c:pt idx="32">
                        <c:v>1.5420572573067728</c:v>
                      </c:pt>
                      <c:pt idx="33">
                        <c:v>1.4133565529793337</c:v>
                      </c:pt>
                      <c:pt idx="34">
                        <c:v>1.21184264654312</c:v>
                      </c:pt>
                      <c:pt idx="35">
                        <c:v>1.6819006658394251</c:v>
                      </c:pt>
                      <c:pt idx="36">
                        <c:v>1.5578214777049446</c:v>
                      </c:pt>
                      <c:pt idx="37">
                        <c:v>2.0447460616115021</c:v>
                      </c:pt>
                      <c:pt idx="38">
                        <c:v>1.5612285097065988</c:v>
                      </c:pt>
                      <c:pt idx="39">
                        <c:v>1.7965455364930358</c:v>
                      </c:pt>
                      <c:pt idx="40">
                        <c:v>1.5002672237058619</c:v>
                      </c:pt>
                      <c:pt idx="41">
                        <c:v>1.616401353708649</c:v>
                      </c:pt>
                      <c:pt idx="42">
                        <c:v>1.6576299533327938</c:v>
                      </c:pt>
                      <c:pt idx="43">
                        <c:v>1.7353735062447735</c:v>
                      </c:pt>
                      <c:pt idx="44">
                        <c:v>1.6902207371816622</c:v>
                      </c:pt>
                      <c:pt idx="45">
                        <c:v>1.4584787092874487</c:v>
                      </c:pt>
                      <c:pt idx="46">
                        <c:v>1.3633754084033531</c:v>
                      </c:pt>
                      <c:pt idx="47">
                        <c:v>1.4820641864617548</c:v>
                      </c:pt>
                      <c:pt idx="48">
                        <c:v>1.6846995005841274</c:v>
                      </c:pt>
                      <c:pt idx="49">
                        <c:v>1.7743469479609832</c:v>
                      </c:pt>
                      <c:pt idx="50">
                        <c:v>1.6020486261821756</c:v>
                      </c:pt>
                      <c:pt idx="51">
                        <c:v>1.547266817148514</c:v>
                      </c:pt>
                      <c:pt idx="52">
                        <c:v>1.5095877420535064</c:v>
                      </c:pt>
                      <c:pt idx="53">
                        <c:v>1.602431154863343</c:v>
                      </c:pt>
                      <c:pt idx="54">
                        <c:v>1.6169487352953968</c:v>
                      </c:pt>
                      <c:pt idx="55">
                        <c:v>1.6811888744617993</c:v>
                      </c:pt>
                      <c:pt idx="56">
                        <c:v>1.6160135905788622</c:v>
                      </c:pt>
                      <c:pt idx="57">
                        <c:v>1.538253312750925</c:v>
                      </c:pt>
                      <c:pt idx="58">
                        <c:v>1.289225373677348</c:v>
                      </c:pt>
                      <c:pt idx="59">
                        <c:v>1.3904158697590212</c:v>
                      </c:pt>
                      <c:pt idx="60">
                        <c:v>1.5032546506546247</c:v>
                      </c:pt>
                      <c:pt idx="61">
                        <c:v>1.7025909636361873</c:v>
                      </c:pt>
                      <c:pt idx="62">
                        <c:v>1.5756214765728647</c:v>
                      </c:pt>
                      <c:pt idx="63">
                        <c:v>1.509704702719169</c:v>
                      </c:pt>
                      <c:pt idx="64">
                        <c:v>1.4692645736565977</c:v>
                      </c:pt>
                      <c:pt idx="65">
                        <c:v>1.5078906255760158</c:v>
                      </c:pt>
                      <c:pt idx="66">
                        <c:v>1.5334521394732523</c:v>
                      </c:pt>
                      <c:pt idx="67">
                        <c:v>1.5819919638504285</c:v>
                      </c:pt>
                      <c:pt idx="68">
                        <c:v>1.5668417263429717</c:v>
                      </c:pt>
                      <c:pt idx="69">
                        <c:v>1.1588848625706836</c:v>
                      </c:pt>
                      <c:pt idx="70">
                        <c:v>1.3153896636955704</c:v>
                      </c:pt>
                      <c:pt idx="71">
                        <c:v>1.4349166065934966</c:v>
                      </c:pt>
                      <c:pt idx="72">
                        <c:v>1.9174622009866782</c:v>
                      </c:pt>
                      <c:pt idx="73">
                        <c:v>1.7544208629615552</c:v>
                      </c:pt>
                      <c:pt idx="74">
                        <c:v>1.6016363538925702</c:v>
                      </c:pt>
                      <c:pt idx="75">
                        <c:v>1.5849814659670323</c:v>
                      </c:pt>
                      <c:pt idx="76">
                        <c:v>1.500648593735354</c:v>
                      </c:pt>
                      <c:pt idx="77">
                        <c:v>1.5026752785869366</c:v>
                      </c:pt>
                      <c:pt idx="78">
                        <c:v>1.4995806684622714</c:v>
                      </c:pt>
                      <c:pt idx="79">
                        <c:v>1.6762392403028314</c:v>
                      </c:pt>
                      <c:pt idx="80">
                        <c:v>1.6762735454050735</c:v>
                      </c:pt>
                      <c:pt idx="81">
                        <c:v>1.5634216782997419</c:v>
                      </c:pt>
                      <c:pt idx="82">
                        <c:v>1.2498323228707919</c:v>
                      </c:pt>
                      <c:pt idx="83">
                        <c:v>1.364676447858117</c:v>
                      </c:pt>
                      <c:pt idx="84">
                        <c:v>1.5615158401296929</c:v>
                      </c:pt>
                      <c:pt idx="85">
                        <c:v>1.7430031186155432</c:v>
                      </c:pt>
                      <c:pt idx="86">
                        <c:v>1.5956293747615302</c:v>
                      </c:pt>
                      <c:pt idx="87">
                        <c:v>1.4462174137213559</c:v>
                      </c:pt>
                      <c:pt idx="88">
                        <c:v>1.4115186078894764</c:v>
                      </c:pt>
                      <c:pt idx="89">
                        <c:v>1.4269402993703115</c:v>
                      </c:pt>
                      <c:pt idx="90">
                        <c:v>1.4503634257887885</c:v>
                      </c:pt>
                      <c:pt idx="91">
                        <c:v>1.4789230232286157</c:v>
                      </c:pt>
                      <c:pt idx="92">
                        <c:v>1.5760651673076345</c:v>
                      </c:pt>
                      <c:pt idx="93">
                        <c:v>1.4557428420051652</c:v>
                      </c:pt>
                      <c:pt idx="94">
                        <c:v>1.27850128211162</c:v>
                      </c:pt>
                      <c:pt idx="95">
                        <c:v>1.252268781006256</c:v>
                      </c:pt>
                      <c:pt idx="96">
                        <c:v>1.4008148103820082</c:v>
                      </c:pt>
                      <c:pt idx="97">
                        <c:v>1.6449627344825035</c:v>
                      </c:pt>
                      <c:pt idx="98">
                        <c:v>1.5804670161541041</c:v>
                      </c:pt>
                      <c:pt idx="99">
                        <c:v>1.5220540338839548</c:v>
                      </c:pt>
                      <c:pt idx="100">
                        <c:v>1.3700006053164604</c:v>
                      </c:pt>
                      <c:pt idx="101">
                        <c:v>1.4211030746501407</c:v>
                      </c:pt>
                      <c:pt idx="102">
                        <c:v>1.4669725193626313</c:v>
                      </c:pt>
                      <c:pt idx="103">
                        <c:v>1.5200784735089004</c:v>
                      </c:pt>
                      <c:pt idx="104">
                        <c:v>1.507293146513683</c:v>
                      </c:pt>
                      <c:pt idx="105">
                        <c:v>1.452718103734324</c:v>
                      </c:pt>
                      <c:pt idx="106">
                        <c:v>1.2993229867609899</c:v>
                      </c:pt>
                      <c:pt idx="107">
                        <c:v>1.4447442859271364</c:v>
                      </c:pt>
                      <c:pt idx="108">
                        <c:v>1.5549823264975704</c:v>
                      </c:pt>
                      <c:pt idx="109">
                        <c:v>1.6447476657056503</c:v>
                      </c:pt>
                      <c:pt idx="110">
                        <c:v>1.4438760771861601</c:v>
                      </c:pt>
                      <c:pt idx="111">
                        <c:v>1.3101832148962957</c:v>
                      </c:pt>
                      <c:pt idx="112">
                        <c:v>1.4209666883704373</c:v>
                      </c:pt>
                      <c:pt idx="113">
                        <c:v>1.491569532502431</c:v>
                      </c:pt>
                      <c:pt idx="114">
                        <c:v>1.6730093736916463</c:v>
                      </c:pt>
                      <c:pt idx="115">
                        <c:v>1.5556613763815281</c:v>
                      </c:pt>
                      <c:pt idx="116">
                        <c:v>1.625257484987334</c:v>
                      </c:pt>
                      <c:pt idx="117">
                        <c:v>1.3797071174695044</c:v>
                      </c:pt>
                      <c:pt idx="118">
                        <c:v>1.3438999262734448</c:v>
                      </c:pt>
                      <c:pt idx="119">
                        <c:v>1.2152861672096515</c:v>
                      </c:pt>
                    </c:numCache>
                  </c:numRef>
                </c:yVal>
                <c:smooth val="0"/>
                <c:extLst xmlns:c15="http://schemas.microsoft.com/office/drawing/2012/chart">
                  <c:ext xmlns:c16="http://schemas.microsoft.com/office/drawing/2014/chart" uri="{C3380CC4-5D6E-409C-BE32-E72D297353CC}">
                    <c16:uniqueId val="{00000009-6761-4AC4-B532-0805F637AF55}"/>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KEN_data2!$G$30</c15:sqref>
                        </c15:formulaRef>
                      </c:ext>
                    </c:extLst>
                    <c:strCache>
                      <c:ptCount val="1"/>
                      <c:pt idx="0">
                        <c:v>Real GDP growth</c:v>
                      </c:pt>
                    </c:strCache>
                  </c:strRef>
                </c:tx>
                <c:spPr>
                  <a:ln w="28575" cap="rnd">
                    <a:solidFill>
                      <a:srgbClr val="C00000"/>
                    </a:solidFill>
                    <a:round/>
                  </a:ln>
                  <a:effectLst/>
                </c:spPr>
                <c:marker>
                  <c:symbol val="diamond"/>
                  <c:size val="5"/>
                  <c:spPr>
                    <a:noFill/>
                    <a:ln w="25400">
                      <a:solidFill>
                        <a:srgbClr val="C00000"/>
                      </a:solidFill>
                    </a:ln>
                    <a:effectLst/>
                  </c:spPr>
                </c:marker>
                <c:xVal>
                  <c:numRef>
                    <c:extLst xmlns:c15="http://schemas.microsoft.com/office/drawing/2012/chart">
                      <c:ext xmlns:c15="http://schemas.microsoft.com/office/drawing/2012/chart" uri="{02D57815-91ED-43cb-92C2-25804820EDAC}">
                        <c15:formulaRef>
                          <c15:sqref>KEN_data2!$J$1:$DY$1</c15:sqref>
                        </c15:formulaRef>
                      </c:ext>
                    </c:extLst>
                    <c:numCache>
                      <c:formatCode>[$-409]mmm\-yy;@</c:formatCode>
                      <c:ptCount val="120"/>
                      <c:pt idx="0">
                        <c:v>40278</c:v>
                      </c:pt>
                      <c:pt idx="1">
                        <c:v>40308</c:v>
                      </c:pt>
                      <c:pt idx="2">
                        <c:v>40339</c:v>
                      </c:pt>
                      <c:pt idx="3">
                        <c:v>40369</c:v>
                      </c:pt>
                      <c:pt idx="4">
                        <c:v>40400</c:v>
                      </c:pt>
                      <c:pt idx="5">
                        <c:v>40431</c:v>
                      </c:pt>
                      <c:pt idx="6">
                        <c:v>40461</c:v>
                      </c:pt>
                      <c:pt idx="7">
                        <c:v>40492</c:v>
                      </c:pt>
                      <c:pt idx="8">
                        <c:v>40522</c:v>
                      </c:pt>
                      <c:pt idx="9">
                        <c:v>40553</c:v>
                      </c:pt>
                      <c:pt idx="10">
                        <c:v>40584</c:v>
                      </c:pt>
                      <c:pt idx="11">
                        <c:v>40612</c:v>
                      </c:pt>
                      <c:pt idx="12">
                        <c:v>40643</c:v>
                      </c:pt>
                      <c:pt idx="13">
                        <c:v>40673</c:v>
                      </c:pt>
                      <c:pt idx="14">
                        <c:v>40704</c:v>
                      </c:pt>
                      <c:pt idx="15">
                        <c:v>40734</c:v>
                      </c:pt>
                      <c:pt idx="16">
                        <c:v>40765</c:v>
                      </c:pt>
                      <c:pt idx="17">
                        <c:v>40796</c:v>
                      </c:pt>
                      <c:pt idx="18">
                        <c:v>40826</c:v>
                      </c:pt>
                      <c:pt idx="19">
                        <c:v>40857</c:v>
                      </c:pt>
                      <c:pt idx="20">
                        <c:v>40887</c:v>
                      </c:pt>
                      <c:pt idx="21">
                        <c:v>40918</c:v>
                      </c:pt>
                      <c:pt idx="22">
                        <c:v>40949</c:v>
                      </c:pt>
                      <c:pt idx="23">
                        <c:v>40978</c:v>
                      </c:pt>
                      <c:pt idx="24">
                        <c:v>41009</c:v>
                      </c:pt>
                      <c:pt idx="25">
                        <c:v>41039</c:v>
                      </c:pt>
                      <c:pt idx="26">
                        <c:v>41070</c:v>
                      </c:pt>
                      <c:pt idx="27">
                        <c:v>41100</c:v>
                      </c:pt>
                      <c:pt idx="28">
                        <c:v>41131</c:v>
                      </c:pt>
                      <c:pt idx="29">
                        <c:v>41162</c:v>
                      </c:pt>
                      <c:pt idx="30">
                        <c:v>41192</c:v>
                      </c:pt>
                      <c:pt idx="31">
                        <c:v>41223</c:v>
                      </c:pt>
                      <c:pt idx="32">
                        <c:v>41253</c:v>
                      </c:pt>
                      <c:pt idx="33">
                        <c:v>41284</c:v>
                      </c:pt>
                      <c:pt idx="34">
                        <c:v>41315</c:v>
                      </c:pt>
                      <c:pt idx="35">
                        <c:v>41343</c:v>
                      </c:pt>
                      <c:pt idx="36">
                        <c:v>41374</c:v>
                      </c:pt>
                      <c:pt idx="37">
                        <c:v>41404</c:v>
                      </c:pt>
                      <c:pt idx="38">
                        <c:v>41435</c:v>
                      </c:pt>
                      <c:pt idx="39">
                        <c:v>41465</c:v>
                      </c:pt>
                      <c:pt idx="40">
                        <c:v>41496</c:v>
                      </c:pt>
                      <c:pt idx="41">
                        <c:v>41527</c:v>
                      </c:pt>
                      <c:pt idx="42">
                        <c:v>41557</c:v>
                      </c:pt>
                      <c:pt idx="43">
                        <c:v>41588</c:v>
                      </c:pt>
                      <c:pt idx="44">
                        <c:v>41618</c:v>
                      </c:pt>
                      <c:pt idx="45">
                        <c:v>41649</c:v>
                      </c:pt>
                      <c:pt idx="46">
                        <c:v>41680</c:v>
                      </c:pt>
                      <c:pt idx="47">
                        <c:v>41708</c:v>
                      </c:pt>
                      <c:pt idx="48">
                        <c:v>41739</c:v>
                      </c:pt>
                      <c:pt idx="49">
                        <c:v>41769</c:v>
                      </c:pt>
                      <c:pt idx="50">
                        <c:v>41800</c:v>
                      </c:pt>
                      <c:pt idx="51">
                        <c:v>41830</c:v>
                      </c:pt>
                      <c:pt idx="52">
                        <c:v>41861</c:v>
                      </c:pt>
                      <c:pt idx="53">
                        <c:v>41892</c:v>
                      </c:pt>
                      <c:pt idx="54">
                        <c:v>41922</c:v>
                      </c:pt>
                      <c:pt idx="55">
                        <c:v>41953</c:v>
                      </c:pt>
                      <c:pt idx="56">
                        <c:v>41983</c:v>
                      </c:pt>
                      <c:pt idx="57">
                        <c:v>42014</c:v>
                      </c:pt>
                      <c:pt idx="58">
                        <c:v>42045</c:v>
                      </c:pt>
                      <c:pt idx="59">
                        <c:v>42073</c:v>
                      </c:pt>
                      <c:pt idx="60">
                        <c:v>42104</c:v>
                      </c:pt>
                      <c:pt idx="61">
                        <c:v>42134</c:v>
                      </c:pt>
                      <c:pt idx="62">
                        <c:v>42165</c:v>
                      </c:pt>
                      <c:pt idx="63">
                        <c:v>42195</c:v>
                      </c:pt>
                      <c:pt idx="64">
                        <c:v>42226</c:v>
                      </c:pt>
                      <c:pt idx="65">
                        <c:v>42257</c:v>
                      </c:pt>
                      <c:pt idx="66">
                        <c:v>42287</c:v>
                      </c:pt>
                      <c:pt idx="67">
                        <c:v>42318</c:v>
                      </c:pt>
                      <c:pt idx="68">
                        <c:v>42348</c:v>
                      </c:pt>
                      <c:pt idx="69">
                        <c:v>42379</c:v>
                      </c:pt>
                      <c:pt idx="70">
                        <c:v>42410</c:v>
                      </c:pt>
                      <c:pt idx="71">
                        <c:v>42439</c:v>
                      </c:pt>
                      <c:pt idx="72">
                        <c:v>42470</c:v>
                      </c:pt>
                      <c:pt idx="73">
                        <c:v>42500</c:v>
                      </c:pt>
                      <c:pt idx="74">
                        <c:v>42531</c:v>
                      </c:pt>
                      <c:pt idx="75">
                        <c:v>42561</c:v>
                      </c:pt>
                      <c:pt idx="76">
                        <c:v>42592</c:v>
                      </c:pt>
                      <c:pt idx="77">
                        <c:v>42623</c:v>
                      </c:pt>
                      <c:pt idx="78">
                        <c:v>42653</c:v>
                      </c:pt>
                      <c:pt idx="79">
                        <c:v>42684</c:v>
                      </c:pt>
                      <c:pt idx="80">
                        <c:v>42714</c:v>
                      </c:pt>
                      <c:pt idx="81">
                        <c:v>42745</c:v>
                      </c:pt>
                      <c:pt idx="82">
                        <c:v>42776</c:v>
                      </c:pt>
                      <c:pt idx="83">
                        <c:v>42804</c:v>
                      </c:pt>
                      <c:pt idx="84">
                        <c:v>42835</c:v>
                      </c:pt>
                      <c:pt idx="85">
                        <c:v>42865</c:v>
                      </c:pt>
                      <c:pt idx="86">
                        <c:v>42896</c:v>
                      </c:pt>
                      <c:pt idx="87">
                        <c:v>42926</c:v>
                      </c:pt>
                      <c:pt idx="88">
                        <c:v>42957</c:v>
                      </c:pt>
                      <c:pt idx="89">
                        <c:v>42988</c:v>
                      </c:pt>
                      <c:pt idx="90">
                        <c:v>43018</c:v>
                      </c:pt>
                      <c:pt idx="91">
                        <c:v>43049</c:v>
                      </c:pt>
                      <c:pt idx="92">
                        <c:v>43079</c:v>
                      </c:pt>
                      <c:pt idx="93">
                        <c:v>43110</c:v>
                      </c:pt>
                      <c:pt idx="94">
                        <c:v>43141</c:v>
                      </c:pt>
                      <c:pt idx="95">
                        <c:v>43169</c:v>
                      </c:pt>
                      <c:pt idx="96">
                        <c:v>43200</c:v>
                      </c:pt>
                      <c:pt idx="97">
                        <c:v>43230</c:v>
                      </c:pt>
                      <c:pt idx="98">
                        <c:v>43261</c:v>
                      </c:pt>
                      <c:pt idx="99">
                        <c:v>43291</c:v>
                      </c:pt>
                      <c:pt idx="100">
                        <c:v>43322</c:v>
                      </c:pt>
                      <c:pt idx="101">
                        <c:v>43353</c:v>
                      </c:pt>
                      <c:pt idx="102">
                        <c:v>43383</c:v>
                      </c:pt>
                      <c:pt idx="103">
                        <c:v>43414</c:v>
                      </c:pt>
                      <c:pt idx="104">
                        <c:v>43444</c:v>
                      </c:pt>
                      <c:pt idx="105">
                        <c:v>43475</c:v>
                      </c:pt>
                      <c:pt idx="106">
                        <c:v>43506</c:v>
                      </c:pt>
                      <c:pt idx="107">
                        <c:v>43534</c:v>
                      </c:pt>
                      <c:pt idx="108">
                        <c:v>43565</c:v>
                      </c:pt>
                      <c:pt idx="109">
                        <c:v>43595</c:v>
                      </c:pt>
                      <c:pt idx="110">
                        <c:v>43626</c:v>
                      </c:pt>
                      <c:pt idx="111">
                        <c:v>43656</c:v>
                      </c:pt>
                      <c:pt idx="112">
                        <c:v>43687</c:v>
                      </c:pt>
                      <c:pt idx="113">
                        <c:v>43718</c:v>
                      </c:pt>
                      <c:pt idx="114">
                        <c:v>43748</c:v>
                      </c:pt>
                      <c:pt idx="115">
                        <c:v>43779</c:v>
                      </c:pt>
                      <c:pt idx="116">
                        <c:v>43809</c:v>
                      </c:pt>
                      <c:pt idx="117">
                        <c:v>43840</c:v>
                      </c:pt>
                      <c:pt idx="118">
                        <c:v>43871</c:v>
                      </c:pt>
                      <c:pt idx="119">
                        <c:v>43900</c:v>
                      </c:pt>
                    </c:numCache>
                  </c:numRef>
                </c:xVal>
                <c:yVal>
                  <c:numRef>
                    <c:extLst xmlns:c15="http://schemas.microsoft.com/office/drawing/2012/chart">
                      <c:ext xmlns:c15="http://schemas.microsoft.com/office/drawing/2012/chart" uri="{02D57815-91ED-43cb-92C2-25804820EDAC}">
                        <c15:formulaRef>
                          <c15:sqref>KEN_data2!$J$30:$DY$30</c15:sqref>
                        </c15:formulaRef>
                      </c:ext>
                    </c:extLst>
                    <c:numCache>
                      <c:formatCode>General</c:formatCode>
                      <c:ptCount val="120"/>
                      <c:pt idx="0">
                        <c:v>8.4056992242171731</c:v>
                      </c:pt>
                      <c:pt idx="1">
                        <c:v>8.4056992242171731</c:v>
                      </c:pt>
                      <c:pt idx="2">
                        <c:v>8.4056992242171731</c:v>
                      </c:pt>
                      <c:pt idx="3">
                        <c:v>8.4056992242171731</c:v>
                      </c:pt>
                      <c:pt idx="4">
                        <c:v>8.4056992242171731</c:v>
                      </c:pt>
                      <c:pt idx="5">
                        <c:v>8.4056992242171731</c:v>
                      </c:pt>
                      <c:pt idx="6">
                        <c:v>8.4056992242171731</c:v>
                      </c:pt>
                      <c:pt idx="7">
                        <c:v>8.4056992242171731</c:v>
                      </c:pt>
                      <c:pt idx="8">
                        <c:v>8.4056992242171731</c:v>
                      </c:pt>
                      <c:pt idx="9">
                        <c:v>6.1082637197965113</c:v>
                      </c:pt>
                      <c:pt idx="10">
                        <c:v>6.1082637197965113</c:v>
                      </c:pt>
                      <c:pt idx="11">
                        <c:v>6.1082637197965113</c:v>
                      </c:pt>
                      <c:pt idx="12">
                        <c:v>6.1082637197965113</c:v>
                      </c:pt>
                      <c:pt idx="13">
                        <c:v>6.1082637197965113</c:v>
                      </c:pt>
                      <c:pt idx="14">
                        <c:v>6.1082637197965113</c:v>
                      </c:pt>
                      <c:pt idx="15">
                        <c:v>6.1082637197965113</c:v>
                      </c:pt>
                      <c:pt idx="16">
                        <c:v>6.1082637197965113</c:v>
                      </c:pt>
                      <c:pt idx="17">
                        <c:v>6.1082637197965113</c:v>
                      </c:pt>
                      <c:pt idx="18">
                        <c:v>6.1082637197965113</c:v>
                      </c:pt>
                      <c:pt idx="19">
                        <c:v>6.1082637197965113</c:v>
                      </c:pt>
                      <c:pt idx="20">
                        <c:v>6.1082637197965113</c:v>
                      </c:pt>
                      <c:pt idx="21">
                        <c:v>4.5632091307111722</c:v>
                      </c:pt>
                      <c:pt idx="22">
                        <c:v>4.5632091307111722</c:v>
                      </c:pt>
                      <c:pt idx="23">
                        <c:v>4.5632091307111722</c:v>
                      </c:pt>
                      <c:pt idx="24">
                        <c:v>4.5632091307111722</c:v>
                      </c:pt>
                      <c:pt idx="25">
                        <c:v>4.5632091307111722</c:v>
                      </c:pt>
                      <c:pt idx="26">
                        <c:v>4.5632091307111722</c:v>
                      </c:pt>
                      <c:pt idx="27">
                        <c:v>4.5632091307111722</c:v>
                      </c:pt>
                      <c:pt idx="28">
                        <c:v>4.5632091307111722</c:v>
                      </c:pt>
                      <c:pt idx="29">
                        <c:v>4.5632091307111722</c:v>
                      </c:pt>
                      <c:pt idx="30">
                        <c:v>4.5632091307111722</c:v>
                      </c:pt>
                      <c:pt idx="31">
                        <c:v>4.5632091307111722</c:v>
                      </c:pt>
                      <c:pt idx="32">
                        <c:v>4.5632091307111722</c:v>
                      </c:pt>
                      <c:pt idx="33">
                        <c:v>5.8786805667541842</c:v>
                      </c:pt>
                      <c:pt idx="34">
                        <c:v>5.8786805667541842</c:v>
                      </c:pt>
                      <c:pt idx="35">
                        <c:v>5.8786805667541842</c:v>
                      </c:pt>
                      <c:pt idx="36">
                        <c:v>5.8786805667541842</c:v>
                      </c:pt>
                      <c:pt idx="37">
                        <c:v>5.8786805667541842</c:v>
                      </c:pt>
                      <c:pt idx="38">
                        <c:v>5.8786805667541842</c:v>
                      </c:pt>
                      <c:pt idx="39">
                        <c:v>5.8786805667541842</c:v>
                      </c:pt>
                      <c:pt idx="40">
                        <c:v>5.8786805667541842</c:v>
                      </c:pt>
                      <c:pt idx="41">
                        <c:v>5.8786805667541842</c:v>
                      </c:pt>
                      <c:pt idx="42">
                        <c:v>5.8786805667541842</c:v>
                      </c:pt>
                      <c:pt idx="43">
                        <c:v>5.8786805667541842</c:v>
                      </c:pt>
                      <c:pt idx="44">
                        <c:v>5.8786805667541842</c:v>
                      </c:pt>
                      <c:pt idx="45">
                        <c:v>5.3571256444996891</c:v>
                      </c:pt>
                      <c:pt idx="46">
                        <c:v>5.3571256444996891</c:v>
                      </c:pt>
                      <c:pt idx="47">
                        <c:v>5.3571256444996891</c:v>
                      </c:pt>
                      <c:pt idx="48">
                        <c:v>5.3571256444996891</c:v>
                      </c:pt>
                      <c:pt idx="49">
                        <c:v>5.3571256444996891</c:v>
                      </c:pt>
                      <c:pt idx="50">
                        <c:v>5.3571256444996891</c:v>
                      </c:pt>
                      <c:pt idx="51">
                        <c:v>5.3571256444996891</c:v>
                      </c:pt>
                      <c:pt idx="52">
                        <c:v>5.3571256444996891</c:v>
                      </c:pt>
                      <c:pt idx="53">
                        <c:v>5.3571256444996891</c:v>
                      </c:pt>
                      <c:pt idx="54">
                        <c:v>5.3571256444996891</c:v>
                      </c:pt>
                      <c:pt idx="55">
                        <c:v>5.3571256444996891</c:v>
                      </c:pt>
                      <c:pt idx="56">
                        <c:v>5.3571256444996891</c:v>
                      </c:pt>
                      <c:pt idx="57">
                        <c:v>5.7185071313351443</c:v>
                      </c:pt>
                      <c:pt idx="58">
                        <c:v>5.7185071313351443</c:v>
                      </c:pt>
                      <c:pt idx="59">
                        <c:v>5.7185071313351443</c:v>
                      </c:pt>
                      <c:pt idx="60">
                        <c:v>5.7185071313351443</c:v>
                      </c:pt>
                      <c:pt idx="61">
                        <c:v>5.7185071313351443</c:v>
                      </c:pt>
                      <c:pt idx="62">
                        <c:v>5.7185071313351443</c:v>
                      </c:pt>
                      <c:pt idx="63">
                        <c:v>5.7185071313351443</c:v>
                      </c:pt>
                      <c:pt idx="64">
                        <c:v>5.7185071313351443</c:v>
                      </c:pt>
                      <c:pt idx="65">
                        <c:v>5.7185071313351443</c:v>
                      </c:pt>
                      <c:pt idx="66">
                        <c:v>5.7185071313351443</c:v>
                      </c:pt>
                      <c:pt idx="67">
                        <c:v>5.7185071313351443</c:v>
                      </c:pt>
                      <c:pt idx="68">
                        <c:v>5.7185071313351443</c:v>
                      </c:pt>
                      <c:pt idx="69">
                        <c:v>5.8789492995013717</c:v>
                      </c:pt>
                      <c:pt idx="70">
                        <c:v>5.8789492995013717</c:v>
                      </c:pt>
                      <c:pt idx="71">
                        <c:v>5.8789492995013717</c:v>
                      </c:pt>
                      <c:pt idx="72">
                        <c:v>5.8789492995013717</c:v>
                      </c:pt>
                      <c:pt idx="73">
                        <c:v>5.8789492995013717</c:v>
                      </c:pt>
                      <c:pt idx="74">
                        <c:v>5.8789492995013717</c:v>
                      </c:pt>
                      <c:pt idx="75">
                        <c:v>5.8789492995013717</c:v>
                      </c:pt>
                      <c:pt idx="76">
                        <c:v>5.8789492995013717</c:v>
                      </c:pt>
                      <c:pt idx="77">
                        <c:v>5.8789492995013717</c:v>
                      </c:pt>
                      <c:pt idx="78">
                        <c:v>5.8789492995013717</c:v>
                      </c:pt>
                      <c:pt idx="79">
                        <c:v>5.8789492995013717</c:v>
                      </c:pt>
                      <c:pt idx="80">
                        <c:v>5.8789492995013717</c:v>
                      </c:pt>
                      <c:pt idx="81">
                        <c:v>4.8056965247938734</c:v>
                      </c:pt>
                      <c:pt idx="82">
                        <c:v>4.8056965247938734</c:v>
                      </c:pt>
                      <c:pt idx="83">
                        <c:v>4.8056965247938734</c:v>
                      </c:pt>
                      <c:pt idx="84">
                        <c:v>4.8056965247938734</c:v>
                      </c:pt>
                      <c:pt idx="85">
                        <c:v>4.8056965247938734</c:v>
                      </c:pt>
                      <c:pt idx="86">
                        <c:v>4.8056965247938734</c:v>
                      </c:pt>
                      <c:pt idx="87">
                        <c:v>4.8056965247938734</c:v>
                      </c:pt>
                      <c:pt idx="88">
                        <c:v>4.8056965247938734</c:v>
                      </c:pt>
                      <c:pt idx="89">
                        <c:v>4.8056965247938734</c:v>
                      </c:pt>
                      <c:pt idx="90">
                        <c:v>4.8056965247938734</c:v>
                      </c:pt>
                      <c:pt idx="91">
                        <c:v>4.8056965247938734</c:v>
                      </c:pt>
                      <c:pt idx="92">
                        <c:v>4.8056965247938734</c:v>
                      </c:pt>
                      <c:pt idx="93">
                        <c:v>6.3184507016286631</c:v>
                      </c:pt>
                      <c:pt idx="94">
                        <c:v>6.3184507016286631</c:v>
                      </c:pt>
                      <c:pt idx="95">
                        <c:v>6.3184507016286631</c:v>
                      </c:pt>
                      <c:pt idx="96">
                        <c:v>6.3184507016286631</c:v>
                      </c:pt>
                      <c:pt idx="97">
                        <c:v>6.3184507016286631</c:v>
                      </c:pt>
                      <c:pt idx="98">
                        <c:v>6.3184507016286631</c:v>
                      </c:pt>
                      <c:pt idx="99">
                        <c:v>6.3184507016286631</c:v>
                      </c:pt>
                      <c:pt idx="100">
                        <c:v>6.3184507016286631</c:v>
                      </c:pt>
                      <c:pt idx="101">
                        <c:v>6.3184507016286631</c:v>
                      </c:pt>
                      <c:pt idx="102">
                        <c:v>6.3184507016286631</c:v>
                      </c:pt>
                      <c:pt idx="103">
                        <c:v>6.3184507016286631</c:v>
                      </c:pt>
                      <c:pt idx="104">
                        <c:v>6.3184507016286631</c:v>
                      </c:pt>
                      <c:pt idx="105">
                        <c:v>5.3657489654746371</c:v>
                      </c:pt>
                      <c:pt idx="106">
                        <c:v>5.3657489654746371</c:v>
                      </c:pt>
                      <c:pt idx="107">
                        <c:v>5.3657489654746371</c:v>
                      </c:pt>
                      <c:pt idx="108">
                        <c:v>5.3657489654746371</c:v>
                      </c:pt>
                      <c:pt idx="109">
                        <c:v>5.3657489654746371</c:v>
                      </c:pt>
                      <c:pt idx="110">
                        <c:v>5.3657489654746371</c:v>
                      </c:pt>
                      <c:pt idx="111">
                        <c:v>5.3657489654746371</c:v>
                      </c:pt>
                      <c:pt idx="112">
                        <c:v>5.3657489654746371</c:v>
                      </c:pt>
                      <c:pt idx="113">
                        <c:v>5.3657489654746371</c:v>
                      </c:pt>
                      <c:pt idx="114">
                        <c:v>5.3657489654746371</c:v>
                      </c:pt>
                      <c:pt idx="115">
                        <c:v>5.3657489654746371</c:v>
                      </c:pt>
                      <c:pt idx="116">
                        <c:v>5.3657489654746371</c:v>
                      </c:pt>
                      <c:pt idx="117">
                        <c:v>1</c:v>
                      </c:pt>
                      <c:pt idx="118">
                        <c:v>1</c:v>
                      </c:pt>
                      <c:pt idx="119">
                        <c:v>1</c:v>
                      </c:pt>
                    </c:numCache>
                  </c:numRef>
                </c:yVal>
                <c:smooth val="1"/>
                <c:extLst xmlns:c15="http://schemas.microsoft.com/office/drawing/2012/chart">
                  <c:ext xmlns:c16="http://schemas.microsoft.com/office/drawing/2014/chart" uri="{C3380CC4-5D6E-409C-BE32-E72D297353CC}">
                    <c16:uniqueId val="{0000000A-6761-4AC4-B532-0805F637AF55}"/>
                  </c:ext>
                </c:extLst>
              </c15:ser>
            </c15:filteredScatterSeries>
          </c:ext>
        </c:extLst>
      </c:scatterChart>
      <c:dateAx>
        <c:axId val="1467423408"/>
        <c:scaling>
          <c:orientation val="minMax"/>
        </c:scaling>
        <c:delete val="0"/>
        <c:axPos val="b"/>
        <c:numFmt formatCode="[$-409]mmm\-yy;@" sourceLinked="1"/>
        <c:majorTickMark val="none"/>
        <c:minorTickMark val="none"/>
        <c:tickLblPos val="low"/>
        <c:spPr>
          <a:noFill/>
          <a:ln w="3175" cap="flat" cmpd="sng" algn="ctr">
            <a:noFill/>
            <a:prstDash val="solid"/>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fr-FR"/>
          </a:p>
        </c:txPr>
        <c:crossAx val="557664608"/>
        <c:crosses val="autoZero"/>
        <c:auto val="1"/>
        <c:lblOffset val="100"/>
        <c:baseTimeUnit val="months"/>
        <c:majorUnit val="7"/>
        <c:majorTimeUnit val="months"/>
        <c:minorUnit val="12"/>
      </c:dateAx>
      <c:valAx>
        <c:axId val="557664608"/>
        <c:scaling>
          <c:orientation val="minMax"/>
          <c:max val="150000"/>
          <c:min val="0"/>
        </c:scaling>
        <c:delete val="0"/>
        <c:axPos val="l"/>
        <c:numFmt formatCode="General" sourceLinked="1"/>
        <c:majorTickMark val="in"/>
        <c:minorTickMark val="none"/>
        <c:tickLblPos val="nextTo"/>
        <c:spPr>
          <a:noFill/>
          <a:ln w="3175">
            <a:noFill/>
            <a:prstDash val="soli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fr-FR"/>
          </a:p>
        </c:txPr>
        <c:crossAx val="1467423408"/>
        <c:crosses val="autoZero"/>
        <c:crossBetween val="between"/>
      </c:valAx>
      <c:valAx>
        <c:axId val="56935520"/>
        <c:scaling>
          <c:orientation val="minMax"/>
        </c:scaling>
        <c:delete val="1"/>
        <c:axPos val="r"/>
        <c:numFmt formatCode="General" sourceLinked="1"/>
        <c:majorTickMark val="out"/>
        <c:minorTickMark val="none"/>
        <c:tickLblPos val="nextTo"/>
        <c:crossAx val="56954240"/>
        <c:crosses val="max"/>
        <c:crossBetween val="midCat"/>
      </c:valAx>
      <c:valAx>
        <c:axId val="56954240"/>
        <c:scaling>
          <c:orientation val="minMax"/>
        </c:scaling>
        <c:delete val="1"/>
        <c:axPos val="b"/>
        <c:majorTickMark val="out"/>
        <c:minorTickMark val="none"/>
        <c:tickLblPos val="nextTo"/>
        <c:crossAx val="56935520"/>
        <c:crosses val="autoZero"/>
        <c:crossBetween val="midCat"/>
      </c:valAx>
      <c:spPr>
        <a:noFill/>
        <a:ln w="28575">
          <a:noFill/>
          <a:prstDash val="solid"/>
        </a:ln>
        <a:effectLst/>
      </c:spPr>
    </c:plotArea>
    <c:legend>
      <c:legendPos val="b"/>
      <c:layout>
        <c:manualLayout>
          <c:xMode val="edge"/>
          <c:yMode val="edge"/>
          <c:x val="0.11004846548077626"/>
          <c:y val="0.24003961506325217"/>
          <c:w val="0.37918066154386754"/>
          <c:h val="0.117474408584196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200">
          <a:solidFill>
            <a:schemeClr val="tx1">
              <a:lumMod val="65000"/>
              <a:lumOff val="35000"/>
            </a:schemeClr>
          </a:solidFill>
          <a:latin typeface="Arial Narrow" panose="020B0606020202030204" pitchFamily="34" charset="0"/>
          <a:cs typeface="Arial" panose="020B0604020202020204" pitchFamily="34" charset="0"/>
        </a:defRPr>
      </a:pPr>
      <a:endParaRPr lang="fr-FR"/>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ptos Narrow" panose="020B0004020202020204" pitchFamily="34" charset="0"/>
                <a:ea typeface="+mn-ea"/>
                <a:cs typeface="+mn-cs"/>
              </a:defRPr>
            </a:pPr>
            <a:r>
              <a:rPr lang="en-US" b="1">
                <a:solidFill>
                  <a:schemeClr val="tx1"/>
                </a:solidFill>
                <a:latin typeface="Aptos Narrow" panose="020B0004020202020204" pitchFamily="34" charset="0"/>
              </a:rPr>
              <a:t>TADAT 2013-2024</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ptos Narrow" panose="020B0004020202020204" pitchFamily="34" charset="0"/>
              <a:ea typeface="+mn-ea"/>
              <a:cs typeface="+mn-cs"/>
            </a:defRPr>
          </a:pPr>
          <a:endParaRPr lang="fr-FR"/>
        </a:p>
      </c:txPr>
    </c:title>
    <c:autoTitleDeleted val="0"/>
    <c:plotArea>
      <c:layout>
        <c:manualLayout>
          <c:layoutTarget val="inner"/>
          <c:xMode val="edge"/>
          <c:yMode val="edge"/>
          <c:x val="7.2166552336439399E-2"/>
          <c:y val="0.17135597135597139"/>
          <c:w val="0.90282302665480696"/>
          <c:h val="0.6707169919768345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3FA7-44F3-BF9E-96127AD7F5C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FA7-44F3-BF9E-96127AD7F5C2}"/>
              </c:ext>
            </c:extLst>
          </c:dPt>
          <c:dPt>
            <c:idx val="3"/>
            <c:invertIfNegative val="0"/>
            <c:bubble3D val="0"/>
            <c:spPr>
              <a:solidFill>
                <a:srgbClr val="FFFF00"/>
              </a:solidFill>
              <a:ln>
                <a:noFill/>
              </a:ln>
              <a:effectLst/>
            </c:spPr>
            <c:extLst>
              <c:ext xmlns:c16="http://schemas.microsoft.com/office/drawing/2014/chart" uri="{C3380CC4-5D6E-409C-BE32-E72D297353CC}">
                <c16:uniqueId val="{00000005-3FA7-44F3-BF9E-96127AD7F5C2}"/>
              </c:ext>
            </c:extLst>
          </c:dPt>
          <c:dPt>
            <c:idx val="4"/>
            <c:invertIfNegative val="0"/>
            <c:bubble3D val="0"/>
            <c:spPr>
              <a:solidFill>
                <a:srgbClr val="FF0000"/>
              </a:solidFill>
              <a:ln>
                <a:noFill/>
              </a:ln>
              <a:effectLst/>
            </c:spPr>
            <c:extLst>
              <c:ext xmlns:c16="http://schemas.microsoft.com/office/drawing/2014/chart" uri="{C3380CC4-5D6E-409C-BE32-E72D297353CC}">
                <c16:uniqueId val="{00000007-3FA7-44F3-BF9E-96127AD7F5C2}"/>
              </c:ext>
            </c:extLst>
          </c:dPt>
          <c:dPt>
            <c:idx val="5"/>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9-3FA7-44F3-BF9E-96127AD7F5C2}"/>
              </c:ext>
            </c:extLst>
          </c:dPt>
          <c:dPt>
            <c:idx val="6"/>
            <c:invertIfNegative val="0"/>
            <c:bubble3D val="0"/>
            <c:spPr>
              <a:solidFill>
                <a:srgbClr val="7030A0"/>
              </a:solidFill>
              <a:ln>
                <a:noFill/>
              </a:ln>
              <a:effectLst/>
            </c:spPr>
            <c:extLst>
              <c:ext xmlns:c16="http://schemas.microsoft.com/office/drawing/2014/chart" uri="{C3380CC4-5D6E-409C-BE32-E72D297353CC}">
                <c16:uniqueId val="{0000000B-3FA7-44F3-BF9E-96127AD7F5C2}"/>
              </c:ext>
            </c:extLst>
          </c:dPt>
          <c:dPt>
            <c:idx val="7"/>
            <c:invertIfNegative val="0"/>
            <c:bubble3D val="0"/>
            <c:spPr>
              <a:solidFill>
                <a:schemeClr val="accent2">
                  <a:lumMod val="75000"/>
                </a:schemeClr>
              </a:solidFill>
              <a:ln>
                <a:noFill/>
              </a:ln>
              <a:effectLst/>
            </c:spPr>
            <c:extLst>
              <c:ext xmlns:c16="http://schemas.microsoft.com/office/drawing/2014/chart" uri="{C3380CC4-5D6E-409C-BE32-E72D297353CC}">
                <c16:uniqueId val="{0000000D-3FA7-44F3-BF9E-96127AD7F5C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ptos Narrow" panose="020B00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Sheet1!$F$2:$F$9</c:f>
              <c:strCache>
                <c:ptCount val="8"/>
                <c:pt idx="0">
                  <c:v>SSA</c:v>
                </c:pt>
                <c:pt idx="1">
                  <c:v>LAC </c:v>
                </c:pt>
                <c:pt idx="2">
                  <c:v>ENEST </c:v>
                </c:pt>
                <c:pt idx="3">
                  <c:v>ASIA</c:v>
                </c:pt>
                <c:pt idx="4">
                  <c:v>EU (27)</c:v>
                </c:pt>
                <c:pt idx="5">
                  <c:v>MEDI </c:v>
                </c:pt>
                <c:pt idx="6">
                  <c:v>Central Asia</c:v>
                </c:pt>
                <c:pt idx="7">
                  <c:v>PAC</c:v>
                </c:pt>
              </c:strCache>
            </c:strRef>
          </c:cat>
          <c:val>
            <c:numRef>
              <c:f>Sheet1!$G$2:$G$9</c:f>
              <c:numCache>
                <c:formatCode>General</c:formatCode>
                <c:ptCount val="8"/>
                <c:pt idx="0">
                  <c:v>65</c:v>
                </c:pt>
                <c:pt idx="1">
                  <c:v>25</c:v>
                </c:pt>
                <c:pt idx="2">
                  <c:v>20</c:v>
                </c:pt>
                <c:pt idx="3">
                  <c:v>12</c:v>
                </c:pt>
                <c:pt idx="4">
                  <c:v>12</c:v>
                </c:pt>
                <c:pt idx="5">
                  <c:v>7</c:v>
                </c:pt>
                <c:pt idx="6">
                  <c:v>5</c:v>
                </c:pt>
                <c:pt idx="7">
                  <c:v>4</c:v>
                </c:pt>
              </c:numCache>
            </c:numRef>
          </c:val>
          <c:extLst>
            <c:ext xmlns:c16="http://schemas.microsoft.com/office/drawing/2014/chart" uri="{C3380CC4-5D6E-409C-BE32-E72D297353CC}">
              <c16:uniqueId val="{0000000E-3FA7-44F3-BF9E-96127AD7F5C2}"/>
            </c:ext>
          </c:extLst>
        </c:ser>
        <c:dLbls>
          <c:showLegendKey val="0"/>
          <c:showVal val="0"/>
          <c:showCatName val="0"/>
          <c:showSerName val="0"/>
          <c:showPercent val="0"/>
          <c:showBubbleSize val="0"/>
        </c:dLbls>
        <c:gapWidth val="219"/>
        <c:overlap val="-27"/>
        <c:axId val="1011742992"/>
        <c:axId val="1011756432"/>
      </c:barChart>
      <c:catAx>
        <c:axId val="101174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ptos Narrow" panose="020B0004020202020204" pitchFamily="34" charset="0"/>
                <a:ea typeface="+mn-ea"/>
                <a:cs typeface="+mn-cs"/>
              </a:defRPr>
            </a:pPr>
            <a:endParaRPr lang="fr-FR"/>
          </a:p>
        </c:txPr>
        <c:crossAx val="1011756432"/>
        <c:crosses val="autoZero"/>
        <c:auto val="1"/>
        <c:lblAlgn val="ctr"/>
        <c:lblOffset val="100"/>
        <c:noMultiLvlLbl val="0"/>
      </c:catAx>
      <c:valAx>
        <c:axId val="1011756432"/>
        <c:scaling>
          <c:orientation val="minMax"/>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ptos Narrow" panose="020B0004020202020204" pitchFamily="34" charset="0"/>
                <a:ea typeface="+mn-ea"/>
                <a:cs typeface="+mn-cs"/>
              </a:defRPr>
            </a:pPr>
            <a:endParaRPr lang="fr-FR"/>
          </a:p>
        </c:txPr>
        <c:crossAx val="10117429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ptos Narrow" panose="020B0004020202020204" pitchFamily="34" charset="0"/>
                <a:ea typeface="+mn-ea"/>
                <a:cs typeface="+mn-cs"/>
              </a:defRPr>
            </a:pPr>
            <a:r>
              <a:rPr lang="fr-BE" b="1">
                <a:solidFill>
                  <a:sysClr val="windowText" lastClr="000000"/>
                </a:solidFill>
                <a:latin typeface="Aptos Narrow" panose="020B0004020202020204" pitchFamily="34" charset="0"/>
              </a:rPr>
              <a:t>Assessments by Income Classification</a:t>
            </a:r>
          </a:p>
        </c:rich>
      </c:tx>
      <c:layout>
        <c:manualLayout>
          <c:xMode val="edge"/>
          <c:yMode val="edge"/>
          <c:x val="0.19206933508311461"/>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ptos Narrow" panose="020B0004020202020204" pitchFamily="34" charset="0"/>
              <a:ea typeface="+mn-ea"/>
              <a:cs typeface="+mn-cs"/>
            </a:defRPr>
          </a:pPr>
          <a:endParaRPr lang="fr-FR"/>
        </a:p>
      </c:txPr>
    </c:title>
    <c:autoTitleDeleted val="0"/>
    <c:plotArea>
      <c:layout>
        <c:manualLayout>
          <c:layoutTarget val="inner"/>
          <c:xMode val="edge"/>
          <c:yMode val="edge"/>
          <c:x val="7.213648293963254E-2"/>
          <c:y val="0.16708333333333336"/>
          <c:w val="0.90286351706036749"/>
          <c:h val="0.72125801983085447"/>
        </c:manualLayout>
      </c:layout>
      <c:barChart>
        <c:barDir val="col"/>
        <c:grouping val="clustered"/>
        <c:varyColors val="0"/>
        <c:ser>
          <c:idx val="0"/>
          <c:order val="0"/>
          <c:spPr>
            <a:solidFill>
              <a:schemeClr val="bg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5-47E0-4B3E-B565-ECDEF4D3C17F}"/>
              </c:ext>
            </c:extLst>
          </c:dPt>
          <c:dPt>
            <c:idx val="1"/>
            <c:invertIfNegative val="0"/>
            <c:bubble3D val="0"/>
            <c:spPr>
              <a:solidFill>
                <a:schemeClr val="bg2"/>
              </a:solidFill>
              <a:ln>
                <a:noFill/>
              </a:ln>
              <a:effectLst/>
            </c:spPr>
            <c:extLst>
              <c:ext xmlns:c16="http://schemas.microsoft.com/office/drawing/2014/chart" uri="{C3380CC4-5D6E-409C-BE32-E72D297353CC}">
                <c16:uniqueId val="{00000001-47E0-4B3E-B565-ECDEF4D3C17F}"/>
              </c:ext>
            </c:extLst>
          </c:dPt>
          <c:dPt>
            <c:idx val="2"/>
            <c:invertIfNegative val="0"/>
            <c:bubble3D val="0"/>
            <c:spPr>
              <a:solidFill>
                <a:srgbClr val="00B050"/>
              </a:solidFill>
              <a:ln>
                <a:noFill/>
              </a:ln>
              <a:effectLst/>
            </c:spPr>
            <c:extLst>
              <c:ext xmlns:c16="http://schemas.microsoft.com/office/drawing/2014/chart" uri="{C3380CC4-5D6E-409C-BE32-E72D297353CC}">
                <c16:uniqueId val="{00000003-47E0-4B3E-B565-ECDEF4D3C17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ptos Narrow" panose="020B0004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Sheet1!$F$20:$F$22</c:f>
              <c:strCache>
                <c:ptCount val="3"/>
                <c:pt idx="0">
                  <c:v>Advanced</c:v>
                </c:pt>
                <c:pt idx="1">
                  <c:v>Emerging</c:v>
                </c:pt>
                <c:pt idx="2">
                  <c:v>Low Incomes</c:v>
                </c:pt>
              </c:strCache>
            </c:strRef>
          </c:cat>
          <c:val>
            <c:numRef>
              <c:f>Sheet1!$G$20:$G$22</c:f>
              <c:numCache>
                <c:formatCode>General</c:formatCode>
                <c:ptCount val="3"/>
                <c:pt idx="0">
                  <c:v>12</c:v>
                </c:pt>
                <c:pt idx="1">
                  <c:v>77</c:v>
                </c:pt>
                <c:pt idx="2">
                  <c:v>61</c:v>
                </c:pt>
              </c:numCache>
            </c:numRef>
          </c:val>
          <c:extLst>
            <c:ext xmlns:c16="http://schemas.microsoft.com/office/drawing/2014/chart" uri="{C3380CC4-5D6E-409C-BE32-E72D297353CC}">
              <c16:uniqueId val="{00000004-47E0-4B3E-B565-ECDEF4D3C17F}"/>
            </c:ext>
          </c:extLst>
        </c:ser>
        <c:dLbls>
          <c:dLblPos val="outEnd"/>
          <c:showLegendKey val="0"/>
          <c:showVal val="1"/>
          <c:showCatName val="0"/>
          <c:showSerName val="0"/>
          <c:showPercent val="0"/>
          <c:showBubbleSize val="0"/>
        </c:dLbls>
        <c:gapWidth val="219"/>
        <c:overlap val="-27"/>
        <c:axId val="1068144608"/>
        <c:axId val="1068145088"/>
      </c:barChart>
      <c:catAx>
        <c:axId val="106814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ptos Narrow" panose="020B0004020202020204" pitchFamily="34" charset="0"/>
                <a:ea typeface="+mn-ea"/>
                <a:cs typeface="+mn-cs"/>
              </a:defRPr>
            </a:pPr>
            <a:endParaRPr lang="fr-FR"/>
          </a:p>
        </c:txPr>
        <c:crossAx val="1068145088"/>
        <c:crosses val="autoZero"/>
        <c:auto val="1"/>
        <c:lblAlgn val="ctr"/>
        <c:lblOffset val="100"/>
        <c:noMultiLvlLbl val="0"/>
      </c:catAx>
      <c:valAx>
        <c:axId val="1068145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ptos Narrow" panose="020B0004020202020204" pitchFamily="34" charset="0"/>
                <a:ea typeface="+mn-ea"/>
                <a:cs typeface="+mn-cs"/>
              </a:defRPr>
            </a:pPr>
            <a:endParaRPr lang="fr-FR"/>
          </a:p>
        </c:txPr>
        <c:crossAx val="106814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0.01867</cdr:x>
      <cdr:y>0.92181</cdr:y>
    </cdr:from>
    <cdr:to>
      <cdr:x>0.33</cdr:x>
      <cdr:y>0.96398</cdr:y>
    </cdr:to>
    <cdr:sp macro="" textlink="">
      <cdr:nvSpPr>
        <cdr:cNvPr id="3" name="TextBox 1">
          <a:extLst xmlns:a="http://schemas.openxmlformats.org/drawingml/2006/main">
            <a:ext uri="{FF2B5EF4-FFF2-40B4-BE49-F238E27FC236}">
              <a16:creationId xmlns:a16="http://schemas.microsoft.com/office/drawing/2014/main" id="{FE135F8B-567C-404D-A455-C0C4853016F3}"/>
            </a:ext>
          </a:extLst>
        </cdr:cNvPr>
        <cdr:cNvSpPr txBox="1"/>
      </cdr:nvSpPr>
      <cdr:spPr>
        <a:xfrm xmlns:a="http://schemas.openxmlformats.org/drawingml/2006/main">
          <a:off x="140781" y="5030804"/>
          <a:ext cx="2347879" cy="2301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solidFill>
                <a:schemeClr val="tx1">
                  <a:lumMod val="65000"/>
                  <a:lumOff val="35000"/>
                </a:schemeClr>
              </a:solidFill>
              <a:latin typeface="Arial Narrow" panose="020B0606020202030204" pitchFamily="34" charset="0"/>
            </a:rPr>
            <a:t>Source: IMF</a:t>
          </a:r>
          <a:r>
            <a:rPr lang="fr-FR" sz="1100" baseline="0" dirty="0">
              <a:solidFill>
                <a:schemeClr val="tx1">
                  <a:lumMod val="65000"/>
                  <a:lumOff val="35000"/>
                </a:schemeClr>
              </a:solidFill>
              <a:latin typeface="Arial Narrow" panose="020B0606020202030204" pitchFamily="34" charset="0"/>
            </a:rPr>
            <a:t> s</a:t>
          </a:r>
          <a:r>
            <a:rPr lang="fr-FR" sz="1100" dirty="0">
              <a:solidFill>
                <a:schemeClr val="tx1">
                  <a:lumMod val="65000"/>
                  <a:lumOff val="35000"/>
                </a:schemeClr>
              </a:solidFill>
              <a:latin typeface="Arial Narrow" panose="020B0606020202030204" pitchFamily="34" charset="0"/>
            </a:rPr>
            <a:t>taff calculations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n.wikipedia.org/wiki/Law_enforcement" TargetMode="External"/><Relationship Id="rId13" Type="http://schemas.openxmlformats.org/officeDocument/2006/relationships/hyperlink" Target="https://en.wikipedia.org/wiki/Afghanistan" TargetMode="External"/><Relationship Id="rId18" Type="http://schemas.openxmlformats.org/officeDocument/2006/relationships/hyperlink" Target="https://en.wikipedia.org/wiki/Pakistan" TargetMode="External"/><Relationship Id="rId26" Type="http://schemas.openxmlformats.org/officeDocument/2006/relationships/hyperlink" Target="https://en.wikipedia.org/wiki/South_Africa" TargetMode="External"/><Relationship Id="rId3" Type="http://schemas.openxmlformats.org/officeDocument/2006/relationships/hyperlink" Target="https://www.sciencedirect.com/science/article/pii/S1045235423000473" TargetMode="External"/><Relationship Id="rId21" Type="http://schemas.openxmlformats.org/officeDocument/2006/relationships/hyperlink" Target="https://en.wikipedia.org/wiki/Sudan" TargetMode="External"/><Relationship Id="rId7" Type="http://schemas.openxmlformats.org/officeDocument/2006/relationships/hyperlink" Target="https://en.wikipedia.org/wiki/Revenue_service" TargetMode="External"/><Relationship Id="rId12" Type="http://schemas.openxmlformats.org/officeDocument/2006/relationships/hyperlink" Target="https://en.wikipedia.org/wiki/Crime" TargetMode="External"/><Relationship Id="rId17" Type="http://schemas.openxmlformats.org/officeDocument/2006/relationships/hyperlink" Target="https://en.wikipedia.org/wiki/Libya" TargetMode="External"/><Relationship Id="rId25" Type="http://schemas.openxmlformats.org/officeDocument/2006/relationships/hyperlink" Target="https://en.wikipedia.org/wiki/Myanmar" TargetMode="External"/><Relationship Id="rId2" Type="http://schemas.openxmlformats.org/officeDocument/2006/relationships/slide" Target="../slides/slide17.xml"/><Relationship Id="rId16" Type="http://schemas.openxmlformats.org/officeDocument/2006/relationships/hyperlink" Target="https://en.wikipedia.org/wiki/Haiti" TargetMode="External"/><Relationship Id="rId20" Type="http://schemas.openxmlformats.org/officeDocument/2006/relationships/hyperlink" Target="https://en.wikipedia.org/wiki/South_Sudan" TargetMode="External"/><Relationship Id="rId1" Type="http://schemas.openxmlformats.org/officeDocument/2006/relationships/notesMaster" Target="../notesMasters/notesMaster1.xml"/><Relationship Id="rId6" Type="http://schemas.openxmlformats.org/officeDocument/2006/relationships/hyperlink" Target="https://en.wikipedia.org/wiki/Politics_as_a_Vocation" TargetMode="External"/><Relationship Id="rId11" Type="http://schemas.openxmlformats.org/officeDocument/2006/relationships/hyperlink" Target="https://en.wikipedia.org/wiki/Corruption" TargetMode="External"/><Relationship Id="rId24" Type="http://schemas.openxmlformats.org/officeDocument/2006/relationships/hyperlink" Target="https://en.wikipedia.org/wiki/Lebanon" TargetMode="External"/><Relationship Id="rId5" Type="http://schemas.openxmlformats.org/officeDocument/2006/relationships/hyperlink" Target="https://en.wikipedia.org/wiki/Max_Weber" TargetMode="External"/><Relationship Id="rId15" Type="http://schemas.openxmlformats.org/officeDocument/2006/relationships/hyperlink" Target="https://en.wikipedia.org/wiki/Democratic_Republic_of_the_Congo" TargetMode="External"/><Relationship Id="rId23" Type="http://schemas.openxmlformats.org/officeDocument/2006/relationships/hyperlink" Target="https://en.wikipedia.org/wiki/Yemen" TargetMode="External"/><Relationship Id="rId10" Type="http://schemas.openxmlformats.org/officeDocument/2006/relationships/hyperlink" Target="https://en.wikipedia.org/wiki/Failed_state#cite_note-:3-2" TargetMode="External"/><Relationship Id="rId19" Type="http://schemas.openxmlformats.org/officeDocument/2006/relationships/hyperlink" Target="https://en.wikipedia.org/wiki/Somalia" TargetMode="External"/><Relationship Id="rId4" Type="http://schemas.openxmlformats.org/officeDocument/2006/relationships/hyperlink" Target="https://en.wikipedia.org/wiki/State_(polity)" TargetMode="External"/><Relationship Id="rId9" Type="http://schemas.openxmlformats.org/officeDocument/2006/relationships/hyperlink" Target="https://en.wikipedia.org/wiki/National_security" TargetMode="External"/><Relationship Id="rId14" Type="http://schemas.openxmlformats.org/officeDocument/2006/relationships/hyperlink" Target="https://en.wikipedia.org/wiki/Central_African_Republic" TargetMode="External"/><Relationship Id="rId22" Type="http://schemas.openxmlformats.org/officeDocument/2006/relationships/hyperlink" Target="https://en.wikipedia.org/wiki/Syria"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ider.unu.edu/project/grd-%E2%80%93-government-revenue-datase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ata.oecd.org/tax/tax-revenue.htm" TargetMode="External"/><Relationship Id="rId5" Type="http://schemas.openxmlformats.org/officeDocument/2006/relationships/hyperlink" Target="https://data.imf.org/?sk=77413f1d-1525-450a-a23a-47aeed40fe78" TargetMode="External"/><Relationship Id="rId4" Type="http://schemas.openxmlformats.org/officeDocument/2006/relationships/hyperlink" Target="https://data.worldbank.org/indicator/GC.TAX.TOTL.GD.Z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imf.org/external/np/pp/eng/2011/030811.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sciencedirect.com/science/article/pii/S0305750X21003570"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www.imf.org/external/np/fad/fari/"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Informal economy</a:t>
            </a:r>
            <a:r>
              <a:rPr lang="en-US" dirty="0"/>
              <a:t> refers to </a:t>
            </a:r>
            <a:r>
              <a:rPr lang="en-US" b="1" dirty="0"/>
              <a:t>economic activities that are not regulated by the state</a:t>
            </a:r>
            <a:r>
              <a:rPr lang="en-US" dirty="0"/>
              <a:t> and do not fall under formal labor laws, taxation, or business registration.</a:t>
            </a:r>
          </a:p>
          <a:p>
            <a:pPr marL="0" lvl="0" indent="0" algn="l" rtl="0">
              <a:spcBef>
                <a:spcPts val="0"/>
              </a:spcBef>
              <a:spcAft>
                <a:spcPts val="0"/>
              </a:spcAft>
              <a:buNone/>
            </a:pPr>
            <a:r>
              <a:rPr lang="en-US" b="1" dirty="0"/>
              <a:t>Hart (1973)</a:t>
            </a:r>
            <a:r>
              <a:rPr lang="en-US" dirty="0"/>
              <a:t>: First introduced the term </a:t>
            </a:r>
            <a:r>
              <a:rPr lang="en-US" b="1" dirty="0"/>
              <a:t>"informal sector"</a:t>
            </a:r>
            <a:r>
              <a:rPr lang="en-US" dirty="0"/>
              <a:t>, defining it as </a:t>
            </a:r>
            <a:r>
              <a:rPr lang="en-US" b="1" dirty="0"/>
              <a:t>small-scale, self-employed, and unregulated economic activities in developing countries</a:t>
            </a:r>
            <a:r>
              <a:rPr lang="en-US" dirty="0"/>
              <a:t>.</a:t>
            </a:r>
          </a:p>
          <a:p>
            <a:pPr marL="0" lvl="0" indent="0" algn="l" rtl="0">
              <a:spcBef>
                <a:spcPts val="0"/>
              </a:spcBef>
              <a:spcAft>
                <a:spcPts val="0"/>
              </a:spcAft>
              <a:buNone/>
            </a:pPr>
            <a:r>
              <a:rPr lang="en-US" b="1" dirty="0"/>
              <a:t>ILO (1972)</a:t>
            </a:r>
            <a:r>
              <a:rPr lang="en-US" dirty="0"/>
              <a:t>: The </a:t>
            </a:r>
            <a:r>
              <a:rPr lang="en-US" b="1" dirty="0"/>
              <a:t>International </a:t>
            </a:r>
            <a:r>
              <a:rPr lang="en-US" b="1" dirty="0" err="1"/>
              <a:t>Labour</a:t>
            </a:r>
            <a:r>
              <a:rPr lang="en-US" b="1" dirty="0"/>
              <a:t> Organization (ILO)</a:t>
            </a:r>
            <a:r>
              <a:rPr lang="en-US" dirty="0"/>
              <a:t> defined the informal economy as comprising </a:t>
            </a:r>
            <a:r>
              <a:rPr lang="en-US" b="1" dirty="0"/>
              <a:t>self-employed workers, street vendors, home-based workers, and unregistered enterprises</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100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a:t>
            </a:r>
            <a:r>
              <a:rPr lang="en-US" b="1" dirty="0"/>
              <a:t>Samaritan's dilemma</a:t>
            </a:r>
            <a:r>
              <a:rPr lang="en-US" dirty="0"/>
              <a:t>, first introduced by economist </a:t>
            </a:r>
            <a:r>
              <a:rPr lang="en-US" b="1" dirty="0"/>
              <a:t>James M. Buchanan</a:t>
            </a:r>
            <a:r>
              <a:rPr lang="en-US" dirty="0"/>
              <a:t> in 1975, refers to a situation in which a </a:t>
            </a:r>
            <a:r>
              <a:rPr lang="en-US" b="1" dirty="0"/>
              <a:t>benevolent actor (the Samaritan)</a:t>
            </a:r>
            <a:r>
              <a:rPr lang="en-US" dirty="0"/>
              <a:t>, who wishes to </a:t>
            </a:r>
            <a:r>
              <a:rPr lang="en-US" b="1" dirty="0"/>
              <a:t>help a less</a:t>
            </a:r>
          </a:p>
          <a:p>
            <a:r>
              <a:rPr lang="en-US" b="1" dirty="0"/>
              <a:t>fortunate party (the recipient)</a:t>
            </a:r>
            <a:r>
              <a:rPr lang="en-US" dirty="0"/>
              <a:t>, inadvertently </a:t>
            </a:r>
            <a:r>
              <a:rPr lang="en-US" b="1" dirty="0"/>
              <a:t>encourages dependency or underperformance</a:t>
            </a:r>
            <a:r>
              <a:rPr lang="en-US" dirty="0"/>
              <a:t> by committing to provide assistance unconditionally. This moral hazard arises because</a:t>
            </a:r>
          </a:p>
          <a:p>
            <a:r>
              <a:rPr lang="en-US" dirty="0"/>
              <a:t>the recipient, anticipating aid, may reduce their own effort or contribution.</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122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287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533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Social contract:</a:t>
            </a:r>
            <a:endParaRPr lang="en-US" dirty="0"/>
          </a:p>
          <a:p>
            <a:pPr marL="0" lvl="0" indent="0" algn="l" rtl="0">
              <a:spcBef>
                <a:spcPts val="0"/>
              </a:spcBef>
              <a:spcAft>
                <a:spcPts val="0"/>
              </a:spcAft>
              <a:buNone/>
            </a:pPr>
            <a:r>
              <a:rPr lang="en-US" sz="1200" dirty="0"/>
              <a:t>US, UK vs Continental model</a:t>
            </a:r>
            <a:endParaRPr lang="en-US" dirty="0"/>
          </a:p>
          <a:p>
            <a:pPr marL="0" lvl="0" indent="0" algn="l" rtl="0">
              <a:spcBef>
                <a:spcPts val="0"/>
              </a:spcBef>
              <a:spcAft>
                <a:spcPts val="0"/>
              </a:spcAft>
              <a:buNone/>
            </a:pPr>
            <a:r>
              <a:rPr lang="en-US" sz="1200" dirty="0"/>
              <a:t>Health, Education =&gt; Public or private spending?</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dirty="0"/>
              <a:t>Taxation in Economic Science</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Public economics</a:t>
            </a:r>
          </a:p>
          <a:p>
            <a:pPr marL="457200" lvl="1" indent="0" algn="l" rtl="0">
              <a:spcBef>
                <a:spcPts val="0"/>
              </a:spcBef>
              <a:spcAft>
                <a:spcPts val="0"/>
              </a:spcAft>
              <a:buNone/>
            </a:pPr>
            <a:r>
              <a:rPr lang="en-US" sz="1200" b="0" dirty="0">
                <a:solidFill>
                  <a:schemeClr val="dk1"/>
                </a:solidFill>
                <a:latin typeface="Calibri"/>
                <a:ea typeface="Calibri"/>
                <a:cs typeface="Calibri"/>
                <a:sym typeface="Calibri"/>
              </a:rPr>
              <a:t>Market failure =&gt; The State = Benevolent Leviathan</a:t>
            </a:r>
          </a:p>
          <a:p>
            <a:pPr marL="457200" lvl="1" indent="0" algn="l" rtl="0">
              <a:spcBef>
                <a:spcPts val="0"/>
              </a:spcBef>
              <a:spcAft>
                <a:spcPts val="0"/>
              </a:spcAft>
              <a:buNone/>
            </a:pPr>
            <a:r>
              <a:rPr lang="en-US" sz="1200" b="0" dirty="0">
                <a:solidFill>
                  <a:schemeClr val="dk1"/>
                </a:solidFill>
                <a:latin typeface="Calibri"/>
                <a:ea typeface="Calibri"/>
                <a:cs typeface="Calibri"/>
                <a:sym typeface="Calibri"/>
              </a:rPr>
              <a:t>Theory of optimal taxation: </a:t>
            </a:r>
            <a:r>
              <a:rPr lang="en-US" sz="1200" b="0" dirty="0" err="1">
                <a:solidFill>
                  <a:schemeClr val="dk1"/>
                </a:solidFill>
                <a:latin typeface="Calibri"/>
                <a:ea typeface="Calibri"/>
                <a:cs typeface="Calibri"/>
                <a:sym typeface="Calibri"/>
              </a:rPr>
              <a:t>Mirrlees</a:t>
            </a:r>
            <a:r>
              <a:rPr lang="en-US" sz="1200" b="0" dirty="0">
                <a:solidFill>
                  <a:schemeClr val="dk1"/>
                </a:solidFill>
                <a:latin typeface="Calibri"/>
                <a:ea typeface="Calibri"/>
                <a:cs typeface="Calibri"/>
                <a:sym typeface="Calibri"/>
              </a:rPr>
              <a:t> and Diamond (1974)</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Public Choice School</a:t>
            </a:r>
          </a:p>
          <a:p>
            <a:pPr marL="457200" lvl="1" indent="0" algn="l" rtl="0">
              <a:spcBef>
                <a:spcPts val="0"/>
              </a:spcBef>
              <a:spcAft>
                <a:spcPts val="0"/>
              </a:spcAft>
              <a:buNone/>
            </a:pPr>
            <a:r>
              <a:rPr lang="en-US" sz="1200" b="0" dirty="0">
                <a:solidFill>
                  <a:schemeClr val="dk1"/>
                </a:solidFill>
                <a:latin typeface="Calibri"/>
                <a:ea typeface="Calibri"/>
                <a:cs typeface="Calibri"/>
                <a:sym typeface="Calibri"/>
              </a:rPr>
              <a:t>But, State failure.</a:t>
            </a:r>
            <a:endParaRPr lang="en-US" dirty="0"/>
          </a:p>
          <a:p>
            <a:pPr marL="457200" lvl="1" indent="0" algn="l" rtl="0">
              <a:spcBef>
                <a:spcPts val="0"/>
              </a:spcBef>
              <a:spcAft>
                <a:spcPts val="0"/>
              </a:spcAft>
              <a:buNone/>
            </a:pPr>
            <a:r>
              <a:rPr lang="en-US" sz="1200" b="0" dirty="0">
                <a:solidFill>
                  <a:schemeClr val="dk1"/>
                </a:solidFill>
                <a:latin typeface="Calibri"/>
                <a:ea typeface="Calibri"/>
                <a:cs typeface="Calibri"/>
                <a:sym typeface="Calibri"/>
              </a:rPr>
              <a:t>Buchanan and </a:t>
            </a:r>
            <a:r>
              <a:rPr lang="en-US" sz="1200" b="0" dirty="0" err="1">
                <a:solidFill>
                  <a:schemeClr val="dk1"/>
                </a:solidFill>
                <a:latin typeface="Calibri"/>
                <a:ea typeface="Calibri"/>
                <a:cs typeface="Calibri"/>
                <a:sym typeface="Calibri"/>
              </a:rPr>
              <a:t>Tullock</a:t>
            </a:r>
            <a:r>
              <a:rPr lang="en-US" sz="1200" b="0" dirty="0">
                <a:solidFill>
                  <a:schemeClr val="dk1"/>
                </a:solidFill>
                <a:latin typeface="Calibri"/>
                <a:ea typeface="Calibri"/>
                <a:cs typeface="Calibri"/>
                <a:sym typeface="Calibri"/>
              </a:rPr>
              <a:t> (1962): </a:t>
            </a:r>
            <a:r>
              <a:rPr lang="en-US" sz="1200" b="0" i="1" dirty="0">
                <a:solidFill>
                  <a:schemeClr val="dk1"/>
                </a:solidFill>
                <a:latin typeface="Calibri"/>
                <a:ea typeface="Calibri"/>
                <a:cs typeface="Calibri"/>
                <a:sym typeface="Calibri"/>
              </a:rPr>
              <a:t>The calculus of consent: Logical </a:t>
            </a:r>
            <a:r>
              <a:rPr lang="en-US" sz="1200" b="0" i="1" dirty="0" err="1">
                <a:solidFill>
                  <a:schemeClr val="dk1"/>
                </a:solidFill>
                <a:latin typeface="Calibri"/>
                <a:ea typeface="Calibri"/>
                <a:cs typeface="Calibri"/>
                <a:sym typeface="Calibri"/>
              </a:rPr>
              <a:t>fondations</a:t>
            </a:r>
            <a:r>
              <a:rPr lang="en-US" sz="1200" b="0" i="1" dirty="0">
                <a:solidFill>
                  <a:schemeClr val="dk1"/>
                </a:solidFill>
                <a:latin typeface="Calibri"/>
                <a:ea typeface="Calibri"/>
                <a:cs typeface="Calibri"/>
                <a:sym typeface="Calibri"/>
              </a:rPr>
              <a:t> of Constitutional Democracy</a:t>
            </a:r>
            <a:r>
              <a:rPr lang="en-US" sz="1200" b="0" dirty="0">
                <a:solidFill>
                  <a:schemeClr val="dk1"/>
                </a:solidFill>
                <a:latin typeface="Calibri"/>
                <a:ea typeface="Calibri"/>
                <a:cs typeface="Calibri"/>
                <a:sym typeface="Calibri"/>
              </a:rPr>
              <a:t>.</a:t>
            </a:r>
          </a:p>
          <a:p>
            <a:pPr marL="457200" lvl="1" indent="0" algn="l" rtl="0">
              <a:spcBef>
                <a:spcPts val="0"/>
              </a:spcBef>
              <a:spcAft>
                <a:spcPts val="0"/>
              </a:spcAft>
              <a:buNone/>
            </a:pPr>
            <a:r>
              <a:rPr lang="en-US" sz="1200" b="0" dirty="0">
                <a:solidFill>
                  <a:schemeClr val="dk1"/>
                </a:solidFill>
                <a:latin typeface="Calibri"/>
                <a:ea typeface="Calibri"/>
                <a:cs typeface="Calibri"/>
                <a:sym typeface="Calibri"/>
              </a:rPr>
              <a:t>Posner: Theory of regulation</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Political economy</a:t>
            </a:r>
          </a:p>
          <a:p>
            <a:pPr marL="457200" lvl="1" indent="0" algn="l" rtl="0">
              <a:spcBef>
                <a:spcPts val="0"/>
              </a:spcBef>
              <a:spcAft>
                <a:spcPts val="0"/>
              </a:spcAft>
              <a:buNone/>
            </a:pPr>
            <a:r>
              <a:rPr lang="en-US" sz="1200" b="0" dirty="0">
                <a:solidFill>
                  <a:schemeClr val="dk1"/>
                </a:solidFill>
                <a:latin typeface="Calibri"/>
                <a:ea typeface="Calibri"/>
                <a:cs typeface="Calibri"/>
                <a:sym typeface="Calibri"/>
              </a:rPr>
              <a:t>Voting models</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Tax system analysis: tax policy and tax administration. </a:t>
            </a:r>
            <a:r>
              <a:rPr lang="en-US" sz="1400" dirty="0" err="1"/>
              <a:t>Gillitzer</a:t>
            </a:r>
            <a:r>
              <a:rPr lang="en-US" sz="1400" dirty="0"/>
              <a:t> and </a:t>
            </a:r>
            <a:r>
              <a:rPr lang="en-US" sz="1400" dirty="0" err="1"/>
              <a:t>Slemrod</a:t>
            </a:r>
            <a:r>
              <a:rPr lang="en-US" sz="1400" dirty="0"/>
              <a:t> (2015), Tax system, MIT Press.</a:t>
            </a:r>
            <a:endParaRPr lang="en-US" dirty="0"/>
          </a:p>
          <a:p>
            <a:pPr marL="0" lvl="0" indent="0" algn="l" rtl="0">
              <a:spcBef>
                <a:spcPts val="0"/>
              </a:spcBef>
              <a:spcAft>
                <a:spcPts val="0"/>
              </a:spcAft>
              <a:buNone/>
            </a:pPr>
            <a:endParaRPr dirty="0"/>
          </a:p>
        </p:txBody>
      </p:sp>
      <p:sp>
        <p:nvSpPr>
          <p:cNvPr id="197" name="Google Shape;19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Schumpeter 2018: “The Crisis of the Tax State’’ </a:t>
            </a:r>
            <a:endParaRPr/>
          </a:p>
          <a:p>
            <a:pPr marL="0" lvl="0" indent="0" algn="l" rtl="0">
              <a:spcBef>
                <a:spcPts val="0"/>
              </a:spcBef>
              <a:spcAft>
                <a:spcPts val="0"/>
              </a:spcAft>
              <a:buNone/>
            </a:pPr>
            <a:r>
              <a:rPr lang="fr-FR" u="sng">
                <a:solidFill>
                  <a:schemeClr val="hlink"/>
                </a:solidFill>
                <a:hlinkClick r:id="rId3"/>
              </a:rPr>
              <a:t>The history and future of the tax state: Possibilities for a new fiscal politics beyond neoliberalism – ScienceDirect</a:t>
            </a:r>
            <a:endParaRPr/>
          </a:p>
          <a:p>
            <a:pPr marL="0" lvl="0" indent="0" algn="l" rtl="0">
              <a:spcBef>
                <a:spcPts val="0"/>
              </a:spcBef>
              <a:spcAft>
                <a:spcPts val="0"/>
              </a:spcAft>
              <a:buNone/>
            </a:pPr>
            <a:r>
              <a:rPr lang="fr-FR" b="0" i="0">
                <a:solidFill>
                  <a:srgbClr val="202122"/>
                </a:solidFill>
                <a:latin typeface="Arial"/>
                <a:ea typeface="Arial"/>
                <a:cs typeface="Arial"/>
                <a:sym typeface="Arial"/>
              </a:rPr>
              <a:t>The monopoly on violence as the defining conception of the </a:t>
            </a:r>
            <a:r>
              <a:rPr lang="fr-FR" b="0" i="0" u="sng" strike="noStrike">
                <a:solidFill>
                  <a:srgbClr val="3366CC"/>
                </a:solidFill>
                <a:latin typeface="Arial"/>
                <a:ea typeface="Arial"/>
                <a:cs typeface="Arial"/>
                <a:sym typeface="Arial"/>
                <a:hlinkClick r:id="rId4">
                  <a:extLst>
                    <a:ext uri="{A12FA001-AC4F-418D-AE19-62706E023703}">
                      <ahyp:hlinkClr xmlns:ahyp="http://schemas.microsoft.com/office/drawing/2018/hyperlinkcolor" val="tx"/>
                    </a:ext>
                  </a:extLst>
                </a:hlinkClick>
              </a:rPr>
              <a:t>state</a:t>
            </a:r>
            <a:r>
              <a:rPr lang="fr-FR" b="0" i="0">
                <a:solidFill>
                  <a:srgbClr val="202122"/>
                </a:solidFill>
                <a:latin typeface="Arial"/>
                <a:ea typeface="Arial"/>
                <a:cs typeface="Arial"/>
                <a:sym typeface="Arial"/>
              </a:rPr>
              <a:t> was first described in sociology by </a:t>
            </a:r>
            <a:r>
              <a:rPr lang="fr-FR" b="0" i="0" u="sng" strike="noStrike">
                <a:solidFill>
                  <a:srgbClr val="3366CC"/>
                </a:solidFill>
                <a:latin typeface="Arial"/>
                <a:ea typeface="Arial"/>
                <a:cs typeface="Arial"/>
                <a:sym typeface="Arial"/>
                <a:hlinkClick r:id="rId5">
                  <a:extLst>
                    <a:ext uri="{A12FA001-AC4F-418D-AE19-62706E023703}">
                      <ahyp:hlinkClr xmlns:ahyp="http://schemas.microsoft.com/office/drawing/2018/hyperlinkcolor" val="tx"/>
                    </a:ext>
                  </a:extLst>
                </a:hlinkClick>
              </a:rPr>
              <a:t>Max Weber</a:t>
            </a:r>
            <a:r>
              <a:rPr lang="fr-FR" b="0" i="0">
                <a:solidFill>
                  <a:srgbClr val="202122"/>
                </a:solidFill>
                <a:latin typeface="Arial"/>
                <a:ea typeface="Arial"/>
                <a:cs typeface="Arial"/>
                <a:sym typeface="Arial"/>
              </a:rPr>
              <a:t> in his essay </a:t>
            </a:r>
            <a:r>
              <a:rPr lang="fr-FR" b="0" i="1" u="sng" strike="noStrike">
                <a:solidFill>
                  <a:srgbClr val="3366CC"/>
                </a:solidFill>
                <a:latin typeface="Arial"/>
                <a:ea typeface="Arial"/>
                <a:cs typeface="Arial"/>
                <a:sym typeface="Arial"/>
                <a:hlinkClick r:id="rId6">
                  <a:extLst>
                    <a:ext uri="{A12FA001-AC4F-418D-AE19-62706E023703}">
                      <ahyp:hlinkClr xmlns:ahyp="http://schemas.microsoft.com/office/drawing/2018/hyperlinkcolor" val="tx"/>
                    </a:ext>
                  </a:extLst>
                </a:hlinkClick>
              </a:rPr>
              <a:t>Politics as a Vocation</a:t>
            </a:r>
            <a:r>
              <a:rPr lang="fr-FR" b="0" i="0">
                <a:solidFill>
                  <a:srgbClr val="202122"/>
                </a:solidFill>
                <a:latin typeface="Arial"/>
                <a:ea typeface="Arial"/>
                <a:cs typeface="Arial"/>
                <a:sym typeface="Arial"/>
              </a:rPr>
              <a:t> (1919)</a:t>
            </a:r>
            <a:endParaRPr/>
          </a:p>
          <a:p>
            <a:pPr marL="0" lvl="0" indent="0" algn="l" rtl="0">
              <a:spcBef>
                <a:spcPts val="0"/>
              </a:spcBef>
              <a:spcAft>
                <a:spcPts val="0"/>
              </a:spcAft>
              <a:buNone/>
            </a:pPr>
            <a:endParaRPr b="0" i="0">
              <a:solidFill>
                <a:srgbClr val="202122"/>
              </a:solidFill>
              <a:latin typeface="Arial"/>
              <a:ea typeface="Arial"/>
              <a:cs typeface="Arial"/>
              <a:sym typeface="Arial"/>
            </a:endParaRPr>
          </a:p>
          <a:p>
            <a:pPr marL="0" lvl="0" indent="0" algn="l" rtl="0">
              <a:spcBef>
                <a:spcPts val="0"/>
              </a:spcBef>
              <a:spcAft>
                <a:spcPts val="0"/>
              </a:spcAft>
              <a:buNone/>
            </a:pPr>
            <a:r>
              <a:rPr lang="fr-FR" b="0" i="0">
                <a:solidFill>
                  <a:srgbClr val="202122"/>
                </a:solidFill>
                <a:latin typeface="Arial"/>
                <a:ea typeface="Arial"/>
                <a:cs typeface="Arial"/>
                <a:sym typeface="Arial"/>
              </a:rPr>
              <a:t>A </a:t>
            </a:r>
            <a:r>
              <a:rPr lang="fr-FR" b="1" i="0">
                <a:solidFill>
                  <a:srgbClr val="202122"/>
                </a:solidFill>
                <a:latin typeface="Arial"/>
                <a:ea typeface="Arial"/>
                <a:cs typeface="Arial"/>
                <a:sym typeface="Arial"/>
              </a:rPr>
              <a:t>failed state</a:t>
            </a:r>
            <a:r>
              <a:rPr lang="fr-FR" b="0" i="0">
                <a:solidFill>
                  <a:srgbClr val="202122"/>
                </a:solidFill>
                <a:latin typeface="Arial"/>
                <a:ea typeface="Arial"/>
                <a:cs typeface="Arial"/>
                <a:sym typeface="Arial"/>
              </a:rPr>
              <a:t> is a </a:t>
            </a:r>
            <a:r>
              <a:rPr lang="fr-FR" sz="1200" b="0" i="0" u="sng">
                <a:solidFill>
                  <a:srgbClr val="202122"/>
                </a:solidFill>
                <a:latin typeface="Arial"/>
                <a:ea typeface="Arial"/>
                <a:cs typeface="Arial"/>
                <a:sym typeface="Arial"/>
                <a:hlinkClick r:id="rId4">
                  <a:extLst>
                    <a:ext uri="{A12FA001-AC4F-418D-AE19-62706E023703}">
                      <ahyp:hlinkClr xmlns:ahyp="http://schemas.microsoft.com/office/drawing/2018/hyperlinkcolor" val="tx"/>
                    </a:ext>
                  </a:extLst>
                </a:hlinkClick>
              </a:rPr>
              <a:t>state</a:t>
            </a:r>
            <a:r>
              <a:rPr lang="fr-FR" sz="1200" b="0" i="0">
                <a:solidFill>
                  <a:srgbClr val="202122"/>
                </a:solidFill>
                <a:latin typeface="Arial"/>
                <a:ea typeface="Arial"/>
                <a:cs typeface="Arial"/>
                <a:sym typeface="Arial"/>
              </a:rPr>
              <a:t> that has lost its ability to fulfill fundamental security and development functions, lacking effective control over its territory and borders. Common characteristics of a failed state include a government incapable of </a:t>
            </a:r>
            <a:r>
              <a:rPr lang="fr-FR" sz="1200" b="0" i="0" u="sng">
                <a:solidFill>
                  <a:srgbClr val="202122"/>
                </a:solidFill>
                <a:latin typeface="Arial"/>
                <a:ea typeface="Arial"/>
                <a:cs typeface="Arial"/>
                <a:sym typeface="Arial"/>
                <a:hlinkClick r:id="rId7">
                  <a:extLst>
                    <a:ext uri="{A12FA001-AC4F-418D-AE19-62706E023703}">
                      <ahyp:hlinkClr xmlns:ahyp="http://schemas.microsoft.com/office/drawing/2018/hyperlinkcolor" val="tx"/>
                    </a:ext>
                  </a:extLst>
                </a:hlinkClick>
              </a:rPr>
              <a:t>tax collection</a:t>
            </a:r>
            <a:r>
              <a:rPr lang="fr-FR" sz="1200" b="0" i="0">
                <a:solidFill>
                  <a:srgbClr val="202122"/>
                </a:solidFill>
                <a:latin typeface="Arial"/>
                <a:ea typeface="Arial"/>
                <a:cs typeface="Arial"/>
                <a:sym typeface="Arial"/>
              </a:rPr>
              <a:t>, </a:t>
            </a:r>
            <a:r>
              <a:rPr lang="fr-FR" sz="1200" b="0" i="0" u="sng">
                <a:solidFill>
                  <a:srgbClr val="202122"/>
                </a:solidFill>
                <a:latin typeface="Arial"/>
                <a:ea typeface="Arial"/>
                <a:cs typeface="Arial"/>
                <a:sym typeface="Arial"/>
                <a:hlinkClick r:id="rId8">
                  <a:extLst>
                    <a:ext uri="{A12FA001-AC4F-418D-AE19-62706E023703}">
                      <ahyp:hlinkClr xmlns:ahyp="http://schemas.microsoft.com/office/drawing/2018/hyperlinkcolor" val="tx"/>
                    </a:ext>
                  </a:extLst>
                </a:hlinkClick>
              </a:rPr>
              <a:t>law enforcement</a:t>
            </a:r>
            <a:r>
              <a:rPr lang="fr-FR" sz="1200" b="0" i="0">
                <a:solidFill>
                  <a:srgbClr val="202122"/>
                </a:solidFill>
                <a:latin typeface="Arial"/>
                <a:ea typeface="Arial"/>
                <a:cs typeface="Arial"/>
                <a:sym typeface="Arial"/>
              </a:rPr>
              <a:t>, </a:t>
            </a:r>
            <a:r>
              <a:rPr lang="fr-FR" sz="1200" b="0" i="0" u="sng">
                <a:solidFill>
                  <a:srgbClr val="202122"/>
                </a:solidFill>
                <a:latin typeface="Arial"/>
                <a:ea typeface="Arial"/>
                <a:cs typeface="Arial"/>
                <a:sym typeface="Arial"/>
                <a:hlinkClick r:id="rId9">
                  <a:extLst>
                    <a:ext uri="{A12FA001-AC4F-418D-AE19-62706E023703}">
                      <ahyp:hlinkClr xmlns:ahyp="http://schemas.microsoft.com/office/drawing/2018/hyperlinkcolor" val="tx"/>
                    </a:ext>
                  </a:extLst>
                </a:hlinkClick>
              </a:rPr>
              <a:t>security</a:t>
            </a:r>
            <a:r>
              <a:rPr lang="fr-FR" sz="1200" b="0" i="0">
                <a:solidFill>
                  <a:srgbClr val="202122"/>
                </a:solidFill>
                <a:latin typeface="Arial"/>
                <a:ea typeface="Arial"/>
                <a:cs typeface="Arial"/>
                <a:sym typeface="Arial"/>
              </a:rPr>
              <a:t> assurance, territorial control, political or civil office staffing, and infrastructure maintenance.</a:t>
            </a:r>
            <a:r>
              <a:rPr lang="fr-FR" sz="1200" b="0" i="0" u="sng">
                <a:solidFill>
                  <a:srgbClr val="202122"/>
                </a:solidFill>
                <a:latin typeface="Arial"/>
                <a:ea typeface="Arial"/>
                <a:cs typeface="Arial"/>
                <a:sym typeface="Arial"/>
                <a:hlinkClick r:id="rId10">
                  <a:extLst>
                    <a:ext uri="{A12FA001-AC4F-418D-AE19-62706E023703}">
                      <ahyp:hlinkClr xmlns:ahyp="http://schemas.microsoft.com/office/drawing/2018/hyperlinkcolor" val="tx"/>
                    </a:ext>
                  </a:extLst>
                </a:hlinkClick>
              </a:rPr>
              <a:t>[2]</a:t>
            </a:r>
            <a:r>
              <a:rPr lang="fr-FR" sz="1200" b="0" i="0">
                <a:solidFill>
                  <a:srgbClr val="202122"/>
                </a:solidFill>
                <a:latin typeface="Arial"/>
                <a:ea typeface="Arial"/>
                <a:cs typeface="Arial"/>
                <a:sym typeface="Arial"/>
              </a:rPr>
              <a:t> When this happens, widespread </a:t>
            </a:r>
            <a:r>
              <a:rPr lang="fr-FR" sz="1200" b="0" i="0" u="sng">
                <a:solidFill>
                  <a:srgbClr val="202122"/>
                </a:solidFill>
                <a:latin typeface="Arial"/>
                <a:ea typeface="Arial"/>
                <a:cs typeface="Arial"/>
                <a:sym typeface="Arial"/>
                <a:hlinkClick r:id="rId11">
                  <a:extLst>
                    <a:ext uri="{A12FA001-AC4F-418D-AE19-62706E023703}">
                      <ahyp:hlinkClr xmlns:ahyp="http://schemas.microsoft.com/office/drawing/2018/hyperlinkcolor" val="tx"/>
                    </a:ext>
                  </a:extLst>
                </a:hlinkClick>
              </a:rPr>
              <a:t>corruption</a:t>
            </a:r>
            <a:r>
              <a:rPr lang="fr-FR" sz="1200" b="0" i="0">
                <a:solidFill>
                  <a:srgbClr val="202122"/>
                </a:solidFill>
                <a:latin typeface="Arial"/>
                <a:ea typeface="Arial"/>
                <a:cs typeface="Arial"/>
                <a:sym typeface="Arial"/>
              </a:rPr>
              <a:t> and </a:t>
            </a:r>
            <a:r>
              <a:rPr lang="fr-FR" sz="1200" b="0" i="0" u="sng">
                <a:solidFill>
                  <a:srgbClr val="202122"/>
                </a:solidFill>
                <a:latin typeface="Arial"/>
                <a:ea typeface="Arial"/>
                <a:cs typeface="Arial"/>
                <a:sym typeface="Arial"/>
                <a:hlinkClick r:id="rId12">
                  <a:extLst>
                    <a:ext uri="{A12FA001-AC4F-418D-AE19-62706E023703}">
                      <ahyp:hlinkClr xmlns:ahyp="http://schemas.microsoft.com/office/drawing/2018/hyperlinkcolor" val="tx"/>
                    </a:ext>
                  </a:extLst>
                </a:hlinkClick>
              </a:rPr>
              <a:t>criminality</a:t>
            </a:r>
            <a:r>
              <a:rPr lang="fr-FR" sz="1200" b="0" i="0">
                <a:solidFill>
                  <a:srgbClr val="202122"/>
                </a:solidFill>
                <a:latin typeface="Arial"/>
                <a:ea typeface="Arial"/>
                <a:cs typeface="Arial"/>
                <a:sym typeface="Arial"/>
              </a:rPr>
              <a:t>, the intervention of state and non-state actors, the appearance of refugees and the involuntary movement of populations, sharp economic decline, and military intervention from both within and without the state are much more likely to occur.</a:t>
            </a:r>
            <a:br>
              <a:rPr lang="fr-FR" sz="1200" b="0" i="0">
                <a:solidFill>
                  <a:srgbClr val="202122"/>
                </a:solidFill>
                <a:latin typeface="Arial"/>
                <a:ea typeface="Arial"/>
                <a:cs typeface="Arial"/>
                <a:sym typeface="Arial"/>
              </a:rPr>
            </a:br>
            <a:r>
              <a:rPr lang="fr-FR" b="0" i="0">
                <a:solidFill>
                  <a:srgbClr val="202122"/>
                </a:solidFill>
                <a:latin typeface="Arial"/>
                <a:ea typeface="Arial"/>
                <a:cs typeface="Arial"/>
                <a:sym typeface="Arial"/>
              </a:rPr>
              <a:t>In the early </a:t>
            </a:r>
            <a:r>
              <a:rPr lang="fr-FR" sz="1200" b="0" i="0">
                <a:solidFill>
                  <a:srgbClr val="202122"/>
                </a:solidFill>
                <a:latin typeface="Arial"/>
                <a:ea typeface="Arial"/>
                <a:cs typeface="Arial"/>
                <a:sym typeface="Arial"/>
              </a:rPr>
              <a:t>2020s, </a:t>
            </a:r>
            <a:r>
              <a:rPr lang="fr-FR" sz="1200" b="0" i="0" u="sng">
                <a:solidFill>
                  <a:srgbClr val="202122"/>
                </a:solidFill>
                <a:latin typeface="Arial"/>
                <a:ea typeface="Arial"/>
                <a:cs typeface="Arial"/>
                <a:sym typeface="Arial"/>
                <a:hlinkClick r:id="rId13">
                  <a:extLst>
                    <a:ext uri="{A12FA001-AC4F-418D-AE19-62706E023703}">
                      <ahyp:hlinkClr xmlns:ahyp="http://schemas.microsoft.com/office/drawing/2018/hyperlinkcolor" val="tx"/>
                    </a:ext>
                  </a:extLst>
                </a:hlinkClick>
              </a:rPr>
              <a:t>Afghanistan</a:t>
            </a:r>
            <a:r>
              <a:rPr lang="fr-FR" sz="1200" b="0" i="0">
                <a:solidFill>
                  <a:srgbClr val="202122"/>
                </a:solidFill>
                <a:latin typeface="Arial"/>
                <a:ea typeface="Arial"/>
                <a:cs typeface="Arial"/>
                <a:sym typeface="Arial"/>
              </a:rPr>
              <a:t>, the </a:t>
            </a:r>
            <a:r>
              <a:rPr lang="fr-FR" sz="1200" b="0" i="0" u="sng">
                <a:solidFill>
                  <a:srgbClr val="202122"/>
                </a:solidFill>
                <a:latin typeface="Arial"/>
                <a:ea typeface="Arial"/>
                <a:cs typeface="Arial"/>
                <a:sym typeface="Arial"/>
                <a:hlinkClick r:id="rId14">
                  <a:extLst>
                    <a:ext uri="{A12FA001-AC4F-418D-AE19-62706E023703}">
                      <ahyp:hlinkClr xmlns:ahyp="http://schemas.microsoft.com/office/drawing/2018/hyperlinkcolor" val="tx"/>
                    </a:ext>
                  </a:extLst>
                </a:hlinkClick>
              </a:rPr>
              <a:t>Central African Republic</a:t>
            </a:r>
            <a:r>
              <a:rPr lang="fr-FR" sz="1200" b="0" i="0">
                <a:solidFill>
                  <a:srgbClr val="202122"/>
                </a:solidFill>
                <a:latin typeface="Arial"/>
                <a:ea typeface="Arial"/>
                <a:cs typeface="Arial"/>
                <a:sym typeface="Arial"/>
              </a:rPr>
              <a:t>, </a:t>
            </a:r>
            <a:r>
              <a:rPr lang="fr-FR" sz="1200" b="0" i="0" u="sng">
                <a:solidFill>
                  <a:srgbClr val="202122"/>
                </a:solidFill>
                <a:latin typeface="Arial"/>
                <a:ea typeface="Arial"/>
                <a:cs typeface="Arial"/>
                <a:sym typeface="Arial"/>
                <a:hlinkClick r:id="rId15">
                  <a:extLst>
                    <a:ext uri="{A12FA001-AC4F-418D-AE19-62706E023703}">
                      <ahyp:hlinkClr xmlns:ahyp="http://schemas.microsoft.com/office/drawing/2018/hyperlinkcolor" val="tx"/>
                    </a:ext>
                  </a:extLst>
                </a:hlinkClick>
              </a:rPr>
              <a:t>DR Congo</a:t>
            </a:r>
            <a:r>
              <a:rPr lang="fr-FR" sz="1200" b="0" i="0">
                <a:solidFill>
                  <a:srgbClr val="202122"/>
                </a:solidFill>
                <a:latin typeface="Arial"/>
                <a:ea typeface="Arial"/>
                <a:cs typeface="Arial"/>
                <a:sym typeface="Arial"/>
              </a:rPr>
              <a:t>, </a:t>
            </a:r>
            <a:r>
              <a:rPr lang="fr-FR" sz="1200" b="0" i="0" u="sng">
                <a:solidFill>
                  <a:srgbClr val="202122"/>
                </a:solidFill>
                <a:latin typeface="Arial"/>
                <a:ea typeface="Arial"/>
                <a:cs typeface="Arial"/>
                <a:sym typeface="Arial"/>
                <a:hlinkClick r:id="rId16">
                  <a:extLst>
                    <a:ext uri="{A12FA001-AC4F-418D-AE19-62706E023703}">
                      <ahyp:hlinkClr xmlns:ahyp="http://schemas.microsoft.com/office/drawing/2018/hyperlinkcolor" val="tx"/>
                    </a:ext>
                  </a:extLst>
                </a:hlinkClick>
              </a:rPr>
              <a:t>Haiti</a:t>
            </a:r>
            <a:r>
              <a:rPr lang="fr-FR" sz="1200" b="0" i="0">
                <a:solidFill>
                  <a:srgbClr val="202122"/>
                </a:solidFill>
                <a:latin typeface="Arial"/>
                <a:ea typeface="Arial"/>
                <a:cs typeface="Arial"/>
                <a:sym typeface="Arial"/>
              </a:rPr>
              <a:t>, </a:t>
            </a:r>
            <a:r>
              <a:rPr lang="fr-FR" sz="1200" b="0" i="0" u="sng">
                <a:solidFill>
                  <a:srgbClr val="202122"/>
                </a:solidFill>
                <a:latin typeface="Arial"/>
                <a:ea typeface="Arial"/>
                <a:cs typeface="Arial"/>
                <a:sym typeface="Arial"/>
                <a:hlinkClick r:id="rId17">
                  <a:extLst>
                    <a:ext uri="{A12FA001-AC4F-418D-AE19-62706E023703}">
                      <ahyp:hlinkClr xmlns:ahyp="http://schemas.microsoft.com/office/drawing/2018/hyperlinkcolor" val="tx"/>
                    </a:ext>
                  </a:extLst>
                </a:hlinkClick>
              </a:rPr>
              <a:t>Libya</a:t>
            </a:r>
            <a:r>
              <a:rPr lang="fr-FR" sz="1200" b="0" i="0">
                <a:solidFill>
                  <a:srgbClr val="202122"/>
                </a:solidFill>
                <a:latin typeface="Arial"/>
                <a:ea typeface="Arial"/>
                <a:cs typeface="Arial"/>
                <a:sym typeface="Arial"/>
              </a:rPr>
              <a:t>, </a:t>
            </a:r>
            <a:r>
              <a:rPr lang="fr-FR" sz="1200" b="0" i="0" u="sng">
                <a:solidFill>
                  <a:srgbClr val="202122"/>
                </a:solidFill>
                <a:latin typeface="Arial"/>
                <a:ea typeface="Arial"/>
                <a:cs typeface="Arial"/>
                <a:sym typeface="Arial"/>
                <a:hlinkClick r:id="rId18">
                  <a:extLst>
                    <a:ext uri="{A12FA001-AC4F-418D-AE19-62706E023703}">
                      <ahyp:hlinkClr xmlns:ahyp="http://schemas.microsoft.com/office/drawing/2018/hyperlinkcolor" val="tx"/>
                    </a:ext>
                  </a:extLst>
                </a:hlinkClick>
              </a:rPr>
              <a:t>Pakistan</a:t>
            </a:r>
            <a:r>
              <a:rPr lang="fr-FR" sz="1200" b="0" i="0">
                <a:solidFill>
                  <a:srgbClr val="202122"/>
                </a:solidFill>
                <a:latin typeface="Arial"/>
                <a:ea typeface="Arial"/>
                <a:cs typeface="Arial"/>
                <a:sym typeface="Arial"/>
              </a:rPr>
              <a:t>, </a:t>
            </a:r>
            <a:r>
              <a:rPr lang="fr-FR" sz="1200" b="0" i="0" u="sng">
                <a:solidFill>
                  <a:srgbClr val="202122"/>
                </a:solidFill>
                <a:latin typeface="Arial"/>
                <a:ea typeface="Arial"/>
                <a:cs typeface="Arial"/>
                <a:sym typeface="Arial"/>
                <a:hlinkClick r:id="rId19">
                  <a:extLst>
                    <a:ext uri="{A12FA001-AC4F-418D-AE19-62706E023703}">
                      <ahyp:hlinkClr xmlns:ahyp="http://schemas.microsoft.com/office/drawing/2018/hyperlinkcolor" val="tx"/>
                    </a:ext>
                  </a:extLst>
                </a:hlinkClick>
              </a:rPr>
              <a:t>Somalia</a:t>
            </a:r>
            <a:r>
              <a:rPr lang="fr-FR" sz="1200" b="0" i="0">
                <a:solidFill>
                  <a:srgbClr val="202122"/>
                </a:solidFill>
                <a:latin typeface="Arial"/>
                <a:ea typeface="Arial"/>
                <a:cs typeface="Arial"/>
                <a:sym typeface="Arial"/>
              </a:rPr>
              <a:t>, </a:t>
            </a:r>
            <a:r>
              <a:rPr lang="fr-FR" sz="1200" b="0" i="0" u="sng">
                <a:solidFill>
                  <a:srgbClr val="202122"/>
                </a:solidFill>
                <a:latin typeface="Arial"/>
                <a:ea typeface="Arial"/>
                <a:cs typeface="Arial"/>
                <a:sym typeface="Arial"/>
                <a:hlinkClick r:id="rId20">
                  <a:extLst>
                    <a:ext uri="{A12FA001-AC4F-418D-AE19-62706E023703}">
                      <ahyp:hlinkClr xmlns:ahyp="http://schemas.microsoft.com/office/drawing/2018/hyperlinkcolor" val="tx"/>
                    </a:ext>
                  </a:extLst>
                </a:hlinkClick>
              </a:rPr>
              <a:t>South Sudan</a:t>
            </a:r>
            <a:r>
              <a:rPr lang="fr-FR" sz="1200" b="0" i="0">
                <a:solidFill>
                  <a:srgbClr val="202122"/>
                </a:solidFill>
                <a:latin typeface="Arial"/>
                <a:ea typeface="Arial"/>
                <a:cs typeface="Arial"/>
                <a:sym typeface="Arial"/>
              </a:rPr>
              <a:t>, </a:t>
            </a:r>
            <a:r>
              <a:rPr lang="fr-FR" sz="1200" b="0" i="0" u="sng">
                <a:solidFill>
                  <a:srgbClr val="202122"/>
                </a:solidFill>
                <a:latin typeface="Arial"/>
                <a:ea typeface="Arial"/>
                <a:cs typeface="Arial"/>
                <a:sym typeface="Arial"/>
                <a:hlinkClick r:id="rId21">
                  <a:extLst>
                    <a:ext uri="{A12FA001-AC4F-418D-AE19-62706E023703}">
                      <ahyp:hlinkClr xmlns:ahyp="http://schemas.microsoft.com/office/drawing/2018/hyperlinkcolor" val="tx"/>
                    </a:ext>
                  </a:extLst>
                </a:hlinkClick>
              </a:rPr>
              <a:t>Sudan</a:t>
            </a:r>
            <a:r>
              <a:rPr lang="fr-FR" sz="1200" b="0" i="0">
                <a:solidFill>
                  <a:srgbClr val="202122"/>
                </a:solidFill>
                <a:latin typeface="Arial"/>
                <a:ea typeface="Arial"/>
                <a:cs typeface="Arial"/>
                <a:sym typeface="Arial"/>
              </a:rPr>
              <a:t>, </a:t>
            </a:r>
            <a:r>
              <a:rPr lang="fr-FR" sz="1200" b="0" i="0" u="sng">
                <a:solidFill>
                  <a:srgbClr val="202122"/>
                </a:solidFill>
                <a:latin typeface="Arial"/>
                <a:ea typeface="Arial"/>
                <a:cs typeface="Arial"/>
                <a:sym typeface="Arial"/>
                <a:hlinkClick r:id="rId22">
                  <a:extLst>
                    <a:ext uri="{A12FA001-AC4F-418D-AE19-62706E023703}">
                      <ahyp:hlinkClr xmlns:ahyp="http://schemas.microsoft.com/office/drawing/2018/hyperlinkcolor" val="tx"/>
                    </a:ext>
                  </a:extLst>
                </a:hlinkClick>
              </a:rPr>
              <a:t>Syria</a:t>
            </a:r>
            <a:r>
              <a:rPr lang="fr-FR" sz="1200" b="0" i="0">
                <a:solidFill>
                  <a:srgbClr val="202122"/>
                </a:solidFill>
                <a:latin typeface="Arial"/>
                <a:ea typeface="Arial"/>
                <a:cs typeface="Arial"/>
                <a:sym typeface="Arial"/>
              </a:rPr>
              <a:t>, and </a:t>
            </a:r>
            <a:r>
              <a:rPr lang="fr-FR" sz="1200" b="0" i="0" u="sng">
                <a:solidFill>
                  <a:srgbClr val="202122"/>
                </a:solidFill>
                <a:latin typeface="Arial"/>
                <a:ea typeface="Arial"/>
                <a:cs typeface="Arial"/>
                <a:sym typeface="Arial"/>
                <a:hlinkClick r:id="rId23">
                  <a:extLst>
                    <a:ext uri="{A12FA001-AC4F-418D-AE19-62706E023703}">
                      <ahyp:hlinkClr xmlns:ahyp="http://schemas.microsoft.com/office/drawing/2018/hyperlinkcolor" val="tx"/>
                    </a:ext>
                  </a:extLst>
                </a:hlinkClick>
              </a:rPr>
              <a:t>Yemen</a:t>
            </a:r>
            <a:r>
              <a:rPr lang="fr-FR" sz="1200" b="0" i="0">
                <a:solidFill>
                  <a:srgbClr val="202122"/>
                </a:solidFill>
                <a:latin typeface="Arial"/>
                <a:ea typeface="Arial"/>
                <a:cs typeface="Arial"/>
                <a:sym typeface="Arial"/>
              </a:rPr>
              <a:t> have all been described as failed states. There are concerns that </a:t>
            </a:r>
            <a:r>
              <a:rPr lang="fr-FR" sz="1200" b="0" i="0" u="sng">
                <a:solidFill>
                  <a:srgbClr val="202122"/>
                </a:solidFill>
                <a:latin typeface="Arial"/>
                <a:ea typeface="Arial"/>
                <a:cs typeface="Arial"/>
                <a:sym typeface="Arial"/>
                <a:hlinkClick r:id="rId24">
                  <a:extLst>
                    <a:ext uri="{A12FA001-AC4F-418D-AE19-62706E023703}">
                      <ahyp:hlinkClr xmlns:ahyp="http://schemas.microsoft.com/office/drawing/2018/hyperlinkcolor" val="tx"/>
                    </a:ext>
                  </a:extLst>
                </a:hlinkClick>
              </a:rPr>
              <a:t>Lebanon</a:t>
            </a:r>
            <a:r>
              <a:rPr lang="fr-FR" sz="1200" b="0" i="0">
                <a:solidFill>
                  <a:srgbClr val="202122"/>
                </a:solidFill>
                <a:latin typeface="Arial"/>
                <a:ea typeface="Arial"/>
                <a:cs typeface="Arial"/>
                <a:sym typeface="Arial"/>
              </a:rPr>
              <a:t>, </a:t>
            </a:r>
            <a:r>
              <a:rPr lang="fr-FR" sz="1200" b="0" i="0" u="sng">
                <a:solidFill>
                  <a:srgbClr val="202122"/>
                </a:solidFill>
                <a:latin typeface="Arial"/>
                <a:ea typeface="Arial"/>
                <a:cs typeface="Arial"/>
                <a:sym typeface="Arial"/>
                <a:hlinkClick r:id="rId25">
                  <a:extLst>
                    <a:ext uri="{A12FA001-AC4F-418D-AE19-62706E023703}">
                      <ahyp:hlinkClr xmlns:ahyp="http://schemas.microsoft.com/office/drawing/2018/hyperlinkcolor" val="tx"/>
                    </a:ext>
                  </a:extLst>
                </a:hlinkClick>
              </a:rPr>
              <a:t>Myanmar</a:t>
            </a:r>
            <a:r>
              <a:rPr lang="fr-FR" sz="1200" b="0" i="0">
                <a:solidFill>
                  <a:srgbClr val="202122"/>
                </a:solidFill>
                <a:latin typeface="Arial"/>
                <a:ea typeface="Arial"/>
                <a:cs typeface="Arial"/>
                <a:sym typeface="Arial"/>
              </a:rPr>
              <a:t>, and </a:t>
            </a:r>
            <a:r>
              <a:rPr lang="fr-FR" sz="1200" b="0" i="0" u="sng">
                <a:solidFill>
                  <a:srgbClr val="202122"/>
                </a:solidFill>
                <a:latin typeface="Arial"/>
                <a:ea typeface="Arial"/>
                <a:cs typeface="Arial"/>
                <a:sym typeface="Arial"/>
                <a:hlinkClick r:id="rId26">
                  <a:extLst>
                    <a:ext uri="{A12FA001-AC4F-418D-AE19-62706E023703}">
                      <ahyp:hlinkClr xmlns:ahyp="http://schemas.microsoft.com/office/drawing/2018/hyperlinkcolor" val="tx"/>
                    </a:ext>
                  </a:extLst>
                </a:hlinkClick>
              </a:rPr>
              <a:t>South Africa</a:t>
            </a:r>
            <a:r>
              <a:rPr lang="fr-FR" sz="1200" b="0" i="0">
                <a:solidFill>
                  <a:srgbClr val="202122"/>
                </a:solidFill>
                <a:latin typeface="Arial"/>
                <a:ea typeface="Arial"/>
                <a:cs typeface="Arial"/>
                <a:sym typeface="Arial"/>
              </a:rPr>
              <a:t> may also be on the path to becoming failed states in the near future.</a:t>
            </a:r>
            <a:endParaRPr sz="1200" b="0" i="0">
              <a:solidFill>
                <a:srgbClr val="202122"/>
              </a:solidFill>
              <a:latin typeface="Arial"/>
              <a:ea typeface="Arial"/>
              <a:cs typeface="Arial"/>
              <a:sym typeface="Arial"/>
            </a:endParaRPr>
          </a:p>
        </p:txBody>
      </p:sp>
      <p:sp>
        <p:nvSpPr>
          <p:cNvPr id="217" name="Google Shape;2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extLst>
      <p:ext uri="{BB962C8B-B14F-4D97-AF65-F5344CB8AC3E}">
        <p14:creationId xmlns:p14="http://schemas.microsoft.com/office/powerpoint/2010/main" val="283875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Incomplete tax transition: Revenue losses at the end ?</a:t>
            </a:r>
            <a:endParaRPr/>
          </a:p>
        </p:txBody>
      </p:sp>
      <p:sp>
        <p:nvSpPr>
          <p:cNvPr id="210" name="Google Shape;21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8978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Peterson Institute for International Economics (2020)</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1084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cedde8ac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cedde8ac1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cedde8ac1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cedde8ac1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cedde8ac1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2cedde8ac1b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200"/>
              <a:buFont typeface="Arial"/>
              <a:buNone/>
            </a:pPr>
            <a:r>
              <a:rPr lang="fr-FR" sz="1200" dirty="0">
                <a:solidFill>
                  <a:schemeClr val="dk2"/>
                </a:solidFill>
                <a:latin typeface="Calibri"/>
                <a:ea typeface="Calibri"/>
                <a:cs typeface="Calibri"/>
                <a:sym typeface="Calibri"/>
              </a:rPr>
              <a:t>https://www.menti.com/oghb1f3fur</a:t>
            </a:r>
            <a:endParaRPr dirty="0"/>
          </a:p>
          <a:p>
            <a:pPr marL="0" lvl="0" indent="0" algn="l" rtl="0">
              <a:spcBef>
                <a:spcPts val="0"/>
              </a:spcBef>
              <a:spcAft>
                <a:spcPts val="0"/>
              </a:spcAft>
              <a:buClr>
                <a:schemeClr val="dk1"/>
              </a:buClr>
              <a:buSzPts val="1200"/>
              <a:buFont typeface="Arial"/>
              <a:buNone/>
            </a:pPr>
            <a:endParaRPr sz="1200" dirty="0">
              <a:solidFill>
                <a:schemeClr val="dk2"/>
              </a:solidFill>
              <a:latin typeface="Calibri"/>
              <a:ea typeface="Calibri"/>
              <a:cs typeface="Calibri"/>
              <a:sym typeface="Calibri"/>
            </a:endParaRPr>
          </a:p>
          <a:p>
            <a:pPr marL="0" lvl="0" indent="0" algn="l" rtl="0">
              <a:spcBef>
                <a:spcPts val="0"/>
              </a:spcBef>
              <a:spcAft>
                <a:spcPts val="0"/>
              </a:spcAft>
              <a:buNone/>
            </a:pPr>
            <a:r>
              <a:rPr lang="fr-FR" i="1" dirty="0" err="1"/>
              <a:t>Please</a:t>
            </a:r>
            <a:r>
              <a:rPr lang="fr-FR" i="1" dirty="0"/>
              <a:t> </a:t>
            </a:r>
            <a:r>
              <a:rPr lang="fr-FR" i="1" dirty="0" err="1"/>
              <a:t>rank</a:t>
            </a:r>
            <a:r>
              <a:rPr lang="fr-FR" i="1" dirty="0"/>
              <a:t> your replies</a:t>
            </a:r>
            <a:endParaRPr i="1" dirty="0"/>
          </a:p>
          <a:p>
            <a:pPr marL="628650" lvl="1" indent="-171450" algn="l" rtl="0">
              <a:spcBef>
                <a:spcPts val="0"/>
              </a:spcBef>
              <a:spcAft>
                <a:spcPts val="0"/>
              </a:spcAft>
              <a:buClr>
                <a:schemeClr val="dk1"/>
              </a:buClr>
              <a:buSzPts val="1200"/>
              <a:buFont typeface="Arial"/>
              <a:buChar char="•"/>
            </a:pPr>
            <a:r>
              <a:rPr lang="fr-FR" dirty="0" err="1"/>
              <a:t>Increasing</a:t>
            </a:r>
            <a:r>
              <a:rPr lang="fr-FR" dirty="0"/>
              <a:t> </a:t>
            </a:r>
            <a:r>
              <a:rPr lang="fr-FR" dirty="0" err="1"/>
              <a:t>tax</a:t>
            </a:r>
            <a:r>
              <a:rPr lang="fr-FR" dirty="0"/>
              <a:t> rates</a:t>
            </a:r>
            <a:endParaRPr dirty="0"/>
          </a:p>
          <a:p>
            <a:pPr marL="628650" lvl="1" indent="-171450" algn="l" rtl="0">
              <a:spcBef>
                <a:spcPts val="0"/>
              </a:spcBef>
              <a:spcAft>
                <a:spcPts val="0"/>
              </a:spcAft>
              <a:buClr>
                <a:schemeClr val="dk1"/>
              </a:buClr>
              <a:buSzPts val="1200"/>
              <a:buFont typeface="Arial"/>
              <a:buChar char="•"/>
            </a:pPr>
            <a:r>
              <a:rPr lang="fr-FR" dirty="0" err="1"/>
              <a:t>Broadening</a:t>
            </a:r>
            <a:r>
              <a:rPr lang="fr-FR" dirty="0"/>
              <a:t> </a:t>
            </a:r>
            <a:r>
              <a:rPr lang="fr-FR" dirty="0" err="1"/>
              <a:t>tax</a:t>
            </a:r>
            <a:r>
              <a:rPr lang="fr-FR" dirty="0"/>
              <a:t> bases</a:t>
            </a:r>
            <a:endParaRPr dirty="0"/>
          </a:p>
          <a:p>
            <a:pPr marL="628650" lvl="1" indent="-171450" algn="l" rtl="0">
              <a:spcBef>
                <a:spcPts val="0"/>
              </a:spcBef>
              <a:spcAft>
                <a:spcPts val="0"/>
              </a:spcAft>
              <a:buClr>
                <a:schemeClr val="dk1"/>
              </a:buClr>
              <a:buSzPts val="1200"/>
              <a:buFont typeface="Arial"/>
              <a:buChar char="•"/>
            </a:pPr>
            <a:r>
              <a:rPr lang="fr-FR" dirty="0" err="1"/>
              <a:t>Reinforcing</a:t>
            </a:r>
            <a:r>
              <a:rPr lang="fr-FR" dirty="0"/>
              <a:t> </a:t>
            </a:r>
            <a:r>
              <a:rPr lang="fr-FR" dirty="0" err="1"/>
              <a:t>tax</a:t>
            </a:r>
            <a:r>
              <a:rPr lang="fr-FR" dirty="0"/>
              <a:t> audits</a:t>
            </a:r>
            <a:endParaRPr dirty="0"/>
          </a:p>
          <a:p>
            <a:pPr marL="628650" lvl="1" indent="-171450" algn="l" rtl="0">
              <a:spcBef>
                <a:spcPts val="0"/>
              </a:spcBef>
              <a:spcAft>
                <a:spcPts val="0"/>
              </a:spcAft>
              <a:buClr>
                <a:schemeClr val="dk1"/>
              </a:buClr>
              <a:buSzPts val="1200"/>
              <a:buFont typeface="Arial"/>
              <a:buChar char="•"/>
            </a:pPr>
            <a:r>
              <a:rPr lang="fr-FR" dirty="0" err="1"/>
              <a:t>Introducing</a:t>
            </a:r>
            <a:r>
              <a:rPr lang="fr-FR" dirty="0"/>
              <a:t> new taxes</a:t>
            </a:r>
            <a:endParaRPr dirty="0"/>
          </a:p>
          <a:p>
            <a:pPr marL="628650" lvl="1" indent="-171450" algn="l" rtl="0">
              <a:spcBef>
                <a:spcPts val="0"/>
              </a:spcBef>
              <a:spcAft>
                <a:spcPts val="0"/>
              </a:spcAft>
              <a:buClr>
                <a:schemeClr val="dk1"/>
              </a:buClr>
              <a:buSzPts val="1200"/>
              <a:buFont typeface="Arial"/>
              <a:buChar char="•"/>
            </a:pPr>
            <a:r>
              <a:rPr lang="fr-FR" dirty="0" err="1"/>
              <a:t>Reorganizing</a:t>
            </a:r>
            <a:r>
              <a:rPr lang="fr-FR" dirty="0"/>
              <a:t> </a:t>
            </a:r>
            <a:r>
              <a:rPr lang="fr-FR" dirty="0" err="1"/>
              <a:t>tax</a:t>
            </a:r>
            <a:r>
              <a:rPr lang="fr-FR" dirty="0"/>
              <a:t> and customs administrations  </a:t>
            </a:r>
            <a:endParaRPr dirty="0"/>
          </a:p>
          <a:p>
            <a:pPr marL="171450" lvl="0" indent="-95250" algn="l" rtl="0">
              <a:spcBef>
                <a:spcPts val="0"/>
              </a:spcBef>
              <a:spcAft>
                <a:spcPts val="0"/>
              </a:spcAft>
              <a:buClr>
                <a:schemeClr val="dk1"/>
              </a:buClr>
              <a:buSzPts val="1200"/>
              <a:buFont typeface="Arial"/>
              <a:buNone/>
            </a:pPr>
            <a:endParaRPr dirty="0"/>
          </a:p>
        </p:txBody>
      </p:sp>
      <p:sp>
        <p:nvSpPr>
          <p:cNvPr id="236" name="Google Shape;23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2400" i="1">
                <a:solidFill>
                  <a:schemeClr val="dk1"/>
                </a:solidFill>
                <a:latin typeface="Calibri"/>
                <a:ea typeface="Calibri"/>
                <a:cs typeface="Calibri"/>
                <a:sym typeface="Calibri"/>
              </a:rPr>
              <a:t>“How a tax system is administered affects its yield, its incidence, and its efficiency. Tax administration is too important to policy outcomes to be neglected by tax policy reformers.”</a:t>
            </a:r>
            <a:endParaRPr sz="2400"/>
          </a:p>
          <a:p>
            <a:pPr marL="457200" lvl="1" indent="0" algn="l" rtl="0">
              <a:spcBef>
                <a:spcPts val="0"/>
              </a:spcBef>
              <a:spcAft>
                <a:spcPts val="0"/>
              </a:spcAft>
              <a:buClr>
                <a:schemeClr val="dk1"/>
              </a:buClr>
              <a:buSzPts val="2000"/>
              <a:buFont typeface="Calibri"/>
              <a:buNone/>
            </a:pPr>
            <a:r>
              <a:rPr lang="fr-FR" sz="2000" i="1">
                <a:solidFill>
                  <a:schemeClr val="dk1"/>
                </a:solidFill>
                <a:latin typeface="Calibri"/>
                <a:ea typeface="Calibri"/>
                <a:cs typeface="Calibri"/>
                <a:sym typeface="Calibri"/>
              </a:rPr>
              <a:t>Bird (2011)</a:t>
            </a:r>
            <a:endParaRPr/>
          </a:p>
          <a:p>
            <a:pPr marL="457200" lvl="1" indent="0" algn="l" rtl="0">
              <a:spcBef>
                <a:spcPts val="0"/>
              </a:spcBef>
              <a:spcAft>
                <a:spcPts val="0"/>
              </a:spcAft>
              <a:buClr>
                <a:schemeClr val="dk1"/>
              </a:buClr>
              <a:buSzPts val="2000"/>
              <a:buFont typeface="Calibri"/>
              <a:buNone/>
            </a:pPr>
            <a:endParaRPr sz="2000" i="1">
              <a:solidFill>
                <a:schemeClr val="dk1"/>
              </a:solidFill>
              <a:latin typeface="Calibri"/>
              <a:ea typeface="Calibri"/>
              <a:cs typeface="Calibri"/>
              <a:sym typeface="Calibri"/>
            </a:endParaRPr>
          </a:p>
          <a:p>
            <a:pPr marL="457200" lvl="1" indent="0" algn="l" rtl="0">
              <a:spcBef>
                <a:spcPts val="0"/>
              </a:spcBef>
              <a:spcAft>
                <a:spcPts val="0"/>
              </a:spcAft>
              <a:buClr>
                <a:schemeClr val="dk1"/>
              </a:buClr>
              <a:buSzPts val="1200"/>
              <a:buFont typeface="Calibri"/>
              <a:buNone/>
            </a:pPr>
            <a:r>
              <a:rPr lang="fr-FR" sz="1200" i="1">
                <a:solidFill>
                  <a:schemeClr val="dk1"/>
                </a:solidFill>
                <a:latin typeface="Calibri"/>
                <a:ea typeface="Calibri"/>
                <a:cs typeface="Calibri"/>
                <a:sym typeface="Calibri"/>
              </a:rPr>
              <a:t>Customs is often the largest source of VAT</a:t>
            </a:r>
            <a:endParaRPr/>
          </a:p>
          <a:p>
            <a:pPr marL="0" marR="0" lvl="0" indent="0" algn="l" rtl="0">
              <a:lnSpc>
                <a:spcPct val="100000"/>
              </a:lnSpc>
              <a:spcBef>
                <a:spcPts val="0"/>
              </a:spcBef>
              <a:spcAft>
                <a:spcPts val="0"/>
              </a:spcAft>
              <a:buClr>
                <a:schemeClr val="dk1"/>
              </a:buClr>
              <a:buSzPts val="1200"/>
              <a:buFont typeface="Calibri"/>
              <a:buNone/>
            </a:pPr>
            <a:r>
              <a:rPr lang="fr-FR" sz="1200" i="1">
                <a:solidFill>
                  <a:schemeClr val="dk1"/>
                </a:solidFill>
                <a:latin typeface="Calibri"/>
                <a:ea typeface="Calibri"/>
                <a:cs typeface="Calibri"/>
                <a:sym typeface="Calibri"/>
              </a:rPr>
              <a:t>Potential trade-off: Doing Business (easing importation) vs DRM (collecting revenue)</a:t>
            </a:r>
            <a:endParaRPr/>
          </a:p>
          <a:p>
            <a:pPr marL="0" lvl="0" indent="0" algn="l" rtl="0">
              <a:spcBef>
                <a:spcPts val="0"/>
              </a:spcBef>
              <a:spcAft>
                <a:spcPts val="0"/>
              </a:spcAft>
              <a:buNone/>
            </a:pPr>
            <a:endParaRPr/>
          </a:p>
        </p:txBody>
      </p:sp>
      <p:sp>
        <p:nvSpPr>
          <p:cNvPr id="273" name="Google Shape;2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31</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a:t>TIN: Tax Identifier Number</a:t>
            </a:r>
            <a:endParaRPr/>
          </a:p>
          <a:p>
            <a:pPr marL="0" lvl="0" indent="0" algn="l" rtl="0">
              <a:spcBef>
                <a:spcPts val="0"/>
              </a:spcBef>
              <a:spcAft>
                <a:spcPts val="0"/>
              </a:spcAft>
              <a:buNone/>
            </a:pPr>
            <a:r>
              <a:rPr lang="fr-FR" sz="1200" b="1"/>
              <a:t>Functional organization of tax administration</a:t>
            </a:r>
            <a:endParaRPr/>
          </a:p>
          <a:p>
            <a:pPr marL="0" lvl="0" indent="0" algn="l" rtl="0">
              <a:spcBef>
                <a:spcPts val="0"/>
              </a:spcBef>
              <a:spcAft>
                <a:spcPts val="0"/>
              </a:spcAft>
              <a:buNone/>
            </a:pPr>
            <a:r>
              <a:rPr lang="fr-FR" sz="1200"/>
              <a:t>Olden days, many countries had organized their tax administrations by tax type:</a:t>
            </a:r>
            <a:endParaRPr/>
          </a:p>
          <a:p>
            <a:pPr marL="0" lvl="0" indent="0" algn="l" rtl="0">
              <a:spcBef>
                <a:spcPts val="0"/>
              </a:spcBef>
              <a:spcAft>
                <a:spcPts val="0"/>
              </a:spcAft>
              <a:buNone/>
            </a:pPr>
            <a:r>
              <a:rPr lang="fr-FR" sz="1200"/>
              <a:t>- income tax department</a:t>
            </a:r>
            <a:endParaRPr/>
          </a:p>
          <a:p>
            <a:pPr marL="0" lvl="0" indent="0" algn="l" rtl="0">
              <a:spcBef>
                <a:spcPts val="0"/>
              </a:spcBef>
              <a:spcAft>
                <a:spcPts val="0"/>
              </a:spcAft>
              <a:buNone/>
            </a:pPr>
            <a:r>
              <a:rPr lang="fr-FR" sz="1200"/>
              <a:t>- sales tax department</a:t>
            </a:r>
            <a:endParaRPr/>
          </a:p>
          <a:p>
            <a:pPr marL="0" lvl="0" indent="0" algn="l" rtl="0">
              <a:spcBef>
                <a:spcPts val="0"/>
              </a:spcBef>
              <a:spcAft>
                <a:spcPts val="0"/>
              </a:spcAft>
              <a:buNone/>
            </a:pPr>
            <a:r>
              <a:rPr lang="fr-FR" sz="1200"/>
              <a:t>- excise tax department</a:t>
            </a:r>
            <a:endParaRPr/>
          </a:p>
          <a:p>
            <a:pPr marL="0" lvl="0" indent="0" algn="l" rtl="0">
              <a:spcBef>
                <a:spcPts val="0"/>
              </a:spcBef>
              <a:spcAft>
                <a:spcPts val="0"/>
              </a:spcAft>
              <a:buNone/>
            </a:pPr>
            <a:r>
              <a:rPr lang="fr-FR" sz="1200"/>
              <a:t>Each tax department would have a complete set of functions</a:t>
            </a:r>
            <a:endParaRPr/>
          </a:p>
          <a:p>
            <a:pPr marL="0" lvl="0" indent="0" algn="l" rtl="0">
              <a:spcBef>
                <a:spcPts val="0"/>
              </a:spcBef>
              <a:spcAft>
                <a:spcPts val="0"/>
              </a:spcAft>
              <a:buNone/>
            </a:pPr>
            <a:endParaRPr sz="1200"/>
          </a:p>
          <a:p>
            <a:pPr marL="0" lvl="0" indent="0" algn="l" rtl="0">
              <a:spcBef>
                <a:spcPts val="0"/>
              </a:spcBef>
              <a:spcAft>
                <a:spcPts val="0"/>
              </a:spcAft>
              <a:buNone/>
            </a:pPr>
            <a:r>
              <a:rPr lang="fr-FR" sz="1200"/>
              <a:t>It should also be properly organized. When tasked with administering several taxes, as most are, some tax administrations are organized by type of tax.  These tax‐type organizations may have a VAT section and an income tax section.  Modern tax administrations, however, recognize the similarity of functions across taxes and are organized by function, gaining efficiency with principal activities across functions and allowing for the integrated treatment of taxpayers across taxes.    </a:t>
            </a:r>
            <a:endParaRPr/>
          </a:p>
          <a:p>
            <a:pPr marL="0" lvl="0" indent="0" algn="l" rtl="0">
              <a:spcBef>
                <a:spcPts val="0"/>
              </a:spcBef>
              <a:spcAft>
                <a:spcPts val="0"/>
              </a:spcAft>
              <a:buNone/>
            </a:pPr>
            <a:endParaRPr sz="1200"/>
          </a:p>
          <a:p>
            <a:pPr marL="0" lvl="0" indent="0" algn="l" rtl="0">
              <a:spcBef>
                <a:spcPts val="0"/>
              </a:spcBef>
              <a:spcAft>
                <a:spcPts val="0"/>
              </a:spcAft>
              <a:buNone/>
            </a:pPr>
            <a:r>
              <a:rPr lang="fr-FR" sz="1200"/>
              <a:t>Tax administrations organized by function have sections responsible for – across all taxes combined – registration, taxpayer services, return and payment processing, collections, audit, and objections and appeals, in addition to support units responsible for human resources, information technology, legal services, planning, budgeting, performance monitoring and evaluation, and internal audit. Functional organization allows for an integrated look at the taxpayer base during registration, the revenue stream during payment processing, and the net outstanding tax owed during collections. </a:t>
            </a:r>
            <a:endParaRPr/>
          </a:p>
          <a:p>
            <a:pPr marL="0" lvl="0" indent="0" algn="l" rtl="0">
              <a:spcBef>
                <a:spcPts val="0"/>
              </a:spcBef>
              <a:spcAft>
                <a:spcPts val="0"/>
              </a:spcAft>
              <a:buNone/>
            </a:pPr>
            <a:endParaRPr sz="1200"/>
          </a:p>
          <a:p>
            <a:pPr marL="0" lvl="0" indent="0" algn="l" rtl="0">
              <a:spcBef>
                <a:spcPts val="0"/>
              </a:spcBef>
              <a:spcAft>
                <a:spcPts val="0"/>
              </a:spcAft>
              <a:buNone/>
            </a:pPr>
            <a:r>
              <a:rPr lang="fr-FR" sz="1200" b="1"/>
              <a:t>Segmentation: LTU, MTU, STU</a:t>
            </a:r>
            <a:endParaRPr/>
          </a:p>
          <a:p>
            <a:pPr marL="0" lvl="0" indent="0" algn="l" rtl="0">
              <a:spcBef>
                <a:spcPts val="0"/>
              </a:spcBef>
              <a:spcAft>
                <a:spcPts val="0"/>
              </a:spcAft>
              <a:buNone/>
            </a:pPr>
            <a:r>
              <a:rPr lang="fr-FR"/>
              <a:t>The introduction of LTUs contributes to the effort of rationalizing a tax administration by consolidating all its functions under one umbrella for large taxpayers. The emphasis on segmentation of taxpayers according to size, of which the LTU is one organizational form, occurred initially in Latin America in the late 70s, and is considered as one of the most important features of the modernization of tax administrations in developing countries. It consists in establishing a self-contained office within the tax administration, acting as a single clearance window for large taxpayers for the main domestic taxes: income taxes, VAT, sector-specific taxes (e.g. resource royalties), etc. </a:t>
            </a:r>
            <a:endParaRPr/>
          </a:p>
          <a:p>
            <a:pPr marL="0" lvl="0" indent="0" algn="l" rtl="0">
              <a:spcBef>
                <a:spcPts val="0"/>
              </a:spcBef>
              <a:spcAft>
                <a:spcPts val="0"/>
              </a:spcAft>
              <a:buNone/>
            </a:pPr>
            <a:endParaRPr sz="1200"/>
          </a:p>
          <a:p>
            <a:pPr marL="0" lvl="0" indent="0" algn="l" rtl="0">
              <a:spcBef>
                <a:spcPts val="0"/>
              </a:spcBef>
              <a:spcAft>
                <a:spcPts val="0"/>
              </a:spcAft>
              <a:buNone/>
            </a:pPr>
            <a:r>
              <a:rPr lang="fr-FR" sz="1200"/>
              <a:t>Many tax administrations also recognize that the taxpaying population is complex and vary taxpayer treatment by the taxpayers' size.  They usually define 'large taxpayers' as those taxpayers with assets or turnover above a certain threshold and, in some cases, taxpayers in certain industries (e.g., financial institutions, extractives, telecoms), since these taxpayers pose the highest risk to tax revenues. Large taxpayers represent as little as 10 percent or less of all taxpayers, but can often account for 80-90 percent or more of total tax collections. Large taxpayers are often also involved in complex international transactions, may wield influence within business and government circles, and usually maintain proper books and records.</a:t>
            </a:r>
            <a:endParaRPr/>
          </a:p>
          <a:p>
            <a:pPr marL="0" lvl="0" indent="0" algn="l" rtl="0">
              <a:spcBef>
                <a:spcPts val="0"/>
              </a:spcBef>
              <a:spcAft>
                <a:spcPts val="0"/>
              </a:spcAft>
              <a:buNone/>
            </a:pPr>
            <a:endParaRPr sz="1200"/>
          </a:p>
          <a:p>
            <a:pPr marL="0" lvl="0" indent="0" algn="l" rtl="0">
              <a:spcBef>
                <a:spcPts val="0"/>
              </a:spcBef>
              <a:spcAft>
                <a:spcPts val="0"/>
              </a:spcAft>
              <a:buNone/>
            </a:pPr>
            <a:r>
              <a:rPr lang="fr-FR" sz="1200"/>
              <a:t>Although definitions may vary, medium‐size taxpayers are roughly those taxpayers that are not large, but are above the threshold over which registration and payment of VAT is required.  In contrast with large taxpayers, medium-size taxpayers often have less formal structures, such as sole proprietorships or partnerships; have moderate levels of activity that are often cash based; and possibly use less diligent bookkeeping resulting in opportunities to under‐record income and evade taxes.</a:t>
            </a:r>
            <a:endParaRPr/>
          </a:p>
          <a:p>
            <a:pPr marL="0" lvl="0" indent="0" algn="l" rtl="0">
              <a:spcBef>
                <a:spcPts val="0"/>
              </a:spcBef>
              <a:spcAft>
                <a:spcPts val="0"/>
              </a:spcAft>
              <a:buNone/>
            </a:pPr>
            <a:endParaRPr sz="1200"/>
          </a:p>
          <a:p>
            <a:pPr marL="0" lvl="0" indent="0" algn="l" rtl="0">
              <a:spcBef>
                <a:spcPts val="0"/>
              </a:spcBef>
              <a:spcAft>
                <a:spcPts val="0"/>
              </a:spcAft>
              <a:buNone/>
            </a:pPr>
            <a:r>
              <a:rPr lang="fr-FR" sz="1200"/>
              <a:t>A potentially much larger segment of small or micro‐businesses, including self‐employed professionals, poses difficulties to identify, regulate, and ensure that their tax contributions are commensurate with their size and capacity to pay.   A large share of this group may be in the informal sector.    Proper record‐keeping is often non‐existent, and the whereabouts of taxpayers may be difficult to determine. The demarcation between the large, medium, and small taxpayer segments can sometimes be ambiguous.    In many countries, the dividing lines are based on turnover. The cutoff between segments and any related special measures are determined by balancing the desire of the tax administration to closely monitor the larger amount of revenue from larger taxpayers and the limited ability of the tax administration to closely administer the larger number of smaller taxpayers.</a:t>
            </a:r>
            <a:endParaRPr/>
          </a:p>
          <a:p>
            <a:pPr marL="0" lvl="0" indent="0" algn="l" rtl="0">
              <a:spcBef>
                <a:spcPts val="0"/>
              </a:spcBef>
              <a:spcAft>
                <a:spcPts val="0"/>
              </a:spcAft>
              <a:buNone/>
            </a:pPr>
            <a:endParaRPr sz="1200"/>
          </a:p>
          <a:p>
            <a:pPr marL="0" lvl="0" indent="0" algn="l" rtl="0">
              <a:spcBef>
                <a:spcPts val="0"/>
              </a:spcBef>
              <a:spcAft>
                <a:spcPts val="0"/>
              </a:spcAft>
              <a:buNone/>
            </a:pPr>
            <a:r>
              <a:rPr lang="fr-FR" sz="1200" b="1"/>
              <a:t>Semi-Autonomous Revenue Authority (SARA)</a:t>
            </a:r>
            <a:endParaRPr/>
          </a:p>
          <a:p>
            <a:pPr marL="0" lvl="0" indent="0" algn="l" rtl="0">
              <a:spcBef>
                <a:spcPts val="0"/>
              </a:spcBef>
              <a:spcAft>
                <a:spcPts val="0"/>
              </a:spcAft>
              <a:buNone/>
            </a:pPr>
            <a:r>
              <a:rPr lang="fr-FR" sz="1200"/>
              <a:t>As alluded to above, one trend in developing countries, is for tax administrations, usually through legislation, to become semi-autonomous revenue authorities (SARAs) in hopes that this arrangement will lead to more adequate funding, higher salaries and other benefits. The SARA model has received a great deal of attention among tax and customs administration experts, finance ministries and international donor organizations. SARAs are tax administrations that have greater than usual autonomy along several organizational design dimensions, including: legal character, financing, governance, personnel policy, procurement policy, and accountability relationships. Many SARAs also combine tax and customs administration under one roof. </a:t>
            </a:r>
            <a:endParaRPr/>
          </a:p>
          <a:p>
            <a:pPr marL="0" lvl="0" indent="0" algn="l" rtl="0">
              <a:spcBef>
                <a:spcPts val="0"/>
              </a:spcBef>
              <a:spcAft>
                <a:spcPts val="0"/>
              </a:spcAft>
              <a:buNone/>
            </a:pPr>
            <a:endParaRPr sz="1200"/>
          </a:p>
          <a:p>
            <a:pPr marL="0" lvl="0" indent="0" algn="l" rtl="0">
              <a:spcBef>
                <a:spcPts val="0"/>
              </a:spcBef>
              <a:spcAft>
                <a:spcPts val="0"/>
              </a:spcAft>
              <a:buNone/>
            </a:pPr>
            <a:r>
              <a:rPr lang="fr-FR"/>
              <a:t>The autonomy, which may differ significantly across countries, is a signal to a more credible audit policy, since control should be realized without any political interference. For Taliercio (2004), SARA is even a credible commitment of the government towards more competent, effective, and fair tax collection.</a:t>
            </a:r>
            <a:endParaRPr/>
          </a:p>
          <a:p>
            <a:pPr marL="0" lvl="0" indent="0" algn="l" rtl="0">
              <a:spcBef>
                <a:spcPts val="0"/>
              </a:spcBef>
              <a:spcAft>
                <a:spcPts val="0"/>
              </a:spcAft>
              <a:buNone/>
            </a:pPr>
            <a:endParaRPr/>
          </a:p>
          <a:p>
            <a:pPr marL="0" lvl="0" indent="0" algn="l" rtl="0">
              <a:spcBef>
                <a:spcPts val="0"/>
              </a:spcBef>
              <a:spcAft>
                <a:spcPts val="0"/>
              </a:spcAft>
              <a:buNone/>
            </a:pPr>
            <a:r>
              <a:rPr lang="fr-FR" sz="1200"/>
              <a:t>Many advocates see SARAs as solutions not only to inadequate budgets and salaries, but also to low rates of tax compliance, ineffective tax administration staff, and corruption. The SARA model, in effect, takes the tax administration out of the MOF and reconstitutes it as a semi-autonomous entity. While there are many variations around a similar basic theme, the principal characteristics include: personnel systems outside of the civil service purview; self-financing mechanisms (often with a given percentage of gross collections); and boards of directors that usually include the Minister of Finance, other key Ministries, and private sector representatives. A recent IMF conference listed several common arguments in favor of establishing SARAs, including easier reform, addressing civil service rewards, reduced corruption, and autonomy from political motivations. However, the IMF added that, except for "autonomy from political motivation," most of the expected benefits have not been realized. </a:t>
            </a:r>
            <a:endParaRPr/>
          </a:p>
          <a:p>
            <a:pPr marL="0" lvl="0" indent="0" algn="l" rtl="0">
              <a:spcBef>
                <a:spcPts val="0"/>
              </a:spcBef>
              <a:spcAft>
                <a:spcPts val="0"/>
              </a:spcAft>
              <a:buNone/>
            </a:pPr>
            <a:endParaRPr sz="1200" b="1"/>
          </a:p>
          <a:p>
            <a:pPr marL="0" lvl="0" indent="0" algn="l" rtl="0">
              <a:spcBef>
                <a:spcPts val="0"/>
              </a:spcBef>
              <a:spcAft>
                <a:spcPts val="0"/>
              </a:spcAft>
              <a:buNone/>
            </a:pPr>
            <a:r>
              <a:rPr lang="fr-FR" sz="1200"/>
              <a:t>EU deserves particular credit for the establishment of the </a:t>
            </a:r>
            <a:r>
              <a:rPr lang="fr-FR" sz="1200" b="1"/>
              <a:t>Indirect Tax Authority </a:t>
            </a:r>
            <a:r>
              <a:rPr lang="fr-FR" sz="1200"/>
              <a:t>in Bosnia and Herzegovina, which is a SARA.</a:t>
            </a:r>
            <a:endParaRPr/>
          </a:p>
          <a:p>
            <a:pPr marL="0" lvl="0" indent="0" algn="l" rtl="0">
              <a:spcBef>
                <a:spcPts val="0"/>
              </a:spcBef>
              <a:spcAft>
                <a:spcPts val="0"/>
              </a:spcAft>
              <a:buNone/>
            </a:pPr>
            <a:endParaRPr sz="1200"/>
          </a:p>
          <a:p>
            <a:pPr marL="0" lvl="0" indent="0" algn="l" rtl="0">
              <a:spcBef>
                <a:spcPts val="0"/>
              </a:spcBef>
              <a:spcAft>
                <a:spcPts val="0"/>
              </a:spcAft>
              <a:buNone/>
            </a:pPr>
            <a:r>
              <a:rPr lang="fr-FR" sz="1200"/>
              <a:t>Tax farming:</a:t>
            </a:r>
            <a:endParaRPr/>
          </a:p>
          <a:p>
            <a:pPr marL="0" lvl="0" indent="0" algn="l" rtl="0">
              <a:spcBef>
                <a:spcPts val="0"/>
              </a:spcBef>
              <a:spcAft>
                <a:spcPts val="0"/>
              </a:spcAft>
              <a:buNone/>
            </a:pPr>
            <a:r>
              <a:rPr lang="fr-FR"/>
              <a:t>From the Roman Empire through the French Monarchy, regimes sold the rights to collect taxes to “tax farmers,” who then kept a fraction of the tax revenue they collected from a given area. US states similarly experimented with highly incentivized “tax ferrets” to collect property taxes in the 19th century. </a:t>
            </a:r>
            <a:endParaRPr/>
          </a:p>
          <a:p>
            <a:pPr marL="0" lvl="0" indent="0" algn="l" rtl="0">
              <a:spcBef>
                <a:spcPts val="0"/>
              </a:spcBef>
              <a:spcAft>
                <a:spcPts val="0"/>
              </a:spcAft>
              <a:buNone/>
            </a:pPr>
            <a:r>
              <a:rPr lang="fr-FR"/>
              <a:t>But the empowered tax officials in these regimes were unpopular, and over the past several hundred years the world has moved increasingly to salaried tax officials.</a:t>
            </a:r>
            <a:endParaRPr/>
          </a:p>
          <a:p>
            <a:pPr marL="0" lvl="0" indent="0" algn="l" rtl="0">
              <a:spcBef>
                <a:spcPts val="0"/>
              </a:spcBef>
              <a:spcAft>
                <a:spcPts val="0"/>
              </a:spcAft>
              <a:buNone/>
            </a:pPr>
            <a:r>
              <a:rPr lang="fr-FR"/>
              <a:t>The issue remains poorly studied/hidden in developing countries.</a:t>
            </a:r>
            <a:br>
              <a:rPr lang="fr-FR"/>
            </a:br>
            <a:endParaRPr/>
          </a:p>
        </p:txBody>
      </p:sp>
      <p:sp>
        <p:nvSpPr>
          <p:cNvPr id="280" name="Google Shape;28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32</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OECD. 2017. “Legal Tax Liability, Legal Remittance Responsibility &amp; Tax Incidence: Three</a:t>
            </a:r>
          </a:p>
          <a:p>
            <a:r>
              <a:rPr lang="en-US" dirty="0"/>
              <a:t>Dimensions of Business Taxation,” OECD Taxation Working Paper Series</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76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r-FR" dirty="0"/>
              <a:t>https://www.menti.com/ykaribwn8o </a:t>
            </a:r>
            <a:endParaRPr dirty="0"/>
          </a:p>
          <a:p>
            <a:pPr marL="171450" lvl="0" indent="-171450" algn="l" rtl="0">
              <a:spcBef>
                <a:spcPts val="0"/>
              </a:spcBef>
              <a:spcAft>
                <a:spcPts val="0"/>
              </a:spcAft>
              <a:buClr>
                <a:schemeClr val="dk1"/>
              </a:buClr>
              <a:buSzPts val="1200"/>
              <a:buFont typeface="Arial"/>
              <a:buChar char="•"/>
            </a:pPr>
            <a:r>
              <a:rPr lang="fr-FR" dirty="0" err="1"/>
              <a:t>What</a:t>
            </a:r>
            <a:r>
              <a:rPr lang="fr-FR" dirty="0"/>
              <a:t> </a:t>
            </a:r>
            <a:r>
              <a:rPr lang="fr-FR" dirty="0" err="1"/>
              <a:t>is</a:t>
            </a:r>
            <a:r>
              <a:rPr lang="fr-FR" dirty="0"/>
              <a:t> the </a:t>
            </a:r>
            <a:r>
              <a:rPr lang="fr-FR" dirty="0" err="1"/>
              <a:t>average</a:t>
            </a:r>
            <a:r>
              <a:rPr lang="fr-FR" dirty="0"/>
              <a:t> </a:t>
            </a:r>
            <a:r>
              <a:rPr lang="fr-FR" dirty="0" err="1"/>
              <a:t>tax</a:t>
            </a:r>
            <a:r>
              <a:rPr lang="fr-FR" dirty="0"/>
              <a:t> revenue to GDP ratio in </a:t>
            </a:r>
            <a:r>
              <a:rPr lang="fr-FR" dirty="0" err="1"/>
              <a:t>developing</a:t>
            </a:r>
            <a:r>
              <a:rPr lang="fr-FR" dirty="0"/>
              <a:t> countries?</a:t>
            </a:r>
            <a:endParaRPr dirty="0"/>
          </a:p>
          <a:p>
            <a:pPr marL="457200" lvl="1" indent="0" algn="l" rtl="0">
              <a:spcBef>
                <a:spcPts val="0"/>
              </a:spcBef>
              <a:spcAft>
                <a:spcPts val="0"/>
              </a:spcAft>
              <a:buNone/>
            </a:pPr>
            <a:r>
              <a:rPr lang="fr-FR" dirty="0"/>
              <a:t>5 percent, 10 percent,  15 percent, 25 percent, 35 percent</a:t>
            </a:r>
            <a:endParaRPr dirty="0"/>
          </a:p>
          <a:p>
            <a:pPr marL="228600" marR="0" lvl="0" indent="-228600" algn="l" rtl="0">
              <a:lnSpc>
                <a:spcPct val="100000"/>
              </a:lnSpc>
              <a:spcBef>
                <a:spcPts val="0"/>
              </a:spcBef>
              <a:spcAft>
                <a:spcPts val="0"/>
              </a:spcAft>
              <a:buClr>
                <a:schemeClr val="dk2"/>
              </a:buClr>
              <a:buSzPts val="2400"/>
              <a:buFont typeface="Arial"/>
              <a:buChar char="•"/>
            </a:pPr>
            <a:r>
              <a:rPr lang="fr-FR" sz="2400" dirty="0" err="1">
                <a:solidFill>
                  <a:schemeClr val="dk1"/>
                </a:solidFill>
                <a:latin typeface="Calibri"/>
                <a:ea typeface="Calibri"/>
                <a:cs typeface="Calibri"/>
                <a:sym typeface="Calibri"/>
              </a:rPr>
              <a:t>What</a:t>
            </a:r>
            <a:r>
              <a:rPr lang="fr-FR" sz="2400" dirty="0">
                <a:solidFill>
                  <a:schemeClr val="dk1"/>
                </a:solidFill>
                <a:latin typeface="Calibri"/>
                <a:ea typeface="Calibri"/>
                <a:cs typeface="Calibri"/>
                <a:sym typeface="Calibri"/>
              </a:rPr>
              <a:t> </a:t>
            </a:r>
            <a:r>
              <a:rPr lang="fr-FR" sz="2400" dirty="0" err="1">
                <a:solidFill>
                  <a:schemeClr val="dk1"/>
                </a:solidFill>
                <a:latin typeface="Calibri"/>
                <a:ea typeface="Calibri"/>
                <a:cs typeface="Calibri"/>
                <a:sym typeface="Calibri"/>
              </a:rPr>
              <a:t>is</a:t>
            </a:r>
            <a:r>
              <a:rPr lang="fr-FR" sz="2400" dirty="0">
                <a:solidFill>
                  <a:schemeClr val="dk1"/>
                </a:solidFill>
                <a:latin typeface="Calibri"/>
                <a:ea typeface="Calibri"/>
                <a:cs typeface="Calibri"/>
                <a:sym typeface="Calibri"/>
              </a:rPr>
              <a:t> the </a:t>
            </a:r>
            <a:r>
              <a:rPr lang="fr-FR" sz="2400" dirty="0" err="1">
                <a:solidFill>
                  <a:schemeClr val="dk1"/>
                </a:solidFill>
                <a:latin typeface="Calibri"/>
                <a:ea typeface="Calibri"/>
                <a:cs typeface="Calibri"/>
                <a:sym typeface="Calibri"/>
              </a:rPr>
              <a:t>average</a:t>
            </a:r>
            <a:r>
              <a:rPr lang="fr-FR" sz="2400" dirty="0">
                <a:solidFill>
                  <a:schemeClr val="dk1"/>
                </a:solidFill>
                <a:latin typeface="Calibri"/>
                <a:ea typeface="Calibri"/>
                <a:cs typeface="Calibri"/>
                <a:sym typeface="Calibri"/>
              </a:rPr>
              <a:t> </a:t>
            </a:r>
            <a:r>
              <a:rPr lang="fr-FR" sz="2400" dirty="0" err="1">
                <a:solidFill>
                  <a:schemeClr val="dk1"/>
                </a:solidFill>
                <a:latin typeface="Calibri"/>
                <a:ea typeface="Calibri"/>
                <a:cs typeface="Calibri"/>
                <a:sym typeface="Calibri"/>
              </a:rPr>
              <a:t>tax</a:t>
            </a:r>
            <a:r>
              <a:rPr lang="fr-FR" sz="2400" dirty="0">
                <a:solidFill>
                  <a:schemeClr val="dk1"/>
                </a:solidFill>
                <a:latin typeface="Calibri"/>
                <a:ea typeface="Calibri"/>
                <a:cs typeface="Calibri"/>
                <a:sym typeface="Calibri"/>
              </a:rPr>
              <a:t> revenue to GDP ratio in </a:t>
            </a:r>
            <a:r>
              <a:rPr lang="fr-FR" sz="2400" dirty="0" err="1">
                <a:solidFill>
                  <a:schemeClr val="dk1"/>
                </a:solidFill>
                <a:latin typeface="Calibri"/>
                <a:ea typeface="Calibri"/>
                <a:cs typeface="Calibri"/>
                <a:sym typeface="Calibri"/>
              </a:rPr>
              <a:t>developed</a:t>
            </a:r>
            <a:r>
              <a:rPr lang="fr-FR" sz="2400" dirty="0">
                <a:solidFill>
                  <a:schemeClr val="dk1"/>
                </a:solidFill>
                <a:latin typeface="Calibri"/>
                <a:ea typeface="Calibri"/>
                <a:cs typeface="Calibri"/>
                <a:sym typeface="Calibri"/>
              </a:rPr>
              <a:t> countries?</a:t>
            </a:r>
            <a:endParaRPr dirty="0"/>
          </a:p>
          <a:p>
            <a:pPr marL="457200" lvl="1" indent="0" algn="l" rtl="0">
              <a:spcBef>
                <a:spcPts val="1800"/>
              </a:spcBef>
              <a:spcAft>
                <a:spcPts val="0"/>
              </a:spcAft>
              <a:buNone/>
            </a:pPr>
            <a:r>
              <a:rPr lang="fr-FR" dirty="0"/>
              <a:t>5 percent, 10 percent,  15 percent, 25 percent, 35 percent</a:t>
            </a:r>
            <a:endParaRPr dirty="0"/>
          </a:p>
          <a:p>
            <a:pPr marL="171450" lvl="0" indent="-171450" algn="l" rtl="0">
              <a:spcBef>
                <a:spcPts val="0"/>
              </a:spcBef>
              <a:spcAft>
                <a:spcPts val="0"/>
              </a:spcAft>
              <a:buClr>
                <a:schemeClr val="dk1"/>
              </a:buClr>
              <a:buSzPts val="1200"/>
              <a:buFont typeface="Arial"/>
              <a:buChar char="•"/>
            </a:pPr>
            <a:r>
              <a:rPr lang="fr-FR" dirty="0" err="1"/>
              <a:t>Why</a:t>
            </a:r>
            <a:r>
              <a:rPr lang="fr-FR" dirty="0"/>
              <a:t> taxation </a:t>
            </a:r>
            <a:r>
              <a:rPr lang="fr-FR" dirty="0" err="1"/>
              <a:t>is</a:t>
            </a:r>
            <a:r>
              <a:rPr lang="fr-FR" dirty="0"/>
              <a:t> crucial for </a:t>
            </a:r>
            <a:r>
              <a:rPr lang="fr-FR" dirty="0" err="1"/>
              <a:t>developing</a:t>
            </a:r>
            <a:r>
              <a:rPr lang="fr-FR" dirty="0"/>
              <a:t> countries?</a:t>
            </a:r>
            <a:endParaRPr dirty="0"/>
          </a:p>
          <a:p>
            <a:pPr marL="457200" lvl="1" indent="0" algn="l" rtl="0">
              <a:spcBef>
                <a:spcPts val="0"/>
              </a:spcBef>
              <a:spcAft>
                <a:spcPts val="0"/>
              </a:spcAft>
              <a:buNone/>
            </a:pPr>
            <a:r>
              <a:rPr lang="fr-FR" dirty="0" err="1"/>
              <a:t>Please</a:t>
            </a:r>
            <a:r>
              <a:rPr lang="fr-FR" dirty="0"/>
              <a:t> </a:t>
            </a:r>
            <a:r>
              <a:rPr lang="fr-FR" dirty="0" err="1"/>
              <a:t>rank</a:t>
            </a:r>
            <a:r>
              <a:rPr lang="fr-FR" dirty="0"/>
              <a:t> </a:t>
            </a:r>
            <a:r>
              <a:rPr lang="fr-FR" dirty="0" err="1"/>
              <a:t>these</a:t>
            </a:r>
            <a:r>
              <a:rPr lang="fr-FR" dirty="0"/>
              <a:t> </a:t>
            </a:r>
            <a:r>
              <a:rPr lang="fr-FR" dirty="0" err="1"/>
              <a:t>elements</a:t>
            </a:r>
            <a:r>
              <a:rPr lang="fr-FR" dirty="0"/>
              <a:t>:</a:t>
            </a:r>
            <a:endParaRPr dirty="0"/>
          </a:p>
          <a:p>
            <a:pPr marL="457200" lvl="1" indent="0" algn="l" rtl="0">
              <a:spcBef>
                <a:spcPts val="0"/>
              </a:spcBef>
              <a:spcAft>
                <a:spcPts val="0"/>
              </a:spcAft>
              <a:buNone/>
            </a:pPr>
            <a:r>
              <a:rPr lang="fr-FR" dirty="0" err="1"/>
              <a:t>Financing</a:t>
            </a:r>
            <a:r>
              <a:rPr lang="fr-FR" dirty="0"/>
              <a:t> public </a:t>
            </a:r>
            <a:r>
              <a:rPr lang="fr-FR" dirty="0" err="1"/>
              <a:t>expenditure</a:t>
            </a:r>
            <a:r>
              <a:rPr lang="fr-FR" dirty="0"/>
              <a:t>, Building Nation State, </a:t>
            </a:r>
            <a:r>
              <a:rPr lang="fr-FR" dirty="0" err="1"/>
              <a:t>Reducing</a:t>
            </a:r>
            <a:r>
              <a:rPr lang="fr-FR" dirty="0"/>
              <a:t> </a:t>
            </a:r>
            <a:r>
              <a:rPr lang="fr-FR" dirty="0" err="1"/>
              <a:t>Inequalities</a:t>
            </a:r>
            <a:r>
              <a:rPr lang="fr-FR" dirty="0"/>
              <a:t>, </a:t>
            </a:r>
            <a:r>
              <a:rPr lang="fr-FR" dirty="0" err="1"/>
              <a:t>Reinforcing</a:t>
            </a:r>
            <a:r>
              <a:rPr lang="fr-FR" dirty="0"/>
              <a:t> </a:t>
            </a:r>
            <a:r>
              <a:rPr lang="fr-FR" dirty="0" err="1"/>
              <a:t>democracy</a:t>
            </a:r>
            <a:r>
              <a:rPr lang="fr-FR" dirty="0"/>
              <a:t>…</a:t>
            </a:r>
            <a:endParaRPr dirty="0"/>
          </a:p>
        </p:txBody>
      </p:sp>
      <p:sp>
        <p:nvSpPr>
          <p:cNvPr id="163" name="Google Shape;16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None/>
            </a:pPr>
            <a:r>
              <a:rPr lang="fr-FR" sz="1110"/>
              <a:t>Awaiting taxpayer information.</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r>
              <a:rPr lang="fr-FR" sz="1110"/>
              <a:t>Going beyond tax to GDP ratio – reforms implemented by the Kenyan authorities:</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r>
              <a:rPr lang="fr-FR" sz="1110"/>
              <a:t>Simplified tax administration by introducing iTax and allowing mobile-based tax payment;</a:t>
            </a:r>
            <a:endParaRPr/>
          </a:p>
          <a:p>
            <a:pPr marL="0" lvl="0" indent="0" algn="l" rtl="0">
              <a:lnSpc>
                <a:spcPct val="80000"/>
              </a:lnSpc>
              <a:spcBef>
                <a:spcPts val="0"/>
              </a:spcBef>
              <a:spcAft>
                <a:spcPts val="0"/>
              </a:spcAft>
              <a:buNone/>
            </a:pPr>
            <a:r>
              <a:rPr lang="fr-FR" sz="1110"/>
              <a:t>Enhanced core education through e-education services and development of tertiary training in software development;</a:t>
            </a:r>
            <a:endParaRPr/>
          </a:p>
          <a:p>
            <a:pPr marL="0" lvl="0" indent="0" algn="l" rtl="0">
              <a:lnSpc>
                <a:spcPct val="80000"/>
              </a:lnSpc>
              <a:spcBef>
                <a:spcPts val="0"/>
              </a:spcBef>
              <a:spcAft>
                <a:spcPts val="0"/>
              </a:spcAft>
              <a:buNone/>
            </a:pPr>
            <a:r>
              <a:rPr lang="fr-FR" sz="1110"/>
              <a:t>Engaged in promoting basic digital and financial literacy; </a:t>
            </a:r>
            <a:endParaRPr/>
          </a:p>
          <a:p>
            <a:pPr marL="0" lvl="0" indent="0" algn="l" rtl="0">
              <a:lnSpc>
                <a:spcPct val="80000"/>
              </a:lnSpc>
              <a:spcBef>
                <a:spcPts val="0"/>
              </a:spcBef>
              <a:spcAft>
                <a:spcPts val="0"/>
              </a:spcAft>
              <a:buNone/>
            </a:pPr>
            <a:r>
              <a:rPr lang="fr-FR" sz="1110"/>
              <a:t>Adopted legislative and related frameworks to mitigate cyber risks;</a:t>
            </a:r>
            <a:endParaRPr/>
          </a:p>
          <a:p>
            <a:pPr marL="0" lvl="0" indent="0" algn="l" rtl="0">
              <a:lnSpc>
                <a:spcPct val="80000"/>
              </a:lnSpc>
              <a:spcBef>
                <a:spcPts val="0"/>
              </a:spcBef>
              <a:spcAft>
                <a:spcPts val="0"/>
              </a:spcAft>
              <a:buNone/>
            </a:pPr>
            <a:r>
              <a:rPr lang="fr-FR" sz="1110"/>
              <a:t>Increased use of social media by the authorities, especially during the pandemic;</a:t>
            </a:r>
            <a:endParaRPr/>
          </a:p>
          <a:p>
            <a:pPr marL="0" lvl="0" indent="0" algn="l" rtl="0">
              <a:lnSpc>
                <a:spcPct val="80000"/>
              </a:lnSpc>
              <a:spcBef>
                <a:spcPts val="0"/>
              </a:spcBef>
              <a:spcAft>
                <a:spcPts val="0"/>
              </a:spcAft>
              <a:buNone/>
            </a:pPr>
            <a:r>
              <a:rPr lang="fr-FR" sz="1110"/>
              <a:t>Collaborated with private sector to develop contact tracing apps</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r>
              <a:rPr lang="fr-FR" sz="1110" b="1">
                <a:solidFill>
                  <a:schemeClr val="dk2"/>
                </a:solidFill>
              </a:rPr>
              <a:t>Digital tax administration systems</a:t>
            </a:r>
            <a:endParaRPr/>
          </a:p>
          <a:p>
            <a:pPr marL="233363" lvl="0" indent="-233363" algn="l" rtl="0">
              <a:lnSpc>
                <a:spcPct val="80000"/>
              </a:lnSpc>
              <a:spcBef>
                <a:spcPts val="0"/>
              </a:spcBef>
              <a:spcAft>
                <a:spcPts val="0"/>
              </a:spcAft>
              <a:buNone/>
            </a:pPr>
            <a:r>
              <a:rPr lang="fr-FR" sz="1110">
                <a:solidFill>
                  <a:schemeClr val="dk2"/>
                </a:solidFill>
              </a:rPr>
              <a:t>E-filling, e-invoicing (iTax system)</a:t>
            </a:r>
            <a:endParaRPr/>
          </a:p>
          <a:p>
            <a:pPr marL="233363" lvl="0" indent="-233363" algn="l" rtl="0">
              <a:lnSpc>
                <a:spcPct val="80000"/>
              </a:lnSpc>
              <a:spcBef>
                <a:spcPts val="0"/>
              </a:spcBef>
              <a:spcAft>
                <a:spcPts val="0"/>
              </a:spcAft>
              <a:buNone/>
            </a:pPr>
            <a:r>
              <a:rPr lang="fr-FR" sz="1110">
                <a:solidFill>
                  <a:schemeClr val="dk2"/>
                </a:solidFill>
              </a:rPr>
              <a:t>Mobile payments</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r>
              <a:rPr lang="fr-FR" sz="1110" b="1">
                <a:solidFill>
                  <a:schemeClr val="dk2"/>
                </a:solidFill>
              </a:rPr>
              <a:t>Biometric identification and digital payment systems</a:t>
            </a:r>
            <a:endParaRPr/>
          </a:p>
          <a:p>
            <a:pPr marL="0" lvl="0" indent="0" algn="l" rtl="0">
              <a:lnSpc>
                <a:spcPct val="80000"/>
              </a:lnSpc>
              <a:spcBef>
                <a:spcPts val="0"/>
              </a:spcBef>
              <a:spcAft>
                <a:spcPts val="0"/>
              </a:spcAft>
              <a:buNone/>
            </a:pPr>
            <a:r>
              <a:rPr lang="fr-FR" sz="1110">
                <a:solidFill>
                  <a:schemeClr val="dk2"/>
                </a:solidFill>
              </a:rPr>
              <a:t>Lower bureaucratic inefficiencies</a:t>
            </a:r>
            <a:endParaRPr/>
          </a:p>
          <a:p>
            <a:pPr marL="0" lvl="0" indent="0" algn="l" rtl="0">
              <a:lnSpc>
                <a:spcPct val="80000"/>
              </a:lnSpc>
              <a:spcBef>
                <a:spcPts val="0"/>
              </a:spcBef>
              <a:spcAft>
                <a:spcPts val="0"/>
              </a:spcAft>
              <a:buNone/>
            </a:pPr>
            <a:r>
              <a:rPr lang="fr-FR" sz="1110">
                <a:solidFill>
                  <a:schemeClr val="dk2"/>
                </a:solidFill>
              </a:rPr>
              <a:t>Improved targeting and delivery of benefits and public services</a:t>
            </a:r>
            <a:endParaRPr/>
          </a:p>
          <a:p>
            <a:pPr marL="0" lvl="0" indent="0" algn="l" rtl="0">
              <a:lnSpc>
                <a:spcPct val="80000"/>
              </a:lnSpc>
              <a:spcBef>
                <a:spcPts val="0"/>
              </a:spcBef>
              <a:spcAft>
                <a:spcPts val="0"/>
              </a:spcAft>
              <a:buNone/>
            </a:pPr>
            <a:endParaRPr sz="1110"/>
          </a:p>
          <a:p>
            <a:pPr marL="0" lvl="1" indent="0" algn="l" rtl="0">
              <a:lnSpc>
                <a:spcPct val="80000"/>
              </a:lnSpc>
              <a:spcBef>
                <a:spcPts val="0"/>
              </a:spcBef>
              <a:spcAft>
                <a:spcPts val="0"/>
              </a:spcAft>
              <a:buNone/>
            </a:pPr>
            <a:r>
              <a:rPr lang="fr-FR" sz="1110" b="1">
                <a:solidFill>
                  <a:schemeClr val="dk2"/>
                </a:solidFill>
              </a:rPr>
              <a:t>Financial Inclusion and literacy</a:t>
            </a:r>
            <a:endParaRPr/>
          </a:p>
          <a:p>
            <a:pPr marL="0" lvl="1" indent="0" algn="l" rtl="0">
              <a:lnSpc>
                <a:spcPct val="80000"/>
              </a:lnSpc>
              <a:spcBef>
                <a:spcPts val="0"/>
              </a:spcBef>
              <a:spcAft>
                <a:spcPts val="0"/>
              </a:spcAft>
              <a:buNone/>
            </a:pPr>
            <a:r>
              <a:rPr lang="fr-FR" sz="1480">
                <a:solidFill>
                  <a:schemeClr val="dk2"/>
                </a:solidFill>
              </a:rPr>
              <a:t>Deliver e-learning services and tertiary training in software development;</a:t>
            </a:r>
            <a:endParaRPr/>
          </a:p>
          <a:p>
            <a:pPr marL="0" lvl="1" indent="0" algn="l" rtl="0">
              <a:lnSpc>
                <a:spcPct val="80000"/>
              </a:lnSpc>
              <a:spcBef>
                <a:spcPts val="0"/>
              </a:spcBef>
              <a:spcAft>
                <a:spcPts val="0"/>
              </a:spcAft>
              <a:buNone/>
            </a:pPr>
            <a:r>
              <a:rPr lang="fr-FR" sz="1480">
                <a:solidFill>
                  <a:schemeClr val="dk2"/>
                </a:solidFill>
              </a:rPr>
              <a:t>Strengthen basic digital and financial literacy;</a:t>
            </a:r>
            <a:endParaRPr/>
          </a:p>
          <a:p>
            <a:pPr marL="0" lvl="0" indent="0" algn="l" rtl="0">
              <a:lnSpc>
                <a:spcPct val="80000"/>
              </a:lnSpc>
              <a:spcBef>
                <a:spcPts val="0"/>
              </a:spcBef>
              <a:spcAft>
                <a:spcPts val="0"/>
              </a:spcAft>
              <a:buNone/>
            </a:pPr>
            <a:endParaRPr sz="1110"/>
          </a:p>
        </p:txBody>
      </p:sp>
      <p:sp>
        <p:nvSpPr>
          <p:cNvPr id="287" name="Google Shape;28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34</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a:t>To facilitate voluntary compliance, tax administrations must provide all necessary information, support, and taxpayer education across all tax administration functions. These must be tailored according to taxpayer segment and / or type of tax, and must include answers to frequently asked questions, easily accessible instructions, generalist officers responding to routine issues, expert advice for complex queries, and multiple service channels (e.g., web information, paper brochures, and telephone inquiries).</a:t>
            </a:r>
            <a:endParaRPr/>
          </a:p>
          <a:p>
            <a:pPr marL="0" lvl="0" indent="0" algn="l" rtl="0">
              <a:spcBef>
                <a:spcPts val="0"/>
              </a:spcBef>
              <a:spcAft>
                <a:spcPts val="0"/>
              </a:spcAft>
              <a:buNone/>
            </a:pPr>
            <a:endParaRPr sz="1200"/>
          </a:p>
          <a:p>
            <a:pPr marL="0" lvl="0" indent="0" algn="l" rtl="0">
              <a:spcBef>
                <a:spcPts val="0"/>
              </a:spcBef>
              <a:spcAft>
                <a:spcPts val="0"/>
              </a:spcAft>
              <a:buNone/>
            </a:pPr>
            <a:r>
              <a:rPr lang="fr-FR" sz="1200"/>
              <a:t>USAID's Business Climate Reform project in Georgia (2005‐2009) aggressive implementation of IT improvements, including:</a:t>
            </a:r>
            <a:endParaRPr/>
          </a:p>
          <a:p>
            <a:pPr marL="0" lvl="0" indent="0" algn="l" rtl="0">
              <a:spcBef>
                <a:spcPts val="0"/>
              </a:spcBef>
              <a:spcAft>
                <a:spcPts val="0"/>
              </a:spcAft>
              <a:buNone/>
            </a:pPr>
            <a:endParaRPr sz="1200"/>
          </a:p>
          <a:p>
            <a:pPr marL="0" lvl="0" indent="-76200" algn="l" rtl="0">
              <a:spcBef>
                <a:spcPts val="0"/>
              </a:spcBef>
              <a:spcAft>
                <a:spcPts val="0"/>
              </a:spcAft>
              <a:buClr>
                <a:schemeClr val="dk1"/>
              </a:buClr>
              <a:buSzPts val="1200"/>
              <a:buFont typeface="Calibri"/>
              <a:buChar char="•"/>
            </a:pPr>
            <a:r>
              <a:rPr lang="fr-FR" sz="1200"/>
              <a:t>a one‐stop web portal for the public that enabled easy access to information on tax and customs legislation, procedures, forms, and other revenue related issues;</a:t>
            </a:r>
            <a:endParaRPr/>
          </a:p>
          <a:p>
            <a:pPr marL="0" lvl="0" indent="-76200" algn="l" rtl="0">
              <a:spcBef>
                <a:spcPts val="0"/>
              </a:spcBef>
              <a:spcAft>
                <a:spcPts val="0"/>
              </a:spcAft>
              <a:buClr>
                <a:schemeClr val="dk1"/>
              </a:buClr>
              <a:buSzPts val="1200"/>
              <a:buFont typeface="Calibri"/>
              <a:buChar char="•"/>
            </a:pPr>
            <a:r>
              <a:rPr lang="fr-FR" sz="1200"/>
              <a:t>electronic registration, tax / trader card issuance, property tax calculation; and</a:t>
            </a:r>
            <a:endParaRPr/>
          </a:p>
          <a:p>
            <a:pPr marL="0" lvl="0" indent="-76200" algn="l" rtl="0">
              <a:spcBef>
                <a:spcPts val="0"/>
              </a:spcBef>
              <a:spcAft>
                <a:spcPts val="0"/>
              </a:spcAft>
              <a:buClr>
                <a:schemeClr val="dk1"/>
              </a:buClr>
              <a:buSzPts val="1200"/>
              <a:buFont typeface="Calibri"/>
              <a:buChar char="•"/>
            </a:pPr>
            <a:r>
              <a:rPr lang="fr-FR" sz="1200"/>
              <a:t>e‐filing for all tax obligations.</a:t>
            </a:r>
            <a:endParaRPr/>
          </a:p>
          <a:p>
            <a:pPr marL="0" lvl="0" indent="0" algn="l" rtl="0">
              <a:spcBef>
                <a:spcPts val="0"/>
              </a:spcBef>
              <a:spcAft>
                <a:spcPts val="0"/>
              </a:spcAft>
              <a:buNone/>
            </a:pPr>
            <a:endParaRPr sz="1200"/>
          </a:p>
          <a:p>
            <a:pPr marL="0" lvl="0" indent="0" algn="l" rtl="0">
              <a:spcBef>
                <a:spcPts val="0"/>
              </a:spcBef>
              <a:spcAft>
                <a:spcPts val="0"/>
              </a:spcAft>
              <a:buNone/>
            </a:pPr>
            <a:r>
              <a:rPr lang="fr-FR" sz="1200"/>
              <a:t>The taxpayer service initiatives in Georgia led to a dramatic rise in registration and tax compliance by the public. Among others, the number of registered taxpayers increased by 121 percent between 2005 and 2008, and tax receipts rose from only 12% of GDP before the Rose Revolution to close to 25%, even amid reforms that lowered tax rates and eliminated a number of unproductive taxes.</a:t>
            </a:r>
            <a:endParaRPr/>
          </a:p>
          <a:p>
            <a:pPr marL="0" lvl="0" indent="0" algn="l" rtl="0">
              <a:spcBef>
                <a:spcPts val="0"/>
              </a:spcBef>
              <a:spcAft>
                <a:spcPts val="0"/>
              </a:spcAft>
              <a:buClr>
                <a:schemeClr val="dk1"/>
              </a:buClr>
              <a:buSzPts val="2000"/>
              <a:buFont typeface="Calibri"/>
              <a:buNone/>
            </a:pPr>
            <a:endParaRPr sz="2000">
              <a:solidFill>
                <a:srgbClr val="3166CF"/>
              </a:solidFill>
              <a:latin typeface="Calibri"/>
              <a:ea typeface="Calibri"/>
              <a:cs typeface="Calibri"/>
              <a:sym typeface="Calibri"/>
            </a:endParaRPr>
          </a:p>
          <a:p>
            <a:pPr marL="0" lvl="0" indent="0" algn="l" rtl="0">
              <a:spcBef>
                <a:spcPts val="0"/>
              </a:spcBef>
              <a:spcAft>
                <a:spcPts val="0"/>
              </a:spcAft>
              <a:buClr>
                <a:srgbClr val="3166CF"/>
              </a:buClr>
              <a:buSzPts val="2000"/>
              <a:buFont typeface="Calibri"/>
              <a:buNone/>
            </a:pPr>
            <a:r>
              <a:rPr lang="fr-FR" sz="2000">
                <a:solidFill>
                  <a:srgbClr val="3166CF"/>
                </a:solidFill>
                <a:latin typeface="Calibri"/>
                <a:ea typeface="Calibri"/>
                <a:cs typeface="Calibri"/>
                <a:sym typeface="Calibri"/>
              </a:rPr>
              <a:t>Risk-based audit</a:t>
            </a:r>
            <a:endParaRPr sz="1600">
              <a:solidFill>
                <a:srgbClr val="3166CF"/>
              </a:solidFill>
              <a:latin typeface="Calibri"/>
              <a:ea typeface="Calibri"/>
              <a:cs typeface="Calibri"/>
              <a:sym typeface="Calibri"/>
            </a:endParaRPr>
          </a:p>
          <a:p>
            <a:pPr marL="457200" lvl="1" indent="0" algn="l" rtl="0">
              <a:spcBef>
                <a:spcPts val="0"/>
              </a:spcBef>
              <a:spcAft>
                <a:spcPts val="0"/>
              </a:spcAft>
              <a:buNone/>
            </a:pPr>
            <a:r>
              <a:rPr lang="fr-FR" sz="1600" b="0">
                <a:solidFill>
                  <a:srgbClr val="3166CF"/>
                </a:solidFill>
                <a:latin typeface="Calibri"/>
                <a:ea typeface="Calibri"/>
                <a:cs typeface="Calibri"/>
                <a:sym typeface="Calibri"/>
              </a:rPr>
              <a:t>Reduces discretion in audit selection</a:t>
            </a:r>
            <a:endParaRPr/>
          </a:p>
          <a:p>
            <a:pPr marL="457200" lvl="1" indent="0" algn="l" rtl="0">
              <a:spcBef>
                <a:spcPts val="0"/>
              </a:spcBef>
              <a:spcAft>
                <a:spcPts val="0"/>
              </a:spcAft>
              <a:buNone/>
            </a:pPr>
            <a:r>
              <a:rPr lang="fr-FR" sz="1600" b="0">
                <a:solidFill>
                  <a:srgbClr val="3166CF"/>
                </a:solidFill>
                <a:latin typeface="Calibri"/>
                <a:ea typeface="Calibri"/>
                <a:cs typeface="Calibri"/>
                <a:sym typeface="Calibri"/>
              </a:rPr>
              <a:t>Selects cases based on defined risks</a:t>
            </a:r>
            <a:endParaRPr/>
          </a:p>
          <a:p>
            <a:pPr marL="457200" lvl="1" indent="0" algn="l" rtl="0">
              <a:spcBef>
                <a:spcPts val="0"/>
              </a:spcBef>
              <a:spcAft>
                <a:spcPts val="0"/>
              </a:spcAft>
              <a:buNone/>
            </a:pPr>
            <a:r>
              <a:rPr lang="fr-FR" sz="1600" b="0">
                <a:solidFill>
                  <a:srgbClr val="3166CF"/>
                </a:solidFill>
                <a:latin typeface="Calibri"/>
                <a:ea typeface="Calibri"/>
                <a:cs typeface="Calibri"/>
                <a:sym typeface="Calibri"/>
              </a:rPr>
              <a:t>Deploys limited audit resources to highest risks</a:t>
            </a:r>
            <a:endParaRPr/>
          </a:p>
          <a:p>
            <a:pPr marL="457200" lvl="1" indent="0" algn="l" rtl="0">
              <a:spcBef>
                <a:spcPts val="0"/>
              </a:spcBef>
              <a:spcAft>
                <a:spcPts val="0"/>
              </a:spcAft>
              <a:buNone/>
            </a:pPr>
            <a:r>
              <a:rPr lang="fr-FR" sz="1600" b="0">
                <a:solidFill>
                  <a:srgbClr val="3166CF"/>
                </a:solidFill>
                <a:latin typeface="Calibri"/>
                <a:ea typeface="Calibri"/>
                <a:cs typeface="Calibri"/>
                <a:sym typeface="Calibri"/>
              </a:rPr>
              <a:t>Rewards compliant taxpayers by leaving them alone</a:t>
            </a:r>
            <a:endParaRPr/>
          </a:p>
          <a:p>
            <a:pPr marL="457200" lvl="1" indent="0" algn="l" rtl="0">
              <a:spcBef>
                <a:spcPts val="0"/>
              </a:spcBef>
              <a:spcAft>
                <a:spcPts val="0"/>
              </a:spcAft>
              <a:buNone/>
            </a:pPr>
            <a:r>
              <a:rPr lang="fr-FR" sz="1600" b="0">
                <a:solidFill>
                  <a:srgbClr val="3166CF"/>
                </a:solidFill>
                <a:latin typeface="Calibri"/>
                <a:ea typeface="Calibri"/>
                <a:cs typeface="Calibri"/>
                <a:sym typeface="Calibri"/>
              </a:rPr>
              <a:t>Leads to fewer but better quality audits</a:t>
            </a:r>
            <a:endParaRPr/>
          </a:p>
          <a:p>
            <a:pPr marL="0" lvl="0" indent="0" algn="l" rtl="0">
              <a:spcBef>
                <a:spcPts val="0"/>
              </a:spcBef>
              <a:spcAft>
                <a:spcPts val="0"/>
              </a:spcAft>
              <a:buNone/>
            </a:pPr>
            <a:endParaRPr sz="1200"/>
          </a:p>
        </p:txBody>
      </p:sp>
      <p:sp>
        <p:nvSpPr>
          <p:cNvPr id="303" name="Google Shape;30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35</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37</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a:t>VAT :</a:t>
            </a:r>
            <a:r>
              <a:rPr lang="fr-FR"/>
              <a:t> For the small number of countries that do not have a VAT, an indirect tax equivalent such as sales tax should be used. </a:t>
            </a:r>
            <a:endParaRPr/>
          </a:p>
          <a:p>
            <a:pPr marL="0" lvl="0" indent="0" algn="l" rtl="0">
              <a:spcBef>
                <a:spcPts val="0"/>
              </a:spcBef>
              <a:spcAft>
                <a:spcPts val="0"/>
              </a:spcAft>
              <a:buNone/>
            </a:pPr>
            <a:r>
              <a:rPr lang="fr-FR" b="1"/>
              <a:t>PAYE :</a:t>
            </a:r>
            <a:r>
              <a:rPr lang="fr-FR"/>
              <a:t> Pay As You Earn : Amounts withheld by employers. Social security contributions (SSCs) may also be included in assessments where they are a major source of government revenue and are collected by the tax administration, as is increasingly the case in a number of tax administrations.</a:t>
            </a:r>
            <a:endParaRPr/>
          </a:p>
          <a:p>
            <a:pPr marL="0" lvl="0" indent="0" algn="l" rtl="0">
              <a:spcBef>
                <a:spcPts val="0"/>
              </a:spcBef>
              <a:spcAft>
                <a:spcPts val="0"/>
              </a:spcAft>
              <a:buNone/>
            </a:pPr>
            <a:r>
              <a:rPr lang="fr-FR" b="1"/>
              <a:t>Domestic Excise Taxes : </a:t>
            </a:r>
            <a:r>
              <a:rPr lang="fr-FR"/>
              <a:t>with a focus on the categories of goods/services that contribute 70 percent of the total domestic excise revenue by value</a:t>
            </a:r>
            <a:endParaRPr/>
          </a:p>
          <a:p>
            <a:pPr marL="0" lvl="0" indent="0" algn="l" rtl="0">
              <a:spcBef>
                <a:spcPts val="0"/>
              </a:spcBef>
              <a:spcAft>
                <a:spcPts val="0"/>
              </a:spcAft>
              <a:buNone/>
            </a:pPr>
            <a:r>
              <a:rPr lang="fr-FR" sz="1200" b="1" i="1" u="none" strike="noStrike">
                <a:solidFill>
                  <a:schemeClr val="dk1"/>
                </a:solidFill>
                <a:latin typeface="Arial"/>
                <a:ea typeface="Arial"/>
                <a:cs typeface="Arial"/>
                <a:sym typeface="Arial"/>
              </a:rPr>
              <a:t>Excise </a:t>
            </a:r>
            <a:r>
              <a:rPr lang="fr-FR" sz="1200" b="0" i="1" u="none" strike="noStrike">
                <a:solidFill>
                  <a:schemeClr val="dk1"/>
                </a:solidFill>
                <a:latin typeface="Arial"/>
                <a:ea typeface="Arial"/>
                <a:cs typeface="Arial"/>
                <a:sym typeface="Arial"/>
              </a:rPr>
              <a:t>: an internal tax levied on the manufacture, sale, or consumption of a commodity</a:t>
            </a:r>
            <a:endParaRPr i="1"/>
          </a:p>
        </p:txBody>
      </p:sp>
      <p:sp>
        <p:nvSpPr>
          <p:cNvPr id="327" name="Google Shape;32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38</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39</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40</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41</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8" name="Google Shape;36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4" name="Google Shape;37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a:t>Links to databases:</a:t>
            </a:r>
            <a:endParaRPr/>
          </a:p>
          <a:p>
            <a:pPr marL="0" lvl="0" indent="0" algn="l" rtl="0">
              <a:spcBef>
                <a:spcPts val="0"/>
              </a:spcBef>
              <a:spcAft>
                <a:spcPts val="0"/>
              </a:spcAft>
              <a:buNone/>
            </a:pPr>
            <a:r>
              <a:rPr lang="fr-FR" b="0"/>
              <a:t>UN: </a:t>
            </a:r>
            <a:endParaRPr/>
          </a:p>
          <a:p>
            <a:pPr marL="0" marR="0" lvl="0" indent="0" algn="l" rtl="0">
              <a:lnSpc>
                <a:spcPct val="100000"/>
              </a:lnSpc>
              <a:spcBef>
                <a:spcPts val="0"/>
              </a:spcBef>
              <a:spcAft>
                <a:spcPts val="0"/>
              </a:spcAft>
              <a:buClr>
                <a:schemeClr val="dk1"/>
              </a:buClr>
              <a:buSzPts val="1200"/>
              <a:buFont typeface="Calibri"/>
              <a:buNone/>
            </a:pPr>
            <a:r>
              <a:rPr lang="fr-FR" u="sng">
                <a:solidFill>
                  <a:schemeClr val="hlink"/>
                </a:solidFill>
                <a:hlinkClick r:id="rId3"/>
              </a:rPr>
              <a:t>https://www.wider.unu.edu/project/grd-%E2%80%93-government-revenue-dataset</a:t>
            </a:r>
            <a:endParaRPr/>
          </a:p>
          <a:p>
            <a:pPr marL="0" lvl="0" indent="0" algn="l" rtl="0">
              <a:spcBef>
                <a:spcPts val="0"/>
              </a:spcBef>
              <a:spcAft>
                <a:spcPts val="0"/>
              </a:spcAft>
              <a:buNone/>
            </a:pPr>
            <a:r>
              <a:rPr lang="fr-FR" b="0"/>
              <a:t>World Bank: </a:t>
            </a:r>
            <a:r>
              <a:rPr lang="fr-FR" u="sng">
                <a:solidFill>
                  <a:schemeClr val="hlink"/>
                </a:solidFill>
                <a:hlinkClick r:id="rId4"/>
              </a:rPr>
              <a:t>https://data.worldbank.org/indicator/GC.TAX.TOTL.GD.ZS</a:t>
            </a:r>
            <a:r>
              <a:rPr lang="fr-FR"/>
              <a:t> </a:t>
            </a:r>
            <a:endParaRPr/>
          </a:p>
          <a:p>
            <a:pPr marL="0" lvl="0" indent="0" algn="l" rtl="0">
              <a:spcBef>
                <a:spcPts val="0"/>
              </a:spcBef>
              <a:spcAft>
                <a:spcPts val="0"/>
              </a:spcAft>
              <a:buNone/>
            </a:pPr>
            <a:r>
              <a:rPr lang="fr-FR" b="0"/>
              <a:t>IMF: </a:t>
            </a:r>
            <a:r>
              <a:rPr lang="fr-FR" u="sng">
                <a:solidFill>
                  <a:schemeClr val="hlink"/>
                </a:solidFill>
                <a:hlinkClick r:id="rId5"/>
              </a:rPr>
              <a:t>https://data.imf.org/?sk=77413f1d-1525-450a-a23a-47aeed40fe78</a:t>
            </a:r>
            <a:endParaRPr b="0"/>
          </a:p>
          <a:p>
            <a:pPr marL="0" lvl="0" indent="0" algn="l" rtl="0">
              <a:spcBef>
                <a:spcPts val="0"/>
              </a:spcBef>
              <a:spcAft>
                <a:spcPts val="0"/>
              </a:spcAft>
              <a:buNone/>
            </a:pPr>
            <a:r>
              <a:rPr lang="fr-FR" b="0"/>
              <a:t>OECD: </a:t>
            </a:r>
            <a:r>
              <a:rPr lang="fr-FR" u="sng">
                <a:solidFill>
                  <a:schemeClr val="hlink"/>
                </a:solidFill>
                <a:hlinkClick r:id="rId6"/>
              </a:rPr>
              <a:t>https://data.oecd.org/tax/tax-revenue.htm</a:t>
            </a:r>
            <a:endParaRPr/>
          </a:p>
          <a:p>
            <a:pPr marL="0" lvl="0" indent="0" algn="l" rtl="0">
              <a:spcBef>
                <a:spcPts val="0"/>
              </a:spcBef>
              <a:spcAft>
                <a:spcPts val="0"/>
              </a:spcAft>
              <a:buNone/>
            </a:pPr>
            <a:endParaRPr b="0"/>
          </a:p>
          <a:p>
            <a:pPr marL="0" lvl="0" indent="0" algn="l" rtl="0">
              <a:spcBef>
                <a:spcPts val="0"/>
              </a:spcBef>
              <a:spcAft>
                <a:spcPts val="0"/>
              </a:spcAft>
              <a:buNone/>
            </a:pPr>
            <a:r>
              <a:rPr lang="fr-FR" b="0"/>
              <a:t>ECOWAS: Economic Community of West African States</a:t>
            </a:r>
            <a:endParaRPr/>
          </a:p>
          <a:p>
            <a:pPr marL="0" lvl="0" indent="0" algn="l" rtl="0">
              <a:spcBef>
                <a:spcPts val="0"/>
              </a:spcBef>
              <a:spcAft>
                <a:spcPts val="0"/>
              </a:spcAft>
              <a:buNone/>
            </a:pPr>
            <a:r>
              <a:rPr lang="fr-FR" b="0"/>
              <a:t>WAEMU: Western African Economic and Monetary Union</a:t>
            </a:r>
            <a:endParaRPr/>
          </a:p>
        </p:txBody>
      </p:sp>
      <p:sp>
        <p:nvSpPr>
          <p:cNvPr id="171" name="Google Shape;17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This page need to be updated (can’t find information), or removed</a:t>
            </a:r>
            <a:endParaRPr/>
          </a:p>
        </p:txBody>
      </p:sp>
      <p:sp>
        <p:nvSpPr>
          <p:cNvPr id="382" name="Google Shape;38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44</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45</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47</a:t>
            </a:fld>
            <a:endParaRPr sz="1200">
              <a:solidFill>
                <a:schemeClr val="dk1"/>
              </a:solidFill>
              <a:latin typeface="Arial"/>
              <a:ea typeface="Arial"/>
              <a:cs typeface="Arial"/>
              <a:sym typeface="Arial"/>
            </a:endParaRPr>
          </a:p>
        </p:txBody>
      </p:sp>
      <p:sp>
        <p:nvSpPr>
          <p:cNvPr id="426" name="Google Shape;42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7" name="Google Shape;42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fr-FR" sz="1000"/>
              <a:t>For a somewhat dated study on trends in tax reform, see Norregaard and Khan: https://www.imf.org/external/pubs/ft/wp/2007/wp07274.pdf </a:t>
            </a:r>
            <a:endParaRPr/>
          </a:p>
          <a:p>
            <a:pPr marL="0" lvl="0" indent="0" algn="l" rtl="0">
              <a:lnSpc>
                <a:spcPct val="150000"/>
              </a:lnSpc>
              <a:spcBef>
                <a:spcPts val="0"/>
              </a:spcBef>
              <a:spcAft>
                <a:spcPts val="0"/>
              </a:spcAft>
              <a:buNone/>
            </a:pPr>
            <a:r>
              <a:rPr lang="fr-FR" sz="1000" i="1"/>
              <a:t>Revenue Mobilization in Developing Countries</a:t>
            </a:r>
            <a:r>
              <a:rPr lang="fr-FR" sz="1000"/>
              <a:t>. IMF. 2011: </a:t>
            </a:r>
            <a:r>
              <a:rPr lang="fr-FR" sz="1000" u="sng">
                <a:solidFill>
                  <a:schemeClr val="hlink"/>
                </a:solidFill>
                <a:hlinkClick r:id="rId3"/>
              </a:rPr>
              <a:t>https://www.imf.org/external/np/pp/eng/2011/030811.pdf</a:t>
            </a:r>
            <a:r>
              <a:rPr lang="fr-FR" sz="1000"/>
              <a:t> </a:t>
            </a:r>
            <a:endParaRPr/>
          </a:p>
          <a:p>
            <a:pPr marL="0" lvl="0" indent="-63500" algn="l" rtl="0">
              <a:spcBef>
                <a:spcPts val="0"/>
              </a:spcBef>
              <a:spcAft>
                <a:spcPts val="0"/>
              </a:spcAft>
              <a:buClr>
                <a:schemeClr val="dk1"/>
              </a:buClr>
              <a:buSzPts val="1000"/>
              <a:buFont typeface="Calibri"/>
              <a:buChar char="•"/>
            </a:pPr>
            <a:r>
              <a:rPr lang="fr-FR" sz="1000"/>
              <a:t>Eliminate archaic taxes, such as stamps, legal seals</a:t>
            </a:r>
            <a:endParaRPr/>
          </a:p>
          <a:p>
            <a:pPr marL="0" lvl="0" indent="-63500" algn="l" rtl="0">
              <a:spcBef>
                <a:spcPts val="0"/>
              </a:spcBef>
              <a:spcAft>
                <a:spcPts val="0"/>
              </a:spcAft>
              <a:buClr>
                <a:schemeClr val="dk1"/>
              </a:buClr>
              <a:buSzPts val="1000"/>
              <a:buFont typeface="Calibri"/>
              <a:buChar char="•"/>
            </a:pPr>
            <a:r>
              <a:rPr lang="fr-FR" sz="1000"/>
              <a:t>Eliminate sales and turnover taxes</a:t>
            </a:r>
            <a:endParaRPr/>
          </a:p>
          <a:p>
            <a:pPr marL="0" lvl="0" indent="-63500" algn="l" rtl="0">
              <a:spcBef>
                <a:spcPts val="0"/>
              </a:spcBef>
              <a:spcAft>
                <a:spcPts val="0"/>
              </a:spcAft>
              <a:buClr>
                <a:schemeClr val="dk1"/>
              </a:buClr>
              <a:buSzPts val="1000"/>
              <a:buFont typeface="Calibri"/>
              <a:buChar char="•"/>
            </a:pPr>
            <a:r>
              <a:rPr lang="fr-FR" sz="1000"/>
              <a:t>Introduce VAT</a:t>
            </a:r>
            <a:endParaRPr/>
          </a:p>
          <a:p>
            <a:pPr marL="0" lvl="0" indent="-63500" algn="l" rtl="0">
              <a:spcBef>
                <a:spcPts val="0"/>
              </a:spcBef>
              <a:spcAft>
                <a:spcPts val="0"/>
              </a:spcAft>
              <a:buClr>
                <a:schemeClr val="dk1"/>
              </a:buClr>
              <a:buSzPts val="1000"/>
              <a:buFont typeface="Calibri"/>
              <a:buChar char="•"/>
            </a:pPr>
            <a:r>
              <a:rPr lang="fr-FR" sz="1000"/>
              <a:t>Reduce import duties and introduce more uniform rates</a:t>
            </a:r>
            <a:endParaRPr/>
          </a:p>
          <a:p>
            <a:pPr marL="0" lvl="0" indent="-63500" algn="l" rtl="0">
              <a:spcBef>
                <a:spcPts val="0"/>
              </a:spcBef>
              <a:spcAft>
                <a:spcPts val="0"/>
              </a:spcAft>
              <a:buClr>
                <a:schemeClr val="dk1"/>
              </a:buClr>
              <a:buSzPts val="1000"/>
              <a:buFont typeface="Calibri"/>
              <a:buChar char="•"/>
            </a:pPr>
            <a:r>
              <a:rPr lang="fr-FR" sz="1000"/>
              <a:t>Reduce excises</a:t>
            </a:r>
            <a:endParaRPr/>
          </a:p>
          <a:p>
            <a:pPr marL="0" lvl="0" indent="-63500" algn="l" rtl="0">
              <a:spcBef>
                <a:spcPts val="0"/>
              </a:spcBef>
              <a:spcAft>
                <a:spcPts val="0"/>
              </a:spcAft>
              <a:buClr>
                <a:schemeClr val="dk1"/>
              </a:buClr>
              <a:buSzPts val="1000"/>
              <a:buFont typeface="Calibri"/>
              <a:buChar char="•"/>
            </a:pPr>
            <a:r>
              <a:rPr lang="fr-FR" sz="1000"/>
              <a:t>Strengthen and modernize CIT and PIT</a:t>
            </a:r>
            <a:endParaRPr/>
          </a:p>
          <a:p>
            <a:pPr marL="0" lvl="0" indent="-63500" algn="l" rtl="0">
              <a:spcBef>
                <a:spcPts val="0"/>
              </a:spcBef>
              <a:spcAft>
                <a:spcPts val="0"/>
              </a:spcAft>
              <a:buClr>
                <a:schemeClr val="dk1"/>
              </a:buClr>
              <a:buSzPts val="1000"/>
              <a:buFont typeface="Calibri"/>
              <a:buChar char="•"/>
            </a:pPr>
            <a:r>
              <a:rPr lang="fr-FR" sz="1000"/>
              <a:t>- some discussion of Dual Income Taxes </a:t>
            </a:r>
            <a:endParaRPr/>
          </a:p>
          <a:p>
            <a:pPr marL="0" lvl="0" indent="-63500" algn="l" rtl="0">
              <a:spcBef>
                <a:spcPts val="0"/>
              </a:spcBef>
              <a:spcAft>
                <a:spcPts val="0"/>
              </a:spcAft>
              <a:buClr>
                <a:schemeClr val="dk1"/>
              </a:buClr>
              <a:buSzPts val="1000"/>
              <a:buFont typeface="Calibri"/>
              <a:buChar char="•"/>
            </a:pPr>
            <a:r>
              <a:rPr lang="fr-FR" sz="1000"/>
              <a:t>- some discussion of Flat Tax</a:t>
            </a:r>
            <a:endParaRPr/>
          </a:p>
          <a:p>
            <a:pPr marL="0" lvl="0" indent="-63500" algn="l" rtl="0">
              <a:spcBef>
                <a:spcPts val="0"/>
              </a:spcBef>
              <a:spcAft>
                <a:spcPts val="0"/>
              </a:spcAft>
              <a:buClr>
                <a:schemeClr val="dk1"/>
              </a:buClr>
              <a:buSzPts val="1000"/>
              <a:buFont typeface="Calibri"/>
              <a:buChar char="•"/>
            </a:pPr>
            <a:r>
              <a:rPr lang="fr-FR" sz="1000"/>
              <a:t>- interest in eliminating CIT – see Estonia and Moldova</a:t>
            </a:r>
            <a:endParaRPr/>
          </a:p>
          <a:p>
            <a:pPr marL="0" lvl="0" indent="-63500" algn="l" rtl="0">
              <a:spcBef>
                <a:spcPts val="0"/>
              </a:spcBef>
              <a:spcAft>
                <a:spcPts val="0"/>
              </a:spcAft>
              <a:buClr>
                <a:schemeClr val="dk1"/>
              </a:buClr>
              <a:buSzPts val="1000"/>
              <a:buFont typeface="Calibri"/>
              <a:buChar char="•"/>
            </a:pPr>
            <a:r>
              <a:rPr lang="fr-FR" sz="1000"/>
              <a:t>Almost whole world has VAT now</a:t>
            </a:r>
            <a:endParaRPr/>
          </a:p>
          <a:p>
            <a:pPr marL="0" lvl="0" indent="-63500" algn="l" rtl="0">
              <a:spcBef>
                <a:spcPts val="0"/>
              </a:spcBef>
              <a:spcAft>
                <a:spcPts val="0"/>
              </a:spcAft>
              <a:buClr>
                <a:schemeClr val="dk1"/>
              </a:buClr>
              <a:buSzPts val="1000"/>
              <a:buFont typeface="Calibri"/>
              <a:buChar char="•"/>
            </a:pPr>
            <a:r>
              <a:rPr lang="fr-FR" sz="1000"/>
              <a:t>PIT and CIT rates have come down considerably</a:t>
            </a:r>
            <a:endParaRPr/>
          </a:p>
          <a:p>
            <a:pPr marL="0" lvl="0" indent="-63500" algn="l" rtl="0">
              <a:spcBef>
                <a:spcPts val="0"/>
              </a:spcBef>
              <a:spcAft>
                <a:spcPts val="0"/>
              </a:spcAft>
              <a:buClr>
                <a:schemeClr val="dk1"/>
              </a:buClr>
              <a:buSzPts val="1000"/>
              <a:buFont typeface="Calibri"/>
              <a:buChar char="•"/>
            </a:pPr>
            <a:r>
              <a:rPr lang="fr-FR" sz="1000"/>
              <a:t>Lots of international competition in CIT rates</a:t>
            </a:r>
            <a:endParaRPr/>
          </a:p>
          <a:p>
            <a:pPr marL="0" lvl="0" indent="-63500" algn="l" rtl="0">
              <a:spcBef>
                <a:spcPts val="0"/>
              </a:spcBef>
              <a:spcAft>
                <a:spcPts val="0"/>
              </a:spcAft>
              <a:buClr>
                <a:schemeClr val="dk1"/>
              </a:buClr>
              <a:buSzPts val="1000"/>
              <a:buFont typeface="Calibri"/>
              <a:buChar char="•"/>
            </a:pPr>
            <a:r>
              <a:rPr lang="fr-FR" sz="1000"/>
              <a:t>In rich countries we have closed “tax incentives” and lowered rates, while revenues continue to climb</a:t>
            </a:r>
            <a:endParaRPr/>
          </a:p>
          <a:p>
            <a:pPr marL="0" lvl="0" indent="-63500" algn="l" rtl="0">
              <a:spcBef>
                <a:spcPts val="0"/>
              </a:spcBef>
              <a:spcAft>
                <a:spcPts val="0"/>
              </a:spcAft>
              <a:buClr>
                <a:schemeClr val="dk1"/>
              </a:buClr>
              <a:buSzPts val="1000"/>
              <a:buFont typeface="Calibri"/>
              <a:buChar char="•"/>
            </a:pPr>
            <a:r>
              <a:rPr lang="fr-FR" sz="1000"/>
              <a:t>In poor countries we have often increased “tax incentives” and lowered rates, sometimes revenue increased.</a:t>
            </a:r>
            <a:endParaRPr/>
          </a:p>
          <a:p>
            <a:pPr marL="0" lvl="0" indent="0" algn="l" rtl="0">
              <a:lnSpc>
                <a:spcPct val="150000"/>
              </a:lnSpc>
              <a:spcBef>
                <a:spcPts val="0"/>
              </a:spcBef>
              <a:spcAft>
                <a:spcPts val="0"/>
              </a:spcAft>
              <a:buNone/>
            </a:pPr>
            <a:endParaRPr sz="1100"/>
          </a:p>
          <a:p>
            <a:pPr marL="0" lvl="0" indent="0" algn="l" rtl="0">
              <a:lnSpc>
                <a:spcPct val="150000"/>
              </a:lnSpc>
              <a:spcBef>
                <a:spcPts val="0"/>
              </a:spcBef>
              <a:spcAft>
                <a:spcPts val="0"/>
              </a:spcAft>
              <a:buNone/>
            </a:pPr>
            <a:endParaRPr sz="11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cedde8ac1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cedde8ac1b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2cedde8ac1b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49</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https://www.menti.com/kc15gbuwwo</a:t>
            </a:r>
            <a:endParaRPr/>
          </a:p>
          <a:p>
            <a:pPr marL="0" lvl="0" indent="0" algn="l" rtl="0">
              <a:spcBef>
                <a:spcPts val="0"/>
              </a:spcBef>
              <a:spcAft>
                <a:spcPts val="0"/>
              </a:spcAft>
              <a:buNone/>
            </a:pPr>
            <a:endParaRPr/>
          </a:p>
          <a:p>
            <a:pPr marL="0" lvl="0" indent="0" algn="l" rtl="0">
              <a:spcBef>
                <a:spcPts val="0"/>
              </a:spcBef>
              <a:spcAft>
                <a:spcPts val="0"/>
              </a:spcAft>
              <a:buNone/>
            </a:pPr>
            <a:r>
              <a:rPr lang="fr-FR"/>
              <a:t>What is the main source of tax revenue?</a:t>
            </a:r>
            <a:endParaRPr/>
          </a:p>
          <a:p>
            <a:pPr marL="457200" lvl="1" indent="0" algn="l" rtl="0">
              <a:spcBef>
                <a:spcPts val="0"/>
              </a:spcBef>
              <a:spcAft>
                <a:spcPts val="0"/>
              </a:spcAft>
              <a:buNone/>
            </a:pPr>
            <a:r>
              <a:rPr lang="fr-FR"/>
              <a:t>Corporate Income Tax, Personal Income Tax, Value Added Tax, Tariffs, Property Tax</a:t>
            </a:r>
            <a:endParaRPr/>
          </a:p>
          <a:p>
            <a:pPr marL="0" lvl="0" indent="0" algn="l" rtl="0">
              <a:spcBef>
                <a:spcPts val="0"/>
              </a:spcBef>
              <a:spcAft>
                <a:spcPts val="0"/>
              </a:spcAft>
              <a:buNone/>
            </a:pPr>
            <a:r>
              <a:rPr lang="fr-FR"/>
              <a:t>Which tax instrument is the most efficient to reduce inequality?</a:t>
            </a:r>
            <a:endParaRPr/>
          </a:p>
          <a:p>
            <a:pPr marL="457200" lvl="1" indent="0" algn="l" rtl="0">
              <a:spcBef>
                <a:spcPts val="0"/>
              </a:spcBef>
              <a:spcAft>
                <a:spcPts val="0"/>
              </a:spcAft>
              <a:buNone/>
            </a:pPr>
            <a:r>
              <a:rPr lang="fr-FR"/>
              <a:t>Corporate Income Tax, Personal Income Tax, Value Added Tax, Tariffs, Property Tax</a:t>
            </a:r>
            <a:endParaRPr/>
          </a:p>
          <a:p>
            <a:pPr marL="0" lvl="0" indent="0" algn="l" rtl="0">
              <a:spcBef>
                <a:spcPts val="0"/>
              </a:spcBef>
              <a:spcAft>
                <a:spcPts val="0"/>
              </a:spcAft>
              <a:buNone/>
            </a:pPr>
            <a:r>
              <a:rPr lang="fr-FR"/>
              <a:t>Which tax may discriminate against women?</a:t>
            </a:r>
            <a:endParaRPr/>
          </a:p>
          <a:p>
            <a:pPr marL="457200" lvl="1" indent="0" algn="l" rtl="0">
              <a:spcBef>
                <a:spcPts val="0"/>
              </a:spcBef>
              <a:spcAft>
                <a:spcPts val="0"/>
              </a:spcAft>
              <a:buNone/>
            </a:pPr>
            <a:r>
              <a:rPr lang="fr-FR"/>
              <a:t>Corporate Income Tax, Personal Income Tax, Value Added Tax, Tariffs, Property Tax</a:t>
            </a:r>
            <a:endParaRPr/>
          </a:p>
          <a:p>
            <a:pPr marL="0" lvl="0" indent="0" algn="l" rtl="0">
              <a:spcBef>
                <a:spcPts val="0"/>
              </a:spcBef>
              <a:spcAft>
                <a:spcPts val="0"/>
              </a:spcAft>
              <a:buClr>
                <a:schemeClr val="dk1"/>
              </a:buClr>
              <a:buSzPts val="1200"/>
              <a:buFont typeface="Arial"/>
              <a:buNone/>
            </a:pPr>
            <a:endParaRPr/>
          </a:p>
        </p:txBody>
      </p:sp>
      <p:sp>
        <p:nvSpPr>
          <p:cNvPr id="447" name="Google Shape;44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50</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u="sng"/>
          </a:p>
        </p:txBody>
      </p:sp>
      <p:sp>
        <p:nvSpPr>
          <p:cNvPr id="462" name="Google Shape;46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52</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See Bachas, Gadenne and Jensen, 2020, Informality, consumption taxes and redistribution, NBER. https://www.nber.org/system/files/working_papers/w27429/w27429.pdf</a:t>
            </a:r>
            <a:endParaRPr/>
          </a:p>
          <a:p>
            <a:pPr marL="0" lvl="0" indent="0" algn="l" rtl="0">
              <a:spcBef>
                <a:spcPts val="0"/>
              </a:spcBef>
              <a:spcAft>
                <a:spcPts val="0"/>
              </a:spcAft>
              <a:buNone/>
            </a:pPr>
            <a:endParaRPr/>
          </a:p>
        </p:txBody>
      </p:sp>
      <p:sp>
        <p:nvSpPr>
          <p:cNvPr id="469" name="Google Shape;46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u="sng" dirty="0"/>
              <a:t>VAT </a:t>
            </a:r>
            <a:r>
              <a:rPr lang="fr-FR" sz="1200" b="1" u="sng" dirty="0" err="1"/>
              <a:t>credit</a:t>
            </a:r>
            <a:r>
              <a:rPr lang="fr-FR" sz="1200" b="1" u="sng" dirty="0"/>
              <a:t> </a:t>
            </a:r>
            <a:r>
              <a:rPr lang="fr-FR" sz="1200" b="1" u="sng" dirty="0" err="1"/>
              <a:t>refund</a:t>
            </a:r>
            <a:r>
              <a:rPr lang="fr-FR" sz="1200" b="1" u="sng" dirty="0"/>
              <a:t>:</a:t>
            </a:r>
            <a:endParaRPr dirty="0"/>
          </a:p>
          <a:p>
            <a:pPr marL="0" lvl="0" indent="0" algn="l" rtl="0">
              <a:spcBef>
                <a:spcPts val="0"/>
              </a:spcBef>
              <a:spcAft>
                <a:spcPts val="0"/>
              </a:spcAft>
              <a:buNone/>
            </a:pPr>
            <a:r>
              <a:rPr lang="fr-FR" sz="1200" dirty="0"/>
              <a:t>The issue of VAT </a:t>
            </a:r>
            <a:r>
              <a:rPr lang="fr-FR" sz="1200" dirty="0" err="1"/>
              <a:t>credit</a:t>
            </a:r>
            <a:r>
              <a:rPr lang="fr-FR" sz="1200" dirty="0"/>
              <a:t> </a:t>
            </a:r>
            <a:r>
              <a:rPr lang="fr-FR" sz="1200" dirty="0" err="1"/>
              <a:t>refunds</a:t>
            </a:r>
            <a:r>
              <a:rPr lang="fr-FR" sz="1200" dirty="0"/>
              <a:t>: Very sensitive issue in </a:t>
            </a:r>
            <a:r>
              <a:rPr lang="fr-FR" sz="1200" dirty="0" err="1"/>
              <a:t>resource</a:t>
            </a:r>
            <a:r>
              <a:rPr lang="fr-FR" sz="1200" dirty="0"/>
              <a:t> </a:t>
            </a:r>
            <a:r>
              <a:rPr lang="fr-FR" sz="1200" dirty="0" err="1"/>
              <a:t>rich</a:t>
            </a:r>
            <a:r>
              <a:rPr lang="fr-FR" sz="1200" dirty="0"/>
              <a:t> countries</a:t>
            </a:r>
            <a:endParaRPr dirty="0"/>
          </a:p>
          <a:p>
            <a:pPr marL="457200" lvl="1" indent="0" algn="l" rtl="0">
              <a:spcBef>
                <a:spcPts val="0"/>
              </a:spcBef>
              <a:spcAft>
                <a:spcPts val="0"/>
              </a:spcAft>
              <a:buNone/>
            </a:pPr>
            <a:r>
              <a:rPr lang="fr-FR" sz="1200" b="0" dirty="0" err="1"/>
              <a:t>Exporters</a:t>
            </a:r>
            <a:r>
              <a:rPr lang="fr-FR" sz="1200" b="0" dirty="0"/>
              <a:t> (extractive industries) are </a:t>
            </a:r>
            <a:r>
              <a:rPr lang="fr-FR" sz="1200" b="0" dirty="0" err="1"/>
              <a:t>taxed</a:t>
            </a:r>
            <a:r>
              <a:rPr lang="fr-FR" sz="1200" b="0" dirty="0"/>
              <a:t> at </a:t>
            </a:r>
            <a:r>
              <a:rPr lang="fr-FR" sz="1200" b="0" dirty="0" err="1"/>
              <a:t>zero</a:t>
            </a:r>
            <a:r>
              <a:rPr lang="fr-FR" sz="1200" b="0" dirty="0"/>
              <a:t> rate.</a:t>
            </a:r>
            <a:endParaRPr dirty="0"/>
          </a:p>
          <a:p>
            <a:pPr marL="457200" lvl="1" indent="0" algn="l" rtl="0">
              <a:spcBef>
                <a:spcPts val="0"/>
              </a:spcBef>
              <a:spcAft>
                <a:spcPts val="0"/>
              </a:spcAft>
              <a:buNone/>
            </a:pPr>
            <a:r>
              <a:rPr lang="fr-FR" sz="1200" b="0" dirty="0" err="1"/>
              <a:t>Thus</a:t>
            </a:r>
            <a:r>
              <a:rPr lang="fr-FR" sz="1200" b="0" dirty="0"/>
              <a:t>, </a:t>
            </a:r>
            <a:r>
              <a:rPr lang="fr-FR" sz="1200" b="0" dirty="0" err="1"/>
              <a:t>exporters</a:t>
            </a:r>
            <a:r>
              <a:rPr lang="fr-FR" sz="1200" b="0" dirty="0"/>
              <a:t> are </a:t>
            </a:r>
            <a:r>
              <a:rPr lang="fr-FR" sz="1200" b="0" dirty="0" err="1"/>
              <a:t>eligible</a:t>
            </a:r>
            <a:r>
              <a:rPr lang="fr-FR" sz="1200" b="0" dirty="0"/>
              <a:t> to VAT </a:t>
            </a:r>
            <a:r>
              <a:rPr lang="fr-FR" sz="1200" b="0" dirty="0" err="1"/>
              <a:t>refund</a:t>
            </a:r>
            <a:r>
              <a:rPr lang="fr-FR" sz="1200" b="0" dirty="0"/>
              <a:t> for the VAT </a:t>
            </a:r>
            <a:r>
              <a:rPr lang="fr-FR" sz="1200" b="0" dirty="0" err="1"/>
              <a:t>paid</a:t>
            </a:r>
            <a:r>
              <a:rPr lang="fr-FR" sz="1200" b="0" dirty="0"/>
              <a:t> on </a:t>
            </a:r>
            <a:r>
              <a:rPr lang="fr-FR" sz="1200" b="0" dirty="0" err="1"/>
              <a:t>their</a:t>
            </a:r>
            <a:r>
              <a:rPr lang="fr-FR" sz="1200" b="0" dirty="0"/>
              <a:t> inputs.</a:t>
            </a:r>
            <a:endParaRPr dirty="0"/>
          </a:p>
          <a:p>
            <a:pPr marL="457200" lvl="1" indent="0" algn="l" rtl="0">
              <a:spcBef>
                <a:spcPts val="0"/>
              </a:spcBef>
              <a:spcAft>
                <a:spcPts val="0"/>
              </a:spcAft>
              <a:buNone/>
            </a:pPr>
            <a:r>
              <a:rPr lang="fr-FR" sz="1200" b="0" dirty="0"/>
              <a:t>The issue </a:t>
            </a:r>
            <a:r>
              <a:rPr lang="fr-FR" sz="1200" b="0" dirty="0" err="1"/>
              <a:t>is</a:t>
            </a:r>
            <a:r>
              <a:rPr lang="fr-FR" sz="1200" b="0" dirty="0"/>
              <a:t> </a:t>
            </a:r>
            <a:r>
              <a:rPr lang="fr-FR" sz="1200" b="0" dirty="0" err="1"/>
              <a:t>that</a:t>
            </a:r>
            <a:r>
              <a:rPr lang="fr-FR" sz="1200" b="0" dirty="0"/>
              <a:t> </a:t>
            </a:r>
            <a:r>
              <a:rPr lang="fr-FR" sz="1200" b="0" dirty="0" err="1"/>
              <a:t>governements</a:t>
            </a:r>
            <a:r>
              <a:rPr lang="fr-FR" sz="1200" b="0" dirty="0"/>
              <a:t> in </a:t>
            </a:r>
            <a:r>
              <a:rPr lang="fr-FR" sz="1200" b="0" dirty="0" err="1"/>
              <a:t>developing</a:t>
            </a:r>
            <a:r>
              <a:rPr lang="fr-FR" sz="1200" b="0" dirty="0"/>
              <a:t> countries are not able to </a:t>
            </a:r>
            <a:r>
              <a:rPr lang="fr-FR" sz="1200" b="0" dirty="0" err="1"/>
              <a:t>refund</a:t>
            </a:r>
            <a:r>
              <a:rPr lang="fr-FR" sz="1200" b="0" dirty="0"/>
              <a:t> </a:t>
            </a:r>
            <a:r>
              <a:rPr lang="fr-FR" sz="1200" b="0" dirty="0" err="1"/>
              <a:t>these</a:t>
            </a:r>
            <a:r>
              <a:rPr lang="fr-FR" sz="1200" b="0" dirty="0"/>
              <a:t> </a:t>
            </a:r>
            <a:r>
              <a:rPr lang="fr-FR" sz="1200" b="0" dirty="0" err="1"/>
              <a:t>amounts</a:t>
            </a:r>
            <a:r>
              <a:rPr lang="fr-FR" sz="1200" b="0" dirty="0"/>
              <a:t>.</a:t>
            </a:r>
            <a:endParaRPr dirty="0"/>
          </a:p>
          <a:p>
            <a:pPr marL="0" lvl="0" indent="0" algn="l" rtl="0">
              <a:spcBef>
                <a:spcPts val="0"/>
              </a:spcBef>
              <a:spcAft>
                <a:spcPts val="0"/>
              </a:spcAft>
              <a:buNone/>
            </a:pPr>
            <a:r>
              <a:rPr lang="fr-FR" sz="1200" dirty="0"/>
              <a:t>VAT </a:t>
            </a:r>
            <a:r>
              <a:rPr lang="fr-FR" sz="1200" dirty="0" err="1"/>
              <a:t>becomes</a:t>
            </a:r>
            <a:r>
              <a:rPr lang="fr-FR" sz="1200" dirty="0"/>
              <a:t> a turnover </a:t>
            </a:r>
            <a:r>
              <a:rPr lang="fr-FR" sz="1200" dirty="0" err="1"/>
              <a:t>tax</a:t>
            </a:r>
            <a:r>
              <a:rPr lang="fr-FR" sz="1200" dirty="0"/>
              <a:t> at a </a:t>
            </a:r>
            <a:r>
              <a:rPr lang="fr-FR" sz="1200" dirty="0" err="1"/>
              <a:t>very</a:t>
            </a:r>
            <a:r>
              <a:rPr lang="fr-FR" sz="1200" dirty="0"/>
              <a:t> high rate.</a:t>
            </a:r>
            <a:endParaRPr dirty="0"/>
          </a:p>
          <a:p>
            <a:pPr marL="0" lvl="0" indent="0" algn="l" rtl="0">
              <a:spcBef>
                <a:spcPts val="0"/>
              </a:spcBef>
              <a:spcAft>
                <a:spcPts val="0"/>
              </a:spcAft>
              <a:buNone/>
            </a:pPr>
            <a:r>
              <a:rPr lang="fr-FR" sz="1200" dirty="0" err="1"/>
              <a:t>Firms</a:t>
            </a:r>
            <a:r>
              <a:rPr lang="fr-FR" sz="1200" dirty="0"/>
              <a:t>’ </a:t>
            </a:r>
            <a:r>
              <a:rPr lang="fr-FR" sz="1200" dirty="0" err="1"/>
              <a:t>reactions</a:t>
            </a:r>
            <a:r>
              <a:rPr lang="fr-FR" sz="1200" dirty="0"/>
              <a:t>: </a:t>
            </a:r>
            <a:r>
              <a:rPr lang="fr-FR" sz="1200" b="0" dirty="0"/>
              <a:t>No </a:t>
            </a:r>
            <a:r>
              <a:rPr lang="fr-FR" sz="1200" b="0" dirty="0" err="1"/>
              <a:t>payment</a:t>
            </a:r>
            <a:r>
              <a:rPr lang="fr-FR" sz="1200" b="0" dirty="0"/>
              <a:t> of the </a:t>
            </a:r>
            <a:r>
              <a:rPr lang="fr-FR" sz="1200" b="0" dirty="0" err="1"/>
              <a:t>other</a:t>
            </a:r>
            <a:r>
              <a:rPr lang="fr-FR" sz="1200" b="0" dirty="0"/>
              <a:t> taxes (CIT) or compensation; </a:t>
            </a:r>
            <a:r>
              <a:rPr lang="fr-FR" sz="1200" b="0" dirty="0" err="1"/>
              <a:t>Demand</a:t>
            </a:r>
            <a:r>
              <a:rPr lang="fr-FR" sz="1200" b="0" dirty="0"/>
              <a:t> for VAT exemptions.</a:t>
            </a:r>
            <a:endParaRPr dirty="0"/>
          </a:p>
        </p:txBody>
      </p:sp>
      <p:sp>
        <p:nvSpPr>
          <p:cNvPr id="476" name="Google Shape;47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55</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sz="1200" b="1" u="sng" dirty="0"/>
              <a:t>VAT and informality</a:t>
            </a:r>
          </a:p>
          <a:p>
            <a:pPr marL="0" lvl="0" indent="0" algn="l" rtl="0">
              <a:spcBef>
                <a:spcPts val="0"/>
              </a:spcBef>
              <a:spcAft>
                <a:spcPts val="0"/>
              </a:spcAft>
              <a:buNone/>
            </a:pPr>
            <a:r>
              <a:rPr lang="en-US" sz="1200" dirty="0"/>
              <a:t>VAT: an indirect way to tax informal firm</a:t>
            </a:r>
            <a:endParaRPr lang="en-US" dirty="0"/>
          </a:p>
          <a:p>
            <a:pPr marL="0" lvl="0" indent="0" algn="l" rtl="0">
              <a:spcBef>
                <a:spcPts val="0"/>
              </a:spcBef>
              <a:spcAft>
                <a:spcPts val="0"/>
              </a:spcAft>
              <a:buNone/>
            </a:pPr>
            <a:r>
              <a:rPr lang="en-US" sz="1200" dirty="0"/>
              <a:t>Third-party reporting feature of the VAT =&gt; Backward linkages</a:t>
            </a:r>
            <a:endParaRPr lang="en-US" dirty="0"/>
          </a:p>
          <a:p>
            <a:pPr marL="0" lvl="0" indent="0" algn="l" rtl="0">
              <a:spcBef>
                <a:spcPts val="0"/>
              </a:spcBef>
              <a:spcAft>
                <a:spcPts val="0"/>
              </a:spcAft>
              <a:buNone/>
            </a:pPr>
            <a:r>
              <a:rPr lang="en-US" sz="1200" dirty="0"/>
              <a:t>VAT revenue is partly or mainly raised on intermediate consumption of informal firms.</a:t>
            </a:r>
            <a:endParaRPr lang="en-US" dirty="0"/>
          </a:p>
          <a:p>
            <a:pPr marL="457200" lvl="1" indent="0" algn="l" rtl="0">
              <a:spcBef>
                <a:spcPts val="0"/>
              </a:spcBef>
              <a:spcAft>
                <a:spcPts val="0"/>
              </a:spcAft>
              <a:buNone/>
            </a:pPr>
            <a:r>
              <a:rPr lang="en-US" sz="1200" b="0" dirty="0"/>
              <a:t>Purchase of inputs by non VAT liable firms and sold by VAT liable firms</a:t>
            </a:r>
            <a:endParaRPr lang="en-US" dirty="0"/>
          </a:p>
          <a:p>
            <a:pPr marL="457200" lvl="1" indent="0" algn="l" rtl="0">
              <a:spcBef>
                <a:spcPts val="0"/>
              </a:spcBef>
              <a:spcAft>
                <a:spcPts val="0"/>
              </a:spcAft>
              <a:buNone/>
            </a:pPr>
            <a:r>
              <a:rPr lang="en-US" sz="1200" b="0" dirty="0"/>
              <a:t>Ex.: Oil products, power, telecommunications…</a:t>
            </a:r>
            <a:endParaRPr lang="en-US" dirty="0"/>
          </a:p>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56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122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57</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200"/>
              <a:buFont typeface="Arial"/>
              <a:buNone/>
            </a:pPr>
            <a:r>
              <a:rPr lang="fr-FR" sz="1200">
                <a:solidFill>
                  <a:schemeClr val="dk2"/>
                </a:solidFill>
                <a:latin typeface="Calibri"/>
                <a:ea typeface="Calibri"/>
                <a:cs typeface="Calibri"/>
                <a:sym typeface="Calibri"/>
              </a:rPr>
              <a:t>https://www.menti.com/oghb1f3fur</a:t>
            </a:r>
            <a:endParaRPr/>
          </a:p>
          <a:p>
            <a:pPr marL="0" lvl="0" indent="0" algn="l" rtl="0">
              <a:spcBef>
                <a:spcPts val="0"/>
              </a:spcBef>
              <a:spcAft>
                <a:spcPts val="0"/>
              </a:spcAft>
              <a:buClr>
                <a:schemeClr val="dk1"/>
              </a:buClr>
              <a:buSzPts val="1200"/>
              <a:buFont typeface="Arial"/>
              <a:buNone/>
            </a:pPr>
            <a:endParaRPr sz="1200">
              <a:solidFill>
                <a:schemeClr val="dk2"/>
              </a:solidFill>
              <a:latin typeface="Calibri"/>
              <a:ea typeface="Calibri"/>
              <a:cs typeface="Calibri"/>
              <a:sym typeface="Calibri"/>
            </a:endParaRPr>
          </a:p>
          <a:p>
            <a:pPr marL="0" lvl="0" indent="0" algn="l" rtl="0">
              <a:spcBef>
                <a:spcPts val="0"/>
              </a:spcBef>
              <a:spcAft>
                <a:spcPts val="0"/>
              </a:spcAft>
              <a:buNone/>
            </a:pPr>
            <a:r>
              <a:rPr lang="fr-FR" i="1"/>
              <a:t>As a taxpayer, is it better to be exempted from VAT or to be taxed at zero rate?</a:t>
            </a:r>
            <a:endParaRPr/>
          </a:p>
          <a:p>
            <a:pPr marL="171450" lvl="0" indent="-171450" algn="l" rtl="0">
              <a:spcBef>
                <a:spcPts val="0"/>
              </a:spcBef>
              <a:spcAft>
                <a:spcPts val="0"/>
              </a:spcAft>
              <a:buClr>
                <a:schemeClr val="dk1"/>
              </a:buClr>
              <a:buSzPts val="1200"/>
              <a:buFont typeface="Arial"/>
              <a:buChar char="•"/>
            </a:pPr>
            <a:r>
              <a:rPr lang="fr-FR"/>
              <a:t>To be tax at zero-rate</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fr-FR" i="1"/>
              <a:t>VAT is an important tax to</a:t>
            </a:r>
            <a:endParaRPr/>
          </a:p>
          <a:p>
            <a:pPr marL="171450" lvl="0" indent="-171450" algn="l" rtl="0">
              <a:spcBef>
                <a:spcPts val="0"/>
              </a:spcBef>
              <a:spcAft>
                <a:spcPts val="0"/>
              </a:spcAft>
              <a:buClr>
                <a:schemeClr val="dk1"/>
              </a:buClr>
              <a:buSzPts val="1200"/>
              <a:buFont typeface="Arial"/>
              <a:buChar char="•"/>
            </a:pPr>
            <a:r>
              <a:rPr lang="fr-FR" i="0"/>
              <a:t>Reduce poverty</a:t>
            </a:r>
            <a:endParaRPr i="0"/>
          </a:p>
          <a:p>
            <a:pPr marL="171450" lvl="0" indent="-171450" algn="l" rtl="0">
              <a:spcBef>
                <a:spcPts val="0"/>
              </a:spcBef>
              <a:spcAft>
                <a:spcPts val="0"/>
              </a:spcAft>
              <a:buClr>
                <a:schemeClr val="dk1"/>
              </a:buClr>
              <a:buSzPts val="1200"/>
              <a:buFont typeface="Arial"/>
              <a:buChar char="•"/>
            </a:pPr>
            <a:r>
              <a:rPr lang="fr-FR" i="0"/>
              <a:t>Raise revenue</a:t>
            </a:r>
            <a:endParaRPr/>
          </a:p>
          <a:p>
            <a:pPr marL="171450" lvl="0" indent="-171450" algn="l" rtl="0">
              <a:spcBef>
                <a:spcPts val="0"/>
              </a:spcBef>
              <a:spcAft>
                <a:spcPts val="0"/>
              </a:spcAft>
              <a:buClr>
                <a:schemeClr val="dk1"/>
              </a:buClr>
              <a:buSzPts val="1200"/>
              <a:buFont typeface="Arial"/>
              <a:buChar char="•"/>
            </a:pPr>
            <a:r>
              <a:rPr lang="fr-FR" i="0"/>
              <a:t>Favor formal firms</a:t>
            </a:r>
            <a:endParaRPr i="0"/>
          </a:p>
          <a:p>
            <a:pPr marL="171450" lvl="0" indent="-171450" algn="l" rtl="0">
              <a:spcBef>
                <a:spcPts val="0"/>
              </a:spcBef>
              <a:spcAft>
                <a:spcPts val="0"/>
              </a:spcAft>
              <a:buClr>
                <a:schemeClr val="dk1"/>
              </a:buClr>
              <a:buSzPts val="1200"/>
              <a:buFont typeface="Arial"/>
              <a:buChar char="•"/>
            </a:pPr>
            <a:r>
              <a:rPr lang="fr-FR" i="0"/>
              <a:t>Tax savings</a:t>
            </a:r>
            <a:endParaRPr i="0"/>
          </a:p>
          <a:p>
            <a:pPr marL="171450" lvl="0" indent="-171450" algn="l" rtl="0">
              <a:spcBef>
                <a:spcPts val="0"/>
              </a:spcBef>
              <a:spcAft>
                <a:spcPts val="0"/>
              </a:spcAft>
              <a:buClr>
                <a:schemeClr val="dk1"/>
              </a:buClr>
              <a:buSzPts val="1200"/>
              <a:buFont typeface="Arial"/>
              <a:buChar char="•"/>
            </a:pPr>
            <a:r>
              <a:rPr lang="fr-FR" i="0"/>
              <a:t>Favor investment</a:t>
            </a:r>
            <a:endParaRPr i="0"/>
          </a:p>
          <a:p>
            <a:pPr marL="171450" lvl="0" indent="-95250" algn="l" rtl="0">
              <a:spcBef>
                <a:spcPts val="0"/>
              </a:spcBef>
              <a:spcAft>
                <a:spcPts val="0"/>
              </a:spcAft>
              <a:buClr>
                <a:schemeClr val="dk1"/>
              </a:buClr>
              <a:buSzPts val="1200"/>
              <a:buFont typeface="Arial"/>
              <a:buNone/>
            </a:pPr>
            <a:endParaRPr i="0"/>
          </a:p>
          <a:p>
            <a:pPr marL="0" lvl="0" indent="0" algn="l" rtl="0">
              <a:spcBef>
                <a:spcPts val="0"/>
              </a:spcBef>
              <a:spcAft>
                <a:spcPts val="0"/>
              </a:spcAft>
              <a:buClr>
                <a:schemeClr val="dk1"/>
              </a:buClr>
              <a:buSzPts val="1200"/>
              <a:buFont typeface="Arial"/>
              <a:buNone/>
            </a:pPr>
            <a:r>
              <a:rPr lang="fr-FR" i="1"/>
              <a:t>Does VAT exemption reduce the consumer price of the good?</a:t>
            </a:r>
            <a:endParaRPr/>
          </a:p>
          <a:p>
            <a:pPr marL="171450" lvl="0" indent="-171450" algn="l" rtl="0">
              <a:spcBef>
                <a:spcPts val="0"/>
              </a:spcBef>
              <a:spcAft>
                <a:spcPts val="0"/>
              </a:spcAft>
              <a:buClr>
                <a:schemeClr val="dk1"/>
              </a:buClr>
              <a:buSzPts val="1200"/>
              <a:buFont typeface="Arial"/>
              <a:buChar char="•"/>
            </a:pPr>
            <a:r>
              <a:rPr lang="fr-FR" i="0"/>
              <a:t>Incidence theory</a:t>
            </a:r>
            <a:endParaRPr i="0"/>
          </a:p>
        </p:txBody>
      </p:sp>
      <p:sp>
        <p:nvSpPr>
          <p:cNvPr id="489" name="Google Shape;48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58</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200"/>
              <a:buFont typeface="Arial"/>
              <a:buNone/>
            </a:pPr>
            <a:r>
              <a:rPr lang="fr-FR" sz="1200">
                <a:solidFill>
                  <a:schemeClr val="dk2"/>
                </a:solidFill>
                <a:latin typeface="Calibri"/>
                <a:ea typeface="Calibri"/>
                <a:cs typeface="Calibri"/>
                <a:sym typeface="Calibri"/>
              </a:rPr>
              <a:t>https://www.menti.com/oghb1f3fur</a:t>
            </a:r>
            <a:endParaRPr/>
          </a:p>
          <a:p>
            <a:pPr marL="0" lvl="0" indent="0" algn="l" rtl="0">
              <a:spcBef>
                <a:spcPts val="0"/>
              </a:spcBef>
              <a:spcAft>
                <a:spcPts val="0"/>
              </a:spcAft>
              <a:buClr>
                <a:schemeClr val="dk1"/>
              </a:buClr>
              <a:buSzPts val="1200"/>
              <a:buFont typeface="Arial"/>
              <a:buNone/>
            </a:pPr>
            <a:endParaRPr sz="120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200"/>
              <a:buFont typeface="Arial"/>
              <a:buNone/>
            </a:pPr>
            <a:r>
              <a:rPr lang="fr-FR" sz="1200">
                <a:solidFill>
                  <a:schemeClr val="dk2"/>
                </a:solidFill>
                <a:latin typeface="Calibri"/>
                <a:ea typeface="Calibri"/>
                <a:cs typeface="Calibri"/>
                <a:sym typeface="Calibri"/>
              </a:rPr>
              <a:t>An excise tax may be</a:t>
            </a:r>
            <a:endParaRPr sz="120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a:solidFill>
                  <a:schemeClr val="dk2"/>
                </a:solidFill>
                <a:latin typeface="Calibri"/>
                <a:ea typeface="Calibri"/>
                <a:cs typeface="Calibri"/>
                <a:sym typeface="Calibri"/>
              </a:rPr>
              <a:t>Specific</a:t>
            </a:r>
            <a:endParaRPr sz="120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a:solidFill>
                  <a:schemeClr val="dk2"/>
                </a:solidFill>
                <a:latin typeface="Calibri"/>
                <a:ea typeface="Calibri"/>
                <a:cs typeface="Calibri"/>
                <a:sym typeface="Calibri"/>
              </a:rPr>
              <a:t>Ad valorem</a:t>
            </a:r>
            <a:endParaRPr/>
          </a:p>
          <a:p>
            <a:pPr marL="171450" lvl="0" indent="-171450" algn="l" rtl="0">
              <a:spcBef>
                <a:spcPts val="0"/>
              </a:spcBef>
              <a:spcAft>
                <a:spcPts val="0"/>
              </a:spcAft>
              <a:buClr>
                <a:schemeClr val="dk2"/>
              </a:buClr>
              <a:buSzPts val="1200"/>
              <a:buFont typeface="Arial"/>
              <a:buChar char="•"/>
            </a:pPr>
            <a:r>
              <a:rPr lang="fr-FR" sz="1200">
                <a:solidFill>
                  <a:schemeClr val="dk2"/>
                </a:solidFill>
                <a:latin typeface="Calibri"/>
                <a:ea typeface="Calibri"/>
                <a:cs typeface="Calibri"/>
                <a:sym typeface="Calibri"/>
              </a:rPr>
              <a:t>Both</a:t>
            </a:r>
            <a:endParaRPr sz="120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200"/>
              <a:buFont typeface="Arial"/>
              <a:buNone/>
            </a:pPr>
            <a:r>
              <a:rPr lang="fr-FR" sz="1200" i="1">
                <a:solidFill>
                  <a:schemeClr val="dk2"/>
                </a:solidFill>
                <a:latin typeface="Calibri"/>
                <a:ea typeface="Calibri"/>
                <a:cs typeface="Calibri"/>
                <a:sym typeface="Calibri"/>
              </a:rPr>
              <a:t>A carbon tax aims at</a:t>
            </a:r>
            <a:endParaRPr/>
          </a:p>
          <a:p>
            <a:pPr marL="171450" lvl="0" indent="-171450" algn="l" rtl="0">
              <a:spcBef>
                <a:spcPts val="0"/>
              </a:spcBef>
              <a:spcAft>
                <a:spcPts val="0"/>
              </a:spcAft>
              <a:buClr>
                <a:schemeClr val="dk2"/>
              </a:buClr>
              <a:buSzPts val="1200"/>
              <a:buFont typeface="Arial"/>
              <a:buChar char="•"/>
            </a:pPr>
            <a:r>
              <a:rPr lang="fr-FR" sz="1200">
                <a:solidFill>
                  <a:schemeClr val="dk2"/>
                </a:solidFill>
                <a:latin typeface="Calibri"/>
                <a:ea typeface="Calibri"/>
                <a:cs typeface="Calibri"/>
                <a:sym typeface="Calibri"/>
              </a:rPr>
              <a:t>Internalizing the cost of pollution by raising the price of some inputs</a:t>
            </a:r>
            <a:endParaRPr/>
          </a:p>
          <a:p>
            <a:pPr marL="171450" lvl="0" indent="-171450" algn="l" rtl="0">
              <a:spcBef>
                <a:spcPts val="0"/>
              </a:spcBef>
              <a:spcAft>
                <a:spcPts val="0"/>
              </a:spcAft>
              <a:buClr>
                <a:schemeClr val="dk2"/>
              </a:buClr>
              <a:buSzPts val="1200"/>
              <a:buFont typeface="Arial"/>
              <a:buChar char="•"/>
            </a:pPr>
            <a:r>
              <a:rPr lang="fr-FR" sz="1200">
                <a:solidFill>
                  <a:schemeClr val="dk2"/>
                </a:solidFill>
                <a:latin typeface="Calibri"/>
                <a:ea typeface="Calibri"/>
                <a:cs typeface="Calibri"/>
                <a:sym typeface="Calibri"/>
              </a:rPr>
              <a:t>Reducing poverty</a:t>
            </a:r>
            <a:endParaRPr sz="120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a:solidFill>
                  <a:schemeClr val="dk2"/>
                </a:solidFill>
                <a:latin typeface="Calibri"/>
                <a:ea typeface="Calibri"/>
                <a:cs typeface="Calibri"/>
                <a:sym typeface="Calibri"/>
              </a:rPr>
              <a:t>Modifying consumption and production behaviours</a:t>
            </a:r>
            <a:endParaRPr sz="120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a:solidFill>
                  <a:schemeClr val="dk2"/>
                </a:solidFill>
                <a:latin typeface="Calibri"/>
                <a:ea typeface="Calibri"/>
                <a:cs typeface="Calibri"/>
                <a:sym typeface="Calibri"/>
              </a:rPr>
              <a:t>Reducing inequality</a:t>
            </a:r>
            <a:endParaRPr sz="1200">
              <a:solidFill>
                <a:schemeClr val="dk2"/>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sz="1200">
              <a:solidFill>
                <a:schemeClr val="dk2"/>
              </a:solidFill>
              <a:latin typeface="Calibri"/>
              <a:ea typeface="Calibri"/>
              <a:cs typeface="Calibri"/>
              <a:sym typeface="Calibri"/>
            </a:endParaRPr>
          </a:p>
        </p:txBody>
      </p:sp>
      <p:sp>
        <p:nvSpPr>
          <p:cNvPr id="544" name="Google Shape;54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64</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https://www.imf.org/-/media/Files/Publications/WP/2022/English/wpiea2022026-print-pdf.ashx</a:t>
            </a:r>
            <a:endParaRPr/>
          </a:p>
          <a:p>
            <a:pPr marL="0" lvl="0" indent="0" algn="l" rtl="0">
              <a:spcBef>
                <a:spcPts val="0"/>
              </a:spcBef>
              <a:spcAft>
                <a:spcPts val="0"/>
              </a:spcAft>
              <a:buNone/>
            </a:pPr>
            <a:endParaRPr/>
          </a:p>
          <a:p>
            <a:pPr marL="0" lvl="0" indent="0" algn="l" rtl="0">
              <a:spcBef>
                <a:spcPts val="0"/>
              </a:spcBef>
              <a:spcAft>
                <a:spcPts val="0"/>
              </a:spcAft>
              <a:buNone/>
            </a:pPr>
            <a:r>
              <a:rPr lang="fr-FR"/>
              <a:t>https://digitalcommons.lib.uconn.edu/cgi/viewcontent.cgi?article=1549&amp;context=law_papers#:~:text=Summary.,they%20earn%20in%20developed%20countries.</a:t>
            </a:r>
            <a:endParaRPr/>
          </a:p>
          <a:p>
            <a:pPr marL="0" lvl="0" indent="0" algn="l" rtl="0">
              <a:spcBef>
                <a:spcPts val="0"/>
              </a:spcBef>
              <a:spcAft>
                <a:spcPts val="0"/>
              </a:spcAft>
              <a:buNone/>
            </a:pPr>
            <a:endParaRPr/>
          </a:p>
        </p:txBody>
      </p:sp>
      <p:sp>
        <p:nvSpPr>
          <p:cNvPr id="552" name="Google Shape;55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 IMF World</a:t>
            </a:r>
          </a:p>
          <a:p>
            <a:r>
              <a:rPr lang="fr-FR" dirty="0"/>
              <a:t>Note: </a:t>
            </a:r>
            <a:r>
              <a:rPr lang="fr-FR" dirty="0" err="1"/>
              <a:t>Aggregated</a:t>
            </a:r>
            <a:r>
              <a:rPr lang="fr-FR" baseline="0" dirty="0"/>
              <a:t> direct and indirect taxes for Angola, Myanmar, Rwanda</a:t>
            </a:r>
          </a:p>
          <a:p>
            <a:r>
              <a:rPr lang="fr-FR" baseline="0" dirty="0" err="1"/>
              <a:t>Aggregated</a:t>
            </a:r>
            <a:r>
              <a:rPr lang="fr-FR" baseline="0" dirty="0"/>
              <a:t> indirect taxes for Cameroun, </a:t>
            </a:r>
            <a:r>
              <a:rPr lang="fr-FR" baseline="0" dirty="0" err="1"/>
              <a:t>Nepal</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71690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OECD 2023:</a:t>
            </a:r>
          </a:p>
          <a:p>
            <a:r>
              <a:rPr lang="en-US" dirty="0"/>
              <a:t>The personal average tax rate is defined as personal income tax plus employee SSCs as a percentage of</a:t>
            </a:r>
          </a:p>
          <a:p>
            <a:r>
              <a:rPr lang="en-US" dirty="0"/>
              <a:t>gross wage earnings. </a:t>
            </a:r>
          </a:p>
          <a:p>
            <a:r>
              <a:rPr lang="en-US" dirty="0"/>
              <a:t>Table shows the personal average tax rates in 2023 for a single worker without</a:t>
            </a:r>
            <a:r>
              <a:rPr lang="en-US" baseline="0" dirty="0"/>
              <a:t> </a:t>
            </a:r>
            <a:r>
              <a:rPr lang="en-US" dirty="0"/>
              <a:t>children at the average wage level, with the average worker’s gross wage earnings expressed in US dollars</a:t>
            </a:r>
            <a:r>
              <a:rPr lang="en-US" baseline="0" dirty="0"/>
              <a:t> </a:t>
            </a:r>
            <a:r>
              <a:rPr lang="en-US" dirty="0"/>
              <a:t>with equivalent purchasing power. </a:t>
            </a:r>
          </a:p>
          <a:p>
            <a:r>
              <a:rPr lang="en-US" dirty="0"/>
              <a:t>Figure provides a graphical representation of the personal average</a:t>
            </a:r>
            <a:r>
              <a:rPr lang="en-US" baseline="0" dirty="0"/>
              <a:t> </a:t>
            </a:r>
            <a:r>
              <a:rPr lang="en-US" dirty="0"/>
              <a:t>tax rate decomposed between income tax and employee SSCs.</a:t>
            </a:r>
            <a:endParaRPr lang="fr-FR" dirty="0"/>
          </a:p>
          <a:p>
            <a:r>
              <a:rPr lang="en-US" dirty="0"/>
              <a:t>On average, the personal average tax rate for a single worker at</a:t>
            </a:r>
            <a:r>
              <a:rPr lang="en-US" baseline="0" dirty="0"/>
              <a:t> </a:t>
            </a:r>
            <a:r>
              <a:rPr lang="en-US" dirty="0"/>
              <a:t>average earnings in OECD countries was 24.9% in 2023. </a:t>
            </a:r>
            <a:endParaRPr lang="fr-FR" dirty="0"/>
          </a:p>
        </p:txBody>
      </p:sp>
      <p:sp>
        <p:nvSpPr>
          <p:cNvPr id="4" name="Espace réservé du numéro de diapositive 3"/>
          <p:cNvSpPr>
            <a:spLocks noGrp="1"/>
          </p:cNvSpPr>
          <p:nvPr>
            <p:ph type="sldNum" sz="quarter" idx="5"/>
          </p:nvPr>
        </p:nvSpPr>
        <p:spPr/>
        <p:txBody>
          <a:bodyPr/>
          <a:lstStyle/>
          <a:p>
            <a:pPr>
              <a:defRPr/>
            </a:pPr>
            <a:fld id="{DEFDF62A-21F6-4206-B9EC-57E20FC1BCF0}" type="slidenum">
              <a:rPr lang="fr-FR" smtClean="0"/>
              <a:pPr>
                <a:defRPr/>
              </a:pPr>
              <a:t>70</a:t>
            </a:fld>
            <a:endParaRPr lang="fr-FR"/>
          </a:p>
        </p:txBody>
      </p:sp>
    </p:spTree>
    <p:extLst>
      <p:ext uri="{BB962C8B-B14F-4D97-AF65-F5344CB8AC3E}">
        <p14:creationId xmlns:p14="http://schemas.microsoft.com/office/powerpoint/2010/main" val="30831195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200"/>
              <a:buFont typeface="Arial"/>
              <a:buNone/>
            </a:pPr>
            <a:r>
              <a:rPr lang="fr-FR" sz="1200" dirty="0">
                <a:solidFill>
                  <a:schemeClr val="dk2"/>
                </a:solidFill>
                <a:latin typeface="Calibri"/>
                <a:ea typeface="Calibri"/>
                <a:cs typeface="Calibri"/>
                <a:sym typeface="Calibri"/>
              </a:rPr>
              <a:t>https://www.menti.com/oghb1f3fur</a:t>
            </a:r>
            <a:endParaRPr dirty="0"/>
          </a:p>
          <a:p>
            <a:pPr marL="0" lvl="0" indent="0" algn="l" rtl="0">
              <a:spcBef>
                <a:spcPts val="0"/>
              </a:spcBef>
              <a:spcAft>
                <a:spcPts val="0"/>
              </a:spcAft>
              <a:buClr>
                <a:schemeClr val="dk1"/>
              </a:buClr>
              <a:buSzPts val="1200"/>
              <a:buFont typeface="Arial"/>
              <a:buNone/>
            </a:pPr>
            <a:endParaRPr sz="1200" dirty="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200"/>
              <a:buFont typeface="Arial"/>
              <a:buNone/>
            </a:pPr>
            <a:r>
              <a:rPr lang="fr-FR" sz="1200" i="1" dirty="0">
                <a:solidFill>
                  <a:schemeClr val="dk2"/>
                </a:solidFill>
                <a:latin typeface="Calibri"/>
                <a:ea typeface="Calibri"/>
                <a:cs typeface="Calibri"/>
                <a:sym typeface="Calibri"/>
              </a:rPr>
              <a:t>PIT </a:t>
            </a:r>
            <a:r>
              <a:rPr lang="fr-FR" sz="1200" i="1" dirty="0" err="1">
                <a:solidFill>
                  <a:schemeClr val="dk2"/>
                </a:solidFill>
                <a:latin typeface="Calibri"/>
                <a:ea typeface="Calibri"/>
                <a:cs typeface="Calibri"/>
                <a:sym typeface="Calibri"/>
              </a:rPr>
              <a:t>is</a:t>
            </a:r>
            <a:r>
              <a:rPr lang="fr-FR" sz="1200" i="1" dirty="0">
                <a:solidFill>
                  <a:schemeClr val="dk2"/>
                </a:solidFill>
                <a:latin typeface="Calibri"/>
                <a:ea typeface="Calibri"/>
                <a:cs typeface="Calibri"/>
                <a:sym typeface="Calibri"/>
              </a:rPr>
              <a:t> a </a:t>
            </a:r>
            <a:r>
              <a:rPr lang="fr-FR" sz="1200" i="1" dirty="0" err="1">
                <a:solidFill>
                  <a:schemeClr val="dk2"/>
                </a:solidFill>
                <a:latin typeface="Calibri"/>
                <a:ea typeface="Calibri"/>
                <a:cs typeface="Calibri"/>
                <a:sym typeface="Calibri"/>
              </a:rPr>
              <a:t>tax</a:t>
            </a:r>
            <a:endParaRPr sz="1200" i="1" dirty="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dirty="0">
                <a:solidFill>
                  <a:schemeClr val="dk2"/>
                </a:solidFill>
                <a:latin typeface="Calibri"/>
                <a:ea typeface="Calibri"/>
                <a:cs typeface="Calibri"/>
                <a:sym typeface="Calibri"/>
              </a:rPr>
              <a:t>On </a:t>
            </a:r>
            <a:r>
              <a:rPr lang="fr-FR" sz="1200" dirty="0" err="1">
                <a:solidFill>
                  <a:schemeClr val="dk2"/>
                </a:solidFill>
                <a:latin typeface="Calibri"/>
                <a:ea typeface="Calibri"/>
                <a:cs typeface="Calibri"/>
                <a:sym typeface="Calibri"/>
              </a:rPr>
              <a:t>individuals</a:t>
            </a:r>
            <a:endParaRPr sz="1200" dirty="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dirty="0">
                <a:solidFill>
                  <a:schemeClr val="dk2"/>
                </a:solidFill>
                <a:latin typeface="Calibri"/>
                <a:ea typeface="Calibri"/>
                <a:cs typeface="Calibri"/>
                <a:sym typeface="Calibri"/>
              </a:rPr>
              <a:t>On </a:t>
            </a:r>
            <a:r>
              <a:rPr lang="fr-FR" sz="1200" dirty="0" err="1">
                <a:solidFill>
                  <a:schemeClr val="dk2"/>
                </a:solidFill>
                <a:latin typeface="Calibri"/>
                <a:ea typeface="Calibri"/>
                <a:cs typeface="Calibri"/>
                <a:sym typeface="Calibri"/>
              </a:rPr>
              <a:t>households</a:t>
            </a:r>
            <a:endParaRPr sz="1200" dirty="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dirty="0">
                <a:solidFill>
                  <a:schemeClr val="dk2"/>
                </a:solidFill>
                <a:latin typeface="Calibri"/>
                <a:ea typeface="Calibri"/>
                <a:cs typeface="Calibri"/>
                <a:sym typeface="Calibri"/>
              </a:rPr>
              <a:t>On </a:t>
            </a:r>
            <a:r>
              <a:rPr lang="fr-FR" sz="1200" dirty="0" err="1">
                <a:solidFill>
                  <a:schemeClr val="dk2"/>
                </a:solidFill>
                <a:latin typeface="Calibri"/>
                <a:ea typeface="Calibri"/>
                <a:cs typeface="Calibri"/>
                <a:sym typeface="Calibri"/>
              </a:rPr>
              <a:t>firms</a:t>
            </a:r>
            <a:endParaRPr sz="1200" dirty="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dirty="0">
                <a:solidFill>
                  <a:schemeClr val="dk2"/>
                </a:solidFill>
                <a:latin typeface="Calibri"/>
                <a:ea typeface="Calibri"/>
                <a:cs typeface="Calibri"/>
                <a:sym typeface="Calibri"/>
              </a:rPr>
              <a:t>On international </a:t>
            </a:r>
            <a:r>
              <a:rPr lang="fr-FR" sz="1200" dirty="0" err="1">
                <a:solidFill>
                  <a:schemeClr val="dk2"/>
                </a:solidFill>
                <a:latin typeface="Calibri"/>
                <a:ea typeface="Calibri"/>
                <a:cs typeface="Calibri"/>
                <a:sym typeface="Calibri"/>
              </a:rPr>
              <a:t>trade</a:t>
            </a:r>
            <a:endParaRPr sz="1200" dirty="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dirty="0">
                <a:solidFill>
                  <a:schemeClr val="dk2"/>
                </a:solidFill>
                <a:latin typeface="Calibri"/>
                <a:ea typeface="Calibri"/>
                <a:cs typeface="Calibri"/>
                <a:sym typeface="Calibri"/>
              </a:rPr>
              <a:t>On pollution</a:t>
            </a:r>
            <a:endParaRPr dirty="0"/>
          </a:p>
          <a:p>
            <a:pPr marL="0" lvl="0" indent="0" algn="l" rtl="0">
              <a:spcBef>
                <a:spcPts val="0"/>
              </a:spcBef>
              <a:spcAft>
                <a:spcPts val="0"/>
              </a:spcAft>
              <a:buClr>
                <a:schemeClr val="dk1"/>
              </a:buClr>
              <a:buSzPts val="1200"/>
              <a:buFont typeface="Arial"/>
              <a:buNone/>
            </a:pPr>
            <a:endParaRPr sz="1200" dirty="0">
              <a:solidFill>
                <a:schemeClr val="dk2"/>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sz="1200" dirty="0">
              <a:solidFill>
                <a:schemeClr val="dk2"/>
              </a:solidFill>
              <a:latin typeface="Calibri"/>
              <a:ea typeface="Calibri"/>
              <a:cs typeface="Calibri"/>
              <a:sym typeface="Calibri"/>
            </a:endParaRPr>
          </a:p>
        </p:txBody>
      </p:sp>
      <p:sp>
        <p:nvSpPr>
          <p:cNvPr id="564" name="Google Shape;564;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74</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DTA: Double Tax Agreement</a:t>
            </a:r>
            <a:endParaRPr/>
          </a:p>
          <a:p>
            <a:pPr marL="0" lvl="0" indent="0" algn="l" rtl="0">
              <a:spcBef>
                <a:spcPts val="0"/>
              </a:spcBef>
              <a:spcAft>
                <a:spcPts val="0"/>
              </a:spcAft>
              <a:buNone/>
            </a:pPr>
            <a:r>
              <a:rPr lang="fr-FR"/>
              <a:t>EBITDA: Earnings before interest, taxes, depreciation, and amortization</a:t>
            </a:r>
            <a:endParaRPr/>
          </a:p>
          <a:p>
            <a:pPr marL="0" lvl="0" indent="0" algn="l" rtl="0">
              <a:spcBef>
                <a:spcPts val="0"/>
              </a:spcBef>
              <a:spcAft>
                <a:spcPts val="0"/>
              </a:spcAft>
              <a:buNone/>
            </a:pPr>
            <a:r>
              <a:rPr lang="fr-FR"/>
              <a:t>BEPS: Base erosion and profit shifting</a:t>
            </a:r>
            <a:endParaRPr/>
          </a:p>
          <a:p>
            <a:pPr marL="0" lvl="0" indent="0" algn="l" rtl="0">
              <a:spcBef>
                <a:spcPts val="0"/>
              </a:spcBef>
              <a:spcAft>
                <a:spcPts val="0"/>
              </a:spcAft>
              <a:buNone/>
            </a:pPr>
            <a:r>
              <a:rPr lang="fr-FR"/>
              <a:t>GloBE: Global anti-base erosion model rules</a:t>
            </a:r>
            <a:endParaRPr/>
          </a:p>
        </p:txBody>
      </p:sp>
      <p:sp>
        <p:nvSpPr>
          <p:cNvPr id="598" name="Google Shape;59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proposal put forward by the African Group to transfer international tax negotiations to the United Nations</a:t>
            </a:r>
          </a:p>
          <a:p>
            <a:r>
              <a:rPr lang="en-US" dirty="0"/>
              <a:t>formally known as the “Resolution on the Promotion of Inclusive and Effective International Tax Cooperation”—was</a:t>
            </a:r>
          </a:p>
          <a:p>
            <a:r>
              <a:rPr lang="en-US" dirty="0"/>
              <a:t>adopted on Wednesday, 22 November 2023. With 125 votes in favor, this vote represents a historic victory for Africa in</a:t>
            </a:r>
          </a:p>
          <a:p>
            <a:r>
              <a:rPr lang="en-US" dirty="0"/>
              <a:t>the face of opposition from the bloc of Western countries.</a:t>
            </a:r>
          </a:p>
        </p:txBody>
      </p:sp>
      <p:sp>
        <p:nvSpPr>
          <p:cNvPr id="4" name="Espace réservé du numéro de diapositive 3"/>
          <p:cNvSpPr>
            <a:spLocks noGrp="1"/>
          </p:cNvSpPr>
          <p:nvPr>
            <p:ph type="sldNum" sz="quarter" idx="5"/>
          </p:nvPr>
        </p:nvSpPr>
        <p:spPr/>
        <p:txBody>
          <a:bodyPr/>
          <a:lstStyle/>
          <a:p>
            <a:pPr>
              <a:defRPr/>
            </a:pPr>
            <a:fld id="{DEFDF62A-21F6-4206-B9EC-57E20FC1BCF0}" type="slidenum">
              <a:rPr lang="fr-FR" smtClean="0"/>
              <a:pPr>
                <a:defRPr/>
              </a:pPr>
              <a:t>76</a:t>
            </a:fld>
            <a:endParaRPr lang="fr-FR" dirty="0"/>
          </a:p>
        </p:txBody>
      </p:sp>
    </p:spTree>
    <p:extLst>
      <p:ext uri="{BB962C8B-B14F-4D97-AF65-F5344CB8AC3E}">
        <p14:creationId xmlns:p14="http://schemas.microsoft.com/office/powerpoint/2010/main" val="2186478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200"/>
              <a:buFont typeface="Arial"/>
              <a:buNone/>
            </a:pPr>
            <a:r>
              <a:rPr lang="fr-FR" sz="1200">
                <a:solidFill>
                  <a:schemeClr val="dk2"/>
                </a:solidFill>
                <a:latin typeface="Calibri"/>
                <a:ea typeface="Calibri"/>
                <a:cs typeface="Calibri"/>
                <a:sym typeface="Calibri"/>
              </a:rPr>
              <a:t>https://www.menti.com/oghb1f3fur</a:t>
            </a:r>
            <a:endParaRPr/>
          </a:p>
          <a:p>
            <a:pPr marL="0" lvl="0" indent="0" algn="l" rtl="0">
              <a:spcBef>
                <a:spcPts val="0"/>
              </a:spcBef>
              <a:spcAft>
                <a:spcPts val="0"/>
              </a:spcAft>
              <a:buClr>
                <a:schemeClr val="dk1"/>
              </a:buClr>
              <a:buSzPts val="1200"/>
              <a:buFont typeface="Arial"/>
              <a:buNone/>
            </a:pPr>
            <a:endParaRPr sz="120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200"/>
              <a:buFont typeface="Arial"/>
              <a:buNone/>
            </a:pPr>
            <a:r>
              <a:rPr lang="fr-FR" sz="1200" i="1">
                <a:solidFill>
                  <a:schemeClr val="dk2"/>
                </a:solidFill>
                <a:latin typeface="Calibri"/>
                <a:ea typeface="Calibri"/>
                <a:cs typeface="Calibri"/>
                <a:sym typeface="Calibri"/>
              </a:rPr>
              <a:t>What are the tools to transfer profit towards a tax heaven?</a:t>
            </a:r>
            <a:endParaRPr/>
          </a:p>
          <a:p>
            <a:pPr marL="171450" lvl="0" indent="-171450" algn="l" rtl="0">
              <a:spcBef>
                <a:spcPts val="0"/>
              </a:spcBef>
              <a:spcAft>
                <a:spcPts val="0"/>
              </a:spcAft>
              <a:buClr>
                <a:schemeClr val="dk2"/>
              </a:buClr>
              <a:buSzPts val="1200"/>
              <a:buFont typeface="Arial"/>
              <a:buChar char="•"/>
            </a:pPr>
            <a:r>
              <a:rPr lang="fr-FR" sz="1200" i="0">
                <a:solidFill>
                  <a:schemeClr val="dk2"/>
                </a:solidFill>
                <a:latin typeface="Calibri"/>
                <a:ea typeface="Calibri"/>
                <a:cs typeface="Calibri"/>
                <a:sym typeface="Calibri"/>
              </a:rPr>
              <a:t>Debt shifting</a:t>
            </a:r>
            <a:endParaRPr sz="1200" i="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i="0">
                <a:solidFill>
                  <a:schemeClr val="dk2"/>
                </a:solidFill>
                <a:latin typeface="Calibri"/>
                <a:ea typeface="Calibri"/>
                <a:cs typeface="Calibri"/>
                <a:sym typeface="Calibri"/>
              </a:rPr>
              <a:t>Transfer pricing</a:t>
            </a:r>
            <a:endParaRPr sz="1200" i="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i="0">
                <a:solidFill>
                  <a:schemeClr val="dk2"/>
                </a:solidFill>
                <a:latin typeface="Calibri"/>
                <a:ea typeface="Calibri"/>
                <a:cs typeface="Calibri"/>
                <a:sym typeface="Calibri"/>
              </a:rPr>
              <a:t>Offshoring</a:t>
            </a:r>
            <a:endParaRPr/>
          </a:p>
          <a:p>
            <a:pPr marL="171450" lvl="0" indent="-171450" algn="l" rtl="0">
              <a:spcBef>
                <a:spcPts val="0"/>
              </a:spcBef>
              <a:spcAft>
                <a:spcPts val="0"/>
              </a:spcAft>
              <a:buClr>
                <a:schemeClr val="dk2"/>
              </a:buClr>
              <a:buSzPts val="1200"/>
              <a:buFont typeface="Arial"/>
              <a:buChar char="•"/>
            </a:pPr>
            <a:r>
              <a:rPr lang="fr-FR" sz="1200" i="0">
                <a:solidFill>
                  <a:schemeClr val="dk2"/>
                </a:solidFill>
                <a:latin typeface="Calibri"/>
                <a:ea typeface="Calibri"/>
                <a:cs typeface="Calibri"/>
                <a:sym typeface="Calibri"/>
              </a:rPr>
              <a:t>Hedging</a:t>
            </a:r>
            <a:endParaRPr sz="1200" i="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i="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1200"/>
              <a:buFont typeface="Arial"/>
              <a:buNone/>
            </a:pPr>
            <a:r>
              <a:rPr lang="fr-FR" sz="1200" i="1">
                <a:solidFill>
                  <a:schemeClr val="dk2"/>
                </a:solidFill>
                <a:latin typeface="Calibri"/>
                <a:ea typeface="Calibri"/>
                <a:cs typeface="Calibri"/>
                <a:sym typeface="Calibri"/>
              </a:rPr>
              <a:t>What are the tools to fight agressive tax planning?</a:t>
            </a:r>
            <a:endParaRPr/>
          </a:p>
          <a:p>
            <a:pPr marL="171450" lvl="0" indent="-171450" algn="l" rtl="0">
              <a:spcBef>
                <a:spcPts val="0"/>
              </a:spcBef>
              <a:spcAft>
                <a:spcPts val="0"/>
              </a:spcAft>
              <a:buClr>
                <a:schemeClr val="dk2"/>
              </a:buClr>
              <a:buSzPts val="1200"/>
              <a:buFont typeface="Arial"/>
              <a:buChar char="•"/>
            </a:pPr>
            <a:r>
              <a:rPr lang="fr-FR" sz="1200" i="0">
                <a:solidFill>
                  <a:schemeClr val="dk2"/>
                </a:solidFill>
                <a:latin typeface="Calibri"/>
                <a:ea typeface="Calibri"/>
                <a:cs typeface="Calibri"/>
                <a:sym typeface="Calibri"/>
              </a:rPr>
              <a:t>Transparency (Country by country reports)</a:t>
            </a:r>
            <a:endParaRPr/>
          </a:p>
          <a:p>
            <a:pPr marL="171450" lvl="0" indent="-171450" algn="l" rtl="0">
              <a:spcBef>
                <a:spcPts val="0"/>
              </a:spcBef>
              <a:spcAft>
                <a:spcPts val="0"/>
              </a:spcAft>
              <a:buClr>
                <a:schemeClr val="dk2"/>
              </a:buClr>
              <a:buSzPts val="1200"/>
              <a:buFont typeface="Arial"/>
              <a:buChar char="•"/>
            </a:pPr>
            <a:r>
              <a:rPr lang="fr-FR" sz="1200" i="0">
                <a:solidFill>
                  <a:schemeClr val="dk2"/>
                </a:solidFill>
                <a:latin typeface="Calibri"/>
                <a:ea typeface="Calibri"/>
                <a:cs typeface="Calibri"/>
                <a:sym typeface="Calibri"/>
              </a:rPr>
              <a:t>Arm’s length principle</a:t>
            </a:r>
            <a:endParaRPr sz="1200" i="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i="0">
                <a:solidFill>
                  <a:schemeClr val="dk2"/>
                </a:solidFill>
                <a:latin typeface="Calibri"/>
                <a:ea typeface="Calibri"/>
                <a:cs typeface="Calibri"/>
                <a:sym typeface="Calibri"/>
              </a:rPr>
              <a:t>Close firms</a:t>
            </a:r>
            <a:endParaRPr sz="1200" i="0">
              <a:solidFill>
                <a:schemeClr val="dk2"/>
              </a:solidFill>
              <a:latin typeface="Calibri"/>
              <a:ea typeface="Calibri"/>
              <a:cs typeface="Calibri"/>
              <a:sym typeface="Calibri"/>
            </a:endParaRPr>
          </a:p>
          <a:p>
            <a:pPr marL="171450" lvl="0" indent="-171450" algn="l" rtl="0">
              <a:spcBef>
                <a:spcPts val="0"/>
              </a:spcBef>
              <a:spcAft>
                <a:spcPts val="0"/>
              </a:spcAft>
              <a:buClr>
                <a:schemeClr val="dk2"/>
              </a:buClr>
              <a:buSzPts val="1200"/>
              <a:buFont typeface="Arial"/>
              <a:buChar char="•"/>
            </a:pPr>
            <a:r>
              <a:rPr lang="fr-FR" sz="1200" i="0">
                <a:solidFill>
                  <a:schemeClr val="dk2"/>
                </a:solidFill>
                <a:latin typeface="Calibri"/>
                <a:ea typeface="Calibri"/>
                <a:cs typeface="Calibri"/>
                <a:sym typeface="Calibri"/>
              </a:rPr>
              <a:t>International tax coordination</a:t>
            </a:r>
            <a:endParaRPr sz="1200" i="0">
              <a:solidFill>
                <a:schemeClr val="dk2"/>
              </a:solidFill>
              <a:latin typeface="Calibri"/>
              <a:ea typeface="Calibri"/>
              <a:cs typeface="Calibri"/>
              <a:sym typeface="Calibri"/>
            </a:endParaRPr>
          </a:p>
        </p:txBody>
      </p:sp>
      <p:sp>
        <p:nvSpPr>
          <p:cNvPr id="610" name="Google Shape;610;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78</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Ahmad, E., Brosio, G., and J Gerbrandy, 2017, </a:t>
            </a:r>
            <a:r>
              <a:rPr lang="fr-FR" i="1"/>
              <a:t>Property taxation. Economic features, revenue potential and administrative issues in a development context</a:t>
            </a:r>
            <a:r>
              <a:rPr lang="fr-FR"/>
              <a:t>, EU</a:t>
            </a:r>
            <a:endParaRPr/>
          </a:p>
          <a:p>
            <a:pPr marL="0" lvl="0" indent="0" algn="l" rtl="0">
              <a:spcBef>
                <a:spcPts val="0"/>
              </a:spcBef>
              <a:spcAft>
                <a:spcPts val="0"/>
              </a:spcAft>
              <a:buNone/>
            </a:pPr>
            <a:endParaRPr/>
          </a:p>
        </p:txBody>
      </p:sp>
      <p:sp>
        <p:nvSpPr>
          <p:cNvPr id="618" name="Google Shape;61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79</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Rosetta stone</a:t>
            </a:r>
            <a:endParaRPr/>
          </a:p>
        </p:txBody>
      </p:sp>
      <p:sp>
        <p:nvSpPr>
          <p:cNvPr id="643" name="Google Shape;643;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81</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82</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9" name="Google Shape;669;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These examples of tax expenditures may depend on the definition of the Benchmark Tax System.</a:t>
            </a:r>
            <a:endParaRPr/>
          </a:p>
          <a:p>
            <a:pPr marL="0" lvl="0" indent="0" algn="l" rtl="0">
              <a:spcBef>
                <a:spcPts val="0"/>
              </a:spcBef>
              <a:spcAft>
                <a:spcPts val="0"/>
              </a:spcAft>
              <a:buNone/>
            </a:pPr>
            <a:endParaRPr/>
          </a:p>
          <a:p>
            <a:pPr marL="0" lvl="0" indent="0" algn="l" rtl="0">
              <a:spcBef>
                <a:spcPts val="0"/>
              </a:spcBef>
              <a:spcAft>
                <a:spcPts val="0"/>
              </a:spcAft>
              <a:buNone/>
            </a:pPr>
            <a:r>
              <a:rPr lang="fr-FR"/>
              <a:t>The equity of tax expenditures is more and more studied.</a:t>
            </a:r>
            <a:endParaRPr/>
          </a:p>
          <a:p>
            <a:pPr marL="0" lvl="0" indent="0" algn="l" rtl="0">
              <a:spcBef>
                <a:spcPts val="0"/>
              </a:spcBef>
              <a:spcAft>
                <a:spcPts val="0"/>
              </a:spcAft>
              <a:buNone/>
            </a:pPr>
            <a:r>
              <a:rPr lang="fr-FR"/>
              <a:t>For instance, in lot of African countries, piped water and electricity are VAT exempted for a first social bracket. Is it equitable?</a:t>
            </a:r>
            <a:endParaRPr/>
          </a:p>
          <a:p>
            <a:pPr marL="0" lvl="0" indent="0" algn="l" rtl="0">
              <a:spcBef>
                <a:spcPts val="0"/>
              </a:spcBef>
              <a:spcAft>
                <a:spcPts val="0"/>
              </a:spcAft>
              <a:buNone/>
            </a:pPr>
            <a:r>
              <a:rPr lang="fr-FR"/>
              <a:t>Recent analysis of the redistributive power of cash transfers versus VAT exemptions</a:t>
            </a:r>
            <a:endParaRPr/>
          </a:p>
          <a:p>
            <a:pPr marL="0" marR="0" lvl="0" indent="0" algn="l" rtl="0">
              <a:lnSpc>
                <a:spcPct val="100000"/>
              </a:lnSpc>
              <a:spcBef>
                <a:spcPts val="0"/>
              </a:spcBef>
              <a:spcAft>
                <a:spcPts val="0"/>
              </a:spcAft>
              <a:buClr>
                <a:schemeClr val="dk1"/>
              </a:buClr>
              <a:buSzPts val="1200"/>
              <a:buFont typeface="Calibri"/>
              <a:buNone/>
            </a:pPr>
            <a:r>
              <a:rPr lang="fr-FR" u="sng">
                <a:solidFill>
                  <a:schemeClr val="hlink"/>
                </a:solidFill>
                <a:hlinkClick r:id="rId3"/>
              </a:rPr>
              <a:t>https://www.sciencedirect.com/science/article/pii/S0305750X21003570</a:t>
            </a:r>
            <a:endParaRPr/>
          </a:p>
          <a:p>
            <a:pPr marL="0" lvl="0" indent="0" algn="l" rtl="0">
              <a:spcBef>
                <a:spcPts val="0"/>
              </a:spcBef>
              <a:spcAft>
                <a:spcPts val="0"/>
              </a:spcAft>
              <a:buNone/>
            </a:pPr>
            <a:endParaRPr/>
          </a:p>
        </p:txBody>
      </p:sp>
      <p:sp>
        <p:nvSpPr>
          <p:cNvPr id="670" name="Google Shape;670;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85</a:t>
            </a:fld>
            <a:endParaRPr sz="1200">
              <a:solidFill>
                <a:schemeClr val="dk1"/>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BEPS: Base Erosion and Profit Shifting</a:t>
            </a:r>
            <a:endParaRPr/>
          </a:p>
          <a:p>
            <a:pPr marL="0" lvl="0" indent="0" algn="l" rtl="0">
              <a:spcBef>
                <a:spcPts val="0"/>
              </a:spcBef>
              <a:spcAft>
                <a:spcPts val="0"/>
              </a:spcAft>
              <a:buNone/>
            </a:pPr>
            <a:r>
              <a:rPr lang="fr-FR"/>
              <a:t>https://www.oecd.org/tax/beps/</a:t>
            </a:r>
            <a:endParaRPr/>
          </a:p>
          <a:p>
            <a:pPr marL="0" lvl="0" indent="0" algn="l" rtl="0">
              <a:spcBef>
                <a:spcPts val="0"/>
              </a:spcBef>
              <a:spcAft>
                <a:spcPts val="0"/>
              </a:spcAft>
              <a:buNone/>
            </a:pPr>
            <a:endParaRPr/>
          </a:p>
        </p:txBody>
      </p:sp>
      <p:sp>
        <p:nvSpPr>
          <p:cNvPr id="572" name="Google Shape;57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88</a:t>
            </a:fld>
            <a:endParaRPr/>
          </a:p>
        </p:txBody>
      </p:sp>
    </p:spTree>
    <p:extLst>
      <p:ext uri="{BB962C8B-B14F-4D97-AF65-F5344CB8AC3E}">
        <p14:creationId xmlns:p14="http://schemas.microsoft.com/office/powerpoint/2010/main" val="10241885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 distinction </a:t>
            </a:r>
            <a:r>
              <a:rPr lang="fr-FR" dirty="0" err="1"/>
              <a:t>between</a:t>
            </a:r>
            <a:r>
              <a:rPr lang="fr-FR" dirty="0"/>
              <a:t> sel-</a:t>
            </a:r>
            <a:r>
              <a:rPr lang="fr-FR" dirty="0" err="1"/>
              <a:t>employees</a:t>
            </a:r>
            <a:r>
              <a:rPr lang="fr-FR" baseline="0" dirty="0"/>
              <a:t> and </a:t>
            </a:r>
            <a:r>
              <a:rPr lang="fr-FR" baseline="0" dirty="0" err="1"/>
              <a:t>informal</a:t>
            </a:r>
            <a:r>
              <a:rPr lang="fr-FR" baseline="0" dirty="0"/>
              <a:t> </a:t>
            </a:r>
            <a:r>
              <a:rPr lang="fr-FR" baseline="0" dirty="0" err="1"/>
              <a:t>worker</a:t>
            </a:r>
            <a:r>
              <a:rPr lang="fr-FR" baseline="0" dirty="0"/>
              <a:t> </a:t>
            </a:r>
            <a:r>
              <a:rPr lang="fr-FR" baseline="0" dirty="0" err="1"/>
              <a:t>may</a:t>
            </a:r>
            <a:r>
              <a:rPr lang="fr-FR" baseline="0" dirty="0"/>
              <a:t> </a:t>
            </a:r>
            <a:r>
              <a:rPr lang="fr-FR" baseline="0" dirty="0" err="1"/>
              <a:t>be</a:t>
            </a:r>
            <a:r>
              <a:rPr lang="fr-FR" baseline="0" dirty="0"/>
              <a:t> </a:t>
            </a:r>
            <a:r>
              <a:rPr lang="fr-FR" baseline="0" dirty="0" err="1"/>
              <a:t>difficult</a:t>
            </a:r>
            <a:r>
              <a:rPr lang="fr-FR" baseline="0" dirty="0"/>
              <a:t>.</a:t>
            </a:r>
            <a:endParaRPr lang="fr-FR" dirty="0"/>
          </a:p>
          <a:p>
            <a:r>
              <a:rPr lang="fr-FR" dirty="0"/>
              <a:t>Rauch model:</a:t>
            </a:r>
            <a:r>
              <a:rPr lang="fr-FR" baseline="0" dirty="0"/>
              <a:t> </a:t>
            </a:r>
            <a:r>
              <a:rPr lang="fr-FR" baseline="0" dirty="0" err="1"/>
              <a:t>Formalizing</a:t>
            </a:r>
            <a:r>
              <a:rPr lang="fr-FR" baseline="0" dirty="0"/>
              <a:t> </a:t>
            </a:r>
            <a:r>
              <a:rPr lang="fr-FR" baseline="0" dirty="0" err="1"/>
              <a:t>informality</a:t>
            </a:r>
            <a:endParaRPr lang="fr-FR" dirty="0"/>
          </a:p>
        </p:txBody>
      </p:sp>
      <p:sp>
        <p:nvSpPr>
          <p:cNvPr id="4" name="Espace réservé du numéro de diapositive 3"/>
          <p:cNvSpPr>
            <a:spLocks noGrp="1"/>
          </p:cNvSpPr>
          <p:nvPr>
            <p:ph type="sldNum" sz="quarter" idx="5"/>
          </p:nvPr>
        </p:nvSpPr>
        <p:spPr/>
        <p:txBody>
          <a:bodyPr/>
          <a:lstStyle/>
          <a:p>
            <a:pPr>
              <a:defRPr/>
            </a:pPr>
            <a:fld id="{DEFDF62A-21F6-4206-B9EC-57E20FC1BCF0}" type="slidenum">
              <a:rPr lang="fr-FR" smtClean="0"/>
              <a:pPr>
                <a:defRPr/>
              </a:pPr>
              <a:t>89</a:t>
            </a:fld>
            <a:endParaRPr lang="fr-FR"/>
          </a:p>
        </p:txBody>
      </p:sp>
    </p:spTree>
    <p:extLst>
      <p:ext uri="{BB962C8B-B14F-4D97-AF65-F5344CB8AC3E}">
        <p14:creationId xmlns:p14="http://schemas.microsoft.com/office/powerpoint/2010/main" val="1899667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Chained</a:t>
            </a:r>
            <a:r>
              <a:rPr lang="fr-FR" dirty="0"/>
              <a:t> </a:t>
            </a:r>
            <a:r>
              <a:rPr lang="en-US" dirty="0"/>
              <a:t>means GDP data uses a year-by-year chain linking method for compensating for monetary inflation and deflation. </a:t>
            </a:r>
          </a:p>
          <a:p>
            <a:r>
              <a:rPr lang="en-US" dirty="0"/>
              <a:t>This is the </a:t>
            </a:r>
            <a:r>
              <a:rPr lang="en-US" dirty="0" err="1"/>
              <a:t>recommened</a:t>
            </a:r>
            <a:r>
              <a:rPr lang="en-US" dirty="0"/>
              <a:t> method for ensuring GDP</a:t>
            </a:r>
            <a:r>
              <a:rPr lang="en-US" baseline="0" dirty="0"/>
              <a:t> </a:t>
            </a:r>
            <a:r>
              <a:rPr lang="en-US" dirty="0"/>
              <a:t>calculations are up to date.</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56379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Resource curse: a resource rich country has a lower growth rate.</a:t>
            </a:r>
            <a:endParaRPr/>
          </a:p>
          <a:p>
            <a:pPr marL="0" lvl="0" indent="0" algn="l" rtl="0">
              <a:spcBef>
                <a:spcPts val="0"/>
              </a:spcBef>
              <a:spcAft>
                <a:spcPts val="0"/>
              </a:spcAft>
              <a:buNone/>
            </a:pPr>
            <a:r>
              <a:rPr lang="fr-FR"/>
              <a:t>EITI: https://eiti.org</a:t>
            </a:r>
            <a:endParaRPr/>
          </a:p>
          <a:p>
            <a:pPr marL="0" lvl="0" indent="0" algn="l" rtl="0">
              <a:spcBef>
                <a:spcPts val="0"/>
              </a:spcBef>
              <a:spcAft>
                <a:spcPts val="0"/>
              </a:spcAft>
              <a:buNone/>
            </a:pPr>
            <a:r>
              <a:rPr lang="fr-FR"/>
              <a:t> </a:t>
            </a:r>
            <a:endParaRPr/>
          </a:p>
          <a:p>
            <a:pPr marL="0" lvl="0" indent="0" algn="l" rtl="0">
              <a:spcBef>
                <a:spcPts val="0"/>
              </a:spcBef>
              <a:spcAft>
                <a:spcPts val="0"/>
              </a:spcAft>
              <a:buNone/>
            </a:pPr>
            <a:r>
              <a:rPr lang="fr-FR"/>
              <a:t>Progressivity: </a:t>
            </a:r>
            <a:endParaRPr/>
          </a:p>
          <a:p>
            <a:pPr marL="0" lvl="0" indent="0" algn="l" rtl="0">
              <a:spcBef>
                <a:spcPts val="0"/>
              </a:spcBef>
              <a:spcAft>
                <a:spcPts val="0"/>
              </a:spcAft>
              <a:buNone/>
            </a:pPr>
            <a:r>
              <a:rPr lang="fr-FR"/>
              <a:t>A mining tax regime is progressive if the mining rent share for the government increases automatically with the profitability of the mining project.</a:t>
            </a:r>
            <a:endParaRPr/>
          </a:p>
          <a:p>
            <a:pPr marL="0" lvl="0" indent="0" algn="l" rtl="0">
              <a:spcBef>
                <a:spcPts val="0"/>
              </a:spcBef>
              <a:spcAft>
                <a:spcPts val="0"/>
              </a:spcAft>
              <a:buNone/>
            </a:pPr>
            <a:r>
              <a:rPr lang="fr-FR"/>
              <a:t>Sharing the rent =&gt; sharing the risk too</a:t>
            </a:r>
            <a:endParaRPr/>
          </a:p>
          <a:p>
            <a:pPr marL="0" lvl="0" indent="0" algn="l" rtl="0">
              <a:spcBef>
                <a:spcPts val="0"/>
              </a:spcBef>
              <a:spcAft>
                <a:spcPts val="0"/>
              </a:spcAft>
              <a:buNone/>
            </a:pPr>
            <a:endParaRPr/>
          </a:p>
          <a:p>
            <a:pPr marL="0" lvl="0" indent="0" algn="l" rtl="0">
              <a:spcBef>
                <a:spcPts val="0"/>
              </a:spcBef>
              <a:spcAft>
                <a:spcPts val="0"/>
              </a:spcAft>
              <a:buNone/>
            </a:pPr>
            <a:r>
              <a:rPr lang="fr-FR">
                <a:latin typeface="Arial"/>
                <a:ea typeface="Arial"/>
                <a:cs typeface="Arial"/>
                <a:sym typeface="Arial"/>
              </a:rPr>
              <a:t>FARI (Fiscal Analysis of Resources Indsutries)</a:t>
            </a:r>
            <a:endParaRPr/>
          </a:p>
          <a:p>
            <a:pPr marL="0" lvl="0" indent="0" algn="l" rtl="0">
              <a:spcBef>
                <a:spcPts val="0"/>
              </a:spcBef>
              <a:spcAft>
                <a:spcPts val="0"/>
              </a:spcAft>
              <a:buNone/>
            </a:pPr>
            <a:r>
              <a:rPr lang="fr-FR">
                <a:latin typeface="Arial"/>
                <a:ea typeface="Arial"/>
                <a:cs typeface="Arial"/>
                <a:sym typeface="Arial"/>
              </a:rPr>
              <a:t>Estimate the Average Effective Tax Rate of a given mining project. </a:t>
            </a:r>
            <a:endParaRPr/>
          </a:p>
          <a:p>
            <a:pPr marL="0" lvl="0" indent="0" algn="l" rtl="0">
              <a:spcBef>
                <a:spcPts val="0"/>
              </a:spcBef>
              <a:spcAft>
                <a:spcPts val="0"/>
              </a:spcAft>
              <a:buNone/>
            </a:pPr>
            <a:r>
              <a:rPr lang="fr-FR">
                <a:latin typeface="Arial"/>
                <a:ea typeface="Arial"/>
                <a:cs typeface="Arial"/>
                <a:sym typeface="Arial"/>
              </a:rPr>
              <a:t>IMF: </a:t>
            </a:r>
            <a:r>
              <a:rPr lang="fr-FR" u="sng">
                <a:solidFill>
                  <a:schemeClr val="hlink"/>
                </a:solidFill>
                <a:latin typeface="Arial"/>
                <a:ea typeface="Arial"/>
                <a:cs typeface="Arial"/>
                <a:sym typeface="Arial"/>
                <a:hlinkClick r:id="rId3"/>
              </a:rPr>
              <a:t>http://www.imf.org/external/np/fad/fari/</a:t>
            </a:r>
            <a:r>
              <a:rPr lang="fr-FR">
                <a:latin typeface="Arial"/>
                <a:ea typeface="Arial"/>
                <a:cs typeface="Arial"/>
                <a:sym typeface="Arial"/>
              </a:rPr>
              <a:t> </a:t>
            </a:r>
            <a:endParaRPr/>
          </a:p>
          <a:p>
            <a:pPr marL="0" lvl="0" indent="0" algn="l" rtl="0">
              <a:spcBef>
                <a:spcPts val="0"/>
              </a:spcBef>
              <a:spcAft>
                <a:spcPts val="0"/>
              </a:spcAft>
              <a:buNone/>
            </a:pPr>
            <a:endParaRPr/>
          </a:p>
        </p:txBody>
      </p:sp>
      <p:sp>
        <p:nvSpPr>
          <p:cNvPr id="695" name="Google Shape;695;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94</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Tax exemptions on foodstuff =&gt; Reduction of the price of food?</a:t>
            </a:r>
            <a:endParaRPr/>
          </a:p>
          <a:p>
            <a:pPr marL="0" lvl="0" indent="0" algn="l" rtl="0">
              <a:spcBef>
                <a:spcPts val="0"/>
              </a:spcBef>
              <a:spcAft>
                <a:spcPts val="0"/>
              </a:spcAft>
              <a:buNone/>
            </a:pPr>
            <a:r>
              <a:rPr lang="fr-FR"/>
              <a:t>The agricultural sector is tax exempted.</a:t>
            </a:r>
            <a:endParaRPr/>
          </a:p>
          <a:p>
            <a:pPr marL="0" lvl="0" indent="0" algn="l" rtl="0">
              <a:spcBef>
                <a:spcPts val="0"/>
              </a:spcBef>
              <a:spcAft>
                <a:spcPts val="0"/>
              </a:spcAft>
              <a:buNone/>
            </a:pPr>
            <a:r>
              <a:rPr lang="fr-FR"/>
              <a:t>CGE: Computable General Equilibrium</a:t>
            </a:r>
            <a:endParaRPr/>
          </a:p>
          <a:p>
            <a:pPr marL="0" lvl="0" indent="0" algn="l" rtl="0">
              <a:spcBef>
                <a:spcPts val="0"/>
              </a:spcBef>
              <a:spcAft>
                <a:spcPts val="0"/>
              </a:spcAft>
              <a:buNone/>
            </a:pPr>
            <a:r>
              <a:rPr lang="fr-FR"/>
              <a:t>DSGE: Dynamic Stochastic General Equilibrium</a:t>
            </a:r>
            <a:endParaRPr/>
          </a:p>
        </p:txBody>
      </p:sp>
      <p:sp>
        <p:nvSpPr>
          <p:cNvPr id="720" name="Google Shape;720;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97</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i="0">
              <a:solidFill>
                <a:schemeClr val="dk2"/>
              </a:solidFill>
              <a:latin typeface="Calibri"/>
              <a:ea typeface="Calibri"/>
              <a:cs typeface="Calibri"/>
              <a:sym typeface="Calibri"/>
            </a:endParaRPr>
          </a:p>
        </p:txBody>
      </p:sp>
      <p:sp>
        <p:nvSpPr>
          <p:cNvPr id="727" name="Google Shape;727;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98</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100"/>
              <a:t>Improving domestic revenue: By which percentage (measurement issue)? </a:t>
            </a:r>
            <a:endParaRPr/>
          </a:p>
          <a:p>
            <a:pPr marL="0" lvl="0" indent="0" algn="l" rtl="0">
              <a:spcBef>
                <a:spcPts val="0"/>
              </a:spcBef>
              <a:spcAft>
                <a:spcPts val="0"/>
              </a:spcAft>
              <a:buNone/>
            </a:pPr>
            <a:r>
              <a:rPr lang="fr-FR" sz="1100"/>
              <a:t>Increasing total current collection oat at least 0.5 percent of GDP: Too broad; may trigger tax harassment…</a:t>
            </a:r>
            <a:endParaRPr/>
          </a:p>
          <a:p>
            <a:pPr marL="0" lvl="0" indent="0" algn="l" rtl="0">
              <a:spcBef>
                <a:spcPts val="0"/>
              </a:spcBef>
              <a:spcAft>
                <a:spcPts val="0"/>
              </a:spcAft>
              <a:buNone/>
            </a:pPr>
            <a:r>
              <a:rPr lang="fr-FR" sz="1100"/>
              <a:t>Respect of Extractive Industries Transparency Initiative standards: The EU supports EITI initative (resouce rich countries).</a:t>
            </a:r>
            <a:endParaRPr sz="1100"/>
          </a:p>
        </p:txBody>
      </p:sp>
      <p:sp>
        <p:nvSpPr>
          <p:cNvPr id="740" name="Google Shape;740;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100</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3519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6" name="Google Shape;746;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cedde8ac1b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2cedde8ac1b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g2cedde8ac1b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103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r-FR" dirty="0"/>
              <a:t>https://www.menti.com/vaqgysma2h</a:t>
            </a:r>
            <a:endParaRPr dirty="0"/>
          </a:p>
          <a:p>
            <a:pPr marL="0" lvl="0" indent="0" algn="l" rtl="0">
              <a:spcBef>
                <a:spcPts val="0"/>
              </a:spcBef>
              <a:spcAft>
                <a:spcPts val="0"/>
              </a:spcAft>
              <a:buClr>
                <a:schemeClr val="dk1"/>
              </a:buClr>
              <a:buSzPts val="1200"/>
              <a:buFont typeface="Arial"/>
              <a:buNone/>
            </a:pPr>
            <a:r>
              <a:rPr lang="fr-FR" dirty="0" err="1"/>
              <a:t>Tax</a:t>
            </a:r>
            <a:r>
              <a:rPr lang="fr-FR" dirty="0"/>
              <a:t> effort</a:t>
            </a:r>
            <a:endParaRPr dirty="0"/>
          </a:p>
          <a:p>
            <a:pPr marL="0" lvl="0" indent="0" algn="l" rtl="0">
              <a:spcBef>
                <a:spcPts val="0"/>
              </a:spcBef>
              <a:spcAft>
                <a:spcPts val="0"/>
              </a:spcAft>
              <a:buNone/>
            </a:pPr>
            <a:r>
              <a:rPr lang="fr-FR" dirty="0"/>
              <a:t>Are </a:t>
            </a:r>
            <a:r>
              <a:rPr lang="fr-FR" dirty="0" err="1"/>
              <a:t>tax</a:t>
            </a:r>
            <a:r>
              <a:rPr lang="fr-FR" dirty="0"/>
              <a:t> effort and </a:t>
            </a:r>
            <a:r>
              <a:rPr lang="fr-FR" dirty="0" err="1"/>
              <a:t>tax</a:t>
            </a:r>
            <a:r>
              <a:rPr lang="fr-FR" dirty="0"/>
              <a:t> </a:t>
            </a:r>
            <a:r>
              <a:rPr lang="fr-FR" dirty="0" err="1"/>
              <a:t>perfomance</a:t>
            </a:r>
            <a:r>
              <a:rPr lang="fr-FR" dirty="0"/>
              <a:t> </a:t>
            </a:r>
            <a:r>
              <a:rPr lang="fr-FR" dirty="0" err="1"/>
              <a:t>equivalent</a:t>
            </a:r>
            <a:r>
              <a:rPr lang="fr-FR" dirty="0"/>
              <a:t>?</a:t>
            </a:r>
            <a:endParaRPr dirty="0"/>
          </a:p>
          <a:p>
            <a:pPr marL="457200" lvl="1" indent="0" algn="l" rtl="0">
              <a:spcBef>
                <a:spcPts val="0"/>
              </a:spcBef>
              <a:spcAft>
                <a:spcPts val="0"/>
              </a:spcAft>
              <a:buNone/>
            </a:pPr>
            <a:r>
              <a:rPr lang="fr-FR" dirty="0"/>
              <a:t>Yes, </a:t>
            </a:r>
          </a:p>
          <a:p>
            <a:pPr marL="457200" lvl="1" indent="0" algn="l" rtl="0">
              <a:spcBef>
                <a:spcPts val="0"/>
              </a:spcBef>
              <a:spcAft>
                <a:spcPts val="0"/>
              </a:spcAft>
              <a:buNone/>
            </a:pPr>
            <a:r>
              <a:rPr lang="fr-FR" dirty="0"/>
              <a:t>No *</a:t>
            </a:r>
            <a:endParaRPr dirty="0"/>
          </a:p>
          <a:p>
            <a:pPr marL="0" lvl="0" indent="0" algn="l" rtl="0">
              <a:spcBef>
                <a:spcPts val="0"/>
              </a:spcBef>
              <a:spcAft>
                <a:spcPts val="0"/>
              </a:spcAft>
              <a:buNone/>
            </a:pPr>
            <a:r>
              <a:rPr lang="fr-FR" dirty="0" err="1"/>
              <a:t>Does</a:t>
            </a:r>
            <a:r>
              <a:rPr lang="fr-FR" dirty="0"/>
              <a:t> </a:t>
            </a:r>
            <a:r>
              <a:rPr lang="fr-FR" dirty="0" err="1"/>
              <a:t>tax</a:t>
            </a:r>
            <a:r>
              <a:rPr lang="fr-FR" dirty="0"/>
              <a:t> revenue </a:t>
            </a:r>
            <a:r>
              <a:rPr lang="fr-FR" dirty="0" err="1"/>
              <a:t>increase</a:t>
            </a:r>
            <a:r>
              <a:rPr lang="fr-FR" dirty="0"/>
              <a:t> with the size of agriculture?</a:t>
            </a:r>
            <a:endParaRPr dirty="0"/>
          </a:p>
          <a:p>
            <a:pPr marL="457200" lvl="1" indent="0" algn="l" rtl="0">
              <a:spcBef>
                <a:spcPts val="0"/>
              </a:spcBef>
              <a:spcAft>
                <a:spcPts val="0"/>
              </a:spcAft>
              <a:buNone/>
            </a:pPr>
            <a:r>
              <a:rPr lang="fr-FR" dirty="0"/>
              <a:t>Yes, </a:t>
            </a:r>
          </a:p>
          <a:p>
            <a:pPr marL="457200" lvl="1" indent="0" algn="l" rtl="0">
              <a:spcBef>
                <a:spcPts val="0"/>
              </a:spcBef>
              <a:spcAft>
                <a:spcPts val="0"/>
              </a:spcAft>
              <a:buNone/>
            </a:pPr>
            <a:r>
              <a:rPr lang="fr-FR" dirty="0"/>
              <a:t>No *</a:t>
            </a:r>
            <a:endParaRPr dirty="0"/>
          </a:p>
          <a:p>
            <a:pPr marL="0" lvl="0" indent="0" algn="l" rtl="0">
              <a:spcBef>
                <a:spcPts val="0"/>
              </a:spcBef>
              <a:spcAft>
                <a:spcPts val="0"/>
              </a:spcAft>
              <a:buClr>
                <a:schemeClr val="dk1"/>
              </a:buClr>
              <a:buSzPts val="1200"/>
              <a:buFont typeface="Arial"/>
              <a:buNone/>
            </a:pPr>
            <a:r>
              <a:rPr lang="fr-FR" dirty="0" err="1"/>
              <a:t>What</a:t>
            </a:r>
            <a:r>
              <a:rPr lang="fr-FR" dirty="0"/>
              <a:t> </a:t>
            </a:r>
            <a:r>
              <a:rPr lang="fr-FR" dirty="0" err="1"/>
              <a:t>would</a:t>
            </a:r>
            <a:r>
              <a:rPr lang="fr-FR" dirty="0"/>
              <a:t> </a:t>
            </a:r>
            <a:r>
              <a:rPr lang="fr-FR" dirty="0" err="1"/>
              <a:t>be</a:t>
            </a:r>
            <a:r>
              <a:rPr lang="fr-FR" dirty="0"/>
              <a:t> the impact of </a:t>
            </a:r>
            <a:r>
              <a:rPr lang="fr-FR" baseline="0" dirty="0"/>
              <a:t>GDP </a:t>
            </a:r>
            <a:r>
              <a:rPr lang="fr-FR" baseline="0" dirty="0" err="1"/>
              <a:t>rebasing</a:t>
            </a:r>
            <a:r>
              <a:rPr lang="fr-FR" baseline="0" dirty="0"/>
              <a:t> on </a:t>
            </a:r>
            <a:r>
              <a:rPr lang="fr-FR" baseline="0" dirty="0" err="1"/>
              <a:t>tax</a:t>
            </a:r>
            <a:r>
              <a:rPr lang="fr-FR" baseline="0" dirty="0"/>
              <a:t> performance?</a:t>
            </a:r>
          </a:p>
          <a:p>
            <a:pPr marL="0" lvl="0" indent="0" algn="l" rtl="0">
              <a:spcBef>
                <a:spcPts val="0"/>
              </a:spcBef>
              <a:spcAft>
                <a:spcPts val="0"/>
              </a:spcAft>
              <a:buClr>
                <a:schemeClr val="dk1"/>
              </a:buClr>
              <a:buSzPts val="1200"/>
              <a:buFont typeface="Arial"/>
              <a:buNone/>
            </a:pPr>
            <a:r>
              <a:rPr lang="fr-FR" baseline="0" dirty="0"/>
              <a:t>	A </a:t>
            </a:r>
            <a:r>
              <a:rPr lang="fr-FR" baseline="0" dirty="0" err="1"/>
              <a:t>decrease</a:t>
            </a:r>
            <a:r>
              <a:rPr lang="fr-FR" baseline="0" dirty="0"/>
              <a:t> *</a:t>
            </a:r>
          </a:p>
          <a:p>
            <a:pPr marL="0" lvl="0" indent="0" algn="l" rtl="0">
              <a:spcBef>
                <a:spcPts val="0"/>
              </a:spcBef>
              <a:spcAft>
                <a:spcPts val="0"/>
              </a:spcAft>
              <a:buClr>
                <a:schemeClr val="dk1"/>
              </a:buClr>
              <a:buSzPts val="1200"/>
              <a:buFont typeface="Arial"/>
              <a:buNone/>
            </a:pPr>
            <a:r>
              <a:rPr lang="fr-FR" baseline="0" dirty="0"/>
              <a:t>	An </a:t>
            </a:r>
            <a:r>
              <a:rPr lang="fr-FR" baseline="0" dirty="0" err="1"/>
              <a:t>increase</a:t>
            </a:r>
            <a:endParaRPr lang="fr-FR" baseline="0" dirty="0"/>
          </a:p>
          <a:p>
            <a:pPr marL="0" lvl="0" indent="0" algn="l" rtl="0">
              <a:spcBef>
                <a:spcPts val="0"/>
              </a:spcBef>
              <a:spcAft>
                <a:spcPts val="0"/>
              </a:spcAft>
              <a:buClr>
                <a:schemeClr val="dk1"/>
              </a:buClr>
              <a:buSzPts val="1200"/>
              <a:buFont typeface="Arial"/>
              <a:buNone/>
            </a:pPr>
            <a:r>
              <a:rPr lang="fr-FR" baseline="0" dirty="0"/>
              <a:t>	No impact</a:t>
            </a:r>
            <a:endParaRPr dirty="0"/>
          </a:p>
        </p:txBody>
      </p:sp>
      <p:sp>
        <p:nvSpPr>
          <p:cNvPr id="404" name="Google Shape;40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extLst>
      <p:ext uri="{BB962C8B-B14F-4D97-AF65-F5344CB8AC3E}">
        <p14:creationId xmlns:p14="http://schemas.microsoft.com/office/powerpoint/2010/main" val="204576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Update/add/delete parts of the copy right notice where appropriate.</a:t>
            </a:r>
            <a:endParaRPr/>
          </a:p>
          <a:p>
            <a:pPr marL="0" lvl="0" indent="0" algn="l" rtl="0">
              <a:spcBef>
                <a:spcPts val="0"/>
              </a:spcBef>
              <a:spcAft>
                <a:spcPts val="0"/>
              </a:spcAft>
              <a:buNone/>
            </a:pPr>
            <a:r>
              <a:rPr lang="fr-FR"/>
              <a:t>More information: </a:t>
            </a:r>
            <a:r>
              <a:rPr lang="fr-FR" u="sng">
                <a:solidFill>
                  <a:schemeClr val="hlink"/>
                </a:solidFill>
                <a:hlinkClick r:id="rId3"/>
              </a:rPr>
              <a:t>https://myintracomm.ec.europa.eu/corp/intellectual-property/Documents/2019_Reuse-guidelines%28CC-BY%29.pdf</a:t>
            </a:r>
            <a:endParaRPr/>
          </a:p>
        </p:txBody>
      </p:sp>
      <p:sp>
        <p:nvSpPr>
          <p:cNvPr id="760" name="Google Shape;760;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81"/>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sp>
        <p:nvSpPr>
          <p:cNvPr id="16" name="Google Shape;16;p81"/>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81"/>
          <p:cNvSpPr/>
          <p:nvPr/>
        </p:nvSpPr>
        <p:spPr>
          <a:xfrm>
            <a:off x="0" y="1078173"/>
            <a:ext cx="12192000" cy="5779827"/>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Arial"/>
              <a:ea typeface="Arial"/>
              <a:cs typeface="Arial"/>
              <a:sym typeface="Arial"/>
            </a:endParaRPr>
          </a:p>
        </p:txBody>
      </p:sp>
      <p:pic>
        <p:nvPicPr>
          <p:cNvPr id="18" name="Google Shape;18;p81"/>
          <p:cNvPicPr preferRelativeResize="0"/>
          <p:nvPr/>
        </p:nvPicPr>
        <p:blipFill rotWithShape="1">
          <a:blip r:embed="rId2">
            <a:alphaModFix/>
          </a:blip>
          <a:srcRect/>
          <a:stretch/>
        </p:blipFill>
        <p:spPr>
          <a:xfrm>
            <a:off x="5388933" y="258042"/>
            <a:ext cx="1659793" cy="1152460"/>
          </a:xfrm>
          <a:prstGeom prst="rect">
            <a:avLst/>
          </a:prstGeom>
          <a:noFill/>
          <a:ln>
            <a:noFill/>
          </a:ln>
        </p:spPr>
      </p:pic>
      <p:sp>
        <p:nvSpPr>
          <p:cNvPr id="19" name="Google Shape;19;p81"/>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0" name="Google Shape;20;p81"/>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
        <p:nvSpPr>
          <p:cNvPr id="21" name="Google Shape;21;p81"/>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81"/>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81"/>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88"/>
        <p:cNvGrpSpPr/>
        <p:nvPr/>
      </p:nvGrpSpPr>
      <p:grpSpPr>
        <a:xfrm>
          <a:off x="0" y="0"/>
          <a:ext cx="0" cy="0"/>
          <a:chOff x="0" y="0"/>
          <a:chExt cx="0" cy="0"/>
        </a:xfrm>
      </p:grpSpPr>
      <p:sp>
        <p:nvSpPr>
          <p:cNvPr id="89" name="Google Shape;89;p91"/>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91"/>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91"/>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cxnSp>
        <p:nvCxnSpPr>
          <p:cNvPr id="92" name="Google Shape;92;p91"/>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93" name="Google Shape;93;p9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4"/>
        <p:cNvGrpSpPr/>
        <p:nvPr/>
      </p:nvGrpSpPr>
      <p:grpSpPr>
        <a:xfrm>
          <a:off x="0" y="0"/>
          <a:ext cx="0" cy="0"/>
          <a:chOff x="0" y="0"/>
          <a:chExt cx="0" cy="0"/>
        </a:xfrm>
      </p:grpSpPr>
      <p:sp>
        <p:nvSpPr>
          <p:cNvPr id="95" name="Google Shape;95;p92"/>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92"/>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92"/>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cxnSp>
        <p:nvCxnSpPr>
          <p:cNvPr id="98" name="Google Shape;98;p9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99" name="Google Shape;99;p9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00"/>
        <p:cNvGrpSpPr/>
        <p:nvPr/>
      </p:nvGrpSpPr>
      <p:grpSpPr>
        <a:xfrm>
          <a:off x="0" y="0"/>
          <a:ext cx="0" cy="0"/>
          <a:chOff x="0" y="0"/>
          <a:chExt cx="0" cy="0"/>
        </a:xfrm>
      </p:grpSpPr>
      <p:sp>
        <p:nvSpPr>
          <p:cNvPr id="101" name="Google Shape;101;p93"/>
          <p:cNvSpPr txBox="1">
            <a:spLocks noGrp="1"/>
          </p:cNvSpPr>
          <p:nvPr>
            <p:ph type="body" idx="1"/>
          </p:nvPr>
        </p:nvSpPr>
        <p:spPr>
          <a:xfrm>
            <a:off x="838198" y="1825626"/>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93"/>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sp>
        <p:nvSpPr>
          <p:cNvPr id="103" name="Google Shape;103;p93"/>
          <p:cNvSpPr txBox="1">
            <a:spLocks noGrp="1"/>
          </p:cNvSpPr>
          <p:nvPr>
            <p:ph type="body" idx="2"/>
          </p:nvPr>
        </p:nvSpPr>
        <p:spPr>
          <a:xfrm>
            <a:off x="4604979"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93"/>
          <p:cNvSpPr txBox="1">
            <a:spLocks noGrp="1"/>
          </p:cNvSpPr>
          <p:nvPr>
            <p:ph type="body" idx="3"/>
          </p:nvPr>
        </p:nvSpPr>
        <p:spPr>
          <a:xfrm>
            <a:off x="8371761"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5" name="Google Shape;105;p9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106" name="Google Shape;106;p9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07"/>
        <p:cNvGrpSpPr/>
        <p:nvPr/>
      </p:nvGrpSpPr>
      <p:grpSpPr>
        <a:xfrm>
          <a:off x="0" y="0"/>
          <a:ext cx="0" cy="0"/>
          <a:chOff x="0" y="0"/>
          <a:chExt cx="0" cy="0"/>
        </a:xfrm>
      </p:grpSpPr>
      <p:sp>
        <p:nvSpPr>
          <p:cNvPr id="108" name="Google Shape;108;p94"/>
          <p:cNvSpPr>
            <a:spLocks noGrp="1"/>
          </p:cNvSpPr>
          <p:nvPr>
            <p:ph type="pic" idx="2"/>
          </p:nvPr>
        </p:nvSpPr>
        <p:spPr>
          <a:xfrm>
            <a:off x="-59635" y="-59635"/>
            <a:ext cx="6155635" cy="6983896"/>
          </a:xfrm>
          <a:prstGeom prst="rect">
            <a:avLst/>
          </a:prstGeom>
          <a:solidFill>
            <a:schemeClr val="lt2"/>
          </a:solidFill>
          <a:ln w="28575" cap="flat" cmpd="sng">
            <a:solidFill>
              <a:schemeClr val="accent5"/>
            </a:solidFill>
            <a:prstDash val="solid"/>
            <a:round/>
            <a:headEnd type="none" w="sm" len="sm"/>
            <a:tailEnd type="none" w="sm" len="sm"/>
          </a:ln>
        </p:spPr>
      </p:sp>
      <p:sp>
        <p:nvSpPr>
          <p:cNvPr id="109" name="Google Shape;109;p94"/>
          <p:cNvSpPr/>
          <p:nvPr/>
        </p:nvSpPr>
        <p:spPr>
          <a:xfrm>
            <a:off x="3214048" y="1992573"/>
            <a:ext cx="8550322" cy="36166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0" name="Google Shape;110;p94"/>
          <p:cNvPicPr preferRelativeResize="0"/>
          <p:nvPr/>
        </p:nvPicPr>
        <p:blipFill rotWithShape="1">
          <a:blip r:embed="rId2">
            <a:alphaModFix/>
          </a:blip>
          <a:srcRect/>
          <a:stretch/>
        </p:blipFill>
        <p:spPr>
          <a:xfrm>
            <a:off x="11219447" y="743802"/>
            <a:ext cx="544923" cy="544923"/>
          </a:xfrm>
          <a:prstGeom prst="rect">
            <a:avLst/>
          </a:prstGeom>
          <a:noFill/>
          <a:ln>
            <a:noFill/>
          </a:ln>
        </p:spPr>
      </p:pic>
      <p:sp>
        <p:nvSpPr>
          <p:cNvPr id="111" name="Google Shape;111;p94"/>
          <p:cNvSpPr txBox="1">
            <a:spLocks noGrp="1"/>
          </p:cNvSpPr>
          <p:nvPr>
            <p:ph type="body" idx="1"/>
          </p:nvPr>
        </p:nvSpPr>
        <p:spPr>
          <a:xfrm>
            <a:off x="3538331" y="1992572"/>
            <a:ext cx="8226040" cy="3616657"/>
          </a:xfrm>
          <a:prstGeom prst="rect">
            <a:avLst/>
          </a:prstGeom>
          <a:solidFill>
            <a:schemeClr val="lt1"/>
          </a:solidFill>
          <a:ln>
            <a:noFill/>
          </a:ln>
        </p:spPr>
        <p:txBody>
          <a:bodyPr spcFirstLastPara="1" wrap="square" lIns="360000" tIns="360000" rIns="360000" bIns="360000" anchor="ctr" anchorCtr="0">
            <a:noAutofit/>
          </a:bodyPr>
          <a:lstStyle>
            <a:lvl1pPr marL="457200" lvl="0" indent="-228600" algn="l">
              <a:lnSpc>
                <a:spcPct val="100000"/>
              </a:lnSpc>
              <a:spcBef>
                <a:spcPts val="0"/>
              </a:spcBef>
              <a:spcAft>
                <a:spcPts val="0"/>
              </a:spcAft>
              <a:buSzPts val="2400"/>
              <a:buFont typeface="Arial"/>
              <a:buNone/>
              <a:defRPr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and Content (half page)">
  <p:cSld name="Picture and Content (half page)">
    <p:spTree>
      <p:nvGrpSpPr>
        <p:cNvPr id="1" name="Shape 112"/>
        <p:cNvGrpSpPr/>
        <p:nvPr/>
      </p:nvGrpSpPr>
      <p:grpSpPr>
        <a:xfrm>
          <a:off x="0" y="0"/>
          <a:ext cx="0" cy="0"/>
          <a:chOff x="0" y="0"/>
          <a:chExt cx="0" cy="0"/>
        </a:xfrm>
      </p:grpSpPr>
      <p:sp>
        <p:nvSpPr>
          <p:cNvPr id="113" name="Google Shape;113;p95"/>
          <p:cNvSpPr txBox="1">
            <a:spLocks noGrp="1"/>
          </p:cNvSpPr>
          <p:nvPr>
            <p:ph type="body" idx="1"/>
          </p:nvPr>
        </p:nvSpPr>
        <p:spPr>
          <a:xfrm>
            <a:off x="6817056" y="1825625"/>
            <a:ext cx="4926841" cy="376995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95"/>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sp>
        <p:nvSpPr>
          <p:cNvPr id="115" name="Google Shape;115;p95"/>
          <p:cNvSpPr txBox="1">
            <a:spLocks noGrp="1"/>
          </p:cNvSpPr>
          <p:nvPr>
            <p:ph type="title"/>
          </p:nvPr>
        </p:nvSpPr>
        <p:spPr>
          <a:xfrm>
            <a:off x="6817056" y="482860"/>
            <a:ext cx="4669266"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95"/>
          <p:cNvSpPr>
            <a:spLocks noGrp="1"/>
          </p:cNvSpPr>
          <p:nvPr>
            <p:ph type="pic" idx="2"/>
          </p:nvPr>
        </p:nvSpPr>
        <p:spPr>
          <a:xfrm>
            <a:off x="-46383" y="-46383"/>
            <a:ext cx="6142383" cy="6964017"/>
          </a:xfrm>
          <a:prstGeom prst="rect">
            <a:avLst/>
          </a:prstGeom>
          <a:solidFill>
            <a:schemeClr val="lt2"/>
          </a:solidFill>
          <a:ln w="28575" cap="flat" cmpd="sng">
            <a:solidFill>
              <a:schemeClr val="accent5"/>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images">
  <p:cSld name="3 images">
    <p:spTree>
      <p:nvGrpSpPr>
        <p:cNvPr id="1" name="Shape 117"/>
        <p:cNvGrpSpPr/>
        <p:nvPr/>
      </p:nvGrpSpPr>
      <p:grpSpPr>
        <a:xfrm>
          <a:off x="0" y="0"/>
          <a:ext cx="0" cy="0"/>
          <a:chOff x="0" y="0"/>
          <a:chExt cx="0" cy="0"/>
        </a:xfrm>
      </p:grpSpPr>
      <p:sp>
        <p:nvSpPr>
          <p:cNvPr id="118" name="Google Shape;118;p96"/>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cxnSp>
        <p:nvCxnSpPr>
          <p:cNvPr id="119" name="Google Shape;119;p96"/>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120" name="Google Shape;120;p9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96"/>
          <p:cNvSpPr>
            <a:spLocks noGrp="1"/>
          </p:cNvSpPr>
          <p:nvPr>
            <p:ph type="pic" idx="2"/>
          </p:nvPr>
        </p:nvSpPr>
        <p:spPr>
          <a:xfrm>
            <a:off x="970722" y="2284667"/>
            <a:ext cx="3141663" cy="2090737"/>
          </a:xfrm>
          <a:prstGeom prst="rect">
            <a:avLst/>
          </a:prstGeom>
          <a:solidFill>
            <a:schemeClr val="lt2"/>
          </a:solidFill>
          <a:ln>
            <a:noFill/>
          </a:ln>
        </p:spPr>
      </p:sp>
      <p:sp>
        <p:nvSpPr>
          <p:cNvPr id="122" name="Google Shape;122;p96"/>
          <p:cNvSpPr>
            <a:spLocks noGrp="1"/>
          </p:cNvSpPr>
          <p:nvPr>
            <p:ph type="pic" idx="3"/>
          </p:nvPr>
        </p:nvSpPr>
        <p:spPr>
          <a:xfrm>
            <a:off x="7901451" y="2284668"/>
            <a:ext cx="3141663" cy="2090737"/>
          </a:xfrm>
          <a:prstGeom prst="rect">
            <a:avLst/>
          </a:prstGeom>
          <a:solidFill>
            <a:schemeClr val="lt2"/>
          </a:solidFill>
          <a:ln>
            <a:noFill/>
          </a:ln>
        </p:spPr>
      </p:sp>
      <p:sp>
        <p:nvSpPr>
          <p:cNvPr id="123" name="Google Shape;123;p96"/>
          <p:cNvSpPr>
            <a:spLocks noGrp="1"/>
          </p:cNvSpPr>
          <p:nvPr>
            <p:ph type="pic" idx="4"/>
          </p:nvPr>
        </p:nvSpPr>
        <p:spPr>
          <a:xfrm>
            <a:off x="4436086" y="2284667"/>
            <a:ext cx="3141663" cy="2090737"/>
          </a:xfrm>
          <a:prstGeom prst="rect">
            <a:avLst/>
          </a:prstGeom>
          <a:solidFill>
            <a:schemeClr val="lt2"/>
          </a:solidFill>
          <a:ln>
            <a:noFill/>
          </a:ln>
        </p:spPr>
      </p:sp>
      <p:sp>
        <p:nvSpPr>
          <p:cNvPr id="124" name="Google Shape;124;p96"/>
          <p:cNvSpPr txBox="1">
            <a:spLocks noGrp="1"/>
          </p:cNvSpPr>
          <p:nvPr>
            <p:ph type="body" idx="1"/>
          </p:nvPr>
        </p:nvSpPr>
        <p:spPr>
          <a:xfrm>
            <a:off x="1206774" y="403868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96"/>
          <p:cNvSpPr txBox="1">
            <a:spLocks noGrp="1"/>
          </p:cNvSpPr>
          <p:nvPr>
            <p:ph type="body" idx="5"/>
          </p:nvPr>
        </p:nvSpPr>
        <p:spPr>
          <a:xfrm>
            <a:off x="4672139" y="404194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96"/>
          <p:cNvSpPr txBox="1">
            <a:spLocks noGrp="1"/>
          </p:cNvSpPr>
          <p:nvPr>
            <p:ph type="body" idx="6"/>
          </p:nvPr>
        </p:nvSpPr>
        <p:spPr>
          <a:xfrm>
            <a:off x="8137503" y="4037437"/>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 images">
  <p:cSld name="4 images">
    <p:spTree>
      <p:nvGrpSpPr>
        <p:cNvPr id="1" name="Shape 127"/>
        <p:cNvGrpSpPr/>
        <p:nvPr/>
      </p:nvGrpSpPr>
      <p:grpSpPr>
        <a:xfrm>
          <a:off x="0" y="0"/>
          <a:ext cx="0" cy="0"/>
          <a:chOff x="0" y="0"/>
          <a:chExt cx="0" cy="0"/>
        </a:xfrm>
      </p:grpSpPr>
      <p:sp>
        <p:nvSpPr>
          <p:cNvPr id="128" name="Google Shape;128;p97"/>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cxnSp>
        <p:nvCxnSpPr>
          <p:cNvPr id="129" name="Google Shape;129;p97"/>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130" name="Google Shape;130;p9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97"/>
          <p:cNvSpPr>
            <a:spLocks noGrp="1"/>
          </p:cNvSpPr>
          <p:nvPr>
            <p:ph type="pic" idx="2"/>
          </p:nvPr>
        </p:nvSpPr>
        <p:spPr>
          <a:xfrm>
            <a:off x="3713869" y="2159957"/>
            <a:ext cx="2461591" cy="1638158"/>
          </a:xfrm>
          <a:prstGeom prst="rect">
            <a:avLst/>
          </a:prstGeom>
          <a:solidFill>
            <a:schemeClr val="lt2"/>
          </a:solidFill>
          <a:ln>
            <a:noFill/>
          </a:ln>
        </p:spPr>
      </p:sp>
      <p:sp>
        <p:nvSpPr>
          <p:cNvPr id="132" name="Google Shape;132;p97"/>
          <p:cNvSpPr>
            <a:spLocks noGrp="1"/>
          </p:cNvSpPr>
          <p:nvPr>
            <p:ph type="pic" idx="3"/>
          </p:nvPr>
        </p:nvSpPr>
        <p:spPr>
          <a:xfrm>
            <a:off x="3713868" y="3968881"/>
            <a:ext cx="2461591" cy="1638158"/>
          </a:xfrm>
          <a:prstGeom prst="rect">
            <a:avLst/>
          </a:prstGeom>
          <a:solidFill>
            <a:schemeClr val="lt2"/>
          </a:solidFill>
          <a:ln>
            <a:noFill/>
          </a:ln>
        </p:spPr>
      </p:sp>
      <p:sp>
        <p:nvSpPr>
          <p:cNvPr id="133" name="Google Shape;133;p97"/>
          <p:cNvSpPr>
            <a:spLocks noGrp="1"/>
          </p:cNvSpPr>
          <p:nvPr>
            <p:ph type="pic" idx="4"/>
          </p:nvPr>
        </p:nvSpPr>
        <p:spPr>
          <a:xfrm>
            <a:off x="6324547" y="2159956"/>
            <a:ext cx="2461593" cy="1638159"/>
          </a:xfrm>
          <a:prstGeom prst="rect">
            <a:avLst/>
          </a:prstGeom>
          <a:solidFill>
            <a:schemeClr val="lt2"/>
          </a:solidFill>
          <a:ln>
            <a:noFill/>
          </a:ln>
        </p:spPr>
      </p:sp>
      <p:sp>
        <p:nvSpPr>
          <p:cNvPr id="134" name="Google Shape;134;p97"/>
          <p:cNvSpPr txBox="1">
            <a:spLocks noGrp="1"/>
          </p:cNvSpPr>
          <p:nvPr>
            <p:ph type="body" idx="1"/>
          </p:nvPr>
        </p:nvSpPr>
        <p:spPr>
          <a:xfrm>
            <a:off x="8935227" y="3968880"/>
            <a:ext cx="2520000" cy="1638158"/>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97"/>
          <p:cNvSpPr txBox="1">
            <a:spLocks noGrp="1"/>
          </p:cNvSpPr>
          <p:nvPr>
            <p:ph type="body" idx="5"/>
          </p:nvPr>
        </p:nvSpPr>
        <p:spPr>
          <a:xfrm>
            <a:off x="1033617" y="2159957"/>
            <a:ext cx="2520000" cy="1638159"/>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97"/>
          <p:cNvSpPr>
            <a:spLocks noGrp="1"/>
          </p:cNvSpPr>
          <p:nvPr>
            <p:ph type="pic" idx="6"/>
          </p:nvPr>
        </p:nvSpPr>
        <p:spPr>
          <a:xfrm>
            <a:off x="6324549" y="3968880"/>
            <a:ext cx="2461591" cy="1638158"/>
          </a:xfrm>
          <a:prstGeom prst="rect">
            <a:avLst/>
          </a:prstGeom>
          <a:solidFill>
            <a:schemeClr val="lt2"/>
          </a:solidFill>
          <a:ln>
            <a:noFill/>
          </a:ln>
        </p:spPr>
      </p:sp>
      <p:sp>
        <p:nvSpPr>
          <p:cNvPr id="137" name="Google Shape;137;p97"/>
          <p:cNvSpPr txBox="1">
            <a:spLocks noGrp="1"/>
          </p:cNvSpPr>
          <p:nvPr>
            <p:ph type="body" idx="7"/>
          </p:nvPr>
        </p:nvSpPr>
        <p:spPr>
          <a:xfrm>
            <a:off x="1033617" y="3968881"/>
            <a:ext cx="2520000" cy="1638158"/>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97"/>
          <p:cNvSpPr txBox="1">
            <a:spLocks noGrp="1"/>
          </p:cNvSpPr>
          <p:nvPr>
            <p:ph type="body" idx="8"/>
          </p:nvPr>
        </p:nvSpPr>
        <p:spPr>
          <a:xfrm>
            <a:off x="8966322" y="2159956"/>
            <a:ext cx="2520000" cy="1638159"/>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9"/>
        <p:cNvGrpSpPr/>
        <p:nvPr/>
      </p:nvGrpSpPr>
      <p:grpSpPr>
        <a:xfrm>
          <a:off x="0" y="0"/>
          <a:ext cx="0" cy="0"/>
          <a:chOff x="0" y="0"/>
          <a:chExt cx="0" cy="0"/>
        </a:xfrm>
      </p:grpSpPr>
      <p:sp>
        <p:nvSpPr>
          <p:cNvPr id="140" name="Google Shape;140;p98"/>
          <p:cNvSpPr>
            <a:spLocks noGrp="1"/>
          </p:cNvSpPr>
          <p:nvPr>
            <p:ph type="pic" idx="2"/>
          </p:nvPr>
        </p:nvSpPr>
        <p:spPr>
          <a:xfrm>
            <a:off x="0" y="0"/>
            <a:ext cx="12192000" cy="3429000"/>
          </a:xfrm>
          <a:prstGeom prst="rect">
            <a:avLst/>
          </a:prstGeom>
          <a:solidFill>
            <a:schemeClr val="lt2"/>
          </a:solidFill>
          <a:ln>
            <a:noFill/>
          </a:ln>
        </p:spPr>
      </p:sp>
      <p:sp>
        <p:nvSpPr>
          <p:cNvPr id="141" name="Google Shape;141;p98"/>
          <p:cNvSpPr txBox="1">
            <a:spLocks noGrp="1"/>
          </p:cNvSpPr>
          <p:nvPr>
            <p:ph type="title"/>
          </p:nvPr>
        </p:nvSpPr>
        <p:spPr>
          <a:xfrm>
            <a:off x="838200" y="2646643"/>
            <a:ext cx="10515600" cy="782357"/>
          </a:xfrm>
          <a:prstGeom prst="rect">
            <a:avLst/>
          </a:prstGeom>
          <a:solidFill>
            <a:schemeClr val="lt1"/>
          </a:solid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98"/>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sp>
        <p:nvSpPr>
          <p:cNvPr id="143" name="Google Shape;143;p98"/>
          <p:cNvSpPr txBox="1">
            <a:spLocks noGrp="1"/>
          </p:cNvSpPr>
          <p:nvPr>
            <p:ph type="body" idx="1"/>
          </p:nvPr>
        </p:nvSpPr>
        <p:spPr>
          <a:xfrm>
            <a:off x="838200" y="3630613"/>
            <a:ext cx="10515600" cy="20351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p9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00152" y="269875"/>
            <a:ext cx="9594849"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912284" y="1628801"/>
            <a:ext cx="10363200" cy="4467225"/>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p:txBody>
          <a:bodyPr/>
          <a:lstStyle>
            <a:lvl1pPr>
              <a:defRPr/>
            </a:lvl1pPr>
          </a:lstStyle>
          <a:p>
            <a:pPr>
              <a:defRPr/>
            </a:pPr>
            <a:r>
              <a:rPr lang="fr-FR"/>
              <a:t>CENTRE D’ETUDES ET DE RECHERCHES SUR LE  DEVELOPPEMENT INTERNATIONAL </a:t>
            </a:r>
            <a:endParaRPr/>
          </a:p>
        </p:txBody>
      </p:sp>
    </p:spTree>
    <p:extLst>
      <p:ext uri="{BB962C8B-B14F-4D97-AF65-F5344CB8AC3E}">
        <p14:creationId xmlns:p14="http://schemas.microsoft.com/office/powerpoint/2010/main" val="76558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hapter Slide (2)">
  <p:cSld name="Chapter Slide (2)">
    <p:spTree>
      <p:nvGrpSpPr>
        <p:cNvPr id="1" name="Shape 24"/>
        <p:cNvGrpSpPr/>
        <p:nvPr/>
      </p:nvGrpSpPr>
      <p:grpSpPr>
        <a:xfrm>
          <a:off x="0" y="0"/>
          <a:ext cx="0" cy="0"/>
          <a:chOff x="0" y="0"/>
          <a:chExt cx="0" cy="0"/>
        </a:xfrm>
      </p:grpSpPr>
      <p:sp>
        <p:nvSpPr>
          <p:cNvPr id="25" name="Google Shape;25;p82"/>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82"/>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pic>
        <p:nvPicPr>
          <p:cNvPr id="27" name="Google Shape;27;p82"/>
          <p:cNvPicPr preferRelativeResize="0"/>
          <p:nvPr/>
        </p:nvPicPr>
        <p:blipFill rotWithShape="1">
          <a:blip r:embed="rId2">
            <a:alphaModFix/>
          </a:blip>
          <a:srcRect/>
          <a:stretch/>
        </p:blipFill>
        <p:spPr>
          <a:xfrm>
            <a:off x="10033852" y="6045865"/>
            <a:ext cx="1716200" cy="450546"/>
          </a:xfrm>
          <a:prstGeom prst="rect">
            <a:avLst/>
          </a:prstGeom>
          <a:noFill/>
          <a:ln>
            <a:noFill/>
          </a:ln>
        </p:spPr>
      </p:pic>
      <p:sp>
        <p:nvSpPr>
          <p:cNvPr id="28" name="Google Shape;28;p82"/>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9" name="Google Shape;29;p82"/>
          <p:cNvCxnSpPr/>
          <p:nvPr/>
        </p:nvCxnSpPr>
        <p:spPr>
          <a:xfrm>
            <a:off x="838200" y="0"/>
            <a:ext cx="0" cy="3295934"/>
          </a:xfrm>
          <a:prstGeom prst="straightConnector1">
            <a:avLst/>
          </a:prstGeom>
          <a:noFill/>
          <a:ln w="28575" cap="flat" cmpd="sng">
            <a:solidFill>
              <a:schemeClr val="dk2"/>
            </a:solidFill>
            <a:prstDash val="solid"/>
            <a:miter lim="800000"/>
            <a:headEnd type="none" w="sm" len="sm"/>
            <a:tailEnd type="none" w="sm" len="sm"/>
          </a:ln>
        </p:spPr>
      </p:cxnSp>
      <p:sp>
        <p:nvSpPr>
          <p:cNvPr id="30" name="Google Shape;30;p82"/>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chemeClr val="dk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83"/>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3"/>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cxnSp>
        <p:nvCxnSpPr>
          <p:cNvPr id="34" name="Google Shape;34;p8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35" name="Google Shape;35;p8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84"/>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cxnSp>
        <p:nvCxnSpPr>
          <p:cNvPr id="38" name="Google Shape;38;p84"/>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39" name="Google Shape;39;p84"/>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st slide (option 1)">
  <p:cSld name="Last slide (option 1)">
    <p:spTree>
      <p:nvGrpSpPr>
        <p:cNvPr id="1" name="Shape 48"/>
        <p:cNvGrpSpPr/>
        <p:nvPr/>
      </p:nvGrpSpPr>
      <p:grpSpPr>
        <a:xfrm>
          <a:off x="0" y="0"/>
          <a:ext cx="0" cy="0"/>
          <a:chOff x="0" y="0"/>
          <a:chExt cx="0" cy="0"/>
        </a:xfrm>
      </p:grpSpPr>
      <p:sp>
        <p:nvSpPr>
          <p:cNvPr id="49" name="Google Shape;49;p86"/>
          <p:cNvSpPr/>
          <p:nvPr/>
        </p:nvSpPr>
        <p:spPr>
          <a:xfrm>
            <a:off x="0" y="1"/>
            <a:ext cx="12192000" cy="342899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86"/>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sp>
        <p:nvSpPr>
          <p:cNvPr id="51" name="Google Shape;51;p86"/>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2" name="Google Shape;52;p86"/>
          <p:cNvCxnSpPr/>
          <p:nvPr/>
        </p:nvCxnSpPr>
        <p:spPr>
          <a:xfrm>
            <a:off x="838200" y="0"/>
            <a:ext cx="0" cy="2362711"/>
          </a:xfrm>
          <a:prstGeom prst="straightConnector1">
            <a:avLst/>
          </a:prstGeom>
          <a:noFill/>
          <a:ln w="28575" cap="flat" cmpd="sng">
            <a:solidFill>
              <a:schemeClr val="dk2"/>
            </a:solidFill>
            <a:prstDash val="solid"/>
            <a:miter lim="800000"/>
            <a:headEnd type="none" w="sm" len="sm"/>
            <a:tailEnd type="none" w="sm" len="sm"/>
          </a:ln>
        </p:spPr>
      </p:cxnSp>
      <p:sp>
        <p:nvSpPr>
          <p:cNvPr id="53" name="Google Shape;53;p86"/>
          <p:cNvSpPr txBox="1">
            <a:spLocks noGrp="1"/>
          </p:cNvSpPr>
          <p:nvPr>
            <p:ph type="subTitle" idx="1"/>
          </p:nvPr>
        </p:nvSpPr>
        <p:spPr>
          <a:xfrm>
            <a:off x="838200" y="4160826"/>
            <a:ext cx="10889439" cy="162014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solidFill>
                  <a:srgbClr val="7F7F7F"/>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4"/>
        <p:cNvGrpSpPr/>
        <p:nvPr/>
      </p:nvGrpSpPr>
      <p:grpSpPr>
        <a:xfrm>
          <a:off x="0" y="0"/>
          <a:ext cx="0" cy="0"/>
          <a:chOff x="0" y="0"/>
          <a:chExt cx="0" cy="0"/>
        </a:xfrm>
      </p:grpSpPr>
      <p:pic>
        <p:nvPicPr>
          <p:cNvPr id="55" name="Google Shape;55;p87"/>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56" name="Google Shape;56;p87"/>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sp>
        <p:nvSpPr>
          <p:cNvPr id="57" name="Google Shape;57;p87"/>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7"/>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59" name="Google Shape;59;p87"/>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60" name="Google Shape;60;p87"/>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1" name="Google Shape;61;p87"/>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
        <p:nvSpPr>
          <p:cNvPr id="62" name="Google Shape;62;p87"/>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 name="Google Shape;63;p87"/>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4" name="Google Shape;64;p87"/>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5"/>
        <p:cNvGrpSpPr/>
        <p:nvPr/>
      </p:nvGrpSpPr>
      <p:grpSpPr>
        <a:xfrm>
          <a:off x="0" y="0"/>
          <a:ext cx="0" cy="0"/>
          <a:chOff x="0" y="0"/>
          <a:chExt cx="0" cy="0"/>
        </a:xfrm>
      </p:grpSpPr>
      <p:pic>
        <p:nvPicPr>
          <p:cNvPr id="66" name="Google Shape;66;p88"/>
          <p:cNvPicPr preferRelativeResize="0"/>
          <p:nvPr/>
        </p:nvPicPr>
        <p:blipFill rotWithShape="1">
          <a:blip r:embed="rId2">
            <a:alphaModFix/>
          </a:blip>
          <a:srcRect/>
          <a:stretch/>
        </p:blipFill>
        <p:spPr>
          <a:xfrm>
            <a:off x="0" y="802219"/>
            <a:ext cx="12192000" cy="6059194"/>
          </a:xfrm>
          <a:prstGeom prst="rect">
            <a:avLst/>
          </a:prstGeom>
          <a:noFill/>
          <a:ln>
            <a:noFill/>
          </a:ln>
        </p:spPr>
      </p:pic>
      <p:sp>
        <p:nvSpPr>
          <p:cNvPr id="67" name="Google Shape;67;p88"/>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sp>
        <p:nvSpPr>
          <p:cNvPr id="68" name="Google Shape;68;p88"/>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 name="Google Shape;69;p88"/>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0" name="Google Shape;70;p88"/>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
        <p:nvSpPr>
          <p:cNvPr id="71" name="Google Shape;71;p88"/>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88"/>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3" name="Google Shape;73;p88"/>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74" name="Google Shape;74;p88"/>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pter Slide" type="title">
  <p:cSld name="TITLE">
    <p:spTree>
      <p:nvGrpSpPr>
        <p:cNvPr id="1" name="Shape 75"/>
        <p:cNvGrpSpPr/>
        <p:nvPr/>
      </p:nvGrpSpPr>
      <p:grpSpPr>
        <a:xfrm>
          <a:off x="0" y="0"/>
          <a:ext cx="0" cy="0"/>
          <a:chOff x="0" y="0"/>
          <a:chExt cx="0" cy="0"/>
        </a:xfrm>
      </p:grpSpPr>
      <p:sp>
        <p:nvSpPr>
          <p:cNvPr id="76" name="Google Shape;76;p89"/>
          <p:cNvSpPr/>
          <p:nvPr/>
        </p:nvSpPr>
        <p:spPr>
          <a:xfrm>
            <a:off x="0" y="0"/>
            <a:ext cx="12192000" cy="68580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 name="Google Shape;77;p89"/>
          <p:cNvSpPr txBox="1">
            <a:spLocks noGrp="1"/>
          </p:cNvSpPr>
          <p:nvPr>
            <p:ph type="ctrTitle"/>
          </p:nvPr>
        </p:nvSpPr>
        <p:spPr>
          <a:xfrm>
            <a:off x="1070189" y="1122363"/>
            <a:ext cx="10676038"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89"/>
          <p:cNvSpPr txBox="1">
            <a:spLocks noGrp="1"/>
          </p:cNvSpPr>
          <p:nvPr>
            <p:ph type="subTitle" idx="1"/>
          </p:nvPr>
        </p:nvSpPr>
        <p:spPr>
          <a:xfrm>
            <a:off x="1070189" y="3602038"/>
            <a:ext cx="10676038"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 name="Google Shape;79;p8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cxnSp>
        <p:nvCxnSpPr>
          <p:cNvPr id="80" name="Google Shape;80;p89"/>
          <p:cNvCxnSpPr/>
          <p:nvPr/>
        </p:nvCxnSpPr>
        <p:spPr>
          <a:xfrm>
            <a:off x="838200" y="0"/>
            <a:ext cx="0" cy="3295934"/>
          </a:xfrm>
          <a:prstGeom prst="straightConnector1">
            <a:avLst/>
          </a:prstGeom>
          <a:noFill/>
          <a:ln w="28575" cap="flat" cmpd="sng">
            <a:solidFill>
              <a:schemeClr val="accent5"/>
            </a:solidFill>
            <a:prstDash val="solid"/>
            <a:miter lim="800000"/>
            <a:headEnd type="none" w="sm" len="sm"/>
            <a:tailEnd type="none" w="sm" len="sm"/>
          </a:ln>
        </p:spPr>
      </p:cxnSp>
      <p:pic>
        <p:nvPicPr>
          <p:cNvPr id="81" name="Google Shape;81;p89"/>
          <p:cNvPicPr preferRelativeResize="0"/>
          <p:nvPr/>
        </p:nvPicPr>
        <p:blipFill rotWithShape="1">
          <a:blip r:embed="rId2">
            <a:alphaModFix/>
          </a:blip>
          <a:srcRect/>
          <a:stretch/>
        </p:blipFill>
        <p:spPr>
          <a:xfrm>
            <a:off x="10027715" y="6045257"/>
            <a:ext cx="1718512" cy="45115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82"/>
        <p:cNvGrpSpPr/>
        <p:nvPr/>
      </p:nvGrpSpPr>
      <p:grpSpPr>
        <a:xfrm>
          <a:off x="0" y="0"/>
          <a:ext cx="0" cy="0"/>
          <a:chOff x="0" y="0"/>
          <a:chExt cx="0" cy="0"/>
        </a:xfrm>
      </p:grpSpPr>
      <p:sp>
        <p:nvSpPr>
          <p:cNvPr id="83" name="Google Shape;83;p90"/>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 name="Google Shape;84;p90"/>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‹N°›</a:t>
            </a:fld>
            <a:endParaRPr/>
          </a:p>
        </p:txBody>
      </p:sp>
      <p:sp>
        <p:nvSpPr>
          <p:cNvPr id="85" name="Google Shape;85;p9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6" name="Google Shape;86;p90"/>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sp>
        <p:nvSpPr>
          <p:cNvPr id="87" name="Google Shape;87;p90"/>
          <p:cNvSpPr txBox="1">
            <a:spLocks noGrp="1"/>
          </p:cNvSpPr>
          <p:nvPr>
            <p:ph type="subTitle" idx="1"/>
          </p:nvPr>
        </p:nvSpPr>
        <p:spPr>
          <a:xfrm>
            <a:off x="838200" y="4160826"/>
            <a:ext cx="10889439" cy="162014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solidFill>
                  <a:srgbClr val="7F7F7F"/>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0"/>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80"/>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949494"/>
                </a:solidFill>
                <a:latin typeface="Arial"/>
                <a:ea typeface="Arial"/>
                <a:cs typeface="Arial"/>
                <a:sym typeface="Arial"/>
              </a:defRPr>
            </a:lvl1pPr>
            <a:lvl2pPr marL="0" marR="0" lvl="1" indent="0" algn="l" rtl="0">
              <a:spcBef>
                <a:spcPts val="0"/>
              </a:spcBef>
              <a:buNone/>
              <a:defRPr sz="1200" b="0" i="0" u="none" strike="noStrike" cap="none">
                <a:solidFill>
                  <a:srgbClr val="949494"/>
                </a:solidFill>
                <a:latin typeface="Arial"/>
                <a:ea typeface="Arial"/>
                <a:cs typeface="Arial"/>
                <a:sym typeface="Arial"/>
              </a:defRPr>
            </a:lvl2pPr>
            <a:lvl3pPr marL="0" marR="0" lvl="2" indent="0" algn="l" rtl="0">
              <a:spcBef>
                <a:spcPts val="0"/>
              </a:spcBef>
              <a:buNone/>
              <a:defRPr sz="1200" b="0" i="0" u="none" strike="noStrike" cap="none">
                <a:solidFill>
                  <a:srgbClr val="949494"/>
                </a:solidFill>
                <a:latin typeface="Arial"/>
                <a:ea typeface="Arial"/>
                <a:cs typeface="Arial"/>
                <a:sym typeface="Arial"/>
              </a:defRPr>
            </a:lvl3pPr>
            <a:lvl4pPr marL="0" marR="0" lvl="3" indent="0" algn="l" rtl="0">
              <a:spcBef>
                <a:spcPts val="0"/>
              </a:spcBef>
              <a:buNone/>
              <a:defRPr sz="1200" b="0" i="0" u="none" strike="noStrike" cap="none">
                <a:solidFill>
                  <a:srgbClr val="949494"/>
                </a:solidFill>
                <a:latin typeface="Arial"/>
                <a:ea typeface="Arial"/>
                <a:cs typeface="Arial"/>
                <a:sym typeface="Arial"/>
              </a:defRPr>
            </a:lvl4pPr>
            <a:lvl5pPr marL="0" marR="0" lvl="4" indent="0" algn="l" rtl="0">
              <a:spcBef>
                <a:spcPts val="0"/>
              </a:spcBef>
              <a:buNone/>
              <a:defRPr sz="1200" b="0" i="0" u="none" strike="noStrike" cap="none">
                <a:solidFill>
                  <a:srgbClr val="949494"/>
                </a:solidFill>
                <a:latin typeface="Arial"/>
                <a:ea typeface="Arial"/>
                <a:cs typeface="Arial"/>
                <a:sym typeface="Arial"/>
              </a:defRPr>
            </a:lvl5pPr>
            <a:lvl6pPr marL="0" marR="0" lvl="5" indent="0" algn="l" rtl="0">
              <a:spcBef>
                <a:spcPts val="0"/>
              </a:spcBef>
              <a:buNone/>
              <a:defRPr sz="1200" b="0" i="0" u="none" strike="noStrike" cap="none">
                <a:solidFill>
                  <a:srgbClr val="949494"/>
                </a:solidFill>
                <a:latin typeface="Arial"/>
                <a:ea typeface="Arial"/>
                <a:cs typeface="Arial"/>
                <a:sym typeface="Arial"/>
              </a:defRPr>
            </a:lvl6pPr>
            <a:lvl7pPr marL="0" marR="0" lvl="6" indent="0" algn="l" rtl="0">
              <a:spcBef>
                <a:spcPts val="0"/>
              </a:spcBef>
              <a:buNone/>
              <a:defRPr sz="1200" b="0" i="0" u="none" strike="noStrike" cap="none">
                <a:solidFill>
                  <a:srgbClr val="949494"/>
                </a:solidFill>
                <a:latin typeface="Arial"/>
                <a:ea typeface="Arial"/>
                <a:cs typeface="Arial"/>
                <a:sym typeface="Arial"/>
              </a:defRPr>
            </a:lvl7pPr>
            <a:lvl8pPr marL="0" marR="0" lvl="7" indent="0" algn="l" rtl="0">
              <a:spcBef>
                <a:spcPts val="0"/>
              </a:spcBef>
              <a:buNone/>
              <a:defRPr sz="1200" b="0" i="0" u="none" strike="noStrike" cap="none">
                <a:solidFill>
                  <a:srgbClr val="949494"/>
                </a:solidFill>
                <a:latin typeface="Arial"/>
                <a:ea typeface="Arial"/>
                <a:cs typeface="Arial"/>
                <a:sym typeface="Arial"/>
              </a:defRPr>
            </a:lvl8pPr>
            <a:lvl9pPr marL="0" marR="0" lvl="8" indent="0" algn="l" rtl="0">
              <a:spcBef>
                <a:spcPts val="0"/>
              </a:spcBef>
              <a:buNone/>
              <a:defRPr sz="1200" b="0" i="0" u="none" strike="noStrike" cap="none">
                <a:solidFill>
                  <a:srgbClr val="949494"/>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pic>
        <p:nvPicPr>
          <p:cNvPr id="13" name="Google Shape;13;p80"/>
          <p:cNvPicPr preferRelativeResize="0"/>
          <p:nvPr/>
        </p:nvPicPr>
        <p:blipFill rotWithShape="1">
          <a:blip r:embed="rId21">
            <a:alphaModFix/>
          </a:blip>
          <a:srcRect/>
          <a:stretch/>
        </p:blipFill>
        <p:spPr>
          <a:xfrm>
            <a:off x="10033852" y="6045988"/>
            <a:ext cx="1715733" cy="4504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0.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chart" Target="../charts/char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6.tmp"/></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4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oecd.org/en/publications/taxing-wages-2024_dbcbac85-en.html" TargetMode="External"/><Relationship Id="rId2" Type="http://schemas.openxmlformats.org/officeDocument/2006/relationships/notesSlide" Target="../notesSlides/notesSlide60.xml"/><Relationship Id="rId1" Type="http://schemas.openxmlformats.org/officeDocument/2006/relationships/slideLayout" Target="../slideLayouts/slideLayout19.xml"/><Relationship Id="rId4" Type="http://schemas.openxmlformats.org/officeDocument/2006/relationships/image" Target="../media/image33.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s://gted.net/"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s://commitmentoequity.org/"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rmAutofit/>
          </a:bodyPr>
          <a:lstStyle/>
          <a:p>
            <a:pPr marL="0" lvl="0" indent="0" algn="l" rtl="0">
              <a:lnSpc>
                <a:spcPct val="90000"/>
              </a:lnSpc>
              <a:spcBef>
                <a:spcPts val="0"/>
              </a:spcBef>
              <a:spcAft>
                <a:spcPts val="0"/>
              </a:spcAft>
              <a:buClr>
                <a:schemeClr val="lt1"/>
              </a:buClr>
              <a:buSzPts val="6000"/>
              <a:buFont typeface="Arial"/>
              <a:buNone/>
            </a:pPr>
            <a:r>
              <a:rPr lang="fr-FR" dirty="0"/>
              <a:t>Domestic Revenue Mobilisation</a:t>
            </a:r>
            <a:endParaRPr dirty="0"/>
          </a:p>
        </p:txBody>
      </p:sp>
      <p:sp>
        <p:nvSpPr>
          <p:cNvPr id="152" name="Google Shape;152;p1"/>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200"/>
              <a:buFont typeface="Arial"/>
              <a:buNone/>
            </a:pPr>
            <a:r>
              <a:rPr lang="fr-FR" dirty="0">
                <a:solidFill>
                  <a:schemeClr val="lt1"/>
                </a:solidFill>
              </a:rPr>
              <a:t> </a:t>
            </a:r>
            <a:r>
              <a:rPr lang="fr-FR" dirty="0"/>
              <a:t>10 - 12 </a:t>
            </a:r>
            <a:r>
              <a:rPr lang="fr-FR"/>
              <a:t>June </a:t>
            </a:r>
            <a:r>
              <a:rPr lang="fr-FR">
                <a:solidFill>
                  <a:schemeClr val="lt1"/>
                </a:solidFill>
              </a:rPr>
              <a:t>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4109AC8-5EA3-440A-AEF6-D821C2FBB3C2}"/>
              </a:ext>
            </a:extLst>
          </p:cNvPr>
          <p:cNvSpPr>
            <a:spLocks noGrp="1"/>
          </p:cNvSpPr>
          <p:nvPr>
            <p:ph type="title"/>
          </p:nvPr>
        </p:nvSpPr>
        <p:spPr/>
        <p:txBody>
          <a:bodyPr/>
          <a:lstStyle/>
          <a:p>
            <a:r>
              <a:rPr lang="fr-FR" dirty="0" err="1"/>
              <a:t>Caveat</a:t>
            </a:r>
            <a:r>
              <a:rPr lang="fr-FR" dirty="0"/>
              <a:t>: </a:t>
            </a:r>
            <a:r>
              <a:rPr lang="fr-FR" dirty="0" err="1"/>
              <a:t>Previous</a:t>
            </a:r>
            <a:r>
              <a:rPr lang="fr-FR" dirty="0"/>
              <a:t> </a:t>
            </a:r>
            <a:r>
              <a:rPr lang="fr-FR" dirty="0" err="1"/>
              <a:t>examples</a:t>
            </a:r>
            <a:endParaRPr lang="fr-FR" dirty="0"/>
          </a:p>
        </p:txBody>
      </p:sp>
      <p:pic>
        <p:nvPicPr>
          <p:cNvPr id="4" name="Image 3">
            <a:extLst>
              <a:ext uri="{FF2B5EF4-FFF2-40B4-BE49-F238E27FC236}">
                <a16:creationId xmlns:a16="http://schemas.microsoft.com/office/drawing/2014/main" id="{8A7E5A17-2CC2-4CD0-AEB1-F131D9309F5B}"/>
              </a:ext>
            </a:extLst>
          </p:cNvPr>
          <p:cNvPicPr>
            <a:picLocks noChangeAspect="1"/>
          </p:cNvPicPr>
          <p:nvPr/>
        </p:nvPicPr>
        <p:blipFill>
          <a:blip r:embed="rId2"/>
          <a:stretch>
            <a:fillRect/>
          </a:stretch>
        </p:blipFill>
        <p:spPr>
          <a:xfrm>
            <a:off x="1832006" y="1400174"/>
            <a:ext cx="9252141" cy="4492626"/>
          </a:xfrm>
          <a:prstGeom prst="rect">
            <a:avLst/>
          </a:prstGeom>
        </p:spPr>
      </p:pic>
    </p:spTree>
    <p:extLst>
      <p:ext uri="{BB962C8B-B14F-4D97-AF65-F5344CB8AC3E}">
        <p14:creationId xmlns:p14="http://schemas.microsoft.com/office/powerpoint/2010/main" val="42610605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77"/>
          <p:cNvSpPr txBox="1">
            <a:spLocks noGrp="1"/>
          </p:cNvSpPr>
          <p:nvPr>
            <p:ph type="title"/>
          </p:nvPr>
        </p:nvSpPr>
        <p:spPr>
          <a:xfrm>
            <a:off x="992756" y="196421"/>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Some</a:t>
            </a:r>
            <a:r>
              <a:rPr lang="fr-FR" dirty="0"/>
              <a:t> </a:t>
            </a:r>
            <a:r>
              <a:rPr lang="fr-FR" dirty="0" err="1"/>
              <a:t>examples</a:t>
            </a:r>
            <a:r>
              <a:rPr lang="fr-FR" dirty="0"/>
              <a:t> of DRM </a:t>
            </a:r>
            <a:r>
              <a:rPr lang="fr-FR" dirty="0" err="1"/>
              <a:t>indicators</a:t>
            </a:r>
            <a:endParaRPr dirty="0"/>
          </a:p>
        </p:txBody>
      </p:sp>
      <p:pic>
        <p:nvPicPr>
          <p:cNvPr id="743" name="Google Shape;743;p77"/>
          <p:cNvPicPr preferRelativeResize="0">
            <a:picLocks noGrp="1"/>
          </p:cNvPicPr>
          <p:nvPr>
            <p:ph type="body" idx="1"/>
          </p:nvPr>
        </p:nvPicPr>
        <p:blipFill rotWithShape="1">
          <a:blip r:embed="rId3">
            <a:alphaModFix/>
          </a:blip>
          <a:srcRect/>
          <a:stretch/>
        </p:blipFill>
        <p:spPr>
          <a:xfrm>
            <a:off x="2017059" y="1327253"/>
            <a:ext cx="8041341" cy="520649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3"/>
          <p:cNvSpPr txBox="1">
            <a:spLocks noGrp="1"/>
          </p:cNvSpPr>
          <p:nvPr>
            <p:ph type="body" idx="1"/>
          </p:nvPr>
        </p:nvSpPr>
        <p:spPr>
          <a:xfrm>
            <a:off x="871249" y="1234660"/>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000"/>
              <a:buChar char="•"/>
            </a:pPr>
            <a:r>
              <a:rPr lang="fr-FR" sz="2000" dirty="0">
                <a:latin typeface="Arial"/>
                <a:ea typeface="Arial"/>
                <a:cs typeface="Arial"/>
                <a:sym typeface="Arial"/>
              </a:rPr>
              <a:t>EITI 2.1 to 2.6 Publication and </a:t>
            </a:r>
            <a:r>
              <a:rPr lang="fr-FR" sz="2000" dirty="0" err="1">
                <a:latin typeface="Arial"/>
                <a:ea typeface="Arial"/>
                <a:cs typeface="Arial"/>
                <a:sym typeface="Arial"/>
              </a:rPr>
              <a:t>disclosure</a:t>
            </a:r>
            <a:r>
              <a:rPr lang="fr-FR" sz="2000" dirty="0">
                <a:latin typeface="Arial"/>
                <a:ea typeface="Arial"/>
                <a:cs typeface="Arial"/>
                <a:sym typeface="Arial"/>
              </a:rPr>
              <a:t>:</a:t>
            </a:r>
            <a:endParaRPr dirty="0"/>
          </a:p>
          <a:p>
            <a:pPr marL="685800" lvl="1" indent="-228600" algn="l" rtl="0">
              <a:lnSpc>
                <a:spcPct val="100000"/>
              </a:lnSpc>
              <a:spcBef>
                <a:spcPts val="1200"/>
              </a:spcBef>
              <a:spcAft>
                <a:spcPts val="0"/>
              </a:spcAft>
              <a:buSzPts val="2000"/>
              <a:buChar char="•"/>
            </a:pPr>
            <a:r>
              <a:rPr lang="fr-FR" dirty="0">
                <a:latin typeface="Arial"/>
                <a:ea typeface="Arial"/>
                <a:cs typeface="Arial"/>
                <a:sym typeface="Arial"/>
              </a:rPr>
              <a:t>Legal </a:t>
            </a:r>
            <a:r>
              <a:rPr lang="fr-FR" dirty="0" err="1">
                <a:latin typeface="Arial"/>
                <a:ea typeface="Arial"/>
                <a:cs typeface="Arial"/>
                <a:sym typeface="Arial"/>
              </a:rPr>
              <a:t>framework</a:t>
            </a:r>
            <a:r>
              <a:rPr lang="fr-FR" dirty="0">
                <a:latin typeface="Arial"/>
                <a:ea typeface="Arial"/>
                <a:cs typeface="Arial"/>
                <a:sym typeface="Arial"/>
              </a:rPr>
              <a:t> and fiscal </a:t>
            </a:r>
            <a:r>
              <a:rPr lang="fr-FR" dirty="0" err="1">
                <a:latin typeface="Arial"/>
                <a:ea typeface="Arial"/>
                <a:cs typeface="Arial"/>
                <a:sym typeface="Arial"/>
              </a:rPr>
              <a:t>regime</a:t>
            </a:r>
            <a:r>
              <a:rPr lang="fr-FR" dirty="0">
                <a:latin typeface="Arial"/>
                <a:ea typeface="Arial"/>
                <a:cs typeface="Arial"/>
                <a:sym typeface="Arial"/>
              </a:rPr>
              <a:t>, </a:t>
            </a:r>
            <a:r>
              <a:rPr lang="fr-FR" dirty="0" err="1">
                <a:latin typeface="Arial"/>
                <a:ea typeface="Arial"/>
                <a:cs typeface="Arial"/>
                <a:sym typeface="Arial"/>
              </a:rPr>
              <a:t>Contract</a:t>
            </a:r>
            <a:r>
              <a:rPr lang="fr-FR" dirty="0">
                <a:latin typeface="Arial"/>
                <a:ea typeface="Arial"/>
                <a:cs typeface="Arial"/>
                <a:sym typeface="Arial"/>
              </a:rPr>
              <a:t> and </a:t>
            </a:r>
            <a:r>
              <a:rPr lang="fr-FR" dirty="0" err="1">
                <a:latin typeface="Arial"/>
                <a:ea typeface="Arial"/>
                <a:cs typeface="Arial"/>
                <a:sym typeface="Arial"/>
              </a:rPr>
              <a:t>license</a:t>
            </a:r>
            <a:r>
              <a:rPr lang="fr-FR" dirty="0">
                <a:latin typeface="Arial"/>
                <a:ea typeface="Arial"/>
                <a:cs typeface="Arial"/>
                <a:sym typeface="Arial"/>
              </a:rPr>
              <a:t> allocations, License </a:t>
            </a:r>
            <a:r>
              <a:rPr lang="fr-FR" dirty="0" err="1">
                <a:latin typeface="Arial"/>
                <a:ea typeface="Arial"/>
                <a:cs typeface="Arial"/>
                <a:sym typeface="Arial"/>
              </a:rPr>
              <a:t>register</a:t>
            </a:r>
            <a:r>
              <a:rPr lang="fr-FR" dirty="0">
                <a:latin typeface="Arial"/>
                <a:ea typeface="Arial"/>
                <a:cs typeface="Arial"/>
                <a:sym typeface="Arial"/>
              </a:rPr>
              <a:t>, </a:t>
            </a:r>
            <a:r>
              <a:rPr lang="fr-FR" dirty="0" err="1">
                <a:latin typeface="Arial"/>
                <a:ea typeface="Arial"/>
                <a:cs typeface="Arial"/>
                <a:sym typeface="Arial"/>
              </a:rPr>
              <a:t>contracts</a:t>
            </a:r>
            <a:r>
              <a:rPr lang="fr-FR" dirty="0">
                <a:latin typeface="Arial"/>
                <a:ea typeface="Arial"/>
                <a:cs typeface="Arial"/>
                <a:sym typeface="Arial"/>
              </a:rPr>
              <a:t>, </a:t>
            </a:r>
            <a:r>
              <a:rPr lang="fr-FR" dirty="0" err="1">
                <a:latin typeface="Arial"/>
                <a:ea typeface="Arial"/>
                <a:cs typeface="Arial"/>
                <a:sym typeface="Arial"/>
              </a:rPr>
              <a:t>Beneficial</a:t>
            </a:r>
            <a:r>
              <a:rPr lang="fr-FR" dirty="0">
                <a:latin typeface="Arial"/>
                <a:ea typeface="Arial"/>
                <a:cs typeface="Arial"/>
                <a:sym typeface="Arial"/>
              </a:rPr>
              <a:t> </a:t>
            </a:r>
            <a:r>
              <a:rPr lang="fr-FR" dirty="0" err="1">
                <a:latin typeface="Arial"/>
                <a:ea typeface="Arial"/>
                <a:cs typeface="Arial"/>
                <a:sym typeface="Arial"/>
              </a:rPr>
              <a:t>ownership</a:t>
            </a:r>
            <a:r>
              <a:rPr lang="fr-FR" dirty="0">
                <a:latin typeface="Arial"/>
                <a:ea typeface="Arial"/>
                <a:cs typeface="Arial"/>
                <a:sym typeface="Arial"/>
              </a:rPr>
              <a:t>, </a:t>
            </a:r>
            <a:r>
              <a:rPr lang="fr-FR" dirty="0" err="1">
                <a:latin typeface="Arial"/>
                <a:ea typeface="Arial"/>
                <a:cs typeface="Arial"/>
                <a:sym typeface="Arial"/>
              </a:rPr>
              <a:t>SOEs</a:t>
            </a:r>
            <a:r>
              <a:rPr lang="fr-FR" dirty="0">
                <a:latin typeface="Arial"/>
                <a:ea typeface="Arial"/>
                <a:cs typeface="Arial"/>
                <a:sym typeface="Arial"/>
              </a:rPr>
              <a:t> participations</a:t>
            </a:r>
            <a:endParaRPr dirty="0"/>
          </a:p>
          <a:p>
            <a:pPr marL="228600" lvl="0" indent="-228600" algn="l" rtl="0">
              <a:lnSpc>
                <a:spcPct val="100000"/>
              </a:lnSpc>
              <a:spcBef>
                <a:spcPts val="1200"/>
              </a:spcBef>
              <a:spcAft>
                <a:spcPts val="0"/>
              </a:spcAft>
              <a:buSzPts val="2000"/>
              <a:buChar char="•"/>
            </a:pPr>
            <a:r>
              <a:rPr lang="fr-FR" sz="2000" dirty="0" err="1">
                <a:latin typeface="Arial"/>
                <a:ea typeface="Arial"/>
                <a:cs typeface="Arial"/>
                <a:sym typeface="Arial"/>
              </a:rPr>
              <a:t>Disclose</a:t>
            </a:r>
            <a:r>
              <a:rPr lang="fr-FR" sz="2000" dirty="0">
                <a:latin typeface="Arial"/>
                <a:ea typeface="Arial"/>
                <a:cs typeface="Arial"/>
                <a:sym typeface="Arial"/>
              </a:rPr>
              <a:t> </a:t>
            </a:r>
            <a:r>
              <a:rPr lang="fr-FR" sz="2000" dirty="0" err="1">
                <a:latin typeface="Arial"/>
                <a:ea typeface="Arial"/>
                <a:cs typeface="Arial"/>
                <a:sym typeface="Arial"/>
              </a:rPr>
              <a:t>feasibility</a:t>
            </a:r>
            <a:r>
              <a:rPr lang="fr-FR" sz="2000" dirty="0">
                <a:latin typeface="Arial"/>
                <a:ea typeface="Arial"/>
                <a:cs typeface="Arial"/>
                <a:sym typeface="Arial"/>
              </a:rPr>
              <a:t> </a:t>
            </a:r>
            <a:r>
              <a:rPr lang="fr-FR" sz="2000" dirty="0" err="1">
                <a:latin typeface="Arial"/>
                <a:ea typeface="Arial"/>
                <a:cs typeface="Arial"/>
                <a:sym typeface="Arial"/>
              </a:rPr>
              <a:t>studies</a:t>
            </a:r>
            <a:r>
              <a:rPr lang="fr-FR" sz="2000" dirty="0">
                <a:latin typeface="Arial"/>
                <a:ea typeface="Arial"/>
                <a:cs typeface="Arial"/>
                <a:sym typeface="Arial"/>
              </a:rPr>
              <a:t> </a:t>
            </a:r>
            <a:r>
              <a:rPr lang="fr-FR" sz="2000" dirty="0" err="1">
                <a:latin typeface="Arial"/>
                <a:ea typeface="Arial"/>
                <a:cs typeface="Arial"/>
                <a:sym typeface="Arial"/>
              </a:rPr>
              <a:t>connected</a:t>
            </a:r>
            <a:r>
              <a:rPr lang="fr-FR" sz="2000" dirty="0">
                <a:latin typeface="Arial"/>
                <a:ea typeface="Arial"/>
                <a:cs typeface="Arial"/>
                <a:sym typeface="Arial"/>
              </a:rPr>
              <a:t> to </a:t>
            </a:r>
            <a:r>
              <a:rPr lang="fr-FR" sz="2000" dirty="0" err="1">
                <a:latin typeface="Arial"/>
                <a:ea typeface="Arial"/>
                <a:cs typeface="Arial"/>
                <a:sym typeface="Arial"/>
              </a:rPr>
              <a:t>each</a:t>
            </a:r>
            <a:r>
              <a:rPr lang="fr-FR" sz="2000" dirty="0">
                <a:latin typeface="Arial"/>
                <a:ea typeface="Arial"/>
                <a:cs typeface="Arial"/>
                <a:sym typeface="Arial"/>
              </a:rPr>
              <a:t> exploitation </a:t>
            </a:r>
            <a:r>
              <a:rPr lang="fr-FR" sz="2000" dirty="0" err="1">
                <a:latin typeface="Arial"/>
                <a:ea typeface="Arial"/>
                <a:cs typeface="Arial"/>
                <a:sym typeface="Arial"/>
              </a:rPr>
              <a:t>license</a:t>
            </a:r>
            <a:endParaRPr dirty="0"/>
          </a:p>
          <a:p>
            <a:pPr marL="228600" lvl="0" indent="-228600" algn="l" rtl="0">
              <a:lnSpc>
                <a:spcPct val="100000"/>
              </a:lnSpc>
              <a:spcBef>
                <a:spcPts val="1200"/>
              </a:spcBef>
              <a:spcAft>
                <a:spcPts val="0"/>
              </a:spcAft>
              <a:buSzPts val="2000"/>
              <a:buChar char="•"/>
            </a:pPr>
            <a:r>
              <a:rPr lang="fr-FR" sz="2000" dirty="0" err="1">
                <a:latin typeface="Arial"/>
                <a:ea typeface="Arial"/>
                <a:cs typeface="Arial"/>
                <a:sym typeface="Arial"/>
              </a:rPr>
              <a:t>Adopt</a:t>
            </a:r>
            <a:r>
              <a:rPr lang="fr-FR" sz="2000" dirty="0">
                <a:latin typeface="Arial"/>
                <a:ea typeface="Arial"/>
                <a:cs typeface="Arial"/>
                <a:sym typeface="Arial"/>
              </a:rPr>
              <a:t> and </a:t>
            </a:r>
            <a:r>
              <a:rPr lang="fr-FR" sz="2000" dirty="0" err="1">
                <a:latin typeface="Arial"/>
                <a:ea typeface="Arial"/>
                <a:cs typeface="Arial"/>
                <a:sym typeface="Arial"/>
              </a:rPr>
              <a:t>apply</a:t>
            </a:r>
            <a:r>
              <a:rPr lang="fr-FR" sz="2000" dirty="0">
                <a:latin typeface="Arial"/>
                <a:ea typeface="Arial"/>
                <a:cs typeface="Arial"/>
                <a:sym typeface="Arial"/>
              </a:rPr>
              <a:t> a ring-</a:t>
            </a:r>
            <a:r>
              <a:rPr lang="fr-FR" sz="2000" dirty="0" err="1">
                <a:latin typeface="Arial"/>
                <a:ea typeface="Arial"/>
                <a:cs typeface="Arial"/>
                <a:sym typeface="Arial"/>
              </a:rPr>
              <a:t>fencing</a:t>
            </a:r>
            <a:r>
              <a:rPr lang="fr-FR" sz="2000" dirty="0">
                <a:latin typeface="Arial"/>
                <a:ea typeface="Arial"/>
                <a:cs typeface="Arial"/>
                <a:sym typeface="Arial"/>
              </a:rPr>
              <a:t> </a:t>
            </a:r>
            <a:r>
              <a:rPr lang="fr-FR" sz="2000" dirty="0" err="1">
                <a:latin typeface="Arial"/>
                <a:ea typeface="Arial"/>
                <a:cs typeface="Arial"/>
                <a:sym typeface="Arial"/>
              </a:rPr>
              <a:t>rule</a:t>
            </a:r>
            <a:endParaRPr dirty="0"/>
          </a:p>
          <a:p>
            <a:pPr marL="228600" lvl="0" indent="-228600" algn="l" rtl="0">
              <a:lnSpc>
                <a:spcPct val="100000"/>
              </a:lnSpc>
              <a:spcBef>
                <a:spcPts val="1200"/>
              </a:spcBef>
              <a:spcAft>
                <a:spcPts val="0"/>
              </a:spcAft>
              <a:buSzPts val="2000"/>
              <a:buChar char="•"/>
            </a:pPr>
            <a:r>
              <a:rPr lang="fr-FR" sz="2000" dirty="0" err="1">
                <a:latin typeface="Arial"/>
                <a:ea typeface="Arial"/>
                <a:cs typeface="Arial"/>
                <a:sym typeface="Arial"/>
              </a:rPr>
              <a:t>Adopt</a:t>
            </a:r>
            <a:r>
              <a:rPr lang="fr-FR" sz="2000" dirty="0">
                <a:latin typeface="Arial"/>
                <a:ea typeface="Arial"/>
                <a:cs typeface="Arial"/>
                <a:sym typeface="Arial"/>
              </a:rPr>
              <a:t> the 6th </a:t>
            </a:r>
            <a:r>
              <a:rPr lang="fr-FR" sz="2000" dirty="0" err="1">
                <a:latin typeface="Arial"/>
                <a:ea typeface="Arial"/>
                <a:cs typeface="Arial"/>
                <a:sym typeface="Arial"/>
              </a:rPr>
              <a:t>method</a:t>
            </a:r>
            <a:r>
              <a:rPr lang="fr-FR" sz="2000" dirty="0">
                <a:latin typeface="Arial"/>
                <a:ea typeface="Arial"/>
                <a:cs typeface="Arial"/>
                <a:sym typeface="Arial"/>
              </a:rPr>
              <a:t> for production/exportation</a:t>
            </a:r>
            <a:endParaRPr dirty="0"/>
          </a:p>
          <a:p>
            <a:pPr marL="228600" lvl="0" indent="-228600" algn="l" rtl="0">
              <a:lnSpc>
                <a:spcPct val="100000"/>
              </a:lnSpc>
              <a:spcBef>
                <a:spcPts val="1200"/>
              </a:spcBef>
              <a:spcAft>
                <a:spcPts val="0"/>
              </a:spcAft>
              <a:buSzPts val="2000"/>
              <a:buChar char="•"/>
            </a:pPr>
            <a:r>
              <a:rPr lang="fr-FR" sz="2000" dirty="0" err="1">
                <a:latin typeface="Arial"/>
                <a:ea typeface="Arial"/>
                <a:cs typeface="Arial"/>
                <a:sym typeface="Arial"/>
              </a:rPr>
              <a:t>Assess</a:t>
            </a:r>
            <a:r>
              <a:rPr lang="fr-FR" sz="2000" dirty="0">
                <a:latin typeface="Arial"/>
                <a:ea typeface="Arial"/>
                <a:cs typeface="Arial"/>
                <a:sym typeface="Arial"/>
              </a:rPr>
              <a:t> </a:t>
            </a:r>
            <a:r>
              <a:rPr lang="fr-FR" sz="2000" dirty="0" err="1">
                <a:latin typeface="Arial"/>
                <a:ea typeface="Arial"/>
                <a:cs typeface="Arial"/>
                <a:sym typeface="Arial"/>
              </a:rPr>
              <a:t>AETRs</a:t>
            </a:r>
            <a:r>
              <a:rPr lang="fr-FR" sz="2000" dirty="0">
                <a:latin typeface="Arial"/>
                <a:ea typeface="Arial"/>
                <a:cs typeface="Arial"/>
                <a:sym typeface="Arial"/>
              </a:rPr>
              <a:t> of the extractive </a:t>
            </a:r>
            <a:r>
              <a:rPr lang="fr-FR" sz="2000" dirty="0" err="1">
                <a:latin typeface="Arial"/>
                <a:ea typeface="Arial"/>
                <a:cs typeface="Arial"/>
                <a:sym typeface="Arial"/>
              </a:rPr>
              <a:t>industry</a:t>
            </a:r>
            <a:endParaRPr sz="2000" dirty="0">
              <a:latin typeface="Arial"/>
              <a:ea typeface="Arial"/>
              <a:cs typeface="Arial"/>
              <a:sym typeface="Arial"/>
            </a:endParaRPr>
          </a:p>
          <a:p>
            <a:pPr marL="228600" lvl="0" indent="-228600" algn="l" rtl="0">
              <a:lnSpc>
                <a:spcPct val="100000"/>
              </a:lnSpc>
              <a:spcBef>
                <a:spcPts val="1200"/>
              </a:spcBef>
              <a:spcAft>
                <a:spcPts val="0"/>
              </a:spcAft>
              <a:buSzPts val="2000"/>
              <a:buChar char="•"/>
            </a:pPr>
            <a:r>
              <a:rPr lang="fr-FR" sz="2000" dirty="0" err="1">
                <a:latin typeface="Arial"/>
                <a:ea typeface="Arial"/>
                <a:cs typeface="Arial"/>
                <a:sym typeface="Arial"/>
              </a:rPr>
              <a:t>Promoting</a:t>
            </a:r>
            <a:r>
              <a:rPr lang="fr-FR" sz="2000" dirty="0">
                <a:latin typeface="Arial"/>
                <a:ea typeface="Arial"/>
                <a:cs typeface="Arial"/>
                <a:sym typeface="Arial"/>
              </a:rPr>
              <a:t> </a:t>
            </a:r>
            <a:r>
              <a:rPr lang="fr-FR" sz="2000" dirty="0" err="1">
                <a:latin typeface="Arial"/>
                <a:ea typeface="Arial"/>
                <a:cs typeface="Arial"/>
                <a:sym typeface="Arial"/>
              </a:rPr>
              <a:t>tax</a:t>
            </a:r>
            <a:r>
              <a:rPr lang="fr-FR" sz="2000" dirty="0">
                <a:latin typeface="Arial"/>
                <a:ea typeface="Arial"/>
                <a:cs typeface="Arial"/>
                <a:sym typeface="Arial"/>
              </a:rPr>
              <a:t> </a:t>
            </a:r>
            <a:r>
              <a:rPr lang="fr-FR" sz="2000" dirty="0" err="1">
                <a:latin typeface="Arial"/>
                <a:ea typeface="Arial"/>
                <a:cs typeface="Arial"/>
                <a:sym typeface="Arial"/>
              </a:rPr>
              <a:t>expenditures</a:t>
            </a:r>
            <a:r>
              <a:rPr lang="fr-FR" sz="2000" dirty="0">
                <a:latin typeface="Arial"/>
                <a:ea typeface="Arial"/>
                <a:cs typeface="Arial"/>
                <a:sym typeface="Arial"/>
              </a:rPr>
              <a:t> </a:t>
            </a:r>
            <a:r>
              <a:rPr lang="fr-FR" sz="2000" dirty="0" err="1">
                <a:latin typeface="Arial"/>
                <a:ea typeface="Arial"/>
                <a:cs typeface="Arial"/>
                <a:sym typeface="Arial"/>
              </a:rPr>
              <a:t>assessment</a:t>
            </a:r>
            <a:r>
              <a:rPr lang="fr-FR" sz="2000" dirty="0">
                <a:latin typeface="Arial"/>
                <a:ea typeface="Arial"/>
                <a:cs typeface="Arial"/>
                <a:sym typeface="Arial"/>
              </a:rPr>
              <a:t> and </a:t>
            </a:r>
            <a:r>
              <a:rPr lang="fr-FR" sz="2000" dirty="0" err="1">
                <a:latin typeface="Arial"/>
                <a:ea typeface="Arial"/>
                <a:cs typeface="Arial"/>
                <a:sym typeface="Arial"/>
              </a:rPr>
              <a:t>publishing</a:t>
            </a:r>
            <a:r>
              <a:rPr lang="fr-FR" sz="2000" dirty="0">
                <a:latin typeface="Arial"/>
                <a:ea typeface="Arial"/>
                <a:cs typeface="Arial"/>
                <a:sym typeface="Arial"/>
              </a:rPr>
              <a:t> </a:t>
            </a:r>
            <a:r>
              <a:rPr lang="fr-FR" sz="2000" dirty="0" err="1">
                <a:latin typeface="Arial"/>
                <a:ea typeface="Arial"/>
                <a:cs typeface="Arial"/>
                <a:sym typeface="Arial"/>
              </a:rPr>
              <a:t>results</a:t>
            </a:r>
            <a:r>
              <a:rPr lang="fr-FR" sz="2000" dirty="0">
                <a:latin typeface="Arial"/>
                <a:ea typeface="Arial"/>
                <a:cs typeface="Arial"/>
                <a:sym typeface="Arial"/>
              </a:rPr>
              <a:t> </a:t>
            </a:r>
            <a:r>
              <a:rPr lang="fr-FR" sz="2000" dirty="0" err="1">
                <a:latin typeface="Arial"/>
                <a:ea typeface="Arial"/>
                <a:cs typeface="Arial"/>
                <a:sym typeface="Arial"/>
              </a:rPr>
              <a:t>participate</a:t>
            </a:r>
            <a:r>
              <a:rPr lang="fr-FR" sz="2000" dirty="0">
                <a:latin typeface="Arial"/>
                <a:ea typeface="Arial"/>
                <a:cs typeface="Arial"/>
                <a:sym typeface="Arial"/>
              </a:rPr>
              <a:t> to budget </a:t>
            </a:r>
            <a:r>
              <a:rPr lang="fr-FR" sz="2000" dirty="0" err="1">
                <a:latin typeface="Arial"/>
                <a:ea typeface="Arial"/>
                <a:cs typeface="Arial"/>
                <a:sym typeface="Arial"/>
              </a:rPr>
              <a:t>transparency</a:t>
            </a:r>
            <a:r>
              <a:rPr lang="fr-FR" sz="2000" dirty="0">
                <a:latin typeface="Arial"/>
                <a:ea typeface="Arial"/>
                <a:cs typeface="Arial"/>
                <a:sym typeface="Arial"/>
              </a:rPr>
              <a:t>.</a:t>
            </a:r>
            <a:endParaRPr dirty="0"/>
          </a:p>
          <a:p>
            <a:pPr marL="228600" lvl="0" indent="-228600" algn="l" rtl="0">
              <a:lnSpc>
                <a:spcPct val="100000"/>
              </a:lnSpc>
              <a:spcBef>
                <a:spcPts val="1200"/>
              </a:spcBef>
              <a:spcAft>
                <a:spcPts val="0"/>
              </a:spcAft>
              <a:buSzPts val="2000"/>
              <a:buChar char="•"/>
            </a:pPr>
            <a:r>
              <a:rPr lang="fr-FR" sz="2000" dirty="0" err="1">
                <a:latin typeface="Arial"/>
                <a:ea typeface="Arial"/>
                <a:cs typeface="Arial"/>
                <a:sym typeface="Arial"/>
              </a:rPr>
              <a:t>Improve</a:t>
            </a:r>
            <a:r>
              <a:rPr lang="fr-FR" sz="2000" dirty="0">
                <a:latin typeface="Arial"/>
                <a:ea typeface="Arial"/>
                <a:cs typeface="Arial"/>
                <a:sym typeface="Arial"/>
              </a:rPr>
              <a:t> the VAT </a:t>
            </a:r>
            <a:r>
              <a:rPr lang="fr-FR" sz="2000" dirty="0" err="1">
                <a:latin typeface="Arial"/>
                <a:ea typeface="Arial"/>
                <a:cs typeface="Arial"/>
                <a:sym typeface="Arial"/>
              </a:rPr>
              <a:t>mechanism</a:t>
            </a:r>
            <a:r>
              <a:rPr lang="fr-FR" sz="2000" dirty="0">
                <a:latin typeface="Arial"/>
                <a:ea typeface="Arial"/>
                <a:cs typeface="Arial"/>
                <a:sym typeface="Arial"/>
              </a:rPr>
              <a:t> (Local content)</a:t>
            </a:r>
            <a:endParaRPr dirty="0"/>
          </a:p>
          <a:p>
            <a:pPr marL="228600" lvl="0" indent="-228600" algn="l" rtl="0">
              <a:lnSpc>
                <a:spcPct val="100000"/>
              </a:lnSpc>
              <a:spcBef>
                <a:spcPts val="1200"/>
              </a:spcBef>
              <a:spcAft>
                <a:spcPts val="0"/>
              </a:spcAft>
              <a:buSzPts val="2000"/>
              <a:buChar char="•"/>
            </a:pPr>
            <a:r>
              <a:rPr lang="fr-FR" sz="2000" dirty="0" err="1">
                <a:latin typeface="Arial"/>
                <a:ea typeface="Arial"/>
                <a:cs typeface="Arial"/>
                <a:sym typeface="Arial"/>
              </a:rPr>
              <a:t>Improve</a:t>
            </a:r>
            <a:r>
              <a:rPr lang="fr-FR" sz="2000" dirty="0">
                <a:latin typeface="Arial"/>
                <a:ea typeface="Arial"/>
                <a:cs typeface="Arial"/>
                <a:sym typeface="Arial"/>
              </a:rPr>
              <a:t> the </a:t>
            </a:r>
            <a:r>
              <a:rPr lang="fr-FR" sz="2000" dirty="0" err="1">
                <a:latin typeface="Arial"/>
                <a:ea typeface="Arial"/>
                <a:cs typeface="Arial"/>
                <a:sym typeface="Arial"/>
              </a:rPr>
              <a:t>progressivity</a:t>
            </a:r>
            <a:r>
              <a:rPr lang="fr-FR" sz="2000" dirty="0">
                <a:latin typeface="Arial"/>
                <a:ea typeface="Arial"/>
                <a:cs typeface="Arial"/>
                <a:sym typeface="Arial"/>
              </a:rPr>
              <a:t> of the extractive </a:t>
            </a:r>
            <a:r>
              <a:rPr lang="fr-FR" sz="2000" dirty="0" err="1">
                <a:latin typeface="Arial"/>
                <a:ea typeface="Arial"/>
                <a:cs typeface="Arial"/>
                <a:sym typeface="Arial"/>
              </a:rPr>
              <a:t>industry</a:t>
            </a:r>
            <a:r>
              <a:rPr lang="fr-FR" sz="2000" dirty="0">
                <a:latin typeface="Arial"/>
                <a:ea typeface="Arial"/>
                <a:cs typeface="Arial"/>
                <a:sym typeface="Arial"/>
              </a:rPr>
              <a:t> </a:t>
            </a:r>
            <a:r>
              <a:rPr lang="fr-FR" sz="2000" dirty="0" err="1">
                <a:latin typeface="Arial"/>
                <a:ea typeface="Arial"/>
                <a:cs typeface="Arial"/>
                <a:sym typeface="Arial"/>
              </a:rPr>
              <a:t>tax</a:t>
            </a:r>
            <a:r>
              <a:rPr lang="fr-FR" sz="2000" dirty="0">
                <a:latin typeface="Arial"/>
                <a:ea typeface="Arial"/>
                <a:cs typeface="Arial"/>
                <a:sym typeface="Arial"/>
              </a:rPr>
              <a:t> </a:t>
            </a:r>
            <a:r>
              <a:rPr lang="fr-FR" sz="2000" dirty="0" err="1">
                <a:latin typeface="Arial"/>
                <a:ea typeface="Arial"/>
                <a:cs typeface="Arial"/>
                <a:sym typeface="Arial"/>
              </a:rPr>
              <a:t>regime</a:t>
            </a:r>
            <a:r>
              <a:rPr lang="fr-FR" sz="2000" dirty="0">
                <a:latin typeface="Arial"/>
                <a:ea typeface="Arial"/>
                <a:cs typeface="Arial"/>
                <a:sym typeface="Arial"/>
              </a:rPr>
              <a:t> by:</a:t>
            </a:r>
            <a:endParaRPr dirty="0"/>
          </a:p>
          <a:p>
            <a:pPr marL="685800" lvl="1" indent="-228600" algn="l" rtl="0">
              <a:lnSpc>
                <a:spcPct val="100000"/>
              </a:lnSpc>
              <a:spcBef>
                <a:spcPts val="1200"/>
              </a:spcBef>
              <a:spcAft>
                <a:spcPts val="0"/>
              </a:spcAft>
              <a:buSzPts val="2000"/>
              <a:buChar char="•"/>
            </a:pPr>
            <a:r>
              <a:rPr lang="fr-FR" dirty="0" err="1">
                <a:latin typeface="Arial"/>
                <a:ea typeface="Arial"/>
                <a:cs typeface="Arial"/>
                <a:sym typeface="Arial"/>
              </a:rPr>
              <a:t>Adopting</a:t>
            </a:r>
            <a:r>
              <a:rPr lang="fr-FR" dirty="0">
                <a:latin typeface="Arial"/>
                <a:ea typeface="Arial"/>
                <a:cs typeface="Arial"/>
                <a:sym typeface="Arial"/>
              </a:rPr>
              <a:t> </a:t>
            </a:r>
            <a:r>
              <a:rPr lang="fr-FR" dirty="0" err="1">
                <a:latin typeface="Arial"/>
                <a:ea typeface="Arial"/>
                <a:cs typeface="Arial"/>
                <a:sym typeface="Arial"/>
              </a:rPr>
              <a:t>mining</a:t>
            </a:r>
            <a:r>
              <a:rPr lang="fr-FR" dirty="0">
                <a:latin typeface="Arial"/>
                <a:ea typeface="Arial"/>
                <a:cs typeface="Arial"/>
                <a:sym typeface="Arial"/>
              </a:rPr>
              <a:t> </a:t>
            </a:r>
            <a:r>
              <a:rPr lang="fr-FR" dirty="0" err="1">
                <a:latin typeface="Arial"/>
                <a:ea typeface="Arial"/>
                <a:cs typeface="Arial"/>
                <a:sym typeface="Arial"/>
              </a:rPr>
              <a:t>royalty</a:t>
            </a:r>
            <a:r>
              <a:rPr lang="fr-FR" dirty="0">
                <a:latin typeface="Arial"/>
                <a:ea typeface="Arial"/>
                <a:cs typeface="Arial"/>
                <a:sym typeface="Arial"/>
              </a:rPr>
              <a:t>/CIT rates </a:t>
            </a:r>
            <a:r>
              <a:rPr lang="fr-FR" dirty="0" err="1">
                <a:latin typeface="Arial"/>
                <a:ea typeface="Arial"/>
                <a:cs typeface="Arial"/>
                <a:sym typeface="Arial"/>
              </a:rPr>
              <a:t>increasing</a:t>
            </a:r>
            <a:r>
              <a:rPr lang="fr-FR" dirty="0">
                <a:latin typeface="Arial"/>
                <a:ea typeface="Arial"/>
                <a:cs typeface="Arial"/>
                <a:sym typeface="Arial"/>
              </a:rPr>
              <a:t> in </a:t>
            </a:r>
            <a:r>
              <a:rPr lang="fr-FR" dirty="0" err="1">
                <a:latin typeface="Arial"/>
                <a:ea typeface="Arial"/>
                <a:cs typeface="Arial"/>
                <a:sym typeface="Arial"/>
              </a:rPr>
              <a:t>commodity</a:t>
            </a:r>
            <a:r>
              <a:rPr lang="fr-FR" dirty="0">
                <a:latin typeface="Arial"/>
                <a:ea typeface="Arial"/>
                <a:cs typeface="Arial"/>
                <a:sym typeface="Arial"/>
              </a:rPr>
              <a:t> </a:t>
            </a:r>
            <a:r>
              <a:rPr lang="fr-FR" dirty="0" err="1">
                <a:latin typeface="Arial"/>
                <a:ea typeface="Arial"/>
                <a:cs typeface="Arial"/>
                <a:sym typeface="Arial"/>
              </a:rPr>
              <a:t>prices</a:t>
            </a:r>
            <a:endParaRPr dirty="0"/>
          </a:p>
        </p:txBody>
      </p:sp>
      <p:sp>
        <p:nvSpPr>
          <p:cNvPr id="716" name="Google Shape;716;p73"/>
          <p:cNvSpPr txBox="1">
            <a:spLocks noGrp="1"/>
          </p:cNvSpPr>
          <p:nvPr>
            <p:ph type="title"/>
          </p:nvPr>
        </p:nvSpPr>
        <p:spPr>
          <a:xfrm>
            <a:off x="871249" y="273539"/>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Potential</a:t>
            </a:r>
            <a:r>
              <a:rPr lang="fr-FR" dirty="0"/>
              <a:t> SMART </a:t>
            </a:r>
            <a:r>
              <a:rPr lang="fr-FR" dirty="0" err="1"/>
              <a:t>indicators</a:t>
            </a:r>
            <a:endParaRPr dirty="0"/>
          </a:p>
        </p:txBody>
      </p:sp>
    </p:spTree>
    <p:extLst>
      <p:ext uri="{BB962C8B-B14F-4D97-AF65-F5344CB8AC3E}">
        <p14:creationId xmlns:p14="http://schemas.microsoft.com/office/powerpoint/2010/main" val="12925132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78"/>
          <p:cNvSpPr txBox="1">
            <a:spLocks noGrp="1"/>
          </p:cNvSpPr>
          <p:nvPr>
            <p:ph type="title"/>
          </p:nvPr>
        </p:nvSpPr>
        <p:spPr>
          <a:xfrm>
            <a:off x="1612979" y="613488"/>
            <a:ext cx="6943192"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Questions?</a:t>
            </a:r>
            <a:endParaRPr dirty="0"/>
          </a:p>
        </p:txBody>
      </p:sp>
      <p:sp>
        <p:nvSpPr>
          <p:cNvPr id="749" name="Google Shape;749;p78"/>
          <p:cNvSpPr txBox="1">
            <a:spLocks noGrp="1"/>
          </p:cNvSpPr>
          <p:nvPr>
            <p:ph type="body" idx="4294967295"/>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FR" dirty="0"/>
              <a:t>Do </a:t>
            </a:r>
            <a:r>
              <a:rPr lang="fr-FR" dirty="0" err="1"/>
              <a:t>you</a:t>
            </a:r>
            <a:r>
              <a:rPr lang="fr-FR" dirty="0"/>
              <a:t> have </a:t>
            </a:r>
            <a:r>
              <a:rPr lang="fr-FR" dirty="0" err="1"/>
              <a:t>any</a:t>
            </a:r>
            <a:r>
              <a:rPr lang="fr-FR" dirty="0"/>
              <a:t> experience in building a DRM </a:t>
            </a:r>
            <a:r>
              <a:rPr lang="fr-FR" dirty="0" err="1"/>
              <a:t>indicator</a:t>
            </a:r>
            <a:r>
              <a:rPr lang="fr-FR" dirty="0"/>
              <a:t>?</a:t>
            </a:r>
            <a:endParaRPr dirty="0"/>
          </a:p>
          <a:p>
            <a:pPr marL="228600" lvl="0" indent="-228600" algn="l" rtl="0">
              <a:lnSpc>
                <a:spcPct val="100000"/>
              </a:lnSpc>
              <a:spcBef>
                <a:spcPts val="1800"/>
              </a:spcBef>
              <a:spcAft>
                <a:spcPts val="0"/>
              </a:spcAft>
              <a:buSzPts val="2400"/>
              <a:buChar char="•"/>
            </a:pPr>
            <a:r>
              <a:rPr lang="fr-FR" dirty="0"/>
              <a:t>Beyond DRM </a:t>
            </a:r>
            <a:r>
              <a:rPr lang="fr-FR" dirty="0" err="1"/>
              <a:t>indicator</a:t>
            </a:r>
            <a:r>
              <a:rPr lang="fr-FR" dirty="0"/>
              <a:t> for budget support </a:t>
            </a:r>
            <a:r>
              <a:rPr lang="fr-FR" dirty="0" err="1"/>
              <a:t>purpose</a:t>
            </a:r>
            <a:r>
              <a:rPr lang="fr-FR" dirty="0"/>
              <a:t>, are </a:t>
            </a:r>
            <a:r>
              <a:rPr lang="fr-FR" dirty="0" err="1"/>
              <a:t>you</a:t>
            </a:r>
            <a:r>
              <a:rPr lang="fr-FR" dirty="0"/>
              <a:t> </a:t>
            </a:r>
            <a:r>
              <a:rPr lang="fr-FR" dirty="0" err="1"/>
              <a:t>engaged</a:t>
            </a:r>
            <a:r>
              <a:rPr lang="fr-FR" dirty="0"/>
              <a:t> in </a:t>
            </a:r>
            <a:r>
              <a:rPr lang="fr-FR" dirty="0" err="1"/>
              <a:t>tax</a:t>
            </a:r>
            <a:r>
              <a:rPr lang="fr-FR" dirty="0"/>
              <a:t> </a:t>
            </a:r>
            <a:r>
              <a:rPr lang="fr-FR" dirty="0" err="1"/>
              <a:t>policy</a:t>
            </a:r>
            <a:r>
              <a:rPr lang="fr-FR" dirty="0"/>
              <a:t> dialogue with the </a:t>
            </a:r>
            <a:r>
              <a:rPr lang="fr-FR" dirty="0" err="1"/>
              <a:t>authorities</a:t>
            </a:r>
            <a:r>
              <a:rPr lang="fr-FR" dirty="0"/>
              <a:t>?</a:t>
            </a:r>
            <a:endParaRPr dirty="0"/>
          </a:p>
          <a:p>
            <a:pPr marL="228600" lvl="0" indent="-228600" algn="l" rtl="0">
              <a:lnSpc>
                <a:spcPct val="100000"/>
              </a:lnSpc>
              <a:spcBef>
                <a:spcPts val="1800"/>
              </a:spcBef>
              <a:spcAft>
                <a:spcPts val="0"/>
              </a:spcAft>
              <a:buSzPts val="2400"/>
              <a:buChar char="•"/>
            </a:pPr>
            <a:r>
              <a:rPr lang="fr-FR" dirty="0" err="1"/>
              <a:t>Which</a:t>
            </a:r>
            <a:r>
              <a:rPr lang="fr-FR" dirty="0"/>
              <a:t> DRM issues do </a:t>
            </a:r>
            <a:r>
              <a:rPr lang="fr-FR" dirty="0" err="1"/>
              <a:t>you</a:t>
            </a:r>
            <a:r>
              <a:rPr lang="fr-FR" dirty="0"/>
              <a:t> have?</a:t>
            </a:r>
            <a:endParaRP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2cedde8ac1b_0_22"/>
          <p:cNvSpPr txBox="1">
            <a:spLocks noGrp="1"/>
          </p:cNvSpPr>
          <p:nvPr>
            <p:ph type="ctrTitle"/>
          </p:nvPr>
        </p:nvSpPr>
        <p:spPr>
          <a:xfrm>
            <a:off x="1070189" y="1122363"/>
            <a:ext cx="10676100" cy="2387700"/>
          </a:xfrm>
          <a:prstGeom prst="rect">
            <a:avLst/>
          </a:prstGeom>
        </p:spPr>
        <p:txBody>
          <a:bodyPr spcFirstLastPara="1" wrap="square" lIns="91425" tIns="45700" rIns="91425" bIns="0" anchor="b" anchorCtr="0">
            <a:noAutofit/>
          </a:bodyPr>
          <a:lstStyle/>
          <a:p>
            <a:pPr marL="0" lvl="0" indent="0" algn="l" rtl="0">
              <a:spcBef>
                <a:spcPts val="0"/>
              </a:spcBef>
              <a:spcAft>
                <a:spcPts val="0"/>
              </a:spcAft>
              <a:buNone/>
            </a:pPr>
            <a:r>
              <a:rPr lang="fr-FR" dirty="0"/>
              <a:t>IV. International Agenda – FATF and EU listings</a:t>
            </a:r>
            <a:endParaRPr dirty="0"/>
          </a:p>
        </p:txBody>
      </p:sp>
      <p:sp>
        <p:nvSpPr>
          <p:cNvPr id="756" name="Google Shape;756;g2cedde8ac1b_0_22"/>
          <p:cNvSpPr txBox="1">
            <a:spLocks noGrp="1"/>
          </p:cNvSpPr>
          <p:nvPr>
            <p:ph type="subTitle" idx="1"/>
          </p:nvPr>
        </p:nvSpPr>
        <p:spPr>
          <a:xfrm>
            <a:off x="1070189" y="3602038"/>
            <a:ext cx="10676100" cy="1655700"/>
          </a:xfrm>
          <a:prstGeom prst="rect">
            <a:avLst/>
          </a:prstGeom>
        </p:spPr>
        <p:txBody>
          <a:bodyPr spcFirstLastPara="1" wrap="square" lIns="91425" tIns="45700" rIns="91425" bIns="45700" anchor="t" anchorCtr="0">
            <a:noAutofit/>
          </a:bodyPr>
          <a:lstStyle/>
          <a:p>
            <a:pPr marL="0" lvl="0" indent="0" algn="l" rtl="0">
              <a:spcBef>
                <a:spcPts val="0"/>
              </a:spcBef>
              <a:spcAft>
                <a:spcPts val="1800"/>
              </a:spcAft>
              <a:buNone/>
            </a:pPr>
            <a:r>
              <a:rPr lang="fr-FR" dirty="0"/>
              <a:t>DG FISMA, DG TAXUD and FPI</a:t>
            </a:r>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79"/>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fr-FR"/>
              <a:t>Thank you</a:t>
            </a:r>
            <a:endParaRPr/>
          </a:p>
        </p:txBody>
      </p:sp>
      <p:sp>
        <p:nvSpPr>
          <p:cNvPr id="763" name="Google Shape;763;p79"/>
          <p:cNvSpPr txBox="1">
            <a:spLocks noGrp="1"/>
          </p:cNvSpPr>
          <p:nvPr>
            <p:ph type="subTitle" idx="1"/>
          </p:nvPr>
        </p:nvSpPr>
        <p:spPr>
          <a:xfrm>
            <a:off x="759575" y="4646435"/>
            <a:ext cx="8941016" cy="185351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050"/>
              <a:buNone/>
            </a:pPr>
            <a:r>
              <a:rPr lang="fr-FR" sz="1050" b="1" dirty="0"/>
              <a:t>© </a:t>
            </a:r>
            <a:r>
              <a:rPr lang="fr-FR" sz="1050" b="1" dirty="0" err="1"/>
              <a:t>European</a:t>
            </a:r>
            <a:r>
              <a:rPr lang="fr-FR" sz="1050" b="1" dirty="0"/>
              <a:t> Union 2025</a:t>
            </a:r>
            <a:endParaRPr dirty="0"/>
          </a:p>
          <a:p>
            <a:pPr marL="0" lvl="0" indent="0" algn="l" rtl="0">
              <a:lnSpc>
                <a:spcPct val="100000"/>
              </a:lnSpc>
              <a:spcBef>
                <a:spcPts val="1800"/>
              </a:spcBef>
              <a:spcAft>
                <a:spcPts val="0"/>
              </a:spcAft>
              <a:buSzPts val="1050"/>
              <a:buNone/>
            </a:pPr>
            <a:r>
              <a:rPr lang="fr-FR" sz="1050" dirty="0" err="1"/>
              <a:t>Unless</a:t>
            </a:r>
            <a:r>
              <a:rPr lang="fr-FR" sz="1050" dirty="0"/>
              <a:t> </a:t>
            </a:r>
            <a:r>
              <a:rPr lang="fr-FR" sz="1050" dirty="0" err="1"/>
              <a:t>otherwise</a:t>
            </a:r>
            <a:r>
              <a:rPr lang="fr-FR" sz="1050" dirty="0"/>
              <a:t> </a:t>
            </a:r>
            <a:r>
              <a:rPr lang="fr-FR" sz="1050" dirty="0" err="1"/>
              <a:t>noted</a:t>
            </a:r>
            <a:r>
              <a:rPr lang="fr-FR" sz="1050" dirty="0"/>
              <a:t> the </a:t>
            </a:r>
            <a:r>
              <a:rPr lang="fr-FR" sz="1050" dirty="0" err="1"/>
              <a:t>reuse</a:t>
            </a:r>
            <a:r>
              <a:rPr lang="fr-FR" sz="1050" dirty="0"/>
              <a:t> of </a:t>
            </a:r>
            <a:r>
              <a:rPr lang="fr-FR" sz="1050" dirty="0" err="1"/>
              <a:t>this</a:t>
            </a:r>
            <a:r>
              <a:rPr lang="fr-FR" sz="1050" dirty="0"/>
              <a:t> </a:t>
            </a:r>
            <a:r>
              <a:rPr lang="fr-FR" sz="1050" dirty="0" err="1"/>
              <a:t>presentation</a:t>
            </a:r>
            <a:r>
              <a:rPr lang="fr-FR" sz="1050" dirty="0"/>
              <a:t> </a:t>
            </a:r>
            <a:r>
              <a:rPr lang="fr-FR" sz="1050" dirty="0" err="1"/>
              <a:t>is</a:t>
            </a:r>
            <a:r>
              <a:rPr lang="fr-FR" sz="1050" dirty="0"/>
              <a:t> </a:t>
            </a:r>
            <a:r>
              <a:rPr lang="fr-FR" sz="1050" dirty="0" err="1"/>
              <a:t>authorised</a:t>
            </a:r>
            <a:r>
              <a:rPr lang="fr-FR" sz="1050" dirty="0"/>
              <a:t> </a:t>
            </a:r>
            <a:r>
              <a:rPr lang="fr-FR" sz="1050" dirty="0" err="1"/>
              <a:t>under</a:t>
            </a:r>
            <a:r>
              <a:rPr lang="fr-FR" sz="1050" dirty="0"/>
              <a:t> the </a:t>
            </a:r>
            <a:r>
              <a:rPr lang="fr-FR" sz="1050" u="sng" dirty="0">
                <a:solidFill>
                  <a:schemeClr val="hlink"/>
                </a:solidFill>
                <a:hlinkClick r:id="rId3"/>
              </a:rPr>
              <a:t>CC BY 4.0 </a:t>
            </a:r>
            <a:r>
              <a:rPr lang="fr-FR" sz="1050" dirty="0" err="1"/>
              <a:t>license</a:t>
            </a:r>
            <a:r>
              <a:rPr lang="fr-FR" sz="1050" dirty="0"/>
              <a:t>. For </a:t>
            </a:r>
            <a:r>
              <a:rPr lang="fr-FR" sz="1050" dirty="0" err="1"/>
              <a:t>any</a:t>
            </a:r>
            <a:r>
              <a:rPr lang="fr-FR" sz="1050" dirty="0"/>
              <a:t> use or reproduction of </a:t>
            </a:r>
            <a:r>
              <a:rPr lang="fr-FR" sz="1050" dirty="0" err="1"/>
              <a:t>elements</a:t>
            </a:r>
            <a:r>
              <a:rPr lang="fr-FR" sz="1050" dirty="0"/>
              <a:t> </a:t>
            </a:r>
            <a:r>
              <a:rPr lang="fr-FR" sz="1050" dirty="0" err="1"/>
              <a:t>that</a:t>
            </a:r>
            <a:r>
              <a:rPr lang="fr-FR" sz="1050" dirty="0"/>
              <a:t> are not </a:t>
            </a:r>
            <a:r>
              <a:rPr lang="fr-FR" sz="1050" dirty="0" err="1"/>
              <a:t>owned</a:t>
            </a:r>
            <a:r>
              <a:rPr lang="fr-FR" sz="1050" dirty="0"/>
              <a:t> by the EU, permission </a:t>
            </a:r>
            <a:r>
              <a:rPr lang="fr-FR" sz="1050" dirty="0" err="1"/>
              <a:t>may</a:t>
            </a:r>
            <a:r>
              <a:rPr lang="fr-FR" sz="1050" dirty="0"/>
              <a:t> </a:t>
            </a:r>
            <a:r>
              <a:rPr lang="fr-FR" sz="1050" dirty="0" err="1"/>
              <a:t>need</a:t>
            </a:r>
            <a:r>
              <a:rPr lang="fr-FR" sz="1050" dirty="0"/>
              <a:t> to </a:t>
            </a:r>
            <a:r>
              <a:rPr lang="fr-FR" sz="1050" dirty="0" err="1"/>
              <a:t>be</a:t>
            </a:r>
            <a:r>
              <a:rPr lang="fr-FR" sz="1050" dirty="0"/>
              <a:t> </a:t>
            </a:r>
            <a:r>
              <a:rPr lang="fr-FR" sz="1050" dirty="0" err="1"/>
              <a:t>sought</a:t>
            </a:r>
            <a:r>
              <a:rPr lang="fr-FR" sz="1050" dirty="0"/>
              <a:t> </a:t>
            </a:r>
            <a:r>
              <a:rPr lang="fr-FR" sz="1050" dirty="0" err="1"/>
              <a:t>directly</a:t>
            </a:r>
            <a:r>
              <a:rPr lang="fr-FR" sz="1050" dirty="0"/>
              <a:t> from the respective right </a:t>
            </a:r>
            <a:r>
              <a:rPr lang="fr-FR" sz="1050" dirty="0" err="1"/>
              <a:t>holders</a:t>
            </a:r>
            <a:r>
              <a:rPr lang="fr-FR" sz="1050" dirty="0"/>
              <a:t>.</a:t>
            </a:r>
            <a:endParaRPr dirty="0"/>
          </a:p>
        </p:txBody>
      </p:sp>
      <p:pic>
        <p:nvPicPr>
          <p:cNvPr id="764" name="Google Shape;764;p79"/>
          <p:cNvPicPr preferRelativeResize="0"/>
          <p:nvPr/>
        </p:nvPicPr>
        <p:blipFill rotWithShape="1">
          <a:blip r:embed="rId4">
            <a:alphaModFix/>
          </a:blip>
          <a:srcRect/>
          <a:stretch/>
        </p:blipFill>
        <p:spPr>
          <a:xfrm>
            <a:off x="830524" y="4858246"/>
            <a:ext cx="1023496" cy="3580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fr-FR" dirty="0" err="1"/>
              <a:t>Tax</a:t>
            </a:r>
            <a:r>
              <a:rPr lang="fr-FR" dirty="0"/>
              <a:t> performance</a:t>
            </a:r>
            <a:r>
              <a:rPr lang="fr-FR" baseline="0" dirty="0"/>
              <a:t> and </a:t>
            </a:r>
            <a:r>
              <a:rPr lang="fr-FR" baseline="0" dirty="0" err="1"/>
              <a:t>tax</a:t>
            </a:r>
            <a:r>
              <a:rPr lang="fr-FR" baseline="0" dirty="0"/>
              <a:t> </a:t>
            </a:r>
            <a:r>
              <a:rPr lang="fr-FR" dirty="0"/>
              <a:t>effort</a:t>
            </a:r>
            <a:endParaRPr dirty="0"/>
          </a:p>
        </p:txBody>
      </p:sp>
      <p:sp>
        <p:nvSpPr>
          <p:cNvPr id="407" name="Google Shape;407;p33"/>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dirty="0"/>
              <a:t>Quiz time!</a:t>
            </a:r>
            <a:endParaRPr dirty="0"/>
          </a:p>
        </p:txBody>
      </p:sp>
      <p:pic>
        <p:nvPicPr>
          <p:cNvPr id="408" name="Google Shape;408;p33"/>
          <p:cNvPicPr preferRelativeResize="0"/>
          <p:nvPr/>
        </p:nvPicPr>
        <p:blipFill rotWithShape="1">
          <a:blip r:embed="rId3">
            <a:alphaModFix/>
          </a:blip>
          <a:srcRect/>
          <a:stretch/>
        </p:blipFill>
        <p:spPr>
          <a:xfrm>
            <a:off x="9909860" y="283574"/>
            <a:ext cx="1316626" cy="1316626"/>
          </a:xfrm>
          <a:prstGeom prst="rect">
            <a:avLst/>
          </a:prstGeom>
          <a:noFill/>
          <a:ln>
            <a:noFill/>
          </a:ln>
        </p:spPr>
      </p:pic>
    </p:spTree>
    <p:extLst>
      <p:ext uri="{BB962C8B-B14F-4D97-AF65-F5344CB8AC3E}">
        <p14:creationId xmlns:p14="http://schemas.microsoft.com/office/powerpoint/2010/main" val="1172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AE5237B-639E-4DE5-835A-B2579BA06F32}"/>
              </a:ext>
            </a:extLst>
          </p:cNvPr>
          <p:cNvSpPr>
            <a:spLocks noGrp="1"/>
          </p:cNvSpPr>
          <p:nvPr>
            <p:ph type="body" idx="1"/>
          </p:nvPr>
        </p:nvSpPr>
        <p:spPr>
          <a:xfrm>
            <a:off x="838199" y="1341120"/>
            <a:ext cx="10905699" cy="4846320"/>
          </a:xfrm>
        </p:spPr>
        <p:txBody>
          <a:bodyPr/>
          <a:lstStyle/>
          <a:p>
            <a:pPr marL="228600" lvl="0" indent="-177800" algn="l" rtl="0">
              <a:lnSpc>
                <a:spcPct val="100000"/>
              </a:lnSpc>
              <a:spcAft>
                <a:spcPts val="0"/>
              </a:spcAft>
              <a:buSzPts val="2800"/>
              <a:buChar char="•"/>
            </a:pPr>
            <a:r>
              <a:rPr lang="en-US" sz="2800" dirty="0"/>
              <a:t>Informal sector and small-scale firms</a:t>
            </a:r>
          </a:p>
          <a:p>
            <a:pPr marL="685800" lvl="1" indent="-152400">
              <a:spcBef>
                <a:spcPts val="0"/>
              </a:spcBef>
              <a:buSzPts val="2400"/>
            </a:pPr>
            <a:r>
              <a:rPr lang="en-US" sz="2400" dirty="0"/>
              <a:t>Economic activities that are not regulated by the state</a:t>
            </a:r>
          </a:p>
          <a:p>
            <a:pPr marL="685800" lvl="1" indent="-152400">
              <a:spcBef>
                <a:spcPts val="0"/>
              </a:spcBef>
              <a:buSzPts val="2400"/>
            </a:pPr>
            <a:r>
              <a:rPr lang="en-US" sz="2400" dirty="0"/>
              <a:t>Dual approach of development economics: Formalization process.</a:t>
            </a:r>
            <a:endParaRPr lang="en-US" dirty="0"/>
          </a:p>
          <a:p>
            <a:pPr marL="228600" lvl="0" indent="-177800" algn="l" rtl="0">
              <a:lnSpc>
                <a:spcPct val="100000"/>
              </a:lnSpc>
              <a:spcAft>
                <a:spcPts val="0"/>
              </a:spcAft>
              <a:buSzPts val="2800"/>
              <a:buChar char="•"/>
            </a:pPr>
            <a:r>
              <a:rPr lang="en-US" sz="2800" dirty="0"/>
              <a:t>Natural resource sector</a:t>
            </a:r>
            <a:endParaRPr lang="en-US" dirty="0"/>
          </a:p>
          <a:p>
            <a:pPr marL="685800" lvl="1" indent="-152400" algn="l" rtl="0">
              <a:lnSpc>
                <a:spcPct val="100000"/>
              </a:lnSpc>
              <a:spcBef>
                <a:spcPts val="0"/>
              </a:spcBef>
              <a:spcAft>
                <a:spcPts val="0"/>
              </a:spcAft>
              <a:buSzPts val="2400"/>
              <a:buChar char="•"/>
            </a:pPr>
            <a:r>
              <a:rPr lang="en-US" sz="2400" dirty="0"/>
              <a:t>Resource curse/blessing</a:t>
            </a:r>
          </a:p>
          <a:p>
            <a:pPr marL="228600" lvl="0" indent="-177800" algn="l" rtl="0">
              <a:lnSpc>
                <a:spcPct val="100000"/>
              </a:lnSpc>
              <a:spcAft>
                <a:spcPts val="0"/>
              </a:spcAft>
              <a:buSzPts val="2800"/>
              <a:buChar char="•"/>
            </a:pPr>
            <a:r>
              <a:rPr lang="en-US" sz="2800" dirty="0"/>
              <a:t>Weak political institutions</a:t>
            </a:r>
            <a:endParaRPr lang="en-US" dirty="0"/>
          </a:p>
          <a:p>
            <a:pPr marL="685800" lvl="1" indent="-152400" algn="l" rtl="0">
              <a:lnSpc>
                <a:spcPct val="100000"/>
              </a:lnSpc>
              <a:spcBef>
                <a:spcPts val="0"/>
              </a:spcBef>
              <a:spcAft>
                <a:spcPts val="0"/>
              </a:spcAft>
              <a:buSzPts val="2400"/>
              <a:buChar char="•"/>
            </a:pPr>
            <a:r>
              <a:rPr lang="en-US" sz="2400" dirty="0"/>
              <a:t>Low contestability of power/accountability, corruption.</a:t>
            </a:r>
            <a:endParaRPr lang="en-US" dirty="0"/>
          </a:p>
          <a:p>
            <a:pPr marL="685800" lvl="1" indent="-152400" algn="l" rtl="0">
              <a:lnSpc>
                <a:spcPct val="100000"/>
              </a:lnSpc>
              <a:spcBef>
                <a:spcPts val="0"/>
              </a:spcBef>
              <a:spcAft>
                <a:spcPts val="0"/>
              </a:spcAft>
              <a:buSzPts val="2400"/>
              <a:buChar char="•"/>
            </a:pPr>
            <a:r>
              <a:rPr lang="en-US" sz="2400" dirty="0">
                <a:highlight>
                  <a:srgbClr val="00FFFF"/>
                </a:highlight>
              </a:rPr>
              <a:t>Aid (curse): </a:t>
            </a:r>
            <a:r>
              <a:rPr lang="en-US" sz="2400" i="1" dirty="0">
                <a:highlight>
                  <a:srgbClr val="00FFFF"/>
                </a:highlight>
              </a:rPr>
              <a:t>Samaritan dilemma</a:t>
            </a:r>
            <a:r>
              <a:rPr lang="en-US" sz="2400" dirty="0">
                <a:highlight>
                  <a:srgbClr val="00FFFF"/>
                </a:highlight>
              </a:rPr>
              <a:t> </a:t>
            </a:r>
          </a:p>
          <a:p>
            <a:pPr marL="228600" lvl="0" indent="-177800" algn="l" rtl="0">
              <a:lnSpc>
                <a:spcPct val="100000"/>
              </a:lnSpc>
              <a:spcBef>
                <a:spcPts val="0"/>
              </a:spcBef>
              <a:spcAft>
                <a:spcPts val="0"/>
              </a:spcAft>
              <a:buSzPts val="2800"/>
              <a:buChar char="•"/>
            </a:pPr>
            <a:r>
              <a:rPr lang="en-US" sz="2800" dirty="0"/>
              <a:t>Lack of political will to reform</a:t>
            </a:r>
          </a:p>
          <a:p>
            <a:pPr marL="685800" lvl="1" indent="-177800" algn="l" rtl="0">
              <a:lnSpc>
                <a:spcPct val="100000"/>
              </a:lnSpc>
              <a:spcBef>
                <a:spcPts val="0"/>
              </a:spcBef>
              <a:spcAft>
                <a:spcPts val="0"/>
              </a:spcAft>
              <a:buSzPts val="2800"/>
              <a:buChar char="•"/>
            </a:pPr>
            <a:r>
              <a:rPr lang="en-US" sz="2400" dirty="0"/>
              <a:t>Lobbying, corruption</a:t>
            </a:r>
          </a:p>
          <a:p>
            <a:pPr marL="685800" lvl="1" indent="-177800" algn="l" rtl="0">
              <a:lnSpc>
                <a:spcPct val="100000"/>
              </a:lnSpc>
              <a:spcBef>
                <a:spcPts val="0"/>
              </a:spcBef>
              <a:spcAft>
                <a:spcPts val="0"/>
              </a:spcAft>
              <a:buSzPts val="2800"/>
              <a:buChar char="•"/>
            </a:pPr>
            <a:r>
              <a:rPr lang="en-US" sz="2400" dirty="0"/>
              <a:t>Lack of information, administrative capacity (?).</a:t>
            </a:r>
            <a:endParaRPr lang="fr-FR" dirty="0"/>
          </a:p>
        </p:txBody>
      </p:sp>
      <p:sp>
        <p:nvSpPr>
          <p:cNvPr id="3" name="Titre 2">
            <a:extLst>
              <a:ext uri="{FF2B5EF4-FFF2-40B4-BE49-F238E27FC236}">
                <a16:creationId xmlns:a16="http://schemas.microsoft.com/office/drawing/2014/main" id="{ED3AD465-2E92-45E9-B743-F348E3FD284B}"/>
              </a:ext>
            </a:extLst>
          </p:cNvPr>
          <p:cNvSpPr>
            <a:spLocks noGrp="1"/>
          </p:cNvSpPr>
          <p:nvPr>
            <p:ph type="title"/>
          </p:nvPr>
        </p:nvSpPr>
        <p:spPr/>
        <p:txBody>
          <a:bodyPr/>
          <a:lstStyle/>
          <a:p>
            <a:r>
              <a:rPr lang="fr-FR" dirty="0" err="1"/>
              <a:t>Why</a:t>
            </a:r>
            <a:r>
              <a:rPr lang="fr-FR" dirty="0"/>
              <a:t> do </a:t>
            </a:r>
            <a:r>
              <a:rPr lang="fr-FR" dirty="0" err="1"/>
              <a:t>developing</a:t>
            </a:r>
            <a:r>
              <a:rPr lang="fr-FR" dirty="0"/>
              <a:t> countries </a:t>
            </a:r>
            <a:r>
              <a:rPr lang="fr-FR" dirty="0" err="1"/>
              <a:t>tax</a:t>
            </a:r>
            <a:r>
              <a:rPr lang="fr-FR" dirty="0"/>
              <a:t> </a:t>
            </a:r>
            <a:r>
              <a:rPr lang="fr-FR" dirty="0" err="1"/>
              <a:t>so</a:t>
            </a:r>
            <a:r>
              <a:rPr lang="fr-FR" dirty="0"/>
              <a:t> </a:t>
            </a:r>
            <a:r>
              <a:rPr lang="fr-FR" dirty="0" err="1"/>
              <a:t>little</a:t>
            </a:r>
            <a:r>
              <a:rPr lang="fr-FR" dirty="0"/>
              <a:t>?</a:t>
            </a:r>
          </a:p>
        </p:txBody>
      </p:sp>
    </p:spTree>
    <p:extLst>
      <p:ext uri="{BB962C8B-B14F-4D97-AF65-F5344CB8AC3E}">
        <p14:creationId xmlns:p14="http://schemas.microsoft.com/office/powerpoint/2010/main" val="3890706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483EB23-8FE7-4EE3-83D0-5914B00CBE11}"/>
              </a:ext>
            </a:extLst>
          </p:cNvPr>
          <p:cNvSpPr>
            <a:spLocks noGrp="1"/>
          </p:cNvSpPr>
          <p:nvPr>
            <p:ph type="title"/>
          </p:nvPr>
        </p:nvSpPr>
        <p:spPr/>
        <p:txBody>
          <a:bodyPr/>
          <a:lstStyle/>
          <a:p>
            <a:r>
              <a:rPr lang="fr-FR" dirty="0" err="1"/>
              <a:t>Samaritan</a:t>
            </a:r>
            <a:r>
              <a:rPr lang="fr-FR" baseline="0" dirty="0"/>
              <a:t> </a:t>
            </a:r>
            <a:r>
              <a:rPr lang="fr-FR" baseline="0" dirty="0" err="1"/>
              <a:t>dilemma</a:t>
            </a:r>
            <a:endParaRPr lang="fr-FR" dirty="0"/>
          </a:p>
        </p:txBody>
      </p:sp>
      <p:pic>
        <p:nvPicPr>
          <p:cNvPr id="5" name="Image 4">
            <a:extLst>
              <a:ext uri="{FF2B5EF4-FFF2-40B4-BE49-F238E27FC236}">
                <a16:creationId xmlns:a16="http://schemas.microsoft.com/office/drawing/2014/main" id="{F7B9C5F4-6322-424A-9122-58AB6D73316C}"/>
              </a:ext>
            </a:extLst>
          </p:cNvPr>
          <p:cNvPicPr>
            <a:picLocks noChangeAspect="1"/>
          </p:cNvPicPr>
          <p:nvPr/>
        </p:nvPicPr>
        <p:blipFill>
          <a:blip r:embed="rId3"/>
          <a:stretch>
            <a:fillRect/>
          </a:stretch>
        </p:blipFill>
        <p:spPr>
          <a:xfrm>
            <a:off x="769728" y="1727201"/>
            <a:ext cx="10620638" cy="4321210"/>
          </a:xfrm>
          <a:prstGeom prst="rect">
            <a:avLst/>
          </a:prstGeom>
        </p:spPr>
      </p:pic>
    </p:spTree>
    <p:extLst>
      <p:ext uri="{BB962C8B-B14F-4D97-AF65-F5344CB8AC3E}">
        <p14:creationId xmlns:p14="http://schemas.microsoft.com/office/powerpoint/2010/main" val="363222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AD23D4F-30D1-4898-BC68-78134593756F}"/>
              </a:ext>
            </a:extLst>
          </p:cNvPr>
          <p:cNvSpPr>
            <a:spLocks noGrp="1"/>
          </p:cNvSpPr>
          <p:nvPr>
            <p:ph type="title"/>
          </p:nvPr>
        </p:nvSpPr>
        <p:spPr/>
        <p:txBody>
          <a:bodyPr/>
          <a:lstStyle/>
          <a:p>
            <a:r>
              <a:rPr lang="fr-FR" dirty="0" err="1"/>
              <a:t>Samaritan</a:t>
            </a:r>
            <a:r>
              <a:rPr lang="fr-FR" dirty="0"/>
              <a:t> </a:t>
            </a:r>
            <a:r>
              <a:rPr lang="fr-FR" dirty="0" err="1"/>
              <a:t>dilemma</a:t>
            </a:r>
            <a:r>
              <a:rPr lang="fr-FR" dirty="0"/>
              <a:t> (</a:t>
            </a:r>
            <a:r>
              <a:rPr lang="fr-FR" dirty="0" err="1"/>
              <a:t>Resolution</a:t>
            </a:r>
            <a:r>
              <a:rPr lang="fr-FR" dirty="0"/>
              <a:t>)</a:t>
            </a:r>
          </a:p>
        </p:txBody>
      </p:sp>
      <p:pic>
        <p:nvPicPr>
          <p:cNvPr id="6" name="Image 5">
            <a:extLst>
              <a:ext uri="{FF2B5EF4-FFF2-40B4-BE49-F238E27FC236}">
                <a16:creationId xmlns:a16="http://schemas.microsoft.com/office/drawing/2014/main" id="{A931FA9E-7279-4EB8-8BFD-036FA2202FB4}"/>
              </a:ext>
            </a:extLst>
          </p:cNvPr>
          <p:cNvPicPr>
            <a:picLocks noChangeAspect="1"/>
          </p:cNvPicPr>
          <p:nvPr/>
        </p:nvPicPr>
        <p:blipFill>
          <a:blip r:embed="rId3"/>
          <a:stretch>
            <a:fillRect/>
          </a:stretch>
        </p:blipFill>
        <p:spPr>
          <a:xfrm>
            <a:off x="970722" y="1727200"/>
            <a:ext cx="10300904" cy="4195965"/>
          </a:xfrm>
          <a:prstGeom prst="rect">
            <a:avLst/>
          </a:prstGeom>
        </p:spPr>
      </p:pic>
    </p:spTree>
    <p:extLst>
      <p:ext uri="{BB962C8B-B14F-4D97-AF65-F5344CB8AC3E}">
        <p14:creationId xmlns:p14="http://schemas.microsoft.com/office/powerpoint/2010/main" val="789810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58C7B67-65BB-4A12-AAF7-FBB6A6030558}"/>
              </a:ext>
            </a:extLst>
          </p:cNvPr>
          <p:cNvSpPr>
            <a:spLocks noGrp="1"/>
          </p:cNvSpPr>
          <p:nvPr>
            <p:ph type="body" idx="1"/>
          </p:nvPr>
        </p:nvSpPr>
        <p:spPr/>
        <p:txBody>
          <a:bodyPr/>
          <a:lstStyle/>
          <a:p>
            <a:pPr lvl="1"/>
            <a:r>
              <a:rPr lang="fr-FR" sz="2800" dirty="0"/>
              <a:t>How </a:t>
            </a:r>
            <a:r>
              <a:rPr lang="fr-FR" sz="2800" dirty="0" err="1"/>
              <a:t>resolving</a:t>
            </a:r>
            <a:r>
              <a:rPr lang="fr-FR" sz="2800" dirty="0"/>
              <a:t> the </a:t>
            </a:r>
            <a:r>
              <a:rPr lang="fr-FR" sz="2800" dirty="0" err="1"/>
              <a:t>Samaritan</a:t>
            </a:r>
            <a:r>
              <a:rPr lang="fr-FR" sz="2800" dirty="0"/>
              <a:t> </a:t>
            </a:r>
            <a:r>
              <a:rPr lang="fr-FR" sz="2800" dirty="0" err="1"/>
              <a:t>dilemma</a:t>
            </a:r>
            <a:r>
              <a:rPr lang="fr-FR" sz="2800" dirty="0"/>
              <a:t>?</a:t>
            </a:r>
          </a:p>
          <a:p>
            <a:pPr lvl="1"/>
            <a:r>
              <a:rPr lang="fr-FR" sz="2800" dirty="0" err="1"/>
              <a:t>Establish</a:t>
            </a:r>
            <a:r>
              <a:rPr lang="fr-FR" sz="2800" dirty="0"/>
              <a:t> a </a:t>
            </a:r>
            <a:r>
              <a:rPr lang="fr-FR" sz="2800" dirty="0" err="1"/>
              <a:t>credible</a:t>
            </a:r>
            <a:r>
              <a:rPr lang="fr-FR" sz="2800" dirty="0"/>
              <a:t> </a:t>
            </a:r>
            <a:r>
              <a:rPr lang="fr-FR" sz="2800" dirty="0" err="1"/>
              <a:t>commitment</a:t>
            </a:r>
            <a:r>
              <a:rPr lang="fr-FR" sz="2800" dirty="0"/>
              <a:t> to </a:t>
            </a:r>
            <a:r>
              <a:rPr lang="fr-FR" sz="2800" dirty="0" err="1"/>
              <a:t>withhold</a:t>
            </a:r>
            <a:r>
              <a:rPr lang="fr-FR" sz="2800" dirty="0"/>
              <a:t> </a:t>
            </a:r>
            <a:r>
              <a:rPr lang="fr-FR" sz="2800" dirty="0" err="1"/>
              <a:t>aid</a:t>
            </a:r>
            <a:r>
              <a:rPr lang="fr-FR" sz="2800" dirty="0"/>
              <a:t> </a:t>
            </a:r>
            <a:r>
              <a:rPr lang="fr-FR" sz="2800" dirty="0" err="1"/>
              <a:t>when</a:t>
            </a:r>
            <a:r>
              <a:rPr lang="fr-FR" sz="2800" dirty="0"/>
              <a:t> effort </a:t>
            </a:r>
            <a:r>
              <a:rPr lang="fr-FR" sz="2800" dirty="0" err="1"/>
              <a:t>is</a:t>
            </a:r>
            <a:r>
              <a:rPr lang="fr-FR" sz="2800" dirty="0"/>
              <a:t> </a:t>
            </a:r>
            <a:r>
              <a:rPr lang="fr-FR" sz="2800" dirty="0" err="1"/>
              <a:t>low</a:t>
            </a:r>
            <a:r>
              <a:rPr lang="fr-FR" sz="2800" dirty="0"/>
              <a:t>.</a:t>
            </a:r>
          </a:p>
          <a:p>
            <a:pPr lvl="1"/>
            <a:r>
              <a:rPr lang="fr-FR" sz="2800" dirty="0" err="1"/>
              <a:t>Conditionalities</a:t>
            </a:r>
            <a:r>
              <a:rPr lang="fr-FR" sz="2800" dirty="0"/>
              <a:t>.</a:t>
            </a:r>
          </a:p>
          <a:p>
            <a:pPr lvl="1"/>
            <a:r>
              <a:rPr lang="fr-FR" sz="2800" dirty="0" err="1"/>
              <a:t>Role</a:t>
            </a:r>
            <a:r>
              <a:rPr lang="fr-FR" sz="2800" dirty="0"/>
              <a:t> of DRM </a:t>
            </a:r>
            <a:r>
              <a:rPr lang="fr-FR" sz="2800" dirty="0" err="1"/>
              <a:t>reforms</a:t>
            </a:r>
            <a:r>
              <a:rPr lang="fr-FR" sz="2800" dirty="0"/>
              <a:t> for budget support.</a:t>
            </a:r>
          </a:p>
          <a:p>
            <a:pPr lvl="2"/>
            <a:r>
              <a:rPr lang="fr-FR" sz="2400" i="1" dirty="0" err="1"/>
              <a:t>Foreign</a:t>
            </a:r>
            <a:r>
              <a:rPr lang="fr-FR" sz="2400" i="1" dirty="0"/>
              <a:t> </a:t>
            </a:r>
            <a:r>
              <a:rPr lang="fr-FR" sz="2400" i="1" dirty="0" err="1"/>
              <a:t>aid</a:t>
            </a:r>
            <a:r>
              <a:rPr lang="fr-FR" sz="2400" i="1" dirty="0"/>
              <a:t> </a:t>
            </a:r>
            <a:r>
              <a:rPr lang="fr-FR" sz="2400" i="1" dirty="0" err="1"/>
              <a:t>is</a:t>
            </a:r>
            <a:r>
              <a:rPr lang="fr-FR" sz="2400" i="1" dirty="0"/>
              <a:t> </a:t>
            </a:r>
            <a:r>
              <a:rPr lang="fr-FR" sz="2400" i="1" dirty="0" err="1"/>
              <a:t>funded</a:t>
            </a:r>
            <a:r>
              <a:rPr lang="fr-FR" sz="2400" i="1" dirty="0"/>
              <a:t> by </a:t>
            </a:r>
            <a:r>
              <a:rPr lang="fr-FR" sz="2400" i="1" dirty="0" err="1"/>
              <a:t>taxpayers</a:t>
            </a:r>
            <a:r>
              <a:rPr lang="fr-FR" sz="2400" i="1" dirty="0"/>
              <a:t> in the North (</a:t>
            </a:r>
            <a:r>
              <a:rPr lang="fr-FR" sz="2400" i="1" dirty="0" err="1"/>
              <a:t>rich</a:t>
            </a:r>
            <a:r>
              <a:rPr lang="fr-FR" sz="2400" i="1" dirty="0"/>
              <a:t> countries).</a:t>
            </a:r>
          </a:p>
          <a:p>
            <a:pPr lvl="1"/>
            <a:r>
              <a:rPr lang="fr-FR" sz="2800" dirty="0"/>
              <a:t>S.M.A.R.T. </a:t>
            </a:r>
            <a:r>
              <a:rPr lang="fr-FR" sz="2800" dirty="0" err="1"/>
              <a:t>indicators</a:t>
            </a:r>
            <a:endParaRPr lang="fr-FR" sz="2800" dirty="0"/>
          </a:p>
        </p:txBody>
      </p:sp>
      <p:sp>
        <p:nvSpPr>
          <p:cNvPr id="3" name="Titre 2">
            <a:extLst>
              <a:ext uri="{FF2B5EF4-FFF2-40B4-BE49-F238E27FC236}">
                <a16:creationId xmlns:a16="http://schemas.microsoft.com/office/drawing/2014/main" id="{1EE595A4-4767-4DD0-8D02-4E91825600BD}"/>
              </a:ext>
            </a:extLst>
          </p:cNvPr>
          <p:cNvSpPr>
            <a:spLocks noGrp="1"/>
          </p:cNvSpPr>
          <p:nvPr>
            <p:ph type="title"/>
          </p:nvPr>
        </p:nvSpPr>
        <p:spPr/>
        <p:txBody>
          <a:bodyPr/>
          <a:lstStyle/>
          <a:p>
            <a:r>
              <a:rPr lang="fr-FR" dirty="0" err="1"/>
              <a:t>Samaritan</a:t>
            </a:r>
            <a:r>
              <a:rPr lang="fr-FR" dirty="0"/>
              <a:t> </a:t>
            </a:r>
            <a:r>
              <a:rPr lang="fr-FR" dirty="0" err="1"/>
              <a:t>dilemma</a:t>
            </a:r>
            <a:r>
              <a:rPr lang="fr-FR" dirty="0"/>
              <a:t> (</a:t>
            </a:r>
            <a:r>
              <a:rPr lang="fr-FR" dirty="0" err="1"/>
              <a:t>Resolution</a:t>
            </a:r>
            <a:r>
              <a:rPr lang="fr-FR" dirty="0"/>
              <a:t>)</a:t>
            </a:r>
          </a:p>
        </p:txBody>
      </p:sp>
    </p:spTree>
    <p:extLst>
      <p:ext uri="{BB962C8B-B14F-4D97-AF65-F5344CB8AC3E}">
        <p14:creationId xmlns:p14="http://schemas.microsoft.com/office/powerpoint/2010/main" val="125198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body" idx="1"/>
          </p:nvPr>
        </p:nvSpPr>
        <p:spPr>
          <a:xfrm>
            <a:off x="838199" y="1056640"/>
            <a:ext cx="10905699" cy="53185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Aft>
                <a:spcPts val="0"/>
              </a:spcAft>
              <a:buSzPts val="2800"/>
            </a:pPr>
            <a:r>
              <a:rPr lang="fr-FR" sz="2800" dirty="0" err="1"/>
              <a:t>Tax</a:t>
            </a:r>
            <a:r>
              <a:rPr lang="fr-FR" sz="2800" dirty="0"/>
              <a:t> </a:t>
            </a:r>
            <a:r>
              <a:rPr lang="fr-FR" sz="2800" dirty="0" err="1"/>
              <a:t>is</a:t>
            </a:r>
            <a:r>
              <a:rPr lang="fr-FR" sz="2800" dirty="0"/>
              <a:t> an important source for </a:t>
            </a:r>
            <a:r>
              <a:rPr lang="fr-FR" sz="2800" dirty="0" err="1"/>
              <a:t>financing</a:t>
            </a:r>
            <a:r>
              <a:rPr lang="fr-FR" sz="2800" dirty="0"/>
              <a:t> public </a:t>
            </a:r>
            <a:r>
              <a:rPr lang="fr-FR" sz="2800" dirty="0" err="1"/>
              <a:t>expenditures</a:t>
            </a:r>
            <a:r>
              <a:rPr lang="fr-FR" sz="2800" dirty="0"/>
              <a:t>.</a:t>
            </a:r>
          </a:p>
          <a:p>
            <a:pPr marL="914400" lvl="1" indent="-457200" algn="l" rtl="0">
              <a:lnSpc>
                <a:spcPct val="100000"/>
              </a:lnSpc>
              <a:spcBef>
                <a:spcPts val="0"/>
              </a:spcBef>
              <a:spcAft>
                <a:spcPts val="0"/>
              </a:spcAft>
              <a:buSzPts val="2800"/>
            </a:pPr>
            <a:r>
              <a:rPr lang="fr-FR" sz="2400" dirty="0"/>
              <a:t>Alternative </a:t>
            </a:r>
            <a:r>
              <a:rPr lang="fr-FR" sz="2400" dirty="0" err="1"/>
              <a:t>ways</a:t>
            </a:r>
            <a:r>
              <a:rPr lang="fr-FR" sz="2400" dirty="0"/>
              <a:t>: </a:t>
            </a:r>
            <a:r>
              <a:rPr lang="fr-FR" sz="2400" dirty="0" err="1"/>
              <a:t>Debt</a:t>
            </a:r>
            <a:r>
              <a:rPr lang="fr-FR" sz="2400" dirty="0"/>
              <a:t> (</a:t>
            </a:r>
            <a:r>
              <a:rPr lang="fr-FR" sz="2400" dirty="0" err="1"/>
              <a:t>limit</a:t>
            </a:r>
            <a:r>
              <a:rPr lang="fr-FR" sz="2400" dirty="0"/>
              <a:t>), </a:t>
            </a:r>
            <a:r>
              <a:rPr lang="fr-FR" sz="2400" dirty="0" err="1"/>
              <a:t>seignoriage</a:t>
            </a:r>
            <a:r>
              <a:rPr lang="fr-FR" sz="2400" dirty="0"/>
              <a:t> (Zimbabwe=&gt;hyperinflation) </a:t>
            </a:r>
          </a:p>
          <a:p>
            <a:pPr marL="914400" lvl="1" indent="-457200" algn="l" rtl="0">
              <a:lnSpc>
                <a:spcPct val="100000"/>
              </a:lnSpc>
              <a:spcBef>
                <a:spcPts val="0"/>
              </a:spcBef>
              <a:spcAft>
                <a:spcPts val="0"/>
              </a:spcAft>
              <a:buSzPts val="2800"/>
            </a:pPr>
            <a:r>
              <a:rPr lang="fr-FR" sz="2400" dirty="0"/>
              <a:t>ODA (</a:t>
            </a:r>
            <a:r>
              <a:rPr lang="fr-FR" sz="2400" i="1" dirty="0" err="1"/>
              <a:t>Solving</a:t>
            </a:r>
            <a:r>
              <a:rPr lang="fr-FR" sz="2400" i="1" dirty="0"/>
              <a:t> the </a:t>
            </a:r>
            <a:r>
              <a:rPr lang="fr-FR" sz="2400" i="1" dirty="0" err="1"/>
              <a:t>Samaritan</a:t>
            </a:r>
            <a:r>
              <a:rPr lang="fr-FR" sz="2400" i="1" dirty="0"/>
              <a:t> </a:t>
            </a:r>
            <a:r>
              <a:rPr lang="fr-FR" sz="2400" i="1" dirty="0" err="1"/>
              <a:t>dilemma</a:t>
            </a:r>
            <a:r>
              <a:rPr lang="fr-FR" sz="2400" i="1" dirty="0"/>
              <a:t>)</a:t>
            </a:r>
            <a:endParaRPr lang="fr-FR" sz="2800" i="1" dirty="0"/>
          </a:p>
          <a:p>
            <a:pPr lvl="2">
              <a:spcBef>
                <a:spcPts val="0"/>
              </a:spcBef>
            </a:pPr>
            <a:r>
              <a:rPr lang="fr-FR" sz="2000" dirty="0"/>
              <a:t>Addis </a:t>
            </a:r>
            <a:r>
              <a:rPr lang="fr-FR" sz="2000" dirty="0" err="1"/>
              <a:t>Tax</a:t>
            </a:r>
            <a:r>
              <a:rPr lang="fr-FR" sz="2000" dirty="0"/>
              <a:t> Initiative (August, 2015) =&gt; 4th International Conf. in Sevilla (2025)</a:t>
            </a:r>
          </a:p>
          <a:p>
            <a:pPr lvl="2">
              <a:spcBef>
                <a:spcPts val="0"/>
              </a:spcBef>
            </a:pPr>
            <a:r>
              <a:rPr lang="fr-FR" sz="2000" dirty="0" err="1"/>
              <a:t>Tax</a:t>
            </a:r>
            <a:r>
              <a:rPr lang="fr-FR" sz="2000" dirty="0"/>
              <a:t> = </a:t>
            </a:r>
            <a:r>
              <a:rPr lang="fr-FR" sz="2000" dirty="0" err="1"/>
              <a:t>Priviliged</a:t>
            </a:r>
            <a:r>
              <a:rPr lang="fr-FR" sz="2000" dirty="0"/>
              <a:t> </a:t>
            </a:r>
            <a:r>
              <a:rPr lang="fr-FR" sz="2000" dirty="0" err="1"/>
              <a:t>tool</a:t>
            </a:r>
            <a:r>
              <a:rPr lang="fr-FR" sz="2000" dirty="0"/>
              <a:t> for </a:t>
            </a:r>
            <a:r>
              <a:rPr lang="fr-FR" sz="2000" dirty="0" err="1"/>
              <a:t>financing</a:t>
            </a:r>
            <a:r>
              <a:rPr lang="fr-FR" sz="2000" dirty="0"/>
              <a:t> </a:t>
            </a:r>
            <a:r>
              <a:rPr lang="fr-FR" sz="2000" dirty="0" err="1"/>
              <a:t>SDGs</a:t>
            </a:r>
            <a:endParaRPr lang="fr-FR" sz="2000" dirty="0"/>
          </a:p>
          <a:p>
            <a:r>
              <a:rPr lang="fr-FR" sz="2800" dirty="0">
                <a:solidFill>
                  <a:schemeClr val="dk1"/>
                </a:solidFill>
                <a:latin typeface="Arial"/>
                <a:ea typeface="Arial"/>
                <a:cs typeface="Arial"/>
                <a:sym typeface="Arial"/>
              </a:rPr>
              <a:t>But to finance </a:t>
            </a:r>
            <a:r>
              <a:rPr lang="fr-FR" sz="2800" dirty="0" err="1">
                <a:solidFill>
                  <a:schemeClr val="dk1"/>
                </a:solidFill>
                <a:latin typeface="Arial"/>
                <a:ea typeface="Arial"/>
                <a:cs typeface="Arial"/>
                <a:sym typeface="Arial"/>
              </a:rPr>
              <a:t>which</a:t>
            </a:r>
            <a:r>
              <a:rPr lang="fr-FR" sz="2800" dirty="0">
                <a:solidFill>
                  <a:schemeClr val="dk1"/>
                </a:solidFill>
                <a:latin typeface="Arial"/>
                <a:ea typeface="Arial"/>
                <a:cs typeface="Arial"/>
                <a:sym typeface="Arial"/>
              </a:rPr>
              <a:t> public </a:t>
            </a:r>
            <a:r>
              <a:rPr lang="fr-FR" sz="2800" dirty="0" err="1">
                <a:solidFill>
                  <a:schemeClr val="dk1"/>
                </a:solidFill>
                <a:latin typeface="Arial"/>
                <a:ea typeface="Arial"/>
                <a:cs typeface="Arial"/>
                <a:sym typeface="Arial"/>
              </a:rPr>
              <a:t>expenditures</a:t>
            </a:r>
            <a:r>
              <a:rPr lang="fr-FR" sz="2800" dirty="0">
                <a:solidFill>
                  <a:schemeClr val="dk1"/>
                </a:solidFill>
                <a:latin typeface="Arial"/>
                <a:ea typeface="Arial"/>
                <a:cs typeface="Arial"/>
                <a:sym typeface="Arial"/>
              </a:rPr>
              <a:t>?</a:t>
            </a:r>
            <a:endParaRPr lang="fr-FR" sz="3200" dirty="0">
              <a:solidFill>
                <a:schemeClr val="dk1"/>
              </a:solidFill>
              <a:latin typeface="Arial"/>
              <a:ea typeface="Arial"/>
              <a:cs typeface="Arial"/>
              <a:sym typeface="Arial"/>
            </a:endParaRPr>
          </a:p>
          <a:p>
            <a:pPr marL="914400" lvl="1" indent="-457200" algn="l" rtl="0">
              <a:lnSpc>
                <a:spcPct val="100000"/>
              </a:lnSpc>
              <a:spcBef>
                <a:spcPts val="0"/>
              </a:spcBef>
              <a:spcAft>
                <a:spcPts val="0"/>
              </a:spcAft>
              <a:buSzPts val="2800"/>
            </a:pPr>
            <a:r>
              <a:rPr lang="fr-FR" sz="2400" i="1" dirty="0" err="1">
                <a:solidFill>
                  <a:schemeClr val="dk1"/>
                </a:solidFill>
                <a:highlight>
                  <a:srgbClr val="00FFFF"/>
                </a:highlight>
                <a:latin typeface="Arial"/>
                <a:ea typeface="Arial"/>
                <a:cs typeface="Arial"/>
                <a:sym typeface="Arial"/>
              </a:rPr>
              <a:t>Which</a:t>
            </a:r>
            <a:r>
              <a:rPr lang="fr-FR" sz="2400" i="1" dirty="0">
                <a:solidFill>
                  <a:schemeClr val="dk1"/>
                </a:solidFill>
                <a:highlight>
                  <a:srgbClr val="00FFFF"/>
                </a:highlight>
                <a:latin typeface="Arial"/>
                <a:ea typeface="Arial"/>
                <a:cs typeface="Arial"/>
                <a:sym typeface="Arial"/>
              </a:rPr>
              <a:t> social </a:t>
            </a:r>
            <a:r>
              <a:rPr lang="fr-FR" sz="2400" i="1" dirty="0" err="1">
                <a:solidFill>
                  <a:schemeClr val="dk1"/>
                </a:solidFill>
                <a:highlight>
                  <a:srgbClr val="00FFFF"/>
                </a:highlight>
                <a:latin typeface="Arial"/>
                <a:ea typeface="Arial"/>
                <a:cs typeface="Arial"/>
                <a:sym typeface="Arial"/>
              </a:rPr>
              <a:t>contract</a:t>
            </a:r>
            <a:r>
              <a:rPr lang="fr-FR" sz="2400" i="1" dirty="0">
                <a:solidFill>
                  <a:schemeClr val="dk1"/>
                </a:solidFill>
                <a:highlight>
                  <a:srgbClr val="00FFFF"/>
                </a:highlight>
                <a:latin typeface="Arial"/>
                <a:ea typeface="Arial"/>
                <a:cs typeface="Arial"/>
                <a:sym typeface="Arial"/>
              </a:rPr>
              <a:t>? EU values?</a:t>
            </a:r>
          </a:p>
          <a:p>
            <a:pPr marL="914400" lvl="1" indent="-457200" algn="l" rtl="0">
              <a:lnSpc>
                <a:spcPct val="100000"/>
              </a:lnSpc>
              <a:spcBef>
                <a:spcPts val="0"/>
              </a:spcBef>
              <a:spcAft>
                <a:spcPts val="0"/>
              </a:spcAft>
              <a:buSzPts val="2800"/>
            </a:pPr>
            <a:r>
              <a:rPr lang="en-US" dirty="0"/>
              <a:t>US, UK contract vs continental EU contract</a:t>
            </a:r>
          </a:p>
          <a:p>
            <a:pPr lvl="1" indent="-457200">
              <a:spcBef>
                <a:spcPts val="0"/>
              </a:spcBef>
              <a:buSzPts val="2800"/>
            </a:pPr>
            <a:r>
              <a:rPr lang="en-US" dirty="0"/>
              <a:t>Health, Education =&gt; Public good or private good? Public or private spending? </a:t>
            </a:r>
          </a:p>
          <a:p>
            <a:pPr lvl="2" indent="-457200">
              <a:spcBef>
                <a:spcPts val="0"/>
              </a:spcBef>
              <a:buSzPts val="2800"/>
            </a:pPr>
            <a:r>
              <a:rPr lang="en-US" sz="2000" dirty="0"/>
              <a:t>Education: Primary school vs Higher education</a:t>
            </a:r>
          </a:p>
          <a:p>
            <a:pPr lvl="2" indent="-457200">
              <a:spcBef>
                <a:spcPts val="0"/>
              </a:spcBef>
              <a:buSzPts val="2800"/>
            </a:pPr>
            <a:r>
              <a:rPr lang="en-US" sz="2000" dirty="0"/>
              <a:t>Health: Communicable diseases vs Cosmetic surgeries</a:t>
            </a:r>
          </a:p>
          <a:p>
            <a:pPr marL="914400" lvl="1" indent="-457200" algn="l" rtl="0">
              <a:lnSpc>
                <a:spcPct val="100000"/>
              </a:lnSpc>
              <a:spcBef>
                <a:spcPts val="0"/>
              </a:spcBef>
              <a:spcAft>
                <a:spcPts val="0"/>
              </a:spcAft>
              <a:buSzPts val="2800"/>
            </a:pPr>
            <a:r>
              <a:rPr lang="en-US" dirty="0"/>
              <a:t>Infrastructures: Firms, workers…</a:t>
            </a:r>
          </a:p>
          <a:p>
            <a:pPr marL="914400" lvl="1" indent="-457200" algn="l" rtl="0">
              <a:lnSpc>
                <a:spcPct val="100000"/>
              </a:lnSpc>
              <a:spcBef>
                <a:spcPts val="0"/>
              </a:spcBef>
              <a:spcAft>
                <a:spcPts val="0"/>
              </a:spcAft>
              <a:buSzPts val="2800"/>
            </a:pPr>
            <a:r>
              <a:rPr lang="en-US" dirty="0"/>
              <a:t>Pensions system</a:t>
            </a:r>
          </a:p>
          <a:p>
            <a:pPr lvl="2" indent="-457200">
              <a:spcBef>
                <a:spcPts val="0"/>
              </a:spcBef>
              <a:buSzPts val="2800"/>
            </a:pPr>
            <a:r>
              <a:rPr lang="en-US" sz="2000" dirty="0"/>
              <a:t>Pay-as-you-go (PAYG) systems vs Funded systems</a:t>
            </a:r>
          </a:p>
          <a:p>
            <a:pPr lvl="1" indent="-457200">
              <a:spcBef>
                <a:spcPts val="0"/>
              </a:spcBef>
              <a:buSzPts val="2800"/>
            </a:pPr>
            <a:r>
              <a:rPr lang="en-US" dirty="0">
                <a:highlight>
                  <a:srgbClr val="00FF00"/>
                </a:highlight>
              </a:rPr>
              <a:t>Subsidizing fossil fuel consumption?</a:t>
            </a:r>
            <a:endParaRPr lang="en-US" sz="2200" dirty="0">
              <a:highlight>
                <a:srgbClr val="00FF00"/>
              </a:highlight>
            </a:endParaRPr>
          </a:p>
        </p:txBody>
      </p:sp>
      <p:sp>
        <p:nvSpPr>
          <p:cNvPr id="200" name="Google Shape;200;p7"/>
          <p:cNvSpPr txBox="1">
            <a:spLocks noGrp="1"/>
          </p:cNvSpPr>
          <p:nvPr>
            <p:ph type="title"/>
          </p:nvPr>
        </p:nvSpPr>
        <p:spPr>
          <a:xfrm>
            <a:off x="960562" y="198380"/>
            <a:ext cx="10515600" cy="782357"/>
          </a:xfrm>
          <a:prstGeom prst="rect">
            <a:avLst/>
          </a:prstGeom>
          <a:noFill/>
          <a:ln>
            <a:noFill/>
          </a:ln>
        </p:spPr>
        <p:txBody>
          <a:bodyPr spcFirstLastPara="1" wrap="square" lIns="91425" tIns="45700" rIns="91425" bIns="0" anchor="b" anchorCtr="0">
            <a:noAutofit/>
          </a:bodyPr>
          <a:lstStyle/>
          <a:p>
            <a:pPr lvl="0">
              <a:buSzPts val="4000"/>
            </a:pPr>
            <a:r>
              <a:rPr lang="fr-FR" dirty="0" err="1"/>
              <a:t>Why</a:t>
            </a:r>
            <a:r>
              <a:rPr lang="fr-FR" dirty="0"/>
              <a:t> DRM? (And for </a:t>
            </a:r>
            <a:r>
              <a:rPr lang="fr-FR" dirty="0" err="1"/>
              <a:t>what</a:t>
            </a:r>
            <a:r>
              <a:rPr lang="fr-FR" dirty="0"/>
              <a: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0"/>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fr-FR" sz="2800" dirty="0"/>
              <a:t>Taxation  = « The </a:t>
            </a:r>
            <a:r>
              <a:rPr lang="fr-FR" sz="2800" dirty="0" err="1"/>
              <a:t>Thunder</a:t>
            </a:r>
            <a:r>
              <a:rPr lang="fr-FR" sz="2800" dirty="0"/>
              <a:t> of </a:t>
            </a:r>
            <a:r>
              <a:rPr lang="fr-FR" sz="2800" dirty="0" err="1"/>
              <a:t>History</a:t>
            </a:r>
            <a:r>
              <a:rPr lang="fr-FR" sz="2800" dirty="0"/>
              <a:t> », Schumpeter</a:t>
            </a:r>
            <a:endParaRPr dirty="0"/>
          </a:p>
          <a:p>
            <a:pPr marL="685800" lvl="1" indent="-228600" algn="l" rtl="0">
              <a:lnSpc>
                <a:spcPct val="100000"/>
              </a:lnSpc>
              <a:spcBef>
                <a:spcPts val="1100"/>
              </a:spcBef>
              <a:spcAft>
                <a:spcPts val="0"/>
              </a:spcAft>
              <a:buSzPts val="2400"/>
              <a:buChar char="•"/>
            </a:pPr>
            <a:r>
              <a:rPr lang="fr-FR" sz="2400" dirty="0"/>
              <a:t>Taxation and </a:t>
            </a:r>
            <a:r>
              <a:rPr lang="fr-FR" sz="2400" dirty="0" err="1"/>
              <a:t>wars</a:t>
            </a:r>
            <a:r>
              <a:rPr lang="fr-FR" sz="2400" dirty="0"/>
              <a:t> (</a:t>
            </a:r>
            <a:r>
              <a:rPr lang="fr-FR" sz="2400" dirty="0" err="1"/>
              <a:t>Income</a:t>
            </a:r>
            <a:r>
              <a:rPr lang="fr-FR" sz="2400" dirty="0"/>
              <a:t> </a:t>
            </a:r>
            <a:r>
              <a:rPr lang="fr-FR" sz="2400" dirty="0" err="1"/>
              <a:t>tax</a:t>
            </a:r>
            <a:r>
              <a:rPr lang="fr-FR" sz="2400" dirty="0"/>
              <a:t> in Europe, US)</a:t>
            </a:r>
            <a:endParaRPr sz="2400" dirty="0"/>
          </a:p>
          <a:p>
            <a:pPr marL="228600" lvl="0" indent="-228600" algn="l" rtl="0">
              <a:lnSpc>
                <a:spcPct val="100000"/>
              </a:lnSpc>
              <a:spcBef>
                <a:spcPts val="600"/>
              </a:spcBef>
              <a:spcAft>
                <a:spcPts val="0"/>
              </a:spcAft>
              <a:buSzPts val="2800"/>
              <a:buChar char="•"/>
            </a:pPr>
            <a:r>
              <a:rPr lang="fr-FR" sz="2800" dirty="0"/>
              <a:t>Monopoly of </a:t>
            </a:r>
            <a:r>
              <a:rPr lang="fr-FR" sz="2800" dirty="0" err="1"/>
              <a:t>legitimate</a:t>
            </a:r>
            <a:r>
              <a:rPr lang="fr-FR" sz="2800" dirty="0"/>
              <a:t> violence, Weber</a:t>
            </a:r>
            <a:endParaRPr dirty="0"/>
          </a:p>
          <a:p>
            <a:pPr marL="228600" lvl="0" indent="-228600" algn="l" rtl="0">
              <a:lnSpc>
                <a:spcPct val="100000"/>
              </a:lnSpc>
              <a:spcBef>
                <a:spcPts val="600"/>
              </a:spcBef>
              <a:spcAft>
                <a:spcPts val="0"/>
              </a:spcAft>
              <a:buSzPts val="2800"/>
              <a:buChar char="•"/>
            </a:pPr>
            <a:r>
              <a:rPr lang="fr-FR" sz="2800" dirty="0"/>
              <a:t>Taxation and </a:t>
            </a:r>
            <a:r>
              <a:rPr lang="fr-FR" sz="2800" dirty="0" err="1"/>
              <a:t>democracy</a:t>
            </a:r>
            <a:endParaRPr lang="fr-FR" sz="2800" dirty="0"/>
          </a:p>
          <a:p>
            <a:pPr marL="685800" lvl="1" indent="-228600" algn="l" rtl="0">
              <a:lnSpc>
                <a:spcPct val="100000"/>
              </a:lnSpc>
              <a:spcBef>
                <a:spcPts val="600"/>
              </a:spcBef>
              <a:spcAft>
                <a:spcPts val="0"/>
              </a:spcAft>
              <a:buSzPts val="2800"/>
              <a:buChar char="•"/>
            </a:pPr>
            <a:r>
              <a:rPr lang="fr-FR" sz="2400" dirty="0"/>
              <a:t>No taxation </a:t>
            </a:r>
            <a:r>
              <a:rPr lang="fr-FR" sz="2400" dirty="0" err="1"/>
              <a:t>without</a:t>
            </a:r>
            <a:r>
              <a:rPr lang="fr-FR" sz="2400" dirty="0"/>
              <a:t> </a:t>
            </a:r>
            <a:r>
              <a:rPr lang="fr-FR" sz="2400" dirty="0" err="1"/>
              <a:t>representation</a:t>
            </a:r>
            <a:endParaRPr lang="fr-FR" sz="2400" dirty="0"/>
          </a:p>
          <a:p>
            <a:pPr marL="685800" lvl="1" indent="-228600" algn="l" rtl="0">
              <a:lnSpc>
                <a:spcPct val="100000"/>
              </a:lnSpc>
              <a:spcBef>
                <a:spcPts val="600"/>
              </a:spcBef>
              <a:spcAft>
                <a:spcPts val="0"/>
              </a:spcAft>
              <a:buSzPts val="2800"/>
              <a:buChar char="•"/>
            </a:pPr>
            <a:r>
              <a:rPr lang="fr-FR" sz="2400" dirty="0" err="1"/>
              <a:t>Does</a:t>
            </a:r>
            <a:r>
              <a:rPr lang="fr-FR" sz="2400" dirty="0"/>
              <a:t> taxation lead to </a:t>
            </a:r>
            <a:r>
              <a:rPr lang="fr-FR" sz="2400" dirty="0" err="1"/>
              <a:t>representation</a:t>
            </a:r>
            <a:r>
              <a:rPr lang="fr-FR" sz="2400" dirty="0"/>
              <a:t>? </a:t>
            </a:r>
            <a:r>
              <a:rPr lang="fr-FR" sz="2400" dirty="0" err="1"/>
              <a:t>Empirical</a:t>
            </a:r>
            <a:r>
              <a:rPr lang="fr-FR" sz="2400" dirty="0"/>
              <a:t> </a:t>
            </a:r>
            <a:r>
              <a:rPr lang="fr-FR" sz="2400" dirty="0" err="1"/>
              <a:t>evidence</a:t>
            </a:r>
            <a:r>
              <a:rPr lang="fr-FR" sz="2400" dirty="0"/>
              <a:t>.</a:t>
            </a:r>
            <a:endParaRPr sz="2400" dirty="0"/>
          </a:p>
          <a:p>
            <a:pPr marL="228600" lvl="0" indent="-228600" algn="l" rtl="0">
              <a:lnSpc>
                <a:spcPct val="100000"/>
              </a:lnSpc>
              <a:spcBef>
                <a:spcPts val="600"/>
              </a:spcBef>
              <a:spcAft>
                <a:spcPts val="0"/>
              </a:spcAft>
              <a:buSzPts val="2800"/>
              <a:buChar char="•"/>
            </a:pPr>
            <a:r>
              <a:rPr lang="fr-FR" sz="2800" dirty="0"/>
              <a:t>State </a:t>
            </a:r>
            <a:r>
              <a:rPr lang="fr-FR" sz="2800" dirty="0" err="1"/>
              <a:t>capacity</a:t>
            </a:r>
            <a:endParaRPr sz="2800" dirty="0"/>
          </a:p>
          <a:p>
            <a:pPr marL="685800" lvl="1" indent="-228600" algn="l" rtl="0">
              <a:lnSpc>
                <a:spcPct val="100000"/>
              </a:lnSpc>
              <a:spcBef>
                <a:spcPts val="1100"/>
              </a:spcBef>
              <a:spcAft>
                <a:spcPts val="0"/>
              </a:spcAft>
              <a:buSzPts val="2400"/>
              <a:buChar char="•"/>
            </a:pPr>
            <a:r>
              <a:rPr lang="fr-FR" sz="2400" dirty="0"/>
              <a:t>Taxation, </a:t>
            </a:r>
            <a:r>
              <a:rPr lang="fr-FR" sz="2400" dirty="0" err="1"/>
              <a:t>tax</a:t>
            </a:r>
            <a:r>
              <a:rPr lang="fr-FR" sz="2400" dirty="0"/>
              <a:t> administration, </a:t>
            </a:r>
            <a:r>
              <a:rPr lang="fr-FR" sz="2400" dirty="0" err="1"/>
              <a:t>tax</a:t>
            </a:r>
            <a:r>
              <a:rPr lang="fr-FR" sz="2400" dirty="0"/>
              <a:t> </a:t>
            </a:r>
            <a:r>
              <a:rPr lang="fr-FR" sz="2400" dirty="0" err="1"/>
              <a:t>policy</a:t>
            </a:r>
            <a:endParaRPr sz="2400" dirty="0"/>
          </a:p>
        </p:txBody>
      </p:sp>
      <p:sp>
        <p:nvSpPr>
          <p:cNvPr id="220" name="Google Shape;220;p10"/>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Beyond revenue,</a:t>
            </a:r>
            <a:r>
              <a:rPr lang="fr-FR" baseline="0" dirty="0"/>
              <a:t> </a:t>
            </a:r>
            <a:r>
              <a:rPr lang="fr-FR" dirty="0"/>
              <a:t>DRM: A </a:t>
            </a:r>
            <a:r>
              <a:rPr lang="fr-FR" dirty="0" err="1"/>
              <a:t>tool</a:t>
            </a:r>
            <a:r>
              <a:rPr lang="fr-FR" dirty="0"/>
              <a:t> for State building</a:t>
            </a:r>
            <a:endParaRPr dirty="0"/>
          </a:p>
        </p:txBody>
      </p:sp>
    </p:spTree>
    <p:extLst>
      <p:ext uri="{BB962C8B-B14F-4D97-AF65-F5344CB8AC3E}">
        <p14:creationId xmlns:p14="http://schemas.microsoft.com/office/powerpoint/2010/main" val="262676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D8B1095-721E-45B0-A6AE-ACA086F854F4}"/>
              </a:ext>
            </a:extLst>
          </p:cNvPr>
          <p:cNvSpPr>
            <a:spLocks noGrp="1"/>
          </p:cNvSpPr>
          <p:nvPr>
            <p:ph type="body" idx="1"/>
          </p:nvPr>
        </p:nvSpPr>
        <p:spPr>
          <a:xfrm>
            <a:off x="4897120" y="1572016"/>
            <a:ext cx="6846778" cy="4389119"/>
          </a:xfrm>
        </p:spPr>
        <p:txBody>
          <a:bodyPr/>
          <a:lstStyle/>
          <a:p>
            <a:r>
              <a:rPr lang="fr-FR" dirty="0" err="1"/>
              <a:t>History</a:t>
            </a:r>
            <a:r>
              <a:rPr lang="fr-FR" dirty="0"/>
              <a:t> of Western </a:t>
            </a:r>
            <a:r>
              <a:rPr lang="fr-FR" dirty="0" err="1"/>
              <a:t>European</a:t>
            </a:r>
            <a:r>
              <a:rPr lang="fr-FR" dirty="0"/>
              <a:t> countries</a:t>
            </a:r>
          </a:p>
          <a:p>
            <a:r>
              <a:rPr lang="fr-FR" dirty="0" err="1"/>
              <a:t>Virtuous</a:t>
            </a:r>
            <a:r>
              <a:rPr lang="fr-FR" baseline="0" dirty="0"/>
              <a:t> </a:t>
            </a:r>
            <a:r>
              <a:rPr lang="fr-FR" b="1" i="1" baseline="0" dirty="0"/>
              <a:t>fiscal </a:t>
            </a:r>
            <a:r>
              <a:rPr lang="fr-FR" baseline="0" dirty="0" err="1"/>
              <a:t>circle</a:t>
            </a:r>
            <a:endParaRPr lang="fr-FR" baseline="0" dirty="0"/>
          </a:p>
          <a:p>
            <a:pPr lvl="1"/>
            <a:r>
              <a:rPr lang="fr-FR" baseline="0" dirty="0"/>
              <a:t>More </a:t>
            </a:r>
            <a:r>
              <a:rPr lang="fr-FR" baseline="0" dirty="0" err="1"/>
              <a:t>tax</a:t>
            </a:r>
            <a:r>
              <a:rPr lang="fr-FR" baseline="0" dirty="0"/>
              <a:t> revenue =&gt; more </a:t>
            </a:r>
            <a:r>
              <a:rPr lang="fr-FR" baseline="0" dirty="0" err="1"/>
              <a:t>demand</a:t>
            </a:r>
            <a:r>
              <a:rPr lang="fr-FR" baseline="0" dirty="0"/>
              <a:t> for </a:t>
            </a:r>
            <a:r>
              <a:rPr lang="fr-FR" baseline="0" dirty="0" err="1"/>
              <a:t>accountable</a:t>
            </a:r>
            <a:r>
              <a:rPr lang="fr-FR" baseline="0" dirty="0"/>
              <a:t> use of public </a:t>
            </a:r>
            <a:r>
              <a:rPr lang="fr-FR" baseline="0" dirty="0" err="1"/>
              <a:t>funds</a:t>
            </a:r>
            <a:r>
              <a:rPr lang="fr-FR" baseline="0" dirty="0"/>
              <a:t> =&gt; More efficient public </a:t>
            </a:r>
            <a:r>
              <a:rPr lang="fr-FR" baseline="0" dirty="0" err="1"/>
              <a:t>expenditures</a:t>
            </a:r>
            <a:r>
              <a:rPr lang="fr-FR" baseline="0" dirty="0"/>
              <a:t> =&gt; </a:t>
            </a:r>
            <a:r>
              <a:rPr lang="fr-FR" baseline="0" dirty="0" err="1"/>
              <a:t>Broader</a:t>
            </a:r>
            <a:r>
              <a:rPr lang="fr-FR" baseline="0" dirty="0"/>
              <a:t> </a:t>
            </a:r>
            <a:r>
              <a:rPr lang="fr-FR" baseline="0" dirty="0" err="1"/>
              <a:t>tax</a:t>
            </a:r>
            <a:r>
              <a:rPr lang="fr-FR" baseline="0" dirty="0"/>
              <a:t> bases =&gt; More </a:t>
            </a:r>
            <a:r>
              <a:rPr lang="fr-FR" baseline="0" dirty="0" err="1"/>
              <a:t>tax</a:t>
            </a:r>
            <a:r>
              <a:rPr lang="fr-FR" baseline="0" dirty="0"/>
              <a:t> revenue =&gt;…</a:t>
            </a:r>
          </a:p>
          <a:p>
            <a:pPr lvl="1"/>
            <a:r>
              <a:rPr lang="fr-FR" dirty="0" err="1"/>
              <a:t>Increasing</a:t>
            </a:r>
            <a:r>
              <a:rPr lang="fr-FR" dirty="0"/>
              <a:t> </a:t>
            </a:r>
            <a:r>
              <a:rPr lang="fr-FR" dirty="0" err="1"/>
              <a:t>citizens</a:t>
            </a:r>
            <a:r>
              <a:rPr lang="fr-FR" dirty="0"/>
              <a:t>’ trust in the State</a:t>
            </a:r>
          </a:p>
          <a:p>
            <a:pPr lvl="1"/>
            <a:r>
              <a:rPr lang="fr-FR" dirty="0"/>
              <a:t>A </a:t>
            </a:r>
            <a:r>
              <a:rPr lang="fr-FR" dirty="0" err="1"/>
              <a:t>counter-example</a:t>
            </a:r>
            <a:r>
              <a:rPr lang="fr-FR" dirty="0"/>
              <a:t>: The case of </a:t>
            </a:r>
            <a:r>
              <a:rPr lang="fr-FR" dirty="0" err="1"/>
              <a:t>resource</a:t>
            </a:r>
            <a:r>
              <a:rPr lang="fr-FR" dirty="0"/>
              <a:t> </a:t>
            </a:r>
            <a:r>
              <a:rPr lang="fr-FR" dirty="0" err="1"/>
              <a:t>rich</a:t>
            </a:r>
            <a:r>
              <a:rPr lang="fr-FR" dirty="0"/>
              <a:t> countries and a solution (the </a:t>
            </a:r>
            <a:r>
              <a:rPr lang="fr-FR" dirty="0" err="1"/>
              <a:t>creation</a:t>
            </a:r>
            <a:r>
              <a:rPr lang="fr-FR" dirty="0"/>
              <a:t> of sovereign </a:t>
            </a:r>
            <a:r>
              <a:rPr lang="fr-FR" dirty="0" err="1"/>
              <a:t>funds</a:t>
            </a:r>
            <a:r>
              <a:rPr lang="fr-FR" dirty="0"/>
              <a:t> to freeze the impact of </a:t>
            </a:r>
            <a:r>
              <a:rPr lang="fr-FR" dirty="0" err="1"/>
              <a:t>windfall</a:t>
            </a:r>
            <a:r>
              <a:rPr lang="fr-FR" dirty="0"/>
              <a:t> revenue)</a:t>
            </a:r>
          </a:p>
        </p:txBody>
      </p:sp>
      <p:sp>
        <p:nvSpPr>
          <p:cNvPr id="3" name="Titre 2">
            <a:extLst>
              <a:ext uri="{FF2B5EF4-FFF2-40B4-BE49-F238E27FC236}">
                <a16:creationId xmlns:a16="http://schemas.microsoft.com/office/drawing/2014/main" id="{8C1A08E2-0730-4A5C-B0BF-5E3222E351D8}"/>
              </a:ext>
            </a:extLst>
          </p:cNvPr>
          <p:cNvSpPr>
            <a:spLocks noGrp="1"/>
          </p:cNvSpPr>
          <p:nvPr>
            <p:ph type="title"/>
          </p:nvPr>
        </p:nvSpPr>
        <p:spPr/>
        <p:txBody>
          <a:bodyPr/>
          <a:lstStyle/>
          <a:p>
            <a:r>
              <a:rPr lang="fr-FR" dirty="0"/>
              <a:t>DRM as a </a:t>
            </a:r>
            <a:r>
              <a:rPr lang="fr-FR" dirty="0" err="1"/>
              <a:t>tool</a:t>
            </a:r>
            <a:r>
              <a:rPr lang="fr-FR" dirty="0"/>
              <a:t> to </a:t>
            </a:r>
            <a:r>
              <a:rPr lang="fr-FR" dirty="0" err="1"/>
              <a:t>build</a:t>
            </a:r>
            <a:r>
              <a:rPr lang="fr-FR" dirty="0"/>
              <a:t> a modern State</a:t>
            </a:r>
          </a:p>
        </p:txBody>
      </p:sp>
      <p:pic>
        <p:nvPicPr>
          <p:cNvPr id="6" name="Image 5">
            <a:extLst>
              <a:ext uri="{FF2B5EF4-FFF2-40B4-BE49-F238E27FC236}">
                <a16:creationId xmlns:a16="http://schemas.microsoft.com/office/drawing/2014/main" id="{7776AF75-085A-4BAC-8BD2-EB59DECD3B88}"/>
              </a:ext>
            </a:extLst>
          </p:cNvPr>
          <p:cNvPicPr>
            <a:picLocks noChangeAspect="1"/>
          </p:cNvPicPr>
          <p:nvPr/>
        </p:nvPicPr>
        <p:blipFill>
          <a:blip r:embed="rId2"/>
          <a:stretch>
            <a:fillRect/>
          </a:stretch>
        </p:blipFill>
        <p:spPr>
          <a:xfrm>
            <a:off x="177800" y="1572017"/>
            <a:ext cx="4389120" cy="4389120"/>
          </a:xfrm>
          <a:prstGeom prst="rect">
            <a:avLst/>
          </a:prstGeom>
        </p:spPr>
      </p:pic>
    </p:spTree>
    <p:extLst>
      <p:ext uri="{BB962C8B-B14F-4D97-AF65-F5344CB8AC3E}">
        <p14:creationId xmlns:p14="http://schemas.microsoft.com/office/powerpoint/2010/main" val="220322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407CF15-9282-441B-B293-5D471A4CFE2A}"/>
              </a:ext>
            </a:extLst>
          </p:cNvPr>
          <p:cNvSpPr>
            <a:spLocks noGrp="1"/>
          </p:cNvSpPr>
          <p:nvPr>
            <p:ph type="body" idx="1"/>
          </p:nvPr>
        </p:nvSpPr>
        <p:spPr/>
        <p:txBody>
          <a:bodyPr/>
          <a:lstStyle/>
          <a:p>
            <a:pPr lvl="0"/>
            <a:r>
              <a:rPr lang="en-US" sz="2400" b="1" dirty="0"/>
              <a:t>Domestic </a:t>
            </a:r>
            <a:r>
              <a:rPr lang="en-US" sz="2400" dirty="0"/>
              <a:t>because of the worldwide </a:t>
            </a:r>
            <a:r>
              <a:rPr lang="en-US" sz="2400" b="1" dirty="0"/>
              <a:t>tax transition:</a:t>
            </a:r>
            <a:r>
              <a:rPr lang="en-US" sz="2400" dirty="0"/>
              <a:t> </a:t>
            </a:r>
          </a:p>
          <a:p>
            <a:pPr marL="914400" lvl="2" indent="0" algn="l" rtl="0">
              <a:lnSpc>
                <a:spcPct val="100000"/>
              </a:lnSpc>
              <a:spcBef>
                <a:spcPts val="600"/>
              </a:spcBef>
              <a:spcAft>
                <a:spcPts val="0"/>
              </a:spcAft>
              <a:buSzPts val="2400"/>
              <a:buNone/>
            </a:pPr>
            <a:r>
              <a:rPr lang="en-US" sz="2400" dirty="0"/>
              <a:t>Decrease in tariff rates and revenue (Free trade, WTO) </a:t>
            </a:r>
            <a:endParaRPr lang="en-US" dirty="0"/>
          </a:p>
          <a:p>
            <a:pPr marL="1143000" lvl="2" indent="-228600" algn="l" rtl="0">
              <a:lnSpc>
                <a:spcPct val="100000"/>
              </a:lnSpc>
              <a:spcBef>
                <a:spcPts val="600"/>
              </a:spcBef>
              <a:spcAft>
                <a:spcPts val="0"/>
              </a:spcAft>
              <a:buSzPts val="2400"/>
              <a:buFont typeface="Noto Sans Symbols"/>
              <a:buChar char="⇒"/>
            </a:pPr>
            <a:r>
              <a:rPr lang="en-US" sz="2400" dirty="0"/>
              <a:t> Increase in the taxation of domestic activity.</a:t>
            </a:r>
          </a:p>
          <a:p>
            <a:pPr marL="342900">
              <a:spcBef>
                <a:spcPts val="600"/>
              </a:spcBef>
            </a:pPr>
            <a:r>
              <a:rPr lang="en-US" dirty="0"/>
              <a:t>Example: </a:t>
            </a:r>
          </a:p>
          <a:p>
            <a:pPr marL="800100" lvl="1">
              <a:spcBef>
                <a:spcPts val="600"/>
              </a:spcBef>
            </a:pPr>
            <a:r>
              <a:rPr lang="en-US" sz="2400" dirty="0"/>
              <a:t>Replacing tariffs by VAT (see the case of Ethiopia).</a:t>
            </a:r>
          </a:p>
          <a:p>
            <a:pPr marL="800100" lvl="1">
              <a:spcBef>
                <a:spcPts val="600"/>
              </a:spcBef>
            </a:pPr>
            <a:r>
              <a:rPr lang="en-US" sz="2400" dirty="0"/>
              <a:t>Successful? It depends on countries’ economic structures.</a:t>
            </a:r>
          </a:p>
          <a:p>
            <a:pPr marL="800100" lvl="1">
              <a:spcBef>
                <a:spcPts val="600"/>
              </a:spcBef>
            </a:pPr>
            <a:r>
              <a:rPr lang="en-US" sz="2400" dirty="0"/>
              <a:t>An issue in resource rich countries (VAT</a:t>
            </a:r>
            <a:r>
              <a:rPr lang="fr-FR" sz="2400" b="0" i="0" u="none" strike="noStrike" cap="none" baseline="0" dirty="0">
                <a:solidFill>
                  <a:schemeClr val="dk1"/>
                </a:solidFill>
                <a:effectLst/>
                <a:latin typeface="Arial"/>
                <a:cs typeface="Arial"/>
                <a:sym typeface="Arial"/>
              </a:rPr>
              <a:t> </a:t>
            </a:r>
            <a:r>
              <a:rPr lang="fr-FR" sz="2400" b="0" i="0" u="none" strike="noStrike" cap="none" baseline="0" dirty="0" err="1">
                <a:solidFill>
                  <a:schemeClr val="dk1"/>
                </a:solidFill>
                <a:effectLst/>
                <a:latin typeface="Arial"/>
                <a:cs typeface="Arial"/>
                <a:sym typeface="Arial"/>
              </a:rPr>
              <a:t>does</a:t>
            </a:r>
            <a:r>
              <a:rPr lang="fr-FR" sz="2400" b="0" i="0" u="none" strike="noStrike" cap="none" baseline="0" dirty="0">
                <a:solidFill>
                  <a:schemeClr val="dk1"/>
                </a:solidFill>
                <a:effectLst/>
                <a:latin typeface="Arial"/>
                <a:cs typeface="Arial"/>
                <a:sym typeface="Arial"/>
              </a:rPr>
              <a:t> not </a:t>
            </a:r>
            <a:r>
              <a:rPr lang="fr-FR" sz="2400" b="0" i="0" u="none" strike="noStrike" cap="none" baseline="0" dirty="0" err="1">
                <a:solidFill>
                  <a:schemeClr val="dk1"/>
                </a:solidFill>
                <a:effectLst/>
                <a:latin typeface="Arial"/>
                <a:cs typeface="Arial"/>
                <a:sym typeface="Arial"/>
              </a:rPr>
              <a:t>tax</a:t>
            </a:r>
            <a:r>
              <a:rPr lang="fr-FR" sz="2400" b="0" i="0" u="none" strike="noStrike" cap="none" baseline="0" dirty="0">
                <a:solidFill>
                  <a:schemeClr val="dk1"/>
                </a:solidFill>
                <a:effectLst/>
                <a:latin typeface="Arial"/>
                <a:cs typeface="Arial"/>
                <a:sym typeface="Arial"/>
              </a:rPr>
              <a:t> exportation).</a:t>
            </a:r>
            <a:endParaRPr lang="en-US" sz="2800" dirty="0"/>
          </a:p>
          <a:p>
            <a:pPr marL="800100" lvl="1">
              <a:spcBef>
                <a:spcPts val="600"/>
              </a:spcBef>
            </a:pPr>
            <a:r>
              <a:rPr lang="en-US" sz="2400" b="0" i="0" u="none" strike="noStrike" cap="none" baseline="0" dirty="0">
                <a:solidFill>
                  <a:schemeClr val="dk1"/>
                </a:solidFill>
                <a:effectLst/>
                <a:latin typeface="Arial"/>
                <a:cs typeface="Arial"/>
                <a:sym typeface="Arial"/>
              </a:rPr>
              <a:t>The</a:t>
            </a:r>
            <a:r>
              <a:rPr lang="en-US" sz="2400" b="0" i="0" u="none" strike="noStrike" cap="none" dirty="0">
                <a:solidFill>
                  <a:schemeClr val="dk1"/>
                </a:solidFill>
                <a:effectLst/>
                <a:latin typeface="Arial"/>
                <a:cs typeface="Arial"/>
                <a:sym typeface="Arial"/>
              </a:rPr>
              <a:t> risk of tariff policy backlash with Trump tariffs war.</a:t>
            </a:r>
            <a:endParaRPr lang="fr-FR" sz="2400" b="0" i="0" u="none" strike="noStrike" cap="none" baseline="0" dirty="0">
              <a:solidFill>
                <a:schemeClr val="dk1"/>
              </a:solidFill>
              <a:effectLst/>
              <a:latin typeface="Arial"/>
              <a:cs typeface="Arial"/>
              <a:sym typeface="Arial"/>
            </a:endParaRPr>
          </a:p>
        </p:txBody>
      </p:sp>
      <p:sp>
        <p:nvSpPr>
          <p:cNvPr id="3" name="Titre 2">
            <a:extLst>
              <a:ext uri="{FF2B5EF4-FFF2-40B4-BE49-F238E27FC236}">
                <a16:creationId xmlns:a16="http://schemas.microsoft.com/office/drawing/2014/main" id="{AD36BC24-A0B1-4A88-BFA1-9BFA3FBB4F13}"/>
              </a:ext>
            </a:extLst>
          </p:cNvPr>
          <p:cNvSpPr>
            <a:spLocks noGrp="1"/>
          </p:cNvSpPr>
          <p:nvPr>
            <p:ph type="title"/>
          </p:nvPr>
        </p:nvSpPr>
        <p:spPr/>
        <p:txBody>
          <a:bodyPr/>
          <a:lstStyle/>
          <a:p>
            <a:pPr marL="0" lvl="0" indent="0" algn="l" rtl="0">
              <a:lnSpc>
                <a:spcPct val="100000"/>
              </a:lnSpc>
              <a:spcBef>
                <a:spcPts val="600"/>
              </a:spcBef>
              <a:spcAft>
                <a:spcPts val="0"/>
              </a:spcAft>
              <a:buSzPts val="2800"/>
              <a:buNone/>
            </a:pPr>
            <a:r>
              <a:rPr lang="fr-FR" sz="3200" dirty="0" err="1"/>
              <a:t>Why</a:t>
            </a:r>
            <a:r>
              <a:rPr lang="fr-FR" sz="3200" dirty="0"/>
              <a:t> the </a:t>
            </a:r>
            <a:r>
              <a:rPr lang="fr-FR" sz="3200" b="1" i="1" dirty="0"/>
              <a:t>D</a:t>
            </a:r>
            <a:r>
              <a:rPr lang="fr-FR" sz="3200" dirty="0"/>
              <a:t> in DRM?</a:t>
            </a:r>
            <a:endParaRPr lang="fr-FR" dirty="0"/>
          </a:p>
        </p:txBody>
      </p:sp>
    </p:spTree>
    <p:extLst>
      <p:ext uri="{BB962C8B-B14F-4D97-AF65-F5344CB8AC3E}">
        <p14:creationId xmlns:p14="http://schemas.microsoft.com/office/powerpoint/2010/main" val="105165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cedde8ac1b_0_0"/>
          <p:cNvSpPr txBox="1">
            <a:spLocks noGrp="1"/>
          </p:cNvSpPr>
          <p:nvPr>
            <p:ph type="ctrTitle"/>
          </p:nvPr>
        </p:nvSpPr>
        <p:spPr>
          <a:xfrm>
            <a:off x="1070189" y="1122363"/>
            <a:ext cx="10676100" cy="2387700"/>
          </a:xfrm>
          <a:prstGeom prst="rect">
            <a:avLst/>
          </a:prstGeom>
        </p:spPr>
        <p:txBody>
          <a:bodyPr spcFirstLastPara="1" wrap="square" lIns="91425" tIns="45700" rIns="91425" bIns="0" anchor="b" anchorCtr="0">
            <a:noAutofit/>
          </a:bodyPr>
          <a:lstStyle/>
          <a:p>
            <a:pPr marL="457200" lvl="0" indent="-609600" algn="l" rtl="0">
              <a:spcBef>
                <a:spcPts val="0"/>
              </a:spcBef>
              <a:spcAft>
                <a:spcPts val="0"/>
              </a:spcAft>
              <a:buSzPts val="6000"/>
              <a:buAutoNum type="romanUcPeriod"/>
            </a:pPr>
            <a:r>
              <a:rPr lang="fr-FR" dirty="0"/>
              <a:t>DRM, an introduction</a:t>
            </a:r>
            <a:endParaRPr dirty="0"/>
          </a:p>
        </p:txBody>
      </p:sp>
      <p:sp>
        <p:nvSpPr>
          <p:cNvPr id="159" name="Google Shape;159;g2cedde8ac1b_0_0"/>
          <p:cNvSpPr txBox="1">
            <a:spLocks noGrp="1"/>
          </p:cNvSpPr>
          <p:nvPr>
            <p:ph type="subTitle" idx="1"/>
          </p:nvPr>
        </p:nvSpPr>
        <p:spPr>
          <a:xfrm>
            <a:off x="1070189" y="3602038"/>
            <a:ext cx="10676100" cy="1655700"/>
          </a:xfrm>
          <a:prstGeom prst="rect">
            <a:avLst/>
          </a:prstGeom>
        </p:spPr>
        <p:txBody>
          <a:bodyPr spcFirstLastPara="1" wrap="square" lIns="91425" tIns="45700" rIns="91425" bIns="45700" anchor="t" anchorCtr="0">
            <a:noAutofit/>
          </a:bodyPr>
          <a:lstStyle/>
          <a:p>
            <a:pPr marL="0" lvl="0" indent="0" algn="l" rtl="0">
              <a:spcBef>
                <a:spcPts val="0"/>
              </a:spcBef>
              <a:spcAft>
                <a:spcPts val="18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Tax</a:t>
            </a:r>
            <a:r>
              <a:rPr lang="fr-FR" dirty="0"/>
              <a:t> transition: </a:t>
            </a:r>
            <a:r>
              <a:rPr lang="fr-FR" dirty="0" err="1"/>
              <a:t>Ethiopia</a:t>
            </a:r>
            <a:r>
              <a:rPr lang="fr-FR" dirty="0"/>
              <a:t> (% GDP)</a:t>
            </a:r>
            <a:endParaRPr dirty="0"/>
          </a:p>
        </p:txBody>
      </p:sp>
      <p:pic>
        <p:nvPicPr>
          <p:cNvPr id="213" name="Google Shape;213;p9"/>
          <p:cNvPicPr preferRelativeResize="0">
            <a:picLocks noGrp="1"/>
          </p:cNvPicPr>
          <p:nvPr>
            <p:ph type="body" idx="1"/>
          </p:nvPr>
        </p:nvPicPr>
        <p:blipFill rotWithShape="1">
          <a:blip r:embed="rId3">
            <a:alphaModFix/>
          </a:blip>
          <a:srcRect/>
          <a:stretch/>
        </p:blipFill>
        <p:spPr>
          <a:xfrm>
            <a:off x="1706880" y="1584960"/>
            <a:ext cx="8205576" cy="494298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E35E99-18B6-4AB6-86F9-726D07DD4D02}"/>
              </a:ext>
            </a:extLst>
          </p:cNvPr>
          <p:cNvSpPr>
            <a:spLocks noGrp="1"/>
          </p:cNvSpPr>
          <p:nvPr>
            <p:ph type="body" idx="1"/>
          </p:nvPr>
        </p:nvSpPr>
        <p:spPr>
          <a:xfrm>
            <a:off x="871652" y="1488048"/>
            <a:ext cx="10905699" cy="3881904"/>
          </a:xfrm>
        </p:spPr>
        <p:txBody>
          <a:bodyPr/>
          <a:lstStyle/>
          <a:p>
            <a:pPr>
              <a:spcBef>
                <a:spcPts val="600"/>
              </a:spcBef>
            </a:pPr>
            <a:r>
              <a:rPr lang="fr-FR" sz="2800" baseline="0" dirty="0"/>
              <a:t>Free </a:t>
            </a:r>
            <a:r>
              <a:rPr lang="fr-FR" sz="2800" baseline="0" dirty="0" err="1"/>
              <a:t>trade</a:t>
            </a:r>
            <a:endParaRPr lang="fr-FR" sz="2800" baseline="0" dirty="0"/>
          </a:p>
          <a:p>
            <a:pPr lvl="1">
              <a:spcBef>
                <a:spcPts val="600"/>
              </a:spcBef>
            </a:pPr>
            <a:r>
              <a:rPr lang="fr-FR" sz="2400" baseline="0" dirty="0" err="1"/>
              <a:t>Tariffs</a:t>
            </a:r>
            <a:r>
              <a:rPr lang="fr-FR" sz="2400" baseline="0" dirty="0"/>
              <a:t> </a:t>
            </a:r>
            <a:r>
              <a:rPr lang="fr-FR" sz="2400" baseline="0" dirty="0" err="1"/>
              <a:t>distort</a:t>
            </a:r>
            <a:r>
              <a:rPr lang="fr-FR" sz="2400" baseline="0" dirty="0"/>
              <a:t> </a:t>
            </a:r>
            <a:r>
              <a:rPr lang="fr-FR" sz="2400" baseline="0" dirty="0" err="1"/>
              <a:t>market</a:t>
            </a:r>
            <a:r>
              <a:rPr lang="fr-FR" sz="2400" baseline="0" dirty="0"/>
              <a:t> </a:t>
            </a:r>
            <a:r>
              <a:rPr lang="fr-FR" sz="2400" baseline="0" dirty="0" err="1"/>
              <a:t>efficieny</a:t>
            </a:r>
            <a:r>
              <a:rPr lang="fr-FR" sz="2400" baseline="0" dirty="0"/>
              <a:t> by </a:t>
            </a:r>
            <a:r>
              <a:rPr lang="fr-FR" sz="2400" baseline="0" dirty="0" err="1"/>
              <a:t>raising</a:t>
            </a:r>
            <a:r>
              <a:rPr lang="fr-FR" sz="2400" baseline="0" dirty="0"/>
              <a:t> </a:t>
            </a:r>
            <a:r>
              <a:rPr lang="fr-FR" sz="2400" baseline="0" dirty="0" err="1"/>
              <a:t>prices</a:t>
            </a:r>
            <a:r>
              <a:rPr lang="fr-FR" sz="2400" baseline="0" dirty="0"/>
              <a:t>, </a:t>
            </a:r>
            <a:r>
              <a:rPr lang="fr-FR" sz="2400" baseline="0" dirty="0" err="1"/>
              <a:t>reducing</a:t>
            </a:r>
            <a:r>
              <a:rPr lang="fr-FR" sz="2400" baseline="0" dirty="0"/>
              <a:t> </a:t>
            </a:r>
            <a:r>
              <a:rPr lang="fr-FR" sz="2400" baseline="0" dirty="0" err="1"/>
              <a:t>trade</a:t>
            </a:r>
            <a:r>
              <a:rPr lang="fr-FR" sz="2400" baseline="0" dirty="0"/>
              <a:t> volumes, and </a:t>
            </a:r>
            <a:r>
              <a:rPr lang="fr-FR" sz="2400" baseline="0" dirty="0" err="1"/>
              <a:t>protecting</a:t>
            </a:r>
            <a:r>
              <a:rPr lang="fr-FR" sz="2400" baseline="0" dirty="0"/>
              <a:t> inefficient </a:t>
            </a:r>
            <a:r>
              <a:rPr lang="fr-FR" sz="2400" baseline="0" dirty="0" err="1"/>
              <a:t>domestic</a:t>
            </a:r>
            <a:r>
              <a:rPr lang="fr-FR" sz="2400" baseline="0" dirty="0"/>
              <a:t> </a:t>
            </a:r>
            <a:r>
              <a:rPr lang="fr-FR" sz="2400" baseline="0" dirty="0" err="1"/>
              <a:t>firms</a:t>
            </a:r>
            <a:r>
              <a:rPr lang="fr-FR" sz="2400" baseline="0" dirty="0"/>
              <a:t>.</a:t>
            </a:r>
          </a:p>
          <a:p>
            <a:pPr lvl="1">
              <a:spcBef>
                <a:spcPts val="600"/>
              </a:spcBef>
            </a:pPr>
            <a:r>
              <a:rPr lang="fr-FR" sz="2400" baseline="0" dirty="0"/>
              <a:t>Trade </a:t>
            </a:r>
            <a:r>
              <a:rPr lang="fr-FR" sz="2400" baseline="0" dirty="0" err="1"/>
              <a:t>liberalization</a:t>
            </a:r>
            <a:r>
              <a:rPr lang="fr-FR" sz="2400" baseline="0" dirty="0"/>
              <a:t> </a:t>
            </a:r>
            <a:r>
              <a:rPr lang="fr-FR" sz="2400" baseline="0" dirty="0" err="1"/>
              <a:t>maximizes</a:t>
            </a:r>
            <a:r>
              <a:rPr lang="fr-FR" sz="2400" baseline="0" dirty="0"/>
              <a:t> global </a:t>
            </a:r>
            <a:r>
              <a:rPr lang="fr-FR" sz="2400" baseline="0" dirty="0" err="1"/>
              <a:t>welfare</a:t>
            </a:r>
            <a:r>
              <a:rPr lang="fr-FR" sz="2400" baseline="0" dirty="0"/>
              <a:t> and comparative </a:t>
            </a:r>
            <a:r>
              <a:rPr lang="fr-FR" sz="2400" baseline="0" dirty="0" err="1"/>
              <a:t>advantage</a:t>
            </a:r>
            <a:r>
              <a:rPr lang="fr-FR" sz="2400" baseline="0" dirty="0"/>
              <a:t> (Ricardo).</a:t>
            </a:r>
          </a:p>
          <a:p>
            <a:pPr>
              <a:spcBef>
                <a:spcPts val="600"/>
              </a:spcBef>
            </a:pPr>
            <a:r>
              <a:rPr lang="fr-FR" sz="2800" dirty="0" err="1"/>
              <a:t>Protectionism</a:t>
            </a:r>
            <a:endParaRPr lang="fr-FR" sz="2800" dirty="0"/>
          </a:p>
          <a:p>
            <a:pPr lvl="1">
              <a:spcBef>
                <a:spcPts val="600"/>
              </a:spcBef>
            </a:pPr>
            <a:r>
              <a:rPr lang="fr-FR" sz="2400" dirty="0" err="1"/>
              <a:t>Tariffs</a:t>
            </a:r>
            <a:r>
              <a:rPr lang="fr-FR" sz="2400" dirty="0"/>
              <a:t> </a:t>
            </a:r>
            <a:r>
              <a:rPr lang="fr-FR" sz="2400" dirty="0" err="1"/>
              <a:t>protect</a:t>
            </a:r>
            <a:r>
              <a:rPr lang="fr-FR" sz="2400" dirty="0"/>
              <a:t> </a:t>
            </a:r>
            <a:r>
              <a:rPr lang="fr-FR" sz="2400" dirty="0" err="1"/>
              <a:t>domestic</a:t>
            </a:r>
            <a:r>
              <a:rPr lang="fr-FR" sz="2400" dirty="0"/>
              <a:t> industries, </a:t>
            </a:r>
            <a:r>
              <a:rPr lang="fr-FR" sz="2400" dirty="0" err="1"/>
              <a:t>preserve</a:t>
            </a:r>
            <a:r>
              <a:rPr lang="fr-FR" sz="2400" dirty="0"/>
              <a:t> jobs, and </a:t>
            </a:r>
            <a:r>
              <a:rPr lang="fr-FR" sz="2400" dirty="0" err="1"/>
              <a:t>foster</a:t>
            </a:r>
            <a:r>
              <a:rPr lang="fr-FR" sz="2400" dirty="0"/>
              <a:t> self-</a:t>
            </a:r>
            <a:r>
              <a:rPr lang="fr-FR" sz="2400" dirty="0" err="1"/>
              <a:t>sufficiency</a:t>
            </a:r>
            <a:r>
              <a:rPr lang="fr-FR" sz="2400" dirty="0"/>
              <a:t> (agriculture?).</a:t>
            </a:r>
          </a:p>
          <a:p>
            <a:pPr lvl="1">
              <a:spcBef>
                <a:spcPts val="600"/>
              </a:spcBef>
            </a:pPr>
            <a:r>
              <a:rPr lang="fr-FR" sz="2400" dirty="0"/>
              <a:t>Strategic </a:t>
            </a:r>
            <a:r>
              <a:rPr lang="fr-FR" sz="2400" dirty="0" err="1"/>
              <a:t>trade</a:t>
            </a:r>
            <a:r>
              <a:rPr lang="fr-FR" sz="2400" dirty="0"/>
              <a:t> </a:t>
            </a:r>
            <a:r>
              <a:rPr lang="fr-FR" sz="2400" dirty="0" err="1"/>
              <a:t>policies</a:t>
            </a:r>
            <a:r>
              <a:rPr lang="fr-FR" sz="2400" dirty="0"/>
              <a:t>, </a:t>
            </a:r>
            <a:r>
              <a:rPr lang="fr-FR" sz="2400" dirty="0" err="1"/>
              <a:t>bargaining</a:t>
            </a:r>
            <a:r>
              <a:rPr lang="fr-FR" sz="2400" dirty="0"/>
              <a:t>.</a:t>
            </a:r>
          </a:p>
        </p:txBody>
      </p:sp>
      <p:sp>
        <p:nvSpPr>
          <p:cNvPr id="3" name="Titre 2">
            <a:extLst>
              <a:ext uri="{FF2B5EF4-FFF2-40B4-BE49-F238E27FC236}">
                <a16:creationId xmlns:a16="http://schemas.microsoft.com/office/drawing/2014/main" id="{87379734-F2AB-449F-B250-E74F8D58B8D4}"/>
              </a:ext>
            </a:extLst>
          </p:cNvPr>
          <p:cNvSpPr>
            <a:spLocks noGrp="1"/>
          </p:cNvSpPr>
          <p:nvPr>
            <p:ph type="title"/>
          </p:nvPr>
        </p:nvSpPr>
        <p:spPr>
          <a:xfrm>
            <a:off x="871652" y="126021"/>
            <a:ext cx="10515600" cy="782357"/>
          </a:xfrm>
        </p:spPr>
        <p:txBody>
          <a:bodyPr/>
          <a:lstStyle/>
          <a:p>
            <a:r>
              <a:rPr lang="fr-FR" dirty="0" err="1"/>
              <a:t>Tariffs</a:t>
            </a:r>
            <a:r>
              <a:rPr lang="fr-FR" dirty="0"/>
              <a:t> (Customs </a:t>
            </a:r>
            <a:r>
              <a:rPr lang="fr-FR" dirty="0" err="1"/>
              <a:t>duties</a:t>
            </a:r>
            <a:r>
              <a:rPr lang="fr-FR" dirty="0"/>
              <a:t>)</a:t>
            </a:r>
          </a:p>
        </p:txBody>
      </p:sp>
    </p:spTree>
    <p:extLst>
      <p:ext uri="{BB962C8B-B14F-4D97-AF65-F5344CB8AC3E}">
        <p14:creationId xmlns:p14="http://schemas.microsoft.com/office/powerpoint/2010/main" val="1404150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23A2BD7-FB50-4C13-95D9-3A1DCBD948F2}"/>
              </a:ext>
            </a:extLst>
          </p:cNvPr>
          <p:cNvSpPr>
            <a:spLocks noGrp="1"/>
          </p:cNvSpPr>
          <p:nvPr>
            <p:ph type="body" idx="1"/>
          </p:nvPr>
        </p:nvSpPr>
        <p:spPr/>
        <p:txBody>
          <a:bodyPr/>
          <a:lstStyle/>
          <a:p>
            <a:pPr>
              <a:spcBef>
                <a:spcPts val="600"/>
              </a:spcBef>
              <a:spcAft>
                <a:spcPts val="600"/>
              </a:spcAft>
            </a:pPr>
            <a:r>
              <a:rPr lang="fr-FR" sz="2800" dirty="0" err="1"/>
              <a:t>Tariffs</a:t>
            </a:r>
            <a:r>
              <a:rPr lang="fr-FR" sz="2800" dirty="0"/>
              <a:t> =&gt; Risk of inflation, </a:t>
            </a:r>
            <a:r>
              <a:rPr lang="fr-FR" sz="2800" dirty="0" err="1"/>
              <a:t>rent-seeking</a:t>
            </a:r>
            <a:r>
              <a:rPr lang="fr-FR" sz="2800" dirty="0"/>
              <a:t> </a:t>
            </a:r>
            <a:r>
              <a:rPr lang="fr-FR" sz="2800" dirty="0" err="1"/>
              <a:t>behavior</a:t>
            </a:r>
            <a:r>
              <a:rPr lang="fr-FR" sz="2800" dirty="0"/>
              <a:t>, redistributive issue of </a:t>
            </a:r>
            <a:r>
              <a:rPr lang="fr-FR" sz="2800" dirty="0" err="1"/>
              <a:t>globalization</a:t>
            </a:r>
            <a:r>
              <a:rPr lang="fr-FR" sz="2800" dirty="0"/>
              <a:t> process (winner and looser) =&gt; </a:t>
            </a:r>
            <a:r>
              <a:rPr lang="fr-FR" sz="2800" dirty="0" err="1"/>
              <a:t>politics</a:t>
            </a:r>
            <a:r>
              <a:rPr lang="fr-FR" sz="2800" dirty="0"/>
              <a:t>.</a:t>
            </a:r>
          </a:p>
          <a:p>
            <a:pPr>
              <a:spcBef>
                <a:spcPts val="600"/>
              </a:spcBef>
              <a:spcAft>
                <a:spcPts val="600"/>
              </a:spcAft>
            </a:pPr>
            <a:r>
              <a:rPr lang="fr-FR" sz="2800" dirty="0"/>
              <a:t>EU </a:t>
            </a:r>
            <a:r>
              <a:rPr lang="fr-FR" sz="2800" dirty="0" err="1"/>
              <a:t>example</a:t>
            </a:r>
            <a:r>
              <a:rPr lang="fr-FR" sz="2800" dirty="0"/>
              <a:t>: </a:t>
            </a:r>
            <a:r>
              <a:rPr lang="fr-FR" sz="2800" dirty="0" err="1"/>
              <a:t>Economic</a:t>
            </a:r>
            <a:r>
              <a:rPr lang="fr-FR" sz="2800" dirty="0"/>
              <a:t> </a:t>
            </a:r>
            <a:r>
              <a:rPr lang="fr-FR" sz="2800" dirty="0" err="1"/>
              <a:t>integration</a:t>
            </a:r>
            <a:r>
              <a:rPr lang="fr-FR" sz="2800" dirty="0"/>
              <a:t> =&gt; </a:t>
            </a:r>
            <a:r>
              <a:rPr lang="fr-FR" sz="2800" dirty="0" err="1"/>
              <a:t>Political</a:t>
            </a:r>
            <a:r>
              <a:rPr lang="fr-FR" sz="2800" dirty="0"/>
              <a:t> </a:t>
            </a:r>
            <a:r>
              <a:rPr lang="fr-FR" sz="2800" dirty="0" err="1"/>
              <a:t>integration</a:t>
            </a:r>
            <a:endParaRPr lang="fr-FR" sz="2800" dirty="0"/>
          </a:p>
          <a:p>
            <a:pPr>
              <a:spcAft>
                <a:spcPts val="600"/>
              </a:spcAft>
            </a:pPr>
            <a:r>
              <a:rPr lang="en-US" sz="2800" dirty="0"/>
              <a:t>The U.S.-China trade war (2018-2019):</a:t>
            </a:r>
          </a:p>
          <a:p>
            <a:pPr lvl="1">
              <a:spcBef>
                <a:spcPts val="600"/>
              </a:spcBef>
            </a:pPr>
            <a:r>
              <a:rPr lang="en-US" sz="2400" dirty="0"/>
              <a:t>Increase in tariffs on over $360 billion in goods.</a:t>
            </a:r>
          </a:p>
          <a:p>
            <a:pPr lvl="1">
              <a:spcBef>
                <a:spcPts val="600"/>
              </a:spcBef>
            </a:pPr>
            <a:r>
              <a:rPr lang="en-US" sz="2400" dirty="0"/>
              <a:t>Job Losses: 300,000 jobs in US due to higher production costs and retaliatory measures.</a:t>
            </a:r>
          </a:p>
          <a:p>
            <a:pPr lvl="1">
              <a:spcBef>
                <a:spcPts val="600"/>
              </a:spcBef>
            </a:pPr>
            <a:r>
              <a:rPr lang="en-US" sz="2400" dirty="0"/>
              <a:t>Temporary Gains: Some industries (e.g., steel) benefited in the short term, but overall employment suffered.</a:t>
            </a:r>
          </a:p>
        </p:txBody>
      </p:sp>
      <p:sp>
        <p:nvSpPr>
          <p:cNvPr id="3" name="Titre 2">
            <a:extLst>
              <a:ext uri="{FF2B5EF4-FFF2-40B4-BE49-F238E27FC236}">
                <a16:creationId xmlns:a16="http://schemas.microsoft.com/office/drawing/2014/main" id="{BE3F2F79-E9BB-4EB9-BD0F-3CAB09B50B05}"/>
              </a:ext>
            </a:extLst>
          </p:cNvPr>
          <p:cNvSpPr>
            <a:spLocks noGrp="1"/>
          </p:cNvSpPr>
          <p:nvPr>
            <p:ph type="title"/>
          </p:nvPr>
        </p:nvSpPr>
        <p:spPr/>
        <p:txBody>
          <a:bodyPr/>
          <a:lstStyle/>
          <a:p>
            <a:r>
              <a:rPr lang="fr-FR" dirty="0" err="1"/>
              <a:t>Tariffs</a:t>
            </a:r>
            <a:endParaRPr lang="fr-FR" dirty="0"/>
          </a:p>
        </p:txBody>
      </p:sp>
    </p:spTree>
    <p:extLst>
      <p:ext uri="{BB962C8B-B14F-4D97-AF65-F5344CB8AC3E}">
        <p14:creationId xmlns:p14="http://schemas.microsoft.com/office/powerpoint/2010/main" val="1671095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txBox="1">
            <a:spLocks noGrp="1"/>
          </p:cNvSpPr>
          <p:nvPr>
            <p:ph type="title"/>
          </p:nvPr>
        </p:nvSpPr>
        <p:spPr>
          <a:xfrm>
            <a:off x="1384379" y="2834174"/>
            <a:ext cx="6943192"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Questions?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cedde8ac1b_0_7"/>
          <p:cNvSpPr txBox="1">
            <a:spLocks noGrp="1"/>
          </p:cNvSpPr>
          <p:nvPr>
            <p:ph type="ctrTitle"/>
          </p:nvPr>
        </p:nvSpPr>
        <p:spPr>
          <a:xfrm>
            <a:off x="1070189" y="1122363"/>
            <a:ext cx="10676100" cy="2387700"/>
          </a:xfrm>
          <a:prstGeom prst="rect">
            <a:avLst/>
          </a:prstGeom>
        </p:spPr>
        <p:txBody>
          <a:bodyPr spcFirstLastPara="1" wrap="square" lIns="91425" tIns="45700" rIns="91425" bIns="0" anchor="b" anchorCtr="0">
            <a:noAutofit/>
          </a:bodyPr>
          <a:lstStyle/>
          <a:p>
            <a:pPr marL="0" lvl="0" indent="0" algn="l" rtl="0">
              <a:spcBef>
                <a:spcPts val="0"/>
              </a:spcBef>
              <a:spcAft>
                <a:spcPts val="0"/>
              </a:spcAft>
              <a:buNone/>
            </a:pPr>
            <a:r>
              <a:rPr lang="fr-FR" dirty="0"/>
              <a:t>II. </a:t>
            </a:r>
            <a:r>
              <a:rPr lang="fr-FR" dirty="0" err="1"/>
              <a:t>Tax</a:t>
            </a:r>
            <a:r>
              <a:rPr lang="fr-FR" dirty="0"/>
              <a:t> Policy and </a:t>
            </a:r>
            <a:r>
              <a:rPr lang="fr-FR" dirty="0" err="1"/>
              <a:t>Tax</a:t>
            </a:r>
            <a:r>
              <a:rPr lang="fr-FR" dirty="0"/>
              <a:t> Administration</a:t>
            </a:r>
            <a:endParaRPr dirty="0"/>
          </a:p>
        </p:txBody>
      </p:sp>
      <p:sp>
        <p:nvSpPr>
          <p:cNvPr id="232" name="Google Shape;232;g2cedde8ac1b_0_7"/>
          <p:cNvSpPr txBox="1">
            <a:spLocks noGrp="1"/>
          </p:cNvSpPr>
          <p:nvPr>
            <p:ph type="subTitle" idx="1"/>
          </p:nvPr>
        </p:nvSpPr>
        <p:spPr>
          <a:xfrm>
            <a:off x="1070189" y="3602038"/>
            <a:ext cx="10676100" cy="1655700"/>
          </a:xfrm>
          <a:prstGeom prst="rect">
            <a:avLst/>
          </a:prstGeom>
        </p:spPr>
        <p:txBody>
          <a:bodyPr spcFirstLastPara="1" wrap="square" lIns="91425" tIns="45700" rIns="91425" bIns="45700" anchor="t" anchorCtr="0">
            <a:noAutofit/>
          </a:bodyPr>
          <a:lstStyle/>
          <a:p>
            <a:pPr marL="0" lvl="0" indent="0" algn="l" rtl="0">
              <a:spcBef>
                <a:spcPts val="0"/>
              </a:spcBef>
              <a:spcAft>
                <a:spcPts val="18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fr-FR" sz="6000" dirty="0" err="1">
                <a:solidFill>
                  <a:schemeClr val="dk2"/>
                </a:solidFill>
                <a:latin typeface="Arial"/>
                <a:ea typeface="Arial"/>
                <a:cs typeface="Arial"/>
                <a:sym typeface="Arial"/>
              </a:rPr>
              <a:t>Tax</a:t>
            </a:r>
            <a:r>
              <a:rPr lang="fr-FR" sz="6000" dirty="0">
                <a:solidFill>
                  <a:schemeClr val="dk2"/>
                </a:solidFill>
                <a:latin typeface="Arial"/>
                <a:ea typeface="Arial"/>
                <a:cs typeface="Arial"/>
                <a:sym typeface="Arial"/>
              </a:rPr>
              <a:t> </a:t>
            </a:r>
            <a:r>
              <a:rPr lang="fr-FR" sz="6000" dirty="0" err="1">
                <a:solidFill>
                  <a:schemeClr val="dk2"/>
                </a:solidFill>
                <a:latin typeface="Arial"/>
                <a:ea typeface="Arial"/>
                <a:cs typeface="Arial"/>
                <a:sym typeface="Arial"/>
              </a:rPr>
              <a:t>policy</a:t>
            </a:r>
            <a:r>
              <a:rPr lang="fr-FR" sz="6000" dirty="0">
                <a:solidFill>
                  <a:schemeClr val="dk2"/>
                </a:solidFill>
                <a:latin typeface="Arial"/>
                <a:ea typeface="Arial"/>
                <a:cs typeface="Arial"/>
                <a:sym typeface="Arial"/>
              </a:rPr>
              <a:t> and </a:t>
            </a:r>
            <a:r>
              <a:rPr lang="fr-FR" dirty="0" err="1"/>
              <a:t>T</a:t>
            </a:r>
            <a:r>
              <a:rPr lang="fr-FR" sz="6000" dirty="0" err="1">
                <a:solidFill>
                  <a:schemeClr val="dk2"/>
                </a:solidFill>
                <a:latin typeface="Arial"/>
                <a:ea typeface="Arial"/>
                <a:cs typeface="Arial"/>
                <a:sym typeface="Arial"/>
              </a:rPr>
              <a:t>ax</a:t>
            </a:r>
            <a:r>
              <a:rPr lang="fr-FR" sz="6000" dirty="0">
                <a:solidFill>
                  <a:schemeClr val="dk2"/>
                </a:solidFill>
                <a:latin typeface="Arial"/>
                <a:ea typeface="Arial"/>
                <a:cs typeface="Arial"/>
                <a:sym typeface="Arial"/>
              </a:rPr>
              <a:t> Administration</a:t>
            </a:r>
            <a:endParaRPr dirty="0"/>
          </a:p>
        </p:txBody>
      </p:sp>
      <p:sp>
        <p:nvSpPr>
          <p:cNvPr id="239" name="Google Shape;239;p12"/>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dirty="0"/>
              <a:t>Quiz time!</a:t>
            </a:r>
            <a:endParaRPr dirty="0"/>
          </a:p>
        </p:txBody>
      </p:sp>
      <p:pic>
        <p:nvPicPr>
          <p:cNvPr id="240" name="Google Shape;240;p12"/>
          <p:cNvPicPr preferRelativeResize="0"/>
          <p:nvPr/>
        </p:nvPicPr>
        <p:blipFill rotWithShape="1">
          <a:blip r:embed="rId3">
            <a:alphaModFix/>
          </a:blip>
          <a:srcRect/>
          <a:stretch/>
        </p:blipFill>
        <p:spPr>
          <a:xfrm>
            <a:off x="9909860" y="283574"/>
            <a:ext cx="1316626" cy="13166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3"/>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Char char="•"/>
            </a:pPr>
            <a:r>
              <a:rPr lang="fr-FR" sz="3200" dirty="0" err="1"/>
              <a:t>Tax</a:t>
            </a:r>
            <a:r>
              <a:rPr lang="fr-FR" sz="3200" dirty="0"/>
              <a:t> system: </a:t>
            </a:r>
            <a:r>
              <a:rPr lang="fr-FR" sz="3200" dirty="0" err="1"/>
              <a:t>Tax</a:t>
            </a:r>
            <a:r>
              <a:rPr lang="fr-FR" sz="3200" dirty="0"/>
              <a:t> </a:t>
            </a:r>
            <a:r>
              <a:rPr lang="fr-FR" sz="3200" dirty="0" err="1"/>
              <a:t>policy</a:t>
            </a:r>
            <a:r>
              <a:rPr lang="fr-FR" sz="3200" dirty="0"/>
              <a:t> and </a:t>
            </a:r>
            <a:r>
              <a:rPr lang="fr-FR" sz="3200" dirty="0" err="1"/>
              <a:t>Tax</a:t>
            </a:r>
            <a:r>
              <a:rPr lang="fr-FR" sz="3200" dirty="0"/>
              <a:t> administration</a:t>
            </a:r>
            <a:endParaRPr dirty="0"/>
          </a:p>
          <a:p>
            <a:pPr marL="0" lvl="0" indent="0" algn="l" rtl="0">
              <a:lnSpc>
                <a:spcPct val="100000"/>
              </a:lnSpc>
              <a:spcBef>
                <a:spcPts val="1200"/>
              </a:spcBef>
              <a:spcAft>
                <a:spcPts val="0"/>
              </a:spcAft>
              <a:buSzPts val="3200"/>
              <a:buChar char="•"/>
            </a:pPr>
            <a:r>
              <a:rPr lang="fr-FR" sz="3200" dirty="0" err="1"/>
              <a:t>Tax</a:t>
            </a:r>
            <a:r>
              <a:rPr lang="fr-FR" sz="3200" dirty="0"/>
              <a:t> </a:t>
            </a:r>
            <a:r>
              <a:rPr lang="fr-FR" sz="3200" dirty="0" err="1"/>
              <a:t>policy</a:t>
            </a:r>
            <a:r>
              <a:rPr lang="fr-FR" sz="3200" dirty="0"/>
              <a:t>: </a:t>
            </a:r>
            <a:endParaRPr dirty="0"/>
          </a:p>
          <a:p>
            <a:pPr marL="457200" lvl="2" indent="-228600" algn="l" rtl="0">
              <a:lnSpc>
                <a:spcPct val="100000"/>
              </a:lnSpc>
              <a:spcBef>
                <a:spcPts val="1200"/>
              </a:spcBef>
              <a:spcAft>
                <a:spcPts val="0"/>
              </a:spcAft>
              <a:buSzPts val="2600"/>
              <a:buChar char="•"/>
            </a:pPr>
            <a:r>
              <a:rPr lang="fr-FR" sz="2600" dirty="0"/>
              <a:t>Finance Law, </a:t>
            </a:r>
            <a:r>
              <a:rPr lang="fr-FR" sz="2600" dirty="0" err="1"/>
              <a:t>Tax</a:t>
            </a:r>
            <a:r>
              <a:rPr lang="fr-FR" sz="2600" dirty="0"/>
              <a:t> Code or </a:t>
            </a:r>
            <a:r>
              <a:rPr lang="fr-FR" sz="2600" dirty="0" err="1"/>
              <a:t>Act</a:t>
            </a:r>
            <a:r>
              <a:rPr lang="fr-FR" sz="2600" dirty="0"/>
              <a:t>, </a:t>
            </a:r>
            <a:r>
              <a:rPr lang="fr-FR" sz="2600" dirty="0" err="1"/>
              <a:t>Sectoral</a:t>
            </a:r>
            <a:r>
              <a:rPr lang="fr-FR" sz="2600" dirty="0"/>
              <a:t> Codes (Mining, Petroleum, Forest, Agricultural…).</a:t>
            </a:r>
            <a:endParaRPr dirty="0"/>
          </a:p>
          <a:p>
            <a:pPr marL="0" lvl="0" indent="0" algn="l" rtl="0">
              <a:lnSpc>
                <a:spcPct val="100000"/>
              </a:lnSpc>
              <a:spcBef>
                <a:spcPts val="1200"/>
              </a:spcBef>
              <a:spcAft>
                <a:spcPts val="0"/>
              </a:spcAft>
              <a:buSzPts val="3200"/>
              <a:buChar char="•"/>
            </a:pPr>
            <a:r>
              <a:rPr lang="fr-FR" sz="3200" dirty="0" err="1"/>
              <a:t>Tax</a:t>
            </a:r>
            <a:r>
              <a:rPr lang="fr-FR" sz="3200" dirty="0"/>
              <a:t> administration:</a:t>
            </a:r>
            <a:endParaRPr dirty="0"/>
          </a:p>
          <a:p>
            <a:pPr marL="457200" lvl="2" indent="-228600" algn="l" rtl="0">
              <a:lnSpc>
                <a:spcPct val="100000"/>
              </a:lnSpc>
              <a:spcBef>
                <a:spcPts val="1200"/>
              </a:spcBef>
              <a:spcAft>
                <a:spcPts val="0"/>
              </a:spcAft>
              <a:buSzPts val="2600"/>
              <a:buChar char="•"/>
            </a:pPr>
            <a:r>
              <a:rPr lang="fr-FR" sz="2600" dirty="0" err="1"/>
              <a:t>Organization</a:t>
            </a:r>
            <a:r>
              <a:rPr lang="fr-FR" sz="2600" dirty="0"/>
              <a:t> of the </a:t>
            </a:r>
            <a:r>
              <a:rPr lang="fr-FR" sz="2600" dirty="0" err="1"/>
              <a:t>tax</a:t>
            </a:r>
            <a:r>
              <a:rPr lang="fr-FR" sz="2600" dirty="0"/>
              <a:t> </a:t>
            </a:r>
            <a:r>
              <a:rPr lang="fr-FR" sz="2600" dirty="0" err="1"/>
              <a:t>authority</a:t>
            </a:r>
            <a:r>
              <a:rPr lang="fr-FR" sz="2600" dirty="0"/>
              <a:t>: Administrations, Revenue Agency, </a:t>
            </a:r>
            <a:r>
              <a:rPr lang="fr-FR" sz="2600" dirty="0" err="1"/>
              <a:t>privatization</a:t>
            </a:r>
            <a:r>
              <a:rPr lang="fr-FR" sz="2600" dirty="0"/>
              <a:t>/autonomisation…</a:t>
            </a:r>
            <a:endParaRPr dirty="0"/>
          </a:p>
        </p:txBody>
      </p:sp>
      <p:sp>
        <p:nvSpPr>
          <p:cNvPr id="246" name="Google Shape;246;p1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Tax</a:t>
            </a:r>
            <a:r>
              <a:rPr lang="fr-FR" dirty="0"/>
              <a:t> </a:t>
            </a:r>
            <a:r>
              <a:rPr lang="fr-FR" dirty="0" err="1"/>
              <a:t>policy</a:t>
            </a:r>
            <a:r>
              <a:rPr lang="fr-FR" dirty="0"/>
              <a:t> and </a:t>
            </a:r>
            <a:r>
              <a:rPr lang="fr-FR" dirty="0" err="1"/>
              <a:t>tax</a:t>
            </a:r>
            <a:r>
              <a:rPr lang="fr-FR" dirty="0"/>
              <a:t> administration</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en-US" sz="2800" dirty="0"/>
              <a:t>Increasing the tax revenue to GDP ratio. </a:t>
            </a:r>
          </a:p>
          <a:p>
            <a:pPr marL="228600" lvl="0" indent="-228600" algn="l" rtl="0">
              <a:lnSpc>
                <a:spcPct val="100000"/>
              </a:lnSpc>
              <a:spcBef>
                <a:spcPts val="600"/>
              </a:spcBef>
              <a:spcAft>
                <a:spcPts val="0"/>
              </a:spcAft>
              <a:buSzPts val="2400"/>
              <a:buChar char="•"/>
            </a:pPr>
            <a:r>
              <a:rPr lang="en-US" sz="2800" dirty="0"/>
              <a:t>Improving the efficiency (neutrality) of the tax system.</a:t>
            </a:r>
          </a:p>
          <a:p>
            <a:pPr marL="685800" lvl="1" indent="-228600">
              <a:spcBef>
                <a:spcPts val="600"/>
              </a:spcBef>
              <a:buSzPts val="2400"/>
            </a:pPr>
            <a:r>
              <a:rPr lang="en-US" sz="2400" dirty="0"/>
              <a:t>Raising more revenue at a lower cost: Administrative cost, compliance cost, less distortion in resource.</a:t>
            </a:r>
            <a:r>
              <a:rPr lang="en-US" sz="2800" dirty="0"/>
              <a:t> </a:t>
            </a:r>
          </a:p>
          <a:p>
            <a:pPr marL="228600" lvl="0" indent="-228600" algn="l" rtl="0">
              <a:lnSpc>
                <a:spcPct val="100000"/>
              </a:lnSpc>
              <a:spcBef>
                <a:spcPts val="600"/>
              </a:spcBef>
              <a:spcAft>
                <a:spcPts val="0"/>
              </a:spcAft>
              <a:buSzPts val="2400"/>
              <a:buChar char="•"/>
            </a:pPr>
            <a:r>
              <a:rPr lang="en-US" sz="2800" dirty="0"/>
              <a:t>Improving the fairness of the tax system </a:t>
            </a:r>
          </a:p>
          <a:p>
            <a:pPr marL="685800" lvl="1" indent="-228600">
              <a:spcBef>
                <a:spcPts val="600"/>
              </a:spcBef>
              <a:buSzPts val="2400"/>
            </a:pPr>
            <a:r>
              <a:rPr lang="en-US" sz="2400" dirty="0"/>
              <a:t>Equity, gender issue, reducing inequality.</a:t>
            </a:r>
            <a:endParaRPr lang="en-US" sz="2800" dirty="0"/>
          </a:p>
        </p:txBody>
      </p:sp>
      <p:sp>
        <p:nvSpPr>
          <p:cNvPr id="252" name="Google Shape;252;p14"/>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Tax</a:t>
            </a:r>
            <a:r>
              <a:rPr lang="fr-FR" dirty="0"/>
              <a:t> Policy (Goals)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5"/>
          <p:cNvSpPr txBox="1">
            <a:spLocks noGrp="1"/>
          </p:cNvSpPr>
          <p:nvPr>
            <p:ph type="body" idx="1"/>
          </p:nvPr>
        </p:nvSpPr>
        <p:spPr>
          <a:xfrm>
            <a:off x="970722" y="1265217"/>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sz="2800" dirty="0"/>
              <a:t>Direct Taxes </a:t>
            </a:r>
            <a:endParaRPr sz="2800" dirty="0"/>
          </a:p>
          <a:p>
            <a:pPr marL="457200" lvl="1" indent="0" algn="l" rtl="0">
              <a:lnSpc>
                <a:spcPct val="100000"/>
              </a:lnSpc>
              <a:spcBef>
                <a:spcPts val="600"/>
              </a:spcBef>
              <a:spcAft>
                <a:spcPts val="0"/>
              </a:spcAft>
              <a:buSzPts val="2000"/>
              <a:buNone/>
            </a:pPr>
            <a:r>
              <a:rPr lang="fr-FR" sz="2400" dirty="0" err="1"/>
              <a:t>Personal</a:t>
            </a:r>
            <a:r>
              <a:rPr lang="fr-FR" sz="2400" dirty="0"/>
              <a:t> </a:t>
            </a:r>
            <a:r>
              <a:rPr lang="fr-FR" sz="2400" dirty="0" err="1"/>
              <a:t>Income</a:t>
            </a:r>
            <a:r>
              <a:rPr lang="fr-FR" sz="2400" dirty="0"/>
              <a:t> </a:t>
            </a:r>
            <a:r>
              <a:rPr lang="fr-FR" sz="2400" dirty="0" err="1"/>
              <a:t>Tax</a:t>
            </a:r>
            <a:r>
              <a:rPr lang="fr-FR" sz="2400" dirty="0"/>
              <a:t> (PIT), </a:t>
            </a:r>
            <a:r>
              <a:rPr lang="fr-FR" sz="2400" dirty="0" err="1"/>
              <a:t>Corporate</a:t>
            </a:r>
            <a:r>
              <a:rPr lang="fr-FR" sz="2400" dirty="0"/>
              <a:t> </a:t>
            </a:r>
            <a:r>
              <a:rPr lang="fr-FR" sz="2400" dirty="0" err="1"/>
              <a:t>Income</a:t>
            </a:r>
            <a:r>
              <a:rPr lang="fr-FR" sz="2400" dirty="0"/>
              <a:t> </a:t>
            </a:r>
            <a:r>
              <a:rPr lang="fr-FR" sz="2400" dirty="0" err="1"/>
              <a:t>Tax</a:t>
            </a:r>
            <a:r>
              <a:rPr lang="fr-FR" sz="2400" dirty="0"/>
              <a:t> (CIT)</a:t>
            </a:r>
            <a:endParaRPr sz="2400" dirty="0"/>
          </a:p>
          <a:p>
            <a:pPr marL="228600" lvl="0" indent="-228600" algn="l" rtl="0">
              <a:lnSpc>
                <a:spcPct val="100000"/>
              </a:lnSpc>
              <a:spcBef>
                <a:spcPts val="600"/>
              </a:spcBef>
              <a:spcAft>
                <a:spcPts val="0"/>
              </a:spcAft>
              <a:buSzPts val="2400"/>
              <a:buChar char="•"/>
            </a:pPr>
            <a:r>
              <a:rPr lang="fr-FR" sz="2800" dirty="0"/>
              <a:t>Indirect Taxes</a:t>
            </a:r>
            <a:endParaRPr sz="2800" dirty="0"/>
          </a:p>
          <a:p>
            <a:pPr marL="457200" marR="0" lvl="1" indent="0" algn="l" rtl="0">
              <a:lnSpc>
                <a:spcPct val="100000"/>
              </a:lnSpc>
              <a:spcBef>
                <a:spcPts val="600"/>
              </a:spcBef>
              <a:spcAft>
                <a:spcPts val="0"/>
              </a:spcAft>
              <a:buClr>
                <a:schemeClr val="dk2"/>
              </a:buClr>
              <a:buSzPts val="2000"/>
              <a:buFont typeface="Arial"/>
              <a:buNone/>
            </a:pPr>
            <a:r>
              <a:rPr lang="fr-FR" sz="2400" dirty="0">
                <a:solidFill>
                  <a:schemeClr val="dk1"/>
                </a:solidFill>
                <a:latin typeface="Arial"/>
                <a:ea typeface="Arial"/>
                <a:cs typeface="Arial"/>
                <a:sym typeface="Arial"/>
              </a:rPr>
              <a:t>Value Added </a:t>
            </a:r>
            <a:r>
              <a:rPr lang="fr-FR" sz="2400" dirty="0" err="1">
                <a:solidFill>
                  <a:schemeClr val="dk1"/>
                </a:solidFill>
                <a:latin typeface="Arial"/>
                <a:ea typeface="Arial"/>
                <a:cs typeface="Arial"/>
                <a:sym typeface="Arial"/>
              </a:rPr>
              <a:t>Tax</a:t>
            </a:r>
            <a:r>
              <a:rPr lang="fr-FR" sz="2400" dirty="0">
                <a:solidFill>
                  <a:schemeClr val="dk1"/>
                </a:solidFill>
                <a:latin typeface="Arial"/>
                <a:ea typeface="Arial"/>
                <a:cs typeface="Arial"/>
                <a:sym typeface="Arial"/>
              </a:rPr>
              <a:t> (VAT), Excises</a:t>
            </a:r>
            <a:endParaRPr sz="2400" dirty="0"/>
          </a:p>
          <a:p>
            <a:pPr marL="228600" lvl="0" indent="-228600" algn="l" rtl="0">
              <a:lnSpc>
                <a:spcPct val="100000"/>
              </a:lnSpc>
              <a:spcBef>
                <a:spcPts val="600"/>
              </a:spcBef>
              <a:spcAft>
                <a:spcPts val="0"/>
              </a:spcAft>
              <a:buSzPts val="2400"/>
              <a:buChar char="•"/>
            </a:pPr>
            <a:r>
              <a:rPr lang="fr-FR" sz="2800" dirty="0" err="1"/>
              <a:t>Other</a:t>
            </a:r>
            <a:r>
              <a:rPr lang="fr-FR" sz="2800" dirty="0"/>
              <a:t> taxes</a:t>
            </a:r>
            <a:endParaRPr sz="2800" dirty="0"/>
          </a:p>
          <a:p>
            <a:pPr marL="457200" marR="0" lvl="1" indent="0" algn="l" rtl="0">
              <a:lnSpc>
                <a:spcPct val="100000"/>
              </a:lnSpc>
              <a:spcBef>
                <a:spcPts val="600"/>
              </a:spcBef>
              <a:spcAft>
                <a:spcPts val="0"/>
              </a:spcAft>
              <a:buClr>
                <a:schemeClr val="dk2"/>
              </a:buClr>
              <a:buSzPts val="2000"/>
              <a:buFont typeface="Arial"/>
              <a:buNone/>
            </a:pPr>
            <a:r>
              <a:rPr lang="fr-FR" sz="2400" dirty="0" err="1">
                <a:solidFill>
                  <a:schemeClr val="dk1"/>
                </a:solidFill>
                <a:latin typeface="Arial"/>
                <a:ea typeface="Arial"/>
                <a:cs typeface="Arial"/>
                <a:sym typeface="Arial"/>
              </a:rPr>
              <a:t>Property</a:t>
            </a:r>
            <a:r>
              <a:rPr lang="fr-FR" sz="2400" dirty="0">
                <a:solidFill>
                  <a:schemeClr val="dk1"/>
                </a:solidFill>
                <a:latin typeface="Arial"/>
                <a:ea typeface="Arial"/>
                <a:cs typeface="Arial"/>
                <a:sym typeface="Arial"/>
              </a:rPr>
              <a:t> taxes, </a:t>
            </a:r>
            <a:r>
              <a:rPr lang="fr-FR" sz="2400" dirty="0" err="1">
                <a:solidFill>
                  <a:schemeClr val="dk1"/>
                </a:solidFill>
                <a:latin typeface="Arial"/>
                <a:ea typeface="Arial"/>
                <a:cs typeface="Arial"/>
                <a:sym typeface="Arial"/>
              </a:rPr>
              <a:t>fees</a:t>
            </a:r>
            <a:r>
              <a:rPr lang="fr-FR" sz="2400" dirty="0">
                <a:solidFill>
                  <a:schemeClr val="dk1"/>
                </a:solidFill>
                <a:latin typeface="Arial"/>
                <a:ea typeface="Arial"/>
                <a:cs typeface="Arial"/>
                <a:sym typeface="Arial"/>
              </a:rPr>
              <a:t> </a:t>
            </a:r>
            <a:endParaRPr sz="2400" dirty="0"/>
          </a:p>
          <a:p>
            <a:pPr marL="228600" lvl="0" indent="-228600" algn="l" rtl="0">
              <a:lnSpc>
                <a:spcPct val="100000"/>
              </a:lnSpc>
              <a:spcBef>
                <a:spcPts val="600"/>
              </a:spcBef>
              <a:spcAft>
                <a:spcPts val="0"/>
              </a:spcAft>
              <a:buSzPts val="2400"/>
              <a:buChar char="•"/>
            </a:pPr>
            <a:r>
              <a:rPr lang="fr-FR" sz="2800" dirty="0" err="1"/>
              <a:t>Tax</a:t>
            </a:r>
            <a:r>
              <a:rPr lang="fr-FR" sz="2800" dirty="0"/>
              <a:t> </a:t>
            </a:r>
            <a:r>
              <a:rPr lang="fr-FR" sz="2800" dirty="0" err="1"/>
              <a:t>expenditures</a:t>
            </a:r>
            <a:endParaRPr lang="fr-FR" sz="2800" dirty="0"/>
          </a:p>
          <a:p>
            <a:pPr marL="685800" lvl="1" indent="-228600">
              <a:spcBef>
                <a:spcPts val="600"/>
              </a:spcBef>
              <a:buSzPts val="2400"/>
            </a:pPr>
            <a:r>
              <a:rPr lang="fr-FR" sz="2400" dirty="0" err="1"/>
              <a:t>Reduced</a:t>
            </a:r>
            <a:r>
              <a:rPr lang="fr-FR" sz="2400" dirty="0"/>
              <a:t> rates, exemptions…</a:t>
            </a:r>
          </a:p>
          <a:p>
            <a:pPr marL="228600" lvl="0" indent="-228600" algn="l" rtl="0">
              <a:lnSpc>
                <a:spcPct val="100000"/>
              </a:lnSpc>
              <a:spcBef>
                <a:spcPts val="600"/>
              </a:spcBef>
              <a:spcAft>
                <a:spcPts val="0"/>
              </a:spcAft>
              <a:buSzPts val="2400"/>
              <a:buChar char="•"/>
            </a:pPr>
            <a:r>
              <a:rPr lang="fr-FR" sz="2800" dirty="0"/>
              <a:t>Beyond taxes</a:t>
            </a:r>
            <a:endParaRPr sz="2800" dirty="0"/>
          </a:p>
          <a:p>
            <a:pPr marL="457200" lvl="1" indent="0" algn="l" rtl="0">
              <a:lnSpc>
                <a:spcPct val="100000"/>
              </a:lnSpc>
              <a:spcBef>
                <a:spcPts val="600"/>
              </a:spcBef>
              <a:spcAft>
                <a:spcPts val="0"/>
              </a:spcAft>
              <a:buSzPts val="2000"/>
              <a:buNone/>
            </a:pPr>
            <a:r>
              <a:rPr lang="fr-FR" sz="2400" dirty="0" err="1"/>
              <a:t>Tariffs</a:t>
            </a:r>
            <a:r>
              <a:rPr lang="fr-FR" sz="2400" dirty="0"/>
              <a:t>, Quasi-taxes, </a:t>
            </a:r>
            <a:r>
              <a:rPr lang="fr-FR" sz="2400" dirty="0" err="1"/>
              <a:t>informal</a:t>
            </a:r>
            <a:r>
              <a:rPr lang="fr-FR" sz="2400" dirty="0"/>
              <a:t> taxes…</a:t>
            </a:r>
            <a:endParaRPr sz="2400" dirty="0"/>
          </a:p>
        </p:txBody>
      </p:sp>
      <p:sp>
        <p:nvSpPr>
          <p:cNvPr id="258" name="Google Shape;258;p15"/>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Tax</a:t>
            </a:r>
            <a:r>
              <a:rPr lang="fr-FR" dirty="0"/>
              <a:t> Policy (Instruments)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6"/>
          <p:cNvSpPr txBox="1">
            <a:spLocks noGrp="1"/>
          </p:cNvSpPr>
          <p:nvPr>
            <p:ph type="body" idx="1"/>
          </p:nvPr>
        </p:nvSpPr>
        <p:spPr>
          <a:xfrm>
            <a:off x="775671" y="1194254"/>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fr-FR" sz="2800" dirty="0"/>
              <a:t>Principles: </a:t>
            </a:r>
            <a:endParaRPr dirty="0"/>
          </a:p>
          <a:p>
            <a:pPr marL="685800" lvl="1" indent="-228600" algn="l" rtl="0">
              <a:lnSpc>
                <a:spcPct val="100000"/>
              </a:lnSpc>
              <a:spcBef>
                <a:spcPts val="1200"/>
              </a:spcBef>
              <a:spcAft>
                <a:spcPts val="0"/>
              </a:spcAft>
              <a:buSzPts val="2400"/>
              <a:buChar char="•"/>
            </a:pPr>
            <a:r>
              <a:rPr lang="fr-FR" sz="2400" dirty="0" err="1"/>
              <a:t>Simplicity</a:t>
            </a:r>
            <a:r>
              <a:rPr lang="fr-FR" sz="2400" dirty="0"/>
              <a:t>, </a:t>
            </a:r>
            <a:r>
              <a:rPr lang="fr-FR" sz="2400" dirty="0" err="1"/>
              <a:t>efficiency</a:t>
            </a:r>
            <a:r>
              <a:rPr lang="fr-FR" sz="2400" dirty="0"/>
              <a:t>, </a:t>
            </a:r>
            <a:r>
              <a:rPr lang="fr-FR" sz="2400" dirty="0" err="1"/>
              <a:t>equity</a:t>
            </a:r>
            <a:r>
              <a:rPr lang="fr-FR" sz="2400" dirty="0"/>
              <a:t>, </a:t>
            </a:r>
            <a:r>
              <a:rPr lang="fr-FR" sz="2400" dirty="0" err="1"/>
              <a:t>fairness</a:t>
            </a:r>
            <a:r>
              <a:rPr lang="fr-FR" sz="2400" dirty="0"/>
              <a:t>, </a:t>
            </a:r>
            <a:r>
              <a:rPr lang="fr-FR" sz="2400" dirty="0" err="1"/>
              <a:t>inclusiveness</a:t>
            </a:r>
            <a:endParaRPr sz="2400" dirty="0"/>
          </a:p>
          <a:p>
            <a:pPr marL="228600" lvl="0" indent="-228600" algn="l" rtl="0">
              <a:lnSpc>
                <a:spcPct val="100000"/>
              </a:lnSpc>
              <a:spcBef>
                <a:spcPts val="1200"/>
              </a:spcBef>
              <a:spcAft>
                <a:spcPts val="0"/>
              </a:spcAft>
              <a:buSzPts val="2800"/>
              <a:buChar char="•"/>
            </a:pPr>
            <a:r>
              <a:rPr lang="fr-FR" sz="2800" dirty="0" err="1"/>
              <a:t>Potential</a:t>
            </a:r>
            <a:r>
              <a:rPr lang="fr-FR" sz="2800" dirty="0"/>
              <a:t> </a:t>
            </a:r>
            <a:r>
              <a:rPr lang="fr-FR" sz="2800" dirty="0" err="1"/>
              <a:t>trade</a:t>
            </a:r>
            <a:r>
              <a:rPr lang="fr-FR" sz="2800" dirty="0"/>
              <a:t>-off.</a:t>
            </a:r>
            <a:endParaRPr dirty="0"/>
          </a:p>
          <a:p>
            <a:pPr marL="685800" lvl="1" indent="-228600" algn="l" rtl="0">
              <a:lnSpc>
                <a:spcPct val="100000"/>
              </a:lnSpc>
              <a:spcBef>
                <a:spcPts val="1200"/>
              </a:spcBef>
              <a:spcAft>
                <a:spcPts val="0"/>
              </a:spcAft>
              <a:buSzPts val="2400"/>
              <a:buChar char="•"/>
            </a:pPr>
            <a:r>
              <a:rPr lang="fr-FR" sz="2400" dirty="0"/>
              <a:t>For instance, an </a:t>
            </a:r>
            <a:r>
              <a:rPr lang="fr-FR" sz="2400" dirty="0" err="1"/>
              <a:t>equitable</a:t>
            </a:r>
            <a:r>
              <a:rPr lang="fr-FR" sz="2400" dirty="0"/>
              <a:t> PIT </a:t>
            </a:r>
            <a:r>
              <a:rPr lang="fr-FR" sz="2400" dirty="0" err="1"/>
              <a:t>may</a:t>
            </a:r>
            <a:r>
              <a:rPr lang="fr-FR" sz="2400" dirty="0"/>
              <a:t> </a:t>
            </a:r>
            <a:r>
              <a:rPr lang="fr-FR" sz="2400" dirty="0" err="1"/>
              <a:t>be</a:t>
            </a:r>
            <a:r>
              <a:rPr lang="fr-FR" sz="2400" dirty="0"/>
              <a:t> </a:t>
            </a:r>
            <a:r>
              <a:rPr lang="fr-FR" sz="2400" dirty="0" err="1"/>
              <a:t>very</a:t>
            </a:r>
            <a:r>
              <a:rPr lang="fr-FR" sz="2400" dirty="0"/>
              <a:t> </a:t>
            </a:r>
            <a:r>
              <a:rPr lang="fr-FR" sz="2400" dirty="0" err="1"/>
              <a:t>complex</a:t>
            </a:r>
            <a:r>
              <a:rPr lang="fr-FR" sz="2400" dirty="0"/>
              <a:t> to </a:t>
            </a:r>
            <a:r>
              <a:rPr lang="fr-FR" sz="2400" dirty="0" err="1"/>
              <a:t>administer</a:t>
            </a:r>
            <a:r>
              <a:rPr lang="fr-FR" sz="2400" dirty="0"/>
              <a:t>.</a:t>
            </a:r>
            <a:endParaRPr dirty="0"/>
          </a:p>
          <a:p>
            <a:pPr marL="228600" lvl="0" indent="-228600" algn="l" rtl="0">
              <a:lnSpc>
                <a:spcPct val="100000"/>
              </a:lnSpc>
              <a:spcBef>
                <a:spcPts val="1200"/>
              </a:spcBef>
              <a:spcAft>
                <a:spcPts val="0"/>
              </a:spcAft>
              <a:buSzPts val="2800"/>
              <a:buChar char="•"/>
            </a:pPr>
            <a:r>
              <a:rPr lang="fr-FR" sz="2800" dirty="0">
                <a:solidFill>
                  <a:schemeClr val="dk1"/>
                </a:solidFill>
                <a:latin typeface="Arial"/>
                <a:ea typeface="Arial"/>
                <a:cs typeface="Arial"/>
                <a:sym typeface="Arial"/>
              </a:rPr>
              <a:t>Low </a:t>
            </a:r>
            <a:r>
              <a:rPr lang="fr-FR" sz="2800" dirty="0" err="1">
                <a:solidFill>
                  <a:schemeClr val="dk1"/>
                </a:solidFill>
                <a:latin typeface="Arial"/>
                <a:ea typeface="Arial"/>
                <a:cs typeface="Arial"/>
                <a:sym typeface="Arial"/>
              </a:rPr>
              <a:t>tax</a:t>
            </a:r>
            <a:r>
              <a:rPr lang="fr-FR" sz="2800" dirty="0">
                <a:solidFill>
                  <a:schemeClr val="dk1"/>
                </a:solidFill>
                <a:latin typeface="Arial"/>
                <a:ea typeface="Arial"/>
                <a:cs typeface="Arial"/>
                <a:sym typeface="Arial"/>
              </a:rPr>
              <a:t> rates and large </a:t>
            </a:r>
            <a:r>
              <a:rPr lang="fr-FR" sz="2800" dirty="0" err="1">
                <a:solidFill>
                  <a:schemeClr val="dk1"/>
                </a:solidFill>
                <a:latin typeface="Arial"/>
                <a:ea typeface="Arial"/>
                <a:cs typeface="Arial"/>
                <a:sym typeface="Arial"/>
              </a:rPr>
              <a:t>tax</a:t>
            </a:r>
            <a:r>
              <a:rPr lang="fr-FR" sz="2800" dirty="0">
                <a:solidFill>
                  <a:schemeClr val="dk1"/>
                </a:solidFill>
                <a:latin typeface="Arial"/>
                <a:ea typeface="Arial"/>
                <a:cs typeface="Arial"/>
                <a:sym typeface="Arial"/>
              </a:rPr>
              <a:t> bases.</a:t>
            </a:r>
            <a:endParaRPr dirty="0"/>
          </a:p>
          <a:p>
            <a:pPr marL="685800" lvl="1" indent="-228600" algn="l" rtl="0">
              <a:lnSpc>
                <a:spcPct val="100000"/>
              </a:lnSpc>
              <a:spcBef>
                <a:spcPts val="1200"/>
              </a:spcBef>
              <a:spcAft>
                <a:spcPts val="0"/>
              </a:spcAft>
              <a:buSzPts val="2400"/>
              <a:buChar char="•"/>
            </a:pPr>
            <a:r>
              <a:rPr lang="fr-FR" sz="2400" dirty="0" err="1">
                <a:solidFill>
                  <a:schemeClr val="dk1"/>
                </a:solidFill>
                <a:latin typeface="Arial"/>
                <a:ea typeface="Arial"/>
                <a:cs typeface="Arial"/>
                <a:sym typeface="Arial"/>
              </a:rPr>
              <a:t>Reducing</a:t>
            </a:r>
            <a:r>
              <a:rPr lang="fr-FR" sz="2400" dirty="0">
                <a:solidFill>
                  <a:schemeClr val="dk1"/>
                </a:solidFill>
                <a:latin typeface="Arial"/>
                <a:ea typeface="Arial"/>
                <a:cs typeface="Arial"/>
                <a:sym typeface="Arial"/>
              </a:rPr>
              <a:t> or </a:t>
            </a:r>
            <a:r>
              <a:rPr lang="fr-FR" sz="2400" dirty="0" err="1">
                <a:solidFill>
                  <a:schemeClr val="dk1"/>
                </a:solidFill>
                <a:latin typeface="Arial"/>
                <a:ea typeface="Arial"/>
                <a:cs typeface="Arial"/>
                <a:sym typeface="Arial"/>
              </a:rPr>
              <a:t>increasing</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some</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tax</a:t>
            </a:r>
            <a:r>
              <a:rPr lang="fr-FR" sz="2400" dirty="0">
                <a:solidFill>
                  <a:schemeClr val="dk1"/>
                </a:solidFill>
                <a:latin typeface="Arial"/>
                <a:ea typeface="Arial"/>
                <a:cs typeface="Arial"/>
                <a:sym typeface="Arial"/>
              </a:rPr>
              <a:t> rates, </a:t>
            </a:r>
            <a:r>
              <a:rPr lang="fr-FR" sz="2400" dirty="0" err="1">
                <a:solidFill>
                  <a:schemeClr val="dk1"/>
                </a:solidFill>
                <a:latin typeface="Arial"/>
                <a:ea typeface="Arial"/>
                <a:cs typeface="Arial"/>
                <a:sym typeface="Arial"/>
              </a:rPr>
              <a:t>suppressing</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some</a:t>
            </a:r>
            <a:r>
              <a:rPr lang="fr-FR" sz="2400" dirty="0">
                <a:solidFill>
                  <a:schemeClr val="dk1"/>
                </a:solidFill>
                <a:latin typeface="Arial"/>
                <a:ea typeface="Arial"/>
                <a:cs typeface="Arial"/>
                <a:sym typeface="Arial"/>
              </a:rPr>
              <a:t> taxes.</a:t>
            </a:r>
            <a:endParaRPr dirty="0"/>
          </a:p>
          <a:p>
            <a:pPr marL="685800" lvl="1" indent="-228600" algn="l" rtl="0">
              <a:lnSpc>
                <a:spcPct val="100000"/>
              </a:lnSpc>
              <a:spcBef>
                <a:spcPts val="1200"/>
              </a:spcBef>
              <a:spcAft>
                <a:spcPts val="0"/>
              </a:spcAft>
              <a:buSzPts val="2400"/>
              <a:buChar char="•"/>
            </a:pPr>
            <a:r>
              <a:rPr lang="fr-FR" sz="2400" dirty="0" err="1">
                <a:solidFill>
                  <a:schemeClr val="dk1"/>
                </a:solidFill>
                <a:latin typeface="Arial"/>
                <a:ea typeface="Arial"/>
                <a:cs typeface="Arial"/>
                <a:sym typeface="Arial"/>
              </a:rPr>
              <a:t>Broadening</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tax</a:t>
            </a:r>
            <a:r>
              <a:rPr lang="fr-FR" sz="2400" dirty="0">
                <a:solidFill>
                  <a:schemeClr val="dk1"/>
                </a:solidFill>
                <a:latin typeface="Arial"/>
                <a:ea typeface="Arial"/>
                <a:cs typeface="Arial"/>
                <a:sym typeface="Arial"/>
              </a:rPr>
              <a:t> bases.</a:t>
            </a:r>
            <a:endParaRPr dirty="0"/>
          </a:p>
          <a:p>
            <a:pPr marL="685800" lvl="1" indent="-228600" algn="l" rtl="0">
              <a:lnSpc>
                <a:spcPct val="100000"/>
              </a:lnSpc>
              <a:spcBef>
                <a:spcPts val="1200"/>
              </a:spcBef>
              <a:spcAft>
                <a:spcPts val="0"/>
              </a:spcAft>
              <a:buSzPts val="2400"/>
              <a:buChar char="•"/>
            </a:pPr>
            <a:r>
              <a:rPr lang="fr-FR" sz="2400" dirty="0" err="1">
                <a:solidFill>
                  <a:schemeClr val="dk1"/>
                </a:solidFill>
                <a:latin typeface="Arial"/>
                <a:ea typeface="Arial"/>
                <a:cs typeface="Arial"/>
                <a:sym typeface="Arial"/>
              </a:rPr>
              <a:t>Streamlining</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tax</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expenditures</a:t>
            </a:r>
            <a:r>
              <a:rPr lang="fr-FR" sz="2400" dirty="0">
                <a:solidFill>
                  <a:schemeClr val="dk1"/>
                </a:solidFill>
                <a:latin typeface="Arial"/>
                <a:ea typeface="Arial"/>
                <a:cs typeface="Arial"/>
                <a:sym typeface="Arial"/>
              </a:rPr>
              <a:t>. </a:t>
            </a:r>
            <a:endParaRPr dirty="0"/>
          </a:p>
        </p:txBody>
      </p:sp>
      <p:sp>
        <p:nvSpPr>
          <p:cNvPr id="264" name="Google Shape;264;p16"/>
          <p:cNvSpPr txBox="1">
            <a:spLocks noGrp="1"/>
          </p:cNvSpPr>
          <p:nvPr>
            <p:ph type="title"/>
          </p:nvPr>
        </p:nvSpPr>
        <p:spPr>
          <a:xfrm>
            <a:off x="970721" y="188946"/>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General </a:t>
            </a:r>
            <a:r>
              <a:rPr lang="fr-FR" dirty="0" err="1"/>
              <a:t>recommendations</a:t>
            </a:r>
            <a:r>
              <a:rPr lang="fr-FR" dirty="0"/>
              <a:t> in </a:t>
            </a:r>
            <a:r>
              <a:rPr lang="fr-FR" dirty="0" err="1"/>
              <a:t>tax</a:t>
            </a:r>
            <a:r>
              <a:rPr lang="fr-FR" dirty="0"/>
              <a:t> </a:t>
            </a:r>
            <a:r>
              <a:rPr lang="fr-FR" dirty="0" err="1"/>
              <a:t>policy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fr-FR" dirty="0"/>
              <a:t>DRM introduction</a:t>
            </a:r>
            <a:endParaRPr dirty="0"/>
          </a:p>
        </p:txBody>
      </p:sp>
      <p:sp>
        <p:nvSpPr>
          <p:cNvPr id="166" name="Google Shape;166;p2"/>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dirty="0"/>
              <a:t>Quiz time!</a:t>
            </a:r>
            <a:endParaRPr dirty="0"/>
          </a:p>
        </p:txBody>
      </p:sp>
      <p:pic>
        <p:nvPicPr>
          <p:cNvPr id="167" name="Google Shape;167;p2"/>
          <p:cNvPicPr preferRelativeResize="0"/>
          <p:nvPr/>
        </p:nvPicPr>
        <p:blipFill rotWithShape="1">
          <a:blip r:embed="rId3">
            <a:alphaModFix/>
          </a:blip>
          <a:srcRect/>
          <a:stretch/>
        </p:blipFill>
        <p:spPr>
          <a:xfrm>
            <a:off x="9909860" y="283574"/>
            <a:ext cx="1316626" cy="13166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a:spLocks noGrp="1"/>
          </p:cNvSpPr>
          <p:nvPr>
            <p:ph type="title"/>
          </p:nvPr>
        </p:nvSpPr>
        <p:spPr>
          <a:xfrm>
            <a:off x="1384379" y="2834174"/>
            <a:ext cx="6943192"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Questions?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body" idx="1"/>
          </p:nvPr>
        </p:nvSpPr>
        <p:spPr>
          <a:xfrm>
            <a:off x="775672" y="1564368"/>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sz="2800" dirty="0" err="1">
                <a:solidFill>
                  <a:schemeClr val="dk1"/>
                </a:solidFill>
              </a:rPr>
              <a:t>Collect</a:t>
            </a:r>
            <a:r>
              <a:rPr lang="fr-FR" sz="2800" dirty="0">
                <a:solidFill>
                  <a:schemeClr val="dk1"/>
                </a:solidFill>
              </a:rPr>
              <a:t> the right </a:t>
            </a:r>
            <a:r>
              <a:rPr lang="fr-FR" sz="2800" dirty="0" err="1">
                <a:solidFill>
                  <a:schemeClr val="dk1"/>
                </a:solidFill>
              </a:rPr>
              <a:t>amount</a:t>
            </a:r>
            <a:r>
              <a:rPr lang="fr-FR" sz="2800" dirty="0">
                <a:solidFill>
                  <a:schemeClr val="dk1"/>
                </a:solidFill>
              </a:rPr>
              <a:t> of </a:t>
            </a:r>
            <a:r>
              <a:rPr lang="fr-FR" sz="2800" dirty="0" err="1">
                <a:solidFill>
                  <a:schemeClr val="dk1"/>
                </a:solidFill>
              </a:rPr>
              <a:t>tax</a:t>
            </a:r>
            <a:endParaRPr sz="2800" dirty="0"/>
          </a:p>
          <a:p>
            <a:pPr marL="685800" lvl="1" indent="-228600" algn="l" rtl="0">
              <a:lnSpc>
                <a:spcPct val="100000"/>
              </a:lnSpc>
              <a:spcBef>
                <a:spcPts val="600"/>
              </a:spcBef>
              <a:spcAft>
                <a:spcPts val="0"/>
              </a:spcAft>
              <a:buSzPts val="2000"/>
              <a:buChar char="•"/>
            </a:pPr>
            <a:r>
              <a:rPr lang="fr-FR" sz="2400" dirty="0">
                <a:solidFill>
                  <a:schemeClr val="dk1"/>
                </a:solidFill>
              </a:rPr>
              <a:t>…at the right </a:t>
            </a:r>
            <a:r>
              <a:rPr lang="fr-FR" sz="2400" b="1" dirty="0">
                <a:solidFill>
                  <a:schemeClr val="dk1"/>
                </a:solidFill>
              </a:rPr>
              <a:t>time</a:t>
            </a:r>
            <a:endParaRPr sz="2400" dirty="0"/>
          </a:p>
          <a:p>
            <a:pPr marL="685800" lvl="1" indent="-228600" algn="l" rtl="0">
              <a:lnSpc>
                <a:spcPct val="100000"/>
              </a:lnSpc>
              <a:spcBef>
                <a:spcPts val="600"/>
              </a:spcBef>
              <a:spcAft>
                <a:spcPts val="0"/>
              </a:spcAft>
              <a:buSzPts val="2000"/>
              <a:buChar char="•"/>
            </a:pPr>
            <a:r>
              <a:rPr lang="fr-FR" sz="2400" dirty="0">
                <a:solidFill>
                  <a:schemeClr val="dk1"/>
                </a:solidFill>
              </a:rPr>
              <a:t>…at minimal </a:t>
            </a:r>
            <a:r>
              <a:rPr lang="fr-FR" sz="2400" b="1" dirty="0" err="1">
                <a:solidFill>
                  <a:schemeClr val="dk1"/>
                </a:solidFill>
              </a:rPr>
              <a:t>cost</a:t>
            </a:r>
            <a:r>
              <a:rPr lang="fr-FR" sz="2400" dirty="0">
                <a:solidFill>
                  <a:schemeClr val="dk1"/>
                </a:solidFill>
              </a:rPr>
              <a:t> to the </a:t>
            </a:r>
            <a:r>
              <a:rPr lang="fr-FR" sz="2400" dirty="0" err="1">
                <a:solidFill>
                  <a:schemeClr val="dk1"/>
                </a:solidFill>
              </a:rPr>
              <a:t>government</a:t>
            </a:r>
            <a:endParaRPr sz="2400" dirty="0"/>
          </a:p>
          <a:p>
            <a:pPr marL="685800" lvl="1" indent="-228600" algn="l" rtl="0">
              <a:lnSpc>
                <a:spcPct val="100000"/>
              </a:lnSpc>
              <a:spcBef>
                <a:spcPts val="600"/>
              </a:spcBef>
              <a:spcAft>
                <a:spcPts val="0"/>
              </a:spcAft>
              <a:buSzPts val="2000"/>
              <a:buChar char="•"/>
            </a:pPr>
            <a:r>
              <a:rPr lang="fr-FR" sz="2400" dirty="0">
                <a:solidFill>
                  <a:schemeClr val="dk1"/>
                </a:solidFill>
              </a:rPr>
              <a:t>…</a:t>
            </a:r>
            <a:r>
              <a:rPr lang="fr-FR" sz="2400" dirty="0" err="1">
                <a:solidFill>
                  <a:schemeClr val="dk1"/>
                </a:solidFill>
              </a:rPr>
              <a:t>while</a:t>
            </a:r>
            <a:r>
              <a:rPr lang="fr-FR" sz="2400" dirty="0">
                <a:solidFill>
                  <a:schemeClr val="dk1"/>
                </a:solidFill>
              </a:rPr>
              <a:t> </a:t>
            </a:r>
            <a:r>
              <a:rPr lang="fr-FR" sz="2400" dirty="0" err="1">
                <a:solidFill>
                  <a:schemeClr val="dk1"/>
                </a:solidFill>
              </a:rPr>
              <a:t>imposing</a:t>
            </a:r>
            <a:r>
              <a:rPr lang="fr-FR" sz="2400" dirty="0">
                <a:solidFill>
                  <a:schemeClr val="dk1"/>
                </a:solidFill>
              </a:rPr>
              <a:t> the least </a:t>
            </a:r>
            <a:r>
              <a:rPr lang="fr-FR" sz="2400" b="1" dirty="0" err="1">
                <a:solidFill>
                  <a:schemeClr val="dk1"/>
                </a:solidFill>
              </a:rPr>
              <a:t>burden</a:t>
            </a:r>
            <a:r>
              <a:rPr lang="fr-FR" sz="2400" dirty="0">
                <a:solidFill>
                  <a:schemeClr val="dk1"/>
                </a:solidFill>
              </a:rPr>
              <a:t> on </a:t>
            </a:r>
            <a:r>
              <a:rPr lang="fr-FR" sz="2400" dirty="0" err="1">
                <a:solidFill>
                  <a:schemeClr val="dk1"/>
                </a:solidFill>
              </a:rPr>
              <a:t>taxpayers</a:t>
            </a:r>
            <a:endParaRPr sz="2400" dirty="0"/>
          </a:p>
          <a:p>
            <a:pPr marL="228600" lvl="0" indent="-228600" algn="l" rtl="0">
              <a:lnSpc>
                <a:spcPct val="100000"/>
              </a:lnSpc>
              <a:spcBef>
                <a:spcPts val="600"/>
              </a:spcBef>
              <a:spcAft>
                <a:spcPts val="0"/>
              </a:spcAft>
              <a:buSzPts val="2400"/>
              <a:buChar char="•"/>
            </a:pPr>
            <a:r>
              <a:rPr lang="fr-FR" sz="2800" dirty="0">
                <a:solidFill>
                  <a:schemeClr val="dk1"/>
                </a:solidFill>
              </a:rPr>
              <a:t>Customs </a:t>
            </a:r>
            <a:r>
              <a:rPr lang="fr-FR" sz="2800" dirty="0" err="1">
                <a:solidFill>
                  <a:schemeClr val="dk1"/>
                </a:solidFill>
              </a:rPr>
              <a:t>remain</a:t>
            </a:r>
            <a:r>
              <a:rPr lang="fr-FR" sz="2800" dirty="0">
                <a:solidFill>
                  <a:schemeClr val="dk1"/>
                </a:solidFill>
              </a:rPr>
              <a:t> </a:t>
            </a:r>
            <a:r>
              <a:rPr lang="fr-FR" sz="2800" dirty="0" err="1">
                <a:solidFill>
                  <a:schemeClr val="dk1"/>
                </a:solidFill>
              </a:rPr>
              <a:t>very</a:t>
            </a:r>
            <a:r>
              <a:rPr lang="fr-FR" sz="2800" dirty="0">
                <a:solidFill>
                  <a:schemeClr val="dk1"/>
                </a:solidFill>
              </a:rPr>
              <a:t> important in </a:t>
            </a:r>
            <a:r>
              <a:rPr lang="fr-FR" sz="2800" dirty="0" err="1">
                <a:solidFill>
                  <a:schemeClr val="dk1"/>
                </a:solidFill>
              </a:rPr>
              <a:t>LDCs</a:t>
            </a:r>
            <a:r>
              <a:rPr lang="fr-FR" sz="2800" dirty="0">
                <a:solidFill>
                  <a:schemeClr val="dk1"/>
                </a:solidFill>
              </a:rPr>
              <a:t> to </a:t>
            </a:r>
            <a:r>
              <a:rPr lang="fr-FR" sz="2800" dirty="0" err="1">
                <a:solidFill>
                  <a:schemeClr val="dk1"/>
                </a:solidFill>
              </a:rPr>
              <a:t>raise</a:t>
            </a:r>
            <a:r>
              <a:rPr lang="fr-FR" sz="2800" dirty="0">
                <a:solidFill>
                  <a:schemeClr val="dk1"/>
                </a:solidFill>
              </a:rPr>
              <a:t> revenue (VAT, excise, </a:t>
            </a:r>
            <a:r>
              <a:rPr lang="fr-FR" sz="2800" dirty="0" err="1">
                <a:solidFill>
                  <a:schemeClr val="dk1"/>
                </a:solidFill>
              </a:rPr>
              <a:t>tariffs</a:t>
            </a:r>
            <a:r>
              <a:rPr lang="fr-FR" sz="2800" dirty="0">
                <a:solidFill>
                  <a:schemeClr val="dk1"/>
                </a:solidFill>
              </a:rPr>
              <a:t>)</a:t>
            </a:r>
            <a:endParaRPr sz="2800" dirty="0"/>
          </a:p>
          <a:p>
            <a:pPr marL="685800" lvl="1" indent="-228600" algn="l" rtl="0">
              <a:lnSpc>
                <a:spcPct val="100000"/>
              </a:lnSpc>
              <a:spcBef>
                <a:spcPts val="600"/>
              </a:spcBef>
              <a:spcAft>
                <a:spcPts val="0"/>
              </a:spcAft>
              <a:buSzPts val="2000"/>
              <a:buChar char="•"/>
            </a:pPr>
            <a:r>
              <a:rPr lang="fr-FR" sz="2400" dirty="0" err="1">
                <a:solidFill>
                  <a:schemeClr val="dk1"/>
                </a:solidFill>
              </a:rPr>
              <a:t>Maintain</a:t>
            </a:r>
            <a:r>
              <a:rPr lang="fr-FR" sz="2400" dirty="0">
                <a:solidFill>
                  <a:schemeClr val="dk1"/>
                </a:solidFill>
              </a:rPr>
              <a:t> a balance </a:t>
            </a:r>
            <a:r>
              <a:rPr lang="fr-FR" sz="2400" dirty="0" err="1">
                <a:solidFill>
                  <a:schemeClr val="dk1"/>
                </a:solidFill>
              </a:rPr>
              <a:t>between</a:t>
            </a:r>
            <a:r>
              <a:rPr lang="fr-FR" sz="2400" dirty="0">
                <a:solidFill>
                  <a:schemeClr val="dk1"/>
                </a:solidFill>
              </a:rPr>
              <a:t> </a:t>
            </a:r>
            <a:r>
              <a:rPr lang="fr-FR" sz="2400" dirty="0" err="1">
                <a:solidFill>
                  <a:schemeClr val="dk1"/>
                </a:solidFill>
              </a:rPr>
              <a:t>trade</a:t>
            </a:r>
            <a:r>
              <a:rPr lang="fr-FR" sz="2400" dirty="0">
                <a:solidFill>
                  <a:schemeClr val="dk1"/>
                </a:solidFill>
              </a:rPr>
              <a:t> facilitation, revenue </a:t>
            </a:r>
            <a:r>
              <a:rPr lang="fr-FR" sz="2400" dirty="0" err="1">
                <a:solidFill>
                  <a:schemeClr val="dk1"/>
                </a:solidFill>
              </a:rPr>
              <a:t>generation</a:t>
            </a:r>
            <a:r>
              <a:rPr lang="fr-FR" sz="2400" dirty="0">
                <a:solidFill>
                  <a:schemeClr val="dk1"/>
                </a:solidFill>
              </a:rPr>
              <a:t> and border protection.</a:t>
            </a:r>
            <a:endParaRPr sz="2400" dirty="0"/>
          </a:p>
          <a:p>
            <a:pPr marL="685800" lvl="1" indent="-228600" algn="l" rtl="0">
              <a:lnSpc>
                <a:spcPct val="100000"/>
              </a:lnSpc>
              <a:spcBef>
                <a:spcPts val="600"/>
              </a:spcBef>
              <a:spcAft>
                <a:spcPts val="0"/>
              </a:spcAft>
              <a:buSzPts val="2000"/>
              <a:buChar char="•"/>
            </a:pPr>
            <a:r>
              <a:rPr lang="fr-FR" sz="2400" dirty="0" err="1">
                <a:solidFill>
                  <a:schemeClr val="dk1"/>
                </a:solidFill>
              </a:rPr>
              <a:t>Ensure</a:t>
            </a:r>
            <a:r>
              <a:rPr lang="fr-FR" sz="2400" dirty="0">
                <a:solidFill>
                  <a:schemeClr val="dk1"/>
                </a:solidFill>
              </a:rPr>
              <a:t> </a:t>
            </a:r>
            <a:r>
              <a:rPr lang="fr-FR" sz="2400" dirty="0" err="1">
                <a:solidFill>
                  <a:schemeClr val="dk1"/>
                </a:solidFill>
              </a:rPr>
              <a:t>proper</a:t>
            </a:r>
            <a:r>
              <a:rPr lang="fr-FR" sz="2400" dirty="0">
                <a:solidFill>
                  <a:schemeClr val="dk1"/>
                </a:solidFill>
              </a:rPr>
              <a:t> classification and valuation of </a:t>
            </a:r>
            <a:r>
              <a:rPr lang="fr-FR" sz="2400" dirty="0" err="1">
                <a:solidFill>
                  <a:schemeClr val="dk1"/>
                </a:solidFill>
              </a:rPr>
              <a:t>goods</a:t>
            </a:r>
            <a:endParaRPr sz="2400" dirty="0"/>
          </a:p>
          <a:p>
            <a:pPr marL="685800" lvl="1" indent="-228600" algn="l" rtl="0">
              <a:lnSpc>
                <a:spcPct val="100000"/>
              </a:lnSpc>
              <a:spcBef>
                <a:spcPts val="600"/>
              </a:spcBef>
              <a:spcAft>
                <a:spcPts val="0"/>
              </a:spcAft>
              <a:buSzPts val="2000"/>
              <a:buChar char="•"/>
            </a:pPr>
            <a:r>
              <a:rPr lang="fr-FR" sz="2400" dirty="0">
                <a:solidFill>
                  <a:schemeClr val="dk1"/>
                </a:solidFill>
              </a:rPr>
              <a:t>Clear </a:t>
            </a:r>
            <a:r>
              <a:rPr lang="fr-FR" sz="2400" dirty="0" err="1">
                <a:solidFill>
                  <a:schemeClr val="dk1"/>
                </a:solidFill>
              </a:rPr>
              <a:t>goods</a:t>
            </a:r>
            <a:r>
              <a:rPr lang="fr-FR" sz="2400" dirty="0">
                <a:solidFill>
                  <a:schemeClr val="dk1"/>
                </a:solidFill>
              </a:rPr>
              <a:t> </a:t>
            </a:r>
            <a:r>
              <a:rPr lang="fr-FR" sz="2400" dirty="0" err="1">
                <a:solidFill>
                  <a:schemeClr val="dk1"/>
                </a:solidFill>
              </a:rPr>
              <a:t>promptly</a:t>
            </a:r>
            <a:r>
              <a:rPr lang="fr-FR" sz="2400" dirty="0">
                <a:solidFill>
                  <a:schemeClr val="dk1"/>
                </a:solidFill>
              </a:rPr>
              <a:t> but manage </a:t>
            </a:r>
            <a:r>
              <a:rPr lang="fr-FR" sz="2400" dirty="0" err="1">
                <a:solidFill>
                  <a:schemeClr val="dk1"/>
                </a:solidFill>
              </a:rPr>
              <a:t>risks</a:t>
            </a:r>
            <a:r>
              <a:rPr lang="fr-FR" sz="2400" dirty="0">
                <a:solidFill>
                  <a:schemeClr val="dk1"/>
                </a:solidFill>
              </a:rPr>
              <a:t> </a:t>
            </a:r>
            <a:r>
              <a:rPr lang="fr-FR" sz="2400" dirty="0" err="1">
                <a:solidFill>
                  <a:schemeClr val="dk1"/>
                </a:solidFill>
              </a:rPr>
              <a:t>well</a:t>
            </a:r>
            <a:endParaRPr sz="2400" dirty="0"/>
          </a:p>
        </p:txBody>
      </p:sp>
      <p:sp>
        <p:nvSpPr>
          <p:cNvPr id="276" name="Google Shape;276;p18"/>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Tax</a:t>
            </a:r>
            <a:r>
              <a:rPr lang="fr-FR" dirty="0"/>
              <a:t> administration (Goals)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9"/>
          <p:cNvSpPr txBox="1">
            <a:spLocks noGrp="1"/>
          </p:cNvSpPr>
          <p:nvPr>
            <p:ph type="body" idx="1"/>
          </p:nvPr>
        </p:nvSpPr>
        <p:spPr>
          <a:xfrm>
            <a:off x="870326" y="1265217"/>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sz="2800" i="0" dirty="0" err="1">
                <a:solidFill>
                  <a:schemeClr val="dk1"/>
                </a:solidFill>
                <a:sym typeface="Arial"/>
              </a:rPr>
              <a:t>Taxpayer</a:t>
            </a:r>
            <a:r>
              <a:rPr lang="fr-FR" sz="2800" i="0" dirty="0">
                <a:solidFill>
                  <a:schemeClr val="dk1"/>
                </a:solidFill>
                <a:sym typeface="Arial"/>
              </a:rPr>
              <a:t> registration (TIN)</a:t>
            </a:r>
            <a:endParaRPr sz="2800" i="0" dirty="0"/>
          </a:p>
          <a:p>
            <a:pPr marL="685800" lvl="1" indent="-228600" algn="l" rtl="0">
              <a:lnSpc>
                <a:spcPct val="100000"/>
              </a:lnSpc>
              <a:spcBef>
                <a:spcPts val="600"/>
              </a:spcBef>
              <a:spcAft>
                <a:spcPts val="0"/>
              </a:spcAft>
              <a:buSzPts val="2000"/>
              <a:buChar char="•"/>
            </a:pPr>
            <a:r>
              <a:rPr lang="fr-FR" sz="2400" b="0" i="0" dirty="0">
                <a:solidFill>
                  <a:schemeClr val="dk1"/>
                </a:solidFill>
                <a:latin typeface="Arial"/>
                <a:ea typeface="Arial"/>
                <a:cs typeface="Arial"/>
                <a:sym typeface="Arial"/>
              </a:rPr>
              <a:t>Online publication of TIN? (e.g. Burkina Faso</a:t>
            </a:r>
            <a:r>
              <a:rPr lang="fr-FR" sz="2800" b="0" i="0" dirty="0">
                <a:solidFill>
                  <a:schemeClr val="dk1"/>
                </a:solidFill>
                <a:latin typeface="Arial"/>
                <a:ea typeface="Arial"/>
                <a:cs typeface="Arial"/>
                <a:sym typeface="Arial"/>
              </a:rPr>
              <a:t>).</a:t>
            </a:r>
            <a:endParaRPr lang="fr-FR" sz="2400" b="0" i="0" dirty="0">
              <a:solidFill>
                <a:schemeClr val="dk1"/>
              </a:solidFill>
              <a:sym typeface="Arial"/>
            </a:endParaRPr>
          </a:p>
          <a:p>
            <a:pPr marL="685800" lvl="1" indent="-228600" algn="l" rtl="0">
              <a:lnSpc>
                <a:spcPct val="100000"/>
              </a:lnSpc>
              <a:spcBef>
                <a:spcPts val="600"/>
              </a:spcBef>
              <a:spcAft>
                <a:spcPts val="0"/>
              </a:spcAft>
              <a:buSzPts val="2000"/>
              <a:buChar char="•"/>
            </a:pPr>
            <a:r>
              <a:rPr lang="fr-FR" sz="2400" dirty="0"/>
              <a:t>Blockchain </a:t>
            </a:r>
            <a:r>
              <a:rPr lang="fr-FR" sz="2400" dirty="0" err="1"/>
              <a:t>technology</a:t>
            </a:r>
            <a:r>
              <a:rPr lang="fr-FR" sz="2400" dirty="0"/>
              <a:t> (EU VAT </a:t>
            </a:r>
            <a:r>
              <a:rPr lang="fr-FR" sz="2400" dirty="0" err="1"/>
              <a:t>number</a:t>
            </a:r>
            <a:r>
              <a:rPr lang="fr-FR" sz="2400" dirty="0"/>
              <a:t>).</a:t>
            </a:r>
            <a:endParaRPr b="0" i="0" dirty="0"/>
          </a:p>
          <a:p>
            <a:pPr marL="228600" marR="0" lvl="0" indent="-228600" algn="l" rtl="0">
              <a:lnSpc>
                <a:spcPct val="100000"/>
              </a:lnSpc>
              <a:spcBef>
                <a:spcPts val="600"/>
              </a:spcBef>
              <a:spcAft>
                <a:spcPts val="0"/>
              </a:spcAft>
              <a:buClr>
                <a:schemeClr val="dk2"/>
              </a:buClr>
              <a:buSzPts val="2400"/>
              <a:buFont typeface="Arial"/>
              <a:buChar char="•"/>
            </a:pPr>
            <a:r>
              <a:rPr lang="fr-FR" sz="2800" i="0" dirty="0">
                <a:solidFill>
                  <a:schemeClr val="dk1"/>
                </a:solidFill>
                <a:latin typeface="Arial"/>
                <a:ea typeface="Arial"/>
                <a:cs typeface="Arial"/>
                <a:sym typeface="Arial"/>
              </a:rPr>
              <a:t>E-</a:t>
            </a:r>
            <a:r>
              <a:rPr lang="fr-FR" sz="2800" i="0" dirty="0" err="1">
                <a:solidFill>
                  <a:schemeClr val="dk1"/>
                </a:solidFill>
                <a:latin typeface="Arial"/>
                <a:ea typeface="Arial"/>
                <a:cs typeface="Arial"/>
                <a:sym typeface="Arial"/>
              </a:rPr>
              <a:t>Filling</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Taxpayer</a:t>
            </a:r>
            <a:r>
              <a:rPr lang="fr-FR" sz="2800" i="0" dirty="0">
                <a:solidFill>
                  <a:schemeClr val="dk1"/>
                </a:solidFill>
                <a:latin typeface="Arial"/>
                <a:ea typeface="Arial"/>
                <a:cs typeface="Arial"/>
                <a:sym typeface="Arial"/>
              </a:rPr>
              <a:t> services</a:t>
            </a:r>
            <a:endParaRPr sz="2800" dirty="0"/>
          </a:p>
          <a:p>
            <a:pPr marL="685800" lvl="1" indent="-228600" algn="l" rtl="0">
              <a:lnSpc>
                <a:spcPct val="100000"/>
              </a:lnSpc>
              <a:spcBef>
                <a:spcPts val="600"/>
              </a:spcBef>
              <a:spcAft>
                <a:spcPts val="0"/>
              </a:spcAft>
              <a:buSzPts val="2000"/>
              <a:buChar char="•"/>
            </a:pPr>
            <a:r>
              <a:rPr lang="fr-FR" sz="2400" dirty="0" err="1"/>
              <a:t>Reducing</a:t>
            </a:r>
            <a:r>
              <a:rPr lang="fr-FR" sz="2400" dirty="0"/>
              <a:t> direct interactions </a:t>
            </a:r>
            <a:r>
              <a:rPr lang="fr-FR" sz="2400" dirty="0" err="1"/>
              <a:t>between</a:t>
            </a:r>
            <a:r>
              <a:rPr lang="fr-FR" sz="2400" dirty="0"/>
              <a:t> </a:t>
            </a:r>
            <a:r>
              <a:rPr lang="fr-FR" sz="2400" dirty="0" err="1"/>
              <a:t>taxpayers</a:t>
            </a:r>
            <a:r>
              <a:rPr lang="fr-FR" sz="2400" dirty="0"/>
              <a:t> and </a:t>
            </a:r>
            <a:r>
              <a:rPr lang="fr-FR" sz="2400" dirty="0" err="1"/>
              <a:t>tax</a:t>
            </a:r>
            <a:r>
              <a:rPr lang="fr-FR" sz="2400" dirty="0"/>
              <a:t> </a:t>
            </a:r>
            <a:r>
              <a:rPr lang="fr-FR" sz="2400" dirty="0" err="1"/>
              <a:t>inspectors</a:t>
            </a:r>
            <a:r>
              <a:rPr lang="fr-FR" sz="2400" dirty="0"/>
              <a:t> (source of corruption)</a:t>
            </a:r>
            <a:endParaRPr sz="2400" i="0" dirty="0"/>
          </a:p>
          <a:p>
            <a:pPr marL="228600" lvl="0" indent="-228600" algn="l" rtl="0">
              <a:lnSpc>
                <a:spcPct val="100000"/>
              </a:lnSpc>
              <a:spcBef>
                <a:spcPts val="600"/>
              </a:spcBef>
              <a:spcAft>
                <a:spcPts val="0"/>
              </a:spcAft>
              <a:buSzPts val="2400"/>
              <a:buChar char="•"/>
            </a:pPr>
            <a:r>
              <a:rPr lang="fr-FR" sz="2800" i="0" dirty="0">
                <a:solidFill>
                  <a:schemeClr val="dk1"/>
                </a:solidFill>
                <a:latin typeface="Arial"/>
                <a:ea typeface="Arial"/>
                <a:cs typeface="Arial"/>
                <a:sym typeface="Arial"/>
              </a:rPr>
              <a:t>Audit, Objections and </a:t>
            </a:r>
            <a:r>
              <a:rPr lang="fr-FR" sz="2800" i="0" dirty="0" err="1">
                <a:solidFill>
                  <a:schemeClr val="dk1"/>
                </a:solidFill>
                <a:latin typeface="Arial"/>
                <a:ea typeface="Arial"/>
                <a:cs typeface="Arial"/>
                <a:sym typeface="Arial"/>
              </a:rPr>
              <a:t>appeals</a:t>
            </a:r>
            <a:endParaRPr sz="2800" dirty="0"/>
          </a:p>
          <a:p>
            <a:pPr marL="228600" lvl="0" indent="-228600" algn="l" rtl="0">
              <a:lnSpc>
                <a:spcPct val="100000"/>
              </a:lnSpc>
              <a:spcBef>
                <a:spcPts val="600"/>
              </a:spcBef>
              <a:spcAft>
                <a:spcPts val="0"/>
              </a:spcAft>
              <a:buSzPts val="2400"/>
              <a:buChar char="•"/>
            </a:pPr>
            <a:r>
              <a:rPr lang="fr-FR" sz="2800" i="0" dirty="0" err="1">
                <a:solidFill>
                  <a:schemeClr val="dk1"/>
                </a:solidFill>
                <a:sym typeface="Arial"/>
              </a:rPr>
              <a:t>Functional</a:t>
            </a:r>
            <a:r>
              <a:rPr lang="fr-FR" sz="2800" i="0" dirty="0">
                <a:solidFill>
                  <a:schemeClr val="dk1"/>
                </a:solidFill>
                <a:sym typeface="Arial"/>
              </a:rPr>
              <a:t> </a:t>
            </a:r>
            <a:r>
              <a:rPr lang="fr-FR" sz="2800" i="0" dirty="0" err="1">
                <a:solidFill>
                  <a:schemeClr val="dk1"/>
                </a:solidFill>
                <a:sym typeface="Arial"/>
              </a:rPr>
              <a:t>organization</a:t>
            </a:r>
            <a:r>
              <a:rPr lang="fr-FR" sz="2800" i="0" dirty="0">
                <a:solidFill>
                  <a:schemeClr val="dk1"/>
                </a:solidFill>
                <a:sym typeface="Arial"/>
              </a:rPr>
              <a:t> of </a:t>
            </a:r>
            <a:r>
              <a:rPr lang="fr-FR" sz="2800" i="0" dirty="0" err="1">
                <a:solidFill>
                  <a:schemeClr val="dk1"/>
                </a:solidFill>
                <a:sym typeface="Arial"/>
              </a:rPr>
              <a:t>tax</a:t>
            </a:r>
            <a:r>
              <a:rPr lang="fr-FR" sz="2800" i="0" dirty="0">
                <a:solidFill>
                  <a:schemeClr val="dk1"/>
                </a:solidFill>
                <a:sym typeface="Arial"/>
              </a:rPr>
              <a:t> administration</a:t>
            </a:r>
            <a:endParaRPr sz="2800" i="0" dirty="0"/>
          </a:p>
          <a:p>
            <a:pPr marL="685800" lvl="1" indent="-228600" algn="l" rtl="0">
              <a:lnSpc>
                <a:spcPct val="100000"/>
              </a:lnSpc>
              <a:spcBef>
                <a:spcPts val="600"/>
              </a:spcBef>
              <a:spcAft>
                <a:spcPts val="0"/>
              </a:spcAft>
              <a:buSzPts val="2000"/>
              <a:buChar char="•"/>
            </a:pPr>
            <a:r>
              <a:rPr lang="fr-FR" sz="2400" i="0" dirty="0">
                <a:solidFill>
                  <a:schemeClr val="dk1"/>
                </a:solidFill>
                <a:latin typeface="Arial"/>
                <a:ea typeface="Arial"/>
                <a:cs typeface="Arial"/>
                <a:sym typeface="Arial"/>
              </a:rPr>
              <a:t>Customer segmentation: Large </a:t>
            </a:r>
            <a:r>
              <a:rPr lang="fr-FR" sz="2400" i="0" dirty="0" err="1">
                <a:solidFill>
                  <a:schemeClr val="dk1"/>
                </a:solidFill>
                <a:latin typeface="Arial"/>
                <a:ea typeface="Arial"/>
                <a:cs typeface="Arial"/>
                <a:sym typeface="Arial"/>
              </a:rPr>
              <a:t>Taxpayer</a:t>
            </a:r>
            <a:r>
              <a:rPr lang="fr-FR" sz="2400" i="0" dirty="0">
                <a:solidFill>
                  <a:schemeClr val="dk1"/>
                </a:solidFill>
                <a:latin typeface="Arial"/>
                <a:ea typeface="Arial"/>
                <a:cs typeface="Arial"/>
                <a:sym typeface="Arial"/>
              </a:rPr>
              <a:t> Unit</a:t>
            </a:r>
            <a:endParaRPr sz="2400" i="0" dirty="0"/>
          </a:p>
          <a:p>
            <a:pPr marL="685800" lvl="1" indent="-228600" algn="l" rtl="0">
              <a:lnSpc>
                <a:spcPct val="100000"/>
              </a:lnSpc>
              <a:spcBef>
                <a:spcPts val="600"/>
              </a:spcBef>
              <a:spcAft>
                <a:spcPts val="0"/>
              </a:spcAft>
              <a:buSzPts val="2000"/>
              <a:buChar char="•"/>
            </a:pPr>
            <a:r>
              <a:rPr lang="fr-FR" sz="2400" i="0" dirty="0">
                <a:solidFill>
                  <a:schemeClr val="dk1"/>
                </a:solidFill>
                <a:latin typeface="Arial"/>
                <a:ea typeface="Arial"/>
                <a:cs typeface="Arial"/>
                <a:sym typeface="Arial"/>
              </a:rPr>
              <a:t>Semi-</a:t>
            </a:r>
            <a:r>
              <a:rPr lang="fr-FR" sz="2400" i="0" dirty="0" err="1">
                <a:solidFill>
                  <a:schemeClr val="dk1"/>
                </a:solidFill>
                <a:latin typeface="Arial"/>
                <a:ea typeface="Arial"/>
                <a:cs typeface="Arial"/>
                <a:sym typeface="Arial"/>
              </a:rPr>
              <a:t>Autonomous</a:t>
            </a:r>
            <a:r>
              <a:rPr lang="fr-FR" sz="2400" i="0" dirty="0">
                <a:solidFill>
                  <a:schemeClr val="dk1"/>
                </a:solidFill>
                <a:latin typeface="Arial"/>
                <a:ea typeface="Arial"/>
                <a:cs typeface="Arial"/>
                <a:sym typeface="Arial"/>
              </a:rPr>
              <a:t> Revenue </a:t>
            </a:r>
            <a:r>
              <a:rPr lang="fr-FR" sz="2400" i="0" dirty="0" err="1">
                <a:solidFill>
                  <a:schemeClr val="dk1"/>
                </a:solidFill>
                <a:latin typeface="Arial"/>
                <a:ea typeface="Arial"/>
                <a:cs typeface="Arial"/>
                <a:sym typeface="Arial"/>
              </a:rPr>
              <a:t>Authority</a:t>
            </a:r>
            <a:r>
              <a:rPr lang="fr-FR" sz="2400" i="0" dirty="0">
                <a:solidFill>
                  <a:schemeClr val="dk1"/>
                </a:solidFill>
                <a:latin typeface="Arial"/>
                <a:ea typeface="Arial"/>
                <a:cs typeface="Arial"/>
                <a:sym typeface="Arial"/>
              </a:rPr>
              <a:t> (SARA)</a:t>
            </a:r>
            <a:endParaRPr sz="2400" i="0" dirty="0"/>
          </a:p>
          <a:p>
            <a:pPr marL="685800" lvl="1" indent="-228600" algn="l" rtl="0">
              <a:lnSpc>
                <a:spcPct val="100000"/>
              </a:lnSpc>
              <a:spcBef>
                <a:spcPts val="600"/>
              </a:spcBef>
              <a:spcAft>
                <a:spcPts val="0"/>
              </a:spcAft>
              <a:buSzPts val="2000"/>
              <a:buChar char="•"/>
            </a:pPr>
            <a:r>
              <a:rPr lang="fr-FR" sz="2400" i="0" dirty="0" err="1">
                <a:solidFill>
                  <a:schemeClr val="dk1"/>
                </a:solidFill>
                <a:latin typeface="Arial"/>
                <a:ea typeface="Arial"/>
                <a:cs typeface="Arial"/>
                <a:sym typeface="Arial"/>
              </a:rPr>
              <a:t>Tax</a:t>
            </a:r>
            <a:r>
              <a:rPr lang="fr-FR" sz="2400" i="0" dirty="0">
                <a:solidFill>
                  <a:schemeClr val="dk1"/>
                </a:solidFill>
                <a:latin typeface="Arial"/>
                <a:ea typeface="Arial"/>
                <a:cs typeface="Arial"/>
                <a:sym typeface="Arial"/>
              </a:rPr>
              <a:t> </a:t>
            </a:r>
            <a:r>
              <a:rPr lang="fr-FR" sz="2400" i="0" dirty="0" err="1">
                <a:solidFill>
                  <a:schemeClr val="dk1"/>
                </a:solidFill>
                <a:latin typeface="Arial"/>
                <a:ea typeface="Arial"/>
                <a:cs typeface="Arial"/>
                <a:sym typeface="Arial"/>
              </a:rPr>
              <a:t>farming</a:t>
            </a:r>
            <a:r>
              <a:rPr lang="fr-FR" sz="2400" i="0" dirty="0">
                <a:solidFill>
                  <a:schemeClr val="dk1"/>
                </a:solidFill>
                <a:latin typeface="Arial"/>
                <a:ea typeface="Arial"/>
                <a:cs typeface="Arial"/>
                <a:sym typeface="Arial"/>
              </a:rPr>
              <a:t>: The </a:t>
            </a:r>
            <a:r>
              <a:rPr lang="fr-FR" sz="2400" i="0" dirty="0" err="1">
                <a:solidFill>
                  <a:schemeClr val="dk1"/>
                </a:solidFill>
                <a:latin typeface="Arial"/>
                <a:ea typeface="Arial"/>
                <a:cs typeface="Arial"/>
                <a:sym typeface="Arial"/>
              </a:rPr>
              <a:t>privatization</a:t>
            </a:r>
            <a:r>
              <a:rPr lang="fr-FR" sz="2400" i="0" baseline="0" dirty="0">
                <a:solidFill>
                  <a:schemeClr val="dk1"/>
                </a:solidFill>
                <a:latin typeface="Arial"/>
                <a:ea typeface="Arial"/>
                <a:cs typeface="Arial"/>
                <a:sym typeface="Arial"/>
              </a:rPr>
              <a:t> of </a:t>
            </a:r>
            <a:r>
              <a:rPr lang="fr-FR" sz="2400" i="0" baseline="0" dirty="0" err="1">
                <a:solidFill>
                  <a:schemeClr val="dk1"/>
                </a:solidFill>
                <a:latin typeface="Arial"/>
                <a:ea typeface="Arial"/>
                <a:cs typeface="Arial"/>
                <a:sym typeface="Arial"/>
              </a:rPr>
              <a:t>tax</a:t>
            </a:r>
            <a:r>
              <a:rPr lang="fr-FR" sz="2400" i="0" baseline="0" dirty="0">
                <a:solidFill>
                  <a:schemeClr val="dk1"/>
                </a:solidFill>
                <a:latin typeface="Arial"/>
                <a:ea typeface="Arial"/>
                <a:cs typeface="Arial"/>
                <a:sym typeface="Arial"/>
              </a:rPr>
              <a:t> collection, </a:t>
            </a:r>
            <a:r>
              <a:rPr lang="fr-FR" sz="2400" i="0" dirty="0">
                <a:solidFill>
                  <a:schemeClr val="dk1"/>
                </a:solidFill>
                <a:latin typeface="Arial"/>
                <a:ea typeface="Arial"/>
                <a:cs typeface="Arial"/>
                <a:sym typeface="Arial"/>
              </a:rPr>
              <a:t>a long </a:t>
            </a:r>
            <a:r>
              <a:rPr lang="fr-FR" sz="2400" i="0" dirty="0" err="1">
                <a:solidFill>
                  <a:schemeClr val="dk1"/>
                </a:solidFill>
                <a:latin typeface="Arial"/>
                <a:ea typeface="Arial"/>
                <a:cs typeface="Arial"/>
                <a:sym typeface="Arial"/>
              </a:rPr>
              <a:t>history</a:t>
            </a:r>
            <a:endParaRPr lang="fr-FR" sz="2400" i="0" dirty="0">
              <a:solidFill>
                <a:schemeClr val="dk1"/>
              </a:solidFill>
              <a:latin typeface="Arial"/>
              <a:ea typeface="Arial"/>
              <a:cs typeface="Arial"/>
              <a:sym typeface="Arial"/>
            </a:endParaRPr>
          </a:p>
        </p:txBody>
      </p:sp>
      <p:sp>
        <p:nvSpPr>
          <p:cNvPr id="283" name="Google Shape;283;p19"/>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Tax</a:t>
            </a:r>
            <a:r>
              <a:rPr lang="fr-FR" dirty="0"/>
              <a:t> administrations (Tools)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F609854-81A9-45E9-A41C-EE76CA294556}"/>
              </a:ext>
            </a:extLst>
          </p:cNvPr>
          <p:cNvSpPr>
            <a:spLocks noGrp="1"/>
          </p:cNvSpPr>
          <p:nvPr>
            <p:ph type="body" idx="1"/>
          </p:nvPr>
        </p:nvSpPr>
        <p:spPr>
          <a:xfrm>
            <a:off x="871652" y="1064495"/>
            <a:ext cx="10905699" cy="3881904"/>
          </a:xfrm>
        </p:spPr>
        <p:txBody>
          <a:bodyPr/>
          <a:lstStyle/>
          <a:p>
            <a:pPr>
              <a:spcBef>
                <a:spcPts val="600"/>
              </a:spcBef>
            </a:pPr>
            <a:r>
              <a:rPr lang="fr-FR" sz="2800" dirty="0"/>
              <a:t>Legal </a:t>
            </a:r>
            <a:r>
              <a:rPr lang="fr-FR" sz="2800" dirty="0" err="1"/>
              <a:t>tax</a:t>
            </a:r>
            <a:r>
              <a:rPr lang="fr-FR" sz="2800" dirty="0"/>
              <a:t> </a:t>
            </a:r>
            <a:r>
              <a:rPr lang="fr-FR" sz="2800" dirty="0" err="1"/>
              <a:t>liability</a:t>
            </a:r>
            <a:r>
              <a:rPr lang="fr-FR" sz="2800" dirty="0"/>
              <a:t> and </a:t>
            </a:r>
            <a:r>
              <a:rPr lang="fr-FR" sz="2800" dirty="0" err="1"/>
              <a:t>legal</a:t>
            </a:r>
            <a:r>
              <a:rPr lang="fr-FR" sz="2800" dirty="0"/>
              <a:t> </a:t>
            </a:r>
            <a:r>
              <a:rPr lang="fr-FR" sz="2800" dirty="0" err="1"/>
              <a:t>remittance</a:t>
            </a:r>
            <a:r>
              <a:rPr lang="fr-FR" sz="2800" dirty="0"/>
              <a:t> </a:t>
            </a:r>
            <a:r>
              <a:rPr lang="fr-FR" sz="2800" dirty="0" err="1"/>
              <a:t>responsability</a:t>
            </a:r>
            <a:endParaRPr lang="fr-FR" sz="2800" dirty="0"/>
          </a:p>
          <a:p>
            <a:pPr>
              <a:spcBef>
                <a:spcPts val="600"/>
              </a:spcBef>
            </a:pPr>
            <a:r>
              <a:rPr lang="fr-FR" sz="2800" dirty="0" err="1"/>
              <a:t>Firms</a:t>
            </a:r>
            <a:r>
              <a:rPr lang="fr-FR" sz="2800" dirty="0"/>
              <a:t> </a:t>
            </a:r>
            <a:r>
              <a:rPr lang="fr-FR" sz="2800" dirty="0" err="1"/>
              <a:t>collect</a:t>
            </a:r>
            <a:r>
              <a:rPr lang="fr-FR" sz="2800" dirty="0"/>
              <a:t>/remit</a:t>
            </a:r>
            <a:r>
              <a:rPr lang="fr-FR" sz="2800" baseline="0" dirty="0"/>
              <a:t> 85 percent of total </a:t>
            </a:r>
            <a:r>
              <a:rPr lang="fr-FR" sz="2800" baseline="0" dirty="0" err="1"/>
              <a:t>tax</a:t>
            </a:r>
            <a:r>
              <a:rPr lang="fr-FR" sz="2800" baseline="0" dirty="0"/>
              <a:t> revenue.</a:t>
            </a:r>
          </a:p>
          <a:p>
            <a:pPr lvl="1">
              <a:spcBef>
                <a:spcPts val="600"/>
              </a:spcBef>
            </a:pPr>
            <a:r>
              <a:rPr lang="fr-FR" sz="2400" dirty="0"/>
              <a:t>83 percent in US; 87 percent in UK; 90 percent on </a:t>
            </a:r>
            <a:r>
              <a:rPr lang="fr-FR" sz="2400" dirty="0" err="1"/>
              <a:t>average</a:t>
            </a:r>
            <a:r>
              <a:rPr lang="fr-FR" sz="2400" dirty="0"/>
              <a:t> in OECD</a:t>
            </a:r>
            <a:endParaRPr lang="fr-FR" sz="2400" baseline="0" dirty="0"/>
          </a:p>
          <a:p>
            <a:pPr lvl="1">
              <a:spcBef>
                <a:spcPts val="600"/>
              </a:spcBef>
            </a:pPr>
            <a:r>
              <a:rPr lang="fr-FR" sz="2400" dirty="0"/>
              <a:t>VAT, excise, due by consumer </a:t>
            </a:r>
            <a:r>
              <a:rPr lang="fr-FR" sz="2400" dirty="0" err="1"/>
              <a:t>paid</a:t>
            </a:r>
            <a:r>
              <a:rPr lang="fr-FR" sz="2400" dirty="0"/>
              <a:t> by seller.</a:t>
            </a:r>
          </a:p>
          <a:p>
            <a:pPr lvl="1">
              <a:spcBef>
                <a:spcPts val="600"/>
              </a:spcBef>
            </a:pPr>
            <a:r>
              <a:rPr lang="fr-FR" sz="2400" dirty="0" err="1"/>
              <a:t>Whitholding</a:t>
            </a:r>
            <a:r>
              <a:rPr lang="fr-FR" sz="2400" dirty="0"/>
              <a:t> </a:t>
            </a:r>
            <a:r>
              <a:rPr lang="fr-FR" sz="2400" dirty="0" err="1"/>
              <a:t>mechanisms</a:t>
            </a:r>
            <a:r>
              <a:rPr lang="fr-FR" sz="2400" dirty="0"/>
              <a:t> (</a:t>
            </a:r>
            <a:r>
              <a:rPr lang="fr-FR" sz="2400" dirty="0" err="1"/>
              <a:t>payroll</a:t>
            </a:r>
            <a:r>
              <a:rPr lang="fr-FR" sz="2400" dirty="0"/>
              <a:t>, employer; c</a:t>
            </a:r>
            <a:r>
              <a:rPr lang="fr-FR" sz="2400" baseline="0" dirty="0"/>
              <a:t>apital</a:t>
            </a:r>
            <a:r>
              <a:rPr lang="fr-FR" sz="2400" dirty="0"/>
              <a:t> </a:t>
            </a:r>
            <a:r>
              <a:rPr lang="fr-FR" sz="2400" dirty="0" err="1"/>
              <a:t>income</a:t>
            </a:r>
            <a:r>
              <a:rPr lang="fr-FR" sz="2400" dirty="0"/>
              <a:t>, </a:t>
            </a:r>
            <a:r>
              <a:rPr lang="fr-FR" sz="2400" dirty="0" err="1"/>
              <a:t>banks</a:t>
            </a:r>
            <a:r>
              <a:rPr lang="fr-FR" sz="2400" dirty="0"/>
              <a:t>)</a:t>
            </a:r>
          </a:p>
          <a:p>
            <a:pPr lvl="1">
              <a:spcBef>
                <a:spcPts val="600"/>
              </a:spcBef>
            </a:pPr>
            <a:r>
              <a:rPr lang="fr-FR" sz="2400" dirty="0"/>
              <a:t>CIT, </a:t>
            </a:r>
            <a:r>
              <a:rPr lang="fr-FR" sz="2400" dirty="0" err="1"/>
              <a:t>tariffs</a:t>
            </a:r>
            <a:r>
              <a:rPr lang="fr-FR" sz="2400" dirty="0"/>
              <a:t> due and </a:t>
            </a:r>
            <a:r>
              <a:rPr lang="fr-FR" sz="2400" dirty="0" err="1"/>
              <a:t>paid</a:t>
            </a:r>
            <a:r>
              <a:rPr lang="fr-FR" sz="2400" dirty="0"/>
              <a:t> by </a:t>
            </a:r>
            <a:r>
              <a:rPr lang="fr-FR" sz="2400" dirty="0" err="1"/>
              <a:t>firms</a:t>
            </a:r>
            <a:r>
              <a:rPr lang="fr-FR" sz="2400" dirty="0"/>
              <a:t>.</a:t>
            </a:r>
          </a:p>
          <a:p>
            <a:pPr>
              <a:spcBef>
                <a:spcPts val="600"/>
              </a:spcBef>
            </a:pPr>
            <a:r>
              <a:rPr lang="fr-FR" sz="2800" dirty="0"/>
              <a:t>The </a:t>
            </a:r>
            <a:r>
              <a:rPr lang="fr-FR" sz="2800" dirty="0" err="1"/>
              <a:t>firms</a:t>
            </a:r>
            <a:r>
              <a:rPr lang="fr-FR" sz="2800" dirty="0"/>
              <a:t>’ </a:t>
            </a:r>
            <a:r>
              <a:rPr lang="fr-FR" sz="2800" dirty="0" err="1"/>
              <a:t>accounting</a:t>
            </a:r>
            <a:r>
              <a:rPr lang="fr-FR" sz="2800" dirty="0"/>
              <a:t> service: The more </a:t>
            </a:r>
            <a:r>
              <a:rPr lang="fr-FR" sz="2800" dirty="0" err="1"/>
              <a:t>powerful</a:t>
            </a:r>
            <a:r>
              <a:rPr lang="fr-FR" sz="2800" dirty="0"/>
              <a:t> </a:t>
            </a:r>
            <a:r>
              <a:rPr lang="fr-FR" sz="2800" dirty="0" err="1"/>
              <a:t>tool</a:t>
            </a:r>
            <a:r>
              <a:rPr lang="fr-FR" sz="2800" dirty="0"/>
              <a:t> to </a:t>
            </a:r>
            <a:r>
              <a:rPr lang="fr-FR" sz="2800" dirty="0" err="1"/>
              <a:t>collect</a:t>
            </a:r>
            <a:r>
              <a:rPr lang="fr-FR" sz="2800" dirty="0"/>
              <a:t> taxes at </a:t>
            </a:r>
            <a:r>
              <a:rPr lang="fr-FR" sz="2800" dirty="0" err="1"/>
              <a:t>low</a:t>
            </a:r>
            <a:r>
              <a:rPr lang="fr-FR" sz="2800" dirty="0"/>
              <a:t> </a:t>
            </a:r>
            <a:r>
              <a:rPr lang="fr-FR" sz="2800" dirty="0" err="1"/>
              <a:t>cost</a:t>
            </a:r>
            <a:r>
              <a:rPr lang="fr-FR" sz="2800" dirty="0"/>
              <a:t> for </a:t>
            </a:r>
            <a:r>
              <a:rPr lang="fr-FR" sz="2800" dirty="0" err="1"/>
              <a:t>tax</a:t>
            </a:r>
            <a:r>
              <a:rPr lang="fr-FR" sz="2800" dirty="0"/>
              <a:t> administration (but with </a:t>
            </a:r>
            <a:r>
              <a:rPr lang="fr-FR" sz="2800" dirty="0" err="1"/>
              <a:t>higher</a:t>
            </a:r>
            <a:r>
              <a:rPr lang="fr-FR" sz="2800" dirty="0"/>
              <a:t> compliance </a:t>
            </a:r>
            <a:r>
              <a:rPr lang="fr-FR" sz="2800" dirty="0" err="1"/>
              <a:t>costs</a:t>
            </a:r>
            <a:r>
              <a:rPr lang="fr-FR" sz="2800" dirty="0"/>
              <a:t>).</a:t>
            </a:r>
          </a:p>
          <a:p>
            <a:pPr lvl="1">
              <a:spcBef>
                <a:spcPts val="600"/>
              </a:spcBef>
            </a:pPr>
            <a:r>
              <a:rPr lang="fr-FR" sz="2400" dirty="0"/>
              <a:t>E-</a:t>
            </a:r>
            <a:r>
              <a:rPr lang="fr-FR" sz="2400" dirty="0" err="1"/>
              <a:t>tax</a:t>
            </a:r>
            <a:r>
              <a:rPr lang="fr-FR" sz="2400" dirty="0"/>
              <a:t> </a:t>
            </a:r>
            <a:r>
              <a:rPr lang="fr-FR" sz="2400" dirty="0" err="1"/>
              <a:t>reform</a:t>
            </a:r>
            <a:r>
              <a:rPr lang="fr-FR" sz="2400" dirty="0"/>
              <a:t> can </a:t>
            </a:r>
            <a:r>
              <a:rPr lang="fr-FR" sz="2400" dirty="0" err="1"/>
              <a:t>reduce</a:t>
            </a:r>
            <a:r>
              <a:rPr lang="fr-FR" sz="2400" dirty="0"/>
              <a:t> </a:t>
            </a:r>
            <a:r>
              <a:rPr lang="fr-FR" sz="2400" dirty="0" err="1"/>
              <a:t>this</a:t>
            </a:r>
            <a:r>
              <a:rPr lang="fr-FR" sz="2400" dirty="0"/>
              <a:t> compliance </a:t>
            </a:r>
            <a:r>
              <a:rPr lang="fr-FR" sz="2400" dirty="0" err="1"/>
              <a:t>costs</a:t>
            </a:r>
            <a:r>
              <a:rPr lang="fr-FR" sz="2400" dirty="0"/>
              <a:t>.</a:t>
            </a:r>
          </a:p>
          <a:p>
            <a:pPr lvl="1">
              <a:spcBef>
                <a:spcPts val="600"/>
              </a:spcBef>
            </a:pPr>
            <a:r>
              <a:rPr lang="fr-FR" sz="2400" dirty="0"/>
              <a:t>An issue: Corporation </a:t>
            </a:r>
            <a:r>
              <a:rPr lang="fr-FR" sz="2400" dirty="0" err="1"/>
              <a:t>tax</a:t>
            </a:r>
            <a:r>
              <a:rPr lang="fr-FR" sz="2400" dirty="0"/>
              <a:t> exemptions </a:t>
            </a:r>
            <a:r>
              <a:rPr lang="fr-FR" sz="2400" dirty="0" err="1"/>
              <a:t>may</a:t>
            </a:r>
            <a:r>
              <a:rPr lang="fr-FR" sz="2400" dirty="0"/>
              <a:t> </a:t>
            </a:r>
            <a:r>
              <a:rPr lang="fr-FR" sz="2400" dirty="0" err="1"/>
              <a:t>limit</a:t>
            </a:r>
            <a:r>
              <a:rPr lang="fr-FR" sz="2400" dirty="0"/>
              <a:t> the scope of </a:t>
            </a:r>
            <a:r>
              <a:rPr lang="fr-FR" sz="2400" dirty="0" err="1"/>
              <a:t>legal</a:t>
            </a:r>
            <a:r>
              <a:rPr lang="fr-FR" sz="2400" dirty="0"/>
              <a:t> </a:t>
            </a:r>
            <a:r>
              <a:rPr lang="fr-FR" sz="2400" dirty="0" err="1"/>
              <a:t>remittance</a:t>
            </a:r>
            <a:r>
              <a:rPr lang="fr-FR" sz="2400" dirty="0"/>
              <a:t> </a:t>
            </a:r>
            <a:r>
              <a:rPr lang="fr-FR" sz="2400" dirty="0" err="1"/>
              <a:t>responsability</a:t>
            </a:r>
            <a:r>
              <a:rPr lang="fr-FR" sz="2400" dirty="0"/>
              <a:t>.</a:t>
            </a:r>
          </a:p>
        </p:txBody>
      </p:sp>
      <p:sp>
        <p:nvSpPr>
          <p:cNvPr id="3" name="Titre 2">
            <a:extLst>
              <a:ext uri="{FF2B5EF4-FFF2-40B4-BE49-F238E27FC236}">
                <a16:creationId xmlns:a16="http://schemas.microsoft.com/office/drawing/2014/main" id="{E15BDF49-C53E-45D2-94EB-8456EBBF0D7B}"/>
              </a:ext>
            </a:extLst>
          </p:cNvPr>
          <p:cNvSpPr>
            <a:spLocks noGrp="1"/>
          </p:cNvSpPr>
          <p:nvPr>
            <p:ph type="title"/>
          </p:nvPr>
        </p:nvSpPr>
        <p:spPr>
          <a:xfrm>
            <a:off x="1066702" y="181777"/>
            <a:ext cx="10515600" cy="782357"/>
          </a:xfrm>
        </p:spPr>
        <p:txBody>
          <a:bodyPr/>
          <a:lstStyle/>
          <a:p>
            <a:r>
              <a:rPr lang="fr-FR" dirty="0"/>
              <a:t>Beyond </a:t>
            </a:r>
            <a:r>
              <a:rPr lang="fr-FR" dirty="0" err="1"/>
              <a:t>tax</a:t>
            </a:r>
            <a:r>
              <a:rPr lang="fr-FR" dirty="0"/>
              <a:t> administration: Corporations</a:t>
            </a:r>
          </a:p>
        </p:txBody>
      </p:sp>
    </p:spTree>
    <p:extLst>
      <p:ext uri="{BB962C8B-B14F-4D97-AF65-F5344CB8AC3E}">
        <p14:creationId xmlns:p14="http://schemas.microsoft.com/office/powerpoint/2010/main" val="2086165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1158323" y="102583"/>
            <a:ext cx="10515600" cy="13255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2"/>
              </a:buClr>
              <a:buSzPts val="4000"/>
              <a:buFont typeface="Arial"/>
              <a:buNone/>
            </a:pPr>
            <a:r>
              <a:rPr lang="fr-FR" dirty="0" err="1"/>
              <a:t>Digitalization</a:t>
            </a:r>
            <a:r>
              <a:rPr lang="fr-FR" dirty="0"/>
              <a:t> process: The case of Kenya (IMF </a:t>
            </a:r>
            <a:r>
              <a:rPr lang="fr-FR" dirty="0" err="1"/>
              <a:t>study</a:t>
            </a:r>
            <a:r>
              <a:rPr lang="fr-FR" dirty="0"/>
              <a:t>)</a:t>
            </a:r>
            <a:endParaRPr dirty="0"/>
          </a:p>
        </p:txBody>
      </p:sp>
      <p:sp>
        <p:nvSpPr>
          <p:cNvPr id="290" name="Google Shape;290;p20"/>
          <p:cNvSpPr/>
          <p:nvPr/>
        </p:nvSpPr>
        <p:spPr>
          <a:xfrm>
            <a:off x="1705609" y="2011885"/>
            <a:ext cx="206326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0" i="0" u="none" strike="noStrike" cap="none">
                <a:solidFill>
                  <a:srgbClr val="8B8B8B"/>
                </a:solidFill>
                <a:latin typeface="Arial"/>
                <a:ea typeface="Arial"/>
                <a:cs typeface="Arial"/>
                <a:sym typeface="Arial"/>
              </a:rPr>
              <a:t>Digital tax administration</a:t>
            </a:r>
            <a:endParaRPr/>
          </a:p>
        </p:txBody>
      </p:sp>
      <p:sp>
        <p:nvSpPr>
          <p:cNvPr id="291" name="Google Shape;291;p20"/>
          <p:cNvSpPr/>
          <p:nvPr/>
        </p:nvSpPr>
        <p:spPr>
          <a:xfrm>
            <a:off x="1720458" y="3303510"/>
            <a:ext cx="249076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rgbClr val="8B8B8B"/>
                </a:solidFill>
                <a:latin typeface="Arial"/>
                <a:ea typeface="Arial"/>
                <a:cs typeface="Arial"/>
                <a:sym typeface="Arial"/>
              </a:rPr>
              <a:t>Biometric ID and digital payments</a:t>
            </a:r>
            <a:endParaRPr/>
          </a:p>
        </p:txBody>
      </p:sp>
      <p:sp>
        <p:nvSpPr>
          <p:cNvPr id="292" name="Google Shape;292;p20"/>
          <p:cNvSpPr/>
          <p:nvPr/>
        </p:nvSpPr>
        <p:spPr>
          <a:xfrm>
            <a:off x="1705609" y="4645698"/>
            <a:ext cx="2520462" cy="707886"/>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fr-FR" sz="2000" b="0" i="0" u="none" strike="noStrike" cap="none">
                <a:solidFill>
                  <a:srgbClr val="8B8B8B"/>
                </a:solidFill>
                <a:latin typeface="Arial"/>
                <a:ea typeface="Arial"/>
                <a:cs typeface="Arial"/>
                <a:sym typeface="Arial"/>
              </a:rPr>
              <a:t>Financial inclusion and literacy</a:t>
            </a:r>
            <a:endParaRPr/>
          </a:p>
        </p:txBody>
      </p:sp>
      <p:pic>
        <p:nvPicPr>
          <p:cNvPr id="293" name="Google Shape;293;p20"/>
          <p:cNvPicPr preferRelativeResize="0"/>
          <p:nvPr/>
        </p:nvPicPr>
        <p:blipFill rotWithShape="1">
          <a:blip r:embed="rId3">
            <a:alphaModFix/>
          </a:blip>
          <a:srcRect/>
          <a:stretch/>
        </p:blipFill>
        <p:spPr>
          <a:xfrm>
            <a:off x="584200" y="3222694"/>
            <a:ext cx="547658" cy="605848"/>
          </a:xfrm>
          <a:prstGeom prst="rect">
            <a:avLst/>
          </a:prstGeom>
          <a:noFill/>
          <a:ln>
            <a:noFill/>
          </a:ln>
        </p:spPr>
      </p:pic>
      <p:pic>
        <p:nvPicPr>
          <p:cNvPr id="294" name="Google Shape;294;p20" descr="Credit card"/>
          <p:cNvPicPr preferRelativeResize="0"/>
          <p:nvPr/>
        </p:nvPicPr>
        <p:blipFill rotWithShape="1">
          <a:blip r:embed="rId4">
            <a:alphaModFix/>
          </a:blip>
          <a:srcRect/>
          <a:stretch/>
        </p:blipFill>
        <p:spPr>
          <a:xfrm>
            <a:off x="712846" y="3434005"/>
            <a:ext cx="890954" cy="789075"/>
          </a:xfrm>
          <a:prstGeom prst="rect">
            <a:avLst/>
          </a:prstGeom>
          <a:noFill/>
          <a:ln>
            <a:noFill/>
          </a:ln>
        </p:spPr>
      </p:pic>
      <p:pic>
        <p:nvPicPr>
          <p:cNvPr id="295" name="Google Shape;295;p20" descr="Books"/>
          <p:cNvPicPr preferRelativeResize="0"/>
          <p:nvPr/>
        </p:nvPicPr>
        <p:blipFill rotWithShape="1">
          <a:blip r:embed="rId5">
            <a:alphaModFix/>
          </a:blip>
          <a:srcRect/>
          <a:stretch/>
        </p:blipFill>
        <p:spPr>
          <a:xfrm>
            <a:off x="712846" y="4565671"/>
            <a:ext cx="914400" cy="914400"/>
          </a:xfrm>
          <a:prstGeom prst="rect">
            <a:avLst/>
          </a:prstGeom>
          <a:noFill/>
          <a:ln>
            <a:noFill/>
          </a:ln>
        </p:spPr>
      </p:pic>
      <p:pic>
        <p:nvPicPr>
          <p:cNvPr id="296" name="Google Shape;296;p20" descr="Coins"/>
          <p:cNvPicPr preferRelativeResize="0"/>
          <p:nvPr/>
        </p:nvPicPr>
        <p:blipFill rotWithShape="1">
          <a:blip r:embed="rId6">
            <a:alphaModFix/>
          </a:blip>
          <a:srcRect/>
          <a:stretch/>
        </p:blipFill>
        <p:spPr>
          <a:xfrm>
            <a:off x="504709" y="4960209"/>
            <a:ext cx="633667" cy="633667"/>
          </a:xfrm>
          <a:prstGeom prst="rect">
            <a:avLst/>
          </a:prstGeom>
          <a:noFill/>
          <a:ln>
            <a:noFill/>
          </a:ln>
        </p:spPr>
      </p:pic>
      <p:pic>
        <p:nvPicPr>
          <p:cNvPr id="297" name="Google Shape;297;p20" descr="Call center"/>
          <p:cNvPicPr preferRelativeResize="0"/>
          <p:nvPr/>
        </p:nvPicPr>
        <p:blipFill rotWithShape="1">
          <a:blip r:embed="rId7">
            <a:alphaModFix/>
          </a:blip>
          <a:srcRect/>
          <a:stretch/>
        </p:blipFill>
        <p:spPr>
          <a:xfrm>
            <a:off x="919360" y="1899967"/>
            <a:ext cx="707886" cy="707886"/>
          </a:xfrm>
          <a:prstGeom prst="rect">
            <a:avLst/>
          </a:prstGeom>
          <a:noFill/>
          <a:ln>
            <a:noFill/>
          </a:ln>
        </p:spPr>
      </p:pic>
      <p:pic>
        <p:nvPicPr>
          <p:cNvPr id="298" name="Google Shape;298;p20" descr="Internet"/>
          <p:cNvPicPr preferRelativeResize="0"/>
          <p:nvPr/>
        </p:nvPicPr>
        <p:blipFill rotWithShape="1">
          <a:blip r:embed="rId8">
            <a:alphaModFix/>
          </a:blip>
          <a:srcRect/>
          <a:stretch/>
        </p:blipFill>
        <p:spPr>
          <a:xfrm>
            <a:off x="565144" y="2091027"/>
            <a:ext cx="707886" cy="707886"/>
          </a:xfrm>
          <a:prstGeom prst="rect">
            <a:avLst/>
          </a:prstGeom>
          <a:noFill/>
          <a:ln>
            <a:noFill/>
          </a:ln>
        </p:spPr>
      </p:pic>
      <p:graphicFrame>
        <p:nvGraphicFramePr>
          <p:cNvPr id="299" name="Google Shape;299;p20"/>
          <p:cNvGraphicFramePr/>
          <p:nvPr/>
        </p:nvGraphicFramePr>
        <p:xfrm>
          <a:off x="4357475" y="1301262"/>
          <a:ext cx="7541450" cy="545752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body" idx="1"/>
          </p:nvPr>
        </p:nvSpPr>
        <p:spPr>
          <a:xfrm>
            <a:off x="775672" y="1553482"/>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sz="2800" i="0" dirty="0" err="1">
                <a:solidFill>
                  <a:schemeClr val="dk1"/>
                </a:solidFill>
                <a:latin typeface="Arial"/>
                <a:ea typeface="Arial"/>
                <a:cs typeface="Arial"/>
                <a:sym typeface="Arial"/>
              </a:rPr>
              <a:t>Improve</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taxpayer</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databases</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Tax</a:t>
            </a:r>
            <a:r>
              <a:rPr lang="fr-FR" sz="2800" i="0" dirty="0">
                <a:solidFill>
                  <a:schemeClr val="dk1"/>
                </a:solidFill>
                <a:latin typeface="Arial"/>
                <a:ea typeface="Arial"/>
                <a:cs typeface="Arial"/>
                <a:sym typeface="Arial"/>
              </a:rPr>
              <a:t> Identifier </a:t>
            </a:r>
            <a:r>
              <a:rPr lang="fr-FR" sz="2800" i="0" dirty="0" err="1">
                <a:solidFill>
                  <a:schemeClr val="dk1"/>
                </a:solidFill>
                <a:latin typeface="Arial"/>
                <a:ea typeface="Arial"/>
                <a:cs typeface="Arial"/>
                <a:sym typeface="Arial"/>
              </a:rPr>
              <a:t>Number</a:t>
            </a:r>
            <a:r>
              <a:rPr lang="fr-FR" sz="2800" i="0" dirty="0">
                <a:solidFill>
                  <a:schemeClr val="dk1"/>
                </a:solidFill>
                <a:latin typeface="Arial"/>
                <a:ea typeface="Arial"/>
                <a:cs typeface="Arial"/>
                <a:sym typeface="Arial"/>
              </a:rPr>
              <a:t>)</a:t>
            </a:r>
            <a:endParaRPr sz="2800" dirty="0"/>
          </a:p>
          <a:p>
            <a:pPr marL="685800" lvl="1" indent="-228600" algn="l" rtl="0">
              <a:lnSpc>
                <a:spcPct val="100000"/>
              </a:lnSpc>
              <a:spcBef>
                <a:spcPts val="600"/>
              </a:spcBef>
              <a:spcAft>
                <a:spcPts val="0"/>
              </a:spcAft>
              <a:buSzPts val="2000"/>
              <a:buChar char="•"/>
            </a:pPr>
            <a:r>
              <a:rPr lang="fr-FR" sz="2400" i="0" dirty="0" err="1">
                <a:solidFill>
                  <a:schemeClr val="dk1"/>
                </a:solidFill>
                <a:sym typeface="Arial"/>
              </a:rPr>
              <a:t>Lack</a:t>
            </a:r>
            <a:r>
              <a:rPr lang="fr-FR" sz="2400" i="0" dirty="0">
                <a:solidFill>
                  <a:schemeClr val="dk1"/>
                </a:solidFill>
                <a:sym typeface="Arial"/>
              </a:rPr>
              <a:t> of coordination </a:t>
            </a:r>
            <a:r>
              <a:rPr lang="fr-FR" sz="2400" i="0" dirty="0" err="1">
                <a:solidFill>
                  <a:schemeClr val="dk1"/>
                </a:solidFill>
                <a:sym typeface="Arial"/>
              </a:rPr>
              <a:t>between</a:t>
            </a:r>
            <a:r>
              <a:rPr lang="fr-FR" sz="2400" i="0" dirty="0">
                <a:solidFill>
                  <a:schemeClr val="dk1"/>
                </a:solidFill>
                <a:sym typeface="Arial"/>
              </a:rPr>
              <a:t> </a:t>
            </a:r>
            <a:r>
              <a:rPr lang="fr-FR" sz="2400" i="0" dirty="0" err="1">
                <a:solidFill>
                  <a:schemeClr val="dk1"/>
                </a:solidFill>
                <a:sym typeface="Arial"/>
              </a:rPr>
              <a:t>tax</a:t>
            </a:r>
            <a:r>
              <a:rPr lang="fr-FR" sz="2400" i="0" dirty="0">
                <a:solidFill>
                  <a:schemeClr val="dk1"/>
                </a:solidFill>
                <a:sym typeface="Arial"/>
              </a:rPr>
              <a:t> administration and customs.</a:t>
            </a:r>
            <a:endParaRPr sz="2400" i="0" dirty="0"/>
          </a:p>
          <a:p>
            <a:pPr marL="228600" lvl="0" indent="-228600" algn="l" rtl="0">
              <a:lnSpc>
                <a:spcPct val="100000"/>
              </a:lnSpc>
              <a:spcBef>
                <a:spcPts val="600"/>
              </a:spcBef>
              <a:spcAft>
                <a:spcPts val="0"/>
              </a:spcAft>
              <a:buSzPts val="2400"/>
              <a:buChar char="•"/>
            </a:pPr>
            <a:r>
              <a:rPr lang="fr-FR" sz="2800" i="0" dirty="0" err="1">
                <a:solidFill>
                  <a:schemeClr val="dk1"/>
                </a:solidFill>
                <a:latin typeface="Arial"/>
                <a:ea typeface="Arial"/>
                <a:cs typeface="Arial"/>
                <a:sym typeface="Arial"/>
              </a:rPr>
              <a:t>Improve</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taxpayer</a:t>
            </a:r>
            <a:r>
              <a:rPr lang="fr-FR" sz="2800" i="0" dirty="0">
                <a:solidFill>
                  <a:schemeClr val="dk1"/>
                </a:solidFill>
                <a:latin typeface="Arial"/>
                <a:ea typeface="Arial"/>
                <a:cs typeface="Arial"/>
                <a:sym typeface="Arial"/>
              </a:rPr>
              <a:t> services</a:t>
            </a:r>
            <a:endParaRPr sz="2800" i="0" dirty="0"/>
          </a:p>
          <a:p>
            <a:pPr marL="228600" lvl="0" indent="-228600" algn="l" rtl="0">
              <a:lnSpc>
                <a:spcPct val="100000"/>
              </a:lnSpc>
              <a:spcBef>
                <a:spcPts val="600"/>
              </a:spcBef>
              <a:spcAft>
                <a:spcPts val="0"/>
              </a:spcAft>
              <a:buSzPts val="2400"/>
              <a:buChar char="•"/>
            </a:pPr>
            <a:r>
              <a:rPr lang="fr-FR" sz="2800" i="0" dirty="0" err="1">
                <a:solidFill>
                  <a:schemeClr val="dk1"/>
                </a:solidFill>
                <a:latin typeface="Arial"/>
                <a:ea typeface="Arial"/>
                <a:cs typeface="Arial"/>
                <a:sym typeface="Arial"/>
              </a:rPr>
              <a:t>Simplify</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tax</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payment</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processes</a:t>
            </a:r>
            <a:r>
              <a:rPr lang="fr-FR" sz="2800" i="0" dirty="0">
                <a:solidFill>
                  <a:schemeClr val="dk1"/>
                </a:solidFill>
                <a:latin typeface="Arial"/>
                <a:ea typeface="Arial"/>
                <a:cs typeface="Arial"/>
                <a:sym typeface="Arial"/>
              </a:rPr>
              <a:t> </a:t>
            </a:r>
            <a:endParaRPr sz="2800" dirty="0"/>
          </a:p>
          <a:p>
            <a:pPr marL="685800" lvl="1" indent="-228600" algn="l" rtl="0">
              <a:lnSpc>
                <a:spcPct val="100000"/>
              </a:lnSpc>
              <a:spcBef>
                <a:spcPts val="600"/>
              </a:spcBef>
              <a:spcAft>
                <a:spcPts val="0"/>
              </a:spcAft>
              <a:buSzPts val="2000"/>
              <a:buChar char="•"/>
            </a:pPr>
            <a:r>
              <a:rPr lang="fr-FR" sz="2400" i="0" dirty="0" err="1"/>
              <a:t>Lowering</a:t>
            </a:r>
            <a:r>
              <a:rPr lang="fr-FR" sz="2400" i="0" dirty="0"/>
              <a:t> compliance </a:t>
            </a:r>
            <a:r>
              <a:rPr lang="fr-FR" sz="2400" i="0" dirty="0" err="1"/>
              <a:t>costs</a:t>
            </a:r>
            <a:endParaRPr sz="2400" i="0" dirty="0"/>
          </a:p>
          <a:p>
            <a:pPr marL="228600" lvl="0" indent="-228600" algn="l" rtl="0">
              <a:lnSpc>
                <a:spcPct val="100000"/>
              </a:lnSpc>
              <a:spcBef>
                <a:spcPts val="600"/>
              </a:spcBef>
              <a:spcAft>
                <a:spcPts val="0"/>
              </a:spcAft>
              <a:buSzPts val="2400"/>
              <a:buChar char="•"/>
            </a:pPr>
            <a:r>
              <a:rPr lang="fr-FR" sz="2800" i="0" dirty="0">
                <a:solidFill>
                  <a:schemeClr val="dk1"/>
                </a:solidFill>
                <a:latin typeface="Arial"/>
                <a:ea typeface="Arial"/>
                <a:cs typeface="Arial"/>
                <a:sym typeface="Arial"/>
              </a:rPr>
              <a:t>Risk-</a:t>
            </a:r>
            <a:r>
              <a:rPr lang="fr-FR" sz="2800" i="0" dirty="0" err="1">
                <a:solidFill>
                  <a:schemeClr val="dk1"/>
                </a:solidFill>
                <a:latin typeface="Arial"/>
                <a:ea typeface="Arial"/>
                <a:cs typeface="Arial"/>
                <a:sym typeface="Arial"/>
              </a:rPr>
              <a:t>based</a:t>
            </a:r>
            <a:r>
              <a:rPr lang="fr-FR" sz="2800" i="0" dirty="0">
                <a:solidFill>
                  <a:schemeClr val="dk1"/>
                </a:solidFill>
                <a:latin typeface="Arial"/>
                <a:ea typeface="Arial"/>
                <a:cs typeface="Arial"/>
                <a:sym typeface="Arial"/>
              </a:rPr>
              <a:t> audit (e.g. </a:t>
            </a:r>
            <a:r>
              <a:rPr lang="fr-FR" sz="2800" i="0" dirty="0" err="1">
                <a:solidFill>
                  <a:schemeClr val="dk1"/>
                </a:solidFill>
                <a:latin typeface="Arial"/>
                <a:ea typeface="Arial"/>
                <a:cs typeface="Arial"/>
                <a:sym typeface="Arial"/>
              </a:rPr>
              <a:t>mirror</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analysis</a:t>
            </a:r>
            <a:r>
              <a:rPr lang="fr-FR" sz="2800" i="0" dirty="0">
                <a:solidFill>
                  <a:schemeClr val="dk1"/>
                </a:solidFill>
                <a:latin typeface="Arial"/>
                <a:ea typeface="Arial"/>
                <a:cs typeface="Arial"/>
                <a:sym typeface="Arial"/>
              </a:rPr>
              <a:t>)</a:t>
            </a:r>
            <a:endParaRPr sz="2800" dirty="0"/>
          </a:p>
          <a:p>
            <a:pPr marL="228600" lvl="0" indent="-228600" algn="l" rtl="0">
              <a:lnSpc>
                <a:spcPct val="100000"/>
              </a:lnSpc>
              <a:spcBef>
                <a:spcPts val="600"/>
              </a:spcBef>
              <a:spcAft>
                <a:spcPts val="0"/>
              </a:spcAft>
              <a:buSzPts val="2400"/>
              <a:buChar char="•"/>
            </a:pPr>
            <a:r>
              <a:rPr lang="fr-FR" sz="2800" i="0" dirty="0" err="1">
                <a:solidFill>
                  <a:schemeClr val="dk1"/>
                </a:solidFill>
                <a:latin typeface="Arial"/>
                <a:ea typeface="Arial"/>
                <a:cs typeface="Arial"/>
                <a:sym typeface="Arial"/>
              </a:rPr>
              <a:t>Reinforce</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internal</a:t>
            </a:r>
            <a:r>
              <a:rPr lang="fr-FR" sz="2800" i="0" dirty="0">
                <a:solidFill>
                  <a:schemeClr val="dk1"/>
                </a:solidFill>
                <a:latin typeface="Arial"/>
                <a:ea typeface="Arial"/>
                <a:cs typeface="Arial"/>
                <a:sym typeface="Arial"/>
              </a:rPr>
              <a:t> control (corruption)</a:t>
            </a:r>
            <a:endParaRPr sz="2800" dirty="0"/>
          </a:p>
          <a:p>
            <a:pPr marL="228600" lvl="0" indent="-228600" algn="l" rtl="0">
              <a:lnSpc>
                <a:spcPct val="100000"/>
              </a:lnSpc>
              <a:spcBef>
                <a:spcPts val="600"/>
              </a:spcBef>
              <a:spcAft>
                <a:spcPts val="0"/>
              </a:spcAft>
              <a:buSzPts val="2400"/>
              <a:buChar char="•"/>
            </a:pPr>
            <a:r>
              <a:rPr lang="fr-FR" sz="2800" i="0" dirty="0" err="1">
                <a:solidFill>
                  <a:schemeClr val="dk1"/>
                </a:solidFill>
                <a:latin typeface="Arial"/>
                <a:ea typeface="Arial"/>
                <a:cs typeface="Arial"/>
                <a:sym typeface="Arial"/>
              </a:rPr>
              <a:t>Appeals</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processes</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often</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inadequate</a:t>
            </a:r>
            <a:r>
              <a:rPr lang="fr-FR" sz="2800" i="0" dirty="0">
                <a:solidFill>
                  <a:schemeClr val="dk1"/>
                </a:solidFill>
                <a:latin typeface="Arial"/>
                <a:ea typeface="Arial"/>
                <a:cs typeface="Arial"/>
                <a:sym typeface="Arial"/>
              </a:rPr>
              <a:t>, </a:t>
            </a:r>
            <a:r>
              <a:rPr lang="fr-FR" sz="2800" i="0" dirty="0" err="1">
                <a:solidFill>
                  <a:schemeClr val="dk1"/>
                </a:solidFill>
                <a:latin typeface="Arial"/>
                <a:ea typeface="Arial"/>
                <a:cs typeface="Arial"/>
                <a:sym typeface="Arial"/>
              </a:rPr>
              <a:t>unfair</a:t>
            </a:r>
            <a:r>
              <a:rPr lang="fr-FR" sz="2800" i="0" dirty="0">
                <a:solidFill>
                  <a:schemeClr val="dk1"/>
                </a:solidFill>
                <a:latin typeface="Arial"/>
                <a:ea typeface="Arial"/>
                <a:cs typeface="Arial"/>
                <a:sym typeface="Arial"/>
              </a:rPr>
              <a:t> or </a:t>
            </a:r>
            <a:r>
              <a:rPr lang="fr-FR" sz="2800" i="0" dirty="0" err="1">
                <a:solidFill>
                  <a:schemeClr val="dk1"/>
                </a:solidFill>
                <a:latin typeface="Arial"/>
                <a:ea typeface="Arial"/>
                <a:cs typeface="Arial"/>
                <a:sym typeface="Arial"/>
              </a:rPr>
              <a:t>nonexistent</a:t>
            </a:r>
            <a:r>
              <a:rPr lang="fr-FR" sz="2800" i="0" dirty="0">
                <a:solidFill>
                  <a:schemeClr val="dk1"/>
                </a:solidFill>
                <a:latin typeface="Arial"/>
                <a:ea typeface="Arial"/>
                <a:cs typeface="Arial"/>
                <a:sym typeface="Arial"/>
              </a:rPr>
              <a:t>) </a:t>
            </a:r>
          </a:p>
          <a:p>
            <a:pPr marL="228600" lvl="0" indent="-228600" algn="l" rtl="0">
              <a:lnSpc>
                <a:spcPct val="100000"/>
              </a:lnSpc>
              <a:spcBef>
                <a:spcPts val="600"/>
              </a:spcBef>
              <a:spcAft>
                <a:spcPts val="0"/>
              </a:spcAft>
              <a:buSzPts val="2400"/>
              <a:buChar char="•"/>
            </a:pPr>
            <a:r>
              <a:rPr lang="fr-FR" sz="2800" dirty="0" err="1"/>
              <a:t>Favor</a:t>
            </a:r>
            <a:r>
              <a:rPr lang="fr-FR" sz="2800" dirty="0"/>
              <a:t> the </a:t>
            </a:r>
            <a:r>
              <a:rPr lang="fr-FR" sz="2800" dirty="0" err="1"/>
              <a:t>formalization</a:t>
            </a:r>
            <a:r>
              <a:rPr lang="fr-FR" sz="2800" dirty="0"/>
              <a:t>/incorporation of the </a:t>
            </a:r>
            <a:r>
              <a:rPr lang="fr-FR" sz="2800" dirty="0" err="1"/>
              <a:t>economy</a:t>
            </a:r>
            <a:endParaRPr sz="2800" dirty="0"/>
          </a:p>
        </p:txBody>
      </p:sp>
      <p:sp>
        <p:nvSpPr>
          <p:cNvPr id="306" name="Google Shape;306;p2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General recommandations in </a:t>
            </a:r>
            <a:r>
              <a:rPr lang="fr-FR" dirty="0" err="1"/>
              <a:t>Tax</a:t>
            </a:r>
            <a:r>
              <a:rPr lang="fr-FR" dirty="0"/>
              <a:t>/Customs administration</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2"/>
          <p:cNvSpPr txBox="1">
            <a:spLocks noGrp="1"/>
          </p:cNvSpPr>
          <p:nvPr>
            <p:ph type="ctrTitle"/>
          </p:nvPr>
        </p:nvSpPr>
        <p:spPr>
          <a:xfrm>
            <a:off x="1063388" y="1988840"/>
            <a:ext cx="10065224" cy="979228"/>
          </a:xfrm>
          <a:prstGeom prst="rect">
            <a:avLst/>
          </a:prstGeom>
          <a:noFill/>
          <a:ln>
            <a:noFill/>
          </a:ln>
        </p:spPr>
        <p:txBody>
          <a:bodyPr spcFirstLastPara="1" wrap="square" lIns="91425" tIns="45700" rIns="91425" bIns="0" anchor="t" anchorCtr="0">
            <a:noAutofit/>
          </a:bodyPr>
          <a:lstStyle/>
          <a:p>
            <a:pPr marL="0" lvl="0" indent="0" algn="l" rtl="0">
              <a:lnSpc>
                <a:spcPct val="90000"/>
              </a:lnSpc>
              <a:spcBef>
                <a:spcPts val="0"/>
              </a:spcBef>
              <a:spcAft>
                <a:spcPts val="0"/>
              </a:spcAft>
              <a:buClr>
                <a:schemeClr val="lt1"/>
              </a:buClr>
              <a:buSzPts val="6000"/>
              <a:buFont typeface="Arial"/>
              <a:buNone/>
            </a:pPr>
            <a:r>
              <a:rPr lang="fr-FR" dirty="0"/>
              <a:t>TADAT</a:t>
            </a:r>
            <a:endParaRPr dirty="0"/>
          </a:p>
        </p:txBody>
      </p:sp>
      <p:sp>
        <p:nvSpPr>
          <p:cNvPr id="312" name="Google Shape;312;p22"/>
          <p:cNvSpPr txBox="1">
            <a:spLocks noGrp="1"/>
          </p:cNvSpPr>
          <p:nvPr>
            <p:ph type="subTitle" idx="1"/>
          </p:nvPr>
        </p:nvSpPr>
        <p:spPr>
          <a:xfrm>
            <a:off x="1063388" y="3158209"/>
            <a:ext cx="10065224" cy="8977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fr-FR" dirty="0"/>
              <a:t>TAX ADMINISTRATION DIAGNOSTIC  ASSESSMENT TOOL</a:t>
            </a:r>
            <a:endParaRPr dirty="0"/>
          </a:p>
        </p:txBody>
      </p:sp>
      <p:sp>
        <p:nvSpPr>
          <p:cNvPr id="313" name="Google Shape;313;p22"/>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200"/>
              <a:buFont typeface="Arial"/>
              <a:buNone/>
            </a:pPr>
            <a:endParaRPr/>
          </a:p>
        </p:txBody>
      </p:sp>
      <p:pic>
        <p:nvPicPr>
          <p:cNvPr id="314" name="Google Shape;314;p22" descr="Screen Clipping"/>
          <p:cNvPicPr preferRelativeResize="0"/>
          <p:nvPr/>
        </p:nvPicPr>
        <p:blipFill rotWithShape="1">
          <a:blip r:embed="rId3">
            <a:alphaModFix/>
          </a:blip>
          <a:srcRect/>
          <a:stretch/>
        </p:blipFill>
        <p:spPr>
          <a:xfrm>
            <a:off x="4698935" y="3912587"/>
            <a:ext cx="2812327" cy="1232190"/>
          </a:xfrm>
          <a:prstGeom prst="rect">
            <a:avLst/>
          </a:prstGeom>
          <a:noFill/>
          <a:ln>
            <a:noFill/>
          </a:ln>
        </p:spPr>
      </p:pic>
      <p:pic>
        <p:nvPicPr>
          <p:cNvPr id="315" name="Google Shape;315;p22" descr="Screen Clipping"/>
          <p:cNvPicPr preferRelativeResize="0"/>
          <p:nvPr/>
        </p:nvPicPr>
        <p:blipFill rotWithShape="1">
          <a:blip r:embed="rId4">
            <a:alphaModFix/>
          </a:blip>
          <a:srcRect/>
          <a:stretch/>
        </p:blipFill>
        <p:spPr>
          <a:xfrm>
            <a:off x="2495600" y="5085184"/>
            <a:ext cx="7218998" cy="102884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txBox="1">
            <a:spLocks noGrp="1"/>
          </p:cNvSpPr>
          <p:nvPr>
            <p:ph type="title"/>
          </p:nvPr>
        </p:nvSpPr>
        <p:spPr>
          <a:xfrm>
            <a:off x="952549" y="338362"/>
            <a:ext cx="10353625" cy="936625"/>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2D5EC1"/>
              </a:buClr>
              <a:buSzPts val="4000"/>
              <a:buFont typeface="Arial"/>
              <a:buNone/>
            </a:pPr>
            <a:r>
              <a:rPr lang="fr-FR" dirty="0">
                <a:solidFill>
                  <a:srgbClr val="2D5EC1"/>
                </a:solidFill>
              </a:rPr>
              <a:t>The TADAT Framework _ April 2019 Edition</a:t>
            </a:r>
            <a:endParaRPr dirty="0">
              <a:solidFill>
                <a:srgbClr val="2D5EC1"/>
              </a:solidFill>
            </a:endParaRPr>
          </a:p>
        </p:txBody>
      </p:sp>
      <p:sp>
        <p:nvSpPr>
          <p:cNvPr id="322" name="Google Shape;322;p23"/>
          <p:cNvSpPr txBox="1"/>
          <p:nvPr/>
        </p:nvSpPr>
        <p:spPr>
          <a:xfrm>
            <a:off x="952548" y="1554467"/>
            <a:ext cx="8611866"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dirty="0">
                <a:solidFill>
                  <a:srgbClr val="2D5EC1"/>
                </a:solidFill>
                <a:latin typeface="Arial"/>
                <a:ea typeface="Arial"/>
                <a:cs typeface="Arial"/>
                <a:sym typeface="Arial"/>
              </a:rPr>
              <a:t>TADAT</a:t>
            </a:r>
            <a:r>
              <a:rPr lang="fr-FR" sz="1600" dirty="0">
                <a:solidFill>
                  <a:srgbClr val="2D5EC1"/>
                </a:solidFill>
                <a:latin typeface="Arial"/>
                <a:ea typeface="Arial"/>
                <a:cs typeface="Arial"/>
                <a:sym typeface="Arial"/>
              </a:rPr>
              <a:t> 	= </a:t>
            </a:r>
            <a:r>
              <a:rPr lang="fr-FR" sz="2000" dirty="0" err="1">
                <a:solidFill>
                  <a:srgbClr val="2D5EC1"/>
                </a:solidFill>
                <a:latin typeface="Arial"/>
                <a:ea typeface="Arial"/>
                <a:cs typeface="Arial"/>
                <a:sym typeface="Arial"/>
              </a:rPr>
              <a:t>T</a:t>
            </a:r>
            <a:r>
              <a:rPr lang="fr-FR" sz="1600" dirty="0" err="1">
                <a:solidFill>
                  <a:srgbClr val="2D5EC1"/>
                </a:solidFill>
                <a:latin typeface="Arial"/>
                <a:ea typeface="Arial"/>
                <a:cs typeface="Arial"/>
                <a:sym typeface="Arial"/>
              </a:rPr>
              <a:t>ax</a:t>
            </a:r>
            <a:r>
              <a:rPr lang="fr-FR" sz="1600" dirty="0">
                <a:solidFill>
                  <a:srgbClr val="2D5EC1"/>
                </a:solidFill>
                <a:latin typeface="Arial"/>
                <a:ea typeface="Arial"/>
                <a:cs typeface="Arial"/>
                <a:sym typeface="Arial"/>
              </a:rPr>
              <a:t> </a:t>
            </a:r>
            <a:r>
              <a:rPr lang="fr-FR" sz="2000" dirty="0">
                <a:solidFill>
                  <a:srgbClr val="2D5EC1"/>
                </a:solidFill>
                <a:latin typeface="Arial"/>
                <a:ea typeface="Arial"/>
                <a:cs typeface="Arial"/>
                <a:sym typeface="Arial"/>
              </a:rPr>
              <a:t>A</a:t>
            </a:r>
            <a:r>
              <a:rPr lang="fr-FR" sz="1600" dirty="0">
                <a:solidFill>
                  <a:srgbClr val="2D5EC1"/>
                </a:solidFill>
                <a:latin typeface="Arial"/>
                <a:ea typeface="Arial"/>
                <a:cs typeface="Arial"/>
                <a:sym typeface="Arial"/>
              </a:rPr>
              <a:t>dministration </a:t>
            </a:r>
            <a:r>
              <a:rPr lang="fr-FR" sz="2000" dirty="0">
                <a:solidFill>
                  <a:srgbClr val="2D5EC1"/>
                </a:solidFill>
                <a:latin typeface="Arial"/>
                <a:ea typeface="Arial"/>
                <a:cs typeface="Arial"/>
                <a:sym typeface="Arial"/>
              </a:rPr>
              <a:t>D</a:t>
            </a:r>
            <a:r>
              <a:rPr lang="fr-FR" sz="1600" dirty="0">
                <a:solidFill>
                  <a:srgbClr val="2D5EC1"/>
                </a:solidFill>
                <a:latin typeface="Arial"/>
                <a:ea typeface="Arial"/>
                <a:cs typeface="Arial"/>
                <a:sym typeface="Arial"/>
              </a:rPr>
              <a:t>iagnostic </a:t>
            </a:r>
            <a:r>
              <a:rPr lang="fr-FR" sz="2000" dirty="0">
                <a:solidFill>
                  <a:srgbClr val="2D5EC1"/>
                </a:solidFill>
                <a:latin typeface="Arial"/>
                <a:ea typeface="Arial"/>
                <a:cs typeface="Arial"/>
                <a:sym typeface="Arial"/>
              </a:rPr>
              <a:t>A</a:t>
            </a:r>
            <a:r>
              <a:rPr lang="fr-FR" sz="1600" dirty="0">
                <a:solidFill>
                  <a:srgbClr val="2D5EC1"/>
                </a:solidFill>
                <a:latin typeface="Arial"/>
                <a:ea typeface="Arial"/>
                <a:cs typeface="Arial"/>
                <a:sym typeface="Arial"/>
              </a:rPr>
              <a:t>ssessment </a:t>
            </a:r>
            <a:r>
              <a:rPr lang="fr-FR" sz="2000" dirty="0">
                <a:solidFill>
                  <a:srgbClr val="2D5EC1"/>
                </a:solidFill>
                <a:latin typeface="Arial"/>
                <a:ea typeface="Arial"/>
                <a:cs typeface="Arial"/>
                <a:sym typeface="Arial"/>
              </a:rPr>
              <a:t>T</a:t>
            </a:r>
            <a:r>
              <a:rPr lang="fr-FR" sz="1600" dirty="0">
                <a:solidFill>
                  <a:srgbClr val="2D5EC1"/>
                </a:solidFill>
                <a:latin typeface="Arial"/>
                <a:ea typeface="Arial"/>
                <a:cs typeface="Arial"/>
                <a:sym typeface="Arial"/>
              </a:rPr>
              <a:t>ool</a:t>
            </a:r>
            <a:endParaRPr dirty="0"/>
          </a:p>
          <a:p>
            <a:pPr marL="285750" marR="0" lvl="0" indent="-285750" algn="l" rtl="0">
              <a:spcBef>
                <a:spcPts val="0"/>
              </a:spcBef>
              <a:spcAft>
                <a:spcPts val="0"/>
              </a:spcAft>
              <a:buFont typeface="Wingdings" panose="05000000000000000000" pitchFamily="2" charset="2"/>
              <a:buChar char="Ø"/>
            </a:pPr>
            <a:r>
              <a:rPr lang="fr-FR" sz="1600" dirty="0" err="1">
                <a:solidFill>
                  <a:srgbClr val="2D5EC1"/>
                </a:solidFill>
                <a:latin typeface="Arial"/>
                <a:ea typeface="Arial"/>
                <a:cs typeface="Arial"/>
                <a:sym typeface="Arial"/>
              </a:rPr>
              <a:t>Assessing</a:t>
            </a:r>
            <a:r>
              <a:rPr lang="fr-FR" sz="1600" dirty="0">
                <a:solidFill>
                  <a:srgbClr val="2D5EC1"/>
                </a:solidFill>
                <a:latin typeface="Arial"/>
                <a:ea typeface="Arial"/>
                <a:cs typeface="Arial"/>
                <a:sym typeface="Arial"/>
              </a:rPr>
              <a:t> the </a:t>
            </a:r>
            <a:r>
              <a:rPr lang="fr-FR" sz="1600" dirty="0" err="1">
                <a:solidFill>
                  <a:srgbClr val="2D5EC1"/>
                </a:solidFill>
                <a:latin typeface="Arial"/>
                <a:ea typeface="Arial"/>
                <a:cs typeface="Arial"/>
                <a:sym typeface="Arial"/>
              </a:rPr>
              <a:t>health</a:t>
            </a:r>
            <a:r>
              <a:rPr lang="fr-FR" sz="1600" dirty="0">
                <a:solidFill>
                  <a:srgbClr val="2D5EC1"/>
                </a:solidFill>
                <a:latin typeface="Arial"/>
                <a:ea typeface="Arial"/>
                <a:cs typeface="Arial"/>
                <a:sym typeface="Arial"/>
              </a:rPr>
              <a:t> of key components of a </a:t>
            </a:r>
            <a:r>
              <a:rPr lang="fr-FR" sz="1600" dirty="0" err="1">
                <a:solidFill>
                  <a:srgbClr val="2D5EC1"/>
                </a:solidFill>
                <a:latin typeface="Arial"/>
                <a:ea typeface="Arial"/>
                <a:cs typeface="Arial"/>
                <a:sym typeface="Arial"/>
              </a:rPr>
              <a:t>country’s</a:t>
            </a:r>
            <a:r>
              <a:rPr lang="fr-FR" sz="1600" dirty="0">
                <a:solidFill>
                  <a:srgbClr val="2D5EC1"/>
                </a:solidFill>
                <a:latin typeface="Arial"/>
                <a:ea typeface="Arial"/>
                <a:cs typeface="Arial"/>
                <a:sym typeface="Arial"/>
              </a:rPr>
              <a:t> </a:t>
            </a:r>
            <a:r>
              <a:rPr lang="fr-FR" sz="1600" dirty="0" err="1">
                <a:solidFill>
                  <a:srgbClr val="2D5EC1"/>
                </a:solidFill>
                <a:latin typeface="Arial"/>
                <a:ea typeface="Arial"/>
                <a:cs typeface="Arial"/>
                <a:sym typeface="Arial"/>
              </a:rPr>
              <a:t>tax</a:t>
            </a:r>
            <a:r>
              <a:rPr lang="fr-FR" sz="1600" dirty="0">
                <a:solidFill>
                  <a:srgbClr val="2D5EC1"/>
                </a:solidFill>
                <a:latin typeface="Arial"/>
                <a:ea typeface="Arial"/>
                <a:cs typeface="Arial"/>
                <a:sym typeface="Arial"/>
              </a:rPr>
              <a:t> administratio</a:t>
            </a:r>
            <a:r>
              <a:rPr lang="fr-FR" sz="1600" dirty="0">
                <a:solidFill>
                  <a:srgbClr val="2D5EC1"/>
                </a:solidFill>
              </a:rPr>
              <a:t>n </a:t>
            </a:r>
            <a:r>
              <a:rPr lang="fr-FR" sz="1600" dirty="0">
                <a:solidFill>
                  <a:srgbClr val="2D5EC1"/>
                </a:solidFill>
                <a:latin typeface="Arial"/>
                <a:ea typeface="Arial"/>
                <a:cs typeface="Arial"/>
                <a:sym typeface="Arial"/>
              </a:rPr>
              <a:t>system at </a:t>
            </a:r>
            <a:r>
              <a:rPr lang="fr-FR" sz="1600" u="sng" dirty="0">
                <a:solidFill>
                  <a:srgbClr val="2D5EC1"/>
                </a:solidFill>
                <a:latin typeface="Arial"/>
                <a:ea typeface="Arial"/>
                <a:cs typeface="Arial"/>
                <a:sym typeface="Arial"/>
              </a:rPr>
              <a:t>National and </a:t>
            </a:r>
            <a:r>
              <a:rPr lang="fr-FR" sz="1600" u="sng" dirty="0" err="1">
                <a:solidFill>
                  <a:srgbClr val="2D5EC1"/>
                </a:solidFill>
                <a:latin typeface="Arial"/>
                <a:ea typeface="Arial"/>
                <a:cs typeface="Arial"/>
                <a:sym typeface="Arial"/>
              </a:rPr>
              <a:t>Sub</a:t>
            </a:r>
            <a:r>
              <a:rPr lang="fr-FR" sz="1600" u="sng" dirty="0">
                <a:solidFill>
                  <a:srgbClr val="2D5EC1"/>
                </a:solidFill>
                <a:latin typeface="Arial"/>
                <a:ea typeface="Arial"/>
                <a:cs typeface="Arial"/>
                <a:sym typeface="Arial"/>
              </a:rPr>
              <a:t>-national </a:t>
            </a:r>
            <a:r>
              <a:rPr lang="fr-FR" sz="1600" u="sng" dirty="0" err="1">
                <a:solidFill>
                  <a:srgbClr val="2D5EC1"/>
                </a:solidFill>
                <a:latin typeface="Arial"/>
                <a:ea typeface="Arial"/>
                <a:cs typeface="Arial"/>
                <a:sym typeface="Arial"/>
              </a:rPr>
              <a:t>level</a:t>
            </a:r>
            <a:r>
              <a:rPr lang="fr-FR" sz="1600" u="sng" dirty="0">
                <a:solidFill>
                  <a:srgbClr val="2D5EC1"/>
                </a:solidFill>
                <a:latin typeface="Arial"/>
                <a:ea typeface="Arial"/>
                <a:cs typeface="Arial"/>
                <a:sym typeface="Arial"/>
              </a:rPr>
              <a:t> (2019)</a:t>
            </a:r>
            <a:endParaRPr dirty="0"/>
          </a:p>
          <a:p>
            <a:pPr marL="285750" marR="0" lvl="0" indent="-285750" algn="l" rtl="0">
              <a:spcBef>
                <a:spcPts val="0"/>
              </a:spcBef>
              <a:spcAft>
                <a:spcPts val="0"/>
              </a:spcAft>
              <a:buFont typeface="Wingdings" panose="05000000000000000000" pitchFamily="2" charset="2"/>
              <a:buChar char="Ø"/>
            </a:pPr>
            <a:r>
              <a:rPr lang="fr-FR" sz="1600" dirty="0">
                <a:solidFill>
                  <a:srgbClr val="2D5EC1"/>
                </a:solidFill>
              </a:rPr>
              <a:t>The Field Guide </a:t>
            </a:r>
            <a:r>
              <a:rPr lang="fr-FR" sz="1600" dirty="0" err="1">
                <a:solidFill>
                  <a:srgbClr val="2D5EC1"/>
                </a:solidFill>
              </a:rPr>
              <a:t>being</a:t>
            </a:r>
            <a:r>
              <a:rPr lang="fr-FR" sz="1600" dirty="0">
                <a:solidFill>
                  <a:srgbClr val="2D5EC1"/>
                </a:solidFill>
              </a:rPr>
              <a:t> </a:t>
            </a:r>
            <a:r>
              <a:rPr lang="fr-FR" sz="1600" dirty="0" err="1">
                <a:solidFill>
                  <a:srgbClr val="2D5EC1"/>
                </a:solidFill>
              </a:rPr>
              <a:t>currently</a:t>
            </a:r>
            <a:r>
              <a:rPr lang="fr-FR" sz="1600" dirty="0">
                <a:solidFill>
                  <a:srgbClr val="2D5EC1"/>
                </a:solidFill>
              </a:rPr>
              <a:t> </a:t>
            </a:r>
            <a:r>
              <a:rPr lang="fr-FR" sz="1600" dirty="0" err="1">
                <a:solidFill>
                  <a:srgbClr val="2D5EC1"/>
                </a:solidFill>
              </a:rPr>
              <a:t>revised</a:t>
            </a:r>
            <a:r>
              <a:rPr lang="fr-FR" sz="1600" dirty="0">
                <a:solidFill>
                  <a:srgbClr val="2D5EC1"/>
                </a:solidFill>
              </a:rPr>
              <a:t> (</a:t>
            </a:r>
            <a:r>
              <a:rPr lang="fr-FR" sz="1600" dirty="0">
                <a:solidFill>
                  <a:srgbClr val="2D5EC1"/>
                </a:solidFill>
                <a:latin typeface="Arial"/>
                <a:ea typeface="Arial"/>
                <a:cs typeface="Arial"/>
                <a:sym typeface="Arial"/>
              </a:rPr>
              <a:t>EU TAG: DG REFORM/TAXUD/INTPA)	    	</a:t>
            </a:r>
            <a:endParaRPr dirty="0"/>
          </a:p>
          <a:p>
            <a:pPr marL="0" marR="0" lvl="0" indent="0" algn="l" rtl="0">
              <a:spcBef>
                <a:spcPts val="0"/>
              </a:spcBef>
              <a:spcAft>
                <a:spcPts val="0"/>
              </a:spcAft>
              <a:buNone/>
            </a:pPr>
            <a:r>
              <a:rPr lang="fr-FR" sz="2000" dirty="0">
                <a:solidFill>
                  <a:srgbClr val="2D5EC1"/>
                </a:solidFill>
                <a:latin typeface="Arial"/>
                <a:ea typeface="Arial"/>
                <a:cs typeface="Arial"/>
                <a:sym typeface="Arial"/>
              </a:rPr>
              <a:t>TADAT </a:t>
            </a:r>
            <a:r>
              <a:rPr lang="fr-FR" sz="1600" dirty="0" err="1">
                <a:solidFill>
                  <a:srgbClr val="2D5EC1"/>
                </a:solidFill>
                <a:latin typeface="Arial"/>
                <a:ea typeface="Arial"/>
                <a:cs typeface="Arial"/>
                <a:sym typeface="Arial"/>
              </a:rPr>
              <a:t>assessments</a:t>
            </a:r>
            <a:r>
              <a:rPr lang="fr-FR" sz="1600" dirty="0">
                <a:solidFill>
                  <a:srgbClr val="2D5EC1"/>
                </a:solidFill>
                <a:latin typeface="Arial"/>
                <a:ea typeface="Arial"/>
                <a:cs typeface="Arial"/>
                <a:sym typeface="Arial"/>
              </a:rPr>
              <a:t> are </a:t>
            </a:r>
            <a:r>
              <a:rPr lang="fr-FR" sz="1600" dirty="0" err="1">
                <a:solidFill>
                  <a:srgbClr val="2D5EC1"/>
                </a:solidFill>
                <a:latin typeface="Arial"/>
                <a:ea typeface="Arial"/>
                <a:cs typeface="Arial"/>
                <a:sym typeface="Arial"/>
              </a:rPr>
              <a:t>particularly</a:t>
            </a:r>
            <a:r>
              <a:rPr lang="fr-FR" sz="1600" dirty="0">
                <a:solidFill>
                  <a:srgbClr val="2D5EC1"/>
                </a:solidFill>
                <a:latin typeface="Arial"/>
                <a:ea typeface="Arial"/>
                <a:cs typeface="Arial"/>
                <a:sym typeface="Arial"/>
              </a:rPr>
              <a:t> </a:t>
            </a:r>
            <a:r>
              <a:rPr lang="fr-FR" sz="1600" dirty="0" err="1">
                <a:solidFill>
                  <a:srgbClr val="2D5EC1"/>
                </a:solidFill>
                <a:latin typeface="Arial"/>
                <a:ea typeface="Arial"/>
                <a:cs typeface="Arial"/>
                <a:sym typeface="Arial"/>
              </a:rPr>
              <a:t>useful</a:t>
            </a:r>
            <a:r>
              <a:rPr lang="fr-FR" sz="1600" dirty="0">
                <a:solidFill>
                  <a:srgbClr val="2D5EC1"/>
                </a:solidFill>
                <a:latin typeface="Arial"/>
                <a:ea typeface="Arial"/>
                <a:cs typeface="Arial"/>
                <a:sym typeface="Arial"/>
              </a:rPr>
              <a:t> in : </a:t>
            </a:r>
            <a:endParaRPr dirty="0"/>
          </a:p>
          <a:p>
            <a:pPr marL="0" marR="0" lvl="0" indent="0" algn="l" rtl="0">
              <a:spcBef>
                <a:spcPts val="0"/>
              </a:spcBef>
              <a:spcAft>
                <a:spcPts val="0"/>
              </a:spcAft>
              <a:buNone/>
            </a:pPr>
            <a:endParaRPr sz="1600" dirty="0">
              <a:solidFill>
                <a:srgbClr val="2D5EC1"/>
              </a:solidFill>
              <a:latin typeface="Arial"/>
              <a:ea typeface="Arial"/>
              <a:cs typeface="Arial"/>
              <a:sym typeface="Arial"/>
            </a:endParaRPr>
          </a:p>
          <a:p>
            <a:pPr marL="1200150" marR="0" lvl="2" indent="-285750" algn="l" rtl="0">
              <a:spcBef>
                <a:spcPts val="0"/>
              </a:spcBef>
              <a:spcAft>
                <a:spcPts val="0"/>
              </a:spcAft>
              <a:buClr>
                <a:srgbClr val="FF0000"/>
              </a:buClr>
              <a:buSzPts val="1600"/>
              <a:buFont typeface="Noto Sans Symbols"/>
              <a:buChar char="⮚"/>
            </a:pPr>
            <a:r>
              <a:rPr lang="fr-FR" sz="1600" b="1" i="0" u="none" strike="noStrike" cap="none" dirty="0" err="1">
                <a:solidFill>
                  <a:srgbClr val="FF0000"/>
                </a:solidFill>
                <a:latin typeface="Arial"/>
                <a:ea typeface="Arial"/>
                <a:cs typeface="Arial"/>
                <a:sym typeface="Arial"/>
              </a:rPr>
              <a:t>Identifying</a:t>
            </a:r>
            <a:r>
              <a:rPr lang="fr-FR" sz="1600" b="0" i="0" u="none" strike="noStrike" cap="none" dirty="0">
                <a:solidFill>
                  <a:srgbClr val="2D5EC1"/>
                </a:solidFill>
                <a:latin typeface="Arial"/>
                <a:ea typeface="Arial"/>
                <a:cs typeface="Arial"/>
                <a:sym typeface="Arial"/>
              </a:rPr>
              <a:t> the relative </a:t>
            </a:r>
            <a:r>
              <a:rPr lang="fr-FR" sz="1600" b="0" i="0" u="none" strike="noStrike" cap="none" dirty="0" err="1">
                <a:solidFill>
                  <a:srgbClr val="2D5EC1"/>
                </a:solidFill>
                <a:latin typeface="Arial"/>
                <a:ea typeface="Arial"/>
                <a:cs typeface="Arial"/>
                <a:sym typeface="Arial"/>
              </a:rPr>
              <a:t>strengths</a:t>
            </a:r>
            <a:r>
              <a:rPr lang="fr-FR" sz="1600" b="0" i="0" u="none" strike="noStrike" cap="none" dirty="0">
                <a:solidFill>
                  <a:srgbClr val="2D5EC1"/>
                </a:solidFill>
                <a:latin typeface="Arial"/>
                <a:ea typeface="Arial"/>
                <a:cs typeface="Arial"/>
                <a:sym typeface="Arial"/>
              </a:rPr>
              <a:t> and </a:t>
            </a:r>
            <a:r>
              <a:rPr lang="fr-FR" sz="1600" b="0" i="0" u="none" strike="noStrike" cap="none" dirty="0" err="1">
                <a:solidFill>
                  <a:srgbClr val="2D5EC1"/>
                </a:solidFill>
                <a:latin typeface="Arial"/>
                <a:ea typeface="Arial"/>
                <a:cs typeface="Arial"/>
                <a:sym typeface="Arial"/>
              </a:rPr>
              <a:t>weaknesses</a:t>
            </a:r>
            <a:r>
              <a:rPr lang="fr-FR" sz="1600" b="0" i="0" u="none" strike="noStrike" cap="none" dirty="0">
                <a:solidFill>
                  <a:srgbClr val="2D5EC1"/>
                </a:solidFill>
                <a:latin typeface="Arial"/>
                <a:ea typeface="Arial"/>
                <a:cs typeface="Arial"/>
                <a:sym typeface="Arial"/>
              </a:rPr>
              <a:t> in </a:t>
            </a:r>
            <a:r>
              <a:rPr lang="fr-FR" sz="1600" b="0" i="0" u="none" strike="noStrike" cap="none" dirty="0" err="1">
                <a:solidFill>
                  <a:srgbClr val="2D5EC1"/>
                </a:solidFill>
                <a:latin typeface="Arial"/>
                <a:ea typeface="Arial"/>
                <a:cs typeface="Arial"/>
                <a:sym typeface="Arial"/>
              </a:rPr>
              <a:t>tax</a:t>
            </a:r>
            <a:r>
              <a:rPr lang="fr-FR" sz="1600" b="0" i="0" u="none" strike="noStrike" cap="none" dirty="0">
                <a:solidFill>
                  <a:srgbClr val="2D5EC1"/>
                </a:solidFill>
                <a:latin typeface="Arial"/>
                <a:ea typeface="Arial"/>
                <a:cs typeface="Arial"/>
                <a:sym typeface="Arial"/>
              </a:rPr>
              <a:t> administration. </a:t>
            </a:r>
            <a:endParaRPr dirty="0"/>
          </a:p>
          <a:p>
            <a:pPr marL="1200150" marR="0" lvl="2" indent="-285750" algn="l" rtl="0">
              <a:spcBef>
                <a:spcPts val="0"/>
              </a:spcBef>
              <a:spcAft>
                <a:spcPts val="0"/>
              </a:spcAft>
              <a:buClr>
                <a:srgbClr val="FF0000"/>
              </a:buClr>
              <a:buSzPts val="1600"/>
              <a:buFont typeface="Noto Sans Symbols"/>
              <a:buChar char="⮚"/>
            </a:pPr>
            <a:r>
              <a:rPr lang="fr-FR" sz="1600" b="1" i="0" u="none" strike="noStrike" cap="none" dirty="0" err="1">
                <a:solidFill>
                  <a:srgbClr val="FF0000"/>
                </a:solidFill>
                <a:latin typeface="Arial"/>
                <a:ea typeface="Arial"/>
                <a:cs typeface="Arial"/>
                <a:sym typeface="Arial"/>
              </a:rPr>
              <a:t>Facilitating</a:t>
            </a:r>
            <a:r>
              <a:rPr lang="fr-FR" sz="1600" b="0" i="0" u="none" strike="noStrike" cap="none" dirty="0">
                <a:solidFill>
                  <a:srgbClr val="2D5EC1"/>
                </a:solidFill>
                <a:latin typeface="Arial"/>
                <a:ea typeface="Arial"/>
                <a:cs typeface="Arial"/>
                <a:sym typeface="Arial"/>
              </a:rPr>
              <a:t> a </a:t>
            </a:r>
            <a:r>
              <a:rPr lang="fr-FR" sz="1600" b="0" i="0" u="none" strike="noStrike" cap="none" dirty="0" err="1">
                <a:solidFill>
                  <a:srgbClr val="2D5EC1"/>
                </a:solidFill>
                <a:latin typeface="Arial"/>
                <a:ea typeface="Arial"/>
                <a:cs typeface="Arial"/>
                <a:sym typeface="Arial"/>
              </a:rPr>
              <a:t>shared</a:t>
            </a:r>
            <a:r>
              <a:rPr lang="fr-FR" sz="1600" b="0" i="0" u="none" strike="noStrike" cap="none" dirty="0">
                <a:solidFill>
                  <a:srgbClr val="2D5EC1"/>
                </a:solidFill>
                <a:latin typeface="Arial"/>
                <a:ea typeface="Arial"/>
                <a:cs typeface="Arial"/>
                <a:sym typeface="Arial"/>
              </a:rPr>
              <a:t> </a:t>
            </a:r>
            <a:r>
              <a:rPr lang="fr-FR" sz="1600" b="0" i="0" u="none" strike="noStrike" cap="none" dirty="0" err="1">
                <a:solidFill>
                  <a:srgbClr val="2D5EC1"/>
                </a:solidFill>
                <a:latin typeface="Arial"/>
                <a:ea typeface="Arial"/>
                <a:cs typeface="Arial"/>
                <a:sym typeface="Arial"/>
              </a:rPr>
              <a:t>view</a:t>
            </a:r>
            <a:r>
              <a:rPr lang="fr-FR" sz="1600" b="0" i="0" u="none" strike="noStrike" cap="none" dirty="0">
                <a:solidFill>
                  <a:srgbClr val="2D5EC1"/>
                </a:solidFill>
                <a:latin typeface="Arial"/>
                <a:ea typeface="Arial"/>
                <a:cs typeface="Arial"/>
                <a:sym typeface="Arial"/>
              </a:rPr>
              <a:t> on the condition of the </a:t>
            </a:r>
            <a:r>
              <a:rPr lang="fr-FR" sz="1600" b="0" i="0" u="none" strike="noStrike" cap="none" dirty="0" err="1">
                <a:solidFill>
                  <a:srgbClr val="2D5EC1"/>
                </a:solidFill>
                <a:latin typeface="Arial"/>
                <a:ea typeface="Arial"/>
                <a:cs typeface="Arial"/>
                <a:sym typeface="Arial"/>
              </a:rPr>
              <a:t>tax</a:t>
            </a:r>
            <a:r>
              <a:rPr lang="fr-FR" sz="1600" b="0" i="0" u="none" strike="noStrike" cap="none" dirty="0">
                <a:solidFill>
                  <a:srgbClr val="2D5EC1"/>
                </a:solidFill>
                <a:latin typeface="Arial"/>
                <a:ea typeface="Arial"/>
                <a:cs typeface="Arial"/>
                <a:sym typeface="Arial"/>
              </a:rPr>
              <a:t> administration </a:t>
            </a:r>
            <a:r>
              <a:rPr lang="fr-FR" sz="1600" b="0" i="0" u="none" strike="noStrike" cap="none" dirty="0" err="1">
                <a:solidFill>
                  <a:srgbClr val="2D5EC1"/>
                </a:solidFill>
                <a:latin typeface="Arial"/>
                <a:ea typeface="Arial"/>
                <a:cs typeface="Arial"/>
                <a:sym typeface="Arial"/>
              </a:rPr>
              <a:t>among</a:t>
            </a:r>
            <a:r>
              <a:rPr lang="fr-FR" sz="1600" b="0" i="0" u="none" strike="noStrike" cap="none" dirty="0">
                <a:solidFill>
                  <a:srgbClr val="2D5EC1"/>
                </a:solidFill>
                <a:latin typeface="Arial"/>
                <a:ea typeface="Arial"/>
                <a:cs typeface="Arial"/>
                <a:sym typeface="Arial"/>
              </a:rPr>
              <a:t> all stakeholders </a:t>
            </a:r>
            <a:endParaRPr dirty="0"/>
          </a:p>
          <a:p>
            <a:pPr marL="1200150" marR="0" lvl="2" indent="-285750" algn="l" rtl="0">
              <a:spcBef>
                <a:spcPts val="0"/>
              </a:spcBef>
              <a:spcAft>
                <a:spcPts val="0"/>
              </a:spcAft>
              <a:buClr>
                <a:srgbClr val="FF0000"/>
              </a:buClr>
              <a:buSzPts val="1600"/>
              <a:buFont typeface="Noto Sans Symbols"/>
              <a:buChar char="⮚"/>
            </a:pPr>
            <a:r>
              <a:rPr lang="fr-FR" sz="1600" b="1" i="0" u="none" strike="noStrike" cap="none" dirty="0">
                <a:solidFill>
                  <a:srgbClr val="FF0000"/>
                </a:solidFill>
                <a:latin typeface="Arial"/>
                <a:ea typeface="Arial"/>
                <a:cs typeface="Arial"/>
                <a:sym typeface="Arial"/>
              </a:rPr>
              <a:t>Setting the </a:t>
            </a:r>
            <a:r>
              <a:rPr lang="fr-FR" sz="1600" b="1" i="0" u="none" strike="noStrike" cap="none" dirty="0" err="1">
                <a:solidFill>
                  <a:srgbClr val="FF0000"/>
                </a:solidFill>
                <a:latin typeface="Arial"/>
                <a:ea typeface="Arial"/>
                <a:cs typeface="Arial"/>
                <a:sym typeface="Arial"/>
              </a:rPr>
              <a:t>reform</a:t>
            </a:r>
            <a:r>
              <a:rPr lang="fr-FR" sz="1600" b="1" i="0" u="none" strike="noStrike" cap="none" dirty="0">
                <a:solidFill>
                  <a:srgbClr val="FF0000"/>
                </a:solidFill>
                <a:latin typeface="Arial"/>
                <a:ea typeface="Arial"/>
                <a:cs typeface="Arial"/>
                <a:sym typeface="Arial"/>
              </a:rPr>
              <a:t> agenda</a:t>
            </a:r>
            <a:r>
              <a:rPr lang="fr-FR" sz="1600" b="0" i="0" u="none" strike="noStrike" cap="none" dirty="0">
                <a:solidFill>
                  <a:srgbClr val="2D5EC1"/>
                </a:solidFill>
                <a:latin typeface="Arial"/>
                <a:ea typeface="Arial"/>
                <a:cs typeface="Arial"/>
                <a:sym typeface="Arial"/>
              </a:rPr>
              <a:t>, </a:t>
            </a:r>
            <a:r>
              <a:rPr lang="fr-FR" sz="1600" b="0" i="0" u="none" strike="noStrike" cap="none" dirty="0" err="1">
                <a:solidFill>
                  <a:srgbClr val="2D5EC1"/>
                </a:solidFill>
                <a:latin typeface="Arial"/>
                <a:ea typeface="Arial"/>
                <a:cs typeface="Arial"/>
                <a:sym typeface="Arial"/>
              </a:rPr>
              <a:t>including</a:t>
            </a:r>
            <a:r>
              <a:rPr lang="fr-FR" sz="1600" b="0" i="0" u="none" strike="noStrike" cap="none" dirty="0">
                <a:solidFill>
                  <a:srgbClr val="2D5EC1"/>
                </a:solidFill>
                <a:latin typeface="Arial"/>
                <a:ea typeface="Arial"/>
                <a:cs typeface="Arial"/>
                <a:sym typeface="Arial"/>
              </a:rPr>
              <a:t> </a:t>
            </a:r>
            <a:r>
              <a:rPr lang="fr-FR" sz="1600" b="0" i="0" u="none" strike="noStrike" cap="none" dirty="0" err="1">
                <a:solidFill>
                  <a:srgbClr val="2D5EC1"/>
                </a:solidFill>
                <a:latin typeface="Arial"/>
                <a:ea typeface="Arial"/>
                <a:cs typeface="Arial"/>
                <a:sym typeface="Arial"/>
              </a:rPr>
              <a:t>reform</a:t>
            </a:r>
            <a:r>
              <a:rPr lang="fr-FR" sz="1600" b="0" i="0" u="none" strike="noStrike" cap="none" dirty="0">
                <a:solidFill>
                  <a:srgbClr val="2D5EC1"/>
                </a:solidFill>
                <a:latin typeface="Arial"/>
                <a:ea typeface="Arial"/>
                <a:cs typeface="Arial"/>
                <a:sym typeface="Arial"/>
              </a:rPr>
              <a:t> objectives, </a:t>
            </a:r>
            <a:r>
              <a:rPr lang="fr-FR" sz="1600" b="0" i="0" u="none" strike="noStrike" cap="none" dirty="0" err="1">
                <a:solidFill>
                  <a:srgbClr val="2D5EC1"/>
                </a:solidFill>
                <a:latin typeface="Arial"/>
                <a:ea typeface="Arial"/>
                <a:cs typeface="Arial"/>
                <a:sym typeface="Arial"/>
              </a:rPr>
              <a:t>priorities</a:t>
            </a:r>
            <a:r>
              <a:rPr lang="fr-FR" sz="1600" b="0" i="0" u="none" strike="noStrike" cap="none" dirty="0">
                <a:solidFill>
                  <a:srgbClr val="2D5EC1"/>
                </a:solidFill>
                <a:latin typeface="Arial"/>
                <a:ea typeface="Arial"/>
                <a:cs typeface="Arial"/>
                <a:sym typeface="Arial"/>
              </a:rPr>
              <a:t>, initiatives, and </a:t>
            </a:r>
            <a:r>
              <a:rPr lang="fr-FR" sz="1600" b="0" i="0" u="none" strike="noStrike" cap="none" dirty="0" err="1">
                <a:solidFill>
                  <a:srgbClr val="2D5EC1"/>
                </a:solidFill>
                <a:latin typeface="Arial"/>
                <a:ea typeface="Arial"/>
                <a:cs typeface="Arial"/>
                <a:sym typeface="Arial"/>
              </a:rPr>
              <a:t>implementation</a:t>
            </a:r>
            <a:r>
              <a:rPr lang="fr-FR" sz="1600" b="0" i="0" u="none" strike="noStrike" cap="none" dirty="0">
                <a:solidFill>
                  <a:srgbClr val="2D5EC1"/>
                </a:solidFill>
                <a:latin typeface="Arial"/>
                <a:ea typeface="Arial"/>
                <a:cs typeface="Arial"/>
                <a:sym typeface="Arial"/>
              </a:rPr>
              <a:t> </a:t>
            </a:r>
            <a:r>
              <a:rPr lang="fr-FR" sz="1600" b="0" i="0" u="none" strike="noStrike" cap="none" dirty="0" err="1">
                <a:solidFill>
                  <a:srgbClr val="2D5EC1"/>
                </a:solidFill>
                <a:latin typeface="Arial"/>
                <a:ea typeface="Arial"/>
                <a:cs typeface="Arial"/>
                <a:sym typeface="Arial"/>
              </a:rPr>
              <a:t>sequencing</a:t>
            </a:r>
            <a:r>
              <a:rPr lang="fr-FR" sz="1600" b="0" i="0" u="none" strike="noStrike" cap="none" dirty="0">
                <a:solidFill>
                  <a:srgbClr val="2D5EC1"/>
                </a:solidFill>
                <a:latin typeface="Arial"/>
                <a:ea typeface="Arial"/>
                <a:cs typeface="Arial"/>
                <a:sym typeface="Arial"/>
              </a:rPr>
              <a:t>. </a:t>
            </a:r>
            <a:endParaRPr dirty="0"/>
          </a:p>
          <a:p>
            <a:pPr marL="1200150" marR="0" lvl="2" indent="-285750" algn="l" rtl="0">
              <a:spcBef>
                <a:spcPts val="0"/>
              </a:spcBef>
              <a:spcAft>
                <a:spcPts val="0"/>
              </a:spcAft>
              <a:buClr>
                <a:srgbClr val="FF0000"/>
              </a:buClr>
              <a:buSzPts val="1600"/>
              <a:buFont typeface="Noto Sans Symbols"/>
              <a:buChar char="⮚"/>
            </a:pPr>
            <a:r>
              <a:rPr lang="fr-FR" sz="1600" b="1" i="0" u="none" strike="noStrike" cap="none" dirty="0" err="1">
                <a:solidFill>
                  <a:srgbClr val="FF0000"/>
                </a:solidFill>
                <a:latin typeface="Arial"/>
                <a:ea typeface="Arial"/>
                <a:cs typeface="Arial"/>
                <a:sym typeface="Arial"/>
              </a:rPr>
              <a:t>Facilitating</a:t>
            </a:r>
            <a:r>
              <a:rPr lang="fr-FR" sz="1600" b="0" i="0" u="none" strike="noStrike" cap="none" dirty="0">
                <a:solidFill>
                  <a:srgbClr val="2D5EC1"/>
                </a:solidFill>
                <a:latin typeface="Arial"/>
                <a:ea typeface="Arial"/>
                <a:cs typeface="Arial"/>
                <a:sym typeface="Arial"/>
              </a:rPr>
              <a:t> management and coordination of </a:t>
            </a:r>
            <a:r>
              <a:rPr lang="fr-FR" sz="1600" b="0" i="0" u="none" strike="noStrike" cap="none" dirty="0" err="1">
                <a:solidFill>
                  <a:srgbClr val="2D5EC1"/>
                </a:solidFill>
                <a:latin typeface="Arial"/>
                <a:ea typeface="Arial"/>
                <a:cs typeface="Arial"/>
                <a:sym typeface="Arial"/>
              </a:rPr>
              <a:t>internal</a:t>
            </a:r>
            <a:r>
              <a:rPr lang="fr-FR" sz="1600" b="0" i="0" u="none" strike="noStrike" cap="none" dirty="0">
                <a:solidFill>
                  <a:srgbClr val="2D5EC1"/>
                </a:solidFill>
                <a:latin typeface="Arial"/>
                <a:ea typeface="Arial"/>
                <a:cs typeface="Arial"/>
                <a:sym typeface="Arial"/>
              </a:rPr>
              <a:t> or </a:t>
            </a:r>
            <a:r>
              <a:rPr lang="fr-FR" sz="1600" b="0" i="0" u="none" strike="noStrike" cap="none" dirty="0" err="1">
                <a:solidFill>
                  <a:srgbClr val="2D5EC1"/>
                </a:solidFill>
                <a:latin typeface="Arial"/>
                <a:ea typeface="Arial"/>
                <a:cs typeface="Arial"/>
                <a:sym typeface="Arial"/>
              </a:rPr>
              <a:t>external</a:t>
            </a:r>
            <a:r>
              <a:rPr lang="fr-FR" sz="1600" b="0" i="0" u="none" strike="noStrike" cap="none" dirty="0">
                <a:solidFill>
                  <a:srgbClr val="2D5EC1"/>
                </a:solidFill>
                <a:latin typeface="Arial"/>
                <a:ea typeface="Arial"/>
                <a:cs typeface="Arial"/>
                <a:sym typeface="Arial"/>
              </a:rPr>
              <a:t> support.</a:t>
            </a:r>
            <a:endParaRPr dirty="0"/>
          </a:p>
          <a:p>
            <a:pPr marL="1200150" marR="0" lvl="2" indent="-285750" algn="l" rtl="0">
              <a:spcBef>
                <a:spcPts val="0"/>
              </a:spcBef>
              <a:spcAft>
                <a:spcPts val="0"/>
              </a:spcAft>
              <a:buClr>
                <a:srgbClr val="FF0000"/>
              </a:buClr>
              <a:buSzPts val="1600"/>
              <a:buFont typeface="Noto Sans Symbols"/>
              <a:buChar char="⮚"/>
            </a:pPr>
            <a:r>
              <a:rPr lang="fr-FR" sz="1600" b="1" i="0" u="none" strike="noStrike" cap="none" dirty="0">
                <a:solidFill>
                  <a:srgbClr val="FF0000"/>
                </a:solidFill>
                <a:latin typeface="Arial"/>
                <a:ea typeface="Arial"/>
                <a:cs typeface="Arial"/>
                <a:sym typeface="Arial"/>
              </a:rPr>
              <a:t>Monitoring and </a:t>
            </a:r>
            <a:r>
              <a:rPr lang="fr-FR" sz="1600" b="1" i="0" u="none" strike="noStrike" cap="none" dirty="0" err="1">
                <a:solidFill>
                  <a:srgbClr val="FF0000"/>
                </a:solidFill>
                <a:latin typeface="Arial"/>
                <a:ea typeface="Arial"/>
                <a:cs typeface="Arial"/>
                <a:sym typeface="Arial"/>
              </a:rPr>
              <a:t>evaluating</a:t>
            </a:r>
            <a:r>
              <a:rPr lang="fr-FR" sz="1600" b="1" i="0" u="none" strike="noStrike" cap="none" dirty="0">
                <a:solidFill>
                  <a:srgbClr val="FF0000"/>
                </a:solidFill>
                <a:latin typeface="Arial"/>
                <a:ea typeface="Arial"/>
                <a:cs typeface="Arial"/>
                <a:sym typeface="Arial"/>
              </a:rPr>
              <a:t> </a:t>
            </a:r>
            <a:r>
              <a:rPr lang="fr-FR" sz="1600" b="0" i="0" u="none" strike="noStrike" cap="none" dirty="0" err="1">
                <a:solidFill>
                  <a:srgbClr val="2D5EC1"/>
                </a:solidFill>
                <a:latin typeface="Arial"/>
                <a:ea typeface="Arial"/>
                <a:cs typeface="Arial"/>
                <a:sym typeface="Arial"/>
              </a:rPr>
              <a:t>reform</a:t>
            </a:r>
            <a:r>
              <a:rPr lang="fr-FR" sz="1600" b="0" i="0" u="none" strike="noStrike" cap="none" dirty="0">
                <a:solidFill>
                  <a:srgbClr val="2D5EC1"/>
                </a:solidFill>
                <a:latin typeface="Arial"/>
                <a:ea typeface="Arial"/>
                <a:cs typeface="Arial"/>
                <a:sym typeface="Arial"/>
              </a:rPr>
              <a:t> </a:t>
            </a:r>
            <a:r>
              <a:rPr lang="fr-FR" sz="1600" b="0" i="0" u="none" strike="noStrike" cap="none" dirty="0" err="1">
                <a:solidFill>
                  <a:srgbClr val="2D5EC1"/>
                </a:solidFill>
                <a:latin typeface="Arial"/>
                <a:ea typeface="Arial"/>
                <a:cs typeface="Arial"/>
                <a:sym typeface="Arial"/>
              </a:rPr>
              <a:t>progress</a:t>
            </a:r>
            <a:r>
              <a:rPr lang="fr-FR" sz="1600" b="0" i="0" u="none" strike="noStrike" cap="none" dirty="0">
                <a:solidFill>
                  <a:srgbClr val="2D5EC1"/>
                </a:solidFill>
                <a:latin typeface="Arial"/>
                <a:ea typeface="Arial"/>
                <a:cs typeface="Arial"/>
                <a:sym typeface="Arial"/>
              </a:rPr>
              <a:t> by </a:t>
            </a:r>
            <a:r>
              <a:rPr lang="fr-FR" sz="1600" b="0" i="0" u="none" strike="noStrike" cap="none" dirty="0" err="1">
                <a:solidFill>
                  <a:srgbClr val="2D5EC1"/>
                </a:solidFill>
                <a:latin typeface="Arial"/>
                <a:ea typeface="Arial"/>
                <a:cs typeface="Arial"/>
                <a:sym typeface="Arial"/>
              </a:rPr>
              <a:t>way</a:t>
            </a:r>
            <a:r>
              <a:rPr lang="fr-FR" sz="1600" b="0" i="0" u="none" strike="noStrike" cap="none" dirty="0">
                <a:solidFill>
                  <a:srgbClr val="2D5EC1"/>
                </a:solidFill>
                <a:latin typeface="Arial"/>
                <a:ea typeface="Arial"/>
                <a:cs typeface="Arial"/>
                <a:sym typeface="Arial"/>
              </a:rPr>
              <a:t> of </a:t>
            </a:r>
            <a:r>
              <a:rPr lang="fr-FR" sz="1600" b="0" i="0" u="none" strike="noStrike" cap="none" dirty="0" err="1">
                <a:solidFill>
                  <a:srgbClr val="2D5EC1"/>
                </a:solidFill>
                <a:latin typeface="Arial"/>
                <a:ea typeface="Arial"/>
                <a:cs typeface="Arial"/>
                <a:sym typeface="Arial"/>
              </a:rPr>
              <a:t>repeat</a:t>
            </a:r>
            <a:r>
              <a:rPr lang="fr-FR" sz="1600" b="0" i="0" u="none" strike="noStrike" cap="none" dirty="0">
                <a:solidFill>
                  <a:srgbClr val="2D5EC1"/>
                </a:solidFill>
                <a:latin typeface="Arial"/>
                <a:ea typeface="Arial"/>
                <a:cs typeface="Arial"/>
                <a:sym typeface="Arial"/>
              </a:rPr>
              <a:t> </a:t>
            </a:r>
            <a:r>
              <a:rPr lang="fr-FR" sz="1600" b="0" i="0" u="none" strike="noStrike" cap="none" dirty="0" err="1">
                <a:solidFill>
                  <a:srgbClr val="2D5EC1"/>
                </a:solidFill>
                <a:latin typeface="Arial"/>
                <a:ea typeface="Arial"/>
                <a:cs typeface="Arial"/>
                <a:sym typeface="Arial"/>
              </a:rPr>
              <a:t>assessments</a:t>
            </a:r>
            <a:r>
              <a:rPr lang="fr-FR" sz="1600" b="0" i="0" u="none" strike="noStrike" cap="none" dirty="0">
                <a:solidFill>
                  <a:srgbClr val="2D5EC1"/>
                </a:solidFill>
                <a:latin typeface="Arial"/>
                <a:ea typeface="Arial"/>
                <a:cs typeface="Arial"/>
                <a:sym typeface="Arial"/>
              </a:rPr>
              <a:t> at 2 to 3-year </a:t>
            </a:r>
            <a:r>
              <a:rPr lang="fr-FR" sz="1600" b="0" i="0" u="none" strike="noStrike" cap="none" dirty="0" err="1">
                <a:solidFill>
                  <a:srgbClr val="2D5EC1"/>
                </a:solidFill>
                <a:latin typeface="Arial"/>
                <a:ea typeface="Arial"/>
                <a:cs typeface="Arial"/>
                <a:sym typeface="Arial"/>
              </a:rPr>
              <a:t>intervals</a:t>
            </a:r>
            <a:r>
              <a:rPr lang="fr-FR" sz="1600" b="0" i="0" u="none" strike="noStrike" cap="none" dirty="0">
                <a:solidFill>
                  <a:srgbClr val="2D5EC1"/>
                </a:solidFill>
                <a:latin typeface="Arial"/>
                <a:ea typeface="Arial"/>
                <a:cs typeface="Arial"/>
                <a:sym typeface="Arial"/>
              </a:rPr>
              <a:t>. </a:t>
            </a:r>
            <a:endParaRPr sz="1600" b="0" i="0" u="none" strike="noStrike" cap="none" dirty="0">
              <a:solidFill>
                <a:srgbClr val="2D5EC1"/>
              </a:solidFill>
              <a:latin typeface="Arial"/>
              <a:ea typeface="Arial"/>
              <a:cs typeface="Arial"/>
              <a:sym typeface="Arial"/>
            </a:endParaRPr>
          </a:p>
          <a:p>
            <a:pPr marL="0" marR="0" lvl="0" indent="0" algn="l" rtl="0">
              <a:spcBef>
                <a:spcPts val="0"/>
              </a:spcBef>
              <a:spcAft>
                <a:spcPts val="0"/>
              </a:spcAft>
              <a:buNone/>
            </a:pPr>
            <a:r>
              <a:rPr lang="fr-FR" sz="1600" dirty="0">
                <a:solidFill>
                  <a:srgbClr val="2D5EC1"/>
                </a:solidFill>
                <a:latin typeface="Arial"/>
                <a:ea typeface="Arial"/>
                <a:cs typeface="Arial"/>
                <a:sym typeface="Arial"/>
              </a:rPr>
              <a:t>		</a:t>
            </a:r>
            <a:endParaRPr sz="2000" dirty="0">
              <a:solidFill>
                <a:srgbClr val="2D5EC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p:txBody>
      </p:sp>
      <p:pic>
        <p:nvPicPr>
          <p:cNvPr id="323" name="Google Shape;323;p23" descr="Screen Clipping"/>
          <p:cNvPicPr preferRelativeResize="0"/>
          <p:nvPr/>
        </p:nvPicPr>
        <p:blipFill rotWithShape="1">
          <a:blip r:embed="rId3">
            <a:alphaModFix/>
          </a:blip>
          <a:srcRect/>
          <a:stretch/>
        </p:blipFill>
        <p:spPr>
          <a:xfrm>
            <a:off x="9696400" y="1554467"/>
            <a:ext cx="1789124" cy="86979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4"/>
          <p:cNvSpPr txBox="1">
            <a:spLocks noGrp="1"/>
          </p:cNvSpPr>
          <p:nvPr>
            <p:ph type="title"/>
          </p:nvPr>
        </p:nvSpPr>
        <p:spPr>
          <a:xfrm>
            <a:off x="971600" y="498730"/>
            <a:ext cx="10382200" cy="762345"/>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2D5EC1"/>
              </a:buClr>
              <a:buSzPts val="4000"/>
              <a:buFont typeface="Arial"/>
              <a:buNone/>
            </a:pPr>
            <a:r>
              <a:rPr lang="fr-FR">
                <a:solidFill>
                  <a:srgbClr val="2D5EC1"/>
                </a:solidFill>
              </a:rPr>
              <a:t>TADAT Framework (cont’d)</a:t>
            </a:r>
            <a:endParaRPr/>
          </a:p>
        </p:txBody>
      </p:sp>
      <p:sp>
        <p:nvSpPr>
          <p:cNvPr id="330" name="Google Shape;330;p24"/>
          <p:cNvSpPr txBox="1"/>
          <p:nvPr/>
        </p:nvSpPr>
        <p:spPr>
          <a:xfrm>
            <a:off x="1162099" y="1617230"/>
            <a:ext cx="9782125"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b="1">
                <a:solidFill>
                  <a:srgbClr val="2D5EC1"/>
                </a:solidFill>
                <a:latin typeface="Arial"/>
                <a:ea typeface="Arial"/>
                <a:cs typeface="Arial"/>
                <a:sym typeface="Arial"/>
              </a:rPr>
              <a:t>SCOPE  	[Core Taxes] </a:t>
            </a:r>
            <a:r>
              <a:rPr lang="fr-FR" sz="1600">
                <a:solidFill>
                  <a:srgbClr val="2D5EC1"/>
                </a:solidFill>
                <a:latin typeface="Arial"/>
                <a:ea typeface="Arial"/>
                <a:cs typeface="Arial"/>
                <a:sym typeface="Arial"/>
              </a:rPr>
              <a:t>	CIT : Corporate Income Tax</a:t>
            </a:r>
            <a:endParaRPr/>
          </a:p>
          <a:p>
            <a:pPr marL="0" marR="0" lvl="0" indent="0" algn="l" rtl="0">
              <a:spcBef>
                <a:spcPts val="0"/>
              </a:spcBef>
              <a:spcAft>
                <a:spcPts val="0"/>
              </a:spcAft>
              <a:buNone/>
            </a:pPr>
            <a:r>
              <a:rPr lang="fr-FR" sz="1600">
                <a:solidFill>
                  <a:srgbClr val="2D5EC1"/>
                </a:solidFill>
                <a:latin typeface="Arial"/>
                <a:ea typeface="Arial"/>
                <a:cs typeface="Arial"/>
                <a:sym typeface="Arial"/>
              </a:rPr>
              <a:t>			PIT : Personal Income Tax</a:t>
            </a:r>
            <a:endParaRPr/>
          </a:p>
          <a:p>
            <a:pPr marL="0" marR="0" lvl="0" indent="0" algn="l" rtl="0">
              <a:spcBef>
                <a:spcPts val="0"/>
              </a:spcBef>
              <a:spcAft>
                <a:spcPts val="0"/>
              </a:spcAft>
              <a:buNone/>
            </a:pPr>
            <a:r>
              <a:rPr lang="fr-FR" sz="1600">
                <a:solidFill>
                  <a:srgbClr val="2D5EC1"/>
                </a:solidFill>
                <a:latin typeface="Arial"/>
                <a:ea typeface="Arial"/>
                <a:cs typeface="Arial"/>
                <a:sym typeface="Arial"/>
              </a:rPr>
              <a:t>			PAYE : Pay As You Earn</a:t>
            </a:r>
            <a:endParaRPr/>
          </a:p>
          <a:p>
            <a:pPr marL="0" marR="0" lvl="0" indent="0" algn="l" rtl="0">
              <a:spcBef>
                <a:spcPts val="0"/>
              </a:spcBef>
              <a:spcAft>
                <a:spcPts val="0"/>
              </a:spcAft>
              <a:buNone/>
            </a:pPr>
            <a:r>
              <a:rPr lang="fr-FR" sz="1600">
                <a:solidFill>
                  <a:srgbClr val="2D5EC1"/>
                </a:solidFill>
                <a:latin typeface="Arial"/>
                <a:ea typeface="Arial"/>
                <a:cs typeface="Arial"/>
                <a:sym typeface="Arial"/>
              </a:rPr>
              <a:t>			VAT : Value Added Tax</a:t>
            </a:r>
            <a:endParaRPr/>
          </a:p>
          <a:p>
            <a:pPr marL="0" marR="0" lvl="0" indent="0" algn="l" rtl="0">
              <a:spcBef>
                <a:spcPts val="0"/>
              </a:spcBef>
              <a:spcAft>
                <a:spcPts val="0"/>
              </a:spcAft>
              <a:buNone/>
            </a:pPr>
            <a:r>
              <a:rPr lang="fr-FR" sz="1600">
                <a:solidFill>
                  <a:srgbClr val="2D5EC1"/>
                </a:solidFill>
                <a:latin typeface="Arial"/>
                <a:ea typeface="Arial"/>
                <a:cs typeface="Arial"/>
                <a:sym typeface="Arial"/>
              </a:rPr>
              <a:t>			</a:t>
            </a:r>
            <a:r>
              <a:rPr lang="fr-FR" sz="1600" b="1">
                <a:solidFill>
                  <a:srgbClr val="FF0000"/>
                </a:solidFill>
                <a:latin typeface="Arial"/>
                <a:ea typeface="Arial"/>
                <a:cs typeface="Arial"/>
                <a:sym typeface="Arial"/>
              </a:rPr>
              <a:t>Domestic Excise Taxes 	(2019)	</a:t>
            </a:r>
            <a:endParaRPr/>
          </a:p>
        </p:txBody>
      </p:sp>
      <p:sp>
        <p:nvSpPr>
          <p:cNvPr id="331" name="Google Shape;331;p24"/>
          <p:cNvSpPr txBox="1"/>
          <p:nvPr/>
        </p:nvSpPr>
        <p:spPr>
          <a:xfrm>
            <a:off x="971600" y="3794219"/>
            <a:ext cx="8901449" cy="2800767"/>
          </a:xfrm>
          <a:prstGeom prst="rect">
            <a:avLst/>
          </a:prstGeom>
          <a:noFill/>
          <a:ln>
            <a:noFill/>
          </a:ln>
        </p:spPr>
        <p:txBody>
          <a:bodyPr spcFirstLastPara="1" wrap="square" lIns="91425" tIns="45700" rIns="91425" bIns="45700" anchor="t" anchorCtr="0">
            <a:spAutoFit/>
          </a:bodyPr>
          <a:lstStyle/>
          <a:p>
            <a:pPr marL="3657600" marR="0" lvl="8" indent="0" algn="l" rtl="0">
              <a:spcBef>
                <a:spcPts val="0"/>
              </a:spcBef>
              <a:spcAft>
                <a:spcPts val="0"/>
              </a:spcAft>
              <a:buNone/>
            </a:pPr>
            <a:r>
              <a:rPr lang="fr-FR" sz="1600" b="0" i="0" u="none" strike="noStrike" cap="none">
                <a:solidFill>
                  <a:srgbClr val="2D5EC1"/>
                </a:solidFill>
                <a:latin typeface="Arial"/>
                <a:ea typeface="Arial"/>
                <a:cs typeface="Arial"/>
                <a:sym typeface="Arial"/>
              </a:rPr>
              <a:t>1. Integrity of the Registered Taxpayer Base</a:t>
            </a:r>
            <a:endParaRPr/>
          </a:p>
          <a:p>
            <a:pPr marL="3657600" marR="0" lvl="8" indent="0" algn="l" rtl="0">
              <a:spcBef>
                <a:spcPts val="0"/>
              </a:spcBef>
              <a:spcAft>
                <a:spcPts val="0"/>
              </a:spcAft>
              <a:buNone/>
            </a:pPr>
            <a:r>
              <a:rPr lang="fr-FR" sz="1600" b="0" i="0" u="none" strike="noStrike" cap="none">
                <a:solidFill>
                  <a:srgbClr val="2D5EC1"/>
                </a:solidFill>
                <a:latin typeface="Arial"/>
                <a:ea typeface="Arial"/>
                <a:cs typeface="Arial"/>
                <a:sym typeface="Arial"/>
              </a:rPr>
              <a:t>2. Effective Risk Management</a:t>
            </a:r>
            <a:endParaRPr/>
          </a:p>
          <a:p>
            <a:pPr marL="3657600" marR="0" lvl="8" indent="0" algn="l" rtl="0">
              <a:spcBef>
                <a:spcPts val="0"/>
              </a:spcBef>
              <a:spcAft>
                <a:spcPts val="0"/>
              </a:spcAft>
              <a:buNone/>
            </a:pPr>
            <a:r>
              <a:rPr lang="fr-FR" sz="1600" b="0" i="0" u="none" strike="noStrike" cap="none">
                <a:solidFill>
                  <a:srgbClr val="2D5EC1"/>
                </a:solidFill>
                <a:latin typeface="Arial"/>
                <a:ea typeface="Arial"/>
                <a:cs typeface="Arial"/>
                <a:sym typeface="Arial"/>
              </a:rPr>
              <a:t>3. Supporting Voluntary Compliance	</a:t>
            </a:r>
            <a:endParaRPr/>
          </a:p>
          <a:p>
            <a:pPr marL="3657600" marR="0" lvl="8" indent="0" algn="l" rtl="0">
              <a:spcBef>
                <a:spcPts val="0"/>
              </a:spcBef>
              <a:spcAft>
                <a:spcPts val="0"/>
              </a:spcAft>
              <a:buNone/>
            </a:pPr>
            <a:r>
              <a:rPr lang="fr-FR" sz="1600" b="0" i="0" u="none" strike="noStrike" cap="none">
                <a:solidFill>
                  <a:srgbClr val="2D5EC1"/>
                </a:solidFill>
                <a:latin typeface="Arial"/>
                <a:ea typeface="Arial"/>
                <a:cs typeface="Arial"/>
                <a:sym typeface="Arial"/>
              </a:rPr>
              <a:t>4. On-Time Filling of Declarations</a:t>
            </a:r>
            <a:endParaRPr/>
          </a:p>
          <a:p>
            <a:pPr marL="3657600" marR="0" lvl="8" indent="0" algn="l" rtl="0">
              <a:spcBef>
                <a:spcPts val="0"/>
              </a:spcBef>
              <a:spcAft>
                <a:spcPts val="0"/>
              </a:spcAft>
              <a:buNone/>
            </a:pPr>
            <a:r>
              <a:rPr lang="fr-FR" sz="1600" b="0" i="0" u="none" strike="noStrike" cap="none">
                <a:solidFill>
                  <a:srgbClr val="2D5EC1"/>
                </a:solidFill>
                <a:latin typeface="Arial"/>
                <a:ea typeface="Arial"/>
                <a:cs typeface="Arial"/>
                <a:sym typeface="Arial"/>
              </a:rPr>
              <a:t>5. On-Time Payment of Taxes</a:t>
            </a:r>
            <a:endParaRPr/>
          </a:p>
          <a:p>
            <a:pPr marL="3657600" marR="0" lvl="8" indent="0" algn="l" rtl="0">
              <a:spcBef>
                <a:spcPts val="0"/>
              </a:spcBef>
              <a:spcAft>
                <a:spcPts val="0"/>
              </a:spcAft>
              <a:buNone/>
            </a:pPr>
            <a:r>
              <a:rPr lang="fr-FR" sz="1600" b="0" i="0" u="none" strike="noStrike" cap="none">
                <a:solidFill>
                  <a:srgbClr val="2D5EC1"/>
                </a:solidFill>
                <a:latin typeface="Arial"/>
                <a:ea typeface="Arial"/>
                <a:cs typeface="Arial"/>
                <a:sym typeface="Arial"/>
              </a:rPr>
              <a:t>6. Accurate Reporting in Declarations</a:t>
            </a:r>
            <a:endParaRPr/>
          </a:p>
          <a:p>
            <a:pPr marL="3657600" marR="0" lvl="8" indent="0" algn="l" rtl="0">
              <a:spcBef>
                <a:spcPts val="0"/>
              </a:spcBef>
              <a:spcAft>
                <a:spcPts val="0"/>
              </a:spcAft>
              <a:buNone/>
            </a:pPr>
            <a:r>
              <a:rPr lang="fr-FR" sz="1600" b="0" i="0" u="none" strike="noStrike" cap="none">
                <a:solidFill>
                  <a:srgbClr val="2D5EC1"/>
                </a:solidFill>
                <a:latin typeface="Arial"/>
                <a:ea typeface="Arial"/>
                <a:cs typeface="Arial"/>
                <a:sym typeface="Arial"/>
              </a:rPr>
              <a:t>7. Effective Tax Dispute Mechanism</a:t>
            </a:r>
            <a:endParaRPr/>
          </a:p>
          <a:p>
            <a:pPr marL="3657600" marR="0" lvl="8" indent="0" algn="l" rtl="0">
              <a:spcBef>
                <a:spcPts val="0"/>
              </a:spcBef>
              <a:spcAft>
                <a:spcPts val="0"/>
              </a:spcAft>
              <a:buNone/>
            </a:pPr>
            <a:r>
              <a:rPr lang="fr-FR" sz="1600" b="0" i="0" u="none" strike="noStrike" cap="none">
                <a:solidFill>
                  <a:srgbClr val="2D5EC1"/>
                </a:solidFill>
                <a:latin typeface="Arial"/>
                <a:ea typeface="Arial"/>
                <a:cs typeface="Arial"/>
                <a:sym typeface="Arial"/>
              </a:rPr>
              <a:t>8. Effective Revenue Management</a:t>
            </a:r>
            <a:endParaRPr/>
          </a:p>
          <a:p>
            <a:pPr marL="3657600" marR="0" lvl="8" indent="0" algn="l" rtl="0">
              <a:spcBef>
                <a:spcPts val="0"/>
              </a:spcBef>
              <a:spcAft>
                <a:spcPts val="0"/>
              </a:spcAft>
              <a:buNone/>
            </a:pPr>
            <a:r>
              <a:rPr lang="fr-FR" sz="1600" b="0" i="0" u="none" strike="noStrike" cap="none">
                <a:solidFill>
                  <a:srgbClr val="2D5EC1"/>
                </a:solidFill>
                <a:latin typeface="Arial"/>
                <a:ea typeface="Arial"/>
                <a:cs typeface="Arial"/>
                <a:sym typeface="Arial"/>
              </a:rPr>
              <a:t>9. Accountability and Transparency				</a:t>
            </a:r>
            <a:endParaRPr/>
          </a:p>
          <a:p>
            <a:pPr marL="0" marR="0" lvl="0" indent="0" algn="l" rtl="0">
              <a:spcBef>
                <a:spcPts val="0"/>
              </a:spcBef>
              <a:spcAft>
                <a:spcPts val="0"/>
              </a:spcAft>
              <a:buNone/>
            </a:pPr>
            <a:endParaRPr sz="1600">
              <a:solidFill>
                <a:srgbClr val="2D5EC1"/>
              </a:solidFill>
              <a:latin typeface="Arial"/>
              <a:ea typeface="Arial"/>
              <a:cs typeface="Arial"/>
              <a:sym typeface="Arial"/>
            </a:endParaRPr>
          </a:p>
        </p:txBody>
      </p:sp>
      <p:pic>
        <p:nvPicPr>
          <p:cNvPr id="332" name="Google Shape;332;p24" descr="Screen Clipping"/>
          <p:cNvPicPr preferRelativeResize="0"/>
          <p:nvPr/>
        </p:nvPicPr>
        <p:blipFill rotWithShape="1">
          <a:blip r:embed="rId3">
            <a:alphaModFix/>
          </a:blip>
          <a:srcRect/>
          <a:stretch/>
        </p:blipFill>
        <p:spPr>
          <a:xfrm>
            <a:off x="1233423" y="3580602"/>
            <a:ext cx="2715004" cy="2857899"/>
          </a:xfrm>
          <a:prstGeom prst="rect">
            <a:avLst/>
          </a:prstGeom>
          <a:noFill/>
          <a:ln>
            <a:noFill/>
          </a:ln>
        </p:spPr>
      </p:pic>
      <p:sp>
        <p:nvSpPr>
          <p:cNvPr id="333" name="Google Shape;333;p24"/>
          <p:cNvSpPr txBox="1"/>
          <p:nvPr/>
        </p:nvSpPr>
        <p:spPr>
          <a:xfrm>
            <a:off x="1162098" y="3198167"/>
            <a:ext cx="794483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b="1">
                <a:solidFill>
                  <a:srgbClr val="2D5EC1"/>
                </a:solidFill>
                <a:latin typeface="Arial"/>
                <a:ea typeface="Arial"/>
                <a:cs typeface="Arial"/>
                <a:sym typeface="Arial"/>
              </a:rPr>
              <a:t>Performance Outcome Areas – revision of the field guide started in Nov 2023</a:t>
            </a:r>
            <a:endParaRPr sz="1600" b="1">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5"/>
          <p:cNvSpPr txBox="1">
            <a:spLocks noGrp="1"/>
          </p:cNvSpPr>
          <p:nvPr>
            <p:ph type="title"/>
          </p:nvPr>
        </p:nvSpPr>
        <p:spPr>
          <a:xfrm>
            <a:off x="952550" y="619770"/>
            <a:ext cx="8020000" cy="64899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2D5EC1"/>
              </a:buClr>
              <a:buSzPts val="4000"/>
              <a:buFont typeface="Arial"/>
              <a:buNone/>
            </a:pPr>
            <a:r>
              <a:rPr lang="fr-FR" dirty="0">
                <a:solidFill>
                  <a:srgbClr val="2D5EC1"/>
                </a:solidFill>
              </a:rPr>
              <a:t>TADAT Framework (</a:t>
            </a:r>
            <a:r>
              <a:rPr lang="fr-FR" dirty="0" err="1">
                <a:solidFill>
                  <a:srgbClr val="2D5EC1"/>
                </a:solidFill>
              </a:rPr>
              <a:t>cont’d</a:t>
            </a:r>
            <a:r>
              <a:rPr lang="fr-FR" dirty="0">
                <a:solidFill>
                  <a:srgbClr val="2D5EC1"/>
                </a:solidFill>
              </a:rPr>
              <a:t>)</a:t>
            </a:r>
            <a:endParaRPr dirty="0"/>
          </a:p>
        </p:txBody>
      </p:sp>
      <p:sp>
        <p:nvSpPr>
          <p:cNvPr id="340" name="Google Shape;340;p25"/>
          <p:cNvSpPr txBox="1">
            <a:spLocks noGrp="1"/>
          </p:cNvSpPr>
          <p:nvPr>
            <p:ph type="body" idx="1"/>
          </p:nvPr>
        </p:nvSpPr>
        <p:spPr>
          <a:xfrm>
            <a:off x="952550" y="1555873"/>
            <a:ext cx="8324800" cy="34573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b="1" i="0" dirty="0">
                <a:solidFill>
                  <a:srgbClr val="2D5EC1"/>
                </a:solidFill>
                <a:latin typeface="Arial"/>
                <a:ea typeface="Arial"/>
                <a:cs typeface="Arial"/>
                <a:sym typeface="Arial"/>
              </a:rPr>
              <a:t>	</a:t>
            </a:r>
            <a:r>
              <a:rPr lang="fr-FR" b="1" i="0" dirty="0">
                <a:solidFill>
                  <a:schemeClr val="tx1"/>
                </a:solidFill>
                <a:latin typeface="Arial"/>
                <a:ea typeface="Arial"/>
                <a:cs typeface="Arial"/>
                <a:sym typeface="Arial"/>
              </a:rPr>
              <a:t>9</a:t>
            </a:r>
            <a:r>
              <a:rPr lang="fr-FR" i="0" dirty="0">
                <a:solidFill>
                  <a:schemeClr val="tx1"/>
                </a:solidFill>
                <a:latin typeface="Arial"/>
                <a:ea typeface="Arial"/>
                <a:cs typeface="Arial"/>
                <a:sym typeface="Arial"/>
              </a:rPr>
              <a:t> Critical Performance </a:t>
            </a:r>
            <a:r>
              <a:rPr lang="fr-FR" i="0" dirty="0" err="1">
                <a:solidFill>
                  <a:schemeClr val="tx1"/>
                </a:solidFill>
                <a:latin typeface="Arial"/>
                <a:ea typeface="Arial"/>
                <a:cs typeface="Arial"/>
                <a:sym typeface="Arial"/>
              </a:rPr>
              <a:t>Outcomes</a:t>
            </a:r>
            <a:r>
              <a:rPr lang="fr-FR" i="0" dirty="0">
                <a:solidFill>
                  <a:schemeClr val="tx1"/>
                </a:solidFill>
                <a:sym typeface="Arial"/>
              </a:rPr>
              <a:t> Areas</a:t>
            </a:r>
            <a:endParaRPr dirty="0">
              <a:solidFill>
                <a:schemeClr val="tx1"/>
              </a:solidFill>
            </a:endParaRPr>
          </a:p>
          <a:p>
            <a:pPr marL="0" lvl="0" indent="0" algn="l" rtl="0">
              <a:lnSpc>
                <a:spcPct val="100000"/>
              </a:lnSpc>
              <a:spcBef>
                <a:spcPts val="0"/>
              </a:spcBef>
              <a:spcAft>
                <a:spcPts val="0"/>
              </a:spcAft>
              <a:buSzPts val="1400"/>
              <a:buNone/>
            </a:pPr>
            <a:r>
              <a:rPr lang="fr-FR" sz="1400" dirty="0">
                <a:solidFill>
                  <a:schemeClr val="tx1"/>
                </a:solidFill>
                <a:sym typeface="Arial"/>
              </a:rPr>
              <a:t>	POA 1, POA 2,…</a:t>
            </a:r>
            <a:endParaRPr dirty="0">
              <a:solidFill>
                <a:schemeClr val="tx1"/>
              </a:solidFill>
            </a:endParaRPr>
          </a:p>
          <a:p>
            <a:pPr marL="0" lvl="0" indent="0" algn="l" rtl="0">
              <a:lnSpc>
                <a:spcPct val="100000"/>
              </a:lnSpc>
              <a:spcBef>
                <a:spcPts val="1200"/>
              </a:spcBef>
              <a:spcAft>
                <a:spcPts val="0"/>
              </a:spcAft>
              <a:buSzPts val="2400"/>
              <a:buNone/>
            </a:pPr>
            <a:r>
              <a:rPr lang="fr-FR" b="1" i="0" dirty="0">
                <a:solidFill>
                  <a:schemeClr val="tx1"/>
                </a:solidFill>
                <a:latin typeface="Arial"/>
                <a:ea typeface="Arial"/>
                <a:cs typeface="Arial"/>
                <a:sym typeface="Arial"/>
              </a:rPr>
              <a:t>	32</a:t>
            </a:r>
            <a:r>
              <a:rPr lang="fr-FR" i="0" dirty="0">
                <a:solidFill>
                  <a:schemeClr val="tx1"/>
                </a:solidFill>
                <a:latin typeface="Arial"/>
                <a:ea typeface="Arial"/>
                <a:cs typeface="Arial"/>
                <a:sym typeface="Arial"/>
              </a:rPr>
              <a:t> high-</a:t>
            </a:r>
            <a:r>
              <a:rPr lang="fr-FR" i="0" dirty="0" err="1">
                <a:solidFill>
                  <a:schemeClr val="tx1"/>
                </a:solidFill>
                <a:latin typeface="Arial"/>
                <a:ea typeface="Arial"/>
                <a:cs typeface="Arial"/>
                <a:sym typeface="Arial"/>
              </a:rPr>
              <a:t>Level</a:t>
            </a:r>
            <a:r>
              <a:rPr lang="fr-FR" i="0" dirty="0">
                <a:solidFill>
                  <a:schemeClr val="tx1"/>
                </a:solidFill>
                <a:latin typeface="Arial"/>
                <a:ea typeface="Arial"/>
                <a:cs typeface="Arial"/>
                <a:sym typeface="Arial"/>
              </a:rPr>
              <a:t> </a:t>
            </a:r>
            <a:r>
              <a:rPr lang="fr-FR" i="0" dirty="0" err="1">
                <a:solidFill>
                  <a:schemeClr val="tx1"/>
                </a:solidFill>
                <a:latin typeface="Arial"/>
                <a:ea typeface="Arial"/>
                <a:cs typeface="Arial"/>
                <a:sym typeface="Arial"/>
              </a:rPr>
              <a:t>Indicators</a:t>
            </a:r>
            <a:r>
              <a:rPr lang="fr-FR" i="0" dirty="0">
                <a:solidFill>
                  <a:schemeClr val="tx1"/>
                </a:solidFill>
                <a:sym typeface="Arial"/>
              </a:rPr>
              <a:t>	</a:t>
            </a:r>
            <a:endParaRPr dirty="0">
              <a:solidFill>
                <a:schemeClr val="tx1"/>
              </a:solidFill>
            </a:endParaRPr>
          </a:p>
          <a:p>
            <a:pPr marL="0" lvl="0" indent="0" algn="l" rtl="0">
              <a:lnSpc>
                <a:spcPct val="100000"/>
              </a:lnSpc>
              <a:spcBef>
                <a:spcPts val="0"/>
              </a:spcBef>
              <a:spcAft>
                <a:spcPts val="0"/>
              </a:spcAft>
              <a:buSzPts val="2400"/>
              <a:buNone/>
            </a:pPr>
            <a:r>
              <a:rPr lang="fr-FR" b="1" i="0" dirty="0">
                <a:solidFill>
                  <a:schemeClr val="tx1"/>
                </a:solidFill>
                <a:latin typeface="Arial"/>
                <a:ea typeface="Arial"/>
                <a:cs typeface="Arial"/>
                <a:sym typeface="Arial"/>
              </a:rPr>
              <a:t>	</a:t>
            </a:r>
            <a:r>
              <a:rPr lang="fr-FR" sz="1400" dirty="0">
                <a:solidFill>
                  <a:schemeClr val="tx1"/>
                </a:solidFill>
                <a:sym typeface="Arial"/>
              </a:rPr>
              <a:t>POA 1-1 ; POA 1-2,…POA 9-28</a:t>
            </a:r>
            <a:endParaRPr dirty="0">
              <a:solidFill>
                <a:schemeClr val="tx1"/>
              </a:solidFill>
            </a:endParaRPr>
          </a:p>
          <a:p>
            <a:pPr marL="0" lvl="0" indent="0" algn="l" rtl="0">
              <a:lnSpc>
                <a:spcPct val="100000"/>
              </a:lnSpc>
              <a:spcBef>
                <a:spcPts val="1200"/>
              </a:spcBef>
              <a:spcAft>
                <a:spcPts val="0"/>
              </a:spcAft>
              <a:buSzPts val="2400"/>
              <a:buNone/>
            </a:pPr>
            <a:r>
              <a:rPr lang="fr-FR" b="1" i="0" dirty="0">
                <a:solidFill>
                  <a:schemeClr val="tx1"/>
                </a:solidFill>
                <a:latin typeface="Arial"/>
                <a:ea typeface="Arial"/>
                <a:cs typeface="Arial"/>
                <a:sym typeface="Arial"/>
              </a:rPr>
              <a:t>	55 </a:t>
            </a:r>
            <a:r>
              <a:rPr lang="fr-FR" i="0" dirty="0" err="1">
                <a:solidFill>
                  <a:schemeClr val="tx1"/>
                </a:solidFill>
                <a:latin typeface="Arial"/>
                <a:ea typeface="Arial"/>
                <a:cs typeface="Arial"/>
                <a:sym typeface="Arial"/>
              </a:rPr>
              <a:t>measured</a:t>
            </a:r>
            <a:r>
              <a:rPr lang="fr-FR" i="0" dirty="0">
                <a:solidFill>
                  <a:schemeClr val="tx1"/>
                </a:solidFill>
                <a:latin typeface="Arial"/>
                <a:ea typeface="Arial"/>
                <a:cs typeface="Arial"/>
                <a:sym typeface="Arial"/>
              </a:rPr>
              <a:t> and </a:t>
            </a:r>
            <a:r>
              <a:rPr lang="fr-FR" i="0" dirty="0" err="1">
                <a:solidFill>
                  <a:schemeClr val="tx1"/>
                </a:solidFill>
                <a:latin typeface="Arial"/>
                <a:ea typeface="Arial"/>
                <a:cs typeface="Arial"/>
                <a:sym typeface="Arial"/>
              </a:rPr>
              <a:t>scored</a:t>
            </a:r>
            <a:r>
              <a:rPr lang="fr-FR" i="0" dirty="0">
                <a:solidFill>
                  <a:schemeClr val="tx1"/>
                </a:solidFill>
                <a:sym typeface="Arial"/>
              </a:rPr>
              <a:t> dimensions (A to D)</a:t>
            </a:r>
            <a:endParaRPr dirty="0">
              <a:solidFill>
                <a:schemeClr val="tx1"/>
              </a:solidFill>
            </a:endParaRPr>
          </a:p>
          <a:p>
            <a:pPr marL="0" lvl="0" indent="0" algn="ctr" rtl="0">
              <a:lnSpc>
                <a:spcPct val="100000"/>
              </a:lnSpc>
              <a:spcBef>
                <a:spcPts val="600"/>
              </a:spcBef>
              <a:spcAft>
                <a:spcPts val="0"/>
              </a:spcAft>
              <a:buSzPts val="1600"/>
              <a:buNone/>
            </a:pPr>
            <a:r>
              <a:rPr lang="fr-FR" sz="1600" dirty="0" err="1">
                <a:solidFill>
                  <a:schemeClr val="tx1"/>
                </a:solidFill>
                <a:latin typeface="Arial"/>
                <a:ea typeface="Arial"/>
                <a:cs typeface="Arial"/>
                <a:sym typeface="Arial"/>
              </a:rPr>
              <a:t>Scoring</a:t>
            </a:r>
            <a:r>
              <a:rPr lang="fr-FR" sz="1600" dirty="0">
                <a:solidFill>
                  <a:schemeClr val="tx1"/>
                </a:solidFill>
                <a:latin typeface="Arial"/>
                <a:ea typeface="Arial"/>
                <a:cs typeface="Arial"/>
                <a:sym typeface="Arial"/>
              </a:rPr>
              <a:t> </a:t>
            </a:r>
            <a:r>
              <a:rPr lang="fr-FR" sz="1600" dirty="0" err="1">
                <a:solidFill>
                  <a:schemeClr val="tx1"/>
                </a:solidFill>
                <a:latin typeface="Arial"/>
                <a:ea typeface="Arial"/>
                <a:cs typeface="Arial"/>
                <a:sym typeface="Arial"/>
              </a:rPr>
              <a:t>Methodology</a:t>
            </a:r>
            <a:r>
              <a:rPr lang="fr-FR" sz="1600" dirty="0">
                <a:solidFill>
                  <a:schemeClr val="tx1"/>
                </a:solidFill>
                <a:latin typeface="Arial"/>
                <a:ea typeface="Arial"/>
                <a:cs typeface="Arial"/>
                <a:sym typeface="Arial"/>
              </a:rPr>
              <a:t> : Method </a:t>
            </a:r>
            <a:r>
              <a:rPr lang="fr-FR" sz="1600" b="1" dirty="0">
                <a:solidFill>
                  <a:schemeClr val="tx1"/>
                </a:solidFill>
                <a:latin typeface="Arial"/>
                <a:ea typeface="Arial"/>
                <a:cs typeface="Arial"/>
                <a:sym typeface="Arial"/>
              </a:rPr>
              <a:t>M1 </a:t>
            </a:r>
            <a:r>
              <a:rPr lang="fr-FR" sz="1400" dirty="0">
                <a:solidFill>
                  <a:schemeClr val="tx1"/>
                </a:solidFill>
                <a:latin typeface="Arial"/>
                <a:ea typeface="Arial"/>
                <a:cs typeface="Arial"/>
                <a:sym typeface="Arial"/>
              </a:rPr>
              <a:t>(</a:t>
            </a:r>
            <a:r>
              <a:rPr lang="fr-FR" sz="1400" dirty="0" err="1">
                <a:solidFill>
                  <a:schemeClr val="tx1"/>
                </a:solidFill>
                <a:latin typeface="Arial"/>
                <a:ea typeface="Arial"/>
                <a:cs typeface="Arial"/>
                <a:sym typeface="Arial"/>
              </a:rPr>
              <a:t>weakest</a:t>
            </a:r>
            <a:r>
              <a:rPr lang="fr-FR" sz="1400" dirty="0">
                <a:solidFill>
                  <a:schemeClr val="tx1"/>
                </a:solidFill>
                <a:latin typeface="Arial"/>
                <a:ea typeface="Arial"/>
                <a:cs typeface="Arial"/>
                <a:sym typeface="Arial"/>
              </a:rPr>
              <a:t> </a:t>
            </a:r>
            <a:r>
              <a:rPr lang="fr-FR" sz="1400" dirty="0" err="1">
                <a:solidFill>
                  <a:schemeClr val="tx1"/>
                </a:solidFill>
                <a:latin typeface="Arial"/>
                <a:ea typeface="Arial"/>
                <a:cs typeface="Arial"/>
                <a:sym typeface="Arial"/>
              </a:rPr>
              <a:t>link</a:t>
            </a:r>
            <a:r>
              <a:rPr lang="fr-FR" sz="1400" dirty="0">
                <a:solidFill>
                  <a:schemeClr val="tx1"/>
                </a:solidFill>
                <a:latin typeface="Arial"/>
                <a:ea typeface="Arial"/>
                <a:cs typeface="Arial"/>
                <a:sym typeface="Arial"/>
              </a:rPr>
              <a:t>) </a:t>
            </a:r>
            <a:r>
              <a:rPr lang="fr-FR" sz="1600" dirty="0">
                <a:solidFill>
                  <a:schemeClr val="tx1"/>
                </a:solidFill>
                <a:latin typeface="Arial"/>
                <a:ea typeface="Arial"/>
                <a:cs typeface="Arial"/>
                <a:sym typeface="Arial"/>
              </a:rPr>
              <a:t>and Method </a:t>
            </a:r>
            <a:r>
              <a:rPr lang="fr-FR" sz="1600" b="1" dirty="0">
                <a:solidFill>
                  <a:schemeClr val="tx1"/>
                </a:solidFill>
                <a:latin typeface="Arial"/>
                <a:ea typeface="Arial"/>
                <a:cs typeface="Arial"/>
                <a:sym typeface="Arial"/>
              </a:rPr>
              <a:t>M2 </a:t>
            </a:r>
            <a:r>
              <a:rPr lang="fr-FR" sz="1400" dirty="0">
                <a:solidFill>
                  <a:schemeClr val="tx1"/>
                </a:solidFill>
                <a:latin typeface="Arial"/>
                <a:ea typeface="Arial"/>
                <a:cs typeface="Arial"/>
                <a:sym typeface="Arial"/>
              </a:rPr>
              <a:t>(</a:t>
            </a:r>
            <a:r>
              <a:rPr lang="fr-FR" sz="1400" dirty="0" err="1">
                <a:solidFill>
                  <a:schemeClr val="tx1"/>
                </a:solidFill>
                <a:latin typeface="Arial"/>
                <a:ea typeface="Arial"/>
                <a:cs typeface="Arial"/>
                <a:sym typeface="Arial"/>
              </a:rPr>
              <a:t>average</a:t>
            </a:r>
            <a:r>
              <a:rPr lang="fr-FR" sz="1400" dirty="0">
                <a:solidFill>
                  <a:schemeClr val="tx1"/>
                </a:solidFill>
                <a:sym typeface="Arial"/>
              </a:rPr>
              <a:t>)</a:t>
            </a:r>
            <a:endParaRPr dirty="0">
              <a:solidFill>
                <a:schemeClr val="tx1"/>
              </a:solidFill>
            </a:endParaRPr>
          </a:p>
          <a:p>
            <a:pPr marL="0" lvl="0" indent="0" algn="l" rtl="0">
              <a:lnSpc>
                <a:spcPct val="100000"/>
              </a:lnSpc>
              <a:spcBef>
                <a:spcPts val="600"/>
              </a:spcBef>
              <a:spcAft>
                <a:spcPts val="0"/>
              </a:spcAft>
              <a:buSzPts val="1400"/>
              <a:buNone/>
            </a:pPr>
            <a:r>
              <a:rPr lang="fr-FR" sz="1400" dirty="0">
                <a:solidFill>
                  <a:schemeClr val="tx1"/>
                </a:solidFill>
                <a:sym typeface="Arial"/>
              </a:rPr>
              <a:t>	POA 1-1.C, POA 1-2. D, … POA 9-28 C+</a:t>
            </a:r>
            <a:endParaRPr dirty="0">
              <a:solidFill>
                <a:schemeClr val="tx1"/>
              </a:solidFill>
            </a:endParaRPr>
          </a:p>
          <a:p>
            <a:pPr marL="0" lvl="0" indent="0" algn="l" rtl="0">
              <a:lnSpc>
                <a:spcPct val="100000"/>
              </a:lnSpc>
              <a:spcBef>
                <a:spcPts val="600"/>
              </a:spcBef>
              <a:spcAft>
                <a:spcPts val="0"/>
              </a:spcAft>
              <a:buSzPts val="1400"/>
              <a:buNone/>
            </a:pPr>
            <a:r>
              <a:rPr lang="fr-FR" sz="1400" dirty="0">
                <a:solidFill>
                  <a:schemeClr val="tx1"/>
                </a:solidFill>
                <a:latin typeface="Arial"/>
                <a:ea typeface="Arial"/>
                <a:cs typeface="Arial"/>
                <a:sym typeface="Arial"/>
              </a:rPr>
              <a:t>	</a:t>
            </a:r>
            <a:r>
              <a:rPr lang="fr-FR" sz="1400" dirty="0">
                <a:solidFill>
                  <a:srgbClr val="2D5EC1"/>
                </a:solidFill>
                <a:latin typeface="Arial"/>
                <a:ea typeface="Arial"/>
                <a:cs typeface="Arial"/>
                <a:sym typeface="Arial"/>
              </a:rPr>
              <a:t>			</a:t>
            </a:r>
            <a:endParaRPr dirty="0"/>
          </a:p>
          <a:p>
            <a:pPr marL="0" lvl="0" indent="0" algn="l" rtl="0">
              <a:lnSpc>
                <a:spcPct val="100000"/>
              </a:lnSpc>
              <a:spcBef>
                <a:spcPts val="1800"/>
              </a:spcBef>
              <a:spcAft>
                <a:spcPts val="0"/>
              </a:spcAft>
              <a:buSzPts val="1400"/>
              <a:buNone/>
            </a:pPr>
            <a:endParaRPr sz="1400" dirty="0">
              <a:solidFill>
                <a:srgbClr val="2D5EC1"/>
              </a:solidFill>
              <a:latin typeface="Arial"/>
              <a:ea typeface="Arial"/>
              <a:cs typeface="Arial"/>
              <a:sym typeface="Arial"/>
            </a:endParaRPr>
          </a:p>
          <a:p>
            <a:pPr marL="0" lvl="0" indent="0" algn="l" rtl="0">
              <a:lnSpc>
                <a:spcPct val="100000"/>
              </a:lnSpc>
              <a:spcBef>
                <a:spcPts val="1800"/>
              </a:spcBef>
              <a:spcAft>
                <a:spcPts val="0"/>
              </a:spcAft>
              <a:buSzPts val="1400"/>
              <a:buNone/>
            </a:pPr>
            <a:r>
              <a:rPr lang="fr-FR" sz="1400" dirty="0">
                <a:solidFill>
                  <a:srgbClr val="2D5EC1"/>
                </a:solidFill>
                <a:latin typeface="Arial"/>
                <a:ea typeface="Arial"/>
                <a:cs typeface="Arial"/>
                <a:sym typeface="Arial"/>
              </a:rPr>
              <a:t>			</a:t>
            </a:r>
            <a:endParaRPr dirty="0"/>
          </a:p>
        </p:txBody>
      </p:sp>
      <p:cxnSp>
        <p:nvCxnSpPr>
          <p:cNvPr id="341" name="Google Shape;341;p25"/>
          <p:cNvCxnSpPr/>
          <p:nvPr/>
        </p:nvCxnSpPr>
        <p:spPr>
          <a:xfrm>
            <a:off x="2711624" y="5013176"/>
            <a:ext cx="720080" cy="0"/>
          </a:xfrm>
          <a:prstGeom prst="straightConnector1">
            <a:avLst/>
          </a:prstGeom>
          <a:noFill/>
          <a:ln>
            <a:noFill/>
          </a:ln>
        </p:spPr>
      </p:cxnSp>
      <p:sp>
        <p:nvSpPr>
          <p:cNvPr id="342" name="Google Shape;342;p25"/>
          <p:cNvSpPr/>
          <p:nvPr/>
        </p:nvSpPr>
        <p:spPr>
          <a:xfrm>
            <a:off x="2711624" y="5013176"/>
            <a:ext cx="504056" cy="72008"/>
          </a:xfrm>
          <a:prstGeom prst="rightArrow">
            <a:avLst>
              <a:gd name="adj1" fmla="val 50000"/>
              <a:gd name="adj2" fmla="val 50000"/>
            </a:avLst>
          </a:prstGeom>
          <a:no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a:solidFill>
                <a:srgbClr val="0F5494"/>
              </a:solidFill>
              <a:latin typeface="Verdana"/>
              <a:ea typeface="Verdana"/>
              <a:cs typeface="Verdana"/>
              <a:sym typeface="Verdana"/>
            </a:endParaRPr>
          </a:p>
        </p:txBody>
      </p:sp>
      <p:sp>
        <p:nvSpPr>
          <p:cNvPr id="343" name="Google Shape;343;p25"/>
          <p:cNvSpPr/>
          <p:nvPr/>
        </p:nvSpPr>
        <p:spPr>
          <a:xfrm>
            <a:off x="2711624" y="2420888"/>
            <a:ext cx="1008112" cy="72008"/>
          </a:xfrm>
          <a:prstGeom prst="rightArrow">
            <a:avLst>
              <a:gd name="adj1" fmla="val 50000"/>
              <a:gd name="adj2" fmla="val 50000"/>
            </a:avLst>
          </a:prstGeom>
          <a:no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a:solidFill>
                <a:srgbClr val="0F5494"/>
              </a:solidFill>
              <a:latin typeface="Verdana"/>
              <a:ea typeface="Verdana"/>
              <a:cs typeface="Verdana"/>
              <a:sym typeface="Verdana"/>
            </a:endParaRPr>
          </a:p>
        </p:txBody>
      </p:sp>
      <p:cxnSp>
        <p:nvCxnSpPr>
          <p:cNvPr id="344" name="Google Shape;344;p25"/>
          <p:cNvCxnSpPr/>
          <p:nvPr/>
        </p:nvCxnSpPr>
        <p:spPr>
          <a:xfrm>
            <a:off x="1197149" y="1792238"/>
            <a:ext cx="504056" cy="0"/>
          </a:xfrm>
          <a:prstGeom prst="straightConnector1">
            <a:avLst/>
          </a:prstGeom>
          <a:noFill/>
          <a:ln w="38100" cap="flat" cmpd="sng">
            <a:solidFill>
              <a:schemeClr val="accent6"/>
            </a:solidFill>
            <a:prstDash val="solid"/>
            <a:miter lim="800000"/>
            <a:headEnd type="none" w="sm" len="sm"/>
            <a:tailEnd type="triangle" w="med" len="med"/>
          </a:ln>
        </p:spPr>
      </p:cxnSp>
      <p:cxnSp>
        <p:nvCxnSpPr>
          <p:cNvPr id="345" name="Google Shape;345;p25"/>
          <p:cNvCxnSpPr/>
          <p:nvPr/>
        </p:nvCxnSpPr>
        <p:spPr>
          <a:xfrm>
            <a:off x="1197149" y="2502421"/>
            <a:ext cx="504056" cy="0"/>
          </a:xfrm>
          <a:prstGeom prst="straightConnector1">
            <a:avLst/>
          </a:prstGeom>
          <a:noFill/>
          <a:ln w="38100" cap="flat" cmpd="sng">
            <a:solidFill>
              <a:schemeClr val="accent6"/>
            </a:solidFill>
            <a:prstDash val="solid"/>
            <a:miter lim="800000"/>
            <a:headEnd type="none" w="sm" len="sm"/>
            <a:tailEnd type="triangle" w="med" len="med"/>
          </a:ln>
        </p:spPr>
      </p:cxnSp>
      <p:cxnSp>
        <p:nvCxnSpPr>
          <p:cNvPr id="346" name="Google Shape;346;p25"/>
          <p:cNvCxnSpPr/>
          <p:nvPr/>
        </p:nvCxnSpPr>
        <p:spPr>
          <a:xfrm>
            <a:off x="1197149" y="3429000"/>
            <a:ext cx="504056" cy="0"/>
          </a:xfrm>
          <a:prstGeom prst="straightConnector1">
            <a:avLst/>
          </a:prstGeom>
          <a:noFill/>
          <a:ln w="38100" cap="flat" cmpd="sng">
            <a:solidFill>
              <a:schemeClr val="accent6"/>
            </a:solidFill>
            <a:prstDash val="solid"/>
            <a:miter lim="800000"/>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body" idx="1"/>
          </p:nvPr>
        </p:nvSpPr>
        <p:spPr>
          <a:xfrm>
            <a:off x="775672" y="1390196"/>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FR" dirty="0" err="1"/>
              <a:t>Tax</a:t>
            </a:r>
            <a:r>
              <a:rPr lang="fr-FR" dirty="0"/>
              <a:t> Revenue to GDP ratio</a:t>
            </a:r>
            <a:endParaRPr dirty="0"/>
          </a:p>
          <a:p>
            <a:pPr marL="685800" lvl="1" indent="-228600" algn="l" rtl="0">
              <a:lnSpc>
                <a:spcPct val="100000"/>
              </a:lnSpc>
              <a:spcBef>
                <a:spcPts val="2300"/>
              </a:spcBef>
              <a:spcAft>
                <a:spcPts val="0"/>
              </a:spcAft>
              <a:buSzPts val="2000"/>
              <a:buChar char="•"/>
            </a:pPr>
            <a:r>
              <a:rPr lang="fr-FR" dirty="0"/>
              <a:t>OECD countries: 34 percent in 2022 (Mexico 16.93%, France 46.08%, USA 27.66%)</a:t>
            </a:r>
            <a:endParaRPr dirty="0"/>
          </a:p>
          <a:p>
            <a:pPr marL="685800" lvl="1" indent="-228600" algn="l" rtl="0">
              <a:lnSpc>
                <a:spcPct val="100000"/>
              </a:lnSpc>
              <a:spcBef>
                <a:spcPts val="2300"/>
              </a:spcBef>
              <a:spcAft>
                <a:spcPts val="0"/>
              </a:spcAft>
              <a:buSzPts val="2000"/>
              <a:buChar char="•"/>
            </a:pPr>
            <a:r>
              <a:rPr lang="fr-FR" dirty="0"/>
              <a:t>Least </a:t>
            </a:r>
            <a:r>
              <a:rPr lang="fr-FR" dirty="0" err="1"/>
              <a:t>developed</a:t>
            </a:r>
            <a:r>
              <a:rPr lang="fr-FR" dirty="0"/>
              <a:t> countries: </a:t>
            </a:r>
            <a:r>
              <a:rPr lang="fr-FR" dirty="0" err="1"/>
              <a:t>Around</a:t>
            </a:r>
            <a:r>
              <a:rPr lang="fr-FR" dirty="0"/>
              <a:t> 10.8 percent in 2019</a:t>
            </a:r>
            <a:br>
              <a:rPr lang="fr-FR" dirty="0"/>
            </a:br>
            <a:r>
              <a:rPr lang="fr-FR" dirty="0" err="1"/>
              <a:t>Africa</a:t>
            </a:r>
            <a:r>
              <a:rPr lang="fr-FR" dirty="0"/>
              <a:t>: 15.6 percent (2021) Nigeria, </a:t>
            </a:r>
            <a:r>
              <a:rPr lang="fr-FR" dirty="0" err="1"/>
              <a:t>Equ</a:t>
            </a:r>
            <a:r>
              <a:rPr lang="fr-FR" dirty="0"/>
              <a:t>. </a:t>
            </a:r>
            <a:r>
              <a:rPr lang="fr-FR" dirty="0" err="1"/>
              <a:t>Guinea</a:t>
            </a:r>
            <a:r>
              <a:rPr lang="fr-FR" dirty="0"/>
              <a:t>, Congo, DRC </a:t>
            </a:r>
            <a:r>
              <a:rPr lang="fr-FR" dirty="0" err="1"/>
              <a:t>less</a:t>
            </a:r>
            <a:r>
              <a:rPr lang="fr-FR" dirty="0"/>
              <a:t> </a:t>
            </a:r>
            <a:r>
              <a:rPr lang="fr-FR" dirty="0" err="1"/>
              <a:t>than</a:t>
            </a:r>
            <a:r>
              <a:rPr lang="fr-FR" dirty="0"/>
              <a:t> 10 percent.</a:t>
            </a:r>
            <a:endParaRPr dirty="0"/>
          </a:p>
          <a:p>
            <a:pPr marL="228600" lvl="0" indent="-228600" algn="l" rtl="0">
              <a:lnSpc>
                <a:spcPct val="100000"/>
              </a:lnSpc>
              <a:spcBef>
                <a:spcPts val="1800"/>
              </a:spcBef>
              <a:spcAft>
                <a:spcPts val="0"/>
              </a:spcAft>
              <a:buSzPts val="2400"/>
              <a:buChar char="•"/>
            </a:pPr>
            <a:r>
              <a:rPr lang="fr-FR" dirty="0"/>
              <a:t>ECOWAS, WAEMU, CEMAC: 20 percent (one of the convergence </a:t>
            </a:r>
            <a:r>
              <a:rPr lang="fr-FR" dirty="0" err="1"/>
              <a:t>criteria</a:t>
            </a:r>
            <a:r>
              <a:rPr lang="fr-FR" dirty="0"/>
              <a:t>). </a:t>
            </a:r>
            <a:endParaRPr dirty="0"/>
          </a:p>
          <a:p>
            <a:pPr marL="228600" lvl="0" indent="-228600" algn="l" rtl="0">
              <a:lnSpc>
                <a:spcPct val="100000"/>
              </a:lnSpc>
              <a:spcBef>
                <a:spcPts val="1800"/>
              </a:spcBef>
              <a:spcAft>
                <a:spcPts val="0"/>
              </a:spcAft>
              <a:buSzPts val="2400"/>
              <a:buChar char="•"/>
            </a:pPr>
            <a:r>
              <a:rPr lang="fr-FR" dirty="0"/>
              <a:t>World Bank, UN:</a:t>
            </a:r>
            <a:endParaRPr dirty="0"/>
          </a:p>
          <a:p>
            <a:pPr marL="685800" lvl="1" indent="-228600" algn="l" rtl="0">
              <a:lnSpc>
                <a:spcPct val="100000"/>
              </a:lnSpc>
              <a:spcBef>
                <a:spcPts val="2300"/>
              </a:spcBef>
              <a:spcAft>
                <a:spcPts val="0"/>
              </a:spcAft>
              <a:buSzPts val="2000"/>
              <a:buChar char="•"/>
            </a:pPr>
            <a:r>
              <a:rPr lang="fr-FR" dirty="0" err="1"/>
              <a:t>Below</a:t>
            </a:r>
            <a:r>
              <a:rPr lang="fr-FR" dirty="0"/>
              <a:t> 15 percent, </a:t>
            </a:r>
            <a:r>
              <a:rPr lang="fr-FR" b="1" dirty="0"/>
              <a:t>Fragile States</a:t>
            </a:r>
            <a:r>
              <a:rPr lang="fr-FR" dirty="0"/>
              <a:t> (</a:t>
            </a:r>
            <a:r>
              <a:rPr lang="fr-FR" dirty="0" err="1"/>
              <a:t>unable</a:t>
            </a:r>
            <a:r>
              <a:rPr lang="fr-FR" dirty="0"/>
              <a:t> to </a:t>
            </a:r>
            <a:r>
              <a:rPr lang="fr-FR" dirty="0" err="1"/>
              <a:t>deliver</a:t>
            </a:r>
            <a:r>
              <a:rPr lang="fr-FR" dirty="0"/>
              <a:t> basic public </a:t>
            </a:r>
            <a:r>
              <a:rPr lang="fr-FR" dirty="0" err="1"/>
              <a:t>goods</a:t>
            </a:r>
            <a:r>
              <a:rPr lang="fr-FR" dirty="0"/>
              <a:t> and services).</a:t>
            </a:r>
          </a:p>
          <a:p>
            <a:pPr marL="685800" lvl="1" indent="-228600">
              <a:spcBef>
                <a:spcPts val="2300"/>
              </a:spcBef>
            </a:pPr>
            <a:r>
              <a:rPr lang="en-US" dirty="0"/>
              <a:t>Depends on the definition of the failed, failing, and fragile States</a:t>
            </a:r>
          </a:p>
        </p:txBody>
      </p:sp>
      <p:sp>
        <p:nvSpPr>
          <p:cNvPr id="174" name="Google Shape;174;p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DRM (Introduction)</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6"/>
          <p:cNvSpPr txBox="1">
            <a:spLocks noGrp="1"/>
          </p:cNvSpPr>
          <p:nvPr>
            <p:ph type="title"/>
          </p:nvPr>
        </p:nvSpPr>
        <p:spPr>
          <a:xfrm>
            <a:off x="2495600" y="1339851"/>
            <a:ext cx="7200800" cy="64899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2D5EC1"/>
              </a:buClr>
              <a:buSzPts val="2800"/>
              <a:buFont typeface="Arial Narrow"/>
              <a:buNone/>
            </a:pPr>
            <a:r>
              <a:rPr lang="fr-FR" sz="2800" dirty="0">
                <a:solidFill>
                  <a:srgbClr val="2D5EC1"/>
                </a:solidFill>
                <a:latin typeface="Arial Narrow"/>
                <a:ea typeface="Arial Narrow"/>
                <a:cs typeface="Arial Narrow"/>
                <a:sym typeface="Arial Narrow"/>
              </a:rPr>
              <a:t>TADAT Framework </a:t>
            </a:r>
            <a:r>
              <a:rPr lang="fr-FR" sz="1400" dirty="0">
                <a:solidFill>
                  <a:srgbClr val="2D5EC1"/>
                </a:solidFill>
                <a:latin typeface="Arial Narrow"/>
                <a:ea typeface="Arial Narrow"/>
                <a:cs typeface="Arial Narrow"/>
                <a:sym typeface="Arial Narrow"/>
              </a:rPr>
              <a:t>(</a:t>
            </a:r>
            <a:r>
              <a:rPr lang="fr-FR" sz="1400" dirty="0" err="1">
                <a:solidFill>
                  <a:srgbClr val="2D5EC1"/>
                </a:solidFill>
                <a:latin typeface="Arial Narrow"/>
                <a:ea typeface="Arial Narrow"/>
                <a:cs typeface="Arial Narrow"/>
                <a:sym typeface="Arial Narrow"/>
              </a:rPr>
              <a:t>cont’d</a:t>
            </a:r>
            <a:r>
              <a:rPr lang="fr-FR" sz="1400" dirty="0">
                <a:solidFill>
                  <a:srgbClr val="2D5EC1"/>
                </a:solidFill>
                <a:latin typeface="Arial Narrow"/>
                <a:ea typeface="Arial Narrow"/>
                <a:cs typeface="Arial Narrow"/>
                <a:sym typeface="Arial Narrow"/>
              </a:rPr>
              <a:t>)</a:t>
            </a:r>
            <a:endParaRPr dirty="0"/>
          </a:p>
        </p:txBody>
      </p:sp>
      <p:sp>
        <p:nvSpPr>
          <p:cNvPr id="353" name="Google Shape;353;p26"/>
          <p:cNvSpPr txBox="1">
            <a:spLocks noGrp="1"/>
          </p:cNvSpPr>
          <p:nvPr>
            <p:ph type="body" idx="1"/>
          </p:nvPr>
        </p:nvSpPr>
        <p:spPr>
          <a:xfrm>
            <a:off x="2495600" y="2229578"/>
            <a:ext cx="7200800" cy="42484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400" dirty="0">
                <a:solidFill>
                  <a:srgbClr val="2D5EC1"/>
                </a:solidFill>
                <a:latin typeface="Arial Narrow"/>
                <a:ea typeface="Arial Narrow"/>
                <a:cs typeface="Arial Narrow"/>
                <a:sym typeface="Arial Narrow"/>
              </a:rPr>
              <a:t>				</a:t>
            </a:r>
            <a:endParaRPr dirty="0"/>
          </a:p>
          <a:p>
            <a:pPr marL="0" lvl="0" indent="0" algn="l" rtl="0">
              <a:lnSpc>
                <a:spcPct val="100000"/>
              </a:lnSpc>
              <a:spcBef>
                <a:spcPts val="1800"/>
              </a:spcBef>
              <a:spcAft>
                <a:spcPts val="0"/>
              </a:spcAft>
              <a:buSzPts val="1400"/>
              <a:buNone/>
            </a:pPr>
            <a:r>
              <a:rPr lang="fr-FR" sz="1400" dirty="0">
                <a:solidFill>
                  <a:srgbClr val="2D5EC1"/>
                </a:solidFill>
                <a:latin typeface="Arial Narrow"/>
                <a:ea typeface="Arial Narrow"/>
                <a:cs typeface="Arial Narrow"/>
                <a:sym typeface="Arial Narrow"/>
              </a:rPr>
              <a:t>		</a:t>
            </a:r>
            <a:endParaRPr dirty="0"/>
          </a:p>
        </p:txBody>
      </p:sp>
      <p:cxnSp>
        <p:nvCxnSpPr>
          <p:cNvPr id="354" name="Google Shape;354;p26"/>
          <p:cNvCxnSpPr/>
          <p:nvPr/>
        </p:nvCxnSpPr>
        <p:spPr>
          <a:xfrm>
            <a:off x="2711624" y="5013176"/>
            <a:ext cx="720080" cy="0"/>
          </a:xfrm>
          <a:prstGeom prst="straightConnector1">
            <a:avLst/>
          </a:prstGeom>
          <a:noFill/>
          <a:ln>
            <a:noFill/>
          </a:ln>
        </p:spPr>
      </p:cxnSp>
      <p:sp>
        <p:nvSpPr>
          <p:cNvPr id="355" name="Google Shape;355;p26"/>
          <p:cNvSpPr/>
          <p:nvPr/>
        </p:nvSpPr>
        <p:spPr>
          <a:xfrm>
            <a:off x="2711624" y="5013176"/>
            <a:ext cx="504056" cy="72008"/>
          </a:xfrm>
          <a:prstGeom prst="rightArrow">
            <a:avLst>
              <a:gd name="adj1" fmla="val 50000"/>
              <a:gd name="adj2" fmla="val 50000"/>
            </a:avLst>
          </a:prstGeom>
          <a:no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a:solidFill>
                <a:srgbClr val="0F5494"/>
              </a:solidFill>
              <a:latin typeface="Verdana"/>
              <a:ea typeface="Verdana"/>
              <a:cs typeface="Verdana"/>
              <a:sym typeface="Verdana"/>
            </a:endParaRPr>
          </a:p>
        </p:txBody>
      </p:sp>
      <p:pic>
        <p:nvPicPr>
          <p:cNvPr id="356" name="Google Shape;356;p26" descr="Screen Clipping"/>
          <p:cNvPicPr preferRelativeResize="0"/>
          <p:nvPr/>
        </p:nvPicPr>
        <p:blipFill rotWithShape="1">
          <a:blip r:embed="rId3">
            <a:alphaModFix/>
          </a:blip>
          <a:srcRect/>
          <a:stretch/>
        </p:blipFill>
        <p:spPr>
          <a:xfrm>
            <a:off x="579012" y="984292"/>
            <a:ext cx="7935432" cy="5163271"/>
          </a:xfrm>
          <a:prstGeom prst="rect">
            <a:avLst/>
          </a:prstGeom>
          <a:noFill/>
          <a:ln>
            <a:noFill/>
          </a:ln>
        </p:spPr>
      </p:pic>
      <p:sp>
        <p:nvSpPr>
          <p:cNvPr id="357" name="Google Shape;357;p26"/>
          <p:cNvSpPr txBox="1"/>
          <p:nvPr/>
        </p:nvSpPr>
        <p:spPr>
          <a:xfrm>
            <a:off x="902643" y="482769"/>
            <a:ext cx="815563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a:solidFill>
                  <a:srgbClr val="2D5EC1"/>
                </a:solidFill>
                <a:latin typeface="Arial"/>
                <a:ea typeface="Arial"/>
                <a:cs typeface="Arial"/>
                <a:sym typeface="Arial"/>
              </a:rPr>
              <a:t>UGANDA</a:t>
            </a:r>
            <a:endParaRPr/>
          </a:p>
        </p:txBody>
      </p:sp>
      <p:pic>
        <p:nvPicPr>
          <p:cNvPr id="3" name="Picture 2" descr="A cover of a document&#10;&#10;AI-generated content may be incorrect.">
            <a:extLst>
              <a:ext uri="{FF2B5EF4-FFF2-40B4-BE49-F238E27FC236}">
                <a16:creationId xmlns:a16="http://schemas.microsoft.com/office/drawing/2014/main" id="{A860BBFC-35A5-0359-8660-24DE0FA5977B}"/>
              </a:ext>
            </a:extLst>
          </p:cNvPr>
          <p:cNvPicPr>
            <a:picLocks noChangeAspect="1"/>
          </p:cNvPicPr>
          <p:nvPr/>
        </p:nvPicPr>
        <p:blipFill>
          <a:blip r:embed="rId4"/>
          <a:stretch>
            <a:fillRect/>
          </a:stretch>
        </p:blipFill>
        <p:spPr>
          <a:xfrm>
            <a:off x="8359551" y="1408556"/>
            <a:ext cx="3535319" cy="456188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7"/>
          <p:cNvSpPr txBox="1">
            <a:spLocks noGrp="1"/>
          </p:cNvSpPr>
          <p:nvPr>
            <p:ph type="title"/>
          </p:nvPr>
        </p:nvSpPr>
        <p:spPr>
          <a:xfrm>
            <a:off x="971600" y="556214"/>
            <a:ext cx="7200800" cy="64899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2D5EC1"/>
              </a:buClr>
              <a:buSzPts val="4000"/>
              <a:buFont typeface="Arial"/>
              <a:buNone/>
            </a:pPr>
            <a:r>
              <a:rPr lang="fr-FR" dirty="0">
                <a:solidFill>
                  <a:srgbClr val="2D5EC1"/>
                </a:solidFill>
              </a:rPr>
              <a:t>TADAT Framework (</a:t>
            </a:r>
            <a:r>
              <a:rPr lang="fr-FR" dirty="0" err="1">
                <a:solidFill>
                  <a:srgbClr val="2D5EC1"/>
                </a:solidFill>
              </a:rPr>
              <a:t>cont’d</a:t>
            </a:r>
            <a:r>
              <a:rPr lang="fr-FR" dirty="0">
                <a:solidFill>
                  <a:srgbClr val="2D5EC1"/>
                </a:solidFill>
              </a:rPr>
              <a:t>)</a:t>
            </a:r>
            <a:endParaRPr dirty="0"/>
          </a:p>
        </p:txBody>
      </p:sp>
      <p:sp>
        <p:nvSpPr>
          <p:cNvPr id="364" name="Google Shape;364;p27"/>
          <p:cNvSpPr txBox="1"/>
          <p:nvPr/>
        </p:nvSpPr>
        <p:spPr>
          <a:xfrm>
            <a:off x="971600" y="1430426"/>
            <a:ext cx="1072510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dirty="0" err="1">
                <a:solidFill>
                  <a:srgbClr val="2D5EC1"/>
                </a:solidFill>
                <a:latin typeface="Arial Narrow"/>
                <a:ea typeface="Arial Narrow"/>
                <a:cs typeface="Arial Narrow"/>
                <a:sym typeface="Arial Narrow"/>
              </a:rPr>
              <a:t>From</a:t>
            </a:r>
            <a:r>
              <a:rPr lang="fr-FR" sz="2400" dirty="0">
                <a:solidFill>
                  <a:srgbClr val="2D5EC1"/>
                </a:solidFill>
                <a:latin typeface="Arial Narrow"/>
                <a:ea typeface="Arial Narrow"/>
                <a:cs typeface="Arial Narrow"/>
                <a:sym typeface="Arial Narrow"/>
              </a:rPr>
              <a:t> </a:t>
            </a:r>
            <a:r>
              <a:rPr lang="fr-FR" sz="2400" dirty="0" err="1">
                <a:solidFill>
                  <a:srgbClr val="2D5EC1"/>
                </a:solidFill>
                <a:latin typeface="Arial Narrow"/>
                <a:ea typeface="Arial Narrow"/>
                <a:cs typeface="Arial Narrow"/>
                <a:sym typeface="Arial Narrow"/>
              </a:rPr>
              <a:t>November</a:t>
            </a:r>
            <a:r>
              <a:rPr lang="fr-FR" sz="2400" dirty="0">
                <a:solidFill>
                  <a:srgbClr val="2D5EC1"/>
                </a:solidFill>
                <a:latin typeface="Arial Narrow"/>
                <a:ea typeface="Arial Narrow"/>
                <a:cs typeface="Arial Narrow"/>
                <a:sym typeface="Arial Narrow"/>
              </a:rPr>
              <a:t> 2013 to </a:t>
            </a:r>
            <a:r>
              <a:rPr lang="fr-FR" sz="2400" dirty="0" err="1">
                <a:solidFill>
                  <a:srgbClr val="2D5EC1"/>
                </a:solidFill>
                <a:latin typeface="Arial Narrow"/>
                <a:ea typeface="Arial Narrow"/>
                <a:cs typeface="Arial Narrow"/>
                <a:sym typeface="Arial Narrow"/>
              </a:rPr>
              <a:t>December</a:t>
            </a:r>
            <a:r>
              <a:rPr lang="fr-FR" sz="2400" dirty="0">
                <a:solidFill>
                  <a:srgbClr val="2D5EC1"/>
                </a:solidFill>
                <a:latin typeface="Arial Narrow"/>
                <a:ea typeface="Arial Narrow"/>
                <a:cs typeface="Arial Narrow"/>
                <a:sym typeface="Arial Narrow"/>
              </a:rPr>
              <a:t> 2024</a:t>
            </a:r>
            <a:endParaRPr dirty="0"/>
          </a:p>
          <a:p>
            <a:pPr marL="0" marR="0" lvl="0" indent="0" algn="r" rtl="0">
              <a:spcBef>
                <a:spcPts val="0"/>
              </a:spcBef>
              <a:spcAft>
                <a:spcPts val="0"/>
              </a:spcAft>
              <a:buNone/>
            </a:pPr>
            <a:r>
              <a:rPr lang="fr-FR" sz="2400" dirty="0">
                <a:solidFill>
                  <a:srgbClr val="3166CF"/>
                </a:solidFill>
                <a:latin typeface="Arial Narrow"/>
                <a:ea typeface="Arial Narrow"/>
                <a:cs typeface="Arial Narrow"/>
                <a:sym typeface="Arial Narrow"/>
              </a:rPr>
              <a:t>Assessment Package at </a:t>
            </a:r>
            <a:r>
              <a:rPr lang="fr-FR" sz="2400" u="sng" dirty="0">
                <a:solidFill>
                  <a:srgbClr val="3166CF"/>
                </a:solidFill>
                <a:latin typeface="Arial Narrow"/>
                <a:ea typeface="Arial Narrow"/>
                <a:cs typeface="Arial Narrow"/>
                <a:sym typeface="Arial Narrow"/>
              </a:rPr>
              <a:t>www.TADAT.ORG</a:t>
            </a:r>
            <a:endParaRPr sz="2400" u="sng" dirty="0">
              <a:solidFill>
                <a:srgbClr val="2D5EC1"/>
              </a:solidFill>
              <a:latin typeface="Arial Narrow"/>
              <a:ea typeface="Arial Narrow"/>
              <a:cs typeface="Arial Narrow"/>
              <a:sym typeface="Arial Narrow"/>
            </a:endParaRPr>
          </a:p>
          <a:p>
            <a:pPr marL="0" marR="0" lvl="0" indent="0" algn="l" rtl="0">
              <a:spcBef>
                <a:spcPts val="0"/>
              </a:spcBef>
              <a:spcAft>
                <a:spcPts val="0"/>
              </a:spcAft>
              <a:buNone/>
            </a:pPr>
            <a:r>
              <a:rPr lang="fr-FR" sz="2400" dirty="0">
                <a:solidFill>
                  <a:srgbClr val="2D5EC1"/>
                </a:solidFill>
                <a:latin typeface="Arial Narrow"/>
                <a:ea typeface="Arial Narrow"/>
                <a:cs typeface="Arial Narrow"/>
                <a:sym typeface="Arial Narrow"/>
              </a:rPr>
              <a:t>	Σ </a:t>
            </a:r>
            <a:r>
              <a:rPr lang="fr-FR" sz="2400" u="sng" dirty="0">
                <a:solidFill>
                  <a:srgbClr val="FF0000"/>
                </a:solidFill>
                <a:latin typeface="Arial Narrow"/>
                <a:ea typeface="Arial Narrow"/>
                <a:cs typeface="Arial Narrow"/>
                <a:sym typeface="Arial Narrow"/>
              </a:rPr>
              <a:t>194</a:t>
            </a:r>
            <a:r>
              <a:rPr lang="fr-FR" sz="2400" dirty="0">
                <a:solidFill>
                  <a:srgbClr val="2D5EC1"/>
                </a:solidFill>
                <a:latin typeface="Arial Narrow"/>
                <a:ea typeface="Arial Narrow"/>
                <a:cs typeface="Arial Narrow"/>
                <a:sym typeface="Arial Narrow"/>
              </a:rPr>
              <a:t> </a:t>
            </a:r>
            <a:r>
              <a:rPr lang="fr-FR" sz="2400" dirty="0" err="1">
                <a:solidFill>
                  <a:srgbClr val="2D5EC1"/>
                </a:solidFill>
                <a:latin typeface="Arial Narrow"/>
                <a:ea typeface="Arial Narrow"/>
                <a:cs typeface="Arial Narrow"/>
                <a:sym typeface="Arial Narrow"/>
              </a:rPr>
              <a:t>Assessments</a:t>
            </a:r>
            <a:r>
              <a:rPr lang="fr-FR" sz="2400" dirty="0">
                <a:solidFill>
                  <a:srgbClr val="2D5EC1"/>
                </a:solidFill>
                <a:latin typeface="Arial Narrow"/>
                <a:ea typeface="Arial Narrow"/>
                <a:cs typeface="Arial Narrow"/>
                <a:sym typeface="Arial Narrow"/>
              </a:rPr>
              <a:t> </a:t>
            </a:r>
          </a:p>
          <a:p>
            <a:pPr marL="0" marR="0" lvl="0" indent="0" algn="l" rtl="0">
              <a:spcBef>
                <a:spcPts val="0"/>
              </a:spcBef>
              <a:spcAft>
                <a:spcPts val="0"/>
              </a:spcAft>
              <a:buNone/>
            </a:pPr>
            <a:r>
              <a:rPr lang="fr-FR" sz="2400" dirty="0">
                <a:solidFill>
                  <a:srgbClr val="2D5EC1"/>
                </a:solidFill>
                <a:latin typeface="Arial Narrow"/>
                <a:sym typeface="Arial Narrow"/>
              </a:rPr>
              <a:t>	o/w </a:t>
            </a:r>
            <a:r>
              <a:rPr lang="fr-FR" sz="2400" u="sng" dirty="0">
                <a:solidFill>
                  <a:srgbClr val="FF0000"/>
                </a:solidFill>
                <a:latin typeface="Arial Narrow"/>
                <a:sym typeface="Arial Narrow"/>
              </a:rPr>
              <a:t>150 </a:t>
            </a:r>
            <a:r>
              <a:rPr lang="fr-FR" sz="2400" dirty="0">
                <a:solidFill>
                  <a:schemeClr val="bg2"/>
                </a:solidFill>
                <a:latin typeface="Arial Narrow"/>
                <a:sym typeface="Arial Narrow"/>
              </a:rPr>
              <a:t>National </a:t>
            </a:r>
            <a:r>
              <a:rPr lang="fr-FR" sz="2400" dirty="0" err="1">
                <a:solidFill>
                  <a:schemeClr val="bg2"/>
                </a:solidFill>
                <a:latin typeface="Arial Narrow"/>
                <a:sym typeface="Arial Narrow"/>
              </a:rPr>
              <a:t>Assessments</a:t>
            </a:r>
            <a:endParaRPr dirty="0">
              <a:solidFill>
                <a:schemeClr val="bg2"/>
              </a:solidFill>
            </a:endParaRPr>
          </a:p>
          <a:p>
            <a:pPr marL="0" marR="0" lvl="0" indent="0" algn="l" rtl="0">
              <a:spcBef>
                <a:spcPts val="0"/>
              </a:spcBef>
              <a:spcAft>
                <a:spcPts val="0"/>
              </a:spcAft>
              <a:buNone/>
            </a:pPr>
            <a:r>
              <a:rPr lang="fr-FR" sz="2400" dirty="0">
                <a:solidFill>
                  <a:srgbClr val="2D5EC1"/>
                </a:solidFill>
                <a:latin typeface="Arial Narrow"/>
                <a:ea typeface="Arial Narrow"/>
                <a:cs typeface="Arial Narrow"/>
                <a:sym typeface="Arial Narrow"/>
              </a:rPr>
              <a:t>	o/w </a:t>
            </a:r>
            <a:r>
              <a:rPr lang="fr-FR" sz="2400" u="sng" dirty="0">
                <a:solidFill>
                  <a:srgbClr val="FF0000"/>
                </a:solidFill>
                <a:latin typeface="Arial Narrow"/>
                <a:ea typeface="Arial Narrow"/>
                <a:cs typeface="Arial Narrow"/>
                <a:sym typeface="Arial Narrow"/>
              </a:rPr>
              <a:t>49</a:t>
            </a:r>
            <a:r>
              <a:rPr lang="fr-FR" sz="2400" dirty="0">
                <a:solidFill>
                  <a:srgbClr val="FF0000"/>
                </a:solidFill>
                <a:latin typeface="Arial Narrow"/>
                <a:ea typeface="Arial Narrow"/>
                <a:cs typeface="Arial Narrow"/>
                <a:sym typeface="Arial Narrow"/>
              </a:rPr>
              <a:t> </a:t>
            </a:r>
            <a:r>
              <a:rPr lang="fr-FR" sz="2400" dirty="0" err="1">
                <a:solidFill>
                  <a:srgbClr val="2D5EC1"/>
                </a:solidFill>
                <a:latin typeface="Arial Narrow"/>
                <a:ea typeface="Arial Narrow"/>
                <a:cs typeface="Arial Narrow"/>
                <a:sym typeface="Arial Narrow"/>
              </a:rPr>
              <a:t>Sub</a:t>
            </a:r>
            <a:r>
              <a:rPr lang="fr-FR" sz="2400" dirty="0">
                <a:solidFill>
                  <a:srgbClr val="2D5EC1"/>
                </a:solidFill>
                <a:latin typeface="Arial Narrow"/>
                <a:ea typeface="Arial Narrow"/>
                <a:cs typeface="Arial Narrow"/>
                <a:sym typeface="Arial Narrow"/>
              </a:rPr>
              <a:t>-National </a:t>
            </a:r>
            <a:r>
              <a:rPr lang="fr-FR" sz="2400" dirty="0" err="1">
                <a:solidFill>
                  <a:srgbClr val="2D5EC1"/>
                </a:solidFill>
                <a:latin typeface="Arial Narrow"/>
                <a:ea typeface="Arial Narrow"/>
                <a:cs typeface="Arial Narrow"/>
                <a:sym typeface="Arial Narrow"/>
              </a:rPr>
              <a:t>Assessments</a:t>
            </a:r>
            <a:r>
              <a:rPr lang="fr-FR" sz="2400" dirty="0">
                <a:solidFill>
                  <a:srgbClr val="2D5EC1"/>
                </a:solidFill>
                <a:latin typeface="Arial Narrow"/>
                <a:ea typeface="Arial Narrow"/>
                <a:cs typeface="Arial Narrow"/>
                <a:sym typeface="Arial Narrow"/>
              </a:rPr>
              <a:t> (</a:t>
            </a:r>
            <a:r>
              <a:rPr lang="fr-FR" sz="1600" dirty="0">
                <a:solidFill>
                  <a:srgbClr val="2D5EC1"/>
                </a:solidFill>
                <a:latin typeface="Arial Narrow"/>
                <a:ea typeface="Arial Narrow"/>
                <a:cs typeface="Arial Narrow"/>
                <a:sym typeface="Arial Narrow"/>
              </a:rPr>
              <a:t>Brazil, Nigeria, Uganda, Kenya</a:t>
            </a:r>
            <a:r>
              <a:rPr lang="fr-FR" sz="2400" dirty="0">
                <a:solidFill>
                  <a:srgbClr val="2D5EC1"/>
                </a:solidFill>
                <a:latin typeface="Arial Narrow"/>
                <a:ea typeface="Arial Narrow"/>
                <a:cs typeface="Arial Narrow"/>
                <a:sym typeface="Arial Narrow"/>
              </a:rPr>
              <a:t>)</a:t>
            </a:r>
            <a:endParaRPr dirty="0"/>
          </a:p>
          <a:p>
            <a:pPr marL="0" marR="0" lvl="0" indent="0" algn="l" rtl="0">
              <a:spcBef>
                <a:spcPts val="0"/>
              </a:spcBef>
              <a:spcAft>
                <a:spcPts val="0"/>
              </a:spcAft>
              <a:buNone/>
            </a:pPr>
            <a:r>
              <a:rPr lang="fr-FR" sz="2400" dirty="0">
                <a:solidFill>
                  <a:srgbClr val="2D5EC1"/>
                </a:solidFill>
                <a:latin typeface="Arial Narrow"/>
                <a:ea typeface="Arial Narrow"/>
                <a:cs typeface="Arial Narrow"/>
                <a:sym typeface="Arial Narrow"/>
              </a:rPr>
              <a:t>	o/w </a:t>
            </a:r>
            <a:r>
              <a:rPr lang="fr-FR" sz="2400" dirty="0">
                <a:solidFill>
                  <a:srgbClr val="FF0000"/>
                </a:solidFill>
                <a:latin typeface="Arial Narrow"/>
                <a:ea typeface="Arial Narrow"/>
                <a:cs typeface="Arial Narrow"/>
                <a:sym typeface="Arial Narrow"/>
              </a:rPr>
              <a:t>37</a:t>
            </a:r>
            <a:r>
              <a:rPr lang="fr-FR" sz="2400" dirty="0">
                <a:solidFill>
                  <a:srgbClr val="2D5EC1"/>
                </a:solidFill>
                <a:latin typeface="Arial Narrow"/>
                <a:ea typeface="Arial Narrow"/>
                <a:cs typeface="Arial Narrow"/>
                <a:sym typeface="Arial Narrow"/>
              </a:rPr>
              <a:t> </a:t>
            </a:r>
            <a:r>
              <a:rPr lang="fr-FR" sz="2400" dirty="0" err="1">
                <a:solidFill>
                  <a:srgbClr val="2D5EC1"/>
                </a:solidFill>
                <a:latin typeface="Arial Narrow"/>
                <a:ea typeface="Arial Narrow"/>
                <a:cs typeface="Arial Narrow"/>
                <a:sym typeface="Arial Narrow"/>
              </a:rPr>
              <a:t>Repeat</a:t>
            </a:r>
            <a:r>
              <a:rPr lang="fr-FR" sz="2400" dirty="0">
                <a:solidFill>
                  <a:srgbClr val="2D5EC1"/>
                </a:solidFill>
                <a:latin typeface="Arial Narrow"/>
                <a:ea typeface="Arial Narrow"/>
                <a:cs typeface="Arial Narrow"/>
                <a:sym typeface="Arial Narrow"/>
              </a:rPr>
              <a:t> National </a:t>
            </a:r>
            <a:r>
              <a:rPr lang="fr-FR" sz="2400" dirty="0" err="1">
                <a:solidFill>
                  <a:srgbClr val="2D5EC1"/>
                </a:solidFill>
                <a:latin typeface="Arial Narrow"/>
                <a:ea typeface="Arial Narrow"/>
                <a:cs typeface="Arial Narrow"/>
                <a:sym typeface="Arial Narrow"/>
              </a:rPr>
              <a:t>Assessments</a:t>
            </a:r>
            <a:r>
              <a:rPr lang="fr-FR" sz="2400" dirty="0">
                <a:solidFill>
                  <a:srgbClr val="2D5EC1"/>
                </a:solidFill>
                <a:latin typeface="Arial Narrow"/>
                <a:ea typeface="Arial Narrow"/>
                <a:cs typeface="Arial Narrow"/>
                <a:sym typeface="Arial Narrow"/>
              </a:rPr>
              <a:t> (</a:t>
            </a:r>
            <a:endParaRPr dirty="0"/>
          </a:p>
          <a:p>
            <a:pPr marL="0" marR="0" lvl="0" indent="0" algn="l" rtl="0">
              <a:spcBef>
                <a:spcPts val="0"/>
              </a:spcBef>
              <a:spcAft>
                <a:spcPts val="0"/>
              </a:spcAft>
              <a:buNone/>
            </a:pPr>
            <a:r>
              <a:rPr lang="fr-FR" sz="2400" dirty="0">
                <a:solidFill>
                  <a:srgbClr val="2D5EC1"/>
                </a:solidFill>
                <a:latin typeface="Arial Narrow"/>
                <a:ea typeface="Arial Narrow"/>
                <a:cs typeface="Arial Narrow"/>
                <a:sym typeface="Arial Narrow"/>
              </a:rPr>
              <a:t>	</a:t>
            </a:r>
            <a:r>
              <a:rPr lang="fr-FR" sz="2400" u="sng" dirty="0">
                <a:solidFill>
                  <a:srgbClr val="FF0000"/>
                </a:solidFill>
                <a:latin typeface="Arial Narrow"/>
                <a:ea typeface="Arial Narrow"/>
                <a:cs typeface="Arial Narrow"/>
                <a:sym typeface="Arial Narrow"/>
              </a:rPr>
              <a:t>+/- 25 % </a:t>
            </a:r>
            <a:r>
              <a:rPr lang="fr-FR" sz="2400" dirty="0">
                <a:solidFill>
                  <a:srgbClr val="2D5EC1"/>
                </a:solidFill>
                <a:latin typeface="Arial Narrow"/>
                <a:ea typeface="Arial Narrow"/>
                <a:cs typeface="Arial Narrow"/>
                <a:sym typeface="Arial Narrow"/>
              </a:rPr>
              <a:t> reports </a:t>
            </a:r>
            <a:r>
              <a:rPr lang="fr-FR" sz="2400" dirty="0" err="1">
                <a:solidFill>
                  <a:srgbClr val="2D5EC1"/>
                </a:solidFill>
                <a:latin typeface="Arial Narrow"/>
                <a:ea typeface="Arial Narrow"/>
                <a:cs typeface="Arial Narrow"/>
                <a:sym typeface="Arial Narrow"/>
              </a:rPr>
              <a:t>published</a:t>
            </a:r>
            <a:r>
              <a:rPr lang="fr-FR" sz="2400" dirty="0">
                <a:solidFill>
                  <a:srgbClr val="2D5EC1"/>
                </a:solidFill>
                <a:latin typeface="Arial Narrow"/>
                <a:ea typeface="Arial Narrow"/>
                <a:cs typeface="Arial Narrow"/>
                <a:sym typeface="Arial Narrow"/>
              </a:rPr>
              <a:t> </a:t>
            </a:r>
            <a:r>
              <a:rPr lang="fr-FR" sz="2400" dirty="0" err="1">
                <a:solidFill>
                  <a:srgbClr val="2D5EC1"/>
                </a:solidFill>
                <a:latin typeface="Arial Narrow"/>
                <a:ea typeface="Arial Narrow"/>
                <a:cs typeface="Arial Narrow"/>
                <a:sym typeface="Arial Narrow"/>
              </a:rPr>
              <a:t>only</a:t>
            </a:r>
            <a:r>
              <a:rPr lang="fr-FR" sz="2400" dirty="0">
                <a:solidFill>
                  <a:srgbClr val="2D5EC1"/>
                </a:solidFill>
                <a:latin typeface="Arial Narrow"/>
                <a:ea typeface="Arial Narrow"/>
                <a:cs typeface="Arial Narrow"/>
                <a:sym typeface="Arial Narrow"/>
              </a:rPr>
              <a:t> (</a:t>
            </a:r>
            <a:r>
              <a:rPr lang="fr-FR" sz="2400" dirty="0" err="1">
                <a:solidFill>
                  <a:srgbClr val="2D5EC1"/>
                </a:solidFill>
                <a:latin typeface="Arial Narrow"/>
                <a:ea typeface="Arial Narrow"/>
                <a:cs typeface="Arial Narrow"/>
                <a:sym typeface="Arial Narrow"/>
              </a:rPr>
              <a:t>pls</a:t>
            </a:r>
            <a:r>
              <a:rPr lang="fr-FR" sz="2400" dirty="0">
                <a:solidFill>
                  <a:srgbClr val="2D5EC1"/>
                </a:solidFill>
                <a:latin typeface="Arial Narrow"/>
                <a:ea typeface="Arial Narrow"/>
                <a:cs typeface="Arial Narrow"/>
                <a:sym typeface="Arial Narrow"/>
              </a:rPr>
              <a:t> contact DEVCO E1) </a:t>
            </a:r>
            <a:endParaRPr dirty="0"/>
          </a:p>
          <a:p>
            <a:pPr marL="0" marR="0" lvl="0" indent="0" algn="l" rtl="0">
              <a:spcBef>
                <a:spcPts val="0"/>
              </a:spcBef>
              <a:spcAft>
                <a:spcPts val="0"/>
              </a:spcAft>
              <a:buNone/>
            </a:pPr>
            <a:r>
              <a:rPr lang="fr-FR" sz="2400" dirty="0">
                <a:solidFill>
                  <a:srgbClr val="2D5EC1"/>
                </a:solidFill>
                <a:latin typeface="Arial Narrow"/>
                <a:ea typeface="Arial Narrow"/>
                <a:cs typeface="Arial Narrow"/>
                <a:sym typeface="Arial Narrow"/>
              </a:rPr>
              <a:t>	</a:t>
            </a:r>
            <a:r>
              <a:rPr lang="fr-FR" sz="2400" u="sng" dirty="0">
                <a:solidFill>
                  <a:srgbClr val="FF0000"/>
                </a:solidFill>
                <a:latin typeface="Arial Narrow"/>
                <a:ea typeface="Arial Narrow"/>
                <a:cs typeface="Arial Narrow"/>
                <a:sym typeface="Arial Narrow"/>
              </a:rPr>
              <a:t>3</a:t>
            </a:r>
            <a:r>
              <a:rPr lang="fr-FR" sz="2400" dirty="0">
                <a:solidFill>
                  <a:srgbClr val="2D5EC1"/>
                </a:solidFill>
                <a:latin typeface="Arial Narrow"/>
                <a:ea typeface="Arial Narrow"/>
                <a:cs typeface="Arial Narrow"/>
                <a:sym typeface="Arial Narrow"/>
              </a:rPr>
              <a:t> </a:t>
            </a:r>
            <a:r>
              <a:rPr lang="fr-FR" sz="2400" dirty="0" err="1">
                <a:solidFill>
                  <a:srgbClr val="2D5EC1"/>
                </a:solidFill>
                <a:latin typeface="Arial Narrow"/>
                <a:ea typeface="Arial Narrow"/>
                <a:cs typeface="Arial Narrow"/>
                <a:sym typeface="Arial Narrow"/>
              </a:rPr>
              <a:t>Assessments</a:t>
            </a:r>
            <a:r>
              <a:rPr lang="fr-FR" sz="2400" dirty="0">
                <a:solidFill>
                  <a:srgbClr val="2D5EC1"/>
                </a:solidFill>
                <a:latin typeface="Arial Narrow"/>
                <a:ea typeface="Arial Narrow"/>
                <a:cs typeface="Arial Narrow"/>
                <a:sym typeface="Arial Narrow"/>
              </a:rPr>
              <a:t> </a:t>
            </a:r>
            <a:r>
              <a:rPr lang="fr-FR" sz="2400" dirty="0" err="1">
                <a:solidFill>
                  <a:srgbClr val="2D5EC1"/>
                </a:solidFill>
                <a:latin typeface="Arial Narrow"/>
                <a:ea typeface="Arial Narrow"/>
                <a:cs typeface="Arial Narrow"/>
                <a:sym typeface="Arial Narrow"/>
              </a:rPr>
              <a:t>commissioned</a:t>
            </a:r>
            <a:r>
              <a:rPr lang="fr-FR" sz="2400" dirty="0">
                <a:solidFill>
                  <a:srgbClr val="2D5EC1"/>
                </a:solidFill>
                <a:latin typeface="Arial Narrow"/>
                <a:ea typeface="Arial Narrow"/>
                <a:cs typeface="Arial Narrow"/>
                <a:sym typeface="Arial Narrow"/>
              </a:rPr>
              <a:t> by the DG INTPA</a:t>
            </a:r>
            <a:endParaRPr dirty="0"/>
          </a:p>
          <a:p>
            <a:pPr marL="0" marR="0" lvl="0" indent="0" algn="l" rtl="0">
              <a:spcBef>
                <a:spcPts val="0"/>
              </a:spcBef>
              <a:spcAft>
                <a:spcPts val="0"/>
              </a:spcAft>
              <a:buNone/>
            </a:pPr>
            <a:r>
              <a:rPr lang="fr-FR" sz="1600" dirty="0">
                <a:solidFill>
                  <a:srgbClr val="2D5EC1"/>
                </a:solidFill>
                <a:latin typeface="Arial Narrow"/>
                <a:ea typeface="Arial Narrow"/>
                <a:cs typeface="Arial Narrow"/>
                <a:sym typeface="Arial Narrow"/>
              </a:rPr>
              <a:t>	</a:t>
            </a:r>
            <a:r>
              <a:rPr lang="fr-FR" sz="2400" u="sng" dirty="0">
                <a:solidFill>
                  <a:srgbClr val="FF0000"/>
                </a:solidFill>
                <a:latin typeface="Arial Narrow"/>
                <a:ea typeface="Arial Narrow"/>
                <a:cs typeface="Arial Narrow"/>
                <a:sym typeface="Arial Narrow"/>
              </a:rPr>
              <a:t>6 </a:t>
            </a:r>
            <a:r>
              <a:rPr lang="fr-FR" sz="2400" dirty="0" err="1">
                <a:solidFill>
                  <a:srgbClr val="2D5EC1"/>
                </a:solidFill>
                <a:latin typeface="Arial Narrow"/>
                <a:ea typeface="Arial Narrow"/>
                <a:cs typeface="Arial Narrow"/>
                <a:sym typeface="Arial Narrow"/>
              </a:rPr>
              <a:t>Assessments</a:t>
            </a:r>
            <a:r>
              <a:rPr lang="fr-FR" sz="2400" dirty="0">
                <a:solidFill>
                  <a:srgbClr val="2D5EC1"/>
                </a:solidFill>
                <a:latin typeface="Arial Narrow"/>
                <a:ea typeface="Arial Narrow"/>
                <a:cs typeface="Arial Narrow"/>
                <a:sym typeface="Arial Narrow"/>
              </a:rPr>
              <a:t> </a:t>
            </a:r>
            <a:r>
              <a:rPr lang="fr-FR" sz="2400" dirty="0" err="1">
                <a:solidFill>
                  <a:srgbClr val="2D5EC1"/>
                </a:solidFill>
                <a:latin typeface="Arial Narrow"/>
                <a:ea typeface="Arial Narrow"/>
                <a:cs typeface="Arial Narrow"/>
                <a:sym typeface="Arial Narrow"/>
              </a:rPr>
              <a:t>commissioned</a:t>
            </a:r>
            <a:r>
              <a:rPr lang="fr-FR" sz="2400" dirty="0">
                <a:solidFill>
                  <a:srgbClr val="2D5EC1"/>
                </a:solidFill>
                <a:latin typeface="Arial Narrow"/>
                <a:ea typeface="Arial Narrow"/>
                <a:cs typeface="Arial Narrow"/>
                <a:sym typeface="Arial Narrow"/>
              </a:rPr>
              <a:t> by the EU DG Reform </a:t>
            </a:r>
          </a:p>
          <a:p>
            <a:pPr marL="0" marR="0" lvl="0" indent="0" algn="l" rtl="0">
              <a:spcBef>
                <a:spcPts val="0"/>
              </a:spcBef>
              <a:spcAft>
                <a:spcPts val="0"/>
              </a:spcAft>
              <a:buNone/>
            </a:pPr>
            <a:r>
              <a:rPr lang="fr-FR" sz="2400" dirty="0">
                <a:solidFill>
                  <a:srgbClr val="2D5EC1"/>
                </a:solidFill>
                <a:latin typeface="Arial Narrow"/>
                <a:ea typeface="Arial Narrow"/>
                <a:cs typeface="Arial Narrow"/>
                <a:sym typeface="Arial Narrow"/>
              </a:rPr>
              <a:t>jean-bernard.de-milito@ec.europa.eu</a:t>
            </a:r>
            <a:endParaRPr sz="2400" dirty="0">
              <a:solidFill>
                <a:srgbClr val="2D5EC1"/>
              </a:solidFill>
              <a:latin typeface="Arial Narrow"/>
              <a:ea typeface="Arial Narrow"/>
              <a:cs typeface="Arial Narrow"/>
              <a:sym typeface="Arial Narrow"/>
            </a:endParaRPr>
          </a:p>
        </p:txBody>
      </p:sp>
      <p:pic>
        <p:nvPicPr>
          <p:cNvPr id="365" name="Google Shape;365;p27" descr="Screen Clipping"/>
          <p:cNvPicPr preferRelativeResize="0"/>
          <p:nvPr/>
        </p:nvPicPr>
        <p:blipFill rotWithShape="1">
          <a:blip r:embed="rId3">
            <a:alphaModFix/>
          </a:blip>
          <a:srcRect/>
          <a:stretch/>
        </p:blipFill>
        <p:spPr>
          <a:xfrm>
            <a:off x="1577118" y="5216037"/>
            <a:ext cx="7200800" cy="76125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8"/>
          <p:cNvSpPr txBox="1"/>
          <p:nvPr/>
        </p:nvSpPr>
        <p:spPr>
          <a:xfrm>
            <a:off x="838200" y="482860"/>
            <a:ext cx="10515600" cy="782357"/>
          </a:xfrm>
          <a:prstGeom prst="rect">
            <a:avLst/>
          </a:prstGeom>
          <a:noFill/>
          <a:ln>
            <a:noFill/>
          </a:ln>
        </p:spPr>
        <p:txBody>
          <a:bodyPr spcFirstLastPara="1" wrap="square" lIns="91425" tIns="45700" rIns="91425" bIns="0" anchor="ctr" anchorCtr="0">
            <a:normAutofit/>
          </a:bodyPr>
          <a:lstStyle/>
          <a:p>
            <a:pPr marL="0" lvl="0" indent="0">
              <a:spcAft>
                <a:spcPts val="600"/>
              </a:spcAft>
              <a:buClr>
                <a:schemeClr val="dk2"/>
              </a:buClr>
              <a:buSzPts val="1800"/>
            </a:pPr>
            <a:r>
              <a:rPr lang="en-US" sz="4000" b="0" i="0" u="none" strike="noStrike" cap="none">
                <a:solidFill>
                  <a:schemeClr val="dk2"/>
                </a:solidFill>
              </a:rPr>
              <a:t>TADAT : a diagnostic tool with a global scope</a:t>
            </a:r>
          </a:p>
        </p:txBody>
      </p:sp>
      <p:pic>
        <p:nvPicPr>
          <p:cNvPr id="5" name="Picture 4" descr="A map of the world with different colored countries/regions&#10;&#10;AI-generated content may be incorrect.">
            <a:extLst>
              <a:ext uri="{FF2B5EF4-FFF2-40B4-BE49-F238E27FC236}">
                <a16:creationId xmlns:a16="http://schemas.microsoft.com/office/drawing/2014/main" id="{882E3343-F724-22A0-C09A-8605E6FDD70F}"/>
              </a:ext>
            </a:extLst>
          </p:cNvPr>
          <p:cNvPicPr>
            <a:picLocks noChangeAspect="1"/>
          </p:cNvPicPr>
          <p:nvPr/>
        </p:nvPicPr>
        <p:blipFill>
          <a:blip r:embed="rId3"/>
          <a:stretch>
            <a:fillRect/>
          </a:stretch>
        </p:blipFill>
        <p:spPr>
          <a:xfrm>
            <a:off x="1136822" y="1140587"/>
            <a:ext cx="9592962" cy="503298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9"/>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000"/>
              <a:buFont typeface="Constantia"/>
              <a:buNone/>
            </a:pPr>
            <a:br>
              <a:rPr lang="fr-FR" sz="4000" dirty="0">
                <a:solidFill>
                  <a:schemeClr val="dk1"/>
                </a:solidFill>
                <a:latin typeface="Constantia"/>
                <a:ea typeface="Constantia"/>
                <a:cs typeface="Constantia"/>
                <a:sym typeface="Constantia"/>
              </a:rPr>
            </a:br>
            <a:r>
              <a:rPr lang="fr-FR" sz="3600" dirty="0">
                <a:solidFill>
                  <a:srgbClr val="0356B1"/>
                </a:solidFill>
                <a:latin typeface="Aptos Narrow" panose="020B0004020202020204" pitchFamily="34" charset="0"/>
                <a:ea typeface="Arial Narrow"/>
                <a:cs typeface="Arial Narrow"/>
                <a:sym typeface="Arial Narrow"/>
              </a:rPr>
              <a:t>A </a:t>
            </a:r>
            <a:r>
              <a:rPr lang="fr-FR" sz="3600" dirty="0" err="1">
                <a:solidFill>
                  <a:srgbClr val="0356B1"/>
                </a:solidFill>
                <a:latin typeface="Aptos Narrow" panose="020B0004020202020204" pitchFamily="34" charset="0"/>
                <a:ea typeface="Arial Narrow"/>
                <a:cs typeface="Arial Narrow"/>
                <a:sym typeface="Arial Narrow"/>
              </a:rPr>
              <a:t>tool</a:t>
            </a:r>
            <a:r>
              <a:rPr lang="fr-FR" sz="3600" dirty="0">
                <a:solidFill>
                  <a:srgbClr val="0356B1"/>
                </a:solidFill>
                <a:latin typeface="Aptos Narrow" panose="020B0004020202020204" pitchFamily="34" charset="0"/>
                <a:ea typeface="Arial Narrow"/>
                <a:cs typeface="Arial Narrow"/>
                <a:sym typeface="Arial Narrow"/>
              </a:rPr>
              <a:t> applicable </a:t>
            </a:r>
            <a:r>
              <a:rPr lang="fr-FR" sz="3600" dirty="0" err="1">
                <a:solidFill>
                  <a:srgbClr val="0356B1"/>
                </a:solidFill>
                <a:latin typeface="Aptos Narrow" panose="020B0004020202020204" pitchFamily="34" charset="0"/>
                <a:ea typeface="Arial Narrow"/>
                <a:cs typeface="Arial Narrow"/>
                <a:sym typeface="Arial Narrow"/>
              </a:rPr>
              <a:t>across</a:t>
            </a:r>
            <a:r>
              <a:rPr lang="fr-FR" sz="3600" dirty="0">
                <a:solidFill>
                  <a:srgbClr val="0356B1"/>
                </a:solidFill>
                <a:latin typeface="Aptos Narrow" panose="020B0004020202020204" pitchFamily="34" charset="0"/>
                <a:ea typeface="Arial Narrow"/>
                <a:cs typeface="Arial Narrow"/>
                <a:sym typeface="Arial Narrow"/>
              </a:rPr>
              <a:t> </a:t>
            </a:r>
            <a:r>
              <a:rPr lang="fr-FR" sz="3600" dirty="0" err="1">
                <a:solidFill>
                  <a:srgbClr val="0356B1"/>
                </a:solidFill>
                <a:latin typeface="Aptos Narrow" panose="020B0004020202020204" pitchFamily="34" charset="0"/>
                <a:ea typeface="Arial Narrow"/>
                <a:cs typeface="Arial Narrow"/>
                <a:sym typeface="Arial Narrow"/>
              </a:rPr>
              <a:t>regions</a:t>
            </a:r>
            <a:r>
              <a:rPr lang="fr-FR" sz="3600" dirty="0">
                <a:solidFill>
                  <a:srgbClr val="0356B1"/>
                </a:solidFill>
                <a:latin typeface="Aptos Narrow" panose="020B0004020202020204" pitchFamily="34" charset="0"/>
                <a:ea typeface="Arial Narrow"/>
                <a:cs typeface="Arial Narrow"/>
                <a:sym typeface="Arial Narrow"/>
              </a:rPr>
              <a:t> and </a:t>
            </a:r>
            <a:r>
              <a:rPr lang="fr-FR" sz="3600" dirty="0" err="1">
                <a:solidFill>
                  <a:srgbClr val="0356B1"/>
                </a:solidFill>
                <a:latin typeface="Aptos Narrow" panose="020B0004020202020204" pitchFamily="34" charset="0"/>
                <a:ea typeface="Arial Narrow"/>
                <a:cs typeface="Arial Narrow"/>
                <a:sym typeface="Arial Narrow"/>
              </a:rPr>
              <a:t>income</a:t>
            </a:r>
            <a:r>
              <a:rPr lang="fr-FR" sz="3600" dirty="0">
                <a:solidFill>
                  <a:srgbClr val="0356B1"/>
                </a:solidFill>
                <a:latin typeface="Aptos Narrow" panose="020B0004020202020204" pitchFamily="34" charset="0"/>
                <a:ea typeface="Arial Narrow"/>
                <a:cs typeface="Arial Narrow"/>
                <a:sym typeface="Arial Narrow"/>
              </a:rPr>
              <a:t> </a:t>
            </a:r>
            <a:r>
              <a:rPr lang="fr-FR" sz="3600" dirty="0" err="1">
                <a:solidFill>
                  <a:srgbClr val="0356B1"/>
                </a:solidFill>
                <a:latin typeface="Aptos Narrow" panose="020B0004020202020204" pitchFamily="34" charset="0"/>
                <a:ea typeface="Arial Narrow"/>
                <a:cs typeface="Arial Narrow"/>
                <a:sym typeface="Arial Narrow"/>
              </a:rPr>
              <a:t>levels</a:t>
            </a:r>
            <a:endParaRPr sz="3600" dirty="0">
              <a:solidFill>
                <a:srgbClr val="0356B1"/>
              </a:solidFill>
              <a:latin typeface="Aptos Narrow" panose="020B0004020202020204" pitchFamily="34" charset="0"/>
              <a:ea typeface="Arial Narrow"/>
              <a:cs typeface="Arial Narrow"/>
              <a:sym typeface="Arial Narrow"/>
            </a:endParaRPr>
          </a:p>
        </p:txBody>
      </p:sp>
      <p:graphicFrame>
        <p:nvGraphicFramePr>
          <p:cNvPr id="2" name="Chart 1">
            <a:extLst>
              <a:ext uri="{FF2B5EF4-FFF2-40B4-BE49-F238E27FC236}">
                <a16:creationId xmlns:a16="http://schemas.microsoft.com/office/drawing/2014/main" id="{B3AD614C-2138-03C5-B27E-690AA6F0408F}"/>
              </a:ext>
            </a:extLst>
          </p:cNvPr>
          <p:cNvGraphicFramePr>
            <a:graphicFrameLocks/>
          </p:cNvGraphicFramePr>
          <p:nvPr>
            <p:extLst>
              <p:ext uri="{D42A27DB-BD31-4B8C-83A1-F6EECF244321}">
                <p14:modId xmlns:p14="http://schemas.microsoft.com/office/powerpoint/2010/main" val="2279424126"/>
              </p:ext>
            </p:extLst>
          </p:nvPr>
        </p:nvGraphicFramePr>
        <p:xfrm>
          <a:off x="1102426" y="2130251"/>
          <a:ext cx="4993574" cy="3469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FF2E687-8C9E-78A2-3C36-166AEEEE435D}"/>
              </a:ext>
            </a:extLst>
          </p:cNvPr>
          <p:cNvGraphicFramePr>
            <a:graphicFrameLocks/>
          </p:cNvGraphicFramePr>
          <p:nvPr>
            <p:extLst>
              <p:ext uri="{D42A27DB-BD31-4B8C-83A1-F6EECF244321}">
                <p14:modId xmlns:p14="http://schemas.microsoft.com/office/powerpoint/2010/main" val="135371646"/>
              </p:ext>
            </p:extLst>
          </p:nvPr>
        </p:nvGraphicFramePr>
        <p:xfrm>
          <a:off x="6228522" y="2130250"/>
          <a:ext cx="4993574" cy="346949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 name="Text Placeholder 2">
            <a:extLst>
              <a:ext uri="{FF2B5EF4-FFF2-40B4-BE49-F238E27FC236}">
                <a16:creationId xmlns:a16="http://schemas.microsoft.com/office/drawing/2014/main" id="{6535D1DE-E1C3-A76F-9064-BDBE5D4B0F5D}"/>
              </a:ext>
            </a:extLst>
          </p:cNvPr>
          <p:cNvSpPr>
            <a:spLocks noGrp="1"/>
          </p:cNvSpPr>
          <p:nvPr>
            <p:ph type="body" idx="1"/>
          </p:nvPr>
        </p:nvSpPr>
        <p:spPr>
          <a:xfrm>
            <a:off x="838199" y="533400"/>
            <a:ext cx="10905699" cy="5174129"/>
          </a:xfrm>
        </p:spPr>
        <p:txBody>
          <a:bodyPr/>
          <a:lstStyle/>
          <a:p>
            <a:endParaRPr lang="fr-BE" dirty="0"/>
          </a:p>
        </p:txBody>
      </p:sp>
      <p:pic>
        <p:nvPicPr>
          <p:cNvPr id="12" name="Picture 11" descr="A table with a list of countries/regions&#10;&#10;AI-generated content may be incorrect.">
            <a:extLst>
              <a:ext uri="{FF2B5EF4-FFF2-40B4-BE49-F238E27FC236}">
                <a16:creationId xmlns:a16="http://schemas.microsoft.com/office/drawing/2014/main" id="{9C2E6F93-A550-1462-585A-482A207A8DA0}"/>
              </a:ext>
            </a:extLst>
          </p:cNvPr>
          <p:cNvPicPr>
            <a:picLocks noChangeAspect="1"/>
          </p:cNvPicPr>
          <p:nvPr/>
        </p:nvPicPr>
        <p:blipFill>
          <a:blip r:embed="rId3"/>
          <a:stretch>
            <a:fillRect/>
          </a:stretch>
        </p:blipFill>
        <p:spPr>
          <a:xfrm>
            <a:off x="2519126" y="804472"/>
            <a:ext cx="7153748" cy="445332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1"/>
          <p:cNvSpPr txBox="1">
            <a:spLocks noGrp="1"/>
          </p:cNvSpPr>
          <p:nvPr>
            <p:ph type="title"/>
          </p:nvPr>
        </p:nvSpPr>
        <p:spPr>
          <a:xfrm>
            <a:off x="943025" y="606426"/>
            <a:ext cx="7200800" cy="64899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2D5EC1"/>
              </a:buClr>
              <a:buSzPts val="4000"/>
              <a:buFont typeface="Arial"/>
              <a:buNone/>
            </a:pPr>
            <a:r>
              <a:rPr lang="fr-FR">
                <a:solidFill>
                  <a:srgbClr val="2D5EC1"/>
                </a:solidFill>
              </a:rPr>
              <a:t>TADAT Framework (cont’d)</a:t>
            </a:r>
            <a:endParaRPr/>
          </a:p>
        </p:txBody>
      </p:sp>
      <p:sp>
        <p:nvSpPr>
          <p:cNvPr id="392" name="Google Shape;392;p31"/>
          <p:cNvSpPr txBox="1">
            <a:spLocks noGrp="1"/>
          </p:cNvSpPr>
          <p:nvPr>
            <p:ph type="body" idx="1"/>
          </p:nvPr>
        </p:nvSpPr>
        <p:spPr>
          <a:xfrm>
            <a:off x="943025" y="1304763"/>
            <a:ext cx="10677475" cy="46293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dirty="0">
                <a:solidFill>
                  <a:srgbClr val="2D5EC1"/>
                </a:solidFill>
                <a:latin typeface="Arial"/>
                <a:ea typeface="Arial"/>
                <a:cs typeface="Arial"/>
                <a:sym typeface="Arial"/>
              </a:rPr>
              <a:t>The </a:t>
            </a:r>
            <a:r>
              <a:rPr lang="fr-FR" dirty="0" err="1">
                <a:solidFill>
                  <a:srgbClr val="2D5EC1"/>
                </a:solidFill>
                <a:latin typeface="Arial"/>
                <a:ea typeface="Arial"/>
                <a:cs typeface="Arial"/>
                <a:sym typeface="Arial"/>
              </a:rPr>
              <a:t>whole</a:t>
            </a:r>
            <a:r>
              <a:rPr lang="fr-FR" dirty="0">
                <a:solidFill>
                  <a:srgbClr val="2D5EC1"/>
                </a:solidFill>
                <a:latin typeface="Arial"/>
                <a:ea typeface="Arial"/>
                <a:cs typeface="Arial"/>
                <a:sym typeface="Arial"/>
              </a:rPr>
              <a:t> cycle (1-4) </a:t>
            </a:r>
            <a:r>
              <a:rPr lang="fr-FR" dirty="0" err="1">
                <a:solidFill>
                  <a:srgbClr val="2D5EC1"/>
                </a:solidFill>
                <a:latin typeface="Arial"/>
                <a:ea typeface="Arial"/>
                <a:cs typeface="Arial"/>
                <a:sym typeface="Arial"/>
              </a:rPr>
              <a:t>takes</a:t>
            </a:r>
            <a:r>
              <a:rPr lang="fr-FR" dirty="0">
                <a:solidFill>
                  <a:srgbClr val="2D5EC1"/>
                </a:solidFill>
                <a:latin typeface="Arial"/>
                <a:ea typeface="Arial"/>
                <a:cs typeface="Arial"/>
                <a:sym typeface="Arial"/>
              </a:rPr>
              <a:t> app min </a:t>
            </a:r>
            <a:r>
              <a:rPr lang="fr-FR" dirty="0">
                <a:solidFill>
                  <a:srgbClr val="FF0000"/>
                </a:solidFill>
                <a:latin typeface="Arial"/>
                <a:ea typeface="Arial"/>
                <a:cs typeface="Arial"/>
                <a:sym typeface="Arial"/>
              </a:rPr>
              <a:t>12/15 </a:t>
            </a:r>
            <a:r>
              <a:rPr lang="fr-FR" dirty="0" err="1">
                <a:solidFill>
                  <a:srgbClr val="FF0000"/>
                </a:solidFill>
                <a:latin typeface="Arial"/>
                <a:ea typeface="Arial"/>
                <a:cs typeface="Arial"/>
                <a:sym typeface="Arial"/>
              </a:rPr>
              <a:t>weeks</a:t>
            </a:r>
            <a:r>
              <a:rPr lang="fr-FR" dirty="0">
                <a:solidFill>
                  <a:srgbClr val="FF0000"/>
                </a:solidFill>
                <a:latin typeface="Arial"/>
                <a:ea typeface="Arial"/>
                <a:cs typeface="Arial"/>
                <a:sym typeface="Arial"/>
              </a:rPr>
              <a:t> : </a:t>
            </a:r>
            <a:r>
              <a:rPr lang="fr-FR" dirty="0">
                <a:solidFill>
                  <a:srgbClr val="2D5EC1"/>
                </a:solidFill>
                <a:latin typeface="Arial"/>
                <a:ea typeface="Arial"/>
                <a:cs typeface="Arial"/>
                <a:sym typeface="Arial"/>
              </a:rPr>
              <a:t>	</a:t>
            </a:r>
            <a:endParaRPr dirty="0"/>
          </a:p>
          <a:p>
            <a:pPr marL="0" lvl="0" indent="0" algn="l" rtl="0">
              <a:lnSpc>
                <a:spcPct val="100000"/>
              </a:lnSpc>
              <a:spcBef>
                <a:spcPts val="1800"/>
              </a:spcBef>
              <a:spcAft>
                <a:spcPts val="0"/>
              </a:spcAft>
              <a:buSzPts val="2400"/>
              <a:buNone/>
            </a:pPr>
            <a:r>
              <a:rPr lang="fr-FR" dirty="0">
                <a:solidFill>
                  <a:srgbClr val="2D5EC1"/>
                </a:solidFill>
                <a:latin typeface="Arial"/>
                <a:ea typeface="Arial"/>
                <a:cs typeface="Arial"/>
                <a:sym typeface="Arial"/>
              </a:rPr>
              <a:t>	1. </a:t>
            </a:r>
            <a:r>
              <a:rPr lang="fr-FR" dirty="0" err="1">
                <a:solidFill>
                  <a:srgbClr val="2D5EC1"/>
                </a:solidFill>
                <a:latin typeface="Arial"/>
                <a:ea typeface="Arial"/>
                <a:cs typeface="Arial"/>
                <a:sym typeface="Arial"/>
              </a:rPr>
              <a:t>Assessment</a:t>
            </a:r>
            <a:r>
              <a:rPr lang="fr-FR" dirty="0">
                <a:solidFill>
                  <a:srgbClr val="2D5EC1"/>
                </a:solidFill>
                <a:latin typeface="Arial"/>
                <a:ea typeface="Arial"/>
                <a:cs typeface="Arial"/>
                <a:sym typeface="Arial"/>
              </a:rPr>
              <a:t> Initiation	</a:t>
            </a:r>
            <a:endParaRPr dirty="0"/>
          </a:p>
          <a:p>
            <a:pPr marL="0" lvl="0" indent="0" algn="l" rtl="0">
              <a:lnSpc>
                <a:spcPct val="100000"/>
              </a:lnSpc>
              <a:spcBef>
                <a:spcPts val="1800"/>
              </a:spcBef>
              <a:spcAft>
                <a:spcPts val="0"/>
              </a:spcAft>
              <a:buSzPts val="2400"/>
              <a:buNone/>
            </a:pPr>
            <a:r>
              <a:rPr lang="fr-FR" dirty="0">
                <a:solidFill>
                  <a:srgbClr val="2D5EC1"/>
                </a:solidFill>
                <a:latin typeface="Arial"/>
                <a:ea typeface="Arial"/>
                <a:cs typeface="Arial"/>
                <a:sym typeface="Arial"/>
              </a:rPr>
              <a:t>	2. Pre-</a:t>
            </a:r>
            <a:r>
              <a:rPr lang="fr-FR" dirty="0" err="1">
                <a:solidFill>
                  <a:srgbClr val="2D5EC1"/>
                </a:solidFill>
                <a:latin typeface="Arial"/>
                <a:ea typeface="Arial"/>
                <a:cs typeface="Arial"/>
                <a:sym typeface="Arial"/>
              </a:rPr>
              <a:t>Assessment</a:t>
            </a:r>
            <a:endParaRPr dirty="0"/>
          </a:p>
          <a:p>
            <a:pPr marL="0" lvl="0" indent="0" algn="l" rtl="0">
              <a:lnSpc>
                <a:spcPct val="100000"/>
              </a:lnSpc>
              <a:spcBef>
                <a:spcPts val="1800"/>
              </a:spcBef>
              <a:spcAft>
                <a:spcPts val="0"/>
              </a:spcAft>
              <a:buSzPts val="2400"/>
              <a:buNone/>
            </a:pPr>
            <a:r>
              <a:rPr lang="fr-FR" dirty="0">
                <a:solidFill>
                  <a:srgbClr val="2D5EC1"/>
                </a:solidFill>
                <a:latin typeface="Arial"/>
                <a:ea typeface="Arial"/>
                <a:cs typeface="Arial"/>
                <a:sym typeface="Arial"/>
              </a:rPr>
              <a:t>	3. In-country </a:t>
            </a:r>
            <a:r>
              <a:rPr lang="fr-FR" dirty="0" err="1">
                <a:solidFill>
                  <a:srgbClr val="2D5EC1"/>
                </a:solidFill>
                <a:latin typeface="Arial"/>
                <a:ea typeface="Arial"/>
                <a:cs typeface="Arial"/>
                <a:sym typeface="Arial"/>
              </a:rPr>
              <a:t>Assessment</a:t>
            </a:r>
            <a:endParaRPr dirty="0"/>
          </a:p>
          <a:p>
            <a:pPr marL="0" lvl="0" indent="0" algn="l" rtl="0">
              <a:lnSpc>
                <a:spcPct val="100000"/>
              </a:lnSpc>
              <a:spcBef>
                <a:spcPts val="1800"/>
              </a:spcBef>
              <a:spcAft>
                <a:spcPts val="0"/>
              </a:spcAft>
              <a:buSzPts val="2400"/>
              <a:buNone/>
            </a:pPr>
            <a:r>
              <a:rPr lang="fr-FR" dirty="0">
                <a:solidFill>
                  <a:srgbClr val="2D5EC1"/>
                </a:solidFill>
                <a:latin typeface="Arial"/>
                <a:ea typeface="Arial"/>
                <a:cs typeface="Arial"/>
                <a:sym typeface="Arial"/>
              </a:rPr>
              <a:t>	4. Post-</a:t>
            </a:r>
            <a:r>
              <a:rPr lang="fr-FR" dirty="0" err="1">
                <a:solidFill>
                  <a:srgbClr val="2D5EC1"/>
                </a:solidFill>
                <a:latin typeface="Arial"/>
                <a:ea typeface="Arial"/>
                <a:cs typeface="Arial"/>
                <a:sym typeface="Arial"/>
              </a:rPr>
              <a:t>Assessment</a:t>
            </a:r>
            <a:endParaRPr dirty="0"/>
          </a:p>
          <a:p>
            <a:pPr marL="0" lvl="0" indent="0" algn="l" rtl="0">
              <a:lnSpc>
                <a:spcPct val="100000"/>
              </a:lnSpc>
              <a:spcBef>
                <a:spcPts val="1800"/>
              </a:spcBef>
              <a:spcAft>
                <a:spcPts val="0"/>
              </a:spcAft>
              <a:buSzPts val="2400"/>
              <a:buNone/>
            </a:pPr>
            <a:r>
              <a:rPr lang="fr-FR" dirty="0">
                <a:solidFill>
                  <a:srgbClr val="2D5EC1"/>
                </a:solidFill>
                <a:latin typeface="Arial"/>
                <a:ea typeface="Arial"/>
                <a:cs typeface="Arial"/>
                <a:sym typeface="Arial"/>
              </a:rPr>
              <a:t>	Post-TADAT </a:t>
            </a:r>
            <a:r>
              <a:rPr lang="fr-FR" dirty="0" err="1">
                <a:solidFill>
                  <a:srgbClr val="2D5EC1"/>
                </a:solidFill>
                <a:latin typeface="Arial"/>
                <a:ea typeface="Arial"/>
                <a:cs typeface="Arial"/>
                <a:sym typeface="Arial"/>
              </a:rPr>
              <a:t>Assessment</a:t>
            </a:r>
            <a:r>
              <a:rPr lang="fr-FR" dirty="0">
                <a:solidFill>
                  <a:srgbClr val="2D5EC1"/>
                </a:solidFill>
                <a:latin typeface="Arial"/>
                <a:ea typeface="Arial"/>
                <a:cs typeface="Arial"/>
                <a:sym typeface="Arial"/>
              </a:rPr>
              <a:t> Dialogue</a:t>
            </a:r>
            <a:endParaRPr dirty="0">
              <a:solidFill>
                <a:srgbClr val="3E6FD2"/>
              </a:solidFill>
              <a:latin typeface="Arial"/>
              <a:ea typeface="Arial"/>
              <a:cs typeface="Arial"/>
              <a:sym typeface="Arial"/>
            </a:endParaRPr>
          </a:p>
          <a:p>
            <a:pPr marL="0" lvl="0" indent="0" algn="l" rtl="0">
              <a:lnSpc>
                <a:spcPct val="100000"/>
              </a:lnSpc>
              <a:spcBef>
                <a:spcPts val="1800"/>
              </a:spcBef>
              <a:spcAft>
                <a:spcPts val="0"/>
              </a:spcAft>
              <a:buSzPts val="2400"/>
              <a:buNone/>
            </a:pPr>
            <a:r>
              <a:rPr lang="fr-FR" dirty="0">
                <a:solidFill>
                  <a:srgbClr val="3E6FD2"/>
                </a:solidFill>
                <a:latin typeface="Arial"/>
                <a:ea typeface="Arial"/>
                <a:cs typeface="Arial"/>
                <a:sym typeface="Arial"/>
              </a:rPr>
              <a:t>A Team </a:t>
            </a:r>
            <a:r>
              <a:rPr lang="fr-FR" dirty="0" err="1">
                <a:solidFill>
                  <a:srgbClr val="3E6FD2"/>
                </a:solidFill>
                <a:latin typeface="Arial"/>
                <a:ea typeface="Arial"/>
                <a:cs typeface="Arial"/>
                <a:sym typeface="Arial"/>
              </a:rPr>
              <a:t>consists</a:t>
            </a:r>
            <a:r>
              <a:rPr lang="fr-FR" dirty="0">
                <a:solidFill>
                  <a:srgbClr val="3E6FD2"/>
                </a:solidFill>
                <a:latin typeface="Arial"/>
                <a:ea typeface="Arial"/>
                <a:cs typeface="Arial"/>
                <a:sym typeface="Arial"/>
              </a:rPr>
              <a:t> of </a:t>
            </a:r>
            <a:r>
              <a:rPr lang="fr-FR" dirty="0">
                <a:solidFill>
                  <a:srgbClr val="FF0000"/>
                </a:solidFill>
                <a:latin typeface="Arial"/>
                <a:ea typeface="Arial"/>
                <a:cs typeface="Arial"/>
                <a:sym typeface="Arial"/>
              </a:rPr>
              <a:t>4-5 (</a:t>
            </a:r>
            <a:r>
              <a:rPr lang="fr-FR" dirty="0" err="1">
                <a:solidFill>
                  <a:srgbClr val="FF0000"/>
                </a:solidFill>
                <a:latin typeface="Arial"/>
                <a:ea typeface="Arial"/>
                <a:cs typeface="Arial"/>
                <a:sym typeface="Arial"/>
              </a:rPr>
              <a:t>certified</a:t>
            </a:r>
            <a:r>
              <a:rPr lang="fr-FR" dirty="0">
                <a:solidFill>
                  <a:srgbClr val="FF0000"/>
                </a:solidFill>
                <a:latin typeface="Arial"/>
                <a:ea typeface="Arial"/>
                <a:cs typeface="Arial"/>
                <a:sym typeface="Arial"/>
              </a:rPr>
              <a:t>) </a:t>
            </a:r>
            <a:r>
              <a:rPr lang="fr-FR" dirty="0" err="1">
                <a:solidFill>
                  <a:srgbClr val="FF0000"/>
                </a:solidFill>
                <a:latin typeface="Arial"/>
                <a:ea typeface="Arial"/>
                <a:cs typeface="Arial"/>
                <a:sym typeface="Arial"/>
              </a:rPr>
              <a:t>Trained</a:t>
            </a:r>
            <a:r>
              <a:rPr lang="fr-FR" dirty="0">
                <a:solidFill>
                  <a:srgbClr val="FF0000"/>
                </a:solidFill>
                <a:latin typeface="Arial"/>
                <a:ea typeface="Arial"/>
                <a:cs typeface="Arial"/>
                <a:sym typeface="Arial"/>
              </a:rPr>
              <a:t> TADAT </a:t>
            </a:r>
            <a:r>
              <a:rPr lang="fr-FR" dirty="0" err="1">
                <a:solidFill>
                  <a:srgbClr val="FF0000"/>
                </a:solidFill>
                <a:latin typeface="Arial"/>
                <a:ea typeface="Arial"/>
                <a:cs typeface="Arial"/>
                <a:sym typeface="Arial"/>
              </a:rPr>
              <a:t>Assessors</a:t>
            </a:r>
            <a:endParaRPr dirty="0">
              <a:solidFill>
                <a:srgbClr val="3E6FD2"/>
              </a:solidFill>
              <a:latin typeface="Arial"/>
              <a:ea typeface="Arial"/>
              <a:cs typeface="Arial"/>
              <a:sym typeface="Arial"/>
            </a:endParaRPr>
          </a:p>
          <a:p>
            <a:pPr marL="0" lvl="0" indent="0" algn="l" rtl="0">
              <a:lnSpc>
                <a:spcPct val="100000"/>
              </a:lnSpc>
              <a:spcBef>
                <a:spcPts val="1800"/>
              </a:spcBef>
              <a:spcAft>
                <a:spcPts val="0"/>
              </a:spcAft>
              <a:buSzPts val="2400"/>
              <a:buNone/>
            </a:pPr>
            <a:r>
              <a:rPr lang="fr-FR" dirty="0">
                <a:solidFill>
                  <a:srgbClr val="3E6FD2"/>
                </a:solidFill>
                <a:latin typeface="Arial"/>
                <a:ea typeface="Arial"/>
                <a:cs typeface="Arial"/>
                <a:sym typeface="Arial"/>
              </a:rPr>
              <a:t>A TADAT </a:t>
            </a:r>
            <a:r>
              <a:rPr lang="fr-FR" dirty="0" err="1">
                <a:solidFill>
                  <a:srgbClr val="3E6FD2"/>
                </a:solidFill>
                <a:latin typeface="Arial"/>
                <a:ea typeface="Arial"/>
                <a:cs typeface="Arial"/>
                <a:sym typeface="Arial"/>
              </a:rPr>
              <a:t>assessment</a:t>
            </a:r>
            <a:r>
              <a:rPr lang="fr-FR" dirty="0">
                <a:solidFill>
                  <a:srgbClr val="3E6FD2"/>
                </a:solidFill>
                <a:latin typeface="Arial"/>
                <a:ea typeface="Arial"/>
                <a:cs typeface="Arial"/>
                <a:sym typeface="Arial"/>
              </a:rPr>
              <a:t> </a:t>
            </a:r>
            <a:r>
              <a:rPr lang="fr-FR" dirty="0" err="1">
                <a:solidFill>
                  <a:srgbClr val="3E6FD2"/>
                </a:solidFill>
                <a:latin typeface="Arial"/>
                <a:ea typeface="Arial"/>
                <a:cs typeface="Arial"/>
                <a:sym typeface="Arial"/>
              </a:rPr>
              <a:t>costs</a:t>
            </a:r>
            <a:r>
              <a:rPr lang="fr-FR" dirty="0">
                <a:solidFill>
                  <a:srgbClr val="3E6FD2"/>
                </a:solidFill>
                <a:latin typeface="Arial"/>
                <a:ea typeface="Arial"/>
                <a:cs typeface="Arial"/>
                <a:sym typeface="Arial"/>
              </a:rPr>
              <a:t> </a:t>
            </a:r>
            <a:r>
              <a:rPr lang="fr-FR" dirty="0" err="1">
                <a:solidFill>
                  <a:srgbClr val="3E6FD2"/>
                </a:solidFill>
                <a:latin typeface="Arial"/>
                <a:ea typeface="Arial"/>
                <a:cs typeface="Arial"/>
                <a:sym typeface="Arial"/>
              </a:rPr>
              <a:t>approximately</a:t>
            </a:r>
            <a:r>
              <a:rPr lang="fr-FR" dirty="0">
                <a:solidFill>
                  <a:srgbClr val="3E6FD2"/>
                </a:solidFill>
                <a:latin typeface="Arial"/>
                <a:ea typeface="Arial"/>
                <a:cs typeface="Arial"/>
                <a:sym typeface="Arial"/>
              </a:rPr>
              <a:t> </a:t>
            </a:r>
            <a:r>
              <a:rPr lang="fr-FR" dirty="0">
                <a:solidFill>
                  <a:srgbClr val="FF0000"/>
                </a:solidFill>
                <a:latin typeface="Arial"/>
                <a:ea typeface="Arial"/>
                <a:cs typeface="Arial"/>
                <a:sym typeface="Arial"/>
              </a:rPr>
              <a:t>€150.000 - € 200.000</a:t>
            </a:r>
            <a:endParaRPr dirty="0"/>
          </a:p>
          <a:p>
            <a:pPr marL="0" lvl="0" indent="0" algn="l" rtl="0">
              <a:lnSpc>
                <a:spcPct val="100000"/>
              </a:lnSpc>
              <a:spcBef>
                <a:spcPts val="1800"/>
              </a:spcBef>
              <a:spcAft>
                <a:spcPts val="0"/>
              </a:spcAft>
              <a:buSzPts val="2400"/>
              <a:buNone/>
            </a:pPr>
            <a:r>
              <a:rPr lang="fr-FR" dirty="0">
                <a:solidFill>
                  <a:srgbClr val="2D5EC1"/>
                </a:solidFill>
                <a:latin typeface="Arial"/>
                <a:ea typeface="Arial"/>
                <a:cs typeface="Arial"/>
                <a:sym typeface="Arial"/>
              </a:rPr>
              <a:t>		</a:t>
            </a:r>
            <a:endParaRPr dirty="0"/>
          </a:p>
        </p:txBody>
      </p:sp>
      <p:cxnSp>
        <p:nvCxnSpPr>
          <p:cNvPr id="393" name="Google Shape;393;p31"/>
          <p:cNvCxnSpPr/>
          <p:nvPr/>
        </p:nvCxnSpPr>
        <p:spPr>
          <a:xfrm>
            <a:off x="2711624" y="5013176"/>
            <a:ext cx="720080" cy="0"/>
          </a:xfrm>
          <a:prstGeom prst="straightConnector1">
            <a:avLst/>
          </a:prstGeom>
          <a:noFill/>
          <a:ln>
            <a:noFill/>
          </a:ln>
        </p:spPr>
      </p:cxnSp>
      <p:sp>
        <p:nvSpPr>
          <p:cNvPr id="394" name="Google Shape;394;p31"/>
          <p:cNvSpPr/>
          <p:nvPr/>
        </p:nvSpPr>
        <p:spPr>
          <a:xfrm>
            <a:off x="2711624" y="5013176"/>
            <a:ext cx="504056" cy="72008"/>
          </a:xfrm>
          <a:prstGeom prst="rightArrow">
            <a:avLst>
              <a:gd name="adj1" fmla="val 50000"/>
              <a:gd name="adj2" fmla="val 50000"/>
            </a:avLst>
          </a:prstGeom>
          <a:no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a:solidFill>
                <a:srgbClr val="0F5494"/>
              </a:solidFill>
              <a:latin typeface="Verdana"/>
              <a:ea typeface="Verdana"/>
              <a:cs typeface="Verdana"/>
              <a:sym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2"/>
          <p:cNvSpPr txBox="1">
            <a:spLocks noGrp="1"/>
          </p:cNvSpPr>
          <p:nvPr>
            <p:ph type="title"/>
          </p:nvPr>
        </p:nvSpPr>
        <p:spPr>
          <a:xfrm>
            <a:off x="1384379" y="2834174"/>
            <a:ext cx="6943192"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a:t>Questions?</a:t>
            </a:r>
            <a:endParaRPr/>
          </a:p>
        </p:txBody>
      </p:sp>
      <p:sp>
        <p:nvSpPr>
          <p:cNvPr id="400" name="Google Shape;400;p32"/>
          <p:cNvSpPr txBox="1">
            <a:spLocks noGrp="1"/>
          </p:cNvSpPr>
          <p:nvPr>
            <p:ph type="body" idx="4294967295"/>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p>
            <a:pPr marL="228600" lvl="0" indent="-76200" algn="l" rtl="0">
              <a:lnSpc>
                <a:spcPct val="100000"/>
              </a:lnSpc>
              <a:spcBef>
                <a:spcPts val="0"/>
              </a:spcBef>
              <a:spcAft>
                <a:spcPts val="0"/>
              </a:spcAft>
              <a:buSzPts val="24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6"/>
          <p:cNvSpPr txBox="1">
            <a:spLocks noGrp="1"/>
          </p:cNvSpPr>
          <p:nvPr>
            <p:ph type="title"/>
          </p:nvPr>
        </p:nvSpPr>
        <p:spPr>
          <a:xfrm>
            <a:off x="1030767" y="117644"/>
            <a:ext cx="10252584" cy="936625"/>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Worldwide Long-</a:t>
            </a:r>
            <a:r>
              <a:rPr lang="fr-FR" dirty="0" err="1"/>
              <a:t>Term</a:t>
            </a:r>
            <a:r>
              <a:rPr lang="fr-FR" dirty="0"/>
              <a:t> Trends in </a:t>
            </a:r>
            <a:r>
              <a:rPr lang="fr-FR" dirty="0" err="1"/>
              <a:t>Tax</a:t>
            </a:r>
            <a:r>
              <a:rPr lang="fr-FR" dirty="0"/>
              <a:t> Reform</a:t>
            </a:r>
            <a:endParaRPr dirty="0"/>
          </a:p>
        </p:txBody>
      </p:sp>
      <p:sp>
        <p:nvSpPr>
          <p:cNvPr id="430" name="Google Shape;430;p36"/>
          <p:cNvSpPr txBox="1">
            <a:spLocks noGrp="1"/>
          </p:cNvSpPr>
          <p:nvPr>
            <p:ph type="body" idx="1"/>
          </p:nvPr>
        </p:nvSpPr>
        <p:spPr>
          <a:xfrm>
            <a:off x="1218289" y="1221759"/>
            <a:ext cx="10183572" cy="3529013"/>
          </a:xfrm>
          <a:prstGeom prst="rect">
            <a:avLst/>
          </a:prstGeom>
          <a:noFill/>
          <a:ln>
            <a:noFill/>
          </a:ln>
        </p:spPr>
        <p:txBody>
          <a:bodyPr spcFirstLastPara="1" wrap="square" lIns="91425" tIns="45700" rIns="91425" bIns="45700" anchor="t" anchorCtr="0">
            <a:noAutofit/>
          </a:bodyPr>
          <a:lstStyle/>
          <a:p>
            <a:pPr marL="228600" lvl="0" indent="-228600" algn="l" rtl="0">
              <a:spcBef>
                <a:spcPts val="600"/>
              </a:spcBef>
              <a:spcAft>
                <a:spcPts val="0"/>
              </a:spcAft>
              <a:buClr>
                <a:srgbClr val="0F5494"/>
              </a:buClr>
              <a:buSzPts val="2400"/>
              <a:buChar char="•"/>
            </a:pPr>
            <a:r>
              <a:rPr lang="fr-FR" sz="3200" dirty="0" err="1"/>
              <a:t>Tax</a:t>
            </a:r>
            <a:r>
              <a:rPr lang="fr-FR" sz="3200" dirty="0"/>
              <a:t> transition (DRM)</a:t>
            </a:r>
            <a:endParaRPr sz="3200" dirty="0"/>
          </a:p>
          <a:p>
            <a:pPr marL="685800" lvl="1" indent="-228600" algn="l" rtl="0">
              <a:spcBef>
                <a:spcPts val="600"/>
              </a:spcBef>
              <a:spcAft>
                <a:spcPts val="0"/>
              </a:spcAft>
              <a:buClr>
                <a:srgbClr val="0F5494"/>
              </a:buClr>
              <a:buSzPts val="2000"/>
              <a:buChar char="•"/>
            </a:pPr>
            <a:r>
              <a:rPr lang="fr-FR" sz="2800" dirty="0" err="1"/>
              <a:t>Increased</a:t>
            </a:r>
            <a:r>
              <a:rPr lang="fr-FR" sz="2800" dirty="0"/>
              <a:t> pressure to </a:t>
            </a:r>
            <a:r>
              <a:rPr lang="fr-FR" sz="2800" dirty="0" err="1"/>
              <a:t>reduce</a:t>
            </a:r>
            <a:r>
              <a:rPr lang="fr-FR" sz="2800" dirty="0"/>
              <a:t> </a:t>
            </a:r>
            <a:r>
              <a:rPr lang="fr-FR" sz="2800" dirty="0" err="1"/>
              <a:t>tariff</a:t>
            </a:r>
            <a:r>
              <a:rPr lang="fr-FR" sz="2800" dirty="0"/>
              <a:t> </a:t>
            </a:r>
            <a:r>
              <a:rPr lang="fr-FR" sz="2800" dirty="0" err="1"/>
              <a:t>duties</a:t>
            </a:r>
            <a:r>
              <a:rPr lang="fr-FR" sz="2800" dirty="0"/>
              <a:t> (free </a:t>
            </a:r>
            <a:r>
              <a:rPr lang="fr-FR" sz="2800" dirty="0" err="1"/>
              <a:t>trade</a:t>
            </a:r>
            <a:r>
              <a:rPr lang="fr-FR" sz="2800" dirty="0"/>
              <a:t>)</a:t>
            </a:r>
            <a:endParaRPr sz="2800" dirty="0"/>
          </a:p>
          <a:p>
            <a:pPr marL="685800" lvl="1" indent="-228600" algn="l" rtl="0">
              <a:spcBef>
                <a:spcPts val="600"/>
              </a:spcBef>
              <a:spcAft>
                <a:spcPts val="0"/>
              </a:spcAft>
              <a:buClr>
                <a:srgbClr val="0F5494"/>
              </a:buClr>
              <a:buSzPts val="2000"/>
              <a:buChar char="•"/>
            </a:pPr>
            <a:r>
              <a:rPr lang="fr-FR" sz="2800" dirty="0" err="1"/>
              <a:t>Increased</a:t>
            </a:r>
            <a:r>
              <a:rPr lang="fr-FR" sz="2800" dirty="0"/>
              <a:t> </a:t>
            </a:r>
            <a:r>
              <a:rPr lang="fr-FR" sz="2800" dirty="0" err="1"/>
              <a:t>reliance</a:t>
            </a:r>
            <a:r>
              <a:rPr lang="fr-FR" sz="2800" dirty="0"/>
              <a:t> on VAT</a:t>
            </a:r>
            <a:endParaRPr sz="2800" dirty="0"/>
          </a:p>
          <a:p>
            <a:pPr marL="228600" lvl="0" indent="-228600" algn="l" rtl="0">
              <a:spcBef>
                <a:spcPts val="600"/>
              </a:spcBef>
              <a:spcAft>
                <a:spcPts val="0"/>
              </a:spcAft>
              <a:buClr>
                <a:srgbClr val="0F5494"/>
              </a:buClr>
              <a:buSzPts val="2400"/>
              <a:buChar char="•"/>
            </a:pPr>
            <a:r>
              <a:rPr lang="fr-FR" sz="3200" dirty="0" err="1"/>
              <a:t>Increased</a:t>
            </a:r>
            <a:r>
              <a:rPr lang="fr-FR" sz="3200" dirty="0"/>
              <a:t> </a:t>
            </a:r>
            <a:r>
              <a:rPr lang="fr-FR" sz="3200" dirty="0" err="1"/>
              <a:t>tax</a:t>
            </a:r>
            <a:r>
              <a:rPr lang="fr-FR" sz="3200" dirty="0"/>
              <a:t> </a:t>
            </a:r>
            <a:r>
              <a:rPr lang="fr-FR" sz="3200" dirty="0" err="1"/>
              <a:t>competition</a:t>
            </a:r>
            <a:r>
              <a:rPr lang="fr-FR" sz="3200" dirty="0"/>
              <a:t> for </a:t>
            </a:r>
            <a:r>
              <a:rPr lang="fr-FR" sz="3200" dirty="0" err="1"/>
              <a:t>foreign</a:t>
            </a:r>
            <a:r>
              <a:rPr lang="fr-FR" sz="3200" dirty="0"/>
              <a:t> direct and portfolio </a:t>
            </a:r>
            <a:r>
              <a:rPr lang="fr-FR" sz="3200" dirty="0" err="1"/>
              <a:t>investment</a:t>
            </a:r>
            <a:endParaRPr sz="3200" dirty="0"/>
          </a:p>
          <a:p>
            <a:pPr marL="685800" lvl="1" indent="-228600" algn="l" rtl="0">
              <a:spcBef>
                <a:spcPts val="600"/>
              </a:spcBef>
              <a:spcAft>
                <a:spcPts val="0"/>
              </a:spcAft>
              <a:buClr>
                <a:srgbClr val="0F5494"/>
              </a:buClr>
              <a:buSzPts val="2000"/>
              <a:buChar char="•"/>
            </a:pPr>
            <a:r>
              <a:rPr lang="fr-FR" sz="2800" dirty="0"/>
              <a:t>Switch to dual </a:t>
            </a:r>
            <a:r>
              <a:rPr lang="fr-FR" sz="2800" dirty="0" err="1"/>
              <a:t>income</a:t>
            </a:r>
            <a:r>
              <a:rPr lang="fr-FR" sz="2800" dirty="0"/>
              <a:t> </a:t>
            </a:r>
            <a:r>
              <a:rPr lang="fr-FR" sz="2800" dirty="0" err="1"/>
              <a:t>tax</a:t>
            </a:r>
            <a:r>
              <a:rPr lang="fr-FR" sz="2800" dirty="0"/>
              <a:t> system</a:t>
            </a:r>
            <a:endParaRPr sz="2800" dirty="0"/>
          </a:p>
          <a:p>
            <a:pPr marL="228600" lvl="0" indent="-228600" algn="l" rtl="0">
              <a:spcBef>
                <a:spcPts val="600"/>
              </a:spcBef>
              <a:spcAft>
                <a:spcPts val="0"/>
              </a:spcAft>
              <a:buClr>
                <a:srgbClr val="0F5494"/>
              </a:buClr>
              <a:buSzPts val="2400"/>
              <a:buChar char="•"/>
            </a:pPr>
            <a:r>
              <a:rPr lang="fr-FR" sz="3200" dirty="0"/>
              <a:t>Reduction in top </a:t>
            </a:r>
            <a:r>
              <a:rPr lang="fr-FR" sz="3200" dirty="0" err="1"/>
              <a:t>tax</a:t>
            </a:r>
            <a:r>
              <a:rPr lang="fr-FR" sz="3200" dirty="0"/>
              <a:t> rates of PIT</a:t>
            </a:r>
            <a:endParaRPr sz="3200" dirty="0"/>
          </a:p>
          <a:p>
            <a:pPr marL="228600" lvl="0" indent="-228600" algn="l" rtl="0">
              <a:spcBef>
                <a:spcPts val="600"/>
              </a:spcBef>
              <a:spcAft>
                <a:spcPts val="0"/>
              </a:spcAft>
              <a:buClr>
                <a:srgbClr val="0F5494"/>
              </a:buClr>
              <a:buSzPts val="2400"/>
              <a:buChar char="•"/>
            </a:pPr>
            <a:r>
              <a:rPr lang="fr-FR" sz="3200" dirty="0"/>
              <a:t>Reduction in top </a:t>
            </a:r>
            <a:r>
              <a:rPr lang="fr-FR" sz="3200" dirty="0" err="1"/>
              <a:t>tax</a:t>
            </a:r>
            <a:r>
              <a:rPr lang="fr-FR" sz="3200" dirty="0"/>
              <a:t> rates of CIT</a:t>
            </a:r>
            <a:endParaRPr dirty="0"/>
          </a:p>
        </p:txBody>
      </p:sp>
      <p:sp>
        <p:nvSpPr>
          <p:cNvPr id="431" name="Google Shape;431;p36"/>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400"/>
              <a:buFont typeface="Arial"/>
              <a:buNone/>
            </a:pPr>
            <a:fld id="{00000000-1234-1234-1234-123412341234}" type="slidenum">
              <a:rPr lang="fr-FR" sz="1400" i="0">
                <a:solidFill>
                  <a:schemeClr val="dk1"/>
                </a:solidFill>
                <a:latin typeface="Arial"/>
                <a:ea typeface="Arial"/>
                <a:cs typeface="Arial"/>
                <a:sym typeface="Arial"/>
              </a:rPr>
              <a:t>47</a:t>
            </a:fld>
            <a:endParaRPr sz="1400" i="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7"/>
          <p:cNvSpPr txBox="1">
            <a:spLocks noGrp="1"/>
          </p:cNvSpPr>
          <p:nvPr>
            <p:ph type="title"/>
          </p:nvPr>
        </p:nvSpPr>
        <p:spPr>
          <a:xfrm>
            <a:off x="1384379" y="2834174"/>
            <a:ext cx="6943192"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Questions?</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cedde8ac1b_0_14"/>
          <p:cNvSpPr txBox="1">
            <a:spLocks noGrp="1"/>
          </p:cNvSpPr>
          <p:nvPr>
            <p:ph type="ctrTitle"/>
          </p:nvPr>
        </p:nvSpPr>
        <p:spPr>
          <a:xfrm>
            <a:off x="1070189" y="1122363"/>
            <a:ext cx="10676100" cy="2387700"/>
          </a:xfrm>
          <a:prstGeom prst="rect">
            <a:avLst/>
          </a:prstGeom>
        </p:spPr>
        <p:txBody>
          <a:bodyPr spcFirstLastPara="1" wrap="square" lIns="91425" tIns="45700" rIns="91425" bIns="0" anchor="b" anchorCtr="0">
            <a:noAutofit/>
          </a:bodyPr>
          <a:lstStyle/>
          <a:p>
            <a:pPr marL="0" lvl="0" indent="0" algn="l" rtl="0">
              <a:spcBef>
                <a:spcPts val="0"/>
              </a:spcBef>
              <a:spcAft>
                <a:spcPts val="0"/>
              </a:spcAft>
              <a:buNone/>
            </a:pPr>
            <a:r>
              <a:rPr lang="fr-FR" dirty="0"/>
              <a:t>III. </a:t>
            </a:r>
            <a:r>
              <a:rPr lang="fr-FR" dirty="0" err="1"/>
              <a:t>Taxonomy</a:t>
            </a:r>
            <a:r>
              <a:rPr lang="fr-FR" dirty="0"/>
              <a:t> of Taxes</a:t>
            </a:r>
            <a:endParaRPr dirty="0"/>
          </a:p>
        </p:txBody>
      </p:sp>
      <p:sp>
        <p:nvSpPr>
          <p:cNvPr id="443" name="Google Shape;443;g2cedde8ac1b_0_14"/>
          <p:cNvSpPr txBox="1">
            <a:spLocks noGrp="1"/>
          </p:cNvSpPr>
          <p:nvPr>
            <p:ph type="subTitle" idx="1"/>
          </p:nvPr>
        </p:nvSpPr>
        <p:spPr>
          <a:xfrm>
            <a:off x="1070189" y="3602038"/>
            <a:ext cx="10676100" cy="1655700"/>
          </a:xfrm>
          <a:prstGeom prst="rect">
            <a:avLst/>
          </a:prstGeom>
        </p:spPr>
        <p:txBody>
          <a:bodyPr spcFirstLastPara="1" wrap="square" lIns="91425" tIns="45700" rIns="91425" bIns="45700" anchor="t" anchorCtr="0">
            <a:noAutofit/>
          </a:bodyPr>
          <a:lstStyle/>
          <a:p>
            <a:pPr marL="0" lvl="0" indent="0" algn="l" rtl="0">
              <a:spcBef>
                <a:spcPts val="0"/>
              </a:spcBef>
              <a:spcAft>
                <a:spcPts val="18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title"/>
          </p:nvPr>
        </p:nvSpPr>
        <p:spPr>
          <a:xfrm>
            <a:off x="1003773" y="176109"/>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Tax</a:t>
            </a:r>
            <a:r>
              <a:rPr lang="fr-FR" dirty="0"/>
              <a:t> revenue (% GDP)</a:t>
            </a:r>
            <a:endParaRPr dirty="0"/>
          </a:p>
        </p:txBody>
      </p:sp>
      <p:pic>
        <p:nvPicPr>
          <p:cNvPr id="2" name="Image 1">
            <a:extLst>
              <a:ext uri="{FF2B5EF4-FFF2-40B4-BE49-F238E27FC236}">
                <a16:creationId xmlns:a16="http://schemas.microsoft.com/office/drawing/2014/main" id="{626D4502-37CD-447E-BC2B-FF912285AD2A}"/>
              </a:ext>
            </a:extLst>
          </p:cNvPr>
          <p:cNvPicPr>
            <a:picLocks noChangeAspect="1"/>
          </p:cNvPicPr>
          <p:nvPr/>
        </p:nvPicPr>
        <p:blipFill>
          <a:blip r:embed="rId3"/>
          <a:stretch>
            <a:fillRect/>
          </a:stretch>
        </p:blipFill>
        <p:spPr>
          <a:xfrm>
            <a:off x="1668846" y="958466"/>
            <a:ext cx="8348914" cy="530670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8"/>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fr-FR" dirty="0" err="1"/>
              <a:t>Taxonomy</a:t>
            </a:r>
            <a:r>
              <a:rPr lang="fr-FR" dirty="0"/>
              <a:t> of Taxes </a:t>
            </a:r>
            <a:endParaRPr dirty="0"/>
          </a:p>
        </p:txBody>
      </p:sp>
      <p:sp>
        <p:nvSpPr>
          <p:cNvPr id="450" name="Google Shape;450;p38"/>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dirty="0"/>
              <a:t>Quiz time!</a:t>
            </a:r>
            <a:endParaRPr dirty="0"/>
          </a:p>
        </p:txBody>
      </p:sp>
      <p:pic>
        <p:nvPicPr>
          <p:cNvPr id="451" name="Google Shape;451;p38"/>
          <p:cNvPicPr preferRelativeResize="0"/>
          <p:nvPr/>
        </p:nvPicPr>
        <p:blipFill rotWithShape="1">
          <a:blip r:embed="rId3">
            <a:alphaModFix/>
          </a:blip>
          <a:srcRect/>
          <a:stretch/>
        </p:blipFill>
        <p:spPr>
          <a:xfrm>
            <a:off x="9909860" y="283574"/>
            <a:ext cx="1316626" cy="131662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9"/>
          <p:cNvSpPr txBox="1">
            <a:spLocks noGrp="1"/>
          </p:cNvSpPr>
          <p:nvPr>
            <p:ph type="body" idx="1"/>
          </p:nvPr>
        </p:nvSpPr>
        <p:spPr>
          <a:xfrm>
            <a:off x="838199" y="1825625"/>
            <a:ext cx="3592607"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fr-FR" sz="2800" b="1" dirty="0"/>
              <a:t>Indirect taxation</a:t>
            </a:r>
            <a:endParaRPr dirty="0"/>
          </a:p>
          <a:p>
            <a:pPr marL="685800" lvl="1" indent="-228600" algn="l" rtl="0">
              <a:lnSpc>
                <a:spcPct val="100000"/>
              </a:lnSpc>
              <a:spcBef>
                <a:spcPts val="2300"/>
              </a:spcBef>
              <a:spcAft>
                <a:spcPts val="0"/>
              </a:spcAft>
              <a:buSzPts val="2400"/>
              <a:buChar char="•"/>
            </a:pPr>
            <a:r>
              <a:rPr lang="fr-FR" sz="2400" dirty="0"/>
              <a:t>VAT</a:t>
            </a:r>
            <a:endParaRPr dirty="0"/>
          </a:p>
          <a:p>
            <a:pPr marL="685800" lvl="1" indent="-228600" algn="l" rtl="0">
              <a:lnSpc>
                <a:spcPct val="100000"/>
              </a:lnSpc>
              <a:spcBef>
                <a:spcPts val="2300"/>
              </a:spcBef>
              <a:spcAft>
                <a:spcPts val="0"/>
              </a:spcAft>
              <a:buSzPts val="2400"/>
              <a:buChar char="•"/>
            </a:pPr>
            <a:r>
              <a:rPr lang="fr-FR" sz="2400" dirty="0"/>
              <a:t>Excises</a:t>
            </a:r>
            <a:endParaRPr dirty="0"/>
          </a:p>
          <a:p>
            <a:pPr marL="228600" lvl="0" indent="-228600" algn="l" rtl="0">
              <a:lnSpc>
                <a:spcPct val="100000"/>
              </a:lnSpc>
              <a:spcBef>
                <a:spcPts val="1800"/>
              </a:spcBef>
              <a:spcAft>
                <a:spcPts val="0"/>
              </a:spcAft>
              <a:buSzPts val="2800"/>
              <a:buChar char="•"/>
            </a:pPr>
            <a:r>
              <a:rPr lang="fr-FR" sz="2800" b="1" dirty="0"/>
              <a:t>Direct taxation</a:t>
            </a:r>
            <a:endParaRPr dirty="0"/>
          </a:p>
          <a:p>
            <a:pPr marL="685800" lvl="1" indent="-228600" algn="l" rtl="0">
              <a:lnSpc>
                <a:spcPct val="100000"/>
              </a:lnSpc>
              <a:spcBef>
                <a:spcPts val="2300"/>
              </a:spcBef>
              <a:spcAft>
                <a:spcPts val="0"/>
              </a:spcAft>
              <a:buSzPts val="2400"/>
              <a:buChar char="•"/>
            </a:pPr>
            <a:r>
              <a:rPr lang="fr-FR" sz="2400" dirty="0"/>
              <a:t>PIT</a:t>
            </a:r>
            <a:endParaRPr dirty="0"/>
          </a:p>
          <a:p>
            <a:pPr marL="685800" lvl="1" indent="-228600" algn="l" rtl="0">
              <a:lnSpc>
                <a:spcPct val="100000"/>
              </a:lnSpc>
              <a:spcBef>
                <a:spcPts val="2300"/>
              </a:spcBef>
              <a:spcAft>
                <a:spcPts val="0"/>
              </a:spcAft>
              <a:buSzPts val="2400"/>
              <a:buChar char="•"/>
            </a:pPr>
            <a:r>
              <a:rPr lang="fr-FR" sz="2400" dirty="0"/>
              <a:t>CIT</a:t>
            </a:r>
          </a:p>
        </p:txBody>
      </p:sp>
      <p:sp>
        <p:nvSpPr>
          <p:cNvPr id="457" name="Google Shape;457;p39"/>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Taxonomy</a:t>
            </a:r>
            <a:r>
              <a:rPr lang="fr-FR" dirty="0"/>
              <a:t> of taxes</a:t>
            </a:r>
            <a:endParaRPr dirty="0"/>
          </a:p>
        </p:txBody>
      </p:sp>
      <p:sp>
        <p:nvSpPr>
          <p:cNvPr id="458" name="Google Shape;458;p39"/>
          <p:cNvSpPr txBox="1"/>
          <p:nvPr/>
        </p:nvSpPr>
        <p:spPr>
          <a:xfrm>
            <a:off x="5127171" y="1825625"/>
            <a:ext cx="6359151" cy="388190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2"/>
              </a:buClr>
              <a:buSzPts val="2800"/>
              <a:buFont typeface="Arial"/>
              <a:buChar char="•"/>
            </a:pPr>
            <a:r>
              <a:rPr lang="fr-FR" sz="2800" b="1">
                <a:solidFill>
                  <a:schemeClr val="dk1"/>
                </a:solidFill>
                <a:latin typeface="Arial"/>
                <a:ea typeface="Arial"/>
                <a:cs typeface="Arial"/>
                <a:sym typeface="Arial"/>
              </a:rPr>
              <a:t>Others</a:t>
            </a:r>
            <a:endParaRPr sz="2800" b="1">
              <a:solidFill>
                <a:schemeClr val="dk1"/>
              </a:solidFill>
              <a:latin typeface="Arial"/>
              <a:ea typeface="Arial"/>
              <a:cs typeface="Arial"/>
              <a:sym typeface="Arial"/>
            </a:endParaRPr>
          </a:p>
          <a:p>
            <a:pPr marL="685800" marR="0" lvl="1" indent="-228600" algn="l" rtl="0">
              <a:lnSpc>
                <a:spcPct val="100000"/>
              </a:lnSpc>
              <a:spcBef>
                <a:spcPts val="2300"/>
              </a:spcBef>
              <a:spcAft>
                <a:spcPts val="0"/>
              </a:spcAft>
              <a:buClr>
                <a:schemeClr val="dk2"/>
              </a:buClr>
              <a:buSzPts val="2400"/>
              <a:buFont typeface="Arial"/>
              <a:buChar char="•"/>
            </a:pPr>
            <a:r>
              <a:rPr lang="fr-FR" sz="2400" b="0" i="0" u="none" strike="noStrike" cap="none">
                <a:solidFill>
                  <a:schemeClr val="dk1"/>
                </a:solidFill>
                <a:latin typeface="Arial"/>
                <a:ea typeface="Arial"/>
                <a:cs typeface="Arial"/>
                <a:sym typeface="Arial"/>
              </a:rPr>
              <a:t>Property taxes</a:t>
            </a:r>
            <a:endParaRPr/>
          </a:p>
          <a:p>
            <a:pPr marL="685800" marR="0" lvl="1" indent="-228600" algn="l" rtl="0">
              <a:lnSpc>
                <a:spcPct val="100000"/>
              </a:lnSpc>
              <a:spcBef>
                <a:spcPts val="2300"/>
              </a:spcBef>
              <a:spcAft>
                <a:spcPts val="0"/>
              </a:spcAft>
              <a:buClr>
                <a:schemeClr val="dk2"/>
              </a:buClr>
              <a:buSzPts val="2400"/>
              <a:buFont typeface="Arial"/>
              <a:buChar char="•"/>
            </a:pPr>
            <a:r>
              <a:rPr lang="fr-FR" sz="2400" b="0" i="0" u="none" strike="noStrike" cap="none">
                <a:solidFill>
                  <a:schemeClr val="dk1"/>
                </a:solidFill>
                <a:latin typeface="Arial"/>
                <a:ea typeface="Arial"/>
                <a:cs typeface="Arial"/>
                <a:sym typeface="Arial"/>
              </a:rPr>
              <a:t>Natural resources taxation</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0"/>
          <p:cNvSpPr txBox="1">
            <a:spLocks noGrp="1"/>
          </p:cNvSpPr>
          <p:nvPr>
            <p:ph type="body" idx="1"/>
          </p:nvPr>
        </p:nvSpPr>
        <p:spPr>
          <a:xfrm>
            <a:off x="851647" y="1462555"/>
            <a:ext cx="10393296"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FR" dirty="0" err="1"/>
              <a:t>Tax</a:t>
            </a:r>
            <a:r>
              <a:rPr lang="fr-FR" dirty="0"/>
              <a:t> on </a:t>
            </a:r>
            <a:r>
              <a:rPr lang="fr-FR" dirty="0" err="1"/>
              <a:t>consumption</a:t>
            </a:r>
            <a:endParaRPr dirty="0"/>
          </a:p>
          <a:p>
            <a:pPr marL="228600" lvl="0" indent="-228600" algn="l" rtl="0">
              <a:lnSpc>
                <a:spcPct val="100000"/>
              </a:lnSpc>
              <a:spcBef>
                <a:spcPts val="1800"/>
              </a:spcBef>
              <a:spcAft>
                <a:spcPts val="0"/>
              </a:spcAft>
              <a:buSzPts val="2400"/>
              <a:buChar char="•"/>
            </a:pPr>
            <a:r>
              <a:rPr lang="fr-FR" dirty="0"/>
              <a:t>An important source of </a:t>
            </a:r>
            <a:r>
              <a:rPr lang="fr-FR" dirty="0" err="1"/>
              <a:t>tax</a:t>
            </a:r>
            <a:r>
              <a:rPr lang="fr-FR" dirty="0"/>
              <a:t> revenue in </a:t>
            </a:r>
            <a:r>
              <a:rPr lang="fr-FR" dirty="0" err="1"/>
              <a:t>almost</a:t>
            </a:r>
            <a:r>
              <a:rPr lang="fr-FR" dirty="0"/>
              <a:t> all the countries (exc. USA)</a:t>
            </a:r>
            <a:endParaRPr dirty="0"/>
          </a:p>
          <a:p>
            <a:pPr marL="228600" lvl="0" indent="-228600" algn="l" rtl="0">
              <a:lnSpc>
                <a:spcPct val="100000"/>
              </a:lnSpc>
              <a:spcBef>
                <a:spcPts val="1800"/>
              </a:spcBef>
              <a:spcAft>
                <a:spcPts val="0"/>
              </a:spcAft>
              <a:buSzPts val="2400"/>
              <a:buChar char="•"/>
            </a:pPr>
            <a:r>
              <a:rPr lang="fr-FR" dirty="0"/>
              <a:t>VAT: </a:t>
            </a:r>
            <a:r>
              <a:rPr lang="fr-FR" dirty="0" err="1"/>
              <a:t>Tax</a:t>
            </a:r>
            <a:r>
              <a:rPr lang="fr-FR" dirty="0"/>
              <a:t> innovation (France, 1947; 190 countries)</a:t>
            </a:r>
            <a:endParaRPr dirty="0"/>
          </a:p>
          <a:p>
            <a:pPr marL="685800" lvl="1" indent="-228600" algn="l" rtl="0">
              <a:lnSpc>
                <a:spcPct val="100000"/>
              </a:lnSpc>
              <a:spcBef>
                <a:spcPts val="2300"/>
              </a:spcBef>
              <a:spcAft>
                <a:spcPts val="0"/>
              </a:spcAft>
              <a:buSzPts val="2000"/>
              <a:buChar char="•"/>
            </a:pPr>
            <a:r>
              <a:rPr lang="fr-FR" dirty="0" err="1"/>
              <a:t>Delegate</a:t>
            </a:r>
            <a:r>
              <a:rPr lang="fr-FR" dirty="0"/>
              <a:t> the effort of </a:t>
            </a:r>
            <a:r>
              <a:rPr lang="fr-FR" dirty="0" err="1"/>
              <a:t>tax</a:t>
            </a:r>
            <a:r>
              <a:rPr lang="fr-FR" dirty="0"/>
              <a:t> collection to the </a:t>
            </a:r>
            <a:r>
              <a:rPr lang="fr-FR" dirty="0" err="1"/>
              <a:t>private</a:t>
            </a:r>
            <a:r>
              <a:rPr lang="fr-FR" dirty="0"/>
              <a:t> </a:t>
            </a:r>
            <a:r>
              <a:rPr lang="fr-FR" dirty="0" err="1"/>
              <a:t>sector</a:t>
            </a:r>
            <a:r>
              <a:rPr lang="fr-FR" dirty="0"/>
              <a:t> (VA Chain)</a:t>
            </a:r>
            <a:endParaRPr dirty="0"/>
          </a:p>
          <a:p>
            <a:pPr marL="228600" lvl="0" indent="-228600" algn="l" rtl="0">
              <a:lnSpc>
                <a:spcPct val="100000"/>
              </a:lnSpc>
              <a:spcBef>
                <a:spcPts val="1800"/>
              </a:spcBef>
              <a:spcAft>
                <a:spcPts val="0"/>
              </a:spcAft>
              <a:buSzPts val="2400"/>
              <a:buChar char="•"/>
            </a:pPr>
            <a:r>
              <a:rPr lang="fr-FR" b="1" dirty="0" err="1"/>
              <a:t>Tax</a:t>
            </a:r>
            <a:r>
              <a:rPr lang="fr-FR" b="1" dirty="0"/>
              <a:t> transition: </a:t>
            </a:r>
            <a:r>
              <a:rPr lang="fr-FR" dirty="0" err="1"/>
              <a:t>Decrease</a:t>
            </a:r>
            <a:r>
              <a:rPr lang="fr-FR" dirty="0"/>
              <a:t> </a:t>
            </a:r>
            <a:r>
              <a:rPr lang="fr-FR" dirty="0" err="1"/>
              <a:t>tariff</a:t>
            </a:r>
            <a:r>
              <a:rPr lang="fr-FR" dirty="0"/>
              <a:t> rates and </a:t>
            </a:r>
            <a:r>
              <a:rPr lang="fr-FR" dirty="0" err="1"/>
              <a:t>adopt</a:t>
            </a:r>
            <a:r>
              <a:rPr lang="fr-FR" dirty="0"/>
              <a:t> VAT</a:t>
            </a:r>
            <a:endParaRPr dirty="0"/>
          </a:p>
          <a:p>
            <a:pPr marL="228600" lvl="0" indent="-228600" algn="l" rtl="0">
              <a:lnSpc>
                <a:spcPct val="100000"/>
              </a:lnSpc>
              <a:spcBef>
                <a:spcPts val="1800"/>
              </a:spcBef>
              <a:spcAft>
                <a:spcPts val="0"/>
              </a:spcAft>
              <a:buSzPts val="2400"/>
              <a:buChar char="•"/>
            </a:pPr>
            <a:r>
              <a:rPr lang="fr-FR" dirty="0"/>
              <a:t>C-</a:t>
            </a:r>
            <a:r>
              <a:rPr lang="fr-FR" dirty="0" err="1"/>
              <a:t>efficiency</a:t>
            </a:r>
            <a:r>
              <a:rPr lang="fr-FR" dirty="0"/>
              <a:t> of VAT= VAT/(t*GDP)</a:t>
            </a:r>
            <a:endParaRPr dirty="0"/>
          </a:p>
          <a:p>
            <a:pPr marL="228600" lvl="0" indent="-228600" algn="l" rtl="0">
              <a:lnSpc>
                <a:spcPct val="100000"/>
              </a:lnSpc>
              <a:spcBef>
                <a:spcPts val="1800"/>
              </a:spcBef>
              <a:spcAft>
                <a:spcPts val="0"/>
              </a:spcAft>
              <a:buSzPts val="2400"/>
              <a:buChar char="•"/>
            </a:pPr>
            <a:r>
              <a:rPr lang="fr-FR" dirty="0"/>
              <a:t>VAT </a:t>
            </a:r>
            <a:r>
              <a:rPr lang="fr-FR" dirty="0" err="1"/>
              <a:t>is</a:t>
            </a:r>
            <a:r>
              <a:rPr lang="fr-FR" dirty="0"/>
              <a:t> neutral (?)</a:t>
            </a:r>
            <a:endParaRPr dirty="0"/>
          </a:p>
          <a:p>
            <a:pPr marL="228600" marR="0" lvl="0" indent="-228600" algn="l" rtl="0">
              <a:lnSpc>
                <a:spcPct val="100000"/>
              </a:lnSpc>
              <a:spcBef>
                <a:spcPts val="1800"/>
              </a:spcBef>
              <a:spcAft>
                <a:spcPts val="0"/>
              </a:spcAft>
              <a:buClr>
                <a:schemeClr val="dk2"/>
              </a:buClr>
              <a:buSzPts val="2400"/>
              <a:buFont typeface="Arial"/>
              <a:buChar char="•"/>
            </a:pPr>
            <a:r>
              <a:rPr lang="fr-FR" sz="2400" dirty="0">
                <a:solidFill>
                  <a:schemeClr val="dk1"/>
                </a:solidFill>
                <a:latin typeface="Arial"/>
                <a:ea typeface="Arial"/>
                <a:cs typeface="Arial"/>
                <a:sym typeface="Arial"/>
              </a:rPr>
              <a:t>VAT </a:t>
            </a:r>
            <a:r>
              <a:rPr lang="fr-FR" sz="2400" dirty="0" err="1">
                <a:solidFill>
                  <a:schemeClr val="dk1"/>
                </a:solidFill>
                <a:latin typeface="Arial"/>
                <a:ea typeface="Arial"/>
                <a:cs typeface="Arial"/>
                <a:sym typeface="Arial"/>
              </a:rPr>
              <a:t>liability</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threshold</a:t>
            </a:r>
            <a:r>
              <a:rPr lang="fr-FR" sz="2400" dirty="0">
                <a:solidFill>
                  <a:schemeClr val="dk1"/>
                </a:solidFill>
                <a:latin typeface="Arial"/>
                <a:ea typeface="Arial"/>
                <a:cs typeface="Arial"/>
                <a:sym typeface="Arial"/>
              </a:rPr>
              <a:t>: A </a:t>
            </a:r>
            <a:r>
              <a:rPr lang="fr-FR" sz="2400" dirty="0" err="1">
                <a:solidFill>
                  <a:schemeClr val="dk1"/>
                </a:solidFill>
                <a:latin typeface="Arial"/>
                <a:ea typeface="Arial"/>
                <a:cs typeface="Arial"/>
                <a:sym typeface="Arial"/>
              </a:rPr>
              <a:t>critical</a:t>
            </a:r>
            <a:r>
              <a:rPr lang="fr-FR" sz="2400" dirty="0">
                <a:solidFill>
                  <a:schemeClr val="dk1"/>
                </a:solidFill>
                <a:latin typeface="Arial"/>
                <a:ea typeface="Arial"/>
                <a:cs typeface="Arial"/>
                <a:sym typeface="Arial"/>
              </a:rPr>
              <a:t> turnover (</a:t>
            </a:r>
            <a:r>
              <a:rPr lang="fr-FR" sz="2400" dirty="0" err="1">
                <a:solidFill>
                  <a:schemeClr val="dk1"/>
                </a:solidFill>
                <a:latin typeface="Arial"/>
                <a:ea typeface="Arial"/>
                <a:cs typeface="Arial"/>
                <a:sym typeface="Arial"/>
              </a:rPr>
              <a:t>bunching</a:t>
            </a:r>
            <a:r>
              <a:rPr lang="fr-FR" sz="2400" dirty="0">
                <a:solidFill>
                  <a:schemeClr val="dk1"/>
                </a:solidFill>
                <a:latin typeface="Arial"/>
                <a:ea typeface="Arial"/>
                <a:cs typeface="Arial"/>
                <a:sym typeface="Arial"/>
              </a:rPr>
              <a:t>)</a:t>
            </a:r>
            <a:endParaRPr dirty="0"/>
          </a:p>
          <a:p>
            <a:pPr marL="685800" marR="0" lvl="1" indent="-228600" algn="l" rtl="0">
              <a:lnSpc>
                <a:spcPct val="100000"/>
              </a:lnSpc>
              <a:spcBef>
                <a:spcPts val="1800"/>
              </a:spcBef>
              <a:spcAft>
                <a:spcPts val="0"/>
              </a:spcAft>
              <a:buClr>
                <a:schemeClr val="dk2"/>
              </a:buClr>
              <a:buSzPts val="2000"/>
              <a:buFont typeface="Arial"/>
              <a:buChar char="•"/>
            </a:pPr>
            <a:r>
              <a:rPr lang="fr-FR" sz="2000" dirty="0" err="1"/>
              <a:t>Below</a:t>
            </a:r>
            <a:r>
              <a:rPr lang="fr-FR" sz="2000" dirty="0"/>
              <a:t> the </a:t>
            </a:r>
            <a:r>
              <a:rPr lang="fr-FR" sz="2000" dirty="0" err="1"/>
              <a:t>treshold</a:t>
            </a:r>
            <a:r>
              <a:rPr lang="fr-FR" sz="2000" dirty="0"/>
              <a:t>, </a:t>
            </a:r>
            <a:r>
              <a:rPr lang="fr-FR" sz="2000" dirty="0" err="1"/>
              <a:t>firms</a:t>
            </a:r>
            <a:r>
              <a:rPr lang="fr-FR" sz="2000" dirty="0"/>
              <a:t> are </a:t>
            </a:r>
            <a:r>
              <a:rPr lang="fr-FR" sz="2000" dirty="0" err="1"/>
              <a:t>equivalent</a:t>
            </a:r>
            <a:r>
              <a:rPr lang="fr-FR" sz="2000" dirty="0"/>
              <a:t> to final </a:t>
            </a:r>
            <a:r>
              <a:rPr lang="fr-FR" sz="2000" dirty="0" err="1"/>
              <a:t>consumers</a:t>
            </a:r>
            <a:r>
              <a:rPr lang="fr-FR" sz="2000" dirty="0"/>
              <a:t>.</a:t>
            </a:r>
            <a:endParaRPr sz="2000" dirty="0"/>
          </a:p>
        </p:txBody>
      </p:sp>
      <p:sp>
        <p:nvSpPr>
          <p:cNvPr id="465" name="Google Shape;465;p40"/>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VAT</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B013DDF-BDFF-480F-AFD8-F2E212CC20A6}"/>
              </a:ext>
            </a:extLst>
          </p:cNvPr>
          <p:cNvSpPr>
            <a:spLocks noGrp="1"/>
          </p:cNvSpPr>
          <p:nvPr>
            <p:ph type="title"/>
          </p:nvPr>
        </p:nvSpPr>
        <p:spPr/>
        <p:txBody>
          <a:bodyPr/>
          <a:lstStyle/>
          <a:p>
            <a:r>
              <a:rPr lang="fr-FR" dirty="0"/>
              <a:t>VAT </a:t>
            </a:r>
            <a:r>
              <a:rPr lang="fr-FR" dirty="0" err="1"/>
              <a:t>parameters</a:t>
            </a:r>
            <a:r>
              <a:rPr lang="fr-FR" dirty="0"/>
              <a:t> in relevant countries</a:t>
            </a:r>
          </a:p>
        </p:txBody>
      </p:sp>
      <p:pic>
        <p:nvPicPr>
          <p:cNvPr id="4" name="Image 3">
            <a:extLst>
              <a:ext uri="{FF2B5EF4-FFF2-40B4-BE49-F238E27FC236}">
                <a16:creationId xmlns:a16="http://schemas.microsoft.com/office/drawing/2014/main" id="{80A1BA08-8D5C-49B4-A4FE-34BF6753EA75}"/>
              </a:ext>
            </a:extLst>
          </p:cNvPr>
          <p:cNvPicPr>
            <a:picLocks noChangeAspect="1"/>
          </p:cNvPicPr>
          <p:nvPr/>
        </p:nvPicPr>
        <p:blipFill>
          <a:blip r:embed="rId2"/>
          <a:stretch>
            <a:fillRect/>
          </a:stretch>
        </p:blipFill>
        <p:spPr>
          <a:xfrm>
            <a:off x="1030972" y="1377181"/>
            <a:ext cx="10130055" cy="4659825"/>
          </a:xfrm>
          <a:prstGeom prst="rect">
            <a:avLst/>
          </a:prstGeom>
        </p:spPr>
      </p:pic>
    </p:spTree>
    <p:extLst>
      <p:ext uri="{BB962C8B-B14F-4D97-AF65-F5344CB8AC3E}">
        <p14:creationId xmlns:p14="http://schemas.microsoft.com/office/powerpoint/2010/main" val="860946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1"/>
          <p:cNvSpPr txBox="1">
            <a:spLocks noGrp="1"/>
          </p:cNvSpPr>
          <p:nvPr>
            <p:ph type="body" idx="1"/>
          </p:nvPr>
        </p:nvSpPr>
        <p:spPr>
          <a:xfrm>
            <a:off x="775671" y="1515589"/>
            <a:ext cx="10905699" cy="44774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FR" sz="2400" dirty="0" err="1">
                <a:solidFill>
                  <a:schemeClr val="dk1"/>
                </a:solidFill>
                <a:latin typeface="Arial"/>
                <a:ea typeface="Arial"/>
                <a:cs typeface="Arial"/>
                <a:sym typeface="Arial"/>
              </a:rPr>
              <a:t>Classic</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approach</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developed</a:t>
            </a:r>
            <a:r>
              <a:rPr lang="fr-FR" sz="2400" dirty="0">
                <a:solidFill>
                  <a:schemeClr val="dk1"/>
                </a:solidFill>
                <a:latin typeface="Arial"/>
                <a:ea typeface="Arial"/>
                <a:cs typeface="Arial"/>
                <a:sym typeface="Arial"/>
              </a:rPr>
              <a:t>  countries) </a:t>
            </a:r>
            <a:endParaRPr sz="1400" dirty="0">
              <a:solidFill>
                <a:schemeClr val="dk1"/>
              </a:solidFill>
            </a:endParaRPr>
          </a:p>
          <a:p>
            <a:pPr marL="685800" lvl="1" indent="-228600" algn="l" rtl="0">
              <a:lnSpc>
                <a:spcPct val="100000"/>
              </a:lnSpc>
              <a:spcBef>
                <a:spcPts val="0"/>
              </a:spcBef>
              <a:spcAft>
                <a:spcPts val="0"/>
              </a:spcAft>
              <a:buSzPts val="2000"/>
              <a:buChar char="•"/>
            </a:pPr>
            <a:r>
              <a:rPr lang="fr-FR" sz="2000" b="0" dirty="0">
                <a:solidFill>
                  <a:schemeClr val="dk1"/>
                </a:solidFill>
                <a:latin typeface="Arial"/>
                <a:ea typeface="Arial"/>
                <a:cs typeface="Arial"/>
                <a:sym typeface="Arial"/>
              </a:rPr>
              <a:t>Final consumer (</a:t>
            </a:r>
            <a:r>
              <a:rPr lang="fr-FR" sz="2000" b="0" dirty="0" err="1">
                <a:solidFill>
                  <a:schemeClr val="dk1"/>
                </a:solidFill>
                <a:latin typeface="Arial"/>
                <a:ea typeface="Arial"/>
                <a:cs typeface="Arial"/>
                <a:sym typeface="Arial"/>
              </a:rPr>
              <a:t>household</a:t>
            </a:r>
            <a:r>
              <a:rPr lang="fr-FR" sz="2000" b="0" dirty="0">
                <a:solidFill>
                  <a:schemeClr val="dk1"/>
                </a:solidFill>
                <a:latin typeface="Arial"/>
                <a:ea typeface="Arial"/>
                <a:cs typeface="Arial"/>
                <a:sym typeface="Arial"/>
              </a:rPr>
              <a:t>) pays VAT.</a:t>
            </a:r>
            <a:endParaRPr sz="1200" dirty="0">
              <a:solidFill>
                <a:schemeClr val="dk1"/>
              </a:solidFill>
            </a:endParaRPr>
          </a:p>
          <a:p>
            <a:pPr marL="685800" lvl="1" indent="-228600" algn="l" rtl="0">
              <a:lnSpc>
                <a:spcPct val="100000"/>
              </a:lnSpc>
              <a:spcBef>
                <a:spcPts val="0"/>
              </a:spcBef>
              <a:spcAft>
                <a:spcPts val="0"/>
              </a:spcAft>
              <a:buSzPts val="2000"/>
              <a:buChar char="•"/>
            </a:pPr>
            <a:r>
              <a:rPr lang="fr-FR" sz="2000" b="0" dirty="0">
                <a:solidFill>
                  <a:schemeClr val="dk1"/>
                </a:solidFill>
                <a:latin typeface="Arial"/>
                <a:ea typeface="Arial"/>
                <a:cs typeface="Arial"/>
                <a:sym typeface="Arial"/>
              </a:rPr>
              <a:t>VAT </a:t>
            </a:r>
            <a:r>
              <a:rPr lang="fr-FR" sz="2000" b="0" dirty="0" err="1">
                <a:solidFill>
                  <a:schemeClr val="dk1"/>
                </a:solidFill>
                <a:latin typeface="Arial"/>
                <a:ea typeface="Arial"/>
                <a:cs typeface="Arial"/>
                <a:sym typeface="Arial"/>
              </a:rPr>
              <a:t>is</a:t>
            </a:r>
            <a:r>
              <a:rPr lang="fr-FR" sz="2000" b="0" dirty="0">
                <a:solidFill>
                  <a:schemeClr val="dk1"/>
                </a:solidFill>
                <a:latin typeface="Arial"/>
                <a:ea typeface="Arial"/>
                <a:cs typeface="Arial"/>
                <a:sym typeface="Arial"/>
              </a:rPr>
              <a:t> </a:t>
            </a:r>
            <a:r>
              <a:rPr lang="fr-FR" sz="2000" b="0" dirty="0" err="1">
                <a:solidFill>
                  <a:schemeClr val="dk1"/>
                </a:solidFill>
                <a:latin typeface="Arial"/>
                <a:ea typeface="Arial"/>
                <a:cs typeface="Arial"/>
                <a:sym typeface="Arial"/>
              </a:rPr>
              <a:t>inequitable</a:t>
            </a:r>
            <a:r>
              <a:rPr lang="fr-FR" sz="2000" b="0" dirty="0">
                <a:solidFill>
                  <a:schemeClr val="dk1"/>
                </a:solidFill>
                <a:latin typeface="Arial"/>
                <a:ea typeface="Arial"/>
                <a:cs typeface="Arial"/>
                <a:sym typeface="Arial"/>
              </a:rPr>
              <a:t> </a:t>
            </a:r>
            <a:r>
              <a:rPr lang="fr-FR" sz="2000" b="0" dirty="0" err="1">
                <a:solidFill>
                  <a:schemeClr val="dk1"/>
                </a:solidFill>
                <a:latin typeface="Arial"/>
                <a:ea typeface="Arial"/>
                <a:cs typeface="Arial"/>
                <a:sym typeface="Arial"/>
              </a:rPr>
              <a:t>since</a:t>
            </a:r>
            <a:r>
              <a:rPr lang="fr-FR" sz="2000" b="0" dirty="0">
                <a:solidFill>
                  <a:schemeClr val="dk1"/>
                </a:solidFill>
                <a:latin typeface="Arial"/>
                <a:ea typeface="Arial"/>
                <a:cs typeface="Arial"/>
                <a:sym typeface="Arial"/>
              </a:rPr>
              <a:t> </a:t>
            </a:r>
            <a:r>
              <a:rPr lang="fr-FR" sz="2000" b="0" dirty="0" err="1">
                <a:solidFill>
                  <a:schemeClr val="dk1"/>
                </a:solidFill>
                <a:latin typeface="Arial"/>
                <a:ea typeface="Arial"/>
                <a:cs typeface="Arial"/>
                <a:sym typeface="Arial"/>
              </a:rPr>
              <a:t>poorer</a:t>
            </a:r>
            <a:r>
              <a:rPr lang="fr-FR" sz="2000" b="0" dirty="0">
                <a:solidFill>
                  <a:schemeClr val="dk1"/>
                </a:solidFill>
                <a:latin typeface="Arial"/>
                <a:ea typeface="Arial"/>
                <a:cs typeface="Arial"/>
                <a:sym typeface="Arial"/>
              </a:rPr>
              <a:t> </a:t>
            </a:r>
            <a:r>
              <a:rPr lang="fr-FR" sz="2000" b="0" dirty="0" err="1">
                <a:solidFill>
                  <a:schemeClr val="dk1"/>
                </a:solidFill>
                <a:latin typeface="Arial"/>
                <a:ea typeface="Arial"/>
                <a:cs typeface="Arial"/>
                <a:sym typeface="Arial"/>
              </a:rPr>
              <a:t>households</a:t>
            </a:r>
            <a:r>
              <a:rPr lang="fr-FR" sz="2000" b="0" dirty="0">
                <a:solidFill>
                  <a:schemeClr val="dk1"/>
                </a:solidFill>
                <a:latin typeface="Arial"/>
                <a:ea typeface="Arial"/>
                <a:cs typeface="Arial"/>
                <a:sym typeface="Arial"/>
              </a:rPr>
              <a:t> consume </a:t>
            </a:r>
            <a:r>
              <a:rPr lang="fr-FR" sz="2000" b="0" dirty="0" err="1">
                <a:solidFill>
                  <a:schemeClr val="dk1"/>
                </a:solidFill>
                <a:latin typeface="Arial"/>
                <a:ea typeface="Arial"/>
                <a:cs typeface="Arial"/>
                <a:sym typeface="Arial"/>
              </a:rPr>
              <a:t>relatively</a:t>
            </a:r>
            <a:r>
              <a:rPr lang="fr-FR" sz="2000" b="0" dirty="0">
                <a:solidFill>
                  <a:schemeClr val="dk1"/>
                </a:solidFill>
                <a:latin typeface="Arial"/>
                <a:ea typeface="Arial"/>
                <a:cs typeface="Arial"/>
                <a:sym typeface="Arial"/>
              </a:rPr>
              <a:t> more </a:t>
            </a:r>
            <a:r>
              <a:rPr lang="fr-FR" sz="2000" b="0" dirty="0" err="1">
                <a:solidFill>
                  <a:schemeClr val="dk1"/>
                </a:solidFill>
                <a:latin typeface="Arial"/>
                <a:ea typeface="Arial"/>
                <a:cs typeface="Arial"/>
                <a:sym typeface="Arial"/>
              </a:rPr>
              <a:t>than</a:t>
            </a:r>
            <a:r>
              <a:rPr lang="fr-FR" sz="2000" b="0" dirty="0">
                <a:solidFill>
                  <a:schemeClr val="dk1"/>
                </a:solidFill>
                <a:latin typeface="Arial"/>
                <a:ea typeface="Arial"/>
                <a:cs typeface="Arial"/>
                <a:sym typeface="Arial"/>
              </a:rPr>
              <a:t> </a:t>
            </a:r>
            <a:r>
              <a:rPr lang="fr-FR" sz="2000" b="0" dirty="0" err="1">
                <a:solidFill>
                  <a:schemeClr val="dk1"/>
                </a:solidFill>
                <a:latin typeface="Arial"/>
                <a:ea typeface="Arial"/>
                <a:cs typeface="Arial"/>
                <a:sym typeface="Arial"/>
              </a:rPr>
              <a:t>richer</a:t>
            </a:r>
            <a:r>
              <a:rPr lang="fr-FR" sz="2000" b="0" dirty="0">
                <a:solidFill>
                  <a:schemeClr val="dk1"/>
                </a:solidFill>
                <a:latin typeface="Arial"/>
                <a:ea typeface="Arial"/>
                <a:cs typeface="Arial"/>
                <a:sym typeface="Arial"/>
              </a:rPr>
              <a:t> </a:t>
            </a:r>
            <a:r>
              <a:rPr lang="fr-FR" sz="2000" b="0" dirty="0" err="1">
                <a:solidFill>
                  <a:schemeClr val="dk1"/>
                </a:solidFill>
                <a:latin typeface="Arial"/>
                <a:ea typeface="Arial"/>
                <a:cs typeface="Arial"/>
                <a:sym typeface="Arial"/>
              </a:rPr>
              <a:t>households</a:t>
            </a:r>
            <a:r>
              <a:rPr lang="fr-FR" sz="2000" b="0" dirty="0">
                <a:solidFill>
                  <a:schemeClr val="dk1"/>
                </a:solidFill>
                <a:latin typeface="Arial"/>
                <a:ea typeface="Arial"/>
                <a:cs typeface="Arial"/>
                <a:sym typeface="Arial"/>
              </a:rPr>
              <a:t>.</a:t>
            </a:r>
            <a:endParaRPr sz="1200" dirty="0">
              <a:solidFill>
                <a:schemeClr val="dk1"/>
              </a:solidFill>
            </a:endParaRPr>
          </a:p>
          <a:p>
            <a:pPr marL="685800" lvl="1" indent="-228600" algn="l" rtl="0">
              <a:lnSpc>
                <a:spcPct val="100000"/>
              </a:lnSpc>
              <a:spcBef>
                <a:spcPts val="0"/>
              </a:spcBef>
              <a:spcAft>
                <a:spcPts val="0"/>
              </a:spcAft>
              <a:buSzPts val="2000"/>
              <a:buChar char="•"/>
            </a:pPr>
            <a:r>
              <a:rPr lang="fr-FR" sz="2000" dirty="0">
                <a:solidFill>
                  <a:schemeClr val="dk1"/>
                </a:solidFill>
                <a:latin typeface="Arial"/>
                <a:ea typeface="Arial"/>
                <a:cs typeface="Arial"/>
                <a:sym typeface="Arial"/>
              </a:rPr>
              <a:t>Multiplication of VAT rates and VAT exemptions </a:t>
            </a:r>
            <a:r>
              <a:rPr lang="fr-FR" sz="2000" b="0" dirty="0">
                <a:solidFill>
                  <a:schemeClr val="dk1"/>
                </a:solidFill>
                <a:latin typeface="Arial"/>
                <a:ea typeface="Arial"/>
                <a:cs typeface="Arial"/>
                <a:sym typeface="Arial"/>
              </a:rPr>
              <a:t>in </a:t>
            </a:r>
            <a:r>
              <a:rPr lang="fr-FR" sz="2000" b="0" dirty="0" err="1">
                <a:solidFill>
                  <a:schemeClr val="dk1"/>
                </a:solidFill>
                <a:latin typeface="Arial"/>
                <a:ea typeface="Arial"/>
                <a:cs typeface="Arial"/>
                <a:sym typeface="Arial"/>
              </a:rPr>
              <a:t>order</a:t>
            </a:r>
            <a:r>
              <a:rPr lang="fr-FR" sz="2000" b="0" dirty="0">
                <a:solidFill>
                  <a:schemeClr val="dk1"/>
                </a:solidFill>
                <a:latin typeface="Arial"/>
                <a:ea typeface="Arial"/>
                <a:cs typeface="Arial"/>
                <a:sym typeface="Arial"/>
              </a:rPr>
              <a:t> to </a:t>
            </a:r>
            <a:r>
              <a:rPr lang="fr-FR" sz="2000" b="0" dirty="0" err="1">
                <a:solidFill>
                  <a:schemeClr val="dk1"/>
                </a:solidFill>
                <a:latin typeface="Arial"/>
                <a:ea typeface="Arial"/>
                <a:cs typeface="Arial"/>
                <a:sym typeface="Arial"/>
              </a:rPr>
              <a:t>protect</a:t>
            </a:r>
            <a:r>
              <a:rPr lang="fr-FR" sz="2000" b="0" dirty="0">
                <a:solidFill>
                  <a:schemeClr val="dk1"/>
                </a:solidFill>
                <a:latin typeface="Arial"/>
                <a:ea typeface="Arial"/>
                <a:cs typeface="Arial"/>
                <a:sym typeface="Arial"/>
              </a:rPr>
              <a:t> the </a:t>
            </a:r>
            <a:r>
              <a:rPr lang="fr-FR" sz="2000" b="0" dirty="0" err="1">
                <a:solidFill>
                  <a:schemeClr val="dk1"/>
                </a:solidFill>
                <a:latin typeface="Arial"/>
                <a:ea typeface="Arial"/>
                <a:cs typeface="Arial"/>
                <a:sym typeface="Arial"/>
              </a:rPr>
              <a:t>poorest</a:t>
            </a:r>
            <a:r>
              <a:rPr lang="fr-FR" sz="2000" b="0" dirty="0">
                <a:solidFill>
                  <a:schemeClr val="dk1"/>
                </a:solidFill>
                <a:latin typeface="Arial"/>
                <a:ea typeface="Arial"/>
                <a:cs typeface="Arial"/>
                <a:sym typeface="Arial"/>
              </a:rPr>
              <a:t> </a:t>
            </a:r>
            <a:r>
              <a:rPr lang="fr-FR" sz="2000" b="0" dirty="0" err="1">
                <a:solidFill>
                  <a:schemeClr val="dk1"/>
                </a:solidFill>
                <a:latin typeface="Arial"/>
                <a:ea typeface="Arial"/>
                <a:cs typeface="Arial"/>
                <a:sym typeface="Arial"/>
              </a:rPr>
              <a:t>household</a:t>
            </a:r>
            <a:r>
              <a:rPr lang="fr-FR" sz="2000" b="0" dirty="0">
                <a:solidFill>
                  <a:schemeClr val="dk1"/>
                </a:solidFill>
                <a:latin typeface="Arial"/>
                <a:ea typeface="Arial"/>
                <a:cs typeface="Arial"/>
                <a:sym typeface="Arial"/>
              </a:rPr>
              <a:t> and restore </a:t>
            </a:r>
            <a:r>
              <a:rPr lang="fr-FR" sz="2000" b="0" dirty="0" err="1">
                <a:solidFill>
                  <a:schemeClr val="dk1"/>
                </a:solidFill>
                <a:latin typeface="Arial"/>
                <a:ea typeface="Arial"/>
                <a:cs typeface="Arial"/>
                <a:sym typeface="Arial"/>
              </a:rPr>
              <a:t>some</a:t>
            </a:r>
            <a:r>
              <a:rPr lang="fr-FR" sz="2000" b="0" dirty="0">
                <a:solidFill>
                  <a:schemeClr val="dk1"/>
                </a:solidFill>
                <a:latin typeface="Arial"/>
                <a:ea typeface="Arial"/>
                <a:cs typeface="Arial"/>
                <a:sym typeface="Arial"/>
              </a:rPr>
              <a:t> </a:t>
            </a:r>
            <a:r>
              <a:rPr lang="fr-FR" sz="2000" b="0" dirty="0" err="1">
                <a:solidFill>
                  <a:schemeClr val="dk1"/>
                </a:solidFill>
                <a:latin typeface="Arial"/>
                <a:ea typeface="Arial"/>
                <a:cs typeface="Arial"/>
                <a:sym typeface="Arial"/>
              </a:rPr>
              <a:t>progressivity</a:t>
            </a:r>
            <a:r>
              <a:rPr lang="fr-FR" sz="2000" b="0" dirty="0">
                <a:solidFill>
                  <a:schemeClr val="dk1"/>
                </a:solidFill>
                <a:latin typeface="Arial"/>
                <a:ea typeface="Arial"/>
                <a:cs typeface="Arial"/>
                <a:sym typeface="Arial"/>
              </a:rPr>
              <a:t> for VAT.</a:t>
            </a:r>
            <a:endParaRPr sz="1200" dirty="0">
              <a:solidFill>
                <a:schemeClr val="dk1"/>
              </a:solidFill>
            </a:endParaRPr>
          </a:p>
          <a:p>
            <a:pPr marL="228600" lvl="0" indent="-228600" algn="l" rtl="0">
              <a:lnSpc>
                <a:spcPct val="100000"/>
              </a:lnSpc>
              <a:spcBef>
                <a:spcPts val="0"/>
              </a:spcBef>
              <a:spcAft>
                <a:spcPts val="0"/>
              </a:spcAft>
              <a:buSzPts val="2400"/>
              <a:buChar char="•"/>
            </a:pPr>
            <a:r>
              <a:rPr lang="fr-FR" sz="2400" i="1" dirty="0" err="1">
                <a:solidFill>
                  <a:schemeClr val="dk1"/>
                </a:solidFill>
                <a:latin typeface="Arial"/>
                <a:ea typeface="Arial"/>
                <a:cs typeface="Arial"/>
                <a:sym typeface="Arial"/>
              </a:rPr>
              <a:t>Developing</a:t>
            </a:r>
            <a:r>
              <a:rPr lang="fr-FR" sz="2400" i="1" dirty="0">
                <a:solidFill>
                  <a:schemeClr val="dk1"/>
                </a:solidFill>
                <a:latin typeface="Arial"/>
                <a:ea typeface="Arial"/>
                <a:cs typeface="Arial"/>
                <a:sym typeface="Arial"/>
              </a:rPr>
              <a:t> countries</a:t>
            </a:r>
            <a:endParaRPr sz="1400" dirty="0">
              <a:solidFill>
                <a:schemeClr val="dk1"/>
              </a:solidFill>
            </a:endParaRPr>
          </a:p>
          <a:p>
            <a:pPr marL="685800" lvl="1" indent="-228600" algn="l" rtl="0">
              <a:lnSpc>
                <a:spcPct val="100000"/>
              </a:lnSpc>
              <a:spcBef>
                <a:spcPts val="0"/>
              </a:spcBef>
              <a:spcAft>
                <a:spcPts val="0"/>
              </a:spcAft>
              <a:buSzPts val="2000"/>
              <a:buChar char="•"/>
            </a:pPr>
            <a:r>
              <a:rPr lang="fr-FR" sz="2000" b="0" dirty="0" err="1">
                <a:solidFill>
                  <a:schemeClr val="dk1"/>
                </a:solidFill>
                <a:latin typeface="Arial"/>
                <a:ea typeface="Arial"/>
                <a:cs typeface="Arial"/>
                <a:sym typeface="Arial"/>
              </a:rPr>
              <a:t>Does</a:t>
            </a:r>
            <a:r>
              <a:rPr lang="fr-FR" sz="2000" b="0" dirty="0">
                <a:solidFill>
                  <a:schemeClr val="dk1"/>
                </a:solidFill>
                <a:latin typeface="Arial"/>
                <a:ea typeface="Arial"/>
                <a:cs typeface="Arial"/>
                <a:sym typeface="Arial"/>
              </a:rPr>
              <a:t> the </a:t>
            </a:r>
            <a:r>
              <a:rPr lang="fr-FR" sz="2000" b="0" dirty="0" err="1">
                <a:solidFill>
                  <a:schemeClr val="dk1"/>
                </a:solidFill>
                <a:latin typeface="Arial"/>
                <a:ea typeface="Arial"/>
                <a:cs typeface="Arial"/>
                <a:sym typeface="Arial"/>
              </a:rPr>
              <a:t>poorest</a:t>
            </a:r>
            <a:r>
              <a:rPr lang="fr-FR" sz="2000" b="0" dirty="0">
                <a:solidFill>
                  <a:schemeClr val="dk1"/>
                </a:solidFill>
                <a:latin typeface="Arial"/>
                <a:ea typeface="Arial"/>
                <a:cs typeface="Arial"/>
                <a:sym typeface="Arial"/>
              </a:rPr>
              <a:t> </a:t>
            </a:r>
            <a:r>
              <a:rPr lang="fr-FR" sz="2000" b="0" dirty="0" err="1">
                <a:solidFill>
                  <a:schemeClr val="dk1"/>
                </a:solidFill>
                <a:latin typeface="Arial"/>
                <a:ea typeface="Arial"/>
                <a:cs typeface="Arial"/>
                <a:sym typeface="Arial"/>
              </a:rPr>
              <a:t>household</a:t>
            </a:r>
            <a:r>
              <a:rPr lang="fr-FR" sz="2000" b="0" dirty="0">
                <a:solidFill>
                  <a:schemeClr val="dk1"/>
                </a:solidFill>
                <a:latin typeface="Arial"/>
                <a:ea typeface="Arial"/>
                <a:cs typeface="Arial"/>
                <a:sym typeface="Arial"/>
              </a:rPr>
              <a:t> have </a:t>
            </a:r>
            <a:r>
              <a:rPr lang="fr-FR" sz="2000" b="0" dirty="0" err="1">
                <a:solidFill>
                  <a:schemeClr val="dk1"/>
                </a:solidFill>
                <a:latin typeface="Arial"/>
                <a:ea typeface="Arial"/>
                <a:cs typeface="Arial"/>
                <a:sym typeface="Arial"/>
              </a:rPr>
              <a:t>access</a:t>
            </a:r>
            <a:r>
              <a:rPr lang="fr-FR" sz="2000" b="0" dirty="0">
                <a:solidFill>
                  <a:schemeClr val="dk1"/>
                </a:solidFill>
                <a:latin typeface="Arial"/>
                <a:ea typeface="Arial"/>
                <a:cs typeface="Arial"/>
                <a:sym typeface="Arial"/>
              </a:rPr>
              <a:t> to the </a:t>
            </a:r>
            <a:r>
              <a:rPr lang="fr-FR" sz="2000" b="0" dirty="0" err="1">
                <a:solidFill>
                  <a:schemeClr val="dk1"/>
                </a:solidFill>
                <a:latin typeface="Arial"/>
                <a:ea typeface="Arial"/>
                <a:cs typeface="Arial"/>
                <a:sym typeface="Arial"/>
              </a:rPr>
              <a:t>market</a:t>
            </a:r>
            <a:r>
              <a:rPr lang="fr-FR" sz="2000" b="0" dirty="0">
                <a:solidFill>
                  <a:schemeClr val="dk1"/>
                </a:solidFill>
                <a:latin typeface="Arial"/>
                <a:ea typeface="Arial"/>
                <a:cs typeface="Arial"/>
                <a:sym typeface="Arial"/>
              </a:rPr>
              <a:t>?</a:t>
            </a:r>
            <a:endParaRPr sz="1200" dirty="0">
              <a:solidFill>
                <a:schemeClr val="dk1"/>
              </a:solidFill>
            </a:endParaRPr>
          </a:p>
          <a:p>
            <a:pPr marL="685800" lvl="1" indent="-228600" algn="l" rtl="0">
              <a:lnSpc>
                <a:spcPct val="100000"/>
              </a:lnSpc>
              <a:spcBef>
                <a:spcPts val="0"/>
              </a:spcBef>
              <a:spcAft>
                <a:spcPts val="0"/>
              </a:spcAft>
              <a:buSzPts val="2000"/>
              <a:buChar char="•"/>
            </a:pPr>
            <a:r>
              <a:rPr lang="fr-FR" sz="2000" b="0" dirty="0">
                <a:solidFill>
                  <a:schemeClr val="dk1"/>
                </a:solidFill>
                <a:latin typeface="Arial"/>
                <a:ea typeface="Arial"/>
                <a:cs typeface="Arial"/>
                <a:sym typeface="Arial"/>
              </a:rPr>
              <a:t>Farmer are </a:t>
            </a:r>
            <a:r>
              <a:rPr lang="fr-FR" sz="2000" b="0" dirty="0" err="1">
                <a:solidFill>
                  <a:schemeClr val="dk1"/>
                </a:solidFill>
                <a:latin typeface="Arial"/>
                <a:ea typeface="Arial"/>
                <a:cs typeface="Arial"/>
                <a:sym typeface="Arial"/>
              </a:rPr>
              <a:t>selfconsumers</a:t>
            </a:r>
            <a:r>
              <a:rPr lang="fr-FR" sz="2000" b="0" dirty="0">
                <a:solidFill>
                  <a:schemeClr val="dk1"/>
                </a:solidFill>
                <a:latin typeface="Arial"/>
                <a:ea typeface="Arial"/>
                <a:cs typeface="Arial"/>
                <a:sym typeface="Arial"/>
              </a:rPr>
              <a:t>.</a:t>
            </a:r>
            <a:endParaRPr dirty="0"/>
          </a:p>
          <a:p>
            <a:pPr marL="685800" lvl="1" indent="-228600" algn="l" rtl="0">
              <a:lnSpc>
                <a:spcPct val="100000"/>
              </a:lnSpc>
              <a:spcBef>
                <a:spcPts val="0"/>
              </a:spcBef>
              <a:spcAft>
                <a:spcPts val="0"/>
              </a:spcAft>
              <a:buSzPts val="2000"/>
              <a:buChar char="•"/>
            </a:pPr>
            <a:r>
              <a:rPr lang="fr-FR" dirty="0" err="1">
                <a:latin typeface="Arial"/>
                <a:ea typeface="Arial"/>
                <a:cs typeface="Arial"/>
                <a:sym typeface="Arial"/>
              </a:rPr>
              <a:t>Poorer</a:t>
            </a:r>
            <a:r>
              <a:rPr lang="fr-FR" dirty="0">
                <a:latin typeface="Arial"/>
                <a:ea typeface="Arial"/>
                <a:cs typeface="Arial"/>
                <a:sym typeface="Arial"/>
              </a:rPr>
              <a:t> </a:t>
            </a:r>
            <a:r>
              <a:rPr lang="fr-FR" dirty="0" err="1">
                <a:latin typeface="Arial"/>
                <a:ea typeface="Arial"/>
                <a:cs typeface="Arial"/>
                <a:sym typeface="Arial"/>
              </a:rPr>
              <a:t>households</a:t>
            </a:r>
            <a:r>
              <a:rPr lang="fr-FR" dirty="0">
                <a:latin typeface="Arial"/>
                <a:ea typeface="Arial"/>
                <a:cs typeface="Arial"/>
                <a:sym typeface="Arial"/>
              </a:rPr>
              <a:t> have </a:t>
            </a:r>
            <a:r>
              <a:rPr lang="fr-FR" dirty="0" err="1">
                <a:latin typeface="Arial"/>
                <a:ea typeface="Arial"/>
                <a:cs typeface="Arial"/>
                <a:sym typeface="Arial"/>
              </a:rPr>
              <a:t>informal</a:t>
            </a:r>
            <a:r>
              <a:rPr lang="fr-FR" dirty="0">
                <a:latin typeface="Arial"/>
                <a:ea typeface="Arial"/>
                <a:cs typeface="Arial"/>
                <a:sym typeface="Arial"/>
              </a:rPr>
              <a:t> </a:t>
            </a:r>
            <a:r>
              <a:rPr lang="fr-FR" dirty="0" err="1">
                <a:latin typeface="Arial"/>
                <a:ea typeface="Arial"/>
                <a:cs typeface="Arial"/>
                <a:sym typeface="Arial"/>
              </a:rPr>
              <a:t>consumption</a:t>
            </a:r>
            <a:r>
              <a:rPr lang="fr-FR" dirty="0">
                <a:latin typeface="Arial"/>
                <a:ea typeface="Arial"/>
                <a:cs typeface="Arial"/>
                <a:sym typeface="Arial"/>
              </a:rPr>
              <a:t> (</a:t>
            </a:r>
            <a:r>
              <a:rPr lang="fr-FR" dirty="0" err="1">
                <a:latin typeface="Arial"/>
                <a:ea typeface="Arial"/>
                <a:cs typeface="Arial"/>
                <a:sym typeface="Arial"/>
              </a:rPr>
              <a:t>informal</a:t>
            </a:r>
            <a:r>
              <a:rPr lang="fr-FR" dirty="0">
                <a:latin typeface="Arial"/>
                <a:ea typeface="Arial"/>
                <a:cs typeface="Arial"/>
                <a:sym typeface="Arial"/>
              </a:rPr>
              <a:t> stores).</a:t>
            </a:r>
            <a:endParaRPr sz="1200" dirty="0">
              <a:solidFill>
                <a:schemeClr val="dk1"/>
              </a:solidFill>
            </a:endParaRPr>
          </a:p>
          <a:p>
            <a:pPr marL="685800" lvl="1" indent="-228600" algn="l" rtl="0">
              <a:lnSpc>
                <a:spcPct val="100000"/>
              </a:lnSpc>
              <a:spcBef>
                <a:spcPts val="0"/>
              </a:spcBef>
              <a:spcAft>
                <a:spcPts val="0"/>
              </a:spcAft>
              <a:buSzPts val="2000"/>
              <a:buChar char="•"/>
            </a:pPr>
            <a:r>
              <a:rPr lang="fr-FR" sz="2000" dirty="0" err="1">
                <a:solidFill>
                  <a:schemeClr val="dk1"/>
                </a:solidFill>
                <a:latin typeface="Arial"/>
                <a:ea typeface="Arial"/>
                <a:cs typeface="Arial"/>
                <a:sym typeface="Arial"/>
              </a:rPr>
              <a:t>Moreover</a:t>
            </a:r>
            <a:r>
              <a:rPr lang="fr-FR" sz="2000" dirty="0">
                <a:solidFill>
                  <a:schemeClr val="dk1"/>
                </a:solidFill>
                <a:latin typeface="Arial"/>
                <a:ea typeface="Arial"/>
                <a:cs typeface="Arial"/>
                <a:sym typeface="Arial"/>
              </a:rPr>
              <a:t>, VAT </a:t>
            </a:r>
            <a:r>
              <a:rPr lang="fr-FR" sz="2000" dirty="0" err="1">
                <a:solidFill>
                  <a:schemeClr val="dk1"/>
                </a:solidFill>
                <a:latin typeface="Arial"/>
                <a:ea typeface="Arial"/>
                <a:cs typeface="Arial"/>
                <a:sym typeface="Arial"/>
              </a:rPr>
              <a:t>acts</a:t>
            </a:r>
            <a:r>
              <a:rPr lang="fr-FR" sz="2000" dirty="0">
                <a:solidFill>
                  <a:schemeClr val="dk1"/>
                </a:solidFill>
                <a:latin typeface="Arial"/>
                <a:ea typeface="Arial"/>
                <a:cs typeface="Arial"/>
                <a:sym typeface="Arial"/>
              </a:rPr>
              <a:t> as a protective </a:t>
            </a:r>
            <a:r>
              <a:rPr lang="fr-FR" sz="2000" dirty="0" err="1">
                <a:solidFill>
                  <a:schemeClr val="dk1"/>
                </a:solidFill>
                <a:latin typeface="Arial"/>
                <a:ea typeface="Arial"/>
                <a:cs typeface="Arial"/>
                <a:sym typeface="Arial"/>
              </a:rPr>
              <a:t>tariff</a:t>
            </a:r>
            <a:r>
              <a:rPr lang="fr-FR" sz="2000" dirty="0">
                <a:solidFill>
                  <a:schemeClr val="dk1"/>
                </a:solidFill>
                <a:latin typeface="Arial"/>
                <a:ea typeface="Arial"/>
                <a:cs typeface="Arial"/>
                <a:sym typeface="Arial"/>
              </a:rPr>
              <a:t> for </a:t>
            </a:r>
            <a:r>
              <a:rPr lang="fr-FR" sz="2000" dirty="0" err="1">
                <a:solidFill>
                  <a:schemeClr val="dk1"/>
                </a:solidFill>
                <a:latin typeface="Arial"/>
                <a:ea typeface="Arial"/>
                <a:cs typeface="Arial"/>
                <a:sym typeface="Arial"/>
              </a:rPr>
              <a:t>these</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farmers</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since</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their</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activity</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is</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below</a:t>
            </a:r>
            <a:r>
              <a:rPr lang="fr-FR" sz="2000" dirty="0">
                <a:solidFill>
                  <a:schemeClr val="dk1"/>
                </a:solidFill>
                <a:latin typeface="Arial"/>
                <a:ea typeface="Arial"/>
                <a:cs typeface="Arial"/>
                <a:sym typeface="Arial"/>
              </a:rPr>
              <a:t> the </a:t>
            </a:r>
            <a:r>
              <a:rPr lang="fr-FR" sz="2000" dirty="0" err="1">
                <a:solidFill>
                  <a:schemeClr val="dk1"/>
                </a:solidFill>
                <a:latin typeface="Arial"/>
                <a:ea typeface="Arial"/>
                <a:cs typeface="Arial"/>
                <a:sym typeface="Arial"/>
              </a:rPr>
              <a:t>threshold</a:t>
            </a:r>
            <a:r>
              <a:rPr lang="fr-FR" sz="2000" dirty="0">
                <a:solidFill>
                  <a:schemeClr val="dk1"/>
                </a:solidFill>
                <a:latin typeface="Arial"/>
                <a:ea typeface="Arial"/>
                <a:cs typeface="Arial"/>
                <a:sym typeface="Arial"/>
              </a:rPr>
              <a:t>.</a:t>
            </a:r>
            <a:endParaRPr sz="1200" dirty="0">
              <a:solidFill>
                <a:schemeClr val="dk1"/>
              </a:solidFill>
            </a:endParaRPr>
          </a:p>
          <a:p>
            <a:pPr marL="685800" lvl="1" indent="-228600" algn="l" rtl="0">
              <a:lnSpc>
                <a:spcPct val="100000"/>
              </a:lnSpc>
              <a:spcBef>
                <a:spcPts val="0"/>
              </a:spcBef>
              <a:spcAft>
                <a:spcPts val="0"/>
              </a:spcAft>
              <a:buSzPts val="2000"/>
              <a:buChar char="•"/>
            </a:pPr>
            <a:r>
              <a:rPr lang="fr-FR" sz="2000" dirty="0">
                <a:solidFill>
                  <a:schemeClr val="dk1"/>
                </a:solidFill>
                <a:latin typeface="Arial"/>
                <a:ea typeface="Arial"/>
                <a:cs typeface="Arial"/>
                <a:sym typeface="Arial"/>
              </a:rPr>
              <a:t>VAT exemption on </a:t>
            </a:r>
            <a:r>
              <a:rPr lang="fr-FR" sz="2000" dirty="0" err="1">
                <a:solidFill>
                  <a:schemeClr val="dk1"/>
                </a:solidFill>
                <a:latin typeface="Arial"/>
                <a:ea typeface="Arial"/>
                <a:cs typeface="Arial"/>
                <a:sym typeface="Arial"/>
              </a:rPr>
              <a:t>food</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products</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which</a:t>
            </a:r>
            <a:r>
              <a:rPr lang="fr-FR" sz="2000" dirty="0">
                <a:solidFill>
                  <a:schemeClr val="dk1"/>
                </a:solidFill>
                <a:latin typeface="Arial"/>
                <a:ea typeface="Arial"/>
                <a:cs typeface="Arial"/>
                <a:sym typeface="Arial"/>
              </a:rPr>
              <a:t> are </a:t>
            </a:r>
            <a:r>
              <a:rPr lang="fr-FR" sz="2000" dirty="0" err="1">
                <a:solidFill>
                  <a:schemeClr val="dk1"/>
                </a:solidFill>
                <a:latin typeface="Arial"/>
                <a:ea typeface="Arial"/>
                <a:cs typeface="Arial"/>
                <a:sym typeface="Arial"/>
              </a:rPr>
              <a:t>locally</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produced</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reduced</a:t>
            </a:r>
            <a:r>
              <a:rPr lang="fr-FR" sz="2000" dirty="0">
                <a:solidFill>
                  <a:schemeClr val="dk1"/>
                </a:solidFill>
                <a:latin typeface="Arial"/>
                <a:ea typeface="Arial"/>
                <a:cs typeface="Arial"/>
                <a:sym typeface="Arial"/>
              </a:rPr>
              <a:t> the </a:t>
            </a:r>
            <a:r>
              <a:rPr lang="fr-FR" sz="2000" dirty="0" err="1">
                <a:solidFill>
                  <a:schemeClr val="dk1"/>
                </a:solidFill>
                <a:latin typeface="Arial"/>
                <a:ea typeface="Arial"/>
                <a:cs typeface="Arial"/>
                <a:sym typeface="Arial"/>
              </a:rPr>
              <a:t>income</a:t>
            </a:r>
            <a:r>
              <a:rPr lang="fr-FR" sz="2000" dirty="0">
                <a:solidFill>
                  <a:schemeClr val="dk1"/>
                </a:solidFill>
                <a:latin typeface="Arial"/>
                <a:ea typeface="Arial"/>
                <a:cs typeface="Arial"/>
                <a:sym typeface="Arial"/>
              </a:rPr>
              <a:t> of </a:t>
            </a:r>
            <a:r>
              <a:rPr lang="fr-FR" sz="2000" dirty="0" err="1">
                <a:solidFill>
                  <a:schemeClr val="dk1"/>
                </a:solidFill>
                <a:latin typeface="Arial"/>
                <a:ea typeface="Arial"/>
                <a:cs typeface="Arial"/>
                <a:sym typeface="Arial"/>
              </a:rPr>
              <a:t>farmers</a:t>
            </a:r>
            <a:r>
              <a:rPr lang="fr-FR" sz="2000" dirty="0">
                <a:solidFill>
                  <a:schemeClr val="dk1"/>
                </a:solidFill>
                <a:latin typeface="Arial"/>
                <a:ea typeface="Arial"/>
                <a:cs typeface="Arial"/>
                <a:sym typeface="Arial"/>
              </a:rPr>
              <a:t>.</a:t>
            </a:r>
            <a:endParaRPr sz="1200" dirty="0">
              <a:solidFill>
                <a:schemeClr val="dk1"/>
              </a:solidFill>
            </a:endParaRPr>
          </a:p>
          <a:p>
            <a:pPr marL="685800" lvl="1" indent="-228600" algn="l" rtl="0">
              <a:lnSpc>
                <a:spcPct val="100000"/>
              </a:lnSpc>
              <a:spcBef>
                <a:spcPts val="0"/>
              </a:spcBef>
              <a:spcAft>
                <a:spcPts val="0"/>
              </a:spcAft>
              <a:buSzPts val="2000"/>
              <a:buChar char="•"/>
            </a:pPr>
            <a:r>
              <a:rPr lang="fr-FR" sz="2000" dirty="0">
                <a:solidFill>
                  <a:schemeClr val="dk1"/>
                </a:solidFill>
                <a:latin typeface="Arial"/>
                <a:ea typeface="Arial"/>
                <a:cs typeface="Arial"/>
                <a:sym typeface="Arial"/>
              </a:rPr>
              <a:t>Unique VAT rate </a:t>
            </a:r>
            <a:r>
              <a:rPr lang="fr-FR" sz="2000" dirty="0" err="1">
                <a:solidFill>
                  <a:schemeClr val="dk1"/>
                </a:solidFill>
                <a:latin typeface="Arial"/>
                <a:ea typeface="Arial"/>
                <a:cs typeface="Arial"/>
                <a:sym typeface="Arial"/>
              </a:rPr>
              <a:t>is</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simpler</a:t>
            </a:r>
            <a:r>
              <a:rPr lang="fr-FR" sz="2000" dirty="0">
                <a:solidFill>
                  <a:schemeClr val="dk1"/>
                </a:solidFill>
                <a:latin typeface="Arial"/>
                <a:ea typeface="Arial"/>
                <a:cs typeface="Arial"/>
                <a:sym typeface="Arial"/>
              </a:rPr>
              <a:t> to </a:t>
            </a:r>
            <a:r>
              <a:rPr lang="fr-FR" sz="2000" dirty="0" err="1">
                <a:solidFill>
                  <a:schemeClr val="dk1"/>
                </a:solidFill>
                <a:latin typeface="Arial"/>
                <a:ea typeface="Arial"/>
                <a:cs typeface="Arial"/>
                <a:sym typeface="Arial"/>
              </a:rPr>
              <a:t>administer</a:t>
            </a:r>
            <a:r>
              <a:rPr lang="fr-FR" sz="2000" dirty="0">
                <a:solidFill>
                  <a:schemeClr val="dk1"/>
                </a:solidFill>
                <a:latin typeface="Arial"/>
                <a:ea typeface="Arial"/>
                <a:cs typeface="Arial"/>
                <a:sym typeface="Arial"/>
              </a:rPr>
              <a:t>.</a:t>
            </a:r>
            <a:endParaRPr dirty="0"/>
          </a:p>
        </p:txBody>
      </p:sp>
      <p:sp>
        <p:nvSpPr>
          <p:cNvPr id="472" name="Google Shape;472;p41"/>
          <p:cNvSpPr txBox="1">
            <a:spLocks noGrp="1"/>
          </p:cNvSpPr>
          <p:nvPr>
            <p:ph type="title"/>
          </p:nvPr>
        </p:nvSpPr>
        <p:spPr>
          <a:xfrm>
            <a:off x="970721" y="297803"/>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The </a:t>
            </a:r>
            <a:r>
              <a:rPr lang="fr-FR" dirty="0" err="1"/>
              <a:t>regressivity</a:t>
            </a:r>
            <a:r>
              <a:rPr lang="fr-FR" dirty="0"/>
              <a:t> of VAT</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2"/>
          <p:cNvSpPr txBox="1">
            <a:spLocks noGrp="1"/>
          </p:cNvSpPr>
          <p:nvPr>
            <p:ph type="body" idx="1"/>
          </p:nvPr>
        </p:nvSpPr>
        <p:spPr>
          <a:xfrm>
            <a:off x="1122405" y="1589900"/>
            <a:ext cx="9891035" cy="4785240"/>
          </a:xfrm>
          <a:prstGeom prst="rect">
            <a:avLst/>
          </a:prstGeom>
          <a:noFill/>
          <a:ln>
            <a:noFill/>
          </a:ln>
        </p:spPr>
        <p:txBody>
          <a:bodyPr spcFirstLastPara="1" wrap="square" lIns="91425" tIns="45700" rIns="91425" bIns="45700" anchor="t" anchorCtr="0">
            <a:noAutofit/>
          </a:bodyPr>
          <a:lstStyle/>
          <a:p>
            <a:pPr marL="228600" lvl="0" indent="-228600"/>
            <a:r>
              <a:rPr lang="en-US" dirty="0"/>
              <a:t>VAT exemption or zero VAT rate</a:t>
            </a:r>
          </a:p>
          <a:p>
            <a:pPr marL="685800" lvl="1" indent="-228600">
              <a:spcBef>
                <a:spcPts val="0"/>
              </a:spcBef>
            </a:pPr>
            <a:r>
              <a:rPr lang="en-US" dirty="0"/>
              <a:t>Tax incidence: Protecting the poorest?</a:t>
            </a:r>
          </a:p>
          <a:p>
            <a:pPr marL="685800" lvl="1" indent="-228600">
              <a:spcBef>
                <a:spcPts val="0"/>
              </a:spcBef>
            </a:pPr>
            <a:r>
              <a:rPr lang="en-US" dirty="0"/>
              <a:t>Zero rate: Exportations (not consumed locally) </a:t>
            </a:r>
          </a:p>
          <a:p>
            <a:pPr marL="228600" indent="-228600"/>
            <a:r>
              <a:rPr lang="en-US" sz="2800" b="0" i="0" u="none" strike="noStrike" cap="none" dirty="0">
                <a:solidFill>
                  <a:schemeClr val="dk1"/>
                </a:solidFill>
                <a:effectLst/>
                <a:latin typeface="Arial"/>
                <a:ea typeface="Arial"/>
                <a:cs typeface="Arial"/>
                <a:sym typeface="Arial"/>
              </a:rPr>
              <a:t>Tax expenditure issue.</a:t>
            </a:r>
            <a:endParaRPr lang="fr-FR" sz="2800" dirty="0"/>
          </a:p>
          <a:p>
            <a:pPr marL="685800" lvl="1" indent="-228600">
              <a:spcBef>
                <a:spcPts val="0"/>
              </a:spcBef>
            </a:pPr>
            <a:r>
              <a:rPr lang="en-US" b="0" i="0" u="none" strike="noStrike" cap="none" dirty="0">
                <a:solidFill>
                  <a:schemeClr val="dk1"/>
                </a:solidFill>
                <a:effectLst/>
                <a:latin typeface="Arial"/>
                <a:ea typeface="Arial"/>
                <a:cs typeface="Arial"/>
                <a:sym typeface="Arial"/>
              </a:rPr>
              <a:t>Does VAT exemption target the right (poorest) households?</a:t>
            </a:r>
            <a:endParaRPr lang="fr-FR" dirty="0"/>
          </a:p>
          <a:p>
            <a:pPr marL="685800" lvl="1" indent="-228600">
              <a:spcBef>
                <a:spcPts val="0"/>
              </a:spcBef>
            </a:pPr>
            <a:r>
              <a:rPr lang="en-US" b="0" i="0" u="none" strike="noStrike" cap="none" dirty="0">
                <a:solidFill>
                  <a:schemeClr val="dk1"/>
                </a:solidFill>
                <a:effectLst/>
                <a:latin typeface="Arial"/>
                <a:ea typeface="Arial"/>
                <a:cs typeface="Arial"/>
                <a:sym typeface="Arial"/>
              </a:rPr>
              <a:t>VAT exemptions vs Cash transfers (</a:t>
            </a:r>
            <a:r>
              <a:rPr lang="en-US" b="0" i="1" u="none" strike="noStrike" cap="none" dirty="0">
                <a:solidFill>
                  <a:schemeClr val="dk1"/>
                </a:solidFill>
                <a:effectLst/>
                <a:latin typeface="Arial"/>
                <a:ea typeface="Arial"/>
                <a:cs typeface="Arial"/>
                <a:sym typeface="Arial"/>
              </a:rPr>
              <a:t>Collect more, spend better</a:t>
            </a:r>
            <a:r>
              <a:rPr lang="en-US" b="0" i="0" u="none" strike="noStrike" cap="none" dirty="0">
                <a:solidFill>
                  <a:schemeClr val="dk1"/>
                </a:solidFill>
                <a:effectLst/>
                <a:latin typeface="Arial"/>
                <a:ea typeface="Arial"/>
                <a:cs typeface="Arial"/>
                <a:sym typeface="Arial"/>
              </a:rPr>
              <a:t>)</a:t>
            </a:r>
            <a:endParaRPr lang="en-US" sz="2400" dirty="0"/>
          </a:p>
          <a:p>
            <a:pPr marL="228600" lvl="0" indent="-228600" algn="l" rtl="0">
              <a:lnSpc>
                <a:spcPct val="100000"/>
              </a:lnSpc>
              <a:spcAft>
                <a:spcPts val="0"/>
              </a:spcAft>
              <a:buSzPts val="2400"/>
              <a:buChar char="•"/>
            </a:pPr>
            <a:r>
              <a:rPr lang="fr-FR" dirty="0">
                <a:solidFill>
                  <a:schemeClr val="dk1"/>
                </a:solidFill>
                <a:sym typeface="Arial"/>
              </a:rPr>
              <a:t>Non </a:t>
            </a:r>
            <a:r>
              <a:rPr lang="fr-FR" dirty="0" err="1">
                <a:solidFill>
                  <a:schemeClr val="dk1"/>
                </a:solidFill>
                <a:sym typeface="Arial"/>
              </a:rPr>
              <a:t>deductibility</a:t>
            </a:r>
            <a:r>
              <a:rPr lang="fr-FR" dirty="0">
                <a:solidFill>
                  <a:schemeClr val="dk1"/>
                </a:solidFill>
                <a:sym typeface="Arial"/>
              </a:rPr>
              <a:t> =&gt; VAT = Sales </a:t>
            </a:r>
            <a:r>
              <a:rPr lang="fr-FR" dirty="0" err="1">
                <a:solidFill>
                  <a:schemeClr val="dk1"/>
                </a:solidFill>
                <a:sym typeface="Arial"/>
              </a:rPr>
              <a:t>tax</a:t>
            </a:r>
            <a:endParaRPr dirty="0"/>
          </a:p>
          <a:p>
            <a:pPr marL="685800" lvl="1" indent="-228600" algn="l" rtl="0">
              <a:lnSpc>
                <a:spcPct val="100000"/>
              </a:lnSpc>
              <a:spcBef>
                <a:spcPts val="0"/>
              </a:spcBef>
              <a:spcAft>
                <a:spcPts val="0"/>
              </a:spcAft>
              <a:buSzPts val="2000"/>
              <a:buChar char="•"/>
            </a:pPr>
            <a:r>
              <a:rPr lang="fr-FR" b="0" dirty="0">
                <a:solidFill>
                  <a:schemeClr val="dk1"/>
                </a:solidFill>
                <a:sym typeface="Arial"/>
              </a:rPr>
              <a:t>Petroleum </a:t>
            </a:r>
            <a:r>
              <a:rPr lang="fr-FR" b="0" dirty="0" err="1">
                <a:solidFill>
                  <a:schemeClr val="dk1"/>
                </a:solidFill>
                <a:sym typeface="Arial"/>
              </a:rPr>
              <a:t>products</a:t>
            </a:r>
            <a:r>
              <a:rPr lang="fr-FR" b="0" dirty="0">
                <a:solidFill>
                  <a:schemeClr val="dk1"/>
                </a:solidFill>
                <a:sym typeface="Arial"/>
              </a:rPr>
              <a:t>: Risk of </a:t>
            </a:r>
            <a:r>
              <a:rPr lang="fr-FR" b="0" dirty="0" err="1">
                <a:solidFill>
                  <a:schemeClr val="dk1"/>
                </a:solidFill>
                <a:sym typeface="Arial"/>
              </a:rPr>
              <a:t>smuggling</a:t>
            </a:r>
            <a:r>
              <a:rPr lang="fr-FR" b="0" dirty="0">
                <a:solidFill>
                  <a:schemeClr val="dk1"/>
                </a:solidFill>
                <a:sym typeface="Arial"/>
              </a:rPr>
              <a:t>?</a:t>
            </a:r>
          </a:p>
          <a:p>
            <a:pPr marL="685800" lvl="1" indent="-228600" algn="l" rtl="0">
              <a:lnSpc>
                <a:spcPct val="100000"/>
              </a:lnSpc>
              <a:spcBef>
                <a:spcPts val="0"/>
              </a:spcBef>
              <a:spcAft>
                <a:spcPts val="0"/>
              </a:spcAft>
              <a:buSzPts val="2000"/>
              <a:buChar char="•"/>
            </a:pPr>
            <a:r>
              <a:rPr lang="fr-FR" b="0" dirty="0">
                <a:solidFill>
                  <a:schemeClr val="dk1"/>
                </a:solidFill>
                <a:sym typeface="Arial"/>
              </a:rPr>
              <a:t>The </a:t>
            </a:r>
            <a:r>
              <a:rPr lang="fr-FR" b="0" dirty="0" err="1">
                <a:solidFill>
                  <a:schemeClr val="dk1"/>
                </a:solidFill>
                <a:sym typeface="Arial"/>
              </a:rPr>
              <a:t>Chinese</a:t>
            </a:r>
            <a:r>
              <a:rPr lang="fr-FR" b="0" dirty="0">
                <a:solidFill>
                  <a:schemeClr val="dk1"/>
                </a:solidFill>
                <a:sym typeface="Arial"/>
              </a:rPr>
              <a:t> </a:t>
            </a:r>
            <a:r>
              <a:rPr lang="fr-FR" b="0" dirty="0" err="1">
                <a:solidFill>
                  <a:schemeClr val="dk1"/>
                </a:solidFill>
                <a:sym typeface="Arial"/>
              </a:rPr>
              <a:t>example</a:t>
            </a:r>
            <a:r>
              <a:rPr lang="fr-FR" b="0" dirty="0">
                <a:solidFill>
                  <a:schemeClr val="dk1"/>
                </a:solidFill>
                <a:sym typeface="Arial"/>
              </a:rPr>
              <a:t>: </a:t>
            </a:r>
            <a:r>
              <a:rPr lang="fr-FR" b="0" dirty="0" err="1">
                <a:solidFill>
                  <a:schemeClr val="dk1"/>
                </a:solidFill>
                <a:sym typeface="Arial"/>
              </a:rPr>
              <a:t>Gradual</a:t>
            </a:r>
            <a:r>
              <a:rPr lang="fr-FR" b="0" dirty="0">
                <a:solidFill>
                  <a:schemeClr val="dk1"/>
                </a:solidFill>
                <a:sym typeface="Arial"/>
              </a:rPr>
              <a:t> introduction of VAT </a:t>
            </a:r>
            <a:r>
              <a:rPr lang="fr-FR" b="0" dirty="0" err="1">
                <a:solidFill>
                  <a:schemeClr val="dk1"/>
                </a:solidFill>
                <a:sym typeface="Arial"/>
              </a:rPr>
              <a:t>through</a:t>
            </a:r>
            <a:r>
              <a:rPr lang="fr-FR" b="0" dirty="0">
                <a:solidFill>
                  <a:schemeClr val="dk1"/>
                </a:solidFill>
                <a:sym typeface="Arial"/>
              </a:rPr>
              <a:t> the </a:t>
            </a:r>
            <a:r>
              <a:rPr lang="fr-FR" b="0" dirty="0" err="1">
                <a:solidFill>
                  <a:schemeClr val="dk1"/>
                </a:solidFill>
                <a:sym typeface="Arial"/>
              </a:rPr>
              <a:t>deductibility</a:t>
            </a:r>
            <a:endParaRPr lang="fr-FR" dirty="0"/>
          </a:p>
          <a:p>
            <a:pPr marL="228600" indent="-228600">
              <a:buSzPts val="2000"/>
            </a:pPr>
            <a:r>
              <a:rPr lang="en-US" b="0" i="0" u="none" strike="noStrike" cap="none" dirty="0">
                <a:solidFill>
                  <a:schemeClr val="dk1"/>
                </a:solidFill>
                <a:effectLst/>
                <a:sym typeface="Arial"/>
              </a:rPr>
              <a:t>VAT credit refunds</a:t>
            </a:r>
            <a:endParaRPr lang="fr-FR" dirty="0"/>
          </a:p>
          <a:p>
            <a:pPr marL="685800" lvl="1" indent="-228600">
              <a:spcBef>
                <a:spcPts val="0"/>
              </a:spcBef>
            </a:pPr>
            <a:r>
              <a:rPr lang="en-US" b="0" i="0" u="none" strike="noStrike" cap="none" dirty="0">
                <a:solidFill>
                  <a:schemeClr val="dk1"/>
                </a:solidFill>
                <a:effectLst/>
                <a:sym typeface="Arial"/>
              </a:rPr>
              <a:t>Source of VAT fraud in EU (carousel)</a:t>
            </a:r>
            <a:endParaRPr lang="fr-FR" dirty="0"/>
          </a:p>
          <a:p>
            <a:pPr marL="685800" lvl="1" indent="-228600">
              <a:spcBef>
                <a:spcPts val="0"/>
              </a:spcBef>
            </a:pPr>
            <a:r>
              <a:rPr lang="en-US" b="0" i="0" u="none" strike="noStrike" cap="none" dirty="0">
                <a:solidFill>
                  <a:schemeClr val="dk1"/>
                </a:solidFill>
                <a:effectLst/>
                <a:sym typeface="Arial"/>
              </a:rPr>
              <a:t>Developing countries unable to refund VAT credit especially in resource rich countries =&gt; VAT exemption.</a:t>
            </a:r>
            <a:r>
              <a:rPr lang="en-US" sz="2400" b="0" i="0" u="none" strike="noStrike" cap="none" dirty="0">
                <a:solidFill>
                  <a:schemeClr val="dk1"/>
                </a:solidFill>
                <a:effectLst/>
                <a:sym typeface="Arial"/>
              </a:rPr>
              <a:t> </a:t>
            </a:r>
            <a:endParaRPr lang="fr-FR" sz="2400" dirty="0">
              <a:effectLst/>
            </a:endParaRPr>
          </a:p>
        </p:txBody>
      </p:sp>
      <p:sp>
        <p:nvSpPr>
          <p:cNvPr id="479" name="Google Shape;479;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Main VAT issues (1)</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426576-A2CE-45E7-8429-DCDCA33CF0B8}"/>
              </a:ext>
            </a:extLst>
          </p:cNvPr>
          <p:cNvSpPr>
            <a:spLocks noGrp="1"/>
          </p:cNvSpPr>
          <p:nvPr>
            <p:ph type="body" idx="1"/>
          </p:nvPr>
        </p:nvSpPr>
        <p:spPr>
          <a:xfrm>
            <a:off x="871652" y="1488048"/>
            <a:ext cx="10905699" cy="3881904"/>
          </a:xfrm>
        </p:spPr>
        <p:txBody>
          <a:bodyPr/>
          <a:lstStyle/>
          <a:p>
            <a:pPr marL="228600" lvl="0" indent="-228600" algn="l" rtl="0">
              <a:lnSpc>
                <a:spcPct val="100000"/>
              </a:lnSpc>
              <a:spcBef>
                <a:spcPts val="600"/>
              </a:spcBef>
              <a:spcAft>
                <a:spcPts val="0"/>
              </a:spcAft>
              <a:buSzPts val="2400"/>
              <a:buChar char="•"/>
            </a:pPr>
            <a:r>
              <a:rPr lang="en-US" sz="2800" dirty="0">
                <a:solidFill>
                  <a:schemeClr val="dk1"/>
                </a:solidFill>
                <a:latin typeface="Arial"/>
                <a:ea typeface="Arial"/>
                <a:cs typeface="Arial"/>
                <a:sym typeface="Arial"/>
              </a:rPr>
              <a:t>VAT and informality</a:t>
            </a:r>
          </a:p>
          <a:p>
            <a:pPr marL="685800" lvl="1" indent="-228600">
              <a:spcBef>
                <a:spcPts val="600"/>
              </a:spcBef>
              <a:buSzPts val="2400"/>
            </a:pPr>
            <a:r>
              <a:rPr lang="fr-FR" sz="2400" dirty="0"/>
              <a:t>VAT taxes </a:t>
            </a:r>
            <a:r>
              <a:rPr lang="fr-FR" sz="2400" dirty="0" err="1"/>
              <a:t>intermediary</a:t>
            </a:r>
            <a:r>
              <a:rPr lang="fr-FR" sz="2400" dirty="0"/>
              <a:t> </a:t>
            </a:r>
            <a:r>
              <a:rPr lang="fr-FR" sz="2400" dirty="0" err="1"/>
              <a:t>consumption</a:t>
            </a:r>
            <a:r>
              <a:rPr lang="fr-FR" sz="2400" dirty="0"/>
              <a:t> of non VAT liable </a:t>
            </a:r>
            <a:r>
              <a:rPr lang="fr-FR" sz="2400" dirty="0" err="1"/>
              <a:t>firms</a:t>
            </a:r>
            <a:r>
              <a:rPr lang="fr-FR" sz="2400" dirty="0"/>
              <a:t> (</a:t>
            </a:r>
            <a:r>
              <a:rPr lang="fr-FR" sz="2400" dirty="0" err="1"/>
              <a:t>small</a:t>
            </a:r>
            <a:r>
              <a:rPr lang="fr-FR" sz="2400" dirty="0"/>
              <a:t> </a:t>
            </a:r>
            <a:r>
              <a:rPr lang="fr-FR" sz="2400" dirty="0" err="1"/>
              <a:t>enterprises</a:t>
            </a:r>
            <a:r>
              <a:rPr lang="fr-FR" sz="2400" dirty="0"/>
              <a:t>)</a:t>
            </a:r>
          </a:p>
          <a:p>
            <a:pPr marL="685800" lvl="1" indent="-228600">
              <a:spcBef>
                <a:spcPts val="600"/>
              </a:spcBef>
              <a:buSzPts val="2400"/>
            </a:pPr>
            <a:r>
              <a:rPr lang="fr-FR" sz="2400" dirty="0"/>
              <a:t>VAT </a:t>
            </a:r>
            <a:r>
              <a:rPr lang="fr-FR" sz="2400" dirty="0" err="1"/>
              <a:t>is</a:t>
            </a:r>
            <a:r>
              <a:rPr lang="fr-FR" sz="2400" dirty="0"/>
              <a:t> </a:t>
            </a:r>
            <a:r>
              <a:rPr lang="fr-FR" sz="2400" dirty="0" err="1"/>
              <a:t>then</a:t>
            </a:r>
            <a:r>
              <a:rPr lang="fr-FR" sz="2400" dirty="0"/>
              <a:t> a </a:t>
            </a:r>
            <a:r>
              <a:rPr lang="fr-FR" sz="2400" dirty="0" err="1"/>
              <a:t>powerfull</a:t>
            </a:r>
            <a:r>
              <a:rPr lang="fr-FR" sz="2400" dirty="0"/>
              <a:t> </a:t>
            </a:r>
            <a:r>
              <a:rPr lang="fr-FR" sz="2400" dirty="0" err="1"/>
              <a:t>tool</a:t>
            </a:r>
            <a:r>
              <a:rPr lang="fr-FR" sz="2400" dirty="0"/>
              <a:t> to </a:t>
            </a:r>
            <a:r>
              <a:rPr lang="fr-FR" sz="2400" dirty="0" err="1"/>
              <a:t>tax</a:t>
            </a:r>
            <a:r>
              <a:rPr lang="fr-FR" sz="2400" dirty="0"/>
              <a:t> </a:t>
            </a:r>
            <a:r>
              <a:rPr lang="fr-FR" sz="2400" dirty="0" err="1"/>
              <a:t>informal</a:t>
            </a:r>
            <a:r>
              <a:rPr lang="fr-FR" sz="2400" dirty="0"/>
              <a:t> </a:t>
            </a:r>
            <a:r>
              <a:rPr lang="fr-FR" sz="2400" dirty="0" err="1"/>
              <a:t>sector</a:t>
            </a:r>
            <a:r>
              <a:rPr lang="fr-FR" sz="2400" dirty="0"/>
              <a:t> (</a:t>
            </a:r>
            <a:r>
              <a:rPr lang="fr-FR" sz="2400" dirty="0" err="1"/>
              <a:t>small</a:t>
            </a:r>
            <a:r>
              <a:rPr lang="fr-FR" sz="2400" dirty="0"/>
              <a:t> </a:t>
            </a:r>
            <a:r>
              <a:rPr lang="fr-FR" sz="2400" dirty="0" err="1"/>
              <a:t>firms</a:t>
            </a:r>
            <a:r>
              <a:rPr lang="fr-FR" sz="2400" dirty="0"/>
              <a:t>).</a:t>
            </a:r>
          </a:p>
          <a:p>
            <a:pPr marL="685800" lvl="1" indent="-228600">
              <a:spcBef>
                <a:spcPts val="600"/>
              </a:spcBef>
              <a:buSzPts val="2400"/>
            </a:pPr>
            <a:r>
              <a:rPr lang="fr-FR" sz="2400" dirty="0"/>
              <a:t>VAT exemptions </a:t>
            </a:r>
            <a:r>
              <a:rPr lang="fr-FR" sz="2400" dirty="0" err="1"/>
              <a:t>favor</a:t>
            </a:r>
            <a:r>
              <a:rPr lang="fr-FR" sz="2400" dirty="0"/>
              <a:t> </a:t>
            </a:r>
            <a:r>
              <a:rPr lang="fr-FR" sz="2400" dirty="0" err="1"/>
              <a:t>informal</a:t>
            </a:r>
            <a:r>
              <a:rPr lang="fr-FR" sz="2400" dirty="0"/>
              <a:t> </a:t>
            </a:r>
            <a:r>
              <a:rPr lang="fr-FR" sz="2400" dirty="0" err="1"/>
              <a:t>firms</a:t>
            </a:r>
            <a:r>
              <a:rPr lang="fr-FR" sz="2400" dirty="0"/>
              <a:t>.</a:t>
            </a:r>
          </a:p>
        </p:txBody>
      </p:sp>
      <p:sp>
        <p:nvSpPr>
          <p:cNvPr id="3" name="Titre 2">
            <a:extLst>
              <a:ext uri="{FF2B5EF4-FFF2-40B4-BE49-F238E27FC236}">
                <a16:creationId xmlns:a16="http://schemas.microsoft.com/office/drawing/2014/main" id="{9DC0BD74-E5B2-4C4E-BD38-27C59D7AE197}"/>
              </a:ext>
            </a:extLst>
          </p:cNvPr>
          <p:cNvSpPr>
            <a:spLocks noGrp="1"/>
          </p:cNvSpPr>
          <p:nvPr>
            <p:ph type="title"/>
          </p:nvPr>
        </p:nvSpPr>
        <p:spPr/>
        <p:txBody>
          <a:bodyPr/>
          <a:lstStyle/>
          <a:p>
            <a:r>
              <a:rPr lang="fr-FR" dirty="0"/>
              <a:t>Main</a:t>
            </a:r>
            <a:r>
              <a:rPr lang="fr-FR" baseline="0" dirty="0"/>
              <a:t> VAT issues (2)</a:t>
            </a:r>
            <a:endParaRPr lang="fr-FR" dirty="0"/>
          </a:p>
        </p:txBody>
      </p:sp>
    </p:spTree>
    <p:extLst>
      <p:ext uri="{BB962C8B-B14F-4D97-AF65-F5344CB8AC3E}">
        <p14:creationId xmlns:p14="http://schemas.microsoft.com/office/powerpoint/2010/main" val="646154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3"/>
          <p:cNvSpPr txBox="1">
            <a:spLocks noGrp="1"/>
          </p:cNvSpPr>
          <p:nvPr>
            <p:ph type="title"/>
          </p:nvPr>
        </p:nvSpPr>
        <p:spPr>
          <a:xfrm>
            <a:off x="1384379" y="2834174"/>
            <a:ext cx="6943192"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a:t>Questions?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4"/>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fr-FR" sz="6000" dirty="0">
                <a:solidFill>
                  <a:schemeClr val="dk2"/>
                </a:solidFill>
                <a:latin typeface="Arial"/>
                <a:ea typeface="Arial"/>
                <a:cs typeface="Arial"/>
                <a:sym typeface="Arial"/>
              </a:rPr>
              <a:t>VAT</a:t>
            </a:r>
            <a:endParaRPr dirty="0"/>
          </a:p>
        </p:txBody>
      </p:sp>
      <p:sp>
        <p:nvSpPr>
          <p:cNvPr id="492" name="Google Shape;492;p44"/>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dirty="0"/>
              <a:t>Quiz time!</a:t>
            </a:r>
            <a:endParaRPr dirty="0"/>
          </a:p>
        </p:txBody>
      </p:sp>
      <p:pic>
        <p:nvPicPr>
          <p:cNvPr id="493" name="Google Shape;493;p44"/>
          <p:cNvPicPr preferRelativeResize="0"/>
          <p:nvPr/>
        </p:nvPicPr>
        <p:blipFill rotWithShape="1">
          <a:blip r:embed="rId3">
            <a:alphaModFix/>
          </a:blip>
          <a:srcRect/>
          <a:stretch/>
        </p:blipFill>
        <p:spPr>
          <a:xfrm>
            <a:off x="9909860" y="283574"/>
            <a:ext cx="1316626" cy="131662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5"/>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Excises and Green taxes</a:t>
            </a:r>
            <a:endParaRPr dirty="0"/>
          </a:p>
        </p:txBody>
      </p:sp>
      <p:grpSp>
        <p:nvGrpSpPr>
          <p:cNvPr id="499" name="Google Shape;499;p45"/>
          <p:cNvGrpSpPr/>
          <p:nvPr/>
        </p:nvGrpSpPr>
        <p:grpSpPr>
          <a:xfrm>
            <a:off x="1669424" y="1827524"/>
            <a:ext cx="9243676" cy="3877638"/>
            <a:chOff x="831224" y="1899"/>
            <a:chExt cx="9243676" cy="3877638"/>
          </a:xfrm>
        </p:grpSpPr>
        <p:sp>
          <p:nvSpPr>
            <p:cNvPr id="500" name="Google Shape;500;p45"/>
            <p:cNvSpPr/>
            <p:nvPr/>
          </p:nvSpPr>
          <p:spPr>
            <a:xfrm>
              <a:off x="831224" y="1899"/>
              <a:ext cx="2955517" cy="1182206"/>
            </a:xfrm>
            <a:prstGeom prst="chevron">
              <a:avLst>
                <a:gd name="adj" fmla="val 50000"/>
              </a:avLst>
            </a:prstGeom>
            <a:solidFill>
              <a:srgbClr val="49C4D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5"/>
            <p:cNvSpPr txBox="1"/>
            <p:nvPr/>
          </p:nvSpPr>
          <p:spPr>
            <a:xfrm>
              <a:off x="1422327" y="1899"/>
              <a:ext cx="1773311" cy="1182206"/>
            </a:xfrm>
            <a:prstGeom prst="rect">
              <a:avLst/>
            </a:prstGeom>
            <a:noFill/>
            <a:ln>
              <a:noFill/>
            </a:ln>
          </p:spPr>
          <p:txBody>
            <a:bodyPr spcFirstLastPara="1" wrap="square" lIns="24125" tIns="12050" rIns="0" bIns="1205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fr-FR" sz="1900">
                  <a:solidFill>
                    <a:schemeClr val="lt1"/>
                  </a:solidFill>
                  <a:latin typeface="Arial"/>
                  <a:ea typeface="Arial"/>
                  <a:cs typeface="Arial"/>
                  <a:sym typeface="Arial"/>
                </a:rPr>
                <a:t>Sin tax</a:t>
              </a:r>
              <a:endParaRPr/>
            </a:p>
          </p:txBody>
        </p:sp>
        <p:sp>
          <p:nvSpPr>
            <p:cNvPr id="502" name="Google Shape;502;p45"/>
            <p:cNvSpPr/>
            <p:nvPr/>
          </p:nvSpPr>
          <p:spPr>
            <a:xfrm>
              <a:off x="3402524" y="102387"/>
              <a:ext cx="2453079" cy="981231"/>
            </a:xfrm>
            <a:prstGeom prst="chevron">
              <a:avLst>
                <a:gd name="adj" fmla="val 50000"/>
              </a:avLst>
            </a:prstGeom>
            <a:solidFill>
              <a:srgbClr val="CDE9F1">
                <a:alpha val="89803"/>
              </a:srgbClr>
            </a:solidFill>
            <a:ln w="12700" cap="flat" cmpd="sng">
              <a:solidFill>
                <a:srgbClr val="CDE9F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5"/>
            <p:cNvSpPr txBox="1"/>
            <p:nvPr/>
          </p:nvSpPr>
          <p:spPr>
            <a:xfrm>
              <a:off x="3893140" y="102387"/>
              <a:ext cx="1471848" cy="981231"/>
            </a:xfrm>
            <a:prstGeom prst="rect">
              <a:avLst/>
            </a:prstGeom>
            <a:noFill/>
            <a:ln>
              <a:noFill/>
            </a:ln>
          </p:spPr>
          <p:txBody>
            <a:bodyPr spcFirstLastPara="1" wrap="square" lIns="17775" tIns="8875" rIns="0"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Tobacco, alcohol, soft drinks?</a:t>
              </a:r>
              <a:endParaRPr/>
            </a:p>
          </p:txBody>
        </p:sp>
        <p:sp>
          <p:nvSpPr>
            <p:cNvPr id="504" name="Google Shape;504;p45"/>
            <p:cNvSpPr/>
            <p:nvPr/>
          </p:nvSpPr>
          <p:spPr>
            <a:xfrm>
              <a:off x="5512172" y="102387"/>
              <a:ext cx="2453079" cy="981231"/>
            </a:xfrm>
            <a:prstGeom prst="chevron">
              <a:avLst>
                <a:gd name="adj" fmla="val 50000"/>
              </a:avLst>
            </a:prstGeom>
            <a:solidFill>
              <a:srgbClr val="CDE9F1">
                <a:alpha val="89803"/>
              </a:srgbClr>
            </a:solidFill>
            <a:ln w="12700" cap="flat" cmpd="sng">
              <a:solidFill>
                <a:srgbClr val="CDE9F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5"/>
            <p:cNvSpPr txBox="1"/>
            <p:nvPr/>
          </p:nvSpPr>
          <p:spPr>
            <a:xfrm>
              <a:off x="6002788" y="102387"/>
              <a:ext cx="1471848" cy="981231"/>
            </a:xfrm>
            <a:prstGeom prst="rect">
              <a:avLst/>
            </a:prstGeom>
            <a:noFill/>
            <a:ln>
              <a:noFill/>
            </a:ln>
          </p:spPr>
          <p:txBody>
            <a:bodyPr spcFirstLastPara="1" wrap="square" lIns="17775" tIns="8875" rIns="0"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Very regressive</a:t>
              </a:r>
              <a:endParaRPr/>
            </a:p>
          </p:txBody>
        </p:sp>
        <p:sp>
          <p:nvSpPr>
            <p:cNvPr id="506" name="Google Shape;506;p45"/>
            <p:cNvSpPr/>
            <p:nvPr/>
          </p:nvSpPr>
          <p:spPr>
            <a:xfrm>
              <a:off x="7621821" y="102387"/>
              <a:ext cx="2453079" cy="981231"/>
            </a:xfrm>
            <a:prstGeom prst="chevron">
              <a:avLst>
                <a:gd name="adj" fmla="val 50000"/>
              </a:avLst>
            </a:prstGeom>
            <a:solidFill>
              <a:srgbClr val="CDE9F1">
                <a:alpha val="89803"/>
              </a:srgbClr>
            </a:solidFill>
            <a:ln w="12700" cap="flat" cmpd="sng">
              <a:solidFill>
                <a:srgbClr val="CDE9F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5"/>
            <p:cNvSpPr txBox="1"/>
            <p:nvPr/>
          </p:nvSpPr>
          <p:spPr>
            <a:xfrm>
              <a:off x="8112437" y="102387"/>
              <a:ext cx="1471848" cy="981231"/>
            </a:xfrm>
            <a:prstGeom prst="rect">
              <a:avLst/>
            </a:prstGeom>
            <a:noFill/>
            <a:ln>
              <a:noFill/>
            </a:ln>
          </p:spPr>
          <p:txBody>
            <a:bodyPr spcFirstLastPara="1" wrap="square" lIns="17775" tIns="8875" rIns="0"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Earmarking? Discourage bad behavior?</a:t>
              </a:r>
              <a:endParaRPr/>
            </a:p>
          </p:txBody>
        </p:sp>
        <p:sp>
          <p:nvSpPr>
            <p:cNvPr id="508" name="Google Shape;508;p45"/>
            <p:cNvSpPr/>
            <p:nvPr/>
          </p:nvSpPr>
          <p:spPr>
            <a:xfrm>
              <a:off x="831224" y="1349615"/>
              <a:ext cx="2955517" cy="1182206"/>
            </a:xfrm>
            <a:prstGeom prst="chevron">
              <a:avLst>
                <a:gd name="adj" fmla="val 50000"/>
              </a:avLst>
            </a:prstGeom>
            <a:solidFill>
              <a:srgbClr val="49C4D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5"/>
            <p:cNvSpPr txBox="1"/>
            <p:nvPr/>
          </p:nvSpPr>
          <p:spPr>
            <a:xfrm>
              <a:off x="1422327" y="1349615"/>
              <a:ext cx="1773311" cy="1182206"/>
            </a:xfrm>
            <a:prstGeom prst="rect">
              <a:avLst/>
            </a:prstGeom>
            <a:noFill/>
            <a:ln>
              <a:noFill/>
            </a:ln>
          </p:spPr>
          <p:txBody>
            <a:bodyPr spcFirstLastPara="1" wrap="square" lIns="24125" tIns="12050" rIns="0" bIns="1205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fr-FR" sz="1900">
                  <a:solidFill>
                    <a:schemeClr val="lt1"/>
                  </a:solidFill>
                  <a:latin typeface="Arial"/>
                  <a:ea typeface="Arial"/>
                  <a:cs typeface="Arial"/>
                  <a:sym typeface="Arial"/>
                </a:rPr>
                <a:t>Luxury tax</a:t>
              </a:r>
              <a:endParaRPr/>
            </a:p>
          </p:txBody>
        </p:sp>
        <p:sp>
          <p:nvSpPr>
            <p:cNvPr id="510" name="Google Shape;510;p45"/>
            <p:cNvSpPr/>
            <p:nvPr/>
          </p:nvSpPr>
          <p:spPr>
            <a:xfrm>
              <a:off x="3402524" y="1450103"/>
              <a:ext cx="2453079" cy="981231"/>
            </a:xfrm>
            <a:prstGeom prst="chevron">
              <a:avLst>
                <a:gd name="adj" fmla="val 50000"/>
              </a:avLst>
            </a:prstGeom>
            <a:solidFill>
              <a:srgbClr val="CDE9F1">
                <a:alpha val="89803"/>
              </a:srgbClr>
            </a:solidFill>
            <a:ln w="12700" cap="flat" cmpd="sng">
              <a:solidFill>
                <a:srgbClr val="CDE9F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5"/>
            <p:cNvSpPr txBox="1"/>
            <p:nvPr/>
          </p:nvSpPr>
          <p:spPr>
            <a:xfrm>
              <a:off x="3893140" y="1450103"/>
              <a:ext cx="1471848" cy="981231"/>
            </a:xfrm>
            <a:prstGeom prst="rect">
              <a:avLst/>
            </a:prstGeom>
            <a:noFill/>
            <a:ln>
              <a:noFill/>
            </a:ln>
          </p:spPr>
          <p:txBody>
            <a:bodyPr spcFirstLastPara="1" wrap="square" lIns="17775" tIns="8875" rIns="0"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Gold, diamonds, yachts</a:t>
              </a:r>
              <a:endParaRPr/>
            </a:p>
          </p:txBody>
        </p:sp>
        <p:sp>
          <p:nvSpPr>
            <p:cNvPr id="512" name="Google Shape;512;p45"/>
            <p:cNvSpPr/>
            <p:nvPr/>
          </p:nvSpPr>
          <p:spPr>
            <a:xfrm>
              <a:off x="5512172" y="1450103"/>
              <a:ext cx="2453079" cy="981231"/>
            </a:xfrm>
            <a:prstGeom prst="chevron">
              <a:avLst>
                <a:gd name="adj" fmla="val 50000"/>
              </a:avLst>
            </a:prstGeom>
            <a:solidFill>
              <a:srgbClr val="CDE9F1">
                <a:alpha val="89803"/>
              </a:srgbClr>
            </a:solidFill>
            <a:ln w="12700" cap="flat" cmpd="sng">
              <a:solidFill>
                <a:srgbClr val="CDE9F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5"/>
            <p:cNvSpPr txBox="1"/>
            <p:nvPr/>
          </p:nvSpPr>
          <p:spPr>
            <a:xfrm>
              <a:off x="6002788" y="1450103"/>
              <a:ext cx="1471848" cy="981231"/>
            </a:xfrm>
            <a:prstGeom prst="rect">
              <a:avLst/>
            </a:prstGeom>
            <a:noFill/>
            <a:ln>
              <a:noFill/>
            </a:ln>
          </p:spPr>
          <p:txBody>
            <a:bodyPr spcFirstLastPara="1" wrap="square" lIns="17775" tIns="8875" rIns="0"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Usually progressive</a:t>
              </a:r>
              <a:endParaRPr/>
            </a:p>
          </p:txBody>
        </p:sp>
        <p:sp>
          <p:nvSpPr>
            <p:cNvPr id="514" name="Google Shape;514;p45"/>
            <p:cNvSpPr/>
            <p:nvPr/>
          </p:nvSpPr>
          <p:spPr>
            <a:xfrm>
              <a:off x="7621821" y="1450103"/>
              <a:ext cx="2453079" cy="981231"/>
            </a:xfrm>
            <a:prstGeom prst="chevron">
              <a:avLst>
                <a:gd name="adj" fmla="val 50000"/>
              </a:avLst>
            </a:prstGeom>
            <a:solidFill>
              <a:srgbClr val="CDE9F1">
                <a:alpha val="89803"/>
              </a:srgbClr>
            </a:solidFill>
            <a:ln w="12700" cap="flat" cmpd="sng">
              <a:solidFill>
                <a:srgbClr val="CDE9F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5"/>
            <p:cNvSpPr txBox="1"/>
            <p:nvPr/>
          </p:nvSpPr>
          <p:spPr>
            <a:xfrm>
              <a:off x="8112437" y="1450103"/>
              <a:ext cx="1471848" cy="981231"/>
            </a:xfrm>
            <a:prstGeom prst="rect">
              <a:avLst/>
            </a:prstGeom>
            <a:noFill/>
            <a:ln>
              <a:noFill/>
            </a:ln>
          </p:spPr>
          <p:txBody>
            <a:bodyPr spcFirstLastPara="1" wrap="square" lIns="17775" tIns="8875" rIns="0"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Revenue focus</a:t>
              </a:r>
              <a:endParaRPr/>
            </a:p>
          </p:txBody>
        </p:sp>
        <p:sp>
          <p:nvSpPr>
            <p:cNvPr id="516" name="Google Shape;516;p45"/>
            <p:cNvSpPr/>
            <p:nvPr/>
          </p:nvSpPr>
          <p:spPr>
            <a:xfrm>
              <a:off x="831224" y="2697331"/>
              <a:ext cx="2955517" cy="1182206"/>
            </a:xfrm>
            <a:prstGeom prst="chevron">
              <a:avLst>
                <a:gd name="adj" fmla="val 50000"/>
              </a:avLst>
            </a:prstGeom>
            <a:solidFill>
              <a:srgbClr val="49C4D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5"/>
            <p:cNvSpPr txBox="1"/>
            <p:nvPr/>
          </p:nvSpPr>
          <p:spPr>
            <a:xfrm>
              <a:off x="1422327" y="2697331"/>
              <a:ext cx="1773311" cy="1182206"/>
            </a:xfrm>
            <a:prstGeom prst="rect">
              <a:avLst/>
            </a:prstGeom>
            <a:noFill/>
            <a:ln>
              <a:noFill/>
            </a:ln>
          </p:spPr>
          <p:txBody>
            <a:bodyPr spcFirstLastPara="1" wrap="square" lIns="22850" tIns="11425" rIns="0"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fr-FR" sz="1800">
                  <a:solidFill>
                    <a:schemeClr val="lt1"/>
                  </a:solidFill>
                  <a:latin typeface="Arial"/>
                  <a:ea typeface="Arial"/>
                  <a:cs typeface="Arial"/>
                  <a:sym typeface="Arial"/>
                </a:rPr>
                <a:t>Externalities (Green Tax)</a:t>
              </a:r>
              <a:endParaRPr/>
            </a:p>
          </p:txBody>
        </p:sp>
        <p:sp>
          <p:nvSpPr>
            <p:cNvPr id="518" name="Google Shape;518;p45"/>
            <p:cNvSpPr/>
            <p:nvPr/>
          </p:nvSpPr>
          <p:spPr>
            <a:xfrm>
              <a:off x="3402524" y="2797819"/>
              <a:ext cx="2453079" cy="981231"/>
            </a:xfrm>
            <a:prstGeom prst="chevron">
              <a:avLst>
                <a:gd name="adj" fmla="val 50000"/>
              </a:avLst>
            </a:prstGeom>
            <a:solidFill>
              <a:srgbClr val="CDE9F1">
                <a:alpha val="89803"/>
              </a:srgbClr>
            </a:solidFill>
            <a:ln w="12700" cap="flat" cmpd="sng">
              <a:solidFill>
                <a:srgbClr val="CDE9F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5"/>
            <p:cNvSpPr txBox="1"/>
            <p:nvPr/>
          </p:nvSpPr>
          <p:spPr>
            <a:xfrm>
              <a:off x="3893140" y="2797819"/>
              <a:ext cx="1471848" cy="981231"/>
            </a:xfrm>
            <a:prstGeom prst="rect">
              <a:avLst/>
            </a:prstGeom>
            <a:noFill/>
            <a:ln>
              <a:noFill/>
            </a:ln>
          </p:spPr>
          <p:txBody>
            <a:bodyPr spcFirstLastPara="1" wrap="square" lIns="17775" tIns="8875" rIns="0"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Unit or value of products that cause pollution or other “negative” externalities</a:t>
              </a:r>
              <a:endParaRPr/>
            </a:p>
          </p:txBody>
        </p:sp>
        <p:sp>
          <p:nvSpPr>
            <p:cNvPr id="520" name="Google Shape;520;p45"/>
            <p:cNvSpPr/>
            <p:nvPr/>
          </p:nvSpPr>
          <p:spPr>
            <a:xfrm>
              <a:off x="5512172" y="2797819"/>
              <a:ext cx="2453079" cy="981231"/>
            </a:xfrm>
            <a:prstGeom prst="chevron">
              <a:avLst>
                <a:gd name="adj" fmla="val 50000"/>
              </a:avLst>
            </a:prstGeom>
            <a:solidFill>
              <a:srgbClr val="CDE9F1">
                <a:alpha val="89803"/>
              </a:srgbClr>
            </a:solidFill>
            <a:ln w="12700" cap="flat" cmpd="sng">
              <a:solidFill>
                <a:srgbClr val="CDE9F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5"/>
            <p:cNvSpPr txBox="1"/>
            <p:nvPr/>
          </p:nvSpPr>
          <p:spPr>
            <a:xfrm>
              <a:off x="6002788" y="2797819"/>
              <a:ext cx="1471848" cy="981231"/>
            </a:xfrm>
            <a:prstGeom prst="rect">
              <a:avLst/>
            </a:prstGeom>
            <a:noFill/>
            <a:ln>
              <a:noFill/>
            </a:ln>
          </p:spPr>
          <p:txBody>
            <a:bodyPr spcFirstLastPara="1" wrap="square" lIns="17775" tIns="8875" rIns="0"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Unclear, more regressive</a:t>
              </a:r>
              <a:endParaRPr/>
            </a:p>
          </p:txBody>
        </p:sp>
        <p:sp>
          <p:nvSpPr>
            <p:cNvPr id="522" name="Google Shape;522;p45"/>
            <p:cNvSpPr/>
            <p:nvPr/>
          </p:nvSpPr>
          <p:spPr>
            <a:xfrm>
              <a:off x="7621821" y="2797819"/>
              <a:ext cx="2453079" cy="981231"/>
            </a:xfrm>
            <a:prstGeom prst="chevron">
              <a:avLst>
                <a:gd name="adj" fmla="val 50000"/>
              </a:avLst>
            </a:prstGeom>
            <a:solidFill>
              <a:srgbClr val="CDE9F1">
                <a:alpha val="89803"/>
              </a:srgbClr>
            </a:solidFill>
            <a:ln w="12700" cap="flat" cmpd="sng">
              <a:solidFill>
                <a:srgbClr val="CDE9F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5"/>
            <p:cNvSpPr txBox="1"/>
            <p:nvPr/>
          </p:nvSpPr>
          <p:spPr>
            <a:xfrm>
              <a:off x="8112437" y="2797819"/>
              <a:ext cx="1471848" cy="981231"/>
            </a:xfrm>
            <a:prstGeom prst="rect">
              <a:avLst/>
            </a:prstGeom>
            <a:noFill/>
            <a:ln>
              <a:noFill/>
            </a:ln>
          </p:spPr>
          <p:txBody>
            <a:bodyPr spcFirstLastPara="1" wrap="square" lIns="17775" tIns="8875" rIns="0"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Tax on pollutants in factories, hydrocarbons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8A6241-ADB8-4C99-916D-ED542E762F92}"/>
              </a:ext>
            </a:extLst>
          </p:cNvPr>
          <p:cNvSpPr>
            <a:spLocks noGrp="1"/>
          </p:cNvSpPr>
          <p:nvPr>
            <p:ph type="title"/>
          </p:nvPr>
        </p:nvSpPr>
        <p:spPr/>
        <p:txBody>
          <a:bodyPr/>
          <a:lstStyle/>
          <a:p>
            <a:r>
              <a:rPr lang="fr-FR" dirty="0"/>
              <a:t>Composition of </a:t>
            </a:r>
            <a:r>
              <a:rPr lang="fr-FR" dirty="0" err="1"/>
              <a:t>tax</a:t>
            </a:r>
            <a:r>
              <a:rPr lang="fr-FR" dirty="0"/>
              <a:t> revenue</a:t>
            </a:r>
          </a:p>
        </p:txBody>
      </p:sp>
      <p:graphicFrame>
        <p:nvGraphicFramePr>
          <p:cNvPr id="5" name="Graphique 4">
            <a:extLst>
              <a:ext uri="{FF2B5EF4-FFF2-40B4-BE49-F238E27FC236}">
                <a16:creationId xmlns:a16="http://schemas.microsoft.com/office/drawing/2014/main" id="{CE3B87D9-3BC8-4B7A-B60D-8FACD2673FCB}"/>
              </a:ext>
            </a:extLst>
          </p:cNvPr>
          <p:cNvGraphicFramePr>
            <a:graphicFrameLocks/>
          </p:cNvGraphicFramePr>
          <p:nvPr>
            <p:extLst>
              <p:ext uri="{D42A27DB-BD31-4B8C-83A1-F6EECF244321}">
                <p14:modId xmlns:p14="http://schemas.microsoft.com/office/powerpoint/2010/main" val="2319381958"/>
              </p:ext>
            </p:extLst>
          </p:nvPr>
        </p:nvGraphicFramePr>
        <p:xfrm>
          <a:off x="1524000" y="1265216"/>
          <a:ext cx="8331200" cy="5003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965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6"/>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FR" dirty="0"/>
              <a:t>Ad valorem, </a:t>
            </a:r>
            <a:r>
              <a:rPr lang="fr-FR" dirty="0" err="1"/>
              <a:t>specific</a:t>
            </a:r>
            <a:r>
              <a:rPr lang="fr-FR" dirty="0"/>
              <a:t> (ad quantum) or </a:t>
            </a:r>
            <a:r>
              <a:rPr lang="fr-FR" dirty="0" err="1"/>
              <a:t>both</a:t>
            </a:r>
            <a:endParaRPr dirty="0"/>
          </a:p>
          <a:p>
            <a:pPr marL="228600" lvl="0" indent="-228600" algn="l" rtl="0">
              <a:lnSpc>
                <a:spcPct val="100000"/>
              </a:lnSpc>
              <a:spcBef>
                <a:spcPts val="1800"/>
              </a:spcBef>
              <a:spcAft>
                <a:spcPts val="0"/>
              </a:spcAft>
              <a:buSzPts val="2400"/>
              <a:buChar char="•"/>
            </a:pPr>
            <a:r>
              <a:rPr lang="fr-FR" dirty="0"/>
              <a:t>Excises (like VAT) </a:t>
            </a:r>
            <a:r>
              <a:rPr lang="fr-FR" dirty="0" err="1"/>
              <a:t>remain</a:t>
            </a:r>
            <a:r>
              <a:rPr lang="fr-FR" dirty="0"/>
              <a:t> </a:t>
            </a:r>
            <a:r>
              <a:rPr lang="fr-FR" dirty="0" err="1"/>
              <a:t>heavily</a:t>
            </a:r>
            <a:r>
              <a:rPr lang="fr-FR" dirty="0"/>
              <a:t> </a:t>
            </a:r>
            <a:r>
              <a:rPr lang="fr-FR" dirty="0" err="1"/>
              <a:t>collected</a:t>
            </a:r>
            <a:r>
              <a:rPr lang="fr-FR" dirty="0"/>
              <a:t> at the border (importations).</a:t>
            </a:r>
            <a:endParaRPr dirty="0"/>
          </a:p>
          <a:p>
            <a:pPr marL="228600" lvl="0" indent="-228600" algn="l" rtl="0">
              <a:lnSpc>
                <a:spcPct val="100000"/>
              </a:lnSpc>
              <a:spcBef>
                <a:spcPts val="1800"/>
              </a:spcBef>
              <a:spcAft>
                <a:spcPts val="0"/>
              </a:spcAft>
              <a:buSzPts val="2400"/>
              <a:buChar char="•"/>
            </a:pPr>
            <a:r>
              <a:rPr lang="fr-FR" dirty="0" err="1"/>
              <a:t>Elasticity</a:t>
            </a:r>
            <a:r>
              <a:rPr lang="fr-FR" dirty="0"/>
              <a:t> of </a:t>
            </a:r>
            <a:r>
              <a:rPr lang="fr-FR" dirty="0" err="1"/>
              <a:t>demand</a:t>
            </a:r>
            <a:endParaRPr dirty="0"/>
          </a:p>
          <a:p>
            <a:pPr marL="685800" lvl="1" indent="-228600" algn="l" rtl="0">
              <a:lnSpc>
                <a:spcPct val="100000"/>
              </a:lnSpc>
              <a:spcBef>
                <a:spcPts val="2300"/>
              </a:spcBef>
              <a:spcAft>
                <a:spcPts val="0"/>
              </a:spcAft>
              <a:buSzPts val="2000"/>
              <a:buChar char="•"/>
            </a:pPr>
            <a:r>
              <a:rPr lang="fr-FR" dirty="0"/>
              <a:t>Ramsey </a:t>
            </a:r>
            <a:r>
              <a:rPr lang="fr-FR" dirty="0" err="1"/>
              <a:t>law</a:t>
            </a:r>
            <a:r>
              <a:rPr lang="fr-FR" dirty="0"/>
              <a:t> (</a:t>
            </a:r>
            <a:r>
              <a:rPr lang="fr-FR" dirty="0" err="1"/>
              <a:t>neutrality</a:t>
            </a:r>
            <a:r>
              <a:rPr lang="fr-FR" dirty="0"/>
              <a:t> </a:t>
            </a:r>
            <a:r>
              <a:rPr lang="fr-FR" dirty="0" err="1"/>
              <a:t>purpose</a:t>
            </a:r>
            <a:r>
              <a:rPr lang="fr-FR" dirty="0"/>
              <a:t>): The rate </a:t>
            </a:r>
            <a:r>
              <a:rPr lang="fr-FR" dirty="0" err="1"/>
              <a:t>is</a:t>
            </a:r>
            <a:r>
              <a:rPr lang="fr-FR" dirty="0"/>
              <a:t> </a:t>
            </a:r>
            <a:r>
              <a:rPr lang="fr-FR" dirty="0" err="1"/>
              <a:t>inversely</a:t>
            </a:r>
            <a:r>
              <a:rPr lang="fr-FR" dirty="0"/>
              <a:t> </a:t>
            </a:r>
            <a:r>
              <a:rPr lang="fr-FR" dirty="0" err="1"/>
              <a:t>proportional</a:t>
            </a:r>
            <a:r>
              <a:rPr lang="fr-FR" dirty="0"/>
              <a:t> to the </a:t>
            </a:r>
            <a:r>
              <a:rPr lang="fr-FR" dirty="0" err="1"/>
              <a:t>demand</a:t>
            </a:r>
            <a:r>
              <a:rPr lang="fr-FR" dirty="0"/>
              <a:t> </a:t>
            </a:r>
            <a:r>
              <a:rPr lang="fr-FR" dirty="0" err="1"/>
              <a:t>elasticity</a:t>
            </a:r>
            <a:r>
              <a:rPr lang="fr-FR" dirty="0"/>
              <a:t>.</a:t>
            </a:r>
            <a:endParaRPr dirty="0"/>
          </a:p>
          <a:p>
            <a:pPr marL="685800" lvl="1" indent="-228600" algn="l" rtl="0">
              <a:lnSpc>
                <a:spcPct val="100000"/>
              </a:lnSpc>
              <a:spcBef>
                <a:spcPts val="2300"/>
              </a:spcBef>
              <a:spcAft>
                <a:spcPts val="0"/>
              </a:spcAft>
              <a:buSzPts val="2000"/>
              <a:buChar char="•"/>
            </a:pPr>
            <a:r>
              <a:rPr lang="fr-FR" dirty="0"/>
              <a:t>E.g. Petroleum </a:t>
            </a:r>
            <a:r>
              <a:rPr lang="fr-FR" dirty="0" err="1"/>
              <a:t>products</a:t>
            </a:r>
            <a:r>
              <a:rPr lang="fr-FR" dirty="0"/>
              <a:t> (no close substitute), </a:t>
            </a:r>
            <a:r>
              <a:rPr lang="fr-FR" dirty="0" err="1"/>
              <a:t>highly</a:t>
            </a:r>
            <a:r>
              <a:rPr lang="fr-FR" dirty="0"/>
              <a:t> </a:t>
            </a:r>
            <a:r>
              <a:rPr lang="fr-FR" dirty="0" err="1"/>
              <a:t>taxed</a:t>
            </a:r>
            <a:r>
              <a:rPr lang="fr-FR" dirty="0"/>
              <a:t>.</a:t>
            </a:r>
            <a:endParaRPr dirty="0"/>
          </a:p>
        </p:txBody>
      </p:sp>
      <p:sp>
        <p:nvSpPr>
          <p:cNvPr id="529" name="Google Shape;529;p4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Excises</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7"/>
          <p:cNvSpPr txBox="1">
            <a:spLocks noGrp="1"/>
          </p:cNvSpPr>
          <p:nvPr>
            <p:ph type="body" idx="1"/>
          </p:nvPr>
        </p:nvSpPr>
        <p:spPr>
          <a:xfrm>
            <a:off x="1049605" y="1355846"/>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FR" sz="2400" dirty="0" err="1">
                <a:solidFill>
                  <a:schemeClr val="dk1"/>
                </a:solidFill>
                <a:latin typeface="Arial"/>
                <a:ea typeface="Arial"/>
                <a:cs typeface="Arial"/>
                <a:sym typeface="Arial"/>
              </a:rPr>
              <a:t>Protecting</a:t>
            </a:r>
            <a:r>
              <a:rPr lang="fr-FR" sz="2400" dirty="0">
                <a:solidFill>
                  <a:schemeClr val="dk1"/>
                </a:solidFill>
                <a:latin typeface="Arial"/>
                <a:ea typeface="Arial"/>
                <a:cs typeface="Arial"/>
                <a:sym typeface="Arial"/>
              </a:rPr>
              <a:t> the </a:t>
            </a:r>
            <a:r>
              <a:rPr lang="fr-FR" sz="2400" dirty="0" err="1">
                <a:solidFill>
                  <a:schemeClr val="dk1"/>
                </a:solidFill>
                <a:latin typeface="Arial"/>
                <a:ea typeface="Arial"/>
                <a:cs typeface="Arial"/>
                <a:sym typeface="Arial"/>
              </a:rPr>
              <a:t>environment</a:t>
            </a:r>
            <a:r>
              <a:rPr lang="fr-FR" sz="2400" dirty="0">
                <a:solidFill>
                  <a:schemeClr val="dk1"/>
                </a:solidFill>
                <a:latin typeface="Arial"/>
                <a:ea typeface="Arial"/>
                <a:cs typeface="Arial"/>
                <a:sym typeface="Arial"/>
              </a:rPr>
              <a:t>:</a:t>
            </a:r>
            <a:endParaRPr dirty="0"/>
          </a:p>
          <a:p>
            <a:pPr marL="685800" lvl="1" indent="-228600" algn="l" rtl="0">
              <a:lnSpc>
                <a:spcPct val="100000"/>
              </a:lnSpc>
              <a:spcBef>
                <a:spcPts val="1100"/>
              </a:spcBef>
              <a:spcAft>
                <a:spcPts val="0"/>
              </a:spcAft>
              <a:buSzPts val="2000"/>
              <a:buChar char="•"/>
            </a:pPr>
            <a:r>
              <a:rPr lang="fr-FR" sz="2000" dirty="0" err="1">
                <a:solidFill>
                  <a:schemeClr val="dk1"/>
                </a:solidFill>
                <a:latin typeface="Arial"/>
                <a:ea typeface="Arial"/>
                <a:cs typeface="Arial"/>
                <a:sym typeface="Arial"/>
              </a:rPr>
              <a:t>Targetting</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polluting</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activities</a:t>
            </a:r>
            <a:r>
              <a:rPr lang="fr-FR" sz="2000" dirty="0">
                <a:solidFill>
                  <a:schemeClr val="dk1"/>
                </a:solidFill>
                <a:latin typeface="Arial"/>
                <a:ea typeface="Arial"/>
                <a:cs typeface="Arial"/>
                <a:sym typeface="Arial"/>
              </a:rPr>
              <a:t> (production, </a:t>
            </a:r>
            <a:r>
              <a:rPr lang="fr-FR" sz="2000" dirty="0" err="1">
                <a:solidFill>
                  <a:schemeClr val="dk1"/>
                </a:solidFill>
                <a:latin typeface="Arial"/>
                <a:ea typeface="Arial"/>
                <a:cs typeface="Arial"/>
                <a:sym typeface="Arial"/>
              </a:rPr>
              <a:t>consumption</a:t>
            </a:r>
            <a:r>
              <a:rPr lang="fr-FR" sz="2000" dirty="0">
                <a:solidFill>
                  <a:schemeClr val="dk1"/>
                </a:solidFill>
                <a:latin typeface="Arial"/>
                <a:ea typeface="Arial"/>
                <a:cs typeface="Arial"/>
                <a:sym typeface="Arial"/>
              </a:rPr>
              <a:t>)</a:t>
            </a:r>
          </a:p>
          <a:p>
            <a:pPr marL="685800" lvl="1" indent="-228600" algn="l" rtl="0">
              <a:lnSpc>
                <a:spcPct val="100000"/>
              </a:lnSpc>
              <a:spcBef>
                <a:spcPts val="1100"/>
              </a:spcBef>
              <a:spcAft>
                <a:spcPts val="0"/>
              </a:spcAft>
              <a:buSzPts val="2000"/>
              <a:buChar char="•"/>
            </a:pPr>
            <a:r>
              <a:rPr lang="fr-FR" dirty="0"/>
              <a:t>Double </a:t>
            </a:r>
            <a:r>
              <a:rPr lang="fr-FR" dirty="0" err="1"/>
              <a:t>dividends</a:t>
            </a:r>
            <a:r>
              <a:rPr lang="fr-FR" dirty="0"/>
              <a:t>: </a:t>
            </a:r>
            <a:r>
              <a:rPr lang="fr-FR" dirty="0" err="1"/>
              <a:t>raising</a:t>
            </a:r>
            <a:r>
              <a:rPr lang="fr-FR" dirty="0"/>
              <a:t> revenue and </a:t>
            </a:r>
            <a:r>
              <a:rPr lang="fr-FR" dirty="0" err="1"/>
              <a:t>modifying</a:t>
            </a:r>
            <a:r>
              <a:rPr lang="fr-FR" dirty="0"/>
              <a:t> </a:t>
            </a:r>
            <a:r>
              <a:rPr lang="fr-FR" dirty="0" err="1"/>
              <a:t>behavior</a:t>
            </a:r>
            <a:r>
              <a:rPr lang="fr-FR" dirty="0"/>
              <a:t> (contradiction)</a:t>
            </a:r>
            <a:endParaRPr dirty="0"/>
          </a:p>
          <a:p>
            <a:pPr marL="228600" lvl="0" indent="-228600" algn="l" rtl="0">
              <a:lnSpc>
                <a:spcPct val="100000"/>
              </a:lnSpc>
              <a:spcBef>
                <a:spcPts val="600"/>
              </a:spcBef>
              <a:spcAft>
                <a:spcPts val="0"/>
              </a:spcAft>
              <a:buSzPts val="2400"/>
              <a:buChar char="•"/>
            </a:pPr>
            <a:r>
              <a:rPr lang="fr-FR" sz="2400" dirty="0">
                <a:solidFill>
                  <a:schemeClr val="dk1"/>
                </a:solidFill>
                <a:latin typeface="Arial"/>
                <a:ea typeface="Arial"/>
                <a:cs typeface="Arial"/>
                <a:sym typeface="Arial"/>
              </a:rPr>
              <a:t>Pigou vs </a:t>
            </a:r>
            <a:r>
              <a:rPr lang="fr-FR" sz="2400" dirty="0" err="1">
                <a:solidFill>
                  <a:schemeClr val="dk1"/>
                </a:solidFill>
                <a:latin typeface="Arial"/>
                <a:ea typeface="Arial"/>
                <a:cs typeface="Arial"/>
                <a:sym typeface="Arial"/>
              </a:rPr>
              <a:t>Coase</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tax</a:t>
            </a:r>
            <a:r>
              <a:rPr lang="fr-FR" sz="2400" dirty="0">
                <a:solidFill>
                  <a:schemeClr val="dk1"/>
                </a:solidFill>
                <a:latin typeface="Arial"/>
                <a:ea typeface="Arial"/>
                <a:cs typeface="Arial"/>
                <a:sym typeface="Arial"/>
              </a:rPr>
              <a:t> vs pollution right </a:t>
            </a:r>
            <a:r>
              <a:rPr lang="fr-FR" sz="2400" dirty="0" err="1">
                <a:solidFill>
                  <a:schemeClr val="dk1"/>
                </a:solidFill>
                <a:latin typeface="Arial"/>
                <a:ea typeface="Arial"/>
                <a:cs typeface="Arial"/>
                <a:sym typeface="Arial"/>
              </a:rPr>
              <a:t>market</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bargaining</a:t>
            </a:r>
            <a:r>
              <a:rPr lang="fr-FR" sz="2400" dirty="0">
                <a:solidFill>
                  <a:schemeClr val="dk1"/>
                </a:solidFill>
                <a:latin typeface="Arial"/>
                <a:ea typeface="Arial"/>
                <a:cs typeface="Arial"/>
                <a:sym typeface="Arial"/>
              </a:rPr>
              <a:t>)</a:t>
            </a:r>
            <a:endParaRPr dirty="0"/>
          </a:p>
          <a:p>
            <a:pPr marL="228600" lvl="0" indent="-228600" algn="l" rtl="0">
              <a:lnSpc>
                <a:spcPct val="100000"/>
              </a:lnSpc>
              <a:spcBef>
                <a:spcPts val="600"/>
              </a:spcBef>
              <a:spcAft>
                <a:spcPts val="0"/>
              </a:spcAft>
              <a:buSzPts val="2400"/>
              <a:buChar char="•"/>
            </a:pPr>
            <a:r>
              <a:rPr lang="fr-FR" sz="2400" dirty="0" err="1">
                <a:solidFill>
                  <a:schemeClr val="dk1"/>
                </a:solidFill>
                <a:latin typeface="Arial"/>
                <a:ea typeface="Arial"/>
                <a:cs typeface="Arial"/>
                <a:sym typeface="Arial"/>
              </a:rPr>
              <a:t>Tax</a:t>
            </a:r>
            <a:r>
              <a:rPr lang="fr-FR" sz="2400" dirty="0">
                <a:solidFill>
                  <a:schemeClr val="dk1"/>
                </a:solidFill>
                <a:latin typeface="Arial"/>
                <a:ea typeface="Arial"/>
                <a:cs typeface="Arial"/>
                <a:sym typeface="Arial"/>
              </a:rPr>
              <a:t> </a:t>
            </a:r>
            <a:r>
              <a:rPr lang="fr-FR" sz="2400" i="1" dirty="0">
                <a:solidFill>
                  <a:schemeClr val="dk1"/>
                </a:solidFill>
                <a:latin typeface="Arial"/>
                <a:ea typeface="Arial"/>
                <a:cs typeface="Arial"/>
                <a:sym typeface="Arial"/>
              </a:rPr>
              <a:t>à la Pigou</a:t>
            </a:r>
            <a:endParaRPr sz="2400" i="1" dirty="0"/>
          </a:p>
          <a:p>
            <a:pPr marL="685800" lvl="1" indent="-228600" algn="l" rtl="0">
              <a:lnSpc>
                <a:spcPct val="100000"/>
              </a:lnSpc>
              <a:spcBef>
                <a:spcPts val="1100"/>
              </a:spcBef>
              <a:spcAft>
                <a:spcPts val="0"/>
              </a:spcAft>
              <a:buSzPts val="2000"/>
              <a:buChar char="•"/>
            </a:pPr>
            <a:r>
              <a:rPr lang="fr-FR" sz="2000" dirty="0" err="1">
                <a:solidFill>
                  <a:schemeClr val="dk1"/>
                </a:solidFill>
                <a:latin typeface="Arial"/>
                <a:ea typeface="Arial"/>
                <a:cs typeface="Arial"/>
                <a:sym typeface="Arial"/>
              </a:rPr>
              <a:t>Internalize</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negative</a:t>
            </a:r>
            <a:r>
              <a:rPr lang="fr-FR" sz="2000" dirty="0">
                <a:solidFill>
                  <a:schemeClr val="dk1"/>
                </a:solidFill>
                <a:latin typeface="Arial"/>
                <a:ea typeface="Arial"/>
                <a:cs typeface="Arial"/>
                <a:sym typeface="Arial"/>
              </a:rPr>
              <a:t> </a:t>
            </a:r>
            <a:r>
              <a:rPr lang="fr-FR" sz="2000" dirty="0" err="1">
                <a:solidFill>
                  <a:schemeClr val="dk1"/>
                </a:solidFill>
                <a:latin typeface="Arial"/>
                <a:ea typeface="Arial"/>
                <a:cs typeface="Arial"/>
                <a:sym typeface="Arial"/>
              </a:rPr>
              <a:t>externalities</a:t>
            </a:r>
            <a:r>
              <a:rPr lang="fr-FR" sz="2000" dirty="0">
                <a:solidFill>
                  <a:schemeClr val="dk1"/>
                </a:solidFill>
                <a:latin typeface="Arial"/>
                <a:ea typeface="Arial"/>
                <a:cs typeface="Arial"/>
                <a:sym typeface="Arial"/>
              </a:rPr>
              <a:t>/</a:t>
            </a:r>
            <a:r>
              <a:rPr lang="fr-FR" sz="2000" dirty="0" err="1">
                <a:solidFill>
                  <a:schemeClr val="dk1"/>
                </a:solidFill>
                <a:latin typeface="Arial"/>
                <a:ea typeface="Arial"/>
                <a:cs typeface="Arial"/>
                <a:sym typeface="Arial"/>
              </a:rPr>
              <a:t>spillovers</a:t>
            </a:r>
            <a:endParaRPr sz="2000" dirty="0">
              <a:solidFill>
                <a:schemeClr val="dk1"/>
              </a:solidFill>
              <a:latin typeface="Arial"/>
              <a:ea typeface="Arial"/>
              <a:cs typeface="Arial"/>
              <a:sym typeface="Arial"/>
            </a:endParaRPr>
          </a:p>
          <a:p>
            <a:pPr marL="685800" lvl="1" indent="-228600" algn="l" rtl="0">
              <a:lnSpc>
                <a:spcPct val="100000"/>
              </a:lnSpc>
              <a:spcBef>
                <a:spcPts val="1100"/>
              </a:spcBef>
              <a:spcAft>
                <a:spcPts val="0"/>
              </a:spcAft>
              <a:buSzPts val="2000"/>
              <a:buChar char="•"/>
            </a:pPr>
            <a:r>
              <a:rPr lang="fr-FR" dirty="0" err="1"/>
              <a:t>Taxing</a:t>
            </a:r>
            <a:r>
              <a:rPr lang="fr-FR" dirty="0"/>
              <a:t> the </a:t>
            </a:r>
            <a:r>
              <a:rPr lang="fr-FR" dirty="0" err="1"/>
              <a:t>carbon</a:t>
            </a:r>
            <a:r>
              <a:rPr lang="fr-FR" dirty="0"/>
              <a:t> content of </a:t>
            </a:r>
            <a:r>
              <a:rPr lang="fr-FR" dirty="0" err="1"/>
              <a:t>goods</a:t>
            </a:r>
            <a:r>
              <a:rPr lang="fr-FR" dirty="0"/>
              <a:t> and services.</a:t>
            </a:r>
            <a:endParaRPr dirty="0"/>
          </a:p>
          <a:p>
            <a:pPr marL="228600" lvl="0" indent="-228600" algn="l" rtl="0">
              <a:lnSpc>
                <a:spcPct val="100000"/>
              </a:lnSpc>
              <a:spcBef>
                <a:spcPts val="600"/>
              </a:spcBef>
              <a:spcAft>
                <a:spcPts val="0"/>
              </a:spcAft>
              <a:buSzPts val="2400"/>
              <a:buChar char="•"/>
            </a:pPr>
            <a:r>
              <a:rPr lang="fr-FR" sz="2400" dirty="0">
                <a:solidFill>
                  <a:schemeClr val="dk1"/>
                </a:solidFill>
                <a:latin typeface="Arial"/>
                <a:ea typeface="Arial"/>
                <a:cs typeface="Arial"/>
                <a:sym typeface="Arial"/>
              </a:rPr>
              <a:t>EU Carbon Border </a:t>
            </a:r>
            <a:r>
              <a:rPr lang="fr-FR" sz="2400" dirty="0" err="1">
                <a:solidFill>
                  <a:schemeClr val="dk1"/>
                </a:solidFill>
                <a:latin typeface="Arial"/>
                <a:ea typeface="Arial"/>
                <a:cs typeface="Arial"/>
                <a:sym typeface="Arial"/>
              </a:rPr>
              <a:t>Mecanism</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implemented</a:t>
            </a:r>
            <a:r>
              <a:rPr lang="fr-FR" sz="2400" dirty="0">
                <a:solidFill>
                  <a:schemeClr val="dk1"/>
                </a:solidFill>
                <a:latin typeface="Arial"/>
                <a:ea typeface="Arial"/>
                <a:cs typeface="Arial"/>
                <a:sym typeface="Arial"/>
              </a:rPr>
              <a:t> by 2026): Cement, </a:t>
            </a:r>
            <a:r>
              <a:rPr lang="fr-FR" sz="2400" dirty="0" err="1">
                <a:solidFill>
                  <a:schemeClr val="dk1"/>
                </a:solidFill>
                <a:latin typeface="Arial"/>
                <a:ea typeface="Arial"/>
                <a:cs typeface="Arial"/>
                <a:sym typeface="Arial"/>
              </a:rPr>
              <a:t>steel</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aluminum</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fertilizers</a:t>
            </a:r>
            <a:r>
              <a:rPr lang="fr-FR" sz="2400" dirty="0">
                <a:solidFill>
                  <a:schemeClr val="dk1"/>
                </a:solidFill>
                <a:latin typeface="Arial"/>
                <a:ea typeface="Arial"/>
                <a:cs typeface="Arial"/>
                <a:sym typeface="Arial"/>
              </a:rPr>
              <a:t>, </a:t>
            </a:r>
            <a:r>
              <a:rPr lang="fr-FR" sz="2400" dirty="0" err="1">
                <a:solidFill>
                  <a:schemeClr val="dk1"/>
                </a:solidFill>
                <a:latin typeface="Arial"/>
                <a:ea typeface="Arial"/>
                <a:cs typeface="Arial"/>
                <a:sym typeface="Arial"/>
              </a:rPr>
              <a:t>electricity</a:t>
            </a:r>
            <a:r>
              <a:rPr lang="fr-FR" sz="2400" dirty="0">
                <a:solidFill>
                  <a:schemeClr val="dk1"/>
                </a:solidFill>
                <a:latin typeface="Arial"/>
                <a:ea typeface="Arial"/>
                <a:cs typeface="Arial"/>
                <a:sym typeface="Arial"/>
              </a:rPr>
              <a:t> =25 percent of total CO2 </a:t>
            </a:r>
            <a:r>
              <a:rPr lang="fr-FR" sz="2400" dirty="0" err="1">
                <a:solidFill>
                  <a:schemeClr val="dk1"/>
                </a:solidFill>
                <a:latin typeface="Arial"/>
                <a:ea typeface="Arial"/>
                <a:cs typeface="Arial"/>
                <a:sym typeface="Arial"/>
              </a:rPr>
              <a:t>emission</a:t>
            </a:r>
            <a:r>
              <a:rPr lang="fr-FR" sz="2400" dirty="0">
                <a:solidFill>
                  <a:schemeClr val="dk1"/>
                </a:solidFill>
                <a:latin typeface="Arial"/>
                <a:ea typeface="Arial"/>
                <a:cs typeface="Arial"/>
                <a:sym typeface="Arial"/>
              </a:rPr>
              <a:t>.</a:t>
            </a:r>
            <a:endParaRPr dirty="0"/>
          </a:p>
          <a:p>
            <a:pPr marL="685800" lvl="1" indent="-228600" algn="l" rtl="0">
              <a:lnSpc>
                <a:spcPct val="100000"/>
              </a:lnSpc>
              <a:spcBef>
                <a:spcPts val="1100"/>
              </a:spcBef>
              <a:spcAft>
                <a:spcPts val="0"/>
              </a:spcAft>
              <a:buSzPts val="2000"/>
              <a:buChar char="•"/>
            </a:pPr>
            <a:r>
              <a:rPr lang="fr-FR" dirty="0"/>
              <a:t>75-245 Euro per ton =&gt; </a:t>
            </a:r>
            <a:r>
              <a:rPr lang="fr-FR" dirty="0" err="1"/>
              <a:t>Increases</a:t>
            </a:r>
            <a:r>
              <a:rPr lang="fr-FR" dirty="0"/>
              <a:t> the </a:t>
            </a:r>
            <a:r>
              <a:rPr lang="fr-FR" dirty="0" err="1"/>
              <a:t>price</a:t>
            </a:r>
            <a:r>
              <a:rPr lang="fr-FR" dirty="0"/>
              <a:t> of </a:t>
            </a:r>
            <a:r>
              <a:rPr lang="fr-FR" dirty="0" err="1"/>
              <a:t>concerned</a:t>
            </a:r>
            <a:r>
              <a:rPr lang="fr-FR" dirty="0"/>
              <a:t> </a:t>
            </a:r>
            <a:r>
              <a:rPr lang="fr-FR" dirty="0" err="1"/>
              <a:t>goods</a:t>
            </a:r>
            <a:r>
              <a:rPr lang="fr-FR" dirty="0"/>
              <a:t>, </a:t>
            </a:r>
            <a:r>
              <a:rPr lang="fr-FR" dirty="0" err="1"/>
              <a:t>favors</a:t>
            </a:r>
            <a:r>
              <a:rPr lang="fr-FR" dirty="0"/>
              <a:t> EU production.</a:t>
            </a:r>
            <a:endParaRPr dirty="0"/>
          </a:p>
          <a:p>
            <a:pPr marL="685800" lvl="1" indent="-228600" algn="l" rtl="0">
              <a:lnSpc>
                <a:spcPct val="100000"/>
              </a:lnSpc>
              <a:spcBef>
                <a:spcPts val="1100"/>
              </a:spcBef>
              <a:spcAft>
                <a:spcPts val="0"/>
              </a:spcAft>
              <a:buSzPts val="2000"/>
              <a:buChar char="•"/>
            </a:pPr>
            <a:r>
              <a:rPr lang="fr-FR" dirty="0" err="1"/>
              <a:t>Impacted</a:t>
            </a:r>
            <a:r>
              <a:rPr lang="fr-FR" dirty="0"/>
              <a:t> </a:t>
            </a:r>
            <a:r>
              <a:rPr lang="fr-FR" dirty="0" err="1"/>
              <a:t>partners</a:t>
            </a:r>
            <a:r>
              <a:rPr lang="fr-FR" dirty="0"/>
              <a:t>: </a:t>
            </a:r>
            <a:r>
              <a:rPr lang="fr-FR" dirty="0" err="1"/>
              <a:t>Russia</a:t>
            </a:r>
            <a:r>
              <a:rPr lang="fr-FR" dirty="0"/>
              <a:t>, Ukraine, </a:t>
            </a:r>
            <a:r>
              <a:rPr lang="fr-FR" dirty="0" err="1"/>
              <a:t>Turkey</a:t>
            </a:r>
            <a:r>
              <a:rPr lang="fr-FR" dirty="0"/>
              <a:t>, UK, South </a:t>
            </a:r>
            <a:r>
              <a:rPr lang="fr-FR" dirty="0" err="1"/>
              <a:t>Korea</a:t>
            </a:r>
            <a:r>
              <a:rPr lang="fr-FR" dirty="0"/>
              <a:t>, China, </a:t>
            </a:r>
            <a:r>
              <a:rPr lang="fr-FR" dirty="0" err="1"/>
              <a:t>India</a:t>
            </a:r>
            <a:r>
              <a:rPr lang="fr-FR" dirty="0"/>
              <a:t>, US</a:t>
            </a:r>
            <a:endParaRPr dirty="0"/>
          </a:p>
          <a:p>
            <a:pPr marL="685800" lvl="1" indent="-228600" algn="l" rtl="0">
              <a:lnSpc>
                <a:spcPct val="100000"/>
              </a:lnSpc>
              <a:spcBef>
                <a:spcPts val="1100"/>
              </a:spcBef>
              <a:spcAft>
                <a:spcPts val="0"/>
              </a:spcAft>
              <a:buSzPts val="2000"/>
              <a:buChar char="•"/>
            </a:pPr>
            <a:r>
              <a:rPr lang="fr-FR" dirty="0" err="1"/>
              <a:t>Given</a:t>
            </a:r>
            <a:r>
              <a:rPr lang="fr-FR" dirty="0"/>
              <a:t> </a:t>
            </a:r>
            <a:r>
              <a:rPr lang="fr-FR" dirty="0" err="1"/>
              <a:t>past</a:t>
            </a:r>
            <a:r>
              <a:rPr lang="fr-FR" dirty="0"/>
              <a:t> exports and </a:t>
            </a:r>
            <a:r>
              <a:rPr lang="fr-FR" dirty="0" err="1"/>
              <a:t>their</a:t>
            </a:r>
            <a:r>
              <a:rPr lang="fr-FR" dirty="0"/>
              <a:t> </a:t>
            </a:r>
            <a:r>
              <a:rPr lang="fr-FR" dirty="0" err="1"/>
              <a:t>modality</a:t>
            </a:r>
            <a:r>
              <a:rPr lang="fr-FR" dirty="0"/>
              <a:t> of </a:t>
            </a:r>
            <a:r>
              <a:rPr lang="fr-FR" dirty="0" err="1"/>
              <a:t>electricity</a:t>
            </a:r>
            <a:r>
              <a:rPr lang="fr-FR" dirty="0"/>
              <a:t> production.</a:t>
            </a:r>
          </a:p>
        </p:txBody>
      </p:sp>
      <p:sp>
        <p:nvSpPr>
          <p:cNvPr id="535" name="Google Shape;535;p4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Green taxes</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CBA6EEE-3E12-41A7-9602-C0932F1B70AC}"/>
              </a:ext>
            </a:extLst>
          </p:cNvPr>
          <p:cNvSpPr>
            <a:spLocks noGrp="1"/>
          </p:cNvSpPr>
          <p:nvPr>
            <p:ph type="title"/>
          </p:nvPr>
        </p:nvSpPr>
        <p:spPr/>
        <p:txBody>
          <a:bodyPr/>
          <a:lstStyle/>
          <a:p>
            <a:r>
              <a:rPr lang="fr-FR" dirty="0"/>
              <a:t>Green </a:t>
            </a:r>
            <a:r>
              <a:rPr lang="fr-FR" dirty="0" err="1"/>
              <a:t>tax</a:t>
            </a:r>
            <a:r>
              <a:rPr lang="fr-FR" dirty="0"/>
              <a:t> and fuel subsidies</a:t>
            </a:r>
          </a:p>
        </p:txBody>
      </p:sp>
      <p:pic>
        <p:nvPicPr>
          <p:cNvPr id="4" name="Espace réservé du contenu 5">
            <a:extLst>
              <a:ext uri="{FF2B5EF4-FFF2-40B4-BE49-F238E27FC236}">
                <a16:creationId xmlns:a16="http://schemas.microsoft.com/office/drawing/2014/main" id="{3D1097B8-9586-41B4-8D07-95D6C3930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091" y="2386361"/>
            <a:ext cx="8353817" cy="3774687"/>
          </a:xfrm>
          <a:prstGeom prst="rect">
            <a:avLst/>
          </a:prstGeom>
          <a:noFill/>
          <a:ln>
            <a:noFill/>
          </a:ln>
        </p:spPr>
      </p:pic>
      <p:sp>
        <p:nvSpPr>
          <p:cNvPr id="5" name="Espace réservé du texte 4">
            <a:extLst>
              <a:ext uri="{FF2B5EF4-FFF2-40B4-BE49-F238E27FC236}">
                <a16:creationId xmlns:a16="http://schemas.microsoft.com/office/drawing/2014/main" id="{2496CCE9-B8D1-4A58-A70B-0135F6122083}"/>
              </a:ext>
            </a:extLst>
          </p:cNvPr>
          <p:cNvSpPr>
            <a:spLocks noGrp="1"/>
          </p:cNvSpPr>
          <p:nvPr>
            <p:ph type="body" idx="1"/>
          </p:nvPr>
        </p:nvSpPr>
        <p:spPr/>
        <p:txBody>
          <a:bodyPr/>
          <a:lstStyle/>
          <a:p>
            <a:r>
              <a:rPr lang="fr-FR" dirty="0"/>
              <a:t>IMF </a:t>
            </a:r>
            <a:r>
              <a:rPr lang="fr-FR" dirty="0" err="1"/>
              <a:t>approach</a:t>
            </a:r>
            <a:r>
              <a:rPr lang="fr-FR" dirty="0"/>
              <a:t> of fuels subsidies</a:t>
            </a:r>
          </a:p>
        </p:txBody>
      </p:sp>
    </p:spTree>
    <p:extLst>
      <p:ext uri="{BB962C8B-B14F-4D97-AF65-F5344CB8AC3E}">
        <p14:creationId xmlns:p14="http://schemas.microsoft.com/office/powerpoint/2010/main" val="1414867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8"/>
          <p:cNvSpPr txBox="1">
            <a:spLocks noGrp="1"/>
          </p:cNvSpPr>
          <p:nvPr>
            <p:ph type="title"/>
          </p:nvPr>
        </p:nvSpPr>
        <p:spPr>
          <a:xfrm>
            <a:off x="1384379" y="2834174"/>
            <a:ext cx="6943192"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Questions?</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9"/>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fr-FR" sz="6000" dirty="0">
                <a:solidFill>
                  <a:schemeClr val="dk2"/>
                </a:solidFill>
                <a:latin typeface="Arial"/>
                <a:ea typeface="Arial"/>
                <a:cs typeface="Arial"/>
                <a:sym typeface="Arial"/>
              </a:rPr>
              <a:t>Excises</a:t>
            </a:r>
            <a:endParaRPr dirty="0"/>
          </a:p>
        </p:txBody>
      </p:sp>
      <p:sp>
        <p:nvSpPr>
          <p:cNvPr id="547" name="Google Shape;547;p49"/>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dirty="0"/>
              <a:t>Quiz time!</a:t>
            </a:r>
            <a:endParaRPr dirty="0"/>
          </a:p>
        </p:txBody>
      </p:sp>
      <p:pic>
        <p:nvPicPr>
          <p:cNvPr id="548" name="Google Shape;548;p49"/>
          <p:cNvPicPr preferRelativeResize="0"/>
          <p:nvPr/>
        </p:nvPicPr>
        <p:blipFill rotWithShape="1">
          <a:blip r:embed="rId3">
            <a:alphaModFix/>
          </a:blip>
          <a:srcRect/>
          <a:stretch/>
        </p:blipFill>
        <p:spPr>
          <a:xfrm>
            <a:off x="9909860" y="283574"/>
            <a:ext cx="1316626" cy="131662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5" name="Google Shape;555;p50"/>
          <p:cNvSpPr txBox="1">
            <a:spLocks noGrp="1"/>
          </p:cNvSpPr>
          <p:nvPr>
            <p:ph type="title"/>
          </p:nvPr>
        </p:nvSpPr>
        <p:spPr>
          <a:xfrm>
            <a:off x="1156701" y="2646643"/>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Direct taxation</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146E3F-4F4D-4D75-BEAD-46D728775C9D}"/>
              </a:ext>
            </a:extLst>
          </p:cNvPr>
          <p:cNvSpPr>
            <a:spLocks noGrp="1"/>
          </p:cNvSpPr>
          <p:nvPr>
            <p:ph idx="1"/>
          </p:nvPr>
        </p:nvSpPr>
        <p:spPr/>
        <p:txBody>
          <a:bodyPr/>
          <a:lstStyle/>
          <a:p>
            <a:pPr marL="76200" indent="0">
              <a:buNone/>
            </a:pPr>
            <a:r>
              <a:rPr lang="en-US" sz="3200" b="1" dirty="0"/>
              <a:t>"The hardest thing in the world to understand is the income tax.”</a:t>
            </a:r>
          </a:p>
          <a:p>
            <a:endParaRPr lang="en-US" sz="3200" b="1" dirty="0"/>
          </a:p>
          <a:p>
            <a:pPr marL="76200" indent="0">
              <a:buNone/>
            </a:pPr>
            <a:r>
              <a:rPr lang="en-US" dirty="0"/>
              <a:t>— </a:t>
            </a:r>
            <a:r>
              <a:rPr lang="en-US" i="1" dirty="0"/>
              <a:t>Albert Einstein</a:t>
            </a:r>
            <a:br>
              <a:rPr lang="en-US" dirty="0"/>
            </a:br>
            <a:endParaRPr lang="fr-FR" dirty="0"/>
          </a:p>
          <a:p>
            <a:endParaRPr lang="fr-FR" dirty="0"/>
          </a:p>
        </p:txBody>
      </p:sp>
    </p:spTree>
    <p:extLst>
      <p:ext uri="{BB962C8B-B14F-4D97-AF65-F5344CB8AC3E}">
        <p14:creationId xmlns:p14="http://schemas.microsoft.com/office/powerpoint/2010/main" val="423270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36AC59-13C1-44C4-A133-BE34F89E847C}"/>
              </a:ext>
            </a:extLst>
          </p:cNvPr>
          <p:cNvSpPr>
            <a:spLocks noGrp="1"/>
          </p:cNvSpPr>
          <p:nvPr>
            <p:ph type="body" idx="1"/>
          </p:nvPr>
        </p:nvSpPr>
        <p:spPr>
          <a:xfrm>
            <a:off x="775672" y="1348104"/>
            <a:ext cx="10905699" cy="4717415"/>
          </a:xfrm>
        </p:spPr>
        <p:txBody>
          <a:bodyPr/>
          <a:lstStyle/>
          <a:p>
            <a:pPr marL="228600" lvl="0" indent="-228600" algn="l" rtl="0">
              <a:lnSpc>
                <a:spcPct val="100000"/>
              </a:lnSpc>
              <a:spcBef>
                <a:spcPts val="600"/>
              </a:spcBef>
              <a:spcAft>
                <a:spcPts val="0"/>
              </a:spcAft>
              <a:buSzPts val="2400"/>
              <a:buChar char="•"/>
            </a:pPr>
            <a:r>
              <a:rPr lang="en-US" dirty="0"/>
              <a:t>Taxing individual or household’s income</a:t>
            </a:r>
          </a:p>
          <a:p>
            <a:pPr marL="685800" lvl="1" indent="-228600" algn="l" rtl="0">
              <a:lnSpc>
                <a:spcPct val="100000"/>
              </a:lnSpc>
              <a:spcBef>
                <a:spcPts val="600"/>
              </a:spcBef>
              <a:spcAft>
                <a:spcPts val="0"/>
              </a:spcAft>
              <a:buSzPts val="2000"/>
              <a:buChar char="•"/>
            </a:pPr>
            <a:r>
              <a:rPr lang="en-US" dirty="0"/>
              <a:t>Wages, rent revenue, capital income (capital gain, dividends, interest), profit.</a:t>
            </a:r>
          </a:p>
          <a:p>
            <a:pPr marL="685800" lvl="1" indent="-228600" algn="l" rtl="0">
              <a:lnSpc>
                <a:spcPct val="100000"/>
              </a:lnSpc>
              <a:spcBef>
                <a:spcPts val="600"/>
              </a:spcBef>
              <a:spcAft>
                <a:spcPts val="0"/>
              </a:spcAft>
              <a:buSzPts val="2000"/>
              <a:buChar char="•"/>
            </a:pPr>
            <a:r>
              <a:rPr lang="en-US" dirty="0"/>
              <a:t>Gender issue.</a:t>
            </a:r>
            <a:endParaRPr lang="en-US" sz="2000" dirty="0">
              <a:solidFill>
                <a:schemeClr val="dk1"/>
              </a:solidFill>
              <a:latin typeface="Arial"/>
              <a:ea typeface="Arial"/>
              <a:cs typeface="Arial"/>
              <a:sym typeface="Arial"/>
            </a:endParaRPr>
          </a:p>
          <a:p>
            <a:pPr marL="685800" lvl="1" indent="-228600" algn="l" rtl="0">
              <a:lnSpc>
                <a:spcPct val="100000"/>
              </a:lnSpc>
              <a:spcBef>
                <a:spcPts val="600"/>
              </a:spcBef>
              <a:spcAft>
                <a:spcPts val="0"/>
              </a:spcAft>
              <a:buSzPts val="2000"/>
              <a:buChar char="•"/>
            </a:pPr>
            <a:r>
              <a:rPr lang="en-US" sz="2000" dirty="0">
                <a:solidFill>
                  <a:schemeClr val="dk1"/>
                </a:solidFill>
                <a:latin typeface="Arial"/>
                <a:ea typeface="Arial"/>
                <a:cs typeface="Arial"/>
                <a:sym typeface="Arial"/>
              </a:rPr>
              <a:t>Family coefficient in Africa (relevant?)</a:t>
            </a:r>
            <a:endParaRPr lang="en-US" dirty="0"/>
          </a:p>
          <a:p>
            <a:pPr marL="228600" lvl="0" indent="-228600" algn="l" rtl="0">
              <a:lnSpc>
                <a:spcPct val="100000"/>
              </a:lnSpc>
              <a:spcBef>
                <a:spcPts val="600"/>
              </a:spcBef>
              <a:spcAft>
                <a:spcPts val="0"/>
              </a:spcAft>
              <a:buSzPts val="2400"/>
              <a:buChar char="•"/>
            </a:pPr>
            <a:r>
              <a:rPr lang="en-US" dirty="0"/>
              <a:t>Residence or Citizenship?</a:t>
            </a:r>
          </a:p>
          <a:p>
            <a:pPr marL="685800" lvl="1" indent="-228600" algn="l" rtl="0">
              <a:lnSpc>
                <a:spcPct val="100000"/>
              </a:lnSpc>
              <a:spcBef>
                <a:spcPts val="600"/>
              </a:spcBef>
              <a:spcAft>
                <a:spcPts val="0"/>
              </a:spcAft>
              <a:buSzPts val="2000"/>
              <a:buChar char="•"/>
            </a:pPr>
            <a:r>
              <a:rPr lang="en-US" dirty="0"/>
              <a:t>Bhagwati tax: Taxing brain drain (India/USA/doctor)</a:t>
            </a:r>
          </a:p>
          <a:p>
            <a:pPr marL="228600" lvl="0" indent="-228600" algn="l" rtl="0">
              <a:lnSpc>
                <a:spcPct val="100000"/>
              </a:lnSpc>
              <a:spcBef>
                <a:spcPts val="600"/>
              </a:spcBef>
              <a:spcAft>
                <a:spcPts val="0"/>
              </a:spcAft>
              <a:buSzPts val="2400"/>
              <a:buChar char="•"/>
            </a:pPr>
            <a:r>
              <a:rPr lang="en-US" dirty="0"/>
              <a:t>Several sources of individual income: wages, rent, capital income, profit (self-entrepreneurs)</a:t>
            </a:r>
          </a:p>
          <a:p>
            <a:pPr marL="228600" lvl="0" indent="-228600" algn="l" rtl="0">
              <a:lnSpc>
                <a:spcPct val="100000"/>
              </a:lnSpc>
              <a:spcBef>
                <a:spcPts val="600"/>
              </a:spcBef>
              <a:spcAft>
                <a:spcPts val="0"/>
              </a:spcAft>
              <a:buSzPts val="2400"/>
              <a:buChar char="•"/>
            </a:pPr>
            <a:r>
              <a:rPr lang="en-US" dirty="0"/>
              <a:t>Three main systems</a:t>
            </a:r>
          </a:p>
          <a:p>
            <a:pPr marL="685800" lvl="1" indent="-228600" algn="l" rtl="0">
              <a:lnSpc>
                <a:spcPct val="100000"/>
              </a:lnSpc>
              <a:spcBef>
                <a:spcPts val="600"/>
              </a:spcBef>
              <a:spcAft>
                <a:spcPts val="0"/>
              </a:spcAft>
              <a:buSzPts val="2000"/>
              <a:buChar char="•"/>
            </a:pPr>
            <a:r>
              <a:rPr lang="en-US" dirty="0"/>
              <a:t>Comprehensive (global) income tax; Dual income tax; Flat tax</a:t>
            </a:r>
          </a:p>
          <a:p>
            <a:pPr marL="228600" lvl="0" indent="-228600" algn="l" rtl="0">
              <a:lnSpc>
                <a:spcPct val="100000"/>
              </a:lnSpc>
              <a:spcBef>
                <a:spcPts val="600"/>
              </a:spcBef>
              <a:spcAft>
                <a:spcPts val="0"/>
              </a:spcAft>
              <a:buSzPts val="2400"/>
              <a:buChar char="•"/>
            </a:pPr>
            <a:r>
              <a:rPr lang="en-US" dirty="0"/>
              <a:t>Which top margin tax rate? Progressivity of PIT.</a:t>
            </a:r>
          </a:p>
          <a:p>
            <a:pPr marL="228600" lvl="0" indent="-228600" algn="l" rtl="0">
              <a:lnSpc>
                <a:spcPct val="100000"/>
              </a:lnSpc>
              <a:spcBef>
                <a:spcPts val="600"/>
              </a:spcBef>
              <a:spcAft>
                <a:spcPts val="0"/>
              </a:spcAft>
              <a:buSzPts val="2400"/>
              <a:buChar char="•"/>
            </a:pPr>
            <a:r>
              <a:rPr lang="en-US" dirty="0"/>
              <a:t>Social Security Contributions</a:t>
            </a:r>
          </a:p>
        </p:txBody>
      </p:sp>
      <p:sp>
        <p:nvSpPr>
          <p:cNvPr id="3" name="Titre 2">
            <a:extLst>
              <a:ext uri="{FF2B5EF4-FFF2-40B4-BE49-F238E27FC236}">
                <a16:creationId xmlns:a16="http://schemas.microsoft.com/office/drawing/2014/main" id="{4E01ED8F-75CB-41BB-B043-8F181AC40B2A}"/>
              </a:ext>
            </a:extLst>
          </p:cNvPr>
          <p:cNvSpPr>
            <a:spLocks noGrp="1"/>
          </p:cNvSpPr>
          <p:nvPr>
            <p:ph type="title"/>
          </p:nvPr>
        </p:nvSpPr>
        <p:spPr/>
        <p:txBody>
          <a:bodyPr/>
          <a:lstStyle/>
          <a:p>
            <a:r>
              <a:rPr lang="fr-FR" dirty="0"/>
              <a:t>PIT (</a:t>
            </a:r>
            <a:r>
              <a:rPr lang="fr-FR" dirty="0" err="1"/>
              <a:t>Personal</a:t>
            </a:r>
            <a:r>
              <a:rPr lang="fr-FR" dirty="0"/>
              <a:t> </a:t>
            </a:r>
            <a:r>
              <a:rPr lang="fr-FR" dirty="0" err="1"/>
              <a:t>Income</a:t>
            </a:r>
            <a:r>
              <a:rPr lang="fr-FR" dirty="0"/>
              <a:t> </a:t>
            </a:r>
            <a:r>
              <a:rPr lang="fr-FR" dirty="0" err="1"/>
              <a:t>Tax</a:t>
            </a:r>
            <a:r>
              <a:rPr lang="fr-FR" dirty="0"/>
              <a:t>)</a:t>
            </a:r>
          </a:p>
        </p:txBody>
      </p:sp>
    </p:spTree>
    <p:extLst>
      <p:ext uri="{BB962C8B-B14F-4D97-AF65-F5344CB8AC3E}">
        <p14:creationId xmlns:p14="http://schemas.microsoft.com/office/powerpoint/2010/main" val="132531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6949407-3F68-4528-AD68-568ECEF3AE2D}"/>
              </a:ext>
            </a:extLst>
          </p:cNvPr>
          <p:cNvSpPr>
            <a:spLocks noGrp="1"/>
          </p:cNvSpPr>
          <p:nvPr>
            <p:ph type="title"/>
          </p:nvPr>
        </p:nvSpPr>
        <p:spPr/>
        <p:txBody>
          <a:bodyPr/>
          <a:lstStyle/>
          <a:p>
            <a:r>
              <a:rPr lang="fr-FR" dirty="0"/>
              <a:t>Global </a:t>
            </a:r>
            <a:r>
              <a:rPr lang="fr-FR" dirty="0" err="1"/>
              <a:t>Income</a:t>
            </a:r>
            <a:r>
              <a:rPr lang="fr-FR" baseline="0" dirty="0"/>
              <a:t> </a:t>
            </a:r>
            <a:r>
              <a:rPr lang="fr-FR" baseline="0" dirty="0" err="1"/>
              <a:t>Tax</a:t>
            </a:r>
            <a:r>
              <a:rPr lang="fr-FR" baseline="0" dirty="0"/>
              <a:t> (=&gt; Dual </a:t>
            </a:r>
            <a:r>
              <a:rPr lang="fr-FR" baseline="0" dirty="0" err="1"/>
              <a:t>Income</a:t>
            </a:r>
            <a:r>
              <a:rPr lang="fr-FR" baseline="0" dirty="0"/>
              <a:t> </a:t>
            </a:r>
            <a:r>
              <a:rPr lang="fr-FR" baseline="0" dirty="0" err="1"/>
              <a:t>Tax</a:t>
            </a:r>
            <a:r>
              <a:rPr lang="fr-FR" baseline="0" dirty="0"/>
              <a:t> =&gt; Flat </a:t>
            </a:r>
            <a:r>
              <a:rPr lang="fr-FR" baseline="0" dirty="0" err="1"/>
              <a:t>Tax</a:t>
            </a:r>
            <a:r>
              <a:rPr lang="fr-FR" baseline="0" dirty="0"/>
              <a:t>)</a:t>
            </a:r>
            <a:endParaRPr lang="fr-FR" dirty="0"/>
          </a:p>
        </p:txBody>
      </p:sp>
      <p:pic>
        <p:nvPicPr>
          <p:cNvPr id="4" name="Image 3">
            <a:extLst>
              <a:ext uri="{FF2B5EF4-FFF2-40B4-BE49-F238E27FC236}">
                <a16:creationId xmlns:a16="http://schemas.microsoft.com/office/drawing/2014/main" id="{168D2A50-340A-426F-87BD-1109006DEF67}"/>
              </a:ext>
            </a:extLst>
          </p:cNvPr>
          <p:cNvPicPr>
            <a:picLocks noChangeAspect="1"/>
          </p:cNvPicPr>
          <p:nvPr/>
        </p:nvPicPr>
        <p:blipFill>
          <a:blip r:embed="rId2"/>
          <a:stretch>
            <a:fillRect/>
          </a:stretch>
        </p:blipFill>
        <p:spPr>
          <a:xfrm>
            <a:off x="3580038" y="1559300"/>
            <a:ext cx="4754880" cy="4815840"/>
          </a:xfrm>
          <a:prstGeom prst="rect">
            <a:avLst/>
          </a:prstGeom>
        </p:spPr>
      </p:pic>
    </p:spTree>
    <p:extLst>
      <p:ext uri="{BB962C8B-B14F-4D97-AF65-F5344CB8AC3E}">
        <p14:creationId xmlns:p14="http://schemas.microsoft.com/office/powerpoint/2010/main" val="556056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1FB74EE-59E6-4EFE-8D2A-5E939FE4CA9D}"/>
              </a:ext>
            </a:extLst>
          </p:cNvPr>
          <p:cNvSpPr>
            <a:spLocks noGrp="1"/>
          </p:cNvSpPr>
          <p:nvPr>
            <p:ph type="body" idx="1"/>
          </p:nvPr>
        </p:nvSpPr>
        <p:spPr>
          <a:xfrm>
            <a:off x="838199" y="1441342"/>
            <a:ext cx="10905699" cy="4266187"/>
          </a:xfrm>
        </p:spPr>
        <p:txBody>
          <a:bodyPr/>
          <a:lstStyle/>
          <a:p>
            <a:pPr lvl="0">
              <a:spcBef>
                <a:spcPts val="0"/>
              </a:spcBef>
            </a:pPr>
            <a:r>
              <a:rPr lang="en-US" sz="2800" dirty="0">
                <a:solidFill>
                  <a:schemeClr val="tx1"/>
                </a:solidFill>
                <a:latin typeface="+mn-lt"/>
              </a:rPr>
              <a:t>The difference between the total labor cost of employing a worker and the worker’s net earnings.</a:t>
            </a:r>
          </a:p>
          <a:p>
            <a:pPr lvl="1">
              <a:spcBef>
                <a:spcPts val="0"/>
              </a:spcBef>
            </a:pPr>
            <a:r>
              <a:rPr lang="en-US" sz="2400" dirty="0">
                <a:solidFill>
                  <a:schemeClr val="tx1"/>
                </a:solidFill>
                <a:latin typeface="+mn-lt"/>
              </a:rPr>
              <a:t>Sum of personal income taxes and employee and employer Social Security Contributions net of family allowances/ Total labor costs.</a:t>
            </a:r>
          </a:p>
          <a:p>
            <a:pPr lvl="0">
              <a:spcBef>
                <a:spcPts val="0"/>
              </a:spcBef>
            </a:pPr>
            <a:r>
              <a:rPr lang="en-US" sz="2800" dirty="0">
                <a:solidFill>
                  <a:schemeClr val="tx1"/>
                </a:solidFill>
                <a:latin typeface="+mn-lt"/>
              </a:rPr>
              <a:t>An indicator of the dissuading effect of labor tax and SSC on formal employment. </a:t>
            </a:r>
          </a:p>
          <a:p>
            <a:pPr lvl="0">
              <a:spcBef>
                <a:spcPts val="0"/>
              </a:spcBef>
            </a:pPr>
            <a:r>
              <a:rPr lang="fr-FR" sz="2800" dirty="0">
                <a:solidFill>
                  <a:schemeClr val="tx1"/>
                </a:solidFill>
                <a:latin typeface="+mn-lt"/>
              </a:rPr>
              <a:t>Marginal effective </a:t>
            </a:r>
            <a:r>
              <a:rPr lang="fr-FR" sz="2800" dirty="0" err="1">
                <a:solidFill>
                  <a:schemeClr val="tx1"/>
                </a:solidFill>
                <a:latin typeface="+mn-lt"/>
              </a:rPr>
              <a:t>tax</a:t>
            </a:r>
            <a:r>
              <a:rPr lang="fr-FR" sz="2800" dirty="0">
                <a:solidFill>
                  <a:schemeClr val="tx1"/>
                </a:solidFill>
                <a:latin typeface="+mn-lt"/>
              </a:rPr>
              <a:t> rate: Variation in </a:t>
            </a:r>
            <a:r>
              <a:rPr lang="fr-FR" sz="2800" dirty="0" err="1">
                <a:solidFill>
                  <a:schemeClr val="tx1"/>
                </a:solidFill>
                <a:latin typeface="+mn-lt"/>
              </a:rPr>
              <a:t>tax</a:t>
            </a:r>
            <a:r>
              <a:rPr lang="fr-FR" sz="2800" dirty="0">
                <a:solidFill>
                  <a:schemeClr val="tx1"/>
                </a:solidFill>
                <a:latin typeface="+mn-lt"/>
              </a:rPr>
              <a:t> wedge</a:t>
            </a:r>
          </a:p>
          <a:p>
            <a:pPr>
              <a:spcBef>
                <a:spcPts val="0"/>
              </a:spcBef>
            </a:pPr>
            <a:r>
              <a:rPr lang="fr-FR" sz="2800" dirty="0">
                <a:solidFill>
                  <a:schemeClr val="tx1"/>
                </a:solidFill>
                <a:latin typeface="+mn-lt"/>
              </a:rPr>
              <a:t>Progressive/</a:t>
            </a:r>
            <a:r>
              <a:rPr lang="fr-FR" sz="2800" dirty="0" err="1">
                <a:solidFill>
                  <a:schemeClr val="tx1"/>
                </a:solidFill>
                <a:latin typeface="+mn-lt"/>
              </a:rPr>
              <a:t>regressive</a:t>
            </a:r>
            <a:r>
              <a:rPr lang="fr-FR" sz="2800" dirty="0">
                <a:solidFill>
                  <a:schemeClr val="tx1"/>
                </a:solidFill>
                <a:latin typeface="+mn-lt"/>
              </a:rPr>
              <a:t> </a:t>
            </a:r>
            <a:r>
              <a:rPr lang="fr-FR" sz="2800" dirty="0" err="1">
                <a:solidFill>
                  <a:schemeClr val="tx1"/>
                </a:solidFill>
                <a:latin typeface="+mn-lt"/>
              </a:rPr>
              <a:t>tax</a:t>
            </a:r>
            <a:r>
              <a:rPr lang="fr-FR" sz="2800" dirty="0">
                <a:solidFill>
                  <a:schemeClr val="tx1"/>
                </a:solidFill>
                <a:latin typeface="+mn-lt"/>
              </a:rPr>
              <a:t> wedges =&gt; Traps</a:t>
            </a:r>
          </a:p>
          <a:p>
            <a:pPr lvl="1">
              <a:spcBef>
                <a:spcPts val="0"/>
              </a:spcBef>
            </a:pPr>
            <a:r>
              <a:rPr lang="fr-FR" sz="2400" dirty="0" err="1">
                <a:solidFill>
                  <a:schemeClr val="tx1"/>
                </a:solidFill>
                <a:latin typeface="+mn-lt"/>
              </a:rPr>
              <a:t>Inactivity</a:t>
            </a:r>
            <a:r>
              <a:rPr lang="fr-FR" sz="2400" dirty="0">
                <a:solidFill>
                  <a:schemeClr val="tx1"/>
                </a:solidFill>
                <a:latin typeface="+mn-lt"/>
              </a:rPr>
              <a:t> trap: Short-</a:t>
            </a:r>
            <a:r>
              <a:rPr lang="fr-FR" sz="2400" dirty="0" err="1">
                <a:solidFill>
                  <a:schemeClr val="tx1"/>
                </a:solidFill>
                <a:latin typeface="+mn-lt"/>
              </a:rPr>
              <a:t>term</a:t>
            </a:r>
            <a:r>
              <a:rPr lang="fr-FR" sz="2400" dirty="0">
                <a:solidFill>
                  <a:schemeClr val="tx1"/>
                </a:solidFill>
                <a:latin typeface="+mn-lt"/>
              </a:rPr>
              <a:t> </a:t>
            </a:r>
            <a:r>
              <a:rPr lang="fr-FR" sz="2400" dirty="0" err="1">
                <a:solidFill>
                  <a:schemeClr val="tx1"/>
                </a:solidFill>
                <a:latin typeface="+mn-lt"/>
              </a:rPr>
              <a:t>incentive</a:t>
            </a:r>
            <a:r>
              <a:rPr lang="fr-FR" sz="2400" dirty="0">
                <a:solidFill>
                  <a:schemeClr val="tx1"/>
                </a:solidFill>
                <a:latin typeface="+mn-lt"/>
              </a:rPr>
              <a:t> for an inactive </a:t>
            </a:r>
            <a:r>
              <a:rPr lang="fr-FR" sz="2400" dirty="0" err="1">
                <a:solidFill>
                  <a:schemeClr val="tx1"/>
                </a:solidFill>
                <a:latin typeface="+mn-lt"/>
              </a:rPr>
              <a:t>person</a:t>
            </a:r>
            <a:r>
              <a:rPr lang="fr-FR" sz="2400" dirty="0">
                <a:solidFill>
                  <a:schemeClr val="tx1"/>
                </a:solidFill>
                <a:latin typeface="+mn-lt"/>
              </a:rPr>
              <a:t> to move to </a:t>
            </a:r>
            <a:r>
              <a:rPr lang="fr-FR" sz="2400" dirty="0" err="1">
                <a:solidFill>
                  <a:schemeClr val="tx1"/>
                </a:solidFill>
                <a:latin typeface="+mn-lt"/>
              </a:rPr>
              <a:t>paid</a:t>
            </a:r>
            <a:r>
              <a:rPr lang="fr-FR" sz="2400" dirty="0">
                <a:solidFill>
                  <a:schemeClr val="tx1"/>
                </a:solidFill>
                <a:latin typeface="+mn-lt"/>
              </a:rPr>
              <a:t> </a:t>
            </a:r>
            <a:r>
              <a:rPr lang="fr-FR" sz="2400" dirty="0" err="1">
                <a:solidFill>
                  <a:schemeClr val="tx1"/>
                </a:solidFill>
                <a:latin typeface="+mn-lt"/>
              </a:rPr>
              <a:t>employment</a:t>
            </a:r>
            <a:r>
              <a:rPr lang="fr-FR" sz="2400" dirty="0">
                <a:solidFill>
                  <a:schemeClr val="tx1"/>
                </a:solidFill>
                <a:latin typeface="+mn-lt"/>
              </a:rPr>
              <a:t>.</a:t>
            </a:r>
          </a:p>
          <a:p>
            <a:pPr lvl="1">
              <a:spcBef>
                <a:spcPts val="0"/>
              </a:spcBef>
            </a:pPr>
            <a:r>
              <a:rPr lang="fr-FR" sz="2400" dirty="0">
                <a:solidFill>
                  <a:schemeClr val="tx1"/>
                </a:solidFill>
                <a:latin typeface="+mn-lt"/>
              </a:rPr>
              <a:t>Low-</a:t>
            </a:r>
            <a:r>
              <a:rPr lang="fr-FR" sz="2400" dirty="0" err="1">
                <a:solidFill>
                  <a:schemeClr val="tx1"/>
                </a:solidFill>
                <a:latin typeface="+mn-lt"/>
              </a:rPr>
              <a:t>wage</a:t>
            </a:r>
            <a:r>
              <a:rPr lang="fr-FR" sz="2400" baseline="0" dirty="0">
                <a:solidFill>
                  <a:schemeClr val="tx1"/>
                </a:solidFill>
                <a:latin typeface="+mn-lt"/>
              </a:rPr>
              <a:t> trap: Financial </a:t>
            </a:r>
            <a:r>
              <a:rPr lang="fr-FR" sz="2400" baseline="0" dirty="0" err="1">
                <a:solidFill>
                  <a:schemeClr val="tx1"/>
                </a:solidFill>
                <a:latin typeface="+mn-lt"/>
              </a:rPr>
              <a:t>incentive</a:t>
            </a:r>
            <a:r>
              <a:rPr lang="fr-FR" sz="2400" baseline="0" dirty="0">
                <a:solidFill>
                  <a:schemeClr val="tx1"/>
                </a:solidFill>
                <a:latin typeface="+mn-lt"/>
              </a:rPr>
              <a:t> to </a:t>
            </a:r>
            <a:r>
              <a:rPr lang="fr-FR" sz="2400" baseline="0" dirty="0" err="1">
                <a:solidFill>
                  <a:schemeClr val="tx1"/>
                </a:solidFill>
                <a:latin typeface="+mn-lt"/>
              </a:rPr>
              <a:t>increase</a:t>
            </a:r>
            <a:r>
              <a:rPr lang="fr-FR" sz="2400" baseline="0" dirty="0">
                <a:solidFill>
                  <a:schemeClr val="tx1"/>
                </a:solidFill>
                <a:latin typeface="+mn-lt"/>
              </a:rPr>
              <a:t> a </a:t>
            </a:r>
            <a:r>
              <a:rPr lang="fr-FR" sz="2400" baseline="0" dirty="0" err="1">
                <a:solidFill>
                  <a:schemeClr val="tx1"/>
                </a:solidFill>
                <a:latin typeface="+mn-lt"/>
              </a:rPr>
              <a:t>low</a:t>
            </a:r>
            <a:r>
              <a:rPr lang="fr-FR" sz="2400" baseline="0" dirty="0">
                <a:solidFill>
                  <a:schemeClr val="tx1"/>
                </a:solidFill>
                <a:latin typeface="+mn-lt"/>
              </a:rPr>
              <a:t> </a:t>
            </a:r>
            <a:r>
              <a:rPr lang="fr-FR" sz="2400" baseline="0" dirty="0" err="1">
                <a:solidFill>
                  <a:schemeClr val="tx1"/>
                </a:solidFill>
                <a:latin typeface="+mn-lt"/>
              </a:rPr>
              <a:t>level</a:t>
            </a:r>
            <a:r>
              <a:rPr lang="fr-FR" sz="2400" baseline="0" dirty="0">
                <a:solidFill>
                  <a:schemeClr val="tx1"/>
                </a:solidFill>
                <a:latin typeface="+mn-lt"/>
              </a:rPr>
              <a:t> of </a:t>
            </a:r>
            <a:r>
              <a:rPr lang="fr-FR" sz="2400" baseline="0" dirty="0" err="1">
                <a:solidFill>
                  <a:schemeClr val="tx1"/>
                </a:solidFill>
                <a:latin typeface="+mn-lt"/>
              </a:rPr>
              <a:t>earnings</a:t>
            </a:r>
            <a:r>
              <a:rPr lang="fr-FR" sz="2400" baseline="0" dirty="0">
                <a:solidFill>
                  <a:schemeClr val="tx1"/>
                </a:solidFill>
                <a:latin typeface="+mn-lt"/>
              </a:rPr>
              <a:t> by </a:t>
            </a:r>
            <a:r>
              <a:rPr lang="fr-FR" sz="2400" baseline="0" dirty="0" err="1">
                <a:solidFill>
                  <a:schemeClr val="tx1"/>
                </a:solidFill>
                <a:latin typeface="+mn-lt"/>
              </a:rPr>
              <a:t>working</a:t>
            </a:r>
            <a:r>
              <a:rPr lang="fr-FR" sz="2400" baseline="0" dirty="0">
                <a:solidFill>
                  <a:schemeClr val="tx1"/>
                </a:solidFill>
                <a:latin typeface="+mn-lt"/>
              </a:rPr>
              <a:t> more </a:t>
            </a:r>
            <a:r>
              <a:rPr lang="fr-FR" sz="2400" baseline="0" dirty="0" err="1">
                <a:solidFill>
                  <a:schemeClr val="tx1"/>
                </a:solidFill>
                <a:latin typeface="+mn-lt"/>
              </a:rPr>
              <a:t>hours</a:t>
            </a:r>
            <a:r>
              <a:rPr lang="fr-FR" sz="2400" baseline="0" dirty="0">
                <a:solidFill>
                  <a:schemeClr val="tx1"/>
                </a:solidFill>
                <a:latin typeface="+mn-lt"/>
              </a:rPr>
              <a:t>.</a:t>
            </a:r>
            <a:endParaRPr lang="fr-FR" sz="1400" dirty="0">
              <a:solidFill>
                <a:schemeClr val="tx1"/>
              </a:solidFill>
              <a:latin typeface="+mn-lt"/>
            </a:endParaRPr>
          </a:p>
        </p:txBody>
      </p:sp>
      <p:sp>
        <p:nvSpPr>
          <p:cNvPr id="3" name="Titre 2">
            <a:extLst>
              <a:ext uri="{FF2B5EF4-FFF2-40B4-BE49-F238E27FC236}">
                <a16:creationId xmlns:a16="http://schemas.microsoft.com/office/drawing/2014/main" id="{E5BABB71-2701-4969-9158-C90BC272110A}"/>
              </a:ext>
            </a:extLst>
          </p:cNvPr>
          <p:cNvSpPr>
            <a:spLocks noGrp="1"/>
          </p:cNvSpPr>
          <p:nvPr>
            <p:ph type="title"/>
          </p:nvPr>
        </p:nvSpPr>
        <p:spPr/>
        <p:txBody>
          <a:bodyPr/>
          <a:lstStyle/>
          <a:p>
            <a:r>
              <a:rPr lang="fr-FR" dirty="0" err="1"/>
              <a:t>Tax</a:t>
            </a:r>
            <a:r>
              <a:rPr lang="fr-FR" dirty="0"/>
              <a:t> wedge</a:t>
            </a:r>
          </a:p>
        </p:txBody>
      </p:sp>
    </p:spTree>
    <p:extLst>
      <p:ext uri="{BB962C8B-B14F-4D97-AF65-F5344CB8AC3E}">
        <p14:creationId xmlns:p14="http://schemas.microsoft.com/office/powerpoint/2010/main" val="3654743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body" idx="1"/>
          </p:nvPr>
        </p:nvSpPr>
        <p:spPr>
          <a:xfrm>
            <a:off x="838199" y="1455830"/>
            <a:ext cx="10905699" cy="4995770"/>
          </a:xfrm>
          <a:prstGeom prst="rect">
            <a:avLst/>
          </a:prstGeom>
          <a:noFill/>
          <a:ln>
            <a:noFill/>
          </a:ln>
        </p:spPr>
        <p:txBody>
          <a:bodyPr spcFirstLastPara="1" wrap="square" lIns="91425" tIns="45700" rIns="91425" bIns="45700" anchor="t" anchorCtr="0">
            <a:noAutofit/>
          </a:bodyPr>
          <a:lstStyle/>
          <a:p>
            <a:pPr marL="228600" lvl="0" indent="-177800" algn="l" rtl="0">
              <a:lnSpc>
                <a:spcPct val="100000"/>
              </a:lnSpc>
              <a:spcBef>
                <a:spcPts val="0"/>
              </a:spcBef>
              <a:spcAft>
                <a:spcPts val="600"/>
              </a:spcAft>
              <a:buSzPts val="2800"/>
              <a:buChar char="•"/>
            </a:pPr>
            <a:r>
              <a:rPr lang="fr-FR" sz="2800" dirty="0"/>
              <a:t>Low </a:t>
            </a:r>
            <a:r>
              <a:rPr lang="fr-FR" sz="2800" dirty="0" err="1"/>
              <a:t>tax</a:t>
            </a:r>
            <a:r>
              <a:rPr lang="fr-FR" sz="2800" dirty="0"/>
              <a:t> effort?</a:t>
            </a:r>
          </a:p>
          <a:p>
            <a:pPr marL="685800" marR="0" lvl="1" indent="-177800" algn="l" defTabSz="914400" rtl="0" eaLnBrk="1" fontAlgn="auto" latinLnBrk="0" hangingPunct="1">
              <a:lnSpc>
                <a:spcPct val="100000"/>
              </a:lnSpc>
              <a:spcBef>
                <a:spcPts val="0"/>
              </a:spcBef>
              <a:spcAft>
                <a:spcPts val="600"/>
              </a:spcAft>
              <a:buClr>
                <a:schemeClr val="dk2"/>
              </a:buClr>
              <a:buSzPts val="2800"/>
              <a:buFont typeface="Arial"/>
              <a:buChar char="•"/>
              <a:tabLst/>
              <a:defRPr/>
            </a:pPr>
            <a:r>
              <a:rPr lang="fr-FR" b="0" i="0" u="none" strike="noStrike" cap="none" dirty="0" err="1">
                <a:solidFill>
                  <a:schemeClr val="dk1"/>
                </a:solidFill>
                <a:effectLst/>
                <a:sym typeface="Arial"/>
              </a:rPr>
              <a:t>Tax</a:t>
            </a:r>
            <a:r>
              <a:rPr lang="fr-FR" b="0" i="0" u="none" strike="noStrike" cap="none" dirty="0">
                <a:solidFill>
                  <a:schemeClr val="dk1"/>
                </a:solidFill>
                <a:effectLst/>
                <a:sym typeface="Arial"/>
              </a:rPr>
              <a:t> effort = </a:t>
            </a:r>
            <a:r>
              <a:rPr lang="fr-FR" b="0" i="0" u="none" strike="noStrike" cap="none" dirty="0" err="1">
                <a:solidFill>
                  <a:schemeClr val="dk1"/>
                </a:solidFill>
                <a:effectLst/>
                <a:sym typeface="Arial"/>
              </a:rPr>
              <a:t>Actual</a:t>
            </a:r>
            <a:r>
              <a:rPr lang="fr-FR" b="0" i="0" u="none" strike="noStrike" cap="none" dirty="0">
                <a:solidFill>
                  <a:schemeClr val="dk1"/>
                </a:solidFill>
                <a:effectLst/>
                <a:sym typeface="Arial"/>
              </a:rPr>
              <a:t> </a:t>
            </a:r>
            <a:r>
              <a:rPr lang="fr-FR" b="0" i="0" u="none" strike="noStrike" cap="none" dirty="0" err="1">
                <a:solidFill>
                  <a:schemeClr val="dk1"/>
                </a:solidFill>
                <a:effectLst/>
                <a:sym typeface="Arial"/>
              </a:rPr>
              <a:t>tax</a:t>
            </a:r>
            <a:r>
              <a:rPr lang="fr-FR" b="0" i="0" u="none" strike="noStrike" cap="none" dirty="0">
                <a:solidFill>
                  <a:schemeClr val="dk1"/>
                </a:solidFill>
                <a:effectLst/>
                <a:sym typeface="Arial"/>
              </a:rPr>
              <a:t> revenue / </a:t>
            </a:r>
            <a:r>
              <a:rPr lang="fr-FR" b="0" i="0" u="none" strike="noStrike" cap="none" dirty="0" err="1">
                <a:solidFill>
                  <a:schemeClr val="dk1"/>
                </a:solidFill>
                <a:effectLst/>
                <a:sym typeface="Arial"/>
              </a:rPr>
              <a:t>Tax</a:t>
            </a:r>
            <a:r>
              <a:rPr lang="fr-FR" b="0" i="0" u="none" strike="noStrike" cap="none" dirty="0">
                <a:solidFill>
                  <a:schemeClr val="dk1"/>
                </a:solidFill>
                <a:effectLst/>
                <a:sym typeface="Arial"/>
              </a:rPr>
              <a:t> </a:t>
            </a:r>
            <a:r>
              <a:rPr lang="fr-FR" b="0" i="0" u="none" strike="noStrike" cap="none" dirty="0" err="1">
                <a:solidFill>
                  <a:schemeClr val="dk1"/>
                </a:solidFill>
                <a:effectLst/>
                <a:sym typeface="Arial"/>
              </a:rPr>
              <a:t>potential</a:t>
            </a:r>
            <a:endParaRPr lang="fr-FR" b="0" i="0" u="none" strike="noStrike" cap="none" dirty="0">
              <a:solidFill>
                <a:schemeClr val="dk1"/>
              </a:solidFill>
              <a:effectLst/>
              <a:sym typeface="Arial"/>
            </a:endParaRPr>
          </a:p>
          <a:p>
            <a:pPr marL="685800" marR="0" lvl="1" indent="-177800" algn="l" defTabSz="914400" rtl="0" eaLnBrk="1" fontAlgn="auto" latinLnBrk="0" hangingPunct="1">
              <a:lnSpc>
                <a:spcPct val="100000"/>
              </a:lnSpc>
              <a:spcBef>
                <a:spcPts val="0"/>
              </a:spcBef>
              <a:spcAft>
                <a:spcPts val="600"/>
              </a:spcAft>
              <a:buClr>
                <a:schemeClr val="dk2"/>
              </a:buClr>
              <a:buSzPts val="2800"/>
              <a:buFont typeface="Arial"/>
              <a:buChar char="•"/>
              <a:tabLst/>
              <a:defRPr/>
            </a:pPr>
            <a:r>
              <a:rPr lang="fr-FR" b="0" i="0" u="none" strike="noStrike" cap="none" dirty="0" err="1">
                <a:solidFill>
                  <a:schemeClr val="dk1"/>
                </a:solidFill>
                <a:effectLst/>
                <a:sym typeface="Arial"/>
              </a:rPr>
              <a:t>Tax</a:t>
            </a:r>
            <a:r>
              <a:rPr lang="fr-FR" b="0" i="0" u="none" strike="noStrike" cap="none" dirty="0">
                <a:solidFill>
                  <a:schemeClr val="dk1"/>
                </a:solidFill>
                <a:effectLst/>
                <a:sym typeface="Arial"/>
              </a:rPr>
              <a:t> </a:t>
            </a:r>
            <a:r>
              <a:rPr lang="fr-FR" b="0" i="0" u="none" strike="noStrike" cap="none" dirty="0" err="1">
                <a:solidFill>
                  <a:schemeClr val="dk1"/>
                </a:solidFill>
                <a:effectLst/>
                <a:sym typeface="Arial"/>
              </a:rPr>
              <a:t>potential</a:t>
            </a:r>
            <a:r>
              <a:rPr lang="fr-FR" b="0" i="0" u="none" strike="noStrike" cap="none" dirty="0">
                <a:solidFill>
                  <a:schemeClr val="dk1"/>
                </a:solidFill>
                <a:effectLst/>
                <a:sym typeface="Arial"/>
              </a:rPr>
              <a:t> or </a:t>
            </a:r>
            <a:r>
              <a:rPr lang="fr-FR" b="0" i="0" u="none" strike="noStrike" cap="none" dirty="0" err="1">
                <a:solidFill>
                  <a:schemeClr val="dk1"/>
                </a:solidFill>
                <a:effectLst/>
                <a:sym typeface="Arial"/>
              </a:rPr>
              <a:t>tax</a:t>
            </a:r>
            <a:r>
              <a:rPr lang="fr-FR" b="0" i="0" u="none" strike="noStrike" cap="none" dirty="0">
                <a:solidFill>
                  <a:schemeClr val="dk1"/>
                </a:solidFill>
                <a:effectLst/>
                <a:sym typeface="Arial"/>
              </a:rPr>
              <a:t> </a:t>
            </a:r>
            <a:r>
              <a:rPr lang="fr-FR" b="0" i="0" u="none" strike="noStrike" cap="none" dirty="0" err="1">
                <a:solidFill>
                  <a:schemeClr val="dk1"/>
                </a:solidFill>
                <a:effectLst/>
                <a:sym typeface="Arial"/>
              </a:rPr>
              <a:t>capacity</a:t>
            </a:r>
            <a:r>
              <a:rPr lang="fr-FR" b="0" i="0" u="none" strike="noStrike" cap="none" dirty="0">
                <a:solidFill>
                  <a:schemeClr val="dk1"/>
                </a:solidFill>
                <a:effectLst/>
                <a:sym typeface="Arial"/>
              </a:rPr>
              <a:t> =</a:t>
            </a:r>
            <a:r>
              <a:rPr lang="fr-FR" b="0" i="0" u="none" strike="noStrike" cap="none" baseline="0" dirty="0">
                <a:solidFill>
                  <a:schemeClr val="dk1"/>
                </a:solidFill>
                <a:effectLst/>
                <a:sym typeface="Arial"/>
              </a:rPr>
              <a:t> The</a:t>
            </a:r>
            <a:r>
              <a:rPr lang="fr-FR" b="0" i="0" u="none" strike="noStrike" cap="none" dirty="0">
                <a:solidFill>
                  <a:schemeClr val="dk1"/>
                </a:solidFill>
                <a:effectLst/>
                <a:sym typeface="Arial"/>
              </a:rPr>
              <a:t> maximum </a:t>
            </a:r>
            <a:r>
              <a:rPr lang="fr-FR" b="0" i="0" u="none" strike="noStrike" cap="none" dirty="0" err="1">
                <a:solidFill>
                  <a:schemeClr val="dk1"/>
                </a:solidFill>
                <a:effectLst/>
                <a:sym typeface="Arial"/>
              </a:rPr>
              <a:t>amount</a:t>
            </a:r>
            <a:r>
              <a:rPr lang="fr-FR" b="0" i="0" u="none" strike="noStrike" cap="none" dirty="0">
                <a:solidFill>
                  <a:schemeClr val="dk1"/>
                </a:solidFill>
                <a:effectLst/>
                <a:sym typeface="Arial"/>
              </a:rPr>
              <a:t> of revenue a country </a:t>
            </a:r>
            <a:r>
              <a:rPr lang="fr-FR" b="0" i="0" u="none" strike="noStrike" cap="none" dirty="0" err="1">
                <a:solidFill>
                  <a:schemeClr val="dk1"/>
                </a:solidFill>
                <a:effectLst/>
                <a:sym typeface="Arial"/>
              </a:rPr>
              <a:t>could</a:t>
            </a:r>
            <a:r>
              <a:rPr lang="fr-FR" b="0" i="0" u="none" strike="noStrike" cap="none" dirty="0">
                <a:solidFill>
                  <a:schemeClr val="dk1"/>
                </a:solidFill>
                <a:effectLst/>
                <a:sym typeface="Arial"/>
              </a:rPr>
              <a:t> </a:t>
            </a:r>
            <a:r>
              <a:rPr lang="fr-FR" b="0" i="1" u="none" strike="noStrike" cap="none" dirty="0" err="1">
                <a:solidFill>
                  <a:schemeClr val="dk1"/>
                </a:solidFill>
                <a:effectLst/>
                <a:sym typeface="Arial"/>
              </a:rPr>
              <a:t>reasonably</a:t>
            </a:r>
            <a:r>
              <a:rPr lang="fr-FR" b="0" i="0" u="none" strike="noStrike" cap="none" dirty="0">
                <a:solidFill>
                  <a:schemeClr val="dk1"/>
                </a:solidFill>
                <a:effectLst/>
                <a:sym typeface="Arial"/>
              </a:rPr>
              <a:t> </a:t>
            </a:r>
            <a:r>
              <a:rPr lang="fr-FR" b="0" i="0" u="none" strike="noStrike" cap="none" dirty="0" err="1">
                <a:solidFill>
                  <a:schemeClr val="dk1"/>
                </a:solidFill>
                <a:effectLst/>
                <a:sym typeface="Arial"/>
              </a:rPr>
              <a:t>collect</a:t>
            </a:r>
            <a:r>
              <a:rPr lang="fr-FR" b="0" i="0" u="none" strike="noStrike" cap="none" dirty="0">
                <a:solidFill>
                  <a:schemeClr val="dk1"/>
                </a:solidFill>
                <a:effectLst/>
                <a:sym typeface="Arial"/>
              </a:rPr>
              <a:t>.</a:t>
            </a:r>
          </a:p>
          <a:p>
            <a:pPr marL="685800" marR="0" lvl="1" indent="-177800" algn="l" defTabSz="914400" rtl="0" eaLnBrk="1" fontAlgn="auto" latinLnBrk="0" hangingPunct="1">
              <a:lnSpc>
                <a:spcPct val="100000"/>
              </a:lnSpc>
              <a:spcBef>
                <a:spcPts val="0"/>
              </a:spcBef>
              <a:spcAft>
                <a:spcPts val="600"/>
              </a:spcAft>
              <a:buClr>
                <a:schemeClr val="dk2"/>
              </a:buClr>
              <a:buSzPts val="2800"/>
              <a:buFont typeface="Arial"/>
              <a:buChar char="•"/>
              <a:tabLst/>
              <a:defRPr/>
            </a:pPr>
            <a:r>
              <a:rPr lang="fr-FR" dirty="0" err="1"/>
              <a:t>Empirical</a:t>
            </a:r>
            <a:r>
              <a:rPr lang="fr-FR" dirty="0"/>
              <a:t> estimations of </a:t>
            </a:r>
            <a:r>
              <a:rPr lang="fr-FR" dirty="0" err="1"/>
              <a:t>tax</a:t>
            </a:r>
            <a:r>
              <a:rPr lang="fr-FR" dirty="0"/>
              <a:t> </a:t>
            </a:r>
            <a:r>
              <a:rPr lang="fr-FR" dirty="0" err="1"/>
              <a:t>potential</a:t>
            </a:r>
            <a:r>
              <a:rPr lang="fr-FR" dirty="0"/>
              <a:t> (</a:t>
            </a:r>
            <a:r>
              <a:rPr lang="fr-FR" dirty="0" err="1"/>
              <a:t>Stochastic</a:t>
            </a:r>
            <a:r>
              <a:rPr lang="fr-FR" dirty="0"/>
              <a:t> Frontier </a:t>
            </a:r>
            <a:r>
              <a:rPr lang="fr-FR" dirty="0" err="1"/>
              <a:t>Analysis</a:t>
            </a:r>
            <a:r>
              <a:rPr lang="fr-FR" dirty="0"/>
              <a:t>)</a:t>
            </a:r>
          </a:p>
          <a:p>
            <a:pPr marL="228600" marR="0" lvl="0" indent="-177800" algn="l" defTabSz="914400" rtl="0" eaLnBrk="1" fontAlgn="auto" latinLnBrk="0" hangingPunct="1">
              <a:lnSpc>
                <a:spcPct val="100000"/>
              </a:lnSpc>
              <a:spcBef>
                <a:spcPts val="0"/>
              </a:spcBef>
              <a:spcAft>
                <a:spcPts val="600"/>
              </a:spcAft>
              <a:buClr>
                <a:schemeClr val="dk2"/>
              </a:buClr>
              <a:buSzPts val="2800"/>
              <a:buFont typeface="Arial"/>
              <a:buChar char="•"/>
              <a:tabLst/>
              <a:defRPr/>
            </a:pPr>
            <a:r>
              <a:rPr lang="fr-FR" dirty="0" err="1"/>
              <a:t>Determinants</a:t>
            </a:r>
            <a:r>
              <a:rPr lang="fr-FR" dirty="0"/>
              <a:t> of </a:t>
            </a:r>
            <a:r>
              <a:rPr lang="fr-FR" dirty="0" err="1"/>
              <a:t>tax</a:t>
            </a:r>
            <a:r>
              <a:rPr lang="fr-FR" dirty="0"/>
              <a:t> </a:t>
            </a:r>
            <a:r>
              <a:rPr lang="fr-FR" dirty="0" err="1"/>
              <a:t>capacity</a:t>
            </a:r>
            <a:r>
              <a:rPr lang="fr-FR" dirty="0"/>
              <a:t> (and </a:t>
            </a:r>
            <a:r>
              <a:rPr lang="fr-FR" dirty="0" err="1"/>
              <a:t>tax</a:t>
            </a:r>
            <a:r>
              <a:rPr lang="fr-FR" dirty="0"/>
              <a:t> effort)</a:t>
            </a:r>
          </a:p>
          <a:p>
            <a:pPr marL="685800" marR="0" lvl="1" indent="-177800" algn="l" defTabSz="914400" rtl="0" eaLnBrk="1" fontAlgn="auto" latinLnBrk="0" hangingPunct="1">
              <a:lnSpc>
                <a:spcPct val="100000"/>
              </a:lnSpc>
              <a:spcBef>
                <a:spcPts val="0"/>
              </a:spcBef>
              <a:spcAft>
                <a:spcPts val="600"/>
              </a:spcAft>
              <a:buClr>
                <a:schemeClr val="dk2"/>
              </a:buClr>
              <a:buSzPts val="2800"/>
              <a:buFont typeface="Arial"/>
              <a:buChar char="•"/>
              <a:tabLst/>
              <a:defRPr/>
            </a:pPr>
            <a:r>
              <a:rPr lang="fr-FR" dirty="0"/>
              <a:t>GDP/capita</a:t>
            </a:r>
          </a:p>
          <a:p>
            <a:pPr marL="685800" marR="0" lvl="1" indent="-177800" algn="l" defTabSz="914400" rtl="0" eaLnBrk="1" fontAlgn="auto" latinLnBrk="0" hangingPunct="1">
              <a:lnSpc>
                <a:spcPct val="100000"/>
              </a:lnSpc>
              <a:spcBef>
                <a:spcPts val="0"/>
              </a:spcBef>
              <a:spcAft>
                <a:spcPts val="600"/>
              </a:spcAft>
              <a:buClr>
                <a:schemeClr val="dk2"/>
              </a:buClr>
              <a:buSzPts val="2800"/>
              <a:buFont typeface="Arial"/>
              <a:buChar char="•"/>
              <a:tabLst/>
              <a:defRPr/>
            </a:pPr>
            <a:r>
              <a:rPr lang="fr-FR" dirty="0"/>
              <a:t>Size of the agricultural </a:t>
            </a:r>
            <a:r>
              <a:rPr lang="fr-FR" dirty="0" err="1"/>
              <a:t>sector</a:t>
            </a:r>
            <a:endParaRPr lang="fr-FR" dirty="0"/>
          </a:p>
          <a:p>
            <a:pPr marL="685800" marR="0" lvl="1" indent="-177800" algn="l" defTabSz="914400" rtl="0" eaLnBrk="1" fontAlgn="auto" latinLnBrk="0" hangingPunct="1">
              <a:lnSpc>
                <a:spcPct val="100000"/>
              </a:lnSpc>
              <a:spcBef>
                <a:spcPts val="0"/>
              </a:spcBef>
              <a:spcAft>
                <a:spcPts val="600"/>
              </a:spcAft>
              <a:buClr>
                <a:schemeClr val="dk2"/>
              </a:buClr>
              <a:buSzPts val="2800"/>
              <a:buFont typeface="Arial"/>
              <a:buChar char="•"/>
              <a:tabLst/>
              <a:defRPr/>
            </a:pPr>
            <a:r>
              <a:rPr lang="fr-FR" dirty="0" err="1"/>
              <a:t>Openess</a:t>
            </a:r>
            <a:r>
              <a:rPr lang="fr-FR" dirty="0"/>
              <a:t> (</a:t>
            </a:r>
            <a:r>
              <a:rPr lang="fr-FR" dirty="0" err="1"/>
              <a:t>import+export</a:t>
            </a:r>
            <a:r>
              <a:rPr lang="fr-FR" dirty="0"/>
              <a:t>/GDP)</a:t>
            </a:r>
          </a:p>
          <a:p>
            <a:pPr marL="685800" marR="0" lvl="1" indent="-177800" algn="l" defTabSz="914400" rtl="0" eaLnBrk="1" fontAlgn="auto" latinLnBrk="0" hangingPunct="1">
              <a:lnSpc>
                <a:spcPct val="100000"/>
              </a:lnSpc>
              <a:spcBef>
                <a:spcPts val="0"/>
              </a:spcBef>
              <a:spcAft>
                <a:spcPts val="600"/>
              </a:spcAft>
              <a:buClr>
                <a:schemeClr val="dk2"/>
              </a:buClr>
              <a:buSzPts val="2800"/>
              <a:buFont typeface="Arial"/>
              <a:buChar char="•"/>
              <a:tabLst/>
              <a:defRPr/>
            </a:pPr>
            <a:r>
              <a:rPr lang="fr-FR" dirty="0" err="1"/>
              <a:t>Others</a:t>
            </a:r>
            <a:r>
              <a:rPr lang="fr-FR" dirty="0"/>
              <a:t>: Education, </a:t>
            </a:r>
            <a:r>
              <a:rPr lang="fr-FR" dirty="0" err="1"/>
              <a:t>urbanization</a:t>
            </a:r>
            <a:r>
              <a:rPr lang="fr-FR" dirty="0"/>
              <a:t>, corruption, </a:t>
            </a:r>
            <a:r>
              <a:rPr lang="fr-FR" dirty="0" err="1"/>
              <a:t>financial</a:t>
            </a:r>
            <a:r>
              <a:rPr lang="fr-FR" dirty="0"/>
              <a:t> </a:t>
            </a:r>
            <a:r>
              <a:rPr lang="fr-FR" dirty="0" err="1"/>
              <a:t>development</a:t>
            </a:r>
            <a:r>
              <a:rPr lang="fr-FR" dirty="0"/>
              <a:t>…</a:t>
            </a:r>
          </a:p>
          <a:p>
            <a:pPr marL="228600" marR="0" lvl="0" indent="-177800" algn="l" defTabSz="914400" rtl="0" eaLnBrk="1" fontAlgn="auto" latinLnBrk="0" hangingPunct="1">
              <a:lnSpc>
                <a:spcPct val="100000"/>
              </a:lnSpc>
              <a:spcBef>
                <a:spcPts val="0"/>
              </a:spcBef>
              <a:spcAft>
                <a:spcPts val="600"/>
              </a:spcAft>
              <a:buClr>
                <a:schemeClr val="dk2"/>
              </a:buClr>
              <a:buSzPts val="2800"/>
              <a:buFont typeface="Arial"/>
              <a:buChar char="•"/>
              <a:tabLst/>
              <a:defRPr/>
            </a:pPr>
            <a:r>
              <a:rPr lang="fr-FR" dirty="0" err="1"/>
              <a:t>Tax</a:t>
            </a:r>
            <a:r>
              <a:rPr lang="fr-FR" dirty="0"/>
              <a:t> effort =&gt; A </a:t>
            </a:r>
            <a:r>
              <a:rPr lang="fr-FR" dirty="0" err="1"/>
              <a:t>measure</a:t>
            </a:r>
            <a:r>
              <a:rPr lang="fr-FR" dirty="0"/>
              <a:t> of </a:t>
            </a:r>
            <a:r>
              <a:rPr lang="fr-FR" dirty="0" err="1"/>
              <a:t>tax</a:t>
            </a:r>
            <a:r>
              <a:rPr lang="fr-FR" dirty="0"/>
              <a:t> gaps</a:t>
            </a:r>
          </a:p>
          <a:p>
            <a:pPr marL="685800" marR="0" lvl="1" indent="-177800" algn="l" defTabSz="914400" rtl="0" eaLnBrk="1" fontAlgn="auto" latinLnBrk="0" hangingPunct="1">
              <a:lnSpc>
                <a:spcPct val="100000"/>
              </a:lnSpc>
              <a:spcBef>
                <a:spcPts val="0"/>
              </a:spcBef>
              <a:spcAft>
                <a:spcPts val="600"/>
              </a:spcAft>
              <a:buClr>
                <a:schemeClr val="dk2"/>
              </a:buClr>
              <a:buSzPts val="2800"/>
              <a:buFont typeface="Arial"/>
              <a:buChar char="•"/>
              <a:tabLst/>
              <a:defRPr/>
            </a:pPr>
            <a:r>
              <a:rPr lang="fr-FR" dirty="0" err="1"/>
              <a:t>Tax</a:t>
            </a:r>
            <a:r>
              <a:rPr lang="fr-FR" dirty="0"/>
              <a:t> </a:t>
            </a:r>
            <a:r>
              <a:rPr lang="fr-FR" dirty="0" err="1"/>
              <a:t>policy</a:t>
            </a:r>
            <a:r>
              <a:rPr lang="fr-FR" dirty="0"/>
              <a:t> gap: </a:t>
            </a:r>
            <a:r>
              <a:rPr lang="fr-FR" dirty="0" err="1"/>
              <a:t>Tax</a:t>
            </a:r>
            <a:r>
              <a:rPr lang="fr-FR" dirty="0"/>
              <a:t> </a:t>
            </a:r>
            <a:r>
              <a:rPr lang="fr-FR" dirty="0" err="1"/>
              <a:t>expenditures</a:t>
            </a:r>
            <a:r>
              <a:rPr lang="fr-FR" dirty="0"/>
              <a:t> (exemptions, </a:t>
            </a:r>
            <a:r>
              <a:rPr lang="fr-FR" dirty="0" err="1"/>
              <a:t>reduced</a:t>
            </a:r>
            <a:r>
              <a:rPr lang="fr-FR" dirty="0"/>
              <a:t> rate,</a:t>
            </a:r>
            <a:r>
              <a:rPr lang="fr-FR" baseline="0" dirty="0"/>
              <a:t> </a:t>
            </a:r>
            <a:r>
              <a:rPr lang="fr-FR" baseline="0" dirty="0" err="1"/>
              <a:t>tax</a:t>
            </a:r>
            <a:r>
              <a:rPr lang="fr-FR" baseline="0" dirty="0"/>
              <a:t> </a:t>
            </a:r>
            <a:r>
              <a:rPr lang="fr-FR" baseline="0" dirty="0" err="1"/>
              <a:t>credits</a:t>
            </a:r>
            <a:r>
              <a:rPr lang="fr-FR" baseline="0" dirty="0"/>
              <a:t>…)</a:t>
            </a:r>
          </a:p>
          <a:p>
            <a:pPr marL="685800" marR="0" lvl="1" indent="-177800" algn="l" defTabSz="914400" rtl="0" eaLnBrk="1" fontAlgn="auto" latinLnBrk="0" hangingPunct="1">
              <a:lnSpc>
                <a:spcPct val="100000"/>
              </a:lnSpc>
              <a:spcBef>
                <a:spcPts val="0"/>
              </a:spcBef>
              <a:spcAft>
                <a:spcPts val="600"/>
              </a:spcAft>
              <a:buClr>
                <a:schemeClr val="dk2"/>
              </a:buClr>
              <a:buSzPts val="2800"/>
              <a:buFont typeface="Arial"/>
              <a:buChar char="•"/>
              <a:tabLst/>
              <a:defRPr/>
            </a:pPr>
            <a:r>
              <a:rPr lang="fr-FR" baseline="0" dirty="0"/>
              <a:t>Compliance gap: </a:t>
            </a:r>
            <a:r>
              <a:rPr lang="fr-FR" baseline="0" dirty="0" err="1"/>
              <a:t>Fraud</a:t>
            </a:r>
            <a:r>
              <a:rPr lang="fr-FR" baseline="0" dirty="0"/>
              <a:t>, </a:t>
            </a:r>
            <a:r>
              <a:rPr lang="fr-FR" baseline="0" dirty="0" err="1"/>
              <a:t>tax</a:t>
            </a:r>
            <a:r>
              <a:rPr lang="fr-FR" baseline="0" dirty="0"/>
              <a:t> </a:t>
            </a:r>
            <a:r>
              <a:rPr lang="fr-FR" baseline="0" dirty="0" err="1"/>
              <a:t>evasion</a:t>
            </a:r>
            <a:r>
              <a:rPr lang="fr-FR" baseline="0" dirty="0"/>
              <a:t>, </a:t>
            </a:r>
            <a:r>
              <a:rPr lang="fr-FR" baseline="0" dirty="0" err="1"/>
              <a:t>tax</a:t>
            </a:r>
            <a:r>
              <a:rPr lang="fr-FR" baseline="0" dirty="0"/>
              <a:t> administration </a:t>
            </a:r>
            <a:r>
              <a:rPr lang="fr-FR" baseline="0" dirty="0" err="1"/>
              <a:t>capacity</a:t>
            </a:r>
            <a:r>
              <a:rPr lang="fr-FR" baseline="0" dirty="0"/>
              <a:t>.</a:t>
            </a:r>
            <a:endParaRPr lang="fr-FR" dirty="0"/>
          </a:p>
        </p:txBody>
      </p:sp>
      <p:sp>
        <p:nvSpPr>
          <p:cNvPr id="193" name="Google Shape;193;p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Why</a:t>
            </a:r>
            <a:r>
              <a:rPr lang="fr-FR" dirty="0"/>
              <a:t> do </a:t>
            </a:r>
            <a:r>
              <a:rPr lang="fr-FR" dirty="0" err="1"/>
              <a:t>developing</a:t>
            </a:r>
            <a:r>
              <a:rPr lang="fr-FR" dirty="0"/>
              <a:t> countries </a:t>
            </a:r>
            <a:r>
              <a:rPr lang="fr-FR" dirty="0" err="1"/>
              <a:t>tax</a:t>
            </a:r>
            <a:r>
              <a:rPr lang="fr-FR" dirty="0"/>
              <a:t> </a:t>
            </a:r>
            <a:r>
              <a:rPr lang="fr-FR" dirty="0" err="1"/>
              <a:t>so</a:t>
            </a:r>
            <a:r>
              <a:rPr lang="fr-FR" dirty="0"/>
              <a:t> </a:t>
            </a:r>
            <a:r>
              <a:rPr lang="fr-FR" dirty="0" err="1"/>
              <a:t>little</a:t>
            </a:r>
            <a:r>
              <a:rPr lang="fr-FR" dirty="0"/>
              <a:t>?</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F12E9-7C44-47F3-8294-564F66DD00A6}"/>
              </a:ext>
            </a:extLst>
          </p:cNvPr>
          <p:cNvSpPr>
            <a:spLocks noGrp="1"/>
          </p:cNvSpPr>
          <p:nvPr>
            <p:ph type="title"/>
          </p:nvPr>
        </p:nvSpPr>
        <p:spPr>
          <a:xfrm>
            <a:off x="992459" y="24608"/>
            <a:ext cx="10114156" cy="1391599"/>
          </a:xfrm>
        </p:spPr>
        <p:txBody>
          <a:bodyPr/>
          <a:lstStyle/>
          <a:p>
            <a:r>
              <a:rPr lang="fr-FR" dirty="0" err="1"/>
              <a:t>Tax</a:t>
            </a:r>
            <a:r>
              <a:rPr lang="fr-FR" dirty="0"/>
              <a:t> Wedge (2)</a:t>
            </a:r>
            <a:br>
              <a:rPr lang="fr-FR" dirty="0"/>
            </a:br>
            <a:r>
              <a:rPr lang="fr-FR" sz="2400" dirty="0">
                <a:hlinkClick r:id="rId3"/>
              </a:rPr>
              <a:t>https://www.oecd.org/en/publications/taxing-wages-2024_dbcbac85-en.html</a:t>
            </a:r>
            <a:endParaRPr lang="fr-FR" dirty="0"/>
          </a:p>
        </p:txBody>
      </p:sp>
      <p:pic>
        <p:nvPicPr>
          <p:cNvPr id="3" name="Image 2">
            <a:extLst>
              <a:ext uri="{FF2B5EF4-FFF2-40B4-BE49-F238E27FC236}">
                <a16:creationId xmlns:a16="http://schemas.microsoft.com/office/drawing/2014/main" id="{1D7C9A83-252F-4E24-BEC6-59ECED44FED3}"/>
              </a:ext>
            </a:extLst>
          </p:cNvPr>
          <p:cNvPicPr>
            <a:picLocks noChangeAspect="1"/>
          </p:cNvPicPr>
          <p:nvPr/>
        </p:nvPicPr>
        <p:blipFill>
          <a:blip r:embed="rId4"/>
          <a:stretch>
            <a:fillRect/>
          </a:stretch>
        </p:blipFill>
        <p:spPr>
          <a:xfrm>
            <a:off x="2318519" y="1363477"/>
            <a:ext cx="7093110" cy="5469915"/>
          </a:xfrm>
          <a:prstGeom prst="rect">
            <a:avLst/>
          </a:prstGeom>
        </p:spPr>
      </p:pic>
    </p:spTree>
    <p:extLst>
      <p:ext uri="{BB962C8B-B14F-4D97-AF65-F5344CB8AC3E}">
        <p14:creationId xmlns:p14="http://schemas.microsoft.com/office/powerpoint/2010/main" val="2360719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1"/>
          <p:cNvSpPr txBox="1">
            <a:spLocks noGrp="1"/>
          </p:cNvSpPr>
          <p:nvPr>
            <p:ph type="title"/>
          </p:nvPr>
        </p:nvSpPr>
        <p:spPr>
          <a:xfrm>
            <a:off x="1384379" y="2834174"/>
            <a:ext cx="6943192"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Questions?</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2"/>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fr-FR" sz="6000" dirty="0">
                <a:solidFill>
                  <a:schemeClr val="dk2"/>
                </a:solidFill>
                <a:latin typeface="Arial"/>
                <a:ea typeface="Arial"/>
                <a:cs typeface="Arial"/>
                <a:sym typeface="Arial"/>
              </a:rPr>
              <a:t>PIT</a:t>
            </a:r>
            <a:endParaRPr dirty="0"/>
          </a:p>
        </p:txBody>
      </p:sp>
      <p:sp>
        <p:nvSpPr>
          <p:cNvPr id="567" name="Google Shape;567;p52"/>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dirty="0"/>
              <a:t>Quiz time!</a:t>
            </a:r>
            <a:endParaRPr dirty="0"/>
          </a:p>
        </p:txBody>
      </p:sp>
      <p:pic>
        <p:nvPicPr>
          <p:cNvPr id="568" name="Google Shape;568;p52"/>
          <p:cNvPicPr preferRelativeResize="0"/>
          <p:nvPr/>
        </p:nvPicPr>
        <p:blipFill rotWithShape="1">
          <a:blip r:embed="rId3">
            <a:alphaModFix/>
          </a:blip>
          <a:srcRect/>
          <a:stretch/>
        </p:blipFill>
        <p:spPr>
          <a:xfrm>
            <a:off x="9909860" y="283574"/>
            <a:ext cx="1316626" cy="131662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DB35C0-D841-4BB0-B107-C92F2169E534}"/>
              </a:ext>
            </a:extLst>
          </p:cNvPr>
          <p:cNvSpPr>
            <a:spLocks noGrp="1"/>
          </p:cNvSpPr>
          <p:nvPr>
            <p:ph type="body" idx="1"/>
          </p:nvPr>
        </p:nvSpPr>
        <p:spPr/>
        <p:txBody>
          <a:bodyPr/>
          <a:lstStyle/>
          <a:p>
            <a:pPr marL="228600" lvl="0" indent="-228600" algn="l" rtl="0">
              <a:lnSpc>
                <a:spcPct val="100000"/>
              </a:lnSpc>
              <a:spcBef>
                <a:spcPts val="600"/>
              </a:spcBef>
              <a:spcAft>
                <a:spcPts val="0"/>
              </a:spcAft>
              <a:buSzPts val="2400"/>
              <a:buChar char="•"/>
            </a:pPr>
            <a:r>
              <a:rPr lang="en-US" sz="2800" dirty="0"/>
              <a:t>Tax on profit</a:t>
            </a:r>
          </a:p>
          <a:p>
            <a:pPr marL="685800" lvl="1" indent="-228600" algn="l" rtl="0">
              <a:lnSpc>
                <a:spcPct val="100000"/>
              </a:lnSpc>
              <a:spcBef>
                <a:spcPts val="600"/>
              </a:spcBef>
              <a:spcAft>
                <a:spcPts val="0"/>
              </a:spcAft>
              <a:buSzPts val="2000"/>
              <a:buChar char="•"/>
            </a:pPr>
            <a:r>
              <a:rPr lang="en-US" sz="2400" dirty="0"/>
              <a:t>Definition of Profit (very complex)</a:t>
            </a:r>
          </a:p>
          <a:p>
            <a:pPr marL="685800" lvl="1" indent="-228600" algn="l" rtl="0">
              <a:lnSpc>
                <a:spcPct val="100000"/>
              </a:lnSpc>
              <a:spcBef>
                <a:spcPts val="600"/>
              </a:spcBef>
              <a:spcAft>
                <a:spcPts val="0"/>
              </a:spcAft>
              <a:buSzPts val="2000"/>
              <a:buChar char="•"/>
            </a:pPr>
            <a:r>
              <a:rPr lang="en-US" sz="2400" dirty="0"/>
              <a:t>Physical person (self-employee) and corporations</a:t>
            </a:r>
          </a:p>
          <a:p>
            <a:pPr marL="228600" lvl="0" indent="-228600" algn="l" rtl="0">
              <a:lnSpc>
                <a:spcPct val="100000"/>
              </a:lnSpc>
              <a:spcBef>
                <a:spcPts val="600"/>
              </a:spcBef>
              <a:spcAft>
                <a:spcPts val="0"/>
              </a:spcAft>
              <a:buSzPts val="2400"/>
              <a:buChar char="•"/>
            </a:pPr>
            <a:r>
              <a:rPr lang="en-US" sz="2800" dirty="0"/>
              <a:t>More important revenue in developing countries than in </a:t>
            </a:r>
            <a:r>
              <a:rPr lang="en-US" sz="2800" dirty="0" err="1"/>
              <a:t>developped</a:t>
            </a:r>
            <a:r>
              <a:rPr lang="en-US" sz="2800" dirty="0"/>
              <a:t> ones.</a:t>
            </a:r>
          </a:p>
          <a:p>
            <a:pPr marL="685800" lvl="1" indent="-228600" algn="l" rtl="0">
              <a:lnSpc>
                <a:spcPct val="100000"/>
              </a:lnSpc>
              <a:spcBef>
                <a:spcPts val="600"/>
              </a:spcBef>
              <a:spcAft>
                <a:spcPts val="0"/>
              </a:spcAft>
              <a:buSzPts val="2000"/>
              <a:buChar char="•"/>
            </a:pPr>
            <a:r>
              <a:rPr lang="en-US" sz="2400" dirty="0"/>
              <a:t>Highly concentrated in developing countries (&lt;30 firms = 70% of CIT revenue)</a:t>
            </a:r>
          </a:p>
          <a:p>
            <a:pPr marL="685800" lvl="1" indent="-228600" algn="l" rtl="0">
              <a:lnSpc>
                <a:spcPct val="100000"/>
              </a:lnSpc>
              <a:spcBef>
                <a:spcPts val="600"/>
              </a:spcBef>
              <a:spcAft>
                <a:spcPts val="0"/>
              </a:spcAft>
              <a:buSzPts val="2000"/>
              <a:buChar char="•"/>
            </a:pPr>
            <a:r>
              <a:rPr lang="en-US" sz="2400" dirty="0"/>
              <a:t>Minimum tax based on turnover (0.5 to 2 percent of turnover)</a:t>
            </a:r>
          </a:p>
        </p:txBody>
      </p:sp>
      <p:sp>
        <p:nvSpPr>
          <p:cNvPr id="3" name="Titre 2">
            <a:extLst>
              <a:ext uri="{FF2B5EF4-FFF2-40B4-BE49-F238E27FC236}">
                <a16:creationId xmlns:a16="http://schemas.microsoft.com/office/drawing/2014/main" id="{F60CDD14-41BE-4D62-A7A3-D66220FFBF39}"/>
              </a:ext>
            </a:extLst>
          </p:cNvPr>
          <p:cNvSpPr>
            <a:spLocks noGrp="1"/>
          </p:cNvSpPr>
          <p:nvPr>
            <p:ph type="title"/>
          </p:nvPr>
        </p:nvSpPr>
        <p:spPr/>
        <p:txBody>
          <a:bodyPr/>
          <a:lstStyle/>
          <a:p>
            <a:r>
              <a:rPr lang="fr-FR" dirty="0"/>
              <a:t>CIT (</a:t>
            </a:r>
            <a:r>
              <a:rPr lang="fr-FR" dirty="0" err="1"/>
              <a:t>Corporate</a:t>
            </a:r>
            <a:r>
              <a:rPr lang="fr-FR" dirty="0"/>
              <a:t> </a:t>
            </a:r>
            <a:r>
              <a:rPr lang="fr-FR" dirty="0" err="1"/>
              <a:t>Income</a:t>
            </a:r>
            <a:r>
              <a:rPr lang="fr-FR" dirty="0"/>
              <a:t> </a:t>
            </a:r>
            <a:r>
              <a:rPr lang="fr-FR" dirty="0" err="1"/>
              <a:t>Tax</a:t>
            </a:r>
            <a:r>
              <a:rPr lang="fr-FR" dirty="0"/>
              <a:t>)</a:t>
            </a:r>
          </a:p>
        </p:txBody>
      </p:sp>
    </p:spTree>
    <p:extLst>
      <p:ext uri="{BB962C8B-B14F-4D97-AF65-F5344CB8AC3E}">
        <p14:creationId xmlns:p14="http://schemas.microsoft.com/office/powerpoint/2010/main" val="42792249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4"/>
          <p:cNvSpPr txBox="1">
            <a:spLocks noGrp="1"/>
          </p:cNvSpPr>
          <p:nvPr>
            <p:ph type="body" idx="1"/>
          </p:nvPr>
        </p:nvSpPr>
        <p:spPr>
          <a:xfrm>
            <a:off x="775672" y="1265217"/>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sz="2800" dirty="0"/>
              <a:t>Multinational </a:t>
            </a:r>
            <a:r>
              <a:rPr lang="fr-FR" sz="2800" dirty="0" err="1"/>
              <a:t>Enterprises</a:t>
            </a:r>
            <a:r>
              <a:rPr lang="fr-FR" sz="2800" dirty="0"/>
              <a:t> &amp; </a:t>
            </a:r>
            <a:r>
              <a:rPr lang="fr-FR" sz="2800" dirty="0" err="1"/>
              <a:t>Tax</a:t>
            </a:r>
            <a:r>
              <a:rPr lang="fr-FR" sz="2800" dirty="0"/>
              <a:t> </a:t>
            </a:r>
            <a:r>
              <a:rPr lang="fr-FR" sz="2800" dirty="0" err="1"/>
              <a:t>havens</a:t>
            </a:r>
            <a:endParaRPr sz="2800" dirty="0"/>
          </a:p>
          <a:p>
            <a:pPr marL="228600" lvl="0" indent="-228600" algn="l" rtl="0">
              <a:lnSpc>
                <a:spcPct val="100000"/>
              </a:lnSpc>
              <a:spcBef>
                <a:spcPts val="600"/>
              </a:spcBef>
              <a:spcAft>
                <a:spcPts val="0"/>
              </a:spcAft>
              <a:buSzPts val="2400"/>
              <a:buChar char="•"/>
            </a:pPr>
            <a:r>
              <a:rPr lang="fr-FR" sz="2800" dirty="0" err="1"/>
              <a:t>Avoid</a:t>
            </a:r>
            <a:r>
              <a:rPr lang="fr-FR" sz="2800" dirty="0"/>
              <a:t> to </a:t>
            </a:r>
            <a:r>
              <a:rPr lang="fr-FR" sz="2800" dirty="0" err="1"/>
              <a:t>pay</a:t>
            </a:r>
            <a:r>
              <a:rPr lang="fr-FR" sz="2800" dirty="0"/>
              <a:t> </a:t>
            </a:r>
            <a:r>
              <a:rPr lang="fr-FR" sz="2800" dirty="0" err="1"/>
              <a:t>tax</a:t>
            </a:r>
            <a:r>
              <a:rPr lang="fr-FR" sz="2800" dirty="0"/>
              <a:t> in a country by </a:t>
            </a:r>
            <a:r>
              <a:rPr lang="fr-FR" sz="2800" dirty="0" err="1"/>
              <a:t>manipulating</a:t>
            </a:r>
            <a:r>
              <a:rPr lang="fr-FR" sz="2800" dirty="0"/>
              <a:t> the </a:t>
            </a:r>
            <a:r>
              <a:rPr lang="fr-FR" sz="2800" dirty="0" err="1"/>
              <a:t>costs</a:t>
            </a:r>
            <a:r>
              <a:rPr lang="fr-FR" sz="2800" dirty="0"/>
              <a:t> or </a:t>
            </a:r>
            <a:r>
              <a:rPr lang="fr-FR" sz="2800" dirty="0" err="1"/>
              <a:t>reducing</a:t>
            </a:r>
            <a:r>
              <a:rPr lang="fr-FR" sz="2800" dirty="0"/>
              <a:t> the turnover </a:t>
            </a:r>
            <a:r>
              <a:rPr lang="fr-FR" sz="2800" dirty="0" err="1"/>
              <a:t>through</a:t>
            </a:r>
            <a:r>
              <a:rPr lang="fr-FR" sz="2800" dirty="0"/>
              <a:t> </a:t>
            </a:r>
            <a:r>
              <a:rPr lang="fr-FR" sz="2800" dirty="0" err="1"/>
              <a:t>transfer</a:t>
            </a:r>
            <a:r>
              <a:rPr lang="fr-FR" sz="2800" dirty="0"/>
              <a:t> </a:t>
            </a:r>
            <a:r>
              <a:rPr lang="fr-FR" sz="2800" dirty="0" err="1"/>
              <a:t>pricing</a:t>
            </a:r>
            <a:r>
              <a:rPr lang="fr-FR" sz="2800" dirty="0"/>
              <a:t>, </a:t>
            </a:r>
            <a:r>
              <a:rPr lang="fr-FR" sz="2800" dirty="0" err="1"/>
              <a:t>debt</a:t>
            </a:r>
            <a:r>
              <a:rPr lang="fr-FR" sz="2800" dirty="0"/>
              <a:t> </a:t>
            </a:r>
            <a:r>
              <a:rPr lang="fr-FR" sz="2800" dirty="0" err="1"/>
              <a:t>shifting</a:t>
            </a:r>
            <a:r>
              <a:rPr lang="fr-FR" sz="2800" dirty="0"/>
              <a:t>…</a:t>
            </a:r>
            <a:endParaRPr sz="2800" dirty="0"/>
          </a:p>
          <a:p>
            <a:pPr marL="685800" lvl="1" indent="-228600" algn="l" rtl="0">
              <a:lnSpc>
                <a:spcPct val="100000"/>
              </a:lnSpc>
              <a:spcBef>
                <a:spcPts val="600"/>
              </a:spcBef>
              <a:spcAft>
                <a:spcPts val="0"/>
              </a:spcAft>
              <a:buSzPts val="2000"/>
              <a:buChar char="•"/>
            </a:pPr>
            <a:r>
              <a:rPr lang="fr-FR" sz="2400" dirty="0"/>
              <a:t>Double </a:t>
            </a:r>
            <a:r>
              <a:rPr lang="fr-FR" sz="2400" dirty="0" err="1"/>
              <a:t>Tax</a:t>
            </a:r>
            <a:r>
              <a:rPr lang="fr-FR" sz="2400" dirty="0"/>
              <a:t> Agreement (DTA) </a:t>
            </a:r>
            <a:endParaRPr sz="2400" dirty="0"/>
          </a:p>
          <a:p>
            <a:pPr marL="228600" lvl="0" indent="-228600" algn="l" rtl="0">
              <a:lnSpc>
                <a:spcPct val="100000"/>
              </a:lnSpc>
              <a:spcBef>
                <a:spcPts val="600"/>
              </a:spcBef>
              <a:spcAft>
                <a:spcPts val="0"/>
              </a:spcAft>
              <a:buSzPts val="2400"/>
              <a:buChar char="•"/>
            </a:pPr>
            <a:r>
              <a:rPr lang="fr-FR" sz="2800" dirty="0"/>
              <a:t>Ex.: </a:t>
            </a:r>
            <a:r>
              <a:rPr lang="fr-FR" sz="2800" dirty="0" err="1"/>
              <a:t>Minimizing</a:t>
            </a:r>
            <a:r>
              <a:rPr lang="fr-FR" sz="2800" dirty="0"/>
              <a:t> turnover</a:t>
            </a:r>
            <a:endParaRPr sz="2800" dirty="0"/>
          </a:p>
          <a:p>
            <a:pPr marL="685800" lvl="1" indent="-228600" algn="l" rtl="0">
              <a:lnSpc>
                <a:spcPct val="100000"/>
              </a:lnSpc>
              <a:spcBef>
                <a:spcPts val="600"/>
              </a:spcBef>
              <a:spcAft>
                <a:spcPts val="0"/>
              </a:spcAft>
              <a:buSzPts val="2000"/>
              <a:buChar char="•"/>
            </a:pPr>
            <a:r>
              <a:rPr lang="fr-FR" sz="2400" dirty="0" err="1"/>
              <a:t>Concerned</a:t>
            </a:r>
            <a:r>
              <a:rPr lang="fr-FR" sz="2400" dirty="0"/>
              <a:t> </a:t>
            </a:r>
            <a:r>
              <a:rPr lang="fr-FR" sz="2400" dirty="0" err="1"/>
              <a:t>sectors</a:t>
            </a:r>
            <a:r>
              <a:rPr lang="fr-FR" sz="2400" dirty="0"/>
              <a:t>: Extractive </a:t>
            </a:r>
            <a:r>
              <a:rPr lang="fr-FR" sz="2400" dirty="0" err="1"/>
              <a:t>industry</a:t>
            </a:r>
            <a:r>
              <a:rPr lang="fr-FR" sz="2400" dirty="0"/>
              <a:t>, </a:t>
            </a:r>
            <a:r>
              <a:rPr lang="fr-FR" sz="2400" dirty="0" err="1"/>
              <a:t>exporting</a:t>
            </a:r>
            <a:r>
              <a:rPr lang="fr-FR" sz="2400" dirty="0"/>
              <a:t> </a:t>
            </a:r>
            <a:r>
              <a:rPr lang="fr-FR" sz="2400" dirty="0" err="1"/>
              <a:t>sectors</a:t>
            </a:r>
            <a:r>
              <a:rPr lang="fr-FR" sz="2400" dirty="0"/>
              <a:t>.</a:t>
            </a:r>
            <a:endParaRPr sz="2400" dirty="0"/>
          </a:p>
          <a:p>
            <a:pPr marL="1143000" lvl="2" indent="-228600" algn="l" rtl="0">
              <a:lnSpc>
                <a:spcPct val="100000"/>
              </a:lnSpc>
              <a:spcBef>
                <a:spcPts val="600"/>
              </a:spcBef>
              <a:spcAft>
                <a:spcPts val="0"/>
              </a:spcAft>
              <a:buSzPts val="1800"/>
              <a:buChar char="•"/>
            </a:pPr>
            <a:r>
              <a:rPr lang="fr-FR" sz="2000" b="0" dirty="0" err="1"/>
              <a:t>Reducing</a:t>
            </a:r>
            <a:r>
              <a:rPr lang="fr-FR" sz="2000" b="0" dirty="0"/>
              <a:t> </a:t>
            </a:r>
            <a:r>
              <a:rPr lang="fr-FR" sz="2000" b="0" dirty="0" err="1"/>
              <a:t>reported</a:t>
            </a:r>
            <a:r>
              <a:rPr lang="fr-FR" sz="2000" b="0" dirty="0"/>
              <a:t> turnover</a:t>
            </a:r>
            <a:endParaRPr sz="2000" dirty="0"/>
          </a:p>
          <a:p>
            <a:pPr marL="1143000" lvl="2" indent="-228600" algn="l" rtl="0">
              <a:lnSpc>
                <a:spcPct val="100000"/>
              </a:lnSpc>
              <a:spcBef>
                <a:spcPts val="600"/>
              </a:spcBef>
              <a:spcAft>
                <a:spcPts val="0"/>
              </a:spcAft>
              <a:buSzPts val="1800"/>
              <a:buChar char="•"/>
            </a:pPr>
            <a:r>
              <a:rPr lang="fr-FR" sz="2000" b="0" dirty="0" err="1"/>
              <a:t>Decreasing</a:t>
            </a:r>
            <a:r>
              <a:rPr lang="fr-FR" sz="2000" b="0" dirty="0"/>
              <a:t> CIT, </a:t>
            </a:r>
            <a:r>
              <a:rPr lang="fr-FR" sz="2000" b="0" dirty="0" err="1"/>
              <a:t>mining</a:t>
            </a:r>
            <a:r>
              <a:rPr lang="fr-FR" sz="2000" b="0" dirty="0"/>
              <a:t> royalties, </a:t>
            </a:r>
            <a:r>
              <a:rPr lang="fr-FR" sz="2000" b="0" dirty="0" err="1"/>
              <a:t>government</a:t>
            </a:r>
            <a:r>
              <a:rPr lang="fr-FR" sz="2000" b="0" dirty="0"/>
              <a:t> </a:t>
            </a:r>
            <a:r>
              <a:rPr lang="fr-FR" sz="2000" b="0" dirty="0" err="1"/>
              <a:t>oil</a:t>
            </a:r>
            <a:r>
              <a:rPr lang="fr-FR" sz="2000" b="0" dirty="0"/>
              <a:t> </a:t>
            </a:r>
            <a:r>
              <a:rPr lang="fr-FR" sz="2000" b="0" dirty="0" err="1"/>
              <a:t>share</a:t>
            </a:r>
            <a:endParaRPr sz="2000" dirty="0"/>
          </a:p>
          <a:p>
            <a:pPr marL="685800" lvl="1" indent="-228600" algn="l" rtl="0">
              <a:lnSpc>
                <a:spcPct val="100000"/>
              </a:lnSpc>
              <a:spcBef>
                <a:spcPts val="600"/>
              </a:spcBef>
              <a:spcAft>
                <a:spcPts val="0"/>
              </a:spcAft>
              <a:buSzPts val="2000"/>
              <a:buChar char="•"/>
            </a:pPr>
            <a:r>
              <a:rPr lang="fr-FR" sz="2400" dirty="0" err="1"/>
              <a:t>Hedging</a:t>
            </a:r>
            <a:r>
              <a:rPr lang="fr-FR" sz="2400" dirty="0"/>
              <a:t> </a:t>
            </a:r>
            <a:r>
              <a:rPr lang="fr-FR" sz="2400" dirty="0" err="1"/>
              <a:t>contract</a:t>
            </a:r>
            <a:r>
              <a:rPr lang="fr-FR" sz="2400" dirty="0"/>
              <a:t> </a:t>
            </a:r>
            <a:r>
              <a:rPr lang="fr-FR" sz="2400" dirty="0" err="1"/>
              <a:t>between</a:t>
            </a:r>
            <a:r>
              <a:rPr lang="fr-FR" sz="2400" dirty="0"/>
              <a:t> a </a:t>
            </a:r>
            <a:r>
              <a:rPr lang="fr-FR" sz="2400" dirty="0" err="1"/>
              <a:t>subsidiary</a:t>
            </a:r>
            <a:r>
              <a:rPr lang="fr-FR" sz="2400" dirty="0"/>
              <a:t> </a:t>
            </a:r>
            <a:r>
              <a:rPr lang="fr-FR" sz="2400" dirty="0" err="1"/>
              <a:t>located</a:t>
            </a:r>
            <a:r>
              <a:rPr lang="fr-FR" sz="2400" dirty="0"/>
              <a:t> in a standard </a:t>
            </a:r>
            <a:r>
              <a:rPr lang="fr-FR" sz="2400" dirty="0" err="1"/>
              <a:t>tax</a:t>
            </a:r>
            <a:r>
              <a:rPr lang="fr-FR" sz="2400" dirty="0"/>
              <a:t> rate country and a </a:t>
            </a:r>
            <a:r>
              <a:rPr lang="fr-FR" sz="2400" dirty="0" err="1"/>
              <a:t>subsidiary</a:t>
            </a:r>
            <a:r>
              <a:rPr lang="fr-FR" sz="2400" dirty="0"/>
              <a:t> in a </a:t>
            </a:r>
            <a:r>
              <a:rPr lang="fr-FR" sz="2400" dirty="0" err="1"/>
              <a:t>tax</a:t>
            </a:r>
            <a:r>
              <a:rPr lang="fr-FR" sz="2400" dirty="0"/>
              <a:t> </a:t>
            </a:r>
            <a:r>
              <a:rPr lang="fr-FR" sz="2400" dirty="0" err="1"/>
              <a:t>heaven</a:t>
            </a:r>
            <a:r>
              <a:rPr lang="fr-FR" sz="2400" dirty="0"/>
              <a:t>.</a:t>
            </a:r>
            <a:endParaRPr sz="2400" dirty="0"/>
          </a:p>
          <a:p>
            <a:pPr marL="1143000" lvl="2" indent="-228600" algn="l" rtl="0">
              <a:lnSpc>
                <a:spcPct val="100000"/>
              </a:lnSpc>
              <a:spcBef>
                <a:spcPts val="600"/>
              </a:spcBef>
              <a:spcAft>
                <a:spcPts val="0"/>
              </a:spcAft>
              <a:buSzPts val="1800"/>
              <a:buChar char="•"/>
            </a:pPr>
            <a:r>
              <a:rPr lang="fr-FR" sz="2000" b="0" dirty="0" err="1"/>
              <a:t>Selling</a:t>
            </a:r>
            <a:r>
              <a:rPr lang="fr-FR" sz="2000" b="0" dirty="0"/>
              <a:t> the </a:t>
            </a:r>
            <a:r>
              <a:rPr lang="fr-FR" sz="2000" b="0" dirty="0" err="1"/>
              <a:t>produced</a:t>
            </a:r>
            <a:r>
              <a:rPr lang="fr-FR" sz="2000" b="0" dirty="0"/>
              <a:t> good </a:t>
            </a:r>
            <a:r>
              <a:rPr lang="fr-FR" sz="2000" b="0" dirty="0" err="1"/>
              <a:t>below</a:t>
            </a:r>
            <a:r>
              <a:rPr lang="fr-FR" sz="2000" b="0" dirty="0"/>
              <a:t> </a:t>
            </a:r>
            <a:r>
              <a:rPr lang="fr-FR" sz="2000" b="0" dirty="0" err="1"/>
              <a:t>its</a:t>
            </a:r>
            <a:r>
              <a:rPr lang="fr-FR" sz="2000" b="0" dirty="0"/>
              <a:t> </a:t>
            </a:r>
            <a:r>
              <a:rPr lang="fr-FR" sz="2000" b="0" dirty="0" err="1"/>
              <a:t>market</a:t>
            </a:r>
            <a:r>
              <a:rPr lang="fr-FR" sz="2000" b="0" dirty="0"/>
              <a:t> value.</a:t>
            </a:r>
            <a:br>
              <a:rPr lang="fr-FR" sz="2000" b="0" dirty="0"/>
            </a:br>
            <a:r>
              <a:rPr lang="fr-FR" sz="2000" dirty="0"/>
              <a:t>Example : </a:t>
            </a:r>
            <a:r>
              <a:rPr lang="fr-FR" sz="2000" dirty="0" err="1"/>
              <a:t>Glencore</a:t>
            </a:r>
            <a:r>
              <a:rPr lang="fr-FR" sz="2000" dirty="0"/>
              <a:t> in </a:t>
            </a:r>
            <a:r>
              <a:rPr lang="fr-FR" sz="2000" dirty="0" err="1"/>
              <a:t>Zambia</a:t>
            </a:r>
            <a:endParaRPr lang="fr-FR" sz="2000" dirty="0"/>
          </a:p>
        </p:txBody>
      </p:sp>
      <p:sp>
        <p:nvSpPr>
          <p:cNvPr id="582" name="Google Shape;582;p54"/>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Agressive </a:t>
            </a:r>
            <a:r>
              <a:rPr lang="fr-FR" dirty="0" err="1"/>
              <a:t>tax</a:t>
            </a:r>
            <a:r>
              <a:rPr lang="fr-FR" dirty="0"/>
              <a:t> planning: BEPS and </a:t>
            </a:r>
            <a:r>
              <a:rPr lang="fr-FR" dirty="0" err="1"/>
              <a:t>GLoBE</a:t>
            </a:r>
            <a:r>
              <a:rPr lang="fr-FR" dirty="0"/>
              <a:t> (OECD) </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7"/>
          <p:cNvSpPr txBox="1">
            <a:spLocks noGrp="1"/>
          </p:cNvSpPr>
          <p:nvPr>
            <p:ph type="body" idx="1"/>
          </p:nvPr>
        </p:nvSpPr>
        <p:spPr>
          <a:xfrm>
            <a:off x="871653" y="1307857"/>
            <a:ext cx="10905699" cy="424228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dirty="0" err="1">
                <a:solidFill>
                  <a:schemeClr val="dk1"/>
                </a:solidFill>
                <a:sym typeface="Arial"/>
              </a:rPr>
              <a:t>Transparency</a:t>
            </a:r>
            <a:r>
              <a:rPr lang="fr-FR" dirty="0">
                <a:solidFill>
                  <a:schemeClr val="dk1"/>
                </a:solidFill>
                <a:sym typeface="Arial"/>
              </a:rPr>
              <a:t>, </a:t>
            </a:r>
            <a:r>
              <a:rPr lang="fr-FR" dirty="0" err="1">
                <a:solidFill>
                  <a:schemeClr val="dk1"/>
                </a:solidFill>
                <a:sym typeface="Arial"/>
              </a:rPr>
              <a:t>whitholding</a:t>
            </a:r>
            <a:r>
              <a:rPr lang="fr-FR" dirty="0">
                <a:solidFill>
                  <a:schemeClr val="dk1"/>
                </a:solidFill>
                <a:sym typeface="Arial"/>
              </a:rPr>
              <a:t> </a:t>
            </a:r>
            <a:r>
              <a:rPr lang="fr-FR" dirty="0" err="1">
                <a:solidFill>
                  <a:schemeClr val="dk1"/>
                </a:solidFill>
                <a:sym typeface="Arial"/>
              </a:rPr>
              <a:t>tax</a:t>
            </a:r>
            <a:r>
              <a:rPr lang="fr-FR" dirty="0">
                <a:solidFill>
                  <a:schemeClr val="dk1"/>
                </a:solidFill>
                <a:sym typeface="Arial"/>
              </a:rPr>
              <a:t> </a:t>
            </a:r>
            <a:r>
              <a:rPr lang="fr-FR" dirty="0" err="1">
                <a:solidFill>
                  <a:schemeClr val="dk1"/>
                </a:solidFill>
                <a:sym typeface="Arial"/>
              </a:rPr>
              <a:t>regimes</a:t>
            </a:r>
            <a:r>
              <a:rPr lang="fr-FR" dirty="0">
                <a:solidFill>
                  <a:schemeClr val="dk1"/>
                </a:solidFill>
                <a:sym typeface="Arial"/>
              </a:rPr>
              <a:t> (but </a:t>
            </a:r>
            <a:r>
              <a:rPr lang="fr-FR" dirty="0" err="1">
                <a:solidFill>
                  <a:schemeClr val="dk1"/>
                </a:solidFill>
                <a:sym typeface="Arial"/>
              </a:rPr>
              <a:t>limited</a:t>
            </a:r>
            <a:r>
              <a:rPr lang="fr-FR" dirty="0">
                <a:solidFill>
                  <a:schemeClr val="dk1"/>
                </a:solidFill>
                <a:sym typeface="Arial"/>
              </a:rPr>
              <a:t> by </a:t>
            </a:r>
            <a:r>
              <a:rPr lang="fr-FR" dirty="0" err="1">
                <a:solidFill>
                  <a:schemeClr val="dk1"/>
                </a:solidFill>
                <a:sym typeface="Arial"/>
              </a:rPr>
              <a:t>DTAs</a:t>
            </a:r>
            <a:r>
              <a:rPr lang="fr-FR" dirty="0">
                <a:solidFill>
                  <a:schemeClr val="dk1"/>
                </a:solidFill>
                <a:sym typeface="Arial"/>
              </a:rPr>
              <a:t>)</a:t>
            </a:r>
          </a:p>
          <a:p>
            <a:pPr marL="685800" lvl="1" indent="-228600">
              <a:spcBef>
                <a:spcPts val="600"/>
              </a:spcBef>
              <a:buSzPts val="2400"/>
            </a:pPr>
            <a:r>
              <a:rPr lang="fr-FR" dirty="0"/>
              <a:t>Country by country report (EU)</a:t>
            </a:r>
            <a:endParaRPr dirty="0"/>
          </a:p>
          <a:p>
            <a:pPr marL="228600" lvl="0" indent="-228600" algn="l" rtl="0">
              <a:lnSpc>
                <a:spcPct val="100000"/>
              </a:lnSpc>
              <a:spcBef>
                <a:spcPts val="600"/>
              </a:spcBef>
              <a:spcAft>
                <a:spcPts val="0"/>
              </a:spcAft>
              <a:buSzPts val="2400"/>
              <a:buChar char="•"/>
            </a:pPr>
            <a:r>
              <a:rPr lang="fr-FR" dirty="0" err="1">
                <a:solidFill>
                  <a:schemeClr val="dk1"/>
                </a:solidFill>
                <a:sym typeface="Arial"/>
              </a:rPr>
              <a:t>Arm’s</a:t>
            </a:r>
            <a:r>
              <a:rPr lang="fr-FR" dirty="0">
                <a:solidFill>
                  <a:schemeClr val="dk1"/>
                </a:solidFill>
                <a:sym typeface="Arial"/>
              </a:rPr>
              <a:t> </a:t>
            </a:r>
            <a:r>
              <a:rPr lang="fr-FR" dirty="0" err="1">
                <a:solidFill>
                  <a:schemeClr val="dk1"/>
                </a:solidFill>
                <a:sym typeface="Arial"/>
              </a:rPr>
              <a:t>length</a:t>
            </a:r>
            <a:r>
              <a:rPr lang="fr-FR" dirty="0">
                <a:solidFill>
                  <a:schemeClr val="dk1"/>
                </a:solidFill>
                <a:sym typeface="Arial"/>
              </a:rPr>
              <a:t> </a:t>
            </a:r>
            <a:r>
              <a:rPr lang="fr-FR" dirty="0" err="1">
                <a:solidFill>
                  <a:schemeClr val="dk1"/>
                </a:solidFill>
                <a:sym typeface="Arial"/>
              </a:rPr>
              <a:t>principle</a:t>
            </a:r>
            <a:r>
              <a:rPr lang="fr-FR" dirty="0">
                <a:solidFill>
                  <a:schemeClr val="dk1"/>
                </a:solidFill>
                <a:sym typeface="Arial"/>
              </a:rPr>
              <a:t>,</a:t>
            </a:r>
            <a:endParaRPr dirty="0"/>
          </a:p>
          <a:p>
            <a:pPr marL="685800" lvl="1" indent="-228600">
              <a:spcBef>
                <a:spcPts val="600"/>
              </a:spcBef>
            </a:pPr>
            <a:r>
              <a:rPr lang="fr-FR" dirty="0" err="1">
                <a:solidFill>
                  <a:schemeClr val="dk1"/>
                </a:solidFill>
                <a:sym typeface="Arial"/>
              </a:rPr>
              <a:t>Reduce</a:t>
            </a:r>
            <a:r>
              <a:rPr lang="fr-FR" dirty="0">
                <a:solidFill>
                  <a:schemeClr val="dk1"/>
                </a:solidFill>
                <a:sym typeface="Arial"/>
              </a:rPr>
              <a:t> </a:t>
            </a:r>
            <a:r>
              <a:rPr lang="fr-FR" dirty="0" err="1">
                <a:solidFill>
                  <a:schemeClr val="dk1"/>
                </a:solidFill>
                <a:sym typeface="Arial"/>
              </a:rPr>
              <a:t>transfer</a:t>
            </a:r>
            <a:r>
              <a:rPr lang="fr-FR" dirty="0"/>
              <a:t> </a:t>
            </a:r>
            <a:r>
              <a:rPr lang="fr-FR" dirty="0" err="1"/>
              <a:t>price</a:t>
            </a:r>
            <a:r>
              <a:rPr lang="fr-FR" dirty="0"/>
              <a:t>: </a:t>
            </a:r>
            <a:r>
              <a:rPr lang="fr-FR" dirty="0">
                <a:solidFill>
                  <a:schemeClr val="dk1"/>
                </a:solidFill>
                <a:sym typeface="Arial"/>
              </a:rPr>
              <a:t>Compare </a:t>
            </a:r>
            <a:r>
              <a:rPr lang="fr-FR" dirty="0" err="1">
                <a:solidFill>
                  <a:schemeClr val="dk1"/>
                </a:solidFill>
                <a:sym typeface="Arial"/>
              </a:rPr>
              <a:t>transfer</a:t>
            </a:r>
            <a:r>
              <a:rPr lang="fr-FR" dirty="0">
                <a:solidFill>
                  <a:schemeClr val="dk1"/>
                </a:solidFill>
                <a:sym typeface="Arial"/>
              </a:rPr>
              <a:t> </a:t>
            </a:r>
            <a:r>
              <a:rPr lang="fr-FR" dirty="0" err="1">
                <a:solidFill>
                  <a:schemeClr val="dk1"/>
                </a:solidFill>
                <a:sym typeface="Arial"/>
              </a:rPr>
              <a:t>price</a:t>
            </a:r>
            <a:r>
              <a:rPr lang="fr-FR" dirty="0">
                <a:solidFill>
                  <a:schemeClr val="dk1"/>
                </a:solidFill>
                <a:sym typeface="Arial"/>
              </a:rPr>
              <a:t> to </a:t>
            </a:r>
            <a:r>
              <a:rPr lang="fr-FR" dirty="0" err="1">
                <a:solidFill>
                  <a:schemeClr val="dk1"/>
                </a:solidFill>
                <a:sym typeface="Arial"/>
              </a:rPr>
              <a:t>market</a:t>
            </a:r>
            <a:r>
              <a:rPr lang="fr-FR" dirty="0">
                <a:solidFill>
                  <a:schemeClr val="dk1"/>
                </a:solidFill>
                <a:sym typeface="Arial"/>
              </a:rPr>
              <a:t> </a:t>
            </a:r>
            <a:r>
              <a:rPr lang="fr-FR" dirty="0" err="1">
                <a:solidFill>
                  <a:schemeClr val="dk1"/>
                </a:solidFill>
                <a:sym typeface="Arial"/>
              </a:rPr>
              <a:t>price</a:t>
            </a:r>
            <a:r>
              <a:rPr lang="fr-FR" dirty="0">
                <a:solidFill>
                  <a:schemeClr val="dk1"/>
                </a:solidFill>
                <a:sym typeface="Arial"/>
              </a:rPr>
              <a:t>.</a:t>
            </a:r>
            <a:endParaRPr dirty="0"/>
          </a:p>
          <a:p>
            <a:pPr marL="228600" lvl="0" indent="-228600" algn="l" rtl="0">
              <a:lnSpc>
                <a:spcPct val="100000"/>
              </a:lnSpc>
              <a:spcBef>
                <a:spcPts val="600"/>
              </a:spcBef>
              <a:spcAft>
                <a:spcPts val="0"/>
              </a:spcAft>
              <a:buSzPts val="2400"/>
              <a:buChar char="•"/>
            </a:pPr>
            <a:r>
              <a:rPr lang="fr-FR" dirty="0" err="1">
                <a:solidFill>
                  <a:schemeClr val="dk1"/>
                </a:solidFill>
                <a:latin typeface="Arial"/>
                <a:ea typeface="Arial"/>
                <a:cs typeface="Arial"/>
                <a:sym typeface="Arial"/>
              </a:rPr>
              <a:t>Thin</a:t>
            </a:r>
            <a:r>
              <a:rPr lang="fr-FR" dirty="0">
                <a:solidFill>
                  <a:schemeClr val="dk1"/>
                </a:solidFill>
                <a:latin typeface="Arial"/>
                <a:ea typeface="Arial"/>
                <a:cs typeface="Arial"/>
                <a:sym typeface="Arial"/>
              </a:rPr>
              <a:t> </a:t>
            </a:r>
            <a:r>
              <a:rPr lang="fr-FR" dirty="0" err="1">
                <a:solidFill>
                  <a:schemeClr val="dk1"/>
                </a:solidFill>
                <a:latin typeface="Arial"/>
                <a:ea typeface="Arial"/>
                <a:cs typeface="Arial"/>
                <a:sym typeface="Arial"/>
              </a:rPr>
              <a:t>capitalization</a:t>
            </a:r>
            <a:r>
              <a:rPr lang="fr-FR" dirty="0">
                <a:solidFill>
                  <a:schemeClr val="dk1"/>
                </a:solidFill>
                <a:latin typeface="Arial"/>
                <a:ea typeface="Arial"/>
                <a:cs typeface="Arial"/>
                <a:sym typeface="Arial"/>
              </a:rPr>
              <a:t> </a:t>
            </a:r>
            <a:r>
              <a:rPr lang="fr-FR" dirty="0" err="1">
                <a:solidFill>
                  <a:schemeClr val="dk1"/>
                </a:solidFill>
                <a:latin typeface="Arial"/>
                <a:ea typeface="Arial"/>
                <a:cs typeface="Arial"/>
                <a:sym typeface="Arial"/>
              </a:rPr>
              <a:t>rule</a:t>
            </a:r>
            <a:endParaRPr dirty="0">
              <a:solidFill>
                <a:schemeClr val="dk1"/>
              </a:solidFill>
              <a:latin typeface="Arial"/>
              <a:ea typeface="Arial"/>
              <a:cs typeface="Arial"/>
              <a:sym typeface="Arial"/>
            </a:endParaRPr>
          </a:p>
          <a:p>
            <a:pPr marL="685800" lvl="1" indent="-228600" algn="l" rtl="0">
              <a:lnSpc>
                <a:spcPct val="100000"/>
              </a:lnSpc>
              <a:spcBef>
                <a:spcPts val="600"/>
              </a:spcBef>
              <a:spcAft>
                <a:spcPts val="0"/>
              </a:spcAft>
              <a:buSzPts val="2000"/>
              <a:buChar char="•"/>
            </a:pPr>
            <a:r>
              <a:rPr lang="fr-FR" dirty="0" err="1"/>
              <a:t>Earning</a:t>
            </a:r>
            <a:r>
              <a:rPr lang="fr-FR" dirty="0"/>
              <a:t> stripping ratio (30 percent of EBITDA)</a:t>
            </a:r>
            <a:endParaRPr dirty="0"/>
          </a:p>
          <a:p>
            <a:pPr marL="228600" lvl="0" indent="-228600" algn="l" rtl="0">
              <a:lnSpc>
                <a:spcPct val="100000"/>
              </a:lnSpc>
              <a:spcBef>
                <a:spcPts val="600"/>
              </a:spcBef>
              <a:spcAft>
                <a:spcPts val="0"/>
              </a:spcAft>
              <a:buSzPts val="2400"/>
              <a:buChar char="•"/>
            </a:pPr>
            <a:r>
              <a:rPr lang="fr-FR" dirty="0">
                <a:solidFill>
                  <a:schemeClr val="dk1"/>
                </a:solidFill>
                <a:sym typeface="Arial"/>
              </a:rPr>
              <a:t>OECD/BEPS package and inclusive </a:t>
            </a:r>
            <a:r>
              <a:rPr lang="fr-FR" dirty="0" err="1">
                <a:solidFill>
                  <a:schemeClr val="dk1"/>
                </a:solidFill>
                <a:sym typeface="Arial"/>
              </a:rPr>
              <a:t>framework</a:t>
            </a:r>
            <a:endParaRPr dirty="0"/>
          </a:p>
          <a:p>
            <a:pPr marL="228600" lvl="0" indent="-228600" algn="l" rtl="0">
              <a:lnSpc>
                <a:spcPct val="100000"/>
              </a:lnSpc>
              <a:spcBef>
                <a:spcPts val="600"/>
              </a:spcBef>
              <a:spcAft>
                <a:spcPts val="0"/>
              </a:spcAft>
              <a:buSzPts val="2400"/>
              <a:buChar char="•"/>
            </a:pPr>
            <a:r>
              <a:rPr lang="fr-FR" dirty="0">
                <a:solidFill>
                  <a:schemeClr val="dk1"/>
                </a:solidFill>
                <a:sym typeface="Arial"/>
              </a:rPr>
              <a:t>Minimum effective </a:t>
            </a:r>
            <a:r>
              <a:rPr lang="fr-FR" dirty="0" err="1">
                <a:solidFill>
                  <a:schemeClr val="dk1"/>
                </a:solidFill>
                <a:sym typeface="Arial"/>
              </a:rPr>
              <a:t>tax</a:t>
            </a:r>
            <a:r>
              <a:rPr lang="fr-FR" dirty="0">
                <a:solidFill>
                  <a:schemeClr val="dk1"/>
                </a:solidFill>
                <a:sym typeface="Arial"/>
              </a:rPr>
              <a:t> rate at 15 percent (</a:t>
            </a:r>
            <a:r>
              <a:rPr lang="fr-FR" dirty="0" err="1">
                <a:solidFill>
                  <a:schemeClr val="dk1"/>
                </a:solidFill>
                <a:sym typeface="Arial"/>
              </a:rPr>
              <a:t>GloBE</a:t>
            </a:r>
            <a:r>
              <a:rPr lang="fr-FR" dirty="0">
                <a:solidFill>
                  <a:schemeClr val="dk1"/>
                </a:solidFill>
                <a:sym typeface="Arial"/>
              </a:rPr>
              <a:t>, OECD, G20) </a:t>
            </a:r>
            <a:r>
              <a:rPr lang="fr-FR" dirty="0" err="1">
                <a:solidFill>
                  <a:schemeClr val="dk1"/>
                </a:solidFill>
                <a:sym typeface="Arial"/>
              </a:rPr>
              <a:t>implemented</a:t>
            </a:r>
            <a:r>
              <a:rPr lang="fr-FR" dirty="0">
                <a:solidFill>
                  <a:schemeClr val="dk1"/>
                </a:solidFill>
                <a:sym typeface="Arial"/>
              </a:rPr>
              <a:t> in 2023.</a:t>
            </a:r>
            <a:endParaRPr dirty="0"/>
          </a:p>
          <a:p>
            <a:pPr marL="685800" lvl="1" indent="-228600" algn="l" rtl="0">
              <a:lnSpc>
                <a:spcPct val="100000"/>
              </a:lnSpc>
              <a:spcBef>
                <a:spcPts val="600"/>
              </a:spcBef>
              <a:spcAft>
                <a:spcPts val="0"/>
              </a:spcAft>
              <a:buSzPts val="2000"/>
              <a:buChar char="•"/>
            </a:pPr>
            <a:r>
              <a:rPr lang="fr-FR" dirty="0"/>
              <a:t>Extractive industries </a:t>
            </a:r>
            <a:r>
              <a:rPr lang="fr-FR" dirty="0" err="1"/>
              <a:t>excluded</a:t>
            </a:r>
            <a:r>
              <a:rPr lang="fr-FR" dirty="0"/>
              <a:t>.</a:t>
            </a:r>
          </a:p>
          <a:p>
            <a:pPr marL="228600" indent="-228600">
              <a:spcBef>
                <a:spcPts val="600"/>
              </a:spcBef>
              <a:buSzPts val="2000"/>
            </a:pPr>
            <a:r>
              <a:rPr lang="fr-FR" dirty="0"/>
              <a:t>Digital Sales </a:t>
            </a:r>
            <a:r>
              <a:rPr lang="fr-FR" dirty="0" err="1"/>
              <a:t>Tax</a:t>
            </a:r>
            <a:r>
              <a:rPr lang="fr-FR" dirty="0"/>
              <a:t>: Google, Amazon… </a:t>
            </a:r>
            <a:r>
              <a:rPr lang="fr-FR" dirty="0" err="1"/>
              <a:t>Tax</a:t>
            </a:r>
            <a:r>
              <a:rPr lang="fr-FR" dirty="0"/>
              <a:t> on turnover (2-3 percent).</a:t>
            </a:r>
          </a:p>
          <a:p>
            <a:pPr marL="685800" lvl="1" indent="-228600">
              <a:spcBef>
                <a:spcPts val="600"/>
              </a:spcBef>
            </a:pPr>
            <a:r>
              <a:rPr lang="fr-FR" dirty="0"/>
              <a:t>US vs France, Germany, </a:t>
            </a:r>
            <a:r>
              <a:rPr lang="fr-FR" dirty="0" err="1"/>
              <a:t>Italy</a:t>
            </a:r>
            <a:endParaRPr lang="fr-FR" dirty="0"/>
          </a:p>
        </p:txBody>
      </p:sp>
      <p:sp>
        <p:nvSpPr>
          <p:cNvPr id="601" name="Google Shape;601;p5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Solutions</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F9F4F-0C25-4AFC-A591-F1A764C012EF}"/>
              </a:ext>
            </a:extLst>
          </p:cNvPr>
          <p:cNvSpPr>
            <a:spLocks noGrp="1"/>
          </p:cNvSpPr>
          <p:nvPr>
            <p:ph type="title"/>
          </p:nvPr>
        </p:nvSpPr>
        <p:spPr>
          <a:xfrm>
            <a:off x="697424" y="269874"/>
            <a:ext cx="11251769" cy="1000987"/>
          </a:xfrm>
        </p:spPr>
        <p:txBody>
          <a:bodyPr/>
          <a:lstStyle/>
          <a:p>
            <a:r>
              <a:rPr lang="fr-FR" sz="2800" dirty="0"/>
              <a:t>Vote on the </a:t>
            </a:r>
            <a:r>
              <a:rPr lang="fr-FR" sz="2800" dirty="0" err="1"/>
              <a:t>transfer</a:t>
            </a:r>
            <a:r>
              <a:rPr lang="fr-FR" sz="2800" baseline="0" dirty="0"/>
              <a:t> of international </a:t>
            </a:r>
            <a:r>
              <a:rPr lang="fr-FR" sz="2800" baseline="0" dirty="0" err="1"/>
              <a:t>tax</a:t>
            </a:r>
            <a:r>
              <a:rPr lang="fr-FR" sz="2800" baseline="0" dirty="0"/>
              <a:t> </a:t>
            </a:r>
            <a:r>
              <a:rPr lang="fr-FR" sz="2800" baseline="0" dirty="0" err="1"/>
              <a:t>negotiations</a:t>
            </a:r>
            <a:r>
              <a:rPr lang="fr-FR" sz="2800" baseline="0" dirty="0"/>
              <a:t> to the United Nations </a:t>
            </a:r>
            <a:r>
              <a:rPr lang="fr-FR" sz="2800" dirty="0"/>
              <a:t>(22/11/2023)</a:t>
            </a:r>
            <a:endParaRPr lang="fr-FR" sz="3200" dirty="0"/>
          </a:p>
        </p:txBody>
      </p:sp>
      <p:pic>
        <p:nvPicPr>
          <p:cNvPr id="6" name="Espace réservé du contenu 5">
            <a:extLst>
              <a:ext uri="{FF2B5EF4-FFF2-40B4-BE49-F238E27FC236}">
                <a16:creationId xmlns:a16="http://schemas.microsoft.com/office/drawing/2014/main" id="{43DCFD02-F5A5-4765-8148-73D1836289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2426" y="1270861"/>
            <a:ext cx="8869411" cy="5021451"/>
          </a:xfrm>
        </p:spPr>
      </p:pic>
      <p:sp>
        <p:nvSpPr>
          <p:cNvPr id="4" name="Espace réservé du pied de page 3">
            <a:extLst>
              <a:ext uri="{FF2B5EF4-FFF2-40B4-BE49-F238E27FC236}">
                <a16:creationId xmlns:a16="http://schemas.microsoft.com/office/drawing/2014/main" id="{38867D93-CDBD-48B0-9459-D8E14E7CD0B6}"/>
              </a:ext>
            </a:extLst>
          </p:cNvPr>
          <p:cNvSpPr>
            <a:spLocks noGrp="1"/>
          </p:cNvSpPr>
          <p:nvPr>
            <p:ph type="ftr" sz="quarter" idx="10"/>
          </p:nvPr>
        </p:nvSpPr>
        <p:spPr/>
        <p:txBody>
          <a:bodyPr/>
          <a:lstStyle/>
          <a:p>
            <a:pPr>
              <a:defRPr/>
            </a:pPr>
            <a:endParaRPr lang="fr-FR" dirty="0"/>
          </a:p>
        </p:txBody>
      </p:sp>
    </p:spTree>
    <p:extLst>
      <p:ext uri="{BB962C8B-B14F-4D97-AF65-F5344CB8AC3E}">
        <p14:creationId xmlns:p14="http://schemas.microsoft.com/office/powerpoint/2010/main" val="31581217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8"/>
          <p:cNvSpPr txBox="1">
            <a:spLocks noGrp="1"/>
          </p:cNvSpPr>
          <p:nvPr>
            <p:ph type="title"/>
          </p:nvPr>
        </p:nvSpPr>
        <p:spPr>
          <a:xfrm>
            <a:off x="1384379" y="2834174"/>
            <a:ext cx="6943192"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Questions?</a:t>
            </a: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9"/>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fr-FR" sz="6000">
                <a:solidFill>
                  <a:schemeClr val="dk2"/>
                </a:solidFill>
                <a:latin typeface="Arial"/>
                <a:ea typeface="Arial"/>
                <a:cs typeface="Arial"/>
                <a:sym typeface="Arial"/>
              </a:rPr>
              <a:t>CIT</a:t>
            </a:r>
            <a:endParaRPr/>
          </a:p>
        </p:txBody>
      </p:sp>
      <p:sp>
        <p:nvSpPr>
          <p:cNvPr id="613" name="Google Shape;613;p59"/>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dirty="0"/>
              <a:t>Quiz time!</a:t>
            </a:r>
            <a:endParaRPr dirty="0"/>
          </a:p>
        </p:txBody>
      </p:sp>
      <p:pic>
        <p:nvPicPr>
          <p:cNvPr id="614" name="Google Shape;614;p59"/>
          <p:cNvPicPr preferRelativeResize="0"/>
          <p:nvPr/>
        </p:nvPicPr>
        <p:blipFill rotWithShape="1">
          <a:blip r:embed="rId3">
            <a:alphaModFix/>
          </a:blip>
          <a:srcRect/>
          <a:stretch/>
        </p:blipFill>
        <p:spPr>
          <a:xfrm>
            <a:off x="9909860" y="283574"/>
            <a:ext cx="1316626" cy="131662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60"/>
          <p:cNvSpPr txBox="1">
            <a:spLocks noGrp="1"/>
          </p:cNvSpPr>
          <p:nvPr>
            <p:ph type="body" idx="1"/>
          </p:nvPr>
        </p:nvSpPr>
        <p:spPr>
          <a:xfrm>
            <a:off x="772885" y="1499054"/>
            <a:ext cx="5321061"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FR" dirty="0"/>
              <a:t>The </a:t>
            </a:r>
            <a:r>
              <a:rPr lang="fr-FR" dirty="0" err="1"/>
              <a:t>missing</a:t>
            </a:r>
            <a:r>
              <a:rPr lang="fr-FR" dirty="0"/>
              <a:t> </a:t>
            </a:r>
            <a:r>
              <a:rPr lang="fr-FR" dirty="0" err="1"/>
              <a:t>tax</a:t>
            </a:r>
            <a:r>
              <a:rPr lang="fr-FR" dirty="0"/>
              <a:t> in </a:t>
            </a:r>
            <a:r>
              <a:rPr lang="fr-FR" dirty="0" err="1"/>
              <a:t>developing</a:t>
            </a:r>
            <a:r>
              <a:rPr lang="fr-FR" dirty="0"/>
              <a:t> countries (3-5% of GDP in OECD)</a:t>
            </a:r>
            <a:endParaRPr dirty="0"/>
          </a:p>
          <a:p>
            <a:pPr marL="228600" lvl="0" indent="-228600" algn="l" rtl="0">
              <a:lnSpc>
                <a:spcPct val="100000"/>
              </a:lnSpc>
              <a:spcBef>
                <a:spcPts val="1800"/>
              </a:spcBef>
              <a:spcAft>
                <a:spcPts val="0"/>
              </a:spcAft>
              <a:buSzPts val="2400"/>
              <a:buChar char="•"/>
            </a:pPr>
            <a:r>
              <a:rPr lang="fr-FR" dirty="0" err="1"/>
              <a:t>Tax</a:t>
            </a:r>
            <a:r>
              <a:rPr lang="fr-FR" dirty="0"/>
              <a:t> on land and </a:t>
            </a:r>
            <a:r>
              <a:rPr lang="fr-FR" dirty="0" err="1"/>
              <a:t>fixed</a:t>
            </a:r>
            <a:r>
              <a:rPr lang="fr-FR" dirty="0"/>
              <a:t> assets (first </a:t>
            </a:r>
            <a:r>
              <a:rPr lang="fr-FR" dirty="0" err="1"/>
              <a:t>step</a:t>
            </a:r>
            <a:r>
              <a:rPr lang="fr-FR" dirty="0"/>
              <a:t> </a:t>
            </a:r>
            <a:r>
              <a:rPr lang="fr-FR" dirty="0" err="1"/>
              <a:t>towards</a:t>
            </a:r>
            <a:r>
              <a:rPr lang="fr-FR" dirty="0"/>
              <a:t> a </a:t>
            </a:r>
            <a:r>
              <a:rPr lang="fr-FR" dirty="0" err="1"/>
              <a:t>Wealth</a:t>
            </a:r>
            <a:r>
              <a:rPr lang="fr-FR" dirty="0"/>
              <a:t> </a:t>
            </a:r>
            <a:r>
              <a:rPr lang="fr-FR" dirty="0" err="1"/>
              <a:t>tax</a:t>
            </a:r>
            <a:r>
              <a:rPr lang="fr-FR" dirty="0"/>
              <a:t>)</a:t>
            </a:r>
            <a:endParaRPr dirty="0"/>
          </a:p>
          <a:p>
            <a:pPr marL="228600" lvl="0" indent="-228600" algn="l" rtl="0">
              <a:lnSpc>
                <a:spcPct val="100000"/>
              </a:lnSpc>
              <a:spcBef>
                <a:spcPts val="1800"/>
              </a:spcBef>
              <a:spcAft>
                <a:spcPts val="0"/>
              </a:spcAft>
              <a:buSzPts val="2400"/>
              <a:buChar char="•"/>
            </a:pPr>
            <a:r>
              <a:rPr lang="fr-FR" dirty="0"/>
              <a:t>Efficient and redistributive </a:t>
            </a:r>
            <a:r>
              <a:rPr lang="fr-FR" dirty="0" err="1"/>
              <a:t>tax</a:t>
            </a:r>
            <a:endParaRPr dirty="0"/>
          </a:p>
          <a:p>
            <a:pPr marL="228600" lvl="0" indent="-228600" algn="l" rtl="0">
              <a:lnSpc>
                <a:spcPct val="100000"/>
              </a:lnSpc>
              <a:spcBef>
                <a:spcPts val="1800"/>
              </a:spcBef>
              <a:spcAft>
                <a:spcPts val="0"/>
              </a:spcAft>
              <a:buSzPts val="2400"/>
              <a:buChar char="•"/>
            </a:pPr>
            <a:r>
              <a:rPr lang="fr-FR" dirty="0" err="1"/>
              <a:t>Political</a:t>
            </a:r>
            <a:r>
              <a:rPr lang="fr-FR" dirty="0"/>
              <a:t> issues (</a:t>
            </a:r>
            <a:r>
              <a:rPr lang="fr-FR" dirty="0" err="1"/>
              <a:t>very</a:t>
            </a:r>
            <a:r>
              <a:rPr lang="fr-FR" dirty="0"/>
              <a:t> sensitive):</a:t>
            </a:r>
            <a:endParaRPr dirty="0"/>
          </a:p>
          <a:p>
            <a:pPr marL="685800" lvl="1" indent="-228600" algn="l" rtl="0">
              <a:lnSpc>
                <a:spcPct val="100000"/>
              </a:lnSpc>
              <a:spcBef>
                <a:spcPts val="2300"/>
              </a:spcBef>
              <a:spcAft>
                <a:spcPts val="0"/>
              </a:spcAft>
              <a:buSzPts val="2000"/>
              <a:buChar char="•"/>
            </a:pPr>
            <a:r>
              <a:rPr lang="fr-FR" dirty="0" err="1"/>
              <a:t>Property</a:t>
            </a:r>
            <a:r>
              <a:rPr lang="fr-FR" dirty="0"/>
              <a:t> </a:t>
            </a:r>
            <a:r>
              <a:rPr lang="fr-FR" dirty="0" err="1"/>
              <a:t>rights</a:t>
            </a:r>
            <a:r>
              <a:rPr lang="fr-FR" dirty="0"/>
              <a:t>,</a:t>
            </a:r>
            <a:endParaRPr dirty="0"/>
          </a:p>
          <a:p>
            <a:pPr marL="685800" lvl="1" indent="-228600" algn="l" rtl="0">
              <a:lnSpc>
                <a:spcPct val="100000"/>
              </a:lnSpc>
              <a:spcBef>
                <a:spcPts val="2300"/>
              </a:spcBef>
              <a:spcAft>
                <a:spcPts val="0"/>
              </a:spcAft>
              <a:buSzPts val="2000"/>
              <a:buChar char="•"/>
            </a:pPr>
            <a:r>
              <a:rPr lang="fr-FR" dirty="0"/>
              <a:t>Value </a:t>
            </a:r>
            <a:r>
              <a:rPr lang="fr-FR" dirty="0" err="1"/>
              <a:t>assessment</a:t>
            </a:r>
            <a:r>
              <a:rPr lang="fr-FR" dirty="0"/>
              <a:t> (2 </a:t>
            </a:r>
            <a:r>
              <a:rPr lang="fr-FR" dirty="0" err="1"/>
              <a:t>mechanisms</a:t>
            </a:r>
            <a:r>
              <a:rPr lang="fr-FR" dirty="0"/>
              <a:t>: rural, </a:t>
            </a:r>
            <a:r>
              <a:rPr lang="fr-FR" dirty="0" err="1"/>
              <a:t>urban</a:t>
            </a:r>
            <a:r>
              <a:rPr lang="fr-FR" dirty="0"/>
              <a:t>), </a:t>
            </a:r>
            <a:endParaRPr dirty="0"/>
          </a:p>
          <a:p>
            <a:pPr marL="685800" lvl="1" indent="-228600" algn="l" rtl="0">
              <a:lnSpc>
                <a:spcPct val="100000"/>
              </a:lnSpc>
              <a:spcBef>
                <a:spcPts val="2300"/>
              </a:spcBef>
              <a:spcAft>
                <a:spcPts val="0"/>
              </a:spcAft>
              <a:buSzPts val="2000"/>
              <a:buChar char="•"/>
            </a:pPr>
            <a:r>
              <a:rPr lang="fr-FR" dirty="0"/>
              <a:t>Blockchain (</a:t>
            </a:r>
            <a:r>
              <a:rPr lang="fr-FR" dirty="0" err="1"/>
              <a:t>Sweden</a:t>
            </a:r>
            <a:r>
              <a:rPr lang="fr-FR" dirty="0"/>
              <a:t>, Ghana, Rwanda)</a:t>
            </a:r>
            <a:endParaRPr dirty="0"/>
          </a:p>
        </p:txBody>
      </p:sp>
      <p:sp>
        <p:nvSpPr>
          <p:cNvPr id="621" name="Google Shape;621;p60"/>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a:t>Property Taxes</a:t>
            </a:r>
            <a:endParaRPr/>
          </a:p>
        </p:txBody>
      </p:sp>
      <p:grpSp>
        <p:nvGrpSpPr>
          <p:cNvPr id="622" name="Google Shape;622;p60"/>
          <p:cNvGrpSpPr/>
          <p:nvPr/>
        </p:nvGrpSpPr>
        <p:grpSpPr>
          <a:xfrm>
            <a:off x="6735174" y="1498455"/>
            <a:ext cx="4429790" cy="4525369"/>
            <a:chOff x="340742" y="-599"/>
            <a:chExt cx="4429790" cy="4525369"/>
          </a:xfrm>
        </p:grpSpPr>
        <p:sp>
          <p:nvSpPr>
            <p:cNvPr id="623" name="Google Shape;623;p60"/>
            <p:cNvSpPr/>
            <p:nvPr/>
          </p:nvSpPr>
          <p:spPr>
            <a:xfrm>
              <a:off x="2901347" y="90906"/>
              <a:ext cx="1454065" cy="14540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0"/>
            <p:cNvSpPr txBox="1"/>
            <p:nvPr/>
          </p:nvSpPr>
          <p:spPr>
            <a:xfrm>
              <a:off x="2901347" y="90906"/>
              <a:ext cx="1454065" cy="1454065"/>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fr-FR" sz="1800">
                  <a:solidFill>
                    <a:schemeClr val="dk1"/>
                  </a:solidFill>
                  <a:latin typeface="Arial"/>
                  <a:ea typeface="Arial"/>
                  <a:cs typeface="Arial"/>
                  <a:sym typeface="Arial"/>
                </a:rPr>
                <a:t>Local budget</a:t>
              </a:r>
              <a:endParaRPr sz="1800">
                <a:solidFill>
                  <a:schemeClr val="dk1"/>
                </a:solidFill>
                <a:latin typeface="Arial"/>
                <a:ea typeface="Arial"/>
                <a:cs typeface="Arial"/>
                <a:sym typeface="Arial"/>
              </a:endParaRPr>
            </a:p>
          </p:txBody>
        </p:sp>
        <p:sp>
          <p:nvSpPr>
            <p:cNvPr id="625" name="Google Shape;625;p60"/>
            <p:cNvSpPr/>
            <p:nvPr/>
          </p:nvSpPr>
          <p:spPr>
            <a:xfrm>
              <a:off x="531594" y="418595"/>
              <a:ext cx="4106175" cy="4106175"/>
            </a:xfrm>
            <a:custGeom>
              <a:avLst/>
              <a:gdLst/>
              <a:ahLst/>
              <a:cxnLst/>
              <a:rect l="l" t="t" r="r" b="b"/>
              <a:pathLst>
                <a:path w="120000" h="120000" extrusionOk="0">
                  <a:moveTo>
                    <a:pt x="106168" y="31085"/>
                  </a:moveTo>
                  <a:lnTo>
                    <a:pt x="106168" y="31085"/>
                  </a:lnTo>
                  <a:cubicBezTo>
                    <a:pt x="111811" y="40094"/>
                    <a:pt x="114694" y="50557"/>
                    <a:pt x="114463" y="61185"/>
                  </a:cubicBezTo>
                  <a:lnTo>
                    <a:pt x="119893" y="61988"/>
                  </a:lnTo>
                  <a:lnTo>
                    <a:pt x="109791" y="67364"/>
                  </a:lnTo>
                  <a:lnTo>
                    <a:pt x="100766" y="59159"/>
                  </a:lnTo>
                  <a:lnTo>
                    <a:pt x="106190" y="59961"/>
                  </a:lnTo>
                  <a:cubicBezTo>
                    <a:pt x="106183" y="51303"/>
                    <a:pt x="103742" y="42821"/>
                    <a:pt x="99146" y="35483"/>
                  </a:cubicBezTo>
                  <a:close/>
                </a:path>
              </a:pathLst>
            </a:custGeom>
            <a:solidFill>
              <a:srgbClr val="1B85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0"/>
            <p:cNvSpPr/>
            <p:nvPr/>
          </p:nvSpPr>
          <p:spPr>
            <a:xfrm>
              <a:off x="3164489" y="2727128"/>
              <a:ext cx="1606043" cy="12254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0"/>
            <p:cNvSpPr txBox="1"/>
            <p:nvPr/>
          </p:nvSpPr>
          <p:spPr>
            <a:xfrm>
              <a:off x="3164489" y="2727128"/>
              <a:ext cx="1606043" cy="122545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fr-FR" sz="1800">
                  <a:solidFill>
                    <a:schemeClr val="dk1"/>
                  </a:solidFill>
                  <a:latin typeface="Arial"/>
                  <a:ea typeface="Arial"/>
                  <a:cs typeface="Arial"/>
                  <a:sym typeface="Arial"/>
                </a:rPr>
                <a:t>Services and infrastructure</a:t>
              </a:r>
              <a:endParaRPr sz="1800">
                <a:solidFill>
                  <a:schemeClr val="dk1"/>
                </a:solidFill>
                <a:latin typeface="Arial"/>
                <a:ea typeface="Arial"/>
                <a:cs typeface="Arial"/>
                <a:sym typeface="Arial"/>
              </a:endParaRPr>
            </a:p>
          </p:txBody>
        </p:sp>
        <p:sp>
          <p:nvSpPr>
            <p:cNvPr id="628" name="Google Shape;628;p60"/>
            <p:cNvSpPr/>
            <p:nvPr/>
          </p:nvSpPr>
          <p:spPr>
            <a:xfrm>
              <a:off x="541545" y="61188"/>
              <a:ext cx="4106175" cy="4106175"/>
            </a:xfrm>
            <a:custGeom>
              <a:avLst/>
              <a:gdLst/>
              <a:ahLst/>
              <a:cxnLst/>
              <a:rect l="l" t="t" r="r" b="b"/>
              <a:pathLst>
                <a:path w="120000" h="120000" extrusionOk="0">
                  <a:moveTo>
                    <a:pt x="71704" y="113204"/>
                  </a:moveTo>
                  <a:cubicBezTo>
                    <a:pt x="60345" y="115702"/>
                    <a:pt x="48485" y="114500"/>
                    <a:pt x="37859" y="109773"/>
                  </a:cubicBezTo>
                  <a:lnTo>
                    <a:pt x="35020" y="114471"/>
                  </a:lnTo>
                  <a:lnTo>
                    <a:pt x="33965" y="103077"/>
                  </a:lnTo>
                  <a:lnTo>
                    <a:pt x="45021" y="97924"/>
                  </a:lnTo>
                  <a:lnTo>
                    <a:pt x="42185" y="102616"/>
                  </a:lnTo>
                  <a:cubicBezTo>
                    <a:pt x="50954" y="106282"/>
                    <a:pt x="60641" y="107153"/>
                    <a:pt x="69924" y="105111"/>
                  </a:cubicBezTo>
                  <a:close/>
                </a:path>
              </a:pathLst>
            </a:custGeom>
            <a:solidFill>
              <a:srgbClr val="1B85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0"/>
            <p:cNvSpPr/>
            <p:nvPr/>
          </p:nvSpPr>
          <p:spPr>
            <a:xfrm>
              <a:off x="432248" y="2560005"/>
              <a:ext cx="1454065" cy="14540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0"/>
            <p:cNvSpPr txBox="1"/>
            <p:nvPr/>
          </p:nvSpPr>
          <p:spPr>
            <a:xfrm>
              <a:off x="432248" y="2560005"/>
              <a:ext cx="1454065" cy="1454065"/>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fr-FR" sz="1800">
                  <a:solidFill>
                    <a:schemeClr val="dk1"/>
                  </a:solidFill>
                  <a:latin typeface="Arial"/>
                  <a:ea typeface="Arial"/>
                  <a:cs typeface="Arial"/>
                  <a:sym typeface="Arial"/>
                </a:rPr>
                <a:t>Property values increase</a:t>
              </a:r>
              <a:endParaRPr sz="1800">
                <a:solidFill>
                  <a:schemeClr val="dk1"/>
                </a:solidFill>
                <a:latin typeface="Arial"/>
                <a:ea typeface="Arial"/>
                <a:cs typeface="Arial"/>
                <a:sym typeface="Arial"/>
              </a:endParaRPr>
            </a:p>
          </p:txBody>
        </p:sp>
        <p:sp>
          <p:nvSpPr>
            <p:cNvPr id="631" name="Google Shape;631;p60"/>
            <p:cNvSpPr/>
            <p:nvPr/>
          </p:nvSpPr>
          <p:spPr>
            <a:xfrm>
              <a:off x="340742" y="-599"/>
              <a:ext cx="4106175" cy="4106175"/>
            </a:xfrm>
            <a:custGeom>
              <a:avLst/>
              <a:gdLst/>
              <a:ahLst/>
              <a:cxnLst/>
              <a:rect l="l" t="t" r="r" b="b"/>
              <a:pathLst>
                <a:path w="120000" h="120000" extrusionOk="0">
                  <a:moveTo>
                    <a:pt x="7877" y="75835"/>
                  </a:moveTo>
                  <a:lnTo>
                    <a:pt x="7877" y="75835"/>
                  </a:lnTo>
                  <a:cubicBezTo>
                    <a:pt x="5412" y="67723"/>
                    <a:pt x="4875" y="59147"/>
                    <a:pt x="6308" y="50791"/>
                  </a:cubicBezTo>
                  <a:lnTo>
                    <a:pt x="1056" y="49195"/>
                  </a:lnTo>
                  <a:lnTo>
                    <a:pt x="11841" y="45369"/>
                  </a:lnTo>
                  <a:lnTo>
                    <a:pt x="19556" y="54816"/>
                  </a:lnTo>
                  <a:lnTo>
                    <a:pt x="14310" y="53222"/>
                  </a:lnTo>
                  <a:lnTo>
                    <a:pt x="14310" y="53222"/>
                  </a:lnTo>
                  <a:cubicBezTo>
                    <a:pt x="13307" y="59985"/>
                    <a:pt x="13817" y="66886"/>
                    <a:pt x="15805" y="73427"/>
                  </a:cubicBezTo>
                  <a:close/>
                </a:path>
              </a:pathLst>
            </a:custGeom>
            <a:solidFill>
              <a:srgbClr val="1B85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0"/>
            <p:cNvSpPr/>
            <p:nvPr/>
          </p:nvSpPr>
          <p:spPr>
            <a:xfrm>
              <a:off x="432248" y="90906"/>
              <a:ext cx="1454065" cy="14540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0"/>
            <p:cNvSpPr txBox="1"/>
            <p:nvPr/>
          </p:nvSpPr>
          <p:spPr>
            <a:xfrm>
              <a:off x="432248" y="90906"/>
              <a:ext cx="1454065" cy="1454065"/>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fr-FR" sz="1800">
                  <a:solidFill>
                    <a:schemeClr val="dk1"/>
                  </a:solidFill>
                  <a:latin typeface="Arial"/>
                  <a:ea typeface="Arial"/>
                  <a:cs typeface="Arial"/>
                  <a:sym typeface="Arial"/>
                </a:rPr>
                <a:t>Revenues increase</a:t>
              </a:r>
              <a:endParaRPr sz="1800">
                <a:solidFill>
                  <a:schemeClr val="dk1"/>
                </a:solidFill>
                <a:latin typeface="Arial"/>
                <a:ea typeface="Arial"/>
                <a:cs typeface="Arial"/>
                <a:sym typeface="Arial"/>
              </a:endParaRPr>
            </a:p>
          </p:txBody>
        </p:sp>
        <p:sp>
          <p:nvSpPr>
            <p:cNvPr id="634" name="Google Shape;634;p60"/>
            <p:cNvSpPr/>
            <p:nvPr/>
          </p:nvSpPr>
          <p:spPr>
            <a:xfrm>
              <a:off x="340742" y="-599"/>
              <a:ext cx="4106175" cy="4106175"/>
            </a:xfrm>
            <a:custGeom>
              <a:avLst/>
              <a:gdLst/>
              <a:ahLst/>
              <a:cxnLst/>
              <a:rect l="l" t="t" r="r" b="b"/>
              <a:pathLst>
                <a:path w="120000" h="120000" extrusionOk="0">
                  <a:moveTo>
                    <a:pt x="44165" y="7877"/>
                  </a:moveTo>
                  <a:lnTo>
                    <a:pt x="44165" y="7877"/>
                  </a:lnTo>
                  <a:cubicBezTo>
                    <a:pt x="52277" y="5412"/>
                    <a:pt x="60853" y="4875"/>
                    <a:pt x="69209" y="6308"/>
                  </a:cubicBezTo>
                  <a:lnTo>
                    <a:pt x="70805" y="1056"/>
                  </a:lnTo>
                  <a:lnTo>
                    <a:pt x="74631" y="11841"/>
                  </a:lnTo>
                  <a:lnTo>
                    <a:pt x="65184" y="19556"/>
                  </a:lnTo>
                  <a:lnTo>
                    <a:pt x="66778" y="14310"/>
                  </a:lnTo>
                  <a:lnTo>
                    <a:pt x="66778" y="14310"/>
                  </a:lnTo>
                  <a:cubicBezTo>
                    <a:pt x="60015" y="13307"/>
                    <a:pt x="53114" y="13817"/>
                    <a:pt x="46573" y="15805"/>
                  </a:cubicBezTo>
                  <a:close/>
                </a:path>
              </a:pathLst>
            </a:custGeom>
            <a:solidFill>
              <a:srgbClr val="1B85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BC4BC0D-B8CB-4B39-8C5A-F2CE06BDF376}"/>
              </a:ext>
            </a:extLst>
          </p:cNvPr>
          <p:cNvSpPr>
            <a:spLocks noGrp="1"/>
          </p:cNvSpPr>
          <p:nvPr>
            <p:ph type="title"/>
          </p:nvPr>
        </p:nvSpPr>
        <p:spPr/>
        <p:txBody>
          <a:bodyPr/>
          <a:lstStyle/>
          <a:p>
            <a:r>
              <a:rPr lang="fr-FR" dirty="0" err="1"/>
              <a:t>Tax</a:t>
            </a:r>
            <a:r>
              <a:rPr lang="fr-FR" dirty="0"/>
              <a:t> effort </a:t>
            </a:r>
            <a:r>
              <a:rPr lang="fr-FR" dirty="0" err="1"/>
              <a:t>evaluation</a:t>
            </a:r>
            <a:endParaRPr lang="fr-FR" dirty="0"/>
          </a:p>
        </p:txBody>
      </p:sp>
      <p:pic>
        <p:nvPicPr>
          <p:cNvPr id="2" name="Image 1">
            <a:extLst>
              <a:ext uri="{FF2B5EF4-FFF2-40B4-BE49-F238E27FC236}">
                <a16:creationId xmlns:a16="http://schemas.microsoft.com/office/drawing/2014/main" id="{9BC8DF31-4B0C-417C-AA69-35E282D3166D}"/>
              </a:ext>
            </a:extLst>
          </p:cNvPr>
          <p:cNvPicPr>
            <a:picLocks noChangeAspect="1"/>
          </p:cNvPicPr>
          <p:nvPr/>
        </p:nvPicPr>
        <p:blipFill>
          <a:blip r:embed="rId2"/>
          <a:stretch>
            <a:fillRect/>
          </a:stretch>
        </p:blipFill>
        <p:spPr>
          <a:xfrm>
            <a:off x="1996070" y="1275718"/>
            <a:ext cx="7861610" cy="5099422"/>
          </a:xfrm>
          <a:prstGeom prst="rect">
            <a:avLst/>
          </a:prstGeom>
        </p:spPr>
      </p:pic>
    </p:spTree>
    <p:extLst>
      <p:ext uri="{BB962C8B-B14F-4D97-AF65-F5344CB8AC3E}">
        <p14:creationId xmlns:p14="http://schemas.microsoft.com/office/powerpoint/2010/main" val="18679022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1"/>
          <p:cNvSpPr txBox="1">
            <a:spLocks noGrp="1"/>
          </p:cNvSpPr>
          <p:nvPr>
            <p:ph type="title"/>
          </p:nvPr>
        </p:nvSpPr>
        <p:spPr>
          <a:xfrm>
            <a:off x="1384379" y="2834174"/>
            <a:ext cx="6943192"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a:t>Questions?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6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a:t>Tax expenditures</a:t>
            </a:r>
            <a:endParaRPr/>
          </a:p>
        </p:txBody>
      </p:sp>
      <p:pic>
        <p:nvPicPr>
          <p:cNvPr id="646" name="Google Shape;646;p62" descr="220px-Rosetta_Stone"/>
          <p:cNvPicPr preferRelativeResize="0"/>
          <p:nvPr/>
        </p:nvPicPr>
        <p:blipFill rotWithShape="1">
          <a:blip r:embed="rId3">
            <a:alphaModFix/>
          </a:blip>
          <a:srcRect/>
          <a:stretch/>
        </p:blipFill>
        <p:spPr>
          <a:xfrm>
            <a:off x="5563519" y="424430"/>
            <a:ext cx="4438666" cy="4794575"/>
          </a:xfrm>
          <a:prstGeom prst="rect">
            <a:avLst/>
          </a:prstGeom>
          <a:noFill/>
          <a:ln>
            <a:noFill/>
          </a:ln>
        </p:spPr>
      </p:pic>
      <p:sp>
        <p:nvSpPr>
          <p:cNvPr id="647" name="Google Shape;647;p62"/>
          <p:cNvSpPr txBox="1">
            <a:spLocks noGrp="1"/>
          </p:cNvSpPr>
          <p:nvPr>
            <p:ph type="body" idx="4294967295"/>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FR"/>
              <a:t>What is this stone?</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3"/>
          <p:cNvSpPr txBox="1">
            <a:spLocks noGrp="1"/>
          </p:cNvSpPr>
          <p:nvPr>
            <p:ph type="body" idx="1"/>
          </p:nvPr>
        </p:nvSpPr>
        <p:spPr>
          <a:xfrm>
            <a:off x="860502" y="1488048"/>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sz="3200" i="0" dirty="0" err="1">
                <a:solidFill>
                  <a:schemeClr val="dk1"/>
                </a:solidFill>
                <a:sym typeface="Arial"/>
              </a:rPr>
              <a:t>Tax</a:t>
            </a:r>
            <a:r>
              <a:rPr lang="fr-FR" sz="3200" i="0" dirty="0">
                <a:solidFill>
                  <a:schemeClr val="dk1"/>
                </a:solidFill>
                <a:sym typeface="Arial"/>
              </a:rPr>
              <a:t> </a:t>
            </a:r>
            <a:r>
              <a:rPr lang="fr-FR" sz="3200" i="0" dirty="0" err="1">
                <a:solidFill>
                  <a:schemeClr val="dk1"/>
                </a:solidFill>
                <a:sym typeface="Arial"/>
              </a:rPr>
              <a:t>expenditure</a:t>
            </a:r>
            <a:r>
              <a:rPr lang="fr-FR" sz="3200" i="0" dirty="0">
                <a:solidFill>
                  <a:schemeClr val="dk1"/>
                </a:solidFill>
                <a:sym typeface="Arial"/>
              </a:rPr>
              <a:t> </a:t>
            </a:r>
            <a:r>
              <a:rPr lang="fr-FR" sz="3200" i="0" dirty="0" err="1">
                <a:solidFill>
                  <a:schemeClr val="dk1"/>
                </a:solidFill>
                <a:sym typeface="Arial"/>
              </a:rPr>
              <a:t>is</a:t>
            </a:r>
            <a:r>
              <a:rPr lang="fr-FR" sz="3200" i="0" dirty="0">
                <a:solidFill>
                  <a:schemeClr val="dk1"/>
                </a:solidFill>
                <a:sym typeface="Arial"/>
              </a:rPr>
              <a:t> a </a:t>
            </a:r>
            <a:r>
              <a:rPr lang="fr-FR" sz="3200" i="0" dirty="0" err="1">
                <a:solidFill>
                  <a:schemeClr val="dk1"/>
                </a:solidFill>
                <a:sym typeface="Arial"/>
              </a:rPr>
              <a:t>transfer</a:t>
            </a:r>
            <a:r>
              <a:rPr lang="fr-FR" sz="3200" i="0" dirty="0">
                <a:solidFill>
                  <a:schemeClr val="dk1"/>
                </a:solidFill>
                <a:sym typeface="Arial"/>
              </a:rPr>
              <a:t> of public </a:t>
            </a:r>
            <a:r>
              <a:rPr lang="fr-FR" sz="3200" i="0" dirty="0" err="1">
                <a:solidFill>
                  <a:schemeClr val="dk1"/>
                </a:solidFill>
                <a:sym typeface="Arial"/>
              </a:rPr>
              <a:t>funds</a:t>
            </a:r>
            <a:r>
              <a:rPr lang="fr-FR" sz="3200" i="0" dirty="0">
                <a:solidFill>
                  <a:schemeClr val="dk1"/>
                </a:solidFill>
                <a:sym typeface="Arial"/>
              </a:rPr>
              <a:t> </a:t>
            </a:r>
            <a:r>
              <a:rPr lang="fr-FR" sz="3200" i="0" dirty="0" err="1">
                <a:solidFill>
                  <a:schemeClr val="dk1"/>
                </a:solidFill>
                <a:sym typeface="Arial"/>
              </a:rPr>
              <a:t>resulting</a:t>
            </a:r>
            <a:r>
              <a:rPr lang="fr-FR" sz="3200" i="0" dirty="0">
                <a:solidFill>
                  <a:schemeClr val="dk1"/>
                </a:solidFill>
                <a:sym typeface="Arial"/>
              </a:rPr>
              <a:t> from a </a:t>
            </a:r>
            <a:r>
              <a:rPr lang="fr-FR" sz="3200" i="0" dirty="0" err="1">
                <a:solidFill>
                  <a:schemeClr val="dk1"/>
                </a:solidFill>
                <a:sym typeface="Arial"/>
              </a:rPr>
              <a:t>reduction</a:t>
            </a:r>
            <a:r>
              <a:rPr lang="fr-FR" sz="3200" i="0" dirty="0">
                <a:solidFill>
                  <a:schemeClr val="dk1"/>
                </a:solidFill>
                <a:sym typeface="Arial"/>
              </a:rPr>
              <a:t> of </a:t>
            </a:r>
            <a:r>
              <a:rPr lang="fr-FR" sz="3200" i="0" dirty="0" err="1">
                <a:solidFill>
                  <a:schemeClr val="dk1"/>
                </a:solidFill>
                <a:sym typeface="Arial"/>
              </a:rPr>
              <a:t>tax</a:t>
            </a:r>
            <a:r>
              <a:rPr lang="fr-FR" sz="3200" i="0" dirty="0">
                <a:solidFill>
                  <a:schemeClr val="dk1"/>
                </a:solidFill>
                <a:sym typeface="Arial"/>
              </a:rPr>
              <a:t> obligations in relation to a standard, </a:t>
            </a:r>
            <a:r>
              <a:rPr lang="fr-FR" sz="3200" i="0" dirty="0" err="1">
                <a:solidFill>
                  <a:schemeClr val="dk1"/>
                </a:solidFill>
                <a:sym typeface="Arial"/>
              </a:rPr>
              <a:t>rather</a:t>
            </a:r>
            <a:r>
              <a:rPr lang="fr-FR" sz="3200" i="0" dirty="0">
                <a:solidFill>
                  <a:schemeClr val="dk1"/>
                </a:solidFill>
                <a:sym typeface="Arial"/>
              </a:rPr>
              <a:t> </a:t>
            </a:r>
            <a:r>
              <a:rPr lang="fr-FR" sz="3200" i="0" dirty="0" err="1">
                <a:solidFill>
                  <a:schemeClr val="dk1"/>
                </a:solidFill>
                <a:sym typeface="Arial"/>
              </a:rPr>
              <a:t>than</a:t>
            </a:r>
            <a:r>
              <a:rPr lang="fr-FR" sz="3200" i="0" dirty="0">
                <a:solidFill>
                  <a:schemeClr val="dk1"/>
                </a:solidFill>
                <a:sym typeface="Arial"/>
              </a:rPr>
              <a:t> direct public </a:t>
            </a:r>
            <a:r>
              <a:rPr lang="fr-FR" sz="3200" i="0" dirty="0" err="1">
                <a:solidFill>
                  <a:schemeClr val="dk1"/>
                </a:solidFill>
                <a:sym typeface="Arial"/>
              </a:rPr>
              <a:t>spending</a:t>
            </a:r>
            <a:r>
              <a:rPr lang="fr-FR" sz="3200" i="0" dirty="0">
                <a:solidFill>
                  <a:schemeClr val="dk1"/>
                </a:solidFill>
                <a:sym typeface="Arial"/>
              </a:rPr>
              <a:t> (OECD, 2010). </a:t>
            </a:r>
            <a:endParaRPr sz="3200" dirty="0"/>
          </a:p>
          <a:p>
            <a:pPr marL="685800" lvl="1" indent="-228600" algn="l" rtl="0">
              <a:lnSpc>
                <a:spcPct val="100000"/>
              </a:lnSpc>
              <a:spcBef>
                <a:spcPts val="600"/>
              </a:spcBef>
              <a:spcAft>
                <a:spcPts val="0"/>
              </a:spcAft>
              <a:buSzPts val="2000"/>
              <a:buChar char="•"/>
            </a:pPr>
            <a:r>
              <a:rPr lang="fr-FR" sz="2800" b="0" dirty="0" err="1">
                <a:solidFill>
                  <a:schemeClr val="dk1"/>
                </a:solidFill>
                <a:sym typeface="Arial"/>
              </a:rPr>
              <a:t>Tax</a:t>
            </a:r>
            <a:r>
              <a:rPr lang="fr-FR" sz="2800" b="0" dirty="0">
                <a:solidFill>
                  <a:schemeClr val="dk1"/>
                </a:solidFill>
                <a:sym typeface="Arial"/>
              </a:rPr>
              <a:t> reliefs, </a:t>
            </a:r>
            <a:r>
              <a:rPr lang="fr-FR" sz="2800" b="0" dirty="0" err="1">
                <a:solidFill>
                  <a:schemeClr val="dk1"/>
                </a:solidFill>
                <a:sym typeface="Arial"/>
              </a:rPr>
              <a:t>tax</a:t>
            </a:r>
            <a:r>
              <a:rPr lang="fr-FR" sz="2800" b="0" dirty="0">
                <a:solidFill>
                  <a:schemeClr val="dk1"/>
                </a:solidFill>
                <a:sym typeface="Arial"/>
              </a:rPr>
              <a:t> subsidies or </a:t>
            </a:r>
            <a:r>
              <a:rPr lang="fr-FR" sz="2800" b="0" dirty="0" err="1">
                <a:solidFill>
                  <a:schemeClr val="dk1"/>
                </a:solidFill>
                <a:sym typeface="Arial"/>
              </a:rPr>
              <a:t>tax</a:t>
            </a:r>
            <a:r>
              <a:rPr lang="fr-FR" sz="2800" b="0" dirty="0">
                <a:solidFill>
                  <a:schemeClr val="dk1"/>
                </a:solidFill>
                <a:sym typeface="Arial"/>
              </a:rPr>
              <a:t> </a:t>
            </a:r>
            <a:r>
              <a:rPr lang="fr-FR" sz="2800" b="0" dirty="0" err="1">
                <a:solidFill>
                  <a:schemeClr val="dk1"/>
                </a:solidFill>
                <a:sym typeface="Arial"/>
              </a:rPr>
              <a:t>aids</a:t>
            </a:r>
            <a:endParaRPr sz="2800" dirty="0"/>
          </a:p>
          <a:p>
            <a:pPr marL="685800" lvl="1" indent="-228600" algn="l" rtl="0">
              <a:lnSpc>
                <a:spcPct val="100000"/>
              </a:lnSpc>
              <a:spcBef>
                <a:spcPts val="600"/>
              </a:spcBef>
              <a:spcAft>
                <a:spcPts val="0"/>
              </a:spcAft>
              <a:buSzPts val="2000"/>
              <a:buChar char="•"/>
            </a:pPr>
            <a:r>
              <a:rPr lang="fr-FR" sz="2800" b="0" dirty="0">
                <a:solidFill>
                  <a:schemeClr val="dk1"/>
                </a:solidFill>
                <a:sym typeface="Arial"/>
              </a:rPr>
              <a:t>Exemptions, </a:t>
            </a:r>
            <a:r>
              <a:rPr lang="fr-FR" sz="2800" b="0" dirty="0" err="1">
                <a:solidFill>
                  <a:schemeClr val="dk1"/>
                </a:solidFill>
                <a:sym typeface="Arial"/>
              </a:rPr>
              <a:t>reduced</a:t>
            </a:r>
            <a:r>
              <a:rPr lang="fr-FR" sz="2800" b="0" dirty="0">
                <a:solidFill>
                  <a:schemeClr val="dk1"/>
                </a:solidFill>
                <a:sym typeface="Arial"/>
              </a:rPr>
              <a:t> rates…</a:t>
            </a:r>
            <a:endParaRPr sz="2800" dirty="0"/>
          </a:p>
          <a:p>
            <a:pPr marL="228600" lvl="0" indent="-228600" algn="l" rtl="0">
              <a:lnSpc>
                <a:spcPct val="100000"/>
              </a:lnSpc>
              <a:spcBef>
                <a:spcPts val="600"/>
              </a:spcBef>
              <a:spcAft>
                <a:spcPts val="0"/>
              </a:spcAft>
              <a:buSzPts val="2400"/>
              <a:buChar char="•"/>
            </a:pPr>
            <a:r>
              <a:rPr lang="fr-FR" sz="3200" dirty="0" err="1"/>
              <a:t>Two</a:t>
            </a:r>
            <a:r>
              <a:rPr lang="fr-FR" sz="3200" dirty="0"/>
              <a:t> conditions for </a:t>
            </a:r>
            <a:r>
              <a:rPr lang="fr-FR" sz="3200" dirty="0" err="1"/>
              <a:t>tax</a:t>
            </a:r>
            <a:r>
              <a:rPr lang="fr-FR" sz="3200" dirty="0"/>
              <a:t> </a:t>
            </a:r>
            <a:r>
              <a:rPr lang="fr-FR" sz="3200" dirty="0" err="1"/>
              <a:t>expenditures</a:t>
            </a:r>
            <a:r>
              <a:rPr lang="fr-FR" sz="3200" dirty="0"/>
              <a:t>: </a:t>
            </a:r>
            <a:endParaRPr sz="3200" dirty="0"/>
          </a:p>
          <a:p>
            <a:pPr marL="685800" lvl="1" indent="-228600" algn="l" rtl="0">
              <a:lnSpc>
                <a:spcPct val="100000"/>
              </a:lnSpc>
              <a:spcBef>
                <a:spcPts val="600"/>
              </a:spcBef>
              <a:spcAft>
                <a:spcPts val="0"/>
              </a:spcAft>
              <a:buSzPts val="2000"/>
              <a:buChar char="•"/>
            </a:pPr>
            <a:r>
              <a:rPr lang="fr-FR" sz="2800" dirty="0"/>
              <a:t>(1) a </a:t>
            </a:r>
            <a:r>
              <a:rPr lang="fr-FR" sz="2800" dirty="0" err="1"/>
              <a:t>reduction</a:t>
            </a:r>
            <a:r>
              <a:rPr lang="fr-FR" sz="2800" dirty="0"/>
              <a:t> in </a:t>
            </a:r>
            <a:r>
              <a:rPr lang="fr-FR" sz="2800" dirty="0" err="1"/>
              <a:t>government</a:t>
            </a:r>
            <a:r>
              <a:rPr lang="fr-FR" sz="2800" dirty="0"/>
              <a:t> </a:t>
            </a:r>
            <a:r>
              <a:rPr lang="fr-FR" sz="2800" dirty="0" err="1"/>
              <a:t>tax</a:t>
            </a:r>
            <a:r>
              <a:rPr lang="fr-FR" sz="2800" dirty="0"/>
              <a:t> revenue, and </a:t>
            </a:r>
            <a:endParaRPr sz="2800" dirty="0"/>
          </a:p>
          <a:p>
            <a:pPr marL="685800" lvl="1" indent="-228600" algn="l" rtl="0">
              <a:lnSpc>
                <a:spcPct val="100000"/>
              </a:lnSpc>
              <a:spcBef>
                <a:spcPts val="600"/>
              </a:spcBef>
              <a:spcAft>
                <a:spcPts val="0"/>
              </a:spcAft>
              <a:buSzPts val="2000"/>
              <a:buChar char="•"/>
            </a:pPr>
            <a:r>
              <a:rPr lang="fr-FR" sz="2800" dirty="0"/>
              <a:t>(2) a </a:t>
            </a:r>
            <a:r>
              <a:rPr lang="fr-FR" sz="2800" dirty="0" err="1"/>
              <a:t>deviation</a:t>
            </a:r>
            <a:r>
              <a:rPr lang="fr-FR" sz="2800" dirty="0"/>
              <a:t> from the </a:t>
            </a:r>
            <a:r>
              <a:rPr lang="fr-FR" sz="2800" dirty="0" err="1"/>
              <a:t>tax</a:t>
            </a:r>
            <a:r>
              <a:rPr lang="fr-FR" sz="2800" dirty="0"/>
              <a:t> </a:t>
            </a:r>
            <a:r>
              <a:rPr lang="fr-FR" sz="2800" dirty="0" err="1"/>
              <a:t>norm</a:t>
            </a:r>
            <a:r>
              <a:rPr lang="fr-FR" sz="2800" dirty="0"/>
              <a:t>, </a:t>
            </a:r>
            <a:r>
              <a:rPr lang="fr-FR" sz="2800" dirty="0" err="1"/>
              <a:t>called</a:t>
            </a:r>
            <a:r>
              <a:rPr lang="fr-FR" sz="2800" dirty="0"/>
              <a:t> the benchmark </a:t>
            </a:r>
            <a:r>
              <a:rPr lang="fr-FR" sz="2800" dirty="0" err="1"/>
              <a:t>tax</a:t>
            </a:r>
            <a:r>
              <a:rPr lang="fr-FR" sz="2800" dirty="0"/>
              <a:t> system.</a:t>
            </a:r>
            <a:endParaRPr sz="2800" dirty="0"/>
          </a:p>
        </p:txBody>
      </p:sp>
      <p:sp>
        <p:nvSpPr>
          <p:cNvPr id="654" name="Google Shape;654;p6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a:t>Tax expenditures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4"/>
          <p:cNvSpPr txBox="1">
            <a:spLocks noGrp="1"/>
          </p:cNvSpPr>
          <p:nvPr>
            <p:ph type="body" idx="1"/>
          </p:nvPr>
        </p:nvSpPr>
        <p:spPr>
          <a:xfrm>
            <a:off x="775672" y="1488048"/>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sz="2800" dirty="0"/>
              <a:t>An important </a:t>
            </a:r>
            <a:r>
              <a:rPr lang="fr-FR" sz="2800" dirty="0" err="1"/>
              <a:t>tool</a:t>
            </a:r>
            <a:r>
              <a:rPr lang="fr-FR" sz="2800" dirty="0"/>
              <a:t> to </a:t>
            </a:r>
            <a:r>
              <a:rPr lang="fr-FR" sz="2800" dirty="0" err="1"/>
              <a:t>streamline</a:t>
            </a:r>
            <a:r>
              <a:rPr lang="fr-FR" sz="2800" dirty="0"/>
              <a:t> </a:t>
            </a:r>
            <a:r>
              <a:rPr lang="fr-FR" sz="2800" dirty="0" err="1"/>
              <a:t>tax</a:t>
            </a:r>
            <a:r>
              <a:rPr lang="fr-FR" sz="2800" dirty="0"/>
              <a:t> </a:t>
            </a:r>
            <a:r>
              <a:rPr lang="fr-FR" sz="2800" dirty="0" err="1"/>
              <a:t>systems</a:t>
            </a:r>
            <a:r>
              <a:rPr lang="fr-FR" sz="2800" dirty="0"/>
              <a:t>.</a:t>
            </a:r>
            <a:endParaRPr sz="2800" dirty="0"/>
          </a:p>
          <a:p>
            <a:pPr marL="685800" lvl="1" indent="-228600" algn="l" rtl="0">
              <a:lnSpc>
                <a:spcPct val="100000"/>
              </a:lnSpc>
              <a:spcBef>
                <a:spcPts val="600"/>
              </a:spcBef>
              <a:spcAft>
                <a:spcPts val="0"/>
              </a:spcAft>
              <a:buSzPts val="2000"/>
              <a:buChar char="•"/>
            </a:pPr>
            <a:r>
              <a:rPr lang="fr-FR" sz="2400" dirty="0" err="1"/>
              <a:t>Proliferation</a:t>
            </a:r>
            <a:r>
              <a:rPr lang="fr-FR" sz="2400" dirty="0"/>
              <a:t> of </a:t>
            </a:r>
            <a:r>
              <a:rPr lang="fr-FR" sz="2400" dirty="0" err="1"/>
              <a:t>tax</a:t>
            </a:r>
            <a:r>
              <a:rPr lang="fr-FR" sz="2400" dirty="0"/>
              <a:t> </a:t>
            </a:r>
            <a:r>
              <a:rPr lang="fr-FR" sz="2400" dirty="0" err="1"/>
              <a:t>expenditures</a:t>
            </a:r>
            <a:r>
              <a:rPr lang="fr-FR" sz="2400" dirty="0"/>
              <a:t> (=the </a:t>
            </a:r>
            <a:r>
              <a:rPr lang="fr-FR" sz="2400" dirty="0" err="1"/>
              <a:t>results</a:t>
            </a:r>
            <a:r>
              <a:rPr lang="fr-FR" sz="2400" dirty="0"/>
              <a:t> of lobby groups or </a:t>
            </a:r>
            <a:r>
              <a:rPr lang="fr-FR" sz="2400" dirty="0" err="1"/>
              <a:t>policy</a:t>
            </a:r>
            <a:r>
              <a:rPr lang="fr-FR" sz="2400" dirty="0"/>
              <a:t>).</a:t>
            </a:r>
            <a:endParaRPr sz="2400" dirty="0"/>
          </a:p>
          <a:p>
            <a:pPr marL="685800" lvl="1" indent="-228600" algn="l" rtl="0">
              <a:lnSpc>
                <a:spcPct val="100000"/>
              </a:lnSpc>
              <a:spcBef>
                <a:spcPts val="600"/>
              </a:spcBef>
              <a:spcAft>
                <a:spcPts val="0"/>
              </a:spcAft>
              <a:buSzPts val="2000"/>
              <a:buChar char="•"/>
            </a:pPr>
            <a:r>
              <a:rPr lang="fr-FR" sz="2400" dirty="0" err="1"/>
              <a:t>Tax</a:t>
            </a:r>
            <a:r>
              <a:rPr lang="fr-FR" sz="2400" dirty="0"/>
              <a:t> </a:t>
            </a:r>
            <a:r>
              <a:rPr lang="fr-FR" sz="2400" dirty="0" err="1"/>
              <a:t>expenditures</a:t>
            </a:r>
            <a:r>
              <a:rPr lang="fr-FR" sz="2400" dirty="0"/>
              <a:t> </a:t>
            </a:r>
            <a:r>
              <a:rPr lang="fr-FR" sz="2400" dirty="0" err="1"/>
              <a:t>seem</a:t>
            </a:r>
            <a:r>
              <a:rPr lang="fr-FR" sz="2400" dirty="0"/>
              <a:t> </a:t>
            </a:r>
            <a:r>
              <a:rPr lang="fr-FR" sz="2400" dirty="0" err="1"/>
              <a:t>less</a:t>
            </a:r>
            <a:r>
              <a:rPr lang="fr-FR" sz="2400" dirty="0"/>
              <a:t> </a:t>
            </a:r>
            <a:r>
              <a:rPr lang="fr-FR" sz="2400" dirty="0" err="1"/>
              <a:t>harmful</a:t>
            </a:r>
            <a:r>
              <a:rPr lang="fr-FR" sz="2400" dirty="0"/>
              <a:t> </a:t>
            </a:r>
            <a:r>
              <a:rPr lang="fr-FR" sz="2400" dirty="0" err="1"/>
              <a:t>than</a:t>
            </a:r>
            <a:r>
              <a:rPr lang="fr-FR" sz="2400" dirty="0"/>
              <a:t> direct </a:t>
            </a:r>
            <a:r>
              <a:rPr lang="fr-FR" sz="2400" dirty="0" err="1"/>
              <a:t>tax</a:t>
            </a:r>
            <a:r>
              <a:rPr lang="fr-FR" sz="2400" dirty="0"/>
              <a:t> due to the </a:t>
            </a:r>
            <a:r>
              <a:rPr lang="fr-FR" sz="2400" dirty="0" err="1"/>
              <a:t>lack</a:t>
            </a:r>
            <a:r>
              <a:rPr lang="fr-FR" sz="2400" dirty="0"/>
              <a:t> of </a:t>
            </a:r>
            <a:r>
              <a:rPr lang="fr-FR" sz="2400" dirty="0" err="1"/>
              <a:t>their</a:t>
            </a:r>
            <a:r>
              <a:rPr lang="fr-FR" sz="2400" dirty="0"/>
              <a:t> estimation.</a:t>
            </a:r>
            <a:endParaRPr sz="2400" dirty="0"/>
          </a:p>
          <a:p>
            <a:pPr marL="228600" lvl="0" indent="-228600" algn="l" rtl="0">
              <a:lnSpc>
                <a:spcPct val="100000"/>
              </a:lnSpc>
              <a:spcBef>
                <a:spcPts val="600"/>
              </a:spcBef>
              <a:spcAft>
                <a:spcPts val="0"/>
              </a:spcAft>
              <a:buSzPts val="2400"/>
              <a:buChar char="•"/>
            </a:pPr>
            <a:r>
              <a:rPr lang="fr-FR" sz="2800" dirty="0" err="1"/>
              <a:t>Improving</a:t>
            </a:r>
            <a:r>
              <a:rPr lang="fr-FR" sz="2800" dirty="0"/>
              <a:t> fiscal </a:t>
            </a:r>
            <a:r>
              <a:rPr lang="fr-FR" sz="2800" dirty="0" err="1"/>
              <a:t>transparency</a:t>
            </a:r>
            <a:r>
              <a:rPr lang="fr-FR" sz="2800" dirty="0"/>
              <a:t>:</a:t>
            </a:r>
            <a:endParaRPr sz="2800" dirty="0"/>
          </a:p>
          <a:p>
            <a:pPr marL="685800" lvl="1" indent="-228600" algn="l" rtl="0">
              <a:lnSpc>
                <a:spcPct val="100000"/>
              </a:lnSpc>
              <a:spcBef>
                <a:spcPts val="600"/>
              </a:spcBef>
              <a:spcAft>
                <a:spcPts val="0"/>
              </a:spcAft>
              <a:buSzPts val="2000"/>
              <a:buChar char="•"/>
            </a:pPr>
            <a:r>
              <a:rPr lang="fr-FR" sz="2400" dirty="0"/>
              <a:t>The publication of </a:t>
            </a:r>
            <a:r>
              <a:rPr lang="fr-FR" sz="2400" dirty="0" err="1"/>
              <a:t>tax</a:t>
            </a:r>
            <a:r>
              <a:rPr lang="fr-FR" sz="2400" dirty="0"/>
              <a:t> </a:t>
            </a:r>
            <a:r>
              <a:rPr lang="fr-FR" sz="2400" dirty="0" err="1"/>
              <a:t>expenditures</a:t>
            </a:r>
            <a:r>
              <a:rPr lang="fr-FR" sz="2400" dirty="0"/>
              <a:t> estimations as an Appendix to the Finance Law.</a:t>
            </a:r>
            <a:endParaRPr sz="2400" dirty="0"/>
          </a:p>
          <a:p>
            <a:pPr marL="228600" lvl="0" indent="-228600" algn="l" rtl="0">
              <a:lnSpc>
                <a:spcPct val="100000"/>
              </a:lnSpc>
              <a:spcBef>
                <a:spcPts val="600"/>
              </a:spcBef>
              <a:spcAft>
                <a:spcPts val="0"/>
              </a:spcAft>
              <a:buSzPts val="2400"/>
              <a:buChar char="•"/>
            </a:pPr>
            <a:r>
              <a:rPr lang="fr-FR" sz="2800" dirty="0" err="1"/>
              <a:t>Reinforcing</a:t>
            </a:r>
            <a:r>
              <a:rPr lang="fr-FR" sz="2800" dirty="0"/>
              <a:t> the power of the </a:t>
            </a:r>
            <a:r>
              <a:rPr lang="fr-FR" sz="2800" dirty="0" err="1"/>
              <a:t>MoF</a:t>
            </a:r>
            <a:r>
              <a:rPr lang="fr-FR" sz="2800" dirty="0"/>
              <a:t> on the </a:t>
            </a:r>
            <a:r>
              <a:rPr lang="fr-FR" sz="2800" dirty="0" err="1"/>
              <a:t>tax</a:t>
            </a:r>
            <a:r>
              <a:rPr lang="fr-FR" sz="2800" dirty="0"/>
              <a:t> system.</a:t>
            </a:r>
            <a:endParaRPr sz="2800" dirty="0"/>
          </a:p>
          <a:p>
            <a:pPr marL="228600" lvl="0" indent="-228600" algn="l" rtl="0">
              <a:lnSpc>
                <a:spcPct val="100000"/>
              </a:lnSpc>
              <a:spcBef>
                <a:spcPts val="600"/>
              </a:spcBef>
              <a:spcAft>
                <a:spcPts val="0"/>
              </a:spcAft>
              <a:buSzPts val="2400"/>
              <a:buChar char="•"/>
            </a:pPr>
            <a:r>
              <a:rPr lang="fr-FR" sz="2800" dirty="0"/>
              <a:t>A new </a:t>
            </a:r>
            <a:r>
              <a:rPr lang="fr-FR" sz="2800" dirty="0" err="1"/>
              <a:t>database</a:t>
            </a:r>
            <a:r>
              <a:rPr lang="fr-FR" sz="2800" dirty="0"/>
              <a:t>: </a:t>
            </a:r>
            <a:r>
              <a:rPr lang="fr-FR" sz="2800" u="sng" dirty="0">
                <a:solidFill>
                  <a:schemeClr val="hlink"/>
                </a:solidFill>
                <a:hlinkClick r:id="rId3"/>
              </a:rPr>
              <a:t>https://gted.net/</a:t>
            </a:r>
            <a:r>
              <a:rPr lang="fr-FR" sz="2800" dirty="0"/>
              <a:t> </a:t>
            </a:r>
            <a:endParaRPr sz="2800" dirty="0"/>
          </a:p>
          <a:p>
            <a:pPr marL="685800" lvl="1" indent="-228600" algn="l" rtl="0">
              <a:lnSpc>
                <a:spcPct val="100000"/>
              </a:lnSpc>
              <a:spcBef>
                <a:spcPts val="600"/>
              </a:spcBef>
              <a:spcAft>
                <a:spcPts val="0"/>
              </a:spcAft>
              <a:buSzPts val="2000"/>
              <a:buChar char="•"/>
            </a:pPr>
            <a:r>
              <a:rPr lang="fr-FR" sz="2400" dirty="0"/>
              <a:t>97 </a:t>
            </a:r>
            <a:r>
              <a:rPr lang="fr-FR" sz="2400" dirty="0" err="1"/>
              <a:t>covered</a:t>
            </a:r>
            <a:r>
              <a:rPr lang="fr-FR" sz="2400" dirty="0"/>
              <a:t> countries.</a:t>
            </a:r>
            <a:endParaRPr sz="2400" dirty="0"/>
          </a:p>
        </p:txBody>
      </p:sp>
      <p:sp>
        <p:nvSpPr>
          <p:cNvPr id="660" name="Google Shape;660;p64"/>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a:t>Tax expenditure assessment</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65"/>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a:t>Tax expenditures promoting investment: Tax incentives</a:t>
            </a:r>
            <a:endParaRPr/>
          </a:p>
        </p:txBody>
      </p:sp>
      <p:sp>
        <p:nvSpPr>
          <p:cNvPr id="666" name="Google Shape;666;p65"/>
          <p:cNvSpPr txBox="1">
            <a:spLocks noGrp="1"/>
          </p:cNvSpPr>
          <p:nvPr>
            <p:ph type="body" idx="1"/>
          </p:nvPr>
        </p:nvSpPr>
        <p:spPr>
          <a:xfrm>
            <a:off x="970722" y="1406984"/>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spcBef>
                <a:spcPts val="600"/>
              </a:spcBef>
              <a:spcAft>
                <a:spcPts val="0"/>
              </a:spcAft>
              <a:buSzPts val="2800"/>
              <a:buChar char="•"/>
            </a:pPr>
            <a:r>
              <a:rPr lang="fr-FR" sz="3200" dirty="0" err="1"/>
              <a:t>Another</a:t>
            </a:r>
            <a:r>
              <a:rPr lang="fr-FR" sz="3200" dirty="0"/>
              <a:t> </a:t>
            </a:r>
            <a:r>
              <a:rPr lang="fr-FR" sz="3200" dirty="0" err="1"/>
              <a:t>kind</a:t>
            </a:r>
            <a:r>
              <a:rPr lang="fr-FR" sz="3200" dirty="0"/>
              <a:t> of </a:t>
            </a:r>
            <a:r>
              <a:rPr lang="fr-FR" sz="3200" dirty="0" err="1"/>
              <a:t>tax</a:t>
            </a:r>
            <a:r>
              <a:rPr lang="fr-FR" sz="3200" dirty="0"/>
              <a:t> </a:t>
            </a:r>
            <a:r>
              <a:rPr lang="fr-FR" sz="3200" dirty="0" err="1"/>
              <a:t>competition</a:t>
            </a:r>
            <a:r>
              <a:rPr lang="fr-FR" sz="3200" dirty="0"/>
              <a:t> (</a:t>
            </a:r>
            <a:r>
              <a:rPr lang="fr-FR" sz="3200" dirty="0" err="1"/>
              <a:t>less</a:t>
            </a:r>
            <a:r>
              <a:rPr lang="fr-FR" sz="3200" dirty="0"/>
              <a:t> transparent)</a:t>
            </a:r>
            <a:endParaRPr sz="2800" dirty="0"/>
          </a:p>
          <a:p>
            <a:pPr marL="228600" lvl="0" indent="-228600" algn="l" rtl="0">
              <a:spcBef>
                <a:spcPts val="600"/>
              </a:spcBef>
              <a:spcAft>
                <a:spcPts val="0"/>
              </a:spcAft>
              <a:buSzPts val="2800"/>
              <a:buChar char="•"/>
            </a:pPr>
            <a:r>
              <a:rPr lang="fr-FR" sz="3200" dirty="0" err="1"/>
              <a:t>Discretionary</a:t>
            </a:r>
            <a:r>
              <a:rPr lang="fr-FR" sz="3200" dirty="0"/>
              <a:t> or </a:t>
            </a:r>
            <a:r>
              <a:rPr lang="fr-FR" sz="3200" dirty="0" err="1"/>
              <a:t>rule</a:t>
            </a:r>
            <a:endParaRPr sz="3200" dirty="0"/>
          </a:p>
          <a:p>
            <a:pPr marL="685800" lvl="1" indent="-228600" algn="l" rtl="0">
              <a:spcBef>
                <a:spcPts val="600"/>
              </a:spcBef>
              <a:spcAft>
                <a:spcPts val="0"/>
              </a:spcAft>
              <a:buSzPts val="2400"/>
              <a:buChar char="•"/>
            </a:pPr>
            <a:r>
              <a:rPr lang="fr-FR" sz="2800" dirty="0"/>
              <a:t>Investment code, Special </a:t>
            </a:r>
            <a:r>
              <a:rPr lang="fr-FR" sz="2800" dirty="0" err="1"/>
              <a:t>Economic</a:t>
            </a:r>
            <a:r>
              <a:rPr lang="fr-FR" sz="2800" dirty="0"/>
              <a:t> Zone, Free Area Law, </a:t>
            </a:r>
            <a:r>
              <a:rPr lang="fr-FR" sz="2800" dirty="0" err="1"/>
              <a:t>Individual</a:t>
            </a:r>
            <a:r>
              <a:rPr lang="fr-FR" sz="2800" dirty="0"/>
              <a:t> </a:t>
            </a:r>
            <a:r>
              <a:rPr lang="fr-FR" sz="2800" dirty="0" err="1"/>
              <a:t>tax</a:t>
            </a:r>
            <a:r>
              <a:rPr lang="fr-FR" sz="2800" dirty="0"/>
              <a:t> </a:t>
            </a:r>
            <a:r>
              <a:rPr lang="fr-FR" sz="2800" dirty="0" err="1"/>
              <a:t>agreements</a:t>
            </a:r>
            <a:r>
              <a:rPr lang="fr-FR" sz="2800" dirty="0"/>
              <a:t>, </a:t>
            </a:r>
            <a:r>
              <a:rPr lang="fr-FR" sz="2800" dirty="0" err="1"/>
              <a:t>etc</a:t>
            </a:r>
            <a:endParaRPr sz="2800" dirty="0"/>
          </a:p>
          <a:p>
            <a:pPr marL="228600" lvl="0" indent="-228600" algn="l" rtl="0">
              <a:spcBef>
                <a:spcPts val="600"/>
              </a:spcBef>
              <a:spcAft>
                <a:spcPts val="0"/>
              </a:spcAft>
              <a:buSzPts val="2800"/>
              <a:buChar char="•"/>
            </a:pPr>
            <a:r>
              <a:rPr lang="fr-FR" sz="3200" dirty="0" err="1"/>
              <a:t>Who</a:t>
            </a:r>
            <a:r>
              <a:rPr lang="fr-FR" sz="3200" dirty="0"/>
              <a:t> </a:t>
            </a:r>
            <a:r>
              <a:rPr lang="fr-FR" sz="3200" dirty="0" err="1"/>
              <a:t>ask</a:t>
            </a:r>
            <a:r>
              <a:rPr lang="fr-FR" sz="3200" dirty="0"/>
              <a:t> for </a:t>
            </a:r>
            <a:r>
              <a:rPr lang="fr-FR" sz="3200" dirty="0" err="1"/>
              <a:t>tax</a:t>
            </a:r>
            <a:r>
              <a:rPr lang="fr-FR" sz="3200" dirty="0"/>
              <a:t> exemptions/</a:t>
            </a:r>
            <a:r>
              <a:rPr lang="fr-FR" sz="3200" dirty="0" err="1"/>
              <a:t>derogations</a:t>
            </a:r>
            <a:r>
              <a:rPr lang="fr-FR" sz="3200" dirty="0"/>
              <a:t>?</a:t>
            </a:r>
            <a:endParaRPr sz="2800" dirty="0"/>
          </a:p>
          <a:p>
            <a:pPr marL="685800" lvl="1" indent="-228600" algn="l" rtl="0">
              <a:spcBef>
                <a:spcPts val="600"/>
              </a:spcBef>
              <a:spcAft>
                <a:spcPts val="0"/>
              </a:spcAft>
              <a:buSzPts val="2400"/>
              <a:buChar char="•"/>
            </a:pPr>
            <a:r>
              <a:rPr lang="fr-FR" sz="2800" dirty="0"/>
              <a:t>Lobby groups (</a:t>
            </a:r>
            <a:r>
              <a:rPr lang="fr-FR" sz="2800" dirty="0" err="1"/>
              <a:t>firms</a:t>
            </a:r>
            <a:r>
              <a:rPr lang="fr-FR" sz="2800" dirty="0"/>
              <a:t>)</a:t>
            </a:r>
            <a:endParaRPr sz="2400" dirty="0"/>
          </a:p>
          <a:p>
            <a:pPr marL="685800" lvl="1" indent="-228600" algn="l" rtl="0">
              <a:spcBef>
                <a:spcPts val="600"/>
              </a:spcBef>
              <a:spcAft>
                <a:spcPts val="0"/>
              </a:spcAft>
              <a:buSzPts val="2400"/>
              <a:buChar char="•"/>
            </a:pPr>
            <a:r>
              <a:rPr lang="fr-FR" sz="2800" dirty="0" err="1"/>
              <a:t>Sectorial</a:t>
            </a:r>
            <a:r>
              <a:rPr lang="fr-FR" sz="2800" dirty="0"/>
              <a:t> </a:t>
            </a:r>
            <a:r>
              <a:rPr lang="fr-FR" sz="2800" dirty="0" err="1"/>
              <a:t>ministers</a:t>
            </a:r>
            <a:r>
              <a:rPr lang="fr-FR" sz="2800" dirty="0"/>
              <a:t> (</a:t>
            </a:r>
            <a:r>
              <a:rPr lang="fr-FR" sz="2800" dirty="0" err="1"/>
              <a:t>mining</a:t>
            </a:r>
            <a:r>
              <a:rPr lang="fr-FR" sz="2800" dirty="0"/>
              <a:t>, </a:t>
            </a:r>
            <a:r>
              <a:rPr lang="fr-FR" sz="2800" dirty="0" err="1"/>
              <a:t>oil</a:t>
            </a:r>
            <a:r>
              <a:rPr lang="fr-FR" sz="2800" dirty="0"/>
              <a:t>, </a:t>
            </a:r>
            <a:r>
              <a:rPr lang="fr-FR" sz="2800" dirty="0" err="1"/>
              <a:t>tourism</a:t>
            </a:r>
            <a:r>
              <a:rPr lang="fr-FR" sz="2800" dirty="0"/>
              <a:t>, agriculture, </a:t>
            </a:r>
            <a:r>
              <a:rPr lang="fr-FR" sz="2800" dirty="0" err="1"/>
              <a:t>etc</a:t>
            </a:r>
            <a:r>
              <a:rPr lang="fr-FR" sz="2800" dirty="0"/>
              <a:t>)</a:t>
            </a:r>
            <a:endParaRPr sz="2400" dirty="0"/>
          </a:p>
          <a:p>
            <a:pPr marL="1143000" lvl="2" indent="-228600" algn="l" rtl="0">
              <a:spcBef>
                <a:spcPts val="600"/>
              </a:spcBef>
              <a:spcAft>
                <a:spcPts val="0"/>
              </a:spcAft>
              <a:buSzPts val="1800"/>
              <a:buChar char="•"/>
            </a:pPr>
            <a:r>
              <a:rPr lang="fr-FR" sz="2000" dirty="0"/>
              <a:t>Mining code, </a:t>
            </a:r>
            <a:r>
              <a:rPr lang="fr-FR" sz="2000" dirty="0" err="1"/>
              <a:t>Tourism</a:t>
            </a:r>
            <a:r>
              <a:rPr lang="fr-FR" sz="2000" dirty="0"/>
              <a:t> code, Agricultural code…</a:t>
            </a:r>
            <a:endParaRPr sz="2000" dirty="0"/>
          </a:p>
          <a:p>
            <a:pPr marL="228600" lvl="0" indent="-228600" algn="l" rtl="0">
              <a:spcBef>
                <a:spcPts val="600"/>
              </a:spcBef>
              <a:spcAft>
                <a:spcPts val="0"/>
              </a:spcAft>
              <a:buSzPts val="2400"/>
              <a:buChar char="•"/>
            </a:pPr>
            <a:r>
              <a:rPr lang="fr-FR" sz="2800" b="1" i="1" dirty="0"/>
              <a:t>Recommandation: Moving from </a:t>
            </a:r>
            <a:r>
              <a:rPr lang="fr-FR" sz="2800" b="1" i="1" dirty="0" err="1"/>
              <a:t>tax</a:t>
            </a:r>
            <a:r>
              <a:rPr lang="fr-FR" sz="2800" b="1" i="1" dirty="0"/>
              <a:t> exemption to </a:t>
            </a:r>
            <a:r>
              <a:rPr lang="fr-FR" sz="2800" b="1" i="1" dirty="0" err="1"/>
              <a:t>tax</a:t>
            </a:r>
            <a:r>
              <a:rPr lang="fr-FR" sz="2800" b="1" i="1" dirty="0"/>
              <a:t> </a:t>
            </a:r>
            <a:r>
              <a:rPr lang="fr-FR" sz="2800" b="1" i="1" dirty="0" err="1"/>
              <a:t>credit</a:t>
            </a:r>
            <a:endParaRPr sz="2800" b="1" i="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6"/>
          <p:cNvSpPr txBox="1">
            <a:spLocks noGrp="1"/>
          </p:cNvSpPr>
          <p:nvPr>
            <p:ph type="title"/>
          </p:nvPr>
        </p:nvSpPr>
        <p:spPr>
          <a:xfrm>
            <a:off x="970722" y="207439"/>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err="1"/>
              <a:t>Tax</a:t>
            </a:r>
            <a:r>
              <a:rPr lang="fr-FR" dirty="0"/>
              <a:t> </a:t>
            </a:r>
            <a:r>
              <a:rPr lang="fr-FR" dirty="0" err="1"/>
              <a:t>expenditure</a:t>
            </a:r>
            <a:r>
              <a:rPr lang="fr-FR" dirty="0"/>
              <a:t> in </a:t>
            </a:r>
            <a:r>
              <a:rPr lang="fr-FR" dirty="0" err="1"/>
              <a:t>favor</a:t>
            </a:r>
            <a:r>
              <a:rPr lang="fr-FR" dirty="0"/>
              <a:t> of </a:t>
            </a:r>
            <a:r>
              <a:rPr lang="fr-FR" dirty="0" err="1"/>
              <a:t>consumption</a:t>
            </a:r>
            <a:endParaRPr dirty="0"/>
          </a:p>
        </p:txBody>
      </p:sp>
      <p:sp>
        <p:nvSpPr>
          <p:cNvPr id="673" name="Google Shape;673;p66"/>
          <p:cNvSpPr txBox="1">
            <a:spLocks noGrp="1"/>
          </p:cNvSpPr>
          <p:nvPr>
            <p:ph type="body" idx="1"/>
          </p:nvPr>
        </p:nvSpPr>
        <p:spPr>
          <a:xfrm>
            <a:off x="685670" y="1101688"/>
            <a:ext cx="10352314" cy="455080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dirty="0" err="1"/>
              <a:t>Reduced</a:t>
            </a:r>
            <a:r>
              <a:rPr lang="fr-FR" dirty="0"/>
              <a:t> or </a:t>
            </a:r>
            <a:r>
              <a:rPr lang="fr-FR" dirty="0" err="1"/>
              <a:t>zero</a:t>
            </a:r>
            <a:r>
              <a:rPr lang="fr-FR" dirty="0"/>
              <a:t> VAT rates</a:t>
            </a:r>
            <a:endParaRPr dirty="0"/>
          </a:p>
          <a:p>
            <a:pPr marL="685800" lvl="1" indent="-228600" algn="l" rtl="0">
              <a:lnSpc>
                <a:spcPct val="100000"/>
              </a:lnSpc>
              <a:spcBef>
                <a:spcPts val="600"/>
              </a:spcBef>
              <a:spcAft>
                <a:spcPts val="0"/>
              </a:spcAft>
              <a:buSzPts val="2000"/>
              <a:buChar char="•"/>
            </a:pPr>
            <a:r>
              <a:rPr lang="fr-FR" b="1" dirty="0"/>
              <a:t>Incidence </a:t>
            </a:r>
            <a:r>
              <a:rPr lang="fr-FR" b="1" dirty="0" err="1"/>
              <a:t>theory</a:t>
            </a:r>
            <a:r>
              <a:rPr lang="fr-FR" b="1" dirty="0"/>
              <a:t>:</a:t>
            </a:r>
            <a:r>
              <a:rPr lang="fr-FR" b="0" dirty="0"/>
              <a:t> </a:t>
            </a:r>
            <a:r>
              <a:rPr lang="fr-FR" b="0" dirty="0" err="1"/>
              <a:t>Assuming</a:t>
            </a:r>
            <a:r>
              <a:rPr lang="fr-FR" b="0" dirty="0"/>
              <a:t> </a:t>
            </a:r>
            <a:r>
              <a:rPr lang="fr-FR" b="0" dirty="0" err="1"/>
              <a:t>that</a:t>
            </a:r>
            <a:r>
              <a:rPr lang="fr-FR" b="0" dirty="0"/>
              <a:t> the </a:t>
            </a:r>
            <a:r>
              <a:rPr lang="fr-FR" b="0" dirty="0" err="1"/>
              <a:t>reduction</a:t>
            </a:r>
            <a:r>
              <a:rPr lang="fr-FR" b="0" dirty="0"/>
              <a:t> in </a:t>
            </a:r>
            <a:r>
              <a:rPr lang="fr-FR" b="0" dirty="0" err="1"/>
              <a:t>tax</a:t>
            </a:r>
            <a:r>
              <a:rPr lang="fr-FR" b="0" dirty="0"/>
              <a:t> rate </a:t>
            </a:r>
            <a:r>
              <a:rPr lang="fr-FR" b="0" dirty="0" err="1"/>
              <a:t>will</a:t>
            </a:r>
            <a:r>
              <a:rPr lang="fr-FR" b="0" dirty="0"/>
              <a:t> </a:t>
            </a:r>
            <a:r>
              <a:rPr lang="fr-FR" b="0" dirty="0" err="1"/>
              <a:t>be</a:t>
            </a:r>
            <a:r>
              <a:rPr lang="fr-FR" b="0" dirty="0"/>
              <a:t> </a:t>
            </a:r>
            <a:r>
              <a:rPr lang="fr-FR" b="0" dirty="0" err="1"/>
              <a:t>reflected</a:t>
            </a:r>
            <a:r>
              <a:rPr lang="fr-FR" b="0" dirty="0"/>
              <a:t> in </a:t>
            </a:r>
            <a:r>
              <a:rPr lang="fr-FR" b="0" dirty="0" err="1"/>
              <a:t>prices</a:t>
            </a:r>
            <a:r>
              <a:rPr lang="fr-FR" b="0" dirty="0"/>
              <a:t>.</a:t>
            </a:r>
            <a:endParaRPr dirty="0"/>
          </a:p>
          <a:p>
            <a:pPr marL="685800" lvl="1" indent="-228600" algn="l" rtl="0">
              <a:lnSpc>
                <a:spcPct val="100000"/>
              </a:lnSpc>
              <a:spcBef>
                <a:spcPts val="600"/>
              </a:spcBef>
              <a:spcAft>
                <a:spcPts val="0"/>
              </a:spcAft>
              <a:buSzPts val="2000"/>
              <a:buChar char="•"/>
            </a:pPr>
            <a:r>
              <a:rPr lang="fr-FR" dirty="0"/>
              <a:t>VAT exemption versus cash </a:t>
            </a:r>
            <a:r>
              <a:rPr lang="fr-FR" dirty="0" err="1"/>
              <a:t>transfer</a:t>
            </a:r>
            <a:r>
              <a:rPr lang="fr-FR" dirty="0"/>
              <a:t>: </a:t>
            </a:r>
            <a:endParaRPr dirty="0"/>
          </a:p>
          <a:p>
            <a:pPr marL="1143000" lvl="2" indent="-228600" algn="l" rtl="0">
              <a:lnSpc>
                <a:spcPct val="100000"/>
              </a:lnSpc>
              <a:spcBef>
                <a:spcPts val="600"/>
              </a:spcBef>
              <a:spcAft>
                <a:spcPts val="0"/>
              </a:spcAft>
              <a:buSzPts val="1800"/>
              <a:buChar char="•"/>
            </a:pPr>
            <a:r>
              <a:rPr lang="fr-FR" b="0" dirty="0" err="1"/>
              <a:t>Targetting</a:t>
            </a:r>
            <a:r>
              <a:rPr lang="fr-FR" b="0" dirty="0"/>
              <a:t> versus </a:t>
            </a:r>
            <a:r>
              <a:rPr lang="fr-FR" b="0" dirty="0" err="1"/>
              <a:t>simplicity</a:t>
            </a:r>
            <a:r>
              <a:rPr lang="fr-FR" b="0" dirty="0"/>
              <a:t>/</a:t>
            </a:r>
            <a:r>
              <a:rPr lang="fr-FR" b="0" dirty="0" err="1"/>
              <a:t>political</a:t>
            </a:r>
            <a:r>
              <a:rPr lang="fr-FR" b="0" dirty="0"/>
              <a:t> </a:t>
            </a:r>
            <a:r>
              <a:rPr lang="fr-FR" b="0" dirty="0" err="1"/>
              <a:t>considerations</a:t>
            </a:r>
            <a:r>
              <a:rPr lang="fr-FR" b="0" dirty="0"/>
              <a:t>.</a:t>
            </a:r>
            <a:endParaRPr dirty="0"/>
          </a:p>
          <a:p>
            <a:pPr marL="228600" lvl="0" indent="-228600" algn="l" rtl="0">
              <a:lnSpc>
                <a:spcPct val="100000"/>
              </a:lnSpc>
              <a:spcBef>
                <a:spcPts val="600"/>
              </a:spcBef>
              <a:spcAft>
                <a:spcPts val="0"/>
              </a:spcAft>
              <a:buSzPts val="2400"/>
              <a:buChar char="•"/>
            </a:pPr>
            <a:r>
              <a:rPr lang="fr-FR" b="1" i="1" dirty="0"/>
              <a:t>Recommandation: Moving from </a:t>
            </a:r>
            <a:r>
              <a:rPr lang="fr-FR" b="1" i="1" dirty="0" err="1"/>
              <a:t>subsidizing</a:t>
            </a:r>
            <a:r>
              <a:rPr lang="fr-FR" b="1" i="1" dirty="0"/>
              <a:t> </a:t>
            </a:r>
            <a:r>
              <a:rPr lang="fr-FR" b="1" i="1" dirty="0" err="1"/>
              <a:t>goods</a:t>
            </a:r>
            <a:r>
              <a:rPr lang="fr-FR" b="1" i="1" dirty="0"/>
              <a:t> to </a:t>
            </a:r>
            <a:r>
              <a:rPr lang="fr-FR" b="1" i="1" dirty="0" err="1"/>
              <a:t>subsidizing</a:t>
            </a:r>
            <a:r>
              <a:rPr lang="fr-FR" b="1" i="1" dirty="0"/>
              <a:t> </a:t>
            </a:r>
            <a:r>
              <a:rPr lang="fr-FR" b="1" i="1" dirty="0" err="1"/>
              <a:t>households</a:t>
            </a:r>
            <a:endParaRPr b="1" i="1" dirty="0"/>
          </a:p>
          <a:p>
            <a:pPr marL="228600" lvl="0" indent="-228600" algn="l" rtl="0">
              <a:lnSpc>
                <a:spcPct val="100000"/>
              </a:lnSpc>
              <a:spcBef>
                <a:spcPts val="600"/>
              </a:spcBef>
              <a:spcAft>
                <a:spcPts val="0"/>
              </a:spcAft>
              <a:buSzPts val="2400"/>
              <a:buChar char="•"/>
            </a:pPr>
            <a:r>
              <a:rPr lang="fr-FR" dirty="0"/>
              <a:t>PIT:</a:t>
            </a:r>
            <a:endParaRPr dirty="0"/>
          </a:p>
          <a:p>
            <a:pPr marL="685800" lvl="1" indent="-228600" algn="l" rtl="0">
              <a:lnSpc>
                <a:spcPct val="100000"/>
              </a:lnSpc>
              <a:spcBef>
                <a:spcPts val="600"/>
              </a:spcBef>
              <a:spcAft>
                <a:spcPts val="0"/>
              </a:spcAft>
              <a:buSzPts val="2000"/>
              <a:buChar char="•"/>
            </a:pPr>
            <a:r>
              <a:rPr lang="fr-FR" b="0" dirty="0" err="1"/>
              <a:t>Mortgage</a:t>
            </a:r>
            <a:r>
              <a:rPr lang="fr-FR" b="0" dirty="0"/>
              <a:t> </a:t>
            </a:r>
            <a:r>
              <a:rPr lang="fr-FR" b="0" dirty="0" err="1"/>
              <a:t>interest</a:t>
            </a:r>
            <a:r>
              <a:rPr lang="fr-FR" b="0" dirty="0"/>
              <a:t> </a:t>
            </a:r>
            <a:r>
              <a:rPr lang="fr-FR" b="0" dirty="0" err="1"/>
              <a:t>deductibility</a:t>
            </a:r>
            <a:r>
              <a:rPr lang="fr-FR" b="0" dirty="0"/>
              <a:t>: 59 Billions of USD in 2016 (</a:t>
            </a:r>
            <a:r>
              <a:rPr lang="fr-FR" dirty="0"/>
              <a:t>US: Nation of </a:t>
            </a:r>
            <a:r>
              <a:rPr lang="fr-FR" dirty="0" err="1"/>
              <a:t>owners</a:t>
            </a:r>
            <a:r>
              <a:rPr lang="fr-FR" dirty="0"/>
              <a:t>)</a:t>
            </a:r>
            <a:endParaRPr b="0" dirty="0"/>
          </a:p>
          <a:p>
            <a:pPr marL="685800" lvl="1" indent="-228600" algn="l" rtl="0">
              <a:lnSpc>
                <a:spcPct val="100000"/>
              </a:lnSpc>
              <a:spcBef>
                <a:spcPts val="600"/>
              </a:spcBef>
              <a:spcAft>
                <a:spcPts val="0"/>
              </a:spcAft>
              <a:buSzPts val="2000"/>
              <a:buChar char="•"/>
            </a:pPr>
            <a:r>
              <a:rPr lang="fr-FR" b="0" dirty="0"/>
              <a:t>Family quotient, </a:t>
            </a:r>
            <a:r>
              <a:rPr lang="fr-FR" b="0" dirty="0" err="1"/>
              <a:t>credit</a:t>
            </a:r>
            <a:r>
              <a:rPr lang="fr-FR" b="0" dirty="0"/>
              <a:t> for </a:t>
            </a:r>
            <a:r>
              <a:rPr lang="fr-FR" b="0" dirty="0" err="1"/>
              <a:t>child</a:t>
            </a:r>
            <a:r>
              <a:rPr lang="fr-FR" b="0" dirty="0"/>
              <a:t> </a:t>
            </a:r>
            <a:r>
              <a:rPr lang="fr-FR" b="0" dirty="0" err="1"/>
              <a:t>dependent</a:t>
            </a:r>
            <a:r>
              <a:rPr lang="fr-FR" b="0" dirty="0"/>
              <a:t> (France </a:t>
            </a:r>
            <a:r>
              <a:rPr lang="fr-FR" b="0" dirty="0" err="1"/>
              <a:t>after</a:t>
            </a:r>
            <a:r>
              <a:rPr lang="fr-FR" b="0" dirty="0"/>
              <a:t> WW2),</a:t>
            </a:r>
            <a:endParaRPr dirty="0"/>
          </a:p>
          <a:p>
            <a:pPr marL="685800" lvl="1" indent="-228600" algn="l" rtl="0">
              <a:lnSpc>
                <a:spcPct val="100000"/>
              </a:lnSpc>
              <a:spcBef>
                <a:spcPts val="600"/>
              </a:spcBef>
              <a:spcAft>
                <a:spcPts val="0"/>
              </a:spcAft>
              <a:buSzPts val="2000"/>
              <a:buChar char="•"/>
            </a:pPr>
            <a:r>
              <a:rPr lang="fr-FR" b="0" dirty="0" err="1"/>
              <a:t>Deductions</a:t>
            </a:r>
            <a:r>
              <a:rPr lang="fr-FR" b="0" dirty="0"/>
              <a:t> for </a:t>
            </a:r>
            <a:r>
              <a:rPr lang="fr-FR" b="0" dirty="0" err="1"/>
              <a:t>medical</a:t>
            </a:r>
            <a:r>
              <a:rPr lang="fr-FR" b="0" dirty="0"/>
              <a:t> </a:t>
            </a:r>
            <a:r>
              <a:rPr lang="fr-FR" b="0" dirty="0" err="1"/>
              <a:t>expenses</a:t>
            </a:r>
            <a:r>
              <a:rPr lang="fr-FR" b="0" dirty="0"/>
              <a:t>, for </a:t>
            </a:r>
            <a:r>
              <a:rPr lang="fr-FR" b="0" dirty="0" err="1"/>
              <a:t>education</a:t>
            </a:r>
            <a:r>
              <a:rPr lang="fr-FR" b="0" dirty="0"/>
              <a:t> </a:t>
            </a:r>
            <a:r>
              <a:rPr lang="fr-FR" b="0" dirty="0" err="1"/>
              <a:t>expenses</a:t>
            </a:r>
            <a:r>
              <a:rPr lang="fr-FR" b="0" dirty="0"/>
              <a:t>, etc.</a:t>
            </a:r>
            <a:endParaRPr dirty="0"/>
          </a:p>
          <a:p>
            <a:pPr marL="228600" lvl="0" indent="-228600" algn="l" rtl="0">
              <a:lnSpc>
                <a:spcPct val="100000"/>
              </a:lnSpc>
              <a:spcBef>
                <a:spcPts val="600"/>
              </a:spcBef>
              <a:spcAft>
                <a:spcPts val="0"/>
              </a:spcAft>
              <a:buSzPts val="2400"/>
              <a:buChar char="•"/>
            </a:pPr>
            <a:r>
              <a:rPr lang="fr-FR" dirty="0"/>
              <a:t>Beyond the estimation of </a:t>
            </a:r>
            <a:r>
              <a:rPr lang="fr-FR" dirty="0" err="1"/>
              <a:t>tax</a:t>
            </a:r>
            <a:r>
              <a:rPr lang="fr-FR" dirty="0"/>
              <a:t> </a:t>
            </a:r>
            <a:r>
              <a:rPr lang="fr-FR" dirty="0" err="1"/>
              <a:t>expenditures</a:t>
            </a:r>
            <a:r>
              <a:rPr lang="fr-FR" dirty="0"/>
              <a:t>, </a:t>
            </a:r>
            <a:r>
              <a:rPr lang="fr-FR" dirty="0" err="1"/>
              <a:t>their</a:t>
            </a:r>
            <a:r>
              <a:rPr lang="fr-FR" dirty="0"/>
              <a:t> </a:t>
            </a:r>
            <a:r>
              <a:rPr lang="fr-FR" dirty="0" err="1"/>
              <a:t>equity</a:t>
            </a:r>
            <a:r>
              <a:rPr lang="fr-FR" dirty="0"/>
              <a:t>…</a:t>
            </a: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67"/>
          <p:cNvSpPr txBox="1">
            <a:spLocks noGrp="1"/>
          </p:cNvSpPr>
          <p:nvPr>
            <p:ph type="body" idx="1"/>
          </p:nvPr>
        </p:nvSpPr>
        <p:spPr>
          <a:xfrm>
            <a:off x="775672" y="1488048"/>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sz="2800" b="0" i="0" dirty="0" err="1">
                <a:solidFill>
                  <a:schemeClr val="dk1"/>
                </a:solidFill>
                <a:sym typeface="Arial"/>
              </a:rPr>
              <a:t>Tax</a:t>
            </a:r>
            <a:r>
              <a:rPr lang="fr-FR" sz="2800" b="0" i="0" dirty="0">
                <a:solidFill>
                  <a:schemeClr val="dk1"/>
                </a:solidFill>
                <a:sym typeface="Arial"/>
              </a:rPr>
              <a:t> </a:t>
            </a:r>
            <a:r>
              <a:rPr lang="fr-FR" sz="2800" b="0" i="0" dirty="0" err="1">
                <a:solidFill>
                  <a:schemeClr val="dk1"/>
                </a:solidFill>
                <a:sym typeface="Arial"/>
              </a:rPr>
              <a:t>policy</a:t>
            </a:r>
            <a:r>
              <a:rPr lang="fr-FR" sz="2800" b="0" i="0" dirty="0">
                <a:solidFill>
                  <a:schemeClr val="dk1"/>
                </a:solidFill>
                <a:sym typeface="Arial"/>
              </a:rPr>
              <a:t> gap</a:t>
            </a:r>
            <a:endParaRPr sz="2800" i="0" dirty="0"/>
          </a:p>
          <a:p>
            <a:pPr marL="685800" lvl="1" indent="-228600" algn="l" rtl="0">
              <a:lnSpc>
                <a:spcPct val="100000"/>
              </a:lnSpc>
              <a:spcBef>
                <a:spcPts val="600"/>
              </a:spcBef>
              <a:spcAft>
                <a:spcPts val="0"/>
              </a:spcAft>
              <a:buSzPts val="2000"/>
              <a:buChar char="•"/>
            </a:pPr>
            <a:r>
              <a:rPr lang="fr-FR" sz="2400" b="0" i="0" dirty="0" err="1">
                <a:solidFill>
                  <a:schemeClr val="dk1"/>
                </a:solidFill>
                <a:latin typeface="Arial"/>
                <a:ea typeface="Arial"/>
                <a:cs typeface="Arial"/>
                <a:sym typeface="Arial"/>
              </a:rPr>
              <a:t>Difference</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between</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tax</a:t>
            </a:r>
            <a:r>
              <a:rPr lang="fr-FR" sz="2400" b="0" i="0" dirty="0">
                <a:solidFill>
                  <a:schemeClr val="dk1"/>
                </a:solidFill>
                <a:latin typeface="Arial"/>
                <a:ea typeface="Arial"/>
                <a:cs typeface="Arial"/>
                <a:sym typeface="Arial"/>
              </a:rPr>
              <a:t> due </a:t>
            </a:r>
            <a:r>
              <a:rPr lang="fr-FR" sz="2400" b="0" i="0" dirty="0" err="1">
                <a:solidFill>
                  <a:schemeClr val="dk1"/>
                </a:solidFill>
                <a:latin typeface="Arial"/>
                <a:ea typeface="Arial"/>
                <a:cs typeface="Arial"/>
                <a:sym typeface="Arial"/>
              </a:rPr>
              <a:t>under</a:t>
            </a:r>
            <a:r>
              <a:rPr lang="fr-FR" sz="2400" b="0" i="0" dirty="0">
                <a:solidFill>
                  <a:schemeClr val="dk1"/>
                </a:solidFill>
                <a:latin typeface="Arial"/>
                <a:ea typeface="Arial"/>
                <a:cs typeface="Arial"/>
                <a:sym typeface="Arial"/>
              </a:rPr>
              <a:t> “optimal” </a:t>
            </a:r>
            <a:r>
              <a:rPr lang="fr-FR" sz="2400" b="0" i="0" dirty="0" err="1">
                <a:solidFill>
                  <a:schemeClr val="dk1"/>
                </a:solidFill>
                <a:latin typeface="Arial"/>
                <a:ea typeface="Arial"/>
                <a:cs typeface="Arial"/>
                <a:sym typeface="Arial"/>
              </a:rPr>
              <a:t>tax</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policy</a:t>
            </a:r>
            <a:r>
              <a:rPr lang="fr-FR" sz="2400" b="0" i="0" dirty="0">
                <a:solidFill>
                  <a:schemeClr val="dk1"/>
                </a:solidFill>
                <a:latin typeface="Arial"/>
                <a:ea typeface="Arial"/>
                <a:cs typeface="Arial"/>
                <a:sym typeface="Arial"/>
              </a:rPr>
              <a:t> and </a:t>
            </a:r>
            <a:r>
              <a:rPr lang="fr-FR" sz="2400" b="0" i="0" dirty="0" err="1">
                <a:solidFill>
                  <a:schemeClr val="dk1"/>
                </a:solidFill>
                <a:latin typeface="Arial"/>
                <a:ea typeface="Arial"/>
                <a:cs typeface="Arial"/>
                <a:sym typeface="Arial"/>
              </a:rPr>
              <a:t>that</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under</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current</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tax</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policy</a:t>
            </a:r>
            <a:r>
              <a:rPr lang="fr-FR" sz="2400" b="0" i="0" dirty="0">
                <a:solidFill>
                  <a:schemeClr val="dk1"/>
                </a:solidFill>
                <a:latin typeface="Arial"/>
                <a:ea typeface="Arial"/>
                <a:cs typeface="Arial"/>
                <a:sym typeface="Arial"/>
              </a:rPr>
              <a:t>. </a:t>
            </a:r>
            <a:endParaRPr sz="2400" i="0" dirty="0"/>
          </a:p>
          <a:p>
            <a:pPr marL="685800" lvl="1" indent="-228600" algn="l" rtl="0">
              <a:lnSpc>
                <a:spcPct val="100000"/>
              </a:lnSpc>
              <a:spcBef>
                <a:spcPts val="600"/>
              </a:spcBef>
              <a:spcAft>
                <a:spcPts val="0"/>
              </a:spcAft>
              <a:buSzPts val="2000"/>
              <a:buChar char="•"/>
            </a:pPr>
            <a:r>
              <a:rPr lang="fr-FR" sz="2400" b="0" i="0" dirty="0">
                <a:solidFill>
                  <a:schemeClr val="dk1"/>
                </a:solidFill>
                <a:latin typeface="Arial"/>
                <a:ea typeface="Arial"/>
                <a:cs typeface="Arial"/>
                <a:sym typeface="Arial"/>
              </a:rPr>
              <a:t>Focus on </a:t>
            </a:r>
            <a:r>
              <a:rPr lang="fr-FR" sz="2400" b="0" i="0" dirty="0" err="1">
                <a:solidFill>
                  <a:schemeClr val="dk1"/>
                </a:solidFill>
                <a:latin typeface="Arial"/>
                <a:ea typeface="Arial"/>
                <a:cs typeface="Arial"/>
                <a:sym typeface="Arial"/>
              </a:rPr>
              <a:t>tax</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policies</a:t>
            </a:r>
            <a:r>
              <a:rPr lang="fr-FR" sz="2400" b="0" i="0" dirty="0">
                <a:solidFill>
                  <a:schemeClr val="dk1"/>
                </a:solidFill>
                <a:latin typeface="Arial"/>
                <a:ea typeface="Arial"/>
                <a:cs typeface="Arial"/>
                <a:sym typeface="Arial"/>
              </a:rPr>
              <a:t> to close </a:t>
            </a:r>
            <a:r>
              <a:rPr lang="fr-FR" sz="2400" b="0" i="0" dirty="0" err="1">
                <a:solidFill>
                  <a:schemeClr val="dk1"/>
                </a:solidFill>
                <a:latin typeface="Arial"/>
                <a:ea typeface="Arial"/>
                <a:cs typeface="Arial"/>
                <a:sym typeface="Arial"/>
              </a:rPr>
              <a:t>loopholes</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broaden</a:t>
            </a:r>
            <a:r>
              <a:rPr lang="fr-FR" sz="2400" b="0" i="0" dirty="0">
                <a:solidFill>
                  <a:schemeClr val="dk1"/>
                </a:solidFill>
                <a:latin typeface="Arial"/>
                <a:ea typeface="Arial"/>
                <a:cs typeface="Arial"/>
                <a:sym typeface="Arial"/>
              </a:rPr>
              <a:t> base, and </a:t>
            </a:r>
            <a:r>
              <a:rPr lang="fr-FR" sz="2400" b="0" i="0" dirty="0" err="1">
                <a:solidFill>
                  <a:schemeClr val="dk1"/>
                </a:solidFill>
                <a:latin typeface="Arial"/>
                <a:ea typeface="Arial"/>
                <a:cs typeface="Arial"/>
                <a:sym typeface="Arial"/>
              </a:rPr>
              <a:t>tax</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expenditures</a:t>
            </a:r>
            <a:r>
              <a:rPr lang="fr-FR" sz="2400" b="0" i="0" dirty="0">
                <a:solidFill>
                  <a:schemeClr val="dk1"/>
                </a:solidFill>
                <a:latin typeface="Arial"/>
                <a:ea typeface="Arial"/>
                <a:cs typeface="Arial"/>
                <a:sym typeface="Arial"/>
              </a:rPr>
              <a:t>.</a:t>
            </a:r>
            <a:endParaRPr sz="2400" i="0" dirty="0"/>
          </a:p>
          <a:p>
            <a:pPr marL="228600" lvl="0" indent="-228600" algn="l" rtl="0">
              <a:lnSpc>
                <a:spcPct val="100000"/>
              </a:lnSpc>
              <a:spcBef>
                <a:spcPts val="600"/>
              </a:spcBef>
              <a:spcAft>
                <a:spcPts val="0"/>
              </a:spcAft>
              <a:buSzPts val="2400"/>
              <a:buChar char="•"/>
            </a:pPr>
            <a:r>
              <a:rPr lang="fr-FR" sz="2800" b="0" i="0" dirty="0" err="1">
                <a:solidFill>
                  <a:schemeClr val="dk1"/>
                </a:solidFill>
                <a:latin typeface="Arial"/>
                <a:ea typeface="Arial"/>
                <a:cs typeface="Arial"/>
                <a:sym typeface="Arial"/>
              </a:rPr>
              <a:t>Tax</a:t>
            </a:r>
            <a:r>
              <a:rPr lang="fr-FR" sz="2800" b="0" i="0" dirty="0">
                <a:solidFill>
                  <a:schemeClr val="dk1"/>
                </a:solidFill>
                <a:latin typeface="Arial"/>
                <a:ea typeface="Arial"/>
                <a:cs typeface="Arial"/>
                <a:sym typeface="Arial"/>
              </a:rPr>
              <a:t> compliance gap</a:t>
            </a:r>
            <a:endParaRPr sz="2800" i="0" dirty="0"/>
          </a:p>
          <a:p>
            <a:pPr marL="685800" lvl="1" indent="-228600" algn="l" rtl="0">
              <a:lnSpc>
                <a:spcPct val="100000"/>
              </a:lnSpc>
              <a:spcBef>
                <a:spcPts val="600"/>
              </a:spcBef>
              <a:spcAft>
                <a:spcPts val="0"/>
              </a:spcAft>
              <a:buSzPts val="2000"/>
              <a:buChar char="•"/>
            </a:pPr>
            <a:r>
              <a:rPr lang="fr-FR" sz="2400" b="0" i="0" dirty="0" err="1">
                <a:solidFill>
                  <a:schemeClr val="dk1"/>
                </a:solidFill>
                <a:latin typeface="Arial"/>
                <a:ea typeface="Arial"/>
                <a:cs typeface="Arial"/>
                <a:sym typeface="Arial"/>
              </a:rPr>
              <a:t>Difference</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between</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tax</a:t>
            </a:r>
            <a:r>
              <a:rPr lang="fr-FR" sz="2400" b="0" i="0" dirty="0">
                <a:solidFill>
                  <a:schemeClr val="dk1"/>
                </a:solidFill>
                <a:latin typeface="Arial"/>
                <a:ea typeface="Arial"/>
                <a:cs typeface="Arial"/>
                <a:sym typeface="Arial"/>
              </a:rPr>
              <a:t> due </a:t>
            </a:r>
            <a:r>
              <a:rPr lang="fr-FR" sz="2400" b="0" i="0" dirty="0" err="1">
                <a:solidFill>
                  <a:schemeClr val="dk1"/>
                </a:solidFill>
                <a:latin typeface="Arial"/>
                <a:ea typeface="Arial"/>
                <a:cs typeface="Arial"/>
                <a:sym typeface="Arial"/>
              </a:rPr>
              <a:t>under</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current</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tax</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policy</a:t>
            </a:r>
            <a:r>
              <a:rPr lang="fr-FR" sz="2400" b="0" i="0" dirty="0">
                <a:solidFill>
                  <a:schemeClr val="dk1"/>
                </a:solidFill>
                <a:latin typeface="Arial"/>
                <a:ea typeface="Arial"/>
                <a:cs typeface="Arial"/>
                <a:sym typeface="Arial"/>
              </a:rPr>
              <a:t> and </a:t>
            </a:r>
            <a:r>
              <a:rPr lang="fr-FR" sz="2400" b="0" i="0" dirty="0" err="1">
                <a:solidFill>
                  <a:schemeClr val="dk1"/>
                </a:solidFill>
                <a:latin typeface="Arial"/>
                <a:ea typeface="Arial"/>
                <a:cs typeface="Arial"/>
                <a:sym typeface="Arial"/>
              </a:rPr>
              <a:t>that</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actually</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collected</a:t>
            </a:r>
            <a:r>
              <a:rPr lang="fr-FR" sz="2400" b="0" i="0" dirty="0">
                <a:solidFill>
                  <a:schemeClr val="dk1"/>
                </a:solidFill>
                <a:latin typeface="Arial"/>
                <a:ea typeface="Arial"/>
                <a:cs typeface="Arial"/>
                <a:sym typeface="Arial"/>
              </a:rPr>
              <a:t>. </a:t>
            </a:r>
            <a:endParaRPr sz="2400" i="0" dirty="0"/>
          </a:p>
          <a:p>
            <a:pPr marL="685800" lvl="1" indent="-228600" algn="l" rtl="0">
              <a:lnSpc>
                <a:spcPct val="100000"/>
              </a:lnSpc>
              <a:spcBef>
                <a:spcPts val="600"/>
              </a:spcBef>
              <a:spcAft>
                <a:spcPts val="0"/>
              </a:spcAft>
              <a:buSzPts val="2000"/>
              <a:buChar char="•"/>
            </a:pPr>
            <a:r>
              <a:rPr lang="fr-FR" sz="2400" b="0" i="0" dirty="0">
                <a:solidFill>
                  <a:schemeClr val="dk1"/>
                </a:solidFill>
                <a:latin typeface="Arial"/>
                <a:ea typeface="Arial"/>
                <a:cs typeface="Arial"/>
                <a:sym typeface="Arial"/>
              </a:rPr>
              <a:t>Focus on </a:t>
            </a:r>
            <a:r>
              <a:rPr lang="fr-FR" sz="2400" b="0" i="0" dirty="0" err="1">
                <a:solidFill>
                  <a:schemeClr val="dk1"/>
                </a:solidFill>
                <a:latin typeface="Arial"/>
                <a:ea typeface="Arial"/>
                <a:cs typeface="Arial"/>
                <a:sym typeface="Arial"/>
              </a:rPr>
              <a:t>efficiency</a:t>
            </a:r>
            <a:r>
              <a:rPr lang="fr-FR" sz="2400" b="0" i="0" dirty="0">
                <a:solidFill>
                  <a:schemeClr val="dk1"/>
                </a:solidFill>
                <a:latin typeface="Arial"/>
                <a:ea typeface="Arial"/>
                <a:cs typeface="Arial"/>
                <a:sym typeface="Arial"/>
              </a:rPr>
              <a:t> and </a:t>
            </a:r>
            <a:r>
              <a:rPr lang="fr-FR" sz="2400" b="0" i="0" dirty="0" err="1">
                <a:solidFill>
                  <a:schemeClr val="dk1"/>
                </a:solidFill>
                <a:latin typeface="Arial"/>
                <a:ea typeface="Arial"/>
                <a:cs typeface="Arial"/>
                <a:sym typeface="Arial"/>
              </a:rPr>
              <a:t>effectiveness</a:t>
            </a:r>
            <a:r>
              <a:rPr lang="fr-FR" sz="2400" b="0" i="0" dirty="0">
                <a:solidFill>
                  <a:schemeClr val="dk1"/>
                </a:solidFill>
                <a:latin typeface="Arial"/>
                <a:ea typeface="Arial"/>
                <a:cs typeface="Arial"/>
                <a:sym typeface="Arial"/>
              </a:rPr>
              <a:t> of </a:t>
            </a:r>
            <a:r>
              <a:rPr lang="fr-FR" sz="2400" b="0" i="0" dirty="0" err="1">
                <a:solidFill>
                  <a:schemeClr val="dk1"/>
                </a:solidFill>
                <a:latin typeface="Arial"/>
                <a:ea typeface="Arial"/>
                <a:cs typeface="Arial"/>
                <a:sym typeface="Arial"/>
              </a:rPr>
              <a:t>tax</a:t>
            </a:r>
            <a:r>
              <a:rPr lang="fr-FR" sz="2400" b="0" i="0" dirty="0">
                <a:solidFill>
                  <a:schemeClr val="dk1"/>
                </a:solidFill>
                <a:latin typeface="Arial"/>
                <a:ea typeface="Arial"/>
                <a:cs typeface="Arial"/>
                <a:sym typeface="Arial"/>
              </a:rPr>
              <a:t> administration, </a:t>
            </a:r>
            <a:r>
              <a:rPr lang="fr-FR" sz="2400" b="0" i="0" dirty="0" err="1">
                <a:solidFill>
                  <a:schemeClr val="dk1"/>
                </a:solidFill>
                <a:latin typeface="Arial"/>
                <a:ea typeface="Arial"/>
                <a:cs typeface="Arial"/>
                <a:sym typeface="Arial"/>
              </a:rPr>
              <a:t>reinforcing</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voluntary</a:t>
            </a:r>
            <a:r>
              <a:rPr lang="fr-FR" sz="2400" b="0" i="0" dirty="0">
                <a:solidFill>
                  <a:schemeClr val="dk1"/>
                </a:solidFill>
                <a:latin typeface="Arial"/>
                <a:ea typeface="Arial"/>
                <a:cs typeface="Arial"/>
                <a:sym typeface="Arial"/>
              </a:rPr>
              <a:t> compliance, good </a:t>
            </a:r>
            <a:r>
              <a:rPr lang="fr-FR" sz="2400" b="0" i="0" dirty="0" err="1">
                <a:solidFill>
                  <a:schemeClr val="dk1"/>
                </a:solidFill>
                <a:latin typeface="Arial"/>
                <a:ea typeface="Arial"/>
                <a:cs typeface="Arial"/>
                <a:sym typeface="Arial"/>
              </a:rPr>
              <a:t>tax</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governance</a:t>
            </a:r>
            <a:r>
              <a:rPr lang="fr-FR" sz="2400" b="0" i="0" dirty="0">
                <a:solidFill>
                  <a:schemeClr val="dk1"/>
                </a:solidFill>
                <a:latin typeface="Arial"/>
                <a:ea typeface="Arial"/>
                <a:cs typeface="Arial"/>
                <a:sym typeface="Arial"/>
              </a:rPr>
              <a:t>, and </a:t>
            </a:r>
            <a:r>
              <a:rPr lang="fr-FR" sz="2400" b="0" i="0" dirty="0" err="1">
                <a:solidFill>
                  <a:schemeClr val="dk1"/>
                </a:solidFill>
                <a:latin typeface="Arial"/>
                <a:ea typeface="Arial"/>
                <a:cs typeface="Arial"/>
                <a:sym typeface="Arial"/>
              </a:rPr>
              <a:t>fighting</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evasion</a:t>
            </a:r>
            <a:r>
              <a:rPr lang="fr-FR" sz="2400" b="0" i="0" dirty="0">
                <a:solidFill>
                  <a:schemeClr val="dk1"/>
                </a:solidFill>
                <a:latin typeface="Arial"/>
                <a:ea typeface="Arial"/>
                <a:cs typeface="Arial"/>
                <a:sym typeface="Arial"/>
              </a:rPr>
              <a:t> and </a:t>
            </a:r>
            <a:r>
              <a:rPr lang="fr-FR" sz="2400" b="0" i="0" dirty="0" err="1">
                <a:solidFill>
                  <a:schemeClr val="dk1"/>
                </a:solidFill>
                <a:latin typeface="Arial"/>
                <a:ea typeface="Arial"/>
                <a:cs typeface="Arial"/>
                <a:sym typeface="Arial"/>
              </a:rPr>
              <a:t>illicit</a:t>
            </a:r>
            <a:r>
              <a:rPr lang="fr-FR" sz="2400" b="0" i="0" dirty="0">
                <a:solidFill>
                  <a:schemeClr val="dk1"/>
                </a:solidFill>
                <a:latin typeface="Arial"/>
                <a:ea typeface="Arial"/>
                <a:cs typeface="Arial"/>
                <a:sym typeface="Arial"/>
              </a:rPr>
              <a:t> </a:t>
            </a:r>
            <a:r>
              <a:rPr lang="fr-FR" sz="2400" b="0" i="0" dirty="0" err="1">
                <a:solidFill>
                  <a:schemeClr val="dk1"/>
                </a:solidFill>
                <a:latin typeface="Arial"/>
                <a:ea typeface="Arial"/>
                <a:cs typeface="Arial"/>
                <a:sym typeface="Arial"/>
              </a:rPr>
              <a:t>financial</a:t>
            </a:r>
            <a:r>
              <a:rPr lang="fr-FR" sz="2400" b="0" i="0" dirty="0">
                <a:solidFill>
                  <a:schemeClr val="dk1"/>
                </a:solidFill>
                <a:latin typeface="Arial"/>
                <a:ea typeface="Arial"/>
                <a:cs typeface="Arial"/>
                <a:sym typeface="Arial"/>
              </a:rPr>
              <a:t> flows</a:t>
            </a:r>
            <a:endParaRPr sz="2400" dirty="0"/>
          </a:p>
        </p:txBody>
      </p:sp>
      <p:sp>
        <p:nvSpPr>
          <p:cNvPr id="679" name="Google Shape;679;p6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a:t>Beyond tax expenditures: Tax gaps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68"/>
          <p:cNvSpPr txBox="1">
            <a:spLocks noGrp="1"/>
          </p:cNvSpPr>
          <p:nvPr>
            <p:ph type="title"/>
          </p:nvPr>
        </p:nvSpPr>
        <p:spPr>
          <a:xfrm>
            <a:off x="1591208" y="330459"/>
            <a:ext cx="6943192"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a:t>Questions?</a:t>
            </a:r>
            <a:endParaRPr/>
          </a:p>
        </p:txBody>
      </p:sp>
      <p:sp>
        <p:nvSpPr>
          <p:cNvPr id="685" name="Google Shape;685;p68"/>
          <p:cNvSpPr txBox="1">
            <a:spLocks noGrp="1"/>
          </p:cNvSpPr>
          <p:nvPr>
            <p:ph type="body" idx="4294967295"/>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dirty="0"/>
              <a:t>The </a:t>
            </a:r>
            <a:r>
              <a:rPr lang="fr-FR" dirty="0" err="1"/>
              <a:t>efficiency</a:t>
            </a:r>
            <a:r>
              <a:rPr lang="fr-FR" dirty="0"/>
              <a:t> of </a:t>
            </a:r>
            <a:r>
              <a:rPr lang="fr-FR" dirty="0" err="1"/>
              <a:t>tax</a:t>
            </a:r>
            <a:r>
              <a:rPr lang="fr-FR" dirty="0"/>
              <a:t> </a:t>
            </a:r>
            <a:r>
              <a:rPr lang="fr-FR" dirty="0" err="1"/>
              <a:t>incentives</a:t>
            </a:r>
            <a:r>
              <a:rPr lang="fr-FR" dirty="0"/>
              <a:t>?</a:t>
            </a:r>
            <a:endParaRPr dirty="0"/>
          </a:p>
          <a:p>
            <a:pPr marL="0" lvl="0" indent="0" algn="l" rtl="0">
              <a:lnSpc>
                <a:spcPct val="100000"/>
              </a:lnSpc>
              <a:spcBef>
                <a:spcPts val="1800"/>
              </a:spcBef>
              <a:spcAft>
                <a:spcPts val="0"/>
              </a:spcAft>
              <a:buSzPts val="2400"/>
              <a:buNone/>
            </a:pPr>
            <a:r>
              <a:rPr lang="fr-FR" dirty="0"/>
              <a:t>The </a:t>
            </a:r>
            <a:r>
              <a:rPr lang="fr-FR" dirty="0" err="1"/>
              <a:t>equity</a:t>
            </a:r>
            <a:r>
              <a:rPr lang="fr-FR" dirty="0"/>
              <a:t> of indirect </a:t>
            </a:r>
            <a:r>
              <a:rPr lang="fr-FR" dirty="0" err="1"/>
              <a:t>tax</a:t>
            </a:r>
            <a:r>
              <a:rPr lang="fr-FR" dirty="0"/>
              <a:t> exemptions?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3"/>
          <p:cNvSpPr txBox="1">
            <a:spLocks noGrp="1"/>
          </p:cNvSpPr>
          <p:nvPr>
            <p:ph type="body" idx="1"/>
          </p:nvPr>
        </p:nvSpPr>
        <p:spPr>
          <a:xfrm>
            <a:off x="838199" y="1463040"/>
            <a:ext cx="10905699" cy="4612640"/>
          </a:xfrm>
          <a:prstGeom prst="rect">
            <a:avLst/>
          </a:prstGeom>
          <a:noFill/>
          <a:ln>
            <a:noFill/>
          </a:ln>
        </p:spPr>
        <p:txBody>
          <a:bodyPr spcFirstLastPara="1" wrap="square" lIns="91425" tIns="45700" rIns="91425" bIns="45700" anchor="t" anchorCtr="0">
            <a:noAutofit/>
          </a:bodyPr>
          <a:lstStyle/>
          <a:p>
            <a:pPr marL="119063" indent="-342900" fontAlgn="base">
              <a:buFont typeface="Arial" panose="020B0604020202020204" pitchFamily="34" charset="0"/>
              <a:buChar char="•"/>
            </a:pPr>
            <a:r>
              <a:rPr lang="fr-FR" sz="3200" dirty="0" err="1">
                <a:solidFill>
                  <a:schemeClr val="tx1"/>
                </a:solidFill>
              </a:rPr>
              <a:t>Informality</a:t>
            </a:r>
            <a:r>
              <a:rPr lang="fr-FR" sz="3200" dirty="0">
                <a:solidFill>
                  <a:schemeClr val="tx1"/>
                </a:solidFill>
              </a:rPr>
              <a:t> </a:t>
            </a:r>
          </a:p>
          <a:p>
            <a:pPr marL="576263" lvl="1" indent="-342900" fontAlgn="base">
              <a:spcBef>
                <a:spcPts val="0"/>
              </a:spcBef>
              <a:buFont typeface="Arial" panose="020B0604020202020204" pitchFamily="34" charset="0"/>
              <a:buChar char="•"/>
            </a:pPr>
            <a:r>
              <a:rPr lang="fr-FR" sz="2800" dirty="0">
                <a:solidFill>
                  <a:schemeClr val="tx1"/>
                </a:solidFill>
              </a:rPr>
              <a:t>An </a:t>
            </a:r>
            <a:r>
              <a:rPr lang="fr-FR" sz="2800" dirty="0" err="1">
                <a:solidFill>
                  <a:schemeClr val="tx1"/>
                </a:solidFill>
              </a:rPr>
              <a:t>endogenous</a:t>
            </a:r>
            <a:r>
              <a:rPr lang="fr-FR" sz="2800" dirty="0">
                <a:solidFill>
                  <a:schemeClr val="tx1"/>
                </a:solidFill>
              </a:rPr>
              <a:t> </a:t>
            </a:r>
            <a:r>
              <a:rPr lang="fr-FR" sz="2800" dirty="0" err="1">
                <a:solidFill>
                  <a:schemeClr val="tx1"/>
                </a:solidFill>
              </a:rPr>
              <a:t>outcome</a:t>
            </a:r>
            <a:r>
              <a:rPr lang="fr-FR" sz="2800" dirty="0">
                <a:solidFill>
                  <a:schemeClr val="tx1"/>
                </a:solidFill>
              </a:rPr>
              <a:t> as the </a:t>
            </a:r>
            <a:r>
              <a:rPr lang="fr-FR" sz="2800" dirty="0" err="1">
                <a:solidFill>
                  <a:schemeClr val="tx1"/>
                </a:solidFill>
              </a:rPr>
              <a:t>result</a:t>
            </a:r>
            <a:r>
              <a:rPr lang="fr-FR" sz="2800" dirty="0">
                <a:solidFill>
                  <a:schemeClr val="tx1"/>
                </a:solidFill>
              </a:rPr>
              <a:t> of </a:t>
            </a:r>
            <a:r>
              <a:rPr lang="fr-FR" sz="2800" dirty="0" err="1">
                <a:solidFill>
                  <a:schemeClr val="tx1"/>
                </a:solidFill>
              </a:rPr>
              <a:t>firms</a:t>
            </a:r>
            <a:r>
              <a:rPr lang="fr-FR" sz="2800" dirty="0">
                <a:solidFill>
                  <a:schemeClr val="tx1"/>
                </a:solidFill>
              </a:rPr>
              <a:t>’ and </a:t>
            </a:r>
            <a:r>
              <a:rPr lang="fr-FR" sz="2800" dirty="0" err="1">
                <a:solidFill>
                  <a:schemeClr val="tx1"/>
                </a:solidFill>
              </a:rPr>
              <a:t>workers</a:t>
            </a:r>
            <a:r>
              <a:rPr lang="fr-FR" sz="2800" dirty="0">
                <a:solidFill>
                  <a:schemeClr val="tx1"/>
                </a:solidFill>
              </a:rPr>
              <a:t>’ </a:t>
            </a:r>
            <a:r>
              <a:rPr lang="fr-FR" sz="2800" dirty="0" err="1">
                <a:solidFill>
                  <a:schemeClr val="tx1"/>
                </a:solidFill>
              </a:rPr>
              <a:t>behaviors</a:t>
            </a:r>
            <a:r>
              <a:rPr lang="fr-FR" sz="2800" dirty="0">
                <a:solidFill>
                  <a:schemeClr val="tx1"/>
                </a:solidFill>
              </a:rPr>
              <a:t>.</a:t>
            </a:r>
          </a:p>
          <a:p>
            <a:pPr marL="576263" lvl="1" indent="-342900" fontAlgn="base">
              <a:spcBef>
                <a:spcPts val="0"/>
              </a:spcBef>
              <a:buFont typeface="Arial" panose="020B0604020202020204" pitchFamily="34" charset="0"/>
              <a:buChar char="•"/>
            </a:pPr>
            <a:r>
              <a:rPr lang="fr-FR" sz="2800" dirty="0">
                <a:solidFill>
                  <a:schemeClr val="tx1"/>
                </a:solidFill>
              </a:rPr>
              <a:t>Small </a:t>
            </a:r>
            <a:r>
              <a:rPr lang="fr-FR" sz="2800" dirty="0" err="1">
                <a:solidFill>
                  <a:schemeClr val="tx1"/>
                </a:solidFill>
              </a:rPr>
              <a:t>firms</a:t>
            </a:r>
            <a:r>
              <a:rPr lang="fr-FR" sz="2800" dirty="0">
                <a:solidFill>
                  <a:schemeClr val="tx1"/>
                </a:solidFill>
              </a:rPr>
              <a:t> or/and </a:t>
            </a:r>
            <a:r>
              <a:rPr lang="fr-FR" sz="2800" dirty="0" err="1">
                <a:solidFill>
                  <a:schemeClr val="tx1"/>
                </a:solidFill>
              </a:rPr>
              <a:t>tax</a:t>
            </a:r>
            <a:r>
              <a:rPr lang="fr-FR" sz="2800" dirty="0">
                <a:solidFill>
                  <a:schemeClr val="tx1"/>
                </a:solidFill>
              </a:rPr>
              <a:t> </a:t>
            </a:r>
            <a:r>
              <a:rPr lang="fr-FR" sz="2800" dirty="0" err="1">
                <a:solidFill>
                  <a:schemeClr val="tx1"/>
                </a:solidFill>
              </a:rPr>
              <a:t>frauds</a:t>
            </a:r>
            <a:endParaRPr lang="fr-FR" sz="2800" dirty="0">
              <a:solidFill>
                <a:schemeClr val="tx1"/>
              </a:solidFill>
            </a:endParaRPr>
          </a:p>
          <a:p>
            <a:pPr marL="342900" indent="-342900" rtl="0" eaLnBrk="1" fontAlgn="base" hangingPunct="1">
              <a:buFont typeface="Arial" panose="020B0604020202020204" pitchFamily="34" charset="0"/>
              <a:buChar char="•"/>
            </a:pPr>
            <a:r>
              <a:rPr lang="fr-FR" sz="2800" baseline="0" dirty="0" err="1">
                <a:solidFill>
                  <a:schemeClr val="tx1"/>
                </a:solidFill>
              </a:rPr>
              <a:t>Lower</a:t>
            </a:r>
            <a:r>
              <a:rPr lang="fr-FR" sz="2800" baseline="0" dirty="0">
                <a:solidFill>
                  <a:schemeClr val="tx1"/>
                </a:solidFill>
              </a:rPr>
              <a:t> </a:t>
            </a:r>
            <a:r>
              <a:rPr lang="fr-FR" sz="2800" baseline="0" dirty="0" err="1">
                <a:solidFill>
                  <a:schemeClr val="tx1"/>
                </a:solidFill>
              </a:rPr>
              <a:t>tax</a:t>
            </a:r>
            <a:r>
              <a:rPr lang="fr-FR" sz="2800" baseline="0" dirty="0">
                <a:solidFill>
                  <a:schemeClr val="tx1"/>
                </a:solidFill>
              </a:rPr>
              <a:t> revenue in </a:t>
            </a:r>
            <a:r>
              <a:rPr lang="fr-FR" sz="2800" baseline="0" dirty="0" err="1">
                <a:solidFill>
                  <a:schemeClr val="tx1"/>
                </a:solidFill>
              </a:rPr>
              <a:t>general</a:t>
            </a:r>
            <a:endParaRPr lang="fr-FR" sz="2800" baseline="0" dirty="0">
              <a:solidFill>
                <a:schemeClr val="tx1"/>
              </a:solidFill>
            </a:endParaRPr>
          </a:p>
          <a:p>
            <a:pPr marL="576263" lvl="1" indent="-342900" fontAlgn="base">
              <a:spcBef>
                <a:spcPts val="0"/>
              </a:spcBef>
              <a:buFont typeface="Arial" panose="020B0604020202020204" pitchFamily="34" charset="0"/>
              <a:buChar char="•"/>
            </a:pPr>
            <a:r>
              <a:rPr lang="fr-FR" sz="2800" dirty="0" err="1">
                <a:solidFill>
                  <a:schemeClr val="tx1"/>
                </a:solidFill>
              </a:rPr>
              <a:t>Informality</a:t>
            </a:r>
            <a:r>
              <a:rPr lang="fr-FR" sz="2800" dirty="0">
                <a:solidFill>
                  <a:schemeClr val="tx1"/>
                </a:solidFill>
              </a:rPr>
              <a:t> =&gt; Limited State </a:t>
            </a:r>
            <a:r>
              <a:rPr lang="fr-FR" sz="2800" dirty="0" err="1">
                <a:solidFill>
                  <a:schemeClr val="tx1"/>
                </a:solidFill>
              </a:rPr>
              <a:t>capacity</a:t>
            </a:r>
            <a:r>
              <a:rPr lang="fr-FR" sz="2800" dirty="0">
                <a:solidFill>
                  <a:schemeClr val="tx1"/>
                </a:solidFill>
              </a:rPr>
              <a:t> =&gt; </a:t>
            </a:r>
            <a:r>
              <a:rPr lang="fr-FR" sz="2800" dirty="0" err="1">
                <a:solidFill>
                  <a:schemeClr val="tx1"/>
                </a:solidFill>
              </a:rPr>
              <a:t>Consequence</a:t>
            </a:r>
            <a:r>
              <a:rPr lang="fr-FR" sz="2800" dirty="0">
                <a:solidFill>
                  <a:schemeClr val="tx1"/>
                </a:solidFill>
              </a:rPr>
              <a:t>: </a:t>
            </a:r>
            <a:r>
              <a:rPr lang="fr-FR" sz="2800" dirty="0" err="1">
                <a:solidFill>
                  <a:schemeClr val="tx1"/>
                </a:solidFill>
              </a:rPr>
              <a:t>Lower</a:t>
            </a:r>
            <a:r>
              <a:rPr lang="fr-FR" sz="2800" dirty="0">
                <a:solidFill>
                  <a:schemeClr val="tx1"/>
                </a:solidFill>
              </a:rPr>
              <a:t> </a:t>
            </a:r>
            <a:r>
              <a:rPr lang="fr-FR" sz="2800" dirty="0" err="1">
                <a:solidFill>
                  <a:schemeClr val="tx1"/>
                </a:solidFill>
              </a:rPr>
              <a:t>tax</a:t>
            </a:r>
            <a:r>
              <a:rPr lang="fr-FR" sz="2800" dirty="0">
                <a:solidFill>
                  <a:schemeClr val="tx1"/>
                </a:solidFill>
              </a:rPr>
              <a:t> revenue</a:t>
            </a:r>
          </a:p>
          <a:p>
            <a:pPr marL="576263" lvl="1" indent="-342900" fontAlgn="base">
              <a:spcBef>
                <a:spcPts val="0"/>
              </a:spcBef>
              <a:buFont typeface="Arial" panose="020B0604020202020204" pitchFamily="34" charset="0"/>
              <a:buChar char="•"/>
            </a:pPr>
            <a:r>
              <a:rPr lang="fr-FR" sz="2800" dirty="0" err="1">
                <a:solidFill>
                  <a:schemeClr val="tx1"/>
                </a:solidFill>
              </a:rPr>
              <a:t>Narower</a:t>
            </a:r>
            <a:r>
              <a:rPr lang="fr-FR" sz="2800" dirty="0">
                <a:solidFill>
                  <a:schemeClr val="tx1"/>
                </a:solidFill>
              </a:rPr>
              <a:t> </a:t>
            </a:r>
            <a:r>
              <a:rPr lang="fr-FR" sz="2800" dirty="0" err="1">
                <a:solidFill>
                  <a:schemeClr val="tx1"/>
                </a:solidFill>
              </a:rPr>
              <a:t>tax</a:t>
            </a:r>
            <a:r>
              <a:rPr lang="fr-FR" sz="2800" dirty="0">
                <a:solidFill>
                  <a:schemeClr val="tx1"/>
                </a:solidFill>
              </a:rPr>
              <a:t> bases (direct </a:t>
            </a:r>
            <a:r>
              <a:rPr lang="fr-FR" sz="2800" dirty="0" err="1">
                <a:solidFill>
                  <a:schemeClr val="tx1"/>
                </a:solidFill>
              </a:rPr>
              <a:t>effect</a:t>
            </a:r>
            <a:r>
              <a:rPr lang="fr-FR" sz="2800" dirty="0">
                <a:solidFill>
                  <a:schemeClr val="tx1"/>
                </a:solidFill>
              </a:rPr>
              <a:t>) and </a:t>
            </a:r>
            <a:r>
              <a:rPr lang="fr-FR" sz="2800" baseline="0" dirty="0">
                <a:solidFill>
                  <a:schemeClr val="tx1"/>
                </a:solidFill>
              </a:rPr>
              <a:t>contagion </a:t>
            </a:r>
            <a:r>
              <a:rPr lang="fr-FR" sz="2800" baseline="0" dirty="0" err="1">
                <a:solidFill>
                  <a:schemeClr val="tx1"/>
                </a:solidFill>
              </a:rPr>
              <a:t>effect</a:t>
            </a:r>
            <a:r>
              <a:rPr lang="fr-FR" sz="2800" baseline="0" dirty="0">
                <a:solidFill>
                  <a:schemeClr val="tx1"/>
                </a:solidFill>
              </a:rPr>
              <a:t> </a:t>
            </a:r>
            <a:r>
              <a:rPr lang="fr-FR" sz="2800" baseline="0" dirty="0" err="1">
                <a:solidFill>
                  <a:schemeClr val="tx1"/>
                </a:solidFill>
              </a:rPr>
              <a:t>between</a:t>
            </a:r>
            <a:r>
              <a:rPr lang="fr-FR" sz="2800" baseline="0" dirty="0">
                <a:solidFill>
                  <a:schemeClr val="tx1"/>
                </a:solidFill>
              </a:rPr>
              <a:t> </a:t>
            </a:r>
            <a:r>
              <a:rPr lang="fr-FR" sz="2800" baseline="0" dirty="0" err="1">
                <a:solidFill>
                  <a:schemeClr val="tx1"/>
                </a:solidFill>
              </a:rPr>
              <a:t>formal</a:t>
            </a:r>
            <a:r>
              <a:rPr lang="fr-FR" sz="2800" baseline="0" dirty="0">
                <a:solidFill>
                  <a:schemeClr val="tx1"/>
                </a:solidFill>
              </a:rPr>
              <a:t> and </a:t>
            </a:r>
            <a:r>
              <a:rPr lang="fr-FR" sz="2800" baseline="0" dirty="0" err="1">
                <a:solidFill>
                  <a:schemeClr val="tx1"/>
                </a:solidFill>
              </a:rPr>
              <a:t>informal</a:t>
            </a:r>
            <a:r>
              <a:rPr lang="fr-FR" sz="2800" baseline="0" dirty="0">
                <a:solidFill>
                  <a:schemeClr val="tx1"/>
                </a:solidFill>
              </a:rPr>
              <a:t> </a:t>
            </a:r>
            <a:r>
              <a:rPr lang="fr-FR" sz="2800" baseline="0" dirty="0" err="1">
                <a:solidFill>
                  <a:schemeClr val="tx1"/>
                </a:solidFill>
              </a:rPr>
              <a:t>firms</a:t>
            </a:r>
            <a:r>
              <a:rPr lang="fr-FR" sz="2800" baseline="0" dirty="0">
                <a:solidFill>
                  <a:schemeClr val="tx1"/>
                </a:solidFill>
              </a:rPr>
              <a:t> (indirect </a:t>
            </a:r>
            <a:r>
              <a:rPr lang="fr-FR" sz="2800" baseline="0" dirty="0" err="1">
                <a:solidFill>
                  <a:schemeClr val="tx1"/>
                </a:solidFill>
              </a:rPr>
              <a:t>effect</a:t>
            </a:r>
            <a:r>
              <a:rPr lang="fr-FR" sz="2800" baseline="0" dirty="0">
                <a:solidFill>
                  <a:schemeClr val="tx1"/>
                </a:solidFill>
              </a:rPr>
              <a:t>).</a:t>
            </a:r>
          </a:p>
          <a:p>
            <a:pPr marL="342900" lvl="0" indent="-342900" fontAlgn="base">
              <a:buFont typeface="Arial" panose="020B0604020202020204" pitchFamily="34" charset="0"/>
              <a:buChar char="•"/>
            </a:pPr>
            <a:r>
              <a:rPr lang="fr-FR" sz="2800" baseline="0" dirty="0">
                <a:solidFill>
                  <a:schemeClr val="tx1"/>
                </a:solidFill>
              </a:rPr>
              <a:t>Informal </a:t>
            </a:r>
            <a:r>
              <a:rPr lang="fr-FR" sz="2800" baseline="0" dirty="0" err="1">
                <a:solidFill>
                  <a:schemeClr val="tx1"/>
                </a:solidFill>
              </a:rPr>
              <a:t>sector</a:t>
            </a:r>
            <a:r>
              <a:rPr lang="fr-FR" sz="2800" baseline="0" dirty="0">
                <a:solidFill>
                  <a:schemeClr val="tx1"/>
                </a:solidFill>
              </a:rPr>
              <a:t> =&gt; More </a:t>
            </a:r>
            <a:r>
              <a:rPr lang="fr-FR" sz="2800" baseline="0" dirty="0" err="1">
                <a:solidFill>
                  <a:schemeClr val="tx1"/>
                </a:solidFill>
              </a:rPr>
              <a:t>competitive</a:t>
            </a:r>
            <a:r>
              <a:rPr lang="fr-FR" sz="2800" baseline="0" dirty="0">
                <a:solidFill>
                  <a:schemeClr val="tx1"/>
                </a:solidFill>
              </a:rPr>
              <a:t> (</a:t>
            </a:r>
            <a:r>
              <a:rPr lang="fr-FR" sz="2800" baseline="0" dirty="0" err="1">
                <a:solidFill>
                  <a:schemeClr val="tx1"/>
                </a:solidFill>
              </a:rPr>
              <a:t>lower</a:t>
            </a:r>
            <a:r>
              <a:rPr lang="fr-FR" sz="2800" baseline="0" dirty="0">
                <a:solidFill>
                  <a:schemeClr val="tx1"/>
                </a:solidFill>
              </a:rPr>
              <a:t> </a:t>
            </a:r>
            <a:r>
              <a:rPr lang="fr-FR" sz="2800" baseline="0" dirty="0" err="1">
                <a:solidFill>
                  <a:schemeClr val="tx1"/>
                </a:solidFill>
              </a:rPr>
              <a:t>barrier</a:t>
            </a:r>
            <a:r>
              <a:rPr lang="fr-FR" sz="2800" baseline="0" dirty="0">
                <a:solidFill>
                  <a:schemeClr val="tx1"/>
                </a:solidFill>
              </a:rPr>
              <a:t> to entry) =&gt; </a:t>
            </a:r>
            <a:r>
              <a:rPr lang="fr-FR" sz="2800" baseline="0" dirty="0" err="1">
                <a:solidFill>
                  <a:schemeClr val="tx1"/>
                </a:solidFill>
              </a:rPr>
              <a:t>Lower</a:t>
            </a:r>
            <a:r>
              <a:rPr lang="fr-FR" sz="2800" baseline="0" dirty="0">
                <a:solidFill>
                  <a:schemeClr val="tx1"/>
                </a:solidFill>
              </a:rPr>
              <a:t> profit =&gt; </a:t>
            </a:r>
            <a:r>
              <a:rPr lang="fr-FR" sz="2800" baseline="0" dirty="0" err="1">
                <a:solidFill>
                  <a:schemeClr val="tx1"/>
                </a:solidFill>
              </a:rPr>
              <a:t>Lower</a:t>
            </a:r>
            <a:r>
              <a:rPr lang="fr-FR" sz="2800" baseline="0" dirty="0">
                <a:solidFill>
                  <a:schemeClr val="tx1"/>
                </a:solidFill>
              </a:rPr>
              <a:t> </a:t>
            </a:r>
            <a:r>
              <a:rPr lang="fr-FR" sz="2800" baseline="0" dirty="0" err="1">
                <a:solidFill>
                  <a:schemeClr val="tx1"/>
                </a:solidFill>
              </a:rPr>
              <a:t>tax</a:t>
            </a:r>
            <a:r>
              <a:rPr lang="fr-FR" sz="2800" baseline="0" dirty="0">
                <a:solidFill>
                  <a:schemeClr val="tx1"/>
                </a:solidFill>
              </a:rPr>
              <a:t> revenue (p=Cm).</a:t>
            </a:r>
          </a:p>
        </p:txBody>
      </p:sp>
      <p:sp>
        <p:nvSpPr>
          <p:cNvPr id="575" name="Google Shape;575;p5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sz="3200" b="1" kern="1200" dirty="0">
                <a:solidFill>
                  <a:schemeClr val="bg2"/>
                </a:solidFill>
                <a:latin typeface="+mj-lt"/>
                <a:ea typeface="+mj-ea"/>
              </a:rPr>
              <a:t>Issue 1: </a:t>
            </a:r>
            <a:r>
              <a:rPr lang="fr-FR" sz="3200" b="1" kern="1200" dirty="0" err="1">
                <a:solidFill>
                  <a:schemeClr val="bg2"/>
                </a:solidFill>
                <a:latin typeface="+mj-lt"/>
                <a:ea typeface="+mj-ea"/>
              </a:rPr>
              <a:t>In</a:t>
            </a:r>
            <a:r>
              <a:rPr lang="fr-FR" sz="3200" b="1" i="0" kern="1200" dirty="0" err="1">
                <a:solidFill>
                  <a:schemeClr val="bg2"/>
                </a:solidFill>
                <a:effectLst/>
                <a:latin typeface="+mj-lt"/>
                <a:ea typeface="+mj-ea"/>
                <a:cs typeface="Arial Black" panose="020B0604020202020204" pitchFamily="34" charset="0"/>
              </a:rPr>
              <a:t>formality</a:t>
            </a:r>
            <a:r>
              <a:rPr lang="fr-FR" sz="3200" b="1" i="0" kern="1200" dirty="0">
                <a:solidFill>
                  <a:schemeClr val="bg2"/>
                </a:solidFill>
                <a:effectLst/>
                <a:latin typeface="+mj-lt"/>
                <a:ea typeface="+mj-ea"/>
                <a:cs typeface="Arial Black" panose="020B0604020202020204" pitchFamily="34" charset="0"/>
              </a:rPr>
              <a:t> and taxation</a:t>
            </a:r>
            <a:endParaRPr dirty="0">
              <a:solidFill>
                <a:schemeClr val="bg2"/>
              </a:solidFill>
              <a:latin typeface="+mj-lt"/>
            </a:endParaRPr>
          </a:p>
        </p:txBody>
      </p:sp>
    </p:spTree>
    <p:extLst>
      <p:ext uri="{BB962C8B-B14F-4D97-AF65-F5344CB8AC3E}">
        <p14:creationId xmlns:p14="http://schemas.microsoft.com/office/powerpoint/2010/main" val="33333748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F6D55-5DFD-44F5-8110-C010E114FD4E}"/>
              </a:ext>
            </a:extLst>
          </p:cNvPr>
          <p:cNvSpPr>
            <a:spLocks noGrp="1"/>
          </p:cNvSpPr>
          <p:nvPr>
            <p:ph type="title"/>
          </p:nvPr>
        </p:nvSpPr>
        <p:spPr/>
        <p:txBody>
          <a:bodyPr>
            <a:normAutofit/>
          </a:bodyPr>
          <a:lstStyle/>
          <a:p>
            <a:r>
              <a:rPr lang="fr-FR" sz="4400" dirty="0">
                <a:solidFill>
                  <a:schemeClr val="bg2"/>
                </a:solidFill>
                <a:latin typeface="+mn-lt"/>
                <a:cs typeface="+mj-cs"/>
              </a:rPr>
              <a:t>An </a:t>
            </a:r>
            <a:r>
              <a:rPr lang="fr-FR" sz="4400" dirty="0" err="1">
                <a:solidFill>
                  <a:schemeClr val="bg2"/>
                </a:solidFill>
                <a:latin typeface="+mn-lt"/>
                <a:cs typeface="+mj-cs"/>
              </a:rPr>
              <a:t>overview</a:t>
            </a:r>
            <a:r>
              <a:rPr lang="fr-FR" sz="4400" dirty="0">
                <a:solidFill>
                  <a:schemeClr val="bg2"/>
                </a:solidFill>
                <a:latin typeface="+mn-lt"/>
                <a:cs typeface="+mj-cs"/>
              </a:rPr>
              <a:t> of </a:t>
            </a:r>
            <a:r>
              <a:rPr lang="fr-FR" sz="4400" dirty="0" err="1">
                <a:solidFill>
                  <a:schemeClr val="bg2"/>
                </a:solidFill>
                <a:latin typeface="+mn-lt"/>
                <a:cs typeface="+mj-cs"/>
              </a:rPr>
              <a:t>formal</a:t>
            </a:r>
            <a:r>
              <a:rPr lang="fr-FR" sz="4400" dirty="0">
                <a:solidFill>
                  <a:schemeClr val="bg2"/>
                </a:solidFill>
                <a:latin typeface="+mn-lt"/>
                <a:cs typeface="+mj-cs"/>
              </a:rPr>
              <a:t>/</a:t>
            </a:r>
            <a:r>
              <a:rPr lang="fr-FR" sz="4400" dirty="0" err="1">
                <a:solidFill>
                  <a:schemeClr val="bg2"/>
                </a:solidFill>
                <a:latin typeface="+mn-lt"/>
                <a:cs typeface="+mj-cs"/>
              </a:rPr>
              <a:t>informal</a:t>
            </a:r>
            <a:r>
              <a:rPr lang="fr-FR" sz="4400" dirty="0">
                <a:solidFill>
                  <a:schemeClr val="bg2"/>
                </a:solidFill>
                <a:latin typeface="+mn-lt"/>
                <a:cs typeface="+mj-cs"/>
              </a:rPr>
              <a:t> </a:t>
            </a:r>
            <a:r>
              <a:rPr lang="fr-FR" sz="4400" dirty="0" err="1">
                <a:solidFill>
                  <a:schemeClr val="bg2"/>
                </a:solidFill>
                <a:latin typeface="+mn-lt"/>
                <a:cs typeface="+mj-cs"/>
              </a:rPr>
              <a:t>activity</a:t>
            </a:r>
            <a:endParaRPr lang="fr-FR" dirty="0">
              <a:solidFill>
                <a:schemeClr val="bg2"/>
              </a:solidFill>
              <a:latin typeface="+mn-lt"/>
            </a:endParaRPr>
          </a:p>
        </p:txBody>
      </p:sp>
      <p:pic>
        <p:nvPicPr>
          <p:cNvPr id="8" name="Image 7">
            <a:extLst>
              <a:ext uri="{FF2B5EF4-FFF2-40B4-BE49-F238E27FC236}">
                <a16:creationId xmlns:a16="http://schemas.microsoft.com/office/drawing/2014/main" id="{61072B48-C11E-49B8-8525-A53245D5D783}"/>
              </a:ext>
            </a:extLst>
          </p:cNvPr>
          <p:cNvPicPr>
            <a:picLocks noChangeAspect="1"/>
          </p:cNvPicPr>
          <p:nvPr/>
        </p:nvPicPr>
        <p:blipFill>
          <a:blip r:embed="rId3"/>
          <a:stretch>
            <a:fillRect/>
          </a:stretch>
        </p:blipFill>
        <p:spPr>
          <a:xfrm>
            <a:off x="694150" y="1933126"/>
            <a:ext cx="10803699" cy="3345366"/>
          </a:xfrm>
          <a:prstGeom prst="rect">
            <a:avLst/>
          </a:prstGeom>
        </p:spPr>
      </p:pic>
    </p:spTree>
    <p:extLst>
      <p:ext uri="{BB962C8B-B14F-4D97-AF65-F5344CB8AC3E}">
        <p14:creationId xmlns:p14="http://schemas.microsoft.com/office/powerpoint/2010/main" val="2759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57CF6D2-B283-4BA2-9663-797BB1995BDD}"/>
              </a:ext>
            </a:extLst>
          </p:cNvPr>
          <p:cNvSpPr>
            <a:spLocks noGrp="1"/>
          </p:cNvSpPr>
          <p:nvPr>
            <p:ph type="title"/>
          </p:nvPr>
        </p:nvSpPr>
        <p:spPr/>
        <p:txBody>
          <a:bodyPr/>
          <a:lstStyle/>
          <a:p>
            <a:r>
              <a:rPr lang="fr-FR" dirty="0" err="1"/>
              <a:t>Caveat</a:t>
            </a:r>
            <a:r>
              <a:rPr lang="fr-FR" dirty="0"/>
              <a:t>: The </a:t>
            </a:r>
            <a:r>
              <a:rPr lang="fr-FR" dirty="0" err="1"/>
              <a:t>quality</a:t>
            </a:r>
            <a:r>
              <a:rPr lang="fr-FR" dirty="0"/>
              <a:t> of GDP </a:t>
            </a:r>
            <a:r>
              <a:rPr lang="fr-FR" dirty="0" err="1"/>
              <a:t>assessment</a:t>
            </a:r>
            <a:endParaRPr lang="fr-FR" dirty="0"/>
          </a:p>
        </p:txBody>
      </p:sp>
      <p:pic>
        <p:nvPicPr>
          <p:cNvPr id="2" name="Image 1">
            <a:extLst>
              <a:ext uri="{FF2B5EF4-FFF2-40B4-BE49-F238E27FC236}">
                <a16:creationId xmlns:a16="http://schemas.microsoft.com/office/drawing/2014/main" id="{268973F4-F354-4FA0-902C-06BA97B91134}"/>
              </a:ext>
            </a:extLst>
          </p:cNvPr>
          <p:cNvPicPr>
            <a:picLocks noChangeAspect="1"/>
          </p:cNvPicPr>
          <p:nvPr/>
        </p:nvPicPr>
        <p:blipFill>
          <a:blip r:embed="rId3"/>
          <a:stretch>
            <a:fillRect/>
          </a:stretch>
        </p:blipFill>
        <p:spPr>
          <a:xfrm>
            <a:off x="1321893" y="1480724"/>
            <a:ext cx="9004135" cy="4674749"/>
          </a:xfrm>
          <a:prstGeom prst="rect">
            <a:avLst/>
          </a:prstGeom>
        </p:spPr>
      </p:pic>
    </p:spTree>
    <p:extLst>
      <p:ext uri="{BB962C8B-B14F-4D97-AF65-F5344CB8AC3E}">
        <p14:creationId xmlns:p14="http://schemas.microsoft.com/office/powerpoint/2010/main" val="22823647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6874D-DA60-4EFE-B056-23041A80F6BB}"/>
              </a:ext>
            </a:extLst>
          </p:cNvPr>
          <p:cNvSpPr>
            <a:spLocks noGrp="1"/>
          </p:cNvSpPr>
          <p:nvPr>
            <p:ph type="title"/>
          </p:nvPr>
        </p:nvSpPr>
        <p:spPr>
          <a:xfrm>
            <a:off x="1200152" y="269875"/>
            <a:ext cx="9594849" cy="634365"/>
          </a:xfrm>
        </p:spPr>
        <p:txBody>
          <a:bodyPr/>
          <a:lstStyle/>
          <a:p>
            <a:r>
              <a:rPr lang="fr-FR" dirty="0"/>
              <a:t>Solutions to deal with </a:t>
            </a:r>
            <a:r>
              <a:rPr lang="fr-FR" dirty="0" err="1"/>
              <a:t>informality</a:t>
            </a:r>
            <a:endParaRPr lang="fr-FR" dirty="0"/>
          </a:p>
        </p:txBody>
      </p:sp>
      <p:sp>
        <p:nvSpPr>
          <p:cNvPr id="3" name="Espace réservé du contenu 2">
            <a:extLst>
              <a:ext uri="{FF2B5EF4-FFF2-40B4-BE49-F238E27FC236}">
                <a16:creationId xmlns:a16="http://schemas.microsoft.com/office/drawing/2014/main" id="{1F0FA54A-63DD-4BB9-9F4E-6C7DB25AF361}"/>
              </a:ext>
            </a:extLst>
          </p:cNvPr>
          <p:cNvSpPr>
            <a:spLocks noGrp="1"/>
          </p:cNvSpPr>
          <p:nvPr>
            <p:ph idx="1"/>
          </p:nvPr>
        </p:nvSpPr>
        <p:spPr>
          <a:xfrm>
            <a:off x="912284" y="1168401"/>
            <a:ext cx="10363200" cy="4927626"/>
          </a:xfrm>
        </p:spPr>
        <p:txBody>
          <a:bodyPr/>
          <a:lstStyle/>
          <a:p>
            <a:r>
              <a:rPr lang="fr-FR" dirty="0" err="1"/>
              <a:t>Reducing</a:t>
            </a:r>
            <a:r>
              <a:rPr lang="fr-FR" dirty="0"/>
              <a:t> the </a:t>
            </a:r>
            <a:r>
              <a:rPr lang="fr-FR" dirty="0" err="1"/>
              <a:t>tax</a:t>
            </a:r>
            <a:r>
              <a:rPr lang="fr-FR" dirty="0"/>
              <a:t> </a:t>
            </a:r>
            <a:r>
              <a:rPr lang="fr-FR" dirty="0" err="1"/>
              <a:t>burden</a:t>
            </a:r>
            <a:r>
              <a:rPr lang="fr-FR" dirty="0"/>
              <a:t> (e.g. </a:t>
            </a:r>
            <a:r>
              <a:rPr lang="fr-FR" dirty="0" err="1"/>
              <a:t>tax</a:t>
            </a:r>
            <a:r>
              <a:rPr lang="fr-FR" dirty="0"/>
              <a:t> wedge, </a:t>
            </a:r>
            <a:r>
              <a:rPr lang="fr-FR" dirty="0" err="1"/>
              <a:t>tax</a:t>
            </a:r>
            <a:r>
              <a:rPr lang="fr-FR" dirty="0"/>
              <a:t> </a:t>
            </a:r>
            <a:r>
              <a:rPr lang="fr-FR" dirty="0" err="1"/>
              <a:t>incentive</a:t>
            </a:r>
            <a:r>
              <a:rPr lang="fr-FR" dirty="0"/>
              <a:t>)</a:t>
            </a:r>
          </a:p>
          <a:p>
            <a:pPr lvl="1">
              <a:spcBef>
                <a:spcPts val="0"/>
              </a:spcBef>
            </a:pPr>
            <a:r>
              <a:rPr lang="fr-FR" dirty="0" err="1"/>
              <a:t>Tax</a:t>
            </a:r>
            <a:r>
              <a:rPr lang="fr-FR" dirty="0"/>
              <a:t> </a:t>
            </a:r>
            <a:r>
              <a:rPr lang="fr-FR" dirty="0" err="1"/>
              <a:t>incentive</a:t>
            </a:r>
            <a:r>
              <a:rPr lang="fr-FR" dirty="0"/>
              <a:t> to </a:t>
            </a:r>
            <a:r>
              <a:rPr lang="fr-FR" dirty="0" err="1"/>
              <a:t>formalize</a:t>
            </a:r>
            <a:r>
              <a:rPr lang="fr-FR" dirty="0"/>
              <a:t> </a:t>
            </a:r>
            <a:r>
              <a:rPr lang="fr-FR" dirty="0" err="1"/>
              <a:t>firms</a:t>
            </a:r>
            <a:r>
              <a:rPr lang="fr-FR" dirty="0"/>
              <a:t>: The case of Benin, a </a:t>
            </a:r>
            <a:r>
              <a:rPr lang="fr-FR" dirty="0" err="1"/>
              <a:t>failure</a:t>
            </a:r>
            <a:r>
              <a:rPr lang="fr-FR" dirty="0"/>
              <a:t>.</a:t>
            </a:r>
          </a:p>
          <a:p>
            <a:pPr lvl="1">
              <a:spcBef>
                <a:spcPts val="0"/>
              </a:spcBef>
            </a:pPr>
            <a:r>
              <a:rPr lang="fr-FR" dirty="0" err="1"/>
              <a:t>Tax</a:t>
            </a:r>
            <a:r>
              <a:rPr lang="fr-FR" dirty="0"/>
              <a:t> </a:t>
            </a:r>
            <a:r>
              <a:rPr lang="fr-FR" dirty="0" err="1"/>
              <a:t>credit</a:t>
            </a:r>
            <a:r>
              <a:rPr lang="fr-FR" dirty="0"/>
              <a:t> to </a:t>
            </a:r>
            <a:r>
              <a:rPr lang="fr-FR" dirty="0" err="1"/>
              <a:t>formalize</a:t>
            </a:r>
            <a:r>
              <a:rPr lang="fr-FR" dirty="0"/>
              <a:t> </a:t>
            </a:r>
            <a:r>
              <a:rPr lang="fr-FR" dirty="0" err="1"/>
              <a:t>labor</a:t>
            </a:r>
            <a:r>
              <a:rPr lang="fr-FR" dirty="0"/>
              <a:t>: The case of France, a</a:t>
            </a:r>
            <a:r>
              <a:rPr lang="fr-FR" baseline="0" dirty="0"/>
              <a:t> </a:t>
            </a:r>
            <a:r>
              <a:rPr lang="fr-FR" baseline="0" dirty="0" err="1"/>
              <a:t>costly</a:t>
            </a:r>
            <a:r>
              <a:rPr lang="fr-FR" baseline="0" dirty="0"/>
              <a:t> </a:t>
            </a:r>
            <a:r>
              <a:rPr lang="fr-FR" dirty="0" err="1"/>
              <a:t>succes</a:t>
            </a:r>
            <a:r>
              <a:rPr lang="fr-FR" dirty="0"/>
              <a:t>.</a:t>
            </a:r>
          </a:p>
          <a:p>
            <a:pPr lvl="0"/>
            <a:r>
              <a:rPr lang="fr-FR" dirty="0" err="1"/>
              <a:t>Reducing</a:t>
            </a:r>
            <a:r>
              <a:rPr lang="fr-FR" dirty="0"/>
              <a:t> the compliance </a:t>
            </a:r>
            <a:r>
              <a:rPr lang="fr-FR" dirty="0" err="1"/>
              <a:t>cost</a:t>
            </a:r>
            <a:endParaRPr lang="fr-FR" dirty="0"/>
          </a:p>
          <a:p>
            <a:pPr lvl="1">
              <a:spcBef>
                <a:spcPts val="0"/>
              </a:spcBef>
            </a:pPr>
            <a:r>
              <a:rPr lang="fr-FR" dirty="0"/>
              <a:t>Simplification: Special</a:t>
            </a:r>
            <a:r>
              <a:rPr lang="fr-FR" baseline="0" dirty="0"/>
              <a:t> </a:t>
            </a:r>
            <a:r>
              <a:rPr lang="fr-FR" baseline="0" dirty="0" err="1"/>
              <a:t>tax</a:t>
            </a:r>
            <a:r>
              <a:rPr lang="fr-FR" baseline="0" dirty="0"/>
              <a:t> </a:t>
            </a:r>
            <a:r>
              <a:rPr lang="fr-FR" baseline="0" dirty="0" err="1"/>
              <a:t>regimes</a:t>
            </a:r>
            <a:r>
              <a:rPr lang="fr-FR" baseline="0" dirty="0"/>
              <a:t> for </a:t>
            </a:r>
            <a:r>
              <a:rPr lang="fr-FR" baseline="0" dirty="0" err="1"/>
              <a:t>SMEs</a:t>
            </a:r>
            <a:endParaRPr lang="fr-FR" baseline="0" dirty="0"/>
          </a:p>
          <a:p>
            <a:pPr lvl="1">
              <a:spcBef>
                <a:spcPts val="0"/>
              </a:spcBef>
            </a:pPr>
            <a:r>
              <a:rPr lang="fr-FR" baseline="0" dirty="0"/>
              <a:t>One-Stop shop</a:t>
            </a:r>
          </a:p>
          <a:p>
            <a:pPr lvl="1">
              <a:spcBef>
                <a:spcPts val="0"/>
              </a:spcBef>
            </a:pPr>
            <a:r>
              <a:rPr lang="fr-FR" dirty="0" err="1"/>
              <a:t>Digitalization</a:t>
            </a:r>
            <a:r>
              <a:rPr lang="fr-FR" dirty="0"/>
              <a:t> and E-taxation platform</a:t>
            </a:r>
          </a:p>
          <a:p>
            <a:pPr lvl="1">
              <a:spcBef>
                <a:spcPts val="0"/>
              </a:spcBef>
            </a:pPr>
            <a:r>
              <a:rPr lang="fr-FR" dirty="0"/>
              <a:t>Blockchain, AI</a:t>
            </a:r>
          </a:p>
          <a:p>
            <a:r>
              <a:rPr lang="en-US" dirty="0">
                <a:solidFill>
                  <a:schemeClr val="tx1"/>
                </a:solidFill>
              </a:rPr>
              <a:t>Withholding mechanism</a:t>
            </a:r>
          </a:p>
          <a:p>
            <a:pPr lvl="1">
              <a:spcBef>
                <a:spcPts val="0"/>
              </a:spcBef>
            </a:pPr>
            <a:r>
              <a:rPr lang="en-US" dirty="0">
                <a:solidFill>
                  <a:schemeClr val="tx1"/>
                </a:solidFill>
              </a:rPr>
              <a:t>A</a:t>
            </a:r>
            <a:r>
              <a:rPr lang="en-US" b="1" dirty="0">
                <a:solidFill>
                  <a:schemeClr val="tx1"/>
                </a:solidFill>
              </a:rPr>
              <a:t> third party (the payer)</a:t>
            </a:r>
            <a:r>
              <a:rPr lang="en-US" dirty="0">
                <a:solidFill>
                  <a:schemeClr val="tx1"/>
                </a:solidFill>
              </a:rPr>
              <a:t> deducts and remits taxes on behalf of the </a:t>
            </a:r>
            <a:r>
              <a:rPr lang="en-US" b="1" dirty="0">
                <a:solidFill>
                  <a:schemeClr val="tx1"/>
                </a:solidFill>
              </a:rPr>
              <a:t>taxable entity (the payee)</a:t>
            </a:r>
            <a:r>
              <a:rPr lang="en-US" dirty="0">
                <a:solidFill>
                  <a:schemeClr val="tx1"/>
                </a:solidFill>
              </a:rPr>
              <a:t> at the point of transaction.</a:t>
            </a:r>
          </a:p>
          <a:p>
            <a:pPr lvl="1">
              <a:spcBef>
                <a:spcPts val="0"/>
              </a:spcBef>
            </a:pPr>
            <a:r>
              <a:rPr lang="en-US" baseline="0" dirty="0">
                <a:solidFill>
                  <a:schemeClr val="tx1"/>
                </a:solidFill>
              </a:rPr>
              <a:t>Role of digital platforms:</a:t>
            </a:r>
            <a:r>
              <a:rPr lang="en-US" dirty="0">
                <a:solidFill>
                  <a:schemeClr val="tx1"/>
                </a:solidFill>
              </a:rPr>
              <a:t> </a:t>
            </a:r>
          </a:p>
          <a:p>
            <a:pPr marL="1490663" lvl="3">
              <a:spcBef>
                <a:spcPts val="0"/>
              </a:spcBef>
              <a:buFont typeface="Arial" panose="020B0604020202020204" pitchFamily="34" charset="0"/>
              <a:buChar char="•"/>
            </a:pPr>
            <a:r>
              <a:rPr lang="fr-FR" sz="1800" dirty="0">
                <a:solidFill>
                  <a:schemeClr val="tx1"/>
                </a:solidFill>
              </a:rPr>
              <a:t>Airbnb: A </a:t>
            </a:r>
            <a:r>
              <a:rPr lang="fr-FR" sz="1800" dirty="0" err="1">
                <a:solidFill>
                  <a:schemeClr val="tx1"/>
                </a:solidFill>
              </a:rPr>
              <a:t>tax</a:t>
            </a:r>
            <a:r>
              <a:rPr lang="fr-FR" sz="1800" dirty="0">
                <a:solidFill>
                  <a:schemeClr val="tx1"/>
                </a:solidFill>
              </a:rPr>
              <a:t> </a:t>
            </a:r>
            <a:r>
              <a:rPr lang="fr-FR" sz="1800" dirty="0" err="1">
                <a:solidFill>
                  <a:schemeClr val="tx1"/>
                </a:solidFill>
              </a:rPr>
              <a:t>remittance</a:t>
            </a:r>
            <a:r>
              <a:rPr lang="fr-FR" sz="1800" dirty="0">
                <a:solidFill>
                  <a:schemeClr val="tx1"/>
                </a:solidFill>
              </a:rPr>
              <a:t> agent, </a:t>
            </a:r>
            <a:r>
              <a:rPr lang="fr-FR" sz="1800" dirty="0" err="1">
                <a:solidFill>
                  <a:schemeClr val="tx1"/>
                </a:solidFill>
              </a:rPr>
              <a:t>Tourist</a:t>
            </a:r>
            <a:r>
              <a:rPr lang="fr-FR" sz="1800" dirty="0">
                <a:solidFill>
                  <a:schemeClr val="tx1"/>
                </a:solidFill>
              </a:rPr>
              <a:t> taxes (France, </a:t>
            </a:r>
            <a:r>
              <a:rPr lang="fr-FR" sz="1800" dirty="0" err="1">
                <a:solidFill>
                  <a:schemeClr val="tx1"/>
                </a:solidFill>
              </a:rPr>
              <a:t>Italy</a:t>
            </a:r>
            <a:r>
              <a:rPr lang="fr-FR" sz="1800" dirty="0">
                <a:solidFill>
                  <a:schemeClr val="tx1"/>
                </a:solidFill>
              </a:rPr>
              <a:t>, and Spain).</a:t>
            </a:r>
          </a:p>
          <a:p>
            <a:pPr marL="1490663" lvl="3">
              <a:spcBef>
                <a:spcPts val="0"/>
              </a:spcBef>
              <a:buFont typeface="Arial" panose="020B0604020202020204" pitchFamily="34" charset="0"/>
              <a:buChar char="•"/>
            </a:pPr>
            <a:r>
              <a:rPr lang="fr-FR" sz="1800" dirty="0">
                <a:solidFill>
                  <a:schemeClr val="tx1"/>
                </a:solidFill>
              </a:rPr>
              <a:t>Amazon Marketplace: A fiscal </a:t>
            </a:r>
            <a:r>
              <a:rPr lang="fr-FR" sz="1800" dirty="0" err="1">
                <a:solidFill>
                  <a:schemeClr val="tx1"/>
                </a:solidFill>
              </a:rPr>
              <a:t>intermediary</a:t>
            </a:r>
            <a:r>
              <a:rPr lang="fr-FR" sz="1800" dirty="0">
                <a:solidFill>
                  <a:schemeClr val="tx1"/>
                </a:solidFill>
              </a:rPr>
              <a:t>, VAT due by </a:t>
            </a:r>
            <a:r>
              <a:rPr lang="fr-FR" sz="1800" dirty="0" err="1">
                <a:solidFill>
                  <a:schemeClr val="tx1"/>
                </a:solidFill>
              </a:rPr>
              <a:t>sellers</a:t>
            </a:r>
            <a:r>
              <a:rPr lang="fr-FR" sz="1800" dirty="0">
                <a:solidFill>
                  <a:schemeClr val="tx1"/>
                </a:solidFill>
              </a:rPr>
              <a:t> (UK, EU, Mexico)</a:t>
            </a:r>
          </a:p>
          <a:p>
            <a:pPr marL="1490663" lvl="3">
              <a:spcBef>
                <a:spcPts val="0"/>
              </a:spcBef>
              <a:buFont typeface="Arial" panose="020B0604020202020204" pitchFamily="34" charset="0"/>
              <a:buChar char="•"/>
            </a:pPr>
            <a:r>
              <a:rPr lang="fr-FR" sz="1800" dirty="0" err="1">
                <a:solidFill>
                  <a:schemeClr val="tx1"/>
                </a:solidFill>
              </a:rPr>
              <a:t>Reviewing</a:t>
            </a:r>
            <a:r>
              <a:rPr lang="fr-FR" sz="1800" dirty="0">
                <a:solidFill>
                  <a:schemeClr val="tx1"/>
                </a:solidFill>
              </a:rPr>
              <a:t> the </a:t>
            </a:r>
            <a:r>
              <a:rPr lang="fr-FR" sz="1800" i="1" dirty="0">
                <a:solidFill>
                  <a:schemeClr val="tx1"/>
                </a:solidFill>
              </a:rPr>
              <a:t>de minimis </a:t>
            </a:r>
            <a:r>
              <a:rPr lang="fr-FR" sz="1800" i="1" dirty="0" err="1">
                <a:solidFill>
                  <a:schemeClr val="tx1"/>
                </a:solidFill>
              </a:rPr>
              <a:t>rule</a:t>
            </a:r>
            <a:r>
              <a:rPr lang="fr-FR" sz="1800" i="1" dirty="0">
                <a:solidFill>
                  <a:schemeClr val="tx1"/>
                </a:solidFill>
              </a:rPr>
              <a:t> </a:t>
            </a:r>
            <a:r>
              <a:rPr lang="fr-FR" sz="1800" dirty="0">
                <a:solidFill>
                  <a:schemeClr val="tx1"/>
                </a:solidFill>
              </a:rPr>
              <a:t>(</a:t>
            </a:r>
            <a:r>
              <a:rPr lang="fr-FR" sz="1800" dirty="0" err="1">
                <a:solidFill>
                  <a:schemeClr val="tx1"/>
                </a:solidFill>
              </a:rPr>
              <a:t>tariff</a:t>
            </a:r>
            <a:r>
              <a:rPr lang="fr-FR" sz="1800" dirty="0">
                <a:solidFill>
                  <a:schemeClr val="tx1"/>
                </a:solidFill>
              </a:rPr>
              <a:t> </a:t>
            </a:r>
            <a:r>
              <a:rPr lang="fr-FR" sz="1800" dirty="0" err="1">
                <a:solidFill>
                  <a:schemeClr val="tx1"/>
                </a:solidFill>
              </a:rPr>
              <a:t>war</a:t>
            </a:r>
            <a:r>
              <a:rPr lang="fr-FR" sz="1800" dirty="0">
                <a:solidFill>
                  <a:schemeClr val="tx1"/>
                </a:solidFill>
              </a:rPr>
              <a:t>)</a:t>
            </a:r>
          </a:p>
        </p:txBody>
      </p:sp>
    </p:spTree>
    <p:extLst>
      <p:ext uri="{BB962C8B-B14F-4D97-AF65-F5344CB8AC3E}">
        <p14:creationId xmlns:p14="http://schemas.microsoft.com/office/powerpoint/2010/main" val="8017165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048AE-376F-41E0-A04A-A992872FA0C7}"/>
              </a:ext>
            </a:extLst>
          </p:cNvPr>
          <p:cNvSpPr>
            <a:spLocks noGrp="1"/>
          </p:cNvSpPr>
          <p:nvPr>
            <p:ph type="title"/>
          </p:nvPr>
        </p:nvSpPr>
        <p:spPr>
          <a:xfrm>
            <a:off x="1200152" y="269875"/>
            <a:ext cx="9594849" cy="695325"/>
          </a:xfrm>
        </p:spPr>
        <p:txBody>
          <a:bodyPr/>
          <a:lstStyle/>
          <a:p>
            <a:r>
              <a:rPr lang="fr-FR" dirty="0"/>
              <a:t>The case of Benin: A </a:t>
            </a:r>
            <a:r>
              <a:rPr lang="fr-FR" dirty="0" err="1"/>
              <a:t>failure</a:t>
            </a:r>
            <a:endParaRPr lang="fr-FR" dirty="0"/>
          </a:p>
        </p:txBody>
      </p:sp>
      <p:sp>
        <p:nvSpPr>
          <p:cNvPr id="3" name="Espace réservé du contenu 2">
            <a:extLst>
              <a:ext uri="{FF2B5EF4-FFF2-40B4-BE49-F238E27FC236}">
                <a16:creationId xmlns:a16="http://schemas.microsoft.com/office/drawing/2014/main" id="{F38C5195-CE42-4933-98F9-AE0A6B4F1DEB}"/>
              </a:ext>
            </a:extLst>
          </p:cNvPr>
          <p:cNvSpPr>
            <a:spLocks noGrp="1"/>
          </p:cNvSpPr>
          <p:nvPr>
            <p:ph idx="1"/>
          </p:nvPr>
        </p:nvSpPr>
        <p:spPr>
          <a:xfrm>
            <a:off x="912284" y="1087121"/>
            <a:ext cx="10363200" cy="5008906"/>
          </a:xfrm>
        </p:spPr>
        <p:txBody>
          <a:bodyPr/>
          <a:lstStyle/>
          <a:p>
            <a:pPr rtl="0" eaLnBrk="1" latinLnBrk="0" hangingPunct="1">
              <a:spcBef>
                <a:spcPts val="0"/>
              </a:spcBef>
            </a:pPr>
            <a:r>
              <a:rPr lang="fr-FR" sz="2400" b="0" i="0" u="none" strike="noStrike" cap="none" dirty="0">
                <a:solidFill>
                  <a:schemeClr val="dk1"/>
                </a:solidFill>
                <a:effectLst/>
                <a:latin typeface="Arial"/>
                <a:ea typeface="Arial"/>
                <a:cs typeface="Arial"/>
                <a:sym typeface="Arial"/>
              </a:rPr>
              <a:t>Benin (SSA country): Informal </a:t>
            </a:r>
            <a:r>
              <a:rPr lang="fr-FR" sz="2400" b="0" i="0" u="none" strike="noStrike" cap="none" dirty="0" err="1">
                <a:solidFill>
                  <a:schemeClr val="dk1"/>
                </a:solidFill>
                <a:effectLst/>
                <a:latin typeface="Arial"/>
                <a:ea typeface="Arial"/>
                <a:cs typeface="Arial"/>
                <a:sym typeface="Arial"/>
              </a:rPr>
              <a:t>sector</a:t>
            </a:r>
            <a:r>
              <a:rPr lang="fr-FR" sz="2400" b="0" i="0" u="none" strike="noStrike" cap="none" dirty="0">
                <a:solidFill>
                  <a:schemeClr val="dk1"/>
                </a:solidFill>
                <a:effectLst/>
                <a:latin typeface="Arial"/>
                <a:ea typeface="Arial"/>
                <a:cs typeface="Arial"/>
                <a:sym typeface="Arial"/>
              </a:rPr>
              <a:t>: 90% of </a:t>
            </a:r>
            <a:r>
              <a:rPr lang="fr-FR" sz="2400" b="0" i="0" u="none" strike="noStrike" cap="none" dirty="0" err="1">
                <a:solidFill>
                  <a:schemeClr val="dk1"/>
                </a:solidFill>
                <a:effectLst/>
                <a:latin typeface="Arial"/>
                <a:ea typeface="Arial"/>
                <a:cs typeface="Arial"/>
                <a:sym typeface="Arial"/>
              </a:rPr>
              <a:t>labor</a:t>
            </a:r>
            <a:r>
              <a:rPr lang="fr-FR" sz="2400" b="0" i="0" u="none" strike="noStrike" cap="none" dirty="0">
                <a:solidFill>
                  <a:schemeClr val="dk1"/>
                </a:solidFill>
                <a:effectLst/>
                <a:latin typeface="Arial"/>
                <a:ea typeface="Arial"/>
                <a:cs typeface="Arial"/>
                <a:sym typeface="Arial"/>
              </a:rPr>
              <a:t> force</a:t>
            </a:r>
            <a:endParaRPr lang="fr-FR" sz="2400" dirty="0">
              <a:effectLst/>
            </a:endParaRPr>
          </a:p>
          <a:p>
            <a:pPr rtl="0" eaLnBrk="1" latinLnBrk="0" hangingPunct="1">
              <a:spcBef>
                <a:spcPts val="0"/>
              </a:spcBef>
            </a:pPr>
            <a:r>
              <a:rPr lang="en-US" sz="2400" b="1" i="0" u="none" strike="noStrike" cap="none" dirty="0">
                <a:solidFill>
                  <a:schemeClr val="dk1"/>
                </a:solidFill>
                <a:effectLst/>
                <a:latin typeface="Arial"/>
                <a:ea typeface="Arial"/>
                <a:cs typeface="Arial"/>
                <a:sym typeface="Arial"/>
              </a:rPr>
              <a:t>Policy:</a:t>
            </a:r>
            <a:r>
              <a:rPr lang="en-US" sz="2400" b="0" i="0" u="none" strike="noStrike" cap="none" baseline="0" dirty="0">
                <a:solidFill>
                  <a:schemeClr val="dk1"/>
                </a:solidFill>
                <a:effectLst/>
                <a:latin typeface="Arial"/>
                <a:ea typeface="Arial"/>
                <a:cs typeface="Arial"/>
                <a:sym typeface="Arial"/>
              </a:rPr>
              <a:t> </a:t>
            </a:r>
            <a:r>
              <a:rPr lang="en-US" sz="2400" b="0" i="0" u="none" strike="noStrike" cap="none" dirty="0">
                <a:solidFill>
                  <a:schemeClr val="dk1"/>
                </a:solidFill>
                <a:effectLst/>
                <a:latin typeface="Arial"/>
                <a:ea typeface="Arial"/>
                <a:cs typeface="Arial"/>
                <a:sym typeface="Arial"/>
              </a:rPr>
              <a:t>The Government of Benin—supported by the World Bank—implemented a formalization campaign primarily in urban areas in 2014, providing:</a:t>
            </a:r>
            <a:endParaRPr lang="fr-FR" dirty="0">
              <a:effectLst/>
            </a:endParaRPr>
          </a:p>
          <a:p>
            <a:pPr lvl="1" rtl="0" eaLnBrk="1" latinLnBrk="0" hangingPunct="1">
              <a:spcBef>
                <a:spcPts val="0"/>
              </a:spcBef>
            </a:pPr>
            <a:r>
              <a:rPr lang="en-US" sz="2000" b="0" i="0" u="none" strike="noStrike" cap="none" dirty="0">
                <a:solidFill>
                  <a:schemeClr val="dk1"/>
                </a:solidFill>
                <a:effectLst/>
                <a:latin typeface="Arial"/>
                <a:ea typeface="Arial"/>
                <a:cs typeface="Arial"/>
                <a:sym typeface="Arial"/>
              </a:rPr>
              <a:t>Free business registration</a:t>
            </a:r>
            <a:endParaRPr lang="fr-FR" dirty="0">
              <a:effectLst/>
            </a:endParaRPr>
          </a:p>
          <a:p>
            <a:pPr lvl="1" rtl="0" eaLnBrk="1" latinLnBrk="0" hangingPunct="1">
              <a:spcBef>
                <a:spcPts val="0"/>
              </a:spcBef>
            </a:pPr>
            <a:r>
              <a:rPr lang="en-US" sz="2000" b="1" i="0" u="none" strike="noStrike" cap="none" dirty="0">
                <a:solidFill>
                  <a:schemeClr val="dk1"/>
                </a:solidFill>
                <a:effectLst/>
                <a:latin typeface="Arial"/>
                <a:ea typeface="Arial"/>
                <a:cs typeface="Arial"/>
                <a:sym typeface="Arial"/>
              </a:rPr>
              <a:t>A full tax exemption for a period of two years for </a:t>
            </a:r>
            <a:r>
              <a:rPr lang="en-US" sz="2000" b="0" i="0" u="none" strike="noStrike" cap="none" dirty="0">
                <a:solidFill>
                  <a:schemeClr val="dk1"/>
                </a:solidFill>
                <a:effectLst/>
                <a:latin typeface="Arial"/>
                <a:ea typeface="Arial"/>
                <a:cs typeface="Arial"/>
                <a:sym typeface="Arial"/>
              </a:rPr>
              <a:t>firms that voluntarily formalized</a:t>
            </a:r>
            <a:endParaRPr lang="fr-FR" dirty="0">
              <a:effectLst/>
            </a:endParaRPr>
          </a:p>
          <a:p>
            <a:pPr rtl="0" eaLnBrk="1" latinLnBrk="0" hangingPunct="1">
              <a:spcBef>
                <a:spcPts val="0"/>
              </a:spcBef>
            </a:pPr>
            <a:r>
              <a:rPr lang="en-US" sz="2400" b="1" i="0" u="none" strike="noStrike" cap="none" dirty="0">
                <a:solidFill>
                  <a:schemeClr val="dk1"/>
                </a:solidFill>
                <a:effectLst/>
                <a:latin typeface="Arial"/>
                <a:ea typeface="Arial"/>
                <a:cs typeface="Arial"/>
                <a:sym typeface="Arial"/>
              </a:rPr>
              <a:t>Key Findings </a:t>
            </a:r>
            <a:r>
              <a:rPr lang="en-US" sz="2400" b="0" i="0" u="none" strike="noStrike" cap="none" dirty="0">
                <a:solidFill>
                  <a:schemeClr val="dk1"/>
                </a:solidFill>
                <a:effectLst/>
                <a:latin typeface="Arial"/>
                <a:ea typeface="Arial"/>
                <a:cs typeface="Arial"/>
                <a:sym typeface="Arial"/>
              </a:rPr>
              <a:t>(RCT, empirical causality)</a:t>
            </a:r>
            <a:endParaRPr lang="fr-FR" dirty="0">
              <a:effectLst/>
            </a:endParaRPr>
          </a:p>
          <a:p>
            <a:pPr lvl="1" rtl="0" eaLnBrk="1" latinLnBrk="0" hangingPunct="1">
              <a:spcBef>
                <a:spcPts val="0"/>
              </a:spcBef>
            </a:pPr>
            <a:r>
              <a:rPr lang="en-US" sz="2000" b="0" i="0" u="none" strike="noStrike" cap="none" dirty="0">
                <a:solidFill>
                  <a:schemeClr val="dk1"/>
                </a:solidFill>
                <a:effectLst/>
                <a:latin typeface="Arial"/>
                <a:ea typeface="Arial"/>
                <a:cs typeface="Arial"/>
                <a:sym typeface="Arial"/>
              </a:rPr>
              <a:t>Extremely Low Uptake of the Incentive</a:t>
            </a:r>
            <a:endParaRPr lang="fr-FR" dirty="0">
              <a:effectLst/>
            </a:endParaRPr>
          </a:p>
          <a:p>
            <a:pPr lvl="2" rtl="0" eaLnBrk="1" latinLnBrk="0" hangingPunct="1">
              <a:spcBef>
                <a:spcPts val="0"/>
              </a:spcBef>
            </a:pPr>
            <a:r>
              <a:rPr lang="en-US" sz="1800" b="0" i="0" u="none" strike="noStrike" cap="none" dirty="0">
                <a:solidFill>
                  <a:schemeClr val="dk1"/>
                </a:solidFill>
                <a:effectLst/>
                <a:latin typeface="Arial"/>
                <a:ea typeface="Arial"/>
                <a:cs typeface="Arial"/>
                <a:sym typeface="Arial"/>
              </a:rPr>
              <a:t>Fewer than </a:t>
            </a:r>
            <a:r>
              <a:rPr lang="en-US" sz="1800" b="1" i="0" u="none" strike="noStrike" cap="none" dirty="0">
                <a:solidFill>
                  <a:schemeClr val="dk1"/>
                </a:solidFill>
                <a:effectLst/>
                <a:latin typeface="Arial"/>
                <a:ea typeface="Arial"/>
                <a:cs typeface="Arial"/>
                <a:sym typeface="Arial"/>
              </a:rPr>
              <a:t>1% </a:t>
            </a:r>
            <a:r>
              <a:rPr lang="en-US" sz="1800" b="0" i="0" u="none" strike="noStrike" cap="none" dirty="0">
                <a:solidFill>
                  <a:schemeClr val="dk1"/>
                </a:solidFill>
                <a:effectLst/>
                <a:latin typeface="Arial"/>
                <a:ea typeface="Arial"/>
                <a:cs typeface="Arial"/>
                <a:sym typeface="Arial"/>
              </a:rPr>
              <a:t>of informal firms opted to formalize.</a:t>
            </a:r>
            <a:endParaRPr lang="fr-FR" dirty="0">
              <a:effectLst/>
            </a:endParaRPr>
          </a:p>
          <a:p>
            <a:pPr lvl="1" rtl="0" eaLnBrk="1" latinLnBrk="0" hangingPunct="1">
              <a:spcBef>
                <a:spcPts val="0"/>
              </a:spcBef>
            </a:pPr>
            <a:r>
              <a:rPr lang="en-US" sz="2000" b="0" i="0" u="none" strike="noStrike" cap="none" dirty="0">
                <a:solidFill>
                  <a:schemeClr val="dk1"/>
                </a:solidFill>
                <a:effectLst/>
                <a:latin typeface="Arial"/>
                <a:ea typeface="Arial"/>
                <a:cs typeface="Arial"/>
                <a:sym typeface="Arial"/>
              </a:rPr>
              <a:t>Mistrust of the State and Policy Credibility</a:t>
            </a:r>
            <a:endParaRPr lang="fr-FR" dirty="0">
              <a:effectLst/>
            </a:endParaRPr>
          </a:p>
          <a:p>
            <a:pPr lvl="2" rtl="0" eaLnBrk="1" latinLnBrk="0" hangingPunct="1">
              <a:spcBef>
                <a:spcPts val="0"/>
              </a:spcBef>
            </a:pPr>
            <a:r>
              <a:rPr lang="en-US" sz="1800" b="0" i="0" u="none" strike="noStrike" cap="none" dirty="0">
                <a:solidFill>
                  <a:schemeClr val="dk1"/>
                </a:solidFill>
                <a:effectLst/>
                <a:latin typeface="Arial"/>
                <a:ea typeface="Arial"/>
                <a:cs typeface="Arial"/>
                <a:sym typeface="Arial"/>
              </a:rPr>
              <a:t>A widespread belief that formalization might expose to future tax liabilities, inspections, or regulatory burdens.</a:t>
            </a:r>
            <a:endParaRPr lang="fr-FR" dirty="0">
              <a:effectLst/>
            </a:endParaRPr>
          </a:p>
          <a:p>
            <a:pPr lvl="1" rtl="0" eaLnBrk="1" latinLnBrk="0" hangingPunct="1">
              <a:spcBef>
                <a:spcPts val="0"/>
              </a:spcBef>
            </a:pPr>
            <a:r>
              <a:rPr lang="en-US" sz="2000" b="0" i="0" u="none" strike="noStrike" cap="none" dirty="0">
                <a:solidFill>
                  <a:schemeClr val="dk1"/>
                </a:solidFill>
                <a:effectLst/>
                <a:latin typeface="Arial"/>
                <a:ea typeface="Arial"/>
                <a:cs typeface="Arial"/>
                <a:sym typeface="Arial"/>
              </a:rPr>
              <a:t>Lack of Perceived Economic Benefits</a:t>
            </a:r>
            <a:endParaRPr lang="fr-FR" dirty="0">
              <a:effectLst/>
            </a:endParaRPr>
          </a:p>
          <a:p>
            <a:pPr lvl="2" rtl="0" eaLnBrk="1" latinLnBrk="0" hangingPunct="1">
              <a:spcBef>
                <a:spcPts val="0"/>
              </a:spcBef>
            </a:pPr>
            <a:r>
              <a:rPr lang="en-US" sz="1800" b="0" i="0" u="none" strike="noStrike" cap="none" dirty="0">
                <a:solidFill>
                  <a:schemeClr val="dk1"/>
                </a:solidFill>
                <a:effectLst/>
                <a:latin typeface="Arial"/>
                <a:ea typeface="Arial"/>
                <a:cs typeface="Arial"/>
                <a:sym typeface="Arial"/>
              </a:rPr>
              <a:t>No perception of tangible gains from formalization (access to credit, public procurement, legal protections, or social insurance). </a:t>
            </a:r>
            <a:endParaRPr lang="fr-FR" dirty="0">
              <a:effectLst/>
            </a:endParaRPr>
          </a:p>
          <a:p>
            <a:pPr lvl="1" rtl="0" eaLnBrk="1" latinLnBrk="0" hangingPunct="1">
              <a:spcBef>
                <a:spcPts val="0"/>
              </a:spcBef>
            </a:pPr>
            <a:r>
              <a:rPr lang="en-US" sz="2000" b="0" i="0" u="none" strike="noStrike" cap="none" dirty="0">
                <a:solidFill>
                  <a:schemeClr val="dk1"/>
                </a:solidFill>
                <a:effectLst/>
                <a:latin typeface="Arial"/>
                <a:ea typeface="Arial"/>
                <a:cs typeface="Arial"/>
                <a:sym typeface="Arial"/>
              </a:rPr>
              <a:t>Conclusion: The fiscal barrier was not the main constraint.</a:t>
            </a:r>
            <a:endParaRPr lang="fr-FR" dirty="0">
              <a:effectLst/>
            </a:endParaRPr>
          </a:p>
        </p:txBody>
      </p:sp>
    </p:spTree>
    <p:extLst>
      <p:ext uri="{BB962C8B-B14F-4D97-AF65-F5344CB8AC3E}">
        <p14:creationId xmlns:p14="http://schemas.microsoft.com/office/powerpoint/2010/main" val="23275300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F152B-A962-4E2C-8002-783132FF44D8}"/>
              </a:ext>
            </a:extLst>
          </p:cNvPr>
          <p:cNvSpPr>
            <a:spLocks noGrp="1"/>
          </p:cNvSpPr>
          <p:nvPr>
            <p:ph type="title"/>
          </p:nvPr>
        </p:nvSpPr>
        <p:spPr>
          <a:xfrm>
            <a:off x="528320" y="269875"/>
            <a:ext cx="11125200" cy="492099"/>
          </a:xfrm>
        </p:spPr>
        <p:txBody>
          <a:bodyPr/>
          <a:lstStyle/>
          <a:p>
            <a:r>
              <a:rPr lang="fr-FR" sz="3600" dirty="0"/>
              <a:t>The case</a:t>
            </a:r>
            <a:r>
              <a:rPr lang="fr-FR" sz="3600" baseline="0" dirty="0"/>
              <a:t> of France: </a:t>
            </a:r>
            <a:r>
              <a:rPr lang="fr-FR" sz="3600" baseline="0" dirty="0" err="1"/>
              <a:t>Tax</a:t>
            </a:r>
            <a:r>
              <a:rPr lang="fr-FR" sz="3600" baseline="0" dirty="0"/>
              <a:t> </a:t>
            </a:r>
            <a:r>
              <a:rPr lang="fr-FR" sz="3600" baseline="0" dirty="0" err="1"/>
              <a:t>credit</a:t>
            </a:r>
            <a:r>
              <a:rPr lang="fr-FR" sz="3600" baseline="0" dirty="0"/>
              <a:t> for </a:t>
            </a:r>
            <a:r>
              <a:rPr lang="fr-FR" sz="3600" baseline="0" dirty="0" err="1"/>
              <a:t>household</a:t>
            </a:r>
            <a:r>
              <a:rPr lang="fr-FR" sz="3600" baseline="0" dirty="0"/>
              <a:t> services</a:t>
            </a:r>
            <a:endParaRPr lang="fr-FR" dirty="0"/>
          </a:p>
        </p:txBody>
      </p:sp>
      <p:sp>
        <p:nvSpPr>
          <p:cNvPr id="3" name="Espace réservé du contenu 2">
            <a:extLst>
              <a:ext uri="{FF2B5EF4-FFF2-40B4-BE49-F238E27FC236}">
                <a16:creationId xmlns:a16="http://schemas.microsoft.com/office/drawing/2014/main" id="{C516203E-F6B2-4D85-BD7C-1E31D13D9D5A}"/>
              </a:ext>
            </a:extLst>
          </p:cNvPr>
          <p:cNvSpPr>
            <a:spLocks noGrp="1"/>
          </p:cNvSpPr>
          <p:nvPr>
            <p:ph idx="1"/>
          </p:nvPr>
        </p:nvSpPr>
        <p:spPr>
          <a:xfrm>
            <a:off x="912284" y="843281"/>
            <a:ext cx="10363200" cy="5252746"/>
          </a:xfrm>
        </p:spPr>
        <p:txBody>
          <a:bodyPr/>
          <a:lstStyle/>
          <a:p>
            <a:pPr rtl="0" eaLnBrk="1" latinLnBrk="0" hangingPunct="1">
              <a:spcBef>
                <a:spcPts val="0"/>
              </a:spcBef>
            </a:pPr>
            <a:r>
              <a:rPr lang="en-US" sz="2400" b="1" i="0" u="none" strike="noStrike" cap="none" dirty="0">
                <a:solidFill>
                  <a:schemeClr val="dk1"/>
                </a:solidFill>
                <a:effectLst/>
                <a:latin typeface="Arial"/>
                <a:ea typeface="Arial"/>
                <a:cs typeface="Arial"/>
                <a:sym typeface="Arial"/>
              </a:rPr>
              <a:t>Policy Objective:</a:t>
            </a:r>
            <a:r>
              <a:rPr lang="en-US" sz="2400" b="0" i="0" u="none" strike="noStrike" cap="none" baseline="0" dirty="0">
                <a:solidFill>
                  <a:schemeClr val="dk1"/>
                </a:solidFill>
                <a:effectLst/>
                <a:latin typeface="Arial"/>
                <a:ea typeface="Arial"/>
                <a:cs typeface="Arial"/>
                <a:sym typeface="Arial"/>
              </a:rPr>
              <a:t> </a:t>
            </a:r>
            <a:r>
              <a:rPr lang="en-US" sz="2400" b="0" i="0" u="none" strike="noStrike" cap="none" dirty="0">
                <a:solidFill>
                  <a:schemeClr val="dk1"/>
                </a:solidFill>
                <a:effectLst/>
                <a:latin typeface="Arial"/>
                <a:ea typeface="Arial"/>
                <a:cs typeface="Arial"/>
                <a:sym typeface="Arial"/>
              </a:rPr>
              <a:t>To reduce the prevalence of informal labor in the domestic and personal services sector (e.g. cleaning, childcare, elderly care), tax deductions and credits for households that employ workers legally in their home.</a:t>
            </a:r>
            <a:endParaRPr lang="fr-FR" dirty="0">
              <a:effectLst/>
            </a:endParaRPr>
          </a:p>
          <a:p>
            <a:pPr rtl="0" eaLnBrk="1" latinLnBrk="0" hangingPunct="1">
              <a:spcBef>
                <a:spcPts val="0"/>
              </a:spcBef>
            </a:pPr>
            <a:r>
              <a:rPr lang="en-US" sz="2400" b="1" i="0" u="none" strike="noStrike" cap="none" dirty="0">
                <a:solidFill>
                  <a:schemeClr val="dk1"/>
                </a:solidFill>
                <a:effectLst/>
                <a:latin typeface="Arial"/>
                <a:ea typeface="Arial"/>
                <a:cs typeface="Arial"/>
                <a:sym typeface="Arial"/>
              </a:rPr>
              <a:t>Mechanism:</a:t>
            </a:r>
            <a:endParaRPr lang="fr-FR" dirty="0">
              <a:effectLst/>
            </a:endParaRPr>
          </a:p>
          <a:p>
            <a:pPr lvl="1" rtl="0" eaLnBrk="1" latinLnBrk="0" hangingPunct="1">
              <a:spcBef>
                <a:spcPts val="0"/>
              </a:spcBef>
            </a:pPr>
            <a:r>
              <a:rPr lang="en-US" sz="2000" b="0" i="0" u="none" strike="noStrike" cap="none" dirty="0">
                <a:solidFill>
                  <a:schemeClr val="dk1"/>
                </a:solidFill>
                <a:effectLst/>
                <a:latin typeface="Arial"/>
                <a:ea typeface="Arial"/>
                <a:cs typeface="Arial"/>
                <a:sym typeface="Arial"/>
              </a:rPr>
              <a:t>Households employing a certified service provider or individual can deduct 50% of the eligible cost from their PIT.</a:t>
            </a:r>
            <a:endParaRPr lang="fr-FR" dirty="0">
              <a:effectLst/>
            </a:endParaRPr>
          </a:p>
          <a:p>
            <a:pPr lvl="1" rtl="0" eaLnBrk="1" latinLnBrk="0" hangingPunct="1">
              <a:spcBef>
                <a:spcPts val="0"/>
              </a:spcBef>
            </a:pPr>
            <a:r>
              <a:rPr lang="en-US" sz="2000" b="0" i="0" u="none" strike="noStrike" cap="none" dirty="0">
                <a:solidFill>
                  <a:schemeClr val="dk1"/>
                </a:solidFill>
                <a:effectLst/>
                <a:latin typeface="Arial"/>
                <a:ea typeface="Arial"/>
                <a:cs typeface="Arial"/>
                <a:sym typeface="Arial"/>
              </a:rPr>
              <a:t>In 2017, the credit became refundable for low-income households, increasing equity and access.</a:t>
            </a:r>
            <a:endParaRPr lang="fr-FR" dirty="0">
              <a:effectLst/>
            </a:endParaRPr>
          </a:p>
          <a:p>
            <a:pPr rtl="0" eaLnBrk="1" latinLnBrk="0" hangingPunct="1">
              <a:spcBef>
                <a:spcPts val="0"/>
              </a:spcBef>
            </a:pPr>
            <a:r>
              <a:rPr lang="en-US" sz="2400" b="1" i="0" u="none" strike="noStrike" cap="none" dirty="0">
                <a:solidFill>
                  <a:schemeClr val="dk1"/>
                </a:solidFill>
                <a:effectLst/>
                <a:latin typeface="Arial"/>
                <a:ea typeface="Arial"/>
                <a:cs typeface="Arial"/>
                <a:sym typeface="Arial"/>
              </a:rPr>
              <a:t>Key Findings:</a:t>
            </a:r>
            <a:endParaRPr lang="fr-FR" dirty="0">
              <a:effectLst/>
            </a:endParaRPr>
          </a:p>
          <a:p>
            <a:pPr lvl="1" rtl="0" eaLnBrk="1" latinLnBrk="0" hangingPunct="1">
              <a:spcBef>
                <a:spcPts val="0"/>
              </a:spcBef>
            </a:pPr>
            <a:r>
              <a:rPr lang="en-US" sz="2000" b="0" i="0" u="none" strike="noStrike" cap="none" dirty="0">
                <a:solidFill>
                  <a:schemeClr val="dk1"/>
                </a:solidFill>
                <a:effectLst/>
                <a:latin typeface="Arial"/>
                <a:ea typeface="Arial"/>
                <a:cs typeface="Arial"/>
                <a:sym typeface="Arial"/>
              </a:rPr>
              <a:t>Increased Formal Employment:</a:t>
            </a:r>
            <a:endParaRPr lang="fr-FR" dirty="0">
              <a:effectLst/>
            </a:endParaRPr>
          </a:p>
          <a:p>
            <a:pPr lvl="2" rtl="0" eaLnBrk="1" latinLnBrk="0" hangingPunct="1">
              <a:spcBef>
                <a:spcPts val="0"/>
              </a:spcBef>
            </a:pPr>
            <a:r>
              <a:rPr lang="en-US" sz="1800" b="0" i="0" u="none" strike="noStrike" cap="none" dirty="0">
                <a:solidFill>
                  <a:schemeClr val="dk1"/>
                </a:solidFill>
                <a:effectLst/>
                <a:latin typeface="Arial"/>
                <a:ea typeface="Arial"/>
                <a:cs typeface="Arial"/>
                <a:sym typeface="Arial"/>
              </a:rPr>
              <a:t>Elasticity of formalization to tax price reductions: -0.4 and -0.6.</a:t>
            </a:r>
            <a:endParaRPr lang="fr-FR" dirty="0">
              <a:effectLst/>
            </a:endParaRPr>
          </a:p>
          <a:p>
            <a:pPr lvl="1" rtl="0" eaLnBrk="1" latinLnBrk="0" hangingPunct="1">
              <a:spcBef>
                <a:spcPts val="0"/>
              </a:spcBef>
            </a:pPr>
            <a:r>
              <a:rPr lang="en-US" sz="2000" b="0" i="0" u="none" strike="noStrike" cap="none" dirty="0">
                <a:solidFill>
                  <a:schemeClr val="dk1"/>
                </a:solidFill>
                <a:effectLst/>
                <a:latin typeface="Arial"/>
                <a:ea typeface="Arial"/>
                <a:cs typeface="Arial"/>
                <a:sym typeface="Arial"/>
              </a:rPr>
              <a:t>Reduction of Informality:</a:t>
            </a:r>
            <a:endParaRPr lang="fr-FR" dirty="0">
              <a:effectLst/>
            </a:endParaRPr>
          </a:p>
          <a:p>
            <a:pPr lvl="2" rtl="0" eaLnBrk="1" latinLnBrk="0" hangingPunct="1">
              <a:spcBef>
                <a:spcPts val="0"/>
              </a:spcBef>
            </a:pPr>
            <a:r>
              <a:rPr lang="en-US" sz="1800" b="0" i="0" u="none" strike="noStrike" cap="none" dirty="0">
                <a:solidFill>
                  <a:schemeClr val="dk1"/>
                </a:solidFill>
                <a:effectLst/>
                <a:latin typeface="Arial"/>
                <a:ea typeface="Arial"/>
                <a:cs typeface="Arial"/>
                <a:sym typeface="Arial"/>
              </a:rPr>
              <a:t>Substitution away from undeclared workers toward legally hired ones.</a:t>
            </a:r>
            <a:endParaRPr lang="fr-FR" dirty="0">
              <a:effectLst/>
            </a:endParaRPr>
          </a:p>
          <a:p>
            <a:pPr lvl="1" rtl="0" eaLnBrk="1" latinLnBrk="0" hangingPunct="1">
              <a:spcBef>
                <a:spcPts val="0"/>
              </a:spcBef>
            </a:pPr>
            <a:r>
              <a:rPr lang="en-US" sz="2000" b="0" i="0" u="none" strike="noStrike" cap="none" dirty="0">
                <a:solidFill>
                  <a:schemeClr val="dk1"/>
                </a:solidFill>
                <a:effectLst/>
                <a:latin typeface="Arial"/>
                <a:ea typeface="Arial"/>
                <a:cs typeface="Arial"/>
                <a:sym typeface="Arial"/>
              </a:rPr>
              <a:t>Equity (pre-2017):</a:t>
            </a:r>
            <a:endParaRPr lang="fr-FR" dirty="0">
              <a:effectLst/>
            </a:endParaRPr>
          </a:p>
          <a:p>
            <a:pPr lvl="2" rtl="0" eaLnBrk="1" latinLnBrk="0" hangingPunct="1">
              <a:spcBef>
                <a:spcPts val="0"/>
              </a:spcBef>
            </a:pPr>
            <a:r>
              <a:rPr lang="en-US" sz="1800" b="0" i="0" u="none" strike="noStrike" cap="none" dirty="0">
                <a:solidFill>
                  <a:schemeClr val="dk1"/>
                </a:solidFill>
                <a:effectLst/>
                <a:latin typeface="Arial"/>
                <a:ea typeface="Arial"/>
                <a:cs typeface="Arial"/>
                <a:sym typeface="Arial"/>
              </a:rPr>
              <a:t>Before the 2017 reform, the system disproportionately benefited higher-income households.</a:t>
            </a:r>
            <a:endParaRPr lang="fr-FR" dirty="0">
              <a:effectLst/>
            </a:endParaRPr>
          </a:p>
          <a:p>
            <a:pPr lvl="0" rtl="0" eaLnBrk="1" latinLnBrk="0" hangingPunct="1">
              <a:spcBef>
                <a:spcPts val="0"/>
              </a:spcBef>
            </a:pPr>
            <a:r>
              <a:rPr lang="en-US" sz="2400" b="1" i="0" u="none" strike="noStrike" cap="none" dirty="0">
                <a:solidFill>
                  <a:schemeClr val="dk1"/>
                </a:solidFill>
                <a:effectLst/>
                <a:latin typeface="Arial"/>
                <a:ea typeface="Arial"/>
                <a:cs typeface="Arial"/>
                <a:sym typeface="Arial"/>
              </a:rPr>
              <a:t>Cost–Benefit Trade-offs: </a:t>
            </a:r>
            <a:r>
              <a:rPr lang="en-US" sz="2000" b="0" i="0" u="none" strike="noStrike" cap="none" dirty="0">
                <a:solidFill>
                  <a:schemeClr val="dk1"/>
                </a:solidFill>
                <a:effectLst/>
                <a:latin typeface="Arial"/>
                <a:ea typeface="Arial"/>
                <a:cs typeface="Arial"/>
                <a:sym typeface="Arial"/>
              </a:rPr>
              <a:t>A substantial fiscal cost (~€5 billion annually).</a:t>
            </a:r>
            <a:endParaRPr lang="fr-FR" dirty="0">
              <a:effectLst/>
            </a:endParaRPr>
          </a:p>
        </p:txBody>
      </p:sp>
    </p:spTree>
    <p:extLst>
      <p:ext uri="{BB962C8B-B14F-4D97-AF65-F5344CB8AC3E}">
        <p14:creationId xmlns:p14="http://schemas.microsoft.com/office/powerpoint/2010/main" val="20143786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9"/>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Issue 2: The fragmentation of </a:t>
            </a:r>
            <a:r>
              <a:rPr lang="fr-FR" dirty="0" err="1"/>
              <a:t>taxing</a:t>
            </a:r>
            <a:r>
              <a:rPr lang="fr-FR" dirty="0"/>
              <a:t> power</a:t>
            </a:r>
            <a:endParaRPr dirty="0"/>
          </a:p>
        </p:txBody>
      </p:sp>
      <p:sp>
        <p:nvSpPr>
          <p:cNvPr id="691" name="Google Shape;691;p69"/>
          <p:cNvSpPr txBox="1">
            <a:spLocks noGrp="1"/>
          </p:cNvSpPr>
          <p:nvPr>
            <p:ph type="body" idx="1"/>
          </p:nvPr>
        </p:nvSpPr>
        <p:spPr>
          <a:xfrm>
            <a:off x="970722" y="1564367"/>
            <a:ext cx="8586935"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FR" dirty="0"/>
              <a:t>How </a:t>
            </a:r>
            <a:r>
              <a:rPr lang="fr-FR" dirty="0" err="1"/>
              <a:t>tax</a:t>
            </a:r>
            <a:r>
              <a:rPr lang="fr-FR" dirty="0"/>
              <a:t> </a:t>
            </a:r>
            <a:r>
              <a:rPr lang="fr-FR" dirty="0" err="1"/>
              <a:t>policy</a:t>
            </a:r>
            <a:r>
              <a:rPr lang="fr-FR" dirty="0"/>
              <a:t> </a:t>
            </a:r>
            <a:r>
              <a:rPr lang="fr-FR" dirty="0" err="1"/>
              <a:t>is</a:t>
            </a:r>
            <a:r>
              <a:rPr lang="fr-FR" dirty="0"/>
              <a:t> </a:t>
            </a:r>
            <a:r>
              <a:rPr lang="fr-FR" dirty="0" err="1"/>
              <a:t>defined</a:t>
            </a:r>
            <a:r>
              <a:rPr lang="fr-FR" dirty="0"/>
              <a:t> in the country?</a:t>
            </a:r>
            <a:endParaRPr dirty="0"/>
          </a:p>
          <a:p>
            <a:pPr marL="685800" lvl="1" indent="-228600" algn="l" rtl="0">
              <a:lnSpc>
                <a:spcPct val="100000"/>
              </a:lnSpc>
              <a:spcBef>
                <a:spcPts val="2300"/>
              </a:spcBef>
              <a:spcAft>
                <a:spcPts val="0"/>
              </a:spcAft>
              <a:buSzPts val="2000"/>
              <a:buChar char="•"/>
            </a:pPr>
            <a:r>
              <a:rPr lang="fr-FR" dirty="0" err="1"/>
              <a:t>Who</a:t>
            </a:r>
            <a:r>
              <a:rPr lang="fr-FR" dirty="0"/>
              <a:t> </a:t>
            </a:r>
            <a:r>
              <a:rPr lang="fr-FR" dirty="0" err="1"/>
              <a:t>does</a:t>
            </a:r>
            <a:r>
              <a:rPr lang="fr-FR" dirty="0"/>
              <a:t> </a:t>
            </a:r>
            <a:r>
              <a:rPr lang="fr-FR" dirty="0" err="1"/>
              <a:t>determine</a:t>
            </a:r>
            <a:r>
              <a:rPr lang="fr-FR" dirty="0"/>
              <a:t> the </a:t>
            </a:r>
            <a:r>
              <a:rPr lang="fr-FR" dirty="0" err="1"/>
              <a:t>tax</a:t>
            </a:r>
            <a:r>
              <a:rPr lang="fr-FR" dirty="0"/>
              <a:t> </a:t>
            </a:r>
            <a:r>
              <a:rPr lang="fr-FR" dirty="0" err="1"/>
              <a:t>law</a:t>
            </a:r>
            <a:r>
              <a:rPr lang="fr-FR" dirty="0"/>
              <a:t>?</a:t>
            </a:r>
            <a:endParaRPr dirty="0"/>
          </a:p>
          <a:p>
            <a:pPr marL="685800" lvl="1" indent="-228600" algn="l" rtl="0">
              <a:lnSpc>
                <a:spcPct val="100000"/>
              </a:lnSpc>
              <a:spcBef>
                <a:spcPts val="2300"/>
              </a:spcBef>
              <a:spcAft>
                <a:spcPts val="0"/>
              </a:spcAft>
              <a:buSzPts val="2000"/>
              <a:buChar char="•"/>
            </a:pPr>
            <a:r>
              <a:rPr lang="fr-FR" i="1" dirty="0" err="1"/>
              <a:t>MoF</a:t>
            </a:r>
            <a:r>
              <a:rPr lang="fr-FR" i="1" dirty="0"/>
              <a:t> versus </a:t>
            </a:r>
            <a:r>
              <a:rPr lang="fr-FR" i="1" dirty="0" err="1"/>
              <a:t>other</a:t>
            </a:r>
            <a:r>
              <a:rPr lang="fr-FR" i="1" dirty="0"/>
              <a:t> </a:t>
            </a:r>
            <a:r>
              <a:rPr lang="fr-FR" i="1" dirty="0" err="1"/>
              <a:t>Ministries</a:t>
            </a:r>
            <a:r>
              <a:rPr lang="fr-FR" i="1" dirty="0"/>
              <a:t> (e.g. Ministry of Mining)</a:t>
            </a:r>
            <a:endParaRPr dirty="0"/>
          </a:p>
          <a:p>
            <a:pPr marL="228600" lvl="0" indent="-228600" algn="l" rtl="0">
              <a:lnSpc>
                <a:spcPct val="100000"/>
              </a:lnSpc>
              <a:spcBef>
                <a:spcPts val="1800"/>
              </a:spcBef>
              <a:spcAft>
                <a:spcPts val="0"/>
              </a:spcAft>
              <a:buSzPts val="2400"/>
              <a:buChar char="•"/>
            </a:pPr>
            <a:r>
              <a:rPr lang="fr-FR" dirty="0" err="1"/>
              <a:t>Implementation</a:t>
            </a:r>
            <a:r>
              <a:rPr lang="fr-FR" dirty="0"/>
              <a:t> of </a:t>
            </a:r>
            <a:r>
              <a:rPr lang="fr-FR" dirty="0" err="1"/>
              <a:t>tax</a:t>
            </a:r>
            <a:r>
              <a:rPr lang="fr-FR" dirty="0"/>
              <a:t> </a:t>
            </a:r>
            <a:r>
              <a:rPr lang="fr-FR" dirty="0" err="1"/>
              <a:t>policy</a:t>
            </a:r>
            <a:endParaRPr dirty="0"/>
          </a:p>
          <a:p>
            <a:pPr marL="685800" lvl="1" indent="-228600" algn="l" rtl="0">
              <a:lnSpc>
                <a:spcPct val="100000"/>
              </a:lnSpc>
              <a:spcBef>
                <a:spcPts val="2300"/>
              </a:spcBef>
              <a:spcAft>
                <a:spcPts val="0"/>
              </a:spcAft>
              <a:buSzPts val="2000"/>
              <a:buChar char="•"/>
            </a:pPr>
            <a:r>
              <a:rPr lang="fr-FR" dirty="0" err="1"/>
              <a:t>Who</a:t>
            </a:r>
            <a:r>
              <a:rPr lang="fr-FR" dirty="0"/>
              <a:t> </a:t>
            </a:r>
            <a:r>
              <a:rPr lang="fr-FR" dirty="0" err="1"/>
              <a:t>does</a:t>
            </a:r>
            <a:r>
              <a:rPr lang="fr-FR" dirty="0"/>
              <a:t> </a:t>
            </a:r>
            <a:r>
              <a:rPr lang="fr-FR" dirty="0" err="1"/>
              <a:t>collect</a:t>
            </a:r>
            <a:r>
              <a:rPr lang="fr-FR" dirty="0"/>
              <a:t> </a:t>
            </a:r>
            <a:r>
              <a:rPr lang="fr-FR" dirty="0" err="1"/>
              <a:t>tax</a:t>
            </a:r>
            <a:r>
              <a:rPr lang="fr-FR" dirty="0"/>
              <a:t>?</a:t>
            </a:r>
            <a:endParaRPr dirty="0"/>
          </a:p>
          <a:p>
            <a:pPr marL="685800" lvl="1" indent="-228600" algn="l" rtl="0">
              <a:lnSpc>
                <a:spcPct val="100000"/>
              </a:lnSpc>
              <a:spcBef>
                <a:spcPts val="2300"/>
              </a:spcBef>
              <a:spcAft>
                <a:spcPts val="0"/>
              </a:spcAft>
              <a:buSzPts val="2000"/>
              <a:buChar char="•"/>
            </a:pPr>
            <a:r>
              <a:rPr lang="fr-FR" dirty="0"/>
              <a:t>Quasi-</a:t>
            </a:r>
            <a:r>
              <a:rPr lang="fr-FR" dirty="0" err="1"/>
              <a:t>tax</a:t>
            </a:r>
            <a:r>
              <a:rPr lang="fr-FR" dirty="0"/>
              <a:t>/Parafiscalité</a:t>
            </a:r>
            <a:endParaRPr dirty="0"/>
          </a:p>
          <a:p>
            <a:pPr marL="228600" lvl="0" indent="-228600" algn="l" rtl="0">
              <a:lnSpc>
                <a:spcPct val="100000"/>
              </a:lnSpc>
              <a:spcBef>
                <a:spcPts val="1800"/>
              </a:spcBef>
              <a:spcAft>
                <a:spcPts val="0"/>
              </a:spcAft>
              <a:buSzPts val="2400"/>
              <a:buChar char="•"/>
            </a:pPr>
            <a:r>
              <a:rPr lang="fr-FR" dirty="0"/>
              <a:t>Ex.: </a:t>
            </a:r>
            <a:r>
              <a:rPr lang="fr-FR" dirty="0" err="1"/>
              <a:t>Dem</a:t>
            </a:r>
            <a:r>
              <a:rPr lang="fr-FR" dirty="0"/>
              <a:t>. Rep. Congo, DGRAD</a:t>
            </a:r>
            <a:endParaRPr dirty="0"/>
          </a:p>
          <a:p>
            <a:pPr marL="685800" lvl="1" indent="-228600" algn="l" rtl="0">
              <a:lnSpc>
                <a:spcPct val="100000"/>
              </a:lnSpc>
              <a:spcBef>
                <a:spcPts val="2300"/>
              </a:spcBef>
              <a:spcAft>
                <a:spcPts val="0"/>
              </a:spcAft>
              <a:buSzPts val="2000"/>
              <a:buChar char="•"/>
            </a:pPr>
            <a:r>
              <a:rPr lang="fr-FR" dirty="0" err="1"/>
              <a:t>Agencies</a:t>
            </a:r>
            <a:r>
              <a:rPr lang="fr-FR" dirty="0"/>
              <a:t>…</a:t>
            </a:r>
            <a:endParaRP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70"/>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FR" dirty="0" err="1"/>
              <a:t>Progressivity</a:t>
            </a:r>
            <a:r>
              <a:rPr lang="fr-FR" dirty="0"/>
              <a:t> of PIT</a:t>
            </a:r>
            <a:endParaRPr dirty="0"/>
          </a:p>
          <a:p>
            <a:pPr marL="228600" lvl="0" indent="-228600" algn="l" rtl="0">
              <a:lnSpc>
                <a:spcPct val="100000"/>
              </a:lnSpc>
              <a:spcBef>
                <a:spcPts val="1800"/>
              </a:spcBef>
              <a:spcAft>
                <a:spcPts val="0"/>
              </a:spcAft>
              <a:buSzPts val="2400"/>
              <a:buChar char="•"/>
            </a:pPr>
            <a:r>
              <a:rPr lang="fr-FR" dirty="0" err="1"/>
              <a:t>Regressivity</a:t>
            </a:r>
            <a:r>
              <a:rPr lang="fr-FR" dirty="0"/>
              <a:t> of indirect taxation</a:t>
            </a:r>
            <a:endParaRPr dirty="0"/>
          </a:p>
          <a:p>
            <a:pPr marL="228600" lvl="0" indent="-228600" algn="l" rtl="0">
              <a:lnSpc>
                <a:spcPct val="100000"/>
              </a:lnSpc>
              <a:spcBef>
                <a:spcPts val="1800"/>
              </a:spcBef>
              <a:spcAft>
                <a:spcPts val="0"/>
              </a:spcAft>
              <a:buSzPts val="2400"/>
              <a:buChar char="•"/>
            </a:pPr>
            <a:r>
              <a:rPr lang="fr-FR" dirty="0" err="1"/>
              <a:t>Wealth</a:t>
            </a:r>
            <a:r>
              <a:rPr lang="fr-FR" dirty="0"/>
              <a:t> taxation  (</a:t>
            </a:r>
            <a:r>
              <a:rPr lang="fr-FR" dirty="0" err="1"/>
              <a:t>property</a:t>
            </a:r>
            <a:r>
              <a:rPr lang="fr-FR" dirty="0"/>
              <a:t> </a:t>
            </a:r>
            <a:r>
              <a:rPr lang="fr-FR" dirty="0" err="1"/>
              <a:t>tax</a:t>
            </a:r>
            <a:r>
              <a:rPr lang="fr-FR" dirty="0"/>
              <a:t>)</a:t>
            </a:r>
            <a:endParaRPr dirty="0"/>
          </a:p>
          <a:p>
            <a:pPr marL="228600" lvl="0" indent="-228600" algn="l" rtl="0">
              <a:lnSpc>
                <a:spcPct val="100000"/>
              </a:lnSpc>
              <a:spcBef>
                <a:spcPts val="1800"/>
              </a:spcBef>
              <a:spcAft>
                <a:spcPts val="0"/>
              </a:spcAft>
              <a:buSzPts val="2400"/>
              <a:buChar char="•"/>
            </a:pPr>
            <a:r>
              <a:rPr lang="fr-FR" dirty="0" err="1"/>
              <a:t>Tax</a:t>
            </a:r>
            <a:r>
              <a:rPr lang="fr-FR" dirty="0"/>
              <a:t> </a:t>
            </a:r>
            <a:r>
              <a:rPr lang="fr-FR" dirty="0" err="1"/>
              <a:t>fairness</a:t>
            </a:r>
            <a:r>
              <a:rPr lang="fr-FR" dirty="0"/>
              <a:t> =&gt; Fiscal </a:t>
            </a:r>
            <a:r>
              <a:rPr lang="fr-FR" dirty="0" err="1"/>
              <a:t>fairness</a:t>
            </a:r>
            <a:endParaRPr dirty="0"/>
          </a:p>
          <a:p>
            <a:pPr marL="685800" lvl="1" indent="-228600" algn="l" rtl="0">
              <a:lnSpc>
                <a:spcPct val="100000"/>
              </a:lnSpc>
              <a:spcBef>
                <a:spcPts val="2300"/>
              </a:spcBef>
              <a:spcAft>
                <a:spcPts val="0"/>
              </a:spcAft>
              <a:buSzPts val="2000"/>
              <a:buChar char="•"/>
            </a:pPr>
            <a:r>
              <a:rPr lang="fr-FR" dirty="0" err="1"/>
              <a:t>Commitment</a:t>
            </a:r>
            <a:r>
              <a:rPr lang="fr-FR" dirty="0"/>
              <a:t> to </a:t>
            </a:r>
            <a:r>
              <a:rPr lang="fr-FR" dirty="0" err="1"/>
              <a:t>Equity</a:t>
            </a:r>
            <a:endParaRPr dirty="0"/>
          </a:p>
          <a:p>
            <a:pPr marL="685800" lvl="1" indent="-228600" algn="l" rtl="0">
              <a:lnSpc>
                <a:spcPct val="100000"/>
              </a:lnSpc>
              <a:spcBef>
                <a:spcPts val="2300"/>
              </a:spcBef>
              <a:spcAft>
                <a:spcPts val="0"/>
              </a:spcAft>
              <a:buSzPts val="2000"/>
              <a:buChar char="•"/>
            </a:pPr>
            <a:r>
              <a:rPr lang="fr-FR" dirty="0"/>
              <a:t>« </a:t>
            </a:r>
            <a:r>
              <a:rPr lang="fr-FR" dirty="0" err="1"/>
              <a:t>Analyzing</a:t>
            </a:r>
            <a:r>
              <a:rPr lang="fr-FR" dirty="0"/>
              <a:t> the </a:t>
            </a:r>
            <a:r>
              <a:rPr lang="fr-FR" dirty="0" err="1"/>
              <a:t>tax</a:t>
            </a:r>
            <a:r>
              <a:rPr lang="fr-FR" dirty="0"/>
              <a:t> </a:t>
            </a:r>
            <a:r>
              <a:rPr lang="fr-FR" dirty="0" err="1"/>
              <a:t>side</a:t>
            </a:r>
            <a:r>
              <a:rPr lang="fr-FR" dirty="0"/>
              <a:t> </a:t>
            </a:r>
            <a:r>
              <a:rPr lang="fr-FR" dirty="0" err="1"/>
              <a:t>without</a:t>
            </a:r>
            <a:r>
              <a:rPr lang="fr-FR" dirty="0"/>
              <a:t> the </a:t>
            </a:r>
            <a:r>
              <a:rPr lang="fr-FR" dirty="0" err="1"/>
              <a:t>spending</a:t>
            </a:r>
            <a:r>
              <a:rPr lang="fr-FR" dirty="0"/>
              <a:t> </a:t>
            </a:r>
            <a:r>
              <a:rPr lang="fr-FR" dirty="0" err="1"/>
              <a:t>side</a:t>
            </a:r>
            <a:r>
              <a:rPr lang="fr-FR" dirty="0"/>
              <a:t> can </a:t>
            </a:r>
            <a:r>
              <a:rPr lang="fr-FR" dirty="0" err="1"/>
              <a:t>be</a:t>
            </a:r>
            <a:r>
              <a:rPr lang="fr-FR" dirty="0"/>
              <a:t> </a:t>
            </a:r>
            <a:r>
              <a:rPr lang="fr-FR" dirty="0" err="1"/>
              <a:t>misleading</a:t>
            </a:r>
            <a:r>
              <a:rPr lang="fr-FR" dirty="0"/>
              <a:t>. »</a:t>
            </a:r>
            <a:endParaRPr dirty="0"/>
          </a:p>
          <a:p>
            <a:pPr marL="685800" lvl="1" indent="-228600" algn="l" rtl="0">
              <a:lnSpc>
                <a:spcPct val="100000"/>
              </a:lnSpc>
              <a:spcBef>
                <a:spcPts val="2300"/>
              </a:spcBef>
              <a:spcAft>
                <a:spcPts val="0"/>
              </a:spcAft>
              <a:buSzPts val="2000"/>
              <a:buChar char="•"/>
            </a:pPr>
            <a:r>
              <a:rPr lang="fr-FR" dirty="0" err="1"/>
              <a:t>Lustig</a:t>
            </a:r>
            <a:r>
              <a:rPr lang="fr-FR" dirty="0"/>
              <a:t>: </a:t>
            </a:r>
            <a:r>
              <a:rPr lang="fr-FR" u="sng" dirty="0">
                <a:solidFill>
                  <a:schemeClr val="hlink"/>
                </a:solidFill>
                <a:hlinkClick r:id="rId3"/>
              </a:rPr>
              <a:t>https://commitmentoequity.org/</a:t>
            </a:r>
            <a:r>
              <a:rPr lang="fr-FR" dirty="0"/>
              <a:t> </a:t>
            </a:r>
            <a:endParaRPr dirty="0"/>
          </a:p>
        </p:txBody>
      </p:sp>
      <p:sp>
        <p:nvSpPr>
          <p:cNvPr id="698" name="Google Shape;698;p70"/>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Issue 3: </a:t>
            </a:r>
            <a:r>
              <a:rPr lang="fr-FR" dirty="0" err="1"/>
              <a:t>Inequalities</a:t>
            </a:r>
            <a:endParaRP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71"/>
          <p:cNvPicPr preferRelativeResize="0">
            <a:picLocks noGrp="1"/>
          </p:cNvPicPr>
          <p:nvPr>
            <p:ph type="body" idx="1"/>
          </p:nvPr>
        </p:nvPicPr>
        <p:blipFill rotWithShape="1">
          <a:blip r:embed="rId3">
            <a:alphaModFix/>
          </a:blip>
          <a:srcRect/>
          <a:stretch/>
        </p:blipFill>
        <p:spPr>
          <a:xfrm>
            <a:off x="1764782" y="1113056"/>
            <a:ext cx="8207121" cy="5333114"/>
          </a:xfrm>
          <a:prstGeom prst="rect">
            <a:avLst/>
          </a:prstGeom>
          <a:noFill/>
          <a:ln>
            <a:noFill/>
          </a:ln>
        </p:spPr>
      </p:pic>
      <p:sp>
        <p:nvSpPr>
          <p:cNvPr id="704" name="Google Shape;704;p71"/>
          <p:cNvSpPr txBox="1">
            <a:spLocks noGrp="1"/>
          </p:cNvSpPr>
          <p:nvPr>
            <p:ph type="title"/>
          </p:nvPr>
        </p:nvSpPr>
        <p:spPr>
          <a:xfrm>
            <a:off x="3835926" y="411830"/>
            <a:ext cx="4334445" cy="613252"/>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Ghana Example</a:t>
            </a:r>
            <a:endParaRP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72"/>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FR" dirty="0"/>
              <a:t>Resource </a:t>
            </a:r>
            <a:r>
              <a:rPr lang="fr-FR" dirty="0" err="1"/>
              <a:t>curse</a:t>
            </a:r>
            <a:r>
              <a:rPr lang="fr-FR" dirty="0"/>
              <a:t> (</a:t>
            </a:r>
            <a:r>
              <a:rPr lang="fr-FR" dirty="0" err="1"/>
              <a:t>oil</a:t>
            </a:r>
            <a:r>
              <a:rPr lang="fr-FR" dirty="0"/>
              <a:t>, </a:t>
            </a:r>
            <a:r>
              <a:rPr lang="fr-FR" dirty="0" err="1"/>
              <a:t>mining</a:t>
            </a:r>
            <a:r>
              <a:rPr lang="fr-FR" dirty="0"/>
              <a:t>)</a:t>
            </a:r>
            <a:endParaRPr dirty="0"/>
          </a:p>
          <a:p>
            <a:pPr marL="228600" lvl="0" indent="-228600" algn="l" rtl="0">
              <a:lnSpc>
                <a:spcPct val="100000"/>
              </a:lnSpc>
              <a:spcBef>
                <a:spcPts val="1800"/>
              </a:spcBef>
              <a:spcAft>
                <a:spcPts val="0"/>
              </a:spcAft>
              <a:buSzPts val="2400"/>
              <a:buChar char="•"/>
            </a:pPr>
            <a:r>
              <a:rPr lang="fr-FR" dirty="0"/>
              <a:t>Main recommandations for Natural </a:t>
            </a:r>
            <a:r>
              <a:rPr lang="fr-FR" dirty="0" err="1"/>
              <a:t>resource</a:t>
            </a:r>
            <a:r>
              <a:rPr lang="fr-FR" dirty="0"/>
              <a:t> </a:t>
            </a:r>
            <a:r>
              <a:rPr lang="fr-FR" dirty="0" err="1"/>
              <a:t>tax</a:t>
            </a:r>
            <a:r>
              <a:rPr lang="fr-FR" dirty="0"/>
              <a:t> </a:t>
            </a:r>
            <a:r>
              <a:rPr lang="fr-FR" dirty="0" err="1"/>
              <a:t>regimes</a:t>
            </a:r>
            <a:endParaRPr dirty="0"/>
          </a:p>
          <a:p>
            <a:pPr marL="914400" lvl="1" indent="-457200" algn="l" rtl="0">
              <a:lnSpc>
                <a:spcPct val="100000"/>
              </a:lnSpc>
              <a:spcBef>
                <a:spcPts val="2300"/>
              </a:spcBef>
              <a:spcAft>
                <a:spcPts val="0"/>
              </a:spcAft>
              <a:buSzPts val="2000"/>
              <a:buAutoNum type="arabicPeriod"/>
            </a:pPr>
            <a:r>
              <a:rPr lang="fr-FR" dirty="0" err="1"/>
              <a:t>Transparency</a:t>
            </a:r>
            <a:r>
              <a:rPr lang="fr-FR" dirty="0"/>
              <a:t> (EITI)</a:t>
            </a:r>
            <a:endParaRPr dirty="0"/>
          </a:p>
          <a:p>
            <a:pPr marL="914400" lvl="1" indent="-457200" algn="l" rtl="0">
              <a:lnSpc>
                <a:spcPct val="100000"/>
              </a:lnSpc>
              <a:spcBef>
                <a:spcPts val="2300"/>
              </a:spcBef>
              <a:spcAft>
                <a:spcPts val="0"/>
              </a:spcAft>
              <a:buSzPts val="2000"/>
              <a:buAutoNum type="arabicPeriod"/>
            </a:pPr>
            <a:r>
              <a:rPr lang="fr-FR" dirty="0" err="1"/>
              <a:t>Simplicity</a:t>
            </a:r>
            <a:r>
              <a:rPr lang="fr-FR" dirty="0"/>
              <a:t> (e.g. Ring </a:t>
            </a:r>
            <a:r>
              <a:rPr lang="fr-FR" dirty="0" err="1"/>
              <a:t>fencing</a:t>
            </a:r>
            <a:r>
              <a:rPr lang="fr-FR" dirty="0"/>
              <a:t> </a:t>
            </a:r>
            <a:r>
              <a:rPr lang="fr-FR" dirty="0" err="1"/>
              <a:t>principle</a:t>
            </a:r>
            <a:r>
              <a:rPr lang="fr-FR" dirty="0"/>
              <a:t>)</a:t>
            </a:r>
            <a:endParaRPr dirty="0"/>
          </a:p>
          <a:p>
            <a:pPr marL="914400" lvl="1" indent="-457200" algn="l" rtl="0">
              <a:lnSpc>
                <a:spcPct val="100000"/>
              </a:lnSpc>
              <a:spcBef>
                <a:spcPts val="2300"/>
              </a:spcBef>
              <a:spcAft>
                <a:spcPts val="0"/>
              </a:spcAft>
              <a:buSzPts val="2000"/>
              <a:buAutoNum type="arabicPeriod"/>
            </a:pPr>
            <a:r>
              <a:rPr lang="fr-FR" dirty="0" err="1"/>
              <a:t>Stability</a:t>
            </a:r>
            <a:r>
              <a:rPr lang="fr-FR" dirty="0"/>
              <a:t> (</a:t>
            </a:r>
            <a:r>
              <a:rPr lang="fr-FR" dirty="0" err="1"/>
              <a:t>Asymmetric</a:t>
            </a:r>
            <a:r>
              <a:rPr lang="fr-FR" dirty="0"/>
              <a:t> </a:t>
            </a:r>
            <a:r>
              <a:rPr lang="fr-FR" dirty="0" err="1"/>
              <a:t>stability</a:t>
            </a:r>
            <a:r>
              <a:rPr lang="fr-FR" dirty="0"/>
              <a:t> clauses)</a:t>
            </a:r>
            <a:endParaRPr dirty="0"/>
          </a:p>
          <a:p>
            <a:pPr marL="914400" lvl="1" indent="-457200" algn="l" rtl="0">
              <a:lnSpc>
                <a:spcPct val="100000"/>
              </a:lnSpc>
              <a:spcBef>
                <a:spcPts val="2300"/>
              </a:spcBef>
              <a:spcAft>
                <a:spcPts val="0"/>
              </a:spcAft>
              <a:buSzPts val="2000"/>
              <a:buAutoNum type="arabicPeriod"/>
            </a:pPr>
            <a:r>
              <a:rPr lang="fr-FR" dirty="0" err="1"/>
              <a:t>Progressivity</a:t>
            </a:r>
            <a:endParaRPr dirty="0"/>
          </a:p>
          <a:p>
            <a:pPr marL="0" lvl="0" indent="0" algn="l" rtl="0">
              <a:lnSpc>
                <a:spcPct val="100000"/>
              </a:lnSpc>
              <a:spcBef>
                <a:spcPts val="1800"/>
              </a:spcBef>
              <a:spcAft>
                <a:spcPts val="0"/>
              </a:spcAft>
              <a:buSzPts val="2400"/>
              <a:buNone/>
            </a:pPr>
            <a:r>
              <a:rPr lang="fr-FR" dirty="0"/>
              <a:t>Ad valorem </a:t>
            </a:r>
            <a:r>
              <a:rPr lang="fr-FR" dirty="0" err="1"/>
              <a:t>Royalty</a:t>
            </a:r>
            <a:r>
              <a:rPr lang="fr-FR" dirty="0"/>
              <a:t>, CIT…</a:t>
            </a:r>
            <a:endParaRPr dirty="0"/>
          </a:p>
        </p:txBody>
      </p:sp>
      <p:sp>
        <p:nvSpPr>
          <p:cNvPr id="710" name="Google Shape;710;p7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Issue  4: Natural </a:t>
            </a:r>
            <a:r>
              <a:rPr lang="fr-FR" dirty="0" err="1"/>
              <a:t>resources</a:t>
            </a:r>
            <a:r>
              <a:rPr lang="fr-FR" dirty="0"/>
              <a:t> </a:t>
            </a:r>
            <a:r>
              <a:rPr lang="fr-FR" dirty="0" err="1"/>
              <a:t>tax</a:t>
            </a:r>
            <a:r>
              <a:rPr lang="fr-FR" dirty="0"/>
              <a:t> </a:t>
            </a:r>
            <a:r>
              <a:rPr lang="fr-FR" dirty="0" err="1"/>
              <a:t>regime</a:t>
            </a:r>
            <a:r>
              <a:rPr lang="fr-FR" dirty="0"/>
              <a:t> and </a:t>
            </a:r>
            <a:r>
              <a:rPr lang="fr-FR" dirty="0" err="1"/>
              <a:t>tax</a:t>
            </a:r>
            <a:r>
              <a:rPr lang="fr-FR" dirty="0"/>
              <a:t> </a:t>
            </a:r>
            <a:r>
              <a:rPr lang="fr-FR" dirty="0" err="1"/>
              <a:t>reform</a:t>
            </a:r>
            <a:r>
              <a:rPr lang="fr-FR" dirty="0"/>
              <a:t> (EU Policy Note E1)</a:t>
            </a:r>
            <a:endParaRP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74"/>
          <p:cNvSpPr txBox="1">
            <a:spLocks noGrp="1"/>
          </p:cNvSpPr>
          <p:nvPr>
            <p:ph type="body" idx="1"/>
          </p:nvPr>
        </p:nvSpPr>
        <p:spPr>
          <a:xfrm>
            <a:off x="775671" y="1292225"/>
            <a:ext cx="10905699" cy="38819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sz="2800" dirty="0"/>
              <a:t>How the </a:t>
            </a:r>
            <a:r>
              <a:rPr lang="fr-FR" sz="2800" dirty="0" err="1"/>
              <a:t>tax</a:t>
            </a:r>
            <a:r>
              <a:rPr lang="fr-FR" sz="2800" dirty="0"/>
              <a:t> </a:t>
            </a:r>
            <a:r>
              <a:rPr lang="fr-FR" sz="2800" dirty="0" err="1"/>
              <a:t>burden</a:t>
            </a:r>
            <a:r>
              <a:rPr lang="fr-FR" sz="2800" dirty="0"/>
              <a:t> </a:t>
            </a:r>
            <a:r>
              <a:rPr lang="fr-FR" sz="2800" dirty="0" err="1"/>
              <a:t>is</a:t>
            </a:r>
            <a:r>
              <a:rPr lang="fr-FR" sz="2800" dirty="0"/>
              <a:t> </a:t>
            </a:r>
            <a:r>
              <a:rPr lang="fr-FR" sz="2800" dirty="0" err="1"/>
              <a:t>shared</a:t>
            </a:r>
            <a:r>
              <a:rPr lang="fr-FR" sz="2800" dirty="0"/>
              <a:t> </a:t>
            </a:r>
            <a:r>
              <a:rPr lang="fr-FR" sz="2800" dirty="0" err="1"/>
              <a:t>between</a:t>
            </a:r>
            <a:r>
              <a:rPr lang="fr-FR" sz="2800" dirty="0"/>
              <a:t> </a:t>
            </a:r>
            <a:r>
              <a:rPr lang="fr-FR" sz="2800" dirty="0" err="1"/>
              <a:t>producer</a:t>
            </a:r>
            <a:r>
              <a:rPr lang="fr-FR" sz="2800" dirty="0"/>
              <a:t> and consumer?</a:t>
            </a:r>
            <a:endParaRPr sz="2800" dirty="0"/>
          </a:p>
          <a:p>
            <a:pPr marL="685800" lvl="1" indent="-228600" algn="l" rtl="0">
              <a:lnSpc>
                <a:spcPct val="100000"/>
              </a:lnSpc>
              <a:spcBef>
                <a:spcPts val="600"/>
              </a:spcBef>
              <a:spcAft>
                <a:spcPts val="0"/>
              </a:spcAft>
              <a:buSzPts val="2000"/>
              <a:buChar char="•"/>
            </a:pPr>
            <a:r>
              <a:rPr lang="fr-FR" sz="2400" dirty="0" err="1"/>
              <a:t>Whoever</a:t>
            </a:r>
            <a:r>
              <a:rPr lang="fr-FR" sz="2400" dirty="0"/>
              <a:t> </a:t>
            </a:r>
            <a:r>
              <a:rPr lang="fr-FR" sz="2400" dirty="0" err="1"/>
              <a:t>is</a:t>
            </a:r>
            <a:r>
              <a:rPr lang="fr-FR" sz="2400" dirty="0"/>
              <a:t> </a:t>
            </a:r>
            <a:r>
              <a:rPr lang="fr-FR" sz="2400" dirty="0" err="1"/>
              <a:t>paying</a:t>
            </a:r>
            <a:r>
              <a:rPr lang="fr-FR" sz="2400" dirty="0"/>
              <a:t> the </a:t>
            </a:r>
            <a:r>
              <a:rPr lang="fr-FR" sz="2400" dirty="0" err="1"/>
              <a:t>tax</a:t>
            </a:r>
            <a:r>
              <a:rPr lang="fr-FR" sz="2400" dirty="0"/>
              <a:t> (consumer or </a:t>
            </a:r>
            <a:r>
              <a:rPr lang="fr-FR" sz="2400" dirty="0" err="1"/>
              <a:t>producer</a:t>
            </a:r>
            <a:r>
              <a:rPr lang="fr-FR" sz="2400" dirty="0"/>
              <a:t>).</a:t>
            </a:r>
            <a:endParaRPr sz="2400" dirty="0"/>
          </a:p>
          <a:p>
            <a:pPr marL="685800" lvl="1" indent="-228600" algn="l" rtl="0">
              <a:lnSpc>
                <a:spcPct val="100000"/>
              </a:lnSpc>
              <a:spcBef>
                <a:spcPts val="600"/>
              </a:spcBef>
              <a:spcAft>
                <a:spcPts val="0"/>
              </a:spcAft>
              <a:buSzPts val="2000"/>
              <a:buChar char="•"/>
            </a:pPr>
            <a:r>
              <a:rPr lang="fr-FR" sz="2400" dirty="0" err="1"/>
              <a:t>Does</a:t>
            </a:r>
            <a:r>
              <a:rPr lang="fr-FR" sz="2400" dirty="0"/>
              <a:t> a </a:t>
            </a:r>
            <a:r>
              <a:rPr lang="fr-FR" sz="2400" dirty="0" err="1"/>
              <a:t>tax</a:t>
            </a:r>
            <a:r>
              <a:rPr lang="fr-FR" sz="2400" dirty="0"/>
              <a:t> on </a:t>
            </a:r>
            <a:r>
              <a:rPr lang="fr-FR" sz="2400" dirty="0" err="1"/>
              <a:t>beer</a:t>
            </a:r>
            <a:r>
              <a:rPr lang="fr-FR" sz="2400" dirty="0"/>
              <a:t> (excise) </a:t>
            </a:r>
            <a:r>
              <a:rPr lang="fr-FR" sz="2400" dirty="0" err="1"/>
              <a:t>increase</a:t>
            </a:r>
            <a:r>
              <a:rPr lang="fr-FR" sz="2400" dirty="0"/>
              <a:t> the </a:t>
            </a:r>
            <a:r>
              <a:rPr lang="fr-FR" sz="2400" dirty="0" err="1"/>
              <a:t>price</a:t>
            </a:r>
            <a:r>
              <a:rPr lang="fr-FR" sz="2400" dirty="0"/>
              <a:t> of </a:t>
            </a:r>
            <a:r>
              <a:rPr lang="fr-FR" sz="2400" dirty="0" err="1"/>
              <a:t>beer</a:t>
            </a:r>
            <a:r>
              <a:rPr lang="fr-FR" sz="2400" dirty="0"/>
              <a:t> or </a:t>
            </a:r>
            <a:r>
              <a:rPr lang="fr-FR" sz="2400" dirty="0" err="1"/>
              <a:t>reduce</a:t>
            </a:r>
            <a:r>
              <a:rPr lang="fr-FR" sz="2400" dirty="0"/>
              <a:t> the profit of </a:t>
            </a:r>
            <a:r>
              <a:rPr lang="fr-FR" sz="2400" dirty="0" err="1"/>
              <a:t>brewery</a:t>
            </a:r>
            <a:r>
              <a:rPr lang="fr-FR" sz="2400" dirty="0"/>
              <a:t>?</a:t>
            </a:r>
            <a:endParaRPr sz="2400" dirty="0"/>
          </a:p>
          <a:p>
            <a:pPr marL="228600" lvl="0" indent="-228600" algn="l" rtl="0">
              <a:lnSpc>
                <a:spcPct val="100000"/>
              </a:lnSpc>
              <a:spcBef>
                <a:spcPts val="600"/>
              </a:spcBef>
              <a:spcAft>
                <a:spcPts val="0"/>
              </a:spcAft>
              <a:buSzPts val="2400"/>
              <a:buChar char="•"/>
            </a:pPr>
            <a:r>
              <a:rPr lang="fr-FR" sz="2800" dirty="0" err="1"/>
              <a:t>Depends</a:t>
            </a:r>
            <a:r>
              <a:rPr lang="fr-FR" sz="2800" dirty="0"/>
              <a:t> on</a:t>
            </a:r>
            <a:endParaRPr sz="2800" dirty="0"/>
          </a:p>
          <a:p>
            <a:pPr marL="685800" lvl="1" indent="-228600" algn="l" rtl="0">
              <a:lnSpc>
                <a:spcPct val="100000"/>
              </a:lnSpc>
              <a:spcBef>
                <a:spcPts val="600"/>
              </a:spcBef>
              <a:spcAft>
                <a:spcPts val="0"/>
              </a:spcAft>
              <a:buSzPts val="2000"/>
              <a:buChar char="•"/>
            </a:pPr>
            <a:r>
              <a:rPr lang="fr-FR" sz="2400" dirty="0" err="1"/>
              <a:t>Elasticity</a:t>
            </a:r>
            <a:r>
              <a:rPr lang="fr-FR" sz="2400" dirty="0"/>
              <a:t> of </a:t>
            </a:r>
            <a:r>
              <a:rPr lang="fr-FR" sz="2400" dirty="0" err="1"/>
              <a:t>price</a:t>
            </a:r>
            <a:r>
              <a:rPr lang="fr-FR" sz="2400" dirty="0"/>
              <a:t> </a:t>
            </a:r>
            <a:r>
              <a:rPr lang="fr-FR" sz="2400" dirty="0" err="1"/>
              <a:t>demand</a:t>
            </a:r>
            <a:r>
              <a:rPr lang="fr-FR" sz="2400" dirty="0"/>
              <a:t> (consumer), </a:t>
            </a:r>
            <a:r>
              <a:rPr lang="fr-FR" sz="2400" dirty="0" err="1"/>
              <a:t>substitutability</a:t>
            </a:r>
            <a:r>
              <a:rPr lang="fr-FR" sz="2400" dirty="0"/>
              <a:t> of the </a:t>
            </a:r>
            <a:r>
              <a:rPr lang="fr-FR" sz="2400" dirty="0" err="1"/>
              <a:t>taxed</a:t>
            </a:r>
            <a:r>
              <a:rPr lang="fr-FR" sz="2400" dirty="0"/>
              <a:t> good, service or factor.</a:t>
            </a:r>
            <a:endParaRPr sz="2400" dirty="0"/>
          </a:p>
          <a:p>
            <a:pPr marL="685800" lvl="1" indent="-228600" algn="l" rtl="0">
              <a:lnSpc>
                <a:spcPct val="100000"/>
              </a:lnSpc>
              <a:spcBef>
                <a:spcPts val="600"/>
              </a:spcBef>
              <a:spcAft>
                <a:spcPts val="0"/>
              </a:spcAft>
              <a:buSzPts val="2000"/>
              <a:buChar char="•"/>
            </a:pPr>
            <a:r>
              <a:rPr lang="fr-FR" sz="2400" dirty="0" err="1"/>
              <a:t>Market</a:t>
            </a:r>
            <a:r>
              <a:rPr lang="fr-FR" sz="2400" dirty="0"/>
              <a:t> structure (</a:t>
            </a:r>
            <a:r>
              <a:rPr lang="fr-FR" sz="2400" dirty="0" err="1"/>
              <a:t>monopoly</a:t>
            </a:r>
            <a:r>
              <a:rPr lang="fr-FR" sz="2400" dirty="0"/>
              <a:t>, </a:t>
            </a:r>
            <a:r>
              <a:rPr lang="fr-FR" sz="2400" dirty="0" err="1"/>
              <a:t>oligoploy</a:t>
            </a:r>
            <a:r>
              <a:rPr lang="fr-FR" sz="2400" dirty="0"/>
              <a:t>, </a:t>
            </a:r>
            <a:r>
              <a:rPr lang="fr-FR" sz="2400" dirty="0" err="1"/>
              <a:t>perfect</a:t>
            </a:r>
            <a:r>
              <a:rPr lang="fr-FR" sz="2400" dirty="0"/>
              <a:t> </a:t>
            </a:r>
            <a:r>
              <a:rPr lang="fr-FR" sz="2400" dirty="0" err="1"/>
              <a:t>competition</a:t>
            </a:r>
            <a:r>
              <a:rPr lang="fr-FR" sz="2400" dirty="0"/>
              <a:t>).</a:t>
            </a:r>
            <a:endParaRPr sz="2400" dirty="0"/>
          </a:p>
          <a:p>
            <a:pPr marL="228600" lvl="0" indent="-228600" algn="l" rtl="0">
              <a:lnSpc>
                <a:spcPct val="100000"/>
              </a:lnSpc>
              <a:spcBef>
                <a:spcPts val="600"/>
              </a:spcBef>
              <a:spcAft>
                <a:spcPts val="0"/>
              </a:spcAft>
              <a:buSzPts val="2400"/>
              <a:buChar char="•"/>
            </a:pPr>
            <a:r>
              <a:rPr lang="fr-FR" sz="2800" dirty="0" err="1"/>
              <a:t>Pass</a:t>
            </a:r>
            <a:r>
              <a:rPr lang="fr-FR" sz="2800" dirty="0"/>
              <a:t> </a:t>
            </a:r>
            <a:r>
              <a:rPr lang="fr-FR" sz="2800" dirty="0" err="1"/>
              <a:t>through</a:t>
            </a:r>
            <a:r>
              <a:rPr lang="fr-FR" sz="2800" dirty="0"/>
              <a:t> </a:t>
            </a:r>
            <a:r>
              <a:rPr lang="fr-FR" sz="2800" dirty="0" err="1"/>
              <a:t>analysis</a:t>
            </a:r>
            <a:endParaRPr sz="2800" dirty="0"/>
          </a:p>
          <a:p>
            <a:pPr marL="228600" lvl="0" indent="-228600" algn="l" rtl="0">
              <a:lnSpc>
                <a:spcPct val="100000"/>
              </a:lnSpc>
              <a:spcBef>
                <a:spcPts val="600"/>
              </a:spcBef>
              <a:spcAft>
                <a:spcPts val="0"/>
              </a:spcAft>
              <a:buSzPts val="2400"/>
              <a:buChar char="•"/>
            </a:pPr>
            <a:r>
              <a:rPr lang="fr-FR" sz="2800" dirty="0"/>
              <a:t>Beyond, Marginal Excess </a:t>
            </a:r>
            <a:r>
              <a:rPr lang="fr-FR" sz="2800" dirty="0" err="1"/>
              <a:t>Burden</a:t>
            </a:r>
            <a:r>
              <a:rPr lang="fr-FR" sz="2800" dirty="0"/>
              <a:t> of taxation, </a:t>
            </a:r>
            <a:endParaRPr sz="2800" dirty="0"/>
          </a:p>
          <a:p>
            <a:pPr marL="685800" lvl="1" indent="-228600" algn="l" rtl="0">
              <a:lnSpc>
                <a:spcPct val="100000"/>
              </a:lnSpc>
              <a:spcBef>
                <a:spcPts val="600"/>
              </a:spcBef>
              <a:spcAft>
                <a:spcPts val="0"/>
              </a:spcAft>
              <a:buSzPts val="2000"/>
              <a:buChar char="•"/>
            </a:pPr>
            <a:r>
              <a:rPr lang="fr-FR" sz="2400" dirty="0" err="1"/>
              <a:t>Haberger</a:t>
            </a:r>
            <a:r>
              <a:rPr lang="fr-FR" sz="2400" dirty="0"/>
              <a:t> triangle, CGEE, DSGE</a:t>
            </a:r>
            <a:endParaRPr sz="2400" dirty="0"/>
          </a:p>
        </p:txBody>
      </p:sp>
      <p:sp>
        <p:nvSpPr>
          <p:cNvPr id="723" name="Google Shape;723;p74"/>
          <p:cNvSpPr txBox="1">
            <a:spLocks noGrp="1"/>
          </p:cNvSpPr>
          <p:nvPr>
            <p:ph type="title"/>
          </p:nvPr>
        </p:nvSpPr>
        <p:spPr>
          <a:xfrm>
            <a:off x="970721" y="3304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To go </a:t>
            </a:r>
            <a:r>
              <a:rPr lang="fr-FR" dirty="0" err="1"/>
              <a:t>further</a:t>
            </a:r>
            <a:r>
              <a:rPr lang="fr-FR" dirty="0"/>
              <a:t>: </a:t>
            </a:r>
            <a:r>
              <a:rPr lang="fr-FR" dirty="0" err="1"/>
              <a:t>Tax</a:t>
            </a:r>
            <a:r>
              <a:rPr lang="fr-FR" dirty="0"/>
              <a:t> incidence</a:t>
            </a:r>
            <a:endParaRP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75"/>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fr-FR" sz="6000">
                <a:solidFill>
                  <a:schemeClr val="dk2"/>
                </a:solidFill>
                <a:latin typeface="Arial"/>
                <a:ea typeface="Arial"/>
                <a:cs typeface="Arial"/>
                <a:sym typeface="Arial"/>
              </a:rPr>
              <a:t>Lets talk about Budget Support DRM Indicators</a:t>
            </a:r>
            <a:endParaRPr sz="6000">
              <a:solidFill>
                <a:schemeClr val="dk2"/>
              </a:solidFill>
              <a:latin typeface="Arial"/>
              <a:ea typeface="Arial"/>
              <a:cs typeface="Arial"/>
              <a:sym typeface="Arial"/>
            </a:endParaRPr>
          </a:p>
        </p:txBody>
      </p:sp>
      <p:sp>
        <p:nvSpPr>
          <p:cNvPr id="730" name="Google Shape;730;p75"/>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dirty="0" err="1"/>
              <a:t>Some</a:t>
            </a:r>
            <a:r>
              <a:rPr lang="fr-FR" dirty="0"/>
              <a:t> </a:t>
            </a:r>
            <a:r>
              <a:rPr lang="fr-FR" dirty="0" err="1"/>
              <a:t>hints</a:t>
            </a:r>
            <a:r>
              <a:rPr lang="fr-FR" dirty="0"/>
              <a:t> …</a:t>
            </a:r>
            <a:endParaRP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76"/>
          <p:cNvSpPr txBox="1">
            <a:spLocks noGrp="1"/>
          </p:cNvSpPr>
          <p:nvPr>
            <p:ph type="body" idx="1"/>
          </p:nvPr>
        </p:nvSpPr>
        <p:spPr>
          <a:xfrm>
            <a:off x="831476" y="1459303"/>
            <a:ext cx="10905699" cy="510439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SzPts val="2400"/>
              <a:buChar char="•"/>
            </a:pPr>
            <a:r>
              <a:rPr lang="fr-FR" sz="2800" dirty="0"/>
              <a:t>SMART </a:t>
            </a:r>
            <a:r>
              <a:rPr lang="fr-FR" sz="2800" dirty="0" err="1"/>
              <a:t>indicators</a:t>
            </a:r>
            <a:r>
              <a:rPr lang="fr-FR" sz="2800" dirty="0"/>
              <a:t>: </a:t>
            </a:r>
            <a:endParaRPr sz="2800" dirty="0"/>
          </a:p>
          <a:p>
            <a:pPr marL="685800" lvl="1" indent="-228600" algn="l" rtl="0">
              <a:lnSpc>
                <a:spcPct val="100000"/>
              </a:lnSpc>
              <a:spcBef>
                <a:spcPts val="600"/>
              </a:spcBef>
              <a:spcAft>
                <a:spcPts val="0"/>
              </a:spcAft>
              <a:buSzPts val="2000"/>
              <a:buChar char="•"/>
            </a:pPr>
            <a:r>
              <a:rPr lang="fr-FR" sz="2400" dirty="0" err="1"/>
              <a:t>Specific</a:t>
            </a:r>
            <a:r>
              <a:rPr lang="fr-FR" sz="2400" dirty="0"/>
              <a:t>, </a:t>
            </a:r>
            <a:r>
              <a:rPr lang="fr-FR" sz="2400" dirty="0" err="1"/>
              <a:t>Measurable</a:t>
            </a:r>
            <a:r>
              <a:rPr lang="fr-FR" sz="2400" dirty="0"/>
              <a:t>, </a:t>
            </a:r>
            <a:r>
              <a:rPr lang="fr-FR" sz="2400" dirty="0" err="1"/>
              <a:t>Achievable</a:t>
            </a:r>
            <a:r>
              <a:rPr lang="fr-FR" sz="2400" dirty="0"/>
              <a:t>, Relevant, </a:t>
            </a:r>
            <a:r>
              <a:rPr lang="fr-FR" sz="2400" dirty="0" err="1"/>
              <a:t>Timely</a:t>
            </a:r>
            <a:endParaRPr sz="2400" dirty="0"/>
          </a:p>
          <a:p>
            <a:pPr marL="228600" lvl="0" indent="-228600" algn="l" rtl="0">
              <a:lnSpc>
                <a:spcPct val="100000"/>
              </a:lnSpc>
              <a:spcBef>
                <a:spcPts val="600"/>
              </a:spcBef>
              <a:spcAft>
                <a:spcPts val="0"/>
              </a:spcAft>
              <a:buSzPts val="2400"/>
              <a:buChar char="•"/>
            </a:pPr>
            <a:r>
              <a:rPr lang="fr-FR" sz="2800" dirty="0"/>
              <a:t>Final goals:</a:t>
            </a:r>
            <a:endParaRPr sz="2800" dirty="0"/>
          </a:p>
          <a:p>
            <a:pPr marL="685800" lvl="1" indent="-228600" algn="l" rtl="0">
              <a:lnSpc>
                <a:spcPct val="100000"/>
              </a:lnSpc>
              <a:spcBef>
                <a:spcPts val="600"/>
              </a:spcBef>
              <a:spcAft>
                <a:spcPts val="0"/>
              </a:spcAft>
              <a:buSzPts val="2000"/>
              <a:buChar char="•"/>
            </a:pPr>
            <a:r>
              <a:rPr lang="fr-FR" sz="2400" dirty="0" err="1"/>
              <a:t>Increasing</a:t>
            </a:r>
            <a:r>
              <a:rPr lang="fr-FR" sz="2400" dirty="0"/>
              <a:t> the </a:t>
            </a:r>
            <a:r>
              <a:rPr lang="fr-FR" sz="2400" dirty="0" err="1"/>
              <a:t>tax</a:t>
            </a:r>
            <a:r>
              <a:rPr lang="fr-FR" sz="2400" dirty="0"/>
              <a:t> revenue to GDP ratio (</a:t>
            </a:r>
            <a:r>
              <a:rPr lang="fr-FR" sz="2400" dirty="0" err="1"/>
              <a:t>quantity</a:t>
            </a:r>
            <a:r>
              <a:rPr lang="fr-FR" sz="2400" dirty="0"/>
              <a:t>)</a:t>
            </a:r>
            <a:endParaRPr sz="2400" dirty="0"/>
          </a:p>
          <a:p>
            <a:pPr marL="685800" lvl="1" indent="-228600" algn="l" rtl="0">
              <a:lnSpc>
                <a:spcPct val="100000"/>
              </a:lnSpc>
              <a:spcBef>
                <a:spcPts val="600"/>
              </a:spcBef>
              <a:spcAft>
                <a:spcPts val="0"/>
              </a:spcAft>
              <a:buSzPts val="2000"/>
              <a:buChar char="•"/>
            </a:pPr>
            <a:r>
              <a:rPr lang="fr-FR" sz="2400" dirty="0" err="1"/>
              <a:t>Improving</a:t>
            </a:r>
            <a:r>
              <a:rPr lang="fr-FR" sz="2400" dirty="0"/>
              <a:t> the </a:t>
            </a:r>
            <a:r>
              <a:rPr lang="fr-FR" sz="2400" dirty="0" err="1"/>
              <a:t>quality</a:t>
            </a:r>
            <a:r>
              <a:rPr lang="fr-FR" sz="2400" dirty="0"/>
              <a:t> of the </a:t>
            </a:r>
            <a:r>
              <a:rPr lang="fr-FR" sz="2400" dirty="0" err="1"/>
              <a:t>tax</a:t>
            </a:r>
            <a:r>
              <a:rPr lang="fr-FR" sz="2400" dirty="0"/>
              <a:t> system</a:t>
            </a:r>
            <a:endParaRPr sz="2400" dirty="0"/>
          </a:p>
          <a:p>
            <a:pPr marL="1143000" lvl="2" indent="-228600" algn="l" rtl="0">
              <a:lnSpc>
                <a:spcPct val="100000"/>
              </a:lnSpc>
              <a:spcBef>
                <a:spcPts val="600"/>
              </a:spcBef>
              <a:spcAft>
                <a:spcPts val="0"/>
              </a:spcAft>
              <a:buSzPts val="1800"/>
              <a:buChar char="•"/>
            </a:pPr>
            <a:r>
              <a:rPr lang="fr-FR" sz="2000" dirty="0" err="1"/>
              <a:t>Tax</a:t>
            </a:r>
            <a:r>
              <a:rPr lang="fr-FR" sz="2000" dirty="0"/>
              <a:t> system: </a:t>
            </a:r>
            <a:r>
              <a:rPr lang="fr-FR" sz="2000" dirty="0" err="1"/>
              <a:t>Tax</a:t>
            </a:r>
            <a:r>
              <a:rPr lang="fr-FR" sz="2000" dirty="0"/>
              <a:t> </a:t>
            </a:r>
            <a:r>
              <a:rPr lang="fr-FR" sz="2000" dirty="0" err="1"/>
              <a:t>policy</a:t>
            </a:r>
            <a:r>
              <a:rPr lang="fr-FR" sz="2000" dirty="0"/>
              <a:t> and revenue (</a:t>
            </a:r>
            <a:r>
              <a:rPr lang="fr-FR" sz="2000" dirty="0" err="1"/>
              <a:t>tax</a:t>
            </a:r>
            <a:r>
              <a:rPr lang="fr-FR" sz="2000" dirty="0"/>
              <a:t> and customs) administration,</a:t>
            </a:r>
            <a:endParaRPr sz="2000" dirty="0"/>
          </a:p>
          <a:p>
            <a:pPr marL="1143000" lvl="2" indent="-228600" algn="l" rtl="0">
              <a:lnSpc>
                <a:spcPct val="100000"/>
              </a:lnSpc>
              <a:spcBef>
                <a:spcPts val="600"/>
              </a:spcBef>
              <a:spcAft>
                <a:spcPts val="0"/>
              </a:spcAft>
              <a:buSzPts val="1800"/>
              <a:buChar char="•"/>
            </a:pPr>
            <a:r>
              <a:rPr lang="fr-FR" sz="2000" dirty="0" err="1"/>
              <a:t>Transparency</a:t>
            </a:r>
            <a:r>
              <a:rPr lang="fr-FR" sz="2000" dirty="0"/>
              <a:t>, </a:t>
            </a:r>
            <a:r>
              <a:rPr lang="fr-FR" sz="2000" dirty="0" err="1"/>
              <a:t>fairness</a:t>
            </a:r>
            <a:r>
              <a:rPr lang="fr-FR" sz="2000" dirty="0"/>
              <a:t>, </a:t>
            </a:r>
            <a:r>
              <a:rPr lang="fr-FR" sz="2000" dirty="0" err="1"/>
              <a:t>inequality</a:t>
            </a:r>
            <a:r>
              <a:rPr lang="fr-FR" sz="2000" dirty="0"/>
              <a:t>, </a:t>
            </a:r>
            <a:r>
              <a:rPr lang="fr-FR" sz="2000" dirty="0" err="1"/>
              <a:t>gender</a:t>
            </a:r>
            <a:endParaRPr sz="2000" dirty="0"/>
          </a:p>
          <a:p>
            <a:pPr marL="1143000" lvl="2" indent="-228600" algn="l" rtl="0">
              <a:lnSpc>
                <a:spcPct val="100000"/>
              </a:lnSpc>
              <a:spcBef>
                <a:spcPts val="600"/>
              </a:spcBef>
              <a:spcAft>
                <a:spcPts val="0"/>
              </a:spcAft>
              <a:buSzPts val="1800"/>
              <a:buChar char="•"/>
            </a:pPr>
            <a:r>
              <a:rPr lang="fr-FR" sz="2000" dirty="0" err="1"/>
              <a:t>Environment</a:t>
            </a:r>
            <a:r>
              <a:rPr lang="fr-FR" sz="2000" dirty="0"/>
              <a:t> (Green taxation)</a:t>
            </a:r>
            <a:endParaRPr sz="2000" dirty="0"/>
          </a:p>
          <a:p>
            <a:pPr marL="228600" lvl="0" indent="-228600" algn="l" rtl="0">
              <a:lnSpc>
                <a:spcPct val="100000"/>
              </a:lnSpc>
              <a:spcBef>
                <a:spcPts val="600"/>
              </a:spcBef>
              <a:spcAft>
                <a:spcPts val="0"/>
              </a:spcAft>
              <a:buSzPts val="2400"/>
              <a:buChar char="•"/>
            </a:pPr>
            <a:r>
              <a:rPr lang="fr-FR" sz="2800" dirty="0"/>
              <a:t> </a:t>
            </a:r>
            <a:r>
              <a:rPr lang="fr-FR" sz="2800" dirty="0" err="1"/>
              <a:t>Which</a:t>
            </a:r>
            <a:r>
              <a:rPr lang="fr-FR" sz="2800" dirty="0"/>
              <a:t> instruments? Policy or administration?</a:t>
            </a:r>
            <a:endParaRPr sz="2800" dirty="0"/>
          </a:p>
          <a:p>
            <a:pPr marL="685800" lvl="1" indent="-228600" algn="l" rtl="0">
              <a:lnSpc>
                <a:spcPct val="100000"/>
              </a:lnSpc>
              <a:spcBef>
                <a:spcPts val="600"/>
              </a:spcBef>
              <a:spcAft>
                <a:spcPts val="0"/>
              </a:spcAft>
              <a:buSzPts val="2000"/>
              <a:buChar char="•"/>
            </a:pPr>
            <a:r>
              <a:rPr lang="fr-FR" sz="2400" dirty="0"/>
              <a:t>Trade-off </a:t>
            </a:r>
            <a:r>
              <a:rPr lang="fr-FR" sz="2400" dirty="0" err="1"/>
              <a:t>between</a:t>
            </a:r>
            <a:r>
              <a:rPr lang="fr-FR" sz="2400" dirty="0"/>
              <a:t> large or </a:t>
            </a:r>
            <a:r>
              <a:rPr lang="fr-FR" sz="2400" dirty="0" err="1"/>
              <a:t>specific</a:t>
            </a:r>
            <a:r>
              <a:rPr lang="fr-FR" sz="2400" dirty="0"/>
              <a:t> </a:t>
            </a:r>
            <a:r>
              <a:rPr lang="fr-FR" sz="2400" dirty="0" err="1"/>
              <a:t>indicator</a:t>
            </a:r>
            <a:r>
              <a:rPr lang="fr-FR" sz="2400" dirty="0"/>
              <a:t> (</a:t>
            </a:r>
            <a:r>
              <a:rPr lang="fr-FR" sz="2400" dirty="0" err="1"/>
              <a:t>political</a:t>
            </a:r>
            <a:r>
              <a:rPr lang="fr-FR" sz="2400" dirty="0"/>
              <a:t> </a:t>
            </a:r>
            <a:r>
              <a:rPr lang="fr-FR" sz="2400" dirty="0" err="1"/>
              <a:t>commitment</a:t>
            </a:r>
            <a:r>
              <a:rPr lang="fr-FR" sz="2400" dirty="0"/>
              <a:t>)</a:t>
            </a:r>
            <a:endParaRPr dirty="0"/>
          </a:p>
        </p:txBody>
      </p:sp>
      <p:sp>
        <p:nvSpPr>
          <p:cNvPr id="736" name="Google Shape;736;p7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fr-FR" dirty="0"/>
              <a:t>Building a DRM </a:t>
            </a:r>
            <a:r>
              <a:rPr lang="fr-FR" dirty="0" err="1"/>
              <a:t>indicator</a:t>
            </a:r>
            <a:r>
              <a:rPr lang="fr-FR" dirty="0"/>
              <a:t> for Budget Support</a:t>
            </a:r>
            <a:endParaRPr dirty="0"/>
          </a:p>
        </p:txBody>
      </p:sp>
    </p:spTree>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O">
    <a:dk1>
      <a:srgbClr val="000000"/>
    </a:dk1>
    <a:lt1>
      <a:sysClr val="window" lastClr="FFFFFF"/>
    </a:lt1>
    <a:dk2>
      <a:srgbClr val="44546A"/>
    </a:dk2>
    <a:lt2>
      <a:srgbClr val="E6E6E6"/>
    </a:lt2>
    <a:accent1>
      <a:srgbClr val="001E60"/>
    </a:accent1>
    <a:accent2>
      <a:srgbClr val="3370AC"/>
    </a:accent2>
    <a:accent3>
      <a:srgbClr val="66C4EB"/>
    </a:accent3>
    <a:accent4>
      <a:srgbClr val="E97537"/>
    </a:accent4>
    <a:accent5>
      <a:srgbClr val="DA291C"/>
    </a:accent5>
    <a:accent6>
      <a:srgbClr val="91004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565401-6124-4834-af4c-bc1a772a6083">
      <Terms xmlns="http://schemas.microsoft.com/office/infopath/2007/PartnerControls"/>
    </lcf76f155ced4ddcb4097134ff3c332f>
    <TaxCatchAll xmlns="ed350a78-f7eb-44a2-bb43-fd61cd942e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D2C354A9B80F4897019BC7E2880A88" ma:contentTypeVersion="12" ma:contentTypeDescription="Create a new document." ma:contentTypeScope="" ma:versionID="1e86798e2b853f7a5903e3687477ae7e">
  <xsd:schema xmlns:xsd="http://www.w3.org/2001/XMLSchema" xmlns:xs="http://www.w3.org/2001/XMLSchema" xmlns:p="http://schemas.microsoft.com/office/2006/metadata/properties" xmlns:ns2="2a565401-6124-4834-af4c-bc1a772a6083" xmlns:ns3="ed350a78-f7eb-44a2-bb43-fd61cd942e28" targetNamespace="http://schemas.microsoft.com/office/2006/metadata/properties" ma:root="true" ma:fieldsID="52cbab8f537505d99670c8d89078eec5" ns2:_="" ns3:_="">
    <xsd:import namespace="2a565401-6124-4834-af4c-bc1a772a6083"/>
    <xsd:import namespace="ed350a78-f7eb-44a2-bb43-fd61cd942e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565401-6124-4834-af4c-bc1a772a6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350a78-f7eb-44a2-bb43-fd61cd942e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78d1a3d-e81f-4bff-bbc6-d780fc8e7540}" ma:internalName="TaxCatchAll" ma:showField="CatchAllData" ma:web="ed350a78-f7eb-44a2-bb43-fd61cd942e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0ED4B7-EA36-46C2-9848-FC244BDB588C}">
  <ds:schemaRefs>
    <ds:schemaRef ds:uri="http://schemas.microsoft.com/sharepoint/v3/contenttype/forms"/>
  </ds:schemaRefs>
</ds:datastoreItem>
</file>

<file path=customXml/itemProps2.xml><?xml version="1.0" encoding="utf-8"?>
<ds:datastoreItem xmlns:ds="http://schemas.openxmlformats.org/officeDocument/2006/customXml" ds:itemID="{B0A54AFD-D084-4F17-9474-6BB8791E88AA}">
  <ds:schemaRefs>
    <ds:schemaRef ds:uri="http://schemas.microsoft.com/office/2006/metadata/properties"/>
    <ds:schemaRef ds:uri="http://schemas.microsoft.com/office/infopath/2007/PartnerControls"/>
    <ds:schemaRef ds:uri="2a565401-6124-4834-af4c-bc1a772a6083"/>
    <ds:schemaRef ds:uri="ed350a78-f7eb-44a2-bb43-fd61cd942e28"/>
  </ds:schemaRefs>
</ds:datastoreItem>
</file>

<file path=customXml/itemProps3.xml><?xml version="1.0" encoding="utf-8"?>
<ds:datastoreItem xmlns:ds="http://schemas.openxmlformats.org/officeDocument/2006/customXml" ds:itemID="{0CD15145-CD4B-4A5E-9FDB-52C4098895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565401-6124-4834-af4c-bc1a772a6083"/>
    <ds:schemaRef ds:uri="ed350a78-f7eb-44a2-bb43-fd61cd942e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11203</TotalTime>
  <Words>8938</Words>
  <Application>Microsoft Office PowerPoint</Application>
  <PresentationFormat>Grand écran</PresentationFormat>
  <Paragraphs>957</Paragraphs>
  <Slides>104</Slides>
  <Notes>90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104</vt:i4>
      </vt:variant>
    </vt:vector>
  </HeadingPairs>
  <TitlesOfParts>
    <vt:vector size="114" baseType="lpstr">
      <vt:lpstr>Wingdings</vt:lpstr>
      <vt:lpstr>Aptos Narrow</vt:lpstr>
      <vt:lpstr>Calibri</vt:lpstr>
      <vt:lpstr>Verdana</vt:lpstr>
      <vt:lpstr>Arial Narrow</vt:lpstr>
      <vt:lpstr>Noto Sans Symbols</vt:lpstr>
      <vt:lpstr>Constantia</vt:lpstr>
      <vt:lpstr>Arial</vt:lpstr>
      <vt:lpstr>Arial Black</vt:lpstr>
      <vt:lpstr>Office Theme</vt:lpstr>
      <vt:lpstr>Domestic Revenue Mobilisation</vt:lpstr>
      <vt:lpstr>DRM, an introduction</vt:lpstr>
      <vt:lpstr>DRM introduction</vt:lpstr>
      <vt:lpstr>DRM (Introduction)</vt:lpstr>
      <vt:lpstr>Tax revenue (% GDP)</vt:lpstr>
      <vt:lpstr>Composition of tax revenue</vt:lpstr>
      <vt:lpstr>Why do developing countries tax so little?</vt:lpstr>
      <vt:lpstr>Tax effort evaluation</vt:lpstr>
      <vt:lpstr>Caveat: The quality of GDP assessment</vt:lpstr>
      <vt:lpstr>Caveat: Previous examples</vt:lpstr>
      <vt:lpstr>Tax performance and tax effort</vt:lpstr>
      <vt:lpstr>Why do developing countries tax so little?</vt:lpstr>
      <vt:lpstr>Samaritan dilemma</vt:lpstr>
      <vt:lpstr>Samaritan dilemma (Resolution)</vt:lpstr>
      <vt:lpstr>Samaritan dilemma (Resolution)</vt:lpstr>
      <vt:lpstr>Why DRM? (And for what?) </vt:lpstr>
      <vt:lpstr>Beyond revenue, DRM: A tool for State building</vt:lpstr>
      <vt:lpstr>DRM as a tool to build a modern State</vt:lpstr>
      <vt:lpstr>Why the D in DRM?</vt:lpstr>
      <vt:lpstr>Tax transition: Ethiopia (% GDP)</vt:lpstr>
      <vt:lpstr>Tariffs (Customs duties)</vt:lpstr>
      <vt:lpstr>Tariffs</vt:lpstr>
      <vt:lpstr>Questions?</vt:lpstr>
      <vt:lpstr>II. Tax Policy and Tax Administration</vt:lpstr>
      <vt:lpstr>Tax policy and Tax Administration</vt:lpstr>
      <vt:lpstr>Tax policy and tax administration</vt:lpstr>
      <vt:lpstr>Tax Policy (Goals)</vt:lpstr>
      <vt:lpstr>Tax Policy (Instruments)</vt:lpstr>
      <vt:lpstr>General recommendations in tax policy</vt:lpstr>
      <vt:lpstr>Questions?</vt:lpstr>
      <vt:lpstr>Tax administration (Goals)</vt:lpstr>
      <vt:lpstr>Tax administrations (Tools)</vt:lpstr>
      <vt:lpstr>Beyond tax administration: Corporations</vt:lpstr>
      <vt:lpstr>Digitalization process: The case of Kenya (IMF study)</vt:lpstr>
      <vt:lpstr>General recommandations in Tax/Customs administration</vt:lpstr>
      <vt:lpstr>TADAT</vt:lpstr>
      <vt:lpstr>The TADAT Framework _ April 2019 Edition</vt:lpstr>
      <vt:lpstr>TADAT Framework (cont’d)</vt:lpstr>
      <vt:lpstr>TADAT Framework (cont’d)</vt:lpstr>
      <vt:lpstr>TADAT Framework (cont’d)</vt:lpstr>
      <vt:lpstr>TADAT Framework (cont’d)</vt:lpstr>
      <vt:lpstr>Présentation PowerPoint</vt:lpstr>
      <vt:lpstr> A tool applicable across regions and income levels</vt:lpstr>
      <vt:lpstr>Présentation PowerPoint</vt:lpstr>
      <vt:lpstr>TADAT Framework (cont’d)</vt:lpstr>
      <vt:lpstr>Questions?</vt:lpstr>
      <vt:lpstr>Worldwide Long-Term Trends in Tax Reform</vt:lpstr>
      <vt:lpstr>Questions?</vt:lpstr>
      <vt:lpstr>III. Taxonomy of Taxes</vt:lpstr>
      <vt:lpstr>Taxonomy of Taxes </vt:lpstr>
      <vt:lpstr>Taxonomy of taxes</vt:lpstr>
      <vt:lpstr>VAT</vt:lpstr>
      <vt:lpstr>VAT parameters in relevant countries</vt:lpstr>
      <vt:lpstr>The regressivity of VAT</vt:lpstr>
      <vt:lpstr>Main VAT issues (1)</vt:lpstr>
      <vt:lpstr>Main VAT issues (2)</vt:lpstr>
      <vt:lpstr>Questions?</vt:lpstr>
      <vt:lpstr>VAT</vt:lpstr>
      <vt:lpstr>Excises and Green taxes</vt:lpstr>
      <vt:lpstr>Excises</vt:lpstr>
      <vt:lpstr>Green taxes</vt:lpstr>
      <vt:lpstr>Green tax and fuel subsidies</vt:lpstr>
      <vt:lpstr>Questions?</vt:lpstr>
      <vt:lpstr>Excises</vt:lpstr>
      <vt:lpstr>Direct taxation</vt:lpstr>
      <vt:lpstr>Présentation PowerPoint</vt:lpstr>
      <vt:lpstr>PIT (Personal Income Tax)</vt:lpstr>
      <vt:lpstr>Global Income Tax (=&gt; Dual Income Tax =&gt; Flat Tax)</vt:lpstr>
      <vt:lpstr>Tax wedge</vt:lpstr>
      <vt:lpstr>Tax Wedge (2) https://www.oecd.org/en/publications/taxing-wages-2024_dbcbac85-en.html</vt:lpstr>
      <vt:lpstr>Questions?</vt:lpstr>
      <vt:lpstr>PIT</vt:lpstr>
      <vt:lpstr>CIT (Corporate Income Tax)</vt:lpstr>
      <vt:lpstr>Agressive tax planning: BEPS and GLoBE (OECD) </vt:lpstr>
      <vt:lpstr>Solutions</vt:lpstr>
      <vt:lpstr>Vote on the transfer of international tax negotiations to the United Nations (22/11/2023)</vt:lpstr>
      <vt:lpstr>Questions?</vt:lpstr>
      <vt:lpstr>CIT</vt:lpstr>
      <vt:lpstr>Property Taxes</vt:lpstr>
      <vt:lpstr>Questions?</vt:lpstr>
      <vt:lpstr>Tax expenditures</vt:lpstr>
      <vt:lpstr>Tax expenditures</vt:lpstr>
      <vt:lpstr>Tax expenditure assessment</vt:lpstr>
      <vt:lpstr>Tax expenditures promoting investment: Tax incentives</vt:lpstr>
      <vt:lpstr>Tax expenditure in favor of consumption</vt:lpstr>
      <vt:lpstr>Beyond tax expenditures: Tax gaps</vt:lpstr>
      <vt:lpstr>Questions?</vt:lpstr>
      <vt:lpstr>Issue 1: Informality and taxation</vt:lpstr>
      <vt:lpstr>An overview of formal/informal activity</vt:lpstr>
      <vt:lpstr>Solutions to deal with informality</vt:lpstr>
      <vt:lpstr>The case of Benin: A failure</vt:lpstr>
      <vt:lpstr>The case of France: Tax credit for household services</vt:lpstr>
      <vt:lpstr>Issue 2: The fragmentation of taxing power</vt:lpstr>
      <vt:lpstr>Issue 3: Inequalities</vt:lpstr>
      <vt:lpstr>Ghana Example</vt:lpstr>
      <vt:lpstr>Issue  4: Natural resources tax regime and tax reform (EU Policy Note E1)</vt:lpstr>
      <vt:lpstr>To go further: Tax incidence</vt:lpstr>
      <vt:lpstr>Lets talk about Budget Support DRM Indicators</vt:lpstr>
      <vt:lpstr>Building a DRM indicator for Budget Support</vt:lpstr>
      <vt:lpstr>Some examples of DRM indicators</vt:lpstr>
      <vt:lpstr>Potential SMART indicators</vt:lpstr>
      <vt:lpstr>Questions?</vt:lpstr>
      <vt:lpstr>IV. International Agenda – FATF and EU listings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Revenue Mobilisation</dc:title>
  <dc:creator>KELECOM Diane (DEVCO-EXT)</dc:creator>
  <cp:lastModifiedBy>Gregoire ROTA-GRAZIOSI</cp:lastModifiedBy>
  <cp:revision>170</cp:revision>
  <dcterms:created xsi:type="dcterms:W3CDTF">2020-02-21T11:23:23Z</dcterms:created>
  <dcterms:modified xsi:type="dcterms:W3CDTF">2025-06-12T06:57:10Z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2024-02-13T15:39:30Z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d567e057-91c9-45b1-aca0-f7251c5be5fa</vt:lpwstr>
  </property>
  <property fmtid="{D5CDD505-2E9C-101B-9397-08002B2CF9AE}" pid="8" name="MSIP_Label_6bd9ddd1-4d20-43f6-abfa-fc3c07406f94_ContentBits">
    <vt:lpwstr>0</vt:lpwstr>
  </property>
  <property fmtid="{D5CDD505-2E9C-101B-9397-08002B2CF9AE}" pid="9" name="ContentTypeId">
    <vt:lpwstr>0x01010078D2C354A9B80F4897019BC7E2880A88</vt:lpwstr>
  </property>
</Properties>
</file>