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90" r:id="rId2"/>
    <p:sldId id="457" r:id="rId3"/>
    <p:sldId id="421" r:id="rId4"/>
    <p:sldId id="437" r:id="rId5"/>
    <p:sldId id="448" r:id="rId6"/>
    <p:sldId id="447" r:id="rId7"/>
    <p:sldId id="424" r:id="rId8"/>
    <p:sldId id="394" r:id="rId9"/>
    <p:sldId id="413" r:id="rId10"/>
    <p:sldId id="414" r:id="rId11"/>
    <p:sldId id="420" r:id="rId12"/>
    <p:sldId id="455" r:id="rId13"/>
    <p:sldId id="458" r:id="rId14"/>
    <p:sldId id="459" r:id="rId15"/>
    <p:sldId id="456" r:id="rId16"/>
    <p:sldId id="460" r:id="rId17"/>
    <p:sldId id="444" r:id="rId18"/>
    <p:sldId id="454" r:id="rId19"/>
    <p:sldId id="452" r:id="rId20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35B"/>
    <a:srgbClr val="2D5EC1"/>
    <a:srgbClr val="3E6FD2"/>
    <a:srgbClr val="3166CF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76246" autoAdjust="0"/>
  </p:normalViewPr>
  <p:slideViewPr>
    <p:cSldViewPr>
      <p:cViewPr>
        <p:scale>
          <a:sx n="75" d="100"/>
          <a:sy n="75" d="100"/>
        </p:scale>
        <p:origin x="-990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08"/>
    </p:cViewPr>
  </p:sorterViewPr>
  <p:notesViewPr>
    <p:cSldViewPr>
      <p:cViewPr varScale="1">
        <p:scale>
          <a:sx n="81" d="100"/>
          <a:sy n="81" d="100"/>
        </p:scale>
        <p:origin x="-3972" y="-96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5625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32E7504E-DE38-4F06-8A45-49BA0DF06D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887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7713"/>
            <a:ext cx="4968875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45125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5625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52F4BC2B-D145-42BC-A0BE-91CFDF85FF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997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smtClean="0">
              <a:latin typeface="Arial" charset="0"/>
            </a:endParaRPr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F44E2B-B693-48AB-B332-805C0DA6CA96}" type="slidenum">
              <a:rPr lang="fr-BE" smtClean="0">
                <a:latin typeface="Arial" charset="0"/>
                <a:cs typeface="Arial" charset="0"/>
              </a:rPr>
              <a:pPr/>
              <a:t>1</a:t>
            </a:fld>
            <a:endParaRPr lang="fr-B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096C53-10D3-4147-82E4-C252339D3212}" type="slidenum">
              <a:rPr lang="en-GB" smtClean="0">
                <a:latin typeface="Arial" charset="0"/>
                <a:cs typeface="Arial" charset="0"/>
              </a:rPr>
              <a:pPr/>
              <a:t>11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dirty="0" err="1" smtClean="0"/>
              <a:t>Willingness</a:t>
            </a:r>
            <a:r>
              <a:rPr lang="de-DE" dirty="0" smtClean="0"/>
              <a:t>: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govt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does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want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engage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then</a:t>
            </a:r>
            <a:r>
              <a:rPr lang="de-DE" baseline="0" dirty="0" smtClean="0"/>
              <a:t> BS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not </a:t>
            </a:r>
            <a:r>
              <a:rPr lang="de-DE" baseline="0" dirty="0" err="1" smtClean="0"/>
              <a:t>possible</a:t>
            </a:r>
            <a:r>
              <a:rPr lang="de-DE" baseline="0" dirty="0" smtClean="0"/>
              <a:t>! (Dynamic </a:t>
            </a:r>
            <a:r>
              <a:rPr lang="de-DE" baseline="0" dirty="0" err="1" smtClean="0"/>
              <a:t>approach</a:t>
            </a:r>
            <a:r>
              <a:rPr lang="de-DE" baseline="0" dirty="0" smtClean="0"/>
              <a:t>!)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baseline="0" dirty="0" smtClean="0"/>
              <a:t>Support </a:t>
            </a:r>
            <a:r>
              <a:rPr lang="de-DE" b="1" baseline="0" dirty="0" err="1" smtClean="0"/>
              <a:t>to</a:t>
            </a:r>
            <a:r>
              <a:rPr lang="de-DE" b="1" baseline="0" dirty="0" smtClean="0"/>
              <a:t> </a:t>
            </a:r>
            <a:r>
              <a:rPr lang="de-DE" b="1" baseline="0" dirty="0" err="1" smtClean="0"/>
              <a:t>policy</a:t>
            </a:r>
            <a:r>
              <a:rPr lang="de-DE" b="1" baseline="0" dirty="0" smtClean="0"/>
              <a:t> </a:t>
            </a:r>
            <a:r>
              <a:rPr lang="de-DE" b="1" baseline="0" dirty="0" err="1" smtClean="0"/>
              <a:t>solutions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constructive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problem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solving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dialogue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important</a:t>
            </a:r>
            <a:r>
              <a:rPr lang="de-DE" baseline="0" dirty="0" smtClean="0"/>
              <a:t>; a </a:t>
            </a:r>
            <a:r>
              <a:rPr lang="de-DE" baseline="0" dirty="0" err="1" smtClean="0"/>
              <a:t>dialogue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facility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useful</a:t>
            </a:r>
            <a:r>
              <a:rPr lang="de-DE" baseline="0" dirty="0" smtClean="0"/>
              <a:t> (SA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baseline="0" dirty="0" err="1" smtClean="0"/>
              <a:t>Realistic</a:t>
            </a:r>
            <a:r>
              <a:rPr lang="de-DE" b="1" baseline="0" dirty="0" smtClean="0"/>
              <a:t> </a:t>
            </a:r>
            <a:r>
              <a:rPr lang="de-DE" b="1" baseline="0" dirty="0" err="1" smtClean="0"/>
              <a:t>expectations</a:t>
            </a:r>
            <a:r>
              <a:rPr lang="de-DE" baseline="0" dirty="0" smtClean="0"/>
              <a:t>: BS </a:t>
            </a:r>
            <a:r>
              <a:rPr lang="de-DE" baseline="0" dirty="0" err="1" smtClean="0"/>
              <a:t>evaluation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development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partners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attempts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overload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process</a:t>
            </a:r>
            <a:r>
              <a:rPr lang="de-DE" baseline="0" dirty="0" smtClean="0"/>
              <a:t> was </a:t>
            </a:r>
            <a:r>
              <a:rPr lang="de-DE" baseline="0" dirty="0" err="1" smtClean="0"/>
              <a:t>source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frustration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limited </a:t>
            </a:r>
            <a:r>
              <a:rPr lang="de-DE" baseline="0" dirty="0" err="1" smtClean="0"/>
              <a:t>impact</a:t>
            </a:r>
            <a:endParaRPr lang="de-DE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baseline="0" dirty="0" err="1" smtClean="0"/>
              <a:t>Dialogue</a:t>
            </a:r>
            <a:r>
              <a:rPr lang="de-DE" b="1" baseline="0" dirty="0" smtClean="0"/>
              <a:t> </a:t>
            </a:r>
            <a:r>
              <a:rPr lang="de-DE" b="1" baseline="0" dirty="0" err="1" smtClean="0"/>
              <a:t>partners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dialogue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should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broad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inclusive</a:t>
            </a:r>
            <a:r>
              <a:rPr lang="de-DE" baseline="0" dirty="0" smtClean="0"/>
              <a:t> (</a:t>
            </a:r>
            <a:r>
              <a:rPr lang="de-DE" baseline="0" dirty="0" err="1" smtClean="0"/>
              <a:t>including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civil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society</a:t>
            </a:r>
            <a:r>
              <a:rPr lang="de-DE" baseline="0" dirty="0" smtClean="0"/>
              <a:t>). Not </a:t>
            </a:r>
            <a:r>
              <a:rPr lang="de-DE" baseline="0" dirty="0" err="1" smtClean="0"/>
              <a:t>limit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sector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ministry</a:t>
            </a:r>
            <a:r>
              <a:rPr lang="de-DE" baseline="0" dirty="0" smtClean="0"/>
              <a:t> –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Ministry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Finance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indispensable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BS.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baseline="0" dirty="0" smtClean="0"/>
              <a:t>Trust </a:t>
            </a:r>
            <a:r>
              <a:rPr lang="de-DE" b="1" baseline="0" dirty="0" err="1" smtClean="0"/>
              <a:t>building</a:t>
            </a:r>
            <a:r>
              <a:rPr lang="de-DE" baseline="0" dirty="0" smtClean="0"/>
              <a:t>: BS </a:t>
            </a:r>
            <a:r>
              <a:rPr lang="de-DE" baseline="0" dirty="0" err="1" smtClean="0"/>
              <a:t>evaluation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example</a:t>
            </a:r>
            <a:r>
              <a:rPr lang="de-DE" baseline="0" dirty="0" smtClean="0"/>
              <a:t> MOZ, TAN 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ZAM: </a:t>
            </a:r>
            <a:r>
              <a:rPr lang="de-DE" baseline="0" dirty="0" err="1" smtClean="0"/>
              <a:t>disagreements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underlying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principles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resulted</a:t>
            </a:r>
            <a:r>
              <a:rPr lang="de-DE" baseline="0" dirty="0" smtClean="0"/>
              <a:t> in lack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trust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loss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focus</a:t>
            </a:r>
            <a:r>
              <a:rPr lang="de-DE" baseline="0" dirty="0" smtClean="0"/>
              <a:t> on </a:t>
            </a:r>
            <a:r>
              <a:rPr lang="de-DE" baseline="0" dirty="0" err="1" smtClean="0"/>
              <a:t>overall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policy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objectives</a:t>
            </a:r>
            <a:r>
              <a:rPr lang="de-DE" baseline="0" dirty="0" smtClean="0"/>
              <a:t> (</a:t>
            </a:r>
            <a:r>
              <a:rPr lang="de-DE" baseline="0" dirty="0" err="1" smtClean="0"/>
              <a:t>poverty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reduction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inequalities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growth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etc</a:t>
            </a:r>
            <a:r>
              <a:rPr lang="de-DE" baseline="0" dirty="0" smtClean="0"/>
              <a:t>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="1" baseline="0" dirty="0" err="1" smtClean="0"/>
              <a:t>Alignment</a:t>
            </a:r>
            <a:r>
              <a:rPr lang="de-DE" b="1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partner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country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budget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cycles</a:t>
            </a:r>
            <a:r>
              <a:rPr lang="de-DE" baseline="0" dirty="0" smtClean="0"/>
              <a:t>; </a:t>
            </a:r>
            <a:r>
              <a:rPr lang="de-DE" b="1" baseline="0" dirty="0" err="1" smtClean="0"/>
              <a:t>Harmonisation</a:t>
            </a:r>
            <a:r>
              <a:rPr lang="de-DE" b="1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donors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provides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better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leverage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saves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transaction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costs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partner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govt</a:t>
            </a:r>
            <a:endParaRPr lang="de-DE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F4BC2B-D145-42BC-A0BE-91CFDF85FF09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5164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 err="1" smtClean="0"/>
              <a:t>Possible</a:t>
            </a:r>
            <a:r>
              <a:rPr lang="de-DE" dirty="0" smtClean="0"/>
              <a:t> </a:t>
            </a:r>
            <a:r>
              <a:rPr lang="de-DE" dirty="0" err="1" smtClean="0"/>
              <a:t>additionality</a:t>
            </a:r>
            <a:r>
              <a:rPr lang="de-DE" dirty="0" smtClean="0"/>
              <a:t>: </a:t>
            </a:r>
            <a:r>
              <a:rPr lang="de-DE" u="sng" dirty="0" err="1" smtClean="0"/>
              <a:t>reallocation</a:t>
            </a:r>
            <a:r>
              <a:rPr lang="de-DE" u="sng" dirty="0" smtClean="0"/>
              <a:t> </a:t>
            </a:r>
            <a:r>
              <a:rPr lang="de-DE" u="sng" dirty="0" err="1" smtClean="0"/>
              <a:t>of</a:t>
            </a:r>
            <a:r>
              <a:rPr lang="de-DE" u="sng" dirty="0" smtClean="0"/>
              <a:t> </a:t>
            </a:r>
            <a:r>
              <a:rPr lang="de-DE" u="sng" dirty="0" err="1" smtClean="0"/>
              <a:t>resources</a:t>
            </a:r>
            <a:r>
              <a:rPr lang="de-DE" dirty="0" smtClean="0"/>
              <a:t>, e.g.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capital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recurrent</a:t>
            </a:r>
            <a:r>
              <a:rPr lang="de-DE" dirty="0" smtClean="0"/>
              <a:t> </a:t>
            </a:r>
            <a:r>
              <a:rPr lang="de-DE" dirty="0" err="1" smtClean="0"/>
              <a:t>spending</a:t>
            </a:r>
            <a:r>
              <a:rPr lang="de-DE" dirty="0" smtClean="0"/>
              <a:t> (</a:t>
            </a:r>
            <a:r>
              <a:rPr lang="de-DE" dirty="0" err="1" smtClean="0"/>
              <a:t>teachers</a:t>
            </a:r>
            <a:r>
              <a:rPr lang="de-DE" dirty="0" smtClean="0"/>
              <a:t>),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tertiary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primary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education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urban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rural </a:t>
            </a:r>
            <a:r>
              <a:rPr lang="de-DE" baseline="0" dirty="0" err="1" smtClean="0"/>
              <a:t>disadvantaged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regions</a:t>
            </a:r>
            <a:r>
              <a:rPr lang="de-DE" dirty="0" smtClean="0"/>
              <a:t>;</a:t>
            </a:r>
            <a:r>
              <a:rPr lang="de-DE" baseline="0" dirty="0" smtClean="0"/>
              <a:t> </a:t>
            </a:r>
            <a:r>
              <a:rPr lang="de-DE" dirty="0" err="1" smtClean="0"/>
              <a:t>increased</a:t>
            </a:r>
            <a:r>
              <a:rPr lang="de-DE" dirty="0" smtClean="0"/>
              <a:t> </a:t>
            </a:r>
            <a:r>
              <a:rPr lang="de-DE" dirty="0" err="1" smtClean="0"/>
              <a:t>effectiveness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efficiency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spending</a:t>
            </a:r>
            <a:r>
              <a:rPr lang="de-DE" dirty="0" smtClean="0"/>
              <a:t>, e.g. </a:t>
            </a:r>
            <a:r>
              <a:rPr lang="de-DE" u="sng" dirty="0" err="1" smtClean="0"/>
              <a:t>more</a:t>
            </a:r>
            <a:r>
              <a:rPr lang="de-DE" u="sng" dirty="0" smtClean="0"/>
              <a:t> </a:t>
            </a:r>
            <a:r>
              <a:rPr lang="de-DE" u="sng" dirty="0" err="1" smtClean="0"/>
              <a:t>timely</a:t>
            </a:r>
            <a:r>
              <a:rPr lang="de-DE" u="sng" dirty="0" smtClean="0"/>
              <a:t> </a:t>
            </a:r>
            <a:r>
              <a:rPr lang="de-DE" u="sng" dirty="0" err="1" smtClean="0"/>
              <a:t>provision</a:t>
            </a:r>
            <a:r>
              <a:rPr lang="de-DE" u="sng" dirty="0" smtClean="0"/>
              <a:t> </a:t>
            </a:r>
            <a:r>
              <a:rPr lang="de-DE" u="sng" dirty="0" err="1" smtClean="0"/>
              <a:t>of</a:t>
            </a:r>
            <a:r>
              <a:rPr lang="de-DE" u="sng" dirty="0" smtClean="0"/>
              <a:t> </a:t>
            </a:r>
            <a:r>
              <a:rPr lang="de-DE" u="sng" dirty="0" err="1" smtClean="0"/>
              <a:t>budget</a:t>
            </a:r>
            <a:r>
              <a:rPr lang="de-DE" u="sng" dirty="0" smtClean="0"/>
              <a:t> </a:t>
            </a:r>
            <a:r>
              <a:rPr lang="de-DE" u="sng" dirty="0" err="1" smtClean="0"/>
              <a:t>funds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u="sng" dirty="0" err="1" smtClean="0"/>
              <a:t>higher</a:t>
            </a:r>
            <a:r>
              <a:rPr lang="de-DE" u="sng" dirty="0" smtClean="0"/>
              <a:t> </a:t>
            </a:r>
            <a:r>
              <a:rPr lang="de-DE" u="sng" dirty="0" err="1" smtClean="0"/>
              <a:t>execution</a:t>
            </a:r>
            <a:r>
              <a:rPr lang="de-DE" u="sng" dirty="0" smtClean="0"/>
              <a:t> </a:t>
            </a:r>
            <a:r>
              <a:rPr lang="de-DE" u="sng" dirty="0" err="1" smtClean="0"/>
              <a:t>rates</a:t>
            </a:r>
            <a:r>
              <a:rPr lang="de-DE" dirty="0" smtClean="0"/>
              <a:t>,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particular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capital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expenditure</a:t>
            </a:r>
            <a:r>
              <a:rPr lang="de-DE" dirty="0" smtClean="0"/>
              <a:t>; </a:t>
            </a:r>
            <a:r>
              <a:rPr lang="de-DE" u="sng" dirty="0" err="1" smtClean="0"/>
              <a:t>sustainability</a:t>
            </a:r>
            <a:r>
              <a:rPr lang="de-DE" u="sng" dirty="0" smtClean="0"/>
              <a:t> </a:t>
            </a:r>
            <a:r>
              <a:rPr lang="de-DE" u="sng" dirty="0" err="1" smtClean="0"/>
              <a:t>of</a:t>
            </a:r>
            <a:r>
              <a:rPr lang="de-DE" u="sng" dirty="0" smtClean="0"/>
              <a:t> </a:t>
            </a:r>
            <a:r>
              <a:rPr lang="de-DE" u="sng" dirty="0" err="1" smtClean="0"/>
              <a:t>budget</a:t>
            </a:r>
            <a:r>
              <a:rPr lang="de-DE" u="sng" dirty="0" smtClean="0"/>
              <a:t> </a:t>
            </a:r>
            <a:r>
              <a:rPr lang="de-DE" u="sng" dirty="0" err="1" smtClean="0"/>
              <a:t>funding</a:t>
            </a:r>
            <a:r>
              <a:rPr lang="de-DE" dirty="0" smtClean="0"/>
              <a:t> </a:t>
            </a:r>
            <a:r>
              <a:rPr lang="de-DE" dirty="0" err="1" smtClean="0"/>
              <a:t>through</a:t>
            </a:r>
            <a:r>
              <a:rPr lang="de-DE" dirty="0" smtClean="0"/>
              <a:t> </a:t>
            </a:r>
            <a:r>
              <a:rPr lang="de-DE" dirty="0" err="1" smtClean="0"/>
              <a:t>closing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overall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financing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gap</a:t>
            </a:r>
            <a:r>
              <a:rPr lang="de-DE" dirty="0" smtClean="0"/>
              <a:t>; </a:t>
            </a:r>
            <a:r>
              <a:rPr lang="de-DE" u="sng" dirty="0" smtClean="0"/>
              <a:t>innovative </a:t>
            </a:r>
            <a:r>
              <a:rPr lang="de-DE" u="sng" dirty="0" err="1" smtClean="0"/>
              <a:t>implementation</a:t>
            </a:r>
            <a:r>
              <a:rPr lang="de-DE" u="sng" dirty="0" smtClean="0"/>
              <a:t> </a:t>
            </a:r>
            <a:r>
              <a:rPr lang="de-DE" u="sng" dirty="0" err="1" smtClean="0"/>
              <a:t>modes</a:t>
            </a:r>
            <a:r>
              <a:rPr lang="de-DE" dirty="0" smtClean="0"/>
              <a:t> e.g. </a:t>
            </a:r>
            <a:r>
              <a:rPr lang="de-DE" dirty="0" err="1" smtClean="0"/>
              <a:t>through</a:t>
            </a:r>
            <a:r>
              <a:rPr lang="de-DE" dirty="0" smtClean="0"/>
              <a:t> </a:t>
            </a:r>
            <a:r>
              <a:rPr lang="de-DE" dirty="0" err="1" smtClean="0"/>
              <a:t>decentralised</a:t>
            </a:r>
            <a:r>
              <a:rPr lang="de-DE" dirty="0" smtClean="0"/>
              <a:t> </a:t>
            </a:r>
            <a:r>
              <a:rPr lang="de-DE" dirty="0" err="1" smtClean="0"/>
              <a:t>service</a:t>
            </a:r>
            <a:r>
              <a:rPr lang="de-DE" dirty="0" smtClean="0"/>
              <a:t> </a:t>
            </a:r>
            <a:r>
              <a:rPr lang="de-DE" dirty="0" err="1" smtClean="0"/>
              <a:t>delivery</a:t>
            </a:r>
            <a:r>
              <a:rPr lang="de-DE" dirty="0" smtClean="0"/>
              <a:t> etc. </a:t>
            </a:r>
            <a:r>
              <a:rPr lang="de-DE" dirty="0" err="1" smtClean="0"/>
              <a:t>Triggering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reforms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within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sector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without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budget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flexibility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often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possible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very</a:t>
            </a:r>
            <a:r>
              <a:rPr lang="de-DE" baseline="0" dirty="0" smtClean="0"/>
              <a:t> limited additional </a:t>
            </a:r>
            <a:r>
              <a:rPr lang="de-DE" baseline="0" dirty="0" err="1" smtClean="0"/>
              <a:t>budget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initially</a:t>
            </a:r>
            <a:r>
              <a:rPr lang="de-DE" baseline="0" dirty="0" smtClean="0"/>
              <a:t>. Overall </a:t>
            </a:r>
            <a:r>
              <a:rPr lang="de-DE" baseline="0" dirty="0" err="1" smtClean="0"/>
              <a:t>gap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financing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secures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execution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priority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expenditure</a:t>
            </a:r>
            <a:r>
              <a:rPr lang="de-DE" baseline="0" dirty="0" smtClean="0"/>
              <a:t> (e.g. </a:t>
            </a:r>
            <a:r>
              <a:rPr lang="de-DE" baseline="0" dirty="0" err="1" smtClean="0"/>
              <a:t>education</a:t>
            </a:r>
            <a:r>
              <a:rPr lang="de-DE" baseline="0" dirty="0" smtClean="0"/>
              <a:t>). </a:t>
            </a:r>
          </a:p>
          <a:p>
            <a:pPr marL="171450" indent="-171450">
              <a:buFontTx/>
              <a:buChar char="-"/>
            </a:pPr>
            <a:r>
              <a:rPr lang="en-GB" sz="10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Effective implementation of the strategy and effective execution of sector expenditures</a:t>
            </a:r>
          </a:p>
          <a:p>
            <a:pPr marL="171450" indent="-171450">
              <a:buFontTx/>
              <a:buChar char="-"/>
            </a:pPr>
            <a:r>
              <a:rPr lang="en-GB" sz="100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Improved quality and efficiency of expenditures in the sector</a:t>
            </a:r>
            <a:endParaRPr lang="en-GB" baseline="0" dirty="0" smtClean="0"/>
          </a:p>
          <a:p>
            <a:pPr marL="171450" indent="-171450">
              <a:buFontTx/>
              <a:buChar char="-"/>
            </a:pPr>
            <a:r>
              <a:rPr lang="de-DE" baseline="0" dirty="0" err="1" smtClean="0"/>
              <a:t>If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sector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expenditure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essential: </a:t>
            </a:r>
            <a:r>
              <a:rPr lang="de-DE" baseline="0" dirty="0" err="1" smtClean="0"/>
              <a:t>prepare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dialogue</a:t>
            </a:r>
            <a:r>
              <a:rPr lang="de-DE" baseline="0" dirty="0" smtClean="0"/>
              <a:t> on </a:t>
            </a:r>
            <a:r>
              <a:rPr lang="de-DE" baseline="0" dirty="0" err="1" smtClean="0"/>
              <a:t>sector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expenditure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path</a:t>
            </a:r>
            <a:r>
              <a:rPr lang="de-DE" baseline="0" dirty="0" smtClean="0"/>
              <a:t>. Overall </a:t>
            </a:r>
            <a:r>
              <a:rPr lang="de-DE" baseline="0" dirty="0" err="1" smtClean="0"/>
              <a:t>fiscal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framework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considered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Effects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increased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capital</a:t>
            </a:r>
            <a:r>
              <a:rPr lang="de-DE" baseline="0" dirty="0" smtClean="0"/>
              <a:t> on  </a:t>
            </a:r>
            <a:r>
              <a:rPr lang="de-DE" baseline="0" dirty="0" err="1" smtClean="0"/>
              <a:t>recurrent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expenditure</a:t>
            </a:r>
            <a:r>
              <a:rPr lang="de-DE" baseline="0" dirty="0" smtClean="0"/>
              <a:t>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F4BC2B-D145-42BC-A0BE-91CFDF85FF09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717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1pPr>
            <a:lvl2pPr marL="749711" indent="-28835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1153401" indent="-23068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1614762" indent="-23068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2076122" indent="-23068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E6B0D52A-1242-49B8-8022-02FFCCD46CCB}" type="slidenum">
              <a:rPr lang="en-GB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17</a:t>
            </a:fld>
            <a:endParaRPr lang="en-GB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en-US" sz="1000" b="1" i="0" dirty="0" smtClean="0"/>
              <a:t>Duration</a:t>
            </a:r>
            <a:r>
              <a:rPr lang="de-DE" altLang="en-US" sz="1000" i="0" dirty="0" smtClean="0"/>
              <a:t>: </a:t>
            </a:r>
            <a:r>
              <a:rPr lang="de-DE" altLang="en-US" sz="1000" i="0" dirty="0" err="1" smtClean="0"/>
              <a:t>could</a:t>
            </a:r>
            <a:r>
              <a:rPr lang="de-DE" altLang="en-US" sz="1000" i="0" dirty="0" smtClean="0"/>
              <a:t> </a:t>
            </a:r>
            <a:r>
              <a:rPr lang="de-DE" altLang="en-US" sz="1000" i="0" dirty="0" err="1" smtClean="0"/>
              <a:t>be</a:t>
            </a:r>
            <a:r>
              <a:rPr lang="de-DE" altLang="en-US" sz="1000" i="0" dirty="0" smtClean="0"/>
              <a:t> </a:t>
            </a:r>
            <a:r>
              <a:rPr lang="de-DE" altLang="en-US" sz="1000" i="0" dirty="0" err="1" smtClean="0"/>
              <a:t>longer</a:t>
            </a:r>
            <a:r>
              <a:rPr lang="de-DE" altLang="en-US" sz="1000" i="0" dirty="0" smtClean="0"/>
              <a:t> </a:t>
            </a:r>
            <a:r>
              <a:rPr lang="de-DE" altLang="en-US" sz="1000" i="0" dirty="0" err="1" smtClean="0"/>
              <a:t>than</a:t>
            </a:r>
            <a:r>
              <a:rPr lang="de-DE" altLang="en-US" sz="1000" i="0" baseline="0" dirty="0" smtClean="0"/>
              <a:t> 3 </a:t>
            </a:r>
            <a:r>
              <a:rPr lang="de-DE" altLang="en-US" sz="1000" i="0" baseline="0" dirty="0" err="1" smtClean="0"/>
              <a:t>years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under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certain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conditions</a:t>
            </a:r>
            <a:r>
              <a:rPr lang="de-DE" altLang="en-US" sz="1000" i="0" baseline="0" dirty="0" smtClean="0"/>
              <a:t>, e.g. </a:t>
            </a:r>
            <a:r>
              <a:rPr lang="de-DE" altLang="en-US" sz="1000" i="0" baseline="0" dirty="0" err="1" smtClean="0"/>
              <a:t>for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aid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dependent</a:t>
            </a:r>
            <a:r>
              <a:rPr lang="de-DE" altLang="en-US" sz="1000" i="0" baseline="0" dirty="0" smtClean="0"/>
              <a:t> countries </a:t>
            </a:r>
            <a:r>
              <a:rPr lang="de-DE" altLang="en-US" sz="1000" i="0" baseline="0" dirty="0" err="1" smtClean="0"/>
              <a:t>with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good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track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record</a:t>
            </a:r>
            <a:r>
              <a:rPr lang="de-DE" altLang="en-US" sz="1000" i="0" baseline="0" dirty="0" smtClean="0"/>
              <a:t>, strong </a:t>
            </a:r>
            <a:r>
              <a:rPr lang="de-DE" altLang="en-US" sz="1000" i="0" baseline="0" dirty="0" err="1" smtClean="0"/>
              <a:t>commitment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and</a:t>
            </a:r>
            <a:r>
              <a:rPr lang="de-DE" altLang="en-US" sz="1000" i="0" baseline="0" dirty="0" smtClean="0"/>
              <a:t> limited </a:t>
            </a:r>
            <a:r>
              <a:rPr lang="de-DE" altLang="en-US" sz="1000" i="0" baseline="0" dirty="0" err="1" smtClean="0"/>
              <a:t>risks</a:t>
            </a:r>
            <a:r>
              <a:rPr lang="de-DE" altLang="en-US" sz="1000" i="0" baseline="0" dirty="0" smtClean="0"/>
              <a:t>. But: 6 </a:t>
            </a:r>
            <a:r>
              <a:rPr lang="de-DE" altLang="en-US" sz="1000" i="0" baseline="0" dirty="0" err="1" smtClean="0"/>
              <a:t>year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programmes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often</a:t>
            </a:r>
            <a:r>
              <a:rPr lang="de-DE" altLang="en-US" sz="1000" i="0" baseline="0" dirty="0" smtClean="0"/>
              <a:t> lack </a:t>
            </a:r>
            <a:r>
              <a:rPr lang="de-DE" altLang="en-US" sz="1000" i="0" baseline="0" dirty="0" err="1" smtClean="0"/>
              <a:t>policy</a:t>
            </a:r>
            <a:r>
              <a:rPr lang="de-DE" altLang="en-US" sz="1000" i="0" baseline="0" dirty="0" smtClean="0"/>
              <a:t> </a:t>
            </a:r>
            <a:r>
              <a:rPr lang="de-DE" altLang="en-US" sz="1000" i="0" baseline="0" dirty="0" err="1" smtClean="0"/>
              <a:t>visibility</a:t>
            </a:r>
            <a:endParaRPr lang="en-GB" altLang="en-US" sz="1000" i="0" dirty="0" smtClean="0"/>
          </a:p>
          <a:p>
            <a:pPr eaLnBrk="1" hangingPunct="1"/>
            <a:r>
              <a:rPr lang="de-DE" altLang="en-US" sz="1000" b="1" i="0" dirty="0" err="1" smtClean="0"/>
              <a:t>Tranches</a:t>
            </a:r>
            <a:r>
              <a:rPr lang="de-DE" altLang="en-US" sz="1000" b="1" i="0" dirty="0" smtClean="0"/>
              <a:t>: </a:t>
            </a:r>
            <a:r>
              <a:rPr lang="de-DE" altLang="en-US" sz="1000" b="0" i="0" dirty="0" err="1" smtClean="0"/>
              <a:t>Eligibility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has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to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be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met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at</a:t>
            </a:r>
            <a:r>
              <a:rPr lang="de-DE" altLang="en-US" sz="1000" b="0" i="0" baseline="0" dirty="0" smtClean="0"/>
              <a:t> all </a:t>
            </a:r>
            <a:r>
              <a:rPr lang="de-DE" altLang="en-US" sz="1000" b="0" i="0" baseline="0" dirty="0" err="1" smtClean="0"/>
              <a:t>times</a:t>
            </a:r>
            <a:r>
              <a:rPr lang="de-DE" altLang="en-US" sz="1000" b="0" i="0" baseline="0" dirty="0" smtClean="0"/>
              <a:t>!</a:t>
            </a:r>
            <a:r>
              <a:rPr lang="de-DE" altLang="en-US" sz="1000" b="1" i="0" baseline="0" dirty="0" smtClean="0"/>
              <a:t> </a:t>
            </a:r>
            <a:r>
              <a:rPr lang="de-DE" altLang="en-US" sz="1000" b="1" i="0" dirty="0" smtClean="0"/>
              <a:t>Fixed </a:t>
            </a:r>
            <a:r>
              <a:rPr lang="de-DE" altLang="en-US" sz="1000" b="1" i="0" dirty="0" err="1" smtClean="0"/>
              <a:t>tranche</a:t>
            </a:r>
            <a:r>
              <a:rPr lang="de-DE" altLang="en-US" sz="1000" b="0" i="0" dirty="0" smtClean="0"/>
              <a:t>: </a:t>
            </a:r>
            <a:r>
              <a:rPr lang="de-DE" altLang="en-US" sz="1000" b="0" i="0" dirty="0" err="1" smtClean="0"/>
              <a:t>focuses</a:t>
            </a:r>
            <a:r>
              <a:rPr lang="de-DE" altLang="en-US" sz="1000" b="0" i="0" dirty="0" smtClean="0"/>
              <a:t>/</a:t>
            </a:r>
            <a:r>
              <a:rPr lang="de-DE" altLang="en-US" sz="1000" b="0" i="0" dirty="0" err="1" smtClean="0"/>
              <a:t>demonstrates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the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importance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of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the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sector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policy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as</a:t>
            </a:r>
            <a:r>
              <a:rPr lang="de-DE" altLang="en-US" sz="1000" b="0" i="0" baseline="0" dirty="0" smtClean="0"/>
              <a:t> a </a:t>
            </a:r>
            <a:r>
              <a:rPr lang="de-DE" altLang="en-US" sz="1000" b="0" i="0" baseline="0" dirty="0" err="1" smtClean="0"/>
              <a:t>whole</a:t>
            </a:r>
            <a:r>
              <a:rPr lang="de-DE" altLang="en-US" sz="1000" b="0" i="0" baseline="0" dirty="0" smtClean="0"/>
              <a:t>; </a:t>
            </a:r>
            <a:r>
              <a:rPr lang="de-DE" altLang="en-US" sz="1000" b="0" i="0" baseline="0" dirty="0" err="1" smtClean="0"/>
              <a:t>provides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predictability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of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resource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flows</a:t>
            </a:r>
            <a:r>
              <a:rPr lang="de-DE" altLang="en-US" sz="1000" b="0" i="0" dirty="0" smtClean="0"/>
              <a:t>; </a:t>
            </a:r>
            <a:r>
              <a:rPr lang="de-DE" altLang="en-US" sz="1000" b="1" i="0" dirty="0" smtClean="0"/>
              <a:t>variable</a:t>
            </a:r>
            <a:r>
              <a:rPr lang="de-DE" altLang="en-US" sz="1000" b="0" i="0" dirty="0" smtClean="0"/>
              <a:t>: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performance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part</a:t>
            </a:r>
            <a:r>
              <a:rPr lang="de-DE" altLang="en-US" sz="1000" b="0" i="0" baseline="0" dirty="0" smtClean="0"/>
              <a:t>, </a:t>
            </a:r>
            <a:r>
              <a:rPr lang="de-DE" altLang="en-US" sz="1000" b="0" i="0" baseline="0" dirty="0" err="1" smtClean="0"/>
              <a:t>can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be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useful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to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highlight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and</a:t>
            </a:r>
            <a:r>
              <a:rPr lang="de-DE" altLang="en-US" sz="1000" b="0" i="0" baseline="0" dirty="0" smtClean="0"/>
              <a:t> push </a:t>
            </a:r>
            <a:r>
              <a:rPr lang="de-DE" altLang="en-US" sz="1000" b="0" i="0" baseline="0" dirty="0" err="1" smtClean="0"/>
              <a:t>certain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priorities</a:t>
            </a:r>
            <a:r>
              <a:rPr lang="de-DE" altLang="en-US" sz="1000" b="0" i="0" baseline="0" dirty="0" smtClean="0"/>
              <a:t>.   But: </a:t>
            </a:r>
            <a:r>
              <a:rPr lang="de-DE" altLang="en-US" sz="1000" b="0" i="0" baseline="0" dirty="0" err="1" smtClean="0"/>
              <a:t>you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can't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buy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reforms</a:t>
            </a:r>
            <a:r>
              <a:rPr lang="de-DE" altLang="en-US" sz="1000" b="0" i="0" baseline="0" dirty="0" smtClean="0"/>
              <a:t>! BS </a:t>
            </a:r>
            <a:r>
              <a:rPr lang="de-DE" altLang="en-US" sz="1000" b="0" i="0" baseline="0" dirty="0" err="1" smtClean="0"/>
              <a:t>can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accompany</a:t>
            </a:r>
            <a:r>
              <a:rPr lang="de-DE" altLang="en-US" sz="1000" b="0" i="0" baseline="0" dirty="0" smtClean="0"/>
              <a:t>, </a:t>
            </a:r>
            <a:r>
              <a:rPr lang="de-DE" altLang="en-US" sz="1000" b="0" i="0" baseline="0" dirty="0" err="1" smtClean="0"/>
              <a:t>focus</a:t>
            </a:r>
            <a:r>
              <a:rPr lang="de-DE" altLang="en-US" sz="1000" b="0" i="0" baseline="0" dirty="0" smtClean="0"/>
              <a:t>, </a:t>
            </a:r>
            <a:r>
              <a:rPr lang="de-DE" altLang="en-US" sz="1000" b="0" i="0" baseline="0" dirty="0" err="1" smtClean="0"/>
              <a:t>contribute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to</a:t>
            </a:r>
            <a:r>
              <a:rPr lang="de-DE" altLang="en-US" sz="1000" b="0" i="0" baseline="0" dirty="0" smtClean="0"/>
              <a:t> (</a:t>
            </a:r>
            <a:r>
              <a:rPr lang="de-DE" altLang="en-US" sz="1000" b="0" i="0" baseline="0" dirty="0" err="1" smtClean="0"/>
              <a:t>and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perhaps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accelerate</a:t>
            </a:r>
            <a:r>
              <a:rPr lang="de-DE" altLang="en-US" sz="1000" b="0" i="0" baseline="0" dirty="0" smtClean="0"/>
              <a:t>) </a:t>
            </a:r>
            <a:r>
              <a:rPr lang="de-DE" altLang="en-US" sz="1000" b="0" i="0" baseline="0" dirty="0" err="1" smtClean="0"/>
              <a:t>ongoing</a:t>
            </a:r>
            <a:r>
              <a:rPr lang="de-DE" altLang="en-US" sz="1000" b="0" i="0" baseline="0" dirty="0" smtClean="0"/>
              <a:t> </a:t>
            </a:r>
            <a:r>
              <a:rPr lang="de-DE" altLang="en-US" sz="1000" b="0" i="0" baseline="0" dirty="0" err="1" smtClean="0"/>
              <a:t>processes</a:t>
            </a:r>
            <a:r>
              <a:rPr lang="de-DE" altLang="en-US" sz="1000" b="0" i="0" baseline="0" dirty="0" smtClean="0"/>
              <a:t>. </a:t>
            </a:r>
            <a:endParaRPr lang="en-GB" altLang="en-US" sz="1000" b="0" i="0" dirty="0" smtClean="0"/>
          </a:p>
          <a:p>
            <a:pPr eaLnBrk="1" hangingPunct="1"/>
            <a:r>
              <a:rPr lang="en-GB" altLang="en-US" sz="1000" b="1" i="0" dirty="0" smtClean="0"/>
              <a:t>Indicator requirements</a:t>
            </a:r>
            <a:r>
              <a:rPr lang="en-GB" altLang="en-US" sz="1000" i="0" dirty="0" smtClean="0"/>
              <a:t>:  measuring quantity </a:t>
            </a:r>
            <a:r>
              <a:rPr lang="en-GB" altLang="en-US" sz="1000" dirty="0" smtClean="0"/>
              <a:t>and quality; </a:t>
            </a:r>
            <a:r>
              <a:rPr lang="en-GB" altLang="en-US" sz="1000" i="0" dirty="0" smtClean="0"/>
              <a:t>Unambiguous definitions, data availability, … (describe in TAPs);Agreed during formulation + FA revision clause </a:t>
            </a:r>
            <a:r>
              <a:rPr lang="en-GB" altLang="en-US" sz="800" i="0" dirty="0" smtClean="0"/>
              <a:t>(revision indicators to be avoided, but targets are often adjusted upwards or downwards on a yearly basis depending on progress)</a:t>
            </a:r>
          </a:p>
          <a:p>
            <a:pPr eaLnBrk="1" hangingPunct="1"/>
            <a:r>
              <a:rPr lang="en-US" altLang="en-US" b="1" dirty="0" smtClean="0"/>
              <a:t>Dialogue</a:t>
            </a:r>
            <a:r>
              <a:rPr lang="en-US" altLang="en-US" dirty="0" smtClean="0"/>
              <a:t>:  focus on the entire chain towards the achievement of the indicator, e.g. increased primary</a:t>
            </a:r>
            <a:r>
              <a:rPr lang="en-US" altLang="en-US" baseline="0" dirty="0" smtClean="0"/>
              <a:t> </a:t>
            </a:r>
            <a:r>
              <a:rPr lang="en-US" altLang="en-US" dirty="0" smtClean="0"/>
              <a:t>school</a:t>
            </a:r>
            <a:r>
              <a:rPr lang="en-US" altLang="en-US" baseline="0" dirty="0" smtClean="0"/>
              <a:t> net enrolment rate</a:t>
            </a:r>
            <a:endParaRPr lang="en-US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F4BC2B-D145-42BC-A0BE-91CFDF85FF09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677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F4BC2B-D145-42BC-A0BE-91CFDF85FF0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904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A037F1EE-C4F7-46FF-983F-044A9EBFF8B0}" type="slidenum">
              <a:rPr lang="en-GB" altLang="en-US" smtClean="0">
                <a:solidFill>
                  <a:schemeClr val="tx1"/>
                </a:solidFill>
                <a:latin typeface="Arial" charset="0"/>
              </a:rPr>
              <a:pPr eaLnBrk="1" hangingPunct="1"/>
              <a:t>4</a:t>
            </a:fld>
            <a:endParaRPr lang="en-GB" altLang="en-US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F4BC2B-D145-42BC-A0BE-91CFDF85FF0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713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A037F1EE-C4F7-46FF-983F-044A9EBFF8B0}" type="slidenum">
              <a:rPr lang="en-GB" altLang="en-US" smtClean="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 altLang="en-US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D5B2C585-45E8-4CF3-A20C-327D5962ACA7}" type="slidenum">
              <a:rPr lang="en-GB" altLang="en-US" smtClean="0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GB" altLang="en-US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charset="0"/>
              </a:rPr>
              <a:t>Public policy criteria: focus on the BUDGET</a:t>
            </a:r>
            <a:r>
              <a:rPr lang="en-US" altLang="en-US" baseline="0" dirty="0" smtClean="0">
                <a:latin typeface="Arial" charset="0"/>
              </a:rPr>
              <a:t> ! What </a:t>
            </a:r>
            <a:r>
              <a:rPr lang="en-US" altLang="en-US" baseline="0" dirty="0" err="1" smtClean="0">
                <a:latin typeface="Arial" charset="0"/>
              </a:rPr>
              <a:t>govt</a:t>
            </a:r>
            <a:r>
              <a:rPr lang="en-US" altLang="en-US" baseline="0" dirty="0" smtClean="0">
                <a:latin typeface="Arial" charset="0"/>
              </a:rPr>
              <a:t> intends to and actually does finance with regard to the national/sector policy. Dialogue has to be with both, Min </a:t>
            </a:r>
            <a:r>
              <a:rPr lang="en-US" altLang="en-US" baseline="0" dirty="0" err="1" smtClean="0">
                <a:latin typeface="Arial" charset="0"/>
              </a:rPr>
              <a:t>Educ</a:t>
            </a:r>
            <a:r>
              <a:rPr lang="en-US" altLang="en-US" baseline="0" dirty="0" smtClean="0">
                <a:latin typeface="Arial" charset="0"/>
              </a:rPr>
              <a:t> et Min Fin!!</a:t>
            </a:r>
            <a:endParaRPr lang="en-US" altLang="en-US" dirty="0" smtClean="0">
              <a:latin typeface="Arial" charset="0"/>
            </a:endParaRPr>
          </a:p>
          <a:p>
            <a:pPr eaLnBrk="1" hangingPunct="1"/>
            <a:r>
              <a:rPr lang="en-US" altLang="en-US" dirty="0" smtClean="0">
                <a:latin typeface="Arial" charset="0"/>
              </a:rPr>
              <a:t>Important: Cooperation within the different sections in the Delegation is a must! There are important l</a:t>
            </a:r>
            <a:r>
              <a:rPr lang="en-US" altLang="en-US" baseline="0" dirty="0" smtClean="0">
                <a:latin typeface="Arial" charset="0"/>
              </a:rPr>
              <a:t>inkages between the eligibility criteria. Examples: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baseline="0" dirty="0" smtClean="0">
                <a:latin typeface="Arial" charset="0"/>
              </a:rPr>
              <a:t>PFM: diagnostic tools of interest for the education sector: public expenditure reviews, PEFA, PETS; Sector observations that feed into the PFM dialogue, e.g. timely budget allocations from the MEF to education sector.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baseline="0" dirty="0" smtClean="0">
                <a:latin typeface="Arial" charset="0"/>
              </a:rPr>
              <a:t>Corruption dialogue in PFM: education in first line</a:t>
            </a:r>
          </a:p>
          <a:p>
            <a:pPr marL="0" indent="0" eaLnBrk="1" hangingPunct="1">
              <a:buFontTx/>
              <a:buNone/>
            </a:pPr>
            <a:r>
              <a:rPr lang="en-US" altLang="en-US" baseline="0" dirty="0" smtClean="0">
                <a:latin typeface="Arial" charset="0"/>
              </a:rPr>
              <a:t>- Dialogue on macroeconomic stability: tradeoff between fiscal consolidation and push for greater share of your sector in the budget; question of salaries for sufficient education sector staff. </a:t>
            </a:r>
            <a:endParaRPr lang="en-US" alt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endParaRPr lang="en-GB" b="1" dirty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98CAEF-85FA-4FF9-AD2B-0A8926A87FC4}" type="slidenum">
              <a:rPr lang="en-GB" smtClean="0">
                <a:latin typeface="Arial" charset="0"/>
                <a:cs typeface="Arial" charset="0"/>
              </a:rPr>
              <a:pPr/>
              <a:t>8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Aspects of Policy financing: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charset="0"/>
              </a:rPr>
              <a:t>Realistic</a:t>
            </a:r>
            <a:r>
              <a:rPr lang="en-US" baseline="0" dirty="0" smtClean="0">
                <a:latin typeface="Arial" charset="0"/>
              </a:rPr>
              <a:t> costing of the  policy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baseline="0" dirty="0" smtClean="0">
                <a:latin typeface="Arial" charset="0"/>
              </a:rPr>
              <a:t>Financing: linkage with the budget (MTEF)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baseline="0" dirty="0" smtClean="0">
                <a:latin typeface="Arial" charset="0"/>
              </a:rPr>
              <a:t>Budget comprehensiveness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baseline="0" dirty="0" smtClean="0">
                <a:latin typeface="Arial" charset="0"/>
              </a:rPr>
              <a:t>Sustainability of financing: consistency with macroeconomic budget constraint? 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baseline="0" dirty="0" smtClean="0">
                <a:latin typeface="Arial" charset="0"/>
              </a:rPr>
              <a:t>Aspects of fiscal </a:t>
            </a:r>
            <a:r>
              <a:rPr lang="en-US" baseline="0" dirty="0" err="1" smtClean="0">
                <a:latin typeface="Arial" charset="0"/>
              </a:rPr>
              <a:t>decentralisation</a:t>
            </a:r>
            <a:r>
              <a:rPr lang="en-US" baseline="0" dirty="0" smtClean="0">
                <a:latin typeface="Arial" charset="0"/>
              </a:rPr>
              <a:t>: consistency between responsibilities and resources / budgetary allocations for SN authorities; consistency with legal framework; degree of realism of </a:t>
            </a:r>
            <a:r>
              <a:rPr lang="en-US" baseline="0" dirty="0" err="1" smtClean="0">
                <a:latin typeface="Arial" charset="0"/>
              </a:rPr>
              <a:t>decentralised</a:t>
            </a:r>
            <a:r>
              <a:rPr lang="en-US" baseline="0" dirty="0" smtClean="0">
                <a:latin typeface="Arial" charset="0"/>
              </a:rPr>
              <a:t> arrangement and implementation capacity of SN institutions</a:t>
            </a:r>
            <a:endParaRPr lang="en-US" dirty="0" smtClean="0">
              <a:latin typeface="Arial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A25131-00B2-4E8B-B6CD-F69F3984DF8C}" type="slidenum">
              <a:rPr lang="en-GB" smtClean="0">
                <a:latin typeface="Arial" charset="0"/>
                <a:cs typeface="Arial" charset="0"/>
              </a:rPr>
              <a:pPr/>
              <a:t>9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F4BC2B-D145-42BC-A0BE-91CFDF85FF09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04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F96CC54-1C54-4BD7-B1BF-E34843F53E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BC0AC-38BD-441F-B7A2-4D0414280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F7FA7-F9C9-4742-91B4-725E3C9B89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76863-ED60-4EA7-BA61-7FB2154149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4A85F-0270-4D63-BDE7-858327D672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43098-4524-4070-96B3-B70CF757A9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7BC68-DB4A-4B1E-9535-7874C6BA32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DB2AC-12C1-43C3-B24B-196303F981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7A9E8-6EB1-497E-B78E-39BED3FB0B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27A3C-5603-40FC-ACED-4CB41322B6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CBAFD-06E2-4717-A24A-7C1E708D8F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BEC09-F87E-484F-BE93-F646EC83C7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6898846-8FF0-4F4D-9DBE-0D9D50C803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</p:sldLayoutIdLst>
  <p:hf hdr="0" ftr="0" dt="0"/>
  <p:txStyles>
    <p:titleStyle>
      <a:lvl1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1.xlsx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2349500"/>
            <a:ext cx="7088188" cy="1643063"/>
          </a:xfrm>
        </p:spPr>
        <p:txBody>
          <a:bodyPr/>
          <a:lstStyle/>
          <a:p>
            <a:pPr algn="ctr" eaLnBrk="1" hangingPunct="1"/>
            <a:r>
              <a:rPr lang="en-GB" sz="3200" i="1" dirty="0" smtClean="0">
                <a:solidFill>
                  <a:srgbClr val="FFC000"/>
                </a:solidFill>
              </a:rPr>
              <a:t>Sector approach and Budget Support </a:t>
            </a:r>
          </a:p>
          <a:p>
            <a:pPr algn="ctr" eaLnBrk="1" hangingPunct="1"/>
            <a:endParaRPr lang="en-GB" sz="3200" i="1" dirty="0" smtClean="0"/>
          </a:p>
          <a:p>
            <a:pPr algn="ctr" eaLnBrk="1" hangingPunct="1"/>
            <a:endParaRPr lang="fr-BE" sz="2000" dirty="0" smtClean="0"/>
          </a:p>
          <a:p>
            <a:pPr algn="ctr"/>
            <a:r>
              <a:rPr lang="en-GB" sz="1600" dirty="0" smtClean="0"/>
              <a:t>Annual Education and TVET Seminar</a:t>
            </a:r>
            <a:endParaRPr lang="en-GB" sz="1600" dirty="0"/>
          </a:p>
          <a:p>
            <a:pPr algn="ctr"/>
            <a:r>
              <a:rPr lang="en-GB" sz="1600" dirty="0"/>
              <a:t>	</a:t>
            </a:r>
            <a:r>
              <a:rPr lang="en-GB" sz="1600" dirty="0" smtClean="0"/>
              <a:t>22 October 2015 </a:t>
            </a:r>
            <a:r>
              <a:rPr lang="en-GB" sz="1600" dirty="0"/>
              <a:t>– Brussels</a:t>
            </a:r>
          </a:p>
          <a:p>
            <a:pPr algn="ctr"/>
            <a:r>
              <a:rPr lang="fr-FR" sz="2000" dirty="0"/>
              <a:t>	</a:t>
            </a:r>
            <a:endParaRPr lang="en-GB" sz="2000" dirty="0"/>
          </a:p>
          <a:p>
            <a:pPr eaLnBrk="1" hangingPunct="1"/>
            <a:endParaRPr lang="fr-BE" sz="2000" dirty="0"/>
          </a:p>
          <a:p>
            <a:pPr algn="ctr" eaLnBrk="1" hangingPunct="1"/>
            <a:endParaRPr lang="fr-BE" sz="1600" dirty="0" smtClean="0"/>
          </a:p>
          <a:p>
            <a:pPr algn="ctr" eaLnBrk="1" hangingPunct="1"/>
            <a:r>
              <a:rPr lang="en-GB" sz="1600" dirty="0" smtClean="0"/>
              <a:t>Sandrine </a:t>
            </a:r>
            <a:r>
              <a:rPr lang="en-GB" sz="1600" dirty="0" err="1" smtClean="0"/>
              <a:t>Pierloz</a:t>
            </a:r>
            <a:r>
              <a:rPr lang="en-GB" sz="1600" dirty="0"/>
              <a:t>, DEVCO/E.2 - Thomas Feige, </a:t>
            </a:r>
            <a:r>
              <a:rPr lang="en-GB" sz="1600" dirty="0" smtClean="0"/>
              <a:t>DEVCO/A.4</a:t>
            </a:r>
          </a:p>
          <a:p>
            <a:pPr algn="ctr" eaLnBrk="1" hangingPunct="1"/>
            <a:r>
              <a:rPr lang="fr-BE" sz="2000" dirty="0" smtClean="0"/>
              <a:t> </a:t>
            </a:r>
          </a:p>
          <a:p>
            <a:pPr algn="ctr" eaLnBrk="1" hangingPunct="1"/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ontent Placeholder 2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3529013"/>
          </a:xfrm>
        </p:spPr>
        <p:txBody>
          <a:bodyPr/>
          <a:lstStyle/>
          <a:p>
            <a:pPr eaLnBrk="1" hangingPunct="1"/>
            <a:r>
              <a:rPr lang="en-GB" sz="2000" i="0" dirty="0" smtClean="0"/>
              <a:t>To answer the question « </a:t>
            </a:r>
            <a:r>
              <a:rPr lang="en-GB" sz="2000" dirty="0" smtClean="0">
                <a:solidFill>
                  <a:srgbClr val="C00000"/>
                </a:solidFill>
              </a:rPr>
              <a:t>Is the policy sufficiently relevant and credible for BS programme objectives to be largely achieved ?</a:t>
            </a:r>
            <a:r>
              <a:rPr lang="en-GB" sz="2000" i="0" dirty="0" smtClean="0"/>
              <a:t> » </a:t>
            </a:r>
          </a:p>
          <a:p>
            <a:pPr marL="857250" lvl="1" indent="-457200" eaLnBrk="1" hangingPunct="1">
              <a:buFont typeface="Verdana" pitchFamily="34" charset="0"/>
              <a:buAutoNum type="arabicPeriod"/>
            </a:pPr>
            <a:r>
              <a:rPr lang="en-GB" sz="1600" dirty="0" smtClean="0"/>
              <a:t>Policy framework: 	</a:t>
            </a:r>
            <a:r>
              <a:rPr lang="en-GB" sz="1600" b="0" dirty="0" smtClean="0"/>
              <a:t>policy content, coherence, budgeting, 				M+E, review mechanism</a:t>
            </a:r>
          </a:p>
          <a:p>
            <a:pPr marL="857250" lvl="1" indent="-457200" eaLnBrk="1" hangingPunct="1">
              <a:buFont typeface="Verdana" pitchFamily="34" charset="0"/>
              <a:buAutoNum type="arabicPeriod"/>
            </a:pPr>
            <a:r>
              <a:rPr lang="en-GB" sz="1600" dirty="0" smtClean="0"/>
              <a:t>Policy relevance</a:t>
            </a:r>
          </a:p>
          <a:p>
            <a:pPr marL="857250" lvl="1" indent="-457200" eaLnBrk="1" hangingPunct="1">
              <a:buFont typeface="Verdana" pitchFamily="34" charset="0"/>
              <a:buAutoNum type="arabicPeriod"/>
            </a:pPr>
            <a:r>
              <a:rPr lang="en-GB" sz="1600" dirty="0" smtClean="0"/>
              <a:t>Policy credibility</a:t>
            </a:r>
          </a:p>
          <a:p>
            <a:pPr marL="857250" lvl="1" indent="-457200" eaLnBrk="1" hangingPunct="1">
              <a:buFont typeface="Verdana" pitchFamily="34" charset="0"/>
              <a:buAutoNum type="arabicPeriod"/>
            </a:pPr>
            <a:r>
              <a:rPr lang="en-GB" sz="1600" dirty="0" smtClean="0"/>
              <a:t>Conclusion:  Appreciation of eligibility	</a:t>
            </a:r>
            <a:r>
              <a:rPr lang="en-GB" sz="1600" b="0" dirty="0" smtClean="0"/>
              <a:t>motivated statement!</a:t>
            </a:r>
          </a:p>
          <a:p>
            <a:pPr marL="857250" lvl="1" indent="-457200" eaLnBrk="1" hangingPunct="1">
              <a:buFont typeface="Verdana" pitchFamily="34" charset="0"/>
              <a:buAutoNum type="arabicPeriod"/>
            </a:pPr>
            <a:r>
              <a:rPr lang="en-GB" sz="1600" dirty="0" smtClean="0"/>
              <a:t>Basis for monitoring progress during the implementation period</a:t>
            </a:r>
          </a:p>
          <a:p>
            <a:pPr eaLnBrk="1" hangingPunct="1"/>
            <a:endParaRPr lang="en-GB" sz="2000" i="0" dirty="0" smtClean="0"/>
          </a:p>
          <a:p>
            <a:pPr eaLnBrk="1" hangingPunct="1"/>
            <a:endParaRPr lang="en-GB" sz="2000" i="0" dirty="0" smtClean="0"/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940511-A226-4B5C-9DD0-C0870905AD32}" type="slidenum">
              <a:rPr lang="en-GB" smtClean="0">
                <a:latin typeface="Arial" charset="0"/>
                <a:cs typeface="Arial" charset="0"/>
              </a:rPr>
              <a:pPr/>
              <a:t>10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179512" y="1214438"/>
            <a:ext cx="8784976" cy="803275"/>
          </a:xfrm>
        </p:spPr>
        <p:txBody>
          <a:bodyPr/>
          <a:lstStyle/>
          <a:p>
            <a:pPr eaLnBrk="1" hangingPunct="1"/>
            <a:r>
              <a:rPr lang="en-GB" dirty="0" smtClean="0"/>
              <a:t>Eligibility assessment during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sz="2000" i="0" dirty="0" smtClean="0"/>
              <a:t>Verify </a:t>
            </a:r>
          </a:p>
          <a:p>
            <a:pPr lvl="1" eaLnBrk="1" hangingPunct="1">
              <a:buClrTx/>
              <a:buFont typeface="Wingdings" pitchFamily="2" charset="2"/>
              <a:buChar char="§"/>
              <a:defRPr/>
            </a:pPr>
            <a:r>
              <a:rPr lang="en-GB" sz="1800" b="0" dirty="0" smtClean="0"/>
              <a:t>if the policy continues to be sufficiently relevant and credible; </a:t>
            </a:r>
            <a:r>
              <a:rPr lang="en-GB" sz="1800" u="sng" dirty="0" smtClean="0"/>
              <a:t>and</a:t>
            </a:r>
          </a:p>
          <a:p>
            <a:pPr lvl="1" eaLnBrk="1" hangingPunct="1">
              <a:buClrTx/>
              <a:buFont typeface="Wingdings" pitchFamily="2" charset="2"/>
              <a:buChar char="§"/>
              <a:defRPr/>
            </a:pPr>
            <a:r>
              <a:rPr lang="en-GB" sz="1800" b="0" dirty="0" smtClean="0"/>
              <a:t>if there has been satisfactory </a:t>
            </a:r>
            <a:r>
              <a:rPr lang="en-GB" sz="1800" dirty="0" smtClean="0"/>
              <a:t>progress</a:t>
            </a:r>
            <a:r>
              <a:rPr lang="en-GB" sz="1800" b="0" dirty="0" smtClean="0"/>
              <a:t> in policy implementation, taking into account exogenous shocks</a:t>
            </a:r>
          </a:p>
          <a:p>
            <a:pPr marL="0" indent="0" eaLnBrk="1" hangingPunct="1">
              <a:buClrTx/>
              <a:buFontTx/>
              <a:buNone/>
              <a:defRPr/>
            </a:pPr>
            <a:r>
              <a:rPr lang="en-GB" sz="2000" i="0" dirty="0" smtClean="0"/>
              <a:t>Focus on </a:t>
            </a:r>
          </a:p>
          <a:p>
            <a:pPr lvl="1" eaLnBrk="1" hangingPunct="1">
              <a:buClrTx/>
              <a:defRPr/>
            </a:pPr>
            <a:r>
              <a:rPr lang="en-GB" sz="1800" b="0" dirty="0" smtClean="0"/>
              <a:t>Progress (track record)</a:t>
            </a:r>
          </a:p>
          <a:p>
            <a:pPr lvl="1" eaLnBrk="1" hangingPunct="1">
              <a:buClrTx/>
              <a:defRPr/>
            </a:pPr>
            <a:r>
              <a:rPr lang="en-GB" sz="1800" b="0" dirty="0" smtClean="0"/>
              <a:t>Policy changes (changes in Policy indicators targets and financing!)</a:t>
            </a:r>
          </a:p>
          <a:p>
            <a:pPr lvl="1" eaLnBrk="1" hangingPunct="1">
              <a:buClrTx/>
              <a:defRPr/>
            </a:pPr>
            <a:r>
              <a:rPr lang="en-GB" sz="1800" b="0" dirty="0" smtClean="0"/>
              <a:t>If entirely new policy: revisit initial assessment</a:t>
            </a:r>
          </a:p>
          <a:p>
            <a:pPr eaLnBrk="1" hangingPunct="1">
              <a:defRPr/>
            </a:pPr>
            <a:endParaRPr lang="en-GB" sz="2000" i="0" dirty="0" smtClean="0"/>
          </a:p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endParaRPr lang="en-GB" sz="2000" i="0" dirty="0" smtClean="0"/>
          </a:p>
          <a:p>
            <a:pPr eaLnBrk="1" hangingPunct="1">
              <a:defRPr/>
            </a:pPr>
            <a:endParaRPr lang="en-GB" sz="2000" i="0" dirty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CE67E4-457C-4E1C-8D59-5256A04D6DAB}" type="slidenum">
              <a:rPr lang="en-GB" smtClean="0">
                <a:latin typeface="Arial" charset="0"/>
                <a:cs typeface="Arial" charset="0"/>
              </a:rPr>
              <a:pPr/>
              <a:t>11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936625"/>
          </a:xfrm>
        </p:spPr>
        <p:txBody>
          <a:bodyPr/>
          <a:lstStyle/>
          <a:p>
            <a:r>
              <a:rPr lang="de-DE" dirty="0" smtClean="0"/>
              <a:t>4. </a:t>
            </a:r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dialogue</a:t>
            </a:r>
            <a:r>
              <a:rPr lang="de-DE" dirty="0" smtClean="0"/>
              <a:t> (PD)-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principles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4608511"/>
          </a:xfrm>
        </p:spPr>
        <p:txBody>
          <a:bodyPr/>
          <a:lstStyle/>
          <a:p>
            <a:pPr>
              <a:buClrTx/>
            </a:pPr>
            <a:r>
              <a:rPr lang="de-DE" dirty="0" err="1" smtClean="0"/>
              <a:t>Precondition</a:t>
            </a:r>
            <a:r>
              <a:rPr lang="de-DE" dirty="0" smtClean="0"/>
              <a:t>: </a:t>
            </a:r>
            <a:r>
              <a:rPr lang="de-DE" dirty="0" err="1" smtClean="0"/>
              <a:t>willingness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engage</a:t>
            </a:r>
            <a:r>
              <a:rPr lang="de-DE" dirty="0" smtClean="0"/>
              <a:t>!</a:t>
            </a:r>
          </a:p>
          <a:p>
            <a:pPr>
              <a:buClrTx/>
            </a:pPr>
            <a:r>
              <a:rPr lang="de-DE" dirty="0" err="1"/>
              <a:t>Continuous</a:t>
            </a:r>
            <a:r>
              <a:rPr lang="de-DE" dirty="0"/>
              <a:t> </a:t>
            </a:r>
            <a:r>
              <a:rPr lang="de-DE" dirty="0" err="1" smtClean="0"/>
              <a:t>process</a:t>
            </a:r>
            <a:r>
              <a:rPr lang="de-DE" dirty="0" smtClean="0"/>
              <a:t>-not limited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indicator</a:t>
            </a:r>
            <a:r>
              <a:rPr lang="de-DE" dirty="0" smtClean="0"/>
              <a:t> </a:t>
            </a:r>
            <a:r>
              <a:rPr lang="de-DE" dirty="0" err="1" smtClean="0"/>
              <a:t>monitoring</a:t>
            </a:r>
            <a:r>
              <a:rPr lang="de-DE" dirty="0" smtClean="0"/>
              <a:t>!</a:t>
            </a:r>
            <a:endParaRPr lang="de-DE" dirty="0"/>
          </a:p>
          <a:p>
            <a:pPr>
              <a:buClrTx/>
            </a:pPr>
            <a:r>
              <a:rPr lang="de-DE" dirty="0" smtClean="0"/>
              <a:t>Focus on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solutions</a:t>
            </a:r>
            <a:endParaRPr lang="de-DE" dirty="0" smtClean="0"/>
          </a:p>
          <a:p>
            <a:pPr>
              <a:buClrTx/>
            </a:pPr>
            <a:r>
              <a:rPr lang="de-DE" dirty="0" smtClean="0"/>
              <a:t>Ownership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trust</a:t>
            </a:r>
            <a:r>
              <a:rPr lang="de-DE" dirty="0" smtClean="0"/>
              <a:t> </a:t>
            </a:r>
            <a:r>
              <a:rPr lang="de-DE" dirty="0" err="1" smtClean="0"/>
              <a:t>building</a:t>
            </a:r>
            <a:r>
              <a:rPr lang="de-DE" dirty="0" smtClean="0"/>
              <a:t> essential </a:t>
            </a:r>
          </a:p>
          <a:p>
            <a:pPr>
              <a:buClrTx/>
            </a:pPr>
            <a:r>
              <a:rPr lang="de-DE" dirty="0" err="1" smtClean="0"/>
              <a:t>Realistic</a:t>
            </a:r>
            <a:r>
              <a:rPr lang="de-DE" dirty="0" smtClean="0"/>
              <a:t> </a:t>
            </a:r>
            <a:r>
              <a:rPr lang="de-DE" dirty="0" err="1" smtClean="0"/>
              <a:t>expectations</a:t>
            </a:r>
            <a:r>
              <a:rPr lang="de-DE" dirty="0" smtClean="0"/>
              <a:t>! Focus </a:t>
            </a:r>
            <a:r>
              <a:rPr lang="de-DE" dirty="0"/>
              <a:t>on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/>
              <a:t>issues</a:t>
            </a:r>
            <a:endParaRPr lang="de-DE" dirty="0"/>
          </a:p>
          <a:p>
            <a:pPr>
              <a:buClrTx/>
            </a:pPr>
            <a:r>
              <a:rPr lang="de-DE" dirty="0" err="1" smtClean="0"/>
              <a:t>Dialogue</a:t>
            </a:r>
            <a:r>
              <a:rPr lang="de-DE" dirty="0" smtClean="0"/>
              <a:t> </a:t>
            </a:r>
            <a:r>
              <a:rPr lang="de-DE" dirty="0" err="1" smtClean="0"/>
              <a:t>partners</a:t>
            </a:r>
            <a:r>
              <a:rPr lang="de-DE" dirty="0" smtClean="0"/>
              <a:t>: Min </a:t>
            </a:r>
            <a:r>
              <a:rPr lang="de-DE" dirty="0" err="1" smtClean="0"/>
              <a:t>Finance</a:t>
            </a:r>
            <a:r>
              <a:rPr lang="de-DE" dirty="0" smtClean="0"/>
              <a:t> essential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BS! </a:t>
            </a:r>
            <a:r>
              <a:rPr lang="de-DE" dirty="0" err="1"/>
              <a:t>C</a:t>
            </a:r>
            <a:r>
              <a:rPr lang="de-DE" dirty="0" err="1" smtClean="0"/>
              <a:t>ooperation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sections</a:t>
            </a:r>
            <a:r>
              <a:rPr lang="de-DE" dirty="0" smtClean="0"/>
              <a:t> in </a:t>
            </a:r>
            <a:r>
              <a:rPr lang="de-DE" dirty="0" err="1" smtClean="0"/>
              <a:t>Delegations</a:t>
            </a:r>
            <a:r>
              <a:rPr lang="de-DE" dirty="0" smtClean="0"/>
              <a:t> essential!</a:t>
            </a:r>
          </a:p>
          <a:p>
            <a:pPr>
              <a:buClrTx/>
            </a:pPr>
            <a:r>
              <a:rPr lang="de-DE" dirty="0" smtClean="0"/>
              <a:t>Formal </a:t>
            </a:r>
            <a:r>
              <a:rPr lang="de-DE" dirty="0" err="1" smtClean="0"/>
              <a:t>and</a:t>
            </a:r>
            <a:r>
              <a:rPr lang="de-DE" dirty="0" smtClean="0"/>
              <a:t> informal </a:t>
            </a:r>
            <a:r>
              <a:rPr lang="de-DE" dirty="0" err="1" smtClean="0"/>
              <a:t>contexts</a:t>
            </a:r>
            <a:r>
              <a:rPr lang="de-DE" dirty="0" smtClean="0"/>
              <a:t>–PD not limited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HoD</a:t>
            </a:r>
            <a:r>
              <a:rPr lang="de-DE" dirty="0" smtClean="0"/>
              <a:t>!</a:t>
            </a:r>
          </a:p>
          <a:p>
            <a:pPr>
              <a:buClrTx/>
            </a:pPr>
            <a:r>
              <a:rPr lang="de-DE" dirty="0" err="1" smtClean="0"/>
              <a:t>Alignment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harmonisation</a:t>
            </a:r>
            <a:endParaRPr lang="de-D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4A85F-0270-4D63-BDE7-858327D6722D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194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339850"/>
            <a:ext cx="8784976" cy="936625"/>
          </a:xfrm>
        </p:spPr>
        <p:txBody>
          <a:bodyPr/>
          <a:lstStyle/>
          <a:p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dialogue</a:t>
            </a:r>
            <a:r>
              <a:rPr lang="de-DE" dirty="0" smtClean="0"/>
              <a:t> – </a:t>
            </a:r>
            <a:r>
              <a:rPr lang="de-DE" dirty="0" err="1" smtClean="0"/>
              <a:t>strategic</a:t>
            </a:r>
            <a:r>
              <a:rPr lang="de-DE" dirty="0" smtClean="0"/>
              <a:t> </a:t>
            </a:r>
            <a:r>
              <a:rPr lang="de-DE" dirty="0" err="1" smtClean="0"/>
              <a:t>approach</a:t>
            </a:r>
            <a:r>
              <a:rPr lang="de-DE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Tx/>
              <a:buFont typeface="+mj-lt"/>
              <a:buAutoNum type="arabicParenR"/>
            </a:pPr>
            <a:r>
              <a:rPr lang="de-DE" dirty="0" smtClean="0"/>
              <a:t>Analysis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country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sector</a:t>
            </a:r>
            <a:r>
              <a:rPr lang="de-DE" dirty="0" smtClean="0"/>
              <a:t> </a:t>
            </a:r>
            <a:r>
              <a:rPr lang="de-DE" dirty="0" err="1" smtClean="0"/>
              <a:t>context</a:t>
            </a:r>
            <a:endParaRPr lang="de-DE" dirty="0" smtClean="0"/>
          </a:p>
          <a:p>
            <a:pPr marL="457200" indent="-457200">
              <a:buClrTx/>
              <a:buFont typeface="+mj-lt"/>
              <a:buAutoNum type="arabicParenR"/>
            </a:pPr>
            <a:r>
              <a:rPr lang="de-DE" dirty="0" smtClean="0"/>
              <a:t>Definition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dialogue</a:t>
            </a:r>
            <a:r>
              <a:rPr lang="de-DE" dirty="0" smtClean="0"/>
              <a:t> </a:t>
            </a:r>
            <a:r>
              <a:rPr lang="de-DE" dirty="0" err="1" smtClean="0"/>
              <a:t>objectives</a:t>
            </a:r>
            <a:r>
              <a:rPr lang="de-DE" dirty="0" smtClean="0"/>
              <a:t> </a:t>
            </a:r>
          </a:p>
          <a:p>
            <a:pPr marL="457200" indent="-457200">
              <a:buClrTx/>
              <a:buFont typeface="+mj-lt"/>
              <a:buAutoNum type="arabicParenR"/>
            </a:pPr>
            <a:r>
              <a:rPr lang="de-DE" dirty="0" smtClean="0"/>
              <a:t>Framework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implementation</a:t>
            </a:r>
            <a:endParaRPr lang="de-DE" dirty="0" smtClean="0"/>
          </a:p>
          <a:p>
            <a:pPr lvl="1"/>
            <a:r>
              <a:rPr lang="de-DE" dirty="0" err="1"/>
              <a:t>Actors</a:t>
            </a:r>
            <a:endParaRPr lang="de-DE" dirty="0"/>
          </a:p>
          <a:p>
            <a:pPr lvl="1"/>
            <a:r>
              <a:rPr lang="de-DE" dirty="0" err="1"/>
              <a:t>Process</a:t>
            </a:r>
            <a:endParaRPr lang="de-DE" dirty="0"/>
          </a:p>
          <a:p>
            <a:pPr lvl="1"/>
            <a:r>
              <a:rPr lang="de-DE" dirty="0" err="1"/>
              <a:t>Ressources</a:t>
            </a:r>
            <a:endParaRPr lang="en-GB" dirty="0"/>
          </a:p>
          <a:p>
            <a:pPr marL="457200" indent="-457200">
              <a:buClrTx/>
              <a:buFont typeface="+mj-lt"/>
              <a:buAutoNum type="arabicParenR"/>
            </a:pPr>
            <a:r>
              <a:rPr lang="de-DE" dirty="0" smtClean="0"/>
              <a:t>Recording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smtClean="0"/>
              <a:t>Reporting (</a:t>
            </a:r>
            <a:r>
              <a:rPr lang="de-DE" dirty="0" err="1" smtClean="0"/>
              <a:t>institutional</a:t>
            </a:r>
            <a:r>
              <a:rPr lang="de-DE" dirty="0" smtClean="0"/>
              <a:t> </a:t>
            </a:r>
            <a:r>
              <a:rPr lang="de-DE" dirty="0" err="1" smtClean="0"/>
              <a:t>memory</a:t>
            </a:r>
            <a:r>
              <a:rPr lang="de-DE" dirty="0" smtClean="0"/>
              <a:t>!)</a:t>
            </a:r>
            <a:endParaRPr lang="de-DE" dirty="0"/>
          </a:p>
          <a:p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4A85F-0270-4D63-BDE7-858327D6722D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119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648990"/>
          </a:xfrm>
        </p:spPr>
        <p:txBody>
          <a:bodyPr/>
          <a:lstStyle/>
          <a:p>
            <a:r>
              <a:rPr lang="en-GB" sz="2400" dirty="0"/>
              <a:t>Example yearly policy dialogue </a:t>
            </a:r>
            <a:r>
              <a:rPr lang="en-GB" sz="2400" dirty="0" smtClean="0"/>
              <a:t>plan</a:t>
            </a:r>
            <a:endParaRPr lang="en-GB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052409"/>
              </p:ext>
            </p:extLst>
          </p:nvPr>
        </p:nvGraphicFramePr>
        <p:xfrm>
          <a:off x="179513" y="1628800"/>
          <a:ext cx="8712966" cy="4972012"/>
        </p:xfrm>
        <a:graphic>
          <a:graphicData uri="http://schemas.openxmlformats.org/drawingml/2006/table">
            <a:tbl>
              <a:tblPr firstRow="1" firstCol="1" bandRow="1"/>
              <a:tblGrid>
                <a:gridCol w="1847096"/>
                <a:gridCol w="1712011"/>
                <a:gridCol w="1462480"/>
                <a:gridCol w="1462480"/>
                <a:gridCol w="2228899"/>
              </a:tblGrid>
              <a:tr h="4083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Objectives for 20XX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Principal Interlocutor(s)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Principal Forum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Lead responsibility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Progress achieved in 20XX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8878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 Ensuring that national education indicators and targets abide by the SMART principles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Ministry of Education, National Bureau of Statistics, Ministry of Finance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Joint review of PAF indicators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Human Development Section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About half of proposed education PAF indicators and targets have been revised to </a:t>
                      </a: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SMART </a:t>
                      </a: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principles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 Development of a strategy for a progressive reduction in fuel </a:t>
                      </a: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subsidies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Minister of Finance, IMF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Informal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Head of Cooperation/Economic Section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Minister will table a proposal to the Cabinet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3. Action plan for arrears clearance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Treasury director Ministry of Finance,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PFM Working </a:t>
                      </a: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Economic Section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Action plan finalised and arrears reduced by 20%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9147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 Inclusion of non-state and subnational actors in justice </a:t>
                      </a: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working group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Justice Minister, justice NGOs, district courts representatives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Informal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Head of Delegation and governance section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Principle accepted. 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815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5. Diagnostic study on </a:t>
                      </a: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HR management </a:t>
                      </a: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 the public sector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Prime Minister's Office, World Bank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Informal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Head of Cooperation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Terms of reference agreed and financing secured.</a:t>
                      </a:r>
                    </a:p>
                  </a:txBody>
                  <a:tcPr marL="62939" marR="629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4A85F-0270-4D63-BDE7-858327D6722D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10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5. </a:t>
            </a:r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financing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costing</a:t>
            </a:r>
            <a:endParaRPr lang="de-DE" dirty="0" smtClean="0"/>
          </a:p>
          <a:p>
            <a:r>
              <a:rPr lang="de-DE" dirty="0" err="1" smtClean="0"/>
              <a:t>Consistency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budget</a:t>
            </a:r>
            <a:r>
              <a:rPr lang="de-DE" dirty="0" smtClean="0"/>
              <a:t>/MTEF</a:t>
            </a:r>
          </a:p>
          <a:p>
            <a:r>
              <a:rPr lang="de-DE" dirty="0" smtClean="0"/>
              <a:t>Budget </a:t>
            </a:r>
            <a:r>
              <a:rPr lang="de-DE" dirty="0" err="1" smtClean="0"/>
              <a:t>comprehensiveness</a:t>
            </a:r>
            <a:endParaRPr lang="de-DE" dirty="0" smtClean="0"/>
          </a:p>
          <a:p>
            <a:r>
              <a:rPr lang="de-DE" dirty="0" smtClean="0"/>
              <a:t>Financial </a:t>
            </a:r>
            <a:r>
              <a:rPr lang="de-DE" dirty="0" err="1" smtClean="0"/>
              <a:t>sustainability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4A85F-0270-4D63-BDE7-858327D6722D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223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936625"/>
          </a:xfrm>
        </p:spPr>
        <p:txBody>
          <a:bodyPr/>
          <a:lstStyle/>
          <a:p>
            <a:r>
              <a:rPr lang="de-DE" dirty="0" err="1" smtClean="0"/>
              <a:t>Additionality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2" y="2204864"/>
            <a:ext cx="8928992" cy="3529013"/>
          </a:xfrm>
        </p:spPr>
        <p:txBody>
          <a:bodyPr/>
          <a:lstStyle/>
          <a:p>
            <a:pPr>
              <a:buClrTx/>
            </a:pPr>
            <a:r>
              <a:rPr lang="de-DE" dirty="0" smtClean="0"/>
              <a:t>Focus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sector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r>
              <a:rPr lang="de-DE" dirty="0" smtClean="0"/>
              <a:t>, not </a:t>
            </a:r>
            <a:r>
              <a:rPr lang="de-DE" dirty="0" err="1" smtClean="0"/>
              <a:t>necessarily</a:t>
            </a:r>
            <a:r>
              <a:rPr lang="de-DE" dirty="0" smtClean="0"/>
              <a:t> </a:t>
            </a:r>
            <a:r>
              <a:rPr lang="de-DE" dirty="0" err="1" smtClean="0"/>
              <a:t>sector</a:t>
            </a:r>
            <a:r>
              <a:rPr lang="de-DE" dirty="0" smtClean="0"/>
              <a:t> </a:t>
            </a:r>
            <a:r>
              <a:rPr lang="de-DE" dirty="0" err="1" smtClean="0"/>
              <a:t>spending</a:t>
            </a:r>
            <a:r>
              <a:rPr lang="de-DE" dirty="0" smtClean="0"/>
              <a:t>! </a:t>
            </a:r>
            <a:r>
              <a:rPr lang="de-DE" dirty="0" err="1" smtClean="0"/>
              <a:t>Distinguish</a:t>
            </a:r>
            <a:r>
              <a:rPr lang="de-DE" dirty="0" smtClean="0"/>
              <a:t> 2 </a:t>
            </a:r>
            <a:r>
              <a:rPr lang="de-DE" dirty="0" err="1" smtClean="0"/>
              <a:t>cases</a:t>
            </a:r>
            <a:r>
              <a:rPr lang="de-DE" dirty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influence</a:t>
            </a:r>
            <a:r>
              <a:rPr lang="de-DE" dirty="0" smtClean="0"/>
              <a:t> on </a:t>
            </a:r>
            <a:r>
              <a:rPr lang="de-DE" dirty="0" err="1" smtClean="0"/>
              <a:t>dialogue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design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programmes</a:t>
            </a:r>
            <a:r>
              <a:rPr lang="de-DE" dirty="0" smtClean="0"/>
              <a:t>: </a:t>
            </a:r>
          </a:p>
          <a:p>
            <a:r>
              <a:rPr lang="de-DE" dirty="0" smtClean="0"/>
              <a:t>a) </a:t>
            </a:r>
            <a:r>
              <a:rPr lang="de-DE" dirty="0" err="1" smtClean="0"/>
              <a:t>Increase</a:t>
            </a:r>
            <a:r>
              <a:rPr lang="de-DE" dirty="0" smtClean="0"/>
              <a:t> in </a:t>
            </a:r>
            <a:r>
              <a:rPr lang="de-DE" dirty="0" err="1" smtClean="0"/>
              <a:t>sector</a:t>
            </a:r>
            <a:r>
              <a:rPr lang="de-DE" dirty="0" smtClean="0"/>
              <a:t> </a:t>
            </a:r>
            <a:r>
              <a:rPr lang="de-DE" dirty="0" err="1" smtClean="0"/>
              <a:t>expenditure</a:t>
            </a:r>
            <a:r>
              <a:rPr lang="de-DE" dirty="0" smtClean="0"/>
              <a:t> not a </a:t>
            </a:r>
            <a:r>
              <a:rPr lang="de-DE" dirty="0" err="1" smtClean="0"/>
              <a:t>key</a:t>
            </a:r>
            <a:r>
              <a:rPr lang="de-DE" dirty="0" smtClean="0"/>
              <a:t> </a:t>
            </a:r>
            <a:r>
              <a:rPr lang="de-DE" dirty="0" err="1" smtClean="0"/>
              <a:t>constraint</a:t>
            </a:r>
            <a:endParaRPr lang="de-DE" dirty="0" smtClean="0"/>
          </a:p>
          <a:p>
            <a:r>
              <a:rPr lang="de-DE" dirty="0" smtClean="0"/>
              <a:t>b) </a:t>
            </a:r>
            <a:r>
              <a:rPr lang="de-DE" dirty="0" err="1" smtClean="0"/>
              <a:t>Increase</a:t>
            </a:r>
            <a:r>
              <a:rPr lang="de-DE" dirty="0" smtClean="0"/>
              <a:t> in </a:t>
            </a:r>
            <a:r>
              <a:rPr lang="de-DE" dirty="0" err="1" smtClean="0"/>
              <a:t>sector</a:t>
            </a:r>
            <a:r>
              <a:rPr lang="de-DE" dirty="0" smtClean="0"/>
              <a:t> </a:t>
            </a:r>
            <a:r>
              <a:rPr lang="de-DE" dirty="0" err="1" smtClean="0"/>
              <a:t>expenditure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essential </a:t>
            </a:r>
            <a:r>
              <a:rPr lang="de-DE" dirty="0" err="1" smtClean="0"/>
              <a:t>element</a:t>
            </a:r>
            <a:endParaRPr lang="de-DE" dirty="0" smtClean="0"/>
          </a:p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r>
              <a:rPr lang="de-DE" dirty="0" err="1" smtClean="0"/>
              <a:t>Additionality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take</a:t>
            </a:r>
            <a:r>
              <a:rPr lang="de-DE" dirty="0" smtClean="0"/>
              <a:t> different </a:t>
            </a:r>
            <a:r>
              <a:rPr lang="de-DE" dirty="0" err="1" smtClean="0"/>
              <a:t>forms</a:t>
            </a:r>
            <a:r>
              <a:rPr lang="de-DE" dirty="0" smtClean="0"/>
              <a:t>, quantitative </a:t>
            </a:r>
            <a:r>
              <a:rPr lang="de-DE" dirty="0" err="1" smtClean="0"/>
              <a:t>and</a:t>
            </a:r>
            <a:r>
              <a:rPr lang="de-DE" dirty="0" smtClean="0"/>
              <a:t> qualitative</a:t>
            </a:r>
          </a:p>
          <a:p>
            <a:pPr>
              <a:buClrTx/>
            </a:pPr>
            <a:r>
              <a:rPr lang="de-DE" dirty="0" err="1" smtClean="0"/>
              <a:t>Additionality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overall</a:t>
            </a:r>
            <a:r>
              <a:rPr lang="de-DE" dirty="0" smtClean="0"/>
              <a:t> </a:t>
            </a:r>
            <a:r>
              <a:rPr lang="de-DE" dirty="0" err="1" smtClean="0"/>
              <a:t>fiscal</a:t>
            </a:r>
            <a:r>
              <a:rPr lang="de-DE" dirty="0" smtClean="0"/>
              <a:t> </a:t>
            </a:r>
            <a:r>
              <a:rPr lang="de-DE" dirty="0" err="1" smtClean="0"/>
              <a:t>framework</a:t>
            </a:r>
            <a:r>
              <a:rPr lang="de-DE" dirty="0" smtClean="0"/>
              <a:t> (</a:t>
            </a:r>
            <a:r>
              <a:rPr lang="de-DE" dirty="0" err="1" smtClean="0"/>
              <a:t>closing</a:t>
            </a:r>
            <a:r>
              <a:rPr lang="de-DE" dirty="0" smtClean="0"/>
              <a:t> </a:t>
            </a:r>
            <a:r>
              <a:rPr lang="de-DE" dirty="0" err="1" smtClean="0"/>
              <a:t>financing</a:t>
            </a:r>
            <a:r>
              <a:rPr lang="de-DE" dirty="0" smtClean="0"/>
              <a:t> </a:t>
            </a:r>
            <a:r>
              <a:rPr lang="de-DE" dirty="0" err="1" smtClean="0"/>
              <a:t>gap</a:t>
            </a:r>
            <a:r>
              <a:rPr lang="de-DE" dirty="0" smtClean="0"/>
              <a:t>)!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4A85F-0270-4D63-BDE7-858327D6722D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854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FD3A0048-9966-45CD-B1B3-4D6AE9288D1C}" type="slidenum">
              <a:rPr lang="en-GB" altLang="en-US" sz="1400" b="0" smtClean="0">
                <a:solidFill>
                  <a:schemeClr val="tx1"/>
                </a:solidFill>
                <a:latin typeface="Arial" charset="0"/>
              </a:rPr>
              <a:pPr eaLnBrk="1" hangingPunct="1"/>
              <a:t>17</a:t>
            </a:fld>
            <a:endParaRPr lang="en-GB" altLang="en-US" sz="1400" b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-3175" y="1484313"/>
            <a:ext cx="9147175" cy="649287"/>
          </a:xfrm>
        </p:spPr>
        <p:txBody>
          <a:bodyPr/>
          <a:lstStyle/>
          <a:p>
            <a:pPr indent="0" eaLnBrk="1" hangingPunct="1">
              <a:defRPr/>
            </a:pPr>
            <a:r>
              <a:rPr lang="en-US" sz="2800" dirty="0" smtClean="0">
                <a:latin typeface="+mn-lt"/>
              </a:rPr>
              <a:t>6. Design of SRCs</a:t>
            </a:r>
            <a:r>
              <a:rPr lang="en-US" sz="2200" dirty="0" smtClean="0">
                <a:latin typeface="+mn-lt"/>
              </a:rPr>
              <a:t/>
            </a:r>
            <a:br>
              <a:rPr lang="en-US" sz="2200" dirty="0" smtClean="0">
                <a:latin typeface="+mn-lt"/>
              </a:rPr>
            </a:br>
            <a:r>
              <a:rPr lang="en-US" sz="2200" dirty="0" smtClean="0">
                <a:latin typeface="+mn-lt"/>
              </a:rPr>
              <a:t> </a:t>
            </a:r>
            <a:endParaRPr lang="en-GB" sz="2200" dirty="0" smtClean="0">
              <a:latin typeface="+mn-lt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4" y="2276475"/>
            <a:ext cx="8569647" cy="3529013"/>
          </a:xfrm>
        </p:spPr>
        <p:txBody>
          <a:bodyPr/>
          <a:lstStyle/>
          <a:p>
            <a:pPr eaLnBrk="1" hangingPunct="1">
              <a:spcBef>
                <a:spcPts val="432"/>
              </a:spcBef>
              <a:spcAft>
                <a:spcPts val="1200"/>
              </a:spcAft>
              <a:buClr>
                <a:schemeClr val="accent6"/>
              </a:buClr>
              <a:buFont typeface="Wingdings" pitchFamily="2" charset="2"/>
              <a:buChar char="Ø"/>
              <a:defRPr/>
            </a:pPr>
            <a:r>
              <a:rPr lang="en-US" sz="2100" i="0" dirty="0" smtClean="0"/>
              <a:t>Design has to follow the preceding analysis and tailored to country context</a:t>
            </a:r>
          </a:p>
          <a:p>
            <a:pPr eaLnBrk="1" hangingPunct="1">
              <a:spcBef>
                <a:spcPts val="432"/>
              </a:spcBef>
              <a:spcAft>
                <a:spcPts val="1200"/>
              </a:spcAft>
              <a:buClr>
                <a:schemeClr val="accent6"/>
              </a:buClr>
              <a:buFont typeface="Wingdings" pitchFamily="2" charset="2"/>
              <a:buChar char="Ø"/>
              <a:defRPr/>
            </a:pPr>
            <a:r>
              <a:rPr lang="en-US" sz="2100" i="0" dirty="0" smtClean="0"/>
              <a:t>Typically 3 year commitments; 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Ø"/>
              <a:defRPr/>
            </a:pPr>
            <a:r>
              <a:rPr lang="en-US" sz="2100" i="0" dirty="0" smtClean="0"/>
              <a:t>Fixed tranche and variable tranches with a possible base and variable tranche ratio of about 60/40; but flexibility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Ø"/>
              <a:defRPr/>
            </a:pPr>
            <a:r>
              <a:rPr lang="en-US" sz="2100" i="0" dirty="0" smtClean="0"/>
              <a:t>Indicators: maximum 8 (policy focus) per tranche; drawn from PAF; privilege outcome indicators, but input and output indicators may play a useful role (e.g. indicators based on the budget!); SMART principles</a:t>
            </a:r>
          </a:p>
          <a:p>
            <a:pPr eaLnBrk="1" hangingPunct="1">
              <a:spcBef>
                <a:spcPts val="432"/>
              </a:spcBef>
              <a:spcAft>
                <a:spcPts val="1200"/>
              </a:spcAft>
              <a:buClr>
                <a:schemeClr val="accent6"/>
              </a:buClr>
              <a:buFont typeface="Wingdings" pitchFamily="2" charset="2"/>
              <a:buChar char="Ø"/>
              <a:defRPr/>
            </a:pPr>
            <a:r>
              <a:rPr lang="en-US" sz="2100" i="0" dirty="0" smtClean="0"/>
              <a:t>Elements of dialogue (broader than indicators!), capacity development, coordination with other donors.</a:t>
            </a:r>
            <a:endParaRPr lang="en-GB" sz="2100" i="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BE" sz="2100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2100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13346"/>
            <a:ext cx="28575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012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7</a:t>
            </a:r>
            <a:r>
              <a:rPr lang="de-DE" dirty="0" smtClean="0"/>
              <a:t>. </a:t>
            </a:r>
            <a:r>
              <a:rPr lang="de-DE" dirty="0" err="1" smtClean="0"/>
              <a:t>Capacity</a:t>
            </a:r>
            <a:r>
              <a:rPr lang="de-DE" dirty="0" smtClean="0"/>
              <a:t> </a:t>
            </a:r>
            <a:r>
              <a:rPr lang="de-DE" dirty="0" err="1" smtClean="0"/>
              <a:t>building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Wingdings" panose="05000000000000000000" pitchFamily="2" charset="2"/>
              <a:buChar char="Ø"/>
            </a:pPr>
            <a:r>
              <a:rPr lang="de-DE" b="1" dirty="0" err="1" smtClean="0"/>
              <a:t>Important</a:t>
            </a:r>
            <a:r>
              <a:rPr lang="de-DE" b="1" dirty="0" smtClean="0"/>
              <a:t>: </a:t>
            </a:r>
            <a:r>
              <a:rPr lang="de-DE" b="1" dirty="0" err="1" smtClean="0"/>
              <a:t>identify</a:t>
            </a:r>
            <a:r>
              <a:rPr lang="de-DE" b="1" dirty="0" smtClean="0"/>
              <a:t> CB </a:t>
            </a:r>
            <a:r>
              <a:rPr lang="de-DE" b="1" dirty="0" err="1" smtClean="0"/>
              <a:t>at</a:t>
            </a:r>
            <a:r>
              <a:rPr lang="de-DE" b="1" dirty="0" smtClean="0"/>
              <a:t> </a:t>
            </a:r>
            <a:r>
              <a:rPr lang="de-DE" b="1" dirty="0" err="1" smtClean="0"/>
              <a:t>the</a:t>
            </a:r>
            <a:r>
              <a:rPr lang="de-DE" b="1" dirty="0" smtClean="0"/>
              <a:t> same time </a:t>
            </a:r>
            <a:r>
              <a:rPr lang="de-DE" b="1" dirty="0" err="1" smtClean="0"/>
              <a:t>as</a:t>
            </a:r>
            <a:r>
              <a:rPr lang="de-DE" b="1" dirty="0" smtClean="0"/>
              <a:t> </a:t>
            </a:r>
            <a:r>
              <a:rPr lang="de-DE" b="1" dirty="0" err="1" smtClean="0"/>
              <a:t>the</a:t>
            </a:r>
            <a:r>
              <a:rPr lang="de-DE" b="1" dirty="0" smtClean="0"/>
              <a:t> </a:t>
            </a:r>
            <a:r>
              <a:rPr lang="de-DE" b="1" dirty="0" err="1" smtClean="0"/>
              <a:t>overall</a:t>
            </a:r>
            <a:r>
              <a:rPr lang="de-DE" b="1" dirty="0" smtClean="0"/>
              <a:t> </a:t>
            </a:r>
            <a:r>
              <a:rPr lang="de-DE" b="1" dirty="0" err="1" smtClean="0"/>
              <a:t>programme</a:t>
            </a:r>
            <a:r>
              <a:rPr lang="de-DE" b="1" dirty="0" smtClean="0"/>
              <a:t>; </a:t>
            </a:r>
            <a:r>
              <a:rPr lang="de-DE" b="1" dirty="0" err="1" smtClean="0"/>
              <a:t>clearly</a:t>
            </a:r>
            <a:r>
              <a:rPr lang="de-DE" b="1" dirty="0" smtClean="0"/>
              <a:t> </a:t>
            </a:r>
            <a:r>
              <a:rPr lang="de-DE" b="1" dirty="0" err="1" smtClean="0"/>
              <a:t>define</a:t>
            </a:r>
            <a:r>
              <a:rPr lang="de-DE" b="1" dirty="0" smtClean="0"/>
              <a:t> </a:t>
            </a:r>
            <a:r>
              <a:rPr lang="de-DE" b="1" dirty="0" err="1" smtClean="0"/>
              <a:t>results</a:t>
            </a:r>
            <a:r>
              <a:rPr lang="de-DE" b="1" dirty="0" smtClean="0"/>
              <a:t> </a:t>
            </a:r>
            <a:r>
              <a:rPr lang="de-DE" b="1" dirty="0" err="1" smtClean="0"/>
              <a:t>to</a:t>
            </a:r>
            <a:r>
              <a:rPr lang="de-DE" b="1" dirty="0" smtClean="0"/>
              <a:t> </a:t>
            </a:r>
            <a:r>
              <a:rPr lang="de-DE" b="1" dirty="0" err="1" smtClean="0"/>
              <a:t>be</a:t>
            </a:r>
            <a:r>
              <a:rPr lang="de-DE" b="1" dirty="0" smtClean="0"/>
              <a:t> </a:t>
            </a:r>
            <a:r>
              <a:rPr lang="de-DE" b="1" dirty="0" err="1" smtClean="0"/>
              <a:t>achieved</a:t>
            </a:r>
            <a:r>
              <a:rPr lang="de-DE" b="1" dirty="0" smtClean="0"/>
              <a:t>; </a:t>
            </a:r>
            <a:r>
              <a:rPr lang="de-DE" b="1" dirty="0" err="1" smtClean="0"/>
              <a:t>appropriation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complementarity</a:t>
            </a:r>
            <a:r>
              <a:rPr lang="de-DE" b="1" dirty="0" smtClean="0"/>
              <a:t>!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de-DE" dirty="0" err="1" smtClean="0"/>
              <a:t>Typical</a:t>
            </a:r>
            <a:r>
              <a:rPr lang="de-DE" dirty="0" smtClean="0"/>
              <a:t> </a:t>
            </a:r>
            <a:r>
              <a:rPr lang="de-DE" dirty="0" err="1" smtClean="0"/>
              <a:t>examples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CB in BS </a:t>
            </a:r>
            <a:r>
              <a:rPr lang="de-DE" dirty="0" err="1" smtClean="0"/>
              <a:t>operations</a:t>
            </a:r>
            <a:r>
              <a:rPr lang="de-DE" dirty="0" smtClean="0"/>
              <a:t>:</a:t>
            </a:r>
          </a:p>
          <a:p>
            <a:pPr lvl="1">
              <a:buClrTx/>
            </a:pPr>
            <a:r>
              <a:rPr lang="de-DE" b="0" dirty="0" smtClean="0"/>
              <a:t>PFM </a:t>
            </a:r>
            <a:r>
              <a:rPr lang="de-DE" b="0" dirty="0" err="1" smtClean="0"/>
              <a:t>and</a:t>
            </a:r>
            <a:r>
              <a:rPr lang="de-DE" b="0" dirty="0" smtClean="0"/>
              <a:t> </a:t>
            </a:r>
            <a:r>
              <a:rPr lang="de-DE" b="0" dirty="0" err="1" smtClean="0"/>
              <a:t>tax</a:t>
            </a:r>
            <a:r>
              <a:rPr lang="de-DE" b="0" dirty="0" smtClean="0"/>
              <a:t> </a:t>
            </a:r>
            <a:r>
              <a:rPr lang="de-DE" b="0" dirty="0" err="1" smtClean="0"/>
              <a:t>reforms</a:t>
            </a:r>
            <a:endParaRPr lang="de-DE" b="0" dirty="0" smtClean="0"/>
          </a:p>
          <a:p>
            <a:pPr lvl="1">
              <a:buClrTx/>
            </a:pPr>
            <a:r>
              <a:rPr lang="de-DE" b="0" dirty="0" smtClean="0"/>
              <a:t>Public </a:t>
            </a:r>
            <a:r>
              <a:rPr lang="de-DE" b="0" dirty="0" err="1" smtClean="0"/>
              <a:t>expenditure</a:t>
            </a:r>
            <a:r>
              <a:rPr lang="de-DE" b="0" dirty="0" smtClean="0"/>
              <a:t> </a:t>
            </a:r>
            <a:r>
              <a:rPr lang="de-DE" b="0" dirty="0" err="1" smtClean="0"/>
              <a:t>reviews</a:t>
            </a:r>
            <a:r>
              <a:rPr lang="de-DE" b="0" dirty="0" smtClean="0"/>
              <a:t> </a:t>
            </a:r>
            <a:r>
              <a:rPr lang="de-DE" b="0" dirty="0" err="1" smtClean="0"/>
              <a:t>and</a:t>
            </a:r>
            <a:r>
              <a:rPr lang="de-DE" b="0" dirty="0" smtClean="0"/>
              <a:t> </a:t>
            </a:r>
            <a:r>
              <a:rPr lang="de-DE" b="0" dirty="0" err="1" smtClean="0"/>
              <a:t>tracking</a:t>
            </a:r>
            <a:r>
              <a:rPr lang="de-DE" b="0" dirty="0" smtClean="0"/>
              <a:t> </a:t>
            </a:r>
            <a:r>
              <a:rPr lang="de-DE" b="0" dirty="0" err="1" smtClean="0"/>
              <a:t>surveys</a:t>
            </a:r>
            <a:endParaRPr lang="de-DE" b="0" dirty="0" smtClean="0"/>
          </a:p>
          <a:p>
            <a:pPr lvl="1">
              <a:buClrTx/>
            </a:pPr>
            <a:r>
              <a:rPr lang="de-DE" b="0" dirty="0" err="1" smtClean="0"/>
              <a:t>Sector</a:t>
            </a:r>
            <a:r>
              <a:rPr lang="de-DE" b="0" dirty="0" smtClean="0"/>
              <a:t> </a:t>
            </a:r>
            <a:r>
              <a:rPr lang="de-DE" b="0" dirty="0" err="1" smtClean="0"/>
              <a:t>policy</a:t>
            </a:r>
            <a:r>
              <a:rPr lang="de-DE" b="0" dirty="0" smtClean="0"/>
              <a:t> </a:t>
            </a:r>
            <a:r>
              <a:rPr lang="de-DE" b="0" dirty="0" err="1" smtClean="0"/>
              <a:t>support</a:t>
            </a:r>
            <a:endParaRPr lang="de-DE" b="0" dirty="0" smtClean="0"/>
          </a:p>
          <a:p>
            <a:pPr lvl="1">
              <a:buClrTx/>
            </a:pPr>
            <a:r>
              <a:rPr lang="de-DE" b="0" dirty="0" smtClean="0"/>
              <a:t>Quality </a:t>
            </a:r>
            <a:r>
              <a:rPr lang="de-DE" b="0" dirty="0" err="1" smtClean="0"/>
              <a:t>and</a:t>
            </a:r>
            <a:r>
              <a:rPr lang="de-DE" b="0" dirty="0" smtClean="0"/>
              <a:t> </a:t>
            </a:r>
            <a:r>
              <a:rPr lang="de-DE" b="0" dirty="0" err="1" smtClean="0"/>
              <a:t>capacity</a:t>
            </a:r>
            <a:r>
              <a:rPr lang="de-DE" b="0" dirty="0" smtClean="0"/>
              <a:t> </a:t>
            </a:r>
            <a:r>
              <a:rPr lang="de-DE" b="0" dirty="0" err="1" smtClean="0"/>
              <a:t>of</a:t>
            </a:r>
            <a:r>
              <a:rPr lang="de-DE" b="0" dirty="0" smtClean="0"/>
              <a:t> </a:t>
            </a:r>
            <a:r>
              <a:rPr lang="de-DE" b="0" dirty="0" err="1" smtClean="0"/>
              <a:t>statistical</a:t>
            </a:r>
            <a:r>
              <a:rPr lang="de-DE" b="0" dirty="0" smtClean="0"/>
              <a:t> </a:t>
            </a:r>
            <a:r>
              <a:rPr lang="de-DE" b="0" dirty="0" err="1" smtClean="0"/>
              <a:t>systems</a:t>
            </a:r>
            <a:r>
              <a:rPr lang="de-DE" b="0" dirty="0" smtClean="0"/>
              <a:t> </a:t>
            </a:r>
          </a:p>
          <a:p>
            <a:pPr lvl="1">
              <a:buClrTx/>
            </a:pPr>
            <a:r>
              <a:rPr lang="de-DE" b="0" dirty="0" err="1" smtClean="0"/>
              <a:t>Capacity</a:t>
            </a:r>
            <a:r>
              <a:rPr lang="de-DE" b="0" dirty="0" smtClean="0"/>
              <a:t> </a:t>
            </a:r>
            <a:r>
              <a:rPr lang="de-DE" b="0" dirty="0" err="1" smtClean="0"/>
              <a:t>of</a:t>
            </a:r>
            <a:r>
              <a:rPr lang="de-DE" b="0" dirty="0" smtClean="0"/>
              <a:t> </a:t>
            </a:r>
            <a:r>
              <a:rPr lang="de-DE" b="0" dirty="0" err="1" smtClean="0"/>
              <a:t>oversight</a:t>
            </a:r>
            <a:r>
              <a:rPr lang="de-DE" b="0" dirty="0" smtClean="0"/>
              <a:t> </a:t>
            </a:r>
            <a:r>
              <a:rPr lang="de-DE" b="0" dirty="0" err="1" smtClean="0"/>
              <a:t>institutions</a:t>
            </a:r>
            <a:r>
              <a:rPr lang="de-DE" b="0" dirty="0" smtClean="0"/>
              <a:t> (CS, </a:t>
            </a:r>
            <a:r>
              <a:rPr lang="de-DE" b="0" dirty="0" err="1" smtClean="0"/>
              <a:t>CoA</a:t>
            </a:r>
            <a:r>
              <a:rPr lang="de-DE" b="0" dirty="0" smtClean="0"/>
              <a:t>, </a:t>
            </a:r>
            <a:r>
              <a:rPr lang="de-DE" b="0" dirty="0" err="1" smtClean="0"/>
              <a:t>Parliament</a:t>
            </a:r>
            <a:r>
              <a:rPr lang="de-DE" b="0" dirty="0" smtClean="0"/>
              <a:t>)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4A85F-0270-4D63-BDE7-858327D6722D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119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altLang="en-US" smtClean="0"/>
              <a:t/>
            </a:r>
            <a:br>
              <a:rPr lang="sv-SE" altLang="en-US" smtClean="0"/>
            </a:br>
            <a:r>
              <a:rPr lang="sv-SE" altLang="en-US" smtClean="0"/>
              <a:t/>
            </a:r>
            <a:br>
              <a:rPr lang="sv-SE" altLang="en-US" smtClean="0"/>
            </a:br>
            <a:r>
              <a:rPr lang="sv-SE" altLang="en-US" smtClean="0"/>
              <a:t/>
            </a:r>
            <a:br>
              <a:rPr lang="sv-SE" altLang="en-US" smtClean="0"/>
            </a:br>
            <a:r>
              <a:rPr lang="sv-SE" altLang="en-US" smtClean="0"/>
              <a:t/>
            </a:r>
            <a:br>
              <a:rPr lang="sv-SE" altLang="en-US" smtClean="0"/>
            </a:br>
            <a:r>
              <a:rPr lang="sv-SE" altLang="en-US" smtClean="0"/>
              <a:t/>
            </a:r>
            <a:br>
              <a:rPr lang="sv-SE" altLang="en-US" smtClean="0"/>
            </a:br>
            <a:r>
              <a:rPr lang="sv-SE" altLang="en-US" smtClean="0"/>
              <a:t/>
            </a:r>
            <a:br>
              <a:rPr lang="sv-SE" altLang="en-US" smtClean="0"/>
            </a:br>
            <a:r>
              <a:rPr lang="sv-SE" altLang="en-US" smtClean="0"/>
              <a:t>Thank you.</a:t>
            </a:r>
            <a:r>
              <a:rPr lang="en-GB" altLang="en-US" smtClean="0"/>
              <a:t/>
            </a:r>
            <a:br>
              <a:rPr lang="en-GB" altLang="en-US" smtClean="0"/>
            </a:br>
            <a:endParaRPr lang="en-GB" alt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 flipV="1">
            <a:off x="457200" y="6021388"/>
            <a:ext cx="8229600" cy="71437"/>
          </a:xfrm>
        </p:spPr>
        <p:txBody>
          <a:bodyPr/>
          <a:lstStyle/>
          <a:p>
            <a:pPr lvl="3"/>
            <a:endParaRPr lang="en-US" altLang="en-US" smtClean="0">
              <a:latin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28319361-1B24-4B0F-8182-FD442FDE115F}" type="slidenum">
              <a:rPr lang="en-GB" altLang="en-US" sz="1400" smtClean="0">
                <a:solidFill>
                  <a:schemeClr val="tx1"/>
                </a:solidFill>
                <a:latin typeface="Arial" charset="0"/>
              </a:rPr>
              <a:pPr eaLnBrk="1" hangingPunct="1"/>
              <a:t>19</a:t>
            </a:fld>
            <a:endParaRPr lang="en-GB" altLang="en-US" sz="140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3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1.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Budget </a:t>
            </a:r>
            <a:r>
              <a:rPr lang="de-DE" dirty="0" err="1" smtClean="0"/>
              <a:t>support</a:t>
            </a:r>
            <a:r>
              <a:rPr lang="de-DE" dirty="0" smtClean="0"/>
              <a:t>?</a:t>
            </a:r>
          </a:p>
          <a:p>
            <a:r>
              <a:rPr lang="de-DE" dirty="0" smtClean="0"/>
              <a:t>2. SRCs – </a:t>
            </a:r>
            <a:r>
              <a:rPr lang="de-DE" dirty="0" err="1" smtClean="0"/>
              <a:t>role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objectives</a:t>
            </a:r>
            <a:endParaRPr lang="de-DE" dirty="0" smtClean="0"/>
          </a:p>
          <a:p>
            <a:r>
              <a:rPr lang="de-DE" dirty="0" smtClean="0"/>
              <a:t>3. Public </a:t>
            </a:r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assessment</a:t>
            </a:r>
            <a:endParaRPr lang="de-DE" dirty="0" smtClean="0"/>
          </a:p>
          <a:p>
            <a:r>
              <a:rPr lang="de-DE" dirty="0" smtClean="0"/>
              <a:t>4. </a:t>
            </a:r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dialogue</a:t>
            </a:r>
            <a:endParaRPr lang="de-DE" dirty="0" smtClean="0"/>
          </a:p>
          <a:p>
            <a:r>
              <a:rPr lang="de-DE" dirty="0" smtClean="0"/>
              <a:t>5. Budget </a:t>
            </a:r>
            <a:r>
              <a:rPr lang="de-DE" dirty="0" err="1" smtClean="0"/>
              <a:t>analysis</a:t>
            </a:r>
            <a:endParaRPr lang="de-DE" dirty="0" smtClean="0"/>
          </a:p>
          <a:p>
            <a:r>
              <a:rPr lang="de-DE" dirty="0" smtClean="0"/>
              <a:t>6. Design </a:t>
            </a:r>
            <a:r>
              <a:rPr lang="de-DE" dirty="0" err="1" smtClean="0"/>
              <a:t>of</a:t>
            </a:r>
            <a:r>
              <a:rPr lang="de-DE" dirty="0" smtClean="0"/>
              <a:t> SRCs</a:t>
            </a:r>
          </a:p>
          <a:p>
            <a:r>
              <a:rPr lang="de-DE" dirty="0" smtClean="0"/>
              <a:t>7. </a:t>
            </a:r>
            <a:r>
              <a:rPr lang="de-DE" dirty="0" err="1" smtClean="0"/>
              <a:t>Capacity</a:t>
            </a:r>
            <a:r>
              <a:rPr lang="de-DE" dirty="0" smtClean="0"/>
              <a:t> </a:t>
            </a:r>
            <a:r>
              <a:rPr lang="de-DE" dirty="0" err="1" smtClean="0"/>
              <a:t>building</a:t>
            </a:r>
            <a:r>
              <a:rPr lang="de-DE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4A85F-0270-4D63-BDE7-858327D6722D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871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>
          <a:xfrm>
            <a:off x="468313" y="1341438"/>
            <a:ext cx="8229600" cy="574675"/>
          </a:xfrm>
        </p:spPr>
        <p:txBody>
          <a:bodyPr/>
          <a:lstStyle/>
          <a:p>
            <a:r>
              <a:rPr lang="en-GB" altLang="en-US" dirty="0" smtClean="0"/>
              <a:t>1. What is Budget Support?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3960813"/>
          </a:xfrm>
        </p:spPr>
        <p:txBody>
          <a:bodyPr/>
          <a:lstStyle/>
          <a:p>
            <a:pPr>
              <a:defRPr/>
            </a:pPr>
            <a:r>
              <a:rPr lang="fr-BE" i="0" dirty="0" smtClean="0"/>
              <a:t>It </a:t>
            </a:r>
            <a:r>
              <a:rPr lang="fr-BE" i="0" dirty="0" err="1" smtClean="0"/>
              <a:t>is</a:t>
            </a:r>
            <a:r>
              <a:rPr lang="fr-BE" i="0" dirty="0" smtClean="0"/>
              <a:t> a package of: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BE" i="0" dirty="0" smtClean="0"/>
              <a:t>1) Dialogue;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BE" i="0" dirty="0" smtClean="0"/>
              <a:t>2) Financial </a:t>
            </a:r>
            <a:r>
              <a:rPr lang="fr-BE" i="0" dirty="0" err="1" smtClean="0"/>
              <a:t>transfer</a:t>
            </a:r>
            <a:r>
              <a:rPr lang="fr-BE" i="0" dirty="0" smtClean="0"/>
              <a:t> (to the national </a:t>
            </a:r>
            <a:r>
              <a:rPr lang="fr-BE" i="0" dirty="0" err="1" smtClean="0"/>
              <a:t>treasury</a:t>
            </a:r>
            <a:r>
              <a:rPr lang="fr-BE" i="0" dirty="0" smtClean="0"/>
              <a:t> </a:t>
            </a:r>
            <a:r>
              <a:rPr lang="fr-BE" i="0" dirty="0" err="1" smtClean="0"/>
              <a:t>account</a:t>
            </a:r>
            <a:r>
              <a:rPr lang="fr-BE" i="0" dirty="0" smtClean="0"/>
              <a:t> of the </a:t>
            </a:r>
            <a:r>
              <a:rPr lang="fr-BE" i="0" dirty="0" err="1" smtClean="0"/>
              <a:t>partner</a:t>
            </a:r>
            <a:r>
              <a:rPr lang="fr-BE" i="0" dirty="0" smtClean="0"/>
              <a:t> country)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BE" i="0" dirty="0"/>
              <a:t>3</a:t>
            </a:r>
            <a:r>
              <a:rPr lang="fr-BE" i="0" dirty="0" smtClean="0"/>
              <a:t>) Performance </a:t>
            </a:r>
            <a:r>
              <a:rPr lang="fr-BE" i="0" dirty="0" err="1" smtClean="0"/>
              <a:t>assessment</a:t>
            </a:r>
            <a:r>
              <a:rPr lang="fr-BE" i="0" dirty="0" smtClean="0"/>
              <a:t>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BE" i="0" dirty="0" smtClean="0"/>
              <a:t>4) </a:t>
            </a:r>
            <a:r>
              <a:rPr lang="fr-BE" i="0" dirty="0" err="1" smtClean="0"/>
              <a:t>Capacity</a:t>
            </a:r>
            <a:r>
              <a:rPr lang="fr-BE" i="0" dirty="0" smtClean="0"/>
              <a:t> </a:t>
            </a:r>
            <a:r>
              <a:rPr lang="fr-BE" i="0" dirty="0" err="1" smtClean="0"/>
              <a:t>Development</a:t>
            </a:r>
            <a:r>
              <a:rPr lang="fr-BE" i="0" dirty="0" smtClean="0"/>
              <a:t> </a:t>
            </a:r>
            <a:endParaRPr lang="fr-BE" i="0" dirty="0"/>
          </a:p>
          <a:p>
            <a:pPr>
              <a:buFont typeface="Wingdings" pitchFamily="2" charset="2"/>
              <a:buChar char="ü"/>
              <a:defRPr/>
            </a:pPr>
            <a:endParaRPr lang="fr-BE" dirty="0" smtClean="0"/>
          </a:p>
          <a:p>
            <a:pPr marL="0" indent="0">
              <a:buFontTx/>
              <a:buNone/>
              <a:defRPr/>
            </a:pPr>
            <a:r>
              <a:rPr lang="fr-BE" sz="3000" b="1" i="0" dirty="0" err="1" smtClean="0">
                <a:latin typeface="+mj-lt"/>
              </a:rPr>
              <a:t>What</a:t>
            </a:r>
            <a:r>
              <a:rPr lang="fr-BE" sz="3000" b="1" i="0" dirty="0" smtClean="0">
                <a:latin typeface="+mj-lt"/>
              </a:rPr>
              <a:t> </a:t>
            </a:r>
            <a:r>
              <a:rPr lang="fr-BE" sz="3000" b="1" i="0" dirty="0" err="1" smtClean="0">
                <a:latin typeface="+mj-lt"/>
              </a:rPr>
              <a:t>is</a:t>
            </a:r>
            <a:r>
              <a:rPr lang="fr-BE" sz="3000" b="1" i="0" dirty="0" smtClean="0">
                <a:latin typeface="+mj-lt"/>
              </a:rPr>
              <a:t> Budget Support (not)?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BE" i="0" dirty="0" err="1" smtClean="0"/>
              <a:t>Its</a:t>
            </a:r>
            <a:r>
              <a:rPr lang="fr-BE" i="0" dirty="0" smtClean="0"/>
              <a:t> not an </a:t>
            </a:r>
            <a:r>
              <a:rPr lang="fr-BE" i="0" dirty="0" err="1" smtClean="0"/>
              <a:t>aim</a:t>
            </a:r>
            <a:r>
              <a:rPr lang="fr-BE" i="0" dirty="0" smtClean="0"/>
              <a:t> in </a:t>
            </a:r>
            <a:r>
              <a:rPr lang="fr-BE" i="0" dirty="0" err="1" smtClean="0"/>
              <a:t>itself</a:t>
            </a:r>
            <a:r>
              <a:rPr lang="fr-BE" i="0" dirty="0" smtClean="0"/>
              <a:t>…</a:t>
            </a:r>
            <a:endParaRPr lang="en-GB" i="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fr-BE" i="0" dirty="0" smtClean="0"/>
              <a:t>It </a:t>
            </a:r>
            <a:r>
              <a:rPr lang="fr-BE" i="0" dirty="0" err="1" smtClean="0"/>
              <a:t>is</a:t>
            </a:r>
            <a:r>
              <a:rPr lang="fr-BE" i="0" dirty="0" smtClean="0"/>
              <a:t> not a </a:t>
            </a:r>
            <a:r>
              <a:rPr lang="fr-BE" i="0" dirty="0" err="1" smtClean="0"/>
              <a:t>blank</a:t>
            </a:r>
            <a:r>
              <a:rPr lang="fr-BE" i="0" dirty="0" smtClean="0"/>
              <a:t> cheque</a:t>
            </a:r>
          </a:p>
          <a:p>
            <a:pPr>
              <a:buFont typeface="Wingdings" pitchFamily="2" charset="2"/>
              <a:buChar char="ü"/>
              <a:defRPr/>
            </a:pPr>
            <a:endParaRPr lang="fr-BE" i="0" dirty="0" smtClean="0"/>
          </a:p>
        </p:txBody>
      </p:sp>
      <p:sp>
        <p:nvSpPr>
          <p:cNvPr id="922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41EBC9F8-B6D5-4D24-92A7-658201CFCBCE}" type="slidenum">
              <a:rPr lang="en-GB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3</a:t>
            </a:fld>
            <a:endParaRPr lang="en-GB" altLang="en-US" sz="140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30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32802E33-888E-4E98-8963-6CA181A8B13C}" type="slidenum">
              <a:rPr lang="en-GB" altLang="en-US" sz="1400" smtClean="0">
                <a:solidFill>
                  <a:schemeClr val="tx1"/>
                </a:solidFill>
                <a:latin typeface="Arial" charset="0"/>
              </a:rPr>
              <a:pPr eaLnBrk="1" hangingPunct="1"/>
              <a:t>4</a:t>
            </a:fld>
            <a:endParaRPr lang="en-GB" altLang="en-US" sz="14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81075"/>
            <a:ext cx="8893175" cy="935038"/>
          </a:xfrm>
        </p:spPr>
        <p:txBody>
          <a:bodyPr/>
          <a:lstStyle/>
          <a:p>
            <a:pPr indent="0" eaLnBrk="1" hangingPunct="1"/>
            <a:r>
              <a:rPr lang="en-GB" altLang="en-US" smtClean="0"/>
              <a:t>Three categories of BS contracts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608512"/>
          </a:xfrm>
        </p:spPr>
        <p:txBody>
          <a:bodyPr/>
          <a:lstStyle/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endParaRPr lang="en-GB" b="0" dirty="0" smtClean="0">
              <a:ea typeface="+mn-ea"/>
              <a:cs typeface="+mn-cs"/>
            </a:endParaRP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dirty="0" smtClean="0">
                <a:ea typeface="+mn-ea"/>
                <a:cs typeface="+mn-cs"/>
              </a:rPr>
              <a:t>Good Governance and Development Contracts (GGDC) </a:t>
            </a:r>
            <a:r>
              <a:rPr lang="en-GB" b="0" dirty="0" smtClean="0">
                <a:ea typeface="+mn-ea"/>
                <a:cs typeface="+mn-cs"/>
              </a:rPr>
              <a:t>is provided when there is trust and confidence that aid will be spent pursuing the fundamental values.</a:t>
            </a: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dirty="0" smtClean="0">
                <a:ea typeface="+mn-ea"/>
                <a:cs typeface="+mn-cs"/>
              </a:rPr>
              <a:t>Sector Reform Contracts (SRC) </a:t>
            </a:r>
            <a:r>
              <a:rPr lang="en-GB" b="0" dirty="0" smtClean="0">
                <a:ea typeface="+mn-ea"/>
                <a:cs typeface="+mn-cs"/>
              </a:rPr>
              <a:t>will be used to provide sector budget support in order to address sector reforms and improve service delivery.</a:t>
            </a: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dirty="0" smtClean="0">
                <a:ea typeface="+mn-ea"/>
                <a:cs typeface="+mn-cs"/>
              </a:rPr>
              <a:t>State Building Contracts (SBC) </a:t>
            </a:r>
            <a:r>
              <a:rPr lang="en-GB" b="0" dirty="0" smtClean="0">
                <a:ea typeface="+mn-ea"/>
                <a:cs typeface="+mn-cs"/>
              </a:rPr>
              <a:t>are used to provide budget support in fragile situations.</a:t>
            </a: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endParaRPr lang="en-GB" b="0" dirty="0" smtClean="0">
              <a:ea typeface="+mn-ea"/>
              <a:cs typeface="+mn-cs"/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en-GB" sz="2000" dirty="0" smtClean="0"/>
              <a:t>The overall objectives are the same (eradicating poverty, promoting inclusive and sustainable growth, consolidating democracies), with differentiation introduced at the level of the specific objectives </a:t>
            </a:r>
            <a:r>
              <a:rPr lang="en-GB" sz="1600" i="0" dirty="0" smtClean="0"/>
              <a:t>(reflecting the 5 </a:t>
            </a:r>
            <a:r>
              <a:rPr lang="en-GB" sz="1600" i="0" dirty="0"/>
              <a:t>development challenges, the relative importance of which will vary according to country context and the form of </a:t>
            </a:r>
            <a:r>
              <a:rPr lang="en-GB" sz="1600" i="0" dirty="0" smtClean="0"/>
              <a:t>BS)</a:t>
            </a:r>
            <a:endParaRPr lang="en-GB" sz="1600" i="0" dirty="0"/>
          </a:p>
          <a:p>
            <a:pPr marL="0" indent="0" algn="just" eaLnBrk="1" hangingPunct="1">
              <a:buFontTx/>
              <a:buNone/>
              <a:defRPr/>
            </a:pPr>
            <a:r>
              <a:rPr lang="en-GB" sz="2000" dirty="0" smtClean="0"/>
              <a:t>. </a:t>
            </a:r>
          </a:p>
          <a:p>
            <a:pPr marL="0" indent="0" algn="just" eaLnBrk="1" hangingPunct="1">
              <a:spcBef>
                <a:spcPct val="50000"/>
              </a:spcBef>
              <a:buClr>
                <a:srgbClr val="0F5494"/>
              </a:buClr>
              <a:buFontTx/>
              <a:buNone/>
              <a:defRPr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291064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90872" y="980728"/>
            <a:ext cx="8229600" cy="936625"/>
          </a:xfrm>
        </p:spPr>
        <p:txBody>
          <a:bodyPr/>
          <a:lstStyle/>
          <a:p>
            <a:r>
              <a:rPr lang="fr-BE" altLang="en-US" dirty="0" smtClean="0"/>
              <a:t>2. The </a:t>
            </a:r>
            <a:r>
              <a:rPr lang="fr-BE" altLang="en-US" dirty="0" err="1" smtClean="0"/>
              <a:t>current</a:t>
            </a:r>
            <a:r>
              <a:rPr lang="fr-BE" altLang="en-US" dirty="0" smtClean="0"/>
              <a:t> </a:t>
            </a:r>
            <a:r>
              <a:rPr lang="fr-BE" altLang="en-US" dirty="0" err="1" smtClean="0"/>
              <a:t>SRCs</a:t>
            </a:r>
            <a:r>
              <a:rPr lang="fr-BE" altLang="en-US" dirty="0" smtClean="0"/>
              <a:t> </a:t>
            </a:r>
            <a:endParaRPr lang="en-GB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79512" y="4804419"/>
            <a:ext cx="5112568" cy="1720925"/>
          </a:xfrm>
        </p:spPr>
        <p:txBody>
          <a:bodyPr/>
          <a:lstStyle/>
          <a:p>
            <a:endParaRPr lang="de-DE" sz="2000" i="0" dirty="0" smtClean="0"/>
          </a:p>
          <a:p>
            <a:r>
              <a:rPr lang="de-DE" sz="2000" i="0" dirty="0" smtClean="0"/>
              <a:t>Education </a:t>
            </a:r>
            <a:r>
              <a:rPr lang="de-DE" sz="2000" i="0" dirty="0" err="1" smtClean="0"/>
              <a:t>no</a:t>
            </a:r>
            <a:r>
              <a:rPr lang="de-DE" sz="2000" i="0" dirty="0" smtClean="0"/>
              <a:t> 1 </a:t>
            </a:r>
            <a:r>
              <a:rPr lang="de-DE" sz="2000" i="0" dirty="0" err="1" smtClean="0"/>
              <a:t>sector</a:t>
            </a:r>
            <a:r>
              <a:rPr lang="de-DE" sz="2000" i="0" dirty="0"/>
              <a:t> </a:t>
            </a:r>
            <a:r>
              <a:rPr lang="de-DE" sz="2000" i="0" dirty="0" smtClean="0"/>
              <a:t>(</a:t>
            </a:r>
            <a:r>
              <a:rPr lang="de-DE" sz="2000" i="0" dirty="0" err="1" smtClean="0"/>
              <a:t>jan</a:t>
            </a:r>
            <a:r>
              <a:rPr lang="de-DE" sz="2000" i="0" dirty="0" smtClean="0"/>
              <a:t> 2015): </a:t>
            </a:r>
          </a:p>
          <a:p>
            <a:r>
              <a:rPr lang="de-DE" sz="2000" i="0" dirty="0" smtClean="0"/>
              <a:t>- 31 </a:t>
            </a:r>
            <a:r>
              <a:rPr lang="de-DE" sz="2000" i="0" dirty="0" err="1" smtClean="0"/>
              <a:t>operations</a:t>
            </a:r>
            <a:endParaRPr lang="de-DE" sz="2000" i="0" dirty="0" smtClean="0"/>
          </a:p>
          <a:p>
            <a:r>
              <a:rPr lang="de-DE" sz="2000" i="0" dirty="0" smtClean="0"/>
              <a:t>- 1.6 </a:t>
            </a:r>
            <a:r>
              <a:rPr lang="de-DE" sz="2000" i="0" dirty="0" err="1" smtClean="0"/>
              <a:t>bn</a:t>
            </a:r>
            <a:r>
              <a:rPr lang="de-DE" sz="2000" i="0" dirty="0" smtClean="0"/>
              <a:t>€ </a:t>
            </a:r>
            <a:r>
              <a:rPr lang="de-DE" sz="2000" i="0" dirty="0" err="1" smtClean="0"/>
              <a:t>commitments</a:t>
            </a:r>
            <a:endParaRPr lang="en-GB" sz="2000" i="0" dirty="0"/>
          </a:p>
        </p:txBody>
      </p:sp>
      <p:sp>
        <p:nvSpPr>
          <p:cNvPr id="1744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04248" y="7461448"/>
            <a:ext cx="2133600" cy="476250"/>
          </a:xfrm>
          <a:noFill/>
        </p:spPr>
        <p:txBody>
          <a:bodyPr/>
          <a:lstStyle>
            <a:lvl1pPr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254A4D33-C595-42A6-8D9F-D57019B86D4C}" type="slidenum">
              <a:rPr lang="en-GB" altLang="en-US" sz="1400" b="0" smtClean="0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 altLang="en-US" sz="1400" b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652120" y="2348880"/>
            <a:ext cx="3168352" cy="302418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Aft>
                <a:spcPts val="1200"/>
              </a:spcAft>
              <a:buClr>
                <a:schemeClr val="accent6"/>
              </a:buClr>
              <a:buFontTx/>
              <a:buNone/>
              <a:defRPr/>
            </a:pPr>
            <a:endParaRPr lang="fr-BE" sz="1600" i="0" u="sng" kern="0" dirty="0" smtClean="0"/>
          </a:p>
          <a:p>
            <a:pPr marL="0" indent="0" eaLnBrk="1" hangingPunct="1">
              <a:spcAft>
                <a:spcPts val="1200"/>
              </a:spcAft>
              <a:buClr>
                <a:schemeClr val="accent6"/>
              </a:buClr>
              <a:buFontTx/>
              <a:buNone/>
              <a:defRPr/>
            </a:pPr>
            <a:endParaRPr lang="en-GB" sz="1800" b="0" i="0" kern="0" dirty="0" smtClean="0"/>
          </a:p>
          <a:p>
            <a:pPr eaLnBrk="1" hangingPunct="1">
              <a:spcAft>
                <a:spcPts val="1200"/>
              </a:spcAft>
              <a:buClr>
                <a:schemeClr val="accent6"/>
              </a:buClr>
              <a:buFont typeface="Wingdings" pitchFamily="2" charset="2"/>
              <a:buChar char="Ø"/>
              <a:defRPr/>
            </a:pPr>
            <a:endParaRPr lang="en-GB" sz="1800" b="0" kern="0" dirty="0" smtClean="0"/>
          </a:p>
        </p:txBody>
      </p:sp>
      <p:graphicFrame>
        <p:nvGraphicFramePr>
          <p:cNvPr id="2" name="Objec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08485"/>
              </p:ext>
            </p:extLst>
          </p:nvPr>
        </p:nvGraphicFramePr>
        <p:xfrm>
          <a:off x="5436096" y="2205385"/>
          <a:ext cx="3600698" cy="4103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r:id="rId5" imgW="3450635" imgH="3487214" progId="Excel.Chart.8">
                  <p:embed/>
                </p:oleObj>
              </mc:Choice>
              <mc:Fallback>
                <p:oleObj r:id="rId5" imgW="3450635" imgH="3487214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205385"/>
                        <a:ext cx="3600698" cy="41039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78776"/>
              </p:ext>
            </p:extLst>
          </p:nvPr>
        </p:nvGraphicFramePr>
        <p:xfrm>
          <a:off x="251521" y="1772816"/>
          <a:ext cx="4968552" cy="2942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Worksheet" r:id="rId8" imgW="3876678" imgH="2295540" progId="Excel.Sheet.12">
                  <p:embed/>
                </p:oleObj>
              </mc:Choice>
              <mc:Fallback>
                <p:oleObj name="Worksheet" r:id="rId8" imgW="3876678" imgH="22955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1521" y="1772816"/>
                        <a:ext cx="4968552" cy="2942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-2340768" y="4941168"/>
            <a:ext cx="144016" cy="216024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7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32802E33-888E-4E98-8963-6CA181A8B13C}" type="slidenum">
              <a:rPr lang="en-GB" altLang="en-US" sz="1400" smtClean="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 altLang="en-US" sz="14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" y="1340768"/>
            <a:ext cx="8893175" cy="935038"/>
          </a:xfrm>
        </p:spPr>
        <p:txBody>
          <a:bodyPr/>
          <a:lstStyle/>
          <a:p>
            <a:pPr indent="0" eaLnBrk="1" hangingPunct="1"/>
            <a:r>
              <a:rPr lang="en-GB" altLang="en-US" dirty="0" smtClean="0"/>
              <a:t>Specific objectives of a Sector reform Contract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888"/>
            <a:ext cx="8229600" cy="3960862"/>
          </a:xfrm>
        </p:spPr>
        <p:txBody>
          <a:bodyPr/>
          <a:lstStyle/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endParaRPr lang="en-GB" b="0" dirty="0" smtClean="0">
              <a:ea typeface="+mn-ea"/>
              <a:cs typeface="+mn-cs"/>
            </a:endParaRP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dirty="0" smtClean="0">
                <a:ea typeface="+mn-ea"/>
                <a:cs typeface="+mn-cs"/>
              </a:rPr>
              <a:t>Improve financial capability of </a:t>
            </a:r>
            <a:r>
              <a:rPr lang="en-GB" dirty="0" err="1" smtClean="0">
                <a:ea typeface="+mn-ea"/>
                <a:cs typeface="+mn-cs"/>
              </a:rPr>
              <a:t>Gvt</a:t>
            </a:r>
            <a:r>
              <a:rPr lang="en-GB" dirty="0" smtClean="0">
                <a:ea typeface="+mn-ea"/>
                <a:cs typeface="+mn-cs"/>
              </a:rPr>
              <a:t> to achieve sector policy objectives;</a:t>
            </a: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dirty="0" smtClean="0">
                <a:ea typeface="+mn-ea"/>
                <a:cs typeface="+mn-cs"/>
              </a:rPr>
              <a:t>Promote sector policies and reforms; </a:t>
            </a: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dirty="0" smtClean="0">
                <a:ea typeface="+mn-ea"/>
                <a:cs typeface="+mn-cs"/>
              </a:rPr>
              <a:t>Improve service delivery at sector level;</a:t>
            </a: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fr-BE" dirty="0" err="1" smtClean="0">
                <a:ea typeface="+mn-ea"/>
                <a:cs typeface="+mn-cs"/>
              </a:rPr>
              <a:t>Address</a:t>
            </a:r>
            <a:r>
              <a:rPr lang="fr-BE" dirty="0" smtClean="0">
                <a:ea typeface="+mn-ea"/>
                <a:cs typeface="+mn-cs"/>
              </a:rPr>
              <a:t> basic </a:t>
            </a:r>
            <a:r>
              <a:rPr lang="fr-BE" dirty="0" err="1" smtClean="0">
                <a:ea typeface="+mn-ea"/>
                <a:cs typeface="+mn-cs"/>
              </a:rPr>
              <a:t>needs</a:t>
            </a:r>
            <a:r>
              <a:rPr lang="fr-BE" dirty="0" smtClean="0">
                <a:ea typeface="+mn-ea"/>
                <a:cs typeface="+mn-cs"/>
              </a:rPr>
              <a:t> of the population;</a:t>
            </a: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fr-BE" dirty="0" err="1" smtClean="0">
                <a:ea typeface="+mn-ea"/>
                <a:cs typeface="+mn-cs"/>
              </a:rPr>
              <a:t>Improve</a:t>
            </a:r>
            <a:r>
              <a:rPr lang="fr-BE" dirty="0" smtClean="0">
                <a:ea typeface="+mn-ea"/>
                <a:cs typeface="+mn-cs"/>
              </a:rPr>
              <a:t> </a:t>
            </a:r>
            <a:r>
              <a:rPr lang="fr-BE" dirty="0" err="1" smtClean="0">
                <a:ea typeface="+mn-ea"/>
                <a:cs typeface="+mn-cs"/>
              </a:rPr>
              <a:t>governance</a:t>
            </a:r>
            <a:r>
              <a:rPr lang="fr-BE" dirty="0" smtClean="0">
                <a:ea typeface="+mn-ea"/>
                <a:cs typeface="+mn-cs"/>
              </a:rPr>
              <a:t> </a:t>
            </a:r>
            <a:r>
              <a:rPr lang="fr-BE" dirty="0" err="1" smtClean="0">
                <a:ea typeface="+mn-ea"/>
                <a:cs typeface="+mn-cs"/>
              </a:rPr>
              <a:t>at</a:t>
            </a:r>
            <a:r>
              <a:rPr lang="fr-BE" dirty="0" smtClean="0">
                <a:ea typeface="+mn-ea"/>
                <a:cs typeface="+mn-cs"/>
              </a:rPr>
              <a:t> </a:t>
            </a:r>
            <a:r>
              <a:rPr lang="fr-BE" dirty="0" err="1" smtClean="0">
                <a:ea typeface="+mn-ea"/>
                <a:cs typeface="+mn-cs"/>
              </a:rPr>
              <a:t>sector</a:t>
            </a:r>
            <a:r>
              <a:rPr lang="fr-BE" dirty="0" smtClean="0">
                <a:ea typeface="+mn-ea"/>
                <a:cs typeface="+mn-cs"/>
              </a:rPr>
              <a:t> </a:t>
            </a:r>
            <a:r>
              <a:rPr lang="fr-BE" dirty="0" err="1" smtClean="0">
                <a:ea typeface="+mn-ea"/>
                <a:cs typeface="+mn-cs"/>
              </a:rPr>
              <a:t>level</a:t>
            </a:r>
            <a:r>
              <a:rPr lang="fr-BE" dirty="0" smtClean="0">
                <a:ea typeface="+mn-ea"/>
                <a:cs typeface="+mn-cs"/>
              </a:rPr>
              <a:t>; </a:t>
            </a: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endParaRPr lang="en-GB" b="0" dirty="0" smtClean="0">
              <a:ea typeface="+mn-ea"/>
              <a:cs typeface="+mn-cs"/>
            </a:endParaRPr>
          </a:p>
          <a:p>
            <a:pPr marL="0" indent="0" algn="just" eaLnBrk="1" hangingPunct="1">
              <a:buFontTx/>
              <a:buNone/>
              <a:defRPr/>
            </a:pPr>
            <a:endParaRPr lang="en-GB" sz="1600" i="0" dirty="0"/>
          </a:p>
          <a:p>
            <a:pPr marL="0" indent="0" algn="just" eaLnBrk="1" hangingPunct="1">
              <a:buFontTx/>
              <a:buNone/>
              <a:defRPr/>
            </a:pPr>
            <a:r>
              <a:rPr lang="en-GB" sz="2000" dirty="0" smtClean="0"/>
              <a:t>. </a:t>
            </a:r>
          </a:p>
          <a:p>
            <a:pPr marL="0" indent="0" algn="just" eaLnBrk="1" hangingPunct="1">
              <a:spcBef>
                <a:spcPct val="50000"/>
              </a:spcBef>
              <a:buClr>
                <a:srgbClr val="0F5494"/>
              </a:buClr>
              <a:buFontTx/>
              <a:buNone/>
              <a:defRPr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25540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5CA47F45-50E7-4DD9-945D-B1A95E8B2515}" type="slidenum">
              <a:rPr lang="en-GB" altLang="en-US" sz="1400" smtClean="0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GB" altLang="en-US" sz="14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24745"/>
            <a:ext cx="8893175" cy="936104"/>
          </a:xfrm>
        </p:spPr>
        <p:txBody>
          <a:bodyPr/>
          <a:lstStyle/>
          <a:p>
            <a:pPr indent="0" algn="ctr" eaLnBrk="1" hangingPunct="1"/>
            <a:r>
              <a:rPr lang="en-GB" altLang="en-US" dirty="0" smtClean="0"/>
              <a:t> Four Eligibility Criteria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47"/>
            <a:ext cx="8229600" cy="3960541"/>
          </a:xfrm>
        </p:spPr>
        <p:txBody>
          <a:bodyPr/>
          <a:lstStyle/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dirty="0" smtClean="0">
                <a:ea typeface="+mn-ea"/>
                <a:cs typeface="+mn-cs"/>
              </a:rPr>
              <a:t>Stable macroeconomic framework</a:t>
            </a:r>
          </a:p>
          <a:p>
            <a:pPr marL="762000" lvl="1" indent="-304800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b="0" dirty="0" smtClean="0"/>
              <a:t>Stability oriented macro-economic policy</a:t>
            </a:r>
          </a:p>
          <a:p>
            <a:pPr marL="342900" lvl="1" indent="-342900" algn="just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dirty="0" smtClean="0">
                <a:solidFill>
                  <a:srgbClr val="FF0000"/>
                </a:solidFill>
                <a:ea typeface="+mn-ea"/>
                <a:cs typeface="+mn-cs"/>
              </a:rPr>
              <a:t>National/sector policy and reform</a:t>
            </a:r>
          </a:p>
          <a:p>
            <a:pPr marL="762000" lvl="1" indent="-304800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b="0" dirty="0"/>
              <a:t>Credible and relevant sector development strategy </a:t>
            </a:r>
            <a:endParaRPr lang="en-GB" b="0" dirty="0" smtClean="0"/>
          </a:p>
          <a:p>
            <a:pPr marL="361950" indent="-304800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sz="2000" b="1" i="0" dirty="0"/>
              <a:t>Public financial management</a:t>
            </a:r>
          </a:p>
          <a:p>
            <a:pPr marL="762000" lvl="1" indent="-304800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b="0" dirty="0" smtClean="0"/>
              <a:t>Credible and relevant overall PFM reform programme, assessment of progress to focus in particular on sector PFM issues and performance </a:t>
            </a:r>
          </a:p>
          <a:p>
            <a:pPr marL="361950" indent="-304800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sz="2000" b="1" i="0" dirty="0"/>
              <a:t>Transparency and oversight of budget</a:t>
            </a:r>
          </a:p>
          <a:p>
            <a:pPr marL="762000" lvl="1" indent="-304800" eaLnBrk="1" hangingPunct="1">
              <a:spcBef>
                <a:spcPts val="0"/>
              </a:spcBef>
              <a:buClr>
                <a:srgbClr val="0F5494"/>
              </a:buClr>
              <a:buFont typeface="Wingdings" pitchFamily="2" charset="2"/>
              <a:buChar char="Ø"/>
              <a:defRPr/>
            </a:pPr>
            <a:r>
              <a:rPr lang="en-GB" b="0" dirty="0" smtClean="0"/>
              <a:t>Publication of the Budget (entry point)</a:t>
            </a:r>
          </a:p>
          <a:p>
            <a:pPr marL="0" indent="0" eaLnBrk="1" hangingPunct="1">
              <a:lnSpc>
                <a:spcPct val="80000"/>
              </a:lnSpc>
              <a:spcBef>
                <a:spcPct val="50000"/>
              </a:spcBef>
              <a:buClr>
                <a:srgbClr val="0F5494"/>
              </a:buClr>
              <a:buFontTx/>
              <a:buNone/>
              <a:defRPr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311474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41438"/>
            <a:ext cx="8229600" cy="704850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i="1" dirty="0" smtClean="0">
                <a:latin typeface="+mn-lt"/>
                <a:ea typeface="+mn-ea"/>
                <a:cs typeface="+mn-cs"/>
              </a:rPr>
              <a:t>		 3. Public Policy </a:t>
            </a:r>
            <a:r>
              <a:rPr lang="en-GB" sz="2800" dirty="0" smtClean="0">
                <a:latin typeface="+mn-lt"/>
                <a:ea typeface="+mn-ea"/>
                <a:cs typeface="+mn-cs"/>
              </a:rPr>
              <a:t/>
            </a:r>
            <a:br>
              <a:rPr lang="en-GB" sz="2800" dirty="0" smtClean="0">
                <a:latin typeface="+mn-lt"/>
                <a:ea typeface="+mn-ea"/>
                <a:cs typeface="+mn-cs"/>
              </a:rPr>
            </a:br>
            <a:r>
              <a:rPr lang="en-GB" sz="1000" dirty="0" smtClean="0">
                <a:latin typeface="+mn-lt"/>
                <a:ea typeface="+mn-ea"/>
                <a:cs typeface="+mn-cs"/>
              </a:rPr>
              <a:t/>
            </a:r>
            <a:br>
              <a:rPr lang="en-GB" sz="1000" dirty="0" smtClean="0">
                <a:latin typeface="+mn-lt"/>
                <a:ea typeface="+mn-ea"/>
                <a:cs typeface="+mn-cs"/>
              </a:rPr>
            </a:br>
            <a:r>
              <a:rPr lang="en-GB" sz="2800" dirty="0" smtClean="0">
                <a:latin typeface="+mn-lt"/>
                <a:ea typeface="+mn-ea"/>
                <a:cs typeface="+mn-cs"/>
              </a:rPr>
              <a:t>What is it?</a:t>
            </a:r>
            <a:endParaRPr lang="en-GB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68313" y="2349500"/>
            <a:ext cx="8280400" cy="42481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1800" i="0" dirty="0" smtClean="0"/>
              <a:t>A </a:t>
            </a:r>
            <a:r>
              <a:rPr lang="en-GB" sz="1800" b="1" i="0" dirty="0" smtClean="0"/>
              <a:t>public policy </a:t>
            </a:r>
            <a:r>
              <a:rPr lang="en-GB" sz="1800" i="0" dirty="0" smtClean="0"/>
              <a:t>is a series of interlinked actions (= policy) designed and implemented by the state (= public)</a:t>
            </a:r>
          </a:p>
          <a:p>
            <a:pPr eaLnBrk="1" hangingPunct="1">
              <a:buFontTx/>
              <a:buNone/>
            </a:pPr>
            <a:r>
              <a:rPr lang="en-GB" sz="1800" i="0" dirty="0" smtClean="0"/>
              <a:t>	</a:t>
            </a:r>
            <a:r>
              <a:rPr lang="en-GB" sz="900" i="0" dirty="0" smtClean="0"/>
              <a:t> </a:t>
            </a:r>
            <a:endParaRPr lang="en-GB" sz="1800" i="0" dirty="0" smtClean="0"/>
          </a:p>
          <a:p>
            <a:pPr eaLnBrk="1" hangingPunct="1">
              <a:buFontTx/>
              <a:buNone/>
            </a:pPr>
            <a:r>
              <a:rPr lang="en-GB" sz="1800" i="0" dirty="0" smtClean="0"/>
              <a:t>For the purpose of assessing this eligibility criterion, it specifically refers to either </a:t>
            </a:r>
            <a:r>
              <a:rPr lang="en-GB" sz="1800" b="1" i="0" dirty="0" smtClean="0"/>
              <a:t>the national development policy (GGDC, SBS) or the 'sector' policy (SRC) and its implementation</a:t>
            </a:r>
            <a:r>
              <a:rPr lang="fr-BE" sz="1800" i="0" dirty="0" smtClean="0"/>
              <a:t>	</a:t>
            </a:r>
            <a:endParaRPr lang="en-GB" sz="1800" i="0" dirty="0" smtClean="0"/>
          </a:p>
          <a:p>
            <a:pPr lvl="1" eaLnBrk="1" hangingPunct="1">
              <a:buClrTx/>
            </a:pPr>
            <a:r>
              <a:rPr lang="en-GB" sz="1600" dirty="0" smtClean="0"/>
              <a:t>Multi-sector? Closely Interlinked sectors </a:t>
            </a:r>
          </a:p>
          <a:p>
            <a:pPr lvl="2" eaLnBrk="1" hangingPunct="1">
              <a:buFont typeface="Wingdings" pitchFamily="2" charset="2"/>
              <a:buChar char="ü"/>
            </a:pPr>
            <a:r>
              <a:rPr lang="en-GB" dirty="0" smtClean="0"/>
              <a:t>Common policy framework (other than national)</a:t>
            </a:r>
          </a:p>
          <a:p>
            <a:pPr lvl="2" eaLnBrk="1" hangingPunct="1">
              <a:buFont typeface="Wingdings" pitchFamily="2" charset="2"/>
              <a:buChar char="ü"/>
            </a:pPr>
            <a:r>
              <a:rPr lang="en-GB" dirty="0" smtClean="0"/>
              <a:t>Common budgetary and institutional frameworks</a:t>
            </a:r>
          </a:p>
          <a:p>
            <a:pPr lvl="2" eaLnBrk="1" hangingPunct="1">
              <a:buFont typeface="Wingdings" pitchFamily="2" charset="2"/>
              <a:buChar char="ü"/>
            </a:pPr>
            <a:r>
              <a:rPr lang="en-GB" dirty="0" smtClean="0"/>
              <a:t>Complementarities and synergies</a:t>
            </a:r>
          </a:p>
          <a:p>
            <a:pPr lvl="1" eaLnBrk="1" hangingPunct="1">
              <a:buClrTx/>
            </a:pPr>
            <a:r>
              <a:rPr lang="de-DE" sz="1600" dirty="0" err="1" smtClean="0"/>
              <a:t>Sector</a:t>
            </a:r>
            <a:r>
              <a:rPr lang="de-DE" sz="1600" dirty="0" smtClean="0"/>
              <a:t> </a:t>
            </a:r>
            <a:r>
              <a:rPr lang="de-DE" sz="1600" dirty="0" err="1" smtClean="0"/>
              <a:t>vs</a:t>
            </a:r>
            <a:r>
              <a:rPr lang="de-DE" sz="1600" dirty="0" smtClean="0"/>
              <a:t> sub-</a:t>
            </a:r>
            <a:r>
              <a:rPr lang="de-DE" sz="1600" dirty="0" err="1" smtClean="0"/>
              <a:t>sector</a:t>
            </a:r>
            <a:r>
              <a:rPr lang="de-DE" sz="1600" dirty="0" smtClean="0"/>
              <a:t> </a:t>
            </a:r>
            <a:r>
              <a:rPr lang="de-DE" sz="1600" dirty="0" err="1" smtClean="0"/>
              <a:t>focus</a:t>
            </a:r>
            <a:r>
              <a:rPr lang="de-DE" sz="1600" dirty="0" smtClean="0"/>
              <a:t> ?</a:t>
            </a:r>
            <a:endParaRPr lang="en-GB" sz="1600" dirty="0" smtClean="0"/>
          </a:p>
          <a:p>
            <a:pPr eaLnBrk="1" hangingPunct="1">
              <a:buClrTx/>
              <a:buFontTx/>
              <a:buNone/>
            </a:pPr>
            <a:endParaRPr lang="fr-BE" sz="1800" i="0" dirty="0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BE4755-3C93-4058-9DE3-7FC009BE85F6}" type="slidenum">
              <a:rPr lang="en-GB" smtClean="0">
                <a:latin typeface="Arial" charset="0"/>
                <a:cs typeface="Arial" charset="0"/>
              </a:rPr>
              <a:pPr/>
              <a:t>8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68313" y="1125538"/>
            <a:ext cx="8229600" cy="936625"/>
          </a:xfrm>
        </p:spPr>
        <p:txBody>
          <a:bodyPr/>
          <a:lstStyle/>
          <a:p>
            <a:pPr eaLnBrk="1" hangingPunct="1"/>
            <a:r>
              <a:rPr lang="en-GB" dirty="0" smtClean="0"/>
              <a:t>Assessment of sector policy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3529013"/>
          </a:xfrm>
        </p:spPr>
        <p:txBody>
          <a:bodyPr/>
          <a:lstStyle/>
          <a:p>
            <a:pPr eaLnBrk="1" hangingPunct="1">
              <a:buClrTx/>
              <a:buFontTx/>
              <a:buNone/>
            </a:pPr>
            <a:r>
              <a:rPr lang="en-GB" b="1" i="0" smtClean="0"/>
              <a:t>Eligibility is assessed on the basis of the </a:t>
            </a:r>
            <a:r>
              <a:rPr lang="en-GB" b="1" i="0" smtClean="0">
                <a:solidFill>
                  <a:srgbClr val="C00000"/>
                </a:solidFill>
              </a:rPr>
              <a:t>relevance </a:t>
            </a:r>
            <a:r>
              <a:rPr lang="en-GB" b="1" i="0" smtClean="0"/>
              <a:t>and the </a:t>
            </a:r>
            <a:r>
              <a:rPr lang="en-GB" b="1" i="0" smtClean="0">
                <a:solidFill>
                  <a:srgbClr val="C00000"/>
                </a:solidFill>
              </a:rPr>
              <a:t>credibility</a:t>
            </a:r>
            <a:r>
              <a:rPr lang="en-GB" b="1" i="0" smtClean="0"/>
              <a:t> of the policy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GB" sz="2000" i="0" smtClean="0"/>
              <a:t>Relevance refers to</a:t>
            </a:r>
          </a:p>
          <a:p>
            <a:pPr lvl="1" eaLnBrk="1" hangingPunct="1">
              <a:buClrTx/>
              <a:buFont typeface="Wingdings" pitchFamily="2" charset="2"/>
              <a:buChar char="ü"/>
            </a:pPr>
            <a:r>
              <a:rPr lang="en-GB" sz="1600" b="0" smtClean="0"/>
              <a:t>the overall objectives of poverty reduction, sustainable and inclusive growth, Democratic governance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GB" sz="1600" b="0" smtClean="0"/>
              <a:t>The specific challenges and objectives identified in:</a:t>
            </a:r>
          </a:p>
          <a:p>
            <a:pPr lvl="2" eaLnBrk="1" hangingPunct="1"/>
            <a:r>
              <a:rPr lang="en-GB" smtClean="0"/>
              <a:t>the public policy</a:t>
            </a:r>
          </a:p>
          <a:p>
            <a:pPr lvl="2" eaLnBrk="1" hangingPunct="1"/>
            <a:r>
              <a:rPr lang="en-GB" smtClean="0"/>
              <a:t>the budget support programme</a:t>
            </a:r>
          </a:p>
          <a:p>
            <a:pPr eaLnBrk="1" hangingPunct="1">
              <a:buClrTx/>
              <a:buFont typeface="Wingdings" pitchFamily="2" charset="2"/>
              <a:buChar char="§"/>
            </a:pPr>
            <a:r>
              <a:rPr lang="en-GB" sz="2000" i="0" smtClean="0"/>
              <a:t>Credibility is assessed on basis of </a:t>
            </a:r>
          </a:p>
          <a:p>
            <a:pPr lvl="1" eaLnBrk="1" hangingPunct="1">
              <a:buClrTx/>
              <a:buFont typeface="Wingdings" pitchFamily="2" charset="2"/>
              <a:buChar char="ü"/>
            </a:pPr>
            <a:r>
              <a:rPr lang="en-GB" sz="1400" b="0" smtClean="0"/>
              <a:t>The track record in policy implementation</a:t>
            </a:r>
          </a:p>
          <a:p>
            <a:pPr lvl="1" eaLnBrk="1" hangingPunct="1">
              <a:buClrTx/>
              <a:buFont typeface="Wingdings" pitchFamily="2" charset="2"/>
              <a:buChar char="ü"/>
            </a:pPr>
            <a:r>
              <a:rPr lang="fr-BE" sz="1400" b="0" smtClean="0"/>
              <a:t>Policy Financing</a:t>
            </a:r>
          </a:p>
          <a:p>
            <a:pPr lvl="1" eaLnBrk="1" hangingPunct="1">
              <a:buClrTx/>
              <a:buFont typeface="Wingdings" pitchFamily="2" charset="2"/>
              <a:buChar char="ü"/>
            </a:pPr>
            <a:r>
              <a:rPr lang="fr-BE" sz="1400" b="0" smtClean="0"/>
              <a:t>Institutional capacity and Ownership</a:t>
            </a:r>
            <a:endParaRPr lang="en-GB" sz="1400" b="0" smtClean="0"/>
          </a:p>
          <a:p>
            <a:pPr lvl="1" eaLnBrk="1" hangingPunct="1">
              <a:buClrTx/>
              <a:buFont typeface="Wingdings" pitchFamily="2" charset="2"/>
              <a:buChar char="ü"/>
            </a:pPr>
            <a:r>
              <a:rPr lang="en-GB" sz="1400" b="0" smtClean="0"/>
              <a:t>The quality of data and analysis underlying the policy</a:t>
            </a:r>
          </a:p>
          <a:p>
            <a:pPr lvl="1" eaLnBrk="1" hangingPunct="1">
              <a:buFontTx/>
              <a:buNone/>
            </a:pPr>
            <a:r>
              <a:rPr lang="en-GB" sz="1600" b="0" smtClean="0"/>
              <a:t>	</a:t>
            </a:r>
          </a:p>
          <a:p>
            <a:pPr lvl="2" eaLnBrk="1" hangingPunct="1">
              <a:buFont typeface="Wingdings" pitchFamily="2" charset="2"/>
              <a:buChar char="ü"/>
            </a:pPr>
            <a:endParaRPr lang="en-GB" sz="1000" smtClean="0"/>
          </a:p>
          <a:p>
            <a:pPr eaLnBrk="1" hangingPunct="1">
              <a:buClrTx/>
              <a:buFont typeface="Wingdings" pitchFamily="2" charset="2"/>
              <a:buChar char="§"/>
            </a:pPr>
            <a:endParaRPr lang="en-GB" sz="2000" i="0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751F95-B8B3-4200-B5D5-F4656F4F1B0D}" type="slidenum">
              <a:rPr lang="en-GB" smtClean="0">
                <a:latin typeface="Arial" charset="0"/>
                <a:cs typeface="Arial" charset="0"/>
              </a:rPr>
              <a:pPr/>
              <a:t>9</a:t>
            </a:fld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9540</TotalTime>
  <Words>1777</Words>
  <Application>Microsoft Office PowerPoint</Application>
  <PresentationFormat>On-screen Show (4:3)</PresentationFormat>
  <Paragraphs>231</Paragraphs>
  <Slides>19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Slide_Master</vt:lpstr>
      <vt:lpstr>Microsoft Excel Chart</vt:lpstr>
      <vt:lpstr>Worksheet</vt:lpstr>
      <vt:lpstr>PowerPoint Presentation</vt:lpstr>
      <vt:lpstr>Overview</vt:lpstr>
      <vt:lpstr>1. What is Budget Support?</vt:lpstr>
      <vt:lpstr>Three categories of BS contracts</vt:lpstr>
      <vt:lpstr>2. The current SRCs </vt:lpstr>
      <vt:lpstr>Specific objectives of a Sector reform Contract</vt:lpstr>
      <vt:lpstr> Four Eligibility Criteria</vt:lpstr>
      <vt:lpstr>   3. Public Policy   What is it?</vt:lpstr>
      <vt:lpstr>Assessment of sector policy</vt:lpstr>
      <vt:lpstr>PowerPoint Presentation</vt:lpstr>
      <vt:lpstr>Eligibility assessment during implementation</vt:lpstr>
      <vt:lpstr>4. Policy dialogue (PD)-key principles</vt:lpstr>
      <vt:lpstr>Policy dialogue – strategic approach:</vt:lpstr>
      <vt:lpstr>Example yearly policy dialogue plan</vt:lpstr>
      <vt:lpstr>5. Policy financing</vt:lpstr>
      <vt:lpstr>Additionality</vt:lpstr>
      <vt:lpstr>6. Design of SRCs  </vt:lpstr>
      <vt:lpstr>7. Capacity building</vt:lpstr>
      <vt:lpstr>      Thank you.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Andrea Valentini</cp:lastModifiedBy>
  <cp:revision>252</cp:revision>
  <cp:lastPrinted>2015-02-09T12:37:23Z</cp:lastPrinted>
  <dcterms:created xsi:type="dcterms:W3CDTF">2011-10-28T10:25:18Z</dcterms:created>
  <dcterms:modified xsi:type="dcterms:W3CDTF">2015-10-22T08:01:44Z</dcterms:modified>
</cp:coreProperties>
</file>