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5"/>
  </p:notesMasterIdLst>
  <p:handoutMasterIdLst>
    <p:handoutMasterId r:id="rId36"/>
  </p:handoutMasterIdLst>
  <p:sldIdLst>
    <p:sldId id="256" r:id="rId2"/>
    <p:sldId id="333" r:id="rId3"/>
    <p:sldId id="323" r:id="rId4"/>
    <p:sldId id="322" r:id="rId5"/>
    <p:sldId id="320" r:id="rId6"/>
    <p:sldId id="325" r:id="rId7"/>
    <p:sldId id="326" r:id="rId8"/>
    <p:sldId id="303" r:id="rId9"/>
    <p:sldId id="304" r:id="rId10"/>
    <p:sldId id="342" r:id="rId11"/>
    <p:sldId id="346" r:id="rId12"/>
    <p:sldId id="347" r:id="rId13"/>
    <p:sldId id="343" r:id="rId14"/>
    <p:sldId id="334" r:id="rId15"/>
    <p:sldId id="336" r:id="rId16"/>
    <p:sldId id="329" r:id="rId17"/>
    <p:sldId id="264" r:id="rId18"/>
    <p:sldId id="308" r:id="rId19"/>
    <p:sldId id="310" r:id="rId20"/>
    <p:sldId id="330" r:id="rId21"/>
    <p:sldId id="300" r:id="rId22"/>
    <p:sldId id="314" r:id="rId23"/>
    <p:sldId id="312" r:id="rId24"/>
    <p:sldId id="319" r:id="rId25"/>
    <p:sldId id="313" r:id="rId26"/>
    <p:sldId id="302" r:id="rId27"/>
    <p:sldId id="339" r:id="rId28"/>
    <p:sldId id="340" r:id="rId29"/>
    <p:sldId id="341" r:id="rId30"/>
    <p:sldId id="348" r:id="rId31"/>
    <p:sldId id="352" r:id="rId32"/>
    <p:sldId id="344" r:id="rId33"/>
    <p:sldId id="350" r:id="rId34"/>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9853" autoAdjust="0"/>
    <p:restoredTop sz="93237" autoAdjust="0"/>
  </p:normalViewPr>
  <p:slideViewPr>
    <p:cSldViewPr>
      <p:cViewPr varScale="1">
        <p:scale>
          <a:sx n="67" d="100"/>
          <a:sy n="67" d="100"/>
        </p:scale>
        <p:origin x="888" y="7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0AFECE6-2890-4A4B-9B42-9B3B418758F2}"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59F9663F-EC02-46AB-AC21-7620F7DC6BF2}">
      <dgm:prSet/>
      <dgm:spPr>
        <a:solidFill>
          <a:srgbClr val="3399FF"/>
        </a:solidFill>
      </dgm:spPr>
      <dgm:t>
        <a:bodyPr/>
        <a:lstStyle/>
        <a:p>
          <a:pPr rtl="0"/>
          <a:r>
            <a:rPr lang="en-GB" b="1" dirty="0" smtClean="0"/>
            <a:t>Establishing an integrated system, demand driven TVET provision that encourages </a:t>
          </a:r>
          <a:r>
            <a:rPr lang="en-GB" b="1" i="0" dirty="0" smtClean="0"/>
            <a:t>WBL</a:t>
          </a:r>
          <a:r>
            <a:rPr lang="en-GB" b="1" i="1" dirty="0" smtClean="0"/>
            <a:t> </a:t>
          </a:r>
          <a:r>
            <a:rPr lang="en-GB" b="1" dirty="0" smtClean="0"/>
            <a:t>practices</a:t>
          </a:r>
          <a:endParaRPr lang="en-US" dirty="0"/>
        </a:p>
      </dgm:t>
    </dgm:pt>
    <dgm:pt modelId="{5BEC1CA7-186C-4603-9783-2537571D5C45}" type="parTrans" cxnId="{A91959DC-D34C-4506-888A-0BD4F100FF20}">
      <dgm:prSet/>
      <dgm:spPr/>
      <dgm:t>
        <a:bodyPr/>
        <a:lstStyle/>
        <a:p>
          <a:endParaRPr lang="en-US"/>
        </a:p>
      </dgm:t>
    </dgm:pt>
    <dgm:pt modelId="{97E91BDA-4EA0-4523-9353-92D6FE9F6C3D}" type="sibTrans" cxnId="{A91959DC-D34C-4506-888A-0BD4F100FF20}">
      <dgm:prSet/>
      <dgm:spPr/>
      <dgm:t>
        <a:bodyPr/>
        <a:lstStyle/>
        <a:p>
          <a:endParaRPr lang="en-US"/>
        </a:p>
      </dgm:t>
    </dgm:pt>
    <dgm:pt modelId="{FB7883C6-7E61-4C65-B22B-FC119BEFC61E}">
      <dgm:prSet/>
      <dgm:spPr/>
      <dgm:t>
        <a:bodyPr/>
        <a:lstStyle/>
        <a:p>
          <a:pPr rtl="0"/>
          <a:r>
            <a:rPr lang="en-GB" dirty="0" smtClean="0"/>
            <a:t>Strengthen existing WBL experiences with a potential multiplier effect</a:t>
          </a:r>
          <a:endParaRPr lang="en-US" dirty="0"/>
        </a:p>
      </dgm:t>
    </dgm:pt>
    <dgm:pt modelId="{B6F43F6E-6672-4142-B81D-976EA4C9F49C}" type="parTrans" cxnId="{2CA84C74-4953-49EF-A8B3-F94F29FAC081}">
      <dgm:prSet/>
      <dgm:spPr/>
      <dgm:t>
        <a:bodyPr/>
        <a:lstStyle/>
        <a:p>
          <a:endParaRPr lang="en-US"/>
        </a:p>
      </dgm:t>
    </dgm:pt>
    <dgm:pt modelId="{A09A0E79-3837-4072-A422-25CA9A6F36E3}" type="sibTrans" cxnId="{2CA84C74-4953-49EF-A8B3-F94F29FAC081}">
      <dgm:prSet/>
      <dgm:spPr/>
      <dgm:t>
        <a:bodyPr/>
        <a:lstStyle/>
        <a:p>
          <a:endParaRPr lang="en-US"/>
        </a:p>
      </dgm:t>
    </dgm:pt>
    <dgm:pt modelId="{2BD168C3-68AB-4AC3-96C0-4BCF98B64576}">
      <dgm:prSet/>
      <dgm:spPr/>
      <dgm:t>
        <a:bodyPr/>
        <a:lstStyle/>
        <a:p>
          <a:pPr rtl="0"/>
          <a:r>
            <a:rPr lang="en-GB" dirty="0" smtClean="0"/>
            <a:t>Stimulating innovative WBL schemes and pilots</a:t>
          </a:r>
          <a:endParaRPr lang="en-US" dirty="0"/>
        </a:p>
      </dgm:t>
    </dgm:pt>
    <dgm:pt modelId="{284C1615-C7C2-4364-AC68-F02F92B1426D}" type="parTrans" cxnId="{2ED5C139-24AE-4F55-A7AB-F2B7D5B25BB6}">
      <dgm:prSet/>
      <dgm:spPr/>
      <dgm:t>
        <a:bodyPr/>
        <a:lstStyle/>
        <a:p>
          <a:endParaRPr lang="en-US"/>
        </a:p>
      </dgm:t>
    </dgm:pt>
    <dgm:pt modelId="{09082A5B-BD26-47A4-80DA-3A211F0C04E0}" type="sibTrans" cxnId="{2ED5C139-24AE-4F55-A7AB-F2B7D5B25BB6}">
      <dgm:prSet/>
      <dgm:spPr/>
      <dgm:t>
        <a:bodyPr/>
        <a:lstStyle/>
        <a:p>
          <a:endParaRPr lang="en-US"/>
        </a:p>
      </dgm:t>
    </dgm:pt>
    <dgm:pt modelId="{800D243F-2C70-4986-86FC-4B5BAFE8765D}">
      <dgm:prSet/>
      <dgm:spPr/>
      <dgm:t>
        <a:bodyPr/>
        <a:lstStyle/>
        <a:p>
          <a:pPr rtl="0"/>
          <a:r>
            <a:rPr lang="en-GB" dirty="0" smtClean="0"/>
            <a:t>Specialized &amp; targeted WBL training schemes</a:t>
          </a:r>
          <a:endParaRPr lang="en-US" dirty="0"/>
        </a:p>
      </dgm:t>
    </dgm:pt>
    <dgm:pt modelId="{D23F6B33-10A3-472A-9666-F4A063EEDD97}" type="parTrans" cxnId="{545BF202-8F9E-4EB1-A9D7-E4591ED1073F}">
      <dgm:prSet/>
      <dgm:spPr/>
      <dgm:t>
        <a:bodyPr/>
        <a:lstStyle/>
        <a:p>
          <a:endParaRPr lang="en-US"/>
        </a:p>
      </dgm:t>
    </dgm:pt>
    <dgm:pt modelId="{432B3913-88DF-4F0B-BEDE-80FD53F35352}" type="sibTrans" cxnId="{545BF202-8F9E-4EB1-A9D7-E4591ED1073F}">
      <dgm:prSet/>
      <dgm:spPr/>
      <dgm:t>
        <a:bodyPr/>
        <a:lstStyle/>
        <a:p>
          <a:endParaRPr lang="en-US"/>
        </a:p>
      </dgm:t>
    </dgm:pt>
    <dgm:pt modelId="{26F40774-7EAA-F641-8B3C-22AB4CD6A615}">
      <dgm:prSet/>
      <dgm:spPr/>
      <dgm:t>
        <a:bodyPr/>
        <a:lstStyle/>
        <a:p>
          <a:pPr rtl="0"/>
          <a:r>
            <a:rPr lang="en-US" dirty="0" smtClean="0"/>
            <a:t>Upgrade skills of youth in informal apprenticeships</a:t>
          </a:r>
          <a:endParaRPr lang="en-US" dirty="0"/>
        </a:p>
      </dgm:t>
    </dgm:pt>
    <dgm:pt modelId="{1C172040-E7F6-2D43-8E3C-B40EC9944AFE}" type="parTrans" cxnId="{0351BCAD-46EA-D743-B9CC-21D12A8C22F5}">
      <dgm:prSet/>
      <dgm:spPr/>
      <dgm:t>
        <a:bodyPr/>
        <a:lstStyle/>
        <a:p>
          <a:endParaRPr lang="en-US"/>
        </a:p>
      </dgm:t>
    </dgm:pt>
    <dgm:pt modelId="{3E9FBDB1-74F1-C047-8801-9EAF4CB51693}" type="sibTrans" cxnId="{0351BCAD-46EA-D743-B9CC-21D12A8C22F5}">
      <dgm:prSet/>
      <dgm:spPr/>
      <dgm:t>
        <a:bodyPr/>
        <a:lstStyle/>
        <a:p>
          <a:endParaRPr lang="en-US"/>
        </a:p>
      </dgm:t>
    </dgm:pt>
    <dgm:pt modelId="{26E94112-F8AD-47FB-860A-8BD327D8B5FF}" type="pres">
      <dgm:prSet presAssocID="{10AFECE6-2890-4A4B-9B42-9B3B418758F2}" presName="linearFlow" presStyleCnt="0">
        <dgm:presLayoutVars>
          <dgm:dir/>
          <dgm:animLvl val="lvl"/>
          <dgm:resizeHandles val="exact"/>
        </dgm:presLayoutVars>
      </dgm:prSet>
      <dgm:spPr/>
      <dgm:t>
        <a:bodyPr/>
        <a:lstStyle/>
        <a:p>
          <a:endParaRPr lang="en-US"/>
        </a:p>
      </dgm:t>
    </dgm:pt>
    <dgm:pt modelId="{6F3B78AA-2458-4620-AEEB-D23E7053C897}" type="pres">
      <dgm:prSet presAssocID="{59F9663F-EC02-46AB-AC21-7620F7DC6BF2}" presName="composite" presStyleCnt="0"/>
      <dgm:spPr/>
    </dgm:pt>
    <dgm:pt modelId="{764B576F-180D-408A-A32E-6C76F5E151AF}" type="pres">
      <dgm:prSet presAssocID="{59F9663F-EC02-46AB-AC21-7620F7DC6BF2}" presName="parentText" presStyleLbl="alignNode1" presStyleIdx="0" presStyleCnt="1" custScaleX="97172">
        <dgm:presLayoutVars>
          <dgm:chMax val="1"/>
          <dgm:bulletEnabled val="1"/>
        </dgm:presLayoutVars>
      </dgm:prSet>
      <dgm:spPr/>
      <dgm:t>
        <a:bodyPr/>
        <a:lstStyle/>
        <a:p>
          <a:endParaRPr lang="en-US"/>
        </a:p>
      </dgm:t>
    </dgm:pt>
    <dgm:pt modelId="{0CC19BA7-BEE2-4ADC-B7D2-8761A9883A09}" type="pres">
      <dgm:prSet presAssocID="{59F9663F-EC02-46AB-AC21-7620F7DC6BF2}" presName="descendantText" presStyleLbl="alignAcc1" presStyleIdx="0" presStyleCnt="1" custLinFactNeighborY="-464">
        <dgm:presLayoutVars>
          <dgm:bulletEnabled val="1"/>
        </dgm:presLayoutVars>
      </dgm:prSet>
      <dgm:spPr/>
      <dgm:t>
        <a:bodyPr/>
        <a:lstStyle/>
        <a:p>
          <a:endParaRPr lang="en-US"/>
        </a:p>
      </dgm:t>
    </dgm:pt>
  </dgm:ptLst>
  <dgm:cxnLst>
    <dgm:cxn modelId="{2ED5C139-24AE-4F55-A7AB-F2B7D5B25BB6}" srcId="{59F9663F-EC02-46AB-AC21-7620F7DC6BF2}" destId="{2BD168C3-68AB-4AC3-96C0-4BCF98B64576}" srcOrd="1" destOrd="0" parTransId="{284C1615-C7C2-4364-AC68-F02F92B1426D}" sibTransId="{09082A5B-BD26-47A4-80DA-3A211F0C04E0}"/>
    <dgm:cxn modelId="{2CA84C74-4953-49EF-A8B3-F94F29FAC081}" srcId="{59F9663F-EC02-46AB-AC21-7620F7DC6BF2}" destId="{FB7883C6-7E61-4C65-B22B-FC119BEFC61E}" srcOrd="0" destOrd="0" parTransId="{B6F43F6E-6672-4142-B81D-976EA4C9F49C}" sibTransId="{A09A0E79-3837-4072-A422-25CA9A6F36E3}"/>
    <dgm:cxn modelId="{06F29FAB-02ED-364F-AAAA-F15822824907}" type="presOf" srcId="{FB7883C6-7E61-4C65-B22B-FC119BEFC61E}" destId="{0CC19BA7-BEE2-4ADC-B7D2-8761A9883A09}" srcOrd="0" destOrd="0" presId="urn:microsoft.com/office/officeart/2005/8/layout/chevron2"/>
    <dgm:cxn modelId="{A91959DC-D34C-4506-888A-0BD4F100FF20}" srcId="{10AFECE6-2890-4A4B-9B42-9B3B418758F2}" destId="{59F9663F-EC02-46AB-AC21-7620F7DC6BF2}" srcOrd="0" destOrd="0" parTransId="{5BEC1CA7-186C-4603-9783-2537571D5C45}" sibTransId="{97E91BDA-4EA0-4523-9353-92D6FE9F6C3D}"/>
    <dgm:cxn modelId="{0351BCAD-46EA-D743-B9CC-21D12A8C22F5}" srcId="{59F9663F-EC02-46AB-AC21-7620F7DC6BF2}" destId="{26F40774-7EAA-F641-8B3C-22AB4CD6A615}" srcOrd="2" destOrd="0" parTransId="{1C172040-E7F6-2D43-8E3C-B40EC9944AFE}" sibTransId="{3E9FBDB1-74F1-C047-8801-9EAF4CB51693}"/>
    <dgm:cxn modelId="{C9585945-E6E7-1A48-884E-45A79F7F9517}" type="presOf" srcId="{2BD168C3-68AB-4AC3-96C0-4BCF98B64576}" destId="{0CC19BA7-BEE2-4ADC-B7D2-8761A9883A09}" srcOrd="0" destOrd="1" presId="urn:microsoft.com/office/officeart/2005/8/layout/chevron2"/>
    <dgm:cxn modelId="{D9EC8B29-A5E2-FF44-BD65-DDD0DEF28076}" type="presOf" srcId="{59F9663F-EC02-46AB-AC21-7620F7DC6BF2}" destId="{764B576F-180D-408A-A32E-6C76F5E151AF}" srcOrd="0" destOrd="0" presId="urn:microsoft.com/office/officeart/2005/8/layout/chevron2"/>
    <dgm:cxn modelId="{1C042CD7-2CCA-F345-B860-2797A551A9BC}" type="presOf" srcId="{26F40774-7EAA-F641-8B3C-22AB4CD6A615}" destId="{0CC19BA7-BEE2-4ADC-B7D2-8761A9883A09}" srcOrd="0" destOrd="2" presId="urn:microsoft.com/office/officeart/2005/8/layout/chevron2"/>
    <dgm:cxn modelId="{545BF202-8F9E-4EB1-A9D7-E4591ED1073F}" srcId="{59F9663F-EC02-46AB-AC21-7620F7DC6BF2}" destId="{800D243F-2C70-4986-86FC-4B5BAFE8765D}" srcOrd="3" destOrd="0" parTransId="{D23F6B33-10A3-472A-9666-F4A063EEDD97}" sibTransId="{432B3913-88DF-4F0B-BEDE-80FD53F35352}"/>
    <dgm:cxn modelId="{BE407E0A-BC37-9348-BD2A-7C42719ED6C8}" type="presOf" srcId="{800D243F-2C70-4986-86FC-4B5BAFE8765D}" destId="{0CC19BA7-BEE2-4ADC-B7D2-8761A9883A09}" srcOrd="0" destOrd="3" presId="urn:microsoft.com/office/officeart/2005/8/layout/chevron2"/>
    <dgm:cxn modelId="{097EEB86-3641-864D-B040-AD2402627913}" type="presOf" srcId="{10AFECE6-2890-4A4B-9B42-9B3B418758F2}" destId="{26E94112-F8AD-47FB-860A-8BD327D8B5FF}" srcOrd="0" destOrd="0" presId="urn:microsoft.com/office/officeart/2005/8/layout/chevron2"/>
    <dgm:cxn modelId="{ECFBAB8E-DEA9-6F46-83F9-EF272FAD5F03}" type="presParOf" srcId="{26E94112-F8AD-47FB-860A-8BD327D8B5FF}" destId="{6F3B78AA-2458-4620-AEEB-D23E7053C897}" srcOrd="0" destOrd="0" presId="urn:microsoft.com/office/officeart/2005/8/layout/chevron2"/>
    <dgm:cxn modelId="{4A22E181-4456-9F48-A825-4CD68B03CA84}" type="presParOf" srcId="{6F3B78AA-2458-4620-AEEB-D23E7053C897}" destId="{764B576F-180D-408A-A32E-6C76F5E151AF}" srcOrd="0" destOrd="0" presId="urn:microsoft.com/office/officeart/2005/8/layout/chevron2"/>
    <dgm:cxn modelId="{8FFD09E2-1C0F-DC45-9589-4004241C184F}" type="presParOf" srcId="{6F3B78AA-2458-4620-AEEB-D23E7053C897}" destId="{0CC19BA7-BEE2-4ADC-B7D2-8761A9883A09}"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86B8EF9-BB1F-664E-B876-644F5A96C352}" type="doc">
      <dgm:prSet loTypeId="urn:microsoft.com/office/officeart/2005/8/layout/process1" loCatId="" qsTypeId="urn:microsoft.com/office/officeart/2005/8/quickstyle/simple4" qsCatId="simple" csTypeId="urn:microsoft.com/office/officeart/2005/8/colors/accent1_2" csCatId="accent1" phldr="1"/>
      <dgm:spPr/>
    </dgm:pt>
    <dgm:pt modelId="{E67EAD80-141C-C24A-B5E9-3FA6B3E98EF9}">
      <dgm:prSet phldrT="[Text]"/>
      <dgm:spPr/>
      <dgm:t>
        <a:bodyPr/>
        <a:lstStyle/>
        <a:p>
          <a:r>
            <a:rPr lang="en-US"/>
            <a:t>current situation</a:t>
          </a:r>
        </a:p>
      </dgm:t>
    </dgm:pt>
    <dgm:pt modelId="{49DF3613-0F42-A64B-84D9-A26D1A41E339}" type="parTrans" cxnId="{FABAD5E2-C341-BA4B-A09C-3FAE91A4049D}">
      <dgm:prSet/>
      <dgm:spPr/>
      <dgm:t>
        <a:bodyPr/>
        <a:lstStyle/>
        <a:p>
          <a:endParaRPr lang="en-US"/>
        </a:p>
      </dgm:t>
    </dgm:pt>
    <dgm:pt modelId="{41CCE279-BA52-C841-AEB3-FE300D1DA28D}" type="sibTrans" cxnId="{FABAD5E2-C341-BA4B-A09C-3FAE91A4049D}">
      <dgm:prSet/>
      <dgm:spPr/>
      <dgm:t>
        <a:bodyPr/>
        <a:lstStyle/>
        <a:p>
          <a:endParaRPr lang="en-US"/>
        </a:p>
      </dgm:t>
    </dgm:pt>
    <dgm:pt modelId="{C5ABEC27-F11D-6149-8898-04B93DEC2D5B}">
      <dgm:prSet phldrT="[Text]"/>
      <dgm:spPr/>
      <dgm:t>
        <a:bodyPr/>
        <a:lstStyle/>
        <a:p>
          <a:r>
            <a:rPr lang="en-US"/>
            <a:t>interim set up</a:t>
          </a:r>
        </a:p>
      </dgm:t>
    </dgm:pt>
    <dgm:pt modelId="{90B0E4D1-8826-8940-9DD0-2629B8B471C5}" type="parTrans" cxnId="{E21B0043-8CD0-7748-87E9-061862D87178}">
      <dgm:prSet/>
      <dgm:spPr/>
      <dgm:t>
        <a:bodyPr/>
        <a:lstStyle/>
        <a:p>
          <a:endParaRPr lang="en-US"/>
        </a:p>
      </dgm:t>
    </dgm:pt>
    <dgm:pt modelId="{9D44C577-A088-6F46-AE4C-DA1FBCD36EC3}" type="sibTrans" cxnId="{E21B0043-8CD0-7748-87E9-061862D87178}">
      <dgm:prSet/>
      <dgm:spPr/>
      <dgm:t>
        <a:bodyPr/>
        <a:lstStyle/>
        <a:p>
          <a:endParaRPr lang="en-US"/>
        </a:p>
      </dgm:t>
    </dgm:pt>
    <dgm:pt modelId="{2F98F8E2-AEF9-2049-8C56-AD41A4AA4C70}">
      <dgm:prSet phldrT="[Text]"/>
      <dgm:spPr/>
      <dgm:t>
        <a:bodyPr/>
        <a:lstStyle/>
        <a:p>
          <a:r>
            <a:rPr lang="en-US" dirty="0"/>
            <a:t>long term structure</a:t>
          </a:r>
        </a:p>
      </dgm:t>
    </dgm:pt>
    <dgm:pt modelId="{34AABB74-9620-864A-8F21-5B87DC6F8A48}" type="parTrans" cxnId="{02C6F353-DA35-9341-9F97-5EBD82B604F4}">
      <dgm:prSet/>
      <dgm:spPr/>
      <dgm:t>
        <a:bodyPr/>
        <a:lstStyle/>
        <a:p>
          <a:endParaRPr lang="en-US"/>
        </a:p>
      </dgm:t>
    </dgm:pt>
    <dgm:pt modelId="{7BD67E87-368D-414B-856B-C70EB3903903}" type="sibTrans" cxnId="{02C6F353-DA35-9341-9F97-5EBD82B604F4}">
      <dgm:prSet/>
      <dgm:spPr/>
      <dgm:t>
        <a:bodyPr/>
        <a:lstStyle/>
        <a:p>
          <a:endParaRPr lang="en-US"/>
        </a:p>
      </dgm:t>
    </dgm:pt>
    <dgm:pt modelId="{3E92C694-B636-5E49-8E92-3E5C74F05702}" type="pres">
      <dgm:prSet presAssocID="{E86B8EF9-BB1F-664E-B876-644F5A96C352}" presName="Name0" presStyleCnt="0">
        <dgm:presLayoutVars>
          <dgm:dir/>
          <dgm:resizeHandles val="exact"/>
        </dgm:presLayoutVars>
      </dgm:prSet>
      <dgm:spPr/>
    </dgm:pt>
    <dgm:pt modelId="{32DCD5E7-38A2-924A-BF30-F1528C081F64}" type="pres">
      <dgm:prSet presAssocID="{E67EAD80-141C-C24A-B5E9-3FA6B3E98EF9}" presName="node" presStyleLbl="node1" presStyleIdx="0" presStyleCnt="3" custLinFactNeighborX="-833">
        <dgm:presLayoutVars>
          <dgm:bulletEnabled val="1"/>
        </dgm:presLayoutVars>
      </dgm:prSet>
      <dgm:spPr/>
      <dgm:t>
        <a:bodyPr/>
        <a:lstStyle/>
        <a:p>
          <a:endParaRPr lang="en-US"/>
        </a:p>
      </dgm:t>
    </dgm:pt>
    <dgm:pt modelId="{83A3CCED-6E95-7942-A914-3D58D4D29623}" type="pres">
      <dgm:prSet presAssocID="{41CCE279-BA52-C841-AEB3-FE300D1DA28D}" presName="sibTrans" presStyleLbl="sibTrans2D1" presStyleIdx="0" presStyleCnt="2"/>
      <dgm:spPr/>
      <dgm:t>
        <a:bodyPr/>
        <a:lstStyle/>
        <a:p>
          <a:endParaRPr lang="en-US"/>
        </a:p>
      </dgm:t>
    </dgm:pt>
    <dgm:pt modelId="{4F7FAAEE-CEB9-3548-BBB4-1D46FD71A30F}" type="pres">
      <dgm:prSet presAssocID="{41CCE279-BA52-C841-AEB3-FE300D1DA28D}" presName="connectorText" presStyleLbl="sibTrans2D1" presStyleIdx="0" presStyleCnt="2"/>
      <dgm:spPr/>
      <dgm:t>
        <a:bodyPr/>
        <a:lstStyle/>
        <a:p>
          <a:endParaRPr lang="en-US"/>
        </a:p>
      </dgm:t>
    </dgm:pt>
    <dgm:pt modelId="{31BF15A0-3CCB-BC43-937A-1ED3DFC38708}" type="pres">
      <dgm:prSet presAssocID="{C5ABEC27-F11D-6149-8898-04B93DEC2D5B}" presName="node" presStyleLbl="node1" presStyleIdx="1" presStyleCnt="3" custLinFactNeighborX="-2322" custLinFactNeighborY="4256">
        <dgm:presLayoutVars>
          <dgm:bulletEnabled val="1"/>
        </dgm:presLayoutVars>
      </dgm:prSet>
      <dgm:spPr/>
      <dgm:t>
        <a:bodyPr/>
        <a:lstStyle/>
        <a:p>
          <a:endParaRPr lang="en-US"/>
        </a:p>
      </dgm:t>
    </dgm:pt>
    <dgm:pt modelId="{4BD8FC0E-F2F8-264A-B671-63B9056EAA61}" type="pres">
      <dgm:prSet presAssocID="{9D44C577-A088-6F46-AE4C-DA1FBCD36EC3}" presName="sibTrans" presStyleLbl="sibTrans2D1" presStyleIdx="1" presStyleCnt="2"/>
      <dgm:spPr/>
      <dgm:t>
        <a:bodyPr/>
        <a:lstStyle/>
        <a:p>
          <a:endParaRPr lang="en-US"/>
        </a:p>
      </dgm:t>
    </dgm:pt>
    <dgm:pt modelId="{6C007EC9-2CC8-1448-920E-27BBAB91C831}" type="pres">
      <dgm:prSet presAssocID="{9D44C577-A088-6F46-AE4C-DA1FBCD36EC3}" presName="connectorText" presStyleLbl="sibTrans2D1" presStyleIdx="1" presStyleCnt="2"/>
      <dgm:spPr/>
      <dgm:t>
        <a:bodyPr/>
        <a:lstStyle/>
        <a:p>
          <a:endParaRPr lang="en-US"/>
        </a:p>
      </dgm:t>
    </dgm:pt>
    <dgm:pt modelId="{62934D32-751B-D04F-B1CB-9405B9E890FF}" type="pres">
      <dgm:prSet presAssocID="{2F98F8E2-AEF9-2049-8C56-AD41A4AA4C70}" presName="node" presStyleLbl="node1" presStyleIdx="2" presStyleCnt="3">
        <dgm:presLayoutVars>
          <dgm:bulletEnabled val="1"/>
        </dgm:presLayoutVars>
      </dgm:prSet>
      <dgm:spPr/>
      <dgm:t>
        <a:bodyPr/>
        <a:lstStyle/>
        <a:p>
          <a:endParaRPr lang="en-US"/>
        </a:p>
      </dgm:t>
    </dgm:pt>
  </dgm:ptLst>
  <dgm:cxnLst>
    <dgm:cxn modelId="{E21B0043-8CD0-7748-87E9-061862D87178}" srcId="{E86B8EF9-BB1F-664E-B876-644F5A96C352}" destId="{C5ABEC27-F11D-6149-8898-04B93DEC2D5B}" srcOrd="1" destOrd="0" parTransId="{90B0E4D1-8826-8940-9DD0-2629B8B471C5}" sibTransId="{9D44C577-A088-6F46-AE4C-DA1FBCD36EC3}"/>
    <dgm:cxn modelId="{72AD6855-B4C8-2445-A43D-5211BD115B83}" type="presOf" srcId="{41CCE279-BA52-C841-AEB3-FE300D1DA28D}" destId="{83A3CCED-6E95-7942-A914-3D58D4D29623}" srcOrd="0" destOrd="0" presId="urn:microsoft.com/office/officeart/2005/8/layout/process1"/>
    <dgm:cxn modelId="{AF241DF2-583F-7340-93D2-8386E597BEB9}" type="presOf" srcId="{C5ABEC27-F11D-6149-8898-04B93DEC2D5B}" destId="{31BF15A0-3CCB-BC43-937A-1ED3DFC38708}" srcOrd="0" destOrd="0" presId="urn:microsoft.com/office/officeart/2005/8/layout/process1"/>
    <dgm:cxn modelId="{BB2B8DEB-9EE9-B14C-879F-AD86A48B7744}" type="presOf" srcId="{2F98F8E2-AEF9-2049-8C56-AD41A4AA4C70}" destId="{62934D32-751B-D04F-B1CB-9405B9E890FF}" srcOrd="0" destOrd="0" presId="urn:microsoft.com/office/officeart/2005/8/layout/process1"/>
    <dgm:cxn modelId="{FABAD5E2-C341-BA4B-A09C-3FAE91A4049D}" srcId="{E86B8EF9-BB1F-664E-B876-644F5A96C352}" destId="{E67EAD80-141C-C24A-B5E9-3FA6B3E98EF9}" srcOrd="0" destOrd="0" parTransId="{49DF3613-0F42-A64B-84D9-A26D1A41E339}" sibTransId="{41CCE279-BA52-C841-AEB3-FE300D1DA28D}"/>
    <dgm:cxn modelId="{C2F71A6D-2D6D-F549-9872-8EF8B55919E4}" type="presOf" srcId="{E67EAD80-141C-C24A-B5E9-3FA6B3E98EF9}" destId="{32DCD5E7-38A2-924A-BF30-F1528C081F64}" srcOrd="0" destOrd="0" presId="urn:microsoft.com/office/officeart/2005/8/layout/process1"/>
    <dgm:cxn modelId="{AC616BB8-3B40-FE4C-B58A-BE6CCF8E837A}" type="presOf" srcId="{9D44C577-A088-6F46-AE4C-DA1FBCD36EC3}" destId="{4BD8FC0E-F2F8-264A-B671-63B9056EAA61}" srcOrd="0" destOrd="0" presId="urn:microsoft.com/office/officeart/2005/8/layout/process1"/>
    <dgm:cxn modelId="{A774929B-FA1A-6244-8B45-5B4A20A43CF1}" type="presOf" srcId="{E86B8EF9-BB1F-664E-B876-644F5A96C352}" destId="{3E92C694-B636-5E49-8E92-3E5C74F05702}" srcOrd="0" destOrd="0" presId="urn:microsoft.com/office/officeart/2005/8/layout/process1"/>
    <dgm:cxn modelId="{02C6F353-DA35-9341-9F97-5EBD82B604F4}" srcId="{E86B8EF9-BB1F-664E-B876-644F5A96C352}" destId="{2F98F8E2-AEF9-2049-8C56-AD41A4AA4C70}" srcOrd="2" destOrd="0" parTransId="{34AABB74-9620-864A-8F21-5B87DC6F8A48}" sibTransId="{7BD67E87-368D-414B-856B-C70EB3903903}"/>
    <dgm:cxn modelId="{A4CC7DB6-7E8C-FA48-9652-1105B5038AC2}" type="presOf" srcId="{41CCE279-BA52-C841-AEB3-FE300D1DA28D}" destId="{4F7FAAEE-CEB9-3548-BBB4-1D46FD71A30F}" srcOrd="1" destOrd="0" presId="urn:microsoft.com/office/officeart/2005/8/layout/process1"/>
    <dgm:cxn modelId="{7F493F48-ECCE-E04F-9823-D4F6A79865B9}" type="presOf" srcId="{9D44C577-A088-6F46-AE4C-DA1FBCD36EC3}" destId="{6C007EC9-2CC8-1448-920E-27BBAB91C831}" srcOrd="1" destOrd="0" presId="urn:microsoft.com/office/officeart/2005/8/layout/process1"/>
    <dgm:cxn modelId="{347C4C26-E31E-E441-8665-09E84580D525}" type="presParOf" srcId="{3E92C694-B636-5E49-8E92-3E5C74F05702}" destId="{32DCD5E7-38A2-924A-BF30-F1528C081F64}" srcOrd="0" destOrd="0" presId="urn:microsoft.com/office/officeart/2005/8/layout/process1"/>
    <dgm:cxn modelId="{25B0C7E7-0EF3-EC42-B593-AB06702872EC}" type="presParOf" srcId="{3E92C694-B636-5E49-8E92-3E5C74F05702}" destId="{83A3CCED-6E95-7942-A914-3D58D4D29623}" srcOrd="1" destOrd="0" presId="urn:microsoft.com/office/officeart/2005/8/layout/process1"/>
    <dgm:cxn modelId="{ED514F19-2605-B140-AE22-F3BD4262B80A}" type="presParOf" srcId="{83A3CCED-6E95-7942-A914-3D58D4D29623}" destId="{4F7FAAEE-CEB9-3548-BBB4-1D46FD71A30F}" srcOrd="0" destOrd="0" presId="urn:microsoft.com/office/officeart/2005/8/layout/process1"/>
    <dgm:cxn modelId="{CAAE6B47-AA97-7240-8F57-A93836AC68F1}" type="presParOf" srcId="{3E92C694-B636-5E49-8E92-3E5C74F05702}" destId="{31BF15A0-3CCB-BC43-937A-1ED3DFC38708}" srcOrd="2" destOrd="0" presId="urn:microsoft.com/office/officeart/2005/8/layout/process1"/>
    <dgm:cxn modelId="{781F0A5E-F6A5-4141-A592-40B9BDB98693}" type="presParOf" srcId="{3E92C694-B636-5E49-8E92-3E5C74F05702}" destId="{4BD8FC0E-F2F8-264A-B671-63B9056EAA61}" srcOrd="3" destOrd="0" presId="urn:microsoft.com/office/officeart/2005/8/layout/process1"/>
    <dgm:cxn modelId="{1F2E25B9-3E8B-574F-A801-F7996FE1B080}" type="presParOf" srcId="{4BD8FC0E-F2F8-264A-B671-63B9056EAA61}" destId="{6C007EC9-2CC8-1448-920E-27BBAB91C831}" srcOrd="0" destOrd="0" presId="urn:microsoft.com/office/officeart/2005/8/layout/process1"/>
    <dgm:cxn modelId="{9E413451-BF96-EE44-B247-3EF8AB7C0D88}" type="presParOf" srcId="{3E92C694-B636-5E49-8E92-3E5C74F05702}" destId="{62934D32-751B-D04F-B1CB-9405B9E890FF}"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45659" cy="496411"/>
          </a:xfrm>
          <a:prstGeom prst="rect">
            <a:avLst/>
          </a:prstGeom>
        </p:spPr>
        <p:txBody>
          <a:bodyPr vert="horz" lIns="91426" tIns="45713" rIns="91426" bIns="45713" rtlCol="0"/>
          <a:lstStyle>
            <a:lvl1pPr algn="l">
              <a:defRPr sz="1200"/>
            </a:lvl1pPr>
          </a:lstStyle>
          <a:p>
            <a:endParaRPr lang="en-US"/>
          </a:p>
        </p:txBody>
      </p:sp>
      <p:sp>
        <p:nvSpPr>
          <p:cNvPr id="3" name="Date Placeholder 2"/>
          <p:cNvSpPr>
            <a:spLocks noGrp="1"/>
          </p:cNvSpPr>
          <p:nvPr>
            <p:ph type="dt" sz="quarter" idx="1"/>
          </p:nvPr>
        </p:nvSpPr>
        <p:spPr>
          <a:xfrm>
            <a:off x="3850444" y="1"/>
            <a:ext cx="2945659" cy="496411"/>
          </a:xfrm>
          <a:prstGeom prst="rect">
            <a:avLst/>
          </a:prstGeom>
        </p:spPr>
        <p:txBody>
          <a:bodyPr vert="horz" lIns="91426" tIns="45713" rIns="91426" bIns="45713" rtlCol="0"/>
          <a:lstStyle>
            <a:lvl1pPr algn="r">
              <a:defRPr sz="1200"/>
            </a:lvl1pPr>
          </a:lstStyle>
          <a:p>
            <a:fld id="{2BDACC37-FB59-4747-B8BE-778550123885}" type="datetimeFigureOut">
              <a:rPr lang="en-US" smtClean="0"/>
              <a:t>10/20/2015</a:t>
            </a:fld>
            <a:endParaRPr lang="en-US"/>
          </a:p>
        </p:txBody>
      </p:sp>
      <p:sp>
        <p:nvSpPr>
          <p:cNvPr id="4" name="Footer Placeholder 3"/>
          <p:cNvSpPr>
            <a:spLocks noGrp="1"/>
          </p:cNvSpPr>
          <p:nvPr>
            <p:ph type="ftr" sz="quarter" idx="2"/>
          </p:nvPr>
        </p:nvSpPr>
        <p:spPr>
          <a:xfrm>
            <a:off x="1" y="9430092"/>
            <a:ext cx="2945659" cy="496411"/>
          </a:xfrm>
          <a:prstGeom prst="rect">
            <a:avLst/>
          </a:prstGeom>
        </p:spPr>
        <p:txBody>
          <a:bodyPr vert="horz" lIns="91426" tIns="45713" rIns="91426" bIns="45713" rtlCol="0" anchor="b"/>
          <a:lstStyle>
            <a:lvl1pPr algn="l">
              <a:defRPr sz="1200"/>
            </a:lvl1pPr>
          </a:lstStyle>
          <a:p>
            <a:endParaRPr lang="en-US"/>
          </a:p>
        </p:txBody>
      </p:sp>
      <p:sp>
        <p:nvSpPr>
          <p:cNvPr id="5" name="Slide Number Placeholder 4"/>
          <p:cNvSpPr>
            <a:spLocks noGrp="1"/>
          </p:cNvSpPr>
          <p:nvPr>
            <p:ph type="sldNum" sz="quarter" idx="3"/>
          </p:nvPr>
        </p:nvSpPr>
        <p:spPr>
          <a:xfrm>
            <a:off x="3850444" y="9430092"/>
            <a:ext cx="2945659" cy="496411"/>
          </a:xfrm>
          <a:prstGeom prst="rect">
            <a:avLst/>
          </a:prstGeom>
        </p:spPr>
        <p:txBody>
          <a:bodyPr vert="horz" lIns="91426" tIns="45713" rIns="91426" bIns="45713" rtlCol="0" anchor="b"/>
          <a:lstStyle>
            <a:lvl1pPr algn="r">
              <a:defRPr sz="1200"/>
            </a:lvl1pPr>
          </a:lstStyle>
          <a:p>
            <a:fld id="{DA36D7B3-B96F-EF47-8C2C-301E7222765F}" type="slidenum">
              <a:rPr lang="en-US" smtClean="0"/>
              <a:t>‹N°›</a:t>
            </a:fld>
            <a:endParaRPr lang="en-US"/>
          </a:p>
        </p:txBody>
      </p:sp>
    </p:spTree>
    <p:extLst>
      <p:ext uri="{BB962C8B-B14F-4D97-AF65-F5344CB8AC3E}">
        <p14:creationId xmlns:p14="http://schemas.microsoft.com/office/powerpoint/2010/main" val="4334740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45659" cy="496411"/>
          </a:xfrm>
          <a:prstGeom prst="rect">
            <a:avLst/>
          </a:prstGeom>
        </p:spPr>
        <p:txBody>
          <a:bodyPr vert="horz" lIns="91426" tIns="45713" rIns="91426" bIns="45713" rtlCol="0"/>
          <a:lstStyle>
            <a:lvl1pPr algn="l">
              <a:defRPr sz="1200"/>
            </a:lvl1pPr>
          </a:lstStyle>
          <a:p>
            <a:endParaRPr lang="en-US"/>
          </a:p>
        </p:txBody>
      </p:sp>
      <p:sp>
        <p:nvSpPr>
          <p:cNvPr id="3" name="Date Placeholder 2"/>
          <p:cNvSpPr>
            <a:spLocks noGrp="1"/>
          </p:cNvSpPr>
          <p:nvPr>
            <p:ph type="dt" idx="1"/>
          </p:nvPr>
        </p:nvSpPr>
        <p:spPr>
          <a:xfrm>
            <a:off x="3850444" y="1"/>
            <a:ext cx="2945659" cy="496411"/>
          </a:xfrm>
          <a:prstGeom prst="rect">
            <a:avLst/>
          </a:prstGeom>
        </p:spPr>
        <p:txBody>
          <a:bodyPr vert="horz" lIns="91426" tIns="45713" rIns="91426" bIns="45713" rtlCol="0"/>
          <a:lstStyle>
            <a:lvl1pPr algn="r">
              <a:defRPr sz="1200"/>
            </a:lvl1pPr>
          </a:lstStyle>
          <a:p>
            <a:fld id="{60A82AEC-BF11-43C1-AC53-4D7B9708B60E}" type="datetimeFigureOut">
              <a:rPr lang="en-US" smtClean="0"/>
              <a:t>10/20/2015</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26" tIns="45713" rIns="91426" bIns="45713" rtlCol="0" anchor="ctr"/>
          <a:lstStyle/>
          <a:p>
            <a:endParaRPr lang="en-US"/>
          </a:p>
        </p:txBody>
      </p:sp>
      <p:sp>
        <p:nvSpPr>
          <p:cNvPr id="5" name="Notes Placeholder 4"/>
          <p:cNvSpPr>
            <a:spLocks noGrp="1"/>
          </p:cNvSpPr>
          <p:nvPr>
            <p:ph type="body" sz="quarter" idx="3"/>
          </p:nvPr>
        </p:nvSpPr>
        <p:spPr>
          <a:xfrm>
            <a:off x="679768" y="4715908"/>
            <a:ext cx="5438140" cy="4467701"/>
          </a:xfrm>
          <a:prstGeom prst="rect">
            <a:avLst/>
          </a:prstGeom>
        </p:spPr>
        <p:txBody>
          <a:bodyPr vert="horz" lIns="91426" tIns="45713" rIns="91426" bIns="4571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9430092"/>
            <a:ext cx="2945659" cy="496411"/>
          </a:xfrm>
          <a:prstGeom prst="rect">
            <a:avLst/>
          </a:prstGeom>
        </p:spPr>
        <p:txBody>
          <a:bodyPr vert="horz" lIns="91426" tIns="45713" rIns="91426" bIns="45713" rtlCol="0" anchor="b"/>
          <a:lstStyle>
            <a:lvl1pPr algn="l">
              <a:defRPr sz="1200"/>
            </a:lvl1pPr>
          </a:lstStyle>
          <a:p>
            <a:endParaRPr lang="en-US"/>
          </a:p>
        </p:txBody>
      </p:sp>
      <p:sp>
        <p:nvSpPr>
          <p:cNvPr id="7" name="Slide Number Placeholder 6"/>
          <p:cNvSpPr>
            <a:spLocks noGrp="1"/>
          </p:cNvSpPr>
          <p:nvPr>
            <p:ph type="sldNum" sz="quarter" idx="5"/>
          </p:nvPr>
        </p:nvSpPr>
        <p:spPr>
          <a:xfrm>
            <a:off x="3850444" y="9430092"/>
            <a:ext cx="2945659" cy="496411"/>
          </a:xfrm>
          <a:prstGeom prst="rect">
            <a:avLst/>
          </a:prstGeom>
        </p:spPr>
        <p:txBody>
          <a:bodyPr vert="horz" lIns="91426" tIns="45713" rIns="91426" bIns="45713" rtlCol="0" anchor="b"/>
          <a:lstStyle>
            <a:lvl1pPr algn="r">
              <a:defRPr sz="1200"/>
            </a:lvl1pPr>
          </a:lstStyle>
          <a:p>
            <a:fld id="{137D0321-D3EA-4D45-B870-8DFC80163E45}" type="slidenum">
              <a:rPr lang="en-US" smtClean="0"/>
              <a:t>‹N°›</a:t>
            </a:fld>
            <a:endParaRPr lang="en-US"/>
          </a:p>
        </p:txBody>
      </p:sp>
    </p:spTree>
    <p:extLst>
      <p:ext uri="{BB962C8B-B14F-4D97-AF65-F5344CB8AC3E}">
        <p14:creationId xmlns:p14="http://schemas.microsoft.com/office/powerpoint/2010/main" val="188613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7D0321-D3EA-4D45-B870-8DFC80163E45}" type="slidenum">
              <a:rPr lang="en-US" smtClean="0"/>
              <a:t>1</a:t>
            </a:fld>
            <a:endParaRPr lang="en-US"/>
          </a:p>
        </p:txBody>
      </p:sp>
    </p:spTree>
    <p:extLst>
      <p:ext uri="{BB962C8B-B14F-4D97-AF65-F5344CB8AC3E}">
        <p14:creationId xmlns:p14="http://schemas.microsoft.com/office/powerpoint/2010/main" val="25164385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latin typeface="Arial Narrow" pitchFamily="34" charset="0"/>
              </a:rPr>
              <a:t>The 1</a:t>
            </a:r>
            <a:r>
              <a:rPr lang="en-GB" b="1" baseline="30000" dirty="0">
                <a:latin typeface="Arial Narrow" pitchFamily="34" charset="0"/>
              </a:rPr>
              <a:t>st</a:t>
            </a:r>
            <a:r>
              <a:rPr lang="en-GB" b="1" dirty="0">
                <a:latin typeface="Arial Narrow" pitchFamily="34" charset="0"/>
              </a:rPr>
              <a:t> key issue: </a:t>
            </a:r>
            <a:endParaRPr lang="en-US" dirty="0">
              <a:latin typeface="Arial Narrow" pitchFamily="34" charset="0"/>
            </a:endParaRPr>
          </a:p>
          <a:p>
            <a:pPr defTabSz="921167" fontAlgn="base">
              <a:spcBef>
                <a:spcPct val="30000"/>
              </a:spcBef>
              <a:spcAft>
                <a:spcPct val="0"/>
              </a:spcAft>
              <a:defRPr/>
            </a:pPr>
            <a:r>
              <a:rPr lang="en-GB" i="1" dirty="0">
                <a:latin typeface="Arial Narrow" pitchFamily="34" charset="0"/>
              </a:rPr>
              <a:t>Apprenticeships, internships, scholarships</a:t>
            </a:r>
            <a:r>
              <a:rPr lang="en-GB" dirty="0">
                <a:latin typeface="Arial Narrow" pitchFamily="34" charset="0"/>
              </a:rPr>
              <a:t>, etc.: The project will not be dependent on any strict definition of the above nor be limited to either; in general under “</a:t>
            </a:r>
            <a:r>
              <a:rPr lang="en-GB" i="1" dirty="0">
                <a:latin typeface="Arial Narrow" pitchFamily="34" charset="0"/>
              </a:rPr>
              <a:t>work based learning</a:t>
            </a:r>
            <a:r>
              <a:rPr lang="en-GB" dirty="0">
                <a:latin typeface="Arial Narrow" pitchFamily="34" charset="0"/>
              </a:rPr>
              <a:t>” it is to be understood as any kind of scheme facilitating the transition from school to work resulting in a trainee spending time at the work floor during, or right after graduation, including informal apprenticeships and first employment promotion. </a:t>
            </a:r>
            <a:r>
              <a:rPr lang="en-GB" dirty="0">
                <a:solidFill>
                  <a:srgbClr val="FF0000"/>
                </a:solidFill>
                <a:latin typeface="Arial Narrow" pitchFamily="34" charset="0"/>
              </a:rPr>
              <a:t>But it wont include </a:t>
            </a:r>
            <a:r>
              <a:rPr lang="en-GB" u="sng" dirty="0">
                <a:solidFill>
                  <a:srgbClr val="FF0000"/>
                </a:solidFill>
                <a:latin typeface="Arial Narrow" pitchFamily="34" charset="0"/>
              </a:rPr>
              <a:t>simulated WBL</a:t>
            </a:r>
            <a:r>
              <a:rPr lang="en-GB" dirty="0">
                <a:solidFill>
                  <a:srgbClr val="FF0000"/>
                </a:solidFill>
                <a:latin typeface="Arial Narrow" pitchFamily="34" charset="0"/>
              </a:rPr>
              <a:t>, </a:t>
            </a:r>
            <a:r>
              <a:rPr lang="en-GB" u="sng" dirty="0">
                <a:solidFill>
                  <a:srgbClr val="FF0000"/>
                </a:solidFill>
                <a:latin typeface="Arial Narrow" pitchFamily="34" charset="0"/>
              </a:rPr>
              <a:t>nor job seekers WBL</a:t>
            </a:r>
            <a:r>
              <a:rPr lang="en-GB" dirty="0">
                <a:solidFill>
                  <a:srgbClr val="FF0000"/>
                </a:solidFill>
                <a:latin typeface="Arial Narrow" pitchFamily="34" charset="0"/>
              </a:rPr>
              <a:t>. </a:t>
            </a:r>
            <a:endParaRPr lang="en-GB" dirty="0">
              <a:latin typeface="Arial Narrow" pitchFamily="34" charset="0"/>
            </a:endParaRPr>
          </a:p>
          <a:p>
            <a:r>
              <a:rPr lang="en-GB" dirty="0">
                <a:latin typeface="Arial Narrow" pitchFamily="34" charset="0"/>
              </a:rPr>
              <a:t> </a:t>
            </a:r>
            <a:endParaRPr lang="en-US" dirty="0">
              <a:latin typeface="Arial Narrow" pitchFamily="34" charset="0"/>
            </a:endParaRPr>
          </a:p>
          <a:p>
            <a:r>
              <a:rPr lang="en-GB" b="1" dirty="0">
                <a:latin typeface="Arial Narrow" pitchFamily="34" charset="0"/>
              </a:rPr>
              <a:t>The 2</a:t>
            </a:r>
            <a:r>
              <a:rPr lang="en-GB" b="1" baseline="30000" dirty="0">
                <a:latin typeface="Arial Narrow" pitchFamily="34" charset="0"/>
              </a:rPr>
              <a:t>nd</a:t>
            </a:r>
            <a:r>
              <a:rPr lang="en-GB" b="1" dirty="0">
                <a:latin typeface="Arial Narrow" pitchFamily="34" charset="0"/>
              </a:rPr>
              <a:t> key issue:</a:t>
            </a:r>
            <a:endParaRPr lang="en-US" dirty="0">
              <a:latin typeface="Arial Narrow" pitchFamily="34" charset="0"/>
            </a:endParaRPr>
          </a:p>
          <a:p>
            <a:r>
              <a:rPr lang="en-GB" i="1" dirty="0">
                <a:latin typeface="Arial Narrow" pitchFamily="34" charset="0"/>
              </a:rPr>
              <a:t>TVET subsector: </a:t>
            </a:r>
            <a:r>
              <a:rPr lang="en-GB" dirty="0">
                <a:latin typeface="Arial Narrow" pitchFamily="34" charset="0"/>
              </a:rPr>
              <a:t>The programme focuses on the TVET sub-sector, including private sector providers, vocational training centres, over industrial schools to technical colleges at the higher education level. The programme will not focus on academic (university) systems as such, but could be integrated or aligned to relevant administrative and management examples of similar schemes. </a:t>
            </a:r>
            <a:endParaRPr lang="en-US" dirty="0">
              <a:latin typeface="Arial Narrow" pitchFamily="34" charset="0"/>
            </a:endParaRPr>
          </a:p>
          <a:p>
            <a:r>
              <a:rPr lang="en-GB" b="1" dirty="0">
                <a:latin typeface="Arial Narrow" pitchFamily="34" charset="0"/>
              </a:rPr>
              <a:t> </a:t>
            </a:r>
            <a:endParaRPr lang="en-US" dirty="0">
              <a:latin typeface="Arial Narrow" pitchFamily="34" charset="0"/>
            </a:endParaRPr>
          </a:p>
          <a:p>
            <a:r>
              <a:rPr lang="en-GB" b="1" dirty="0">
                <a:latin typeface="Arial Narrow" pitchFamily="34" charset="0"/>
              </a:rPr>
              <a:t>The 3</a:t>
            </a:r>
            <a:r>
              <a:rPr lang="en-GB" b="1" baseline="30000" dirty="0">
                <a:latin typeface="Arial Narrow" pitchFamily="34" charset="0"/>
              </a:rPr>
              <a:t>rd</a:t>
            </a:r>
            <a:r>
              <a:rPr lang="en-GB" b="1" dirty="0">
                <a:latin typeface="Arial Narrow" pitchFamily="34" charset="0"/>
              </a:rPr>
              <a:t> key issue:</a:t>
            </a:r>
            <a:endParaRPr lang="en-US" dirty="0">
              <a:latin typeface="Arial Narrow" pitchFamily="34" charset="0"/>
            </a:endParaRPr>
          </a:p>
          <a:p>
            <a:r>
              <a:rPr lang="en-GB" i="1" dirty="0">
                <a:latin typeface="Arial Narrow" pitchFamily="34" charset="0"/>
              </a:rPr>
              <a:t>Capacity building: </a:t>
            </a:r>
            <a:r>
              <a:rPr lang="en-GB" dirty="0">
                <a:latin typeface="Arial Narrow" pitchFamily="34" charset="0"/>
              </a:rPr>
              <a:t>The programme aims to enhance the institutional capacity of the governmental and private sector institutions involved in technical and vocational skills development in order to allow them to facilitate, supervise and implement work-based learning models at national, district and local level. </a:t>
            </a:r>
          </a:p>
          <a:p>
            <a:endParaRPr lang="en-US" dirty="0">
              <a:latin typeface="Arial Narrow" pitchFamily="34" charset="0"/>
            </a:endParaRPr>
          </a:p>
          <a:p>
            <a:r>
              <a:rPr lang="en-GB" b="1" dirty="0">
                <a:latin typeface="Arial Narrow" pitchFamily="34" charset="0"/>
              </a:rPr>
              <a:t>The 4</a:t>
            </a:r>
            <a:r>
              <a:rPr lang="en-GB" b="1" baseline="30000" dirty="0">
                <a:latin typeface="Arial Narrow" pitchFamily="34" charset="0"/>
              </a:rPr>
              <a:t>th</a:t>
            </a:r>
            <a:r>
              <a:rPr lang="en-GB" b="1" dirty="0">
                <a:latin typeface="Arial Narrow" pitchFamily="34" charset="0"/>
              </a:rPr>
              <a:t> key issue:</a:t>
            </a:r>
            <a:endParaRPr lang="en-US" dirty="0">
              <a:latin typeface="Arial Narrow" pitchFamily="34" charset="0"/>
            </a:endParaRPr>
          </a:p>
          <a:p>
            <a:r>
              <a:rPr lang="en-GB" i="1" dirty="0">
                <a:latin typeface="Arial Narrow" pitchFamily="34" charset="0"/>
              </a:rPr>
              <a:t>Gender and disadvantaged groups: </a:t>
            </a:r>
            <a:r>
              <a:rPr lang="en-GB" dirty="0">
                <a:latin typeface="Arial Narrow" pitchFamily="34" charset="0"/>
              </a:rPr>
              <a:t>The programme aims at opening up opportunities for youth from lower income families with focus on pro-poor, pro-gender, environment-friendly and pro-good governance orientations by providing well-targeted scholarships. The programme seeks to pro-actively enhance the access to training and coaching of economically and socially disadvantaged learners. </a:t>
            </a:r>
            <a:endParaRPr lang="en-US" dirty="0">
              <a:latin typeface="Arial Narrow" pitchFamily="34" charset="0"/>
            </a:endParaRPr>
          </a:p>
          <a:p>
            <a:endParaRPr lang="de-DE" dirty="0" smtClean="0"/>
          </a:p>
          <a:p>
            <a:endParaRPr lang="en-US" dirty="0"/>
          </a:p>
        </p:txBody>
      </p:sp>
      <p:sp>
        <p:nvSpPr>
          <p:cNvPr id="4" name="Slide Number Placeholder 3"/>
          <p:cNvSpPr>
            <a:spLocks noGrp="1"/>
          </p:cNvSpPr>
          <p:nvPr>
            <p:ph type="sldNum" sz="quarter" idx="10"/>
          </p:nvPr>
        </p:nvSpPr>
        <p:spPr/>
        <p:txBody>
          <a:bodyPr/>
          <a:lstStyle/>
          <a:p>
            <a:fld id="{137D0321-D3EA-4D45-B870-8DFC80163E45}" type="slidenum">
              <a:rPr lang="en-US" smtClean="0"/>
              <a:t>9</a:t>
            </a:fld>
            <a:endParaRPr lang="en-US"/>
          </a:p>
        </p:txBody>
      </p:sp>
    </p:spTree>
    <p:extLst>
      <p:ext uri="{BB962C8B-B14F-4D97-AF65-F5344CB8AC3E}">
        <p14:creationId xmlns:p14="http://schemas.microsoft.com/office/powerpoint/2010/main" val="117473143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195736" y="2130425"/>
            <a:ext cx="6408712" cy="1470025"/>
          </a:xfrm>
        </p:spPr>
        <p:txBody>
          <a:bodyPr>
            <a:normAutofit/>
          </a:bodyPr>
          <a:lstStyle>
            <a:lvl1pPr algn="l">
              <a:defRPr sz="4400" b="1" i="0">
                <a:solidFill>
                  <a:schemeClr val="tx1">
                    <a:lumMod val="95000"/>
                    <a:lumOff val="5000"/>
                  </a:schemeClr>
                </a:solidFill>
                <a:latin typeface="Arial" pitchFamily="34" charset="0"/>
                <a:cs typeface="Arial" pitchFamily="34" charset="0"/>
              </a:defRPr>
            </a:lvl1pPr>
          </a:lstStyle>
          <a:p>
            <a:r>
              <a:rPr lang="en-US" smtClean="0"/>
              <a:t>Click to type a title here</a:t>
            </a:r>
            <a:endParaRPr lang="en-US"/>
          </a:p>
        </p:txBody>
      </p:sp>
      <p:sp>
        <p:nvSpPr>
          <p:cNvPr id="3" name="Subtitle 2"/>
          <p:cNvSpPr>
            <a:spLocks noGrp="1"/>
          </p:cNvSpPr>
          <p:nvPr>
            <p:ph type="subTitle" idx="1" hasCustomPrompt="1"/>
          </p:nvPr>
        </p:nvSpPr>
        <p:spPr>
          <a:xfrm>
            <a:off x="2195736" y="3886200"/>
            <a:ext cx="6408712" cy="1752600"/>
          </a:xfrm>
        </p:spPr>
        <p:txBody>
          <a:bodyPr/>
          <a:lstStyle>
            <a:lvl1pPr marL="0" indent="0" algn="l">
              <a:lnSpc>
                <a:spcPct val="100000"/>
              </a:lnSpc>
              <a:buNone/>
              <a:defRPr baseline="0">
                <a:solidFill>
                  <a:schemeClr val="accent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type a subtitle here – speaker’s name – venue – date </a:t>
            </a:r>
            <a:endParaRPr lang="en-US"/>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120680" y="988105"/>
            <a:ext cx="2411760" cy="459290"/>
          </a:xfrm>
          <a:prstGeom prst="rect">
            <a:avLst/>
          </a:prstGeom>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81000" y="498422"/>
            <a:ext cx="5401056" cy="1438656"/>
          </a:xfrm>
          <a:prstGeom prst="rect">
            <a:avLst/>
          </a:prstGeom>
        </p:spPr>
      </p:pic>
    </p:spTree>
    <p:extLst>
      <p:ext uri="{BB962C8B-B14F-4D97-AF65-F5344CB8AC3E}">
        <p14:creationId xmlns:p14="http://schemas.microsoft.com/office/powerpoint/2010/main" val="8138636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95116" y="6381328"/>
            <a:ext cx="413388" cy="413388"/>
          </a:xfrm>
          <a:prstGeom prst="rect">
            <a:avLst/>
          </a:prstGeom>
        </p:spPr>
      </p:pic>
      <p:sp>
        <p:nvSpPr>
          <p:cNvPr id="10" name="Slide Number Placeholder 5"/>
          <p:cNvSpPr>
            <a:spLocks noGrp="1"/>
          </p:cNvSpPr>
          <p:nvPr>
            <p:ph type="sldNum" sz="quarter" idx="12"/>
          </p:nvPr>
        </p:nvSpPr>
        <p:spPr>
          <a:xfrm>
            <a:off x="7668344" y="6381328"/>
            <a:ext cx="981472" cy="365125"/>
          </a:xfrm>
          <a:prstGeom prst="rect">
            <a:avLst/>
          </a:prstGeom>
        </p:spPr>
        <p:txBody>
          <a:bodyPr anchor="ctr"/>
          <a:lstStyle>
            <a:lvl1pPr>
              <a:defRPr sz="1200"/>
            </a:lvl1pPr>
          </a:lstStyle>
          <a:p>
            <a:fld id="{70AFA977-98A7-462D-BE66-19B5B2059FF9}" type="slidenum">
              <a:rPr lang="en-US" smtClean="0"/>
              <a:pPr/>
              <a:t>‹N°›</a:t>
            </a:fld>
            <a:endParaRPr lang="en-US"/>
          </a:p>
        </p:txBody>
      </p:sp>
      <p:sp>
        <p:nvSpPr>
          <p:cNvPr id="11" name="Date Placeholder 3"/>
          <p:cNvSpPr>
            <a:spLocks noGrp="1"/>
          </p:cNvSpPr>
          <p:nvPr>
            <p:ph type="dt" sz="half" idx="10"/>
          </p:nvPr>
        </p:nvSpPr>
        <p:spPr>
          <a:xfrm>
            <a:off x="457200" y="6381328"/>
            <a:ext cx="1738536" cy="365125"/>
          </a:xfrm>
          <a:prstGeom prst="rect">
            <a:avLst/>
          </a:prstGeom>
        </p:spPr>
        <p:txBody>
          <a:bodyPr anchor="ctr"/>
          <a:lstStyle>
            <a:lvl1pPr>
              <a:defRPr sz="1200"/>
            </a:lvl1pPr>
          </a:lstStyle>
          <a:p>
            <a:fld id="{8CAA2B1D-1387-49C4-9A1C-DB44E7045E31}" type="datetime3">
              <a:rPr lang="en-US" smtClean="0"/>
              <a:t>20 October 2015</a:t>
            </a:fld>
            <a:endParaRPr lang="en-US"/>
          </a:p>
        </p:txBody>
      </p:sp>
      <p:sp>
        <p:nvSpPr>
          <p:cNvPr id="12" name="Footer Placeholder 4"/>
          <p:cNvSpPr>
            <a:spLocks noGrp="1"/>
          </p:cNvSpPr>
          <p:nvPr>
            <p:ph type="ftr" sz="quarter" idx="11"/>
          </p:nvPr>
        </p:nvSpPr>
        <p:spPr>
          <a:xfrm>
            <a:off x="2267744" y="6381328"/>
            <a:ext cx="5256584" cy="365125"/>
          </a:xfrm>
          <a:prstGeom prst="rect">
            <a:avLst/>
          </a:prstGeom>
        </p:spPr>
        <p:txBody>
          <a:bodyPr anchor="ctr"/>
          <a:lstStyle>
            <a:lvl1pPr>
              <a:defRPr sz="1200"/>
            </a:lvl1pPr>
          </a:lstStyle>
          <a:p>
            <a:endParaRPr lang="en-US"/>
          </a:p>
        </p:txBody>
      </p:sp>
      <p:cxnSp>
        <p:nvCxnSpPr>
          <p:cNvPr id="13" name="Straight Connector 12"/>
          <p:cNvCxnSpPr/>
          <p:nvPr userDrawn="1"/>
        </p:nvCxnSpPr>
        <p:spPr>
          <a:xfrm>
            <a:off x="467544" y="6309320"/>
            <a:ext cx="822757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428585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95116" y="6381328"/>
            <a:ext cx="413388" cy="413388"/>
          </a:xfrm>
          <a:prstGeom prst="rect">
            <a:avLst/>
          </a:prstGeom>
        </p:spPr>
      </p:pic>
      <p:sp>
        <p:nvSpPr>
          <p:cNvPr id="9" name="Slide Number Placeholder 5"/>
          <p:cNvSpPr>
            <a:spLocks noGrp="1"/>
          </p:cNvSpPr>
          <p:nvPr>
            <p:ph type="sldNum" sz="quarter" idx="12"/>
          </p:nvPr>
        </p:nvSpPr>
        <p:spPr>
          <a:xfrm>
            <a:off x="7668344" y="6381328"/>
            <a:ext cx="981472" cy="365125"/>
          </a:xfrm>
          <a:prstGeom prst="rect">
            <a:avLst/>
          </a:prstGeom>
        </p:spPr>
        <p:txBody>
          <a:bodyPr anchor="ctr"/>
          <a:lstStyle>
            <a:lvl1pPr>
              <a:defRPr sz="1200"/>
            </a:lvl1pPr>
          </a:lstStyle>
          <a:p>
            <a:fld id="{70AFA977-98A7-462D-BE66-19B5B2059FF9}" type="slidenum">
              <a:rPr lang="en-US" smtClean="0"/>
              <a:pPr/>
              <a:t>‹N°›</a:t>
            </a:fld>
            <a:endParaRPr lang="en-US"/>
          </a:p>
        </p:txBody>
      </p:sp>
      <p:sp>
        <p:nvSpPr>
          <p:cNvPr id="10" name="Date Placeholder 3"/>
          <p:cNvSpPr>
            <a:spLocks noGrp="1"/>
          </p:cNvSpPr>
          <p:nvPr>
            <p:ph type="dt" sz="half" idx="10"/>
          </p:nvPr>
        </p:nvSpPr>
        <p:spPr>
          <a:xfrm>
            <a:off x="457200" y="6381328"/>
            <a:ext cx="1738536" cy="365125"/>
          </a:xfrm>
          <a:prstGeom prst="rect">
            <a:avLst/>
          </a:prstGeom>
        </p:spPr>
        <p:txBody>
          <a:bodyPr anchor="ctr"/>
          <a:lstStyle>
            <a:lvl1pPr>
              <a:defRPr sz="1200"/>
            </a:lvl1pPr>
          </a:lstStyle>
          <a:p>
            <a:fld id="{55A533F6-5BF5-481D-9337-BD5AC8445356}" type="datetime3">
              <a:rPr lang="en-US" smtClean="0"/>
              <a:t>20 October 2015</a:t>
            </a:fld>
            <a:endParaRPr lang="en-US"/>
          </a:p>
        </p:txBody>
      </p:sp>
      <p:sp>
        <p:nvSpPr>
          <p:cNvPr id="11" name="Footer Placeholder 4"/>
          <p:cNvSpPr>
            <a:spLocks noGrp="1"/>
          </p:cNvSpPr>
          <p:nvPr>
            <p:ph type="ftr" sz="quarter" idx="11"/>
          </p:nvPr>
        </p:nvSpPr>
        <p:spPr>
          <a:xfrm>
            <a:off x="2267744" y="6381328"/>
            <a:ext cx="5256584" cy="365125"/>
          </a:xfrm>
          <a:prstGeom prst="rect">
            <a:avLst/>
          </a:prstGeom>
        </p:spPr>
        <p:txBody>
          <a:bodyPr anchor="ctr"/>
          <a:lstStyle>
            <a:lvl1pPr>
              <a:defRPr sz="1200"/>
            </a:lvl1pPr>
          </a:lstStyle>
          <a:p>
            <a:endParaRPr lang="en-US"/>
          </a:p>
        </p:txBody>
      </p:sp>
      <p:cxnSp>
        <p:nvCxnSpPr>
          <p:cNvPr id="13" name="Straight Connector 12"/>
          <p:cNvCxnSpPr/>
          <p:nvPr userDrawn="1"/>
        </p:nvCxnSpPr>
        <p:spPr>
          <a:xfrm>
            <a:off x="467544" y="6309320"/>
            <a:ext cx="822757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907684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4000" b="1">
                <a:solidFill>
                  <a:schemeClr val="accent1"/>
                </a:solidFill>
              </a:defRPr>
            </a:lvl1pPr>
          </a:lstStyle>
          <a:p>
            <a:r>
              <a:rPr lang="en-US" smtClean="0"/>
              <a:t>Type your title here</a:t>
            </a:r>
            <a:endParaRPr lang="en-US"/>
          </a:p>
        </p:txBody>
      </p:sp>
      <p:sp>
        <p:nvSpPr>
          <p:cNvPr id="3" name="Content Placeholder 2"/>
          <p:cNvSpPr>
            <a:spLocks noGrp="1"/>
          </p:cNvSpPr>
          <p:nvPr>
            <p:ph idx="1" hasCustomPrompt="1"/>
          </p:nvPr>
        </p:nvSpPr>
        <p:spPr/>
        <p:txBody>
          <a:bodyPr/>
          <a:lstStyle>
            <a:lvl1pPr marL="342900" indent="-342900">
              <a:lnSpc>
                <a:spcPct val="120000"/>
              </a:lnSpc>
              <a:buFont typeface="Arial" pitchFamily="34" charset="0"/>
              <a:buChar char="•"/>
              <a:defRPr b="1">
                <a:solidFill>
                  <a:schemeClr val="tx1"/>
                </a:solidFill>
              </a:defRPr>
            </a:lvl1pPr>
            <a:lvl2pPr marL="742950" indent="-285750">
              <a:lnSpc>
                <a:spcPct val="120000"/>
              </a:lnSpc>
              <a:buFont typeface="Wingdings" pitchFamily="2" charset="2"/>
              <a:buChar char="§"/>
              <a:defRPr/>
            </a:lvl2pPr>
            <a:lvl3pPr marL="1143000" indent="-228600">
              <a:buFont typeface="Courier New" pitchFamily="49" charset="0"/>
              <a:buChar char="o"/>
              <a:defRPr/>
            </a:lvl3pPr>
          </a:lstStyle>
          <a:p>
            <a:pPr lvl="0"/>
            <a:r>
              <a:rPr lang="en-US" smtClean="0"/>
              <a:t>First level</a:t>
            </a:r>
          </a:p>
          <a:p>
            <a:pPr lvl="1"/>
            <a:r>
              <a:rPr lang="en-US" smtClean="0"/>
              <a:t>Second level</a:t>
            </a:r>
          </a:p>
          <a:p>
            <a:pPr lvl="2"/>
            <a:r>
              <a:rPr lang="en-US" smtClean="0"/>
              <a:t>Third level</a:t>
            </a:r>
          </a:p>
        </p:txBody>
      </p:sp>
      <p:sp>
        <p:nvSpPr>
          <p:cNvPr id="6" name="Slide Number Placeholder 5"/>
          <p:cNvSpPr>
            <a:spLocks noGrp="1"/>
          </p:cNvSpPr>
          <p:nvPr>
            <p:ph type="sldNum" sz="quarter" idx="12"/>
          </p:nvPr>
        </p:nvSpPr>
        <p:spPr>
          <a:xfrm>
            <a:off x="7668344" y="6381328"/>
            <a:ext cx="981472" cy="365125"/>
          </a:xfrm>
          <a:prstGeom prst="rect">
            <a:avLst/>
          </a:prstGeom>
        </p:spPr>
        <p:txBody>
          <a:bodyPr anchor="ctr"/>
          <a:lstStyle>
            <a:lvl1pPr>
              <a:defRPr sz="1200"/>
            </a:lvl1pPr>
          </a:lstStyle>
          <a:p>
            <a:fld id="{70AFA977-98A7-462D-BE66-19B5B2059FF9}" type="slidenum">
              <a:rPr lang="en-US" smtClean="0"/>
              <a:pPr/>
              <a:t>‹N°›</a:t>
            </a:fld>
            <a:endParaRPr lang="en-US"/>
          </a:p>
        </p:txBody>
      </p:sp>
      <p:cxnSp>
        <p:nvCxnSpPr>
          <p:cNvPr id="8" name="Straight Connector 7"/>
          <p:cNvCxnSpPr/>
          <p:nvPr userDrawn="1"/>
        </p:nvCxnSpPr>
        <p:spPr>
          <a:xfrm>
            <a:off x="467544" y="6309320"/>
            <a:ext cx="822757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95116" y="6381328"/>
            <a:ext cx="413388" cy="413388"/>
          </a:xfrm>
          <a:prstGeom prst="rect">
            <a:avLst/>
          </a:prstGeom>
        </p:spPr>
      </p:pic>
      <p:sp>
        <p:nvSpPr>
          <p:cNvPr id="7" name="Date Placeholder 3"/>
          <p:cNvSpPr>
            <a:spLocks noGrp="1"/>
          </p:cNvSpPr>
          <p:nvPr>
            <p:ph type="dt" sz="half" idx="10"/>
          </p:nvPr>
        </p:nvSpPr>
        <p:spPr>
          <a:xfrm>
            <a:off x="457200" y="6381328"/>
            <a:ext cx="1738536" cy="365125"/>
          </a:xfrm>
          <a:prstGeom prst="rect">
            <a:avLst/>
          </a:prstGeom>
        </p:spPr>
        <p:txBody>
          <a:bodyPr anchor="ctr"/>
          <a:lstStyle>
            <a:lvl1pPr>
              <a:defRPr sz="1200"/>
            </a:lvl1pPr>
          </a:lstStyle>
          <a:p>
            <a:fld id="{94C0FE4E-E811-4AD2-BF57-791BD988E189}" type="datetime3">
              <a:rPr lang="en-US" smtClean="0"/>
              <a:t>20 October 2015</a:t>
            </a:fld>
            <a:endParaRPr lang="en-US"/>
          </a:p>
        </p:txBody>
      </p:sp>
      <p:sp>
        <p:nvSpPr>
          <p:cNvPr id="9" name="Footer Placeholder 4"/>
          <p:cNvSpPr>
            <a:spLocks noGrp="1"/>
          </p:cNvSpPr>
          <p:nvPr>
            <p:ph type="ftr" sz="quarter" idx="11"/>
          </p:nvPr>
        </p:nvSpPr>
        <p:spPr>
          <a:xfrm>
            <a:off x="2267744" y="6381328"/>
            <a:ext cx="5256584" cy="365125"/>
          </a:xfrm>
          <a:prstGeom prst="rect">
            <a:avLst/>
          </a:prstGeom>
        </p:spPr>
        <p:txBody>
          <a:bodyPr anchor="ctr"/>
          <a:lstStyle>
            <a:lvl1pPr>
              <a:defRPr sz="1200"/>
            </a:lvl1pPr>
          </a:lstStyle>
          <a:p>
            <a:endParaRPr lang="en-US"/>
          </a:p>
        </p:txBody>
      </p:sp>
    </p:spTree>
    <p:extLst>
      <p:ext uri="{BB962C8B-B14F-4D97-AF65-F5344CB8AC3E}">
        <p14:creationId xmlns:p14="http://schemas.microsoft.com/office/powerpoint/2010/main" val="88130204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p:spPr>
        <p:txBody>
          <a:bodyPr anchor="t"/>
          <a:lstStyle>
            <a:lvl1pPr algn="l">
              <a:defRPr sz="4000" b="1" cap="none"/>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95116" y="6381328"/>
            <a:ext cx="413388" cy="413388"/>
          </a:xfrm>
          <a:prstGeom prst="rect">
            <a:avLst/>
          </a:prstGeom>
        </p:spPr>
      </p:pic>
      <p:sp>
        <p:nvSpPr>
          <p:cNvPr id="13" name="Slide Number Placeholder 5"/>
          <p:cNvSpPr>
            <a:spLocks noGrp="1"/>
          </p:cNvSpPr>
          <p:nvPr>
            <p:ph type="sldNum" sz="quarter" idx="12"/>
          </p:nvPr>
        </p:nvSpPr>
        <p:spPr>
          <a:xfrm>
            <a:off x="7668344" y="6381328"/>
            <a:ext cx="981472" cy="365125"/>
          </a:xfrm>
          <a:prstGeom prst="rect">
            <a:avLst/>
          </a:prstGeom>
        </p:spPr>
        <p:txBody>
          <a:bodyPr anchor="ctr"/>
          <a:lstStyle>
            <a:lvl1pPr>
              <a:defRPr sz="1200"/>
            </a:lvl1pPr>
          </a:lstStyle>
          <a:p>
            <a:fld id="{70AFA977-98A7-462D-BE66-19B5B2059FF9}" type="slidenum">
              <a:rPr lang="en-US" smtClean="0"/>
              <a:pPr/>
              <a:t>‹N°›</a:t>
            </a:fld>
            <a:endParaRPr lang="en-US"/>
          </a:p>
        </p:txBody>
      </p:sp>
      <p:sp>
        <p:nvSpPr>
          <p:cNvPr id="14" name="Date Placeholder 3"/>
          <p:cNvSpPr>
            <a:spLocks noGrp="1"/>
          </p:cNvSpPr>
          <p:nvPr>
            <p:ph type="dt" sz="half" idx="10"/>
          </p:nvPr>
        </p:nvSpPr>
        <p:spPr>
          <a:xfrm>
            <a:off x="457200" y="6381328"/>
            <a:ext cx="1738536" cy="365125"/>
          </a:xfrm>
          <a:prstGeom prst="rect">
            <a:avLst/>
          </a:prstGeom>
        </p:spPr>
        <p:txBody>
          <a:bodyPr anchor="ctr"/>
          <a:lstStyle>
            <a:lvl1pPr>
              <a:defRPr sz="1200"/>
            </a:lvl1pPr>
          </a:lstStyle>
          <a:p>
            <a:fld id="{79F68D3F-5DBA-4798-A9A3-D82A9E335673}" type="datetime3">
              <a:rPr lang="en-US" smtClean="0"/>
              <a:t>20 October 2015</a:t>
            </a:fld>
            <a:endParaRPr lang="en-US"/>
          </a:p>
        </p:txBody>
      </p:sp>
      <p:sp>
        <p:nvSpPr>
          <p:cNvPr id="15" name="Footer Placeholder 4"/>
          <p:cNvSpPr>
            <a:spLocks noGrp="1"/>
          </p:cNvSpPr>
          <p:nvPr>
            <p:ph type="ftr" sz="quarter" idx="11"/>
          </p:nvPr>
        </p:nvSpPr>
        <p:spPr>
          <a:xfrm>
            <a:off x="2267744" y="6381328"/>
            <a:ext cx="5256584" cy="365125"/>
          </a:xfrm>
          <a:prstGeom prst="rect">
            <a:avLst/>
          </a:prstGeom>
        </p:spPr>
        <p:txBody>
          <a:bodyPr anchor="ctr"/>
          <a:lstStyle>
            <a:lvl1pPr>
              <a:defRPr sz="1200"/>
            </a:lvl1pPr>
          </a:lstStyle>
          <a:p>
            <a:endParaRPr lang="en-US"/>
          </a:p>
        </p:txBody>
      </p:sp>
      <p:cxnSp>
        <p:nvCxnSpPr>
          <p:cNvPr id="10" name="Straight Connector 9"/>
          <p:cNvCxnSpPr/>
          <p:nvPr userDrawn="1"/>
        </p:nvCxnSpPr>
        <p:spPr>
          <a:xfrm>
            <a:off x="467544" y="6309320"/>
            <a:ext cx="822757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569909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b="1"/>
            </a:lvl1pPr>
            <a:lvl2pPr>
              <a:defRPr sz="2400"/>
            </a:lvl2pPr>
            <a:lvl3pPr>
              <a:defRPr sz="2000"/>
            </a:lvl3pPr>
            <a:lvl4pPr marL="1371600" indent="0">
              <a:buNone/>
              <a:defRPr sz="1800"/>
            </a:lvl4pPr>
            <a:lvl5pPr marL="1828800" indent="0">
              <a:buNone/>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4" name="Content Placeholder 3"/>
          <p:cNvSpPr>
            <a:spLocks noGrp="1"/>
          </p:cNvSpPr>
          <p:nvPr>
            <p:ph sz="half" idx="2"/>
          </p:nvPr>
        </p:nvSpPr>
        <p:spPr>
          <a:xfrm>
            <a:off x="4648200" y="1600200"/>
            <a:ext cx="4038600" cy="4525963"/>
          </a:xfrm>
        </p:spPr>
        <p:txBody>
          <a:bodyPr/>
          <a:lstStyle>
            <a:lvl1pPr>
              <a:defRPr sz="2800" b="1"/>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95116" y="6381328"/>
            <a:ext cx="413388" cy="413388"/>
          </a:xfrm>
          <a:prstGeom prst="rect">
            <a:avLst/>
          </a:prstGeom>
        </p:spPr>
      </p:pic>
      <p:sp>
        <p:nvSpPr>
          <p:cNvPr id="11" name="Slide Number Placeholder 5"/>
          <p:cNvSpPr>
            <a:spLocks noGrp="1"/>
          </p:cNvSpPr>
          <p:nvPr>
            <p:ph type="sldNum" sz="quarter" idx="12"/>
          </p:nvPr>
        </p:nvSpPr>
        <p:spPr>
          <a:xfrm>
            <a:off x="7668344" y="6381328"/>
            <a:ext cx="981472" cy="365125"/>
          </a:xfrm>
          <a:prstGeom prst="rect">
            <a:avLst/>
          </a:prstGeom>
        </p:spPr>
        <p:txBody>
          <a:bodyPr anchor="ctr"/>
          <a:lstStyle>
            <a:lvl1pPr>
              <a:defRPr sz="1200"/>
            </a:lvl1pPr>
          </a:lstStyle>
          <a:p>
            <a:fld id="{70AFA977-98A7-462D-BE66-19B5B2059FF9}" type="slidenum">
              <a:rPr lang="en-US" smtClean="0"/>
              <a:pPr/>
              <a:t>‹N°›</a:t>
            </a:fld>
            <a:endParaRPr lang="en-US"/>
          </a:p>
        </p:txBody>
      </p:sp>
      <p:sp>
        <p:nvSpPr>
          <p:cNvPr id="12" name="Date Placeholder 3"/>
          <p:cNvSpPr>
            <a:spLocks noGrp="1"/>
          </p:cNvSpPr>
          <p:nvPr>
            <p:ph type="dt" sz="half" idx="10"/>
          </p:nvPr>
        </p:nvSpPr>
        <p:spPr>
          <a:xfrm>
            <a:off x="457200" y="6381328"/>
            <a:ext cx="1738536" cy="365125"/>
          </a:xfrm>
          <a:prstGeom prst="rect">
            <a:avLst/>
          </a:prstGeom>
        </p:spPr>
        <p:txBody>
          <a:bodyPr anchor="ctr"/>
          <a:lstStyle>
            <a:lvl1pPr>
              <a:defRPr sz="1200"/>
            </a:lvl1pPr>
          </a:lstStyle>
          <a:p>
            <a:fld id="{F9265B0A-A421-44D6-A63A-9A02EC730EFA}" type="datetime3">
              <a:rPr lang="en-US" smtClean="0"/>
              <a:t>20 October 2015</a:t>
            </a:fld>
            <a:endParaRPr lang="en-US"/>
          </a:p>
        </p:txBody>
      </p:sp>
      <p:sp>
        <p:nvSpPr>
          <p:cNvPr id="13" name="Footer Placeholder 4"/>
          <p:cNvSpPr>
            <a:spLocks noGrp="1"/>
          </p:cNvSpPr>
          <p:nvPr>
            <p:ph type="ftr" sz="quarter" idx="11"/>
          </p:nvPr>
        </p:nvSpPr>
        <p:spPr>
          <a:xfrm>
            <a:off x="2267744" y="6381328"/>
            <a:ext cx="5256584" cy="365125"/>
          </a:xfrm>
          <a:prstGeom prst="rect">
            <a:avLst/>
          </a:prstGeom>
        </p:spPr>
        <p:txBody>
          <a:bodyPr anchor="ctr"/>
          <a:lstStyle>
            <a:lvl1pPr>
              <a:defRPr sz="1200"/>
            </a:lvl1pPr>
          </a:lstStyle>
          <a:p>
            <a:endParaRPr lang="en-US"/>
          </a:p>
        </p:txBody>
      </p:sp>
      <p:cxnSp>
        <p:nvCxnSpPr>
          <p:cNvPr id="14" name="Straight Connector 13"/>
          <p:cNvCxnSpPr/>
          <p:nvPr userDrawn="1"/>
        </p:nvCxnSpPr>
        <p:spPr>
          <a:xfrm>
            <a:off x="467544" y="6309320"/>
            <a:ext cx="822757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086802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95116" y="6381328"/>
            <a:ext cx="413388" cy="413388"/>
          </a:xfrm>
          <a:prstGeom prst="rect">
            <a:avLst/>
          </a:prstGeom>
        </p:spPr>
      </p:pic>
      <p:sp>
        <p:nvSpPr>
          <p:cNvPr id="13" name="Slide Number Placeholder 5"/>
          <p:cNvSpPr>
            <a:spLocks noGrp="1"/>
          </p:cNvSpPr>
          <p:nvPr>
            <p:ph type="sldNum" sz="quarter" idx="12"/>
          </p:nvPr>
        </p:nvSpPr>
        <p:spPr>
          <a:xfrm>
            <a:off x="7668344" y="6381328"/>
            <a:ext cx="981472" cy="365125"/>
          </a:xfrm>
          <a:prstGeom prst="rect">
            <a:avLst/>
          </a:prstGeom>
        </p:spPr>
        <p:txBody>
          <a:bodyPr anchor="ctr"/>
          <a:lstStyle>
            <a:lvl1pPr>
              <a:defRPr sz="1200"/>
            </a:lvl1pPr>
          </a:lstStyle>
          <a:p>
            <a:fld id="{70AFA977-98A7-462D-BE66-19B5B2059FF9}" type="slidenum">
              <a:rPr lang="en-US" smtClean="0"/>
              <a:pPr/>
              <a:t>‹N°›</a:t>
            </a:fld>
            <a:endParaRPr lang="en-US"/>
          </a:p>
        </p:txBody>
      </p:sp>
      <p:sp>
        <p:nvSpPr>
          <p:cNvPr id="14" name="Date Placeholder 3"/>
          <p:cNvSpPr>
            <a:spLocks noGrp="1"/>
          </p:cNvSpPr>
          <p:nvPr>
            <p:ph type="dt" sz="half" idx="10"/>
          </p:nvPr>
        </p:nvSpPr>
        <p:spPr>
          <a:xfrm>
            <a:off x="457200" y="6381328"/>
            <a:ext cx="1738536" cy="365125"/>
          </a:xfrm>
          <a:prstGeom prst="rect">
            <a:avLst/>
          </a:prstGeom>
        </p:spPr>
        <p:txBody>
          <a:bodyPr anchor="ctr"/>
          <a:lstStyle>
            <a:lvl1pPr>
              <a:defRPr sz="1200"/>
            </a:lvl1pPr>
          </a:lstStyle>
          <a:p>
            <a:fld id="{54033473-78B8-401C-B2E2-647933F79767}" type="datetime3">
              <a:rPr lang="en-US" smtClean="0"/>
              <a:t>20 October 2015</a:t>
            </a:fld>
            <a:endParaRPr lang="en-US"/>
          </a:p>
        </p:txBody>
      </p:sp>
      <p:sp>
        <p:nvSpPr>
          <p:cNvPr id="15" name="Footer Placeholder 4"/>
          <p:cNvSpPr>
            <a:spLocks noGrp="1"/>
          </p:cNvSpPr>
          <p:nvPr>
            <p:ph type="ftr" sz="quarter" idx="11"/>
          </p:nvPr>
        </p:nvSpPr>
        <p:spPr>
          <a:xfrm>
            <a:off x="2267744" y="6381328"/>
            <a:ext cx="5256584" cy="365125"/>
          </a:xfrm>
          <a:prstGeom prst="rect">
            <a:avLst/>
          </a:prstGeom>
        </p:spPr>
        <p:txBody>
          <a:bodyPr anchor="ctr"/>
          <a:lstStyle>
            <a:lvl1pPr>
              <a:defRPr sz="1200"/>
            </a:lvl1pPr>
          </a:lstStyle>
          <a:p>
            <a:endParaRPr lang="en-US"/>
          </a:p>
        </p:txBody>
      </p:sp>
      <p:cxnSp>
        <p:nvCxnSpPr>
          <p:cNvPr id="16" name="Straight Connector 15"/>
          <p:cNvCxnSpPr/>
          <p:nvPr userDrawn="1"/>
        </p:nvCxnSpPr>
        <p:spPr>
          <a:xfrm>
            <a:off x="467544" y="6309320"/>
            <a:ext cx="822757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9618771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95116" y="6381328"/>
            <a:ext cx="413388" cy="413388"/>
          </a:xfrm>
          <a:prstGeom prst="rect">
            <a:avLst/>
          </a:prstGeom>
        </p:spPr>
      </p:pic>
      <p:sp>
        <p:nvSpPr>
          <p:cNvPr id="9" name="Slide Number Placeholder 5"/>
          <p:cNvSpPr>
            <a:spLocks noGrp="1"/>
          </p:cNvSpPr>
          <p:nvPr>
            <p:ph type="sldNum" sz="quarter" idx="12"/>
          </p:nvPr>
        </p:nvSpPr>
        <p:spPr>
          <a:xfrm>
            <a:off x="7668344" y="6381328"/>
            <a:ext cx="981472" cy="365125"/>
          </a:xfrm>
          <a:prstGeom prst="rect">
            <a:avLst/>
          </a:prstGeom>
        </p:spPr>
        <p:txBody>
          <a:bodyPr anchor="ctr"/>
          <a:lstStyle>
            <a:lvl1pPr>
              <a:defRPr sz="1200"/>
            </a:lvl1pPr>
          </a:lstStyle>
          <a:p>
            <a:fld id="{70AFA977-98A7-462D-BE66-19B5B2059FF9}" type="slidenum">
              <a:rPr lang="en-US" smtClean="0"/>
              <a:pPr/>
              <a:t>‹N°›</a:t>
            </a:fld>
            <a:endParaRPr lang="en-US"/>
          </a:p>
        </p:txBody>
      </p:sp>
      <p:sp>
        <p:nvSpPr>
          <p:cNvPr id="10" name="Date Placeholder 3"/>
          <p:cNvSpPr>
            <a:spLocks noGrp="1"/>
          </p:cNvSpPr>
          <p:nvPr>
            <p:ph type="dt" sz="half" idx="10"/>
          </p:nvPr>
        </p:nvSpPr>
        <p:spPr>
          <a:xfrm>
            <a:off x="457200" y="6381328"/>
            <a:ext cx="1738536" cy="365125"/>
          </a:xfrm>
          <a:prstGeom prst="rect">
            <a:avLst/>
          </a:prstGeom>
        </p:spPr>
        <p:txBody>
          <a:bodyPr anchor="ctr"/>
          <a:lstStyle>
            <a:lvl1pPr>
              <a:defRPr sz="1200"/>
            </a:lvl1pPr>
          </a:lstStyle>
          <a:p>
            <a:fld id="{B6A0D981-09D3-4C0F-BDE2-7331DF50ACBC}" type="datetime3">
              <a:rPr lang="en-US" smtClean="0"/>
              <a:t>20 October 2015</a:t>
            </a:fld>
            <a:endParaRPr lang="en-US"/>
          </a:p>
        </p:txBody>
      </p:sp>
      <p:sp>
        <p:nvSpPr>
          <p:cNvPr id="11" name="Footer Placeholder 4"/>
          <p:cNvSpPr>
            <a:spLocks noGrp="1"/>
          </p:cNvSpPr>
          <p:nvPr>
            <p:ph type="ftr" sz="quarter" idx="11"/>
          </p:nvPr>
        </p:nvSpPr>
        <p:spPr>
          <a:xfrm>
            <a:off x="2267744" y="6381328"/>
            <a:ext cx="5256584" cy="365125"/>
          </a:xfrm>
          <a:prstGeom prst="rect">
            <a:avLst/>
          </a:prstGeom>
        </p:spPr>
        <p:txBody>
          <a:bodyPr anchor="ctr"/>
          <a:lstStyle>
            <a:lvl1pPr>
              <a:defRPr sz="1200"/>
            </a:lvl1pPr>
          </a:lstStyle>
          <a:p>
            <a:endParaRPr lang="en-US"/>
          </a:p>
        </p:txBody>
      </p:sp>
      <p:cxnSp>
        <p:nvCxnSpPr>
          <p:cNvPr id="12" name="Straight Connector 11"/>
          <p:cNvCxnSpPr/>
          <p:nvPr userDrawn="1"/>
        </p:nvCxnSpPr>
        <p:spPr>
          <a:xfrm>
            <a:off x="467544" y="6309320"/>
            <a:ext cx="822757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741323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95116" y="6381328"/>
            <a:ext cx="413388" cy="413388"/>
          </a:xfrm>
          <a:prstGeom prst="rect">
            <a:avLst/>
          </a:prstGeom>
        </p:spPr>
      </p:pic>
      <p:sp>
        <p:nvSpPr>
          <p:cNvPr id="8" name="Slide Number Placeholder 5"/>
          <p:cNvSpPr>
            <a:spLocks noGrp="1"/>
          </p:cNvSpPr>
          <p:nvPr>
            <p:ph type="sldNum" sz="quarter" idx="12"/>
          </p:nvPr>
        </p:nvSpPr>
        <p:spPr>
          <a:xfrm>
            <a:off x="7668344" y="6381328"/>
            <a:ext cx="981472" cy="365125"/>
          </a:xfrm>
          <a:prstGeom prst="rect">
            <a:avLst/>
          </a:prstGeom>
        </p:spPr>
        <p:txBody>
          <a:bodyPr anchor="ctr"/>
          <a:lstStyle>
            <a:lvl1pPr>
              <a:defRPr sz="1200"/>
            </a:lvl1pPr>
          </a:lstStyle>
          <a:p>
            <a:fld id="{70AFA977-98A7-462D-BE66-19B5B2059FF9}" type="slidenum">
              <a:rPr lang="en-US" smtClean="0"/>
              <a:pPr/>
              <a:t>‹N°›</a:t>
            </a:fld>
            <a:endParaRPr lang="en-US"/>
          </a:p>
        </p:txBody>
      </p:sp>
      <p:sp>
        <p:nvSpPr>
          <p:cNvPr id="9" name="Date Placeholder 3"/>
          <p:cNvSpPr>
            <a:spLocks noGrp="1"/>
          </p:cNvSpPr>
          <p:nvPr>
            <p:ph type="dt" sz="half" idx="10"/>
          </p:nvPr>
        </p:nvSpPr>
        <p:spPr>
          <a:xfrm>
            <a:off x="457200" y="6381328"/>
            <a:ext cx="1738536" cy="365125"/>
          </a:xfrm>
          <a:prstGeom prst="rect">
            <a:avLst/>
          </a:prstGeom>
        </p:spPr>
        <p:txBody>
          <a:bodyPr anchor="ctr"/>
          <a:lstStyle>
            <a:lvl1pPr>
              <a:defRPr sz="1200"/>
            </a:lvl1pPr>
          </a:lstStyle>
          <a:p>
            <a:fld id="{6D28DA10-00AF-42A8-B6CF-9F64897A7E20}" type="datetime3">
              <a:rPr lang="en-US" smtClean="0"/>
              <a:t>20 October 2015</a:t>
            </a:fld>
            <a:endParaRPr lang="en-US"/>
          </a:p>
        </p:txBody>
      </p:sp>
      <p:sp>
        <p:nvSpPr>
          <p:cNvPr id="10" name="Footer Placeholder 4"/>
          <p:cNvSpPr>
            <a:spLocks noGrp="1"/>
          </p:cNvSpPr>
          <p:nvPr>
            <p:ph type="ftr" sz="quarter" idx="11"/>
          </p:nvPr>
        </p:nvSpPr>
        <p:spPr>
          <a:xfrm>
            <a:off x="2267744" y="6381328"/>
            <a:ext cx="5256584" cy="365125"/>
          </a:xfrm>
          <a:prstGeom prst="rect">
            <a:avLst/>
          </a:prstGeom>
        </p:spPr>
        <p:txBody>
          <a:bodyPr anchor="ctr"/>
          <a:lstStyle>
            <a:lvl1pPr>
              <a:defRPr sz="1200"/>
            </a:lvl1pPr>
          </a:lstStyle>
          <a:p>
            <a:endParaRPr lang="en-US"/>
          </a:p>
        </p:txBody>
      </p:sp>
      <p:cxnSp>
        <p:nvCxnSpPr>
          <p:cNvPr id="11" name="Straight Connector 10"/>
          <p:cNvCxnSpPr/>
          <p:nvPr userDrawn="1"/>
        </p:nvCxnSpPr>
        <p:spPr>
          <a:xfrm>
            <a:off x="467544" y="6309320"/>
            <a:ext cx="822757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5307082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b="1"/>
            </a:lvl1pPr>
            <a:lvl2pPr>
              <a:defRPr sz="2800"/>
            </a:lvl2pPr>
            <a:lvl3pPr>
              <a:defRPr sz="2400"/>
            </a:lvl3pPr>
            <a:lvl4pPr marL="1371600" indent="0">
              <a:buNone/>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95116" y="6381328"/>
            <a:ext cx="413388" cy="413388"/>
          </a:xfrm>
          <a:prstGeom prst="rect">
            <a:avLst/>
          </a:prstGeom>
        </p:spPr>
      </p:pic>
      <p:sp>
        <p:nvSpPr>
          <p:cNvPr id="11" name="Slide Number Placeholder 5"/>
          <p:cNvSpPr>
            <a:spLocks noGrp="1"/>
          </p:cNvSpPr>
          <p:nvPr>
            <p:ph type="sldNum" sz="quarter" idx="12"/>
          </p:nvPr>
        </p:nvSpPr>
        <p:spPr>
          <a:xfrm>
            <a:off x="7668344" y="6381328"/>
            <a:ext cx="981472" cy="365125"/>
          </a:xfrm>
          <a:prstGeom prst="rect">
            <a:avLst/>
          </a:prstGeom>
        </p:spPr>
        <p:txBody>
          <a:bodyPr anchor="ctr"/>
          <a:lstStyle>
            <a:lvl1pPr>
              <a:defRPr sz="1200"/>
            </a:lvl1pPr>
          </a:lstStyle>
          <a:p>
            <a:fld id="{70AFA977-98A7-462D-BE66-19B5B2059FF9}" type="slidenum">
              <a:rPr lang="en-US" smtClean="0"/>
              <a:pPr/>
              <a:t>‹N°›</a:t>
            </a:fld>
            <a:endParaRPr lang="en-US"/>
          </a:p>
        </p:txBody>
      </p:sp>
      <p:sp>
        <p:nvSpPr>
          <p:cNvPr id="12" name="Date Placeholder 3"/>
          <p:cNvSpPr>
            <a:spLocks noGrp="1"/>
          </p:cNvSpPr>
          <p:nvPr>
            <p:ph type="dt" sz="half" idx="10"/>
          </p:nvPr>
        </p:nvSpPr>
        <p:spPr>
          <a:xfrm>
            <a:off x="457200" y="6381328"/>
            <a:ext cx="1738536" cy="365125"/>
          </a:xfrm>
          <a:prstGeom prst="rect">
            <a:avLst/>
          </a:prstGeom>
        </p:spPr>
        <p:txBody>
          <a:bodyPr anchor="ctr"/>
          <a:lstStyle>
            <a:lvl1pPr>
              <a:defRPr sz="1200"/>
            </a:lvl1pPr>
          </a:lstStyle>
          <a:p>
            <a:fld id="{5133E742-66C0-4786-A037-2ED19AE024FC}" type="datetime3">
              <a:rPr lang="en-US" smtClean="0"/>
              <a:t>20 October 2015</a:t>
            </a:fld>
            <a:endParaRPr lang="en-US"/>
          </a:p>
        </p:txBody>
      </p:sp>
      <p:sp>
        <p:nvSpPr>
          <p:cNvPr id="13" name="Footer Placeholder 4"/>
          <p:cNvSpPr>
            <a:spLocks noGrp="1"/>
          </p:cNvSpPr>
          <p:nvPr>
            <p:ph type="ftr" sz="quarter" idx="11"/>
          </p:nvPr>
        </p:nvSpPr>
        <p:spPr>
          <a:xfrm>
            <a:off x="2267744" y="6381328"/>
            <a:ext cx="5256584" cy="365125"/>
          </a:xfrm>
          <a:prstGeom prst="rect">
            <a:avLst/>
          </a:prstGeom>
        </p:spPr>
        <p:txBody>
          <a:bodyPr anchor="ctr"/>
          <a:lstStyle>
            <a:lvl1pPr>
              <a:defRPr sz="1200"/>
            </a:lvl1pPr>
          </a:lstStyle>
          <a:p>
            <a:endParaRPr lang="en-US"/>
          </a:p>
        </p:txBody>
      </p:sp>
      <p:cxnSp>
        <p:nvCxnSpPr>
          <p:cNvPr id="14" name="Straight Connector 13"/>
          <p:cNvCxnSpPr/>
          <p:nvPr userDrawn="1"/>
        </p:nvCxnSpPr>
        <p:spPr>
          <a:xfrm>
            <a:off x="467544" y="6309320"/>
            <a:ext cx="822757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929737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95116" y="6381328"/>
            <a:ext cx="413388" cy="413388"/>
          </a:xfrm>
          <a:prstGeom prst="rect">
            <a:avLst/>
          </a:prstGeom>
        </p:spPr>
      </p:pic>
      <p:sp>
        <p:nvSpPr>
          <p:cNvPr id="11" name="Slide Number Placeholder 5"/>
          <p:cNvSpPr>
            <a:spLocks noGrp="1"/>
          </p:cNvSpPr>
          <p:nvPr>
            <p:ph type="sldNum" sz="quarter" idx="12"/>
          </p:nvPr>
        </p:nvSpPr>
        <p:spPr>
          <a:xfrm>
            <a:off x="7668344" y="6381328"/>
            <a:ext cx="981472" cy="365125"/>
          </a:xfrm>
          <a:prstGeom prst="rect">
            <a:avLst/>
          </a:prstGeom>
        </p:spPr>
        <p:txBody>
          <a:bodyPr anchor="ctr"/>
          <a:lstStyle>
            <a:lvl1pPr>
              <a:defRPr sz="1200"/>
            </a:lvl1pPr>
          </a:lstStyle>
          <a:p>
            <a:fld id="{70AFA977-98A7-462D-BE66-19B5B2059FF9}" type="slidenum">
              <a:rPr lang="en-US" smtClean="0"/>
              <a:pPr/>
              <a:t>‹N°›</a:t>
            </a:fld>
            <a:endParaRPr lang="en-US"/>
          </a:p>
        </p:txBody>
      </p:sp>
      <p:sp>
        <p:nvSpPr>
          <p:cNvPr id="12" name="Date Placeholder 3"/>
          <p:cNvSpPr>
            <a:spLocks noGrp="1"/>
          </p:cNvSpPr>
          <p:nvPr>
            <p:ph type="dt" sz="half" idx="10"/>
          </p:nvPr>
        </p:nvSpPr>
        <p:spPr>
          <a:xfrm>
            <a:off x="457200" y="6381328"/>
            <a:ext cx="1738536" cy="365125"/>
          </a:xfrm>
          <a:prstGeom prst="rect">
            <a:avLst/>
          </a:prstGeom>
        </p:spPr>
        <p:txBody>
          <a:bodyPr anchor="ctr"/>
          <a:lstStyle>
            <a:lvl1pPr>
              <a:defRPr sz="1200"/>
            </a:lvl1pPr>
          </a:lstStyle>
          <a:p>
            <a:fld id="{37B1EA04-BE51-4E06-90F2-33C11B31B235}" type="datetime3">
              <a:rPr lang="en-US" smtClean="0"/>
              <a:t>20 October 2015</a:t>
            </a:fld>
            <a:endParaRPr lang="en-US"/>
          </a:p>
        </p:txBody>
      </p:sp>
      <p:sp>
        <p:nvSpPr>
          <p:cNvPr id="13" name="Footer Placeholder 4"/>
          <p:cNvSpPr>
            <a:spLocks noGrp="1"/>
          </p:cNvSpPr>
          <p:nvPr>
            <p:ph type="ftr" sz="quarter" idx="11"/>
          </p:nvPr>
        </p:nvSpPr>
        <p:spPr>
          <a:xfrm>
            <a:off x="2267744" y="6381328"/>
            <a:ext cx="5256584" cy="365125"/>
          </a:xfrm>
          <a:prstGeom prst="rect">
            <a:avLst/>
          </a:prstGeom>
        </p:spPr>
        <p:txBody>
          <a:bodyPr anchor="ctr"/>
          <a:lstStyle>
            <a:lvl1pPr>
              <a:defRPr sz="1200"/>
            </a:lvl1pPr>
          </a:lstStyle>
          <a:p>
            <a:endParaRPr lang="en-US"/>
          </a:p>
        </p:txBody>
      </p:sp>
      <p:cxnSp>
        <p:nvCxnSpPr>
          <p:cNvPr id="14" name="Straight Connector 13"/>
          <p:cNvCxnSpPr/>
          <p:nvPr userDrawn="1"/>
        </p:nvCxnSpPr>
        <p:spPr>
          <a:xfrm>
            <a:off x="467544" y="6309320"/>
            <a:ext cx="822757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510640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Type your title here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p:txBody>
      </p:sp>
      <p:sp>
        <p:nvSpPr>
          <p:cNvPr id="8" name="Slide Number Placeholder 5"/>
          <p:cNvSpPr>
            <a:spLocks noGrp="1"/>
          </p:cNvSpPr>
          <p:nvPr>
            <p:ph type="sldNum" sz="quarter" idx="4"/>
          </p:nvPr>
        </p:nvSpPr>
        <p:spPr>
          <a:xfrm>
            <a:off x="7668344" y="6381328"/>
            <a:ext cx="981472" cy="365125"/>
          </a:xfrm>
          <a:prstGeom prst="rect">
            <a:avLst/>
          </a:prstGeom>
        </p:spPr>
        <p:txBody>
          <a:bodyPr anchor="ctr"/>
          <a:lstStyle>
            <a:lvl1pPr algn="r">
              <a:defRPr sz="1200"/>
            </a:lvl1pPr>
          </a:lstStyle>
          <a:p>
            <a:fld id="{70AFA977-98A7-462D-BE66-19B5B2059FF9}" type="slidenum">
              <a:rPr lang="en-US" smtClean="0"/>
              <a:pPr/>
              <a:t>‹N°›</a:t>
            </a:fld>
            <a:endParaRPr lang="en-US"/>
          </a:p>
        </p:txBody>
      </p:sp>
      <p:sp>
        <p:nvSpPr>
          <p:cNvPr id="9" name="Date Placeholder 3"/>
          <p:cNvSpPr>
            <a:spLocks noGrp="1"/>
          </p:cNvSpPr>
          <p:nvPr>
            <p:ph type="dt" sz="half" idx="2"/>
          </p:nvPr>
        </p:nvSpPr>
        <p:spPr>
          <a:xfrm>
            <a:off x="457200" y="6381328"/>
            <a:ext cx="2026568" cy="365125"/>
          </a:xfrm>
          <a:prstGeom prst="rect">
            <a:avLst/>
          </a:prstGeom>
        </p:spPr>
        <p:txBody>
          <a:bodyPr anchor="ctr"/>
          <a:lstStyle>
            <a:lvl1pPr>
              <a:defRPr sz="1200"/>
            </a:lvl1pPr>
          </a:lstStyle>
          <a:p>
            <a:fld id="{DFA7E7A1-83F0-4809-B7DE-DB90D30E549A}" type="datetime3">
              <a:rPr lang="en-US" smtClean="0"/>
              <a:t>20 October 2015</a:t>
            </a:fld>
            <a:endParaRPr lang="en-US"/>
          </a:p>
        </p:txBody>
      </p:sp>
      <p:sp>
        <p:nvSpPr>
          <p:cNvPr id="10" name="Footer Placeholder 4"/>
          <p:cNvSpPr>
            <a:spLocks noGrp="1"/>
          </p:cNvSpPr>
          <p:nvPr>
            <p:ph type="ftr" sz="quarter" idx="3"/>
          </p:nvPr>
        </p:nvSpPr>
        <p:spPr>
          <a:xfrm>
            <a:off x="2555776" y="6381328"/>
            <a:ext cx="4968552" cy="365125"/>
          </a:xfrm>
          <a:prstGeom prst="rect">
            <a:avLst/>
          </a:prstGeom>
        </p:spPr>
        <p:txBody>
          <a:bodyPr anchor="ctr"/>
          <a:lstStyle>
            <a:lvl1pPr>
              <a:defRPr sz="1200"/>
            </a:lvl1pPr>
          </a:lstStyle>
          <a:p>
            <a:endParaRPr lang="en-US"/>
          </a:p>
        </p:txBody>
      </p:sp>
    </p:spTree>
    <p:extLst>
      <p:ext uri="{BB962C8B-B14F-4D97-AF65-F5344CB8AC3E}">
        <p14:creationId xmlns:p14="http://schemas.microsoft.com/office/powerpoint/2010/main" val="19552314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sldNum="0" hdr="0" ftr="0" dt="0"/>
  <p:txStyles>
    <p:titleStyle>
      <a:lvl1pPr algn="ctr" defTabSz="914400" rtl="0" eaLnBrk="1" latinLnBrk="0" hangingPunct="1">
        <a:spcBef>
          <a:spcPct val="0"/>
        </a:spcBef>
        <a:buNone/>
        <a:defRPr sz="4000" b="1" kern="1200">
          <a:solidFill>
            <a:schemeClr val="accent1"/>
          </a:solidFill>
          <a:latin typeface="Arial" pitchFamily="34" charset="0"/>
          <a:ea typeface="+mj-ea"/>
          <a:cs typeface="Arial" pitchFamily="34" charset="0"/>
        </a:defRPr>
      </a:lvl1pPr>
    </p:titleStyle>
    <p:bodyStyle>
      <a:lvl1pPr marL="342900" indent="-342900" algn="l" defTabSz="914400" rtl="0" eaLnBrk="1" latinLnBrk="0" hangingPunct="1">
        <a:lnSpc>
          <a:spcPct val="120000"/>
        </a:lnSpc>
        <a:spcBef>
          <a:spcPct val="20000"/>
        </a:spcBef>
        <a:buFont typeface="Arial" pitchFamily="34" charset="0"/>
        <a:buChar char="•"/>
        <a:defRPr sz="3200" b="1" kern="1200">
          <a:solidFill>
            <a:schemeClr val="tx1"/>
          </a:solidFill>
          <a:latin typeface="Arial" pitchFamily="34" charset="0"/>
          <a:ea typeface="+mn-ea"/>
          <a:cs typeface="Arial" pitchFamily="34" charset="0"/>
        </a:defRPr>
      </a:lvl1pPr>
      <a:lvl2pPr marL="742950" indent="-285750" algn="l" defTabSz="914400" rtl="0" eaLnBrk="1" latinLnBrk="0" hangingPunct="1">
        <a:lnSpc>
          <a:spcPct val="120000"/>
        </a:lnSpc>
        <a:spcBef>
          <a:spcPct val="20000"/>
        </a:spcBef>
        <a:buFont typeface="Wingdings" pitchFamily="2" charset="2"/>
        <a:buChar char="§"/>
        <a:defRPr sz="2800" kern="1200">
          <a:solidFill>
            <a:schemeClr val="tx1">
              <a:lumMod val="75000"/>
              <a:lumOff val="25000"/>
            </a:schemeClr>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1.png"/><Relationship Id="rId4" Type="http://schemas.openxmlformats.org/officeDocument/2006/relationships/package" Target="../embeddings/Microsoft_Word_Document1.docx"/></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12900" y="2130425"/>
            <a:ext cx="6991548" cy="1470025"/>
          </a:xfrm>
        </p:spPr>
        <p:txBody>
          <a:bodyPr>
            <a:normAutofit fontScale="90000"/>
          </a:bodyPr>
          <a:lstStyle/>
          <a:p>
            <a:pPr algn="ctr"/>
            <a:r>
              <a:rPr lang="en-US" sz="3600" dirty="0" smtClean="0"/>
              <a:t/>
            </a:r>
            <a:br>
              <a:rPr lang="en-US" sz="3600" dirty="0" smtClean="0"/>
            </a:br>
            <a:r>
              <a:rPr lang="en-US" sz="3600" dirty="0" smtClean="0"/>
              <a:t/>
            </a:r>
            <a:br>
              <a:rPr lang="en-US" sz="3600" dirty="0" smtClean="0"/>
            </a:br>
            <a:r>
              <a:rPr lang="en-US" sz="3600" dirty="0"/>
              <a:t/>
            </a:r>
            <a:br>
              <a:rPr lang="en-US" sz="3600" dirty="0"/>
            </a:br>
            <a:r>
              <a:rPr lang="en-GB" sz="3200" b="0" dirty="0"/>
              <a:t/>
            </a:r>
            <a:br>
              <a:rPr lang="en-GB" sz="3200" b="0" dirty="0"/>
            </a:br>
            <a:r>
              <a:rPr lang="en-GB" sz="4000" i="1" dirty="0" smtClean="0">
                <a:solidFill>
                  <a:srgbClr val="00B0F0"/>
                </a:solidFill>
              </a:rPr>
              <a:t>WORK </a:t>
            </a:r>
            <a:r>
              <a:rPr lang="en-GB" sz="4000" i="1" dirty="0">
                <a:solidFill>
                  <a:srgbClr val="00B0F0"/>
                </a:solidFill>
              </a:rPr>
              <a:t>BASED </a:t>
            </a:r>
            <a:r>
              <a:rPr lang="en-GB" sz="4000" i="1" dirty="0" smtClean="0">
                <a:solidFill>
                  <a:srgbClr val="00B0F0"/>
                </a:solidFill>
              </a:rPr>
              <a:t>LEARNING </a:t>
            </a:r>
            <a:br>
              <a:rPr lang="en-GB" sz="4000" i="1" dirty="0" smtClean="0">
                <a:solidFill>
                  <a:srgbClr val="00B0F0"/>
                </a:solidFill>
              </a:rPr>
            </a:br>
            <a:r>
              <a:rPr lang="en-GB" sz="4000" i="1" dirty="0" smtClean="0">
                <a:solidFill>
                  <a:srgbClr val="00B0F0"/>
                </a:solidFill>
              </a:rPr>
              <a:t>IN PALESTINE </a:t>
            </a:r>
            <a:r>
              <a:rPr lang="en-US" sz="3600" dirty="0" smtClean="0"/>
              <a:t/>
            </a:r>
            <a:br>
              <a:rPr lang="en-US" sz="3600" dirty="0" smtClean="0"/>
            </a:br>
            <a:r>
              <a:rPr lang="en-US" sz="3600" dirty="0" smtClean="0"/>
              <a:t> </a:t>
            </a:r>
            <a:r>
              <a:rPr lang="en-US" sz="3200" dirty="0" smtClean="0"/>
              <a:t/>
            </a:r>
            <a:br>
              <a:rPr lang="en-US" sz="3200" dirty="0" smtClean="0"/>
            </a:br>
            <a:r>
              <a:rPr lang="en-US" sz="3200" dirty="0" smtClean="0"/>
              <a:t> </a:t>
            </a:r>
            <a:r>
              <a:rPr lang="en-US" sz="3600" dirty="0" smtClean="0"/>
              <a:t/>
            </a:r>
            <a:br>
              <a:rPr lang="en-US" sz="3600" dirty="0" smtClean="0"/>
            </a:br>
            <a:endParaRPr lang="en-US" sz="3600" dirty="0"/>
          </a:p>
        </p:txBody>
      </p:sp>
      <p:sp>
        <p:nvSpPr>
          <p:cNvPr id="3" name="Subtitle 2"/>
          <p:cNvSpPr>
            <a:spLocks noGrp="1"/>
          </p:cNvSpPr>
          <p:nvPr>
            <p:ph type="subTitle" idx="1"/>
          </p:nvPr>
        </p:nvSpPr>
        <p:spPr>
          <a:xfrm>
            <a:off x="1612900" y="3886200"/>
            <a:ext cx="6991548" cy="1752600"/>
          </a:xfrm>
        </p:spPr>
        <p:txBody>
          <a:bodyPr>
            <a:normAutofit/>
          </a:bodyPr>
          <a:lstStyle/>
          <a:p>
            <a:pPr algn="ctr"/>
            <a:r>
              <a:rPr lang="en-US" b="0" dirty="0">
                <a:solidFill>
                  <a:schemeClr val="tx1"/>
                </a:solidFill>
              </a:rPr>
              <a:t>Enhancing Capacities for Institution Building </a:t>
            </a:r>
            <a:r>
              <a:rPr lang="en-US" b="0" dirty="0" smtClean="0">
                <a:solidFill>
                  <a:schemeClr val="tx1"/>
                </a:solidFill>
              </a:rPr>
              <a:t>Program (ECIB</a:t>
            </a:r>
            <a:r>
              <a:rPr lang="en-US" b="0" dirty="0">
                <a:solidFill>
                  <a:schemeClr val="tx1"/>
                </a:solidFill>
              </a:rPr>
              <a:t>)</a:t>
            </a:r>
            <a:r>
              <a:rPr lang="en-US" sz="2800" b="0" dirty="0">
                <a:solidFill>
                  <a:schemeClr val="tx1"/>
                </a:solidFill>
              </a:rPr>
              <a:t/>
            </a:r>
            <a:br>
              <a:rPr lang="en-US" sz="2800" b="0" dirty="0">
                <a:solidFill>
                  <a:schemeClr val="tx1"/>
                </a:solidFill>
              </a:rPr>
            </a:br>
            <a:endParaRPr lang="en-GB" b="0" dirty="0">
              <a:solidFill>
                <a:schemeClr val="tx1"/>
              </a:solidFill>
            </a:endParaRPr>
          </a:p>
        </p:txBody>
      </p:sp>
      <p:pic>
        <p:nvPicPr>
          <p:cNvPr id="4"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72200" y="5867400"/>
            <a:ext cx="2740527" cy="50153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Picture 4"/>
          <p:cNvPicPr>
            <a:picLocks/>
          </p:cNvPicPr>
          <p:nvPr/>
        </p:nvPicPr>
        <p:blipFill>
          <a:blip r:embed="rId4">
            <a:extLst>
              <a:ext uri="{28A0092B-C50C-407E-A947-70E740481C1C}">
                <a14:useLocalDpi xmlns:a14="http://schemas.microsoft.com/office/drawing/2010/main" val="0"/>
              </a:ext>
            </a:extLst>
          </a:blip>
          <a:srcRect/>
          <a:stretch>
            <a:fillRect/>
          </a:stretch>
        </p:blipFill>
        <p:spPr bwMode="auto">
          <a:xfrm>
            <a:off x="265113" y="5078413"/>
            <a:ext cx="1347787" cy="14747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172810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WBL?</a:t>
            </a:r>
            <a:endParaRPr lang="en-GB" dirty="0"/>
          </a:p>
        </p:txBody>
      </p:sp>
      <p:sp>
        <p:nvSpPr>
          <p:cNvPr id="3" name="Content Placeholder 2"/>
          <p:cNvSpPr>
            <a:spLocks noGrp="1"/>
          </p:cNvSpPr>
          <p:nvPr>
            <p:ph idx="1"/>
          </p:nvPr>
        </p:nvSpPr>
        <p:spPr/>
        <p:txBody>
          <a:bodyPr>
            <a:normAutofit lnSpcReduction="10000"/>
          </a:bodyPr>
          <a:lstStyle/>
          <a:p>
            <a:pPr marL="0" indent="0" algn="ctr">
              <a:buNone/>
            </a:pPr>
            <a:r>
              <a:rPr lang="en-GB" sz="2000" dirty="0"/>
              <a:t>During the last decades, work-based learning has gained increasing interest by many national and international policy makers as a best practice to enable youth and un-employed to acquire practical and useful skills for the labour market.  </a:t>
            </a:r>
          </a:p>
          <a:p>
            <a:pPr marL="0" indent="0" algn="ctr">
              <a:buNone/>
            </a:pPr>
            <a:r>
              <a:rPr lang="en-US" sz="2400" dirty="0" smtClean="0">
                <a:solidFill>
                  <a:srgbClr val="FF0000"/>
                </a:solidFill>
              </a:rPr>
              <a:t/>
            </a:r>
            <a:br>
              <a:rPr lang="en-US" sz="2400" dirty="0" smtClean="0">
                <a:solidFill>
                  <a:srgbClr val="FF0000"/>
                </a:solidFill>
              </a:rPr>
            </a:br>
            <a:r>
              <a:rPr lang="en-US" sz="2400" dirty="0" smtClean="0">
                <a:solidFill>
                  <a:srgbClr val="FF0000"/>
                </a:solidFill>
              </a:rPr>
              <a:t>Definition:</a:t>
            </a:r>
            <a:endParaRPr lang="en-GB" sz="2400" dirty="0">
              <a:solidFill>
                <a:srgbClr val="FF0000"/>
              </a:solidFill>
            </a:endParaRPr>
          </a:p>
          <a:p>
            <a:pPr marL="0" indent="0" algn="ctr">
              <a:buNone/>
            </a:pPr>
            <a:r>
              <a:rPr lang="en-GB" sz="2400" dirty="0" smtClean="0">
                <a:solidFill>
                  <a:srgbClr val="FF0000"/>
                </a:solidFill>
              </a:rPr>
              <a:t/>
            </a:r>
            <a:br>
              <a:rPr lang="en-GB" sz="2400" dirty="0" smtClean="0">
                <a:solidFill>
                  <a:srgbClr val="FF0000"/>
                </a:solidFill>
              </a:rPr>
            </a:br>
            <a:r>
              <a:rPr lang="en-GB" sz="2400" dirty="0" smtClean="0">
                <a:solidFill>
                  <a:srgbClr val="FF0000"/>
                </a:solidFill>
              </a:rPr>
              <a:t>Work-based learning </a:t>
            </a:r>
            <a:r>
              <a:rPr lang="en-GB" sz="2400" dirty="0">
                <a:solidFill>
                  <a:srgbClr val="FF0000"/>
                </a:solidFill>
              </a:rPr>
              <a:t>refers to learning that occurs when </a:t>
            </a:r>
            <a:r>
              <a:rPr lang="en-GB" sz="2400" dirty="0" smtClean="0">
                <a:solidFill>
                  <a:srgbClr val="FF0000"/>
                </a:solidFill>
              </a:rPr>
              <a:t>people do </a:t>
            </a:r>
            <a:r>
              <a:rPr lang="en-GB" sz="2400" u="sng" dirty="0">
                <a:solidFill>
                  <a:srgbClr val="FF0000"/>
                </a:solidFill>
              </a:rPr>
              <a:t>real</a:t>
            </a:r>
            <a:r>
              <a:rPr lang="en-GB" sz="2400" dirty="0">
                <a:solidFill>
                  <a:srgbClr val="FF0000"/>
                </a:solidFill>
              </a:rPr>
              <a:t> work. This work can be paid or unpaid, but it must be real work that leads to the production of real goods and </a:t>
            </a:r>
            <a:r>
              <a:rPr lang="en-GB" sz="2400" dirty="0" smtClean="0">
                <a:solidFill>
                  <a:srgbClr val="FF0000"/>
                </a:solidFill>
              </a:rPr>
              <a:t>services</a:t>
            </a:r>
          </a:p>
          <a:p>
            <a:pPr marL="0" indent="0">
              <a:buNone/>
            </a:pPr>
            <a:endParaRPr lang="en-GB" sz="2400" dirty="0">
              <a:solidFill>
                <a:srgbClr val="00B0F0"/>
              </a:solidFill>
            </a:endParaRPr>
          </a:p>
        </p:txBody>
      </p:sp>
    </p:spTree>
    <p:extLst>
      <p:ext uri="{BB962C8B-B14F-4D97-AF65-F5344CB8AC3E}">
        <p14:creationId xmlns:p14="http://schemas.microsoft.com/office/powerpoint/2010/main" val="34103445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Why work-based learning</a:t>
            </a:r>
            <a:r>
              <a:rPr lang="en-GB" dirty="0" smtClean="0"/>
              <a:t>? (1)</a:t>
            </a:r>
            <a:endParaRPr lang="en-GB" dirty="0"/>
          </a:p>
        </p:txBody>
      </p:sp>
      <p:sp>
        <p:nvSpPr>
          <p:cNvPr id="5" name="Content Placeholder 4"/>
          <p:cNvSpPr>
            <a:spLocks noGrp="1"/>
          </p:cNvSpPr>
          <p:nvPr>
            <p:ph idx="1"/>
          </p:nvPr>
        </p:nvSpPr>
        <p:spPr/>
        <p:txBody>
          <a:bodyPr>
            <a:noAutofit/>
          </a:bodyPr>
          <a:lstStyle/>
          <a:p>
            <a:pPr marL="0" indent="0">
              <a:buNone/>
            </a:pPr>
            <a:r>
              <a:rPr lang="en-GB" sz="2000" dirty="0"/>
              <a:t>The advantages are numerous for all stakeholders </a:t>
            </a:r>
            <a:r>
              <a:rPr lang="en-GB" sz="2000" dirty="0" smtClean="0"/>
              <a:t>involved:</a:t>
            </a:r>
            <a:endParaRPr lang="en-US" sz="2000" dirty="0"/>
          </a:p>
          <a:p>
            <a:r>
              <a:rPr lang="en-GB" sz="1800" b="0" dirty="0" smtClean="0"/>
              <a:t>Through </a:t>
            </a:r>
            <a:r>
              <a:rPr lang="en-GB" sz="1800" b="0" dirty="0"/>
              <a:t>apprentice contributions, subsidies or payments from training funds, work-based learning </a:t>
            </a:r>
            <a:r>
              <a:rPr lang="en-GB" sz="1800" dirty="0"/>
              <a:t>is very cost-efficient </a:t>
            </a:r>
            <a:r>
              <a:rPr lang="en-GB" sz="1800" b="0" dirty="0"/>
              <a:t>for the in-company training </a:t>
            </a:r>
            <a:r>
              <a:rPr lang="en-GB" sz="1800" b="0" dirty="0" smtClean="0"/>
              <a:t>learners (2/3 cheaper !)</a:t>
            </a:r>
          </a:p>
          <a:p>
            <a:r>
              <a:rPr lang="en-GB" sz="1800" b="0" dirty="0" smtClean="0"/>
              <a:t>As </a:t>
            </a:r>
            <a:r>
              <a:rPr lang="en-GB" sz="1800" b="0" dirty="0"/>
              <a:t>the learners are trained in specific professional skills </a:t>
            </a:r>
            <a:r>
              <a:rPr lang="en-GB" sz="1800" b="0" dirty="0" smtClean="0"/>
              <a:t>in </a:t>
            </a:r>
            <a:r>
              <a:rPr lang="en-GB" sz="1800" b="0" dirty="0"/>
              <a:t>the company, the productivity of the trainee is increased considerably over halfway the work-based </a:t>
            </a:r>
            <a:r>
              <a:rPr lang="en-GB" sz="1800" b="0" dirty="0" smtClean="0"/>
              <a:t>learning period. </a:t>
            </a:r>
            <a:r>
              <a:rPr lang="en-GB" sz="1800" b="0" dirty="0"/>
              <a:t>F</a:t>
            </a:r>
            <a:r>
              <a:rPr lang="en-GB" sz="1800" b="0" dirty="0" smtClean="0"/>
              <a:t>rom </a:t>
            </a:r>
            <a:r>
              <a:rPr lang="en-GB" sz="1800" b="0" dirty="0"/>
              <a:t>that moment, the </a:t>
            </a:r>
            <a:r>
              <a:rPr lang="en-GB" sz="1800" dirty="0"/>
              <a:t>net benefit </a:t>
            </a:r>
            <a:r>
              <a:rPr lang="en-GB" sz="1800" dirty="0" smtClean="0"/>
              <a:t>for the </a:t>
            </a:r>
            <a:r>
              <a:rPr lang="en-GB" sz="1800" dirty="0"/>
              <a:t>company is higher than the cost for the </a:t>
            </a:r>
            <a:r>
              <a:rPr lang="en-GB" sz="1800" dirty="0" smtClean="0"/>
              <a:t>trainee</a:t>
            </a:r>
          </a:p>
          <a:p>
            <a:r>
              <a:rPr lang="en-GB" sz="1800" b="0" dirty="0"/>
              <a:t>The learner on the other hand is trained in professional, required skills from the labour market during the WBL. This increases his </a:t>
            </a:r>
            <a:r>
              <a:rPr lang="en-GB" sz="1800" dirty="0"/>
              <a:t>employability</a:t>
            </a:r>
            <a:r>
              <a:rPr lang="en-GB" sz="1800" b="0" dirty="0"/>
              <a:t> on the labour market </a:t>
            </a:r>
            <a:r>
              <a:rPr lang="en-GB" sz="1800" b="0" dirty="0" smtClean="0"/>
              <a:t>and generally have higher wages than other school leavers </a:t>
            </a:r>
            <a:endParaRPr lang="en-GB" sz="1800" b="0" dirty="0"/>
          </a:p>
          <a:p>
            <a:pPr marL="0" indent="0">
              <a:buNone/>
            </a:pPr>
            <a:endParaRPr lang="en-GB" sz="1400" dirty="0"/>
          </a:p>
        </p:txBody>
      </p:sp>
    </p:spTree>
    <p:extLst>
      <p:ext uri="{BB962C8B-B14F-4D97-AF65-F5344CB8AC3E}">
        <p14:creationId xmlns:p14="http://schemas.microsoft.com/office/powerpoint/2010/main" val="3983666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Why work-based learning</a:t>
            </a:r>
            <a:r>
              <a:rPr lang="en-GB" dirty="0" smtClean="0"/>
              <a:t>? (2)</a:t>
            </a:r>
            <a:endParaRPr lang="en-GB" dirty="0"/>
          </a:p>
        </p:txBody>
      </p:sp>
      <p:sp>
        <p:nvSpPr>
          <p:cNvPr id="3" name="Content Placeholder 2"/>
          <p:cNvSpPr>
            <a:spLocks noGrp="1"/>
          </p:cNvSpPr>
          <p:nvPr>
            <p:ph idx="1"/>
          </p:nvPr>
        </p:nvSpPr>
        <p:spPr/>
        <p:txBody>
          <a:bodyPr>
            <a:normAutofit/>
          </a:bodyPr>
          <a:lstStyle/>
          <a:p>
            <a:pPr>
              <a:lnSpc>
                <a:spcPct val="140000"/>
              </a:lnSpc>
            </a:pPr>
            <a:r>
              <a:rPr lang="en-GB" sz="1800" b="0" dirty="0"/>
              <a:t>Empirical research has shown that companies offering WBL have </a:t>
            </a:r>
            <a:r>
              <a:rPr lang="en-GB" sz="1800" dirty="0"/>
              <a:t>reduced costs in recruitment </a:t>
            </a:r>
            <a:r>
              <a:rPr lang="en-GB" sz="1800" b="0" dirty="0"/>
              <a:t>as WBL trainees are often hired after the WBL period</a:t>
            </a:r>
          </a:p>
          <a:p>
            <a:pPr>
              <a:lnSpc>
                <a:spcPct val="140000"/>
              </a:lnSpc>
            </a:pPr>
            <a:r>
              <a:rPr lang="en-GB" sz="1800" b="0" dirty="0" smtClean="0"/>
              <a:t>The </a:t>
            </a:r>
            <a:r>
              <a:rPr lang="en-GB" sz="1800" b="0" dirty="0"/>
              <a:t>subsidies and funding of the WBL system from government, are outweighed by the tax revenues (payroll, VAT, …) and </a:t>
            </a:r>
            <a:r>
              <a:rPr lang="en-GB" sz="1800" dirty="0"/>
              <a:t>savings in social security and unemployment benefits (for youth)</a:t>
            </a:r>
          </a:p>
          <a:p>
            <a:pPr>
              <a:lnSpc>
                <a:spcPct val="140000"/>
              </a:lnSpc>
            </a:pPr>
            <a:r>
              <a:rPr lang="en-GB" sz="1800" b="0" dirty="0" smtClean="0"/>
              <a:t>Education </a:t>
            </a:r>
            <a:r>
              <a:rPr lang="en-GB" sz="1800" b="0" dirty="0"/>
              <a:t>and training providers (TVET centres, colleges, school,…) benefit from the system by </a:t>
            </a:r>
            <a:r>
              <a:rPr lang="en-GB" sz="1800" dirty="0"/>
              <a:t>enhancing the quality </a:t>
            </a:r>
            <a:r>
              <a:rPr lang="en-GB" sz="1800" dirty="0" smtClean="0"/>
              <a:t>of education </a:t>
            </a:r>
            <a:r>
              <a:rPr lang="en-GB" sz="1800" b="0" dirty="0"/>
              <a:t>through the interaction with companies (curricula, training, equipment,…) </a:t>
            </a:r>
          </a:p>
          <a:p>
            <a:pPr marL="0" indent="0">
              <a:buNone/>
            </a:pPr>
            <a:endParaRPr lang="en-GB" dirty="0"/>
          </a:p>
        </p:txBody>
      </p:sp>
    </p:spTree>
    <p:extLst>
      <p:ext uri="{BB962C8B-B14F-4D97-AF65-F5344CB8AC3E}">
        <p14:creationId xmlns:p14="http://schemas.microsoft.com/office/powerpoint/2010/main" val="23567484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WBL in Palestine</a:t>
            </a:r>
            <a:endParaRPr lang="en-GB" dirty="0"/>
          </a:p>
        </p:txBody>
      </p:sp>
      <p:sp>
        <p:nvSpPr>
          <p:cNvPr id="3" name="Content Placeholder 2"/>
          <p:cNvSpPr>
            <a:spLocks noGrp="1"/>
          </p:cNvSpPr>
          <p:nvPr>
            <p:ph idx="1"/>
          </p:nvPr>
        </p:nvSpPr>
        <p:spPr/>
        <p:txBody>
          <a:bodyPr>
            <a:normAutofit fontScale="55000" lnSpcReduction="20000"/>
          </a:bodyPr>
          <a:lstStyle/>
          <a:p>
            <a:pPr marL="0" indent="0">
              <a:buNone/>
            </a:pPr>
            <a:r>
              <a:rPr lang="en-GB" dirty="0"/>
              <a:t>In Palestine, there is a </a:t>
            </a:r>
            <a:r>
              <a:rPr lang="en-GB" dirty="0" smtClean="0"/>
              <a:t>great need </a:t>
            </a:r>
            <a:r>
              <a:rPr lang="en-GB" dirty="0"/>
              <a:t>in </a:t>
            </a:r>
            <a:r>
              <a:rPr lang="en-GB" dirty="0" smtClean="0"/>
              <a:t>bridging the gap between </a:t>
            </a:r>
            <a:r>
              <a:rPr lang="en-GB" dirty="0"/>
              <a:t>the skills required by the labour market and the skills offered through Technical and Vocational Education and Training (TVET</a:t>
            </a:r>
            <a:r>
              <a:rPr lang="en-GB" dirty="0" smtClean="0"/>
              <a:t>).  </a:t>
            </a:r>
          </a:p>
          <a:p>
            <a:pPr marL="0" indent="0">
              <a:buNone/>
            </a:pPr>
            <a:endParaRPr lang="en-GB" sz="1800" dirty="0" smtClean="0"/>
          </a:p>
          <a:p>
            <a:pPr marL="0" indent="0">
              <a:buNone/>
            </a:pPr>
            <a:r>
              <a:rPr lang="en-GB" sz="2900" dirty="0" smtClean="0"/>
              <a:t>The current work-based learning (WBL) system(s) in Palestine is/are characterized by </a:t>
            </a:r>
            <a:r>
              <a:rPr lang="en-GB" sz="2900" u="sng" dirty="0" smtClean="0"/>
              <a:t>lack of</a:t>
            </a:r>
            <a:r>
              <a:rPr lang="en-GB" sz="2900" dirty="0" smtClean="0"/>
              <a:t>:</a:t>
            </a:r>
          </a:p>
          <a:p>
            <a:pPr lvl="1">
              <a:lnSpc>
                <a:spcPct val="140000"/>
              </a:lnSpc>
            </a:pPr>
            <a:r>
              <a:rPr lang="en-GB" sz="2900" dirty="0"/>
              <a:t>Centralized governance (separate government departments with separate TVET </a:t>
            </a:r>
            <a:r>
              <a:rPr lang="en-GB" sz="2900" dirty="0" smtClean="0"/>
              <a:t>policies)</a:t>
            </a:r>
          </a:p>
          <a:p>
            <a:pPr lvl="1">
              <a:lnSpc>
                <a:spcPct val="140000"/>
              </a:lnSpc>
            </a:pPr>
            <a:r>
              <a:rPr lang="en-GB" sz="2900" dirty="0" smtClean="0"/>
              <a:t>Systematic relation and cooperation between social partners (including companies) and TVET </a:t>
            </a:r>
          </a:p>
          <a:p>
            <a:pPr lvl="1">
              <a:lnSpc>
                <a:spcPct val="140000"/>
              </a:lnSpc>
            </a:pPr>
            <a:r>
              <a:rPr lang="en-GB" sz="2900" dirty="0" smtClean="0"/>
              <a:t>Legislation, rules and regulations (no laws and bylaws related to WBL, no social protection for learners, few formal apprenticeships,...) </a:t>
            </a:r>
          </a:p>
          <a:p>
            <a:pPr lvl="1">
              <a:lnSpc>
                <a:spcPct val="140000"/>
              </a:lnSpc>
            </a:pPr>
            <a:r>
              <a:rPr lang="en-GB" sz="2900" dirty="0" smtClean="0"/>
              <a:t>Finance </a:t>
            </a:r>
            <a:r>
              <a:rPr lang="en-GB" sz="2900" dirty="0"/>
              <a:t>for TVET providers: insufficient funding and autonomy to raise income</a:t>
            </a:r>
          </a:p>
          <a:p>
            <a:pPr lvl="1">
              <a:lnSpc>
                <a:spcPct val="140000"/>
              </a:lnSpc>
            </a:pPr>
            <a:r>
              <a:rPr lang="en-GB" sz="2900" dirty="0"/>
              <a:t>Capacity of stakeholders (government, TVET providers, companies,…) by means of tools and instruments to support the quantity and quality of WBL</a:t>
            </a:r>
          </a:p>
          <a:p>
            <a:pPr marL="0" indent="0">
              <a:buNone/>
            </a:pPr>
            <a:endParaRPr lang="en-GB" dirty="0"/>
          </a:p>
        </p:txBody>
      </p:sp>
    </p:spTree>
    <p:extLst>
      <p:ext uri="{BB962C8B-B14F-4D97-AF65-F5344CB8AC3E}">
        <p14:creationId xmlns:p14="http://schemas.microsoft.com/office/powerpoint/2010/main" val="31355296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solidFill>
                  <a:srgbClr val="00AEEF"/>
                </a:solidFill>
              </a:rPr>
              <a:t>W</a:t>
            </a:r>
            <a:r>
              <a:rPr lang="en-US" dirty="0" smtClean="0">
                <a:solidFill>
                  <a:srgbClr val="00AEEF"/>
                </a:solidFill>
              </a:rPr>
              <a:t>here </a:t>
            </a:r>
            <a:r>
              <a:rPr lang="en-US" dirty="0">
                <a:solidFill>
                  <a:srgbClr val="00AEEF"/>
                </a:solidFill>
              </a:rPr>
              <a:t>to Start</a:t>
            </a:r>
            <a:r>
              <a:rPr lang="en-US" dirty="0" smtClean="0">
                <a:solidFill>
                  <a:srgbClr val="00AEEF"/>
                </a:solidFill>
              </a:rPr>
              <a:t>?</a:t>
            </a:r>
            <a:endParaRPr lang="en-GB" dirty="0"/>
          </a:p>
        </p:txBody>
      </p:sp>
      <p:sp>
        <p:nvSpPr>
          <p:cNvPr id="5" name="Content Placeholder 4"/>
          <p:cNvSpPr>
            <a:spLocks noGrp="1"/>
          </p:cNvSpPr>
          <p:nvPr>
            <p:ph idx="1"/>
          </p:nvPr>
        </p:nvSpPr>
        <p:spPr/>
        <p:txBody>
          <a:bodyPr/>
          <a:lstStyle/>
          <a:p>
            <a:pPr marL="0" lvl="0" indent="0">
              <a:buNone/>
            </a:pPr>
            <a:r>
              <a:rPr lang="en-US" sz="2400" dirty="0"/>
              <a:t>Inception </a:t>
            </a:r>
            <a:r>
              <a:rPr lang="en-US" sz="2400" dirty="0" smtClean="0"/>
              <a:t>Study</a:t>
            </a:r>
            <a:r>
              <a:rPr lang="en-US" sz="2400" b="0" dirty="0" smtClean="0"/>
              <a:t>:</a:t>
            </a:r>
          </a:p>
          <a:p>
            <a:pPr lvl="0"/>
            <a:r>
              <a:rPr lang="en-US" sz="2000" b="0" dirty="0"/>
              <a:t>A </a:t>
            </a:r>
            <a:r>
              <a:rPr lang="en-US" sz="2000" dirty="0"/>
              <a:t>Mapping</a:t>
            </a:r>
            <a:r>
              <a:rPr lang="en-US" sz="2000" b="0" dirty="0"/>
              <a:t> and assessment of current and past practices and initiatives in the field of work-based learning</a:t>
            </a:r>
          </a:p>
          <a:p>
            <a:pPr lvl="0"/>
            <a:r>
              <a:rPr lang="en-US" sz="2000" b="0" dirty="0"/>
              <a:t>An </a:t>
            </a:r>
            <a:r>
              <a:rPr lang="en-US" sz="2000" dirty="0"/>
              <a:t>Action Plan </a:t>
            </a:r>
            <a:r>
              <a:rPr lang="en-US" sz="2000" b="0" dirty="0"/>
              <a:t>for:</a:t>
            </a:r>
          </a:p>
          <a:p>
            <a:pPr lvl="1"/>
            <a:r>
              <a:rPr lang="en-US" sz="2000" dirty="0"/>
              <a:t>Spearheading and institutionalization of WBL </a:t>
            </a:r>
          </a:p>
          <a:p>
            <a:pPr lvl="1"/>
            <a:r>
              <a:rPr lang="en-US" sz="2000" dirty="0"/>
              <a:t>Capacity enhancement of ministries, PSOs, Social partners and TVET institutions</a:t>
            </a:r>
          </a:p>
          <a:p>
            <a:pPr lvl="1"/>
            <a:r>
              <a:rPr lang="en-US" sz="2000" dirty="0"/>
              <a:t>Introduction of different funding schemes (WBL fund, Scholarships)</a:t>
            </a:r>
          </a:p>
          <a:p>
            <a:pPr lvl="0"/>
            <a:r>
              <a:rPr lang="en-US" sz="2000" b="0" dirty="0"/>
              <a:t>A </a:t>
            </a:r>
            <a:r>
              <a:rPr lang="en-US" sz="2000" dirty="0"/>
              <a:t>Benchmark</a:t>
            </a:r>
            <a:r>
              <a:rPr lang="en-US" sz="2000" b="0" dirty="0"/>
              <a:t>, including qualitative and quantitative indicators</a:t>
            </a:r>
          </a:p>
          <a:p>
            <a:pPr marL="0" lvl="0" indent="0">
              <a:buNone/>
            </a:pPr>
            <a:endParaRPr lang="en-US" sz="2400" b="0" dirty="0"/>
          </a:p>
          <a:p>
            <a:endParaRPr lang="en-GB" dirty="0"/>
          </a:p>
        </p:txBody>
      </p:sp>
    </p:spTree>
    <p:extLst>
      <p:ext uri="{BB962C8B-B14F-4D97-AF65-F5344CB8AC3E}">
        <p14:creationId xmlns:p14="http://schemas.microsoft.com/office/powerpoint/2010/main" val="5644410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Execution and Management</a:t>
            </a:r>
            <a:endParaRPr lang="en-GB" dirty="0"/>
          </a:p>
        </p:txBody>
      </p:sp>
      <p:sp>
        <p:nvSpPr>
          <p:cNvPr id="3" name="Content Placeholder 2"/>
          <p:cNvSpPr>
            <a:spLocks noGrp="1"/>
          </p:cNvSpPr>
          <p:nvPr>
            <p:ph idx="1"/>
          </p:nvPr>
        </p:nvSpPr>
        <p:spPr/>
        <p:txBody>
          <a:bodyPr/>
          <a:lstStyle/>
          <a:p>
            <a:pPr marL="0" indent="0" eaLnBrk="0" fontAlgn="base" hangingPunct="0">
              <a:lnSpc>
                <a:spcPct val="100000"/>
              </a:lnSpc>
              <a:spcBef>
                <a:spcPct val="0"/>
              </a:spcBef>
              <a:spcAft>
                <a:spcPct val="0"/>
              </a:spcAft>
              <a:buNone/>
            </a:pPr>
            <a:r>
              <a:rPr lang="en-US" sz="2000" b="0" dirty="0">
                <a:latin typeface="Arial" charset="0"/>
              </a:rPr>
              <a:t>Managed by an </a:t>
            </a:r>
            <a:r>
              <a:rPr lang="en-US" sz="2000" dirty="0">
                <a:latin typeface="Arial" charset="0"/>
              </a:rPr>
              <a:t>ad hoc technical committee </a:t>
            </a:r>
            <a:r>
              <a:rPr lang="en-US" sz="2000" b="0" dirty="0">
                <a:latin typeface="Arial" charset="0"/>
              </a:rPr>
              <a:t>with representatives of main </a:t>
            </a:r>
            <a:r>
              <a:rPr lang="en-US" sz="2000" b="0" dirty="0" smtClean="0">
                <a:latin typeface="Arial" charset="0"/>
              </a:rPr>
              <a:t>stakeholders to: </a:t>
            </a:r>
          </a:p>
          <a:p>
            <a:pPr marL="0" indent="0" eaLnBrk="0" fontAlgn="base" hangingPunct="0">
              <a:lnSpc>
                <a:spcPct val="100000"/>
              </a:lnSpc>
              <a:spcBef>
                <a:spcPct val="0"/>
              </a:spcBef>
              <a:spcAft>
                <a:spcPct val="0"/>
              </a:spcAft>
              <a:buNone/>
            </a:pPr>
            <a:endParaRPr lang="en-US" sz="1900" b="0" dirty="0" smtClean="0">
              <a:latin typeface="Arial" charset="0"/>
            </a:endParaRPr>
          </a:p>
          <a:p>
            <a:pPr fontAlgn="base">
              <a:spcAft>
                <a:spcPct val="0"/>
              </a:spcAft>
            </a:pPr>
            <a:r>
              <a:rPr lang="en-US" sz="2000" b="0" dirty="0"/>
              <a:t>ensure integration in all ministries &amp; private sector</a:t>
            </a:r>
          </a:p>
          <a:p>
            <a:pPr fontAlgn="base">
              <a:spcAft>
                <a:spcPct val="0"/>
              </a:spcAft>
            </a:pPr>
            <a:r>
              <a:rPr lang="en-US" sz="2000" b="0" dirty="0"/>
              <a:t>provide regional references: GIZ, ETF, ILO, EU, SDC</a:t>
            </a:r>
            <a:r>
              <a:rPr lang="en-US" sz="2000" b="0" dirty="0" smtClean="0"/>
              <a:t>, etc</a:t>
            </a:r>
            <a:r>
              <a:rPr lang="en-US" sz="2000" b="0" dirty="0"/>
              <a:t>. </a:t>
            </a:r>
          </a:p>
          <a:p>
            <a:pPr fontAlgn="base">
              <a:spcAft>
                <a:spcPct val="0"/>
              </a:spcAft>
            </a:pPr>
            <a:r>
              <a:rPr lang="en-US" sz="2000" b="0" dirty="0"/>
              <a:t>facilitate a joint tracking (and planning) of TVET =&gt; initiate M&amp;E committee (feed into Torino process)</a:t>
            </a:r>
          </a:p>
          <a:p>
            <a:pPr marL="0" indent="0">
              <a:buNone/>
            </a:pPr>
            <a:endParaRPr lang="en-GB" dirty="0"/>
          </a:p>
        </p:txBody>
      </p:sp>
    </p:spTree>
    <p:extLst>
      <p:ext uri="{BB962C8B-B14F-4D97-AF65-F5344CB8AC3E}">
        <p14:creationId xmlns:p14="http://schemas.microsoft.com/office/powerpoint/2010/main" val="11405106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dirty="0">
                <a:solidFill>
                  <a:srgbClr val="00AEEF"/>
                </a:solidFill>
              </a:rPr>
              <a:t>Multi-level </a:t>
            </a:r>
            <a:r>
              <a:rPr lang="en-US" dirty="0" smtClean="0">
                <a:solidFill>
                  <a:srgbClr val="00AEEF"/>
                </a:solidFill>
              </a:rPr>
              <a:t>Approach </a:t>
            </a:r>
            <a:endParaRPr lang="en-GB" dirty="0"/>
          </a:p>
        </p:txBody>
      </p:sp>
      <p:sp>
        <p:nvSpPr>
          <p:cNvPr id="3" name="Content Placeholder 2"/>
          <p:cNvSpPr>
            <a:spLocks noGrp="1"/>
          </p:cNvSpPr>
          <p:nvPr>
            <p:ph idx="1"/>
          </p:nvPr>
        </p:nvSpPr>
        <p:spPr/>
        <p:txBody>
          <a:bodyPr>
            <a:normAutofit/>
          </a:bodyPr>
          <a:lstStyle/>
          <a:p>
            <a:pPr marL="0" indent="0">
              <a:buNone/>
            </a:pPr>
            <a:r>
              <a:rPr lang="en-GB" sz="2000" dirty="0" smtClean="0"/>
              <a:t>ECIB-BTC follows </a:t>
            </a:r>
            <a:r>
              <a:rPr lang="en-GB" sz="2000" dirty="0"/>
              <a:t>a coordinated approach in the TVET sub-sector </a:t>
            </a:r>
            <a:r>
              <a:rPr lang="en-GB" sz="2000" dirty="0" smtClean="0"/>
              <a:t>through </a:t>
            </a:r>
            <a:r>
              <a:rPr lang="en-GB" sz="2000" dirty="0"/>
              <a:t>a multi-level focus on work-based </a:t>
            </a:r>
            <a:r>
              <a:rPr lang="en-GB" sz="2000" dirty="0" smtClean="0"/>
              <a:t>learning by: </a:t>
            </a:r>
            <a:endParaRPr lang="en-GB" sz="2000" dirty="0"/>
          </a:p>
          <a:p>
            <a:pPr lvl="1"/>
            <a:r>
              <a:rPr lang="en-GB" sz="1800" dirty="0"/>
              <a:t>ensuring systemic change by enabling the necessary institutional and sustainable environment for TVET and Work-Based Learning at the national </a:t>
            </a:r>
            <a:r>
              <a:rPr lang="en-GB" sz="1800" dirty="0" smtClean="0"/>
              <a:t>level</a:t>
            </a:r>
            <a:endParaRPr lang="en-GB" sz="1800" dirty="0"/>
          </a:p>
          <a:p>
            <a:pPr lvl="1"/>
            <a:r>
              <a:rPr lang="en-GB" sz="1800" dirty="0" smtClean="0"/>
              <a:t>providing direct </a:t>
            </a:r>
            <a:r>
              <a:rPr lang="en-GB" sz="1800" dirty="0"/>
              <a:t>access to work-based learning for disadvantaged </a:t>
            </a:r>
            <a:r>
              <a:rPr lang="en-GB" sz="1800" dirty="0" smtClean="0"/>
              <a:t>youth</a:t>
            </a:r>
            <a:endParaRPr lang="en-GB" sz="1800" dirty="0"/>
          </a:p>
          <a:p>
            <a:pPr lvl="1"/>
            <a:r>
              <a:rPr lang="en-GB" sz="1800" dirty="0" smtClean="0"/>
              <a:t>empowering </a:t>
            </a:r>
            <a:r>
              <a:rPr lang="en-GB" sz="1800" dirty="0"/>
              <a:t>the public and private partners to implement more TVET relevant to the labour </a:t>
            </a:r>
            <a:r>
              <a:rPr lang="en-GB" sz="1800" dirty="0" smtClean="0"/>
              <a:t>market</a:t>
            </a:r>
          </a:p>
          <a:p>
            <a:endParaRPr lang="en-GB" dirty="0"/>
          </a:p>
        </p:txBody>
      </p:sp>
    </p:spTree>
    <p:extLst>
      <p:ext uri="{BB962C8B-B14F-4D97-AF65-F5344CB8AC3E}">
        <p14:creationId xmlns:p14="http://schemas.microsoft.com/office/powerpoint/2010/main" val="37111925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ECIB-WBL </a:t>
            </a:r>
            <a:r>
              <a:rPr lang="en-US" dirty="0"/>
              <a:t>P</a:t>
            </a:r>
            <a:r>
              <a:rPr lang="en-US" dirty="0" smtClean="0"/>
              <a:t>rogram</a:t>
            </a:r>
            <a:endParaRPr lang="en-US" dirty="0"/>
          </a:p>
        </p:txBody>
      </p:sp>
      <p:sp>
        <p:nvSpPr>
          <p:cNvPr id="3" name="Content Placeholder 2"/>
          <p:cNvSpPr>
            <a:spLocks noGrp="1"/>
          </p:cNvSpPr>
          <p:nvPr>
            <p:ph idx="1"/>
          </p:nvPr>
        </p:nvSpPr>
        <p:spPr>
          <a:xfrm>
            <a:off x="457200" y="1143000"/>
            <a:ext cx="8229600" cy="4983163"/>
          </a:xfrm>
        </p:spPr>
        <p:txBody>
          <a:bodyPr>
            <a:normAutofit fontScale="40000" lnSpcReduction="20000"/>
          </a:bodyPr>
          <a:lstStyle/>
          <a:p>
            <a:pPr marL="0" indent="0">
              <a:buNone/>
            </a:pPr>
            <a:endParaRPr lang="en-US" dirty="0" smtClean="0"/>
          </a:p>
          <a:p>
            <a:pPr algn="just"/>
            <a:r>
              <a:rPr lang="en-US" sz="4500" dirty="0" smtClean="0"/>
              <a:t>Title</a:t>
            </a:r>
            <a:r>
              <a:rPr lang="en-US" sz="4500" b="0" dirty="0" smtClean="0"/>
              <a:t>: </a:t>
            </a:r>
            <a:r>
              <a:rPr lang="en-US" sz="4500" b="0" dirty="0"/>
              <a:t>Enhancing Capacities for Institution Building (ECIB</a:t>
            </a:r>
            <a:r>
              <a:rPr lang="en-US" sz="4500" b="0" dirty="0" smtClean="0"/>
              <a:t>) Program </a:t>
            </a:r>
          </a:p>
          <a:p>
            <a:pPr algn="just"/>
            <a:r>
              <a:rPr lang="en-US" sz="4500" dirty="0" smtClean="0"/>
              <a:t>Budget: </a:t>
            </a:r>
            <a:r>
              <a:rPr lang="en-US" sz="4500" b="0" dirty="0" smtClean="0"/>
              <a:t>5 million euros by Belgian Government </a:t>
            </a:r>
          </a:p>
          <a:p>
            <a:pPr algn="just"/>
            <a:r>
              <a:rPr lang="en-US" sz="4500" dirty="0"/>
              <a:t>5 year </a:t>
            </a:r>
            <a:r>
              <a:rPr lang="en-US" sz="4500" dirty="0" smtClean="0"/>
              <a:t>program: </a:t>
            </a:r>
            <a:r>
              <a:rPr lang="en-US" sz="4500" b="0" dirty="0"/>
              <a:t>July </a:t>
            </a:r>
            <a:r>
              <a:rPr lang="en-US" sz="4500" b="0" dirty="0" smtClean="0"/>
              <a:t>2013 - July 2018</a:t>
            </a:r>
            <a:endParaRPr lang="en-US" sz="4500" b="0" dirty="0"/>
          </a:p>
          <a:p>
            <a:pPr algn="just"/>
            <a:r>
              <a:rPr lang="en-US" sz="4500" dirty="0" smtClean="0"/>
              <a:t>Implementation: </a:t>
            </a:r>
            <a:r>
              <a:rPr lang="en-US" sz="4500" b="0" dirty="0" err="1" smtClean="0"/>
              <a:t>MoEHE</a:t>
            </a:r>
            <a:r>
              <a:rPr lang="en-US" sz="4500" b="0" dirty="0" smtClean="0"/>
              <a:t>, </a:t>
            </a:r>
            <a:r>
              <a:rPr lang="en-US" sz="4500" b="0" dirty="0" err="1" smtClean="0"/>
              <a:t>MoL</a:t>
            </a:r>
            <a:r>
              <a:rPr lang="en-US" sz="4500" b="0" dirty="0" smtClean="0"/>
              <a:t>, BTC &amp; Partners</a:t>
            </a:r>
          </a:p>
          <a:p>
            <a:pPr marL="0" indent="0" algn="just">
              <a:buNone/>
            </a:pPr>
            <a:endParaRPr lang="en-US" sz="4200" dirty="0"/>
          </a:p>
          <a:p>
            <a:pPr marL="0" indent="0" algn="just">
              <a:buNone/>
            </a:pPr>
            <a:r>
              <a:rPr lang="en-US" sz="4300" dirty="0" smtClean="0"/>
              <a:t>Expected Results</a:t>
            </a:r>
            <a:endParaRPr lang="en-US" sz="4300" dirty="0"/>
          </a:p>
          <a:p>
            <a:pPr marL="800100" lvl="1" indent="-342900" algn="just">
              <a:buFontTx/>
              <a:buChar char="-"/>
            </a:pPr>
            <a:r>
              <a:rPr lang="en-US" sz="4500" b="1" dirty="0"/>
              <a:t>Result 1</a:t>
            </a:r>
            <a:r>
              <a:rPr lang="en-US" sz="4500" dirty="0"/>
              <a:t>: At the </a:t>
            </a:r>
            <a:r>
              <a:rPr lang="en-US" sz="4500" u="sng" dirty="0"/>
              <a:t>national</a:t>
            </a:r>
            <a:r>
              <a:rPr lang="en-US" sz="4500" dirty="0"/>
              <a:t> level relevant policy makers, private sector </a:t>
            </a:r>
            <a:r>
              <a:rPr lang="en-US" sz="4500" dirty="0" smtClean="0"/>
              <a:t>organizations </a:t>
            </a:r>
            <a:r>
              <a:rPr lang="en-US" sz="4500" dirty="0"/>
              <a:t>and other social partners are capacitated and working together to facilitate and supervise the implementation of different work-based learning schemes</a:t>
            </a:r>
            <a:r>
              <a:rPr lang="en-US" sz="4500" dirty="0" smtClean="0"/>
              <a:t>.</a:t>
            </a:r>
            <a:endParaRPr lang="en-US" sz="4500" dirty="0">
              <a:solidFill>
                <a:srgbClr val="C80F0E"/>
              </a:solidFill>
            </a:endParaRPr>
          </a:p>
          <a:p>
            <a:pPr marL="800100" lvl="1" indent="-342900" algn="just">
              <a:buFontTx/>
              <a:buChar char="-"/>
            </a:pPr>
            <a:r>
              <a:rPr lang="en-US" sz="4500" b="1" dirty="0"/>
              <a:t>Result 2</a:t>
            </a:r>
            <a:r>
              <a:rPr lang="en-US" sz="4500" dirty="0"/>
              <a:t>: At the </a:t>
            </a:r>
            <a:r>
              <a:rPr lang="en-US" sz="4500" u="sng" dirty="0"/>
              <a:t>local</a:t>
            </a:r>
            <a:r>
              <a:rPr lang="en-US" sz="4500" dirty="0"/>
              <a:t> level relevant stakeholders are capacitated and are implementing work-based learning</a:t>
            </a:r>
            <a:endParaRPr lang="en-US" sz="4500" dirty="0">
              <a:solidFill>
                <a:srgbClr val="C80F0E"/>
              </a:solidFill>
            </a:endParaRPr>
          </a:p>
          <a:p>
            <a:pPr marL="800100" lvl="1" indent="-342900" algn="just">
              <a:buFontTx/>
              <a:buChar char="-"/>
            </a:pPr>
            <a:r>
              <a:rPr lang="en-US" sz="4500" b="1" dirty="0"/>
              <a:t>Result 3</a:t>
            </a:r>
            <a:r>
              <a:rPr lang="en-US" sz="4500" dirty="0"/>
              <a:t>: Economically and socially disadvantaged youth have improved access to training and coaching </a:t>
            </a:r>
          </a:p>
        </p:txBody>
      </p:sp>
    </p:spTree>
    <p:extLst>
      <p:ext uri="{BB962C8B-B14F-4D97-AF65-F5344CB8AC3E}">
        <p14:creationId xmlns:p14="http://schemas.microsoft.com/office/powerpoint/2010/main" val="22095933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85800" y="0"/>
            <a:ext cx="8001000" cy="1631216"/>
          </a:xfrm>
          <a:prstGeom prst="rect">
            <a:avLst/>
          </a:prstGeom>
        </p:spPr>
        <p:txBody>
          <a:bodyPr wrap="square">
            <a:spAutoFit/>
          </a:bodyPr>
          <a:lstStyle/>
          <a:p>
            <a:pPr lvl="0" algn="ctr" eaLnBrk="0" fontAlgn="base" hangingPunct="0">
              <a:spcBef>
                <a:spcPct val="0"/>
              </a:spcBef>
              <a:spcAft>
                <a:spcPct val="0"/>
              </a:spcAft>
              <a:defRPr/>
            </a:pPr>
            <a:r>
              <a:rPr lang="en-US" sz="2800" b="1" dirty="0" smtClean="0">
                <a:solidFill>
                  <a:srgbClr val="00AEEF"/>
                </a:solidFill>
                <a:latin typeface="Arial" pitchFamily="34" charset="0"/>
                <a:ea typeface="+mj-ea"/>
                <a:cs typeface="Arial" pitchFamily="34" charset="0"/>
              </a:rPr>
              <a:t>R1 : CAPACITY BUILDING</a:t>
            </a:r>
          </a:p>
          <a:p>
            <a:pPr lvl="0" algn="ctr" eaLnBrk="0" fontAlgn="base" hangingPunct="0">
              <a:spcBef>
                <a:spcPct val="0"/>
              </a:spcBef>
              <a:spcAft>
                <a:spcPct val="0"/>
              </a:spcAft>
              <a:defRPr/>
            </a:pPr>
            <a:r>
              <a:rPr lang="en-US" sz="2400" b="1" dirty="0" smtClean="0">
                <a:latin typeface="Arial" pitchFamily="34" charset="0"/>
                <a:ea typeface="+mj-ea"/>
                <a:cs typeface="Arial" pitchFamily="34" charset="0"/>
              </a:rPr>
              <a:t>WBL is core to market relevant TVET</a:t>
            </a:r>
            <a:endParaRPr lang="en-US" sz="2400" b="1" dirty="0">
              <a:latin typeface="Arial" pitchFamily="34" charset="0"/>
              <a:ea typeface="+mj-ea"/>
              <a:cs typeface="Arial" pitchFamily="34" charset="0"/>
            </a:endParaRPr>
          </a:p>
          <a:p>
            <a:pPr lvl="0" algn="ctr" eaLnBrk="0" fontAlgn="base" hangingPunct="0">
              <a:spcBef>
                <a:spcPct val="0"/>
              </a:spcBef>
              <a:spcAft>
                <a:spcPct val="0"/>
              </a:spcAft>
              <a:defRPr/>
            </a:pPr>
            <a:r>
              <a:rPr lang="en-US" sz="2400" b="1" dirty="0">
                <a:latin typeface="Arial" pitchFamily="34" charset="0"/>
                <a:ea typeface="+mj-ea"/>
                <a:cs typeface="Arial" pitchFamily="34" charset="0"/>
              </a:rPr>
              <a:t>&amp; therefore </a:t>
            </a:r>
            <a:r>
              <a:rPr lang="en-US" sz="2400" b="1" dirty="0" smtClean="0">
                <a:latin typeface="Arial" pitchFamily="34" charset="0"/>
                <a:ea typeface="+mj-ea"/>
                <a:cs typeface="Arial" pitchFamily="34" charset="0"/>
              </a:rPr>
              <a:t>by definition</a:t>
            </a:r>
          </a:p>
          <a:p>
            <a:pPr lvl="0" algn="ctr" eaLnBrk="0" fontAlgn="base" hangingPunct="0">
              <a:spcBef>
                <a:spcPct val="0"/>
              </a:spcBef>
              <a:spcAft>
                <a:spcPct val="0"/>
              </a:spcAft>
              <a:defRPr/>
            </a:pPr>
            <a:r>
              <a:rPr lang="en-US" sz="2400" b="1" dirty="0" smtClean="0">
                <a:latin typeface="Arial" pitchFamily="34" charset="0"/>
                <a:ea typeface="+mj-ea"/>
                <a:cs typeface="Arial" pitchFamily="34" charset="0"/>
              </a:rPr>
              <a:t> </a:t>
            </a:r>
            <a:r>
              <a:rPr lang="en-US" sz="2400" b="1" dirty="0">
                <a:latin typeface="Arial" pitchFamily="34" charset="0"/>
                <a:ea typeface="+mj-ea"/>
                <a:cs typeface="Arial" pitchFamily="34" charset="0"/>
              </a:rPr>
              <a:t>CANNOT STAND </a:t>
            </a:r>
            <a:r>
              <a:rPr lang="en-US" sz="2400" b="1" dirty="0" smtClean="0">
                <a:latin typeface="Arial" pitchFamily="34" charset="0"/>
                <a:ea typeface="+mj-ea"/>
                <a:cs typeface="Arial" pitchFamily="34" charset="0"/>
              </a:rPr>
              <a:t>ALONE</a:t>
            </a:r>
            <a:endParaRPr lang="en-US" sz="2400" b="1" dirty="0">
              <a:latin typeface="Arial" pitchFamily="34" charset="0"/>
              <a:ea typeface="+mj-ea"/>
              <a:cs typeface="Arial" pitchFamily="34" charset="0"/>
            </a:endParaRP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914549"/>
            <a:ext cx="6694945" cy="463865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7848600" y="6016823"/>
            <a:ext cx="1821115" cy="307777"/>
          </a:xfrm>
          <a:prstGeom prst="rect">
            <a:avLst/>
          </a:prstGeom>
          <a:noFill/>
        </p:spPr>
        <p:txBody>
          <a:bodyPr wrap="square" rtlCol="0">
            <a:spAutoFit/>
          </a:bodyPr>
          <a:lstStyle/>
          <a:p>
            <a:r>
              <a:rPr lang="en-US" sz="1400" dirty="0" smtClean="0"/>
              <a:t>Copyright ILO</a:t>
            </a:r>
            <a:endParaRPr lang="en-US" sz="1400" dirty="0"/>
          </a:p>
        </p:txBody>
      </p:sp>
      <p:sp>
        <p:nvSpPr>
          <p:cNvPr id="8" name="Rounded Rectangle 7"/>
          <p:cNvSpPr/>
          <p:nvPr/>
        </p:nvSpPr>
        <p:spPr>
          <a:xfrm>
            <a:off x="3200400" y="3886200"/>
            <a:ext cx="2667000" cy="68580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800" dirty="0" smtClean="0">
                <a:solidFill>
                  <a:srgbClr val="FF0000"/>
                </a:solidFill>
              </a:rPr>
              <a:t>WBL</a:t>
            </a:r>
            <a:endParaRPr lang="en-US" sz="2800" dirty="0">
              <a:solidFill>
                <a:srgbClr val="FF0000"/>
              </a:solidFill>
            </a:endParaRPr>
          </a:p>
        </p:txBody>
      </p:sp>
      <p:sp>
        <p:nvSpPr>
          <p:cNvPr id="9" name="Oval 8"/>
          <p:cNvSpPr/>
          <p:nvPr/>
        </p:nvSpPr>
        <p:spPr>
          <a:xfrm>
            <a:off x="3581400" y="1726132"/>
            <a:ext cx="2057400" cy="1245668"/>
          </a:xfrm>
          <a:prstGeom prst="ellipse">
            <a:avLst/>
          </a:prstGeom>
          <a:solidFill>
            <a:srgbClr val="FF000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kern="1200" dirty="0">
                <a:solidFill>
                  <a:srgbClr val="000000"/>
                </a:solidFill>
              </a:rPr>
              <a:t>Decent </a:t>
            </a:r>
            <a:r>
              <a:rPr lang="en-US" dirty="0">
                <a:solidFill>
                  <a:srgbClr val="000000"/>
                </a:solidFill>
              </a:rPr>
              <a:t>W</a:t>
            </a:r>
            <a:r>
              <a:rPr lang="en-US" kern="1200" dirty="0" smtClean="0">
                <a:solidFill>
                  <a:srgbClr val="000000"/>
                </a:solidFill>
              </a:rPr>
              <a:t>ork</a:t>
            </a:r>
            <a:endParaRPr lang="en-US" kern="1200" dirty="0"/>
          </a:p>
        </p:txBody>
      </p:sp>
      <p:sp>
        <p:nvSpPr>
          <p:cNvPr id="10" name="Oval 9"/>
          <p:cNvSpPr/>
          <p:nvPr/>
        </p:nvSpPr>
        <p:spPr>
          <a:xfrm>
            <a:off x="6477000" y="1905000"/>
            <a:ext cx="1981200" cy="914400"/>
          </a:xfrm>
          <a:prstGeom prst="ellipse">
            <a:avLst/>
          </a:prstGeom>
          <a:solidFill>
            <a:srgbClr val="FF000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kern="1200" dirty="0">
                <a:solidFill>
                  <a:srgbClr val="000000"/>
                </a:solidFill>
              </a:rPr>
              <a:t>NQF</a:t>
            </a:r>
          </a:p>
        </p:txBody>
      </p:sp>
      <p:sp>
        <p:nvSpPr>
          <p:cNvPr id="11" name="Oval 10"/>
          <p:cNvSpPr/>
          <p:nvPr/>
        </p:nvSpPr>
        <p:spPr>
          <a:xfrm>
            <a:off x="609600" y="1828800"/>
            <a:ext cx="2133600" cy="914400"/>
          </a:xfrm>
          <a:prstGeom prst="ellipse">
            <a:avLst/>
          </a:prstGeom>
          <a:solidFill>
            <a:srgbClr val="FF000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lvl="0" algn="ctr"/>
            <a:r>
              <a:rPr lang="en-US" kern="1200" dirty="0">
                <a:solidFill>
                  <a:srgbClr val="000000"/>
                </a:solidFill>
              </a:rPr>
              <a:t>TVET </a:t>
            </a:r>
            <a:r>
              <a:rPr lang="en-US" kern="1200" dirty="0" smtClean="0">
                <a:solidFill>
                  <a:srgbClr val="000000"/>
                </a:solidFill>
              </a:rPr>
              <a:t>governance</a:t>
            </a:r>
            <a:endParaRPr lang="en-US" kern="1200" dirty="0">
              <a:solidFill>
                <a:srgbClr val="008000"/>
              </a:solidFill>
            </a:endParaRPr>
          </a:p>
          <a:p>
            <a:pPr algn="ctr"/>
            <a:endParaRPr lang="en-US" kern="1200" dirty="0"/>
          </a:p>
        </p:txBody>
      </p:sp>
      <p:sp>
        <p:nvSpPr>
          <p:cNvPr id="12" name="Oval 11"/>
          <p:cNvSpPr/>
          <p:nvPr/>
        </p:nvSpPr>
        <p:spPr>
          <a:xfrm>
            <a:off x="1600200" y="5867400"/>
            <a:ext cx="2667000" cy="838200"/>
          </a:xfrm>
          <a:prstGeom prst="ellipse">
            <a:avLst/>
          </a:prstGeom>
          <a:solidFill>
            <a:srgbClr val="FF000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lvl="0" algn="ctr"/>
            <a:r>
              <a:rPr lang="en-US" kern="1200" dirty="0" smtClean="0">
                <a:solidFill>
                  <a:srgbClr val="000000"/>
                </a:solidFill>
              </a:rPr>
              <a:t/>
            </a:r>
            <a:br>
              <a:rPr lang="en-US" kern="1200" dirty="0" smtClean="0">
                <a:solidFill>
                  <a:srgbClr val="000000"/>
                </a:solidFill>
              </a:rPr>
            </a:br>
            <a:r>
              <a:rPr lang="en-US" kern="1200" dirty="0" smtClean="0">
                <a:solidFill>
                  <a:srgbClr val="000000"/>
                </a:solidFill>
              </a:rPr>
              <a:t>Career </a:t>
            </a:r>
            <a:r>
              <a:rPr lang="en-US" kern="1200" dirty="0">
                <a:solidFill>
                  <a:srgbClr val="000000"/>
                </a:solidFill>
              </a:rPr>
              <a:t>guidance</a:t>
            </a:r>
            <a:endParaRPr lang="en-US" kern="1200" dirty="0"/>
          </a:p>
          <a:p>
            <a:pPr algn="ctr"/>
            <a:endParaRPr lang="en-US" kern="1200" dirty="0"/>
          </a:p>
        </p:txBody>
      </p:sp>
      <p:sp>
        <p:nvSpPr>
          <p:cNvPr id="13" name="Oval 12"/>
          <p:cNvSpPr/>
          <p:nvPr/>
        </p:nvSpPr>
        <p:spPr>
          <a:xfrm>
            <a:off x="152400" y="4800600"/>
            <a:ext cx="2590800" cy="1064947"/>
          </a:xfrm>
          <a:prstGeom prst="ellipse">
            <a:avLst/>
          </a:prstGeom>
          <a:solidFill>
            <a:srgbClr val="FF000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defRPr/>
            </a:pPr>
            <a:r>
              <a:rPr lang="en-US" kern="1200" dirty="0">
                <a:solidFill>
                  <a:srgbClr val="000000"/>
                </a:solidFill>
              </a:rPr>
              <a:t>CVS: lifelong learning, upgrading</a:t>
            </a:r>
          </a:p>
        </p:txBody>
      </p:sp>
      <p:sp>
        <p:nvSpPr>
          <p:cNvPr id="14" name="Oval 13"/>
          <p:cNvSpPr/>
          <p:nvPr/>
        </p:nvSpPr>
        <p:spPr>
          <a:xfrm>
            <a:off x="0" y="3053942"/>
            <a:ext cx="2569557" cy="1213258"/>
          </a:xfrm>
          <a:prstGeom prst="ellipse">
            <a:avLst/>
          </a:prstGeom>
          <a:solidFill>
            <a:srgbClr val="FF000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lvl="0" algn="ctr">
              <a:spcBef>
                <a:spcPct val="0"/>
              </a:spcBef>
              <a:defRPr/>
            </a:pPr>
            <a:r>
              <a:rPr lang="en-US" sz="1600" kern="1200" dirty="0">
                <a:solidFill>
                  <a:srgbClr val="000000"/>
                </a:solidFill>
              </a:rPr>
              <a:t>TVET </a:t>
            </a:r>
            <a:r>
              <a:rPr lang="en-US" sz="1600" kern="1200" dirty="0" smtClean="0">
                <a:solidFill>
                  <a:srgbClr val="000000"/>
                </a:solidFill>
              </a:rPr>
              <a:t>curricula </a:t>
            </a:r>
            <a:r>
              <a:rPr lang="en-US" sz="1600" kern="1200" dirty="0">
                <a:solidFill>
                  <a:srgbClr val="000000"/>
                </a:solidFill>
              </a:rPr>
              <a:t>development (modular, market relevant, </a:t>
            </a:r>
            <a:r>
              <a:rPr lang="en-US" sz="1600" b="1" kern="1200" dirty="0">
                <a:solidFill>
                  <a:srgbClr val="000000"/>
                </a:solidFill>
              </a:rPr>
              <a:t>…) </a:t>
            </a:r>
            <a:endParaRPr lang="en-US" sz="1600" b="1" kern="1200" dirty="0"/>
          </a:p>
        </p:txBody>
      </p:sp>
      <p:sp>
        <p:nvSpPr>
          <p:cNvPr id="15" name="Oval 14"/>
          <p:cNvSpPr/>
          <p:nvPr/>
        </p:nvSpPr>
        <p:spPr>
          <a:xfrm>
            <a:off x="5334000" y="5638800"/>
            <a:ext cx="1981200" cy="1066800"/>
          </a:xfrm>
          <a:prstGeom prst="ellipse">
            <a:avLst/>
          </a:prstGeom>
          <a:solidFill>
            <a:srgbClr val="FF000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lvl="0" algn="ctr">
              <a:defRPr/>
            </a:pPr>
            <a:r>
              <a:rPr lang="en-US" kern="1200" dirty="0">
                <a:solidFill>
                  <a:srgbClr val="000000"/>
                </a:solidFill>
              </a:rPr>
              <a:t>LMIS</a:t>
            </a:r>
            <a:endParaRPr lang="en-US" kern="1200" dirty="0"/>
          </a:p>
        </p:txBody>
      </p:sp>
      <p:sp>
        <p:nvSpPr>
          <p:cNvPr id="16" name="Oval 15"/>
          <p:cNvSpPr/>
          <p:nvPr/>
        </p:nvSpPr>
        <p:spPr>
          <a:xfrm>
            <a:off x="6723658" y="4191000"/>
            <a:ext cx="2400300" cy="1384834"/>
          </a:xfrm>
          <a:prstGeom prst="ellipse">
            <a:avLst/>
          </a:prstGeom>
          <a:solidFill>
            <a:srgbClr val="FF000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defRPr/>
            </a:pPr>
            <a:r>
              <a:rPr lang="en-US" kern="1200" dirty="0">
                <a:solidFill>
                  <a:srgbClr val="000000"/>
                </a:solidFill>
              </a:rPr>
              <a:t>Facilitation</a:t>
            </a:r>
            <a:r>
              <a:rPr lang="en-US" kern="1200" dirty="0" smtClean="0">
                <a:solidFill>
                  <a:srgbClr val="000000"/>
                </a:solidFill>
              </a:rPr>
              <a:t>/ nurture </a:t>
            </a:r>
            <a:r>
              <a:rPr lang="en-US" kern="1200" dirty="0">
                <a:solidFill>
                  <a:srgbClr val="000000"/>
                </a:solidFill>
              </a:rPr>
              <a:t>of PS involvement</a:t>
            </a:r>
            <a:r>
              <a:rPr lang="en-US" kern="1200" dirty="0" smtClean="0">
                <a:solidFill>
                  <a:srgbClr val="000000"/>
                </a:solidFill>
              </a:rPr>
              <a:t>/ guidance</a:t>
            </a:r>
            <a:endParaRPr lang="en-US" kern="1200" dirty="0">
              <a:solidFill>
                <a:srgbClr val="000000"/>
              </a:solidFill>
            </a:endParaRPr>
          </a:p>
        </p:txBody>
      </p:sp>
      <p:sp>
        <p:nvSpPr>
          <p:cNvPr id="17" name="Oval 16"/>
          <p:cNvSpPr/>
          <p:nvPr/>
        </p:nvSpPr>
        <p:spPr>
          <a:xfrm>
            <a:off x="6858000" y="2971800"/>
            <a:ext cx="2209800" cy="1057359"/>
          </a:xfrm>
          <a:prstGeom prst="ellipse">
            <a:avLst/>
          </a:prstGeom>
          <a:solidFill>
            <a:srgbClr val="FF000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kern="1200" dirty="0">
                <a:solidFill>
                  <a:srgbClr val="000000"/>
                </a:solidFill>
              </a:rPr>
              <a:t>Occupational licensing</a:t>
            </a:r>
          </a:p>
        </p:txBody>
      </p:sp>
    </p:spTree>
    <p:extLst>
      <p:ext uri="{BB962C8B-B14F-4D97-AF65-F5344CB8AC3E}">
        <p14:creationId xmlns:p14="http://schemas.microsoft.com/office/powerpoint/2010/main" val="1535044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ontent Placeholder 3"/>
          <p:cNvGraphicFramePr>
            <a:graphicFrameLocks/>
          </p:cNvGraphicFramePr>
          <p:nvPr>
            <p:extLst>
              <p:ext uri="{D42A27DB-BD31-4B8C-83A1-F6EECF244321}">
                <p14:modId xmlns:p14="http://schemas.microsoft.com/office/powerpoint/2010/main" val="3409380950"/>
              </p:ext>
            </p:extLst>
          </p:nvPr>
        </p:nvGraphicFramePr>
        <p:xfrm>
          <a:off x="420002" y="1371600"/>
          <a:ext cx="8229600" cy="40718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5" name="Rectangle 14"/>
          <p:cNvSpPr/>
          <p:nvPr/>
        </p:nvSpPr>
        <p:spPr>
          <a:xfrm>
            <a:off x="752785" y="152400"/>
            <a:ext cx="7678384" cy="646331"/>
          </a:xfrm>
          <a:prstGeom prst="rect">
            <a:avLst/>
          </a:prstGeom>
        </p:spPr>
        <p:txBody>
          <a:bodyPr wrap="none">
            <a:spAutoFit/>
          </a:bodyPr>
          <a:lstStyle/>
          <a:p>
            <a:pPr eaLnBrk="0" fontAlgn="base" hangingPunct="0">
              <a:spcBef>
                <a:spcPct val="0"/>
              </a:spcBef>
              <a:spcAft>
                <a:spcPct val="0"/>
              </a:spcAft>
              <a:defRPr/>
            </a:pPr>
            <a:r>
              <a:rPr lang="en-US" sz="3600" b="1" dirty="0" smtClean="0">
                <a:solidFill>
                  <a:srgbClr val="00AEEF"/>
                </a:solidFill>
                <a:latin typeface="Arial" pitchFamily="34" charset="0"/>
                <a:ea typeface="+mj-ea"/>
                <a:cs typeface="Arial" pitchFamily="34" charset="0"/>
              </a:rPr>
              <a:t>R2 : WBL fund = motor for change</a:t>
            </a:r>
            <a:endParaRPr lang="en-GB" sz="2000" kern="0" dirty="0">
              <a:solidFill>
                <a:srgbClr val="3399FF"/>
              </a:solidFill>
              <a:latin typeface="Arial" pitchFamily="34" charset="0"/>
              <a:cs typeface="Arial" pitchFamily="34" charset="0"/>
            </a:endParaRPr>
          </a:p>
        </p:txBody>
      </p:sp>
    </p:spTree>
    <p:extLst>
      <p:ext uri="{BB962C8B-B14F-4D97-AF65-F5344CB8AC3E}">
        <p14:creationId xmlns:p14="http://schemas.microsoft.com/office/powerpoint/2010/main" val="22291780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4"/>
          <p:cNvSpPr>
            <a:spLocks noGrp="1"/>
          </p:cNvSpPr>
          <p:nvPr>
            <p:ph type="title"/>
          </p:nvPr>
        </p:nvSpPr>
        <p:spPr>
          <a:xfrm>
            <a:off x="381000" y="1600200"/>
            <a:ext cx="8458200" cy="3352800"/>
          </a:xfrm>
        </p:spPr>
        <p:txBody>
          <a:bodyPr>
            <a:normAutofit/>
          </a:bodyPr>
          <a:lstStyle/>
          <a:p>
            <a:pPr marL="171450" lvl="0" indent="-171450"/>
            <a:r>
              <a:rPr lang="en-US" dirty="0" smtClean="0"/>
              <a:t>Socio-Economical Background</a:t>
            </a:r>
            <a:endParaRPr lang="en-US" dirty="0"/>
          </a:p>
        </p:txBody>
      </p:sp>
    </p:spTree>
    <p:extLst>
      <p:ext uri="{BB962C8B-B14F-4D97-AF65-F5344CB8AC3E}">
        <p14:creationId xmlns:p14="http://schemas.microsoft.com/office/powerpoint/2010/main" val="139502123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00AEEF"/>
                </a:solidFill>
              </a:rPr>
              <a:t>R3: </a:t>
            </a:r>
            <a:r>
              <a:rPr lang="en-US" dirty="0">
                <a:solidFill>
                  <a:srgbClr val="00AEEF"/>
                </a:solidFill>
              </a:rPr>
              <a:t>Targeted S</a:t>
            </a:r>
            <a:r>
              <a:rPr lang="en-US" dirty="0" smtClean="0">
                <a:solidFill>
                  <a:srgbClr val="00AEEF"/>
                </a:solidFill>
              </a:rPr>
              <a:t>cholarships</a:t>
            </a:r>
            <a:endParaRPr lang="en-GB" dirty="0"/>
          </a:p>
        </p:txBody>
      </p:sp>
      <p:sp>
        <p:nvSpPr>
          <p:cNvPr id="3" name="Content Placeholder 2"/>
          <p:cNvSpPr>
            <a:spLocks noGrp="1"/>
          </p:cNvSpPr>
          <p:nvPr>
            <p:ph idx="1"/>
          </p:nvPr>
        </p:nvSpPr>
        <p:spPr/>
        <p:txBody>
          <a:bodyPr/>
          <a:lstStyle/>
          <a:p>
            <a:pPr marL="0" indent="0">
              <a:buNone/>
            </a:pPr>
            <a:r>
              <a:rPr lang="en-US" sz="2000" dirty="0"/>
              <a:t>Objective: </a:t>
            </a:r>
            <a:r>
              <a:rPr lang="en-US" sz="2000" dirty="0">
                <a:latin typeface="Arial" charset="0"/>
              </a:rPr>
              <a:t>TARGET to ensure equal access to TVET &amp; WBL for disadvantaged groups and </a:t>
            </a:r>
            <a:r>
              <a:rPr lang="en-US" sz="2000" dirty="0" smtClean="0">
                <a:latin typeface="Arial" charset="0"/>
              </a:rPr>
              <a:t>gender:</a:t>
            </a:r>
            <a:endParaRPr lang="en-US" sz="2000" dirty="0">
              <a:latin typeface="Arial" charset="0"/>
            </a:endParaRPr>
          </a:p>
          <a:p>
            <a:pPr lvl="0"/>
            <a:r>
              <a:rPr lang="en-US" sz="1800" b="0" dirty="0" smtClean="0"/>
              <a:t>Agreed </a:t>
            </a:r>
            <a:r>
              <a:rPr lang="en-US" sz="1800" b="0" dirty="0"/>
              <a:t>&amp; verifiable selection criteria (social background)</a:t>
            </a:r>
          </a:p>
          <a:p>
            <a:r>
              <a:rPr lang="en-US" sz="1800" b="0" dirty="0"/>
              <a:t>Stimulate </a:t>
            </a:r>
            <a:r>
              <a:rPr lang="en-US" sz="1800" b="0" dirty="0" smtClean="0"/>
              <a:t>employment </a:t>
            </a:r>
            <a:r>
              <a:rPr lang="en-US" sz="1800" b="0" dirty="0"/>
              <a:t>(seek co-financing to ensure sustainability</a:t>
            </a:r>
            <a:r>
              <a:rPr lang="en-US" sz="1800" b="0" dirty="0" smtClean="0"/>
              <a:t>)</a:t>
            </a:r>
          </a:p>
          <a:p>
            <a:pPr lvl="0"/>
            <a:r>
              <a:rPr lang="en-US" sz="1800" b="0" dirty="0"/>
              <a:t>Eligible costs: transport, tuition fee, uniforms, insurance, </a:t>
            </a:r>
            <a:r>
              <a:rPr lang="en-US" sz="1800" b="0" dirty="0" smtClean="0"/>
              <a:t>etc</a:t>
            </a:r>
            <a:r>
              <a:rPr lang="en-US" sz="1800" b="0" dirty="0"/>
              <a:t>. </a:t>
            </a:r>
            <a:endParaRPr lang="en-US" sz="1800" b="0" dirty="0" smtClean="0"/>
          </a:p>
          <a:p>
            <a:r>
              <a:rPr lang="en-US" sz="1800" b="0" dirty="0"/>
              <a:t>Back-to-back to WBL fund</a:t>
            </a:r>
          </a:p>
          <a:p>
            <a:pPr marL="0" indent="0" eaLnBrk="0" fontAlgn="base" hangingPunct="0">
              <a:spcBef>
                <a:spcPct val="0"/>
              </a:spcBef>
              <a:spcAft>
                <a:spcPct val="0"/>
              </a:spcAft>
              <a:buNone/>
            </a:pPr>
            <a:endParaRPr lang="en-US" dirty="0" smtClean="0"/>
          </a:p>
          <a:p>
            <a:pPr lvl="0"/>
            <a:endParaRPr lang="en-US" dirty="0" smtClean="0"/>
          </a:p>
          <a:p>
            <a:pPr lvl="0"/>
            <a:endParaRPr lang="en-US" dirty="0"/>
          </a:p>
          <a:p>
            <a:endParaRPr lang="en-US" dirty="0"/>
          </a:p>
          <a:p>
            <a:pPr lvl="0"/>
            <a:endParaRPr lang="en-GB" dirty="0"/>
          </a:p>
        </p:txBody>
      </p:sp>
    </p:spTree>
    <p:extLst>
      <p:ext uri="{BB962C8B-B14F-4D97-AF65-F5344CB8AC3E}">
        <p14:creationId xmlns:p14="http://schemas.microsoft.com/office/powerpoint/2010/main" val="115708725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4"/>
          <p:cNvSpPr>
            <a:spLocks noGrp="1"/>
          </p:cNvSpPr>
          <p:nvPr>
            <p:ph type="title"/>
          </p:nvPr>
        </p:nvSpPr>
        <p:spPr>
          <a:xfrm>
            <a:off x="381000" y="1600200"/>
            <a:ext cx="8458200" cy="3352800"/>
          </a:xfrm>
        </p:spPr>
        <p:txBody>
          <a:bodyPr>
            <a:normAutofit fontScale="90000"/>
          </a:bodyPr>
          <a:lstStyle/>
          <a:p>
            <a:pPr marL="171450" lvl="0" indent="-171450"/>
            <a:r>
              <a:rPr lang="en-US" dirty="0"/>
              <a:t>Digesting the 100+ recommendations of the </a:t>
            </a:r>
            <a:r>
              <a:rPr lang="en-US" dirty="0" smtClean="0"/>
              <a:t>inception study</a:t>
            </a:r>
            <a:br>
              <a:rPr lang="en-US" dirty="0" smtClean="0"/>
            </a:br>
            <a:r>
              <a:rPr lang="en-US" dirty="0"/>
              <a:t/>
            </a:r>
            <a:br>
              <a:rPr lang="en-US" dirty="0"/>
            </a:br>
            <a:r>
              <a:rPr lang="en-US" dirty="0" smtClean="0"/>
              <a:t>into </a:t>
            </a:r>
            <a:br>
              <a:rPr lang="en-US" dirty="0" smtClean="0"/>
            </a:br>
            <a:r>
              <a:rPr lang="en-US" dirty="0"/>
              <a:t/>
            </a:r>
            <a:br>
              <a:rPr lang="en-US" dirty="0"/>
            </a:br>
            <a:r>
              <a:rPr lang="en-US" sz="4900" dirty="0" smtClean="0">
                <a:solidFill>
                  <a:schemeClr val="accent1">
                    <a:lumMod val="50000"/>
                  </a:schemeClr>
                </a:solidFill>
              </a:rPr>
              <a:t>Different WBL Work Packages</a:t>
            </a:r>
            <a:endParaRPr lang="en-US" sz="4900" dirty="0">
              <a:solidFill>
                <a:schemeClr val="accent1">
                  <a:lumMod val="50000"/>
                </a:schemeClr>
              </a:solidFill>
            </a:endParaRPr>
          </a:p>
        </p:txBody>
      </p:sp>
    </p:spTree>
    <p:extLst>
      <p:ext uri="{BB962C8B-B14F-4D97-AF65-F5344CB8AC3E}">
        <p14:creationId xmlns:p14="http://schemas.microsoft.com/office/powerpoint/2010/main" val="155291243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64451" y="1981200"/>
            <a:ext cx="7379549" cy="4267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7" name="TextBox 6"/>
          <p:cNvSpPr txBox="1"/>
          <p:nvPr/>
        </p:nvSpPr>
        <p:spPr>
          <a:xfrm>
            <a:off x="6858000" y="2575643"/>
            <a:ext cx="1143000" cy="276999"/>
          </a:xfrm>
          <a:prstGeom prst="rect">
            <a:avLst/>
          </a:prstGeom>
          <a:noFill/>
        </p:spPr>
        <p:txBody>
          <a:bodyPr wrap="square" rtlCol="0">
            <a:spAutoFit/>
          </a:bodyPr>
          <a:lstStyle/>
          <a:p>
            <a:r>
              <a:rPr lang="en-US" sz="1200" b="1" dirty="0" smtClean="0">
                <a:solidFill>
                  <a:schemeClr val="tx1"/>
                </a:solidFill>
              </a:rPr>
              <a:t>4. Financing</a:t>
            </a:r>
            <a:endParaRPr lang="en-GB" sz="1200" b="1" dirty="0">
              <a:solidFill>
                <a:schemeClr val="tx1"/>
              </a:solidFill>
            </a:endParaRPr>
          </a:p>
        </p:txBody>
      </p:sp>
      <p:sp>
        <p:nvSpPr>
          <p:cNvPr id="8" name="TextBox 7"/>
          <p:cNvSpPr txBox="1"/>
          <p:nvPr/>
        </p:nvSpPr>
        <p:spPr>
          <a:xfrm>
            <a:off x="5562600" y="3468831"/>
            <a:ext cx="1066800" cy="461665"/>
          </a:xfrm>
          <a:prstGeom prst="rect">
            <a:avLst/>
          </a:prstGeom>
          <a:noFill/>
        </p:spPr>
        <p:txBody>
          <a:bodyPr wrap="square" rtlCol="0">
            <a:spAutoFit/>
          </a:bodyPr>
          <a:lstStyle/>
          <a:p>
            <a:r>
              <a:rPr lang="en-US" sz="1200" b="1" dirty="0" smtClean="0">
                <a:solidFill>
                  <a:schemeClr val="tx1"/>
                </a:solidFill>
              </a:rPr>
              <a:t>3. Legal </a:t>
            </a:r>
          </a:p>
          <a:p>
            <a:r>
              <a:rPr lang="en-US" sz="1200" b="1" dirty="0" smtClean="0">
                <a:solidFill>
                  <a:schemeClr val="tx1"/>
                </a:solidFill>
              </a:rPr>
              <a:t>Framework</a:t>
            </a:r>
            <a:endParaRPr lang="en-GB" sz="1200" b="1" dirty="0">
              <a:solidFill>
                <a:schemeClr val="tx1"/>
              </a:solidFill>
            </a:endParaRPr>
          </a:p>
        </p:txBody>
      </p:sp>
      <p:sp>
        <p:nvSpPr>
          <p:cNvPr id="9" name="TextBox 8"/>
          <p:cNvSpPr txBox="1"/>
          <p:nvPr/>
        </p:nvSpPr>
        <p:spPr>
          <a:xfrm>
            <a:off x="4112616" y="4264661"/>
            <a:ext cx="1421551" cy="646331"/>
          </a:xfrm>
          <a:prstGeom prst="rect">
            <a:avLst/>
          </a:prstGeom>
          <a:noFill/>
        </p:spPr>
        <p:txBody>
          <a:bodyPr wrap="square" rtlCol="0">
            <a:spAutoFit/>
          </a:bodyPr>
          <a:lstStyle/>
          <a:p>
            <a:r>
              <a:rPr lang="en-US" sz="1200" b="1" dirty="0" smtClean="0">
                <a:solidFill>
                  <a:schemeClr val="tx1"/>
                </a:solidFill>
              </a:rPr>
              <a:t>2. Roles </a:t>
            </a:r>
          </a:p>
          <a:p>
            <a:r>
              <a:rPr lang="en-US" sz="1200" b="1" dirty="0" smtClean="0">
                <a:solidFill>
                  <a:schemeClr val="tx1"/>
                </a:solidFill>
              </a:rPr>
              <a:t>and Responsibilities</a:t>
            </a:r>
            <a:endParaRPr lang="en-GB" sz="1200" b="1" dirty="0">
              <a:solidFill>
                <a:schemeClr val="tx1"/>
              </a:solidFill>
            </a:endParaRPr>
          </a:p>
        </p:txBody>
      </p:sp>
      <p:sp>
        <p:nvSpPr>
          <p:cNvPr id="10" name="TextBox 9"/>
          <p:cNvSpPr txBox="1"/>
          <p:nvPr/>
        </p:nvSpPr>
        <p:spPr>
          <a:xfrm>
            <a:off x="3021933" y="5245156"/>
            <a:ext cx="2564551" cy="461665"/>
          </a:xfrm>
          <a:prstGeom prst="rect">
            <a:avLst/>
          </a:prstGeom>
          <a:noFill/>
        </p:spPr>
        <p:txBody>
          <a:bodyPr wrap="square" rtlCol="0">
            <a:spAutoFit/>
          </a:bodyPr>
          <a:lstStyle/>
          <a:p>
            <a:r>
              <a:rPr lang="en-US" sz="1200" b="1" dirty="0" smtClean="0">
                <a:solidFill>
                  <a:schemeClr val="tx1"/>
                </a:solidFill>
              </a:rPr>
              <a:t>1. Social</a:t>
            </a:r>
          </a:p>
          <a:p>
            <a:r>
              <a:rPr lang="en-US" sz="1200" b="1" dirty="0" smtClean="0">
                <a:solidFill>
                  <a:schemeClr val="tx1"/>
                </a:solidFill>
              </a:rPr>
              <a:t>Dialogue</a:t>
            </a:r>
            <a:endParaRPr lang="en-GB" sz="1200" b="1" dirty="0">
              <a:solidFill>
                <a:schemeClr val="tx1"/>
              </a:solidFill>
            </a:endParaRPr>
          </a:p>
        </p:txBody>
      </p:sp>
      <p:sp>
        <p:nvSpPr>
          <p:cNvPr id="13" name="Title 4"/>
          <p:cNvSpPr>
            <a:spLocks noGrp="1"/>
          </p:cNvSpPr>
          <p:nvPr>
            <p:ph type="title"/>
          </p:nvPr>
        </p:nvSpPr>
        <p:spPr>
          <a:xfrm>
            <a:off x="381000" y="762000"/>
            <a:ext cx="8458200" cy="990600"/>
          </a:xfrm>
        </p:spPr>
        <p:txBody>
          <a:bodyPr>
            <a:normAutofit fontScale="90000"/>
          </a:bodyPr>
          <a:lstStyle/>
          <a:p>
            <a:pPr marL="171450" indent="-171450"/>
            <a:r>
              <a:rPr lang="en-US" dirty="0" smtClean="0"/>
              <a:t>Applying the 4 ILO Building Blocks</a:t>
            </a:r>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6958" y="1981200"/>
            <a:ext cx="1904677" cy="2606626"/>
          </a:xfrm>
          <a:prstGeom prst="rect">
            <a:avLst/>
          </a:prstGeom>
        </p:spPr>
      </p:pic>
    </p:spTree>
    <p:extLst>
      <p:ext uri="{BB962C8B-B14F-4D97-AF65-F5344CB8AC3E}">
        <p14:creationId xmlns:p14="http://schemas.microsoft.com/office/powerpoint/2010/main" val="219067098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Table 12"/>
          <p:cNvGraphicFramePr>
            <a:graphicFrameLocks noGrp="1"/>
          </p:cNvGraphicFramePr>
          <p:nvPr>
            <p:extLst>
              <p:ext uri="{D42A27DB-BD31-4B8C-83A1-F6EECF244321}">
                <p14:modId xmlns:p14="http://schemas.microsoft.com/office/powerpoint/2010/main" val="3786920304"/>
              </p:ext>
            </p:extLst>
          </p:nvPr>
        </p:nvGraphicFramePr>
        <p:xfrm>
          <a:off x="4953000" y="1219202"/>
          <a:ext cx="3962400" cy="4975530"/>
        </p:xfrm>
        <a:graphic>
          <a:graphicData uri="http://schemas.openxmlformats.org/drawingml/2006/table">
            <a:tbl>
              <a:tblPr firstRow="1" firstCol="1" bandRow="1">
                <a:tableStyleId>{5C22544A-7EE6-4342-B048-85BDC9FD1C3A}</a:tableStyleId>
              </a:tblPr>
              <a:tblGrid>
                <a:gridCol w="1143000"/>
                <a:gridCol w="2819400"/>
              </a:tblGrid>
              <a:tr h="766748">
                <a:tc>
                  <a:txBody>
                    <a:bodyPr/>
                    <a:lstStyle/>
                    <a:p>
                      <a:pPr marL="457200" marR="0" algn="just">
                        <a:spcBef>
                          <a:spcPts val="0"/>
                        </a:spcBef>
                        <a:spcAft>
                          <a:spcPts val="0"/>
                        </a:spcAft>
                      </a:pPr>
                      <a:r>
                        <a:rPr lang="en-US" sz="1000" dirty="0">
                          <a:effectLst/>
                        </a:rPr>
                        <a:t> </a:t>
                      </a:r>
                      <a:endParaRPr lang="en-US" sz="1000" dirty="0">
                        <a:effectLst/>
                        <a:latin typeface="Calibri"/>
                        <a:ea typeface="Times New Roman"/>
                        <a:cs typeface="Times New Roman"/>
                      </a:endParaRPr>
                    </a:p>
                  </a:txBody>
                  <a:tcPr marL="68580" marR="68580" marT="0" marB="0" anchor="ctr"/>
                </a:tc>
                <a:tc>
                  <a:txBody>
                    <a:bodyPr/>
                    <a:lstStyle/>
                    <a:p>
                      <a:pPr marL="457200" marR="0" algn="l">
                        <a:spcBef>
                          <a:spcPts val="0"/>
                        </a:spcBef>
                        <a:spcAft>
                          <a:spcPts val="0"/>
                        </a:spcAft>
                      </a:pPr>
                      <a:r>
                        <a:rPr lang="en-US" sz="1200" dirty="0" smtClean="0">
                          <a:effectLst/>
                        </a:rPr>
                        <a:t># work </a:t>
                      </a:r>
                      <a:r>
                        <a:rPr lang="en-US" sz="1200" dirty="0">
                          <a:effectLst/>
                        </a:rPr>
                        <a:t>packages to be outsourced or implementation to be coordinated with other TVET actors</a:t>
                      </a:r>
                      <a:endParaRPr lang="en-US" sz="1200" dirty="0">
                        <a:effectLst/>
                        <a:latin typeface="Calibri"/>
                        <a:ea typeface="Times New Roman"/>
                        <a:cs typeface="Times New Roman"/>
                      </a:endParaRPr>
                    </a:p>
                  </a:txBody>
                  <a:tcPr marL="68580" marR="68580" marT="0" marB="0" anchor="ctr"/>
                </a:tc>
              </a:tr>
              <a:tr h="430194">
                <a:tc>
                  <a:txBody>
                    <a:bodyPr/>
                    <a:lstStyle/>
                    <a:p>
                      <a:pPr marL="457200" marR="0" algn="just">
                        <a:spcBef>
                          <a:spcPts val="0"/>
                        </a:spcBef>
                        <a:spcAft>
                          <a:spcPts val="0"/>
                        </a:spcAft>
                      </a:pPr>
                      <a:r>
                        <a:rPr lang="en-US" sz="1000">
                          <a:effectLst/>
                        </a:rPr>
                        <a:t>OUT 1</a:t>
                      </a:r>
                      <a:endParaRPr lang="en-US" sz="1000">
                        <a:effectLst/>
                        <a:latin typeface="Calibri"/>
                        <a:ea typeface="Times New Roman"/>
                        <a:cs typeface="Times New Roman"/>
                      </a:endParaRPr>
                    </a:p>
                  </a:txBody>
                  <a:tcPr marL="68580" marR="68580" marT="0" marB="0" anchor="ctr"/>
                </a:tc>
                <a:tc>
                  <a:txBody>
                    <a:bodyPr/>
                    <a:lstStyle/>
                    <a:p>
                      <a:pPr marL="457200" marR="0" algn="l">
                        <a:spcBef>
                          <a:spcPts val="0"/>
                        </a:spcBef>
                        <a:spcAft>
                          <a:spcPts val="0"/>
                        </a:spcAft>
                      </a:pPr>
                      <a:r>
                        <a:rPr lang="en-US" sz="1100" dirty="0">
                          <a:effectLst/>
                        </a:rPr>
                        <a:t>social dialogue</a:t>
                      </a:r>
                      <a:endParaRPr lang="en-US" sz="1100" dirty="0">
                        <a:effectLst/>
                        <a:latin typeface="Calibri"/>
                        <a:ea typeface="Times New Roman"/>
                        <a:cs typeface="Times New Roman"/>
                      </a:endParaRPr>
                    </a:p>
                  </a:txBody>
                  <a:tcPr marL="68580" marR="68580" marT="0" marB="0" anchor="ctr"/>
                </a:tc>
              </a:tr>
              <a:tr h="430194">
                <a:tc>
                  <a:txBody>
                    <a:bodyPr/>
                    <a:lstStyle/>
                    <a:p>
                      <a:pPr marL="457200" marR="0" algn="just">
                        <a:spcBef>
                          <a:spcPts val="0"/>
                        </a:spcBef>
                        <a:spcAft>
                          <a:spcPts val="0"/>
                        </a:spcAft>
                      </a:pPr>
                      <a:r>
                        <a:rPr lang="en-US" sz="1000" dirty="0">
                          <a:effectLst/>
                        </a:rPr>
                        <a:t>OUT 2</a:t>
                      </a:r>
                      <a:endParaRPr lang="en-US" sz="1000" dirty="0">
                        <a:effectLst/>
                        <a:latin typeface="Calibri"/>
                        <a:ea typeface="Times New Roman"/>
                        <a:cs typeface="Times New Roman"/>
                      </a:endParaRPr>
                    </a:p>
                  </a:txBody>
                  <a:tcPr marL="68580" marR="68580" marT="0" marB="0" anchor="ctr"/>
                </a:tc>
                <a:tc>
                  <a:txBody>
                    <a:bodyPr/>
                    <a:lstStyle/>
                    <a:p>
                      <a:pPr marL="457200" marR="0" algn="just">
                        <a:spcBef>
                          <a:spcPts val="0"/>
                        </a:spcBef>
                        <a:spcAft>
                          <a:spcPts val="0"/>
                        </a:spcAft>
                      </a:pPr>
                      <a:r>
                        <a:rPr lang="en-US" sz="1100" dirty="0" smtClean="0">
                          <a:effectLst/>
                        </a:rPr>
                        <a:t>WBL </a:t>
                      </a:r>
                      <a:r>
                        <a:rPr lang="en-US" sz="1100" dirty="0">
                          <a:effectLst/>
                        </a:rPr>
                        <a:t>curricula</a:t>
                      </a:r>
                      <a:endParaRPr lang="en-US" sz="1100" dirty="0">
                        <a:effectLst/>
                        <a:latin typeface="Calibri"/>
                        <a:ea typeface="Times New Roman"/>
                        <a:cs typeface="Times New Roman"/>
                      </a:endParaRPr>
                    </a:p>
                  </a:txBody>
                  <a:tcPr marL="68580" marR="68580" marT="0" marB="0" anchor="ctr"/>
                </a:tc>
              </a:tr>
              <a:tr h="430194">
                <a:tc>
                  <a:txBody>
                    <a:bodyPr/>
                    <a:lstStyle/>
                    <a:p>
                      <a:pPr marL="457200" marR="0" algn="just">
                        <a:spcBef>
                          <a:spcPts val="0"/>
                        </a:spcBef>
                        <a:spcAft>
                          <a:spcPts val="0"/>
                        </a:spcAft>
                      </a:pPr>
                      <a:r>
                        <a:rPr lang="en-US" sz="1000">
                          <a:effectLst/>
                        </a:rPr>
                        <a:t>OUT 3</a:t>
                      </a:r>
                      <a:endParaRPr lang="en-US" sz="1000">
                        <a:effectLst/>
                        <a:latin typeface="Calibri"/>
                        <a:ea typeface="Times New Roman"/>
                        <a:cs typeface="Times New Roman"/>
                      </a:endParaRPr>
                    </a:p>
                  </a:txBody>
                  <a:tcPr marL="68580" marR="68580" marT="0" marB="0" anchor="ctr"/>
                </a:tc>
                <a:tc>
                  <a:txBody>
                    <a:bodyPr/>
                    <a:lstStyle/>
                    <a:p>
                      <a:pPr marL="457200" marR="0" algn="just">
                        <a:spcBef>
                          <a:spcPts val="0"/>
                        </a:spcBef>
                        <a:spcAft>
                          <a:spcPts val="0"/>
                        </a:spcAft>
                      </a:pPr>
                      <a:r>
                        <a:rPr lang="en-US" sz="1100" dirty="0">
                          <a:effectLst/>
                        </a:rPr>
                        <a:t>Gaza TVET upgrade</a:t>
                      </a:r>
                      <a:endParaRPr lang="en-US" sz="1100" dirty="0">
                        <a:effectLst/>
                        <a:latin typeface="Calibri"/>
                        <a:ea typeface="Times New Roman"/>
                        <a:cs typeface="Times New Roman"/>
                      </a:endParaRPr>
                    </a:p>
                  </a:txBody>
                  <a:tcPr marL="68580" marR="68580" marT="0" marB="0" anchor="ctr"/>
                </a:tc>
              </a:tr>
              <a:tr h="430194">
                <a:tc>
                  <a:txBody>
                    <a:bodyPr/>
                    <a:lstStyle/>
                    <a:p>
                      <a:pPr marL="457200" marR="0" algn="just">
                        <a:spcBef>
                          <a:spcPts val="0"/>
                        </a:spcBef>
                        <a:spcAft>
                          <a:spcPts val="0"/>
                        </a:spcAft>
                      </a:pPr>
                      <a:r>
                        <a:rPr lang="en-US" sz="1000">
                          <a:effectLst/>
                        </a:rPr>
                        <a:t>OUT 4</a:t>
                      </a:r>
                      <a:endParaRPr lang="en-US" sz="1000">
                        <a:effectLst/>
                        <a:latin typeface="Calibri"/>
                        <a:ea typeface="Times New Roman"/>
                        <a:cs typeface="Times New Roman"/>
                      </a:endParaRPr>
                    </a:p>
                  </a:txBody>
                  <a:tcPr marL="68580" marR="68580" marT="0" marB="0" anchor="ctr"/>
                </a:tc>
                <a:tc>
                  <a:txBody>
                    <a:bodyPr/>
                    <a:lstStyle/>
                    <a:p>
                      <a:pPr marL="457200" marR="0" algn="just">
                        <a:spcBef>
                          <a:spcPts val="0"/>
                        </a:spcBef>
                        <a:spcAft>
                          <a:spcPts val="0"/>
                        </a:spcAft>
                      </a:pPr>
                      <a:r>
                        <a:rPr lang="en-US" sz="1100" dirty="0">
                          <a:effectLst/>
                        </a:rPr>
                        <a:t>M&amp;E system</a:t>
                      </a:r>
                      <a:endParaRPr lang="en-US" sz="1100" dirty="0">
                        <a:effectLst/>
                        <a:latin typeface="Calibri"/>
                        <a:ea typeface="Times New Roman"/>
                        <a:cs typeface="Times New Roman"/>
                      </a:endParaRPr>
                    </a:p>
                  </a:txBody>
                  <a:tcPr marL="68580" marR="68580" marT="0" marB="0" anchor="ctr"/>
                </a:tc>
              </a:tr>
              <a:tr h="430194">
                <a:tc>
                  <a:txBody>
                    <a:bodyPr/>
                    <a:lstStyle/>
                    <a:p>
                      <a:pPr marL="457200" marR="0" algn="just">
                        <a:spcBef>
                          <a:spcPts val="0"/>
                        </a:spcBef>
                        <a:spcAft>
                          <a:spcPts val="0"/>
                        </a:spcAft>
                      </a:pPr>
                      <a:r>
                        <a:rPr lang="en-US" sz="1000">
                          <a:effectLst/>
                        </a:rPr>
                        <a:t>OUT 5</a:t>
                      </a:r>
                      <a:endParaRPr lang="en-US" sz="1000">
                        <a:effectLst/>
                        <a:latin typeface="Calibri"/>
                        <a:ea typeface="Times New Roman"/>
                        <a:cs typeface="Times New Roman"/>
                      </a:endParaRPr>
                    </a:p>
                  </a:txBody>
                  <a:tcPr marL="68580" marR="68580" marT="0" marB="0" anchor="ctr"/>
                </a:tc>
                <a:tc>
                  <a:txBody>
                    <a:bodyPr/>
                    <a:lstStyle/>
                    <a:p>
                      <a:pPr marL="457200" marR="0" algn="just">
                        <a:spcBef>
                          <a:spcPts val="0"/>
                        </a:spcBef>
                        <a:spcAft>
                          <a:spcPts val="0"/>
                        </a:spcAft>
                      </a:pPr>
                      <a:r>
                        <a:rPr lang="en-US" sz="1100" dirty="0" err="1" smtClean="0">
                          <a:effectLst/>
                        </a:rPr>
                        <a:t>PPP@schools</a:t>
                      </a:r>
                      <a:endParaRPr lang="en-US" sz="1100" dirty="0">
                        <a:effectLst/>
                        <a:latin typeface="Calibri"/>
                        <a:ea typeface="Times New Roman"/>
                        <a:cs typeface="Times New Roman"/>
                      </a:endParaRPr>
                    </a:p>
                  </a:txBody>
                  <a:tcPr marL="68580" marR="68580" marT="0" marB="0" anchor="ctr"/>
                </a:tc>
              </a:tr>
              <a:tr h="430194">
                <a:tc>
                  <a:txBody>
                    <a:bodyPr/>
                    <a:lstStyle/>
                    <a:p>
                      <a:pPr marL="457200" marR="0" algn="just">
                        <a:spcBef>
                          <a:spcPts val="0"/>
                        </a:spcBef>
                        <a:spcAft>
                          <a:spcPts val="0"/>
                        </a:spcAft>
                      </a:pPr>
                      <a:r>
                        <a:rPr lang="en-US" sz="1000" dirty="0">
                          <a:effectLst/>
                        </a:rPr>
                        <a:t>OUT 6</a:t>
                      </a:r>
                      <a:endParaRPr lang="en-US" sz="1000" dirty="0">
                        <a:effectLst/>
                        <a:latin typeface="Calibri"/>
                        <a:ea typeface="Times New Roman"/>
                        <a:cs typeface="Times New Roman"/>
                      </a:endParaRPr>
                    </a:p>
                  </a:txBody>
                  <a:tcPr marL="68580" marR="68580" marT="0" marB="0" anchor="ctr"/>
                </a:tc>
                <a:tc>
                  <a:txBody>
                    <a:bodyPr/>
                    <a:lstStyle/>
                    <a:p>
                      <a:pPr marL="457200" marR="0" algn="just">
                        <a:spcBef>
                          <a:spcPts val="0"/>
                        </a:spcBef>
                        <a:spcAft>
                          <a:spcPts val="0"/>
                        </a:spcAft>
                      </a:pPr>
                      <a:r>
                        <a:rPr lang="en-US" sz="1100" dirty="0">
                          <a:effectLst/>
                        </a:rPr>
                        <a:t>quality management</a:t>
                      </a:r>
                      <a:endParaRPr lang="en-US" sz="1100" dirty="0">
                        <a:effectLst/>
                        <a:latin typeface="Calibri"/>
                        <a:ea typeface="Times New Roman"/>
                        <a:cs typeface="Times New Roman"/>
                      </a:endParaRPr>
                    </a:p>
                  </a:txBody>
                  <a:tcPr marL="68580" marR="68580" marT="0" marB="0" anchor="ctr"/>
                </a:tc>
              </a:tr>
              <a:tr h="430194">
                <a:tc>
                  <a:txBody>
                    <a:bodyPr/>
                    <a:lstStyle/>
                    <a:p>
                      <a:pPr marL="457200" marR="0" algn="just">
                        <a:spcBef>
                          <a:spcPts val="0"/>
                        </a:spcBef>
                        <a:spcAft>
                          <a:spcPts val="0"/>
                        </a:spcAft>
                      </a:pPr>
                      <a:r>
                        <a:rPr lang="en-US" sz="1000">
                          <a:effectLst/>
                        </a:rPr>
                        <a:t>OUT 7</a:t>
                      </a:r>
                      <a:endParaRPr lang="en-US" sz="1000">
                        <a:effectLst/>
                        <a:latin typeface="Calibri"/>
                        <a:ea typeface="Times New Roman"/>
                        <a:cs typeface="Times New Roman"/>
                      </a:endParaRPr>
                    </a:p>
                  </a:txBody>
                  <a:tcPr marL="68580" marR="68580" marT="0" marB="0" anchor="ctr"/>
                </a:tc>
                <a:tc>
                  <a:txBody>
                    <a:bodyPr/>
                    <a:lstStyle/>
                    <a:p>
                      <a:pPr marL="457200" marR="0" algn="just">
                        <a:spcBef>
                          <a:spcPts val="0"/>
                        </a:spcBef>
                        <a:spcAft>
                          <a:spcPts val="0"/>
                        </a:spcAft>
                      </a:pPr>
                      <a:r>
                        <a:rPr lang="en-US" sz="1100" dirty="0">
                          <a:effectLst/>
                        </a:rPr>
                        <a:t>TVET providers' strategic plans</a:t>
                      </a:r>
                      <a:endParaRPr lang="en-US" sz="1100" dirty="0">
                        <a:effectLst/>
                        <a:latin typeface="Calibri"/>
                        <a:ea typeface="Times New Roman"/>
                        <a:cs typeface="Times New Roman"/>
                      </a:endParaRPr>
                    </a:p>
                  </a:txBody>
                  <a:tcPr marL="68580" marR="68580" marT="0" marB="0" anchor="ctr"/>
                </a:tc>
              </a:tr>
              <a:tr h="175713">
                <a:tc>
                  <a:txBody>
                    <a:bodyPr/>
                    <a:lstStyle/>
                    <a:p>
                      <a:pPr marL="457200" marR="0" algn="just">
                        <a:spcBef>
                          <a:spcPts val="0"/>
                        </a:spcBef>
                        <a:spcAft>
                          <a:spcPts val="0"/>
                        </a:spcAft>
                      </a:pPr>
                      <a:r>
                        <a:rPr lang="en-US" sz="1000">
                          <a:effectLst/>
                        </a:rPr>
                        <a:t>OUT 8</a:t>
                      </a:r>
                      <a:endParaRPr lang="en-US" sz="1000">
                        <a:effectLst/>
                        <a:latin typeface="Calibri"/>
                        <a:ea typeface="Times New Roman"/>
                        <a:cs typeface="Times New Roman"/>
                      </a:endParaRPr>
                    </a:p>
                  </a:txBody>
                  <a:tcPr marL="68580" marR="68580" marT="0" marB="0" anchor="ctr"/>
                </a:tc>
                <a:tc>
                  <a:txBody>
                    <a:bodyPr/>
                    <a:lstStyle/>
                    <a:p>
                      <a:pPr marL="457200" marR="0" algn="just">
                        <a:spcBef>
                          <a:spcPts val="0"/>
                        </a:spcBef>
                        <a:spcAft>
                          <a:spcPts val="0"/>
                        </a:spcAft>
                      </a:pPr>
                      <a:r>
                        <a:rPr lang="en-US" sz="1100" dirty="0">
                          <a:effectLst/>
                        </a:rPr>
                        <a:t>career counseling</a:t>
                      </a:r>
                      <a:endParaRPr lang="en-US" sz="1100" dirty="0">
                        <a:effectLst/>
                        <a:latin typeface="Calibri"/>
                        <a:ea typeface="Times New Roman"/>
                        <a:cs typeface="Times New Roman"/>
                      </a:endParaRPr>
                    </a:p>
                  </a:txBody>
                  <a:tcPr marL="68580" marR="68580" marT="0" marB="0" anchor="ctr"/>
                </a:tc>
              </a:tr>
              <a:tr h="430194">
                <a:tc>
                  <a:txBody>
                    <a:bodyPr/>
                    <a:lstStyle/>
                    <a:p>
                      <a:pPr marL="457200" marR="0" algn="just">
                        <a:spcBef>
                          <a:spcPts val="0"/>
                        </a:spcBef>
                        <a:spcAft>
                          <a:spcPts val="0"/>
                        </a:spcAft>
                      </a:pPr>
                      <a:r>
                        <a:rPr lang="en-US" sz="1000">
                          <a:effectLst/>
                        </a:rPr>
                        <a:t>OUT 9</a:t>
                      </a:r>
                      <a:endParaRPr lang="en-US" sz="1000">
                        <a:effectLst/>
                        <a:latin typeface="Calibri"/>
                        <a:ea typeface="Times New Roman"/>
                        <a:cs typeface="Times New Roman"/>
                      </a:endParaRPr>
                    </a:p>
                  </a:txBody>
                  <a:tcPr marL="68580" marR="68580" marT="0" marB="0" anchor="ctr"/>
                </a:tc>
                <a:tc>
                  <a:txBody>
                    <a:bodyPr/>
                    <a:lstStyle/>
                    <a:p>
                      <a:pPr marL="457200" marR="0" algn="just">
                        <a:spcBef>
                          <a:spcPts val="0"/>
                        </a:spcBef>
                        <a:spcAft>
                          <a:spcPts val="0"/>
                        </a:spcAft>
                      </a:pPr>
                      <a:r>
                        <a:rPr lang="en-US" sz="1100" dirty="0">
                          <a:effectLst/>
                        </a:rPr>
                        <a:t>skills upgrading of technical trainers</a:t>
                      </a:r>
                      <a:endParaRPr lang="en-US" sz="1100" dirty="0">
                        <a:effectLst/>
                        <a:latin typeface="Calibri"/>
                        <a:ea typeface="Times New Roman"/>
                        <a:cs typeface="Times New Roman"/>
                      </a:endParaRPr>
                    </a:p>
                  </a:txBody>
                  <a:tcPr marL="68580" marR="68580" marT="0" marB="0" anchor="ctr"/>
                </a:tc>
              </a:tr>
              <a:tr h="591517">
                <a:tc>
                  <a:txBody>
                    <a:bodyPr/>
                    <a:lstStyle/>
                    <a:p>
                      <a:pPr marL="457200" marR="0" algn="just">
                        <a:spcBef>
                          <a:spcPts val="0"/>
                        </a:spcBef>
                        <a:spcAft>
                          <a:spcPts val="0"/>
                        </a:spcAft>
                      </a:pPr>
                      <a:r>
                        <a:rPr lang="en-US" sz="1100">
                          <a:effectLst/>
                        </a:rPr>
                        <a:t>OUT 10</a:t>
                      </a:r>
                      <a:endParaRPr lang="en-US" sz="1100">
                        <a:effectLst/>
                        <a:latin typeface="Calibri"/>
                        <a:ea typeface="Times New Roman"/>
                        <a:cs typeface="Times New Roman"/>
                      </a:endParaRPr>
                    </a:p>
                  </a:txBody>
                  <a:tcPr marL="68580" marR="68580" marT="0" marB="0" anchor="ctr"/>
                </a:tc>
                <a:tc>
                  <a:txBody>
                    <a:bodyPr/>
                    <a:lstStyle/>
                    <a:p>
                      <a:endParaRPr lang="en-US" sz="1000" dirty="0">
                        <a:effectLst/>
                        <a:latin typeface="Arial"/>
                        <a:cs typeface="Times New Roman"/>
                      </a:endParaRPr>
                    </a:p>
                  </a:txBody>
                  <a:tcPr marL="68580" marR="68580" marT="0" marB="0" anchor="ctr"/>
                </a:tc>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3546142479"/>
              </p:ext>
            </p:extLst>
          </p:nvPr>
        </p:nvGraphicFramePr>
        <p:xfrm>
          <a:off x="152400" y="1219202"/>
          <a:ext cx="4419600" cy="4952994"/>
        </p:xfrm>
        <a:graphic>
          <a:graphicData uri="http://schemas.openxmlformats.org/drawingml/2006/table">
            <a:tbl>
              <a:tblPr firstRow="1" firstCol="1" bandRow="1">
                <a:tableStyleId>{5C22544A-7EE6-4342-B048-85BDC9FD1C3A}</a:tableStyleId>
              </a:tblPr>
              <a:tblGrid>
                <a:gridCol w="1295400"/>
                <a:gridCol w="3124200"/>
              </a:tblGrid>
              <a:tr h="789083">
                <a:tc>
                  <a:txBody>
                    <a:bodyPr/>
                    <a:lstStyle/>
                    <a:p>
                      <a:pPr marL="457200" marR="0" algn="l">
                        <a:spcBef>
                          <a:spcPts val="0"/>
                        </a:spcBef>
                        <a:spcAft>
                          <a:spcPts val="0"/>
                        </a:spcAft>
                      </a:pPr>
                      <a:r>
                        <a:rPr lang="en-US" sz="1100" dirty="0" smtClean="0">
                          <a:effectLst/>
                        </a:rPr>
                        <a:t># Work</a:t>
                      </a:r>
                    </a:p>
                    <a:p>
                      <a:pPr marL="457200" marR="0" algn="l">
                        <a:spcBef>
                          <a:spcPts val="0"/>
                        </a:spcBef>
                        <a:spcAft>
                          <a:spcPts val="0"/>
                        </a:spcAft>
                      </a:pPr>
                      <a:r>
                        <a:rPr lang="en-US" sz="1100" dirty="0" smtClean="0">
                          <a:effectLst/>
                        </a:rPr>
                        <a:t>Packages</a:t>
                      </a:r>
                      <a:endParaRPr lang="en-US" sz="1100" dirty="0">
                        <a:effectLst/>
                        <a:latin typeface="Calibri"/>
                        <a:ea typeface="Times New Roman"/>
                        <a:cs typeface="Times New Roman"/>
                      </a:endParaRPr>
                    </a:p>
                  </a:txBody>
                  <a:tcPr marL="68580" marR="68580" marT="0" marB="0" anchor="ctr"/>
                </a:tc>
                <a:tc>
                  <a:txBody>
                    <a:bodyPr/>
                    <a:lstStyle/>
                    <a:p>
                      <a:pPr marL="457200" marR="0" algn="just">
                        <a:spcBef>
                          <a:spcPts val="0"/>
                        </a:spcBef>
                        <a:spcAft>
                          <a:spcPts val="0"/>
                        </a:spcAft>
                      </a:pPr>
                      <a:r>
                        <a:rPr lang="en-US" sz="1100" dirty="0">
                          <a:effectLst/>
                        </a:rPr>
                        <a:t>Subject</a:t>
                      </a:r>
                      <a:endParaRPr lang="en-US" sz="1100" dirty="0">
                        <a:effectLst/>
                        <a:latin typeface="Calibri"/>
                        <a:ea typeface="Times New Roman"/>
                        <a:cs typeface="Times New Roman"/>
                      </a:endParaRPr>
                    </a:p>
                  </a:txBody>
                  <a:tcPr marL="68580" marR="68580" marT="0" marB="0" anchor="ctr"/>
                </a:tc>
              </a:tr>
              <a:tr h="221975">
                <a:tc>
                  <a:txBody>
                    <a:bodyPr/>
                    <a:lstStyle/>
                    <a:p>
                      <a:pPr marL="457200" marR="0" algn="just">
                        <a:spcBef>
                          <a:spcPts val="0"/>
                        </a:spcBef>
                        <a:spcAft>
                          <a:spcPts val="0"/>
                        </a:spcAft>
                      </a:pPr>
                      <a:r>
                        <a:rPr lang="en-US" sz="1100">
                          <a:effectLst/>
                        </a:rPr>
                        <a:t>1</a:t>
                      </a:r>
                      <a:endParaRPr lang="en-US" sz="1100">
                        <a:effectLst/>
                        <a:latin typeface="Calibri"/>
                        <a:ea typeface="Times New Roman"/>
                        <a:cs typeface="Times New Roman"/>
                      </a:endParaRPr>
                    </a:p>
                  </a:txBody>
                  <a:tcPr marL="68580" marR="68580" marT="0" marB="0" anchor="ctr"/>
                </a:tc>
                <a:tc>
                  <a:txBody>
                    <a:bodyPr/>
                    <a:lstStyle/>
                    <a:p>
                      <a:pPr marL="457200" marR="0" algn="l">
                        <a:spcBef>
                          <a:spcPts val="0"/>
                        </a:spcBef>
                        <a:spcAft>
                          <a:spcPts val="0"/>
                        </a:spcAft>
                      </a:pPr>
                      <a:r>
                        <a:rPr lang="en-US" sz="1100" dirty="0">
                          <a:effectLst/>
                        </a:rPr>
                        <a:t>legislation</a:t>
                      </a:r>
                      <a:endParaRPr lang="en-US" sz="1100" dirty="0">
                        <a:effectLst/>
                        <a:latin typeface="Calibri"/>
                        <a:ea typeface="Times New Roman"/>
                        <a:cs typeface="Times New Roman"/>
                      </a:endParaRPr>
                    </a:p>
                  </a:txBody>
                  <a:tcPr marL="68580" marR="68580" marT="0" marB="0" anchor="ctr"/>
                </a:tc>
              </a:tr>
              <a:tr h="340920">
                <a:tc>
                  <a:txBody>
                    <a:bodyPr/>
                    <a:lstStyle/>
                    <a:p>
                      <a:pPr marL="457200" marR="0" algn="just">
                        <a:spcBef>
                          <a:spcPts val="0"/>
                        </a:spcBef>
                        <a:spcAft>
                          <a:spcPts val="0"/>
                        </a:spcAft>
                      </a:pPr>
                      <a:r>
                        <a:rPr lang="en-US" sz="1100">
                          <a:effectLst/>
                        </a:rPr>
                        <a:t>2</a:t>
                      </a:r>
                      <a:endParaRPr lang="en-US" sz="1100">
                        <a:effectLst/>
                        <a:latin typeface="Calibri"/>
                        <a:ea typeface="Times New Roman"/>
                        <a:cs typeface="Times New Roman"/>
                      </a:endParaRPr>
                    </a:p>
                  </a:txBody>
                  <a:tcPr marL="68580" marR="68580" marT="0" marB="0" anchor="ctr"/>
                </a:tc>
                <a:tc>
                  <a:txBody>
                    <a:bodyPr/>
                    <a:lstStyle/>
                    <a:p>
                      <a:pPr marL="457200" marR="0" algn="just">
                        <a:spcBef>
                          <a:spcPts val="0"/>
                        </a:spcBef>
                        <a:spcAft>
                          <a:spcPts val="0"/>
                        </a:spcAft>
                      </a:pPr>
                      <a:r>
                        <a:rPr lang="en-US" sz="1100" dirty="0">
                          <a:effectLst/>
                        </a:rPr>
                        <a:t>insurance</a:t>
                      </a:r>
                      <a:endParaRPr lang="en-US" sz="1100" dirty="0">
                        <a:effectLst/>
                        <a:latin typeface="Calibri"/>
                        <a:ea typeface="Times New Roman"/>
                        <a:cs typeface="Times New Roman"/>
                      </a:endParaRPr>
                    </a:p>
                  </a:txBody>
                  <a:tcPr marL="68580" marR="68580" marT="0" marB="0" anchor="ctr"/>
                </a:tc>
              </a:tr>
              <a:tr h="221137">
                <a:tc>
                  <a:txBody>
                    <a:bodyPr/>
                    <a:lstStyle/>
                    <a:p>
                      <a:pPr marL="457200" marR="0" algn="just">
                        <a:spcBef>
                          <a:spcPts val="0"/>
                        </a:spcBef>
                        <a:spcAft>
                          <a:spcPts val="0"/>
                        </a:spcAft>
                      </a:pPr>
                      <a:r>
                        <a:rPr lang="en-US" sz="1100">
                          <a:effectLst/>
                        </a:rPr>
                        <a:t>3</a:t>
                      </a:r>
                      <a:endParaRPr lang="en-US" sz="1100">
                        <a:effectLst/>
                        <a:latin typeface="Calibri"/>
                        <a:ea typeface="Times New Roman"/>
                        <a:cs typeface="Times New Roman"/>
                      </a:endParaRPr>
                    </a:p>
                  </a:txBody>
                  <a:tcPr marL="68580" marR="68580" marT="0" marB="0" anchor="ctr"/>
                </a:tc>
                <a:tc>
                  <a:txBody>
                    <a:bodyPr/>
                    <a:lstStyle/>
                    <a:p>
                      <a:pPr marL="457200" marR="0" algn="just">
                        <a:spcBef>
                          <a:spcPts val="0"/>
                        </a:spcBef>
                        <a:spcAft>
                          <a:spcPts val="0"/>
                        </a:spcAft>
                      </a:pPr>
                      <a:r>
                        <a:rPr lang="en-US" sz="1100" dirty="0">
                          <a:effectLst/>
                        </a:rPr>
                        <a:t>Road maps</a:t>
                      </a:r>
                      <a:endParaRPr lang="en-US" sz="1100" dirty="0">
                        <a:effectLst/>
                        <a:latin typeface="Calibri"/>
                        <a:ea typeface="Times New Roman"/>
                        <a:cs typeface="Times New Roman"/>
                      </a:endParaRPr>
                    </a:p>
                  </a:txBody>
                  <a:tcPr marL="68580" marR="68580" marT="0" marB="0" anchor="ctr"/>
                </a:tc>
              </a:tr>
              <a:tr h="221137">
                <a:tc>
                  <a:txBody>
                    <a:bodyPr/>
                    <a:lstStyle/>
                    <a:p>
                      <a:pPr marL="457200" marR="0" algn="just">
                        <a:spcBef>
                          <a:spcPts val="0"/>
                        </a:spcBef>
                        <a:spcAft>
                          <a:spcPts val="0"/>
                        </a:spcAft>
                      </a:pPr>
                      <a:r>
                        <a:rPr lang="en-US" sz="1100">
                          <a:effectLst/>
                        </a:rPr>
                        <a:t>4</a:t>
                      </a:r>
                      <a:endParaRPr lang="en-US" sz="1100">
                        <a:effectLst/>
                        <a:latin typeface="Calibri"/>
                        <a:ea typeface="Times New Roman"/>
                        <a:cs typeface="Times New Roman"/>
                      </a:endParaRPr>
                    </a:p>
                  </a:txBody>
                  <a:tcPr marL="68580" marR="68580" marT="0" marB="0" anchor="ctr"/>
                </a:tc>
                <a:tc>
                  <a:txBody>
                    <a:bodyPr/>
                    <a:lstStyle/>
                    <a:p>
                      <a:pPr marL="457200" marR="0" algn="just">
                        <a:spcBef>
                          <a:spcPts val="0"/>
                        </a:spcBef>
                        <a:spcAft>
                          <a:spcPts val="0"/>
                        </a:spcAft>
                      </a:pPr>
                      <a:r>
                        <a:rPr lang="en-US" sz="1100" dirty="0">
                          <a:effectLst/>
                        </a:rPr>
                        <a:t>WBL pilot fund</a:t>
                      </a:r>
                      <a:endParaRPr lang="en-US" sz="1100" dirty="0">
                        <a:effectLst/>
                        <a:latin typeface="Calibri"/>
                        <a:ea typeface="Times New Roman"/>
                        <a:cs typeface="Times New Roman"/>
                      </a:endParaRPr>
                    </a:p>
                  </a:txBody>
                  <a:tcPr marL="68580" marR="68580" marT="0" marB="0" anchor="ctr"/>
                </a:tc>
              </a:tr>
              <a:tr h="221137">
                <a:tc>
                  <a:txBody>
                    <a:bodyPr/>
                    <a:lstStyle/>
                    <a:p>
                      <a:pPr marL="457200" marR="0" algn="just">
                        <a:spcBef>
                          <a:spcPts val="0"/>
                        </a:spcBef>
                        <a:spcAft>
                          <a:spcPts val="0"/>
                        </a:spcAft>
                      </a:pPr>
                      <a:r>
                        <a:rPr lang="en-US" sz="1100">
                          <a:effectLst/>
                        </a:rPr>
                        <a:t>5</a:t>
                      </a:r>
                      <a:endParaRPr lang="en-US" sz="1100">
                        <a:effectLst/>
                        <a:latin typeface="Calibri"/>
                        <a:ea typeface="Times New Roman"/>
                        <a:cs typeface="Times New Roman"/>
                      </a:endParaRPr>
                    </a:p>
                  </a:txBody>
                  <a:tcPr marL="68580" marR="68580" marT="0" marB="0" anchor="ctr"/>
                </a:tc>
                <a:tc>
                  <a:txBody>
                    <a:bodyPr/>
                    <a:lstStyle/>
                    <a:p>
                      <a:pPr marL="457200" marR="0" algn="just">
                        <a:spcBef>
                          <a:spcPts val="0"/>
                        </a:spcBef>
                        <a:spcAft>
                          <a:spcPts val="0"/>
                        </a:spcAft>
                      </a:pPr>
                      <a:r>
                        <a:rPr lang="en-US" sz="1100" dirty="0">
                          <a:effectLst/>
                        </a:rPr>
                        <a:t>Gaza WBL &amp; TVET</a:t>
                      </a:r>
                      <a:endParaRPr lang="en-US" sz="1100" dirty="0">
                        <a:effectLst/>
                        <a:latin typeface="Calibri"/>
                        <a:ea typeface="Times New Roman"/>
                        <a:cs typeface="Times New Roman"/>
                      </a:endParaRPr>
                    </a:p>
                  </a:txBody>
                  <a:tcPr marL="68580" marR="68580" marT="0" marB="0" anchor="ctr"/>
                </a:tc>
              </a:tr>
              <a:tr h="340082">
                <a:tc>
                  <a:txBody>
                    <a:bodyPr/>
                    <a:lstStyle/>
                    <a:p>
                      <a:pPr marL="457200" marR="0" algn="just">
                        <a:spcBef>
                          <a:spcPts val="0"/>
                        </a:spcBef>
                        <a:spcAft>
                          <a:spcPts val="0"/>
                        </a:spcAft>
                      </a:pPr>
                      <a:r>
                        <a:rPr lang="en-US" sz="1100">
                          <a:effectLst/>
                        </a:rPr>
                        <a:t>6</a:t>
                      </a:r>
                      <a:endParaRPr lang="en-US" sz="1100">
                        <a:effectLst/>
                        <a:latin typeface="Calibri"/>
                        <a:ea typeface="Times New Roman"/>
                        <a:cs typeface="Times New Roman"/>
                      </a:endParaRPr>
                    </a:p>
                  </a:txBody>
                  <a:tcPr marL="68580" marR="68580" marT="0" marB="0" anchor="ctr"/>
                </a:tc>
                <a:tc>
                  <a:txBody>
                    <a:bodyPr/>
                    <a:lstStyle/>
                    <a:p>
                      <a:pPr marL="457200" marR="0" algn="just">
                        <a:spcBef>
                          <a:spcPts val="0"/>
                        </a:spcBef>
                        <a:spcAft>
                          <a:spcPts val="0"/>
                        </a:spcAft>
                      </a:pPr>
                      <a:r>
                        <a:rPr lang="en-US" sz="1100" dirty="0">
                          <a:effectLst/>
                        </a:rPr>
                        <a:t>upgrading of informal apprenticeships</a:t>
                      </a:r>
                      <a:endParaRPr lang="en-US" sz="1100" dirty="0">
                        <a:effectLst/>
                        <a:latin typeface="Calibri"/>
                        <a:ea typeface="Times New Roman"/>
                        <a:cs typeface="Times New Roman"/>
                      </a:endParaRPr>
                    </a:p>
                  </a:txBody>
                  <a:tcPr marL="68580" marR="68580" marT="0" marB="0" anchor="ctr"/>
                </a:tc>
              </a:tr>
              <a:tr h="221137">
                <a:tc>
                  <a:txBody>
                    <a:bodyPr/>
                    <a:lstStyle/>
                    <a:p>
                      <a:pPr marL="457200" marR="0" algn="just">
                        <a:spcBef>
                          <a:spcPts val="0"/>
                        </a:spcBef>
                        <a:spcAft>
                          <a:spcPts val="0"/>
                        </a:spcAft>
                      </a:pPr>
                      <a:r>
                        <a:rPr lang="en-US" sz="1100">
                          <a:effectLst/>
                        </a:rPr>
                        <a:t>7</a:t>
                      </a:r>
                      <a:endParaRPr lang="en-US" sz="1100">
                        <a:effectLst/>
                        <a:latin typeface="Calibri"/>
                        <a:ea typeface="Times New Roman"/>
                        <a:cs typeface="Times New Roman"/>
                      </a:endParaRPr>
                    </a:p>
                  </a:txBody>
                  <a:tcPr marL="68580" marR="68580" marT="0" marB="0" anchor="ctr"/>
                </a:tc>
                <a:tc>
                  <a:txBody>
                    <a:bodyPr/>
                    <a:lstStyle/>
                    <a:p>
                      <a:pPr marL="457200" marR="0" algn="just">
                        <a:spcBef>
                          <a:spcPts val="0"/>
                        </a:spcBef>
                        <a:spcAft>
                          <a:spcPts val="0"/>
                        </a:spcAft>
                      </a:pPr>
                      <a:r>
                        <a:rPr lang="en-US" sz="1100" dirty="0">
                          <a:effectLst/>
                        </a:rPr>
                        <a:t>HR upgrading</a:t>
                      </a:r>
                      <a:endParaRPr lang="en-US" sz="1100" dirty="0">
                        <a:effectLst/>
                        <a:latin typeface="Calibri"/>
                        <a:ea typeface="Times New Roman"/>
                        <a:cs typeface="Times New Roman"/>
                      </a:endParaRPr>
                    </a:p>
                  </a:txBody>
                  <a:tcPr marL="68580" marR="68580" marT="0" marB="0" anchor="ctr"/>
                </a:tc>
              </a:tr>
              <a:tr h="264695">
                <a:tc>
                  <a:txBody>
                    <a:bodyPr/>
                    <a:lstStyle/>
                    <a:p>
                      <a:pPr marL="457200" marR="0" algn="just">
                        <a:spcBef>
                          <a:spcPts val="0"/>
                        </a:spcBef>
                        <a:spcAft>
                          <a:spcPts val="0"/>
                        </a:spcAft>
                      </a:pPr>
                      <a:r>
                        <a:rPr lang="en-US" sz="1100">
                          <a:effectLst/>
                        </a:rPr>
                        <a:t>8</a:t>
                      </a:r>
                      <a:endParaRPr lang="en-US" sz="1100">
                        <a:effectLst/>
                        <a:latin typeface="Calibri"/>
                        <a:ea typeface="Times New Roman"/>
                        <a:cs typeface="Times New Roman"/>
                      </a:endParaRPr>
                    </a:p>
                  </a:txBody>
                  <a:tcPr marL="68580" marR="68580" marT="0" marB="0" anchor="ctr"/>
                </a:tc>
                <a:tc>
                  <a:txBody>
                    <a:bodyPr/>
                    <a:lstStyle/>
                    <a:p>
                      <a:pPr marL="457200" marR="0" algn="just">
                        <a:spcBef>
                          <a:spcPts val="0"/>
                        </a:spcBef>
                        <a:spcAft>
                          <a:spcPts val="0"/>
                        </a:spcAft>
                      </a:pPr>
                      <a:r>
                        <a:rPr lang="en-US" sz="1100" dirty="0">
                          <a:effectLst/>
                        </a:rPr>
                        <a:t>local hub for PS</a:t>
                      </a:r>
                      <a:endParaRPr lang="en-US" sz="1100" dirty="0">
                        <a:effectLst/>
                        <a:latin typeface="Calibri"/>
                        <a:ea typeface="Times New Roman"/>
                        <a:cs typeface="Times New Roman"/>
                      </a:endParaRPr>
                    </a:p>
                  </a:txBody>
                  <a:tcPr marL="68580" marR="68580" marT="0" marB="0" anchor="ctr"/>
                </a:tc>
              </a:tr>
              <a:tr h="352647">
                <a:tc>
                  <a:txBody>
                    <a:bodyPr/>
                    <a:lstStyle/>
                    <a:p>
                      <a:pPr marL="457200" marR="0" algn="just">
                        <a:spcBef>
                          <a:spcPts val="0"/>
                        </a:spcBef>
                        <a:spcAft>
                          <a:spcPts val="0"/>
                        </a:spcAft>
                      </a:pPr>
                      <a:r>
                        <a:rPr lang="en-US" sz="1100">
                          <a:effectLst/>
                        </a:rPr>
                        <a:t>9</a:t>
                      </a:r>
                      <a:endParaRPr lang="en-US" sz="1100">
                        <a:effectLst/>
                        <a:latin typeface="Calibri"/>
                        <a:ea typeface="Times New Roman"/>
                        <a:cs typeface="Times New Roman"/>
                      </a:endParaRPr>
                    </a:p>
                  </a:txBody>
                  <a:tcPr marL="68580" marR="68580" marT="0" marB="0" anchor="ctr"/>
                </a:tc>
                <a:tc>
                  <a:txBody>
                    <a:bodyPr/>
                    <a:lstStyle/>
                    <a:p>
                      <a:pPr marL="457200" marR="0" algn="just">
                        <a:spcBef>
                          <a:spcPts val="0"/>
                        </a:spcBef>
                        <a:spcAft>
                          <a:spcPts val="0"/>
                        </a:spcAft>
                      </a:pPr>
                      <a:r>
                        <a:rPr lang="en-US" sz="1100" dirty="0">
                          <a:effectLst/>
                        </a:rPr>
                        <a:t>Tutor training (MC)</a:t>
                      </a:r>
                      <a:endParaRPr lang="en-US" sz="1100" dirty="0">
                        <a:effectLst/>
                        <a:latin typeface="Calibri"/>
                        <a:ea typeface="Times New Roman"/>
                        <a:cs typeface="Times New Roman"/>
                      </a:endParaRPr>
                    </a:p>
                  </a:txBody>
                  <a:tcPr marL="68580" marR="68580" marT="0" marB="0" anchor="ctr"/>
                </a:tc>
              </a:tr>
              <a:tr h="251292">
                <a:tc>
                  <a:txBody>
                    <a:bodyPr/>
                    <a:lstStyle/>
                    <a:p>
                      <a:pPr marL="457200" marR="0" algn="just">
                        <a:spcBef>
                          <a:spcPts val="0"/>
                        </a:spcBef>
                        <a:spcAft>
                          <a:spcPts val="0"/>
                        </a:spcAft>
                      </a:pPr>
                      <a:r>
                        <a:rPr lang="en-US" sz="1100">
                          <a:effectLst/>
                        </a:rPr>
                        <a:t>10</a:t>
                      </a:r>
                      <a:endParaRPr lang="en-US" sz="1100">
                        <a:effectLst/>
                        <a:latin typeface="Calibri"/>
                        <a:ea typeface="Times New Roman"/>
                        <a:cs typeface="Times New Roman"/>
                      </a:endParaRPr>
                    </a:p>
                  </a:txBody>
                  <a:tcPr marL="68580" marR="68580" marT="0" marB="0" anchor="ctr"/>
                </a:tc>
                <a:tc>
                  <a:txBody>
                    <a:bodyPr/>
                    <a:lstStyle/>
                    <a:p>
                      <a:pPr marL="457200" marR="0" algn="just">
                        <a:spcBef>
                          <a:spcPts val="0"/>
                        </a:spcBef>
                        <a:spcAft>
                          <a:spcPts val="0"/>
                        </a:spcAft>
                      </a:pPr>
                      <a:r>
                        <a:rPr lang="en-US" sz="1100" dirty="0">
                          <a:effectLst/>
                        </a:rPr>
                        <a:t> TVET trainer upgrading</a:t>
                      </a:r>
                      <a:endParaRPr lang="en-US" sz="1100" dirty="0">
                        <a:effectLst/>
                        <a:latin typeface="Calibri"/>
                        <a:ea typeface="Times New Roman"/>
                        <a:cs typeface="Times New Roman"/>
                      </a:endParaRPr>
                    </a:p>
                  </a:txBody>
                  <a:tcPr marL="68580" marR="68580" marT="0" marB="0" anchor="ctr"/>
                </a:tc>
              </a:tr>
              <a:tr h="251292">
                <a:tc>
                  <a:txBody>
                    <a:bodyPr/>
                    <a:lstStyle/>
                    <a:p>
                      <a:pPr marL="457200" marR="0" algn="just">
                        <a:spcBef>
                          <a:spcPts val="0"/>
                        </a:spcBef>
                        <a:spcAft>
                          <a:spcPts val="0"/>
                        </a:spcAft>
                      </a:pPr>
                      <a:r>
                        <a:rPr lang="en-US" sz="1100">
                          <a:effectLst/>
                        </a:rPr>
                        <a:t>11</a:t>
                      </a:r>
                      <a:endParaRPr lang="en-US" sz="1100">
                        <a:effectLst/>
                        <a:latin typeface="Calibri"/>
                        <a:ea typeface="Times New Roman"/>
                        <a:cs typeface="Times New Roman"/>
                      </a:endParaRPr>
                    </a:p>
                  </a:txBody>
                  <a:tcPr marL="68580" marR="68580" marT="0" marB="0" anchor="ctr"/>
                </a:tc>
                <a:tc>
                  <a:txBody>
                    <a:bodyPr/>
                    <a:lstStyle/>
                    <a:p>
                      <a:pPr marL="457200" marR="0" algn="just">
                        <a:spcBef>
                          <a:spcPts val="0"/>
                        </a:spcBef>
                        <a:spcAft>
                          <a:spcPts val="0"/>
                        </a:spcAft>
                      </a:pPr>
                      <a:r>
                        <a:rPr lang="en-US" sz="1100" dirty="0">
                          <a:effectLst/>
                        </a:rPr>
                        <a:t>Scholarship scheme</a:t>
                      </a:r>
                      <a:endParaRPr lang="en-US" sz="1100" dirty="0">
                        <a:effectLst/>
                        <a:latin typeface="Calibri"/>
                        <a:ea typeface="Times New Roman"/>
                        <a:cs typeface="Times New Roman"/>
                      </a:endParaRPr>
                    </a:p>
                  </a:txBody>
                  <a:tcPr marL="68580" marR="68580" marT="0" marB="0" anchor="ctr"/>
                </a:tc>
              </a:tr>
              <a:tr h="251292">
                <a:tc>
                  <a:txBody>
                    <a:bodyPr/>
                    <a:lstStyle/>
                    <a:p>
                      <a:pPr marL="457200" marR="0" algn="just">
                        <a:spcBef>
                          <a:spcPts val="0"/>
                        </a:spcBef>
                        <a:spcAft>
                          <a:spcPts val="0"/>
                        </a:spcAft>
                      </a:pPr>
                      <a:r>
                        <a:rPr lang="en-US" sz="1100" dirty="0">
                          <a:effectLst/>
                        </a:rPr>
                        <a:t>12</a:t>
                      </a:r>
                      <a:endParaRPr lang="en-US" sz="1100" dirty="0">
                        <a:effectLst/>
                        <a:latin typeface="Calibri"/>
                        <a:ea typeface="Times New Roman"/>
                        <a:cs typeface="Times New Roman"/>
                      </a:endParaRPr>
                    </a:p>
                  </a:txBody>
                  <a:tcPr marL="68580" marR="68580" marT="0" marB="0" anchor="ctr"/>
                </a:tc>
                <a:tc>
                  <a:txBody>
                    <a:bodyPr/>
                    <a:lstStyle/>
                    <a:p>
                      <a:pPr marL="457200" marR="0" algn="just">
                        <a:spcBef>
                          <a:spcPts val="0"/>
                        </a:spcBef>
                        <a:spcAft>
                          <a:spcPts val="0"/>
                        </a:spcAft>
                      </a:pPr>
                      <a:r>
                        <a:rPr lang="en-US" sz="1100" dirty="0">
                          <a:effectLst/>
                        </a:rPr>
                        <a:t> </a:t>
                      </a:r>
                      <a:r>
                        <a:rPr lang="en-US" sz="1100" dirty="0" smtClean="0">
                          <a:effectLst/>
                        </a:rPr>
                        <a:t>M&amp;E of WBL</a:t>
                      </a:r>
                      <a:endParaRPr lang="en-US" sz="1100" dirty="0">
                        <a:effectLst/>
                        <a:latin typeface="Calibri"/>
                        <a:ea typeface="Times New Roman"/>
                        <a:cs typeface="Times New Roman"/>
                      </a:endParaRPr>
                    </a:p>
                  </a:txBody>
                  <a:tcPr marL="68580" marR="68580" marT="0" marB="0" anchor="ctr"/>
                </a:tc>
              </a:tr>
              <a:tr h="251292">
                <a:tc>
                  <a:txBody>
                    <a:bodyPr/>
                    <a:lstStyle/>
                    <a:p>
                      <a:pPr marL="457200" marR="0" algn="just">
                        <a:spcBef>
                          <a:spcPts val="0"/>
                        </a:spcBef>
                        <a:spcAft>
                          <a:spcPts val="0"/>
                        </a:spcAft>
                      </a:pPr>
                      <a:r>
                        <a:rPr lang="en-US" sz="1100">
                          <a:effectLst/>
                        </a:rPr>
                        <a:t>13</a:t>
                      </a:r>
                      <a:endParaRPr lang="en-US" sz="1100">
                        <a:effectLst/>
                        <a:latin typeface="Calibri"/>
                        <a:ea typeface="Times New Roman"/>
                        <a:cs typeface="Times New Roman"/>
                      </a:endParaRPr>
                    </a:p>
                  </a:txBody>
                  <a:tcPr marL="68580" marR="68580" marT="0" marB="0" anchor="ctr"/>
                </a:tc>
                <a:tc>
                  <a:txBody>
                    <a:bodyPr/>
                    <a:lstStyle/>
                    <a:p>
                      <a:pPr marL="457200" marR="0" algn="just">
                        <a:spcBef>
                          <a:spcPts val="0"/>
                        </a:spcBef>
                        <a:spcAft>
                          <a:spcPts val="0"/>
                        </a:spcAft>
                      </a:pPr>
                      <a:r>
                        <a:rPr lang="en-US" sz="1100" dirty="0">
                          <a:effectLst/>
                        </a:rPr>
                        <a:t> </a:t>
                      </a:r>
                      <a:r>
                        <a:rPr lang="en-US" sz="1100" dirty="0" smtClean="0">
                          <a:effectLst/>
                        </a:rPr>
                        <a:t>Communication</a:t>
                      </a:r>
                      <a:endParaRPr lang="en-US" sz="1100" dirty="0">
                        <a:effectLst/>
                        <a:latin typeface="Calibri"/>
                        <a:ea typeface="Times New Roman"/>
                        <a:cs typeface="Times New Roman"/>
                      </a:endParaRPr>
                    </a:p>
                  </a:txBody>
                  <a:tcPr marL="68580" marR="68580" marT="0" marB="0" anchor="ctr"/>
                </a:tc>
              </a:tr>
              <a:tr h="251292">
                <a:tc>
                  <a:txBody>
                    <a:bodyPr/>
                    <a:lstStyle/>
                    <a:p>
                      <a:pPr marL="457200" marR="0" algn="just">
                        <a:spcBef>
                          <a:spcPts val="0"/>
                        </a:spcBef>
                        <a:spcAft>
                          <a:spcPts val="0"/>
                        </a:spcAft>
                      </a:pPr>
                      <a:r>
                        <a:rPr lang="en-US" sz="1100">
                          <a:effectLst/>
                        </a:rPr>
                        <a:t>14</a:t>
                      </a:r>
                      <a:endParaRPr lang="en-US" sz="1100">
                        <a:effectLst/>
                        <a:latin typeface="Calibri"/>
                        <a:ea typeface="Times New Roman"/>
                        <a:cs typeface="Times New Roman"/>
                      </a:endParaRPr>
                    </a:p>
                  </a:txBody>
                  <a:tcPr marL="68580" marR="68580" marT="0" marB="0" anchor="ctr"/>
                </a:tc>
                <a:tc>
                  <a:txBody>
                    <a:bodyPr/>
                    <a:lstStyle/>
                    <a:p>
                      <a:pPr marL="457200" marR="0" algn="just">
                        <a:spcBef>
                          <a:spcPts val="0"/>
                        </a:spcBef>
                        <a:spcAft>
                          <a:spcPts val="0"/>
                        </a:spcAft>
                      </a:pPr>
                      <a:r>
                        <a:rPr lang="en-US" sz="1100">
                          <a:effectLst/>
                        </a:rPr>
                        <a:t> tbd</a:t>
                      </a:r>
                      <a:endParaRPr lang="en-US" sz="1100">
                        <a:effectLst/>
                        <a:latin typeface="Calibri"/>
                        <a:ea typeface="Times New Roman"/>
                        <a:cs typeface="Times New Roman"/>
                      </a:endParaRPr>
                    </a:p>
                  </a:txBody>
                  <a:tcPr marL="68580" marR="68580" marT="0" marB="0" anchor="ctr"/>
                </a:tc>
              </a:tr>
              <a:tr h="251292">
                <a:tc>
                  <a:txBody>
                    <a:bodyPr/>
                    <a:lstStyle/>
                    <a:p>
                      <a:pPr marL="457200" marR="0" algn="just">
                        <a:spcBef>
                          <a:spcPts val="0"/>
                        </a:spcBef>
                        <a:spcAft>
                          <a:spcPts val="0"/>
                        </a:spcAft>
                      </a:pPr>
                      <a:r>
                        <a:rPr lang="en-US" sz="1100">
                          <a:effectLst/>
                        </a:rPr>
                        <a:t>15</a:t>
                      </a:r>
                      <a:endParaRPr lang="en-US" sz="1100">
                        <a:effectLst/>
                        <a:latin typeface="Calibri"/>
                        <a:ea typeface="Times New Roman"/>
                        <a:cs typeface="Times New Roman"/>
                      </a:endParaRPr>
                    </a:p>
                  </a:txBody>
                  <a:tcPr marL="68580" marR="68580" marT="0" marB="0" anchor="ctr"/>
                </a:tc>
                <a:tc>
                  <a:txBody>
                    <a:bodyPr/>
                    <a:lstStyle/>
                    <a:p>
                      <a:pPr marL="457200" marR="0" algn="just">
                        <a:spcBef>
                          <a:spcPts val="0"/>
                        </a:spcBef>
                        <a:spcAft>
                          <a:spcPts val="0"/>
                        </a:spcAft>
                      </a:pPr>
                      <a:r>
                        <a:rPr lang="en-US" sz="1100">
                          <a:effectLst/>
                        </a:rPr>
                        <a:t> tbd</a:t>
                      </a:r>
                      <a:endParaRPr lang="en-US" sz="1100">
                        <a:effectLst/>
                        <a:latin typeface="Calibri"/>
                        <a:ea typeface="Times New Roman"/>
                        <a:cs typeface="Times New Roman"/>
                      </a:endParaRPr>
                    </a:p>
                  </a:txBody>
                  <a:tcPr marL="68580" marR="68580" marT="0" marB="0" anchor="ctr"/>
                </a:tc>
              </a:tr>
              <a:tr h="251292">
                <a:tc>
                  <a:txBody>
                    <a:bodyPr/>
                    <a:lstStyle/>
                    <a:p>
                      <a:pPr marL="457200" marR="0" algn="just">
                        <a:spcBef>
                          <a:spcPts val="0"/>
                        </a:spcBef>
                        <a:spcAft>
                          <a:spcPts val="0"/>
                        </a:spcAft>
                      </a:pPr>
                      <a:r>
                        <a:rPr lang="en-US" sz="1100">
                          <a:effectLst/>
                        </a:rPr>
                        <a:t> </a:t>
                      </a:r>
                      <a:endParaRPr lang="en-US" sz="1100">
                        <a:effectLst/>
                        <a:latin typeface="Calibri"/>
                        <a:ea typeface="Times New Roman"/>
                        <a:cs typeface="Times New Roman"/>
                      </a:endParaRPr>
                    </a:p>
                  </a:txBody>
                  <a:tcPr marL="68580" marR="68580" marT="0" marB="0" anchor="ctr"/>
                </a:tc>
                <a:tc>
                  <a:txBody>
                    <a:bodyPr/>
                    <a:lstStyle/>
                    <a:p>
                      <a:pPr marL="457200" marR="0" algn="just">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580" marR="68580" marT="0" marB="0" anchor="ctr"/>
                </a:tc>
              </a:tr>
            </a:tbl>
          </a:graphicData>
        </a:graphic>
      </p:graphicFrame>
      <p:sp>
        <p:nvSpPr>
          <p:cNvPr id="17" name="Title 16"/>
          <p:cNvSpPr>
            <a:spLocks noGrp="1"/>
          </p:cNvSpPr>
          <p:nvPr>
            <p:ph type="title"/>
          </p:nvPr>
        </p:nvSpPr>
        <p:spPr/>
        <p:txBody>
          <a:bodyPr/>
          <a:lstStyle/>
          <a:p>
            <a:r>
              <a:rPr lang="en-US" dirty="0" smtClean="0"/>
              <a:t>Work Packages</a:t>
            </a:r>
            <a:endParaRPr lang="en-US" dirty="0"/>
          </a:p>
        </p:txBody>
      </p:sp>
      <p:sp>
        <p:nvSpPr>
          <p:cNvPr id="8" name="Rounded Rectangle 7"/>
          <p:cNvSpPr/>
          <p:nvPr/>
        </p:nvSpPr>
        <p:spPr>
          <a:xfrm>
            <a:off x="3553691" y="1931833"/>
            <a:ext cx="1524000" cy="38100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200" dirty="0" smtClean="0">
                <a:solidFill>
                  <a:srgbClr val="FF0000"/>
                </a:solidFill>
              </a:rPr>
              <a:t>ILO: labour law &amp; template contract</a:t>
            </a:r>
            <a:endParaRPr lang="en-US" sz="1200" dirty="0">
              <a:solidFill>
                <a:srgbClr val="FF0000"/>
              </a:solidFill>
            </a:endParaRPr>
          </a:p>
        </p:txBody>
      </p:sp>
      <p:sp>
        <p:nvSpPr>
          <p:cNvPr id="10" name="Rounded Rectangle 9"/>
          <p:cNvSpPr/>
          <p:nvPr/>
        </p:nvSpPr>
        <p:spPr>
          <a:xfrm>
            <a:off x="7107382" y="3264457"/>
            <a:ext cx="2036618" cy="53340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200" dirty="0" smtClean="0">
                <a:solidFill>
                  <a:srgbClr val="FF0000"/>
                </a:solidFill>
              </a:rPr>
              <a:t>GIZ &amp; ETF: Torino process; ILO: qualitative survey (SM) </a:t>
            </a:r>
            <a:endParaRPr lang="en-US" sz="1200" dirty="0">
              <a:solidFill>
                <a:srgbClr val="FF0000"/>
              </a:solidFill>
            </a:endParaRPr>
          </a:p>
        </p:txBody>
      </p:sp>
      <p:sp>
        <p:nvSpPr>
          <p:cNvPr id="11" name="Rounded Rectangle 10"/>
          <p:cNvSpPr/>
          <p:nvPr/>
        </p:nvSpPr>
        <p:spPr>
          <a:xfrm>
            <a:off x="3352800" y="2514600"/>
            <a:ext cx="1600200" cy="38100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200" dirty="0" smtClean="0">
                <a:solidFill>
                  <a:srgbClr val="FF0000"/>
                </a:solidFill>
              </a:rPr>
              <a:t>GIZ &amp; SDC: support to TVET (</a:t>
            </a:r>
            <a:r>
              <a:rPr lang="en-US" sz="1200" dirty="0" err="1" smtClean="0">
                <a:solidFill>
                  <a:srgbClr val="FF0000"/>
                </a:solidFill>
              </a:rPr>
              <a:t>CoC</a:t>
            </a:r>
            <a:r>
              <a:rPr lang="en-US" sz="1200" dirty="0" smtClean="0">
                <a:solidFill>
                  <a:srgbClr val="FF0000"/>
                </a:solidFill>
              </a:rPr>
              <a:t>)</a:t>
            </a:r>
            <a:endParaRPr lang="en-US" sz="1200" dirty="0">
              <a:solidFill>
                <a:srgbClr val="FF0000"/>
              </a:solidFill>
            </a:endParaRPr>
          </a:p>
        </p:txBody>
      </p:sp>
      <p:sp>
        <p:nvSpPr>
          <p:cNvPr id="12" name="Rounded Rectangle 11"/>
          <p:cNvSpPr/>
          <p:nvPr/>
        </p:nvSpPr>
        <p:spPr>
          <a:xfrm>
            <a:off x="3581400" y="2895600"/>
            <a:ext cx="1371600" cy="38100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200" dirty="0" smtClean="0">
                <a:solidFill>
                  <a:srgbClr val="FF0000"/>
                </a:solidFill>
              </a:rPr>
              <a:t>GIZ &amp; ILO: TVET support</a:t>
            </a:r>
            <a:endParaRPr lang="en-US" sz="1200" dirty="0">
              <a:solidFill>
                <a:srgbClr val="FF0000"/>
              </a:solidFill>
            </a:endParaRPr>
          </a:p>
        </p:txBody>
      </p:sp>
      <p:sp>
        <p:nvSpPr>
          <p:cNvPr id="15" name="Rounded Rectangle 14"/>
          <p:cNvSpPr/>
          <p:nvPr/>
        </p:nvSpPr>
        <p:spPr>
          <a:xfrm>
            <a:off x="3657600" y="3276600"/>
            <a:ext cx="1295400" cy="30480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200" dirty="0" smtClean="0">
                <a:solidFill>
                  <a:srgbClr val="FF0000"/>
                </a:solidFill>
              </a:rPr>
              <a:t>ILO: Jordan ex.</a:t>
            </a:r>
            <a:endParaRPr lang="en-US" sz="1200" dirty="0">
              <a:solidFill>
                <a:srgbClr val="FF0000"/>
              </a:solidFill>
            </a:endParaRPr>
          </a:p>
        </p:txBody>
      </p:sp>
      <p:sp>
        <p:nvSpPr>
          <p:cNvPr id="16" name="Rounded Rectangle 15"/>
          <p:cNvSpPr/>
          <p:nvPr/>
        </p:nvSpPr>
        <p:spPr>
          <a:xfrm>
            <a:off x="3200400" y="3505200"/>
            <a:ext cx="1752600" cy="30480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200" dirty="0" smtClean="0">
                <a:solidFill>
                  <a:srgbClr val="FF0000"/>
                </a:solidFill>
              </a:rPr>
              <a:t>GIZ: HRD &amp; ILO ITC</a:t>
            </a:r>
            <a:endParaRPr lang="en-US" sz="1200" dirty="0">
              <a:solidFill>
                <a:srgbClr val="FF0000"/>
              </a:solidFill>
            </a:endParaRPr>
          </a:p>
        </p:txBody>
      </p:sp>
      <p:sp>
        <p:nvSpPr>
          <p:cNvPr id="20" name="Rounded Rectangle 19"/>
          <p:cNvSpPr/>
          <p:nvPr/>
        </p:nvSpPr>
        <p:spPr>
          <a:xfrm>
            <a:off x="3352800" y="3810000"/>
            <a:ext cx="1600200" cy="30480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200" dirty="0" smtClean="0">
                <a:solidFill>
                  <a:srgbClr val="FF0000"/>
                </a:solidFill>
              </a:rPr>
              <a:t>GIZ: LET Councils</a:t>
            </a:r>
            <a:endParaRPr lang="en-US" sz="1200" dirty="0">
              <a:solidFill>
                <a:srgbClr val="FF0000"/>
              </a:solidFill>
            </a:endParaRPr>
          </a:p>
        </p:txBody>
      </p:sp>
      <p:sp>
        <p:nvSpPr>
          <p:cNvPr id="21" name="Rounded Rectangle 20"/>
          <p:cNvSpPr/>
          <p:nvPr/>
        </p:nvSpPr>
        <p:spPr>
          <a:xfrm>
            <a:off x="3276600" y="4114800"/>
            <a:ext cx="1676400" cy="30480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200" dirty="0" smtClean="0">
                <a:solidFill>
                  <a:srgbClr val="FF0000"/>
                </a:solidFill>
              </a:rPr>
              <a:t>ILO: regional toolkit</a:t>
            </a:r>
            <a:endParaRPr lang="en-US" sz="1200" dirty="0">
              <a:solidFill>
                <a:srgbClr val="FF0000"/>
              </a:solidFill>
            </a:endParaRPr>
          </a:p>
        </p:txBody>
      </p:sp>
      <p:sp>
        <p:nvSpPr>
          <p:cNvPr id="22" name="Rounded Rectangle 21"/>
          <p:cNvSpPr/>
          <p:nvPr/>
        </p:nvSpPr>
        <p:spPr>
          <a:xfrm>
            <a:off x="4038600" y="4419600"/>
            <a:ext cx="914400" cy="30480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200" dirty="0" smtClean="0">
                <a:solidFill>
                  <a:srgbClr val="FF0000"/>
                </a:solidFill>
              </a:rPr>
              <a:t>GIZ: HRD </a:t>
            </a:r>
            <a:endParaRPr lang="en-US" sz="1200" dirty="0">
              <a:solidFill>
                <a:srgbClr val="FF0000"/>
              </a:solidFill>
            </a:endParaRPr>
          </a:p>
        </p:txBody>
      </p:sp>
      <p:sp>
        <p:nvSpPr>
          <p:cNvPr id="23" name="Rounded Rectangle 22"/>
          <p:cNvSpPr/>
          <p:nvPr/>
        </p:nvSpPr>
        <p:spPr>
          <a:xfrm>
            <a:off x="7848600" y="2057400"/>
            <a:ext cx="1295400" cy="38100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200" dirty="0" smtClean="0">
                <a:solidFill>
                  <a:srgbClr val="FF0000"/>
                </a:solidFill>
              </a:rPr>
              <a:t>ILO: regional references</a:t>
            </a:r>
            <a:endParaRPr lang="en-US" sz="1200" dirty="0">
              <a:solidFill>
                <a:srgbClr val="FF0000"/>
              </a:solidFill>
            </a:endParaRPr>
          </a:p>
        </p:txBody>
      </p:sp>
      <p:sp>
        <p:nvSpPr>
          <p:cNvPr id="24" name="Rounded Rectangle 23"/>
          <p:cNvSpPr/>
          <p:nvPr/>
        </p:nvSpPr>
        <p:spPr>
          <a:xfrm>
            <a:off x="7543800" y="2514600"/>
            <a:ext cx="1600200" cy="30480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200" dirty="0" smtClean="0">
                <a:solidFill>
                  <a:srgbClr val="FF0000"/>
                </a:solidFill>
              </a:rPr>
              <a:t>GIZ: complex tasks</a:t>
            </a:r>
            <a:endParaRPr lang="en-US" sz="1200" dirty="0">
              <a:solidFill>
                <a:srgbClr val="FF0000"/>
              </a:solidFill>
            </a:endParaRPr>
          </a:p>
        </p:txBody>
      </p:sp>
      <p:sp>
        <p:nvSpPr>
          <p:cNvPr id="27" name="Rounded Rectangle 26"/>
          <p:cNvSpPr/>
          <p:nvPr/>
        </p:nvSpPr>
        <p:spPr>
          <a:xfrm>
            <a:off x="7772400" y="4267200"/>
            <a:ext cx="1371600" cy="22860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200" dirty="0" smtClean="0">
                <a:solidFill>
                  <a:srgbClr val="FF0000"/>
                </a:solidFill>
              </a:rPr>
              <a:t>GIZ: </a:t>
            </a:r>
            <a:r>
              <a:rPr lang="en-US" sz="1200" dirty="0" err="1" smtClean="0">
                <a:solidFill>
                  <a:srgbClr val="FF0000"/>
                </a:solidFill>
              </a:rPr>
              <a:t>CoC</a:t>
            </a:r>
            <a:endParaRPr lang="en-US" sz="1200" dirty="0">
              <a:solidFill>
                <a:srgbClr val="FF0000"/>
              </a:solidFill>
            </a:endParaRPr>
          </a:p>
        </p:txBody>
      </p:sp>
      <p:sp>
        <p:nvSpPr>
          <p:cNvPr id="28" name="Rounded Rectangle 27"/>
          <p:cNvSpPr/>
          <p:nvPr/>
        </p:nvSpPr>
        <p:spPr>
          <a:xfrm>
            <a:off x="7772400" y="3886200"/>
            <a:ext cx="1371600" cy="22860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200" dirty="0" smtClean="0">
                <a:solidFill>
                  <a:srgbClr val="FF0000"/>
                </a:solidFill>
              </a:rPr>
              <a:t>GIZ, ILO, etc. </a:t>
            </a:r>
            <a:endParaRPr lang="en-US" sz="1200" dirty="0">
              <a:solidFill>
                <a:srgbClr val="FF0000"/>
              </a:solidFill>
            </a:endParaRPr>
          </a:p>
        </p:txBody>
      </p:sp>
      <p:sp>
        <p:nvSpPr>
          <p:cNvPr id="54" name="Rounded Rectangle 53"/>
          <p:cNvSpPr/>
          <p:nvPr/>
        </p:nvSpPr>
        <p:spPr>
          <a:xfrm>
            <a:off x="7772400" y="2895600"/>
            <a:ext cx="1371600" cy="38100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200" dirty="0" smtClean="0">
                <a:solidFill>
                  <a:srgbClr val="FF0000"/>
                </a:solidFill>
              </a:rPr>
              <a:t>GIZ &amp; ILO: TVET support</a:t>
            </a:r>
            <a:endParaRPr lang="en-US" sz="1200" dirty="0">
              <a:solidFill>
                <a:srgbClr val="FF0000"/>
              </a:solidFill>
            </a:endParaRPr>
          </a:p>
        </p:txBody>
      </p:sp>
      <p:sp>
        <p:nvSpPr>
          <p:cNvPr id="55" name="Rounded Rectangle 54"/>
          <p:cNvSpPr/>
          <p:nvPr/>
        </p:nvSpPr>
        <p:spPr>
          <a:xfrm>
            <a:off x="2895600" y="4724400"/>
            <a:ext cx="2057400" cy="53340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200" dirty="0" smtClean="0">
                <a:solidFill>
                  <a:srgbClr val="FF0000"/>
                </a:solidFill>
              </a:rPr>
              <a:t>GIZ &amp; ETF: Torino process; ILO: qualitative survey (SM) </a:t>
            </a:r>
            <a:endParaRPr lang="en-US" sz="1200" dirty="0">
              <a:solidFill>
                <a:srgbClr val="FF0000"/>
              </a:solidFill>
            </a:endParaRPr>
          </a:p>
        </p:txBody>
      </p:sp>
      <p:sp>
        <p:nvSpPr>
          <p:cNvPr id="56" name="Rounded Rectangle 55"/>
          <p:cNvSpPr/>
          <p:nvPr/>
        </p:nvSpPr>
        <p:spPr>
          <a:xfrm>
            <a:off x="3352800" y="5257800"/>
            <a:ext cx="1600200" cy="38100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200" dirty="0" smtClean="0">
                <a:solidFill>
                  <a:srgbClr val="FF0000"/>
                </a:solidFill>
              </a:rPr>
              <a:t>GIZ, </a:t>
            </a:r>
            <a:r>
              <a:rPr lang="en-US" sz="1200" dirty="0" smtClean="0">
                <a:solidFill>
                  <a:schemeClr val="accent4"/>
                </a:solidFill>
              </a:rPr>
              <a:t>World Skills</a:t>
            </a:r>
            <a:r>
              <a:rPr lang="en-US" sz="1200" dirty="0" smtClean="0">
                <a:solidFill>
                  <a:srgbClr val="FF0000"/>
                </a:solidFill>
              </a:rPr>
              <a:t>, etc.</a:t>
            </a:r>
            <a:endParaRPr lang="en-US" sz="1200" dirty="0">
              <a:solidFill>
                <a:srgbClr val="FF0000"/>
              </a:solidFill>
            </a:endParaRPr>
          </a:p>
        </p:txBody>
      </p:sp>
      <p:sp>
        <p:nvSpPr>
          <p:cNvPr id="57" name="Rounded Rectangle 56"/>
          <p:cNvSpPr/>
          <p:nvPr/>
        </p:nvSpPr>
        <p:spPr>
          <a:xfrm>
            <a:off x="7772400" y="4572000"/>
            <a:ext cx="1371600" cy="38100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200" dirty="0" smtClean="0">
                <a:solidFill>
                  <a:srgbClr val="FF0000"/>
                </a:solidFill>
              </a:rPr>
              <a:t>GIZ &amp; ILO: TVET support</a:t>
            </a:r>
            <a:endParaRPr lang="en-US" sz="1200" dirty="0">
              <a:solidFill>
                <a:srgbClr val="FF0000"/>
              </a:solidFill>
            </a:endParaRPr>
          </a:p>
        </p:txBody>
      </p:sp>
      <p:sp>
        <p:nvSpPr>
          <p:cNvPr id="58" name="Rounded Rectangle 57"/>
          <p:cNvSpPr/>
          <p:nvPr/>
        </p:nvSpPr>
        <p:spPr>
          <a:xfrm>
            <a:off x="8545632" y="4953000"/>
            <a:ext cx="598368" cy="22860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200" dirty="0" smtClean="0">
                <a:solidFill>
                  <a:srgbClr val="FF0000"/>
                </a:solidFill>
              </a:rPr>
              <a:t>GIZ</a:t>
            </a:r>
            <a:endParaRPr lang="en-US" sz="1200" dirty="0">
              <a:solidFill>
                <a:srgbClr val="FF0000"/>
              </a:solidFill>
            </a:endParaRPr>
          </a:p>
        </p:txBody>
      </p:sp>
      <p:sp>
        <p:nvSpPr>
          <p:cNvPr id="59" name="Rounded Rectangle 58"/>
          <p:cNvSpPr/>
          <p:nvPr/>
        </p:nvSpPr>
        <p:spPr>
          <a:xfrm>
            <a:off x="8229600" y="5257800"/>
            <a:ext cx="914400" cy="30480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200" dirty="0" smtClean="0">
                <a:solidFill>
                  <a:srgbClr val="FF0000"/>
                </a:solidFill>
              </a:rPr>
              <a:t>GIZ: HRD </a:t>
            </a:r>
            <a:endParaRPr lang="en-US" sz="1200" dirty="0">
              <a:solidFill>
                <a:srgbClr val="FF0000"/>
              </a:solidFill>
            </a:endParaRPr>
          </a:p>
        </p:txBody>
      </p:sp>
      <p:sp>
        <p:nvSpPr>
          <p:cNvPr id="19" name="Rounded Rectangle 18"/>
          <p:cNvSpPr/>
          <p:nvPr/>
        </p:nvSpPr>
        <p:spPr bwMode="auto">
          <a:xfrm>
            <a:off x="4952999" y="5638800"/>
            <a:ext cx="3480955" cy="1219200"/>
          </a:xfrm>
          <a:prstGeom prst="round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t" anchorCtr="0" compatLnSpc="1">
            <a:prstTxWarp prst="textNoShape">
              <a:avLst/>
            </a:prstTxWarp>
          </a:bodyPr>
          <a:lstStyle/>
          <a:p>
            <a:r>
              <a:rPr lang="en-US" sz="2400" dirty="0">
                <a:solidFill>
                  <a:schemeClr val="bg1"/>
                </a:solidFill>
              </a:rPr>
              <a:t>Division of labour in cooperation with other development actors</a:t>
            </a:r>
          </a:p>
          <a:p>
            <a:r>
              <a:rPr lang="en-US" sz="2400" dirty="0"/>
              <a:t>		</a:t>
            </a:r>
          </a:p>
          <a:p>
            <a:pPr lvl="1"/>
            <a:endParaRPr lang="en-US" sz="1900" dirty="0" smtClean="0">
              <a:solidFill>
                <a:srgbClr val="D01116"/>
              </a:solidFill>
            </a:endParaRPr>
          </a:p>
          <a:p>
            <a:pPr marL="0" marR="0" indent="0" algn="l" defTabSz="914400" rtl="0" eaLnBrk="0" fontAlgn="base" latinLnBrk="0" hangingPunct="0">
              <a:lnSpc>
                <a:spcPct val="100000"/>
              </a:lnSpc>
              <a:spcBef>
                <a:spcPct val="0"/>
              </a:spcBef>
              <a:spcAft>
                <a:spcPct val="0"/>
              </a:spcAft>
              <a:buClrTx/>
              <a:buSzTx/>
              <a:buFontTx/>
              <a:buNone/>
              <a:tabLst/>
            </a:pPr>
            <a:endParaRPr kumimoji="0" lang="en-US" sz="2200" b="1" i="0" u="none" strike="noStrike" cap="none" normalizeH="0" baseline="0" dirty="0" smtClean="0">
              <a:ln>
                <a:noFill/>
              </a:ln>
              <a:solidFill>
                <a:srgbClr val="999999"/>
              </a:solidFill>
              <a:effectLst/>
              <a:latin typeface="Arial" charset="0"/>
            </a:endParaRPr>
          </a:p>
        </p:txBody>
      </p:sp>
      <p:sp>
        <p:nvSpPr>
          <p:cNvPr id="18" name="Rounded Rectangle 17"/>
          <p:cNvSpPr/>
          <p:nvPr/>
        </p:nvSpPr>
        <p:spPr bwMode="auto">
          <a:xfrm>
            <a:off x="-132858" y="5464222"/>
            <a:ext cx="3484418" cy="1333496"/>
          </a:xfrm>
          <a:prstGeom prst="round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t" anchorCtr="0" compatLnSpc="1">
            <a:prstTxWarp prst="textNoShape">
              <a:avLst/>
            </a:prstTxWarp>
          </a:bodyPr>
          <a:lstStyle/>
          <a:p>
            <a:r>
              <a:rPr lang="en-US" sz="2400" dirty="0">
                <a:solidFill>
                  <a:schemeClr val="bg1"/>
                </a:solidFill>
              </a:rPr>
              <a:t>Distribution of activities </a:t>
            </a:r>
            <a:r>
              <a:rPr lang="en-US" sz="2400" dirty="0" smtClean="0">
                <a:solidFill>
                  <a:schemeClr val="bg1"/>
                </a:solidFill>
              </a:rPr>
              <a:t>over # tangible </a:t>
            </a:r>
            <a:r>
              <a:rPr lang="en-US" sz="2400" dirty="0">
                <a:solidFill>
                  <a:schemeClr val="bg1"/>
                </a:solidFill>
              </a:rPr>
              <a:t>work packages</a:t>
            </a:r>
            <a:r>
              <a:rPr lang="en-US" sz="2400" dirty="0"/>
              <a:t>		</a:t>
            </a:r>
          </a:p>
          <a:p>
            <a:pPr lvl="1"/>
            <a:endParaRPr lang="en-US" sz="1900" dirty="0" smtClean="0">
              <a:solidFill>
                <a:srgbClr val="D01116"/>
              </a:solidFill>
            </a:endParaRPr>
          </a:p>
          <a:p>
            <a:pPr marL="0" marR="0" indent="0" algn="l" defTabSz="914400" rtl="0" eaLnBrk="0" fontAlgn="base" latinLnBrk="0" hangingPunct="0">
              <a:lnSpc>
                <a:spcPct val="100000"/>
              </a:lnSpc>
              <a:spcBef>
                <a:spcPct val="0"/>
              </a:spcBef>
              <a:spcAft>
                <a:spcPct val="0"/>
              </a:spcAft>
              <a:buClrTx/>
              <a:buSzTx/>
              <a:buFontTx/>
              <a:buNone/>
              <a:tabLst/>
            </a:pPr>
            <a:endParaRPr kumimoji="0" lang="en-US" sz="2200" b="1" i="0" u="none" strike="noStrike" cap="none" normalizeH="0" baseline="0" dirty="0" smtClean="0">
              <a:ln>
                <a:noFill/>
              </a:ln>
              <a:solidFill>
                <a:srgbClr val="999999"/>
              </a:solidFill>
              <a:effectLst/>
              <a:latin typeface="Arial" charset="0"/>
            </a:endParaRPr>
          </a:p>
        </p:txBody>
      </p:sp>
    </p:spTree>
    <p:extLst>
      <p:ext uri="{BB962C8B-B14F-4D97-AF65-F5344CB8AC3E}">
        <p14:creationId xmlns:p14="http://schemas.microsoft.com/office/powerpoint/2010/main" val="1141060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ppt_x"/>
                                          </p:val>
                                        </p:tav>
                                        <p:tav tm="100000">
                                          <p:val>
                                            <p:strVal val="#ppt_x"/>
                                          </p:val>
                                        </p:tav>
                                      </p:tavLst>
                                    </p:anim>
                                    <p:anim calcmode="lin" valueType="num">
                                      <p:cBhvr additive="base">
                                        <p:cTn id="1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0"/>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1"/>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2"/>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3"/>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24"/>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27"/>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28"/>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54"/>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55"/>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56"/>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57"/>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58"/>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P spid="12" grpId="0" animBg="1"/>
      <p:bldP spid="15" grpId="0" animBg="1"/>
      <p:bldP spid="16" grpId="0" animBg="1"/>
      <p:bldP spid="20" grpId="0" animBg="1"/>
      <p:bldP spid="21" grpId="0" animBg="1"/>
      <p:bldP spid="22" grpId="0" animBg="1"/>
      <p:bldP spid="23" grpId="0" animBg="1"/>
      <p:bldP spid="24" grpId="0" animBg="1"/>
      <p:bldP spid="27" grpId="0" animBg="1"/>
      <p:bldP spid="28" grpId="0" animBg="1"/>
      <p:bldP spid="54" grpId="0" animBg="1"/>
      <p:bldP spid="55" grpId="0" animBg="1"/>
      <p:bldP spid="56" grpId="0" animBg="1"/>
      <p:bldP spid="57" grpId="0" animBg="1"/>
      <p:bldP spid="58" grpId="0" animBg="1"/>
      <p:bldP spid="59" grpId="0" animBg="1"/>
      <p:bldP spid="19" grpId="0" animBg="1"/>
      <p:bldP spid="1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4"/>
          <p:cNvSpPr>
            <a:spLocks noGrp="1"/>
          </p:cNvSpPr>
          <p:nvPr>
            <p:ph type="title"/>
          </p:nvPr>
        </p:nvSpPr>
        <p:spPr>
          <a:xfrm>
            <a:off x="381000" y="1600200"/>
            <a:ext cx="8458200" cy="3352800"/>
          </a:xfrm>
        </p:spPr>
        <p:txBody>
          <a:bodyPr>
            <a:normAutofit/>
          </a:bodyPr>
          <a:lstStyle/>
          <a:p>
            <a:pPr marL="171450" lvl="0" indent="-171450"/>
            <a:r>
              <a:rPr lang="en-US" dirty="0" smtClean="0"/>
              <a:t>Joint TVET Management</a:t>
            </a:r>
            <a:endParaRPr lang="en-US" dirty="0"/>
          </a:p>
        </p:txBody>
      </p:sp>
    </p:spTree>
    <p:extLst>
      <p:ext uri="{BB962C8B-B14F-4D97-AF65-F5344CB8AC3E}">
        <p14:creationId xmlns:p14="http://schemas.microsoft.com/office/powerpoint/2010/main" val="238427124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p:cNvGraphicFramePr/>
          <p:nvPr>
            <p:extLst>
              <p:ext uri="{D42A27DB-BD31-4B8C-83A1-F6EECF244321}">
                <p14:modId xmlns:p14="http://schemas.microsoft.com/office/powerpoint/2010/main" val="906139061"/>
              </p:ext>
            </p:extLst>
          </p:nvPr>
        </p:nvGraphicFramePr>
        <p:xfrm>
          <a:off x="1323338" y="838200"/>
          <a:ext cx="7134861" cy="5353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Bevel 9"/>
          <p:cNvSpPr>
            <a:spLocks noChangeArrowheads="1"/>
          </p:cNvSpPr>
          <p:nvPr/>
        </p:nvSpPr>
        <p:spPr bwMode="auto">
          <a:xfrm>
            <a:off x="6781800" y="1519500"/>
            <a:ext cx="1366204" cy="838200"/>
          </a:xfrm>
          <a:prstGeom prst="bevel">
            <a:avLst>
              <a:gd name="adj" fmla="val 12500"/>
            </a:avLst>
          </a:prstGeom>
          <a:gradFill rotWithShape="1">
            <a:gsLst>
              <a:gs pos="0">
                <a:srgbClr val="C5171B"/>
              </a:gs>
              <a:gs pos="80000">
                <a:srgbClr val="FF2227"/>
              </a:gs>
              <a:gs pos="100000">
                <a:srgbClr val="FF1E23"/>
              </a:gs>
            </a:gsLst>
            <a:lin ang="16200000"/>
          </a:gradFill>
          <a:ln w="9525">
            <a:solidFill>
              <a:srgbClr val="EE383C"/>
            </a:solidFill>
            <a:miter lim="800000"/>
            <a:headEnd/>
            <a:tailEnd/>
          </a:ln>
          <a:effectLst>
            <a:outerShdw blurRad="63500" dist="23000" dir="5400000" rotWithShape="0">
              <a:srgbClr val="000000">
                <a:alpha val="34999"/>
              </a:srgbClr>
            </a:outerShdw>
          </a:effectLst>
        </p:spPr>
        <p:txBody>
          <a:bodyPr rot="0" vert="horz" wrap="square" lIns="91440" tIns="45720" rIns="91440" bIns="45720" anchor="ctr" anchorCtr="0" upright="1">
            <a:noAutofit/>
          </a:bodyPr>
          <a:lstStyle/>
          <a:p>
            <a:pPr marL="0" marR="0" algn="ctr">
              <a:lnSpc>
                <a:spcPct val="115000"/>
              </a:lnSpc>
              <a:spcBef>
                <a:spcPts val="0"/>
              </a:spcBef>
              <a:spcAft>
                <a:spcPts val="0"/>
              </a:spcAft>
            </a:pPr>
            <a:r>
              <a:rPr lang="en-GB" sz="1200" kern="1200" dirty="0">
                <a:solidFill>
                  <a:srgbClr val="FFFFFF"/>
                </a:solidFill>
                <a:effectLst/>
                <a:latin typeface="Arial"/>
                <a:ea typeface="+mn-ea"/>
                <a:cs typeface="+mn-cs"/>
              </a:rPr>
              <a:t>TVET &amp; LM WORKING </a:t>
            </a:r>
            <a:r>
              <a:rPr lang="en-GB" sz="1200" kern="1200" dirty="0" smtClean="0">
                <a:solidFill>
                  <a:srgbClr val="FFFFFF"/>
                </a:solidFill>
                <a:effectLst/>
                <a:latin typeface="Arial"/>
                <a:ea typeface="+mn-ea"/>
                <a:cs typeface="+mn-cs"/>
              </a:rPr>
              <a:t>GROUP</a:t>
            </a:r>
            <a:endParaRPr lang="en-US" sz="1200" dirty="0">
              <a:effectLst/>
              <a:latin typeface="Times New Roman"/>
              <a:ea typeface="Calibri"/>
            </a:endParaRPr>
          </a:p>
        </p:txBody>
      </p:sp>
      <p:sp>
        <p:nvSpPr>
          <p:cNvPr id="12" name="AutoShape 6"/>
          <p:cNvSpPr>
            <a:spLocks noChangeArrowheads="1"/>
          </p:cNvSpPr>
          <p:nvPr/>
        </p:nvSpPr>
        <p:spPr bwMode="auto">
          <a:xfrm>
            <a:off x="3328635" y="2519105"/>
            <a:ext cx="2800980" cy="676621"/>
          </a:xfrm>
          <a:prstGeom prst="bevel">
            <a:avLst>
              <a:gd name="adj" fmla="val 12500"/>
            </a:avLst>
          </a:prstGeom>
          <a:gradFill rotWithShape="1">
            <a:gsLst>
              <a:gs pos="0">
                <a:srgbClr val="2E9426"/>
              </a:gs>
              <a:gs pos="80000">
                <a:srgbClr val="3FC235"/>
              </a:gs>
              <a:gs pos="100000">
                <a:srgbClr val="3DC633"/>
              </a:gs>
            </a:gsLst>
            <a:lin ang="16200000"/>
          </a:gradFill>
          <a:ln w="9525">
            <a:solidFill>
              <a:srgbClr val="4CB743"/>
            </a:solidFill>
            <a:miter lim="800000"/>
            <a:headEnd/>
            <a:tailEnd/>
          </a:ln>
          <a:effectLst>
            <a:outerShdw blurRad="63500" dist="23000" dir="5400000" rotWithShape="0">
              <a:srgbClr val="000000">
                <a:alpha val="34999"/>
              </a:srgbClr>
            </a:outerShdw>
          </a:effectLst>
        </p:spPr>
        <p:txBody>
          <a:bodyPr rot="0" vert="horz" wrap="square" lIns="91440" tIns="45720" rIns="91440" bIns="45720" anchor="ctr" anchorCtr="0" upright="1">
            <a:noAutofit/>
          </a:bodyPr>
          <a:lstStyle/>
          <a:p>
            <a:pPr marL="0" marR="0" algn="ctr">
              <a:lnSpc>
                <a:spcPct val="115000"/>
              </a:lnSpc>
              <a:spcBef>
                <a:spcPts val="0"/>
              </a:spcBef>
              <a:spcAft>
                <a:spcPts val="0"/>
              </a:spcAft>
            </a:pPr>
            <a:r>
              <a:rPr lang="en-GB" sz="1400" kern="1200" dirty="0">
                <a:solidFill>
                  <a:srgbClr val="FFFFFF"/>
                </a:solidFill>
                <a:effectLst/>
                <a:latin typeface="Arial"/>
                <a:ea typeface="+mn-ea"/>
                <a:cs typeface="+mn-cs"/>
              </a:rPr>
              <a:t>TVET Management Team </a:t>
            </a:r>
            <a:endParaRPr lang="en-US" sz="1200" dirty="0">
              <a:effectLst/>
              <a:latin typeface="Times New Roman"/>
              <a:ea typeface="Calibri"/>
            </a:endParaRPr>
          </a:p>
        </p:txBody>
      </p:sp>
      <p:grpSp>
        <p:nvGrpSpPr>
          <p:cNvPr id="13" name="Group 12"/>
          <p:cNvGrpSpPr>
            <a:grpSpLocks/>
          </p:cNvGrpSpPr>
          <p:nvPr/>
        </p:nvGrpSpPr>
        <p:grpSpPr bwMode="auto">
          <a:xfrm>
            <a:off x="3057207" y="4462511"/>
            <a:ext cx="3342639" cy="1797710"/>
            <a:chOff x="0" y="0"/>
            <a:chExt cx="33426" cy="30378"/>
          </a:xfrm>
        </p:grpSpPr>
        <p:sp>
          <p:nvSpPr>
            <p:cNvPr id="24" name="Bevel 23"/>
            <p:cNvSpPr>
              <a:spLocks noChangeArrowheads="1"/>
            </p:cNvSpPr>
            <p:nvPr/>
          </p:nvSpPr>
          <p:spPr bwMode="auto">
            <a:xfrm>
              <a:off x="0" y="0"/>
              <a:ext cx="11074" cy="7594"/>
            </a:xfrm>
            <a:prstGeom prst="bevel">
              <a:avLst>
                <a:gd name="adj" fmla="val 12500"/>
              </a:avLst>
            </a:prstGeom>
            <a:gradFill rotWithShape="1">
              <a:gsLst>
                <a:gs pos="0">
                  <a:srgbClr val="008CCC"/>
                </a:gs>
                <a:gs pos="80000">
                  <a:srgbClr val="00B8FF"/>
                </a:gs>
                <a:gs pos="100000">
                  <a:srgbClr val="00BCFF"/>
                </a:gs>
              </a:gsLst>
              <a:lin ang="16200000"/>
            </a:gradFill>
            <a:ln w="9525">
              <a:solidFill>
                <a:srgbClr val="00ADEF"/>
              </a:solidFill>
              <a:miter lim="800000"/>
              <a:headEnd/>
              <a:tailEnd/>
            </a:ln>
            <a:effectLst>
              <a:outerShdw blurRad="63500" dist="23000" dir="5400000" rotWithShape="0">
                <a:srgbClr val="000000">
                  <a:alpha val="34999"/>
                </a:srgbClr>
              </a:outerShdw>
            </a:effectLst>
          </p:spPr>
          <p:txBody>
            <a:bodyPr rot="0" vert="horz" wrap="square" lIns="91440" tIns="45720" rIns="91440" bIns="45720" anchor="ctr" anchorCtr="0" upright="1">
              <a:noAutofit/>
            </a:bodyPr>
            <a:lstStyle/>
            <a:p>
              <a:pPr marL="0" marR="0" algn="ctr">
                <a:lnSpc>
                  <a:spcPct val="115000"/>
                </a:lnSpc>
                <a:spcBef>
                  <a:spcPts val="0"/>
                </a:spcBef>
                <a:spcAft>
                  <a:spcPts val="0"/>
                </a:spcAft>
              </a:pPr>
              <a:r>
                <a:rPr lang="en-GB" sz="1800" kern="1200" dirty="0">
                  <a:solidFill>
                    <a:srgbClr val="FFFFFF"/>
                  </a:solidFill>
                  <a:effectLst/>
                  <a:latin typeface="Arial"/>
                  <a:ea typeface="+mn-ea"/>
                  <a:cs typeface="+mn-cs"/>
                </a:rPr>
                <a:t>COMM</a:t>
              </a:r>
              <a:endParaRPr lang="en-US" sz="1200" dirty="0">
                <a:effectLst/>
                <a:latin typeface="Times New Roman"/>
                <a:ea typeface="Calibri"/>
              </a:endParaRPr>
            </a:p>
          </p:txBody>
        </p:sp>
        <p:sp>
          <p:nvSpPr>
            <p:cNvPr id="25" name="Bevel 24"/>
            <p:cNvSpPr>
              <a:spLocks noChangeArrowheads="1"/>
            </p:cNvSpPr>
            <p:nvPr/>
          </p:nvSpPr>
          <p:spPr bwMode="auto">
            <a:xfrm>
              <a:off x="22250" y="0"/>
              <a:ext cx="11176" cy="7594"/>
            </a:xfrm>
            <a:prstGeom prst="bevel">
              <a:avLst>
                <a:gd name="adj" fmla="val 12500"/>
              </a:avLst>
            </a:prstGeom>
            <a:gradFill rotWithShape="1">
              <a:gsLst>
                <a:gs pos="0">
                  <a:srgbClr val="008CCC"/>
                </a:gs>
                <a:gs pos="80000">
                  <a:srgbClr val="00B8FF"/>
                </a:gs>
                <a:gs pos="100000">
                  <a:srgbClr val="00BCFF"/>
                </a:gs>
              </a:gsLst>
              <a:lin ang="16200000"/>
            </a:gradFill>
            <a:ln w="9525">
              <a:solidFill>
                <a:srgbClr val="00ADEF"/>
              </a:solidFill>
              <a:miter lim="800000"/>
              <a:headEnd/>
              <a:tailEnd/>
            </a:ln>
            <a:effectLst>
              <a:outerShdw blurRad="63500" dist="23000" dir="5400000" rotWithShape="0">
                <a:srgbClr val="000000">
                  <a:alpha val="34999"/>
                </a:srgbClr>
              </a:outerShdw>
            </a:effectLst>
          </p:spPr>
          <p:txBody>
            <a:bodyPr rot="0" vert="horz" wrap="square" lIns="91440" tIns="45720" rIns="91440" bIns="45720" anchor="ctr" anchorCtr="0" upright="1">
              <a:noAutofit/>
            </a:bodyPr>
            <a:lstStyle/>
            <a:p>
              <a:pPr marL="0" marR="0" algn="ctr">
                <a:lnSpc>
                  <a:spcPct val="115000"/>
                </a:lnSpc>
                <a:spcBef>
                  <a:spcPts val="0"/>
                </a:spcBef>
                <a:spcAft>
                  <a:spcPts val="0"/>
                </a:spcAft>
              </a:pPr>
              <a:r>
                <a:rPr lang="en-GB" sz="1800" kern="1200" dirty="0">
                  <a:solidFill>
                    <a:srgbClr val="FFFFFF"/>
                  </a:solidFill>
                  <a:effectLst/>
                  <a:latin typeface="Arial"/>
                  <a:ea typeface="+mn-ea"/>
                  <a:cs typeface="+mn-cs"/>
                </a:rPr>
                <a:t>WBL </a:t>
              </a:r>
              <a:endParaRPr lang="en-US" sz="1200" dirty="0">
                <a:effectLst/>
                <a:latin typeface="Times New Roman"/>
                <a:ea typeface="Calibri"/>
              </a:endParaRPr>
            </a:p>
          </p:txBody>
        </p:sp>
        <p:sp>
          <p:nvSpPr>
            <p:cNvPr id="26" name="Bevel 25"/>
            <p:cNvSpPr>
              <a:spLocks noChangeArrowheads="1"/>
            </p:cNvSpPr>
            <p:nvPr/>
          </p:nvSpPr>
          <p:spPr bwMode="auto">
            <a:xfrm>
              <a:off x="11074" y="0"/>
              <a:ext cx="11290" cy="7594"/>
            </a:xfrm>
            <a:prstGeom prst="bevel">
              <a:avLst>
                <a:gd name="adj" fmla="val 12500"/>
              </a:avLst>
            </a:prstGeom>
            <a:gradFill rotWithShape="1">
              <a:gsLst>
                <a:gs pos="0">
                  <a:srgbClr val="008CCC"/>
                </a:gs>
                <a:gs pos="80000">
                  <a:srgbClr val="00B8FF"/>
                </a:gs>
                <a:gs pos="100000">
                  <a:srgbClr val="00BCFF"/>
                </a:gs>
              </a:gsLst>
              <a:lin ang="16200000"/>
            </a:gradFill>
            <a:ln w="9525">
              <a:solidFill>
                <a:srgbClr val="00ADEF"/>
              </a:solidFill>
              <a:miter lim="800000"/>
              <a:headEnd/>
              <a:tailEnd/>
            </a:ln>
            <a:effectLst>
              <a:outerShdw blurRad="63500" dist="23000" dir="5400000" rotWithShape="0">
                <a:srgbClr val="000000">
                  <a:alpha val="34999"/>
                </a:srgbClr>
              </a:outerShdw>
            </a:effectLst>
          </p:spPr>
          <p:txBody>
            <a:bodyPr rot="0" vert="horz" wrap="square" lIns="91440" tIns="45720" rIns="91440" bIns="45720" anchor="ctr" anchorCtr="0" upright="1">
              <a:noAutofit/>
            </a:bodyPr>
            <a:lstStyle/>
            <a:p>
              <a:pPr marL="0" marR="0" algn="ctr">
                <a:lnSpc>
                  <a:spcPct val="115000"/>
                </a:lnSpc>
                <a:spcBef>
                  <a:spcPts val="0"/>
                </a:spcBef>
                <a:spcAft>
                  <a:spcPts val="0"/>
                </a:spcAft>
              </a:pPr>
              <a:r>
                <a:rPr lang="en-GB" sz="1800" kern="1200" dirty="0">
                  <a:solidFill>
                    <a:srgbClr val="FFFFFF"/>
                  </a:solidFill>
                  <a:effectLst/>
                  <a:latin typeface="Arial"/>
                  <a:ea typeface="+mn-ea"/>
                  <a:cs typeface="+mn-cs"/>
                </a:rPr>
                <a:t>HRD </a:t>
              </a:r>
              <a:endParaRPr lang="en-US" sz="1200" dirty="0">
                <a:effectLst/>
                <a:latin typeface="Times New Roman"/>
                <a:ea typeface="Calibri"/>
              </a:endParaRPr>
            </a:p>
          </p:txBody>
        </p:sp>
        <p:sp>
          <p:nvSpPr>
            <p:cNvPr id="27" name="Bevel 26"/>
            <p:cNvSpPr>
              <a:spLocks noChangeArrowheads="1"/>
            </p:cNvSpPr>
            <p:nvPr/>
          </p:nvSpPr>
          <p:spPr bwMode="auto">
            <a:xfrm>
              <a:off x="0" y="7594"/>
              <a:ext cx="11074" cy="7595"/>
            </a:xfrm>
            <a:prstGeom prst="bevel">
              <a:avLst>
                <a:gd name="adj" fmla="val 12500"/>
              </a:avLst>
            </a:prstGeom>
            <a:gradFill rotWithShape="1">
              <a:gsLst>
                <a:gs pos="0">
                  <a:srgbClr val="008CCC"/>
                </a:gs>
                <a:gs pos="80000">
                  <a:srgbClr val="00B8FF"/>
                </a:gs>
                <a:gs pos="100000">
                  <a:srgbClr val="00BCFF"/>
                </a:gs>
              </a:gsLst>
              <a:lin ang="16200000"/>
            </a:gradFill>
            <a:ln w="9525">
              <a:solidFill>
                <a:srgbClr val="00ADEF"/>
              </a:solidFill>
              <a:miter lim="800000"/>
              <a:headEnd/>
              <a:tailEnd/>
            </a:ln>
            <a:effectLst>
              <a:outerShdw blurRad="63500" dist="23000" dir="5400000" rotWithShape="0">
                <a:srgbClr val="000000">
                  <a:alpha val="34999"/>
                </a:srgbClr>
              </a:outerShdw>
            </a:effectLst>
          </p:spPr>
          <p:txBody>
            <a:bodyPr rot="0" vert="horz" wrap="square" lIns="91440" tIns="45720" rIns="91440" bIns="45720" anchor="ctr" anchorCtr="0" upright="1">
              <a:noAutofit/>
            </a:bodyPr>
            <a:lstStyle/>
            <a:p>
              <a:pPr marL="0" marR="0" algn="ctr">
                <a:lnSpc>
                  <a:spcPct val="115000"/>
                </a:lnSpc>
                <a:spcBef>
                  <a:spcPts val="0"/>
                </a:spcBef>
                <a:spcAft>
                  <a:spcPts val="0"/>
                </a:spcAft>
              </a:pPr>
              <a:r>
                <a:rPr lang="en-GB" sz="1800" kern="1200" dirty="0">
                  <a:solidFill>
                    <a:srgbClr val="FFFFFF"/>
                  </a:solidFill>
                  <a:effectLst/>
                  <a:latin typeface="Arial"/>
                  <a:ea typeface="+mn-ea"/>
                  <a:cs typeface="+mn-cs"/>
                </a:rPr>
                <a:t>M&amp;E </a:t>
              </a:r>
              <a:endParaRPr lang="en-US" sz="1200" dirty="0">
                <a:effectLst/>
                <a:latin typeface="Times New Roman"/>
                <a:ea typeface="Calibri"/>
              </a:endParaRPr>
            </a:p>
          </p:txBody>
        </p:sp>
        <p:sp>
          <p:nvSpPr>
            <p:cNvPr id="28" name="Bevel 27"/>
            <p:cNvSpPr>
              <a:spLocks noChangeArrowheads="1"/>
            </p:cNvSpPr>
            <p:nvPr/>
          </p:nvSpPr>
          <p:spPr bwMode="auto">
            <a:xfrm>
              <a:off x="22250" y="7594"/>
              <a:ext cx="11176" cy="7595"/>
            </a:xfrm>
            <a:prstGeom prst="bevel">
              <a:avLst>
                <a:gd name="adj" fmla="val 12500"/>
              </a:avLst>
            </a:prstGeom>
            <a:gradFill rotWithShape="1">
              <a:gsLst>
                <a:gs pos="0">
                  <a:srgbClr val="008CCC"/>
                </a:gs>
                <a:gs pos="80000">
                  <a:srgbClr val="00B8FF"/>
                </a:gs>
                <a:gs pos="100000">
                  <a:srgbClr val="00BCFF"/>
                </a:gs>
              </a:gsLst>
              <a:lin ang="16200000"/>
            </a:gradFill>
            <a:ln w="9525">
              <a:solidFill>
                <a:srgbClr val="00ADEF"/>
              </a:solidFill>
              <a:miter lim="800000"/>
              <a:headEnd/>
              <a:tailEnd/>
            </a:ln>
            <a:effectLst>
              <a:outerShdw blurRad="63500" dist="23000" dir="5400000" rotWithShape="0">
                <a:srgbClr val="000000">
                  <a:alpha val="34999"/>
                </a:srgbClr>
              </a:outerShdw>
            </a:effectLst>
          </p:spPr>
          <p:txBody>
            <a:bodyPr rot="0" vert="horz" wrap="square" lIns="91440" tIns="45720" rIns="91440" bIns="45720" anchor="ctr" anchorCtr="0" upright="1">
              <a:noAutofit/>
            </a:bodyPr>
            <a:lstStyle/>
            <a:p>
              <a:pPr marL="0" marR="0" algn="ctr">
                <a:lnSpc>
                  <a:spcPct val="115000"/>
                </a:lnSpc>
                <a:spcBef>
                  <a:spcPts val="0"/>
                </a:spcBef>
                <a:spcAft>
                  <a:spcPts val="0"/>
                </a:spcAft>
              </a:pPr>
              <a:r>
                <a:rPr lang="en-GB" sz="1800" kern="1200">
                  <a:solidFill>
                    <a:srgbClr val="FFFFFF"/>
                  </a:solidFill>
                  <a:effectLst/>
                  <a:latin typeface="Arial"/>
                  <a:ea typeface="+mn-ea"/>
                  <a:cs typeface="+mn-cs"/>
                </a:rPr>
                <a:t>OSS </a:t>
              </a:r>
              <a:endParaRPr lang="en-US" sz="1200">
                <a:effectLst/>
                <a:latin typeface="Times New Roman"/>
                <a:ea typeface="Calibri"/>
              </a:endParaRPr>
            </a:p>
          </p:txBody>
        </p:sp>
        <p:sp>
          <p:nvSpPr>
            <p:cNvPr id="29" name="Bevel 28"/>
            <p:cNvSpPr>
              <a:spLocks noChangeArrowheads="1"/>
            </p:cNvSpPr>
            <p:nvPr/>
          </p:nvSpPr>
          <p:spPr bwMode="auto">
            <a:xfrm>
              <a:off x="10960" y="7594"/>
              <a:ext cx="11290" cy="7595"/>
            </a:xfrm>
            <a:prstGeom prst="bevel">
              <a:avLst>
                <a:gd name="adj" fmla="val 12500"/>
              </a:avLst>
            </a:prstGeom>
            <a:gradFill rotWithShape="1">
              <a:gsLst>
                <a:gs pos="0">
                  <a:srgbClr val="008CCC"/>
                </a:gs>
                <a:gs pos="80000">
                  <a:srgbClr val="00B8FF"/>
                </a:gs>
                <a:gs pos="100000">
                  <a:srgbClr val="00BCFF"/>
                </a:gs>
              </a:gsLst>
              <a:lin ang="16200000"/>
            </a:gradFill>
            <a:ln w="9525">
              <a:solidFill>
                <a:srgbClr val="00ADEF"/>
              </a:solidFill>
              <a:miter lim="800000"/>
              <a:headEnd/>
              <a:tailEnd/>
            </a:ln>
            <a:effectLst>
              <a:outerShdw blurRad="63500" dist="23000" dir="5400000" rotWithShape="0">
                <a:srgbClr val="000000">
                  <a:alpha val="34999"/>
                </a:srgbClr>
              </a:outerShdw>
            </a:effectLst>
          </p:spPr>
          <p:txBody>
            <a:bodyPr rot="0" vert="horz" wrap="square" lIns="91440" tIns="45720" rIns="91440" bIns="45720" anchor="ctr" anchorCtr="0" upright="1">
              <a:noAutofit/>
            </a:bodyPr>
            <a:lstStyle/>
            <a:p>
              <a:pPr marL="0" marR="0" algn="ctr">
                <a:lnSpc>
                  <a:spcPct val="115000"/>
                </a:lnSpc>
                <a:spcBef>
                  <a:spcPts val="0"/>
                </a:spcBef>
                <a:spcAft>
                  <a:spcPts val="0"/>
                </a:spcAft>
              </a:pPr>
              <a:r>
                <a:rPr lang="en-GB" sz="1800" kern="1200" dirty="0">
                  <a:solidFill>
                    <a:srgbClr val="FFFFFF"/>
                  </a:solidFill>
                  <a:effectLst/>
                  <a:latin typeface="Arial"/>
                  <a:ea typeface="+mn-ea"/>
                  <a:cs typeface="+mn-cs"/>
                </a:rPr>
                <a:t>CGC</a:t>
              </a:r>
              <a:endParaRPr lang="en-US" sz="1200" dirty="0">
                <a:effectLst/>
                <a:latin typeface="Times New Roman"/>
                <a:ea typeface="Calibri"/>
              </a:endParaRPr>
            </a:p>
          </p:txBody>
        </p:sp>
        <p:sp>
          <p:nvSpPr>
            <p:cNvPr id="30" name="Bevel 29"/>
            <p:cNvSpPr>
              <a:spLocks noChangeArrowheads="1"/>
            </p:cNvSpPr>
            <p:nvPr/>
          </p:nvSpPr>
          <p:spPr bwMode="auto">
            <a:xfrm>
              <a:off x="0" y="15189"/>
              <a:ext cx="11074" cy="7594"/>
            </a:xfrm>
            <a:prstGeom prst="bevel">
              <a:avLst>
                <a:gd name="adj" fmla="val 12500"/>
              </a:avLst>
            </a:prstGeom>
            <a:gradFill rotWithShape="1">
              <a:gsLst>
                <a:gs pos="0">
                  <a:srgbClr val="008CCC"/>
                </a:gs>
                <a:gs pos="80000">
                  <a:srgbClr val="00B8FF"/>
                </a:gs>
                <a:gs pos="100000">
                  <a:srgbClr val="00BCFF"/>
                </a:gs>
              </a:gsLst>
              <a:lin ang="16200000"/>
            </a:gradFill>
            <a:ln w="9525">
              <a:solidFill>
                <a:srgbClr val="00ADEF"/>
              </a:solidFill>
              <a:miter lim="800000"/>
              <a:headEnd/>
              <a:tailEnd/>
            </a:ln>
            <a:effectLst>
              <a:outerShdw blurRad="63500" dist="23000" dir="5400000" rotWithShape="0">
                <a:srgbClr val="000000">
                  <a:alpha val="34999"/>
                </a:srgbClr>
              </a:outerShdw>
            </a:effectLst>
          </p:spPr>
          <p:txBody>
            <a:bodyPr rot="0" vert="horz" wrap="square" lIns="91440" tIns="45720" rIns="91440" bIns="45720" anchor="ctr" anchorCtr="0" upright="1">
              <a:noAutofit/>
            </a:bodyPr>
            <a:lstStyle/>
            <a:p>
              <a:pPr marL="0" marR="0" algn="ctr">
                <a:lnSpc>
                  <a:spcPct val="115000"/>
                </a:lnSpc>
                <a:spcBef>
                  <a:spcPts val="0"/>
                </a:spcBef>
                <a:spcAft>
                  <a:spcPts val="0"/>
                </a:spcAft>
              </a:pPr>
              <a:r>
                <a:rPr lang="en-GB" sz="1800" kern="1200">
                  <a:solidFill>
                    <a:srgbClr val="FFFFFF"/>
                  </a:solidFill>
                  <a:effectLst/>
                  <a:latin typeface="Arial"/>
                  <a:ea typeface="+mn-ea"/>
                  <a:cs typeface="+mn-cs"/>
                </a:rPr>
                <a:t>POC</a:t>
              </a:r>
              <a:endParaRPr lang="en-US" sz="1200">
                <a:effectLst/>
                <a:latin typeface="Times New Roman"/>
                <a:ea typeface="Calibri"/>
              </a:endParaRPr>
            </a:p>
          </p:txBody>
        </p:sp>
        <p:sp>
          <p:nvSpPr>
            <p:cNvPr id="31" name="Bevel 30"/>
            <p:cNvSpPr>
              <a:spLocks noChangeArrowheads="1"/>
            </p:cNvSpPr>
            <p:nvPr/>
          </p:nvSpPr>
          <p:spPr bwMode="auto">
            <a:xfrm>
              <a:off x="22250" y="15189"/>
              <a:ext cx="11176" cy="7594"/>
            </a:xfrm>
            <a:prstGeom prst="bevel">
              <a:avLst>
                <a:gd name="adj" fmla="val 12500"/>
              </a:avLst>
            </a:prstGeom>
            <a:gradFill rotWithShape="1">
              <a:gsLst>
                <a:gs pos="0">
                  <a:srgbClr val="008CCC"/>
                </a:gs>
                <a:gs pos="80000">
                  <a:srgbClr val="00B8FF"/>
                </a:gs>
                <a:gs pos="100000">
                  <a:srgbClr val="00BCFF"/>
                </a:gs>
              </a:gsLst>
              <a:lin ang="16200000"/>
            </a:gradFill>
            <a:ln w="9525">
              <a:solidFill>
                <a:srgbClr val="00ADEF"/>
              </a:solidFill>
              <a:miter lim="800000"/>
              <a:headEnd/>
              <a:tailEnd/>
            </a:ln>
            <a:effectLst>
              <a:outerShdw blurRad="63500" dist="23000" dir="5400000" rotWithShape="0">
                <a:srgbClr val="000000">
                  <a:alpha val="34999"/>
                </a:srgbClr>
              </a:outerShdw>
            </a:effectLst>
          </p:spPr>
          <p:txBody>
            <a:bodyPr rot="0" vert="horz" wrap="square" lIns="91440" tIns="45720" rIns="91440" bIns="45720" anchor="ctr" anchorCtr="0" upright="1">
              <a:noAutofit/>
            </a:bodyPr>
            <a:lstStyle/>
            <a:p>
              <a:pPr marL="0" marR="0" algn="ctr">
                <a:lnSpc>
                  <a:spcPct val="115000"/>
                </a:lnSpc>
                <a:spcBef>
                  <a:spcPts val="0"/>
                </a:spcBef>
                <a:spcAft>
                  <a:spcPts val="0"/>
                </a:spcAft>
              </a:pPr>
              <a:r>
                <a:rPr lang="en-GB" sz="1800" kern="1200" dirty="0">
                  <a:solidFill>
                    <a:srgbClr val="FFFFFF"/>
                  </a:solidFill>
                  <a:effectLst/>
                  <a:latin typeface="Arial"/>
                  <a:ea typeface="+mn-ea"/>
                  <a:cs typeface="+mn-cs"/>
                </a:rPr>
                <a:t>LET</a:t>
              </a:r>
              <a:endParaRPr lang="en-US" sz="1200" dirty="0">
                <a:effectLst/>
                <a:latin typeface="Times New Roman"/>
                <a:ea typeface="Calibri"/>
              </a:endParaRPr>
            </a:p>
          </p:txBody>
        </p:sp>
        <p:sp>
          <p:nvSpPr>
            <p:cNvPr id="32" name="Bevel 31"/>
            <p:cNvSpPr>
              <a:spLocks noChangeArrowheads="1"/>
            </p:cNvSpPr>
            <p:nvPr/>
          </p:nvSpPr>
          <p:spPr bwMode="auto">
            <a:xfrm>
              <a:off x="11074" y="15189"/>
              <a:ext cx="11290" cy="7594"/>
            </a:xfrm>
            <a:prstGeom prst="bevel">
              <a:avLst>
                <a:gd name="adj" fmla="val 12500"/>
              </a:avLst>
            </a:prstGeom>
            <a:gradFill rotWithShape="1">
              <a:gsLst>
                <a:gs pos="0">
                  <a:srgbClr val="008CCC"/>
                </a:gs>
                <a:gs pos="80000">
                  <a:srgbClr val="00B8FF"/>
                </a:gs>
                <a:gs pos="100000">
                  <a:srgbClr val="00BCFF"/>
                </a:gs>
              </a:gsLst>
              <a:lin ang="16200000"/>
            </a:gradFill>
            <a:ln w="9525">
              <a:solidFill>
                <a:srgbClr val="00ADEF"/>
              </a:solidFill>
              <a:miter lim="800000"/>
              <a:headEnd/>
              <a:tailEnd/>
            </a:ln>
            <a:effectLst>
              <a:outerShdw blurRad="63500" dist="23000" dir="5400000" rotWithShape="0">
                <a:srgbClr val="000000">
                  <a:alpha val="34999"/>
                </a:srgbClr>
              </a:outerShdw>
            </a:effectLst>
          </p:spPr>
          <p:txBody>
            <a:bodyPr rot="0" vert="horz" wrap="square" lIns="91440" tIns="45720" rIns="91440" bIns="45720" anchor="ctr" anchorCtr="0" upright="1">
              <a:noAutofit/>
            </a:bodyPr>
            <a:lstStyle/>
            <a:p>
              <a:pPr marL="0" marR="0" algn="ctr">
                <a:lnSpc>
                  <a:spcPct val="115000"/>
                </a:lnSpc>
                <a:spcBef>
                  <a:spcPts val="0"/>
                </a:spcBef>
                <a:spcAft>
                  <a:spcPts val="0"/>
                </a:spcAft>
              </a:pPr>
              <a:r>
                <a:rPr lang="en-GB" sz="1800" kern="1200" dirty="0">
                  <a:solidFill>
                    <a:srgbClr val="FFFFFF"/>
                  </a:solidFill>
                  <a:effectLst/>
                  <a:latin typeface="Arial"/>
                  <a:ea typeface="+mn-ea"/>
                  <a:cs typeface="+mn-cs"/>
                </a:rPr>
                <a:t>CURR</a:t>
              </a:r>
              <a:endParaRPr lang="en-US" sz="1200" dirty="0">
                <a:effectLst/>
                <a:latin typeface="Times New Roman"/>
                <a:ea typeface="Calibri"/>
              </a:endParaRPr>
            </a:p>
          </p:txBody>
        </p:sp>
        <p:sp>
          <p:nvSpPr>
            <p:cNvPr id="33" name="Bevel 32"/>
            <p:cNvSpPr>
              <a:spLocks noChangeArrowheads="1"/>
            </p:cNvSpPr>
            <p:nvPr/>
          </p:nvSpPr>
          <p:spPr bwMode="auto">
            <a:xfrm>
              <a:off x="0" y="22783"/>
              <a:ext cx="11074" cy="7595"/>
            </a:xfrm>
            <a:prstGeom prst="bevel">
              <a:avLst>
                <a:gd name="adj" fmla="val 12500"/>
              </a:avLst>
            </a:prstGeom>
            <a:gradFill rotWithShape="1">
              <a:gsLst>
                <a:gs pos="0">
                  <a:srgbClr val="008CCC"/>
                </a:gs>
                <a:gs pos="80000">
                  <a:srgbClr val="00B8FF"/>
                </a:gs>
                <a:gs pos="100000">
                  <a:srgbClr val="00BCFF"/>
                </a:gs>
              </a:gsLst>
              <a:lin ang="16200000"/>
            </a:gradFill>
            <a:ln w="9525">
              <a:solidFill>
                <a:srgbClr val="00ADEF"/>
              </a:solidFill>
              <a:miter lim="800000"/>
              <a:headEnd/>
              <a:tailEnd/>
            </a:ln>
            <a:effectLst>
              <a:outerShdw blurRad="63500" dist="23000" dir="5400000" rotWithShape="0">
                <a:srgbClr val="000000">
                  <a:alpha val="34999"/>
                </a:srgbClr>
              </a:outerShdw>
            </a:effectLst>
          </p:spPr>
          <p:txBody>
            <a:bodyPr rot="0" vert="horz" wrap="square" lIns="91440" tIns="45720" rIns="91440" bIns="45720" anchor="ctr" anchorCtr="0" upright="1">
              <a:noAutofit/>
            </a:bodyPr>
            <a:lstStyle/>
            <a:p>
              <a:pPr marL="0" marR="0" algn="ctr">
                <a:lnSpc>
                  <a:spcPct val="115000"/>
                </a:lnSpc>
                <a:spcBef>
                  <a:spcPts val="0"/>
                </a:spcBef>
                <a:spcAft>
                  <a:spcPts val="0"/>
                </a:spcAft>
              </a:pPr>
              <a:r>
                <a:rPr lang="en-GB" sz="1800" kern="1200">
                  <a:solidFill>
                    <a:srgbClr val="FFFFFF"/>
                  </a:solidFill>
                  <a:effectLst/>
                  <a:latin typeface="Arial"/>
                  <a:ea typeface="+mn-ea"/>
                  <a:cs typeface="+mn-cs"/>
                </a:rPr>
                <a:t>NQF</a:t>
              </a:r>
              <a:endParaRPr lang="en-US" sz="1200">
                <a:effectLst/>
                <a:latin typeface="Times New Roman"/>
                <a:ea typeface="Calibri"/>
              </a:endParaRPr>
            </a:p>
          </p:txBody>
        </p:sp>
        <p:sp>
          <p:nvSpPr>
            <p:cNvPr id="34" name="Bevel 33"/>
            <p:cNvSpPr>
              <a:spLocks noChangeArrowheads="1"/>
            </p:cNvSpPr>
            <p:nvPr/>
          </p:nvSpPr>
          <p:spPr bwMode="auto">
            <a:xfrm>
              <a:off x="22250" y="22783"/>
              <a:ext cx="11176" cy="7595"/>
            </a:xfrm>
            <a:prstGeom prst="bevel">
              <a:avLst>
                <a:gd name="adj" fmla="val 12500"/>
              </a:avLst>
            </a:prstGeom>
            <a:gradFill rotWithShape="1">
              <a:gsLst>
                <a:gs pos="0">
                  <a:srgbClr val="008CCC"/>
                </a:gs>
                <a:gs pos="80000">
                  <a:srgbClr val="00B8FF"/>
                </a:gs>
                <a:gs pos="100000">
                  <a:srgbClr val="00BCFF"/>
                </a:gs>
              </a:gsLst>
              <a:lin ang="16200000"/>
            </a:gradFill>
            <a:ln w="9525">
              <a:solidFill>
                <a:srgbClr val="00ADEF"/>
              </a:solidFill>
              <a:miter lim="800000"/>
              <a:headEnd/>
              <a:tailEnd/>
            </a:ln>
            <a:effectLst>
              <a:outerShdw blurRad="63500" dist="23000" dir="5400000" rotWithShape="0">
                <a:srgbClr val="000000">
                  <a:alpha val="34999"/>
                </a:srgbClr>
              </a:outerShdw>
            </a:effectLst>
          </p:spPr>
          <p:txBody>
            <a:bodyPr rot="0" vert="horz" wrap="square" lIns="91440" tIns="45720" rIns="91440" bIns="45720" anchor="ctr" anchorCtr="0" upright="1">
              <a:noAutofit/>
            </a:bodyPr>
            <a:lstStyle/>
            <a:p>
              <a:pPr marL="0" marR="0" algn="ctr">
                <a:lnSpc>
                  <a:spcPct val="115000"/>
                </a:lnSpc>
                <a:spcBef>
                  <a:spcPts val="0"/>
                </a:spcBef>
                <a:spcAft>
                  <a:spcPts val="0"/>
                </a:spcAft>
              </a:pPr>
              <a:r>
                <a:rPr lang="en-GB" sz="1800" kern="1200" dirty="0">
                  <a:solidFill>
                    <a:srgbClr val="FFFFFF"/>
                  </a:solidFill>
                  <a:effectLst/>
                  <a:latin typeface="Arial"/>
                  <a:ea typeface="+mn-ea"/>
                  <a:cs typeface="+mn-cs"/>
                </a:rPr>
                <a:t>QA</a:t>
              </a:r>
              <a:endParaRPr lang="en-US" sz="1200" dirty="0">
                <a:effectLst/>
                <a:latin typeface="Times New Roman"/>
                <a:ea typeface="Calibri"/>
              </a:endParaRPr>
            </a:p>
          </p:txBody>
        </p:sp>
        <p:sp>
          <p:nvSpPr>
            <p:cNvPr id="35" name="Bevel 34"/>
            <p:cNvSpPr>
              <a:spLocks noChangeArrowheads="1"/>
            </p:cNvSpPr>
            <p:nvPr/>
          </p:nvSpPr>
          <p:spPr bwMode="auto">
            <a:xfrm>
              <a:off x="11074" y="22783"/>
              <a:ext cx="11290" cy="7595"/>
            </a:xfrm>
            <a:prstGeom prst="bevel">
              <a:avLst>
                <a:gd name="adj" fmla="val 12500"/>
              </a:avLst>
            </a:prstGeom>
            <a:gradFill rotWithShape="1">
              <a:gsLst>
                <a:gs pos="0">
                  <a:srgbClr val="008CCC"/>
                </a:gs>
                <a:gs pos="80000">
                  <a:srgbClr val="00B8FF"/>
                </a:gs>
                <a:gs pos="100000">
                  <a:srgbClr val="00BCFF"/>
                </a:gs>
              </a:gsLst>
              <a:lin ang="16200000"/>
            </a:gradFill>
            <a:ln w="9525">
              <a:solidFill>
                <a:srgbClr val="00ADEF"/>
              </a:solidFill>
              <a:miter lim="800000"/>
              <a:headEnd/>
              <a:tailEnd/>
            </a:ln>
            <a:effectLst>
              <a:outerShdw blurRad="63500" dist="23000" dir="5400000" rotWithShape="0">
                <a:srgbClr val="000000">
                  <a:alpha val="34999"/>
                </a:srgbClr>
              </a:outerShdw>
            </a:effectLst>
          </p:spPr>
          <p:txBody>
            <a:bodyPr rot="0" vert="horz" wrap="square" lIns="91440" tIns="45720" rIns="91440" bIns="45720" anchor="ctr" anchorCtr="0" upright="1">
              <a:noAutofit/>
            </a:bodyPr>
            <a:lstStyle/>
            <a:p>
              <a:pPr marL="0" marR="0" algn="ctr">
                <a:lnSpc>
                  <a:spcPct val="115000"/>
                </a:lnSpc>
                <a:spcBef>
                  <a:spcPts val="0"/>
                </a:spcBef>
                <a:spcAft>
                  <a:spcPts val="0"/>
                </a:spcAft>
              </a:pPr>
              <a:r>
                <a:rPr lang="en-GB" sz="1800" kern="1200">
                  <a:solidFill>
                    <a:srgbClr val="FFFFFF"/>
                  </a:solidFill>
                  <a:effectLst/>
                  <a:latin typeface="Arial"/>
                  <a:ea typeface="+mn-ea"/>
                  <a:cs typeface="+mn-cs"/>
                </a:rPr>
                <a:t>LMIS </a:t>
              </a:r>
              <a:endParaRPr lang="en-US" sz="1200">
                <a:effectLst/>
                <a:latin typeface="Times New Roman"/>
                <a:ea typeface="Calibri"/>
              </a:endParaRPr>
            </a:p>
          </p:txBody>
        </p:sp>
      </p:grpSp>
      <p:grpSp>
        <p:nvGrpSpPr>
          <p:cNvPr id="14" name="Group 13"/>
          <p:cNvGrpSpPr>
            <a:grpSpLocks/>
          </p:cNvGrpSpPr>
          <p:nvPr/>
        </p:nvGrpSpPr>
        <p:grpSpPr bwMode="auto">
          <a:xfrm>
            <a:off x="1274725" y="3491405"/>
            <a:ext cx="1544675" cy="1646818"/>
            <a:chOff x="-87" y="0"/>
            <a:chExt cx="16851" cy="21501"/>
          </a:xfrm>
        </p:grpSpPr>
        <p:sp>
          <p:nvSpPr>
            <p:cNvPr id="19" name="Bevel 18"/>
            <p:cNvSpPr>
              <a:spLocks noChangeArrowheads="1"/>
            </p:cNvSpPr>
            <p:nvPr/>
          </p:nvSpPr>
          <p:spPr bwMode="auto">
            <a:xfrm>
              <a:off x="-87" y="0"/>
              <a:ext cx="8763" cy="8350"/>
            </a:xfrm>
            <a:prstGeom prst="bevel">
              <a:avLst>
                <a:gd name="adj" fmla="val 12500"/>
              </a:avLst>
            </a:prstGeom>
            <a:gradFill rotWithShape="1">
              <a:gsLst>
                <a:gs pos="0">
                  <a:srgbClr val="008CCC"/>
                </a:gs>
                <a:gs pos="80000">
                  <a:srgbClr val="00B8FF"/>
                </a:gs>
                <a:gs pos="100000">
                  <a:srgbClr val="00BCFF"/>
                </a:gs>
              </a:gsLst>
              <a:lin ang="16200000"/>
            </a:gradFill>
            <a:ln w="9525">
              <a:solidFill>
                <a:srgbClr val="00ADEF"/>
              </a:solidFill>
              <a:miter lim="800000"/>
              <a:headEnd/>
              <a:tailEnd/>
            </a:ln>
            <a:effectLst>
              <a:outerShdw blurRad="63500" dist="23000" dir="5400000" rotWithShape="0">
                <a:srgbClr val="000000">
                  <a:alpha val="34999"/>
                </a:srgbClr>
              </a:outerShdw>
            </a:effectLst>
          </p:spPr>
          <p:txBody>
            <a:bodyPr rot="0" vert="horz" wrap="square" lIns="91440" tIns="45720" rIns="91440" bIns="45720" anchor="ctr" anchorCtr="0" upright="1">
              <a:noAutofit/>
            </a:bodyPr>
            <a:lstStyle/>
            <a:p>
              <a:pPr marL="0" marR="0" algn="ctr">
                <a:lnSpc>
                  <a:spcPct val="115000"/>
                </a:lnSpc>
                <a:spcBef>
                  <a:spcPts val="0"/>
                </a:spcBef>
                <a:spcAft>
                  <a:spcPts val="0"/>
                </a:spcAft>
              </a:pPr>
              <a:r>
                <a:rPr lang="en-GB" sz="1000" kern="1200" dirty="0" smtClean="0">
                  <a:solidFill>
                    <a:srgbClr val="FFFFFF"/>
                  </a:solidFill>
                  <a:effectLst/>
                  <a:latin typeface="Arial"/>
                  <a:ea typeface="+mn-ea"/>
                  <a:cs typeface="+mn-cs"/>
                </a:rPr>
                <a:t>FP </a:t>
              </a:r>
              <a:r>
                <a:rPr lang="en-GB" sz="1000" kern="1200" dirty="0">
                  <a:solidFill>
                    <a:srgbClr val="FFFFFF"/>
                  </a:solidFill>
                  <a:effectLst/>
                  <a:latin typeface="Arial"/>
                  <a:ea typeface="+mn-ea"/>
                  <a:cs typeface="+mn-cs"/>
                </a:rPr>
                <a:t>@ </a:t>
              </a:r>
              <a:r>
                <a:rPr lang="en-GB" sz="1000" kern="1200" dirty="0" err="1">
                  <a:solidFill>
                    <a:srgbClr val="FFFFFF"/>
                  </a:solidFill>
                  <a:effectLst/>
                  <a:latin typeface="Arial"/>
                  <a:ea typeface="+mn-ea"/>
                  <a:cs typeface="+mn-cs"/>
                </a:rPr>
                <a:t>MoEHE</a:t>
              </a:r>
              <a:endParaRPr lang="en-US" sz="1200" dirty="0">
                <a:effectLst/>
                <a:latin typeface="Times New Roman"/>
                <a:ea typeface="Calibri"/>
              </a:endParaRPr>
            </a:p>
          </p:txBody>
        </p:sp>
        <p:sp>
          <p:nvSpPr>
            <p:cNvPr id="20" name="Bevel 19"/>
            <p:cNvSpPr>
              <a:spLocks noChangeArrowheads="1"/>
            </p:cNvSpPr>
            <p:nvPr/>
          </p:nvSpPr>
          <p:spPr bwMode="auto">
            <a:xfrm>
              <a:off x="8318" y="0"/>
              <a:ext cx="8446" cy="8350"/>
            </a:xfrm>
            <a:prstGeom prst="bevel">
              <a:avLst>
                <a:gd name="adj" fmla="val 12500"/>
              </a:avLst>
            </a:prstGeom>
            <a:gradFill rotWithShape="1">
              <a:gsLst>
                <a:gs pos="0">
                  <a:srgbClr val="008CCC"/>
                </a:gs>
                <a:gs pos="80000">
                  <a:srgbClr val="00B8FF"/>
                </a:gs>
                <a:gs pos="100000">
                  <a:srgbClr val="00BCFF"/>
                </a:gs>
              </a:gsLst>
              <a:lin ang="16200000"/>
            </a:gradFill>
            <a:ln w="9525">
              <a:solidFill>
                <a:srgbClr val="00ADEF"/>
              </a:solidFill>
              <a:miter lim="800000"/>
              <a:headEnd/>
              <a:tailEnd/>
            </a:ln>
            <a:effectLst>
              <a:outerShdw blurRad="63500" dist="23000" dir="5400000" rotWithShape="0">
                <a:srgbClr val="000000">
                  <a:alpha val="34999"/>
                </a:srgbClr>
              </a:outerShdw>
            </a:effectLst>
          </p:spPr>
          <p:txBody>
            <a:bodyPr rot="0" vert="horz" wrap="square" lIns="91440" tIns="45720" rIns="91440" bIns="45720" anchor="ctr" anchorCtr="0" upright="1">
              <a:noAutofit/>
            </a:bodyPr>
            <a:lstStyle/>
            <a:p>
              <a:pPr marL="0" marR="0" algn="ctr">
                <a:lnSpc>
                  <a:spcPct val="115000"/>
                </a:lnSpc>
                <a:spcBef>
                  <a:spcPts val="0"/>
                </a:spcBef>
                <a:spcAft>
                  <a:spcPts val="0"/>
                </a:spcAft>
              </a:pPr>
              <a:r>
                <a:rPr lang="en-GB" sz="1000" kern="1200" dirty="0">
                  <a:solidFill>
                    <a:srgbClr val="FFFFFF"/>
                  </a:solidFill>
                  <a:effectLst/>
                  <a:latin typeface="Arial"/>
                  <a:ea typeface="+mn-ea"/>
                  <a:cs typeface="+mn-cs"/>
                </a:rPr>
                <a:t>FP @ </a:t>
              </a:r>
              <a:r>
                <a:rPr lang="en-GB" sz="1000" kern="1200" dirty="0" err="1">
                  <a:solidFill>
                    <a:srgbClr val="FFFFFF"/>
                  </a:solidFill>
                  <a:effectLst/>
                  <a:latin typeface="Arial"/>
                  <a:ea typeface="+mn-ea"/>
                  <a:cs typeface="+mn-cs"/>
                </a:rPr>
                <a:t>MoL</a:t>
              </a:r>
              <a:endParaRPr lang="en-US" sz="1200" dirty="0">
                <a:effectLst/>
                <a:latin typeface="Times New Roman"/>
                <a:ea typeface="Calibri"/>
              </a:endParaRPr>
            </a:p>
          </p:txBody>
        </p:sp>
        <p:sp>
          <p:nvSpPr>
            <p:cNvPr id="21" name="AutoShape 12"/>
            <p:cNvSpPr>
              <a:spLocks noChangeArrowheads="1"/>
            </p:cNvSpPr>
            <p:nvPr/>
          </p:nvSpPr>
          <p:spPr bwMode="auto">
            <a:xfrm>
              <a:off x="3746" y="15989"/>
              <a:ext cx="9144" cy="5512"/>
            </a:xfrm>
            <a:prstGeom prst="bevel">
              <a:avLst>
                <a:gd name="adj" fmla="val 12500"/>
              </a:avLst>
            </a:prstGeom>
            <a:gradFill rotWithShape="1">
              <a:gsLst>
                <a:gs pos="0">
                  <a:srgbClr val="D27700"/>
                </a:gs>
                <a:gs pos="80000">
                  <a:srgbClr val="FF9D00"/>
                </a:gs>
                <a:gs pos="100000">
                  <a:srgbClr val="FF9F00"/>
                </a:gs>
              </a:gsLst>
              <a:lin ang="16200000"/>
            </a:gradFill>
            <a:ln w="9525">
              <a:solidFill>
                <a:srgbClr val="F99A16"/>
              </a:solidFill>
              <a:miter lim="800000"/>
              <a:headEnd/>
              <a:tailEnd/>
            </a:ln>
            <a:effectLst>
              <a:outerShdw blurRad="63500" dist="23000" dir="5400000" rotWithShape="0">
                <a:srgbClr val="000000">
                  <a:alpha val="34999"/>
                </a:srgbClr>
              </a:outerShdw>
            </a:effectLst>
          </p:spPr>
          <p:txBody>
            <a:bodyPr rot="0" vert="horz" wrap="square" lIns="91440" tIns="45720" rIns="91440" bIns="45720" anchor="ctr" anchorCtr="0" upright="1">
              <a:noAutofit/>
            </a:bodyPr>
            <a:lstStyle/>
            <a:p>
              <a:pPr marL="0" marR="0" algn="ctr">
                <a:lnSpc>
                  <a:spcPct val="115000"/>
                </a:lnSpc>
                <a:spcBef>
                  <a:spcPts val="0"/>
                </a:spcBef>
                <a:spcAft>
                  <a:spcPts val="0"/>
                </a:spcAft>
              </a:pPr>
              <a:r>
                <a:rPr lang="en-GB" sz="1800" kern="1200" dirty="0">
                  <a:solidFill>
                    <a:srgbClr val="FFFFFF"/>
                  </a:solidFill>
                  <a:effectLst/>
                  <a:latin typeface="Arial"/>
                  <a:ea typeface="+mn-ea"/>
                  <a:cs typeface="+mn-cs"/>
                </a:rPr>
                <a:t>PMT</a:t>
              </a:r>
              <a:endParaRPr lang="en-US" sz="1200" dirty="0">
                <a:effectLst/>
                <a:latin typeface="Times New Roman"/>
                <a:ea typeface="Calibri"/>
              </a:endParaRPr>
            </a:p>
          </p:txBody>
        </p:sp>
        <p:sp>
          <p:nvSpPr>
            <p:cNvPr id="22" name="Up-Down Arrow 21"/>
            <p:cNvSpPr>
              <a:spLocks noChangeArrowheads="1"/>
            </p:cNvSpPr>
            <p:nvPr/>
          </p:nvSpPr>
          <p:spPr bwMode="auto">
            <a:xfrm>
              <a:off x="3449" y="9792"/>
              <a:ext cx="2857" cy="6197"/>
            </a:xfrm>
            <a:prstGeom prst="upDownArrow">
              <a:avLst>
                <a:gd name="adj1" fmla="val 50000"/>
                <a:gd name="adj2" fmla="val 50009"/>
              </a:avLst>
            </a:prstGeom>
            <a:gradFill rotWithShape="1">
              <a:gsLst>
                <a:gs pos="0">
                  <a:srgbClr val="C5171B"/>
                </a:gs>
                <a:gs pos="80000">
                  <a:srgbClr val="FF2227"/>
                </a:gs>
                <a:gs pos="100000">
                  <a:srgbClr val="FF1E23"/>
                </a:gs>
              </a:gsLst>
              <a:lin ang="16200000"/>
            </a:gradFill>
            <a:ln w="9525">
              <a:solidFill>
                <a:srgbClr val="EE383C"/>
              </a:solidFill>
              <a:miter lim="800000"/>
              <a:headEnd/>
              <a:tailEnd/>
            </a:ln>
            <a:effectLst>
              <a:outerShdw blurRad="63500" dist="23000" dir="5400000" rotWithShape="0">
                <a:srgbClr val="000000">
                  <a:alpha val="34999"/>
                </a:srgbClr>
              </a:outerShdw>
            </a:effectLst>
          </p:spPr>
          <p:txBody>
            <a:bodyPr rot="0" vert="horz" wrap="square" lIns="91440" tIns="45720" rIns="91440" bIns="45720" anchor="ctr" anchorCtr="0" upright="1">
              <a:noAutofit/>
            </a:bodyPr>
            <a:lstStyle/>
            <a:p>
              <a:endParaRPr lang="en-US"/>
            </a:p>
          </p:txBody>
        </p:sp>
        <p:sp>
          <p:nvSpPr>
            <p:cNvPr id="23" name="Up-Down Arrow 22"/>
            <p:cNvSpPr>
              <a:spLocks noChangeArrowheads="1"/>
            </p:cNvSpPr>
            <p:nvPr/>
          </p:nvSpPr>
          <p:spPr bwMode="auto">
            <a:xfrm>
              <a:off x="9689" y="9792"/>
              <a:ext cx="2858" cy="6197"/>
            </a:xfrm>
            <a:prstGeom prst="upDownArrow">
              <a:avLst>
                <a:gd name="adj1" fmla="val 50000"/>
                <a:gd name="adj2" fmla="val 49991"/>
              </a:avLst>
            </a:prstGeom>
            <a:gradFill rotWithShape="1">
              <a:gsLst>
                <a:gs pos="0">
                  <a:srgbClr val="C5171B"/>
                </a:gs>
                <a:gs pos="80000">
                  <a:srgbClr val="FF2227"/>
                </a:gs>
                <a:gs pos="100000">
                  <a:srgbClr val="FF1E23"/>
                </a:gs>
              </a:gsLst>
              <a:lin ang="16200000"/>
            </a:gradFill>
            <a:ln w="9525">
              <a:solidFill>
                <a:srgbClr val="EE383C"/>
              </a:solidFill>
              <a:miter lim="800000"/>
              <a:headEnd/>
              <a:tailEnd/>
            </a:ln>
            <a:effectLst>
              <a:outerShdw blurRad="63500" dist="23000" dir="5400000" rotWithShape="0">
                <a:srgbClr val="000000">
                  <a:alpha val="34999"/>
                </a:srgbClr>
              </a:outerShdw>
            </a:effectLst>
          </p:spPr>
          <p:txBody>
            <a:bodyPr rot="0" vert="horz" wrap="square" lIns="91440" tIns="45720" rIns="91440" bIns="45720" anchor="ctr" anchorCtr="0" upright="1">
              <a:noAutofit/>
            </a:bodyPr>
            <a:lstStyle/>
            <a:p>
              <a:endParaRPr lang="en-US"/>
            </a:p>
          </p:txBody>
        </p:sp>
      </p:grpSp>
      <p:sp>
        <p:nvSpPr>
          <p:cNvPr id="15" name="AutoShape 7"/>
          <p:cNvSpPr>
            <a:spLocks noChangeArrowheads="1"/>
          </p:cNvSpPr>
          <p:nvPr/>
        </p:nvSpPr>
        <p:spPr bwMode="auto">
          <a:xfrm>
            <a:off x="1473495" y="2507200"/>
            <a:ext cx="1345905" cy="739818"/>
          </a:xfrm>
          <a:prstGeom prst="bevel">
            <a:avLst>
              <a:gd name="adj" fmla="val 12500"/>
            </a:avLst>
          </a:prstGeom>
          <a:gradFill rotWithShape="1">
            <a:gsLst>
              <a:gs pos="0">
                <a:srgbClr val="D27700"/>
              </a:gs>
              <a:gs pos="80000">
                <a:srgbClr val="FF9D00"/>
              </a:gs>
              <a:gs pos="100000">
                <a:srgbClr val="FF9F00"/>
              </a:gs>
            </a:gsLst>
            <a:lin ang="16200000"/>
          </a:gradFill>
          <a:ln w="9525">
            <a:solidFill>
              <a:srgbClr val="F99A16"/>
            </a:solidFill>
            <a:miter lim="800000"/>
            <a:headEnd/>
            <a:tailEnd/>
          </a:ln>
          <a:effectLst>
            <a:outerShdw blurRad="63500" dist="23000" dir="5400000" rotWithShape="0">
              <a:srgbClr val="000000">
                <a:alpha val="34999"/>
              </a:srgbClr>
            </a:outerShdw>
          </a:effectLst>
        </p:spPr>
        <p:txBody>
          <a:bodyPr rot="0" vert="horz" wrap="square" lIns="91440" tIns="45720" rIns="91440" bIns="45720" anchor="ctr" anchorCtr="0" upright="1">
            <a:noAutofit/>
          </a:bodyPr>
          <a:lstStyle/>
          <a:p>
            <a:pPr marL="0" marR="0" algn="ctr">
              <a:lnSpc>
                <a:spcPct val="115000"/>
              </a:lnSpc>
              <a:spcBef>
                <a:spcPts val="0"/>
              </a:spcBef>
              <a:spcAft>
                <a:spcPts val="0"/>
              </a:spcAft>
            </a:pPr>
            <a:r>
              <a:rPr lang="en-GB" sz="1200" kern="1200" dirty="0">
                <a:solidFill>
                  <a:srgbClr val="FFFFFF"/>
                </a:solidFill>
                <a:effectLst/>
                <a:latin typeface="Arial"/>
                <a:ea typeface="+mn-ea"/>
                <a:cs typeface="+mn-cs"/>
              </a:rPr>
              <a:t># project </a:t>
            </a:r>
            <a:r>
              <a:rPr lang="en-GB" sz="1200" kern="1200" dirty="0" smtClean="0">
                <a:solidFill>
                  <a:srgbClr val="FFFFFF"/>
                </a:solidFill>
                <a:effectLst/>
                <a:latin typeface="Arial"/>
                <a:ea typeface="+mn-ea"/>
                <a:cs typeface="+mn-cs"/>
              </a:rPr>
              <a:t>Steering Committees</a:t>
            </a:r>
            <a:endParaRPr lang="en-US" sz="1200" dirty="0">
              <a:effectLst/>
              <a:latin typeface="Times New Roman"/>
              <a:ea typeface="Calibri"/>
            </a:endParaRPr>
          </a:p>
        </p:txBody>
      </p:sp>
      <p:sp>
        <p:nvSpPr>
          <p:cNvPr id="16" name="AutoShape 8"/>
          <p:cNvSpPr>
            <a:spLocks noChangeArrowheads="1"/>
          </p:cNvSpPr>
          <p:nvPr/>
        </p:nvSpPr>
        <p:spPr bwMode="auto">
          <a:xfrm>
            <a:off x="3328635" y="3549159"/>
            <a:ext cx="2800980" cy="651856"/>
          </a:xfrm>
          <a:prstGeom prst="bevel">
            <a:avLst>
              <a:gd name="adj" fmla="val 12500"/>
            </a:avLst>
          </a:prstGeom>
          <a:solidFill>
            <a:srgbClr val="0000FF"/>
          </a:solidFill>
          <a:ln w="9525">
            <a:solidFill>
              <a:srgbClr val="4CB743"/>
            </a:solidFill>
            <a:miter lim="800000"/>
            <a:headEnd/>
            <a:tailEnd/>
          </a:ln>
          <a:effectLst>
            <a:outerShdw blurRad="63500" dist="23000" dir="5400000" rotWithShape="0">
              <a:srgbClr val="000000">
                <a:alpha val="34999"/>
              </a:srgbClr>
            </a:outerShdw>
          </a:effectLst>
        </p:spPr>
        <p:txBody>
          <a:bodyPr rot="0" vert="horz" wrap="square" lIns="91440" tIns="45720" rIns="91440" bIns="45720" anchor="ctr" anchorCtr="0" upright="1">
            <a:noAutofit/>
          </a:bodyPr>
          <a:lstStyle/>
          <a:p>
            <a:pPr marL="0" marR="0" algn="ctr">
              <a:lnSpc>
                <a:spcPct val="115000"/>
              </a:lnSpc>
              <a:spcBef>
                <a:spcPts val="0"/>
              </a:spcBef>
              <a:spcAft>
                <a:spcPts val="0"/>
              </a:spcAft>
            </a:pPr>
            <a:r>
              <a:rPr lang="en-GB" sz="1400" kern="1200" dirty="0">
                <a:solidFill>
                  <a:srgbClr val="FFFFFF"/>
                </a:solidFill>
                <a:effectLst/>
                <a:latin typeface="Arial"/>
                <a:ea typeface="+mn-ea"/>
                <a:cs typeface="+mn-cs"/>
              </a:rPr>
              <a:t>TVET &amp; LM  Programme Committee </a:t>
            </a:r>
            <a:endParaRPr lang="en-US" sz="1200" dirty="0">
              <a:effectLst/>
              <a:latin typeface="Times New Roman"/>
              <a:ea typeface="Calibri"/>
            </a:endParaRPr>
          </a:p>
        </p:txBody>
      </p:sp>
      <p:sp>
        <p:nvSpPr>
          <p:cNvPr id="17" name="Bevel 16"/>
          <p:cNvSpPr>
            <a:spLocks noChangeArrowheads="1"/>
          </p:cNvSpPr>
          <p:nvPr/>
        </p:nvSpPr>
        <p:spPr bwMode="auto">
          <a:xfrm>
            <a:off x="7163700" y="2454275"/>
            <a:ext cx="825500" cy="3805946"/>
          </a:xfrm>
          <a:prstGeom prst="bevel">
            <a:avLst>
              <a:gd name="adj" fmla="val 12500"/>
            </a:avLst>
          </a:prstGeom>
          <a:solidFill>
            <a:srgbClr val="FF0000"/>
          </a:solidFill>
          <a:ln w="9525">
            <a:solidFill>
              <a:schemeClr val="accent2"/>
            </a:solidFill>
            <a:miter lim="800000"/>
            <a:headEnd/>
            <a:tailEnd/>
          </a:ln>
          <a:effectLst>
            <a:outerShdw blurRad="63500" dist="23000" dir="5400000" rotWithShape="0">
              <a:srgbClr val="000000">
                <a:alpha val="34999"/>
              </a:srgbClr>
            </a:outerShdw>
          </a:effectLst>
        </p:spPr>
        <p:txBody>
          <a:bodyPr rot="0" vert="vert" wrap="square" lIns="91440" tIns="45720" rIns="91440" bIns="45720" anchor="ctr" anchorCtr="0" upright="1">
            <a:noAutofit/>
          </a:bodyPr>
          <a:lstStyle/>
          <a:p>
            <a:pPr marL="0" marR="0" algn="ctr">
              <a:lnSpc>
                <a:spcPct val="115000"/>
              </a:lnSpc>
              <a:spcBef>
                <a:spcPts val="0"/>
              </a:spcBef>
              <a:spcAft>
                <a:spcPts val="0"/>
              </a:spcAft>
            </a:pPr>
            <a:r>
              <a:rPr lang="en-GB" sz="1400" kern="1200" dirty="0">
                <a:solidFill>
                  <a:srgbClr val="FFFFFF"/>
                </a:solidFill>
                <a:effectLst/>
                <a:latin typeface="Arial"/>
                <a:ea typeface="+mn-ea"/>
                <a:cs typeface="+mn-cs"/>
              </a:rPr>
              <a:t>A national TVET &amp; LM Agency or Body </a:t>
            </a:r>
            <a:endParaRPr lang="en-US" sz="1200" dirty="0">
              <a:effectLst/>
              <a:latin typeface="Times New Roman"/>
              <a:ea typeface="Calibri"/>
            </a:endParaRPr>
          </a:p>
        </p:txBody>
      </p:sp>
      <p:sp>
        <p:nvSpPr>
          <p:cNvPr id="18" name="AutoShape 28"/>
          <p:cNvSpPr>
            <a:spLocks noChangeArrowheads="1"/>
          </p:cNvSpPr>
          <p:nvPr/>
        </p:nvSpPr>
        <p:spPr bwMode="auto">
          <a:xfrm>
            <a:off x="1522080" y="5448753"/>
            <a:ext cx="1143000" cy="724021"/>
          </a:xfrm>
          <a:prstGeom prst="bevel">
            <a:avLst>
              <a:gd name="adj" fmla="val 12500"/>
            </a:avLst>
          </a:prstGeom>
          <a:solidFill>
            <a:schemeClr val="accent2"/>
          </a:solidFill>
          <a:ln w="9525">
            <a:solidFill>
              <a:schemeClr val="accent2"/>
            </a:solidFill>
            <a:miter lim="800000"/>
            <a:headEnd/>
            <a:tailEnd/>
          </a:ln>
          <a:effectLst>
            <a:outerShdw blurRad="63500" dist="23000" dir="5400000" rotWithShape="0">
              <a:srgbClr val="000000">
                <a:alpha val="34999"/>
              </a:srgbClr>
            </a:outerShdw>
          </a:effectLst>
        </p:spPr>
        <p:txBody>
          <a:bodyPr rot="0" vert="horz" wrap="square" lIns="91440" tIns="45720" rIns="91440" bIns="45720" anchor="ctr" anchorCtr="0" upright="1">
            <a:noAutofit/>
          </a:bodyPr>
          <a:lstStyle/>
          <a:p>
            <a:pPr marL="0" marR="0" algn="ctr">
              <a:lnSpc>
                <a:spcPct val="115000"/>
              </a:lnSpc>
              <a:spcBef>
                <a:spcPts val="0"/>
              </a:spcBef>
              <a:spcAft>
                <a:spcPts val="0"/>
              </a:spcAft>
            </a:pPr>
            <a:r>
              <a:rPr lang="en-GB" sz="1000" kern="1200" dirty="0">
                <a:solidFill>
                  <a:schemeClr val="bg2"/>
                </a:solidFill>
                <a:effectLst/>
                <a:latin typeface="Arial"/>
                <a:ea typeface="+mn-ea"/>
                <a:cs typeface="+mn-cs"/>
              </a:rPr>
              <a:t># of committees on M&amp;E etc</a:t>
            </a:r>
            <a:r>
              <a:rPr lang="en-GB" sz="1000" kern="1200" dirty="0">
                <a:solidFill>
                  <a:schemeClr val="bg2"/>
                </a:solidFill>
                <a:effectLst/>
                <a:latin typeface="Arial"/>
              </a:rPr>
              <a:t>.</a:t>
            </a:r>
            <a:endParaRPr lang="en-US" sz="1200" dirty="0">
              <a:solidFill>
                <a:schemeClr val="bg2"/>
              </a:solidFill>
              <a:effectLst/>
              <a:latin typeface="Times New Roman"/>
              <a:ea typeface="Calibri"/>
            </a:endParaRPr>
          </a:p>
        </p:txBody>
      </p:sp>
      <p:sp>
        <p:nvSpPr>
          <p:cNvPr id="36" name="Bevel 35"/>
          <p:cNvSpPr>
            <a:spLocks noChangeArrowheads="1"/>
          </p:cNvSpPr>
          <p:nvPr/>
        </p:nvSpPr>
        <p:spPr bwMode="auto">
          <a:xfrm>
            <a:off x="3735227" y="1718097"/>
            <a:ext cx="1964997" cy="514694"/>
          </a:xfrm>
          <a:prstGeom prst="bevel">
            <a:avLst>
              <a:gd name="adj" fmla="val 12500"/>
            </a:avLst>
          </a:prstGeom>
          <a:gradFill rotWithShape="1">
            <a:gsLst>
              <a:gs pos="0">
                <a:srgbClr val="D27700"/>
              </a:gs>
              <a:gs pos="80000">
                <a:srgbClr val="FF9D00"/>
              </a:gs>
              <a:gs pos="100000">
                <a:srgbClr val="FF9F00"/>
              </a:gs>
            </a:gsLst>
            <a:lin ang="16200000"/>
          </a:gradFill>
          <a:ln w="9525">
            <a:solidFill>
              <a:srgbClr val="F99A16"/>
            </a:solidFill>
            <a:miter lim="800000"/>
            <a:headEnd/>
            <a:tailEnd/>
          </a:ln>
          <a:effectLst>
            <a:outerShdw blurRad="63500" dist="23000" dir="5400000" rotWithShape="0">
              <a:srgbClr val="000000">
                <a:alpha val="34999"/>
              </a:srgbClr>
            </a:outerShdw>
          </a:effectLst>
        </p:spPr>
        <p:txBody>
          <a:bodyPr rot="0" vert="horz" wrap="square" lIns="91440" tIns="45720" rIns="91440" bIns="45720" anchor="ctr" anchorCtr="0" upright="1">
            <a:noAutofit/>
          </a:bodyPr>
          <a:lstStyle/>
          <a:p>
            <a:pPr marL="0" marR="0" algn="ctr">
              <a:lnSpc>
                <a:spcPct val="115000"/>
              </a:lnSpc>
              <a:spcBef>
                <a:spcPts val="0"/>
              </a:spcBef>
              <a:spcAft>
                <a:spcPts val="0"/>
              </a:spcAft>
            </a:pPr>
            <a:r>
              <a:rPr lang="en-GB" sz="1200" kern="1200" dirty="0">
                <a:solidFill>
                  <a:srgbClr val="FFFFFF"/>
                </a:solidFill>
                <a:effectLst/>
                <a:latin typeface="Arial"/>
                <a:ea typeface="+mn-ea"/>
                <a:cs typeface="+mn-cs"/>
              </a:rPr>
              <a:t>Legal </a:t>
            </a:r>
            <a:r>
              <a:rPr lang="en-GB" sz="1200" kern="1200" dirty="0" smtClean="0">
                <a:solidFill>
                  <a:srgbClr val="FFFFFF"/>
                </a:solidFill>
                <a:effectLst/>
                <a:latin typeface="Arial"/>
                <a:ea typeface="+mn-ea"/>
                <a:cs typeface="+mn-cs"/>
              </a:rPr>
              <a:t>Steering Committees</a:t>
            </a:r>
            <a:endParaRPr lang="en-US" sz="1200" dirty="0">
              <a:effectLst/>
              <a:latin typeface="Times New Roman"/>
              <a:ea typeface="Calibri"/>
            </a:endParaRPr>
          </a:p>
        </p:txBody>
      </p:sp>
      <p:sp>
        <p:nvSpPr>
          <p:cNvPr id="37" name="AutoShape 28"/>
          <p:cNvSpPr>
            <a:spLocks noChangeArrowheads="1"/>
          </p:cNvSpPr>
          <p:nvPr/>
        </p:nvSpPr>
        <p:spPr bwMode="auto">
          <a:xfrm>
            <a:off x="1447800" y="1447800"/>
            <a:ext cx="1371600" cy="838200"/>
          </a:xfrm>
          <a:prstGeom prst="bevel">
            <a:avLst>
              <a:gd name="adj" fmla="val 12500"/>
            </a:avLst>
          </a:prstGeom>
          <a:solidFill>
            <a:schemeClr val="accent2"/>
          </a:solidFill>
          <a:ln w="9525">
            <a:solidFill>
              <a:schemeClr val="accent2"/>
            </a:solidFill>
            <a:miter lim="800000"/>
            <a:headEnd/>
            <a:tailEnd/>
          </a:ln>
          <a:effectLst>
            <a:outerShdw blurRad="63500" dist="23000" dir="5400000" rotWithShape="0">
              <a:srgbClr val="000000">
                <a:alpha val="34999"/>
              </a:srgbClr>
            </a:outerShdw>
          </a:effectLst>
        </p:spPr>
        <p:txBody>
          <a:bodyPr rot="0" vert="horz" wrap="square" lIns="91440" tIns="45720" rIns="91440" bIns="45720" anchor="ctr" anchorCtr="0" upright="1">
            <a:noAutofit/>
          </a:bodyPr>
          <a:lstStyle/>
          <a:p>
            <a:pPr marL="0" marR="0" algn="ctr">
              <a:lnSpc>
                <a:spcPct val="115000"/>
              </a:lnSpc>
              <a:spcBef>
                <a:spcPts val="0"/>
              </a:spcBef>
              <a:spcAft>
                <a:spcPts val="0"/>
              </a:spcAft>
            </a:pPr>
            <a:r>
              <a:rPr lang="en-GB" sz="1000" kern="1200" dirty="0" smtClean="0">
                <a:solidFill>
                  <a:schemeClr val="bg2"/>
                </a:solidFill>
                <a:effectLst/>
                <a:latin typeface="Arial"/>
                <a:ea typeface="+mn-ea"/>
                <a:cs typeface="+mn-cs"/>
              </a:rPr>
              <a:t>Informal TVET Coordination </a:t>
            </a:r>
            <a:r>
              <a:rPr lang="en-GB" sz="1000" dirty="0" smtClean="0">
                <a:solidFill>
                  <a:schemeClr val="bg2"/>
                </a:solidFill>
                <a:latin typeface="Arial"/>
              </a:rPr>
              <a:t>Group (TFPs)</a:t>
            </a:r>
            <a:endParaRPr lang="en-US" sz="1200" dirty="0">
              <a:solidFill>
                <a:schemeClr val="bg2"/>
              </a:solidFill>
              <a:effectLst/>
              <a:latin typeface="Times New Roman"/>
              <a:ea typeface="Calibri"/>
            </a:endParaRPr>
          </a:p>
        </p:txBody>
      </p:sp>
      <p:sp>
        <p:nvSpPr>
          <p:cNvPr id="38" name="Title 16"/>
          <p:cNvSpPr txBox="1">
            <a:spLocks/>
          </p:cNvSpPr>
          <p:nvPr/>
        </p:nvSpPr>
        <p:spPr>
          <a:xfrm>
            <a:off x="457200" y="105492"/>
            <a:ext cx="8229600" cy="961308"/>
          </a:xfrm>
          <a:prstGeom prst="rect">
            <a:avLst/>
          </a:prstGeom>
        </p:spPr>
        <p:txBody>
          <a:bodyPr/>
          <a:lstStyle>
            <a:lvl1pPr algn="ctr" defTabSz="914400" rtl="0" eaLnBrk="1" latinLnBrk="0" hangingPunct="1">
              <a:spcBef>
                <a:spcPct val="0"/>
              </a:spcBef>
              <a:buNone/>
              <a:defRPr sz="4000" b="1" kern="1200">
                <a:solidFill>
                  <a:schemeClr val="accent1"/>
                </a:solidFill>
                <a:latin typeface="Arial" pitchFamily="34" charset="0"/>
                <a:ea typeface="+mj-ea"/>
                <a:cs typeface="Arial" pitchFamily="34" charset="0"/>
              </a:defRPr>
            </a:lvl1pPr>
          </a:lstStyle>
          <a:p>
            <a:r>
              <a:rPr lang="en-US" sz="2800" dirty="0" smtClean="0"/>
              <a:t>Joint </a:t>
            </a:r>
            <a:r>
              <a:rPr lang="en-US" sz="2800" dirty="0"/>
              <a:t>implementation of TVET strategy </a:t>
            </a:r>
            <a:endParaRPr lang="en-US" sz="2800" dirty="0" smtClean="0"/>
          </a:p>
          <a:p>
            <a:endParaRPr lang="en-US" dirty="0"/>
          </a:p>
        </p:txBody>
      </p:sp>
      <p:sp>
        <p:nvSpPr>
          <p:cNvPr id="39" name="Oval 38"/>
          <p:cNvSpPr/>
          <p:nvPr/>
        </p:nvSpPr>
        <p:spPr>
          <a:xfrm>
            <a:off x="3810000" y="811732"/>
            <a:ext cx="2057400" cy="636068"/>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kern="1200" dirty="0"/>
          </a:p>
        </p:txBody>
      </p:sp>
    </p:spTree>
    <p:extLst>
      <p:ext uri="{BB962C8B-B14F-4D97-AF65-F5344CB8AC3E}">
        <p14:creationId xmlns:p14="http://schemas.microsoft.com/office/powerpoint/2010/main" val="403140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1000" y="228600"/>
            <a:ext cx="8229600" cy="990600"/>
          </a:xfrm>
        </p:spPr>
        <p:txBody>
          <a:bodyPr>
            <a:normAutofit fontScale="90000"/>
          </a:bodyPr>
          <a:lstStyle/>
          <a:p>
            <a:r>
              <a:rPr lang="en-GB" dirty="0" smtClean="0"/>
              <a:t/>
            </a:r>
            <a:br>
              <a:rPr lang="en-GB" dirty="0" smtClean="0"/>
            </a:br>
            <a:r>
              <a:rPr lang="en-GB" dirty="0" smtClean="0"/>
              <a:t>Mapping </a:t>
            </a:r>
            <a:r>
              <a:rPr lang="en-GB" dirty="0"/>
              <a:t>of various WBL schemes existing in Palestine</a:t>
            </a:r>
            <a:r>
              <a:rPr lang="en-US" dirty="0">
                <a:solidFill>
                  <a:srgbClr val="3399FF"/>
                </a:solidFill>
                <a:ea typeface="Calibri"/>
                <a:cs typeface="Arial"/>
              </a:rPr>
              <a:t/>
            </a:r>
            <a:br>
              <a:rPr lang="en-US" dirty="0">
                <a:solidFill>
                  <a:srgbClr val="3399FF"/>
                </a:solidFill>
                <a:ea typeface="Calibri"/>
                <a:cs typeface="Arial"/>
              </a:rPr>
            </a:br>
            <a:endParaRPr lang="en-US" dirty="0"/>
          </a:p>
        </p:txBody>
      </p:sp>
      <p:graphicFrame>
        <p:nvGraphicFramePr>
          <p:cNvPr id="7" name="Content Placeholder 6"/>
          <p:cNvGraphicFramePr>
            <a:graphicFrameLocks noGrp="1" noChangeAspect="1"/>
          </p:cNvGraphicFramePr>
          <p:nvPr>
            <p:ph idx="1"/>
            <p:extLst>
              <p:ext uri="{D42A27DB-BD31-4B8C-83A1-F6EECF244321}">
                <p14:modId xmlns:p14="http://schemas.microsoft.com/office/powerpoint/2010/main" val="3553221038"/>
              </p:ext>
            </p:extLst>
          </p:nvPr>
        </p:nvGraphicFramePr>
        <p:xfrm>
          <a:off x="533400" y="1752600"/>
          <a:ext cx="8077200" cy="4190999"/>
        </p:xfrm>
        <a:graphic>
          <a:graphicData uri="http://schemas.openxmlformats.org/presentationml/2006/ole">
            <mc:AlternateContent xmlns:mc="http://schemas.openxmlformats.org/markup-compatibility/2006">
              <mc:Choice xmlns:v="urn:schemas-microsoft-com:vml" Requires="v">
                <p:oleObj spid="_x0000_s2119" name="Document" r:id="rId4" imgW="5752888" imgH="3466972" progId="Word.Document.12">
                  <p:embed/>
                </p:oleObj>
              </mc:Choice>
              <mc:Fallback>
                <p:oleObj name="Document" r:id="rId4" imgW="5752888" imgH="3466972" progId="Word.Document.12">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1752600"/>
                        <a:ext cx="8077200" cy="4190999"/>
                      </a:xfrm>
                      <a:prstGeom prst="rect">
                        <a:avLst/>
                      </a:prstGeom>
                      <a:noFill/>
                      <a:ln>
                        <a:noFill/>
                      </a:ln>
                    </p:spPr>
                  </p:pic>
                </p:oleObj>
              </mc:Fallback>
            </mc:AlternateContent>
          </a:graphicData>
        </a:graphic>
      </p:graphicFrame>
      <p:sp>
        <p:nvSpPr>
          <p:cNvPr id="11" name="Down Arrow 10"/>
          <p:cNvSpPr/>
          <p:nvPr/>
        </p:nvSpPr>
        <p:spPr>
          <a:xfrm>
            <a:off x="7848600" y="4495800"/>
            <a:ext cx="304800" cy="533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05511772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4"/>
          <p:cNvSpPr>
            <a:spLocks noGrp="1"/>
          </p:cNvSpPr>
          <p:nvPr>
            <p:ph type="title"/>
          </p:nvPr>
        </p:nvSpPr>
        <p:spPr>
          <a:xfrm>
            <a:off x="381000" y="1600200"/>
            <a:ext cx="8458200" cy="3352800"/>
          </a:xfrm>
        </p:spPr>
        <p:txBody>
          <a:bodyPr>
            <a:normAutofit/>
          </a:bodyPr>
          <a:lstStyle/>
          <a:p>
            <a:pPr marL="171450" lvl="0" indent="-171450"/>
            <a:r>
              <a:rPr lang="en-US" dirty="0" smtClean="0"/>
              <a:t>Master Craftsperson &amp; </a:t>
            </a:r>
            <a:br>
              <a:rPr lang="en-US" dirty="0" smtClean="0"/>
            </a:br>
            <a:r>
              <a:rPr lang="en-US" dirty="0" smtClean="0"/>
              <a:t>TVET Mentor Training</a:t>
            </a:r>
            <a:endParaRPr lang="en-US" dirty="0"/>
          </a:p>
        </p:txBody>
      </p:sp>
    </p:spTree>
    <p:extLst>
      <p:ext uri="{BB962C8B-B14F-4D97-AF65-F5344CB8AC3E}">
        <p14:creationId xmlns:p14="http://schemas.microsoft.com/office/powerpoint/2010/main" val="388372508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Master Craftsperson Training &amp; TVET Mentor Training</a:t>
            </a:r>
            <a:endParaRPr lang="en-GB" dirty="0"/>
          </a:p>
        </p:txBody>
      </p:sp>
      <p:sp>
        <p:nvSpPr>
          <p:cNvPr id="5" name="Content Placeholder 4"/>
          <p:cNvSpPr>
            <a:spLocks noGrp="1"/>
          </p:cNvSpPr>
          <p:nvPr>
            <p:ph idx="1"/>
          </p:nvPr>
        </p:nvSpPr>
        <p:spPr/>
        <p:txBody>
          <a:bodyPr>
            <a:normAutofit/>
          </a:bodyPr>
          <a:lstStyle/>
          <a:p>
            <a:r>
              <a:rPr lang="en-US" sz="1800" b="0" dirty="0" smtClean="0"/>
              <a:t>Labour Market Characteristic: over </a:t>
            </a:r>
            <a:r>
              <a:rPr lang="en-US" sz="1800" dirty="0" smtClean="0"/>
              <a:t>90% small and medium businesses </a:t>
            </a:r>
            <a:r>
              <a:rPr lang="en-US" sz="1800" b="0" dirty="0" smtClean="0"/>
              <a:t>often in a informal setting (family business)</a:t>
            </a:r>
          </a:p>
          <a:p>
            <a:r>
              <a:rPr lang="en-US" sz="1800" b="0" dirty="0" smtClean="0"/>
              <a:t>Need: Capacity enhancement of the private sector to absorb learners at their work place (WBL)</a:t>
            </a:r>
          </a:p>
          <a:p>
            <a:r>
              <a:rPr lang="en-US" sz="1800" b="0" dirty="0" smtClean="0"/>
              <a:t>Development of a MC Toolkit: information briefs, case studies, international good practices, templates and tools (user friendly)</a:t>
            </a:r>
          </a:p>
          <a:p>
            <a:r>
              <a:rPr lang="en-US" sz="1800" b="0" dirty="0" smtClean="0"/>
              <a:t>Standard 3-4 days training for private sector operators</a:t>
            </a:r>
          </a:p>
          <a:p>
            <a:r>
              <a:rPr lang="en-US" sz="1800" b="0" dirty="0" smtClean="0"/>
              <a:t>Pilot project (June 2015) in cooperation with Syntra (Belgium)</a:t>
            </a:r>
          </a:p>
          <a:p>
            <a:r>
              <a:rPr lang="en-US" sz="1800" b="0" dirty="0" smtClean="0"/>
              <a:t>Methodological package will be integral part of regional ILO-toolkit on quality apprenticeships</a:t>
            </a:r>
          </a:p>
          <a:p>
            <a:r>
              <a:rPr lang="en-US" sz="1800" b="0" dirty="0" smtClean="0"/>
              <a:t>Include a training package for TVET-schools mentors for WBL  </a:t>
            </a:r>
          </a:p>
          <a:p>
            <a:endParaRPr lang="en-GB" sz="1800" dirty="0"/>
          </a:p>
        </p:txBody>
      </p:sp>
    </p:spTree>
    <p:extLst>
      <p:ext uri="{BB962C8B-B14F-4D97-AF65-F5344CB8AC3E}">
        <p14:creationId xmlns:p14="http://schemas.microsoft.com/office/powerpoint/2010/main" val="97156923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Elements of the Training </a:t>
            </a:r>
            <a:r>
              <a:rPr lang="en-US" dirty="0"/>
              <a:t>M</a:t>
            </a:r>
            <a:r>
              <a:rPr lang="en-US" dirty="0" smtClean="0"/>
              <a:t>odule</a:t>
            </a:r>
            <a:endParaRPr lang="en-GB" dirty="0"/>
          </a:p>
        </p:txBody>
      </p:sp>
      <p:sp>
        <p:nvSpPr>
          <p:cNvPr id="5" name="Content Placeholder 4"/>
          <p:cNvSpPr>
            <a:spLocks noGrp="1"/>
          </p:cNvSpPr>
          <p:nvPr>
            <p:ph idx="1"/>
          </p:nvPr>
        </p:nvSpPr>
        <p:spPr>
          <a:xfrm>
            <a:off x="457200" y="1417638"/>
            <a:ext cx="8229600" cy="4708525"/>
          </a:xfrm>
        </p:spPr>
        <p:txBody>
          <a:bodyPr>
            <a:noAutofit/>
          </a:bodyPr>
          <a:lstStyle/>
          <a:p>
            <a:pPr marL="0" indent="0">
              <a:buNone/>
            </a:pPr>
            <a:r>
              <a:rPr lang="en-GB" sz="1800" dirty="0" smtClean="0"/>
              <a:t>PART </a:t>
            </a:r>
            <a:r>
              <a:rPr lang="en-GB" sz="1800" dirty="0"/>
              <a:t>I: Training scheme on Master Craftsperson</a:t>
            </a:r>
          </a:p>
          <a:p>
            <a:pPr marL="0" indent="0">
              <a:buNone/>
            </a:pPr>
            <a:r>
              <a:rPr lang="en-GB" sz="1600" b="0" dirty="0"/>
              <a:t>Background on work-based learning with roles and tasks of the several stakeholders in WBL as well as possible scenarios of a </a:t>
            </a:r>
            <a:r>
              <a:rPr lang="en-GB" sz="1600" b="0" dirty="0" smtClean="0"/>
              <a:t>WBL-system</a:t>
            </a:r>
          </a:p>
          <a:p>
            <a:pPr marL="0" indent="0">
              <a:buNone/>
            </a:pPr>
            <a:r>
              <a:rPr lang="en-GB" sz="1700" dirty="0" smtClean="0"/>
              <a:t>PART </a:t>
            </a:r>
            <a:r>
              <a:rPr lang="en-GB" sz="1700" dirty="0"/>
              <a:t>II: Training manual for the trainer</a:t>
            </a:r>
          </a:p>
          <a:p>
            <a:pPr marL="0" indent="0">
              <a:buNone/>
            </a:pPr>
            <a:r>
              <a:rPr lang="en-GB" sz="1600" b="0" dirty="0"/>
              <a:t>The manual for the trainer of the training sessions for the Master </a:t>
            </a:r>
            <a:r>
              <a:rPr lang="en-GB" sz="1600" b="0" dirty="0" smtClean="0"/>
              <a:t>Craftsperson </a:t>
            </a:r>
            <a:endParaRPr lang="en-GB" sz="1600" b="0" dirty="0"/>
          </a:p>
          <a:p>
            <a:pPr marL="0" indent="0">
              <a:buNone/>
            </a:pPr>
            <a:r>
              <a:rPr lang="en-GB" sz="1700" dirty="0" smtClean="0"/>
              <a:t>PART </a:t>
            </a:r>
            <a:r>
              <a:rPr lang="en-GB" sz="1700" dirty="0"/>
              <a:t>III: Manual for the Master Craftsperson</a:t>
            </a:r>
            <a:r>
              <a:rPr lang="en-GB" sz="1700" b="0" dirty="0"/>
              <a:t> </a:t>
            </a:r>
          </a:p>
          <a:p>
            <a:pPr marL="0" indent="0">
              <a:buNone/>
            </a:pPr>
            <a:r>
              <a:rPr lang="en-GB" sz="1600" b="0" dirty="0"/>
              <a:t>The manual for MC is target at the participants of the training who are the future Master Craftsperson</a:t>
            </a:r>
          </a:p>
          <a:p>
            <a:pPr marL="0" indent="0">
              <a:buNone/>
            </a:pPr>
            <a:r>
              <a:rPr lang="en-GB" sz="1500" b="0" dirty="0" smtClean="0"/>
              <a:t>Annex </a:t>
            </a:r>
            <a:r>
              <a:rPr lang="en-GB" sz="1500" b="0" dirty="0"/>
              <a:t>1: Course Agenda : outlines of the training sessions</a:t>
            </a:r>
          </a:p>
          <a:p>
            <a:pPr marL="0" indent="0">
              <a:buNone/>
            </a:pPr>
            <a:r>
              <a:rPr lang="en-GB" sz="1500" b="0" dirty="0" smtClean="0"/>
              <a:t>Annex </a:t>
            </a:r>
            <a:r>
              <a:rPr lang="en-GB" sz="1500" b="0" dirty="0"/>
              <a:t>2: Competence profile of Master Craftsperson</a:t>
            </a:r>
          </a:p>
          <a:p>
            <a:pPr marL="0" indent="0">
              <a:buNone/>
            </a:pPr>
            <a:r>
              <a:rPr lang="en-GB" sz="1500" b="0" dirty="0" smtClean="0"/>
              <a:t>Annex </a:t>
            </a:r>
            <a:r>
              <a:rPr lang="en-GB" sz="1500" b="0" dirty="0"/>
              <a:t>3: Glossary </a:t>
            </a:r>
          </a:p>
          <a:p>
            <a:pPr marL="0" indent="0">
              <a:buNone/>
            </a:pPr>
            <a:r>
              <a:rPr lang="en-GB" sz="1500" b="0" dirty="0" smtClean="0"/>
              <a:t>Annex </a:t>
            </a:r>
            <a:r>
              <a:rPr lang="en-GB" sz="1500" b="0" dirty="0"/>
              <a:t>4: Template of a Skills Development Plan</a:t>
            </a:r>
          </a:p>
          <a:p>
            <a:pPr marL="0" indent="0">
              <a:buNone/>
            </a:pPr>
            <a:r>
              <a:rPr lang="en-GB" sz="1500" b="0" dirty="0" smtClean="0"/>
              <a:t>Annex </a:t>
            </a:r>
            <a:r>
              <a:rPr lang="en-GB" sz="1500" b="0" dirty="0"/>
              <a:t>5: Template of a Logbook</a:t>
            </a:r>
          </a:p>
          <a:p>
            <a:pPr marL="0" indent="0">
              <a:buNone/>
            </a:pPr>
            <a:r>
              <a:rPr lang="en-GB" sz="1500" b="0" dirty="0" smtClean="0"/>
              <a:t>Annex </a:t>
            </a:r>
            <a:r>
              <a:rPr lang="en-GB" sz="1500" b="0" dirty="0"/>
              <a:t>6: Presentation of the train-the-trainer session</a:t>
            </a:r>
          </a:p>
          <a:p>
            <a:pPr marL="0" indent="0">
              <a:buNone/>
            </a:pPr>
            <a:r>
              <a:rPr lang="en-GB" sz="1500" b="0" dirty="0" smtClean="0"/>
              <a:t>Annex </a:t>
            </a:r>
            <a:r>
              <a:rPr lang="en-GB" sz="1500" b="0" dirty="0"/>
              <a:t>7: Evaluation form for the training ‘Becoming a Master Craftsperson</a:t>
            </a:r>
            <a:r>
              <a:rPr lang="en-GB" sz="1500" dirty="0" smtClean="0"/>
              <a:t>’</a:t>
            </a:r>
            <a:endParaRPr lang="en-GB" sz="1500" dirty="0"/>
          </a:p>
        </p:txBody>
      </p:sp>
    </p:spTree>
    <p:extLst>
      <p:ext uri="{BB962C8B-B14F-4D97-AF65-F5344CB8AC3E}">
        <p14:creationId xmlns:p14="http://schemas.microsoft.com/office/powerpoint/2010/main" val="38794873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Palestine : Recent History</a:t>
            </a:r>
            <a:endParaRPr lang="en-GB"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75429" y="1600200"/>
            <a:ext cx="6793142" cy="4525963"/>
          </a:xfrm>
        </p:spPr>
      </p:pic>
    </p:spTree>
    <p:extLst>
      <p:ext uri="{BB962C8B-B14F-4D97-AF65-F5344CB8AC3E}">
        <p14:creationId xmlns:p14="http://schemas.microsoft.com/office/powerpoint/2010/main" val="65762489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Remaining Challenges</a:t>
            </a:r>
            <a:endParaRPr lang="en-GB" dirty="0"/>
          </a:p>
        </p:txBody>
      </p:sp>
      <p:sp>
        <p:nvSpPr>
          <p:cNvPr id="4" name="Content Placeholder 3"/>
          <p:cNvSpPr>
            <a:spLocks noGrp="1"/>
          </p:cNvSpPr>
          <p:nvPr>
            <p:ph idx="1"/>
          </p:nvPr>
        </p:nvSpPr>
        <p:spPr/>
        <p:txBody>
          <a:bodyPr>
            <a:normAutofit/>
          </a:bodyPr>
          <a:lstStyle/>
          <a:p>
            <a:r>
              <a:rPr lang="en-US" sz="1800" b="0" dirty="0" smtClean="0"/>
              <a:t>Adequate legal framework </a:t>
            </a:r>
          </a:p>
          <a:p>
            <a:r>
              <a:rPr lang="en-US" sz="1800" b="0" dirty="0" smtClean="0"/>
              <a:t>Absence of governance structure and the effective cooperation between the different stakeholders at macro, </a:t>
            </a:r>
            <a:r>
              <a:rPr lang="en-US" sz="1800" b="0" dirty="0" err="1" smtClean="0"/>
              <a:t>meso</a:t>
            </a:r>
            <a:r>
              <a:rPr lang="en-US" sz="1800" b="0" dirty="0" smtClean="0"/>
              <a:t> and micro level </a:t>
            </a:r>
          </a:p>
          <a:p>
            <a:r>
              <a:rPr lang="en-US" sz="1800" b="0" dirty="0" smtClean="0"/>
              <a:t>Search for companies that are able and willing to participate </a:t>
            </a:r>
          </a:p>
          <a:p>
            <a:r>
              <a:rPr lang="en-US" sz="1800" b="0" dirty="0" smtClean="0"/>
              <a:t>Low number of students in TVET (les than 6%) and overall low quality of TVET in particular the quality of the training/instructors staff and TVET staff in ministries </a:t>
            </a:r>
          </a:p>
          <a:p>
            <a:r>
              <a:rPr lang="en-US" sz="1800" b="0" dirty="0" smtClean="0"/>
              <a:t>Bad reputation of TVET education and WBL by public and employers </a:t>
            </a:r>
          </a:p>
          <a:p>
            <a:r>
              <a:rPr lang="en-US" sz="1800" b="0" dirty="0" smtClean="0"/>
              <a:t>Lack of employment (in particular in Gaza)</a:t>
            </a:r>
          </a:p>
          <a:p>
            <a:r>
              <a:rPr lang="en-US" sz="1800" b="0" dirty="0" smtClean="0"/>
              <a:t>Lack of reliable data and performant data collecting systems</a:t>
            </a:r>
          </a:p>
          <a:p>
            <a:r>
              <a:rPr lang="en-US" sz="1800" b="0" dirty="0" smtClean="0"/>
              <a:t>Lack of funding mechanisms in absence of donors (sustainability)</a:t>
            </a:r>
            <a:endParaRPr lang="en-GB" b="0" dirty="0" smtClean="0"/>
          </a:p>
          <a:p>
            <a:r>
              <a:rPr lang="en-US" sz="1800" b="0" dirty="0" smtClean="0"/>
              <a:t>Political and security situation caused by occupation</a:t>
            </a:r>
          </a:p>
        </p:txBody>
      </p:sp>
    </p:spTree>
    <p:extLst>
      <p:ext uri="{BB962C8B-B14F-4D97-AF65-F5344CB8AC3E}">
        <p14:creationId xmlns:p14="http://schemas.microsoft.com/office/powerpoint/2010/main" val="294484066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Worldskills</a:t>
            </a:r>
            <a:endParaRPr lang="en-GB" dirty="0"/>
          </a:p>
        </p:txBody>
      </p:sp>
      <p:sp>
        <p:nvSpPr>
          <p:cNvPr id="3" name="Content Placeholder 2"/>
          <p:cNvSpPr>
            <a:spLocks noGrp="1"/>
          </p:cNvSpPr>
          <p:nvPr>
            <p:ph idx="1"/>
          </p:nvPr>
        </p:nvSpPr>
        <p:spPr/>
        <p:txBody>
          <a:bodyPr>
            <a:normAutofit lnSpcReduction="10000"/>
          </a:bodyPr>
          <a:lstStyle/>
          <a:p>
            <a:pPr marL="0" indent="0">
              <a:buNone/>
            </a:pPr>
            <a:endParaRPr lang="en-GB" sz="2400" dirty="0" smtClean="0"/>
          </a:p>
          <a:p>
            <a:pPr marL="0" indent="0">
              <a:buNone/>
            </a:pPr>
            <a:endParaRPr lang="en-GB" sz="2400" dirty="0"/>
          </a:p>
          <a:p>
            <a:pPr marL="0" indent="0">
              <a:buNone/>
            </a:pPr>
            <a:endParaRPr lang="en-GB" sz="2400" dirty="0" smtClean="0"/>
          </a:p>
          <a:p>
            <a:pPr marL="0" indent="0" algn="ctr">
              <a:buNone/>
            </a:pPr>
            <a:endParaRPr lang="en-GB" sz="2400" dirty="0" smtClean="0"/>
          </a:p>
          <a:p>
            <a:pPr marL="0" indent="0" algn="ctr">
              <a:buNone/>
            </a:pPr>
            <a:endParaRPr lang="en-GB" sz="2400" dirty="0"/>
          </a:p>
          <a:p>
            <a:pPr marL="0" indent="0" algn="ctr">
              <a:buNone/>
            </a:pPr>
            <a:endParaRPr lang="en-GB" sz="2400" dirty="0" smtClean="0"/>
          </a:p>
          <a:p>
            <a:pPr marL="0" indent="0" algn="ctr">
              <a:buNone/>
            </a:pPr>
            <a:endParaRPr lang="en-GB" sz="2400" dirty="0"/>
          </a:p>
          <a:p>
            <a:pPr marL="0" indent="0" algn="ctr">
              <a:buNone/>
            </a:pPr>
            <a:endParaRPr lang="en-GB" sz="2400" dirty="0" smtClean="0"/>
          </a:p>
          <a:p>
            <a:pPr marL="0" indent="0" algn="ctr">
              <a:buNone/>
            </a:pPr>
            <a:r>
              <a:rPr lang="en-GB" sz="2400" dirty="0" smtClean="0"/>
              <a:t>https</a:t>
            </a:r>
            <a:r>
              <a:rPr lang="en-GB" sz="2400" dirty="0"/>
              <a:t>://www.youtube.com/watch?v=jrZqZffkMVI</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3574" y="1714260"/>
            <a:ext cx="6096851" cy="3429479"/>
          </a:xfrm>
          <a:prstGeom prst="rect">
            <a:avLst/>
          </a:prstGeom>
        </p:spPr>
      </p:pic>
    </p:spTree>
    <p:extLst>
      <p:ext uri="{BB962C8B-B14F-4D97-AF65-F5344CB8AC3E}">
        <p14:creationId xmlns:p14="http://schemas.microsoft.com/office/powerpoint/2010/main" val="283410478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endParaRPr lang="en-GB" dirty="0">
              <a:latin typeface="Eras Demi ITC" panose="020B0805030504020804" pitchFamily="34" charset="0"/>
            </a:endParaRPr>
          </a:p>
        </p:txBody>
      </p:sp>
      <p:sp>
        <p:nvSpPr>
          <p:cNvPr id="3" name="AutoShape 3"/>
          <p:cNvSpPr>
            <a:spLocks noChangeArrowheads="1"/>
          </p:cNvSpPr>
          <p:nvPr/>
        </p:nvSpPr>
        <p:spPr bwMode="auto">
          <a:xfrm>
            <a:off x="1100956" y="2060848"/>
            <a:ext cx="3860800" cy="1795463"/>
          </a:xfrm>
          <a:prstGeom prst="parallelogram">
            <a:avLst>
              <a:gd name="adj" fmla="val 32633"/>
            </a:avLst>
          </a:prstGeom>
          <a:solidFill>
            <a:schemeClr val="tx2">
              <a:lumMod val="60000"/>
              <a:lumOff val="40000"/>
            </a:schemeClr>
          </a:solidFill>
          <a:ln w="9525" algn="in">
            <a:solidFill>
              <a:schemeClr val="tx2">
                <a:lumMod val="40000"/>
                <a:lumOff val="60000"/>
              </a:schemeClr>
            </a:solidFill>
            <a:miter lim="800000"/>
            <a:headEnd/>
            <a:tailEnd/>
          </a:ln>
          <a:effectLst>
            <a:outerShdw blurRad="50800" dist="38100" dir="2700000" algn="tl" rotWithShape="0">
              <a:prstClr val="black">
                <a:alpha val="40000"/>
              </a:prstClr>
            </a:outerShdw>
          </a:effectLst>
          <a:extLst/>
        </p:spPr>
        <p:txBody>
          <a:bodyPr vert="horz" wrap="square" lIns="36576" tIns="36576" rIns="36576" bIns="36576" numCol="1" anchor="t" anchorCtr="0" compatLnSpc="1">
            <a:prstTxWarp prst="textNoShape">
              <a:avLst/>
            </a:prstTxWarp>
          </a:bodyPr>
          <a:lstStyle/>
          <a:p>
            <a:endParaRPr lang="fr-BE"/>
          </a:p>
        </p:txBody>
      </p:sp>
      <p:sp>
        <p:nvSpPr>
          <p:cNvPr id="4" name="AutoShape 4"/>
          <p:cNvSpPr>
            <a:spLocks noChangeArrowheads="1"/>
          </p:cNvSpPr>
          <p:nvPr/>
        </p:nvSpPr>
        <p:spPr bwMode="auto">
          <a:xfrm>
            <a:off x="4704581" y="2065611"/>
            <a:ext cx="3860800" cy="1795462"/>
          </a:xfrm>
          <a:prstGeom prst="parallelogram">
            <a:avLst>
              <a:gd name="adj" fmla="val 32633"/>
            </a:avLst>
          </a:prstGeom>
          <a:solidFill>
            <a:srgbClr val="92D050"/>
          </a:solidFill>
          <a:ln w="9525" algn="in">
            <a:solidFill>
              <a:srgbClr val="50B848"/>
            </a:solidFill>
            <a:miter lim="800000"/>
            <a:headEnd/>
            <a:tailEnd/>
          </a:ln>
          <a:effectLst>
            <a:outerShdw blurRad="50800" dist="38100" dir="2700000" algn="tl" rotWithShape="0">
              <a:prstClr val="black">
                <a:alpha val="40000"/>
              </a:prstClr>
            </a:outerShdw>
          </a:effectLst>
          <a:extLst/>
        </p:spPr>
        <p:txBody>
          <a:bodyPr vert="horz" wrap="square" lIns="36576" tIns="36576" rIns="36576" bIns="36576" numCol="1" anchor="t" anchorCtr="0" compatLnSpc="1">
            <a:prstTxWarp prst="textNoShape">
              <a:avLst/>
            </a:prstTxWarp>
          </a:bodyPr>
          <a:lstStyle/>
          <a:p>
            <a:endParaRPr lang="fr-BE"/>
          </a:p>
        </p:txBody>
      </p:sp>
      <p:sp>
        <p:nvSpPr>
          <p:cNvPr id="5" name="AutoShape 5"/>
          <p:cNvSpPr>
            <a:spLocks noChangeArrowheads="1"/>
          </p:cNvSpPr>
          <p:nvPr/>
        </p:nvSpPr>
        <p:spPr bwMode="auto">
          <a:xfrm>
            <a:off x="467544" y="4159523"/>
            <a:ext cx="3860800" cy="1797050"/>
          </a:xfrm>
          <a:prstGeom prst="parallelogram">
            <a:avLst>
              <a:gd name="adj" fmla="val 32604"/>
            </a:avLst>
          </a:prstGeom>
          <a:solidFill>
            <a:srgbClr val="FF922F"/>
          </a:solidFill>
          <a:ln w="9525" algn="in">
            <a:solidFill>
              <a:srgbClr val="FF7900"/>
            </a:solidFill>
            <a:miter lim="800000"/>
            <a:headEnd/>
            <a:tailEnd/>
          </a:ln>
          <a:effectLst>
            <a:outerShdw blurRad="50800" dist="38100" dir="2700000" algn="tl" rotWithShape="0">
              <a:prstClr val="black">
                <a:alpha val="40000"/>
              </a:prstClr>
            </a:outerShdw>
          </a:effectLst>
          <a:extLst/>
        </p:spPr>
        <p:txBody>
          <a:bodyPr vert="horz" wrap="square" lIns="36576" tIns="36576" rIns="36576" bIns="36576" numCol="1" anchor="t" anchorCtr="0" compatLnSpc="1">
            <a:prstTxWarp prst="textNoShape">
              <a:avLst/>
            </a:prstTxWarp>
          </a:bodyPr>
          <a:lstStyle/>
          <a:p>
            <a:endParaRPr lang="fr-BE"/>
          </a:p>
        </p:txBody>
      </p:sp>
      <p:sp>
        <p:nvSpPr>
          <p:cNvPr id="6" name="AutoShape 6"/>
          <p:cNvSpPr>
            <a:spLocks noChangeArrowheads="1"/>
          </p:cNvSpPr>
          <p:nvPr/>
        </p:nvSpPr>
        <p:spPr bwMode="auto">
          <a:xfrm>
            <a:off x="4093394" y="4149998"/>
            <a:ext cx="3859212" cy="1797050"/>
          </a:xfrm>
          <a:prstGeom prst="parallelogram">
            <a:avLst>
              <a:gd name="adj" fmla="val 32591"/>
            </a:avLst>
          </a:prstGeom>
          <a:solidFill>
            <a:srgbClr val="FF3333"/>
          </a:solidFill>
          <a:ln w="9525" algn="in">
            <a:solidFill>
              <a:srgbClr val="E00034"/>
            </a:solidFill>
            <a:miter lim="800000"/>
            <a:headEnd/>
            <a:tailEnd/>
          </a:ln>
          <a:effectLst>
            <a:outerShdw blurRad="50800" dist="38100" dir="2700000" algn="tl" rotWithShape="0">
              <a:prstClr val="black">
                <a:alpha val="40000"/>
              </a:prstClr>
            </a:outerShdw>
          </a:effectLst>
          <a:extLst/>
        </p:spPr>
        <p:txBody>
          <a:bodyPr vert="horz" wrap="square" lIns="36576" tIns="36576" rIns="36576" bIns="36576" numCol="1" anchor="t" anchorCtr="0" compatLnSpc="1">
            <a:prstTxWarp prst="textNoShape">
              <a:avLst/>
            </a:prstTxWarp>
          </a:bodyPr>
          <a:lstStyle/>
          <a:p>
            <a:endParaRPr lang="fr-BE"/>
          </a:p>
        </p:txBody>
      </p:sp>
      <p:sp>
        <p:nvSpPr>
          <p:cNvPr id="7" name="Text Box 7"/>
          <p:cNvSpPr txBox="1">
            <a:spLocks noChangeArrowheads="1"/>
          </p:cNvSpPr>
          <p:nvPr/>
        </p:nvSpPr>
        <p:spPr bwMode="auto">
          <a:xfrm>
            <a:off x="1650004" y="2375329"/>
            <a:ext cx="2797310" cy="1124119"/>
          </a:xfrm>
          <a:prstGeom prst="rect">
            <a:avLst/>
          </a:prstGeom>
          <a:solidFill>
            <a:schemeClr val="tx2">
              <a:lumMod val="60000"/>
              <a:lumOff val="40000"/>
            </a:schemeClr>
          </a:solidFill>
          <a:ln>
            <a:solidFill>
              <a:schemeClr val="tx2">
                <a:lumMod val="60000"/>
                <a:lumOff val="40000"/>
              </a:schemeClr>
            </a:solidFill>
          </a:ln>
          <a:effectLst/>
          <a:extLst/>
        </p:spPr>
        <p:txBody>
          <a:bodyPr vert="horz" wrap="square" lIns="36576" tIns="36576" rIns="36576" bIns="36576" numCol="1" anchor="t" anchorCtr="0" compatLnSpc="1">
            <a:prstTxWarp prst="textNoShape">
              <a:avLst/>
            </a:prstTxWarp>
          </a:bodyPr>
          <a:lstStyle/>
          <a:p>
            <a:pPr lvl="0" algn="ctr" fontAlgn="base">
              <a:spcBef>
                <a:spcPct val="0"/>
              </a:spcBef>
              <a:spcAft>
                <a:spcPct val="0"/>
              </a:spcAft>
            </a:pPr>
            <a:r>
              <a:rPr lang="fr-FR" altLang="fr-FR" sz="2400" dirty="0" smtClean="0">
                <a:solidFill>
                  <a:schemeClr val="bg1"/>
                </a:solidFill>
                <a:effectLst>
                  <a:outerShdw blurRad="50800" dist="38100" dir="2700000" algn="tl" rotWithShape="0">
                    <a:prstClr val="black">
                      <a:alpha val="40000"/>
                    </a:prstClr>
                  </a:outerShdw>
                </a:effectLst>
                <a:latin typeface="Eras Demi ITC" panose="020B0805030504020804" pitchFamily="34" charset="0"/>
                <a:cs typeface="Arial" pitchFamily="34" charset="0"/>
              </a:rPr>
              <a:t>Invest in the Palestinian labour force</a:t>
            </a:r>
            <a:endParaRPr kumimoji="0" lang="fr-FR" altLang="fr-FR" sz="2400" b="0" i="0" u="none" strike="noStrike" cap="none" normalizeH="0" baseline="0" dirty="0" smtClean="0">
              <a:ln>
                <a:noFill/>
              </a:ln>
              <a:solidFill>
                <a:schemeClr val="bg1"/>
              </a:solidFill>
              <a:effectLst>
                <a:outerShdw blurRad="50800" dist="38100" dir="2700000" algn="tl" rotWithShape="0">
                  <a:prstClr val="black">
                    <a:alpha val="40000"/>
                  </a:prstClr>
                </a:outerShdw>
              </a:effectLst>
              <a:latin typeface="Eras Demi ITC" panose="020B0805030504020804" pitchFamily="34" charset="0"/>
              <a:cs typeface="Arial" pitchFamily="34" charset="0"/>
            </a:endParaRPr>
          </a:p>
        </p:txBody>
      </p:sp>
      <p:sp>
        <p:nvSpPr>
          <p:cNvPr id="8" name="Text Box 8"/>
          <p:cNvSpPr txBox="1">
            <a:spLocks noChangeArrowheads="1"/>
          </p:cNvSpPr>
          <p:nvPr/>
        </p:nvSpPr>
        <p:spPr bwMode="auto">
          <a:xfrm>
            <a:off x="5298876" y="2544518"/>
            <a:ext cx="2672209" cy="83764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88CE"/>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lvl="0" algn="ctr" fontAlgn="base">
              <a:spcBef>
                <a:spcPct val="0"/>
              </a:spcBef>
              <a:spcAft>
                <a:spcPct val="0"/>
              </a:spcAft>
            </a:pPr>
            <a:r>
              <a:rPr lang="en-GB" altLang="fr-FR" sz="2400" dirty="0" smtClean="0">
                <a:solidFill>
                  <a:schemeClr val="bg1"/>
                </a:solidFill>
                <a:effectLst>
                  <a:outerShdw blurRad="50800" dist="38100" dir="2700000" algn="tl" rotWithShape="0">
                    <a:prstClr val="black">
                      <a:alpha val="40000"/>
                    </a:prstClr>
                  </a:outerShdw>
                </a:effectLst>
                <a:latin typeface="Eras Demi ITC" panose="020B0805030504020804" pitchFamily="34" charset="0"/>
                <a:cs typeface="Arial" pitchFamily="34" charset="0"/>
              </a:rPr>
              <a:t>Private </a:t>
            </a:r>
            <a:r>
              <a:rPr lang="en-GB" altLang="fr-FR" sz="2400" dirty="0">
                <a:solidFill>
                  <a:schemeClr val="bg1"/>
                </a:solidFill>
                <a:effectLst>
                  <a:outerShdw blurRad="50800" dist="38100" dir="2700000" algn="tl" rotWithShape="0">
                    <a:prstClr val="black">
                      <a:alpha val="40000"/>
                    </a:prstClr>
                  </a:outerShdw>
                </a:effectLst>
                <a:latin typeface="Eras Demi ITC" panose="020B0805030504020804" pitchFamily="34" charset="0"/>
                <a:cs typeface="Arial" pitchFamily="34" charset="0"/>
              </a:rPr>
              <a:t>sector relevance in </a:t>
            </a:r>
            <a:r>
              <a:rPr lang="en-GB" altLang="fr-FR" sz="2400" dirty="0" smtClean="0">
                <a:solidFill>
                  <a:schemeClr val="bg1"/>
                </a:solidFill>
                <a:effectLst>
                  <a:outerShdw blurRad="50800" dist="38100" dir="2700000" algn="tl" rotWithShape="0">
                    <a:prstClr val="black">
                      <a:alpha val="40000"/>
                    </a:prstClr>
                  </a:outerShdw>
                </a:effectLst>
                <a:latin typeface="Eras Demi ITC" panose="020B0805030504020804" pitchFamily="34" charset="0"/>
                <a:cs typeface="Arial" pitchFamily="34" charset="0"/>
              </a:rPr>
              <a:t>TVET</a:t>
            </a:r>
            <a:endParaRPr lang="en-US" altLang="fr-FR" sz="2400" dirty="0">
              <a:solidFill>
                <a:schemeClr val="bg1"/>
              </a:solidFill>
              <a:effectLst>
                <a:outerShdw blurRad="50800" dist="38100" dir="2700000" algn="tl" rotWithShape="0">
                  <a:prstClr val="black">
                    <a:alpha val="40000"/>
                  </a:prstClr>
                </a:outerShdw>
              </a:effectLst>
              <a:latin typeface="Eras Demi ITC" panose="020B0805030504020804" pitchFamily="34" charset="0"/>
              <a:cs typeface="Arial" pitchFamily="34" charset="0"/>
            </a:endParaRPr>
          </a:p>
        </p:txBody>
      </p:sp>
      <p:sp>
        <p:nvSpPr>
          <p:cNvPr id="9" name="Text Box 9"/>
          <p:cNvSpPr txBox="1">
            <a:spLocks noChangeArrowheads="1"/>
          </p:cNvSpPr>
          <p:nvPr/>
        </p:nvSpPr>
        <p:spPr bwMode="auto">
          <a:xfrm>
            <a:off x="1044216" y="4425823"/>
            <a:ext cx="2707456" cy="12644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88CE"/>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lvl="0" algn="ctr" fontAlgn="base">
              <a:spcBef>
                <a:spcPct val="0"/>
              </a:spcBef>
              <a:spcAft>
                <a:spcPct val="0"/>
              </a:spcAft>
            </a:pPr>
            <a:r>
              <a:rPr lang="en-GB" altLang="fr-FR" sz="2400" dirty="0" smtClean="0">
                <a:solidFill>
                  <a:srgbClr val="FFFFFF"/>
                </a:solidFill>
                <a:effectLst>
                  <a:outerShdw blurRad="50800" dist="38100" dir="2700000" algn="tl" rotWithShape="0">
                    <a:prstClr val="black">
                      <a:alpha val="40000"/>
                    </a:prstClr>
                  </a:outerShdw>
                </a:effectLst>
                <a:latin typeface="Eras Demi ITC" panose="020B0805030504020804" pitchFamily="34" charset="0"/>
                <a:cs typeface="Arial" pitchFamily="34" charset="0"/>
              </a:rPr>
              <a:t>Increasing employability of man and women</a:t>
            </a:r>
            <a:endParaRPr lang="en-US" altLang="fr-FR" sz="2400" dirty="0">
              <a:solidFill>
                <a:srgbClr val="FFFFFF"/>
              </a:solidFill>
              <a:effectLst>
                <a:outerShdw blurRad="50800" dist="38100" dir="2700000" algn="tl" rotWithShape="0">
                  <a:prstClr val="black">
                    <a:alpha val="40000"/>
                  </a:prstClr>
                </a:outerShdw>
              </a:effectLst>
              <a:latin typeface="Eras Demi ITC" panose="020B0805030504020804" pitchFamily="34" charset="0"/>
              <a:cs typeface="Arial" pitchFamily="34" charset="0"/>
            </a:endParaRPr>
          </a:p>
        </p:txBody>
      </p:sp>
      <p:sp>
        <p:nvSpPr>
          <p:cNvPr id="10" name="Text Box 10"/>
          <p:cNvSpPr txBox="1">
            <a:spLocks noChangeArrowheads="1"/>
          </p:cNvSpPr>
          <p:nvPr/>
        </p:nvSpPr>
        <p:spPr bwMode="auto">
          <a:xfrm>
            <a:off x="4544368" y="4269002"/>
            <a:ext cx="3340000" cy="15590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88CE"/>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lvl="0" algn="ctr" fontAlgn="base">
              <a:spcBef>
                <a:spcPct val="0"/>
              </a:spcBef>
              <a:spcAft>
                <a:spcPct val="0"/>
              </a:spcAft>
            </a:pPr>
            <a:r>
              <a:rPr lang="en-GB" altLang="fr-FR" sz="2400" dirty="0">
                <a:solidFill>
                  <a:schemeClr val="bg1"/>
                </a:solidFill>
                <a:effectLst>
                  <a:outerShdw blurRad="50800" dist="38100" dir="2700000" algn="tl" rotWithShape="0">
                    <a:prstClr val="black">
                      <a:alpha val="40000"/>
                    </a:prstClr>
                  </a:outerShdw>
                </a:effectLst>
                <a:latin typeface="Eras Demi ITC" panose="020B0805030504020804" pitchFamily="34" charset="0"/>
                <a:cs typeface="Arial" pitchFamily="34" charset="0"/>
              </a:rPr>
              <a:t>Multiple </a:t>
            </a:r>
            <a:r>
              <a:rPr lang="en-GB" altLang="fr-FR" sz="2400" dirty="0" smtClean="0">
                <a:solidFill>
                  <a:schemeClr val="bg1"/>
                </a:solidFill>
                <a:effectLst>
                  <a:outerShdw blurRad="50800" dist="38100" dir="2700000" algn="tl" rotWithShape="0">
                    <a:prstClr val="black">
                      <a:alpha val="40000"/>
                    </a:prstClr>
                  </a:outerShdw>
                </a:effectLst>
                <a:latin typeface="Eras Demi ITC" panose="020B0805030504020804" pitchFamily="34" charset="0"/>
                <a:cs typeface="Arial" pitchFamily="34" charset="0"/>
              </a:rPr>
              <a:t>stakeholder approach: </a:t>
            </a:r>
          </a:p>
          <a:p>
            <a:pPr lvl="0" algn="ctr" fontAlgn="base">
              <a:spcBef>
                <a:spcPct val="0"/>
              </a:spcBef>
              <a:spcAft>
                <a:spcPct val="0"/>
              </a:spcAft>
            </a:pPr>
            <a:r>
              <a:rPr lang="en-GB" altLang="fr-FR" sz="2000" dirty="0" smtClean="0">
                <a:solidFill>
                  <a:schemeClr val="bg1"/>
                </a:solidFill>
                <a:effectLst>
                  <a:outerShdw blurRad="50800" dist="38100" dir="2700000" algn="tl" rotWithShape="0">
                    <a:prstClr val="black">
                      <a:alpha val="40000"/>
                    </a:prstClr>
                  </a:outerShdw>
                </a:effectLst>
                <a:latin typeface="Eras Demi ITC" panose="020B0805030504020804" pitchFamily="34" charset="0"/>
                <a:cs typeface="Arial" pitchFamily="34" charset="0"/>
              </a:rPr>
              <a:t>MOEHE</a:t>
            </a:r>
            <a:r>
              <a:rPr lang="en-GB" altLang="fr-FR" sz="2000" dirty="0">
                <a:solidFill>
                  <a:schemeClr val="bg1"/>
                </a:solidFill>
                <a:effectLst>
                  <a:outerShdw blurRad="50800" dist="38100" dir="2700000" algn="tl" rotWithShape="0">
                    <a:prstClr val="black">
                      <a:alpha val="40000"/>
                    </a:prstClr>
                  </a:outerShdw>
                </a:effectLst>
                <a:latin typeface="Eras Demi ITC" panose="020B0805030504020804" pitchFamily="34" charset="0"/>
                <a:cs typeface="Arial" pitchFamily="34" charset="0"/>
              </a:rPr>
              <a:t>, </a:t>
            </a:r>
            <a:r>
              <a:rPr lang="en-GB" altLang="fr-FR" sz="2000" dirty="0" smtClean="0">
                <a:solidFill>
                  <a:schemeClr val="bg1"/>
                </a:solidFill>
                <a:effectLst>
                  <a:outerShdw blurRad="50800" dist="38100" dir="2700000" algn="tl" rotWithShape="0">
                    <a:prstClr val="black">
                      <a:alpha val="40000"/>
                    </a:prstClr>
                  </a:outerShdw>
                </a:effectLst>
                <a:latin typeface="Eras Demi ITC" panose="020B0805030504020804" pitchFamily="34" charset="0"/>
                <a:cs typeface="Arial" pitchFamily="34" charset="0"/>
              </a:rPr>
              <a:t>MOL, </a:t>
            </a:r>
          </a:p>
          <a:p>
            <a:pPr lvl="0" algn="ctr" fontAlgn="base">
              <a:spcBef>
                <a:spcPct val="0"/>
              </a:spcBef>
              <a:spcAft>
                <a:spcPct val="0"/>
              </a:spcAft>
            </a:pPr>
            <a:r>
              <a:rPr lang="en-GB" altLang="fr-FR" sz="2000" dirty="0" smtClean="0">
                <a:solidFill>
                  <a:schemeClr val="bg1"/>
                </a:solidFill>
                <a:effectLst>
                  <a:outerShdw blurRad="50800" dist="38100" dir="2700000" algn="tl" rotWithShape="0">
                    <a:prstClr val="black">
                      <a:alpha val="40000"/>
                    </a:prstClr>
                  </a:outerShdw>
                </a:effectLst>
                <a:latin typeface="Eras Demi ITC" panose="020B0805030504020804" pitchFamily="34" charset="0"/>
                <a:cs typeface="Arial" pitchFamily="34" charset="0"/>
              </a:rPr>
              <a:t>Private sector, Unions…</a:t>
            </a:r>
            <a:endParaRPr kumimoji="0" lang="fr-FR" altLang="fr-FR" sz="2000" b="0" i="0" u="none" strike="noStrike" cap="none" normalizeH="0" baseline="0" dirty="0" smtClean="0">
              <a:ln>
                <a:noFill/>
              </a:ln>
              <a:solidFill>
                <a:schemeClr val="bg1"/>
              </a:solidFill>
              <a:effectLst>
                <a:outerShdw blurRad="50800" dist="38100" dir="2700000" algn="tl" rotWithShape="0">
                  <a:prstClr val="black">
                    <a:alpha val="40000"/>
                  </a:prstClr>
                </a:outerShdw>
              </a:effectLst>
              <a:latin typeface="Eras Demi ITC" panose="020B0805030504020804" pitchFamily="34" charset="0"/>
              <a:cs typeface="Arial" pitchFamily="34" charset="0"/>
            </a:endParaRPr>
          </a:p>
        </p:txBody>
      </p:sp>
      <p:sp>
        <p:nvSpPr>
          <p:cNvPr id="11" name="Titel 1"/>
          <p:cNvSpPr txBox="1">
            <a:spLocks/>
          </p:cNvSpPr>
          <p:nvPr/>
        </p:nvSpPr>
        <p:spPr>
          <a:xfrm>
            <a:off x="438944" y="260648"/>
            <a:ext cx="8229600" cy="1143000"/>
          </a:xfrm>
          <a:prstGeom prst="rect">
            <a:avLst/>
          </a:prstGeom>
          <a:gradFill flip="none" rotWithShape="1">
            <a:gsLst>
              <a:gs pos="0">
                <a:schemeClr val="bg1">
                  <a:lumMod val="85000"/>
                  <a:shade val="30000"/>
                  <a:satMod val="115000"/>
                </a:schemeClr>
              </a:gs>
              <a:gs pos="50000">
                <a:schemeClr val="bg1">
                  <a:lumMod val="85000"/>
                  <a:shade val="67500"/>
                  <a:satMod val="115000"/>
                </a:schemeClr>
              </a:gs>
              <a:gs pos="100000">
                <a:schemeClr val="bg1">
                  <a:lumMod val="85000"/>
                  <a:shade val="100000"/>
                  <a:satMod val="115000"/>
                </a:schemeClr>
              </a:gs>
            </a:gsLst>
            <a:lin ang="2700000" scaled="1"/>
            <a:tileRect/>
          </a:gradFill>
          <a:ln>
            <a:solidFill>
              <a:schemeClr val="bg1">
                <a:lumMod val="50000"/>
              </a:schemeClr>
            </a:solidFill>
          </a:ln>
          <a:effectLst>
            <a:outerShdw blurRad="50800" dist="38100" dir="2700000" algn="tl" rotWithShape="0">
              <a:prstClr val="black">
                <a:alpha val="40000"/>
              </a:prstClr>
            </a:outerShdw>
          </a:effectLst>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600" dirty="0" smtClean="0">
                <a:solidFill>
                  <a:schemeClr val="bg1"/>
                </a:solidFill>
                <a:effectLst>
                  <a:outerShdw blurRad="50800" dist="38100" dir="2700000" algn="tl" rotWithShape="0">
                    <a:prstClr val="black">
                      <a:alpha val="40000"/>
                    </a:prstClr>
                  </a:outerShdw>
                </a:effectLst>
                <a:latin typeface="Eras Demi ITC" panose="020B0805030504020804" pitchFamily="34" charset="0"/>
              </a:rPr>
              <a:t>Work Based Learning (ECIB)</a:t>
            </a:r>
            <a:endParaRPr lang="en-GB" sz="3600" dirty="0">
              <a:solidFill>
                <a:schemeClr val="bg1"/>
              </a:solidFill>
              <a:effectLst>
                <a:outerShdw blurRad="50800" dist="38100" dir="2700000" algn="tl" rotWithShape="0">
                  <a:prstClr val="black">
                    <a:alpha val="40000"/>
                  </a:prstClr>
                </a:outerShdw>
              </a:effectLst>
              <a:latin typeface="Eras Demi ITC" panose="020B0805030504020804" pitchFamily="34" charset="0"/>
            </a:endParaRPr>
          </a:p>
        </p:txBody>
      </p:sp>
    </p:spTree>
    <p:extLst>
      <p:ext uri="{BB962C8B-B14F-4D97-AF65-F5344CB8AC3E}">
        <p14:creationId xmlns:p14="http://schemas.microsoft.com/office/powerpoint/2010/main" val="2760906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p:bldP spid="9" grpId="0"/>
      <p:bldP spid="10"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9105" y="-228600"/>
            <a:ext cx="11366709" cy="7558861"/>
          </a:xfrm>
          <a:prstGeom prst="rect">
            <a:avLst/>
          </a:prstGeom>
        </p:spPr>
      </p:pic>
      <p:sp>
        <p:nvSpPr>
          <p:cNvPr id="5" name="Tekstvak 4"/>
          <p:cNvSpPr txBox="1"/>
          <p:nvPr/>
        </p:nvSpPr>
        <p:spPr>
          <a:xfrm rot="196519">
            <a:off x="3889145" y="392345"/>
            <a:ext cx="5017384" cy="1323439"/>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r>
              <a:rPr lang="en-GB" sz="3200" dirty="0" smtClean="0">
                <a:effectLst>
                  <a:outerShdw blurRad="38100" dist="38100" dir="2700000" algn="tl">
                    <a:srgbClr val="000000">
                      <a:alpha val="43137"/>
                    </a:srgbClr>
                  </a:outerShdw>
                </a:effectLst>
                <a:latin typeface="Eras Demi ITC" panose="020B0805030504020804" pitchFamily="34" charset="0"/>
              </a:rPr>
              <a:t>Work Based Learning</a:t>
            </a:r>
            <a:endParaRPr lang="en-GB" sz="3200" dirty="0">
              <a:effectLst>
                <a:outerShdw blurRad="38100" dist="38100" dir="2700000" algn="tl">
                  <a:srgbClr val="000000">
                    <a:alpha val="43137"/>
                  </a:srgbClr>
                </a:outerShdw>
              </a:effectLst>
              <a:latin typeface="Eras Demi ITC" panose="020B0805030504020804" pitchFamily="34" charset="0"/>
            </a:endParaRPr>
          </a:p>
          <a:p>
            <a:r>
              <a:rPr lang="fr-BE" sz="2400" dirty="0" err="1" smtClean="0">
                <a:effectLst>
                  <a:outerShdw blurRad="38100" dist="38100" dir="2700000" algn="tl">
                    <a:srgbClr val="000000">
                      <a:alpha val="43137"/>
                    </a:srgbClr>
                  </a:outerShdw>
                </a:effectLst>
                <a:latin typeface="Segoe Print" panose="02000600000000000000" pitchFamily="2" charset="0"/>
              </a:rPr>
              <a:t>Closing</a:t>
            </a:r>
            <a:r>
              <a:rPr lang="fr-BE" sz="2400" dirty="0" smtClean="0">
                <a:effectLst>
                  <a:outerShdw blurRad="38100" dist="38100" dir="2700000" algn="tl">
                    <a:srgbClr val="000000">
                      <a:alpha val="43137"/>
                    </a:srgbClr>
                  </a:outerShdw>
                </a:effectLst>
                <a:latin typeface="Segoe Print" panose="02000600000000000000" pitchFamily="2" charset="0"/>
              </a:rPr>
              <a:t> the gap </a:t>
            </a:r>
            <a:r>
              <a:rPr lang="fr-BE" sz="2400" dirty="0" err="1" smtClean="0">
                <a:effectLst>
                  <a:outerShdw blurRad="38100" dist="38100" dir="2700000" algn="tl">
                    <a:srgbClr val="000000">
                      <a:alpha val="43137"/>
                    </a:srgbClr>
                  </a:outerShdw>
                </a:effectLst>
                <a:latin typeface="Segoe Print" panose="02000600000000000000" pitchFamily="2" charset="0"/>
              </a:rPr>
              <a:t>between</a:t>
            </a:r>
            <a:r>
              <a:rPr lang="fr-BE" sz="2400" dirty="0" smtClean="0">
                <a:effectLst>
                  <a:outerShdw blurRad="38100" dist="38100" dir="2700000" algn="tl">
                    <a:srgbClr val="000000">
                      <a:alpha val="43137"/>
                    </a:srgbClr>
                  </a:outerShdw>
                </a:effectLst>
                <a:latin typeface="Segoe Print" panose="02000600000000000000" pitchFamily="2" charset="0"/>
              </a:rPr>
              <a:t> TVET and the labour </a:t>
            </a:r>
            <a:r>
              <a:rPr lang="fr-BE" sz="2400" dirty="0" err="1" smtClean="0">
                <a:effectLst>
                  <a:outerShdw blurRad="38100" dist="38100" dir="2700000" algn="tl">
                    <a:srgbClr val="000000">
                      <a:alpha val="43137"/>
                    </a:srgbClr>
                  </a:outerShdw>
                </a:effectLst>
                <a:latin typeface="Segoe Print" panose="02000600000000000000" pitchFamily="2" charset="0"/>
              </a:rPr>
              <a:t>market</a:t>
            </a:r>
            <a:endParaRPr lang="en-GB" sz="2400" dirty="0">
              <a:effectLst>
                <a:outerShdw blurRad="38100" dist="38100" dir="2700000" algn="tl">
                  <a:srgbClr val="000000">
                    <a:alpha val="43137"/>
                  </a:srgbClr>
                </a:outerShdw>
              </a:effectLst>
              <a:latin typeface="Segoe Print" panose="02000600000000000000" pitchFamily="2" charset="0"/>
            </a:endParaRPr>
          </a:p>
        </p:txBody>
      </p:sp>
      <p:sp>
        <p:nvSpPr>
          <p:cNvPr id="3" name="Rectangle 2"/>
          <p:cNvSpPr/>
          <p:nvPr/>
        </p:nvSpPr>
        <p:spPr>
          <a:xfrm>
            <a:off x="2057400" y="3352800"/>
            <a:ext cx="5638800" cy="1200329"/>
          </a:xfrm>
          <a:prstGeom prst="rect">
            <a:avLst/>
          </a:prstGeom>
        </p:spPr>
        <p:txBody>
          <a:bodyPr wrap="square">
            <a:spAutoFit/>
          </a:bodyPr>
          <a:lstStyle/>
          <a:p>
            <a:pPr algn="ctr"/>
            <a:r>
              <a:rPr lang="en-US" sz="7200" b="1" dirty="0">
                <a:solidFill>
                  <a:schemeClr val="accent3"/>
                </a:solidFill>
              </a:rPr>
              <a:t>Thank </a:t>
            </a:r>
            <a:r>
              <a:rPr lang="en-US" sz="7200" b="1" dirty="0" smtClean="0">
                <a:solidFill>
                  <a:schemeClr val="accent3"/>
                </a:solidFill>
              </a:rPr>
              <a:t>You</a:t>
            </a:r>
            <a:r>
              <a:rPr lang="en-US" sz="7200" b="1" dirty="0">
                <a:solidFill>
                  <a:schemeClr val="accent3"/>
                </a:solidFill>
              </a:rPr>
              <a:t>!</a:t>
            </a:r>
          </a:p>
        </p:txBody>
      </p:sp>
    </p:spTree>
    <p:extLst>
      <p:ext uri="{BB962C8B-B14F-4D97-AF65-F5344CB8AC3E}">
        <p14:creationId xmlns:p14="http://schemas.microsoft.com/office/powerpoint/2010/main" val="8581112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Palestine </a:t>
            </a:r>
            <a:r>
              <a:rPr lang="en-US" sz="3200" dirty="0"/>
              <a:t>: A Complex Environment</a:t>
            </a:r>
            <a:endParaRPr lang="en-GB" sz="3200" dirty="0"/>
          </a:p>
        </p:txBody>
      </p:sp>
      <p:pic>
        <p:nvPicPr>
          <p:cNvPr id="7" name="Content Placeholder 6"/>
          <p:cNvPicPr>
            <a:picLocks noGrp="1" noChangeAspect="1"/>
          </p:cNvPicPr>
          <p:nvPr>
            <p:ph idx="1"/>
          </p:nvPr>
        </p:nvPicPr>
        <p:blipFill>
          <a:blip r:embed="rId2"/>
          <a:stretch>
            <a:fillRect/>
          </a:stretch>
        </p:blipFill>
        <p:spPr>
          <a:xfrm>
            <a:off x="495360" y="1417638"/>
            <a:ext cx="4171920" cy="4906962"/>
          </a:xfrm>
          <a:prstGeom prst="rect">
            <a:avLst/>
          </a:prstGeom>
        </p:spPr>
      </p:pic>
      <p:sp>
        <p:nvSpPr>
          <p:cNvPr id="8" name="Rectangle 7"/>
          <p:cNvSpPr/>
          <p:nvPr/>
        </p:nvSpPr>
        <p:spPr>
          <a:xfrm>
            <a:off x="4800600" y="1417638"/>
            <a:ext cx="3924360" cy="3416320"/>
          </a:xfrm>
          <a:prstGeom prst="rect">
            <a:avLst/>
          </a:prstGeom>
        </p:spPr>
        <p:txBody>
          <a:bodyPr wrap="square">
            <a:spAutoFit/>
          </a:bodyPr>
          <a:lstStyle/>
          <a:p>
            <a:r>
              <a:rPr lang="en-GB" b="1" dirty="0" smtClean="0">
                <a:solidFill>
                  <a:srgbClr val="666666"/>
                </a:solidFill>
                <a:latin typeface="Verdana" panose="020B0604030504040204" pitchFamily="34" charset="0"/>
              </a:rPr>
              <a:t>The </a:t>
            </a:r>
            <a:r>
              <a:rPr lang="en-GB" b="1" dirty="0">
                <a:solidFill>
                  <a:srgbClr val="666666"/>
                </a:solidFill>
                <a:latin typeface="Verdana" panose="020B0604030504040204" pitchFamily="34" charset="0"/>
              </a:rPr>
              <a:t>Palestinian </a:t>
            </a:r>
            <a:r>
              <a:rPr lang="en-GB" b="1" dirty="0" smtClean="0">
                <a:solidFill>
                  <a:srgbClr val="666666"/>
                </a:solidFill>
                <a:latin typeface="Verdana" panose="020B0604030504040204" pitchFamily="34" charset="0"/>
              </a:rPr>
              <a:t>Territories:</a:t>
            </a:r>
          </a:p>
          <a:p>
            <a:r>
              <a:rPr lang="en-GB" b="1" dirty="0" smtClean="0">
                <a:solidFill>
                  <a:srgbClr val="666666"/>
                </a:solidFill>
                <a:latin typeface="Verdana" panose="020B0604030504040204" pitchFamily="34" charset="0"/>
              </a:rPr>
              <a:t> </a:t>
            </a:r>
          </a:p>
          <a:p>
            <a:r>
              <a:rPr lang="en-GB" b="1" dirty="0" smtClean="0">
                <a:solidFill>
                  <a:srgbClr val="666666"/>
                </a:solidFill>
                <a:latin typeface="Verdana" panose="020B0604030504040204" pitchFamily="34" charset="0"/>
              </a:rPr>
              <a:t>Area </a:t>
            </a:r>
            <a:r>
              <a:rPr lang="en-GB" b="1" dirty="0">
                <a:solidFill>
                  <a:srgbClr val="666666"/>
                </a:solidFill>
                <a:latin typeface="Verdana" panose="020B0604030504040204" pitchFamily="34" charset="0"/>
              </a:rPr>
              <a:t>A: </a:t>
            </a:r>
            <a:r>
              <a:rPr lang="en-GB" dirty="0">
                <a:solidFill>
                  <a:srgbClr val="666666"/>
                </a:solidFill>
                <a:latin typeface="Verdana" panose="020B0604030504040204" pitchFamily="34" charset="0"/>
              </a:rPr>
              <a:t>Full Palestinian Control </a:t>
            </a:r>
            <a:r>
              <a:rPr lang="en-GB" b="1" dirty="0">
                <a:solidFill>
                  <a:srgbClr val="666666"/>
                </a:solidFill>
                <a:latin typeface="Verdana" panose="020B0604030504040204" pitchFamily="34" charset="0"/>
              </a:rPr>
              <a:t/>
            </a:r>
            <a:br>
              <a:rPr lang="en-GB" b="1" dirty="0">
                <a:solidFill>
                  <a:srgbClr val="666666"/>
                </a:solidFill>
                <a:latin typeface="Verdana" panose="020B0604030504040204" pitchFamily="34" charset="0"/>
              </a:rPr>
            </a:br>
            <a:r>
              <a:rPr lang="en-GB" b="1" dirty="0">
                <a:solidFill>
                  <a:srgbClr val="666666"/>
                </a:solidFill>
                <a:latin typeface="Verdana" panose="020B0604030504040204" pitchFamily="34" charset="0"/>
              </a:rPr>
              <a:t>(on the ground</a:t>
            </a:r>
            <a:r>
              <a:rPr lang="en-GB" b="1" dirty="0" smtClean="0">
                <a:solidFill>
                  <a:srgbClr val="666666"/>
                </a:solidFill>
                <a:latin typeface="Verdana" panose="020B0604030504040204" pitchFamily="34" charset="0"/>
              </a:rPr>
              <a:t>) </a:t>
            </a:r>
          </a:p>
          <a:p>
            <a:endParaRPr lang="en-GB" b="1" dirty="0" smtClean="0">
              <a:solidFill>
                <a:srgbClr val="666666"/>
              </a:solidFill>
              <a:latin typeface="Verdana" panose="020B0604030504040204" pitchFamily="34" charset="0"/>
            </a:endParaRPr>
          </a:p>
          <a:p>
            <a:r>
              <a:rPr lang="en-GB" b="1" dirty="0" smtClean="0">
                <a:solidFill>
                  <a:srgbClr val="666666"/>
                </a:solidFill>
                <a:latin typeface="Verdana" panose="020B0604030504040204" pitchFamily="34" charset="0"/>
              </a:rPr>
              <a:t>Area </a:t>
            </a:r>
            <a:r>
              <a:rPr lang="en-GB" b="1" dirty="0">
                <a:solidFill>
                  <a:srgbClr val="666666"/>
                </a:solidFill>
                <a:latin typeface="Verdana" panose="020B0604030504040204" pitchFamily="34" charset="0"/>
              </a:rPr>
              <a:t>B: </a:t>
            </a:r>
            <a:r>
              <a:rPr lang="en-GB" dirty="0">
                <a:solidFill>
                  <a:srgbClr val="666666"/>
                </a:solidFill>
                <a:latin typeface="Verdana" panose="020B0604030504040204" pitchFamily="34" charset="0"/>
              </a:rPr>
              <a:t>Joint Palestinian-Israeli </a:t>
            </a:r>
            <a:r>
              <a:rPr lang="en-GB" dirty="0" smtClean="0">
                <a:solidFill>
                  <a:srgbClr val="666666"/>
                </a:solidFill>
                <a:latin typeface="Verdana" panose="020B0604030504040204" pitchFamily="34" charset="0"/>
              </a:rPr>
              <a:t>Control </a:t>
            </a:r>
            <a:r>
              <a:rPr lang="en-GB" dirty="0">
                <a:solidFill>
                  <a:srgbClr val="666666"/>
                </a:solidFill>
                <a:latin typeface="Verdana" panose="020B0604030504040204" pitchFamily="34" charset="0"/>
              </a:rPr>
              <a:t/>
            </a:r>
            <a:br>
              <a:rPr lang="en-GB" dirty="0">
                <a:solidFill>
                  <a:srgbClr val="666666"/>
                </a:solidFill>
                <a:latin typeface="Verdana" panose="020B0604030504040204" pitchFamily="34" charset="0"/>
              </a:rPr>
            </a:br>
            <a:endParaRPr lang="en-GB" dirty="0" smtClean="0">
              <a:solidFill>
                <a:srgbClr val="666666"/>
              </a:solidFill>
              <a:latin typeface="Verdana" panose="020B0604030504040204" pitchFamily="34" charset="0"/>
            </a:endParaRPr>
          </a:p>
          <a:p>
            <a:r>
              <a:rPr lang="en-GB" b="1" dirty="0" smtClean="0">
                <a:solidFill>
                  <a:srgbClr val="666666"/>
                </a:solidFill>
                <a:latin typeface="Verdana" panose="020B0604030504040204" pitchFamily="34" charset="0"/>
              </a:rPr>
              <a:t>Area </a:t>
            </a:r>
            <a:r>
              <a:rPr lang="en-GB" b="1" dirty="0">
                <a:solidFill>
                  <a:srgbClr val="666666"/>
                </a:solidFill>
                <a:latin typeface="Verdana" panose="020B0604030504040204" pitchFamily="34" charset="0"/>
              </a:rPr>
              <a:t>C: </a:t>
            </a:r>
            <a:r>
              <a:rPr lang="en-GB" dirty="0">
                <a:solidFill>
                  <a:srgbClr val="666666"/>
                </a:solidFill>
                <a:latin typeface="Verdana" panose="020B0604030504040204" pitchFamily="34" charset="0"/>
              </a:rPr>
              <a:t>Full Israeli </a:t>
            </a:r>
            <a:r>
              <a:rPr lang="en-GB" dirty="0" smtClean="0">
                <a:solidFill>
                  <a:srgbClr val="666666"/>
                </a:solidFill>
                <a:latin typeface="Verdana" panose="020B0604030504040204" pitchFamily="34" charset="0"/>
              </a:rPr>
              <a:t>Control</a:t>
            </a:r>
          </a:p>
          <a:p>
            <a:endParaRPr lang="en-GB" b="1" dirty="0">
              <a:solidFill>
                <a:srgbClr val="666666"/>
              </a:solidFill>
              <a:latin typeface="Verdana" panose="020B0604030504040204" pitchFamily="34" charset="0"/>
            </a:endParaRPr>
          </a:p>
          <a:p>
            <a:r>
              <a:rPr lang="en-GB" b="1" dirty="0" smtClean="0">
                <a:solidFill>
                  <a:srgbClr val="666666"/>
                </a:solidFill>
                <a:latin typeface="Verdana" panose="020B0604030504040204" pitchFamily="34" charset="0"/>
              </a:rPr>
              <a:t>East Jerusalem: </a:t>
            </a:r>
            <a:r>
              <a:rPr lang="en-GB" dirty="0" smtClean="0">
                <a:solidFill>
                  <a:srgbClr val="666666"/>
                </a:solidFill>
                <a:latin typeface="Verdana" panose="020B0604030504040204" pitchFamily="34" charset="0"/>
              </a:rPr>
              <a:t>? </a:t>
            </a:r>
            <a:r>
              <a:rPr lang="en-GB" dirty="0">
                <a:solidFill>
                  <a:srgbClr val="666666"/>
                </a:solidFill>
                <a:latin typeface="Verdana" panose="020B0604030504040204" pitchFamily="34" charset="0"/>
              </a:rPr>
              <a:t/>
            </a:r>
            <a:br>
              <a:rPr lang="en-GB" dirty="0">
                <a:solidFill>
                  <a:srgbClr val="666666"/>
                </a:solidFill>
                <a:latin typeface="Verdana" panose="020B0604030504040204" pitchFamily="34" charset="0"/>
              </a:rPr>
            </a:br>
            <a:endParaRPr lang="en-GB" dirty="0"/>
          </a:p>
        </p:txBody>
      </p:sp>
    </p:spTree>
    <p:extLst>
      <p:ext uri="{BB962C8B-B14F-4D97-AF65-F5344CB8AC3E}">
        <p14:creationId xmlns:p14="http://schemas.microsoft.com/office/powerpoint/2010/main" val="25558949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Demographic Situation</a:t>
            </a:r>
            <a:endParaRPr lang="en-GB" dirty="0"/>
          </a:p>
        </p:txBody>
      </p:sp>
      <p:sp>
        <p:nvSpPr>
          <p:cNvPr id="3" name="Content Placeholder 2"/>
          <p:cNvSpPr>
            <a:spLocks noGrp="1"/>
          </p:cNvSpPr>
          <p:nvPr>
            <p:ph idx="1"/>
          </p:nvPr>
        </p:nvSpPr>
        <p:spPr/>
        <p:txBody>
          <a:bodyPr>
            <a:normAutofit lnSpcReduction="10000"/>
          </a:bodyPr>
          <a:lstStyle/>
          <a:p>
            <a:pPr marL="0" indent="0" algn="ctr">
              <a:buNone/>
            </a:pPr>
            <a:r>
              <a:rPr lang="en-US" sz="1800" u="sng" dirty="0" smtClean="0"/>
              <a:t>Basic Country Data (source ETF)</a:t>
            </a:r>
            <a:br>
              <a:rPr lang="en-US" sz="1800" u="sng" dirty="0" smtClean="0"/>
            </a:br>
            <a:endParaRPr lang="en-US" sz="1800" u="sng" dirty="0" smtClean="0"/>
          </a:p>
          <a:p>
            <a:pPr marL="0" indent="0">
              <a:buNone/>
            </a:pPr>
            <a:r>
              <a:rPr lang="en-US" sz="1800" dirty="0" smtClean="0"/>
              <a:t>Population: 		</a:t>
            </a:r>
            <a:r>
              <a:rPr lang="en-US" sz="1800" b="0" dirty="0" smtClean="0"/>
              <a:t>4,42 M in West Bank and Gaza Strip</a:t>
            </a:r>
            <a:br>
              <a:rPr lang="en-US" sz="1800" b="0" dirty="0" smtClean="0"/>
            </a:br>
            <a:r>
              <a:rPr lang="en-US" sz="1800" b="0" dirty="0"/>
              <a:t>	</a:t>
            </a:r>
            <a:r>
              <a:rPr lang="en-US" sz="1800" b="0" dirty="0" smtClean="0"/>
              <a:t>      		1,4 M living inside Israel</a:t>
            </a:r>
            <a:br>
              <a:rPr lang="en-US" sz="1800" b="0" dirty="0" smtClean="0"/>
            </a:br>
            <a:r>
              <a:rPr lang="en-US" sz="1800" b="0" dirty="0" smtClean="0"/>
              <a:t>			5,6 M living in exile (1/2 population of Jordan)</a:t>
            </a:r>
          </a:p>
          <a:p>
            <a:pPr marL="0" indent="0">
              <a:buNone/>
            </a:pPr>
            <a:r>
              <a:rPr lang="en-US" sz="1800" dirty="0" smtClean="0"/>
              <a:t>Population Growth: 	</a:t>
            </a:r>
            <a:r>
              <a:rPr lang="en-US" sz="1800" b="0" dirty="0" smtClean="0"/>
              <a:t>2.66% in 2012</a:t>
            </a:r>
            <a:br>
              <a:rPr lang="en-US" sz="1800" b="0" dirty="0" smtClean="0"/>
            </a:br>
            <a:r>
              <a:rPr lang="en-US" sz="1800" dirty="0" smtClean="0"/>
              <a:t>Fertility Rate: 		</a:t>
            </a:r>
            <a:r>
              <a:rPr lang="en-US" sz="1800" b="0" dirty="0" smtClean="0"/>
              <a:t>4.4% per women</a:t>
            </a:r>
          </a:p>
          <a:p>
            <a:pPr marL="0" indent="0">
              <a:buNone/>
            </a:pPr>
            <a:r>
              <a:rPr lang="en-US" sz="1800" dirty="0" smtClean="0"/>
              <a:t>Share of population:   	</a:t>
            </a:r>
            <a:r>
              <a:rPr lang="en-US" sz="1800" b="0" dirty="0" smtClean="0"/>
              <a:t>-14 : 44.1% (among the highest in the world)</a:t>
            </a:r>
            <a:br>
              <a:rPr lang="en-US" sz="1800" b="0" dirty="0" smtClean="0"/>
            </a:br>
            <a:r>
              <a:rPr lang="en-US" sz="1800" b="0" dirty="0" smtClean="0"/>
              <a:t>		          	15-29 : 29%</a:t>
            </a:r>
            <a:br>
              <a:rPr lang="en-US" sz="1800" b="0" dirty="0" smtClean="0"/>
            </a:br>
            <a:r>
              <a:rPr lang="en-US" sz="1800" b="0" dirty="0"/>
              <a:t>	 </a:t>
            </a:r>
            <a:r>
              <a:rPr lang="en-US" sz="1800" b="0" dirty="0" smtClean="0"/>
              <a:t>                        	-30: </a:t>
            </a:r>
            <a:r>
              <a:rPr lang="en-US" sz="1800" dirty="0" smtClean="0">
                <a:solidFill>
                  <a:srgbClr val="FF0000"/>
                </a:solidFill>
              </a:rPr>
              <a:t>72% !</a:t>
            </a:r>
            <a:br>
              <a:rPr lang="en-US" sz="1800" dirty="0" smtClean="0">
                <a:solidFill>
                  <a:srgbClr val="FF0000"/>
                </a:solidFill>
              </a:rPr>
            </a:br>
            <a:r>
              <a:rPr lang="en-US" sz="1800" dirty="0" smtClean="0"/>
              <a:t>consequences: </a:t>
            </a:r>
          </a:p>
          <a:p>
            <a:r>
              <a:rPr lang="en-US" sz="1800" dirty="0" smtClean="0"/>
              <a:t>enormous pressure on social services (schools, health and housing)</a:t>
            </a:r>
          </a:p>
          <a:p>
            <a:r>
              <a:rPr lang="en-US" sz="1800" dirty="0" smtClean="0"/>
              <a:t>Need for future jobs will only increase in particular among youth </a:t>
            </a:r>
          </a:p>
          <a:p>
            <a:pPr marL="0" indent="0">
              <a:buNone/>
            </a:pPr>
            <a:endParaRPr lang="en-US" sz="1800" dirty="0" smtClean="0"/>
          </a:p>
          <a:p>
            <a:pPr marL="0" indent="0">
              <a:buNone/>
            </a:pPr>
            <a:endParaRPr lang="en-US" sz="1800" dirty="0" smtClean="0"/>
          </a:p>
          <a:p>
            <a:pPr>
              <a:buFontTx/>
              <a:buChar char="-"/>
            </a:pPr>
            <a:endParaRPr lang="en-GB" sz="1800" dirty="0"/>
          </a:p>
        </p:txBody>
      </p:sp>
    </p:spTree>
    <p:extLst>
      <p:ext uri="{BB962C8B-B14F-4D97-AF65-F5344CB8AC3E}">
        <p14:creationId xmlns:p14="http://schemas.microsoft.com/office/powerpoint/2010/main" val="6100184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Economy and Labour Force  </a:t>
            </a:r>
            <a:endParaRPr lang="en-GB" dirty="0"/>
          </a:p>
        </p:txBody>
      </p:sp>
      <p:sp>
        <p:nvSpPr>
          <p:cNvPr id="3" name="Content Placeholder 2"/>
          <p:cNvSpPr>
            <a:spLocks noGrp="1"/>
          </p:cNvSpPr>
          <p:nvPr>
            <p:ph idx="1"/>
          </p:nvPr>
        </p:nvSpPr>
        <p:spPr/>
        <p:txBody>
          <a:bodyPr>
            <a:normAutofit/>
          </a:bodyPr>
          <a:lstStyle/>
          <a:p>
            <a:r>
              <a:rPr lang="en-US" sz="1800" dirty="0" smtClean="0"/>
              <a:t>GDP is severely affected by political instability and (lack of) progress of the peace process, </a:t>
            </a:r>
            <a:r>
              <a:rPr lang="en-US" sz="1800" dirty="0" err="1" smtClean="0"/>
              <a:t>i.a</a:t>
            </a:r>
            <a:r>
              <a:rPr lang="en-US" sz="1800" dirty="0" smtClean="0"/>
              <a:t>. thanks to </a:t>
            </a:r>
            <a:r>
              <a:rPr lang="en-US" sz="1800" dirty="0"/>
              <a:t>international </a:t>
            </a:r>
            <a:r>
              <a:rPr lang="en-US" sz="1800" dirty="0" smtClean="0"/>
              <a:t>support:</a:t>
            </a:r>
          </a:p>
          <a:p>
            <a:pPr lvl="1"/>
            <a:r>
              <a:rPr lang="en-US" sz="1400" dirty="0" smtClean="0"/>
              <a:t>6% in 2003-2005  </a:t>
            </a:r>
          </a:p>
          <a:p>
            <a:pPr lvl="1"/>
            <a:r>
              <a:rPr lang="en-US" sz="1400" dirty="0" smtClean="0"/>
              <a:t>+9% in 2010-2011</a:t>
            </a:r>
          </a:p>
          <a:p>
            <a:pPr lvl="1"/>
            <a:r>
              <a:rPr lang="en-US" sz="1400" dirty="0" smtClean="0"/>
              <a:t>Sharp decline (negative growth) in periods of crisis with 63% of population under poverty line</a:t>
            </a:r>
          </a:p>
          <a:p>
            <a:r>
              <a:rPr lang="en-US" sz="1800" dirty="0"/>
              <a:t>Distribution of employment by economic activity: </a:t>
            </a:r>
          </a:p>
          <a:p>
            <a:pPr lvl="1"/>
            <a:r>
              <a:rPr lang="en-US" sz="1400" dirty="0" smtClean="0"/>
              <a:t>63.1% service sector and increasing </a:t>
            </a:r>
          </a:p>
          <a:p>
            <a:pPr lvl="1"/>
            <a:r>
              <a:rPr lang="en-US" sz="1400" dirty="0" smtClean="0"/>
              <a:t>15.3% construction</a:t>
            </a:r>
          </a:p>
          <a:p>
            <a:pPr lvl="1"/>
            <a:r>
              <a:rPr lang="en-US" sz="1400" dirty="0" smtClean="0"/>
              <a:t>11.3% manufacturing, quarrying and mining</a:t>
            </a:r>
          </a:p>
          <a:p>
            <a:pPr lvl="1"/>
            <a:r>
              <a:rPr lang="en-US" sz="1400" dirty="0" smtClean="0"/>
              <a:t>10.3% agriculture  </a:t>
            </a:r>
          </a:p>
          <a:p>
            <a:r>
              <a:rPr lang="en-US" sz="1800" dirty="0" smtClean="0"/>
              <a:t>Labour force participation:</a:t>
            </a:r>
          </a:p>
          <a:p>
            <a:pPr lvl="1"/>
            <a:r>
              <a:rPr lang="en-US" sz="1400" dirty="0" smtClean="0"/>
              <a:t>Relatively stable around 40 % (West Bank &amp; Gaza)</a:t>
            </a:r>
          </a:p>
          <a:p>
            <a:pPr lvl="1"/>
            <a:r>
              <a:rPr lang="en-US" sz="1400" dirty="0" smtClean="0"/>
              <a:t> Great disparity between male (69%) and female (17.4%) </a:t>
            </a:r>
          </a:p>
          <a:p>
            <a:pPr marL="457200" lvl="1" indent="0">
              <a:buNone/>
            </a:pPr>
            <a:endParaRPr lang="en-US" sz="1400" dirty="0" smtClean="0"/>
          </a:p>
          <a:p>
            <a:endParaRPr lang="en-GB" sz="1800" dirty="0"/>
          </a:p>
        </p:txBody>
      </p:sp>
    </p:spTree>
    <p:extLst>
      <p:ext uri="{BB962C8B-B14F-4D97-AF65-F5344CB8AC3E}">
        <p14:creationId xmlns:p14="http://schemas.microsoft.com/office/powerpoint/2010/main" val="3880250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Unemployment </a:t>
            </a:r>
            <a:endParaRPr lang="en-GB" dirty="0"/>
          </a:p>
        </p:txBody>
      </p:sp>
      <p:sp>
        <p:nvSpPr>
          <p:cNvPr id="3" name="Content Placeholder 2"/>
          <p:cNvSpPr>
            <a:spLocks noGrp="1"/>
          </p:cNvSpPr>
          <p:nvPr>
            <p:ph idx="1"/>
          </p:nvPr>
        </p:nvSpPr>
        <p:spPr/>
        <p:txBody>
          <a:bodyPr>
            <a:normAutofit lnSpcReduction="10000"/>
          </a:bodyPr>
          <a:lstStyle/>
          <a:p>
            <a:r>
              <a:rPr lang="en-GB" sz="1800" dirty="0"/>
              <a:t>23.4% (35% females) in </a:t>
            </a:r>
            <a:r>
              <a:rPr lang="en-GB" sz="1800" dirty="0" smtClean="0"/>
              <a:t>2013 </a:t>
            </a:r>
          </a:p>
          <a:p>
            <a:r>
              <a:rPr lang="en-GB" sz="1800" dirty="0"/>
              <a:t>Y</a:t>
            </a:r>
            <a:r>
              <a:rPr lang="en-GB" sz="1800" dirty="0" smtClean="0"/>
              <a:t>oung </a:t>
            </a:r>
            <a:r>
              <a:rPr lang="en-GB" sz="1800" dirty="0"/>
              <a:t>people in </a:t>
            </a:r>
            <a:r>
              <a:rPr lang="en-GB" sz="1800" dirty="0" smtClean="0"/>
              <a:t>particular: </a:t>
            </a:r>
            <a:r>
              <a:rPr lang="en-GB" sz="1800" dirty="0">
                <a:solidFill>
                  <a:srgbClr val="FF0000"/>
                </a:solidFill>
              </a:rPr>
              <a:t>43.9%</a:t>
            </a:r>
          </a:p>
          <a:p>
            <a:r>
              <a:rPr lang="en-GB" sz="1800" dirty="0" smtClean="0"/>
              <a:t>Remarkable! Young educated people </a:t>
            </a:r>
            <a:r>
              <a:rPr lang="en-GB" sz="1800" dirty="0"/>
              <a:t>are more </a:t>
            </a:r>
            <a:r>
              <a:rPr lang="en-GB" sz="1800" dirty="0" smtClean="0"/>
              <a:t>affected: higher </a:t>
            </a:r>
            <a:r>
              <a:rPr lang="en-GB" sz="1800" dirty="0"/>
              <a:t>education </a:t>
            </a:r>
            <a:r>
              <a:rPr lang="en-GB" sz="1800" dirty="0" smtClean="0"/>
              <a:t>degree (24.5%) </a:t>
            </a:r>
            <a:r>
              <a:rPr lang="en-GB" sz="1800" dirty="0"/>
              <a:t>versus secondary </a:t>
            </a:r>
            <a:r>
              <a:rPr lang="en-GB" sz="1800" dirty="0" smtClean="0"/>
              <a:t>diploma (20.4%)</a:t>
            </a:r>
          </a:p>
          <a:p>
            <a:r>
              <a:rPr lang="en-US" sz="1800" b="1" dirty="0" smtClean="0">
                <a:solidFill>
                  <a:srgbClr val="FF0000"/>
                </a:solidFill>
              </a:rPr>
              <a:t>Main cause: mismatch between the specific needs of the labour</a:t>
            </a:r>
            <a:r>
              <a:rPr lang="en-US" sz="1800" b="1" dirty="0">
                <a:solidFill>
                  <a:srgbClr val="FF0000"/>
                </a:solidFill>
              </a:rPr>
              <a:t> </a:t>
            </a:r>
            <a:r>
              <a:rPr lang="en-US" sz="1800" b="1" dirty="0" smtClean="0">
                <a:solidFill>
                  <a:srgbClr val="FF0000"/>
                </a:solidFill>
              </a:rPr>
              <a:t>market (skilled labour) and the qualification of the graduates</a:t>
            </a:r>
          </a:p>
          <a:p>
            <a:r>
              <a:rPr lang="en-US" sz="1800" b="1" dirty="0" smtClean="0">
                <a:solidFill>
                  <a:schemeClr val="tx1"/>
                </a:solidFill>
              </a:rPr>
              <a:t>Paradox: only 6% of the students in secondary cycle enrolls in the TVET system much below the needs of the labour market. Reason: </a:t>
            </a:r>
          </a:p>
          <a:p>
            <a:pPr lvl="1">
              <a:lnSpc>
                <a:spcPct val="130000"/>
              </a:lnSpc>
            </a:pPr>
            <a:r>
              <a:rPr lang="en-US" sz="1600" dirty="0"/>
              <a:t>low enrolment of women and mainly in traditional female sectors</a:t>
            </a:r>
          </a:p>
          <a:p>
            <a:pPr lvl="1">
              <a:lnSpc>
                <a:spcPct val="130000"/>
              </a:lnSpc>
            </a:pPr>
            <a:r>
              <a:rPr lang="en-US" sz="1600" dirty="0"/>
              <a:t>System as a whole not attractive offering only limited number of traditional qualifications</a:t>
            </a:r>
          </a:p>
          <a:p>
            <a:pPr lvl="1">
              <a:lnSpc>
                <a:spcPct val="130000"/>
              </a:lnSpc>
            </a:pPr>
            <a:r>
              <a:rPr lang="en-US" sz="1600" dirty="0"/>
              <a:t>Negative perception of TVET, partly because of lack of relevance to the labour market due to inefficiency and low quality</a:t>
            </a:r>
          </a:p>
          <a:p>
            <a:pPr marL="457200" lvl="1" indent="0">
              <a:buNone/>
            </a:pPr>
            <a:endParaRPr lang="en-US" sz="1800" b="1" dirty="0">
              <a:solidFill>
                <a:schemeClr val="tx1"/>
              </a:solidFill>
            </a:endParaRPr>
          </a:p>
        </p:txBody>
      </p:sp>
    </p:spTree>
    <p:extLst>
      <p:ext uri="{BB962C8B-B14F-4D97-AF65-F5344CB8AC3E}">
        <p14:creationId xmlns:p14="http://schemas.microsoft.com/office/powerpoint/2010/main" val="14404496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a:bodyPr>
          <a:lstStyle/>
          <a:p>
            <a:pPr marL="0" indent="0" algn="ctr">
              <a:buNone/>
            </a:pPr>
            <a:r>
              <a:rPr lang="en-US" sz="2800" dirty="0" smtClean="0"/>
              <a:t>Contribute to tackling 40% of youth unemployment in Palestine by: </a:t>
            </a:r>
            <a:endParaRPr lang="en-GB" sz="2800" dirty="0" smtClean="0"/>
          </a:p>
          <a:p>
            <a:pPr marL="0" indent="0" algn="ctr">
              <a:buNone/>
            </a:pPr>
            <a:endParaRPr lang="en-GB" sz="2800" dirty="0" smtClean="0"/>
          </a:p>
          <a:p>
            <a:pPr marL="0" indent="0" algn="ctr">
              <a:buNone/>
            </a:pPr>
            <a:r>
              <a:rPr lang="en-GB" sz="2800" dirty="0" smtClean="0">
                <a:solidFill>
                  <a:srgbClr val="FF0000"/>
                </a:solidFill>
              </a:rPr>
              <a:t>Improving </a:t>
            </a:r>
            <a:r>
              <a:rPr lang="en-GB" sz="2800" dirty="0">
                <a:solidFill>
                  <a:srgbClr val="FF0000"/>
                </a:solidFill>
              </a:rPr>
              <a:t>the qualitative </a:t>
            </a:r>
            <a:r>
              <a:rPr lang="en-GB" sz="2800" dirty="0" smtClean="0">
                <a:solidFill>
                  <a:srgbClr val="FF0000"/>
                </a:solidFill>
              </a:rPr>
              <a:t>and quantitative </a:t>
            </a:r>
            <a:r>
              <a:rPr lang="en-GB" sz="2800" dirty="0">
                <a:solidFill>
                  <a:srgbClr val="FF0000"/>
                </a:solidFill>
              </a:rPr>
              <a:t>aspects of Work Based Learning (</a:t>
            </a:r>
            <a:r>
              <a:rPr lang="en-GB" sz="2800" dirty="0" smtClean="0">
                <a:solidFill>
                  <a:srgbClr val="FF0000"/>
                </a:solidFill>
              </a:rPr>
              <a:t>WBL) Initiatives</a:t>
            </a:r>
            <a:br>
              <a:rPr lang="en-GB" sz="2800" dirty="0" smtClean="0">
                <a:solidFill>
                  <a:srgbClr val="FF0000"/>
                </a:solidFill>
              </a:rPr>
            </a:br>
            <a:r>
              <a:rPr lang="en-GB" sz="2800" dirty="0" smtClean="0">
                <a:solidFill>
                  <a:srgbClr val="FF0000"/>
                </a:solidFill>
              </a:rPr>
              <a:t>in </a:t>
            </a:r>
            <a:r>
              <a:rPr lang="en-GB" sz="2800" dirty="0">
                <a:solidFill>
                  <a:srgbClr val="FF0000"/>
                </a:solidFill>
              </a:rPr>
              <a:t>the Technical and Vocational Education and Training (TVET</a:t>
            </a:r>
            <a:r>
              <a:rPr lang="en-GB" sz="2800" dirty="0" smtClean="0">
                <a:solidFill>
                  <a:srgbClr val="FF0000"/>
                </a:solidFill>
              </a:rPr>
              <a:t>) programmes </a:t>
            </a:r>
            <a:r>
              <a:rPr lang="en-GB" sz="2800" dirty="0">
                <a:solidFill>
                  <a:srgbClr val="FF0000"/>
                </a:solidFill>
              </a:rPr>
              <a:t>in </a:t>
            </a:r>
            <a:r>
              <a:rPr lang="en-GB" sz="2800" dirty="0" smtClean="0">
                <a:solidFill>
                  <a:srgbClr val="FF0000"/>
                </a:solidFill>
              </a:rPr>
              <a:t>Palestine</a:t>
            </a:r>
            <a:r>
              <a:rPr lang="en-US" sz="2800" dirty="0" smtClean="0">
                <a:solidFill>
                  <a:srgbClr val="FF0000"/>
                </a:solidFill>
              </a:rPr>
              <a:t> </a:t>
            </a:r>
          </a:p>
          <a:p>
            <a:pPr marL="0" indent="0">
              <a:buNone/>
            </a:pPr>
            <a:r>
              <a:rPr lang="en-US" sz="2800" dirty="0" smtClean="0"/>
              <a:t> </a:t>
            </a:r>
          </a:p>
          <a:p>
            <a:pPr marL="0" indent="0">
              <a:buNone/>
            </a:pPr>
            <a:endParaRPr lang="en-US" dirty="0"/>
          </a:p>
        </p:txBody>
      </p:sp>
      <p:sp>
        <p:nvSpPr>
          <p:cNvPr id="4" name="Title 1"/>
          <p:cNvSpPr>
            <a:spLocks noGrp="1"/>
          </p:cNvSpPr>
          <p:nvPr>
            <p:ph type="title"/>
          </p:nvPr>
        </p:nvSpPr>
        <p:spPr>
          <a:xfrm>
            <a:off x="457200" y="274638"/>
            <a:ext cx="8229600" cy="1143000"/>
          </a:xfrm>
        </p:spPr>
        <p:txBody>
          <a:bodyPr/>
          <a:lstStyle/>
          <a:p>
            <a:r>
              <a:rPr lang="en-US" dirty="0" smtClean="0"/>
              <a:t>BTC Target</a:t>
            </a:r>
            <a:endParaRPr lang="en-US" dirty="0"/>
          </a:p>
        </p:txBody>
      </p:sp>
    </p:spTree>
    <p:extLst>
      <p:ext uri="{BB962C8B-B14F-4D97-AF65-F5344CB8AC3E}">
        <p14:creationId xmlns:p14="http://schemas.microsoft.com/office/powerpoint/2010/main" val="38709502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3200400" y="1290515"/>
            <a:ext cx="2962656" cy="1199560"/>
            <a:chOff x="2633471" y="2494"/>
            <a:chExt cx="2962656" cy="1199560"/>
          </a:xfrm>
          <a:solidFill>
            <a:srgbClr val="3399FF"/>
          </a:solidFill>
        </p:grpSpPr>
        <p:sp>
          <p:nvSpPr>
            <p:cNvPr id="20" name="Rounded Rectangle 19"/>
            <p:cNvSpPr/>
            <p:nvPr/>
          </p:nvSpPr>
          <p:spPr>
            <a:xfrm>
              <a:off x="2633471" y="2494"/>
              <a:ext cx="2962656" cy="1199560"/>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1" name="Rounded Rectangle 4"/>
            <p:cNvSpPr/>
            <p:nvPr/>
          </p:nvSpPr>
          <p:spPr>
            <a:xfrm>
              <a:off x="2692029" y="61052"/>
              <a:ext cx="2845540" cy="108244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68580" tIns="34290" rIns="68580" bIns="34290" numCol="1" spcCol="1270" anchor="ctr" anchorCtr="0">
              <a:noAutofit/>
            </a:bodyPr>
            <a:lstStyle/>
            <a:p>
              <a:pPr algn="ctr" defTabSz="800100">
                <a:lnSpc>
                  <a:spcPct val="90000"/>
                </a:lnSpc>
                <a:spcBef>
                  <a:spcPct val="0"/>
                </a:spcBef>
                <a:spcAft>
                  <a:spcPct val="35000"/>
                </a:spcAft>
              </a:pPr>
              <a:r>
                <a:rPr lang="en-GB" b="1" i="1" dirty="0"/>
                <a:t>W</a:t>
              </a:r>
              <a:r>
                <a:rPr lang="en-GB" b="1" i="1" dirty="0" smtClean="0"/>
                <a:t>ork Based Learning (different forms)</a:t>
              </a:r>
              <a:endParaRPr lang="en-US" dirty="0"/>
            </a:p>
          </p:txBody>
        </p:sp>
      </p:grpSp>
      <p:grpSp>
        <p:nvGrpSpPr>
          <p:cNvPr id="22" name="Group 21"/>
          <p:cNvGrpSpPr/>
          <p:nvPr/>
        </p:nvGrpSpPr>
        <p:grpSpPr>
          <a:xfrm>
            <a:off x="3200400" y="2550053"/>
            <a:ext cx="2962656" cy="1199560"/>
            <a:chOff x="2633471" y="1262032"/>
            <a:chExt cx="2962656" cy="1199560"/>
          </a:xfrm>
          <a:solidFill>
            <a:srgbClr val="3399FF"/>
          </a:solidFill>
        </p:grpSpPr>
        <p:sp>
          <p:nvSpPr>
            <p:cNvPr id="23" name="Rounded Rectangle 22"/>
            <p:cNvSpPr/>
            <p:nvPr/>
          </p:nvSpPr>
          <p:spPr>
            <a:xfrm>
              <a:off x="2633471" y="1262032"/>
              <a:ext cx="2962656" cy="1199560"/>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4" name="Rounded Rectangle 6"/>
            <p:cNvSpPr/>
            <p:nvPr/>
          </p:nvSpPr>
          <p:spPr>
            <a:xfrm>
              <a:off x="2692029" y="1320590"/>
              <a:ext cx="2845540" cy="108244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68580" tIns="34290" rIns="68580" bIns="34290" numCol="1" spcCol="1270" anchor="ctr" anchorCtr="0">
              <a:noAutofit/>
            </a:bodyPr>
            <a:lstStyle/>
            <a:p>
              <a:pPr lvl="0" algn="ctr" defTabSz="800100" rtl="0">
                <a:lnSpc>
                  <a:spcPct val="90000"/>
                </a:lnSpc>
                <a:spcBef>
                  <a:spcPct val="0"/>
                </a:spcBef>
                <a:spcAft>
                  <a:spcPct val="35000"/>
                </a:spcAft>
              </a:pPr>
              <a:r>
                <a:rPr lang="en-GB" sz="1800" b="1" i="1" kern="1200" dirty="0" smtClean="0"/>
                <a:t>TVET Subsector</a:t>
              </a:r>
              <a:endParaRPr lang="en-US" sz="1800" kern="1200" dirty="0"/>
            </a:p>
          </p:txBody>
        </p:sp>
      </p:grpSp>
      <p:grpSp>
        <p:nvGrpSpPr>
          <p:cNvPr id="25" name="Group 24"/>
          <p:cNvGrpSpPr/>
          <p:nvPr/>
        </p:nvGrpSpPr>
        <p:grpSpPr>
          <a:xfrm>
            <a:off x="3200400" y="3809591"/>
            <a:ext cx="2962656" cy="1199560"/>
            <a:chOff x="2633471" y="2521570"/>
            <a:chExt cx="2962656" cy="1199560"/>
          </a:xfrm>
          <a:solidFill>
            <a:srgbClr val="3399FF"/>
          </a:solidFill>
        </p:grpSpPr>
        <p:sp>
          <p:nvSpPr>
            <p:cNvPr id="26" name="Rounded Rectangle 25"/>
            <p:cNvSpPr/>
            <p:nvPr/>
          </p:nvSpPr>
          <p:spPr>
            <a:xfrm>
              <a:off x="2633471" y="2521570"/>
              <a:ext cx="2962656" cy="1199560"/>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7" name="Rounded Rectangle 8"/>
            <p:cNvSpPr/>
            <p:nvPr/>
          </p:nvSpPr>
          <p:spPr>
            <a:xfrm>
              <a:off x="2692029" y="2580128"/>
              <a:ext cx="2845540" cy="108244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68580" tIns="34290" rIns="68580" bIns="34290" numCol="1" spcCol="1270" anchor="ctr" anchorCtr="0">
              <a:noAutofit/>
            </a:bodyPr>
            <a:lstStyle/>
            <a:p>
              <a:pPr lvl="0" algn="ctr" defTabSz="800100" rtl="0">
                <a:lnSpc>
                  <a:spcPct val="90000"/>
                </a:lnSpc>
                <a:spcBef>
                  <a:spcPct val="0"/>
                </a:spcBef>
                <a:spcAft>
                  <a:spcPct val="35000"/>
                </a:spcAft>
              </a:pPr>
              <a:r>
                <a:rPr lang="en-GB" sz="1800" b="1" i="1" kern="1200" dirty="0" smtClean="0"/>
                <a:t>Capacity Building</a:t>
              </a:r>
              <a:endParaRPr lang="en-US" sz="1800" kern="1200" dirty="0"/>
            </a:p>
          </p:txBody>
        </p:sp>
      </p:grpSp>
      <p:grpSp>
        <p:nvGrpSpPr>
          <p:cNvPr id="28" name="Group 27"/>
          <p:cNvGrpSpPr/>
          <p:nvPr/>
        </p:nvGrpSpPr>
        <p:grpSpPr>
          <a:xfrm>
            <a:off x="3200400" y="5069129"/>
            <a:ext cx="2962656" cy="1199560"/>
            <a:chOff x="2633471" y="3781108"/>
            <a:chExt cx="2962656" cy="1199560"/>
          </a:xfrm>
          <a:solidFill>
            <a:srgbClr val="3399FF"/>
          </a:solidFill>
        </p:grpSpPr>
        <p:sp>
          <p:nvSpPr>
            <p:cNvPr id="29" name="Rounded Rectangle 28"/>
            <p:cNvSpPr/>
            <p:nvPr/>
          </p:nvSpPr>
          <p:spPr>
            <a:xfrm>
              <a:off x="2633471" y="3781108"/>
              <a:ext cx="2962656" cy="1199560"/>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0" name="Rounded Rectangle 10"/>
            <p:cNvSpPr/>
            <p:nvPr/>
          </p:nvSpPr>
          <p:spPr>
            <a:xfrm>
              <a:off x="2692029" y="3839666"/>
              <a:ext cx="2845540" cy="108244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68580" tIns="34290" rIns="68580" bIns="34290" numCol="1" spcCol="1270" anchor="ctr" anchorCtr="0">
              <a:noAutofit/>
            </a:bodyPr>
            <a:lstStyle/>
            <a:p>
              <a:pPr lvl="0" algn="ctr" defTabSz="800100" rtl="0">
                <a:lnSpc>
                  <a:spcPct val="90000"/>
                </a:lnSpc>
                <a:spcBef>
                  <a:spcPct val="0"/>
                </a:spcBef>
                <a:spcAft>
                  <a:spcPct val="35000"/>
                </a:spcAft>
              </a:pPr>
              <a:r>
                <a:rPr lang="en-GB" sz="1800" b="1" i="1" kern="1200" dirty="0" smtClean="0"/>
                <a:t>Gender and disadvantaged groups</a:t>
              </a:r>
              <a:endParaRPr lang="en-US" sz="1800" kern="1200" dirty="0"/>
            </a:p>
          </p:txBody>
        </p:sp>
      </p:grpSp>
      <p:sp>
        <p:nvSpPr>
          <p:cNvPr id="17" name="Title 1"/>
          <p:cNvSpPr txBox="1">
            <a:spLocks/>
          </p:cNvSpPr>
          <p:nvPr/>
        </p:nvSpPr>
        <p:spPr>
          <a:xfrm>
            <a:off x="457200" y="274638"/>
            <a:ext cx="8229600" cy="1143000"/>
          </a:xfrm>
          <a:prstGeom prst="rect">
            <a:avLst/>
          </a:prstGeom>
        </p:spPr>
        <p:txBody>
          <a:bodyPr/>
          <a:lstStyle>
            <a:lvl1pPr algn="ctr" defTabSz="914400" rtl="0" eaLnBrk="1" latinLnBrk="0" hangingPunct="1">
              <a:spcBef>
                <a:spcPct val="0"/>
              </a:spcBef>
              <a:buNone/>
              <a:defRPr sz="4000" b="1" kern="1200">
                <a:solidFill>
                  <a:schemeClr val="accent1"/>
                </a:solidFill>
                <a:latin typeface="Arial" pitchFamily="34" charset="0"/>
                <a:ea typeface="+mj-ea"/>
                <a:cs typeface="Arial" pitchFamily="34" charset="0"/>
              </a:defRPr>
            </a:lvl1pPr>
          </a:lstStyle>
          <a:p>
            <a:r>
              <a:rPr lang="en-US" dirty="0" smtClean="0"/>
              <a:t>Focus of ECIB/WBL Program</a:t>
            </a:r>
            <a:endParaRPr lang="en-US" dirty="0"/>
          </a:p>
        </p:txBody>
      </p:sp>
    </p:spTree>
    <p:extLst>
      <p:ext uri="{BB962C8B-B14F-4D97-AF65-F5344CB8AC3E}">
        <p14:creationId xmlns:p14="http://schemas.microsoft.com/office/powerpoint/2010/main" val="4259243620"/>
      </p:ext>
    </p:extLst>
  </p:cSld>
  <p:clrMapOvr>
    <a:masterClrMapping/>
  </p:clrMapOvr>
  <p:timing>
    <p:tnLst>
      <p:par>
        <p:cTn id="1" dur="indefinite" restart="never" nodeType="tmRoot"/>
      </p:par>
    </p:tnLst>
  </p:timing>
</p:sld>
</file>

<file path=ppt/theme/theme1.xml><?xml version="1.0" encoding="utf-8"?>
<a:theme xmlns:a="http://schemas.openxmlformats.org/drawingml/2006/main" name="presentation_palestinian_territory">
  <a:themeElements>
    <a:clrScheme name="BTC CTB colours">
      <a:dk1>
        <a:srgbClr val="000000"/>
      </a:dk1>
      <a:lt1>
        <a:srgbClr val="FFFFFF"/>
      </a:lt1>
      <a:dk2>
        <a:srgbClr val="A7A9AC"/>
      </a:dk2>
      <a:lt2>
        <a:srgbClr val="F2F2F2"/>
      </a:lt2>
      <a:accent1>
        <a:srgbClr val="00AEEF"/>
      </a:accent1>
      <a:accent2>
        <a:srgbClr val="EF3E42"/>
      </a:accent2>
      <a:accent3>
        <a:srgbClr val="F99D1C"/>
      </a:accent3>
      <a:accent4>
        <a:srgbClr val="50B848"/>
      </a:accent4>
      <a:accent5>
        <a:srgbClr val="0071A2"/>
      </a:accent5>
      <a:accent6>
        <a:srgbClr val="BE213B"/>
      </a:accent6>
      <a:hlink>
        <a:srgbClr val="2E3192"/>
      </a:hlink>
      <a:folHlink>
        <a:srgbClr val="2E3192"/>
      </a:folHlink>
    </a:clrScheme>
    <a:fontScheme name="BTC CTB sty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presentation_palestinian_territory</Template>
  <TotalTime>8126</TotalTime>
  <Words>2055</Words>
  <Application>Microsoft Office PowerPoint</Application>
  <PresentationFormat>Affichage à l'écran (4:3)</PresentationFormat>
  <Paragraphs>318</Paragraphs>
  <Slides>33</Slides>
  <Notes>2</Notes>
  <HiddenSlides>0</HiddenSlides>
  <MMClips>0</MMClips>
  <ScaleCrop>false</ScaleCrop>
  <HeadingPairs>
    <vt:vector size="8" baseType="variant">
      <vt:variant>
        <vt:lpstr>Polices utilisées</vt:lpstr>
      </vt:variant>
      <vt:variant>
        <vt:i4>9</vt:i4>
      </vt:variant>
      <vt:variant>
        <vt:lpstr>Thème</vt:lpstr>
      </vt:variant>
      <vt:variant>
        <vt:i4>1</vt:i4>
      </vt:variant>
      <vt:variant>
        <vt:lpstr>Serveurs OLE incorporés</vt:lpstr>
      </vt:variant>
      <vt:variant>
        <vt:i4>1</vt:i4>
      </vt:variant>
      <vt:variant>
        <vt:lpstr>Titres des diapositives</vt:lpstr>
      </vt:variant>
      <vt:variant>
        <vt:i4>33</vt:i4>
      </vt:variant>
    </vt:vector>
  </HeadingPairs>
  <TitlesOfParts>
    <vt:vector size="44" baseType="lpstr">
      <vt:lpstr>Arial</vt:lpstr>
      <vt:lpstr>Arial Narrow</vt:lpstr>
      <vt:lpstr>Calibri</vt:lpstr>
      <vt:lpstr>Courier New</vt:lpstr>
      <vt:lpstr>Eras Demi ITC</vt:lpstr>
      <vt:lpstr>Segoe Print</vt:lpstr>
      <vt:lpstr>Times New Roman</vt:lpstr>
      <vt:lpstr>Verdana</vt:lpstr>
      <vt:lpstr>Wingdings</vt:lpstr>
      <vt:lpstr>presentation_palestinian_territory</vt:lpstr>
      <vt:lpstr>Document</vt:lpstr>
      <vt:lpstr>    WORK BASED LEARNING  IN PALESTINE      </vt:lpstr>
      <vt:lpstr>Socio-Economical Background</vt:lpstr>
      <vt:lpstr>Palestine : Recent History</vt:lpstr>
      <vt:lpstr>Palestine : A Complex Environment</vt:lpstr>
      <vt:lpstr>Demographic Situation</vt:lpstr>
      <vt:lpstr>Economy and Labour Force  </vt:lpstr>
      <vt:lpstr>Unemployment </vt:lpstr>
      <vt:lpstr>BTC Target</vt:lpstr>
      <vt:lpstr>Présentation PowerPoint</vt:lpstr>
      <vt:lpstr>What is WBL?</vt:lpstr>
      <vt:lpstr>Why work-based learning? (1)</vt:lpstr>
      <vt:lpstr>Why work-based learning? (2)</vt:lpstr>
      <vt:lpstr>WBL in Palestine</vt:lpstr>
      <vt:lpstr>Where to Start?</vt:lpstr>
      <vt:lpstr>Execution and Management</vt:lpstr>
      <vt:lpstr>Multi-level Approach </vt:lpstr>
      <vt:lpstr>The ECIB-WBL Program</vt:lpstr>
      <vt:lpstr>Présentation PowerPoint</vt:lpstr>
      <vt:lpstr>Présentation PowerPoint</vt:lpstr>
      <vt:lpstr>R3: Targeted Scholarships</vt:lpstr>
      <vt:lpstr>Digesting the 100+ recommendations of the inception study  into   Different WBL Work Packages</vt:lpstr>
      <vt:lpstr>Applying the 4 ILO Building Blocks</vt:lpstr>
      <vt:lpstr>Work Packages</vt:lpstr>
      <vt:lpstr>Joint TVET Management</vt:lpstr>
      <vt:lpstr>Présentation PowerPoint</vt:lpstr>
      <vt:lpstr> Mapping of various WBL schemes existing in Palestine </vt:lpstr>
      <vt:lpstr>Master Craftsperson &amp;  TVET Mentor Training</vt:lpstr>
      <vt:lpstr>Master Craftsperson Training &amp; TVET Mentor Training</vt:lpstr>
      <vt:lpstr>Elements of the Training Module</vt:lpstr>
      <vt:lpstr>Remaining Challenges</vt:lpstr>
      <vt:lpstr>Worldskills</vt:lpstr>
      <vt:lpstr>Présentation PowerPoint</vt:lpstr>
      <vt:lpstr>Présentation PowerPoint</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Steering Committee</dc:title>
  <dc:creator>user</dc:creator>
  <cp:lastModifiedBy>AVBRAHLER</cp:lastModifiedBy>
  <cp:revision>228</cp:revision>
  <cp:lastPrinted>2015-10-16T11:05:04Z</cp:lastPrinted>
  <dcterms:created xsi:type="dcterms:W3CDTF">2014-04-08T08:15:35Z</dcterms:created>
  <dcterms:modified xsi:type="dcterms:W3CDTF">2015-10-20T15:14:28Z</dcterms:modified>
</cp:coreProperties>
</file>