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3" r:id="rId3"/>
  </p:sldMasterIdLst>
  <p:notesMasterIdLst>
    <p:notesMasterId r:id="rId31"/>
  </p:notesMasterIdLst>
  <p:handoutMasterIdLst>
    <p:handoutMasterId r:id="rId32"/>
  </p:handoutMasterIdLst>
  <p:sldIdLst>
    <p:sldId id="332" r:id="rId4"/>
    <p:sldId id="415" r:id="rId5"/>
    <p:sldId id="431" r:id="rId6"/>
    <p:sldId id="432" r:id="rId7"/>
    <p:sldId id="421" r:id="rId8"/>
    <p:sldId id="422" r:id="rId9"/>
    <p:sldId id="423" r:id="rId10"/>
    <p:sldId id="424" r:id="rId11"/>
    <p:sldId id="428" r:id="rId12"/>
    <p:sldId id="429" r:id="rId13"/>
    <p:sldId id="430" r:id="rId14"/>
    <p:sldId id="433" r:id="rId15"/>
    <p:sldId id="403" r:id="rId16"/>
    <p:sldId id="404" r:id="rId17"/>
    <p:sldId id="368" r:id="rId18"/>
    <p:sldId id="385" r:id="rId19"/>
    <p:sldId id="367" r:id="rId20"/>
    <p:sldId id="366" r:id="rId21"/>
    <p:sldId id="387" r:id="rId22"/>
    <p:sldId id="371" r:id="rId23"/>
    <p:sldId id="372" r:id="rId24"/>
    <p:sldId id="390" r:id="rId25"/>
    <p:sldId id="354" r:id="rId26"/>
    <p:sldId id="373" r:id="rId27"/>
    <p:sldId id="365" r:id="rId28"/>
    <p:sldId id="351" r:id="rId29"/>
    <p:sldId id="350" r:id="rId3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 baseline="-25000">
        <a:solidFill>
          <a:srgbClr val="FF9900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restp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FF9900"/>
    <a:srgbClr val="ED8000"/>
    <a:srgbClr val="000000"/>
    <a:srgbClr val="CCFFCC"/>
    <a:srgbClr val="CCFFFF"/>
    <a:srgbClr val="343F48"/>
    <a:srgbClr val="9D248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9" autoAdjust="0"/>
    <p:restoredTop sz="86501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6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7T19:38:37.177" idx="1">
    <p:pos x="10" y="10"/>
    <p:text>Try to rework this slide - time line  or visual presentation ...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7T19:46:14.133" idx="2">
    <p:pos x="10" y="10"/>
    <p:text>Try to combine two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D63A2-16A9-40AC-A196-88038420A30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BF01744-6344-40FF-A026-DD48B0B8AAB7}">
      <dgm:prSet phldrT="[Text]"/>
      <dgm:spPr/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Duration of primary pre-service training has increased from two to three years, with more emphasis on literacy and numeracy</a:t>
          </a:r>
          <a:r>
            <a:rPr lang="en-US" b="0" i="1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en-GB" dirty="0">
            <a:solidFill>
              <a:schemeClr val="tx2">
                <a:lumMod val="50000"/>
              </a:schemeClr>
            </a:solidFill>
          </a:endParaRPr>
        </a:p>
      </dgm:t>
    </dgm:pt>
    <dgm:pt modelId="{F1C26BDA-B5AC-4947-B8D0-AB5779A55C2D}" type="parTrans" cxnId="{31EE9A06-CB43-4B43-BF48-D02A80115B94}">
      <dgm:prSet/>
      <dgm:spPr/>
      <dgm:t>
        <a:bodyPr/>
        <a:lstStyle/>
        <a:p>
          <a:endParaRPr lang="en-GB"/>
        </a:p>
      </dgm:t>
    </dgm:pt>
    <dgm:pt modelId="{73B47E76-7E70-4C44-96A1-B74C014240EF}" type="sibTrans" cxnId="{31EE9A06-CB43-4B43-BF48-D02A80115B94}">
      <dgm:prSet/>
      <dgm:spPr/>
      <dgm:t>
        <a:bodyPr/>
        <a:lstStyle/>
        <a:p>
          <a:endParaRPr lang="en-GB"/>
        </a:p>
      </dgm:t>
    </dgm:pt>
    <dgm:pt modelId="{1413B37F-2537-4102-83EC-986CF1398215}">
      <dgm:prSet phldrT="[Text]"/>
      <dgm:spPr/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The first national survey of the English language proficiency of primary teachers was conducted</a:t>
          </a:r>
          <a:r>
            <a:rPr lang="en-US" b="0" i="1" dirty="0" smtClean="0">
              <a:solidFill>
                <a:schemeClr val="tx2">
                  <a:lumMod val="50000"/>
                </a:schemeClr>
              </a:solidFill>
            </a:rPr>
            <a:t> </a:t>
          </a:r>
          <a:endParaRPr lang="en-GB" dirty="0">
            <a:solidFill>
              <a:schemeClr val="tx2">
                <a:lumMod val="50000"/>
              </a:schemeClr>
            </a:solidFill>
          </a:endParaRPr>
        </a:p>
      </dgm:t>
    </dgm:pt>
    <dgm:pt modelId="{60283A26-784D-4F3A-851C-D9B55DA085BF}" type="parTrans" cxnId="{7D977573-EBCE-46A9-9ED8-278891FDADFA}">
      <dgm:prSet/>
      <dgm:spPr/>
      <dgm:t>
        <a:bodyPr/>
        <a:lstStyle/>
        <a:p>
          <a:endParaRPr lang="en-GB"/>
        </a:p>
      </dgm:t>
    </dgm:pt>
    <dgm:pt modelId="{3165BAEA-40E0-4D84-A2B3-BBA470B4CCC3}" type="sibTrans" cxnId="{7D977573-EBCE-46A9-9ED8-278891FDADFA}">
      <dgm:prSet/>
      <dgm:spPr/>
      <dgm:t>
        <a:bodyPr/>
        <a:lstStyle/>
        <a:p>
          <a:endParaRPr lang="en-GB"/>
        </a:p>
      </dgm:t>
    </dgm:pt>
    <dgm:pt modelId="{1E41862D-B847-466C-BA19-F0CA48918065}">
      <dgm:prSet phldrT="[Text]" custT="1"/>
      <dgm:spPr/>
      <dgm:t>
        <a:bodyPr/>
        <a:lstStyle/>
        <a:p>
          <a:r>
            <a:rPr lang="en-US" sz="1400" b="1" i="1" dirty="0" smtClean="0">
              <a:solidFill>
                <a:schemeClr val="tx2">
                  <a:lumMod val="50000"/>
                </a:schemeClr>
              </a:solidFill>
            </a:rPr>
            <a:t>Primary teachers and trainers were asked their opinions about teacher education in a review pre-service primary teacher training</a:t>
          </a:r>
          <a:r>
            <a:rPr lang="en-US" sz="1600" b="1" i="1" dirty="0" smtClean="0">
              <a:solidFill>
                <a:schemeClr val="tx2">
                  <a:lumMod val="50000"/>
                </a:schemeClr>
              </a:solidFill>
            </a:rPr>
            <a:t>)</a:t>
          </a:r>
          <a:r>
            <a:rPr lang="en-US" sz="1000" b="1" i="1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en-GB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BFFE6C6B-185A-49D1-930E-B66A6BAF4092}" type="parTrans" cxnId="{8B45F1E5-F277-4681-A1E0-EE0E79C4C750}">
      <dgm:prSet/>
      <dgm:spPr/>
      <dgm:t>
        <a:bodyPr/>
        <a:lstStyle/>
        <a:p>
          <a:endParaRPr lang="en-GB"/>
        </a:p>
      </dgm:t>
    </dgm:pt>
    <dgm:pt modelId="{B3328F49-167D-4B7B-A6C8-1CFFC74417ED}" type="sibTrans" cxnId="{8B45F1E5-F277-4681-A1E0-EE0E79C4C750}">
      <dgm:prSet/>
      <dgm:spPr/>
      <dgm:t>
        <a:bodyPr/>
        <a:lstStyle/>
        <a:p>
          <a:endParaRPr lang="en-GB"/>
        </a:p>
      </dgm:t>
    </dgm:pt>
    <dgm:pt modelId="{C5723A38-8D89-442D-B230-FFB522094047}">
      <dgm:prSet custT="1"/>
      <dgm:spPr/>
      <dgm:t>
        <a:bodyPr/>
        <a:lstStyle/>
        <a:p>
          <a:r>
            <a:rPr lang="en-US" sz="1400" b="1" i="1" dirty="0" smtClean="0">
              <a:solidFill>
                <a:schemeClr val="tx2">
                  <a:lumMod val="50000"/>
                </a:schemeClr>
              </a:solidFill>
            </a:rPr>
            <a:t>A standards-based curriculum has been introduced, together with classroom libraries, and scripted daily lessons for elementary Engli</a:t>
          </a:r>
          <a:r>
            <a:rPr lang="en-US" sz="1400" b="0" i="1" dirty="0" smtClean="0">
              <a:solidFill>
                <a:schemeClr val="tx2">
                  <a:lumMod val="50000"/>
                </a:schemeClr>
              </a:solidFill>
            </a:rPr>
            <a:t>sh</a:t>
          </a:r>
          <a:endParaRPr lang="en-GB" sz="1400" dirty="0">
            <a:solidFill>
              <a:schemeClr val="tx2">
                <a:lumMod val="50000"/>
              </a:schemeClr>
            </a:solidFill>
          </a:endParaRPr>
        </a:p>
      </dgm:t>
    </dgm:pt>
    <dgm:pt modelId="{6B279B77-2E9A-4421-960D-FF23020ACB7F}" type="parTrans" cxnId="{3B49EC22-0296-4A9B-937C-D3E12A1D1C57}">
      <dgm:prSet/>
      <dgm:spPr/>
      <dgm:t>
        <a:bodyPr/>
        <a:lstStyle/>
        <a:p>
          <a:endParaRPr lang="en-GB"/>
        </a:p>
      </dgm:t>
    </dgm:pt>
    <dgm:pt modelId="{417BC21E-D5DC-4E13-80C1-8F7A6881F0AF}" type="sibTrans" cxnId="{3B49EC22-0296-4A9B-937C-D3E12A1D1C57}">
      <dgm:prSet/>
      <dgm:spPr/>
      <dgm:t>
        <a:bodyPr/>
        <a:lstStyle/>
        <a:p>
          <a:endParaRPr lang="en-GB"/>
        </a:p>
      </dgm:t>
    </dgm:pt>
    <dgm:pt modelId="{9BBE5228-0DD4-410C-A0D0-A4D306B84045}">
      <dgm:prSet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</a:rPr>
            <a:t>All primary language pre-service courses in early reading and writing have been replaced or updated.</a:t>
          </a:r>
          <a:endParaRPr lang="en-US" sz="1600" b="1" i="1" dirty="0">
            <a:solidFill>
              <a:schemeClr val="tx2">
                <a:lumMod val="50000"/>
              </a:schemeClr>
            </a:solidFill>
          </a:endParaRPr>
        </a:p>
      </dgm:t>
    </dgm:pt>
    <dgm:pt modelId="{BBE5B2C8-2368-4CEC-93D9-8849544498E2}" type="parTrans" cxnId="{A4656A9C-0438-46B3-B0C5-DBD252C2F487}">
      <dgm:prSet/>
      <dgm:spPr/>
      <dgm:t>
        <a:bodyPr/>
        <a:lstStyle/>
        <a:p>
          <a:endParaRPr lang="en-GB"/>
        </a:p>
      </dgm:t>
    </dgm:pt>
    <dgm:pt modelId="{4387458B-4F6C-468D-A10D-2FF5E9D62624}" type="sibTrans" cxnId="{A4656A9C-0438-46B3-B0C5-DBD252C2F487}">
      <dgm:prSet/>
      <dgm:spPr/>
      <dgm:t>
        <a:bodyPr/>
        <a:lstStyle/>
        <a:p>
          <a:endParaRPr lang="en-GB"/>
        </a:p>
      </dgm:t>
    </dgm:pt>
    <dgm:pt modelId="{3B764540-6578-4700-97CE-C2242D0DDECF}" type="pres">
      <dgm:prSet presAssocID="{4ABD63A2-16A9-40AC-A196-88038420A30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B45171-42C6-42AF-8B44-6432EDAF24E0}" type="pres">
      <dgm:prSet presAssocID="{4ABD63A2-16A9-40AC-A196-88038420A301}" presName="arrow" presStyleLbl="bgShp" presStyleIdx="0" presStyleCnt="1"/>
      <dgm:spPr/>
    </dgm:pt>
    <dgm:pt modelId="{A2A69DE4-05F9-4FB9-BEBC-9825C93758FD}" type="pres">
      <dgm:prSet presAssocID="{4ABD63A2-16A9-40AC-A196-88038420A301}" presName="linearProcess" presStyleCnt="0"/>
      <dgm:spPr/>
    </dgm:pt>
    <dgm:pt modelId="{4097427A-557B-41FD-84C4-8C8B9D5C00CF}" type="pres">
      <dgm:prSet presAssocID="{FBF01744-6344-40FF-A026-DD48B0B8AAB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9F7032-BA14-4A78-BF36-BEF3B4961F4F}" type="pres">
      <dgm:prSet presAssocID="{73B47E76-7E70-4C44-96A1-B74C014240EF}" presName="sibTrans" presStyleCnt="0"/>
      <dgm:spPr/>
    </dgm:pt>
    <dgm:pt modelId="{A882D550-63B8-4B1A-8AE6-DA9DFECD2569}" type="pres">
      <dgm:prSet presAssocID="{1413B37F-2537-4102-83EC-986CF139821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2B127B-88B2-43C7-9DCF-305971812469}" type="pres">
      <dgm:prSet presAssocID="{3165BAEA-40E0-4D84-A2B3-BBA470B4CCC3}" presName="sibTrans" presStyleCnt="0"/>
      <dgm:spPr/>
    </dgm:pt>
    <dgm:pt modelId="{0CA9F91C-FEEF-4F74-8548-BDDF250A58E9}" type="pres">
      <dgm:prSet presAssocID="{1E41862D-B847-466C-BA19-F0CA4891806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ADA540-F9AB-4060-BE85-0F767BB762F6}" type="pres">
      <dgm:prSet presAssocID="{B3328F49-167D-4B7B-A6C8-1CFFC74417ED}" presName="sibTrans" presStyleCnt="0"/>
      <dgm:spPr/>
    </dgm:pt>
    <dgm:pt modelId="{FA0DBC80-4571-4081-A6DD-44ECC472CD63}" type="pres">
      <dgm:prSet presAssocID="{C5723A38-8D89-442D-B230-FFB52209404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E4F97-1E20-4D37-B418-38BCA8645D88}" type="pres">
      <dgm:prSet presAssocID="{417BC21E-D5DC-4E13-80C1-8F7A6881F0AF}" presName="sibTrans" presStyleCnt="0"/>
      <dgm:spPr/>
    </dgm:pt>
    <dgm:pt modelId="{0630B025-2692-48D6-A3D1-6279F3C761CB}" type="pres">
      <dgm:prSet presAssocID="{9BBE5228-0DD4-410C-A0D0-A4D306B84045}" presName="textNode" presStyleLbl="node1" presStyleIdx="4" presStyleCnt="5" custLinFactNeighborX="6353" custLinFactNeighborY="6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EE9A06-CB43-4B43-BF48-D02A80115B94}" srcId="{4ABD63A2-16A9-40AC-A196-88038420A301}" destId="{FBF01744-6344-40FF-A026-DD48B0B8AAB7}" srcOrd="0" destOrd="0" parTransId="{F1C26BDA-B5AC-4947-B8D0-AB5779A55C2D}" sibTransId="{73B47E76-7E70-4C44-96A1-B74C014240EF}"/>
    <dgm:cxn modelId="{7D977573-EBCE-46A9-9ED8-278891FDADFA}" srcId="{4ABD63A2-16A9-40AC-A196-88038420A301}" destId="{1413B37F-2537-4102-83EC-986CF1398215}" srcOrd="1" destOrd="0" parTransId="{60283A26-784D-4F3A-851C-D9B55DA085BF}" sibTransId="{3165BAEA-40E0-4D84-A2B3-BBA470B4CCC3}"/>
    <dgm:cxn modelId="{99053BCD-E0DF-4235-A706-1D440BFC681D}" type="presOf" srcId="{1413B37F-2537-4102-83EC-986CF1398215}" destId="{A882D550-63B8-4B1A-8AE6-DA9DFECD2569}" srcOrd="0" destOrd="0" presId="urn:microsoft.com/office/officeart/2005/8/layout/hProcess9"/>
    <dgm:cxn modelId="{4D06702F-3914-4201-A4AA-A213A51E3ED8}" type="presOf" srcId="{C5723A38-8D89-442D-B230-FFB522094047}" destId="{FA0DBC80-4571-4081-A6DD-44ECC472CD63}" srcOrd="0" destOrd="0" presId="urn:microsoft.com/office/officeart/2005/8/layout/hProcess9"/>
    <dgm:cxn modelId="{CBDD0B52-1424-46C6-B03C-F7DC23913675}" type="presOf" srcId="{1E41862D-B847-466C-BA19-F0CA48918065}" destId="{0CA9F91C-FEEF-4F74-8548-BDDF250A58E9}" srcOrd="0" destOrd="0" presId="urn:microsoft.com/office/officeart/2005/8/layout/hProcess9"/>
    <dgm:cxn modelId="{368374EB-4336-4523-91C1-69A11E00D3B0}" type="presOf" srcId="{9BBE5228-0DD4-410C-A0D0-A4D306B84045}" destId="{0630B025-2692-48D6-A3D1-6279F3C761CB}" srcOrd="0" destOrd="0" presId="urn:microsoft.com/office/officeart/2005/8/layout/hProcess9"/>
    <dgm:cxn modelId="{EDD91B9B-2036-4FDD-9E80-256B3AD83A46}" type="presOf" srcId="{FBF01744-6344-40FF-A026-DD48B0B8AAB7}" destId="{4097427A-557B-41FD-84C4-8C8B9D5C00CF}" srcOrd="0" destOrd="0" presId="urn:microsoft.com/office/officeart/2005/8/layout/hProcess9"/>
    <dgm:cxn modelId="{A93ACFB4-0D67-410D-A69A-E8F4DBA2D7A3}" type="presOf" srcId="{4ABD63A2-16A9-40AC-A196-88038420A301}" destId="{3B764540-6578-4700-97CE-C2242D0DDECF}" srcOrd="0" destOrd="0" presId="urn:microsoft.com/office/officeart/2005/8/layout/hProcess9"/>
    <dgm:cxn modelId="{A4656A9C-0438-46B3-B0C5-DBD252C2F487}" srcId="{4ABD63A2-16A9-40AC-A196-88038420A301}" destId="{9BBE5228-0DD4-410C-A0D0-A4D306B84045}" srcOrd="4" destOrd="0" parTransId="{BBE5B2C8-2368-4CEC-93D9-8849544498E2}" sibTransId="{4387458B-4F6C-468D-A10D-2FF5E9D62624}"/>
    <dgm:cxn modelId="{3B49EC22-0296-4A9B-937C-D3E12A1D1C57}" srcId="{4ABD63A2-16A9-40AC-A196-88038420A301}" destId="{C5723A38-8D89-442D-B230-FFB522094047}" srcOrd="3" destOrd="0" parTransId="{6B279B77-2E9A-4421-960D-FF23020ACB7F}" sibTransId="{417BC21E-D5DC-4E13-80C1-8F7A6881F0AF}"/>
    <dgm:cxn modelId="{8B45F1E5-F277-4681-A1E0-EE0E79C4C750}" srcId="{4ABD63A2-16A9-40AC-A196-88038420A301}" destId="{1E41862D-B847-466C-BA19-F0CA48918065}" srcOrd="2" destOrd="0" parTransId="{BFFE6C6B-185A-49D1-930E-B66A6BAF4092}" sibTransId="{B3328F49-167D-4B7B-A6C8-1CFFC74417ED}"/>
    <dgm:cxn modelId="{DA1D05B6-B4E5-4F8E-9A2C-95DA3B0FC0EA}" type="presParOf" srcId="{3B764540-6578-4700-97CE-C2242D0DDECF}" destId="{C0B45171-42C6-42AF-8B44-6432EDAF24E0}" srcOrd="0" destOrd="0" presId="urn:microsoft.com/office/officeart/2005/8/layout/hProcess9"/>
    <dgm:cxn modelId="{779F5298-C9C2-4C68-8CFD-2B3E90E7D1D5}" type="presParOf" srcId="{3B764540-6578-4700-97CE-C2242D0DDECF}" destId="{A2A69DE4-05F9-4FB9-BEBC-9825C93758FD}" srcOrd="1" destOrd="0" presId="urn:microsoft.com/office/officeart/2005/8/layout/hProcess9"/>
    <dgm:cxn modelId="{5187E987-2962-4842-9EE4-C84C72D7072D}" type="presParOf" srcId="{A2A69DE4-05F9-4FB9-BEBC-9825C93758FD}" destId="{4097427A-557B-41FD-84C4-8C8B9D5C00CF}" srcOrd="0" destOrd="0" presId="urn:microsoft.com/office/officeart/2005/8/layout/hProcess9"/>
    <dgm:cxn modelId="{75AE1CB7-8848-4720-968D-85BEFE927318}" type="presParOf" srcId="{A2A69DE4-05F9-4FB9-BEBC-9825C93758FD}" destId="{9B9F7032-BA14-4A78-BF36-BEF3B4961F4F}" srcOrd="1" destOrd="0" presId="urn:microsoft.com/office/officeart/2005/8/layout/hProcess9"/>
    <dgm:cxn modelId="{503C7CEC-B768-49DF-8B67-CB1FC4F87752}" type="presParOf" srcId="{A2A69DE4-05F9-4FB9-BEBC-9825C93758FD}" destId="{A882D550-63B8-4B1A-8AE6-DA9DFECD2569}" srcOrd="2" destOrd="0" presId="urn:microsoft.com/office/officeart/2005/8/layout/hProcess9"/>
    <dgm:cxn modelId="{9FAC9D36-F8B7-41B4-AB7B-A9BB69145196}" type="presParOf" srcId="{A2A69DE4-05F9-4FB9-BEBC-9825C93758FD}" destId="{B82B127B-88B2-43C7-9DCF-305971812469}" srcOrd="3" destOrd="0" presId="urn:microsoft.com/office/officeart/2005/8/layout/hProcess9"/>
    <dgm:cxn modelId="{4A2E52BC-D70E-43B2-9011-3D0E26BDEDD1}" type="presParOf" srcId="{A2A69DE4-05F9-4FB9-BEBC-9825C93758FD}" destId="{0CA9F91C-FEEF-4F74-8548-BDDF250A58E9}" srcOrd="4" destOrd="0" presId="urn:microsoft.com/office/officeart/2005/8/layout/hProcess9"/>
    <dgm:cxn modelId="{560D3142-2320-4DCE-81B5-63DDE62EB983}" type="presParOf" srcId="{A2A69DE4-05F9-4FB9-BEBC-9825C93758FD}" destId="{26ADA540-F9AB-4060-BE85-0F767BB762F6}" srcOrd="5" destOrd="0" presId="urn:microsoft.com/office/officeart/2005/8/layout/hProcess9"/>
    <dgm:cxn modelId="{F4F21747-BE7F-4157-9A33-AC9CAC0CBAAA}" type="presParOf" srcId="{A2A69DE4-05F9-4FB9-BEBC-9825C93758FD}" destId="{FA0DBC80-4571-4081-A6DD-44ECC472CD63}" srcOrd="6" destOrd="0" presId="urn:microsoft.com/office/officeart/2005/8/layout/hProcess9"/>
    <dgm:cxn modelId="{8EE1BB63-C65D-4756-B31E-4C98E1DB5905}" type="presParOf" srcId="{A2A69DE4-05F9-4FB9-BEBC-9825C93758FD}" destId="{928E4F97-1E20-4D37-B418-38BCA8645D88}" srcOrd="7" destOrd="0" presId="urn:microsoft.com/office/officeart/2005/8/layout/hProcess9"/>
    <dgm:cxn modelId="{94EE84EA-EA67-47DE-B4EF-29C4D6E87E5B}" type="presParOf" srcId="{A2A69DE4-05F9-4FB9-BEBC-9825C93758FD}" destId="{0630B025-2692-48D6-A3D1-6279F3C761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74087-2E1D-4A90-A4AD-FA8C01C83B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721A383-C80C-49C6-B223-9728AC1B2E3E}">
      <dgm:prSet/>
      <dgm:spPr/>
      <dgm:t>
        <a:bodyPr/>
        <a:lstStyle/>
        <a:p>
          <a:pPr rtl="0"/>
          <a:r>
            <a:rPr lang="en-US" b="1" dirty="0" smtClean="0"/>
            <a:t>Familiar decodable word reading:</a:t>
          </a:r>
          <a:endParaRPr lang="en-AU" dirty="0"/>
        </a:p>
      </dgm:t>
    </dgm:pt>
    <dgm:pt modelId="{44C7DC33-50BC-47B4-B419-7B7D76F93CF0}" type="parTrans" cxnId="{5D120EDB-5C80-4BB6-8605-53B5D0EE1DC6}">
      <dgm:prSet/>
      <dgm:spPr/>
      <dgm:t>
        <a:bodyPr/>
        <a:lstStyle/>
        <a:p>
          <a:endParaRPr lang="en-AU"/>
        </a:p>
      </dgm:t>
    </dgm:pt>
    <dgm:pt modelId="{1A2F1AEF-9132-49A5-830C-52E4A632F624}" type="sibTrans" cxnId="{5D120EDB-5C80-4BB6-8605-53B5D0EE1DC6}">
      <dgm:prSet/>
      <dgm:spPr/>
      <dgm:t>
        <a:bodyPr/>
        <a:lstStyle/>
        <a:p>
          <a:endParaRPr lang="en-AU"/>
        </a:p>
      </dgm:t>
    </dgm:pt>
    <dgm:pt modelId="{63D94AFE-FD70-4494-8576-C0F2BF7E3D3A}">
      <dgm:prSet/>
      <dgm:spPr/>
      <dgm:t>
        <a:bodyPr/>
        <a:lstStyle/>
        <a:p>
          <a:pPr rtl="0"/>
          <a:r>
            <a:rPr lang="en-US" b="1" dirty="0" smtClean="0"/>
            <a:t>Familiar sight word reading:</a:t>
          </a:r>
          <a:endParaRPr lang="en-AU" dirty="0"/>
        </a:p>
      </dgm:t>
    </dgm:pt>
    <dgm:pt modelId="{997F2EA9-50E0-4CC8-9BAA-D14CEDB71222}" type="parTrans" cxnId="{908A5534-5EDE-43F7-8DC6-8E331723A214}">
      <dgm:prSet/>
      <dgm:spPr/>
      <dgm:t>
        <a:bodyPr/>
        <a:lstStyle/>
        <a:p>
          <a:endParaRPr lang="en-AU"/>
        </a:p>
      </dgm:t>
    </dgm:pt>
    <dgm:pt modelId="{76E8D456-53FD-4D58-9963-BC70D5B188D5}" type="sibTrans" cxnId="{908A5534-5EDE-43F7-8DC6-8E331723A214}">
      <dgm:prSet/>
      <dgm:spPr/>
      <dgm:t>
        <a:bodyPr/>
        <a:lstStyle/>
        <a:p>
          <a:endParaRPr lang="en-AU"/>
        </a:p>
      </dgm:t>
    </dgm:pt>
    <dgm:pt modelId="{DED44540-CD6E-4ED4-88AC-DBB2DF6C07E4}">
      <dgm:prSet/>
      <dgm:spPr/>
      <dgm:t>
        <a:bodyPr/>
        <a:lstStyle/>
        <a:p>
          <a:pPr rtl="0"/>
          <a:r>
            <a:rPr lang="en-US" b="1" dirty="0" smtClean="0"/>
            <a:t>Invented words:</a:t>
          </a:r>
          <a:endParaRPr lang="en-AU" dirty="0"/>
        </a:p>
      </dgm:t>
    </dgm:pt>
    <dgm:pt modelId="{7F11DEF1-3500-4FE5-BDDD-026710D37F3B}" type="parTrans" cxnId="{9F13D2F3-9FD8-4385-91D2-950B6313DF52}">
      <dgm:prSet/>
      <dgm:spPr/>
      <dgm:t>
        <a:bodyPr/>
        <a:lstStyle/>
        <a:p>
          <a:endParaRPr lang="en-AU"/>
        </a:p>
      </dgm:t>
    </dgm:pt>
    <dgm:pt modelId="{8D6CCABF-C41E-44B9-B78F-30539992A168}" type="sibTrans" cxnId="{9F13D2F3-9FD8-4385-91D2-950B6313DF52}">
      <dgm:prSet/>
      <dgm:spPr/>
      <dgm:t>
        <a:bodyPr/>
        <a:lstStyle/>
        <a:p>
          <a:endParaRPr lang="en-AU"/>
        </a:p>
      </dgm:t>
    </dgm:pt>
    <dgm:pt modelId="{78161615-4DFA-4AAE-AB97-3FF54AC0FAE4}">
      <dgm:prSet/>
      <dgm:spPr/>
      <dgm:t>
        <a:bodyPr/>
        <a:lstStyle/>
        <a:p>
          <a:pPr rtl="0"/>
          <a:r>
            <a:rPr lang="en-US" b="1" dirty="0" smtClean="0"/>
            <a:t>Oral reading (read a story) fluency:</a:t>
          </a:r>
          <a:endParaRPr lang="en-AU" dirty="0"/>
        </a:p>
      </dgm:t>
    </dgm:pt>
    <dgm:pt modelId="{D6178711-D833-4036-BDAF-E873FAAA01CB}" type="parTrans" cxnId="{7851E9F3-2EE0-4039-9E6E-FCB415072CB7}">
      <dgm:prSet/>
      <dgm:spPr/>
      <dgm:t>
        <a:bodyPr/>
        <a:lstStyle/>
        <a:p>
          <a:endParaRPr lang="en-AU"/>
        </a:p>
      </dgm:t>
    </dgm:pt>
    <dgm:pt modelId="{B2E343BE-3F82-4025-9159-C317F2E7A250}" type="sibTrans" cxnId="{7851E9F3-2EE0-4039-9E6E-FCB415072CB7}">
      <dgm:prSet/>
      <dgm:spPr/>
      <dgm:t>
        <a:bodyPr/>
        <a:lstStyle/>
        <a:p>
          <a:endParaRPr lang="en-AU"/>
        </a:p>
      </dgm:t>
    </dgm:pt>
    <dgm:pt modelId="{C8408318-2909-4A37-96B6-E86D34110CEB}">
      <dgm:prSet/>
      <dgm:spPr/>
      <dgm:t>
        <a:bodyPr/>
        <a:lstStyle/>
        <a:p>
          <a:pPr rtl="0"/>
          <a:r>
            <a:rPr lang="en-US" b="1" dirty="0" smtClean="0"/>
            <a:t>Reading comprehension:</a:t>
          </a:r>
          <a:endParaRPr lang="en-AU" dirty="0"/>
        </a:p>
      </dgm:t>
    </dgm:pt>
    <dgm:pt modelId="{C5F02BC7-9F9B-4F4F-8585-92D38FF3FA8B}" type="parTrans" cxnId="{ED0EA81D-64D5-469D-BE17-9189E45EABF4}">
      <dgm:prSet/>
      <dgm:spPr/>
      <dgm:t>
        <a:bodyPr/>
        <a:lstStyle/>
        <a:p>
          <a:endParaRPr lang="en-AU"/>
        </a:p>
      </dgm:t>
    </dgm:pt>
    <dgm:pt modelId="{A97E4745-DD29-4BE3-BE6F-815519EFE73B}" type="sibTrans" cxnId="{ED0EA81D-64D5-469D-BE17-9189E45EABF4}">
      <dgm:prSet/>
      <dgm:spPr/>
      <dgm:t>
        <a:bodyPr/>
        <a:lstStyle/>
        <a:p>
          <a:endParaRPr lang="en-AU"/>
        </a:p>
      </dgm:t>
    </dgm:pt>
    <dgm:pt modelId="{D666771C-7C44-4794-8E12-C45273C11C3F}">
      <dgm:prSet custT="1"/>
      <dgm:spPr/>
      <dgm:t>
        <a:bodyPr/>
        <a:lstStyle/>
        <a:p>
          <a:pPr rtl="0"/>
          <a:r>
            <a:rPr lang="en-US" sz="1400" dirty="0" smtClean="0"/>
            <a:t>ability to read commonly used decodable words</a:t>
          </a:r>
          <a:endParaRPr lang="en-AU" sz="1400" dirty="0"/>
        </a:p>
      </dgm:t>
    </dgm:pt>
    <dgm:pt modelId="{48E22431-A863-4150-BD2A-6BAF2C0D8801}" type="parTrans" cxnId="{A2EAE6A8-5C37-4E56-BACB-8CC528BA12BE}">
      <dgm:prSet/>
      <dgm:spPr/>
      <dgm:t>
        <a:bodyPr/>
        <a:lstStyle/>
        <a:p>
          <a:endParaRPr lang="en-AU"/>
        </a:p>
      </dgm:t>
    </dgm:pt>
    <dgm:pt modelId="{D69F379B-BC19-4ABB-BB9C-BFD22613705B}" type="sibTrans" cxnId="{A2EAE6A8-5C37-4E56-BACB-8CC528BA12BE}">
      <dgm:prSet/>
      <dgm:spPr/>
      <dgm:t>
        <a:bodyPr/>
        <a:lstStyle/>
        <a:p>
          <a:endParaRPr lang="en-AU"/>
        </a:p>
      </dgm:t>
    </dgm:pt>
    <dgm:pt modelId="{DC347C0E-F40C-4CB3-BE35-8A2A66E9125B}">
      <dgm:prSet custT="1"/>
      <dgm:spPr/>
      <dgm:t>
        <a:bodyPr/>
        <a:lstStyle/>
        <a:p>
          <a:pPr rtl="0"/>
          <a:r>
            <a:rPr lang="en-US" sz="1400" b="1" dirty="0" smtClean="0"/>
            <a:t> </a:t>
          </a:r>
          <a:r>
            <a:rPr lang="en-US" sz="1400" dirty="0" smtClean="0"/>
            <a:t>ability to read familiar but non-decodable words selected from the 100 most common English words. </a:t>
          </a:r>
          <a:endParaRPr lang="en-AU" sz="1400" dirty="0"/>
        </a:p>
      </dgm:t>
    </dgm:pt>
    <dgm:pt modelId="{177C8DD0-4D3F-43D3-9579-EF20C69C09FA}" type="parTrans" cxnId="{B94FE1A1-EA2C-48F4-99A7-81F511EA13C8}">
      <dgm:prSet/>
      <dgm:spPr/>
      <dgm:t>
        <a:bodyPr/>
        <a:lstStyle/>
        <a:p>
          <a:endParaRPr lang="en-AU"/>
        </a:p>
      </dgm:t>
    </dgm:pt>
    <dgm:pt modelId="{433250CE-D103-426D-B5E0-376A496995E5}" type="sibTrans" cxnId="{B94FE1A1-EA2C-48F4-99A7-81F511EA13C8}">
      <dgm:prSet/>
      <dgm:spPr/>
      <dgm:t>
        <a:bodyPr/>
        <a:lstStyle/>
        <a:p>
          <a:endParaRPr lang="en-AU"/>
        </a:p>
      </dgm:t>
    </dgm:pt>
    <dgm:pt modelId="{69FDADCD-E404-4B8E-A9D4-AF64059E941D}">
      <dgm:prSet custT="1"/>
      <dgm:spPr/>
      <dgm:t>
        <a:bodyPr/>
        <a:lstStyle/>
        <a:p>
          <a:pPr rtl="0"/>
          <a:r>
            <a:rPr lang="en-US" sz="1400" b="1" dirty="0" smtClean="0"/>
            <a:t> </a:t>
          </a:r>
          <a:r>
            <a:rPr lang="en-US" sz="1400" dirty="0" smtClean="0"/>
            <a:t>ability to read words that could exist, but do not have meaning. </a:t>
          </a:r>
          <a:endParaRPr lang="en-AU" sz="1400" dirty="0"/>
        </a:p>
      </dgm:t>
    </dgm:pt>
    <dgm:pt modelId="{D804C743-E9ED-4E52-88CC-521438A38694}" type="parTrans" cxnId="{D01D1027-D901-4D10-A586-F7DA29F690BD}">
      <dgm:prSet/>
      <dgm:spPr/>
      <dgm:t>
        <a:bodyPr/>
        <a:lstStyle/>
        <a:p>
          <a:endParaRPr lang="en-AU"/>
        </a:p>
      </dgm:t>
    </dgm:pt>
    <dgm:pt modelId="{351D0E5F-D607-42FC-A1F9-BBF2CF5B9B3F}" type="sibTrans" cxnId="{D01D1027-D901-4D10-A586-F7DA29F690BD}">
      <dgm:prSet/>
      <dgm:spPr/>
      <dgm:t>
        <a:bodyPr/>
        <a:lstStyle/>
        <a:p>
          <a:endParaRPr lang="en-AU"/>
        </a:p>
      </dgm:t>
    </dgm:pt>
    <dgm:pt modelId="{3B8621CA-9F8C-4101-A277-6D79CDB859F4}">
      <dgm:prSet custT="1"/>
      <dgm:spPr/>
      <dgm:t>
        <a:bodyPr/>
        <a:lstStyle/>
        <a:p>
          <a:pPr rtl="0"/>
          <a:r>
            <a:rPr lang="en-US" sz="1400" dirty="0" smtClean="0"/>
            <a:t>ability to read a story of 55 words. The test was timed to one minute.</a:t>
          </a:r>
          <a:endParaRPr lang="en-AU" sz="1400" dirty="0"/>
        </a:p>
      </dgm:t>
    </dgm:pt>
    <dgm:pt modelId="{BE87EE9E-2BD0-4F18-A6C4-42FDD5F30E41}" type="parTrans" cxnId="{473C2183-A599-4513-8427-A16A6CD11ADD}">
      <dgm:prSet/>
      <dgm:spPr/>
      <dgm:t>
        <a:bodyPr/>
        <a:lstStyle/>
        <a:p>
          <a:endParaRPr lang="en-AU"/>
        </a:p>
      </dgm:t>
    </dgm:pt>
    <dgm:pt modelId="{1E40A49E-316D-4E75-8D9B-ADE61DA503E9}" type="sibTrans" cxnId="{473C2183-A599-4513-8427-A16A6CD11ADD}">
      <dgm:prSet/>
      <dgm:spPr/>
      <dgm:t>
        <a:bodyPr/>
        <a:lstStyle/>
        <a:p>
          <a:endParaRPr lang="en-AU"/>
        </a:p>
      </dgm:t>
    </dgm:pt>
    <dgm:pt modelId="{6098CFD0-FAA5-464C-A49F-5CA78B1E9FB5}">
      <dgm:prSet custT="1"/>
      <dgm:spPr/>
      <dgm:t>
        <a:bodyPr/>
        <a:lstStyle/>
        <a:p>
          <a:pPr rtl="0"/>
          <a:r>
            <a:rPr lang="en-US" sz="1400" dirty="0" smtClean="0"/>
            <a:t> ability to answer questions about the story read in the previous section.</a:t>
          </a:r>
          <a:endParaRPr lang="en-AU" sz="1400" dirty="0"/>
        </a:p>
      </dgm:t>
    </dgm:pt>
    <dgm:pt modelId="{4E602722-DA22-4BE3-BCC8-09884029C98C}" type="parTrans" cxnId="{67C18F98-AABA-43A9-B570-0197D54DD4BA}">
      <dgm:prSet/>
      <dgm:spPr/>
      <dgm:t>
        <a:bodyPr/>
        <a:lstStyle/>
        <a:p>
          <a:endParaRPr lang="en-AU"/>
        </a:p>
      </dgm:t>
    </dgm:pt>
    <dgm:pt modelId="{9CEAC2C5-39B7-4DAA-9013-23663803B01D}" type="sibTrans" cxnId="{67C18F98-AABA-43A9-B570-0197D54DD4BA}">
      <dgm:prSet/>
      <dgm:spPr/>
      <dgm:t>
        <a:bodyPr/>
        <a:lstStyle/>
        <a:p>
          <a:endParaRPr lang="en-AU"/>
        </a:p>
      </dgm:t>
    </dgm:pt>
    <dgm:pt modelId="{29261DC1-AC1E-4177-BD07-79EC56CBEF5F}" type="pres">
      <dgm:prSet presAssocID="{5A974087-2E1D-4A90-A4AD-FA8C01C83B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D512CAE-9F7F-4CF7-8DF1-52EAEE793023}" type="pres">
      <dgm:prSet presAssocID="{F721A383-C80C-49C6-B223-9728AC1B2E3E}" presName="linNode" presStyleCnt="0"/>
      <dgm:spPr/>
    </dgm:pt>
    <dgm:pt modelId="{00D9A689-33A4-461C-A042-C0262FB9B540}" type="pres">
      <dgm:prSet presAssocID="{F721A383-C80C-49C6-B223-9728AC1B2E3E}" presName="parentText" presStyleLbl="node1" presStyleIdx="0" presStyleCnt="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0DB1D79-C108-4477-A59E-386982709CEB}" type="pres">
      <dgm:prSet presAssocID="{F721A383-C80C-49C6-B223-9728AC1B2E3E}" presName="descendantText" presStyleLbl="alignAccFollowNode1" presStyleIdx="0" presStyleCnt="5" custLinFactNeighborX="1010" custLinFactNeighborY="347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D0F329-DA1A-45C2-917B-6FB52E99B166}" type="pres">
      <dgm:prSet presAssocID="{1A2F1AEF-9132-49A5-830C-52E4A632F624}" presName="sp" presStyleCnt="0"/>
      <dgm:spPr/>
    </dgm:pt>
    <dgm:pt modelId="{A41B06BF-A0E0-4B7F-B722-15F48AA927AB}" type="pres">
      <dgm:prSet presAssocID="{63D94AFE-FD70-4494-8576-C0F2BF7E3D3A}" presName="linNode" presStyleCnt="0"/>
      <dgm:spPr/>
    </dgm:pt>
    <dgm:pt modelId="{AD83692E-EE4D-4352-A9C3-D6FADD2CF26D}" type="pres">
      <dgm:prSet presAssocID="{63D94AFE-FD70-4494-8576-C0F2BF7E3D3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B7D11C-A809-43FB-8515-49A3178E2CE7}" type="pres">
      <dgm:prSet presAssocID="{63D94AFE-FD70-4494-8576-C0F2BF7E3D3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EE6964-B34D-4854-BFF6-8D0CC856D52F}" type="pres">
      <dgm:prSet presAssocID="{76E8D456-53FD-4D58-9963-BC70D5B188D5}" presName="sp" presStyleCnt="0"/>
      <dgm:spPr/>
    </dgm:pt>
    <dgm:pt modelId="{D2F1BAA9-9B0E-4275-8271-6198233B2028}" type="pres">
      <dgm:prSet presAssocID="{DED44540-CD6E-4ED4-88AC-DBB2DF6C07E4}" presName="linNode" presStyleCnt="0"/>
      <dgm:spPr/>
    </dgm:pt>
    <dgm:pt modelId="{92C834A3-A459-4CB4-9CEB-9AFB964C2333}" type="pres">
      <dgm:prSet presAssocID="{DED44540-CD6E-4ED4-88AC-DBB2DF6C07E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FCAA46-BA7D-4B32-B7B5-AC589983A924}" type="pres">
      <dgm:prSet presAssocID="{DED44540-CD6E-4ED4-88AC-DBB2DF6C07E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934EEB-1381-48D5-A1D1-E11D932F5FCA}" type="pres">
      <dgm:prSet presAssocID="{8D6CCABF-C41E-44B9-B78F-30539992A168}" presName="sp" presStyleCnt="0"/>
      <dgm:spPr/>
    </dgm:pt>
    <dgm:pt modelId="{6349FBD5-71E4-442C-AF25-711C1F93FD0D}" type="pres">
      <dgm:prSet presAssocID="{78161615-4DFA-4AAE-AB97-3FF54AC0FAE4}" presName="linNode" presStyleCnt="0"/>
      <dgm:spPr/>
    </dgm:pt>
    <dgm:pt modelId="{4D46E32A-C374-40C1-BAED-2D8CA929C46A}" type="pres">
      <dgm:prSet presAssocID="{78161615-4DFA-4AAE-AB97-3FF54AC0FAE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25F58E4-EB65-4BE4-B70A-202214F91023}" type="pres">
      <dgm:prSet presAssocID="{78161615-4DFA-4AAE-AB97-3FF54AC0FAE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09917F2-5913-4557-8930-2282AF950316}" type="pres">
      <dgm:prSet presAssocID="{B2E343BE-3F82-4025-9159-C317F2E7A250}" presName="sp" presStyleCnt="0"/>
      <dgm:spPr/>
    </dgm:pt>
    <dgm:pt modelId="{B011AF23-7D39-4C73-9529-3C546A0DE9B0}" type="pres">
      <dgm:prSet presAssocID="{C8408318-2909-4A37-96B6-E86D34110CEB}" presName="linNode" presStyleCnt="0"/>
      <dgm:spPr/>
    </dgm:pt>
    <dgm:pt modelId="{B2AF1D9A-E1C5-43A2-B498-A29438F7563E}" type="pres">
      <dgm:prSet presAssocID="{C8408318-2909-4A37-96B6-E86D34110CE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84476E-AD8D-41E1-B89E-69EE0AE11A3A}" type="pres">
      <dgm:prSet presAssocID="{C8408318-2909-4A37-96B6-E86D34110CE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851E9F3-2EE0-4039-9E6E-FCB415072CB7}" srcId="{5A974087-2E1D-4A90-A4AD-FA8C01C83B86}" destId="{78161615-4DFA-4AAE-AB97-3FF54AC0FAE4}" srcOrd="3" destOrd="0" parTransId="{D6178711-D833-4036-BDAF-E873FAAA01CB}" sibTransId="{B2E343BE-3F82-4025-9159-C317F2E7A250}"/>
    <dgm:cxn modelId="{9F13D2F3-9FD8-4385-91D2-950B6313DF52}" srcId="{5A974087-2E1D-4A90-A4AD-FA8C01C83B86}" destId="{DED44540-CD6E-4ED4-88AC-DBB2DF6C07E4}" srcOrd="2" destOrd="0" parTransId="{7F11DEF1-3500-4FE5-BDDD-026710D37F3B}" sibTransId="{8D6CCABF-C41E-44B9-B78F-30539992A168}"/>
    <dgm:cxn modelId="{ED0EA81D-64D5-469D-BE17-9189E45EABF4}" srcId="{5A974087-2E1D-4A90-A4AD-FA8C01C83B86}" destId="{C8408318-2909-4A37-96B6-E86D34110CEB}" srcOrd="4" destOrd="0" parTransId="{C5F02BC7-9F9B-4F4F-8585-92D38FF3FA8B}" sibTransId="{A97E4745-DD29-4BE3-BE6F-815519EFE73B}"/>
    <dgm:cxn modelId="{D01D1027-D901-4D10-A586-F7DA29F690BD}" srcId="{DED44540-CD6E-4ED4-88AC-DBB2DF6C07E4}" destId="{69FDADCD-E404-4B8E-A9D4-AF64059E941D}" srcOrd="0" destOrd="0" parTransId="{D804C743-E9ED-4E52-88CC-521438A38694}" sibTransId="{351D0E5F-D607-42FC-A1F9-BBF2CF5B9B3F}"/>
    <dgm:cxn modelId="{C57D1304-BCC8-4E68-9AB6-1EA292F19136}" type="presOf" srcId="{69FDADCD-E404-4B8E-A9D4-AF64059E941D}" destId="{55FCAA46-BA7D-4B32-B7B5-AC589983A924}" srcOrd="0" destOrd="0" presId="urn:microsoft.com/office/officeart/2005/8/layout/vList5"/>
    <dgm:cxn modelId="{B94FE1A1-EA2C-48F4-99A7-81F511EA13C8}" srcId="{63D94AFE-FD70-4494-8576-C0F2BF7E3D3A}" destId="{DC347C0E-F40C-4CB3-BE35-8A2A66E9125B}" srcOrd="0" destOrd="0" parTransId="{177C8DD0-4D3F-43D3-9579-EF20C69C09FA}" sibTransId="{433250CE-D103-426D-B5E0-376A496995E5}"/>
    <dgm:cxn modelId="{908A5534-5EDE-43F7-8DC6-8E331723A214}" srcId="{5A974087-2E1D-4A90-A4AD-FA8C01C83B86}" destId="{63D94AFE-FD70-4494-8576-C0F2BF7E3D3A}" srcOrd="1" destOrd="0" parTransId="{997F2EA9-50E0-4CC8-9BAA-D14CEDB71222}" sibTransId="{76E8D456-53FD-4D58-9963-BC70D5B188D5}"/>
    <dgm:cxn modelId="{7CBA2CB4-2084-41F7-A03D-1E6183ECEE39}" type="presOf" srcId="{63D94AFE-FD70-4494-8576-C0F2BF7E3D3A}" destId="{AD83692E-EE4D-4352-A9C3-D6FADD2CF26D}" srcOrd="0" destOrd="0" presId="urn:microsoft.com/office/officeart/2005/8/layout/vList5"/>
    <dgm:cxn modelId="{3427AB11-DA22-4B6B-AC29-40F9F87BB507}" type="presOf" srcId="{DED44540-CD6E-4ED4-88AC-DBB2DF6C07E4}" destId="{92C834A3-A459-4CB4-9CEB-9AFB964C2333}" srcOrd="0" destOrd="0" presId="urn:microsoft.com/office/officeart/2005/8/layout/vList5"/>
    <dgm:cxn modelId="{480316F1-0197-4189-8133-4BAB14D094DD}" type="presOf" srcId="{D666771C-7C44-4794-8E12-C45273C11C3F}" destId="{B0DB1D79-C108-4477-A59E-386982709CEB}" srcOrd="0" destOrd="0" presId="urn:microsoft.com/office/officeart/2005/8/layout/vList5"/>
    <dgm:cxn modelId="{29C2F5BF-3738-42F6-948E-61C5E5986A2D}" type="presOf" srcId="{C8408318-2909-4A37-96B6-E86D34110CEB}" destId="{B2AF1D9A-E1C5-43A2-B498-A29438F7563E}" srcOrd="0" destOrd="0" presId="urn:microsoft.com/office/officeart/2005/8/layout/vList5"/>
    <dgm:cxn modelId="{054F7EDB-BA39-4AD6-8C82-B640330C3300}" type="presOf" srcId="{3B8621CA-9F8C-4101-A277-6D79CDB859F4}" destId="{825F58E4-EB65-4BE4-B70A-202214F91023}" srcOrd="0" destOrd="0" presId="urn:microsoft.com/office/officeart/2005/8/layout/vList5"/>
    <dgm:cxn modelId="{67C18F98-AABA-43A9-B570-0197D54DD4BA}" srcId="{C8408318-2909-4A37-96B6-E86D34110CEB}" destId="{6098CFD0-FAA5-464C-A49F-5CA78B1E9FB5}" srcOrd="0" destOrd="0" parTransId="{4E602722-DA22-4BE3-BCC8-09884029C98C}" sibTransId="{9CEAC2C5-39B7-4DAA-9013-23663803B01D}"/>
    <dgm:cxn modelId="{608F61FA-E25F-4335-96F9-518004C2A017}" type="presOf" srcId="{F721A383-C80C-49C6-B223-9728AC1B2E3E}" destId="{00D9A689-33A4-461C-A042-C0262FB9B540}" srcOrd="0" destOrd="0" presId="urn:microsoft.com/office/officeart/2005/8/layout/vList5"/>
    <dgm:cxn modelId="{5D120EDB-5C80-4BB6-8605-53B5D0EE1DC6}" srcId="{5A974087-2E1D-4A90-A4AD-FA8C01C83B86}" destId="{F721A383-C80C-49C6-B223-9728AC1B2E3E}" srcOrd="0" destOrd="0" parTransId="{44C7DC33-50BC-47B4-B419-7B7D76F93CF0}" sibTransId="{1A2F1AEF-9132-49A5-830C-52E4A632F624}"/>
    <dgm:cxn modelId="{A2EAE6A8-5C37-4E56-BACB-8CC528BA12BE}" srcId="{F721A383-C80C-49C6-B223-9728AC1B2E3E}" destId="{D666771C-7C44-4794-8E12-C45273C11C3F}" srcOrd="0" destOrd="0" parTransId="{48E22431-A863-4150-BD2A-6BAF2C0D8801}" sibTransId="{D69F379B-BC19-4ABB-BB9C-BFD22613705B}"/>
    <dgm:cxn modelId="{50FADB9F-A7AE-4C27-891E-636B803D7EAF}" type="presOf" srcId="{5A974087-2E1D-4A90-A4AD-FA8C01C83B86}" destId="{29261DC1-AC1E-4177-BD07-79EC56CBEF5F}" srcOrd="0" destOrd="0" presId="urn:microsoft.com/office/officeart/2005/8/layout/vList5"/>
    <dgm:cxn modelId="{473C2183-A599-4513-8427-A16A6CD11ADD}" srcId="{78161615-4DFA-4AAE-AB97-3FF54AC0FAE4}" destId="{3B8621CA-9F8C-4101-A277-6D79CDB859F4}" srcOrd="0" destOrd="0" parTransId="{BE87EE9E-2BD0-4F18-A6C4-42FDD5F30E41}" sibTransId="{1E40A49E-316D-4E75-8D9B-ADE61DA503E9}"/>
    <dgm:cxn modelId="{FA21AF40-290B-472F-86BE-B34176DB1FCB}" type="presOf" srcId="{6098CFD0-FAA5-464C-A49F-5CA78B1E9FB5}" destId="{FF84476E-AD8D-41E1-B89E-69EE0AE11A3A}" srcOrd="0" destOrd="0" presId="urn:microsoft.com/office/officeart/2005/8/layout/vList5"/>
    <dgm:cxn modelId="{3C91908F-C9CB-46D4-B8F8-6E88DE3563B3}" type="presOf" srcId="{78161615-4DFA-4AAE-AB97-3FF54AC0FAE4}" destId="{4D46E32A-C374-40C1-BAED-2D8CA929C46A}" srcOrd="0" destOrd="0" presId="urn:microsoft.com/office/officeart/2005/8/layout/vList5"/>
    <dgm:cxn modelId="{7563DFA8-3183-44F7-B93F-E0178A121DAA}" type="presOf" srcId="{DC347C0E-F40C-4CB3-BE35-8A2A66E9125B}" destId="{E4B7D11C-A809-43FB-8515-49A3178E2CE7}" srcOrd="0" destOrd="0" presId="urn:microsoft.com/office/officeart/2005/8/layout/vList5"/>
    <dgm:cxn modelId="{0A87B5B1-A453-4837-B153-190267688015}" type="presParOf" srcId="{29261DC1-AC1E-4177-BD07-79EC56CBEF5F}" destId="{FD512CAE-9F7F-4CF7-8DF1-52EAEE793023}" srcOrd="0" destOrd="0" presId="urn:microsoft.com/office/officeart/2005/8/layout/vList5"/>
    <dgm:cxn modelId="{10F63261-D13B-46BD-A2DB-D3FDAE0165FC}" type="presParOf" srcId="{FD512CAE-9F7F-4CF7-8DF1-52EAEE793023}" destId="{00D9A689-33A4-461C-A042-C0262FB9B540}" srcOrd="0" destOrd="0" presId="urn:microsoft.com/office/officeart/2005/8/layout/vList5"/>
    <dgm:cxn modelId="{E4567233-765F-49DF-9A79-CD5DB21861CE}" type="presParOf" srcId="{FD512CAE-9F7F-4CF7-8DF1-52EAEE793023}" destId="{B0DB1D79-C108-4477-A59E-386982709CEB}" srcOrd="1" destOrd="0" presId="urn:microsoft.com/office/officeart/2005/8/layout/vList5"/>
    <dgm:cxn modelId="{B522F36B-254B-4209-B164-0946C9F7ECAC}" type="presParOf" srcId="{29261DC1-AC1E-4177-BD07-79EC56CBEF5F}" destId="{17D0F329-DA1A-45C2-917B-6FB52E99B166}" srcOrd="1" destOrd="0" presId="urn:microsoft.com/office/officeart/2005/8/layout/vList5"/>
    <dgm:cxn modelId="{1D9BB2DB-0463-4280-AC89-5DD603825EA4}" type="presParOf" srcId="{29261DC1-AC1E-4177-BD07-79EC56CBEF5F}" destId="{A41B06BF-A0E0-4B7F-B722-15F48AA927AB}" srcOrd="2" destOrd="0" presId="urn:microsoft.com/office/officeart/2005/8/layout/vList5"/>
    <dgm:cxn modelId="{4AF4CFBD-B76D-44EA-8683-B9AD1C2669D4}" type="presParOf" srcId="{A41B06BF-A0E0-4B7F-B722-15F48AA927AB}" destId="{AD83692E-EE4D-4352-A9C3-D6FADD2CF26D}" srcOrd="0" destOrd="0" presId="urn:microsoft.com/office/officeart/2005/8/layout/vList5"/>
    <dgm:cxn modelId="{C3D8C4F8-CE60-4FAD-80EA-EF40F11FF6F2}" type="presParOf" srcId="{A41B06BF-A0E0-4B7F-B722-15F48AA927AB}" destId="{E4B7D11C-A809-43FB-8515-49A3178E2CE7}" srcOrd="1" destOrd="0" presId="urn:microsoft.com/office/officeart/2005/8/layout/vList5"/>
    <dgm:cxn modelId="{50C90C5E-39AC-498D-B693-DEBB46DDF96E}" type="presParOf" srcId="{29261DC1-AC1E-4177-BD07-79EC56CBEF5F}" destId="{97EE6964-B34D-4854-BFF6-8D0CC856D52F}" srcOrd="3" destOrd="0" presId="urn:microsoft.com/office/officeart/2005/8/layout/vList5"/>
    <dgm:cxn modelId="{CE0B459F-E225-4CB3-891E-DF2608436A15}" type="presParOf" srcId="{29261DC1-AC1E-4177-BD07-79EC56CBEF5F}" destId="{D2F1BAA9-9B0E-4275-8271-6198233B2028}" srcOrd="4" destOrd="0" presId="urn:microsoft.com/office/officeart/2005/8/layout/vList5"/>
    <dgm:cxn modelId="{5E17C935-C2D6-442D-8E47-49ACF9B34BD8}" type="presParOf" srcId="{D2F1BAA9-9B0E-4275-8271-6198233B2028}" destId="{92C834A3-A459-4CB4-9CEB-9AFB964C2333}" srcOrd="0" destOrd="0" presId="urn:microsoft.com/office/officeart/2005/8/layout/vList5"/>
    <dgm:cxn modelId="{46BC2100-A8FF-4488-806F-A120A2BD035E}" type="presParOf" srcId="{D2F1BAA9-9B0E-4275-8271-6198233B2028}" destId="{55FCAA46-BA7D-4B32-B7B5-AC589983A924}" srcOrd="1" destOrd="0" presId="urn:microsoft.com/office/officeart/2005/8/layout/vList5"/>
    <dgm:cxn modelId="{736EFE3F-16BE-489C-8718-CE41650D08E1}" type="presParOf" srcId="{29261DC1-AC1E-4177-BD07-79EC56CBEF5F}" destId="{38934EEB-1381-48D5-A1D1-E11D932F5FCA}" srcOrd="5" destOrd="0" presId="urn:microsoft.com/office/officeart/2005/8/layout/vList5"/>
    <dgm:cxn modelId="{E1B09014-2F86-4F58-9228-59213CBF7860}" type="presParOf" srcId="{29261DC1-AC1E-4177-BD07-79EC56CBEF5F}" destId="{6349FBD5-71E4-442C-AF25-711C1F93FD0D}" srcOrd="6" destOrd="0" presId="urn:microsoft.com/office/officeart/2005/8/layout/vList5"/>
    <dgm:cxn modelId="{B5E4B12A-4BFE-4D5A-8801-88966F76F6ED}" type="presParOf" srcId="{6349FBD5-71E4-442C-AF25-711C1F93FD0D}" destId="{4D46E32A-C374-40C1-BAED-2D8CA929C46A}" srcOrd="0" destOrd="0" presId="urn:microsoft.com/office/officeart/2005/8/layout/vList5"/>
    <dgm:cxn modelId="{BD2652DB-2785-41CA-9058-6019D39238A6}" type="presParOf" srcId="{6349FBD5-71E4-442C-AF25-711C1F93FD0D}" destId="{825F58E4-EB65-4BE4-B70A-202214F91023}" srcOrd="1" destOrd="0" presId="urn:microsoft.com/office/officeart/2005/8/layout/vList5"/>
    <dgm:cxn modelId="{22B97890-EC6C-47DD-B8C6-5D24EC025924}" type="presParOf" srcId="{29261DC1-AC1E-4177-BD07-79EC56CBEF5F}" destId="{709917F2-5913-4557-8930-2282AF950316}" srcOrd="7" destOrd="0" presId="urn:microsoft.com/office/officeart/2005/8/layout/vList5"/>
    <dgm:cxn modelId="{3CF40BE6-33CB-4D4C-BE1C-DC88AF8BD248}" type="presParOf" srcId="{29261DC1-AC1E-4177-BD07-79EC56CBEF5F}" destId="{B011AF23-7D39-4C73-9529-3C546A0DE9B0}" srcOrd="8" destOrd="0" presId="urn:microsoft.com/office/officeart/2005/8/layout/vList5"/>
    <dgm:cxn modelId="{12AF6E72-9EE5-4B93-83FD-053E8FB7E6DB}" type="presParOf" srcId="{B011AF23-7D39-4C73-9529-3C546A0DE9B0}" destId="{B2AF1D9A-E1C5-43A2-B498-A29438F7563E}" srcOrd="0" destOrd="0" presId="urn:microsoft.com/office/officeart/2005/8/layout/vList5"/>
    <dgm:cxn modelId="{5C4829D9-7C91-41B0-A03B-A90B76A8E4C7}" type="presParOf" srcId="{B011AF23-7D39-4C73-9529-3C546A0DE9B0}" destId="{FF84476E-AD8D-41E1-B89E-69EE0AE11A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C4DA6-69A7-4C05-A9F7-98E8F173D7E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00FADCA-C358-4234-B1B1-6B05421AFCEE}">
      <dgm:prSet phldrT="[Text]"/>
      <dgm:spPr/>
      <dgm:t>
        <a:bodyPr/>
        <a:lstStyle/>
        <a:p>
          <a:r>
            <a:rPr lang="en-AU" dirty="0" smtClean="0"/>
            <a:t>98% of children read story aloud from chalkboard</a:t>
          </a:r>
          <a:endParaRPr lang="en-AU" dirty="0"/>
        </a:p>
      </dgm:t>
    </dgm:pt>
    <dgm:pt modelId="{A377622E-F877-469A-BCFA-183CA7AEF297}" type="parTrans" cxnId="{F180B602-85C5-4945-90D6-0122AB5F2852}">
      <dgm:prSet/>
      <dgm:spPr/>
      <dgm:t>
        <a:bodyPr/>
        <a:lstStyle/>
        <a:p>
          <a:endParaRPr lang="en-AU"/>
        </a:p>
      </dgm:t>
    </dgm:pt>
    <dgm:pt modelId="{A3AE0922-3998-45C6-BF82-AE1A7E17E769}" type="sibTrans" cxnId="{F180B602-85C5-4945-90D6-0122AB5F2852}">
      <dgm:prSet/>
      <dgm:spPr/>
      <dgm:t>
        <a:bodyPr/>
        <a:lstStyle/>
        <a:p>
          <a:endParaRPr lang="en-AU"/>
        </a:p>
      </dgm:t>
    </dgm:pt>
    <dgm:pt modelId="{E3FA1257-B617-4B48-AF3E-7433B98AFF07}">
      <dgm:prSet phldrT="[Text]"/>
      <dgm:spPr/>
      <dgm:t>
        <a:bodyPr/>
        <a:lstStyle/>
        <a:p>
          <a:r>
            <a:rPr lang="en-AU" dirty="0" smtClean="0"/>
            <a:t>83% of pupils answering, relevant questions.</a:t>
          </a:r>
          <a:endParaRPr lang="en-AU" dirty="0"/>
        </a:p>
      </dgm:t>
    </dgm:pt>
    <dgm:pt modelId="{C2CA475B-F9CC-4441-AB51-6672EE7FAC32}" type="parTrans" cxnId="{132C2715-27B4-4CA3-A245-FA7DC27B54F3}">
      <dgm:prSet/>
      <dgm:spPr/>
      <dgm:t>
        <a:bodyPr/>
        <a:lstStyle/>
        <a:p>
          <a:endParaRPr lang="en-AU"/>
        </a:p>
      </dgm:t>
    </dgm:pt>
    <dgm:pt modelId="{B6EE849E-BBB2-459B-973B-1FF70B3D44F6}" type="sibTrans" cxnId="{132C2715-27B4-4CA3-A245-FA7DC27B54F3}">
      <dgm:prSet/>
      <dgm:spPr/>
      <dgm:t>
        <a:bodyPr/>
        <a:lstStyle/>
        <a:p>
          <a:endParaRPr lang="en-AU"/>
        </a:p>
      </dgm:t>
    </dgm:pt>
    <dgm:pt modelId="{41E3E97F-1F0F-423F-81F5-BC74D2C2A861}">
      <dgm:prSet phldrT="[Text]"/>
      <dgm:spPr/>
      <dgm:t>
        <a:bodyPr/>
        <a:lstStyle/>
        <a:p>
          <a:r>
            <a:rPr lang="en-AU" dirty="0" smtClean="0"/>
            <a:t>69% observed teachers teaching sounds</a:t>
          </a:r>
          <a:endParaRPr lang="en-AU" dirty="0"/>
        </a:p>
      </dgm:t>
    </dgm:pt>
    <dgm:pt modelId="{94E7232C-23F1-4757-BF9D-C85110CCBBD3}" type="parTrans" cxnId="{B7990071-8BE4-4071-BD56-A35D84A0139F}">
      <dgm:prSet/>
      <dgm:spPr/>
      <dgm:t>
        <a:bodyPr/>
        <a:lstStyle/>
        <a:p>
          <a:endParaRPr lang="en-AU"/>
        </a:p>
      </dgm:t>
    </dgm:pt>
    <dgm:pt modelId="{869B5ADB-D4EE-4359-B3FE-2DED3AB42172}" type="sibTrans" cxnId="{B7990071-8BE4-4071-BD56-A35D84A0139F}">
      <dgm:prSet/>
      <dgm:spPr/>
      <dgm:t>
        <a:bodyPr/>
        <a:lstStyle/>
        <a:p>
          <a:endParaRPr lang="en-AU"/>
        </a:p>
      </dgm:t>
    </dgm:pt>
    <dgm:pt modelId="{F15F15DE-033B-4B6E-A1BA-E282F7338B5F}">
      <dgm:prSet phldrT="[Text]"/>
      <dgm:spPr/>
      <dgm:t>
        <a:bodyPr/>
        <a:lstStyle/>
        <a:p>
          <a:r>
            <a:rPr lang="en-AU" dirty="0" smtClean="0"/>
            <a:t>79% observed teachers explaining new English words</a:t>
          </a:r>
          <a:endParaRPr lang="en-AU" dirty="0"/>
        </a:p>
      </dgm:t>
    </dgm:pt>
    <dgm:pt modelId="{BBE68CB7-4356-4A39-8B62-BB1A0D377760}" type="parTrans" cxnId="{15A0906B-AC89-423D-B979-1C14D755C5DD}">
      <dgm:prSet/>
      <dgm:spPr/>
      <dgm:t>
        <a:bodyPr/>
        <a:lstStyle/>
        <a:p>
          <a:endParaRPr lang="en-AU"/>
        </a:p>
      </dgm:t>
    </dgm:pt>
    <dgm:pt modelId="{BA0C24BA-1CDC-43B0-A338-1FB10E96E056}" type="sibTrans" cxnId="{15A0906B-AC89-423D-B979-1C14D755C5DD}">
      <dgm:prSet/>
      <dgm:spPr/>
      <dgm:t>
        <a:bodyPr/>
        <a:lstStyle/>
        <a:p>
          <a:endParaRPr lang="en-AU"/>
        </a:p>
      </dgm:t>
    </dgm:pt>
    <dgm:pt modelId="{92573089-04D6-4E67-A280-BD5ECC0EE210}">
      <dgm:prSet/>
      <dgm:spPr/>
      <dgm:t>
        <a:bodyPr/>
        <a:lstStyle/>
        <a:p>
          <a:r>
            <a:rPr lang="en-AU" dirty="0" smtClean="0"/>
            <a:t>98% of teachers read story to the class from the chalkboard</a:t>
          </a:r>
        </a:p>
      </dgm:t>
    </dgm:pt>
    <dgm:pt modelId="{99AD056A-3898-42D5-9234-CB765C857AFA}" type="parTrans" cxnId="{6DF32C3D-F475-42A0-98AA-E3527B54B154}">
      <dgm:prSet/>
      <dgm:spPr/>
      <dgm:t>
        <a:bodyPr/>
        <a:lstStyle/>
        <a:p>
          <a:endParaRPr lang="en-AU"/>
        </a:p>
      </dgm:t>
    </dgm:pt>
    <dgm:pt modelId="{B3FA32D3-1F52-4ECB-B7E2-986390CA0DC6}" type="sibTrans" cxnId="{6DF32C3D-F475-42A0-98AA-E3527B54B154}">
      <dgm:prSet/>
      <dgm:spPr/>
      <dgm:t>
        <a:bodyPr/>
        <a:lstStyle/>
        <a:p>
          <a:endParaRPr lang="en-AU"/>
        </a:p>
      </dgm:t>
    </dgm:pt>
    <dgm:pt modelId="{6A0932B1-0660-4870-84D1-11BE39023C21}">
      <dgm:prSet/>
      <dgm:spPr/>
      <dgm:t>
        <a:bodyPr/>
        <a:lstStyle/>
        <a:p>
          <a:r>
            <a:rPr lang="en-AU" dirty="0" smtClean="0"/>
            <a:t>50% of observed pupils read in groups</a:t>
          </a:r>
        </a:p>
      </dgm:t>
    </dgm:pt>
    <dgm:pt modelId="{1D941461-0D45-46E6-9D7E-1442E455E1E2}" type="parTrans" cxnId="{1B62715A-E21B-4F29-BD5B-5B362B418D5C}">
      <dgm:prSet/>
      <dgm:spPr/>
      <dgm:t>
        <a:bodyPr/>
        <a:lstStyle/>
        <a:p>
          <a:endParaRPr lang="en-AU"/>
        </a:p>
      </dgm:t>
    </dgm:pt>
    <dgm:pt modelId="{8ADCC561-D6A3-4A3A-8F7A-996E990E952E}" type="sibTrans" cxnId="{1B62715A-E21B-4F29-BD5B-5B362B418D5C}">
      <dgm:prSet/>
      <dgm:spPr/>
      <dgm:t>
        <a:bodyPr/>
        <a:lstStyle/>
        <a:p>
          <a:endParaRPr lang="en-AU"/>
        </a:p>
      </dgm:t>
    </dgm:pt>
    <dgm:pt modelId="{4B4BCB6B-A7FB-4CE9-8945-9B553BC35DF8}" type="pres">
      <dgm:prSet presAssocID="{2B4C4DA6-69A7-4C05-A9F7-98E8F173D7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58B32CF-CCCF-4B4C-AB6E-7943F05C4FC2}" type="pres">
      <dgm:prSet presAssocID="{600FADCA-C358-4234-B1B1-6B05421AFCEE}" presName="node" presStyleLbl="node1" presStyleIdx="0" presStyleCnt="6" custLinFactX="6857" custLinFactNeighborX="100000" custLinFactNeighborY="487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197C2D4-6804-4090-942C-4C5CDFE84C5C}" type="pres">
      <dgm:prSet presAssocID="{A3AE0922-3998-45C6-BF82-AE1A7E17E769}" presName="sibTrans" presStyleCnt="0"/>
      <dgm:spPr/>
    </dgm:pt>
    <dgm:pt modelId="{2745FB39-3307-4FE0-9627-25B6BC836B52}" type="pres">
      <dgm:prSet presAssocID="{92573089-04D6-4E67-A280-BD5ECC0EE210}" presName="node" presStyleLbl="node1" presStyleIdx="1" presStyleCnt="6" custLinFactX="-6194" custLinFactNeighborX="-100000" custLinFactNeighborY="-256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731A53-C3F2-445B-9872-A25829CDE9A1}" type="pres">
      <dgm:prSet presAssocID="{B3FA32D3-1F52-4ECB-B7E2-986390CA0DC6}" presName="sibTrans" presStyleCnt="0"/>
      <dgm:spPr/>
    </dgm:pt>
    <dgm:pt modelId="{73383250-293D-4E4A-92DE-5C66AD99F134}" type="pres">
      <dgm:prSet presAssocID="{6A0932B1-0660-4870-84D1-11BE39023C21}" presName="node" presStyleLbl="node1" presStyleIdx="2" presStyleCnt="6" custLinFactNeighborX="-246" custLinFactNeighborY="-256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9810AC-5E23-4F7B-930C-D0D648422233}" type="pres">
      <dgm:prSet presAssocID="{8ADCC561-D6A3-4A3A-8F7A-996E990E952E}" presName="sibTrans" presStyleCnt="0"/>
      <dgm:spPr/>
    </dgm:pt>
    <dgm:pt modelId="{76B61A43-99D1-4585-83FB-B79B2A25238D}" type="pres">
      <dgm:prSet presAssocID="{E3FA1257-B617-4B48-AF3E-7433B98AFF07}" presName="node" presStyleLbl="node1" presStyleIdx="3" presStyleCnt="6" custLinFactNeighborX="64" custLinFactNeighborY="2551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936BB42-089D-4078-A887-B426CCC020E5}" type="pres">
      <dgm:prSet presAssocID="{B6EE849E-BBB2-459B-973B-1FF70B3D44F6}" presName="sibTrans" presStyleCnt="0"/>
      <dgm:spPr/>
    </dgm:pt>
    <dgm:pt modelId="{9B8E2DE3-0D7E-444E-AAD6-D3408B33897C}" type="pres">
      <dgm:prSet presAssocID="{41E3E97F-1F0F-423F-81F5-BC74D2C2A8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C38365-7814-4BB4-AFAF-077FCEAD783F}" type="pres">
      <dgm:prSet presAssocID="{869B5ADB-D4EE-4359-B3FE-2DED3AB42172}" presName="sibTrans" presStyleCnt="0"/>
      <dgm:spPr/>
    </dgm:pt>
    <dgm:pt modelId="{5CA4217C-6CD1-48F4-B1C0-0D0349BF7945}" type="pres">
      <dgm:prSet presAssocID="{F15F15DE-033B-4B6E-A1BA-E282F7338B5F}" presName="node" presStyleLbl="node1" presStyleIdx="5" presStyleCnt="6" custLinFactNeighborX="-3298" custLinFactNeighborY="2551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D22B11D-69D2-4DE0-B8D3-62F3E0CFA478}" type="presOf" srcId="{2B4C4DA6-69A7-4C05-A9F7-98E8F173D7E3}" destId="{4B4BCB6B-A7FB-4CE9-8945-9B553BC35DF8}" srcOrd="0" destOrd="0" presId="urn:microsoft.com/office/officeart/2005/8/layout/default#1"/>
    <dgm:cxn modelId="{E5DE8D9F-8EF6-4F6D-8B1D-54068BBBFE1C}" type="presOf" srcId="{F15F15DE-033B-4B6E-A1BA-E282F7338B5F}" destId="{5CA4217C-6CD1-48F4-B1C0-0D0349BF7945}" srcOrd="0" destOrd="0" presId="urn:microsoft.com/office/officeart/2005/8/layout/default#1"/>
    <dgm:cxn modelId="{132C2715-27B4-4CA3-A245-FA7DC27B54F3}" srcId="{2B4C4DA6-69A7-4C05-A9F7-98E8F173D7E3}" destId="{E3FA1257-B617-4B48-AF3E-7433B98AFF07}" srcOrd="3" destOrd="0" parTransId="{C2CA475B-F9CC-4441-AB51-6672EE7FAC32}" sibTransId="{B6EE849E-BBB2-459B-973B-1FF70B3D44F6}"/>
    <dgm:cxn modelId="{DD1C2D56-D4D5-4397-B51D-D3DAFC6BC457}" type="presOf" srcId="{600FADCA-C358-4234-B1B1-6B05421AFCEE}" destId="{358B32CF-CCCF-4B4C-AB6E-7943F05C4FC2}" srcOrd="0" destOrd="0" presId="urn:microsoft.com/office/officeart/2005/8/layout/default#1"/>
    <dgm:cxn modelId="{F180B602-85C5-4945-90D6-0122AB5F2852}" srcId="{2B4C4DA6-69A7-4C05-A9F7-98E8F173D7E3}" destId="{600FADCA-C358-4234-B1B1-6B05421AFCEE}" srcOrd="0" destOrd="0" parTransId="{A377622E-F877-469A-BCFA-183CA7AEF297}" sibTransId="{A3AE0922-3998-45C6-BF82-AE1A7E17E769}"/>
    <dgm:cxn modelId="{6DF32C3D-F475-42A0-98AA-E3527B54B154}" srcId="{2B4C4DA6-69A7-4C05-A9F7-98E8F173D7E3}" destId="{92573089-04D6-4E67-A280-BD5ECC0EE210}" srcOrd="1" destOrd="0" parTransId="{99AD056A-3898-42D5-9234-CB765C857AFA}" sibTransId="{B3FA32D3-1F52-4ECB-B7E2-986390CA0DC6}"/>
    <dgm:cxn modelId="{3FFA209E-6751-4D54-BE01-1D2111BABC8D}" type="presOf" srcId="{E3FA1257-B617-4B48-AF3E-7433B98AFF07}" destId="{76B61A43-99D1-4585-83FB-B79B2A25238D}" srcOrd="0" destOrd="0" presId="urn:microsoft.com/office/officeart/2005/8/layout/default#1"/>
    <dgm:cxn modelId="{15A0906B-AC89-423D-B979-1C14D755C5DD}" srcId="{2B4C4DA6-69A7-4C05-A9F7-98E8F173D7E3}" destId="{F15F15DE-033B-4B6E-A1BA-E282F7338B5F}" srcOrd="5" destOrd="0" parTransId="{BBE68CB7-4356-4A39-8B62-BB1A0D377760}" sibTransId="{BA0C24BA-1CDC-43B0-A338-1FB10E96E056}"/>
    <dgm:cxn modelId="{B7990071-8BE4-4071-BD56-A35D84A0139F}" srcId="{2B4C4DA6-69A7-4C05-A9F7-98E8F173D7E3}" destId="{41E3E97F-1F0F-423F-81F5-BC74D2C2A861}" srcOrd="4" destOrd="0" parTransId="{94E7232C-23F1-4757-BF9D-C85110CCBBD3}" sibTransId="{869B5ADB-D4EE-4359-B3FE-2DED3AB42172}"/>
    <dgm:cxn modelId="{F7690389-536C-450F-BA3F-C5886A17C37A}" type="presOf" srcId="{41E3E97F-1F0F-423F-81F5-BC74D2C2A861}" destId="{9B8E2DE3-0D7E-444E-AAD6-D3408B33897C}" srcOrd="0" destOrd="0" presId="urn:microsoft.com/office/officeart/2005/8/layout/default#1"/>
    <dgm:cxn modelId="{1B62715A-E21B-4F29-BD5B-5B362B418D5C}" srcId="{2B4C4DA6-69A7-4C05-A9F7-98E8F173D7E3}" destId="{6A0932B1-0660-4870-84D1-11BE39023C21}" srcOrd="2" destOrd="0" parTransId="{1D941461-0D45-46E6-9D7E-1442E455E1E2}" sibTransId="{8ADCC561-D6A3-4A3A-8F7A-996E990E952E}"/>
    <dgm:cxn modelId="{DAC47473-5319-45FA-83C9-40AC6BF32E55}" type="presOf" srcId="{92573089-04D6-4E67-A280-BD5ECC0EE210}" destId="{2745FB39-3307-4FE0-9627-25B6BC836B52}" srcOrd="0" destOrd="0" presId="urn:microsoft.com/office/officeart/2005/8/layout/default#1"/>
    <dgm:cxn modelId="{E91AFD73-C092-449B-8F36-5AB2D0EA298E}" type="presOf" srcId="{6A0932B1-0660-4870-84D1-11BE39023C21}" destId="{73383250-293D-4E4A-92DE-5C66AD99F134}" srcOrd="0" destOrd="0" presId="urn:microsoft.com/office/officeart/2005/8/layout/default#1"/>
    <dgm:cxn modelId="{B626BF92-A341-405B-B3FD-7ED5B56C26F9}" type="presParOf" srcId="{4B4BCB6B-A7FB-4CE9-8945-9B553BC35DF8}" destId="{358B32CF-CCCF-4B4C-AB6E-7943F05C4FC2}" srcOrd="0" destOrd="0" presId="urn:microsoft.com/office/officeart/2005/8/layout/default#1"/>
    <dgm:cxn modelId="{1DFD599C-F83B-4D89-A6D4-44CD282652FA}" type="presParOf" srcId="{4B4BCB6B-A7FB-4CE9-8945-9B553BC35DF8}" destId="{8197C2D4-6804-4090-942C-4C5CDFE84C5C}" srcOrd="1" destOrd="0" presId="urn:microsoft.com/office/officeart/2005/8/layout/default#1"/>
    <dgm:cxn modelId="{D7F37B49-5752-450D-BA2C-D46EDACF6F7C}" type="presParOf" srcId="{4B4BCB6B-A7FB-4CE9-8945-9B553BC35DF8}" destId="{2745FB39-3307-4FE0-9627-25B6BC836B52}" srcOrd="2" destOrd="0" presId="urn:microsoft.com/office/officeart/2005/8/layout/default#1"/>
    <dgm:cxn modelId="{B390A1B1-7D77-4DE6-866E-BA39DC37F506}" type="presParOf" srcId="{4B4BCB6B-A7FB-4CE9-8945-9B553BC35DF8}" destId="{C0731A53-C3F2-445B-9872-A25829CDE9A1}" srcOrd="3" destOrd="0" presId="urn:microsoft.com/office/officeart/2005/8/layout/default#1"/>
    <dgm:cxn modelId="{472FE639-2291-4BE4-9341-9B5A546BAEBA}" type="presParOf" srcId="{4B4BCB6B-A7FB-4CE9-8945-9B553BC35DF8}" destId="{73383250-293D-4E4A-92DE-5C66AD99F134}" srcOrd="4" destOrd="0" presId="urn:microsoft.com/office/officeart/2005/8/layout/default#1"/>
    <dgm:cxn modelId="{5D0090F5-1A65-40D3-82C5-789226867C64}" type="presParOf" srcId="{4B4BCB6B-A7FB-4CE9-8945-9B553BC35DF8}" destId="{4C9810AC-5E23-4F7B-930C-D0D648422233}" srcOrd="5" destOrd="0" presId="urn:microsoft.com/office/officeart/2005/8/layout/default#1"/>
    <dgm:cxn modelId="{4E9BD597-BBBE-4E43-9F18-F5ADF3938C87}" type="presParOf" srcId="{4B4BCB6B-A7FB-4CE9-8945-9B553BC35DF8}" destId="{76B61A43-99D1-4585-83FB-B79B2A25238D}" srcOrd="6" destOrd="0" presId="urn:microsoft.com/office/officeart/2005/8/layout/default#1"/>
    <dgm:cxn modelId="{82D1E200-C841-48B3-AD84-6137AAD280BF}" type="presParOf" srcId="{4B4BCB6B-A7FB-4CE9-8945-9B553BC35DF8}" destId="{C936BB42-089D-4078-A887-B426CCC020E5}" srcOrd="7" destOrd="0" presId="urn:microsoft.com/office/officeart/2005/8/layout/default#1"/>
    <dgm:cxn modelId="{56A654DC-B56F-493F-82E8-DD67C7ED917E}" type="presParOf" srcId="{4B4BCB6B-A7FB-4CE9-8945-9B553BC35DF8}" destId="{9B8E2DE3-0D7E-444E-AAD6-D3408B33897C}" srcOrd="8" destOrd="0" presId="urn:microsoft.com/office/officeart/2005/8/layout/default#1"/>
    <dgm:cxn modelId="{3D461F74-CCA3-46B5-A2EB-65D0D3783741}" type="presParOf" srcId="{4B4BCB6B-A7FB-4CE9-8945-9B553BC35DF8}" destId="{42C38365-7814-4BB4-AFAF-077FCEAD783F}" srcOrd="9" destOrd="0" presId="urn:microsoft.com/office/officeart/2005/8/layout/default#1"/>
    <dgm:cxn modelId="{A3AFB32A-2790-49DE-A932-BB686C21175F}" type="presParOf" srcId="{4B4BCB6B-A7FB-4CE9-8945-9B553BC35DF8}" destId="{5CA4217C-6CD1-48F4-B1C0-0D0349BF794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45171-42C6-42AF-8B44-6432EDAF24E0}">
      <dsp:nvSpPr>
        <dsp:cNvPr id="0" name=""/>
        <dsp:cNvSpPr/>
      </dsp:nvSpPr>
      <dsp:spPr>
        <a:xfrm>
          <a:off x="642580" y="0"/>
          <a:ext cx="7282576" cy="547211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7427A-557B-41FD-84C4-8C8B9D5C00CF}">
      <dsp:nvSpPr>
        <dsp:cNvPr id="0" name=""/>
        <dsp:cNvSpPr/>
      </dsp:nvSpPr>
      <dsp:spPr>
        <a:xfrm>
          <a:off x="3765" y="1641633"/>
          <a:ext cx="1646193" cy="21888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solidFill>
                <a:schemeClr val="tx2">
                  <a:lumMod val="50000"/>
                </a:schemeClr>
              </a:solidFill>
            </a:rPr>
            <a:t>Duration of primary pre-service training has increased from two to three years, with more emphasis on literacy and numeracy</a:t>
          </a:r>
          <a:r>
            <a:rPr lang="en-US" sz="1500" b="0" i="1" kern="12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en-GB" sz="1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4126" y="1721994"/>
        <a:ext cx="1485471" cy="2028123"/>
      </dsp:txXfrm>
    </dsp:sp>
    <dsp:sp modelId="{A882D550-63B8-4B1A-8AE6-DA9DFECD2569}">
      <dsp:nvSpPr>
        <dsp:cNvPr id="0" name=""/>
        <dsp:cNvSpPr/>
      </dsp:nvSpPr>
      <dsp:spPr>
        <a:xfrm>
          <a:off x="1732268" y="1641633"/>
          <a:ext cx="1646193" cy="2188845"/>
        </a:xfrm>
        <a:prstGeom prst="roundRect">
          <a:avLst/>
        </a:prstGeom>
        <a:solidFill>
          <a:schemeClr val="accent5">
            <a:hueOff val="2229483"/>
            <a:satOff val="-5097"/>
            <a:lumOff val="11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solidFill>
                <a:schemeClr val="tx2">
                  <a:lumMod val="50000"/>
                </a:schemeClr>
              </a:solidFill>
            </a:rPr>
            <a:t>The first national survey of the English language proficiency of primary teachers was conducted</a:t>
          </a:r>
          <a:r>
            <a:rPr lang="en-US" sz="1500" b="0" i="1" kern="1200" dirty="0" smtClean="0">
              <a:solidFill>
                <a:schemeClr val="tx2">
                  <a:lumMod val="50000"/>
                </a:schemeClr>
              </a:solidFill>
            </a:rPr>
            <a:t> </a:t>
          </a:r>
          <a:endParaRPr lang="en-GB" sz="1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12629" y="1721994"/>
        <a:ext cx="1485471" cy="2028123"/>
      </dsp:txXfrm>
    </dsp:sp>
    <dsp:sp modelId="{0CA9F91C-FEEF-4F74-8548-BDDF250A58E9}">
      <dsp:nvSpPr>
        <dsp:cNvPr id="0" name=""/>
        <dsp:cNvSpPr/>
      </dsp:nvSpPr>
      <dsp:spPr>
        <a:xfrm>
          <a:off x="3460771" y="1641633"/>
          <a:ext cx="1646193" cy="2188845"/>
        </a:xfrm>
        <a:prstGeom prst="roundRect">
          <a:avLst/>
        </a:prstGeom>
        <a:solidFill>
          <a:schemeClr val="accent5">
            <a:hueOff val="4458966"/>
            <a:satOff val="-10194"/>
            <a:lumOff val="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2">
                  <a:lumMod val="50000"/>
                </a:schemeClr>
              </a:solidFill>
            </a:rPr>
            <a:t>Primary teachers and trainers were asked their opinions about teacher education in a review pre-service primary teacher training</a:t>
          </a: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</a:rPr>
            <a:t>)</a:t>
          </a:r>
          <a:r>
            <a:rPr lang="en-US" sz="1000" b="1" i="1" kern="12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en-GB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41132" y="1721994"/>
        <a:ext cx="1485471" cy="2028123"/>
      </dsp:txXfrm>
    </dsp:sp>
    <dsp:sp modelId="{FA0DBC80-4571-4081-A6DD-44ECC472CD63}">
      <dsp:nvSpPr>
        <dsp:cNvPr id="0" name=""/>
        <dsp:cNvSpPr/>
      </dsp:nvSpPr>
      <dsp:spPr>
        <a:xfrm>
          <a:off x="5189274" y="1641633"/>
          <a:ext cx="1646193" cy="2188845"/>
        </a:xfrm>
        <a:prstGeom prst="roundRect">
          <a:avLst/>
        </a:prstGeom>
        <a:solidFill>
          <a:schemeClr val="accent5">
            <a:hueOff val="6688448"/>
            <a:satOff val="-15291"/>
            <a:lumOff val="3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2">
                  <a:lumMod val="50000"/>
                </a:schemeClr>
              </a:solidFill>
            </a:rPr>
            <a:t>A standards-based curriculum has been introduced, together with classroom libraries, and scripted daily lessons for elementary Engli</a:t>
          </a:r>
          <a:r>
            <a:rPr lang="en-US" sz="1400" b="0" i="1" kern="1200" dirty="0" smtClean="0">
              <a:solidFill>
                <a:schemeClr val="tx2">
                  <a:lumMod val="50000"/>
                </a:schemeClr>
              </a:solidFill>
            </a:rPr>
            <a:t>sh</a:t>
          </a:r>
          <a:endParaRPr lang="en-GB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69635" y="1721994"/>
        <a:ext cx="1485471" cy="2028123"/>
      </dsp:txXfrm>
    </dsp:sp>
    <dsp:sp modelId="{0630B025-2692-48D6-A3D1-6279F3C761CB}">
      <dsp:nvSpPr>
        <dsp:cNvPr id="0" name=""/>
        <dsp:cNvSpPr/>
      </dsp:nvSpPr>
      <dsp:spPr>
        <a:xfrm>
          <a:off x="6921543" y="1655839"/>
          <a:ext cx="1646193" cy="2188845"/>
        </a:xfrm>
        <a:prstGeom prst="roundRect">
          <a:avLst/>
        </a:prstGeom>
        <a:solidFill>
          <a:schemeClr val="accent5">
            <a:hueOff val="8917931"/>
            <a:satOff val="-20388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</a:rPr>
            <a:t>All primary language pre-service courses in early reading and writing have been replaced or updated.</a:t>
          </a:r>
          <a:endParaRPr lang="en-US" sz="16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001904" y="1736200"/>
        <a:ext cx="1485471" cy="2028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1D79-C108-4477-A59E-386982709CEB}">
      <dsp:nvSpPr>
        <dsp:cNvPr id="0" name=""/>
        <dsp:cNvSpPr/>
      </dsp:nvSpPr>
      <dsp:spPr>
        <a:xfrm rot="5400000">
          <a:off x="4943461" y="-1947932"/>
          <a:ext cx="88547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ability to read commonly used decodable words</a:t>
          </a:r>
          <a:endParaRPr lang="en-AU" sz="1400" kern="1200" dirty="0"/>
        </a:p>
      </dsp:txBody>
      <dsp:txXfrm rot="-5400000">
        <a:off x="2851517" y="187237"/>
        <a:ext cx="5026138" cy="799023"/>
      </dsp:txXfrm>
    </dsp:sp>
    <dsp:sp modelId="{00D9A689-33A4-461C-A042-C0262FB9B540}">
      <dsp:nvSpPr>
        <dsp:cNvPr id="0" name=""/>
        <dsp:cNvSpPr/>
      </dsp:nvSpPr>
      <dsp:spPr>
        <a:xfrm>
          <a:off x="0" y="0"/>
          <a:ext cx="2851516" cy="110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Familiar decodable word reading:</a:t>
          </a:r>
          <a:endParaRPr lang="en-AU" sz="2500" kern="1200" dirty="0"/>
        </a:p>
      </dsp:txBody>
      <dsp:txXfrm>
        <a:off x="54032" y="54032"/>
        <a:ext cx="2743452" cy="998777"/>
      </dsp:txXfrm>
    </dsp:sp>
    <dsp:sp modelId="{E4B7D11C-A809-43FB-8515-49A3178E2CE7}">
      <dsp:nvSpPr>
        <dsp:cNvPr id="0" name=""/>
        <dsp:cNvSpPr/>
      </dsp:nvSpPr>
      <dsp:spPr>
        <a:xfrm rot="5400000">
          <a:off x="4943461" y="-816545"/>
          <a:ext cx="88547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 </a:t>
          </a:r>
          <a:r>
            <a:rPr lang="en-US" sz="1400" kern="1200" dirty="0" smtClean="0"/>
            <a:t>ability to read familiar but non-decodable words selected from the 100 most common English words. </a:t>
          </a:r>
          <a:endParaRPr lang="en-AU" sz="1400" kern="1200" dirty="0"/>
        </a:p>
      </dsp:txBody>
      <dsp:txXfrm rot="-5400000">
        <a:off x="2851517" y="1318624"/>
        <a:ext cx="5026138" cy="799023"/>
      </dsp:txXfrm>
    </dsp:sp>
    <dsp:sp modelId="{AD83692E-EE4D-4352-A9C3-D6FADD2CF26D}">
      <dsp:nvSpPr>
        <dsp:cNvPr id="0" name=""/>
        <dsp:cNvSpPr/>
      </dsp:nvSpPr>
      <dsp:spPr>
        <a:xfrm>
          <a:off x="0" y="1164715"/>
          <a:ext cx="2851516" cy="110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Familiar sight word reading:</a:t>
          </a:r>
          <a:endParaRPr lang="en-AU" sz="2500" kern="1200" dirty="0"/>
        </a:p>
      </dsp:txBody>
      <dsp:txXfrm>
        <a:off x="54032" y="1218747"/>
        <a:ext cx="2743452" cy="998777"/>
      </dsp:txXfrm>
    </dsp:sp>
    <dsp:sp modelId="{55FCAA46-BA7D-4B32-B7B5-AC589983A924}">
      <dsp:nvSpPr>
        <dsp:cNvPr id="0" name=""/>
        <dsp:cNvSpPr/>
      </dsp:nvSpPr>
      <dsp:spPr>
        <a:xfrm rot="5400000">
          <a:off x="4943461" y="345638"/>
          <a:ext cx="88547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 </a:t>
          </a:r>
          <a:r>
            <a:rPr lang="en-US" sz="1400" kern="1200" dirty="0" smtClean="0"/>
            <a:t>ability to read words that could exist, but do not have meaning. </a:t>
          </a:r>
          <a:endParaRPr lang="en-AU" sz="1400" kern="1200" dirty="0"/>
        </a:p>
      </dsp:txBody>
      <dsp:txXfrm rot="-5400000">
        <a:off x="2851517" y="2480808"/>
        <a:ext cx="5026138" cy="799023"/>
      </dsp:txXfrm>
    </dsp:sp>
    <dsp:sp modelId="{92C834A3-A459-4CB4-9CEB-9AFB964C2333}">
      <dsp:nvSpPr>
        <dsp:cNvPr id="0" name=""/>
        <dsp:cNvSpPr/>
      </dsp:nvSpPr>
      <dsp:spPr>
        <a:xfrm>
          <a:off x="0" y="2326899"/>
          <a:ext cx="2851516" cy="110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Invented words:</a:t>
          </a:r>
          <a:endParaRPr lang="en-AU" sz="2500" kern="1200" dirty="0"/>
        </a:p>
      </dsp:txBody>
      <dsp:txXfrm>
        <a:off x="54032" y="2380931"/>
        <a:ext cx="2743452" cy="998777"/>
      </dsp:txXfrm>
    </dsp:sp>
    <dsp:sp modelId="{825F58E4-EB65-4BE4-B70A-202214F91023}">
      <dsp:nvSpPr>
        <dsp:cNvPr id="0" name=""/>
        <dsp:cNvSpPr/>
      </dsp:nvSpPr>
      <dsp:spPr>
        <a:xfrm rot="5400000">
          <a:off x="4943461" y="1507822"/>
          <a:ext cx="88547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ability to read a story of 55 words. The test was timed to one minute.</a:t>
          </a:r>
          <a:endParaRPr lang="en-AU" sz="1400" kern="1200" dirty="0"/>
        </a:p>
      </dsp:txBody>
      <dsp:txXfrm rot="-5400000">
        <a:off x="2851517" y="3642992"/>
        <a:ext cx="5026138" cy="799023"/>
      </dsp:txXfrm>
    </dsp:sp>
    <dsp:sp modelId="{4D46E32A-C374-40C1-BAED-2D8CA929C46A}">
      <dsp:nvSpPr>
        <dsp:cNvPr id="0" name=""/>
        <dsp:cNvSpPr/>
      </dsp:nvSpPr>
      <dsp:spPr>
        <a:xfrm>
          <a:off x="0" y="3489082"/>
          <a:ext cx="2851516" cy="110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Oral reading (read a story) fluency:</a:t>
          </a:r>
          <a:endParaRPr lang="en-AU" sz="2500" kern="1200" dirty="0"/>
        </a:p>
      </dsp:txBody>
      <dsp:txXfrm>
        <a:off x="54032" y="3543114"/>
        <a:ext cx="2743452" cy="998777"/>
      </dsp:txXfrm>
    </dsp:sp>
    <dsp:sp modelId="{FF84476E-AD8D-41E1-B89E-69EE0AE11A3A}">
      <dsp:nvSpPr>
        <dsp:cNvPr id="0" name=""/>
        <dsp:cNvSpPr/>
      </dsp:nvSpPr>
      <dsp:spPr>
        <a:xfrm rot="5400000">
          <a:off x="4943461" y="2670006"/>
          <a:ext cx="88547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ability to answer questions about the story read in the previous section.</a:t>
          </a:r>
          <a:endParaRPr lang="en-AU" sz="1400" kern="1200" dirty="0"/>
        </a:p>
      </dsp:txBody>
      <dsp:txXfrm rot="-5400000">
        <a:off x="2851517" y="4805176"/>
        <a:ext cx="5026138" cy="799023"/>
      </dsp:txXfrm>
    </dsp:sp>
    <dsp:sp modelId="{B2AF1D9A-E1C5-43A2-B498-A29438F7563E}">
      <dsp:nvSpPr>
        <dsp:cNvPr id="0" name=""/>
        <dsp:cNvSpPr/>
      </dsp:nvSpPr>
      <dsp:spPr>
        <a:xfrm>
          <a:off x="0" y="4651266"/>
          <a:ext cx="2851516" cy="110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Reading comprehension:</a:t>
          </a:r>
          <a:endParaRPr lang="en-AU" sz="2500" kern="1200" dirty="0"/>
        </a:p>
      </dsp:txBody>
      <dsp:txXfrm>
        <a:off x="54032" y="4705298"/>
        <a:ext cx="2743452" cy="998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32CF-CCCF-4B4C-AB6E-7943F05C4FC2}">
      <dsp:nvSpPr>
        <dsp:cNvPr id="0" name=""/>
        <dsp:cNvSpPr/>
      </dsp:nvSpPr>
      <dsp:spPr>
        <a:xfrm>
          <a:off x="2668578" y="762002"/>
          <a:ext cx="2497335" cy="149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98% of children read story aloud from chalkboard</a:t>
          </a:r>
          <a:endParaRPr lang="en-AU" sz="2300" kern="1200" dirty="0"/>
        </a:p>
      </dsp:txBody>
      <dsp:txXfrm>
        <a:off x="2668578" y="762002"/>
        <a:ext cx="2497335" cy="1498401"/>
      </dsp:txXfrm>
    </dsp:sp>
    <dsp:sp modelId="{2745FB39-3307-4FE0-9627-25B6BC836B52}">
      <dsp:nvSpPr>
        <dsp:cNvPr id="0" name=""/>
        <dsp:cNvSpPr/>
      </dsp:nvSpPr>
      <dsp:spPr>
        <a:xfrm>
          <a:off x="95048" y="304795"/>
          <a:ext cx="2497335" cy="149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98% of teachers read story to the class from the chalkboard</a:t>
          </a:r>
        </a:p>
      </dsp:txBody>
      <dsp:txXfrm>
        <a:off x="95048" y="304795"/>
        <a:ext cx="2497335" cy="1498401"/>
      </dsp:txXfrm>
    </dsp:sp>
    <dsp:sp modelId="{73383250-293D-4E4A-92DE-5C66AD99F134}">
      <dsp:nvSpPr>
        <dsp:cNvPr id="0" name=""/>
        <dsp:cNvSpPr/>
      </dsp:nvSpPr>
      <dsp:spPr>
        <a:xfrm>
          <a:off x="5487995" y="304795"/>
          <a:ext cx="2497335" cy="149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50% of observed pupils read in groups</a:t>
          </a:r>
        </a:p>
      </dsp:txBody>
      <dsp:txXfrm>
        <a:off x="5487995" y="304795"/>
        <a:ext cx="2497335" cy="1498401"/>
      </dsp:txXfrm>
    </dsp:sp>
    <dsp:sp modelId="{76B61A43-99D1-4585-83FB-B79B2A25238D}">
      <dsp:nvSpPr>
        <dsp:cNvPr id="0" name=""/>
        <dsp:cNvSpPr/>
      </dsp:nvSpPr>
      <dsp:spPr>
        <a:xfrm>
          <a:off x="1598" y="2819392"/>
          <a:ext cx="2497335" cy="149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83% of pupils answering, relevant questions.</a:t>
          </a:r>
          <a:endParaRPr lang="en-AU" sz="2300" kern="1200" dirty="0"/>
        </a:p>
      </dsp:txBody>
      <dsp:txXfrm>
        <a:off x="1598" y="2819392"/>
        <a:ext cx="2497335" cy="1498401"/>
      </dsp:txXfrm>
    </dsp:sp>
    <dsp:sp modelId="{9B8E2DE3-0D7E-444E-AAD6-D3408B33897C}">
      <dsp:nvSpPr>
        <dsp:cNvPr id="0" name=""/>
        <dsp:cNvSpPr/>
      </dsp:nvSpPr>
      <dsp:spPr>
        <a:xfrm>
          <a:off x="2747069" y="2437060"/>
          <a:ext cx="2497335" cy="149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69% observed teachers teaching sounds</a:t>
          </a:r>
          <a:endParaRPr lang="en-AU" sz="2300" kern="1200" dirty="0"/>
        </a:p>
      </dsp:txBody>
      <dsp:txXfrm>
        <a:off x="2747069" y="2437060"/>
        <a:ext cx="2497335" cy="1498401"/>
      </dsp:txXfrm>
    </dsp:sp>
    <dsp:sp modelId="{5CA4217C-6CD1-48F4-B1C0-0D0349BF7945}">
      <dsp:nvSpPr>
        <dsp:cNvPr id="0" name=""/>
        <dsp:cNvSpPr/>
      </dsp:nvSpPr>
      <dsp:spPr>
        <a:xfrm>
          <a:off x="5411776" y="2819392"/>
          <a:ext cx="2497335" cy="149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79% observed teachers explaining new English words</a:t>
          </a:r>
          <a:endParaRPr lang="en-AU" sz="2300" kern="1200" dirty="0"/>
        </a:p>
      </dsp:txBody>
      <dsp:txXfrm>
        <a:off x="5411776" y="2819392"/>
        <a:ext cx="2497335" cy="1498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8327691-65A2-43FC-9134-A745535804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0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393F73B-6065-4223-A1F9-963765B3C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Unlocking Talent Project currently targeting 70 schools</a:t>
            </a:r>
          </a:p>
          <a:p>
            <a:r>
              <a:rPr lang="en-GB" dirty="0" smtClean="0"/>
              <a:t> 30 </a:t>
            </a:r>
            <a:r>
              <a:rPr lang="en-GB" dirty="0" err="1" smtClean="0"/>
              <a:t>ipads</a:t>
            </a:r>
            <a:r>
              <a:rPr lang="en-GB" dirty="0" smtClean="0"/>
              <a:t> per</a:t>
            </a:r>
            <a:r>
              <a:rPr lang="en-GB" baseline="0" dirty="0" smtClean="0"/>
              <a:t> school</a:t>
            </a:r>
          </a:p>
          <a:p>
            <a:r>
              <a:rPr lang="en-GB" baseline="0" dirty="0" smtClean="0"/>
              <a:t>Use of literacy and numeracy  software for learners with disabilities</a:t>
            </a:r>
          </a:p>
          <a:p>
            <a:r>
              <a:rPr lang="en-GB" baseline="0" dirty="0" smtClean="0"/>
              <a:t>Teacher training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Random</a:t>
            </a:r>
            <a:r>
              <a:rPr lang="en-GB" baseline="0" dirty="0" smtClean="0"/>
              <a:t> controlled trial  conducted by University of Nottingham University   showed 18 months gains in numeracy  within a 8 week period</a:t>
            </a:r>
          </a:p>
          <a:p>
            <a:r>
              <a:rPr lang="en-GB" baseline="0" dirty="0" smtClean="0"/>
              <a:t>Currently University of Nottingham University and University of Malawi engaged to strengthen the project evidence  base within 3 years of  project implementation.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2.5 million subscribers 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Many teachers now own or use mobile phones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91.9% of </a:t>
            </a:r>
            <a:r>
              <a:rPr lang="en-US" sz="1200" dirty="0" smtClean="0"/>
              <a:t>the teachers in this study own mobile phones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2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smtClean="0">
                <a:solidFill>
                  <a:schemeClr val="tx2">
                    <a:lumMod val="50000"/>
                  </a:schemeClr>
                </a:solidFill>
              </a:rPr>
              <a:t>(first time education research in PNG used a phone bank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73B-6065-4223-A1F9-963765B3C5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6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NG info\My work\Conference papers\National Education Conference, University of Goroka - July 2013\Supporting info\SMS Story pics\066.JPG"/>
          <p:cNvPicPr>
            <a:picLocks noChangeAspect="1" noChangeArrowheads="1"/>
          </p:cNvPicPr>
          <p:nvPr userDrawn="1"/>
        </p:nvPicPr>
        <p:blipFill>
          <a:blip r:embed="rId2" cstate="print"/>
          <a:srcRect l="10400"/>
          <a:stretch>
            <a:fillRect/>
          </a:stretch>
        </p:blipFill>
        <p:spPr bwMode="auto">
          <a:xfrm>
            <a:off x="951881" y="0"/>
            <a:ext cx="8192119" cy="6858001"/>
          </a:xfrm>
          <a:prstGeom prst="rect">
            <a:avLst/>
          </a:prstGeom>
          <a:noFill/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7" name="Picture 16" descr="VSO_white on 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/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7"/>
          </p:nvPr>
        </p:nvSpPr>
        <p:spPr>
          <a:xfrm>
            <a:off x="684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28"/>
          </p:nvPr>
        </p:nvSpPr>
        <p:spPr>
          <a:xfrm>
            <a:off x="4752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12" name="Picture 11" descr="VSO_white on purp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000" y="1500174"/>
            <a:ext cx="3420000" cy="1980000"/>
          </a:xfrm>
        </p:spPr>
        <p:txBody>
          <a:bodyPr lIns="0" tIns="0" rIns="0" bIns="0"/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00" y="3564000"/>
            <a:ext cx="3420000" cy="1440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84000" y="900000"/>
            <a:ext cx="39243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84000" y="3564000"/>
            <a:ext cx="39243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12" name="Picture 11" descr="VSO_white on purp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1500174"/>
            <a:ext cx="4320000" cy="1980000"/>
          </a:xfrm>
        </p:spPr>
        <p:txBody>
          <a:bodyPr lIns="0" tIns="0" rIns="0" bIns="0"/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3564000"/>
            <a:ext cx="4320000" cy="1440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 rot="5400000">
            <a:off x="1133181" y="-1133182"/>
            <a:ext cx="6877637" cy="9144000"/>
          </a:xfrm>
          <a:prstGeom prst="rect">
            <a:avLst/>
          </a:prstGeom>
          <a:solidFill>
            <a:srgbClr val="37424A"/>
          </a:solidFill>
          <a:ln w="9525">
            <a:solidFill>
              <a:srgbClr val="37424A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800" b="0" i="0" baseline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ound Single Corner Rectangle 9"/>
          <p:cNvSpPr/>
          <p:nvPr userDrawn="1"/>
        </p:nvSpPr>
        <p:spPr bwMode="auto">
          <a:xfrm rot="16200000" flipH="1">
            <a:off x="1199970" y="-1092464"/>
            <a:ext cx="6878258" cy="9063191"/>
          </a:xfrm>
          <a:prstGeom prst="round1Rect">
            <a:avLst>
              <a:gd name="adj" fmla="val 10095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800" b="0" i="0" baseline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395536" y="980728"/>
            <a:ext cx="8568000" cy="547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77800" marR="0" indent="-17780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D0075"/>
              </a:buClr>
              <a:buSzTx/>
              <a:buFont typeface="Arial" pitchFamily="34" charset="0"/>
              <a:buChar char="•"/>
              <a:tabLst/>
              <a:defRPr lang="en-US" sz="1800" baseline="0" dirty="0" smtClean="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531813" indent="-176213" defTabSz="360000">
              <a:spcBef>
                <a:spcPts val="0"/>
              </a:spcBef>
              <a:buClr>
                <a:srgbClr val="AD0075"/>
              </a:buClr>
              <a:buFont typeface="Arial" pitchFamily="34" charset="0"/>
              <a:buChar char="•"/>
              <a:defRPr sz="1800">
                <a:solidFill>
                  <a:srgbClr val="37424A"/>
                </a:solidFill>
              </a:defRPr>
            </a:lvl2pPr>
            <a:lvl3pPr marL="900113" indent="-176213" defTabSz="360000">
              <a:spcBef>
                <a:spcPts val="300"/>
              </a:spcBef>
              <a:buClr>
                <a:srgbClr val="AD0075"/>
              </a:buClr>
              <a:buFont typeface="Arial" pitchFamily="34" charset="0"/>
              <a:buChar char="•"/>
              <a:defRPr sz="1800">
                <a:solidFill>
                  <a:srgbClr val="37424A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text: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D248F"/>
              </a:buClr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260648"/>
            <a:ext cx="8568952" cy="5040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pic>
        <p:nvPicPr>
          <p:cNvPr id="7" name="Picture 6" descr="VSO_purpl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302291" y="6067812"/>
            <a:ext cx="590189" cy="45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73024" y="6505599"/>
            <a:ext cx="3965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fld id="{DF8A4E23-C615-4FA0-AB10-93CF671E7178}" type="slidenum">
              <a:rPr lang="en-GB" sz="1400" b="0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GB" sz="1400" b="0" i="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9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CECC5F-E23A-474F-B733-F79D3A3C550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C137F-AEC7-514D-A8C1-284DAFB7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_K8R447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9" descr="VSO_white on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gdon_090616_4542_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9" descr="VSO_white on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RA_11012010_02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9" descr="VSO_white on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auto">
          <a:xfrm>
            <a:off x="0" y="24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2428875 w 9144000"/>
              <a:gd name="connsiteY4" fmla="*/ 67151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277287"/>
              <a:gd name="connsiteY0" fmla="*/ 0 h 6858000"/>
              <a:gd name="connsiteX1" fmla="*/ 9144000 w 9277287"/>
              <a:gd name="connsiteY1" fmla="*/ 0 h 6858000"/>
              <a:gd name="connsiteX2" fmla="*/ 9277287 w 9277287"/>
              <a:gd name="connsiteY2" fmla="*/ 5681643 h 6858000"/>
              <a:gd name="connsiteX3" fmla="*/ 9144000 w 9277287"/>
              <a:gd name="connsiteY3" fmla="*/ 6858000 h 6858000"/>
              <a:gd name="connsiteX4" fmla="*/ 2428875 w 9277287"/>
              <a:gd name="connsiteY4" fmla="*/ 6857952 h 6858000"/>
              <a:gd name="connsiteX5" fmla="*/ 0 w 9277287"/>
              <a:gd name="connsiteY5" fmla="*/ 6858000 h 6858000"/>
              <a:gd name="connsiteX6" fmla="*/ 0 w 9277287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7205553 w 9144000"/>
              <a:gd name="connsiteY2" fmla="*/ 4395735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347 w 9144000"/>
              <a:gd name="connsiteY2" fmla="*/ 503865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347 w 9144000"/>
              <a:gd name="connsiteY2" fmla="*/ 503865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419935 w 9144000"/>
              <a:gd name="connsiteY2" fmla="*/ 468143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283 w 9144000"/>
              <a:gd name="connsiteY2" fmla="*/ 489572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283 w 9144000"/>
              <a:gd name="connsiteY2" fmla="*/ 489572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777061 w 9144000"/>
              <a:gd name="connsiteY2" fmla="*/ 532433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777061 w 9144000"/>
              <a:gd name="connsiteY2" fmla="*/ 5324333 h 6858000"/>
              <a:gd name="connsiteX3" fmla="*/ 9144000 w 9144000"/>
              <a:gd name="connsiteY3" fmla="*/ 5072026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9476528"/>
              <a:gd name="connsiteY0" fmla="*/ 0 h 6858000"/>
              <a:gd name="connsiteX1" fmla="*/ 9144000 w 9476528"/>
              <a:gd name="connsiteY1" fmla="*/ 0 h 6858000"/>
              <a:gd name="connsiteX2" fmla="*/ 9144000 w 9476528"/>
              <a:gd name="connsiteY2" fmla="*/ 5072026 h 6858000"/>
              <a:gd name="connsiteX3" fmla="*/ 2428875 w 9476528"/>
              <a:gd name="connsiteY3" fmla="*/ 6857952 h 6858000"/>
              <a:gd name="connsiteX4" fmla="*/ 0 w 9476528"/>
              <a:gd name="connsiteY4" fmla="*/ 6858000 h 6858000"/>
              <a:gd name="connsiteX5" fmla="*/ 0 w 9476528"/>
              <a:gd name="connsiteY5" fmla="*/ 0 h 6858000"/>
              <a:gd name="connsiteX0" fmla="*/ 0 w 9476528"/>
              <a:gd name="connsiteY0" fmla="*/ 0 h 6858000"/>
              <a:gd name="connsiteX1" fmla="*/ 9144000 w 9476528"/>
              <a:gd name="connsiteY1" fmla="*/ 0 h 6858000"/>
              <a:gd name="connsiteX2" fmla="*/ 9144000 w 9476528"/>
              <a:gd name="connsiteY2" fmla="*/ 5072026 h 6858000"/>
              <a:gd name="connsiteX3" fmla="*/ 2428875 w 9476528"/>
              <a:gd name="connsiteY3" fmla="*/ 6857952 h 6858000"/>
              <a:gd name="connsiteX4" fmla="*/ 0 w 9476528"/>
              <a:gd name="connsiteY4" fmla="*/ 6858000 h 6858000"/>
              <a:gd name="connsiteX5" fmla="*/ 0 w 9476528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5072026 h 6858000"/>
              <a:gd name="connsiteX3" fmla="*/ 2428875 w 9144000"/>
              <a:gd name="connsiteY3" fmla="*/ 685795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5072026 h 6858000"/>
              <a:gd name="connsiteX3" fmla="*/ 2428875 w 9144000"/>
              <a:gd name="connsiteY3" fmla="*/ 685795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cubicBezTo>
                  <a:pt x="9143242" y="661140"/>
                  <a:pt x="9143960" y="4390993"/>
                  <a:pt x="9144000" y="5072026"/>
                </a:cubicBezTo>
                <a:lnTo>
                  <a:pt x="2428875" y="685795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4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-25000" smtClean="0">
              <a:ln>
                <a:noFill/>
              </a:ln>
              <a:solidFill>
                <a:srgbClr val="FF9900"/>
              </a:solidFill>
              <a:effectLst/>
              <a:latin typeface="Arial Black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5220000" cy="1980000"/>
          </a:xfrm>
        </p:spPr>
        <p:txBody>
          <a:bodyPr lIns="0" tIns="0" rIns="0" bIns="0"/>
          <a:lstStyle>
            <a:lvl1pPr>
              <a:lnSpc>
                <a:spcPts val="5400"/>
              </a:lnSpc>
              <a:defRPr sz="5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5220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1" name="Picture 10" descr="VSO_purpl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5627470"/>
            <a:ext cx="1225195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7992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gdon_090616_4542_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7" name="Picture 16" descr="VSO_white on 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8"/>
          </p:nvPr>
        </p:nvSpPr>
        <p:spPr>
          <a:xfrm>
            <a:off x="4752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7"/>
          </p:nvPr>
        </p:nvSpPr>
        <p:spPr>
          <a:xfrm>
            <a:off x="684000" y="4197600"/>
            <a:ext cx="3924000" cy="2091600"/>
          </a:xfrm>
          <a:noFill/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1980000"/>
            <a:ext cx="3924000" cy="324000"/>
          </a:xfrm>
        </p:spPr>
        <p:txBody>
          <a:bodyPr anchor="t" anchorCtr="0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80000"/>
            <a:ext cx="3924000" cy="324000"/>
          </a:xfrm>
        </p:spPr>
        <p:txBody>
          <a:bodyPr anchor="t" anchorCtr="0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84000" y="2304000"/>
            <a:ext cx="3924000" cy="3996000"/>
          </a:xfrm>
        </p:spPr>
        <p:txBody>
          <a:bodyPr/>
          <a:lstStyle>
            <a:lvl1pPr marL="0" indent="0" defTabSz="360000">
              <a:spcBef>
                <a:spcPts val="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6" hasCustomPrompt="1"/>
          </p:nvPr>
        </p:nvSpPr>
        <p:spPr>
          <a:xfrm>
            <a:off x="4752000" y="2304000"/>
            <a:ext cx="3924000" cy="3996000"/>
          </a:xfrm>
        </p:spPr>
        <p:txBody>
          <a:bodyPr/>
          <a:lstStyle>
            <a:lvl1pPr marL="0" indent="0" defTabSz="360000">
              <a:spcBef>
                <a:spcPts val="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/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7"/>
          </p:nvPr>
        </p:nvSpPr>
        <p:spPr>
          <a:xfrm>
            <a:off x="684000" y="4197600"/>
            <a:ext cx="3924000" cy="2091600"/>
          </a:xfrm>
          <a:noFill/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28"/>
          </p:nvPr>
        </p:nvSpPr>
        <p:spPr>
          <a:xfrm>
            <a:off x="4752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11" name="Picture 10" descr="VSO_white on gre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84000" y="900000"/>
            <a:ext cx="39243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84000" y="3564000"/>
            <a:ext cx="39243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000" y="1500174"/>
            <a:ext cx="3420000" cy="1980000"/>
          </a:xfrm>
        </p:spPr>
        <p:txBody>
          <a:bodyPr lIns="0" tIns="0" rIns="0" bIns="0"/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00" y="3564000"/>
            <a:ext cx="3420000" cy="1440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11" name="Picture 10" descr="VSO_white on gre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1500174"/>
            <a:ext cx="4320000" cy="1980000"/>
          </a:xfrm>
        </p:spPr>
        <p:txBody>
          <a:bodyPr lIns="0" tIns="0" rIns="0" bIns="0"/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3564000"/>
            <a:ext cx="4320000" cy="1440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_K8R447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8" name="Picture 7" descr="VSO_purpl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ngdon_090616_4542_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8" name="Picture 7" descr="VSO_purpl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RA_11012010_02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8" name="Picture 7" descr="VSO_purpl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RA_11012010_02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3216" y="0"/>
            <a:ext cx="5510784" cy="6858000"/>
          </a:xfrm>
          <a:prstGeom prst="rect">
            <a:avLst/>
          </a:prstGeom>
        </p:spPr>
      </p:pic>
      <p:sp>
        <p:nvSpPr>
          <p:cNvPr id="57374" name="Rectangle 30"/>
          <p:cNvSpPr>
            <a:spLocks noChangeArrowheads="1"/>
          </p:cNvSpPr>
          <p:nvPr userDrawn="1"/>
        </p:nvSpPr>
        <p:spPr bwMode="auto">
          <a:xfrm>
            <a:off x="0" y="0"/>
            <a:ext cx="5357818" cy="6858000"/>
          </a:xfrm>
          <a:custGeom>
            <a:avLst/>
            <a:gdLst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5357818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  <a:gd name="connsiteX0" fmla="*/ 0 w 5357818"/>
              <a:gd name="connsiteY0" fmla="*/ 0 h 6858000"/>
              <a:gd name="connsiteX1" fmla="*/ 5357818 w 5357818"/>
              <a:gd name="connsiteY1" fmla="*/ 0 h 6858000"/>
              <a:gd name="connsiteX2" fmla="*/ 3714712 w 5357818"/>
              <a:gd name="connsiteY2" fmla="*/ 6858000 h 6858000"/>
              <a:gd name="connsiteX3" fmla="*/ 0 w 5357818"/>
              <a:gd name="connsiteY3" fmla="*/ 6858000 h 6858000"/>
              <a:gd name="connsiteX4" fmla="*/ 0 w 53578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6858000">
                <a:moveTo>
                  <a:pt x="0" y="0"/>
                </a:moveTo>
                <a:lnTo>
                  <a:pt x="5357818" y="0"/>
                </a:lnTo>
                <a:lnTo>
                  <a:pt x="37147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7" name="Picture 16" descr="VSO_white on purp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000" y="557214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3528000" cy="1980000"/>
          </a:xfrm>
        </p:spPr>
        <p:txBody>
          <a:bodyPr lIns="0" tIns="0" rIns="0" bIns="0"/>
          <a:lstStyle>
            <a:lvl1pPr>
              <a:lnSpc>
                <a:spcPts val="4800"/>
              </a:lnSpc>
              <a:defRPr sz="4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3528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Freeform 40"/>
          <p:cNvSpPr>
            <a:spLocks/>
          </p:cNvSpPr>
          <p:nvPr userDrawn="1"/>
        </p:nvSpPr>
        <p:spPr bwMode="auto">
          <a:xfrm>
            <a:off x="3581400" y="0"/>
            <a:ext cx="1905000" cy="68580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1200" y="0"/>
              </a:cxn>
              <a:cxn ang="0">
                <a:pos x="144" y="4320"/>
              </a:cxn>
              <a:cxn ang="0">
                <a:pos x="0" y="4320"/>
              </a:cxn>
              <a:cxn ang="0">
                <a:pos x="1056" y="0"/>
              </a:cxn>
            </a:cxnLst>
            <a:rect l="0" t="0" r="r" b="b"/>
            <a:pathLst>
              <a:path w="1200" h="4320">
                <a:moveTo>
                  <a:pt x="1056" y="0"/>
                </a:moveTo>
                <a:lnTo>
                  <a:pt x="1200" y="0"/>
                </a:lnTo>
                <a:lnTo>
                  <a:pt x="144" y="4320"/>
                </a:lnTo>
                <a:lnTo>
                  <a:pt x="0" y="4320"/>
                </a:lnTo>
                <a:lnTo>
                  <a:pt x="1056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13" name="Picture 12" descr="VSO_white on purp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5627470"/>
            <a:ext cx="1225195" cy="94480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 bwMode="auto">
          <a:xfrm>
            <a:off x="0" y="24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2428875 w 9144000"/>
              <a:gd name="connsiteY4" fmla="*/ 67151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277287"/>
              <a:gd name="connsiteY0" fmla="*/ 0 h 6858000"/>
              <a:gd name="connsiteX1" fmla="*/ 9144000 w 9277287"/>
              <a:gd name="connsiteY1" fmla="*/ 0 h 6858000"/>
              <a:gd name="connsiteX2" fmla="*/ 9277287 w 9277287"/>
              <a:gd name="connsiteY2" fmla="*/ 5681643 h 6858000"/>
              <a:gd name="connsiteX3" fmla="*/ 9144000 w 9277287"/>
              <a:gd name="connsiteY3" fmla="*/ 6858000 h 6858000"/>
              <a:gd name="connsiteX4" fmla="*/ 2428875 w 9277287"/>
              <a:gd name="connsiteY4" fmla="*/ 6857952 h 6858000"/>
              <a:gd name="connsiteX5" fmla="*/ 0 w 9277287"/>
              <a:gd name="connsiteY5" fmla="*/ 6858000 h 6858000"/>
              <a:gd name="connsiteX6" fmla="*/ 0 w 9277287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7205553 w 9144000"/>
              <a:gd name="connsiteY2" fmla="*/ 4395735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347 w 9144000"/>
              <a:gd name="connsiteY2" fmla="*/ 503865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347 w 9144000"/>
              <a:gd name="connsiteY2" fmla="*/ 503865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419935 w 9144000"/>
              <a:gd name="connsiteY2" fmla="*/ 468143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283 w 9144000"/>
              <a:gd name="connsiteY2" fmla="*/ 489572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283 w 9144000"/>
              <a:gd name="connsiteY2" fmla="*/ 489572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777061 w 9144000"/>
              <a:gd name="connsiteY2" fmla="*/ 532433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777061 w 9144000"/>
              <a:gd name="connsiteY2" fmla="*/ 5324333 h 6858000"/>
              <a:gd name="connsiteX3" fmla="*/ 9144000 w 9144000"/>
              <a:gd name="connsiteY3" fmla="*/ 5072026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9476528"/>
              <a:gd name="connsiteY0" fmla="*/ 0 h 6858000"/>
              <a:gd name="connsiteX1" fmla="*/ 9144000 w 9476528"/>
              <a:gd name="connsiteY1" fmla="*/ 0 h 6858000"/>
              <a:gd name="connsiteX2" fmla="*/ 9144000 w 9476528"/>
              <a:gd name="connsiteY2" fmla="*/ 5072026 h 6858000"/>
              <a:gd name="connsiteX3" fmla="*/ 2428875 w 9476528"/>
              <a:gd name="connsiteY3" fmla="*/ 6857952 h 6858000"/>
              <a:gd name="connsiteX4" fmla="*/ 0 w 9476528"/>
              <a:gd name="connsiteY4" fmla="*/ 6858000 h 6858000"/>
              <a:gd name="connsiteX5" fmla="*/ 0 w 9476528"/>
              <a:gd name="connsiteY5" fmla="*/ 0 h 6858000"/>
              <a:gd name="connsiteX0" fmla="*/ 0 w 9476528"/>
              <a:gd name="connsiteY0" fmla="*/ 0 h 6858000"/>
              <a:gd name="connsiteX1" fmla="*/ 9144000 w 9476528"/>
              <a:gd name="connsiteY1" fmla="*/ 0 h 6858000"/>
              <a:gd name="connsiteX2" fmla="*/ 9144000 w 9476528"/>
              <a:gd name="connsiteY2" fmla="*/ 5072026 h 6858000"/>
              <a:gd name="connsiteX3" fmla="*/ 2428875 w 9476528"/>
              <a:gd name="connsiteY3" fmla="*/ 6857952 h 6858000"/>
              <a:gd name="connsiteX4" fmla="*/ 0 w 9476528"/>
              <a:gd name="connsiteY4" fmla="*/ 6858000 h 6858000"/>
              <a:gd name="connsiteX5" fmla="*/ 0 w 9476528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5072026 h 6858000"/>
              <a:gd name="connsiteX3" fmla="*/ 2428875 w 9144000"/>
              <a:gd name="connsiteY3" fmla="*/ 685795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5072026 h 6858000"/>
              <a:gd name="connsiteX3" fmla="*/ 2428875 w 9144000"/>
              <a:gd name="connsiteY3" fmla="*/ 685795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cubicBezTo>
                  <a:pt x="9143242" y="661140"/>
                  <a:pt x="9143960" y="4390993"/>
                  <a:pt x="9144000" y="5072026"/>
                </a:cubicBezTo>
                <a:lnTo>
                  <a:pt x="2428875" y="685795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5220000" cy="1980000"/>
          </a:xfrm>
        </p:spPr>
        <p:txBody>
          <a:bodyPr lIns="0" tIns="0" rIns="0" bIns="0"/>
          <a:lstStyle>
            <a:lvl1pPr>
              <a:lnSpc>
                <a:spcPts val="5400"/>
              </a:lnSpc>
              <a:defRPr sz="54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5220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-25000" smtClean="0">
              <a:ln>
                <a:noFill/>
              </a:ln>
              <a:solidFill>
                <a:srgbClr val="FF99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7992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28"/>
          </p:nvPr>
        </p:nvSpPr>
        <p:spPr>
          <a:xfrm>
            <a:off x="4752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27"/>
          </p:nvPr>
        </p:nvSpPr>
        <p:spPr>
          <a:xfrm>
            <a:off x="684000" y="4197600"/>
            <a:ext cx="3924000" cy="2091600"/>
          </a:xfrm>
          <a:noFill/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4000" y="1980000"/>
            <a:ext cx="3924000" cy="324000"/>
          </a:xfrm>
        </p:spPr>
        <p:txBody>
          <a:bodyPr anchor="t" anchorCtr="0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80000"/>
            <a:ext cx="3924000" cy="324000"/>
          </a:xfrm>
        </p:spPr>
        <p:txBody>
          <a:bodyPr anchor="t" anchorCtr="0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84000" y="2304000"/>
            <a:ext cx="3924000" cy="3996000"/>
          </a:xfrm>
        </p:spPr>
        <p:txBody>
          <a:bodyPr/>
          <a:lstStyle>
            <a:lvl1pPr marL="0" indent="0" defTabSz="360000">
              <a:spcBef>
                <a:spcPts val="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6" hasCustomPrompt="1"/>
          </p:nvPr>
        </p:nvSpPr>
        <p:spPr>
          <a:xfrm>
            <a:off x="4752000" y="2304000"/>
            <a:ext cx="3924000" cy="3996000"/>
          </a:xfrm>
        </p:spPr>
        <p:txBody>
          <a:bodyPr/>
          <a:lstStyle>
            <a:lvl1pPr marL="0" indent="0" defTabSz="360000">
              <a:spcBef>
                <a:spcPts val="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/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27"/>
          </p:nvPr>
        </p:nvSpPr>
        <p:spPr>
          <a:xfrm>
            <a:off x="684000" y="4197600"/>
            <a:ext cx="3924000" cy="2091600"/>
          </a:xfrm>
          <a:noFill/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8"/>
          </p:nvPr>
        </p:nvSpPr>
        <p:spPr>
          <a:xfrm>
            <a:off x="4752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0" indent="0" defTabSz="360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 indent="-180000" defTabSz="3600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0" indent="0" defTabSz="360000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84000" y="900000"/>
            <a:ext cx="39243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84000" y="3564000"/>
            <a:ext cx="39243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000" y="1500174"/>
            <a:ext cx="3420000" cy="1980000"/>
          </a:xfrm>
        </p:spPr>
        <p:txBody>
          <a:bodyPr lIns="0" tIns="0" rIns="0" bIns="0"/>
          <a:lstStyle>
            <a:lvl1pPr>
              <a:lnSpc>
                <a:spcPts val="4000"/>
              </a:lnSpc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00" y="3564000"/>
            <a:ext cx="3420000" cy="1440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 descr="VSO_purpl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12" name="Rectangle 30"/>
          <p:cNvSpPr>
            <a:spLocks noChangeArrowheads="1"/>
          </p:cNvSpPr>
          <p:nvPr userDrawn="1"/>
        </p:nvSpPr>
        <p:spPr bwMode="auto">
          <a:xfrm flipV="1">
            <a:off x="0" y="6643710"/>
            <a:ext cx="9144000" cy="2142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1500174"/>
            <a:ext cx="4320000" cy="1980000"/>
          </a:xfrm>
        </p:spPr>
        <p:txBody>
          <a:bodyPr lIns="0" tIns="0" rIns="0" bIns="0"/>
          <a:lstStyle>
            <a:lvl1pPr>
              <a:lnSpc>
                <a:spcPts val="4000"/>
              </a:lnSpc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3564000"/>
            <a:ext cx="4320000" cy="1440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 descr="VSO_purpl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7" name="Rectangle 30"/>
          <p:cNvSpPr>
            <a:spLocks noChangeArrowheads="1"/>
          </p:cNvSpPr>
          <p:nvPr userDrawn="1"/>
        </p:nvSpPr>
        <p:spPr bwMode="auto">
          <a:xfrm flipV="1">
            <a:off x="0" y="6643710"/>
            <a:ext cx="9144000" cy="2142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auto">
          <a:xfrm>
            <a:off x="0" y="24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2428875 w 9144000"/>
              <a:gd name="connsiteY4" fmla="*/ 67151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634377 w 9144000"/>
              <a:gd name="connsiteY2" fmla="*/ 5038725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277287"/>
              <a:gd name="connsiteY0" fmla="*/ 0 h 6858000"/>
              <a:gd name="connsiteX1" fmla="*/ 9144000 w 9277287"/>
              <a:gd name="connsiteY1" fmla="*/ 0 h 6858000"/>
              <a:gd name="connsiteX2" fmla="*/ 9277287 w 9277287"/>
              <a:gd name="connsiteY2" fmla="*/ 5681643 h 6858000"/>
              <a:gd name="connsiteX3" fmla="*/ 9144000 w 9277287"/>
              <a:gd name="connsiteY3" fmla="*/ 6858000 h 6858000"/>
              <a:gd name="connsiteX4" fmla="*/ 2428875 w 9277287"/>
              <a:gd name="connsiteY4" fmla="*/ 6857952 h 6858000"/>
              <a:gd name="connsiteX5" fmla="*/ 0 w 9277287"/>
              <a:gd name="connsiteY5" fmla="*/ 6858000 h 6858000"/>
              <a:gd name="connsiteX6" fmla="*/ 0 w 9277287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7205553 w 9144000"/>
              <a:gd name="connsiteY2" fmla="*/ 4395735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347 w 9144000"/>
              <a:gd name="connsiteY2" fmla="*/ 503865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347 w 9144000"/>
              <a:gd name="connsiteY2" fmla="*/ 503865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419935 w 9144000"/>
              <a:gd name="connsiteY2" fmla="*/ 468143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283 w 9144000"/>
              <a:gd name="connsiteY2" fmla="*/ 489572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4283 w 9144000"/>
              <a:gd name="connsiteY2" fmla="*/ 4895729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777061 w 9144000"/>
              <a:gd name="connsiteY2" fmla="*/ 5324333 h 6858000"/>
              <a:gd name="connsiteX3" fmla="*/ 9144000 w 9144000"/>
              <a:gd name="connsiteY3" fmla="*/ 6858000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8777061 w 9144000"/>
              <a:gd name="connsiteY2" fmla="*/ 5324333 h 6858000"/>
              <a:gd name="connsiteX3" fmla="*/ 9144000 w 9144000"/>
              <a:gd name="connsiteY3" fmla="*/ 5072026 h 6858000"/>
              <a:gd name="connsiteX4" fmla="*/ 2428875 w 9144000"/>
              <a:gd name="connsiteY4" fmla="*/ 6857952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10668000"/>
              <a:gd name="connsiteY0" fmla="*/ 0 h 6858000"/>
              <a:gd name="connsiteX1" fmla="*/ 9144000 w 10668000"/>
              <a:gd name="connsiteY1" fmla="*/ 0 h 6858000"/>
              <a:gd name="connsiteX2" fmla="*/ 9144000 w 10668000"/>
              <a:gd name="connsiteY2" fmla="*/ 5072026 h 6858000"/>
              <a:gd name="connsiteX3" fmla="*/ 2428875 w 10668000"/>
              <a:gd name="connsiteY3" fmla="*/ 6857952 h 6858000"/>
              <a:gd name="connsiteX4" fmla="*/ 0 w 10668000"/>
              <a:gd name="connsiteY4" fmla="*/ 6858000 h 6858000"/>
              <a:gd name="connsiteX5" fmla="*/ 0 w 10668000"/>
              <a:gd name="connsiteY5" fmla="*/ 0 h 6858000"/>
              <a:gd name="connsiteX0" fmla="*/ 0 w 9476528"/>
              <a:gd name="connsiteY0" fmla="*/ 0 h 6858000"/>
              <a:gd name="connsiteX1" fmla="*/ 9144000 w 9476528"/>
              <a:gd name="connsiteY1" fmla="*/ 0 h 6858000"/>
              <a:gd name="connsiteX2" fmla="*/ 9144000 w 9476528"/>
              <a:gd name="connsiteY2" fmla="*/ 5072026 h 6858000"/>
              <a:gd name="connsiteX3" fmla="*/ 2428875 w 9476528"/>
              <a:gd name="connsiteY3" fmla="*/ 6857952 h 6858000"/>
              <a:gd name="connsiteX4" fmla="*/ 0 w 9476528"/>
              <a:gd name="connsiteY4" fmla="*/ 6858000 h 6858000"/>
              <a:gd name="connsiteX5" fmla="*/ 0 w 9476528"/>
              <a:gd name="connsiteY5" fmla="*/ 0 h 6858000"/>
              <a:gd name="connsiteX0" fmla="*/ 0 w 9476528"/>
              <a:gd name="connsiteY0" fmla="*/ 0 h 6858000"/>
              <a:gd name="connsiteX1" fmla="*/ 9144000 w 9476528"/>
              <a:gd name="connsiteY1" fmla="*/ 0 h 6858000"/>
              <a:gd name="connsiteX2" fmla="*/ 9144000 w 9476528"/>
              <a:gd name="connsiteY2" fmla="*/ 5072026 h 6858000"/>
              <a:gd name="connsiteX3" fmla="*/ 2428875 w 9476528"/>
              <a:gd name="connsiteY3" fmla="*/ 6857952 h 6858000"/>
              <a:gd name="connsiteX4" fmla="*/ 0 w 9476528"/>
              <a:gd name="connsiteY4" fmla="*/ 6858000 h 6858000"/>
              <a:gd name="connsiteX5" fmla="*/ 0 w 9476528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5072026 h 6858000"/>
              <a:gd name="connsiteX3" fmla="*/ 2428875 w 9144000"/>
              <a:gd name="connsiteY3" fmla="*/ 685795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5072026 h 6858000"/>
              <a:gd name="connsiteX3" fmla="*/ 2428875 w 9144000"/>
              <a:gd name="connsiteY3" fmla="*/ 685795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cubicBezTo>
                  <a:pt x="9143242" y="661140"/>
                  <a:pt x="9143960" y="4390993"/>
                  <a:pt x="9144000" y="5072026"/>
                </a:cubicBezTo>
                <a:lnTo>
                  <a:pt x="2428875" y="685795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-25000" smtClean="0">
              <a:ln>
                <a:noFill/>
              </a:ln>
              <a:solidFill>
                <a:srgbClr val="FF9900"/>
              </a:solidFill>
              <a:effectLst/>
              <a:latin typeface="Arial Black" pitchFamily="34" charset="0"/>
            </a:endParaRPr>
          </a:p>
        </p:txBody>
      </p:sp>
      <p:pic>
        <p:nvPicPr>
          <p:cNvPr id="10" name="Picture 9" descr="VSO_purpl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568" y="5627470"/>
            <a:ext cx="1225195" cy="94480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000" y="720000"/>
            <a:ext cx="5220000" cy="1980000"/>
          </a:xfrm>
        </p:spPr>
        <p:txBody>
          <a:bodyPr lIns="0" tIns="0" rIns="0" bIns="0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808000"/>
            <a:ext cx="5220000" cy="14400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7992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8"/>
          </p:nvPr>
        </p:nvSpPr>
        <p:spPr>
          <a:xfrm>
            <a:off x="4752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7"/>
          </p:nvPr>
        </p:nvSpPr>
        <p:spPr>
          <a:xfrm>
            <a:off x="684000" y="4197600"/>
            <a:ext cx="3924000" cy="20916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52000" y="1980000"/>
            <a:ext cx="3924000" cy="4320000"/>
          </a:xfrm>
        </p:spPr>
        <p:txBody>
          <a:bodyPr/>
          <a:lstStyle>
            <a:lvl1pPr marL="0" indent="0" defTabSz="360000">
              <a:spcBef>
                <a:spcPts val="60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360000"/>
            <a:ext cx="64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1980000"/>
            <a:ext cx="3924000" cy="324000"/>
          </a:xfrm>
        </p:spPr>
        <p:txBody>
          <a:bodyPr anchor="t" anchorCtr="0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80000"/>
            <a:ext cx="3924000" cy="324000"/>
          </a:xfrm>
        </p:spPr>
        <p:txBody>
          <a:bodyPr anchor="t" anchorCtr="0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84000" y="2304000"/>
            <a:ext cx="3924000" cy="3996000"/>
          </a:xfrm>
        </p:spPr>
        <p:txBody>
          <a:bodyPr/>
          <a:lstStyle>
            <a:lvl1pPr marL="0" indent="0" defTabSz="360000">
              <a:spcBef>
                <a:spcPts val="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6" hasCustomPrompt="1"/>
          </p:nvPr>
        </p:nvSpPr>
        <p:spPr>
          <a:xfrm>
            <a:off x="4752000" y="2304000"/>
            <a:ext cx="3924000" cy="3996000"/>
          </a:xfrm>
        </p:spPr>
        <p:txBody>
          <a:bodyPr/>
          <a:lstStyle>
            <a:lvl1pPr marL="0" indent="0" defTabSz="360000">
              <a:spcBef>
                <a:spcPts val="0"/>
              </a:spcBef>
              <a:defRPr sz="2200"/>
            </a:lvl1pPr>
            <a:lvl2pPr marL="0" indent="0" defTabSz="360000">
              <a:spcBef>
                <a:spcPts val="0"/>
              </a:spcBef>
              <a:defRPr sz="2000">
                <a:solidFill>
                  <a:schemeClr val="tx2"/>
                </a:solidFill>
              </a:defRPr>
            </a:lvl2pPr>
            <a:lvl3pPr marL="180000" indent="-180000" defTabSz="3600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 defTabSz="360000"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marL="1080000" indent="0" defTabSz="360000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360000"/>
            <a:ext cx="64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980000"/>
            <a:ext cx="810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14282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 descr="VSO_purple_RG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5" r:id="rId3"/>
    <p:sldLayoutId id="2147483682" r:id="rId4"/>
    <p:sldLayoutId id="2147483650" r:id="rId5"/>
    <p:sldLayoutId id="2147483652" r:id="rId6"/>
    <p:sldLayoutId id="2147483662" r:id="rId7"/>
    <p:sldLayoutId id="2147483663" r:id="rId8"/>
    <p:sldLayoutId id="2147483653" r:id="rId9"/>
    <p:sldLayoutId id="2147483654" r:id="rId10"/>
    <p:sldLayoutId id="2147483661" r:id="rId11"/>
    <p:sldLayoutId id="2147483683" r:id="rId12"/>
    <p:sldLayoutId id="2147483696" r:id="rId13"/>
    <p:sldLayoutId id="214748369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rgbClr val="9D248F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8" name="Picture 7" descr="VSO_white on purpl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360000"/>
            <a:ext cx="64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980000"/>
            <a:ext cx="810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14282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6" r:id="rId2"/>
    <p:sldLayoutId id="2147483687" r:id="rId3"/>
    <p:sldLayoutId id="2147483688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D248F"/>
        </a:buClr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D248F"/>
        </a:buClr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343F48"/>
              </a:solidFill>
            </a:endParaRPr>
          </a:p>
        </p:txBody>
      </p:sp>
      <p:pic>
        <p:nvPicPr>
          <p:cNvPr id="7" name="Picture 6" descr="VSO_white on gre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42568" y="457200"/>
            <a:ext cx="1225195" cy="9448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360000"/>
            <a:ext cx="64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980000"/>
            <a:ext cx="810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14282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9" r:id="rId2"/>
    <p:sldLayoutId id="2147483690" r:id="rId3"/>
    <p:sldLayoutId id="214748369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5" r:id="rId11"/>
    <p:sldLayoutId id="214748369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D248F"/>
          </a:solidFill>
          <a:latin typeface="Calibri Bold" pitchFamily="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D248F"/>
        </a:buClr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D248F"/>
        </a:buClr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D248F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9600" y="-27394"/>
            <a:ext cx="3528000" cy="1980000"/>
          </a:xfrm>
        </p:spPr>
        <p:txBody>
          <a:bodyPr/>
          <a:lstStyle/>
          <a:p>
            <a:r>
              <a:rPr lang="en-AU" dirty="0" smtClean="0"/>
              <a:t>Innovation in Teaching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5895" y="4223216"/>
            <a:ext cx="3528000" cy="1440000"/>
          </a:xfrm>
        </p:spPr>
        <p:txBody>
          <a:bodyPr/>
          <a:lstStyle/>
          <a:p>
            <a:r>
              <a:rPr lang="en-GB" sz="2800" dirty="0" smtClean="0"/>
              <a:t>Purna Kumar Shrestha</a:t>
            </a:r>
          </a:p>
          <a:p>
            <a:r>
              <a:rPr lang="en-GB" sz="2000" dirty="0" smtClean="0"/>
              <a:t>Lead Education Adviser</a:t>
            </a:r>
          </a:p>
          <a:p>
            <a:r>
              <a:rPr lang="en-GB" sz="2000" dirty="0" smtClean="0"/>
              <a:t>VSO International </a:t>
            </a:r>
          </a:p>
          <a:p>
            <a:endParaRPr lang="en-GB" sz="2800" b="1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89851" y="2564904"/>
            <a:ext cx="35280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European Commission Education and TVET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Seminar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00" y="3573016"/>
            <a:ext cx="247420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October 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21"/>
            <p:extLst/>
          </p:nvPr>
        </p:nvGraphicFramePr>
        <p:xfrm>
          <a:off x="395288" y="981075"/>
          <a:ext cx="85677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key strategies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5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</a:t>
            </a:r>
            <a:r>
              <a:rPr lang="en-GB" b="1" dirty="0" smtClean="0"/>
              <a:t>SMS stories in PNG and India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sz="4000" dirty="0"/>
              <a:t>https://www.youtube.com/watch?v=v-Mu88otTlA</a:t>
            </a:r>
          </a:p>
        </p:txBody>
      </p:sp>
    </p:spTree>
    <p:extLst>
      <p:ext uri="{BB962C8B-B14F-4D97-AF65-F5344CB8AC3E}">
        <p14:creationId xmlns:p14="http://schemas.microsoft.com/office/powerpoint/2010/main" val="11178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algn="ctr"/>
            <a:r>
              <a:rPr lang="en-GB" sz="4000" dirty="0"/>
              <a:t>Reflecting on three examples, what </a:t>
            </a:r>
            <a:r>
              <a:rPr lang="en-GB" sz="4000" dirty="0" smtClean="0"/>
              <a:t>three things would you take away with you while considering ways of improving teaching and learning ?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30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Learning - Success Factors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Addressed   teachers’ and students’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Made teachers’ lives easier</a:t>
            </a:r>
          </a:p>
          <a:p>
            <a:pPr lvl="1"/>
            <a:r>
              <a:rPr lang="en-US" sz="2000" dirty="0" smtClean="0"/>
              <a:t>Lessons were easy to access</a:t>
            </a:r>
          </a:p>
          <a:p>
            <a:pPr lvl="1"/>
            <a:r>
              <a:rPr lang="en-US" sz="2000" dirty="0" smtClean="0"/>
              <a:t>Teachers with limited skills weren’t overwhelmed or intimidated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Focus on content</a:t>
            </a:r>
          </a:p>
          <a:p>
            <a:pPr lvl="1"/>
            <a:r>
              <a:rPr lang="en-US" sz="2000" dirty="0" smtClean="0"/>
              <a:t>Stories were engaging and culturally relevant </a:t>
            </a:r>
          </a:p>
          <a:p>
            <a:pPr lvl="1"/>
            <a:r>
              <a:rPr lang="en-US" sz="2000" dirty="0" smtClean="0"/>
              <a:t>Based on proven  instruction methods </a:t>
            </a:r>
          </a:p>
          <a:p>
            <a:pPr lvl="1"/>
            <a:r>
              <a:rPr lang="en-US" sz="2000" dirty="0" smtClean="0"/>
              <a:t>Developed in conjunction with  education authorities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Scalable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9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Success Factors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Rigorous M&amp;E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Random controlled </a:t>
            </a:r>
            <a:r>
              <a:rPr lang="en-US" sz="2000" dirty="0" smtClean="0"/>
              <a:t>trial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Assessment of children’s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Evidence of change in teacher practice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Random lesson observation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Teacher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Built capacity of local researchers</a:t>
            </a:r>
          </a:p>
        </p:txBody>
      </p:sp>
    </p:spTree>
    <p:extLst>
      <p:ext uri="{BB962C8B-B14F-4D97-AF65-F5344CB8AC3E}">
        <p14:creationId xmlns:p14="http://schemas.microsoft.com/office/powerpoint/2010/main" val="8475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Research Question</a:t>
            </a:r>
            <a:r>
              <a:rPr lang="en-US" dirty="0"/>
              <a:t>: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>
          <a:xfrm>
            <a:off x="611560" y="1628800"/>
            <a:ext cx="7920880" cy="2529120"/>
          </a:xfrm>
        </p:spPr>
        <p:txBody>
          <a:bodyPr/>
          <a:lstStyle/>
          <a:p>
            <a:r>
              <a:rPr lang="en-US" sz="3200" dirty="0" smtClean="0"/>
              <a:t>Can </a:t>
            </a:r>
            <a:r>
              <a:rPr lang="en-US" sz="3200" dirty="0"/>
              <a:t>mobile phone text message lesson plans and stories for teachers improve the reading ability of students in elementary classrooms in Papua New Guinea? </a:t>
            </a:r>
            <a:endParaRPr lang="en-AU" sz="32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053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0405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story Term 1, Week 2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900685963"/>
              </p:ext>
            </p:extLst>
          </p:nvPr>
        </p:nvGraphicFramePr>
        <p:xfrm>
          <a:off x="755576" y="1916832"/>
          <a:ext cx="7272808" cy="4039642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3024336"/>
                <a:gridCol w="3456384"/>
              </a:tblGrid>
              <a:tr h="27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Story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Lesson Plan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Mon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</a:rPr>
                        <a:t>I sit and nap. I nap at the tap. I sit and nap at the tap. Papa naps at the tap. We sit and nap.</a:t>
                      </a:r>
                      <a:endParaRPr lang="en-A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1. Teach sound ‘n’. (nap). 2. Teach: nap, we. 3. Revise words, sounds and letters used last week. 4. Write and read story. 5. Make flash cards: s, a, t, i, p, n, c/k. Use cards.</a:t>
                      </a:r>
                      <a:endParaRPr lang="en-AU" sz="16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Tues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</a:rPr>
                        <a:t>The ant sits at the tap. The ant sips at the tap. The ant naps at the tap. I sit on the ant. Ants in my pants!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Ow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!</a:t>
                      </a:r>
                      <a:endParaRPr lang="en-A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</a:rPr>
                        <a:t>1. Revise all words, sounds and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lettters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. 2. Teach: ant, pants,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Ow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! 3. Write and read story. 4. Use flash cards. Say sound on each card, class says sound on each card. Repeat</a:t>
                      </a:r>
                      <a:endParaRPr lang="en-A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story Term 2 Week 5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917381879"/>
              </p:ext>
            </p:extLst>
          </p:nvPr>
        </p:nvGraphicFramePr>
        <p:xfrm>
          <a:off x="827585" y="2204863"/>
          <a:ext cx="6763840" cy="3732730"/>
        </p:xfrm>
        <a:graphic>
          <a:graphicData uri="http://schemas.openxmlformats.org/drawingml/2006/table">
            <a:tbl>
              <a:tblPr firstRow="1" firstCol="1" bandRow="1"/>
              <a:tblGrid>
                <a:gridCol w="520749"/>
                <a:gridCol w="2800687"/>
                <a:gridCol w="3442404"/>
              </a:tblGrid>
              <a:tr h="3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Story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Lesson Plan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Mon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  <a:tab pos="7200265" algn="l"/>
                          <a:tab pos="7649845" algn="l"/>
                          <a:tab pos="8100060" algn="l"/>
                          <a:tab pos="8550275" algn="l"/>
                          <a:tab pos="8935720" algn="l"/>
                        </a:tabLst>
                      </a:pPr>
                      <a:r>
                        <a:rPr lang="en-AU" sz="1600">
                          <a:effectLst/>
                          <a:latin typeface="Arial"/>
                        </a:rPr>
                        <a:t>A long, long time ago there was a sad King. “Please bring me a man to sing me a song,” he said. A man came running and sang a song but the King was still sad.</a:t>
                      </a:r>
                      <a:endParaRPr lang="en-AU" sz="16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  <a:tab pos="7200265" algn="l"/>
                          <a:tab pos="7649845" algn="l"/>
                          <a:tab pos="8100060" algn="l"/>
                          <a:tab pos="8550275" algn="l"/>
                          <a:tab pos="8935720" algn="l"/>
                        </a:tabLst>
                      </a:pPr>
                      <a:r>
                        <a:rPr lang="en-AU" sz="1600">
                          <a:effectLst/>
                          <a:latin typeface="Arial"/>
                        </a:rPr>
                        <a:t>1. Follow the poster. 2. Teach new sound ‘ng’. 3. Teach new ‘ng’ words: long, king, bring, sing, song, running, still. 4. What other words use the ‘ng’ sound? </a:t>
                      </a:r>
                      <a:endParaRPr lang="en-AU" sz="16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Tues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  <a:tab pos="7200265" algn="l"/>
                          <a:tab pos="7649845" algn="l"/>
                          <a:tab pos="8100060" algn="l"/>
                          <a:tab pos="8550275" algn="l"/>
                          <a:tab pos="8935720" algn="l"/>
                        </a:tabLst>
                      </a:pPr>
                      <a:r>
                        <a:rPr lang="en-AU" sz="1600">
                          <a:effectLst/>
                          <a:latin typeface="Arial"/>
                        </a:rPr>
                        <a:t>A long, long time ago there was a sad King. “Please bring me a gold ring to look at.” he said. A girl came running with a ring of gold but the King was sad.</a:t>
                      </a:r>
                      <a:endParaRPr lang="en-AU" sz="16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  <a:tab pos="7200265" algn="l"/>
                          <a:tab pos="7649845" algn="l"/>
                          <a:tab pos="8100060" algn="l"/>
                          <a:tab pos="8550275" algn="l"/>
                          <a:tab pos="8935720" algn="l"/>
                        </a:tabLst>
                      </a:pPr>
                      <a:r>
                        <a:rPr lang="en-AU" sz="1600" dirty="0">
                          <a:effectLst/>
                          <a:latin typeface="Arial"/>
                        </a:rPr>
                        <a:t>1. Follow the poster. 2. Teach new words: gold, ring, look. 3. Why might the King be sad? What makes you sad? When are you sad? What makes you happy?</a:t>
                      </a:r>
                      <a:endParaRPr lang="en-A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172012926"/>
              </p:ext>
            </p:extLst>
          </p:nvPr>
        </p:nvGraphicFramePr>
        <p:xfrm>
          <a:off x="683568" y="54868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0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By the end of the session, participants will  : </a:t>
            </a:r>
          </a:p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have </a:t>
            </a:r>
            <a:r>
              <a:rPr lang="en-GB" sz="2800" dirty="0"/>
              <a:t>understanding  of VSO’s innovative approach to      teacher </a:t>
            </a:r>
            <a:r>
              <a:rPr lang="en-GB" sz="2800" dirty="0" smtClean="0"/>
              <a:t>training.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l</a:t>
            </a:r>
            <a:r>
              <a:rPr lang="en-GB" sz="2800" dirty="0" smtClean="0"/>
              <a:t>earn about VSO’s Unlocking Talent through Technology Flagship projects –Papua New Guinea and India and Malawi.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l</a:t>
            </a:r>
            <a:r>
              <a:rPr lang="en-GB" sz="2800" dirty="0" smtClean="0"/>
              <a:t>earn about  lessons and challenges   while  considering innovations in teaching in low-resource  country contexts.  </a:t>
            </a:r>
          </a:p>
          <a:p>
            <a:pPr marL="514350" indent="-514350">
              <a:buAutoNum type="arabicPeriod" startAt="2"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the session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102149197"/>
              </p:ext>
            </p:extLst>
          </p:nvPr>
        </p:nvGraphicFramePr>
        <p:xfrm>
          <a:off x="684213" y="1302876"/>
          <a:ext cx="7991475" cy="4678680"/>
        </p:xfrm>
        <a:graphic>
          <a:graphicData uri="http://schemas.openxmlformats.org/drawingml/2006/table">
            <a:tbl>
              <a:tblPr firstRow="1" firstCol="1" bandRow="1"/>
              <a:tblGrid>
                <a:gridCol w="1295499"/>
                <a:gridCol w="4032448"/>
                <a:gridCol w="2663528"/>
              </a:tblGrid>
              <a:tr h="54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period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Data category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066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 reading assessment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2478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6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Teacher interview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64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Teacher phone interview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Random lesson observations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 classrooms/lessons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6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Teacher interview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 teachers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6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Random lesson observations</a:t>
                      </a:r>
                      <a:endParaRPr lang="en-AU" sz="18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 classrooms /lessons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6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Teacher interview</a:t>
                      </a:r>
                      <a:endParaRPr lang="en-AU" sz="18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6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 reading assessment</a:t>
                      </a:r>
                      <a:endParaRPr lang="en-AU" sz="18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1986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Teacher interview </a:t>
                      </a:r>
                      <a:endParaRPr lang="en-AU" sz="18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en-AU" sz="18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School characteristics are the same for control and active schools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913565425"/>
              </p:ext>
            </p:extLst>
          </p:nvPr>
        </p:nvGraphicFramePr>
        <p:xfrm>
          <a:off x="611560" y="1772816"/>
          <a:ext cx="7991476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1997869"/>
                <a:gridCol w="2538635"/>
                <a:gridCol w="1800200"/>
                <a:gridCol w="1654772"/>
              </a:tblGrid>
              <a:tr h="20750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Treatment group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7509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Active 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Control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5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Gender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 teacher's age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 years of teaching 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Teacher qualification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Certificate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Still in training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None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Training in phonics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</a:t>
                      </a:r>
                      <a:endParaRPr lang="en-A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6" marR="676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0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Reading assessments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7" y="1979613"/>
            <a:ext cx="5761566" cy="4321175"/>
          </a:xfrm>
        </p:spPr>
      </p:pic>
    </p:spTree>
    <p:extLst>
      <p:ext uri="{BB962C8B-B14F-4D97-AF65-F5344CB8AC3E}">
        <p14:creationId xmlns:p14="http://schemas.microsoft.com/office/powerpoint/2010/main" val="41899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480000" cy="1080000"/>
          </a:xfrm>
        </p:spPr>
        <p:txBody>
          <a:bodyPr/>
          <a:lstStyle/>
          <a:p>
            <a:r>
              <a:rPr lang="en-AU" dirty="0" smtClean="0"/>
              <a:t>Statistics from different reading tests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264696" cy="54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who could read no words in our tests in term 1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5767"/>
            <a:ext cx="6411913" cy="47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4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Children who could read no words in term 4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5697"/>
            <a:ext cx="7416824" cy="51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Good Practice Observed in Active schools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1"/>
          </p:nvPr>
        </p:nvGraphicFramePr>
        <p:xfrm>
          <a:off x="684213" y="1676401"/>
          <a:ext cx="7991475" cy="462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85800" y="1524000"/>
            <a:ext cx="3924000" cy="51054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All teachers used stories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All teachers rated lesson plan and story content good or very good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81% of teachers write the story in a notebook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98% of teachers thought the stories and lesson plans had influenced the way they teach reading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53% now prepare their lessons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94% thought they had gained more competence in teaching.</a:t>
            </a:r>
          </a:p>
          <a:p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480000" cy="830400"/>
          </a:xfrm>
        </p:spPr>
        <p:txBody>
          <a:bodyPr/>
          <a:lstStyle/>
          <a:p>
            <a:r>
              <a:rPr lang="en-AU" b="1" dirty="0" smtClean="0"/>
              <a:t>Positive Teacher Feedback </a:t>
            </a:r>
            <a:endParaRPr lang="en-AU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2057400"/>
            <a:ext cx="3924300" cy="3962400"/>
          </a:xfrm>
        </p:spPr>
      </p:pic>
    </p:spTree>
    <p:extLst>
      <p:ext uri="{BB962C8B-B14F-4D97-AF65-F5344CB8AC3E}">
        <p14:creationId xmlns:p14="http://schemas.microsoft.com/office/powerpoint/2010/main" val="2976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What </a:t>
            </a:r>
            <a:r>
              <a:rPr lang="en-GB" sz="3600" dirty="0"/>
              <a:t>policy initiatives has the government introduced to improve teacher effectiveness and children’s learning outcomes in </a:t>
            </a:r>
            <a:r>
              <a:rPr lang="en-GB" sz="3600" dirty="0" smtClean="0"/>
              <a:t>country </a:t>
            </a:r>
            <a:r>
              <a:rPr lang="en-GB" sz="3600" dirty="0"/>
              <a:t>where you work?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 :  10 minutes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3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sz="2000" dirty="0" smtClean="0"/>
              <a:t> </a:t>
            </a:r>
            <a:r>
              <a:rPr lang="en-GB" sz="2800" dirty="0" smtClean="0"/>
              <a:t>Creating child friendly learning environment through teacher capacity development</a:t>
            </a:r>
          </a:p>
          <a:p>
            <a:r>
              <a:rPr lang="en-GB" sz="2800" dirty="0" smtClean="0"/>
              <a:t>Using tablet technology to improve the quality of instruction available  at Standards 1 and 2 in literacy and numeracy </a:t>
            </a:r>
          </a:p>
          <a:p>
            <a:r>
              <a:rPr lang="en-GB" sz="2800" dirty="0" smtClean="0"/>
              <a:t>Working closely with civil society  to promote social accountable policies to promote a conducive environment for education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980728"/>
          </a:xfrm>
        </p:spPr>
        <p:txBody>
          <a:bodyPr/>
          <a:lstStyle/>
          <a:p>
            <a:r>
              <a:rPr lang="en-GB" dirty="0" smtClean="0"/>
              <a:t>What is VSO doing to change improve teaching and learning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684000" y="1980000"/>
            <a:ext cx="4248040" cy="461735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Reading, Writing &amp;  Numeracy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</a:schemeClr>
                </a:solidFill>
              </a:rPr>
              <a:t>Child-focused educational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</a:schemeClr>
                </a:solidFill>
              </a:rPr>
              <a:t>Sustainable and scalable implementation through a network of local organisations, the government agencies and partners </a:t>
            </a:r>
          </a:p>
          <a:p>
            <a:endParaRPr lang="en-GB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Unlocking talent 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924300" cy="2943225"/>
          </a:xfrm>
        </p:spPr>
      </p:pic>
    </p:spTree>
    <p:extLst>
      <p:ext uri="{BB962C8B-B14F-4D97-AF65-F5344CB8AC3E}">
        <p14:creationId xmlns:p14="http://schemas.microsoft.com/office/powerpoint/2010/main" val="3465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sz="3200" b="1" dirty="0" smtClean="0"/>
              <a:t>Maths</a:t>
            </a:r>
            <a:endParaRPr lang="en-GB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Comprehensive course – not just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Teacher figure that speaks in the child’s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Available in 30+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Continual encouragement for child, and certificates </a:t>
            </a:r>
            <a:endParaRPr lang="en-GB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Unlocking talent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2835677"/>
            <a:ext cx="3924300" cy="2609046"/>
          </a:xfrm>
        </p:spPr>
      </p:pic>
    </p:spTree>
    <p:extLst>
      <p:ext uri="{BB962C8B-B14F-4D97-AF65-F5344CB8AC3E}">
        <p14:creationId xmlns:p14="http://schemas.microsoft.com/office/powerpoint/2010/main" val="28113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8" y="1469779"/>
            <a:ext cx="3787787" cy="2517175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Literacy / Reading 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3" y="4071938"/>
            <a:ext cx="3924300" cy="2607893"/>
          </a:xfrm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684000" y="1469779"/>
            <a:ext cx="3924000" cy="483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600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D248F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60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D248F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 marL="180000" indent="-180000" algn="l" defTabSz="360000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9D248F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0" indent="0" algn="l" defTabSz="360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D248F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 marL="1080000" indent="0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248F"/>
              </a:buClr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248F"/>
              </a:buClr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248F"/>
              </a:buClr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248F"/>
              </a:buClr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248F"/>
              </a:buClr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kern="0" baseline="0" dirty="0" smtClean="0">
                <a:solidFill>
                  <a:srgbClr val="0070C0"/>
                </a:solidFill>
              </a:rPr>
              <a:t>Comprehensive course ( alphabet, phonics, stories)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kern="0" baseline="0" dirty="0" smtClean="0">
                <a:solidFill>
                  <a:srgbClr val="0070C0"/>
                </a:solidFill>
              </a:rPr>
              <a:t>Different reading modes and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kern="0" baseline="0" dirty="0" smtClean="0">
                <a:solidFill>
                  <a:srgbClr val="0070C0"/>
                </a:solidFill>
              </a:rPr>
              <a:t>Local experts for language and cultural adaptation </a:t>
            </a:r>
            <a:endParaRPr lang="en-GB" sz="2400" b="0" kern="0" baseline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Solar Projector</a:t>
            </a:r>
            <a:endParaRPr lang="en-GB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22" y="1268760"/>
            <a:ext cx="4067554" cy="2711703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Portable LED projector to use inside the classrooms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Curated set of resources for the teacher to use with their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 </a:t>
            </a:r>
            <a:r>
              <a:rPr lang="en-GB" sz="2400" b="1" dirty="0" smtClean="0"/>
              <a:t>Improving both content and delivery </a:t>
            </a:r>
            <a:endParaRPr lang="en-GB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4" y="4140000"/>
            <a:ext cx="3995936" cy="2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sz="2400" b="1" dirty="0" smtClean="0"/>
              <a:t>SMS Story</a:t>
            </a:r>
          </a:p>
          <a:p>
            <a:pPr lvl="1"/>
            <a:r>
              <a:rPr lang="en-GB" sz="2000" dirty="0"/>
              <a:t>Improve the teaching of reading and writing in English in elementary </a:t>
            </a:r>
            <a:r>
              <a:rPr lang="en-GB" sz="2000" dirty="0" smtClean="0"/>
              <a:t>schools</a:t>
            </a:r>
          </a:p>
          <a:p>
            <a:pPr lvl="1"/>
            <a:r>
              <a:rPr lang="en-GB" sz="2000" dirty="0" smtClean="0"/>
              <a:t>Sent </a:t>
            </a:r>
            <a:r>
              <a:rPr lang="en-GB" sz="2000" dirty="0"/>
              <a:t>daily </a:t>
            </a:r>
            <a:r>
              <a:rPr lang="en-GB" sz="2000" dirty="0" smtClean="0"/>
              <a:t>lesson </a:t>
            </a:r>
            <a:r>
              <a:rPr lang="en-GB" sz="2000" dirty="0"/>
              <a:t>plans </a:t>
            </a:r>
            <a:r>
              <a:rPr lang="en-GB" sz="2000" dirty="0" smtClean="0"/>
              <a:t>and stories to </a:t>
            </a:r>
            <a:r>
              <a:rPr lang="en-GB" sz="2000" dirty="0"/>
              <a:t>teachers in rural </a:t>
            </a:r>
            <a:r>
              <a:rPr lang="en-GB" sz="2000" dirty="0" smtClean="0"/>
              <a:t>areas by SMS</a:t>
            </a:r>
          </a:p>
          <a:p>
            <a:pPr lvl="1"/>
            <a:r>
              <a:rPr lang="en-GB" sz="2000" dirty="0" smtClean="0"/>
              <a:t>Teachers </a:t>
            </a:r>
            <a:r>
              <a:rPr lang="en-GB" sz="2000" dirty="0"/>
              <a:t>received </a:t>
            </a:r>
            <a:r>
              <a:rPr lang="en-GB" sz="2000" dirty="0" smtClean="0"/>
              <a:t>a </a:t>
            </a:r>
            <a:r>
              <a:rPr lang="en-GB" sz="2000" dirty="0"/>
              <a:t>poster showing how to use the stories, but no other </a:t>
            </a:r>
            <a:r>
              <a:rPr lang="en-GB" sz="2000" dirty="0" smtClean="0"/>
              <a:t>training</a:t>
            </a:r>
          </a:p>
          <a:p>
            <a:r>
              <a:rPr lang="en-US" sz="2400" b="1" dirty="0" smtClean="0"/>
              <a:t>Language Support Program</a:t>
            </a:r>
            <a:endParaRPr lang="en-US" b="1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mprove </a:t>
            </a:r>
            <a:r>
              <a:rPr lang="en-US" sz="2000" dirty="0"/>
              <a:t>pre-service </a:t>
            </a:r>
            <a:r>
              <a:rPr lang="en-US" sz="2000" dirty="0" smtClean="0"/>
              <a:t>English teacher </a:t>
            </a:r>
            <a:r>
              <a:rPr lang="en-US" sz="2000" dirty="0"/>
              <a:t>training by developing a new training </a:t>
            </a:r>
            <a:r>
              <a:rPr lang="en-US" sz="2000" dirty="0" smtClean="0"/>
              <a:t>curriculum</a:t>
            </a:r>
          </a:p>
          <a:p>
            <a:pPr lvl="1"/>
            <a:r>
              <a:rPr lang="en-US" sz="2000" dirty="0" smtClean="0"/>
              <a:t>Production of teacher training videos and song audio files</a:t>
            </a:r>
          </a:p>
          <a:p>
            <a:pPr lvl="1"/>
            <a:r>
              <a:rPr lang="en-US" sz="2000" dirty="0" smtClean="0"/>
              <a:t>Documents, videos</a:t>
            </a:r>
            <a:r>
              <a:rPr lang="en-US" sz="2000" dirty="0"/>
              <a:t>, and audio files </a:t>
            </a:r>
            <a:r>
              <a:rPr lang="en-US" sz="2000" dirty="0" smtClean="0"/>
              <a:t>were </a:t>
            </a:r>
            <a:r>
              <a:rPr lang="en-US" sz="2000" dirty="0"/>
              <a:t>distributed on micro SD </a:t>
            </a:r>
            <a:r>
              <a:rPr lang="en-US" sz="2000" dirty="0" smtClean="0"/>
              <a:t>cards</a:t>
            </a:r>
          </a:p>
          <a:p>
            <a:pPr lvl="1"/>
            <a:r>
              <a:rPr lang="en-US" sz="2000" dirty="0" smtClean="0"/>
              <a:t>SMS reminders, email, document sharing, mobile phone closed user group</a:t>
            </a:r>
          </a:p>
          <a:p>
            <a:r>
              <a:rPr lang="en-US" sz="2400" b="1" dirty="0" smtClean="0"/>
              <a:t>Every Child Reading</a:t>
            </a:r>
            <a:endParaRPr lang="en-US" sz="2400" b="1" dirty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mprove </a:t>
            </a:r>
            <a:r>
              <a:rPr lang="en-US" sz="2000" dirty="0"/>
              <a:t>the English curriculum, with scripted lessons and reading </a:t>
            </a:r>
            <a:r>
              <a:rPr lang="en-US" sz="2000" dirty="0" smtClean="0"/>
              <a:t>books</a:t>
            </a:r>
          </a:p>
          <a:p>
            <a:pPr lvl="1"/>
            <a:r>
              <a:rPr lang="en-US" sz="2000" dirty="0" smtClean="0"/>
              <a:t>Micro </a:t>
            </a:r>
            <a:r>
              <a:rPr lang="en-US" sz="2000" dirty="0"/>
              <a:t>SD cards were again used to distribute </a:t>
            </a:r>
            <a:r>
              <a:rPr lang="en-US" sz="2000" dirty="0" smtClean="0"/>
              <a:t>resources</a:t>
            </a:r>
          </a:p>
          <a:p>
            <a:pPr lvl="1"/>
            <a:r>
              <a:rPr lang="en-US" sz="2000" dirty="0" smtClean="0"/>
              <a:t>SMS reminders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720080"/>
          </a:xfrm>
        </p:spPr>
        <p:txBody>
          <a:bodyPr/>
          <a:lstStyle/>
          <a:p>
            <a:r>
              <a:rPr lang="en-US" dirty="0" smtClean="0"/>
              <a:t>Technology in VSO Papua New Guinea Education 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VSO Pallet">
      <a:dk1>
        <a:srgbClr val="AD0075"/>
      </a:dk1>
      <a:lt1>
        <a:sysClr val="window" lastClr="FFFFFF"/>
      </a:lt1>
      <a:dk2>
        <a:srgbClr val="343F48"/>
      </a:dk2>
      <a:lt2>
        <a:srgbClr val="FFFFFF"/>
      </a:lt2>
      <a:accent1>
        <a:srgbClr val="AD0075"/>
      </a:accent1>
      <a:accent2>
        <a:srgbClr val="343F48"/>
      </a:accent2>
      <a:accent3>
        <a:srgbClr val="FFFFFF"/>
      </a:accent3>
      <a:accent4>
        <a:srgbClr val="CCE226"/>
      </a:accent4>
      <a:accent5>
        <a:srgbClr val="F2BF49"/>
      </a:accent5>
      <a:accent6>
        <a:srgbClr val="70CEE2"/>
      </a:accent6>
      <a:hlink>
        <a:srgbClr val="343F48"/>
      </a:hlink>
      <a:folHlink>
        <a:srgbClr val="343F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-2500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-2500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VSO-orange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O-orange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rple Set">
  <a:themeElements>
    <a:clrScheme name="VSO Pallet">
      <a:dk1>
        <a:srgbClr val="AD0075"/>
      </a:dk1>
      <a:lt1>
        <a:sysClr val="window" lastClr="FFFFFF"/>
      </a:lt1>
      <a:dk2>
        <a:srgbClr val="343F48"/>
      </a:dk2>
      <a:lt2>
        <a:srgbClr val="FFFFFF"/>
      </a:lt2>
      <a:accent1>
        <a:srgbClr val="AD0075"/>
      </a:accent1>
      <a:accent2>
        <a:srgbClr val="343F48"/>
      </a:accent2>
      <a:accent3>
        <a:srgbClr val="FFFFFF"/>
      </a:accent3>
      <a:accent4>
        <a:srgbClr val="CCE226"/>
      </a:accent4>
      <a:accent5>
        <a:srgbClr val="F2BF49"/>
      </a:accent5>
      <a:accent6>
        <a:srgbClr val="70CEE2"/>
      </a:accent6>
      <a:hlink>
        <a:srgbClr val="343F48"/>
      </a:hlink>
      <a:folHlink>
        <a:srgbClr val="343F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-2500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-2500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VSO-orange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O-orange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y Set">
  <a:themeElements>
    <a:clrScheme name="VSO Pallet">
      <a:dk1>
        <a:srgbClr val="AD0075"/>
      </a:dk1>
      <a:lt1>
        <a:sysClr val="window" lastClr="FFFFFF"/>
      </a:lt1>
      <a:dk2>
        <a:srgbClr val="343F48"/>
      </a:dk2>
      <a:lt2>
        <a:srgbClr val="FFFFFF"/>
      </a:lt2>
      <a:accent1>
        <a:srgbClr val="AD0075"/>
      </a:accent1>
      <a:accent2>
        <a:srgbClr val="343F48"/>
      </a:accent2>
      <a:accent3>
        <a:srgbClr val="FFFFFF"/>
      </a:accent3>
      <a:accent4>
        <a:srgbClr val="CCE226"/>
      </a:accent4>
      <a:accent5>
        <a:srgbClr val="F2BF49"/>
      </a:accent5>
      <a:accent6>
        <a:srgbClr val="70CEE2"/>
      </a:accent6>
      <a:hlink>
        <a:srgbClr val="343F48"/>
      </a:hlink>
      <a:folHlink>
        <a:srgbClr val="343F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-2500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-2500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VSO-orange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O-orange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O-oran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3918</TotalTime>
  <Words>1458</Words>
  <Application>Microsoft Office PowerPoint</Application>
  <PresentationFormat>On-screen Show (4:3)</PresentationFormat>
  <Paragraphs>220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blank</vt:lpstr>
      <vt:lpstr>Purple Set</vt:lpstr>
      <vt:lpstr>Grey Set</vt:lpstr>
      <vt:lpstr>Innovation in Teaching </vt:lpstr>
      <vt:lpstr>Objectives of the session </vt:lpstr>
      <vt:lpstr>Group work :  10 minutes </vt:lpstr>
      <vt:lpstr>What is VSO doing to change improve teaching and learning ? </vt:lpstr>
      <vt:lpstr>Unlocking talent </vt:lpstr>
      <vt:lpstr>Unlocking talent </vt:lpstr>
      <vt:lpstr>Literacy / Reading </vt:lpstr>
      <vt:lpstr>Solar Projector</vt:lpstr>
      <vt:lpstr>Technology in VSO Papua New Guinea Education Programme</vt:lpstr>
      <vt:lpstr>Five key strategies </vt:lpstr>
      <vt:lpstr> SMS stories in PNG and India </vt:lpstr>
      <vt:lpstr>Pair work </vt:lpstr>
      <vt:lpstr> Learning - Success Factors</vt:lpstr>
      <vt:lpstr>Success Factors</vt:lpstr>
      <vt:lpstr>Primary Research Question:</vt:lpstr>
      <vt:lpstr>PowerPoint Presentation</vt:lpstr>
      <vt:lpstr>Example story Term 1, Week 2 </vt:lpstr>
      <vt:lpstr>Example story Term 2 Week 5 </vt:lpstr>
      <vt:lpstr>PowerPoint Presentation</vt:lpstr>
      <vt:lpstr>PowerPoint Presentation</vt:lpstr>
      <vt:lpstr>School characteristics are the same for control and active schools</vt:lpstr>
      <vt:lpstr>Reading assessments</vt:lpstr>
      <vt:lpstr>Statistics from different reading tests</vt:lpstr>
      <vt:lpstr>Children who could read no words in our tests in term 1</vt:lpstr>
      <vt:lpstr>Children who could read no words in term 4</vt:lpstr>
      <vt:lpstr>Good Practice Observed in Active schools</vt:lpstr>
      <vt:lpstr>Positive Teacher Feedback </vt:lpstr>
    </vt:vector>
  </TitlesOfParts>
  <Company>VSO PNG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 Story:</dc:title>
  <dc:creator>Purna Kumar Shrestha</dc:creator>
  <cp:keywords>SMS Story;EC;2015</cp:keywords>
  <cp:lastModifiedBy>Andrea Valentini</cp:lastModifiedBy>
  <cp:revision>228</cp:revision>
  <dcterms:created xsi:type="dcterms:W3CDTF">2013-06-30T22:27:18Z</dcterms:created>
  <dcterms:modified xsi:type="dcterms:W3CDTF">2015-10-22T09:16:04Z</dcterms:modified>
</cp:coreProperties>
</file>