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3" r:id="rId3"/>
    <p:sldId id="274" r:id="rId4"/>
    <p:sldId id="266" r:id="rId5"/>
    <p:sldId id="258" r:id="rId6"/>
    <p:sldId id="259" r:id="rId7"/>
    <p:sldId id="260" r:id="rId8"/>
    <p:sldId id="270" r:id="rId9"/>
    <p:sldId id="275" r:id="rId10"/>
    <p:sldId id="276" r:id="rId11"/>
    <p:sldId id="271" r:id="rId12"/>
    <p:sldId id="273" r:id="rId13"/>
    <p:sldId id="277" r:id="rId14"/>
    <p:sldId id="278" r:id="rId15"/>
    <p:sldId id="262" r:id="rId16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60A10A-5C1B-4D4A-B4E6-47BFD0DFCA1F}" type="doc">
      <dgm:prSet loTypeId="urn:microsoft.com/office/officeart/2005/8/layout/hProcess9" loCatId="process" qsTypeId="urn:microsoft.com/office/officeart/2005/8/quickstyle/simple1" qsCatId="simple" csTypeId="urn:microsoft.com/office/officeart/2005/8/colors/accent2_2" csCatId="accent2" phldr="1"/>
      <dgm:spPr/>
    </dgm:pt>
    <dgm:pt modelId="{6F291341-77D4-4C7A-AB67-5B38E9C4BFFA}">
      <dgm:prSet phldrT="[Text]"/>
      <dgm:spPr/>
      <dgm:t>
        <a:bodyPr/>
        <a:lstStyle/>
        <a:p>
          <a:r>
            <a:rPr lang="en-GB" b="1" dirty="0" smtClean="0"/>
            <a:t>Action Docs (Impact, Outcome, Outputs)</a:t>
          </a:r>
          <a:endParaRPr lang="en-GB" b="1" dirty="0"/>
        </a:p>
      </dgm:t>
    </dgm:pt>
    <dgm:pt modelId="{E3665164-4DE9-4925-BC9E-82A23EB296F2}" type="parTrans" cxnId="{0FB812F2-334E-49FF-A84D-D7D0FDFA84A3}">
      <dgm:prSet/>
      <dgm:spPr/>
      <dgm:t>
        <a:bodyPr/>
        <a:lstStyle/>
        <a:p>
          <a:endParaRPr lang="en-GB"/>
        </a:p>
      </dgm:t>
    </dgm:pt>
    <dgm:pt modelId="{A7D93AF7-E1C6-4B6E-9679-8507FAE06DC9}" type="sibTrans" cxnId="{0FB812F2-334E-49FF-A84D-D7D0FDFA84A3}">
      <dgm:prSet/>
      <dgm:spPr/>
      <dgm:t>
        <a:bodyPr/>
        <a:lstStyle/>
        <a:p>
          <a:endParaRPr lang="en-GB"/>
        </a:p>
      </dgm:t>
    </dgm:pt>
    <dgm:pt modelId="{CBE2CDFF-BB79-43D6-B006-06BF522E45D1}">
      <dgm:prSet phldrT="[Text]"/>
      <dgm:spPr/>
      <dgm:t>
        <a:bodyPr/>
        <a:lstStyle/>
        <a:p>
          <a:r>
            <a:rPr lang="en-GB" b="1" dirty="0" smtClean="0"/>
            <a:t>Financing Instruments</a:t>
          </a:r>
        </a:p>
        <a:p>
          <a:r>
            <a:rPr lang="en-GB" b="1" dirty="0" smtClean="0"/>
            <a:t>(long term development objectives of EU assistance - global)</a:t>
          </a:r>
          <a:endParaRPr lang="en-GB" b="1" dirty="0"/>
        </a:p>
      </dgm:t>
    </dgm:pt>
    <dgm:pt modelId="{7FE84F49-E2E2-4285-B032-BC5E986DE890}" type="parTrans" cxnId="{C79AC353-291C-4419-8ED3-ED64AB27FF45}">
      <dgm:prSet/>
      <dgm:spPr/>
      <dgm:t>
        <a:bodyPr/>
        <a:lstStyle/>
        <a:p>
          <a:endParaRPr lang="en-GB"/>
        </a:p>
      </dgm:t>
    </dgm:pt>
    <dgm:pt modelId="{99ED84DD-2D67-4657-A7CE-2D83CFDB1BED}" type="sibTrans" cxnId="{C79AC353-291C-4419-8ED3-ED64AB27FF45}">
      <dgm:prSet/>
      <dgm:spPr/>
      <dgm:t>
        <a:bodyPr/>
        <a:lstStyle/>
        <a:p>
          <a:endParaRPr lang="en-GB"/>
        </a:p>
      </dgm:t>
    </dgm:pt>
    <dgm:pt modelId="{0B6E11FD-CB80-4D36-B85C-0A4161A2FA37}">
      <dgm:prSet phldrT="[Text]"/>
      <dgm:spPr/>
      <dgm:t>
        <a:bodyPr/>
        <a:lstStyle/>
        <a:p>
          <a:r>
            <a:rPr lang="en-GB" b="1" dirty="0" smtClean="0"/>
            <a:t>MIPs/NIPs/SSFs 2014/2020 (main objectives of EU assistance over next 7 years per country/region/sector)</a:t>
          </a:r>
          <a:endParaRPr lang="en-GB" b="1" dirty="0"/>
        </a:p>
      </dgm:t>
    </dgm:pt>
    <dgm:pt modelId="{3589E593-9C6C-4BCB-90CC-3C9E65CB0E15}" type="parTrans" cxnId="{4294569F-4583-4E04-8753-DDDDC19DC74E}">
      <dgm:prSet/>
      <dgm:spPr/>
      <dgm:t>
        <a:bodyPr/>
        <a:lstStyle/>
        <a:p>
          <a:endParaRPr lang="en-GB"/>
        </a:p>
      </dgm:t>
    </dgm:pt>
    <dgm:pt modelId="{31BA235E-41FC-4102-B455-34036CFF6718}" type="sibTrans" cxnId="{4294569F-4583-4E04-8753-DDDDC19DC74E}">
      <dgm:prSet/>
      <dgm:spPr/>
      <dgm:t>
        <a:bodyPr/>
        <a:lstStyle/>
        <a:p>
          <a:endParaRPr lang="en-GB"/>
        </a:p>
      </dgm:t>
    </dgm:pt>
    <dgm:pt modelId="{07644360-2EB3-46F6-9A33-82AF8325110A}">
      <dgm:prSet/>
      <dgm:spPr/>
      <dgm:t>
        <a:bodyPr/>
        <a:lstStyle/>
        <a:p>
          <a:r>
            <a:rPr lang="en-GB" b="1" dirty="0" smtClean="0"/>
            <a:t>Project Docs (mainly outcomes and outputs)</a:t>
          </a:r>
          <a:endParaRPr lang="en-GB" b="1" dirty="0"/>
        </a:p>
      </dgm:t>
    </dgm:pt>
    <dgm:pt modelId="{BBB97AC0-F55F-4B53-8BC4-7C5A002AAE47}" type="parTrans" cxnId="{CBD1B8BC-F1F1-4857-9320-79D144295736}">
      <dgm:prSet/>
      <dgm:spPr/>
      <dgm:t>
        <a:bodyPr/>
        <a:lstStyle/>
        <a:p>
          <a:endParaRPr lang="en-GB"/>
        </a:p>
      </dgm:t>
    </dgm:pt>
    <dgm:pt modelId="{0C401C5F-7CD2-4A61-AC2A-F2F99975DA19}" type="sibTrans" cxnId="{CBD1B8BC-F1F1-4857-9320-79D144295736}">
      <dgm:prSet/>
      <dgm:spPr/>
      <dgm:t>
        <a:bodyPr/>
        <a:lstStyle/>
        <a:p>
          <a:endParaRPr lang="en-GB"/>
        </a:p>
      </dgm:t>
    </dgm:pt>
    <dgm:pt modelId="{9F6FCE5A-E5A7-4E49-9812-579F39C022CB}" type="pres">
      <dgm:prSet presAssocID="{3660A10A-5C1B-4D4A-B4E6-47BFD0DFCA1F}" presName="CompostProcess" presStyleCnt="0">
        <dgm:presLayoutVars>
          <dgm:dir/>
          <dgm:resizeHandles val="exact"/>
        </dgm:presLayoutVars>
      </dgm:prSet>
      <dgm:spPr/>
    </dgm:pt>
    <dgm:pt modelId="{6DAFE863-87CF-4370-9B39-2002AB9BE859}" type="pres">
      <dgm:prSet presAssocID="{3660A10A-5C1B-4D4A-B4E6-47BFD0DFCA1F}" presName="arrow" presStyleLbl="bgShp" presStyleIdx="0" presStyleCnt="1" custScaleY="83333" custLinFactNeighborX="-1022" custLinFactNeighborY="1532"/>
      <dgm:spPr/>
    </dgm:pt>
    <dgm:pt modelId="{D23D58D8-45B8-4B0C-B133-6EE7E95D5202}" type="pres">
      <dgm:prSet presAssocID="{3660A10A-5C1B-4D4A-B4E6-47BFD0DFCA1F}" presName="linearProcess" presStyleCnt="0"/>
      <dgm:spPr/>
    </dgm:pt>
    <dgm:pt modelId="{F40CFB1F-406E-4D80-883C-07081AE03474}" type="pres">
      <dgm:prSet presAssocID="{CBE2CDFF-BB79-43D6-B006-06BF522E45D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59EE6C0-2FDA-49A0-BC51-EADD39F76588}" type="pres">
      <dgm:prSet presAssocID="{99ED84DD-2D67-4657-A7CE-2D83CFDB1BED}" presName="sibTrans" presStyleCnt="0"/>
      <dgm:spPr/>
    </dgm:pt>
    <dgm:pt modelId="{D71030A4-A430-4587-BCE8-A5BB20F4342D}" type="pres">
      <dgm:prSet presAssocID="{0B6E11FD-CB80-4D36-B85C-0A4161A2FA3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08868C-E745-4CA8-B62F-5FABD98F6A79}" type="pres">
      <dgm:prSet presAssocID="{31BA235E-41FC-4102-B455-34036CFF6718}" presName="sibTrans" presStyleCnt="0"/>
      <dgm:spPr/>
    </dgm:pt>
    <dgm:pt modelId="{66A7A576-A5B5-4F74-A15F-0BBF9623645D}" type="pres">
      <dgm:prSet presAssocID="{6F291341-77D4-4C7A-AB67-5B38E9C4BFF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B34023D-E48C-4674-B213-C26B2228F79A}" type="pres">
      <dgm:prSet presAssocID="{A7D93AF7-E1C6-4B6E-9679-8507FAE06DC9}" presName="sibTrans" presStyleCnt="0"/>
      <dgm:spPr/>
    </dgm:pt>
    <dgm:pt modelId="{94AC41FB-3DEB-4F31-B9AB-A4FB2887D91D}" type="pres">
      <dgm:prSet presAssocID="{07644360-2EB3-46F6-9A33-82AF8325110A}" presName="textNode" presStyleLbl="node1" presStyleIdx="3" presStyleCnt="4" custLinFactNeighborX="-36480" custLinFactNeighborY="30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88E89B7-23B8-45EF-B8BA-34203434D55A}" type="presOf" srcId="{3660A10A-5C1B-4D4A-B4E6-47BFD0DFCA1F}" destId="{9F6FCE5A-E5A7-4E49-9812-579F39C022CB}" srcOrd="0" destOrd="0" presId="urn:microsoft.com/office/officeart/2005/8/layout/hProcess9"/>
    <dgm:cxn modelId="{0FB812F2-334E-49FF-A84D-D7D0FDFA84A3}" srcId="{3660A10A-5C1B-4D4A-B4E6-47BFD0DFCA1F}" destId="{6F291341-77D4-4C7A-AB67-5B38E9C4BFFA}" srcOrd="2" destOrd="0" parTransId="{E3665164-4DE9-4925-BC9E-82A23EB296F2}" sibTransId="{A7D93AF7-E1C6-4B6E-9679-8507FAE06DC9}"/>
    <dgm:cxn modelId="{C79AC353-291C-4419-8ED3-ED64AB27FF45}" srcId="{3660A10A-5C1B-4D4A-B4E6-47BFD0DFCA1F}" destId="{CBE2CDFF-BB79-43D6-B006-06BF522E45D1}" srcOrd="0" destOrd="0" parTransId="{7FE84F49-E2E2-4285-B032-BC5E986DE890}" sibTransId="{99ED84DD-2D67-4657-A7CE-2D83CFDB1BED}"/>
    <dgm:cxn modelId="{F1BBD773-2786-4BA7-8700-2FBC88B93F9F}" type="presOf" srcId="{0B6E11FD-CB80-4D36-B85C-0A4161A2FA37}" destId="{D71030A4-A430-4587-BCE8-A5BB20F4342D}" srcOrd="0" destOrd="0" presId="urn:microsoft.com/office/officeart/2005/8/layout/hProcess9"/>
    <dgm:cxn modelId="{BF39A41B-3D30-48DB-A84A-68D0380C8231}" type="presOf" srcId="{6F291341-77D4-4C7A-AB67-5B38E9C4BFFA}" destId="{66A7A576-A5B5-4F74-A15F-0BBF9623645D}" srcOrd="0" destOrd="0" presId="urn:microsoft.com/office/officeart/2005/8/layout/hProcess9"/>
    <dgm:cxn modelId="{3DF61455-EEA9-40CB-9066-DCD9A82642CF}" type="presOf" srcId="{CBE2CDFF-BB79-43D6-B006-06BF522E45D1}" destId="{F40CFB1F-406E-4D80-883C-07081AE03474}" srcOrd="0" destOrd="0" presId="urn:microsoft.com/office/officeart/2005/8/layout/hProcess9"/>
    <dgm:cxn modelId="{C57B8C70-A031-492D-9A3C-59834DCC35EB}" type="presOf" srcId="{07644360-2EB3-46F6-9A33-82AF8325110A}" destId="{94AC41FB-3DEB-4F31-B9AB-A4FB2887D91D}" srcOrd="0" destOrd="0" presId="urn:microsoft.com/office/officeart/2005/8/layout/hProcess9"/>
    <dgm:cxn modelId="{4294569F-4583-4E04-8753-DDDDC19DC74E}" srcId="{3660A10A-5C1B-4D4A-B4E6-47BFD0DFCA1F}" destId="{0B6E11FD-CB80-4D36-B85C-0A4161A2FA37}" srcOrd="1" destOrd="0" parTransId="{3589E593-9C6C-4BCB-90CC-3C9E65CB0E15}" sibTransId="{31BA235E-41FC-4102-B455-34036CFF6718}"/>
    <dgm:cxn modelId="{CBD1B8BC-F1F1-4857-9320-79D144295736}" srcId="{3660A10A-5C1B-4D4A-B4E6-47BFD0DFCA1F}" destId="{07644360-2EB3-46F6-9A33-82AF8325110A}" srcOrd="3" destOrd="0" parTransId="{BBB97AC0-F55F-4B53-8BC4-7C5A002AAE47}" sibTransId="{0C401C5F-7CD2-4A61-AC2A-F2F99975DA19}"/>
    <dgm:cxn modelId="{24F44BED-BA85-469D-A5B0-A3510E6ED28D}" type="presParOf" srcId="{9F6FCE5A-E5A7-4E49-9812-579F39C022CB}" destId="{6DAFE863-87CF-4370-9B39-2002AB9BE859}" srcOrd="0" destOrd="0" presId="urn:microsoft.com/office/officeart/2005/8/layout/hProcess9"/>
    <dgm:cxn modelId="{FEF50A07-D6C0-4E85-B0A4-1BAF82064752}" type="presParOf" srcId="{9F6FCE5A-E5A7-4E49-9812-579F39C022CB}" destId="{D23D58D8-45B8-4B0C-B133-6EE7E95D5202}" srcOrd="1" destOrd="0" presId="urn:microsoft.com/office/officeart/2005/8/layout/hProcess9"/>
    <dgm:cxn modelId="{BBB8F6B4-B94E-4A11-86BC-517023B474C6}" type="presParOf" srcId="{D23D58D8-45B8-4B0C-B133-6EE7E95D5202}" destId="{F40CFB1F-406E-4D80-883C-07081AE03474}" srcOrd="0" destOrd="0" presId="urn:microsoft.com/office/officeart/2005/8/layout/hProcess9"/>
    <dgm:cxn modelId="{134D81DC-5BBF-4F68-B01C-181865156B7E}" type="presParOf" srcId="{D23D58D8-45B8-4B0C-B133-6EE7E95D5202}" destId="{A59EE6C0-2FDA-49A0-BC51-EADD39F76588}" srcOrd="1" destOrd="0" presId="urn:microsoft.com/office/officeart/2005/8/layout/hProcess9"/>
    <dgm:cxn modelId="{546AC377-CD2A-4BC1-A1B7-F8CCFA82E59B}" type="presParOf" srcId="{D23D58D8-45B8-4B0C-B133-6EE7E95D5202}" destId="{D71030A4-A430-4587-BCE8-A5BB20F4342D}" srcOrd="2" destOrd="0" presId="urn:microsoft.com/office/officeart/2005/8/layout/hProcess9"/>
    <dgm:cxn modelId="{677FE056-7B5E-4523-88D0-04A1823F1A5F}" type="presParOf" srcId="{D23D58D8-45B8-4B0C-B133-6EE7E95D5202}" destId="{8A08868C-E745-4CA8-B62F-5FABD98F6A79}" srcOrd="3" destOrd="0" presId="urn:microsoft.com/office/officeart/2005/8/layout/hProcess9"/>
    <dgm:cxn modelId="{9B536F22-81A7-464C-915F-51B0648D031F}" type="presParOf" srcId="{D23D58D8-45B8-4B0C-B133-6EE7E95D5202}" destId="{66A7A576-A5B5-4F74-A15F-0BBF9623645D}" srcOrd="4" destOrd="0" presId="urn:microsoft.com/office/officeart/2005/8/layout/hProcess9"/>
    <dgm:cxn modelId="{CE604897-EF68-44A9-B015-45C3437259EB}" type="presParOf" srcId="{D23D58D8-45B8-4B0C-B133-6EE7E95D5202}" destId="{2B34023D-E48C-4674-B213-C26B2228F79A}" srcOrd="5" destOrd="0" presId="urn:microsoft.com/office/officeart/2005/8/layout/hProcess9"/>
    <dgm:cxn modelId="{83A6DEE3-7783-4D0C-AE78-4464AA9FB258}" type="presParOf" srcId="{D23D58D8-45B8-4B0C-B133-6EE7E95D5202}" destId="{94AC41FB-3DEB-4F31-B9AB-A4FB2887D91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833B58-C2D9-444D-AA23-36EEF7EA3545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8BFDF21E-5999-446C-B8D8-4E4D7DDE19F4}">
      <dgm:prSet phldrT="[Text]"/>
      <dgm:spPr/>
      <dgm:t>
        <a:bodyPr/>
        <a:lstStyle/>
        <a:p>
          <a:r>
            <a:rPr lang="en-GB" dirty="0" smtClean="0"/>
            <a:t>Activities</a:t>
          </a:r>
          <a:endParaRPr lang="en-GB" dirty="0"/>
        </a:p>
      </dgm:t>
    </dgm:pt>
    <dgm:pt modelId="{074EF5A3-FFBA-4724-BC81-2F2A59DE18E3}" type="parTrans" cxnId="{806FD1D2-9D50-4232-98F1-967E1B6F0E90}">
      <dgm:prSet/>
      <dgm:spPr/>
      <dgm:t>
        <a:bodyPr/>
        <a:lstStyle/>
        <a:p>
          <a:endParaRPr lang="en-GB"/>
        </a:p>
      </dgm:t>
    </dgm:pt>
    <dgm:pt modelId="{569DD2DD-62D5-4BF7-B29E-87271C87FD9B}" type="sibTrans" cxnId="{806FD1D2-9D50-4232-98F1-967E1B6F0E90}">
      <dgm:prSet/>
      <dgm:spPr/>
      <dgm:t>
        <a:bodyPr/>
        <a:lstStyle/>
        <a:p>
          <a:endParaRPr lang="en-GB"/>
        </a:p>
      </dgm:t>
    </dgm:pt>
    <dgm:pt modelId="{49FD5118-E5E4-4941-A4F0-9286BF162D65}">
      <dgm:prSet phldrT="[Text]"/>
      <dgm:spPr/>
      <dgm:t>
        <a:bodyPr/>
        <a:lstStyle/>
        <a:p>
          <a:r>
            <a:rPr lang="en-GB" dirty="0" smtClean="0"/>
            <a:t>Outputs</a:t>
          </a:r>
          <a:endParaRPr lang="en-GB" dirty="0"/>
        </a:p>
      </dgm:t>
    </dgm:pt>
    <dgm:pt modelId="{06FE0F32-45E1-4E5F-B8D3-81232641DCF2}" type="parTrans" cxnId="{9B1CC361-E458-4B49-B3B2-DEA6F10829E6}">
      <dgm:prSet/>
      <dgm:spPr/>
      <dgm:t>
        <a:bodyPr/>
        <a:lstStyle/>
        <a:p>
          <a:endParaRPr lang="en-GB"/>
        </a:p>
      </dgm:t>
    </dgm:pt>
    <dgm:pt modelId="{F67E26AB-A865-4836-A7B8-06C6CC8C83BA}" type="sibTrans" cxnId="{9B1CC361-E458-4B49-B3B2-DEA6F10829E6}">
      <dgm:prSet/>
      <dgm:spPr/>
      <dgm:t>
        <a:bodyPr/>
        <a:lstStyle/>
        <a:p>
          <a:endParaRPr lang="en-GB"/>
        </a:p>
      </dgm:t>
    </dgm:pt>
    <dgm:pt modelId="{AD8E7F0F-2AE9-4130-906F-5273C939F67E}">
      <dgm:prSet phldrT="[Text]"/>
      <dgm:spPr/>
      <dgm:t>
        <a:bodyPr/>
        <a:lstStyle/>
        <a:p>
          <a:r>
            <a:rPr lang="en-GB" dirty="0" smtClean="0"/>
            <a:t>Outcomes</a:t>
          </a:r>
        </a:p>
      </dgm:t>
    </dgm:pt>
    <dgm:pt modelId="{5042BF9D-0CC6-492A-A655-0E5384B76A9E}" type="parTrans" cxnId="{44821070-61FB-4AE0-8636-8786359AE090}">
      <dgm:prSet/>
      <dgm:spPr/>
      <dgm:t>
        <a:bodyPr/>
        <a:lstStyle/>
        <a:p>
          <a:endParaRPr lang="en-GB"/>
        </a:p>
      </dgm:t>
    </dgm:pt>
    <dgm:pt modelId="{B87B90B2-9604-46F3-9409-4A01FD2A34BA}" type="sibTrans" cxnId="{44821070-61FB-4AE0-8636-8786359AE090}">
      <dgm:prSet/>
      <dgm:spPr/>
      <dgm:t>
        <a:bodyPr/>
        <a:lstStyle/>
        <a:p>
          <a:endParaRPr lang="en-GB"/>
        </a:p>
      </dgm:t>
    </dgm:pt>
    <dgm:pt modelId="{CFD088D9-52B8-42CD-A9DF-E73D6DF098B5}">
      <dgm:prSet phldrT="[Text]"/>
      <dgm:spPr/>
      <dgm:t>
        <a:bodyPr/>
        <a:lstStyle/>
        <a:p>
          <a:r>
            <a:rPr lang="en-GB" dirty="0" smtClean="0"/>
            <a:t>Impact</a:t>
          </a:r>
        </a:p>
      </dgm:t>
    </dgm:pt>
    <dgm:pt modelId="{65AC6736-D4AD-417A-9536-B961536D088A}" type="parTrans" cxnId="{5E9AC54A-53D8-4923-BD53-E9A29834C4A8}">
      <dgm:prSet/>
      <dgm:spPr/>
      <dgm:t>
        <a:bodyPr/>
        <a:lstStyle/>
        <a:p>
          <a:endParaRPr lang="en-GB"/>
        </a:p>
      </dgm:t>
    </dgm:pt>
    <dgm:pt modelId="{0EE717B3-7CBD-453B-BC49-CF47C2ADBF49}" type="sibTrans" cxnId="{5E9AC54A-53D8-4923-BD53-E9A29834C4A8}">
      <dgm:prSet/>
      <dgm:spPr/>
      <dgm:t>
        <a:bodyPr/>
        <a:lstStyle/>
        <a:p>
          <a:endParaRPr lang="en-GB"/>
        </a:p>
      </dgm:t>
    </dgm:pt>
    <dgm:pt modelId="{50346B18-3D9A-4AA9-B2D9-0F492D52B936}">
      <dgm:prSet phldrT="[Text]" custT="1"/>
      <dgm:spPr/>
      <dgm:t>
        <a:bodyPr/>
        <a:lstStyle/>
        <a:p>
          <a:r>
            <a:rPr lang="en-GB" sz="1400" dirty="0" smtClean="0"/>
            <a:t>Financial and Physical Resources committed to programme activities</a:t>
          </a:r>
          <a:endParaRPr lang="en-GB" sz="1400" dirty="0"/>
        </a:p>
      </dgm:t>
    </dgm:pt>
    <dgm:pt modelId="{1712F169-115A-4961-BFF9-0BBB57F3DA6F}" type="parTrans" cxnId="{CBB9FD4C-AFB9-47FD-A399-9DD9CA91CF2F}">
      <dgm:prSet/>
      <dgm:spPr/>
      <dgm:t>
        <a:bodyPr/>
        <a:lstStyle/>
        <a:p>
          <a:endParaRPr lang="en-GB"/>
        </a:p>
      </dgm:t>
    </dgm:pt>
    <dgm:pt modelId="{CC003557-9E5A-4524-8C83-BAD58CF86998}" type="sibTrans" cxnId="{CBB9FD4C-AFB9-47FD-A399-9DD9CA91CF2F}">
      <dgm:prSet/>
      <dgm:spPr/>
      <dgm:t>
        <a:bodyPr/>
        <a:lstStyle/>
        <a:p>
          <a:endParaRPr lang="en-GB"/>
        </a:p>
      </dgm:t>
    </dgm:pt>
    <dgm:pt modelId="{50FFB143-1312-4BBD-88AE-B880E15F8E5B}">
      <dgm:prSet phldrT="[Text]" custT="1"/>
      <dgm:spPr/>
      <dgm:t>
        <a:bodyPr/>
        <a:lstStyle/>
        <a:p>
          <a:r>
            <a:rPr lang="en-GB" sz="1400" dirty="0" smtClean="0"/>
            <a:t>Utilisation of resources to generate products and services through an "Action"</a:t>
          </a:r>
          <a:endParaRPr lang="en-GB" sz="1400" dirty="0"/>
        </a:p>
      </dgm:t>
    </dgm:pt>
    <dgm:pt modelId="{AB2393E3-8D47-4FF7-B037-A64681D92CC6}" type="parTrans" cxnId="{68353D7A-54AE-4E61-87A4-84DDCC9673CF}">
      <dgm:prSet/>
      <dgm:spPr/>
      <dgm:t>
        <a:bodyPr/>
        <a:lstStyle/>
        <a:p>
          <a:endParaRPr lang="en-GB"/>
        </a:p>
      </dgm:t>
    </dgm:pt>
    <dgm:pt modelId="{1CD1EAC5-CFB6-484F-9DCC-C62E5B1BF45A}" type="sibTrans" cxnId="{68353D7A-54AE-4E61-87A4-84DDCC9673CF}">
      <dgm:prSet/>
      <dgm:spPr/>
      <dgm:t>
        <a:bodyPr/>
        <a:lstStyle/>
        <a:p>
          <a:endParaRPr lang="en-GB"/>
        </a:p>
      </dgm:t>
    </dgm:pt>
    <dgm:pt modelId="{B33289BE-E70E-4566-9B76-8849D18D71F9}">
      <dgm:prSet phldrT="[Text]" custT="1"/>
      <dgm:spPr/>
      <dgm:t>
        <a:bodyPr/>
        <a:lstStyle/>
        <a:p>
          <a:r>
            <a:rPr lang="en-GB" sz="1400" dirty="0" smtClean="0"/>
            <a:t>The products, capital goods and services which result from an Action’s activities</a:t>
          </a:r>
          <a:endParaRPr lang="en-GB" sz="1400" dirty="0"/>
        </a:p>
      </dgm:t>
    </dgm:pt>
    <dgm:pt modelId="{8354CAFD-3BBE-4B3E-B407-6031034A16E5}" type="parTrans" cxnId="{C218E75C-5976-4623-9A3D-CF9CB9EC81C5}">
      <dgm:prSet/>
      <dgm:spPr/>
      <dgm:t>
        <a:bodyPr/>
        <a:lstStyle/>
        <a:p>
          <a:endParaRPr lang="en-GB"/>
        </a:p>
      </dgm:t>
    </dgm:pt>
    <dgm:pt modelId="{B85CA0EE-B072-4953-A569-B35B4E369E01}" type="sibTrans" cxnId="{C218E75C-5976-4623-9A3D-CF9CB9EC81C5}">
      <dgm:prSet/>
      <dgm:spPr/>
      <dgm:t>
        <a:bodyPr/>
        <a:lstStyle/>
        <a:p>
          <a:endParaRPr lang="en-GB"/>
        </a:p>
      </dgm:t>
    </dgm:pt>
    <dgm:pt modelId="{9BEC6CD9-C5F0-40CD-9D4F-29A95A070A3C}">
      <dgm:prSet phldrT="[Text]" custT="1"/>
      <dgm:spPr/>
      <dgm:t>
        <a:bodyPr/>
        <a:lstStyle/>
        <a:p>
          <a:r>
            <a:rPr lang="en-GB" sz="1400" dirty="0" smtClean="0"/>
            <a:t>The likely or achieved short-term and medium-term effects of an Action’s outputs</a:t>
          </a:r>
        </a:p>
      </dgm:t>
    </dgm:pt>
    <dgm:pt modelId="{566BD0E3-3A69-4738-A623-09A1425B8EAA}" type="parTrans" cxnId="{208F6F8B-9602-4F61-8458-EF8E89C0D730}">
      <dgm:prSet/>
      <dgm:spPr/>
      <dgm:t>
        <a:bodyPr/>
        <a:lstStyle/>
        <a:p>
          <a:endParaRPr lang="en-GB"/>
        </a:p>
      </dgm:t>
    </dgm:pt>
    <dgm:pt modelId="{27A66CE6-1FBD-433A-BF19-E6D16F6B1CCD}" type="sibTrans" cxnId="{208F6F8B-9602-4F61-8458-EF8E89C0D730}">
      <dgm:prSet/>
      <dgm:spPr/>
      <dgm:t>
        <a:bodyPr/>
        <a:lstStyle/>
        <a:p>
          <a:endParaRPr lang="en-GB"/>
        </a:p>
      </dgm:t>
    </dgm:pt>
    <dgm:pt modelId="{1E0ABBC9-A3E1-47F8-8259-BEF48F908B4D}">
      <dgm:prSet phldrT="[Text]" custT="1"/>
      <dgm:spPr/>
      <dgm:t>
        <a:bodyPr/>
        <a:lstStyle/>
        <a:p>
          <a:r>
            <a:rPr lang="en-GB" sz="1400" dirty="0" smtClean="0"/>
            <a:t>Long term effects produced by the Action</a:t>
          </a:r>
          <a:endParaRPr lang="en-GB" sz="1400" b="1" dirty="0" smtClean="0"/>
        </a:p>
      </dgm:t>
    </dgm:pt>
    <dgm:pt modelId="{386C6381-E2EE-4AAE-A55D-9CD8DCA2D992}" type="parTrans" cxnId="{B61B9759-3387-4C19-A017-3115F87E2B47}">
      <dgm:prSet/>
      <dgm:spPr/>
      <dgm:t>
        <a:bodyPr/>
        <a:lstStyle/>
        <a:p>
          <a:endParaRPr lang="en-GB"/>
        </a:p>
      </dgm:t>
    </dgm:pt>
    <dgm:pt modelId="{746225F6-53A5-4C53-A680-4818E80442AB}" type="sibTrans" cxnId="{B61B9759-3387-4C19-A017-3115F87E2B47}">
      <dgm:prSet/>
      <dgm:spPr/>
      <dgm:t>
        <a:bodyPr/>
        <a:lstStyle/>
        <a:p>
          <a:endParaRPr lang="en-GB"/>
        </a:p>
      </dgm:t>
    </dgm:pt>
    <dgm:pt modelId="{B11269EF-A8D2-4519-B4D8-BDD126FCD16F}">
      <dgm:prSet phldrT="[Text]"/>
      <dgm:spPr/>
      <dgm:t>
        <a:bodyPr/>
        <a:lstStyle/>
        <a:p>
          <a:r>
            <a:rPr lang="en-GB" dirty="0" smtClean="0"/>
            <a:t>Inputs</a:t>
          </a:r>
          <a:endParaRPr lang="en-GB" dirty="0"/>
        </a:p>
      </dgm:t>
    </dgm:pt>
    <dgm:pt modelId="{F15FD325-BB23-4E42-B148-AA64A18C961D}" type="sibTrans" cxnId="{444BB6E2-D42F-444E-ABC3-57D1DB8D2923}">
      <dgm:prSet/>
      <dgm:spPr/>
      <dgm:t>
        <a:bodyPr/>
        <a:lstStyle/>
        <a:p>
          <a:endParaRPr lang="en-GB"/>
        </a:p>
      </dgm:t>
    </dgm:pt>
    <dgm:pt modelId="{BAA6EFCD-6D86-46DB-97CA-40D06AF9AC87}" type="parTrans" cxnId="{444BB6E2-D42F-444E-ABC3-57D1DB8D2923}">
      <dgm:prSet/>
      <dgm:spPr/>
      <dgm:t>
        <a:bodyPr/>
        <a:lstStyle/>
        <a:p>
          <a:endParaRPr lang="en-GB"/>
        </a:p>
      </dgm:t>
    </dgm:pt>
    <dgm:pt modelId="{651C16C2-EF77-4C3C-AF26-03730755CFE0}" type="pres">
      <dgm:prSet presAssocID="{0C833B58-C2D9-444D-AA23-36EEF7EA3545}" presName="Name0" presStyleCnt="0">
        <dgm:presLayoutVars>
          <dgm:dir/>
          <dgm:animLvl val="lvl"/>
          <dgm:resizeHandles val="exact"/>
        </dgm:presLayoutVars>
      </dgm:prSet>
      <dgm:spPr/>
    </dgm:pt>
    <dgm:pt modelId="{75088059-6FCE-4C8B-820A-AA466662B216}" type="pres">
      <dgm:prSet presAssocID="{B11269EF-A8D2-4519-B4D8-BDD126FCD16F}" presName="composite" presStyleCnt="0"/>
      <dgm:spPr/>
    </dgm:pt>
    <dgm:pt modelId="{5015D4ED-4B99-4402-A486-F53A568ADE22}" type="pres">
      <dgm:prSet presAssocID="{B11269EF-A8D2-4519-B4D8-BDD126FCD16F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C6B991-AF88-48C2-86C4-54E735B1DBF8}" type="pres">
      <dgm:prSet presAssocID="{B11269EF-A8D2-4519-B4D8-BDD126FCD16F}" presName="desTx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299B46-C9FE-48FE-AF52-C3047CC4242B}" type="pres">
      <dgm:prSet presAssocID="{F15FD325-BB23-4E42-B148-AA64A18C961D}" presName="space" presStyleCnt="0"/>
      <dgm:spPr/>
    </dgm:pt>
    <dgm:pt modelId="{3E29ACB3-9F5A-49AE-B801-65630EC791CA}" type="pres">
      <dgm:prSet presAssocID="{8BFDF21E-5999-446C-B8D8-4E4D7DDE19F4}" presName="composite" presStyleCnt="0"/>
      <dgm:spPr/>
    </dgm:pt>
    <dgm:pt modelId="{AF1DFABA-8234-469D-81C0-DA3F96C94B24}" type="pres">
      <dgm:prSet presAssocID="{8BFDF21E-5999-446C-B8D8-4E4D7DDE19F4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27754A2-1151-4258-9941-9D61DE159A42}" type="pres">
      <dgm:prSet presAssocID="{8BFDF21E-5999-446C-B8D8-4E4D7DDE19F4}" presName="desTx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E1C1E2-758C-4329-B1C8-58F0740857BA}" type="pres">
      <dgm:prSet presAssocID="{569DD2DD-62D5-4BF7-B29E-87271C87FD9B}" presName="space" presStyleCnt="0"/>
      <dgm:spPr/>
    </dgm:pt>
    <dgm:pt modelId="{026418C7-448B-496E-AC4E-E09EC96D455B}" type="pres">
      <dgm:prSet presAssocID="{49FD5118-E5E4-4941-A4F0-9286BF162D65}" presName="composite" presStyleCnt="0"/>
      <dgm:spPr/>
    </dgm:pt>
    <dgm:pt modelId="{933419C3-00B3-4440-BFB7-EEC0E48BAB9B}" type="pres">
      <dgm:prSet presAssocID="{49FD5118-E5E4-4941-A4F0-9286BF162D65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1A7C5A-ECB8-4E83-B09C-45E6E33E734B}" type="pres">
      <dgm:prSet presAssocID="{49FD5118-E5E4-4941-A4F0-9286BF162D65}" presName="desTx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5A7496B-69F4-4EDB-A5F4-99F35CF04327}" type="pres">
      <dgm:prSet presAssocID="{F67E26AB-A865-4836-A7B8-06C6CC8C83BA}" presName="space" presStyleCnt="0"/>
      <dgm:spPr/>
    </dgm:pt>
    <dgm:pt modelId="{5A975271-7838-427B-8455-F6880FE0BEA8}" type="pres">
      <dgm:prSet presAssocID="{AD8E7F0F-2AE9-4130-906F-5273C939F67E}" presName="composite" presStyleCnt="0"/>
      <dgm:spPr/>
    </dgm:pt>
    <dgm:pt modelId="{153CCB94-B9F5-4721-83C8-D673474FA890}" type="pres">
      <dgm:prSet presAssocID="{AD8E7F0F-2AE9-4130-906F-5273C939F67E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C4CB45-2EA3-4174-8218-ADDA0F5EFD1B}" type="pres">
      <dgm:prSet presAssocID="{AD8E7F0F-2AE9-4130-906F-5273C939F67E}" presName="desTx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F1DEE-6F34-40F8-8DCF-8CA19DEDAE78}" type="pres">
      <dgm:prSet presAssocID="{B87B90B2-9604-46F3-9409-4A01FD2A34BA}" presName="space" presStyleCnt="0"/>
      <dgm:spPr/>
    </dgm:pt>
    <dgm:pt modelId="{2E89A49B-E7DD-44C9-83AA-043D9BFDACD1}" type="pres">
      <dgm:prSet presAssocID="{CFD088D9-52B8-42CD-A9DF-E73D6DF098B5}" presName="composite" presStyleCnt="0"/>
      <dgm:spPr/>
    </dgm:pt>
    <dgm:pt modelId="{62E022EB-690C-46CE-A555-E012FB743341}" type="pres">
      <dgm:prSet presAssocID="{CFD088D9-52B8-42CD-A9DF-E73D6DF098B5}" presName="par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10FE13-5AA6-45C5-A7EA-C12BDBFAC7BF}" type="pres">
      <dgm:prSet presAssocID="{CFD088D9-52B8-42CD-A9DF-E73D6DF098B5}" presName="desTx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A65B6A1-C207-4573-95C9-694C8765FBB0}" type="presOf" srcId="{8BFDF21E-5999-446C-B8D8-4E4D7DDE19F4}" destId="{AF1DFABA-8234-469D-81C0-DA3F96C94B24}" srcOrd="0" destOrd="0" presId="urn:microsoft.com/office/officeart/2005/8/layout/chevron1"/>
    <dgm:cxn modelId="{204C3BF3-2523-4854-B9E8-32D5F87BDC03}" type="presOf" srcId="{AD8E7F0F-2AE9-4130-906F-5273C939F67E}" destId="{153CCB94-B9F5-4721-83C8-D673474FA890}" srcOrd="0" destOrd="0" presId="urn:microsoft.com/office/officeart/2005/8/layout/chevron1"/>
    <dgm:cxn modelId="{B52B0AB6-3D68-4508-BFC5-1C78EF3364CB}" type="presOf" srcId="{50346B18-3D9A-4AA9-B2D9-0F492D52B936}" destId="{14C6B991-AF88-48C2-86C4-54E735B1DBF8}" srcOrd="0" destOrd="0" presId="urn:microsoft.com/office/officeart/2005/8/layout/chevron1"/>
    <dgm:cxn modelId="{444BB6E2-D42F-444E-ABC3-57D1DB8D2923}" srcId="{0C833B58-C2D9-444D-AA23-36EEF7EA3545}" destId="{B11269EF-A8D2-4519-B4D8-BDD126FCD16F}" srcOrd="0" destOrd="0" parTransId="{BAA6EFCD-6D86-46DB-97CA-40D06AF9AC87}" sibTransId="{F15FD325-BB23-4E42-B148-AA64A18C961D}"/>
    <dgm:cxn modelId="{DBE049EA-A883-42EC-B5D6-54F60C38AE58}" type="presOf" srcId="{B11269EF-A8D2-4519-B4D8-BDD126FCD16F}" destId="{5015D4ED-4B99-4402-A486-F53A568ADE22}" srcOrd="0" destOrd="0" presId="urn:microsoft.com/office/officeart/2005/8/layout/chevron1"/>
    <dgm:cxn modelId="{588B08D6-C0BD-45D9-852D-5E95A0958DA5}" type="presOf" srcId="{9BEC6CD9-C5F0-40CD-9D4F-29A95A070A3C}" destId="{0FC4CB45-2EA3-4174-8218-ADDA0F5EFD1B}" srcOrd="0" destOrd="0" presId="urn:microsoft.com/office/officeart/2005/8/layout/chevron1"/>
    <dgm:cxn modelId="{E882A01E-6DF9-4B3F-9EEC-48ADE43EFA65}" type="presOf" srcId="{B33289BE-E70E-4566-9B76-8849D18D71F9}" destId="{981A7C5A-ECB8-4E83-B09C-45E6E33E734B}" srcOrd="0" destOrd="0" presId="urn:microsoft.com/office/officeart/2005/8/layout/chevron1"/>
    <dgm:cxn modelId="{44821070-61FB-4AE0-8636-8786359AE090}" srcId="{0C833B58-C2D9-444D-AA23-36EEF7EA3545}" destId="{AD8E7F0F-2AE9-4130-906F-5273C939F67E}" srcOrd="3" destOrd="0" parTransId="{5042BF9D-0CC6-492A-A655-0E5384B76A9E}" sibTransId="{B87B90B2-9604-46F3-9409-4A01FD2A34BA}"/>
    <dgm:cxn modelId="{5E9AC54A-53D8-4923-BD53-E9A29834C4A8}" srcId="{0C833B58-C2D9-444D-AA23-36EEF7EA3545}" destId="{CFD088D9-52B8-42CD-A9DF-E73D6DF098B5}" srcOrd="4" destOrd="0" parTransId="{65AC6736-D4AD-417A-9536-B961536D088A}" sibTransId="{0EE717B3-7CBD-453B-BC49-CF47C2ADBF49}"/>
    <dgm:cxn modelId="{208F6F8B-9602-4F61-8458-EF8E89C0D730}" srcId="{AD8E7F0F-2AE9-4130-906F-5273C939F67E}" destId="{9BEC6CD9-C5F0-40CD-9D4F-29A95A070A3C}" srcOrd="0" destOrd="0" parTransId="{566BD0E3-3A69-4738-A623-09A1425B8EAA}" sibTransId="{27A66CE6-1FBD-433A-BF19-E6D16F6B1CCD}"/>
    <dgm:cxn modelId="{CBB9FD4C-AFB9-47FD-A399-9DD9CA91CF2F}" srcId="{B11269EF-A8D2-4519-B4D8-BDD126FCD16F}" destId="{50346B18-3D9A-4AA9-B2D9-0F492D52B936}" srcOrd="0" destOrd="0" parTransId="{1712F169-115A-4961-BFF9-0BBB57F3DA6F}" sibTransId="{CC003557-9E5A-4524-8C83-BAD58CF86998}"/>
    <dgm:cxn modelId="{C394C8B7-B27A-4D86-8441-74A75A0EB49D}" type="presOf" srcId="{0C833B58-C2D9-444D-AA23-36EEF7EA3545}" destId="{651C16C2-EF77-4C3C-AF26-03730755CFE0}" srcOrd="0" destOrd="0" presId="urn:microsoft.com/office/officeart/2005/8/layout/chevron1"/>
    <dgm:cxn modelId="{C218E75C-5976-4623-9A3D-CF9CB9EC81C5}" srcId="{49FD5118-E5E4-4941-A4F0-9286BF162D65}" destId="{B33289BE-E70E-4566-9B76-8849D18D71F9}" srcOrd="0" destOrd="0" parTransId="{8354CAFD-3BBE-4B3E-B407-6031034A16E5}" sibTransId="{B85CA0EE-B072-4953-A569-B35B4E369E01}"/>
    <dgm:cxn modelId="{68353D7A-54AE-4E61-87A4-84DDCC9673CF}" srcId="{8BFDF21E-5999-446C-B8D8-4E4D7DDE19F4}" destId="{50FFB143-1312-4BBD-88AE-B880E15F8E5B}" srcOrd="0" destOrd="0" parTransId="{AB2393E3-8D47-4FF7-B037-A64681D92CC6}" sibTransId="{1CD1EAC5-CFB6-484F-9DCC-C62E5B1BF45A}"/>
    <dgm:cxn modelId="{0F38D7B4-DE35-432C-AAC9-9F3725293D1A}" type="presOf" srcId="{CFD088D9-52B8-42CD-A9DF-E73D6DF098B5}" destId="{62E022EB-690C-46CE-A555-E012FB743341}" srcOrd="0" destOrd="0" presId="urn:microsoft.com/office/officeart/2005/8/layout/chevron1"/>
    <dgm:cxn modelId="{806FD1D2-9D50-4232-98F1-967E1B6F0E90}" srcId="{0C833B58-C2D9-444D-AA23-36EEF7EA3545}" destId="{8BFDF21E-5999-446C-B8D8-4E4D7DDE19F4}" srcOrd="1" destOrd="0" parTransId="{074EF5A3-FFBA-4724-BC81-2F2A59DE18E3}" sibTransId="{569DD2DD-62D5-4BF7-B29E-87271C87FD9B}"/>
    <dgm:cxn modelId="{B61B9759-3387-4C19-A017-3115F87E2B47}" srcId="{CFD088D9-52B8-42CD-A9DF-E73D6DF098B5}" destId="{1E0ABBC9-A3E1-47F8-8259-BEF48F908B4D}" srcOrd="0" destOrd="0" parTransId="{386C6381-E2EE-4AAE-A55D-9CD8DCA2D992}" sibTransId="{746225F6-53A5-4C53-A680-4818E80442AB}"/>
    <dgm:cxn modelId="{2B119586-6D1A-4BCA-9F9A-2645E44EC0A8}" type="presOf" srcId="{49FD5118-E5E4-4941-A4F0-9286BF162D65}" destId="{933419C3-00B3-4440-BFB7-EEC0E48BAB9B}" srcOrd="0" destOrd="0" presId="urn:microsoft.com/office/officeart/2005/8/layout/chevron1"/>
    <dgm:cxn modelId="{8BBF8504-CC8F-4E12-9BDB-08900504EB33}" type="presOf" srcId="{50FFB143-1312-4BBD-88AE-B880E15F8E5B}" destId="{C27754A2-1151-4258-9941-9D61DE159A42}" srcOrd="0" destOrd="0" presId="urn:microsoft.com/office/officeart/2005/8/layout/chevron1"/>
    <dgm:cxn modelId="{9B1CC361-E458-4B49-B3B2-DEA6F10829E6}" srcId="{0C833B58-C2D9-444D-AA23-36EEF7EA3545}" destId="{49FD5118-E5E4-4941-A4F0-9286BF162D65}" srcOrd="2" destOrd="0" parTransId="{06FE0F32-45E1-4E5F-B8D3-81232641DCF2}" sibTransId="{F67E26AB-A865-4836-A7B8-06C6CC8C83BA}"/>
    <dgm:cxn modelId="{D68C94C7-D039-4806-81BA-9F7A63BAE63D}" type="presOf" srcId="{1E0ABBC9-A3E1-47F8-8259-BEF48F908B4D}" destId="{B610FE13-5AA6-45C5-A7EA-C12BDBFAC7BF}" srcOrd="0" destOrd="0" presId="urn:microsoft.com/office/officeart/2005/8/layout/chevron1"/>
    <dgm:cxn modelId="{D204DAC2-333B-4162-962A-A2026F03A406}" type="presParOf" srcId="{651C16C2-EF77-4C3C-AF26-03730755CFE0}" destId="{75088059-6FCE-4C8B-820A-AA466662B216}" srcOrd="0" destOrd="0" presId="urn:microsoft.com/office/officeart/2005/8/layout/chevron1"/>
    <dgm:cxn modelId="{4B6951A5-2807-4980-AE54-C186E59AB4C2}" type="presParOf" srcId="{75088059-6FCE-4C8B-820A-AA466662B216}" destId="{5015D4ED-4B99-4402-A486-F53A568ADE22}" srcOrd="0" destOrd="0" presId="urn:microsoft.com/office/officeart/2005/8/layout/chevron1"/>
    <dgm:cxn modelId="{98EB1555-66CB-499D-8452-556131AC8980}" type="presParOf" srcId="{75088059-6FCE-4C8B-820A-AA466662B216}" destId="{14C6B991-AF88-48C2-86C4-54E735B1DBF8}" srcOrd="1" destOrd="0" presId="urn:microsoft.com/office/officeart/2005/8/layout/chevron1"/>
    <dgm:cxn modelId="{C40B8993-ADA0-45B6-821E-89A21884EBD1}" type="presParOf" srcId="{651C16C2-EF77-4C3C-AF26-03730755CFE0}" destId="{AB299B46-C9FE-48FE-AF52-C3047CC4242B}" srcOrd="1" destOrd="0" presId="urn:microsoft.com/office/officeart/2005/8/layout/chevron1"/>
    <dgm:cxn modelId="{8C1A9968-0B3B-47F1-8A88-9F46CAFD5199}" type="presParOf" srcId="{651C16C2-EF77-4C3C-AF26-03730755CFE0}" destId="{3E29ACB3-9F5A-49AE-B801-65630EC791CA}" srcOrd="2" destOrd="0" presId="urn:microsoft.com/office/officeart/2005/8/layout/chevron1"/>
    <dgm:cxn modelId="{AAEA9A49-F8B4-4EB5-8924-A82822091F75}" type="presParOf" srcId="{3E29ACB3-9F5A-49AE-B801-65630EC791CA}" destId="{AF1DFABA-8234-469D-81C0-DA3F96C94B24}" srcOrd="0" destOrd="0" presId="urn:microsoft.com/office/officeart/2005/8/layout/chevron1"/>
    <dgm:cxn modelId="{14946CC7-DD83-4187-8052-614B24EFDB57}" type="presParOf" srcId="{3E29ACB3-9F5A-49AE-B801-65630EC791CA}" destId="{C27754A2-1151-4258-9941-9D61DE159A42}" srcOrd="1" destOrd="0" presId="urn:microsoft.com/office/officeart/2005/8/layout/chevron1"/>
    <dgm:cxn modelId="{58BB81B7-B206-433C-831C-608B2BAFB840}" type="presParOf" srcId="{651C16C2-EF77-4C3C-AF26-03730755CFE0}" destId="{79E1C1E2-758C-4329-B1C8-58F0740857BA}" srcOrd="3" destOrd="0" presId="urn:microsoft.com/office/officeart/2005/8/layout/chevron1"/>
    <dgm:cxn modelId="{BC3CBDA1-72EE-4E35-9797-3CA1C404287A}" type="presParOf" srcId="{651C16C2-EF77-4C3C-AF26-03730755CFE0}" destId="{026418C7-448B-496E-AC4E-E09EC96D455B}" srcOrd="4" destOrd="0" presId="urn:microsoft.com/office/officeart/2005/8/layout/chevron1"/>
    <dgm:cxn modelId="{40194CE0-0672-4272-BE4A-5D1EEC44C865}" type="presParOf" srcId="{026418C7-448B-496E-AC4E-E09EC96D455B}" destId="{933419C3-00B3-4440-BFB7-EEC0E48BAB9B}" srcOrd="0" destOrd="0" presId="urn:microsoft.com/office/officeart/2005/8/layout/chevron1"/>
    <dgm:cxn modelId="{49CD733A-6A3E-455B-BD06-B387561412B5}" type="presParOf" srcId="{026418C7-448B-496E-AC4E-E09EC96D455B}" destId="{981A7C5A-ECB8-4E83-B09C-45E6E33E734B}" srcOrd="1" destOrd="0" presId="urn:microsoft.com/office/officeart/2005/8/layout/chevron1"/>
    <dgm:cxn modelId="{272DAFE4-3A1C-46D9-A2EB-55BD6556B088}" type="presParOf" srcId="{651C16C2-EF77-4C3C-AF26-03730755CFE0}" destId="{A5A7496B-69F4-4EDB-A5F4-99F35CF04327}" srcOrd="5" destOrd="0" presId="urn:microsoft.com/office/officeart/2005/8/layout/chevron1"/>
    <dgm:cxn modelId="{FF985F37-3A42-4EC9-9933-1C3BB1557305}" type="presParOf" srcId="{651C16C2-EF77-4C3C-AF26-03730755CFE0}" destId="{5A975271-7838-427B-8455-F6880FE0BEA8}" srcOrd="6" destOrd="0" presId="urn:microsoft.com/office/officeart/2005/8/layout/chevron1"/>
    <dgm:cxn modelId="{57099B5E-7C63-48E1-88E2-6397AF91F2B3}" type="presParOf" srcId="{5A975271-7838-427B-8455-F6880FE0BEA8}" destId="{153CCB94-B9F5-4721-83C8-D673474FA890}" srcOrd="0" destOrd="0" presId="urn:microsoft.com/office/officeart/2005/8/layout/chevron1"/>
    <dgm:cxn modelId="{11AF10B9-1077-42C1-BBC0-336973587001}" type="presParOf" srcId="{5A975271-7838-427B-8455-F6880FE0BEA8}" destId="{0FC4CB45-2EA3-4174-8218-ADDA0F5EFD1B}" srcOrd="1" destOrd="0" presId="urn:microsoft.com/office/officeart/2005/8/layout/chevron1"/>
    <dgm:cxn modelId="{F60D149C-2984-4758-8057-D4706D4263DF}" type="presParOf" srcId="{651C16C2-EF77-4C3C-AF26-03730755CFE0}" destId="{8A2F1DEE-6F34-40F8-8DCF-8CA19DEDAE78}" srcOrd="7" destOrd="0" presId="urn:microsoft.com/office/officeart/2005/8/layout/chevron1"/>
    <dgm:cxn modelId="{5D7EE36A-0C50-4CBA-9263-8C8304B8355B}" type="presParOf" srcId="{651C16C2-EF77-4C3C-AF26-03730755CFE0}" destId="{2E89A49B-E7DD-44C9-83AA-043D9BFDACD1}" srcOrd="8" destOrd="0" presId="urn:microsoft.com/office/officeart/2005/8/layout/chevron1"/>
    <dgm:cxn modelId="{C38DA0A4-A544-4630-94AC-B1B09E10CEEC}" type="presParOf" srcId="{2E89A49B-E7DD-44C9-83AA-043D9BFDACD1}" destId="{62E022EB-690C-46CE-A555-E012FB743341}" srcOrd="0" destOrd="0" presId="urn:microsoft.com/office/officeart/2005/8/layout/chevron1"/>
    <dgm:cxn modelId="{68F46202-B92A-4A4A-81CC-AA92686336A2}" type="presParOf" srcId="{2E89A49B-E7DD-44C9-83AA-043D9BFDACD1}" destId="{B610FE13-5AA6-45C5-A7EA-C12BDBFAC7BF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317C7C-4CD9-4E3B-B3C6-91080131A13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DF4A21A-8286-47F8-8AB7-404DE7179D47}">
      <dgm:prSet phldrT="[Text]" custT="1"/>
      <dgm:spPr>
        <a:xfrm>
          <a:off x="7562" y="185161"/>
          <a:ext cx="3878443" cy="597935"/>
        </a:xfrm>
        <a:solidFill>
          <a:srgbClr val="003F71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sz="2800" b="1" dirty="0" smtClean="0">
              <a:solidFill>
                <a:srgbClr val="FFFFFF"/>
              </a:solidFill>
              <a:latin typeface="Arial"/>
              <a:ea typeface="+mn-ea"/>
              <a:cs typeface="Arial"/>
            </a:rPr>
            <a:t>Quantitative</a:t>
          </a:r>
          <a:endParaRPr lang="en-GB" sz="2800" b="1" dirty="0">
            <a:solidFill>
              <a:srgbClr val="FFFFFF"/>
            </a:solidFill>
            <a:latin typeface="Arial"/>
            <a:ea typeface="+mn-ea"/>
            <a:cs typeface="Arial"/>
          </a:endParaRPr>
        </a:p>
      </dgm:t>
    </dgm:pt>
    <dgm:pt modelId="{AE7D9068-1AF6-4DB8-B448-977E20607E95}" type="parTrans" cxnId="{63814840-CC87-4768-B70A-E40B49EBC8B0}">
      <dgm:prSet/>
      <dgm:spPr/>
      <dgm:t>
        <a:bodyPr/>
        <a:lstStyle/>
        <a:p>
          <a:endParaRPr lang="en-GB"/>
        </a:p>
      </dgm:t>
    </dgm:pt>
    <dgm:pt modelId="{1AE88B31-592A-48F1-A0BD-0ECCFEE38C40}" type="sibTrans" cxnId="{63814840-CC87-4768-B70A-E40B49EBC8B0}">
      <dgm:prSet/>
      <dgm:spPr/>
      <dgm:t>
        <a:bodyPr/>
        <a:lstStyle/>
        <a:p>
          <a:endParaRPr lang="en-GB"/>
        </a:p>
      </dgm:t>
    </dgm:pt>
    <dgm:pt modelId="{639EB7A0-4434-4180-ACA5-0FA23BF4512E}">
      <dgm:prSet phldrT="[Text]"/>
      <dgm:spPr>
        <a:xfrm>
          <a:off x="3471" y="783096"/>
          <a:ext cx="3886626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Numerical; </a:t>
          </a:r>
          <a:r>
            <a:rPr lang="en-GB" i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therefore can generally be aggregated (subject to consistency of definition) </a:t>
          </a:r>
          <a:endParaRPr lang="en-GB" i="1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B04A2211-F62B-4063-AE12-D1820AFEF074}" type="parTrans" cxnId="{D8236C36-7813-4FB8-A252-E9D232F55DE5}">
      <dgm:prSet/>
      <dgm:spPr/>
      <dgm:t>
        <a:bodyPr/>
        <a:lstStyle/>
        <a:p>
          <a:endParaRPr lang="en-GB"/>
        </a:p>
      </dgm:t>
    </dgm:pt>
    <dgm:pt modelId="{B4F25F47-92F1-45DD-8F1B-4DF4B3C17475}" type="sibTrans" cxnId="{D8236C36-7813-4FB8-A252-E9D232F55DE5}">
      <dgm:prSet/>
      <dgm:spPr/>
      <dgm:t>
        <a:bodyPr/>
        <a:lstStyle/>
        <a:p>
          <a:endParaRPr lang="en-GB"/>
        </a:p>
      </dgm:t>
    </dgm:pt>
    <dgm:pt modelId="{A7778D32-B39D-400A-A26D-F98F241CD5F8}">
      <dgm:prSet phldrT="[Text]" custT="1"/>
      <dgm:spPr>
        <a:xfrm>
          <a:off x="4402833" y="185161"/>
          <a:ext cx="3815185" cy="597935"/>
        </a:xfrm>
        <a:solidFill>
          <a:srgbClr val="003F71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sz="2800" b="1" dirty="0" smtClean="0">
              <a:solidFill>
                <a:srgbClr val="FFFFFF"/>
              </a:solidFill>
              <a:latin typeface="Arial"/>
              <a:ea typeface="+mn-ea"/>
              <a:cs typeface="Arial"/>
            </a:rPr>
            <a:t>Qualitative</a:t>
          </a:r>
          <a:endParaRPr lang="en-GB" sz="2800" b="1" dirty="0">
            <a:solidFill>
              <a:srgbClr val="FFFFFF"/>
            </a:solidFill>
            <a:latin typeface="Arial"/>
            <a:ea typeface="+mn-ea"/>
            <a:cs typeface="Arial"/>
          </a:endParaRPr>
        </a:p>
      </dgm:t>
    </dgm:pt>
    <dgm:pt modelId="{D5495BC0-8799-480C-A516-7991016A35AF}" type="parTrans" cxnId="{C588BAFE-808D-4421-83DA-C1DEA0FA6D88}">
      <dgm:prSet/>
      <dgm:spPr/>
      <dgm:t>
        <a:bodyPr/>
        <a:lstStyle/>
        <a:p>
          <a:endParaRPr lang="en-GB"/>
        </a:p>
      </dgm:t>
    </dgm:pt>
    <dgm:pt modelId="{1B718A38-2392-4273-B574-78AEE8623F97}" type="sibTrans" cxnId="{C588BAFE-808D-4421-83DA-C1DEA0FA6D88}">
      <dgm:prSet/>
      <dgm:spPr/>
      <dgm:t>
        <a:bodyPr/>
        <a:lstStyle/>
        <a:p>
          <a:endParaRPr lang="en-GB"/>
        </a:p>
      </dgm:t>
    </dgm:pt>
    <dgm:pt modelId="{714ADEA9-E3C2-4681-9E16-00A29DFDA960}">
      <dgm:prSet phldrT="[Text]"/>
      <dgm:spPr>
        <a:xfrm>
          <a:off x="4394723" y="783096"/>
          <a:ext cx="3831405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Subjective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065FA094-76E9-47CB-ADE3-286145CBAD2A}" type="parTrans" cxnId="{D53F0742-EA13-40FA-92B8-5D0D8D1362B1}">
      <dgm:prSet/>
      <dgm:spPr/>
      <dgm:t>
        <a:bodyPr/>
        <a:lstStyle/>
        <a:p>
          <a:endParaRPr lang="en-GB"/>
        </a:p>
      </dgm:t>
    </dgm:pt>
    <dgm:pt modelId="{7C4150E7-6C72-4C1E-991D-6B3D3436364A}" type="sibTrans" cxnId="{D53F0742-EA13-40FA-92B8-5D0D8D1362B1}">
      <dgm:prSet/>
      <dgm:spPr/>
      <dgm:t>
        <a:bodyPr/>
        <a:lstStyle/>
        <a:p>
          <a:endParaRPr lang="en-GB"/>
        </a:p>
      </dgm:t>
    </dgm:pt>
    <dgm:pt modelId="{17505FDD-C325-457A-9059-DB092192359F}">
      <dgm:prSet phldrT="[Text]"/>
      <dgm:spPr>
        <a:xfrm>
          <a:off x="4394723" y="783096"/>
          <a:ext cx="3831405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Can be numerical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E8CA611B-14A4-4034-BA97-6FCA2CFDA25B}" type="parTrans" cxnId="{EA8DE9DE-3BE4-4F64-8E5B-3CDB68CE220B}">
      <dgm:prSet/>
      <dgm:spPr/>
      <dgm:t>
        <a:bodyPr/>
        <a:lstStyle/>
        <a:p>
          <a:endParaRPr lang="en-GB"/>
        </a:p>
      </dgm:t>
    </dgm:pt>
    <dgm:pt modelId="{84FDD1C2-F194-4674-A2A3-9D77577600FD}" type="sibTrans" cxnId="{EA8DE9DE-3BE4-4F64-8E5B-3CDB68CE220B}">
      <dgm:prSet/>
      <dgm:spPr/>
      <dgm:t>
        <a:bodyPr/>
        <a:lstStyle/>
        <a:p>
          <a:endParaRPr lang="en-GB"/>
        </a:p>
      </dgm:t>
    </dgm:pt>
    <dgm:pt modelId="{5B73EC5D-07BA-4796-A42D-CA8E3BFFF02C}">
      <dgm:prSet phldrT="[Text]"/>
      <dgm:spPr>
        <a:xfrm>
          <a:off x="3471" y="783096"/>
          <a:ext cx="3886626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Objective facts that can be easily counted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E24D9439-0FCE-480C-9111-D3783A527BCE}" type="parTrans" cxnId="{1AE68D18-3104-4B73-9C31-CC076B5D8DEE}">
      <dgm:prSet/>
      <dgm:spPr/>
      <dgm:t>
        <a:bodyPr/>
        <a:lstStyle/>
        <a:p>
          <a:endParaRPr lang="en-GB"/>
        </a:p>
      </dgm:t>
    </dgm:pt>
    <dgm:pt modelId="{7D0F75C8-354F-4C15-8A85-4EB11B4DE4DD}" type="sibTrans" cxnId="{1AE68D18-3104-4B73-9C31-CC076B5D8DEE}">
      <dgm:prSet/>
      <dgm:spPr/>
      <dgm:t>
        <a:bodyPr/>
        <a:lstStyle/>
        <a:p>
          <a:endParaRPr lang="en-GB"/>
        </a:p>
      </dgm:t>
    </dgm:pt>
    <dgm:pt modelId="{34DF6F5D-D386-4E92-A95F-79C0568E627D}">
      <dgm:prSet phldrT="[Text]"/>
      <dgm:spPr>
        <a:xfrm>
          <a:off x="3471" y="783096"/>
          <a:ext cx="3886626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Measures the scale of an intervention – numbers or % of beneficiaries reached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3985321E-D47B-4AEB-8F14-7BFDC561C641}" type="parTrans" cxnId="{F10A71C1-42A3-42C4-B69B-71F422807C3D}">
      <dgm:prSet/>
      <dgm:spPr/>
      <dgm:t>
        <a:bodyPr/>
        <a:lstStyle/>
        <a:p>
          <a:endParaRPr lang="en-GB"/>
        </a:p>
      </dgm:t>
    </dgm:pt>
    <dgm:pt modelId="{A9536C6C-243E-446C-87A7-0DE64DB9BF1C}" type="sibTrans" cxnId="{F10A71C1-42A3-42C4-B69B-71F422807C3D}">
      <dgm:prSet/>
      <dgm:spPr/>
      <dgm:t>
        <a:bodyPr/>
        <a:lstStyle/>
        <a:p>
          <a:endParaRPr lang="en-GB"/>
        </a:p>
      </dgm:t>
    </dgm:pt>
    <dgm:pt modelId="{8D56320C-4E9A-47B0-9491-3C14FE5B0BEC}">
      <dgm:prSet phldrT="[Text]"/>
      <dgm:spPr>
        <a:xfrm>
          <a:off x="4394723" y="783096"/>
          <a:ext cx="3831405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Measures quality, opinions, perceptions, systems development, influencing; </a:t>
          </a:r>
          <a:r>
            <a:rPr lang="en-GB" i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therefore often more difficult to aggregate</a:t>
          </a:r>
          <a:endParaRPr lang="en-GB" i="1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22C6D8C2-02ED-4287-84F7-D83F07F46972}" type="parTrans" cxnId="{5939EADA-8632-4A3F-B551-0209A8626338}">
      <dgm:prSet/>
      <dgm:spPr/>
      <dgm:t>
        <a:bodyPr/>
        <a:lstStyle/>
        <a:p>
          <a:endParaRPr lang="en-GB"/>
        </a:p>
      </dgm:t>
    </dgm:pt>
    <dgm:pt modelId="{45F1A3E4-9B23-47A1-83A3-5F0C0772B8F8}" type="sibTrans" cxnId="{5939EADA-8632-4A3F-B551-0209A8626338}">
      <dgm:prSet/>
      <dgm:spPr/>
      <dgm:t>
        <a:bodyPr/>
        <a:lstStyle/>
        <a:p>
          <a:endParaRPr lang="en-GB"/>
        </a:p>
      </dgm:t>
    </dgm:pt>
    <dgm:pt modelId="{2D1DE441-C118-4A1F-849F-5F2FE73B2D43}">
      <dgm:prSet phldrT="[Text]"/>
      <dgm:spPr>
        <a:xfrm>
          <a:off x="4394723" y="783096"/>
          <a:ext cx="3831405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stages in the passage of a Bill through parliament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45B31CA2-F5F4-4B0C-AB5E-A75427172D7D}" type="parTrans" cxnId="{BFC79894-357E-44F0-B693-61E22E9C741F}">
      <dgm:prSet/>
      <dgm:spPr/>
      <dgm:t>
        <a:bodyPr/>
        <a:lstStyle/>
        <a:p>
          <a:endParaRPr lang="en-GB"/>
        </a:p>
      </dgm:t>
    </dgm:pt>
    <dgm:pt modelId="{4F4CF5F6-A133-4E3E-BE06-9DA57AEC6443}" type="sibTrans" cxnId="{BFC79894-357E-44F0-B693-61E22E9C741F}">
      <dgm:prSet/>
      <dgm:spPr/>
      <dgm:t>
        <a:bodyPr/>
        <a:lstStyle/>
        <a:p>
          <a:endParaRPr lang="en-GB"/>
        </a:p>
      </dgm:t>
    </dgm:pt>
    <dgm:pt modelId="{0C781D3D-BBEF-470A-A269-B566D18B257B}">
      <dgm:prSet phldrT="[Text]"/>
      <dgm:spPr>
        <a:xfrm>
          <a:off x="3471" y="783096"/>
          <a:ext cx="3886626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# of people with access to justice services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2858C6F6-3A96-4BBA-A564-D14BFFC96C51}" type="parTrans" cxnId="{920745C3-ADA4-4749-920F-B2D760C46A1B}">
      <dgm:prSet/>
      <dgm:spPr/>
      <dgm:t>
        <a:bodyPr/>
        <a:lstStyle/>
        <a:p>
          <a:endParaRPr lang="en-GB"/>
        </a:p>
      </dgm:t>
    </dgm:pt>
    <dgm:pt modelId="{252B6908-505E-447B-BF05-412DEDED35E5}" type="sibTrans" cxnId="{920745C3-ADA4-4749-920F-B2D760C46A1B}">
      <dgm:prSet/>
      <dgm:spPr/>
      <dgm:t>
        <a:bodyPr/>
        <a:lstStyle/>
        <a:p>
          <a:endParaRPr lang="en-GB"/>
        </a:p>
      </dgm:t>
    </dgm:pt>
    <dgm:pt modelId="{53B34C34-600A-4E43-B8B6-068B57582C12}">
      <dgm:prSet phldrT="[Text]"/>
      <dgm:spPr>
        <a:xfrm>
          <a:off x="4394723" y="783096"/>
          <a:ext cx="3831405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level of satisfaction with justice services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0211EC19-C582-47B9-B305-35E0FD085848}" type="parTrans" cxnId="{CE6A7BF0-9FB3-4A7A-A69A-E61D1A83F762}">
      <dgm:prSet/>
      <dgm:spPr/>
      <dgm:t>
        <a:bodyPr/>
        <a:lstStyle/>
        <a:p>
          <a:endParaRPr lang="en-GB"/>
        </a:p>
      </dgm:t>
    </dgm:pt>
    <dgm:pt modelId="{5D246C36-E9E3-40F9-A408-22D92D674A97}" type="sibTrans" cxnId="{CE6A7BF0-9FB3-4A7A-A69A-E61D1A83F762}">
      <dgm:prSet/>
      <dgm:spPr/>
      <dgm:t>
        <a:bodyPr/>
        <a:lstStyle/>
        <a:p>
          <a:endParaRPr lang="en-GB"/>
        </a:p>
      </dgm:t>
    </dgm:pt>
    <dgm:pt modelId="{27B871FF-2D12-4B42-8194-77F68DCFC999}">
      <dgm:prSet phldrT="[Text]"/>
      <dgm:spPr>
        <a:xfrm>
          <a:off x="3471" y="783096"/>
          <a:ext cx="3886626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% of population who voted in the national election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FFC03842-569F-49B5-83F2-4E06BF3D7E4D}" type="parTrans" cxnId="{3288FC7D-9E79-474E-88CD-5DF5C0764FE4}">
      <dgm:prSet/>
      <dgm:spPr/>
      <dgm:t>
        <a:bodyPr/>
        <a:lstStyle/>
        <a:p>
          <a:endParaRPr lang="en-GB"/>
        </a:p>
      </dgm:t>
    </dgm:pt>
    <dgm:pt modelId="{F30F92EF-CF77-4CE1-96CF-AE3E39BAB8C4}" type="sibTrans" cxnId="{3288FC7D-9E79-474E-88CD-5DF5C0764FE4}">
      <dgm:prSet/>
      <dgm:spPr/>
      <dgm:t>
        <a:bodyPr/>
        <a:lstStyle/>
        <a:p>
          <a:endParaRPr lang="en-GB"/>
        </a:p>
      </dgm:t>
    </dgm:pt>
    <dgm:pt modelId="{C906823A-81B0-456E-8420-BE5D775A2DB1}">
      <dgm:prSet phldrT="[Text]"/>
      <dgm:spPr>
        <a:xfrm>
          <a:off x="4394723" y="783096"/>
          <a:ext cx="3831405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Status of implementation of new learning &amp; development strategy or action plan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A5680CD8-6C34-422B-B6B5-3C2C8226E9E9}" type="parTrans" cxnId="{54E26B98-DB16-4A92-8A68-1ED666B6778E}">
      <dgm:prSet/>
      <dgm:spPr/>
      <dgm:t>
        <a:bodyPr/>
        <a:lstStyle/>
        <a:p>
          <a:endParaRPr lang="en-GB"/>
        </a:p>
      </dgm:t>
    </dgm:pt>
    <dgm:pt modelId="{0DB39130-016E-4075-A229-C0B9E2FFCD13}" type="sibTrans" cxnId="{54E26B98-DB16-4A92-8A68-1ED666B6778E}">
      <dgm:prSet/>
      <dgm:spPr/>
      <dgm:t>
        <a:bodyPr/>
        <a:lstStyle/>
        <a:p>
          <a:endParaRPr lang="en-GB"/>
        </a:p>
      </dgm:t>
    </dgm:pt>
    <dgm:pt modelId="{7CC7AEB3-3795-4048-860E-E86A56A25528}">
      <dgm:prSet phldrT="[Text]"/>
      <dgm:spPr>
        <a:xfrm>
          <a:off x="3471" y="783096"/>
          <a:ext cx="3886626" cy="2560755"/>
        </a:xfr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Number of people trained</a:t>
          </a:r>
          <a:endParaRPr lang="en-GB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gm:t>
    </dgm:pt>
    <dgm:pt modelId="{CC7AF6A5-E87D-48C8-85D5-0F519C99D94E}" type="sibTrans" cxnId="{E4DAC1EC-6DFF-4AEE-A1A2-D4F79D1B3256}">
      <dgm:prSet/>
      <dgm:spPr/>
      <dgm:t>
        <a:bodyPr/>
        <a:lstStyle/>
        <a:p>
          <a:endParaRPr lang="en-GB"/>
        </a:p>
      </dgm:t>
    </dgm:pt>
    <dgm:pt modelId="{456866AB-4231-47A8-BA49-3EE7876AD093}" type="parTrans" cxnId="{E4DAC1EC-6DFF-4AEE-A1A2-D4F79D1B3256}">
      <dgm:prSet/>
      <dgm:spPr/>
      <dgm:t>
        <a:bodyPr/>
        <a:lstStyle/>
        <a:p>
          <a:endParaRPr lang="en-GB"/>
        </a:p>
      </dgm:t>
    </dgm:pt>
    <dgm:pt modelId="{2382678E-8E9A-41DE-82EA-2DB530C785D6}" type="pres">
      <dgm:prSet presAssocID="{86317C7C-4CD9-4E3B-B3C6-91080131A1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5622C3F-01E3-43A1-A35F-B210E371002A}" type="pres">
      <dgm:prSet presAssocID="{2DF4A21A-8286-47F8-8AB7-404DE7179D47}" presName="composite" presStyleCnt="0"/>
      <dgm:spPr/>
    </dgm:pt>
    <dgm:pt modelId="{BB783D39-F070-4E6C-9A2A-1E7D38FA0A39}" type="pres">
      <dgm:prSet presAssocID="{2DF4A21A-8286-47F8-8AB7-404DE7179D47}" presName="parTx" presStyleLbl="alignNode1" presStyleIdx="0" presStyleCnt="2" custScaleX="107601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6CEC8F02-8867-47C3-9BA4-3F3C72A97C8D}" type="pres">
      <dgm:prSet presAssocID="{2DF4A21A-8286-47F8-8AB7-404DE7179D47}" presName="desTx" presStyleLbl="alignAccFollowNode1" presStyleIdx="0" presStyleCnt="2" custScaleX="10782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909C5871-AD44-4FCD-9DEE-85FDDF64BA4B}" type="pres">
      <dgm:prSet presAssocID="{1AE88B31-592A-48F1-A0BD-0ECCFEE38C40}" presName="space" presStyleCnt="0"/>
      <dgm:spPr/>
    </dgm:pt>
    <dgm:pt modelId="{DCAADAF4-D947-4CE6-9441-2B3D54182CFF}" type="pres">
      <dgm:prSet presAssocID="{A7778D32-B39D-400A-A26D-F98F241CD5F8}" presName="composite" presStyleCnt="0"/>
      <dgm:spPr/>
    </dgm:pt>
    <dgm:pt modelId="{511C148F-E75C-4D45-BF5E-9F10D8FE9EEC}" type="pres">
      <dgm:prSet presAssocID="{A7778D32-B39D-400A-A26D-F98F241CD5F8}" presName="parTx" presStyleLbl="alignNode1" presStyleIdx="1" presStyleCnt="2" custScaleX="105846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634C98C6-69C9-4D26-BE1F-FBF61C1A3BED}" type="pres">
      <dgm:prSet presAssocID="{A7778D32-B39D-400A-A26D-F98F241CD5F8}" presName="desTx" presStyleLbl="alignAccFollowNode1" presStyleIdx="1" presStyleCnt="2" custScaleX="10629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</dgm:ptLst>
  <dgm:cxnLst>
    <dgm:cxn modelId="{17E7FC18-514B-48A7-A3F8-66BF13C99DA2}" type="presOf" srcId="{2DF4A21A-8286-47F8-8AB7-404DE7179D47}" destId="{BB783D39-F070-4E6C-9A2A-1E7D38FA0A39}" srcOrd="0" destOrd="0" presId="urn:microsoft.com/office/officeart/2005/8/layout/hList1"/>
    <dgm:cxn modelId="{630B3806-4B05-4B27-B1D2-DFEB44F0FFB8}" type="presOf" srcId="{17505FDD-C325-457A-9059-DB092192359F}" destId="{634C98C6-69C9-4D26-BE1F-FBF61C1A3BED}" srcOrd="0" destOrd="1" presId="urn:microsoft.com/office/officeart/2005/8/layout/hList1"/>
    <dgm:cxn modelId="{055C375D-F6CE-40E7-B260-4BCEA5062C22}" type="presOf" srcId="{7CC7AEB3-3795-4048-860E-E86A56A25528}" destId="{6CEC8F02-8867-47C3-9BA4-3F3C72A97C8D}" srcOrd="0" destOrd="5" presId="urn:microsoft.com/office/officeart/2005/8/layout/hList1"/>
    <dgm:cxn modelId="{C588BAFE-808D-4421-83DA-C1DEA0FA6D88}" srcId="{86317C7C-4CD9-4E3B-B3C6-91080131A13C}" destId="{A7778D32-B39D-400A-A26D-F98F241CD5F8}" srcOrd="1" destOrd="0" parTransId="{D5495BC0-8799-480C-A516-7991016A35AF}" sibTransId="{1B718A38-2392-4273-B574-78AEE8623F97}"/>
    <dgm:cxn modelId="{8B130A4F-FFFA-46FF-8DB8-0583B6698F6D}" type="presOf" srcId="{0C781D3D-BBEF-470A-A269-B566D18B257B}" destId="{6CEC8F02-8867-47C3-9BA4-3F3C72A97C8D}" srcOrd="0" destOrd="4" presId="urn:microsoft.com/office/officeart/2005/8/layout/hList1"/>
    <dgm:cxn modelId="{D8236C36-7813-4FB8-A252-E9D232F55DE5}" srcId="{2DF4A21A-8286-47F8-8AB7-404DE7179D47}" destId="{639EB7A0-4434-4180-ACA5-0FA23BF4512E}" srcOrd="1" destOrd="0" parTransId="{B04A2211-F62B-4063-AE12-D1820AFEF074}" sibTransId="{B4F25F47-92F1-45DD-8F1B-4DF4B3C17475}"/>
    <dgm:cxn modelId="{F10A71C1-42A3-42C4-B69B-71F422807C3D}" srcId="{2DF4A21A-8286-47F8-8AB7-404DE7179D47}" destId="{34DF6F5D-D386-4E92-A95F-79C0568E627D}" srcOrd="2" destOrd="0" parTransId="{3985321E-D47B-4AEB-8F14-7BFDC561C641}" sibTransId="{A9536C6C-243E-446C-87A7-0DE64DB9BF1C}"/>
    <dgm:cxn modelId="{8232636A-7471-4440-99A1-AB7DDE59F435}" type="presOf" srcId="{714ADEA9-E3C2-4681-9E16-00A29DFDA960}" destId="{634C98C6-69C9-4D26-BE1F-FBF61C1A3BED}" srcOrd="0" destOrd="0" presId="urn:microsoft.com/office/officeart/2005/8/layout/hList1"/>
    <dgm:cxn modelId="{1C7833A1-378D-4C97-AA71-7592C81899B5}" type="presOf" srcId="{34DF6F5D-D386-4E92-A95F-79C0568E627D}" destId="{6CEC8F02-8867-47C3-9BA4-3F3C72A97C8D}" srcOrd="0" destOrd="2" presId="urn:microsoft.com/office/officeart/2005/8/layout/hList1"/>
    <dgm:cxn modelId="{BFC79894-357E-44F0-B693-61E22E9C741F}" srcId="{A7778D32-B39D-400A-A26D-F98F241CD5F8}" destId="{2D1DE441-C118-4A1F-849F-5F2FE73B2D43}" srcOrd="3" destOrd="0" parTransId="{45B31CA2-F5F4-4B0C-AB5E-A75427172D7D}" sibTransId="{4F4CF5F6-A133-4E3E-BE06-9DA57AEC6443}"/>
    <dgm:cxn modelId="{AA20F5BD-CBD7-4A04-824E-F7A692E0D625}" type="presOf" srcId="{86317C7C-4CD9-4E3B-B3C6-91080131A13C}" destId="{2382678E-8E9A-41DE-82EA-2DB530C785D6}" srcOrd="0" destOrd="0" presId="urn:microsoft.com/office/officeart/2005/8/layout/hList1"/>
    <dgm:cxn modelId="{E4DAC1EC-6DFF-4AEE-A1A2-D4F79D1B3256}" srcId="{2DF4A21A-8286-47F8-8AB7-404DE7179D47}" destId="{7CC7AEB3-3795-4048-860E-E86A56A25528}" srcOrd="5" destOrd="0" parTransId="{456866AB-4231-47A8-BA49-3EE7876AD093}" sibTransId="{CC7AF6A5-E87D-48C8-85D5-0F519C99D94E}"/>
    <dgm:cxn modelId="{CE6A7BF0-9FB3-4A7A-A69A-E61D1A83F762}" srcId="{A7778D32-B39D-400A-A26D-F98F241CD5F8}" destId="{53B34C34-600A-4E43-B8B6-068B57582C12}" srcOrd="4" destOrd="0" parTransId="{0211EC19-C582-47B9-B305-35E0FD085848}" sibTransId="{5D246C36-E9E3-40F9-A408-22D92D674A97}"/>
    <dgm:cxn modelId="{D53F0742-EA13-40FA-92B8-5D0D8D1362B1}" srcId="{A7778D32-B39D-400A-A26D-F98F241CD5F8}" destId="{714ADEA9-E3C2-4681-9E16-00A29DFDA960}" srcOrd="0" destOrd="0" parTransId="{065FA094-76E9-47CB-ADE3-286145CBAD2A}" sibTransId="{7C4150E7-6C72-4C1E-991D-6B3D3436364A}"/>
    <dgm:cxn modelId="{8923BEED-890E-4187-AFED-C9549D113335}" type="presOf" srcId="{53B34C34-600A-4E43-B8B6-068B57582C12}" destId="{634C98C6-69C9-4D26-BE1F-FBF61C1A3BED}" srcOrd="0" destOrd="4" presId="urn:microsoft.com/office/officeart/2005/8/layout/hList1"/>
    <dgm:cxn modelId="{3288FC7D-9E79-474E-88CD-5DF5C0764FE4}" srcId="{2DF4A21A-8286-47F8-8AB7-404DE7179D47}" destId="{27B871FF-2D12-4B42-8194-77F68DCFC999}" srcOrd="3" destOrd="0" parTransId="{FFC03842-569F-49B5-83F2-4E06BF3D7E4D}" sibTransId="{F30F92EF-CF77-4CE1-96CF-AE3E39BAB8C4}"/>
    <dgm:cxn modelId="{1AE68D18-3104-4B73-9C31-CC076B5D8DEE}" srcId="{2DF4A21A-8286-47F8-8AB7-404DE7179D47}" destId="{5B73EC5D-07BA-4796-A42D-CA8E3BFFF02C}" srcOrd="0" destOrd="0" parTransId="{E24D9439-0FCE-480C-9111-D3783A527BCE}" sibTransId="{7D0F75C8-354F-4C15-8A85-4EB11B4DE4DD}"/>
    <dgm:cxn modelId="{1C38A637-F6CC-473C-A3F3-B486A6988AD4}" type="presOf" srcId="{C906823A-81B0-456E-8420-BE5D775A2DB1}" destId="{634C98C6-69C9-4D26-BE1F-FBF61C1A3BED}" srcOrd="0" destOrd="5" presId="urn:microsoft.com/office/officeart/2005/8/layout/hList1"/>
    <dgm:cxn modelId="{63814840-CC87-4768-B70A-E40B49EBC8B0}" srcId="{86317C7C-4CD9-4E3B-B3C6-91080131A13C}" destId="{2DF4A21A-8286-47F8-8AB7-404DE7179D47}" srcOrd="0" destOrd="0" parTransId="{AE7D9068-1AF6-4DB8-B448-977E20607E95}" sibTransId="{1AE88B31-592A-48F1-A0BD-0ECCFEE38C40}"/>
    <dgm:cxn modelId="{6B0711A2-FABD-4F22-AE7E-C8FEA0A34ECF}" type="presOf" srcId="{27B871FF-2D12-4B42-8194-77F68DCFC999}" destId="{6CEC8F02-8867-47C3-9BA4-3F3C72A97C8D}" srcOrd="0" destOrd="3" presId="urn:microsoft.com/office/officeart/2005/8/layout/hList1"/>
    <dgm:cxn modelId="{5DAB7979-EDC1-455D-9FB1-3AABCECCC775}" type="presOf" srcId="{8D56320C-4E9A-47B0-9491-3C14FE5B0BEC}" destId="{634C98C6-69C9-4D26-BE1F-FBF61C1A3BED}" srcOrd="0" destOrd="2" presId="urn:microsoft.com/office/officeart/2005/8/layout/hList1"/>
    <dgm:cxn modelId="{920745C3-ADA4-4749-920F-B2D760C46A1B}" srcId="{2DF4A21A-8286-47F8-8AB7-404DE7179D47}" destId="{0C781D3D-BBEF-470A-A269-B566D18B257B}" srcOrd="4" destOrd="0" parTransId="{2858C6F6-3A96-4BBA-A564-D14BFFC96C51}" sibTransId="{252B6908-505E-447B-BF05-412DEDED35E5}"/>
    <dgm:cxn modelId="{2DDD57CB-CB8F-4132-BE3A-B9DAC4977CB3}" type="presOf" srcId="{639EB7A0-4434-4180-ACA5-0FA23BF4512E}" destId="{6CEC8F02-8867-47C3-9BA4-3F3C72A97C8D}" srcOrd="0" destOrd="1" presId="urn:microsoft.com/office/officeart/2005/8/layout/hList1"/>
    <dgm:cxn modelId="{9710E9BA-C2DA-428C-8C3D-2200700A6566}" type="presOf" srcId="{2D1DE441-C118-4A1F-849F-5F2FE73B2D43}" destId="{634C98C6-69C9-4D26-BE1F-FBF61C1A3BED}" srcOrd="0" destOrd="3" presId="urn:microsoft.com/office/officeart/2005/8/layout/hList1"/>
    <dgm:cxn modelId="{EA8DE9DE-3BE4-4F64-8E5B-3CDB68CE220B}" srcId="{A7778D32-B39D-400A-A26D-F98F241CD5F8}" destId="{17505FDD-C325-457A-9059-DB092192359F}" srcOrd="1" destOrd="0" parTransId="{E8CA611B-14A4-4034-BA97-6FCA2CFDA25B}" sibTransId="{84FDD1C2-F194-4674-A2A3-9D77577600FD}"/>
    <dgm:cxn modelId="{5939EADA-8632-4A3F-B551-0209A8626338}" srcId="{A7778D32-B39D-400A-A26D-F98F241CD5F8}" destId="{8D56320C-4E9A-47B0-9491-3C14FE5B0BEC}" srcOrd="2" destOrd="0" parTransId="{22C6D8C2-02ED-4287-84F7-D83F07F46972}" sibTransId="{45F1A3E4-9B23-47A1-83A3-5F0C0772B8F8}"/>
    <dgm:cxn modelId="{9DA7E4B5-471D-49E6-BE3B-810CB1BEB588}" type="presOf" srcId="{5B73EC5D-07BA-4796-A42D-CA8E3BFFF02C}" destId="{6CEC8F02-8867-47C3-9BA4-3F3C72A97C8D}" srcOrd="0" destOrd="0" presId="urn:microsoft.com/office/officeart/2005/8/layout/hList1"/>
    <dgm:cxn modelId="{54E26B98-DB16-4A92-8A68-1ED666B6778E}" srcId="{A7778D32-B39D-400A-A26D-F98F241CD5F8}" destId="{C906823A-81B0-456E-8420-BE5D775A2DB1}" srcOrd="5" destOrd="0" parTransId="{A5680CD8-6C34-422B-B6B5-3C2C8226E9E9}" sibTransId="{0DB39130-016E-4075-A229-C0B9E2FFCD13}"/>
    <dgm:cxn modelId="{25C827AF-0AB6-4DAB-A405-982622C1B1FF}" type="presOf" srcId="{A7778D32-B39D-400A-A26D-F98F241CD5F8}" destId="{511C148F-E75C-4D45-BF5E-9F10D8FE9EEC}" srcOrd="0" destOrd="0" presId="urn:microsoft.com/office/officeart/2005/8/layout/hList1"/>
    <dgm:cxn modelId="{A86759E5-24A6-45CB-9FA0-962517576F3C}" type="presParOf" srcId="{2382678E-8E9A-41DE-82EA-2DB530C785D6}" destId="{F5622C3F-01E3-43A1-A35F-B210E371002A}" srcOrd="0" destOrd="0" presId="urn:microsoft.com/office/officeart/2005/8/layout/hList1"/>
    <dgm:cxn modelId="{1CF0CDBD-116F-46FB-B513-ADF50ED33571}" type="presParOf" srcId="{F5622C3F-01E3-43A1-A35F-B210E371002A}" destId="{BB783D39-F070-4E6C-9A2A-1E7D38FA0A39}" srcOrd="0" destOrd="0" presId="urn:microsoft.com/office/officeart/2005/8/layout/hList1"/>
    <dgm:cxn modelId="{C5CE6EC7-AC66-4ABD-B880-346739A1BFF0}" type="presParOf" srcId="{F5622C3F-01E3-43A1-A35F-B210E371002A}" destId="{6CEC8F02-8867-47C3-9BA4-3F3C72A97C8D}" srcOrd="1" destOrd="0" presId="urn:microsoft.com/office/officeart/2005/8/layout/hList1"/>
    <dgm:cxn modelId="{24B9C3B9-6604-4356-883A-3AB46FC3E548}" type="presParOf" srcId="{2382678E-8E9A-41DE-82EA-2DB530C785D6}" destId="{909C5871-AD44-4FCD-9DEE-85FDDF64BA4B}" srcOrd="1" destOrd="0" presId="urn:microsoft.com/office/officeart/2005/8/layout/hList1"/>
    <dgm:cxn modelId="{F071E4D5-17BB-44B4-8E0A-6EEF93CE82B9}" type="presParOf" srcId="{2382678E-8E9A-41DE-82EA-2DB530C785D6}" destId="{DCAADAF4-D947-4CE6-9441-2B3D54182CFF}" srcOrd="2" destOrd="0" presId="urn:microsoft.com/office/officeart/2005/8/layout/hList1"/>
    <dgm:cxn modelId="{09D5C077-2D78-47E3-B9D3-FB5FF3AEB44D}" type="presParOf" srcId="{DCAADAF4-D947-4CE6-9441-2B3D54182CFF}" destId="{511C148F-E75C-4D45-BF5E-9F10D8FE9EEC}" srcOrd="0" destOrd="0" presId="urn:microsoft.com/office/officeart/2005/8/layout/hList1"/>
    <dgm:cxn modelId="{F71072D5-1EBC-4D40-AE04-DE26CB11252F}" type="presParOf" srcId="{DCAADAF4-D947-4CE6-9441-2B3D54182CFF}" destId="{634C98C6-69C9-4D26-BE1F-FBF61C1A3BE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FE863-87CF-4370-9B39-2002AB9BE859}">
      <dsp:nvSpPr>
        <dsp:cNvPr id="0" name=""/>
        <dsp:cNvSpPr/>
      </dsp:nvSpPr>
      <dsp:spPr>
        <a:xfrm>
          <a:off x="544357" y="319677"/>
          <a:ext cx="6977575" cy="270028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0CFB1F-406E-4D80-883C-07081AE03474}">
      <dsp:nvSpPr>
        <dsp:cNvPr id="0" name=""/>
        <dsp:cNvSpPr/>
      </dsp:nvSpPr>
      <dsp:spPr>
        <a:xfrm>
          <a:off x="4108" y="972108"/>
          <a:ext cx="1976071" cy="12961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1" kern="1200" dirty="0" smtClean="0"/>
            <a:t>Financing Instruments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1" kern="1200" dirty="0" smtClean="0"/>
            <a:t>(long term development objectives of EU assistance - global)</a:t>
          </a:r>
          <a:endParaRPr lang="en-GB" sz="1000" b="1" kern="1200" dirty="0"/>
        </a:p>
      </dsp:txBody>
      <dsp:txXfrm>
        <a:off x="67381" y="1035381"/>
        <a:ext cx="1849525" cy="1169598"/>
      </dsp:txXfrm>
    </dsp:sp>
    <dsp:sp modelId="{D71030A4-A430-4587-BCE8-A5BB20F4342D}">
      <dsp:nvSpPr>
        <dsp:cNvPr id="0" name=""/>
        <dsp:cNvSpPr/>
      </dsp:nvSpPr>
      <dsp:spPr>
        <a:xfrm>
          <a:off x="2078983" y="972108"/>
          <a:ext cx="1976071" cy="12961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1" kern="1200" dirty="0" smtClean="0"/>
            <a:t>MIPs/NIPs/SSFs 2014/2020 (main objectives of EU assistance over next 7 years per country/region/sector)</a:t>
          </a:r>
          <a:endParaRPr lang="en-GB" sz="1000" b="1" kern="1200" dirty="0"/>
        </a:p>
      </dsp:txBody>
      <dsp:txXfrm>
        <a:off x="2142256" y="1035381"/>
        <a:ext cx="1849525" cy="1169598"/>
      </dsp:txXfrm>
    </dsp:sp>
    <dsp:sp modelId="{66A7A576-A5B5-4F74-A15F-0BBF9623645D}">
      <dsp:nvSpPr>
        <dsp:cNvPr id="0" name=""/>
        <dsp:cNvSpPr/>
      </dsp:nvSpPr>
      <dsp:spPr>
        <a:xfrm>
          <a:off x="4153857" y="972108"/>
          <a:ext cx="1976071" cy="12961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1" kern="1200" dirty="0" smtClean="0"/>
            <a:t>Action Docs (Impact, Outcome, Outputs)</a:t>
          </a:r>
          <a:endParaRPr lang="en-GB" sz="1000" b="1" kern="1200" dirty="0"/>
        </a:p>
      </dsp:txBody>
      <dsp:txXfrm>
        <a:off x="4217130" y="1035381"/>
        <a:ext cx="1849525" cy="1169598"/>
      </dsp:txXfrm>
    </dsp:sp>
    <dsp:sp modelId="{94AC41FB-3DEB-4F31-B9AB-A4FB2887D91D}">
      <dsp:nvSpPr>
        <dsp:cNvPr id="0" name=""/>
        <dsp:cNvSpPr/>
      </dsp:nvSpPr>
      <dsp:spPr>
        <a:xfrm>
          <a:off x="6192688" y="976048"/>
          <a:ext cx="1976071" cy="12961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1" kern="1200" dirty="0" smtClean="0"/>
            <a:t>Project Docs (mainly outcomes and outputs)</a:t>
          </a:r>
          <a:endParaRPr lang="en-GB" sz="1000" b="1" kern="1200" dirty="0"/>
        </a:p>
      </dsp:txBody>
      <dsp:txXfrm>
        <a:off x="6255961" y="1039321"/>
        <a:ext cx="1849525" cy="1169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5D4ED-4B99-4402-A486-F53A568ADE22}">
      <dsp:nvSpPr>
        <dsp:cNvPr id="0" name=""/>
        <dsp:cNvSpPr/>
      </dsp:nvSpPr>
      <dsp:spPr>
        <a:xfrm>
          <a:off x="1964" y="411782"/>
          <a:ext cx="1894678" cy="75787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Inputs</a:t>
          </a:r>
          <a:endParaRPr lang="en-GB" sz="1600" kern="1200" dirty="0"/>
        </a:p>
      </dsp:txBody>
      <dsp:txXfrm>
        <a:off x="380900" y="411782"/>
        <a:ext cx="1136807" cy="757871"/>
      </dsp:txXfrm>
    </dsp:sp>
    <dsp:sp modelId="{14C6B991-AF88-48C2-86C4-54E735B1DBF8}">
      <dsp:nvSpPr>
        <dsp:cNvPr id="0" name=""/>
        <dsp:cNvSpPr/>
      </dsp:nvSpPr>
      <dsp:spPr>
        <a:xfrm>
          <a:off x="1964" y="1264388"/>
          <a:ext cx="1515742" cy="1373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Financial and Physical Resources committed to programme activities</a:t>
          </a:r>
          <a:endParaRPr lang="en-GB" sz="1400" kern="1200" dirty="0"/>
        </a:p>
      </dsp:txBody>
      <dsp:txXfrm>
        <a:off x="1964" y="1264388"/>
        <a:ext cx="1515742" cy="1373625"/>
      </dsp:txXfrm>
    </dsp:sp>
    <dsp:sp modelId="{AF1DFABA-8234-469D-81C0-DA3F96C94B24}">
      <dsp:nvSpPr>
        <dsp:cNvPr id="0" name=""/>
        <dsp:cNvSpPr/>
      </dsp:nvSpPr>
      <dsp:spPr>
        <a:xfrm>
          <a:off x="1680643" y="411782"/>
          <a:ext cx="1894678" cy="757871"/>
        </a:xfrm>
        <a:prstGeom prst="chevron">
          <a:avLst/>
        </a:prstGeom>
        <a:solidFill>
          <a:schemeClr val="accent5">
            <a:hueOff val="814256"/>
            <a:satOff val="2799"/>
            <a:lumOff val="-13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Activities</a:t>
          </a:r>
          <a:endParaRPr lang="en-GB" sz="1600" kern="1200" dirty="0"/>
        </a:p>
      </dsp:txBody>
      <dsp:txXfrm>
        <a:off x="2059579" y="411782"/>
        <a:ext cx="1136807" cy="757871"/>
      </dsp:txXfrm>
    </dsp:sp>
    <dsp:sp modelId="{C27754A2-1151-4258-9941-9D61DE159A42}">
      <dsp:nvSpPr>
        <dsp:cNvPr id="0" name=""/>
        <dsp:cNvSpPr/>
      </dsp:nvSpPr>
      <dsp:spPr>
        <a:xfrm>
          <a:off x="1680643" y="1264388"/>
          <a:ext cx="1515742" cy="1373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Utilisation of resources to generate products and services through an "Action"</a:t>
          </a:r>
          <a:endParaRPr lang="en-GB" sz="1400" kern="1200" dirty="0"/>
        </a:p>
      </dsp:txBody>
      <dsp:txXfrm>
        <a:off x="1680643" y="1264388"/>
        <a:ext cx="1515742" cy="1373625"/>
      </dsp:txXfrm>
    </dsp:sp>
    <dsp:sp modelId="{933419C3-00B3-4440-BFB7-EEC0E48BAB9B}">
      <dsp:nvSpPr>
        <dsp:cNvPr id="0" name=""/>
        <dsp:cNvSpPr/>
      </dsp:nvSpPr>
      <dsp:spPr>
        <a:xfrm>
          <a:off x="3359321" y="411782"/>
          <a:ext cx="1894678" cy="757871"/>
        </a:xfrm>
        <a:prstGeom prst="chevron">
          <a:avLst/>
        </a:prstGeom>
        <a:solidFill>
          <a:schemeClr val="accent5">
            <a:hueOff val="1628512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Outputs</a:t>
          </a:r>
          <a:endParaRPr lang="en-GB" sz="1600" kern="1200" dirty="0"/>
        </a:p>
      </dsp:txBody>
      <dsp:txXfrm>
        <a:off x="3738257" y="411782"/>
        <a:ext cx="1136807" cy="757871"/>
      </dsp:txXfrm>
    </dsp:sp>
    <dsp:sp modelId="{981A7C5A-ECB8-4E83-B09C-45E6E33E734B}">
      <dsp:nvSpPr>
        <dsp:cNvPr id="0" name=""/>
        <dsp:cNvSpPr/>
      </dsp:nvSpPr>
      <dsp:spPr>
        <a:xfrm>
          <a:off x="3359321" y="1264388"/>
          <a:ext cx="1515742" cy="1373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The products, capital goods and services which result from an Action’s activities</a:t>
          </a:r>
          <a:endParaRPr lang="en-GB" sz="1400" kern="1200" dirty="0"/>
        </a:p>
      </dsp:txBody>
      <dsp:txXfrm>
        <a:off x="3359321" y="1264388"/>
        <a:ext cx="1515742" cy="1373625"/>
      </dsp:txXfrm>
    </dsp:sp>
    <dsp:sp modelId="{153CCB94-B9F5-4721-83C8-D673474FA890}">
      <dsp:nvSpPr>
        <dsp:cNvPr id="0" name=""/>
        <dsp:cNvSpPr/>
      </dsp:nvSpPr>
      <dsp:spPr>
        <a:xfrm>
          <a:off x="5037999" y="411782"/>
          <a:ext cx="1894678" cy="757871"/>
        </a:xfrm>
        <a:prstGeom prst="chevron">
          <a:avLst/>
        </a:prstGeom>
        <a:solidFill>
          <a:schemeClr val="accent5">
            <a:hueOff val="2442768"/>
            <a:satOff val="8397"/>
            <a:lumOff val="-402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Outcomes</a:t>
          </a:r>
        </a:p>
      </dsp:txBody>
      <dsp:txXfrm>
        <a:off x="5416935" y="411782"/>
        <a:ext cx="1136807" cy="757871"/>
      </dsp:txXfrm>
    </dsp:sp>
    <dsp:sp modelId="{0FC4CB45-2EA3-4174-8218-ADDA0F5EFD1B}">
      <dsp:nvSpPr>
        <dsp:cNvPr id="0" name=""/>
        <dsp:cNvSpPr/>
      </dsp:nvSpPr>
      <dsp:spPr>
        <a:xfrm>
          <a:off x="5037999" y="1264388"/>
          <a:ext cx="1515742" cy="1373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The likely or achieved short-term and medium-term effects of an Action’s outputs</a:t>
          </a:r>
        </a:p>
      </dsp:txBody>
      <dsp:txXfrm>
        <a:off x="5037999" y="1264388"/>
        <a:ext cx="1515742" cy="1373625"/>
      </dsp:txXfrm>
    </dsp:sp>
    <dsp:sp modelId="{62E022EB-690C-46CE-A555-E012FB743341}">
      <dsp:nvSpPr>
        <dsp:cNvPr id="0" name=""/>
        <dsp:cNvSpPr/>
      </dsp:nvSpPr>
      <dsp:spPr>
        <a:xfrm>
          <a:off x="6716677" y="411782"/>
          <a:ext cx="1894678" cy="757871"/>
        </a:xfrm>
        <a:prstGeom prst="chevron">
          <a:avLst/>
        </a:prstGeom>
        <a:solidFill>
          <a:schemeClr val="accent5">
            <a:hueOff val="3257024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Impact</a:t>
          </a:r>
        </a:p>
      </dsp:txBody>
      <dsp:txXfrm>
        <a:off x="7095613" y="411782"/>
        <a:ext cx="1136807" cy="757871"/>
      </dsp:txXfrm>
    </dsp:sp>
    <dsp:sp modelId="{B610FE13-5AA6-45C5-A7EA-C12BDBFAC7BF}">
      <dsp:nvSpPr>
        <dsp:cNvPr id="0" name=""/>
        <dsp:cNvSpPr/>
      </dsp:nvSpPr>
      <dsp:spPr>
        <a:xfrm>
          <a:off x="6716677" y="1264388"/>
          <a:ext cx="1515742" cy="1373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Long term effects produced by the Action</a:t>
          </a:r>
          <a:endParaRPr lang="en-GB" sz="1400" b="1" kern="1200" dirty="0" smtClean="0"/>
        </a:p>
      </dsp:txBody>
      <dsp:txXfrm>
        <a:off x="6716677" y="1264388"/>
        <a:ext cx="1515742" cy="1373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83D39-F070-4E6C-9A2A-1E7D38FA0A39}">
      <dsp:nvSpPr>
        <dsp:cNvPr id="0" name=""/>
        <dsp:cNvSpPr/>
      </dsp:nvSpPr>
      <dsp:spPr>
        <a:xfrm>
          <a:off x="7609" y="25566"/>
          <a:ext cx="3902630" cy="615484"/>
        </a:xfrm>
        <a:prstGeom prst="rect">
          <a:avLst/>
        </a:prstGeom>
        <a:solidFill>
          <a:srgbClr val="003F71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solidFill>
                <a:srgbClr val="FFFFFF"/>
              </a:solidFill>
              <a:latin typeface="Arial"/>
              <a:ea typeface="+mn-ea"/>
              <a:cs typeface="Arial"/>
            </a:rPr>
            <a:t>Quantitative</a:t>
          </a:r>
          <a:endParaRPr lang="en-GB" sz="2800" b="1" kern="1200" dirty="0">
            <a:solidFill>
              <a:srgbClr val="FFFFFF"/>
            </a:solidFill>
            <a:latin typeface="Arial"/>
            <a:ea typeface="+mn-ea"/>
            <a:cs typeface="Arial"/>
          </a:endParaRPr>
        </a:p>
      </dsp:txBody>
      <dsp:txXfrm>
        <a:off x="7609" y="25566"/>
        <a:ext cx="3902630" cy="615484"/>
      </dsp:txXfrm>
    </dsp:sp>
    <dsp:sp modelId="{6CEC8F02-8867-47C3-9BA4-3F3C72A97C8D}">
      <dsp:nvSpPr>
        <dsp:cNvPr id="0" name=""/>
        <dsp:cNvSpPr/>
      </dsp:nvSpPr>
      <dsp:spPr>
        <a:xfrm>
          <a:off x="3492" y="641050"/>
          <a:ext cx="3910863" cy="3149807"/>
        </a:xfrm>
        <a:prstGeom prst="rect">
          <a:avLst/>
        </a:prstGeo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Objective facts that can be easily counted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Numerical; </a:t>
          </a:r>
          <a:r>
            <a:rPr lang="en-GB" sz="1600" i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therefore can generally be aggregated (subject to consistency of definition) </a:t>
          </a:r>
          <a:endParaRPr lang="en-GB" sz="1600" i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Measures the scale of an intervention – numbers or % of beneficiaries reached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% of population who voted in the national election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# of people with access to justice services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Number of people trained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sp:txBody>
      <dsp:txXfrm>
        <a:off x="3492" y="641050"/>
        <a:ext cx="3910863" cy="3149807"/>
      </dsp:txXfrm>
    </dsp:sp>
    <dsp:sp modelId="{511C148F-E75C-4D45-BF5E-9F10D8FE9EEC}">
      <dsp:nvSpPr>
        <dsp:cNvPr id="0" name=""/>
        <dsp:cNvSpPr/>
      </dsp:nvSpPr>
      <dsp:spPr>
        <a:xfrm>
          <a:off x="4430289" y="25566"/>
          <a:ext cx="3838977" cy="615484"/>
        </a:xfrm>
        <a:prstGeom prst="rect">
          <a:avLst/>
        </a:prstGeom>
        <a:solidFill>
          <a:srgbClr val="003F71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solidFill>
                <a:srgbClr val="FFFFFF"/>
              </a:solidFill>
              <a:latin typeface="Arial"/>
              <a:ea typeface="+mn-ea"/>
              <a:cs typeface="Arial"/>
            </a:rPr>
            <a:t>Qualitative</a:t>
          </a:r>
          <a:endParaRPr lang="en-GB" sz="2800" b="1" kern="1200" dirty="0">
            <a:solidFill>
              <a:srgbClr val="FFFFFF"/>
            </a:solidFill>
            <a:latin typeface="Arial"/>
            <a:ea typeface="+mn-ea"/>
            <a:cs typeface="Arial"/>
          </a:endParaRPr>
        </a:p>
      </dsp:txBody>
      <dsp:txXfrm>
        <a:off x="4430289" y="25566"/>
        <a:ext cx="3838977" cy="615484"/>
      </dsp:txXfrm>
    </dsp:sp>
    <dsp:sp modelId="{634C98C6-69C9-4D26-BE1F-FBF61C1A3BED}">
      <dsp:nvSpPr>
        <dsp:cNvPr id="0" name=""/>
        <dsp:cNvSpPr/>
      </dsp:nvSpPr>
      <dsp:spPr>
        <a:xfrm>
          <a:off x="4422128" y="641050"/>
          <a:ext cx="3855298" cy="3149807"/>
        </a:xfrm>
        <a:prstGeom prst="rect">
          <a:avLst/>
        </a:prstGeom>
        <a:solidFill>
          <a:srgbClr val="003F71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3F71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Subjective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Can be numerical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Measures quality, opinions, perceptions, systems development, influencing; </a:t>
          </a:r>
          <a:r>
            <a:rPr lang="en-GB" sz="1600" i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therefore often more difficult to aggregate</a:t>
          </a:r>
          <a:endParaRPr lang="en-GB" sz="1600" i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stages in the passage of a Bill through parliament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e.g. level of satisfaction with justice services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Status of implementation of new learning &amp; development strategy or action plan</a:t>
          </a:r>
          <a:endParaRPr lang="en-GB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Arial"/>
          </a:endParaRPr>
        </a:p>
      </dsp:txBody>
      <dsp:txXfrm>
        <a:off x="4422128" y="641050"/>
        <a:ext cx="3855298" cy="3149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8F7CF76-B507-4555-A5E8-D3725614BE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0445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4876"/>
            <a:ext cx="5487041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B5C32FAA-98CD-4E4B-B7EC-B5A66EC46F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9389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  <a:p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4538" indent="-28575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588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3375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2163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93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65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7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09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387A7E-8292-4FDE-B908-3142F286E519}" type="slidenum">
              <a:rPr lang="en-GB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4538" indent="-28575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588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3375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2163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93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65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7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09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8AB15C-E97C-4319-B26A-145D1E019CBA}" type="slidenum">
              <a:rPr lang="en-GB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4538" indent="-28575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588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3375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2163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93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65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7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09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CBE909-E913-411E-9037-645BD20AA10D}" type="slidenum">
              <a:rPr lang="en-GB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4538" indent="-28575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588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3375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2163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93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65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7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09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A36B5A9-95EB-4960-A780-8E589A3AAED4}" type="slidenum">
              <a:rPr lang="en-GB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4538" indent="-28575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588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3375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2163" indent="-228600" defTabSz="917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93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65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7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0963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848219-60C3-484F-A8F9-A3A407CC2E01}" type="slidenum">
              <a:rPr lang="en-GB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AA897C5A-D08B-47FA-AF12-F40BB1FCDAC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68D5EE-0A68-4E12-BB29-F2E4DA86B5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599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6A211-4FB9-44D4-8A9C-3B19974D4B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936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D3CA8-1490-4693-8D6C-A78CA35730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0554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974AA-B763-4FB1-8F84-C6ECD0DCCF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842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AA037-B885-447F-94B0-A32EFA3548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035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8A830-CA8E-43F1-AE93-0210330489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347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F0805-AC91-49FE-8C10-FDA68923C6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955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F4B9C-4404-4AA1-B93C-1EAC763FE5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718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2CF0C-4BFD-48F1-9080-0942D1AE86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1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ECEDB-21C0-4B7E-98FC-F6B425DCAA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786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AA97EC75-4D46-4CC5-9F4C-3783DC7703F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51520" y="2565400"/>
            <a:ext cx="8784530" cy="790575"/>
          </a:xfrm>
        </p:spPr>
        <p:txBody>
          <a:bodyPr/>
          <a:lstStyle/>
          <a:p>
            <a:r>
              <a:rPr lang="fr-BE" altLang="en-US" sz="4000" dirty="0" err="1" smtClean="0"/>
              <a:t>Results</a:t>
            </a:r>
            <a:r>
              <a:rPr lang="fr-BE" altLang="en-US" sz="4000" dirty="0"/>
              <a:t> </a:t>
            </a:r>
            <a:r>
              <a:rPr lang="fr-BE" altLang="en-US" sz="4000" dirty="0" smtClean="0"/>
              <a:t>and </a:t>
            </a:r>
            <a:r>
              <a:rPr lang="fr-BE" altLang="en-US" sz="4000" dirty="0" err="1" smtClean="0"/>
              <a:t>indicators</a:t>
            </a:r>
            <a:r>
              <a:rPr lang="fr-BE" altLang="en-US" sz="4000" dirty="0" smtClean="0"/>
              <a:t> </a:t>
            </a:r>
            <a:endParaRPr lang="en-GB" altLang="en-US" sz="4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dirty="0" smtClean="0"/>
              <a:t>DEVCO Unit 06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systems,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0" dirty="0" smtClean="0"/>
              <a:t>Ideally data sources should be designed so that areas for further analysis are considered – for example</a:t>
            </a:r>
          </a:p>
          <a:p>
            <a:r>
              <a:rPr lang="en-GB" i="0" dirty="0" smtClean="0"/>
              <a:t>- are sample sizes large enough to allow analysis at sub national level</a:t>
            </a:r>
          </a:p>
          <a:p>
            <a:r>
              <a:rPr lang="en-GB" i="0" dirty="0" smtClean="0"/>
              <a:t>- are the appropriate </a:t>
            </a:r>
            <a:r>
              <a:rPr lang="en-GB" i="0" dirty="0" err="1" smtClean="0"/>
              <a:t>disaggregations</a:t>
            </a:r>
            <a:r>
              <a:rPr lang="en-GB" i="0" dirty="0" smtClean="0"/>
              <a:t> going to be available (sex, age, urban-rural, income level)</a:t>
            </a:r>
          </a:p>
          <a:p>
            <a:r>
              <a:rPr lang="en-GB" i="0" dirty="0" smtClean="0"/>
              <a:t>- how easily will be the data be available.</a:t>
            </a:r>
            <a:endParaRPr lang="en-GB" i="0" dirty="0"/>
          </a:p>
        </p:txBody>
      </p:sp>
    </p:spTree>
    <p:extLst>
      <p:ext uri="{BB962C8B-B14F-4D97-AF65-F5344CB8AC3E}">
        <p14:creationId xmlns:p14="http://schemas.microsoft.com/office/powerpoint/2010/main" val="1079960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Indicator examples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F9432F9-832C-4C39-B5DB-3AEF045C1181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604" name="Content Placeholder 11"/>
          <p:cNvSpPr>
            <a:spLocks noGrp="1"/>
          </p:cNvSpPr>
          <p:nvPr>
            <p:ph idx="1"/>
          </p:nvPr>
        </p:nvSpPr>
        <p:spPr>
          <a:xfrm>
            <a:off x="503238" y="2133600"/>
            <a:ext cx="3889375" cy="374491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altLang="en-US" sz="1800" u="sng" dirty="0" smtClean="0"/>
              <a:t>Not too good</a:t>
            </a:r>
          </a:p>
          <a:p>
            <a:pPr>
              <a:defRPr/>
            </a:pPr>
            <a:r>
              <a:rPr lang="en-GB" altLang="en-US" sz="1800" dirty="0" smtClean="0"/>
              <a:t>Increased primary enrolment to 95% by 2020 </a:t>
            </a:r>
            <a:r>
              <a:rPr lang="en-GB" altLang="en-US" sz="1800" dirty="0" smtClean="0">
                <a:solidFill>
                  <a:srgbClr val="FF0000"/>
                </a:solidFill>
              </a:rPr>
              <a:t>(target included) </a:t>
            </a:r>
          </a:p>
          <a:p>
            <a:pPr>
              <a:defRPr/>
            </a:pPr>
            <a:endParaRPr lang="en-GB" altLang="en-US" sz="1800" dirty="0" smtClean="0"/>
          </a:p>
          <a:p>
            <a:pPr>
              <a:defRPr/>
            </a:pPr>
            <a:r>
              <a:rPr lang="en-GB" altLang="en-US" sz="1800" dirty="0" smtClean="0"/>
              <a:t>Court systems providing effective access to citizens </a:t>
            </a:r>
            <a:r>
              <a:rPr lang="en-GB" altLang="en-US" sz="1800" dirty="0" smtClean="0">
                <a:solidFill>
                  <a:srgbClr val="FF0000"/>
                </a:solidFill>
              </a:rPr>
              <a:t>(not easily measurable, this is a result) </a:t>
            </a:r>
          </a:p>
          <a:p>
            <a:pPr>
              <a:defRPr/>
            </a:pPr>
            <a:endParaRPr lang="en-GB" altLang="en-US" sz="1800" dirty="0" smtClean="0"/>
          </a:p>
          <a:p>
            <a:pPr>
              <a:defRPr/>
            </a:pPr>
            <a:r>
              <a:rPr lang="en-GB" altLang="en-US" sz="1800" dirty="0" smtClean="0"/>
              <a:t>Strengthened capacity of parliament </a:t>
            </a:r>
            <a:r>
              <a:rPr lang="en-GB" altLang="en-US" sz="1800" dirty="0" smtClean="0">
                <a:solidFill>
                  <a:srgbClr val="FF0000"/>
                </a:solidFill>
              </a:rPr>
              <a:t>(as above) </a:t>
            </a:r>
          </a:p>
        </p:txBody>
      </p:sp>
      <p:sp>
        <p:nvSpPr>
          <p:cNvPr id="16" name="Content Placeholder 11"/>
          <p:cNvSpPr txBox="1">
            <a:spLocks/>
          </p:cNvSpPr>
          <p:nvPr/>
        </p:nvSpPr>
        <p:spPr bwMode="auto">
          <a:xfrm>
            <a:off x="4643438" y="2060575"/>
            <a:ext cx="3889375" cy="381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sz="2000" b="0" kern="0" dirty="0" smtClean="0"/>
              <a:t>   </a:t>
            </a:r>
            <a:r>
              <a:rPr lang="en-GB" sz="1800" b="0" u="sng" kern="0" dirty="0" smtClean="0"/>
              <a:t>Better</a:t>
            </a:r>
          </a:p>
          <a:p>
            <a:pPr>
              <a:defRPr/>
            </a:pPr>
            <a:r>
              <a:rPr lang="en-GB" sz="1800" b="0" kern="0" dirty="0" smtClean="0"/>
              <a:t>Net primary enrolment rate per annum</a:t>
            </a:r>
          </a:p>
          <a:p>
            <a:pPr>
              <a:defRPr/>
            </a:pPr>
            <a:endParaRPr lang="en-GB" sz="1800" b="0" kern="0" dirty="0" smtClean="0"/>
          </a:p>
          <a:p>
            <a:pPr>
              <a:defRPr/>
            </a:pPr>
            <a:r>
              <a:rPr lang="en-GB" sz="1800" b="0" kern="0" dirty="0" smtClean="0"/>
              <a:t>Percentage of citizens who say that they have access to court systems to resolve disputes</a:t>
            </a:r>
          </a:p>
          <a:p>
            <a:pPr>
              <a:defRPr/>
            </a:pPr>
            <a:endParaRPr lang="en-GB" sz="1800" b="0" kern="0" dirty="0" smtClean="0"/>
          </a:p>
          <a:p>
            <a:pPr>
              <a:defRPr/>
            </a:pPr>
            <a:r>
              <a:rPr lang="en-GB" sz="1800" b="0" kern="0" dirty="0" smtClean="0"/>
              <a:t>Number of parliamentary inquiries conducted</a:t>
            </a:r>
          </a:p>
          <a:p>
            <a:pPr>
              <a:defRPr/>
            </a:pPr>
            <a:r>
              <a:rPr lang="en-GB" sz="1800" b="0" kern="0" dirty="0" smtClean="0"/>
              <a:t>Public perception of parliamentary effectiveness</a:t>
            </a:r>
          </a:p>
        </p:txBody>
      </p:sp>
      <p:sp>
        <p:nvSpPr>
          <p:cNvPr id="10246" name="Right Arrow 12"/>
          <p:cNvSpPr>
            <a:spLocks noChangeArrowheads="1"/>
          </p:cNvSpPr>
          <p:nvPr/>
        </p:nvSpPr>
        <p:spPr bwMode="auto">
          <a:xfrm>
            <a:off x="3924300" y="2420938"/>
            <a:ext cx="935038" cy="188912"/>
          </a:xfrm>
          <a:prstGeom prst="rightArrow">
            <a:avLst>
              <a:gd name="adj1" fmla="val 50000"/>
              <a:gd name="adj2" fmla="val 5016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7600" i="0">
              <a:solidFill>
                <a:srgbClr val="FFD6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Quantitative &amp; Qualitative Indicators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4CBB3E31-7D53-4C97-BD39-3C003C30D43D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7544" y="2348880"/>
          <a:ext cx="828092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3418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7950" y="1341438"/>
            <a:ext cx="8856663" cy="574675"/>
          </a:xfrm>
        </p:spPr>
        <p:txBody>
          <a:bodyPr/>
          <a:lstStyle/>
          <a:p>
            <a:pPr indent="0" algn="ctr" eaLnBrk="1" hangingPunct="1"/>
            <a:r>
              <a:rPr lang="en-GB" altLang="en-US" sz="2700" dirty="0" smtClean="0"/>
              <a:t>EU Results Framework: Three </a:t>
            </a:r>
            <a:r>
              <a:rPr lang="en-GB" altLang="en-US" sz="2700" dirty="0" smtClean="0"/>
              <a:t>- level Structure</a:t>
            </a:r>
          </a:p>
        </p:txBody>
      </p:sp>
      <p:pic>
        <p:nvPicPr>
          <p:cNvPr id="512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2205038"/>
            <a:ext cx="6985000" cy="3303587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566738" y="5732463"/>
            <a:ext cx="806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F5494"/>
              </a:buClr>
              <a:buFontTx/>
              <a:buNone/>
            </a:pPr>
            <a:r>
              <a:rPr lang="en-GB" altLang="en-US" sz="2000" i="0"/>
              <a:t>RF will be a snapshot of EU cooperation: coverage of EuropeAid operations below 100%</a:t>
            </a:r>
          </a:p>
        </p:txBody>
      </p:sp>
    </p:spTree>
    <p:extLst>
      <p:ext uri="{BB962C8B-B14F-4D97-AF65-F5344CB8AC3E}">
        <p14:creationId xmlns:p14="http://schemas.microsoft.com/office/powerpoint/2010/main" val="848643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95288" y="981075"/>
            <a:ext cx="8229600" cy="936625"/>
          </a:xfrm>
        </p:spPr>
        <p:txBody>
          <a:bodyPr/>
          <a:lstStyle/>
          <a:p>
            <a:pPr algn="ctr"/>
            <a:r>
              <a:rPr lang="en-GB" altLang="en-US" smtClean="0"/>
              <a:t>EU RF Indicators: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844675"/>
            <a:ext cx="8569325" cy="4610100"/>
          </a:xfrm>
        </p:spPr>
        <p:txBody>
          <a:bodyPr/>
          <a:lstStyle/>
          <a:p>
            <a:pPr>
              <a:buClrTx/>
              <a:defRPr/>
            </a:pPr>
            <a:r>
              <a:rPr lang="en-GB" altLang="en-US" sz="2250" b="1" i="0" dirty="0" smtClean="0"/>
              <a:t>Level 1 (32 indicators): </a:t>
            </a:r>
            <a:r>
              <a:rPr lang="en-GB" altLang="en-US" sz="2000" dirty="0" smtClean="0"/>
              <a:t>Primary education completion rate</a:t>
            </a:r>
            <a:r>
              <a:rPr lang="en-GB" altLang="en-US" sz="2000" i="0" dirty="0" smtClean="0"/>
              <a:t>, </a:t>
            </a:r>
            <a:r>
              <a:rPr lang="en-GB" sz="2000" dirty="0"/>
              <a:t>Prevalence of stunting (moderate and severe) of children aged below five </a:t>
            </a:r>
            <a:r>
              <a:rPr lang="en-GB" sz="2000" dirty="0" smtClean="0"/>
              <a:t>years, </a:t>
            </a:r>
            <a:r>
              <a:rPr lang="en-GB" sz="2000" dirty="0"/>
              <a:t>Under-five mortality </a:t>
            </a:r>
            <a:r>
              <a:rPr lang="en-GB" sz="2000" dirty="0" smtClean="0"/>
              <a:t>rate. </a:t>
            </a:r>
          </a:p>
          <a:p>
            <a:pPr>
              <a:buClrTx/>
              <a:defRPr/>
            </a:pPr>
            <a:endParaRPr lang="en-GB" altLang="en-US" sz="2000" i="0" dirty="0" smtClean="0"/>
          </a:p>
          <a:p>
            <a:pPr>
              <a:buClrTx/>
              <a:defRPr/>
            </a:pPr>
            <a:r>
              <a:rPr lang="en-GB" altLang="en-US" sz="2250" b="1" i="0" dirty="0" smtClean="0"/>
              <a:t>Level 2 (32 indicators) : </a:t>
            </a:r>
            <a:r>
              <a:rPr lang="en-GB" altLang="en-US" sz="2000" dirty="0" smtClean="0"/>
              <a:t>Number of children enrolled in primary education with EU support, Number of women and children benefitting from nutrition related programme with EU support,</a:t>
            </a:r>
            <a:r>
              <a:rPr lang="en-GB" sz="2000" dirty="0"/>
              <a:t> Number of people benefitting from legal aid programmes supported by the </a:t>
            </a:r>
            <a:r>
              <a:rPr lang="en-GB" sz="2000" dirty="0" smtClean="0"/>
              <a:t>EU.</a:t>
            </a:r>
            <a:endParaRPr lang="en-GB" altLang="en-US" sz="2000" dirty="0" smtClean="0"/>
          </a:p>
          <a:p>
            <a:pPr marL="0" indent="0">
              <a:buClrTx/>
              <a:buFontTx/>
              <a:buNone/>
              <a:defRPr/>
            </a:pPr>
            <a:endParaRPr lang="en-GB" altLang="en-US" sz="2000" i="0" dirty="0" smtClean="0"/>
          </a:p>
          <a:p>
            <a:pPr>
              <a:buClrTx/>
              <a:defRPr/>
            </a:pPr>
            <a:r>
              <a:rPr lang="en-GB" altLang="en-US" sz="2250" b="1" i="0" dirty="0" smtClean="0"/>
              <a:t>Level 3 (13 indicators): </a:t>
            </a:r>
            <a:r>
              <a:rPr lang="en-GB" sz="2000" dirty="0"/>
              <a:t>Quality of Action documents as assessed by Quality Support Group (QSG</a:t>
            </a:r>
            <a:r>
              <a:rPr lang="en-GB" sz="2000" dirty="0" smtClean="0"/>
              <a:t>), Budget implementation, </a:t>
            </a:r>
            <a:r>
              <a:rPr lang="en-GB" sz="2000" dirty="0"/>
              <a:t>Number of EU funded </a:t>
            </a:r>
            <a:r>
              <a:rPr lang="en-GB" sz="2000" dirty="0" smtClean="0"/>
              <a:t>initiatives </a:t>
            </a:r>
            <a:r>
              <a:rPr lang="en-GB" sz="2000" dirty="0"/>
              <a:t>that advance gender </a:t>
            </a:r>
            <a:r>
              <a:rPr lang="en-GB" sz="2000" dirty="0" smtClean="0"/>
              <a:t>equality.</a:t>
            </a:r>
            <a:endParaRPr lang="en-GB" altLang="en-US" sz="2250" i="0" dirty="0" smtClean="0"/>
          </a:p>
        </p:txBody>
      </p:sp>
    </p:spTree>
    <p:extLst>
      <p:ext uri="{BB962C8B-B14F-4D97-AF65-F5344CB8AC3E}">
        <p14:creationId xmlns:p14="http://schemas.microsoft.com/office/powerpoint/2010/main" val="3429970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Summary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At different stages of aid interventions, from the legal basis through to implementation the EC is placing greater emphasis on results and indicators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Developing expertise on produce results chains, results and indicators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Clear requirement for robust data sources to support results reporting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An EU results report by end-2015 covering achievements across delegations/ HQ units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053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68313" y="981075"/>
            <a:ext cx="8229600" cy="936625"/>
          </a:xfrm>
        </p:spPr>
        <p:txBody>
          <a:bodyPr/>
          <a:lstStyle/>
          <a:p>
            <a:pPr algn="ctr"/>
            <a:r>
              <a:rPr lang="en-GB" altLang="en-US" smtClean="0"/>
              <a:t>EC initiatives</a:t>
            </a:r>
          </a:p>
        </p:txBody>
      </p:sp>
      <p:sp>
        <p:nvSpPr>
          <p:cNvPr id="2" name="Rounded Rectangle 1"/>
          <p:cNvSpPr/>
          <p:nvPr/>
        </p:nvSpPr>
        <p:spPr bwMode="auto">
          <a:xfrm flipH="1" flipV="1">
            <a:off x="250825" y="3933825"/>
            <a:ext cx="8785225" cy="2087563"/>
          </a:xfrm>
          <a:prstGeom prst="roundRect">
            <a:avLst/>
          </a:prstGeom>
          <a:ln w="38100">
            <a:prstDash val="sysDot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endParaRPr lang="en-GB">
              <a:solidFill>
                <a:srgbClr val="0F549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263" y="1628775"/>
            <a:ext cx="8713787" cy="4937125"/>
          </a:xfrm>
        </p:spPr>
        <p:txBody>
          <a:bodyPr/>
          <a:lstStyle/>
          <a:p>
            <a:pPr marL="457200" indent="-457200" algn="just"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GB" altLang="en-US" sz="2000" i="0" dirty="0" smtClean="0"/>
              <a:t>Provisions to enhance results based reporting by implementing partners introduced in legal agreements (General Conditions: PAGODA, Administration Agreement, Grant contract). You can ask partners to include more results in their reports!</a:t>
            </a:r>
          </a:p>
          <a:p>
            <a:pPr marL="457200" indent="-457200" algn="just"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GB" altLang="en-US" sz="2000" i="0" dirty="0" smtClean="0"/>
              <a:t>New template for Action Documents including revised sections on: intervention logic, Monitoring &amp; Reporting, and </a:t>
            </a:r>
            <a:r>
              <a:rPr lang="en-GB" altLang="en-US" sz="2000" i="0" dirty="0" err="1" smtClean="0"/>
              <a:t>logframes</a:t>
            </a:r>
            <a:r>
              <a:rPr lang="en-GB" altLang="en-US" sz="2000" i="0" dirty="0" smtClean="0"/>
              <a:t>. First step to improve project </a:t>
            </a:r>
            <a:r>
              <a:rPr lang="en-GB" altLang="en-US" sz="2000" i="0" dirty="0" err="1" smtClean="0"/>
              <a:t>logframes</a:t>
            </a:r>
            <a:r>
              <a:rPr lang="en-GB" altLang="en-US" sz="2000" i="0" dirty="0" smtClean="0"/>
              <a:t>.</a:t>
            </a:r>
          </a:p>
          <a:p>
            <a:pPr marL="457200" indent="-457200" algn="just"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GB" altLang="en-US" sz="2000" i="0" dirty="0" smtClean="0">
                <a:solidFill>
                  <a:srgbClr val="C00000"/>
                </a:solidFill>
              </a:rPr>
              <a:t>New ROM to support "End of project results reporting" (2015) to facilitate results consolidation;</a:t>
            </a:r>
          </a:p>
          <a:p>
            <a:pPr marL="457200" indent="-457200" algn="just"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GB" altLang="en-US" sz="2000" i="0" dirty="0" smtClean="0">
                <a:solidFill>
                  <a:srgbClr val="C00000"/>
                </a:solidFill>
              </a:rPr>
              <a:t>Set up of EU Results Framework (2015) to report results at corporate level;</a:t>
            </a:r>
          </a:p>
          <a:p>
            <a:pPr marL="457200" indent="-457200" algn="just"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GB" altLang="en-US" sz="2000" i="0" dirty="0" smtClean="0">
                <a:solidFill>
                  <a:srgbClr val="C00000"/>
                </a:solidFill>
              </a:rPr>
              <a:t>Results database </a:t>
            </a:r>
            <a:r>
              <a:rPr lang="en-GB" altLang="en-US" sz="2000" i="0" dirty="0" smtClean="0">
                <a:solidFill>
                  <a:srgbClr val="C00000"/>
                </a:solidFill>
                <a:sym typeface="Wingdings"/>
              </a:rPr>
              <a:t> </a:t>
            </a:r>
            <a:r>
              <a:rPr lang="en-GB" altLang="en-US" sz="2000" i="0" dirty="0" smtClean="0">
                <a:solidFill>
                  <a:srgbClr val="C00000"/>
                </a:solidFill>
              </a:rPr>
              <a:t>EU Results Report (2015) - inclusion of results in </a:t>
            </a:r>
            <a:r>
              <a:rPr lang="en-GB" altLang="en-US" sz="2000" i="0" dirty="0" err="1" smtClean="0">
                <a:solidFill>
                  <a:srgbClr val="C00000"/>
                </a:solidFill>
              </a:rPr>
              <a:t>EuropeAid</a:t>
            </a:r>
            <a:r>
              <a:rPr lang="en-GB" altLang="en-US" sz="2000" i="0" dirty="0" smtClean="0">
                <a:solidFill>
                  <a:srgbClr val="C00000"/>
                </a:solidFill>
              </a:rPr>
              <a:t> Annual Report as of 2016.</a:t>
            </a:r>
          </a:p>
          <a:p>
            <a:pPr marL="0" indent="0" algn="just">
              <a:buClr>
                <a:schemeClr val="accent2"/>
              </a:buClr>
              <a:buFontTx/>
              <a:buNone/>
              <a:defRPr/>
            </a:pPr>
            <a:endParaRPr lang="en-GB" altLang="en-US" sz="2100" i="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481388" y="6234113"/>
            <a:ext cx="2435225" cy="276225"/>
          </a:xfrm>
          <a:prstGeom prst="rect">
            <a:avLst/>
          </a:prstGeom>
          <a:ln w="38100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C00000"/>
                </a:solidFill>
              </a:rPr>
              <a:t>Focus of this presentation</a:t>
            </a:r>
          </a:p>
        </p:txBody>
      </p:sp>
      <p:cxnSp>
        <p:nvCxnSpPr>
          <p:cNvPr id="6" name="Straight Connector 5"/>
          <p:cNvCxnSpPr>
            <a:stCxn id="4" idx="0"/>
          </p:cNvCxnSpPr>
          <p:nvPr/>
        </p:nvCxnSpPr>
        <p:spPr bwMode="auto">
          <a:xfrm flipV="1">
            <a:off x="4699000" y="6021388"/>
            <a:ext cx="0" cy="212725"/>
          </a:xfrm>
          <a:prstGeom prst="line">
            <a:avLst/>
          </a:prstGeom>
          <a:ln w="38100">
            <a:prstDash val="sysDot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274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79388" y="1196975"/>
            <a:ext cx="8521700" cy="792163"/>
          </a:xfrm>
        </p:spPr>
        <p:txBody>
          <a:bodyPr/>
          <a:lstStyle/>
          <a:p>
            <a:pPr algn="ctr"/>
            <a:r>
              <a:rPr lang="en-GB" altLang="en-US" sz="2500" smtClean="0"/>
              <a:t>Defining EU Results: from legal basis to implementation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251520" y="1844824"/>
          <a:ext cx="8208912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entagon 5"/>
          <p:cNvSpPr/>
          <p:nvPr/>
        </p:nvSpPr>
        <p:spPr bwMode="auto">
          <a:xfrm>
            <a:off x="468313" y="5218113"/>
            <a:ext cx="7632700" cy="371475"/>
          </a:xfrm>
          <a:prstGeom prst="homePlate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Results chain should be defined coherently </a:t>
            </a:r>
          </a:p>
        </p:txBody>
      </p:sp>
      <p:sp>
        <p:nvSpPr>
          <p:cNvPr id="7" name="Pentagon 6"/>
          <p:cNvSpPr/>
          <p:nvPr/>
        </p:nvSpPr>
        <p:spPr bwMode="auto">
          <a:xfrm rot="10800000">
            <a:off x="488950" y="5949950"/>
            <a:ext cx="7467600" cy="379413"/>
          </a:xfrm>
          <a:prstGeom prst="homePlate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endParaRPr lang="en-GB" b="1" dirty="0">
              <a:solidFill>
                <a:srgbClr val="0F5494"/>
              </a:solidFill>
            </a:endParaRPr>
          </a:p>
        </p:txBody>
      </p:sp>
      <p:sp>
        <p:nvSpPr>
          <p:cNvPr id="8" name="Curved Left Arrow 7"/>
          <p:cNvSpPr/>
          <p:nvPr/>
        </p:nvSpPr>
        <p:spPr bwMode="auto">
          <a:xfrm>
            <a:off x="8334375" y="5300663"/>
            <a:ext cx="731838" cy="1028700"/>
          </a:xfrm>
          <a:prstGeom prst="curvedLeftArrow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endParaRPr lang="en-GB">
              <a:solidFill>
                <a:srgbClr val="0F549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31950" y="6000750"/>
            <a:ext cx="5972175" cy="2778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0F5494"/>
                </a:solidFill>
              </a:rPr>
              <a:t>Ultimately contribute to long term development objectives - global</a:t>
            </a:r>
          </a:p>
        </p:txBody>
      </p:sp>
      <p:sp>
        <p:nvSpPr>
          <p:cNvPr id="5128" name="Oval 1"/>
          <p:cNvSpPr>
            <a:spLocks noChangeArrowheads="1"/>
          </p:cNvSpPr>
          <p:nvPr/>
        </p:nvSpPr>
        <p:spPr bwMode="auto">
          <a:xfrm>
            <a:off x="755650" y="4437063"/>
            <a:ext cx="914400" cy="4572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 i="0"/>
              <a:t>Legal basis</a:t>
            </a:r>
          </a:p>
        </p:txBody>
      </p:sp>
      <p:sp>
        <p:nvSpPr>
          <p:cNvPr id="5129" name="Oval 3"/>
          <p:cNvSpPr>
            <a:spLocks noChangeArrowheads="1"/>
          </p:cNvSpPr>
          <p:nvPr/>
        </p:nvSpPr>
        <p:spPr bwMode="auto">
          <a:xfrm>
            <a:off x="2411413" y="4208463"/>
            <a:ext cx="17653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 i="0"/>
              <a:t>Programming</a:t>
            </a:r>
          </a:p>
        </p:txBody>
      </p:sp>
      <p:sp>
        <p:nvSpPr>
          <p:cNvPr id="5130" name="Oval 4"/>
          <p:cNvSpPr>
            <a:spLocks noChangeArrowheads="1"/>
          </p:cNvSpPr>
          <p:nvPr/>
        </p:nvSpPr>
        <p:spPr bwMode="auto">
          <a:xfrm>
            <a:off x="4248150" y="4243388"/>
            <a:ext cx="2016125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 i="0"/>
              <a:t>Id/Formulation</a:t>
            </a:r>
          </a:p>
        </p:txBody>
      </p:sp>
      <p:sp>
        <p:nvSpPr>
          <p:cNvPr id="5131" name="Oval 9"/>
          <p:cNvSpPr>
            <a:spLocks noChangeArrowheads="1"/>
          </p:cNvSpPr>
          <p:nvPr/>
        </p:nvSpPr>
        <p:spPr bwMode="auto">
          <a:xfrm>
            <a:off x="5940425" y="4243388"/>
            <a:ext cx="3125788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 i="0"/>
              <a:t>Inception/Implementation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63500" y="1911350"/>
            <a:ext cx="2374900" cy="457200"/>
          </a:xfrm>
          <a:prstGeom prst="ellipse">
            <a:avLst/>
          </a:prstGeom>
          <a:ln w="12700">
            <a:prstDash val="sysDash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GB" dirty="0">
                <a:solidFill>
                  <a:srgbClr val="0F5494"/>
                </a:solidFill>
              </a:rPr>
              <a:t>MDGs (now SDGs)</a:t>
            </a:r>
          </a:p>
        </p:txBody>
      </p:sp>
      <p:cxnSp>
        <p:nvCxnSpPr>
          <p:cNvPr id="10" name="Straight Connector 9"/>
          <p:cNvCxnSpPr>
            <a:stCxn id="4" idx="4"/>
          </p:cNvCxnSpPr>
          <p:nvPr/>
        </p:nvCxnSpPr>
        <p:spPr bwMode="auto">
          <a:xfrm>
            <a:off x="1250950" y="2368550"/>
            <a:ext cx="0" cy="455613"/>
          </a:xfrm>
          <a:prstGeom prst="line">
            <a:avLst/>
          </a:prstGeom>
          <a:ln w="12700">
            <a:prstDash val="sysDash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083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6" grpId="0" animBg="1"/>
      <p:bldP spid="7" grpId="0" animBg="1"/>
      <p:bldP spid="8" grpId="0" animBg="1"/>
      <p:bldP spid="9" grpId="0" animBg="1"/>
      <p:bldP spid="5128" grpId="0"/>
      <p:bldP spid="5129" grpId="0"/>
      <p:bldP spid="5130" grpId="0"/>
      <p:bldP spid="5131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0" y="1076325"/>
            <a:ext cx="9144000" cy="719138"/>
          </a:xfrm>
        </p:spPr>
        <p:txBody>
          <a:bodyPr/>
          <a:lstStyle/>
          <a:p>
            <a:pPr algn="ctr"/>
            <a:r>
              <a:rPr lang="en-GB" altLang="en-US" sz="2600" smtClean="0"/>
              <a:t>ROM Reviews/ Results Reporting: roles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58750" y="2636838"/>
            <a:ext cx="1965325" cy="1655762"/>
          </a:xfrm>
          <a:prstGeom prst="roundRect">
            <a:avLst/>
          </a:prstGeom>
          <a:ln/>
          <a:ex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Implementing Partners </a:t>
            </a:r>
            <a:r>
              <a:rPr lang="en-GB" dirty="0">
                <a:solidFill>
                  <a:srgbClr val="0F5494"/>
                </a:solidFill>
              </a:rPr>
              <a:t>to collect and transmit results data to the EU (project progress and final reports) as per contract provisions</a:t>
            </a:r>
            <a:endParaRPr lang="en-GB" sz="1000" dirty="0">
              <a:solidFill>
                <a:srgbClr val="0F5494"/>
              </a:solidFill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339975" y="3783013"/>
            <a:ext cx="2519363" cy="1744662"/>
          </a:xfrm>
          <a:prstGeom prst="roundRect">
            <a:avLst/>
          </a:prstGeom>
          <a:ln/>
          <a:ex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endParaRPr lang="en-GB" b="1" dirty="0">
              <a:solidFill>
                <a:srgbClr val="0F5494"/>
              </a:solidFill>
            </a:endParaRPr>
          </a:p>
          <a:p>
            <a:pPr marL="3175" algn="ctr">
              <a:defRPr/>
            </a:pPr>
            <a:r>
              <a:rPr lang="en-GB" b="1" u="sng" dirty="0">
                <a:solidFill>
                  <a:srgbClr val="7030A0"/>
                </a:solidFill>
              </a:rPr>
              <a:t>ROM Results Reporting</a:t>
            </a:r>
          </a:p>
          <a:p>
            <a:pPr marL="3175" algn="ctr">
              <a:defRPr/>
            </a:pPr>
            <a:endParaRPr lang="en-GB" b="1" u="sng" dirty="0">
              <a:solidFill>
                <a:srgbClr val="7030A0"/>
              </a:solidFill>
            </a:endParaRPr>
          </a:p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ROM Experts &amp;</a:t>
            </a:r>
          </a:p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EU Operational Managers </a:t>
            </a:r>
            <a:r>
              <a:rPr lang="en-GB" dirty="0">
                <a:solidFill>
                  <a:srgbClr val="0F5494"/>
                </a:solidFill>
              </a:rPr>
              <a:t>to enter data in Results Reporting Templates</a:t>
            </a:r>
          </a:p>
          <a:p>
            <a:pPr marL="3175" algn="ctr">
              <a:defRPr/>
            </a:pPr>
            <a:r>
              <a:rPr lang="en-GB" dirty="0">
                <a:solidFill>
                  <a:srgbClr val="0F5494"/>
                </a:solidFill>
              </a:rPr>
              <a:t> </a:t>
            </a:r>
          </a:p>
          <a:p>
            <a:pPr marL="3175" algn="ctr">
              <a:defRPr/>
            </a:pPr>
            <a:r>
              <a:rPr lang="en-GB" dirty="0">
                <a:solidFill>
                  <a:srgbClr val="0F5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(completed projects)</a:t>
            </a:r>
          </a:p>
          <a:p>
            <a:pPr marL="3175" algn="ctr">
              <a:defRPr/>
            </a:pPr>
            <a:endParaRPr lang="en-GB" sz="1000" u="sng" dirty="0">
              <a:solidFill>
                <a:srgbClr val="0F54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659563" y="5661025"/>
            <a:ext cx="2233612" cy="1073150"/>
          </a:xfrm>
          <a:prstGeom prst="roundRect">
            <a:avLst/>
          </a:prstGeom>
          <a:ln/>
          <a:ex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HQ </a:t>
            </a:r>
            <a:r>
              <a:rPr lang="en-GB" dirty="0">
                <a:solidFill>
                  <a:srgbClr val="0F5494"/>
                </a:solidFill>
              </a:rPr>
              <a:t>ensures:</a:t>
            </a:r>
          </a:p>
          <a:p>
            <a:pPr marL="3175" algn="ctr">
              <a:defRPr/>
            </a:pPr>
            <a:endParaRPr lang="en-GB" dirty="0">
              <a:solidFill>
                <a:srgbClr val="0F5494"/>
              </a:solidFill>
            </a:endParaRPr>
          </a:p>
          <a:p>
            <a:pPr marL="174625" indent="-171450" algn="ctr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F5494"/>
                </a:solidFill>
              </a:rPr>
              <a:t>Quality Assurance</a:t>
            </a:r>
          </a:p>
          <a:p>
            <a:pPr marL="174625" indent="-171450" algn="ctr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F5494"/>
                </a:solidFill>
              </a:rPr>
              <a:t>Aggregation for the EU RF indicators</a:t>
            </a:r>
            <a:endParaRPr lang="en-GB" sz="1000" dirty="0">
              <a:solidFill>
                <a:srgbClr val="0F5494"/>
              </a:solidFill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2339975" y="1824038"/>
            <a:ext cx="2519363" cy="1820862"/>
          </a:xfrm>
          <a:prstGeom prst="roundRect">
            <a:avLst/>
          </a:prstGeom>
          <a:ln/>
          <a:ex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b="1" u="sng" dirty="0">
                <a:solidFill>
                  <a:srgbClr val="7030A0"/>
                </a:solidFill>
              </a:rPr>
              <a:t>ROM reviews</a:t>
            </a:r>
          </a:p>
          <a:p>
            <a:pPr marL="3175" algn="ctr">
              <a:defRPr/>
            </a:pPr>
            <a:endParaRPr lang="en-GB" b="1" u="sng" dirty="0">
              <a:solidFill>
                <a:srgbClr val="7030A0"/>
              </a:solidFill>
            </a:endParaRPr>
          </a:p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ROM experts and EU Operational Managers </a:t>
            </a:r>
            <a:r>
              <a:rPr lang="en-GB" dirty="0">
                <a:solidFill>
                  <a:srgbClr val="0F5494"/>
                </a:solidFill>
              </a:rPr>
              <a:t>assess project performance and take corrective actions where needed </a:t>
            </a:r>
          </a:p>
          <a:p>
            <a:pPr marL="3175" algn="ctr">
              <a:defRPr/>
            </a:pPr>
            <a:endParaRPr lang="en-GB" dirty="0">
              <a:solidFill>
                <a:srgbClr val="0F5494"/>
              </a:solidFill>
            </a:endParaRPr>
          </a:p>
          <a:p>
            <a:pPr marL="3175" algn="ctr">
              <a:defRPr/>
            </a:pPr>
            <a:r>
              <a:rPr lang="en-GB" dirty="0">
                <a:solidFill>
                  <a:srgbClr val="0F5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(selected ongoing projects)</a:t>
            </a:r>
          </a:p>
        </p:txBody>
      </p:sp>
      <p:sp>
        <p:nvSpPr>
          <p:cNvPr id="6151" name="Rounded Rectangle 17"/>
          <p:cNvSpPr>
            <a:spLocks noChangeArrowheads="1"/>
          </p:cNvSpPr>
          <p:nvPr/>
        </p:nvSpPr>
        <p:spPr bwMode="auto">
          <a:xfrm>
            <a:off x="261938" y="6197600"/>
            <a:ext cx="2016125" cy="5365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 b="1" i="0">
                <a:solidFill>
                  <a:srgbClr val="FF0000"/>
                </a:solidFill>
              </a:rPr>
              <a:t>Internal monitoring</a:t>
            </a:r>
          </a:p>
        </p:txBody>
      </p:sp>
      <p:cxnSp>
        <p:nvCxnSpPr>
          <p:cNvPr id="8200" name="Straight Arrow Connector 27"/>
          <p:cNvCxnSpPr>
            <a:cxnSpLocks noChangeShapeType="1"/>
          </p:cNvCxnSpPr>
          <p:nvPr/>
        </p:nvCxnSpPr>
        <p:spPr bwMode="auto">
          <a:xfrm>
            <a:off x="2627313" y="5438775"/>
            <a:ext cx="914400" cy="91440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1" name="Line Callout 1 6150"/>
          <p:cNvSpPr>
            <a:spLocks/>
          </p:cNvSpPr>
          <p:nvPr/>
        </p:nvSpPr>
        <p:spPr bwMode="auto">
          <a:xfrm rot="-5400000">
            <a:off x="7344569" y="1556544"/>
            <a:ext cx="863600" cy="1919288"/>
          </a:xfrm>
          <a:prstGeom prst="borderCallout1">
            <a:avLst>
              <a:gd name="adj1" fmla="val 18750"/>
              <a:gd name="adj2" fmla="val -8333"/>
              <a:gd name="adj3" fmla="val 46556"/>
              <a:gd name="adj4" fmla="val -17122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6156" name="Oval 6159"/>
          <p:cNvSpPr>
            <a:spLocks noChangeArrowheads="1"/>
          </p:cNvSpPr>
          <p:nvPr/>
        </p:nvSpPr>
        <p:spPr bwMode="auto">
          <a:xfrm>
            <a:off x="3851275" y="5424488"/>
            <a:ext cx="2449513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/>
              <a:t>Results data consolidation to HQ</a:t>
            </a:r>
          </a:p>
        </p:txBody>
      </p:sp>
      <p:sp>
        <p:nvSpPr>
          <p:cNvPr id="6164" name="Rectangular Callout 6163"/>
          <p:cNvSpPr/>
          <p:nvPr/>
        </p:nvSpPr>
        <p:spPr bwMode="auto">
          <a:xfrm>
            <a:off x="5461000" y="3783013"/>
            <a:ext cx="1443038" cy="908050"/>
          </a:xfrm>
          <a:prstGeom prst="wedgeRectCallout">
            <a:avLst>
              <a:gd name="adj1" fmla="val 84972"/>
              <a:gd name="adj2" fmla="val 157129"/>
            </a:avLst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GB" b="1" dirty="0">
                <a:solidFill>
                  <a:srgbClr val="0F5494"/>
                </a:solidFill>
              </a:rPr>
              <a:t>EU Results Framework (Level two)</a:t>
            </a:r>
          </a:p>
          <a:p>
            <a:pPr marL="3175">
              <a:defRPr/>
            </a:pPr>
            <a:endParaRPr lang="en-GB" dirty="0">
              <a:solidFill>
                <a:srgbClr val="0F5494"/>
              </a:solidFill>
            </a:endParaRPr>
          </a:p>
        </p:txBody>
      </p:sp>
      <p:sp>
        <p:nvSpPr>
          <p:cNvPr id="6165" name="Rectangular Callout 6164"/>
          <p:cNvSpPr/>
          <p:nvPr/>
        </p:nvSpPr>
        <p:spPr bwMode="auto">
          <a:xfrm>
            <a:off x="7169150" y="3778250"/>
            <a:ext cx="1871663" cy="912813"/>
          </a:xfrm>
          <a:prstGeom prst="wedgeRectCallout">
            <a:avLst>
              <a:gd name="adj1" fmla="val -34967"/>
              <a:gd name="adj2" fmla="val 151266"/>
            </a:avLst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GB" b="1" dirty="0">
                <a:solidFill>
                  <a:srgbClr val="0F5494"/>
                </a:solidFill>
              </a:rPr>
              <a:t>Country, Regional, Thematic results</a:t>
            </a:r>
          </a:p>
          <a:p>
            <a:pPr marL="3175">
              <a:defRPr/>
            </a:pPr>
            <a:endParaRPr lang="en-GB" dirty="0">
              <a:solidFill>
                <a:srgbClr val="0F5494"/>
              </a:solidFill>
            </a:endParaRPr>
          </a:p>
        </p:txBody>
      </p:sp>
      <p:sp>
        <p:nvSpPr>
          <p:cNvPr id="55" name="Folded Corner 54"/>
          <p:cNvSpPr/>
          <p:nvPr/>
        </p:nvSpPr>
        <p:spPr bwMode="auto">
          <a:xfrm>
            <a:off x="6107113" y="1700213"/>
            <a:ext cx="1947862" cy="1873250"/>
          </a:xfrm>
          <a:prstGeom prst="foldedCorner">
            <a:avLst>
              <a:gd name="adj" fmla="val 18305"/>
            </a:avLst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i="1" dirty="0">
                <a:solidFill>
                  <a:schemeClr val="tx1"/>
                </a:solidFill>
              </a:rPr>
              <a:t>DEVCO Annual Report (communication)</a:t>
            </a:r>
          </a:p>
          <a:p>
            <a:pPr marL="3175" algn="ctr">
              <a:defRPr/>
            </a:pPr>
            <a:r>
              <a:rPr lang="en-GB" sz="1400" b="1" i="1" dirty="0">
                <a:solidFill>
                  <a:schemeClr val="tx1"/>
                </a:solidFill>
              </a:rPr>
              <a:t>+</a:t>
            </a:r>
          </a:p>
          <a:p>
            <a:pPr marL="3175" algn="ctr">
              <a:defRPr/>
            </a:pPr>
            <a:r>
              <a:rPr lang="en-GB" sz="1400" b="1" i="1" dirty="0">
                <a:solidFill>
                  <a:schemeClr val="tx1"/>
                </a:solidFill>
              </a:rPr>
              <a:t>Inform </a:t>
            </a:r>
            <a:r>
              <a:rPr lang="en-GB" sz="1400" b="1" i="1" dirty="0" err="1">
                <a:solidFill>
                  <a:schemeClr val="tx1"/>
                </a:solidFill>
              </a:rPr>
              <a:t>Mgmt</a:t>
            </a:r>
            <a:r>
              <a:rPr lang="en-GB" sz="1400" b="1" i="1" dirty="0">
                <a:solidFill>
                  <a:schemeClr val="tx1"/>
                </a:solidFill>
              </a:rPr>
              <a:t> strategic decisions</a:t>
            </a:r>
          </a:p>
        </p:txBody>
      </p:sp>
      <p:cxnSp>
        <p:nvCxnSpPr>
          <p:cNvPr id="6169" name="Elbow Connector 6168"/>
          <p:cNvCxnSpPr>
            <a:endCxn id="55" idx="1"/>
          </p:cNvCxnSpPr>
          <p:nvPr/>
        </p:nvCxnSpPr>
        <p:spPr bwMode="auto">
          <a:xfrm rot="5400000" flipH="1" flipV="1">
            <a:off x="5272882" y="2944019"/>
            <a:ext cx="1141412" cy="527050"/>
          </a:xfrm>
          <a:prstGeom prst="bentConnector2">
            <a:avLst/>
          </a:prstGeom>
          <a:ln w="28575">
            <a:solidFill>
              <a:schemeClr val="accent1"/>
            </a:solidFill>
            <a:prstDash val="sysDash"/>
            <a:tailEnd type="arrow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2" name="Elbow Connector 6171"/>
          <p:cNvCxnSpPr>
            <a:endCxn id="55" idx="3"/>
          </p:cNvCxnSpPr>
          <p:nvPr/>
        </p:nvCxnSpPr>
        <p:spPr bwMode="auto">
          <a:xfrm rot="16200000" flipV="1">
            <a:off x="7818438" y="2873375"/>
            <a:ext cx="1147762" cy="674688"/>
          </a:xfrm>
          <a:prstGeom prst="bentConnector2">
            <a:avLst/>
          </a:prstGeom>
          <a:ln w="28575">
            <a:prstDash val="sysDash"/>
            <a:tailEnd type="arrow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Elbow Connector 3"/>
          <p:cNvCxnSpPr>
            <a:stCxn id="7" idx="0"/>
          </p:cNvCxnSpPr>
          <p:nvPr/>
        </p:nvCxnSpPr>
        <p:spPr bwMode="auto">
          <a:xfrm rot="5400000" flipH="1" flipV="1">
            <a:off x="1524794" y="1821657"/>
            <a:ext cx="431800" cy="1198562"/>
          </a:xfrm>
          <a:prstGeom prst="bentConnector2">
            <a:avLst/>
          </a:prstGeom>
          <a:ln>
            <a:prstDash val="sysDash"/>
            <a:headEnd type="arrow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7" idx="2"/>
          </p:cNvCxnSpPr>
          <p:nvPr/>
        </p:nvCxnSpPr>
        <p:spPr bwMode="auto">
          <a:xfrm rot="16200000" flipH="1">
            <a:off x="1458119" y="3975894"/>
            <a:ext cx="565150" cy="1198562"/>
          </a:xfrm>
          <a:prstGeom prst="bentConnector2">
            <a:avLst/>
          </a:prstGeom>
          <a:ln w="28575">
            <a:prstDash val="sysDash"/>
            <a:tailEnd type="arrow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8" idx="2"/>
            <a:endCxn id="11" idx="1"/>
          </p:cNvCxnSpPr>
          <p:nvPr/>
        </p:nvCxnSpPr>
        <p:spPr bwMode="auto">
          <a:xfrm rot="16200000" flipH="1">
            <a:off x="4795044" y="4333081"/>
            <a:ext cx="669925" cy="3059113"/>
          </a:xfrm>
          <a:prstGeom prst="bentConnector2">
            <a:avLst/>
          </a:prstGeom>
          <a:ln w="28575">
            <a:solidFill>
              <a:schemeClr val="accent1"/>
            </a:solidFill>
            <a:prstDash val="sysDash"/>
            <a:tailEnd type="arrow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Oval 23"/>
          <p:cNvSpPr>
            <a:spLocks noChangeArrowheads="1"/>
          </p:cNvSpPr>
          <p:nvPr/>
        </p:nvSpPr>
        <p:spPr bwMode="auto">
          <a:xfrm>
            <a:off x="2298700" y="6235700"/>
            <a:ext cx="2830513" cy="4984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 b="1" i="0">
                <a:solidFill>
                  <a:srgbClr val="FF0000"/>
                </a:solidFill>
              </a:rPr>
              <a:t>External monitoring</a:t>
            </a:r>
          </a:p>
        </p:txBody>
      </p:sp>
    </p:spTree>
    <p:extLst>
      <p:ext uri="{BB962C8B-B14F-4D97-AF65-F5344CB8AC3E}">
        <p14:creationId xmlns:p14="http://schemas.microsoft.com/office/powerpoint/2010/main" val="4294142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9" grpId="0" animBg="1"/>
      <p:bldP spid="6151" grpId="0"/>
      <p:bldP spid="6156" grpId="0"/>
      <p:bldP spid="6164" grpId="0" animBg="1"/>
      <p:bldP spid="6165" grpId="0" animBg="1"/>
      <p:bldP spid="55" grpId="0" animBg="1"/>
      <p:bldP spid="61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95288" y="1196975"/>
            <a:ext cx="8229600" cy="936625"/>
          </a:xfrm>
        </p:spPr>
        <p:txBody>
          <a:bodyPr/>
          <a:lstStyle/>
          <a:p>
            <a:r>
              <a:rPr lang="en-GB" altLang="en-US" smtClean="0"/>
              <a:t>What is a Results Chain 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95288" y="1989138"/>
            <a:ext cx="8229600" cy="352901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2000" smtClean="0"/>
              <a:t>A simple diagram to show how a project will trigger different levels of change from activities to impact.</a:t>
            </a:r>
          </a:p>
          <a:p>
            <a:pPr marL="0" indent="0">
              <a:buFontTx/>
              <a:buNone/>
            </a:pPr>
            <a:endParaRPr lang="en-GB" altLang="en-US" sz="2000" i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E8E6C893-69F0-4C93-8BE9-64EAEED0B49E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323528" y="3284984"/>
          <a:ext cx="8613321" cy="3049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08625" y="2997200"/>
            <a:ext cx="22320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800" i="0">
                <a:solidFill>
                  <a:srgbClr val="FFD624"/>
                </a:solidFill>
              </a:rPr>
              <a:t>Results!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779838" y="3519488"/>
            <a:ext cx="4824412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24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95288" y="981075"/>
            <a:ext cx="8229600" cy="936625"/>
          </a:xfrm>
        </p:spPr>
        <p:txBody>
          <a:bodyPr/>
          <a:lstStyle/>
          <a:p>
            <a:r>
              <a:rPr lang="en-GB" altLang="en-US" smtClean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936750"/>
            <a:ext cx="8229600" cy="410368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GB" sz="1000" dirty="0" smtClean="0"/>
          </a:p>
          <a:p>
            <a:pPr marL="0" indent="0">
              <a:buFontTx/>
              <a:buNone/>
              <a:defRPr/>
            </a:pPr>
            <a:endParaRPr lang="en-GB" sz="1000" dirty="0"/>
          </a:p>
          <a:p>
            <a:pPr marL="0" indent="0">
              <a:buFontTx/>
              <a:buNone/>
              <a:defRPr/>
            </a:pPr>
            <a:endParaRPr lang="en-GB" sz="1000" dirty="0" smtClean="0"/>
          </a:p>
          <a:p>
            <a:pPr>
              <a:defRPr/>
            </a:pPr>
            <a:endParaRPr lang="en-GB" dirty="0" smtClean="0"/>
          </a:p>
          <a:p>
            <a:pPr marL="0" indent="0">
              <a:buFontTx/>
              <a:buNone/>
              <a:defRPr/>
            </a:pPr>
            <a:endParaRPr lang="en-GB" sz="2000" dirty="0"/>
          </a:p>
          <a:p>
            <a:pPr>
              <a:defRPr/>
            </a:pPr>
            <a:endParaRPr lang="en-GB" sz="2000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84888" y="6237288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B9FB3CA4-B3C4-41B2-9CEC-75D2DFFEF860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260350" y="1916113"/>
            <a:ext cx="8693150" cy="4530725"/>
            <a:chOff x="269375" y="2169293"/>
            <a:chExt cx="8693146" cy="4529775"/>
          </a:xfrm>
        </p:grpSpPr>
        <p:sp>
          <p:nvSpPr>
            <p:cNvPr id="7" name="Freeform 6"/>
            <p:cNvSpPr/>
            <p:nvPr/>
          </p:nvSpPr>
          <p:spPr>
            <a:xfrm>
              <a:off x="269375" y="2169293"/>
              <a:ext cx="1879599" cy="752317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/>
                <a:t>Inputs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324938" y="3069216"/>
              <a:ext cx="1504949" cy="3201317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financial input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0" lvl="1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financial input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financial input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1983874" y="2169293"/>
              <a:ext cx="1939924" cy="752317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5288"/>
                <a:satOff val="8737"/>
                <a:lumOff val="-10049"/>
                <a:alphaOff val="0"/>
              </a:schemeClr>
            </a:fillRef>
            <a:effectRef idx="0">
              <a:schemeClr val="accent5">
                <a:hueOff val="-995288"/>
                <a:satOff val="8737"/>
                <a:lumOff val="-10049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/>
                <a:t>Activities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1967999" y="2924785"/>
              <a:ext cx="1709737" cy="3634613"/>
            </a:xfrm>
            <a:custGeom>
              <a:avLst/>
              <a:gdLst>
                <a:gd name="connsiteX0" fmla="*/ 0 w 1709169"/>
                <a:gd name="connsiteY0" fmla="*/ 0 h 4369221"/>
                <a:gd name="connsiteX1" fmla="*/ 1709169 w 1709169"/>
                <a:gd name="connsiteY1" fmla="*/ 0 h 4369221"/>
                <a:gd name="connsiteX2" fmla="*/ 1709169 w 1709169"/>
                <a:gd name="connsiteY2" fmla="*/ 4369221 h 4369221"/>
                <a:gd name="connsiteX3" fmla="*/ 0 w 1709169"/>
                <a:gd name="connsiteY3" fmla="*/ 4369221 h 4369221"/>
                <a:gd name="connsiteX4" fmla="*/ 0 w 170916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9169" h="4369221">
                  <a:moveTo>
                    <a:pt x="0" y="0"/>
                  </a:moveTo>
                  <a:lnTo>
                    <a:pt x="1709169" y="0"/>
                  </a:lnTo>
                  <a:lnTo>
                    <a:pt x="170916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Procurement of text books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Training organised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Contracting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Identifying sites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Procurement &amp; distribution  of condoms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Marketing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706311" y="2169293"/>
              <a:ext cx="1879599" cy="752317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990575"/>
                <a:satOff val="17473"/>
                <a:lumOff val="-20098"/>
                <a:alphaOff val="0"/>
              </a:schemeClr>
            </a:fillRef>
            <a:effectRef idx="0">
              <a:schemeClr val="accent5">
                <a:hueOff val="-1990575"/>
                <a:satOff val="17473"/>
                <a:lumOff val="-20098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/>
                <a:t>Outputs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772986" y="2958115"/>
              <a:ext cx="1503361" cy="3561603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Text books provided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Teachers trained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Water points constructed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Sanitation facilities improved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Improved access to condoms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Promoting the use of condom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5276348" y="2191513"/>
              <a:ext cx="2031999" cy="752317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2985863"/>
                <a:satOff val="26210"/>
                <a:lumOff val="-30148"/>
                <a:alphaOff val="0"/>
              </a:schemeClr>
            </a:fillRef>
            <a:effectRef idx="0">
              <a:schemeClr val="accent5">
                <a:hueOff val="-2985863"/>
                <a:satOff val="26210"/>
                <a:lumOff val="-30148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/>
                <a:t>Outcomes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5438273" y="2958115"/>
              <a:ext cx="1504949" cy="3201317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>
                  <a:solidFill>
                    <a:srgbClr val="000000"/>
                  </a:solidFill>
                </a:rPr>
                <a:t>Increased school completion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>
                  <a:solidFill>
                    <a:srgbClr val="000000"/>
                  </a:solidFill>
                </a:rPr>
                <a:t>Increased use of improved water &amp; sanitation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>
                  <a:solidFill>
                    <a:srgbClr val="000000"/>
                  </a:solidFill>
                </a:rPr>
                <a:t>Increased use of condoms 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082922" y="2169293"/>
              <a:ext cx="1879599" cy="752317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981151"/>
                <a:satOff val="34946"/>
                <a:lumOff val="-40197"/>
                <a:alphaOff val="0"/>
              </a:schemeClr>
            </a:fillRef>
            <a:effectRef idx="0">
              <a:schemeClr val="accent5">
                <a:hueOff val="-3981151"/>
                <a:satOff val="34946"/>
                <a:lumOff val="-40197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/>
                <a:t>Impact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7079747" y="2921610"/>
              <a:ext cx="1503362" cy="3777458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>
                  <a:solidFill>
                    <a:srgbClr val="000000"/>
                  </a:solidFill>
                </a:rPr>
                <a:t>Increased literacy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>
                  <a:solidFill>
                    <a:srgbClr val="000000"/>
                  </a:solidFill>
                </a:rPr>
                <a:t>Improved health and well being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>
                  <a:solidFill>
                    <a:srgbClr val="000000"/>
                  </a:solidFill>
                </a:rPr>
                <a:t>Reduced number of new HIV infections and unwanted pregnancies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363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What is an indicator?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"An indicator can be defined as being used to observe performance, and to measure actual </a:t>
            </a:r>
            <a:r>
              <a:rPr lang="en-GB" altLang="en-US" b="1" smtClean="0"/>
              <a:t>results (for example in a results chain)"</a:t>
            </a:r>
            <a:endParaRPr lang="en-GB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F00AC82-392D-4CBF-B704-57FF2C359A8C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75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What makes a good indicator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2276475"/>
            <a:ext cx="8229600" cy="352901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1400" i="0" dirty="0" smtClean="0"/>
              <a:t>Results/objectives  are SMART (Specific, Measurable, Achievable, Relevant, Time-bound); this is </a:t>
            </a:r>
            <a:r>
              <a:rPr lang="en-GB" sz="1400" i="0" u="sng" dirty="0" smtClean="0"/>
              <a:t>not</a:t>
            </a:r>
            <a:r>
              <a:rPr lang="en-GB" sz="1400" i="0" dirty="0" smtClean="0"/>
              <a:t> the same as- </a:t>
            </a:r>
          </a:p>
          <a:p>
            <a:pPr marL="0" indent="0">
              <a:buFontTx/>
              <a:buNone/>
              <a:defRPr/>
            </a:pPr>
            <a:r>
              <a:rPr lang="en-GB" sz="1400" i="0" dirty="0" smtClean="0"/>
              <a:t>Indicators, which should be RACER (Relevant</a:t>
            </a:r>
            <a:r>
              <a:rPr lang="en-GB" sz="1400" i="0" dirty="0"/>
              <a:t>, </a:t>
            </a:r>
            <a:r>
              <a:rPr lang="en-GB" sz="1400" i="0" dirty="0" smtClean="0"/>
              <a:t>Accepted</a:t>
            </a:r>
            <a:r>
              <a:rPr lang="en-GB" sz="1400" i="0" dirty="0"/>
              <a:t>, </a:t>
            </a:r>
            <a:r>
              <a:rPr lang="en-GB" sz="1400" i="0" dirty="0" smtClean="0"/>
              <a:t>Credible</a:t>
            </a:r>
            <a:r>
              <a:rPr lang="en-GB" sz="1400" i="0" dirty="0"/>
              <a:t>, </a:t>
            </a:r>
            <a:r>
              <a:rPr lang="en-GB" sz="1400" i="0" dirty="0" smtClean="0"/>
              <a:t>Easy </a:t>
            </a:r>
            <a:r>
              <a:rPr lang="en-GB" sz="1400" i="0" dirty="0"/>
              <a:t>and </a:t>
            </a:r>
            <a:r>
              <a:rPr lang="en-GB" sz="1400" i="0" dirty="0" smtClean="0"/>
              <a:t>Robust</a:t>
            </a:r>
            <a:r>
              <a:rPr lang="en-GB" sz="1400" i="0" dirty="0"/>
              <a:t>) </a:t>
            </a:r>
          </a:p>
          <a:p>
            <a:pPr>
              <a:defRPr/>
            </a:pPr>
            <a:r>
              <a:rPr lang="en-GB" sz="1400" b="1" i="0" dirty="0"/>
              <a:t>R</a:t>
            </a:r>
            <a:r>
              <a:rPr lang="en-GB" sz="1400" i="0" dirty="0"/>
              <a:t>elevant = closely linked to the objectives to be reached</a:t>
            </a:r>
          </a:p>
          <a:p>
            <a:pPr>
              <a:defRPr/>
            </a:pPr>
            <a:r>
              <a:rPr lang="en-GB" sz="1400" b="1" i="0" dirty="0"/>
              <a:t>A</a:t>
            </a:r>
            <a:r>
              <a:rPr lang="en-GB" sz="1400" i="0" dirty="0"/>
              <a:t>ccepted = by staff, stakeholders, and other users</a:t>
            </a:r>
          </a:p>
          <a:p>
            <a:pPr>
              <a:defRPr/>
            </a:pPr>
            <a:r>
              <a:rPr lang="en-GB" sz="1400" b="1" i="0" dirty="0"/>
              <a:t>C</a:t>
            </a:r>
            <a:r>
              <a:rPr lang="en-GB" sz="1400" i="0" dirty="0"/>
              <a:t>redible = accessible to </a:t>
            </a:r>
            <a:r>
              <a:rPr lang="en-GB" sz="1400" i="0" dirty="0" smtClean="0"/>
              <a:t>non-experts</a:t>
            </a:r>
            <a:r>
              <a:rPr lang="en-GB" sz="1400" i="0" dirty="0"/>
              <a:t>, unambiguous and easy to interpret</a:t>
            </a:r>
          </a:p>
          <a:p>
            <a:pPr>
              <a:defRPr/>
            </a:pPr>
            <a:r>
              <a:rPr lang="en-GB" sz="1400" b="1" i="0" dirty="0"/>
              <a:t>E</a:t>
            </a:r>
            <a:r>
              <a:rPr lang="en-GB" sz="1400" i="0" dirty="0"/>
              <a:t>asy = feasible to monitor and collect data at reasonable cost</a:t>
            </a:r>
          </a:p>
          <a:p>
            <a:pPr>
              <a:defRPr/>
            </a:pPr>
            <a:r>
              <a:rPr lang="en-GB" sz="1400" b="1" i="0" dirty="0"/>
              <a:t>R</a:t>
            </a:r>
            <a:r>
              <a:rPr lang="en-GB" sz="1400" i="0" dirty="0"/>
              <a:t>obust = not easily </a:t>
            </a:r>
            <a:r>
              <a:rPr lang="en-GB" sz="1400" i="0" dirty="0" smtClean="0"/>
              <a:t>manipulated</a:t>
            </a:r>
          </a:p>
          <a:p>
            <a:pPr>
              <a:defRPr/>
            </a:pPr>
            <a:r>
              <a:rPr lang="en-GB" sz="1400" i="0" dirty="0" smtClean="0">
                <a:solidFill>
                  <a:srgbClr val="000000"/>
                </a:solidFill>
                <a:latin typeface="Arial"/>
                <a:cs typeface="Arial"/>
              </a:rPr>
              <a:t>--------------------------------------------------------------------------------------------------------------</a:t>
            </a:r>
          </a:p>
          <a:p>
            <a:pPr marL="0" indent="0">
              <a:buFontTx/>
              <a:buNone/>
              <a:defRPr/>
            </a:pPr>
            <a:r>
              <a:rPr lang="en-GB" sz="1400" dirty="0" smtClean="0">
                <a:solidFill>
                  <a:srgbClr val="000000"/>
                </a:solidFill>
                <a:latin typeface="Arial"/>
                <a:cs typeface="Arial"/>
              </a:rPr>
              <a:t>Does NOT include any element of the target</a:t>
            </a:r>
          </a:p>
          <a:p>
            <a:pPr marL="0" indent="0" eaLnBrk="1" hangingPunct="1">
              <a:buClrTx/>
              <a:buFontTx/>
              <a:buNone/>
              <a:defRPr/>
            </a:pPr>
            <a:r>
              <a:rPr lang="en-GB" sz="1400" dirty="0" smtClean="0">
                <a:solidFill>
                  <a:srgbClr val="000000"/>
                </a:solidFill>
                <a:latin typeface="Arial"/>
                <a:cs typeface="Arial"/>
              </a:rPr>
              <a:t>Can be </a:t>
            </a:r>
            <a:r>
              <a:rPr lang="en-GB" sz="1400" b="1" dirty="0" smtClean="0">
                <a:solidFill>
                  <a:srgbClr val="000000"/>
                </a:solidFill>
                <a:latin typeface="Arial"/>
                <a:cs typeface="Arial"/>
              </a:rPr>
              <a:t>disaggregated</a:t>
            </a:r>
            <a:r>
              <a:rPr lang="en-GB" sz="1400" dirty="0" smtClean="0">
                <a:solidFill>
                  <a:srgbClr val="000000"/>
                </a:solidFill>
                <a:latin typeface="Arial"/>
                <a:cs typeface="Arial"/>
              </a:rPr>
              <a:t> if relevant </a:t>
            </a:r>
          </a:p>
          <a:p>
            <a:pPr marL="0" indent="0" eaLnBrk="1" hangingPunct="1">
              <a:buClrTx/>
              <a:buFontTx/>
              <a:buNone/>
              <a:defRPr/>
            </a:pPr>
            <a:r>
              <a:rPr lang="en-GB" sz="1400" dirty="0" smtClean="0">
                <a:solidFill>
                  <a:srgbClr val="000000"/>
                </a:solidFill>
                <a:latin typeface="Arial"/>
                <a:cs typeface="Arial"/>
              </a:rPr>
              <a:t>Good mix of </a:t>
            </a:r>
            <a:r>
              <a:rPr lang="en-GB" sz="1400" b="1" dirty="0" smtClean="0">
                <a:solidFill>
                  <a:srgbClr val="000000"/>
                </a:solidFill>
                <a:latin typeface="Arial"/>
                <a:cs typeface="Arial"/>
              </a:rPr>
              <a:t>qualitative</a:t>
            </a:r>
            <a:r>
              <a:rPr lang="en-GB" sz="1400" dirty="0" smtClean="0">
                <a:solidFill>
                  <a:srgbClr val="000000"/>
                </a:solidFill>
                <a:latin typeface="Arial"/>
                <a:cs typeface="Arial"/>
              </a:rPr>
              <a:t> and </a:t>
            </a:r>
            <a:r>
              <a:rPr lang="en-GB" sz="1400" b="1" dirty="0" smtClean="0">
                <a:solidFill>
                  <a:srgbClr val="000000"/>
                </a:solidFill>
                <a:latin typeface="Arial"/>
                <a:cs typeface="Arial"/>
              </a:rPr>
              <a:t>quantitative </a:t>
            </a:r>
            <a:r>
              <a:rPr lang="en-GB" sz="1400" dirty="0" smtClean="0">
                <a:solidFill>
                  <a:srgbClr val="000000"/>
                </a:solidFill>
                <a:latin typeface="Arial"/>
                <a:cs typeface="Arial"/>
              </a:rPr>
              <a:t>indicators </a:t>
            </a:r>
          </a:p>
          <a:p>
            <a:pPr marL="0" indent="0" eaLnBrk="1" hangingPunct="1">
              <a:buClrTx/>
              <a:buFontTx/>
              <a:buNone/>
              <a:defRPr/>
            </a:pPr>
            <a:r>
              <a:rPr lang="en-GB" sz="1400" b="1" dirty="0" smtClean="0">
                <a:solidFill>
                  <a:srgbClr val="000000"/>
                </a:solidFill>
                <a:latin typeface="Arial"/>
                <a:cs typeface="Arial"/>
              </a:rPr>
              <a:t>Already defined </a:t>
            </a:r>
            <a:r>
              <a:rPr lang="en-GB" sz="1400" dirty="0" smtClean="0">
                <a:solidFill>
                  <a:srgbClr val="000000"/>
                </a:solidFill>
                <a:latin typeface="Arial"/>
                <a:cs typeface="Arial"/>
              </a:rPr>
              <a:t>e.g. MDGs or other internationally agreed indicators </a:t>
            </a:r>
          </a:p>
          <a:p>
            <a:pPr marL="0" indent="0">
              <a:buFontTx/>
              <a:buNone/>
              <a:defRPr/>
            </a:pPr>
            <a:endParaRPr lang="en-GB" sz="1400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C7F6961-FA82-4CB8-B96E-DCADD72F1EEE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systems to support indicators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1"/>
          </a:xfrm>
        </p:spPr>
        <p:txBody>
          <a:bodyPr/>
          <a:lstStyle/>
          <a:p>
            <a:pPr>
              <a:defRPr/>
            </a:pPr>
            <a:r>
              <a:rPr lang="en-GB" sz="1600" b="1" i="0" dirty="0"/>
              <a:t>E</a:t>
            </a:r>
            <a:r>
              <a:rPr lang="en-GB" sz="1600" i="0" dirty="0"/>
              <a:t>asy = feasible to monitor and collect data at </a:t>
            </a:r>
            <a:r>
              <a:rPr lang="en-GB" sz="1600" i="0" dirty="0" smtClean="0"/>
              <a:t>reasonable cost</a:t>
            </a:r>
          </a:p>
          <a:p>
            <a:pPr>
              <a:defRPr/>
            </a:pPr>
            <a:endParaRPr lang="en-GB" sz="1600" i="0" dirty="0"/>
          </a:p>
          <a:p>
            <a:pPr marL="0" indent="0">
              <a:buNone/>
              <a:defRPr/>
            </a:pPr>
            <a:r>
              <a:rPr lang="en-GB" sz="1600" i="0" dirty="0" smtClean="0"/>
              <a:t>Data can come from: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GB" sz="1600" i="0" dirty="0" smtClean="0"/>
              <a:t>National administrative data sources (e.g. student records from Department of Education, Census data)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GB" sz="1600" i="0" dirty="0" smtClean="0"/>
              <a:t>National Surveys (which may cover educational attainment rates)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GB" sz="1600" i="0" dirty="0" smtClean="0"/>
              <a:t>Project Management Information Systems</a:t>
            </a:r>
          </a:p>
          <a:p>
            <a:pPr marL="0" indent="0">
              <a:buNone/>
              <a:defRPr/>
            </a:pPr>
            <a:endParaRPr lang="en-GB" sz="1600" i="0" dirty="0" smtClean="0"/>
          </a:p>
          <a:p>
            <a:pPr marL="0" indent="0">
              <a:buNone/>
              <a:defRPr/>
            </a:pPr>
            <a:r>
              <a:rPr lang="en-GB" sz="1600" i="0" dirty="0" smtClean="0"/>
              <a:t>Data must either be: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GB" sz="1600" i="0" dirty="0" smtClean="0"/>
              <a:t>From already existing sources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GB" sz="1600" i="0" dirty="0" smtClean="0"/>
              <a:t>Clear commitment that will they will be developed (often as part of the  project or programme)</a:t>
            </a:r>
          </a:p>
          <a:p>
            <a:pPr marL="0" indent="0">
              <a:buNone/>
              <a:defRPr/>
            </a:pPr>
            <a:endParaRPr lang="en-GB" sz="1600" i="0" dirty="0" smtClean="0"/>
          </a:p>
          <a:p>
            <a:pPr marL="0" indent="0">
              <a:buNone/>
              <a:defRPr/>
            </a:pP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232065240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</TotalTime>
  <Words>1180</Words>
  <Application>Microsoft Office PowerPoint</Application>
  <PresentationFormat>On-screen Show (4:3)</PresentationFormat>
  <Paragraphs>201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Verdana</vt:lpstr>
      <vt:lpstr>Calibri</vt:lpstr>
      <vt:lpstr>Blank</vt:lpstr>
      <vt:lpstr>Results and indicators </vt:lpstr>
      <vt:lpstr>EC initiatives</vt:lpstr>
      <vt:lpstr>Defining EU Results: from legal basis to implementation</vt:lpstr>
      <vt:lpstr>ROM Reviews/ Results Reporting: roles</vt:lpstr>
      <vt:lpstr>What is a Results Chain ?</vt:lpstr>
      <vt:lpstr>Examples</vt:lpstr>
      <vt:lpstr>What is an indicator?</vt:lpstr>
      <vt:lpstr>What makes a good indicator</vt:lpstr>
      <vt:lpstr>Data systems to support indicators </vt:lpstr>
      <vt:lpstr>Data systems, continued</vt:lpstr>
      <vt:lpstr>Indicator examples</vt:lpstr>
      <vt:lpstr>Quantitative &amp; Qualitative Indicators</vt:lpstr>
      <vt:lpstr>EU Results Framework: Three - level Structure</vt:lpstr>
      <vt:lpstr>EU RF Indicators: Examples</vt:lpstr>
      <vt:lpstr>Summary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Results, indicators and data</dc:title>
  <dc:creator>HUSSAIN Medhi (DEVCO)</dc:creator>
  <cp:lastModifiedBy>HUSSAIN Medhi (DEVCO)</cp:lastModifiedBy>
  <cp:revision>4</cp:revision>
  <cp:lastPrinted>2015-10-21T07:57:03Z</cp:lastPrinted>
  <dcterms:created xsi:type="dcterms:W3CDTF">2015-10-21T07:25:50Z</dcterms:created>
  <dcterms:modified xsi:type="dcterms:W3CDTF">2015-10-21T07:57:39Z</dcterms:modified>
</cp:coreProperties>
</file>