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57" r:id="rId3"/>
    <p:sldId id="258" r:id="rId4"/>
    <p:sldId id="262" r:id="rId5"/>
    <p:sldId id="263" r:id="rId6"/>
    <p:sldId id="264" r:id="rId7"/>
    <p:sldId id="265" r:id="rId8"/>
    <p:sldId id="266" r:id="rId9"/>
    <p:sldId id="267" r:id="rId10"/>
    <p:sldId id="268" r:id="rId11"/>
    <p:sldId id="269" r:id="rId12"/>
    <p:sldId id="287" r:id="rId13"/>
    <p:sldId id="259" r:id="rId14"/>
    <p:sldId id="270" r:id="rId15"/>
    <p:sldId id="273" r:id="rId16"/>
    <p:sldId id="274" r:id="rId17"/>
    <p:sldId id="275" r:id="rId18"/>
    <p:sldId id="276" r:id="rId19"/>
    <p:sldId id="281" r:id="rId20"/>
    <p:sldId id="282" r:id="rId21"/>
    <p:sldId id="283" r:id="rId22"/>
    <p:sldId id="277" r:id="rId23"/>
    <p:sldId id="279" r:id="rId24"/>
    <p:sldId id="280" r:id="rId25"/>
    <p:sldId id="278" r:id="rId26"/>
    <p:sldId id="284" r:id="rId27"/>
    <p:sldId id="285" r:id="rId28"/>
    <p:sldId id="260" r:id="rId29"/>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sz="1200" kern="1200">
        <a:solidFill>
          <a:srgbClr val="0F5494"/>
        </a:solidFill>
        <a:latin typeface="Verdana" panose="020B0604030504040204" pitchFamily="34" charset="0"/>
        <a:ea typeface="MS PGothic" panose="020B0600070205080204" pitchFamily="34" charset="-128"/>
        <a:cs typeface="+mn-cs"/>
      </a:defRPr>
    </a:lvl6pPr>
    <a:lvl7pPr marL="2743200" algn="l" defTabSz="914400" rtl="0" eaLnBrk="1" latinLnBrk="0" hangingPunct="1">
      <a:defRPr sz="1200" kern="1200">
        <a:solidFill>
          <a:srgbClr val="0F5494"/>
        </a:solidFill>
        <a:latin typeface="Verdana" panose="020B0604030504040204" pitchFamily="34" charset="0"/>
        <a:ea typeface="MS PGothic" panose="020B0600070205080204" pitchFamily="34" charset="-128"/>
        <a:cs typeface="+mn-cs"/>
      </a:defRPr>
    </a:lvl7pPr>
    <a:lvl8pPr marL="3200400" algn="l" defTabSz="914400" rtl="0" eaLnBrk="1" latinLnBrk="0" hangingPunct="1">
      <a:defRPr sz="1200" kern="1200">
        <a:solidFill>
          <a:srgbClr val="0F5494"/>
        </a:solidFill>
        <a:latin typeface="Verdana" panose="020B0604030504040204" pitchFamily="34" charset="0"/>
        <a:ea typeface="MS PGothic" panose="020B0600070205080204" pitchFamily="34" charset="-128"/>
        <a:cs typeface="+mn-cs"/>
      </a:defRPr>
    </a:lvl8pPr>
    <a:lvl9pPr marL="3657600" algn="l" defTabSz="914400" rtl="0" eaLnBrk="1" latinLnBrk="0" hangingPunct="1">
      <a:defRPr sz="1200" kern="1200">
        <a:solidFill>
          <a:srgbClr val="0F5494"/>
        </a:solidFill>
        <a:latin typeface="Verdan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y Sorensen" initials="JS" lastIdx="4"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10-08T21:39:20.251" idx="1">
    <p:pos x="10" y="10"/>
    <p:text>Do you want all the points showing up on the slide all at once, or do you want to click through them?</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5-10-08T21:40:01.528" idx="2">
    <p:pos x="10" y="10"/>
    <p:text/>
    <p:extLst>
      <p:ext uri="{C676402C-5697-4E1C-873F-D02D1690AC5C}">
        <p15:threadingInfo xmlns:p15="http://schemas.microsoft.com/office/powerpoint/2012/main" timeZoneBias="240"/>
      </p:ext>
    </p:extLst>
  </p:cm>
  <p:cm authorId="1" dt="2015-10-08T21:40:02.293" idx="3">
    <p:pos x="146" y="146"/>
    <p:text>Do you want all the points showing up on the slide all at once, or do you want to click through them?</p:text>
    <p:extLst>
      <p:ext uri="{C676402C-5697-4E1C-873F-D02D1690AC5C}">
        <p15:threadingInfo xmlns:p15="http://schemas.microsoft.com/office/powerpoint/2012/main" timeZoneBias="24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ea typeface="ＭＳ Ｐゴシック"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ea typeface="ＭＳ Ｐゴシック"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ea typeface="ＭＳ Ｐゴシック"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mtClean="0">
                <a:solidFill>
                  <a:schemeClr val="tx1"/>
                </a:solidFill>
                <a:latin typeface="Arial" panose="020B0604020202020204" pitchFamily="34" charset="0"/>
              </a:defRPr>
            </a:lvl1pPr>
          </a:lstStyle>
          <a:p>
            <a:pPr>
              <a:defRPr/>
            </a:pPr>
            <a:fld id="{B296B5EA-8E88-44D3-B373-75A60BCD06C5}" type="slidenum">
              <a:rPr lang="en-GB" altLang="en-US"/>
              <a:pPr>
                <a:defRPr/>
              </a:pPr>
              <a:t>‹#›</a:t>
            </a:fld>
            <a:endParaRPr lang="en-GB" altLang="en-US"/>
          </a:p>
        </p:txBody>
      </p:sp>
    </p:spTree>
    <p:extLst>
      <p:ext uri="{BB962C8B-B14F-4D97-AF65-F5344CB8AC3E}">
        <p14:creationId xmlns:p14="http://schemas.microsoft.com/office/powerpoint/2010/main" val="3852242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ea typeface="ＭＳ Ｐゴシック" charset="0"/>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ea typeface="ＭＳ Ｐゴシック" charset="0"/>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ea typeface="ＭＳ Ｐゴシック"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mtClean="0">
                <a:solidFill>
                  <a:schemeClr val="tx1"/>
                </a:solidFill>
                <a:latin typeface="Arial" panose="020B0604020202020204" pitchFamily="34" charset="0"/>
              </a:defRPr>
            </a:lvl1pPr>
          </a:lstStyle>
          <a:p>
            <a:pPr>
              <a:defRPr/>
            </a:pPr>
            <a:fld id="{057A4950-7D30-4CB4-ABA5-74C4BA352E75}" type="slidenum">
              <a:rPr lang="en-GB" altLang="en-US"/>
              <a:pPr>
                <a:defRPr/>
              </a:pPr>
              <a:t>‹#›</a:t>
            </a:fld>
            <a:endParaRPr lang="en-GB" altLang="en-US"/>
          </a:p>
        </p:txBody>
      </p:sp>
    </p:spTree>
    <p:extLst>
      <p:ext uri="{BB962C8B-B14F-4D97-AF65-F5344CB8AC3E}">
        <p14:creationId xmlns:p14="http://schemas.microsoft.com/office/powerpoint/2010/main" val="3685261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chemeClr val="lt1"/>
              </a:solidFill>
              <a:latin typeface="+mn-lt"/>
              <a:ea typeface="+mn-ea"/>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chemeClr val="lt1"/>
              </a:solidFill>
              <a:latin typeface="+mn-lt"/>
              <a:ea typeface="+mn-ea"/>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Verdana" panose="020B0604030504040204" pitchFamily="34" charset="0"/>
              </a:defRPr>
            </a:lvl1pPr>
          </a:lstStyle>
          <a:p>
            <a:pPr>
              <a:defRPr/>
            </a:pPr>
            <a:fld id="{D7F5C83A-409D-4E47-8C60-8348A3060C12}" type="slidenum">
              <a:rPr lang="en-GB" altLang="en-US"/>
              <a:pPr>
                <a:defRPr/>
              </a:pPr>
              <a:t>‹#›</a:t>
            </a:fld>
            <a:endParaRPr lang="en-GB" altLang="en-US"/>
          </a:p>
        </p:txBody>
      </p:sp>
    </p:spTree>
    <p:extLst>
      <p:ext uri="{BB962C8B-B14F-4D97-AF65-F5344CB8AC3E}">
        <p14:creationId xmlns:p14="http://schemas.microsoft.com/office/powerpoint/2010/main" val="2997615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E35738-F53D-4137-A017-338DC4414D91}" type="slidenum">
              <a:rPr lang="en-GB" altLang="en-US"/>
              <a:pPr>
                <a:defRPr/>
              </a:pPr>
              <a:t>‹#›</a:t>
            </a:fld>
            <a:endParaRPr lang="en-GB" altLang="en-US"/>
          </a:p>
        </p:txBody>
      </p:sp>
    </p:spTree>
    <p:extLst>
      <p:ext uri="{BB962C8B-B14F-4D97-AF65-F5344CB8AC3E}">
        <p14:creationId xmlns:p14="http://schemas.microsoft.com/office/powerpoint/2010/main" val="128202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3E01841-E329-4FD9-A65B-4EEC8802A09B}" type="slidenum">
              <a:rPr lang="en-GB" altLang="en-US"/>
              <a:pPr>
                <a:defRPr/>
              </a:pPr>
              <a:t>‹#›</a:t>
            </a:fld>
            <a:endParaRPr lang="en-GB" altLang="en-US"/>
          </a:p>
        </p:txBody>
      </p:sp>
    </p:spTree>
    <p:extLst>
      <p:ext uri="{BB962C8B-B14F-4D97-AF65-F5344CB8AC3E}">
        <p14:creationId xmlns:p14="http://schemas.microsoft.com/office/powerpoint/2010/main" val="116493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D99E7E6-0532-4D73-B0E5-D539873689A2}" type="slidenum">
              <a:rPr lang="en-GB" altLang="en-US"/>
              <a:pPr>
                <a:defRPr/>
              </a:pPr>
              <a:t>‹#›</a:t>
            </a:fld>
            <a:endParaRPr lang="en-GB" altLang="en-US"/>
          </a:p>
        </p:txBody>
      </p:sp>
    </p:spTree>
    <p:extLst>
      <p:ext uri="{BB962C8B-B14F-4D97-AF65-F5344CB8AC3E}">
        <p14:creationId xmlns:p14="http://schemas.microsoft.com/office/powerpoint/2010/main" val="1272074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CC9D547-5F78-468D-A8F9-5BF00427AE76}" type="slidenum">
              <a:rPr lang="en-GB" altLang="en-US"/>
              <a:pPr>
                <a:defRPr/>
              </a:pPr>
              <a:t>‹#›</a:t>
            </a:fld>
            <a:endParaRPr lang="en-GB" altLang="en-US"/>
          </a:p>
        </p:txBody>
      </p:sp>
    </p:spTree>
    <p:extLst>
      <p:ext uri="{BB962C8B-B14F-4D97-AF65-F5344CB8AC3E}">
        <p14:creationId xmlns:p14="http://schemas.microsoft.com/office/powerpoint/2010/main" val="2026140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904908F-1593-4F7F-BF21-C5986B4200BC}" type="slidenum">
              <a:rPr lang="en-GB" altLang="en-US"/>
              <a:pPr>
                <a:defRPr/>
              </a:pPr>
              <a:t>‹#›</a:t>
            </a:fld>
            <a:endParaRPr lang="en-GB" altLang="en-US"/>
          </a:p>
        </p:txBody>
      </p:sp>
    </p:spTree>
    <p:extLst>
      <p:ext uri="{BB962C8B-B14F-4D97-AF65-F5344CB8AC3E}">
        <p14:creationId xmlns:p14="http://schemas.microsoft.com/office/powerpoint/2010/main" val="4125066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78187BA-7FCA-473D-A44A-10F69A5F399B}" type="slidenum">
              <a:rPr lang="en-GB" altLang="en-US"/>
              <a:pPr>
                <a:defRPr/>
              </a:pPr>
              <a:t>‹#›</a:t>
            </a:fld>
            <a:endParaRPr lang="en-GB" altLang="en-US"/>
          </a:p>
        </p:txBody>
      </p:sp>
    </p:spTree>
    <p:extLst>
      <p:ext uri="{BB962C8B-B14F-4D97-AF65-F5344CB8AC3E}">
        <p14:creationId xmlns:p14="http://schemas.microsoft.com/office/powerpoint/2010/main" val="2135515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96E63E8-3970-481D-9F7F-D65BD0E630F9}" type="slidenum">
              <a:rPr lang="en-GB" altLang="en-US"/>
              <a:pPr>
                <a:defRPr/>
              </a:pPr>
              <a:t>‹#›</a:t>
            </a:fld>
            <a:endParaRPr lang="en-GB" altLang="en-US"/>
          </a:p>
        </p:txBody>
      </p:sp>
    </p:spTree>
    <p:extLst>
      <p:ext uri="{BB962C8B-B14F-4D97-AF65-F5344CB8AC3E}">
        <p14:creationId xmlns:p14="http://schemas.microsoft.com/office/powerpoint/2010/main" val="242563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6A1CCF2-9C4B-4004-83DB-722FBAC02B08}" type="slidenum">
              <a:rPr lang="en-GB" altLang="en-US"/>
              <a:pPr>
                <a:defRPr/>
              </a:pPr>
              <a:t>‹#›</a:t>
            </a:fld>
            <a:endParaRPr lang="en-GB" altLang="en-US"/>
          </a:p>
        </p:txBody>
      </p:sp>
    </p:spTree>
    <p:extLst>
      <p:ext uri="{BB962C8B-B14F-4D97-AF65-F5344CB8AC3E}">
        <p14:creationId xmlns:p14="http://schemas.microsoft.com/office/powerpoint/2010/main" val="350567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08266C1-3B3E-4BA8-9EE2-F456463F43E9}" type="slidenum">
              <a:rPr lang="en-GB" altLang="en-US"/>
              <a:pPr>
                <a:defRPr/>
              </a:pPr>
              <a:t>‹#›</a:t>
            </a:fld>
            <a:endParaRPr lang="en-GB" altLang="en-US"/>
          </a:p>
        </p:txBody>
      </p:sp>
    </p:spTree>
    <p:extLst>
      <p:ext uri="{BB962C8B-B14F-4D97-AF65-F5344CB8AC3E}">
        <p14:creationId xmlns:p14="http://schemas.microsoft.com/office/powerpoint/2010/main" val="324962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EF2A055-994E-4F6A-9246-76AD0AB7D1E6}" type="slidenum">
              <a:rPr lang="en-GB" altLang="en-US"/>
              <a:pPr>
                <a:defRPr/>
              </a:pPr>
              <a:t>‹#›</a:t>
            </a:fld>
            <a:endParaRPr lang="en-GB" altLang="en-US"/>
          </a:p>
        </p:txBody>
      </p:sp>
    </p:spTree>
    <p:extLst>
      <p:ext uri="{BB962C8B-B14F-4D97-AF65-F5344CB8AC3E}">
        <p14:creationId xmlns:p14="http://schemas.microsoft.com/office/powerpoint/2010/main" val="127008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ea typeface="ＭＳ Ｐゴシック"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ea typeface="ＭＳ Ｐゴシック"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smtClean="0">
                <a:solidFill>
                  <a:schemeClr val="tx1"/>
                </a:solidFill>
                <a:latin typeface="Arial" panose="020B0604020202020204" pitchFamily="34" charset="0"/>
              </a:defRPr>
            </a:lvl1pPr>
          </a:lstStyle>
          <a:p>
            <a:pPr>
              <a:defRPr/>
            </a:pPr>
            <a:fld id="{EEC9BE95-0D35-4D9F-833D-C1BA439C21DD}"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chemeClr val="lt1"/>
              </a:solidFill>
              <a:latin typeface="+mn-lt"/>
              <a:ea typeface="+mn-ea"/>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marL="358775" indent="-358775" algn="l" rtl="0" eaLnBrk="0" fontAlgn="base" hangingPunct="0">
        <a:spcBef>
          <a:spcPct val="0"/>
        </a:spcBef>
        <a:spcAft>
          <a:spcPct val="0"/>
        </a:spcAft>
        <a:defRPr sz="3000" b="1">
          <a:solidFill>
            <a:srgbClr val="0F5494"/>
          </a:solidFill>
          <a:latin typeface="+mj-lt"/>
          <a:ea typeface="MS PGothic" panose="020B0600070205080204"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MS PGothic" panose="020B0600070205080204"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MS PGothic" panose="020B0600070205080204"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MS PGothic" panose="020B0600070205080204"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MS PGothic" panose="020B0600070205080204" pitchFamily="34" charset="-128"/>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Font typeface="Wingdings" panose="05000000000000000000" pitchFamily="2" charset="2"/>
        <a:buChar char="q"/>
        <a:defRPr sz="2400" i="1">
          <a:solidFill>
            <a:srgbClr val="0F5494"/>
          </a:solidFill>
          <a:latin typeface="+mn-lt"/>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S PGothic" panose="020B0600070205080204" pitchFamily="34" charset="-128"/>
        </a:defRPr>
      </a:lvl2pPr>
      <a:lvl3pPr marL="1143000" indent="-228600" algn="l" rtl="0" eaLnBrk="0" fontAlgn="base" hangingPunct="0">
        <a:spcBef>
          <a:spcPct val="20000"/>
        </a:spcBef>
        <a:spcAft>
          <a:spcPct val="0"/>
        </a:spcAft>
        <a:defRPr sz="1400">
          <a:solidFill>
            <a:srgbClr val="0F5494"/>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a:xfrm>
            <a:off x="251520" y="3247953"/>
            <a:ext cx="8784530" cy="1117151"/>
          </a:xfrm>
          <a:extLst>
            <a:ext uri="{FAA26D3D-D897-4be2-8F04-BA451C77F1D7}"/>
          </a:extLst>
        </p:spPr>
        <p:txBody>
          <a:bodyPr/>
          <a:lstStyle/>
          <a:p>
            <a:pPr indent="0" algn="ctr" eaLnBrk="1" hangingPunct="1">
              <a:defRPr/>
            </a:pPr>
            <a:r>
              <a:rPr lang="fr-BE" sz="5400" dirty="0" err="1" smtClean="0">
                <a:ea typeface="+mj-ea"/>
                <a:cs typeface="+mj-cs"/>
              </a:rPr>
              <a:t>Financing</a:t>
            </a:r>
            <a:r>
              <a:rPr lang="fr-BE" sz="5400" dirty="0" smtClean="0">
                <a:ea typeface="+mj-ea"/>
                <a:cs typeface="+mj-cs"/>
              </a:rPr>
              <a:t> Education</a:t>
            </a:r>
            <a:endParaRPr lang="en-GB" sz="5400" dirty="0" smtClean="0">
              <a:ea typeface="+mj-ea"/>
              <a:cs typeface="+mj-cs"/>
            </a:endParaRPr>
          </a:p>
        </p:txBody>
      </p:sp>
      <p:sp>
        <p:nvSpPr>
          <p:cNvPr id="5" name="Rectangle 6"/>
          <p:cNvSpPr>
            <a:spLocks noGrp="1" noChangeArrowheads="1"/>
          </p:cNvSpPr>
          <p:nvPr>
            <p:ph type="subTitle" idx="1"/>
          </p:nvPr>
        </p:nvSpPr>
        <p:spPr>
          <a:xfrm>
            <a:off x="251520" y="5516563"/>
            <a:ext cx="8568630" cy="938212"/>
          </a:xfrm>
          <a:extLst>
            <a:ext uri="{FAA26D3D-D897-4be2-8F04-BA451C77F1D7}"/>
          </a:extLst>
        </p:spPr>
        <p:txBody>
          <a:bodyPr/>
          <a:lstStyle/>
          <a:p>
            <a:pPr eaLnBrk="1" hangingPunct="1">
              <a:defRPr/>
            </a:pPr>
            <a:r>
              <a:rPr lang="fr-BE" sz="2000" dirty="0" smtClean="0">
                <a:ea typeface="+mn-ea"/>
                <a:cs typeface="+mn-cs"/>
              </a:rPr>
              <a:t>By: Bob Prouty                              </a:t>
            </a:r>
            <a:r>
              <a:rPr lang="fr-BE" sz="2000" b="0" dirty="0" smtClean="0">
                <a:ea typeface="+mn-ea"/>
                <a:cs typeface="+mn-cs"/>
              </a:rPr>
              <a:t>EU </a:t>
            </a:r>
            <a:r>
              <a:rPr lang="fr-BE" sz="2000" b="0" dirty="0" err="1" smtClean="0">
                <a:ea typeface="+mn-ea"/>
                <a:cs typeface="+mn-cs"/>
              </a:rPr>
              <a:t>Annual</a:t>
            </a:r>
            <a:r>
              <a:rPr lang="fr-BE" sz="2000" b="0" dirty="0" smtClean="0">
                <a:ea typeface="+mn-ea"/>
                <a:cs typeface="+mn-cs"/>
              </a:rPr>
              <a:t> Education </a:t>
            </a:r>
          </a:p>
          <a:p>
            <a:pPr eaLnBrk="1" hangingPunct="1">
              <a:defRPr/>
            </a:pPr>
            <a:r>
              <a:rPr lang="fr-BE" sz="2000" b="0" dirty="0" smtClean="0">
                <a:ea typeface="+mn-ea"/>
                <a:cs typeface="+mn-cs"/>
              </a:rPr>
              <a:t>						     and TVET </a:t>
            </a:r>
            <a:r>
              <a:rPr lang="fr-BE" sz="2000" b="0" dirty="0" err="1" smtClean="0">
                <a:ea typeface="+mn-ea"/>
                <a:cs typeface="+mn-cs"/>
              </a:rPr>
              <a:t>Seminar</a:t>
            </a:r>
            <a:endParaRPr lang="fr-BE" sz="2000" b="0" dirty="0" smtClean="0">
              <a:ea typeface="+mn-ea"/>
              <a:cs typeface="+mn-cs"/>
            </a:endParaRPr>
          </a:p>
          <a:p>
            <a:pPr eaLnBrk="1" hangingPunct="1">
              <a:defRPr/>
            </a:pPr>
            <a:endParaRPr lang="en-GB" dirty="0" smtClean="0">
              <a:ea typeface="+mn-ea"/>
              <a:cs typeface="+mn-cs"/>
            </a:endParaRPr>
          </a:p>
        </p:txBody>
      </p:sp>
      <p:sp>
        <p:nvSpPr>
          <p:cNvPr id="6" name="TextBox 5"/>
          <p:cNvSpPr txBox="1"/>
          <p:nvPr/>
        </p:nvSpPr>
        <p:spPr>
          <a:xfrm>
            <a:off x="468313" y="2278063"/>
            <a:ext cx="2590800" cy="646112"/>
          </a:xfrm>
          <a:prstGeom prst="rect">
            <a:avLst/>
          </a:prstGeom>
          <a:noFill/>
        </p:spPr>
        <p:txBody>
          <a:bodyPr>
            <a:spAutoFit/>
          </a:bodyPr>
          <a:lstStyle/>
          <a:p>
            <a:pPr>
              <a:defRPr/>
            </a:pPr>
            <a:r>
              <a:rPr lang="fr-BE" sz="2400" dirty="0">
                <a:solidFill>
                  <a:schemeClr val="bg1"/>
                </a:solidFill>
              </a:rPr>
              <a:t>Session </a:t>
            </a:r>
            <a:r>
              <a:rPr lang="fr-BE" sz="2400" dirty="0" smtClean="0">
                <a:solidFill>
                  <a:schemeClr val="bg1"/>
                </a:solidFill>
              </a:rPr>
              <a:t>13</a:t>
            </a:r>
            <a:endParaRPr lang="fr-BE" sz="2400" dirty="0">
              <a:solidFill>
                <a:schemeClr val="bg1"/>
              </a:solidFill>
            </a:endParaRPr>
          </a:p>
          <a:p>
            <a:pPr>
              <a:defRPr/>
            </a:pPr>
            <a:endParaRPr lang="en-US" dirty="0">
              <a:solidFill>
                <a:schemeClr val="accent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1500"/>
                            </p:stCondLst>
                            <p:childTnLst>
                              <p:par>
                                <p:cTn id="9" presetID="42" presetClass="entr" presetSubtype="0" fill="hold" grpId="0" nodeType="afterEffect">
                                  <p:stCondLst>
                                    <p:cond delay="0"/>
                                  </p:stCondLst>
                                  <p:childTnLst>
                                    <p:set>
                                      <p:cBhvr>
                                        <p:cTn id="10" dur="1" fill="hold">
                                          <p:stCondLst>
                                            <p:cond delay="0"/>
                                          </p:stCondLst>
                                        </p:cTn>
                                        <p:tgtEl>
                                          <p:spTgt spid="81925"/>
                                        </p:tgtEl>
                                        <p:attrNameLst>
                                          <p:attrName>style.visibility</p:attrName>
                                        </p:attrNameLst>
                                      </p:cBhvr>
                                      <p:to>
                                        <p:strVal val="visible"/>
                                      </p:to>
                                    </p:set>
                                    <p:animEffect transition="in" filter="fade">
                                      <p:cBhvr>
                                        <p:cTn id="11" dur="1000"/>
                                        <p:tgtEl>
                                          <p:spTgt spid="81925"/>
                                        </p:tgtEl>
                                      </p:cBhvr>
                                    </p:animEffect>
                                    <p:anim calcmode="lin" valueType="num">
                                      <p:cBhvr>
                                        <p:cTn id="12" dur="1000" fill="hold"/>
                                        <p:tgtEl>
                                          <p:spTgt spid="81925"/>
                                        </p:tgtEl>
                                        <p:attrNameLst>
                                          <p:attrName>ppt_x</p:attrName>
                                        </p:attrNameLst>
                                      </p:cBhvr>
                                      <p:tavLst>
                                        <p:tav tm="0">
                                          <p:val>
                                            <p:strVal val="#ppt_x"/>
                                          </p:val>
                                        </p:tav>
                                        <p:tav tm="100000">
                                          <p:val>
                                            <p:strVal val="#ppt_x"/>
                                          </p:val>
                                        </p:tav>
                                      </p:tavLst>
                                    </p:anim>
                                    <p:anim calcmode="lin" valueType="num">
                                      <p:cBhvr>
                                        <p:cTn id="13" dur="1000" fill="hold"/>
                                        <p:tgtEl>
                                          <p:spTgt spid="81925"/>
                                        </p:tgtEl>
                                        <p:attrNameLst>
                                          <p:attrName>ppt_y</p:attrName>
                                        </p:attrNameLst>
                                      </p:cBhvr>
                                      <p:tavLst>
                                        <p:tav tm="0">
                                          <p:val>
                                            <p:strVal val="#ppt_y+.1"/>
                                          </p:val>
                                        </p:tav>
                                        <p:tav tm="100000">
                                          <p:val>
                                            <p:strVal val="#ppt_y"/>
                                          </p:val>
                                        </p:tav>
                                      </p:tavLst>
                                    </p:anim>
                                  </p:childTnLst>
                                </p:cTn>
                              </p:par>
                            </p:childTnLst>
                          </p:cTn>
                        </p:par>
                        <p:par>
                          <p:cTn id="14" fill="hold">
                            <p:stCondLst>
                              <p:cond delay="2500"/>
                            </p:stCondLst>
                            <p:childTnLst>
                              <p:par>
                                <p:cTn id="15" presetID="10" presetClass="entr" presetSubtype="0" fill="hold" grpId="0" nodeType="after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par>
                          <p:cTn id="18" fill="hold">
                            <p:stCondLst>
                              <p:cond delay="3000"/>
                            </p:stCondLst>
                            <p:childTnLst>
                              <p:par>
                                <p:cTn id="19" presetID="10" presetClass="entr" presetSubtype="0" fill="hold" grpId="0" nodeType="after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P spid="5" grpId="0" build="p"/>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In most developing countries, almost half of the total budget is taken up by teacher salaries</a:t>
            </a:r>
            <a:r>
              <a:rPr lang="en-US" b="1" dirty="0" smtClean="0"/>
              <a:t>.</a:t>
            </a:r>
            <a:br>
              <a:rPr lang="en-US" b="1" dirty="0" smtClean="0"/>
            </a:br>
            <a:endParaRPr lang="en-US" b="1" dirty="0"/>
          </a:p>
          <a:p>
            <a:pPr marL="0" lvl="1" indent="0">
              <a:lnSpc>
                <a:spcPts val="3200"/>
              </a:lnSpc>
              <a:spcBef>
                <a:spcPts val="0"/>
              </a:spcBef>
              <a:buNone/>
            </a:pPr>
            <a:r>
              <a:rPr lang="en-US" sz="2400" dirty="0" smtClean="0"/>
              <a:t>Answer</a:t>
            </a:r>
            <a:r>
              <a:rPr lang="en-US" sz="2400" dirty="0"/>
              <a:t>:  False.  </a:t>
            </a:r>
            <a:r>
              <a:rPr lang="en-US" sz="2400" b="0" dirty="0"/>
              <a:t>The percentage is much higher—close to 90% of the education budget in many countries, meaning there is little space for development of new initiatives.  This is one reason that external financing, even if relative modest in amount, can have an outsized impact.</a:t>
            </a:r>
            <a:r>
              <a:rPr lang="en-US" sz="2400" dirty="0"/>
              <a:t> </a:t>
            </a:r>
            <a:endParaRPr lang="en-US" sz="1400" b="0" dirty="0">
              <a:solidFill>
                <a:srgbClr val="FF0000"/>
              </a:solidFill>
            </a:endParaRPr>
          </a:p>
          <a:p>
            <a:pPr marL="0" lvl="1" indent="0">
              <a:lnSpc>
                <a:spcPts val="3200"/>
              </a:lnSpc>
              <a:spcBef>
                <a:spcPts val="0"/>
              </a:spcBef>
              <a:buNone/>
            </a:pPr>
            <a:endParaRPr lang="en-US" sz="2400" b="0" dirty="0"/>
          </a:p>
        </p:txBody>
      </p:sp>
    </p:spTree>
    <p:extLst>
      <p:ext uri="{BB962C8B-B14F-4D97-AF65-F5344CB8AC3E}">
        <p14:creationId xmlns:p14="http://schemas.microsoft.com/office/powerpoint/2010/main" val="324899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Speaking of non-salary expenditures, the best way to understand what is available is to </a:t>
            </a:r>
            <a:r>
              <a:rPr lang="en-US" b="1" dirty="0" smtClean="0"/>
              <a:t>analyze </a:t>
            </a:r>
            <a:r>
              <a:rPr lang="en-US" b="1" dirty="0"/>
              <a:t>the approved budget allocation.</a:t>
            </a:r>
            <a:r>
              <a:rPr lang="en-US" b="1" dirty="0" smtClean="0"/>
              <a:t/>
            </a:r>
            <a:br>
              <a:rPr lang="en-US" b="1" dirty="0" smtClean="0"/>
            </a:br>
            <a:endParaRPr lang="en-US" b="1" dirty="0"/>
          </a:p>
          <a:p>
            <a:pPr marL="0" lvl="1" indent="0">
              <a:lnSpc>
                <a:spcPts val="3600"/>
              </a:lnSpc>
              <a:spcBef>
                <a:spcPts val="0"/>
              </a:spcBef>
              <a:buNone/>
            </a:pPr>
            <a:r>
              <a:rPr lang="en-US" sz="2400" dirty="0" smtClean="0"/>
              <a:t>Answer</a:t>
            </a:r>
            <a:r>
              <a:rPr lang="en-US" sz="2400" dirty="0"/>
              <a:t>:  </a:t>
            </a:r>
            <a:r>
              <a:rPr lang="en-US" sz="2400" b="0" dirty="0"/>
              <a:t>This is also </a:t>
            </a:r>
            <a:r>
              <a:rPr lang="en-US" sz="2400" dirty="0"/>
              <a:t>false.  </a:t>
            </a:r>
            <a:r>
              <a:rPr lang="en-US" sz="2400" b="0" dirty="0"/>
              <a:t>In many countries, the budget as approved bears little resemblance to what is ultimately made available, and the non-salary portion of the approved budget is the portion that is most subject to </a:t>
            </a:r>
            <a:r>
              <a:rPr lang="en-US" sz="2400" b="0" dirty="0" smtClean="0"/>
              <a:t>change.</a:t>
            </a:r>
            <a:endParaRPr lang="en-US" sz="1400" b="0" dirty="0">
              <a:solidFill>
                <a:srgbClr val="FF0000"/>
              </a:solidFill>
            </a:endParaRPr>
          </a:p>
          <a:p>
            <a:pPr marL="0" lvl="1" indent="0">
              <a:lnSpc>
                <a:spcPts val="3200"/>
              </a:lnSpc>
              <a:spcBef>
                <a:spcPts val="0"/>
              </a:spcBef>
              <a:buNone/>
            </a:pPr>
            <a:endParaRPr lang="en-US" sz="2400" b="0" dirty="0"/>
          </a:p>
        </p:txBody>
      </p:sp>
    </p:spTree>
    <p:extLst>
      <p:ext uri="{BB962C8B-B14F-4D97-AF65-F5344CB8AC3E}">
        <p14:creationId xmlns:p14="http://schemas.microsoft.com/office/powerpoint/2010/main" val="459034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smtClean="0"/>
              <a:t>EU </a:t>
            </a:r>
            <a:r>
              <a:rPr lang="en-US" b="1" dirty="0"/>
              <a:t>disbursements </a:t>
            </a:r>
            <a:r>
              <a:rPr lang="en-US" b="1" dirty="0" smtClean="0"/>
              <a:t>are generally </a:t>
            </a:r>
            <a:r>
              <a:rPr lang="en-US" b="1" dirty="0"/>
              <a:t>higher for fixed tranches than for variable </a:t>
            </a:r>
            <a:r>
              <a:rPr lang="en-US" b="1" dirty="0" smtClean="0"/>
              <a:t>tranches.</a:t>
            </a:r>
            <a:br>
              <a:rPr lang="en-US" b="1" dirty="0" smtClean="0"/>
            </a:br>
            <a:endParaRPr lang="en-US" b="1" dirty="0"/>
          </a:p>
          <a:p>
            <a:pPr marL="0" lvl="1" indent="0">
              <a:lnSpc>
                <a:spcPts val="3600"/>
              </a:lnSpc>
              <a:spcBef>
                <a:spcPts val="0"/>
              </a:spcBef>
              <a:buNone/>
            </a:pPr>
            <a:r>
              <a:rPr lang="en-US" sz="2400" dirty="0" smtClean="0"/>
              <a:t>Answer</a:t>
            </a:r>
            <a:r>
              <a:rPr lang="en-US" sz="2400" dirty="0"/>
              <a:t>:  </a:t>
            </a:r>
            <a:r>
              <a:rPr lang="en-US" sz="2400" b="0" dirty="0"/>
              <a:t>This is </a:t>
            </a:r>
            <a:r>
              <a:rPr lang="en-US" sz="2400" dirty="0" smtClean="0"/>
              <a:t>true </a:t>
            </a:r>
            <a:r>
              <a:rPr lang="en-US" sz="2400" b="0" dirty="0" smtClean="0"/>
              <a:t>(73% vs 49% in 2015) but there are exceptions.  In West and Central Africa, fixed tranche disbursement in 2014 was 35% vs 54% for variable tranches.  But in Latin America, the ratio was 84% vs 31%.</a:t>
            </a:r>
            <a:endParaRPr lang="en-US" sz="1400" b="0" dirty="0">
              <a:solidFill>
                <a:srgbClr val="FF0000"/>
              </a:solidFill>
            </a:endParaRPr>
          </a:p>
          <a:p>
            <a:pPr marL="0" lvl="1" indent="0">
              <a:lnSpc>
                <a:spcPts val="3200"/>
              </a:lnSpc>
              <a:spcBef>
                <a:spcPts val="0"/>
              </a:spcBef>
              <a:buNone/>
            </a:pPr>
            <a:endParaRPr lang="en-US" sz="2400" b="0" dirty="0"/>
          </a:p>
        </p:txBody>
      </p:sp>
    </p:spTree>
    <p:extLst>
      <p:ext uri="{BB962C8B-B14F-4D97-AF65-F5344CB8AC3E}">
        <p14:creationId xmlns:p14="http://schemas.microsoft.com/office/powerpoint/2010/main" val="69817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ea typeface="+mj-ea"/>
              </a:rPr>
              <a:t>Key Concepts:</a:t>
            </a:r>
            <a:endParaRPr lang="en-US" dirty="0">
              <a:ea typeface="+mj-ea"/>
            </a:endParaRPr>
          </a:p>
        </p:txBody>
      </p:sp>
      <p:sp>
        <p:nvSpPr>
          <p:cNvPr id="3" name="Content Placeholder 2"/>
          <p:cNvSpPr>
            <a:spLocks noGrp="1"/>
          </p:cNvSpPr>
          <p:nvPr>
            <p:ph idx="1"/>
          </p:nvPr>
        </p:nvSpPr>
        <p:spPr/>
        <p:txBody>
          <a:bodyPr/>
          <a:lstStyle/>
          <a:p>
            <a:pPr marL="457200" indent="-457200">
              <a:buClr>
                <a:schemeClr val="accent2"/>
              </a:buClr>
              <a:buFont typeface="+mj-lt"/>
              <a:buAutoNum type="arabicPeriod"/>
              <a:defRPr/>
            </a:pPr>
            <a:r>
              <a:rPr lang="en-US" sz="2000" b="1" dirty="0" smtClean="0">
                <a:ea typeface="+mn-ea"/>
              </a:rPr>
              <a:t>Pro-poor spending </a:t>
            </a:r>
            <a:r>
              <a:rPr lang="en-US" sz="2000" dirty="0" smtClean="0">
                <a:ea typeface="+mn-ea"/>
              </a:rPr>
              <a:t>– </a:t>
            </a:r>
            <a:r>
              <a:rPr lang="en-US" sz="2000" dirty="0" smtClean="0"/>
              <a:t>measured through benefit-incidence analysis</a:t>
            </a:r>
          </a:p>
          <a:p>
            <a:pPr marL="457200" indent="-457200">
              <a:buClr>
                <a:schemeClr val="accent2"/>
              </a:buClr>
              <a:buFont typeface="+mj-lt"/>
              <a:buAutoNum type="arabicPeriod"/>
              <a:defRPr/>
            </a:pPr>
            <a:r>
              <a:rPr lang="en-US" sz="2000" b="1" dirty="0" smtClean="0">
                <a:ea typeface="+mn-ea"/>
              </a:rPr>
              <a:t>Domestic Resource Mobilization</a:t>
            </a:r>
            <a:r>
              <a:rPr lang="en-US" sz="2000" dirty="0" smtClean="0">
                <a:ea typeface="+mn-ea"/>
              </a:rPr>
              <a:t> - </a:t>
            </a:r>
            <a:r>
              <a:rPr lang="en-US" sz="2000" dirty="0"/>
              <a:t>refers to the potential for increased financing from domestic sources, including taxation and remittances</a:t>
            </a:r>
            <a:r>
              <a:rPr lang="en-US" sz="2000" dirty="0" smtClean="0"/>
              <a:t>.</a:t>
            </a:r>
          </a:p>
          <a:p>
            <a:pPr marL="457200" indent="-457200">
              <a:buClr>
                <a:schemeClr val="accent2"/>
              </a:buClr>
              <a:buFont typeface="+mj-lt"/>
              <a:buAutoNum type="arabicPeriod"/>
              <a:defRPr/>
            </a:pPr>
            <a:r>
              <a:rPr lang="en-US" sz="2000" b="1" dirty="0" smtClean="0">
                <a:ea typeface="+mn-ea"/>
              </a:rPr>
              <a:t>Results-based financing</a:t>
            </a:r>
            <a:r>
              <a:rPr lang="en-US" sz="2000" dirty="0" smtClean="0">
                <a:ea typeface="+mn-ea"/>
              </a:rPr>
              <a:t> – </a:t>
            </a:r>
            <a:r>
              <a:rPr lang="en-US" sz="2000" dirty="0" smtClean="0"/>
              <a:t>providing funding to programs that work.</a:t>
            </a:r>
          </a:p>
          <a:p>
            <a:pPr marL="457200" indent="-457200">
              <a:buClr>
                <a:schemeClr val="accent2"/>
              </a:buClr>
              <a:buFont typeface="+mj-lt"/>
              <a:buAutoNum type="arabicPeriod"/>
              <a:defRPr/>
            </a:pPr>
            <a:endParaRPr lang="en-US" sz="2000" b="1" dirty="0" smtClean="0">
              <a:ea typeface="+mn-ea"/>
            </a:endParaRPr>
          </a:p>
          <a:p>
            <a:pPr>
              <a:buClr>
                <a:schemeClr val="accent2"/>
              </a:buClr>
              <a:buFont typeface="Wingdings" charset="2"/>
              <a:buChar char="q"/>
              <a:defRPr/>
            </a:pPr>
            <a:endParaRPr lang="en-US" dirty="0">
              <a:ea typeface="+mn-ea"/>
            </a:endParaRPr>
          </a:p>
          <a:p>
            <a:pPr>
              <a:buFont typeface="Wingdings" charset="2"/>
              <a:buChar char="q"/>
              <a:defRPr/>
            </a:pPr>
            <a:endParaRPr lang="en-US" dirty="0" smtClean="0">
              <a:ea typeface="+mn-ea"/>
            </a:endParaRPr>
          </a:p>
          <a:p>
            <a:pPr>
              <a:buFont typeface="Wingdings" charset="2"/>
              <a:buChar char="q"/>
              <a:defRPr/>
            </a:pPr>
            <a:endParaRPr lang="en-US" dirty="0" smtClean="0">
              <a:ea typeface="+mn-ea"/>
            </a:endParaRPr>
          </a:p>
          <a:p>
            <a:pPr>
              <a:buFont typeface="Wingdings" charset="2"/>
              <a:buChar char="q"/>
              <a:defRPr/>
            </a:pPr>
            <a:endParaRPr lang="en-US" dirty="0" smtClean="0">
              <a:ea typeface="+mn-ea"/>
            </a:endParaRPr>
          </a:p>
          <a:p>
            <a:pPr>
              <a:buFont typeface="Wingdings" charset="2"/>
              <a:buChar char="§"/>
              <a:defRPr/>
            </a:pPr>
            <a:endParaRPr lang="en-US" dirty="0" smtClean="0">
              <a:ea typeface="+mn-e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ea typeface="+mj-ea"/>
              </a:rPr>
              <a:t>Key Concepts:</a:t>
            </a:r>
            <a:endParaRPr lang="en-US" dirty="0">
              <a:ea typeface="+mj-ea"/>
            </a:endParaRPr>
          </a:p>
        </p:txBody>
      </p:sp>
      <p:sp>
        <p:nvSpPr>
          <p:cNvPr id="3" name="Content Placeholder 2"/>
          <p:cNvSpPr>
            <a:spLocks noGrp="1"/>
          </p:cNvSpPr>
          <p:nvPr>
            <p:ph idx="1"/>
          </p:nvPr>
        </p:nvSpPr>
        <p:spPr>
          <a:xfrm>
            <a:off x="457200" y="2492375"/>
            <a:ext cx="8229600" cy="4032969"/>
          </a:xfrm>
        </p:spPr>
        <p:txBody>
          <a:bodyPr/>
          <a:lstStyle/>
          <a:p>
            <a:pPr marL="457200" indent="-457200">
              <a:buClr>
                <a:schemeClr val="accent2"/>
              </a:buClr>
              <a:buFont typeface="+mj-lt"/>
              <a:buAutoNum type="arabicPeriod" startAt="5"/>
              <a:defRPr/>
            </a:pPr>
            <a:r>
              <a:rPr lang="en-US" sz="2000" b="1" dirty="0" smtClean="0">
                <a:ea typeface="+mn-ea"/>
              </a:rPr>
              <a:t>Cost-Effectiveness Analysis </a:t>
            </a:r>
            <a:r>
              <a:rPr lang="en-US" sz="2000" dirty="0" smtClean="0">
                <a:ea typeface="+mn-ea"/>
              </a:rPr>
              <a:t>– </a:t>
            </a:r>
            <a:r>
              <a:rPr lang="en-US" sz="2000" dirty="0" smtClean="0"/>
              <a:t>what does it cost to get a given result?</a:t>
            </a:r>
          </a:p>
          <a:p>
            <a:pPr marL="457200" indent="-457200">
              <a:buClr>
                <a:schemeClr val="accent2"/>
              </a:buClr>
              <a:buFont typeface="+mj-lt"/>
              <a:buAutoNum type="arabicPeriod" startAt="5"/>
              <a:defRPr/>
            </a:pPr>
            <a:r>
              <a:rPr lang="en-US" sz="2000" b="1" dirty="0" smtClean="0">
                <a:ea typeface="+mn-ea"/>
              </a:rPr>
              <a:t>Cost-Benefit Analysis </a:t>
            </a:r>
            <a:r>
              <a:rPr lang="en-US" sz="2000" dirty="0" smtClean="0">
                <a:ea typeface="+mn-ea"/>
              </a:rPr>
              <a:t>–</a:t>
            </a:r>
            <a:r>
              <a:rPr lang="en-US" sz="2000" b="1" dirty="0" smtClean="0">
                <a:ea typeface="+mn-ea"/>
              </a:rPr>
              <a:t> </a:t>
            </a:r>
            <a:r>
              <a:rPr lang="en-US" sz="2000" dirty="0" smtClean="0"/>
              <a:t>do the benefits outweigh the costs (is society richer </a:t>
            </a:r>
            <a:r>
              <a:rPr lang="en-US" sz="2000" dirty="0"/>
              <a:t>or poorer after the investment</a:t>
            </a:r>
            <a:r>
              <a:rPr lang="en-US" sz="2000" dirty="0" smtClean="0"/>
              <a:t>?)</a:t>
            </a:r>
          </a:p>
          <a:p>
            <a:pPr marL="457200" indent="-457200">
              <a:buClr>
                <a:schemeClr val="accent2"/>
              </a:buClr>
              <a:buFont typeface="+mj-lt"/>
              <a:buAutoNum type="arabicPeriod" startAt="5"/>
              <a:defRPr/>
            </a:pPr>
            <a:endParaRPr lang="en-US" sz="2000" b="1" dirty="0" smtClean="0">
              <a:ea typeface="+mn-ea"/>
            </a:endParaRPr>
          </a:p>
          <a:p>
            <a:pPr>
              <a:buClr>
                <a:schemeClr val="accent2"/>
              </a:buClr>
              <a:buFont typeface="Wingdings" charset="2"/>
              <a:buChar char="q"/>
              <a:defRPr/>
            </a:pPr>
            <a:endParaRPr lang="en-US" dirty="0">
              <a:ea typeface="+mn-ea"/>
            </a:endParaRPr>
          </a:p>
          <a:p>
            <a:pPr>
              <a:buFont typeface="Wingdings" charset="2"/>
              <a:buChar char="q"/>
              <a:defRPr/>
            </a:pPr>
            <a:endParaRPr lang="en-US" dirty="0" smtClean="0">
              <a:ea typeface="+mn-ea"/>
            </a:endParaRPr>
          </a:p>
          <a:p>
            <a:pPr>
              <a:buFont typeface="Wingdings" charset="2"/>
              <a:buChar char="q"/>
              <a:defRPr/>
            </a:pPr>
            <a:endParaRPr lang="en-US" dirty="0" smtClean="0">
              <a:ea typeface="+mn-ea"/>
            </a:endParaRPr>
          </a:p>
          <a:p>
            <a:pPr>
              <a:buFont typeface="Wingdings" charset="2"/>
              <a:buChar char="q"/>
              <a:defRPr/>
            </a:pPr>
            <a:endParaRPr lang="en-US" dirty="0" smtClean="0">
              <a:ea typeface="+mn-ea"/>
            </a:endParaRPr>
          </a:p>
          <a:p>
            <a:pPr>
              <a:buFont typeface="Wingdings" charset="2"/>
              <a:buChar char="§"/>
              <a:defRPr/>
            </a:pPr>
            <a:endParaRPr lang="en-US" dirty="0" smtClean="0">
              <a:ea typeface="+mn-ea"/>
            </a:endParaRPr>
          </a:p>
        </p:txBody>
      </p:sp>
    </p:spTree>
    <p:extLst>
      <p:ext uri="{BB962C8B-B14F-4D97-AF65-F5344CB8AC3E}">
        <p14:creationId xmlns:p14="http://schemas.microsoft.com/office/powerpoint/2010/main" val="29037768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ltLang="en-US"/>
              <a:t>Some things to keep in mind</a:t>
            </a:r>
          </a:p>
        </p:txBody>
      </p:sp>
      <p:sp>
        <p:nvSpPr>
          <p:cNvPr id="1035" name="Rectangle 11"/>
          <p:cNvSpPr>
            <a:spLocks noGrp="1" noChangeArrowheads="1"/>
          </p:cNvSpPr>
          <p:nvPr>
            <p:ph type="body" idx="1"/>
          </p:nvPr>
        </p:nvSpPr>
        <p:spPr>
          <a:xfrm>
            <a:off x="914400" y="2819400"/>
            <a:ext cx="8001000" cy="3733800"/>
          </a:xfrm>
          <a:noFill/>
          <a:ln/>
        </p:spPr>
        <p:txBody>
          <a:bodyPr/>
          <a:lstStyle/>
          <a:p>
            <a:r>
              <a:rPr lang="en-US" altLang="en-US"/>
              <a:t>Planned vs. actual expenditures</a:t>
            </a:r>
          </a:p>
          <a:p>
            <a:r>
              <a:rPr lang="en-US" altLang="en-US"/>
              <a:t>Real vs. nominal expenditures</a:t>
            </a:r>
          </a:p>
          <a:p>
            <a:r>
              <a:rPr lang="en-US" altLang="en-US"/>
              <a:t>Consolidated budget: </a:t>
            </a:r>
          </a:p>
          <a:p>
            <a:pPr lvl="1"/>
            <a:r>
              <a:rPr lang="en-US" altLang="en-US"/>
              <a:t>all sources of public money</a:t>
            </a:r>
          </a:p>
          <a:p>
            <a:pPr lvl="1"/>
            <a:r>
              <a:rPr lang="en-US" altLang="en-US"/>
              <a:t>all expenditures for the sector</a:t>
            </a:r>
          </a:p>
          <a:p>
            <a:pPr>
              <a:buFont typeface="Wingdings" panose="05000000000000000000" pitchFamily="2" charset="2"/>
              <a:buNone/>
            </a:pPr>
            <a:endParaRPr lang="en-US" altLang="en-US"/>
          </a:p>
        </p:txBody>
      </p:sp>
    </p:spTree>
    <p:extLst>
      <p:ext uri="{BB962C8B-B14F-4D97-AF65-F5344CB8AC3E}">
        <p14:creationId xmlns:p14="http://schemas.microsoft.com/office/powerpoint/2010/main" val="1063166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a:t>Spending on what </a:t>
            </a:r>
            <a:r>
              <a:rPr lang="en-US" altLang="en-US">
                <a:latin typeface="Times New Roman" panose="02020603050405020304" pitchFamily="18" charset="0"/>
              </a:rPr>
              <a:t>…</a:t>
            </a:r>
            <a:endParaRPr lang="en-US" altLang="en-US"/>
          </a:p>
        </p:txBody>
      </p:sp>
      <p:sp>
        <p:nvSpPr>
          <p:cNvPr id="8195" name="Rectangle 3"/>
          <p:cNvSpPr>
            <a:spLocks noGrp="1" noChangeArrowheads="1"/>
          </p:cNvSpPr>
          <p:nvPr>
            <p:ph type="body" idx="1"/>
          </p:nvPr>
        </p:nvSpPr>
        <p:spPr>
          <a:xfrm>
            <a:off x="914400" y="2743200"/>
            <a:ext cx="8001000" cy="3733800"/>
          </a:xfrm>
          <a:noFill/>
          <a:ln/>
        </p:spPr>
        <p:txBody>
          <a:bodyPr/>
          <a:lstStyle/>
          <a:p>
            <a:r>
              <a:rPr lang="en-US" altLang="en-US" dirty="0"/>
              <a:t>Type of spending</a:t>
            </a:r>
          </a:p>
          <a:p>
            <a:pPr lvl="1"/>
            <a:r>
              <a:rPr lang="en-US" altLang="en-US" dirty="0"/>
              <a:t>Capital </a:t>
            </a:r>
            <a:r>
              <a:rPr lang="en-US" altLang="en-US" dirty="0" smtClean="0"/>
              <a:t>(Investment or Development) vs</a:t>
            </a:r>
            <a:r>
              <a:rPr lang="en-US" altLang="en-US" dirty="0"/>
              <a:t>. Recurrent</a:t>
            </a:r>
          </a:p>
          <a:p>
            <a:r>
              <a:rPr lang="en-US" altLang="en-US" dirty="0"/>
              <a:t>Functional allocations </a:t>
            </a:r>
          </a:p>
          <a:p>
            <a:pPr lvl="1"/>
            <a:r>
              <a:rPr lang="en-US" altLang="en-US" dirty="0"/>
              <a:t>budget shares by level of education</a:t>
            </a:r>
          </a:p>
          <a:p>
            <a:r>
              <a:rPr lang="en-US" altLang="en-US" dirty="0"/>
              <a:t>Economic allocations </a:t>
            </a:r>
          </a:p>
          <a:p>
            <a:pPr lvl="1"/>
            <a:r>
              <a:rPr lang="en-US" altLang="en-US" dirty="0"/>
              <a:t>inputs</a:t>
            </a:r>
            <a:r>
              <a:rPr lang="en-US" altLang="en-US" dirty="0">
                <a:latin typeface="Times New Roman" panose="02020603050405020304" pitchFamily="18" charset="0"/>
              </a:rPr>
              <a:t>—</a:t>
            </a:r>
            <a:r>
              <a:rPr lang="en-US" altLang="en-US" dirty="0"/>
              <a:t>e.g.,  teachers, textbooks</a:t>
            </a:r>
          </a:p>
          <a:p>
            <a:endParaRPr lang="en-US" altLang="en-US"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4013982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a:t>But don</a:t>
            </a:r>
            <a:r>
              <a:rPr lang="en-US" altLang="en-US">
                <a:latin typeface="Times New Roman" panose="02020603050405020304" pitchFamily="18" charset="0"/>
              </a:rPr>
              <a:t>’</a:t>
            </a:r>
            <a:r>
              <a:rPr lang="en-US" altLang="en-US"/>
              <a:t>t get lost in the budget numbers</a:t>
            </a:r>
          </a:p>
        </p:txBody>
      </p:sp>
      <p:sp>
        <p:nvSpPr>
          <p:cNvPr id="11267" name="Rectangle 3"/>
          <p:cNvSpPr>
            <a:spLocks noGrp="1" noChangeArrowheads="1"/>
          </p:cNvSpPr>
          <p:nvPr>
            <p:ph type="body" idx="1"/>
          </p:nvPr>
        </p:nvSpPr>
        <p:spPr>
          <a:xfrm>
            <a:off x="914400" y="3048000"/>
            <a:ext cx="8001000" cy="3733800"/>
          </a:xfrm>
          <a:noFill/>
          <a:ln/>
        </p:spPr>
        <p:txBody>
          <a:bodyPr/>
          <a:lstStyle/>
          <a:p>
            <a:r>
              <a:rPr lang="en-US" altLang="en-US"/>
              <a:t>Frequently, more public money and better outcomes are not strongly related (or related at all)</a:t>
            </a:r>
          </a:p>
          <a:p>
            <a:pPr lvl="1"/>
            <a:r>
              <a:rPr lang="en-US" altLang="en-US"/>
              <a:t>Public Expenditure Analysis is an opportunity to reflect on how to make money work to improve outcomes</a:t>
            </a:r>
          </a:p>
          <a:p>
            <a:pPr lvl="1">
              <a:buFontTx/>
              <a:buNone/>
            </a:pPr>
            <a:endParaRPr lang="en-US" altLang="en-US"/>
          </a:p>
          <a:p>
            <a:pPr lvl="1">
              <a:buFontTx/>
              <a:buNone/>
            </a:pPr>
            <a:endParaRPr lang="en-US" altLang="en-US"/>
          </a:p>
          <a:p>
            <a:endParaRPr lang="en-US" altLang="en-US"/>
          </a:p>
          <a:p>
            <a:pPr>
              <a:buFont typeface="Wingdings" panose="05000000000000000000" pitchFamily="2" charset="2"/>
              <a:buNone/>
            </a:pPr>
            <a:endParaRPr lang="en-US" altLang="en-US"/>
          </a:p>
        </p:txBody>
      </p:sp>
    </p:spTree>
    <p:extLst>
      <p:ext uri="{BB962C8B-B14F-4D97-AF65-F5344CB8AC3E}">
        <p14:creationId xmlns:p14="http://schemas.microsoft.com/office/powerpoint/2010/main" val="2347351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sz="2400"/>
              <a:t>Education expenditures and learning</a:t>
            </a:r>
            <a:br>
              <a:rPr lang="en-US" altLang="en-US" sz="2400"/>
            </a:br>
            <a:r>
              <a:rPr lang="en-US" altLang="en-US" sz="2400"/>
              <a:t>Spending and median math test scores</a:t>
            </a:r>
          </a:p>
        </p:txBody>
      </p:sp>
      <p:sp>
        <p:nvSpPr>
          <p:cNvPr id="31756" name="Rectangle 12"/>
          <p:cNvSpPr>
            <a:spLocks noChangeArrowheads="1"/>
          </p:cNvSpPr>
          <p:nvPr/>
        </p:nvSpPr>
        <p:spPr bwMode="auto">
          <a:xfrm>
            <a:off x="7467600" y="6553200"/>
            <a:ext cx="1600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latin typeface="Arial Unicode MS" panose="020B0604020202020204" pitchFamily="34" charset="-128"/>
              </a:rPr>
              <a:t>Source: TIMSS</a:t>
            </a:r>
          </a:p>
        </p:txBody>
      </p:sp>
      <p:pic>
        <p:nvPicPr>
          <p:cNvPr id="3175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362200"/>
            <a:ext cx="4800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5801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processes in Anglophone and Francophone Africa </a:t>
            </a:r>
            <a:endParaRPr lang="en-US" dirty="0"/>
          </a:p>
        </p:txBody>
      </p:sp>
      <p:sp>
        <p:nvSpPr>
          <p:cNvPr id="3" name="Content Placeholder 2"/>
          <p:cNvSpPr>
            <a:spLocks noGrp="1"/>
          </p:cNvSpPr>
          <p:nvPr>
            <p:ph idx="1"/>
          </p:nvPr>
        </p:nvSpPr>
        <p:spPr/>
        <p:txBody>
          <a:bodyPr/>
          <a:lstStyle/>
          <a:p>
            <a:endParaRPr lang="en-US" dirty="0" smtClean="0"/>
          </a:p>
          <a:p>
            <a:r>
              <a:rPr lang="en-US" dirty="0" smtClean="0"/>
              <a:t>Budget preparation:  Similar</a:t>
            </a:r>
          </a:p>
          <a:p>
            <a:pPr lvl="1"/>
            <a:r>
              <a:rPr lang="en-US" dirty="0" smtClean="0"/>
              <a:t>Separate recurrent and development budget</a:t>
            </a:r>
          </a:p>
          <a:p>
            <a:pPr lvl="1"/>
            <a:r>
              <a:rPr lang="en-US" dirty="0" smtClean="0"/>
              <a:t>Line-item budgeting</a:t>
            </a:r>
          </a:p>
          <a:p>
            <a:pPr lvl="1"/>
            <a:r>
              <a:rPr lang="en-US" dirty="0" smtClean="0"/>
              <a:t>Budget limited to central government</a:t>
            </a:r>
          </a:p>
          <a:p>
            <a:pPr lvl="1"/>
            <a:r>
              <a:rPr lang="en-US" dirty="0" smtClean="0"/>
              <a:t>Late preparation</a:t>
            </a:r>
          </a:p>
          <a:p>
            <a:pPr lvl="1"/>
            <a:r>
              <a:rPr lang="en-US" dirty="0" smtClean="0"/>
              <a:t>Little focus on results</a:t>
            </a:r>
          </a:p>
          <a:p>
            <a:endParaRPr lang="en-US" dirty="0"/>
          </a:p>
        </p:txBody>
      </p:sp>
    </p:spTree>
    <p:extLst>
      <p:ext uri="{BB962C8B-B14F-4D97-AF65-F5344CB8AC3E}">
        <p14:creationId xmlns:p14="http://schemas.microsoft.com/office/powerpoint/2010/main" val="911813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indent="0" eaLnBrk="1" hangingPunct="1">
              <a:defRPr/>
            </a:pPr>
            <a:r>
              <a:rPr lang="en-US" dirty="0" smtClean="0">
                <a:ea typeface="+mj-ea"/>
                <a:cs typeface="+mj-cs"/>
              </a:rPr>
              <a:t>Objectives:</a:t>
            </a:r>
          </a:p>
        </p:txBody>
      </p:sp>
      <p:sp>
        <p:nvSpPr>
          <p:cNvPr id="83971" name="Rectangle 3"/>
          <p:cNvSpPr>
            <a:spLocks noGrp="1" noChangeArrowheads="1"/>
          </p:cNvSpPr>
          <p:nvPr>
            <p:ph type="body" idx="1"/>
          </p:nvPr>
        </p:nvSpPr>
        <p:spPr/>
        <p:txBody>
          <a:bodyPr/>
          <a:lstStyle/>
          <a:p>
            <a:pPr marL="0" indent="0" eaLnBrk="1" hangingPunct="1">
              <a:buClr>
                <a:schemeClr val="accent2"/>
              </a:buClr>
              <a:buNone/>
              <a:defRPr/>
            </a:pPr>
            <a:r>
              <a:rPr lang="en-US" dirty="0" smtClean="0"/>
              <a:t>Participants will:</a:t>
            </a:r>
          </a:p>
          <a:p>
            <a:pPr marL="457200" indent="-457200" eaLnBrk="1" hangingPunct="1">
              <a:buClr>
                <a:schemeClr val="accent2"/>
              </a:buClr>
              <a:buFont typeface="+mj-lt"/>
              <a:buAutoNum type="arabicPeriod"/>
              <a:defRPr/>
            </a:pPr>
            <a:r>
              <a:rPr lang="en-US" dirty="0" smtClean="0"/>
              <a:t>Understand trends in education financing</a:t>
            </a:r>
          </a:p>
          <a:p>
            <a:pPr marL="457200" indent="-457200" eaLnBrk="1" hangingPunct="1">
              <a:buClr>
                <a:schemeClr val="accent2"/>
              </a:buClr>
              <a:buFont typeface="+mj-lt"/>
              <a:buAutoNum type="arabicPeriod"/>
              <a:defRPr/>
            </a:pPr>
            <a:r>
              <a:rPr lang="en-US" dirty="0" smtClean="0">
                <a:cs typeface="+mn-cs"/>
              </a:rPr>
              <a:t>Understand key differences between the </a:t>
            </a:r>
            <a:r>
              <a:rPr lang="en-US" dirty="0" err="1" smtClean="0">
                <a:cs typeface="+mn-cs"/>
              </a:rPr>
              <a:t>anglophone</a:t>
            </a:r>
            <a:r>
              <a:rPr lang="en-US" dirty="0" smtClean="0">
                <a:cs typeface="+mn-cs"/>
              </a:rPr>
              <a:t> and francophone budget systems</a:t>
            </a:r>
          </a:p>
          <a:p>
            <a:pPr marL="457200" indent="-457200" eaLnBrk="1" hangingPunct="1">
              <a:buClr>
                <a:schemeClr val="accent2"/>
              </a:buClr>
              <a:buFont typeface="+mj-lt"/>
              <a:buAutoNum type="arabicPeriod"/>
              <a:defRPr/>
            </a:pPr>
            <a:r>
              <a:rPr lang="en-US" dirty="0"/>
              <a:t>Use a range of tools to analyze education financing and </a:t>
            </a:r>
            <a:r>
              <a:rPr lang="en-US" dirty="0" smtClean="0"/>
              <a:t>budgeting</a:t>
            </a:r>
            <a:endParaRPr lang="en-US" dirty="0" smtClean="0">
              <a:cs typeface="+mn-cs"/>
            </a:endParaRPr>
          </a:p>
          <a:p>
            <a:pPr marL="457200" indent="-457200" eaLnBrk="1" hangingPunct="1">
              <a:buClr>
                <a:schemeClr val="accent2"/>
              </a:buClr>
              <a:buFont typeface="+mj-lt"/>
              <a:buAutoNum type="arabicPeriod"/>
              <a:defRPr/>
            </a:pPr>
            <a:r>
              <a:rPr lang="en-US" dirty="0" smtClean="0">
                <a:cs typeface="+mn-cs"/>
              </a:rPr>
              <a:t>Reflect on EU role regarding education budgeting/financing</a:t>
            </a:r>
            <a:endParaRPr lang="en-US" dirty="0">
              <a:cs typeface="+mn-cs"/>
            </a:endParaRPr>
          </a:p>
          <a:p>
            <a:pPr marL="457200" indent="-457200" eaLnBrk="1" hangingPunct="1">
              <a:buClr>
                <a:schemeClr val="accent2"/>
              </a:buClr>
              <a:buFont typeface="+mj-lt"/>
              <a:buAutoNum type="arabicPeriod"/>
              <a:defRPr/>
            </a:pPr>
            <a:endParaRPr lang="en-US" dirty="0" smtClean="0">
              <a:cs typeface="+mn-cs"/>
            </a:endParaRPr>
          </a:p>
          <a:p>
            <a:pPr marL="457200" indent="-457200" eaLnBrk="1" hangingPunct="1">
              <a:buClr>
                <a:schemeClr val="accent2"/>
              </a:buClr>
              <a:buFont typeface="+mj-lt"/>
              <a:buAutoNum type="arabicPeriod"/>
              <a:defRPr/>
            </a:pPr>
            <a:endParaRPr lang="en-US" dirty="0" smtClean="0">
              <a:ea typeface="+mn-ea"/>
              <a:cs typeface="+mn-cs"/>
            </a:endParaRPr>
          </a:p>
          <a:p>
            <a:pPr eaLnBrk="1" hangingPunct="1">
              <a:buClr>
                <a:schemeClr val="accent2"/>
              </a:buClr>
              <a:buFont typeface="Wingdings" charset="2"/>
              <a:buChar char="q"/>
              <a:defRPr/>
            </a:pPr>
            <a:endParaRPr lang="en-US" dirty="0" smtClean="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3971">
                                            <p:txEl>
                                              <p:pRg st="1" end="1"/>
                                            </p:txEl>
                                          </p:spTgt>
                                        </p:tgtEl>
                                        <p:attrNameLst>
                                          <p:attrName>style.visibility</p:attrName>
                                        </p:attrNameLst>
                                      </p:cBhvr>
                                      <p:to>
                                        <p:strVal val="visible"/>
                                      </p:to>
                                    </p:set>
                                    <p:animEffect transition="in" filter="fade">
                                      <p:cBhvr>
                                        <p:cTn id="7" dur="1000"/>
                                        <p:tgtEl>
                                          <p:spTgt spid="83971">
                                            <p:txEl>
                                              <p:pRg st="1" end="1"/>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83971">
                                            <p:txEl>
                                              <p:pRg st="2" end="2"/>
                                            </p:txEl>
                                          </p:spTgt>
                                        </p:tgtEl>
                                        <p:attrNameLst>
                                          <p:attrName>style.visibility</p:attrName>
                                        </p:attrNameLst>
                                      </p:cBhvr>
                                      <p:to>
                                        <p:strVal val="visible"/>
                                      </p:to>
                                    </p:set>
                                    <p:animEffect transition="in" filter="fade">
                                      <p:cBhvr>
                                        <p:cTn id="11" dur="1000"/>
                                        <p:tgtEl>
                                          <p:spTgt spid="83971">
                                            <p:txEl>
                                              <p:pRg st="2" end="2"/>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83971">
                                            <p:txEl>
                                              <p:pRg st="3" end="3"/>
                                            </p:txEl>
                                          </p:spTgt>
                                        </p:tgtEl>
                                        <p:attrNameLst>
                                          <p:attrName>style.visibility</p:attrName>
                                        </p:attrNameLst>
                                      </p:cBhvr>
                                      <p:to>
                                        <p:strVal val="visible"/>
                                      </p:to>
                                    </p:set>
                                    <p:animEffect transition="in" filter="fade">
                                      <p:cBhvr>
                                        <p:cTn id="15" dur="1000"/>
                                        <p:tgtEl>
                                          <p:spTgt spid="83971">
                                            <p:txEl>
                                              <p:pRg st="3" end="3"/>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83971">
                                            <p:txEl>
                                              <p:pRg st="4" end="4"/>
                                            </p:txEl>
                                          </p:spTgt>
                                        </p:tgtEl>
                                        <p:attrNameLst>
                                          <p:attrName>style.visibility</p:attrName>
                                        </p:attrNameLst>
                                      </p:cBhvr>
                                      <p:to>
                                        <p:strVal val="visible"/>
                                      </p:to>
                                    </p:set>
                                    <p:animEffect transition="in" filter="fade">
                                      <p:cBhvr>
                                        <p:cTn id="19" dur="1000"/>
                                        <p:tgtEl>
                                          <p:spTgt spid="83971">
                                            <p:txEl>
                                              <p:pRg st="4" end="4"/>
                                            </p:txEl>
                                          </p:spTgt>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83971">
                                            <p:txEl>
                                              <p:pRg st="0" end="0"/>
                                            </p:txEl>
                                          </p:spTgt>
                                        </p:tgtEl>
                                        <p:attrNameLst>
                                          <p:attrName>style.visibility</p:attrName>
                                        </p:attrNameLst>
                                      </p:cBhvr>
                                      <p:to>
                                        <p:strVal val="visible"/>
                                      </p:to>
                                    </p:set>
                                    <p:animEffect transition="in" filter="fade">
                                      <p:cBhvr>
                                        <p:cTn id="23" dur="1000"/>
                                        <p:tgtEl>
                                          <p:spTgt spid="839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processes in Anglophone and Francophone Africa </a:t>
            </a:r>
            <a:endParaRPr lang="en-US" dirty="0"/>
          </a:p>
        </p:txBody>
      </p:sp>
      <p:sp>
        <p:nvSpPr>
          <p:cNvPr id="3" name="Content Placeholder 2"/>
          <p:cNvSpPr>
            <a:spLocks noGrp="1"/>
          </p:cNvSpPr>
          <p:nvPr>
            <p:ph idx="1"/>
          </p:nvPr>
        </p:nvSpPr>
        <p:spPr/>
        <p:txBody>
          <a:bodyPr/>
          <a:lstStyle/>
          <a:p>
            <a:endParaRPr lang="en-US" dirty="0" smtClean="0"/>
          </a:p>
          <a:p>
            <a:r>
              <a:rPr lang="en-US" dirty="0" smtClean="0"/>
              <a:t>Budget execution:  Major differences</a:t>
            </a:r>
          </a:p>
          <a:p>
            <a:pPr lvl="1"/>
            <a:r>
              <a:rPr lang="en-US" dirty="0" smtClean="0"/>
              <a:t>A:  spending ministry responsible; F:  MOF</a:t>
            </a:r>
          </a:p>
          <a:p>
            <a:pPr lvl="1"/>
            <a:endParaRPr lang="en-US" dirty="0" smtClean="0"/>
          </a:p>
          <a:p>
            <a:pPr lvl="1"/>
            <a:r>
              <a:rPr lang="en-US" dirty="0" smtClean="0"/>
              <a:t>A:  accounting officer pays; F: </a:t>
            </a:r>
            <a:r>
              <a:rPr lang="en-US" dirty="0" err="1" smtClean="0"/>
              <a:t>gestionnaire</a:t>
            </a:r>
            <a:r>
              <a:rPr lang="en-US" dirty="0" smtClean="0"/>
              <a:t> de </a:t>
            </a:r>
            <a:r>
              <a:rPr lang="en-US" dirty="0" err="1" smtClean="0"/>
              <a:t>cr</a:t>
            </a:r>
            <a:r>
              <a:rPr lang="fr-FR" dirty="0" smtClean="0"/>
              <a:t>édit</a:t>
            </a:r>
            <a:r>
              <a:rPr lang="en-US" dirty="0"/>
              <a:t> </a:t>
            </a:r>
            <a:r>
              <a:rPr lang="en-US" dirty="0" smtClean="0"/>
              <a:t>initiates approved spending but doesn’t pay</a:t>
            </a:r>
          </a:p>
          <a:p>
            <a:pPr lvl="1"/>
            <a:endParaRPr lang="en-US" dirty="0" smtClean="0"/>
          </a:p>
          <a:p>
            <a:pPr lvl="1"/>
            <a:r>
              <a:rPr lang="en-US" dirty="0" smtClean="0"/>
              <a:t>A: expenditure control through warrants, cash limits; F: commitment, payment order, payment</a:t>
            </a:r>
          </a:p>
          <a:p>
            <a:pPr lvl="1"/>
            <a:endParaRPr lang="en-US" dirty="0" smtClean="0"/>
          </a:p>
          <a:p>
            <a:endParaRPr lang="en-US" dirty="0"/>
          </a:p>
        </p:txBody>
      </p:sp>
    </p:spTree>
    <p:extLst>
      <p:ext uri="{BB962C8B-B14F-4D97-AF65-F5344CB8AC3E}">
        <p14:creationId xmlns:p14="http://schemas.microsoft.com/office/powerpoint/2010/main" val="757612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processes in Anglophone and Francophone Africa </a:t>
            </a:r>
            <a:endParaRPr lang="en-US" dirty="0"/>
          </a:p>
        </p:txBody>
      </p:sp>
      <p:sp>
        <p:nvSpPr>
          <p:cNvPr id="3" name="Content Placeholder 2"/>
          <p:cNvSpPr>
            <a:spLocks noGrp="1"/>
          </p:cNvSpPr>
          <p:nvPr>
            <p:ph idx="1"/>
          </p:nvPr>
        </p:nvSpPr>
        <p:spPr/>
        <p:txBody>
          <a:bodyPr/>
          <a:lstStyle/>
          <a:p>
            <a:endParaRPr lang="en-US" dirty="0" smtClean="0"/>
          </a:p>
          <a:p>
            <a:r>
              <a:rPr lang="en-US" dirty="0" smtClean="0"/>
              <a:t>Budget execution:  Major differences</a:t>
            </a:r>
          </a:p>
          <a:p>
            <a:pPr lvl="1"/>
            <a:r>
              <a:rPr lang="en-US" dirty="0" smtClean="0"/>
              <a:t>A: payments centralized or decentralized; F: all payments by Treasury</a:t>
            </a:r>
          </a:p>
          <a:p>
            <a:pPr lvl="1"/>
            <a:endParaRPr lang="en-US" dirty="0" smtClean="0"/>
          </a:p>
          <a:p>
            <a:pPr lvl="1"/>
            <a:r>
              <a:rPr lang="en-US" dirty="0" smtClean="0"/>
              <a:t>A: audit function in spending ministry, reports to AO; F: audit function in MOF, reports to MOF</a:t>
            </a:r>
          </a:p>
          <a:p>
            <a:pPr lvl="1"/>
            <a:endParaRPr lang="en-US" dirty="0"/>
          </a:p>
          <a:p>
            <a:pPr lvl="1"/>
            <a:r>
              <a:rPr lang="en-US" dirty="0" smtClean="0"/>
              <a:t>A: accounting in spending ministry, multiple Bank accounts; F: accounting in MOF, single account</a:t>
            </a:r>
          </a:p>
          <a:p>
            <a:endParaRPr lang="en-US" dirty="0"/>
          </a:p>
        </p:txBody>
      </p:sp>
    </p:spTree>
    <p:extLst>
      <p:ext uri="{BB962C8B-B14F-4D97-AF65-F5344CB8AC3E}">
        <p14:creationId xmlns:p14="http://schemas.microsoft.com/office/powerpoint/2010/main" val="823222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sz="2800" dirty="0"/>
              <a:t>Equity </a:t>
            </a:r>
            <a:br>
              <a:rPr lang="en-US" altLang="en-US" sz="2800" dirty="0"/>
            </a:br>
            <a:r>
              <a:rPr lang="en-US" altLang="en-US" sz="2400" dirty="0"/>
              <a:t>Is the current allocation of expenditures </a:t>
            </a:r>
            <a:r>
              <a:rPr lang="en-US" altLang="en-US" sz="2400" dirty="0" smtClean="0"/>
              <a:t>pro-poor? benefit </a:t>
            </a:r>
            <a:r>
              <a:rPr lang="en-US" altLang="en-US" sz="2400" dirty="0"/>
              <a:t>incidence analysis</a:t>
            </a:r>
          </a:p>
        </p:txBody>
      </p:sp>
      <p:graphicFrame>
        <p:nvGraphicFramePr>
          <p:cNvPr id="37891" name="Object 3"/>
          <p:cNvGraphicFramePr>
            <a:graphicFrameLocks noChangeAspect="1"/>
          </p:cNvGraphicFramePr>
          <p:nvPr/>
        </p:nvGraphicFramePr>
        <p:xfrm>
          <a:off x="2286000" y="2438400"/>
          <a:ext cx="4527550" cy="4267200"/>
        </p:xfrm>
        <a:graphic>
          <a:graphicData uri="http://schemas.openxmlformats.org/presentationml/2006/ole">
            <mc:AlternateContent xmlns:mc="http://schemas.openxmlformats.org/markup-compatibility/2006">
              <mc:Choice xmlns:v="urn:schemas-microsoft-com:vml" Requires="v">
                <p:oleObj spid="_x0000_s1036" name="Paint Shop Pro Image" r:id="rId3" imgW="4526829" imgH="4731707" progId="PaintShopPro">
                  <p:embed/>
                </p:oleObj>
              </mc:Choice>
              <mc:Fallback>
                <p:oleObj name="Paint Shop Pro Image" r:id="rId3" imgW="4526829" imgH="4731707" progId="PaintShopPro">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438400"/>
                        <a:ext cx="452755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7892" name="Rectangle 4"/>
          <p:cNvSpPr>
            <a:spLocks noChangeArrowheads="1"/>
          </p:cNvSpPr>
          <p:nvPr/>
        </p:nvSpPr>
        <p:spPr bwMode="auto">
          <a:xfrm>
            <a:off x="7467600" y="6553200"/>
            <a:ext cx="1600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latin typeface="Arial Unicode MS" panose="020B0604020202020204" pitchFamily="34" charset="-128"/>
              </a:rPr>
              <a:t>Source: WDR 2004</a:t>
            </a:r>
          </a:p>
        </p:txBody>
      </p:sp>
    </p:spTree>
    <p:extLst>
      <p:ext uri="{BB962C8B-B14F-4D97-AF65-F5344CB8AC3E}">
        <p14:creationId xmlns:p14="http://schemas.microsoft.com/office/powerpoint/2010/main" val="200880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95288" y="1339851"/>
            <a:ext cx="8229600" cy="937021"/>
          </a:xfrm>
        </p:spPr>
        <p:txBody>
          <a:bodyPr/>
          <a:lstStyle/>
          <a:p>
            <a:pPr indent="0" eaLnBrk="1" hangingPunct="1">
              <a:defRPr/>
            </a:pPr>
            <a:r>
              <a:rPr lang="en-US" altLang="en-US" sz="2800" dirty="0" smtClean="0"/>
              <a:t>Rwanda Education </a:t>
            </a:r>
            <a:r>
              <a:rPr lang="en-US" altLang="en-US" sz="2400" dirty="0" smtClean="0"/>
              <a:t/>
            </a:r>
            <a:br>
              <a:rPr lang="en-US" altLang="en-US" sz="2400" dirty="0" smtClean="0"/>
            </a:br>
            <a:r>
              <a:rPr lang="en-US" altLang="en-US" sz="2400" b="0" dirty="0" smtClean="0"/>
              <a:t>Budget 2012 ($US)</a:t>
            </a:r>
            <a:endParaRPr lang="en-US" sz="2400" b="0" dirty="0" smtClean="0">
              <a:ea typeface="+mj-ea"/>
              <a:cs typeface="+mj-cs"/>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887500709"/>
              </p:ext>
            </p:extLst>
          </p:nvPr>
        </p:nvGraphicFramePr>
        <p:xfrm>
          <a:off x="457200" y="2309832"/>
          <a:ext cx="8229599" cy="4561840"/>
        </p:xfrm>
        <a:graphic>
          <a:graphicData uri="http://schemas.openxmlformats.org/drawingml/2006/table">
            <a:tbl>
              <a:tblPr firstRow="1" bandRow="1">
                <a:tableStyleId>{5C22544A-7EE6-4342-B048-85BDC9FD1C3A}</a:tableStyleId>
              </a:tblPr>
              <a:tblGrid>
                <a:gridCol w="3394720"/>
                <a:gridCol w="2341870"/>
                <a:gridCol w="2493009"/>
              </a:tblGrid>
              <a:tr h="370840">
                <a:tc>
                  <a:txBody>
                    <a:bodyPr/>
                    <a:lstStyle/>
                    <a:p>
                      <a:pPr algn="ctr"/>
                      <a:r>
                        <a:rPr lang="en-US" dirty="0" smtClean="0">
                          <a:solidFill>
                            <a:srgbClr val="0F5494"/>
                          </a:solidFill>
                        </a:rPr>
                        <a:t>Budgetary</a:t>
                      </a:r>
                      <a:r>
                        <a:rPr lang="en-US" baseline="0" dirty="0" smtClean="0">
                          <a:solidFill>
                            <a:srgbClr val="0F5494"/>
                          </a:solidFill>
                        </a:rPr>
                        <a:t> Items</a:t>
                      </a:r>
                      <a:endParaRPr lang="en-US" dirty="0">
                        <a:solidFill>
                          <a:srgbClr val="0F5494"/>
                        </a:solidFill>
                      </a:endParaRPr>
                    </a:p>
                  </a:txBody>
                  <a:tcPr/>
                </a:tc>
                <a:tc>
                  <a:txBody>
                    <a:bodyPr/>
                    <a:lstStyle/>
                    <a:p>
                      <a:pPr algn="ctr"/>
                      <a:r>
                        <a:rPr lang="en-US" dirty="0" smtClean="0">
                          <a:solidFill>
                            <a:srgbClr val="0F5494"/>
                          </a:solidFill>
                        </a:rPr>
                        <a:t>Investment Budget</a:t>
                      </a:r>
                      <a:r>
                        <a:rPr lang="en-US" baseline="0" dirty="0" smtClean="0">
                          <a:solidFill>
                            <a:srgbClr val="0F5494"/>
                          </a:solidFill>
                        </a:rPr>
                        <a:t/>
                      </a:r>
                      <a:br>
                        <a:rPr lang="en-US" baseline="0" dirty="0" smtClean="0">
                          <a:solidFill>
                            <a:srgbClr val="0F5494"/>
                          </a:solidFill>
                        </a:rPr>
                      </a:br>
                      <a:r>
                        <a:rPr lang="en-US" sz="1400" b="0" baseline="0" dirty="0" smtClean="0">
                          <a:solidFill>
                            <a:srgbClr val="0F5494"/>
                          </a:solidFill>
                        </a:rPr>
                        <a:t>(in US$ millions)</a:t>
                      </a:r>
                      <a:endParaRPr lang="en-US" sz="1400" b="0" dirty="0">
                        <a:solidFill>
                          <a:srgbClr val="0F5494"/>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baseline="0" dirty="0" smtClean="0">
                          <a:solidFill>
                            <a:srgbClr val="0F5494"/>
                          </a:solidFill>
                        </a:rPr>
                        <a:t>Recurrent Budget </a:t>
                      </a:r>
                      <a:r>
                        <a:rPr lang="en-US" sz="1400" b="0" baseline="0" dirty="0" smtClean="0">
                          <a:solidFill>
                            <a:srgbClr val="0F5494"/>
                          </a:solidFill>
                        </a:rPr>
                        <a:t>(in US $millions)</a:t>
                      </a:r>
                      <a:endParaRPr lang="en-US" sz="1400" b="0" dirty="0" smtClean="0">
                        <a:solidFill>
                          <a:srgbClr val="0F5494"/>
                        </a:solidFill>
                      </a:endParaRPr>
                    </a:p>
                  </a:txBody>
                  <a:tcPr/>
                </a:tc>
              </a:tr>
              <a:tr h="370840">
                <a:tc>
                  <a:txBody>
                    <a:bodyPr/>
                    <a:lstStyle/>
                    <a:p>
                      <a:r>
                        <a:rPr lang="en-US" dirty="0" smtClean="0"/>
                        <a:t>Pre-primary</a:t>
                      </a:r>
                      <a:endParaRPr lang="en-US" dirty="0"/>
                    </a:p>
                  </a:txBody>
                  <a:tcPr/>
                </a:tc>
                <a:tc>
                  <a:txBody>
                    <a:bodyPr/>
                    <a:lstStyle/>
                    <a:p>
                      <a:pPr algn="r"/>
                      <a:r>
                        <a:rPr lang="en-US" dirty="0" smtClean="0"/>
                        <a:t> -</a:t>
                      </a:r>
                      <a:endParaRPr lang="en-US" dirty="0"/>
                    </a:p>
                  </a:txBody>
                  <a:tcPr/>
                </a:tc>
                <a:tc>
                  <a:txBody>
                    <a:bodyPr/>
                    <a:lstStyle/>
                    <a:p>
                      <a:pPr algn="r"/>
                      <a:r>
                        <a:rPr lang="en-US" dirty="0" smtClean="0"/>
                        <a:t>6</a:t>
                      </a:r>
                      <a:endParaRPr lang="en-US" dirty="0"/>
                    </a:p>
                  </a:txBody>
                  <a:tcPr/>
                </a:tc>
              </a:tr>
              <a:tr h="370840">
                <a:tc>
                  <a:txBody>
                    <a:bodyPr/>
                    <a:lstStyle/>
                    <a:p>
                      <a:r>
                        <a:rPr lang="en-US" dirty="0" smtClean="0"/>
                        <a:t>Primary </a:t>
                      </a:r>
                      <a:endParaRPr lang="en-US" dirty="0"/>
                    </a:p>
                  </a:txBody>
                  <a:tcPr/>
                </a:tc>
                <a:tc>
                  <a:txBody>
                    <a:bodyPr/>
                    <a:lstStyle/>
                    <a:p>
                      <a:pPr algn="r"/>
                      <a:r>
                        <a:rPr lang="en-US" dirty="0" smtClean="0"/>
                        <a:t>11</a:t>
                      </a:r>
                      <a:endParaRPr lang="en-US" dirty="0"/>
                    </a:p>
                  </a:txBody>
                  <a:tcPr/>
                </a:tc>
                <a:tc>
                  <a:txBody>
                    <a:bodyPr/>
                    <a:lstStyle/>
                    <a:p>
                      <a:pPr algn="r"/>
                      <a:r>
                        <a:rPr lang="en-US" dirty="0" smtClean="0"/>
                        <a:t>99</a:t>
                      </a:r>
                      <a:endParaRPr lang="en-US" dirty="0"/>
                    </a:p>
                  </a:txBody>
                  <a:tcPr/>
                </a:tc>
              </a:tr>
              <a:tr h="370840">
                <a:tc>
                  <a:txBody>
                    <a:bodyPr/>
                    <a:lstStyle/>
                    <a:p>
                      <a:r>
                        <a:rPr lang="en-US" dirty="0" smtClean="0"/>
                        <a:t>Secondary</a:t>
                      </a:r>
                      <a:r>
                        <a:rPr lang="en-US" baseline="0" dirty="0" smtClean="0"/>
                        <a:t> </a:t>
                      </a:r>
                      <a:endParaRPr lang="en-US" dirty="0"/>
                    </a:p>
                  </a:txBody>
                  <a:tcPr/>
                </a:tc>
                <a:tc>
                  <a:txBody>
                    <a:bodyPr/>
                    <a:lstStyle/>
                    <a:p>
                      <a:pPr algn="r"/>
                      <a:r>
                        <a:rPr lang="en-US" baseline="0" dirty="0" smtClean="0"/>
                        <a:t>32</a:t>
                      </a:r>
                      <a:endParaRPr lang="en-US" dirty="0"/>
                    </a:p>
                  </a:txBody>
                  <a:tcPr/>
                </a:tc>
                <a:tc>
                  <a:txBody>
                    <a:bodyPr/>
                    <a:lstStyle/>
                    <a:p>
                      <a:pPr algn="r"/>
                      <a:r>
                        <a:rPr lang="en-US" dirty="0" smtClean="0"/>
                        <a:t>98</a:t>
                      </a:r>
                      <a:endParaRPr lang="en-US"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Pre-service teacher training</a:t>
                      </a:r>
                      <a:endParaRPr lang="en-US" dirty="0"/>
                    </a:p>
                  </a:txBody>
                  <a:tcPr/>
                </a:tc>
                <a:tc>
                  <a:txBody>
                    <a:bodyPr/>
                    <a:lstStyle/>
                    <a:p>
                      <a:pPr algn="r"/>
                      <a:r>
                        <a:rPr lang="en-US" dirty="0" smtClean="0"/>
                        <a:t>2</a:t>
                      </a:r>
                      <a:endParaRPr lang="en-US" dirty="0"/>
                    </a:p>
                  </a:txBody>
                  <a:tcPr/>
                </a:tc>
                <a:tc>
                  <a:txBody>
                    <a:bodyPr/>
                    <a:lstStyle/>
                    <a:p>
                      <a:pPr algn="r"/>
                      <a:r>
                        <a:rPr lang="en-US" dirty="0" smtClean="0"/>
                        <a:t>4</a:t>
                      </a:r>
                      <a:endParaRPr lang="en-US" dirty="0"/>
                    </a:p>
                  </a:txBody>
                  <a:tcPr/>
                </a:tc>
              </a:tr>
              <a:tr h="370840">
                <a:tc>
                  <a:txBody>
                    <a:bodyPr/>
                    <a:lstStyle/>
                    <a:p>
                      <a:r>
                        <a:rPr lang="en-US" dirty="0" smtClean="0"/>
                        <a:t>TVET </a:t>
                      </a:r>
                      <a:endParaRPr lang="en-US" dirty="0"/>
                    </a:p>
                  </a:txBody>
                  <a:tcPr/>
                </a:tc>
                <a:tc>
                  <a:txBody>
                    <a:bodyPr/>
                    <a:lstStyle/>
                    <a:p>
                      <a:pPr algn="r"/>
                      <a:r>
                        <a:rPr lang="en-US" dirty="0" smtClean="0"/>
                        <a:t>14</a:t>
                      </a:r>
                      <a:endParaRPr lang="en-US" dirty="0"/>
                    </a:p>
                  </a:txBody>
                  <a:tcPr/>
                </a:tc>
                <a:tc>
                  <a:txBody>
                    <a:bodyPr/>
                    <a:lstStyle/>
                    <a:p>
                      <a:pPr algn="r"/>
                      <a:r>
                        <a:rPr lang="en-US" dirty="0" smtClean="0"/>
                        <a:t>30</a:t>
                      </a:r>
                      <a:endParaRPr lang="en-US" dirty="0"/>
                    </a:p>
                  </a:txBody>
                  <a:tcPr/>
                </a:tc>
              </a:tr>
              <a:tr h="370840">
                <a:tc>
                  <a:txBody>
                    <a:bodyPr/>
                    <a:lstStyle/>
                    <a:p>
                      <a:r>
                        <a:rPr lang="en-US" dirty="0" smtClean="0"/>
                        <a:t>Higher </a:t>
                      </a:r>
                      <a:endParaRPr lang="en-US" dirty="0"/>
                    </a:p>
                  </a:txBody>
                  <a:tcPr/>
                </a:tc>
                <a:tc>
                  <a:txBody>
                    <a:bodyPr/>
                    <a:lstStyle/>
                    <a:p>
                      <a:pPr algn="r"/>
                      <a:r>
                        <a:rPr lang="en-US" dirty="0" smtClean="0"/>
                        <a:t>9</a:t>
                      </a:r>
                      <a:endParaRPr lang="en-US" dirty="0"/>
                    </a:p>
                  </a:txBody>
                  <a:tcPr/>
                </a:tc>
                <a:tc>
                  <a:txBody>
                    <a:bodyPr/>
                    <a:lstStyle/>
                    <a:p>
                      <a:pPr algn="r"/>
                      <a:r>
                        <a:rPr lang="en-US" dirty="0" smtClean="0"/>
                        <a:t>61</a:t>
                      </a:r>
                      <a:endParaRPr lang="en-US" dirty="0"/>
                    </a:p>
                  </a:txBody>
                  <a:tcPr/>
                </a:tc>
              </a:tr>
              <a:tr h="370840">
                <a:tc>
                  <a:txBody>
                    <a:bodyPr/>
                    <a:lstStyle/>
                    <a:p>
                      <a:r>
                        <a:rPr lang="en-US" dirty="0" smtClean="0"/>
                        <a:t>NFE </a:t>
                      </a:r>
                      <a:endParaRPr lang="en-US" dirty="0"/>
                    </a:p>
                  </a:txBody>
                  <a:tcPr/>
                </a:tc>
                <a:tc>
                  <a:txBody>
                    <a:bodyPr/>
                    <a:lstStyle/>
                    <a:p>
                      <a:pPr algn="r"/>
                      <a:r>
                        <a:rPr lang="en-US" dirty="0" smtClean="0"/>
                        <a:t>-</a:t>
                      </a:r>
                      <a:endParaRPr lang="en-US" dirty="0"/>
                    </a:p>
                  </a:txBody>
                  <a:tcPr/>
                </a:tc>
                <a:tc>
                  <a:txBody>
                    <a:bodyPr/>
                    <a:lstStyle/>
                    <a:p>
                      <a:pPr algn="r"/>
                      <a:r>
                        <a:rPr lang="en-US" dirty="0" smtClean="0"/>
                        <a:t>.3</a:t>
                      </a:r>
                      <a:endParaRPr lang="en-US" dirty="0"/>
                    </a:p>
                  </a:txBody>
                  <a:tcPr/>
                </a:tc>
              </a:tr>
              <a:tr h="370840">
                <a:tc>
                  <a:txBody>
                    <a:bodyPr/>
                    <a:lstStyle/>
                    <a:p>
                      <a:r>
                        <a:rPr lang="en-US" dirty="0" smtClean="0"/>
                        <a:t>STR</a:t>
                      </a:r>
                      <a:endParaRPr lang="en-US" dirty="0"/>
                    </a:p>
                  </a:txBody>
                  <a:tcPr/>
                </a:tc>
                <a:tc>
                  <a:txBody>
                    <a:bodyPr/>
                    <a:lstStyle/>
                    <a:p>
                      <a:pPr algn="r"/>
                      <a:r>
                        <a:rPr lang="en-US" dirty="0" smtClean="0"/>
                        <a:t>4</a:t>
                      </a:r>
                      <a:endParaRPr lang="en-US" dirty="0"/>
                    </a:p>
                  </a:txBody>
                  <a:tcPr/>
                </a:tc>
                <a:tc>
                  <a:txBody>
                    <a:bodyPr/>
                    <a:lstStyle/>
                    <a:p>
                      <a:pPr algn="r"/>
                      <a:r>
                        <a:rPr lang="en-US" dirty="0" smtClean="0"/>
                        <a:t>5</a:t>
                      </a:r>
                      <a:endParaRPr lang="en-US" dirty="0"/>
                    </a:p>
                  </a:txBody>
                  <a:tcPr/>
                </a:tc>
              </a:tr>
              <a:tr h="370840">
                <a:tc>
                  <a:txBody>
                    <a:bodyPr/>
                    <a:lstStyle/>
                    <a:p>
                      <a:r>
                        <a:rPr lang="en-US" dirty="0" smtClean="0"/>
                        <a:t>Institutional support </a:t>
                      </a:r>
                      <a:endParaRPr lang="en-US" dirty="0"/>
                    </a:p>
                  </a:txBody>
                  <a:tcPr/>
                </a:tc>
                <a:tc>
                  <a:txBody>
                    <a:bodyPr/>
                    <a:lstStyle/>
                    <a:p>
                      <a:pPr algn="r"/>
                      <a:r>
                        <a:rPr lang="en-US" dirty="0" smtClean="0"/>
                        <a:t>-</a:t>
                      </a:r>
                      <a:endParaRPr lang="en-US" dirty="0"/>
                    </a:p>
                  </a:txBody>
                  <a:tcPr/>
                </a:tc>
                <a:tc>
                  <a:txBody>
                    <a:bodyPr/>
                    <a:lstStyle/>
                    <a:p>
                      <a:pPr algn="r"/>
                      <a:r>
                        <a:rPr lang="en-US" dirty="0" smtClean="0"/>
                        <a:t>11</a:t>
                      </a:r>
                      <a:endParaRPr lang="en-US" dirty="0"/>
                    </a:p>
                  </a:txBody>
                  <a:tcPr/>
                </a:tc>
              </a:tr>
              <a:tr h="370840">
                <a:tc>
                  <a:txBody>
                    <a:bodyPr/>
                    <a:lstStyle/>
                    <a:p>
                      <a:r>
                        <a:rPr lang="en-US" b="1" dirty="0" smtClean="0"/>
                        <a:t>TOTAL</a:t>
                      </a:r>
                      <a:r>
                        <a:rPr lang="en-US" b="0" dirty="0" smtClean="0"/>
                        <a:t> </a:t>
                      </a:r>
                      <a:endParaRPr lang="en-US" b="1" dirty="0"/>
                    </a:p>
                  </a:txBody>
                  <a:tcPr/>
                </a:tc>
                <a:tc>
                  <a:txBody>
                    <a:bodyPr/>
                    <a:lstStyle/>
                    <a:p>
                      <a:pPr algn="r"/>
                      <a:r>
                        <a:rPr lang="en-US" b="0" dirty="0" smtClean="0"/>
                        <a:t>72</a:t>
                      </a:r>
                      <a:endParaRPr lang="en-US" b="1" dirty="0"/>
                    </a:p>
                  </a:txBody>
                  <a:tcPr/>
                </a:tc>
                <a:tc>
                  <a:txBody>
                    <a:bodyPr/>
                    <a:lstStyle/>
                    <a:p>
                      <a:pPr algn="r"/>
                      <a:r>
                        <a:rPr lang="en-US" dirty="0" smtClean="0"/>
                        <a:t>314.3</a:t>
                      </a:r>
                      <a:endParaRPr lang="en-US" dirty="0"/>
                    </a:p>
                  </a:txBody>
                  <a:tcPr/>
                </a:tc>
              </a:tr>
            </a:tbl>
          </a:graphicData>
        </a:graphic>
      </p:graphicFrame>
    </p:spTree>
    <p:extLst>
      <p:ext uri="{BB962C8B-B14F-4D97-AF65-F5344CB8AC3E}">
        <p14:creationId xmlns:p14="http://schemas.microsoft.com/office/powerpoint/2010/main" val="3507896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indent="0" eaLnBrk="1" hangingPunct="1">
              <a:defRPr/>
            </a:pPr>
            <a:r>
              <a:rPr lang="en-US" altLang="en-US" dirty="0" smtClean="0"/>
              <a:t>Sector Context</a:t>
            </a:r>
            <a:endParaRPr lang="en-US" dirty="0" smtClean="0">
              <a:ea typeface="+mj-ea"/>
              <a:cs typeface="+mj-cs"/>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40902353"/>
              </p:ext>
            </p:extLst>
          </p:nvPr>
        </p:nvGraphicFramePr>
        <p:xfrm>
          <a:off x="457200" y="2492375"/>
          <a:ext cx="8229600" cy="2225040"/>
        </p:xfrm>
        <a:graphic>
          <a:graphicData uri="http://schemas.openxmlformats.org/drawingml/2006/table">
            <a:tbl>
              <a:tblPr firstRow="1" bandRow="1">
                <a:tableStyleId>{5C22544A-7EE6-4342-B048-85BDC9FD1C3A}</a:tableStyleId>
              </a:tblPr>
              <a:tblGrid>
                <a:gridCol w="3034680"/>
                <a:gridCol w="3312368"/>
                <a:gridCol w="1882552"/>
              </a:tblGrid>
              <a:tr h="370840">
                <a:tc>
                  <a:txBody>
                    <a:bodyPr/>
                    <a:lstStyle/>
                    <a:p>
                      <a:r>
                        <a:rPr lang="en-US" dirty="0" smtClean="0">
                          <a:solidFill>
                            <a:srgbClr val="0F5494"/>
                          </a:solidFill>
                        </a:rPr>
                        <a:t>Level of Education</a:t>
                      </a:r>
                      <a:endParaRPr lang="es-AR" dirty="0">
                        <a:solidFill>
                          <a:srgbClr val="0F5494"/>
                        </a:solidFill>
                      </a:endParaRPr>
                    </a:p>
                  </a:txBody>
                  <a:tcPr/>
                </a:tc>
                <a:tc>
                  <a:txBody>
                    <a:bodyPr/>
                    <a:lstStyle/>
                    <a:p>
                      <a:pPr algn="ctr"/>
                      <a:r>
                        <a:rPr lang="en-US" dirty="0" smtClean="0">
                          <a:solidFill>
                            <a:srgbClr val="0F5494"/>
                          </a:solidFill>
                        </a:rPr>
                        <a:t>Enrollment Numbers</a:t>
                      </a:r>
                      <a:endParaRPr lang="es-AR" dirty="0">
                        <a:solidFill>
                          <a:srgbClr val="0F5494"/>
                        </a:solidFill>
                      </a:endParaRPr>
                    </a:p>
                  </a:txBody>
                  <a:tcPr/>
                </a:tc>
                <a:tc>
                  <a:txBody>
                    <a:bodyPr/>
                    <a:lstStyle/>
                    <a:p>
                      <a:pPr algn="ctr"/>
                      <a:r>
                        <a:rPr lang="en-US" dirty="0" smtClean="0">
                          <a:solidFill>
                            <a:srgbClr val="0F5494"/>
                          </a:solidFill>
                        </a:rPr>
                        <a:t>Staff</a:t>
                      </a:r>
                      <a:endParaRPr lang="es-AR" dirty="0">
                        <a:solidFill>
                          <a:srgbClr val="0F5494"/>
                        </a:solidFill>
                      </a:endParaRPr>
                    </a:p>
                  </a:txBody>
                  <a:tcPr/>
                </a:tc>
              </a:tr>
              <a:tr h="370840">
                <a:tc>
                  <a:txBody>
                    <a:bodyPr/>
                    <a:lstStyle/>
                    <a:p>
                      <a:r>
                        <a:rPr lang="en-US" dirty="0" smtClean="0"/>
                        <a:t>Pre-Primary</a:t>
                      </a:r>
                      <a:endParaRPr lang="es-AR" dirty="0"/>
                    </a:p>
                  </a:txBody>
                  <a:tcPr/>
                </a:tc>
                <a:tc>
                  <a:txBody>
                    <a:bodyPr/>
                    <a:lstStyle/>
                    <a:p>
                      <a:pPr algn="ctr"/>
                      <a:r>
                        <a:rPr lang="es-AR" dirty="0" smtClean="0"/>
                        <a:t>130,403 (52% </a:t>
                      </a:r>
                      <a:r>
                        <a:rPr lang="es-AR" dirty="0" err="1" smtClean="0"/>
                        <a:t>female</a:t>
                      </a:r>
                      <a:r>
                        <a:rPr lang="es-AR" dirty="0" smtClean="0"/>
                        <a:t>)</a:t>
                      </a:r>
                      <a:endParaRPr lang="es-AR" dirty="0"/>
                    </a:p>
                  </a:txBody>
                  <a:tcPr/>
                </a:tc>
                <a:tc>
                  <a:txBody>
                    <a:bodyPr/>
                    <a:lstStyle/>
                    <a:p>
                      <a:pPr algn="ctr"/>
                      <a:r>
                        <a:rPr lang="en-US" dirty="0" smtClean="0"/>
                        <a:t>3,247</a:t>
                      </a:r>
                      <a:endParaRPr lang="es-AR" dirty="0"/>
                    </a:p>
                  </a:txBody>
                  <a:tcPr/>
                </a:tc>
              </a:tr>
              <a:tr h="370840">
                <a:tc>
                  <a:txBody>
                    <a:bodyPr/>
                    <a:lstStyle/>
                    <a:p>
                      <a:r>
                        <a:rPr lang="en-US" dirty="0" smtClean="0"/>
                        <a:t>Primary   (PTR 62:1)</a:t>
                      </a:r>
                      <a:endParaRPr lang="es-A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2,394,674 </a:t>
                      </a:r>
                      <a:r>
                        <a:rPr lang="en-US" baseline="0" dirty="0" smtClean="0"/>
                        <a:t> (52% female)</a:t>
                      </a:r>
                      <a:endParaRPr lang="es-AR"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40,397</a:t>
                      </a:r>
                      <a:endParaRPr lang="es-AR" dirty="0" smtClean="0"/>
                    </a:p>
                  </a:txBody>
                  <a:tcPr/>
                </a:tc>
              </a:tr>
              <a:tr h="370840">
                <a:tc>
                  <a:txBody>
                    <a:bodyPr/>
                    <a:lstStyle/>
                    <a:p>
                      <a:r>
                        <a:rPr lang="en-US" dirty="0" smtClean="0"/>
                        <a:t>Secondary  (PTR 34:1)</a:t>
                      </a:r>
                      <a:endParaRPr lang="es-AR" dirty="0"/>
                    </a:p>
                  </a:txBody>
                  <a:tcPr/>
                </a:tc>
                <a:tc>
                  <a:txBody>
                    <a:bodyPr/>
                    <a:lstStyle/>
                    <a:p>
                      <a:pPr algn="ctr"/>
                      <a:r>
                        <a:rPr lang="en-US" dirty="0" smtClean="0"/>
                        <a:t>534,712 (52% female)</a:t>
                      </a:r>
                      <a:endParaRPr lang="es-AR" dirty="0"/>
                    </a:p>
                  </a:txBody>
                  <a:tcPr/>
                </a:tc>
                <a:tc>
                  <a:txBody>
                    <a:bodyPr/>
                    <a:lstStyle/>
                    <a:p>
                      <a:pPr algn="ctr"/>
                      <a:r>
                        <a:rPr lang="en-US" dirty="0" smtClean="0"/>
                        <a:t>23,335</a:t>
                      </a:r>
                      <a:endParaRPr lang="es-AR" dirty="0"/>
                    </a:p>
                  </a:txBody>
                  <a:tcPr/>
                </a:tc>
              </a:tr>
              <a:tr h="370840">
                <a:tc>
                  <a:txBody>
                    <a:bodyPr/>
                    <a:lstStyle/>
                    <a:p>
                      <a:r>
                        <a:rPr lang="en-US" dirty="0" smtClean="0"/>
                        <a:t>TVET</a:t>
                      </a:r>
                      <a:endParaRPr lang="es-AR" dirty="0"/>
                    </a:p>
                  </a:txBody>
                  <a:tcPr/>
                </a:tc>
                <a:tc>
                  <a:txBody>
                    <a:bodyPr/>
                    <a:lstStyle/>
                    <a:p>
                      <a:pPr algn="ctr"/>
                      <a:r>
                        <a:rPr lang="en-US" dirty="0" smtClean="0"/>
                        <a:t>13,557 (39% female)</a:t>
                      </a:r>
                      <a:endParaRPr lang="es-AR" dirty="0"/>
                    </a:p>
                  </a:txBody>
                  <a:tcPr/>
                </a:tc>
                <a:tc>
                  <a:txBody>
                    <a:bodyPr/>
                    <a:lstStyle/>
                    <a:p>
                      <a:pPr algn="ctr"/>
                      <a:r>
                        <a:rPr lang="en-US" dirty="0" smtClean="0"/>
                        <a:t>1,075</a:t>
                      </a:r>
                      <a:endParaRPr lang="es-AR" dirty="0"/>
                    </a:p>
                  </a:txBody>
                  <a:tcPr/>
                </a:tc>
              </a:tr>
              <a:tr h="370840">
                <a:tc>
                  <a:txBody>
                    <a:bodyPr/>
                    <a:lstStyle/>
                    <a:p>
                      <a:r>
                        <a:rPr lang="en-US" dirty="0" smtClean="0"/>
                        <a:t>Tertiary</a:t>
                      </a:r>
                      <a:endParaRPr lang="es-AR" dirty="0"/>
                    </a:p>
                  </a:txBody>
                  <a:tcPr/>
                </a:tc>
                <a:tc>
                  <a:txBody>
                    <a:bodyPr/>
                    <a:lstStyle/>
                    <a:p>
                      <a:pPr algn="ctr"/>
                      <a:r>
                        <a:rPr lang="en-US" dirty="0" smtClean="0"/>
                        <a:t>73,098 (44% female)</a:t>
                      </a:r>
                      <a:endParaRPr lang="es-AR" dirty="0"/>
                    </a:p>
                  </a:txBody>
                  <a:tcPr/>
                </a:tc>
                <a:tc>
                  <a:txBody>
                    <a:bodyPr/>
                    <a:lstStyle/>
                    <a:p>
                      <a:pPr algn="ctr"/>
                      <a:r>
                        <a:rPr lang="en-US" dirty="0" smtClean="0"/>
                        <a:t>5,218</a:t>
                      </a:r>
                      <a:endParaRPr lang="es-AR" dirty="0"/>
                    </a:p>
                  </a:txBody>
                  <a:tcPr/>
                </a:tc>
              </a:tr>
            </a:tbl>
          </a:graphicData>
        </a:graphic>
      </p:graphicFrame>
      <p:sp>
        <p:nvSpPr>
          <p:cNvPr id="6" name="TextBox 5"/>
          <p:cNvSpPr txBox="1"/>
          <p:nvPr/>
        </p:nvSpPr>
        <p:spPr>
          <a:xfrm>
            <a:off x="395288" y="4941168"/>
            <a:ext cx="8497192" cy="1107996"/>
          </a:xfrm>
          <a:prstGeom prst="rect">
            <a:avLst/>
          </a:prstGeom>
          <a:noFill/>
        </p:spPr>
        <p:txBody>
          <a:bodyPr wrap="square" rtlCol="0">
            <a:spAutoFit/>
          </a:bodyPr>
          <a:lstStyle/>
          <a:p>
            <a:r>
              <a:rPr lang="en-US" sz="1800" b="1" dirty="0" smtClean="0"/>
              <a:t>Primary completion rate: 72%; primary </a:t>
            </a:r>
            <a:r>
              <a:rPr lang="en-US" sz="1800" b="1" dirty="0"/>
              <a:t>repetition </a:t>
            </a:r>
            <a:r>
              <a:rPr lang="en-US" sz="1800" b="1" dirty="0" smtClean="0"/>
              <a:t>rate: 13%</a:t>
            </a:r>
          </a:p>
          <a:p>
            <a:r>
              <a:rPr lang="en-US" sz="1800" b="1" dirty="0" smtClean="0"/>
              <a:t>Secondary repetition rate: 6% (lower), 2% (upper)</a:t>
            </a:r>
          </a:p>
          <a:p>
            <a:r>
              <a:rPr lang="en-US" sz="1800" b="1" dirty="0" smtClean="0"/>
              <a:t>GER: primary (123%), lower sec (49%), upper sec (25%)</a:t>
            </a:r>
            <a:endParaRPr lang="es-AR" sz="1800" b="1" dirty="0"/>
          </a:p>
          <a:p>
            <a:endParaRPr lang="en-US" dirty="0"/>
          </a:p>
        </p:txBody>
      </p:sp>
    </p:spTree>
    <p:extLst>
      <p:ext uri="{BB962C8B-B14F-4D97-AF65-F5344CB8AC3E}">
        <p14:creationId xmlns:p14="http://schemas.microsoft.com/office/powerpoint/2010/main" val="27437190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Rwanda ESP:  Strategy for Achieving Education Outcomes</a:t>
            </a:r>
            <a:endParaRPr lang="en-US" dirty="0"/>
          </a:p>
        </p:txBody>
      </p:sp>
      <p:sp>
        <p:nvSpPr>
          <p:cNvPr id="3" name="Content Placeholder 2"/>
          <p:cNvSpPr>
            <a:spLocks noGrp="1"/>
          </p:cNvSpPr>
          <p:nvPr>
            <p:ph idx="1"/>
          </p:nvPr>
        </p:nvSpPr>
        <p:spPr/>
        <p:txBody>
          <a:bodyPr/>
          <a:lstStyle/>
          <a:p>
            <a:r>
              <a:rPr lang="en-US" dirty="0" smtClean="0"/>
              <a:t>1. Increase access to 12 years basic education</a:t>
            </a:r>
          </a:p>
          <a:p>
            <a:r>
              <a:rPr lang="en-US" dirty="0" smtClean="0"/>
              <a:t>2. Improve supply of teachers</a:t>
            </a:r>
          </a:p>
          <a:p>
            <a:r>
              <a:rPr lang="en-US" dirty="0" smtClean="0"/>
              <a:t>3. Increase access to TVET</a:t>
            </a:r>
          </a:p>
          <a:p>
            <a:r>
              <a:rPr lang="en-US" dirty="0" smtClean="0"/>
              <a:t>4. Increase access to higher education</a:t>
            </a:r>
          </a:p>
          <a:p>
            <a:r>
              <a:rPr lang="en-US" dirty="0" smtClean="0"/>
              <a:t>5. Improve access to school readiness</a:t>
            </a:r>
          </a:p>
          <a:p>
            <a:r>
              <a:rPr lang="en-US" dirty="0" smtClean="0"/>
              <a:t>6. Strengthen Science, technology, innovation</a:t>
            </a:r>
          </a:p>
          <a:p>
            <a:r>
              <a:rPr lang="en-US" dirty="0" smtClean="0"/>
              <a:t>7. Increase adult basic education</a:t>
            </a:r>
          </a:p>
          <a:p>
            <a:r>
              <a:rPr lang="en-US" dirty="0" smtClean="0"/>
              <a:t>8. Improve administration</a:t>
            </a:r>
            <a:endParaRPr lang="en-US" dirty="0"/>
          </a:p>
        </p:txBody>
      </p:sp>
    </p:spTree>
    <p:extLst>
      <p:ext uri="{BB962C8B-B14F-4D97-AF65-F5344CB8AC3E}">
        <p14:creationId xmlns:p14="http://schemas.microsoft.com/office/powerpoint/2010/main" val="886208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Gross Enrollment Rate by Income (2000)</a:t>
            </a:r>
            <a:endParaRPr lang="en-US" dirty="0"/>
          </a:p>
        </p:txBody>
      </p:sp>
      <p:sp>
        <p:nvSpPr>
          <p:cNvPr id="3" name="Content Placeholder 2"/>
          <p:cNvSpPr>
            <a:spLocks noGrp="1"/>
          </p:cNvSpPr>
          <p:nvPr>
            <p:ph idx="1"/>
          </p:nvPr>
        </p:nvSpPr>
        <p:spPr/>
        <p:txBody>
          <a:bodyPr/>
          <a:lstStyle/>
          <a:p>
            <a:r>
              <a:rPr lang="en-US" dirty="0" smtClean="0"/>
              <a:t>Primary:  .78</a:t>
            </a:r>
          </a:p>
          <a:p>
            <a:r>
              <a:rPr lang="en-US" dirty="0" smtClean="0"/>
              <a:t>Secondary: .31</a:t>
            </a:r>
          </a:p>
          <a:p>
            <a:r>
              <a:rPr lang="en-US" dirty="0" smtClean="0"/>
              <a:t>Tertiary:  .03</a:t>
            </a:r>
            <a:endParaRPr lang="en-US" dirty="0"/>
          </a:p>
          <a:p>
            <a:r>
              <a:rPr lang="en-US" dirty="0" smtClean="0"/>
              <a:t>For primary schooling, children from the lowest income quintile were .78 times as likely to attend school as children from the highest income quintile.  For tertiary schooling, .03 times as likely.</a:t>
            </a:r>
            <a:endParaRPr lang="en-US" dirty="0"/>
          </a:p>
        </p:txBody>
      </p:sp>
    </p:spTree>
    <p:extLst>
      <p:ext uri="{BB962C8B-B14F-4D97-AF65-F5344CB8AC3E}">
        <p14:creationId xmlns:p14="http://schemas.microsoft.com/office/powerpoint/2010/main" val="2483940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Analyses</a:t>
            </a:r>
            <a:endParaRPr lang="en-US" dirty="0"/>
          </a:p>
        </p:txBody>
      </p:sp>
      <p:sp>
        <p:nvSpPr>
          <p:cNvPr id="3" name="Content Placeholder 2"/>
          <p:cNvSpPr>
            <a:spLocks noGrp="1"/>
          </p:cNvSpPr>
          <p:nvPr>
            <p:ph idx="1"/>
          </p:nvPr>
        </p:nvSpPr>
        <p:spPr/>
        <p:txBody>
          <a:bodyPr/>
          <a:lstStyle/>
          <a:p>
            <a:r>
              <a:rPr lang="en-US" dirty="0" smtClean="0"/>
              <a:t>1. Consistency between policy objectives and budget</a:t>
            </a:r>
          </a:p>
          <a:p>
            <a:r>
              <a:rPr lang="en-US" dirty="0" smtClean="0"/>
              <a:t>2. education as percentage of national budget</a:t>
            </a:r>
          </a:p>
          <a:p>
            <a:r>
              <a:rPr lang="en-US" dirty="0"/>
              <a:t>3</a:t>
            </a:r>
            <a:r>
              <a:rPr lang="en-US" dirty="0" smtClean="0"/>
              <a:t>. distribution of education budget by sub-sector</a:t>
            </a:r>
          </a:p>
          <a:p>
            <a:r>
              <a:rPr lang="en-US" dirty="0"/>
              <a:t>4</a:t>
            </a:r>
            <a:r>
              <a:rPr lang="en-US" dirty="0" smtClean="0"/>
              <a:t>. analysis of per-student cost by sub-sector</a:t>
            </a:r>
          </a:p>
          <a:p>
            <a:r>
              <a:rPr lang="en-US" dirty="0"/>
              <a:t>5</a:t>
            </a:r>
            <a:r>
              <a:rPr lang="en-US" dirty="0" smtClean="0"/>
              <a:t>. gender public expenditure incidence analysis</a:t>
            </a:r>
          </a:p>
          <a:p>
            <a:r>
              <a:rPr lang="en-US" dirty="0"/>
              <a:t>6</a:t>
            </a:r>
            <a:r>
              <a:rPr lang="en-US" dirty="0" smtClean="0"/>
              <a:t>. benefit incidence analysis</a:t>
            </a:r>
            <a:endParaRPr lang="en-US" dirty="0"/>
          </a:p>
        </p:txBody>
      </p:sp>
    </p:spTree>
    <p:extLst>
      <p:ext uri="{BB962C8B-B14F-4D97-AF65-F5344CB8AC3E}">
        <p14:creationId xmlns:p14="http://schemas.microsoft.com/office/powerpoint/2010/main" val="563215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ea typeface="+mj-ea"/>
              </a:rPr>
              <a:t>EU Role</a:t>
            </a:r>
            <a:endParaRPr lang="en-US" dirty="0">
              <a:ea typeface="+mj-ea"/>
            </a:endParaRPr>
          </a:p>
        </p:txBody>
      </p:sp>
      <p:sp>
        <p:nvSpPr>
          <p:cNvPr id="3" name="Content Placeholder 2"/>
          <p:cNvSpPr>
            <a:spLocks noGrp="1"/>
          </p:cNvSpPr>
          <p:nvPr>
            <p:ph idx="1"/>
          </p:nvPr>
        </p:nvSpPr>
        <p:spPr/>
        <p:txBody>
          <a:bodyPr/>
          <a:lstStyle/>
          <a:p>
            <a:pPr>
              <a:buFont typeface="Wingdings" charset="2"/>
              <a:buChar char="q"/>
              <a:defRPr/>
            </a:pPr>
            <a:endParaRPr lang="en-US">
              <a:ea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457200" y="2492375"/>
            <a:ext cx="8229600" cy="4176985"/>
          </a:xfrm>
        </p:spPr>
        <p:txBody>
          <a:bodyPr/>
          <a:lstStyle/>
          <a:p>
            <a:pPr marL="0" indent="0">
              <a:buNone/>
              <a:defRPr/>
            </a:pPr>
            <a:r>
              <a:rPr lang="en-US" b="1" dirty="0"/>
              <a:t>90% of education aid actually gets </a:t>
            </a:r>
            <a:r>
              <a:rPr lang="en-US" b="1" dirty="0" smtClean="0"/>
              <a:t>spent </a:t>
            </a:r>
            <a:r>
              <a:rPr lang="en-US" b="1" dirty="0"/>
              <a:t>in the </a:t>
            </a:r>
            <a:r>
              <a:rPr lang="en-US" b="1" dirty="0" smtClean="0"/>
              <a:t>recipient country</a:t>
            </a:r>
            <a:r>
              <a:rPr lang="en-US" b="1" dirty="0"/>
              <a:t>. </a:t>
            </a:r>
            <a:endParaRPr lang="en-US" b="1" dirty="0" smtClean="0"/>
          </a:p>
          <a:p>
            <a:pPr marL="0" indent="0">
              <a:buNone/>
              <a:defRPr/>
            </a:pPr>
            <a:endParaRPr lang="en-US" b="1" dirty="0">
              <a:ea typeface="+mn-ea"/>
            </a:endParaRPr>
          </a:p>
          <a:p>
            <a:pPr marL="0" lvl="1" indent="0">
              <a:lnSpc>
                <a:spcPts val="3000"/>
              </a:lnSpc>
              <a:spcBef>
                <a:spcPts val="0"/>
              </a:spcBef>
              <a:buClr>
                <a:schemeClr val="bg1"/>
              </a:buClr>
              <a:buNone/>
              <a:defRPr/>
            </a:pPr>
            <a:r>
              <a:rPr lang="en-US" dirty="0"/>
              <a:t>Answer:  False.  </a:t>
            </a:r>
            <a:r>
              <a:rPr lang="en-US" b="0" dirty="0"/>
              <a:t>About 70% of education aid is spent in the country (in health, about 86% of aid reaches the country).  This is the concept of country programmable aid (CPA) and is an element that can have a significant impact on education budgets in low income countries [the percentage tends to be relatively low in education in part because of scholarships to foreign countries that take a significant portion of aid to education]</a:t>
            </a:r>
          </a:p>
          <a:p>
            <a:pPr marL="0" indent="0">
              <a:buNone/>
              <a:defRPr/>
            </a:pPr>
            <a:endParaRPr lang="en-US" dirty="0">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Domestic financing for education has increased substantially in low-income countries in recent years.</a:t>
            </a:r>
            <a:endParaRPr lang="en-US" b="1" dirty="0">
              <a:ea typeface="+mn-ea"/>
            </a:endParaRPr>
          </a:p>
          <a:p>
            <a:pPr marL="0" lvl="1" indent="0">
              <a:lnSpc>
                <a:spcPts val="2400"/>
              </a:lnSpc>
              <a:spcBef>
                <a:spcPts val="0"/>
              </a:spcBef>
              <a:buClr>
                <a:schemeClr val="bg1"/>
              </a:buClr>
              <a:buNone/>
              <a:defRPr/>
            </a:pPr>
            <a:r>
              <a:rPr lang="en-US" dirty="0"/>
              <a:t>Answer:  </a:t>
            </a:r>
            <a:r>
              <a:rPr lang="en-US" b="0" dirty="0"/>
              <a:t>This one is actually </a:t>
            </a:r>
            <a:r>
              <a:rPr lang="en-US" dirty="0"/>
              <a:t>true.  </a:t>
            </a:r>
            <a:r>
              <a:rPr lang="en-US" b="0" dirty="0"/>
              <a:t>In the decade from 2002 to 2012, spending on education as a share of GDP </a:t>
            </a:r>
            <a:r>
              <a:rPr lang="en-US" b="0" dirty="0" smtClean="0"/>
              <a:t>increased </a:t>
            </a:r>
            <a:r>
              <a:rPr lang="en-US" b="0" dirty="0"/>
              <a:t>from 3.1% to 3.8% in low-income countries.  But there were several notable exceptions, including countries such as Chad and the Central African Republic that were already far from achieving EFA goals.  Domestic Resource Mobilization is a critical component of the Sustainable Development Goals, recognizing that aid alone will not fill the gap (aid accounts for about 20% of education financing in low income countries, and 1-2% in middle income countries).</a:t>
            </a:r>
            <a:endParaRPr lang="en-US" b="0" dirty="0">
              <a:ea typeface="+mn-ea"/>
            </a:endParaRPr>
          </a:p>
        </p:txBody>
      </p:sp>
    </p:spTree>
    <p:extLst>
      <p:ext uri="{BB962C8B-B14F-4D97-AF65-F5344CB8AC3E}">
        <p14:creationId xmlns:p14="http://schemas.microsoft.com/office/powerpoint/2010/main" val="6048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Government budgets </a:t>
            </a:r>
            <a:r>
              <a:rPr lang="en-US" b="1" dirty="0" smtClean="0"/>
              <a:t>in low-income countries reflect </a:t>
            </a:r>
            <a:r>
              <a:rPr lang="en-US" b="1" dirty="0"/>
              <a:t>increases for </a:t>
            </a:r>
            <a:r>
              <a:rPr lang="en-US" b="1" dirty="0" smtClean="0"/>
              <a:t>education over the past decade.</a:t>
            </a:r>
          </a:p>
          <a:p>
            <a:pPr marL="0" indent="0">
              <a:buNone/>
              <a:defRPr/>
            </a:pPr>
            <a:endParaRPr lang="en-US" dirty="0"/>
          </a:p>
          <a:p>
            <a:pPr marL="0" indent="0">
              <a:buNone/>
              <a:defRPr/>
            </a:pPr>
            <a:r>
              <a:rPr lang="en-US" b="1" dirty="0" smtClean="0"/>
              <a:t>Answer</a:t>
            </a:r>
            <a:r>
              <a:rPr lang="en-US" b="1" dirty="0"/>
              <a:t>:  </a:t>
            </a:r>
            <a:r>
              <a:rPr lang="en-US" dirty="0"/>
              <a:t>This is a bit of a trick question.  There are increases overall, because of increases in total budgets, but the share to education in the budget has generally declined in low-income countries, from 16% to 14%.  Countries capture much more of GDP than before, so education has improved, but not in relative terms.</a:t>
            </a:r>
            <a:endParaRPr lang="en-US" b="0" dirty="0">
              <a:ea typeface="+mn-ea"/>
            </a:endParaRPr>
          </a:p>
        </p:txBody>
      </p:sp>
    </p:spTree>
    <p:extLst>
      <p:ext uri="{BB962C8B-B14F-4D97-AF65-F5344CB8AC3E}">
        <p14:creationId xmlns:p14="http://schemas.microsoft.com/office/powerpoint/2010/main" val="155983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Public spending on education is generally pro-poor</a:t>
            </a:r>
            <a:r>
              <a:rPr lang="en-US" b="1" dirty="0" smtClean="0"/>
              <a:t>.</a:t>
            </a:r>
          </a:p>
          <a:p>
            <a:pPr marL="0" indent="0">
              <a:buNone/>
              <a:defRPr/>
            </a:pPr>
            <a:endParaRPr lang="en-US" b="1" dirty="0"/>
          </a:p>
          <a:p>
            <a:pPr marL="0" indent="0">
              <a:buNone/>
            </a:pPr>
            <a:r>
              <a:rPr lang="en-US" sz="2200" b="1" dirty="0" smtClean="0"/>
              <a:t>Answer</a:t>
            </a:r>
            <a:r>
              <a:rPr lang="en-US" sz="2200" b="1" dirty="0"/>
              <a:t>:  False.</a:t>
            </a:r>
            <a:r>
              <a:rPr lang="en-US" sz="2200" dirty="0"/>
              <a:t> According to a recent </a:t>
            </a:r>
            <a:r>
              <a:rPr lang="en-US" sz="2200" dirty="0" err="1"/>
              <a:t>Unicef</a:t>
            </a:r>
            <a:r>
              <a:rPr lang="en-US" sz="2200" dirty="0"/>
              <a:t> </a:t>
            </a:r>
            <a:r>
              <a:rPr lang="en-US" sz="2200" dirty="0" smtClean="0"/>
              <a:t>study*, </a:t>
            </a:r>
            <a:r>
              <a:rPr lang="en-US" sz="2200" dirty="0"/>
              <a:t>inequities in low-income countries are </a:t>
            </a:r>
            <a:r>
              <a:rPr lang="en-US" sz="2200" dirty="0" smtClean="0"/>
              <a:t>increasing: 46</a:t>
            </a:r>
            <a:r>
              <a:rPr lang="en-US" sz="2200" dirty="0"/>
              <a:t>% of public financing goes to the 10% of students who are the most educated, and the most wealthy.  In Malawi, 3% of tertiary financing goes to the bottom 2 income quintiles and 82% to the highest income quintile.</a:t>
            </a:r>
            <a:r>
              <a:rPr lang="en-US" sz="2200" dirty="0" smtClean="0">
                <a:effectLst/>
              </a:rPr>
              <a:t> </a:t>
            </a:r>
            <a:br>
              <a:rPr lang="en-US" sz="2200" dirty="0" smtClean="0">
                <a:effectLst/>
              </a:rPr>
            </a:br>
            <a:r>
              <a:rPr lang="en-US" sz="2200" dirty="0" smtClean="0">
                <a:effectLst/>
              </a:rPr>
              <a:t/>
            </a:r>
            <a:br>
              <a:rPr lang="en-US" sz="2200" dirty="0" smtClean="0">
                <a:effectLst/>
              </a:rPr>
            </a:br>
            <a:r>
              <a:rPr lang="en-US" sz="2200" dirty="0" smtClean="0">
                <a:effectLst/>
              </a:rPr>
              <a:t>*</a:t>
            </a:r>
            <a:r>
              <a:rPr lang="en-US" sz="1400" b="1" dirty="0" err="1" smtClean="0"/>
              <a:t>Unicef</a:t>
            </a:r>
            <a:r>
              <a:rPr lang="en-US" sz="1400" b="1" dirty="0" smtClean="0"/>
              <a:t> </a:t>
            </a:r>
            <a:r>
              <a:rPr lang="en-US" sz="1400" b="1" dirty="0"/>
              <a:t>(2015).  The Investment Case for Education and Equity.  New York:  </a:t>
            </a:r>
            <a:r>
              <a:rPr lang="en-US" sz="1400" b="1" dirty="0" err="1"/>
              <a:t>Unicef</a:t>
            </a:r>
            <a:r>
              <a:rPr lang="en-US" sz="1400" b="1" dirty="0"/>
              <a:t>.</a:t>
            </a:r>
          </a:p>
        </p:txBody>
      </p:sp>
    </p:spTree>
    <p:extLst>
      <p:ext uri="{BB962C8B-B14F-4D97-AF65-F5344CB8AC3E}">
        <p14:creationId xmlns:p14="http://schemas.microsoft.com/office/powerpoint/2010/main" val="184044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Public spending on primary education </a:t>
            </a:r>
            <a:r>
              <a:rPr lang="en-US" b="1" dirty="0" smtClean="0"/>
              <a:t>is </a:t>
            </a:r>
            <a:r>
              <a:rPr lang="en-US" b="1" dirty="0"/>
              <a:t>pro-poor</a:t>
            </a:r>
            <a:r>
              <a:rPr lang="en-US" b="1" dirty="0" smtClean="0"/>
              <a:t>.</a:t>
            </a:r>
            <a:br>
              <a:rPr lang="en-US" b="1" dirty="0" smtClean="0"/>
            </a:br>
            <a:endParaRPr lang="en-US" b="1" dirty="0"/>
          </a:p>
          <a:p>
            <a:pPr marL="0" lvl="1" indent="0">
              <a:lnSpc>
                <a:spcPts val="3200"/>
              </a:lnSpc>
              <a:spcBef>
                <a:spcPts val="0"/>
              </a:spcBef>
              <a:buNone/>
            </a:pPr>
            <a:r>
              <a:rPr lang="en-US" sz="2400" dirty="0" smtClean="0"/>
              <a:t>Answer</a:t>
            </a:r>
            <a:r>
              <a:rPr lang="en-US" sz="2400" dirty="0"/>
              <a:t>:  </a:t>
            </a:r>
            <a:r>
              <a:rPr lang="en-US" sz="2400" b="0" dirty="0"/>
              <a:t>This is </a:t>
            </a:r>
            <a:r>
              <a:rPr lang="en-US" sz="2400" dirty="0"/>
              <a:t>true</a:t>
            </a:r>
            <a:r>
              <a:rPr lang="en-US" sz="2400" b="0" dirty="0"/>
              <a:t>.  Public subsidies for primary education are among the most pro-poor expenditures a government can make—with 54% going to the lowest income quintiles and only 9% to the highest.</a:t>
            </a:r>
          </a:p>
        </p:txBody>
      </p:sp>
    </p:spTree>
    <p:extLst>
      <p:ext uri="{BB962C8B-B14F-4D97-AF65-F5344CB8AC3E}">
        <p14:creationId xmlns:p14="http://schemas.microsoft.com/office/powerpoint/2010/main" val="174529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smtClean="0"/>
              <a:t>Increased </a:t>
            </a:r>
            <a:r>
              <a:rPr lang="en-US" b="1" dirty="0"/>
              <a:t>financing is the key to improved learning outcomes.</a:t>
            </a:r>
            <a:r>
              <a:rPr lang="en-US" b="1" dirty="0" smtClean="0"/>
              <a:t/>
            </a:r>
            <a:br>
              <a:rPr lang="en-US" b="1" dirty="0" smtClean="0"/>
            </a:br>
            <a:endParaRPr lang="en-US" b="1" dirty="0"/>
          </a:p>
          <a:p>
            <a:pPr marL="0" lvl="1" indent="0">
              <a:lnSpc>
                <a:spcPts val="3200"/>
              </a:lnSpc>
              <a:spcBef>
                <a:spcPts val="0"/>
              </a:spcBef>
              <a:buNone/>
            </a:pPr>
            <a:r>
              <a:rPr lang="en-US" sz="2400" dirty="0" smtClean="0"/>
              <a:t>Answer</a:t>
            </a:r>
            <a:r>
              <a:rPr lang="en-US" sz="2400" dirty="0"/>
              <a:t>:  False.  </a:t>
            </a:r>
            <a:r>
              <a:rPr lang="en-US" sz="2400" b="0" dirty="0"/>
              <a:t>One might get this impression from much of the international advocacy around financing gaps, but higher spending has only a weak relationship with improved learning.  What matters most is how the money is spent (of course, increased spending that is used wisely could make a big difference).</a:t>
            </a:r>
          </a:p>
        </p:txBody>
      </p:sp>
    </p:spTree>
    <p:extLst>
      <p:ext uri="{BB962C8B-B14F-4D97-AF65-F5344CB8AC3E}">
        <p14:creationId xmlns:p14="http://schemas.microsoft.com/office/powerpoint/2010/main" val="2380557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smtClean="0"/>
              <a:t>True or False?</a:t>
            </a:r>
          </a:p>
        </p:txBody>
      </p:sp>
      <p:sp>
        <p:nvSpPr>
          <p:cNvPr id="3" name="Content Placeholder 2"/>
          <p:cNvSpPr>
            <a:spLocks noGrp="1"/>
          </p:cNvSpPr>
          <p:nvPr>
            <p:ph idx="1"/>
          </p:nvPr>
        </p:nvSpPr>
        <p:spPr>
          <a:xfrm>
            <a:off x="395536" y="2492375"/>
            <a:ext cx="8363272" cy="4176985"/>
          </a:xfrm>
        </p:spPr>
        <p:txBody>
          <a:bodyPr/>
          <a:lstStyle/>
          <a:p>
            <a:pPr marL="0" indent="0">
              <a:buNone/>
              <a:defRPr/>
            </a:pPr>
            <a:r>
              <a:rPr lang="en-US" b="1" dirty="0"/>
              <a:t>The three domestic policy areas that have made the biggest difference in terms of increasing </a:t>
            </a:r>
            <a:r>
              <a:rPr lang="en-US" b="1" dirty="0" smtClean="0"/>
              <a:t>enrolments </a:t>
            </a:r>
            <a:r>
              <a:rPr lang="en-US" b="1" dirty="0"/>
              <a:t>are:  fee abolition, school feeding, and conditional cash transfers</a:t>
            </a:r>
            <a:r>
              <a:rPr lang="en-US" b="1" dirty="0" smtClean="0"/>
              <a:t>.</a:t>
            </a:r>
            <a:br>
              <a:rPr lang="en-US" b="1" dirty="0" smtClean="0"/>
            </a:br>
            <a:endParaRPr lang="en-US" b="1" dirty="0"/>
          </a:p>
          <a:p>
            <a:pPr marL="0" lvl="1" indent="0">
              <a:lnSpc>
                <a:spcPts val="3200"/>
              </a:lnSpc>
              <a:spcBef>
                <a:spcPts val="0"/>
              </a:spcBef>
              <a:buNone/>
            </a:pPr>
            <a:r>
              <a:rPr lang="en-US" sz="2400" dirty="0" smtClean="0"/>
              <a:t>Answer</a:t>
            </a:r>
            <a:r>
              <a:rPr lang="en-US" sz="2400" dirty="0"/>
              <a:t>:  True.  </a:t>
            </a:r>
            <a:r>
              <a:rPr lang="en-US" sz="2400" b="0" dirty="0"/>
              <a:t>These are the ‘big three’, and where they can be effectively implemented, they have led to huge breakthroughs in enrolments. </a:t>
            </a:r>
          </a:p>
          <a:p>
            <a:pPr marL="0" lvl="1" indent="0">
              <a:lnSpc>
                <a:spcPts val="3200"/>
              </a:lnSpc>
              <a:spcBef>
                <a:spcPts val="0"/>
              </a:spcBef>
              <a:buNone/>
            </a:pPr>
            <a:endParaRPr lang="en-US" sz="2400" b="0" dirty="0"/>
          </a:p>
        </p:txBody>
      </p:sp>
    </p:spTree>
    <p:extLst>
      <p:ext uri="{BB962C8B-B14F-4D97-AF65-F5344CB8AC3E}">
        <p14:creationId xmlns:p14="http://schemas.microsoft.com/office/powerpoint/2010/main" val="226922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5311</TotalTime>
  <Words>1211</Words>
  <Application>Microsoft Office PowerPoint</Application>
  <PresentationFormat>On-screen Show (4:3)</PresentationFormat>
  <Paragraphs>183</Paragraphs>
  <Slides>28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0" baseType="lpstr">
      <vt:lpstr>Slide_Master</vt:lpstr>
      <vt:lpstr>Paint Shop Pro Image</vt:lpstr>
      <vt:lpstr>Financing Education</vt:lpstr>
      <vt:lpstr>Objectives:</vt:lpstr>
      <vt:lpstr>True or False?</vt:lpstr>
      <vt:lpstr>True or False?</vt:lpstr>
      <vt:lpstr>True or False?</vt:lpstr>
      <vt:lpstr>True or False?</vt:lpstr>
      <vt:lpstr>True or False?</vt:lpstr>
      <vt:lpstr>True or False?</vt:lpstr>
      <vt:lpstr>True or False?</vt:lpstr>
      <vt:lpstr>True or False?</vt:lpstr>
      <vt:lpstr>True or False?</vt:lpstr>
      <vt:lpstr>True or False?</vt:lpstr>
      <vt:lpstr>Key Concepts:</vt:lpstr>
      <vt:lpstr>Key Concepts:</vt:lpstr>
      <vt:lpstr>Some things to keep in mind</vt:lpstr>
      <vt:lpstr>Spending on what …</vt:lpstr>
      <vt:lpstr>But don’t get lost in the budget numbers</vt:lpstr>
      <vt:lpstr>Education expenditures and learning Spending and median math test scores</vt:lpstr>
      <vt:lpstr>Budget processes in Anglophone and Francophone Africa </vt:lpstr>
      <vt:lpstr>Budget processes in Anglophone and Francophone Africa </vt:lpstr>
      <vt:lpstr>Budget processes in Anglophone and Francophone Africa </vt:lpstr>
      <vt:lpstr>Equity  Is the current allocation of expenditures pro-poor? benefit incidence analysis</vt:lpstr>
      <vt:lpstr>Rwanda Education  Budget 2012 ($US)</vt:lpstr>
      <vt:lpstr>Sector Context</vt:lpstr>
      <vt:lpstr>Rwanda ESP:  Strategy for Achieving Education Outcomes</vt:lpstr>
      <vt:lpstr>Gross Enrollment Rate by Income (2000)</vt:lpstr>
      <vt:lpstr>Budget Analyses</vt:lpstr>
      <vt:lpstr>EU Role</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Andrea Valentini</cp:lastModifiedBy>
  <cp:revision>128</cp:revision>
  <dcterms:created xsi:type="dcterms:W3CDTF">2011-10-28T10:25:18Z</dcterms:created>
  <dcterms:modified xsi:type="dcterms:W3CDTF">2015-10-22T09:53:45Z</dcterms:modified>
</cp:coreProperties>
</file>