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6" r:id="rId3"/>
    <p:sldId id="271" r:id="rId4"/>
    <p:sldId id="272" r:id="rId5"/>
    <p:sldId id="277" r:id="rId6"/>
    <p:sldId id="307" r:id="rId7"/>
    <p:sldId id="289" r:id="rId8"/>
    <p:sldId id="282" r:id="rId9"/>
    <p:sldId id="284" r:id="rId10"/>
    <p:sldId id="303" r:id="rId11"/>
    <p:sldId id="308" r:id="rId12"/>
    <p:sldId id="294" r:id="rId13"/>
    <p:sldId id="287" r:id="rId14"/>
    <p:sldId id="288" r:id="rId15"/>
    <p:sldId id="296" r:id="rId16"/>
    <p:sldId id="297" r:id="rId17"/>
    <p:sldId id="309" r:id="rId18"/>
    <p:sldId id="298" r:id="rId19"/>
    <p:sldId id="299" r:id="rId20"/>
    <p:sldId id="300" r:id="rId21"/>
    <p:sldId id="301" r:id="rId22"/>
    <p:sldId id="312" r:id="rId23"/>
    <p:sldId id="302" r:id="rId24"/>
    <p:sldId id="304" r:id="rId25"/>
    <p:sldId id="280" r:id="rId26"/>
    <p:sldId id="310" r:id="rId27"/>
    <p:sldId id="305" r:id="rId28"/>
    <p:sldId id="306" r:id="rId29"/>
    <p:sldId id="290" r:id="rId30"/>
    <p:sldId id="311" r:id="rId31"/>
    <p:sldId id="281" r:id="rId32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EC1"/>
    <a:srgbClr val="3166CF"/>
    <a:srgbClr val="3E6FD2"/>
    <a:srgbClr val="BDDEFF"/>
    <a:srgbClr val="99CCFF"/>
    <a:srgbClr val="808080"/>
    <a:srgbClr val="FFD624"/>
    <a:srgbClr val="0F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718" autoAdjust="0"/>
  </p:normalViewPr>
  <p:slideViewPr>
    <p:cSldViewPr>
      <p:cViewPr>
        <p:scale>
          <a:sx n="83" d="100"/>
          <a:sy n="83" d="100"/>
        </p:scale>
        <p:origin x="-2424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6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6A0557C0-A728-443C-A749-67ED2C7B5B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6152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6" y="4680945"/>
            <a:ext cx="5375268" cy="443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6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548AAC7C-8B55-4F30-8F11-167A6A41390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6997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AAC7C-8B55-4F30-8F11-167A6A413905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5924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079">
              <a:defRPr/>
            </a:pPr>
            <a:r>
              <a:rPr lang="en-GB" dirty="0" smtClean="0"/>
              <a:t>TFAS=</a:t>
            </a:r>
            <a:r>
              <a:rPr lang="en-GB" baseline="0" dirty="0" smtClean="0"/>
              <a:t> </a:t>
            </a:r>
            <a:r>
              <a:rPr lang="en-US" dirty="0"/>
              <a:t>International Task Force on Teachers for EFA (funded by the GPGC)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AAC7C-8B55-4F30-8F11-167A6A413905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7889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50FEC34-2D25-4E4F-B904-653F96C15A23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4E6D0-DC76-430A-9EBF-9FAADA18AE3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6912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E2933-2B52-44D4-B15F-9F491EE760F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289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5A1C1-BA6D-44B2-8AFA-2B660665B6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1081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06480-B147-473E-9053-E6F8934F1C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8627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7BE45-488B-4826-834E-A21B72613AB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7151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A1A10-D353-4531-BF08-CA781269A78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6384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CA38C-246C-4D2D-BAB1-F304571E179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4675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3F784-0DA3-4424-A361-B3FAA4689D6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8476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4C887-58F8-4E36-AF87-75880D3C30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542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BA610-A17C-4D48-BD0C-94CF96E711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962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8B3AED9F-9912-4ED1-8FB2-9EF9A8F4984D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293096"/>
            <a:ext cx="8532812" cy="1944216"/>
          </a:xfrm>
        </p:spPr>
        <p:txBody>
          <a:bodyPr/>
          <a:lstStyle/>
          <a:p>
            <a:pPr algn="ctr"/>
            <a:endParaRPr lang="en-GB" altLang="en-US" sz="2800" dirty="0" smtClean="0"/>
          </a:p>
          <a:p>
            <a:pPr algn="ctr"/>
            <a:r>
              <a:rPr lang="en-GB" altLang="en-US" sz="2800" dirty="0" smtClean="0"/>
              <a:t>Session 10:  Learning and Assessment</a:t>
            </a:r>
            <a:endParaRPr lang="en-GB" alt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628800"/>
            <a:ext cx="8208466" cy="1727175"/>
          </a:xfrm>
        </p:spPr>
        <p:txBody>
          <a:bodyPr/>
          <a:lstStyle/>
          <a:p>
            <a:pPr algn="ctr"/>
            <a:r>
              <a:rPr lang="en-US" sz="4000" dirty="0" smtClean="0"/>
              <a:t>Annual Education </a:t>
            </a:r>
            <a:br>
              <a:rPr lang="en-US" sz="4000" dirty="0" smtClean="0"/>
            </a:br>
            <a:r>
              <a:rPr lang="en-US" sz="4000" dirty="0" smtClean="0"/>
              <a:t>and TVET Seminar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3429000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smtClean="0">
                <a:solidFill>
                  <a:schemeClr val="bg1"/>
                </a:solidFill>
              </a:rPr>
              <a:t>19-23 October 2015, Brussels </a:t>
            </a:r>
            <a:endParaRPr lang="en-GB" sz="2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 smtClean="0"/>
              <a:t>Assessment 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sz="2800" b="1" i="0" dirty="0"/>
          </a:p>
          <a:p>
            <a:pPr algn="ctr"/>
            <a:r>
              <a:rPr lang="en-GB" sz="2800" b="1" i="0" dirty="0" smtClean="0"/>
              <a:t>What </a:t>
            </a:r>
            <a:r>
              <a:rPr lang="en-GB" sz="2800" b="1" i="0" dirty="0" smtClean="0"/>
              <a:t>do we </a:t>
            </a:r>
            <a:r>
              <a:rPr lang="en-GB" sz="2800" b="1" i="0" dirty="0" smtClean="0"/>
              <a:t>mean?</a:t>
            </a:r>
          </a:p>
          <a:p>
            <a:pPr algn="ctr"/>
            <a:endParaRPr lang="en-GB" sz="2800" b="1" i="0" dirty="0"/>
          </a:p>
          <a:p>
            <a:pPr algn="ctr"/>
            <a:endParaRPr lang="en-GB" sz="2800" b="1" i="0" dirty="0" smtClean="0"/>
          </a:p>
          <a:p>
            <a:pPr algn="ctr"/>
            <a:r>
              <a:rPr lang="en-GB" sz="2800" i="0" dirty="0" smtClean="0"/>
              <a:t>Discussion </a:t>
            </a:r>
            <a:r>
              <a:rPr lang="en-GB" sz="2800" i="0" dirty="0"/>
              <a:t>Paper on Learning </a:t>
            </a:r>
            <a:r>
              <a:rPr lang="en-GB" sz="2800" i="0" dirty="0" smtClean="0"/>
              <a:t>Assessments</a:t>
            </a:r>
          </a:p>
          <a:p>
            <a:pPr algn="ctr"/>
            <a:r>
              <a:rPr lang="en-GB" sz="2800" i="0" dirty="0" smtClean="0"/>
              <a:t>December 2014</a:t>
            </a:r>
            <a:endParaRPr lang="en-GB" sz="2800" i="0" dirty="0"/>
          </a:p>
          <a:p>
            <a:pPr algn="ctr"/>
            <a:endParaRPr lang="en-GB" sz="2800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3977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8716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 smtClean="0"/>
              <a:t>Assessment – purposes and priorities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i="0" dirty="0" smtClean="0"/>
              <a:t>Exams and assessment – similar but different</a:t>
            </a:r>
          </a:p>
          <a:p>
            <a:endParaRPr lang="en-GB" sz="2000" i="0" dirty="0"/>
          </a:p>
          <a:p>
            <a:r>
              <a:rPr lang="en-GB" sz="2000" i="0" dirty="0" smtClean="0"/>
              <a:t>Exams – based on school curricula -  intended to sort all children for future options</a:t>
            </a:r>
          </a:p>
          <a:p>
            <a:endParaRPr lang="en-GB" sz="2000" i="0" dirty="0"/>
          </a:p>
          <a:p>
            <a:r>
              <a:rPr lang="en-GB" sz="2000" i="0" dirty="0" smtClean="0"/>
              <a:t>Formative assessment – provides feedback to teachers re all children's performance – to improve learning</a:t>
            </a:r>
          </a:p>
          <a:p>
            <a:endParaRPr lang="en-GB" sz="2000" i="0" dirty="0"/>
          </a:p>
          <a:p>
            <a:r>
              <a:rPr lang="en-GB" sz="2000" i="0" dirty="0" smtClean="0"/>
              <a:t>Summative assessment – </a:t>
            </a:r>
            <a:r>
              <a:rPr lang="en-GB" sz="2000" i="0" dirty="0" smtClean="0"/>
              <a:t>measurement </a:t>
            </a:r>
            <a:r>
              <a:rPr lang="en-GB" sz="2000" i="0" dirty="0" smtClean="0"/>
              <a:t>of learning to test the 'health of education</a:t>
            </a:r>
            <a:r>
              <a:rPr lang="en-GB" sz="2000" i="0" dirty="0" smtClean="0"/>
              <a:t>' – often sample-based</a:t>
            </a:r>
            <a:endParaRPr lang="en-GB" sz="20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1547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 smtClean="0"/>
              <a:t>Assessment levels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i="0" dirty="0" smtClean="0"/>
              <a:t>Assessment can take place at various levels:</a:t>
            </a:r>
          </a:p>
          <a:p>
            <a:r>
              <a:rPr lang="en-GB" sz="2000" i="0" dirty="0" smtClean="0"/>
              <a:t>1	Classroom / school</a:t>
            </a:r>
          </a:p>
          <a:p>
            <a:r>
              <a:rPr lang="en-GB" sz="2000" i="0" dirty="0"/>
              <a:t>2</a:t>
            </a:r>
            <a:r>
              <a:rPr lang="en-GB" sz="2000" i="0" dirty="0" smtClean="0"/>
              <a:t>	Sub-national (districts, provinces </a:t>
            </a:r>
            <a:r>
              <a:rPr lang="en-GB" sz="2000" i="0" dirty="0" err="1" smtClean="0"/>
              <a:t>etc</a:t>
            </a:r>
            <a:r>
              <a:rPr lang="en-GB" sz="2000" i="0" dirty="0" smtClean="0"/>
              <a:t>)</a:t>
            </a:r>
          </a:p>
          <a:p>
            <a:r>
              <a:rPr lang="en-GB" sz="2000" i="0" dirty="0"/>
              <a:t>3</a:t>
            </a:r>
            <a:r>
              <a:rPr lang="en-GB" sz="2000" i="0" dirty="0" smtClean="0"/>
              <a:t>	</a:t>
            </a:r>
            <a:r>
              <a:rPr lang="en-GB" sz="2000" i="0" u="sng" dirty="0" smtClean="0"/>
              <a:t>National assessments </a:t>
            </a:r>
          </a:p>
          <a:p>
            <a:r>
              <a:rPr lang="en-GB" sz="2000" i="0" dirty="0"/>
              <a:t>4</a:t>
            </a:r>
            <a:r>
              <a:rPr lang="en-GB" sz="2000" i="0" dirty="0" smtClean="0"/>
              <a:t>	</a:t>
            </a:r>
            <a:r>
              <a:rPr lang="en-GB" sz="2000" i="0" u="sng" dirty="0" smtClean="0"/>
              <a:t>Participation in regional learning assessments</a:t>
            </a:r>
            <a:r>
              <a:rPr lang="en-GB" sz="2000" b="1" i="0" dirty="0" smtClean="0"/>
              <a:t> </a:t>
            </a:r>
          </a:p>
          <a:p>
            <a:r>
              <a:rPr lang="en-GB" sz="2000" i="0" dirty="0"/>
              <a:t>5</a:t>
            </a:r>
            <a:r>
              <a:rPr lang="en-GB" sz="2000" i="0" dirty="0" smtClean="0"/>
              <a:t>	</a:t>
            </a:r>
            <a:r>
              <a:rPr lang="en-GB" sz="2000" i="0" u="sng" dirty="0" smtClean="0"/>
              <a:t>Participation in international learning assessments</a:t>
            </a:r>
          </a:p>
          <a:p>
            <a:endParaRPr lang="en-GB" sz="2000" i="0" dirty="0"/>
          </a:p>
          <a:p>
            <a:r>
              <a:rPr lang="en-GB" sz="2000" i="0" dirty="0" smtClean="0"/>
              <a:t>- 1 and 2 can be formative and/or summative </a:t>
            </a:r>
          </a:p>
          <a:p>
            <a:r>
              <a:rPr lang="en-GB" sz="2000" i="0" dirty="0" smtClean="0"/>
              <a:t>- 3, 4 and 5 are usually summative  </a:t>
            </a:r>
            <a:endParaRPr lang="en-GB" sz="20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7720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 smtClean="0"/>
              <a:t>International learning assessments (ILAs)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i="0" dirty="0" smtClean="0"/>
              <a:t>1. Programme </a:t>
            </a:r>
            <a:r>
              <a:rPr lang="en-GB" sz="2000" i="0" dirty="0" smtClean="0"/>
              <a:t>for International Student Assessment (</a:t>
            </a:r>
            <a:r>
              <a:rPr lang="en-GB" sz="2000" i="0" dirty="0" smtClean="0"/>
              <a:t>PISA) 2.Trends </a:t>
            </a:r>
            <a:r>
              <a:rPr lang="en-GB" sz="2000" i="0" dirty="0" smtClean="0"/>
              <a:t>in International Maths and Science Study (TIMMS</a:t>
            </a:r>
            <a:r>
              <a:rPr lang="en-GB" sz="2000" i="0" dirty="0" smtClean="0"/>
              <a:t>) 3. Progress </a:t>
            </a:r>
            <a:r>
              <a:rPr lang="en-GB" sz="2000" i="0" dirty="0" smtClean="0"/>
              <a:t>in International Reading Literacy Study (PIRLS</a:t>
            </a:r>
            <a:r>
              <a:rPr lang="en-GB" sz="2000" i="0" dirty="0" smtClean="0"/>
              <a:t>)</a:t>
            </a:r>
          </a:p>
          <a:p>
            <a:endParaRPr lang="en-GB" sz="2000" i="0" dirty="0"/>
          </a:p>
          <a:p>
            <a:r>
              <a:rPr lang="en-GB" sz="2000" i="0" dirty="0" smtClean="0"/>
              <a:t>-	Develop cross-country comparisons</a:t>
            </a:r>
          </a:p>
          <a:p>
            <a:r>
              <a:rPr lang="en-GB" sz="2000" i="0" dirty="0" smtClean="0"/>
              <a:t>-	Provide league tables to rank achievement</a:t>
            </a:r>
          </a:p>
          <a:p>
            <a:r>
              <a:rPr lang="en-GB" sz="2000" i="0" dirty="0" smtClean="0"/>
              <a:t>-	Measure international learning trends over time</a:t>
            </a:r>
          </a:p>
          <a:p>
            <a:r>
              <a:rPr lang="en-GB" sz="2000" i="0" dirty="0" smtClean="0"/>
              <a:t>-	Monitor/evaluate quality of student learning outcomes</a:t>
            </a:r>
          </a:p>
          <a:p>
            <a:r>
              <a:rPr lang="en-GB" sz="2000" i="0" dirty="0" smtClean="0"/>
              <a:t>-	Support within-country analysis to compare </a:t>
            </a:r>
            <a:endParaRPr lang="en-GB" sz="20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4623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 smtClean="0"/>
              <a:t>Regional learning assessments (RLAs)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i="0" dirty="0" smtClean="0"/>
              <a:t>1. Latin American Laboratory for Assessment of Quality in Education (LLECE)</a:t>
            </a:r>
          </a:p>
          <a:p>
            <a:endParaRPr lang="en-GB" sz="2000" i="0" dirty="0" smtClean="0"/>
          </a:p>
          <a:p>
            <a:r>
              <a:rPr lang="en-GB" sz="2000" i="0" dirty="0" smtClean="0"/>
              <a:t>2. Southern and Eastern African Consortium for the Monitoring of Education Quality (SACMEQ)</a:t>
            </a:r>
          </a:p>
          <a:p>
            <a:endParaRPr lang="en-GB" sz="2000" i="0" dirty="0" smtClean="0"/>
          </a:p>
          <a:p>
            <a:r>
              <a:rPr lang="en-GB" sz="2000" i="0" dirty="0" smtClean="0"/>
              <a:t>3. Program for the Analysis of Educational Systems of the CONFEMEN (PASEC) </a:t>
            </a:r>
            <a:endParaRPr lang="en-GB" sz="20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4669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 smtClean="0"/>
              <a:t>PISA for Development (</a:t>
            </a:r>
            <a:r>
              <a:rPr lang="en-GB" sz="2800" dirty="0" smtClean="0"/>
              <a:t>PISA-D</a:t>
            </a:r>
            <a:r>
              <a:rPr lang="en-GB" sz="2800" dirty="0" smtClean="0"/>
              <a:t>)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000" i="0" dirty="0" smtClean="0"/>
          </a:p>
          <a:p>
            <a:r>
              <a:rPr lang="en-GB" sz="2000" i="0" dirty="0" smtClean="0"/>
              <a:t>Based on PISA – measuring cumulative learning achievement of 15 year-olds in reading, maths and science</a:t>
            </a:r>
          </a:p>
          <a:p>
            <a:endParaRPr lang="en-GB" sz="2000" i="0" dirty="0"/>
          </a:p>
          <a:p>
            <a:r>
              <a:rPr lang="en-GB" sz="2000" i="0" dirty="0" smtClean="0"/>
              <a:t>PISA-D launched 2014 </a:t>
            </a:r>
            <a:r>
              <a:rPr lang="en-GB" sz="2000" i="0" dirty="0" smtClean="0"/>
              <a:t>to increase developing country participation – improving contextual relevance and policy focus – </a:t>
            </a:r>
            <a:r>
              <a:rPr lang="en-GB" sz="2000" i="0" dirty="0" err="1" smtClean="0"/>
              <a:t>inc.</a:t>
            </a:r>
            <a:r>
              <a:rPr lang="en-GB" sz="2000" i="0" dirty="0" smtClean="0"/>
              <a:t> youth literacy, girls education and ways of assessing </a:t>
            </a:r>
            <a:r>
              <a:rPr lang="en-GB" sz="2000" i="0" dirty="0" smtClean="0"/>
              <a:t>out-of-school children. </a:t>
            </a:r>
            <a:endParaRPr lang="en-GB" sz="2000" i="0" dirty="0" smtClean="0"/>
          </a:p>
          <a:p>
            <a:endParaRPr lang="en-GB" sz="20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6815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/>
              <a:t>PISA for Development (PISA-D)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i="0" dirty="0"/>
              <a:t>1</a:t>
            </a:r>
            <a:r>
              <a:rPr lang="en-GB" sz="2000" i="0" baseline="30000" dirty="0"/>
              <a:t>st</a:t>
            </a:r>
            <a:r>
              <a:rPr lang="en-GB" sz="2000" i="0" dirty="0"/>
              <a:t> cohort - 7 countries – </a:t>
            </a:r>
            <a:r>
              <a:rPr lang="en-GB" sz="2000" i="0" dirty="0" smtClean="0"/>
              <a:t>Cambodia, Ecuador, Guatemala, Honduras, Paraguay, Senegal and Zambia</a:t>
            </a:r>
          </a:p>
          <a:p>
            <a:endParaRPr lang="en-GB" sz="2000" i="0" dirty="0"/>
          </a:p>
          <a:p>
            <a:r>
              <a:rPr lang="en-GB" sz="2000" i="0" dirty="0" smtClean="0"/>
              <a:t>Considering extending to </a:t>
            </a:r>
            <a:r>
              <a:rPr lang="en-GB" sz="2000" i="0" dirty="0" err="1"/>
              <a:t>eg</a:t>
            </a:r>
            <a:r>
              <a:rPr lang="en-GB" sz="2000" i="0" dirty="0"/>
              <a:t> </a:t>
            </a:r>
            <a:r>
              <a:rPr lang="en-GB" sz="2000" i="0" dirty="0" smtClean="0"/>
              <a:t>Rwanda, South </a:t>
            </a:r>
            <a:r>
              <a:rPr lang="en-GB" sz="2000" i="0" dirty="0"/>
              <a:t>Africa</a:t>
            </a:r>
          </a:p>
          <a:p>
            <a:endParaRPr lang="en-GB" sz="2000" i="0" dirty="0"/>
          </a:p>
          <a:p>
            <a:r>
              <a:rPr lang="en-GB" sz="2000" i="0" dirty="0" smtClean="0"/>
              <a:t>1. Extending </a:t>
            </a:r>
            <a:r>
              <a:rPr lang="en-GB" sz="2000" i="0" dirty="0"/>
              <a:t>test instruments to wider range of performance</a:t>
            </a:r>
          </a:p>
          <a:p>
            <a:r>
              <a:rPr lang="en-GB" sz="2000" i="0" dirty="0" smtClean="0"/>
              <a:t>2. Tests and surveys </a:t>
            </a:r>
            <a:r>
              <a:rPr lang="en-GB" sz="2000" i="0" dirty="0"/>
              <a:t>++ to capture contextual info </a:t>
            </a:r>
            <a:r>
              <a:rPr lang="en-GB" sz="2000" i="0" dirty="0" err="1"/>
              <a:t>eg</a:t>
            </a:r>
            <a:r>
              <a:rPr lang="en-GB" sz="2000" i="0" dirty="0"/>
              <a:t> households</a:t>
            </a:r>
          </a:p>
          <a:p>
            <a:r>
              <a:rPr lang="en-GB" sz="2000" i="0" dirty="0" smtClean="0"/>
              <a:t>3.  Approaches </a:t>
            </a:r>
            <a:r>
              <a:rPr lang="en-GB" sz="2000" i="0" dirty="0"/>
              <a:t>to assess out-of-school youth. </a:t>
            </a:r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2312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/>
              <a:t>National capacities for assessment?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1" i="0" dirty="0" smtClean="0"/>
              <a:t>Key factors from SACMEQ:</a:t>
            </a:r>
            <a:endParaRPr lang="en-GB" sz="2000" b="1" i="0" dirty="0"/>
          </a:p>
          <a:p>
            <a:r>
              <a:rPr lang="en-GB" sz="2000" i="0" dirty="0" smtClean="0"/>
              <a:t>- Organisational culture of host ministry</a:t>
            </a:r>
          </a:p>
          <a:p>
            <a:r>
              <a:rPr lang="en-GB" sz="2000" i="0" dirty="0" smtClean="0"/>
              <a:t>- Technical/advocacy skills of national co-ordinating bodies </a:t>
            </a:r>
          </a:p>
          <a:p>
            <a:r>
              <a:rPr lang="en-GB" sz="2000" i="0" dirty="0" smtClean="0"/>
              <a:t>- Other forces impacting on education reform</a:t>
            </a:r>
          </a:p>
          <a:p>
            <a:endParaRPr lang="en-GB" sz="2000" i="0" dirty="0" smtClean="0"/>
          </a:p>
          <a:p>
            <a:r>
              <a:rPr lang="en-GB" sz="2000" b="1" i="0" dirty="0"/>
              <a:t>a</a:t>
            </a:r>
            <a:r>
              <a:rPr lang="en-GB" sz="2000" b="1" i="0" dirty="0" smtClean="0"/>
              <a:t>nd more broadly:</a:t>
            </a:r>
            <a:endParaRPr lang="en-GB" sz="2000" b="1" i="0" dirty="0"/>
          </a:p>
          <a:p>
            <a:r>
              <a:rPr lang="en-GB" sz="2000" i="0" dirty="0" smtClean="0"/>
              <a:t>- Integrate </a:t>
            </a:r>
            <a:r>
              <a:rPr lang="en-GB" sz="2000" i="0" dirty="0"/>
              <a:t>assessments within policy-making processes</a:t>
            </a:r>
          </a:p>
          <a:p>
            <a:r>
              <a:rPr lang="en-GB" sz="2000" i="0" dirty="0" smtClean="0"/>
              <a:t>- Improve </a:t>
            </a:r>
            <a:r>
              <a:rPr lang="en-GB" sz="2000" i="0" dirty="0"/>
              <a:t>staff capacities, technical quality of assessments</a:t>
            </a:r>
          </a:p>
          <a:p>
            <a:r>
              <a:rPr lang="en-GB" sz="2000" i="0" dirty="0" smtClean="0"/>
              <a:t>- Communication </a:t>
            </a:r>
            <a:r>
              <a:rPr lang="en-GB" sz="2000" i="0" dirty="0"/>
              <a:t>and dissemination strategy </a:t>
            </a:r>
            <a:r>
              <a:rPr lang="en-GB" sz="2000" i="0" dirty="0" smtClean="0"/>
              <a:t>(media ++)</a:t>
            </a:r>
            <a:endParaRPr lang="en-GB" sz="2000" i="0" dirty="0"/>
          </a:p>
          <a:p>
            <a:endParaRPr lang="en-GB" sz="2000" i="0" dirty="0" smtClean="0"/>
          </a:p>
          <a:p>
            <a:endParaRPr lang="en-GB" sz="20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5758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/>
              <a:t>System Approach for Better Education </a:t>
            </a:r>
            <a:r>
              <a:rPr lang="en-GB" sz="2800" dirty="0" smtClean="0"/>
              <a:t>Results (SABER)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i="0" dirty="0" smtClean="0"/>
              <a:t>Diagnostic toolkit allows countries to assess current capacities for assessment; to plan to develop assessment systems; and to learn from other policies and practices</a:t>
            </a:r>
          </a:p>
          <a:p>
            <a:endParaRPr lang="en-GB" sz="2000" i="0" dirty="0"/>
          </a:p>
          <a:p>
            <a:r>
              <a:rPr lang="en-GB" sz="2000" i="0" dirty="0" smtClean="0"/>
              <a:t>3 drivers of information – enabling context, system alignment, assessment quality. </a:t>
            </a:r>
          </a:p>
          <a:p>
            <a:r>
              <a:rPr lang="en-GB" sz="2000" i="0" dirty="0" smtClean="0"/>
              <a:t>Rating: latent, emerging, established, advanced</a:t>
            </a:r>
          </a:p>
          <a:p>
            <a:endParaRPr lang="en-GB" sz="2000" i="0" dirty="0"/>
          </a:p>
          <a:p>
            <a:r>
              <a:rPr lang="en-GB" sz="2000" dirty="0" smtClean="0"/>
              <a:t>'strengthen the enabling context … enhancing institutional quality before assessment quality is more likely to succeed</a:t>
            </a:r>
            <a:r>
              <a:rPr lang="en-GB" sz="2000" i="0" dirty="0" smtClean="0"/>
              <a:t>'</a:t>
            </a:r>
            <a:endParaRPr lang="en-GB" sz="2000" i="0" dirty="0"/>
          </a:p>
          <a:p>
            <a:endParaRPr lang="en-GB" sz="2000" i="0" dirty="0" smtClean="0"/>
          </a:p>
          <a:p>
            <a:endParaRPr lang="en-GB" sz="20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19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5799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Learning and assessment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20889"/>
            <a:ext cx="8136904" cy="3888432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b="1" i="0" dirty="0" smtClean="0"/>
              <a:t>Learning- Issues and Challenges</a:t>
            </a:r>
          </a:p>
          <a:p>
            <a:pPr marL="649224" lvl="1" indent="-374904">
              <a:spcBef>
                <a:spcPts val="600"/>
              </a:spcBef>
              <a:defRPr/>
            </a:pPr>
            <a:r>
              <a:rPr lang="en-US" sz="2000" b="0" dirty="0" smtClean="0"/>
              <a:t>Starting with learners</a:t>
            </a:r>
          </a:p>
          <a:p>
            <a:pPr marL="649224" lvl="1" indent="-374904">
              <a:spcBef>
                <a:spcPts val="600"/>
              </a:spcBef>
              <a:defRPr/>
            </a:pPr>
            <a:r>
              <a:rPr lang="en-US" sz="2000" b="0" dirty="0" smtClean="0"/>
              <a:t>Learning in crisis</a:t>
            </a:r>
          </a:p>
          <a:p>
            <a:pPr marL="649224" lvl="1" indent="-374904">
              <a:spcBef>
                <a:spcPts val="600"/>
              </a:spcBef>
              <a:defRPr/>
            </a:pPr>
            <a:r>
              <a:rPr lang="en-US" b="0" dirty="0" smtClean="0"/>
              <a:t>What's our response?</a:t>
            </a:r>
            <a:endParaRPr lang="en-US" sz="2000" b="0" dirty="0" smtClean="0"/>
          </a:p>
          <a:p>
            <a:pPr marL="274320" lvl="1" indent="0">
              <a:spcBef>
                <a:spcPts val="600"/>
              </a:spcBef>
              <a:buNone/>
              <a:defRPr/>
            </a:pPr>
            <a:endParaRPr lang="en-US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i="0" dirty="0" smtClean="0"/>
              <a:t>Assessment – Issues and Challenges</a:t>
            </a:r>
            <a:endParaRPr lang="en-US" sz="2000" b="1" i="0" dirty="0"/>
          </a:p>
          <a:p>
            <a:pPr marL="649224" lvl="1" indent="-374904">
              <a:spcBef>
                <a:spcPts val="600"/>
              </a:spcBef>
              <a:defRPr/>
            </a:pPr>
            <a:r>
              <a:rPr lang="en-US" b="0" dirty="0"/>
              <a:t>Purposes and Priorities</a:t>
            </a:r>
          </a:p>
          <a:p>
            <a:pPr marL="649224" lvl="1" indent="-374904">
              <a:spcBef>
                <a:spcPts val="600"/>
              </a:spcBef>
              <a:defRPr/>
            </a:pPr>
            <a:r>
              <a:rPr lang="en-US" b="0" dirty="0" smtClean="0"/>
              <a:t>Issues in Assessment - measuring </a:t>
            </a:r>
            <a:r>
              <a:rPr lang="en-US" b="0" dirty="0"/>
              <a:t>success? </a:t>
            </a:r>
          </a:p>
          <a:p>
            <a:pPr marL="649224" lvl="1" indent="-374904">
              <a:spcBef>
                <a:spcPts val="600"/>
              </a:spcBef>
              <a:defRPr/>
            </a:pPr>
            <a:r>
              <a:rPr lang="en-US" b="0" dirty="0"/>
              <a:t>What does this mean for us? 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953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/>
              <a:t>National capacities </a:t>
            </a:r>
            <a:r>
              <a:rPr lang="en-GB" sz="2800" dirty="0" smtClean="0"/>
              <a:t>in Brazil and India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i="0" dirty="0" smtClean="0"/>
              <a:t>Over 20 years Brazil has developed a reliable nationwide tracking of enrolment and learning levels.  </a:t>
            </a:r>
            <a:r>
              <a:rPr lang="en-GB" sz="2000" i="0" dirty="0" smtClean="0"/>
              <a:t>Lessons:</a:t>
            </a:r>
            <a:endParaRPr lang="en-GB" sz="2000" i="0" dirty="0" smtClean="0"/>
          </a:p>
          <a:p>
            <a:r>
              <a:rPr lang="en-GB" sz="2000" i="0" dirty="0" smtClean="0"/>
              <a:t>-  Developing national capacities – a long-term project</a:t>
            </a:r>
          </a:p>
          <a:p>
            <a:r>
              <a:rPr lang="en-GB" sz="2000" i="0" dirty="0" smtClean="0"/>
              <a:t>-  Political leadership is vital</a:t>
            </a:r>
          </a:p>
          <a:p>
            <a:r>
              <a:rPr lang="en-GB" sz="2000" i="0" dirty="0" smtClean="0"/>
              <a:t>-  Clear policy framework/ownership by designated body</a:t>
            </a:r>
          </a:p>
          <a:p>
            <a:r>
              <a:rPr lang="en-GB" sz="2000" i="0" dirty="0" smtClean="0"/>
              <a:t>-  Assessment body not overloaded with tasks</a:t>
            </a:r>
          </a:p>
          <a:p>
            <a:r>
              <a:rPr lang="en-GB" sz="2000" i="0" dirty="0" smtClean="0"/>
              <a:t>-  Build staff </a:t>
            </a:r>
            <a:r>
              <a:rPr lang="en-GB" sz="2000" i="0" dirty="0" smtClean="0"/>
              <a:t>capacity</a:t>
            </a:r>
          </a:p>
          <a:p>
            <a:r>
              <a:rPr lang="en-GB" sz="2000" i="0" dirty="0" smtClean="0"/>
              <a:t>-  Still to develop links between assessment and TTIs</a:t>
            </a:r>
            <a:endParaRPr lang="en-GB" sz="2000" i="0" dirty="0" smtClean="0"/>
          </a:p>
          <a:p>
            <a:endParaRPr lang="en-GB" sz="2000" i="0" dirty="0"/>
          </a:p>
          <a:p>
            <a:r>
              <a:rPr lang="en-GB" sz="2000" i="0" dirty="0" smtClean="0"/>
              <a:t>India – ASER citizen-led annual assessment, for 10 years</a:t>
            </a:r>
            <a:endParaRPr lang="en-GB" sz="20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5409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 smtClean="0"/>
              <a:t>Learning assessments - Challenges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i="0" dirty="0" smtClean="0"/>
              <a:t>Developing a culture that values and uses evidence</a:t>
            </a:r>
            <a:endParaRPr lang="en-GB" sz="2000" i="0" dirty="0" smtClean="0"/>
          </a:p>
          <a:p>
            <a:endParaRPr lang="en-GB" sz="2000" i="0" dirty="0" smtClean="0"/>
          </a:p>
          <a:p>
            <a:r>
              <a:rPr lang="en-GB" sz="2000" i="0" dirty="0" smtClean="0"/>
              <a:t>High political stakes - lack </a:t>
            </a:r>
            <a:r>
              <a:rPr lang="en-GB" sz="2000" i="0" dirty="0" smtClean="0"/>
              <a:t>of </a:t>
            </a:r>
            <a:r>
              <a:rPr lang="en-GB" sz="2000" i="0" dirty="0" smtClean="0"/>
              <a:t>consistent political </a:t>
            </a:r>
            <a:r>
              <a:rPr lang="en-GB" sz="2000" i="0" dirty="0" smtClean="0"/>
              <a:t>interest </a:t>
            </a:r>
            <a:endParaRPr lang="en-GB" sz="2000" i="0" dirty="0" smtClean="0"/>
          </a:p>
          <a:p>
            <a:endParaRPr lang="en-GB" sz="2000" i="0" dirty="0" smtClean="0"/>
          </a:p>
          <a:p>
            <a:r>
              <a:rPr lang="en-GB" sz="2000" i="0" dirty="0" smtClean="0"/>
              <a:t>Recognising learning assessment is only one aspect of quality education</a:t>
            </a:r>
            <a:r>
              <a:rPr lang="en-GB" sz="2000" i="0" dirty="0" smtClean="0"/>
              <a:t> + must assess what children know, understand and can do in relation to the curriculum</a:t>
            </a:r>
          </a:p>
          <a:p>
            <a:endParaRPr lang="en-GB" sz="2000" i="0" dirty="0"/>
          </a:p>
          <a:p>
            <a:r>
              <a:rPr lang="en-GB" sz="2000" i="0" dirty="0" smtClean="0"/>
              <a:t>Improve understanding of trajectory of learning, and cross-sectional + longitudinal comparisons – tight links with EMIS</a:t>
            </a:r>
            <a:endParaRPr lang="en-GB" sz="20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3660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/>
              <a:t>Learning assessments -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000" i="0" dirty="0" smtClean="0"/>
          </a:p>
          <a:p>
            <a:r>
              <a:rPr lang="en-GB" sz="2000" i="0" dirty="0" smtClean="0"/>
              <a:t>Finance – (</a:t>
            </a:r>
            <a:r>
              <a:rPr lang="en-GB" sz="2000" i="0" dirty="0" err="1" smtClean="0"/>
              <a:t>eg</a:t>
            </a:r>
            <a:r>
              <a:rPr lang="en-GB" sz="2000" i="0" dirty="0" smtClean="0"/>
              <a:t> </a:t>
            </a:r>
            <a:r>
              <a:rPr lang="en-GB" sz="2000" i="0" dirty="0"/>
              <a:t>PISA 2015 – €182,000 + in-country </a:t>
            </a:r>
            <a:r>
              <a:rPr lang="en-GB" sz="2000" i="0" dirty="0" smtClean="0"/>
              <a:t>costs)</a:t>
            </a:r>
            <a:endParaRPr lang="en-GB" sz="2000" i="0" dirty="0"/>
          </a:p>
          <a:p>
            <a:endParaRPr lang="en-GB" sz="2000" i="0" dirty="0"/>
          </a:p>
          <a:p>
            <a:r>
              <a:rPr lang="en-GB" sz="2000" i="0" dirty="0" smtClean="0"/>
              <a:t>Weak </a:t>
            </a:r>
            <a:r>
              <a:rPr lang="en-GB" sz="2000" i="0" dirty="0"/>
              <a:t>institutional capacities for implementation and use</a:t>
            </a:r>
          </a:p>
          <a:p>
            <a:endParaRPr lang="en-GB" sz="2000" i="0" dirty="0"/>
          </a:p>
          <a:p>
            <a:r>
              <a:rPr lang="en-GB" sz="2000" i="0" dirty="0" smtClean="0"/>
              <a:t>Ability </a:t>
            </a:r>
            <a:r>
              <a:rPr lang="en-GB" sz="2000" i="0" dirty="0"/>
              <a:t>to gain insights from, or use, the results </a:t>
            </a:r>
          </a:p>
          <a:p>
            <a:endParaRPr lang="en-GB" sz="2000" i="0" dirty="0"/>
          </a:p>
          <a:p>
            <a:r>
              <a:rPr lang="en-GB" sz="2000" i="0" dirty="0" smtClean="0"/>
              <a:t>Benefitting from inter-country </a:t>
            </a:r>
            <a:r>
              <a:rPr lang="en-GB" sz="2000" i="0" dirty="0"/>
              <a:t>exchange of expertise and good practice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1250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 smtClean="0"/>
              <a:t>ILAs/RLAs – better capacity in LMIC?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i="0" dirty="0" smtClean="0"/>
              <a:t>P4D to improve institutional capacities …… but no evidence yet of impact on capacity for national learning assessment.</a:t>
            </a:r>
          </a:p>
          <a:p>
            <a:endParaRPr lang="en-GB" sz="2000" i="0" dirty="0"/>
          </a:p>
          <a:p>
            <a:r>
              <a:rPr lang="en-GB" sz="2000" i="0" dirty="0" smtClean="0"/>
              <a:t>SACMEQ – some evidence – positive feedback, ICT capacity, drive to institutionalise in regular functions  </a:t>
            </a:r>
          </a:p>
          <a:p>
            <a:endParaRPr lang="en-GB" sz="2000" i="0" dirty="0"/>
          </a:p>
          <a:p>
            <a:r>
              <a:rPr lang="en-GB" sz="2000" i="0" dirty="0" smtClean="0"/>
              <a:t>- Compromises to achieve cross-national consensus</a:t>
            </a:r>
          </a:p>
          <a:p>
            <a:r>
              <a:rPr lang="en-GB" sz="2000" i="0" dirty="0" smtClean="0"/>
              <a:t>- League tables – little value in guiding policy reform</a:t>
            </a:r>
          </a:p>
          <a:p>
            <a:r>
              <a:rPr lang="en-GB" sz="2000" i="0" dirty="0" smtClean="0"/>
              <a:t>- Barriers related to assessment programme, analysis of outcomes, dissemination, system constraints, politics</a:t>
            </a:r>
            <a:endParaRPr lang="en-GB" sz="20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23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79468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ILAs/RLAs – better capacity in LMIC?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i="0" dirty="0" smtClean="0"/>
              <a:t>Little known about use of assessment data in political decisions, policy-making and teaching practices. </a:t>
            </a:r>
          </a:p>
          <a:p>
            <a:endParaRPr lang="en-GB" sz="2000" i="0" dirty="0"/>
          </a:p>
          <a:p>
            <a:r>
              <a:rPr lang="en-GB" sz="2000" i="0" dirty="0" smtClean="0"/>
              <a:t>Political fear of weak performance (low ranking), exposure of inequities and demands for accountability</a:t>
            </a:r>
          </a:p>
          <a:p>
            <a:endParaRPr lang="en-GB" sz="2000" i="0" dirty="0"/>
          </a:p>
          <a:p>
            <a:r>
              <a:rPr lang="en-GB" sz="2000" i="0" dirty="0" smtClean="0"/>
              <a:t>In SACMEQ only Mozambique used results to promote pedagogical innovations</a:t>
            </a:r>
            <a:endParaRPr lang="en-GB" sz="20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7239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stama\Desktop\Pi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347720" cy="459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pPr algn="ctr"/>
            <a:r>
              <a:rPr lang="en-GB" sz="2400" dirty="0" smtClean="0"/>
              <a:t>Learning and assessment?</a:t>
            </a:r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25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41330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3026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 smtClean="0"/>
              <a:t>Issues in focusing assessment 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i="0" dirty="0" smtClean="0"/>
              <a:t>Most assessment </a:t>
            </a:r>
            <a:r>
              <a:rPr lang="en-GB" sz="2000" i="0" dirty="0" smtClean="0"/>
              <a:t>on </a:t>
            </a:r>
            <a:r>
              <a:rPr lang="en-GB" sz="2000" i="0" dirty="0" smtClean="0"/>
              <a:t>reading, language</a:t>
            </a:r>
            <a:r>
              <a:rPr lang="en-GB" sz="2000" i="0" dirty="0" smtClean="0"/>
              <a:t>, maths and science:</a:t>
            </a:r>
          </a:p>
          <a:p>
            <a:endParaRPr lang="en-GB" sz="2000" i="0" dirty="0"/>
          </a:p>
          <a:p>
            <a:r>
              <a:rPr lang="en-GB" sz="2000" i="0" dirty="0" smtClean="0"/>
              <a:t>Widely seen as the critical foundation </a:t>
            </a:r>
            <a:r>
              <a:rPr lang="en-GB" sz="2000" i="0" dirty="0" smtClean="0"/>
              <a:t>for further learning </a:t>
            </a:r>
          </a:p>
          <a:p>
            <a:endParaRPr lang="en-GB" sz="2000" i="0" dirty="0"/>
          </a:p>
          <a:p>
            <a:r>
              <a:rPr lang="en-GB" sz="2000" i="0" dirty="0" smtClean="0"/>
              <a:t>But – focuses on these subjects </a:t>
            </a:r>
            <a:r>
              <a:rPr lang="en-GB" sz="2000" i="0" dirty="0" smtClean="0"/>
              <a:t>risks narrowing </a:t>
            </a:r>
            <a:r>
              <a:rPr lang="en-GB" sz="2000" i="0" dirty="0" smtClean="0"/>
              <a:t>and </a:t>
            </a:r>
            <a:r>
              <a:rPr lang="en-GB" sz="2000" i="0" dirty="0" smtClean="0"/>
              <a:t>dividing </a:t>
            </a:r>
            <a:r>
              <a:rPr lang="en-GB" sz="2000" i="0" dirty="0" smtClean="0"/>
              <a:t>the </a:t>
            </a:r>
            <a:r>
              <a:rPr lang="en-GB" sz="2000" i="0" dirty="0" smtClean="0"/>
              <a:t>curriculum + encouraging </a:t>
            </a:r>
            <a:r>
              <a:rPr lang="en-GB" sz="2000" i="0" dirty="0" smtClean="0"/>
              <a:t>teaching to the test. </a:t>
            </a:r>
          </a:p>
          <a:p>
            <a:endParaRPr lang="en-GB" sz="2000" i="0" dirty="0"/>
          </a:p>
          <a:p>
            <a:r>
              <a:rPr lang="en-GB" sz="2000" i="0" dirty="0" smtClean="0"/>
              <a:t>Even with good results it is often not clear if these </a:t>
            </a:r>
            <a:r>
              <a:rPr lang="en-GB" sz="2000" i="0" dirty="0" smtClean="0"/>
              <a:t>are due </a:t>
            </a:r>
            <a:r>
              <a:rPr lang="en-GB" sz="2000" i="0" dirty="0" smtClean="0"/>
              <a:t>to increased subject time, rote learning to tests and whether learning in other subjects suffers</a:t>
            </a:r>
            <a:endParaRPr lang="en-GB" sz="20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274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 smtClean="0"/>
              <a:t>From assessment to better learning …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000" i="0" dirty="0" smtClean="0"/>
          </a:p>
          <a:p>
            <a:r>
              <a:rPr lang="en-GB" sz="2000" i="0" dirty="0" smtClean="0"/>
              <a:t>Assessment </a:t>
            </a:r>
            <a:r>
              <a:rPr lang="en-GB" sz="2000" i="0" dirty="0" smtClean="0"/>
              <a:t>can show </a:t>
            </a:r>
            <a:r>
              <a:rPr lang="en-GB" sz="2000" i="0" dirty="0" smtClean="0"/>
              <a:t>learning gaps (between standards and performance) and links between </a:t>
            </a:r>
            <a:r>
              <a:rPr lang="en-GB" sz="2000" i="0" dirty="0" smtClean="0"/>
              <a:t>achievement and student/school characteristics – </a:t>
            </a:r>
            <a:r>
              <a:rPr lang="en-GB" sz="2000" i="0" dirty="0" smtClean="0"/>
              <a:t>and can </a:t>
            </a:r>
            <a:r>
              <a:rPr lang="en-GB" sz="2000" i="0" dirty="0" smtClean="0"/>
              <a:t>guide allocation of resources to promote learning for the disadvantaged</a:t>
            </a:r>
          </a:p>
          <a:p>
            <a:endParaRPr lang="en-GB" sz="2000" i="0" dirty="0"/>
          </a:p>
          <a:p>
            <a:r>
              <a:rPr lang="en-GB" sz="2000" i="0" dirty="0" smtClean="0"/>
              <a:t>But </a:t>
            </a:r>
            <a:r>
              <a:rPr lang="en-GB" sz="2000" i="0" dirty="0" smtClean="0"/>
              <a:t>this needs continuity </a:t>
            </a:r>
            <a:r>
              <a:rPr lang="en-GB" sz="2000" i="0" dirty="0" smtClean="0"/>
              <a:t>of political will; priority for equitable, quality learning; clear standards/curricula; high-quality teachers; high-quality </a:t>
            </a:r>
            <a:r>
              <a:rPr lang="en-GB" sz="2000" i="0" dirty="0" smtClean="0"/>
              <a:t>pre- </a:t>
            </a:r>
            <a:r>
              <a:rPr lang="en-GB" sz="2000" i="0" dirty="0" smtClean="0"/>
              <a:t>and </a:t>
            </a:r>
            <a:r>
              <a:rPr lang="en-GB" sz="2000" i="0" dirty="0" smtClean="0"/>
              <a:t>in-service training; </a:t>
            </a:r>
            <a:r>
              <a:rPr lang="en-GB" sz="2000" i="0" dirty="0" smtClean="0"/>
              <a:t>and having systems of accountability. </a:t>
            </a:r>
            <a:endParaRPr lang="en-GB" sz="20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2053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…. and also ……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1" i="0" dirty="0" smtClean="0"/>
              <a:t>Early Grade Reading Assessment (EGRA) </a:t>
            </a:r>
            <a:r>
              <a:rPr lang="en-GB" sz="2000" i="0" dirty="0" smtClean="0"/>
              <a:t>– testing of reading of grade 2 children. Many languages. Issues </a:t>
            </a:r>
            <a:r>
              <a:rPr lang="en-GB" sz="2000" i="0" dirty="0" err="1" smtClean="0"/>
              <a:t>inc.</a:t>
            </a:r>
            <a:r>
              <a:rPr lang="en-GB" sz="2000" i="0" dirty="0" smtClean="0"/>
              <a:t>:  a) risks focus on mechanics of reading only; b) needs complementary efforts to promote purposes/joy of reading </a:t>
            </a:r>
          </a:p>
          <a:p>
            <a:endParaRPr lang="en-GB" sz="2000" i="0" dirty="0"/>
          </a:p>
          <a:p>
            <a:r>
              <a:rPr lang="en-GB" sz="2000" b="1" i="0" dirty="0" smtClean="0"/>
              <a:t>Learning Metrics Partnership</a:t>
            </a:r>
            <a:r>
              <a:rPr lang="en-GB" sz="2000" i="0" dirty="0" smtClean="0"/>
              <a:t>: Capacity support/policy strengthening to develop and use common learning metrics for maths and reading.  Based on using results of range of assessments, data that are 'nationally relevant and internationally comparable; peer-to-peer capacity support; and improving data use and policy interface.  In phase 1.</a:t>
            </a:r>
            <a:endParaRPr lang="en-GB" sz="20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29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3943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280920" cy="936625"/>
          </a:xfrm>
        </p:spPr>
        <p:txBody>
          <a:bodyPr/>
          <a:lstStyle/>
          <a:p>
            <a:pPr algn="ctr"/>
            <a:r>
              <a:rPr lang="en-GB" sz="2800" dirty="0" smtClean="0"/>
              <a:t>Learning – issues and challenges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996952"/>
            <a:ext cx="8280920" cy="2736304"/>
          </a:xfrm>
        </p:spPr>
        <p:txBody>
          <a:bodyPr/>
          <a:lstStyle/>
          <a:p>
            <a:pPr marL="274320" lvl="1" indent="0" algn="ctr">
              <a:spcBef>
                <a:spcPts val="600"/>
              </a:spcBef>
              <a:buNone/>
              <a:defRPr/>
            </a:pPr>
            <a:r>
              <a:rPr lang="en-GB" sz="5400" b="0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If you can read this, </a:t>
            </a:r>
          </a:p>
          <a:p>
            <a:pPr marL="274320" lvl="1" indent="0" algn="ctr">
              <a:spcBef>
                <a:spcPts val="600"/>
              </a:spcBef>
              <a:buNone/>
              <a:defRPr/>
            </a:pPr>
            <a:r>
              <a:rPr lang="en-GB" sz="5400" b="0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thank your teachers.</a:t>
            </a:r>
            <a:endParaRPr lang="en-GB" sz="5400" b="0" i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260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 smtClean="0"/>
              <a:t>Learning and assessment – so what?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1" i="0" dirty="0" smtClean="0"/>
          </a:p>
          <a:p>
            <a:endParaRPr lang="en-GB" b="1" i="0" dirty="0"/>
          </a:p>
          <a:p>
            <a:endParaRPr lang="en-GB" b="1" i="0" dirty="0" smtClean="0"/>
          </a:p>
          <a:p>
            <a:pPr algn="ctr"/>
            <a:r>
              <a:rPr lang="en-GB" b="1" i="0" dirty="0" smtClean="0"/>
              <a:t>What does this mean for us?</a:t>
            </a:r>
            <a:endParaRPr lang="en-GB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30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58846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 smtClean="0"/>
              <a:t>Final food for thought ………</a:t>
            </a:r>
            <a:endParaRPr lang="en-GB" sz="2800" dirty="0"/>
          </a:p>
        </p:txBody>
      </p:sp>
      <p:pic>
        <p:nvPicPr>
          <p:cNvPr id="2050" name="Picture 2" descr="C:\Users\sostama\Desktop\learning assesment 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21414"/>
            <a:ext cx="6120680" cy="422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31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2798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568952" cy="936625"/>
          </a:xfrm>
        </p:spPr>
        <p:txBody>
          <a:bodyPr/>
          <a:lstStyle/>
          <a:p>
            <a:pPr algn="ctr"/>
            <a:r>
              <a:rPr lang="en-US" sz="2800" dirty="0" smtClean="0"/>
              <a:t>Learning – starting with learners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3" t="10888" r="22665" b="6358"/>
          <a:stretch/>
        </p:blipFill>
        <p:spPr bwMode="auto">
          <a:xfrm>
            <a:off x="2411760" y="2132856"/>
            <a:ext cx="4457701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949280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i="1" dirty="0" smtClean="0"/>
              <a:t>Policy framework for improving the quality of teaching and learning</a:t>
            </a:r>
          </a:p>
          <a:p>
            <a:pPr algn="r">
              <a:spcBef>
                <a:spcPts val="600"/>
              </a:spcBef>
            </a:pPr>
            <a:r>
              <a:rPr lang="en-GB" sz="1100" dirty="0" smtClean="0"/>
              <a:t>Source: EFA Global Monitoring Report, 2005</a:t>
            </a:r>
            <a:endParaRPr lang="en-GB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711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Learning = ?</a:t>
            </a:r>
            <a:endParaRPr lang="en-GB" dirty="0"/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2339975" y="2133600"/>
            <a:ext cx="4211638" cy="4319588"/>
            <a:chOff x="1474" y="1344"/>
            <a:chExt cx="2653" cy="2721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1474" y="1344"/>
              <a:ext cx="2653" cy="2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99000"/>
                      </a14:imgEffect>
                      <a14:imgEffect>
                        <a14:brightnessContrast brigh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1344"/>
              <a:ext cx="2654" cy="2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6585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8415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/>
              <a:t>L</a:t>
            </a:r>
            <a:r>
              <a:rPr lang="en-GB" sz="2800" dirty="0" smtClean="0"/>
              <a:t>earning - what's important?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000" i="0" dirty="0" smtClean="0"/>
          </a:p>
          <a:p>
            <a:r>
              <a:rPr lang="en-GB" sz="2000" i="0" dirty="0" smtClean="0"/>
              <a:t>-	Knowledge, skills, values and attitudes</a:t>
            </a:r>
          </a:p>
          <a:p>
            <a:r>
              <a:rPr lang="en-GB" sz="2000" i="0" dirty="0" smtClean="0"/>
              <a:t>-	Basic / foundation knowledge and skills</a:t>
            </a:r>
          </a:p>
          <a:p>
            <a:r>
              <a:rPr lang="en-GB" sz="2000" i="0" dirty="0" smtClean="0"/>
              <a:t>-	Emotional and social well-being</a:t>
            </a:r>
          </a:p>
          <a:p>
            <a:r>
              <a:rPr lang="en-GB" sz="2000" i="0" dirty="0" smtClean="0"/>
              <a:t>-	Cognitive and affective learning</a:t>
            </a:r>
          </a:p>
          <a:p>
            <a:r>
              <a:rPr lang="en-GB" sz="2000" i="0" dirty="0" smtClean="0"/>
              <a:t>-	Academic / non-academic (vocational) knowledge</a:t>
            </a:r>
          </a:p>
          <a:p>
            <a:r>
              <a:rPr lang="en-GB" sz="2000" i="0" dirty="0" smtClean="0"/>
              <a:t>-	Learning to know, to do, to live together and to be</a:t>
            </a:r>
            <a:endParaRPr lang="en-GB" sz="20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2475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Learning – what's important?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'Children have to learn about the Kim dynasty of course, the benefits they have brought, and the horrors of US imperialism, but they also learn to read and write: 99% of adults are literate'</a:t>
            </a:r>
          </a:p>
          <a:p>
            <a:endParaRPr lang="en-GB" b="0" dirty="0"/>
          </a:p>
          <a:p>
            <a:pPr algn="r"/>
            <a:r>
              <a:rPr lang="en-GB" sz="1800" b="0" i="0" dirty="0" smtClean="0"/>
              <a:t>Martine </a:t>
            </a:r>
            <a:r>
              <a:rPr lang="en-GB" sz="1800" b="0" i="0" dirty="0" err="1" smtClean="0"/>
              <a:t>Bulard</a:t>
            </a:r>
            <a:r>
              <a:rPr lang="en-GB" sz="1800" b="0" i="0" dirty="0" smtClean="0"/>
              <a:t>, Le Monde </a:t>
            </a:r>
            <a:r>
              <a:rPr lang="en-GB" sz="1800" b="0" i="0" dirty="0" err="1" smtClean="0"/>
              <a:t>Diplomatique</a:t>
            </a:r>
            <a:r>
              <a:rPr lang="en-GB" sz="1800" b="0" i="0" dirty="0" smtClean="0"/>
              <a:t>, August 2015</a:t>
            </a:r>
            <a:endParaRPr lang="en-GB" sz="1800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458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Learning – our global ambitions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92896"/>
            <a:ext cx="8229600" cy="3529013"/>
          </a:xfrm>
        </p:spPr>
        <p:txBody>
          <a:bodyPr/>
          <a:lstStyle/>
          <a:p>
            <a:r>
              <a:rPr lang="en-GB" sz="2000" i="0" dirty="0" smtClean="0"/>
              <a:t>SDG 4: By 2030, ensure inclusive and equitable quality education and promote </a:t>
            </a:r>
            <a:r>
              <a:rPr lang="en-GB" sz="2000" i="0" u="sng" dirty="0" smtClean="0"/>
              <a:t>life-long learning</a:t>
            </a:r>
            <a:r>
              <a:rPr lang="en-GB" sz="2000" i="0" dirty="0" smtClean="0"/>
              <a:t> opportunities for all</a:t>
            </a:r>
          </a:p>
          <a:p>
            <a:endParaRPr lang="en-GB" sz="2000" i="0" dirty="0"/>
          </a:p>
          <a:p>
            <a:r>
              <a:rPr lang="en-GB" sz="2000" i="0" dirty="0" smtClean="0"/>
              <a:t>Target 1: By 2030, ensure all girls and boys complete free, equitable and quality primary and secondary education leading to </a:t>
            </a:r>
            <a:r>
              <a:rPr lang="en-GB" sz="2000" i="0" u="sng" dirty="0" smtClean="0"/>
              <a:t>relevant and effective learning outcomes</a:t>
            </a:r>
          </a:p>
          <a:p>
            <a:endParaRPr lang="en-GB" sz="2000" i="0" dirty="0"/>
          </a:p>
          <a:p>
            <a:r>
              <a:rPr lang="en-GB" sz="2000" i="0" dirty="0" smtClean="0"/>
              <a:t>Target 6:  By 2030, ensure all youth and at least [x] % of adults, men and women, achieve </a:t>
            </a:r>
            <a:r>
              <a:rPr lang="en-GB" sz="2000" i="0" u="sng" dirty="0" smtClean="0"/>
              <a:t>literacy and numeracy</a:t>
            </a:r>
            <a:endParaRPr lang="en-GB" sz="2000" i="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61849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4131</TotalTime>
  <Words>1265</Words>
  <Application>Microsoft Office PowerPoint</Application>
  <PresentationFormat>On-screen Show (4:3)</PresentationFormat>
  <Paragraphs>207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Blank</vt:lpstr>
      <vt:lpstr>Annual Education  and TVET Seminar</vt:lpstr>
      <vt:lpstr>Learning and assessment</vt:lpstr>
      <vt:lpstr>Learning – issues and challenges</vt:lpstr>
      <vt:lpstr>Learning – starting with learners</vt:lpstr>
      <vt:lpstr>Learning = ?</vt:lpstr>
      <vt:lpstr>PowerPoint Presentation</vt:lpstr>
      <vt:lpstr>Learning - what's important?</vt:lpstr>
      <vt:lpstr>Learning – what's important?</vt:lpstr>
      <vt:lpstr>Learning – our global ambitions</vt:lpstr>
      <vt:lpstr>Assessment </vt:lpstr>
      <vt:lpstr>PowerPoint Presentation</vt:lpstr>
      <vt:lpstr>Assessment – purposes and priorities</vt:lpstr>
      <vt:lpstr>Assessment levels</vt:lpstr>
      <vt:lpstr>International learning assessments (ILAs)</vt:lpstr>
      <vt:lpstr>Regional learning assessments (RLAs)</vt:lpstr>
      <vt:lpstr>PISA for Development (PISA-D)</vt:lpstr>
      <vt:lpstr>PISA for Development (PISA-D)</vt:lpstr>
      <vt:lpstr>National capacities for assessment?</vt:lpstr>
      <vt:lpstr>System Approach for Better Education Results (SABER)</vt:lpstr>
      <vt:lpstr>National capacities in Brazil and India</vt:lpstr>
      <vt:lpstr>Learning assessments - Challenges</vt:lpstr>
      <vt:lpstr>Learning assessments - Challenges</vt:lpstr>
      <vt:lpstr>ILAs/RLAs – better capacity in LMIC?</vt:lpstr>
      <vt:lpstr>ILAs/RLAs – better capacity in LMIC?</vt:lpstr>
      <vt:lpstr>Learning and assessment?</vt:lpstr>
      <vt:lpstr>PowerPoint Presentation</vt:lpstr>
      <vt:lpstr>Issues in focusing assessment </vt:lpstr>
      <vt:lpstr>From assessment to better learning …</vt:lpstr>
      <vt:lpstr> …. and also ……</vt:lpstr>
      <vt:lpstr>Learning and assessment – so what?</vt:lpstr>
      <vt:lpstr>Final food for thought ………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DG DEVCO</dc:title>
  <dc:creator>PASSINGHAM Steve (DEVCO)</dc:creator>
  <cp:lastModifiedBy>PASSINGHAM Steve (DEVCO)</cp:lastModifiedBy>
  <cp:revision>135</cp:revision>
  <cp:lastPrinted>2015-10-21T07:09:44Z</cp:lastPrinted>
  <dcterms:created xsi:type="dcterms:W3CDTF">2015-10-06T13:34:24Z</dcterms:created>
  <dcterms:modified xsi:type="dcterms:W3CDTF">2015-10-21T07:29:50Z</dcterms:modified>
</cp:coreProperties>
</file>