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56" r:id="rId2"/>
    <p:sldId id="257" r:id="rId3"/>
    <p:sldId id="258" r:id="rId4"/>
    <p:sldId id="259" r:id="rId5"/>
    <p:sldId id="261" r:id="rId6"/>
    <p:sldId id="262" r:id="rId7"/>
    <p:sldId id="263" r:id="rId8"/>
    <p:sldId id="264" r:id="rId9"/>
    <p:sldId id="265" r:id="rId10"/>
    <p:sldId id="266" r:id="rId11"/>
    <p:sldId id="267" r:id="rId12"/>
    <p:sldId id="268" r:id="rId13"/>
    <p:sldId id="269" r:id="rId14"/>
    <p:sldId id="270" r:id="rId15"/>
    <p:sldId id="271"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6" d="100"/>
          <a:sy n="66" d="100"/>
        </p:scale>
        <p:origin x="-120" y="-12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4" Type="http://schemas.openxmlformats.org/officeDocument/2006/relationships/slide" Target="slides/slide13.xml"/><Relationship Id="rId20" Type="http://schemas.openxmlformats.org/officeDocument/2006/relationships/viewProps" Target="viewProps.xml"/><Relationship Id="rId4" Type="http://schemas.openxmlformats.org/officeDocument/2006/relationships/slide" Target="slides/slide3.xml"/><Relationship Id="rId21" Type="http://schemas.openxmlformats.org/officeDocument/2006/relationships/theme" Target="theme/theme1.xml"/><Relationship Id="rId22" Type="http://schemas.openxmlformats.org/officeDocument/2006/relationships/tableStyles" Target="tableStyles.xml"/><Relationship Id="rId7" Type="http://schemas.openxmlformats.org/officeDocument/2006/relationships/slide" Target="slides/slide6.xml"/><Relationship Id="rId11" Type="http://schemas.openxmlformats.org/officeDocument/2006/relationships/slide" Target="slides/slide10.xml"/><Relationship Id="rId1" Type="http://schemas.openxmlformats.org/officeDocument/2006/relationships/slideMaster" Target="slideMasters/slideMaster1.xml"/><Relationship Id="rId6" Type="http://schemas.openxmlformats.org/officeDocument/2006/relationships/slide" Target="slides/slide5.xml"/><Relationship Id="rId16" Type="http://schemas.openxmlformats.org/officeDocument/2006/relationships/slide" Target="slides/slide15.xml"/><Relationship Id="rId8" Type="http://schemas.openxmlformats.org/officeDocument/2006/relationships/slide" Target="slides/slide7.xml"/><Relationship Id="rId13" Type="http://schemas.openxmlformats.org/officeDocument/2006/relationships/slide" Target="slides/slide12.xml"/><Relationship Id="rId10" Type="http://schemas.openxmlformats.org/officeDocument/2006/relationships/slide" Target="slides/slide9.xml"/><Relationship Id="rId5" Type="http://schemas.openxmlformats.org/officeDocument/2006/relationships/slide" Target="slides/slide4.xml"/><Relationship Id="rId15" Type="http://schemas.openxmlformats.org/officeDocument/2006/relationships/slide" Target="slides/slide14.xml"/><Relationship Id="rId12" Type="http://schemas.openxmlformats.org/officeDocument/2006/relationships/slide" Target="slides/slide11.xml"/><Relationship Id="rId17" Type="http://schemas.openxmlformats.org/officeDocument/2006/relationships/notesMaster" Target="notesMasters/notesMaster1.xml"/><Relationship Id="rId19" Type="http://schemas.openxmlformats.org/officeDocument/2006/relationships/presProps" Target="presProps.xml"/><Relationship Id="rId2" Type="http://schemas.openxmlformats.org/officeDocument/2006/relationships/slide" Target="slides/slide1.xml"/><Relationship Id="rId9" Type="http://schemas.openxmlformats.org/officeDocument/2006/relationships/slide" Target="slides/slide8.xml"/><Relationship Id="rId3" Type="http://schemas.openxmlformats.org/officeDocument/2006/relationships/slide" Target="slides/slide2.xml"/><Relationship Id="rId18" Type="http://schemas.openxmlformats.org/officeDocument/2006/relationships/printerSettings" Target="printerSettings/printerSettings1.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ECFB7C2-B4A4-6641-B833-AFA6FDAE3A2E}" type="datetimeFigureOut">
              <a:rPr lang="en-US" smtClean="0"/>
              <a:t>22/10/2015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F22DB62-039A-A444-AFD1-22FCE1D69C5E}" type="slidenum">
              <a:rPr lang="en-US" smtClean="0"/>
              <a:t>‹#›</a:t>
            </a:fld>
            <a:endParaRPr lang="en-US"/>
          </a:p>
        </p:txBody>
      </p:sp>
    </p:spTree>
    <p:extLst>
      <p:ext uri="{BB962C8B-B14F-4D97-AF65-F5344CB8AC3E}">
        <p14:creationId xmlns:p14="http://schemas.microsoft.com/office/powerpoint/2010/main" val="291166166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p>
            <a:fld id="{91C03AEF-9146-044D-B45B-CC2E9EEAE657}" type="datetimeFigureOut">
              <a:rPr lang="en-US" smtClean="0"/>
              <a:t>22/10/2015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6C09D2-88F4-BB4A-B35D-766F9C0352CD}" type="slidenum">
              <a:rPr lang="en-US" smtClean="0"/>
              <a:t>‹#›</a:t>
            </a:fld>
            <a:endParaRPr lang="en-US"/>
          </a:p>
        </p:txBody>
      </p:sp>
    </p:spTree>
    <p:extLst>
      <p:ext uri="{BB962C8B-B14F-4D97-AF65-F5344CB8AC3E}">
        <p14:creationId xmlns:p14="http://schemas.microsoft.com/office/powerpoint/2010/main" val="616208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91C03AEF-9146-044D-B45B-CC2E9EEAE657}" type="datetimeFigureOut">
              <a:rPr lang="en-US" smtClean="0"/>
              <a:t>22/10/2015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6C09D2-88F4-BB4A-B35D-766F9C0352CD}" type="slidenum">
              <a:rPr lang="en-US" smtClean="0"/>
              <a:t>‹#›</a:t>
            </a:fld>
            <a:endParaRPr lang="en-US"/>
          </a:p>
        </p:txBody>
      </p:sp>
    </p:spTree>
    <p:extLst>
      <p:ext uri="{BB962C8B-B14F-4D97-AF65-F5344CB8AC3E}">
        <p14:creationId xmlns:p14="http://schemas.microsoft.com/office/powerpoint/2010/main" val="15061617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91C03AEF-9146-044D-B45B-CC2E9EEAE657}" type="datetimeFigureOut">
              <a:rPr lang="en-US" smtClean="0"/>
              <a:t>22/10/2015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6C09D2-88F4-BB4A-B35D-766F9C0352CD}" type="slidenum">
              <a:rPr lang="en-US" smtClean="0"/>
              <a:t>‹#›</a:t>
            </a:fld>
            <a:endParaRPr lang="en-US"/>
          </a:p>
        </p:txBody>
      </p:sp>
    </p:spTree>
    <p:extLst>
      <p:ext uri="{BB962C8B-B14F-4D97-AF65-F5344CB8AC3E}">
        <p14:creationId xmlns:p14="http://schemas.microsoft.com/office/powerpoint/2010/main" val="34820643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91C03AEF-9146-044D-B45B-CC2E9EEAE657}" type="datetimeFigureOut">
              <a:rPr lang="en-US" smtClean="0"/>
              <a:t>22/10/2015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6C09D2-88F4-BB4A-B35D-766F9C0352CD}" type="slidenum">
              <a:rPr lang="en-US" smtClean="0"/>
              <a:t>‹#›</a:t>
            </a:fld>
            <a:endParaRPr lang="en-US"/>
          </a:p>
        </p:txBody>
      </p:sp>
    </p:spTree>
    <p:extLst>
      <p:ext uri="{BB962C8B-B14F-4D97-AF65-F5344CB8AC3E}">
        <p14:creationId xmlns:p14="http://schemas.microsoft.com/office/powerpoint/2010/main" val="3983013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91C03AEF-9146-044D-B45B-CC2E9EEAE657}" type="datetimeFigureOut">
              <a:rPr lang="en-US" smtClean="0"/>
              <a:t>22/10/2015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6C09D2-88F4-BB4A-B35D-766F9C0352CD}" type="slidenum">
              <a:rPr lang="en-US" smtClean="0"/>
              <a:t>‹#›</a:t>
            </a:fld>
            <a:endParaRPr lang="en-US"/>
          </a:p>
        </p:txBody>
      </p:sp>
    </p:spTree>
    <p:extLst>
      <p:ext uri="{BB962C8B-B14F-4D97-AF65-F5344CB8AC3E}">
        <p14:creationId xmlns:p14="http://schemas.microsoft.com/office/powerpoint/2010/main" val="23375610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p:txBody>
          <a:bodyPr/>
          <a:lstStyle/>
          <a:p>
            <a:fld id="{91C03AEF-9146-044D-B45B-CC2E9EEAE657}" type="datetimeFigureOut">
              <a:rPr lang="en-US" smtClean="0"/>
              <a:t>22/10/2015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6C09D2-88F4-BB4A-B35D-766F9C0352CD}" type="slidenum">
              <a:rPr lang="en-US" smtClean="0"/>
              <a:t>‹#›</a:t>
            </a:fld>
            <a:endParaRPr lang="en-US"/>
          </a:p>
        </p:txBody>
      </p:sp>
    </p:spTree>
    <p:extLst>
      <p:ext uri="{BB962C8B-B14F-4D97-AF65-F5344CB8AC3E}">
        <p14:creationId xmlns:p14="http://schemas.microsoft.com/office/powerpoint/2010/main" val="31627424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p:txBody>
          <a:bodyPr/>
          <a:lstStyle/>
          <a:p>
            <a:fld id="{91C03AEF-9146-044D-B45B-CC2E9EEAE657}" type="datetimeFigureOut">
              <a:rPr lang="en-US" smtClean="0"/>
              <a:t>22/10/2015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C6C09D2-88F4-BB4A-B35D-766F9C0352CD}" type="slidenum">
              <a:rPr lang="en-US" smtClean="0"/>
              <a:t>‹#›</a:t>
            </a:fld>
            <a:endParaRPr lang="en-US"/>
          </a:p>
        </p:txBody>
      </p:sp>
    </p:spTree>
    <p:extLst>
      <p:ext uri="{BB962C8B-B14F-4D97-AF65-F5344CB8AC3E}">
        <p14:creationId xmlns:p14="http://schemas.microsoft.com/office/powerpoint/2010/main" val="11317259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p:txBody>
          <a:bodyPr/>
          <a:lstStyle/>
          <a:p>
            <a:fld id="{91C03AEF-9146-044D-B45B-CC2E9EEAE657}" type="datetimeFigureOut">
              <a:rPr lang="en-US" smtClean="0"/>
              <a:t>22/10/2015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C6C09D2-88F4-BB4A-B35D-766F9C0352CD}" type="slidenum">
              <a:rPr lang="en-US" smtClean="0"/>
              <a:t>‹#›</a:t>
            </a:fld>
            <a:endParaRPr lang="en-US"/>
          </a:p>
        </p:txBody>
      </p:sp>
    </p:spTree>
    <p:extLst>
      <p:ext uri="{BB962C8B-B14F-4D97-AF65-F5344CB8AC3E}">
        <p14:creationId xmlns:p14="http://schemas.microsoft.com/office/powerpoint/2010/main" val="7677990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C03AEF-9146-044D-B45B-CC2E9EEAE657}" type="datetimeFigureOut">
              <a:rPr lang="en-US" smtClean="0"/>
              <a:t>22/10/2015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C6C09D2-88F4-BB4A-B35D-766F9C0352CD}" type="slidenum">
              <a:rPr lang="en-US" smtClean="0"/>
              <a:t>‹#›</a:t>
            </a:fld>
            <a:endParaRPr lang="en-US"/>
          </a:p>
        </p:txBody>
      </p:sp>
    </p:spTree>
    <p:extLst>
      <p:ext uri="{BB962C8B-B14F-4D97-AF65-F5344CB8AC3E}">
        <p14:creationId xmlns:p14="http://schemas.microsoft.com/office/powerpoint/2010/main" val="23115720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91C03AEF-9146-044D-B45B-CC2E9EEAE657}" type="datetimeFigureOut">
              <a:rPr lang="en-US" smtClean="0"/>
              <a:t>22/10/2015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6C09D2-88F4-BB4A-B35D-766F9C0352CD}" type="slidenum">
              <a:rPr lang="en-US" smtClean="0"/>
              <a:t>‹#›</a:t>
            </a:fld>
            <a:endParaRPr lang="en-US"/>
          </a:p>
        </p:txBody>
      </p:sp>
    </p:spTree>
    <p:extLst>
      <p:ext uri="{BB962C8B-B14F-4D97-AF65-F5344CB8AC3E}">
        <p14:creationId xmlns:p14="http://schemas.microsoft.com/office/powerpoint/2010/main" val="38232878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91C03AEF-9146-044D-B45B-CC2E9EEAE657}" type="datetimeFigureOut">
              <a:rPr lang="en-US" smtClean="0"/>
              <a:t>22/10/2015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6C09D2-88F4-BB4A-B35D-766F9C0352CD}" type="slidenum">
              <a:rPr lang="en-US" smtClean="0"/>
              <a:t>‹#›</a:t>
            </a:fld>
            <a:endParaRPr lang="en-US"/>
          </a:p>
        </p:txBody>
      </p:sp>
    </p:spTree>
    <p:extLst>
      <p:ext uri="{BB962C8B-B14F-4D97-AF65-F5344CB8AC3E}">
        <p14:creationId xmlns:p14="http://schemas.microsoft.com/office/powerpoint/2010/main" val="12010654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C03AEF-9146-044D-B45B-CC2E9EEAE657}" type="datetimeFigureOut">
              <a:rPr lang="en-US" smtClean="0"/>
              <a:t>22/10/2015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6C09D2-88F4-BB4A-B35D-766F9C0352CD}" type="slidenum">
              <a:rPr lang="en-US" smtClean="0"/>
              <a:t>‹#›</a:t>
            </a:fld>
            <a:endParaRPr lang="en-US"/>
          </a:p>
        </p:txBody>
      </p:sp>
    </p:spTree>
    <p:extLst>
      <p:ext uri="{BB962C8B-B14F-4D97-AF65-F5344CB8AC3E}">
        <p14:creationId xmlns:p14="http://schemas.microsoft.com/office/powerpoint/2010/main" val="29463584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www.norrag.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b="1" i="1" dirty="0" smtClean="0"/>
              <a:t>Transforming our World</a:t>
            </a:r>
            <a:r>
              <a:rPr lang="en-US" b="1" dirty="0" smtClean="0"/>
              <a:t>: Global Implications for Skills &amp; Work</a:t>
            </a:r>
            <a:endParaRPr lang="en-US" b="1" i="1" dirty="0"/>
          </a:p>
        </p:txBody>
      </p:sp>
      <p:sp>
        <p:nvSpPr>
          <p:cNvPr id="3" name="Subtitle 2"/>
          <p:cNvSpPr>
            <a:spLocks noGrp="1"/>
          </p:cNvSpPr>
          <p:nvPr>
            <p:ph type="subTitle" idx="1"/>
          </p:nvPr>
        </p:nvSpPr>
        <p:spPr/>
        <p:txBody>
          <a:bodyPr/>
          <a:lstStyle/>
          <a:p>
            <a:r>
              <a:rPr lang="en-US" b="1" dirty="0" smtClean="0">
                <a:solidFill>
                  <a:schemeClr val="tx1"/>
                </a:solidFill>
              </a:rPr>
              <a:t>Kenneth King</a:t>
            </a:r>
          </a:p>
          <a:p>
            <a:r>
              <a:rPr lang="en-US" b="1" dirty="0" smtClean="0">
                <a:solidFill>
                  <a:schemeClr val="tx1"/>
                </a:solidFill>
              </a:rPr>
              <a:t>University of Edinburgh &amp; NORRAG</a:t>
            </a:r>
          </a:p>
          <a:p>
            <a:r>
              <a:rPr lang="en-US" b="1" dirty="0" smtClean="0">
                <a:solidFill>
                  <a:schemeClr val="tx1"/>
                </a:solidFill>
              </a:rPr>
              <a:t>23</a:t>
            </a:r>
            <a:r>
              <a:rPr lang="en-US" b="1" baseline="30000" dirty="0" smtClean="0">
                <a:solidFill>
                  <a:schemeClr val="tx1"/>
                </a:solidFill>
              </a:rPr>
              <a:t>rd</a:t>
            </a:r>
            <a:r>
              <a:rPr lang="en-US" b="1" dirty="0" smtClean="0">
                <a:solidFill>
                  <a:schemeClr val="tx1"/>
                </a:solidFill>
              </a:rPr>
              <a:t> October 2015, Brussels </a:t>
            </a:r>
          </a:p>
          <a:p>
            <a:endParaRPr lang="en-US" dirty="0"/>
          </a:p>
        </p:txBody>
      </p:sp>
    </p:spTree>
    <p:extLst>
      <p:ext uri="{BB962C8B-B14F-4D97-AF65-F5344CB8AC3E}">
        <p14:creationId xmlns:p14="http://schemas.microsoft.com/office/powerpoint/2010/main" val="40111072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The final version of the text of the SDGs (UNGA, September 2015)</a:t>
            </a:r>
            <a:endParaRPr lang="en-US" b="1" dirty="0"/>
          </a:p>
        </p:txBody>
      </p:sp>
      <p:sp>
        <p:nvSpPr>
          <p:cNvPr id="3" name="Content Placeholder 2"/>
          <p:cNvSpPr>
            <a:spLocks noGrp="1"/>
          </p:cNvSpPr>
          <p:nvPr>
            <p:ph idx="1"/>
          </p:nvPr>
        </p:nvSpPr>
        <p:spPr/>
        <p:txBody>
          <a:bodyPr>
            <a:normAutofit fontScale="92500" lnSpcReduction="10000"/>
          </a:bodyPr>
          <a:lstStyle/>
          <a:p>
            <a:r>
              <a:rPr lang="en-US" dirty="0" smtClean="0"/>
              <a:t>4.3: </a:t>
            </a:r>
            <a:r>
              <a:rPr lang="en-US" dirty="0"/>
              <a:t>By 2030, ensure </a:t>
            </a:r>
            <a:r>
              <a:rPr lang="en-US" b="1" dirty="0"/>
              <a:t>equal access for all </a:t>
            </a:r>
            <a:r>
              <a:rPr lang="en-US" dirty="0"/>
              <a:t>women and men to affordable and quality technical, vocational and tertiary education, including university </a:t>
            </a:r>
            <a:r>
              <a:rPr lang="en-US" dirty="0" smtClean="0"/>
              <a:t>(emphasis added)</a:t>
            </a:r>
            <a:endParaRPr lang="en-US" dirty="0"/>
          </a:p>
          <a:p>
            <a:r>
              <a:rPr lang="en-US" dirty="0" smtClean="0"/>
              <a:t>4.4: </a:t>
            </a:r>
            <a:r>
              <a:rPr lang="en-US" dirty="0"/>
              <a:t>By 2030, </a:t>
            </a:r>
            <a:r>
              <a:rPr lang="en-US" b="1" dirty="0"/>
              <a:t>substantially increase </a:t>
            </a:r>
            <a:r>
              <a:rPr lang="en-US" dirty="0"/>
              <a:t>the number of youth and adults who have relevant skills, including technical and vocational skills, for employment, decent jobs and entrepreneurship </a:t>
            </a:r>
            <a:endParaRPr lang="en-US" dirty="0" smtClean="0"/>
          </a:p>
          <a:p>
            <a:r>
              <a:rPr lang="en-US" dirty="0" smtClean="0"/>
              <a:t>Does this mean skills for all and skills for some???</a:t>
            </a:r>
          </a:p>
          <a:p>
            <a:r>
              <a:rPr lang="en-US" dirty="0" smtClean="0"/>
              <a:t>But note skills for employment, jobs &amp; enterprise</a:t>
            </a:r>
            <a:endParaRPr lang="en-US" dirty="0"/>
          </a:p>
        </p:txBody>
      </p:sp>
    </p:spTree>
    <p:extLst>
      <p:ext uri="{BB962C8B-B14F-4D97-AF65-F5344CB8AC3E}">
        <p14:creationId xmlns:p14="http://schemas.microsoft.com/office/powerpoint/2010/main" val="20794906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What links to VET in SDG 8?</a:t>
            </a:r>
            <a:br>
              <a:rPr lang="en-US" b="1" dirty="0" smtClean="0"/>
            </a:br>
            <a:r>
              <a:rPr lang="en-US" b="1" dirty="0" smtClean="0"/>
              <a:t>And what time-lines?</a:t>
            </a:r>
            <a:endParaRPr lang="en-US" b="1" dirty="0"/>
          </a:p>
        </p:txBody>
      </p:sp>
      <p:sp>
        <p:nvSpPr>
          <p:cNvPr id="3" name="Content Placeholder 2"/>
          <p:cNvSpPr>
            <a:spLocks noGrp="1"/>
          </p:cNvSpPr>
          <p:nvPr>
            <p:ph idx="1"/>
          </p:nvPr>
        </p:nvSpPr>
        <p:spPr/>
        <p:txBody>
          <a:bodyPr>
            <a:normAutofit lnSpcReduction="10000"/>
          </a:bodyPr>
          <a:lstStyle/>
          <a:p>
            <a:r>
              <a:rPr lang="en-US" dirty="0" smtClean="0"/>
              <a:t>8.3: ‘encourage </a:t>
            </a:r>
            <a:r>
              <a:rPr lang="en-US" dirty="0" err="1" smtClean="0"/>
              <a:t>formalisation</a:t>
            </a:r>
            <a:r>
              <a:rPr lang="en-US" dirty="0" smtClean="0"/>
              <a:t>’ of SMEs but no mention of VET in the  process, just finance. </a:t>
            </a:r>
            <a:r>
              <a:rPr lang="en-US" b="1" dirty="0" smtClean="0"/>
              <a:t>No time-line</a:t>
            </a:r>
          </a:p>
          <a:p>
            <a:r>
              <a:rPr lang="en-US" dirty="0" smtClean="0"/>
              <a:t>8.5: ‘full and productive employment and decent work for all’ </a:t>
            </a:r>
            <a:r>
              <a:rPr lang="en-US" b="1" dirty="0" smtClean="0"/>
              <a:t>by 2030 </a:t>
            </a:r>
            <a:r>
              <a:rPr lang="en-US" dirty="0" smtClean="0"/>
              <a:t>–informal sector?</a:t>
            </a:r>
            <a:endParaRPr lang="en-US" b="1" dirty="0" smtClean="0"/>
          </a:p>
          <a:p>
            <a:r>
              <a:rPr lang="en-US" dirty="0" smtClean="0"/>
              <a:t>8.6: ’substantially reduce’ </a:t>
            </a:r>
            <a:r>
              <a:rPr lang="en-US" dirty="0" err="1" smtClean="0"/>
              <a:t>nos</a:t>
            </a:r>
            <a:r>
              <a:rPr lang="en-US" dirty="0" smtClean="0"/>
              <a:t> of ‘youth not in employment, education or training’ </a:t>
            </a:r>
            <a:r>
              <a:rPr lang="en-US" b="1" dirty="0" smtClean="0"/>
              <a:t>by 2020</a:t>
            </a:r>
          </a:p>
          <a:p>
            <a:r>
              <a:rPr lang="en-US" dirty="0" smtClean="0"/>
              <a:t>8.7: End ‘worst forms of child </a:t>
            </a:r>
            <a:r>
              <a:rPr lang="en-US" dirty="0" err="1" smtClean="0"/>
              <a:t>labour</a:t>
            </a:r>
            <a:r>
              <a:rPr lang="en-US" dirty="0" smtClean="0"/>
              <a:t>’ now &amp;’ by </a:t>
            </a:r>
            <a:r>
              <a:rPr lang="en-US" b="1" dirty="0" smtClean="0"/>
              <a:t>2025</a:t>
            </a:r>
            <a:r>
              <a:rPr lang="en-US" dirty="0" smtClean="0"/>
              <a:t> end child </a:t>
            </a:r>
            <a:r>
              <a:rPr lang="en-US" dirty="0" err="1" smtClean="0"/>
              <a:t>labour</a:t>
            </a:r>
            <a:r>
              <a:rPr lang="en-US" dirty="0" smtClean="0"/>
              <a:t> in all its forms’</a:t>
            </a:r>
            <a:endParaRPr lang="en-US" dirty="0"/>
          </a:p>
        </p:txBody>
      </p:sp>
    </p:spTree>
    <p:extLst>
      <p:ext uri="{BB962C8B-B14F-4D97-AF65-F5344CB8AC3E}">
        <p14:creationId xmlns:p14="http://schemas.microsoft.com/office/powerpoint/2010/main" val="34981622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Contradictions in both Education &amp; Vocational Training in the SDG 4 &amp; 8</a:t>
            </a:r>
            <a:endParaRPr lang="en-US" b="1" dirty="0"/>
          </a:p>
        </p:txBody>
      </p:sp>
      <p:sp>
        <p:nvSpPr>
          <p:cNvPr id="3" name="Content Placeholder 2"/>
          <p:cNvSpPr>
            <a:spLocks noGrp="1"/>
          </p:cNvSpPr>
          <p:nvPr>
            <p:ph idx="1"/>
          </p:nvPr>
        </p:nvSpPr>
        <p:spPr/>
        <p:txBody>
          <a:bodyPr>
            <a:normAutofit lnSpcReduction="10000"/>
          </a:bodyPr>
          <a:lstStyle/>
          <a:p>
            <a:r>
              <a:rPr lang="en-US" dirty="0" smtClean="0"/>
              <a:t>a/c SDG 4, VET is for some </a:t>
            </a:r>
            <a:r>
              <a:rPr lang="en-US" b="1" dirty="0" smtClean="0"/>
              <a:t>and</a:t>
            </a:r>
            <a:r>
              <a:rPr lang="en-US" dirty="0" smtClean="0"/>
              <a:t> for all</a:t>
            </a:r>
          </a:p>
          <a:p>
            <a:r>
              <a:rPr lang="en-US" dirty="0" smtClean="0"/>
              <a:t>a/c SDG 8.5: ‘By </a:t>
            </a:r>
            <a:r>
              <a:rPr lang="en-US" dirty="0"/>
              <a:t>2030, achieve full and productive employment and decent work for all women and </a:t>
            </a:r>
            <a:r>
              <a:rPr lang="en-US" dirty="0" smtClean="0"/>
              <a:t>men’</a:t>
            </a:r>
          </a:p>
          <a:p>
            <a:r>
              <a:rPr lang="en-US" dirty="0" smtClean="0"/>
              <a:t>Yet the </a:t>
            </a:r>
            <a:r>
              <a:rPr lang="en-US" dirty="0" err="1" smtClean="0"/>
              <a:t>formalisation</a:t>
            </a:r>
            <a:r>
              <a:rPr lang="en-US" dirty="0" smtClean="0"/>
              <a:t> of the informal sector has no time-line.</a:t>
            </a:r>
          </a:p>
          <a:p>
            <a:r>
              <a:rPr lang="en-US" dirty="0" smtClean="0"/>
              <a:t>Only a substantial reduction of NEETs by 2020</a:t>
            </a:r>
          </a:p>
          <a:p>
            <a:r>
              <a:rPr lang="en-US" dirty="0" smtClean="0"/>
              <a:t>And child </a:t>
            </a:r>
            <a:r>
              <a:rPr lang="en-US" dirty="0" err="1" smtClean="0"/>
              <a:t>labour</a:t>
            </a:r>
            <a:r>
              <a:rPr lang="en-US" dirty="0" smtClean="0"/>
              <a:t> in some forms can continue till 2025</a:t>
            </a:r>
            <a:endParaRPr lang="en-US" dirty="0"/>
          </a:p>
        </p:txBody>
      </p:sp>
    </p:spTree>
    <p:extLst>
      <p:ext uri="{BB962C8B-B14F-4D97-AF65-F5344CB8AC3E}">
        <p14:creationId xmlns:p14="http://schemas.microsoft.com/office/powerpoint/2010/main" val="34645988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History, Culture, Politics &amp; Governance of Global Goals &amp; Targets</a:t>
            </a:r>
            <a:endParaRPr lang="en-US" dirty="0"/>
          </a:p>
        </p:txBody>
      </p:sp>
      <p:sp>
        <p:nvSpPr>
          <p:cNvPr id="3" name="Content Placeholder 2"/>
          <p:cNvSpPr>
            <a:spLocks noGrp="1"/>
          </p:cNvSpPr>
          <p:nvPr>
            <p:ph idx="1"/>
          </p:nvPr>
        </p:nvSpPr>
        <p:spPr/>
        <p:txBody>
          <a:bodyPr>
            <a:normAutofit fontScale="92500"/>
          </a:bodyPr>
          <a:lstStyle/>
          <a:p>
            <a:r>
              <a:rPr lang="en-US" b="1" dirty="0"/>
              <a:t>Who owns the SDGs, including </a:t>
            </a:r>
            <a:r>
              <a:rPr lang="en-US" b="1" dirty="0" smtClean="0"/>
              <a:t>SDG4/8? </a:t>
            </a:r>
            <a:r>
              <a:rPr lang="en-US" dirty="0"/>
              <a:t>Process much more participatory than for MDGs. But a great deal is North-based even when in South</a:t>
            </a:r>
          </a:p>
          <a:p>
            <a:r>
              <a:rPr lang="en-US" b="1" dirty="0"/>
              <a:t>How global are the global goals &amp; targets?</a:t>
            </a:r>
            <a:r>
              <a:rPr lang="en-US" dirty="0"/>
              <a:t>  Despite universalist claims, still focused on South – All but one SDG has a focus on South</a:t>
            </a:r>
          </a:p>
          <a:p>
            <a:r>
              <a:rPr lang="en-US" b="1" dirty="0"/>
              <a:t>Can we globally monitor the </a:t>
            </a:r>
            <a:r>
              <a:rPr lang="en-US" b="1" dirty="0" err="1"/>
              <a:t>unmeasurable</a:t>
            </a:r>
            <a:r>
              <a:rPr lang="en-US" b="1" dirty="0"/>
              <a:t>?</a:t>
            </a:r>
            <a:r>
              <a:rPr lang="en-US" dirty="0"/>
              <a:t> ‘Not everything worth doing in schools can be measured’; so v impossibility of 4.7 is v good!</a:t>
            </a:r>
            <a:endParaRPr lang="en-US" b="1" dirty="0"/>
          </a:p>
          <a:p>
            <a:endParaRPr lang="en-US" dirty="0"/>
          </a:p>
        </p:txBody>
      </p:sp>
    </p:spTree>
    <p:extLst>
      <p:ext uri="{BB962C8B-B14F-4D97-AF65-F5344CB8AC3E}">
        <p14:creationId xmlns:p14="http://schemas.microsoft.com/office/powerpoint/2010/main" val="16197489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Implications for the country level of the </a:t>
            </a:r>
            <a:r>
              <a:rPr lang="en-US" b="1" dirty="0"/>
              <a:t>New </a:t>
            </a:r>
            <a:r>
              <a:rPr lang="en-US" b="1" dirty="0" smtClean="0"/>
              <a:t>Development </a:t>
            </a:r>
            <a:r>
              <a:rPr lang="en-US" b="1" dirty="0"/>
              <a:t>Agenda</a:t>
            </a:r>
          </a:p>
        </p:txBody>
      </p:sp>
      <p:sp>
        <p:nvSpPr>
          <p:cNvPr id="3" name="Content Placeholder 2"/>
          <p:cNvSpPr>
            <a:spLocks noGrp="1"/>
          </p:cNvSpPr>
          <p:nvPr>
            <p:ph idx="1"/>
          </p:nvPr>
        </p:nvSpPr>
        <p:spPr/>
        <p:txBody>
          <a:bodyPr>
            <a:normAutofit fontScale="92500" lnSpcReduction="10000"/>
          </a:bodyPr>
          <a:lstStyle/>
          <a:p>
            <a:r>
              <a:rPr lang="en-US" dirty="0"/>
              <a:t>The case for very detailed critical research – not just monitoring – on the source, process &amp; influence </a:t>
            </a:r>
            <a:r>
              <a:rPr lang="en-US"/>
              <a:t>of </a:t>
            </a:r>
            <a:r>
              <a:rPr lang="en-US" smtClean="0"/>
              <a:t>the </a:t>
            </a:r>
            <a:r>
              <a:rPr lang="en-US"/>
              <a:t>agreed </a:t>
            </a:r>
            <a:r>
              <a:rPr lang="en-US" smtClean="0"/>
              <a:t>Goals 4 &amp; 8 and Targets</a:t>
            </a:r>
            <a:endParaRPr lang="en-US" dirty="0"/>
          </a:p>
          <a:p>
            <a:r>
              <a:rPr lang="en-US" dirty="0"/>
              <a:t>‘But for targets and target setting to have any educational meaning in the day-to-day lives of teachers and learners, these transnational activities will require much more humility about their measurement, much more honesty about their motivation, and much less hype about their meanings’ (Jansen, UKFIET Oxford 2003: 16). </a:t>
            </a:r>
            <a:endParaRPr lang="en-GB" dirty="0"/>
          </a:p>
          <a:p>
            <a:endParaRPr lang="en-US" dirty="0"/>
          </a:p>
        </p:txBody>
      </p:sp>
    </p:spTree>
    <p:extLst>
      <p:ext uri="{BB962C8B-B14F-4D97-AF65-F5344CB8AC3E}">
        <p14:creationId xmlns:p14="http://schemas.microsoft.com/office/powerpoint/2010/main" val="39873482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Further Reading</a:t>
            </a:r>
            <a:br>
              <a:rPr lang="en-US" b="1" dirty="0" smtClean="0"/>
            </a:br>
            <a:r>
              <a:rPr lang="en-US" b="1" smtClean="0"/>
              <a:t>Contact: Kenneth</a:t>
            </a:r>
            <a:r>
              <a:rPr lang="en-US" b="1" dirty="0" err="1" smtClean="0"/>
              <a:t>.King@ed.ac.uk</a:t>
            </a:r>
            <a:r>
              <a:rPr lang="en-US" b="1" dirty="0" smtClean="0"/>
              <a:t> </a:t>
            </a:r>
            <a:endParaRPr lang="en-US" dirty="0"/>
          </a:p>
        </p:txBody>
      </p:sp>
      <p:sp>
        <p:nvSpPr>
          <p:cNvPr id="3" name="Content Placeholder 2"/>
          <p:cNvSpPr>
            <a:spLocks noGrp="1"/>
          </p:cNvSpPr>
          <p:nvPr>
            <p:ph idx="1"/>
          </p:nvPr>
        </p:nvSpPr>
        <p:spPr/>
        <p:txBody>
          <a:bodyPr>
            <a:normAutofit fontScale="92500"/>
          </a:bodyPr>
          <a:lstStyle/>
          <a:p>
            <a:r>
              <a:rPr lang="en-US" dirty="0"/>
              <a:t>For </a:t>
            </a:r>
            <a:r>
              <a:rPr lang="en-US" i="1" dirty="0"/>
              <a:t>NORRAG News</a:t>
            </a:r>
            <a:r>
              <a:rPr lang="en-US" dirty="0"/>
              <a:t>’  critical analysis of </a:t>
            </a:r>
            <a:r>
              <a:rPr lang="en-US" dirty="0" err="1"/>
              <a:t>Jomtien</a:t>
            </a:r>
            <a:r>
              <a:rPr lang="en-US" dirty="0"/>
              <a:t>, Amman, Dakar, Oman, Incheon, Addis &amp; New York, see NN7, 8, 19, 26, 51, 52 </a:t>
            </a:r>
            <a:r>
              <a:rPr lang="en-US" dirty="0">
                <a:hlinkClick r:id="rId2"/>
              </a:rPr>
              <a:t>www.norrag.org</a:t>
            </a:r>
            <a:endParaRPr lang="en-US" dirty="0"/>
          </a:p>
          <a:p>
            <a:r>
              <a:rPr lang="en-US" dirty="0"/>
              <a:t>For Education and Skills post-2015 from 2012-14, see King &amp; Robert Palmer </a:t>
            </a:r>
            <a:r>
              <a:rPr lang="en-US" i="1" dirty="0"/>
              <a:t>NORRAG Working Papers</a:t>
            </a:r>
            <a:r>
              <a:rPr lang="en-US" dirty="0"/>
              <a:t>, 1, 4, 67 at </a:t>
            </a:r>
            <a:r>
              <a:rPr lang="en-US" dirty="0">
                <a:hlinkClick r:id="rId2"/>
              </a:rPr>
              <a:t>www.norrag.org</a:t>
            </a:r>
            <a:endParaRPr lang="en-US" dirty="0"/>
          </a:p>
          <a:p>
            <a:r>
              <a:rPr lang="en-US" dirty="0" err="1"/>
              <a:t>K.King</a:t>
            </a:r>
            <a:r>
              <a:rPr lang="en-US" dirty="0"/>
              <a:t>, ‘Skills and education for all from </a:t>
            </a:r>
            <a:r>
              <a:rPr lang="en-US" dirty="0" err="1"/>
              <a:t>Jomtien</a:t>
            </a:r>
            <a:r>
              <a:rPr lang="en-US" dirty="0"/>
              <a:t>  to the GMR of 2012: </a:t>
            </a:r>
            <a:r>
              <a:rPr lang="pl-PL" dirty="0"/>
              <a:t>A policy </a:t>
            </a:r>
            <a:r>
              <a:rPr lang="pl-PL" dirty="0" err="1"/>
              <a:t>history</a:t>
            </a:r>
            <a:r>
              <a:rPr lang="pl-PL" dirty="0"/>
              <a:t>’. </a:t>
            </a:r>
            <a:r>
              <a:rPr lang="pl-PL" i="1" dirty="0"/>
              <a:t>International </a:t>
            </a:r>
            <a:r>
              <a:rPr lang="pl-PL" i="1" dirty="0" err="1"/>
              <a:t>Journal</a:t>
            </a:r>
            <a:r>
              <a:rPr lang="pl-PL" i="1" dirty="0"/>
              <a:t> of Training </a:t>
            </a:r>
            <a:r>
              <a:rPr lang="pl-PL" i="1" dirty="0" err="1"/>
              <a:t>Research</a:t>
            </a:r>
            <a:r>
              <a:rPr lang="pl-PL" i="1" dirty="0"/>
              <a:t>, </a:t>
            </a:r>
            <a:r>
              <a:rPr lang="pl-PL" dirty="0"/>
              <a:t>2011</a:t>
            </a:r>
          </a:p>
          <a:p>
            <a:endParaRPr lang="en-US" dirty="0"/>
          </a:p>
        </p:txBody>
      </p:sp>
    </p:spTree>
    <p:extLst>
      <p:ext uri="{BB962C8B-B14F-4D97-AF65-F5344CB8AC3E}">
        <p14:creationId xmlns:p14="http://schemas.microsoft.com/office/powerpoint/2010/main" val="30144503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Huge ambitions: 13 education targets across 4 SDGs</a:t>
            </a:r>
            <a:endParaRPr lang="en-US" b="1" dirty="0"/>
          </a:p>
        </p:txBody>
      </p:sp>
      <p:sp>
        <p:nvSpPr>
          <p:cNvPr id="3" name="Content Placeholder 2"/>
          <p:cNvSpPr>
            <a:spLocks noGrp="1"/>
          </p:cNvSpPr>
          <p:nvPr>
            <p:ph idx="1"/>
          </p:nvPr>
        </p:nvSpPr>
        <p:spPr/>
        <p:txBody>
          <a:bodyPr>
            <a:normAutofit fontScale="85000" lnSpcReduction="10000"/>
          </a:bodyPr>
          <a:lstStyle/>
          <a:p>
            <a:pPr lvl="0"/>
            <a:r>
              <a:rPr lang="en-GB" dirty="0" smtClean="0"/>
              <a:t>Stand-alone SDG#4 with 10 targets, in addition to 3 other education targets under SDGs linked to health (SDG#3), work (SDG#8) and climate change (SDG#13)</a:t>
            </a:r>
          </a:p>
          <a:p>
            <a:pPr lvl="0"/>
            <a:r>
              <a:rPr lang="en-GB" dirty="0" smtClean="0"/>
              <a:t>‘We commit to providing inclusive and equitable quality education at all levels – early childhood, primary, secondary, tertiary, </a:t>
            </a:r>
            <a:r>
              <a:rPr lang="en-GB" b="1" dirty="0" smtClean="0"/>
              <a:t>technical and vocational training</a:t>
            </a:r>
            <a:r>
              <a:rPr lang="en-GB" dirty="0" smtClean="0"/>
              <a:t>’ (UN, 2015).</a:t>
            </a:r>
            <a:endParaRPr lang="en-US" dirty="0"/>
          </a:p>
          <a:p>
            <a:r>
              <a:rPr lang="en-US" dirty="0" smtClean="0"/>
              <a:t>‘All people…. </a:t>
            </a:r>
            <a:r>
              <a:rPr lang="en-US" dirty="0"/>
              <a:t>s</a:t>
            </a:r>
            <a:r>
              <a:rPr lang="en-US" dirty="0" smtClean="0"/>
              <a:t>hould have access </a:t>
            </a:r>
            <a:r>
              <a:rPr lang="en-US" dirty="0"/>
              <a:t>to life-long learning opportunities that help them acquire the knowledge and </a:t>
            </a:r>
            <a:r>
              <a:rPr lang="en-US" b="1" dirty="0"/>
              <a:t>skills</a:t>
            </a:r>
            <a:r>
              <a:rPr lang="en-US" dirty="0"/>
              <a:t> needed to exploit opportunities and to participate fully in </a:t>
            </a:r>
            <a:r>
              <a:rPr lang="en-US" dirty="0" smtClean="0"/>
              <a:t>society’ (UN, 2015) </a:t>
            </a:r>
            <a:endParaRPr lang="en-US" dirty="0"/>
          </a:p>
          <a:p>
            <a:pPr lvl="0"/>
            <a:endParaRPr lang="en-GB" dirty="0" smtClean="0"/>
          </a:p>
          <a:p>
            <a:endParaRPr lang="en-US" dirty="0"/>
          </a:p>
        </p:txBody>
      </p:sp>
    </p:spTree>
    <p:extLst>
      <p:ext uri="{BB962C8B-B14F-4D97-AF65-F5344CB8AC3E}">
        <p14:creationId xmlns:p14="http://schemas.microsoft.com/office/powerpoint/2010/main" val="16094625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Some Essential History on Targets</a:t>
            </a:r>
            <a:endParaRPr lang="en-US" b="1" dirty="0"/>
          </a:p>
        </p:txBody>
      </p:sp>
      <p:sp>
        <p:nvSpPr>
          <p:cNvPr id="3" name="Content Placeholder 2"/>
          <p:cNvSpPr>
            <a:spLocks noGrp="1"/>
          </p:cNvSpPr>
          <p:nvPr>
            <p:ph idx="1"/>
          </p:nvPr>
        </p:nvSpPr>
        <p:spPr/>
        <p:txBody>
          <a:bodyPr>
            <a:normAutofit lnSpcReduction="10000"/>
          </a:bodyPr>
          <a:lstStyle/>
          <a:p>
            <a:r>
              <a:rPr lang="en-US" dirty="0" smtClean="0"/>
              <a:t>Tension between National &amp; Global targets</a:t>
            </a:r>
          </a:p>
          <a:p>
            <a:r>
              <a:rPr lang="en-US" dirty="0" err="1" smtClean="0"/>
              <a:t>Jomtien</a:t>
            </a:r>
            <a:r>
              <a:rPr lang="en-US" dirty="0" smtClean="0"/>
              <a:t> World Conference on Education for All suggested countries set ‘their own targets’</a:t>
            </a:r>
          </a:p>
          <a:p>
            <a:r>
              <a:rPr lang="en-US" dirty="0" smtClean="0"/>
              <a:t>OECD-DAC 1996 set 7 International (i.e. Global) Development Targets (2 for Education)</a:t>
            </a:r>
          </a:p>
          <a:p>
            <a:r>
              <a:rPr lang="en-US" dirty="0" smtClean="0"/>
              <a:t>These became the core of the 8 MDGs after the Millennium Summit of 2000</a:t>
            </a:r>
          </a:p>
          <a:p>
            <a:r>
              <a:rPr lang="en-US" dirty="0" smtClean="0"/>
              <a:t>Alongside were the six EFA Dakar Goals 2000 –</a:t>
            </a:r>
            <a:r>
              <a:rPr lang="en-US" b="1" dirty="0" smtClean="0"/>
              <a:t>globally</a:t>
            </a:r>
            <a:r>
              <a:rPr lang="en-US" dirty="0" smtClean="0"/>
              <a:t> monitored from 2002</a:t>
            </a:r>
            <a:endParaRPr lang="en-US" dirty="0"/>
          </a:p>
        </p:txBody>
      </p:sp>
    </p:spTree>
    <p:extLst>
      <p:ext uri="{BB962C8B-B14F-4D97-AF65-F5344CB8AC3E}">
        <p14:creationId xmlns:p14="http://schemas.microsoft.com/office/powerpoint/2010/main" val="23444787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The Dangers of Text especially for skills, work and jobs</a:t>
            </a:r>
            <a:endParaRPr lang="en-US" b="1" dirty="0"/>
          </a:p>
        </p:txBody>
      </p:sp>
      <p:sp>
        <p:nvSpPr>
          <p:cNvPr id="3" name="Content Placeholder 2"/>
          <p:cNvSpPr>
            <a:spLocks noGrp="1"/>
          </p:cNvSpPr>
          <p:nvPr>
            <p:ph idx="1"/>
          </p:nvPr>
        </p:nvSpPr>
        <p:spPr/>
        <p:txBody>
          <a:bodyPr>
            <a:normAutofit fontScale="92500" lnSpcReduction="10000"/>
          </a:bodyPr>
          <a:lstStyle/>
          <a:p>
            <a:r>
              <a:rPr lang="en-US" dirty="0" smtClean="0"/>
              <a:t>For years the global analysis of vocational education and training (VET) or of skills development (in the GMRs) was complicated by the poor framing of skill in Dakar 2000:</a:t>
            </a:r>
          </a:p>
          <a:p>
            <a:r>
              <a:rPr lang="en-US" dirty="0" smtClean="0"/>
              <a:t>‘ensuring </a:t>
            </a:r>
            <a:r>
              <a:rPr lang="en-US" dirty="0"/>
              <a:t>that the learning needs of all young people </a:t>
            </a:r>
            <a:r>
              <a:rPr lang="en-US" dirty="0" smtClean="0"/>
              <a:t>and adults </a:t>
            </a:r>
            <a:r>
              <a:rPr lang="en-US" dirty="0"/>
              <a:t>are met through equitable access to </a:t>
            </a:r>
            <a:r>
              <a:rPr lang="en-US" dirty="0" smtClean="0"/>
              <a:t>appropriate learning </a:t>
            </a:r>
            <a:r>
              <a:rPr lang="en-US" dirty="0"/>
              <a:t>and life-skills </a:t>
            </a:r>
            <a:r>
              <a:rPr lang="en-US" dirty="0" err="1" smtClean="0"/>
              <a:t>programmes’</a:t>
            </a:r>
            <a:endParaRPr lang="en-US" dirty="0" smtClean="0"/>
          </a:p>
          <a:p>
            <a:r>
              <a:rPr lang="en-US" dirty="0" smtClean="0"/>
              <a:t>‘life-skills’ and ‘work skills’ come from  very different worlds –one psycho-social, one re jobs</a:t>
            </a:r>
            <a:endParaRPr lang="en-US" dirty="0"/>
          </a:p>
        </p:txBody>
      </p:sp>
    </p:spTree>
    <p:extLst>
      <p:ext uri="{BB962C8B-B14F-4D97-AF65-F5344CB8AC3E}">
        <p14:creationId xmlns:p14="http://schemas.microsoft.com/office/powerpoint/2010/main" val="34461068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The Sudden Imminence of Post-2015</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With Rio +20 in June 2012, and </a:t>
            </a:r>
            <a:r>
              <a:rPr lang="en-US" i="1" dirty="0" smtClean="0"/>
              <a:t>The future we want,</a:t>
            </a:r>
            <a:r>
              <a:rPr lang="en-US" dirty="0" smtClean="0"/>
              <a:t> the notion of the SDGs became a focus</a:t>
            </a:r>
          </a:p>
          <a:p>
            <a:r>
              <a:rPr lang="en-US" dirty="0" smtClean="0"/>
              <a:t>Massive advocacy, debates &amp; consultations across much wider stakeholders than for MDGs</a:t>
            </a:r>
          </a:p>
          <a:p>
            <a:r>
              <a:rPr lang="en-US" dirty="0" smtClean="0"/>
              <a:t>Awareness of its being critical for future status &amp; funding for education and skills to be </a:t>
            </a:r>
            <a:r>
              <a:rPr lang="en-US" b="1" dirty="0" smtClean="0"/>
              <a:t>included in</a:t>
            </a:r>
            <a:r>
              <a:rPr lang="en-US" dirty="0" smtClean="0"/>
              <a:t> the set of SDGs.</a:t>
            </a:r>
          </a:p>
          <a:p>
            <a:r>
              <a:rPr lang="en-US" dirty="0" smtClean="0"/>
              <a:t>The Muscat Agreement in May 2014 = first attempt by education community to set a single goal and seven targets, including for VET</a:t>
            </a:r>
          </a:p>
          <a:p>
            <a:endParaRPr lang="en-US" dirty="0"/>
          </a:p>
        </p:txBody>
      </p:sp>
    </p:spTree>
    <p:extLst>
      <p:ext uri="{BB962C8B-B14F-4D97-AF65-F5344CB8AC3E}">
        <p14:creationId xmlns:p14="http://schemas.microsoft.com/office/powerpoint/2010/main" val="4995528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VET and Skills from Muscat to the Open Working Group (OWG)</a:t>
            </a:r>
            <a:endParaRPr lang="en-US" b="1" dirty="0"/>
          </a:p>
        </p:txBody>
      </p:sp>
      <p:sp>
        <p:nvSpPr>
          <p:cNvPr id="3" name="Content Placeholder 2"/>
          <p:cNvSpPr>
            <a:spLocks noGrp="1"/>
          </p:cNvSpPr>
          <p:nvPr>
            <p:ph idx="1"/>
          </p:nvPr>
        </p:nvSpPr>
        <p:spPr/>
        <p:txBody>
          <a:bodyPr>
            <a:normAutofit lnSpcReduction="10000"/>
          </a:bodyPr>
          <a:lstStyle/>
          <a:p>
            <a:r>
              <a:rPr lang="en-US" i="1" dirty="0" smtClean="0"/>
              <a:t>Muscat and skills</a:t>
            </a:r>
            <a:r>
              <a:rPr lang="en-US" dirty="0" smtClean="0"/>
              <a:t>: ‘</a:t>
            </a:r>
            <a:r>
              <a:rPr lang="en-US" b="1" dirty="0" smtClean="0"/>
              <a:t>Target </a:t>
            </a:r>
            <a:r>
              <a:rPr lang="en-US" b="1" dirty="0"/>
              <a:t>4: </a:t>
            </a:r>
            <a:r>
              <a:rPr lang="en-US" dirty="0"/>
              <a:t>By 2030, at least x% of youth and y% of adults have the knowledge and skills </a:t>
            </a:r>
            <a:r>
              <a:rPr lang="en-US" dirty="0" smtClean="0"/>
              <a:t>for decent </a:t>
            </a:r>
            <a:r>
              <a:rPr lang="en-US" dirty="0"/>
              <a:t>work and life through technical and vocational, upper secondary and </a:t>
            </a:r>
            <a:r>
              <a:rPr lang="en-US" dirty="0" smtClean="0"/>
              <a:t>tertiary education </a:t>
            </a:r>
            <a:r>
              <a:rPr lang="en-US" dirty="0"/>
              <a:t>and training, with particular attention to gender equality and the </a:t>
            </a:r>
            <a:r>
              <a:rPr lang="en-US" dirty="0" smtClean="0"/>
              <a:t>most marginalized’</a:t>
            </a:r>
          </a:p>
          <a:p>
            <a:r>
              <a:rPr lang="en-US" dirty="0" smtClean="0"/>
              <a:t>X and Y % mean that targets should be national, not global</a:t>
            </a:r>
            <a:endParaRPr lang="en-US" dirty="0"/>
          </a:p>
        </p:txBody>
      </p:sp>
    </p:spTree>
    <p:extLst>
      <p:ext uri="{BB962C8B-B14F-4D97-AF65-F5344CB8AC3E}">
        <p14:creationId xmlns:p14="http://schemas.microsoft.com/office/powerpoint/2010/main" val="21193096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OWG’s take on VET and Skills?</a:t>
            </a:r>
            <a:endParaRPr lang="en-US" b="1" dirty="0"/>
          </a:p>
        </p:txBody>
      </p:sp>
      <p:sp>
        <p:nvSpPr>
          <p:cNvPr id="3" name="Content Placeholder 2"/>
          <p:cNvSpPr>
            <a:spLocks noGrp="1"/>
          </p:cNvSpPr>
          <p:nvPr>
            <p:ph idx="1"/>
          </p:nvPr>
        </p:nvSpPr>
        <p:spPr/>
        <p:txBody>
          <a:bodyPr>
            <a:normAutofit fontScale="92500"/>
          </a:bodyPr>
          <a:lstStyle/>
          <a:p>
            <a:r>
              <a:rPr lang="en-US" i="1" dirty="0" smtClean="0"/>
              <a:t>Contradiction in skills for all &amp; skills for some?</a:t>
            </a:r>
          </a:p>
          <a:p>
            <a:r>
              <a:rPr lang="en-US" b="1" dirty="0" smtClean="0"/>
              <a:t>Target 4.3</a:t>
            </a:r>
            <a:r>
              <a:rPr lang="en-US" dirty="0" smtClean="0"/>
              <a:t>: </a:t>
            </a:r>
            <a:r>
              <a:rPr lang="en-US" dirty="0"/>
              <a:t>by 2030 ensure </a:t>
            </a:r>
            <a:r>
              <a:rPr lang="en-US" b="1" dirty="0"/>
              <a:t>equal access for all </a:t>
            </a:r>
            <a:r>
              <a:rPr lang="en-US" dirty="0"/>
              <a:t>women and men to affordable quality technical, vocational and tertiary education, including university </a:t>
            </a:r>
            <a:r>
              <a:rPr lang="en-US" dirty="0" smtClean="0"/>
              <a:t>(emphasis added)</a:t>
            </a:r>
            <a:endParaRPr lang="en-US" dirty="0"/>
          </a:p>
          <a:p>
            <a:r>
              <a:rPr lang="en-US" b="1" dirty="0" smtClean="0"/>
              <a:t>Target 4.4</a:t>
            </a:r>
            <a:r>
              <a:rPr lang="en-US" dirty="0" smtClean="0"/>
              <a:t>: </a:t>
            </a:r>
            <a:r>
              <a:rPr lang="en-US" dirty="0"/>
              <a:t>by 2030, increase by x% the number of youth and adults who have relevant skills, including technical and vocational skills, for employment, decent jobs and entrepreneurship </a:t>
            </a:r>
          </a:p>
          <a:p>
            <a:endParaRPr lang="en-US" dirty="0"/>
          </a:p>
          <a:p>
            <a:endParaRPr lang="en-US" dirty="0"/>
          </a:p>
        </p:txBody>
      </p:sp>
    </p:spTree>
    <p:extLst>
      <p:ext uri="{BB962C8B-B14F-4D97-AF65-F5344CB8AC3E}">
        <p14:creationId xmlns:p14="http://schemas.microsoft.com/office/powerpoint/2010/main" val="29153782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World Education Forum (WEF), Incheon: Too Late to Influence OWG?</a:t>
            </a:r>
            <a:endParaRPr lang="en-US" dirty="0"/>
          </a:p>
        </p:txBody>
      </p:sp>
      <p:sp>
        <p:nvSpPr>
          <p:cNvPr id="3" name="Content Placeholder 2"/>
          <p:cNvSpPr>
            <a:spLocks noGrp="1"/>
          </p:cNvSpPr>
          <p:nvPr>
            <p:ph idx="1"/>
          </p:nvPr>
        </p:nvSpPr>
        <p:spPr/>
        <p:txBody>
          <a:bodyPr/>
          <a:lstStyle/>
          <a:p>
            <a:r>
              <a:rPr lang="en-US" dirty="0" smtClean="0"/>
              <a:t>WEF taking </a:t>
            </a:r>
            <a:r>
              <a:rPr lang="en-US" dirty="0"/>
              <a:t>place in May 2015, at exactly the same time as the UN Intergovernmental Negotiations were </a:t>
            </a:r>
            <a:r>
              <a:rPr lang="en-US" dirty="0" err="1"/>
              <a:t>finalising</a:t>
            </a:r>
            <a:r>
              <a:rPr lang="en-US" dirty="0"/>
              <a:t> the post-2015 </a:t>
            </a:r>
            <a:r>
              <a:rPr lang="en-US" dirty="0" smtClean="0"/>
              <a:t>agenda; so WEF </a:t>
            </a:r>
            <a:r>
              <a:rPr lang="en-US" dirty="0"/>
              <a:t>was stymied.</a:t>
            </a:r>
          </a:p>
          <a:p>
            <a:r>
              <a:rPr lang="en-US" dirty="0"/>
              <a:t>It could not confirm targets as they could then be out-of-step with the UN process.</a:t>
            </a:r>
          </a:p>
          <a:p>
            <a:r>
              <a:rPr lang="en-US" dirty="0"/>
              <a:t>So we have  an </a:t>
            </a:r>
            <a:r>
              <a:rPr lang="en-US" i="1" dirty="0"/>
              <a:t>Incheon Declaration</a:t>
            </a:r>
            <a:r>
              <a:rPr lang="en-US" dirty="0"/>
              <a:t>, but no targets. These  only available in Nov. 2015</a:t>
            </a:r>
          </a:p>
          <a:p>
            <a:endParaRPr lang="en-US" dirty="0"/>
          </a:p>
        </p:txBody>
      </p:sp>
    </p:spTree>
    <p:extLst>
      <p:ext uri="{BB962C8B-B14F-4D97-AF65-F5344CB8AC3E}">
        <p14:creationId xmlns:p14="http://schemas.microsoft.com/office/powerpoint/2010/main" val="17535535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a:t>Transforming our </a:t>
            </a:r>
            <a:r>
              <a:rPr lang="en-US" b="1" i="1" dirty="0" smtClean="0"/>
              <a:t>World</a:t>
            </a:r>
            <a:r>
              <a:rPr lang="en-US" b="1" dirty="0" smtClean="0"/>
              <a:t> (2015)</a:t>
            </a:r>
            <a:r>
              <a:rPr lang="en-US" b="1" i="1" dirty="0" smtClean="0"/>
              <a:t>: </a:t>
            </a:r>
            <a:r>
              <a:rPr lang="en-US" b="1" i="1" dirty="0"/>
              <a:t/>
            </a:r>
            <a:br>
              <a:rPr lang="en-US" b="1" i="1" dirty="0"/>
            </a:br>
            <a:r>
              <a:rPr lang="en-US" b="1" dirty="0"/>
              <a:t>What’s new </a:t>
            </a:r>
            <a:r>
              <a:rPr lang="en-US" b="1" dirty="0" smtClean="0"/>
              <a:t>in </a:t>
            </a:r>
            <a:r>
              <a:rPr lang="en-US" b="1" dirty="0"/>
              <a:t>f</a:t>
            </a:r>
            <a:r>
              <a:rPr lang="en-US" b="1" dirty="0" smtClean="0"/>
              <a:t>inal UN </a:t>
            </a:r>
            <a:r>
              <a:rPr lang="en-US" b="1" dirty="0"/>
              <a:t>Targets?</a:t>
            </a:r>
            <a:endParaRPr lang="en-US" dirty="0"/>
          </a:p>
        </p:txBody>
      </p:sp>
      <p:sp>
        <p:nvSpPr>
          <p:cNvPr id="3" name="Content Placeholder 2"/>
          <p:cNvSpPr>
            <a:spLocks noGrp="1"/>
          </p:cNvSpPr>
          <p:nvPr>
            <p:ph idx="1"/>
          </p:nvPr>
        </p:nvSpPr>
        <p:spPr/>
        <p:txBody>
          <a:bodyPr>
            <a:normAutofit lnSpcReduction="10000"/>
          </a:bodyPr>
          <a:lstStyle/>
          <a:p>
            <a:r>
              <a:rPr lang="en-US" dirty="0"/>
              <a:t>The main difference from Muscat and OWG is that now all the (national?) x% percentages have </a:t>
            </a:r>
            <a:r>
              <a:rPr lang="en-US" dirty="0" smtClean="0"/>
              <a:t>disappeared  from SDG 4 &amp; all SDGs</a:t>
            </a:r>
            <a:endParaRPr lang="en-US" dirty="0"/>
          </a:p>
          <a:p>
            <a:r>
              <a:rPr lang="en-US" dirty="0"/>
              <a:t>But they have not been replaced by ‘ALL’ as suggested by the NGO Forum in Incheon.</a:t>
            </a:r>
          </a:p>
          <a:p>
            <a:r>
              <a:rPr lang="en-US" dirty="0"/>
              <a:t>Instead of </a:t>
            </a:r>
            <a:r>
              <a:rPr lang="en-US" b="1" dirty="0"/>
              <a:t>all</a:t>
            </a:r>
            <a:r>
              <a:rPr lang="en-US" dirty="0"/>
              <a:t> adults to be literate, it lamely suggests ‘a substantial proportion of adults’</a:t>
            </a:r>
          </a:p>
          <a:p>
            <a:r>
              <a:rPr lang="en-US" dirty="0"/>
              <a:t>Same with </a:t>
            </a:r>
            <a:r>
              <a:rPr lang="en-US" dirty="0" smtClean="0"/>
              <a:t>skills</a:t>
            </a:r>
            <a:r>
              <a:rPr lang="en-US" dirty="0"/>
              <a:t>;</a:t>
            </a:r>
            <a:r>
              <a:rPr lang="en-US" dirty="0" smtClean="0"/>
              <a:t> not only skills for all. But also ‘</a:t>
            </a:r>
            <a:r>
              <a:rPr lang="en-US" dirty="0"/>
              <a:t>substantially increase</a:t>
            </a:r>
            <a:r>
              <a:rPr lang="en-US" dirty="0" smtClean="0"/>
              <a:t>’ those with skills</a:t>
            </a:r>
            <a:endParaRPr lang="en-US" dirty="0"/>
          </a:p>
          <a:p>
            <a:endParaRPr lang="en-US" dirty="0"/>
          </a:p>
        </p:txBody>
      </p:sp>
    </p:spTree>
    <p:extLst>
      <p:ext uri="{BB962C8B-B14F-4D97-AF65-F5344CB8AC3E}">
        <p14:creationId xmlns:p14="http://schemas.microsoft.com/office/powerpoint/2010/main" val="14886583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224</TotalTime>
  <Words>1311</Words>
  <Application>Microsoft Macintosh PowerPoint</Application>
  <PresentationFormat>On-screen Show (4:3)</PresentationFormat>
  <Paragraphs>66</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Transforming our World: Global Implications for Skills &amp; Work</vt:lpstr>
      <vt:lpstr>Huge ambitions: 13 education targets across 4 SDGs</vt:lpstr>
      <vt:lpstr>Some Essential History on Targets</vt:lpstr>
      <vt:lpstr>The Dangers of Text especially for skills, work and jobs</vt:lpstr>
      <vt:lpstr>The Sudden Imminence of Post-2015</vt:lpstr>
      <vt:lpstr>VET and Skills from Muscat to the Open Working Group (OWG)</vt:lpstr>
      <vt:lpstr>OWG’s take on VET and Skills?</vt:lpstr>
      <vt:lpstr>World Education Forum (WEF), Incheon: Too Late to Influence OWG?</vt:lpstr>
      <vt:lpstr>Transforming our World (2015):  What’s new in final UN Targets?</vt:lpstr>
      <vt:lpstr>The final version of the text of the SDGs (UNGA, September 2015)</vt:lpstr>
      <vt:lpstr>What links to VET in SDG 8? And what time-lines?</vt:lpstr>
      <vt:lpstr>Contradictions in both Education &amp; Vocational Training in the SDG 4 &amp; 8</vt:lpstr>
      <vt:lpstr>History, Culture, Politics &amp; Governance of Global Goals &amp; Targets</vt:lpstr>
      <vt:lpstr>Implications for the country level of the New Development Agenda</vt:lpstr>
      <vt:lpstr>Further Reading Contact: Kenneth.King@ed.ac.uk </vt:lpstr>
    </vt:vector>
  </TitlesOfParts>
  <Company>UoE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Transforming our World: Implications for Skills &amp; Work</dc:title>
  <dc:creator>Kenneth King</dc:creator>
  <cp:lastModifiedBy>Kenneth King</cp:lastModifiedBy>
  <cp:revision>22</cp:revision>
  <dcterms:created xsi:type="dcterms:W3CDTF">2015-10-22T04:32:29Z</dcterms:created>
  <dcterms:modified xsi:type="dcterms:W3CDTF">2015-10-22T12:28:49Z</dcterms:modified>
</cp:coreProperties>
</file>