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8" r:id="rId2"/>
    <p:sldId id="4352" r:id="rId3"/>
    <p:sldId id="4353" r:id="rId4"/>
    <p:sldId id="1295" r:id="rId5"/>
    <p:sldId id="1293" r:id="rId6"/>
    <p:sldId id="4356" r:id="rId7"/>
    <p:sldId id="550" r:id="rId8"/>
    <p:sldId id="4355" r:id="rId9"/>
    <p:sldId id="4357" r:id="rId10"/>
    <p:sldId id="1287" r:id="rId11"/>
    <p:sldId id="1289" r:id="rId12"/>
    <p:sldId id="545" r:id="rId13"/>
    <p:sldId id="1277" r:id="rId14"/>
    <p:sldId id="1281" r:id="rId15"/>
    <p:sldId id="1283" r:id="rId16"/>
    <p:sldId id="1292" r:id="rId17"/>
    <p:sldId id="1280" r:id="rId18"/>
    <p:sldId id="1279" r:id="rId19"/>
    <p:sldId id="569" r:id="rId20"/>
    <p:sldId id="1285" r:id="rId21"/>
    <p:sldId id="1290" r:id="rId22"/>
    <p:sldId id="435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6FC"/>
    <a:srgbClr val="D0EAF3"/>
    <a:srgbClr val="024EA2"/>
    <a:srgbClr val="FAEBE9"/>
    <a:srgbClr val="F6D4D1"/>
    <a:srgbClr val="004494"/>
    <a:srgbClr val="0356B1"/>
    <a:srgbClr val="024B9C"/>
    <a:srgbClr val="035D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6" autoAdjust="0"/>
    <p:restoredTop sz="85501" autoAdjust="0"/>
  </p:normalViewPr>
  <p:slideViewPr>
    <p:cSldViewPr snapToGrid="0">
      <p:cViewPr varScale="1">
        <p:scale>
          <a:sx n="81" d="100"/>
          <a:sy n="81" d="100"/>
        </p:scale>
        <p:origin x="68" y="620"/>
      </p:cViewPr>
      <p:guideLst>
        <p:guide orient="horz" pos="209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90505A-9610-4471-BF2C-1D91A45E477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363B99C9-A8AF-41D2-B4D3-8DBC7E1CC780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ES" dirty="0" err="1"/>
            <a:t>Obligations</a:t>
          </a:r>
          <a:r>
            <a:rPr lang="es-ES" dirty="0"/>
            <a:t>…</a:t>
          </a:r>
          <a:endParaRPr lang="en-IE" dirty="0"/>
        </a:p>
      </dgm:t>
    </dgm:pt>
    <dgm:pt modelId="{14A87515-4B1D-4BE1-BF50-DDBF72B8CA37}" type="parTrans" cxnId="{80795CB1-AA69-4FEA-9571-D740F22BDFC8}">
      <dgm:prSet/>
      <dgm:spPr/>
      <dgm:t>
        <a:bodyPr/>
        <a:lstStyle/>
        <a:p>
          <a:endParaRPr lang="en-IE"/>
        </a:p>
      </dgm:t>
    </dgm:pt>
    <dgm:pt modelId="{2388AD6B-A372-478D-8B07-85D38918A6AB}" type="sibTrans" cxnId="{80795CB1-AA69-4FEA-9571-D740F22BDFC8}">
      <dgm:prSet/>
      <dgm:spPr/>
      <dgm:t>
        <a:bodyPr/>
        <a:lstStyle/>
        <a:p>
          <a:endParaRPr lang="en-IE"/>
        </a:p>
      </dgm:t>
    </dgm:pt>
    <dgm:pt modelId="{43023177-24AC-4C90-BC81-D99FC377C918}">
      <dgm:prSet phldrT="[Text]"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es-ES" sz="2000" b="1" dirty="0"/>
            <a:t>Do no </a:t>
          </a:r>
          <a:r>
            <a:rPr lang="es-ES" sz="2000" b="1" dirty="0" err="1"/>
            <a:t>harm</a:t>
          </a:r>
          <a:endParaRPr lang="en-IE" sz="2000" b="1" dirty="0"/>
        </a:p>
      </dgm:t>
    </dgm:pt>
    <dgm:pt modelId="{A5AB8337-C606-4FA0-9D6B-F5A237B973DD}" type="parTrans" cxnId="{44E6B3C6-8A4B-4792-932B-6C001450CABD}">
      <dgm:prSet/>
      <dgm:spPr/>
      <dgm:t>
        <a:bodyPr/>
        <a:lstStyle/>
        <a:p>
          <a:endParaRPr lang="en-IE"/>
        </a:p>
      </dgm:t>
    </dgm:pt>
    <dgm:pt modelId="{BE70D1D0-91D5-4F38-946A-96AAD65D5B84}" type="sibTrans" cxnId="{44E6B3C6-8A4B-4792-932B-6C001450CABD}">
      <dgm:prSet/>
      <dgm:spPr/>
      <dgm:t>
        <a:bodyPr/>
        <a:lstStyle/>
        <a:p>
          <a:endParaRPr lang="en-IE"/>
        </a:p>
      </dgm:t>
    </dgm:pt>
    <dgm:pt modelId="{FEF4D21E-99F2-409A-A9D5-D6CAD531CBAF}">
      <dgm:prSet phldrT="[Text]"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es-ES" sz="2000" dirty="0"/>
            <a:t>No </a:t>
          </a:r>
          <a:r>
            <a:rPr lang="es-ES" sz="2000" dirty="0" err="1"/>
            <a:t>conflict</a:t>
          </a:r>
          <a:r>
            <a:rPr lang="es-ES" sz="2000" dirty="0"/>
            <a:t> </a:t>
          </a:r>
          <a:r>
            <a:rPr lang="es-ES" sz="2000" dirty="0" err="1"/>
            <a:t>with</a:t>
          </a:r>
          <a:r>
            <a:rPr lang="es-ES" sz="2000" dirty="0"/>
            <a:t> </a:t>
          </a:r>
          <a:r>
            <a:rPr lang="es-ES" sz="2000" b="1" dirty="0"/>
            <a:t>NDC</a:t>
          </a:r>
          <a:endParaRPr lang="en-IE" sz="2000" b="1" dirty="0"/>
        </a:p>
      </dgm:t>
    </dgm:pt>
    <dgm:pt modelId="{07452EEB-EFB4-4AEC-80EE-84C33DE65413}" type="parTrans" cxnId="{AF50D08F-DC52-48D4-A733-DDE1AA605460}">
      <dgm:prSet/>
      <dgm:spPr/>
      <dgm:t>
        <a:bodyPr/>
        <a:lstStyle/>
        <a:p>
          <a:endParaRPr lang="en-IE"/>
        </a:p>
      </dgm:t>
    </dgm:pt>
    <dgm:pt modelId="{101DF4B0-CEC5-4086-9C16-F9F2CA76278D}" type="sibTrans" cxnId="{AF50D08F-DC52-48D4-A733-DDE1AA605460}">
      <dgm:prSet/>
      <dgm:spPr/>
      <dgm:t>
        <a:bodyPr/>
        <a:lstStyle/>
        <a:p>
          <a:endParaRPr lang="en-IE"/>
        </a:p>
      </dgm:t>
    </dgm:pt>
    <dgm:pt modelId="{37D96964-EF47-4A63-B8DB-92EA647AECD3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ES" dirty="0" err="1"/>
            <a:t>We</a:t>
          </a:r>
          <a:r>
            <a:rPr lang="es-ES" dirty="0"/>
            <a:t> </a:t>
          </a:r>
          <a:r>
            <a:rPr lang="es-ES" dirty="0" err="1"/>
            <a:t>should</a:t>
          </a:r>
          <a:r>
            <a:rPr lang="es-ES" dirty="0"/>
            <a:t> </a:t>
          </a:r>
          <a:r>
            <a:rPr lang="es-ES" dirty="0" err="1"/>
            <a:t>promote</a:t>
          </a:r>
          <a:r>
            <a:rPr lang="es-ES" dirty="0"/>
            <a:t>…</a:t>
          </a:r>
          <a:endParaRPr lang="en-IE" dirty="0"/>
        </a:p>
      </dgm:t>
    </dgm:pt>
    <dgm:pt modelId="{1E2453EF-66D7-4B03-9CFE-DA1A1CEF35A9}" type="parTrans" cxnId="{61F191EF-3C29-46FE-898E-1FECCA155CBE}">
      <dgm:prSet/>
      <dgm:spPr/>
      <dgm:t>
        <a:bodyPr/>
        <a:lstStyle/>
        <a:p>
          <a:endParaRPr lang="en-IE"/>
        </a:p>
      </dgm:t>
    </dgm:pt>
    <dgm:pt modelId="{57FCC683-1262-4F72-9691-0885AA19311A}" type="sibTrans" cxnId="{61F191EF-3C29-46FE-898E-1FECCA155CBE}">
      <dgm:prSet/>
      <dgm:spPr/>
      <dgm:t>
        <a:bodyPr/>
        <a:lstStyle/>
        <a:p>
          <a:endParaRPr lang="en-IE"/>
        </a:p>
      </dgm:t>
    </dgm:pt>
    <dgm:pt modelId="{18306659-6B36-4973-AC13-670EA56EB77C}">
      <dgm:prSet phldrT="[Text]"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es-ES" sz="2000" b="1" dirty="0" err="1"/>
            <a:t>Contributions</a:t>
          </a:r>
          <a:r>
            <a:rPr lang="es-ES" sz="2000" dirty="0"/>
            <a:t> </a:t>
          </a:r>
          <a:r>
            <a:rPr lang="es-ES" sz="2000" dirty="0" err="1"/>
            <a:t>to</a:t>
          </a:r>
          <a:r>
            <a:rPr lang="es-ES" sz="2000" dirty="0"/>
            <a:t> </a:t>
          </a:r>
          <a:r>
            <a:rPr lang="es-ES" sz="2000" dirty="0" err="1"/>
            <a:t>environmental</a:t>
          </a:r>
          <a:r>
            <a:rPr lang="es-ES" sz="2000" dirty="0"/>
            <a:t> and </a:t>
          </a:r>
          <a:r>
            <a:rPr lang="es-ES" sz="2000" dirty="0" err="1"/>
            <a:t>climate</a:t>
          </a:r>
          <a:r>
            <a:rPr lang="es-ES" sz="2000" dirty="0"/>
            <a:t> </a:t>
          </a:r>
          <a:r>
            <a:rPr lang="es-ES" sz="2000" dirty="0" err="1"/>
            <a:t>objectives</a:t>
          </a:r>
          <a:endParaRPr lang="en-IE" sz="2000" dirty="0"/>
        </a:p>
      </dgm:t>
    </dgm:pt>
    <dgm:pt modelId="{B9870316-D374-44F9-9D82-9F9D212A8317}" type="parTrans" cxnId="{64098016-8B24-4203-827F-AC26FC8E19D4}">
      <dgm:prSet/>
      <dgm:spPr/>
      <dgm:t>
        <a:bodyPr/>
        <a:lstStyle/>
        <a:p>
          <a:endParaRPr lang="en-IE"/>
        </a:p>
      </dgm:t>
    </dgm:pt>
    <dgm:pt modelId="{208E6BD3-2A1B-42B7-883D-131E61086E67}" type="sibTrans" cxnId="{64098016-8B24-4203-827F-AC26FC8E19D4}">
      <dgm:prSet/>
      <dgm:spPr/>
      <dgm:t>
        <a:bodyPr/>
        <a:lstStyle/>
        <a:p>
          <a:endParaRPr lang="en-IE"/>
        </a:p>
      </dgm:t>
    </dgm:pt>
    <dgm:pt modelId="{06B72A02-0DF1-446F-9FDC-B9004A30BB26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ES" dirty="0" err="1"/>
            <a:t>We</a:t>
          </a:r>
          <a:r>
            <a:rPr lang="es-ES" dirty="0"/>
            <a:t> </a:t>
          </a:r>
          <a:r>
            <a:rPr lang="es-ES" dirty="0" err="1"/>
            <a:t>must</a:t>
          </a:r>
          <a:r>
            <a:rPr lang="es-ES" dirty="0"/>
            <a:t> </a:t>
          </a:r>
          <a:r>
            <a:rPr lang="es-ES" dirty="0" err="1"/>
            <a:t>keep</a:t>
          </a:r>
          <a:r>
            <a:rPr lang="es-ES" dirty="0"/>
            <a:t> in </a:t>
          </a:r>
          <a:r>
            <a:rPr lang="es-ES" dirty="0" err="1"/>
            <a:t>mind</a:t>
          </a:r>
          <a:r>
            <a:rPr lang="es-ES" dirty="0"/>
            <a:t>…</a:t>
          </a:r>
          <a:endParaRPr lang="en-IE" dirty="0"/>
        </a:p>
      </dgm:t>
    </dgm:pt>
    <dgm:pt modelId="{7C27A44D-EA8D-411F-9E61-E52BBEB6B3E4}" type="parTrans" cxnId="{7A2B3837-E2A7-4787-A1A1-BAD8B666A173}">
      <dgm:prSet/>
      <dgm:spPr/>
      <dgm:t>
        <a:bodyPr/>
        <a:lstStyle/>
        <a:p>
          <a:endParaRPr lang="en-IE"/>
        </a:p>
      </dgm:t>
    </dgm:pt>
    <dgm:pt modelId="{68461C9D-7B5B-46BC-BB9F-0BFD769BFF95}" type="sibTrans" cxnId="{7A2B3837-E2A7-4787-A1A1-BAD8B666A173}">
      <dgm:prSet/>
      <dgm:spPr/>
      <dgm:t>
        <a:bodyPr/>
        <a:lstStyle/>
        <a:p>
          <a:endParaRPr lang="en-IE"/>
        </a:p>
      </dgm:t>
    </dgm:pt>
    <dgm:pt modelId="{F5256750-4A84-45DF-AAB9-C3F2F71F698A}">
      <dgm:prSet phldrT="[Text]"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es-ES" sz="2000" dirty="0"/>
            <a:t>ESS </a:t>
          </a:r>
          <a:r>
            <a:rPr lang="es-ES" sz="2000" dirty="0" err="1"/>
            <a:t>not</a:t>
          </a:r>
          <a:r>
            <a:rPr lang="es-ES" sz="2000" dirty="0"/>
            <a:t> </a:t>
          </a:r>
          <a:r>
            <a:rPr lang="es-ES" sz="2000" dirty="0" err="1"/>
            <a:t>covered</a:t>
          </a:r>
          <a:r>
            <a:rPr lang="es-ES" sz="2000" dirty="0"/>
            <a:t> </a:t>
          </a:r>
          <a:r>
            <a:rPr lang="es-ES" sz="2000" dirty="0" err="1"/>
            <a:t>by</a:t>
          </a:r>
          <a:r>
            <a:rPr lang="es-ES" sz="2000" dirty="0"/>
            <a:t> </a:t>
          </a:r>
          <a:r>
            <a:rPr lang="es-ES" sz="2000" dirty="0" err="1"/>
            <a:t>the</a:t>
          </a:r>
          <a:r>
            <a:rPr lang="es-ES" sz="2000" dirty="0"/>
            <a:t> </a:t>
          </a:r>
          <a:r>
            <a:rPr lang="es-ES" sz="2000" b="1" dirty="0"/>
            <a:t>pillar </a:t>
          </a:r>
          <a:r>
            <a:rPr lang="es-ES" sz="2000" b="1" dirty="0" err="1"/>
            <a:t>assessment</a:t>
          </a:r>
          <a:endParaRPr lang="en-IE" sz="2000" b="1" dirty="0"/>
        </a:p>
      </dgm:t>
    </dgm:pt>
    <dgm:pt modelId="{2E2F2CCA-E5C2-46E2-BBA4-C9F1D913E986}" type="parTrans" cxnId="{FD53E1C9-9909-4FF3-92A3-2D6E980451A5}">
      <dgm:prSet/>
      <dgm:spPr/>
      <dgm:t>
        <a:bodyPr/>
        <a:lstStyle/>
        <a:p>
          <a:endParaRPr lang="en-IE"/>
        </a:p>
      </dgm:t>
    </dgm:pt>
    <dgm:pt modelId="{20281637-EB48-4462-9E2C-08805CF173FD}" type="sibTrans" cxnId="{FD53E1C9-9909-4FF3-92A3-2D6E980451A5}">
      <dgm:prSet/>
      <dgm:spPr/>
      <dgm:t>
        <a:bodyPr/>
        <a:lstStyle/>
        <a:p>
          <a:endParaRPr lang="en-IE"/>
        </a:p>
      </dgm:t>
    </dgm:pt>
    <dgm:pt modelId="{57187E11-27A4-49E3-938A-6C6866990B53}">
      <dgm:prSet phldrT="[Text]"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es-ES" sz="2000" dirty="0" err="1"/>
            <a:t>Reputational</a:t>
          </a:r>
          <a:r>
            <a:rPr lang="es-ES" sz="2000" dirty="0"/>
            <a:t> </a:t>
          </a:r>
          <a:r>
            <a:rPr lang="es-ES" sz="2000" b="1" dirty="0" err="1"/>
            <a:t>risk</a:t>
          </a:r>
          <a:endParaRPr lang="en-IE" sz="2000" b="1" dirty="0"/>
        </a:p>
      </dgm:t>
    </dgm:pt>
    <dgm:pt modelId="{1C8C385E-C106-4A1A-8D36-557D461AFA7C}" type="parTrans" cxnId="{31A995D9-B627-4821-9A48-B741521FC126}">
      <dgm:prSet/>
      <dgm:spPr/>
      <dgm:t>
        <a:bodyPr/>
        <a:lstStyle/>
        <a:p>
          <a:endParaRPr lang="en-IE"/>
        </a:p>
      </dgm:t>
    </dgm:pt>
    <dgm:pt modelId="{9D55F42B-28C7-4E42-9D6D-88A6F5CAB61D}" type="sibTrans" cxnId="{31A995D9-B627-4821-9A48-B741521FC126}">
      <dgm:prSet/>
      <dgm:spPr/>
      <dgm:t>
        <a:bodyPr/>
        <a:lstStyle/>
        <a:p>
          <a:endParaRPr lang="en-IE"/>
        </a:p>
      </dgm:t>
    </dgm:pt>
    <dgm:pt modelId="{BF716B67-2AF0-4FA7-9ECB-6D559796E738}">
      <dgm:prSet phldrT="[Text]"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es-ES" sz="2000" dirty="0" err="1"/>
            <a:t>Environment</a:t>
          </a:r>
          <a:r>
            <a:rPr lang="es-ES" sz="2000" dirty="0"/>
            <a:t> &amp; </a:t>
          </a:r>
          <a:r>
            <a:rPr lang="es-ES" sz="2000" dirty="0" err="1"/>
            <a:t>climate</a:t>
          </a:r>
          <a:r>
            <a:rPr lang="es-ES" sz="2000" dirty="0"/>
            <a:t> </a:t>
          </a:r>
          <a:r>
            <a:rPr lang="es-ES" sz="2000" dirty="0" err="1"/>
            <a:t>risk</a:t>
          </a:r>
          <a:r>
            <a:rPr lang="es-ES" sz="2000" dirty="0"/>
            <a:t> </a:t>
          </a:r>
          <a:r>
            <a:rPr lang="es-ES" sz="2000" b="1" dirty="0"/>
            <a:t>screening</a:t>
          </a:r>
          <a:endParaRPr lang="en-IE" sz="2000" b="1" dirty="0"/>
        </a:p>
      </dgm:t>
    </dgm:pt>
    <dgm:pt modelId="{14F1B60C-4408-450B-83C8-6A6DC1CF7FE4}" type="parTrans" cxnId="{AF7574DA-319D-40B4-A57C-12173AD5ABE4}">
      <dgm:prSet/>
      <dgm:spPr/>
      <dgm:t>
        <a:bodyPr/>
        <a:lstStyle/>
        <a:p>
          <a:endParaRPr lang="en-IE"/>
        </a:p>
      </dgm:t>
    </dgm:pt>
    <dgm:pt modelId="{AC688FFB-3A2C-43A1-8193-79393B532E1F}" type="sibTrans" cxnId="{AF7574DA-319D-40B4-A57C-12173AD5ABE4}">
      <dgm:prSet/>
      <dgm:spPr/>
      <dgm:t>
        <a:bodyPr/>
        <a:lstStyle/>
        <a:p>
          <a:endParaRPr lang="en-IE"/>
        </a:p>
      </dgm:t>
    </dgm:pt>
    <dgm:pt modelId="{A46ABDB7-2AAF-4F1E-8C42-0868E309629B}">
      <dgm:prSet phldrT="[Text]"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es-ES" sz="2000" dirty="0" err="1"/>
            <a:t>Climate</a:t>
          </a:r>
          <a:r>
            <a:rPr lang="es-ES" sz="2000" dirty="0"/>
            <a:t> &amp; </a:t>
          </a:r>
          <a:r>
            <a:rPr lang="es-ES" sz="2000" dirty="0" err="1"/>
            <a:t>environmental</a:t>
          </a:r>
          <a:r>
            <a:rPr lang="es-ES" sz="2000" dirty="0"/>
            <a:t> </a:t>
          </a:r>
          <a:r>
            <a:rPr lang="es-ES" sz="2000" b="1" dirty="0" err="1"/>
            <a:t>resilience</a:t>
          </a:r>
          <a:endParaRPr lang="en-IE" sz="2000" b="1" dirty="0"/>
        </a:p>
      </dgm:t>
    </dgm:pt>
    <dgm:pt modelId="{5C71F6AD-C75B-40E9-BB54-F6CFBF6DD35D}" type="parTrans" cxnId="{D2D10AD2-1DA9-4F31-99BB-0FA6CF5C0548}">
      <dgm:prSet/>
      <dgm:spPr/>
      <dgm:t>
        <a:bodyPr/>
        <a:lstStyle/>
        <a:p>
          <a:endParaRPr lang="en-IE"/>
        </a:p>
      </dgm:t>
    </dgm:pt>
    <dgm:pt modelId="{2C50F0F7-360A-4C02-BAA1-CD3D622CE60E}" type="sibTrans" cxnId="{D2D10AD2-1DA9-4F31-99BB-0FA6CF5C0548}">
      <dgm:prSet/>
      <dgm:spPr/>
      <dgm:t>
        <a:bodyPr/>
        <a:lstStyle/>
        <a:p>
          <a:endParaRPr lang="en-IE"/>
        </a:p>
      </dgm:t>
    </dgm:pt>
    <dgm:pt modelId="{F8D3A448-F08D-4760-B1E6-A1306E1E8942}">
      <dgm:prSet phldrT="[Text]"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es-ES" sz="2000" dirty="0" err="1"/>
            <a:t>Shared</a:t>
          </a:r>
          <a:r>
            <a:rPr lang="es-ES" sz="2000" dirty="0"/>
            <a:t> </a:t>
          </a:r>
          <a:r>
            <a:rPr lang="es-ES" sz="2000" b="1" dirty="0" err="1"/>
            <a:t>responsibility</a:t>
          </a:r>
          <a:endParaRPr lang="en-IE" sz="2000" b="1" dirty="0"/>
        </a:p>
      </dgm:t>
    </dgm:pt>
    <dgm:pt modelId="{B0610E33-EB32-4F02-A16D-F227176F2035}" type="parTrans" cxnId="{09283A0B-4467-439D-8EC0-AF95384A1DCE}">
      <dgm:prSet/>
      <dgm:spPr/>
      <dgm:t>
        <a:bodyPr/>
        <a:lstStyle/>
        <a:p>
          <a:endParaRPr lang="en-IE"/>
        </a:p>
      </dgm:t>
    </dgm:pt>
    <dgm:pt modelId="{4BDF2636-3F7C-4E76-AD08-A33676BFE152}" type="sibTrans" cxnId="{09283A0B-4467-439D-8EC0-AF95384A1DCE}">
      <dgm:prSet/>
      <dgm:spPr/>
      <dgm:t>
        <a:bodyPr/>
        <a:lstStyle/>
        <a:p>
          <a:endParaRPr lang="en-IE"/>
        </a:p>
      </dgm:t>
    </dgm:pt>
    <dgm:pt modelId="{D9452491-1A22-46B4-BB6F-ADAD4340933C}">
      <dgm:prSet phldrT="[Text]"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es-ES" sz="2000" b="1" dirty="0"/>
            <a:t>No </a:t>
          </a:r>
          <a:r>
            <a:rPr lang="es-ES" sz="2000" b="1" dirty="0" err="1"/>
            <a:t>fossil</a:t>
          </a:r>
          <a:r>
            <a:rPr lang="es-ES" sz="2000" b="1" dirty="0"/>
            <a:t> </a:t>
          </a:r>
          <a:r>
            <a:rPr lang="es-ES" sz="2000" b="1" dirty="0" err="1"/>
            <a:t>fuels</a:t>
          </a:r>
          <a:endParaRPr lang="en-IE" sz="2000" b="1" dirty="0"/>
        </a:p>
      </dgm:t>
    </dgm:pt>
    <dgm:pt modelId="{89B0F0D2-EEAC-485C-B9D7-AD73E9AAC51C}" type="parTrans" cxnId="{4D3D647D-F183-4878-A058-1C70E0680F70}">
      <dgm:prSet/>
      <dgm:spPr/>
      <dgm:t>
        <a:bodyPr/>
        <a:lstStyle/>
        <a:p>
          <a:endParaRPr lang="en-IE"/>
        </a:p>
      </dgm:t>
    </dgm:pt>
    <dgm:pt modelId="{A6F27268-9CCA-41B0-905E-D2BB423A946D}" type="sibTrans" cxnId="{4D3D647D-F183-4878-A058-1C70E0680F70}">
      <dgm:prSet/>
      <dgm:spPr/>
      <dgm:t>
        <a:bodyPr/>
        <a:lstStyle/>
        <a:p>
          <a:endParaRPr lang="en-IE"/>
        </a:p>
      </dgm:t>
    </dgm:pt>
    <dgm:pt modelId="{4EDDD3EE-2EDA-4233-8369-0E541119A395}">
      <dgm:prSet phldrT="[Text]"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es-ES" sz="2000" b="1" dirty="0"/>
            <a:t>NBSAP</a:t>
          </a:r>
          <a:r>
            <a:rPr lang="es-ES" sz="2000" dirty="0"/>
            <a:t> </a:t>
          </a:r>
          <a:r>
            <a:rPr lang="es-ES" sz="2000" dirty="0" err="1"/>
            <a:t>alignment</a:t>
          </a:r>
          <a:endParaRPr lang="en-IE" sz="2000" dirty="0"/>
        </a:p>
      </dgm:t>
    </dgm:pt>
    <dgm:pt modelId="{E301B55F-56D5-434A-9011-B1553CEC272B}" type="parTrans" cxnId="{606DC72C-E31A-44DC-A218-2E6915982F36}">
      <dgm:prSet/>
      <dgm:spPr/>
      <dgm:t>
        <a:bodyPr/>
        <a:lstStyle/>
        <a:p>
          <a:endParaRPr lang="en-IE"/>
        </a:p>
      </dgm:t>
    </dgm:pt>
    <dgm:pt modelId="{0FE924A0-6E11-4255-8E08-95D0AF524517}" type="sibTrans" cxnId="{606DC72C-E31A-44DC-A218-2E6915982F36}">
      <dgm:prSet/>
      <dgm:spPr/>
      <dgm:t>
        <a:bodyPr/>
        <a:lstStyle/>
        <a:p>
          <a:endParaRPr lang="en-IE"/>
        </a:p>
      </dgm:t>
    </dgm:pt>
    <dgm:pt modelId="{D873FCC9-4845-47DA-8291-FAED65376735}" type="pres">
      <dgm:prSet presAssocID="{6A90505A-9610-4471-BF2C-1D91A45E4770}" presName="Name0" presStyleCnt="0">
        <dgm:presLayoutVars>
          <dgm:dir/>
          <dgm:animLvl val="lvl"/>
          <dgm:resizeHandles val="exact"/>
        </dgm:presLayoutVars>
      </dgm:prSet>
      <dgm:spPr/>
    </dgm:pt>
    <dgm:pt modelId="{F7886695-CD8D-4E1B-BCCA-4E63E71E9B90}" type="pres">
      <dgm:prSet presAssocID="{363B99C9-A8AF-41D2-B4D3-8DBC7E1CC780}" presName="composite" presStyleCnt="0"/>
      <dgm:spPr/>
    </dgm:pt>
    <dgm:pt modelId="{F506DA15-7A5D-4DEA-978B-B505D5688146}" type="pres">
      <dgm:prSet presAssocID="{363B99C9-A8AF-41D2-B4D3-8DBC7E1CC78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2FD05DDA-1826-42BF-9BFD-F5F697558FDF}" type="pres">
      <dgm:prSet presAssocID="{363B99C9-A8AF-41D2-B4D3-8DBC7E1CC780}" presName="desTx" presStyleLbl="alignAccFollowNode1" presStyleIdx="0" presStyleCnt="3">
        <dgm:presLayoutVars>
          <dgm:bulletEnabled val="1"/>
        </dgm:presLayoutVars>
      </dgm:prSet>
      <dgm:spPr/>
    </dgm:pt>
    <dgm:pt modelId="{9B7B58BB-59C7-41CB-AE78-D0CDE5868FEA}" type="pres">
      <dgm:prSet presAssocID="{2388AD6B-A372-478D-8B07-85D38918A6AB}" presName="space" presStyleCnt="0"/>
      <dgm:spPr/>
    </dgm:pt>
    <dgm:pt modelId="{3A62E55A-87C6-413C-95D7-0C1F521283E6}" type="pres">
      <dgm:prSet presAssocID="{37D96964-EF47-4A63-B8DB-92EA647AECD3}" presName="composite" presStyleCnt="0"/>
      <dgm:spPr/>
    </dgm:pt>
    <dgm:pt modelId="{F048790F-177A-4F8F-9D91-CD85C1186A9F}" type="pres">
      <dgm:prSet presAssocID="{37D96964-EF47-4A63-B8DB-92EA647AECD3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0BC3B0E4-5AC2-4125-A1F3-17CD8F9E460D}" type="pres">
      <dgm:prSet presAssocID="{37D96964-EF47-4A63-B8DB-92EA647AECD3}" presName="desTx" presStyleLbl="alignAccFollowNode1" presStyleIdx="1" presStyleCnt="3">
        <dgm:presLayoutVars>
          <dgm:bulletEnabled val="1"/>
        </dgm:presLayoutVars>
      </dgm:prSet>
      <dgm:spPr/>
    </dgm:pt>
    <dgm:pt modelId="{0352AA11-7335-46FD-8DBE-2A9C9AF46BC9}" type="pres">
      <dgm:prSet presAssocID="{57FCC683-1262-4F72-9691-0885AA19311A}" presName="space" presStyleCnt="0"/>
      <dgm:spPr/>
    </dgm:pt>
    <dgm:pt modelId="{96CE1431-2929-41A3-9625-19F90BE1E123}" type="pres">
      <dgm:prSet presAssocID="{06B72A02-0DF1-446F-9FDC-B9004A30BB26}" presName="composite" presStyleCnt="0"/>
      <dgm:spPr/>
    </dgm:pt>
    <dgm:pt modelId="{F81636B7-F7B6-488F-8188-303713B4F400}" type="pres">
      <dgm:prSet presAssocID="{06B72A02-0DF1-446F-9FDC-B9004A30BB26}" presName="parTx" presStyleLbl="alignNode1" presStyleIdx="2" presStyleCnt="3" custLinFactNeighborX="59357" custLinFactNeighborY="3048">
        <dgm:presLayoutVars>
          <dgm:chMax val="0"/>
          <dgm:chPref val="0"/>
          <dgm:bulletEnabled val="1"/>
        </dgm:presLayoutVars>
      </dgm:prSet>
      <dgm:spPr/>
    </dgm:pt>
    <dgm:pt modelId="{81A844C1-E844-4D9D-90B6-C3AE2670A53B}" type="pres">
      <dgm:prSet presAssocID="{06B72A02-0DF1-446F-9FDC-B9004A30BB26}" presName="desTx" presStyleLbl="alignAccFollowNode1" presStyleIdx="2" presStyleCnt="3" custLinFactNeighborX="59357" custLinFactNeighborY="986">
        <dgm:presLayoutVars>
          <dgm:bulletEnabled val="1"/>
        </dgm:presLayoutVars>
      </dgm:prSet>
      <dgm:spPr/>
    </dgm:pt>
  </dgm:ptLst>
  <dgm:cxnLst>
    <dgm:cxn modelId="{AA5B5906-7022-435E-974C-19DB75C5296A}" type="presOf" srcId="{37D96964-EF47-4A63-B8DB-92EA647AECD3}" destId="{F048790F-177A-4F8F-9D91-CD85C1186A9F}" srcOrd="0" destOrd="0" presId="urn:microsoft.com/office/officeart/2005/8/layout/hList1"/>
    <dgm:cxn modelId="{09283A0B-4467-439D-8EC0-AF95384A1DCE}" srcId="{06B72A02-0DF1-446F-9FDC-B9004A30BB26}" destId="{F8D3A448-F08D-4760-B1E6-A1306E1E8942}" srcOrd="2" destOrd="0" parTransId="{B0610E33-EB32-4F02-A16D-F227176F2035}" sibTransId="{4BDF2636-3F7C-4E76-AD08-A33676BFE152}"/>
    <dgm:cxn modelId="{64098016-8B24-4203-827F-AC26FC8E19D4}" srcId="{37D96964-EF47-4A63-B8DB-92EA647AECD3}" destId="{18306659-6B36-4973-AC13-670EA56EB77C}" srcOrd="0" destOrd="0" parTransId="{B9870316-D374-44F9-9D82-9F9D212A8317}" sibTransId="{208E6BD3-2A1B-42B7-883D-131E61086E67}"/>
    <dgm:cxn modelId="{D5AAF416-E897-4E06-9C8A-D27278A581BF}" type="presOf" srcId="{6A90505A-9610-4471-BF2C-1D91A45E4770}" destId="{D873FCC9-4845-47DA-8291-FAED65376735}" srcOrd="0" destOrd="0" presId="urn:microsoft.com/office/officeart/2005/8/layout/hList1"/>
    <dgm:cxn modelId="{C9A98621-AC06-422C-90C7-E7C8A928CBB8}" type="presOf" srcId="{BF716B67-2AF0-4FA7-9ECB-6D559796E738}" destId="{2FD05DDA-1826-42BF-9BFD-F5F697558FDF}" srcOrd="0" destOrd="3" presId="urn:microsoft.com/office/officeart/2005/8/layout/hList1"/>
    <dgm:cxn modelId="{DA30C023-7F3F-499E-BC3D-74C08DDF0586}" type="presOf" srcId="{F8D3A448-F08D-4760-B1E6-A1306E1E8942}" destId="{81A844C1-E844-4D9D-90B6-C3AE2670A53B}" srcOrd="0" destOrd="2" presId="urn:microsoft.com/office/officeart/2005/8/layout/hList1"/>
    <dgm:cxn modelId="{606DC72C-E31A-44DC-A218-2E6915982F36}" srcId="{37D96964-EF47-4A63-B8DB-92EA647AECD3}" destId="{4EDDD3EE-2EDA-4233-8369-0E541119A395}" srcOrd="1" destOrd="0" parTransId="{E301B55F-56D5-434A-9011-B1553CEC272B}" sibTransId="{0FE924A0-6E11-4255-8E08-95D0AF524517}"/>
    <dgm:cxn modelId="{7A2B3837-E2A7-4787-A1A1-BAD8B666A173}" srcId="{6A90505A-9610-4471-BF2C-1D91A45E4770}" destId="{06B72A02-0DF1-446F-9FDC-B9004A30BB26}" srcOrd="2" destOrd="0" parTransId="{7C27A44D-EA8D-411F-9E61-E52BBEB6B3E4}" sibTransId="{68461C9D-7B5B-46BC-BB9F-0BFD769BFF95}"/>
    <dgm:cxn modelId="{7FB62C69-D373-4C66-ADCB-E0041895B6F6}" type="presOf" srcId="{FEF4D21E-99F2-409A-A9D5-D6CAD531CBAF}" destId="{2FD05DDA-1826-42BF-9BFD-F5F697558FDF}" srcOrd="0" destOrd="1" presId="urn:microsoft.com/office/officeart/2005/8/layout/hList1"/>
    <dgm:cxn modelId="{19153070-C3A5-4E09-8F51-43E3BA3DD8BF}" type="presOf" srcId="{43023177-24AC-4C90-BC81-D99FC377C918}" destId="{2FD05DDA-1826-42BF-9BFD-F5F697558FDF}" srcOrd="0" destOrd="0" presId="urn:microsoft.com/office/officeart/2005/8/layout/hList1"/>
    <dgm:cxn modelId="{7DC26F73-D24F-4515-B01B-7AAB0EF2D7C3}" type="presOf" srcId="{A46ABDB7-2AAF-4F1E-8C42-0868E309629B}" destId="{2FD05DDA-1826-42BF-9BFD-F5F697558FDF}" srcOrd="0" destOrd="4" presId="urn:microsoft.com/office/officeart/2005/8/layout/hList1"/>
    <dgm:cxn modelId="{4D3D647D-F183-4878-A058-1C70E0680F70}" srcId="{363B99C9-A8AF-41D2-B4D3-8DBC7E1CC780}" destId="{D9452491-1A22-46B4-BB6F-ADAD4340933C}" srcOrd="2" destOrd="0" parTransId="{89B0F0D2-EEAC-485C-B9D7-AD73E9AAC51C}" sibTransId="{A6F27268-9CCA-41B0-905E-D2BB423A946D}"/>
    <dgm:cxn modelId="{D0DE1C86-C1FC-4CED-8D96-7CC9ED7684C6}" type="presOf" srcId="{D9452491-1A22-46B4-BB6F-ADAD4340933C}" destId="{2FD05DDA-1826-42BF-9BFD-F5F697558FDF}" srcOrd="0" destOrd="2" presId="urn:microsoft.com/office/officeart/2005/8/layout/hList1"/>
    <dgm:cxn modelId="{AF50D08F-DC52-48D4-A733-DDE1AA605460}" srcId="{363B99C9-A8AF-41D2-B4D3-8DBC7E1CC780}" destId="{FEF4D21E-99F2-409A-A9D5-D6CAD531CBAF}" srcOrd="1" destOrd="0" parTransId="{07452EEB-EFB4-4AEC-80EE-84C33DE65413}" sibTransId="{101DF4B0-CEC5-4086-9C16-F9F2CA76278D}"/>
    <dgm:cxn modelId="{D0574DA1-9E9B-4777-9F54-4000197B25E1}" type="presOf" srcId="{4EDDD3EE-2EDA-4233-8369-0E541119A395}" destId="{0BC3B0E4-5AC2-4125-A1F3-17CD8F9E460D}" srcOrd="0" destOrd="1" presId="urn:microsoft.com/office/officeart/2005/8/layout/hList1"/>
    <dgm:cxn modelId="{80795CB1-AA69-4FEA-9571-D740F22BDFC8}" srcId="{6A90505A-9610-4471-BF2C-1D91A45E4770}" destId="{363B99C9-A8AF-41D2-B4D3-8DBC7E1CC780}" srcOrd="0" destOrd="0" parTransId="{14A87515-4B1D-4BE1-BF50-DDBF72B8CA37}" sibTransId="{2388AD6B-A372-478D-8B07-85D38918A6AB}"/>
    <dgm:cxn modelId="{F5DF04BF-DA42-42F0-8352-279132BD2A70}" type="presOf" srcId="{18306659-6B36-4973-AC13-670EA56EB77C}" destId="{0BC3B0E4-5AC2-4125-A1F3-17CD8F9E460D}" srcOrd="0" destOrd="0" presId="urn:microsoft.com/office/officeart/2005/8/layout/hList1"/>
    <dgm:cxn modelId="{44E6B3C6-8A4B-4792-932B-6C001450CABD}" srcId="{363B99C9-A8AF-41D2-B4D3-8DBC7E1CC780}" destId="{43023177-24AC-4C90-BC81-D99FC377C918}" srcOrd="0" destOrd="0" parTransId="{A5AB8337-C606-4FA0-9D6B-F5A237B973DD}" sibTransId="{BE70D1D0-91D5-4F38-946A-96AAD65D5B84}"/>
    <dgm:cxn modelId="{73A900C9-6845-4B4A-BAF8-7999469F1FAA}" type="presOf" srcId="{363B99C9-A8AF-41D2-B4D3-8DBC7E1CC780}" destId="{F506DA15-7A5D-4DEA-978B-B505D5688146}" srcOrd="0" destOrd="0" presId="urn:microsoft.com/office/officeart/2005/8/layout/hList1"/>
    <dgm:cxn modelId="{FD53E1C9-9909-4FF3-92A3-2D6E980451A5}" srcId="{06B72A02-0DF1-446F-9FDC-B9004A30BB26}" destId="{F5256750-4A84-45DF-AAB9-C3F2F71F698A}" srcOrd="0" destOrd="0" parTransId="{2E2F2CCA-E5C2-46E2-BBA4-C9F1D913E986}" sibTransId="{20281637-EB48-4462-9E2C-08805CF173FD}"/>
    <dgm:cxn modelId="{B0AFEDCD-315F-427B-8B85-7B467ADC7888}" type="presOf" srcId="{57187E11-27A4-49E3-938A-6C6866990B53}" destId="{81A844C1-E844-4D9D-90B6-C3AE2670A53B}" srcOrd="0" destOrd="1" presId="urn:microsoft.com/office/officeart/2005/8/layout/hList1"/>
    <dgm:cxn modelId="{D2D10AD2-1DA9-4F31-99BB-0FA6CF5C0548}" srcId="{363B99C9-A8AF-41D2-B4D3-8DBC7E1CC780}" destId="{A46ABDB7-2AAF-4F1E-8C42-0868E309629B}" srcOrd="4" destOrd="0" parTransId="{5C71F6AD-C75B-40E9-BB54-F6CFBF6DD35D}" sibTransId="{2C50F0F7-360A-4C02-BAA1-CD3D622CE60E}"/>
    <dgm:cxn modelId="{31A995D9-B627-4821-9A48-B741521FC126}" srcId="{06B72A02-0DF1-446F-9FDC-B9004A30BB26}" destId="{57187E11-27A4-49E3-938A-6C6866990B53}" srcOrd="1" destOrd="0" parTransId="{1C8C385E-C106-4A1A-8D36-557D461AFA7C}" sibTransId="{9D55F42B-28C7-4E42-9D6D-88A6F5CAB61D}"/>
    <dgm:cxn modelId="{AF7574DA-319D-40B4-A57C-12173AD5ABE4}" srcId="{363B99C9-A8AF-41D2-B4D3-8DBC7E1CC780}" destId="{BF716B67-2AF0-4FA7-9ECB-6D559796E738}" srcOrd="3" destOrd="0" parTransId="{14F1B60C-4408-450B-83C8-6A6DC1CF7FE4}" sibTransId="{AC688FFB-3A2C-43A1-8193-79393B532E1F}"/>
    <dgm:cxn modelId="{61F191EF-3C29-46FE-898E-1FECCA155CBE}" srcId="{6A90505A-9610-4471-BF2C-1D91A45E4770}" destId="{37D96964-EF47-4A63-B8DB-92EA647AECD3}" srcOrd="1" destOrd="0" parTransId="{1E2453EF-66D7-4B03-9CFE-DA1A1CEF35A9}" sibTransId="{57FCC683-1262-4F72-9691-0885AA19311A}"/>
    <dgm:cxn modelId="{0A5510F3-610D-4EEC-BD52-CA1567DB3713}" type="presOf" srcId="{F5256750-4A84-45DF-AAB9-C3F2F71F698A}" destId="{81A844C1-E844-4D9D-90B6-C3AE2670A53B}" srcOrd="0" destOrd="0" presId="urn:microsoft.com/office/officeart/2005/8/layout/hList1"/>
    <dgm:cxn modelId="{B0B5BBF4-FF9D-42E6-86FF-A6C76F3BCC8B}" type="presOf" srcId="{06B72A02-0DF1-446F-9FDC-B9004A30BB26}" destId="{F81636B7-F7B6-488F-8188-303713B4F400}" srcOrd="0" destOrd="0" presId="urn:microsoft.com/office/officeart/2005/8/layout/hList1"/>
    <dgm:cxn modelId="{DFCFA57F-3852-4024-9AAF-DE5D25EEC740}" type="presParOf" srcId="{D873FCC9-4845-47DA-8291-FAED65376735}" destId="{F7886695-CD8D-4E1B-BCCA-4E63E71E9B90}" srcOrd="0" destOrd="0" presId="urn:microsoft.com/office/officeart/2005/8/layout/hList1"/>
    <dgm:cxn modelId="{EF19EE2A-A031-46A0-82B8-85D5455E7732}" type="presParOf" srcId="{F7886695-CD8D-4E1B-BCCA-4E63E71E9B90}" destId="{F506DA15-7A5D-4DEA-978B-B505D5688146}" srcOrd="0" destOrd="0" presId="urn:microsoft.com/office/officeart/2005/8/layout/hList1"/>
    <dgm:cxn modelId="{360F916B-E334-46C8-81F8-9735701FFB53}" type="presParOf" srcId="{F7886695-CD8D-4E1B-BCCA-4E63E71E9B90}" destId="{2FD05DDA-1826-42BF-9BFD-F5F697558FDF}" srcOrd="1" destOrd="0" presId="urn:microsoft.com/office/officeart/2005/8/layout/hList1"/>
    <dgm:cxn modelId="{BAC3F294-3953-4222-BB0B-39C9B19A3F56}" type="presParOf" srcId="{D873FCC9-4845-47DA-8291-FAED65376735}" destId="{9B7B58BB-59C7-41CB-AE78-D0CDE5868FEA}" srcOrd="1" destOrd="0" presId="urn:microsoft.com/office/officeart/2005/8/layout/hList1"/>
    <dgm:cxn modelId="{62B83DDF-5FC8-4E61-9014-252B9BAFEC42}" type="presParOf" srcId="{D873FCC9-4845-47DA-8291-FAED65376735}" destId="{3A62E55A-87C6-413C-95D7-0C1F521283E6}" srcOrd="2" destOrd="0" presId="urn:microsoft.com/office/officeart/2005/8/layout/hList1"/>
    <dgm:cxn modelId="{D120C310-9DEA-4A43-A87A-2D71987DFC62}" type="presParOf" srcId="{3A62E55A-87C6-413C-95D7-0C1F521283E6}" destId="{F048790F-177A-4F8F-9D91-CD85C1186A9F}" srcOrd="0" destOrd="0" presId="urn:microsoft.com/office/officeart/2005/8/layout/hList1"/>
    <dgm:cxn modelId="{49642C21-B1D9-44FA-A583-FDE21FC768FF}" type="presParOf" srcId="{3A62E55A-87C6-413C-95D7-0C1F521283E6}" destId="{0BC3B0E4-5AC2-4125-A1F3-17CD8F9E460D}" srcOrd="1" destOrd="0" presId="urn:microsoft.com/office/officeart/2005/8/layout/hList1"/>
    <dgm:cxn modelId="{8BF6DAC7-B33A-408A-81DD-21C5B169F8E8}" type="presParOf" srcId="{D873FCC9-4845-47DA-8291-FAED65376735}" destId="{0352AA11-7335-46FD-8DBE-2A9C9AF46BC9}" srcOrd="3" destOrd="0" presId="urn:microsoft.com/office/officeart/2005/8/layout/hList1"/>
    <dgm:cxn modelId="{A2985A80-32E3-42DF-B7E9-2254C2F3B9DA}" type="presParOf" srcId="{D873FCC9-4845-47DA-8291-FAED65376735}" destId="{96CE1431-2929-41A3-9625-19F90BE1E123}" srcOrd="4" destOrd="0" presId="urn:microsoft.com/office/officeart/2005/8/layout/hList1"/>
    <dgm:cxn modelId="{1AFD2880-CFCF-4773-9D5C-8E9083829E7F}" type="presParOf" srcId="{96CE1431-2929-41A3-9625-19F90BE1E123}" destId="{F81636B7-F7B6-488F-8188-303713B4F400}" srcOrd="0" destOrd="0" presId="urn:microsoft.com/office/officeart/2005/8/layout/hList1"/>
    <dgm:cxn modelId="{BBDC7CEE-C984-4BB6-9FC8-FC276488FF05}" type="presParOf" srcId="{96CE1431-2929-41A3-9625-19F90BE1E123}" destId="{81A844C1-E844-4D9D-90B6-C3AE2670A53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06DA15-7A5D-4DEA-978B-B505D5688146}">
      <dsp:nvSpPr>
        <dsp:cNvPr id="0" name=""/>
        <dsp:cNvSpPr/>
      </dsp:nvSpPr>
      <dsp:spPr>
        <a:xfrm>
          <a:off x="2540" y="733392"/>
          <a:ext cx="2476500" cy="863756"/>
        </a:xfrm>
        <a:prstGeom prst="rect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 err="1"/>
            <a:t>Obligations</a:t>
          </a:r>
          <a:r>
            <a:rPr lang="es-ES" sz="2500" kern="1200" dirty="0"/>
            <a:t>…</a:t>
          </a:r>
          <a:endParaRPr lang="en-IE" sz="2500" kern="1200" dirty="0"/>
        </a:p>
      </dsp:txBody>
      <dsp:txXfrm>
        <a:off x="2540" y="733392"/>
        <a:ext cx="2476500" cy="863756"/>
      </dsp:txXfrm>
    </dsp:sp>
    <dsp:sp modelId="{2FD05DDA-1826-42BF-9BFD-F5F697558FDF}">
      <dsp:nvSpPr>
        <dsp:cNvPr id="0" name=""/>
        <dsp:cNvSpPr/>
      </dsp:nvSpPr>
      <dsp:spPr>
        <a:xfrm>
          <a:off x="2540" y="1597149"/>
          <a:ext cx="2476500" cy="3088125"/>
        </a:xfrm>
        <a:prstGeom prst="rect">
          <a:avLst/>
        </a:prstGeom>
        <a:solidFill>
          <a:schemeClr val="bg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b="1" kern="1200" dirty="0"/>
            <a:t>Do no </a:t>
          </a:r>
          <a:r>
            <a:rPr lang="es-ES" sz="2000" b="1" kern="1200" dirty="0" err="1"/>
            <a:t>harm</a:t>
          </a:r>
          <a:endParaRPr lang="en-IE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No </a:t>
          </a:r>
          <a:r>
            <a:rPr lang="es-ES" sz="2000" kern="1200" dirty="0" err="1"/>
            <a:t>conflict</a:t>
          </a:r>
          <a:r>
            <a:rPr lang="es-ES" sz="2000" kern="1200" dirty="0"/>
            <a:t> </a:t>
          </a:r>
          <a:r>
            <a:rPr lang="es-ES" sz="2000" kern="1200" dirty="0" err="1"/>
            <a:t>with</a:t>
          </a:r>
          <a:r>
            <a:rPr lang="es-ES" sz="2000" kern="1200" dirty="0"/>
            <a:t> </a:t>
          </a:r>
          <a:r>
            <a:rPr lang="es-ES" sz="2000" b="1" kern="1200" dirty="0"/>
            <a:t>NDC</a:t>
          </a:r>
          <a:endParaRPr lang="en-IE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b="1" kern="1200" dirty="0"/>
            <a:t>No </a:t>
          </a:r>
          <a:r>
            <a:rPr lang="es-ES" sz="2000" b="1" kern="1200" dirty="0" err="1"/>
            <a:t>fossil</a:t>
          </a:r>
          <a:r>
            <a:rPr lang="es-ES" sz="2000" b="1" kern="1200" dirty="0"/>
            <a:t> </a:t>
          </a:r>
          <a:r>
            <a:rPr lang="es-ES" sz="2000" b="1" kern="1200" dirty="0" err="1"/>
            <a:t>fuels</a:t>
          </a:r>
          <a:endParaRPr lang="en-IE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 err="1"/>
            <a:t>Environment</a:t>
          </a:r>
          <a:r>
            <a:rPr lang="es-ES" sz="2000" kern="1200" dirty="0"/>
            <a:t> &amp; </a:t>
          </a:r>
          <a:r>
            <a:rPr lang="es-ES" sz="2000" kern="1200" dirty="0" err="1"/>
            <a:t>climate</a:t>
          </a:r>
          <a:r>
            <a:rPr lang="es-ES" sz="2000" kern="1200" dirty="0"/>
            <a:t> </a:t>
          </a:r>
          <a:r>
            <a:rPr lang="es-ES" sz="2000" kern="1200" dirty="0" err="1"/>
            <a:t>risk</a:t>
          </a:r>
          <a:r>
            <a:rPr lang="es-ES" sz="2000" kern="1200" dirty="0"/>
            <a:t> </a:t>
          </a:r>
          <a:r>
            <a:rPr lang="es-ES" sz="2000" b="1" kern="1200" dirty="0"/>
            <a:t>screening</a:t>
          </a:r>
          <a:endParaRPr lang="en-IE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 err="1"/>
            <a:t>Climate</a:t>
          </a:r>
          <a:r>
            <a:rPr lang="es-ES" sz="2000" kern="1200" dirty="0"/>
            <a:t> &amp; </a:t>
          </a:r>
          <a:r>
            <a:rPr lang="es-ES" sz="2000" kern="1200" dirty="0" err="1"/>
            <a:t>environmental</a:t>
          </a:r>
          <a:r>
            <a:rPr lang="es-ES" sz="2000" kern="1200" dirty="0"/>
            <a:t> </a:t>
          </a:r>
          <a:r>
            <a:rPr lang="es-ES" sz="2000" b="1" kern="1200" dirty="0" err="1"/>
            <a:t>resilience</a:t>
          </a:r>
          <a:endParaRPr lang="en-IE" sz="2000" b="1" kern="1200" dirty="0"/>
        </a:p>
      </dsp:txBody>
      <dsp:txXfrm>
        <a:off x="2540" y="1597149"/>
        <a:ext cx="2476500" cy="3088125"/>
      </dsp:txXfrm>
    </dsp:sp>
    <dsp:sp modelId="{F048790F-177A-4F8F-9D91-CD85C1186A9F}">
      <dsp:nvSpPr>
        <dsp:cNvPr id="0" name=""/>
        <dsp:cNvSpPr/>
      </dsp:nvSpPr>
      <dsp:spPr>
        <a:xfrm>
          <a:off x="2825750" y="733392"/>
          <a:ext cx="2476500" cy="863756"/>
        </a:xfrm>
        <a:prstGeom prst="rect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 err="1"/>
            <a:t>We</a:t>
          </a:r>
          <a:r>
            <a:rPr lang="es-ES" sz="2500" kern="1200" dirty="0"/>
            <a:t> </a:t>
          </a:r>
          <a:r>
            <a:rPr lang="es-ES" sz="2500" kern="1200" dirty="0" err="1"/>
            <a:t>should</a:t>
          </a:r>
          <a:r>
            <a:rPr lang="es-ES" sz="2500" kern="1200" dirty="0"/>
            <a:t> </a:t>
          </a:r>
          <a:r>
            <a:rPr lang="es-ES" sz="2500" kern="1200" dirty="0" err="1"/>
            <a:t>promote</a:t>
          </a:r>
          <a:r>
            <a:rPr lang="es-ES" sz="2500" kern="1200" dirty="0"/>
            <a:t>…</a:t>
          </a:r>
          <a:endParaRPr lang="en-IE" sz="2500" kern="1200" dirty="0"/>
        </a:p>
      </dsp:txBody>
      <dsp:txXfrm>
        <a:off x="2825750" y="733392"/>
        <a:ext cx="2476500" cy="863756"/>
      </dsp:txXfrm>
    </dsp:sp>
    <dsp:sp modelId="{0BC3B0E4-5AC2-4125-A1F3-17CD8F9E460D}">
      <dsp:nvSpPr>
        <dsp:cNvPr id="0" name=""/>
        <dsp:cNvSpPr/>
      </dsp:nvSpPr>
      <dsp:spPr>
        <a:xfrm>
          <a:off x="2825750" y="1597149"/>
          <a:ext cx="2476500" cy="3088125"/>
        </a:xfrm>
        <a:prstGeom prst="rect">
          <a:avLst/>
        </a:prstGeom>
        <a:solidFill>
          <a:schemeClr val="bg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b="1" kern="1200" dirty="0" err="1"/>
            <a:t>Contributions</a:t>
          </a:r>
          <a:r>
            <a:rPr lang="es-ES" sz="2000" kern="1200" dirty="0"/>
            <a:t> </a:t>
          </a:r>
          <a:r>
            <a:rPr lang="es-ES" sz="2000" kern="1200" dirty="0" err="1"/>
            <a:t>to</a:t>
          </a:r>
          <a:r>
            <a:rPr lang="es-ES" sz="2000" kern="1200" dirty="0"/>
            <a:t> </a:t>
          </a:r>
          <a:r>
            <a:rPr lang="es-ES" sz="2000" kern="1200" dirty="0" err="1"/>
            <a:t>environmental</a:t>
          </a:r>
          <a:r>
            <a:rPr lang="es-ES" sz="2000" kern="1200" dirty="0"/>
            <a:t> and </a:t>
          </a:r>
          <a:r>
            <a:rPr lang="es-ES" sz="2000" kern="1200" dirty="0" err="1"/>
            <a:t>climate</a:t>
          </a:r>
          <a:r>
            <a:rPr lang="es-ES" sz="2000" kern="1200" dirty="0"/>
            <a:t> </a:t>
          </a:r>
          <a:r>
            <a:rPr lang="es-ES" sz="2000" kern="1200" dirty="0" err="1"/>
            <a:t>objectives</a:t>
          </a:r>
          <a:endParaRPr lang="en-IE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b="1" kern="1200" dirty="0"/>
            <a:t>NBSAP</a:t>
          </a:r>
          <a:r>
            <a:rPr lang="es-ES" sz="2000" kern="1200" dirty="0"/>
            <a:t> </a:t>
          </a:r>
          <a:r>
            <a:rPr lang="es-ES" sz="2000" kern="1200" dirty="0" err="1"/>
            <a:t>alignment</a:t>
          </a:r>
          <a:endParaRPr lang="en-IE" sz="2000" kern="1200" dirty="0"/>
        </a:p>
      </dsp:txBody>
      <dsp:txXfrm>
        <a:off x="2825750" y="1597149"/>
        <a:ext cx="2476500" cy="3088125"/>
      </dsp:txXfrm>
    </dsp:sp>
    <dsp:sp modelId="{F81636B7-F7B6-488F-8188-303713B4F400}">
      <dsp:nvSpPr>
        <dsp:cNvPr id="0" name=""/>
        <dsp:cNvSpPr/>
      </dsp:nvSpPr>
      <dsp:spPr>
        <a:xfrm>
          <a:off x="5651499" y="759720"/>
          <a:ext cx="2476500" cy="863756"/>
        </a:xfrm>
        <a:prstGeom prst="rect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 err="1"/>
            <a:t>We</a:t>
          </a:r>
          <a:r>
            <a:rPr lang="es-ES" sz="2500" kern="1200" dirty="0"/>
            <a:t> </a:t>
          </a:r>
          <a:r>
            <a:rPr lang="es-ES" sz="2500" kern="1200" dirty="0" err="1"/>
            <a:t>must</a:t>
          </a:r>
          <a:r>
            <a:rPr lang="es-ES" sz="2500" kern="1200" dirty="0"/>
            <a:t> </a:t>
          </a:r>
          <a:r>
            <a:rPr lang="es-ES" sz="2500" kern="1200" dirty="0" err="1"/>
            <a:t>keep</a:t>
          </a:r>
          <a:r>
            <a:rPr lang="es-ES" sz="2500" kern="1200" dirty="0"/>
            <a:t> in </a:t>
          </a:r>
          <a:r>
            <a:rPr lang="es-ES" sz="2500" kern="1200" dirty="0" err="1"/>
            <a:t>mind</a:t>
          </a:r>
          <a:r>
            <a:rPr lang="es-ES" sz="2500" kern="1200" dirty="0"/>
            <a:t>…</a:t>
          </a:r>
          <a:endParaRPr lang="en-IE" sz="2500" kern="1200" dirty="0"/>
        </a:p>
      </dsp:txBody>
      <dsp:txXfrm>
        <a:off x="5651499" y="759720"/>
        <a:ext cx="2476500" cy="863756"/>
      </dsp:txXfrm>
    </dsp:sp>
    <dsp:sp modelId="{81A844C1-E844-4D9D-90B6-C3AE2670A53B}">
      <dsp:nvSpPr>
        <dsp:cNvPr id="0" name=""/>
        <dsp:cNvSpPr/>
      </dsp:nvSpPr>
      <dsp:spPr>
        <a:xfrm>
          <a:off x="5651499" y="1627598"/>
          <a:ext cx="2476500" cy="3088125"/>
        </a:xfrm>
        <a:prstGeom prst="rect">
          <a:avLst/>
        </a:prstGeom>
        <a:solidFill>
          <a:schemeClr val="bg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ESS </a:t>
          </a:r>
          <a:r>
            <a:rPr lang="es-ES" sz="2000" kern="1200" dirty="0" err="1"/>
            <a:t>not</a:t>
          </a:r>
          <a:r>
            <a:rPr lang="es-ES" sz="2000" kern="1200" dirty="0"/>
            <a:t> </a:t>
          </a:r>
          <a:r>
            <a:rPr lang="es-ES" sz="2000" kern="1200" dirty="0" err="1"/>
            <a:t>covered</a:t>
          </a:r>
          <a:r>
            <a:rPr lang="es-ES" sz="2000" kern="1200" dirty="0"/>
            <a:t> </a:t>
          </a:r>
          <a:r>
            <a:rPr lang="es-ES" sz="2000" kern="1200" dirty="0" err="1"/>
            <a:t>by</a:t>
          </a:r>
          <a:r>
            <a:rPr lang="es-ES" sz="2000" kern="1200" dirty="0"/>
            <a:t> </a:t>
          </a:r>
          <a:r>
            <a:rPr lang="es-ES" sz="2000" kern="1200" dirty="0" err="1"/>
            <a:t>the</a:t>
          </a:r>
          <a:r>
            <a:rPr lang="es-ES" sz="2000" kern="1200" dirty="0"/>
            <a:t> </a:t>
          </a:r>
          <a:r>
            <a:rPr lang="es-ES" sz="2000" b="1" kern="1200" dirty="0"/>
            <a:t>pillar </a:t>
          </a:r>
          <a:r>
            <a:rPr lang="es-ES" sz="2000" b="1" kern="1200" dirty="0" err="1"/>
            <a:t>assessment</a:t>
          </a:r>
          <a:endParaRPr lang="en-IE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 err="1"/>
            <a:t>Reputational</a:t>
          </a:r>
          <a:r>
            <a:rPr lang="es-ES" sz="2000" kern="1200" dirty="0"/>
            <a:t> </a:t>
          </a:r>
          <a:r>
            <a:rPr lang="es-ES" sz="2000" b="1" kern="1200" dirty="0" err="1"/>
            <a:t>risk</a:t>
          </a:r>
          <a:endParaRPr lang="en-IE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 err="1"/>
            <a:t>Shared</a:t>
          </a:r>
          <a:r>
            <a:rPr lang="es-ES" sz="2000" kern="1200" dirty="0"/>
            <a:t> </a:t>
          </a:r>
          <a:r>
            <a:rPr lang="es-ES" sz="2000" b="1" kern="1200" dirty="0" err="1"/>
            <a:t>responsibility</a:t>
          </a:r>
          <a:endParaRPr lang="en-IE" sz="2000" b="1" kern="1200" dirty="0"/>
        </a:p>
      </dsp:txBody>
      <dsp:txXfrm>
        <a:off x="5651499" y="1627598"/>
        <a:ext cx="2476500" cy="30881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39EFE-0303-44F6-9A16-FD3B5E015DB1}" type="datetimeFigureOut">
              <a:rPr lang="en-GB" smtClean="0"/>
              <a:t>05/06/2025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04766-77AF-4EBE-9704-229FD5F6A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9881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926D1-0013-4A80-B64E-9D824EE65210}" type="datetimeFigureOut">
              <a:rPr lang="en-GB" smtClean="0"/>
              <a:t>05/06/2025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F2995-AB43-4B7C-B8CD-9DC7C3692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784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s.ec.europa.eu/spaces/ExactExternalWiki/pages/135299291/Greening+EU+Cooperation+Toolbox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Greening EU Cooperation Toolbox - EXACT External Wiki - EN - EC Public Wiki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959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026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EU </a:t>
            </a:r>
            <a:r>
              <a:rPr lang="es-ES" dirty="0" err="1"/>
              <a:t>is</a:t>
            </a:r>
            <a:r>
              <a:rPr lang="es-ES" dirty="0"/>
              <a:t> a Pioneer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environment</a:t>
            </a:r>
            <a:r>
              <a:rPr lang="es-ES" dirty="0"/>
              <a:t> &amp; social </a:t>
            </a:r>
            <a:r>
              <a:rPr lang="es-ES" dirty="0" err="1"/>
              <a:t>governance</a:t>
            </a:r>
            <a:r>
              <a:rPr lang="es-ES" dirty="0"/>
              <a:t> </a:t>
            </a:r>
            <a:r>
              <a:rPr lang="es-ES" dirty="0" err="1"/>
              <a:t>standards</a:t>
            </a:r>
            <a:r>
              <a:rPr lang="es-ES" dirty="0"/>
              <a:t>…innovative…</a:t>
            </a:r>
            <a:r>
              <a:rPr lang="es-ES" dirty="0" err="1"/>
              <a:t>pulling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greening</a:t>
            </a:r>
            <a:endParaRPr lang="es-ES" dirty="0"/>
          </a:p>
          <a:p>
            <a:r>
              <a:rPr lang="es-ES" dirty="0"/>
              <a:t>Net </a:t>
            </a:r>
            <a:r>
              <a:rPr lang="es-ES" dirty="0" err="1"/>
              <a:t>zero</a:t>
            </a:r>
            <a:r>
              <a:rPr lang="es-ES" dirty="0"/>
              <a:t> </a:t>
            </a:r>
            <a:r>
              <a:rPr lang="es-ES" dirty="0" err="1"/>
              <a:t>ambition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824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672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Sectors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potential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transformational</a:t>
            </a:r>
            <a:r>
              <a:rPr lang="es-ES" dirty="0"/>
              <a:t> </a:t>
            </a:r>
            <a:r>
              <a:rPr lang="es-ES" dirty="0" err="1"/>
              <a:t>change</a:t>
            </a:r>
            <a:r>
              <a:rPr lang="es-ES" dirty="0"/>
              <a:t>: </a:t>
            </a:r>
            <a:r>
              <a:rPr lang="es-ES" dirty="0" err="1"/>
              <a:t>renewable</a:t>
            </a:r>
            <a:r>
              <a:rPr lang="es-ES" dirty="0"/>
              <a:t> </a:t>
            </a:r>
            <a:r>
              <a:rPr lang="es-ES" dirty="0" err="1"/>
              <a:t>energy</a:t>
            </a:r>
            <a:r>
              <a:rPr lang="es-ES" dirty="0"/>
              <a:t>, </a:t>
            </a:r>
            <a:r>
              <a:rPr lang="es-ES" dirty="0" err="1"/>
              <a:t>sustainable</a:t>
            </a:r>
            <a:r>
              <a:rPr lang="es-ES" dirty="0"/>
              <a:t> </a:t>
            </a:r>
            <a:r>
              <a:rPr lang="es-ES" dirty="0" err="1"/>
              <a:t>transport</a:t>
            </a:r>
            <a:r>
              <a:rPr lang="es-ES" dirty="0"/>
              <a:t>, </a:t>
            </a:r>
            <a:r>
              <a:rPr lang="es-ES" dirty="0" err="1"/>
              <a:t>water</a:t>
            </a:r>
            <a:r>
              <a:rPr lang="es-ES" dirty="0"/>
              <a:t> </a:t>
            </a:r>
            <a:r>
              <a:rPr lang="es-ES" dirty="0" err="1"/>
              <a:t>management</a:t>
            </a:r>
            <a:r>
              <a:rPr lang="es-ES" dirty="0"/>
              <a:t>…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131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12192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218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838200" y="0"/>
            <a:ext cx="0" cy="1090246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377344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0BFC32B-A6A8-479C-B6A0-A6717F9FFA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84044"/>
            <a:ext cx="2899886" cy="32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41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00954AC-DDDF-A6A9-81CA-BFA5D6D218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84044"/>
            <a:ext cx="2899886" cy="32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39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3B92975-EBC3-42F1-2F55-798C2DA505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84044"/>
            <a:ext cx="2899886" cy="32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74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6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604979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371761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5A9DD75-A6A4-7121-C8DA-E5EA463CD0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84044"/>
            <a:ext cx="2899886" cy="32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01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68CF4D-79AC-45D5-6CA4-726FA0374C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84044"/>
            <a:ext cx="2899886" cy="32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94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BC1147B-1CF7-4A91-2C08-07D63049E3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84044"/>
            <a:ext cx="2899886" cy="32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01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59635" y="-59635"/>
            <a:ext cx="6155635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214048" y="1992573"/>
            <a:ext cx="855032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47" y="743802"/>
            <a:ext cx="544923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8331" y="1992572"/>
            <a:ext cx="822604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6712608-B9F8-8D98-515C-DBCEB00B7C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84044"/>
            <a:ext cx="2899886" cy="32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62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7056" y="1825625"/>
            <a:ext cx="4926841" cy="3769957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817056" y="482860"/>
            <a:ext cx="4669266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6383" y="-46383"/>
            <a:ext cx="6142383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D77CD48-4302-7D8B-D60F-07E5E1F9B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84044"/>
            <a:ext cx="2899886" cy="32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034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0722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01451" y="2284668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36086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206774" y="403868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72139" y="404194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137503" y="4037437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4CE4113-DF6E-8BEF-2CFB-F902611AB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84044"/>
            <a:ext cx="2899886" cy="32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072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713869" y="2159957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13868" y="3968881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24547" y="2159956"/>
            <a:ext cx="2461593" cy="163815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935227" y="3968880"/>
            <a:ext cx="2520000" cy="1638158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1033617" y="2159957"/>
            <a:ext cx="2520000" cy="1638159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324549" y="3968880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1033617" y="3968881"/>
            <a:ext cx="2520000" cy="1638158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8966322" y="2159956"/>
            <a:ext cx="2520000" cy="1638159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3B77A32-737E-E256-3BE6-E54D837A80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84044"/>
            <a:ext cx="2899886" cy="32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56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12192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2439951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3491689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425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46643"/>
            <a:ext cx="10515600" cy="782357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38200" y="3630613"/>
            <a:ext cx="10515600" cy="2035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62A8B9A-4516-9599-7D91-051FB720D0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84044"/>
            <a:ext cx="2899886" cy="32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74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B792734-4BEA-1C3C-4F81-81743207FB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84044"/>
            <a:ext cx="2899886" cy="32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180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DFCF7CD-7325-82C9-4BFE-EAAF9171BF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DD5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05304C-364C-601D-949C-75CFAB9A92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7013" y="1122363"/>
            <a:ext cx="10156297" cy="2387600"/>
          </a:xfr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11F6D25-CACC-ACA7-4066-E18C9C9614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156297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cxnSp>
        <p:nvCxnSpPr>
          <p:cNvPr id="11" name="Straight Connector 8">
            <a:extLst>
              <a:ext uri="{FF2B5EF4-FFF2-40B4-BE49-F238E27FC236}">
                <a16:creationId xmlns:a16="http://schemas.microsoft.com/office/drawing/2014/main" id="{A578BBEA-46ED-1ACE-8FCB-2233DDD0D90D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3602038"/>
            <a:ext cx="9372600" cy="0"/>
          </a:xfrm>
          <a:prstGeom prst="line">
            <a:avLst/>
          </a:prstGeom>
          <a:ln w="57150">
            <a:solidFill>
              <a:srgbClr val="3F873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" name="Picture 4">
            <a:extLst>
              <a:ext uri="{FF2B5EF4-FFF2-40B4-BE49-F238E27FC236}">
                <a16:creationId xmlns:a16="http://schemas.microsoft.com/office/drawing/2014/main" id="{4CC1733A-F4B5-7913-414B-1AE5599B5F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7"/>
            <a:ext cx="1718512" cy="4511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78C5AA-96E5-7522-8301-218A31BF099C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6926" y="6072458"/>
            <a:ext cx="3415627" cy="3967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015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a libre: forma 2">
            <a:extLst>
              <a:ext uri="{FF2B5EF4-FFF2-40B4-BE49-F238E27FC236}">
                <a16:creationId xmlns:a16="http://schemas.microsoft.com/office/drawing/2014/main" id="{B788C762-0126-2232-FEA2-95663F9668C4}"/>
              </a:ext>
            </a:extLst>
          </p:cNvPr>
          <p:cNvSpPr/>
          <p:nvPr userDrawn="1"/>
        </p:nvSpPr>
        <p:spPr>
          <a:xfrm>
            <a:off x="-4674" y="0"/>
            <a:ext cx="4399751" cy="4992132"/>
          </a:xfrm>
          <a:custGeom>
            <a:avLst/>
            <a:gdLst>
              <a:gd name="connsiteX0" fmla="*/ 0 w 4399751"/>
              <a:gd name="connsiteY0" fmla="*/ 0 h 4992132"/>
              <a:gd name="connsiteX1" fmla="*/ 4399752 w 4399751"/>
              <a:gd name="connsiteY1" fmla="*/ 0 h 4992132"/>
              <a:gd name="connsiteX2" fmla="*/ 4399752 w 4399751"/>
              <a:gd name="connsiteY2" fmla="*/ 4992133 h 4992132"/>
              <a:gd name="connsiteX3" fmla="*/ 0 w 4399751"/>
              <a:gd name="connsiteY3" fmla="*/ 4992133 h 4992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9751" h="4992132">
                <a:moveTo>
                  <a:pt x="0" y="0"/>
                </a:moveTo>
                <a:lnTo>
                  <a:pt x="4399752" y="0"/>
                </a:lnTo>
                <a:lnTo>
                  <a:pt x="4399752" y="4992133"/>
                </a:lnTo>
                <a:lnTo>
                  <a:pt x="0" y="4992133"/>
                </a:lnTo>
                <a:close/>
              </a:path>
            </a:pathLst>
          </a:custGeom>
          <a:solidFill>
            <a:srgbClr val="80BC00"/>
          </a:solidFill>
          <a:ln w="5778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3B94DEA2-F91F-1381-FE95-4869156253F9}"/>
              </a:ext>
            </a:extLst>
          </p:cNvPr>
          <p:cNvSpPr/>
          <p:nvPr userDrawn="1"/>
        </p:nvSpPr>
        <p:spPr>
          <a:xfrm>
            <a:off x="-4674" y="0"/>
            <a:ext cx="3821931" cy="4414312"/>
          </a:xfrm>
          <a:custGeom>
            <a:avLst/>
            <a:gdLst>
              <a:gd name="connsiteX0" fmla="*/ 0 w 3821931"/>
              <a:gd name="connsiteY0" fmla="*/ 0 h 4414312"/>
              <a:gd name="connsiteX1" fmla="*/ 3821932 w 3821931"/>
              <a:gd name="connsiteY1" fmla="*/ 0 h 4414312"/>
              <a:gd name="connsiteX2" fmla="*/ 3821932 w 3821931"/>
              <a:gd name="connsiteY2" fmla="*/ 4414313 h 4414312"/>
              <a:gd name="connsiteX3" fmla="*/ 0 w 3821931"/>
              <a:gd name="connsiteY3" fmla="*/ 4414313 h 4414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1931" h="4414312">
                <a:moveTo>
                  <a:pt x="0" y="0"/>
                </a:moveTo>
                <a:lnTo>
                  <a:pt x="3821932" y="0"/>
                </a:lnTo>
                <a:lnTo>
                  <a:pt x="3821932" y="4414313"/>
                </a:lnTo>
                <a:lnTo>
                  <a:pt x="0" y="4414313"/>
                </a:lnTo>
                <a:close/>
              </a:path>
            </a:pathLst>
          </a:custGeom>
          <a:solidFill>
            <a:srgbClr val="CDD500"/>
          </a:solidFill>
          <a:ln w="5778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pic>
        <p:nvPicPr>
          <p:cNvPr id="13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EE979DE-212A-7DBD-7EAF-6CC0CD909F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0015"/>
            <a:ext cx="1718512" cy="454746"/>
          </a:xfrm>
          <a:prstGeom prst="rect">
            <a:avLst/>
          </a:prstGeom>
        </p:spPr>
      </p:pic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F1EE5268-EB4A-CF45-1A5D-FD5C621DAD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6654" y="634446"/>
            <a:ext cx="2930604" cy="3772008"/>
          </a:xfrm>
          <a:solidFill>
            <a:schemeClr val="bg2"/>
          </a:solidFill>
          <a:ln w="28575">
            <a:noFill/>
          </a:ln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0A0E3D9A-9D24-A4C2-D0D8-CEE91C03EF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71776" y="2306361"/>
            <a:ext cx="2362200" cy="3301149"/>
          </a:xfrm>
          <a:solidFill>
            <a:schemeClr val="bg2"/>
          </a:solidFill>
          <a:ln w="28575">
            <a:noFill/>
          </a:ln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2E9D8518-42B7-6474-2069-410A6335AB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0061" y="2306361"/>
            <a:ext cx="6206166" cy="3550170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20" name="Título 19">
            <a:extLst>
              <a:ext uri="{FF2B5EF4-FFF2-40B4-BE49-F238E27FC236}">
                <a16:creationId xmlns:a16="http://schemas.microsoft.com/office/drawing/2014/main" id="{139919E1-8805-CA68-A12B-B84134425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0061" y="1340520"/>
            <a:ext cx="6206166" cy="782357"/>
          </a:xfrm>
        </p:spPr>
        <p:txBody>
          <a:bodyPr/>
          <a:lstStyle>
            <a:lvl1pPr>
              <a:defRPr b="1">
                <a:solidFill>
                  <a:srgbClr val="80BC00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edit</a:t>
            </a:r>
            <a:endParaRPr lang="es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CA64DB-2595-35B1-C6B6-799010057528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5773" y="6296386"/>
            <a:ext cx="3415627" cy="3967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20919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0A0E3D9A-9D24-A4C2-D0D8-CEE91C03EF6C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2672929" y="3942088"/>
            <a:ext cx="9519069" cy="2915911"/>
          </a:xfrm>
          <a:solidFill>
            <a:schemeClr val="bg2"/>
          </a:solidFill>
          <a:ln w="28575">
            <a:noFill/>
          </a:ln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icon to add picture </a:t>
            </a:r>
            <a:endParaRPr lang="en-GB" dirty="0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FAA76D09-303F-B293-A326-84536D20BD06}"/>
              </a:ext>
            </a:extLst>
          </p:cNvPr>
          <p:cNvSpPr/>
          <p:nvPr/>
        </p:nvSpPr>
        <p:spPr>
          <a:xfrm>
            <a:off x="-4673" y="3942089"/>
            <a:ext cx="2697074" cy="2915910"/>
          </a:xfrm>
          <a:custGeom>
            <a:avLst/>
            <a:gdLst>
              <a:gd name="connsiteX0" fmla="*/ 0 w 3821931"/>
              <a:gd name="connsiteY0" fmla="*/ 0 h 4414312"/>
              <a:gd name="connsiteX1" fmla="*/ 3821932 w 3821931"/>
              <a:gd name="connsiteY1" fmla="*/ 0 h 4414312"/>
              <a:gd name="connsiteX2" fmla="*/ 3821932 w 3821931"/>
              <a:gd name="connsiteY2" fmla="*/ 4414313 h 4414312"/>
              <a:gd name="connsiteX3" fmla="*/ 0 w 3821931"/>
              <a:gd name="connsiteY3" fmla="*/ 4414313 h 4414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1931" h="4414312">
                <a:moveTo>
                  <a:pt x="0" y="0"/>
                </a:moveTo>
                <a:lnTo>
                  <a:pt x="3821932" y="0"/>
                </a:lnTo>
                <a:lnTo>
                  <a:pt x="3821932" y="4414313"/>
                </a:lnTo>
                <a:lnTo>
                  <a:pt x="0" y="4414313"/>
                </a:lnTo>
                <a:close/>
              </a:path>
            </a:pathLst>
          </a:custGeom>
          <a:solidFill>
            <a:srgbClr val="CDD500"/>
          </a:solidFill>
          <a:ln w="5778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0" name="Título 19">
            <a:extLst>
              <a:ext uri="{FF2B5EF4-FFF2-40B4-BE49-F238E27FC236}">
                <a16:creationId xmlns:a16="http://schemas.microsoft.com/office/drawing/2014/main" id="{139919E1-8805-CA68-A12B-B841344254E4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60454" y="635670"/>
            <a:ext cx="6206166" cy="782357"/>
          </a:xfrm>
        </p:spPr>
        <p:txBody>
          <a:bodyPr/>
          <a:lstStyle>
            <a:lvl1pPr>
              <a:defRPr b="1">
                <a:solidFill>
                  <a:srgbClr val="80BC00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edit</a:t>
            </a:r>
            <a:endParaRPr lang="es-ES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D481E4EA-8150-2D17-88EC-FC079493B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7"/>
            <a:ext cx="1718512" cy="45115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B275CCA-3E67-1586-1DE5-87B1D3BB1CD8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60455" y="1601511"/>
            <a:ext cx="5540296" cy="197733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6D6B51A-A68A-DD51-2409-09DB9391A2E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204030" y="1601511"/>
            <a:ext cx="5540296" cy="197733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40B79E-20A2-6470-2F82-38F2CA99766F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5773" y="6222330"/>
            <a:ext cx="3415627" cy="3967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45842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6383" y="-46383"/>
            <a:ext cx="6142383" cy="6964017"/>
          </a:xfrm>
          <a:solidFill>
            <a:schemeClr val="bg2"/>
          </a:solidFill>
          <a:ln w="28575"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E5F174C9-E4DA-2BC4-F336-201F8EE520FF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6817056" y="1825625"/>
            <a:ext cx="4878120" cy="4163695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1207B1-D529-DC8C-A014-E03F9CE01844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5773" y="6131286"/>
            <a:ext cx="3415627" cy="3967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8893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und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838201" y="2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970723" y="482862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969964" y="1843397"/>
            <a:ext cx="2138669" cy="2138669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3581400" y="1843396"/>
            <a:ext cx="2138669" cy="2138669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6192838" y="1843395"/>
            <a:ext cx="2138669" cy="2138669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8804275" y="1843394"/>
            <a:ext cx="2138669" cy="2138669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6" name="Rectangle 5"/>
          <p:cNvSpPr/>
          <p:nvPr userDrawn="1"/>
        </p:nvSpPr>
        <p:spPr>
          <a:xfrm>
            <a:off x="9790816" y="5881801"/>
            <a:ext cx="2304256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80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339" y="6131288"/>
            <a:ext cx="986196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552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2"/>
          </a:solidFill>
        </p:spPr>
        <p:txBody>
          <a:bodyPr/>
          <a:lstStyle>
            <a:lvl1pPr>
              <a:buClr>
                <a:srgbClr val="80BC00"/>
              </a:buCl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46643"/>
            <a:ext cx="10515600" cy="782357"/>
          </a:xfrm>
          <a:solidFill>
            <a:schemeClr val="bg1"/>
          </a:solidFill>
        </p:spPr>
        <p:txBody>
          <a:bodyPr/>
          <a:lstStyle>
            <a:lvl1pPr>
              <a:defRPr b="1">
                <a:solidFill>
                  <a:srgbClr val="80BC00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F5B6CB9-E5D3-A2E8-07AF-7A3BDCA58B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3721607"/>
            <a:ext cx="10515600" cy="2203705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E37A0A-1875-6A97-837C-CE8F6C5780F9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5326" y="6217919"/>
            <a:ext cx="3415627" cy="3967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8047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8"/>
            <a:ext cx="12192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783535"/>
            <a:ext cx="5040313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985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12192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289" y="1078173"/>
            <a:ext cx="12197346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428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0189" y="1122363"/>
            <a:ext cx="10676038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676038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7"/>
            <a:ext cx="1718512" cy="451153"/>
          </a:xfrm>
          <a:prstGeom prst="rect">
            <a:avLst/>
          </a:prstGeom>
        </p:spPr>
      </p:pic>
      <p:pic>
        <p:nvPicPr>
          <p:cNvPr id="13" name="Image 12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08C1C745-CC8E-C771-8624-31592DDFDF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31286"/>
            <a:ext cx="3206915" cy="36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99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156297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20" name="Image 19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146602F1-AFC1-1D59-1EA7-4BC0ACD8EE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31286"/>
            <a:ext cx="3206915" cy="36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09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156297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6EEE5B2-65D4-A9E4-781A-342E002A41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66954"/>
            <a:ext cx="2907115" cy="32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49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B233D5-7F60-2DE0-B0D8-674A9F929F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84044"/>
            <a:ext cx="2899886" cy="32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04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F087BB6-65C3-114F-3B7C-7643AE066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84044"/>
            <a:ext cx="2899886" cy="32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39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988"/>
            <a:ext cx="1715733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2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71" r:id="rId2"/>
    <p:sldLayoutId id="2147483662" r:id="rId3"/>
    <p:sldLayoutId id="2147483657" r:id="rId4"/>
    <p:sldLayoutId id="2147483649" r:id="rId5"/>
    <p:sldLayoutId id="2147483651" r:id="rId6"/>
    <p:sldLayoutId id="2147483672" r:id="rId7"/>
    <p:sldLayoutId id="2147483669" r:id="rId8"/>
    <p:sldLayoutId id="2147483670" r:id="rId9"/>
    <p:sldLayoutId id="2147483650" r:id="rId10"/>
    <p:sldLayoutId id="2147483660" r:id="rId11"/>
    <p:sldLayoutId id="2147483652" r:id="rId12"/>
    <p:sldLayoutId id="2147483661" r:id="rId13"/>
    <p:sldLayoutId id="2147483653" r:id="rId14"/>
    <p:sldLayoutId id="2147483654" r:id="rId15"/>
    <p:sldLayoutId id="2147483659" r:id="rId16"/>
    <p:sldLayoutId id="2147483658" r:id="rId17"/>
    <p:sldLayoutId id="2147483666" r:id="rId18"/>
    <p:sldLayoutId id="2147483667" r:id="rId19"/>
    <p:sldLayoutId id="2147483668" r:id="rId20"/>
    <p:sldLayoutId id="2147483655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8" r:id="rId2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ikis.ec.europa.eu/spaces/ExactExternalWiki/pages/143431222/Annex+13.+Environment+and+climate+change+screening+of+investment+project+pipelines" TargetMode="Externa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hyperlink" Target="https://wikis.ec.europa.eu/spaces/ExactExternalWiki/pages/135299291/Greening+EU+Cooperation+Toolbox" TargetMode="External"/><Relationship Id="rId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063388" y="2553419"/>
            <a:ext cx="10065224" cy="974563"/>
          </a:xfrm>
        </p:spPr>
        <p:txBody>
          <a:bodyPr>
            <a:noAutofit/>
          </a:bodyPr>
          <a:lstStyle/>
          <a:p>
            <a:r>
              <a:rPr lang="en-GB" sz="4800" dirty="0"/>
              <a:t>Greening EU Cooperation Toolbox</a:t>
            </a:r>
          </a:p>
        </p:txBody>
      </p:sp>
      <p:cxnSp>
        <p:nvCxnSpPr>
          <p:cNvPr id="2" name="Straight Connector 1"/>
          <p:cNvCxnSpPr>
            <a:cxnSpLocks/>
          </p:cNvCxnSpPr>
          <p:nvPr/>
        </p:nvCxnSpPr>
        <p:spPr>
          <a:xfrm>
            <a:off x="838200" y="2553419"/>
            <a:ext cx="0" cy="430458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6">
            <a:extLst>
              <a:ext uri="{FF2B5EF4-FFF2-40B4-BE49-F238E27FC236}">
                <a16:creationId xmlns:a16="http://schemas.microsoft.com/office/drawing/2014/main" id="{BAA25F9F-8650-428C-E831-942939046D4D}"/>
              </a:ext>
            </a:extLst>
          </p:cNvPr>
          <p:cNvSpPr txBox="1">
            <a:spLocks/>
          </p:cNvSpPr>
          <p:nvPr/>
        </p:nvSpPr>
        <p:spPr>
          <a:xfrm>
            <a:off x="1063387" y="4753458"/>
            <a:ext cx="8979245" cy="897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80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FFFF00"/>
                </a:solidFill>
              </a:rPr>
              <a:t>Webinar 3: Greening Global Gateway investments</a:t>
            </a:r>
          </a:p>
        </p:txBody>
      </p:sp>
      <p:sp>
        <p:nvSpPr>
          <p:cNvPr id="3" name="Subtitle 6">
            <a:extLst>
              <a:ext uri="{FF2B5EF4-FFF2-40B4-BE49-F238E27FC236}">
                <a16:creationId xmlns:a16="http://schemas.microsoft.com/office/drawing/2014/main" id="{56517313-DB2E-C19F-7534-127F15BE078B}"/>
              </a:ext>
            </a:extLst>
          </p:cNvPr>
          <p:cNvSpPr>
            <a:spLocks noGrp="1"/>
          </p:cNvSpPr>
          <p:nvPr/>
        </p:nvSpPr>
        <p:spPr>
          <a:xfrm>
            <a:off x="1063388" y="3429000"/>
            <a:ext cx="10065224" cy="897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80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A toolbox to deliver on our environmental and climate objectives under the Global Gateway</a:t>
            </a:r>
          </a:p>
        </p:txBody>
      </p:sp>
    </p:spTree>
    <p:extLst>
      <p:ext uri="{BB962C8B-B14F-4D97-AF65-F5344CB8AC3E}">
        <p14:creationId xmlns:p14="http://schemas.microsoft.com/office/powerpoint/2010/main" val="495977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E456471-820A-1429-EAC5-05CF86A02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86" y="1373908"/>
            <a:ext cx="10515600" cy="2406447"/>
          </a:xfrm>
        </p:spPr>
        <p:txBody>
          <a:bodyPr/>
          <a:lstStyle/>
          <a:p>
            <a:pPr marL="285750" indent="-285750">
              <a:spcBef>
                <a:spcPts val="1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Promote environmentally-integrated sector strategic planning (</a:t>
            </a:r>
            <a:r>
              <a:rPr lang="en-US" b="1" dirty="0"/>
              <a:t>SEA</a:t>
            </a:r>
            <a:r>
              <a:rPr lang="en-US" dirty="0"/>
              <a:t>)</a:t>
            </a:r>
          </a:p>
          <a:p>
            <a:pPr marL="285750" indent="-285750">
              <a:spcBef>
                <a:spcPts val="1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Bring environment &amp; climate change into the </a:t>
            </a:r>
            <a:r>
              <a:rPr lang="en-US" b="1" dirty="0"/>
              <a:t>policy dialogue</a:t>
            </a:r>
          </a:p>
          <a:p>
            <a:pPr marL="285750" indent="-285750">
              <a:spcBef>
                <a:spcPts val="1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Contribute to the preparation of project </a:t>
            </a:r>
            <a:r>
              <a:rPr lang="en-US" b="1" dirty="0"/>
              <a:t>pipelines</a:t>
            </a:r>
          </a:p>
          <a:p>
            <a:pPr marL="285750" indent="-285750">
              <a:spcBef>
                <a:spcPts val="1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Promote projects with potential for </a:t>
            </a:r>
            <a:r>
              <a:rPr lang="en-US" b="1" dirty="0"/>
              <a:t>transformational change </a:t>
            </a:r>
            <a:r>
              <a:rPr lang="en-US" dirty="0"/>
              <a:t>and that avoid carbon lock-in and stranded assets</a:t>
            </a:r>
          </a:p>
          <a:p>
            <a:pPr marL="285750" indent="-285750">
              <a:spcBef>
                <a:spcPts val="1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Promote and </a:t>
            </a:r>
            <a:r>
              <a:rPr lang="en-US" dirty="0" err="1"/>
              <a:t>prioritise</a:t>
            </a:r>
            <a:r>
              <a:rPr lang="en-US" dirty="0"/>
              <a:t> </a:t>
            </a:r>
            <a:r>
              <a:rPr lang="en-US" b="1" dirty="0"/>
              <a:t>biodiversity- and climate-positive projects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AB6B2775-D45D-4D12-2FC1-15B7AAA7A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upstream and be proactive</a:t>
            </a:r>
            <a:endParaRPr lang="en-US" spc="-70" dirty="0"/>
          </a:p>
        </p:txBody>
      </p:sp>
      <p:pic>
        <p:nvPicPr>
          <p:cNvPr id="13" name="Picture Placeholder 12" descr="Map&#10;&#10;Description automatically generated">
            <a:extLst>
              <a:ext uri="{FF2B5EF4-FFF2-40B4-BE49-F238E27FC236}">
                <a16:creationId xmlns:a16="http://schemas.microsoft.com/office/drawing/2014/main" id="{7493BD5C-17A7-6605-8C16-4864625F6CB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01" b="30701"/>
          <a:stretch>
            <a:fillRect/>
          </a:stretch>
        </p:blipFill>
        <p:spPr>
          <a:xfrm>
            <a:off x="3371440" y="3941763"/>
            <a:ext cx="9518650" cy="2916237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BE8405-2239-A2C5-06E0-16D678D73A8E}"/>
              </a:ext>
            </a:extLst>
          </p:cNvPr>
          <p:cNvSpPr/>
          <p:nvPr/>
        </p:nvSpPr>
        <p:spPr>
          <a:xfrm>
            <a:off x="-2" y="3942089"/>
            <a:ext cx="4353465" cy="291591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6" name="Image 12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96C8D859-7FEA-7170-8BD1-1D88913F9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31286"/>
            <a:ext cx="3206915" cy="3683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75D25F-1B52-3FD9-92BE-E545177AA4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988"/>
            <a:ext cx="1715733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2259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E456471-820A-1429-EAC5-05CF86A02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86" y="1591450"/>
            <a:ext cx="10515600" cy="1918239"/>
          </a:xfrm>
        </p:spPr>
        <p:txBody>
          <a:bodyPr/>
          <a:lstStyle/>
          <a:p>
            <a:pPr marL="285750" indent="-285750">
              <a:spcBef>
                <a:spcPts val="1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Which are their environmental (and social) safeguards? </a:t>
            </a:r>
            <a:endParaRPr lang="en-US" b="1" dirty="0"/>
          </a:p>
          <a:p>
            <a:pPr marL="285750" indent="-285750">
              <a:spcBef>
                <a:spcPts val="1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Are they transparent, of high quality, and guarantee DNH?</a:t>
            </a:r>
          </a:p>
          <a:p>
            <a:pPr marL="285750" indent="-285750">
              <a:spcBef>
                <a:spcPts val="1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Does it ensure the quality of standards of </a:t>
            </a:r>
            <a:r>
              <a:rPr lang="en-US" u="sng" dirty="0"/>
              <a:t>intermediary FIs</a:t>
            </a:r>
            <a:r>
              <a:rPr lang="en-US" dirty="0"/>
              <a:t>?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AB6B2775-D45D-4D12-2FC1-15B7AAA7A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70" dirty="0"/>
              <a:t>Get to know your partner FI and their 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E8405-2239-A2C5-06E0-16D678D73A8E}"/>
              </a:ext>
            </a:extLst>
          </p:cNvPr>
          <p:cNvSpPr/>
          <p:nvPr/>
        </p:nvSpPr>
        <p:spPr>
          <a:xfrm>
            <a:off x="-2" y="3942089"/>
            <a:ext cx="6989066" cy="291591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6" name="Image 12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96C8D859-7FEA-7170-8BD1-1D88913F9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31286"/>
            <a:ext cx="3206915" cy="3683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75D25F-1B52-3FD9-92BE-E545177AA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988"/>
            <a:ext cx="1715733" cy="4504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F457B9-3BB4-0B95-0CD2-72AA27F5C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9064" y="3941438"/>
            <a:ext cx="5202936" cy="291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0366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613B3CC9-C46C-8AD6-7DF3-C22D4CEBFB2E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6462701" y="1036935"/>
            <a:ext cx="5469457" cy="5671293"/>
          </a:xfrm>
          <a:solidFill>
            <a:schemeClr val="bg1"/>
          </a:solidFill>
        </p:spPr>
        <p:txBody>
          <a:bodyPr/>
          <a:lstStyle/>
          <a:p>
            <a:pPr marL="342900" indent="-342900">
              <a:spcBef>
                <a:spcPts val="1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/>
              <a:t>Does it avoid </a:t>
            </a:r>
            <a:r>
              <a:rPr lang="en-US" sz="2000" b="1" dirty="0"/>
              <a:t>excluded activities </a:t>
            </a:r>
            <a:r>
              <a:rPr lang="en-US" sz="2000" dirty="0"/>
              <a:t>(Art 29)?</a:t>
            </a:r>
          </a:p>
          <a:p>
            <a:pPr marL="342900" indent="-342900">
              <a:spcBef>
                <a:spcPts val="1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b="1" dirty="0"/>
              <a:t>Intermediary FIs </a:t>
            </a:r>
            <a:r>
              <a:rPr lang="en-US" sz="2000" dirty="0"/>
              <a:t>involved? Screening procedures?</a:t>
            </a:r>
          </a:p>
          <a:p>
            <a:pPr marL="342900" indent="-342900">
              <a:spcBef>
                <a:spcPts val="1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/>
              <a:t>What is the </a:t>
            </a:r>
            <a:r>
              <a:rPr lang="en-US" sz="2000" b="1" dirty="0"/>
              <a:t>environment and climate risk </a:t>
            </a:r>
            <a:r>
              <a:rPr lang="en-US" sz="2000" dirty="0"/>
              <a:t>category? </a:t>
            </a:r>
          </a:p>
          <a:p>
            <a:pPr marL="342900" indent="-342900">
              <a:spcBef>
                <a:spcPts val="1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/>
              <a:t>Is an </a:t>
            </a:r>
            <a:r>
              <a:rPr lang="en-US" sz="2000" b="1" dirty="0"/>
              <a:t>ESIA </a:t>
            </a:r>
            <a:r>
              <a:rPr lang="en-US" sz="2000" dirty="0"/>
              <a:t>and/or </a:t>
            </a:r>
            <a:r>
              <a:rPr lang="en-US" sz="2000" b="1" dirty="0"/>
              <a:t>CRA</a:t>
            </a:r>
            <a:r>
              <a:rPr lang="en-US" sz="2000" dirty="0"/>
              <a:t> required? Documents available? of high quality?</a:t>
            </a:r>
          </a:p>
          <a:p>
            <a:pPr marL="342900" indent="-342900">
              <a:spcBef>
                <a:spcPts val="1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/>
              <a:t>What are the </a:t>
            </a:r>
            <a:r>
              <a:rPr lang="en-US" sz="2000" b="1" dirty="0"/>
              <a:t>ESIA/CRA findings?</a:t>
            </a:r>
            <a:r>
              <a:rPr lang="en-US" sz="2000" dirty="0"/>
              <a:t> Are they integrated into the design?</a:t>
            </a:r>
          </a:p>
          <a:p>
            <a:pPr marL="342900" indent="-342900">
              <a:spcBef>
                <a:spcPts val="1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/>
              <a:t>Are </a:t>
            </a:r>
            <a:r>
              <a:rPr lang="en-US" sz="2000" b="1" dirty="0"/>
              <a:t>contributions </a:t>
            </a:r>
            <a:r>
              <a:rPr lang="en-US" sz="2000" dirty="0"/>
              <a:t>to biodiversity and climate targets justified?</a:t>
            </a:r>
          </a:p>
          <a:p>
            <a:pPr marL="342900" indent="-342900">
              <a:spcBef>
                <a:spcPts val="1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/>
              <a:t>Does the </a:t>
            </a:r>
            <a:r>
              <a:rPr lang="en-US" sz="2000" b="1" dirty="0"/>
              <a:t>monitoring</a:t>
            </a:r>
            <a:r>
              <a:rPr lang="en-US" sz="2000" dirty="0"/>
              <a:t> reflect env/cc objectives and risks?</a:t>
            </a:r>
          </a:p>
          <a:p>
            <a:pPr marL="342900" indent="-342900">
              <a:spcBef>
                <a:spcPts val="10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342900" indent="-342900">
              <a:spcBef>
                <a:spcPts val="10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en-US" sz="2000" dirty="0"/>
              <a:t>Use the pipeline screening tool in </a:t>
            </a:r>
            <a:r>
              <a:rPr lang="en-HK" sz="2000" b="1" i="0" u="none" strike="noStrike" dirty="0">
                <a:solidFill>
                  <a:srgbClr val="000000"/>
                </a:solidFill>
                <a:effectLst/>
                <a:hlinkClick r:id="rId2"/>
              </a:rPr>
              <a:t>Annex 13</a:t>
            </a:r>
            <a:r>
              <a:rPr lang="en-HK" sz="2000" b="0" i="0" u="none" strike="noStrike" dirty="0">
                <a:solidFill>
                  <a:srgbClr val="000000"/>
                </a:solidFill>
                <a:effectLst/>
                <a:hlinkClick r:id="rId2"/>
              </a:rPr>
              <a:t> </a:t>
            </a:r>
            <a:r>
              <a:rPr lang="en-US" sz="2000" dirty="0"/>
              <a:t> of the </a:t>
            </a:r>
            <a:r>
              <a:rPr lang="en-US" sz="2000" b="1" dirty="0"/>
              <a:t>Greening Toolbox</a:t>
            </a:r>
            <a:r>
              <a:rPr lang="en-US" sz="2000" dirty="0"/>
              <a:t>!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B40E9C9-44A7-3074-884B-A06E47E42E7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3163"/>
            <a:ext cx="6176513" cy="6891163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C3B9809-F599-B413-EC0A-F50F06F3734F}"/>
              </a:ext>
            </a:extLst>
          </p:cNvPr>
          <p:cNvSpPr txBox="1">
            <a:spLocks/>
          </p:cNvSpPr>
          <p:nvPr/>
        </p:nvSpPr>
        <p:spPr>
          <a:xfrm>
            <a:off x="6456665" y="254578"/>
            <a:ext cx="5195341" cy="7823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pc="-100" dirty="0" err="1"/>
              <a:t>Screen</a:t>
            </a:r>
            <a:r>
              <a:rPr lang="es-ES" spc="-100" dirty="0"/>
              <a:t> </a:t>
            </a:r>
            <a:r>
              <a:rPr lang="es-ES" spc="-100" dirty="0" err="1"/>
              <a:t>proposals</a:t>
            </a:r>
            <a:r>
              <a:rPr lang="es-ES" spc="-100" dirty="0"/>
              <a:t> </a:t>
            </a:r>
          </a:p>
        </p:txBody>
      </p:sp>
      <p:pic>
        <p:nvPicPr>
          <p:cNvPr id="5" name="Image 12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F25A7C78-A5F1-552D-950A-22091B5BC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31286"/>
            <a:ext cx="3206915" cy="3683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8AC5D8-3902-7A87-DD13-005CE8FD86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0211" y="5596385"/>
            <a:ext cx="1165522" cy="11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43172"/>
      </p:ext>
    </p:extLst>
  </p:cSld>
  <p:clrMapOvr>
    <a:masterClrMapping/>
  </p:clrMapOvr>
  <p:transition spd="slow"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32CAD8-9117-C070-4938-FB30FF7E9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0" dirty="0"/>
              <a:t>Request and check relevant documents</a:t>
            </a:r>
            <a:endParaRPr lang="en-B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E1C85A-D01F-6FF1-EAE9-BF97A1ED6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3101" y="3519805"/>
            <a:ext cx="1786283" cy="2402032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FC112DCC-0B8F-38BF-5F3B-0CB967263808}"/>
              </a:ext>
            </a:extLst>
          </p:cNvPr>
          <p:cNvSpPr txBox="1">
            <a:spLocks/>
          </p:cNvSpPr>
          <p:nvPr/>
        </p:nvSpPr>
        <p:spPr>
          <a:xfrm>
            <a:off x="970722" y="1529183"/>
            <a:ext cx="6423306" cy="34342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80BC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80BC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80BC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80BC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80BC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100"/>
              </a:spcBef>
              <a:spcAft>
                <a:spcPts val="400"/>
              </a:spcAft>
              <a:buClr>
                <a:schemeClr val="tx2"/>
              </a:buClr>
            </a:pPr>
            <a:r>
              <a:rPr lang="en-US" sz="2200" dirty="0">
                <a:latin typeface="+mn-lt"/>
              </a:rPr>
              <a:t>Environmental &amp; Social Impact Assessments</a:t>
            </a:r>
          </a:p>
          <a:p>
            <a:pPr marL="342900" indent="-342900">
              <a:spcBef>
                <a:spcPts val="100"/>
              </a:spcBef>
              <a:spcAft>
                <a:spcPts val="400"/>
              </a:spcAft>
              <a:buClr>
                <a:schemeClr val="tx2"/>
              </a:buClr>
            </a:pPr>
            <a:r>
              <a:rPr lang="en-US" sz="2200" dirty="0">
                <a:latin typeface="+mn-lt"/>
              </a:rPr>
              <a:t>Environmental Management Plans</a:t>
            </a:r>
          </a:p>
          <a:p>
            <a:pPr marL="342900" indent="-342900">
              <a:spcBef>
                <a:spcPts val="100"/>
              </a:spcBef>
              <a:spcAft>
                <a:spcPts val="400"/>
              </a:spcAft>
              <a:buClr>
                <a:schemeClr val="tx2"/>
              </a:buClr>
            </a:pPr>
            <a:r>
              <a:rPr lang="en-US" sz="2200" dirty="0">
                <a:latin typeface="+mn-lt"/>
              </a:rPr>
              <a:t>Climate Risk &amp; Vulnerability Assessments</a:t>
            </a:r>
          </a:p>
          <a:p>
            <a:pPr marL="342900" indent="-342900">
              <a:spcBef>
                <a:spcPts val="100"/>
              </a:spcBef>
              <a:spcAft>
                <a:spcPts val="400"/>
              </a:spcAft>
              <a:buClr>
                <a:schemeClr val="tx2"/>
              </a:buClr>
            </a:pPr>
            <a:r>
              <a:rPr lang="en-US" sz="2200" dirty="0">
                <a:latin typeface="+mn-lt"/>
              </a:rPr>
              <a:t>Biodiversity Management Plans (esp. for HPP)</a:t>
            </a:r>
          </a:p>
          <a:p>
            <a:pPr marL="342900" indent="-342900">
              <a:spcBef>
                <a:spcPts val="100"/>
              </a:spcBef>
              <a:spcAft>
                <a:spcPts val="400"/>
              </a:spcAft>
              <a:buClr>
                <a:schemeClr val="tx2"/>
              </a:buClr>
            </a:pPr>
            <a:r>
              <a:rPr lang="en-US" sz="2200" u="sng" dirty="0">
                <a:latin typeface="+mn-lt"/>
              </a:rPr>
              <a:t>River Basin Management Plans</a:t>
            </a:r>
          </a:p>
          <a:p>
            <a:pPr marL="342900" indent="-342900">
              <a:spcBef>
                <a:spcPts val="100"/>
              </a:spcBef>
              <a:spcAft>
                <a:spcPts val="400"/>
              </a:spcAft>
              <a:buClr>
                <a:schemeClr val="tx2"/>
              </a:buClr>
            </a:pPr>
            <a:r>
              <a:rPr lang="en-US" sz="2200" dirty="0">
                <a:latin typeface="+mn-lt"/>
              </a:rPr>
              <a:t>Ensure these are reflected in contractual documents and M&amp;E system</a:t>
            </a:r>
          </a:p>
          <a:p>
            <a:pPr marL="342900" indent="-342900">
              <a:spcBef>
                <a:spcPts val="100"/>
              </a:spcBef>
              <a:spcAft>
                <a:spcPts val="400"/>
              </a:spcAft>
              <a:buClr>
                <a:schemeClr val="tx2"/>
              </a:buClr>
            </a:pPr>
            <a:r>
              <a:rPr lang="en-US" sz="2200" dirty="0">
                <a:solidFill>
                  <a:schemeClr val="tx2"/>
                </a:solidFill>
                <a:latin typeface="+mn-lt"/>
              </a:rPr>
              <a:t>Such documents should be shared by the FI as a matter of routine. If not, ask for them!</a:t>
            </a:r>
          </a:p>
          <a:p>
            <a:pPr marL="342900" indent="-342900">
              <a:spcBef>
                <a:spcPts val="100"/>
              </a:spcBef>
              <a:spcAft>
                <a:spcPts val="400"/>
              </a:spcAft>
              <a:buClr>
                <a:schemeClr val="tx2"/>
              </a:buClr>
            </a:pPr>
            <a:r>
              <a:rPr lang="en-US" sz="2200" dirty="0">
                <a:solidFill>
                  <a:schemeClr val="tx2"/>
                </a:solidFill>
                <a:latin typeface="+mn-lt"/>
              </a:rPr>
              <a:t>E(S)IAs are public documents!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824A22-9B82-7291-E9D6-013505622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971" y="1529183"/>
            <a:ext cx="1792379" cy="23959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972BA7-F944-3A5C-1F4A-133FADA07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1073" y="929202"/>
            <a:ext cx="1804572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51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32CAD8-9117-C070-4938-FB30FF7E9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0" dirty="0"/>
              <a:t>Screening of investment pipelines tool </a:t>
            </a:r>
            <a:endParaRPr lang="en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FB66E3-EC98-7BFF-22DC-120B92077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5" y="1339593"/>
            <a:ext cx="10337006" cy="4418203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93A9C4CE-25E9-B4C8-84DA-0581E87B186F}"/>
              </a:ext>
            </a:extLst>
          </p:cNvPr>
          <p:cNvSpPr txBox="1">
            <a:spLocks/>
          </p:cNvSpPr>
          <p:nvPr/>
        </p:nvSpPr>
        <p:spPr>
          <a:xfrm>
            <a:off x="7143751" y="4435981"/>
            <a:ext cx="4955381" cy="13218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80BC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80BC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80BC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80BC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80BC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100"/>
              </a:spcBef>
              <a:spcAft>
                <a:spcPts val="400"/>
              </a:spcAft>
              <a:buClr>
                <a:schemeClr val="tx2"/>
              </a:buClr>
            </a:pPr>
            <a:r>
              <a:rPr lang="en-US" sz="2000" dirty="0">
                <a:latin typeface="+mn-lt"/>
              </a:rPr>
              <a:t>Excel-based</a:t>
            </a:r>
          </a:p>
          <a:p>
            <a:pPr marL="342900" indent="-342900">
              <a:spcBef>
                <a:spcPts val="100"/>
              </a:spcBef>
              <a:spcAft>
                <a:spcPts val="400"/>
              </a:spcAft>
              <a:buClr>
                <a:schemeClr val="tx2"/>
              </a:buClr>
            </a:pPr>
            <a:r>
              <a:rPr lang="en-US" sz="2000" dirty="0">
                <a:latin typeface="+mn-lt"/>
              </a:rPr>
              <a:t>Traffic light system</a:t>
            </a:r>
          </a:p>
          <a:p>
            <a:pPr marL="342900" indent="-342900">
              <a:spcBef>
                <a:spcPts val="100"/>
              </a:spcBef>
              <a:spcAft>
                <a:spcPts val="400"/>
              </a:spcAft>
              <a:buClr>
                <a:schemeClr val="tx2"/>
              </a:buClr>
            </a:pPr>
            <a:r>
              <a:rPr lang="en-US" sz="2000" dirty="0">
                <a:latin typeface="+mn-lt"/>
              </a:rPr>
              <a:t>Structured around DAC purpose codes</a:t>
            </a:r>
          </a:p>
          <a:p>
            <a:pPr marL="342900" indent="-342900">
              <a:spcBef>
                <a:spcPts val="100"/>
              </a:spcBef>
              <a:spcAft>
                <a:spcPts val="400"/>
              </a:spcAft>
              <a:buClr>
                <a:schemeClr val="tx2"/>
              </a:buClr>
            </a:pPr>
            <a:r>
              <a:rPr lang="en-US" sz="2000" dirty="0">
                <a:latin typeface="+mn-lt"/>
              </a:rPr>
              <a:t>Potential Rio markers</a:t>
            </a:r>
          </a:p>
        </p:txBody>
      </p:sp>
    </p:spTree>
    <p:extLst>
      <p:ext uri="{BB962C8B-B14F-4D97-AF65-F5344CB8AC3E}">
        <p14:creationId xmlns:p14="http://schemas.microsoft.com/office/powerpoint/2010/main" val="755246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AE7929-F63E-5606-7081-57D0B2F84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449" y="-21680"/>
            <a:ext cx="11116168" cy="68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1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39A84BD-D85F-1435-4E57-BB77A8F6D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3522"/>
            <a:ext cx="12192000" cy="34344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49DC92-BA32-47A6-AF44-43F174505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48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39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32CAD8-9117-C070-4938-FB30FF7E9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22" y="586377"/>
            <a:ext cx="8345806" cy="782357"/>
          </a:xfrm>
        </p:spPr>
        <p:txBody>
          <a:bodyPr/>
          <a:lstStyle/>
          <a:p>
            <a:r>
              <a:rPr lang="en-GB" spc="-70" dirty="0"/>
              <a:t>Be mindful of minimum requirements</a:t>
            </a:r>
            <a:endParaRPr lang="en-BE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35EC05FC-3E4B-81C5-93CD-F7A29DC8524C}"/>
              </a:ext>
            </a:extLst>
          </p:cNvPr>
          <p:cNvSpPr txBox="1">
            <a:spLocks/>
          </p:cNvSpPr>
          <p:nvPr/>
        </p:nvSpPr>
        <p:spPr>
          <a:xfrm>
            <a:off x="970722" y="1998830"/>
            <a:ext cx="10352886" cy="11396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80BC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80BC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80BC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80BC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80BC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100"/>
              </a:spcBef>
              <a:spcAft>
                <a:spcPts val="400"/>
              </a:spcAft>
              <a:buClr>
                <a:schemeClr val="tx2"/>
              </a:buClr>
            </a:pPr>
            <a:r>
              <a:rPr lang="en-GB" sz="2200" dirty="0">
                <a:latin typeface="+mn-lt"/>
              </a:rPr>
              <a:t>Preparation of ESIAs and CRVAs are </a:t>
            </a:r>
            <a:r>
              <a:rPr lang="en-GB" sz="2200" u="sng" dirty="0">
                <a:latin typeface="+mn-lt"/>
              </a:rPr>
              <a:t>not</a:t>
            </a:r>
            <a:r>
              <a:rPr lang="en-GB" sz="2200" dirty="0">
                <a:latin typeface="+mn-lt"/>
              </a:rPr>
              <a:t> an EU additionality, they are minimum requirements in most jurisdictions and should be part of the loan</a:t>
            </a:r>
          </a:p>
          <a:p>
            <a:pPr marL="342900" indent="-342900">
              <a:spcBef>
                <a:spcPts val="100"/>
              </a:spcBef>
              <a:spcAft>
                <a:spcPts val="400"/>
              </a:spcAft>
              <a:buClr>
                <a:schemeClr val="tx2"/>
              </a:buClr>
            </a:pPr>
            <a:r>
              <a:rPr lang="en-GB" sz="2200" dirty="0">
                <a:latin typeface="+mn-lt"/>
              </a:rPr>
              <a:t>Climate proofing is always relevant for infrastructure projects</a:t>
            </a:r>
          </a:p>
          <a:p>
            <a:pPr marL="342900" indent="-342900">
              <a:spcBef>
                <a:spcPts val="100"/>
              </a:spcBef>
              <a:spcAft>
                <a:spcPts val="400"/>
              </a:spcAft>
              <a:buClr>
                <a:schemeClr val="tx2"/>
              </a:buClr>
            </a:pPr>
            <a:endParaRPr lang="en-US" sz="22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" name="Picture Placeholder 7" descr="A high angle view of a dam&#10;&#10;Description automatically generated with low confidence">
            <a:extLst>
              <a:ext uri="{FF2B5EF4-FFF2-40B4-BE49-F238E27FC236}">
                <a16:creationId xmlns:a16="http://schemas.microsoft.com/office/drawing/2014/main" id="{300C97BD-E9D1-CA52-78BC-BAB8E5E839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3290" y="3942089"/>
            <a:ext cx="9519069" cy="291591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B125D84-BC11-00B3-F5D7-DDDAB9503978}"/>
              </a:ext>
            </a:extLst>
          </p:cNvPr>
          <p:cNvSpPr/>
          <p:nvPr/>
        </p:nvSpPr>
        <p:spPr>
          <a:xfrm>
            <a:off x="-2" y="3942089"/>
            <a:ext cx="4353465" cy="291591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Image 12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62EC36A5-F7BB-1E7F-E638-61D5DAB60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31286"/>
            <a:ext cx="3206915" cy="3683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08AAFB-F240-D4B9-6162-1CE1553A6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5224" y="5985225"/>
            <a:ext cx="1973314" cy="51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63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109C8A-9B59-C353-649C-2A498B5EA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8" y="2160463"/>
            <a:ext cx="5328000" cy="3236759"/>
          </a:xfrm>
          <a:prstGeom prst="rect">
            <a:avLst/>
          </a:prstGeom>
          <a:noFill/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FC112DCC-0B8F-38BF-5F3B-0CB967263808}"/>
              </a:ext>
            </a:extLst>
          </p:cNvPr>
          <p:cNvSpPr txBox="1">
            <a:spLocks/>
          </p:cNvSpPr>
          <p:nvPr/>
        </p:nvSpPr>
        <p:spPr>
          <a:xfrm>
            <a:off x="6669378" y="2668106"/>
            <a:ext cx="5328000" cy="25968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80BC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80BC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80BC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80BC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80BC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Pre-TAM consultations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EIB Guarantees: Art. 19 consultation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32CAD8-9117-C070-4938-FB30FF7E9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</p:spPr>
        <p:txBody>
          <a:bodyPr vert="horz" lIns="91440" tIns="45720" rIns="91440" bIns="0" rtlCol="0" anchor="b" anchorCtr="0">
            <a:normAutofit/>
          </a:bodyPr>
          <a:lstStyle/>
          <a:p>
            <a:r>
              <a:rPr lang="en-US" sz="2800" spc="-70" dirty="0"/>
              <a:t>…further downstream…reiterate key points in formal consultations</a:t>
            </a:r>
            <a:endParaRPr lang="en-BE" sz="2800" dirty="0"/>
          </a:p>
        </p:txBody>
      </p:sp>
    </p:spTree>
    <p:extLst>
      <p:ext uri="{BB962C8B-B14F-4D97-AF65-F5344CB8AC3E}">
        <p14:creationId xmlns:p14="http://schemas.microsoft.com/office/powerpoint/2010/main" val="2133673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0A44222-914C-8EAB-9E1C-E49F2BB5F18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0"/>
          <a:stretch/>
        </p:blipFill>
        <p:spPr>
          <a:xfrm>
            <a:off x="6653842" y="0"/>
            <a:ext cx="6481763" cy="6858000"/>
          </a:xfr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8A8ADCB5-982A-8183-5EC4-50B3CA0BC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22" y="482860"/>
            <a:ext cx="5430078" cy="782357"/>
          </a:xfrm>
        </p:spPr>
        <p:txBody>
          <a:bodyPr/>
          <a:lstStyle/>
          <a:p>
            <a:r>
              <a:rPr lang="en-US" dirty="0"/>
              <a:t>Get involved…</a:t>
            </a: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33CD5FE5-A46B-2ABF-A2D6-11FFD98A88F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70722" y="1595704"/>
            <a:ext cx="5351250" cy="2102779"/>
          </a:xfrm>
        </p:spPr>
        <p:txBody>
          <a:bodyPr/>
          <a:lstStyle/>
          <a:p>
            <a:pPr marL="342900" indent="-342900">
              <a:spcBef>
                <a:spcPts val="1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If relevant, engage in the monitoring and evaluation</a:t>
            </a:r>
          </a:p>
          <a:p>
            <a:pPr marL="342900" indent="-342900">
              <a:spcBef>
                <a:spcPts val="1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Unforeseen environmental and social impacts need early solutions!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E137D1-D0E3-B790-66B5-C2229A1046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988"/>
            <a:ext cx="1715733" cy="450423"/>
          </a:xfrm>
          <a:prstGeom prst="rect">
            <a:avLst/>
          </a:prstGeom>
        </p:spPr>
      </p:pic>
      <p:sp>
        <p:nvSpPr>
          <p:cNvPr id="2" name="Título 2">
            <a:extLst>
              <a:ext uri="{FF2B5EF4-FFF2-40B4-BE49-F238E27FC236}">
                <a16:creationId xmlns:a16="http://schemas.microsoft.com/office/drawing/2014/main" id="{2C87ACD7-7C3D-1748-BCCE-4A7C92FBEED3}"/>
              </a:ext>
            </a:extLst>
          </p:cNvPr>
          <p:cNvSpPr txBox="1">
            <a:spLocks/>
          </p:cNvSpPr>
          <p:nvPr/>
        </p:nvSpPr>
        <p:spPr>
          <a:xfrm>
            <a:off x="970722" y="3831897"/>
            <a:ext cx="5430078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Remember…</a:t>
            </a:r>
          </a:p>
        </p:txBody>
      </p:sp>
      <p:sp>
        <p:nvSpPr>
          <p:cNvPr id="6" name="Subtítulo 3">
            <a:extLst>
              <a:ext uri="{FF2B5EF4-FFF2-40B4-BE49-F238E27FC236}">
                <a16:creationId xmlns:a16="http://schemas.microsoft.com/office/drawing/2014/main" id="{E5E23341-3673-7B78-0285-4FD0A405AF57}"/>
              </a:ext>
            </a:extLst>
          </p:cNvPr>
          <p:cNvSpPr txBox="1">
            <a:spLocks/>
          </p:cNvSpPr>
          <p:nvPr/>
        </p:nvSpPr>
        <p:spPr>
          <a:xfrm>
            <a:off x="970722" y="4797524"/>
            <a:ext cx="5351250" cy="980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100"/>
              </a:spcBef>
              <a:spcAft>
                <a:spcPts val="400"/>
              </a:spcAft>
            </a:pPr>
            <a:r>
              <a:rPr lang="en-US" sz="2200" dirty="0"/>
              <a:t>If intermediary FIs are involved, normally the LFI should provide TA</a:t>
            </a:r>
          </a:p>
        </p:txBody>
      </p:sp>
    </p:spTree>
    <p:extLst>
      <p:ext uri="{BB962C8B-B14F-4D97-AF65-F5344CB8AC3E}">
        <p14:creationId xmlns:p14="http://schemas.microsoft.com/office/powerpoint/2010/main" val="554141936"/>
      </p:ext>
    </p:extLst>
  </p:cSld>
  <p:clrMapOvr>
    <a:masterClrMapping/>
  </p:clrMapOvr>
  <p:transition spd="slow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22F91-C3C0-E65D-1D81-0E38E237D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Graphic 5" descr="Arrow: Clockwise curve with solid fill">
            <a:extLst>
              <a:ext uri="{FF2B5EF4-FFF2-40B4-BE49-F238E27FC236}">
                <a16:creationId xmlns:a16="http://schemas.microsoft.com/office/drawing/2014/main" id="{A0ABC042-941C-543A-DD28-2F802FBF2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48101" y="572264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D0628F-D294-29F5-6D2D-3DF74231A9A8}"/>
              </a:ext>
            </a:extLst>
          </p:cNvPr>
          <p:cNvSpPr txBox="1"/>
          <p:nvPr/>
        </p:nvSpPr>
        <p:spPr>
          <a:xfrm>
            <a:off x="8940800" y="387598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rgbClr val="00B050"/>
                </a:solidFill>
                <a:hlinkClick r:id="rId5"/>
              </a:rPr>
              <a:t>link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8E3BB4-4558-7DCB-FCCA-1B5609D904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442"/>
            <a:ext cx="12192000" cy="6779116"/>
          </a:xfrm>
          <a:prstGeom prst="rect">
            <a:avLst/>
          </a:prstGeom>
        </p:spPr>
      </p:pic>
      <p:pic>
        <p:nvPicPr>
          <p:cNvPr id="9" name="Graphic 8" descr="Arrow: Clockwise curve with solid fill">
            <a:extLst>
              <a:ext uri="{FF2B5EF4-FFF2-40B4-BE49-F238E27FC236}">
                <a16:creationId xmlns:a16="http://schemas.microsoft.com/office/drawing/2014/main" id="{9DE29FE2-55DF-CEF7-775D-F6F47F418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05885" y="261413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14CF2C-0C3F-087D-BB5F-3045252F2C76}"/>
              </a:ext>
            </a:extLst>
          </p:cNvPr>
          <p:cNvSpPr txBox="1"/>
          <p:nvPr/>
        </p:nvSpPr>
        <p:spPr>
          <a:xfrm>
            <a:off x="9091910" y="457075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>
                <a:hlinkClick r:id="rId5"/>
              </a:rPr>
              <a:t>link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5605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D53C98E2-A301-4B99-57A6-261ED78C4852}"/>
              </a:ext>
            </a:extLst>
          </p:cNvPr>
          <p:cNvGrpSpPr/>
          <p:nvPr/>
        </p:nvGrpSpPr>
        <p:grpSpPr>
          <a:xfrm>
            <a:off x="1559909" y="696633"/>
            <a:ext cx="8590455" cy="5213811"/>
            <a:chOff x="1339192" y="701550"/>
            <a:chExt cx="8590455" cy="521381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9F7EA09-6DDB-0E3F-879A-1D7F64B6B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9192" y="701550"/>
              <a:ext cx="8590455" cy="483213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A6CD6EA-2E2F-2A21-8FEF-89A08F31864E}"/>
                </a:ext>
              </a:extLst>
            </p:cNvPr>
            <p:cNvSpPr/>
            <p:nvPr/>
          </p:nvSpPr>
          <p:spPr>
            <a:xfrm>
              <a:off x="4414345" y="1001095"/>
              <a:ext cx="2412124" cy="3783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B5632D-7AC1-A090-8A50-E5B96C39D594}"/>
                </a:ext>
              </a:extLst>
            </p:cNvPr>
            <p:cNvSpPr/>
            <p:nvPr/>
          </p:nvSpPr>
          <p:spPr>
            <a:xfrm>
              <a:off x="4282965" y="3607660"/>
              <a:ext cx="399393" cy="14767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D4DECB4-EFAB-055B-6153-AC0C4AAB0F2B}"/>
                </a:ext>
              </a:extLst>
            </p:cNvPr>
            <p:cNvSpPr/>
            <p:nvPr/>
          </p:nvSpPr>
          <p:spPr>
            <a:xfrm>
              <a:off x="5838496" y="3607660"/>
              <a:ext cx="399393" cy="14767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AAC74D2-9C7E-C926-734B-A43931E8EB5E}"/>
                </a:ext>
              </a:extLst>
            </p:cNvPr>
            <p:cNvSpPr/>
            <p:nvPr/>
          </p:nvSpPr>
          <p:spPr>
            <a:xfrm>
              <a:off x="7394027" y="3607660"/>
              <a:ext cx="399393" cy="14767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1EA4A3C-76F1-E7B1-4FAB-009B77F28685}"/>
                </a:ext>
              </a:extLst>
            </p:cNvPr>
            <p:cNvSpPr/>
            <p:nvPr/>
          </p:nvSpPr>
          <p:spPr>
            <a:xfrm>
              <a:off x="8949558" y="3607660"/>
              <a:ext cx="399393" cy="14767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C931264-DC60-3D84-A080-AE69FF855DF0}"/>
                </a:ext>
              </a:extLst>
            </p:cNvPr>
            <p:cNvSpPr txBox="1"/>
            <p:nvPr/>
          </p:nvSpPr>
          <p:spPr>
            <a:xfrm>
              <a:off x="1818290" y="5052778"/>
              <a:ext cx="10247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/>
                <a:t>ESS </a:t>
              </a:r>
              <a:r>
                <a:rPr lang="es-ES" dirty="0" err="1"/>
                <a:t>on</a:t>
              </a:r>
              <a:r>
                <a:rPr lang="es-ES" dirty="0"/>
                <a:t> </a:t>
              </a:r>
              <a:r>
                <a:rPr lang="es-ES" dirty="0" err="1"/>
                <a:t>paper</a:t>
              </a:r>
              <a:endParaRPr lang="en-IE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95EB96F-BE98-7ED0-6716-99C2B49CDD91}"/>
                </a:ext>
              </a:extLst>
            </p:cNvPr>
            <p:cNvSpPr txBox="1"/>
            <p:nvPr/>
          </p:nvSpPr>
          <p:spPr>
            <a:xfrm>
              <a:off x="3126827" y="5084364"/>
              <a:ext cx="1671147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 err="1"/>
                <a:t>Effective</a:t>
              </a:r>
              <a:r>
                <a:rPr lang="es-ES" sz="1600" dirty="0"/>
                <a:t> use </a:t>
              </a:r>
              <a:r>
                <a:rPr lang="es-ES" sz="1600" dirty="0" err="1"/>
                <a:t>of</a:t>
              </a:r>
              <a:r>
                <a:rPr lang="es-ES" sz="1600" dirty="0"/>
                <a:t> </a:t>
              </a:r>
              <a:r>
                <a:rPr lang="es-ES" sz="1600" dirty="0" err="1"/>
                <a:t>tools</a:t>
              </a:r>
              <a:r>
                <a:rPr lang="es-ES" sz="1600" dirty="0"/>
                <a:t> &amp; </a:t>
              </a:r>
              <a:r>
                <a:rPr lang="es-ES" sz="1600" dirty="0" err="1"/>
                <a:t>procedures</a:t>
              </a:r>
              <a:endParaRPr lang="en-IE" sz="16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5EBD2FB-FC44-8EBF-BCB3-04699BF456D1}"/>
                </a:ext>
              </a:extLst>
            </p:cNvPr>
            <p:cNvSpPr txBox="1"/>
            <p:nvPr/>
          </p:nvSpPr>
          <p:spPr>
            <a:xfrm>
              <a:off x="4758251" y="5084364"/>
              <a:ext cx="1671147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 err="1"/>
                <a:t>Implementation</a:t>
              </a:r>
              <a:r>
                <a:rPr lang="es-ES" sz="1600" dirty="0"/>
                <a:t> </a:t>
              </a:r>
              <a:r>
                <a:rPr lang="es-ES" sz="1600" dirty="0" err="1"/>
                <a:t>of</a:t>
              </a:r>
              <a:r>
                <a:rPr lang="es-ES" sz="1600" dirty="0"/>
                <a:t> </a:t>
              </a:r>
              <a:r>
                <a:rPr lang="es-ES" sz="1600" dirty="0" err="1"/>
                <a:t>mitigation</a:t>
              </a:r>
              <a:r>
                <a:rPr lang="es-ES" sz="1600" dirty="0"/>
                <a:t> </a:t>
              </a:r>
              <a:r>
                <a:rPr lang="es-ES" sz="1600" dirty="0" err="1"/>
                <a:t>measures</a:t>
              </a:r>
              <a:endParaRPr lang="en-IE" sz="16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38929FE-10F3-E98B-8A2B-B34D28CB4363}"/>
                </a:ext>
              </a:extLst>
            </p:cNvPr>
            <p:cNvSpPr txBox="1"/>
            <p:nvPr/>
          </p:nvSpPr>
          <p:spPr>
            <a:xfrm>
              <a:off x="6303355" y="5114264"/>
              <a:ext cx="1671147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 err="1"/>
                <a:t>Effective</a:t>
              </a:r>
              <a:r>
                <a:rPr lang="es-ES" sz="1600" dirty="0"/>
                <a:t> </a:t>
              </a:r>
              <a:r>
                <a:rPr lang="es-ES" sz="1600" dirty="0" err="1"/>
                <a:t>monitoring</a:t>
              </a:r>
              <a:endParaRPr lang="en-IE" sz="16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D37A9F5-93D0-D499-9DA7-E8A82819634F}"/>
                </a:ext>
              </a:extLst>
            </p:cNvPr>
            <p:cNvSpPr txBox="1"/>
            <p:nvPr/>
          </p:nvSpPr>
          <p:spPr>
            <a:xfrm>
              <a:off x="7808736" y="5114264"/>
              <a:ext cx="1671147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 err="1"/>
                <a:t>Effective</a:t>
              </a:r>
              <a:r>
                <a:rPr lang="es-ES" sz="1600" dirty="0"/>
                <a:t> remedial </a:t>
              </a:r>
              <a:r>
                <a:rPr lang="es-ES" sz="1600" dirty="0" err="1"/>
                <a:t>action</a:t>
              </a:r>
              <a:endParaRPr lang="en-IE" sz="1600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F0C2336-CD67-27CB-A098-AF7891F4AD17}"/>
                </a:ext>
              </a:extLst>
            </p:cNvPr>
            <p:cNvSpPr/>
            <p:nvPr/>
          </p:nvSpPr>
          <p:spPr>
            <a:xfrm>
              <a:off x="2995448" y="1857010"/>
              <a:ext cx="380999" cy="2082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51390A0-DE8B-5EBB-2C80-A0FD115E6009}"/>
                </a:ext>
              </a:extLst>
            </p:cNvPr>
            <p:cNvSpPr/>
            <p:nvPr/>
          </p:nvSpPr>
          <p:spPr>
            <a:xfrm>
              <a:off x="4567751" y="1857010"/>
              <a:ext cx="380999" cy="2082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84ADA6A-F637-6466-65C2-75445A23A97E}"/>
                </a:ext>
              </a:extLst>
            </p:cNvPr>
            <p:cNvSpPr/>
            <p:nvPr/>
          </p:nvSpPr>
          <p:spPr>
            <a:xfrm>
              <a:off x="6140054" y="1857010"/>
              <a:ext cx="380999" cy="2082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177C710-2862-65BC-F56E-91EC175468B7}"/>
                </a:ext>
              </a:extLst>
            </p:cNvPr>
            <p:cNvSpPr/>
            <p:nvPr/>
          </p:nvSpPr>
          <p:spPr>
            <a:xfrm>
              <a:off x="7784002" y="1857010"/>
              <a:ext cx="380999" cy="2082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5" name="Título 4">
            <a:extLst>
              <a:ext uri="{FF2B5EF4-FFF2-40B4-BE49-F238E27FC236}">
                <a16:creationId xmlns:a16="http://schemas.microsoft.com/office/drawing/2014/main" id="{65A6217F-0D5A-E7EA-343E-6FCB93F90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800" y="492006"/>
            <a:ext cx="10697942" cy="782357"/>
          </a:xfrm>
        </p:spPr>
        <p:txBody>
          <a:bodyPr/>
          <a:lstStyle/>
          <a:p>
            <a:r>
              <a:rPr lang="en-US" spc="-70" dirty="0"/>
              <a:t>A caution about environmental safeguards: be mindful of the dilution chain</a:t>
            </a:r>
            <a:endParaRPr lang="en-US" sz="4000" b="1" dirty="0">
              <a:solidFill>
                <a:srgbClr val="80BC00"/>
              </a:solidFill>
              <a:latin typeface="EC Square Sans Pro" panose="020B05060400000200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37843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FC112DCC-0B8F-38BF-5F3B-0CB967263808}"/>
              </a:ext>
            </a:extLst>
          </p:cNvPr>
          <p:cNvSpPr txBox="1">
            <a:spLocks/>
          </p:cNvSpPr>
          <p:nvPr/>
        </p:nvSpPr>
        <p:spPr>
          <a:xfrm>
            <a:off x="6817056" y="1825625"/>
            <a:ext cx="4926841" cy="3769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80BC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80BC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80BC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80BC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80BC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2"/>
              </a:buClr>
            </a:pPr>
            <a:r>
              <a:rPr lang="en-US" sz="1700" dirty="0">
                <a:solidFill>
                  <a:schemeClr val="tx1"/>
                </a:solidFill>
                <a:latin typeface="+mn-lt"/>
              </a:rPr>
              <a:t>Do investment proposals respond to a sector strategy?</a:t>
            </a:r>
          </a:p>
          <a:p>
            <a:pPr>
              <a:lnSpc>
                <a:spcPct val="90000"/>
              </a:lnSpc>
              <a:buClr>
                <a:schemeClr val="tx2"/>
              </a:buClr>
            </a:pPr>
            <a:r>
              <a:rPr lang="en-US" sz="1700" dirty="0">
                <a:solidFill>
                  <a:schemeClr val="tx1"/>
                </a:solidFill>
                <a:latin typeface="+mn-lt"/>
              </a:rPr>
              <a:t>What are the environmental and climate contributions and risks of the sector strategy?</a:t>
            </a:r>
          </a:p>
          <a:p>
            <a:pPr>
              <a:lnSpc>
                <a:spcPct val="90000"/>
              </a:lnSpc>
              <a:buClr>
                <a:schemeClr val="tx2"/>
              </a:buClr>
            </a:pPr>
            <a:r>
              <a:rPr lang="en-US" sz="1700" dirty="0">
                <a:solidFill>
                  <a:schemeClr val="tx1"/>
                </a:solidFill>
                <a:latin typeface="+mn-lt"/>
              </a:rPr>
              <a:t>Are we supporting projects in high-risk sectors? Are these projects the most sustainable to achieve strategic objectives?</a:t>
            </a:r>
          </a:p>
          <a:p>
            <a:pPr>
              <a:lnSpc>
                <a:spcPct val="90000"/>
              </a:lnSpc>
              <a:buClr>
                <a:schemeClr val="tx2"/>
              </a:buClr>
            </a:pPr>
            <a:r>
              <a:rPr lang="en-US" sz="1700" dirty="0">
                <a:solidFill>
                  <a:schemeClr val="tx1"/>
                </a:solidFill>
                <a:latin typeface="+mn-lt"/>
              </a:rPr>
              <a:t>Analysis of alternatives within a project (ESIA) vs analysis of alternative projects to reach strategic objectives (SEA)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32CAD8-9117-C070-4938-FB30FF7E9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7056" y="482860"/>
            <a:ext cx="4669266" cy="782357"/>
          </a:xfrm>
        </p:spPr>
        <p:txBody>
          <a:bodyPr vert="horz" lIns="91440" tIns="45720" rIns="91440" bIns="0" rtlCol="0" anchor="b" anchorCtr="0">
            <a:normAutofit fontScale="90000"/>
          </a:bodyPr>
          <a:lstStyle/>
          <a:p>
            <a:r>
              <a:rPr lang="en-US" sz="2800" spc="-70" dirty="0"/>
              <a:t>Be strategic…the case for SEAs</a:t>
            </a:r>
            <a:endParaRPr lang="en-BE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614277-D10F-550D-A580-0498AAE16C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901" r="22887" b="1"/>
          <a:stretch/>
        </p:blipFill>
        <p:spPr>
          <a:xfrm>
            <a:off x="-46383" y="-46383"/>
            <a:ext cx="6142383" cy="6964017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2339824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background with yellow text&#10;&#10;AI-generated content may be incorrect.">
            <a:extLst>
              <a:ext uri="{FF2B5EF4-FFF2-40B4-BE49-F238E27FC236}">
                <a16:creationId xmlns:a16="http://schemas.microsoft.com/office/drawing/2014/main" id="{D2907FDD-4B1D-3BB7-DEA7-960C521DC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397500"/>
          </a:xfrm>
          <a:prstGeom prst="rect">
            <a:avLst/>
          </a:prstGeom>
        </p:spPr>
      </p:pic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1EF28BDE-E0B2-FA3C-7A05-C4B8C5659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424" y="2863850"/>
            <a:ext cx="914400" cy="914400"/>
          </a:xfrm>
          <a:prstGeom prst="rect">
            <a:avLst/>
          </a:prstGeom>
        </p:spPr>
      </p:pic>
      <p:pic>
        <p:nvPicPr>
          <p:cNvPr id="2" name="Graphic 1" descr="Checkmark with solid fill">
            <a:extLst>
              <a:ext uri="{FF2B5EF4-FFF2-40B4-BE49-F238E27FC236}">
                <a16:creationId xmlns:a16="http://schemas.microsoft.com/office/drawing/2014/main" id="{4F8EEC18-404D-A34A-A128-43410D9C0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0479" y="2837355"/>
            <a:ext cx="914400" cy="914400"/>
          </a:xfrm>
          <a:prstGeom prst="rect">
            <a:avLst/>
          </a:prstGeom>
        </p:spPr>
      </p:pic>
      <p:pic>
        <p:nvPicPr>
          <p:cNvPr id="3" name="Graphic 2" descr="Checkmark with solid fill">
            <a:extLst>
              <a:ext uri="{FF2B5EF4-FFF2-40B4-BE49-F238E27FC236}">
                <a16:creationId xmlns:a16="http://schemas.microsoft.com/office/drawing/2014/main" id="{7D185A73-50A8-D241-D8AA-C06E84299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4818" y="28638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99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B7280A-3C29-EB84-6BF7-48F6F5F9C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691" y="179097"/>
            <a:ext cx="4599709" cy="59324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43ACB7-A648-C237-F4CE-EA67A8D5F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898" y="0"/>
            <a:ext cx="4347461" cy="6483927"/>
          </a:xfrm>
          <a:prstGeom prst="rect">
            <a:avLst/>
          </a:prstGeom>
        </p:spPr>
      </p:pic>
      <p:pic>
        <p:nvPicPr>
          <p:cNvPr id="10" name="Graphic 9" descr="Arrow: Slight curve with solid fill">
            <a:extLst>
              <a:ext uri="{FF2B5EF4-FFF2-40B4-BE49-F238E27FC236}">
                <a16:creationId xmlns:a16="http://schemas.microsoft.com/office/drawing/2014/main" id="{8B8410FB-21E0-5FBB-08B7-C0BDD794C7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60473" y="5651720"/>
            <a:ext cx="914400" cy="914400"/>
          </a:xfrm>
          <a:prstGeom prst="rect">
            <a:avLst/>
          </a:prstGeom>
        </p:spPr>
      </p:pic>
      <p:pic>
        <p:nvPicPr>
          <p:cNvPr id="2" name="Graphic 1" descr="Arrow: Straight with solid fill">
            <a:extLst>
              <a:ext uri="{FF2B5EF4-FFF2-40B4-BE49-F238E27FC236}">
                <a16:creationId xmlns:a16="http://schemas.microsoft.com/office/drawing/2014/main" id="{0AA4C78A-18B9-B9FF-7B77-506E33FCAF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10969" y="3496045"/>
            <a:ext cx="914400" cy="914400"/>
          </a:xfrm>
          <a:prstGeom prst="rect">
            <a:avLst/>
          </a:prstGeom>
        </p:spPr>
      </p:pic>
      <p:pic>
        <p:nvPicPr>
          <p:cNvPr id="3" name="Graphic 2" descr="Arrow: Straight with solid fill">
            <a:extLst>
              <a:ext uri="{FF2B5EF4-FFF2-40B4-BE49-F238E27FC236}">
                <a16:creationId xmlns:a16="http://schemas.microsoft.com/office/drawing/2014/main" id="{CCDF45D5-1E59-23CB-9E72-B3D1933A86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62714" y="526441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3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1C121C-2446-E670-FB31-83A47FB411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1753" b="20747"/>
          <a:stretch/>
        </p:blipFill>
        <p:spPr>
          <a:xfrm>
            <a:off x="20" y="10"/>
            <a:ext cx="12191980" cy="3108950"/>
          </a:xfrm>
          <a:prstGeom prst="rect">
            <a:avLst/>
          </a:prstGeom>
          <a:noFill/>
        </p:spPr>
      </p:pic>
      <p:sp>
        <p:nvSpPr>
          <p:cNvPr id="4" name="Subtítulo 3">
            <a:extLst>
              <a:ext uri="{FF2B5EF4-FFF2-40B4-BE49-F238E27FC236}">
                <a16:creationId xmlns:a16="http://schemas.microsoft.com/office/drawing/2014/main" id="{D4BE1B6A-6B10-81D0-E6A7-AE1D0613AD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3568" y="3274499"/>
            <a:ext cx="11596694" cy="2960370"/>
          </a:xfrm>
        </p:spPr>
        <p:txBody>
          <a:bodyPr numCol="2">
            <a:noAutofit/>
          </a:bodyPr>
          <a:lstStyle/>
          <a:p>
            <a:pPr algn="l">
              <a:spcAft>
                <a:spcPts val="0"/>
              </a:spcAft>
              <a:buNone/>
            </a:pPr>
            <a:r>
              <a:rPr lang="en-HK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🌍 </a:t>
            </a:r>
            <a:r>
              <a:rPr lang="en-HK" sz="20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Global Gateway is a </a:t>
            </a:r>
            <a:r>
              <a:rPr lang="en-HK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climate-neutral strategy</a:t>
            </a:r>
          </a:p>
          <a:p>
            <a:pPr algn="l">
              <a:spcAft>
                <a:spcPts val="0"/>
              </a:spcAft>
              <a:buNone/>
            </a:pPr>
            <a:endParaRPr lang="en-HK" sz="20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algn="l">
              <a:spcAft>
                <a:spcPts val="0"/>
              </a:spcAft>
              <a:buNone/>
            </a:pPr>
            <a:r>
              <a:rPr lang="en-HK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🚀 Aims to </a:t>
            </a:r>
            <a:r>
              <a:rPr lang="en-HK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speed up </a:t>
            </a:r>
            <a:r>
              <a:rPr lang="en-HK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sustainable development and recovery</a:t>
            </a:r>
            <a:r>
              <a:rPr lang="en-HK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en-HK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 transition to a </a:t>
            </a:r>
            <a:r>
              <a:rPr lang="en-HK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cleaner and more circular global economy</a:t>
            </a:r>
          </a:p>
          <a:p>
            <a:pPr algn="l">
              <a:spcAft>
                <a:spcPts val="0"/>
              </a:spcAft>
              <a:buNone/>
            </a:pPr>
            <a:endParaRPr lang="en-HK" sz="16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algn="l">
              <a:spcAft>
                <a:spcPts val="0"/>
              </a:spcAft>
              <a:buNone/>
            </a:pPr>
            <a:r>
              <a:rPr lang="en-HK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🔄 Investing in </a:t>
            </a:r>
            <a:r>
              <a:rPr lang="en-HK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clean and climate-resilient infrastructures </a:t>
            </a:r>
            <a:r>
              <a:rPr lang="en-HK" sz="20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aligned with pathways towards </a:t>
            </a:r>
            <a:r>
              <a:rPr lang="en-HK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net-zero emissions</a:t>
            </a:r>
          </a:p>
          <a:p>
            <a:pPr marL="0" algn="l">
              <a:spcAft>
                <a:spcPts val="0"/>
              </a:spcAft>
              <a:buNone/>
            </a:pPr>
            <a:r>
              <a:rPr lang="en-HK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🛡️ </a:t>
            </a:r>
            <a:r>
              <a:rPr lang="en-HK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All projects must comply with the </a:t>
            </a:r>
            <a:r>
              <a:rPr lang="en-HK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 No Harm (DNH)</a:t>
            </a:r>
            <a:r>
              <a:rPr lang="en-HK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principle</a:t>
            </a:r>
          </a:p>
          <a:p>
            <a:pPr algn="l">
              <a:spcAft>
                <a:spcPts val="0"/>
              </a:spcAft>
              <a:buNone/>
            </a:pPr>
            <a:endParaRPr lang="en-HK" sz="20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algn="l">
              <a:spcAft>
                <a:spcPts val="0"/>
              </a:spcAft>
              <a:buNone/>
            </a:pPr>
            <a:r>
              <a:rPr lang="en-HK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🎯 </a:t>
            </a:r>
            <a:r>
              <a:rPr lang="en-HK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ensure the use of </a:t>
            </a:r>
            <a:r>
              <a:rPr lang="en-HK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Environmental Impact Assessments</a:t>
            </a:r>
            <a:r>
              <a:rPr lang="en-HK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HK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Strategic Environmental Assessments</a:t>
            </a:r>
            <a:endParaRPr lang="en-HK" sz="20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spcAft>
                <a:spcPts val="0"/>
              </a:spcAft>
              <a:buNone/>
            </a:pPr>
            <a:endParaRPr lang="en-HK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93CD88-A882-5B18-AA19-7C2833323A87}"/>
              </a:ext>
            </a:extLst>
          </p:cNvPr>
          <p:cNvSpPr txBox="1"/>
          <p:nvPr/>
        </p:nvSpPr>
        <p:spPr>
          <a:xfrm>
            <a:off x="4240924" y="2314567"/>
            <a:ext cx="6164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The Green and </a:t>
            </a:r>
            <a:r>
              <a:rPr lang="es-ES" sz="3200" b="1" dirty="0" err="1">
                <a:solidFill>
                  <a:schemeClr val="bg1"/>
                </a:solidFill>
              </a:rPr>
              <a:t>Clean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Principle</a:t>
            </a:r>
            <a:endParaRPr lang="en-IE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72822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65A6217F-0D5A-E7EA-343E-6FCB93F90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1224" y="419360"/>
            <a:ext cx="7684431" cy="782357"/>
          </a:xfrm>
        </p:spPr>
        <p:txBody>
          <a:bodyPr anchor="b">
            <a:normAutofit fontScale="90000"/>
          </a:bodyPr>
          <a:lstStyle/>
          <a:p>
            <a:r>
              <a:rPr lang="en-US" spc="-70" dirty="0"/>
              <a:t>360 degree approach…</a:t>
            </a:r>
            <a:br>
              <a:rPr lang="en-US" spc="-70" dirty="0"/>
            </a:br>
            <a:r>
              <a:rPr lang="en-US" spc="-70" dirty="0"/>
              <a:t>GG is </a:t>
            </a:r>
            <a:r>
              <a:rPr lang="en-US" u="sng" spc="-70" dirty="0"/>
              <a:t>not only about infrastructure</a:t>
            </a:r>
            <a:endParaRPr lang="en-US" b="1" u="sng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7580C1-A5A3-3B77-258C-CDDA1A1D2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5329" y="1201717"/>
            <a:ext cx="6534150" cy="55556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7645DD-7AB4-CAD7-3A9B-A667A8A8B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3998563" cy="33534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4A1D78-AA9C-9E2D-BCD1-3C2871FCBF0D}"/>
              </a:ext>
            </a:extLst>
          </p:cNvPr>
          <p:cNvSpPr txBox="1"/>
          <p:nvPr/>
        </p:nvSpPr>
        <p:spPr>
          <a:xfrm>
            <a:off x="228705" y="2686892"/>
            <a:ext cx="5336522" cy="32316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also</a:t>
            </a:r>
            <a:r>
              <a:rPr lang="es-E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es-ES" sz="2200" b="1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endParaRPr lang="es-E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Environmental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standards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legislation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Environmentally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sound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policies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Enabling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business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environment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conducive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green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investments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Green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transfer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Green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skills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Creating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green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Jobs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Access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green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finance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80916438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65A6217F-0D5A-E7EA-343E-6FCB93F90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985" y="474540"/>
            <a:ext cx="4461700" cy="782357"/>
          </a:xfrm>
        </p:spPr>
        <p:txBody>
          <a:bodyPr anchor="b">
            <a:normAutofit/>
          </a:bodyPr>
          <a:lstStyle/>
          <a:p>
            <a:r>
              <a:rPr lang="en-US" spc="-70" dirty="0"/>
              <a:t>EU added value…</a:t>
            </a:r>
            <a:endParaRPr lang="en-US" b="1" u="sng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37645DD-7AB4-CAD7-3A9B-A667A8A8B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3998563" cy="33534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4A1D78-AA9C-9E2D-BCD1-3C2871FCBF0D}"/>
              </a:ext>
            </a:extLst>
          </p:cNvPr>
          <p:cNvSpPr txBox="1"/>
          <p:nvPr/>
        </p:nvSpPr>
        <p:spPr>
          <a:xfrm>
            <a:off x="228705" y="2686892"/>
            <a:ext cx="5027350" cy="31700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compete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price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alone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Alignment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EU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values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standards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EU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leader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environmental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governance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Facilitate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trade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promoting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EU-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aligned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standards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Opportunities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EU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companies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provide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clean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technologies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and know-how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Opportunities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address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migration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source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carbon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resilient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business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opportunities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872288-A319-D010-7A14-170DCA665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3985" y="2055868"/>
            <a:ext cx="6515470" cy="366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0183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65A6217F-0D5A-E7EA-343E-6FCB93F90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22" y="482860"/>
            <a:ext cx="10697942" cy="782357"/>
          </a:xfrm>
        </p:spPr>
        <p:txBody>
          <a:bodyPr/>
          <a:lstStyle/>
          <a:p>
            <a:r>
              <a:rPr lang="en-US" spc="-70" dirty="0"/>
              <a:t>Greening investments – key points</a:t>
            </a:r>
            <a:endParaRPr lang="en-US" sz="4000" b="1" dirty="0">
              <a:solidFill>
                <a:srgbClr val="80BC00"/>
              </a:solidFill>
              <a:latin typeface="EC Square Sans Pro" panose="020B05060400000200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653C3B6-783A-7FB5-7616-ABA949C806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1916734"/>
              </p:ext>
            </p:extLst>
          </p:nvPr>
        </p:nvGraphicFramePr>
        <p:xfrm>
          <a:off x="2032000" y="95647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Placeholder 20" descr="A car driving through a tunnel&#10;&#10;Description automatically generated with medium confidence">
            <a:extLst>
              <a:ext uri="{FF2B5EF4-FFF2-40B4-BE49-F238E27FC236}">
                <a16:creationId xmlns:a16="http://schemas.microsoft.com/office/drawing/2014/main" id="{B2A51DB8-53CF-11CA-F38B-76597380A49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80398" y="4326484"/>
            <a:ext cx="1223706" cy="15750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96276F-A610-5EF3-1D46-D6F1CB556C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9693" y="4326484"/>
            <a:ext cx="1223705" cy="15750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C517A3-7E81-3D9D-F7B1-C18A7D82F1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62628" y="4326486"/>
            <a:ext cx="1051704" cy="157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22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B6612-6234-C5FB-5B58-5AEB1CE52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Reputational</a:t>
            </a:r>
            <a:r>
              <a:rPr lang="es-ES" dirty="0"/>
              <a:t> </a:t>
            </a:r>
            <a:r>
              <a:rPr lang="es-ES" dirty="0" err="1"/>
              <a:t>risk</a:t>
            </a:r>
            <a:r>
              <a:rPr lang="es-ES" dirty="0"/>
              <a:t>…</a:t>
            </a:r>
            <a:endParaRPr lang="en-IE" dirty="0"/>
          </a:p>
        </p:txBody>
      </p:sp>
      <p:sp>
        <p:nvSpPr>
          <p:cNvPr id="3" name="Marcador de contenido 3">
            <a:extLst>
              <a:ext uri="{FF2B5EF4-FFF2-40B4-BE49-F238E27FC236}">
                <a16:creationId xmlns:a16="http://schemas.microsoft.com/office/drawing/2014/main" id="{E0A41CF8-444C-5371-E4C5-A54C8B88D1F9}"/>
              </a:ext>
            </a:extLst>
          </p:cNvPr>
          <p:cNvSpPr txBox="1">
            <a:spLocks/>
          </p:cNvSpPr>
          <p:nvPr/>
        </p:nvSpPr>
        <p:spPr>
          <a:xfrm>
            <a:off x="1079586" y="1408808"/>
            <a:ext cx="10515600" cy="24064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0"/>
              </a:spcBef>
              <a:spcAft>
                <a:spcPts val="400"/>
              </a:spcAft>
              <a:buNone/>
            </a:pPr>
            <a:r>
              <a:rPr lang="en-US" dirty="0"/>
              <a:t>Question from a journalist from the </a:t>
            </a:r>
            <a:r>
              <a:rPr lang="en-US" dirty="0" err="1"/>
              <a:t>EUObserver</a:t>
            </a:r>
            <a:r>
              <a:rPr lang="en-US" dirty="0"/>
              <a:t> to the Commission regarding a project supported by the EU (May 2025):</a:t>
            </a:r>
          </a:p>
          <a:p>
            <a:pPr marL="0" indent="0">
              <a:spcBef>
                <a:spcPts val="100"/>
              </a:spcBef>
              <a:spcAft>
                <a:spcPts val="400"/>
              </a:spcAft>
              <a:buNone/>
            </a:pPr>
            <a:endParaRPr lang="en-US" b="1" dirty="0"/>
          </a:p>
          <a:p>
            <a:pPr marL="0" indent="0">
              <a:spcBef>
                <a:spcPts val="100"/>
              </a:spcBef>
              <a:spcAft>
                <a:spcPts val="400"/>
              </a:spcAft>
              <a:buNone/>
            </a:pPr>
            <a:r>
              <a:rPr lang="en-US" sz="2200" i="1" dirty="0"/>
              <a:t>“As the Commission has signed a strategic partnership for [ ], has promised European investments and has indirectly financially supported the [ ] project,…I would like to offer the European Commission the chance to comment on the following issues:</a:t>
            </a:r>
          </a:p>
          <a:p>
            <a:pPr marL="457200" indent="-457200">
              <a:spcBef>
                <a:spcPts val="100"/>
              </a:spcBef>
              <a:spcAft>
                <a:spcPts val="400"/>
              </a:spcAft>
              <a:buAutoNum type="arabicPeriod"/>
            </a:pPr>
            <a:r>
              <a:rPr lang="en-US" sz="2200" i="1" dirty="0"/>
              <a:t>That there are significant concerns regarding the environmental impacts of [ ]…</a:t>
            </a:r>
          </a:p>
          <a:p>
            <a:pPr marL="457200" indent="-457200">
              <a:spcBef>
                <a:spcPts val="100"/>
              </a:spcBef>
              <a:spcAft>
                <a:spcPts val="400"/>
              </a:spcAft>
              <a:buAutoNum type="arabicPeriod"/>
            </a:pPr>
            <a:r>
              <a:rPr lang="en-US" sz="2200" i="1" dirty="0"/>
              <a:t>…while the biodiversity value of the entire park is high, it is especially high on the peninsula where [ ] is planned to be built…former assessment of [ ] haver raised that the environmental impact of [ ] would be a ‘significant’ concern’…</a:t>
            </a:r>
          </a:p>
        </p:txBody>
      </p:sp>
    </p:spTree>
    <p:extLst>
      <p:ext uri="{BB962C8B-B14F-4D97-AF65-F5344CB8AC3E}">
        <p14:creationId xmlns:p14="http://schemas.microsoft.com/office/powerpoint/2010/main" val="4141508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892F7E-1A90-00DE-0DC9-5EDDB570E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745" y="0"/>
            <a:ext cx="10929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16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" id="{9E25CBC4-264C-4E5F-8DDF-C73C2B944108}" vid="{63966CC3-CC63-46CF-BE8C-07ABBDCD622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2238</TotalTime>
  <Words>897</Words>
  <Application>Microsoft Office PowerPoint</Application>
  <PresentationFormat>Widescreen</PresentationFormat>
  <Paragraphs>116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EC Square Sans Pro</vt:lpstr>
      <vt:lpstr>Wingdings</vt:lpstr>
      <vt:lpstr>Office Theme</vt:lpstr>
      <vt:lpstr>Greening EU Cooperation Toolbox</vt:lpstr>
      <vt:lpstr>PowerPoint Presentation</vt:lpstr>
      <vt:lpstr>PowerPoint Presentation</vt:lpstr>
      <vt:lpstr>PowerPoint Presentation</vt:lpstr>
      <vt:lpstr>360 degree approach… GG is not only about infrastructure</vt:lpstr>
      <vt:lpstr>EU added value…</vt:lpstr>
      <vt:lpstr>Greening investments – key points</vt:lpstr>
      <vt:lpstr>Reputational risk…</vt:lpstr>
      <vt:lpstr>PowerPoint Presentation</vt:lpstr>
      <vt:lpstr>Start upstream and be proactive</vt:lpstr>
      <vt:lpstr>Get to know your partner FI and their ESS</vt:lpstr>
      <vt:lpstr>PowerPoint Presentation</vt:lpstr>
      <vt:lpstr>Request and check relevant documents</vt:lpstr>
      <vt:lpstr>Screening of investment pipelines tool </vt:lpstr>
      <vt:lpstr>PowerPoint Presentation</vt:lpstr>
      <vt:lpstr>PowerPoint Presentation</vt:lpstr>
      <vt:lpstr>Be mindful of minimum requirements</vt:lpstr>
      <vt:lpstr>…further downstream…reiterate key points in formal consultations</vt:lpstr>
      <vt:lpstr>Get involved…</vt:lpstr>
      <vt:lpstr>A caution about environmental safeguards: be mindful of the dilution chain</vt:lpstr>
      <vt:lpstr>Be strategic…the case for SEAs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Greening EU Development Cooperation</dc:title>
  <dc:creator>Juan Palerm</dc:creator>
  <cp:lastModifiedBy>PALERM Juan (INTPA-EXT)</cp:lastModifiedBy>
  <cp:revision>44</cp:revision>
  <dcterms:created xsi:type="dcterms:W3CDTF">2020-09-11T09:58:01Z</dcterms:created>
  <dcterms:modified xsi:type="dcterms:W3CDTF">2025-06-05T14:58:16Z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2023-04-02T10:17:31Z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0bec08d4-2ee0-421b-9dec-3520c2f295da</vt:lpwstr>
  </property>
  <property fmtid="{D5CDD505-2E9C-101B-9397-08002B2CF9AE}" pid="8" name="MSIP_Label_6bd9ddd1-4d20-43f6-abfa-fc3c07406f94_ContentBits">
    <vt:lpwstr>0</vt:lpwstr>
  </property>
</Properties>
</file>