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405" r:id="rId2"/>
    <p:sldId id="4364" r:id="rId3"/>
    <p:sldId id="4363" r:id="rId4"/>
    <p:sldId id="1304" r:id="rId5"/>
    <p:sldId id="508" r:id="rId6"/>
    <p:sldId id="4362" r:id="rId7"/>
    <p:sldId id="4360" r:id="rId8"/>
    <p:sldId id="4338" r:id="rId9"/>
    <p:sldId id="4340" r:id="rId10"/>
    <p:sldId id="4351" r:id="rId11"/>
    <p:sldId id="430" r:id="rId12"/>
    <p:sldId id="4352" r:id="rId13"/>
    <p:sldId id="523" r:id="rId14"/>
    <p:sldId id="433" r:id="rId15"/>
    <p:sldId id="4353" r:id="rId16"/>
    <p:sldId id="434" r:id="rId17"/>
    <p:sldId id="537" r:id="rId18"/>
    <p:sldId id="4361" r:id="rId19"/>
    <p:sldId id="4358" r:id="rId20"/>
    <p:sldId id="307" r:id="rId21"/>
    <p:sldId id="614" r:id="rId22"/>
    <p:sldId id="611" r:id="rId23"/>
    <p:sldId id="610" r:id="rId24"/>
    <p:sldId id="608" r:id="rId25"/>
    <p:sldId id="609" r:id="rId26"/>
    <p:sldId id="616" r:id="rId27"/>
    <p:sldId id="606" r:id="rId28"/>
    <p:sldId id="619" r:id="rId29"/>
    <p:sldId id="280" r:id="rId30"/>
    <p:sldId id="415" r:id="rId31"/>
    <p:sldId id="1305" r:id="rId32"/>
    <p:sldId id="4359" r:id="rId33"/>
    <p:sldId id="707" r:id="rId34"/>
    <p:sldId id="708" r:id="rId35"/>
    <p:sldId id="427" r:id="rId36"/>
    <p:sldId id="4357" r:id="rId37"/>
    <p:sldId id="408" r:id="rId38"/>
    <p:sldId id="412" r:id="rId39"/>
    <p:sldId id="410" r:id="rId40"/>
    <p:sldId id="416" r:id="rId41"/>
    <p:sldId id="417" r:id="rId42"/>
    <p:sldId id="418" r:id="rId43"/>
    <p:sldId id="713" r:id="rId44"/>
    <p:sldId id="428" r:id="rId45"/>
    <p:sldId id="791" r:id="rId46"/>
    <p:sldId id="4388" r:id="rId47"/>
    <p:sldId id="438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E2E7F3"/>
    <a:srgbClr val="E0E5F0"/>
    <a:srgbClr val="D3FFFE"/>
    <a:srgbClr val="004494"/>
    <a:srgbClr val="78B6FC"/>
    <a:srgbClr val="D0EAF3"/>
    <a:srgbClr val="024EA2"/>
    <a:srgbClr val="FAEBE9"/>
    <a:srgbClr val="F6D4D1"/>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57" autoAdjust="0"/>
    <p:restoredTop sz="88488" autoAdjust="0"/>
  </p:normalViewPr>
  <p:slideViewPr>
    <p:cSldViewPr snapToGrid="0">
      <p:cViewPr varScale="1">
        <p:scale>
          <a:sx n="94" d="100"/>
          <a:sy n="94" d="100"/>
        </p:scale>
        <p:origin x="848" y="68"/>
      </p:cViewPr>
      <p:guideLst>
        <p:guide orient="horz" pos="2092"/>
        <p:guide pos="384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412936-E439-2548-A791-149E80BF1DF0}" type="doc">
      <dgm:prSet loTypeId="urn:microsoft.com/office/officeart/2005/8/layout/process4" loCatId="" qsTypeId="urn:microsoft.com/office/officeart/2005/8/quickstyle/simple4" qsCatId="simple" csTypeId="urn:microsoft.com/office/officeart/2005/8/colors/accent1_2" csCatId="accent1" phldr="1"/>
      <dgm:spPr/>
      <dgm:t>
        <a:bodyPr/>
        <a:lstStyle/>
        <a:p>
          <a:endParaRPr lang="en-US"/>
        </a:p>
      </dgm:t>
    </dgm:pt>
    <dgm:pt modelId="{D511F5CC-B854-F04E-B120-8E0167633E56}">
      <dgm:prSet phldrT="[Text]" custT="1"/>
      <dgm:spPr>
        <a:solidFill>
          <a:srgbClr val="4BC5DE"/>
        </a:solidFill>
      </dgm:spPr>
      <dgm:t>
        <a:bodyPr/>
        <a:lstStyle/>
        <a:p>
          <a:r>
            <a:rPr lang="en-US" sz="1600" b="1" dirty="0">
              <a:solidFill>
                <a:schemeClr val="bg1"/>
              </a:solidFill>
            </a:rPr>
            <a:t>Screening</a:t>
          </a:r>
        </a:p>
      </dgm:t>
    </dgm:pt>
    <dgm:pt modelId="{FB3B17B0-4515-F64C-8D53-1B23C2733F29}" type="parTrans" cxnId="{45AE6E6C-3839-1F40-9FBA-67CECAAEA658}">
      <dgm:prSet/>
      <dgm:spPr/>
      <dgm:t>
        <a:bodyPr/>
        <a:lstStyle/>
        <a:p>
          <a:endParaRPr lang="en-US"/>
        </a:p>
      </dgm:t>
    </dgm:pt>
    <dgm:pt modelId="{1DC6A36E-BE86-FB4E-A37B-7796A26B230F}" type="sibTrans" cxnId="{45AE6E6C-3839-1F40-9FBA-67CECAAEA658}">
      <dgm:prSet custT="1"/>
      <dgm:spPr/>
      <dgm:t>
        <a:bodyPr/>
        <a:lstStyle/>
        <a:p>
          <a:endParaRPr lang="en-US" sz="1400"/>
        </a:p>
      </dgm:t>
    </dgm:pt>
    <dgm:pt modelId="{32DB8FBE-072F-914C-BAD1-687B45EE621D}">
      <dgm:prSet phldrT="[Text]" custT="1"/>
      <dgm:spPr/>
      <dgm:t>
        <a:bodyPr/>
        <a:lstStyle/>
        <a:p>
          <a:r>
            <a:rPr lang="en-US" sz="1200" dirty="0"/>
            <a:t>Positive lists</a:t>
          </a:r>
        </a:p>
      </dgm:t>
    </dgm:pt>
    <dgm:pt modelId="{C838977F-EC31-0044-9842-6686C0CFDE3D}" type="parTrans" cxnId="{84F0ED10-5785-B949-B814-ADCC8A06881A}">
      <dgm:prSet/>
      <dgm:spPr/>
      <dgm:t>
        <a:bodyPr/>
        <a:lstStyle/>
        <a:p>
          <a:endParaRPr lang="en-US"/>
        </a:p>
      </dgm:t>
    </dgm:pt>
    <dgm:pt modelId="{CE19F2C5-B845-7343-AF18-09602A56C0AD}" type="sibTrans" cxnId="{84F0ED10-5785-B949-B814-ADCC8A06881A}">
      <dgm:prSet/>
      <dgm:spPr/>
      <dgm:t>
        <a:bodyPr/>
        <a:lstStyle/>
        <a:p>
          <a:endParaRPr lang="en-US"/>
        </a:p>
      </dgm:t>
    </dgm:pt>
    <dgm:pt modelId="{2F3AE28C-5484-4B49-8922-A4B8CEBA3A2A}">
      <dgm:prSet phldrT="[Text]" custT="1"/>
      <dgm:spPr>
        <a:solidFill>
          <a:srgbClr val="1EC08A"/>
        </a:solidFill>
      </dgm:spPr>
      <dgm:t>
        <a:bodyPr/>
        <a:lstStyle/>
        <a:p>
          <a:r>
            <a:rPr lang="en-US" sz="1600" b="1" dirty="0">
              <a:solidFill>
                <a:schemeClr val="bg1"/>
              </a:solidFill>
            </a:rPr>
            <a:t>Scoping</a:t>
          </a:r>
        </a:p>
      </dgm:t>
    </dgm:pt>
    <dgm:pt modelId="{3866EC4E-F8C5-304E-ADE1-EBA057B1B11D}" type="parTrans" cxnId="{281F77BA-86FA-9D4D-92E0-50C11F2ACCD8}">
      <dgm:prSet/>
      <dgm:spPr/>
      <dgm:t>
        <a:bodyPr/>
        <a:lstStyle/>
        <a:p>
          <a:endParaRPr lang="en-US"/>
        </a:p>
      </dgm:t>
    </dgm:pt>
    <dgm:pt modelId="{6C050513-9CC4-FD40-BC31-1D2C1A1BE33E}" type="sibTrans" cxnId="{281F77BA-86FA-9D4D-92E0-50C11F2ACCD8}">
      <dgm:prSet custT="1"/>
      <dgm:spPr/>
      <dgm:t>
        <a:bodyPr/>
        <a:lstStyle/>
        <a:p>
          <a:endParaRPr lang="en-US" sz="1400"/>
        </a:p>
      </dgm:t>
    </dgm:pt>
    <dgm:pt modelId="{6BC8B892-CB87-194E-AE73-6E5D0AAE4395}">
      <dgm:prSet phldrT="[Text]" custT="1"/>
      <dgm:spPr/>
      <dgm:t>
        <a:bodyPr/>
        <a:lstStyle/>
        <a:p>
          <a:r>
            <a:rPr lang="en-US" sz="1050" dirty="0"/>
            <a:t>Participatory</a:t>
          </a:r>
        </a:p>
      </dgm:t>
    </dgm:pt>
    <dgm:pt modelId="{97FE870C-13CD-EF4A-B01E-F49872EFCED4}" type="parTrans" cxnId="{D297B007-6BFC-5848-A792-1571EA6D1724}">
      <dgm:prSet/>
      <dgm:spPr/>
      <dgm:t>
        <a:bodyPr/>
        <a:lstStyle/>
        <a:p>
          <a:endParaRPr lang="en-US"/>
        </a:p>
      </dgm:t>
    </dgm:pt>
    <dgm:pt modelId="{CA77B2A1-2407-A347-8BAC-9157EA56F003}" type="sibTrans" cxnId="{D297B007-6BFC-5848-A792-1571EA6D1724}">
      <dgm:prSet/>
      <dgm:spPr/>
      <dgm:t>
        <a:bodyPr/>
        <a:lstStyle/>
        <a:p>
          <a:endParaRPr lang="en-US"/>
        </a:p>
      </dgm:t>
    </dgm:pt>
    <dgm:pt modelId="{C66E5115-03DC-9E48-BA0B-EAD563C490F2}">
      <dgm:prSet phldrT="[Text]" custT="1"/>
      <dgm:spPr>
        <a:solidFill>
          <a:schemeClr val="accent4"/>
        </a:solidFill>
      </dgm:spPr>
      <dgm:t>
        <a:bodyPr/>
        <a:lstStyle/>
        <a:p>
          <a:r>
            <a:rPr lang="en-US" sz="1600" b="1" dirty="0">
              <a:solidFill>
                <a:schemeClr val="bg1"/>
              </a:solidFill>
            </a:rPr>
            <a:t>Assessment</a:t>
          </a:r>
        </a:p>
      </dgm:t>
    </dgm:pt>
    <dgm:pt modelId="{1DB09BB6-72F8-5844-AF20-E731B63EE86F}" type="parTrans" cxnId="{4B0A1D93-11D7-424E-AA20-2403A996C023}">
      <dgm:prSet/>
      <dgm:spPr/>
      <dgm:t>
        <a:bodyPr/>
        <a:lstStyle/>
        <a:p>
          <a:endParaRPr lang="en-US"/>
        </a:p>
      </dgm:t>
    </dgm:pt>
    <dgm:pt modelId="{B5813D5F-956B-3B49-993E-380117462CF3}" type="sibTrans" cxnId="{4B0A1D93-11D7-424E-AA20-2403A996C023}">
      <dgm:prSet custT="1"/>
      <dgm:spPr/>
      <dgm:t>
        <a:bodyPr/>
        <a:lstStyle/>
        <a:p>
          <a:endParaRPr lang="en-US" sz="1400"/>
        </a:p>
      </dgm:t>
    </dgm:pt>
    <dgm:pt modelId="{83CCDC10-CDC6-FB4F-B755-9D5B45C0BD33}">
      <dgm:prSet phldrT="[Text]" custT="1"/>
      <dgm:spPr/>
      <dgm:t>
        <a:bodyPr/>
        <a:lstStyle/>
        <a:p>
          <a:r>
            <a:rPr lang="en-US" sz="1100" dirty="0"/>
            <a:t>Different techniques</a:t>
          </a:r>
        </a:p>
      </dgm:t>
    </dgm:pt>
    <dgm:pt modelId="{51DBE01E-E7C7-7D4C-8E82-A056906C4283}" type="parTrans" cxnId="{2D06BEDC-50BE-5E4D-8DD3-B8A7913238A1}">
      <dgm:prSet/>
      <dgm:spPr/>
      <dgm:t>
        <a:bodyPr/>
        <a:lstStyle/>
        <a:p>
          <a:endParaRPr lang="en-US"/>
        </a:p>
      </dgm:t>
    </dgm:pt>
    <dgm:pt modelId="{CA95E5FF-DADB-E04E-AC53-970660F691D9}" type="sibTrans" cxnId="{2D06BEDC-50BE-5E4D-8DD3-B8A7913238A1}">
      <dgm:prSet/>
      <dgm:spPr/>
      <dgm:t>
        <a:bodyPr/>
        <a:lstStyle/>
        <a:p>
          <a:endParaRPr lang="en-US"/>
        </a:p>
      </dgm:t>
    </dgm:pt>
    <dgm:pt modelId="{59276230-0F08-294D-BC1E-45EF7F2C1DD1}">
      <dgm:prSet phldrT="[Text]" custT="1"/>
      <dgm:spPr/>
      <dgm:t>
        <a:bodyPr/>
        <a:lstStyle/>
        <a:p>
          <a:r>
            <a:rPr lang="en-US" sz="1200" dirty="0"/>
            <a:t>Screening criteria</a:t>
          </a:r>
        </a:p>
      </dgm:t>
    </dgm:pt>
    <dgm:pt modelId="{84AC8599-2105-1E4E-B566-D5B0BACDFBA3}" type="parTrans" cxnId="{954778B4-8CF3-374F-A179-6BA23F4EE1E9}">
      <dgm:prSet/>
      <dgm:spPr/>
      <dgm:t>
        <a:bodyPr/>
        <a:lstStyle/>
        <a:p>
          <a:endParaRPr lang="en-US"/>
        </a:p>
      </dgm:t>
    </dgm:pt>
    <dgm:pt modelId="{8A22A28B-1406-324B-B2F6-A4588EA4F112}" type="sibTrans" cxnId="{954778B4-8CF3-374F-A179-6BA23F4EE1E9}">
      <dgm:prSet/>
      <dgm:spPr/>
      <dgm:t>
        <a:bodyPr/>
        <a:lstStyle/>
        <a:p>
          <a:endParaRPr lang="en-US"/>
        </a:p>
      </dgm:t>
    </dgm:pt>
    <dgm:pt modelId="{6362AB93-98F2-8D4C-8B56-CF0B5251384A}">
      <dgm:prSet phldrT="[Text]" custT="1"/>
      <dgm:spPr/>
      <dgm:t>
        <a:bodyPr/>
        <a:lstStyle/>
        <a:p>
          <a:r>
            <a:rPr lang="en-US" sz="1100" dirty="0"/>
            <a:t>Mainly quantitative</a:t>
          </a:r>
        </a:p>
      </dgm:t>
    </dgm:pt>
    <dgm:pt modelId="{86391BB7-FF6F-694C-83E8-6C60A6C45E9F}" type="parTrans" cxnId="{0D4A1B0E-C7CF-124B-95F3-DF3102F025E2}">
      <dgm:prSet/>
      <dgm:spPr/>
      <dgm:t>
        <a:bodyPr/>
        <a:lstStyle/>
        <a:p>
          <a:endParaRPr lang="en-US"/>
        </a:p>
      </dgm:t>
    </dgm:pt>
    <dgm:pt modelId="{FE16D44F-57C5-9E4E-AD58-625C3C5CF1B0}" type="sibTrans" cxnId="{0D4A1B0E-C7CF-124B-95F3-DF3102F025E2}">
      <dgm:prSet/>
      <dgm:spPr/>
      <dgm:t>
        <a:bodyPr/>
        <a:lstStyle/>
        <a:p>
          <a:endParaRPr lang="en-US"/>
        </a:p>
      </dgm:t>
    </dgm:pt>
    <dgm:pt modelId="{582BA88A-67B9-AA45-B90D-54E00B9D8F6F}">
      <dgm:prSet phldrT="[Text]" custT="1"/>
      <dgm:spPr/>
      <dgm:t>
        <a:bodyPr/>
        <a:lstStyle/>
        <a:p>
          <a:r>
            <a:rPr lang="en-US" sz="1100" dirty="0"/>
            <a:t>Beyond compliance</a:t>
          </a:r>
        </a:p>
      </dgm:t>
    </dgm:pt>
    <dgm:pt modelId="{04C9F2F9-D6DA-7A40-92BF-B0A266EC6AF3}" type="parTrans" cxnId="{C86C0F96-9CF0-F048-827B-00EEAF06D508}">
      <dgm:prSet/>
      <dgm:spPr/>
      <dgm:t>
        <a:bodyPr/>
        <a:lstStyle/>
        <a:p>
          <a:endParaRPr lang="en-US"/>
        </a:p>
      </dgm:t>
    </dgm:pt>
    <dgm:pt modelId="{BD4F8315-603A-CD4C-A958-8F6F1243F5B4}" type="sibTrans" cxnId="{C86C0F96-9CF0-F048-827B-00EEAF06D508}">
      <dgm:prSet/>
      <dgm:spPr/>
      <dgm:t>
        <a:bodyPr/>
        <a:lstStyle/>
        <a:p>
          <a:endParaRPr lang="en-US"/>
        </a:p>
      </dgm:t>
    </dgm:pt>
    <dgm:pt modelId="{D6DD453E-1124-CA4D-A647-A037987D5374}">
      <dgm:prSet phldrT="[Text]" custT="1"/>
      <dgm:spPr/>
      <dgm:t>
        <a:bodyPr/>
        <a:lstStyle/>
        <a:p>
          <a:r>
            <a:rPr lang="en-US" sz="1100" dirty="0"/>
            <a:t>Inter-disciplinary</a:t>
          </a:r>
        </a:p>
      </dgm:t>
    </dgm:pt>
    <dgm:pt modelId="{A9434D4C-51AE-1044-8377-B5E9FAB30371}" type="parTrans" cxnId="{206F5661-4873-4E44-963D-8C23E6BC7D32}">
      <dgm:prSet/>
      <dgm:spPr/>
      <dgm:t>
        <a:bodyPr/>
        <a:lstStyle/>
        <a:p>
          <a:endParaRPr lang="en-US"/>
        </a:p>
      </dgm:t>
    </dgm:pt>
    <dgm:pt modelId="{1DE439DD-ECA6-424F-873B-6108960B5D1C}" type="sibTrans" cxnId="{206F5661-4873-4E44-963D-8C23E6BC7D32}">
      <dgm:prSet/>
      <dgm:spPr/>
      <dgm:t>
        <a:bodyPr/>
        <a:lstStyle/>
        <a:p>
          <a:endParaRPr lang="en-US"/>
        </a:p>
      </dgm:t>
    </dgm:pt>
    <dgm:pt modelId="{6A9AF3D5-9AC7-9F49-9B39-395202AAEDB4}">
      <dgm:prSet phldrT="[Text]" custT="1"/>
      <dgm:spPr>
        <a:solidFill>
          <a:srgbClr val="E76C53"/>
        </a:solidFill>
      </dgm:spPr>
      <dgm:t>
        <a:bodyPr/>
        <a:lstStyle/>
        <a:p>
          <a:r>
            <a:rPr lang="en-US" sz="1400" b="1" dirty="0"/>
            <a:t>Define ‘mitigation measures’ – Mitigation Hierarchy</a:t>
          </a:r>
        </a:p>
      </dgm:t>
    </dgm:pt>
    <dgm:pt modelId="{831DA511-D3E4-3F47-A860-1376438BACA9}" type="parTrans" cxnId="{700E114E-74A5-4B4F-B05A-B60A7F0CE46C}">
      <dgm:prSet/>
      <dgm:spPr/>
      <dgm:t>
        <a:bodyPr/>
        <a:lstStyle/>
        <a:p>
          <a:endParaRPr lang="en-US"/>
        </a:p>
      </dgm:t>
    </dgm:pt>
    <dgm:pt modelId="{50C2073B-2126-7945-9806-6A7C6F5256E1}" type="sibTrans" cxnId="{700E114E-74A5-4B4F-B05A-B60A7F0CE46C}">
      <dgm:prSet custT="1"/>
      <dgm:spPr/>
      <dgm:t>
        <a:bodyPr/>
        <a:lstStyle/>
        <a:p>
          <a:endParaRPr lang="en-US" sz="800"/>
        </a:p>
      </dgm:t>
    </dgm:pt>
    <dgm:pt modelId="{F646A167-1DE3-D947-907B-54DC7FDC752B}">
      <dgm:prSet phldrT="[Text]" custT="1"/>
      <dgm:spPr/>
      <dgm:t>
        <a:bodyPr/>
        <a:lstStyle/>
        <a:p>
          <a:r>
            <a:rPr lang="en-US" sz="1100" dirty="0"/>
            <a:t>Avoid, </a:t>
          </a:r>
          <a:r>
            <a:rPr lang="en-US" sz="1100" dirty="0" err="1"/>
            <a:t>minimise</a:t>
          </a:r>
          <a:r>
            <a:rPr lang="en-US" sz="1100" dirty="0"/>
            <a:t> impact</a:t>
          </a:r>
        </a:p>
      </dgm:t>
    </dgm:pt>
    <dgm:pt modelId="{9F23FE0D-EBC2-724E-8496-17A8C1FDC9D4}" type="parTrans" cxnId="{2A629D16-92AC-9945-9843-79F4F3A138BE}">
      <dgm:prSet/>
      <dgm:spPr/>
      <dgm:t>
        <a:bodyPr/>
        <a:lstStyle/>
        <a:p>
          <a:endParaRPr lang="en-US"/>
        </a:p>
      </dgm:t>
    </dgm:pt>
    <dgm:pt modelId="{40455F4C-38D9-104C-B0F1-824842749566}" type="sibTrans" cxnId="{2A629D16-92AC-9945-9843-79F4F3A138BE}">
      <dgm:prSet/>
      <dgm:spPr/>
      <dgm:t>
        <a:bodyPr/>
        <a:lstStyle/>
        <a:p>
          <a:endParaRPr lang="en-US"/>
        </a:p>
      </dgm:t>
    </dgm:pt>
    <dgm:pt modelId="{45ECA3F7-1057-E144-A0E3-0DC0750B9E9B}">
      <dgm:prSet phldrT="[Text]" custT="1"/>
      <dgm:spPr/>
      <dgm:t>
        <a:bodyPr/>
        <a:lstStyle/>
        <a:p>
          <a:r>
            <a:rPr lang="en-US" sz="1100" dirty="0"/>
            <a:t>Calculate residual impact</a:t>
          </a:r>
        </a:p>
      </dgm:t>
    </dgm:pt>
    <dgm:pt modelId="{518E7C3D-43BB-5048-ACFC-C753775EE3E7}" type="parTrans" cxnId="{1926B744-DECE-1F4D-8CAF-55F508680992}">
      <dgm:prSet/>
      <dgm:spPr/>
      <dgm:t>
        <a:bodyPr/>
        <a:lstStyle/>
        <a:p>
          <a:endParaRPr lang="en-US"/>
        </a:p>
      </dgm:t>
    </dgm:pt>
    <dgm:pt modelId="{0D44AE80-A36D-4E4E-90B3-03DEE0D40DD1}" type="sibTrans" cxnId="{1926B744-DECE-1F4D-8CAF-55F508680992}">
      <dgm:prSet/>
      <dgm:spPr/>
      <dgm:t>
        <a:bodyPr/>
        <a:lstStyle/>
        <a:p>
          <a:endParaRPr lang="en-US"/>
        </a:p>
      </dgm:t>
    </dgm:pt>
    <dgm:pt modelId="{E957177F-9F1C-D441-BD81-A4F04030C6FC}">
      <dgm:prSet phldrT="[Text]" custT="1"/>
      <dgm:spPr/>
      <dgm:t>
        <a:bodyPr/>
        <a:lstStyle/>
        <a:p>
          <a:r>
            <a:rPr lang="en-US" sz="1100" dirty="0" err="1"/>
            <a:t>Maximise</a:t>
          </a:r>
          <a:r>
            <a:rPr lang="en-US" sz="1100" dirty="0"/>
            <a:t> positive impacts</a:t>
          </a:r>
        </a:p>
      </dgm:t>
    </dgm:pt>
    <dgm:pt modelId="{04CB69E0-B000-A644-8501-F65CA3310DFE}" type="parTrans" cxnId="{588ADB72-BCA7-5B4C-9A88-83D8B3952275}">
      <dgm:prSet/>
      <dgm:spPr/>
      <dgm:t>
        <a:bodyPr/>
        <a:lstStyle/>
        <a:p>
          <a:endParaRPr lang="en-US"/>
        </a:p>
      </dgm:t>
    </dgm:pt>
    <dgm:pt modelId="{A78554CF-3A27-5448-8D12-403FE1C74B67}" type="sibTrans" cxnId="{588ADB72-BCA7-5B4C-9A88-83D8B3952275}">
      <dgm:prSet/>
      <dgm:spPr/>
      <dgm:t>
        <a:bodyPr/>
        <a:lstStyle/>
        <a:p>
          <a:endParaRPr lang="en-US"/>
        </a:p>
      </dgm:t>
    </dgm:pt>
    <dgm:pt modelId="{872FADFA-FE94-3D48-9663-4493019EF48E}">
      <dgm:prSet phldrT="[Text]" custT="1"/>
      <dgm:spPr>
        <a:solidFill>
          <a:srgbClr val="00B050"/>
        </a:solidFill>
      </dgm:spPr>
      <dgm:t>
        <a:bodyPr/>
        <a:lstStyle/>
        <a:p>
          <a:r>
            <a:rPr lang="en-US" sz="1600" b="1" dirty="0"/>
            <a:t>Prepare Environmental Management Plan</a:t>
          </a:r>
        </a:p>
      </dgm:t>
    </dgm:pt>
    <dgm:pt modelId="{52D329B9-FE13-2649-9E5D-EF3195D9E25F}" type="parTrans" cxnId="{DCE1B648-E12F-0D48-B593-DE2C90E548FE}">
      <dgm:prSet/>
      <dgm:spPr/>
      <dgm:t>
        <a:bodyPr/>
        <a:lstStyle/>
        <a:p>
          <a:endParaRPr lang="en-US"/>
        </a:p>
      </dgm:t>
    </dgm:pt>
    <dgm:pt modelId="{271B1AE1-D862-494F-8120-A68950B6998A}" type="sibTrans" cxnId="{DCE1B648-E12F-0D48-B593-DE2C90E548FE}">
      <dgm:prSet custT="1"/>
      <dgm:spPr/>
      <dgm:t>
        <a:bodyPr/>
        <a:lstStyle/>
        <a:p>
          <a:endParaRPr lang="en-US" sz="800"/>
        </a:p>
      </dgm:t>
    </dgm:pt>
    <dgm:pt modelId="{96967F89-9645-5D4B-A35B-711D9354B5A7}">
      <dgm:prSet phldrT="[Text]" custT="1"/>
      <dgm:spPr>
        <a:solidFill>
          <a:srgbClr val="0070C0"/>
        </a:solidFill>
      </dgm:spPr>
      <dgm:t>
        <a:bodyPr/>
        <a:lstStyle/>
        <a:p>
          <a:r>
            <a:rPr lang="en-US" sz="1600" b="1" dirty="0"/>
            <a:t>Public enquiry</a:t>
          </a:r>
        </a:p>
      </dgm:t>
    </dgm:pt>
    <dgm:pt modelId="{3A1284E7-7E99-D34F-B995-9A268501FFDB}" type="parTrans" cxnId="{84EF24B7-87DD-AB4F-8454-8504B609B6CF}">
      <dgm:prSet/>
      <dgm:spPr/>
      <dgm:t>
        <a:bodyPr/>
        <a:lstStyle/>
        <a:p>
          <a:endParaRPr lang="en-US"/>
        </a:p>
      </dgm:t>
    </dgm:pt>
    <dgm:pt modelId="{4E747DA4-B085-D54D-A63C-601FDCF1F48F}" type="sibTrans" cxnId="{84EF24B7-87DD-AB4F-8454-8504B609B6CF}">
      <dgm:prSet custT="1"/>
      <dgm:spPr/>
      <dgm:t>
        <a:bodyPr/>
        <a:lstStyle/>
        <a:p>
          <a:endParaRPr lang="en-US" sz="800"/>
        </a:p>
      </dgm:t>
    </dgm:pt>
    <dgm:pt modelId="{587B8581-7BE1-1B44-A112-AC131354A689}">
      <dgm:prSet phldrT="[Text]" custT="1"/>
      <dgm:spPr/>
      <dgm:t>
        <a:bodyPr/>
        <a:lstStyle/>
        <a:p>
          <a:r>
            <a:rPr lang="en-US" sz="1000" dirty="0"/>
            <a:t>Formal, additional to other opportunities</a:t>
          </a:r>
        </a:p>
      </dgm:t>
    </dgm:pt>
    <dgm:pt modelId="{43398A36-AABD-D444-8075-2BDB0968E571}" type="parTrans" cxnId="{06F740F4-D049-C147-BEE0-2162D2BC3153}">
      <dgm:prSet/>
      <dgm:spPr/>
      <dgm:t>
        <a:bodyPr/>
        <a:lstStyle/>
        <a:p>
          <a:endParaRPr lang="en-US"/>
        </a:p>
      </dgm:t>
    </dgm:pt>
    <dgm:pt modelId="{636C7102-5055-904D-903D-EA6F64D77CBF}" type="sibTrans" cxnId="{06F740F4-D049-C147-BEE0-2162D2BC3153}">
      <dgm:prSet/>
      <dgm:spPr/>
      <dgm:t>
        <a:bodyPr/>
        <a:lstStyle/>
        <a:p>
          <a:endParaRPr lang="en-US"/>
        </a:p>
      </dgm:t>
    </dgm:pt>
    <dgm:pt modelId="{0FFDC491-AC7E-0F46-B922-BFECDFDDA715}">
      <dgm:prSet phldrT="[Text]" custT="1"/>
      <dgm:spPr>
        <a:solidFill>
          <a:schemeClr val="accent2">
            <a:lumMod val="75000"/>
          </a:schemeClr>
        </a:solidFill>
      </dgm:spPr>
      <dgm:t>
        <a:bodyPr/>
        <a:lstStyle/>
        <a:p>
          <a:r>
            <a:rPr lang="en-US" sz="1600" b="1" dirty="0"/>
            <a:t>Decision</a:t>
          </a:r>
        </a:p>
      </dgm:t>
    </dgm:pt>
    <dgm:pt modelId="{89E7BD3E-29B2-304E-B687-D52221EB0BD7}" type="parTrans" cxnId="{6CD9040A-382E-8145-9C9F-500A6CE585E8}">
      <dgm:prSet/>
      <dgm:spPr/>
      <dgm:t>
        <a:bodyPr/>
        <a:lstStyle/>
        <a:p>
          <a:endParaRPr lang="en-US"/>
        </a:p>
      </dgm:t>
    </dgm:pt>
    <dgm:pt modelId="{56054D7F-24D7-A341-B375-921E53E7C13C}" type="sibTrans" cxnId="{6CD9040A-382E-8145-9C9F-500A6CE585E8}">
      <dgm:prSet custT="1"/>
      <dgm:spPr/>
      <dgm:t>
        <a:bodyPr/>
        <a:lstStyle/>
        <a:p>
          <a:endParaRPr lang="en-US" sz="800"/>
        </a:p>
      </dgm:t>
    </dgm:pt>
    <dgm:pt modelId="{5E0347FC-3D89-7944-A09F-569D03722F35}">
      <dgm:prSet phldrT="[Text]" custT="1"/>
      <dgm:spPr/>
      <dgm:t>
        <a:bodyPr/>
        <a:lstStyle/>
        <a:p>
          <a:r>
            <a:rPr lang="en-US" sz="1000" dirty="0"/>
            <a:t>Go</a:t>
          </a:r>
          <a:endParaRPr lang="en-US" sz="800" dirty="0"/>
        </a:p>
      </dgm:t>
    </dgm:pt>
    <dgm:pt modelId="{BAD0E326-432B-0A41-A625-454D8B1B848B}" type="parTrans" cxnId="{7F66FDE9-9806-D843-A427-0B5805C2A9D2}">
      <dgm:prSet/>
      <dgm:spPr/>
      <dgm:t>
        <a:bodyPr/>
        <a:lstStyle/>
        <a:p>
          <a:endParaRPr lang="en-US"/>
        </a:p>
      </dgm:t>
    </dgm:pt>
    <dgm:pt modelId="{AE729042-0F90-B145-823D-4557B401F4AF}" type="sibTrans" cxnId="{7F66FDE9-9806-D843-A427-0B5805C2A9D2}">
      <dgm:prSet/>
      <dgm:spPr/>
      <dgm:t>
        <a:bodyPr/>
        <a:lstStyle/>
        <a:p>
          <a:endParaRPr lang="en-US"/>
        </a:p>
      </dgm:t>
    </dgm:pt>
    <dgm:pt modelId="{A29FDACB-B29C-2045-991A-3037F046F9F4}">
      <dgm:prSet phldrT="[Text]" custT="1"/>
      <dgm:spPr/>
      <dgm:t>
        <a:bodyPr/>
        <a:lstStyle/>
        <a:p>
          <a:r>
            <a:rPr lang="en-US" sz="1000" dirty="0"/>
            <a:t>Monitoring</a:t>
          </a:r>
        </a:p>
      </dgm:t>
    </dgm:pt>
    <dgm:pt modelId="{5EB52393-BB09-784B-9CC6-FDF10C5C8297}" type="parTrans" cxnId="{666F287B-2040-5549-9CE8-60433DBEB74F}">
      <dgm:prSet/>
      <dgm:spPr/>
      <dgm:t>
        <a:bodyPr/>
        <a:lstStyle/>
        <a:p>
          <a:endParaRPr lang="en-US"/>
        </a:p>
      </dgm:t>
    </dgm:pt>
    <dgm:pt modelId="{0456634C-86B5-EC46-B716-F8E1E505A282}" type="sibTrans" cxnId="{666F287B-2040-5549-9CE8-60433DBEB74F}">
      <dgm:prSet/>
      <dgm:spPr/>
      <dgm:t>
        <a:bodyPr/>
        <a:lstStyle/>
        <a:p>
          <a:endParaRPr lang="en-US"/>
        </a:p>
      </dgm:t>
    </dgm:pt>
    <dgm:pt modelId="{816D0E4B-D040-BA49-A504-F6698C379E17}">
      <dgm:prSet phldrT="[Text]" custT="1"/>
      <dgm:spPr/>
      <dgm:t>
        <a:bodyPr/>
        <a:lstStyle/>
        <a:p>
          <a:r>
            <a:rPr lang="en-US" sz="1000" dirty="0"/>
            <a:t>Control and verification</a:t>
          </a:r>
        </a:p>
      </dgm:t>
    </dgm:pt>
    <dgm:pt modelId="{23C54F92-F871-3140-AE49-5D3FD7231E4A}" type="parTrans" cxnId="{5514683D-0514-D249-A77F-B1D69A832629}">
      <dgm:prSet/>
      <dgm:spPr/>
      <dgm:t>
        <a:bodyPr/>
        <a:lstStyle/>
        <a:p>
          <a:endParaRPr lang="en-US"/>
        </a:p>
      </dgm:t>
    </dgm:pt>
    <dgm:pt modelId="{F94E9AD0-3411-BD4E-9F83-2BA552E93C90}" type="sibTrans" cxnId="{5514683D-0514-D249-A77F-B1D69A832629}">
      <dgm:prSet/>
      <dgm:spPr/>
      <dgm:t>
        <a:bodyPr/>
        <a:lstStyle/>
        <a:p>
          <a:endParaRPr lang="en-US"/>
        </a:p>
      </dgm:t>
    </dgm:pt>
    <dgm:pt modelId="{3FEA01AE-BFAF-CA48-8D1C-CF948C006C22}">
      <dgm:prSet phldrT="[Text]" custT="1"/>
      <dgm:spPr/>
      <dgm:t>
        <a:bodyPr/>
        <a:lstStyle/>
        <a:p>
          <a:r>
            <a:rPr lang="en-US" sz="1050" dirty="0"/>
            <a:t>Key aspects, methodologies, approach</a:t>
          </a:r>
        </a:p>
      </dgm:t>
    </dgm:pt>
    <dgm:pt modelId="{1EE1E48D-BAB7-7946-A9DC-D14BFA8FBFDE}" type="parTrans" cxnId="{BACBA064-47C7-B44B-A721-2D38B6428E94}">
      <dgm:prSet/>
      <dgm:spPr/>
      <dgm:t>
        <a:bodyPr/>
        <a:lstStyle/>
        <a:p>
          <a:endParaRPr lang="en-US"/>
        </a:p>
      </dgm:t>
    </dgm:pt>
    <dgm:pt modelId="{A3A6F149-1F95-C649-B6A6-AA8E6D74B94B}" type="sibTrans" cxnId="{BACBA064-47C7-B44B-A721-2D38B6428E94}">
      <dgm:prSet/>
      <dgm:spPr/>
      <dgm:t>
        <a:bodyPr/>
        <a:lstStyle/>
        <a:p>
          <a:endParaRPr lang="en-US"/>
        </a:p>
      </dgm:t>
    </dgm:pt>
    <dgm:pt modelId="{3B97EDA7-2112-DA4D-AA72-44137688527F}">
      <dgm:prSet phldrT="[Text]" custT="1"/>
      <dgm:spPr>
        <a:solidFill>
          <a:srgbClr val="7030A0"/>
        </a:solidFill>
      </dgm:spPr>
      <dgm:t>
        <a:bodyPr/>
        <a:lstStyle/>
        <a:p>
          <a:r>
            <a:rPr lang="en-US" sz="1600" dirty="0"/>
            <a:t>Implementation / follow-up of EMP</a:t>
          </a:r>
          <a:endParaRPr lang="en-US" sz="800" dirty="0"/>
        </a:p>
      </dgm:t>
    </dgm:pt>
    <dgm:pt modelId="{378FE483-4049-794E-8E70-0FDE15F841F8}" type="parTrans" cxnId="{4DD816C1-85CF-364C-A3BF-55F404A39BAE}">
      <dgm:prSet/>
      <dgm:spPr/>
      <dgm:t>
        <a:bodyPr/>
        <a:lstStyle/>
        <a:p>
          <a:endParaRPr lang="en-US"/>
        </a:p>
      </dgm:t>
    </dgm:pt>
    <dgm:pt modelId="{5BF818D7-834C-F94A-A3F4-09641A32A2EB}" type="sibTrans" cxnId="{4DD816C1-85CF-364C-A3BF-55F404A39BAE}">
      <dgm:prSet/>
      <dgm:spPr/>
      <dgm:t>
        <a:bodyPr/>
        <a:lstStyle/>
        <a:p>
          <a:endParaRPr lang="en-US"/>
        </a:p>
      </dgm:t>
    </dgm:pt>
    <dgm:pt modelId="{5C6E01D9-9FEF-164D-9EB1-952169267999}">
      <dgm:prSet phldrT="[Text]" custT="1"/>
      <dgm:spPr/>
      <dgm:t>
        <a:bodyPr/>
        <a:lstStyle/>
        <a:p>
          <a:r>
            <a:rPr lang="en-US" sz="1000" dirty="0"/>
            <a:t>No-go</a:t>
          </a:r>
        </a:p>
      </dgm:t>
    </dgm:pt>
    <dgm:pt modelId="{3CD6E540-237A-A44F-8F80-6EE70604ADA9}" type="parTrans" cxnId="{3DB30ECD-F589-274C-BFD6-3408B049C8BE}">
      <dgm:prSet/>
      <dgm:spPr/>
      <dgm:t>
        <a:bodyPr/>
        <a:lstStyle/>
        <a:p>
          <a:endParaRPr lang="en-US"/>
        </a:p>
      </dgm:t>
    </dgm:pt>
    <dgm:pt modelId="{9283F457-55FA-814B-B0A3-6ACFEE18AF88}" type="sibTrans" cxnId="{3DB30ECD-F589-274C-BFD6-3408B049C8BE}">
      <dgm:prSet/>
      <dgm:spPr/>
      <dgm:t>
        <a:bodyPr/>
        <a:lstStyle/>
        <a:p>
          <a:endParaRPr lang="en-US"/>
        </a:p>
      </dgm:t>
    </dgm:pt>
    <dgm:pt modelId="{85C3C318-67DD-E54E-A959-8599D6AA291D}">
      <dgm:prSet phldrT="[Text]" custT="1"/>
      <dgm:spPr/>
      <dgm:t>
        <a:bodyPr/>
        <a:lstStyle/>
        <a:p>
          <a:r>
            <a:rPr lang="en-US" sz="1000" dirty="0"/>
            <a:t>Conditional</a:t>
          </a:r>
        </a:p>
      </dgm:t>
    </dgm:pt>
    <dgm:pt modelId="{EC1F1FE4-3DB6-874A-A36F-7A0A10E29A7B}" type="parTrans" cxnId="{269CEE36-959E-BA46-9C2B-2B4BEDE1C895}">
      <dgm:prSet/>
      <dgm:spPr/>
      <dgm:t>
        <a:bodyPr/>
        <a:lstStyle/>
        <a:p>
          <a:endParaRPr lang="en-US"/>
        </a:p>
      </dgm:t>
    </dgm:pt>
    <dgm:pt modelId="{8F5D765D-DFAD-7F47-9F64-4CB180B4FDDF}" type="sibTrans" cxnId="{269CEE36-959E-BA46-9C2B-2B4BEDE1C895}">
      <dgm:prSet/>
      <dgm:spPr/>
      <dgm:t>
        <a:bodyPr/>
        <a:lstStyle/>
        <a:p>
          <a:endParaRPr lang="en-US"/>
        </a:p>
      </dgm:t>
    </dgm:pt>
    <dgm:pt modelId="{51691405-674C-D747-805D-834EF113E179}" type="pres">
      <dgm:prSet presAssocID="{61412936-E439-2548-A791-149E80BF1DF0}" presName="Name0" presStyleCnt="0">
        <dgm:presLayoutVars>
          <dgm:dir/>
          <dgm:animLvl val="lvl"/>
          <dgm:resizeHandles val="exact"/>
        </dgm:presLayoutVars>
      </dgm:prSet>
      <dgm:spPr/>
    </dgm:pt>
    <dgm:pt modelId="{4BA4933A-A35F-514B-8FDD-4DEFD95D4499}" type="pres">
      <dgm:prSet presAssocID="{3B97EDA7-2112-DA4D-AA72-44137688527F}" presName="boxAndChildren" presStyleCnt="0"/>
      <dgm:spPr/>
    </dgm:pt>
    <dgm:pt modelId="{59A5B195-5B87-5D43-96EE-8E3784D35134}" type="pres">
      <dgm:prSet presAssocID="{3B97EDA7-2112-DA4D-AA72-44137688527F}" presName="parentTextBox" presStyleLbl="node1" presStyleIdx="0" presStyleCnt="8"/>
      <dgm:spPr/>
    </dgm:pt>
    <dgm:pt modelId="{78A6839D-6DD4-3243-AE87-317639DC4272}" type="pres">
      <dgm:prSet presAssocID="{3B97EDA7-2112-DA4D-AA72-44137688527F}" presName="entireBox" presStyleLbl="node1" presStyleIdx="0" presStyleCnt="8"/>
      <dgm:spPr/>
    </dgm:pt>
    <dgm:pt modelId="{8904A70D-3A55-E445-A73D-56A52879627A}" type="pres">
      <dgm:prSet presAssocID="{3B97EDA7-2112-DA4D-AA72-44137688527F}" presName="descendantBox" presStyleCnt="0"/>
      <dgm:spPr/>
    </dgm:pt>
    <dgm:pt modelId="{8F0F5D6C-27F2-1F46-B617-FB057A25C80B}" type="pres">
      <dgm:prSet presAssocID="{A29FDACB-B29C-2045-991A-3037F046F9F4}" presName="childTextBox" presStyleLbl="fgAccFollowNode1" presStyleIdx="0" presStyleCnt="17">
        <dgm:presLayoutVars>
          <dgm:bulletEnabled val="1"/>
        </dgm:presLayoutVars>
      </dgm:prSet>
      <dgm:spPr/>
    </dgm:pt>
    <dgm:pt modelId="{20842FEC-359B-814F-82A8-C9B3A45B30BF}" type="pres">
      <dgm:prSet presAssocID="{816D0E4B-D040-BA49-A504-F6698C379E17}" presName="childTextBox" presStyleLbl="fgAccFollowNode1" presStyleIdx="1" presStyleCnt="17">
        <dgm:presLayoutVars>
          <dgm:bulletEnabled val="1"/>
        </dgm:presLayoutVars>
      </dgm:prSet>
      <dgm:spPr/>
    </dgm:pt>
    <dgm:pt modelId="{76FFD05E-EC84-574A-9ADE-F5FC335FB28B}" type="pres">
      <dgm:prSet presAssocID="{56054D7F-24D7-A341-B375-921E53E7C13C}" presName="sp" presStyleCnt="0"/>
      <dgm:spPr/>
    </dgm:pt>
    <dgm:pt modelId="{037CE4F3-1AFC-E149-9045-610332274611}" type="pres">
      <dgm:prSet presAssocID="{0FFDC491-AC7E-0F46-B922-BFECDFDDA715}" presName="arrowAndChildren" presStyleCnt="0"/>
      <dgm:spPr/>
    </dgm:pt>
    <dgm:pt modelId="{DD65E5C0-4354-BB43-BE1A-D83779B69E9B}" type="pres">
      <dgm:prSet presAssocID="{0FFDC491-AC7E-0F46-B922-BFECDFDDA715}" presName="parentTextArrow" presStyleLbl="node1" presStyleIdx="0" presStyleCnt="8"/>
      <dgm:spPr/>
    </dgm:pt>
    <dgm:pt modelId="{C6928878-06A8-C845-9EBD-3504EEF9CE2F}" type="pres">
      <dgm:prSet presAssocID="{0FFDC491-AC7E-0F46-B922-BFECDFDDA715}" presName="arrow" presStyleLbl="node1" presStyleIdx="1" presStyleCnt="8"/>
      <dgm:spPr/>
    </dgm:pt>
    <dgm:pt modelId="{2C5F72EF-F146-9A48-973C-971E7942804C}" type="pres">
      <dgm:prSet presAssocID="{0FFDC491-AC7E-0F46-B922-BFECDFDDA715}" presName="descendantArrow" presStyleCnt="0"/>
      <dgm:spPr/>
    </dgm:pt>
    <dgm:pt modelId="{3D365CFB-AD59-1F40-A9A2-2ADFFA1B7871}" type="pres">
      <dgm:prSet presAssocID="{5E0347FC-3D89-7944-A09F-569D03722F35}" presName="childTextArrow" presStyleLbl="fgAccFollowNode1" presStyleIdx="2" presStyleCnt="17">
        <dgm:presLayoutVars>
          <dgm:bulletEnabled val="1"/>
        </dgm:presLayoutVars>
      </dgm:prSet>
      <dgm:spPr/>
    </dgm:pt>
    <dgm:pt modelId="{929A7DA9-0F08-4F47-A3D1-EBF80FFD86CC}" type="pres">
      <dgm:prSet presAssocID="{5C6E01D9-9FEF-164D-9EB1-952169267999}" presName="childTextArrow" presStyleLbl="fgAccFollowNode1" presStyleIdx="3" presStyleCnt="17">
        <dgm:presLayoutVars>
          <dgm:bulletEnabled val="1"/>
        </dgm:presLayoutVars>
      </dgm:prSet>
      <dgm:spPr/>
    </dgm:pt>
    <dgm:pt modelId="{30DB217F-AC4A-5E4B-B109-B36333F7B56A}" type="pres">
      <dgm:prSet presAssocID="{85C3C318-67DD-E54E-A959-8599D6AA291D}" presName="childTextArrow" presStyleLbl="fgAccFollowNode1" presStyleIdx="4" presStyleCnt="17">
        <dgm:presLayoutVars>
          <dgm:bulletEnabled val="1"/>
        </dgm:presLayoutVars>
      </dgm:prSet>
      <dgm:spPr/>
    </dgm:pt>
    <dgm:pt modelId="{AB7C7CF1-09F4-0D45-AF0C-2E6260596E14}" type="pres">
      <dgm:prSet presAssocID="{4E747DA4-B085-D54D-A63C-601FDCF1F48F}" presName="sp" presStyleCnt="0"/>
      <dgm:spPr/>
    </dgm:pt>
    <dgm:pt modelId="{ADEE4E08-6C86-D64A-BC6D-065C99F7A97E}" type="pres">
      <dgm:prSet presAssocID="{96967F89-9645-5D4B-A35B-711D9354B5A7}" presName="arrowAndChildren" presStyleCnt="0"/>
      <dgm:spPr/>
    </dgm:pt>
    <dgm:pt modelId="{46974321-FF4D-9245-B377-8D0DFA8DF37C}" type="pres">
      <dgm:prSet presAssocID="{96967F89-9645-5D4B-A35B-711D9354B5A7}" presName="parentTextArrow" presStyleLbl="node1" presStyleIdx="1" presStyleCnt="8"/>
      <dgm:spPr/>
    </dgm:pt>
    <dgm:pt modelId="{1D671F70-F47A-9E43-8753-1519F582BEFE}" type="pres">
      <dgm:prSet presAssocID="{96967F89-9645-5D4B-A35B-711D9354B5A7}" presName="arrow" presStyleLbl="node1" presStyleIdx="2" presStyleCnt="8"/>
      <dgm:spPr/>
    </dgm:pt>
    <dgm:pt modelId="{E3BCA8FA-0453-B14F-ABE1-C35324427FFD}" type="pres">
      <dgm:prSet presAssocID="{96967F89-9645-5D4B-A35B-711D9354B5A7}" presName="descendantArrow" presStyleCnt="0"/>
      <dgm:spPr/>
    </dgm:pt>
    <dgm:pt modelId="{484B9156-2AC9-FC44-83D5-C402A1AF9196}" type="pres">
      <dgm:prSet presAssocID="{587B8581-7BE1-1B44-A112-AC131354A689}" presName="childTextArrow" presStyleLbl="fgAccFollowNode1" presStyleIdx="5" presStyleCnt="17">
        <dgm:presLayoutVars>
          <dgm:bulletEnabled val="1"/>
        </dgm:presLayoutVars>
      </dgm:prSet>
      <dgm:spPr/>
    </dgm:pt>
    <dgm:pt modelId="{9C706876-0BFB-994D-99E6-1B18C5DC8B8C}" type="pres">
      <dgm:prSet presAssocID="{271B1AE1-D862-494F-8120-A68950B6998A}" presName="sp" presStyleCnt="0"/>
      <dgm:spPr/>
    </dgm:pt>
    <dgm:pt modelId="{FBD779F0-3EF9-2844-AD1B-250CEEE81C65}" type="pres">
      <dgm:prSet presAssocID="{872FADFA-FE94-3D48-9663-4493019EF48E}" presName="arrowAndChildren" presStyleCnt="0"/>
      <dgm:spPr/>
    </dgm:pt>
    <dgm:pt modelId="{C343E33E-6E01-F74C-8D27-33C3279D6494}" type="pres">
      <dgm:prSet presAssocID="{872FADFA-FE94-3D48-9663-4493019EF48E}" presName="parentTextArrow" presStyleLbl="node1" presStyleIdx="3" presStyleCnt="8"/>
      <dgm:spPr/>
    </dgm:pt>
    <dgm:pt modelId="{18DFB4C1-BF9A-A240-83E0-3161A051668B}" type="pres">
      <dgm:prSet presAssocID="{50C2073B-2126-7945-9806-6A7C6F5256E1}" presName="sp" presStyleCnt="0"/>
      <dgm:spPr/>
    </dgm:pt>
    <dgm:pt modelId="{5D4D8D58-64D2-CD4A-9B48-A615872CC727}" type="pres">
      <dgm:prSet presAssocID="{6A9AF3D5-9AC7-9F49-9B39-395202AAEDB4}" presName="arrowAndChildren" presStyleCnt="0"/>
      <dgm:spPr/>
    </dgm:pt>
    <dgm:pt modelId="{FA2D9E87-EB70-BE4B-B26C-162BEEA90D17}" type="pres">
      <dgm:prSet presAssocID="{6A9AF3D5-9AC7-9F49-9B39-395202AAEDB4}" presName="parentTextArrow" presStyleLbl="node1" presStyleIdx="3" presStyleCnt="8"/>
      <dgm:spPr/>
    </dgm:pt>
    <dgm:pt modelId="{B197DBB4-0173-5841-8F2A-668940FCF6C3}" type="pres">
      <dgm:prSet presAssocID="{6A9AF3D5-9AC7-9F49-9B39-395202AAEDB4}" presName="arrow" presStyleLbl="node1" presStyleIdx="4" presStyleCnt="8"/>
      <dgm:spPr/>
    </dgm:pt>
    <dgm:pt modelId="{0F81646B-C86D-B14F-9959-9A6123F8E4E7}" type="pres">
      <dgm:prSet presAssocID="{6A9AF3D5-9AC7-9F49-9B39-395202AAEDB4}" presName="descendantArrow" presStyleCnt="0"/>
      <dgm:spPr/>
    </dgm:pt>
    <dgm:pt modelId="{6C7B369C-C6E1-AE42-8255-5EE272C685D0}" type="pres">
      <dgm:prSet presAssocID="{F646A167-1DE3-D947-907B-54DC7FDC752B}" presName="childTextArrow" presStyleLbl="fgAccFollowNode1" presStyleIdx="6" presStyleCnt="17">
        <dgm:presLayoutVars>
          <dgm:bulletEnabled val="1"/>
        </dgm:presLayoutVars>
      </dgm:prSet>
      <dgm:spPr/>
    </dgm:pt>
    <dgm:pt modelId="{CBD26F9A-653E-A14F-BBAC-7C3AE11FFF99}" type="pres">
      <dgm:prSet presAssocID="{45ECA3F7-1057-E144-A0E3-0DC0750B9E9B}" presName="childTextArrow" presStyleLbl="fgAccFollowNode1" presStyleIdx="7" presStyleCnt="17">
        <dgm:presLayoutVars>
          <dgm:bulletEnabled val="1"/>
        </dgm:presLayoutVars>
      </dgm:prSet>
      <dgm:spPr/>
    </dgm:pt>
    <dgm:pt modelId="{1ED07746-6F52-734F-BB8B-691E19F1D5A5}" type="pres">
      <dgm:prSet presAssocID="{E957177F-9F1C-D441-BD81-A4F04030C6FC}" presName="childTextArrow" presStyleLbl="fgAccFollowNode1" presStyleIdx="8" presStyleCnt="17">
        <dgm:presLayoutVars>
          <dgm:bulletEnabled val="1"/>
        </dgm:presLayoutVars>
      </dgm:prSet>
      <dgm:spPr/>
    </dgm:pt>
    <dgm:pt modelId="{890D9AAD-0EF4-FF4E-9049-BBF81FC1B53B}" type="pres">
      <dgm:prSet presAssocID="{B5813D5F-956B-3B49-993E-380117462CF3}" presName="sp" presStyleCnt="0"/>
      <dgm:spPr/>
    </dgm:pt>
    <dgm:pt modelId="{018DD473-1C66-4349-9186-275FD096FB0E}" type="pres">
      <dgm:prSet presAssocID="{C66E5115-03DC-9E48-BA0B-EAD563C490F2}" presName="arrowAndChildren" presStyleCnt="0"/>
      <dgm:spPr/>
    </dgm:pt>
    <dgm:pt modelId="{930BBFF7-1036-0F4F-ABD4-49E14A22269D}" type="pres">
      <dgm:prSet presAssocID="{C66E5115-03DC-9E48-BA0B-EAD563C490F2}" presName="parentTextArrow" presStyleLbl="node1" presStyleIdx="4" presStyleCnt="8"/>
      <dgm:spPr/>
    </dgm:pt>
    <dgm:pt modelId="{B37BE584-E26E-8B45-AA07-821E16BD947E}" type="pres">
      <dgm:prSet presAssocID="{C66E5115-03DC-9E48-BA0B-EAD563C490F2}" presName="arrow" presStyleLbl="node1" presStyleIdx="5" presStyleCnt="8"/>
      <dgm:spPr/>
    </dgm:pt>
    <dgm:pt modelId="{FE859689-7D7B-5141-A1E5-CC36B0B1946D}" type="pres">
      <dgm:prSet presAssocID="{C66E5115-03DC-9E48-BA0B-EAD563C490F2}" presName="descendantArrow" presStyleCnt="0"/>
      <dgm:spPr/>
    </dgm:pt>
    <dgm:pt modelId="{1123349A-CA5D-0D49-B80C-B1924FA39D56}" type="pres">
      <dgm:prSet presAssocID="{83CCDC10-CDC6-FB4F-B755-9D5B45C0BD33}" presName="childTextArrow" presStyleLbl="fgAccFollowNode1" presStyleIdx="9" presStyleCnt="17">
        <dgm:presLayoutVars>
          <dgm:bulletEnabled val="1"/>
        </dgm:presLayoutVars>
      </dgm:prSet>
      <dgm:spPr/>
    </dgm:pt>
    <dgm:pt modelId="{46AABC43-51D3-564C-B8C6-F8C89BA87845}" type="pres">
      <dgm:prSet presAssocID="{6362AB93-98F2-8D4C-8B56-CF0B5251384A}" presName="childTextArrow" presStyleLbl="fgAccFollowNode1" presStyleIdx="10" presStyleCnt="17">
        <dgm:presLayoutVars>
          <dgm:bulletEnabled val="1"/>
        </dgm:presLayoutVars>
      </dgm:prSet>
      <dgm:spPr/>
    </dgm:pt>
    <dgm:pt modelId="{295BF8BC-56BC-514C-ADA8-94BDA8BFA593}" type="pres">
      <dgm:prSet presAssocID="{582BA88A-67B9-AA45-B90D-54E00B9D8F6F}" presName="childTextArrow" presStyleLbl="fgAccFollowNode1" presStyleIdx="11" presStyleCnt="17">
        <dgm:presLayoutVars>
          <dgm:bulletEnabled val="1"/>
        </dgm:presLayoutVars>
      </dgm:prSet>
      <dgm:spPr/>
    </dgm:pt>
    <dgm:pt modelId="{7E41F922-4CDB-C543-B803-B285A3E58A03}" type="pres">
      <dgm:prSet presAssocID="{D6DD453E-1124-CA4D-A647-A037987D5374}" presName="childTextArrow" presStyleLbl="fgAccFollowNode1" presStyleIdx="12" presStyleCnt="17">
        <dgm:presLayoutVars>
          <dgm:bulletEnabled val="1"/>
        </dgm:presLayoutVars>
      </dgm:prSet>
      <dgm:spPr/>
    </dgm:pt>
    <dgm:pt modelId="{263E1C40-E9D3-DE4C-A343-EC370F5F60A6}" type="pres">
      <dgm:prSet presAssocID="{6C050513-9CC4-FD40-BC31-1D2C1A1BE33E}" presName="sp" presStyleCnt="0"/>
      <dgm:spPr/>
    </dgm:pt>
    <dgm:pt modelId="{CCC928DA-5C85-A74F-8FBC-7511B0CFC3A6}" type="pres">
      <dgm:prSet presAssocID="{2F3AE28C-5484-4B49-8922-A4B8CEBA3A2A}" presName="arrowAndChildren" presStyleCnt="0"/>
      <dgm:spPr/>
    </dgm:pt>
    <dgm:pt modelId="{3FC639F4-4F24-9C47-B7B7-7F9CBD86CFB8}" type="pres">
      <dgm:prSet presAssocID="{2F3AE28C-5484-4B49-8922-A4B8CEBA3A2A}" presName="parentTextArrow" presStyleLbl="node1" presStyleIdx="5" presStyleCnt="8"/>
      <dgm:spPr/>
    </dgm:pt>
    <dgm:pt modelId="{20CCC6B3-3F1F-5348-9960-111E2B4FCB75}" type="pres">
      <dgm:prSet presAssocID="{2F3AE28C-5484-4B49-8922-A4B8CEBA3A2A}" presName="arrow" presStyleLbl="node1" presStyleIdx="6" presStyleCnt="8"/>
      <dgm:spPr/>
    </dgm:pt>
    <dgm:pt modelId="{E22E14B1-D6CE-4846-B0E0-B6FD597476B1}" type="pres">
      <dgm:prSet presAssocID="{2F3AE28C-5484-4B49-8922-A4B8CEBA3A2A}" presName="descendantArrow" presStyleCnt="0"/>
      <dgm:spPr/>
    </dgm:pt>
    <dgm:pt modelId="{A2D7C47A-110A-AF46-889C-3C2D0CC5AF80}" type="pres">
      <dgm:prSet presAssocID="{6BC8B892-CB87-194E-AE73-6E5D0AAE4395}" presName="childTextArrow" presStyleLbl="fgAccFollowNode1" presStyleIdx="13" presStyleCnt="17">
        <dgm:presLayoutVars>
          <dgm:bulletEnabled val="1"/>
        </dgm:presLayoutVars>
      </dgm:prSet>
      <dgm:spPr/>
    </dgm:pt>
    <dgm:pt modelId="{620D1D9C-9634-4D4B-803D-F69EA69AEE0B}" type="pres">
      <dgm:prSet presAssocID="{3FEA01AE-BFAF-CA48-8D1C-CF948C006C22}" presName="childTextArrow" presStyleLbl="fgAccFollowNode1" presStyleIdx="14" presStyleCnt="17">
        <dgm:presLayoutVars>
          <dgm:bulletEnabled val="1"/>
        </dgm:presLayoutVars>
      </dgm:prSet>
      <dgm:spPr/>
    </dgm:pt>
    <dgm:pt modelId="{352579EC-5268-504E-A960-15BCA795B08C}" type="pres">
      <dgm:prSet presAssocID="{1DC6A36E-BE86-FB4E-A37B-7796A26B230F}" presName="sp" presStyleCnt="0"/>
      <dgm:spPr/>
    </dgm:pt>
    <dgm:pt modelId="{D8FEA1B1-311C-C24B-BA69-E9BE513790FF}" type="pres">
      <dgm:prSet presAssocID="{D511F5CC-B854-F04E-B120-8E0167633E56}" presName="arrowAndChildren" presStyleCnt="0"/>
      <dgm:spPr/>
    </dgm:pt>
    <dgm:pt modelId="{D3B1760F-1532-2B45-A0A2-893C1CC79CEA}" type="pres">
      <dgm:prSet presAssocID="{D511F5CC-B854-F04E-B120-8E0167633E56}" presName="parentTextArrow" presStyleLbl="node1" presStyleIdx="6" presStyleCnt="8"/>
      <dgm:spPr/>
    </dgm:pt>
    <dgm:pt modelId="{3052162C-13DE-1045-BE37-6D0FFFAE9EC7}" type="pres">
      <dgm:prSet presAssocID="{D511F5CC-B854-F04E-B120-8E0167633E56}" presName="arrow" presStyleLbl="node1" presStyleIdx="7" presStyleCnt="8"/>
      <dgm:spPr/>
    </dgm:pt>
    <dgm:pt modelId="{0873E4E7-CE28-0241-966E-A2600C472E23}" type="pres">
      <dgm:prSet presAssocID="{D511F5CC-B854-F04E-B120-8E0167633E56}" presName="descendantArrow" presStyleCnt="0"/>
      <dgm:spPr/>
    </dgm:pt>
    <dgm:pt modelId="{D7CC7479-EBE9-CD4E-ACE8-F5D891CC4955}" type="pres">
      <dgm:prSet presAssocID="{32DB8FBE-072F-914C-BAD1-687B45EE621D}" presName="childTextArrow" presStyleLbl="fgAccFollowNode1" presStyleIdx="15" presStyleCnt="17">
        <dgm:presLayoutVars>
          <dgm:bulletEnabled val="1"/>
        </dgm:presLayoutVars>
      </dgm:prSet>
      <dgm:spPr/>
    </dgm:pt>
    <dgm:pt modelId="{4232857B-23E5-EF46-9376-A8D3FCF943FA}" type="pres">
      <dgm:prSet presAssocID="{59276230-0F08-294D-BC1E-45EF7F2C1DD1}" presName="childTextArrow" presStyleLbl="fgAccFollowNode1" presStyleIdx="16" presStyleCnt="17">
        <dgm:presLayoutVars>
          <dgm:bulletEnabled val="1"/>
        </dgm:presLayoutVars>
      </dgm:prSet>
      <dgm:spPr/>
    </dgm:pt>
  </dgm:ptLst>
  <dgm:cxnLst>
    <dgm:cxn modelId="{CD81A701-C2C6-8348-B967-FF8F41F05625}" type="presOf" srcId="{816D0E4B-D040-BA49-A504-F6698C379E17}" destId="{20842FEC-359B-814F-82A8-C9B3A45B30BF}" srcOrd="0" destOrd="0" presId="urn:microsoft.com/office/officeart/2005/8/layout/process4"/>
    <dgm:cxn modelId="{E538B505-258E-A649-AE8D-9DC6CF1A73FC}" type="presOf" srcId="{872FADFA-FE94-3D48-9663-4493019EF48E}" destId="{C343E33E-6E01-F74C-8D27-33C3279D6494}" srcOrd="0" destOrd="0" presId="urn:microsoft.com/office/officeart/2005/8/layout/process4"/>
    <dgm:cxn modelId="{D297B007-6BFC-5848-A792-1571EA6D1724}" srcId="{2F3AE28C-5484-4B49-8922-A4B8CEBA3A2A}" destId="{6BC8B892-CB87-194E-AE73-6E5D0AAE4395}" srcOrd="0" destOrd="0" parTransId="{97FE870C-13CD-EF4A-B01E-F49872EFCED4}" sibTransId="{CA77B2A1-2407-A347-8BAC-9157EA56F003}"/>
    <dgm:cxn modelId="{6CD9040A-382E-8145-9C9F-500A6CE585E8}" srcId="{61412936-E439-2548-A791-149E80BF1DF0}" destId="{0FFDC491-AC7E-0F46-B922-BFECDFDDA715}" srcOrd="6" destOrd="0" parTransId="{89E7BD3E-29B2-304E-B687-D52221EB0BD7}" sibTransId="{56054D7F-24D7-A341-B375-921E53E7C13C}"/>
    <dgm:cxn modelId="{0D4A1B0E-C7CF-124B-95F3-DF3102F025E2}" srcId="{C66E5115-03DC-9E48-BA0B-EAD563C490F2}" destId="{6362AB93-98F2-8D4C-8B56-CF0B5251384A}" srcOrd="1" destOrd="0" parTransId="{86391BB7-FF6F-694C-83E8-6C60A6C45E9F}" sibTransId="{FE16D44F-57C5-9E4E-AD58-625C3C5CF1B0}"/>
    <dgm:cxn modelId="{84F0ED10-5785-B949-B814-ADCC8A06881A}" srcId="{D511F5CC-B854-F04E-B120-8E0167633E56}" destId="{32DB8FBE-072F-914C-BAD1-687B45EE621D}" srcOrd="0" destOrd="0" parTransId="{C838977F-EC31-0044-9842-6686C0CFDE3D}" sibTransId="{CE19F2C5-B845-7343-AF18-09602A56C0AD}"/>
    <dgm:cxn modelId="{2A629D16-92AC-9945-9843-79F4F3A138BE}" srcId="{6A9AF3D5-9AC7-9F49-9B39-395202AAEDB4}" destId="{F646A167-1DE3-D947-907B-54DC7FDC752B}" srcOrd="0" destOrd="0" parTransId="{9F23FE0D-EBC2-724E-8496-17A8C1FDC9D4}" sibTransId="{40455F4C-38D9-104C-B0F1-824842749566}"/>
    <dgm:cxn modelId="{EE05061D-B0FD-2444-AE5A-9E7F6B0A6ADC}" type="presOf" srcId="{3FEA01AE-BFAF-CA48-8D1C-CF948C006C22}" destId="{620D1D9C-9634-4D4B-803D-F69EA69AEE0B}" srcOrd="0" destOrd="0" presId="urn:microsoft.com/office/officeart/2005/8/layout/process4"/>
    <dgm:cxn modelId="{A7AB1A1F-BC33-AC4C-B74C-D947D4A25445}" type="presOf" srcId="{61412936-E439-2548-A791-149E80BF1DF0}" destId="{51691405-674C-D747-805D-834EF113E179}" srcOrd="0" destOrd="0" presId="urn:microsoft.com/office/officeart/2005/8/layout/process4"/>
    <dgm:cxn modelId="{B66D6632-2011-184D-841E-CBBA82CA11E7}" type="presOf" srcId="{F646A167-1DE3-D947-907B-54DC7FDC752B}" destId="{6C7B369C-C6E1-AE42-8255-5EE272C685D0}" srcOrd="0" destOrd="0" presId="urn:microsoft.com/office/officeart/2005/8/layout/process4"/>
    <dgm:cxn modelId="{269CEE36-959E-BA46-9C2B-2B4BEDE1C895}" srcId="{0FFDC491-AC7E-0F46-B922-BFECDFDDA715}" destId="{85C3C318-67DD-E54E-A959-8599D6AA291D}" srcOrd="2" destOrd="0" parTransId="{EC1F1FE4-3DB6-874A-A36F-7A0A10E29A7B}" sibTransId="{8F5D765D-DFAD-7F47-9F64-4CB180B4FDDF}"/>
    <dgm:cxn modelId="{EAEAE23B-E464-8646-97E7-90ECC13944CF}" type="presOf" srcId="{C66E5115-03DC-9E48-BA0B-EAD563C490F2}" destId="{930BBFF7-1036-0F4F-ABD4-49E14A22269D}" srcOrd="0" destOrd="0" presId="urn:microsoft.com/office/officeart/2005/8/layout/process4"/>
    <dgm:cxn modelId="{5514683D-0514-D249-A77F-B1D69A832629}" srcId="{3B97EDA7-2112-DA4D-AA72-44137688527F}" destId="{816D0E4B-D040-BA49-A504-F6698C379E17}" srcOrd="1" destOrd="0" parTransId="{23C54F92-F871-3140-AE49-5D3FD7231E4A}" sibTransId="{F94E9AD0-3411-BD4E-9F83-2BA552E93C90}"/>
    <dgm:cxn modelId="{D1F2AA3F-2C02-134B-B9F6-5BF62842EF55}" type="presOf" srcId="{83CCDC10-CDC6-FB4F-B755-9D5B45C0BD33}" destId="{1123349A-CA5D-0D49-B80C-B1924FA39D56}" srcOrd="0" destOrd="0" presId="urn:microsoft.com/office/officeart/2005/8/layout/process4"/>
    <dgm:cxn modelId="{206F5661-4873-4E44-963D-8C23E6BC7D32}" srcId="{C66E5115-03DC-9E48-BA0B-EAD563C490F2}" destId="{D6DD453E-1124-CA4D-A647-A037987D5374}" srcOrd="3" destOrd="0" parTransId="{A9434D4C-51AE-1044-8377-B5E9FAB30371}" sibTransId="{1DE439DD-ECA6-424F-873B-6108960B5D1C}"/>
    <dgm:cxn modelId="{29EB6462-D72B-3048-A113-F62A34E252CE}" type="presOf" srcId="{3B97EDA7-2112-DA4D-AA72-44137688527F}" destId="{78A6839D-6DD4-3243-AE87-317639DC4272}" srcOrd="1" destOrd="0" presId="urn:microsoft.com/office/officeart/2005/8/layout/process4"/>
    <dgm:cxn modelId="{C4AEF743-1747-6149-9951-79E84BF9AE17}" type="presOf" srcId="{5E0347FC-3D89-7944-A09F-569D03722F35}" destId="{3D365CFB-AD59-1F40-A9A2-2ADFFA1B7871}" srcOrd="0" destOrd="0" presId="urn:microsoft.com/office/officeart/2005/8/layout/process4"/>
    <dgm:cxn modelId="{BACBA064-47C7-B44B-A721-2D38B6428E94}" srcId="{2F3AE28C-5484-4B49-8922-A4B8CEBA3A2A}" destId="{3FEA01AE-BFAF-CA48-8D1C-CF948C006C22}" srcOrd="1" destOrd="0" parTransId="{1EE1E48D-BAB7-7946-A9DC-D14BFA8FBFDE}" sibTransId="{A3A6F149-1F95-C649-B6A6-AA8E6D74B94B}"/>
    <dgm:cxn modelId="{1926B744-DECE-1F4D-8CAF-55F508680992}" srcId="{6A9AF3D5-9AC7-9F49-9B39-395202AAEDB4}" destId="{45ECA3F7-1057-E144-A0E3-0DC0750B9E9B}" srcOrd="1" destOrd="0" parTransId="{518E7C3D-43BB-5048-ACFC-C753775EE3E7}" sibTransId="{0D44AE80-A36D-4E4E-90B3-03DEE0D40DD1}"/>
    <dgm:cxn modelId="{DCE1B648-E12F-0D48-B593-DE2C90E548FE}" srcId="{61412936-E439-2548-A791-149E80BF1DF0}" destId="{872FADFA-FE94-3D48-9663-4493019EF48E}" srcOrd="4" destOrd="0" parTransId="{52D329B9-FE13-2649-9E5D-EF3195D9E25F}" sibTransId="{271B1AE1-D862-494F-8120-A68950B6998A}"/>
    <dgm:cxn modelId="{FC59FA48-685B-E648-BE65-804EDC26FC52}" type="presOf" srcId="{85C3C318-67DD-E54E-A959-8599D6AA291D}" destId="{30DB217F-AC4A-5E4B-B109-B36333F7B56A}" srcOrd="0" destOrd="0" presId="urn:microsoft.com/office/officeart/2005/8/layout/process4"/>
    <dgm:cxn modelId="{A3A48E69-933F-C547-A3B4-310DF7C45722}" type="presOf" srcId="{6362AB93-98F2-8D4C-8B56-CF0B5251384A}" destId="{46AABC43-51D3-564C-B8C6-F8C89BA87845}" srcOrd="0" destOrd="0" presId="urn:microsoft.com/office/officeart/2005/8/layout/process4"/>
    <dgm:cxn modelId="{F826E84A-AED7-C446-B49D-349AF3A38467}" type="presOf" srcId="{3B97EDA7-2112-DA4D-AA72-44137688527F}" destId="{59A5B195-5B87-5D43-96EE-8E3784D35134}" srcOrd="0" destOrd="0" presId="urn:microsoft.com/office/officeart/2005/8/layout/process4"/>
    <dgm:cxn modelId="{45AE6E6C-3839-1F40-9FBA-67CECAAEA658}" srcId="{61412936-E439-2548-A791-149E80BF1DF0}" destId="{D511F5CC-B854-F04E-B120-8E0167633E56}" srcOrd="0" destOrd="0" parTransId="{FB3B17B0-4515-F64C-8D53-1B23C2733F29}" sibTransId="{1DC6A36E-BE86-FB4E-A37B-7796A26B230F}"/>
    <dgm:cxn modelId="{F504976C-BEC7-7B41-8809-2201B24E583A}" type="presOf" srcId="{45ECA3F7-1057-E144-A0E3-0DC0750B9E9B}" destId="{CBD26F9A-653E-A14F-BBAC-7C3AE11FFF99}" srcOrd="0" destOrd="0" presId="urn:microsoft.com/office/officeart/2005/8/layout/process4"/>
    <dgm:cxn modelId="{700E114E-74A5-4B4F-B05A-B60A7F0CE46C}" srcId="{61412936-E439-2548-A791-149E80BF1DF0}" destId="{6A9AF3D5-9AC7-9F49-9B39-395202AAEDB4}" srcOrd="3" destOrd="0" parTransId="{831DA511-D3E4-3F47-A860-1376438BACA9}" sibTransId="{50C2073B-2126-7945-9806-6A7C6F5256E1}"/>
    <dgm:cxn modelId="{29E9FC70-FF26-0043-9CFC-E1AE7D9D18D8}" type="presOf" srcId="{587B8581-7BE1-1B44-A112-AC131354A689}" destId="{484B9156-2AC9-FC44-83D5-C402A1AF9196}" srcOrd="0" destOrd="0" presId="urn:microsoft.com/office/officeart/2005/8/layout/process4"/>
    <dgm:cxn modelId="{43883451-FAC2-9B44-A7A8-BA4B521639FD}" type="presOf" srcId="{32DB8FBE-072F-914C-BAD1-687B45EE621D}" destId="{D7CC7479-EBE9-CD4E-ACE8-F5D891CC4955}" srcOrd="0" destOrd="0" presId="urn:microsoft.com/office/officeart/2005/8/layout/process4"/>
    <dgm:cxn modelId="{9DC4CF72-49C5-4B48-B460-FEE68185628B}" type="presOf" srcId="{6A9AF3D5-9AC7-9F49-9B39-395202AAEDB4}" destId="{B197DBB4-0173-5841-8F2A-668940FCF6C3}" srcOrd="1" destOrd="0" presId="urn:microsoft.com/office/officeart/2005/8/layout/process4"/>
    <dgm:cxn modelId="{588ADB72-BCA7-5B4C-9A88-83D8B3952275}" srcId="{6A9AF3D5-9AC7-9F49-9B39-395202AAEDB4}" destId="{E957177F-9F1C-D441-BD81-A4F04030C6FC}" srcOrd="2" destOrd="0" parTransId="{04CB69E0-B000-A644-8501-F65CA3310DFE}" sibTransId="{A78554CF-3A27-5448-8D12-403FE1C74B67}"/>
    <dgm:cxn modelId="{59DE7C54-E299-0E47-BA35-03A7AB67FF98}" type="presOf" srcId="{6BC8B892-CB87-194E-AE73-6E5D0AAE4395}" destId="{A2D7C47A-110A-AF46-889C-3C2D0CC5AF80}" srcOrd="0" destOrd="0" presId="urn:microsoft.com/office/officeart/2005/8/layout/process4"/>
    <dgm:cxn modelId="{1F8A9676-A68A-304D-A58B-130EE7673E2C}" type="presOf" srcId="{E957177F-9F1C-D441-BD81-A4F04030C6FC}" destId="{1ED07746-6F52-734F-BB8B-691E19F1D5A5}" srcOrd="0" destOrd="0" presId="urn:microsoft.com/office/officeart/2005/8/layout/process4"/>
    <dgm:cxn modelId="{1E3EA057-D397-B049-AD4C-69170EED52AB}" type="presOf" srcId="{D511F5CC-B854-F04E-B120-8E0167633E56}" destId="{D3B1760F-1532-2B45-A0A2-893C1CC79CEA}" srcOrd="0" destOrd="0" presId="urn:microsoft.com/office/officeart/2005/8/layout/process4"/>
    <dgm:cxn modelId="{F094FF58-0E30-DE41-9252-79072AC70722}" type="presOf" srcId="{2F3AE28C-5484-4B49-8922-A4B8CEBA3A2A}" destId="{3FC639F4-4F24-9C47-B7B7-7F9CBD86CFB8}" srcOrd="0" destOrd="0" presId="urn:microsoft.com/office/officeart/2005/8/layout/process4"/>
    <dgm:cxn modelId="{666F287B-2040-5549-9CE8-60433DBEB74F}" srcId="{3B97EDA7-2112-DA4D-AA72-44137688527F}" destId="{A29FDACB-B29C-2045-991A-3037F046F9F4}" srcOrd="0" destOrd="0" parTransId="{5EB52393-BB09-784B-9CC6-FDF10C5C8297}" sibTransId="{0456634C-86B5-EC46-B716-F8E1E505A282}"/>
    <dgm:cxn modelId="{B5D18B7E-AC80-4E4A-87C1-D8FF37F4CDB1}" type="presOf" srcId="{0FFDC491-AC7E-0F46-B922-BFECDFDDA715}" destId="{DD65E5C0-4354-BB43-BE1A-D83779B69E9B}" srcOrd="0" destOrd="0" presId="urn:microsoft.com/office/officeart/2005/8/layout/process4"/>
    <dgm:cxn modelId="{6D0BCC81-CBCF-B140-AB0C-34479C42EED6}" type="presOf" srcId="{D511F5CC-B854-F04E-B120-8E0167633E56}" destId="{3052162C-13DE-1045-BE37-6D0FFFAE9EC7}" srcOrd="1" destOrd="0" presId="urn:microsoft.com/office/officeart/2005/8/layout/process4"/>
    <dgm:cxn modelId="{3A959482-AFC0-7843-8D63-2A06698F75A4}" type="presOf" srcId="{6A9AF3D5-9AC7-9F49-9B39-395202AAEDB4}" destId="{FA2D9E87-EB70-BE4B-B26C-162BEEA90D17}" srcOrd="0" destOrd="0" presId="urn:microsoft.com/office/officeart/2005/8/layout/process4"/>
    <dgm:cxn modelId="{4B0A1D93-11D7-424E-AA20-2403A996C023}" srcId="{61412936-E439-2548-A791-149E80BF1DF0}" destId="{C66E5115-03DC-9E48-BA0B-EAD563C490F2}" srcOrd="2" destOrd="0" parTransId="{1DB09BB6-72F8-5844-AF20-E731B63EE86F}" sibTransId="{B5813D5F-956B-3B49-993E-380117462CF3}"/>
    <dgm:cxn modelId="{C86C0F96-9CF0-F048-827B-00EEAF06D508}" srcId="{C66E5115-03DC-9E48-BA0B-EAD563C490F2}" destId="{582BA88A-67B9-AA45-B90D-54E00B9D8F6F}" srcOrd="2" destOrd="0" parTransId="{04C9F2F9-D6DA-7A40-92BF-B0A266EC6AF3}" sibTransId="{BD4F8315-603A-CD4C-A958-8F6F1243F5B4}"/>
    <dgm:cxn modelId="{70C799AD-5D0C-A140-922E-0C14E750260C}" type="presOf" srcId="{96967F89-9645-5D4B-A35B-711D9354B5A7}" destId="{1D671F70-F47A-9E43-8753-1519F582BEFE}" srcOrd="1" destOrd="0" presId="urn:microsoft.com/office/officeart/2005/8/layout/process4"/>
    <dgm:cxn modelId="{954778B4-8CF3-374F-A179-6BA23F4EE1E9}" srcId="{D511F5CC-B854-F04E-B120-8E0167633E56}" destId="{59276230-0F08-294D-BC1E-45EF7F2C1DD1}" srcOrd="1" destOrd="0" parTransId="{84AC8599-2105-1E4E-B566-D5B0BACDFBA3}" sibTransId="{8A22A28B-1406-324B-B2F6-A4588EA4F112}"/>
    <dgm:cxn modelId="{84EF24B7-87DD-AB4F-8454-8504B609B6CF}" srcId="{61412936-E439-2548-A791-149E80BF1DF0}" destId="{96967F89-9645-5D4B-A35B-711D9354B5A7}" srcOrd="5" destOrd="0" parTransId="{3A1284E7-7E99-D34F-B995-9A268501FFDB}" sibTransId="{4E747DA4-B085-D54D-A63C-601FDCF1F48F}"/>
    <dgm:cxn modelId="{88899BB8-96A4-BD48-8073-D3E3E3789A73}" type="presOf" srcId="{582BA88A-67B9-AA45-B90D-54E00B9D8F6F}" destId="{295BF8BC-56BC-514C-ADA8-94BDA8BFA593}" srcOrd="0" destOrd="0" presId="urn:microsoft.com/office/officeart/2005/8/layout/process4"/>
    <dgm:cxn modelId="{281F77BA-86FA-9D4D-92E0-50C11F2ACCD8}" srcId="{61412936-E439-2548-A791-149E80BF1DF0}" destId="{2F3AE28C-5484-4B49-8922-A4B8CEBA3A2A}" srcOrd="1" destOrd="0" parTransId="{3866EC4E-F8C5-304E-ADE1-EBA057B1B11D}" sibTransId="{6C050513-9CC4-FD40-BC31-1D2C1A1BE33E}"/>
    <dgm:cxn modelId="{F2D1CEBD-9012-B741-80ED-91F01676558A}" type="presOf" srcId="{C66E5115-03DC-9E48-BA0B-EAD563C490F2}" destId="{B37BE584-E26E-8B45-AA07-821E16BD947E}" srcOrd="1" destOrd="0" presId="urn:microsoft.com/office/officeart/2005/8/layout/process4"/>
    <dgm:cxn modelId="{4DD816C1-85CF-364C-A3BF-55F404A39BAE}" srcId="{61412936-E439-2548-A791-149E80BF1DF0}" destId="{3B97EDA7-2112-DA4D-AA72-44137688527F}" srcOrd="7" destOrd="0" parTransId="{378FE483-4049-794E-8E70-0FDE15F841F8}" sibTransId="{5BF818D7-834C-F94A-A3F4-09641A32A2EB}"/>
    <dgm:cxn modelId="{3DB30ECD-F589-274C-BFD6-3408B049C8BE}" srcId="{0FFDC491-AC7E-0F46-B922-BFECDFDDA715}" destId="{5C6E01D9-9FEF-164D-9EB1-952169267999}" srcOrd="1" destOrd="0" parTransId="{3CD6E540-237A-A44F-8F80-6EE70604ADA9}" sibTransId="{9283F457-55FA-814B-B0A3-6ACFEE18AF88}"/>
    <dgm:cxn modelId="{40061DD0-DDAE-6843-AABE-FC1B0C93544E}" type="presOf" srcId="{0FFDC491-AC7E-0F46-B922-BFECDFDDA715}" destId="{C6928878-06A8-C845-9EBD-3504EEF9CE2F}" srcOrd="1" destOrd="0" presId="urn:microsoft.com/office/officeart/2005/8/layout/process4"/>
    <dgm:cxn modelId="{2D06BEDC-50BE-5E4D-8DD3-B8A7913238A1}" srcId="{C66E5115-03DC-9E48-BA0B-EAD563C490F2}" destId="{83CCDC10-CDC6-FB4F-B755-9D5B45C0BD33}" srcOrd="0" destOrd="0" parTransId="{51DBE01E-E7C7-7D4C-8E82-A056906C4283}" sibTransId="{CA95E5FF-DADB-E04E-AC53-970660F691D9}"/>
    <dgm:cxn modelId="{53CFA3DF-E30C-2848-9BBB-92320A30CE66}" type="presOf" srcId="{96967F89-9645-5D4B-A35B-711D9354B5A7}" destId="{46974321-FF4D-9245-B377-8D0DFA8DF37C}" srcOrd="0" destOrd="0" presId="urn:microsoft.com/office/officeart/2005/8/layout/process4"/>
    <dgm:cxn modelId="{7F66FDE9-9806-D843-A427-0B5805C2A9D2}" srcId="{0FFDC491-AC7E-0F46-B922-BFECDFDDA715}" destId="{5E0347FC-3D89-7944-A09F-569D03722F35}" srcOrd="0" destOrd="0" parTransId="{BAD0E326-432B-0A41-A625-454D8B1B848B}" sibTransId="{AE729042-0F90-B145-823D-4557B401F4AF}"/>
    <dgm:cxn modelId="{C6E0E1EC-8D24-214C-BC5F-70E3C154974D}" type="presOf" srcId="{5C6E01D9-9FEF-164D-9EB1-952169267999}" destId="{929A7DA9-0F08-4F47-A3D1-EBF80FFD86CC}" srcOrd="0" destOrd="0" presId="urn:microsoft.com/office/officeart/2005/8/layout/process4"/>
    <dgm:cxn modelId="{58CF16F2-A77A-264E-BF79-AF47801E9CED}" type="presOf" srcId="{2F3AE28C-5484-4B49-8922-A4B8CEBA3A2A}" destId="{20CCC6B3-3F1F-5348-9960-111E2B4FCB75}" srcOrd="1" destOrd="0" presId="urn:microsoft.com/office/officeart/2005/8/layout/process4"/>
    <dgm:cxn modelId="{06F740F4-D049-C147-BEE0-2162D2BC3153}" srcId="{96967F89-9645-5D4B-A35B-711D9354B5A7}" destId="{587B8581-7BE1-1B44-A112-AC131354A689}" srcOrd="0" destOrd="0" parTransId="{43398A36-AABD-D444-8075-2BDB0968E571}" sibTransId="{636C7102-5055-904D-903D-EA6F64D77CBF}"/>
    <dgm:cxn modelId="{657874F4-86EA-F541-B036-EBF45389B54A}" type="presOf" srcId="{A29FDACB-B29C-2045-991A-3037F046F9F4}" destId="{8F0F5D6C-27F2-1F46-B617-FB057A25C80B}" srcOrd="0" destOrd="0" presId="urn:microsoft.com/office/officeart/2005/8/layout/process4"/>
    <dgm:cxn modelId="{560174FB-4B82-E143-A890-CCDAABA2F4E2}" type="presOf" srcId="{D6DD453E-1124-CA4D-A647-A037987D5374}" destId="{7E41F922-4CDB-C543-B803-B285A3E58A03}" srcOrd="0" destOrd="0" presId="urn:microsoft.com/office/officeart/2005/8/layout/process4"/>
    <dgm:cxn modelId="{6DB9DDFB-2ACF-5545-95FF-DE93219F81F3}" type="presOf" srcId="{59276230-0F08-294D-BC1E-45EF7F2C1DD1}" destId="{4232857B-23E5-EF46-9376-A8D3FCF943FA}" srcOrd="0" destOrd="0" presId="urn:microsoft.com/office/officeart/2005/8/layout/process4"/>
    <dgm:cxn modelId="{DA6F943F-58AF-E447-AA19-CE8360BB299B}" type="presParOf" srcId="{51691405-674C-D747-805D-834EF113E179}" destId="{4BA4933A-A35F-514B-8FDD-4DEFD95D4499}" srcOrd="0" destOrd="0" presId="urn:microsoft.com/office/officeart/2005/8/layout/process4"/>
    <dgm:cxn modelId="{F172EF58-3A5A-754F-838F-86D5CA336233}" type="presParOf" srcId="{4BA4933A-A35F-514B-8FDD-4DEFD95D4499}" destId="{59A5B195-5B87-5D43-96EE-8E3784D35134}" srcOrd="0" destOrd="0" presId="urn:microsoft.com/office/officeart/2005/8/layout/process4"/>
    <dgm:cxn modelId="{4934FAFA-4990-9242-A8FA-54BBFDEBD8BE}" type="presParOf" srcId="{4BA4933A-A35F-514B-8FDD-4DEFD95D4499}" destId="{78A6839D-6DD4-3243-AE87-317639DC4272}" srcOrd="1" destOrd="0" presId="urn:microsoft.com/office/officeart/2005/8/layout/process4"/>
    <dgm:cxn modelId="{C437FFC4-DEDD-C14F-98CD-A1546CAF82B2}" type="presParOf" srcId="{4BA4933A-A35F-514B-8FDD-4DEFD95D4499}" destId="{8904A70D-3A55-E445-A73D-56A52879627A}" srcOrd="2" destOrd="0" presId="urn:microsoft.com/office/officeart/2005/8/layout/process4"/>
    <dgm:cxn modelId="{F1723C61-98B6-0347-A99F-245EBFE60E51}" type="presParOf" srcId="{8904A70D-3A55-E445-A73D-56A52879627A}" destId="{8F0F5D6C-27F2-1F46-B617-FB057A25C80B}" srcOrd="0" destOrd="0" presId="urn:microsoft.com/office/officeart/2005/8/layout/process4"/>
    <dgm:cxn modelId="{0145A6D3-69F6-664B-A10A-E0E199BAC17D}" type="presParOf" srcId="{8904A70D-3A55-E445-A73D-56A52879627A}" destId="{20842FEC-359B-814F-82A8-C9B3A45B30BF}" srcOrd="1" destOrd="0" presId="urn:microsoft.com/office/officeart/2005/8/layout/process4"/>
    <dgm:cxn modelId="{BC07F71C-378A-7D44-BA78-81E5E9704D26}" type="presParOf" srcId="{51691405-674C-D747-805D-834EF113E179}" destId="{76FFD05E-EC84-574A-9ADE-F5FC335FB28B}" srcOrd="1" destOrd="0" presId="urn:microsoft.com/office/officeart/2005/8/layout/process4"/>
    <dgm:cxn modelId="{2D3AD887-E1D4-3543-8575-D857AEAC783A}" type="presParOf" srcId="{51691405-674C-D747-805D-834EF113E179}" destId="{037CE4F3-1AFC-E149-9045-610332274611}" srcOrd="2" destOrd="0" presId="urn:microsoft.com/office/officeart/2005/8/layout/process4"/>
    <dgm:cxn modelId="{1B757172-6D84-BF4F-9831-E9ADC2266799}" type="presParOf" srcId="{037CE4F3-1AFC-E149-9045-610332274611}" destId="{DD65E5C0-4354-BB43-BE1A-D83779B69E9B}" srcOrd="0" destOrd="0" presId="urn:microsoft.com/office/officeart/2005/8/layout/process4"/>
    <dgm:cxn modelId="{32E8FCEC-47F9-AF41-B282-0A0360DF88C8}" type="presParOf" srcId="{037CE4F3-1AFC-E149-9045-610332274611}" destId="{C6928878-06A8-C845-9EBD-3504EEF9CE2F}" srcOrd="1" destOrd="0" presId="urn:microsoft.com/office/officeart/2005/8/layout/process4"/>
    <dgm:cxn modelId="{4B88DFC7-7D00-1645-81B4-1F04EE64D724}" type="presParOf" srcId="{037CE4F3-1AFC-E149-9045-610332274611}" destId="{2C5F72EF-F146-9A48-973C-971E7942804C}" srcOrd="2" destOrd="0" presId="urn:microsoft.com/office/officeart/2005/8/layout/process4"/>
    <dgm:cxn modelId="{116BEDF9-004B-8B41-B8F9-7AAE39979F07}" type="presParOf" srcId="{2C5F72EF-F146-9A48-973C-971E7942804C}" destId="{3D365CFB-AD59-1F40-A9A2-2ADFFA1B7871}" srcOrd="0" destOrd="0" presId="urn:microsoft.com/office/officeart/2005/8/layout/process4"/>
    <dgm:cxn modelId="{CC4F241A-64F8-4547-BD83-BAB6ED8F9B08}" type="presParOf" srcId="{2C5F72EF-F146-9A48-973C-971E7942804C}" destId="{929A7DA9-0F08-4F47-A3D1-EBF80FFD86CC}" srcOrd="1" destOrd="0" presId="urn:microsoft.com/office/officeart/2005/8/layout/process4"/>
    <dgm:cxn modelId="{309F8004-4C44-024A-B31F-E45A2950C004}" type="presParOf" srcId="{2C5F72EF-F146-9A48-973C-971E7942804C}" destId="{30DB217F-AC4A-5E4B-B109-B36333F7B56A}" srcOrd="2" destOrd="0" presId="urn:microsoft.com/office/officeart/2005/8/layout/process4"/>
    <dgm:cxn modelId="{56A5A3EB-C4EC-C343-B51D-44400F3C7AB5}" type="presParOf" srcId="{51691405-674C-D747-805D-834EF113E179}" destId="{AB7C7CF1-09F4-0D45-AF0C-2E6260596E14}" srcOrd="3" destOrd="0" presId="urn:microsoft.com/office/officeart/2005/8/layout/process4"/>
    <dgm:cxn modelId="{81F668B9-AE8E-CD4E-8CAD-2C4C9979DE21}" type="presParOf" srcId="{51691405-674C-D747-805D-834EF113E179}" destId="{ADEE4E08-6C86-D64A-BC6D-065C99F7A97E}" srcOrd="4" destOrd="0" presId="urn:microsoft.com/office/officeart/2005/8/layout/process4"/>
    <dgm:cxn modelId="{0DA0EAFF-FD93-FB41-A40A-B9A772E49363}" type="presParOf" srcId="{ADEE4E08-6C86-D64A-BC6D-065C99F7A97E}" destId="{46974321-FF4D-9245-B377-8D0DFA8DF37C}" srcOrd="0" destOrd="0" presId="urn:microsoft.com/office/officeart/2005/8/layout/process4"/>
    <dgm:cxn modelId="{9E4ADA57-D5E2-5445-8211-E9F1231669F4}" type="presParOf" srcId="{ADEE4E08-6C86-D64A-BC6D-065C99F7A97E}" destId="{1D671F70-F47A-9E43-8753-1519F582BEFE}" srcOrd="1" destOrd="0" presId="urn:microsoft.com/office/officeart/2005/8/layout/process4"/>
    <dgm:cxn modelId="{EDFB34BC-9D7F-A34D-AE42-BE321DB99D8B}" type="presParOf" srcId="{ADEE4E08-6C86-D64A-BC6D-065C99F7A97E}" destId="{E3BCA8FA-0453-B14F-ABE1-C35324427FFD}" srcOrd="2" destOrd="0" presId="urn:microsoft.com/office/officeart/2005/8/layout/process4"/>
    <dgm:cxn modelId="{36C7F701-3AAF-5946-8BAE-2D2EF0BAD18F}" type="presParOf" srcId="{E3BCA8FA-0453-B14F-ABE1-C35324427FFD}" destId="{484B9156-2AC9-FC44-83D5-C402A1AF9196}" srcOrd="0" destOrd="0" presId="urn:microsoft.com/office/officeart/2005/8/layout/process4"/>
    <dgm:cxn modelId="{0CAA1001-EA20-BA49-8CDF-FE0DA9AB432F}" type="presParOf" srcId="{51691405-674C-D747-805D-834EF113E179}" destId="{9C706876-0BFB-994D-99E6-1B18C5DC8B8C}" srcOrd="5" destOrd="0" presId="urn:microsoft.com/office/officeart/2005/8/layout/process4"/>
    <dgm:cxn modelId="{F8FC8452-8D69-D54C-9BB0-B6D3898A5647}" type="presParOf" srcId="{51691405-674C-D747-805D-834EF113E179}" destId="{FBD779F0-3EF9-2844-AD1B-250CEEE81C65}" srcOrd="6" destOrd="0" presId="urn:microsoft.com/office/officeart/2005/8/layout/process4"/>
    <dgm:cxn modelId="{12081F05-67D8-AD4D-9D57-3A0B55BA2879}" type="presParOf" srcId="{FBD779F0-3EF9-2844-AD1B-250CEEE81C65}" destId="{C343E33E-6E01-F74C-8D27-33C3279D6494}" srcOrd="0" destOrd="0" presId="urn:microsoft.com/office/officeart/2005/8/layout/process4"/>
    <dgm:cxn modelId="{0F53001E-6001-3141-BB27-B31D25F567D0}" type="presParOf" srcId="{51691405-674C-D747-805D-834EF113E179}" destId="{18DFB4C1-BF9A-A240-83E0-3161A051668B}" srcOrd="7" destOrd="0" presId="urn:microsoft.com/office/officeart/2005/8/layout/process4"/>
    <dgm:cxn modelId="{B9A29281-80FE-D54E-A60C-4289A91E7338}" type="presParOf" srcId="{51691405-674C-D747-805D-834EF113E179}" destId="{5D4D8D58-64D2-CD4A-9B48-A615872CC727}" srcOrd="8" destOrd="0" presId="urn:microsoft.com/office/officeart/2005/8/layout/process4"/>
    <dgm:cxn modelId="{0CCDAD79-709D-0C42-A1B7-23ACCE1B15E8}" type="presParOf" srcId="{5D4D8D58-64D2-CD4A-9B48-A615872CC727}" destId="{FA2D9E87-EB70-BE4B-B26C-162BEEA90D17}" srcOrd="0" destOrd="0" presId="urn:microsoft.com/office/officeart/2005/8/layout/process4"/>
    <dgm:cxn modelId="{23D0DF62-90FC-3A43-9A9D-3B438FFD92BB}" type="presParOf" srcId="{5D4D8D58-64D2-CD4A-9B48-A615872CC727}" destId="{B197DBB4-0173-5841-8F2A-668940FCF6C3}" srcOrd="1" destOrd="0" presId="urn:microsoft.com/office/officeart/2005/8/layout/process4"/>
    <dgm:cxn modelId="{E6314628-B363-3047-8A6E-57CA82C8715E}" type="presParOf" srcId="{5D4D8D58-64D2-CD4A-9B48-A615872CC727}" destId="{0F81646B-C86D-B14F-9959-9A6123F8E4E7}" srcOrd="2" destOrd="0" presId="urn:microsoft.com/office/officeart/2005/8/layout/process4"/>
    <dgm:cxn modelId="{7B40A4E3-5D64-6C40-B2BF-75C76935EF16}" type="presParOf" srcId="{0F81646B-C86D-B14F-9959-9A6123F8E4E7}" destId="{6C7B369C-C6E1-AE42-8255-5EE272C685D0}" srcOrd="0" destOrd="0" presId="urn:microsoft.com/office/officeart/2005/8/layout/process4"/>
    <dgm:cxn modelId="{3AE6B484-B1D1-3B4A-A741-F9288654A26F}" type="presParOf" srcId="{0F81646B-C86D-B14F-9959-9A6123F8E4E7}" destId="{CBD26F9A-653E-A14F-BBAC-7C3AE11FFF99}" srcOrd="1" destOrd="0" presId="urn:microsoft.com/office/officeart/2005/8/layout/process4"/>
    <dgm:cxn modelId="{52BB7004-418D-E247-A635-0B8BBAAB7BFB}" type="presParOf" srcId="{0F81646B-C86D-B14F-9959-9A6123F8E4E7}" destId="{1ED07746-6F52-734F-BB8B-691E19F1D5A5}" srcOrd="2" destOrd="0" presId="urn:microsoft.com/office/officeart/2005/8/layout/process4"/>
    <dgm:cxn modelId="{9891CC83-9724-BF4C-B73C-0872C3998685}" type="presParOf" srcId="{51691405-674C-D747-805D-834EF113E179}" destId="{890D9AAD-0EF4-FF4E-9049-BBF81FC1B53B}" srcOrd="9" destOrd="0" presId="urn:microsoft.com/office/officeart/2005/8/layout/process4"/>
    <dgm:cxn modelId="{D4AD7F91-C545-574D-AF38-E370D7E6445E}" type="presParOf" srcId="{51691405-674C-D747-805D-834EF113E179}" destId="{018DD473-1C66-4349-9186-275FD096FB0E}" srcOrd="10" destOrd="0" presId="urn:microsoft.com/office/officeart/2005/8/layout/process4"/>
    <dgm:cxn modelId="{8E4CEF65-E7AF-C24D-AFAF-9D2D69FD4882}" type="presParOf" srcId="{018DD473-1C66-4349-9186-275FD096FB0E}" destId="{930BBFF7-1036-0F4F-ABD4-49E14A22269D}" srcOrd="0" destOrd="0" presId="urn:microsoft.com/office/officeart/2005/8/layout/process4"/>
    <dgm:cxn modelId="{C1B61EF6-9EF9-A04B-81DC-9791B9841509}" type="presParOf" srcId="{018DD473-1C66-4349-9186-275FD096FB0E}" destId="{B37BE584-E26E-8B45-AA07-821E16BD947E}" srcOrd="1" destOrd="0" presId="urn:microsoft.com/office/officeart/2005/8/layout/process4"/>
    <dgm:cxn modelId="{5FEA92EC-BAAE-324B-A5A8-157C57DE3CB4}" type="presParOf" srcId="{018DD473-1C66-4349-9186-275FD096FB0E}" destId="{FE859689-7D7B-5141-A1E5-CC36B0B1946D}" srcOrd="2" destOrd="0" presId="urn:microsoft.com/office/officeart/2005/8/layout/process4"/>
    <dgm:cxn modelId="{64FE62C1-1591-F543-AF90-61E45D9ACC72}" type="presParOf" srcId="{FE859689-7D7B-5141-A1E5-CC36B0B1946D}" destId="{1123349A-CA5D-0D49-B80C-B1924FA39D56}" srcOrd="0" destOrd="0" presId="urn:microsoft.com/office/officeart/2005/8/layout/process4"/>
    <dgm:cxn modelId="{93DAF2CE-7E3D-EC4E-8958-7D5120254D9B}" type="presParOf" srcId="{FE859689-7D7B-5141-A1E5-CC36B0B1946D}" destId="{46AABC43-51D3-564C-B8C6-F8C89BA87845}" srcOrd="1" destOrd="0" presId="urn:microsoft.com/office/officeart/2005/8/layout/process4"/>
    <dgm:cxn modelId="{A8FC6326-7EC2-FC46-91F0-333034FA96FF}" type="presParOf" srcId="{FE859689-7D7B-5141-A1E5-CC36B0B1946D}" destId="{295BF8BC-56BC-514C-ADA8-94BDA8BFA593}" srcOrd="2" destOrd="0" presId="urn:microsoft.com/office/officeart/2005/8/layout/process4"/>
    <dgm:cxn modelId="{FB3C64A0-A323-544A-B1B6-99E067567D3E}" type="presParOf" srcId="{FE859689-7D7B-5141-A1E5-CC36B0B1946D}" destId="{7E41F922-4CDB-C543-B803-B285A3E58A03}" srcOrd="3" destOrd="0" presId="urn:microsoft.com/office/officeart/2005/8/layout/process4"/>
    <dgm:cxn modelId="{0F344F78-F919-684D-A65C-650992B29308}" type="presParOf" srcId="{51691405-674C-D747-805D-834EF113E179}" destId="{263E1C40-E9D3-DE4C-A343-EC370F5F60A6}" srcOrd="11" destOrd="0" presId="urn:microsoft.com/office/officeart/2005/8/layout/process4"/>
    <dgm:cxn modelId="{D8CD82CD-A2AC-6D47-B0B4-10FAC8F277FC}" type="presParOf" srcId="{51691405-674C-D747-805D-834EF113E179}" destId="{CCC928DA-5C85-A74F-8FBC-7511B0CFC3A6}" srcOrd="12" destOrd="0" presId="urn:microsoft.com/office/officeart/2005/8/layout/process4"/>
    <dgm:cxn modelId="{CCFA3C61-B40F-DB46-B29F-5C96015C4302}" type="presParOf" srcId="{CCC928DA-5C85-A74F-8FBC-7511B0CFC3A6}" destId="{3FC639F4-4F24-9C47-B7B7-7F9CBD86CFB8}" srcOrd="0" destOrd="0" presId="urn:microsoft.com/office/officeart/2005/8/layout/process4"/>
    <dgm:cxn modelId="{777725E3-31BA-804E-A6C4-3BACA9782615}" type="presParOf" srcId="{CCC928DA-5C85-A74F-8FBC-7511B0CFC3A6}" destId="{20CCC6B3-3F1F-5348-9960-111E2B4FCB75}" srcOrd="1" destOrd="0" presId="urn:microsoft.com/office/officeart/2005/8/layout/process4"/>
    <dgm:cxn modelId="{6517BD9E-6894-B44B-9642-4147263A0269}" type="presParOf" srcId="{CCC928DA-5C85-A74F-8FBC-7511B0CFC3A6}" destId="{E22E14B1-D6CE-4846-B0E0-B6FD597476B1}" srcOrd="2" destOrd="0" presId="urn:microsoft.com/office/officeart/2005/8/layout/process4"/>
    <dgm:cxn modelId="{533751FB-BB5C-9142-B5D2-E3EE1DC7E77B}" type="presParOf" srcId="{E22E14B1-D6CE-4846-B0E0-B6FD597476B1}" destId="{A2D7C47A-110A-AF46-889C-3C2D0CC5AF80}" srcOrd="0" destOrd="0" presId="urn:microsoft.com/office/officeart/2005/8/layout/process4"/>
    <dgm:cxn modelId="{D3386F76-B1C5-5845-B49B-6237790FDFDE}" type="presParOf" srcId="{E22E14B1-D6CE-4846-B0E0-B6FD597476B1}" destId="{620D1D9C-9634-4D4B-803D-F69EA69AEE0B}" srcOrd="1" destOrd="0" presId="urn:microsoft.com/office/officeart/2005/8/layout/process4"/>
    <dgm:cxn modelId="{D9EA03F3-28E7-9447-86C7-6AEEC8F1F4B0}" type="presParOf" srcId="{51691405-674C-D747-805D-834EF113E179}" destId="{352579EC-5268-504E-A960-15BCA795B08C}" srcOrd="13" destOrd="0" presId="urn:microsoft.com/office/officeart/2005/8/layout/process4"/>
    <dgm:cxn modelId="{55B5CCB3-A6E9-CF4F-96BA-1CE8F343DB5D}" type="presParOf" srcId="{51691405-674C-D747-805D-834EF113E179}" destId="{D8FEA1B1-311C-C24B-BA69-E9BE513790FF}" srcOrd="14" destOrd="0" presId="urn:microsoft.com/office/officeart/2005/8/layout/process4"/>
    <dgm:cxn modelId="{DC8576AB-CCD3-FD44-94C3-255CDF03158A}" type="presParOf" srcId="{D8FEA1B1-311C-C24B-BA69-E9BE513790FF}" destId="{D3B1760F-1532-2B45-A0A2-893C1CC79CEA}" srcOrd="0" destOrd="0" presId="urn:microsoft.com/office/officeart/2005/8/layout/process4"/>
    <dgm:cxn modelId="{73BF75E5-67BE-A745-8EFE-5A88F0F1CAD0}" type="presParOf" srcId="{D8FEA1B1-311C-C24B-BA69-E9BE513790FF}" destId="{3052162C-13DE-1045-BE37-6D0FFFAE9EC7}" srcOrd="1" destOrd="0" presId="urn:microsoft.com/office/officeart/2005/8/layout/process4"/>
    <dgm:cxn modelId="{E3CB7C1B-5B5A-0F48-B4BB-A10944E9ACB1}" type="presParOf" srcId="{D8FEA1B1-311C-C24B-BA69-E9BE513790FF}" destId="{0873E4E7-CE28-0241-966E-A2600C472E23}" srcOrd="2" destOrd="0" presId="urn:microsoft.com/office/officeart/2005/8/layout/process4"/>
    <dgm:cxn modelId="{2D1331D7-648E-C04C-8E10-20001DD1B997}" type="presParOf" srcId="{0873E4E7-CE28-0241-966E-A2600C472E23}" destId="{D7CC7479-EBE9-CD4E-ACE8-F5D891CC4955}" srcOrd="0" destOrd="0" presId="urn:microsoft.com/office/officeart/2005/8/layout/process4"/>
    <dgm:cxn modelId="{74E60C7F-8DAC-5B43-BE71-8BC1CAFBE74E}" type="presParOf" srcId="{0873E4E7-CE28-0241-966E-A2600C472E23}" destId="{4232857B-23E5-EF46-9376-A8D3FCF943FA}"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8DE889-5194-47CC-92AA-9A0310597B69}" type="doc">
      <dgm:prSet loTypeId="urn:microsoft.com/office/officeart/2005/8/layout/cycle1" loCatId="cycle" qsTypeId="urn:microsoft.com/office/officeart/2005/8/quickstyle/simple5" qsCatId="simple" csTypeId="urn:microsoft.com/office/officeart/2005/8/colors/accent3_2" csCatId="accent3" phldr="1"/>
      <dgm:spPr/>
      <dgm:t>
        <a:bodyPr/>
        <a:lstStyle/>
        <a:p>
          <a:endParaRPr lang="en-BE"/>
        </a:p>
      </dgm:t>
    </dgm:pt>
    <dgm:pt modelId="{BD5FC0AE-42B0-46DA-A934-542DD271D97F}">
      <dgm:prSet phldrT="[Text]"/>
      <dgm:spPr/>
      <dgm:t>
        <a:bodyPr/>
        <a:lstStyle/>
        <a:p>
          <a:r>
            <a:rPr lang="fr-BE" dirty="0">
              <a:effectLst>
                <a:outerShdw blurRad="38100" dist="38100" dir="2700000" algn="tl">
                  <a:srgbClr val="000000">
                    <a:alpha val="43137"/>
                  </a:srgbClr>
                </a:outerShdw>
              </a:effectLst>
            </a:rPr>
            <a:t>DO</a:t>
          </a:r>
          <a:endParaRPr lang="en-BE" dirty="0">
            <a:effectLst>
              <a:outerShdw blurRad="38100" dist="38100" dir="2700000" algn="tl">
                <a:srgbClr val="000000">
                  <a:alpha val="43137"/>
                </a:srgbClr>
              </a:outerShdw>
            </a:effectLst>
          </a:endParaRPr>
        </a:p>
      </dgm:t>
    </dgm:pt>
    <dgm:pt modelId="{47360353-A0F2-4E2F-8502-7344880EFA93}" type="parTrans" cxnId="{B617ED67-A4A7-46C5-BBE8-69C9B24FFBB9}">
      <dgm:prSet/>
      <dgm:spPr/>
      <dgm:t>
        <a:bodyPr/>
        <a:lstStyle/>
        <a:p>
          <a:endParaRPr lang="en-BE"/>
        </a:p>
      </dgm:t>
    </dgm:pt>
    <dgm:pt modelId="{09E9127C-B614-4822-BF42-888909ED2253}" type="sibTrans" cxnId="{B617ED67-A4A7-46C5-BBE8-69C9B24FFBB9}">
      <dgm:prSet/>
      <dgm:spPr/>
      <dgm:t>
        <a:bodyPr/>
        <a:lstStyle/>
        <a:p>
          <a:endParaRPr lang="en-BE"/>
        </a:p>
      </dgm:t>
    </dgm:pt>
    <dgm:pt modelId="{CE3416C8-66F8-4DDC-A4F6-7DB23BC49A40}">
      <dgm:prSet phldrT="[Text]"/>
      <dgm:spPr/>
      <dgm:t>
        <a:bodyPr/>
        <a:lstStyle/>
        <a:p>
          <a:r>
            <a:rPr lang="fr-BE" dirty="0">
              <a:effectLst>
                <a:outerShdw blurRad="38100" dist="38100" dir="2700000" algn="tl">
                  <a:srgbClr val="000000">
                    <a:alpha val="43137"/>
                  </a:srgbClr>
                </a:outerShdw>
              </a:effectLst>
            </a:rPr>
            <a:t>CHECK</a:t>
          </a:r>
          <a:endParaRPr lang="en-BE" dirty="0">
            <a:effectLst>
              <a:outerShdw blurRad="38100" dist="38100" dir="2700000" algn="tl">
                <a:srgbClr val="000000">
                  <a:alpha val="43137"/>
                </a:srgbClr>
              </a:outerShdw>
            </a:effectLst>
          </a:endParaRPr>
        </a:p>
      </dgm:t>
    </dgm:pt>
    <dgm:pt modelId="{170B63CC-E695-4CEA-9C92-DF61380E621B}" type="parTrans" cxnId="{2B123F80-5725-478D-A778-D90D61AEDF52}">
      <dgm:prSet/>
      <dgm:spPr/>
      <dgm:t>
        <a:bodyPr/>
        <a:lstStyle/>
        <a:p>
          <a:endParaRPr lang="en-BE"/>
        </a:p>
      </dgm:t>
    </dgm:pt>
    <dgm:pt modelId="{4164FDDC-B9FF-4DDE-BA38-9E43BEA8D8E9}" type="sibTrans" cxnId="{2B123F80-5725-478D-A778-D90D61AEDF52}">
      <dgm:prSet/>
      <dgm:spPr/>
      <dgm:t>
        <a:bodyPr/>
        <a:lstStyle/>
        <a:p>
          <a:endParaRPr lang="en-BE"/>
        </a:p>
      </dgm:t>
    </dgm:pt>
    <dgm:pt modelId="{107A6FF1-463E-4D85-BEC7-624DD9C1E3E2}">
      <dgm:prSet phldrT="[Text]"/>
      <dgm:spPr/>
      <dgm:t>
        <a:bodyPr/>
        <a:lstStyle/>
        <a:p>
          <a:r>
            <a:rPr lang="fr-BE" dirty="0">
              <a:effectLst>
                <a:outerShdw blurRad="38100" dist="38100" dir="2700000" algn="tl">
                  <a:srgbClr val="000000">
                    <a:alpha val="43137"/>
                  </a:srgbClr>
                </a:outerShdw>
              </a:effectLst>
            </a:rPr>
            <a:t>ACT</a:t>
          </a:r>
          <a:endParaRPr lang="en-BE" dirty="0">
            <a:effectLst>
              <a:outerShdw blurRad="38100" dist="38100" dir="2700000" algn="tl">
                <a:srgbClr val="000000">
                  <a:alpha val="43137"/>
                </a:srgbClr>
              </a:outerShdw>
            </a:effectLst>
          </a:endParaRPr>
        </a:p>
      </dgm:t>
    </dgm:pt>
    <dgm:pt modelId="{64F4650D-5D73-484B-A8F9-AE4A404E0983}" type="sibTrans" cxnId="{9E7A45BC-DF01-40E1-9F01-0E461872415D}">
      <dgm:prSet/>
      <dgm:spPr/>
      <dgm:t>
        <a:bodyPr/>
        <a:lstStyle/>
        <a:p>
          <a:endParaRPr lang="en-BE"/>
        </a:p>
      </dgm:t>
    </dgm:pt>
    <dgm:pt modelId="{8BEB7DB9-A0CA-4C7F-861E-BB9A77E4636A}" type="parTrans" cxnId="{9E7A45BC-DF01-40E1-9F01-0E461872415D}">
      <dgm:prSet/>
      <dgm:spPr/>
      <dgm:t>
        <a:bodyPr/>
        <a:lstStyle/>
        <a:p>
          <a:endParaRPr lang="en-BE"/>
        </a:p>
      </dgm:t>
    </dgm:pt>
    <dgm:pt modelId="{8973929C-9430-480A-87D2-E5ACAD23F570}">
      <dgm:prSet phldrT="[Text]"/>
      <dgm:spPr/>
      <dgm:t>
        <a:bodyPr/>
        <a:lstStyle/>
        <a:p>
          <a:r>
            <a:rPr lang="fr-BE" dirty="0">
              <a:effectLst>
                <a:outerShdw blurRad="38100" dist="38100" dir="2700000" algn="tl">
                  <a:srgbClr val="000000">
                    <a:alpha val="43137"/>
                  </a:srgbClr>
                </a:outerShdw>
              </a:effectLst>
            </a:rPr>
            <a:t>PLAN</a:t>
          </a:r>
          <a:endParaRPr lang="en-BE" dirty="0">
            <a:effectLst>
              <a:outerShdw blurRad="38100" dist="38100" dir="2700000" algn="tl">
                <a:srgbClr val="000000">
                  <a:alpha val="43137"/>
                </a:srgbClr>
              </a:outerShdw>
            </a:effectLst>
          </a:endParaRPr>
        </a:p>
      </dgm:t>
    </dgm:pt>
    <dgm:pt modelId="{D8958439-9798-476C-B20D-CC4E09F00DE6}" type="sibTrans" cxnId="{9721F63A-367F-4DA2-A484-BC782F7FFDCF}">
      <dgm:prSet/>
      <dgm:spPr/>
      <dgm:t>
        <a:bodyPr/>
        <a:lstStyle/>
        <a:p>
          <a:endParaRPr lang="en-BE"/>
        </a:p>
      </dgm:t>
    </dgm:pt>
    <dgm:pt modelId="{7FCFE5E0-DACC-4764-B548-F9B1573A3D99}" type="parTrans" cxnId="{9721F63A-367F-4DA2-A484-BC782F7FFDCF}">
      <dgm:prSet/>
      <dgm:spPr/>
      <dgm:t>
        <a:bodyPr/>
        <a:lstStyle/>
        <a:p>
          <a:endParaRPr lang="en-BE"/>
        </a:p>
      </dgm:t>
    </dgm:pt>
    <dgm:pt modelId="{62B2045C-7247-4F25-AE6D-CD489F440D54}" type="pres">
      <dgm:prSet presAssocID="{A28DE889-5194-47CC-92AA-9A0310597B69}" presName="cycle" presStyleCnt="0">
        <dgm:presLayoutVars>
          <dgm:dir/>
          <dgm:resizeHandles val="exact"/>
        </dgm:presLayoutVars>
      </dgm:prSet>
      <dgm:spPr/>
    </dgm:pt>
    <dgm:pt modelId="{7AC6D079-FBD0-4C90-8E71-9675FBD119CB}" type="pres">
      <dgm:prSet presAssocID="{BD5FC0AE-42B0-46DA-A934-542DD271D97F}" presName="dummy" presStyleCnt="0"/>
      <dgm:spPr/>
    </dgm:pt>
    <dgm:pt modelId="{8DF006B4-48D1-4D43-96E4-87C6144813D9}" type="pres">
      <dgm:prSet presAssocID="{BD5FC0AE-42B0-46DA-A934-542DD271D97F}" presName="node" presStyleLbl="revTx" presStyleIdx="0" presStyleCnt="4">
        <dgm:presLayoutVars>
          <dgm:bulletEnabled val="1"/>
        </dgm:presLayoutVars>
      </dgm:prSet>
      <dgm:spPr/>
    </dgm:pt>
    <dgm:pt modelId="{67940626-A1E7-4233-8D72-0482D8D965D7}" type="pres">
      <dgm:prSet presAssocID="{09E9127C-B614-4822-BF42-888909ED2253}" presName="sibTrans" presStyleLbl="node1" presStyleIdx="0" presStyleCnt="4"/>
      <dgm:spPr/>
    </dgm:pt>
    <dgm:pt modelId="{C7F5B2A2-C8EF-45BB-B068-EB34365E268E}" type="pres">
      <dgm:prSet presAssocID="{CE3416C8-66F8-4DDC-A4F6-7DB23BC49A40}" presName="dummy" presStyleCnt="0"/>
      <dgm:spPr/>
    </dgm:pt>
    <dgm:pt modelId="{A33BAAE5-AE63-4870-8FEE-6878A580EED9}" type="pres">
      <dgm:prSet presAssocID="{CE3416C8-66F8-4DDC-A4F6-7DB23BC49A40}" presName="node" presStyleLbl="revTx" presStyleIdx="1" presStyleCnt="4">
        <dgm:presLayoutVars>
          <dgm:bulletEnabled val="1"/>
        </dgm:presLayoutVars>
      </dgm:prSet>
      <dgm:spPr/>
    </dgm:pt>
    <dgm:pt modelId="{87E370DA-AE96-4BA8-9C2F-53CD1E91EBF6}" type="pres">
      <dgm:prSet presAssocID="{4164FDDC-B9FF-4DDE-BA38-9E43BEA8D8E9}" presName="sibTrans" presStyleLbl="node1" presStyleIdx="1" presStyleCnt="4"/>
      <dgm:spPr/>
    </dgm:pt>
    <dgm:pt modelId="{C8003B88-B4AB-44FC-B95B-4E58825CEC40}" type="pres">
      <dgm:prSet presAssocID="{107A6FF1-463E-4D85-BEC7-624DD9C1E3E2}" presName="dummy" presStyleCnt="0"/>
      <dgm:spPr/>
    </dgm:pt>
    <dgm:pt modelId="{B1B21341-123A-40C3-9D5B-882152A697DA}" type="pres">
      <dgm:prSet presAssocID="{107A6FF1-463E-4D85-BEC7-624DD9C1E3E2}" presName="node" presStyleLbl="revTx" presStyleIdx="2" presStyleCnt="4">
        <dgm:presLayoutVars>
          <dgm:bulletEnabled val="1"/>
        </dgm:presLayoutVars>
      </dgm:prSet>
      <dgm:spPr/>
    </dgm:pt>
    <dgm:pt modelId="{7183DCD2-E404-4447-8D49-52D3CFA1E87E}" type="pres">
      <dgm:prSet presAssocID="{64F4650D-5D73-484B-A8F9-AE4A404E0983}" presName="sibTrans" presStyleLbl="node1" presStyleIdx="2" presStyleCnt="4"/>
      <dgm:spPr/>
    </dgm:pt>
    <dgm:pt modelId="{E7FA4347-E351-4471-985E-12C33420A4C4}" type="pres">
      <dgm:prSet presAssocID="{8973929C-9430-480A-87D2-E5ACAD23F570}" presName="dummy" presStyleCnt="0"/>
      <dgm:spPr/>
    </dgm:pt>
    <dgm:pt modelId="{B0BB3F2B-87A4-4A3C-BD77-D971E8D97D04}" type="pres">
      <dgm:prSet presAssocID="{8973929C-9430-480A-87D2-E5ACAD23F570}" presName="node" presStyleLbl="revTx" presStyleIdx="3" presStyleCnt="4">
        <dgm:presLayoutVars>
          <dgm:bulletEnabled val="1"/>
        </dgm:presLayoutVars>
      </dgm:prSet>
      <dgm:spPr/>
    </dgm:pt>
    <dgm:pt modelId="{F027F5AF-374F-4480-9101-C8F477CD6087}" type="pres">
      <dgm:prSet presAssocID="{D8958439-9798-476C-B20D-CC4E09F00DE6}" presName="sibTrans" presStyleLbl="node1" presStyleIdx="3" presStyleCnt="4"/>
      <dgm:spPr/>
    </dgm:pt>
  </dgm:ptLst>
  <dgm:cxnLst>
    <dgm:cxn modelId="{C6354708-0308-4FA7-B333-C1472054D30E}" type="presOf" srcId="{A28DE889-5194-47CC-92AA-9A0310597B69}" destId="{62B2045C-7247-4F25-AE6D-CD489F440D54}" srcOrd="0" destOrd="0" presId="urn:microsoft.com/office/officeart/2005/8/layout/cycle1"/>
    <dgm:cxn modelId="{5A56DB39-325A-4109-9DE7-76DC285971EE}" type="presOf" srcId="{64F4650D-5D73-484B-A8F9-AE4A404E0983}" destId="{7183DCD2-E404-4447-8D49-52D3CFA1E87E}" srcOrd="0" destOrd="0" presId="urn:microsoft.com/office/officeart/2005/8/layout/cycle1"/>
    <dgm:cxn modelId="{9721F63A-367F-4DA2-A484-BC782F7FFDCF}" srcId="{A28DE889-5194-47CC-92AA-9A0310597B69}" destId="{8973929C-9430-480A-87D2-E5ACAD23F570}" srcOrd="3" destOrd="0" parTransId="{7FCFE5E0-DACC-4764-B548-F9B1573A3D99}" sibTransId="{D8958439-9798-476C-B20D-CC4E09F00DE6}"/>
    <dgm:cxn modelId="{5B02515B-8A80-4D50-A5AA-B14FF3E6EF6D}" type="presOf" srcId="{D8958439-9798-476C-B20D-CC4E09F00DE6}" destId="{F027F5AF-374F-4480-9101-C8F477CD6087}" srcOrd="0" destOrd="0" presId="urn:microsoft.com/office/officeart/2005/8/layout/cycle1"/>
    <dgm:cxn modelId="{82B0D742-D7C6-44C0-9710-F9E6A7C7DFB6}" type="presOf" srcId="{107A6FF1-463E-4D85-BEC7-624DD9C1E3E2}" destId="{B1B21341-123A-40C3-9D5B-882152A697DA}" srcOrd="0" destOrd="0" presId="urn:microsoft.com/office/officeart/2005/8/layout/cycle1"/>
    <dgm:cxn modelId="{B617ED67-A4A7-46C5-BBE8-69C9B24FFBB9}" srcId="{A28DE889-5194-47CC-92AA-9A0310597B69}" destId="{BD5FC0AE-42B0-46DA-A934-542DD271D97F}" srcOrd="0" destOrd="0" parTransId="{47360353-A0F2-4E2F-8502-7344880EFA93}" sibTransId="{09E9127C-B614-4822-BF42-888909ED2253}"/>
    <dgm:cxn modelId="{274B0A59-82D4-46D6-BC39-7DAFFA84645D}" type="presOf" srcId="{4164FDDC-B9FF-4DDE-BA38-9E43BEA8D8E9}" destId="{87E370DA-AE96-4BA8-9C2F-53CD1E91EBF6}" srcOrd="0" destOrd="0" presId="urn:microsoft.com/office/officeart/2005/8/layout/cycle1"/>
    <dgm:cxn modelId="{2B123F80-5725-478D-A778-D90D61AEDF52}" srcId="{A28DE889-5194-47CC-92AA-9A0310597B69}" destId="{CE3416C8-66F8-4DDC-A4F6-7DB23BC49A40}" srcOrd="1" destOrd="0" parTransId="{170B63CC-E695-4CEA-9C92-DF61380E621B}" sibTransId="{4164FDDC-B9FF-4DDE-BA38-9E43BEA8D8E9}"/>
    <dgm:cxn modelId="{A3829493-EA72-48E4-A47A-91E757426860}" type="presOf" srcId="{BD5FC0AE-42B0-46DA-A934-542DD271D97F}" destId="{8DF006B4-48D1-4D43-96E4-87C6144813D9}" srcOrd="0" destOrd="0" presId="urn:microsoft.com/office/officeart/2005/8/layout/cycle1"/>
    <dgm:cxn modelId="{9E7A45BC-DF01-40E1-9F01-0E461872415D}" srcId="{A28DE889-5194-47CC-92AA-9A0310597B69}" destId="{107A6FF1-463E-4D85-BEC7-624DD9C1E3E2}" srcOrd="2" destOrd="0" parTransId="{8BEB7DB9-A0CA-4C7F-861E-BB9A77E4636A}" sibTransId="{64F4650D-5D73-484B-A8F9-AE4A404E0983}"/>
    <dgm:cxn modelId="{9552C0C2-3523-4517-8E70-D5C20A48820D}" type="presOf" srcId="{CE3416C8-66F8-4DDC-A4F6-7DB23BC49A40}" destId="{A33BAAE5-AE63-4870-8FEE-6878A580EED9}" srcOrd="0" destOrd="0" presId="urn:microsoft.com/office/officeart/2005/8/layout/cycle1"/>
    <dgm:cxn modelId="{647FFBF4-AFF9-4CD7-8EFC-A1D5BFE07DC2}" type="presOf" srcId="{09E9127C-B614-4822-BF42-888909ED2253}" destId="{67940626-A1E7-4233-8D72-0482D8D965D7}" srcOrd="0" destOrd="0" presId="urn:microsoft.com/office/officeart/2005/8/layout/cycle1"/>
    <dgm:cxn modelId="{9F5D0CFD-AB23-46B0-8686-9EAF1A537C57}" type="presOf" srcId="{8973929C-9430-480A-87D2-E5ACAD23F570}" destId="{B0BB3F2B-87A4-4A3C-BD77-D971E8D97D04}" srcOrd="0" destOrd="0" presId="urn:microsoft.com/office/officeart/2005/8/layout/cycle1"/>
    <dgm:cxn modelId="{0ABD9597-13FB-4BFF-AEBA-BBCFE5BADA57}" type="presParOf" srcId="{62B2045C-7247-4F25-AE6D-CD489F440D54}" destId="{7AC6D079-FBD0-4C90-8E71-9675FBD119CB}" srcOrd="0" destOrd="0" presId="urn:microsoft.com/office/officeart/2005/8/layout/cycle1"/>
    <dgm:cxn modelId="{C13B6585-105D-42AE-BB79-DEA87BAC67DF}" type="presParOf" srcId="{62B2045C-7247-4F25-AE6D-CD489F440D54}" destId="{8DF006B4-48D1-4D43-96E4-87C6144813D9}" srcOrd="1" destOrd="0" presId="urn:microsoft.com/office/officeart/2005/8/layout/cycle1"/>
    <dgm:cxn modelId="{1850AC73-D45B-4014-B39D-381B40C51C92}" type="presParOf" srcId="{62B2045C-7247-4F25-AE6D-CD489F440D54}" destId="{67940626-A1E7-4233-8D72-0482D8D965D7}" srcOrd="2" destOrd="0" presId="urn:microsoft.com/office/officeart/2005/8/layout/cycle1"/>
    <dgm:cxn modelId="{047AF54E-8C98-4474-9B3B-0E90A8E08ACA}" type="presParOf" srcId="{62B2045C-7247-4F25-AE6D-CD489F440D54}" destId="{C7F5B2A2-C8EF-45BB-B068-EB34365E268E}" srcOrd="3" destOrd="0" presId="urn:microsoft.com/office/officeart/2005/8/layout/cycle1"/>
    <dgm:cxn modelId="{1DAA2AEE-C312-4AB5-A49F-C227F3568850}" type="presParOf" srcId="{62B2045C-7247-4F25-AE6D-CD489F440D54}" destId="{A33BAAE5-AE63-4870-8FEE-6878A580EED9}" srcOrd="4" destOrd="0" presId="urn:microsoft.com/office/officeart/2005/8/layout/cycle1"/>
    <dgm:cxn modelId="{B5B96573-82EF-40FD-A179-9673F087C8EC}" type="presParOf" srcId="{62B2045C-7247-4F25-AE6D-CD489F440D54}" destId="{87E370DA-AE96-4BA8-9C2F-53CD1E91EBF6}" srcOrd="5" destOrd="0" presId="urn:microsoft.com/office/officeart/2005/8/layout/cycle1"/>
    <dgm:cxn modelId="{8527BD16-08C2-43D0-A869-8EC07C8CC339}" type="presParOf" srcId="{62B2045C-7247-4F25-AE6D-CD489F440D54}" destId="{C8003B88-B4AB-44FC-B95B-4E58825CEC40}" srcOrd="6" destOrd="0" presId="urn:microsoft.com/office/officeart/2005/8/layout/cycle1"/>
    <dgm:cxn modelId="{E857538F-8686-4EAF-9AD3-52E50126B3E1}" type="presParOf" srcId="{62B2045C-7247-4F25-AE6D-CD489F440D54}" destId="{B1B21341-123A-40C3-9D5B-882152A697DA}" srcOrd="7" destOrd="0" presId="urn:microsoft.com/office/officeart/2005/8/layout/cycle1"/>
    <dgm:cxn modelId="{99BC81C2-7FF2-4F85-9533-815A6AF132F6}" type="presParOf" srcId="{62B2045C-7247-4F25-AE6D-CD489F440D54}" destId="{7183DCD2-E404-4447-8D49-52D3CFA1E87E}" srcOrd="8" destOrd="0" presId="urn:microsoft.com/office/officeart/2005/8/layout/cycle1"/>
    <dgm:cxn modelId="{057AD7C9-0E6E-4997-8D4C-B1FE7E3C377E}" type="presParOf" srcId="{62B2045C-7247-4F25-AE6D-CD489F440D54}" destId="{E7FA4347-E351-4471-985E-12C33420A4C4}" srcOrd="9" destOrd="0" presId="urn:microsoft.com/office/officeart/2005/8/layout/cycle1"/>
    <dgm:cxn modelId="{53E88E0E-BC72-4A04-9CDC-E0CA8713C25F}" type="presParOf" srcId="{62B2045C-7247-4F25-AE6D-CD489F440D54}" destId="{B0BB3F2B-87A4-4A3C-BD77-D971E8D97D04}" srcOrd="10" destOrd="0" presId="urn:microsoft.com/office/officeart/2005/8/layout/cycle1"/>
    <dgm:cxn modelId="{2BD1ABBB-2A3B-4245-8126-9CBFF86A035F}" type="presParOf" srcId="{62B2045C-7247-4F25-AE6D-CD489F440D54}" destId="{F027F5AF-374F-4480-9101-C8F477CD6087}" srcOrd="11"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A6839D-6DD4-3243-AE87-317639DC4272}">
      <dsp:nvSpPr>
        <dsp:cNvPr id="0" name=""/>
        <dsp:cNvSpPr/>
      </dsp:nvSpPr>
      <dsp:spPr>
        <a:xfrm>
          <a:off x="0" y="4946134"/>
          <a:ext cx="6810970" cy="463761"/>
        </a:xfrm>
        <a:prstGeom prst="rect">
          <a:avLst/>
        </a:prstGeom>
        <a:solidFill>
          <a:srgbClr val="7030A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Implementation / follow-up of EMP</a:t>
          </a:r>
          <a:endParaRPr lang="en-US" sz="800" kern="1200" dirty="0"/>
        </a:p>
      </dsp:txBody>
      <dsp:txXfrm>
        <a:off x="0" y="4946134"/>
        <a:ext cx="6810970" cy="250431"/>
      </dsp:txXfrm>
    </dsp:sp>
    <dsp:sp modelId="{8F0F5D6C-27F2-1F46-B617-FB057A25C80B}">
      <dsp:nvSpPr>
        <dsp:cNvPr id="0" name=""/>
        <dsp:cNvSpPr/>
      </dsp:nvSpPr>
      <dsp:spPr>
        <a:xfrm>
          <a:off x="0" y="5187289"/>
          <a:ext cx="3405485" cy="21333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dirty="0"/>
            <a:t>Monitoring</a:t>
          </a:r>
        </a:p>
      </dsp:txBody>
      <dsp:txXfrm>
        <a:off x="0" y="5187289"/>
        <a:ext cx="3405485" cy="213330"/>
      </dsp:txXfrm>
    </dsp:sp>
    <dsp:sp modelId="{20842FEC-359B-814F-82A8-C9B3A45B30BF}">
      <dsp:nvSpPr>
        <dsp:cNvPr id="0" name=""/>
        <dsp:cNvSpPr/>
      </dsp:nvSpPr>
      <dsp:spPr>
        <a:xfrm>
          <a:off x="3405485" y="5187289"/>
          <a:ext cx="3405485" cy="21333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dirty="0"/>
            <a:t>Control and verification</a:t>
          </a:r>
        </a:p>
      </dsp:txBody>
      <dsp:txXfrm>
        <a:off x="3405485" y="5187289"/>
        <a:ext cx="3405485" cy="213330"/>
      </dsp:txXfrm>
    </dsp:sp>
    <dsp:sp modelId="{C6928878-06A8-C845-9EBD-3504EEF9CE2F}">
      <dsp:nvSpPr>
        <dsp:cNvPr id="0" name=""/>
        <dsp:cNvSpPr/>
      </dsp:nvSpPr>
      <dsp:spPr>
        <a:xfrm rot="10800000">
          <a:off x="0" y="4239825"/>
          <a:ext cx="6810970" cy="713264"/>
        </a:xfrm>
        <a:prstGeom prst="upArrowCallout">
          <a:avLst/>
        </a:prstGeom>
        <a:solidFill>
          <a:schemeClr val="accent2">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Decision</a:t>
          </a:r>
        </a:p>
      </dsp:txBody>
      <dsp:txXfrm rot="-10800000">
        <a:off x="0" y="4239825"/>
        <a:ext cx="6810970" cy="250355"/>
      </dsp:txXfrm>
    </dsp:sp>
    <dsp:sp modelId="{3D365CFB-AD59-1F40-A9A2-2ADFFA1B7871}">
      <dsp:nvSpPr>
        <dsp:cNvPr id="0" name=""/>
        <dsp:cNvSpPr/>
      </dsp:nvSpPr>
      <dsp:spPr>
        <a:xfrm>
          <a:off x="3325" y="4490181"/>
          <a:ext cx="2268106" cy="213266"/>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dirty="0"/>
            <a:t>Go</a:t>
          </a:r>
          <a:endParaRPr lang="en-US" sz="800" kern="1200" dirty="0"/>
        </a:p>
      </dsp:txBody>
      <dsp:txXfrm>
        <a:off x="3325" y="4490181"/>
        <a:ext cx="2268106" cy="213266"/>
      </dsp:txXfrm>
    </dsp:sp>
    <dsp:sp modelId="{929A7DA9-0F08-4F47-A3D1-EBF80FFD86CC}">
      <dsp:nvSpPr>
        <dsp:cNvPr id="0" name=""/>
        <dsp:cNvSpPr/>
      </dsp:nvSpPr>
      <dsp:spPr>
        <a:xfrm>
          <a:off x="2271431" y="4490181"/>
          <a:ext cx="2268106" cy="213266"/>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dirty="0"/>
            <a:t>No-go</a:t>
          </a:r>
        </a:p>
      </dsp:txBody>
      <dsp:txXfrm>
        <a:off x="2271431" y="4490181"/>
        <a:ext cx="2268106" cy="213266"/>
      </dsp:txXfrm>
    </dsp:sp>
    <dsp:sp modelId="{30DB217F-AC4A-5E4B-B109-B36333F7B56A}">
      <dsp:nvSpPr>
        <dsp:cNvPr id="0" name=""/>
        <dsp:cNvSpPr/>
      </dsp:nvSpPr>
      <dsp:spPr>
        <a:xfrm>
          <a:off x="4539538" y="4490181"/>
          <a:ext cx="2268106" cy="213266"/>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dirty="0"/>
            <a:t>Conditional</a:t>
          </a:r>
        </a:p>
      </dsp:txBody>
      <dsp:txXfrm>
        <a:off x="4539538" y="4490181"/>
        <a:ext cx="2268106" cy="213266"/>
      </dsp:txXfrm>
    </dsp:sp>
    <dsp:sp modelId="{1D671F70-F47A-9E43-8753-1519F582BEFE}">
      <dsp:nvSpPr>
        <dsp:cNvPr id="0" name=""/>
        <dsp:cNvSpPr/>
      </dsp:nvSpPr>
      <dsp:spPr>
        <a:xfrm rot="10800000">
          <a:off x="0" y="3533517"/>
          <a:ext cx="6810970" cy="713264"/>
        </a:xfrm>
        <a:prstGeom prst="upArrowCallout">
          <a:avLst/>
        </a:prstGeom>
        <a:solidFill>
          <a:srgbClr val="0070C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Public enquiry</a:t>
          </a:r>
        </a:p>
      </dsp:txBody>
      <dsp:txXfrm rot="-10800000">
        <a:off x="0" y="3533517"/>
        <a:ext cx="6810970" cy="250355"/>
      </dsp:txXfrm>
    </dsp:sp>
    <dsp:sp modelId="{484B9156-2AC9-FC44-83D5-C402A1AF9196}">
      <dsp:nvSpPr>
        <dsp:cNvPr id="0" name=""/>
        <dsp:cNvSpPr/>
      </dsp:nvSpPr>
      <dsp:spPr>
        <a:xfrm>
          <a:off x="0" y="3783873"/>
          <a:ext cx="6810970" cy="213266"/>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dirty="0"/>
            <a:t>Formal, additional to other opportunities</a:t>
          </a:r>
        </a:p>
      </dsp:txBody>
      <dsp:txXfrm>
        <a:off x="0" y="3783873"/>
        <a:ext cx="6810970" cy="213266"/>
      </dsp:txXfrm>
    </dsp:sp>
    <dsp:sp modelId="{C343E33E-6E01-F74C-8D27-33C3279D6494}">
      <dsp:nvSpPr>
        <dsp:cNvPr id="0" name=""/>
        <dsp:cNvSpPr/>
      </dsp:nvSpPr>
      <dsp:spPr>
        <a:xfrm rot="10800000">
          <a:off x="0" y="2827208"/>
          <a:ext cx="6810970" cy="713264"/>
        </a:xfrm>
        <a:prstGeom prst="upArrowCallout">
          <a:avLst/>
        </a:prstGeom>
        <a:solidFill>
          <a:srgbClr val="00B05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Prepare Environmental Management Plan</a:t>
          </a:r>
        </a:p>
      </dsp:txBody>
      <dsp:txXfrm rot="10800000">
        <a:off x="0" y="2827208"/>
        <a:ext cx="6810970" cy="463458"/>
      </dsp:txXfrm>
    </dsp:sp>
    <dsp:sp modelId="{B197DBB4-0173-5841-8F2A-668940FCF6C3}">
      <dsp:nvSpPr>
        <dsp:cNvPr id="0" name=""/>
        <dsp:cNvSpPr/>
      </dsp:nvSpPr>
      <dsp:spPr>
        <a:xfrm rot="10800000">
          <a:off x="0" y="2120900"/>
          <a:ext cx="6810970" cy="713264"/>
        </a:xfrm>
        <a:prstGeom prst="upArrowCallout">
          <a:avLst/>
        </a:prstGeom>
        <a:solidFill>
          <a:srgbClr val="E76C5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t>Define ‘mitigation measures’ – Mitigation Hierarchy</a:t>
          </a:r>
        </a:p>
      </dsp:txBody>
      <dsp:txXfrm rot="-10800000">
        <a:off x="0" y="2120900"/>
        <a:ext cx="6810970" cy="250355"/>
      </dsp:txXfrm>
    </dsp:sp>
    <dsp:sp modelId="{6C7B369C-C6E1-AE42-8255-5EE272C685D0}">
      <dsp:nvSpPr>
        <dsp:cNvPr id="0" name=""/>
        <dsp:cNvSpPr/>
      </dsp:nvSpPr>
      <dsp:spPr>
        <a:xfrm>
          <a:off x="3325" y="2371256"/>
          <a:ext cx="2268106" cy="213266"/>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dirty="0"/>
            <a:t>Avoid, </a:t>
          </a:r>
          <a:r>
            <a:rPr lang="en-US" sz="1100" kern="1200" dirty="0" err="1"/>
            <a:t>minimise</a:t>
          </a:r>
          <a:r>
            <a:rPr lang="en-US" sz="1100" kern="1200" dirty="0"/>
            <a:t> impact</a:t>
          </a:r>
        </a:p>
      </dsp:txBody>
      <dsp:txXfrm>
        <a:off x="3325" y="2371256"/>
        <a:ext cx="2268106" cy="213266"/>
      </dsp:txXfrm>
    </dsp:sp>
    <dsp:sp modelId="{CBD26F9A-653E-A14F-BBAC-7C3AE11FFF99}">
      <dsp:nvSpPr>
        <dsp:cNvPr id="0" name=""/>
        <dsp:cNvSpPr/>
      </dsp:nvSpPr>
      <dsp:spPr>
        <a:xfrm>
          <a:off x="2271431" y="2371256"/>
          <a:ext cx="2268106" cy="213266"/>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dirty="0"/>
            <a:t>Calculate residual impact</a:t>
          </a:r>
        </a:p>
      </dsp:txBody>
      <dsp:txXfrm>
        <a:off x="2271431" y="2371256"/>
        <a:ext cx="2268106" cy="213266"/>
      </dsp:txXfrm>
    </dsp:sp>
    <dsp:sp modelId="{1ED07746-6F52-734F-BB8B-691E19F1D5A5}">
      <dsp:nvSpPr>
        <dsp:cNvPr id="0" name=""/>
        <dsp:cNvSpPr/>
      </dsp:nvSpPr>
      <dsp:spPr>
        <a:xfrm>
          <a:off x="4539538" y="2371256"/>
          <a:ext cx="2268106" cy="213266"/>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dirty="0" err="1"/>
            <a:t>Maximise</a:t>
          </a:r>
          <a:r>
            <a:rPr lang="en-US" sz="1100" kern="1200" dirty="0"/>
            <a:t> positive impacts</a:t>
          </a:r>
        </a:p>
      </dsp:txBody>
      <dsp:txXfrm>
        <a:off x="4539538" y="2371256"/>
        <a:ext cx="2268106" cy="213266"/>
      </dsp:txXfrm>
    </dsp:sp>
    <dsp:sp modelId="{B37BE584-E26E-8B45-AA07-821E16BD947E}">
      <dsp:nvSpPr>
        <dsp:cNvPr id="0" name=""/>
        <dsp:cNvSpPr/>
      </dsp:nvSpPr>
      <dsp:spPr>
        <a:xfrm rot="10800000">
          <a:off x="0" y="1414591"/>
          <a:ext cx="6810970" cy="713264"/>
        </a:xfrm>
        <a:prstGeom prst="upArrowCallout">
          <a:avLst/>
        </a:prstGeom>
        <a:solidFill>
          <a:schemeClr val="accent4"/>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Assessment</a:t>
          </a:r>
        </a:p>
      </dsp:txBody>
      <dsp:txXfrm rot="-10800000">
        <a:off x="0" y="1414591"/>
        <a:ext cx="6810970" cy="250355"/>
      </dsp:txXfrm>
    </dsp:sp>
    <dsp:sp modelId="{1123349A-CA5D-0D49-B80C-B1924FA39D56}">
      <dsp:nvSpPr>
        <dsp:cNvPr id="0" name=""/>
        <dsp:cNvSpPr/>
      </dsp:nvSpPr>
      <dsp:spPr>
        <a:xfrm>
          <a:off x="0" y="1664947"/>
          <a:ext cx="1702742" cy="213266"/>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dirty="0"/>
            <a:t>Different techniques</a:t>
          </a:r>
        </a:p>
      </dsp:txBody>
      <dsp:txXfrm>
        <a:off x="0" y="1664947"/>
        <a:ext cx="1702742" cy="213266"/>
      </dsp:txXfrm>
    </dsp:sp>
    <dsp:sp modelId="{46AABC43-51D3-564C-B8C6-F8C89BA87845}">
      <dsp:nvSpPr>
        <dsp:cNvPr id="0" name=""/>
        <dsp:cNvSpPr/>
      </dsp:nvSpPr>
      <dsp:spPr>
        <a:xfrm>
          <a:off x="1702742" y="1664947"/>
          <a:ext cx="1702742" cy="213266"/>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dirty="0"/>
            <a:t>Mainly quantitative</a:t>
          </a:r>
        </a:p>
      </dsp:txBody>
      <dsp:txXfrm>
        <a:off x="1702742" y="1664947"/>
        <a:ext cx="1702742" cy="213266"/>
      </dsp:txXfrm>
    </dsp:sp>
    <dsp:sp modelId="{295BF8BC-56BC-514C-ADA8-94BDA8BFA593}">
      <dsp:nvSpPr>
        <dsp:cNvPr id="0" name=""/>
        <dsp:cNvSpPr/>
      </dsp:nvSpPr>
      <dsp:spPr>
        <a:xfrm>
          <a:off x="3405485" y="1664947"/>
          <a:ext cx="1702742" cy="213266"/>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dirty="0"/>
            <a:t>Beyond compliance</a:t>
          </a:r>
        </a:p>
      </dsp:txBody>
      <dsp:txXfrm>
        <a:off x="3405485" y="1664947"/>
        <a:ext cx="1702742" cy="213266"/>
      </dsp:txXfrm>
    </dsp:sp>
    <dsp:sp modelId="{7E41F922-4CDB-C543-B803-B285A3E58A03}">
      <dsp:nvSpPr>
        <dsp:cNvPr id="0" name=""/>
        <dsp:cNvSpPr/>
      </dsp:nvSpPr>
      <dsp:spPr>
        <a:xfrm>
          <a:off x="5108227" y="1664947"/>
          <a:ext cx="1702742" cy="213266"/>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dirty="0"/>
            <a:t>Inter-disciplinary</a:t>
          </a:r>
        </a:p>
      </dsp:txBody>
      <dsp:txXfrm>
        <a:off x="5108227" y="1664947"/>
        <a:ext cx="1702742" cy="213266"/>
      </dsp:txXfrm>
    </dsp:sp>
    <dsp:sp modelId="{20CCC6B3-3F1F-5348-9960-111E2B4FCB75}">
      <dsp:nvSpPr>
        <dsp:cNvPr id="0" name=""/>
        <dsp:cNvSpPr/>
      </dsp:nvSpPr>
      <dsp:spPr>
        <a:xfrm rot="10800000">
          <a:off x="0" y="708283"/>
          <a:ext cx="6810970" cy="713264"/>
        </a:xfrm>
        <a:prstGeom prst="upArrowCallout">
          <a:avLst/>
        </a:prstGeom>
        <a:solidFill>
          <a:srgbClr val="1EC08A"/>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Scoping</a:t>
          </a:r>
        </a:p>
      </dsp:txBody>
      <dsp:txXfrm rot="-10800000">
        <a:off x="0" y="708283"/>
        <a:ext cx="6810970" cy="250355"/>
      </dsp:txXfrm>
    </dsp:sp>
    <dsp:sp modelId="{A2D7C47A-110A-AF46-889C-3C2D0CC5AF80}">
      <dsp:nvSpPr>
        <dsp:cNvPr id="0" name=""/>
        <dsp:cNvSpPr/>
      </dsp:nvSpPr>
      <dsp:spPr>
        <a:xfrm>
          <a:off x="0" y="958639"/>
          <a:ext cx="3405485" cy="213266"/>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66725">
            <a:lnSpc>
              <a:spcPct val="90000"/>
            </a:lnSpc>
            <a:spcBef>
              <a:spcPct val="0"/>
            </a:spcBef>
            <a:spcAft>
              <a:spcPct val="35000"/>
            </a:spcAft>
            <a:buNone/>
          </a:pPr>
          <a:r>
            <a:rPr lang="en-US" sz="1050" kern="1200" dirty="0"/>
            <a:t>Participatory</a:t>
          </a:r>
        </a:p>
      </dsp:txBody>
      <dsp:txXfrm>
        <a:off x="0" y="958639"/>
        <a:ext cx="3405485" cy="213266"/>
      </dsp:txXfrm>
    </dsp:sp>
    <dsp:sp modelId="{620D1D9C-9634-4D4B-803D-F69EA69AEE0B}">
      <dsp:nvSpPr>
        <dsp:cNvPr id="0" name=""/>
        <dsp:cNvSpPr/>
      </dsp:nvSpPr>
      <dsp:spPr>
        <a:xfrm>
          <a:off x="3405485" y="958639"/>
          <a:ext cx="3405485" cy="213266"/>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66725">
            <a:lnSpc>
              <a:spcPct val="90000"/>
            </a:lnSpc>
            <a:spcBef>
              <a:spcPct val="0"/>
            </a:spcBef>
            <a:spcAft>
              <a:spcPct val="35000"/>
            </a:spcAft>
            <a:buNone/>
          </a:pPr>
          <a:r>
            <a:rPr lang="en-US" sz="1050" kern="1200" dirty="0"/>
            <a:t>Key aspects, methodologies, approach</a:t>
          </a:r>
        </a:p>
      </dsp:txBody>
      <dsp:txXfrm>
        <a:off x="3405485" y="958639"/>
        <a:ext cx="3405485" cy="213266"/>
      </dsp:txXfrm>
    </dsp:sp>
    <dsp:sp modelId="{3052162C-13DE-1045-BE37-6D0FFFAE9EC7}">
      <dsp:nvSpPr>
        <dsp:cNvPr id="0" name=""/>
        <dsp:cNvSpPr/>
      </dsp:nvSpPr>
      <dsp:spPr>
        <a:xfrm rot="10800000">
          <a:off x="0" y="1974"/>
          <a:ext cx="6810970" cy="713264"/>
        </a:xfrm>
        <a:prstGeom prst="upArrowCallout">
          <a:avLst/>
        </a:prstGeom>
        <a:solidFill>
          <a:srgbClr val="4BC5DE"/>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Screening</a:t>
          </a:r>
        </a:p>
      </dsp:txBody>
      <dsp:txXfrm rot="-10800000">
        <a:off x="0" y="1974"/>
        <a:ext cx="6810970" cy="250355"/>
      </dsp:txXfrm>
    </dsp:sp>
    <dsp:sp modelId="{D7CC7479-EBE9-CD4E-ACE8-F5D891CC4955}">
      <dsp:nvSpPr>
        <dsp:cNvPr id="0" name=""/>
        <dsp:cNvSpPr/>
      </dsp:nvSpPr>
      <dsp:spPr>
        <a:xfrm>
          <a:off x="0" y="252330"/>
          <a:ext cx="3405485" cy="213266"/>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dirty="0"/>
            <a:t>Positive lists</a:t>
          </a:r>
        </a:p>
      </dsp:txBody>
      <dsp:txXfrm>
        <a:off x="0" y="252330"/>
        <a:ext cx="3405485" cy="213266"/>
      </dsp:txXfrm>
    </dsp:sp>
    <dsp:sp modelId="{4232857B-23E5-EF46-9376-A8D3FCF943FA}">
      <dsp:nvSpPr>
        <dsp:cNvPr id="0" name=""/>
        <dsp:cNvSpPr/>
      </dsp:nvSpPr>
      <dsp:spPr>
        <a:xfrm>
          <a:off x="3405485" y="252330"/>
          <a:ext cx="3405485" cy="213266"/>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dirty="0"/>
            <a:t>Screening criteria</a:t>
          </a:r>
        </a:p>
      </dsp:txBody>
      <dsp:txXfrm>
        <a:off x="3405485" y="252330"/>
        <a:ext cx="3405485" cy="2132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F006B4-48D1-4D43-96E4-87C6144813D9}">
      <dsp:nvSpPr>
        <dsp:cNvPr id="0" name=""/>
        <dsp:cNvSpPr/>
      </dsp:nvSpPr>
      <dsp:spPr>
        <a:xfrm>
          <a:off x="2470834" y="63286"/>
          <a:ext cx="1000256" cy="1000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fr-BE" sz="2100" kern="1200" dirty="0">
              <a:effectLst>
                <a:outerShdw blurRad="38100" dist="38100" dir="2700000" algn="tl">
                  <a:srgbClr val="000000">
                    <a:alpha val="43137"/>
                  </a:srgbClr>
                </a:outerShdw>
              </a:effectLst>
            </a:rPr>
            <a:t>DO</a:t>
          </a:r>
          <a:endParaRPr lang="en-BE" sz="2100" kern="1200" dirty="0">
            <a:effectLst>
              <a:outerShdw blurRad="38100" dist="38100" dir="2700000" algn="tl">
                <a:srgbClr val="000000">
                  <a:alpha val="43137"/>
                </a:srgbClr>
              </a:outerShdw>
            </a:effectLst>
          </a:endParaRPr>
        </a:p>
      </dsp:txBody>
      <dsp:txXfrm>
        <a:off x="2470834" y="63286"/>
        <a:ext cx="1000256" cy="1000256"/>
      </dsp:txXfrm>
    </dsp:sp>
    <dsp:sp modelId="{67940626-A1E7-4233-8D72-0482D8D965D7}">
      <dsp:nvSpPr>
        <dsp:cNvPr id="0" name=""/>
        <dsp:cNvSpPr/>
      </dsp:nvSpPr>
      <dsp:spPr>
        <a:xfrm>
          <a:off x="706765" y="-110"/>
          <a:ext cx="2827722" cy="2827722"/>
        </a:xfrm>
        <a:prstGeom prst="circularArrow">
          <a:avLst>
            <a:gd name="adj1" fmla="val 6898"/>
            <a:gd name="adj2" fmla="val 465012"/>
            <a:gd name="adj3" fmla="val 550847"/>
            <a:gd name="adj4" fmla="val 20584141"/>
            <a:gd name="adj5" fmla="val 8047"/>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33BAAE5-AE63-4870-8FEE-6878A580EED9}">
      <dsp:nvSpPr>
        <dsp:cNvPr id="0" name=""/>
        <dsp:cNvSpPr/>
      </dsp:nvSpPr>
      <dsp:spPr>
        <a:xfrm>
          <a:off x="2470834" y="1763959"/>
          <a:ext cx="1000256" cy="1000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fr-BE" sz="2100" kern="1200" dirty="0">
              <a:effectLst>
                <a:outerShdw blurRad="38100" dist="38100" dir="2700000" algn="tl">
                  <a:srgbClr val="000000">
                    <a:alpha val="43137"/>
                  </a:srgbClr>
                </a:outerShdw>
              </a:effectLst>
            </a:rPr>
            <a:t>CHECK</a:t>
          </a:r>
          <a:endParaRPr lang="en-BE" sz="2100" kern="1200" dirty="0">
            <a:effectLst>
              <a:outerShdw blurRad="38100" dist="38100" dir="2700000" algn="tl">
                <a:srgbClr val="000000">
                  <a:alpha val="43137"/>
                </a:srgbClr>
              </a:outerShdw>
            </a:effectLst>
          </a:endParaRPr>
        </a:p>
      </dsp:txBody>
      <dsp:txXfrm>
        <a:off x="2470834" y="1763959"/>
        <a:ext cx="1000256" cy="1000256"/>
      </dsp:txXfrm>
    </dsp:sp>
    <dsp:sp modelId="{87E370DA-AE96-4BA8-9C2F-53CD1E91EBF6}">
      <dsp:nvSpPr>
        <dsp:cNvPr id="0" name=""/>
        <dsp:cNvSpPr/>
      </dsp:nvSpPr>
      <dsp:spPr>
        <a:xfrm>
          <a:off x="706765" y="-110"/>
          <a:ext cx="2827722" cy="2827722"/>
        </a:xfrm>
        <a:prstGeom prst="circularArrow">
          <a:avLst>
            <a:gd name="adj1" fmla="val 6898"/>
            <a:gd name="adj2" fmla="val 465012"/>
            <a:gd name="adj3" fmla="val 5950847"/>
            <a:gd name="adj4" fmla="val 4384141"/>
            <a:gd name="adj5" fmla="val 8047"/>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1B21341-123A-40C3-9D5B-882152A697DA}">
      <dsp:nvSpPr>
        <dsp:cNvPr id="0" name=""/>
        <dsp:cNvSpPr/>
      </dsp:nvSpPr>
      <dsp:spPr>
        <a:xfrm>
          <a:off x="770161" y="1763959"/>
          <a:ext cx="1000256" cy="1000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fr-BE" sz="2100" kern="1200" dirty="0">
              <a:effectLst>
                <a:outerShdw blurRad="38100" dist="38100" dir="2700000" algn="tl">
                  <a:srgbClr val="000000">
                    <a:alpha val="43137"/>
                  </a:srgbClr>
                </a:outerShdw>
              </a:effectLst>
            </a:rPr>
            <a:t>ACT</a:t>
          </a:r>
          <a:endParaRPr lang="en-BE" sz="2100" kern="1200" dirty="0">
            <a:effectLst>
              <a:outerShdw blurRad="38100" dist="38100" dir="2700000" algn="tl">
                <a:srgbClr val="000000">
                  <a:alpha val="43137"/>
                </a:srgbClr>
              </a:outerShdw>
            </a:effectLst>
          </a:endParaRPr>
        </a:p>
      </dsp:txBody>
      <dsp:txXfrm>
        <a:off x="770161" y="1763959"/>
        <a:ext cx="1000256" cy="1000256"/>
      </dsp:txXfrm>
    </dsp:sp>
    <dsp:sp modelId="{7183DCD2-E404-4447-8D49-52D3CFA1E87E}">
      <dsp:nvSpPr>
        <dsp:cNvPr id="0" name=""/>
        <dsp:cNvSpPr/>
      </dsp:nvSpPr>
      <dsp:spPr>
        <a:xfrm>
          <a:off x="706765" y="-110"/>
          <a:ext cx="2827722" cy="2827722"/>
        </a:xfrm>
        <a:prstGeom prst="circularArrow">
          <a:avLst>
            <a:gd name="adj1" fmla="val 6898"/>
            <a:gd name="adj2" fmla="val 465012"/>
            <a:gd name="adj3" fmla="val 11350847"/>
            <a:gd name="adj4" fmla="val 9784141"/>
            <a:gd name="adj5" fmla="val 8047"/>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0BB3F2B-87A4-4A3C-BD77-D971E8D97D04}">
      <dsp:nvSpPr>
        <dsp:cNvPr id="0" name=""/>
        <dsp:cNvSpPr/>
      </dsp:nvSpPr>
      <dsp:spPr>
        <a:xfrm>
          <a:off x="770161" y="63286"/>
          <a:ext cx="1000256" cy="1000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fr-BE" sz="2100" kern="1200" dirty="0">
              <a:effectLst>
                <a:outerShdw blurRad="38100" dist="38100" dir="2700000" algn="tl">
                  <a:srgbClr val="000000">
                    <a:alpha val="43137"/>
                  </a:srgbClr>
                </a:outerShdw>
              </a:effectLst>
            </a:rPr>
            <a:t>PLAN</a:t>
          </a:r>
          <a:endParaRPr lang="en-BE" sz="2100" kern="1200" dirty="0">
            <a:effectLst>
              <a:outerShdw blurRad="38100" dist="38100" dir="2700000" algn="tl">
                <a:srgbClr val="000000">
                  <a:alpha val="43137"/>
                </a:srgbClr>
              </a:outerShdw>
            </a:effectLst>
          </a:endParaRPr>
        </a:p>
      </dsp:txBody>
      <dsp:txXfrm>
        <a:off x="770161" y="63286"/>
        <a:ext cx="1000256" cy="1000256"/>
      </dsp:txXfrm>
    </dsp:sp>
    <dsp:sp modelId="{F027F5AF-374F-4480-9101-C8F477CD6087}">
      <dsp:nvSpPr>
        <dsp:cNvPr id="0" name=""/>
        <dsp:cNvSpPr/>
      </dsp:nvSpPr>
      <dsp:spPr>
        <a:xfrm>
          <a:off x="706765" y="-110"/>
          <a:ext cx="2827722" cy="2827722"/>
        </a:xfrm>
        <a:prstGeom prst="circularArrow">
          <a:avLst>
            <a:gd name="adj1" fmla="val 6898"/>
            <a:gd name="adj2" fmla="val 465012"/>
            <a:gd name="adj3" fmla="val 16750847"/>
            <a:gd name="adj4" fmla="val 15184141"/>
            <a:gd name="adj5" fmla="val 8047"/>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939EFE-0303-44F6-9A16-FD3B5E015DB1}" type="datetimeFigureOut">
              <a:rPr lang="en-GB" smtClean="0"/>
              <a:t>02/09/2025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F04766-77AF-4EBE-9704-229FD5F6AD6A}" type="slidenum">
              <a:rPr lang="en-GB" smtClean="0"/>
              <a:t>‹N°›</a:t>
            </a:fld>
            <a:endParaRPr lang="en-GB"/>
          </a:p>
        </p:txBody>
      </p:sp>
    </p:spTree>
    <p:extLst>
      <p:ext uri="{BB962C8B-B14F-4D97-AF65-F5344CB8AC3E}">
        <p14:creationId xmlns:p14="http://schemas.microsoft.com/office/powerpoint/2010/main" val="37889881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B926D1-0013-4A80-B64E-9D824EE65210}" type="datetimeFigureOut">
              <a:rPr lang="en-GB" smtClean="0"/>
              <a:t>02/09/2025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CF2995-AB43-4B7C-B8CD-9DC7C3692A9C}" type="slidenum">
              <a:rPr lang="en-GB" smtClean="0"/>
              <a:t>‹N°›</a:t>
            </a:fld>
            <a:endParaRPr lang="en-GB"/>
          </a:p>
        </p:txBody>
      </p:sp>
    </p:spTree>
    <p:extLst>
      <p:ext uri="{BB962C8B-B14F-4D97-AF65-F5344CB8AC3E}">
        <p14:creationId xmlns:p14="http://schemas.microsoft.com/office/powerpoint/2010/main" val="14607846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ikis.ec.europa.eu/spaces/ExactExternalWiki/pages/135299291/Greening+EU+Cooperation+Toolbox"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ikis.ec.europa.eu/display/ExactExternalWiki/2.1.5.+Greening+formulatio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ikis.ec.europa.eu/display/ExactExternalWiki/2.1.5.+Greening+formulatio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Greening EU Cooperation Toolbox - EXACT External Wiki - EN - EC Public Wiki</a:t>
            </a:r>
            <a:endParaRPr lang="en-US" dirty="0"/>
          </a:p>
        </p:txBody>
      </p:sp>
      <p:sp>
        <p:nvSpPr>
          <p:cNvPr id="4" name="Slide Number Placeholder 3"/>
          <p:cNvSpPr>
            <a:spLocks noGrp="1"/>
          </p:cNvSpPr>
          <p:nvPr>
            <p:ph type="sldNum" sz="quarter" idx="5"/>
          </p:nvPr>
        </p:nvSpPr>
        <p:spPr/>
        <p:txBody>
          <a:bodyPr/>
          <a:lstStyle/>
          <a:p>
            <a:fld id="{59CF2995-AB43-4B7C-B8CD-9DC7C3692A9C}" type="slidenum">
              <a:rPr lang="en-GB" smtClean="0"/>
              <a:t>2</a:t>
            </a:fld>
            <a:endParaRPr lang="en-GB"/>
          </a:p>
        </p:txBody>
      </p:sp>
    </p:spTree>
    <p:extLst>
      <p:ext uri="{BB962C8B-B14F-4D97-AF65-F5344CB8AC3E}">
        <p14:creationId xmlns:p14="http://schemas.microsoft.com/office/powerpoint/2010/main" val="4222959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56145-F833-78E2-EF96-E3988EF1693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017C498-4A2A-D8A0-7B45-B29AA852F93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36ED057-D4C0-DC62-8227-D641E663146D}"/>
              </a:ext>
            </a:extLst>
          </p:cNvPr>
          <p:cNvSpPr>
            <a:spLocks noGrp="1"/>
          </p:cNvSpPr>
          <p:nvPr>
            <p:ph type="body" idx="1"/>
          </p:nvPr>
        </p:nvSpPr>
        <p:spPr/>
        <p:txBody>
          <a:bodyPr/>
          <a:lstStyle/>
          <a:p>
            <a:endParaRPr lang="en-GB" dirty="0"/>
          </a:p>
        </p:txBody>
      </p:sp>
      <p:sp>
        <p:nvSpPr>
          <p:cNvPr id="4" name="Marcador de número de diapositiva 3">
            <a:extLst>
              <a:ext uri="{FF2B5EF4-FFF2-40B4-BE49-F238E27FC236}">
                <a16:creationId xmlns:a16="http://schemas.microsoft.com/office/drawing/2014/main" id="{67514F11-2DDE-6307-D4B6-5A465554BDBF}"/>
              </a:ext>
            </a:extLst>
          </p:cNvPr>
          <p:cNvSpPr>
            <a:spLocks noGrp="1"/>
          </p:cNvSpPr>
          <p:nvPr>
            <p:ph type="sldNum" sz="quarter" idx="5"/>
          </p:nvPr>
        </p:nvSpPr>
        <p:spPr/>
        <p:txBody>
          <a:bodyPr/>
          <a:lstStyle/>
          <a:p>
            <a:fld id="{59CF2995-AB43-4B7C-B8CD-9DC7C3692A9C}" type="slidenum">
              <a:rPr lang="en-GB" smtClean="0"/>
              <a:t>32</a:t>
            </a:fld>
            <a:endParaRPr lang="en-GB"/>
          </a:p>
        </p:txBody>
      </p:sp>
    </p:spTree>
    <p:extLst>
      <p:ext uri="{BB962C8B-B14F-4D97-AF65-F5344CB8AC3E}">
        <p14:creationId xmlns:p14="http://schemas.microsoft.com/office/powerpoint/2010/main" val="1570107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CRA: </a:t>
            </a:r>
            <a:r>
              <a:rPr lang="es-ES" dirty="0" err="1"/>
              <a:t>to</a:t>
            </a:r>
            <a:r>
              <a:rPr lang="es-ES" dirty="0"/>
              <a:t> </a:t>
            </a:r>
            <a:r>
              <a:rPr lang="es-ES" dirty="0" err="1"/>
              <a:t>assess</a:t>
            </a:r>
            <a:r>
              <a:rPr lang="es-ES" dirty="0"/>
              <a:t> </a:t>
            </a:r>
            <a:r>
              <a:rPr lang="es-ES" dirty="0" err="1"/>
              <a:t>which</a:t>
            </a:r>
            <a:r>
              <a:rPr lang="es-ES" dirty="0"/>
              <a:t> </a:t>
            </a:r>
            <a:r>
              <a:rPr lang="es-ES" dirty="0" err="1"/>
              <a:t>measures</a:t>
            </a:r>
            <a:r>
              <a:rPr lang="es-ES" dirty="0"/>
              <a:t> </a:t>
            </a:r>
            <a:r>
              <a:rPr lang="es-ES" dirty="0" err="1"/>
              <a:t>should</a:t>
            </a:r>
            <a:r>
              <a:rPr lang="es-ES" dirty="0"/>
              <a:t> be </a:t>
            </a:r>
            <a:r>
              <a:rPr lang="es-ES" dirty="0" err="1"/>
              <a:t>put</a:t>
            </a:r>
            <a:r>
              <a:rPr lang="es-ES" dirty="0"/>
              <a:t> in place</a:t>
            </a:r>
          </a:p>
          <a:p>
            <a:r>
              <a:rPr lang="es-ES" dirty="0" err="1"/>
              <a:t>Not</a:t>
            </a:r>
            <a:r>
              <a:rPr lang="es-ES" dirty="0"/>
              <a:t> </a:t>
            </a:r>
            <a:r>
              <a:rPr lang="es-ES" dirty="0" err="1"/>
              <a:t>all</a:t>
            </a:r>
            <a:r>
              <a:rPr lang="es-ES" dirty="0"/>
              <a:t> </a:t>
            </a:r>
            <a:r>
              <a:rPr lang="es-ES" dirty="0" err="1"/>
              <a:t>measures</a:t>
            </a:r>
            <a:r>
              <a:rPr lang="es-ES" dirty="0"/>
              <a:t> are </a:t>
            </a:r>
            <a:r>
              <a:rPr lang="es-ES" dirty="0" err="1"/>
              <a:t>to</a:t>
            </a:r>
            <a:r>
              <a:rPr lang="es-ES" dirty="0"/>
              <a:t> “</a:t>
            </a:r>
            <a:r>
              <a:rPr lang="es-ES" dirty="0" err="1"/>
              <a:t>climate</a:t>
            </a:r>
            <a:r>
              <a:rPr lang="es-ES" dirty="0"/>
              <a:t> </a:t>
            </a:r>
            <a:r>
              <a:rPr lang="es-ES" dirty="0" err="1"/>
              <a:t>proof</a:t>
            </a:r>
            <a:r>
              <a:rPr lang="es-ES" dirty="0"/>
              <a:t>” </a:t>
            </a:r>
            <a:r>
              <a:rPr lang="es-ES" dirty="0" err="1"/>
              <a:t>infrastructure</a:t>
            </a:r>
            <a:endParaRPr lang="es-ES" dirty="0"/>
          </a:p>
          <a:p>
            <a:r>
              <a:rPr lang="es-ES" dirty="0" err="1"/>
              <a:t>Not</a:t>
            </a:r>
            <a:r>
              <a:rPr lang="es-ES" dirty="0"/>
              <a:t> </a:t>
            </a:r>
            <a:r>
              <a:rPr lang="es-ES" dirty="0" err="1"/>
              <a:t>mandatory</a:t>
            </a:r>
            <a:r>
              <a:rPr lang="es-ES" dirty="0"/>
              <a:t>, Little </a:t>
            </a:r>
            <a:r>
              <a:rPr lang="es-ES" dirty="0" err="1"/>
              <a:t>legislation</a:t>
            </a:r>
            <a:r>
              <a:rPr lang="es-ES" dirty="0"/>
              <a:t>, </a:t>
            </a:r>
            <a:r>
              <a:rPr lang="es-ES" dirty="0" err="1"/>
              <a:t>useful</a:t>
            </a:r>
            <a:r>
              <a:rPr lang="es-ES" dirty="0"/>
              <a:t> </a:t>
            </a:r>
            <a:r>
              <a:rPr lang="es-ES" dirty="0" err="1"/>
              <a:t>to</a:t>
            </a:r>
            <a:r>
              <a:rPr lang="es-ES" dirty="0"/>
              <a:t> guide </a:t>
            </a:r>
            <a:r>
              <a:rPr lang="es-ES" dirty="0" err="1"/>
              <a:t>design</a:t>
            </a:r>
            <a:r>
              <a:rPr lang="es-ES" dirty="0"/>
              <a:t>. </a:t>
            </a:r>
            <a:r>
              <a:rPr lang="es-ES" dirty="0" err="1"/>
              <a:t>Not</a:t>
            </a:r>
            <a:r>
              <a:rPr lang="es-ES" dirty="0"/>
              <a:t> </a:t>
            </a:r>
            <a:r>
              <a:rPr lang="es-ES" dirty="0" err="1"/>
              <a:t>common</a:t>
            </a:r>
            <a:r>
              <a:rPr lang="es-ES" dirty="0"/>
              <a:t> at </a:t>
            </a:r>
            <a:r>
              <a:rPr lang="es-ES" dirty="0" err="1"/>
              <a:t>project</a:t>
            </a:r>
            <a:r>
              <a:rPr lang="es-ES" dirty="0"/>
              <a:t> </a:t>
            </a:r>
            <a:r>
              <a:rPr lang="es-ES" dirty="0" err="1"/>
              <a:t>level</a:t>
            </a:r>
            <a:r>
              <a:rPr lang="es-ES" dirty="0"/>
              <a:t>.</a:t>
            </a:r>
          </a:p>
          <a:p>
            <a:r>
              <a:rPr lang="es-ES" dirty="0" err="1"/>
              <a:t>Some</a:t>
            </a:r>
            <a:r>
              <a:rPr lang="es-ES" dirty="0"/>
              <a:t> </a:t>
            </a:r>
            <a:r>
              <a:rPr lang="es-ES" dirty="0" err="1"/>
              <a:t>projects</a:t>
            </a:r>
            <a:r>
              <a:rPr lang="es-ES" dirty="0"/>
              <a:t> </a:t>
            </a:r>
            <a:r>
              <a:rPr lang="es-ES" dirty="0" err="1"/>
              <a:t>designed</a:t>
            </a:r>
            <a:r>
              <a:rPr lang="es-ES" dirty="0"/>
              <a:t> </a:t>
            </a:r>
            <a:r>
              <a:rPr lang="es-ES" dirty="0" err="1"/>
              <a:t>CRAs</a:t>
            </a:r>
            <a:r>
              <a:rPr lang="es-ES" dirty="0"/>
              <a:t> </a:t>
            </a:r>
            <a:r>
              <a:rPr lang="es-ES" dirty="0" err="1"/>
              <a:t>e.g</a:t>
            </a:r>
            <a:r>
              <a:rPr lang="es-ES" dirty="0"/>
              <a:t>. Mauritania at regional </a:t>
            </a:r>
            <a:r>
              <a:rPr lang="es-ES" dirty="0" err="1"/>
              <a:t>level</a:t>
            </a:r>
            <a:r>
              <a:rPr lang="es-ES" dirty="0"/>
              <a:t> (</a:t>
            </a:r>
            <a:r>
              <a:rPr lang="es-ES" dirty="0" err="1"/>
              <a:t>also</a:t>
            </a:r>
            <a:r>
              <a:rPr lang="es-ES" dirty="0"/>
              <a:t> Sao Tomé)…</a:t>
            </a:r>
            <a:r>
              <a:rPr lang="es-ES" dirty="0" err="1"/>
              <a:t>indicating</a:t>
            </a:r>
            <a:r>
              <a:rPr lang="es-ES" dirty="0"/>
              <a:t> </a:t>
            </a:r>
            <a:r>
              <a:rPr lang="es-ES" dirty="0" err="1"/>
              <a:t>what</a:t>
            </a:r>
            <a:r>
              <a:rPr lang="es-ES" dirty="0"/>
              <a:t> </a:t>
            </a:r>
            <a:r>
              <a:rPr lang="es-ES" dirty="0" err="1"/>
              <a:t>projects</a:t>
            </a:r>
            <a:r>
              <a:rPr lang="es-ES" dirty="0"/>
              <a:t> Will be </a:t>
            </a:r>
            <a:r>
              <a:rPr lang="es-ES" dirty="0" err="1"/>
              <a:t>following</a:t>
            </a:r>
            <a:endParaRPr lang="es-ES" dirty="0"/>
          </a:p>
          <a:p>
            <a:r>
              <a:rPr lang="es-ES" dirty="0" err="1"/>
              <a:t>Some</a:t>
            </a:r>
            <a:r>
              <a:rPr lang="es-ES" dirty="0"/>
              <a:t> </a:t>
            </a:r>
            <a:r>
              <a:rPr lang="es-ES" dirty="0" err="1"/>
              <a:t>IFIs</a:t>
            </a:r>
            <a:r>
              <a:rPr lang="es-ES" dirty="0"/>
              <a:t> do </a:t>
            </a:r>
            <a:r>
              <a:rPr lang="es-ES" dirty="0" err="1"/>
              <a:t>have</a:t>
            </a:r>
            <a:r>
              <a:rPr lang="es-ES" dirty="0"/>
              <a:t> </a:t>
            </a:r>
            <a:r>
              <a:rPr lang="es-ES" dirty="0" err="1"/>
              <a:t>climate</a:t>
            </a:r>
            <a:r>
              <a:rPr lang="es-ES" dirty="0"/>
              <a:t> </a:t>
            </a:r>
            <a:r>
              <a:rPr lang="es-ES" dirty="0" err="1"/>
              <a:t>proofing</a:t>
            </a:r>
            <a:r>
              <a:rPr lang="es-ES" dirty="0"/>
              <a:t> standard</a:t>
            </a:r>
            <a:endParaRPr lang="en-IE" dirty="0"/>
          </a:p>
        </p:txBody>
      </p:sp>
      <p:sp>
        <p:nvSpPr>
          <p:cNvPr id="4" name="Slide Number Placeholder 3"/>
          <p:cNvSpPr>
            <a:spLocks noGrp="1"/>
          </p:cNvSpPr>
          <p:nvPr>
            <p:ph type="sldNum" sz="quarter" idx="5"/>
          </p:nvPr>
        </p:nvSpPr>
        <p:spPr/>
        <p:txBody>
          <a:bodyPr/>
          <a:lstStyle/>
          <a:p>
            <a:fld id="{59CF2995-AB43-4B7C-B8CD-9DC7C3692A9C}" type="slidenum">
              <a:rPr lang="en-GB" smtClean="0"/>
              <a:t>33</a:t>
            </a:fld>
            <a:endParaRPr lang="en-GB"/>
          </a:p>
        </p:txBody>
      </p:sp>
    </p:spTree>
    <p:extLst>
      <p:ext uri="{BB962C8B-B14F-4D97-AF65-F5344CB8AC3E}">
        <p14:creationId xmlns:p14="http://schemas.microsoft.com/office/powerpoint/2010/main" val="1804185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a:t>If</a:t>
            </a:r>
            <a:r>
              <a:rPr lang="es-ES" dirty="0"/>
              <a:t> </a:t>
            </a:r>
            <a:r>
              <a:rPr lang="es-ES" dirty="0" err="1"/>
              <a:t>we</a:t>
            </a:r>
            <a:r>
              <a:rPr lang="es-ES" dirty="0"/>
              <a:t> use </a:t>
            </a:r>
            <a:r>
              <a:rPr lang="es-ES" dirty="0" err="1"/>
              <a:t>national</a:t>
            </a:r>
            <a:r>
              <a:rPr lang="es-ES" dirty="0"/>
              <a:t> </a:t>
            </a:r>
            <a:r>
              <a:rPr lang="es-ES" dirty="0" err="1"/>
              <a:t>systems</a:t>
            </a:r>
            <a:r>
              <a:rPr lang="es-ES" dirty="0"/>
              <a:t>, </a:t>
            </a:r>
            <a:r>
              <a:rPr lang="es-ES" dirty="0" err="1"/>
              <a:t>this</a:t>
            </a:r>
            <a:r>
              <a:rPr lang="es-ES" dirty="0"/>
              <a:t> Will </a:t>
            </a:r>
            <a:r>
              <a:rPr lang="es-ES" dirty="0" err="1"/>
              <a:t>normally</a:t>
            </a:r>
            <a:r>
              <a:rPr lang="es-ES" dirty="0"/>
              <a:t> </a:t>
            </a:r>
            <a:r>
              <a:rPr lang="es-ES" dirty="0" err="1"/>
              <a:t>not</a:t>
            </a:r>
            <a:r>
              <a:rPr lang="es-ES" dirty="0"/>
              <a:t> be </a:t>
            </a:r>
            <a:r>
              <a:rPr lang="es-ES" dirty="0" err="1"/>
              <a:t>required</a:t>
            </a:r>
            <a:endParaRPr lang="en-IE" dirty="0"/>
          </a:p>
        </p:txBody>
      </p:sp>
      <p:sp>
        <p:nvSpPr>
          <p:cNvPr id="4" name="Slide Number Placeholder 3"/>
          <p:cNvSpPr>
            <a:spLocks noGrp="1"/>
          </p:cNvSpPr>
          <p:nvPr>
            <p:ph type="sldNum" sz="quarter" idx="5"/>
          </p:nvPr>
        </p:nvSpPr>
        <p:spPr/>
        <p:txBody>
          <a:bodyPr/>
          <a:lstStyle/>
          <a:p>
            <a:fld id="{59CF2995-AB43-4B7C-B8CD-9DC7C3692A9C}" type="slidenum">
              <a:rPr lang="en-GB" smtClean="0"/>
              <a:t>34</a:t>
            </a:fld>
            <a:endParaRPr lang="en-GB"/>
          </a:p>
        </p:txBody>
      </p:sp>
    </p:spTree>
    <p:extLst>
      <p:ext uri="{BB962C8B-B14F-4D97-AF65-F5344CB8AC3E}">
        <p14:creationId xmlns:p14="http://schemas.microsoft.com/office/powerpoint/2010/main" val="571750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Key: concept </a:t>
            </a:r>
            <a:r>
              <a:rPr lang="es-ES" dirty="0" err="1"/>
              <a:t>of</a:t>
            </a:r>
            <a:r>
              <a:rPr lang="es-ES" dirty="0"/>
              <a:t> </a:t>
            </a:r>
            <a:r>
              <a:rPr lang="es-ES" dirty="0" err="1"/>
              <a:t>uncertainty</a:t>
            </a:r>
            <a:r>
              <a:rPr lang="es-ES" dirty="0"/>
              <a:t>. </a:t>
            </a:r>
          </a:p>
          <a:p>
            <a:r>
              <a:rPr lang="es-ES" dirty="0"/>
              <a:t>In </a:t>
            </a:r>
            <a:r>
              <a:rPr lang="es-ES" dirty="0" err="1"/>
              <a:t>absence</a:t>
            </a:r>
            <a:r>
              <a:rPr lang="es-ES" dirty="0"/>
              <a:t> </a:t>
            </a:r>
            <a:r>
              <a:rPr lang="es-ES" dirty="0" err="1"/>
              <a:t>of</a:t>
            </a:r>
            <a:r>
              <a:rPr lang="es-ES" dirty="0"/>
              <a:t> </a:t>
            </a:r>
            <a:r>
              <a:rPr lang="es-ES" dirty="0" err="1"/>
              <a:t>clear</a:t>
            </a:r>
            <a:r>
              <a:rPr lang="es-ES" dirty="0"/>
              <a:t> </a:t>
            </a:r>
            <a:r>
              <a:rPr lang="es-ES" dirty="0" err="1"/>
              <a:t>risk</a:t>
            </a:r>
            <a:r>
              <a:rPr lang="es-ES" dirty="0"/>
              <a:t>: no </a:t>
            </a:r>
            <a:r>
              <a:rPr lang="es-ES" dirty="0" err="1"/>
              <a:t>regret</a:t>
            </a:r>
            <a:r>
              <a:rPr lang="es-ES" dirty="0"/>
              <a:t> </a:t>
            </a:r>
            <a:r>
              <a:rPr lang="es-ES" dirty="0" err="1"/>
              <a:t>or</a:t>
            </a:r>
            <a:r>
              <a:rPr lang="es-ES" dirty="0"/>
              <a:t> </a:t>
            </a:r>
            <a:r>
              <a:rPr lang="es-ES" dirty="0" err="1"/>
              <a:t>low</a:t>
            </a:r>
            <a:r>
              <a:rPr lang="es-ES" dirty="0"/>
              <a:t> </a:t>
            </a:r>
            <a:r>
              <a:rPr lang="es-ES" dirty="0" err="1"/>
              <a:t>regret</a:t>
            </a:r>
            <a:r>
              <a:rPr lang="es-ES" dirty="0"/>
              <a:t> </a:t>
            </a:r>
            <a:r>
              <a:rPr lang="es-ES" dirty="0" err="1"/>
              <a:t>measures</a:t>
            </a:r>
            <a:endParaRPr lang="es-ES" dirty="0"/>
          </a:p>
          <a:p>
            <a:r>
              <a:rPr lang="es-ES" dirty="0" err="1"/>
              <a:t>Examples</a:t>
            </a:r>
            <a:r>
              <a:rPr lang="es-ES" dirty="0"/>
              <a:t> </a:t>
            </a:r>
            <a:r>
              <a:rPr lang="es-ES" dirty="0" err="1"/>
              <a:t>of</a:t>
            </a:r>
            <a:r>
              <a:rPr lang="es-ES" dirty="0"/>
              <a:t> </a:t>
            </a:r>
            <a:r>
              <a:rPr lang="es-ES" dirty="0" err="1"/>
              <a:t>measures</a:t>
            </a:r>
            <a:r>
              <a:rPr lang="es-ES" dirty="0"/>
              <a:t>:</a:t>
            </a:r>
          </a:p>
          <a:p>
            <a:pPr marL="171450" indent="-171450">
              <a:buFontTx/>
              <a:buChar char="-"/>
            </a:pPr>
            <a:r>
              <a:rPr lang="es-ES" dirty="0" err="1"/>
              <a:t>Capacity</a:t>
            </a:r>
            <a:r>
              <a:rPr lang="es-ES" dirty="0"/>
              <a:t> </a:t>
            </a:r>
            <a:r>
              <a:rPr lang="es-ES" dirty="0" err="1"/>
              <a:t>building</a:t>
            </a:r>
            <a:endParaRPr lang="es-ES" dirty="0"/>
          </a:p>
          <a:p>
            <a:pPr marL="171450" indent="-171450">
              <a:buFontTx/>
              <a:buChar char="-"/>
            </a:pPr>
            <a:r>
              <a:rPr lang="es-ES" dirty="0" err="1"/>
              <a:t>Early</a:t>
            </a:r>
            <a:r>
              <a:rPr lang="es-ES" dirty="0"/>
              <a:t> </a:t>
            </a:r>
            <a:r>
              <a:rPr lang="es-ES" dirty="0" err="1"/>
              <a:t>warning</a:t>
            </a:r>
            <a:r>
              <a:rPr lang="es-ES" dirty="0"/>
              <a:t> </a:t>
            </a:r>
            <a:r>
              <a:rPr lang="es-ES" dirty="0" err="1"/>
              <a:t>systems</a:t>
            </a:r>
            <a:endParaRPr lang="es-ES" dirty="0"/>
          </a:p>
          <a:p>
            <a:pPr marL="171450" indent="-171450">
              <a:buFontTx/>
              <a:buChar char="-"/>
            </a:pPr>
            <a:endParaRPr lang="es-ES" dirty="0"/>
          </a:p>
          <a:p>
            <a:pPr marL="171450" indent="-171450">
              <a:buFontTx/>
              <a:buChar char="-"/>
            </a:pPr>
            <a:r>
              <a:rPr lang="es-ES" dirty="0" err="1"/>
              <a:t>Agroforestry</a:t>
            </a:r>
            <a:r>
              <a:rPr lang="es-ES" dirty="0"/>
              <a:t> (</a:t>
            </a:r>
            <a:r>
              <a:rPr lang="es-ES" dirty="0" err="1"/>
              <a:t>image</a:t>
            </a:r>
            <a:r>
              <a:rPr lang="es-ES" dirty="0"/>
              <a:t>)</a:t>
            </a:r>
          </a:p>
        </p:txBody>
      </p:sp>
      <p:sp>
        <p:nvSpPr>
          <p:cNvPr id="4" name="Slide Number Placeholder 3"/>
          <p:cNvSpPr>
            <a:spLocks noGrp="1"/>
          </p:cNvSpPr>
          <p:nvPr>
            <p:ph type="sldNum" sz="quarter" idx="5"/>
          </p:nvPr>
        </p:nvSpPr>
        <p:spPr/>
        <p:txBody>
          <a:bodyPr/>
          <a:lstStyle/>
          <a:p>
            <a:fld id="{59CF2995-AB43-4B7C-B8CD-9DC7C3692A9C}" type="slidenum">
              <a:rPr lang="en-GB" smtClean="0"/>
              <a:t>35</a:t>
            </a:fld>
            <a:endParaRPr lang="en-GB"/>
          </a:p>
        </p:txBody>
      </p:sp>
    </p:spTree>
    <p:extLst>
      <p:ext uri="{BB962C8B-B14F-4D97-AF65-F5344CB8AC3E}">
        <p14:creationId xmlns:p14="http://schemas.microsoft.com/office/powerpoint/2010/main" val="364477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9CF2995-AB43-4B7C-B8CD-9DC7C3692A9C}" type="slidenum">
              <a:rPr lang="en-GB" smtClean="0"/>
              <a:t>47</a:t>
            </a:fld>
            <a:endParaRPr lang="en-GB"/>
          </a:p>
        </p:txBody>
      </p:sp>
    </p:spTree>
    <p:extLst>
      <p:ext uri="{BB962C8B-B14F-4D97-AF65-F5344CB8AC3E}">
        <p14:creationId xmlns:p14="http://schemas.microsoft.com/office/powerpoint/2010/main" val="4068537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2.1.5. Greening formulation - EXACT External Wiki - EN - EC Public Wiki</a:t>
            </a:r>
            <a:endParaRPr lang="en-US" dirty="0"/>
          </a:p>
          <a:p>
            <a:endParaRPr lang="en-US" dirty="0"/>
          </a:p>
          <a:p>
            <a:pPr marL="269875" indent="-269875" defTabSz="685800">
              <a:spcAft>
                <a:spcPts val="1350"/>
              </a:spcAft>
            </a:pPr>
            <a:r>
              <a:rPr lang="en-US" sz="1200" dirty="0" err="1"/>
              <a:t>Maximise</a:t>
            </a:r>
            <a:r>
              <a:rPr lang="en-US" sz="1200" dirty="0"/>
              <a:t> opportunities and </a:t>
            </a:r>
            <a:r>
              <a:rPr lang="en-US" sz="1200" dirty="0" err="1"/>
              <a:t>minimise</a:t>
            </a:r>
            <a:r>
              <a:rPr lang="en-US" sz="1200" dirty="0"/>
              <a:t> risks!</a:t>
            </a:r>
          </a:p>
          <a:p>
            <a:pPr marL="269875" indent="-269875" defTabSz="685800">
              <a:spcAft>
                <a:spcPts val="1350"/>
              </a:spcAft>
            </a:pPr>
            <a:r>
              <a:rPr lang="en-US" sz="1200" dirty="0"/>
              <a:t>Opportunities to contribute to env/cc objectives - Green whenever possible!</a:t>
            </a:r>
          </a:p>
          <a:p>
            <a:pPr marL="269875" indent="-269875" defTabSz="685800">
              <a:spcAft>
                <a:spcPts val="1350"/>
              </a:spcAft>
            </a:pPr>
            <a:r>
              <a:rPr lang="en-US" sz="1200" dirty="0"/>
              <a:t>Be explicit!</a:t>
            </a:r>
          </a:p>
          <a:p>
            <a:pPr marL="269875" indent="-269875" defTabSz="685800">
              <a:spcAft>
                <a:spcPts val="1350"/>
              </a:spcAft>
            </a:pPr>
            <a:r>
              <a:rPr lang="en-US" sz="1200" dirty="0"/>
              <a:t>Avoid excluded activities</a:t>
            </a:r>
          </a:p>
          <a:p>
            <a:pPr marL="269875" indent="-269875" defTabSz="685800">
              <a:spcAft>
                <a:spcPts val="1350"/>
              </a:spcAft>
            </a:pPr>
            <a:r>
              <a:rPr lang="en-US" sz="1200" dirty="0"/>
              <a:t>DNH as bare minimum</a:t>
            </a:r>
          </a:p>
          <a:p>
            <a:pPr marL="269875" indent="-269875" defTabSz="685800">
              <a:spcAft>
                <a:spcPts val="1350"/>
              </a:spcAft>
            </a:pPr>
            <a:r>
              <a:rPr lang="en-US" sz="1200" dirty="0"/>
              <a:t>Risk management: ensure environmental sustainability and climate proofing</a:t>
            </a:r>
          </a:p>
          <a:p>
            <a:pPr marL="269875" indent="-269875" defTabSz="685800">
              <a:spcAft>
                <a:spcPts val="1350"/>
              </a:spcAft>
            </a:pPr>
            <a:r>
              <a:rPr lang="en-US" sz="1200" dirty="0">
                <a:solidFill>
                  <a:srgbClr val="00B050"/>
                </a:solidFill>
              </a:rPr>
              <a:t>Greening should be a starting point</a:t>
            </a:r>
            <a:r>
              <a:rPr lang="en-US" sz="1200" dirty="0"/>
              <a:t>, not an after-thought!</a:t>
            </a:r>
          </a:p>
          <a:p>
            <a:endParaRPr lang="en-US" dirty="0"/>
          </a:p>
        </p:txBody>
      </p:sp>
      <p:sp>
        <p:nvSpPr>
          <p:cNvPr id="4" name="Slide Number Placeholder 3"/>
          <p:cNvSpPr>
            <a:spLocks noGrp="1"/>
          </p:cNvSpPr>
          <p:nvPr>
            <p:ph type="sldNum" sz="quarter" idx="5"/>
          </p:nvPr>
        </p:nvSpPr>
        <p:spPr/>
        <p:txBody>
          <a:bodyPr/>
          <a:lstStyle/>
          <a:p>
            <a:fld id="{59CF2995-AB43-4B7C-B8CD-9DC7C3692A9C}" type="slidenum">
              <a:rPr lang="en-GB" smtClean="0"/>
              <a:t>4</a:t>
            </a:fld>
            <a:endParaRPr lang="en-GB"/>
          </a:p>
        </p:txBody>
      </p:sp>
    </p:spTree>
    <p:extLst>
      <p:ext uri="{BB962C8B-B14F-4D97-AF65-F5344CB8AC3E}">
        <p14:creationId xmlns:p14="http://schemas.microsoft.com/office/powerpoint/2010/main" val="1264447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001A9-8CFD-0B1A-2F30-355EF034A5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4C65EB-6C5C-493B-AED1-C59CB99F6A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2E64B2-E7B1-1F6A-48E3-937F6C4514A3}"/>
              </a:ext>
            </a:extLst>
          </p:cNvPr>
          <p:cNvSpPr>
            <a:spLocks noGrp="1"/>
          </p:cNvSpPr>
          <p:nvPr>
            <p:ph type="body" idx="1"/>
          </p:nvPr>
        </p:nvSpPr>
        <p:spPr/>
        <p:txBody>
          <a:bodyPr/>
          <a:lstStyle/>
          <a:p>
            <a:r>
              <a:rPr lang="en-US" dirty="0">
                <a:hlinkClick r:id="rId3"/>
              </a:rPr>
              <a:t>2.1.5. Greening formulation - EXACT External Wiki - EN - EC Public Wiki</a:t>
            </a:r>
            <a:endParaRPr lang="en-US" dirty="0"/>
          </a:p>
          <a:p>
            <a:endParaRPr lang="en-US" dirty="0"/>
          </a:p>
          <a:p>
            <a:pPr marL="269875" indent="-269875" defTabSz="685800">
              <a:spcAft>
                <a:spcPts val="1350"/>
              </a:spcAft>
            </a:pPr>
            <a:r>
              <a:rPr lang="en-US" sz="1200" dirty="0" err="1"/>
              <a:t>Maximise</a:t>
            </a:r>
            <a:r>
              <a:rPr lang="en-US" sz="1200" dirty="0"/>
              <a:t> opportunities and </a:t>
            </a:r>
            <a:r>
              <a:rPr lang="en-US" sz="1200" dirty="0" err="1"/>
              <a:t>minimise</a:t>
            </a:r>
            <a:r>
              <a:rPr lang="en-US" sz="1200" dirty="0"/>
              <a:t> risks!</a:t>
            </a:r>
          </a:p>
          <a:p>
            <a:pPr marL="269875" indent="-269875" defTabSz="685800">
              <a:spcAft>
                <a:spcPts val="1350"/>
              </a:spcAft>
            </a:pPr>
            <a:r>
              <a:rPr lang="en-US" sz="1200" dirty="0"/>
              <a:t>Opportunities to contribute to env/cc objectives - Green whenever possible!</a:t>
            </a:r>
          </a:p>
          <a:p>
            <a:pPr marL="269875" indent="-269875" defTabSz="685800">
              <a:spcAft>
                <a:spcPts val="1350"/>
              </a:spcAft>
            </a:pPr>
            <a:r>
              <a:rPr lang="en-US" sz="1200" dirty="0"/>
              <a:t>Be explicit!</a:t>
            </a:r>
          </a:p>
          <a:p>
            <a:pPr marL="269875" indent="-269875" defTabSz="685800">
              <a:spcAft>
                <a:spcPts val="1350"/>
              </a:spcAft>
            </a:pPr>
            <a:r>
              <a:rPr lang="en-US" sz="1200" dirty="0"/>
              <a:t>Avoid excluded activities</a:t>
            </a:r>
          </a:p>
          <a:p>
            <a:pPr marL="269875" indent="-269875" defTabSz="685800">
              <a:spcAft>
                <a:spcPts val="1350"/>
              </a:spcAft>
            </a:pPr>
            <a:r>
              <a:rPr lang="en-US" sz="1200" dirty="0"/>
              <a:t>DNH as bare minimum</a:t>
            </a:r>
          </a:p>
          <a:p>
            <a:pPr marL="269875" indent="-269875" defTabSz="685800">
              <a:spcAft>
                <a:spcPts val="1350"/>
              </a:spcAft>
            </a:pPr>
            <a:r>
              <a:rPr lang="en-US" sz="1200" dirty="0"/>
              <a:t>Risk management: ensure environmental sustainability and climate proofing</a:t>
            </a:r>
          </a:p>
          <a:p>
            <a:pPr marL="269875" indent="-269875" defTabSz="685800">
              <a:spcAft>
                <a:spcPts val="1350"/>
              </a:spcAft>
            </a:pPr>
            <a:r>
              <a:rPr lang="en-US" sz="1200" dirty="0">
                <a:solidFill>
                  <a:srgbClr val="00B050"/>
                </a:solidFill>
              </a:rPr>
              <a:t>Greening should be a starting point</a:t>
            </a:r>
            <a:r>
              <a:rPr lang="en-US" sz="1200" dirty="0"/>
              <a:t>, not an after-thought!</a:t>
            </a:r>
          </a:p>
          <a:p>
            <a:endParaRPr lang="en-US" dirty="0"/>
          </a:p>
        </p:txBody>
      </p:sp>
      <p:sp>
        <p:nvSpPr>
          <p:cNvPr id="4" name="Slide Number Placeholder 3">
            <a:extLst>
              <a:ext uri="{FF2B5EF4-FFF2-40B4-BE49-F238E27FC236}">
                <a16:creationId xmlns:a16="http://schemas.microsoft.com/office/drawing/2014/main" id="{C19C7A3A-7F85-F47C-C7EF-7161E40C5C73}"/>
              </a:ext>
            </a:extLst>
          </p:cNvPr>
          <p:cNvSpPr>
            <a:spLocks noGrp="1"/>
          </p:cNvSpPr>
          <p:nvPr>
            <p:ph type="sldNum" sz="quarter" idx="5"/>
          </p:nvPr>
        </p:nvSpPr>
        <p:spPr/>
        <p:txBody>
          <a:bodyPr/>
          <a:lstStyle/>
          <a:p>
            <a:fld id="{59CF2995-AB43-4B7C-B8CD-9DC7C3692A9C}" type="slidenum">
              <a:rPr lang="en-GB" smtClean="0"/>
              <a:t>6</a:t>
            </a:fld>
            <a:endParaRPr lang="en-GB"/>
          </a:p>
        </p:txBody>
      </p:sp>
    </p:spTree>
    <p:extLst>
      <p:ext uri="{BB962C8B-B14F-4D97-AF65-F5344CB8AC3E}">
        <p14:creationId xmlns:p14="http://schemas.microsoft.com/office/powerpoint/2010/main" val="1869549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26A87-D4FE-ECA1-5EB3-E6414D8C78A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3F59076-8AA9-0645-701B-312AF12262A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0937154-CD47-FE5B-5D40-6902D8811852}"/>
              </a:ext>
            </a:extLst>
          </p:cNvPr>
          <p:cNvSpPr>
            <a:spLocks noGrp="1"/>
          </p:cNvSpPr>
          <p:nvPr>
            <p:ph type="body" idx="1"/>
          </p:nvPr>
        </p:nvSpPr>
        <p:spPr/>
        <p:txBody>
          <a:bodyPr/>
          <a:lstStyle/>
          <a:p>
            <a:endParaRPr lang="en-GB" dirty="0"/>
          </a:p>
        </p:txBody>
      </p:sp>
      <p:sp>
        <p:nvSpPr>
          <p:cNvPr id="4" name="Marcador de número de diapositiva 3">
            <a:extLst>
              <a:ext uri="{FF2B5EF4-FFF2-40B4-BE49-F238E27FC236}">
                <a16:creationId xmlns:a16="http://schemas.microsoft.com/office/drawing/2014/main" id="{18829D95-37CD-E3C3-D7E8-51BB5AF1009C}"/>
              </a:ext>
            </a:extLst>
          </p:cNvPr>
          <p:cNvSpPr>
            <a:spLocks noGrp="1"/>
          </p:cNvSpPr>
          <p:nvPr>
            <p:ph type="sldNum" sz="quarter" idx="5"/>
          </p:nvPr>
        </p:nvSpPr>
        <p:spPr/>
        <p:txBody>
          <a:bodyPr/>
          <a:lstStyle/>
          <a:p>
            <a:fld id="{59CF2995-AB43-4B7C-B8CD-9DC7C3692A9C}" type="slidenum">
              <a:rPr lang="en-GB" smtClean="0"/>
              <a:t>7</a:t>
            </a:fld>
            <a:endParaRPr lang="en-GB"/>
          </a:p>
        </p:txBody>
      </p:sp>
    </p:spTree>
    <p:extLst>
      <p:ext uri="{BB962C8B-B14F-4D97-AF65-F5344CB8AC3E}">
        <p14:creationId xmlns:p14="http://schemas.microsoft.com/office/powerpoint/2010/main" val="2653007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2438" y="1241425"/>
            <a:ext cx="5953125" cy="3349625"/>
          </a:xfrm>
        </p:spPr>
      </p:sp>
      <p:sp>
        <p:nvSpPr>
          <p:cNvPr id="3" name="Notes Placeholder 2"/>
          <p:cNvSpPr>
            <a:spLocks noGrp="1"/>
          </p:cNvSpPr>
          <p:nvPr>
            <p:ph type="body" idx="1"/>
          </p:nvPr>
        </p:nvSpPr>
        <p:spPr/>
        <p:txBody>
          <a:bodyPr/>
          <a:lstStyle/>
          <a:p>
            <a:endParaRPr lang="en-GB" sz="1000" dirty="0"/>
          </a:p>
        </p:txBody>
      </p:sp>
      <p:sp>
        <p:nvSpPr>
          <p:cNvPr id="4" name="Slide Number Placeholder 3"/>
          <p:cNvSpPr>
            <a:spLocks noGrp="1"/>
          </p:cNvSpPr>
          <p:nvPr>
            <p:ph type="sldNum" sz="quarter" idx="10"/>
          </p:nvPr>
        </p:nvSpPr>
        <p:spPr/>
        <p:txBody>
          <a:bodyPr/>
          <a:lstStyle/>
          <a:p>
            <a:fld id="{651FE5D4-4C9C-49AB-8FD2-860FB569E349}" type="slidenum">
              <a:rPr lang="fr-BE" smtClean="0">
                <a:solidFill>
                  <a:prstClr val="black"/>
                </a:solidFill>
              </a:rPr>
              <a:pPr/>
              <a:t>12</a:t>
            </a:fld>
            <a:endParaRPr lang="fr-BE">
              <a:solidFill>
                <a:prstClr val="black"/>
              </a:solidFill>
            </a:endParaRPr>
          </a:p>
        </p:txBody>
      </p:sp>
    </p:spTree>
    <p:extLst>
      <p:ext uri="{BB962C8B-B14F-4D97-AF65-F5344CB8AC3E}">
        <p14:creationId xmlns:p14="http://schemas.microsoft.com/office/powerpoint/2010/main" val="269792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2438" y="1241425"/>
            <a:ext cx="5953125" cy="3349625"/>
          </a:xfrm>
        </p:spPr>
      </p:sp>
      <p:sp>
        <p:nvSpPr>
          <p:cNvPr id="3" name="Notes Placeholder 2"/>
          <p:cNvSpPr>
            <a:spLocks noGrp="1"/>
          </p:cNvSpPr>
          <p:nvPr>
            <p:ph type="body" idx="1"/>
          </p:nvPr>
        </p:nvSpPr>
        <p:spPr/>
        <p:txBody>
          <a:bodyPr/>
          <a:lstStyle/>
          <a:p>
            <a:endParaRPr lang="en-GB" sz="1000" dirty="0"/>
          </a:p>
        </p:txBody>
      </p:sp>
      <p:sp>
        <p:nvSpPr>
          <p:cNvPr id="4" name="Slide Number Placeholder 3"/>
          <p:cNvSpPr>
            <a:spLocks noGrp="1"/>
          </p:cNvSpPr>
          <p:nvPr>
            <p:ph type="sldNum" sz="quarter" idx="10"/>
          </p:nvPr>
        </p:nvSpPr>
        <p:spPr/>
        <p:txBody>
          <a:bodyPr/>
          <a:lstStyle/>
          <a:p>
            <a:fld id="{651FE5D4-4C9C-49AB-8FD2-860FB569E349}" type="slidenum">
              <a:rPr lang="fr-BE" smtClean="0">
                <a:solidFill>
                  <a:prstClr val="black"/>
                </a:solidFill>
              </a:rPr>
              <a:pPr/>
              <a:t>13</a:t>
            </a:fld>
            <a:endParaRPr lang="fr-BE">
              <a:solidFill>
                <a:prstClr val="black"/>
              </a:solidFill>
            </a:endParaRPr>
          </a:p>
        </p:txBody>
      </p:sp>
    </p:spTree>
    <p:extLst>
      <p:ext uri="{BB962C8B-B14F-4D97-AF65-F5344CB8AC3E}">
        <p14:creationId xmlns:p14="http://schemas.microsoft.com/office/powerpoint/2010/main" val="3269660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59CF2995-AB43-4B7C-B8CD-9DC7C3692A9C}" type="slidenum">
              <a:rPr lang="en-GB" smtClean="0"/>
              <a:t>19</a:t>
            </a:fld>
            <a:endParaRPr lang="en-GB"/>
          </a:p>
        </p:txBody>
      </p:sp>
    </p:spTree>
    <p:extLst>
      <p:ext uri="{BB962C8B-B14F-4D97-AF65-F5344CB8AC3E}">
        <p14:creationId xmlns:p14="http://schemas.microsoft.com/office/powerpoint/2010/main" val="3372210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FIND AN ILLUSTRATION</a:t>
            </a:r>
          </a:p>
        </p:txBody>
      </p:sp>
      <p:sp>
        <p:nvSpPr>
          <p:cNvPr id="4" name="Marcador de número de diapositiva 3"/>
          <p:cNvSpPr>
            <a:spLocks noGrp="1"/>
          </p:cNvSpPr>
          <p:nvPr>
            <p:ph type="sldNum" sz="quarter" idx="5"/>
          </p:nvPr>
        </p:nvSpPr>
        <p:spPr/>
        <p:txBody>
          <a:bodyPr/>
          <a:lstStyle/>
          <a:p>
            <a:fld id="{59CF2995-AB43-4B7C-B8CD-9DC7C3692A9C}" type="slidenum">
              <a:rPr lang="en-GB" smtClean="0"/>
              <a:t>25</a:t>
            </a:fld>
            <a:endParaRPr lang="en-GB"/>
          </a:p>
        </p:txBody>
      </p:sp>
    </p:spTree>
    <p:extLst>
      <p:ext uri="{BB962C8B-B14F-4D97-AF65-F5344CB8AC3E}">
        <p14:creationId xmlns:p14="http://schemas.microsoft.com/office/powerpoint/2010/main" val="3254366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defTabSz="914400">
              <a:spcBef>
                <a:spcPct val="0"/>
              </a:spcBef>
              <a:spcAft>
                <a:spcPct val="40000"/>
              </a:spcAft>
              <a:buClr>
                <a:schemeClr val="tx2"/>
              </a:buClr>
            </a:pPr>
            <a:r>
              <a:rPr lang="en-US" sz="1000" i="0" kern="0" dirty="0">
                <a:solidFill>
                  <a:schemeClr val="tx1"/>
                </a:solidFill>
                <a:latin typeface="+mn-lt"/>
                <a:ea typeface="+mn-ea"/>
                <a:cs typeface="Verdana"/>
              </a:rPr>
              <a:t>Catch-all’ approaches</a:t>
            </a:r>
          </a:p>
          <a:p>
            <a:pPr algn="just" defTabSz="914400">
              <a:spcBef>
                <a:spcPct val="0"/>
              </a:spcBef>
              <a:spcAft>
                <a:spcPct val="40000"/>
              </a:spcAft>
              <a:buClr>
                <a:schemeClr val="tx2"/>
              </a:buClr>
            </a:pPr>
            <a:r>
              <a:rPr lang="en-US" sz="1000" i="0" kern="0" dirty="0">
                <a:solidFill>
                  <a:schemeClr val="tx1"/>
                </a:solidFill>
                <a:latin typeface="+mn-lt"/>
                <a:ea typeface="+mn-ea"/>
                <a:cs typeface="Verdana"/>
              </a:rPr>
              <a:t>Limited participation</a:t>
            </a:r>
          </a:p>
          <a:p>
            <a:pPr algn="just">
              <a:spcBef>
                <a:spcPct val="0"/>
              </a:spcBef>
              <a:spcAft>
                <a:spcPct val="40000"/>
              </a:spcAft>
              <a:buClr>
                <a:schemeClr val="tx2"/>
              </a:buClr>
            </a:pPr>
            <a:r>
              <a:rPr lang="en-US" sz="1000" i="0" kern="0" dirty="0">
                <a:solidFill>
                  <a:schemeClr val="tx1"/>
                </a:solidFill>
                <a:latin typeface="+mn-lt"/>
                <a:ea typeface="+mn-ea"/>
                <a:cs typeface="Verdana"/>
              </a:rPr>
              <a:t>‘Salami-slicing’</a:t>
            </a:r>
          </a:p>
          <a:p>
            <a:pPr algn="just" defTabSz="914400">
              <a:spcBef>
                <a:spcPct val="0"/>
              </a:spcBef>
              <a:spcAft>
                <a:spcPct val="40000"/>
              </a:spcAft>
              <a:buClr>
                <a:schemeClr val="tx2"/>
              </a:buClr>
            </a:pPr>
            <a:r>
              <a:rPr lang="en-US" sz="1000" i="0" kern="0" dirty="0">
                <a:solidFill>
                  <a:schemeClr val="tx1"/>
                </a:solidFill>
                <a:latin typeface="+mn-lt"/>
                <a:ea typeface="+mn-ea"/>
                <a:cs typeface="Verdana"/>
              </a:rPr>
              <a:t>Manipulation of data</a:t>
            </a:r>
          </a:p>
          <a:p>
            <a:pPr algn="just" defTabSz="914400">
              <a:spcBef>
                <a:spcPct val="0"/>
              </a:spcBef>
              <a:spcAft>
                <a:spcPct val="40000"/>
              </a:spcAft>
              <a:buClr>
                <a:schemeClr val="tx2"/>
              </a:buClr>
            </a:pPr>
            <a:r>
              <a:rPr lang="en-US" sz="1000" i="0" kern="0" dirty="0">
                <a:solidFill>
                  <a:schemeClr val="tx1"/>
                </a:solidFill>
                <a:latin typeface="+mn-lt"/>
                <a:ea typeface="+mn-ea"/>
                <a:cs typeface="Verdana"/>
              </a:rPr>
              <a:t>Unclear/un-precise</a:t>
            </a:r>
          </a:p>
          <a:p>
            <a:pPr algn="just" defTabSz="914400">
              <a:spcBef>
                <a:spcPct val="0"/>
              </a:spcBef>
              <a:spcAft>
                <a:spcPct val="40000"/>
              </a:spcAft>
              <a:buClr>
                <a:schemeClr val="tx2"/>
              </a:buClr>
            </a:pPr>
            <a:r>
              <a:rPr lang="en-US" sz="1000" i="0" kern="0" dirty="0">
                <a:solidFill>
                  <a:schemeClr val="tx1"/>
                </a:solidFill>
                <a:latin typeface="+mn-lt"/>
                <a:ea typeface="+mn-ea"/>
                <a:cs typeface="Verdana"/>
              </a:rPr>
              <a:t>Lack of quality control</a:t>
            </a:r>
          </a:p>
          <a:p>
            <a:pPr algn="just" defTabSz="914400">
              <a:spcBef>
                <a:spcPct val="0"/>
              </a:spcBef>
              <a:spcAft>
                <a:spcPct val="40000"/>
              </a:spcAft>
              <a:buClr>
                <a:schemeClr val="tx2"/>
              </a:buClr>
            </a:pPr>
            <a:r>
              <a:rPr lang="en-US" sz="1000" i="0" kern="0" dirty="0">
                <a:solidFill>
                  <a:schemeClr val="tx1"/>
                </a:solidFill>
                <a:latin typeface="+mn-lt"/>
                <a:ea typeface="+mn-ea"/>
                <a:cs typeface="Verdana"/>
              </a:rPr>
              <a:t>Little or no follow-up</a:t>
            </a:r>
          </a:p>
          <a:p>
            <a:endParaRPr lang="en-GB" dirty="0"/>
          </a:p>
        </p:txBody>
      </p:sp>
      <p:sp>
        <p:nvSpPr>
          <p:cNvPr id="4" name="Marcador de número de diapositiva 3"/>
          <p:cNvSpPr>
            <a:spLocks noGrp="1"/>
          </p:cNvSpPr>
          <p:nvPr>
            <p:ph type="sldNum" sz="quarter" idx="5"/>
          </p:nvPr>
        </p:nvSpPr>
        <p:spPr/>
        <p:txBody>
          <a:bodyPr/>
          <a:lstStyle/>
          <a:p>
            <a:fld id="{59CF2995-AB43-4B7C-B8CD-9DC7C3692A9C}" type="slidenum">
              <a:rPr lang="en-GB" smtClean="0"/>
              <a:t>27</a:t>
            </a:fld>
            <a:endParaRPr lang="en-GB"/>
          </a:p>
        </p:txBody>
      </p:sp>
    </p:spTree>
    <p:extLst>
      <p:ext uri="{BB962C8B-B14F-4D97-AF65-F5344CB8AC3E}">
        <p14:creationId xmlns:p14="http://schemas.microsoft.com/office/powerpoint/2010/main" val="5520317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‹N°›</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3"/>
            <a:ext cx="12192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4418049"/>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9" name="Text Placeholder 18"/>
          <p:cNvSpPr>
            <a:spLocks noGrp="1"/>
          </p:cNvSpPr>
          <p:nvPr>
            <p:ph type="body" sz="quarter" idx="13"/>
          </p:nvPr>
        </p:nvSpPr>
        <p:spPr>
          <a:xfrm>
            <a:off x="6096000" y="5557903"/>
            <a:ext cx="5040313" cy="528998"/>
          </a:xfrm>
        </p:spPr>
        <p:txBody>
          <a:bodyPr>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399218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‹N°›</a:t>
            </a:fld>
            <a:endParaRPr lang="en-GB"/>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pic>
        <p:nvPicPr>
          <p:cNvPr id="4" name="Image 3">
            <a:extLst>
              <a:ext uri="{FF2B5EF4-FFF2-40B4-BE49-F238E27FC236}">
                <a16:creationId xmlns:a16="http://schemas.microsoft.com/office/drawing/2014/main" id="{70BFC32B-A6A8-479C-B6A0-A6717F9FFAD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38200" y="6184044"/>
            <a:ext cx="2899886" cy="328489"/>
          </a:xfrm>
          <a:prstGeom prst="rect">
            <a:avLst/>
          </a:prstGeom>
        </p:spPr>
      </p:pic>
    </p:spTree>
    <p:extLst>
      <p:ext uri="{BB962C8B-B14F-4D97-AF65-F5344CB8AC3E}">
        <p14:creationId xmlns:p14="http://schemas.microsoft.com/office/powerpoint/2010/main" val="3042341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402250" y="1825625"/>
            <a:ext cx="5328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‹N°›</a:t>
            </a:fld>
            <a:endParaRPr lang="en-GB"/>
          </a:p>
        </p:txBody>
      </p:sp>
      <p:cxnSp>
        <p:nvCxnSpPr>
          <p:cNvPr id="9" name="Straight Connector 8"/>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pic>
        <p:nvPicPr>
          <p:cNvPr id="2" name="Image 1">
            <a:extLst>
              <a:ext uri="{FF2B5EF4-FFF2-40B4-BE49-F238E27FC236}">
                <a16:creationId xmlns:a16="http://schemas.microsoft.com/office/drawing/2014/main" id="{300954AC-DDDF-A6A9-81CA-BFA5D6D218B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38200" y="6184044"/>
            <a:ext cx="2899886" cy="328489"/>
          </a:xfrm>
          <a:prstGeom prst="rect">
            <a:avLst/>
          </a:prstGeom>
        </p:spPr>
      </p:pic>
    </p:spTree>
    <p:extLst>
      <p:ext uri="{BB962C8B-B14F-4D97-AF65-F5344CB8AC3E}">
        <p14:creationId xmlns:p14="http://schemas.microsoft.com/office/powerpoint/2010/main" val="2803839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2"/>
          </p:nvPr>
        </p:nvSpPr>
        <p:spPr/>
        <p:txBody>
          <a:bodyPr/>
          <a:lstStyle/>
          <a:p>
            <a:fld id="{F46C79FD-C571-418B-AB0F-5EE936C85276}" type="slidenum">
              <a:rPr lang="en-GB" smtClean="0"/>
              <a:t>‹N°›</a:t>
            </a:fld>
            <a:endParaRPr lang="en-GB"/>
          </a:p>
        </p:txBody>
      </p:sp>
      <p:cxnSp>
        <p:nvCxnSpPr>
          <p:cNvPr id="10" name="Straight Connector 9"/>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pic>
        <p:nvPicPr>
          <p:cNvPr id="2" name="Image 1">
            <a:extLst>
              <a:ext uri="{FF2B5EF4-FFF2-40B4-BE49-F238E27FC236}">
                <a16:creationId xmlns:a16="http://schemas.microsoft.com/office/drawing/2014/main" id="{53B92975-EBC3-42F1-2F55-798C2DA50519}"/>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38200" y="6184044"/>
            <a:ext cx="2899886" cy="328489"/>
          </a:xfrm>
          <a:prstGeom prst="rect">
            <a:avLst/>
          </a:prstGeom>
        </p:spPr>
      </p:pic>
    </p:spTree>
    <p:extLst>
      <p:ext uri="{BB962C8B-B14F-4D97-AF65-F5344CB8AC3E}">
        <p14:creationId xmlns:p14="http://schemas.microsoft.com/office/powerpoint/2010/main" val="1246774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6"/>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‹N°›</a:t>
            </a:fld>
            <a:endParaRPr lang="en-GB"/>
          </a:p>
        </p:txBody>
      </p:sp>
      <p:sp>
        <p:nvSpPr>
          <p:cNvPr id="9" name="Content Placeholder 2"/>
          <p:cNvSpPr>
            <a:spLocks noGrp="1"/>
          </p:cNvSpPr>
          <p:nvPr>
            <p:ph sz="half" idx="13"/>
          </p:nvPr>
        </p:nvSpPr>
        <p:spPr>
          <a:xfrm>
            <a:off x="4604979" y="1825625"/>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p:cNvSpPr>
            <a:spLocks noGrp="1"/>
          </p:cNvSpPr>
          <p:nvPr>
            <p:ph sz="half" idx="14"/>
          </p:nvPr>
        </p:nvSpPr>
        <p:spPr>
          <a:xfrm>
            <a:off x="8371761" y="1825625"/>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pic>
        <p:nvPicPr>
          <p:cNvPr id="2" name="Image 1">
            <a:extLst>
              <a:ext uri="{FF2B5EF4-FFF2-40B4-BE49-F238E27FC236}">
                <a16:creationId xmlns:a16="http://schemas.microsoft.com/office/drawing/2014/main" id="{F5A9DD75-A6A4-7121-C8DA-E5EA463CD09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38200" y="6184044"/>
            <a:ext cx="2899886" cy="328489"/>
          </a:xfrm>
          <a:prstGeom prst="rect">
            <a:avLst/>
          </a:prstGeom>
        </p:spPr>
      </p:pic>
    </p:spTree>
    <p:extLst>
      <p:ext uri="{BB962C8B-B14F-4D97-AF65-F5344CB8AC3E}">
        <p14:creationId xmlns:p14="http://schemas.microsoft.com/office/powerpoint/2010/main" val="2207101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6172200" y="1681163"/>
            <a:ext cx="5183188" cy="823912"/>
          </a:xfrm>
          <a:noFill/>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‹N°›</a:t>
            </a:fld>
            <a:endParaRPr lang="en-GB"/>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pic>
        <p:nvPicPr>
          <p:cNvPr id="2" name="Image 1">
            <a:extLst>
              <a:ext uri="{FF2B5EF4-FFF2-40B4-BE49-F238E27FC236}">
                <a16:creationId xmlns:a16="http://schemas.microsoft.com/office/drawing/2014/main" id="{E868CF4D-79AC-45D5-6CA4-726FA0374C2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38200" y="6184044"/>
            <a:ext cx="2899886" cy="328489"/>
          </a:xfrm>
          <a:prstGeom prst="rect">
            <a:avLst/>
          </a:prstGeom>
        </p:spPr>
      </p:pic>
    </p:spTree>
    <p:extLst>
      <p:ext uri="{BB962C8B-B14F-4D97-AF65-F5344CB8AC3E}">
        <p14:creationId xmlns:p14="http://schemas.microsoft.com/office/powerpoint/2010/main" val="27426941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‹N°›</a:t>
            </a:fld>
            <a:endParaRPr lang="en-GB"/>
          </a:p>
        </p:txBody>
      </p:sp>
      <p:cxnSp>
        <p:nvCxnSpPr>
          <p:cNvPr id="8" name="Straight Connector 7"/>
          <p:cNvCxnSpPr>
            <a:cxnSpLocks/>
          </p:cNvCxnSpPr>
          <p:nvPr userDrawn="1"/>
        </p:nvCxnSpPr>
        <p:spPr>
          <a:xfrm>
            <a:off x="838200" y="0"/>
            <a:ext cx="0" cy="1047889"/>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84071" y="265532"/>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pic>
        <p:nvPicPr>
          <p:cNvPr id="2" name="Image 1">
            <a:extLst>
              <a:ext uri="{FF2B5EF4-FFF2-40B4-BE49-F238E27FC236}">
                <a16:creationId xmlns:a16="http://schemas.microsoft.com/office/drawing/2014/main" id="{0BC1147B-1CF7-4A91-2C08-07D63049E359}"/>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38200" y="6184044"/>
            <a:ext cx="2899886" cy="328489"/>
          </a:xfrm>
          <a:prstGeom prst="rect">
            <a:avLst/>
          </a:prstGeom>
        </p:spPr>
      </p:pic>
    </p:spTree>
    <p:extLst>
      <p:ext uri="{BB962C8B-B14F-4D97-AF65-F5344CB8AC3E}">
        <p14:creationId xmlns:p14="http://schemas.microsoft.com/office/powerpoint/2010/main" val="1484301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9635" y="-59635"/>
            <a:ext cx="6155635" cy="6983896"/>
          </a:xfrm>
          <a:solidFill>
            <a:schemeClr val="bg2"/>
          </a:solidFill>
          <a:ln w="28575">
            <a:solidFill>
              <a:schemeClr val="accent5"/>
            </a:solidFill>
          </a:ln>
        </p:spPr>
        <p:txBody>
          <a:bodyPr/>
          <a:lstStyle/>
          <a:p>
            <a:r>
              <a:rPr lang="en-US"/>
              <a:t>Click icon to add picture</a:t>
            </a:r>
            <a:endParaRPr lang="en-GB" dirty="0"/>
          </a:p>
        </p:txBody>
      </p:sp>
      <p:sp>
        <p:nvSpPr>
          <p:cNvPr id="10" name="Rectangle 9"/>
          <p:cNvSpPr/>
          <p:nvPr userDrawn="1"/>
        </p:nvSpPr>
        <p:spPr>
          <a:xfrm>
            <a:off x="3214048" y="1992573"/>
            <a:ext cx="855032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219447" y="743802"/>
            <a:ext cx="544923" cy="544923"/>
          </a:xfrm>
          <a:prstGeom prst="rect">
            <a:avLst/>
          </a:prstGeom>
        </p:spPr>
      </p:pic>
      <p:sp>
        <p:nvSpPr>
          <p:cNvPr id="3" name="Content Placeholder 2"/>
          <p:cNvSpPr>
            <a:spLocks noGrp="1"/>
          </p:cNvSpPr>
          <p:nvPr>
            <p:ph idx="1"/>
          </p:nvPr>
        </p:nvSpPr>
        <p:spPr>
          <a:xfrm>
            <a:off x="3538331" y="1992572"/>
            <a:ext cx="822604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pic>
        <p:nvPicPr>
          <p:cNvPr id="2" name="Image 1">
            <a:extLst>
              <a:ext uri="{FF2B5EF4-FFF2-40B4-BE49-F238E27FC236}">
                <a16:creationId xmlns:a16="http://schemas.microsoft.com/office/drawing/2014/main" id="{F6712608-B9F8-8D98-515C-DBCEB00B7CF6}"/>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184044"/>
            <a:ext cx="2899886" cy="328489"/>
          </a:xfrm>
          <a:prstGeom prst="rect">
            <a:avLst/>
          </a:prstGeom>
        </p:spPr>
      </p:pic>
    </p:spTree>
    <p:extLst>
      <p:ext uri="{BB962C8B-B14F-4D97-AF65-F5344CB8AC3E}">
        <p14:creationId xmlns:p14="http://schemas.microsoft.com/office/powerpoint/2010/main" val="17840629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7056" y="1825625"/>
            <a:ext cx="492684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lstStyle/>
          <a:p>
            <a:fld id="{F46C79FD-C571-418B-AB0F-5EE936C85276}" type="slidenum">
              <a:rPr lang="en-GB" smtClean="0"/>
              <a:t>‹N°›</a:t>
            </a:fld>
            <a:endParaRPr lang="en-GB"/>
          </a:p>
        </p:txBody>
      </p:sp>
      <p:sp>
        <p:nvSpPr>
          <p:cNvPr id="10" name="Title Placeholder 1"/>
          <p:cNvSpPr>
            <a:spLocks noGrp="1"/>
          </p:cNvSpPr>
          <p:nvPr>
            <p:ph type="title"/>
          </p:nvPr>
        </p:nvSpPr>
        <p:spPr>
          <a:xfrm>
            <a:off x="6817056" y="482860"/>
            <a:ext cx="4669266"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7" name="Picture Placeholder 4"/>
          <p:cNvSpPr>
            <a:spLocks noGrp="1"/>
          </p:cNvSpPr>
          <p:nvPr>
            <p:ph type="pic" sz="quarter" idx="13"/>
          </p:nvPr>
        </p:nvSpPr>
        <p:spPr>
          <a:xfrm>
            <a:off x="-46383" y="-46383"/>
            <a:ext cx="6142383" cy="6964017"/>
          </a:xfrm>
          <a:solidFill>
            <a:schemeClr val="bg2"/>
          </a:solidFill>
          <a:ln w="28575">
            <a:solidFill>
              <a:schemeClr val="accent5"/>
            </a:solidFill>
          </a:ln>
        </p:spPr>
        <p:txBody>
          <a:bodyPr/>
          <a:lstStyle/>
          <a:p>
            <a:r>
              <a:rPr lang="en-US"/>
              <a:t>Click icon to add picture</a:t>
            </a:r>
            <a:endParaRPr lang="en-GB" dirty="0"/>
          </a:p>
        </p:txBody>
      </p:sp>
      <p:pic>
        <p:nvPicPr>
          <p:cNvPr id="2" name="Image 1">
            <a:extLst>
              <a:ext uri="{FF2B5EF4-FFF2-40B4-BE49-F238E27FC236}">
                <a16:creationId xmlns:a16="http://schemas.microsoft.com/office/drawing/2014/main" id="{9D77CD48-4302-7D8B-D60F-07E5E1F9B30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38200" y="6184044"/>
            <a:ext cx="2899886" cy="328489"/>
          </a:xfrm>
          <a:prstGeom prst="rect">
            <a:avLst/>
          </a:prstGeom>
        </p:spPr>
      </p:pic>
    </p:spTree>
    <p:extLst>
      <p:ext uri="{BB962C8B-B14F-4D97-AF65-F5344CB8AC3E}">
        <p14:creationId xmlns:p14="http://schemas.microsoft.com/office/powerpoint/2010/main" val="36920344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‹N°›</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3" name="Picture Placeholder 2"/>
          <p:cNvSpPr>
            <a:spLocks noGrp="1"/>
          </p:cNvSpPr>
          <p:nvPr>
            <p:ph type="pic" sz="quarter" idx="13"/>
          </p:nvPr>
        </p:nvSpPr>
        <p:spPr>
          <a:xfrm>
            <a:off x="970722" y="2284667"/>
            <a:ext cx="3141663"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7901451" y="2284668"/>
            <a:ext cx="3141663"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436086" y="2284667"/>
            <a:ext cx="3141663"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1206774" y="4038684"/>
            <a:ext cx="2669558" cy="1524235"/>
          </a:xfrm>
          <a:solidFill>
            <a:schemeClr val="bg1"/>
          </a:solidFill>
        </p:spPr>
        <p:txBody>
          <a:bodyPr tIns="90000"/>
          <a:lstStyle>
            <a:lvl1pPr marL="0" indent="0" algn="ctr">
              <a:buNone/>
              <a:defRPr sz="2000"/>
            </a:lvl1pPr>
          </a:lstStyle>
          <a:p>
            <a:pPr lvl="0"/>
            <a:r>
              <a:rPr lang="en-US"/>
              <a:t>Edit Master text styles</a:t>
            </a:r>
          </a:p>
        </p:txBody>
      </p:sp>
      <p:sp>
        <p:nvSpPr>
          <p:cNvPr id="15" name="Text Placeholder 12"/>
          <p:cNvSpPr>
            <a:spLocks noGrp="1"/>
          </p:cNvSpPr>
          <p:nvPr>
            <p:ph type="body" sz="quarter" idx="17"/>
          </p:nvPr>
        </p:nvSpPr>
        <p:spPr>
          <a:xfrm>
            <a:off x="4672139" y="4041944"/>
            <a:ext cx="2669558" cy="1524235"/>
          </a:xfrm>
          <a:solidFill>
            <a:schemeClr val="bg1"/>
          </a:solidFill>
        </p:spPr>
        <p:txBody>
          <a:bodyPr tIns="90000"/>
          <a:lstStyle>
            <a:lvl1pPr marL="0" indent="0" algn="ctr">
              <a:buNone/>
              <a:defRPr sz="2000"/>
            </a:lvl1pPr>
          </a:lstStyle>
          <a:p>
            <a:pPr lvl="0"/>
            <a:r>
              <a:rPr lang="en-US"/>
              <a:t>Edit Master text styles</a:t>
            </a:r>
          </a:p>
        </p:txBody>
      </p:sp>
      <p:sp>
        <p:nvSpPr>
          <p:cNvPr id="16" name="Text Placeholder 12"/>
          <p:cNvSpPr>
            <a:spLocks noGrp="1"/>
          </p:cNvSpPr>
          <p:nvPr>
            <p:ph type="body" sz="quarter" idx="18"/>
          </p:nvPr>
        </p:nvSpPr>
        <p:spPr>
          <a:xfrm>
            <a:off x="8137503" y="4037437"/>
            <a:ext cx="2669558" cy="1524235"/>
          </a:xfrm>
          <a:solidFill>
            <a:schemeClr val="bg1"/>
          </a:solidFill>
        </p:spPr>
        <p:txBody>
          <a:bodyPr tIns="90000"/>
          <a:lstStyle>
            <a:lvl1pPr marL="0" indent="0" algn="ctr">
              <a:buNone/>
              <a:defRPr sz="2000"/>
            </a:lvl1pPr>
          </a:lstStyle>
          <a:p>
            <a:pPr lvl="0"/>
            <a:r>
              <a:rPr lang="en-US"/>
              <a:t>Edit Master text styles</a:t>
            </a:r>
          </a:p>
        </p:txBody>
      </p:sp>
      <p:pic>
        <p:nvPicPr>
          <p:cNvPr id="2" name="Image 1">
            <a:extLst>
              <a:ext uri="{FF2B5EF4-FFF2-40B4-BE49-F238E27FC236}">
                <a16:creationId xmlns:a16="http://schemas.microsoft.com/office/drawing/2014/main" id="{B4CE4113-DF6E-8BEF-2CFB-F902611AB50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38200" y="6184044"/>
            <a:ext cx="2899886" cy="328489"/>
          </a:xfrm>
          <a:prstGeom prst="rect">
            <a:avLst/>
          </a:prstGeom>
        </p:spPr>
      </p:pic>
    </p:spTree>
    <p:extLst>
      <p:ext uri="{BB962C8B-B14F-4D97-AF65-F5344CB8AC3E}">
        <p14:creationId xmlns:p14="http://schemas.microsoft.com/office/powerpoint/2010/main" val="17801072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‹N°›</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3" name="Picture Placeholder 2"/>
          <p:cNvSpPr>
            <a:spLocks noGrp="1"/>
          </p:cNvSpPr>
          <p:nvPr>
            <p:ph type="pic" sz="quarter" idx="13"/>
          </p:nvPr>
        </p:nvSpPr>
        <p:spPr>
          <a:xfrm>
            <a:off x="3713869" y="2159957"/>
            <a:ext cx="2461591"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3713868" y="3968881"/>
            <a:ext cx="2461591"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6324547" y="2159956"/>
            <a:ext cx="2461593"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8935227" y="3968880"/>
            <a:ext cx="2520000" cy="1638158"/>
          </a:xfrm>
          <a:noFill/>
        </p:spPr>
        <p:txBody>
          <a:bodyPr tIns="90000"/>
          <a:lstStyle>
            <a:lvl1pPr marL="0" indent="0" algn="l">
              <a:buNone/>
              <a:defRPr sz="2000"/>
            </a:lvl1pPr>
          </a:lstStyle>
          <a:p>
            <a:pPr lvl="0"/>
            <a:r>
              <a:rPr lang="en-US"/>
              <a:t>Edit Master text styles</a:t>
            </a:r>
          </a:p>
        </p:txBody>
      </p:sp>
      <p:sp>
        <p:nvSpPr>
          <p:cNvPr id="16" name="Text Placeholder 12"/>
          <p:cNvSpPr>
            <a:spLocks noGrp="1"/>
          </p:cNvSpPr>
          <p:nvPr>
            <p:ph type="body" sz="quarter" idx="18"/>
          </p:nvPr>
        </p:nvSpPr>
        <p:spPr>
          <a:xfrm>
            <a:off x="1033617" y="2159957"/>
            <a:ext cx="2520000" cy="1638159"/>
          </a:xfrm>
          <a:noFill/>
        </p:spPr>
        <p:txBody>
          <a:bodyPr tIns="90000"/>
          <a:lstStyle>
            <a:lvl1pPr marL="0" indent="0" algn="r">
              <a:buNone/>
              <a:defRPr sz="2000"/>
            </a:lvl1pPr>
          </a:lstStyle>
          <a:p>
            <a:pPr lvl="0"/>
            <a:r>
              <a:rPr lang="en-US"/>
              <a:t>Edit Master text styles</a:t>
            </a:r>
          </a:p>
        </p:txBody>
      </p:sp>
      <p:sp>
        <p:nvSpPr>
          <p:cNvPr id="14" name="Picture Placeholder 2"/>
          <p:cNvSpPr>
            <a:spLocks noGrp="1"/>
          </p:cNvSpPr>
          <p:nvPr>
            <p:ph type="pic" sz="quarter" idx="19"/>
          </p:nvPr>
        </p:nvSpPr>
        <p:spPr>
          <a:xfrm>
            <a:off x="6324549" y="3968880"/>
            <a:ext cx="2461591"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1033617" y="3968881"/>
            <a:ext cx="2520000" cy="1638158"/>
          </a:xfrm>
          <a:noFill/>
        </p:spPr>
        <p:txBody>
          <a:bodyPr tIns="90000"/>
          <a:lstStyle>
            <a:lvl1pPr marL="0" indent="0" algn="r">
              <a:buNone/>
              <a:defRPr sz="2000"/>
            </a:lvl1pPr>
          </a:lstStyle>
          <a:p>
            <a:pPr lvl="0"/>
            <a:r>
              <a:rPr lang="en-US"/>
              <a:t>Edit Master text styles</a:t>
            </a:r>
          </a:p>
        </p:txBody>
      </p:sp>
      <p:sp>
        <p:nvSpPr>
          <p:cNvPr id="18" name="Text Placeholder 12"/>
          <p:cNvSpPr>
            <a:spLocks noGrp="1"/>
          </p:cNvSpPr>
          <p:nvPr>
            <p:ph type="body" sz="quarter" idx="21"/>
          </p:nvPr>
        </p:nvSpPr>
        <p:spPr>
          <a:xfrm>
            <a:off x="8966322" y="2159956"/>
            <a:ext cx="2520000" cy="1638159"/>
          </a:xfrm>
          <a:noFill/>
        </p:spPr>
        <p:txBody>
          <a:bodyPr tIns="90000"/>
          <a:lstStyle>
            <a:lvl1pPr marL="0" indent="0" algn="l">
              <a:buNone/>
              <a:defRPr sz="2000"/>
            </a:lvl1pPr>
          </a:lstStyle>
          <a:p>
            <a:pPr lvl="0"/>
            <a:r>
              <a:rPr lang="en-US"/>
              <a:t>Edit Master text styles</a:t>
            </a:r>
          </a:p>
        </p:txBody>
      </p:sp>
      <p:pic>
        <p:nvPicPr>
          <p:cNvPr id="2" name="Image 1">
            <a:extLst>
              <a:ext uri="{FF2B5EF4-FFF2-40B4-BE49-F238E27FC236}">
                <a16:creationId xmlns:a16="http://schemas.microsoft.com/office/drawing/2014/main" id="{73B77A32-737E-E256-3BE6-E54D837A801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38200" y="6184044"/>
            <a:ext cx="2899886" cy="328489"/>
          </a:xfrm>
          <a:prstGeom prst="rect">
            <a:avLst/>
          </a:prstGeom>
        </p:spPr>
      </p:pic>
    </p:spTree>
    <p:extLst>
      <p:ext uri="{BB962C8B-B14F-4D97-AF65-F5344CB8AC3E}">
        <p14:creationId xmlns:p14="http://schemas.microsoft.com/office/powerpoint/2010/main" val="3638556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‹N°›</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3"/>
            <a:ext cx="12192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2439951"/>
            <a:ext cx="10065224" cy="2149523"/>
          </a:xfrm>
        </p:spPr>
        <p:txBody>
          <a:bodyPr wrap="none" anchor="t">
            <a:noAutofit/>
          </a:bodyPr>
          <a:lstStyle>
            <a:lvl1pPr algn="l">
              <a:defRPr sz="6000" b="0">
                <a:solidFill>
                  <a:schemeClr val="bg1"/>
                </a:solidFill>
              </a:defRPr>
            </a:lvl1pPr>
          </a:lstStyle>
          <a:p>
            <a:r>
              <a:rPr lang="en-US" dirty="0"/>
              <a:t>Click to edit Master title style</a:t>
            </a:r>
            <a:endParaRPr lang="en-GB" dirty="0"/>
          </a:p>
        </p:txBody>
      </p: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3491689"/>
            <a:ext cx="10065224" cy="897754"/>
          </a:xfrm>
        </p:spPr>
        <p:txBody>
          <a:bodyPr>
            <a:noAutofit/>
          </a:bodyPr>
          <a:lstStyle>
            <a:lvl1pPr marL="0" indent="0" algn="l">
              <a:buNone/>
              <a:defRPr sz="28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9" name="Text Placeholder 18"/>
          <p:cNvSpPr>
            <a:spLocks noGrp="1"/>
          </p:cNvSpPr>
          <p:nvPr>
            <p:ph type="body" sz="quarter" idx="13"/>
          </p:nvPr>
        </p:nvSpPr>
        <p:spPr>
          <a:xfrm>
            <a:off x="6096000" y="5557903"/>
            <a:ext cx="5040313" cy="528998"/>
          </a:xfrm>
        </p:spPr>
        <p:txBody>
          <a:bodyPr>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3664257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12192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838200" y="2646643"/>
            <a:ext cx="105156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‹N°›</a:t>
            </a:fld>
            <a:endParaRPr lang="en-GB" dirty="0"/>
          </a:p>
        </p:txBody>
      </p:sp>
      <p:sp>
        <p:nvSpPr>
          <p:cNvPr id="6" name="Text Placeholder 5"/>
          <p:cNvSpPr>
            <a:spLocks noGrp="1"/>
          </p:cNvSpPr>
          <p:nvPr>
            <p:ph type="body" sz="quarter" idx="14"/>
          </p:nvPr>
        </p:nvSpPr>
        <p:spPr>
          <a:xfrm>
            <a:off x="838200" y="3630613"/>
            <a:ext cx="105156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5" name="Image 4">
            <a:extLst>
              <a:ext uri="{FF2B5EF4-FFF2-40B4-BE49-F238E27FC236}">
                <a16:creationId xmlns:a16="http://schemas.microsoft.com/office/drawing/2014/main" id="{062A8B9A-4516-9599-7D91-051FB720D0F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38200" y="6184044"/>
            <a:ext cx="2899886" cy="328489"/>
          </a:xfrm>
          <a:prstGeom prst="rect">
            <a:avLst/>
          </a:prstGeom>
        </p:spPr>
      </p:pic>
    </p:spTree>
    <p:extLst>
      <p:ext uri="{BB962C8B-B14F-4D97-AF65-F5344CB8AC3E}">
        <p14:creationId xmlns:p14="http://schemas.microsoft.com/office/powerpoint/2010/main" val="41367746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‹N°›</a:t>
            </a:fld>
            <a:endParaRPr lang="en-GB"/>
          </a:p>
        </p:txBody>
      </p:sp>
      <p:pic>
        <p:nvPicPr>
          <p:cNvPr id="2" name="Image 1">
            <a:extLst>
              <a:ext uri="{FF2B5EF4-FFF2-40B4-BE49-F238E27FC236}">
                <a16:creationId xmlns:a16="http://schemas.microsoft.com/office/drawing/2014/main" id="{0B792734-4BEA-1C3C-4F81-81743207FBE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38200" y="6184044"/>
            <a:ext cx="2899886" cy="328489"/>
          </a:xfrm>
          <a:prstGeom prst="rect">
            <a:avLst/>
          </a:prstGeom>
        </p:spPr>
      </p:pic>
    </p:spTree>
    <p:extLst>
      <p:ext uri="{BB962C8B-B14F-4D97-AF65-F5344CB8AC3E}">
        <p14:creationId xmlns:p14="http://schemas.microsoft.com/office/powerpoint/2010/main" val="2414118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‹N°›</a:t>
            </a:fld>
            <a:endParaRPr lang="en-GB"/>
          </a:p>
        </p:txBody>
      </p:sp>
    </p:spTree>
    <p:extLst>
      <p:ext uri="{BB962C8B-B14F-4D97-AF65-F5344CB8AC3E}">
        <p14:creationId xmlns:p14="http://schemas.microsoft.com/office/powerpoint/2010/main" val="3847254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8"/>
            <a:ext cx="12192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‹N°›</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4"/>
            <a:ext cx="12192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872647"/>
          </a:xfrm>
        </p:spPr>
        <p:txBody>
          <a:bodyPr anchor="t">
            <a:normAutofit/>
          </a:bodyPr>
          <a:lstStyle>
            <a:lvl1pPr algn="l">
              <a:defRPr sz="6000" b="0">
                <a:solidFill>
                  <a:schemeClr val="bg1"/>
                </a:solidFill>
              </a:defRPr>
            </a:lvl1pPr>
          </a:lstStyle>
          <a:p>
            <a:r>
              <a:rPr lang="en-US"/>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3067468"/>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9" name="Text Placeholder 18"/>
          <p:cNvSpPr>
            <a:spLocks noGrp="1"/>
          </p:cNvSpPr>
          <p:nvPr>
            <p:ph type="body" sz="quarter" idx="13"/>
          </p:nvPr>
        </p:nvSpPr>
        <p:spPr>
          <a:xfrm>
            <a:off x="6096000" y="5783535"/>
            <a:ext cx="5040313" cy="528998"/>
          </a:xfrm>
        </p:spPr>
        <p:txBody>
          <a:bodyPr anchor="b" anchorCtr="0">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10699858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12192000" cy="6059194"/>
          </a:xfrm>
          <a:prstGeom prst="rect">
            <a:avLst/>
          </a:prstGeom>
        </p:spPr>
      </p:pic>
      <p:sp>
        <p:nvSpPr>
          <p:cNvPr id="14" name="Rectangle 13"/>
          <p:cNvSpPr/>
          <p:nvPr userDrawn="1"/>
        </p:nvSpPr>
        <p:spPr>
          <a:xfrm>
            <a:off x="5289" y="1078173"/>
            <a:ext cx="12197346"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2" name="Subtitle 2"/>
          <p:cNvSpPr>
            <a:spLocks noGrp="1"/>
          </p:cNvSpPr>
          <p:nvPr>
            <p:ph type="subTitle" idx="1"/>
          </p:nvPr>
        </p:nvSpPr>
        <p:spPr>
          <a:xfrm>
            <a:off x="1071351" y="4418049"/>
            <a:ext cx="10065224" cy="897754"/>
          </a:xfrm>
        </p:spPr>
        <p:txBody>
          <a:bodyPr wrap="none">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3" name="Picture 2"/>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16" name="Text Placeholder 18"/>
          <p:cNvSpPr>
            <a:spLocks noGrp="1"/>
          </p:cNvSpPr>
          <p:nvPr>
            <p:ph type="body" sz="quarter" idx="13"/>
          </p:nvPr>
        </p:nvSpPr>
        <p:spPr>
          <a:xfrm>
            <a:off x="6096000" y="5557903"/>
            <a:ext cx="5040313" cy="528998"/>
          </a:xfrm>
        </p:spPr>
        <p:txBody>
          <a:bodyPr wrap="none">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18244287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1"/>
          <p:cNvSpPr>
            <a:spLocks noGrp="1"/>
          </p:cNvSpPr>
          <p:nvPr>
            <p:ph type="ctrTitle"/>
          </p:nvPr>
        </p:nvSpPr>
        <p:spPr>
          <a:xfrm>
            <a:off x="1070189" y="1122363"/>
            <a:ext cx="10676038" cy="2387600"/>
          </a:xfrm>
        </p:spPr>
        <p:txBody>
          <a:bodyPr anchor="b">
            <a:noAutofit/>
          </a:bodyPr>
          <a:lstStyle>
            <a:lvl1pPr algn="l">
              <a:defRPr sz="6000">
                <a:solidFill>
                  <a:schemeClr val="accent5"/>
                </a:solidFill>
              </a:defRPr>
            </a:lvl1pPr>
          </a:lstStyle>
          <a:p>
            <a:r>
              <a:rPr lang="en-US"/>
              <a:t>Click to edit Master title style</a:t>
            </a:r>
            <a:endParaRPr lang="en-GB" dirty="0"/>
          </a:p>
        </p:txBody>
      </p:sp>
      <p:sp>
        <p:nvSpPr>
          <p:cNvPr id="3" name="Subtitle 2"/>
          <p:cNvSpPr>
            <a:spLocks noGrp="1"/>
          </p:cNvSpPr>
          <p:nvPr>
            <p:ph type="subTitle" idx="1"/>
          </p:nvPr>
        </p:nvSpPr>
        <p:spPr>
          <a:xfrm>
            <a:off x="1070189" y="3602038"/>
            <a:ext cx="10676038" cy="165576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‹N°›</a:t>
            </a:fld>
            <a:endParaRPr lang="en-GB" dirty="0"/>
          </a:p>
        </p:txBody>
      </p:sp>
      <p:cxnSp>
        <p:nvCxnSpPr>
          <p:cNvPr id="7" name="Straight Connector 6"/>
          <p:cNvCxnSpPr/>
          <p:nvPr userDrawn="1"/>
        </p:nvCxnSpPr>
        <p:spPr>
          <a:xfrm>
            <a:off x="83820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pic>
        <p:nvPicPr>
          <p:cNvPr id="13" name="Image 12" descr="Une image contenant texte, Police, capture d’écran, Graphique&#10;&#10;Description générée automatiquement">
            <a:extLst>
              <a:ext uri="{FF2B5EF4-FFF2-40B4-BE49-F238E27FC236}">
                <a16:creationId xmlns:a16="http://schemas.microsoft.com/office/drawing/2014/main" id="{08C1C745-CC8E-C771-8624-31592DDFDF8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131286"/>
            <a:ext cx="3206915" cy="368319"/>
          </a:xfrm>
          <a:prstGeom prst="rect">
            <a:avLst/>
          </a:prstGeom>
        </p:spPr>
      </p:pic>
    </p:spTree>
    <p:extLst>
      <p:ext uri="{BB962C8B-B14F-4D97-AF65-F5344CB8AC3E}">
        <p14:creationId xmlns:p14="http://schemas.microsoft.com/office/powerpoint/2010/main" val="3788699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‹N°›</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11" name="Title 1"/>
          <p:cNvSpPr>
            <a:spLocks noGrp="1"/>
          </p:cNvSpPr>
          <p:nvPr>
            <p:ph type="ctrTitle"/>
          </p:nvPr>
        </p:nvSpPr>
        <p:spPr>
          <a:xfrm>
            <a:off x="1077013" y="1122363"/>
            <a:ext cx="10156297" cy="2387600"/>
          </a:xfrm>
        </p:spPr>
        <p:txBody>
          <a:bodyPr anchor="b">
            <a:noAutofit/>
          </a:bodyPr>
          <a:lstStyle>
            <a:lvl1pPr algn="l">
              <a:defRPr sz="6000">
                <a:solidFill>
                  <a:schemeClr val="tx2"/>
                </a:solidFill>
              </a:defRPr>
            </a:lvl1pPr>
          </a:lstStyle>
          <a:p>
            <a:r>
              <a:rPr lang="en-US"/>
              <a:t>Click to edit Master title style</a:t>
            </a:r>
            <a:endParaRPr lang="en-GB" dirty="0"/>
          </a:p>
        </p:txBody>
      </p:sp>
      <p:cxnSp>
        <p:nvCxnSpPr>
          <p:cNvPr id="13" name="Straight Connector 12"/>
          <p:cNvCxnSpPr/>
          <p:nvPr userDrawn="1"/>
        </p:nvCxnSpPr>
        <p:spPr>
          <a:xfrm>
            <a:off x="83820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070189" y="3602038"/>
            <a:ext cx="10156297" cy="1655762"/>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20" name="Image 19" descr="Une image contenant texte, Police, capture d’écran, Graphique&#10;&#10;Description générée automatiquement">
            <a:extLst>
              <a:ext uri="{FF2B5EF4-FFF2-40B4-BE49-F238E27FC236}">
                <a16:creationId xmlns:a16="http://schemas.microsoft.com/office/drawing/2014/main" id="{146602F1-AFC1-1D59-1EA7-4BC0ACD8EE3C}"/>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131286"/>
            <a:ext cx="3206915" cy="368319"/>
          </a:xfrm>
          <a:prstGeom prst="rect">
            <a:avLst/>
          </a:prstGeom>
        </p:spPr>
      </p:pic>
    </p:spTree>
    <p:extLst>
      <p:ext uri="{BB962C8B-B14F-4D97-AF65-F5344CB8AC3E}">
        <p14:creationId xmlns:p14="http://schemas.microsoft.com/office/powerpoint/2010/main" val="932509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hapter Slide (2)">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‹N°›</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11" name="Title 1"/>
          <p:cNvSpPr>
            <a:spLocks noGrp="1"/>
          </p:cNvSpPr>
          <p:nvPr>
            <p:ph type="ctrTitle"/>
          </p:nvPr>
        </p:nvSpPr>
        <p:spPr>
          <a:xfrm>
            <a:off x="1077013" y="1122363"/>
            <a:ext cx="10156297" cy="2387600"/>
          </a:xfrm>
        </p:spPr>
        <p:txBody>
          <a:bodyPr anchor="b">
            <a:noAutofit/>
          </a:bodyPr>
          <a:lstStyle>
            <a:lvl1pPr algn="l">
              <a:defRPr sz="6000">
                <a:solidFill>
                  <a:schemeClr val="tx2"/>
                </a:solidFill>
              </a:defRPr>
            </a:lvl1pPr>
          </a:lstStyle>
          <a:p>
            <a:r>
              <a:rPr lang="en-US"/>
              <a:t>Click to edit Master title style</a:t>
            </a:r>
            <a:endParaRPr lang="en-GB" dirty="0"/>
          </a:p>
        </p:txBody>
      </p:sp>
      <p:cxnSp>
        <p:nvCxnSpPr>
          <p:cNvPr id="13" name="Straight Connector 12"/>
          <p:cNvCxnSpPr/>
          <p:nvPr userDrawn="1"/>
        </p:nvCxnSpPr>
        <p:spPr>
          <a:xfrm>
            <a:off x="83820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070189" y="3602038"/>
            <a:ext cx="10156297" cy="1655762"/>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19" name="Image 18">
            <a:extLst>
              <a:ext uri="{FF2B5EF4-FFF2-40B4-BE49-F238E27FC236}">
                <a16:creationId xmlns:a16="http://schemas.microsoft.com/office/drawing/2014/main" id="{86EEE5B2-65D4-A9E4-781A-342E002A41A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166954"/>
            <a:ext cx="2907115" cy="329308"/>
          </a:xfrm>
          <a:prstGeom prst="rect">
            <a:avLst/>
          </a:prstGeom>
        </p:spPr>
      </p:pic>
    </p:spTree>
    <p:extLst>
      <p:ext uri="{BB962C8B-B14F-4D97-AF65-F5344CB8AC3E}">
        <p14:creationId xmlns:p14="http://schemas.microsoft.com/office/powerpoint/2010/main" val="3789349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‹N°›</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tx2"/>
                </a:solidFill>
              </a:defRPr>
            </a:lvl1pPr>
          </a:lstStyle>
          <a:p>
            <a:r>
              <a:rPr lang="en-US"/>
              <a:t>Click to edit Master title style</a:t>
            </a:r>
            <a:endParaRPr lang="en-GB" dirty="0"/>
          </a:p>
        </p:txBody>
      </p:sp>
      <p:cxnSp>
        <p:nvCxnSpPr>
          <p:cNvPr id="13" name="Straight Connector 12"/>
          <p:cNvCxnSpPr/>
          <p:nvPr userDrawn="1"/>
        </p:nvCxnSpPr>
        <p:spPr>
          <a:xfrm>
            <a:off x="838200" y="0"/>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4" name="Image 3">
            <a:extLst>
              <a:ext uri="{FF2B5EF4-FFF2-40B4-BE49-F238E27FC236}">
                <a16:creationId xmlns:a16="http://schemas.microsoft.com/office/drawing/2014/main" id="{ACB233D5-7F60-2DE0-B0D8-674A9F929F9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38200" y="6184044"/>
            <a:ext cx="2899886" cy="328489"/>
          </a:xfrm>
          <a:prstGeom prst="rect">
            <a:avLst/>
          </a:prstGeom>
        </p:spPr>
      </p:pic>
    </p:spTree>
    <p:extLst>
      <p:ext uri="{BB962C8B-B14F-4D97-AF65-F5344CB8AC3E}">
        <p14:creationId xmlns:p14="http://schemas.microsoft.com/office/powerpoint/2010/main" val="16886048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‹N°›</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accent5"/>
                </a:solidFill>
              </a:defRPr>
            </a:lvl1pPr>
          </a:lstStyle>
          <a:p>
            <a:r>
              <a:rPr lang="en-US"/>
              <a:t>Click to edit Master title style</a:t>
            </a:r>
            <a:endParaRPr lang="en-GB" dirty="0"/>
          </a:p>
        </p:txBody>
      </p:sp>
      <p:cxnSp>
        <p:nvCxnSpPr>
          <p:cNvPr id="13" name="Straight Connector 12"/>
          <p:cNvCxnSpPr/>
          <p:nvPr userDrawn="1"/>
        </p:nvCxnSpPr>
        <p:spPr>
          <a:xfrm>
            <a:off x="838200" y="0"/>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3" name="Image 2">
            <a:extLst>
              <a:ext uri="{FF2B5EF4-FFF2-40B4-BE49-F238E27FC236}">
                <a16:creationId xmlns:a16="http://schemas.microsoft.com/office/drawing/2014/main" id="{FF087BB6-65C3-114F-3B7C-7643AE066C39}"/>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38200" y="6184044"/>
            <a:ext cx="2899886" cy="328489"/>
          </a:xfrm>
          <a:prstGeom prst="rect">
            <a:avLst/>
          </a:prstGeom>
        </p:spPr>
      </p:pic>
    </p:spTree>
    <p:extLst>
      <p:ext uri="{BB962C8B-B14F-4D97-AF65-F5344CB8AC3E}">
        <p14:creationId xmlns:p14="http://schemas.microsoft.com/office/powerpoint/2010/main" val="25883397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515600" cy="38819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838200" y="6131286"/>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F46C79FD-C571-418B-AB0F-5EE936C85276}" type="slidenum">
              <a:rPr lang="en-GB" smtClean="0"/>
              <a:pPr/>
              <a:t>‹N°›</a:t>
            </a:fld>
            <a:endParaRPr lang="en-GB" dirty="0"/>
          </a:p>
        </p:txBody>
      </p:sp>
      <p:pic>
        <p:nvPicPr>
          <p:cNvPr id="7" name="Picture 6"/>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10033852" y="6045988"/>
            <a:ext cx="1715733" cy="450423"/>
          </a:xfrm>
          <a:prstGeom prst="rect">
            <a:avLst/>
          </a:prstGeom>
        </p:spPr>
      </p:pic>
    </p:spTree>
    <p:extLst>
      <p:ext uri="{BB962C8B-B14F-4D97-AF65-F5344CB8AC3E}">
        <p14:creationId xmlns:p14="http://schemas.microsoft.com/office/powerpoint/2010/main" val="459720850"/>
      </p:ext>
    </p:extLst>
  </p:cSld>
  <p:clrMap bg1="lt1" tx1="dk1" bg2="lt2" tx2="dk2" accent1="accent1" accent2="accent2" accent3="accent3" accent4="accent4" accent5="accent5" accent6="accent6" hlink="hlink" folHlink="folHlink"/>
  <p:sldLayoutIdLst>
    <p:sldLayoutId id="2147483656" r:id="rId1"/>
    <p:sldLayoutId id="2147483671" r:id="rId2"/>
    <p:sldLayoutId id="2147483662" r:id="rId3"/>
    <p:sldLayoutId id="2147483657" r:id="rId4"/>
    <p:sldLayoutId id="2147483649" r:id="rId5"/>
    <p:sldLayoutId id="2147483651" r:id="rId6"/>
    <p:sldLayoutId id="2147483672" r:id="rId7"/>
    <p:sldLayoutId id="2147483669" r:id="rId8"/>
    <p:sldLayoutId id="2147483670" r:id="rId9"/>
    <p:sldLayoutId id="2147483650" r:id="rId10"/>
    <p:sldLayoutId id="2147483660" r:id="rId11"/>
    <p:sldLayoutId id="2147483652" r:id="rId12"/>
    <p:sldLayoutId id="2147483661" r:id="rId13"/>
    <p:sldLayoutId id="2147483653" r:id="rId14"/>
    <p:sldLayoutId id="2147483654" r:id="rId15"/>
    <p:sldLayoutId id="2147483659" r:id="rId16"/>
    <p:sldLayoutId id="2147483658" r:id="rId17"/>
    <p:sldLayoutId id="2147483666" r:id="rId18"/>
    <p:sldLayoutId id="2147483667" r:id="rId19"/>
    <p:sldLayoutId id="2147483668" r:id="rId20"/>
    <p:sldLayoutId id="2147483655" r:id="rId21"/>
    <p:sldLayoutId id="2147483673" r:id="rId22"/>
  </p:sldLayoutIdLst>
  <p:hf sldNum="0" hdr="0" ft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hyperlink" Target="https://wikis.ec.europa.eu/spaces/ExactExternalWiki/pages/135299291/Greening+EU+Cooperation+Toolbox" TargetMode="External"/><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hyperlink" Target="https://wikis.ec.europa.eu/spaces/ExactExternalWiki/pages/143431180/Annex+4.+Environment+and+climate+risk+screening" TargetMode="Externa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hyperlink" Target="https://wikis.ec.europa.eu/spaces/ExactExternalWiki/pages/143431180/Annex+4.+Environment+and+climate+risk+screening" TargetMode="External"/><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hyperlink" Target="https://wikis.ec.europa.eu/display/ExactExternalWiki/Greening+EU+Cooperation+Toolbox" TargetMode="External"/><Relationship Id="rId2" Type="http://schemas.openxmlformats.org/officeDocument/2006/relationships/image" Target="../media/image47.png"/><Relationship Id="rId1" Type="http://schemas.openxmlformats.org/officeDocument/2006/relationships/slideLayout" Target="../slideLayouts/slideLayout10.xml"/><Relationship Id="rId5" Type="http://schemas.openxmlformats.org/officeDocument/2006/relationships/hyperlink" Target="https://capacity4dev.europa.eu/library/greening-eu-international-cooperation-toolbox_en?listing=group_library&amp;refgid=686" TargetMode="External"/><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0.xml"/><Relationship Id="rId5" Type="http://schemas.openxmlformats.org/officeDocument/2006/relationships/image" Target="../media/image52.png"/><Relationship Id="rId4" Type="http://schemas.openxmlformats.org/officeDocument/2006/relationships/image" Target="../media/image51.svg"/></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063388" y="2553419"/>
            <a:ext cx="10065224" cy="974563"/>
          </a:xfrm>
        </p:spPr>
        <p:txBody>
          <a:bodyPr>
            <a:noAutofit/>
          </a:bodyPr>
          <a:lstStyle/>
          <a:p>
            <a:r>
              <a:rPr lang="en-GB" sz="4800" dirty="0"/>
              <a:t>Greening EU Cooperation Toolbox</a:t>
            </a:r>
          </a:p>
        </p:txBody>
      </p:sp>
      <p:cxnSp>
        <p:nvCxnSpPr>
          <p:cNvPr id="2" name="Straight Connector 1"/>
          <p:cNvCxnSpPr>
            <a:cxnSpLocks/>
          </p:cNvCxnSpPr>
          <p:nvPr/>
        </p:nvCxnSpPr>
        <p:spPr>
          <a:xfrm>
            <a:off x="838200" y="2553419"/>
            <a:ext cx="0" cy="430458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Subtitle 6">
            <a:extLst>
              <a:ext uri="{FF2B5EF4-FFF2-40B4-BE49-F238E27FC236}">
                <a16:creationId xmlns:a16="http://schemas.microsoft.com/office/drawing/2014/main" id="{BAA25F9F-8650-428C-E831-942939046D4D}"/>
              </a:ext>
            </a:extLst>
          </p:cNvPr>
          <p:cNvSpPr txBox="1">
            <a:spLocks/>
          </p:cNvSpPr>
          <p:nvPr/>
        </p:nvSpPr>
        <p:spPr>
          <a:xfrm>
            <a:off x="1063387" y="4753458"/>
            <a:ext cx="11128611" cy="89775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2800" i="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solidFill>
                  <a:srgbClr val="FFFF00"/>
                </a:solidFill>
              </a:rPr>
              <a:t>Webinar 4: 	</a:t>
            </a:r>
            <a:r>
              <a:rPr lang="es-ES" dirty="0" err="1">
                <a:solidFill>
                  <a:srgbClr val="FFFF00"/>
                </a:solidFill>
              </a:rPr>
              <a:t>Environment</a:t>
            </a:r>
            <a:r>
              <a:rPr lang="es-ES" dirty="0">
                <a:solidFill>
                  <a:srgbClr val="FFFF00"/>
                </a:solidFill>
              </a:rPr>
              <a:t> &amp; </a:t>
            </a:r>
            <a:r>
              <a:rPr lang="es-ES" dirty="0" err="1">
                <a:solidFill>
                  <a:srgbClr val="FFFF00"/>
                </a:solidFill>
              </a:rPr>
              <a:t>climate</a:t>
            </a:r>
            <a:r>
              <a:rPr lang="es-ES" dirty="0">
                <a:solidFill>
                  <a:srgbClr val="FFFF00"/>
                </a:solidFill>
              </a:rPr>
              <a:t> </a:t>
            </a:r>
            <a:r>
              <a:rPr lang="es-ES" dirty="0" err="1">
                <a:solidFill>
                  <a:srgbClr val="FFFF00"/>
                </a:solidFill>
              </a:rPr>
              <a:t>risk</a:t>
            </a:r>
            <a:r>
              <a:rPr lang="es-ES" dirty="0">
                <a:solidFill>
                  <a:srgbClr val="FFFF00"/>
                </a:solidFill>
              </a:rPr>
              <a:t> screening, </a:t>
            </a:r>
          </a:p>
          <a:p>
            <a:r>
              <a:rPr lang="es-ES" dirty="0">
                <a:solidFill>
                  <a:srgbClr val="FFFF00"/>
                </a:solidFill>
              </a:rPr>
              <a:t>		and </a:t>
            </a:r>
            <a:r>
              <a:rPr lang="es-ES" dirty="0" err="1">
                <a:solidFill>
                  <a:srgbClr val="FFFF00"/>
                </a:solidFill>
              </a:rPr>
              <a:t>greening</a:t>
            </a:r>
            <a:r>
              <a:rPr lang="es-ES" dirty="0">
                <a:solidFill>
                  <a:srgbClr val="FFFF00"/>
                </a:solidFill>
              </a:rPr>
              <a:t> </a:t>
            </a:r>
            <a:r>
              <a:rPr lang="es-ES" dirty="0" err="1">
                <a:solidFill>
                  <a:srgbClr val="FFFF00"/>
                </a:solidFill>
              </a:rPr>
              <a:t>tools</a:t>
            </a:r>
            <a:endParaRPr lang="en-GB" dirty="0">
              <a:solidFill>
                <a:srgbClr val="FFFF00"/>
              </a:solidFill>
            </a:endParaRPr>
          </a:p>
        </p:txBody>
      </p:sp>
      <p:sp>
        <p:nvSpPr>
          <p:cNvPr id="3" name="Subtitle 6">
            <a:extLst>
              <a:ext uri="{FF2B5EF4-FFF2-40B4-BE49-F238E27FC236}">
                <a16:creationId xmlns:a16="http://schemas.microsoft.com/office/drawing/2014/main" id="{56517313-DB2E-C19F-7534-127F15BE078B}"/>
              </a:ext>
            </a:extLst>
          </p:cNvPr>
          <p:cNvSpPr>
            <a:spLocks noGrp="1"/>
          </p:cNvSpPr>
          <p:nvPr/>
        </p:nvSpPr>
        <p:spPr>
          <a:xfrm>
            <a:off x="1063388" y="3429000"/>
            <a:ext cx="10065224" cy="89775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2800" i="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solidFill>
                  <a:schemeClr val="bg1"/>
                </a:solidFill>
              </a:rPr>
              <a:t>A toolbox to deliver on our environmental and climate objectives under the Global Gateway</a:t>
            </a:r>
          </a:p>
        </p:txBody>
      </p:sp>
    </p:spTree>
    <p:extLst>
      <p:ext uri="{BB962C8B-B14F-4D97-AF65-F5344CB8AC3E}">
        <p14:creationId xmlns:p14="http://schemas.microsoft.com/office/powerpoint/2010/main" val="495977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 aérienne de la rivière circulant dans la forêt">
            <a:extLst>
              <a:ext uri="{FF2B5EF4-FFF2-40B4-BE49-F238E27FC236}">
                <a16:creationId xmlns:a16="http://schemas.microsoft.com/office/drawing/2014/main" id="{AC18ADE2-4FE8-4745-BFF0-FC3F658E492C}"/>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26173" r="7722" b="1"/>
          <a:stretch/>
        </p:blipFill>
        <p:spPr>
          <a:xfrm>
            <a:off x="-59635" y="-59635"/>
            <a:ext cx="6155635" cy="6983896"/>
          </a:xfrm>
          <a:prstGeom prst="rect">
            <a:avLst/>
          </a:prstGeom>
          <a:noFill/>
          <a:ln w="28575">
            <a:solidFill>
              <a:schemeClr val="accent5"/>
            </a:solidFill>
          </a:ln>
        </p:spPr>
      </p:pic>
      <p:sp>
        <p:nvSpPr>
          <p:cNvPr id="4" name="Title 3">
            <a:extLst>
              <a:ext uri="{FF2B5EF4-FFF2-40B4-BE49-F238E27FC236}">
                <a16:creationId xmlns:a16="http://schemas.microsoft.com/office/drawing/2014/main" id="{50FE61BE-3941-7246-B686-4BBD62BEF714}"/>
              </a:ext>
            </a:extLst>
          </p:cNvPr>
          <p:cNvSpPr>
            <a:spLocks noGrp="1"/>
          </p:cNvSpPr>
          <p:nvPr>
            <p:ph idx="1"/>
          </p:nvPr>
        </p:nvSpPr>
        <p:spPr>
          <a:xfrm>
            <a:off x="5361679" y="1770154"/>
            <a:ext cx="6074497" cy="3616657"/>
          </a:xfrm>
        </p:spPr>
        <p:txBody>
          <a:bodyPr vert="horz" lIns="68580" tIns="34290" rIns="68580" bIns="0" rtlCol="0" anchor="ctr" anchorCtr="0">
            <a:normAutofit/>
          </a:bodyPr>
          <a:lstStyle/>
          <a:p>
            <a:pPr marL="177800" indent="1588"/>
            <a:r>
              <a:rPr lang="en-US" sz="4400" dirty="0"/>
              <a:t>SEA: we have an idea of what we want, but don’t know exactly what will be done</a:t>
            </a:r>
          </a:p>
        </p:txBody>
      </p:sp>
    </p:spTree>
    <p:extLst>
      <p:ext uri="{BB962C8B-B14F-4D97-AF65-F5344CB8AC3E}">
        <p14:creationId xmlns:p14="http://schemas.microsoft.com/office/powerpoint/2010/main" val="2603959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FE61BE-3941-7246-B686-4BBD62BEF714}"/>
              </a:ext>
            </a:extLst>
          </p:cNvPr>
          <p:cNvSpPr>
            <a:spLocks noGrp="1"/>
          </p:cNvSpPr>
          <p:nvPr>
            <p:ph type="title"/>
          </p:nvPr>
        </p:nvSpPr>
        <p:spPr>
          <a:xfrm>
            <a:off x="970722" y="665018"/>
            <a:ext cx="10515600" cy="600199"/>
          </a:xfrm>
        </p:spPr>
        <p:txBody>
          <a:bodyPr vert="horz" lIns="68580" tIns="34290" rIns="68580" bIns="0" rtlCol="0" anchor="b" anchorCtr="0">
            <a:normAutofit/>
          </a:bodyPr>
          <a:lstStyle/>
          <a:p>
            <a:r>
              <a:rPr lang="en-US" sz="4000" dirty="0"/>
              <a:t>SEA vis-à-vis EIA</a:t>
            </a:r>
          </a:p>
        </p:txBody>
      </p:sp>
      <p:graphicFrame>
        <p:nvGraphicFramePr>
          <p:cNvPr id="5" name="Table 4">
            <a:extLst>
              <a:ext uri="{FF2B5EF4-FFF2-40B4-BE49-F238E27FC236}">
                <a16:creationId xmlns:a16="http://schemas.microsoft.com/office/drawing/2014/main" id="{A2321162-9E87-9640-BDC0-136A3447BEB8}"/>
              </a:ext>
            </a:extLst>
          </p:cNvPr>
          <p:cNvGraphicFramePr>
            <a:graphicFrameLocks noGrp="1"/>
          </p:cNvGraphicFramePr>
          <p:nvPr/>
        </p:nvGraphicFramePr>
        <p:xfrm>
          <a:off x="2584570" y="1709134"/>
          <a:ext cx="7287904" cy="3439731"/>
        </p:xfrm>
        <a:graphic>
          <a:graphicData uri="http://schemas.openxmlformats.org/drawingml/2006/table">
            <a:tbl>
              <a:tblPr firstRow="1" bandRow="1">
                <a:tableStyleId>{69012ECD-51FC-41F1-AA8D-1B2483CD663E}</a:tableStyleId>
              </a:tblPr>
              <a:tblGrid>
                <a:gridCol w="3643952">
                  <a:extLst>
                    <a:ext uri="{9D8B030D-6E8A-4147-A177-3AD203B41FA5}">
                      <a16:colId xmlns:a16="http://schemas.microsoft.com/office/drawing/2014/main" val="20000"/>
                    </a:ext>
                  </a:extLst>
                </a:gridCol>
                <a:gridCol w="3643952">
                  <a:extLst>
                    <a:ext uri="{9D8B030D-6E8A-4147-A177-3AD203B41FA5}">
                      <a16:colId xmlns:a16="http://schemas.microsoft.com/office/drawing/2014/main" val="20001"/>
                    </a:ext>
                  </a:extLst>
                </a:gridCol>
              </a:tblGrid>
              <a:tr h="700271">
                <a:tc>
                  <a:txBody>
                    <a:bodyPr/>
                    <a:lstStyle/>
                    <a:p>
                      <a:pPr algn="ctr"/>
                      <a:r>
                        <a:rPr lang="en-GB" sz="2100" dirty="0"/>
                        <a:t>EIA</a:t>
                      </a:r>
                      <a:endParaRPr lang="es-ES_tradnl" sz="2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solidFill>
                  </a:tcPr>
                </a:tc>
                <a:tc>
                  <a:txBody>
                    <a:bodyPr/>
                    <a:lstStyle/>
                    <a:p>
                      <a:pPr algn="ctr"/>
                      <a:r>
                        <a:rPr lang="en-GB" sz="2100" dirty="0"/>
                        <a:t>SEA</a:t>
                      </a:r>
                      <a:endParaRPr lang="es-ES_tradnl" sz="2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solidFill>
                  </a:tcPr>
                </a:tc>
                <a:extLst>
                  <a:ext uri="{0D108BD9-81ED-4DB2-BD59-A6C34878D82A}">
                    <a16:rowId xmlns:a16="http://schemas.microsoft.com/office/drawing/2014/main" val="10000"/>
                  </a:ext>
                </a:extLst>
              </a:tr>
              <a:tr h="501175">
                <a:tc>
                  <a:txBody>
                    <a:bodyPr/>
                    <a:lstStyle/>
                    <a:p>
                      <a:pPr>
                        <a:spcBef>
                          <a:spcPts val="600"/>
                        </a:spcBef>
                        <a:spcAft>
                          <a:spcPts val="600"/>
                        </a:spcAft>
                      </a:pPr>
                      <a:r>
                        <a:rPr lang="en-GB" sz="1600" dirty="0"/>
                        <a:t>Project-level</a:t>
                      </a:r>
                      <a:endParaRPr lang="es-ES_tradnl" sz="16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600"/>
                        </a:spcBef>
                        <a:spcAft>
                          <a:spcPts val="600"/>
                        </a:spcAft>
                      </a:pPr>
                      <a:r>
                        <a:rPr lang="en-GB" sz="1600" dirty="0"/>
                        <a:t>Policies, plans &amp;</a:t>
                      </a:r>
                      <a:r>
                        <a:rPr lang="en-GB" sz="1600" baseline="0" dirty="0"/>
                        <a:t> programmes</a:t>
                      </a:r>
                      <a:endParaRPr lang="es-ES_tradnl" sz="16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79675">
                <a:tc>
                  <a:txBody>
                    <a:bodyPr/>
                    <a:lstStyle/>
                    <a:p>
                      <a:pPr>
                        <a:spcBef>
                          <a:spcPts val="600"/>
                        </a:spcBef>
                        <a:spcAft>
                          <a:spcPts val="600"/>
                        </a:spcAft>
                      </a:pPr>
                      <a:r>
                        <a:rPr lang="en-GB" sz="1600" dirty="0"/>
                        <a:t>Focus</a:t>
                      </a:r>
                      <a:r>
                        <a:rPr lang="en-GB" sz="1600" baseline="0" dirty="0"/>
                        <a:t> on i</a:t>
                      </a:r>
                      <a:r>
                        <a:rPr lang="en-GB" sz="1600" dirty="0"/>
                        <a:t>nforming</a:t>
                      </a:r>
                      <a:r>
                        <a:rPr lang="en-GB" sz="1600" baseline="0" dirty="0"/>
                        <a:t> development consent authorisation process</a:t>
                      </a:r>
                      <a:endParaRPr lang="es-ES_tradnl" sz="16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600"/>
                        </a:spcBef>
                        <a:spcAft>
                          <a:spcPts val="600"/>
                        </a:spcAft>
                      </a:pPr>
                      <a:r>
                        <a:rPr lang="en-GB" sz="1600" dirty="0"/>
                        <a:t>Focus on enhancing policy-making/planning</a:t>
                      </a:r>
                      <a:r>
                        <a:rPr lang="en-GB" sz="1600" baseline="0" dirty="0"/>
                        <a:t> process</a:t>
                      </a:r>
                      <a:endParaRPr lang="es-ES_tradnl" sz="16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01175">
                <a:tc>
                  <a:txBody>
                    <a:bodyPr/>
                    <a:lstStyle/>
                    <a:p>
                      <a:pPr>
                        <a:spcBef>
                          <a:spcPts val="600"/>
                        </a:spcBef>
                        <a:spcAft>
                          <a:spcPts val="600"/>
                        </a:spcAft>
                      </a:pPr>
                      <a:r>
                        <a:rPr lang="en-GB" sz="1600" dirty="0"/>
                        <a:t>Relatively</a:t>
                      </a:r>
                      <a:r>
                        <a:rPr lang="en-GB" sz="1600" baseline="0" dirty="0"/>
                        <a:t> standard approach</a:t>
                      </a:r>
                      <a:endParaRPr lang="es-ES_tradnl" sz="16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600"/>
                        </a:spcBef>
                        <a:spcAft>
                          <a:spcPts val="600"/>
                        </a:spcAft>
                      </a:pPr>
                      <a:r>
                        <a:rPr lang="en-GB" sz="1600" dirty="0"/>
                        <a:t>Different</a:t>
                      </a:r>
                      <a:r>
                        <a:rPr lang="en-GB" sz="1600" baseline="0" dirty="0"/>
                        <a:t> approaches available</a:t>
                      </a:r>
                      <a:endParaRPr lang="es-ES_tradnl" sz="16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01175">
                <a:tc>
                  <a:txBody>
                    <a:bodyPr/>
                    <a:lstStyle/>
                    <a:p>
                      <a:pPr>
                        <a:spcBef>
                          <a:spcPts val="600"/>
                        </a:spcBef>
                        <a:spcAft>
                          <a:spcPts val="600"/>
                        </a:spcAft>
                      </a:pPr>
                      <a:r>
                        <a:rPr lang="en-GB" sz="1600" dirty="0"/>
                        <a:t>Quantitative</a:t>
                      </a:r>
                      <a:r>
                        <a:rPr lang="en-GB" sz="1600" baseline="0" dirty="0"/>
                        <a:t> analyses dominate</a:t>
                      </a:r>
                      <a:endParaRPr lang="es-ES_tradnl" sz="16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600"/>
                        </a:spcBef>
                        <a:spcAft>
                          <a:spcPts val="600"/>
                        </a:spcAft>
                      </a:pPr>
                      <a:r>
                        <a:rPr lang="en-GB" sz="1600" dirty="0"/>
                        <a:t>Qualitative</a:t>
                      </a:r>
                      <a:r>
                        <a:rPr lang="en-GB" sz="1600" baseline="0" dirty="0"/>
                        <a:t> analyses dominate</a:t>
                      </a:r>
                      <a:endParaRPr lang="es-ES_tradnl" sz="16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01175">
                <a:tc>
                  <a:txBody>
                    <a:bodyPr/>
                    <a:lstStyle/>
                    <a:p>
                      <a:pPr>
                        <a:spcBef>
                          <a:spcPts val="600"/>
                        </a:spcBef>
                        <a:spcAft>
                          <a:spcPts val="600"/>
                        </a:spcAft>
                      </a:pPr>
                      <a:r>
                        <a:rPr lang="en-GB" sz="1600" dirty="0"/>
                        <a:t>Analyses alternatives within</a:t>
                      </a:r>
                      <a:r>
                        <a:rPr lang="en-GB" sz="1600" baseline="0" dirty="0"/>
                        <a:t> a project</a:t>
                      </a:r>
                      <a:endParaRPr lang="es-ES_tradnl" sz="16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600"/>
                        </a:spcBef>
                        <a:spcAft>
                          <a:spcPts val="600"/>
                        </a:spcAft>
                      </a:pPr>
                      <a:r>
                        <a:rPr lang="en-GB" sz="1600" dirty="0"/>
                        <a:t>Analyses alternatives to achieve</a:t>
                      </a:r>
                      <a:r>
                        <a:rPr lang="en-GB" sz="1600" baseline="0" dirty="0"/>
                        <a:t> strategic objectives</a:t>
                      </a:r>
                      <a:endParaRPr lang="es-ES_tradnl" sz="16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307578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775222" y="6447442"/>
            <a:ext cx="1925052" cy="246221"/>
          </a:xfrm>
          <a:prstGeom prst="rect">
            <a:avLst/>
          </a:prstGeom>
          <a:noFill/>
        </p:spPr>
        <p:txBody>
          <a:bodyPr wrap="square" rtlCol="0">
            <a:spAutoFit/>
          </a:bodyPr>
          <a:lstStyle/>
          <a:p>
            <a:pPr defTabSz="914400"/>
            <a:r>
              <a:rPr lang="en-GB" sz="1000" dirty="0">
                <a:solidFill>
                  <a:prstClr val="white"/>
                </a:solidFill>
              </a:rPr>
              <a:t>© GCCA/Catherine Paul</a:t>
            </a:r>
            <a:endParaRPr lang="fr-BE" sz="1000" dirty="0">
              <a:solidFill>
                <a:prstClr val="white"/>
              </a:solidFill>
            </a:endParaRPr>
          </a:p>
        </p:txBody>
      </p:sp>
      <p:sp>
        <p:nvSpPr>
          <p:cNvPr id="11" name="Rectangle 3"/>
          <p:cNvSpPr txBox="1">
            <a:spLocks noChangeArrowheads="1"/>
          </p:cNvSpPr>
          <p:nvPr/>
        </p:nvSpPr>
        <p:spPr>
          <a:xfrm>
            <a:off x="2226954" y="2352561"/>
            <a:ext cx="5220653" cy="4013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78" lvl="1" indent="0">
              <a:buNone/>
              <a:defRPr/>
            </a:pPr>
            <a:endParaRPr lang="en-GB" sz="800" dirty="0">
              <a:solidFill>
                <a:prstClr val="black"/>
              </a:solidFill>
            </a:endParaRPr>
          </a:p>
          <a:p>
            <a:pPr marL="254238" lvl="1" indent="0">
              <a:buNone/>
              <a:defRPr/>
            </a:pPr>
            <a:endParaRPr lang="en-GB" dirty="0">
              <a:solidFill>
                <a:prstClr val="black"/>
              </a:solidFill>
            </a:endParaRPr>
          </a:p>
        </p:txBody>
      </p:sp>
      <p:sp>
        <p:nvSpPr>
          <p:cNvPr id="2" name="Rectangle 1">
            <a:extLst>
              <a:ext uri="{FF2B5EF4-FFF2-40B4-BE49-F238E27FC236}">
                <a16:creationId xmlns:a16="http://schemas.microsoft.com/office/drawing/2014/main" id="{CE8F2571-17A1-4239-BDFF-A1D774D4FE4E}"/>
              </a:ext>
            </a:extLst>
          </p:cNvPr>
          <p:cNvSpPr/>
          <p:nvPr/>
        </p:nvSpPr>
        <p:spPr>
          <a:xfrm>
            <a:off x="970722" y="2071225"/>
            <a:ext cx="5740044" cy="3170099"/>
          </a:xfrm>
          <a:prstGeom prst="rect">
            <a:avLst/>
          </a:prstGeom>
        </p:spPr>
        <p:txBody>
          <a:bodyPr wrap="square">
            <a:spAutoFit/>
          </a:bodyPr>
          <a:lstStyle/>
          <a:p>
            <a:pPr defTabSz="914400">
              <a:spcBef>
                <a:spcPct val="0"/>
              </a:spcBef>
              <a:spcAft>
                <a:spcPts val="1200"/>
              </a:spcAft>
              <a:buClr>
                <a:srgbClr val="0F5494"/>
              </a:buClr>
            </a:pPr>
            <a:r>
              <a:rPr lang="en-GB" altLang="en-US" sz="2000" dirty="0">
                <a:solidFill>
                  <a:prstClr val="black">
                    <a:lumMod val="75000"/>
                    <a:lumOff val="25000"/>
                  </a:prstClr>
                </a:solidFill>
              </a:rPr>
              <a:t>What are the </a:t>
            </a:r>
            <a:r>
              <a:rPr lang="en-GB" altLang="en-US" sz="2000" dirty="0">
                <a:solidFill>
                  <a:schemeClr val="accent3">
                    <a:lumMod val="75000"/>
                  </a:schemeClr>
                </a:solidFill>
              </a:rPr>
              <a:t>likely environmental consequences </a:t>
            </a:r>
            <a:r>
              <a:rPr lang="en-GB" altLang="en-US" sz="2000" dirty="0">
                <a:solidFill>
                  <a:prstClr val="black">
                    <a:lumMod val="75000"/>
                    <a:lumOff val="25000"/>
                  </a:prstClr>
                </a:solidFill>
              </a:rPr>
              <a:t>of implementing the policy/plan/programme?</a:t>
            </a:r>
          </a:p>
          <a:p>
            <a:pPr defTabSz="914400">
              <a:spcBef>
                <a:spcPct val="0"/>
              </a:spcBef>
              <a:spcAft>
                <a:spcPts val="1200"/>
              </a:spcAft>
              <a:buClr>
                <a:srgbClr val="0F5494"/>
              </a:buClr>
            </a:pPr>
            <a:r>
              <a:rPr lang="en-GB" altLang="en-US" sz="2000" dirty="0">
                <a:solidFill>
                  <a:prstClr val="black">
                    <a:lumMod val="75000"/>
                    <a:lumOff val="25000"/>
                  </a:prstClr>
                </a:solidFill>
                <a:latin typeface="+mj-lt"/>
              </a:rPr>
              <a:t>Are the </a:t>
            </a:r>
            <a:r>
              <a:rPr lang="en-GB" altLang="en-US" sz="2000" dirty="0">
                <a:solidFill>
                  <a:schemeClr val="accent3">
                    <a:lumMod val="75000"/>
                  </a:schemeClr>
                </a:solidFill>
              </a:rPr>
              <a:t>environmental threats faced by the sector </a:t>
            </a:r>
            <a:r>
              <a:rPr lang="en-GB" altLang="en-US" sz="2000" dirty="0">
                <a:solidFill>
                  <a:prstClr val="black">
                    <a:lumMod val="75000"/>
                    <a:lumOff val="25000"/>
                  </a:prstClr>
                </a:solidFill>
                <a:latin typeface="+mj-lt"/>
              </a:rPr>
              <a:t>being addressed? </a:t>
            </a:r>
          </a:p>
          <a:p>
            <a:pPr defTabSz="914400">
              <a:spcBef>
                <a:spcPct val="0"/>
              </a:spcBef>
              <a:spcAft>
                <a:spcPts val="1200"/>
              </a:spcAft>
              <a:buClr>
                <a:srgbClr val="0F5494"/>
              </a:buClr>
            </a:pPr>
            <a:r>
              <a:rPr lang="en-GB" altLang="en-US" sz="2000" dirty="0">
                <a:solidFill>
                  <a:prstClr val="black">
                    <a:lumMod val="75000"/>
                    <a:lumOff val="25000"/>
                  </a:prstClr>
                </a:solidFill>
                <a:latin typeface="+mj-lt"/>
              </a:rPr>
              <a:t>Are the </a:t>
            </a:r>
            <a:r>
              <a:rPr lang="en-GB" altLang="en-US" sz="2000" dirty="0">
                <a:solidFill>
                  <a:schemeClr val="accent3">
                    <a:lumMod val="75000"/>
                  </a:schemeClr>
                </a:solidFill>
              </a:rPr>
              <a:t>potential effects of climate change </a:t>
            </a:r>
            <a:r>
              <a:rPr lang="en-GB" altLang="en-US" sz="2000" dirty="0">
                <a:solidFill>
                  <a:prstClr val="black">
                    <a:lumMod val="75000"/>
                    <a:lumOff val="25000"/>
                  </a:prstClr>
                </a:solidFill>
                <a:latin typeface="+mj-lt"/>
              </a:rPr>
              <a:t>on the sector taken into account?</a:t>
            </a:r>
          </a:p>
          <a:p>
            <a:pPr defTabSz="914400">
              <a:spcBef>
                <a:spcPct val="0"/>
              </a:spcBef>
              <a:spcAft>
                <a:spcPts val="1200"/>
              </a:spcAft>
              <a:buClr>
                <a:srgbClr val="0F5494"/>
              </a:buClr>
            </a:pPr>
            <a:endParaRPr lang="en-GB" altLang="en-US" sz="2000" dirty="0">
              <a:solidFill>
                <a:prstClr val="black">
                  <a:lumMod val="75000"/>
                  <a:lumOff val="25000"/>
                </a:prstClr>
              </a:solidFill>
              <a:latin typeface="+mj-lt"/>
            </a:endParaRPr>
          </a:p>
          <a:p>
            <a:pPr defTabSz="914400">
              <a:spcBef>
                <a:spcPct val="0"/>
              </a:spcBef>
              <a:spcAft>
                <a:spcPts val="1200"/>
              </a:spcAft>
              <a:buClr>
                <a:srgbClr val="0F5494"/>
              </a:buClr>
            </a:pPr>
            <a:r>
              <a:rPr lang="en-GB" altLang="en-US" sz="2000" dirty="0">
                <a:solidFill>
                  <a:prstClr val="black">
                    <a:lumMod val="75000"/>
                    <a:lumOff val="25000"/>
                  </a:prstClr>
                </a:solidFill>
                <a:latin typeface="+mj-lt"/>
              </a:rPr>
              <a:t>And on the proposed actions? </a:t>
            </a:r>
          </a:p>
        </p:txBody>
      </p:sp>
      <p:sp>
        <p:nvSpPr>
          <p:cNvPr id="3" name="Title 2">
            <a:extLst>
              <a:ext uri="{FF2B5EF4-FFF2-40B4-BE49-F238E27FC236}">
                <a16:creationId xmlns:a16="http://schemas.microsoft.com/office/drawing/2014/main" id="{98422DF9-D165-FCF0-A943-33E517AFC2E8}"/>
              </a:ext>
            </a:extLst>
          </p:cNvPr>
          <p:cNvSpPr>
            <a:spLocks noGrp="1"/>
          </p:cNvSpPr>
          <p:nvPr>
            <p:ph type="title"/>
          </p:nvPr>
        </p:nvSpPr>
        <p:spPr/>
        <p:txBody>
          <a:bodyPr/>
          <a:lstStyle/>
          <a:p>
            <a:r>
              <a:rPr lang="en-US" dirty="0"/>
              <a:t>Our approach to SEA</a:t>
            </a:r>
            <a:endParaRPr lang="en-BE" dirty="0"/>
          </a:p>
        </p:txBody>
      </p:sp>
      <p:pic>
        <p:nvPicPr>
          <p:cNvPr id="4" name="Picture 3">
            <a:extLst>
              <a:ext uri="{FF2B5EF4-FFF2-40B4-BE49-F238E27FC236}">
                <a16:creationId xmlns:a16="http://schemas.microsoft.com/office/drawing/2014/main" id="{FB27EE26-0688-D180-5750-23F8EBF3BC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7607" y="1770469"/>
            <a:ext cx="4222968" cy="3946980"/>
          </a:xfrm>
          <a:prstGeom prst="rect">
            <a:avLst/>
          </a:prstGeom>
        </p:spPr>
      </p:pic>
    </p:spTree>
    <p:extLst>
      <p:ext uri="{BB962C8B-B14F-4D97-AF65-F5344CB8AC3E}">
        <p14:creationId xmlns:p14="http://schemas.microsoft.com/office/powerpoint/2010/main" val="455232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775222" y="6447434"/>
            <a:ext cx="1925052" cy="246221"/>
          </a:xfrm>
          <a:prstGeom prst="rect">
            <a:avLst/>
          </a:prstGeom>
          <a:noFill/>
        </p:spPr>
        <p:txBody>
          <a:bodyPr wrap="square" rtlCol="0">
            <a:spAutoFit/>
          </a:bodyPr>
          <a:lstStyle/>
          <a:p>
            <a:pPr defTabSz="914400"/>
            <a:r>
              <a:rPr lang="en-GB" sz="1000" dirty="0">
                <a:solidFill>
                  <a:prstClr val="white"/>
                </a:solidFill>
              </a:rPr>
              <a:t>© GCCA/Catherine Paul</a:t>
            </a:r>
            <a:endParaRPr lang="fr-BE" sz="1000" dirty="0">
              <a:solidFill>
                <a:prstClr val="white"/>
              </a:solidFill>
            </a:endParaRPr>
          </a:p>
        </p:txBody>
      </p:sp>
      <p:sp>
        <p:nvSpPr>
          <p:cNvPr id="11" name="Rectangle 3"/>
          <p:cNvSpPr txBox="1">
            <a:spLocks noChangeArrowheads="1"/>
          </p:cNvSpPr>
          <p:nvPr/>
        </p:nvSpPr>
        <p:spPr>
          <a:xfrm>
            <a:off x="2226950" y="2352553"/>
            <a:ext cx="5220653" cy="4013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78" lvl="1" indent="0">
              <a:buNone/>
              <a:defRPr/>
            </a:pPr>
            <a:endParaRPr lang="en-GB" sz="800" dirty="0">
              <a:solidFill>
                <a:prstClr val="black"/>
              </a:solidFill>
            </a:endParaRPr>
          </a:p>
          <a:p>
            <a:pPr marL="254238" lvl="1" indent="0">
              <a:buNone/>
              <a:defRPr/>
            </a:pPr>
            <a:endParaRPr lang="en-GB" dirty="0">
              <a:solidFill>
                <a:prstClr val="black"/>
              </a:solidFill>
            </a:endParaRPr>
          </a:p>
        </p:txBody>
      </p:sp>
      <p:sp>
        <p:nvSpPr>
          <p:cNvPr id="2" name="Rectangle 1">
            <a:extLst>
              <a:ext uri="{FF2B5EF4-FFF2-40B4-BE49-F238E27FC236}">
                <a16:creationId xmlns:a16="http://schemas.microsoft.com/office/drawing/2014/main" id="{CE8F2571-17A1-4239-BDFF-A1D774D4FE4E}"/>
              </a:ext>
            </a:extLst>
          </p:cNvPr>
          <p:cNvSpPr/>
          <p:nvPr/>
        </p:nvSpPr>
        <p:spPr>
          <a:xfrm>
            <a:off x="970723" y="1664882"/>
            <a:ext cx="5507570" cy="3447098"/>
          </a:xfrm>
          <a:prstGeom prst="rect">
            <a:avLst/>
          </a:prstGeom>
        </p:spPr>
        <p:txBody>
          <a:bodyPr wrap="square">
            <a:spAutoFit/>
          </a:bodyPr>
          <a:lstStyle/>
          <a:p>
            <a:pPr defTabSz="914400">
              <a:spcBef>
                <a:spcPct val="0"/>
              </a:spcBef>
              <a:spcAft>
                <a:spcPts val="1200"/>
              </a:spcAft>
              <a:buClr>
                <a:srgbClr val="0F5494"/>
              </a:buClr>
            </a:pPr>
            <a:r>
              <a:rPr lang="en-GB" altLang="en-US" sz="2400" dirty="0">
                <a:solidFill>
                  <a:schemeClr val="tx2"/>
                </a:solidFill>
              </a:rPr>
              <a:t>Also addressed in EU cooperation:</a:t>
            </a:r>
          </a:p>
          <a:p>
            <a:pPr defTabSz="914400">
              <a:spcBef>
                <a:spcPct val="0"/>
              </a:spcBef>
              <a:spcAft>
                <a:spcPts val="1200"/>
              </a:spcAft>
              <a:buClr>
                <a:srgbClr val="0F5494"/>
              </a:buClr>
            </a:pPr>
            <a:endParaRPr lang="en-GB" altLang="en-US" sz="2400" dirty="0">
              <a:solidFill>
                <a:schemeClr val="tx2"/>
              </a:solidFill>
            </a:endParaRPr>
          </a:p>
          <a:p>
            <a:pPr defTabSz="914400">
              <a:spcBef>
                <a:spcPct val="0"/>
              </a:spcBef>
              <a:buClr>
                <a:srgbClr val="0F5494"/>
              </a:buClr>
            </a:pPr>
            <a:r>
              <a:rPr lang="en-GB" altLang="en-US" sz="2000" dirty="0">
                <a:solidFill>
                  <a:prstClr val="black">
                    <a:lumMod val="75000"/>
                    <a:lumOff val="25000"/>
                  </a:prstClr>
                </a:solidFill>
              </a:rPr>
              <a:t>Are there </a:t>
            </a:r>
            <a:r>
              <a:rPr lang="en-GB" altLang="en-US" sz="2000" dirty="0">
                <a:solidFill>
                  <a:srgbClr val="318823"/>
                </a:solidFill>
              </a:rPr>
              <a:t>opportunities</a:t>
            </a:r>
            <a:r>
              <a:rPr lang="en-GB" altLang="en-US" sz="2000" dirty="0">
                <a:solidFill>
                  <a:prstClr val="black"/>
                </a:solidFill>
              </a:rPr>
              <a:t> </a:t>
            </a:r>
            <a:r>
              <a:rPr lang="en-GB" altLang="en-US" sz="2000" dirty="0">
                <a:solidFill>
                  <a:prstClr val="black">
                    <a:lumMod val="75000"/>
                    <a:lumOff val="25000"/>
                  </a:prstClr>
                </a:solidFill>
              </a:rPr>
              <a:t>to enhance:</a:t>
            </a:r>
          </a:p>
          <a:p>
            <a:pPr defTabSz="914400">
              <a:spcBef>
                <a:spcPct val="0"/>
              </a:spcBef>
              <a:buClr>
                <a:srgbClr val="0F5494"/>
              </a:buClr>
            </a:pPr>
            <a:endParaRPr lang="en-GB" altLang="en-US" sz="2000" dirty="0">
              <a:solidFill>
                <a:prstClr val="black"/>
              </a:solidFill>
            </a:endParaRPr>
          </a:p>
          <a:p>
            <a:pPr marL="540000" lvl="1" indent="-342900" defTabSz="914400">
              <a:spcBef>
                <a:spcPts val="600"/>
              </a:spcBef>
              <a:buClr>
                <a:schemeClr val="tx2"/>
              </a:buClr>
              <a:buFont typeface="Arial" panose="020B0604020202020204" pitchFamily="34" charset="0"/>
              <a:buChar char="•"/>
            </a:pPr>
            <a:r>
              <a:rPr lang="en-GB" altLang="en-US" sz="2000" dirty="0">
                <a:solidFill>
                  <a:prstClr val="black">
                    <a:lumMod val="75000"/>
                    <a:lumOff val="25000"/>
                  </a:prstClr>
                </a:solidFill>
              </a:rPr>
              <a:t>Environmental sustainability?</a:t>
            </a:r>
          </a:p>
          <a:p>
            <a:pPr marL="540000" lvl="1" indent="-342900" defTabSz="914400">
              <a:spcBef>
                <a:spcPts val="600"/>
              </a:spcBef>
              <a:buClr>
                <a:schemeClr val="tx2"/>
              </a:buClr>
              <a:buFont typeface="Arial" panose="020B0604020202020204" pitchFamily="34" charset="0"/>
              <a:buChar char="•"/>
            </a:pPr>
            <a:endParaRPr lang="en-GB" altLang="en-US" sz="2000" dirty="0">
              <a:solidFill>
                <a:prstClr val="black">
                  <a:lumMod val="75000"/>
                  <a:lumOff val="25000"/>
                </a:prstClr>
              </a:solidFill>
            </a:endParaRPr>
          </a:p>
          <a:p>
            <a:pPr marL="540000" lvl="1" indent="-342900" defTabSz="914400">
              <a:spcBef>
                <a:spcPct val="0"/>
              </a:spcBef>
              <a:buClr>
                <a:schemeClr val="tx2"/>
              </a:buClr>
              <a:buFont typeface="Arial" panose="020B0604020202020204" pitchFamily="34" charset="0"/>
              <a:buChar char="•"/>
            </a:pPr>
            <a:r>
              <a:rPr lang="en-GB" altLang="en-US" sz="2000" dirty="0">
                <a:solidFill>
                  <a:prstClr val="black">
                    <a:lumMod val="75000"/>
                    <a:lumOff val="25000"/>
                  </a:prstClr>
                </a:solidFill>
              </a:rPr>
              <a:t>Low carbon development?</a:t>
            </a:r>
          </a:p>
          <a:p>
            <a:pPr marL="540000" lvl="1" indent="-342900" defTabSz="914400">
              <a:spcBef>
                <a:spcPct val="0"/>
              </a:spcBef>
              <a:buClr>
                <a:schemeClr val="tx2"/>
              </a:buClr>
              <a:buFont typeface="Arial" panose="020B0604020202020204" pitchFamily="34" charset="0"/>
              <a:buChar char="•"/>
            </a:pPr>
            <a:endParaRPr lang="en-GB" altLang="en-US" sz="2000" dirty="0">
              <a:solidFill>
                <a:prstClr val="black">
                  <a:lumMod val="75000"/>
                  <a:lumOff val="25000"/>
                </a:prstClr>
              </a:solidFill>
            </a:endParaRPr>
          </a:p>
          <a:p>
            <a:pPr marL="540000" lvl="1" indent="-342900" defTabSz="914400">
              <a:spcBef>
                <a:spcPct val="0"/>
              </a:spcBef>
              <a:buClr>
                <a:schemeClr val="tx2"/>
              </a:buClr>
              <a:buFont typeface="Arial" panose="020B0604020202020204" pitchFamily="34" charset="0"/>
              <a:buChar char="•"/>
            </a:pPr>
            <a:r>
              <a:rPr lang="en-GB" altLang="en-US" sz="2000" dirty="0">
                <a:solidFill>
                  <a:prstClr val="black">
                    <a:lumMod val="75000"/>
                    <a:lumOff val="25000"/>
                  </a:prstClr>
                </a:solidFill>
              </a:rPr>
              <a:t>Climate resilient development?</a:t>
            </a:r>
          </a:p>
        </p:txBody>
      </p:sp>
      <p:pic>
        <p:nvPicPr>
          <p:cNvPr id="12" name="Picture 1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871235" y="1672950"/>
            <a:ext cx="4860797" cy="3707959"/>
          </a:xfrm>
          <a:prstGeom prst="rect">
            <a:avLst/>
          </a:prstGeom>
        </p:spPr>
      </p:pic>
      <p:sp>
        <p:nvSpPr>
          <p:cNvPr id="3" name="Title 2">
            <a:extLst>
              <a:ext uri="{FF2B5EF4-FFF2-40B4-BE49-F238E27FC236}">
                <a16:creationId xmlns:a16="http://schemas.microsoft.com/office/drawing/2014/main" id="{E619CF78-6C90-5174-DEF1-B975A3B28727}"/>
              </a:ext>
            </a:extLst>
          </p:cNvPr>
          <p:cNvSpPr>
            <a:spLocks noGrp="1"/>
          </p:cNvSpPr>
          <p:nvPr>
            <p:ph type="title"/>
          </p:nvPr>
        </p:nvSpPr>
        <p:spPr/>
        <p:txBody>
          <a:bodyPr/>
          <a:lstStyle/>
          <a:p>
            <a:r>
              <a:rPr lang="en-US" dirty="0"/>
              <a:t>Our approach to SEA</a:t>
            </a:r>
            <a:endParaRPr lang="en-BE" dirty="0"/>
          </a:p>
        </p:txBody>
      </p:sp>
      <p:pic>
        <p:nvPicPr>
          <p:cNvPr id="4" name="Picture 4">
            <a:extLst>
              <a:ext uri="{FF2B5EF4-FFF2-40B4-BE49-F238E27FC236}">
                <a16:creationId xmlns:a16="http://schemas.microsoft.com/office/drawing/2014/main" id="{6A1544BA-843C-946F-D221-26B820D093B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30131" y="1989932"/>
            <a:ext cx="5001901" cy="3738748"/>
          </a:xfrm>
          <a:prstGeom prst="rect">
            <a:avLst/>
          </a:prstGeom>
        </p:spPr>
      </p:pic>
    </p:spTree>
    <p:extLst>
      <p:ext uri="{BB962C8B-B14F-4D97-AF65-F5344CB8AC3E}">
        <p14:creationId xmlns:p14="http://schemas.microsoft.com/office/powerpoint/2010/main" val="322663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63A70F60-A70C-7D48-A609-237559816684}"/>
              </a:ext>
            </a:extLst>
          </p:cNvPr>
          <p:cNvSpPr txBox="1">
            <a:spLocks/>
          </p:cNvSpPr>
          <p:nvPr/>
        </p:nvSpPr>
        <p:spPr>
          <a:xfrm>
            <a:off x="958951" y="1834038"/>
            <a:ext cx="6134577" cy="3366033"/>
          </a:xfrm>
          <a:prstGeom prst="rect">
            <a:avLst/>
          </a:prstGeom>
        </p:spPr>
        <p:txBody>
          <a:bodyPr vert="horz" lIns="68580" tIns="34290" rIns="68580" bIns="3429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90000"/>
              </a:lnSpc>
              <a:spcAft>
                <a:spcPts val="1350"/>
              </a:spcAft>
              <a:buClr>
                <a:srgbClr val="034EA2"/>
              </a:buClr>
              <a:buFont typeface="Wingdings" panose="05000000000000000000" pitchFamily="2" charset="2"/>
              <a:buChar char="ü"/>
            </a:pPr>
            <a:r>
              <a:rPr lang="en-US" sz="2000" dirty="0">
                <a:solidFill>
                  <a:srgbClr val="4D4D4D"/>
                </a:solidFill>
                <a:latin typeface="Arial"/>
              </a:rPr>
              <a:t>When providing </a:t>
            </a:r>
            <a:r>
              <a:rPr lang="en-US" sz="2000" b="1" dirty="0">
                <a:solidFill>
                  <a:schemeClr val="tx2"/>
                </a:solidFill>
                <a:latin typeface="Arial"/>
              </a:rPr>
              <a:t>budget support</a:t>
            </a:r>
            <a:r>
              <a:rPr lang="en-US" sz="2000" dirty="0">
                <a:solidFill>
                  <a:schemeClr val="tx2"/>
                </a:solidFill>
                <a:latin typeface="Arial"/>
              </a:rPr>
              <a:t> </a:t>
            </a:r>
            <a:r>
              <a:rPr lang="en-US" sz="2000" dirty="0">
                <a:solidFill>
                  <a:srgbClr val="4D4D4D"/>
                </a:solidFill>
                <a:latin typeface="Arial"/>
              </a:rPr>
              <a:t>to an environmentally-sensitive sector</a:t>
            </a:r>
          </a:p>
          <a:p>
            <a:pPr lvl="1" indent="-342900" defTabSz="685800">
              <a:lnSpc>
                <a:spcPct val="90000"/>
              </a:lnSpc>
              <a:spcBef>
                <a:spcPts val="375"/>
              </a:spcBef>
              <a:spcAft>
                <a:spcPts val="1350"/>
              </a:spcAft>
              <a:buClr>
                <a:srgbClr val="034EA2"/>
              </a:buClr>
            </a:pPr>
            <a:r>
              <a:rPr lang="en-US" dirty="0">
                <a:solidFill>
                  <a:srgbClr val="4D4D4D"/>
                </a:solidFill>
                <a:latin typeface="Arial"/>
              </a:rPr>
              <a:t>To assess budget support </a:t>
            </a:r>
            <a:r>
              <a:rPr lang="en-US" dirty="0">
                <a:solidFill>
                  <a:schemeClr val="tx2"/>
                </a:solidFill>
                <a:latin typeface="Arial"/>
              </a:rPr>
              <a:t>eligibility criteria</a:t>
            </a:r>
          </a:p>
          <a:p>
            <a:pPr lvl="1" indent="-342900" defTabSz="685800">
              <a:lnSpc>
                <a:spcPct val="90000"/>
              </a:lnSpc>
              <a:spcBef>
                <a:spcPts val="375"/>
              </a:spcBef>
              <a:spcAft>
                <a:spcPts val="1350"/>
              </a:spcAft>
              <a:buClr>
                <a:srgbClr val="034EA2"/>
              </a:buClr>
            </a:pPr>
            <a:r>
              <a:rPr lang="en-US" dirty="0">
                <a:latin typeface="Arial"/>
              </a:rPr>
              <a:t>To inform the budget support </a:t>
            </a:r>
            <a:r>
              <a:rPr lang="en-US" dirty="0" err="1">
                <a:solidFill>
                  <a:schemeClr val="tx2"/>
                </a:solidFill>
                <a:latin typeface="Arial"/>
              </a:rPr>
              <a:t>programme</a:t>
            </a:r>
            <a:r>
              <a:rPr lang="en-US" dirty="0">
                <a:solidFill>
                  <a:schemeClr val="tx2"/>
                </a:solidFill>
                <a:latin typeface="Arial"/>
              </a:rPr>
              <a:t> preparation</a:t>
            </a:r>
          </a:p>
          <a:p>
            <a:pPr lvl="1" indent="-342900" defTabSz="685800">
              <a:lnSpc>
                <a:spcPct val="90000"/>
              </a:lnSpc>
              <a:spcBef>
                <a:spcPts val="375"/>
              </a:spcBef>
              <a:spcAft>
                <a:spcPts val="1350"/>
              </a:spcAft>
              <a:buClr>
                <a:srgbClr val="034EA2"/>
              </a:buClr>
            </a:pPr>
            <a:r>
              <a:rPr lang="en-US" dirty="0">
                <a:latin typeface="Arial"/>
              </a:rPr>
              <a:t>To identify performance </a:t>
            </a:r>
            <a:r>
              <a:rPr lang="en-US" dirty="0">
                <a:solidFill>
                  <a:schemeClr val="tx2"/>
                </a:solidFill>
                <a:latin typeface="Arial"/>
              </a:rPr>
              <a:t>indicators</a:t>
            </a:r>
          </a:p>
          <a:p>
            <a:pPr defTabSz="685800">
              <a:spcBef>
                <a:spcPts val="600"/>
              </a:spcBef>
              <a:spcAft>
                <a:spcPts val="0"/>
              </a:spcAft>
              <a:buClr>
                <a:srgbClr val="034EA2"/>
              </a:buClr>
              <a:buFont typeface="Wingdings" panose="05000000000000000000" pitchFamily="2" charset="2"/>
              <a:buChar char="ü"/>
            </a:pPr>
            <a:r>
              <a:rPr lang="en-US" sz="2000" dirty="0">
                <a:solidFill>
                  <a:srgbClr val="4D4D4D"/>
                </a:solidFill>
                <a:latin typeface="Arial"/>
              </a:rPr>
              <a:t>When providing broad </a:t>
            </a:r>
            <a:r>
              <a:rPr lang="en-US" sz="2000" b="1" dirty="0">
                <a:solidFill>
                  <a:schemeClr val="tx2"/>
                </a:solidFill>
                <a:latin typeface="Arial"/>
              </a:rPr>
              <a:t>strategic-level support</a:t>
            </a:r>
          </a:p>
          <a:p>
            <a:pPr defTabSz="685800">
              <a:spcBef>
                <a:spcPts val="600"/>
              </a:spcBef>
              <a:spcAft>
                <a:spcPts val="0"/>
              </a:spcAft>
              <a:buClr>
                <a:srgbClr val="034EA2"/>
              </a:buClr>
              <a:buFont typeface="Wingdings" panose="05000000000000000000" pitchFamily="2" charset="2"/>
              <a:buChar char="ü"/>
            </a:pPr>
            <a:r>
              <a:rPr lang="en-US" sz="2000" dirty="0">
                <a:solidFill>
                  <a:srgbClr val="4D4D4D"/>
                </a:solidFill>
                <a:latin typeface="Arial"/>
              </a:rPr>
              <a:t>When supporting sectoral </a:t>
            </a:r>
            <a:r>
              <a:rPr lang="en-US" sz="2000" b="1" dirty="0">
                <a:solidFill>
                  <a:schemeClr val="tx2"/>
                </a:solidFill>
                <a:latin typeface="Arial"/>
              </a:rPr>
              <a:t>policy-making and planning processes</a:t>
            </a:r>
          </a:p>
          <a:p>
            <a:pPr marL="0" indent="-171450" defTabSz="685800">
              <a:lnSpc>
                <a:spcPct val="90000"/>
              </a:lnSpc>
              <a:spcAft>
                <a:spcPts val="1350"/>
              </a:spcAft>
              <a:buClr>
                <a:srgbClr val="034EA2"/>
              </a:buClr>
            </a:pPr>
            <a:endParaRPr lang="en-US" sz="2000" dirty="0">
              <a:solidFill>
                <a:srgbClr val="4D4D4D"/>
              </a:solidFill>
              <a:latin typeface="Arial"/>
            </a:endParaRPr>
          </a:p>
        </p:txBody>
      </p:sp>
      <p:pic>
        <p:nvPicPr>
          <p:cNvPr id="3" name="Picture 2">
            <a:extLst>
              <a:ext uri="{FF2B5EF4-FFF2-40B4-BE49-F238E27FC236}">
                <a16:creationId xmlns:a16="http://schemas.microsoft.com/office/drawing/2014/main" id="{DD017EBB-48EF-B747-BDB3-289CF5CC475E}"/>
              </a:ext>
            </a:extLst>
          </p:cNvPr>
          <p:cNvPicPr>
            <a:picLocks noChangeAspect="1"/>
          </p:cNvPicPr>
          <p:nvPr/>
        </p:nvPicPr>
        <p:blipFill rotWithShape="1">
          <a:blip r:embed="rId2"/>
          <a:srcRect l="25326" r="2" b="2"/>
          <a:stretch/>
        </p:blipFill>
        <p:spPr>
          <a:xfrm>
            <a:off x="7018415" y="1834039"/>
            <a:ext cx="4590943" cy="3366032"/>
          </a:xfrm>
          <a:prstGeom prst="rect">
            <a:avLst/>
          </a:prstGeom>
          <a:noFill/>
        </p:spPr>
      </p:pic>
      <p:sp>
        <p:nvSpPr>
          <p:cNvPr id="4" name="Title 3">
            <a:extLst>
              <a:ext uri="{FF2B5EF4-FFF2-40B4-BE49-F238E27FC236}">
                <a16:creationId xmlns:a16="http://schemas.microsoft.com/office/drawing/2014/main" id="{50FE61BE-3941-7246-B686-4BBD62BEF714}"/>
              </a:ext>
            </a:extLst>
          </p:cNvPr>
          <p:cNvSpPr>
            <a:spLocks noGrp="1"/>
          </p:cNvSpPr>
          <p:nvPr>
            <p:ph type="title"/>
          </p:nvPr>
        </p:nvSpPr>
        <p:spPr>
          <a:xfrm>
            <a:off x="958951" y="698448"/>
            <a:ext cx="7886700" cy="586768"/>
          </a:xfrm>
        </p:spPr>
        <p:txBody>
          <a:bodyPr vert="horz" lIns="68580" tIns="34290" rIns="68580" bIns="0" rtlCol="0" anchor="b" anchorCtr="0">
            <a:normAutofit/>
          </a:bodyPr>
          <a:lstStyle/>
          <a:p>
            <a:r>
              <a:rPr lang="en-US" dirty="0"/>
              <a:t>When can SEA be useful?</a:t>
            </a:r>
          </a:p>
        </p:txBody>
      </p:sp>
    </p:spTree>
    <p:extLst>
      <p:ext uri="{BB962C8B-B14F-4D97-AF65-F5344CB8AC3E}">
        <p14:creationId xmlns:p14="http://schemas.microsoft.com/office/powerpoint/2010/main" val="3900302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63A70F60-A70C-7D48-A609-237559816684}"/>
              </a:ext>
            </a:extLst>
          </p:cNvPr>
          <p:cNvSpPr txBox="1">
            <a:spLocks/>
          </p:cNvSpPr>
          <p:nvPr/>
        </p:nvSpPr>
        <p:spPr>
          <a:xfrm>
            <a:off x="6848587" y="2147241"/>
            <a:ext cx="4926841" cy="376995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buNone/>
            </a:pPr>
            <a:r>
              <a:rPr lang="en-US" b="1" dirty="0"/>
              <a:t>Green &amp; Clean Principle</a:t>
            </a:r>
          </a:p>
          <a:p>
            <a:pPr marL="0" indent="0">
              <a:lnSpc>
                <a:spcPct val="90000"/>
              </a:lnSpc>
              <a:buNone/>
            </a:pPr>
            <a:r>
              <a:rPr lang="en-US" sz="2000" dirty="0"/>
              <a:t>…Projects will live up to the European Green Deal oath to ‘do no harm’ and ensure the use of environmental impact assessments </a:t>
            </a:r>
            <a:r>
              <a:rPr lang="en-US" sz="2000" dirty="0">
                <a:solidFill>
                  <a:schemeClr val="accent3">
                    <a:lumMod val="75000"/>
                  </a:schemeClr>
                </a:solidFill>
              </a:rPr>
              <a:t>and strategic environmental assessments</a:t>
            </a:r>
            <a:r>
              <a:rPr lang="en-US" sz="2000" dirty="0"/>
              <a:t>”.</a:t>
            </a:r>
          </a:p>
          <a:p>
            <a:pPr marL="0" indent="0">
              <a:lnSpc>
                <a:spcPct val="90000"/>
              </a:lnSpc>
              <a:buNone/>
            </a:pPr>
            <a:r>
              <a:rPr lang="en-US" sz="2000" dirty="0"/>
              <a:t>Support national partners integrate env/cc in strategic planning, e.g. for:</a:t>
            </a:r>
          </a:p>
          <a:p>
            <a:pPr marL="0" indent="0">
              <a:lnSpc>
                <a:spcPct val="90000"/>
              </a:lnSpc>
              <a:buNone/>
            </a:pPr>
            <a:r>
              <a:rPr lang="en-US" sz="2000" dirty="0"/>
              <a:t>CRM, transport, agriculture</a:t>
            </a:r>
          </a:p>
          <a:p>
            <a:pPr>
              <a:lnSpc>
                <a:spcPct val="90000"/>
              </a:lnSpc>
            </a:pPr>
            <a:endParaRPr lang="en-US" sz="2000" dirty="0"/>
          </a:p>
        </p:txBody>
      </p:sp>
      <p:sp>
        <p:nvSpPr>
          <p:cNvPr id="4" name="Title 3">
            <a:extLst>
              <a:ext uri="{FF2B5EF4-FFF2-40B4-BE49-F238E27FC236}">
                <a16:creationId xmlns:a16="http://schemas.microsoft.com/office/drawing/2014/main" id="{50FE61BE-3941-7246-B686-4BBD62BEF714}"/>
              </a:ext>
            </a:extLst>
          </p:cNvPr>
          <p:cNvSpPr>
            <a:spLocks noGrp="1"/>
          </p:cNvSpPr>
          <p:nvPr>
            <p:ph type="title"/>
          </p:nvPr>
        </p:nvSpPr>
        <p:spPr>
          <a:xfrm>
            <a:off x="3601427" y="420444"/>
            <a:ext cx="6009232" cy="782357"/>
          </a:xfrm>
        </p:spPr>
        <p:txBody>
          <a:bodyPr vert="horz" lIns="91440" tIns="45720" rIns="91440" bIns="0" rtlCol="0" anchor="b" anchorCtr="0">
            <a:normAutofit fontScale="90000"/>
          </a:bodyPr>
          <a:lstStyle/>
          <a:p>
            <a:r>
              <a:rPr lang="en-US" sz="3600" dirty="0"/>
              <a:t>SEA in the context of the </a:t>
            </a:r>
            <a:br>
              <a:rPr lang="en-US" sz="3600" dirty="0"/>
            </a:br>
            <a:r>
              <a:rPr lang="en-US" sz="3600" b="1" dirty="0"/>
              <a:t>Global Gateway</a:t>
            </a:r>
          </a:p>
        </p:txBody>
      </p:sp>
      <p:pic>
        <p:nvPicPr>
          <p:cNvPr id="2" name="Picture 1">
            <a:extLst>
              <a:ext uri="{FF2B5EF4-FFF2-40B4-BE49-F238E27FC236}">
                <a16:creationId xmlns:a16="http://schemas.microsoft.com/office/drawing/2014/main" id="{E292A267-436F-EF36-0873-8BA25019A81D}"/>
              </a:ext>
            </a:extLst>
          </p:cNvPr>
          <p:cNvPicPr>
            <a:picLocks noChangeAspect="1"/>
          </p:cNvPicPr>
          <p:nvPr/>
        </p:nvPicPr>
        <p:blipFill>
          <a:blip r:embed="rId2"/>
          <a:srcRect l="14804" r="26320" b="-2"/>
          <a:stretch/>
        </p:blipFill>
        <p:spPr>
          <a:xfrm>
            <a:off x="-46383" y="-46383"/>
            <a:ext cx="3166857" cy="3590471"/>
          </a:xfrm>
          <a:prstGeom prst="rect">
            <a:avLst/>
          </a:prstGeom>
          <a:noFill/>
          <a:ln w="28575">
            <a:solidFill>
              <a:schemeClr val="accent5"/>
            </a:solidFill>
          </a:ln>
        </p:spPr>
      </p:pic>
      <p:pic>
        <p:nvPicPr>
          <p:cNvPr id="5" name="Picture 4">
            <a:extLst>
              <a:ext uri="{FF2B5EF4-FFF2-40B4-BE49-F238E27FC236}">
                <a16:creationId xmlns:a16="http://schemas.microsoft.com/office/drawing/2014/main" id="{DB0775E3-D746-E88E-43C7-45AC47AF9295}"/>
              </a:ext>
            </a:extLst>
          </p:cNvPr>
          <p:cNvPicPr>
            <a:picLocks noChangeAspect="1"/>
          </p:cNvPicPr>
          <p:nvPr/>
        </p:nvPicPr>
        <p:blipFill>
          <a:blip r:embed="rId3"/>
          <a:stretch>
            <a:fillRect/>
          </a:stretch>
        </p:blipFill>
        <p:spPr>
          <a:xfrm>
            <a:off x="1993686" y="2581835"/>
            <a:ext cx="4550549" cy="3412912"/>
          </a:xfrm>
          <a:prstGeom prst="rect">
            <a:avLst/>
          </a:prstGeom>
        </p:spPr>
      </p:pic>
      <p:pic>
        <p:nvPicPr>
          <p:cNvPr id="6" name="Picture 5">
            <a:extLst>
              <a:ext uri="{FF2B5EF4-FFF2-40B4-BE49-F238E27FC236}">
                <a16:creationId xmlns:a16="http://schemas.microsoft.com/office/drawing/2014/main" id="{389E430A-5206-6276-C39A-8F1AAA80173C}"/>
              </a:ext>
            </a:extLst>
          </p:cNvPr>
          <p:cNvPicPr>
            <a:picLocks noChangeAspect="1"/>
          </p:cNvPicPr>
          <p:nvPr/>
        </p:nvPicPr>
        <p:blipFill>
          <a:blip r:embed="rId4"/>
          <a:stretch>
            <a:fillRect/>
          </a:stretch>
        </p:blipFill>
        <p:spPr>
          <a:xfrm>
            <a:off x="9799846" y="0"/>
            <a:ext cx="2392154" cy="1623247"/>
          </a:xfrm>
          <a:prstGeom prst="rect">
            <a:avLst/>
          </a:prstGeom>
        </p:spPr>
      </p:pic>
    </p:spTree>
    <p:extLst>
      <p:ext uri="{BB962C8B-B14F-4D97-AF65-F5344CB8AC3E}">
        <p14:creationId xmlns:p14="http://schemas.microsoft.com/office/powerpoint/2010/main" val="2785510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8BD7A8-4EA7-B002-9912-C16DED1CDB0D}"/>
              </a:ext>
            </a:extLst>
          </p:cNvPr>
          <p:cNvSpPr/>
          <p:nvPr/>
        </p:nvSpPr>
        <p:spPr bwMode="auto">
          <a:xfrm>
            <a:off x="4705117" y="449388"/>
            <a:ext cx="3066854" cy="1184029"/>
          </a:xfrm>
          <a:prstGeom prst="rect">
            <a:avLst/>
          </a:prstGeom>
          <a:solidFill>
            <a:srgbClr val="008000"/>
          </a:solidFill>
          <a:ln>
            <a:noFill/>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3175" algn="ctr" defTabSz="914400" fontAlgn="base">
              <a:spcBef>
                <a:spcPct val="0"/>
              </a:spcBef>
              <a:spcAft>
                <a:spcPct val="0"/>
              </a:spcAft>
            </a:pPr>
            <a:r>
              <a:rPr lang="en-US" sz="2400" b="1" dirty="0">
                <a:solidFill>
                  <a:schemeClr val="bg1"/>
                </a:solidFill>
                <a:latin typeface="+mj-lt"/>
                <a:ea typeface="ＭＳ Ｐゴシック" charset="0"/>
              </a:rPr>
              <a:t>SEA</a:t>
            </a:r>
          </a:p>
          <a:p>
            <a:pPr marL="3175" algn="ctr" defTabSz="914400" fontAlgn="base">
              <a:spcBef>
                <a:spcPct val="0"/>
              </a:spcBef>
              <a:spcAft>
                <a:spcPct val="0"/>
              </a:spcAft>
            </a:pPr>
            <a:r>
              <a:rPr lang="en-US" sz="2400" b="1" dirty="0">
                <a:solidFill>
                  <a:schemeClr val="bg1"/>
                </a:solidFill>
                <a:latin typeface="+mj-lt"/>
                <a:ea typeface="ＭＳ Ｐゴシック" charset="0"/>
              </a:rPr>
              <a:t>Recommendations</a:t>
            </a:r>
          </a:p>
        </p:txBody>
      </p:sp>
      <p:sp>
        <p:nvSpPr>
          <p:cNvPr id="5" name="Rectangle 4">
            <a:extLst>
              <a:ext uri="{FF2B5EF4-FFF2-40B4-BE49-F238E27FC236}">
                <a16:creationId xmlns:a16="http://schemas.microsoft.com/office/drawing/2014/main" id="{07EA6676-3EC4-46A5-8884-94DC99CF0A56}"/>
              </a:ext>
            </a:extLst>
          </p:cNvPr>
          <p:cNvSpPr/>
          <p:nvPr/>
        </p:nvSpPr>
        <p:spPr bwMode="auto">
          <a:xfrm>
            <a:off x="1796157" y="2285884"/>
            <a:ext cx="2705494" cy="1070907"/>
          </a:xfrm>
          <a:prstGeom prst="rect">
            <a:avLst/>
          </a:prstGeom>
          <a:solidFill>
            <a:schemeClr val="accent4"/>
          </a:solidFill>
          <a:ln>
            <a:noFill/>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3175" algn="ctr" defTabSz="914400" fontAlgn="base">
              <a:spcBef>
                <a:spcPct val="0"/>
              </a:spcBef>
              <a:spcAft>
                <a:spcPct val="0"/>
              </a:spcAft>
            </a:pPr>
            <a:r>
              <a:rPr lang="en-US" sz="2000" b="1" dirty="0">
                <a:solidFill>
                  <a:schemeClr val="bg1"/>
                </a:solidFill>
                <a:ea typeface="ＭＳ Ｐゴシック" charset="0"/>
              </a:rPr>
              <a:t>To the EU</a:t>
            </a:r>
          </a:p>
          <a:p>
            <a:pPr marL="3175" algn="ctr" defTabSz="914400" fontAlgn="base">
              <a:spcBef>
                <a:spcPct val="0"/>
              </a:spcBef>
              <a:spcAft>
                <a:spcPct val="0"/>
              </a:spcAft>
            </a:pPr>
            <a:r>
              <a:rPr lang="en-US" sz="2000" b="1" dirty="0">
                <a:solidFill>
                  <a:schemeClr val="bg1"/>
                </a:solidFill>
                <a:ea typeface="ＭＳ Ｐゴシック" charset="0"/>
              </a:rPr>
              <a:t>Delegation</a:t>
            </a:r>
          </a:p>
        </p:txBody>
      </p:sp>
      <p:sp>
        <p:nvSpPr>
          <p:cNvPr id="7" name="Rectangle 6">
            <a:extLst>
              <a:ext uri="{FF2B5EF4-FFF2-40B4-BE49-F238E27FC236}">
                <a16:creationId xmlns:a16="http://schemas.microsoft.com/office/drawing/2014/main" id="{384C9BCA-CE42-C63A-F89D-4C9AAF58222E}"/>
              </a:ext>
            </a:extLst>
          </p:cNvPr>
          <p:cNvSpPr/>
          <p:nvPr/>
        </p:nvSpPr>
        <p:spPr bwMode="auto">
          <a:xfrm>
            <a:off x="7690351" y="2250832"/>
            <a:ext cx="2705493" cy="1070907"/>
          </a:xfrm>
          <a:prstGeom prst="rect">
            <a:avLst/>
          </a:prstGeom>
          <a:solidFill>
            <a:srgbClr val="1C7CCA"/>
          </a:solidFill>
          <a:ln>
            <a:noFill/>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3175" algn="ctr" defTabSz="914400" fontAlgn="base">
              <a:spcBef>
                <a:spcPct val="0"/>
              </a:spcBef>
              <a:spcAft>
                <a:spcPct val="0"/>
              </a:spcAft>
            </a:pPr>
            <a:r>
              <a:rPr lang="en-US" sz="2000" b="1" dirty="0">
                <a:solidFill>
                  <a:schemeClr val="bg1"/>
                </a:solidFill>
                <a:ea typeface="ＭＳ Ｐゴシック" charset="0"/>
              </a:rPr>
              <a:t>To the partner</a:t>
            </a:r>
          </a:p>
          <a:p>
            <a:pPr marL="3175" algn="ctr" defTabSz="914400" fontAlgn="base">
              <a:spcBef>
                <a:spcPct val="0"/>
              </a:spcBef>
              <a:spcAft>
                <a:spcPct val="0"/>
              </a:spcAft>
            </a:pPr>
            <a:r>
              <a:rPr lang="en-US" sz="2000" b="1" dirty="0">
                <a:solidFill>
                  <a:schemeClr val="bg1"/>
                </a:solidFill>
                <a:ea typeface="ＭＳ Ｐゴシック" charset="0"/>
              </a:rPr>
              <a:t>government</a:t>
            </a:r>
          </a:p>
        </p:txBody>
      </p:sp>
      <p:sp>
        <p:nvSpPr>
          <p:cNvPr id="9" name="Rectangle 8">
            <a:extLst>
              <a:ext uri="{FF2B5EF4-FFF2-40B4-BE49-F238E27FC236}">
                <a16:creationId xmlns:a16="http://schemas.microsoft.com/office/drawing/2014/main" id="{EF381DCE-FCD2-53A5-C16C-2D002A09B9C3}"/>
              </a:ext>
            </a:extLst>
          </p:cNvPr>
          <p:cNvSpPr/>
          <p:nvPr/>
        </p:nvSpPr>
        <p:spPr bwMode="auto">
          <a:xfrm>
            <a:off x="1796157" y="4427696"/>
            <a:ext cx="2705493" cy="1070907"/>
          </a:xfrm>
          <a:prstGeom prst="rect">
            <a:avLst/>
          </a:prstGeom>
          <a:solidFill>
            <a:schemeClr val="accent4"/>
          </a:solidFill>
          <a:ln>
            <a:noFill/>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3175" algn="ctr" defTabSz="914400" fontAlgn="base">
              <a:spcBef>
                <a:spcPct val="0"/>
              </a:spcBef>
              <a:spcAft>
                <a:spcPct val="0"/>
              </a:spcAft>
            </a:pPr>
            <a:r>
              <a:rPr lang="en-US" sz="1600" b="1" dirty="0">
                <a:solidFill>
                  <a:schemeClr val="bg1"/>
                </a:solidFill>
                <a:ea typeface="ＭＳ Ｐゴシック" charset="0"/>
              </a:rPr>
              <a:t>Improve formulation</a:t>
            </a:r>
            <a:br>
              <a:rPr lang="en-US" sz="1600" b="1" dirty="0">
                <a:solidFill>
                  <a:schemeClr val="bg1"/>
                </a:solidFill>
                <a:ea typeface="ＭＳ Ｐゴシック" charset="0"/>
              </a:rPr>
            </a:br>
            <a:r>
              <a:rPr lang="en-US" sz="1600" b="1" dirty="0">
                <a:solidFill>
                  <a:schemeClr val="bg1"/>
                </a:solidFill>
                <a:ea typeface="ＭＳ Ｐゴシック" charset="0"/>
              </a:rPr>
              <a:t>of EU support </a:t>
            </a:r>
            <a:r>
              <a:rPr lang="en-US" sz="1600" b="1" dirty="0" err="1">
                <a:solidFill>
                  <a:schemeClr val="bg1"/>
                </a:solidFill>
                <a:ea typeface="ＭＳ Ｐゴシック" charset="0"/>
              </a:rPr>
              <a:t>programme</a:t>
            </a:r>
            <a:endParaRPr lang="en-US" sz="1600" b="1" dirty="0">
              <a:solidFill>
                <a:schemeClr val="bg1"/>
              </a:solidFill>
              <a:ea typeface="ＭＳ Ｐゴシック" charset="0"/>
            </a:endParaRPr>
          </a:p>
        </p:txBody>
      </p:sp>
      <p:sp>
        <p:nvSpPr>
          <p:cNvPr id="10" name="Rectangle 9">
            <a:extLst>
              <a:ext uri="{FF2B5EF4-FFF2-40B4-BE49-F238E27FC236}">
                <a16:creationId xmlns:a16="http://schemas.microsoft.com/office/drawing/2014/main" id="{B1BE06FA-7C92-05DE-83C8-687AEBEC1F8F}"/>
              </a:ext>
            </a:extLst>
          </p:cNvPr>
          <p:cNvSpPr/>
          <p:nvPr/>
        </p:nvSpPr>
        <p:spPr bwMode="auto">
          <a:xfrm>
            <a:off x="7690351" y="4392646"/>
            <a:ext cx="2705493" cy="1070907"/>
          </a:xfrm>
          <a:prstGeom prst="rect">
            <a:avLst/>
          </a:prstGeom>
          <a:solidFill>
            <a:srgbClr val="1C7CCA"/>
          </a:solidFill>
          <a:ln>
            <a:noFill/>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3175" algn="ctr" defTabSz="914400" fontAlgn="base">
              <a:spcBef>
                <a:spcPct val="0"/>
              </a:spcBef>
              <a:spcAft>
                <a:spcPct val="0"/>
              </a:spcAft>
            </a:pPr>
            <a:r>
              <a:rPr lang="en-US" sz="1600" b="1" dirty="0">
                <a:solidFill>
                  <a:schemeClr val="bg1"/>
                </a:solidFill>
                <a:ea typeface="ＭＳ Ｐゴシック" charset="0"/>
              </a:rPr>
              <a:t>Improve sector </a:t>
            </a:r>
            <a:br>
              <a:rPr lang="en-US" sz="1600" b="1" dirty="0">
                <a:solidFill>
                  <a:schemeClr val="bg1"/>
                </a:solidFill>
                <a:ea typeface="ＭＳ Ｐゴシック" charset="0"/>
              </a:rPr>
            </a:br>
            <a:r>
              <a:rPr lang="en-US" sz="1600" b="1" dirty="0">
                <a:solidFill>
                  <a:schemeClr val="bg1"/>
                </a:solidFill>
                <a:ea typeface="ＭＳ Ｐゴシック" charset="0"/>
              </a:rPr>
              <a:t>strategy</a:t>
            </a:r>
          </a:p>
        </p:txBody>
      </p:sp>
      <p:sp>
        <p:nvSpPr>
          <p:cNvPr id="11" name="Rectangle 10">
            <a:extLst>
              <a:ext uri="{FF2B5EF4-FFF2-40B4-BE49-F238E27FC236}">
                <a16:creationId xmlns:a16="http://schemas.microsoft.com/office/drawing/2014/main" id="{C890B106-3A45-01DD-87A6-1D7FEA222C79}"/>
              </a:ext>
            </a:extLst>
          </p:cNvPr>
          <p:cNvSpPr/>
          <p:nvPr/>
        </p:nvSpPr>
        <p:spPr bwMode="auto">
          <a:xfrm>
            <a:off x="5046599" y="3315966"/>
            <a:ext cx="2098803" cy="996725"/>
          </a:xfrm>
          <a:prstGeom prst="rect">
            <a:avLst/>
          </a:prstGeom>
          <a:solidFill>
            <a:srgbClr val="79AD2B"/>
          </a:solidFill>
          <a:ln>
            <a:noFill/>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3175" algn="ctr" defTabSz="914400" fontAlgn="base">
              <a:spcBef>
                <a:spcPct val="0"/>
              </a:spcBef>
              <a:spcAft>
                <a:spcPct val="0"/>
              </a:spcAft>
            </a:pPr>
            <a:r>
              <a:rPr lang="en-US" sz="1600" b="1" dirty="0">
                <a:solidFill>
                  <a:schemeClr val="bg1"/>
                </a:solidFill>
                <a:ea typeface="ＭＳ Ｐゴシック" charset="0"/>
              </a:rPr>
              <a:t>To address through </a:t>
            </a:r>
          </a:p>
          <a:p>
            <a:pPr marL="3175" algn="ctr" defTabSz="914400" fontAlgn="base">
              <a:spcBef>
                <a:spcPct val="0"/>
              </a:spcBef>
              <a:spcAft>
                <a:spcPct val="0"/>
              </a:spcAft>
            </a:pPr>
            <a:r>
              <a:rPr lang="en-US" sz="1600" b="1" dirty="0">
                <a:solidFill>
                  <a:schemeClr val="bg1"/>
                </a:solidFill>
                <a:ea typeface="ＭＳ Ｐゴシック" charset="0"/>
              </a:rPr>
              <a:t>policy dialogue</a:t>
            </a:r>
          </a:p>
        </p:txBody>
      </p:sp>
      <p:sp>
        <p:nvSpPr>
          <p:cNvPr id="15" name="Arrow: Right 14">
            <a:extLst>
              <a:ext uri="{FF2B5EF4-FFF2-40B4-BE49-F238E27FC236}">
                <a16:creationId xmlns:a16="http://schemas.microsoft.com/office/drawing/2014/main" id="{8A2FB5FF-32D2-0980-AB66-CCFA8FD5DD0B}"/>
              </a:ext>
            </a:extLst>
          </p:cNvPr>
          <p:cNvSpPr/>
          <p:nvPr/>
        </p:nvSpPr>
        <p:spPr>
          <a:xfrm rot="8271464">
            <a:off x="3757430" y="1563191"/>
            <a:ext cx="772998" cy="374483"/>
          </a:xfrm>
          <a:prstGeom prst="rightArrow">
            <a:avLst>
              <a:gd name="adj1" fmla="val 50000"/>
              <a:gd name="adj2" fmla="val 48780"/>
            </a:avLst>
          </a:prstGeom>
          <a:solidFill>
            <a:srgbClr val="008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Arrow: Right 15">
            <a:extLst>
              <a:ext uri="{FF2B5EF4-FFF2-40B4-BE49-F238E27FC236}">
                <a16:creationId xmlns:a16="http://schemas.microsoft.com/office/drawing/2014/main" id="{6B2EC5E1-4268-3DF8-9C3C-31B394416FAC}"/>
              </a:ext>
            </a:extLst>
          </p:cNvPr>
          <p:cNvSpPr/>
          <p:nvPr/>
        </p:nvSpPr>
        <p:spPr>
          <a:xfrm rot="5400000">
            <a:off x="2606510" y="3700468"/>
            <a:ext cx="772998" cy="374483"/>
          </a:xfrm>
          <a:prstGeom prst="rightArrow">
            <a:avLst>
              <a:gd name="adj1" fmla="val 50000"/>
              <a:gd name="adj2" fmla="val 48780"/>
            </a:avLst>
          </a:prstGeom>
          <a:solidFill>
            <a:srgbClr val="ED8D2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18" name="Arrow: Right 17">
            <a:extLst>
              <a:ext uri="{FF2B5EF4-FFF2-40B4-BE49-F238E27FC236}">
                <a16:creationId xmlns:a16="http://schemas.microsoft.com/office/drawing/2014/main" id="{FF7E3F8F-6B81-DC40-F27E-2D9C448C7568}"/>
              </a:ext>
            </a:extLst>
          </p:cNvPr>
          <p:cNvSpPr/>
          <p:nvPr/>
        </p:nvSpPr>
        <p:spPr>
          <a:xfrm rot="2586350">
            <a:off x="7977363" y="1602286"/>
            <a:ext cx="772998" cy="374483"/>
          </a:xfrm>
          <a:prstGeom prst="rightArrow">
            <a:avLst>
              <a:gd name="adj1" fmla="val 50000"/>
              <a:gd name="adj2" fmla="val 48780"/>
            </a:avLst>
          </a:prstGeom>
          <a:solidFill>
            <a:srgbClr val="008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Arrow: Right 18">
            <a:extLst>
              <a:ext uri="{FF2B5EF4-FFF2-40B4-BE49-F238E27FC236}">
                <a16:creationId xmlns:a16="http://schemas.microsoft.com/office/drawing/2014/main" id="{E711DC00-E174-F091-293D-99689049745F}"/>
              </a:ext>
            </a:extLst>
          </p:cNvPr>
          <p:cNvSpPr/>
          <p:nvPr/>
        </p:nvSpPr>
        <p:spPr>
          <a:xfrm rot="5400000">
            <a:off x="8946748" y="3700467"/>
            <a:ext cx="772998" cy="374483"/>
          </a:xfrm>
          <a:prstGeom prst="rightArrow">
            <a:avLst>
              <a:gd name="adj1" fmla="val 50000"/>
              <a:gd name="adj2" fmla="val 48780"/>
            </a:avLst>
          </a:prstGeom>
          <a:solidFill>
            <a:srgbClr val="1C7CC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20" name="Arrow: Right 19">
            <a:extLst>
              <a:ext uri="{FF2B5EF4-FFF2-40B4-BE49-F238E27FC236}">
                <a16:creationId xmlns:a16="http://schemas.microsoft.com/office/drawing/2014/main" id="{2A254F9F-72B4-2F44-CABC-A8A0342275BC}"/>
              </a:ext>
            </a:extLst>
          </p:cNvPr>
          <p:cNvSpPr/>
          <p:nvPr/>
        </p:nvSpPr>
        <p:spPr>
          <a:xfrm rot="1981046">
            <a:off x="7179066" y="4374475"/>
            <a:ext cx="454007" cy="258121"/>
          </a:xfrm>
          <a:prstGeom prst="rightArrow">
            <a:avLst>
              <a:gd name="adj1" fmla="val 50000"/>
              <a:gd name="adj2" fmla="val 48780"/>
            </a:avLst>
          </a:prstGeom>
          <a:solidFill>
            <a:srgbClr val="79AD2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2" name="Arrow: Right 21">
            <a:extLst>
              <a:ext uri="{FF2B5EF4-FFF2-40B4-BE49-F238E27FC236}">
                <a16:creationId xmlns:a16="http://schemas.microsoft.com/office/drawing/2014/main" id="{86F35D00-2F9C-AE3F-A362-FCF1EC616E4E}"/>
              </a:ext>
            </a:extLst>
          </p:cNvPr>
          <p:cNvSpPr/>
          <p:nvPr/>
        </p:nvSpPr>
        <p:spPr>
          <a:xfrm rot="1981046">
            <a:off x="4558927" y="3068028"/>
            <a:ext cx="454007" cy="258121"/>
          </a:xfrm>
          <a:prstGeom prst="rightArrow">
            <a:avLst>
              <a:gd name="adj1" fmla="val 50000"/>
              <a:gd name="adj2" fmla="val 48780"/>
            </a:avLst>
          </a:prstGeom>
          <a:solidFill>
            <a:srgbClr val="79AD2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2256763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9" name="Title 2"/>
          <p:cNvSpPr>
            <a:spLocks noGrp="1"/>
          </p:cNvSpPr>
          <p:nvPr>
            <p:ph type="title"/>
          </p:nvPr>
        </p:nvSpPr>
        <p:spPr>
          <a:xfrm>
            <a:off x="998432" y="277090"/>
            <a:ext cx="10515600" cy="1108199"/>
          </a:xfrm>
        </p:spPr>
        <p:txBody>
          <a:bodyPr/>
          <a:lstStyle/>
          <a:p>
            <a:r>
              <a:rPr lang="en-US" altLang="es-ES_tradnl" dirty="0"/>
              <a:t>SEA of Rwanda</a:t>
            </a:r>
            <a:r>
              <a:rPr lang="en-US" altLang="en-US" dirty="0"/>
              <a:t>’</a:t>
            </a:r>
            <a:r>
              <a:rPr lang="en-US" altLang="es-ES_tradnl" dirty="0"/>
              <a:t>s agriculture </a:t>
            </a:r>
            <a:br>
              <a:rPr lang="en-US" altLang="es-ES_tradnl" dirty="0"/>
            </a:br>
            <a:r>
              <a:rPr lang="en-US" altLang="es-ES_tradnl" dirty="0"/>
              <a:t>sector strategy –</a:t>
            </a:r>
            <a:r>
              <a:rPr lang="en-US" altLang="es-ES_tradnl" dirty="0">
                <a:solidFill>
                  <a:srgbClr val="318823"/>
                </a:solidFill>
              </a:rPr>
              <a:t> seizing opportunities</a:t>
            </a:r>
          </a:p>
        </p:txBody>
      </p:sp>
      <p:sp>
        <p:nvSpPr>
          <p:cNvPr id="34820" name="Content Placeholder 2"/>
          <p:cNvSpPr>
            <a:spLocks noGrp="1"/>
          </p:cNvSpPr>
          <p:nvPr>
            <p:ph idx="4294967295"/>
          </p:nvPr>
        </p:nvSpPr>
        <p:spPr>
          <a:xfrm>
            <a:off x="998432" y="2003818"/>
            <a:ext cx="6114857" cy="3562970"/>
          </a:xfrm>
        </p:spPr>
        <p:txBody>
          <a:bodyPr/>
          <a:lstStyle/>
          <a:p>
            <a:r>
              <a:rPr lang="en-US" altLang="es-ES_tradnl" sz="2000" dirty="0"/>
              <a:t>Recommendations on soil &amp; water conservation and soil acidity informed performance targets on </a:t>
            </a:r>
            <a:r>
              <a:rPr lang="en-US" altLang="es-ES_tradnl" sz="2000" dirty="0" err="1"/>
              <a:t>agro</a:t>
            </a:r>
            <a:r>
              <a:rPr lang="en-US" altLang="es-ES_tradnl" sz="2000" dirty="0"/>
              <a:t>-forestry, reduction of soil acidity in areas of public investment</a:t>
            </a:r>
            <a:r>
              <a:rPr lang="is-IS" altLang="es-ES_tradnl" sz="2000" dirty="0"/>
              <a:t>…</a:t>
            </a:r>
          </a:p>
          <a:p>
            <a:r>
              <a:rPr lang="is-IS" altLang="es-ES_tradnl" sz="2000" dirty="0"/>
              <a:t>SEA was reference for design of feeder roads development policy and strategy.</a:t>
            </a:r>
          </a:p>
          <a:p>
            <a:r>
              <a:rPr lang="is-IS" altLang="es-ES_tradnl" sz="2000" dirty="0">
                <a:solidFill>
                  <a:schemeClr val="tx1"/>
                </a:solidFill>
                <a:latin typeface="+mn-lt"/>
              </a:rPr>
              <a:t>Findings on soil nutrient management informed GoR</a:t>
            </a:r>
            <a:r>
              <a:rPr lang="is-IS" altLang="en-US" sz="2000" dirty="0">
                <a:solidFill>
                  <a:schemeClr val="tx1"/>
                </a:solidFill>
                <a:latin typeface="+mn-lt"/>
              </a:rPr>
              <a:t>’</a:t>
            </a:r>
            <a:r>
              <a:rPr lang="is-IS" altLang="es-ES_tradnl" sz="2000" dirty="0">
                <a:solidFill>
                  <a:schemeClr val="tx1"/>
                </a:solidFill>
                <a:latin typeface="+mn-lt"/>
              </a:rPr>
              <a:t>s review of inputs subsidy scheme and recommendations for pest and disease management to be promoted.</a:t>
            </a:r>
            <a:endParaRPr lang="en-US" altLang="es-ES_tradnl" sz="2000" dirty="0">
              <a:solidFill>
                <a:schemeClr val="tx1"/>
              </a:solidFill>
              <a:latin typeface="+mn-lt"/>
            </a:endParaRPr>
          </a:p>
        </p:txBody>
      </p:sp>
      <p:pic>
        <p:nvPicPr>
          <p:cNvPr id="34821" name="Picture 2" descr="Rwanda.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285997" y="2003818"/>
            <a:ext cx="4481053" cy="3350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3375740"/>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02994E-4486-F6C9-15F1-F8B58156548C}"/>
              </a:ext>
            </a:extLst>
          </p:cNvPr>
          <p:cNvSpPr>
            <a:spLocks noGrp="1"/>
          </p:cNvSpPr>
          <p:nvPr>
            <p:ph type="title"/>
          </p:nvPr>
        </p:nvSpPr>
        <p:spPr/>
        <p:txBody>
          <a:bodyPr/>
          <a:lstStyle/>
          <a:p>
            <a:r>
              <a:rPr lang="en-GB" dirty="0"/>
              <a:t>Practical tips to get a SEA right!</a:t>
            </a:r>
          </a:p>
        </p:txBody>
      </p:sp>
      <p:sp>
        <p:nvSpPr>
          <p:cNvPr id="3" name="CuadroTexto 2">
            <a:extLst>
              <a:ext uri="{FF2B5EF4-FFF2-40B4-BE49-F238E27FC236}">
                <a16:creationId xmlns:a16="http://schemas.microsoft.com/office/drawing/2014/main" id="{A651ABD3-B0B1-AAD1-9BB2-836414439C93}"/>
              </a:ext>
            </a:extLst>
          </p:cNvPr>
          <p:cNvSpPr txBox="1"/>
          <p:nvPr/>
        </p:nvSpPr>
        <p:spPr>
          <a:xfrm>
            <a:off x="1086522" y="1742739"/>
            <a:ext cx="4576894" cy="4278094"/>
          </a:xfrm>
          <a:prstGeom prst="rect">
            <a:avLst/>
          </a:prstGeom>
          <a:noFill/>
        </p:spPr>
        <p:txBody>
          <a:bodyPr wrap="none" rtlCol="0">
            <a:spAutoFit/>
          </a:bodyPr>
          <a:lstStyle/>
          <a:p>
            <a:pPr marL="285750" indent="-285750">
              <a:buFont typeface="Arial" panose="020B0604020202020204" pitchFamily="34" charset="0"/>
              <a:buChar char="•"/>
            </a:pPr>
            <a:r>
              <a:rPr lang="en-GB" sz="2000" dirty="0"/>
              <a:t>Clarity of the purpose</a:t>
            </a:r>
          </a:p>
          <a:p>
            <a:pPr marL="285750" indent="-285750">
              <a:buFont typeface="Arial" panose="020B0604020202020204" pitchFamily="34" charset="0"/>
              <a:buChar char="•"/>
            </a:pPr>
            <a:r>
              <a:rPr lang="en-GB" sz="2000" dirty="0"/>
              <a:t>Partner country in the driving seat</a:t>
            </a:r>
          </a:p>
          <a:p>
            <a:pPr marL="285750" indent="-285750">
              <a:buFont typeface="Arial" panose="020B0604020202020204" pitchFamily="34" charset="0"/>
              <a:buChar char="•"/>
            </a:pPr>
            <a:r>
              <a:rPr lang="en-GB" sz="2000" dirty="0"/>
              <a:t>Right timing</a:t>
            </a:r>
          </a:p>
          <a:p>
            <a:pPr marL="285750" indent="-285750">
              <a:buFont typeface="Arial" panose="020B0604020202020204" pitchFamily="34" charset="0"/>
              <a:buChar char="•"/>
            </a:pPr>
            <a:r>
              <a:rPr lang="en-GB" sz="2000" dirty="0"/>
              <a:t>Coordination with other int’l partners</a:t>
            </a:r>
          </a:p>
          <a:p>
            <a:pPr marL="285750" indent="-285750">
              <a:buFont typeface="Arial" panose="020B0604020202020204" pitchFamily="34" charset="0"/>
              <a:buChar char="•"/>
            </a:pPr>
            <a:r>
              <a:rPr lang="en-GB" sz="2000" dirty="0"/>
              <a:t>Clear expectations, right </a:t>
            </a:r>
            <a:r>
              <a:rPr lang="en-GB" sz="2000" dirty="0" err="1"/>
              <a:t>ToR</a:t>
            </a:r>
            <a:endParaRPr lang="en-GB" sz="2000" dirty="0"/>
          </a:p>
          <a:p>
            <a:pPr marL="285750" indent="-285750">
              <a:buFont typeface="Arial" panose="020B0604020202020204" pitchFamily="34" charset="0"/>
              <a:buChar char="•"/>
            </a:pPr>
            <a:r>
              <a:rPr lang="en-GB" sz="2000" dirty="0"/>
              <a:t>Mind climate change</a:t>
            </a:r>
          </a:p>
          <a:p>
            <a:pPr marL="285750" indent="-285750">
              <a:buFont typeface="Arial" panose="020B0604020202020204" pitchFamily="34" charset="0"/>
              <a:buChar char="•"/>
            </a:pPr>
            <a:r>
              <a:rPr lang="en-GB" sz="2000" dirty="0"/>
              <a:t>Have the right team</a:t>
            </a:r>
          </a:p>
          <a:p>
            <a:pPr marL="285750" indent="-285750">
              <a:buFont typeface="Arial" panose="020B0604020202020204" pitchFamily="34" charset="0"/>
              <a:buChar char="•"/>
            </a:pPr>
            <a:r>
              <a:rPr lang="en-GB" sz="2000" dirty="0"/>
              <a:t>Importance of scoping</a:t>
            </a:r>
          </a:p>
          <a:p>
            <a:pPr marL="285750" indent="-285750">
              <a:buFont typeface="Arial" panose="020B0604020202020204" pitchFamily="34" charset="0"/>
              <a:buChar char="•"/>
            </a:pPr>
            <a:r>
              <a:rPr lang="en-GB" sz="2000" dirty="0"/>
              <a:t>Participation and transparency</a:t>
            </a:r>
          </a:p>
          <a:p>
            <a:pPr marL="285750" indent="-285750">
              <a:buFont typeface="Arial" panose="020B0604020202020204" pitchFamily="34" charset="0"/>
              <a:buChar char="•"/>
            </a:pPr>
            <a:r>
              <a:rPr lang="en-GB" sz="2000" dirty="0"/>
              <a:t>Ensure conclusions are focused</a:t>
            </a:r>
          </a:p>
          <a:p>
            <a:pPr marL="285750" indent="-285750">
              <a:buFont typeface="Arial" panose="020B0604020202020204" pitchFamily="34" charset="0"/>
              <a:buChar char="•"/>
            </a:pPr>
            <a:r>
              <a:rPr lang="en-GB" sz="2000" dirty="0"/>
              <a:t>Support national SEA systems</a:t>
            </a:r>
          </a:p>
          <a:p>
            <a:endParaRPr lang="en-GB" dirty="0"/>
          </a:p>
          <a:p>
            <a:endParaRPr lang="en-GB" dirty="0"/>
          </a:p>
          <a:p>
            <a:endParaRPr lang="en-GB" dirty="0"/>
          </a:p>
        </p:txBody>
      </p:sp>
    </p:spTree>
    <p:extLst>
      <p:ext uri="{BB962C8B-B14F-4D97-AF65-F5344CB8AC3E}">
        <p14:creationId xmlns:p14="http://schemas.microsoft.com/office/powerpoint/2010/main" val="2568946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49B05-2569-D5C8-061C-381C0E93ED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2BAE9E-CF2D-A1C7-2165-88FA042C7463}"/>
              </a:ext>
            </a:extLst>
          </p:cNvPr>
          <p:cNvSpPr>
            <a:spLocks noGrp="1"/>
          </p:cNvSpPr>
          <p:nvPr>
            <p:ph type="ctrTitle"/>
          </p:nvPr>
        </p:nvSpPr>
        <p:spPr>
          <a:xfrm>
            <a:off x="1079425" y="2613891"/>
            <a:ext cx="10676038" cy="683636"/>
          </a:xfrm>
        </p:spPr>
        <p:txBody>
          <a:bodyPr/>
          <a:lstStyle/>
          <a:p>
            <a:pPr>
              <a:defRPr/>
            </a:pPr>
            <a:r>
              <a:rPr lang="es-ES" sz="4400" dirty="0" err="1"/>
              <a:t>Environmental</a:t>
            </a:r>
            <a:r>
              <a:rPr lang="es-ES" sz="4400" dirty="0"/>
              <a:t> </a:t>
            </a:r>
            <a:r>
              <a:rPr lang="es-ES" sz="4400" dirty="0" err="1"/>
              <a:t>Impact</a:t>
            </a:r>
            <a:r>
              <a:rPr lang="es-ES" sz="4400" dirty="0"/>
              <a:t> </a:t>
            </a:r>
            <a:r>
              <a:rPr lang="es-ES" sz="4400" dirty="0" err="1"/>
              <a:t>Assessment</a:t>
            </a:r>
            <a:endParaRPr lang="en-US" sz="4400" dirty="0">
              <a:cs typeface="ＭＳ Ｐゴシック" charset="0"/>
            </a:endParaRPr>
          </a:p>
        </p:txBody>
      </p:sp>
    </p:spTree>
    <p:extLst>
      <p:ext uri="{BB962C8B-B14F-4D97-AF65-F5344CB8AC3E}">
        <p14:creationId xmlns:p14="http://schemas.microsoft.com/office/powerpoint/2010/main" val="3100592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22F91-C3C0-E65D-1D81-0E38E237DE92}"/>
              </a:ext>
            </a:extLst>
          </p:cNvPr>
          <p:cNvSpPr>
            <a:spLocks noGrp="1"/>
          </p:cNvSpPr>
          <p:nvPr>
            <p:ph type="title"/>
          </p:nvPr>
        </p:nvSpPr>
        <p:spPr/>
        <p:txBody>
          <a:bodyPr/>
          <a:lstStyle/>
          <a:p>
            <a:endParaRPr lang="en-US" dirty="0"/>
          </a:p>
        </p:txBody>
      </p:sp>
      <p:pic>
        <p:nvPicPr>
          <p:cNvPr id="6" name="Graphic 5" descr="Arrow: Clockwise curve with solid fill">
            <a:extLst>
              <a:ext uri="{FF2B5EF4-FFF2-40B4-BE49-F238E27FC236}">
                <a16:creationId xmlns:a16="http://schemas.microsoft.com/office/drawing/2014/main" id="{A0ABC042-941C-543A-DD28-2F802FBF26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48101" y="572264"/>
            <a:ext cx="914400" cy="914400"/>
          </a:xfrm>
          <a:prstGeom prst="rect">
            <a:avLst/>
          </a:prstGeom>
        </p:spPr>
      </p:pic>
      <p:sp>
        <p:nvSpPr>
          <p:cNvPr id="7" name="TextBox 6">
            <a:extLst>
              <a:ext uri="{FF2B5EF4-FFF2-40B4-BE49-F238E27FC236}">
                <a16:creationId xmlns:a16="http://schemas.microsoft.com/office/drawing/2014/main" id="{D3D0628F-D294-29F5-6D2D-3DF74231A9A8}"/>
              </a:ext>
            </a:extLst>
          </p:cNvPr>
          <p:cNvSpPr txBox="1"/>
          <p:nvPr/>
        </p:nvSpPr>
        <p:spPr>
          <a:xfrm>
            <a:off x="8940800" y="387598"/>
            <a:ext cx="530915" cy="369332"/>
          </a:xfrm>
          <a:prstGeom prst="rect">
            <a:avLst/>
          </a:prstGeom>
          <a:noFill/>
        </p:spPr>
        <p:txBody>
          <a:bodyPr wrap="none" rtlCol="0">
            <a:spAutoFit/>
          </a:bodyPr>
          <a:lstStyle/>
          <a:p>
            <a:r>
              <a:rPr lang="fr-BE" dirty="0">
                <a:solidFill>
                  <a:srgbClr val="00B050"/>
                </a:solidFill>
                <a:hlinkClick r:id="rId5"/>
              </a:rPr>
              <a:t>link</a:t>
            </a:r>
            <a:endParaRPr lang="en-US" dirty="0">
              <a:solidFill>
                <a:srgbClr val="00B050"/>
              </a:solidFill>
            </a:endParaRPr>
          </a:p>
        </p:txBody>
      </p:sp>
      <p:pic>
        <p:nvPicPr>
          <p:cNvPr id="5" name="Picture 4">
            <a:extLst>
              <a:ext uri="{FF2B5EF4-FFF2-40B4-BE49-F238E27FC236}">
                <a16:creationId xmlns:a16="http://schemas.microsoft.com/office/drawing/2014/main" id="{B38E3BB4-4558-7DCB-FCCA-1B5609D90461}"/>
              </a:ext>
            </a:extLst>
          </p:cNvPr>
          <p:cNvPicPr>
            <a:picLocks noChangeAspect="1"/>
          </p:cNvPicPr>
          <p:nvPr/>
        </p:nvPicPr>
        <p:blipFill>
          <a:blip r:embed="rId6"/>
          <a:stretch>
            <a:fillRect/>
          </a:stretch>
        </p:blipFill>
        <p:spPr>
          <a:xfrm>
            <a:off x="0" y="39442"/>
            <a:ext cx="12192000" cy="6779116"/>
          </a:xfrm>
          <a:prstGeom prst="rect">
            <a:avLst/>
          </a:prstGeom>
        </p:spPr>
      </p:pic>
      <p:pic>
        <p:nvPicPr>
          <p:cNvPr id="9" name="Graphic 8" descr="Arrow: Clockwise curve with solid fill">
            <a:extLst>
              <a:ext uri="{FF2B5EF4-FFF2-40B4-BE49-F238E27FC236}">
                <a16:creationId xmlns:a16="http://schemas.microsoft.com/office/drawing/2014/main" id="{9DE29FE2-55DF-CEF7-775D-F6F47F4188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05885" y="261413"/>
            <a:ext cx="914400" cy="914400"/>
          </a:xfrm>
          <a:prstGeom prst="rect">
            <a:avLst/>
          </a:prstGeom>
        </p:spPr>
      </p:pic>
      <p:sp>
        <p:nvSpPr>
          <p:cNvPr id="10" name="TextBox 9">
            <a:extLst>
              <a:ext uri="{FF2B5EF4-FFF2-40B4-BE49-F238E27FC236}">
                <a16:creationId xmlns:a16="http://schemas.microsoft.com/office/drawing/2014/main" id="{2214CF2C-0C3F-087D-BB5F-3045252F2C76}"/>
              </a:ext>
            </a:extLst>
          </p:cNvPr>
          <p:cNvSpPr txBox="1"/>
          <p:nvPr/>
        </p:nvSpPr>
        <p:spPr>
          <a:xfrm>
            <a:off x="9091910" y="457075"/>
            <a:ext cx="582211" cy="369332"/>
          </a:xfrm>
          <a:prstGeom prst="rect">
            <a:avLst/>
          </a:prstGeom>
          <a:noFill/>
        </p:spPr>
        <p:txBody>
          <a:bodyPr wrap="none" rtlCol="0">
            <a:spAutoFit/>
          </a:bodyPr>
          <a:lstStyle/>
          <a:p>
            <a:r>
              <a:rPr lang="fr-BE" b="1" dirty="0">
                <a:hlinkClick r:id="rId5"/>
              </a:rPr>
              <a:t>link</a:t>
            </a:r>
            <a:endParaRPr lang="en-US" b="1" dirty="0"/>
          </a:p>
        </p:txBody>
      </p:sp>
    </p:spTree>
    <p:extLst>
      <p:ext uri="{BB962C8B-B14F-4D97-AF65-F5344CB8AC3E}">
        <p14:creationId xmlns:p14="http://schemas.microsoft.com/office/powerpoint/2010/main" val="275605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FE61BE-3941-7246-B686-4BBD62BEF714}"/>
              </a:ext>
            </a:extLst>
          </p:cNvPr>
          <p:cNvSpPr>
            <a:spLocks noGrp="1"/>
          </p:cNvSpPr>
          <p:nvPr>
            <p:ph type="title"/>
          </p:nvPr>
        </p:nvSpPr>
        <p:spPr/>
        <p:txBody>
          <a:bodyPr vert="horz" lIns="68580" tIns="34290" rIns="68580" bIns="0" rtlCol="0" anchor="b" anchorCtr="0">
            <a:normAutofit/>
          </a:bodyPr>
          <a:lstStyle/>
          <a:p>
            <a:r>
              <a:rPr lang="en-US" dirty="0"/>
              <a:t>Environmental Impact Assessment</a:t>
            </a:r>
          </a:p>
        </p:txBody>
      </p:sp>
      <p:sp>
        <p:nvSpPr>
          <p:cNvPr id="5" name="Espace réservé du contenu 2">
            <a:extLst>
              <a:ext uri="{FF2B5EF4-FFF2-40B4-BE49-F238E27FC236}">
                <a16:creationId xmlns:a16="http://schemas.microsoft.com/office/drawing/2014/main" id="{D1DD4D2B-5B3E-4501-3038-E3EE232AE4DB}"/>
              </a:ext>
            </a:extLst>
          </p:cNvPr>
          <p:cNvSpPr txBox="1">
            <a:spLocks/>
          </p:cNvSpPr>
          <p:nvPr/>
        </p:nvSpPr>
        <p:spPr>
          <a:xfrm>
            <a:off x="5938681" y="1915336"/>
            <a:ext cx="5722145" cy="3156726"/>
          </a:xfrm>
          <a:prstGeom prst="rect">
            <a:avLst/>
          </a:prstGeom>
        </p:spPr>
        <p:txBody>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Aft>
                <a:spcPts val="1350"/>
              </a:spcAft>
              <a:buClr>
                <a:srgbClr val="034EA2"/>
              </a:buClr>
              <a:buFont typeface="Arial" panose="020B0604020202020204" pitchFamily="34" charset="0"/>
              <a:buNone/>
            </a:pPr>
            <a:r>
              <a:rPr lang="en-US" dirty="0">
                <a:solidFill>
                  <a:srgbClr val="4D4D4D"/>
                </a:solidFill>
                <a:latin typeface="Arial"/>
              </a:rPr>
              <a:t>the </a:t>
            </a:r>
            <a:r>
              <a:rPr lang="en-US" b="1" dirty="0">
                <a:solidFill>
                  <a:srgbClr val="4D4D4D"/>
                </a:solidFill>
                <a:latin typeface="Arial"/>
              </a:rPr>
              <a:t>process</a:t>
            </a:r>
            <a:r>
              <a:rPr lang="en-US" dirty="0">
                <a:solidFill>
                  <a:srgbClr val="4D4D4D"/>
                </a:solidFill>
                <a:latin typeface="Arial"/>
              </a:rPr>
              <a:t> of </a:t>
            </a:r>
            <a:r>
              <a:rPr lang="en-US" b="1" dirty="0">
                <a:solidFill>
                  <a:srgbClr val="4D4D4D"/>
                </a:solidFill>
                <a:latin typeface="Arial"/>
              </a:rPr>
              <a:t>identifying, predicting, evaluating and mitigating </a:t>
            </a:r>
            <a:r>
              <a:rPr lang="en-US" dirty="0">
                <a:solidFill>
                  <a:srgbClr val="4D4D4D"/>
                </a:solidFill>
                <a:latin typeface="Arial"/>
              </a:rPr>
              <a:t>the bio-physical, social and other relevant effects of development proposals </a:t>
            </a:r>
            <a:r>
              <a:rPr lang="en-US" b="1" dirty="0">
                <a:solidFill>
                  <a:srgbClr val="4D4D4D"/>
                </a:solidFill>
                <a:latin typeface="Arial"/>
              </a:rPr>
              <a:t>prior to </a:t>
            </a:r>
            <a:r>
              <a:rPr lang="en-US" dirty="0">
                <a:solidFill>
                  <a:srgbClr val="4D4D4D"/>
                </a:solidFill>
                <a:latin typeface="Arial"/>
              </a:rPr>
              <a:t>major decisions being taken and commitments made</a:t>
            </a:r>
          </a:p>
          <a:p>
            <a:pPr marL="0" indent="0" defTabSz="685800">
              <a:spcAft>
                <a:spcPts val="1350"/>
              </a:spcAft>
              <a:buClr>
                <a:srgbClr val="034EA2"/>
              </a:buClr>
              <a:buFont typeface="Arial" panose="020B0604020202020204" pitchFamily="34" charset="0"/>
              <a:buNone/>
            </a:pPr>
            <a:r>
              <a:rPr lang="en-US" sz="1800" i="1" dirty="0">
                <a:solidFill>
                  <a:srgbClr val="4D4D4D"/>
                </a:solidFill>
                <a:latin typeface="Arial"/>
              </a:rPr>
              <a:t>IAIA (International Association for Impact Assessment)</a:t>
            </a:r>
          </a:p>
        </p:txBody>
      </p:sp>
      <p:pic>
        <p:nvPicPr>
          <p:cNvPr id="6" name="Picture 9" descr="A large ship in a body of water&#10;&#10;Description automatically generated">
            <a:extLst>
              <a:ext uri="{FF2B5EF4-FFF2-40B4-BE49-F238E27FC236}">
                <a16:creationId xmlns:a16="http://schemas.microsoft.com/office/drawing/2014/main" id="{9B285C12-4340-26B9-E22A-1C4E2AC8FE41}"/>
              </a:ext>
            </a:extLst>
          </p:cNvPr>
          <p:cNvPicPr>
            <a:picLocks noChangeAspect="1"/>
          </p:cNvPicPr>
          <p:nvPr/>
        </p:nvPicPr>
        <p:blipFill rotWithShape="1">
          <a:blip r:embed="rId2"/>
          <a:srcRect l="10350" r="3726" b="2"/>
          <a:stretch/>
        </p:blipFill>
        <p:spPr>
          <a:xfrm>
            <a:off x="843658" y="1915336"/>
            <a:ext cx="4592735" cy="3367346"/>
          </a:xfrm>
          <a:prstGeom prst="rect">
            <a:avLst/>
          </a:prstGeom>
          <a:noFill/>
        </p:spPr>
      </p:pic>
      <p:sp>
        <p:nvSpPr>
          <p:cNvPr id="9" name="ZoneTexte 8">
            <a:extLst>
              <a:ext uri="{FF2B5EF4-FFF2-40B4-BE49-F238E27FC236}">
                <a16:creationId xmlns:a16="http://schemas.microsoft.com/office/drawing/2014/main" id="{DA78DE33-A2D1-5451-D18C-A1F0FF99322D}"/>
              </a:ext>
            </a:extLst>
          </p:cNvPr>
          <p:cNvSpPr txBox="1"/>
          <p:nvPr/>
        </p:nvSpPr>
        <p:spPr>
          <a:xfrm>
            <a:off x="5606637" y="1718354"/>
            <a:ext cx="800100" cy="1015663"/>
          </a:xfrm>
          <a:prstGeom prst="rect">
            <a:avLst/>
          </a:prstGeom>
          <a:noFill/>
        </p:spPr>
        <p:txBody>
          <a:bodyPr wrap="square">
            <a:spAutoFit/>
          </a:bodyPr>
          <a:lstStyle/>
          <a:p>
            <a:r>
              <a:rPr lang="en-US" sz="6000" dirty="0">
                <a:solidFill>
                  <a:schemeClr val="accent5"/>
                </a:solidFill>
                <a:latin typeface="Arial"/>
              </a:rPr>
              <a:t>“</a:t>
            </a:r>
            <a:endParaRPr lang="fr-BE" sz="6000" dirty="0"/>
          </a:p>
        </p:txBody>
      </p:sp>
      <p:sp>
        <p:nvSpPr>
          <p:cNvPr id="12" name="ZoneTexte 11">
            <a:extLst>
              <a:ext uri="{FF2B5EF4-FFF2-40B4-BE49-F238E27FC236}">
                <a16:creationId xmlns:a16="http://schemas.microsoft.com/office/drawing/2014/main" id="{55991C82-E9CD-5BE9-4663-205863571237}"/>
              </a:ext>
            </a:extLst>
          </p:cNvPr>
          <p:cNvSpPr txBox="1"/>
          <p:nvPr/>
        </p:nvSpPr>
        <p:spPr>
          <a:xfrm>
            <a:off x="8688282" y="3599009"/>
            <a:ext cx="509155" cy="1015663"/>
          </a:xfrm>
          <a:prstGeom prst="rect">
            <a:avLst/>
          </a:prstGeom>
          <a:noFill/>
        </p:spPr>
        <p:txBody>
          <a:bodyPr wrap="square">
            <a:spAutoFit/>
          </a:bodyPr>
          <a:lstStyle/>
          <a:p>
            <a:pPr marL="0" indent="0" defTabSz="685800">
              <a:spcAft>
                <a:spcPts val="1350"/>
              </a:spcAft>
              <a:buClr>
                <a:srgbClr val="034EA2"/>
              </a:buClr>
              <a:buFont typeface="Arial" panose="020B0604020202020204" pitchFamily="34" charset="0"/>
              <a:buNone/>
            </a:pPr>
            <a:r>
              <a:rPr lang="en-US" sz="6000" dirty="0">
                <a:solidFill>
                  <a:schemeClr val="accent5"/>
                </a:solidFill>
                <a:latin typeface="Arial"/>
              </a:rPr>
              <a:t>”</a:t>
            </a:r>
          </a:p>
        </p:txBody>
      </p:sp>
    </p:spTree>
    <p:extLst>
      <p:ext uri="{BB962C8B-B14F-4D97-AF65-F5344CB8AC3E}">
        <p14:creationId xmlns:p14="http://schemas.microsoft.com/office/powerpoint/2010/main" val="2883833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49C0CA6-31F3-81C6-EB80-3931EF6B29D5}"/>
              </a:ext>
            </a:extLst>
          </p:cNvPr>
          <p:cNvSpPr>
            <a:spLocks noGrp="1"/>
          </p:cNvSpPr>
          <p:nvPr>
            <p:ph type="title"/>
          </p:nvPr>
        </p:nvSpPr>
        <p:spPr/>
        <p:txBody>
          <a:bodyPr anchor="b">
            <a:normAutofit/>
          </a:bodyPr>
          <a:lstStyle/>
          <a:p>
            <a:r>
              <a:rPr lang="en-GB" dirty="0"/>
              <a:t>Basic facts</a:t>
            </a:r>
          </a:p>
        </p:txBody>
      </p:sp>
      <p:sp>
        <p:nvSpPr>
          <p:cNvPr id="2" name="Rectangle 1027">
            <a:extLst>
              <a:ext uri="{FF2B5EF4-FFF2-40B4-BE49-F238E27FC236}">
                <a16:creationId xmlns:a16="http://schemas.microsoft.com/office/drawing/2014/main" id="{21576063-82FC-9093-BF07-721060D82DAB}"/>
              </a:ext>
            </a:extLst>
          </p:cNvPr>
          <p:cNvSpPr txBox="1">
            <a:spLocks noChangeArrowheads="1"/>
          </p:cNvSpPr>
          <p:nvPr/>
        </p:nvSpPr>
        <p:spPr bwMode="auto">
          <a:xfrm>
            <a:off x="1063344" y="1880908"/>
            <a:ext cx="8078275" cy="31464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a:spcBef>
                <a:spcPct val="0"/>
              </a:spcBef>
              <a:spcAft>
                <a:spcPct val="40000"/>
              </a:spcAft>
              <a:buClr>
                <a:schemeClr val="tx2"/>
              </a:buClr>
            </a:pPr>
            <a:r>
              <a:rPr lang="en-US" i="0" dirty="0">
                <a:solidFill>
                  <a:schemeClr val="tx1"/>
                </a:solidFill>
                <a:cs typeface="Verdana"/>
              </a:rPr>
              <a:t>Widely established world-wide </a:t>
            </a:r>
          </a:p>
          <a:p>
            <a:pPr>
              <a:spcBef>
                <a:spcPct val="0"/>
              </a:spcBef>
              <a:spcAft>
                <a:spcPct val="40000"/>
              </a:spcAft>
              <a:buClr>
                <a:schemeClr val="tx2"/>
              </a:buClr>
            </a:pPr>
            <a:r>
              <a:rPr lang="en-US" i="0" dirty="0">
                <a:solidFill>
                  <a:schemeClr val="tx1"/>
                </a:solidFill>
                <a:cs typeface="Verdana"/>
              </a:rPr>
              <a:t>Applicable to projects with </a:t>
            </a:r>
            <a:r>
              <a:rPr lang="en-US" b="1" i="0" dirty="0">
                <a:solidFill>
                  <a:schemeClr val="accent2">
                    <a:lumMod val="75000"/>
                  </a:schemeClr>
                </a:solidFill>
                <a:cs typeface="Verdana"/>
              </a:rPr>
              <a:t>potential significant adverse impacts on the environment and health</a:t>
            </a:r>
          </a:p>
          <a:p>
            <a:pPr>
              <a:spcBef>
                <a:spcPct val="0"/>
              </a:spcBef>
              <a:spcAft>
                <a:spcPct val="40000"/>
              </a:spcAft>
              <a:buClr>
                <a:schemeClr val="tx2"/>
              </a:buClr>
            </a:pPr>
            <a:r>
              <a:rPr lang="en-US" b="1" i="0" dirty="0">
                <a:solidFill>
                  <a:schemeClr val="accent2">
                    <a:lumMod val="75000"/>
                  </a:schemeClr>
                </a:solidFill>
                <a:cs typeface="Verdana"/>
              </a:rPr>
              <a:t>Decision-informing</a:t>
            </a:r>
            <a:r>
              <a:rPr lang="en-US" i="0" dirty="0">
                <a:solidFill>
                  <a:srgbClr val="008000"/>
                </a:solidFill>
                <a:cs typeface="Verdana"/>
              </a:rPr>
              <a:t> </a:t>
            </a:r>
            <a:r>
              <a:rPr lang="en-US" i="0" dirty="0">
                <a:solidFill>
                  <a:schemeClr val="tx1"/>
                </a:solidFill>
                <a:cs typeface="Verdana"/>
              </a:rPr>
              <a:t>in development consent</a:t>
            </a:r>
          </a:p>
          <a:p>
            <a:pPr>
              <a:spcBef>
                <a:spcPct val="0"/>
              </a:spcBef>
              <a:spcAft>
                <a:spcPct val="40000"/>
              </a:spcAft>
              <a:buClr>
                <a:schemeClr val="tx2"/>
              </a:buClr>
            </a:pPr>
            <a:r>
              <a:rPr lang="en-US" i="0" dirty="0">
                <a:solidFill>
                  <a:schemeClr val="tx1"/>
                </a:solidFill>
                <a:cs typeface="Verdana"/>
              </a:rPr>
              <a:t>Traditionally </a:t>
            </a:r>
            <a:r>
              <a:rPr lang="en-US" b="1" i="0" dirty="0">
                <a:solidFill>
                  <a:schemeClr val="accent2">
                    <a:lumMod val="75000"/>
                  </a:schemeClr>
                </a:solidFill>
              </a:rPr>
              <a:t>impact-centered</a:t>
            </a:r>
          </a:p>
          <a:p>
            <a:pPr>
              <a:spcBef>
                <a:spcPct val="0"/>
              </a:spcBef>
              <a:spcAft>
                <a:spcPct val="40000"/>
              </a:spcAft>
              <a:buClr>
                <a:schemeClr val="tx2"/>
              </a:buClr>
            </a:pPr>
            <a:r>
              <a:rPr lang="en-US" i="0" dirty="0">
                <a:solidFill>
                  <a:schemeClr val="tx1"/>
                </a:solidFill>
                <a:cs typeface="Verdana"/>
              </a:rPr>
              <a:t>Often also addresses </a:t>
            </a:r>
            <a:r>
              <a:rPr lang="en-US" b="1" i="0" dirty="0">
                <a:solidFill>
                  <a:schemeClr val="accent2">
                    <a:lumMod val="75000"/>
                  </a:schemeClr>
                </a:solidFill>
              </a:rPr>
              <a:t>social impacts </a:t>
            </a:r>
            <a:r>
              <a:rPr lang="en-US" i="0" dirty="0">
                <a:solidFill>
                  <a:schemeClr val="tx1"/>
                </a:solidFill>
                <a:cs typeface="Verdana"/>
              </a:rPr>
              <a:t>(ESIA)</a:t>
            </a:r>
          </a:p>
          <a:p>
            <a:pPr marL="0" indent="0">
              <a:spcBef>
                <a:spcPct val="0"/>
              </a:spcBef>
              <a:spcAft>
                <a:spcPct val="40000"/>
              </a:spcAft>
              <a:buClr>
                <a:srgbClr val="C00000"/>
              </a:buClr>
              <a:buNone/>
            </a:pPr>
            <a:endParaRPr lang="en-US" i="0" dirty="0">
              <a:cs typeface="Verdana"/>
            </a:endParaRPr>
          </a:p>
        </p:txBody>
      </p:sp>
      <p:pic>
        <p:nvPicPr>
          <p:cNvPr id="7" name="Graphique 6" descr="Mille avec un remplissage uni">
            <a:extLst>
              <a:ext uri="{FF2B5EF4-FFF2-40B4-BE49-F238E27FC236}">
                <a16:creationId xmlns:a16="http://schemas.microsoft.com/office/drawing/2014/main" id="{DF8FC4FB-FB54-A2A0-A3C0-70261275C9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46723" y="2000992"/>
            <a:ext cx="2531670" cy="2531670"/>
          </a:xfrm>
          <a:prstGeom prst="rect">
            <a:avLst/>
          </a:prstGeom>
        </p:spPr>
      </p:pic>
    </p:spTree>
    <p:extLst>
      <p:ext uri="{BB962C8B-B14F-4D97-AF65-F5344CB8AC3E}">
        <p14:creationId xmlns:p14="http://schemas.microsoft.com/office/powerpoint/2010/main" val="24227830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027">
            <a:extLst>
              <a:ext uri="{FF2B5EF4-FFF2-40B4-BE49-F238E27FC236}">
                <a16:creationId xmlns:a16="http://schemas.microsoft.com/office/drawing/2014/main" id="{074D5A3C-3622-3B94-EE3B-B622046F6F74}"/>
              </a:ext>
            </a:extLst>
          </p:cNvPr>
          <p:cNvSpPr txBox="1">
            <a:spLocks noChangeArrowheads="1"/>
          </p:cNvSpPr>
          <p:nvPr/>
        </p:nvSpPr>
        <p:spPr bwMode="auto">
          <a:xfrm>
            <a:off x="838198" y="1825625"/>
            <a:ext cx="5328000" cy="3906435"/>
          </a:xfrm>
          <a:prstGeom prst="rect">
            <a:avLst/>
          </a:prstGeom>
        </p:spPr>
        <p:txBody>
          <a:bodyPr vert="horz" lIns="91440" tIns="45720" rIns="91440" bIns="45720" numCol="1" rtlCol="0" anchorCtr="0" compatLnSpc="1">
            <a:prstTxWarp prst="textNoShape">
              <a:avLst/>
            </a:prstTxWarp>
            <a:normAutofit fontScale="92500"/>
          </a:bodyPr>
          <a:lst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228600" indent="-228600" eaLnBrk="1" hangingPunct="1">
              <a:lnSpc>
                <a:spcPct val="90000"/>
              </a:lnSpc>
              <a:spcBef>
                <a:spcPts val="0"/>
              </a:spcBef>
              <a:spcAft>
                <a:spcPts val="1800"/>
              </a:spcAft>
              <a:buClr>
                <a:schemeClr val="tx2"/>
              </a:buClr>
              <a:buFont typeface="Arial" panose="020B0604020202020204" pitchFamily="34" charset="0"/>
              <a:buChar char="•"/>
            </a:pPr>
            <a:r>
              <a:rPr lang="en-US" sz="2000" i="0" dirty="0">
                <a:solidFill>
                  <a:schemeClr val="tx1"/>
                </a:solidFill>
              </a:rPr>
              <a:t>Use </a:t>
            </a:r>
            <a:r>
              <a:rPr lang="en-US" sz="2000" b="1" i="0" dirty="0">
                <a:solidFill>
                  <a:schemeClr val="tx1"/>
                </a:solidFill>
              </a:rPr>
              <a:t>national systems </a:t>
            </a:r>
            <a:r>
              <a:rPr lang="en-US" sz="2000" i="0" dirty="0">
                <a:solidFill>
                  <a:schemeClr val="tx1"/>
                </a:solidFill>
              </a:rPr>
              <a:t>– unless not up to standard!</a:t>
            </a:r>
          </a:p>
          <a:p>
            <a:pPr marL="228600" indent="-228600" eaLnBrk="1" hangingPunct="1">
              <a:lnSpc>
                <a:spcPct val="90000"/>
              </a:lnSpc>
              <a:spcBef>
                <a:spcPts val="0"/>
              </a:spcBef>
              <a:spcAft>
                <a:spcPts val="1800"/>
              </a:spcAft>
              <a:buClr>
                <a:schemeClr val="tx2"/>
              </a:buClr>
              <a:buFont typeface="Arial" panose="020B0604020202020204" pitchFamily="34" charset="0"/>
              <a:buChar char="•"/>
            </a:pPr>
            <a:r>
              <a:rPr lang="en-US" sz="2000" b="1" i="0" dirty="0">
                <a:solidFill>
                  <a:schemeClr val="tx1"/>
                </a:solidFill>
              </a:rPr>
              <a:t>EIA Directive </a:t>
            </a:r>
            <a:r>
              <a:rPr lang="en-US" sz="2000" i="0" dirty="0">
                <a:solidFill>
                  <a:schemeClr val="tx1"/>
                </a:solidFill>
              </a:rPr>
              <a:t>(2011/92/EU amended by 2014/52/EU)</a:t>
            </a:r>
          </a:p>
          <a:p>
            <a:pPr marL="228600" indent="-228600" eaLnBrk="1" hangingPunct="1">
              <a:lnSpc>
                <a:spcPct val="90000"/>
              </a:lnSpc>
              <a:spcBef>
                <a:spcPts val="0"/>
              </a:spcBef>
              <a:spcAft>
                <a:spcPts val="1800"/>
              </a:spcAft>
              <a:buClr>
                <a:schemeClr val="tx2"/>
              </a:buClr>
              <a:buFont typeface="Arial" panose="020B0604020202020204" pitchFamily="34" charset="0"/>
              <a:buChar char="•"/>
            </a:pPr>
            <a:r>
              <a:rPr lang="en-US" sz="2000" b="1" i="0" dirty="0">
                <a:solidFill>
                  <a:schemeClr val="tx1"/>
                </a:solidFill>
              </a:rPr>
              <a:t>Aarhus Convention </a:t>
            </a:r>
            <a:r>
              <a:rPr lang="en-US" sz="2000" i="0" dirty="0">
                <a:solidFill>
                  <a:schemeClr val="tx1"/>
                </a:solidFill>
              </a:rPr>
              <a:t>(access to information, public participation, access to justice)</a:t>
            </a:r>
          </a:p>
          <a:p>
            <a:pPr marL="228600" indent="-228600" eaLnBrk="1" hangingPunct="1">
              <a:lnSpc>
                <a:spcPct val="90000"/>
              </a:lnSpc>
              <a:spcBef>
                <a:spcPts val="0"/>
              </a:spcBef>
              <a:spcAft>
                <a:spcPts val="1800"/>
              </a:spcAft>
              <a:buClr>
                <a:schemeClr val="tx2"/>
              </a:buClr>
              <a:buFont typeface="Arial" panose="020B0604020202020204" pitchFamily="34" charset="0"/>
              <a:buChar char="•"/>
            </a:pPr>
            <a:r>
              <a:rPr lang="en-US" sz="2000" b="1" i="0" dirty="0">
                <a:solidFill>
                  <a:schemeClr val="tx1"/>
                </a:solidFill>
              </a:rPr>
              <a:t>Espoo Convention </a:t>
            </a:r>
            <a:r>
              <a:rPr lang="en-US" sz="2000" i="0" dirty="0">
                <a:solidFill>
                  <a:schemeClr val="tx1"/>
                </a:solidFill>
              </a:rPr>
              <a:t>(transboundary impacts)</a:t>
            </a:r>
          </a:p>
          <a:p>
            <a:pPr marL="228600" indent="-228600" eaLnBrk="1" hangingPunct="1">
              <a:lnSpc>
                <a:spcPct val="90000"/>
              </a:lnSpc>
              <a:spcBef>
                <a:spcPts val="0"/>
              </a:spcBef>
              <a:spcAft>
                <a:spcPts val="1800"/>
              </a:spcAft>
              <a:buClr>
                <a:schemeClr val="tx2"/>
              </a:buClr>
              <a:buFont typeface="Arial" panose="020B0604020202020204" pitchFamily="34" charset="0"/>
              <a:buChar char="•"/>
            </a:pPr>
            <a:r>
              <a:rPr lang="en-US" sz="2000" i="0" dirty="0">
                <a:solidFill>
                  <a:schemeClr val="tx1"/>
                </a:solidFill>
              </a:rPr>
              <a:t>Performance Standards of Financial Institutions (relevant for blending)</a:t>
            </a:r>
          </a:p>
          <a:p>
            <a:pPr marL="228600" indent="-228600" eaLnBrk="1" hangingPunct="1">
              <a:lnSpc>
                <a:spcPct val="90000"/>
              </a:lnSpc>
              <a:spcBef>
                <a:spcPts val="0"/>
              </a:spcBef>
              <a:spcAft>
                <a:spcPts val="1800"/>
              </a:spcAft>
              <a:buClr>
                <a:schemeClr val="tx2"/>
              </a:buClr>
              <a:buFont typeface="Arial" panose="020B0604020202020204" pitchFamily="34" charset="0"/>
              <a:buChar char="•"/>
            </a:pPr>
            <a:endParaRPr lang="en-US" sz="1900" i="0" dirty="0">
              <a:solidFill>
                <a:schemeClr val="tx1"/>
              </a:solidFill>
            </a:endParaRPr>
          </a:p>
          <a:p>
            <a:pPr marL="228600" indent="-228600" eaLnBrk="1" hangingPunct="1">
              <a:lnSpc>
                <a:spcPct val="90000"/>
              </a:lnSpc>
              <a:spcBef>
                <a:spcPts val="0"/>
              </a:spcBef>
              <a:spcAft>
                <a:spcPts val="1800"/>
              </a:spcAft>
              <a:buClr>
                <a:schemeClr val="tx2"/>
              </a:buClr>
              <a:buFont typeface="Arial" panose="020B0604020202020204" pitchFamily="34" charset="0"/>
              <a:buChar char="•"/>
            </a:pPr>
            <a:endParaRPr lang="en-US" sz="1900" i="0" dirty="0">
              <a:solidFill>
                <a:schemeClr val="tx1"/>
              </a:solidFill>
            </a:endParaRPr>
          </a:p>
        </p:txBody>
      </p:sp>
      <p:pic>
        <p:nvPicPr>
          <p:cNvPr id="3" name="Picture 2">
            <a:extLst>
              <a:ext uri="{FF2B5EF4-FFF2-40B4-BE49-F238E27FC236}">
                <a16:creationId xmlns:a16="http://schemas.microsoft.com/office/drawing/2014/main" id="{C1E4A1DD-97CF-EFEE-D82F-0DB3031050BF}"/>
              </a:ext>
            </a:extLst>
          </p:cNvPr>
          <p:cNvPicPr>
            <a:picLocks noChangeAspect="1"/>
          </p:cNvPicPr>
          <p:nvPr/>
        </p:nvPicPr>
        <p:blipFill rotWithShape="1">
          <a:blip r:embed="rId2"/>
          <a:srcRect r="9301" b="1"/>
          <a:stretch/>
        </p:blipFill>
        <p:spPr>
          <a:xfrm>
            <a:off x="6402250" y="1825625"/>
            <a:ext cx="5328000" cy="3906435"/>
          </a:xfrm>
          <a:prstGeom prst="rect">
            <a:avLst/>
          </a:prstGeom>
          <a:noFill/>
        </p:spPr>
      </p:pic>
      <p:sp>
        <p:nvSpPr>
          <p:cNvPr id="6" name="Title 5">
            <a:extLst>
              <a:ext uri="{FF2B5EF4-FFF2-40B4-BE49-F238E27FC236}">
                <a16:creationId xmlns:a16="http://schemas.microsoft.com/office/drawing/2014/main" id="{949C0CA6-31F3-81C6-EB80-3931EF6B29D5}"/>
              </a:ext>
            </a:extLst>
          </p:cNvPr>
          <p:cNvSpPr>
            <a:spLocks noGrp="1"/>
          </p:cNvSpPr>
          <p:nvPr>
            <p:ph type="title"/>
          </p:nvPr>
        </p:nvSpPr>
        <p:spPr>
          <a:xfrm>
            <a:off x="970722" y="482860"/>
            <a:ext cx="10515600" cy="782357"/>
          </a:xfrm>
        </p:spPr>
        <p:txBody>
          <a:bodyPr vert="horz" lIns="91440" tIns="45720" rIns="91440" bIns="0" rtlCol="0" anchor="b" anchorCtr="0">
            <a:normAutofit/>
          </a:bodyPr>
          <a:lstStyle/>
          <a:p>
            <a:r>
              <a:rPr lang="es-ES" dirty="0"/>
              <a:t>EIA </a:t>
            </a:r>
            <a:r>
              <a:rPr lang="es-ES"/>
              <a:t>regulatory</a:t>
            </a:r>
            <a:r>
              <a:rPr lang="es-ES" dirty="0"/>
              <a:t> </a:t>
            </a:r>
            <a:r>
              <a:rPr lang="es-ES"/>
              <a:t>framework</a:t>
            </a:r>
            <a:endParaRPr lang="en-IE" dirty="0"/>
          </a:p>
        </p:txBody>
      </p:sp>
    </p:spTree>
    <p:extLst>
      <p:ext uri="{BB962C8B-B14F-4D97-AF65-F5344CB8AC3E}">
        <p14:creationId xmlns:p14="http://schemas.microsoft.com/office/powerpoint/2010/main" val="3663041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234DD6-A1FC-624F-C5A6-0282DDDF139B}"/>
              </a:ext>
            </a:extLst>
          </p:cNvPr>
          <p:cNvSpPr/>
          <p:nvPr/>
        </p:nvSpPr>
        <p:spPr>
          <a:xfrm>
            <a:off x="0" y="5772150"/>
            <a:ext cx="12192000" cy="10858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itle 5">
            <a:extLst>
              <a:ext uri="{FF2B5EF4-FFF2-40B4-BE49-F238E27FC236}">
                <a16:creationId xmlns:a16="http://schemas.microsoft.com/office/drawing/2014/main" id="{949C0CA6-31F3-81C6-EB80-3931EF6B29D5}"/>
              </a:ext>
            </a:extLst>
          </p:cNvPr>
          <p:cNvSpPr>
            <a:spLocks noGrp="1"/>
          </p:cNvSpPr>
          <p:nvPr>
            <p:ph type="title"/>
          </p:nvPr>
        </p:nvSpPr>
        <p:spPr>
          <a:xfrm>
            <a:off x="958847" y="47504"/>
            <a:ext cx="10515600" cy="782357"/>
          </a:xfrm>
        </p:spPr>
        <p:txBody>
          <a:bodyPr anchor="b">
            <a:normAutofit/>
          </a:bodyPr>
          <a:lstStyle/>
          <a:p>
            <a:r>
              <a:rPr lang="en-GB" dirty="0"/>
              <a:t>Main EIA steps</a:t>
            </a:r>
          </a:p>
        </p:txBody>
      </p:sp>
      <p:graphicFrame>
        <p:nvGraphicFramePr>
          <p:cNvPr id="2" name="Diagram 1">
            <a:extLst>
              <a:ext uri="{FF2B5EF4-FFF2-40B4-BE49-F238E27FC236}">
                <a16:creationId xmlns:a16="http://schemas.microsoft.com/office/drawing/2014/main" id="{48DE4A69-B674-560E-FB0A-BA7487BA2B32}"/>
              </a:ext>
            </a:extLst>
          </p:cNvPr>
          <p:cNvGraphicFramePr/>
          <p:nvPr/>
        </p:nvGraphicFramePr>
        <p:xfrm>
          <a:off x="3372121" y="1175658"/>
          <a:ext cx="6810970" cy="54118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ounded Rectangle 3">
            <a:extLst>
              <a:ext uri="{FF2B5EF4-FFF2-40B4-BE49-F238E27FC236}">
                <a16:creationId xmlns:a16="http://schemas.microsoft.com/office/drawing/2014/main" id="{A78323A3-FC0F-C6EF-5839-34E85FC39CBE}"/>
              </a:ext>
            </a:extLst>
          </p:cNvPr>
          <p:cNvSpPr/>
          <p:nvPr/>
        </p:nvSpPr>
        <p:spPr bwMode="auto">
          <a:xfrm>
            <a:off x="2294851" y="1175658"/>
            <a:ext cx="656479" cy="5411870"/>
          </a:xfrm>
          <a:prstGeom prst="roundRect">
            <a:avLst/>
          </a:prstGeom>
          <a:solidFill>
            <a:schemeClr val="tx2"/>
          </a:solidFill>
          <a:ln w="9525" cap="flat" cmpd="sng" algn="ctr">
            <a:no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marL="3175" algn="ctr" defTabSz="914400" fontAlgn="base">
              <a:spcBef>
                <a:spcPct val="0"/>
              </a:spcBef>
              <a:spcAft>
                <a:spcPct val="0"/>
              </a:spcAft>
            </a:pPr>
            <a:r>
              <a:rPr lang="en-US" sz="2000">
                <a:solidFill>
                  <a:schemeClr val="bg1"/>
                </a:solidFill>
                <a:latin typeface="Verdana" pitchFamily="34" charset="0"/>
              </a:rPr>
              <a:t>Public Participation</a:t>
            </a:r>
            <a:endParaRPr lang="en-US" sz="2000" dirty="0">
              <a:solidFill>
                <a:schemeClr val="bg1"/>
              </a:solidFill>
              <a:latin typeface="Verdana" pitchFamily="34" charset="0"/>
            </a:endParaRPr>
          </a:p>
        </p:txBody>
      </p:sp>
    </p:spTree>
    <p:extLst>
      <p:ext uri="{BB962C8B-B14F-4D97-AF65-F5344CB8AC3E}">
        <p14:creationId xmlns:p14="http://schemas.microsoft.com/office/powerpoint/2010/main" val="2060940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art, bar chart&#10;&#10;Description automatically generated">
            <a:extLst>
              <a:ext uri="{FF2B5EF4-FFF2-40B4-BE49-F238E27FC236}">
                <a16:creationId xmlns:a16="http://schemas.microsoft.com/office/drawing/2014/main" id="{C8ABD031-D239-CD38-BE03-FED66675B39C}"/>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tretch>
            <a:fillRect/>
          </a:stretch>
        </p:blipFill>
        <p:spPr bwMode="auto">
          <a:xfrm>
            <a:off x="2152650" y="2284084"/>
            <a:ext cx="8179274" cy="29649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itle 5">
            <a:extLst>
              <a:ext uri="{FF2B5EF4-FFF2-40B4-BE49-F238E27FC236}">
                <a16:creationId xmlns:a16="http://schemas.microsoft.com/office/drawing/2014/main" id="{949C0CA6-31F3-81C6-EB80-3931EF6B29D5}"/>
              </a:ext>
            </a:extLst>
          </p:cNvPr>
          <p:cNvSpPr>
            <a:spLocks noGrp="1"/>
          </p:cNvSpPr>
          <p:nvPr>
            <p:ph type="title"/>
          </p:nvPr>
        </p:nvSpPr>
        <p:spPr/>
        <p:txBody>
          <a:bodyPr anchor="b">
            <a:normAutofit/>
          </a:bodyPr>
          <a:lstStyle/>
          <a:p>
            <a:r>
              <a:rPr lang="en-GB" dirty="0"/>
              <a:t>Mitigation hierarchy</a:t>
            </a:r>
          </a:p>
        </p:txBody>
      </p:sp>
    </p:spTree>
    <p:extLst>
      <p:ext uri="{BB962C8B-B14F-4D97-AF65-F5344CB8AC3E}">
        <p14:creationId xmlns:p14="http://schemas.microsoft.com/office/powerpoint/2010/main" val="366990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49C0CA6-31F3-81C6-EB80-3931EF6B29D5}"/>
              </a:ext>
            </a:extLst>
          </p:cNvPr>
          <p:cNvSpPr>
            <a:spLocks noGrp="1"/>
          </p:cNvSpPr>
          <p:nvPr>
            <p:ph type="title"/>
          </p:nvPr>
        </p:nvSpPr>
        <p:spPr/>
        <p:txBody>
          <a:bodyPr anchor="b">
            <a:normAutofit/>
          </a:bodyPr>
          <a:lstStyle/>
          <a:p>
            <a:r>
              <a:rPr lang="en-GB" dirty="0"/>
              <a:t>Key contents to highlight</a:t>
            </a:r>
          </a:p>
        </p:txBody>
      </p:sp>
      <p:sp>
        <p:nvSpPr>
          <p:cNvPr id="3" name="Rectangle 1027">
            <a:extLst>
              <a:ext uri="{FF2B5EF4-FFF2-40B4-BE49-F238E27FC236}">
                <a16:creationId xmlns:a16="http://schemas.microsoft.com/office/drawing/2014/main" id="{3CF3EAE2-04C0-E763-B647-AA3433A59574}"/>
              </a:ext>
            </a:extLst>
          </p:cNvPr>
          <p:cNvSpPr txBox="1">
            <a:spLocks noChangeArrowheads="1"/>
          </p:cNvSpPr>
          <p:nvPr/>
        </p:nvSpPr>
        <p:spPr bwMode="auto">
          <a:xfrm>
            <a:off x="1579829" y="3677273"/>
            <a:ext cx="4648693" cy="28496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a:spcBef>
                <a:spcPct val="0"/>
              </a:spcBef>
              <a:spcAft>
                <a:spcPct val="40000"/>
              </a:spcAft>
              <a:buClr>
                <a:schemeClr val="tx2"/>
              </a:buClr>
            </a:pPr>
            <a:r>
              <a:rPr lang="en-US" sz="2000" i="0" dirty="0">
                <a:solidFill>
                  <a:schemeClr val="tx1"/>
                </a:solidFill>
              </a:rPr>
              <a:t>Non-technical summary</a:t>
            </a:r>
          </a:p>
          <a:p>
            <a:pPr>
              <a:spcBef>
                <a:spcPct val="0"/>
              </a:spcBef>
              <a:spcAft>
                <a:spcPct val="40000"/>
              </a:spcAft>
              <a:buClr>
                <a:schemeClr val="tx2"/>
              </a:buClr>
            </a:pPr>
            <a:r>
              <a:rPr lang="en-US" sz="2000" i="0" dirty="0">
                <a:solidFill>
                  <a:schemeClr val="tx1"/>
                </a:solidFill>
              </a:rPr>
              <a:t>Analysis of alternatives (including baseline scenario)</a:t>
            </a:r>
          </a:p>
          <a:p>
            <a:pPr>
              <a:spcBef>
                <a:spcPct val="0"/>
              </a:spcBef>
              <a:spcAft>
                <a:spcPct val="40000"/>
              </a:spcAft>
              <a:buClr>
                <a:schemeClr val="tx2"/>
              </a:buClr>
            </a:pPr>
            <a:r>
              <a:rPr lang="en-US" sz="2000" i="0" dirty="0">
                <a:solidFill>
                  <a:schemeClr val="tx1"/>
                </a:solidFill>
              </a:rPr>
              <a:t>Cumulative impacts</a:t>
            </a:r>
          </a:p>
          <a:p>
            <a:pPr>
              <a:spcBef>
                <a:spcPct val="0"/>
              </a:spcBef>
              <a:spcAft>
                <a:spcPct val="40000"/>
              </a:spcAft>
              <a:buClr>
                <a:schemeClr val="tx2"/>
              </a:buClr>
            </a:pPr>
            <a:r>
              <a:rPr lang="en-US" sz="2000" i="0" dirty="0">
                <a:solidFill>
                  <a:schemeClr val="accent2">
                    <a:lumMod val="75000"/>
                  </a:schemeClr>
                </a:solidFill>
              </a:rPr>
              <a:t>Addressing climate vulnerability</a:t>
            </a:r>
          </a:p>
        </p:txBody>
      </p:sp>
      <p:sp>
        <p:nvSpPr>
          <p:cNvPr id="7" name="Rectangle 1027">
            <a:extLst>
              <a:ext uri="{FF2B5EF4-FFF2-40B4-BE49-F238E27FC236}">
                <a16:creationId xmlns:a16="http://schemas.microsoft.com/office/drawing/2014/main" id="{AF6F19AF-5FFB-699A-DC55-D19A0878D6CE}"/>
              </a:ext>
            </a:extLst>
          </p:cNvPr>
          <p:cNvSpPr txBox="1">
            <a:spLocks noChangeArrowheads="1"/>
          </p:cNvSpPr>
          <p:nvPr/>
        </p:nvSpPr>
        <p:spPr bwMode="auto">
          <a:xfrm>
            <a:off x="6228522" y="3677273"/>
            <a:ext cx="4648693" cy="27865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a:spcBef>
                <a:spcPct val="0"/>
              </a:spcBef>
              <a:spcAft>
                <a:spcPct val="40000"/>
              </a:spcAft>
              <a:buClr>
                <a:schemeClr val="tx2"/>
              </a:buClr>
            </a:pPr>
            <a:r>
              <a:rPr lang="en-US" sz="2000" i="0" dirty="0">
                <a:solidFill>
                  <a:schemeClr val="tx1"/>
                </a:solidFill>
              </a:rPr>
              <a:t>Impacts associated to vulnerability to major accidents and/or disasters</a:t>
            </a:r>
          </a:p>
          <a:p>
            <a:pPr>
              <a:spcBef>
                <a:spcPct val="0"/>
              </a:spcBef>
              <a:spcAft>
                <a:spcPct val="40000"/>
              </a:spcAft>
              <a:buClr>
                <a:schemeClr val="tx2"/>
              </a:buClr>
            </a:pPr>
            <a:r>
              <a:rPr lang="en-US" sz="2000" i="0" dirty="0">
                <a:solidFill>
                  <a:schemeClr val="tx1"/>
                </a:solidFill>
              </a:rPr>
              <a:t>All phases of the project</a:t>
            </a:r>
          </a:p>
          <a:p>
            <a:pPr>
              <a:spcBef>
                <a:spcPct val="0"/>
              </a:spcBef>
              <a:spcAft>
                <a:spcPct val="40000"/>
              </a:spcAft>
              <a:buClr>
                <a:schemeClr val="tx2"/>
              </a:buClr>
            </a:pPr>
            <a:r>
              <a:rPr lang="en-US" sz="2000" i="0" dirty="0">
                <a:solidFill>
                  <a:schemeClr val="tx1"/>
                </a:solidFill>
              </a:rPr>
              <a:t>Associated developments</a:t>
            </a:r>
          </a:p>
          <a:p>
            <a:pPr>
              <a:spcBef>
                <a:spcPct val="0"/>
              </a:spcBef>
              <a:spcAft>
                <a:spcPct val="40000"/>
              </a:spcAft>
              <a:buClr>
                <a:schemeClr val="tx2"/>
              </a:buClr>
            </a:pPr>
            <a:r>
              <a:rPr lang="en-US" sz="2000" i="0" dirty="0">
                <a:solidFill>
                  <a:schemeClr val="tx1"/>
                </a:solidFill>
              </a:rPr>
              <a:t>Transboundary consultations</a:t>
            </a:r>
          </a:p>
        </p:txBody>
      </p:sp>
    </p:spTree>
    <p:extLst>
      <p:ext uri="{BB962C8B-B14F-4D97-AF65-F5344CB8AC3E}">
        <p14:creationId xmlns:p14="http://schemas.microsoft.com/office/powerpoint/2010/main" val="17526363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49C0CA6-31F3-81C6-EB80-3931EF6B29D5}"/>
              </a:ext>
            </a:extLst>
          </p:cNvPr>
          <p:cNvSpPr>
            <a:spLocks noGrp="1"/>
          </p:cNvSpPr>
          <p:nvPr>
            <p:ph type="title"/>
          </p:nvPr>
        </p:nvSpPr>
        <p:spPr/>
        <p:txBody>
          <a:bodyPr anchor="b">
            <a:normAutofit/>
          </a:bodyPr>
          <a:lstStyle/>
          <a:p>
            <a:r>
              <a:rPr lang="es-ES" dirty="0"/>
              <a:t>Matrices</a:t>
            </a:r>
            <a:endParaRPr lang="en-IE" dirty="0"/>
          </a:p>
        </p:txBody>
      </p:sp>
      <p:pic>
        <p:nvPicPr>
          <p:cNvPr id="4" name="Picture 3">
            <a:extLst>
              <a:ext uri="{FF2B5EF4-FFF2-40B4-BE49-F238E27FC236}">
                <a16:creationId xmlns:a16="http://schemas.microsoft.com/office/drawing/2014/main" id="{7AED21A1-17BC-99A1-3369-AC47BB96882E}"/>
              </a:ext>
            </a:extLst>
          </p:cNvPr>
          <p:cNvPicPr>
            <a:picLocks noChangeAspect="1"/>
          </p:cNvPicPr>
          <p:nvPr/>
        </p:nvPicPr>
        <p:blipFill>
          <a:blip r:embed="rId2"/>
          <a:stretch>
            <a:fillRect/>
          </a:stretch>
        </p:blipFill>
        <p:spPr>
          <a:xfrm>
            <a:off x="192832" y="1394408"/>
            <a:ext cx="6919167" cy="5461876"/>
          </a:xfrm>
          <a:prstGeom prst="rect">
            <a:avLst/>
          </a:prstGeom>
        </p:spPr>
      </p:pic>
      <p:pic>
        <p:nvPicPr>
          <p:cNvPr id="3" name="Picture 2">
            <a:extLst>
              <a:ext uri="{FF2B5EF4-FFF2-40B4-BE49-F238E27FC236}">
                <a16:creationId xmlns:a16="http://schemas.microsoft.com/office/drawing/2014/main" id="{8790CF13-1773-55DB-18CE-E455C3BA7E6A}"/>
              </a:ext>
            </a:extLst>
          </p:cNvPr>
          <p:cNvPicPr>
            <a:picLocks noChangeAspect="1"/>
          </p:cNvPicPr>
          <p:nvPr/>
        </p:nvPicPr>
        <p:blipFill>
          <a:blip r:embed="rId3"/>
          <a:stretch>
            <a:fillRect/>
          </a:stretch>
        </p:blipFill>
        <p:spPr>
          <a:xfrm>
            <a:off x="5994400" y="-1"/>
            <a:ext cx="6197600" cy="9262619"/>
          </a:xfrm>
          <a:prstGeom prst="rect">
            <a:avLst/>
          </a:prstGeom>
          <a:solidFill>
            <a:schemeClr val="bg1"/>
          </a:solidFill>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32810579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49C0CA6-31F3-81C6-EB80-3931EF6B29D5}"/>
              </a:ext>
            </a:extLst>
          </p:cNvPr>
          <p:cNvSpPr>
            <a:spLocks noGrp="1"/>
          </p:cNvSpPr>
          <p:nvPr>
            <p:ph type="title"/>
          </p:nvPr>
        </p:nvSpPr>
        <p:spPr/>
        <p:txBody>
          <a:bodyPr/>
          <a:lstStyle/>
          <a:p>
            <a:r>
              <a:rPr lang="en-GB" dirty="0"/>
              <a:t>Common shortcomings in EIA</a:t>
            </a:r>
          </a:p>
        </p:txBody>
      </p:sp>
      <p:pic>
        <p:nvPicPr>
          <p:cNvPr id="3" name="Picture 2">
            <a:extLst>
              <a:ext uri="{FF2B5EF4-FFF2-40B4-BE49-F238E27FC236}">
                <a16:creationId xmlns:a16="http://schemas.microsoft.com/office/drawing/2014/main" id="{D6256093-E31F-5B9B-DF70-C3F8603E8B21}"/>
              </a:ext>
            </a:extLst>
          </p:cNvPr>
          <p:cNvPicPr>
            <a:picLocks noChangeAspect="1"/>
          </p:cNvPicPr>
          <p:nvPr/>
        </p:nvPicPr>
        <p:blipFill>
          <a:blip r:embed="rId3"/>
          <a:stretch>
            <a:fillRect/>
          </a:stretch>
        </p:blipFill>
        <p:spPr>
          <a:xfrm>
            <a:off x="5427211" y="2473957"/>
            <a:ext cx="5436947" cy="3055474"/>
          </a:xfrm>
          <a:prstGeom prst="rect">
            <a:avLst/>
          </a:prstGeom>
        </p:spPr>
      </p:pic>
      <p:sp>
        <p:nvSpPr>
          <p:cNvPr id="5" name="CuadroTexto 4">
            <a:extLst>
              <a:ext uri="{FF2B5EF4-FFF2-40B4-BE49-F238E27FC236}">
                <a16:creationId xmlns:a16="http://schemas.microsoft.com/office/drawing/2014/main" id="{5BA17D7B-78BE-2887-CD63-AF83A0D3CC56}"/>
              </a:ext>
            </a:extLst>
          </p:cNvPr>
          <p:cNvSpPr txBox="1"/>
          <p:nvPr/>
        </p:nvSpPr>
        <p:spPr>
          <a:xfrm>
            <a:off x="1327842" y="2473957"/>
            <a:ext cx="2666114" cy="2123658"/>
          </a:xfrm>
          <a:prstGeom prst="rect">
            <a:avLst/>
          </a:prstGeom>
          <a:noFill/>
        </p:spPr>
        <p:txBody>
          <a:bodyPr wrap="none" rtlCol="0">
            <a:spAutoFit/>
          </a:bodyPr>
          <a:lstStyle/>
          <a:p>
            <a:pPr algn="just">
              <a:spcBef>
                <a:spcPct val="0"/>
              </a:spcBef>
              <a:spcAft>
                <a:spcPct val="40000"/>
              </a:spcAft>
              <a:buClr>
                <a:schemeClr val="tx2"/>
              </a:buClr>
            </a:pPr>
            <a:r>
              <a:rPr lang="en-US" sz="2000" kern="0" dirty="0">
                <a:cs typeface="Verdana"/>
              </a:rPr>
              <a:t>Catch-all’ approaches</a:t>
            </a:r>
          </a:p>
          <a:p>
            <a:pPr algn="just">
              <a:spcBef>
                <a:spcPct val="0"/>
              </a:spcBef>
              <a:spcAft>
                <a:spcPct val="40000"/>
              </a:spcAft>
              <a:buClr>
                <a:schemeClr val="tx2"/>
              </a:buClr>
            </a:pPr>
            <a:r>
              <a:rPr lang="en-US" sz="2000" kern="0" dirty="0">
                <a:cs typeface="Verdana"/>
              </a:rPr>
              <a:t>Limited participation</a:t>
            </a:r>
          </a:p>
          <a:p>
            <a:pPr algn="just">
              <a:spcBef>
                <a:spcPct val="0"/>
              </a:spcBef>
              <a:spcAft>
                <a:spcPct val="40000"/>
              </a:spcAft>
              <a:buClr>
                <a:schemeClr val="tx2"/>
              </a:buClr>
            </a:pPr>
            <a:r>
              <a:rPr lang="en-US" sz="2000" kern="0" dirty="0">
                <a:cs typeface="Verdana"/>
              </a:rPr>
              <a:t>Manipulation of data</a:t>
            </a:r>
          </a:p>
          <a:p>
            <a:pPr algn="just">
              <a:spcBef>
                <a:spcPct val="0"/>
              </a:spcBef>
              <a:spcAft>
                <a:spcPct val="40000"/>
              </a:spcAft>
              <a:buClr>
                <a:schemeClr val="tx2"/>
              </a:buClr>
            </a:pPr>
            <a:r>
              <a:rPr lang="en-US" sz="2000" kern="0" dirty="0">
                <a:cs typeface="Verdana"/>
              </a:rPr>
              <a:t>Unclear/un-precise</a:t>
            </a:r>
          </a:p>
          <a:p>
            <a:r>
              <a:rPr lang="en-GB" sz="2000" dirty="0"/>
              <a:t>…</a:t>
            </a:r>
          </a:p>
        </p:txBody>
      </p:sp>
    </p:spTree>
    <p:extLst>
      <p:ext uri="{BB962C8B-B14F-4D97-AF65-F5344CB8AC3E}">
        <p14:creationId xmlns:p14="http://schemas.microsoft.com/office/powerpoint/2010/main" val="299671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D2782760-9096-8240-BCAF-338407762C0D}"/>
              </a:ext>
            </a:extLst>
          </p:cNvPr>
          <p:cNvSpPr txBox="1">
            <a:spLocks/>
          </p:cNvSpPr>
          <p:nvPr/>
        </p:nvSpPr>
        <p:spPr>
          <a:xfrm>
            <a:off x="970722" y="2225506"/>
            <a:ext cx="5352557" cy="2977115"/>
          </a:xfrm>
          <a:prstGeom prst="rect">
            <a:avLst/>
          </a:prstGeom>
        </p:spPr>
        <p:txBody>
          <a:bodyPr vert="horz" lIns="68580" tIns="34290" rIns="68580" bIns="34290" rtlCol="0">
            <a:normAutofit fontScale="92500"/>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buClr>
                <a:srgbClr val="034EA2"/>
              </a:buClr>
            </a:pPr>
            <a:r>
              <a:rPr lang="en-US" dirty="0"/>
              <a:t>Details for implementation and monitoring of mitigation measures</a:t>
            </a:r>
          </a:p>
          <a:p>
            <a:pPr marL="171450" indent="-171450" defTabSz="685800">
              <a:buClr>
                <a:srgbClr val="034EA2"/>
              </a:buClr>
            </a:pPr>
            <a:r>
              <a:rPr lang="en-US" dirty="0"/>
              <a:t>What? How? Who? When? How much?</a:t>
            </a:r>
          </a:p>
          <a:p>
            <a:pPr marL="171450" indent="-171450" defTabSz="685800">
              <a:buClr>
                <a:srgbClr val="034EA2"/>
              </a:buClr>
            </a:pPr>
            <a:r>
              <a:rPr lang="en-US" dirty="0"/>
              <a:t>Must be reflected in contractual documents</a:t>
            </a:r>
          </a:p>
          <a:p>
            <a:pPr marL="171450" indent="-171450" defTabSz="685800">
              <a:buClr>
                <a:srgbClr val="034EA2"/>
              </a:buClr>
            </a:pPr>
            <a:r>
              <a:rPr lang="en-US" dirty="0"/>
              <a:t>Link to monitoring and evaluation</a:t>
            </a:r>
          </a:p>
        </p:txBody>
      </p:sp>
      <p:sp>
        <p:nvSpPr>
          <p:cNvPr id="4" name="Title 3">
            <a:extLst>
              <a:ext uri="{FF2B5EF4-FFF2-40B4-BE49-F238E27FC236}">
                <a16:creationId xmlns:a16="http://schemas.microsoft.com/office/drawing/2014/main" id="{50FE61BE-3941-7246-B686-4BBD62BEF714}"/>
              </a:ext>
            </a:extLst>
          </p:cNvPr>
          <p:cNvSpPr>
            <a:spLocks noGrp="1"/>
          </p:cNvSpPr>
          <p:nvPr>
            <p:ph type="title"/>
          </p:nvPr>
        </p:nvSpPr>
        <p:spPr/>
        <p:txBody>
          <a:bodyPr vert="horz" lIns="68580" tIns="34290" rIns="68580" bIns="0" rtlCol="0" anchor="b" anchorCtr="0">
            <a:normAutofit/>
          </a:bodyPr>
          <a:lstStyle/>
          <a:p>
            <a:r>
              <a:rPr lang="en-US" dirty="0"/>
              <a:t>Environmental Management Plan (EMP)</a:t>
            </a:r>
          </a:p>
        </p:txBody>
      </p:sp>
      <p:graphicFrame>
        <p:nvGraphicFramePr>
          <p:cNvPr id="2" name="Diagram 1">
            <a:extLst>
              <a:ext uri="{FF2B5EF4-FFF2-40B4-BE49-F238E27FC236}">
                <a16:creationId xmlns:a16="http://schemas.microsoft.com/office/drawing/2014/main" id="{15D436CB-7AFA-0D29-35C7-59C58BDAC357}"/>
              </a:ext>
            </a:extLst>
          </p:cNvPr>
          <p:cNvGraphicFramePr/>
          <p:nvPr/>
        </p:nvGraphicFramePr>
        <p:xfrm>
          <a:off x="7319254" y="2015249"/>
          <a:ext cx="4241253" cy="28275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438582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4B335637-8297-372C-F8D2-0EB0B44FB7B8}"/>
              </a:ext>
            </a:extLst>
          </p:cNvPr>
          <p:cNvGraphicFramePr>
            <a:graphicFrameLocks noGrp="1"/>
          </p:cNvGraphicFramePr>
          <p:nvPr/>
        </p:nvGraphicFramePr>
        <p:xfrm>
          <a:off x="0" y="1"/>
          <a:ext cx="12127043" cy="6926912"/>
        </p:xfrm>
        <a:graphic>
          <a:graphicData uri="http://schemas.openxmlformats.org/drawingml/2006/table">
            <a:tbl>
              <a:tblPr bandRow="1">
                <a:tableStyleId>{5C22544A-7EE6-4342-B048-85BDC9FD1C3A}</a:tableStyleId>
              </a:tblPr>
              <a:tblGrid>
                <a:gridCol w="1721257">
                  <a:extLst>
                    <a:ext uri="{9D8B030D-6E8A-4147-A177-3AD203B41FA5}">
                      <a16:colId xmlns:a16="http://schemas.microsoft.com/office/drawing/2014/main" val="1409185152"/>
                    </a:ext>
                  </a:extLst>
                </a:gridCol>
                <a:gridCol w="5298520">
                  <a:extLst>
                    <a:ext uri="{9D8B030D-6E8A-4147-A177-3AD203B41FA5}">
                      <a16:colId xmlns:a16="http://schemas.microsoft.com/office/drawing/2014/main" val="1355139102"/>
                    </a:ext>
                  </a:extLst>
                </a:gridCol>
                <a:gridCol w="1602160">
                  <a:extLst>
                    <a:ext uri="{9D8B030D-6E8A-4147-A177-3AD203B41FA5}">
                      <a16:colId xmlns:a16="http://schemas.microsoft.com/office/drawing/2014/main" val="2952452461"/>
                    </a:ext>
                  </a:extLst>
                </a:gridCol>
                <a:gridCol w="1724733">
                  <a:extLst>
                    <a:ext uri="{9D8B030D-6E8A-4147-A177-3AD203B41FA5}">
                      <a16:colId xmlns:a16="http://schemas.microsoft.com/office/drawing/2014/main" val="3172007521"/>
                    </a:ext>
                  </a:extLst>
                </a:gridCol>
                <a:gridCol w="1780373">
                  <a:extLst>
                    <a:ext uri="{9D8B030D-6E8A-4147-A177-3AD203B41FA5}">
                      <a16:colId xmlns:a16="http://schemas.microsoft.com/office/drawing/2014/main" val="3845531344"/>
                    </a:ext>
                  </a:extLst>
                </a:gridCol>
              </a:tblGrid>
              <a:tr h="357808">
                <a:tc>
                  <a:txBody>
                    <a:bodyPr/>
                    <a:lstStyle/>
                    <a:p>
                      <a:pPr marL="0" marR="0" algn="ctr">
                        <a:spcBef>
                          <a:spcPts val="200"/>
                        </a:spcBef>
                        <a:spcAft>
                          <a:spcPts val="200"/>
                        </a:spcAft>
                      </a:pPr>
                      <a:r>
                        <a:rPr lang="en-US" sz="1400" b="1" dirty="0">
                          <a:effectLst/>
                        </a:rPr>
                        <a:t>Impacts/ concerns</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081" marR="51081" marT="0" marB="0" anchor="ctr"/>
                </a:tc>
                <a:tc>
                  <a:txBody>
                    <a:bodyPr/>
                    <a:lstStyle/>
                    <a:p>
                      <a:pPr marL="0" marR="0" algn="ctr">
                        <a:spcBef>
                          <a:spcPts val="200"/>
                        </a:spcBef>
                        <a:spcAft>
                          <a:spcPts val="200"/>
                        </a:spcAft>
                      </a:pPr>
                      <a:r>
                        <a:rPr lang="en-US" sz="1400" b="1" dirty="0">
                          <a:effectLst/>
                        </a:rPr>
                        <a:t>Mitigation actions</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081" marR="51081" marT="0" marB="0" anchor="ctr"/>
                </a:tc>
                <a:tc>
                  <a:txBody>
                    <a:bodyPr/>
                    <a:lstStyle/>
                    <a:p>
                      <a:pPr marL="0" marR="0" algn="ctr">
                        <a:spcBef>
                          <a:spcPts val="200"/>
                        </a:spcBef>
                        <a:spcAft>
                          <a:spcPts val="200"/>
                        </a:spcAft>
                      </a:pPr>
                      <a:r>
                        <a:rPr lang="en-US" sz="1400" b="1" dirty="0">
                          <a:effectLst/>
                        </a:rPr>
                        <a:t>Mitigation timeframe</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081" marR="51081" marT="0" marB="0" anchor="ctr"/>
                </a:tc>
                <a:tc>
                  <a:txBody>
                    <a:bodyPr/>
                    <a:lstStyle/>
                    <a:p>
                      <a:pPr marL="0" marR="0" algn="ctr">
                        <a:spcBef>
                          <a:spcPts val="200"/>
                        </a:spcBef>
                        <a:spcAft>
                          <a:spcPts val="200"/>
                        </a:spcAft>
                      </a:pPr>
                      <a:r>
                        <a:rPr lang="en-US" sz="1400" b="1" dirty="0">
                          <a:effectLst/>
                        </a:rPr>
                        <a:t>Responsibility</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081" marR="51081" marT="0" marB="0" anchor="ctr"/>
                </a:tc>
                <a:tc>
                  <a:txBody>
                    <a:bodyPr/>
                    <a:lstStyle/>
                    <a:p>
                      <a:pPr marL="0" marR="0" algn="ctr">
                        <a:spcBef>
                          <a:spcPts val="200"/>
                        </a:spcBef>
                        <a:spcAft>
                          <a:spcPts val="200"/>
                        </a:spcAft>
                      </a:pPr>
                      <a:r>
                        <a:rPr lang="en-US" sz="1400" b="1" dirty="0">
                          <a:effectLst/>
                        </a:rPr>
                        <a:t>Verification/control</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081" marR="51081" marT="0" marB="0" anchor="ctr"/>
                </a:tc>
                <a:extLst>
                  <a:ext uri="{0D108BD9-81ED-4DB2-BD59-A6C34878D82A}">
                    <a16:rowId xmlns:a16="http://schemas.microsoft.com/office/drawing/2014/main" val="2124015387"/>
                  </a:ext>
                </a:extLst>
              </a:tr>
              <a:tr h="1073426">
                <a:tc>
                  <a:txBody>
                    <a:bodyPr/>
                    <a:lstStyle/>
                    <a:p>
                      <a:pPr marL="0" marR="0" algn="just">
                        <a:spcBef>
                          <a:spcPts val="200"/>
                        </a:spcBef>
                        <a:spcAft>
                          <a:spcPts val="200"/>
                        </a:spcAft>
                      </a:pPr>
                      <a:r>
                        <a:rPr lang="en-US" sz="1400">
                          <a:effectLst/>
                          <a:highlight>
                            <a:srgbClr val="FFFFFF"/>
                          </a:highlight>
                        </a:rPr>
                        <a:t>General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081" marR="51081" marT="0" marB="0"/>
                </a:tc>
                <a:tc>
                  <a:txBody>
                    <a:bodyPr/>
                    <a:lstStyle/>
                    <a:p>
                      <a:pPr marL="0" marR="0" algn="just">
                        <a:spcBef>
                          <a:spcPts val="200"/>
                        </a:spcBef>
                        <a:spcAft>
                          <a:spcPts val="200"/>
                        </a:spcAft>
                      </a:pPr>
                      <a:r>
                        <a:rPr lang="en-US" sz="1400" dirty="0">
                          <a:effectLst/>
                          <a:highlight>
                            <a:srgbClr val="FFFFFF"/>
                          </a:highlight>
                        </a:rPr>
                        <a:t>Maintain Incident register to record any complaint of local residents or other affected stakeholders, any accident with impact on the environment or human health, or any other irregularity concerning the environmental management of the LSWEP</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081" marR="51081" marT="0" marB="0"/>
                </a:tc>
                <a:tc>
                  <a:txBody>
                    <a:bodyPr/>
                    <a:lstStyle/>
                    <a:p>
                      <a:pPr marL="0" marR="0" algn="just">
                        <a:spcBef>
                          <a:spcPts val="200"/>
                        </a:spcBef>
                        <a:spcAft>
                          <a:spcPts val="200"/>
                        </a:spcAft>
                      </a:pPr>
                      <a:r>
                        <a:rPr lang="en-US" sz="1400">
                          <a:effectLst/>
                          <a:highlight>
                            <a:srgbClr val="FFFFFF"/>
                          </a:highlight>
                        </a:rPr>
                        <a:t>Throughout the Construction phase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081" marR="51081" marT="0" marB="0"/>
                </a:tc>
                <a:tc>
                  <a:txBody>
                    <a:bodyPr/>
                    <a:lstStyle/>
                    <a:p>
                      <a:pPr marL="0" marR="0" algn="just">
                        <a:spcBef>
                          <a:spcPts val="200"/>
                        </a:spcBef>
                        <a:spcAft>
                          <a:spcPts val="200"/>
                        </a:spcAft>
                      </a:pPr>
                      <a:r>
                        <a:rPr lang="en-US" sz="1400">
                          <a:effectLst/>
                          <a:highlight>
                            <a:srgbClr val="FFFFFF"/>
                          </a:highlight>
                        </a:rPr>
                        <a:t>Contractor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081" marR="51081" marT="0" marB="0"/>
                </a:tc>
                <a:tc>
                  <a:txBody>
                    <a:bodyPr/>
                    <a:lstStyle/>
                    <a:p>
                      <a:pPr marL="0" marR="0" algn="just">
                        <a:spcBef>
                          <a:spcPts val="200"/>
                        </a:spcBef>
                        <a:spcAft>
                          <a:spcPts val="200"/>
                        </a:spcAft>
                      </a:pPr>
                      <a:r>
                        <a:rPr lang="en-US" sz="1400">
                          <a:effectLst/>
                          <a:highlight>
                            <a:srgbClr val="FFFFFF"/>
                          </a:highlight>
                        </a:rPr>
                        <a:t>Incident register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081" marR="51081" marT="0" marB="0"/>
                </a:tc>
                <a:extLst>
                  <a:ext uri="{0D108BD9-81ED-4DB2-BD59-A6C34878D82A}">
                    <a16:rowId xmlns:a16="http://schemas.microsoft.com/office/drawing/2014/main" val="473353105"/>
                  </a:ext>
                </a:extLst>
              </a:tr>
              <a:tr h="3160644">
                <a:tc>
                  <a:txBody>
                    <a:bodyPr/>
                    <a:lstStyle/>
                    <a:p>
                      <a:pPr marL="0" marR="0" algn="just">
                        <a:spcBef>
                          <a:spcPts val="200"/>
                        </a:spcBef>
                        <a:spcAft>
                          <a:spcPts val="200"/>
                        </a:spcAft>
                      </a:pPr>
                      <a:r>
                        <a:rPr lang="en-US" sz="1400">
                          <a:effectLst/>
                          <a:highlight>
                            <a:srgbClr val="FFFFFF"/>
                          </a:highlight>
                        </a:rPr>
                        <a:t>Air pollution</a:t>
                      </a:r>
                      <a:endParaRPr lang="en-US" sz="1400">
                        <a:effectLst/>
                      </a:endParaRPr>
                    </a:p>
                    <a:p>
                      <a:pPr marL="0" marR="0" algn="just">
                        <a:spcBef>
                          <a:spcPts val="200"/>
                        </a:spcBef>
                        <a:spcAft>
                          <a:spcPts val="200"/>
                        </a:spcAft>
                      </a:pPr>
                      <a:r>
                        <a:rPr lang="en-US" sz="1400">
                          <a:effectLst/>
                          <a:highlight>
                            <a:srgbClr val="FFFFFF"/>
                          </a:highlight>
                        </a:rPr>
                        <a:t>Exhaust emissions from boats, construction machinery and vehicles (on shore).</a:t>
                      </a:r>
                      <a:endParaRPr lang="en-US" sz="1400">
                        <a:effectLst/>
                      </a:endParaRPr>
                    </a:p>
                    <a:p>
                      <a:pPr marL="0" marR="0" algn="just">
                        <a:spcBef>
                          <a:spcPts val="200"/>
                        </a:spcBef>
                        <a:spcAft>
                          <a:spcPts val="200"/>
                        </a:spcAft>
                      </a:pPr>
                      <a:r>
                        <a:rPr lang="en-US" sz="1400">
                          <a:effectLst/>
                          <a:highlight>
                            <a:srgbClr val="FFFFFF"/>
                          </a:highlight>
                        </a:rPr>
                        <a:t>Dust generated during the movement of vehicles (on shore) and construction materials handling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081" marR="51081" marT="0" marB="0"/>
                </a:tc>
                <a:tc>
                  <a:txBody>
                    <a:bodyPr/>
                    <a:lstStyle/>
                    <a:p>
                      <a:pPr marL="0" marR="0" algn="just">
                        <a:spcBef>
                          <a:spcPts val="200"/>
                        </a:spcBef>
                        <a:spcAft>
                          <a:spcPts val="200"/>
                        </a:spcAft>
                      </a:pPr>
                      <a:r>
                        <a:rPr lang="en-US" sz="1400" dirty="0">
                          <a:effectLst/>
                          <a:highlight>
                            <a:srgbClr val="FFFFFF"/>
                          </a:highlight>
                        </a:rPr>
                        <a:t>Ensure all construction vehicles, engines and machinery are maintained and operated in accordance with design standards and specifications</a:t>
                      </a:r>
                      <a:endParaRPr lang="en-US" sz="1400" dirty="0">
                        <a:effectLst/>
                      </a:endParaRPr>
                    </a:p>
                    <a:p>
                      <a:pPr marL="0" marR="0" algn="just">
                        <a:spcBef>
                          <a:spcPts val="200"/>
                        </a:spcBef>
                        <a:spcAft>
                          <a:spcPts val="200"/>
                        </a:spcAft>
                      </a:pPr>
                      <a:r>
                        <a:rPr lang="en-US" sz="1400" dirty="0">
                          <a:effectLst/>
                          <a:highlight>
                            <a:srgbClr val="FFFFFF"/>
                          </a:highlight>
                        </a:rPr>
                        <a:t>No engines to be left running when not in use</a:t>
                      </a:r>
                      <a:endParaRPr lang="en-US" sz="1400" dirty="0">
                        <a:effectLst/>
                      </a:endParaRPr>
                    </a:p>
                    <a:p>
                      <a:pPr marL="0" marR="0" algn="just">
                        <a:spcBef>
                          <a:spcPts val="200"/>
                        </a:spcBef>
                        <a:spcAft>
                          <a:spcPts val="200"/>
                        </a:spcAft>
                      </a:pPr>
                      <a:r>
                        <a:rPr lang="en-US" sz="1400" dirty="0">
                          <a:effectLst/>
                          <a:highlight>
                            <a:srgbClr val="FFFFFF"/>
                          </a:highlight>
                        </a:rPr>
                        <a:t>Staff trained/briefed in and aware of construction best practice</a:t>
                      </a:r>
                      <a:endParaRPr lang="en-US" sz="1400" dirty="0">
                        <a:effectLst/>
                      </a:endParaRPr>
                    </a:p>
                    <a:p>
                      <a:pPr marL="0" marR="0" algn="just">
                        <a:spcBef>
                          <a:spcPts val="200"/>
                        </a:spcBef>
                        <a:spcAft>
                          <a:spcPts val="200"/>
                        </a:spcAft>
                      </a:pPr>
                      <a:r>
                        <a:rPr lang="en-US" sz="1400" dirty="0">
                          <a:effectLst/>
                          <a:highlight>
                            <a:srgbClr val="FFFFFF"/>
                          </a:highlight>
                        </a:rPr>
                        <a:t>All potential sources of dust emissions on site (on shore) i.e. unpaved roads used by LSWEP-related vehicles, areas of uncovered soil, etc., should be sprayed with water every four hours on working days, and more frequently as necessary to prevent dust emissions during dry and windy weather conditions </a:t>
                      </a:r>
                      <a:endParaRPr lang="en-US" sz="1400" dirty="0">
                        <a:effectLst/>
                      </a:endParaRPr>
                    </a:p>
                    <a:p>
                      <a:pPr marL="0" marR="0" algn="just">
                        <a:spcBef>
                          <a:spcPts val="200"/>
                        </a:spcBef>
                        <a:spcAft>
                          <a:spcPts val="200"/>
                        </a:spcAft>
                      </a:pPr>
                      <a:r>
                        <a:rPr lang="en-US" sz="1400" dirty="0">
                          <a:effectLst/>
                          <a:highlight>
                            <a:srgbClr val="FFFFFF"/>
                          </a:highlight>
                        </a:rPr>
                        <a:t>Loose material (if any) shall be bunded and covered when transported to or off-site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081" marR="51081" marT="0" marB="0"/>
                </a:tc>
                <a:tc>
                  <a:txBody>
                    <a:bodyPr/>
                    <a:lstStyle/>
                    <a:p>
                      <a:pPr marL="0" marR="0" algn="just">
                        <a:spcBef>
                          <a:spcPts val="200"/>
                        </a:spcBef>
                        <a:spcAft>
                          <a:spcPts val="200"/>
                        </a:spcAft>
                      </a:pPr>
                      <a:r>
                        <a:rPr lang="en-US" sz="1400" dirty="0">
                          <a:effectLst/>
                          <a:highlight>
                            <a:srgbClr val="FFFFFF"/>
                          </a:highlight>
                        </a:rPr>
                        <a:t>Throughout the construction works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081" marR="51081" marT="0" marB="0"/>
                </a:tc>
                <a:tc>
                  <a:txBody>
                    <a:bodyPr/>
                    <a:lstStyle/>
                    <a:p>
                      <a:pPr marL="0" marR="0" algn="just">
                        <a:spcBef>
                          <a:spcPts val="200"/>
                        </a:spcBef>
                        <a:spcAft>
                          <a:spcPts val="200"/>
                        </a:spcAft>
                      </a:pPr>
                      <a:r>
                        <a:rPr lang="en-US" sz="1400">
                          <a:effectLst/>
                          <a:highlight>
                            <a:srgbClr val="FFFFFF"/>
                          </a:highlight>
                        </a:rPr>
                        <a:t>Contractor – construction company, all sub-contractors operating machinery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081" marR="51081" marT="0" marB="0"/>
                </a:tc>
                <a:tc>
                  <a:txBody>
                    <a:bodyPr/>
                    <a:lstStyle/>
                    <a:p>
                      <a:pPr marL="0" marR="0" algn="just">
                        <a:spcBef>
                          <a:spcPts val="200"/>
                        </a:spcBef>
                        <a:spcAft>
                          <a:spcPts val="200"/>
                        </a:spcAft>
                      </a:pPr>
                      <a:r>
                        <a:rPr lang="en-US" sz="1400">
                          <a:effectLst/>
                          <a:highlight>
                            <a:srgbClr val="FFFFFF"/>
                          </a:highlight>
                        </a:rPr>
                        <a:t>Daily visual assessment of dust plumes</a:t>
                      </a:r>
                      <a:endParaRPr lang="en-US" sz="1400">
                        <a:effectLst/>
                      </a:endParaRPr>
                    </a:p>
                    <a:p>
                      <a:pPr marL="0" marR="0" algn="just">
                        <a:spcBef>
                          <a:spcPts val="200"/>
                        </a:spcBef>
                        <a:spcAft>
                          <a:spcPts val="200"/>
                        </a:spcAft>
                      </a:pPr>
                      <a:r>
                        <a:rPr lang="en-US" sz="1400">
                          <a:effectLst/>
                          <a:highlight>
                            <a:srgbClr val="FFFFFF"/>
                          </a:highlight>
                        </a:rPr>
                        <a:t>Random machinery checks</a:t>
                      </a:r>
                      <a:endParaRPr lang="en-US" sz="1400">
                        <a:effectLst/>
                      </a:endParaRPr>
                    </a:p>
                    <a:p>
                      <a:pPr marL="0" marR="0" algn="just">
                        <a:spcBef>
                          <a:spcPts val="200"/>
                        </a:spcBef>
                        <a:spcAft>
                          <a:spcPts val="200"/>
                        </a:spcAft>
                      </a:pPr>
                      <a:r>
                        <a:rPr lang="en-US" sz="1400">
                          <a:effectLst/>
                          <a:highlight>
                            <a:srgbClr val="FFFFFF"/>
                          </a:highlight>
                        </a:rPr>
                        <a:t>Registered complaints for noise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081" marR="51081" marT="0" marB="0"/>
                </a:tc>
                <a:extLst>
                  <a:ext uri="{0D108BD9-81ED-4DB2-BD59-A6C34878D82A}">
                    <a16:rowId xmlns:a16="http://schemas.microsoft.com/office/drawing/2014/main" val="1291972232"/>
                  </a:ext>
                </a:extLst>
              </a:tr>
              <a:tr h="2266122">
                <a:tc>
                  <a:txBody>
                    <a:bodyPr/>
                    <a:lstStyle/>
                    <a:p>
                      <a:pPr marL="0" marR="0" algn="just">
                        <a:spcBef>
                          <a:spcPts val="200"/>
                        </a:spcBef>
                        <a:spcAft>
                          <a:spcPts val="200"/>
                        </a:spcAft>
                      </a:pPr>
                      <a:r>
                        <a:rPr lang="en-US" sz="1400">
                          <a:effectLst/>
                          <a:highlight>
                            <a:srgbClr val="FFFFFF"/>
                          </a:highlight>
                        </a:rPr>
                        <a:t>Noise</a:t>
                      </a:r>
                      <a:endParaRPr lang="en-US" sz="1400">
                        <a:effectLst/>
                      </a:endParaRPr>
                    </a:p>
                    <a:p>
                      <a:pPr marL="0" marR="0" algn="just">
                        <a:spcBef>
                          <a:spcPts val="200"/>
                        </a:spcBef>
                        <a:spcAft>
                          <a:spcPts val="200"/>
                        </a:spcAft>
                      </a:pPr>
                      <a:r>
                        <a:rPr lang="en-US" sz="1400">
                          <a:effectLst/>
                          <a:highlight>
                            <a:srgbClr val="FFFFFF"/>
                          </a:highlight>
                        </a:rPr>
                        <a:t>Ambient noise from drilling activities, and vehicles and boats operation.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081" marR="51081" marT="0" marB="0"/>
                </a:tc>
                <a:tc>
                  <a:txBody>
                    <a:bodyPr/>
                    <a:lstStyle/>
                    <a:p>
                      <a:pPr marL="0" marR="0" algn="just">
                        <a:spcBef>
                          <a:spcPts val="200"/>
                        </a:spcBef>
                        <a:spcAft>
                          <a:spcPts val="200"/>
                        </a:spcAft>
                      </a:pPr>
                      <a:r>
                        <a:rPr lang="en-US" sz="1400">
                          <a:effectLst/>
                          <a:highlight>
                            <a:srgbClr val="FFFFFF"/>
                          </a:highlight>
                        </a:rPr>
                        <a:t>Organizing construction works and transport of the materials only during the day time i.e. between 7am and 6pm. Notify any nearby residents if construction work is planned outside of those times.</a:t>
                      </a:r>
                      <a:endParaRPr lang="en-US" sz="1400">
                        <a:effectLst/>
                      </a:endParaRPr>
                    </a:p>
                    <a:p>
                      <a:pPr marL="0" marR="0" algn="just">
                        <a:spcBef>
                          <a:spcPts val="200"/>
                        </a:spcBef>
                        <a:spcAft>
                          <a:spcPts val="200"/>
                        </a:spcAft>
                      </a:pPr>
                      <a:r>
                        <a:rPr lang="en-US" sz="1400">
                          <a:effectLst/>
                          <a:highlight>
                            <a:srgbClr val="FFFFFF"/>
                          </a:highlight>
                        </a:rPr>
                        <a:t>If complaints regarding noise are received from residents, consider installing partial screening around the noisiest activities and/or mufflers on noisy equipment.</a:t>
                      </a:r>
                      <a:endParaRPr lang="en-US" sz="1400">
                        <a:effectLst/>
                      </a:endParaRPr>
                    </a:p>
                    <a:p>
                      <a:pPr marL="0" marR="0" algn="just">
                        <a:spcBef>
                          <a:spcPts val="200"/>
                        </a:spcBef>
                        <a:spcAft>
                          <a:spcPts val="200"/>
                        </a:spcAft>
                      </a:pPr>
                      <a:r>
                        <a:rPr lang="en-US" sz="1400">
                          <a:effectLst/>
                          <a:highlight>
                            <a:srgbClr val="FFFFFF"/>
                          </a:highlight>
                        </a:rPr>
                        <a:t>Maintain all generators, vehicles, vessels and other equipment in good working order to inimize exhaust fumes and excess noise.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081" marR="51081" marT="0" marB="0"/>
                </a:tc>
                <a:tc>
                  <a:txBody>
                    <a:bodyPr/>
                    <a:lstStyle/>
                    <a:p>
                      <a:pPr marL="0" marR="0" algn="just">
                        <a:spcBef>
                          <a:spcPts val="200"/>
                        </a:spcBef>
                        <a:spcAft>
                          <a:spcPts val="200"/>
                        </a:spcAft>
                      </a:pPr>
                      <a:r>
                        <a:rPr lang="en-US" sz="1400">
                          <a:effectLst/>
                          <a:highlight>
                            <a:srgbClr val="FFFFFF"/>
                          </a:highlight>
                        </a:rPr>
                        <a:t>Throughout the construction works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081" marR="51081" marT="0" marB="0"/>
                </a:tc>
                <a:tc>
                  <a:txBody>
                    <a:bodyPr/>
                    <a:lstStyle/>
                    <a:p>
                      <a:pPr marL="0" marR="0" algn="just">
                        <a:spcBef>
                          <a:spcPts val="200"/>
                        </a:spcBef>
                        <a:spcAft>
                          <a:spcPts val="200"/>
                        </a:spcAft>
                      </a:pPr>
                      <a:r>
                        <a:rPr lang="en-US" sz="1400" dirty="0">
                          <a:effectLst/>
                          <a:highlight>
                            <a:srgbClr val="FFFFFF"/>
                          </a:highlight>
                        </a:rPr>
                        <a:t>Contractor – construction company, all sub-contractors operating vehicles/boats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081" marR="51081" marT="0" marB="0"/>
                </a:tc>
                <a:tc>
                  <a:txBody>
                    <a:bodyPr/>
                    <a:lstStyle/>
                    <a:p>
                      <a:pPr marL="0" marR="0" algn="just">
                        <a:spcBef>
                          <a:spcPts val="200"/>
                        </a:spcBef>
                        <a:spcAft>
                          <a:spcPts val="200"/>
                        </a:spcAft>
                      </a:pPr>
                      <a:r>
                        <a:rPr lang="en-US" sz="1400" dirty="0">
                          <a:effectLst/>
                          <a:highlight>
                            <a:srgbClr val="FFFFFF"/>
                          </a:highlight>
                        </a:rPr>
                        <a:t>Registered complaints for noise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081" marR="51081" marT="0" marB="0"/>
                </a:tc>
                <a:extLst>
                  <a:ext uri="{0D108BD9-81ED-4DB2-BD59-A6C34878D82A}">
                    <a16:rowId xmlns:a16="http://schemas.microsoft.com/office/drawing/2014/main" val="2561437670"/>
                  </a:ext>
                </a:extLst>
              </a:tr>
            </a:tbl>
          </a:graphicData>
        </a:graphic>
      </p:graphicFrame>
    </p:spTree>
    <p:extLst>
      <p:ext uri="{BB962C8B-B14F-4D97-AF65-F5344CB8AC3E}">
        <p14:creationId xmlns:p14="http://schemas.microsoft.com/office/powerpoint/2010/main" val="2980795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sunglasses with text and images&#10;&#10;Description automatically generated with medium confidence">
            <a:extLst>
              <a:ext uri="{FF2B5EF4-FFF2-40B4-BE49-F238E27FC236}">
                <a16:creationId xmlns:a16="http://schemas.microsoft.com/office/drawing/2014/main" id="{9E2A899F-C811-2255-3962-6CE58434C83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98708" y="637473"/>
            <a:ext cx="10578184" cy="5077526"/>
          </a:xfrm>
          <a:prstGeom prst="rect">
            <a:avLst/>
          </a:prstGeom>
          <a:noFill/>
        </p:spPr>
      </p:pic>
    </p:spTree>
    <p:extLst>
      <p:ext uri="{BB962C8B-B14F-4D97-AF65-F5344CB8AC3E}">
        <p14:creationId xmlns:p14="http://schemas.microsoft.com/office/powerpoint/2010/main" val="26508838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outdoor, road, street, person&#10;&#10;Description automatically generated">
            <a:extLst>
              <a:ext uri="{FF2B5EF4-FFF2-40B4-BE49-F238E27FC236}">
                <a16:creationId xmlns:a16="http://schemas.microsoft.com/office/drawing/2014/main" id="{6D974290-6025-D646-97C0-732E91A53A4C}"/>
              </a:ext>
            </a:extLst>
          </p:cNvPr>
          <p:cNvPicPr>
            <a:picLocks noChangeAspect="1"/>
          </p:cNvPicPr>
          <p:nvPr/>
        </p:nvPicPr>
        <p:blipFill rotWithShape="1">
          <a:blip r:embed="rId2"/>
          <a:srcRect l="1211" r="27867"/>
          <a:stretch/>
        </p:blipFill>
        <p:spPr>
          <a:xfrm>
            <a:off x="1089807" y="1757393"/>
            <a:ext cx="3996000" cy="2929826"/>
          </a:xfrm>
          <a:prstGeom prst="rect">
            <a:avLst/>
          </a:prstGeom>
          <a:noFill/>
        </p:spPr>
      </p:pic>
      <p:sp>
        <p:nvSpPr>
          <p:cNvPr id="5" name="Content Placeholder 1">
            <a:extLst>
              <a:ext uri="{FF2B5EF4-FFF2-40B4-BE49-F238E27FC236}">
                <a16:creationId xmlns:a16="http://schemas.microsoft.com/office/drawing/2014/main" id="{D2782760-9096-8240-BCAF-338407762C0D}"/>
              </a:ext>
            </a:extLst>
          </p:cNvPr>
          <p:cNvSpPr txBox="1">
            <a:spLocks/>
          </p:cNvSpPr>
          <p:nvPr/>
        </p:nvSpPr>
        <p:spPr>
          <a:xfrm>
            <a:off x="5850674" y="1705156"/>
            <a:ext cx="5635647" cy="3234979"/>
          </a:xfrm>
          <a:prstGeom prst="rect">
            <a:avLst/>
          </a:prstGeom>
          <a:noFill/>
        </p:spPr>
        <p:txBody>
          <a:bodyPr vert="horz" lIns="68580" tIns="34290" rIns="68580" bIns="34290" rtlCol="0">
            <a:norm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90000"/>
              </a:lnSpc>
              <a:buClr>
                <a:srgbClr val="034EA2"/>
              </a:buClr>
            </a:pPr>
            <a:r>
              <a:rPr lang="en-US" sz="2000" dirty="0"/>
              <a:t>Screening for EIA*</a:t>
            </a:r>
          </a:p>
          <a:p>
            <a:pPr defTabSz="685800">
              <a:lnSpc>
                <a:spcPct val="90000"/>
              </a:lnSpc>
              <a:buClr>
                <a:srgbClr val="034EA2"/>
              </a:buClr>
            </a:pPr>
            <a:r>
              <a:rPr lang="en-US" sz="2000" dirty="0"/>
              <a:t>Verify national systems are up to EU standard</a:t>
            </a:r>
          </a:p>
          <a:p>
            <a:pPr defTabSz="685800">
              <a:lnSpc>
                <a:spcPct val="90000"/>
              </a:lnSpc>
              <a:buClr>
                <a:srgbClr val="034EA2"/>
              </a:buClr>
            </a:pPr>
            <a:r>
              <a:rPr lang="en-US" sz="2000" dirty="0"/>
              <a:t>Quality check ToR**</a:t>
            </a:r>
          </a:p>
          <a:p>
            <a:pPr defTabSz="685800">
              <a:lnSpc>
                <a:spcPct val="90000"/>
              </a:lnSpc>
              <a:buClr>
                <a:srgbClr val="034EA2"/>
              </a:buClr>
            </a:pPr>
            <a:r>
              <a:rPr lang="en-US" sz="2000" dirty="0"/>
              <a:t>Quality check EIA/EMP</a:t>
            </a:r>
          </a:p>
          <a:p>
            <a:pPr defTabSz="685800">
              <a:lnSpc>
                <a:spcPct val="90000"/>
              </a:lnSpc>
              <a:buClr>
                <a:srgbClr val="034EA2"/>
              </a:buClr>
            </a:pPr>
            <a:r>
              <a:rPr lang="en-US" sz="2000" dirty="0"/>
              <a:t>Reflect relevant elements of EMP in design, contractual documents and project monitoring indicators</a:t>
            </a:r>
          </a:p>
          <a:p>
            <a:pPr marL="0" indent="0" defTabSz="685800">
              <a:lnSpc>
                <a:spcPct val="90000"/>
              </a:lnSpc>
              <a:buClr>
                <a:srgbClr val="034EA2"/>
              </a:buClr>
              <a:buNone/>
            </a:pPr>
            <a:endParaRPr lang="en-US" sz="1800" dirty="0">
              <a:solidFill>
                <a:srgbClr val="4D4D4D"/>
              </a:solidFill>
              <a:latin typeface="Arial"/>
            </a:endParaRPr>
          </a:p>
        </p:txBody>
      </p:sp>
      <p:sp>
        <p:nvSpPr>
          <p:cNvPr id="4" name="Title 3">
            <a:extLst>
              <a:ext uri="{FF2B5EF4-FFF2-40B4-BE49-F238E27FC236}">
                <a16:creationId xmlns:a16="http://schemas.microsoft.com/office/drawing/2014/main" id="{50FE61BE-3941-7246-B686-4BBD62BEF714}"/>
              </a:ext>
            </a:extLst>
          </p:cNvPr>
          <p:cNvSpPr>
            <a:spLocks noGrp="1"/>
          </p:cNvSpPr>
          <p:nvPr>
            <p:ph type="title"/>
          </p:nvPr>
        </p:nvSpPr>
        <p:spPr/>
        <p:txBody>
          <a:bodyPr vert="horz" lIns="68580" tIns="34290" rIns="68580" bIns="0" rtlCol="0" anchor="b" anchorCtr="0">
            <a:normAutofit/>
          </a:bodyPr>
          <a:lstStyle/>
          <a:p>
            <a:r>
              <a:rPr lang="en-US" dirty="0"/>
              <a:t>EIA – the role of the EU delegation</a:t>
            </a:r>
          </a:p>
        </p:txBody>
      </p:sp>
      <p:sp>
        <p:nvSpPr>
          <p:cNvPr id="3" name="TextBox 2">
            <a:extLst>
              <a:ext uri="{FF2B5EF4-FFF2-40B4-BE49-F238E27FC236}">
                <a16:creationId xmlns:a16="http://schemas.microsoft.com/office/drawing/2014/main" id="{0745521F-E5AD-D50E-2E0E-98E83A9DF997}"/>
              </a:ext>
            </a:extLst>
          </p:cNvPr>
          <p:cNvSpPr txBox="1"/>
          <p:nvPr/>
        </p:nvSpPr>
        <p:spPr>
          <a:xfrm>
            <a:off x="5850674" y="5152844"/>
            <a:ext cx="6161217" cy="698717"/>
          </a:xfrm>
          <a:prstGeom prst="rect">
            <a:avLst/>
          </a:prstGeom>
          <a:noFill/>
        </p:spPr>
        <p:txBody>
          <a:bodyPr wrap="square" rtlCol="0">
            <a:spAutoFit/>
          </a:bodyPr>
          <a:lstStyle/>
          <a:p>
            <a:pPr>
              <a:lnSpc>
                <a:spcPct val="150000"/>
              </a:lnSpc>
            </a:pPr>
            <a:r>
              <a:rPr lang="en-GB" sz="1400" dirty="0"/>
              <a:t>* Annex 4 of the Greening Toolbox</a:t>
            </a:r>
          </a:p>
          <a:p>
            <a:pPr>
              <a:lnSpc>
                <a:spcPct val="150000"/>
              </a:lnSpc>
            </a:pPr>
            <a:r>
              <a:rPr lang="en-GB" sz="1400" dirty="0"/>
              <a:t>** Model ToR for an EIA available in Annex 7 of the Greening Toolbox </a:t>
            </a:r>
          </a:p>
        </p:txBody>
      </p:sp>
    </p:spTree>
    <p:extLst>
      <p:ext uri="{BB962C8B-B14F-4D97-AF65-F5344CB8AC3E}">
        <p14:creationId xmlns:p14="http://schemas.microsoft.com/office/powerpoint/2010/main" val="23943672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tanding next to a body of water&#10;&#10;Description automatically generated">
            <a:extLst>
              <a:ext uri="{FF2B5EF4-FFF2-40B4-BE49-F238E27FC236}">
                <a16:creationId xmlns:a16="http://schemas.microsoft.com/office/drawing/2014/main" id="{EFC75E97-E21A-5C4C-82F8-6A5624CB64F9}"/>
              </a:ext>
            </a:extLst>
          </p:cNvPr>
          <p:cNvPicPr>
            <a:picLocks noChangeAspect="1"/>
          </p:cNvPicPr>
          <p:nvPr/>
        </p:nvPicPr>
        <p:blipFill rotWithShape="1">
          <a:blip r:embed="rId2"/>
          <a:srcRect l="4569" r="16324"/>
          <a:stretch/>
        </p:blipFill>
        <p:spPr>
          <a:xfrm>
            <a:off x="1143247" y="1964087"/>
            <a:ext cx="3996000" cy="2929826"/>
          </a:xfrm>
          <a:prstGeom prst="rect">
            <a:avLst/>
          </a:prstGeom>
          <a:noFill/>
        </p:spPr>
      </p:pic>
      <p:sp>
        <p:nvSpPr>
          <p:cNvPr id="5" name="Content Placeholder 1">
            <a:extLst>
              <a:ext uri="{FF2B5EF4-FFF2-40B4-BE49-F238E27FC236}">
                <a16:creationId xmlns:a16="http://schemas.microsoft.com/office/drawing/2014/main" id="{D2782760-9096-8240-BCAF-338407762C0D}"/>
              </a:ext>
            </a:extLst>
          </p:cNvPr>
          <p:cNvSpPr txBox="1">
            <a:spLocks/>
          </p:cNvSpPr>
          <p:nvPr/>
        </p:nvSpPr>
        <p:spPr>
          <a:xfrm>
            <a:off x="5856618" y="1964087"/>
            <a:ext cx="5383382" cy="2929826"/>
          </a:xfrm>
          <a:prstGeom prst="rect">
            <a:avLst/>
          </a:prstGeom>
          <a:noFill/>
        </p:spPr>
        <p:txBody>
          <a:bodyPr vert="horz" lIns="68580" tIns="34290" rIns="68580" bIns="34290" rtlCol="0">
            <a:normAutofit fontScale="92500" lnSpcReduction="10000"/>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90000"/>
              </a:lnSpc>
              <a:buClr>
                <a:srgbClr val="034EA2"/>
              </a:buClr>
            </a:pPr>
            <a:r>
              <a:rPr lang="en-US" sz="2000" dirty="0"/>
              <a:t>Environmental &amp; Social Safeguards (ESS) of lead Financial Institution apply</a:t>
            </a:r>
          </a:p>
          <a:p>
            <a:pPr defTabSz="685800">
              <a:lnSpc>
                <a:spcPct val="90000"/>
              </a:lnSpc>
              <a:buClr>
                <a:srgbClr val="034EA2"/>
              </a:buClr>
            </a:pPr>
            <a:r>
              <a:rPr lang="en-US" sz="2000" dirty="0"/>
              <a:t>IFC Performance Standards as international benchmark</a:t>
            </a:r>
          </a:p>
          <a:p>
            <a:pPr defTabSz="685800">
              <a:lnSpc>
                <a:spcPct val="90000"/>
              </a:lnSpc>
              <a:buClr>
                <a:srgbClr val="034EA2"/>
              </a:buClr>
            </a:pPr>
            <a:r>
              <a:rPr lang="en-US" sz="2000" dirty="0"/>
              <a:t>Need to verify applicable standards and their quality – special attention to intermediary FIs!</a:t>
            </a:r>
          </a:p>
          <a:p>
            <a:pPr defTabSz="685800">
              <a:lnSpc>
                <a:spcPct val="90000"/>
              </a:lnSpc>
              <a:buClr>
                <a:srgbClr val="034EA2"/>
              </a:buClr>
            </a:pPr>
            <a:r>
              <a:rPr lang="en-US" sz="2000" dirty="0"/>
              <a:t>Reflect EMP in contractual conditions and monitoring system</a:t>
            </a:r>
          </a:p>
          <a:p>
            <a:pPr marL="0" indent="0" defTabSz="685800">
              <a:lnSpc>
                <a:spcPct val="90000"/>
              </a:lnSpc>
              <a:spcAft>
                <a:spcPts val="1350"/>
              </a:spcAft>
              <a:buClr>
                <a:srgbClr val="034EA2"/>
              </a:buClr>
              <a:buNone/>
            </a:pPr>
            <a:endParaRPr lang="en-US" sz="1650" dirty="0">
              <a:solidFill>
                <a:srgbClr val="4D4D4D"/>
              </a:solidFill>
              <a:latin typeface="Arial"/>
            </a:endParaRPr>
          </a:p>
        </p:txBody>
      </p:sp>
      <p:sp>
        <p:nvSpPr>
          <p:cNvPr id="4" name="Title 3">
            <a:extLst>
              <a:ext uri="{FF2B5EF4-FFF2-40B4-BE49-F238E27FC236}">
                <a16:creationId xmlns:a16="http://schemas.microsoft.com/office/drawing/2014/main" id="{50FE61BE-3941-7246-B686-4BBD62BEF714}"/>
              </a:ext>
            </a:extLst>
          </p:cNvPr>
          <p:cNvSpPr>
            <a:spLocks noGrp="1"/>
          </p:cNvSpPr>
          <p:nvPr>
            <p:ph type="title"/>
          </p:nvPr>
        </p:nvSpPr>
        <p:spPr/>
        <p:txBody>
          <a:bodyPr vert="horz" lIns="68580" tIns="34290" rIns="68580" bIns="0" rtlCol="0" anchor="b" anchorCtr="0">
            <a:normAutofit/>
          </a:bodyPr>
          <a:lstStyle/>
          <a:p>
            <a:r>
              <a:rPr lang="en-US" dirty="0"/>
              <a:t>EIA in the context of blending and guarantees</a:t>
            </a:r>
          </a:p>
        </p:txBody>
      </p:sp>
    </p:spTree>
    <p:extLst>
      <p:ext uri="{BB962C8B-B14F-4D97-AF65-F5344CB8AC3E}">
        <p14:creationId xmlns:p14="http://schemas.microsoft.com/office/powerpoint/2010/main" val="1236726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2AFDC-24D1-EFC5-C34D-C9C5680908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5FFE46-6CD7-52A4-CDDE-BF3FC7508796}"/>
              </a:ext>
            </a:extLst>
          </p:cNvPr>
          <p:cNvSpPr>
            <a:spLocks noGrp="1"/>
          </p:cNvSpPr>
          <p:nvPr>
            <p:ph type="ctrTitle"/>
          </p:nvPr>
        </p:nvSpPr>
        <p:spPr>
          <a:xfrm>
            <a:off x="1079425" y="2613891"/>
            <a:ext cx="10676038" cy="683636"/>
          </a:xfrm>
        </p:spPr>
        <p:txBody>
          <a:bodyPr/>
          <a:lstStyle/>
          <a:p>
            <a:pPr>
              <a:defRPr/>
            </a:pPr>
            <a:r>
              <a:rPr lang="es-ES" sz="4400" dirty="0" err="1"/>
              <a:t>Climate</a:t>
            </a:r>
            <a:r>
              <a:rPr lang="es-ES" sz="4400" dirty="0"/>
              <a:t> </a:t>
            </a:r>
            <a:r>
              <a:rPr lang="es-ES" sz="4400" dirty="0" err="1"/>
              <a:t>Risk</a:t>
            </a:r>
            <a:r>
              <a:rPr lang="es-ES" sz="4400" dirty="0"/>
              <a:t> </a:t>
            </a:r>
            <a:r>
              <a:rPr lang="es-ES" sz="4400" dirty="0" err="1"/>
              <a:t>Assessment</a:t>
            </a:r>
            <a:endParaRPr lang="en-US" sz="4400" dirty="0">
              <a:cs typeface="ＭＳ Ｐゴシック" charset="0"/>
            </a:endParaRPr>
          </a:p>
        </p:txBody>
      </p:sp>
    </p:spTree>
    <p:extLst>
      <p:ext uri="{BB962C8B-B14F-4D97-AF65-F5344CB8AC3E}">
        <p14:creationId xmlns:p14="http://schemas.microsoft.com/office/powerpoint/2010/main" val="2225163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45C509-8700-8A0A-5D3D-E10FF4C18411}"/>
              </a:ext>
            </a:extLst>
          </p:cNvPr>
          <p:cNvSpPr txBox="1"/>
          <p:nvPr/>
        </p:nvSpPr>
        <p:spPr>
          <a:xfrm>
            <a:off x="970722" y="1825625"/>
            <a:ext cx="5328000" cy="3906435"/>
          </a:xfrm>
          <a:prstGeom prst="rect">
            <a:avLst/>
          </a:prstGeom>
        </p:spPr>
        <p:txBody>
          <a:bodyPr vert="horz" lIns="91440" tIns="45720" rIns="91440" bIns="45720" rtlCol="0">
            <a:normAutofit/>
          </a:bodyPr>
          <a:lstStyle/>
          <a:p>
            <a:pPr marL="228600" indent="-228600">
              <a:lnSpc>
                <a:spcPct val="90000"/>
              </a:lnSpc>
              <a:spcAft>
                <a:spcPts val="1800"/>
              </a:spcAft>
              <a:buClr>
                <a:schemeClr val="tx2"/>
              </a:buClr>
              <a:buFont typeface="Arial" panose="020B0604020202020204" pitchFamily="34" charset="0"/>
              <a:buChar char="•"/>
              <a:defRPr/>
            </a:pPr>
            <a:r>
              <a:rPr lang="en-US" sz="2400" i="1" dirty="0"/>
              <a:t>Ex-ante </a:t>
            </a:r>
            <a:r>
              <a:rPr lang="en-US" sz="2400" dirty="0"/>
              <a:t>assessment</a:t>
            </a:r>
          </a:p>
          <a:p>
            <a:pPr marL="228600" indent="-228600">
              <a:lnSpc>
                <a:spcPct val="90000"/>
              </a:lnSpc>
              <a:spcAft>
                <a:spcPts val="1800"/>
              </a:spcAft>
              <a:buClr>
                <a:schemeClr val="tx2"/>
              </a:buClr>
              <a:buFont typeface="Arial" panose="020B0604020202020204" pitchFamily="34" charset="0"/>
              <a:buChar char="•"/>
              <a:defRPr/>
            </a:pPr>
            <a:r>
              <a:rPr lang="en-US" sz="2400" dirty="0"/>
              <a:t>To reduce the project’s vulnerability to climate change </a:t>
            </a:r>
          </a:p>
          <a:p>
            <a:pPr marL="228600" indent="-228600">
              <a:lnSpc>
                <a:spcPct val="90000"/>
              </a:lnSpc>
              <a:spcAft>
                <a:spcPts val="1800"/>
              </a:spcAft>
              <a:buClr>
                <a:schemeClr val="tx2"/>
              </a:buClr>
              <a:buFont typeface="Arial" panose="020B0604020202020204" pitchFamily="34" charset="0"/>
              <a:buChar char="•"/>
              <a:defRPr/>
            </a:pPr>
            <a:r>
              <a:rPr lang="en-US" sz="2400" dirty="0"/>
              <a:t>To reduce climate damage by preventive measures </a:t>
            </a:r>
          </a:p>
          <a:p>
            <a:pPr marL="228600" indent="-228600">
              <a:lnSpc>
                <a:spcPct val="90000"/>
              </a:lnSpc>
              <a:spcAft>
                <a:spcPts val="1800"/>
              </a:spcAft>
              <a:buClr>
                <a:schemeClr val="tx2"/>
              </a:buClr>
              <a:buFont typeface="Arial" panose="020B0604020202020204" pitchFamily="34" charset="0"/>
              <a:buChar char="•"/>
              <a:defRPr/>
            </a:pPr>
            <a:r>
              <a:rPr lang="en-US" sz="2400" dirty="0"/>
              <a:t>To </a:t>
            </a:r>
            <a:r>
              <a:rPr lang="en-US" sz="2400" dirty="0" err="1"/>
              <a:t>optimise</a:t>
            </a:r>
            <a:r>
              <a:rPr lang="en-US" sz="2400" dirty="0"/>
              <a:t> positive impacts</a:t>
            </a:r>
          </a:p>
          <a:p>
            <a:pPr marL="228600" indent="-228600">
              <a:lnSpc>
                <a:spcPct val="90000"/>
              </a:lnSpc>
              <a:spcAft>
                <a:spcPts val="1800"/>
              </a:spcAft>
              <a:buClr>
                <a:schemeClr val="tx2"/>
              </a:buClr>
              <a:buFont typeface="Arial" panose="020B0604020202020204" pitchFamily="34" charset="0"/>
              <a:buChar char="•"/>
              <a:defRPr/>
            </a:pPr>
            <a:r>
              <a:rPr lang="en-US" sz="2400" dirty="0"/>
              <a:t>Through technical/scientific studies and stakeholder consultations</a:t>
            </a:r>
          </a:p>
          <a:p>
            <a:pPr marL="228600" indent="-228600">
              <a:lnSpc>
                <a:spcPct val="90000"/>
              </a:lnSpc>
              <a:spcAft>
                <a:spcPts val="1800"/>
              </a:spcAft>
              <a:buClr>
                <a:schemeClr val="tx2"/>
              </a:buClr>
              <a:buFont typeface="Arial" panose="020B0604020202020204" pitchFamily="34" charset="0"/>
              <a:buChar char="•"/>
              <a:defRPr/>
            </a:pPr>
            <a:endParaRPr lang="en-US" sz="2400" dirty="0"/>
          </a:p>
        </p:txBody>
      </p:sp>
      <p:sp>
        <p:nvSpPr>
          <p:cNvPr id="3" name="Title 2">
            <a:extLst>
              <a:ext uri="{FF2B5EF4-FFF2-40B4-BE49-F238E27FC236}">
                <a16:creationId xmlns:a16="http://schemas.microsoft.com/office/drawing/2014/main" id="{4F5F63A4-CE8C-EA80-9DBD-705832096311}"/>
              </a:ext>
            </a:extLst>
          </p:cNvPr>
          <p:cNvSpPr>
            <a:spLocks noGrp="1"/>
          </p:cNvSpPr>
          <p:nvPr>
            <p:ph type="title"/>
          </p:nvPr>
        </p:nvSpPr>
        <p:spPr>
          <a:xfrm>
            <a:off x="970722" y="482860"/>
            <a:ext cx="10515600" cy="782357"/>
          </a:xfrm>
        </p:spPr>
        <p:txBody>
          <a:bodyPr vert="horz" lIns="91440" tIns="45720" rIns="91440" bIns="0" rtlCol="0" anchor="b" anchorCtr="0">
            <a:normAutofit/>
          </a:bodyPr>
          <a:lstStyle/>
          <a:p>
            <a:r>
              <a:rPr lang="es-ES"/>
              <a:t>Climate</a:t>
            </a:r>
            <a:r>
              <a:rPr lang="es-ES" dirty="0"/>
              <a:t> </a:t>
            </a:r>
            <a:r>
              <a:rPr lang="es-ES"/>
              <a:t>Risk</a:t>
            </a:r>
            <a:r>
              <a:rPr lang="es-ES" dirty="0"/>
              <a:t> </a:t>
            </a:r>
            <a:r>
              <a:rPr lang="es-ES"/>
              <a:t>Assessment</a:t>
            </a:r>
            <a:endParaRPr lang="en-IE" dirty="0"/>
          </a:p>
        </p:txBody>
      </p:sp>
      <p:pic>
        <p:nvPicPr>
          <p:cNvPr id="1028" name="Picture 4" descr="Damaged cars are seen along a road affected by torrential rains that caused flooding, on the outskirts of Valencia, Spain.&#10;Pic: Reuters">
            <a:extLst>
              <a:ext uri="{FF2B5EF4-FFF2-40B4-BE49-F238E27FC236}">
                <a16:creationId xmlns:a16="http://schemas.microsoft.com/office/drawing/2014/main" id="{DAFCE770-2661-D3FC-C0D6-F211BAAC4C8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325957" y="4074532"/>
            <a:ext cx="4337719" cy="24399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0DA60A4-1A9F-7FFB-FEF3-18CD414BFC38}"/>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r="35659"/>
          <a:stretch>
            <a:fillRect/>
          </a:stretch>
        </p:blipFill>
        <p:spPr bwMode="auto">
          <a:xfrm>
            <a:off x="7325957" y="692667"/>
            <a:ext cx="4337719" cy="3086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9762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4C4538-EB43-270D-1E17-EF55208B4C9B}"/>
              </a:ext>
            </a:extLst>
          </p:cNvPr>
          <p:cNvPicPr>
            <a:picLocks noChangeAspect="1"/>
          </p:cNvPicPr>
          <p:nvPr/>
        </p:nvPicPr>
        <p:blipFill rotWithShape="1">
          <a:blip r:embed="rId3"/>
          <a:srcRect l="16040" r="15765" b="-1"/>
          <a:stretch/>
        </p:blipFill>
        <p:spPr>
          <a:xfrm>
            <a:off x="838198" y="1825625"/>
            <a:ext cx="5328000" cy="3906435"/>
          </a:xfrm>
          <a:prstGeom prst="rect">
            <a:avLst/>
          </a:prstGeom>
          <a:ln>
            <a:noFill/>
          </a:ln>
          <a:effectLst>
            <a:outerShdw blurRad="292100" dist="139700" dir="2700000" algn="tl" rotWithShape="0">
              <a:srgbClr val="333333">
                <a:alpha val="65000"/>
              </a:srgbClr>
            </a:outerShdw>
          </a:effectLst>
        </p:spPr>
      </p:pic>
      <p:sp>
        <p:nvSpPr>
          <p:cNvPr id="5" name="Content Placeholder 1">
            <a:extLst>
              <a:ext uri="{FF2B5EF4-FFF2-40B4-BE49-F238E27FC236}">
                <a16:creationId xmlns:a16="http://schemas.microsoft.com/office/drawing/2014/main" id="{D2782760-9096-8240-BCAF-338407762C0D}"/>
              </a:ext>
            </a:extLst>
          </p:cNvPr>
          <p:cNvSpPr txBox="1">
            <a:spLocks/>
          </p:cNvSpPr>
          <p:nvPr/>
        </p:nvSpPr>
        <p:spPr>
          <a:xfrm>
            <a:off x="6402250" y="1825625"/>
            <a:ext cx="5328000" cy="390643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Under the EU EIA directive, an EIA can assess the project´s vulnerability to climate change</a:t>
            </a:r>
          </a:p>
          <a:p>
            <a:r>
              <a:rPr lang="en-US"/>
              <a:t>Not often foreseen under national EIA systems</a:t>
            </a:r>
          </a:p>
          <a:p>
            <a:endParaRPr lang="en-US"/>
          </a:p>
        </p:txBody>
      </p:sp>
      <p:sp>
        <p:nvSpPr>
          <p:cNvPr id="4" name="Title 3">
            <a:extLst>
              <a:ext uri="{FF2B5EF4-FFF2-40B4-BE49-F238E27FC236}">
                <a16:creationId xmlns:a16="http://schemas.microsoft.com/office/drawing/2014/main" id="{50FE61BE-3941-7246-B686-4BBD62BEF714}"/>
              </a:ext>
            </a:extLst>
          </p:cNvPr>
          <p:cNvSpPr>
            <a:spLocks noGrp="1"/>
          </p:cNvSpPr>
          <p:nvPr>
            <p:ph type="title"/>
          </p:nvPr>
        </p:nvSpPr>
        <p:spPr>
          <a:xfrm>
            <a:off x="970722" y="482860"/>
            <a:ext cx="10515600" cy="782357"/>
          </a:xfrm>
        </p:spPr>
        <p:txBody>
          <a:bodyPr vert="horz" lIns="91440" tIns="45720" rIns="91440" bIns="0" rtlCol="0" anchor="b" anchorCtr="0">
            <a:normAutofit/>
          </a:bodyPr>
          <a:lstStyle/>
          <a:p>
            <a:r>
              <a:rPr lang="en-US" dirty="0"/>
              <a:t>CRA and EIA synergies</a:t>
            </a:r>
          </a:p>
        </p:txBody>
      </p:sp>
    </p:spTree>
    <p:extLst>
      <p:ext uri="{BB962C8B-B14F-4D97-AF65-F5344CB8AC3E}">
        <p14:creationId xmlns:p14="http://schemas.microsoft.com/office/powerpoint/2010/main" val="7384964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D2782760-9096-8240-BCAF-338407762C0D}"/>
              </a:ext>
            </a:extLst>
          </p:cNvPr>
          <p:cNvSpPr txBox="1">
            <a:spLocks/>
          </p:cNvSpPr>
          <p:nvPr/>
        </p:nvSpPr>
        <p:spPr>
          <a:xfrm>
            <a:off x="970722" y="1825625"/>
            <a:ext cx="5257802" cy="390643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buNone/>
            </a:pPr>
            <a:r>
              <a:rPr lang="en-US" sz="1900" b="1" dirty="0"/>
              <a:t>”No regret”, “low regret” measures</a:t>
            </a:r>
          </a:p>
          <a:p>
            <a:pPr marL="228600" lvl="1">
              <a:lnSpc>
                <a:spcPct val="90000"/>
              </a:lnSpc>
              <a:spcBef>
                <a:spcPts val="0"/>
              </a:spcBef>
            </a:pPr>
            <a:r>
              <a:rPr lang="en-US" sz="1900" dirty="0"/>
              <a:t>Have an acceptable cost for society in view of their benefits</a:t>
            </a:r>
          </a:p>
          <a:p>
            <a:pPr marL="228600" lvl="1">
              <a:lnSpc>
                <a:spcPct val="90000"/>
              </a:lnSpc>
              <a:spcBef>
                <a:spcPts val="0"/>
              </a:spcBef>
            </a:pPr>
            <a:endParaRPr lang="en-US" sz="1900" dirty="0"/>
          </a:p>
          <a:p>
            <a:pPr marL="0" indent="0">
              <a:lnSpc>
                <a:spcPct val="90000"/>
              </a:lnSpc>
              <a:buNone/>
            </a:pPr>
            <a:r>
              <a:rPr lang="en-US" sz="1900" b="1" dirty="0"/>
              <a:t>“Robust” measures</a:t>
            </a:r>
          </a:p>
          <a:p>
            <a:pPr marL="228600" lvl="1">
              <a:lnSpc>
                <a:spcPct val="90000"/>
              </a:lnSpc>
              <a:spcBef>
                <a:spcPts val="0"/>
              </a:spcBef>
            </a:pPr>
            <a:r>
              <a:rPr lang="en-US" sz="1900" dirty="0"/>
              <a:t>Produce net benefits or deliver good outcomes across various possible scenarios</a:t>
            </a:r>
          </a:p>
        </p:txBody>
      </p:sp>
      <p:pic>
        <p:nvPicPr>
          <p:cNvPr id="3" name="Picture 2" descr="A tree in a forest&#10;&#10;Description automatically generated">
            <a:extLst>
              <a:ext uri="{FF2B5EF4-FFF2-40B4-BE49-F238E27FC236}">
                <a16:creationId xmlns:a16="http://schemas.microsoft.com/office/drawing/2014/main" id="{F39D5983-FFDF-0349-991D-15E5AADE39F9}"/>
              </a:ext>
            </a:extLst>
          </p:cNvPr>
          <p:cNvPicPr>
            <a:picLocks noChangeAspect="1"/>
          </p:cNvPicPr>
          <p:nvPr/>
        </p:nvPicPr>
        <p:blipFill rotWithShape="1">
          <a:blip r:embed="rId3"/>
          <a:srcRect l="6580" r="2380" b="1"/>
          <a:stretch/>
        </p:blipFill>
        <p:spPr>
          <a:xfrm>
            <a:off x="6402250" y="1825625"/>
            <a:ext cx="5328000" cy="3906435"/>
          </a:xfrm>
          <a:prstGeom prst="rect">
            <a:avLst/>
          </a:prstGeom>
          <a:ln>
            <a:noFill/>
          </a:ln>
          <a:effectLst>
            <a:outerShdw blurRad="292100" dist="139700" dir="2700000" algn="tl" rotWithShape="0">
              <a:srgbClr val="333333">
                <a:alpha val="65000"/>
              </a:srgbClr>
            </a:outerShdw>
          </a:effectLst>
        </p:spPr>
      </p:pic>
      <p:sp>
        <p:nvSpPr>
          <p:cNvPr id="4" name="Title 3">
            <a:extLst>
              <a:ext uri="{FF2B5EF4-FFF2-40B4-BE49-F238E27FC236}">
                <a16:creationId xmlns:a16="http://schemas.microsoft.com/office/drawing/2014/main" id="{50FE61BE-3941-7246-B686-4BBD62BEF714}"/>
              </a:ext>
            </a:extLst>
          </p:cNvPr>
          <p:cNvSpPr>
            <a:spLocks noGrp="1"/>
          </p:cNvSpPr>
          <p:nvPr>
            <p:ph type="title"/>
          </p:nvPr>
        </p:nvSpPr>
        <p:spPr>
          <a:xfrm>
            <a:off x="970722" y="482860"/>
            <a:ext cx="10515600" cy="782357"/>
          </a:xfrm>
        </p:spPr>
        <p:txBody>
          <a:bodyPr vert="horz" lIns="91440" tIns="45720" rIns="91440" bIns="0" rtlCol="0" anchor="b" anchorCtr="0">
            <a:normAutofit/>
          </a:bodyPr>
          <a:lstStyle/>
          <a:p>
            <a:r>
              <a:rPr lang="en-US" dirty="0"/>
              <a:t>Going beyond “climate-proofing”</a:t>
            </a:r>
          </a:p>
        </p:txBody>
      </p:sp>
    </p:spTree>
    <p:extLst>
      <p:ext uri="{BB962C8B-B14F-4D97-AF65-F5344CB8AC3E}">
        <p14:creationId xmlns:p14="http://schemas.microsoft.com/office/powerpoint/2010/main" val="35820553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0F486-FA2A-81A9-35F0-64141F19D3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2D34A4-56F1-C449-44E6-E42832DB5B78}"/>
              </a:ext>
            </a:extLst>
          </p:cNvPr>
          <p:cNvSpPr>
            <a:spLocks noGrp="1"/>
          </p:cNvSpPr>
          <p:nvPr>
            <p:ph type="ctrTitle"/>
          </p:nvPr>
        </p:nvSpPr>
        <p:spPr>
          <a:xfrm>
            <a:off x="1079425" y="2613891"/>
            <a:ext cx="10676038" cy="683636"/>
          </a:xfrm>
        </p:spPr>
        <p:txBody>
          <a:bodyPr/>
          <a:lstStyle/>
          <a:p>
            <a:pPr>
              <a:defRPr/>
            </a:pPr>
            <a:r>
              <a:rPr lang="es-ES" sz="4400" dirty="0" err="1"/>
              <a:t>Environment</a:t>
            </a:r>
            <a:r>
              <a:rPr lang="es-ES" sz="4400" dirty="0"/>
              <a:t> &amp; </a:t>
            </a:r>
            <a:r>
              <a:rPr lang="es-ES" sz="4400" dirty="0" err="1"/>
              <a:t>Climate</a:t>
            </a:r>
            <a:r>
              <a:rPr lang="es-ES" sz="4400" dirty="0"/>
              <a:t> </a:t>
            </a:r>
            <a:r>
              <a:rPr lang="es-ES" sz="4400" dirty="0" err="1"/>
              <a:t>Risk</a:t>
            </a:r>
            <a:r>
              <a:rPr lang="es-ES" sz="4400" dirty="0"/>
              <a:t> Screening</a:t>
            </a:r>
            <a:endParaRPr lang="en-US" sz="4400" dirty="0">
              <a:cs typeface="ＭＳ Ｐゴシック" charset="0"/>
            </a:endParaRPr>
          </a:p>
        </p:txBody>
      </p:sp>
    </p:spTree>
    <p:extLst>
      <p:ext uri="{BB962C8B-B14F-4D97-AF65-F5344CB8AC3E}">
        <p14:creationId xmlns:p14="http://schemas.microsoft.com/office/powerpoint/2010/main" val="4143693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FE61BE-3941-7246-B686-4BBD62BEF714}"/>
              </a:ext>
            </a:extLst>
          </p:cNvPr>
          <p:cNvSpPr>
            <a:spLocks noGrp="1"/>
          </p:cNvSpPr>
          <p:nvPr>
            <p:ph type="title"/>
          </p:nvPr>
        </p:nvSpPr>
        <p:spPr>
          <a:noFill/>
        </p:spPr>
        <p:txBody>
          <a:bodyPr vert="horz" lIns="91440" tIns="45720" rIns="91440" bIns="45720" rtlCol="0" anchor="b">
            <a:noAutofit/>
          </a:bodyPr>
          <a:lstStyle/>
          <a:p>
            <a:r>
              <a:rPr lang="en-US" sz="4800" dirty="0">
                <a:solidFill>
                  <a:srgbClr val="024EA2"/>
                </a:solidFill>
              </a:rPr>
              <a:t>Environment &amp; climate risk screening</a:t>
            </a:r>
          </a:p>
        </p:txBody>
      </p:sp>
      <p:sp>
        <p:nvSpPr>
          <p:cNvPr id="7" name="Content Placeholder 1">
            <a:extLst>
              <a:ext uri="{FF2B5EF4-FFF2-40B4-BE49-F238E27FC236}">
                <a16:creationId xmlns:a16="http://schemas.microsoft.com/office/drawing/2014/main" id="{63A70F60-A70C-7D48-A609-237559816684}"/>
              </a:ext>
            </a:extLst>
          </p:cNvPr>
          <p:cNvSpPr txBox="1">
            <a:spLocks/>
          </p:cNvSpPr>
          <p:nvPr/>
        </p:nvSpPr>
        <p:spPr>
          <a:xfrm>
            <a:off x="1031554" y="1628616"/>
            <a:ext cx="10150473" cy="48690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Required under Art. 25.5 of the NDICI-Global Europe regulation</a:t>
            </a:r>
          </a:p>
        </p:txBody>
      </p:sp>
      <p:pic>
        <p:nvPicPr>
          <p:cNvPr id="3" name="Picture 2">
            <a:extLst>
              <a:ext uri="{FF2B5EF4-FFF2-40B4-BE49-F238E27FC236}">
                <a16:creationId xmlns:a16="http://schemas.microsoft.com/office/drawing/2014/main" id="{F48CE82E-AB74-FF1F-C62E-F09CBB9E7C4A}"/>
              </a:ext>
            </a:extLst>
          </p:cNvPr>
          <p:cNvPicPr>
            <a:picLocks noChangeAspect="1"/>
          </p:cNvPicPr>
          <p:nvPr/>
        </p:nvPicPr>
        <p:blipFill>
          <a:blip r:embed="rId2"/>
          <a:stretch>
            <a:fillRect/>
          </a:stretch>
        </p:blipFill>
        <p:spPr>
          <a:xfrm>
            <a:off x="332105" y="2357120"/>
            <a:ext cx="11362709" cy="3698240"/>
          </a:xfrm>
          <a:prstGeom prst="rect">
            <a:avLst/>
          </a:prstGeom>
        </p:spPr>
      </p:pic>
      <p:cxnSp>
        <p:nvCxnSpPr>
          <p:cNvPr id="6" name="Straight Connector 5">
            <a:extLst>
              <a:ext uri="{FF2B5EF4-FFF2-40B4-BE49-F238E27FC236}">
                <a16:creationId xmlns:a16="http://schemas.microsoft.com/office/drawing/2014/main" id="{5EBFED78-06CB-B7A2-0FE3-AEB509CD0D3D}"/>
              </a:ext>
            </a:extLst>
          </p:cNvPr>
          <p:cNvCxnSpPr>
            <a:cxnSpLocks/>
          </p:cNvCxnSpPr>
          <p:nvPr/>
        </p:nvCxnSpPr>
        <p:spPr>
          <a:xfrm>
            <a:off x="743746" y="2610259"/>
            <a:ext cx="8075134" cy="0"/>
          </a:xfrm>
          <a:prstGeom prst="line">
            <a:avLst/>
          </a:prstGeom>
          <a:ln w="349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FCEB5A7-BB23-CADA-B565-4FFBFB4ED40C}"/>
              </a:ext>
            </a:extLst>
          </p:cNvPr>
          <p:cNvCxnSpPr>
            <a:cxnSpLocks/>
          </p:cNvCxnSpPr>
          <p:nvPr/>
        </p:nvCxnSpPr>
        <p:spPr>
          <a:xfrm>
            <a:off x="7294880" y="3240179"/>
            <a:ext cx="4287520" cy="0"/>
          </a:xfrm>
          <a:prstGeom prst="line">
            <a:avLst/>
          </a:prstGeom>
          <a:ln w="349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90888C8-9472-31A2-9EE8-01A26BAB054F}"/>
              </a:ext>
            </a:extLst>
          </p:cNvPr>
          <p:cNvCxnSpPr>
            <a:cxnSpLocks/>
          </p:cNvCxnSpPr>
          <p:nvPr/>
        </p:nvCxnSpPr>
        <p:spPr>
          <a:xfrm>
            <a:off x="479586" y="3524659"/>
            <a:ext cx="7607774" cy="0"/>
          </a:xfrm>
          <a:prstGeom prst="line">
            <a:avLst/>
          </a:prstGeom>
          <a:ln w="349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6C5E003-7EE4-F90F-B7C9-58EDA49FFAD0}"/>
              </a:ext>
            </a:extLst>
          </p:cNvPr>
          <p:cNvCxnSpPr>
            <a:cxnSpLocks/>
          </p:cNvCxnSpPr>
          <p:nvPr/>
        </p:nvCxnSpPr>
        <p:spPr>
          <a:xfrm>
            <a:off x="479586" y="5394099"/>
            <a:ext cx="11179014" cy="0"/>
          </a:xfrm>
          <a:prstGeom prst="line">
            <a:avLst/>
          </a:prstGeom>
          <a:ln w="349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38FD6F6-81C0-9F10-1DBE-7E2727A5C3D0}"/>
              </a:ext>
            </a:extLst>
          </p:cNvPr>
          <p:cNvCxnSpPr>
            <a:cxnSpLocks/>
          </p:cNvCxnSpPr>
          <p:nvPr/>
        </p:nvCxnSpPr>
        <p:spPr>
          <a:xfrm>
            <a:off x="479586" y="5688739"/>
            <a:ext cx="3523454" cy="0"/>
          </a:xfrm>
          <a:prstGeom prst="line">
            <a:avLst/>
          </a:prstGeom>
          <a:ln w="3492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03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7">
                                            <p:txEl>
                                              <p:pRg st="0" end="0"/>
                                            </p:txEl>
                                          </p:spTgt>
                                        </p:tgtEl>
                                        <p:attrNameLst>
                                          <p:attrName>style.color</p:attrName>
                                        </p:attrNameLst>
                                      </p:cBhvr>
                                      <p:to>
                                        <a:srgbClr val="00DF9E"/>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FE61BE-3941-7246-B686-4BBD62BEF714}"/>
              </a:ext>
            </a:extLst>
          </p:cNvPr>
          <p:cNvSpPr>
            <a:spLocks noGrp="1"/>
          </p:cNvSpPr>
          <p:nvPr>
            <p:ph type="title"/>
          </p:nvPr>
        </p:nvSpPr>
        <p:spPr>
          <a:xfrm>
            <a:off x="1031555" y="362643"/>
            <a:ext cx="10627045" cy="931544"/>
          </a:xfrm>
          <a:noFill/>
        </p:spPr>
        <p:txBody>
          <a:bodyPr vert="horz" lIns="91440" tIns="45720" rIns="91440" bIns="45720" rtlCol="0" anchor="b">
            <a:noAutofit/>
          </a:bodyPr>
          <a:lstStyle/>
          <a:p>
            <a:r>
              <a:rPr lang="en-US" sz="4800" dirty="0">
                <a:solidFill>
                  <a:srgbClr val="024EA2"/>
                </a:solidFill>
              </a:rPr>
              <a:t>Environment &amp; climate risk screening</a:t>
            </a:r>
          </a:p>
        </p:txBody>
      </p:sp>
      <p:sp>
        <p:nvSpPr>
          <p:cNvPr id="7" name="Content Placeholder 1">
            <a:extLst>
              <a:ext uri="{FF2B5EF4-FFF2-40B4-BE49-F238E27FC236}">
                <a16:creationId xmlns:a16="http://schemas.microsoft.com/office/drawing/2014/main" id="{63A70F60-A70C-7D48-A609-237559816684}"/>
              </a:ext>
            </a:extLst>
          </p:cNvPr>
          <p:cNvSpPr txBox="1">
            <a:spLocks/>
          </p:cNvSpPr>
          <p:nvPr/>
        </p:nvSpPr>
        <p:spPr>
          <a:xfrm>
            <a:off x="1031554" y="1628616"/>
            <a:ext cx="6115525" cy="437436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rId2"/>
              </a:rPr>
              <a:t>Annex 4 of the Greening Toolbox</a:t>
            </a:r>
            <a:endParaRPr lang="en-US" dirty="0"/>
          </a:p>
          <a:p>
            <a:r>
              <a:rPr lang="en-US" dirty="0"/>
              <a:t>Helps decide on the need for:</a:t>
            </a:r>
          </a:p>
          <a:p>
            <a:pPr lvl="1"/>
            <a:r>
              <a:rPr lang="en-US" dirty="0"/>
              <a:t>Strategic Environmental Assessment (SEA)</a:t>
            </a:r>
          </a:p>
          <a:p>
            <a:pPr lvl="1"/>
            <a:r>
              <a:rPr lang="en-US" dirty="0"/>
              <a:t>Environmental Impact Assessment (EIA) </a:t>
            </a:r>
          </a:p>
          <a:p>
            <a:pPr lvl="1"/>
            <a:r>
              <a:rPr lang="en-US" dirty="0"/>
              <a:t>Climate Risk Assessment (CRA)</a:t>
            </a:r>
          </a:p>
          <a:p>
            <a:r>
              <a:rPr lang="en-US" dirty="0"/>
              <a:t>The screening process gives us hints for better integration, even if dedicated tools are not necessary</a:t>
            </a:r>
          </a:p>
        </p:txBody>
      </p:sp>
      <p:grpSp>
        <p:nvGrpSpPr>
          <p:cNvPr id="34" name="Group 33">
            <a:extLst>
              <a:ext uri="{FF2B5EF4-FFF2-40B4-BE49-F238E27FC236}">
                <a16:creationId xmlns:a16="http://schemas.microsoft.com/office/drawing/2014/main" id="{95C1F2BF-2E71-9D44-830D-B73A19225814}"/>
              </a:ext>
            </a:extLst>
          </p:cNvPr>
          <p:cNvGrpSpPr/>
          <p:nvPr/>
        </p:nvGrpSpPr>
        <p:grpSpPr>
          <a:xfrm>
            <a:off x="7501153" y="1782996"/>
            <a:ext cx="4213273" cy="3505692"/>
            <a:chOff x="7513029" y="1628616"/>
            <a:chExt cx="4213273" cy="3505692"/>
          </a:xfrm>
        </p:grpSpPr>
        <p:sp>
          <p:nvSpPr>
            <p:cNvPr id="11" name="TextBox 7">
              <a:extLst>
                <a:ext uri="{FF2B5EF4-FFF2-40B4-BE49-F238E27FC236}">
                  <a16:creationId xmlns:a16="http://schemas.microsoft.com/office/drawing/2014/main" id="{F83BDC2A-C61A-6348-A67B-9EBB4F989034}"/>
                </a:ext>
              </a:extLst>
            </p:cNvPr>
            <p:cNvSpPr txBox="1">
              <a:spLocks noChangeArrowheads="1"/>
            </p:cNvSpPr>
            <p:nvPr/>
          </p:nvSpPr>
          <p:spPr bwMode="auto">
            <a:xfrm>
              <a:off x="8617929" y="1628616"/>
              <a:ext cx="1940534" cy="646331"/>
            </a:xfrm>
            <a:prstGeom prst="rect">
              <a:avLst/>
            </a:prstGeom>
            <a:solidFill>
              <a:schemeClr val="bg2">
                <a:lumMod val="50000"/>
              </a:schemeClr>
            </a:solidFill>
            <a:ln>
              <a:solidFill>
                <a:srgbClr val="78B6FC"/>
              </a:solidFill>
            </a:ln>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GB" altLang="en-US" sz="1200" b="1" dirty="0">
                <a:solidFill>
                  <a:schemeClr val="bg1"/>
                </a:solidFill>
                <a:latin typeface="Verdana" pitchFamily="34" charset="0"/>
              </a:endParaRPr>
            </a:p>
            <a:p>
              <a:pPr algn="ctr"/>
              <a:r>
                <a:rPr lang="en-GB" altLang="en-US" sz="1200" b="1" dirty="0">
                  <a:solidFill>
                    <a:schemeClr val="bg1"/>
                  </a:solidFill>
                  <a:latin typeface="Verdana" pitchFamily="34" charset="0"/>
                </a:rPr>
                <a:t>Project/Programme</a:t>
              </a:r>
            </a:p>
            <a:p>
              <a:pPr algn="ctr"/>
              <a:endParaRPr lang="en-GB" altLang="en-US" sz="1200" b="1" dirty="0">
                <a:solidFill>
                  <a:schemeClr val="bg1"/>
                </a:solidFill>
                <a:latin typeface="Verdana" pitchFamily="34" charset="0"/>
              </a:endParaRPr>
            </a:p>
          </p:txBody>
        </p:sp>
        <p:grpSp>
          <p:nvGrpSpPr>
            <p:cNvPr id="15" name="Group 14">
              <a:extLst>
                <a:ext uri="{FF2B5EF4-FFF2-40B4-BE49-F238E27FC236}">
                  <a16:creationId xmlns:a16="http://schemas.microsoft.com/office/drawing/2014/main" id="{EEC341F0-9635-E041-AB2B-9C99F7485A00}"/>
                </a:ext>
              </a:extLst>
            </p:cNvPr>
            <p:cNvGrpSpPr/>
            <p:nvPr/>
          </p:nvGrpSpPr>
          <p:grpSpPr>
            <a:xfrm>
              <a:off x="8868798" y="2890923"/>
              <a:ext cx="1438795" cy="923926"/>
              <a:chOff x="8989397" y="2784440"/>
              <a:chExt cx="1438795" cy="923926"/>
            </a:xfrm>
          </p:grpSpPr>
          <p:sp>
            <p:nvSpPr>
              <p:cNvPr id="12" name="Freeform 6">
                <a:extLst>
                  <a:ext uri="{FF2B5EF4-FFF2-40B4-BE49-F238E27FC236}">
                    <a16:creationId xmlns:a16="http://schemas.microsoft.com/office/drawing/2014/main" id="{D39C9A3F-9442-B842-A772-F5C0040DE40D}"/>
                  </a:ext>
                </a:extLst>
              </p:cNvPr>
              <p:cNvSpPr>
                <a:spLocks/>
              </p:cNvSpPr>
              <p:nvPr/>
            </p:nvSpPr>
            <p:spPr bwMode="auto">
              <a:xfrm>
                <a:off x="8989397" y="2784440"/>
                <a:ext cx="1438795" cy="923926"/>
              </a:xfrm>
              <a:custGeom>
                <a:avLst/>
                <a:gdLst>
                  <a:gd name="T0" fmla="*/ 0 w 899"/>
                  <a:gd name="T1" fmla="*/ 296 h 593"/>
                  <a:gd name="T2" fmla="*/ 450 w 899"/>
                  <a:gd name="T3" fmla="*/ 0 h 593"/>
                  <a:gd name="T4" fmla="*/ 899 w 899"/>
                  <a:gd name="T5" fmla="*/ 296 h 593"/>
                  <a:gd name="T6" fmla="*/ 450 w 899"/>
                  <a:gd name="T7" fmla="*/ 593 h 593"/>
                  <a:gd name="T8" fmla="*/ 0 w 899"/>
                  <a:gd name="T9" fmla="*/ 296 h 5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9" h="593">
                    <a:moveTo>
                      <a:pt x="0" y="296"/>
                    </a:moveTo>
                    <a:lnTo>
                      <a:pt x="450" y="0"/>
                    </a:lnTo>
                    <a:lnTo>
                      <a:pt x="899" y="296"/>
                    </a:lnTo>
                    <a:lnTo>
                      <a:pt x="450" y="593"/>
                    </a:lnTo>
                    <a:lnTo>
                      <a:pt x="0" y="296"/>
                    </a:lnTo>
                    <a:close/>
                  </a:path>
                </a:pathLst>
              </a:custGeom>
              <a:solidFill>
                <a:schemeClr val="accent6"/>
              </a:solidFill>
              <a:ln w="15875" cap="flat">
                <a:solidFill>
                  <a:schemeClr val="accent6">
                    <a:lumMod val="60000"/>
                    <a:lumOff val="40000"/>
                  </a:schemeClr>
                </a:solidFill>
                <a:prstDash val="solid"/>
                <a:miter lim="800000"/>
                <a:headEnd/>
                <a:tailEnd/>
              </a:ln>
            </p:spPr>
            <p:txBody>
              <a:bodyPr/>
              <a:lstStyle/>
              <a:p>
                <a:endParaRPr lang="en-US">
                  <a:solidFill>
                    <a:schemeClr val="bg1"/>
                  </a:solidFill>
                </a:endParaRPr>
              </a:p>
            </p:txBody>
          </p:sp>
          <p:sp>
            <p:nvSpPr>
              <p:cNvPr id="14" name="Rectangle 8">
                <a:extLst>
                  <a:ext uri="{FF2B5EF4-FFF2-40B4-BE49-F238E27FC236}">
                    <a16:creationId xmlns:a16="http://schemas.microsoft.com/office/drawing/2014/main" id="{184B42AE-D660-1340-A79B-E41A3C078B19}"/>
                  </a:ext>
                </a:extLst>
              </p:cNvPr>
              <p:cNvSpPr>
                <a:spLocks noChangeArrowheads="1"/>
              </p:cNvSpPr>
              <p:nvPr/>
            </p:nvSpPr>
            <p:spPr bwMode="auto">
              <a:xfrm>
                <a:off x="9418284" y="3061737"/>
                <a:ext cx="6571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1"/>
                  </a:buClr>
                  <a:buChar char="•"/>
                  <a:defRPr sz="2400" i="1">
                    <a:solidFill>
                      <a:srgbClr val="0F5494"/>
                    </a:solidFill>
                    <a:latin typeface="Verdana" panose="020B0604030504040204" pitchFamily="34" charset="0"/>
                    <a:ea typeface="MS PGothic" panose="020B0600070205080204" pitchFamily="34" charset="-128"/>
                  </a:defRPr>
                </a:lvl1pPr>
                <a:lvl2pPr marL="742950" indent="-285750">
                  <a:spcBef>
                    <a:spcPct val="20000"/>
                  </a:spcBef>
                  <a:buClr>
                    <a:srgbClr val="009FBA"/>
                  </a:buClr>
                  <a:buChar char="•"/>
                  <a:defRPr sz="2000" b="1">
                    <a:solidFill>
                      <a:srgbClr val="0F5494"/>
                    </a:solidFill>
                    <a:latin typeface="Verdana" panose="020B0604030504040204" pitchFamily="34" charset="0"/>
                    <a:ea typeface="MS PGothic" panose="020B0600070205080204" pitchFamily="34" charset="-128"/>
                  </a:defRPr>
                </a:lvl2pPr>
                <a:lvl3pPr marL="1143000" indent="-228600">
                  <a:spcBef>
                    <a:spcPct val="20000"/>
                  </a:spcBef>
                  <a:defRPr sz="1400">
                    <a:solidFill>
                      <a:srgbClr val="0F5494"/>
                    </a:solidFill>
                    <a:latin typeface="Verdan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FontTx/>
                  <a:buNone/>
                </a:pPr>
                <a:r>
                  <a:rPr lang="en-US" altLang="en-US" sz="1200" b="1" i="0" dirty="0">
                    <a:solidFill>
                      <a:schemeClr val="bg1"/>
                    </a:solidFill>
                    <a:latin typeface="Calibri" panose="020F0502020204030204" pitchFamily="34" charset="0"/>
                    <a:cs typeface="Arial" panose="020B0604020202020204" pitchFamily="34" charset="0"/>
                  </a:rPr>
                  <a:t>Screening </a:t>
                </a:r>
              </a:p>
              <a:p>
                <a:pPr algn="ctr" eaLnBrk="1" hangingPunct="1">
                  <a:spcBef>
                    <a:spcPct val="0"/>
                  </a:spcBef>
                  <a:buClrTx/>
                  <a:buFontTx/>
                  <a:buNone/>
                </a:pPr>
                <a:r>
                  <a:rPr lang="en-US" altLang="en-US" sz="1200" b="1" i="0" dirty="0">
                    <a:solidFill>
                      <a:schemeClr val="bg1"/>
                    </a:solidFill>
                    <a:latin typeface="Calibri" panose="020F0502020204030204" pitchFamily="34" charset="0"/>
                    <a:cs typeface="Arial" panose="020B0604020202020204" pitchFamily="34" charset="0"/>
                  </a:rPr>
                  <a:t>criteria</a:t>
                </a:r>
                <a:endParaRPr lang="en-US" altLang="en-US" sz="1800" b="1" i="0" dirty="0">
                  <a:solidFill>
                    <a:schemeClr val="bg1"/>
                  </a:solidFill>
                  <a:latin typeface="Arial" panose="020B0604020202020204" pitchFamily="34" charset="0"/>
                  <a:cs typeface="Arial" panose="020B0604020202020204" pitchFamily="34" charset="0"/>
                </a:endParaRPr>
              </a:p>
            </p:txBody>
          </p:sp>
        </p:grpSp>
        <p:sp>
          <p:nvSpPr>
            <p:cNvPr id="16" name="TextBox 7">
              <a:extLst>
                <a:ext uri="{FF2B5EF4-FFF2-40B4-BE49-F238E27FC236}">
                  <a16:creationId xmlns:a16="http://schemas.microsoft.com/office/drawing/2014/main" id="{1959198F-B6A1-8E4C-94A0-992B54F57E86}"/>
                </a:ext>
              </a:extLst>
            </p:cNvPr>
            <p:cNvSpPr txBox="1">
              <a:spLocks noChangeArrowheads="1"/>
            </p:cNvSpPr>
            <p:nvPr/>
          </p:nvSpPr>
          <p:spPr bwMode="auto">
            <a:xfrm>
              <a:off x="7513029" y="4487977"/>
              <a:ext cx="988033" cy="646331"/>
            </a:xfrm>
            <a:prstGeom prst="rect">
              <a:avLst/>
            </a:prstGeom>
            <a:solidFill>
              <a:srgbClr val="158962"/>
            </a:solidFill>
            <a:ln>
              <a:solidFill>
                <a:schemeClr val="accent3">
                  <a:lumMod val="20000"/>
                  <a:lumOff val="80000"/>
                </a:schemeClr>
              </a:solidFill>
            </a:ln>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GB" altLang="en-US" sz="1200" b="1" dirty="0">
                <a:solidFill>
                  <a:schemeClr val="bg1"/>
                </a:solidFill>
                <a:latin typeface="Verdana" pitchFamily="34" charset="0"/>
              </a:endParaRPr>
            </a:p>
            <a:p>
              <a:pPr algn="ctr"/>
              <a:r>
                <a:rPr lang="en-GB" altLang="en-US" sz="1200" b="1" dirty="0">
                  <a:solidFill>
                    <a:schemeClr val="bg1"/>
                  </a:solidFill>
                  <a:latin typeface="Verdana" pitchFamily="34" charset="0"/>
                </a:rPr>
                <a:t>SEA?</a:t>
              </a:r>
            </a:p>
            <a:p>
              <a:pPr algn="ctr"/>
              <a:endParaRPr lang="en-GB" altLang="en-US" sz="1200" b="1" dirty="0">
                <a:solidFill>
                  <a:schemeClr val="bg1"/>
                </a:solidFill>
                <a:latin typeface="Verdana" pitchFamily="34" charset="0"/>
              </a:endParaRPr>
            </a:p>
          </p:txBody>
        </p:sp>
        <p:sp>
          <p:nvSpPr>
            <p:cNvPr id="17" name="TextBox 7">
              <a:extLst>
                <a:ext uri="{FF2B5EF4-FFF2-40B4-BE49-F238E27FC236}">
                  <a16:creationId xmlns:a16="http://schemas.microsoft.com/office/drawing/2014/main" id="{3D7CABB0-5A83-8C4C-AEDA-1953D3B7BDDA}"/>
                </a:ext>
              </a:extLst>
            </p:cNvPr>
            <p:cNvSpPr txBox="1">
              <a:spLocks noChangeArrowheads="1"/>
            </p:cNvSpPr>
            <p:nvPr/>
          </p:nvSpPr>
          <p:spPr bwMode="auto">
            <a:xfrm>
              <a:off x="9125649" y="4487976"/>
              <a:ext cx="988033" cy="646331"/>
            </a:xfrm>
            <a:prstGeom prst="rect">
              <a:avLst/>
            </a:prstGeom>
            <a:solidFill>
              <a:srgbClr val="158962"/>
            </a:solidFill>
            <a:ln>
              <a:solidFill>
                <a:schemeClr val="accent3">
                  <a:lumMod val="20000"/>
                  <a:lumOff val="80000"/>
                </a:schemeClr>
              </a:solidFill>
            </a:ln>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GB" altLang="en-US" sz="1200" b="1" dirty="0">
                <a:solidFill>
                  <a:schemeClr val="bg1"/>
                </a:solidFill>
                <a:latin typeface="Verdana" pitchFamily="34" charset="0"/>
              </a:endParaRPr>
            </a:p>
            <a:p>
              <a:pPr algn="ctr"/>
              <a:r>
                <a:rPr lang="en-GB" altLang="en-US" sz="1200" b="1" dirty="0">
                  <a:solidFill>
                    <a:schemeClr val="bg1"/>
                  </a:solidFill>
                  <a:latin typeface="Verdana" pitchFamily="34" charset="0"/>
                </a:rPr>
                <a:t>EIA?</a:t>
              </a:r>
            </a:p>
            <a:p>
              <a:pPr algn="ctr"/>
              <a:endParaRPr lang="en-GB" altLang="en-US" sz="1200" b="1" dirty="0">
                <a:solidFill>
                  <a:schemeClr val="bg1"/>
                </a:solidFill>
                <a:latin typeface="Verdana" pitchFamily="34" charset="0"/>
              </a:endParaRPr>
            </a:p>
          </p:txBody>
        </p:sp>
        <p:sp>
          <p:nvSpPr>
            <p:cNvPr id="18" name="TextBox 7">
              <a:extLst>
                <a:ext uri="{FF2B5EF4-FFF2-40B4-BE49-F238E27FC236}">
                  <a16:creationId xmlns:a16="http://schemas.microsoft.com/office/drawing/2014/main" id="{5E7E48B0-C086-8141-A497-B79E2D9E0AB9}"/>
                </a:ext>
              </a:extLst>
            </p:cNvPr>
            <p:cNvSpPr txBox="1">
              <a:spLocks noChangeArrowheads="1"/>
            </p:cNvSpPr>
            <p:nvPr/>
          </p:nvSpPr>
          <p:spPr bwMode="auto">
            <a:xfrm>
              <a:off x="10738269" y="4487976"/>
              <a:ext cx="988033" cy="646331"/>
            </a:xfrm>
            <a:prstGeom prst="rect">
              <a:avLst/>
            </a:prstGeom>
            <a:solidFill>
              <a:srgbClr val="158962"/>
            </a:solidFill>
            <a:ln>
              <a:solidFill>
                <a:schemeClr val="accent3">
                  <a:lumMod val="20000"/>
                  <a:lumOff val="80000"/>
                </a:schemeClr>
              </a:solidFill>
            </a:ln>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GB" altLang="en-US" sz="1200" b="1" dirty="0">
                <a:solidFill>
                  <a:schemeClr val="bg1"/>
                </a:solidFill>
                <a:latin typeface="Verdana" pitchFamily="34" charset="0"/>
              </a:endParaRPr>
            </a:p>
            <a:p>
              <a:pPr algn="ctr"/>
              <a:r>
                <a:rPr lang="en-GB" altLang="en-US" sz="1200" b="1" dirty="0">
                  <a:solidFill>
                    <a:schemeClr val="bg1"/>
                  </a:solidFill>
                  <a:latin typeface="Verdana" pitchFamily="34" charset="0"/>
                </a:rPr>
                <a:t>CRA?</a:t>
              </a:r>
            </a:p>
            <a:p>
              <a:pPr algn="ctr"/>
              <a:endParaRPr lang="en-GB" altLang="en-US" sz="1200" b="1" dirty="0">
                <a:solidFill>
                  <a:schemeClr val="bg1"/>
                </a:solidFill>
                <a:latin typeface="Verdana" pitchFamily="34" charset="0"/>
              </a:endParaRPr>
            </a:p>
          </p:txBody>
        </p:sp>
        <p:cxnSp>
          <p:nvCxnSpPr>
            <p:cNvPr id="20" name="Straight Arrow Connector 19">
              <a:extLst>
                <a:ext uri="{FF2B5EF4-FFF2-40B4-BE49-F238E27FC236}">
                  <a16:creationId xmlns:a16="http://schemas.microsoft.com/office/drawing/2014/main" id="{0BA17C7F-7837-8142-966D-92DEA89D4BE0}"/>
                </a:ext>
              </a:extLst>
            </p:cNvPr>
            <p:cNvCxnSpPr>
              <a:stCxn id="11" idx="2"/>
              <a:endCxn id="12" idx="1"/>
            </p:cNvCxnSpPr>
            <p:nvPr/>
          </p:nvCxnSpPr>
          <p:spPr>
            <a:xfrm>
              <a:off x="9588196" y="2274947"/>
              <a:ext cx="800" cy="615976"/>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A087401-48F7-134B-A76A-122AFB42B679}"/>
                </a:ext>
              </a:extLst>
            </p:cNvPr>
            <p:cNvCxnSpPr>
              <a:stCxn id="12" idx="3"/>
            </p:cNvCxnSpPr>
            <p:nvPr/>
          </p:nvCxnSpPr>
          <p:spPr>
            <a:xfrm flipH="1">
              <a:off x="9588195" y="3814849"/>
              <a:ext cx="801" cy="673127"/>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a:extLst>
                <a:ext uri="{FF2B5EF4-FFF2-40B4-BE49-F238E27FC236}">
                  <a16:creationId xmlns:a16="http://schemas.microsoft.com/office/drawing/2014/main" id="{38426A32-1760-2E47-AACC-2FD4E1DC4AA9}"/>
                </a:ext>
              </a:extLst>
            </p:cNvPr>
            <p:cNvCxnSpPr>
              <a:cxnSpLocks/>
            </p:cNvCxnSpPr>
            <p:nvPr/>
          </p:nvCxnSpPr>
          <p:spPr>
            <a:xfrm rot="10800000" flipV="1">
              <a:off x="8007047" y="4057385"/>
              <a:ext cx="1567225" cy="436530"/>
            </a:xfrm>
            <a:prstGeom prst="bentConnector2">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EC2E5E12-20F4-E448-A5CD-7C3F54988BC7}"/>
                </a:ext>
              </a:extLst>
            </p:cNvPr>
            <p:cNvCxnSpPr>
              <a:cxnSpLocks/>
            </p:cNvCxnSpPr>
            <p:nvPr/>
          </p:nvCxnSpPr>
          <p:spPr>
            <a:xfrm>
              <a:off x="9574933" y="4057385"/>
              <a:ext cx="1657353" cy="436529"/>
            </a:xfrm>
            <a:prstGeom prst="bentConnector2">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956149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4382CD-2702-F140-A30C-8C4730482B16}"/>
              </a:ext>
            </a:extLst>
          </p:cNvPr>
          <p:cNvPicPr>
            <a:picLocks noChangeAspect="1"/>
          </p:cNvPicPr>
          <p:nvPr/>
        </p:nvPicPr>
        <p:blipFill rotWithShape="1">
          <a:blip r:embed="rId2"/>
          <a:srcRect l="8959" r="1" b="1"/>
          <a:stretch/>
        </p:blipFill>
        <p:spPr>
          <a:xfrm>
            <a:off x="838198" y="1825625"/>
            <a:ext cx="5328000" cy="3906435"/>
          </a:xfrm>
          <a:prstGeom prst="rect">
            <a:avLst/>
          </a:prstGeom>
          <a:noFill/>
        </p:spPr>
      </p:pic>
      <p:sp>
        <p:nvSpPr>
          <p:cNvPr id="7" name="Content Placeholder 1">
            <a:extLst>
              <a:ext uri="{FF2B5EF4-FFF2-40B4-BE49-F238E27FC236}">
                <a16:creationId xmlns:a16="http://schemas.microsoft.com/office/drawing/2014/main" id="{63A70F60-A70C-7D48-A609-237559816684}"/>
              </a:ext>
            </a:extLst>
          </p:cNvPr>
          <p:cNvSpPr txBox="1">
            <a:spLocks/>
          </p:cNvSpPr>
          <p:nvPr/>
        </p:nvSpPr>
        <p:spPr>
          <a:xfrm>
            <a:off x="6402250" y="1825625"/>
            <a:ext cx="5328000" cy="4111151"/>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buNone/>
            </a:pPr>
            <a:r>
              <a:rPr lang="en-US" sz="2600" b="1" dirty="0">
                <a:solidFill>
                  <a:schemeClr val="accent3">
                    <a:lumMod val="75000"/>
                  </a:schemeClr>
                </a:solidFill>
              </a:rPr>
              <a:t>Part A: SEA screening</a:t>
            </a:r>
          </a:p>
          <a:p>
            <a:pPr lvl="1">
              <a:lnSpc>
                <a:spcPct val="90000"/>
              </a:lnSpc>
              <a:spcBef>
                <a:spcPts val="0"/>
              </a:spcBef>
            </a:pPr>
            <a:r>
              <a:rPr lang="en-US" sz="2300" dirty="0"/>
              <a:t>Sensitive sectors (e.g. agriculture, energy)</a:t>
            </a:r>
          </a:p>
          <a:p>
            <a:pPr lvl="1">
              <a:lnSpc>
                <a:spcPct val="90000"/>
              </a:lnSpc>
            </a:pPr>
            <a:r>
              <a:rPr lang="en-US" sz="2300" dirty="0"/>
              <a:t>Implementation modality</a:t>
            </a:r>
          </a:p>
          <a:p>
            <a:pPr marL="0" indent="0">
              <a:lnSpc>
                <a:spcPct val="90000"/>
              </a:lnSpc>
              <a:buNone/>
            </a:pPr>
            <a:r>
              <a:rPr lang="en-US" sz="2600" b="1" dirty="0">
                <a:solidFill>
                  <a:schemeClr val="accent3">
                    <a:lumMod val="75000"/>
                  </a:schemeClr>
                </a:solidFill>
              </a:rPr>
              <a:t>Part B: EIA screening</a:t>
            </a:r>
          </a:p>
          <a:p>
            <a:pPr lvl="1">
              <a:lnSpc>
                <a:spcPct val="90000"/>
              </a:lnSpc>
              <a:spcBef>
                <a:spcPts val="0"/>
              </a:spcBef>
            </a:pPr>
            <a:r>
              <a:rPr lang="en-US" sz="2300" dirty="0"/>
              <a:t>National legislation</a:t>
            </a:r>
          </a:p>
          <a:p>
            <a:pPr lvl="1">
              <a:lnSpc>
                <a:spcPct val="90000"/>
              </a:lnSpc>
              <a:spcBef>
                <a:spcPts val="0"/>
              </a:spcBef>
            </a:pPr>
            <a:r>
              <a:rPr lang="en-US" sz="2300" dirty="0"/>
              <a:t>“Positive” list</a:t>
            </a:r>
          </a:p>
          <a:p>
            <a:pPr lvl="1">
              <a:lnSpc>
                <a:spcPct val="90000"/>
              </a:lnSpc>
              <a:spcBef>
                <a:spcPts val="0"/>
              </a:spcBef>
            </a:pPr>
            <a:r>
              <a:rPr lang="en-US" sz="2300" dirty="0"/>
              <a:t>Screening questionnaire</a:t>
            </a:r>
          </a:p>
          <a:p>
            <a:pPr marL="0" indent="0">
              <a:lnSpc>
                <a:spcPct val="90000"/>
              </a:lnSpc>
              <a:buNone/>
            </a:pPr>
            <a:r>
              <a:rPr lang="en-US" sz="2600" b="1" dirty="0">
                <a:solidFill>
                  <a:schemeClr val="accent3">
                    <a:lumMod val="75000"/>
                  </a:schemeClr>
                </a:solidFill>
              </a:rPr>
              <a:t>Part C: CRA screening</a:t>
            </a:r>
          </a:p>
          <a:p>
            <a:pPr lvl="1">
              <a:lnSpc>
                <a:spcPct val="90000"/>
              </a:lnSpc>
              <a:spcBef>
                <a:spcPts val="0"/>
              </a:spcBef>
            </a:pPr>
            <a:r>
              <a:rPr lang="en-US" sz="2300" dirty="0"/>
              <a:t>Screening questionnaire</a:t>
            </a:r>
          </a:p>
        </p:txBody>
      </p:sp>
      <p:sp>
        <p:nvSpPr>
          <p:cNvPr id="4" name="Title 3">
            <a:extLst>
              <a:ext uri="{FF2B5EF4-FFF2-40B4-BE49-F238E27FC236}">
                <a16:creationId xmlns:a16="http://schemas.microsoft.com/office/drawing/2014/main" id="{50FE61BE-3941-7246-B686-4BBD62BEF714}"/>
              </a:ext>
            </a:extLst>
          </p:cNvPr>
          <p:cNvSpPr>
            <a:spLocks noGrp="1"/>
          </p:cNvSpPr>
          <p:nvPr>
            <p:ph type="title"/>
          </p:nvPr>
        </p:nvSpPr>
        <p:spPr>
          <a:xfrm>
            <a:off x="970722" y="482860"/>
            <a:ext cx="10515600" cy="782357"/>
          </a:xfrm>
        </p:spPr>
        <p:txBody>
          <a:bodyPr vert="horz" lIns="91440" tIns="45720" rIns="91440" bIns="0" rtlCol="0" anchor="b" anchorCtr="0">
            <a:normAutofit/>
          </a:bodyPr>
          <a:lstStyle/>
          <a:p>
            <a:r>
              <a:rPr lang="en-US" dirty="0"/>
              <a:t>Environment &amp; climate risk screening</a:t>
            </a:r>
          </a:p>
        </p:txBody>
      </p:sp>
    </p:spTree>
    <p:extLst>
      <p:ext uri="{BB962C8B-B14F-4D97-AF65-F5344CB8AC3E}">
        <p14:creationId xmlns:p14="http://schemas.microsoft.com/office/powerpoint/2010/main" val="3076137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 name="Espace réservé du contenu 26" descr="Une image contenant clipart, illustration, conception, dessin humoristique&#10;&#10;Description générée automatiquement">
            <a:extLst>
              <a:ext uri="{FF2B5EF4-FFF2-40B4-BE49-F238E27FC236}">
                <a16:creationId xmlns:a16="http://schemas.microsoft.com/office/drawing/2014/main" id="{8AD30DC8-3AF0-DDE9-C150-4ADE9C1DB880}"/>
              </a:ext>
            </a:extLst>
          </p:cNvPr>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7246289" y="482860"/>
            <a:ext cx="4945711" cy="4945711"/>
          </a:xfrm>
        </p:spPr>
      </p:pic>
      <p:sp>
        <p:nvSpPr>
          <p:cNvPr id="4" name="Title 3">
            <a:extLst>
              <a:ext uri="{FF2B5EF4-FFF2-40B4-BE49-F238E27FC236}">
                <a16:creationId xmlns:a16="http://schemas.microsoft.com/office/drawing/2014/main" id="{50FE61BE-3941-7246-B686-4BBD62BEF714}"/>
              </a:ext>
            </a:extLst>
          </p:cNvPr>
          <p:cNvSpPr>
            <a:spLocks noGrp="1"/>
          </p:cNvSpPr>
          <p:nvPr>
            <p:ph type="title"/>
          </p:nvPr>
        </p:nvSpPr>
        <p:spPr/>
        <p:txBody>
          <a:bodyPr vert="horz" lIns="91440" tIns="45720" rIns="91440" bIns="0" rtlCol="0" anchor="b" anchorCtr="0">
            <a:normAutofit/>
          </a:bodyPr>
          <a:lstStyle/>
          <a:p>
            <a:r>
              <a:rPr lang="en-US" sz="3600" dirty="0">
                <a:solidFill>
                  <a:srgbClr val="00B050"/>
                </a:solidFill>
              </a:rPr>
              <a:t>Recap: </a:t>
            </a:r>
            <a:r>
              <a:rPr lang="en-US" sz="3600" dirty="0"/>
              <a:t>get the design right!</a:t>
            </a:r>
          </a:p>
        </p:txBody>
      </p:sp>
      <p:pic>
        <p:nvPicPr>
          <p:cNvPr id="2" name="Imagen 1">
            <a:extLst>
              <a:ext uri="{FF2B5EF4-FFF2-40B4-BE49-F238E27FC236}">
                <a16:creationId xmlns:a16="http://schemas.microsoft.com/office/drawing/2014/main" id="{E76EC097-0609-4BE7-D06C-C61FC6796FCA}"/>
              </a:ext>
            </a:extLst>
          </p:cNvPr>
          <p:cNvPicPr>
            <a:picLocks noChangeAspect="1"/>
          </p:cNvPicPr>
          <p:nvPr/>
        </p:nvPicPr>
        <p:blipFill>
          <a:blip r:embed="rId4"/>
          <a:stretch>
            <a:fillRect/>
          </a:stretch>
        </p:blipFill>
        <p:spPr>
          <a:xfrm>
            <a:off x="0" y="2741981"/>
            <a:ext cx="7772400" cy="2990482"/>
          </a:xfrm>
          <a:prstGeom prst="rect">
            <a:avLst/>
          </a:prstGeom>
        </p:spPr>
      </p:pic>
    </p:spTree>
    <p:extLst>
      <p:ext uri="{BB962C8B-B14F-4D97-AF65-F5344CB8AC3E}">
        <p14:creationId xmlns:p14="http://schemas.microsoft.com/office/powerpoint/2010/main" val="19623709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489EBD-289A-DE7C-B9CC-95E8157786B7}"/>
              </a:ext>
            </a:extLst>
          </p:cNvPr>
          <p:cNvSpPr>
            <a:spLocks noGrp="1"/>
          </p:cNvSpPr>
          <p:nvPr>
            <p:ph idx="1"/>
          </p:nvPr>
        </p:nvSpPr>
        <p:spPr>
          <a:xfrm>
            <a:off x="970722" y="1825625"/>
            <a:ext cx="10905699" cy="3881904"/>
          </a:xfrm>
        </p:spPr>
        <p:txBody>
          <a:bodyPr/>
          <a:lstStyle/>
          <a:p>
            <a:r>
              <a:rPr lang="es-ES" dirty="0" err="1"/>
              <a:t>Plans</a:t>
            </a:r>
            <a:r>
              <a:rPr lang="es-ES" dirty="0"/>
              <a:t>, </a:t>
            </a:r>
            <a:r>
              <a:rPr lang="es-ES" dirty="0" err="1"/>
              <a:t>programmes</a:t>
            </a:r>
            <a:r>
              <a:rPr lang="es-ES" dirty="0"/>
              <a:t> and </a:t>
            </a:r>
            <a:r>
              <a:rPr lang="es-ES" dirty="0" err="1"/>
              <a:t>other</a:t>
            </a:r>
            <a:r>
              <a:rPr lang="es-ES" dirty="0"/>
              <a:t> </a:t>
            </a:r>
            <a:r>
              <a:rPr lang="es-ES" dirty="0" err="1"/>
              <a:t>strategic</a:t>
            </a:r>
            <a:r>
              <a:rPr lang="es-ES" dirty="0"/>
              <a:t> </a:t>
            </a:r>
            <a:r>
              <a:rPr lang="es-ES" dirty="0" err="1"/>
              <a:t>documents</a:t>
            </a:r>
            <a:r>
              <a:rPr lang="es-ES" dirty="0"/>
              <a:t> </a:t>
            </a:r>
            <a:r>
              <a:rPr lang="es-ES" dirty="0" err="1"/>
              <a:t>which</a:t>
            </a:r>
            <a:r>
              <a:rPr lang="es-ES" dirty="0"/>
              <a:t>:</a:t>
            </a:r>
          </a:p>
          <a:p>
            <a:pPr lvl="1">
              <a:buClr>
                <a:srgbClr val="008000"/>
              </a:buClr>
            </a:pPr>
            <a:r>
              <a:rPr lang="es-ES" dirty="0"/>
              <a:t>Are </a:t>
            </a:r>
            <a:r>
              <a:rPr lang="es-ES" dirty="0" err="1"/>
              <a:t>prepared</a:t>
            </a:r>
            <a:r>
              <a:rPr lang="es-ES" dirty="0"/>
              <a:t> in ‘</a:t>
            </a:r>
            <a:r>
              <a:rPr lang="es-ES" dirty="0" err="1"/>
              <a:t>environmentally</a:t>
            </a:r>
            <a:r>
              <a:rPr lang="es-ES" dirty="0"/>
              <a:t>-sensitive’ </a:t>
            </a:r>
            <a:r>
              <a:rPr lang="es-ES" dirty="0" err="1"/>
              <a:t>sectors</a:t>
            </a:r>
            <a:endParaRPr lang="es-ES" dirty="0"/>
          </a:p>
          <a:p>
            <a:pPr lvl="1">
              <a:buClr>
                <a:srgbClr val="008000"/>
              </a:buClr>
            </a:pPr>
            <a:r>
              <a:rPr lang="es-ES" dirty="0"/>
              <a:t>Set </a:t>
            </a:r>
            <a:r>
              <a:rPr lang="es-ES" dirty="0" err="1"/>
              <a:t>the</a:t>
            </a:r>
            <a:r>
              <a:rPr lang="es-ES" dirty="0"/>
              <a:t> </a:t>
            </a:r>
            <a:r>
              <a:rPr lang="es-ES" dirty="0" err="1"/>
              <a:t>framework</a:t>
            </a:r>
            <a:r>
              <a:rPr lang="es-ES" dirty="0"/>
              <a:t> </a:t>
            </a:r>
            <a:r>
              <a:rPr lang="es-ES" dirty="0" err="1"/>
              <a:t>for</a:t>
            </a:r>
            <a:r>
              <a:rPr lang="es-ES" dirty="0"/>
              <a:t> </a:t>
            </a:r>
            <a:r>
              <a:rPr lang="es-ES" dirty="0" err="1"/>
              <a:t>development</a:t>
            </a:r>
            <a:r>
              <a:rPr lang="es-ES" dirty="0"/>
              <a:t> </a:t>
            </a:r>
            <a:r>
              <a:rPr lang="es-ES" dirty="0" err="1"/>
              <a:t>of</a:t>
            </a:r>
            <a:r>
              <a:rPr lang="es-ES" dirty="0"/>
              <a:t> </a:t>
            </a:r>
            <a:r>
              <a:rPr lang="es-ES" dirty="0" err="1"/>
              <a:t>projects</a:t>
            </a:r>
            <a:r>
              <a:rPr lang="es-ES" dirty="0"/>
              <a:t> </a:t>
            </a:r>
            <a:r>
              <a:rPr lang="es-ES" dirty="0" err="1"/>
              <a:t>which</a:t>
            </a:r>
            <a:r>
              <a:rPr lang="es-ES" dirty="0"/>
              <a:t> </a:t>
            </a:r>
            <a:r>
              <a:rPr lang="es-ES" dirty="0" err="1"/>
              <a:t>may</a:t>
            </a:r>
            <a:r>
              <a:rPr lang="es-ES" dirty="0"/>
              <a:t> </a:t>
            </a:r>
            <a:r>
              <a:rPr lang="es-ES" dirty="0" err="1"/>
              <a:t>require</a:t>
            </a:r>
            <a:r>
              <a:rPr lang="es-ES" dirty="0"/>
              <a:t> EIA</a:t>
            </a:r>
          </a:p>
          <a:p>
            <a:pPr lvl="1">
              <a:buClr>
                <a:srgbClr val="008000"/>
              </a:buClr>
            </a:pPr>
            <a:r>
              <a:rPr lang="es-ES" dirty="0"/>
              <a:t>May </a:t>
            </a:r>
            <a:r>
              <a:rPr lang="es-ES" dirty="0" err="1"/>
              <a:t>have</a:t>
            </a:r>
            <a:r>
              <a:rPr lang="es-ES" dirty="0"/>
              <a:t> </a:t>
            </a:r>
            <a:r>
              <a:rPr lang="es-ES" dirty="0" err="1"/>
              <a:t>significant</a:t>
            </a:r>
            <a:r>
              <a:rPr lang="es-ES" dirty="0"/>
              <a:t> </a:t>
            </a:r>
            <a:r>
              <a:rPr lang="es-ES" dirty="0" err="1"/>
              <a:t>impacts</a:t>
            </a:r>
            <a:r>
              <a:rPr lang="es-ES" dirty="0"/>
              <a:t> </a:t>
            </a:r>
            <a:r>
              <a:rPr lang="es-ES" dirty="0" err="1"/>
              <a:t>on</a:t>
            </a:r>
            <a:r>
              <a:rPr lang="es-ES" dirty="0"/>
              <a:t> sensitive </a:t>
            </a:r>
            <a:r>
              <a:rPr lang="es-ES" dirty="0" err="1"/>
              <a:t>habitats</a:t>
            </a:r>
            <a:r>
              <a:rPr lang="es-ES" dirty="0"/>
              <a:t> and </a:t>
            </a:r>
            <a:r>
              <a:rPr lang="es-ES" dirty="0" err="1"/>
              <a:t>ecosystems</a:t>
            </a:r>
            <a:endParaRPr lang="es-ES" dirty="0"/>
          </a:p>
          <a:p>
            <a:endParaRPr lang="es-ES" dirty="0"/>
          </a:p>
        </p:txBody>
      </p:sp>
      <p:sp>
        <p:nvSpPr>
          <p:cNvPr id="3" name="Title 2">
            <a:extLst>
              <a:ext uri="{FF2B5EF4-FFF2-40B4-BE49-F238E27FC236}">
                <a16:creationId xmlns:a16="http://schemas.microsoft.com/office/drawing/2014/main" id="{E5FD849F-16F3-115B-4D43-9C695EB000A7}"/>
              </a:ext>
            </a:extLst>
          </p:cNvPr>
          <p:cNvSpPr>
            <a:spLocks noGrp="1"/>
          </p:cNvSpPr>
          <p:nvPr>
            <p:ph type="title"/>
          </p:nvPr>
        </p:nvSpPr>
        <p:spPr/>
        <p:txBody>
          <a:bodyPr/>
          <a:lstStyle/>
          <a:p>
            <a:r>
              <a:rPr lang="es-ES" dirty="0" err="1">
                <a:solidFill>
                  <a:schemeClr val="accent3">
                    <a:lumMod val="75000"/>
                  </a:schemeClr>
                </a:solidFill>
              </a:rPr>
              <a:t>Part</a:t>
            </a:r>
            <a:r>
              <a:rPr lang="es-ES" dirty="0">
                <a:solidFill>
                  <a:schemeClr val="accent3">
                    <a:lumMod val="75000"/>
                  </a:schemeClr>
                </a:solidFill>
              </a:rPr>
              <a:t> A: SEA Screening</a:t>
            </a:r>
            <a:endParaRPr lang="en-IE" dirty="0">
              <a:solidFill>
                <a:schemeClr val="accent3">
                  <a:lumMod val="75000"/>
                </a:schemeClr>
              </a:solidFill>
            </a:endParaRPr>
          </a:p>
        </p:txBody>
      </p:sp>
    </p:spTree>
    <p:extLst>
      <p:ext uri="{BB962C8B-B14F-4D97-AF65-F5344CB8AC3E}">
        <p14:creationId xmlns:p14="http://schemas.microsoft.com/office/powerpoint/2010/main" val="32678476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489EBD-289A-DE7C-B9CC-95E8157786B7}"/>
              </a:ext>
            </a:extLst>
          </p:cNvPr>
          <p:cNvSpPr>
            <a:spLocks noGrp="1"/>
          </p:cNvSpPr>
          <p:nvPr>
            <p:ph idx="1"/>
          </p:nvPr>
        </p:nvSpPr>
        <p:spPr>
          <a:xfrm>
            <a:off x="970722" y="1629682"/>
            <a:ext cx="10905699" cy="4456422"/>
          </a:xfrm>
        </p:spPr>
        <p:txBody>
          <a:bodyPr/>
          <a:lstStyle/>
          <a:p>
            <a:r>
              <a:rPr lang="es-ES" dirty="0" err="1"/>
              <a:t>When</a:t>
            </a:r>
            <a:r>
              <a:rPr lang="es-ES" dirty="0"/>
              <a:t> </a:t>
            </a:r>
            <a:r>
              <a:rPr lang="es-ES" dirty="0" err="1"/>
              <a:t>supporting</a:t>
            </a:r>
            <a:r>
              <a:rPr lang="es-ES" dirty="0"/>
              <a:t> </a:t>
            </a:r>
            <a:r>
              <a:rPr lang="es-ES" dirty="0" err="1"/>
              <a:t>an</a:t>
            </a:r>
            <a:r>
              <a:rPr lang="es-ES" dirty="0"/>
              <a:t> </a:t>
            </a:r>
            <a:r>
              <a:rPr lang="es-ES" u="sng" dirty="0" err="1"/>
              <a:t>environmentally</a:t>
            </a:r>
            <a:r>
              <a:rPr lang="es-ES" u="sng" dirty="0"/>
              <a:t>-sensitive sector</a:t>
            </a:r>
            <a:r>
              <a:rPr lang="es-ES" dirty="0"/>
              <a:t>:</a:t>
            </a:r>
          </a:p>
          <a:p>
            <a:pPr lvl="1">
              <a:buClr>
                <a:srgbClr val="008000"/>
              </a:buClr>
            </a:pPr>
            <a:r>
              <a:rPr lang="es-ES" dirty="0" err="1"/>
              <a:t>When</a:t>
            </a:r>
            <a:r>
              <a:rPr lang="es-ES" dirty="0"/>
              <a:t> </a:t>
            </a:r>
            <a:r>
              <a:rPr lang="es-ES" dirty="0" err="1"/>
              <a:t>supporting</a:t>
            </a:r>
            <a:r>
              <a:rPr lang="es-ES" dirty="0"/>
              <a:t> </a:t>
            </a:r>
            <a:r>
              <a:rPr lang="es-ES" dirty="0" err="1"/>
              <a:t>policy-making</a:t>
            </a:r>
            <a:r>
              <a:rPr lang="es-ES" dirty="0"/>
              <a:t> </a:t>
            </a:r>
            <a:r>
              <a:rPr lang="es-ES" dirty="0" err="1"/>
              <a:t>or</a:t>
            </a:r>
            <a:r>
              <a:rPr lang="es-ES" dirty="0"/>
              <a:t> </a:t>
            </a:r>
            <a:r>
              <a:rPr lang="es-ES" dirty="0" err="1"/>
              <a:t>strategic</a:t>
            </a:r>
            <a:r>
              <a:rPr lang="es-ES" dirty="0"/>
              <a:t> </a:t>
            </a:r>
            <a:r>
              <a:rPr lang="es-ES" dirty="0" err="1"/>
              <a:t>planning</a:t>
            </a:r>
            <a:endParaRPr lang="es-ES" dirty="0"/>
          </a:p>
          <a:p>
            <a:pPr lvl="1">
              <a:buClr>
                <a:srgbClr val="008000"/>
              </a:buClr>
            </a:pPr>
            <a:r>
              <a:rPr lang="es-ES" dirty="0" err="1"/>
              <a:t>When</a:t>
            </a:r>
            <a:r>
              <a:rPr lang="es-ES" dirty="0"/>
              <a:t> </a:t>
            </a:r>
            <a:r>
              <a:rPr lang="es-ES" dirty="0" err="1"/>
              <a:t>considering</a:t>
            </a:r>
            <a:r>
              <a:rPr lang="es-ES" dirty="0"/>
              <a:t> </a:t>
            </a:r>
            <a:r>
              <a:rPr lang="es-ES" dirty="0" err="1"/>
              <a:t>budget</a:t>
            </a:r>
            <a:r>
              <a:rPr lang="es-ES" dirty="0"/>
              <a:t> </a:t>
            </a:r>
            <a:r>
              <a:rPr lang="es-ES" dirty="0" err="1"/>
              <a:t>support</a:t>
            </a:r>
            <a:endParaRPr lang="es-ES" dirty="0"/>
          </a:p>
          <a:p>
            <a:pPr lvl="1">
              <a:buClr>
                <a:srgbClr val="008000"/>
              </a:buClr>
            </a:pPr>
            <a:r>
              <a:rPr lang="es-ES" dirty="0" err="1"/>
              <a:t>When</a:t>
            </a:r>
            <a:r>
              <a:rPr lang="es-ES" dirty="0"/>
              <a:t> a </a:t>
            </a:r>
            <a:r>
              <a:rPr lang="es-ES" dirty="0" err="1"/>
              <a:t>project</a:t>
            </a:r>
            <a:r>
              <a:rPr lang="es-ES" dirty="0"/>
              <a:t> </a:t>
            </a:r>
            <a:r>
              <a:rPr lang="es-ES" dirty="0" err="1"/>
              <a:t>provides</a:t>
            </a:r>
            <a:r>
              <a:rPr lang="es-ES" dirty="0"/>
              <a:t> </a:t>
            </a:r>
            <a:r>
              <a:rPr lang="es-ES" dirty="0" err="1"/>
              <a:t>strategic</a:t>
            </a:r>
            <a:r>
              <a:rPr lang="es-ES" dirty="0"/>
              <a:t> </a:t>
            </a:r>
            <a:r>
              <a:rPr lang="es-ES" dirty="0" err="1"/>
              <a:t>level</a:t>
            </a:r>
            <a:r>
              <a:rPr lang="es-ES" dirty="0"/>
              <a:t> </a:t>
            </a:r>
            <a:r>
              <a:rPr lang="es-ES" dirty="0" err="1"/>
              <a:t>support</a:t>
            </a:r>
            <a:endParaRPr lang="es-ES" dirty="0"/>
          </a:p>
          <a:p>
            <a:pPr lvl="1">
              <a:buClr>
                <a:srgbClr val="008000"/>
              </a:buClr>
            </a:pPr>
            <a:r>
              <a:rPr lang="es-ES" dirty="0" err="1"/>
              <a:t>When</a:t>
            </a:r>
            <a:r>
              <a:rPr lang="es-ES" dirty="0"/>
              <a:t> </a:t>
            </a:r>
            <a:r>
              <a:rPr lang="es-ES" dirty="0" err="1"/>
              <a:t>support</a:t>
            </a:r>
            <a:r>
              <a:rPr lang="es-ES" dirty="0"/>
              <a:t> </a:t>
            </a:r>
            <a:r>
              <a:rPr lang="es-ES" dirty="0" err="1"/>
              <a:t>includes</a:t>
            </a:r>
            <a:r>
              <a:rPr lang="es-ES" dirty="0"/>
              <a:t> </a:t>
            </a:r>
            <a:r>
              <a:rPr lang="es-ES" dirty="0" err="1"/>
              <a:t>preparation</a:t>
            </a:r>
            <a:r>
              <a:rPr lang="es-ES" dirty="0"/>
              <a:t>/</a:t>
            </a:r>
            <a:r>
              <a:rPr lang="es-ES" dirty="0" err="1"/>
              <a:t>revision</a:t>
            </a:r>
            <a:r>
              <a:rPr lang="es-ES" dirty="0"/>
              <a:t> </a:t>
            </a:r>
            <a:r>
              <a:rPr lang="es-ES" dirty="0" err="1"/>
              <a:t>of</a:t>
            </a:r>
            <a:r>
              <a:rPr lang="es-ES" dirty="0"/>
              <a:t> a sector-</a:t>
            </a:r>
            <a:r>
              <a:rPr lang="es-ES" dirty="0" err="1"/>
              <a:t>wide</a:t>
            </a:r>
            <a:r>
              <a:rPr lang="es-ES" dirty="0"/>
              <a:t> </a:t>
            </a:r>
            <a:r>
              <a:rPr lang="es-ES" dirty="0" err="1"/>
              <a:t>strategic</a:t>
            </a:r>
            <a:r>
              <a:rPr lang="es-ES" dirty="0"/>
              <a:t> </a:t>
            </a:r>
            <a:r>
              <a:rPr lang="es-ES" dirty="0" err="1"/>
              <a:t>or</a:t>
            </a:r>
            <a:r>
              <a:rPr lang="es-ES" dirty="0"/>
              <a:t> </a:t>
            </a:r>
            <a:r>
              <a:rPr lang="es-ES" dirty="0" err="1"/>
              <a:t>planning</a:t>
            </a:r>
            <a:r>
              <a:rPr lang="es-ES" dirty="0"/>
              <a:t> </a:t>
            </a:r>
            <a:r>
              <a:rPr lang="es-ES" dirty="0" err="1"/>
              <a:t>document</a:t>
            </a:r>
            <a:r>
              <a:rPr lang="es-ES" dirty="0"/>
              <a:t> in </a:t>
            </a:r>
            <a:r>
              <a:rPr lang="es-ES" dirty="0" err="1"/>
              <a:t>an</a:t>
            </a:r>
            <a:r>
              <a:rPr lang="es-ES" dirty="0"/>
              <a:t> ‘</a:t>
            </a:r>
            <a:r>
              <a:rPr lang="es-ES" dirty="0" err="1"/>
              <a:t>environmentally</a:t>
            </a:r>
            <a:r>
              <a:rPr lang="es-ES" dirty="0"/>
              <a:t>-sensitive’ sector</a:t>
            </a:r>
          </a:p>
          <a:p>
            <a:r>
              <a:rPr lang="es-ES" dirty="0" err="1"/>
              <a:t>For</a:t>
            </a:r>
            <a:r>
              <a:rPr lang="es-ES" dirty="0"/>
              <a:t> </a:t>
            </a:r>
            <a:r>
              <a:rPr lang="es-ES" dirty="0" err="1"/>
              <a:t>budget</a:t>
            </a:r>
            <a:r>
              <a:rPr lang="es-ES" dirty="0"/>
              <a:t> </a:t>
            </a:r>
            <a:r>
              <a:rPr lang="es-ES" dirty="0" err="1"/>
              <a:t>support</a:t>
            </a:r>
            <a:r>
              <a:rPr lang="es-ES" dirty="0"/>
              <a:t> </a:t>
            </a:r>
            <a:r>
              <a:rPr lang="es-ES" dirty="0" err="1"/>
              <a:t>programmes</a:t>
            </a:r>
            <a:r>
              <a:rPr lang="es-ES" dirty="0"/>
              <a:t> in </a:t>
            </a:r>
            <a:r>
              <a:rPr lang="es-ES" dirty="0" err="1"/>
              <a:t>other</a:t>
            </a:r>
            <a:r>
              <a:rPr lang="es-ES" dirty="0"/>
              <a:t> </a:t>
            </a:r>
            <a:r>
              <a:rPr lang="es-ES" dirty="0" err="1"/>
              <a:t>sectors</a:t>
            </a:r>
            <a:r>
              <a:rPr lang="es-ES" dirty="0"/>
              <a:t>, </a:t>
            </a:r>
            <a:r>
              <a:rPr lang="es-ES" dirty="0" err="1"/>
              <a:t>with</a:t>
            </a:r>
            <a:r>
              <a:rPr lang="es-ES" dirty="0"/>
              <a:t> </a:t>
            </a:r>
            <a:r>
              <a:rPr lang="es-ES" dirty="0" err="1"/>
              <a:t>potential</a:t>
            </a:r>
            <a:r>
              <a:rPr lang="es-ES" dirty="0"/>
              <a:t> </a:t>
            </a:r>
            <a:r>
              <a:rPr lang="es-ES" dirty="0" err="1"/>
              <a:t>significant</a:t>
            </a:r>
            <a:r>
              <a:rPr lang="es-ES" dirty="0"/>
              <a:t> adverse </a:t>
            </a:r>
            <a:r>
              <a:rPr lang="es-ES" dirty="0" err="1"/>
              <a:t>impacts</a:t>
            </a:r>
            <a:r>
              <a:rPr lang="es-ES" dirty="0"/>
              <a:t> </a:t>
            </a:r>
            <a:r>
              <a:rPr lang="es-ES" dirty="0" err="1"/>
              <a:t>on</a:t>
            </a:r>
            <a:r>
              <a:rPr lang="es-ES" dirty="0"/>
              <a:t> </a:t>
            </a:r>
            <a:r>
              <a:rPr lang="es-ES" dirty="0" err="1"/>
              <a:t>the</a:t>
            </a:r>
            <a:r>
              <a:rPr lang="es-ES" dirty="0"/>
              <a:t> </a:t>
            </a:r>
            <a:r>
              <a:rPr lang="es-ES" dirty="0" err="1"/>
              <a:t>environment</a:t>
            </a:r>
            <a:r>
              <a:rPr lang="es-ES" dirty="0"/>
              <a:t> – </a:t>
            </a:r>
            <a:r>
              <a:rPr lang="es-ES" dirty="0" err="1"/>
              <a:t>based</a:t>
            </a:r>
            <a:r>
              <a:rPr lang="es-ES" dirty="0"/>
              <a:t> </a:t>
            </a:r>
            <a:r>
              <a:rPr lang="es-ES" dirty="0" err="1"/>
              <a:t>on</a:t>
            </a:r>
            <a:r>
              <a:rPr lang="es-ES" dirty="0"/>
              <a:t> </a:t>
            </a:r>
            <a:r>
              <a:rPr lang="es-ES" u="sng" dirty="0"/>
              <a:t>screening </a:t>
            </a:r>
            <a:r>
              <a:rPr lang="es-ES" u="sng" dirty="0" err="1"/>
              <a:t>questionnaire</a:t>
            </a:r>
            <a:endParaRPr lang="es-ES" u="sng" dirty="0"/>
          </a:p>
          <a:p>
            <a:endParaRPr lang="es-ES" dirty="0"/>
          </a:p>
        </p:txBody>
      </p:sp>
      <p:sp>
        <p:nvSpPr>
          <p:cNvPr id="3" name="Title 2">
            <a:extLst>
              <a:ext uri="{FF2B5EF4-FFF2-40B4-BE49-F238E27FC236}">
                <a16:creationId xmlns:a16="http://schemas.microsoft.com/office/drawing/2014/main" id="{E5FD849F-16F3-115B-4D43-9C695EB000A7}"/>
              </a:ext>
            </a:extLst>
          </p:cNvPr>
          <p:cNvSpPr>
            <a:spLocks noGrp="1"/>
          </p:cNvSpPr>
          <p:nvPr>
            <p:ph type="title"/>
          </p:nvPr>
        </p:nvSpPr>
        <p:spPr/>
        <p:txBody>
          <a:bodyPr/>
          <a:lstStyle/>
          <a:p>
            <a:r>
              <a:rPr lang="es-ES" dirty="0" err="1">
                <a:solidFill>
                  <a:schemeClr val="accent3">
                    <a:lumMod val="75000"/>
                  </a:schemeClr>
                </a:solidFill>
              </a:rPr>
              <a:t>Part</a:t>
            </a:r>
            <a:r>
              <a:rPr lang="es-ES" dirty="0">
                <a:solidFill>
                  <a:schemeClr val="accent3">
                    <a:lumMod val="75000"/>
                  </a:schemeClr>
                </a:solidFill>
              </a:rPr>
              <a:t> A: SEA Screening</a:t>
            </a:r>
            <a:endParaRPr lang="en-IE" dirty="0">
              <a:solidFill>
                <a:schemeClr val="accent3">
                  <a:lumMod val="75000"/>
                </a:schemeClr>
              </a:solidFill>
            </a:endParaRPr>
          </a:p>
        </p:txBody>
      </p:sp>
    </p:spTree>
    <p:extLst>
      <p:ext uri="{BB962C8B-B14F-4D97-AF65-F5344CB8AC3E}">
        <p14:creationId xmlns:p14="http://schemas.microsoft.com/office/powerpoint/2010/main" val="23837804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489EBD-289A-DE7C-B9CC-95E8157786B7}"/>
              </a:ext>
            </a:extLst>
          </p:cNvPr>
          <p:cNvSpPr>
            <a:spLocks noGrp="1"/>
          </p:cNvSpPr>
          <p:nvPr>
            <p:ph idx="1"/>
          </p:nvPr>
        </p:nvSpPr>
        <p:spPr>
          <a:xfrm>
            <a:off x="838199" y="1825625"/>
            <a:ext cx="10905699" cy="3013570"/>
          </a:xfrm>
        </p:spPr>
        <p:txBody>
          <a:bodyPr/>
          <a:lstStyle/>
          <a:p>
            <a:r>
              <a:rPr lang="es-ES" dirty="0" err="1"/>
              <a:t>Projects</a:t>
            </a:r>
            <a:r>
              <a:rPr lang="es-ES" dirty="0"/>
              <a:t> </a:t>
            </a:r>
            <a:r>
              <a:rPr lang="es-ES" dirty="0" err="1"/>
              <a:t>with</a:t>
            </a:r>
            <a:r>
              <a:rPr lang="es-ES" dirty="0"/>
              <a:t> </a:t>
            </a:r>
            <a:r>
              <a:rPr lang="es-ES" dirty="0" err="1"/>
              <a:t>potential</a:t>
            </a:r>
            <a:r>
              <a:rPr lang="es-ES" dirty="0"/>
              <a:t> </a:t>
            </a:r>
            <a:r>
              <a:rPr lang="es-ES" dirty="0" err="1"/>
              <a:t>significant</a:t>
            </a:r>
            <a:r>
              <a:rPr lang="es-ES" dirty="0"/>
              <a:t> adverse </a:t>
            </a:r>
            <a:r>
              <a:rPr lang="es-ES" dirty="0" err="1"/>
              <a:t>impacts</a:t>
            </a:r>
            <a:r>
              <a:rPr lang="es-ES" dirty="0"/>
              <a:t> </a:t>
            </a:r>
            <a:r>
              <a:rPr lang="es-ES" dirty="0" err="1"/>
              <a:t>on</a:t>
            </a:r>
            <a:r>
              <a:rPr lang="es-ES" dirty="0"/>
              <a:t> </a:t>
            </a:r>
            <a:r>
              <a:rPr lang="es-ES" dirty="0" err="1"/>
              <a:t>the</a:t>
            </a:r>
            <a:r>
              <a:rPr lang="es-ES" dirty="0"/>
              <a:t> </a:t>
            </a:r>
            <a:r>
              <a:rPr lang="es-ES" dirty="0" err="1"/>
              <a:t>environment</a:t>
            </a:r>
            <a:endParaRPr lang="es-ES" dirty="0"/>
          </a:p>
          <a:p>
            <a:pPr lvl="1">
              <a:buClr>
                <a:srgbClr val="008000"/>
              </a:buClr>
            </a:pPr>
            <a:r>
              <a:rPr lang="es-ES" dirty="0" err="1"/>
              <a:t>Projects</a:t>
            </a:r>
            <a:r>
              <a:rPr lang="es-ES" dirty="0"/>
              <a:t> </a:t>
            </a:r>
            <a:r>
              <a:rPr lang="es-ES" dirty="0" err="1"/>
              <a:t>that</a:t>
            </a:r>
            <a:r>
              <a:rPr lang="es-ES" dirty="0"/>
              <a:t> </a:t>
            </a:r>
            <a:r>
              <a:rPr lang="es-ES" dirty="0" err="1"/>
              <a:t>require</a:t>
            </a:r>
            <a:r>
              <a:rPr lang="es-ES" dirty="0"/>
              <a:t> </a:t>
            </a:r>
            <a:r>
              <a:rPr lang="es-ES" dirty="0" err="1"/>
              <a:t>an</a:t>
            </a:r>
            <a:r>
              <a:rPr lang="es-ES" dirty="0"/>
              <a:t> EIA </a:t>
            </a:r>
            <a:r>
              <a:rPr lang="es-ES" dirty="0" err="1"/>
              <a:t>under</a:t>
            </a:r>
            <a:r>
              <a:rPr lang="es-ES" dirty="0"/>
              <a:t> </a:t>
            </a:r>
            <a:r>
              <a:rPr lang="es-ES" dirty="0" err="1"/>
              <a:t>national</a:t>
            </a:r>
            <a:r>
              <a:rPr lang="es-ES" dirty="0"/>
              <a:t> </a:t>
            </a:r>
            <a:r>
              <a:rPr lang="es-ES" dirty="0" err="1"/>
              <a:t>legislation</a:t>
            </a:r>
            <a:endParaRPr lang="es-ES" dirty="0"/>
          </a:p>
          <a:p>
            <a:pPr lvl="1">
              <a:buClr>
                <a:srgbClr val="008000"/>
              </a:buClr>
            </a:pPr>
            <a:r>
              <a:rPr lang="es-ES" dirty="0" err="1"/>
              <a:t>Category</a:t>
            </a:r>
            <a:r>
              <a:rPr lang="es-ES" dirty="0"/>
              <a:t> A </a:t>
            </a:r>
            <a:r>
              <a:rPr lang="es-ES" dirty="0" err="1"/>
              <a:t>projects</a:t>
            </a:r>
            <a:r>
              <a:rPr lang="es-ES" dirty="0"/>
              <a:t> (as per EIA Directive)</a:t>
            </a:r>
          </a:p>
          <a:p>
            <a:pPr lvl="1">
              <a:buClr>
                <a:srgbClr val="008000"/>
              </a:buClr>
            </a:pPr>
            <a:r>
              <a:rPr lang="es-ES" dirty="0" err="1"/>
              <a:t>Category</a:t>
            </a:r>
            <a:r>
              <a:rPr lang="es-ES" dirty="0"/>
              <a:t> B </a:t>
            </a:r>
            <a:r>
              <a:rPr lang="es-ES" dirty="0" err="1"/>
              <a:t>projects</a:t>
            </a:r>
            <a:r>
              <a:rPr lang="es-ES" dirty="0"/>
              <a:t>, </a:t>
            </a:r>
            <a:r>
              <a:rPr lang="es-ES" dirty="0" err="1"/>
              <a:t>based</a:t>
            </a:r>
            <a:r>
              <a:rPr lang="es-ES" dirty="0"/>
              <a:t> </a:t>
            </a:r>
            <a:r>
              <a:rPr lang="es-ES" dirty="0" err="1"/>
              <a:t>on</a:t>
            </a:r>
            <a:r>
              <a:rPr lang="es-ES" dirty="0"/>
              <a:t> screening </a:t>
            </a:r>
            <a:r>
              <a:rPr lang="es-ES" dirty="0" err="1"/>
              <a:t>criteria</a:t>
            </a:r>
            <a:endParaRPr lang="es-ES" dirty="0"/>
          </a:p>
          <a:p>
            <a:pPr marL="0" indent="0">
              <a:buNone/>
            </a:pPr>
            <a:endParaRPr lang="es-ES" dirty="0"/>
          </a:p>
        </p:txBody>
      </p:sp>
      <p:sp>
        <p:nvSpPr>
          <p:cNvPr id="3" name="Title 2">
            <a:extLst>
              <a:ext uri="{FF2B5EF4-FFF2-40B4-BE49-F238E27FC236}">
                <a16:creationId xmlns:a16="http://schemas.microsoft.com/office/drawing/2014/main" id="{E5FD849F-16F3-115B-4D43-9C695EB000A7}"/>
              </a:ext>
            </a:extLst>
          </p:cNvPr>
          <p:cNvSpPr>
            <a:spLocks noGrp="1"/>
          </p:cNvSpPr>
          <p:nvPr>
            <p:ph type="title"/>
          </p:nvPr>
        </p:nvSpPr>
        <p:spPr/>
        <p:txBody>
          <a:bodyPr/>
          <a:lstStyle/>
          <a:p>
            <a:r>
              <a:rPr lang="es-ES" dirty="0" err="1">
                <a:solidFill>
                  <a:schemeClr val="accent3">
                    <a:lumMod val="75000"/>
                  </a:schemeClr>
                </a:solidFill>
              </a:rPr>
              <a:t>Part</a:t>
            </a:r>
            <a:r>
              <a:rPr lang="es-ES" dirty="0">
                <a:solidFill>
                  <a:schemeClr val="accent3">
                    <a:lumMod val="75000"/>
                  </a:schemeClr>
                </a:solidFill>
              </a:rPr>
              <a:t> B: EIA Screening</a:t>
            </a:r>
            <a:endParaRPr lang="en-IE" dirty="0">
              <a:solidFill>
                <a:schemeClr val="accent3">
                  <a:lumMod val="75000"/>
                </a:schemeClr>
              </a:solidFill>
            </a:endParaRPr>
          </a:p>
        </p:txBody>
      </p:sp>
    </p:spTree>
    <p:extLst>
      <p:ext uri="{BB962C8B-B14F-4D97-AF65-F5344CB8AC3E}">
        <p14:creationId xmlns:p14="http://schemas.microsoft.com/office/powerpoint/2010/main" val="7182502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489EBD-289A-DE7C-B9CC-95E8157786B7}"/>
              </a:ext>
            </a:extLst>
          </p:cNvPr>
          <p:cNvSpPr>
            <a:spLocks noGrp="1"/>
          </p:cNvSpPr>
          <p:nvPr>
            <p:ph idx="1"/>
          </p:nvPr>
        </p:nvSpPr>
        <p:spPr>
          <a:xfrm>
            <a:off x="970722" y="1837500"/>
            <a:ext cx="10713278" cy="3881904"/>
          </a:xfrm>
        </p:spPr>
        <p:txBody>
          <a:bodyPr/>
          <a:lstStyle/>
          <a:p>
            <a:r>
              <a:rPr lang="es-ES" dirty="0" err="1"/>
              <a:t>Projects</a:t>
            </a:r>
            <a:r>
              <a:rPr lang="es-ES" dirty="0"/>
              <a:t> at </a:t>
            </a:r>
            <a:r>
              <a:rPr lang="es-ES" dirty="0" err="1"/>
              <a:t>significant</a:t>
            </a:r>
            <a:r>
              <a:rPr lang="es-ES" dirty="0"/>
              <a:t> </a:t>
            </a:r>
            <a:r>
              <a:rPr lang="es-ES" dirty="0" err="1"/>
              <a:t>risk</a:t>
            </a:r>
            <a:r>
              <a:rPr lang="es-ES" dirty="0"/>
              <a:t> </a:t>
            </a:r>
            <a:r>
              <a:rPr lang="es-ES" dirty="0" err="1"/>
              <a:t>from</a:t>
            </a:r>
            <a:r>
              <a:rPr lang="es-ES" dirty="0"/>
              <a:t> </a:t>
            </a:r>
            <a:r>
              <a:rPr lang="es-ES" dirty="0" err="1"/>
              <a:t>climate</a:t>
            </a:r>
            <a:r>
              <a:rPr lang="es-ES" dirty="0"/>
              <a:t> </a:t>
            </a:r>
            <a:r>
              <a:rPr lang="es-ES" dirty="0" err="1"/>
              <a:t>change</a:t>
            </a:r>
            <a:endParaRPr lang="es-ES" dirty="0"/>
          </a:p>
          <a:p>
            <a:r>
              <a:rPr lang="es-ES" dirty="0" err="1"/>
              <a:t>Based</a:t>
            </a:r>
            <a:r>
              <a:rPr lang="es-ES" dirty="0"/>
              <a:t> </a:t>
            </a:r>
            <a:r>
              <a:rPr lang="es-ES" dirty="0" err="1"/>
              <a:t>on</a:t>
            </a:r>
            <a:r>
              <a:rPr lang="es-ES" dirty="0"/>
              <a:t> a screening </a:t>
            </a:r>
            <a:r>
              <a:rPr lang="es-ES" dirty="0" err="1"/>
              <a:t>questionnaire</a:t>
            </a:r>
            <a:r>
              <a:rPr lang="es-ES" dirty="0"/>
              <a:t> </a:t>
            </a:r>
            <a:r>
              <a:rPr lang="es-ES" dirty="0" err="1"/>
              <a:t>that</a:t>
            </a:r>
            <a:r>
              <a:rPr lang="es-ES" dirty="0"/>
              <a:t> </a:t>
            </a:r>
            <a:r>
              <a:rPr lang="es-ES" dirty="0" err="1"/>
              <a:t>helps</a:t>
            </a:r>
            <a:r>
              <a:rPr lang="es-ES" dirty="0"/>
              <a:t> determine </a:t>
            </a:r>
            <a:r>
              <a:rPr lang="es-ES" dirty="0" err="1"/>
              <a:t>the</a:t>
            </a:r>
            <a:r>
              <a:rPr lang="es-ES" dirty="0"/>
              <a:t> </a:t>
            </a:r>
            <a:r>
              <a:rPr lang="es-ES" dirty="0" err="1"/>
              <a:t>level</a:t>
            </a:r>
            <a:r>
              <a:rPr lang="es-ES" dirty="0"/>
              <a:t> </a:t>
            </a:r>
            <a:r>
              <a:rPr lang="es-ES" dirty="0" err="1"/>
              <a:t>of</a:t>
            </a:r>
            <a:r>
              <a:rPr lang="es-ES" dirty="0"/>
              <a:t> </a:t>
            </a:r>
            <a:r>
              <a:rPr lang="es-ES" dirty="0" err="1"/>
              <a:t>risk</a:t>
            </a:r>
            <a:endParaRPr lang="es-ES" dirty="0"/>
          </a:p>
        </p:txBody>
      </p:sp>
      <p:sp>
        <p:nvSpPr>
          <p:cNvPr id="3" name="Title 2">
            <a:extLst>
              <a:ext uri="{FF2B5EF4-FFF2-40B4-BE49-F238E27FC236}">
                <a16:creationId xmlns:a16="http://schemas.microsoft.com/office/drawing/2014/main" id="{E5FD849F-16F3-115B-4D43-9C695EB000A7}"/>
              </a:ext>
            </a:extLst>
          </p:cNvPr>
          <p:cNvSpPr>
            <a:spLocks noGrp="1"/>
          </p:cNvSpPr>
          <p:nvPr>
            <p:ph type="title"/>
          </p:nvPr>
        </p:nvSpPr>
        <p:spPr/>
        <p:txBody>
          <a:bodyPr/>
          <a:lstStyle/>
          <a:p>
            <a:r>
              <a:rPr lang="es-ES" dirty="0" err="1">
                <a:solidFill>
                  <a:schemeClr val="accent3">
                    <a:lumMod val="75000"/>
                  </a:schemeClr>
                </a:solidFill>
              </a:rPr>
              <a:t>Part</a:t>
            </a:r>
            <a:r>
              <a:rPr lang="es-ES" dirty="0">
                <a:solidFill>
                  <a:schemeClr val="accent3">
                    <a:lumMod val="75000"/>
                  </a:schemeClr>
                </a:solidFill>
              </a:rPr>
              <a:t> C: CRA Screening</a:t>
            </a:r>
            <a:endParaRPr lang="en-IE" dirty="0">
              <a:solidFill>
                <a:schemeClr val="accent3">
                  <a:lumMod val="75000"/>
                </a:schemeClr>
              </a:solidFill>
            </a:endParaRPr>
          </a:p>
        </p:txBody>
      </p:sp>
      <p:pic>
        <p:nvPicPr>
          <p:cNvPr id="4" name="Picture 3" descr="Chart, scatter chart&#10;&#10;Description automatically generated">
            <a:extLst>
              <a:ext uri="{FF2B5EF4-FFF2-40B4-BE49-F238E27FC236}">
                <a16:creationId xmlns:a16="http://schemas.microsoft.com/office/drawing/2014/main" id="{726374EC-04BA-F62D-6B57-BD70E67871A6}"/>
              </a:ext>
            </a:extLst>
          </p:cNvPr>
          <p:cNvPicPr>
            <a:picLocks noChangeAspect="1"/>
          </p:cNvPicPr>
          <p:nvPr/>
        </p:nvPicPr>
        <p:blipFill rotWithShape="1">
          <a:blip r:embed="rId2">
            <a:extLst>
              <a:ext uri="{28A0092B-C50C-407E-A947-70E740481C1C}">
                <a14:useLocalDpi xmlns:a14="http://schemas.microsoft.com/office/drawing/2010/main" val="0"/>
              </a:ext>
            </a:extLst>
          </a:blip>
          <a:srcRect l="2410"/>
          <a:stretch/>
        </p:blipFill>
        <p:spPr bwMode="auto">
          <a:xfrm>
            <a:off x="2788077" y="3490830"/>
            <a:ext cx="6348080" cy="203739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178288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4E7F02-2779-F2DA-AC5F-1DF543F82AC7}"/>
              </a:ext>
            </a:extLst>
          </p:cNvPr>
          <p:cNvPicPr>
            <a:picLocks noChangeAspect="1"/>
          </p:cNvPicPr>
          <p:nvPr/>
        </p:nvPicPr>
        <p:blipFill>
          <a:blip r:embed="rId2"/>
          <a:stretch>
            <a:fillRect/>
          </a:stretch>
        </p:blipFill>
        <p:spPr>
          <a:xfrm>
            <a:off x="-1" y="1978819"/>
            <a:ext cx="11839787" cy="4879181"/>
          </a:xfrm>
          <a:prstGeom prst="rect">
            <a:avLst/>
          </a:prstGeom>
        </p:spPr>
      </p:pic>
      <p:sp>
        <p:nvSpPr>
          <p:cNvPr id="2" name="Content Placeholder 1">
            <a:extLst>
              <a:ext uri="{FF2B5EF4-FFF2-40B4-BE49-F238E27FC236}">
                <a16:creationId xmlns:a16="http://schemas.microsoft.com/office/drawing/2014/main" id="{D9489EBD-289A-DE7C-B9CC-95E8157786B7}"/>
              </a:ext>
            </a:extLst>
          </p:cNvPr>
          <p:cNvSpPr>
            <a:spLocks noGrp="1"/>
          </p:cNvSpPr>
          <p:nvPr>
            <p:ph idx="1"/>
          </p:nvPr>
        </p:nvSpPr>
        <p:spPr>
          <a:xfrm>
            <a:off x="1103244" y="1497781"/>
            <a:ext cx="5125278" cy="684244"/>
          </a:xfrm>
        </p:spPr>
        <p:txBody>
          <a:bodyPr/>
          <a:lstStyle/>
          <a:p>
            <a:r>
              <a:rPr lang="es-ES" dirty="0" err="1">
                <a:hlinkClick r:id="rId3"/>
              </a:rPr>
              <a:t>Annex</a:t>
            </a:r>
            <a:r>
              <a:rPr lang="es-ES" dirty="0">
                <a:hlinkClick r:id="rId3"/>
              </a:rPr>
              <a:t> 4 </a:t>
            </a:r>
            <a:r>
              <a:rPr lang="es-ES" dirty="0" err="1">
                <a:hlinkClick r:id="rId3"/>
              </a:rPr>
              <a:t>of</a:t>
            </a:r>
            <a:r>
              <a:rPr lang="es-ES" dirty="0">
                <a:hlinkClick r:id="rId3"/>
              </a:rPr>
              <a:t> </a:t>
            </a:r>
            <a:r>
              <a:rPr lang="es-ES" dirty="0" err="1">
                <a:hlinkClick r:id="rId3"/>
              </a:rPr>
              <a:t>the</a:t>
            </a:r>
            <a:r>
              <a:rPr lang="es-ES" dirty="0">
                <a:hlinkClick r:id="rId3"/>
              </a:rPr>
              <a:t> Greening </a:t>
            </a:r>
            <a:r>
              <a:rPr lang="es-ES" dirty="0" err="1">
                <a:hlinkClick r:id="rId3"/>
              </a:rPr>
              <a:t>Toolbox</a:t>
            </a:r>
            <a:endParaRPr lang="es-ES" dirty="0"/>
          </a:p>
        </p:txBody>
      </p:sp>
      <p:sp>
        <p:nvSpPr>
          <p:cNvPr id="3" name="Title 2">
            <a:extLst>
              <a:ext uri="{FF2B5EF4-FFF2-40B4-BE49-F238E27FC236}">
                <a16:creationId xmlns:a16="http://schemas.microsoft.com/office/drawing/2014/main" id="{E5FD849F-16F3-115B-4D43-9C695EB000A7}"/>
              </a:ext>
            </a:extLst>
          </p:cNvPr>
          <p:cNvSpPr>
            <a:spLocks noGrp="1"/>
          </p:cNvSpPr>
          <p:nvPr>
            <p:ph type="title"/>
          </p:nvPr>
        </p:nvSpPr>
        <p:spPr>
          <a:xfrm>
            <a:off x="970722" y="432852"/>
            <a:ext cx="10515600" cy="782357"/>
          </a:xfrm>
        </p:spPr>
        <p:txBody>
          <a:bodyPr/>
          <a:lstStyle/>
          <a:p>
            <a:r>
              <a:rPr lang="es-ES" dirty="0" err="1"/>
              <a:t>Where</a:t>
            </a:r>
            <a:r>
              <a:rPr lang="es-ES" dirty="0"/>
              <a:t> </a:t>
            </a:r>
            <a:r>
              <a:rPr lang="es-ES" dirty="0" err="1"/>
              <a:t>to</a:t>
            </a:r>
            <a:r>
              <a:rPr lang="es-ES" dirty="0"/>
              <a:t> </a:t>
            </a:r>
            <a:r>
              <a:rPr lang="es-ES" dirty="0" err="1"/>
              <a:t>find</a:t>
            </a:r>
            <a:r>
              <a:rPr lang="es-ES" dirty="0"/>
              <a:t> </a:t>
            </a:r>
            <a:r>
              <a:rPr lang="es-ES" dirty="0" err="1"/>
              <a:t>the</a:t>
            </a:r>
            <a:r>
              <a:rPr lang="es-ES" dirty="0"/>
              <a:t> screening </a:t>
            </a:r>
            <a:r>
              <a:rPr lang="es-ES" dirty="0" err="1"/>
              <a:t>process</a:t>
            </a:r>
            <a:r>
              <a:rPr lang="es-ES" dirty="0"/>
              <a:t>?</a:t>
            </a:r>
            <a:endParaRPr lang="en-IE" dirty="0"/>
          </a:p>
        </p:txBody>
      </p:sp>
      <p:sp>
        <p:nvSpPr>
          <p:cNvPr id="7" name="Rectangle 6">
            <a:extLst>
              <a:ext uri="{FF2B5EF4-FFF2-40B4-BE49-F238E27FC236}">
                <a16:creationId xmlns:a16="http://schemas.microsoft.com/office/drawing/2014/main" id="{3C685226-1CA8-F973-F2CC-3248AB99646D}"/>
              </a:ext>
            </a:extLst>
          </p:cNvPr>
          <p:cNvSpPr/>
          <p:nvPr/>
        </p:nvSpPr>
        <p:spPr>
          <a:xfrm>
            <a:off x="350044" y="6486524"/>
            <a:ext cx="1650206" cy="350044"/>
          </a:xfrm>
          <a:prstGeom prst="rect">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5236981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3AF050-C7E9-D716-3095-227FE389E277}"/>
              </a:ext>
            </a:extLst>
          </p:cNvPr>
          <p:cNvSpPr>
            <a:spLocks noGrp="1"/>
          </p:cNvSpPr>
          <p:nvPr>
            <p:ph type="title"/>
          </p:nvPr>
        </p:nvSpPr>
        <p:spPr>
          <a:xfrm>
            <a:off x="932792" y="565184"/>
            <a:ext cx="10515600" cy="782357"/>
          </a:xfrm>
        </p:spPr>
        <p:txBody>
          <a:bodyPr/>
          <a:lstStyle/>
          <a:p>
            <a:r>
              <a:rPr lang="en-GB" sz="4400" dirty="0"/>
              <a:t>The Greening EU Cooperation Toolbox</a:t>
            </a:r>
            <a:endParaRPr lang="en-IE" dirty="0"/>
          </a:p>
        </p:txBody>
      </p:sp>
      <p:pic>
        <p:nvPicPr>
          <p:cNvPr id="5" name="Picture 4">
            <a:extLst>
              <a:ext uri="{FF2B5EF4-FFF2-40B4-BE49-F238E27FC236}">
                <a16:creationId xmlns:a16="http://schemas.microsoft.com/office/drawing/2014/main" id="{4EF81622-8DEC-77CC-8E54-25DE9FA0C85D}"/>
              </a:ext>
            </a:extLst>
          </p:cNvPr>
          <p:cNvPicPr>
            <a:picLocks noChangeAspect="1"/>
          </p:cNvPicPr>
          <p:nvPr/>
        </p:nvPicPr>
        <p:blipFill>
          <a:blip r:embed="rId2"/>
          <a:stretch>
            <a:fillRect/>
          </a:stretch>
        </p:blipFill>
        <p:spPr>
          <a:xfrm>
            <a:off x="5769796" y="1795715"/>
            <a:ext cx="6135297" cy="37705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ontent Placeholder 1">
            <a:extLst>
              <a:ext uri="{FF2B5EF4-FFF2-40B4-BE49-F238E27FC236}">
                <a16:creationId xmlns:a16="http://schemas.microsoft.com/office/drawing/2014/main" id="{280BF187-8215-A37D-366E-1ACD33ED6A3A}"/>
              </a:ext>
            </a:extLst>
          </p:cNvPr>
          <p:cNvSpPr txBox="1">
            <a:spLocks/>
          </p:cNvSpPr>
          <p:nvPr/>
        </p:nvSpPr>
        <p:spPr>
          <a:xfrm>
            <a:off x="932792" y="1844164"/>
            <a:ext cx="4574710" cy="132492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3000" dirty="0">
                <a:solidFill>
                  <a:srgbClr val="90C852"/>
                </a:solidFill>
                <a:ea typeface="Calibri" panose="020F0502020204030204" pitchFamily="34" charset="0"/>
              </a:rPr>
              <a:t>Online tool</a:t>
            </a:r>
          </a:p>
          <a:p>
            <a:pPr marL="0" indent="0">
              <a:buFont typeface="Arial" panose="020B0604020202020204" pitchFamily="34" charset="0"/>
              <a:buNone/>
            </a:pPr>
            <a:r>
              <a:rPr lang="en-IE" sz="1800" dirty="0">
                <a:hlinkClick r:id="rId3"/>
              </a:rPr>
              <a:t>EXACT External Wiki - EN - EC Public Wiki</a:t>
            </a:r>
            <a:endParaRPr lang="en-IE" sz="1800" dirty="0"/>
          </a:p>
        </p:txBody>
      </p:sp>
      <p:pic>
        <p:nvPicPr>
          <p:cNvPr id="9" name="Picture 7">
            <a:extLst>
              <a:ext uri="{FF2B5EF4-FFF2-40B4-BE49-F238E27FC236}">
                <a16:creationId xmlns:a16="http://schemas.microsoft.com/office/drawing/2014/main" id="{1C8E6936-7940-8975-0B54-A1F35A518122}"/>
              </a:ext>
            </a:extLst>
          </p:cNvPr>
          <p:cNvPicPr/>
          <p:nvPr/>
        </p:nvPicPr>
        <p:blipFill>
          <a:blip r:embed="rId4" cstate="print">
            <a:extLst>
              <a:ext uri="{28A0092B-C50C-407E-A947-70E740481C1C}">
                <a14:useLocalDpi xmlns:a14="http://schemas.microsoft.com/office/drawing/2010/main"/>
              </a:ext>
            </a:extLst>
          </a:blip>
          <a:stretch>
            <a:fillRect/>
          </a:stretch>
        </p:blipFill>
        <p:spPr bwMode="auto">
          <a:xfrm>
            <a:off x="778824" y="6188593"/>
            <a:ext cx="2683631" cy="311723"/>
          </a:xfrm>
          <a:prstGeom prst="rect">
            <a:avLst/>
          </a:prstGeom>
          <a:noFill/>
          <a:ln>
            <a:noFill/>
          </a:ln>
        </p:spPr>
      </p:pic>
      <p:sp>
        <p:nvSpPr>
          <p:cNvPr id="2" name="Content Placeholder 1">
            <a:extLst>
              <a:ext uri="{FF2B5EF4-FFF2-40B4-BE49-F238E27FC236}">
                <a16:creationId xmlns:a16="http://schemas.microsoft.com/office/drawing/2014/main" id="{77C7CA4C-0E73-2F68-0A0A-19D0922D6207}"/>
              </a:ext>
            </a:extLst>
          </p:cNvPr>
          <p:cNvSpPr txBox="1">
            <a:spLocks/>
          </p:cNvSpPr>
          <p:nvPr/>
        </p:nvSpPr>
        <p:spPr>
          <a:xfrm>
            <a:off x="932792" y="3704590"/>
            <a:ext cx="5038943" cy="132492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E" sz="3000" dirty="0">
                <a:solidFill>
                  <a:srgbClr val="90C852"/>
                </a:solidFill>
                <a:ea typeface="Calibri" panose="020F0502020204030204" pitchFamily="34" charset="0"/>
              </a:rPr>
              <a:t>PDF document</a:t>
            </a:r>
          </a:p>
          <a:p>
            <a:pPr marL="0" indent="0">
              <a:buFont typeface="Arial" panose="020B0604020202020204" pitchFamily="34" charset="0"/>
              <a:buNone/>
            </a:pPr>
            <a:r>
              <a:rPr lang="en-US" sz="1800" dirty="0">
                <a:hlinkClick r:id="rId5"/>
              </a:rPr>
              <a:t>Capacity4dev</a:t>
            </a:r>
            <a:endParaRPr lang="en-US" sz="1800" dirty="0"/>
          </a:p>
        </p:txBody>
      </p:sp>
    </p:spTree>
    <p:extLst>
      <p:ext uri="{BB962C8B-B14F-4D97-AF65-F5344CB8AC3E}">
        <p14:creationId xmlns:p14="http://schemas.microsoft.com/office/powerpoint/2010/main" val="24496826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background with yellow text&#10;&#10;AI-generated content may be incorrect.">
            <a:extLst>
              <a:ext uri="{FF2B5EF4-FFF2-40B4-BE49-F238E27FC236}">
                <a16:creationId xmlns:a16="http://schemas.microsoft.com/office/drawing/2014/main" id="{D2907FDD-4B1D-3BB7-DEA7-960C521DC3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43543"/>
            <a:ext cx="12192000" cy="5397500"/>
          </a:xfrm>
          <a:prstGeom prst="rect">
            <a:avLst/>
          </a:prstGeom>
        </p:spPr>
      </p:pic>
      <p:pic>
        <p:nvPicPr>
          <p:cNvPr id="8" name="Graphic 7" descr="Checkmark with solid fill">
            <a:extLst>
              <a:ext uri="{FF2B5EF4-FFF2-40B4-BE49-F238E27FC236}">
                <a16:creationId xmlns:a16="http://schemas.microsoft.com/office/drawing/2014/main" id="{1EF28BDE-E0B2-FA3C-7A05-C4B8C5659A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3138" y="3011715"/>
            <a:ext cx="914400" cy="914400"/>
          </a:xfrm>
          <a:prstGeom prst="rect">
            <a:avLst/>
          </a:prstGeom>
        </p:spPr>
      </p:pic>
      <p:pic>
        <p:nvPicPr>
          <p:cNvPr id="9" name="Picture 8">
            <a:extLst>
              <a:ext uri="{FF2B5EF4-FFF2-40B4-BE49-F238E27FC236}">
                <a16:creationId xmlns:a16="http://schemas.microsoft.com/office/drawing/2014/main" id="{433AC063-9A23-CEB2-B472-A7A5FFAB8C1E}"/>
              </a:ext>
            </a:extLst>
          </p:cNvPr>
          <p:cNvPicPr>
            <a:picLocks noChangeAspect="1"/>
          </p:cNvPicPr>
          <p:nvPr/>
        </p:nvPicPr>
        <p:blipFill>
          <a:blip r:embed="rId5"/>
          <a:stretch>
            <a:fillRect/>
          </a:stretch>
        </p:blipFill>
        <p:spPr>
          <a:xfrm>
            <a:off x="3254750" y="3015343"/>
            <a:ext cx="914479" cy="914479"/>
          </a:xfrm>
          <a:prstGeom prst="rect">
            <a:avLst/>
          </a:prstGeom>
        </p:spPr>
      </p:pic>
      <p:pic>
        <p:nvPicPr>
          <p:cNvPr id="2" name="Picture 1">
            <a:extLst>
              <a:ext uri="{FF2B5EF4-FFF2-40B4-BE49-F238E27FC236}">
                <a16:creationId xmlns:a16="http://schemas.microsoft.com/office/drawing/2014/main" id="{A48DD7D6-A966-3E65-D444-6CA0B83A3F7F}"/>
              </a:ext>
            </a:extLst>
          </p:cNvPr>
          <p:cNvPicPr>
            <a:picLocks noChangeAspect="1"/>
          </p:cNvPicPr>
          <p:nvPr/>
        </p:nvPicPr>
        <p:blipFill>
          <a:blip r:embed="rId5"/>
          <a:stretch>
            <a:fillRect/>
          </a:stretch>
        </p:blipFill>
        <p:spPr>
          <a:xfrm>
            <a:off x="5664110" y="3022603"/>
            <a:ext cx="914479" cy="914479"/>
          </a:xfrm>
          <a:prstGeom prst="rect">
            <a:avLst/>
          </a:prstGeom>
        </p:spPr>
      </p:pic>
      <p:pic>
        <p:nvPicPr>
          <p:cNvPr id="3" name="Picture 2">
            <a:extLst>
              <a:ext uri="{FF2B5EF4-FFF2-40B4-BE49-F238E27FC236}">
                <a16:creationId xmlns:a16="http://schemas.microsoft.com/office/drawing/2014/main" id="{1DD1BEB6-2D48-A0CD-9E6C-994947673BA9}"/>
              </a:ext>
            </a:extLst>
          </p:cNvPr>
          <p:cNvPicPr>
            <a:picLocks noChangeAspect="1"/>
          </p:cNvPicPr>
          <p:nvPr/>
        </p:nvPicPr>
        <p:blipFill>
          <a:blip r:embed="rId5"/>
          <a:stretch>
            <a:fillRect/>
          </a:stretch>
        </p:blipFill>
        <p:spPr>
          <a:xfrm>
            <a:off x="7935586" y="3022598"/>
            <a:ext cx="914479" cy="914479"/>
          </a:xfrm>
          <a:prstGeom prst="rect">
            <a:avLst/>
          </a:prstGeom>
        </p:spPr>
      </p:pic>
    </p:spTree>
    <p:extLst>
      <p:ext uri="{BB962C8B-B14F-4D97-AF65-F5344CB8AC3E}">
        <p14:creationId xmlns:p14="http://schemas.microsoft.com/office/powerpoint/2010/main" val="34253386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8882063-4A72-97C1-B8EB-B4B15E1E86F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74" y="3175"/>
            <a:ext cx="12191927" cy="540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4579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3FFFE"/>
        </a:solidFill>
        <a:effectLst/>
      </p:bgPr>
    </p:bg>
    <p:spTree>
      <p:nvGrpSpPr>
        <p:cNvPr id="1" name=""/>
        <p:cNvGrpSpPr/>
        <p:nvPr/>
      </p:nvGrpSpPr>
      <p:grpSpPr>
        <a:xfrm>
          <a:off x="0" y="0"/>
          <a:ext cx="0" cy="0"/>
          <a:chOff x="0" y="0"/>
          <a:chExt cx="0" cy="0"/>
        </a:xfrm>
      </p:grpSpPr>
      <p:pic>
        <p:nvPicPr>
          <p:cNvPr id="5" name="Picture 3" descr="climatesummi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2412" y="0"/>
            <a:ext cx="91471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03087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04C88-DFB1-B84C-E4FE-60D1292DE4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64BBF6B-3970-EB74-C090-7D1E883A0728}"/>
              </a:ext>
            </a:extLst>
          </p:cNvPr>
          <p:cNvSpPr>
            <a:spLocks noGrp="1"/>
          </p:cNvSpPr>
          <p:nvPr>
            <p:ph type="title"/>
          </p:nvPr>
        </p:nvSpPr>
        <p:spPr/>
        <p:txBody>
          <a:bodyPr vert="horz" lIns="91440" tIns="45720" rIns="91440" bIns="0" rtlCol="0" anchor="b" anchorCtr="0">
            <a:normAutofit/>
          </a:bodyPr>
          <a:lstStyle/>
          <a:p>
            <a:r>
              <a:rPr lang="en-US" sz="3600" dirty="0">
                <a:solidFill>
                  <a:srgbClr val="00B050"/>
                </a:solidFill>
              </a:rPr>
              <a:t>Recap: </a:t>
            </a:r>
            <a:r>
              <a:rPr lang="en-US" sz="3600" dirty="0"/>
              <a:t>get the design right!</a:t>
            </a:r>
          </a:p>
        </p:txBody>
      </p:sp>
      <p:pic>
        <p:nvPicPr>
          <p:cNvPr id="3" name="Picture 13">
            <a:extLst>
              <a:ext uri="{FF2B5EF4-FFF2-40B4-BE49-F238E27FC236}">
                <a16:creationId xmlns:a16="http://schemas.microsoft.com/office/drawing/2014/main" id="{9F064020-044E-F86D-FAA0-5AD773A6E382}"/>
              </a:ext>
            </a:extLst>
          </p:cNvPr>
          <p:cNvPicPr>
            <a:picLocks noChangeAspect="1"/>
          </p:cNvPicPr>
          <p:nvPr/>
        </p:nvPicPr>
        <p:blipFill>
          <a:blip r:embed="rId3" cstate="email">
            <a:extLst>
              <a:ext uri="{28A0092B-C50C-407E-A947-70E740481C1C}">
                <a14:useLocalDpi xmlns:a14="http://schemas.microsoft.com/office/drawing/2010/main" val="0"/>
              </a:ext>
            </a:extLst>
          </a:blip>
          <a:srcRect l="897" r="39"/>
          <a:stretch/>
        </p:blipFill>
        <p:spPr>
          <a:xfrm>
            <a:off x="970722" y="1337547"/>
            <a:ext cx="10604651" cy="5143082"/>
          </a:xfrm>
          <a:prstGeom prst="rect">
            <a:avLst/>
          </a:prstGeom>
        </p:spPr>
      </p:pic>
      <p:sp>
        <p:nvSpPr>
          <p:cNvPr id="6" name="Rectangle 5">
            <a:extLst>
              <a:ext uri="{FF2B5EF4-FFF2-40B4-BE49-F238E27FC236}">
                <a16:creationId xmlns:a16="http://schemas.microsoft.com/office/drawing/2014/main" id="{1457CD5E-43E2-B6E6-BAE3-A3440C11380A}"/>
              </a:ext>
            </a:extLst>
          </p:cNvPr>
          <p:cNvSpPr/>
          <p:nvPr/>
        </p:nvSpPr>
        <p:spPr>
          <a:xfrm>
            <a:off x="9180286" y="2032000"/>
            <a:ext cx="2242457" cy="152400"/>
          </a:xfrm>
          <a:prstGeom prst="rect">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a:extLst>
              <a:ext uri="{FF2B5EF4-FFF2-40B4-BE49-F238E27FC236}">
                <a16:creationId xmlns:a16="http://schemas.microsoft.com/office/drawing/2014/main" id="{6A34F5D6-AAC5-892B-2E9F-49370FE8C43C}"/>
              </a:ext>
            </a:extLst>
          </p:cNvPr>
          <p:cNvSpPr/>
          <p:nvPr/>
        </p:nvSpPr>
        <p:spPr>
          <a:xfrm>
            <a:off x="9180285" y="3374571"/>
            <a:ext cx="2242457" cy="206829"/>
          </a:xfrm>
          <a:prstGeom prst="rect">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Rectangle 7">
            <a:extLst>
              <a:ext uri="{FF2B5EF4-FFF2-40B4-BE49-F238E27FC236}">
                <a16:creationId xmlns:a16="http://schemas.microsoft.com/office/drawing/2014/main" id="{A7823FB9-9A0D-B6E4-4D38-1B70EB8F5373}"/>
              </a:ext>
            </a:extLst>
          </p:cNvPr>
          <p:cNvSpPr/>
          <p:nvPr/>
        </p:nvSpPr>
        <p:spPr>
          <a:xfrm>
            <a:off x="1211943" y="5007428"/>
            <a:ext cx="2184400" cy="566058"/>
          </a:xfrm>
          <a:prstGeom prst="rect">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Rectangle 8">
            <a:extLst>
              <a:ext uri="{FF2B5EF4-FFF2-40B4-BE49-F238E27FC236}">
                <a16:creationId xmlns:a16="http://schemas.microsoft.com/office/drawing/2014/main" id="{96022007-E0A8-F8F9-69CF-AFE3F7C9AA48}"/>
              </a:ext>
            </a:extLst>
          </p:cNvPr>
          <p:cNvSpPr/>
          <p:nvPr/>
        </p:nvSpPr>
        <p:spPr>
          <a:xfrm>
            <a:off x="1211943" y="3429000"/>
            <a:ext cx="2090057" cy="359229"/>
          </a:xfrm>
          <a:prstGeom prst="rect">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430759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6AE8B-083A-888B-A510-B7EE30CF1F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C77D7D-B459-1F4E-358F-23D390248AA7}"/>
              </a:ext>
            </a:extLst>
          </p:cNvPr>
          <p:cNvSpPr>
            <a:spLocks noGrp="1"/>
          </p:cNvSpPr>
          <p:nvPr>
            <p:ph type="ctrTitle"/>
          </p:nvPr>
        </p:nvSpPr>
        <p:spPr>
          <a:xfrm>
            <a:off x="1079425" y="2613891"/>
            <a:ext cx="10676038" cy="683636"/>
          </a:xfrm>
        </p:spPr>
        <p:txBody>
          <a:bodyPr/>
          <a:lstStyle/>
          <a:p>
            <a:pPr>
              <a:defRPr/>
            </a:pPr>
            <a:r>
              <a:rPr lang="es-ES" sz="4400" dirty="0" err="1"/>
              <a:t>Strategic</a:t>
            </a:r>
            <a:r>
              <a:rPr lang="es-ES" sz="4400" dirty="0"/>
              <a:t> </a:t>
            </a:r>
            <a:r>
              <a:rPr lang="es-ES" sz="4400" dirty="0" err="1"/>
              <a:t>Environmental</a:t>
            </a:r>
            <a:r>
              <a:rPr lang="es-ES" sz="4400" dirty="0"/>
              <a:t> </a:t>
            </a:r>
            <a:r>
              <a:rPr lang="es-ES" sz="4400" dirty="0" err="1"/>
              <a:t>Assessment</a:t>
            </a:r>
            <a:endParaRPr lang="en-US" sz="4400" dirty="0">
              <a:cs typeface="ＭＳ Ｐゴシック" charset="0"/>
            </a:endParaRPr>
          </a:p>
        </p:txBody>
      </p:sp>
    </p:spTree>
    <p:extLst>
      <p:ext uri="{BB962C8B-B14F-4D97-AF65-F5344CB8AC3E}">
        <p14:creationId xmlns:p14="http://schemas.microsoft.com/office/powerpoint/2010/main" val="2171301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63A70F60-A70C-7D48-A609-237559816684}"/>
              </a:ext>
            </a:extLst>
          </p:cNvPr>
          <p:cNvSpPr txBox="1">
            <a:spLocks/>
          </p:cNvSpPr>
          <p:nvPr/>
        </p:nvSpPr>
        <p:spPr>
          <a:xfrm>
            <a:off x="970722" y="2267440"/>
            <a:ext cx="5265618" cy="2929826"/>
          </a:xfrm>
          <a:prstGeom prst="rect">
            <a:avLst/>
          </a:prstGeom>
        </p:spPr>
        <p:txBody>
          <a:bodyPr vert="horz" lIns="68580" tIns="34290" rIns="68580" bIns="3429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Aft>
                <a:spcPts val="1350"/>
              </a:spcAft>
              <a:buClr>
                <a:srgbClr val="034EA2"/>
              </a:buClr>
              <a:buNone/>
            </a:pPr>
            <a:r>
              <a:rPr lang="en-US" sz="2000" dirty="0">
                <a:solidFill>
                  <a:srgbClr val="4D4D4D"/>
                </a:solidFill>
                <a:latin typeface="Arial"/>
              </a:rPr>
              <a:t>“the </a:t>
            </a:r>
            <a:r>
              <a:rPr lang="en-US" sz="2000" b="1" dirty="0">
                <a:solidFill>
                  <a:srgbClr val="4D4D4D"/>
                </a:solidFill>
                <a:latin typeface="Arial"/>
              </a:rPr>
              <a:t>process</a:t>
            </a:r>
            <a:r>
              <a:rPr lang="en-US" sz="2000" dirty="0">
                <a:solidFill>
                  <a:srgbClr val="4D4D4D"/>
                </a:solidFill>
                <a:latin typeface="Arial"/>
              </a:rPr>
              <a:t> and tool for evaluating effects of proposed policies, plans and </a:t>
            </a:r>
            <a:r>
              <a:rPr lang="en-US" sz="2000" dirty="0" err="1">
                <a:solidFill>
                  <a:srgbClr val="4D4D4D"/>
                </a:solidFill>
                <a:latin typeface="Arial"/>
              </a:rPr>
              <a:t>programmes</a:t>
            </a:r>
            <a:r>
              <a:rPr lang="en-US" sz="2000" dirty="0">
                <a:solidFill>
                  <a:srgbClr val="4D4D4D"/>
                </a:solidFill>
                <a:latin typeface="Arial"/>
              </a:rPr>
              <a:t> on natural resources, social, cultural and economic conditions and the institutional environment in which decisions are made”</a:t>
            </a:r>
          </a:p>
          <a:p>
            <a:pPr marL="0" indent="0" defTabSz="685800">
              <a:spcAft>
                <a:spcPts val="1350"/>
              </a:spcAft>
              <a:buClr>
                <a:srgbClr val="034EA2"/>
              </a:buClr>
              <a:buNone/>
            </a:pPr>
            <a:r>
              <a:rPr lang="en-US" sz="2000" i="1" dirty="0">
                <a:solidFill>
                  <a:srgbClr val="4D4D4D"/>
                </a:solidFill>
                <a:latin typeface="Arial"/>
              </a:rPr>
              <a:t>IAIA (International Association for Impact Assessment)</a:t>
            </a:r>
          </a:p>
          <a:p>
            <a:pPr marL="0" indent="-171450" defTabSz="685800">
              <a:spcAft>
                <a:spcPts val="1350"/>
              </a:spcAft>
              <a:buClr>
                <a:srgbClr val="034EA2"/>
              </a:buClr>
            </a:pPr>
            <a:endParaRPr lang="en-US" sz="2000" dirty="0">
              <a:solidFill>
                <a:srgbClr val="4D4D4D"/>
              </a:solidFill>
              <a:latin typeface="Arial"/>
            </a:endParaRPr>
          </a:p>
        </p:txBody>
      </p:sp>
      <p:pic>
        <p:nvPicPr>
          <p:cNvPr id="2" name="Picture 1">
            <a:extLst>
              <a:ext uri="{FF2B5EF4-FFF2-40B4-BE49-F238E27FC236}">
                <a16:creationId xmlns:a16="http://schemas.microsoft.com/office/drawing/2014/main" id="{1B7C6890-FA9D-5C4C-AF2E-AFA05168F1BB}"/>
              </a:ext>
            </a:extLst>
          </p:cNvPr>
          <p:cNvPicPr>
            <a:picLocks noChangeAspect="1"/>
          </p:cNvPicPr>
          <p:nvPr/>
        </p:nvPicPr>
        <p:blipFill>
          <a:blip r:embed="rId2"/>
          <a:stretch>
            <a:fillRect/>
          </a:stretch>
        </p:blipFill>
        <p:spPr>
          <a:xfrm>
            <a:off x="7457864" y="2058968"/>
            <a:ext cx="3346770" cy="3346770"/>
          </a:xfrm>
          <a:prstGeom prst="rect">
            <a:avLst/>
          </a:prstGeom>
          <a:noFill/>
        </p:spPr>
      </p:pic>
      <p:sp>
        <p:nvSpPr>
          <p:cNvPr id="4" name="Title 3">
            <a:extLst>
              <a:ext uri="{FF2B5EF4-FFF2-40B4-BE49-F238E27FC236}">
                <a16:creationId xmlns:a16="http://schemas.microsoft.com/office/drawing/2014/main" id="{50FE61BE-3941-7246-B686-4BBD62BEF714}"/>
              </a:ext>
            </a:extLst>
          </p:cNvPr>
          <p:cNvSpPr>
            <a:spLocks noGrp="1"/>
          </p:cNvSpPr>
          <p:nvPr>
            <p:ph type="title"/>
          </p:nvPr>
        </p:nvSpPr>
        <p:spPr/>
        <p:txBody>
          <a:bodyPr vert="horz" lIns="68580" tIns="34290" rIns="68580" bIns="0" rtlCol="0" anchor="b" anchorCtr="0">
            <a:normAutofit/>
          </a:bodyPr>
          <a:lstStyle/>
          <a:p>
            <a:r>
              <a:rPr lang="en-US" sz="4000" dirty="0"/>
              <a:t>Strategic Environmental Assessment</a:t>
            </a:r>
          </a:p>
        </p:txBody>
      </p:sp>
    </p:spTree>
    <p:extLst>
      <p:ext uri="{BB962C8B-B14F-4D97-AF65-F5344CB8AC3E}">
        <p14:creationId xmlns:p14="http://schemas.microsoft.com/office/powerpoint/2010/main" val="3735004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FE61BE-3941-7246-B686-4BBD62BEF714}"/>
              </a:ext>
            </a:extLst>
          </p:cNvPr>
          <p:cNvSpPr>
            <a:spLocks noGrp="1"/>
          </p:cNvSpPr>
          <p:nvPr>
            <p:ph type="title"/>
          </p:nvPr>
        </p:nvSpPr>
        <p:spPr>
          <a:xfrm>
            <a:off x="1007090" y="707561"/>
            <a:ext cx="8851613" cy="586768"/>
          </a:xfrm>
        </p:spPr>
        <p:txBody>
          <a:bodyPr vert="horz" lIns="68580" tIns="34290" rIns="68580" bIns="0" rtlCol="0" anchor="b" anchorCtr="0">
            <a:noAutofit/>
          </a:bodyPr>
          <a:lstStyle/>
          <a:p>
            <a:r>
              <a:rPr lang="en-US" sz="4000" dirty="0"/>
              <a:t>EIA: we know what we want to assess</a:t>
            </a:r>
          </a:p>
        </p:txBody>
      </p:sp>
      <p:pic>
        <p:nvPicPr>
          <p:cNvPr id="6" name="Picture 5">
            <a:extLst>
              <a:ext uri="{FF2B5EF4-FFF2-40B4-BE49-F238E27FC236}">
                <a16:creationId xmlns:a16="http://schemas.microsoft.com/office/drawing/2014/main" id="{0F1EB9C8-5610-5F42-ACA3-ACBD610838F7}"/>
              </a:ext>
            </a:extLst>
          </p:cNvPr>
          <p:cNvPicPr>
            <a:picLocks noChangeAspect="1"/>
          </p:cNvPicPr>
          <p:nvPr/>
        </p:nvPicPr>
        <p:blipFill>
          <a:blip r:embed="rId2"/>
          <a:stretch>
            <a:fillRect/>
          </a:stretch>
        </p:blipFill>
        <p:spPr>
          <a:xfrm>
            <a:off x="3231884" y="1752258"/>
            <a:ext cx="5728232" cy="3954328"/>
          </a:xfrm>
          <a:prstGeom prst="rect">
            <a:avLst/>
          </a:prstGeom>
        </p:spPr>
      </p:pic>
    </p:spTree>
    <p:extLst>
      <p:ext uri="{BB962C8B-B14F-4D97-AF65-F5344CB8AC3E}">
        <p14:creationId xmlns:p14="http://schemas.microsoft.com/office/powerpoint/2010/main" val="1568129131"/>
      </p:ext>
    </p:extLst>
  </p:cSld>
  <p:clrMapOvr>
    <a:masterClrMapping/>
  </p:clrMapOvr>
</p:sld>
</file>

<file path=ppt/theme/theme1.xml><?xml version="1.0" encoding="utf-8"?>
<a:theme xmlns:a="http://schemas.openxmlformats.org/drawingml/2006/main" name="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2535</TotalTime>
  <Words>1995</Words>
  <Application>Microsoft Office PowerPoint</Application>
  <PresentationFormat>Grand écran</PresentationFormat>
  <Paragraphs>326</Paragraphs>
  <Slides>47</Slides>
  <Notes>14</Notes>
  <HiddenSlides>7</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47</vt:i4>
      </vt:variant>
    </vt:vector>
  </HeadingPairs>
  <TitlesOfParts>
    <vt:vector size="53" baseType="lpstr">
      <vt:lpstr>ＭＳ Ｐゴシック</vt:lpstr>
      <vt:lpstr>Arial</vt:lpstr>
      <vt:lpstr>Calibri</vt:lpstr>
      <vt:lpstr>Verdana</vt:lpstr>
      <vt:lpstr>Wingdings</vt:lpstr>
      <vt:lpstr>Office Theme</vt:lpstr>
      <vt:lpstr>Greening EU Cooperation Toolbox</vt:lpstr>
      <vt:lpstr>Présentation PowerPoint</vt:lpstr>
      <vt:lpstr>Présentation PowerPoint</vt:lpstr>
      <vt:lpstr>Recap: get the design right!</vt:lpstr>
      <vt:lpstr>Présentation PowerPoint</vt:lpstr>
      <vt:lpstr>Recap: get the design right!</vt:lpstr>
      <vt:lpstr>Strategic Environmental Assessment</vt:lpstr>
      <vt:lpstr>Strategic Environmental Assessment</vt:lpstr>
      <vt:lpstr>EIA: we know what we want to assess</vt:lpstr>
      <vt:lpstr>Présentation PowerPoint</vt:lpstr>
      <vt:lpstr>SEA vis-à-vis EIA</vt:lpstr>
      <vt:lpstr>Our approach to SEA</vt:lpstr>
      <vt:lpstr>Our approach to SEA</vt:lpstr>
      <vt:lpstr>When can SEA be useful?</vt:lpstr>
      <vt:lpstr>SEA in the context of the  Global Gateway</vt:lpstr>
      <vt:lpstr>Présentation PowerPoint</vt:lpstr>
      <vt:lpstr>SEA of Rwanda’s agriculture  sector strategy – seizing opportunities</vt:lpstr>
      <vt:lpstr>Practical tips to get a SEA right!</vt:lpstr>
      <vt:lpstr>Environmental Impact Assessment</vt:lpstr>
      <vt:lpstr>Environmental Impact Assessment</vt:lpstr>
      <vt:lpstr>Basic facts</vt:lpstr>
      <vt:lpstr>EIA regulatory framework</vt:lpstr>
      <vt:lpstr>Main EIA steps</vt:lpstr>
      <vt:lpstr>Mitigation hierarchy</vt:lpstr>
      <vt:lpstr>Key contents to highlight</vt:lpstr>
      <vt:lpstr>Matrices</vt:lpstr>
      <vt:lpstr>Common shortcomings in EIA</vt:lpstr>
      <vt:lpstr>Environmental Management Plan (EMP)</vt:lpstr>
      <vt:lpstr>Présentation PowerPoint</vt:lpstr>
      <vt:lpstr>EIA – the role of the EU delegation</vt:lpstr>
      <vt:lpstr>EIA in the context of blending and guarantees</vt:lpstr>
      <vt:lpstr>Climate Risk Assessment</vt:lpstr>
      <vt:lpstr>Climate Risk Assessment</vt:lpstr>
      <vt:lpstr>CRA and EIA synergies</vt:lpstr>
      <vt:lpstr>Going beyond “climate-proofing”</vt:lpstr>
      <vt:lpstr>Environment &amp; Climate Risk Screening</vt:lpstr>
      <vt:lpstr>Environment &amp; climate risk screening</vt:lpstr>
      <vt:lpstr>Environment &amp; climate risk screening</vt:lpstr>
      <vt:lpstr>Environment &amp; climate risk screening</vt:lpstr>
      <vt:lpstr>Part A: SEA Screening</vt:lpstr>
      <vt:lpstr>Part A: SEA Screening</vt:lpstr>
      <vt:lpstr>Part B: EIA Screening</vt:lpstr>
      <vt:lpstr>Part C: CRA Screening</vt:lpstr>
      <vt:lpstr>Where to find the screening process?</vt:lpstr>
      <vt:lpstr>The Greening EU Cooperation Toolbox</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Greening EU Development Cooperation</dc:title>
  <dc:creator>Juan Palerm</dc:creator>
  <cp:lastModifiedBy>Patricia Rodriguez</cp:lastModifiedBy>
  <cp:revision>33</cp:revision>
  <dcterms:created xsi:type="dcterms:W3CDTF">2020-09-11T09:58:01Z</dcterms:created>
  <dcterms:modified xsi:type="dcterms:W3CDTF">2025-09-02T08:25:28Z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2023-04-02T10:17:31Z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0bec08d4-2ee0-421b-9dec-3520c2f295da</vt:lpwstr>
  </property>
  <property fmtid="{D5CDD505-2E9C-101B-9397-08002B2CF9AE}" pid="8" name="MSIP_Label_6bd9ddd1-4d20-43f6-abfa-fc3c07406f94_ContentBits">
    <vt:lpwstr>0</vt:lpwstr>
  </property>
</Properties>
</file>