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8" r:id="rId2"/>
    <p:sldId id="782" r:id="rId3"/>
    <p:sldId id="770" r:id="rId4"/>
    <p:sldId id="749" r:id="rId5"/>
    <p:sldId id="768" r:id="rId6"/>
    <p:sldId id="763" r:id="rId7"/>
    <p:sldId id="774" r:id="rId8"/>
    <p:sldId id="775" r:id="rId9"/>
    <p:sldId id="760" r:id="rId10"/>
    <p:sldId id="754" r:id="rId11"/>
    <p:sldId id="777" r:id="rId12"/>
    <p:sldId id="271" r:id="rId13"/>
    <p:sldId id="755" r:id="rId14"/>
    <p:sldId id="778" r:id="rId15"/>
    <p:sldId id="780" r:id="rId16"/>
    <p:sldId id="781" r:id="rId17"/>
    <p:sldId id="779" r:id="rId18"/>
    <p:sldId id="783" r:id="rId19"/>
    <p:sldId id="767" r:id="rId20"/>
    <p:sldId id="407" r:id="rId21"/>
    <p:sldId id="281" r:id="rId22"/>
    <p:sldId id="771" r:id="rId23"/>
    <p:sldId id="746" r:id="rId24"/>
    <p:sldId id="748" r:id="rId25"/>
    <p:sldId id="736" r:id="rId26"/>
    <p:sldId id="784" r:id="rId27"/>
    <p:sldId id="791" r:id="rId28"/>
    <p:sldId id="4388" r:id="rId29"/>
    <p:sldId id="4389" r:id="rId30"/>
    <p:sldId id="28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4B9C"/>
    <a:srgbClr val="CBC4BA"/>
    <a:srgbClr val="B1A79E"/>
    <a:srgbClr val="A5A29B"/>
    <a:srgbClr val="004494"/>
    <a:srgbClr val="0356B1"/>
    <a:srgbClr val="024EA2"/>
    <a:srgbClr val="035D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50" autoAdjust="0"/>
    <p:restoredTop sz="94863" autoAdjust="0"/>
  </p:normalViewPr>
  <p:slideViewPr>
    <p:cSldViewPr snapToGrid="0">
      <p:cViewPr varScale="1">
        <p:scale>
          <a:sx n="106" d="100"/>
          <a:sy n="106" d="100"/>
        </p:scale>
        <p:origin x="1304" y="488"/>
      </p:cViewPr>
      <p:guideLst>
        <p:guide orient="horz" pos="2092"/>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30388C-DA55-7544-AEF2-784673A92DA7}" type="doc">
      <dgm:prSet loTypeId="urn:microsoft.com/office/officeart/2005/8/layout/cycle2" loCatId="" qsTypeId="urn:microsoft.com/office/officeart/2005/8/quickstyle/simple3" qsCatId="simple" csTypeId="urn:microsoft.com/office/officeart/2005/8/colors/colorful1" csCatId="colorful" phldr="1"/>
      <dgm:spPr/>
      <dgm:t>
        <a:bodyPr/>
        <a:lstStyle/>
        <a:p>
          <a:endParaRPr lang="es-ES"/>
        </a:p>
      </dgm:t>
    </dgm:pt>
    <dgm:pt modelId="{3ADDB618-9AE5-D648-8382-456C0FC47ABE}">
      <dgm:prSet phldrT="[Texto]" custT="1"/>
      <dgm:spPr/>
      <dgm:t>
        <a:bodyPr/>
        <a:lstStyle/>
        <a:p>
          <a:r>
            <a:rPr lang="en-IE" sz="1600" b="1" noProof="0" dirty="0"/>
            <a:t>Strategic planning and fiscal frameworks</a:t>
          </a:r>
        </a:p>
      </dgm:t>
    </dgm:pt>
    <dgm:pt modelId="{FCD33D7F-192D-E249-8982-8DD03119EC92}" type="parTrans" cxnId="{CF0B18BC-085A-2F40-9904-44F0CF7E9F2B}">
      <dgm:prSet/>
      <dgm:spPr/>
      <dgm:t>
        <a:bodyPr/>
        <a:lstStyle/>
        <a:p>
          <a:endParaRPr lang="en-IE" sz="3600" noProof="0" dirty="0"/>
        </a:p>
      </dgm:t>
    </dgm:pt>
    <dgm:pt modelId="{52304F87-0EA2-514D-8334-54E938A6694B}" type="sibTrans" cxnId="{CF0B18BC-085A-2F40-9904-44F0CF7E9F2B}">
      <dgm:prSet custT="1"/>
      <dgm:spPr/>
      <dgm:t>
        <a:bodyPr/>
        <a:lstStyle/>
        <a:p>
          <a:endParaRPr lang="en-IE" sz="1100" noProof="0" dirty="0"/>
        </a:p>
      </dgm:t>
    </dgm:pt>
    <dgm:pt modelId="{8A43ECC9-9EEE-2F41-A7B9-5B2C9D33A41B}">
      <dgm:prSet phldrT="[Texto]" custT="1"/>
      <dgm:spPr/>
      <dgm:t>
        <a:bodyPr/>
        <a:lstStyle/>
        <a:p>
          <a:r>
            <a:rPr lang="en-IE" sz="1600" b="1" noProof="0" dirty="0"/>
            <a:t>Budget preparation</a:t>
          </a:r>
        </a:p>
      </dgm:t>
    </dgm:pt>
    <dgm:pt modelId="{ABC6B698-01D4-654D-B8EF-C0C641AAEBEA}" type="parTrans" cxnId="{82149F16-E19D-564F-B40A-D636FAE33DF6}">
      <dgm:prSet/>
      <dgm:spPr/>
      <dgm:t>
        <a:bodyPr/>
        <a:lstStyle/>
        <a:p>
          <a:endParaRPr lang="en-IE" sz="3600" noProof="0" dirty="0"/>
        </a:p>
      </dgm:t>
    </dgm:pt>
    <dgm:pt modelId="{3ED1A7DB-1B99-3C41-9DE9-785C2BEA6661}" type="sibTrans" cxnId="{82149F16-E19D-564F-B40A-D636FAE33DF6}">
      <dgm:prSet custT="1"/>
      <dgm:spPr/>
      <dgm:t>
        <a:bodyPr/>
        <a:lstStyle/>
        <a:p>
          <a:endParaRPr lang="en-IE" sz="1100" noProof="0" dirty="0"/>
        </a:p>
      </dgm:t>
    </dgm:pt>
    <dgm:pt modelId="{83366FC3-DE1D-2E40-B608-D815C0F09A20}">
      <dgm:prSet phldrT="[Texto]" custT="1"/>
      <dgm:spPr/>
      <dgm:t>
        <a:bodyPr/>
        <a:lstStyle/>
        <a:p>
          <a:r>
            <a:rPr lang="en-IE" sz="1600" b="1" noProof="0" dirty="0"/>
            <a:t>Budget execution and accounting</a:t>
          </a:r>
        </a:p>
      </dgm:t>
    </dgm:pt>
    <dgm:pt modelId="{23462D75-C97F-E649-B0AD-7499F1F7A13E}" type="parTrans" cxnId="{05EED4EE-14F9-0542-8A42-7063661C35E9}">
      <dgm:prSet/>
      <dgm:spPr/>
      <dgm:t>
        <a:bodyPr/>
        <a:lstStyle/>
        <a:p>
          <a:endParaRPr lang="en-IE" sz="3600" noProof="0" dirty="0"/>
        </a:p>
      </dgm:t>
    </dgm:pt>
    <dgm:pt modelId="{D4082D15-EEB7-A746-B507-C0D2D1E71C5C}" type="sibTrans" cxnId="{05EED4EE-14F9-0542-8A42-7063661C35E9}">
      <dgm:prSet custT="1"/>
      <dgm:spPr/>
      <dgm:t>
        <a:bodyPr/>
        <a:lstStyle/>
        <a:p>
          <a:endParaRPr lang="en-IE" sz="1100" noProof="0" dirty="0"/>
        </a:p>
      </dgm:t>
    </dgm:pt>
    <dgm:pt modelId="{4CC1FF7E-6C39-6A4F-B280-0C3A98C8E80C}">
      <dgm:prSet custT="1"/>
      <dgm:spPr/>
      <dgm:t>
        <a:bodyPr/>
        <a:lstStyle/>
        <a:p>
          <a:r>
            <a:rPr lang="en-IE" sz="1600" b="1" noProof="0" dirty="0"/>
            <a:t>Control and Audit</a:t>
          </a:r>
        </a:p>
      </dgm:t>
    </dgm:pt>
    <dgm:pt modelId="{8321F10F-E3DE-464E-A4FD-65D568956683}" type="parTrans" cxnId="{A8412DC3-571B-EF4A-97A3-B9426C519381}">
      <dgm:prSet/>
      <dgm:spPr/>
      <dgm:t>
        <a:bodyPr/>
        <a:lstStyle/>
        <a:p>
          <a:endParaRPr lang="en-IE" sz="3600" noProof="0" dirty="0"/>
        </a:p>
      </dgm:t>
    </dgm:pt>
    <dgm:pt modelId="{2F7CA740-378B-BC4E-8F54-187F0F598775}" type="sibTrans" cxnId="{A8412DC3-571B-EF4A-97A3-B9426C519381}">
      <dgm:prSet custT="1"/>
      <dgm:spPr/>
      <dgm:t>
        <a:bodyPr/>
        <a:lstStyle/>
        <a:p>
          <a:endParaRPr lang="en-IE" sz="1100" noProof="0" dirty="0"/>
        </a:p>
      </dgm:t>
    </dgm:pt>
    <dgm:pt modelId="{92AFA141-12F4-9946-AE1E-41561708A5BC}" type="pres">
      <dgm:prSet presAssocID="{B530388C-DA55-7544-AEF2-784673A92DA7}" presName="cycle" presStyleCnt="0">
        <dgm:presLayoutVars>
          <dgm:dir/>
          <dgm:resizeHandles val="exact"/>
        </dgm:presLayoutVars>
      </dgm:prSet>
      <dgm:spPr/>
    </dgm:pt>
    <dgm:pt modelId="{7B2014C8-9032-3642-AAB9-83E68E958EDC}" type="pres">
      <dgm:prSet presAssocID="{3ADDB618-9AE5-D648-8382-456C0FC47ABE}" presName="node" presStyleLbl="node1" presStyleIdx="0" presStyleCnt="4">
        <dgm:presLayoutVars>
          <dgm:bulletEnabled val="1"/>
        </dgm:presLayoutVars>
      </dgm:prSet>
      <dgm:spPr/>
    </dgm:pt>
    <dgm:pt modelId="{7F43AC25-68BD-BD49-BC63-A3C5165B53EE}" type="pres">
      <dgm:prSet presAssocID="{52304F87-0EA2-514D-8334-54E938A6694B}" presName="sibTrans" presStyleLbl="sibTrans2D1" presStyleIdx="0" presStyleCnt="4"/>
      <dgm:spPr/>
    </dgm:pt>
    <dgm:pt modelId="{78546964-934B-AC4A-9C36-FCBB7CC1E7C7}" type="pres">
      <dgm:prSet presAssocID="{52304F87-0EA2-514D-8334-54E938A6694B}" presName="connectorText" presStyleLbl="sibTrans2D1" presStyleIdx="0" presStyleCnt="4"/>
      <dgm:spPr/>
    </dgm:pt>
    <dgm:pt modelId="{0A3D990A-7106-9E4D-B6AD-34E202AA21CA}" type="pres">
      <dgm:prSet presAssocID="{8A43ECC9-9EEE-2F41-A7B9-5B2C9D33A41B}" presName="node" presStyleLbl="node1" presStyleIdx="1" presStyleCnt="4">
        <dgm:presLayoutVars>
          <dgm:bulletEnabled val="1"/>
        </dgm:presLayoutVars>
      </dgm:prSet>
      <dgm:spPr/>
    </dgm:pt>
    <dgm:pt modelId="{4F62B281-D9FC-F049-A8C8-4F0E3DC3461B}" type="pres">
      <dgm:prSet presAssocID="{3ED1A7DB-1B99-3C41-9DE9-785C2BEA6661}" presName="sibTrans" presStyleLbl="sibTrans2D1" presStyleIdx="1" presStyleCnt="4"/>
      <dgm:spPr/>
    </dgm:pt>
    <dgm:pt modelId="{C4E15D04-B5DD-704F-B8D2-E12E06079403}" type="pres">
      <dgm:prSet presAssocID="{3ED1A7DB-1B99-3C41-9DE9-785C2BEA6661}" presName="connectorText" presStyleLbl="sibTrans2D1" presStyleIdx="1" presStyleCnt="4"/>
      <dgm:spPr/>
    </dgm:pt>
    <dgm:pt modelId="{1E691A39-A80D-404E-96CC-CE5616A25EAD}" type="pres">
      <dgm:prSet presAssocID="{83366FC3-DE1D-2E40-B608-D815C0F09A20}" presName="node" presStyleLbl="node1" presStyleIdx="2" presStyleCnt="4">
        <dgm:presLayoutVars>
          <dgm:bulletEnabled val="1"/>
        </dgm:presLayoutVars>
      </dgm:prSet>
      <dgm:spPr/>
    </dgm:pt>
    <dgm:pt modelId="{7BE8548A-AA01-994A-9247-27A130215AA1}" type="pres">
      <dgm:prSet presAssocID="{D4082D15-EEB7-A746-B507-C0D2D1E71C5C}" presName="sibTrans" presStyleLbl="sibTrans2D1" presStyleIdx="2" presStyleCnt="4"/>
      <dgm:spPr/>
    </dgm:pt>
    <dgm:pt modelId="{A9294762-7526-BA46-9997-D5CA3AA84704}" type="pres">
      <dgm:prSet presAssocID="{D4082D15-EEB7-A746-B507-C0D2D1E71C5C}" presName="connectorText" presStyleLbl="sibTrans2D1" presStyleIdx="2" presStyleCnt="4"/>
      <dgm:spPr/>
    </dgm:pt>
    <dgm:pt modelId="{DED02FB1-F54F-B44F-BB4C-26055D56EF92}" type="pres">
      <dgm:prSet presAssocID="{4CC1FF7E-6C39-6A4F-B280-0C3A98C8E80C}" presName="node" presStyleLbl="node1" presStyleIdx="3" presStyleCnt="4">
        <dgm:presLayoutVars>
          <dgm:bulletEnabled val="1"/>
        </dgm:presLayoutVars>
      </dgm:prSet>
      <dgm:spPr/>
    </dgm:pt>
    <dgm:pt modelId="{1D6E2113-9D68-7D40-9AED-F635D07AAEC6}" type="pres">
      <dgm:prSet presAssocID="{2F7CA740-378B-BC4E-8F54-187F0F598775}" presName="sibTrans" presStyleLbl="sibTrans2D1" presStyleIdx="3" presStyleCnt="4"/>
      <dgm:spPr/>
    </dgm:pt>
    <dgm:pt modelId="{26249EAA-0286-1340-9661-844CFB91E8F1}" type="pres">
      <dgm:prSet presAssocID="{2F7CA740-378B-BC4E-8F54-187F0F598775}" presName="connectorText" presStyleLbl="sibTrans2D1" presStyleIdx="3" presStyleCnt="4"/>
      <dgm:spPr/>
    </dgm:pt>
  </dgm:ptLst>
  <dgm:cxnLst>
    <dgm:cxn modelId="{2F265D05-FC90-4148-A627-482788B0E3CB}" type="presOf" srcId="{4CC1FF7E-6C39-6A4F-B280-0C3A98C8E80C}" destId="{DED02FB1-F54F-B44F-BB4C-26055D56EF92}" srcOrd="0" destOrd="0" presId="urn:microsoft.com/office/officeart/2005/8/layout/cycle2"/>
    <dgm:cxn modelId="{207D6D0F-FD27-3D4E-A84E-6C111D8490E4}" type="presOf" srcId="{B530388C-DA55-7544-AEF2-784673A92DA7}" destId="{92AFA141-12F4-9946-AE1E-41561708A5BC}" srcOrd="0" destOrd="0" presId="urn:microsoft.com/office/officeart/2005/8/layout/cycle2"/>
    <dgm:cxn modelId="{82149F16-E19D-564F-B40A-D636FAE33DF6}" srcId="{B530388C-DA55-7544-AEF2-784673A92DA7}" destId="{8A43ECC9-9EEE-2F41-A7B9-5B2C9D33A41B}" srcOrd="1" destOrd="0" parTransId="{ABC6B698-01D4-654D-B8EF-C0C641AAEBEA}" sibTransId="{3ED1A7DB-1B99-3C41-9DE9-785C2BEA6661}"/>
    <dgm:cxn modelId="{0EE8F12C-9452-D849-82A8-FC0BCD70BDF2}" type="presOf" srcId="{83366FC3-DE1D-2E40-B608-D815C0F09A20}" destId="{1E691A39-A80D-404E-96CC-CE5616A25EAD}" srcOrd="0" destOrd="0" presId="urn:microsoft.com/office/officeart/2005/8/layout/cycle2"/>
    <dgm:cxn modelId="{D8369A37-15E6-1441-B3C3-3D4C342DA5C0}" type="presOf" srcId="{D4082D15-EEB7-A746-B507-C0D2D1E71C5C}" destId="{A9294762-7526-BA46-9997-D5CA3AA84704}" srcOrd="1" destOrd="0" presId="urn:microsoft.com/office/officeart/2005/8/layout/cycle2"/>
    <dgm:cxn modelId="{8C43EE45-33FB-994B-A1F2-95BA61D0D5A4}" type="presOf" srcId="{52304F87-0EA2-514D-8334-54E938A6694B}" destId="{78546964-934B-AC4A-9C36-FCBB7CC1E7C7}" srcOrd="1" destOrd="0" presId="urn:microsoft.com/office/officeart/2005/8/layout/cycle2"/>
    <dgm:cxn modelId="{397DB06B-C0EB-6249-BAB7-917518F5CE9C}" type="presOf" srcId="{2F7CA740-378B-BC4E-8F54-187F0F598775}" destId="{26249EAA-0286-1340-9661-844CFB91E8F1}" srcOrd="1" destOrd="0" presId="urn:microsoft.com/office/officeart/2005/8/layout/cycle2"/>
    <dgm:cxn modelId="{569B7E6C-88F3-8E43-864E-89172E8AF7EC}" type="presOf" srcId="{3ED1A7DB-1B99-3C41-9DE9-785C2BEA6661}" destId="{C4E15D04-B5DD-704F-B8D2-E12E06079403}" srcOrd="1" destOrd="0" presId="urn:microsoft.com/office/officeart/2005/8/layout/cycle2"/>
    <dgm:cxn modelId="{1382388D-C93A-A94A-ABE2-5DD9E04A905C}" type="presOf" srcId="{8A43ECC9-9EEE-2F41-A7B9-5B2C9D33A41B}" destId="{0A3D990A-7106-9E4D-B6AD-34E202AA21CA}" srcOrd="0" destOrd="0" presId="urn:microsoft.com/office/officeart/2005/8/layout/cycle2"/>
    <dgm:cxn modelId="{4C3DADA4-3062-434B-A85D-AB719C1F9902}" type="presOf" srcId="{3ADDB618-9AE5-D648-8382-456C0FC47ABE}" destId="{7B2014C8-9032-3642-AAB9-83E68E958EDC}" srcOrd="0" destOrd="0" presId="urn:microsoft.com/office/officeart/2005/8/layout/cycle2"/>
    <dgm:cxn modelId="{F4ADEFA9-074C-7745-8861-815A094EE643}" type="presOf" srcId="{D4082D15-EEB7-A746-B507-C0D2D1E71C5C}" destId="{7BE8548A-AA01-994A-9247-27A130215AA1}" srcOrd="0" destOrd="0" presId="urn:microsoft.com/office/officeart/2005/8/layout/cycle2"/>
    <dgm:cxn modelId="{CF0B18BC-085A-2F40-9904-44F0CF7E9F2B}" srcId="{B530388C-DA55-7544-AEF2-784673A92DA7}" destId="{3ADDB618-9AE5-D648-8382-456C0FC47ABE}" srcOrd="0" destOrd="0" parTransId="{FCD33D7F-192D-E249-8982-8DD03119EC92}" sibTransId="{52304F87-0EA2-514D-8334-54E938A6694B}"/>
    <dgm:cxn modelId="{A8412DC3-571B-EF4A-97A3-B9426C519381}" srcId="{B530388C-DA55-7544-AEF2-784673A92DA7}" destId="{4CC1FF7E-6C39-6A4F-B280-0C3A98C8E80C}" srcOrd="3" destOrd="0" parTransId="{8321F10F-E3DE-464E-A4FD-65D568956683}" sibTransId="{2F7CA740-378B-BC4E-8F54-187F0F598775}"/>
    <dgm:cxn modelId="{A23416D9-3423-FF41-879F-7186BB123345}" type="presOf" srcId="{52304F87-0EA2-514D-8334-54E938A6694B}" destId="{7F43AC25-68BD-BD49-BC63-A3C5165B53EE}" srcOrd="0" destOrd="0" presId="urn:microsoft.com/office/officeart/2005/8/layout/cycle2"/>
    <dgm:cxn modelId="{567D0BE9-1DA2-144B-9092-A66E382F065D}" type="presOf" srcId="{2F7CA740-378B-BC4E-8F54-187F0F598775}" destId="{1D6E2113-9D68-7D40-9AED-F635D07AAEC6}" srcOrd="0" destOrd="0" presId="urn:microsoft.com/office/officeart/2005/8/layout/cycle2"/>
    <dgm:cxn modelId="{2A2C71E9-CF37-EF4F-BAC5-F15227547272}" type="presOf" srcId="{3ED1A7DB-1B99-3C41-9DE9-785C2BEA6661}" destId="{4F62B281-D9FC-F049-A8C8-4F0E3DC3461B}" srcOrd="0" destOrd="0" presId="urn:microsoft.com/office/officeart/2005/8/layout/cycle2"/>
    <dgm:cxn modelId="{05EED4EE-14F9-0542-8A42-7063661C35E9}" srcId="{B530388C-DA55-7544-AEF2-784673A92DA7}" destId="{83366FC3-DE1D-2E40-B608-D815C0F09A20}" srcOrd="2" destOrd="0" parTransId="{23462D75-C97F-E649-B0AD-7499F1F7A13E}" sibTransId="{D4082D15-EEB7-A746-B507-C0D2D1E71C5C}"/>
    <dgm:cxn modelId="{D865C9EA-A1B9-1F48-96A0-3140118D4E6D}" type="presParOf" srcId="{92AFA141-12F4-9946-AE1E-41561708A5BC}" destId="{7B2014C8-9032-3642-AAB9-83E68E958EDC}" srcOrd="0" destOrd="0" presId="urn:microsoft.com/office/officeart/2005/8/layout/cycle2"/>
    <dgm:cxn modelId="{46CE1DA4-0286-D74A-9483-B92341D8253B}" type="presParOf" srcId="{92AFA141-12F4-9946-AE1E-41561708A5BC}" destId="{7F43AC25-68BD-BD49-BC63-A3C5165B53EE}" srcOrd="1" destOrd="0" presId="urn:microsoft.com/office/officeart/2005/8/layout/cycle2"/>
    <dgm:cxn modelId="{E8C98C0A-80C0-334A-8271-F490A193AB62}" type="presParOf" srcId="{7F43AC25-68BD-BD49-BC63-A3C5165B53EE}" destId="{78546964-934B-AC4A-9C36-FCBB7CC1E7C7}" srcOrd="0" destOrd="0" presId="urn:microsoft.com/office/officeart/2005/8/layout/cycle2"/>
    <dgm:cxn modelId="{087E3CBF-15C9-7D45-81F8-A598A5D4D568}" type="presParOf" srcId="{92AFA141-12F4-9946-AE1E-41561708A5BC}" destId="{0A3D990A-7106-9E4D-B6AD-34E202AA21CA}" srcOrd="2" destOrd="0" presId="urn:microsoft.com/office/officeart/2005/8/layout/cycle2"/>
    <dgm:cxn modelId="{97182523-4C3B-9E4D-8A42-700502C6963E}" type="presParOf" srcId="{92AFA141-12F4-9946-AE1E-41561708A5BC}" destId="{4F62B281-D9FC-F049-A8C8-4F0E3DC3461B}" srcOrd="3" destOrd="0" presId="urn:microsoft.com/office/officeart/2005/8/layout/cycle2"/>
    <dgm:cxn modelId="{8F3C97A3-A746-C04F-8EEF-86E65091CDE4}" type="presParOf" srcId="{4F62B281-D9FC-F049-A8C8-4F0E3DC3461B}" destId="{C4E15D04-B5DD-704F-B8D2-E12E06079403}" srcOrd="0" destOrd="0" presId="urn:microsoft.com/office/officeart/2005/8/layout/cycle2"/>
    <dgm:cxn modelId="{E4C711C7-E6AE-F048-9774-52DF4F79FB5D}" type="presParOf" srcId="{92AFA141-12F4-9946-AE1E-41561708A5BC}" destId="{1E691A39-A80D-404E-96CC-CE5616A25EAD}" srcOrd="4" destOrd="0" presId="urn:microsoft.com/office/officeart/2005/8/layout/cycle2"/>
    <dgm:cxn modelId="{10DE9AA5-79F3-944D-8531-494FAEB9321D}" type="presParOf" srcId="{92AFA141-12F4-9946-AE1E-41561708A5BC}" destId="{7BE8548A-AA01-994A-9247-27A130215AA1}" srcOrd="5" destOrd="0" presId="urn:microsoft.com/office/officeart/2005/8/layout/cycle2"/>
    <dgm:cxn modelId="{9525E61C-E8A2-3B43-B36E-3ED862C9D3B8}" type="presParOf" srcId="{7BE8548A-AA01-994A-9247-27A130215AA1}" destId="{A9294762-7526-BA46-9997-D5CA3AA84704}" srcOrd="0" destOrd="0" presId="urn:microsoft.com/office/officeart/2005/8/layout/cycle2"/>
    <dgm:cxn modelId="{61575846-D97D-B049-822B-6686768EC249}" type="presParOf" srcId="{92AFA141-12F4-9946-AE1E-41561708A5BC}" destId="{DED02FB1-F54F-B44F-BB4C-26055D56EF92}" srcOrd="6" destOrd="0" presId="urn:microsoft.com/office/officeart/2005/8/layout/cycle2"/>
    <dgm:cxn modelId="{D78FCCC2-B73C-2F46-85F3-D8882B5940AA}" type="presParOf" srcId="{92AFA141-12F4-9946-AE1E-41561708A5BC}" destId="{1D6E2113-9D68-7D40-9AED-F635D07AAEC6}" srcOrd="7" destOrd="0" presId="urn:microsoft.com/office/officeart/2005/8/layout/cycle2"/>
    <dgm:cxn modelId="{4FBF3E83-8DD6-4740-92EA-9A51B860CCEB}" type="presParOf" srcId="{1D6E2113-9D68-7D40-9AED-F635D07AAEC6}" destId="{26249EAA-0286-1340-9661-844CFB91E8F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C5A35E-CB2C-4D66-BFFB-6229D876FD45}" type="doc">
      <dgm:prSet loTypeId="urn:microsoft.com/office/officeart/2008/layout/VerticalCurvedList" loCatId="list" qsTypeId="urn:microsoft.com/office/officeart/2005/8/quickstyle/simple5" qsCatId="simple" csTypeId="urn:microsoft.com/office/officeart/2005/8/colors/accent1_5" csCatId="accent1" phldr="1"/>
      <dgm:spPr/>
      <dgm:t>
        <a:bodyPr/>
        <a:lstStyle/>
        <a:p>
          <a:endParaRPr lang="en-GB"/>
        </a:p>
      </dgm:t>
    </dgm:pt>
    <dgm:pt modelId="{74F48805-016F-4AE0-8ABC-677938AA9C74}">
      <dgm:prSet phldrT="[Text]"/>
      <dgm:spPr/>
      <dgm:t>
        <a:bodyPr/>
        <a:lstStyle/>
        <a:p>
          <a:r>
            <a:rPr lang="en-GB" dirty="0"/>
            <a:t>National/sectoral policies and reforms</a:t>
          </a:r>
        </a:p>
      </dgm:t>
    </dgm:pt>
    <dgm:pt modelId="{DDD9B7D8-7B5E-4879-8424-0B375A4B1F50}" type="parTrans" cxnId="{5C81E65D-0A44-45FF-9DFF-B68D177A6500}">
      <dgm:prSet/>
      <dgm:spPr/>
      <dgm:t>
        <a:bodyPr/>
        <a:lstStyle/>
        <a:p>
          <a:endParaRPr lang="en-GB"/>
        </a:p>
      </dgm:t>
    </dgm:pt>
    <dgm:pt modelId="{B29BEE8C-A60E-4A61-A66A-625AAF83E0BD}" type="sibTrans" cxnId="{5C81E65D-0A44-45FF-9DFF-B68D177A6500}">
      <dgm:prSet/>
      <dgm:spPr/>
      <dgm:t>
        <a:bodyPr/>
        <a:lstStyle/>
        <a:p>
          <a:endParaRPr lang="en-GB"/>
        </a:p>
      </dgm:t>
    </dgm:pt>
    <dgm:pt modelId="{625F02A5-A629-4BD6-B2E5-D876D78BFB0C}">
      <dgm:prSet phldrT="[Text]"/>
      <dgm:spPr/>
      <dgm:t>
        <a:bodyPr/>
        <a:lstStyle/>
        <a:p>
          <a:r>
            <a:rPr lang="en-GB" dirty="0"/>
            <a:t>Macro-economic policies</a:t>
          </a:r>
        </a:p>
      </dgm:t>
    </dgm:pt>
    <dgm:pt modelId="{219192A3-7243-4734-B559-967F8E422EF3}" type="parTrans" cxnId="{C4557A35-66CF-4956-A024-88992123279E}">
      <dgm:prSet/>
      <dgm:spPr/>
      <dgm:t>
        <a:bodyPr/>
        <a:lstStyle/>
        <a:p>
          <a:endParaRPr lang="en-GB"/>
        </a:p>
      </dgm:t>
    </dgm:pt>
    <dgm:pt modelId="{5C789C28-79B7-4C8A-97D8-EA6F388B9479}" type="sibTrans" cxnId="{C4557A35-66CF-4956-A024-88992123279E}">
      <dgm:prSet/>
      <dgm:spPr/>
      <dgm:t>
        <a:bodyPr/>
        <a:lstStyle/>
        <a:p>
          <a:endParaRPr lang="en-GB"/>
        </a:p>
      </dgm:t>
    </dgm:pt>
    <dgm:pt modelId="{D1B57575-6369-43D9-BB9A-FA11DB3D3C47}">
      <dgm:prSet phldrT="[Text]"/>
      <dgm:spPr/>
      <dgm:t>
        <a:bodyPr/>
        <a:lstStyle/>
        <a:p>
          <a:r>
            <a:rPr lang="en-GB" dirty="0"/>
            <a:t>Public finance management</a:t>
          </a:r>
        </a:p>
      </dgm:t>
    </dgm:pt>
    <dgm:pt modelId="{161045DA-BC73-48DF-82FD-5A558BA1A60D}" type="parTrans" cxnId="{95FA8959-C348-4104-9076-A1FCCC26780B}">
      <dgm:prSet/>
      <dgm:spPr/>
      <dgm:t>
        <a:bodyPr/>
        <a:lstStyle/>
        <a:p>
          <a:endParaRPr lang="en-GB"/>
        </a:p>
      </dgm:t>
    </dgm:pt>
    <dgm:pt modelId="{62EB50C7-66AD-4AE5-A48E-9D79C365D8EE}" type="sibTrans" cxnId="{95FA8959-C348-4104-9076-A1FCCC26780B}">
      <dgm:prSet/>
      <dgm:spPr/>
      <dgm:t>
        <a:bodyPr/>
        <a:lstStyle/>
        <a:p>
          <a:endParaRPr lang="en-GB"/>
        </a:p>
      </dgm:t>
    </dgm:pt>
    <dgm:pt modelId="{C8F74E3F-E686-4AA8-93F5-35F4DFE801D2}">
      <dgm:prSet phldrT="[Text]"/>
      <dgm:spPr/>
      <dgm:t>
        <a:bodyPr/>
        <a:lstStyle/>
        <a:p>
          <a:r>
            <a:rPr lang="en-GB" dirty="0"/>
            <a:t>Transparency and oversight of the budget</a:t>
          </a:r>
        </a:p>
      </dgm:t>
    </dgm:pt>
    <dgm:pt modelId="{7D9B89AE-24E5-45BB-B978-4471ADA79E04}" type="parTrans" cxnId="{15B89771-D5F8-4DBA-812D-106481415594}">
      <dgm:prSet/>
      <dgm:spPr/>
      <dgm:t>
        <a:bodyPr/>
        <a:lstStyle/>
        <a:p>
          <a:endParaRPr lang="en-GB"/>
        </a:p>
      </dgm:t>
    </dgm:pt>
    <dgm:pt modelId="{2181042D-17B3-4155-A40D-F373FB476A9A}" type="sibTrans" cxnId="{15B89771-D5F8-4DBA-812D-106481415594}">
      <dgm:prSet/>
      <dgm:spPr/>
      <dgm:t>
        <a:bodyPr/>
        <a:lstStyle/>
        <a:p>
          <a:endParaRPr lang="en-GB"/>
        </a:p>
      </dgm:t>
    </dgm:pt>
    <dgm:pt modelId="{C6BCC8CF-4CA0-4825-9D5A-74956D0A7E85}" type="pres">
      <dgm:prSet presAssocID="{0BC5A35E-CB2C-4D66-BFFB-6229D876FD45}" presName="Name0" presStyleCnt="0">
        <dgm:presLayoutVars>
          <dgm:chMax val="7"/>
          <dgm:chPref val="7"/>
          <dgm:dir/>
        </dgm:presLayoutVars>
      </dgm:prSet>
      <dgm:spPr/>
    </dgm:pt>
    <dgm:pt modelId="{4373FB4B-114F-4DD0-9830-648A3363F125}" type="pres">
      <dgm:prSet presAssocID="{0BC5A35E-CB2C-4D66-BFFB-6229D876FD45}" presName="Name1" presStyleCnt="0"/>
      <dgm:spPr/>
    </dgm:pt>
    <dgm:pt modelId="{18CD1C73-2B65-48FA-939C-9A4CC31A6657}" type="pres">
      <dgm:prSet presAssocID="{0BC5A35E-CB2C-4D66-BFFB-6229D876FD45}" presName="cycle" presStyleCnt="0"/>
      <dgm:spPr/>
    </dgm:pt>
    <dgm:pt modelId="{93A6901D-4C2F-4F91-B944-9B290882217A}" type="pres">
      <dgm:prSet presAssocID="{0BC5A35E-CB2C-4D66-BFFB-6229D876FD45}" presName="srcNode" presStyleLbl="node1" presStyleIdx="0" presStyleCnt="4"/>
      <dgm:spPr/>
    </dgm:pt>
    <dgm:pt modelId="{D64EABE8-B2B7-4027-8AD0-0026E0D09C14}" type="pres">
      <dgm:prSet presAssocID="{0BC5A35E-CB2C-4D66-BFFB-6229D876FD45}" presName="conn" presStyleLbl="parChTrans1D2" presStyleIdx="0" presStyleCnt="1"/>
      <dgm:spPr/>
    </dgm:pt>
    <dgm:pt modelId="{917F7C81-6964-4065-A591-FAC436F1ADA9}" type="pres">
      <dgm:prSet presAssocID="{0BC5A35E-CB2C-4D66-BFFB-6229D876FD45}" presName="extraNode" presStyleLbl="node1" presStyleIdx="0" presStyleCnt="4"/>
      <dgm:spPr/>
    </dgm:pt>
    <dgm:pt modelId="{3E1F0A66-14CA-49A7-A80C-47F430D0C31C}" type="pres">
      <dgm:prSet presAssocID="{0BC5A35E-CB2C-4D66-BFFB-6229D876FD45}" presName="dstNode" presStyleLbl="node1" presStyleIdx="0" presStyleCnt="4"/>
      <dgm:spPr/>
    </dgm:pt>
    <dgm:pt modelId="{544ADBE3-9243-FE40-9EB1-DBDC2F1A0A49}" type="pres">
      <dgm:prSet presAssocID="{625F02A5-A629-4BD6-B2E5-D876D78BFB0C}" presName="text_1" presStyleLbl="node1" presStyleIdx="0" presStyleCnt="4">
        <dgm:presLayoutVars>
          <dgm:bulletEnabled val="1"/>
        </dgm:presLayoutVars>
      </dgm:prSet>
      <dgm:spPr/>
    </dgm:pt>
    <dgm:pt modelId="{6B1200F0-A4CC-444E-A175-11D1CB27136C}" type="pres">
      <dgm:prSet presAssocID="{625F02A5-A629-4BD6-B2E5-D876D78BFB0C}" presName="accent_1" presStyleCnt="0"/>
      <dgm:spPr/>
    </dgm:pt>
    <dgm:pt modelId="{101C766F-D3A2-4F0A-89DC-2112ABF0CC65}" type="pres">
      <dgm:prSet presAssocID="{625F02A5-A629-4BD6-B2E5-D876D78BFB0C}" presName="accentRepeatNode" presStyleLbl="solidFgAcc1" presStyleIdx="0" presStyleCnt="4"/>
      <dgm:spPr/>
    </dgm:pt>
    <dgm:pt modelId="{EC0038A6-639D-2141-B9BB-8F3DBBB86CBF}" type="pres">
      <dgm:prSet presAssocID="{C8F74E3F-E686-4AA8-93F5-35F4DFE801D2}" presName="text_2" presStyleLbl="node1" presStyleIdx="1" presStyleCnt="4">
        <dgm:presLayoutVars>
          <dgm:bulletEnabled val="1"/>
        </dgm:presLayoutVars>
      </dgm:prSet>
      <dgm:spPr/>
    </dgm:pt>
    <dgm:pt modelId="{4E6F11DF-4487-824A-9679-135D199BD30F}" type="pres">
      <dgm:prSet presAssocID="{C8F74E3F-E686-4AA8-93F5-35F4DFE801D2}" presName="accent_2" presStyleCnt="0"/>
      <dgm:spPr/>
    </dgm:pt>
    <dgm:pt modelId="{C80EA388-8E58-42B7-8CCC-090AED7D920C}" type="pres">
      <dgm:prSet presAssocID="{C8F74E3F-E686-4AA8-93F5-35F4DFE801D2}" presName="accentRepeatNode" presStyleLbl="solidFgAcc1" presStyleIdx="1" presStyleCnt="4"/>
      <dgm:spPr/>
    </dgm:pt>
    <dgm:pt modelId="{675B2F86-95C6-3845-B091-9149D112A40D}" type="pres">
      <dgm:prSet presAssocID="{D1B57575-6369-43D9-BB9A-FA11DB3D3C47}" presName="text_3" presStyleLbl="node1" presStyleIdx="2" presStyleCnt="4">
        <dgm:presLayoutVars>
          <dgm:bulletEnabled val="1"/>
        </dgm:presLayoutVars>
      </dgm:prSet>
      <dgm:spPr/>
    </dgm:pt>
    <dgm:pt modelId="{F1BAE991-B0AC-784A-B72F-08BABF0C97EA}" type="pres">
      <dgm:prSet presAssocID="{D1B57575-6369-43D9-BB9A-FA11DB3D3C47}" presName="accent_3" presStyleCnt="0"/>
      <dgm:spPr/>
    </dgm:pt>
    <dgm:pt modelId="{1025471E-045E-41D0-B170-AA494EE5B9DE}" type="pres">
      <dgm:prSet presAssocID="{D1B57575-6369-43D9-BB9A-FA11DB3D3C47}" presName="accentRepeatNode" presStyleLbl="solidFgAcc1" presStyleIdx="2" presStyleCnt="4"/>
      <dgm:spPr/>
    </dgm:pt>
    <dgm:pt modelId="{FD5C72D3-7066-8A4F-B753-2F83A7B6FD7F}" type="pres">
      <dgm:prSet presAssocID="{74F48805-016F-4AE0-8ABC-677938AA9C74}" presName="text_4" presStyleLbl="node1" presStyleIdx="3" presStyleCnt="4">
        <dgm:presLayoutVars>
          <dgm:bulletEnabled val="1"/>
        </dgm:presLayoutVars>
      </dgm:prSet>
      <dgm:spPr/>
    </dgm:pt>
    <dgm:pt modelId="{433DDEC6-7139-284B-AF5E-F1083BBA2C1F}" type="pres">
      <dgm:prSet presAssocID="{74F48805-016F-4AE0-8ABC-677938AA9C74}" presName="accent_4" presStyleCnt="0"/>
      <dgm:spPr/>
    </dgm:pt>
    <dgm:pt modelId="{E7EA1BEF-714C-4232-95EC-6693F6B550E2}" type="pres">
      <dgm:prSet presAssocID="{74F48805-016F-4AE0-8ABC-677938AA9C74}" presName="accentRepeatNode" presStyleLbl="solidFgAcc1" presStyleIdx="3" presStyleCnt="4"/>
      <dgm:spPr/>
    </dgm:pt>
  </dgm:ptLst>
  <dgm:cxnLst>
    <dgm:cxn modelId="{FF7C242B-5459-234F-B446-F7440BD598F0}" type="presOf" srcId="{625F02A5-A629-4BD6-B2E5-D876D78BFB0C}" destId="{544ADBE3-9243-FE40-9EB1-DBDC2F1A0A49}" srcOrd="0" destOrd="0" presId="urn:microsoft.com/office/officeart/2008/layout/VerticalCurvedList"/>
    <dgm:cxn modelId="{C4557A35-66CF-4956-A024-88992123279E}" srcId="{0BC5A35E-CB2C-4D66-BFFB-6229D876FD45}" destId="{625F02A5-A629-4BD6-B2E5-D876D78BFB0C}" srcOrd="0" destOrd="0" parTransId="{219192A3-7243-4734-B559-967F8E422EF3}" sibTransId="{5C789C28-79B7-4C8A-97D8-EA6F388B9479}"/>
    <dgm:cxn modelId="{87E6F451-CBCD-5C4E-8D76-033166DD74A4}" type="presOf" srcId="{5C789C28-79B7-4C8A-97D8-EA6F388B9479}" destId="{D64EABE8-B2B7-4027-8AD0-0026E0D09C14}" srcOrd="0" destOrd="0" presId="urn:microsoft.com/office/officeart/2008/layout/VerticalCurvedList"/>
    <dgm:cxn modelId="{1A355856-851E-EA4E-B652-0A66E7C0DC6B}" type="presOf" srcId="{74F48805-016F-4AE0-8ABC-677938AA9C74}" destId="{FD5C72D3-7066-8A4F-B753-2F83A7B6FD7F}" srcOrd="0" destOrd="0" presId="urn:microsoft.com/office/officeart/2008/layout/VerticalCurvedList"/>
    <dgm:cxn modelId="{95FA8959-C348-4104-9076-A1FCCC26780B}" srcId="{0BC5A35E-CB2C-4D66-BFFB-6229D876FD45}" destId="{D1B57575-6369-43D9-BB9A-FA11DB3D3C47}" srcOrd="2" destOrd="0" parTransId="{161045DA-BC73-48DF-82FD-5A558BA1A60D}" sibTransId="{62EB50C7-66AD-4AE5-A48E-9D79C365D8EE}"/>
    <dgm:cxn modelId="{5C81E65D-0A44-45FF-9DFF-B68D177A6500}" srcId="{0BC5A35E-CB2C-4D66-BFFB-6229D876FD45}" destId="{74F48805-016F-4AE0-8ABC-677938AA9C74}" srcOrd="3" destOrd="0" parTransId="{DDD9B7D8-7B5E-4879-8424-0B375A4B1F50}" sibTransId="{B29BEE8C-A60E-4A61-A66A-625AAF83E0BD}"/>
    <dgm:cxn modelId="{15B89771-D5F8-4DBA-812D-106481415594}" srcId="{0BC5A35E-CB2C-4D66-BFFB-6229D876FD45}" destId="{C8F74E3F-E686-4AA8-93F5-35F4DFE801D2}" srcOrd="1" destOrd="0" parTransId="{7D9B89AE-24E5-45BB-B978-4471ADA79E04}" sibTransId="{2181042D-17B3-4155-A40D-F373FB476A9A}"/>
    <dgm:cxn modelId="{E2DB30A3-7BFB-B847-96E0-220FEEB63BB6}" type="presOf" srcId="{D1B57575-6369-43D9-BB9A-FA11DB3D3C47}" destId="{675B2F86-95C6-3845-B091-9149D112A40D}" srcOrd="0" destOrd="0" presId="urn:microsoft.com/office/officeart/2008/layout/VerticalCurvedList"/>
    <dgm:cxn modelId="{F7E3D3BA-FA61-D344-ABED-1EBB5FB7CB6D}" type="presOf" srcId="{C8F74E3F-E686-4AA8-93F5-35F4DFE801D2}" destId="{EC0038A6-639D-2141-B9BB-8F3DBBB86CBF}" srcOrd="0" destOrd="0" presId="urn:microsoft.com/office/officeart/2008/layout/VerticalCurvedList"/>
    <dgm:cxn modelId="{2DB692EB-B90B-4CD8-A570-024B77E239DD}" type="presOf" srcId="{0BC5A35E-CB2C-4D66-BFFB-6229D876FD45}" destId="{C6BCC8CF-4CA0-4825-9D5A-74956D0A7E85}" srcOrd="0" destOrd="0" presId="urn:microsoft.com/office/officeart/2008/layout/VerticalCurvedList"/>
    <dgm:cxn modelId="{68F2BBE9-CACA-234D-8343-F5B62533D35D}" type="presParOf" srcId="{C6BCC8CF-4CA0-4825-9D5A-74956D0A7E85}" destId="{4373FB4B-114F-4DD0-9830-648A3363F125}" srcOrd="0" destOrd="0" presId="urn:microsoft.com/office/officeart/2008/layout/VerticalCurvedList"/>
    <dgm:cxn modelId="{60D6EB61-4158-CA48-B405-D4F52B15FDEC}" type="presParOf" srcId="{4373FB4B-114F-4DD0-9830-648A3363F125}" destId="{18CD1C73-2B65-48FA-939C-9A4CC31A6657}" srcOrd="0" destOrd="0" presId="urn:microsoft.com/office/officeart/2008/layout/VerticalCurvedList"/>
    <dgm:cxn modelId="{E3A20C65-03E3-CD42-91E6-5CDDD9623712}" type="presParOf" srcId="{18CD1C73-2B65-48FA-939C-9A4CC31A6657}" destId="{93A6901D-4C2F-4F91-B944-9B290882217A}" srcOrd="0" destOrd="0" presId="urn:microsoft.com/office/officeart/2008/layout/VerticalCurvedList"/>
    <dgm:cxn modelId="{140AA847-7EBC-6040-B57D-3848F1B1C3E8}" type="presParOf" srcId="{18CD1C73-2B65-48FA-939C-9A4CC31A6657}" destId="{D64EABE8-B2B7-4027-8AD0-0026E0D09C14}" srcOrd="1" destOrd="0" presId="urn:microsoft.com/office/officeart/2008/layout/VerticalCurvedList"/>
    <dgm:cxn modelId="{848669B5-5D55-AF4B-A743-DF022325CF86}" type="presParOf" srcId="{18CD1C73-2B65-48FA-939C-9A4CC31A6657}" destId="{917F7C81-6964-4065-A591-FAC436F1ADA9}" srcOrd="2" destOrd="0" presId="urn:microsoft.com/office/officeart/2008/layout/VerticalCurvedList"/>
    <dgm:cxn modelId="{5F5BA0E7-C6CB-2B42-9985-E998A84AD4E6}" type="presParOf" srcId="{18CD1C73-2B65-48FA-939C-9A4CC31A6657}" destId="{3E1F0A66-14CA-49A7-A80C-47F430D0C31C}" srcOrd="3" destOrd="0" presId="urn:microsoft.com/office/officeart/2008/layout/VerticalCurvedList"/>
    <dgm:cxn modelId="{03C9F0C8-8E93-E044-9C9D-24153FB35CE1}" type="presParOf" srcId="{4373FB4B-114F-4DD0-9830-648A3363F125}" destId="{544ADBE3-9243-FE40-9EB1-DBDC2F1A0A49}" srcOrd="1" destOrd="0" presId="urn:microsoft.com/office/officeart/2008/layout/VerticalCurvedList"/>
    <dgm:cxn modelId="{3F3C33F2-4A9A-1144-9967-367E33039F61}" type="presParOf" srcId="{4373FB4B-114F-4DD0-9830-648A3363F125}" destId="{6B1200F0-A4CC-444E-A175-11D1CB27136C}" srcOrd="2" destOrd="0" presId="urn:microsoft.com/office/officeart/2008/layout/VerticalCurvedList"/>
    <dgm:cxn modelId="{2B96B809-359D-374C-BF34-24ADAB256650}" type="presParOf" srcId="{6B1200F0-A4CC-444E-A175-11D1CB27136C}" destId="{101C766F-D3A2-4F0A-89DC-2112ABF0CC65}" srcOrd="0" destOrd="0" presId="urn:microsoft.com/office/officeart/2008/layout/VerticalCurvedList"/>
    <dgm:cxn modelId="{8E01DAC7-ED37-1343-89B8-DF965082A0DF}" type="presParOf" srcId="{4373FB4B-114F-4DD0-9830-648A3363F125}" destId="{EC0038A6-639D-2141-B9BB-8F3DBBB86CBF}" srcOrd="3" destOrd="0" presId="urn:microsoft.com/office/officeart/2008/layout/VerticalCurvedList"/>
    <dgm:cxn modelId="{F54C6F65-EBC6-7840-81BE-3F334F217028}" type="presParOf" srcId="{4373FB4B-114F-4DD0-9830-648A3363F125}" destId="{4E6F11DF-4487-824A-9679-135D199BD30F}" srcOrd="4" destOrd="0" presId="urn:microsoft.com/office/officeart/2008/layout/VerticalCurvedList"/>
    <dgm:cxn modelId="{3CEBF397-DB0E-4B4A-9EBF-4687D4D7A9A7}" type="presParOf" srcId="{4E6F11DF-4487-824A-9679-135D199BD30F}" destId="{C80EA388-8E58-42B7-8CCC-090AED7D920C}" srcOrd="0" destOrd="0" presId="urn:microsoft.com/office/officeart/2008/layout/VerticalCurvedList"/>
    <dgm:cxn modelId="{AB7BE763-3D1A-2640-8B2A-9D25D3727E53}" type="presParOf" srcId="{4373FB4B-114F-4DD0-9830-648A3363F125}" destId="{675B2F86-95C6-3845-B091-9149D112A40D}" srcOrd="5" destOrd="0" presId="urn:microsoft.com/office/officeart/2008/layout/VerticalCurvedList"/>
    <dgm:cxn modelId="{F177EEE1-961B-9D41-B912-D20D7B48C8F7}" type="presParOf" srcId="{4373FB4B-114F-4DD0-9830-648A3363F125}" destId="{F1BAE991-B0AC-784A-B72F-08BABF0C97EA}" srcOrd="6" destOrd="0" presId="urn:microsoft.com/office/officeart/2008/layout/VerticalCurvedList"/>
    <dgm:cxn modelId="{7AE637D9-232F-EB42-BC62-8A556B9733F5}" type="presParOf" srcId="{F1BAE991-B0AC-784A-B72F-08BABF0C97EA}" destId="{1025471E-045E-41D0-B170-AA494EE5B9DE}" srcOrd="0" destOrd="0" presId="urn:microsoft.com/office/officeart/2008/layout/VerticalCurvedList"/>
    <dgm:cxn modelId="{7E0046F3-19B9-444A-9160-C843F008C3DA}" type="presParOf" srcId="{4373FB4B-114F-4DD0-9830-648A3363F125}" destId="{FD5C72D3-7066-8A4F-B753-2F83A7B6FD7F}" srcOrd="7" destOrd="0" presId="urn:microsoft.com/office/officeart/2008/layout/VerticalCurvedList"/>
    <dgm:cxn modelId="{510FE4CD-233A-4F4F-9202-C7706583DA97}" type="presParOf" srcId="{4373FB4B-114F-4DD0-9830-648A3363F125}" destId="{433DDEC6-7139-284B-AF5E-F1083BBA2C1F}" srcOrd="8" destOrd="0" presId="urn:microsoft.com/office/officeart/2008/layout/VerticalCurvedList"/>
    <dgm:cxn modelId="{66BA0562-86F4-E449-ADF7-D0E4C316B46B}" type="presParOf" srcId="{433DDEC6-7139-284B-AF5E-F1083BBA2C1F}" destId="{E7EA1BEF-714C-4232-95EC-6693F6B550E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ADB661-C5C8-6842-B97E-8D815503E0B2}" type="doc">
      <dgm:prSet loTypeId="urn:microsoft.com/office/officeart/2009/layout/CircleArrowProcess" loCatId="" qsTypeId="urn:microsoft.com/office/officeart/2005/8/quickstyle/simple1" qsCatId="simple" csTypeId="urn:microsoft.com/office/officeart/2005/8/colors/accent1_2" csCatId="accent1" phldr="1"/>
      <dgm:spPr/>
      <dgm:t>
        <a:bodyPr/>
        <a:lstStyle/>
        <a:p>
          <a:endParaRPr lang="es-ES"/>
        </a:p>
      </dgm:t>
    </dgm:pt>
    <dgm:pt modelId="{37103510-B1E1-E140-A0A4-42EF97322F0F}">
      <dgm:prSet phldrT="[Texto]" custT="1"/>
      <dgm:spPr/>
      <dgm:t>
        <a:bodyPr/>
        <a:lstStyle/>
        <a:p>
          <a:r>
            <a:rPr lang="en-IE" sz="1600" noProof="0" dirty="0"/>
            <a:t>Initial analysis</a:t>
          </a:r>
        </a:p>
        <a:p>
          <a:r>
            <a:rPr lang="en-IE" sz="1600" noProof="0" dirty="0"/>
            <a:t>Design</a:t>
          </a:r>
        </a:p>
      </dgm:t>
    </dgm:pt>
    <dgm:pt modelId="{79B4B017-2F41-E547-A0D8-FAB2B121E55F}" type="parTrans" cxnId="{2D6BD37B-E40D-634F-B17F-DDB0EC39CCC2}">
      <dgm:prSet/>
      <dgm:spPr/>
      <dgm:t>
        <a:bodyPr/>
        <a:lstStyle/>
        <a:p>
          <a:endParaRPr lang="en-IE" noProof="0" dirty="0"/>
        </a:p>
      </dgm:t>
    </dgm:pt>
    <dgm:pt modelId="{AA67AE4E-2C31-B04F-9B31-534B0C6A2208}" type="sibTrans" cxnId="{2D6BD37B-E40D-634F-B17F-DDB0EC39CCC2}">
      <dgm:prSet/>
      <dgm:spPr/>
      <dgm:t>
        <a:bodyPr/>
        <a:lstStyle/>
        <a:p>
          <a:endParaRPr lang="en-IE" noProof="0" dirty="0"/>
        </a:p>
      </dgm:t>
    </dgm:pt>
    <dgm:pt modelId="{5D9B2FA0-32BF-9444-A8DF-2D93D3F8827F}">
      <dgm:prSet phldrT="[Texto]" custT="1"/>
      <dgm:spPr/>
      <dgm:t>
        <a:bodyPr/>
        <a:lstStyle/>
        <a:p>
          <a:r>
            <a:rPr lang="en-IE" sz="1600" noProof="0" dirty="0"/>
            <a:t>Progress monitoring</a:t>
          </a:r>
        </a:p>
        <a:p>
          <a:endParaRPr lang="en-IE" sz="100" noProof="0" dirty="0"/>
        </a:p>
        <a:p>
          <a:r>
            <a:rPr lang="en-IE" sz="1600" noProof="0" dirty="0"/>
            <a:t> Policy dialogue</a:t>
          </a:r>
        </a:p>
      </dgm:t>
    </dgm:pt>
    <dgm:pt modelId="{2BA662F7-8CA2-314B-A09F-4D3FFF2E7204}" type="parTrans" cxnId="{EE3C1635-9F02-E247-9976-FEFF142378EE}">
      <dgm:prSet/>
      <dgm:spPr/>
      <dgm:t>
        <a:bodyPr/>
        <a:lstStyle/>
        <a:p>
          <a:endParaRPr lang="en-IE" noProof="0" dirty="0"/>
        </a:p>
      </dgm:t>
    </dgm:pt>
    <dgm:pt modelId="{ABF67C15-46FC-6948-A215-338CDF666719}" type="sibTrans" cxnId="{EE3C1635-9F02-E247-9976-FEFF142378EE}">
      <dgm:prSet/>
      <dgm:spPr/>
      <dgm:t>
        <a:bodyPr/>
        <a:lstStyle/>
        <a:p>
          <a:endParaRPr lang="en-IE" noProof="0" dirty="0"/>
        </a:p>
      </dgm:t>
    </dgm:pt>
    <dgm:pt modelId="{02B5AFC6-444C-9B4F-9ECB-CE3512E866DB}" type="pres">
      <dgm:prSet presAssocID="{3BADB661-C5C8-6842-B97E-8D815503E0B2}" presName="Name0" presStyleCnt="0">
        <dgm:presLayoutVars>
          <dgm:chMax val="7"/>
          <dgm:chPref val="7"/>
          <dgm:dir/>
          <dgm:animLvl val="lvl"/>
        </dgm:presLayoutVars>
      </dgm:prSet>
      <dgm:spPr/>
    </dgm:pt>
    <dgm:pt modelId="{EC5360D2-51E8-DD4B-9B86-33BCF077C526}" type="pres">
      <dgm:prSet presAssocID="{37103510-B1E1-E140-A0A4-42EF97322F0F}" presName="Accent1" presStyleCnt="0"/>
      <dgm:spPr/>
    </dgm:pt>
    <dgm:pt modelId="{124F8F1C-74AC-9A45-9194-ACF665CAC6E7}" type="pres">
      <dgm:prSet presAssocID="{37103510-B1E1-E140-A0A4-42EF97322F0F}" presName="Accent" presStyleLbl="node1" presStyleIdx="0" presStyleCnt="2"/>
      <dgm:spPr/>
    </dgm:pt>
    <dgm:pt modelId="{A27EB929-669E-4049-9D6C-6FB5DA86A365}" type="pres">
      <dgm:prSet presAssocID="{37103510-B1E1-E140-A0A4-42EF97322F0F}" presName="Parent1" presStyleLbl="revTx" presStyleIdx="0" presStyleCnt="2">
        <dgm:presLayoutVars>
          <dgm:chMax val="1"/>
          <dgm:chPref val="1"/>
          <dgm:bulletEnabled val="1"/>
        </dgm:presLayoutVars>
      </dgm:prSet>
      <dgm:spPr/>
    </dgm:pt>
    <dgm:pt modelId="{DC0032AC-66FB-184C-A10E-AF7264E69D4A}" type="pres">
      <dgm:prSet presAssocID="{5D9B2FA0-32BF-9444-A8DF-2D93D3F8827F}" presName="Accent2" presStyleCnt="0"/>
      <dgm:spPr/>
    </dgm:pt>
    <dgm:pt modelId="{A388CF3E-24E0-0147-A18C-5F2881CF8F4C}" type="pres">
      <dgm:prSet presAssocID="{5D9B2FA0-32BF-9444-A8DF-2D93D3F8827F}" presName="Accent" presStyleLbl="node1" presStyleIdx="1" presStyleCnt="2"/>
      <dgm:spPr/>
    </dgm:pt>
    <dgm:pt modelId="{39D6488C-C858-0947-8BBD-FEF5E217DDEC}" type="pres">
      <dgm:prSet presAssocID="{5D9B2FA0-32BF-9444-A8DF-2D93D3F8827F}" presName="Parent2" presStyleLbl="revTx" presStyleIdx="1" presStyleCnt="2" custScaleX="110423" custScaleY="159556">
        <dgm:presLayoutVars>
          <dgm:chMax val="1"/>
          <dgm:chPref val="1"/>
          <dgm:bulletEnabled val="1"/>
        </dgm:presLayoutVars>
      </dgm:prSet>
      <dgm:spPr/>
    </dgm:pt>
  </dgm:ptLst>
  <dgm:cxnLst>
    <dgm:cxn modelId="{078B0A04-4E25-6644-B677-37AAA3CC837D}" type="presOf" srcId="{37103510-B1E1-E140-A0A4-42EF97322F0F}" destId="{A27EB929-669E-4049-9D6C-6FB5DA86A365}" srcOrd="0" destOrd="0" presId="urn:microsoft.com/office/officeart/2009/layout/CircleArrowProcess"/>
    <dgm:cxn modelId="{EE3C1635-9F02-E247-9976-FEFF142378EE}" srcId="{3BADB661-C5C8-6842-B97E-8D815503E0B2}" destId="{5D9B2FA0-32BF-9444-A8DF-2D93D3F8827F}" srcOrd="1" destOrd="0" parTransId="{2BA662F7-8CA2-314B-A09F-4D3FFF2E7204}" sibTransId="{ABF67C15-46FC-6948-A215-338CDF666719}"/>
    <dgm:cxn modelId="{497AA352-77F1-BB46-9CF4-8600CF28C0B4}" type="presOf" srcId="{5D9B2FA0-32BF-9444-A8DF-2D93D3F8827F}" destId="{39D6488C-C858-0947-8BBD-FEF5E217DDEC}" srcOrd="0" destOrd="0" presId="urn:microsoft.com/office/officeart/2009/layout/CircleArrowProcess"/>
    <dgm:cxn modelId="{2D6BD37B-E40D-634F-B17F-DDB0EC39CCC2}" srcId="{3BADB661-C5C8-6842-B97E-8D815503E0B2}" destId="{37103510-B1E1-E140-A0A4-42EF97322F0F}" srcOrd="0" destOrd="0" parTransId="{79B4B017-2F41-E547-A0D8-FAB2B121E55F}" sibTransId="{AA67AE4E-2C31-B04F-9B31-534B0C6A2208}"/>
    <dgm:cxn modelId="{A8F0CAF7-EA95-9447-BF57-E7A00AC3B65A}" type="presOf" srcId="{3BADB661-C5C8-6842-B97E-8D815503E0B2}" destId="{02B5AFC6-444C-9B4F-9ECB-CE3512E866DB}" srcOrd="0" destOrd="0" presId="urn:microsoft.com/office/officeart/2009/layout/CircleArrowProcess"/>
    <dgm:cxn modelId="{9462389C-BC84-6944-99D2-9A99BB9E9452}" type="presParOf" srcId="{02B5AFC6-444C-9B4F-9ECB-CE3512E866DB}" destId="{EC5360D2-51E8-DD4B-9B86-33BCF077C526}" srcOrd="0" destOrd="0" presId="urn:microsoft.com/office/officeart/2009/layout/CircleArrowProcess"/>
    <dgm:cxn modelId="{B9489E94-CE9D-2341-BE72-C9EA1B1F49A7}" type="presParOf" srcId="{EC5360D2-51E8-DD4B-9B86-33BCF077C526}" destId="{124F8F1C-74AC-9A45-9194-ACF665CAC6E7}" srcOrd="0" destOrd="0" presId="urn:microsoft.com/office/officeart/2009/layout/CircleArrowProcess"/>
    <dgm:cxn modelId="{25D86603-3ABD-B746-825A-1CF4AE6E7ABC}" type="presParOf" srcId="{02B5AFC6-444C-9B4F-9ECB-CE3512E866DB}" destId="{A27EB929-669E-4049-9D6C-6FB5DA86A365}" srcOrd="1" destOrd="0" presId="urn:microsoft.com/office/officeart/2009/layout/CircleArrowProcess"/>
    <dgm:cxn modelId="{44167D65-0DC4-4945-BC12-CC08A264D1FF}" type="presParOf" srcId="{02B5AFC6-444C-9B4F-9ECB-CE3512E866DB}" destId="{DC0032AC-66FB-184C-A10E-AF7264E69D4A}" srcOrd="2" destOrd="0" presId="urn:microsoft.com/office/officeart/2009/layout/CircleArrowProcess"/>
    <dgm:cxn modelId="{DB018967-4154-7643-AB42-4C52336FC5AF}" type="presParOf" srcId="{DC0032AC-66FB-184C-A10E-AF7264E69D4A}" destId="{A388CF3E-24E0-0147-A18C-5F2881CF8F4C}" srcOrd="0" destOrd="0" presId="urn:microsoft.com/office/officeart/2009/layout/CircleArrowProcess"/>
    <dgm:cxn modelId="{9B8949C0-543F-724A-AF8C-FD4DAA510FF3}" type="presParOf" srcId="{02B5AFC6-444C-9B4F-9ECB-CE3512E866DB}" destId="{39D6488C-C858-0947-8BBD-FEF5E217DDEC}" srcOrd="3" destOrd="0" presId="urn:microsoft.com/office/officeart/2009/layout/CircleArrow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40D9D1-5367-4649-8442-794E4448EEA9}" type="doc">
      <dgm:prSet loTypeId="urn:microsoft.com/office/officeart/2005/8/layout/venn2" loCatId="relationship" qsTypeId="urn:microsoft.com/office/officeart/2005/8/quickstyle/simple3" qsCatId="simple" csTypeId="urn:microsoft.com/office/officeart/2005/8/colors/accent3_3" csCatId="accent3" phldr="1"/>
      <dgm:spPr/>
    </dgm:pt>
    <dgm:pt modelId="{16C6F402-EE1B-C94B-AFF7-C62C6AE05B17}">
      <dgm:prSet phldrT="[Texto]" custT="1"/>
      <dgm:spPr/>
      <dgm:t>
        <a:bodyPr/>
        <a:lstStyle/>
        <a:p>
          <a:r>
            <a:rPr lang="en-IE" sz="1100" noProof="0" dirty="0">
              <a:solidFill>
                <a:schemeClr val="tx1"/>
              </a:solidFill>
            </a:rPr>
            <a:t>Priorities</a:t>
          </a:r>
        </a:p>
      </dgm:t>
    </dgm:pt>
    <dgm:pt modelId="{C5DE5D89-7225-914B-8411-DD686DFCB58C}" type="parTrans" cxnId="{4F6E9FB9-F3F7-0F40-9EB6-9BBB11EC2F73}">
      <dgm:prSet/>
      <dgm:spPr/>
      <dgm:t>
        <a:bodyPr/>
        <a:lstStyle/>
        <a:p>
          <a:endParaRPr lang="en-IE" sz="3200" noProof="0" dirty="0">
            <a:solidFill>
              <a:schemeClr val="tx1"/>
            </a:solidFill>
          </a:endParaRPr>
        </a:p>
      </dgm:t>
    </dgm:pt>
    <dgm:pt modelId="{71AB5AB8-9CEA-2F4F-8C81-E16C210E8B33}" type="sibTrans" cxnId="{4F6E9FB9-F3F7-0F40-9EB6-9BBB11EC2F73}">
      <dgm:prSet/>
      <dgm:spPr/>
      <dgm:t>
        <a:bodyPr/>
        <a:lstStyle/>
        <a:p>
          <a:endParaRPr lang="en-IE" sz="3200" noProof="0" dirty="0">
            <a:solidFill>
              <a:schemeClr val="tx1"/>
            </a:solidFill>
          </a:endParaRPr>
        </a:p>
      </dgm:t>
    </dgm:pt>
    <dgm:pt modelId="{23B9C029-3224-B94A-B191-C0E71522E99A}">
      <dgm:prSet phldrT="[Texto]" custT="1"/>
      <dgm:spPr/>
      <dgm:t>
        <a:bodyPr/>
        <a:lstStyle/>
        <a:p>
          <a:r>
            <a:rPr lang="en-IE" sz="1100" noProof="0" dirty="0">
              <a:solidFill>
                <a:schemeClr val="tx1"/>
              </a:solidFill>
            </a:rPr>
            <a:t>Credibility</a:t>
          </a:r>
        </a:p>
      </dgm:t>
    </dgm:pt>
    <dgm:pt modelId="{45509705-6CA1-AC4E-AA23-69A67153A2B0}" type="parTrans" cxnId="{A98B3C2A-853E-CE49-9FDA-FFF4F5417D81}">
      <dgm:prSet/>
      <dgm:spPr/>
      <dgm:t>
        <a:bodyPr/>
        <a:lstStyle/>
        <a:p>
          <a:endParaRPr lang="en-IE" sz="3200" noProof="0" dirty="0">
            <a:solidFill>
              <a:schemeClr val="tx1"/>
            </a:solidFill>
          </a:endParaRPr>
        </a:p>
      </dgm:t>
    </dgm:pt>
    <dgm:pt modelId="{DC337FB7-877E-7043-885E-3C4AC9C3D2E2}" type="sibTrans" cxnId="{A98B3C2A-853E-CE49-9FDA-FFF4F5417D81}">
      <dgm:prSet/>
      <dgm:spPr/>
      <dgm:t>
        <a:bodyPr/>
        <a:lstStyle/>
        <a:p>
          <a:endParaRPr lang="en-IE" sz="3200" noProof="0" dirty="0">
            <a:solidFill>
              <a:schemeClr val="tx1"/>
            </a:solidFill>
          </a:endParaRPr>
        </a:p>
      </dgm:t>
    </dgm:pt>
    <dgm:pt modelId="{87F454F5-501E-DD42-A70B-503912DE6AB2}">
      <dgm:prSet phldrT="[Texto]" custT="1"/>
      <dgm:spPr/>
      <dgm:t>
        <a:bodyPr/>
        <a:lstStyle/>
        <a:p>
          <a:r>
            <a:rPr lang="en-IE" sz="1100" noProof="0" dirty="0">
              <a:solidFill>
                <a:schemeClr val="tx1"/>
              </a:solidFill>
            </a:rPr>
            <a:t>Relevance</a:t>
          </a:r>
        </a:p>
      </dgm:t>
    </dgm:pt>
    <dgm:pt modelId="{E1096EEF-70C0-9445-B873-2FF129C1EB4C}" type="sibTrans" cxnId="{3E044FC4-37E7-5F45-952D-43E9A916EAE9}">
      <dgm:prSet/>
      <dgm:spPr/>
      <dgm:t>
        <a:bodyPr/>
        <a:lstStyle/>
        <a:p>
          <a:endParaRPr lang="en-IE" sz="3200" noProof="0" dirty="0">
            <a:solidFill>
              <a:schemeClr val="tx1"/>
            </a:solidFill>
          </a:endParaRPr>
        </a:p>
      </dgm:t>
    </dgm:pt>
    <dgm:pt modelId="{91C2170F-AFF8-A545-A96A-EA3BBD64A2D5}" type="parTrans" cxnId="{3E044FC4-37E7-5F45-952D-43E9A916EAE9}">
      <dgm:prSet/>
      <dgm:spPr/>
      <dgm:t>
        <a:bodyPr/>
        <a:lstStyle/>
        <a:p>
          <a:endParaRPr lang="en-IE" sz="3200" noProof="0" dirty="0">
            <a:solidFill>
              <a:schemeClr val="tx1"/>
            </a:solidFill>
          </a:endParaRPr>
        </a:p>
      </dgm:t>
    </dgm:pt>
    <dgm:pt modelId="{3D77B433-2644-BD47-9196-E10DCC6FA36D}" type="pres">
      <dgm:prSet presAssocID="{E540D9D1-5367-4649-8442-794E4448EEA9}" presName="Name0" presStyleCnt="0">
        <dgm:presLayoutVars>
          <dgm:chMax val="7"/>
          <dgm:resizeHandles val="exact"/>
        </dgm:presLayoutVars>
      </dgm:prSet>
      <dgm:spPr/>
    </dgm:pt>
    <dgm:pt modelId="{B77353B9-7003-0E47-B4AA-7435A2DC40C7}" type="pres">
      <dgm:prSet presAssocID="{E540D9D1-5367-4649-8442-794E4448EEA9}" presName="comp1" presStyleCnt="0"/>
      <dgm:spPr/>
    </dgm:pt>
    <dgm:pt modelId="{42E917D5-9BFC-AE48-9C24-9FCFF7C5AE48}" type="pres">
      <dgm:prSet presAssocID="{E540D9D1-5367-4649-8442-794E4448EEA9}" presName="circle1" presStyleLbl="node1" presStyleIdx="0" presStyleCnt="3" custScaleX="147864"/>
      <dgm:spPr/>
    </dgm:pt>
    <dgm:pt modelId="{A18565EB-3B10-5740-B289-588513144C76}" type="pres">
      <dgm:prSet presAssocID="{E540D9D1-5367-4649-8442-794E4448EEA9}" presName="c1text" presStyleLbl="node1" presStyleIdx="0" presStyleCnt="3">
        <dgm:presLayoutVars>
          <dgm:bulletEnabled val="1"/>
        </dgm:presLayoutVars>
      </dgm:prSet>
      <dgm:spPr/>
    </dgm:pt>
    <dgm:pt modelId="{FBF1A29B-9BB9-2B49-BB27-C7E57A1DA5DF}" type="pres">
      <dgm:prSet presAssocID="{E540D9D1-5367-4649-8442-794E4448EEA9}" presName="comp2" presStyleCnt="0"/>
      <dgm:spPr/>
    </dgm:pt>
    <dgm:pt modelId="{D7A0F715-C690-2B41-B426-70BF93658657}" type="pres">
      <dgm:prSet presAssocID="{E540D9D1-5367-4649-8442-794E4448EEA9}" presName="circle2" presStyleLbl="node1" presStyleIdx="1" presStyleCnt="3" custScaleX="160300"/>
      <dgm:spPr/>
    </dgm:pt>
    <dgm:pt modelId="{F3B692BA-0017-AE4B-86E9-B3F8C7548B5A}" type="pres">
      <dgm:prSet presAssocID="{E540D9D1-5367-4649-8442-794E4448EEA9}" presName="c2text" presStyleLbl="node1" presStyleIdx="1" presStyleCnt="3">
        <dgm:presLayoutVars>
          <dgm:bulletEnabled val="1"/>
        </dgm:presLayoutVars>
      </dgm:prSet>
      <dgm:spPr/>
    </dgm:pt>
    <dgm:pt modelId="{03B9B9AE-474B-C041-897C-119A99A7E920}" type="pres">
      <dgm:prSet presAssocID="{E540D9D1-5367-4649-8442-794E4448EEA9}" presName="comp3" presStyleCnt="0"/>
      <dgm:spPr/>
    </dgm:pt>
    <dgm:pt modelId="{EE22F089-0291-F54F-8764-C57D73922230}" type="pres">
      <dgm:prSet presAssocID="{E540D9D1-5367-4649-8442-794E4448EEA9}" presName="circle3" presStyleLbl="node1" presStyleIdx="2" presStyleCnt="3" custScaleX="153536"/>
      <dgm:spPr/>
    </dgm:pt>
    <dgm:pt modelId="{7040B9DB-5E13-3645-B79B-4F80D0FED761}" type="pres">
      <dgm:prSet presAssocID="{E540D9D1-5367-4649-8442-794E4448EEA9}" presName="c3text" presStyleLbl="node1" presStyleIdx="2" presStyleCnt="3">
        <dgm:presLayoutVars>
          <dgm:bulletEnabled val="1"/>
        </dgm:presLayoutVars>
      </dgm:prSet>
      <dgm:spPr/>
    </dgm:pt>
  </dgm:ptLst>
  <dgm:cxnLst>
    <dgm:cxn modelId="{A98B3C2A-853E-CE49-9FDA-FFF4F5417D81}" srcId="{E540D9D1-5367-4649-8442-794E4448EEA9}" destId="{23B9C029-3224-B94A-B191-C0E71522E99A}" srcOrd="0" destOrd="0" parTransId="{45509705-6CA1-AC4E-AA23-69A67153A2B0}" sibTransId="{DC337FB7-877E-7043-885E-3C4AC9C3D2E2}"/>
    <dgm:cxn modelId="{FE89B331-542B-F749-BC07-C7BDB753840D}" type="presOf" srcId="{87F454F5-501E-DD42-A70B-503912DE6AB2}" destId="{F3B692BA-0017-AE4B-86E9-B3F8C7548B5A}" srcOrd="1" destOrd="0" presId="urn:microsoft.com/office/officeart/2005/8/layout/venn2"/>
    <dgm:cxn modelId="{59EB4237-A91E-294C-B705-089F4F572AFF}" type="presOf" srcId="{16C6F402-EE1B-C94B-AFF7-C62C6AE05B17}" destId="{EE22F089-0291-F54F-8764-C57D73922230}" srcOrd="0" destOrd="0" presId="urn:microsoft.com/office/officeart/2005/8/layout/venn2"/>
    <dgm:cxn modelId="{39DC083E-EE00-D94F-9F04-C3C243D4DBBF}" type="presOf" srcId="{E540D9D1-5367-4649-8442-794E4448EEA9}" destId="{3D77B433-2644-BD47-9196-E10DCC6FA36D}" srcOrd="0" destOrd="0" presId="urn:microsoft.com/office/officeart/2005/8/layout/venn2"/>
    <dgm:cxn modelId="{BF1FB841-3746-6543-8086-F7924F364D0E}" type="presOf" srcId="{87F454F5-501E-DD42-A70B-503912DE6AB2}" destId="{D7A0F715-C690-2B41-B426-70BF93658657}" srcOrd="0" destOrd="0" presId="urn:microsoft.com/office/officeart/2005/8/layout/venn2"/>
    <dgm:cxn modelId="{103FBD47-D6F9-B443-ABFB-43D4E538E100}" type="presOf" srcId="{16C6F402-EE1B-C94B-AFF7-C62C6AE05B17}" destId="{7040B9DB-5E13-3645-B79B-4F80D0FED761}" srcOrd="1" destOrd="0" presId="urn:microsoft.com/office/officeart/2005/8/layout/venn2"/>
    <dgm:cxn modelId="{3B6B4A62-DED4-D34C-8E2A-54A1F008A77D}" type="presOf" srcId="{23B9C029-3224-B94A-B191-C0E71522E99A}" destId="{A18565EB-3B10-5740-B289-588513144C76}" srcOrd="1" destOrd="0" presId="urn:microsoft.com/office/officeart/2005/8/layout/venn2"/>
    <dgm:cxn modelId="{4F6E9FB9-F3F7-0F40-9EB6-9BBB11EC2F73}" srcId="{E540D9D1-5367-4649-8442-794E4448EEA9}" destId="{16C6F402-EE1B-C94B-AFF7-C62C6AE05B17}" srcOrd="2" destOrd="0" parTransId="{C5DE5D89-7225-914B-8411-DD686DFCB58C}" sibTransId="{71AB5AB8-9CEA-2F4F-8C81-E16C210E8B33}"/>
    <dgm:cxn modelId="{3E044FC4-37E7-5F45-952D-43E9A916EAE9}" srcId="{E540D9D1-5367-4649-8442-794E4448EEA9}" destId="{87F454F5-501E-DD42-A70B-503912DE6AB2}" srcOrd="1" destOrd="0" parTransId="{91C2170F-AFF8-A545-A96A-EA3BBD64A2D5}" sibTransId="{E1096EEF-70C0-9445-B873-2FF129C1EB4C}"/>
    <dgm:cxn modelId="{CB0CE7EF-C4B4-A444-8E38-D5B5DE170D1B}" type="presOf" srcId="{23B9C029-3224-B94A-B191-C0E71522E99A}" destId="{42E917D5-9BFC-AE48-9C24-9FCFF7C5AE48}" srcOrd="0" destOrd="0" presId="urn:microsoft.com/office/officeart/2005/8/layout/venn2"/>
    <dgm:cxn modelId="{CEEE69FC-6D0A-7E4C-9973-4F32DADB8965}" type="presParOf" srcId="{3D77B433-2644-BD47-9196-E10DCC6FA36D}" destId="{B77353B9-7003-0E47-B4AA-7435A2DC40C7}" srcOrd="0" destOrd="0" presId="urn:microsoft.com/office/officeart/2005/8/layout/venn2"/>
    <dgm:cxn modelId="{91D8316F-D356-1F46-B148-E43A37F69C86}" type="presParOf" srcId="{B77353B9-7003-0E47-B4AA-7435A2DC40C7}" destId="{42E917D5-9BFC-AE48-9C24-9FCFF7C5AE48}" srcOrd="0" destOrd="0" presId="urn:microsoft.com/office/officeart/2005/8/layout/venn2"/>
    <dgm:cxn modelId="{3ABD05FC-A9EB-CD4C-8D9E-9C1C8F58A136}" type="presParOf" srcId="{B77353B9-7003-0E47-B4AA-7435A2DC40C7}" destId="{A18565EB-3B10-5740-B289-588513144C76}" srcOrd="1" destOrd="0" presId="urn:microsoft.com/office/officeart/2005/8/layout/venn2"/>
    <dgm:cxn modelId="{6FE0AB20-0D98-C048-8334-24CBE157A23F}" type="presParOf" srcId="{3D77B433-2644-BD47-9196-E10DCC6FA36D}" destId="{FBF1A29B-9BB9-2B49-BB27-C7E57A1DA5DF}" srcOrd="1" destOrd="0" presId="urn:microsoft.com/office/officeart/2005/8/layout/venn2"/>
    <dgm:cxn modelId="{B72E765D-11F4-BE44-B2E2-136E4AA108AF}" type="presParOf" srcId="{FBF1A29B-9BB9-2B49-BB27-C7E57A1DA5DF}" destId="{D7A0F715-C690-2B41-B426-70BF93658657}" srcOrd="0" destOrd="0" presId="urn:microsoft.com/office/officeart/2005/8/layout/venn2"/>
    <dgm:cxn modelId="{F14F3601-BBCA-FB44-A6CB-6D27548C46F9}" type="presParOf" srcId="{FBF1A29B-9BB9-2B49-BB27-C7E57A1DA5DF}" destId="{F3B692BA-0017-AE4B-86E9-B3F8C7548B5A}" srcOrd="1" destOrd="0" presId="urn:microsoft.com/office/officeart/2005/8/layout/venn2"/>
    <dgm:cxn modelId="{8EF8F241-1BDC-BB47-A98E-24DB2C994045}" type="presParOf" srcId="{3D77B433-2644-BD47-9196-E10DCC6FA36D}" destId="{03B9B9AE-474B-C041-897C-119A99A7E920}" srcOrd="2" destOrd="0" presId="urn:microsoft.com/office/officeart/2005/8/layout/venn2"/>
    <dgm:cxn modelId="{FDE441EE-D84D-684B-A73E-7FCBCF14F426}" type="presParOf" srcId="{03B9B9AE-474B-C041-897C-119A99A7E920}" destId="{EE22F089-0291-F54F-8764-C57D73922230}" srcOrd="0" destOrd="0" presId="urn:microsoft.com/office/officeart/2005/8/layout/venn2"/>
    <dgm:cxn modelId="{3134F185-BD9D-1147-8625-5D5737927EB4}" type="presParOf" srcId="{03B9B9AE-474B-C041-897C-119A99A7E920}" destId="{7040B9DB-5E13-3645-B79B-4F80D0FED761}"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014C8-9032-3642-AAB9-83E68E958EDC}">
      <dsp:nvSpPr>
        <dsp:cNvPr id="0" name=""/>
        <dsp:cNvSpPr/>
      </dsp:nvSpPr>
      <dsp:spPr>
        <a:xfrm>
          <a:off x="4563667" y="707"/>
          <a:ext cx="1721639" cy="1721639"/>
        </a:xfrm>
        <a:prstGeom prst="ellips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E" sz="1600" b="1" kern="1200" noProof="0" dirty="0"/>
            <a:t>Strategic planning and fiscal frameworks</a:t>
          </a:r>
        </a:p>
      </dsp:txBody>
      <dsp:txXfrm>
        <a:off x="4815795" y="252835"/>
        <a:ext cx="1217383" cy="1217383"/>
      </dsp:txXfrm>
    </dsp:sp>
    <dsp:sp modelId="{7F43AC25-68BD-BD49-BC63-A3C5165B53EE}">
      <dsp:nvSpPr>
        <dsp:cNvPr id="0" name=""/>
        <dsp:cNvSpPr/>
      </dsp:nvSpPr>
      <dsp:spPr>
        <a:xfrm rot="2700000">
          <a:off x="6100471" y="1475762"/>
          <a:ext cx="457555" cy="581053"/>
        </a:xfrm>
        <a:prstGeom prst="rightArrow">
          <a:avLst>
            <a:gd name="adj1" fmla="val 60000"/>
            <a:gd name="adj2" fmla="val 5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IE" sz="1100" kern="1200" noProof="0" dirty="0"/>
        </a:p>
      </dsp:txBody>
      <dsp:txXfrm>
        <a:off x="6120573" y="1543442"/>
        <a:ext cx="320289" cy="348631"/>
      </dsp:txXfrm>
    </dsp:sp>
    <dsp:sp modelId="{0A3D990A-7106-9E4D-B6AD-34E202AA21CA}">
      <dsp:nvSpPr>
        <dsp:cNvPr id="0" name=""/>
        <dsp:cNvSpPr/>
      </dsp:nvSpPr>
      <dsp:spPr>
        <a:xfrm>
          <a:off x="6391505" y="1828544"/>
          <a:ext cx="1721639" cy="1721639"/>
        </a:xfrm>
        <a:prstGeom prst="ellips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E" sz="1600" b="1" kern="1200" noProof="0" dirty="0"/>
            <a:t>Budget preparation</a:t>
          </a:r>
        </a:p>
      </dsp:txBody>
      <dsp:txXfrm>
        <a:off x="6643633" y="2080672"/>
        <a:ext cx="1217383" cy="1217383"/>
      </dsp:txXfrm>
    </dsp:sp>
    <dsp:sp modelId="{4F62B281-D9FC-F049-A8C8-4F0E3DC3461B}">
      <dsp:nvSpPr>
        <dsp:cNvPr id="0" name=""/>
        <dsp:cNvSpPr/>
      </dsp:nvSpPr>
      <dsp:spPr>
        <a:xfrm rot="8100000">
          <a:off x="6118784" y="3303599"/>
          <a:ext cx="457555" cy="581053"/>
        </a:xfrm>
        <a:prstGeom prst="rightArrow">
          <a:avLst>
            <a:gd name="adj1" fmla="val 60000"/>
            <a:gd name="adj2" fmla="val 5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IE" sz="1100" kern="1200" noProof="0" dirty="0"/>
        </a:p>
      </dsp:txBody>
      <dsp:txXfrm rot="10800000">
        <a:off x="6235948" y="3371279"/>
        <a:ext cx="320289" cy="348631"/>
      </dsp:txXfrm>
    </dsp:sp>
    <dsp:sp modelId="{1E691A39-A80D-404E-96CC-CE5616A25EAD}">
      <dsp:nvSpPr>
        <dsp:cNvPr id="0" name=""/>
        <dsp:cNvSpPr/>
      </dsp:nvSpPr>
      <dsp:spPr>
        <a:xfrm>
          <a:off x="4563667" y="3656382"/>
          <a:ext cx="1721639" cy="1721639"/>
        </a:xfrm>
        <a:prstGeom prst="ellips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E" sz="1600" b="1" kern="1200" noProof="0" dirty="0"/>
            <a:t>Budget execution and accounting</a:t>
          </a:r>
        </a:p>
      </dsp:txBody>
      <dsp:txXfrm>
        <a:off x="4815795" y="3908510"/>
        <a:ext cx="1217383" cy="1217383"/>
      </dsp:txXfrm>
    </dsp:sp>
    <dsp:sp modelId="{7BE8548A-AA01-994A-9247-27A130215AA1}">
      <dsp:nvSpPr>
        <dsp:cNvPr id="0" name=""/>
        <dsp:cNvSpPr/>
      </dsp:nvSpPr>
      <dsp:spPr>
        <a:xfrm rot="13500000">
          <a:off x="4290947" y="3321913"/>
          <a:ext cx="457555" cy="581053"/>
        </a:xfrm>
        <a:prstGeom prst="rightArrow">
          <a:avLst>
            <a:gd name="adj1" fmla="val 60000"/>
            <a:gd name="adj2" fmla="val 5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IE" sz="1100" kern="1200" noProof="0" dirty="0"/>
        </a:p>
      </dsp:txBody>
      <dsp:txXfrm rot="10800000">
        <a:off x="4408111" y="3486655"/>
        <a:ext cx="320289" cy="348631"/>
      </dsp:txXfrm>
    </dsp:sp>
    <dsp:sp modelId="{DED02FB1-F54F-B44F-BB4C-26055D56EF92}">
      <dsp:nvSpPr>
        <dsp:cNvPr id="0" name=""/>
        <dsp:cNvSpPr/>
      </dsp:nvSpPr>
      <dsp:spPr>
        <a:xfrm>
          <a:off x="2735830" y="1828544"/>
          <a:ext cx="1721639" cy="1721639"/>
        </a:xfrm>
        <a:prstGeom prst="ellips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E" sz="1600" b="1" kern="1200" noProof="0" dirty="0"/>
            <a:t>Control and Audit</a:t>
          </a:r>
        </a:p>
      </dsp:txBody>
      <dsp:txXfrm>
        <a:off x="2987958" y="2080672"/>
        <a:ext cx="1217383" cy="1217383"/>
      </dsp:txXfrm>
    </dsp:sp>
    <dsp:sp modelId="{1D6E2113-9D68-7D40-9AED-F635D07AAEC6}">
      <dsp:nvSpPr>
        <dsp:cNvPr id="0" name=""/>
        <dsp:cNvSpPr/>
      </dsp:nvSpPr>
      <dsp:spPr>
        <a:xfrm rot="18900000">
          <a:off x="4272634" y="1494076"/>
          <a:ext cx="457555" cy="581053"/>
        </a:xfrm>
        <a:prstGeom prst="rightArrow">
          <a:avLst>
            <a:gd name="adj1" fmla="val 60000"/>
            <a:gd name="adj2" fmla="val 5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IE" sz="1100" kern="1200" noProof="0" dirty="0"/>
        </a:p>
      </dsp:txBody>
      <dsp:txXfrm>
        <a:off x="4292736" y="1658818"/>
        <a:ext cx="320289" cy="3486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4EABE8-B2B7-4027-8AD0-0026E0D09C14}">
      <dsp:nvSpPr>
        <dsp:cNvPr id="0" name=""/>
        <dsp:cNvSpPr/>
      </dsp:nvSpPr>
      <dsp:spPr>
        <a:xfrm>
          <a:off x="-3311797" y="-509428"/>
          <a:ext cx="3949253" cy="3949253"/>
        </a:xfrm>
        <a:prstGeom prst="blockArc">
          <a:avLst>
            <a:gd name="adj1" fmla="val 18900000"/>
            <a:gd name="adj2" fmla="val 2700000"/>
            <a:gd name="adj3" fmla="val 547"/>
          </a:avLst>
        </a:pr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4ADBE3-9243-FE40-9EB1-DBDC2F1A0A49}">
      <dsp:nvSpPr>
        <dsp:cNvPr id="0" name=""/>
        <dsp:cNvSpPr/>
      </dsp:nvSpPr>
      <dsp:spPr>
        <a:xfrm>
          <a:off x="334291" y="225288"/>
          <a:ext cx="3953001" cy="450812"/>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57832" tIns="35560" rIns="35560" bIns="35560" numCol="1" spcCol="1270" anchor="ctr" anchorCtr="0">
          <a:noAutofit/>
        </a:bodyPr>
        <a:lstStyle/>
        <a:p>
          <a:pPr marL="0" lvl="0" indent="0" algn="l" defTabSz="622300">
            <a:lnSpc>
              <a:spcPct val="90000"/>
            </a:lnSpc>
            <a:spcBef>
              <a:spcPct val="0"/>
            </a:spcBef>
            <a:spcAft>
              <a:spcPct val="35000"/>
            </a:spcAft>
            <a:buNone/>
          </a:pPr>
          <a:r>
            <a:rPr lang="en-GB" sz="1400" kern="1200" dirty="0"/>
            <a:t>Macro-economic policies</a:t>
          </a:r>
        </a:p>
      </dsp:txBody>
      <dsp:txXfrm>
        <a:off x="334291" y="225288"/>
        <a:ext cx="3953001" cy="450812"/>
      </dsp:txXfrm>
    </dsp:sp>
    <dsp:sp modelId="{101C766F-D3A2-4F0A-89DC-2112ABF0CC65}">
      <dsp:nvSpPr>
        <dsp:cNvPr id="0" name=""/>
        <dsp:cNvSpPr/>
      </dsp:nvSpPr>
      <dsp:spPr>
        <a:xfrm>
          <a:off x="52534" y="168937"/>
          <a:ext cx="563515" cy="563515"/>
        </a:xfrm>
        <a:prstGeom prst="ellipse">
          <a:avLst/>
        </a:prstGeom>
        <a:solidFill>
          <a:schemeClr val="lt1">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EC0038A6-639D-2141-B9BB-8F3DBBB86CBF}">
      <dsp:nvSpPr>
        <dsp:cNvPr id="0" name=""/>
        <dsp:cNvSpPr/>
      </dsp:nvSpPr>
      <dsp:spPr>
        <a:xfrm>
          <a:off x="592752" y="901624"/>
          <a:ext cx="3694540" cy="450812"/>
        </a:xfrm>
        <a:prstGeom prst="rect">
          <a:avLst/>
        </a:prstGeom>
        <a:gradFill rotWithShape="0">
          <a:gsLst>
            <a:gs pos="0">
              <a:schemeClr val="accent1">
                <a:alpha val="90000"/>
                <a:hueOff val="0"/>
                <a:satOff val="0"/>
                <a:lumOff val="0"/>
                <a:alphaOff val="-13333"/>
                <a:satMod val="103000"/>
                <a:lumMod val="102000"/>
                <a:tint val="94000"/>
              </a:schemeClr>
            </a:gs>
            <a:gs pos="50000">
              <a:schemeClr val="accent1">
                <a:alpha val="90000"/>
                <a:hueOff val="0"/>
                <a:satOff val="0"/>
                <a:lumOff val="0"/>
                <a:alphaOff val="-13333"/>
                <a:satMod val="110000"/>
                <a:lumMod val="100000"/>
                <a:shade val="100000"/>
              </a:schemeClr>
            </a:gs>
            <a:gs pos="100000">
              <a:schemeClr val="accent1">
                <a:alpha val="90000"/>
                <a:hueOff val="0"/>
                <a:satOff val="0"/>
                <a:lumOff val="0"/>
                <a:alphaOff val="-13333"/>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57832" tIns="35560" rIns="35560" bIns="35560" numCol="1" spcCol="1270" anchor="ctr" anchorCtr="0">
          <a:noAutofit/>
        </a:bodyPr>
        <a:lstStyle/>
        <a:p>
          <a:pPr marL="0" lvl="0" indent="0" algn="l" defTabSz="622300">
            <a:lnSpc>
              <a:spcPct val="90000"/>
            </a:lnSpc>
            <a:spcBef>
              <a:spcPct val="0"/>
            </a:spcBef>
            <a:spcAft>
              <a:spcPct val="35000"/>
            </a:spcAft>
            <a:buNone/>
          </a:pPr>
          <a:r>
            <a:rPr lang="en-GB" sz="1400" kern="1200" dirty="0"/>
            <a:t>Transparency and oversight of the budget</a:t>
          </a:r>
        </a:p>
      </dsp:txBody>
      <dsp:txXfrm>
        <a:off x="592752" y="901624"/>
        <a:ext cx="3694540" cy="450812"/>
      </dsp:txXfrm>
    </dsp:sp>
    <dsp:sp modelId="{C80EA388-8E58-42B7-8CCC-090AED7D920C}">
      <dsp:nvSpPr>
        <dsp:cNvPr id="0" name=""/>
        <dsp:cNvSpPr/>
      </dsp:nvSpPr>
      <dsp:spPr>
        <a:xfrm>
          <a:off x="310995" y="845273"/>
          <a:ext cx="563515" cy="563515"/>
        </a:xfrm>
        <a:prstGeom prst="ellipse">
          <a:avLst/>
        </a:prstGeom>
        <a:solidFill>
          <a:schemeClr val="lt1">
            <a:hueOff val="0"/>
            <a:satOff val="0"/>
            <a:lumOff val="0"/>
            <a:alphaOff val="0"/>
          </a:schemeClr>
        </a:solidFill>
        <a:ln w="6350" cap="flat" cmpd="sng" algn="ctr">
          <a:solidFill>
            <a:schemeClr val="accent1">
              <a:alpha val="90000"/>
              <a:hueOff val="0"/>
              <a:satOff val="0"/>
              <a:lumOff val="0"/>
              <a:alphaOff val="-13333"/>
            </a:schemeClr>
          </a:solidFill>
          <a:prstDash val="solid"/>
          <a:miter lim="800000"/>
        </a:ln>
        <a:effectLst/>
      </dsp:spPr>
      <dsp:style>
        <a:lnRef idx="1">
          <a:scrgbClr r="0" g="0" b="0"/>
        </a:lnRef>
        <a:fillRef idx="1">
          <a:scrgbClr r="0" g="0" b="0"/>
        </a:fillRef>
        <a:effectRef idx="2">
          <a:scrgbClr r="0" g="0" b="0"/>
        </a:effectRef>
        <a:fontRef idx="minor"/>
      </dsp:style>
    </dsp:sp>
    <dsp:sp modelId="{675B2F86-95C6-3845-B091-9149D112A40D}">
      <dsp:nvSpPr>
        <dsp:cNvPr id="0" name=""/>
        <dsp:cNvSpPr/>
      </dsp:nvSpPr>
      <dsp:spPr>
        <a:xfrm>
          <a:off x="592752" y="1577960"/>
          <a:ext cx="3694540" cy="450812"/>
        </a:xfrm>
        <a:prstGeom prst="rect">
          <a:avLst/>
        </a:prstGeom>
        <a:gradFill rotWithShape="0">
          <a:gsLst>
            <a:gs pos="0">
              <a:schemeClr val="accent1">
                <a:alpha val="90000"/>
                <a:hueOff val="0"/>
                <a:satOff val="0"/>
                <a:lumOff val="0"/>
                <a:alphaOff val="-26667"/>
                <a:satMod val="103000"/>
                <a:lumMod val="102000"/>
                <a:tint val="94000"/>
              </a:schemeClr>
            </a:gs>
            <a:gs pos="50000">
              <a:schemeClr val="accent1">
                <a:alpha val="90000"/>
                <a:hueOff val="0"/>
                <a:satOff val="0"/>
                <a:lumOff val="0"/>
                <a:alphaOff val="-26667"/>
                <a:satMod val="110000"/>
                <a:lumMod val="100000"/>
                <a:shade val="100000"/>
              </a:schemeClr>
            </a:gs>
            <a:gs pos="100000">
              <a:schemeClr val="accent1">
                <a:alpha val="90000"/>
                <a:hueOff val="0"/>
                <a:satOff val="0"/>
                <a:lumOff val="0"/>
                <a:alphaOff val="-26667"/>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57832" tIns="35560" rIns="35560" bIns="35560" numCol="1" spcCol="1270" anchor="ctr" anchorCtr="0">
          <a:noAutofit/>
        </a:bodyPr>
        <a:lstStyle/>
        <a:p>
          <a:pPr marL="0" lvl="0" indent="0" algn="l" defTabSz="622300">
            <a:lnSpc>
              <a:spcPct val="90000"/>
            </a:lnSpc>
            <a:spcBef>
              <a:spcPct val="0"/>
            </a:spcBef>
            <a:spcAft>
              <a:spcPct val="35000"/>
            </a:spcAft>
            <a:buNone/>
          </a:pPr>
          <a:r>
            <a:rPr lang="en-GB" sz="1400" kern="1200" dirty="0"/>
            <a:t>Public finance management</a:t>
          </a:r>
        </a:p>
      </dsp:txBody>
      <dsp:txXfrm>
        <a:off x="592752" y="1577960"/>
        <a:ext cx="3694540" cy="450812"/>
      </dsp:txXfrm>
    </dsp:sp>
    <dsp:sp modelId="{1025471E-045E-41D0-B170-AA494EE5B9DE}">
      <dsp:nvSpPr>
        <dsp:cNvPr id="0" name=""/>
        <dsp:cNvSpPr/>
      </dsp:nvSpPr>
      <dsp:spPr>
        <a:xfrm>
          <a:off x="310995" y="1521608"/>
          <a:ext cx="563515" cy="563515"/>
        </a:xfrm>
        <a:prstGeom prst="ellipse">
          <a:avLst/>
        </a:prstGeom>
        <a:solidFill>
          <a:schemeClr val="lt1">
            <a:hueOff val="0"/>
            <a:satOff val="0"/>
            <a:lumOff val="0"/>
            <a:alphaOff val="0"/>
          </a:schemeClr>
        </a:solidFill>
        <a:ln w="6350" cap="flat" cmpd="sng" algn="ctr">
          <a:solidFill>
            <a:schemeClr val="accent1">
              <a:alpha val="90000"/>
              <a:hueOff val="0"/>
              <a:satOff val="0"/>
              <a:lumOff val="0"/>
              <a:alphaOff val="-26667"/>
            </a:schemeClr>
          </a:solidFill>
          <a:prstDash val="solid"/>
          <a:miter lim="800000"/>
        </a:ln>
        <a:effectLst/>
      </dsp:spPr>
      <dsp:style>
        <a:lnRef idx="1">
          <a:scrgbClr r="0" g="0" b="0"/>
        </a:lnRef>
        <a:fillRef idx="1">
          <a:scrgbClr r="0" g="0" b="0"/>
        </a:fillRef>
        <a:effectRef idx="2">
          <a:scrgbClr r="0" g="0" b="0"/>
        </a:effectRef>
        <a:fontRef idx="minor"/>
      </dsp:style>
    </dsp:sp>
    <dsp:sp modelId="{FD5C72D3-7066-8A4F-B753-2F83A7B6FD7F}">
      <dsp:nvSpPr>
        <dsp:cNvPr id="0" name=""/>
        <dsp:cNvSpPr/>
      </dsp:nvSpPr>
      <dsp:spPr>
        <a:xfrm>
          <a:off x="334291" y="2254295"/>
          <a:ext cx="3953001" cy="450812"/>
        </a:xfrm>
        <a:prstGeom prst="rect">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57832" tIns="35560" rIns="35560" bIns="35560" numCol="1" spcCol="1270" anchor="ctr" anchorCtr="0">
          <a:noAutofit/>
        </a:bodyPr>
        <a:lstStyle/>
        <a:p>
          <a:pPr marL="0" lvl="0" indent="0" algn="l" defTabSz="622300">
            <a:lnSpc>
              <a:spcPct val="90000"/>
            </a:lnSpc>
            <a:spcBef>
              <a:spcPct val="0"/>
            </a:spcBef>
            <a:spcAft>
              <a:spcPct val="35000"/>
            </a:spcAft>
            <a:buNone/>
          </a:pPr>
          <a:r>
            <a:rPr lang="en-GB" sz="1400" kern="1200" dirty="0"/>
            <a:t>National/sectoral policies and reforms</a:t>
          </a:r>
        </a:p>
      </dsp:txBody>
      <dsp:txXfrm>
        <a:off x="334291" y="2254295"/>
        <a:ext cx="3953001" cy="450812"/>
      </dsp:txXfrm>
    </dsp:sp>
    <dsp:sp modelId="{E7EA1BEF-714C-4232-95EC-6693F6B550E2}">
      <dsp:nvSpPr>
        <dsp:cNvPr id="0" name=""/>
        <dsp:cNvSpPr/>
      </dsp:nvSpPr>
      <dsp:spPr>
        <a:xfrm>
          <a:off x="52534" y="2197944"/>
          <a:ext cx="563515" cy="563515"/>
        </a:xfrm>
        <a:prstGeom prst="ellipse">
          <a:avLst/>
        </a:prstGeom>
        <a:solidFill>
          <a:schemeClr val="lt1">
            <a:hueOff val="0"/>
            <a:satOff val="0"/>
            <a:lumOff val="0"/>
            <a:alphaOff val="0"/>
          </a:schemeClr>
        </a:solidFill>
        <a:ln w="6350" cap="flat" cmpd="sng" algn="ctr">
          <a:solidFill>
            <a:schemeClr val="accent1">
              <a:alpha val="90000"/>
              <a:hueOff val="0"/>
              <a:satOff val="0"/>
              <a:lumOff val="0"/>
              <a:alphaOff val="-4000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4F8F1C-74AC-9A45-9194-ACF665CAC6E7}">
      <dsp:nvSpPr>
        <dsp:cNvPr id="0" name=""/>
        <dsp:cNvSpPr/>
      </dsp:nvSpPr>
      <dsp:spPr>
        <a:xfrm>
          <a:off x="1315426" y="0"/>
          <a:ext cx="2318046" cy="2318112"/>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7EB929-669E-4049-9D6C-6FB5DA86A365}">
      <dsp:nvSpPr>
        <dsp:cNvPr id="0" name=""/>
        <dsp:cNvSpPr/>
      </dsp:nvSpPr>
      <dsp:spPr>
        <a:xfrm>
          <a:off x="1827387" y="839250"/>
          <a:ext cx="1293287" cy="646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E" sz="1600" kern="1200" noProof="0" dirty="0"/>
            <a:t>Initial analysis</a:t>
          </a:r>
        </a:p>
        <a:p>
          <a:pPr marL="0" lvl="0" indent="0" algn="ctr" defTabSz="711200">
            <a:lnSpc>
              <a:spcPct val="90000"/>
            </a:lnSpc>
            <a:spcBef>
              <a:spcPct val="0"/>
            </a:spcBef>
            <a:spcAft>
              <a:spcPct val="35000"/>
            </a:spcAft>
            <a:buNone/>
          </a:pPr>
          <a:r>
            <a:rPr lang="en-IE" sz="1600" kern="1200" noProof="0" dirty="0"/>
            <a:t>Design</a:t>
          </a:r>
        </a:p>
      </dsp:txBody>
      <dsp:txXfrm>
        <a:off x="1827387" y="839250"/>
        <a:ext cx="1293287" cy="646567"/>
      </dsp:txXfrm>
    </dsp:sp>
    <dsp:sp modelId="{A388CF3E-24E0-0147-A18C-5F2881CF8F4C}">
      <dsp:nvSpPr>
        <dsp:cNvPr id="0" name=""/>
        <dsp:cNvSpPr/>
      </dsp:nvSpPr>
      <dsp:spPr>
        <a:xfrm>
          <a:off x="836926" y="1485818"/>
          <a:ext cx="1991378" cy="1992220"/>
        </a:xfrm>
        <a:prstGeom prst="blockArc">
          <a:avLst>
            <a:gd name="adj1" fmla="val 0"/>
            <a:gd name="adj2" fmla="val 189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D6488C-C858-0947-8BBD-FEF5E217DDEC}">
      <dsp:nvSpPr>
        <dsp:cNvPr id="0" name=""/>
        <dsp:cNvSpPr/>
      </dsp:nvSpPr>
      <dsp:spPr>
        <a:xfrm>
          <a:off x="1113344" y="1981239"/>
          <a:ext cx="1428087" cy="1031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E" sz="1600" kern="1200" noProof="0" dirty="0"/>
            <a:t>Progress monitoring</a:t>
          </a:r>
        </a:p>
        <a:p>
          <a:pPr marL="0" lvl="0" indent="0" algn="ctr" defTabSz="711200">
            <a:lnSpc>
              <a:spcPct val="90000"/>
            </a:lnSpc>
            <a:spcBef>
              <a:spcPct val="0"/>
            </a:spcBef>
            <a:spcAft>
              <a:spcPct val="35000"/>
            </a:spcAft>
            <a:buNone/>
          </a:pPr>
          <a:endParaRPr lang="en-IE" sz="100" kern="1200" noProof="0" dirty="0"/>
        </a:p>
        <a:p>
          <a:pPr marL="0" lvl="0" indent="0" algn="ctr" defTabSz="711200">
            <a:lnSpc>
              <a:spcPct val="90000"/>
            </a:lnSpc>
            <a:spcBef>
              <a:spcPct val="0"/>
            </a:spcBef>
            <a:spcAft>
              <a:spcPct val="35000"/>
            </a:spcAft>
            <a:buNone/>
          </a:pPr>
          <a:r>
            <a:rPr lang="en-IE" sz="1600" kern="1200" noProof="0" dirty="0"/>
            <a:t> Policy dialogue</a:t>
          </a:r>
        </a:p>
      </dsp:txBody>
      <dsp:txXfrm>
        <a:off x="1113344" y="1981239"/>
        <a:ext cx="1428087" cy="10316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E917D5-9BFC-AE48-9C24-9FCFF7C5AE48}">
      <dsp:nvSpPr>
        <dsp:cNvPr id="0" name=""/>
        <dsp:cNvSpPr/>
      </dsp:nvSpPr>
      <dsp:spPr>
        <a:xfrm>
          <a:off x="352756" y="0"/>
          <a:ext cx="2243790" cy="1517469"/>
        </a:xfrm>
        <a:prstGeom prst="ellipse">
          <a:avLst/>
        </a:prstGeom>
        <a:gradFill rotWithShape="0">
          <a:gsLst>
            <a:gs pos="0">
              <a:schemeClr val="accent3">
                <a:shade val="80000"/>
                <a:hueOff val="0"/>
                <a:satOff val="0"/>
                <a:lumOff val="0"/>
                <a:alphaOff val="0"/>
                <a:lumMod val="110000"/>
                <a:satMod val="105000"/>
                <a:tint val="67000"/>
              </a:schemeClr>
            </a:gs>
            <a:gs pos="50000">
              <a:schemeClr val="accent3">
                <a:shade val="80000"/>
                <a:hueOff val="0"/>
                <a:satOff val="0"/>
                <a:lumOff val="0"/>
                <a:alphaOff val="0"/>
                <a:lumMod val="105000"/>
                <a:satMod val="103000"/>
                <a:tint val="73000"/>
              </a:schemeClr>
            </a:gs>
            <a:gs pos="100000">
              <a:schemeClr val="accent3">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IE" sz="1100" kern="1200" noProof="0" dirty="0">
              <a:solidFill>
                <a:schemeClr val="tx1"/>
              </a:solidFill>
            </a:rPr>
            <a:t>Credibility</a:t>
          </a:r>
        </a:p>
      </dsp:txBody>
      <dsp:txXfrm>
        <a:off x="1082549" y="75873"/>
        <a:ext cx="784204" cy="227620"/>
      </dsp:txXfrm>
    </dsp:sp>
    <dsp:sp modelId="{D7A0F715-C690-2B41-B426-70BF93658657}">
      <dsp:nvSpPr>
        <dsp:cNvPr id="0" name=""/>
        <dsp:cNvSpPr/>
      </dsp:nvSpPr>
      <dsp:spPr>
        <a:xfrm>
          <a:off x="562462" y="379367"/>
          <a:ext cx="1824377" cy="1138101"/>
        </a:xfrm>
        <a:prstGeom prst="ellipse">
          <a:avLst/>
        </a:prstGeom>
        <a:gradFill rotWithShape="0">
          <a:gsLst>
            <a:gs pos="0">
              <a:schemeClr val="accent3">
                <a:shade val="80000"/>
                <a:hueOff val="-255619"/>
                <a:satOff val="-15447"/>
                <a:lumOff val="16140"/>
                <a:alphaOff val="0"/>
                <a:lumMod val="110000"/>
                <a:satMod val="105000"/>
                <a:tint val="67000"/>
              </a:schemeClr>
            </a:gs>
            <a:gs pos="50000">
              <a:schemeClr val="accent3">
                <a:shade val="80000"/>
                <a:hueOff val="-255619"/>
                <a:satOff val="-15447"/>
                <a:lumOff val="16140"/>
                <a:alphaOff val="0"/>
                <a:lumMod val="105000"/>
                <a:satMod val="103000"/>
                <a:tint val="73000"/>
              </a:schemeClr>
            </a:gs>
            <a:gs pos="100000">
              <a:schemeClr val="accent3">
                <a:shade val="80000"/>
                <a:hueOff val="-255619"/>
                <a:satOff val="-15447"/>
                <a:lumOff val="1614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IE" sz="1100" kern="1200" noProof="0" dirty="0">
              <a:solidFill>
                <a:schemeClr val="tx1"/>
              </a:solidFill>
            </a:rPr>
            <a:t>Relevance</a:t>
          </a:r>
        </a:p>
      </dsp:txBody>
      <dsp:txXfrm>
        <a:off x="1049571" y="450498"/>
        <a:ext cx="850159" cy="213394"/>
      </dsp:txXfrm>
    </dsp:sp>
    <dsp:sp modelId="{EE22F089-0291-F54F-8764-C57D73922230}">
      <dsp:nvSpPr>
        <dsp:cNvPr id="0" name=""/>
        <dsp:cNvSpPr/>
      </dsp:nvSpPr>
      <dsp:spPr>
        <a:xfrm>
          <a:off x="892186" y="758734"/>
          <a:ext cx="1164930" cy="758734"/>
        </a:xfrm>
        <a:prstGeom prst="ellipse">
          <a:avLst/>
        </a:prstGeom>
        <a:gradFill rotWithShape="0">
          <a:gsLst>
            <a:gs pos="0">
              <a:schemeClr val="accent3">
                <a:shade val="80000"/>
                <a:hueOff val="-511239"/>
                <a:satOff val="-30894"/>
                <a:lumOff val="32281"/>
                <a:alphaOff val="0"/>
                <a:lumMod val="110000"/>
                <a:satMod val="105000"/>
                <a:tint val="67000"/>
              </a:schemeClr>
            </a:gs>
            <a:gs pos="50000">
              <a:schemeClr val="accent3">
                <a:shade val="80000"/>
                <a:hueOff val="-511239"/>
                <a:satOff val="-30894"/>
                <a:lumOff val="32281"/>
                <a:alphaOff val="0"/>
                <a:lumMod val="105000"/>
                <a:satMod val="103000"/>
                <a:tint val="73000"/>
              </a:schemeClr>
            </a:gs>
            <a:gs pos="100000">
              <a:schemeClr val="accent3">
                <a:shade val="80000"/>
                <a:hueOff val="-511239"/>
                <a:satOff val="-30894"/>
                <a:lumOff val="3228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IE" sz="1100" kern="1200" noProof="0" dirty="0">
              <a:solidFill>
                <a:schemeClr val="tx1"/>
              </a:solidFill>
            </a:rPr>
            <a:t>Priorities</a:t>
          </a:r>
        </a:p>
      </dsp:txBody>
      <dsp:txXfrm>
        <a:off x="1062786" y="948418"/>
        <a:ext cx="823730" cy="379367"/>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25/06/2025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‹Nº›</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25/06/2025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‹Nº›</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dirty="0"/>
          </a:p>
        </p:txBody>
      </p:sp>
      <p:sp>
        <p:nvSpPr>
          <p:cNvPr id="4" name="Marcador de número de diapositiva 3"/>
          <p:cNvSpPr>
            <a:spLocks noGrp="1"/>
          </p:cNvSpPr>
          <p:nvPr>
            <p:ph type="sldNum" sz="quarter" idx="5"/>
          </p:nvPr>
        </p:nvSpPr>
        <p:spPr/>
        <p:txBody>
          <a:bodyPr/>
          <a:lstStyle/>
          <a:p>
            <a:fld id="{59CF2995-AB43-4B7C-B8CD-9DC7C3692A9C}" type="slidenum">
              <a:rPr lang="en-GB" smtClean="0"/>
              <a:t>1</a:t>
            </a:fld>
            <a:endParaRPr lang="en-GB"/>
          </a:p>
        </p:txBody>
      </p:sp>
    </p:spTree>
    <p:extLst>
      <p:ext uri="{BB962C8B-B14F-4D97-AF65-F5344CB8AC3E}">
        <p14:creationId xmlns:p14="http://schemas.microsoft.com/office/powerpoint/2010/main" val="2670082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15</a:t>
            </a:fld>
            <a:endParaRPr lang="en-GB"/>
          </a:p>
        </p:txBody>
      </p:sp>
    </p:spTree>
    <p:extLst>
      <p:ext uri="{BB962C8B-B14F-4D97-AF65-F5344CB8AC3E}">
        <p14:creationId xmlns:p14="http://schemas.microsoft.com/office/powerpoint/2010/main" val="562291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16</a:t>
            </a:fld>
            <a:endParaRPr lang="en-GB"/>
          </a:p>
        </p:txBody>
      </p:sp>
    </p:spTree>
    <p:extLst>
      <p:ext uri="{BB962C8B-B14F-4D97-AF65-F5344CB8AC3E}">
        <p14:creationId xmlns:p14="http://schemas.microsoft.com/office/powerpoint/2010/main" val="783269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59CF2995-AB43-4B7C-B8CD-9DC7C3692A9C}" type="slidenum">
              <a:rPr lang="en-GB" smtClean="0"/>
              <a:t>19</a:t>
            </a:fld>
            <a:endParaRPr lang="en-GB"/>
          </a:p>
        </p:txBody>
      </p:sp>
    </p:spTree>
    <p:extLst>
      <p:ext uri="{BB962C8B-B14F-4D97-AF65-F5344CB8AC3E}">
        <p14:creationId xmlns:p14="http://schemas.microsoft.com/office/powerpoint/2010/main" val="219321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59CF2995-AB43-4B7C-B8CD-9DC7C3692A9C}" type="slidenum">
              <a:rPr lang="en-GB" smtClean="0"/>
              <a:t>20</a:t>
            </a:fld>
            <a:endParaRPr lang="en-GB"/>
          </a:p>
        </p:txBody>
      </p:sp>
    </p:spTree>
    <p:extLst>
      <p:ext uri="{BB962C8B-B14F-4D97-AF65-F5344CB8AC3E}">
        <p14:creationId xmlns:p14="http://schemas.microsoft.com/office/powerpoint/2010/main" val="1972082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59CF2995-AB43-4B7C-B8CD-9DC7C3692A9C}" type="slidenum">
              <a:rPr lang="en-GB" smtClean="0"/>
              <a:t>21</a:t>
            </a:fld>
            <a:endParaRPr lang="en-GB"/>
          </a:p>
        </p:txBody>
      </p:sp>
    </p:spTree>
    <p:extLst>
      <p:ext uri="{BB962C8B-B14F-4D97-AF65-F5344CB8AC3E}">
        <p14:creationId xmlns:p14="http://schemas.microsoft.com/office/powerpoint/2010/main" val="3761795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22</a:t>
            </a:fld>
            <a:endParaRPr lang="en-GB"/>
          </a:p>
        </p:txBody>
      </p:sp>
    </p:spTree>
    <p:extLst>
      <p:ext uri="{BB962C8B-B14F-4D97-AF65-F5344CB8AC3E}">
        <p14:creationId xmlns:p14="http://schemas.microsoft.com/office/powerpoint/2010/main" val="2066948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59CF2995-AB43-4B7C-B8CD-9DC7C3692A9C}" type="slidenum">
              <a:rPr lang="en-GB" smtClean="0"/>
              <a:t>23</a:t>
            </a:fld>
            <a:endParaRPr lang="en-GB"/>
          </a:p>
        </p:txBody>
      </p:sp>
    </p:spTree>
    <p:extLst>
      <p:ext uri="{BB962C8B-B14F-4D97-AF65-F5344CB8AC3E}">
        <p14:creationId xmlns:p14="http://schemas.microsoft.com/office/powerpoint/2010/main" val="42817743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Marcador de número de diapositiva 3"/>
          <p:cNvSpPr>
            <a:spLocks noGrp="1"/>
          </p:cNvSpPr>
          <p:nvPr>
            <p:ph type="sldNum" sz="quarter" idx="5"/>
          </p:nvPr>
        </p:nvSpPr>
        <p:spPr/>
        <p:txBody>
          <a:bodyPr/>
          <a:lstStyle/>
          <a:p>
            <a:fld id="{59CF2995-AB43-4B7C-B8CD-9DC7C3692A9C}" type="slidenum">
              <a:rPr lang="en-GB" smtClean="0"/>
              <a:t>24</a:t>
            </a:fld>
            <a:endParaRPr lang="en-GB"/>
          </a:p>
        </p:txBody>
      </p:sp>
    </p:spTree>
    <p:extLst>
      <p:ext uri="{BB962C8B-B14F-4D97-AF65-F5344CB8AC3E}">
        <p14:creationId xmlns:p14="http://schemas.microsoft.com/office/powerpoint/2010/main" val="3807204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59CF2995-AB43-4B7C-B8CD-9DC7C3692A9C}" type="slidenum">
              <a:rPr lang="en-GB" smtClean="0"/>
              <a:t>25</a:t>
            </a:fld>
            <a:endParaRPr lang="en-GB"/>
          </a:p>
        </p:txBody>
      </p:sp>
    </p:spTree>
    <p:extLst>
      <p:ext uri="{BB962C8B-B14F-4D97-AF65-F5344CB8AC3E}">
        <p14:creationId xmlns:p14="http://schemas.microsoft.com/office/powerpoint/2010/main" val="3910963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26</a:t>
            </a:fld>
            <a:endParaRPr lang="en-GB"/>
          </a:p>
        </p:txBody>
      </p:sp>
    </p:spTree>
    <p:extLst>
      <p:ext uri="{BB962C8B-B14F-4D97-AF65-F5344CB8AC3E}">
        <p14:creationId xmlns:p14="http://schemas.microsoft.com/office/powerpoint/2010/main" val="912328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59CF2995-AB43-4B7C-B8CD-9DC7C3692A9C}" type="slidenum">
              <a:rPr lang="en-GB" smtClean="0"/>
              <a:t>3</a:t>
            </a:fld>
            <a:endParaRPr lang="en-GB"/>
          </a:p>
        </p:txBody>
      </p:sp>
    </p:spTree>
    <p:extLst>
      <p:ext uri="{BB962C8B-B14F-4D97-AF65-F5344CB8AC3E}">
        <p14:creationId xmlns:p14="http://schemas.microsoft.com/office/powerpoint/2010/main" val="14104906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29</a:t>
            </a:fld>
            <a:endParaRPr lang="en-GB"/>
          </a:p>
        </p:txBody>
      </p:sp>
    </p:spTree>
    <p:extLst>
      <p:ext uri="{BB962C8B-B14F-4D97-AF65-F5344CB8AC3E}">
        <p14:creationId xmlns:p14="http://schemas.microsoft.com/office/powerpoint/2010/main" val="40685376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30</a:t>
            </a:fld>
            <a:endParaRPr lang="en-GB"/>
          </a:p>
        </p:txBody>
      </p:sp>
    </p:spTree>
    <p:extLst>
      <p:ext uri="{BB962C8B-B14F-4D97-AF65-F5344CB8AC3E}">
        <p14:creationId xmlns:p14="http://schemas.microsoft.com/office/powerpoint/2010/main" val="2343041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59CF2995-AB43-4B7C-B8CD-9DC7C3692A9C}" type="slidenum">
              <a:rPr lang="en-GB" smtClean="0"/>
              <a:t>4</a:t>
            </a:fld>
            <a:endParaRPr lang="en-GB"/>
          </a:p>
        </p:txBody>
      </p:sp>
    </p:spTree>
    <p:extLst>
      <p:ext uri="{BB962C8B-B14F-4D97-AF65-F5344CB8AC3E}">
        <p14:creationId xmlns:p14="http://schemas.microsoft.com/office/powerpoint/2010/main" val="44620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59CF2995-AB43-4B7C-B8CD-9DC7C3692A9C}" type="slidenum">
              <a:rPr lang="en-GB" smtClean="0"/>
              <a:t>5</a:t>
            </a:fld>
            <a:endParaRPr lang="en-GB"/>
          </a:p>
        </p:txBody>
      </p:sp>
    </p:spTree>
    <p:extLst>
      <p:ext uri="{BB962C8B-B14F-4D97-AF65-F5344CB8AC3E}">
        <p14:creationId xmlns:p14="http://schemas.microsoft.com/office/powerpoint/2010/main" val="4092881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fld id="{59CF2995-AB43-4B7C-B8CD-9DC7C3692A9C}" type="slidenum">
              <a:rPr lang="en-GB" smtClean="0"/>
              <a:t>6</a:t>
            </a:fld>
            <a:endParaRPr lang="en-GB"/>
          </a:p>
        </p:txBody>
      </p:sp>
    </p:spTree>
    <p:extLst>
      <p:ext uri="{BB962C8B-B14F-4D97-AF65-F5344CB8AC3E}">
        <p14:creationId xmlns:p14="http://schemas.microsoft.com/office/powerpoint/2010/main" val="3210474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dirty="0"/>
          </a:p>
        </p:txBody>
      </p:sp>
      <p:sp>
        <p:nvSpPr>
          <p:cNvPr id="4" name="Marcador de número de diapositiva 3"/>
          <p:cNvSpPr>
            <a:spLocks noGrp="1"/>
          </p:cNvSpPr>
          <p:nvPr>
            <p:ph type="sldNum" sz="quarter" idx="5"/>
          </p:nvPr>
        </p:nvSpPr>
        <p:spPr/>
        <p:txBody>
          <a:bodyPr/>
          <a:lstStyle/>
          <a:p>
            <a:fld id="{59CF2995-AB43-4B7C-B8CD-9DC7C3692A9C}" type="slidenum">
              <a:rPr lang="en-GB" smtClean="0"/>
              <a:t>9</a:t>
            </a:fld>
            <a:endParaRPr lang="en-GB"/>
          </a:p>
        </p:txBody>
      </p:sp>
    </p:spTree>
    <p:extLst>
      <p:ext uri="{BB962C8B-B14F-4D97-AF65-F5344CB8AC3E}">
        <p14:creationId xmlns:p14="http://schemas.microsoft.com/office/powerpoint/2010/main" val="1001694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59CF2995-AB43-4B7C-B8CD-9DC7C3692A9C}" type="slidenum">
              <a:rPr lang="en-GB" smtClean="0"/>
              <a:t>10</a:t>
            </a:fld>
            <a:endParaRPr lang="en-GB"/>
          </a:p>
        </p:txBody>
      </p:sp>
    </p:spTree>
    <p:extLst>
      <p:ext uri="{BB962C8B-B14F-4D97-AF65-F5344CB8AC3E}">
        <p14:creationId xmlns:p14="http://schemas.microsoft.com/office/powerpoint/2010/main" val="3463391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59CF2995-AB43-4B7C-B8CD-9DC7C3692A9C}" type="slidenum">
              <a:rPr lang="en-GB" smtClean="0"/>
              <a:t>12</a:t>
            </a:fld>
            <a:endParaRPr lang="en-GB"/>
          </a:p>
        </p:txBody>
      </p:sp>
    </p:spTree>
    <p:extLst>
      <p:ext uri="{BB962C8B-B14F-4D97-AF65-F5344CB8AC3E}">
        <p14:creationId xmlns:p14="http://schemas.microsoft.com/office/powerpoint/2010/main" val="3661585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14</a:t>
            </a:fld>
            <a:endParaRPr lang="en-GB"/>
          </a:p>
        </p:txBody>
      </p:sp>
    </p:spTree>
    <p:extLst>
      <p:ext uri="{BB962C8B-B14F-4D97-AF65-F5344CB8AC3E}">
        <p14:creationId xmlns:p14="http://schemas.microsoft.com/office/powerpoint/2010/main" val="27613836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‹Nº›</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‹Nº›</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2467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‹Nº›</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207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‹Nº›</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‹Nº›</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a:t>Click icon to add picture</a:t>
            </a:r>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Edit Master text styles</a:t>
            </a:r>
          </a:p>
        </p:txBody>
      </p:sp>
    </p:spTree>
    <p:extLst>
      <p:ext uri="{BB962C8B-B14F-4D97-AF65-F5344CB8AC3E}">
        <p14:creationId xmlns:p14="http://schemas.microsoft.com/office/powerpoint/2010/main" val="1784062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‹Nº›</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a:t>Click icon to add picture</a:t>
            </a:r>
            <a:endParaRPr lang="en-GB" dirty="0"/>
          </a:p>
        </p:txBody>
      </p:sp>
    </p:spTree>
    <p:extLst>
      <p:ext uri="{BB962C8B-B14F-4D97-AF65-F5344CB8AC3E}">
        <p14:creationId xmlns:p14="http://schemas.microsoft.com/office/powerpoint/2010/main" val="3692034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‹Nº›</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a:t>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‹Nº›</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‹Nº›</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136774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‹Nº›</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‹Nº›</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069985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824428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‹Nº›</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‹Nº›</a:t>
            </a:fld>
            <a:endParaRPr lang="en-GB"/>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‹Nº›</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‹Nº›</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‹Nº›</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‹Nº›</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80383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‹Nº›</a:t>
            </a:fld>
            <a:endParaRPr lang="en-GB" dirty="0"/>
          </a:p>
        </p:txBody>
      </p:sp>
      <p:pic>
        <p:nvPicPr>
          <p:cNvPr id="7" name="Picture 6"/>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66" r:id="rId16"/>
    <p:sldLayoutId id="2147483667" r:id="rId17"/>
    <p:sldLayoutId id="2147483668" r:id="rId18"/>
    <p:sldLayoutId id="2147483655" r:id="rId19"/>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mia.giz.de/esearcha/browse.tt.html"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8.jpeg"/><Relationship Id="rId5" Type="http://schemas.openxmlformats.org/officeDocument/2006/relationships/image" Target="../media/image19.jpe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hyperlink" Target="https://myintracomm.ec.europa.eu/dg/INTPA/resources-procedures/it-information-systems/rmfplus/Pages/index.aspx" TargetMode="Externa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hyperlink" Target="https://wikis.ec.europa.eu/display/ExactExternalWiki/Greening+EU+Cooperation+Toolbox" TargetMode="External"/><Relationship Id="rId2" Type="http://schemas.openxmlformats.org/officeDocument/2006/relationships/image" Target="../media/image26.png"/><Relationship Id="rId1" Type="http://schemas.openxmlformats.org/officeDocument/2006/relationships/slideLayout" Target="../slideLayouts/slideLayout8.xml"/><Relationship Id="rId5" Type="http://schemas.openxmlformats.org/officeDocument/2006/relationships/hyperlink" Target="https://capacity4dev.europa.eu/library/greening-eu-international-cooperation-toolbox_en?listing=group_library&amp;refgid=686" TargetMode="External"/><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18.xml"/><Relationship Id="rId5" Type="http://schemas.openxmlformats.org/officeDocument/2006/relationships/image" Target="../media/image30.png"/><Relationship Id="rId4" Type="http://schemas.openxmlformats.org/officeDocument/2006/relationships/image" Target="../media/image29.svg"/></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8" Type="http://schemas.openxmlformats.org/officeDocument/2006/relationships/hyperlink" Target="https://eceuropaeu.sharepoint.com/sites/intpa-what-we-do/_layouts/15/viewer.aspx?sourcedoc=%7b17a4952c-185e-423d-9849-2cef0b75e7a2%7d" TargetMode="External"/><Relationship Id="rId13" Type="http://schemas.openxmlformats.org/officeDocument/2006/relationships/hyperlink" Target="https://www.imf.org/en/Publications/staff-climate-notes/Issues/2021/08/10/Climate-Sensitive-Management-of-Public-Finances-Green-PFM-460635" TargetMode="External"/><Relationship Id="rId3" Type="http://schemas.openxmlformats.org/officeDocument/2006/relationships/hyperlink" Target="https://international-partnerships.ec.europa.eu/document/download/47b7fa2f-d4a2-4cb0-a7e2-865382330c29_en?filename=budget-support-guidelines-2017_en.pdf" TargetMode="External"/><Relationship Id="rId7" Type="http://schemas.openxmlformats.org/officeDocument/2006/relationships/hyperlink" Target="https://eceuropaeu.sharepoint.com/sites/intpa-what-we-do/_layouts/15/viewer.aspx?sourcedoc=%7bedfeaf88-ad06-4ed8-9373-7ebf47025860%7d" TargetMode="External"/><Relationship Id="rId12" Type="http://schemas.openxmlformats.org/officeDocument/2006/relationships/hyperlink" Target="https://infrastructuregovern.imf.org/content/PIMA/Home/PimaTool/C-PIMA.html" TargetMode="External"/><Relationship Id="rId17" Type="http://schemas.openxmlformats.org/officeDocument/2006/relationships/hyperlink" Target="https://mia.giz.de/esearcha/browse.tt.html" TargetMode="External"/><Relationship Id="rId2" Type="http://schemas.openxmlformats.org/officeDocument/2006/relationships/notesSlide" Target="../notesSlides/notesSlide21.xml"/><Relationship Id="rId16" Type="http://schemas.openxmlformats.org/officeDocument/2006/relationships/hyperlink" Target="https://www.undp.org/publications/undp-global-climate-public-finance-review" TargetMode="External"/><Relationship Id="rId1" Type="http://schemas.openxmlformats.org/officeDocument/2006/relationships/slideLayout" Target="../slideLayouts/slideLayout6.xml"/><Relationship Id="rId6" Type="http://schemas.openxmlformats.org/officeDocument/2006/relationships/hyperlink" Target="https://eceuropaeu.sharepoint.com/:b:/r/sites/intpa-what-we-do/Domesticrevenue%20Documents/ENOTES/ENOTE%204-%20Green%20PFM.pdf?csf=1&amp;web=1&amp;e=xWgGEa" TargetMode="External"/><Relationship Id="rId11" Type="http://schemas.openxmlformats.org/officeDocument/2006/relationships/hyperlink" Target="https://www.mapsinitiative.org/" TargetMode="External"/><Relationship Id="rId5" Type="http://schemas.openxmlformats.org/officeDocument/2006/relationships/hyperlink" Target="https://myintracomm.ec.europa.eu/dg/INTPA/eu-development-policy/budget-support-public-finance-domestic-revenue/Pages/technical-notes-2a4.aspx" TargetMode="External"/><Relationship Id="rId15" Type="http://schemas.openxmlformats.org/officeDocument/2006/relationships/hyperlink" Target="https://ec.europa.eu/info/sites/default/files/economy-finance/cop26_en.pdf" TargetMode="External"/><Relationship Id="rId10" Type="http://schemas.openxmlformats.org/officeDocument/2006/relationships/hyperlink" Target="https://www.pefa.org/resources/catalog?field_resource_type_target_id=5961" TargetMode="External"/><Relationship Id="rId4" Type="http://schemas.openxmlformats.org/officeDocument/2006/relationships/hyperlink" Target="https://eceuropaeu.sharepoint.com/sites/intpa-what-we-do/SitePages/domestic-revenue-mobilisation.aspx" TargetMode="External"/><Relationship Id="rId9" Type="http://schemas.openxmlformats.org/officeDocument/2006/relationships/hyperlink" Target="https://eceuropaeu.sharepoint.com/sites/intpa-what-we-do/_layouts/15/viewer.aspx?sourcedoc=%7bb4d2ac00-a874-4f3f-92b2-9bbe6f756269%7d" TargetMode="External"/><Relationship Id="rId14" Type="http://schemas.openxmlformats.org/officeDocument/2006/relationships/hyperlink" Target="https://www.imf.org/en/Publications/Fiscal-Affairs-Department-How-To-Notes/Issues/2022/12/08/How-to-Make-the-Management-of-Public-Finances-Climate-SensitiveGreen-PFM-525169"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hyperlink" Target="https://www.munichre.com/en/company/media-relations/media-information-and-corporate-news/media-information/2025/natural-disaster-figures-2024.html" TargetMode="Externa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Autofit/>
          </a:bodyPr>
          <a:lstStyle/>
          <a:p>
            <a:r>
              <a:rPr lang="en-GB" dirty="0"/>
              <a:t>Greening EU Cooperation</a:t>
            </a:r>
          </a:p>
        </p:txBody>
      </p:sp>
      <p:sp>
        <p:nvSpPr>
          <p:cNvPr id="7" name="Subtitle 6"/>
          <p:cNvSpPr>
            <a:spLocks noGrp="1"/>
          </p:cNvSpPr>
          <p:nvPr>
            <p:ph type="subTitle" idx="1"/>
          </p:nvPr>
        </p:nvSpPr>
        <p:spPr>
          <a:xfrm>
            <a:off x="1071350" y="3780178"/>
            <a:ext cx="10065224" cy="1508513"/>
          </a:xfrm>
        </p:spPr>
        <p:txBody>
          <a:bodyPr/>
          <a:lstStyle/>
          <a:p>
            <a:r>
              <a:rPr lang="en-GB" dirty="0"/>
              <a:t>Greening country systems and policies through macro-fiscal actions and budget support </a:t>
            </a:r>
          </a:p>
          <a:p>
            <a:r>
              <a:rPr lang="en-GB" sz="2000" i="1" dirty="0">
                <a:solidFill>
                  <a:schemeClr val="bg1"/>
                </a:solidFill>
              </a:rPr>
              <a:t>INTPA E1 – Gabija ZYMONAITE, Jean Bernard DE MILITO</a:t>
            </a:r>
          </a:p>
        </p:txBody>
      </p:sp>
      <p:pic>
        <p:nvPicPr>
          <p:cNvPr id="2" name="Picture 7">
            <a:extLst>
              <a:ext uri="{FF2B5EF4-FFF2-40B4-BE49-F238E27FC236}">
                <a16:creationId xmlns:a16="http://schemas.microsoft.com/office/drawing/2014/main" id="{EDE9EDC6-ECE9-1D6F-D0CE-4A74764EB574}"/>
              </a:ext>
            </a:extLst>
          </p:cNvPr>
          <p:cNvPicPr/>
          <p:nvPr/>
        </p:nvPicPr>
        <p:blipFill>
          <a:blip r:embed="rId3"/>
          <a:stretch>
            <a:fillRect/>
          </a:stretch>
        </p:blipFill>
        <p:spPr bwMode="auto">
          <a:xfrm>
            <a:off x="1072821" y="6111526"/>
            <a:ext cx="2593767" cy="311723"/>
          </a:xfrm>
          <a:prstGeom prst="rect">
            <a:avLst/>
          </a:prstGeom>
          <a:noFill/>
          <a:ln>
            <a:noFill/>
          </a:ln>
        </p:spPr>
      </p:pic>
    </p:spTree>
    <p:extLst>
      <p:ext uri="{BB962C8B-B14F-4D97-AF65-F5344CB8AC3E}">
        <p14:creationId xmlns:p14="http://schemas.microsoft.com/office/powerpoint/2010/main" val="1121371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DF55F81E-5186-154B-B463-3F5C1E2BD0BD}"/>
              </a:ext>
            </a:extLst>
          </p:cNvPr>
          <p:cNvPicPr>
            <a:picLocks noGrp="1" noChangeAspect="1"/>
          </p:cNvPicPr>
          <p:nvPr>
            <p:ph sz="half" idx="1"/>
          </p:nvPr>
        </p:nvPicPr>
        <p:blipFill rotWithShape="1">
          <a:blip r:embed="rId3"/>
          <a:srcRect b="7392"/>
          <a:stretch/>
        </p:blipFill>
        <p:spPr>
          <a:xfrm>
            <a:off x="482927" y="1403162"/>
            <a:ext cx="6496993" cy="4647939"/>
          </a:xfrm>
          <a:prstGeom prst="rect">
            <a:avLst/>
          </a:prstGeom>
          <a:noFill/>
        </p:spPr>
      </p:pic>
      <p:sp>
        <p:nvSpPr>
          <p:cNvPr id="9" name="Content Placeholder 2">
            <a:extLst>
              <a:ext uri="{FF2B5EF4-FFF2-40B4-BE49-F238E27FC236}">
                <a16:creationId xmlns:a16="http://schemas.microsoft.com/office/drawing/2014/main" id="{5ECD8FD8-BC6D-464D-A4DE-0C0149BD7FAC}"/>
              </a:ext>
            </a:extLst>
          </p:cNvPr>
          <p:cNvSpPr>
            <a:spLocks noGrp="1"/>
          </p:cNvSpPr>
          <p:nvPr>
            <p:ph sz="half" idx="2"/>
          </p:nvPr>
        </p:nvSpPr>
        <p:spPr>
          <a:xfrm>
            <a:off x="6979920" y="1642745"/>
            <a:ext cx="4893660" cy="4168775"/>
          </a:xfrm>
        </p:spPr>
        <p:txBody>
          <a:bodyPr/>
          <a:lstStyle/>
          <a:p>
            <a:pPr marL="342900" indent="-342900">
              <a:buFont typeface="Arial" panose="020B0604020202020204" pitchFamily="34" charset="0"/>
              <a:buChar char="•"/>
            </a:pPr>
            <a:r>
              <a:rPr lang="en-IE"/>
              <a:t>Priority on making economic growth sustainable</a:t>
            </a:r>
          </a:p>
          <a:p>
            <a:pPr marL="342900" indent="-342900">
              <a:buFont typeface="Arial" panose="020B0604020202020204" pitchFamily="34" charset="0"/>
              <a:buChar char="•"/>
            </a:pPr>
            <a:r>
              <a:rPr lang="en-IE" dirty="0"/>
              <a:t>Recognises the value of natural assets</a:t>
            </a:r>
          </a:p>
          <a:p>
            <a:pPr marL="342900" indent="-342900">
              <a:buFont typeface="Arial" panose="020B0604020202020204" pitchFamily="34" charset="0"/>
              <a:buChar char="•"/>
            </a:pPr>
            <a:r>
              <a:rPr lang="en-IE" dirty="0"/>
              <a:t>Standalone approaches at sector level (e.g., forestry) are not enough in the long run</a:t>
            </a:r>
          </a:p>
          <a:p>
            <a:pPr marL="342900" indent="-342900">
              <a:buFont typeface="Arial" panose="020B0604020202020204" pitchFamily="34" charset="0"/>
              <a:buChar char="•"/>
            </a:pPr>
            <a:r>
              <a:rPr lang="en-IE" dirty="0"/>
              <a:t>Full embedding at each stage of the PFM system</a:t>
            </a:r>
          </a:p>
          <a:p>
            <a:endParaRPr lang="en-IE" dirty="0"/>
          </a:p>
        </p:txBody>
      </p:sp>
      <p:sp>
        <p:nvSpPr>
          <p:cNvPr id="3" name="Título 2">
            <a:extLst>
              <a:ext uri="{FF2B5EF4-FFF2-40B4-BE49-F238E27FC236}">
                <a16:creationId xmlns:a16="http://schemas.microsoft.com/office/drawing/2014/main" id="{7F5D51B0-A3A7-A14C-97A7-BBA21BA27A0F}"/>
              </a:ext>
            </a:extLst>
          </p:cNvPr>
          <p:cNvSpPr>
            <a:spLocks noGrp="1"/>
          </p:cNvSpPr>
          <p:nvPr>
            <p:ph type="title"/>
          </p:nvPr>
        </p:nvSpPr>
        <p:spPr>
          <a:xfrm>
            <a:off x="970722" y="387061"/>
            <a:ext cx="10515600" cy="782357"/>
          </a:xfrm>
        </p:spPr>
        <p:txBody>
          <a:bodyPr anchor="b">
            <a:normAutofit/>
          </a:bodyPr>
          <a:lstStyle/>
          <a:p>
            <a:r>
              <a:rPr lang="en-GB" dirty="0"/>
              <a:t>Example: Green PFM in Bangladesh</a:t>
            </a:r>
          </a:p>
        </p:txBody>
      </p:sp>
    </p:spTree>
    <p:extLst>
      <p:ext uri="{BB962C8B-B14F-4D97-AF65-F5344CB8AC3E}">
        <p14:creationId xmlns:p14="http://schemas.microsoft.com/office/powerpoint/2010/main" val="15538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A34F47-F9F1-6BA4-EA10-BDB7BDD1C3C7}"/>
              </a:ext>
            </a:extLst>
          </p:cNvPr>
          <p:cNvSpPr>
            <a:spLocks noGrp="1"/>
          </p:cNvSpPr>
          <p:nvPr>
            <p:ph idx="1"/>
          </p:nvPr>
        </p:nvSpPr>
        <p:spPr>
          <a:xfrm>
            <a:off x="838200" y="1587880"/>
            <a:ext cx="10905699" cy="5123816"/>
          </a:xfrm>
        </p:spPr>
        <p:txBody>
          <a:bodyPr/>
          <a:lstStyle/>
          <a:p>
            <a:pPr>
              <a:buClr>
                <a:schemeClr val="tx1"/>
              </a:buClr>
              <a:buFont typeface="Wingdings" panose="05000000000000000000" pitchFamily="2" charset="2"/>
              <a:buChar char="q"/>
            </a:pPr>
            <a:r>
              <a:rPr lang="en-IE" dirty="0"/>
              <a:t> Policy dialogue</a:t>
            </a:r>
          </a:p>
          <a:p>
            <a:pPr>
              <a:buClr>
                <a:schemeClr val="tx1"/>
              </a:buClr>
              <a:buFont typeface="Wingdings" panose="05000000000000000000" pitchFamily="2" charset="2"/>
              <a:buChar char="q"/>
            </a:pPr>
            <a:r>
              <a:rPr lang="en-IE" dirty="0"/>
              <a:t> Budget support  </a:t>
            </a:r>
          </a:p>
          <a:p>
            <a:pPr>
              <a:buClr>
                <a:schemeClr val="tx1"/>
              </a:buClr>
              <a:buFont typeface="Wingdings" panose="05000000000000000000" pitchFamily="2" charset="2"/>
              <a:buChar char="q"/>
            </a:pPr>
            <a:r>
              <a:rPr lang="en-IE" dirty="0"/>
              <a:t> Support/encourage the use of relevant diagnostic tools</a:t>
            </a:r>
          </a:p>
          <a:p>
            <a:pPr>
              <a:buClr>
                <a:schemeClr val="tx1"/>
              </a:buClr>
              <a:buFont typeface="Wingdings" panose="05000000000000000000" pitchFamily="2" charset="2"/>
              <a:buChar char="q"/>
            </a:pPr>
            <a:r>
              <a:rPr lang="en-IE" dirty="0"/>
              <a:t> Dedicated projects</a:t>
            </a:r>
          </a:p>
          <a:p>
            <a:pPr>
              <a:spcAft>
                <a:spcPts val="600"/>
              </a:spcAft>
              <a:buClr>
                <a:schemeClr val="tx1"/>
              </a:buClr>
              <a:buFont typeface="Wingdings" panose="05000000000000000000" pitchFamily="2" charset="2"/>
              <a:buChar char="q"/>
            </a:pPr>
            <a:r>
              <a:rPr lang="en-IE" dirty="0"/>
              <a:t> Working with international partners (WB, IMF, OECD, etc.);</a:t>
            </a:r>
          </a:p>
          <a:p>
            <a:pPr lvl="1">
              <a:spcAft>
                <a:spcPts val="0"/>
              </a:spcAft>
              <a:buFont typeface="Wingdings" panose="05000000000000000000" pitchFamily="2" charset="2"/>
              <a:buChar char="§"/>
            </a:pPr>
            <a:r>
              <a:rPr lang="en-IE" dirty="0"/>
              <a:t> Global Public Finance Partnership (IMF)</a:t>
            </a:r>
          </a:p>
          <a:p>
            <a:pPr lvl="1">
              <a:spcAft>
                <a:spcPts val="0"/>
              </a:spcAft>
              <a:buFont typeface="Wingdings" panose="05000000000000000000" pitchFamily="2" charset="2"/>
              <a:buChar char="§"/>
            </a:pPr>
            <a:r>
              <a:rPr lang="en-IE" dirty="0"/>
              <a:t> PFM-PP (IMF, financed by the EU)</a:t>
            </a:r>
          </a:p>
          <a:p>
            <a:pPr lvl="1">
              <a:spcAft>
                <a:spcPts val="0"/>
              </a:spcAft>
              <a:buFont typeface="Wingdings" panose="05000000000000000000" pitchFamily="2" charset="2"/>
              <a:buChar char="§"/>
            </a:pPr>
            <a:r>
              <a:rPr lang="en-IE" dirty="0"/>
              <a:t> IMF Regional Capacity Development Centres</a:t>
            </a:r>
          </a:p>
          <a:p>
            <a:pPr lvl="1">
              <a:spcAft>
                <a:spcPts val="1200"/>
              </a:spcAft>
              <a:buFont typeface="Wingdings" panose="05000000000000000000" pitchFamily="2" charset="2"/>
              <a:buChar char="§"/>
            </a:pPr>
            <a:r>
              <a:rPr lang="en-IE" dirty="0"/>
              <a:t> Multi-donor Trust Funds (e.g. EUD Bhutan’s work through WB PFM MDTF)</a:t>
            </a:r>
          </a:p>
          <a:p>
            <a:pPr>
              <a:spcAft>
                <a:spcPts val="0"/>
              </a:spcAft>
              <a:buClr>
                <a:schemeClr val="tx1"/>
              </a:buClr>
              <a:buFont typeface="Wingdings" panose="05000000000000000000" pitchFamily="2" charset="2"/>
              <a:buChar char="q"/>
            </a:pPr>
            <a:r>
              <a:rPr lang="en-IE" dirty="0"/>
              <a:t> INTPA Facilities: Macro-fiscal facility (E1); Greening facility (F2)</a:t>
            </a:r>
          </a:p>
          <a:p>
            <a:pPr lvl="1">
              <a:spcAft>
                <a:spcPts val="0"/>
              </a:spcAft>
              <a:buFont typeface="Wingdings" panose="05000000000000000000" pitchFamily="2" charset="2"/>
              <a:buChar char="§"/>
            </a:pPr>
            <a:endParaRPr lang="en-IE" dirty="0"/>
          </a:p>
          <a:p>
            <a:pPr>
              <a:buFont typeface="Wingdings" panose="05000000000000000000" pitchFamily="2" charset="2"/>
              <a:buChar char="q"/>
            </a:pPr>
            <a:endParaRPr lang="en-IE" dirty="0"/>
          </a:p>
        </p:txBody>
      </p:sp>
      <p:sp>
        <p:nvSpPr>
          <p:cNvPr id="4" name="Title 3">
            <a:extLst>
              <a:ext uri="{FF2B5EF4-FFF2-40B4-BE49-F238E27FC236}">
                <a16:creationId xmlns:a16="http://schemas.microsoft.com/office/drawing/2014/main" id="{DEF12020-BE1E-F7E8-C6F7-A0D60AA42713}"/>
              </a:ext>
            </a:extLst>
          </p:cNvPr>
          <p:cNvSpPr>
            <a:spLocks noGrp="1"/>
          </p:cNvSpPr>
          <p:nvPr>
            <p:ph type="title"/>
          </p:nvPr>
        </p:nvSpPr>
        <p:spPr>
          <a:xfrm>
            <a:off x="838200" y="619077"/>
            <a:ext cx="10515600" cy="782638"/>
          </a:xfrm>
        </p:spPr>
        <p:txBody>
          <a:bodyPr/>
          <a:lstStyle/>
          <a:p>
            <a:r>
              <a:rPr lang="en-GB" dirty="0"/>
              <a:t>EU’s support to greening PFM systems in partner countries. HOW? </a:t>
            </a:r>
          </a:p>
        </p:txBody>
      </p:sp>
    </p:spTree>
    <p:extLst>
      <p:ext uri="{BB962C8B-B14F-4D97-AF65-F5344CB8AC3E}">
        <p14:creationId xmlns:p14="http://schemas.microsoft.com/office/powerpoint/2010/main" val="2856417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97391" y="1400341"/>
            <a:ext cx="11691250" cy="2657856"/>
          </a:xfrm>
          <a:prstGeom prst="rect">
            <a:avLst/>
          </a:prstGeom>
          <a:pattFill prst="ltUpDiag">
            <a:fgClr>
              <a:srgbClr val="FFC000"/>
            </a:fgClr>
            <a:bgClr>
              <a:schemeClr val="bg1"/>
            </a:bgClr>
          </a:patt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 name="Title 3"/>
          <p:cNvSpPr>
            <a:spLocks noGrp="1"/>
          </p:cNvSpPr>
          <p:nvPr>
            <p:ph type="title"/>
          </p:nvPr>
        </p:nvSpPr>
        <p:spPr>
          <a:xfrm>
            <a:off x="838200" y="264391"/>
            <a:ext cx="10515600" cy="782357"/>
          </a:xfrm>
        </p:spPr>
        <p:txBody>
          <a:bodyPr/>
          <a:lstStyle/>
          <a:p>
            <a:r>
              <a:rPr lang="en-GB" sz="3600" dirty="0"/>
              <a:t>Relevant diagnostic tools (1)</a:t>
            </a:r>
            <a:endParaRPr lang="en-GB" dirty="0"/>
          </a:p>
        </p:txBody>
      </p:sp>
      <p:sp>
        <p:nvSpPr>
          <p:cNvPr id="2" name="Rectangle 1"/>
          <p:cNvSpPr/>
          <p:nvPr/>
        </p:nvSpPr>
        <p:spPr>
          <a:xfrm>
            <a:off x="5115726" y="1632195"/>
            <a:ext cx="3025370" cy="1287589"/>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PIMA climate change module (C-PIMA)</a:t>
            </a:r>
          </a:p>
          <a:p>
            <a:pPr algn="ctr"/>
            <a:r>
              <a:rPr lang="en-IE" sz="1400" dirty="0"/>
              <a:t>Lead: IMF</a:t>
            </a:r>
            <a:endParaRPr lang="fr-BE" sz="1400" dirty="0"/>
          </a:p>
        </p:txBody>
      </p:sp>
      <p:sp>
        <p:nvSpPr>
          <p:cNvPr id="8" name="Text Placeholder 7"/>
          <p:cNvSpPr>
            <a:spLocks noGrp="1"/>
          </p:cNvSpPr>
          <p:nvPr>
            <p:ph type="body" sz="quarter" idx="16"/>
          </p:nvPr>
        </p:nvSpPr>
        <p:spPr>
          <a:xfrm>
            <a:off x="5383950" y="2799472"/>
            <a:ext cx="2757145" cy="1008804"/>
          </a:xfrm>
          <a:ln w="12700">
            <a:solidFill>
              <a:schemeClr val="tx1"/>
            </a:solidFill>
          </a:ln>
        </p:spPr>
        <p:txBody>
          <a:bodyPr/>
          <a:lstStyle/>
          <a:p>
            <a:r>
              <a:rPr lang="en-US" sz="1400" dirty="0"/>
              <a:t>Key </a:t>
            </a:r>
            <a:r>
              <a:rPr lang="en-US" sz="1400" b="1" dirty="0"/>
              <a:t>public investment management</a:t>
            </a:r>
            <a:r>
              <a:rPr lang="en-US" sz="1400" dirty="0"/>
              <a:t> practices from the climate change perspective</a:t>
            </a:r>
            <a:endParaRPr lang="en-GB" sz="1400" dirty="0"/>
          </a:p>
        </p:txBody>
      </p:sp>
      <p:sp>
        <p:nvSpPr>
          <p:cNvPr id="13" name="Rectangle 12"/>
          <p:cNvSpPr/>
          <p:nvPr/>
        </p:nvSpPr>
        <p:spPr>
          <a:xfrm>
            <a:off x="1738185" y="1632195"/>
            <a:ext cx="3052507" cy="1287589"/>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PEFA Climate framework</a:t>
            </a:r>
          </a:p>
          <a:p>
            <a:pPr algn="ctr"/>
            <a:r>
              <a:rPr lang="en-IE" sz="1400" dirty="0"/>
              <a:t>PEFA secretariat</a:t>
            </a:r>
          </a:p>
        </p:txBody>
      </p:sp>
      <p:sp>
        <p:nvSpPr>
          <p:cNvPr id="14" name="Text Placeholder 7"/>
          <p:cNvSpPr>
            <a:spLocks noGrp="1"/>
          </p:cNvSpPr>
          <p:nvPr>
            <p:ph type="body" sz="quarter" idx="16"/>
          </p:nvPr>
        </p:nvSpPr>
        <p:spPr>
          <a:xfrm>
            <a:off x="1889423" y="2799472"/>
            <a:ext cx="2901269" cy="1008804"/>
          </a:xfrm>
          <a:ln w="12700">
            <a:solidFill>
              <a:schemeClr val="tx1"/>
            </a:solidFill>
          </a:ln>
        </p:spPr>
        <p:txBody>
          <a:bodyPr/>
          <a:lstStyle/>
          <a:p>
            <a:r>
              <a:rPr lang="en-US" sz="1400" b="1" dirty="0"/>
              <a:t>PFM system </a:t>
            </a:r>
            <a:r>
              <a:rPr lang="en-US" sz="1400" dirty="0"/>
              <a:t>readiness to support and foster the implementation of government climate change policies.</a:t>
            </a:r>
            <a:endParaRPr lang="en-GB" sz="1400" dirty="0"/>
          </a:p>
        </p:txBody>
      </p:sp>
      <p:sp>
        <p:nvSpPr>
          <p:cNvPr id="15" name="Rectangle 14"/>
          <p:cNvSpPr/>
          <p:nvPr/>
        </p:nvSpPr>
        <p:spPr>
          <a:xfrm>
            <a:off x="8534546" y="1605548"/>
            <a:ext cx="3239730" cy="1287589"/>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MAPS Sustainable procurement module</a:t>
            </a:r>
          </a:p>
          <a:p>
            <a:pPr algn="ctr"/>
            <a:r>
              <a:rPr lang="en-IE" sz="1400" dirty="0"/>
              <a:t>MAPS secretariat (hosted at OECD)</a:t>
            </a:r>
            <a:endParaRPr lang="fr-BE" sz="1400" dirty="0"/>
          </a:p>
        </p:txBody>
      </p:sp>
      <p:sp>
        <p:nvSpPr>
          <p:cNvPr id="16" name="Text Placeholder 7"/>
          <p:cNvSpPr>
            <a:spLocks noGrp="1"/>
          </p:cNvSpPr>
          <p:nvPr>
            <p:ph type="body" sz="quarter" idx="16"/>
          </p:nvPr>
        </p:nvSpPr>
        <p:spPr>
          <a:xfrm>
            <a:off x="8685783" y="2772825"/>
            <a:ext cx="3088493" cy="1008804"/>
          </a:xfrm>
          <a:ln w="12700">
            <a:solidFill>
              <a:schemeClr val="tx1"/>
            </a:solidFill>
          </a:ln>
        </p:spPr>
        <p:txBody>
          <a:bodyPr/>
          <a:lstStyle/>
          <a:p>
            <a:r>
              <a:rPr lang="en-US" sz="1400" dirty="0"/>
              <a:t>Quality and performance of </a:t>
            </a:r>
            <a:r>
              <a:rPr lang="en-US" sz="1400" b="1" dirty="0"/>
              <a:t>public procurement systems</a:t>
            </a:r>
            <a:r>
              <a:rPr lang="en-US" sz="1400" dirty="0"/>
              <a:t> from social, economic and environmental point of view.</a:t>
            </a:r>
            <a:endParaRPr lang="en-GB" sz="1400" dirty="0"/>
          </a:p>
        </p:txBody>
      </p:sp>
      <p:sp>
        <p:nvSpPr>
          <p:cNvPr id="21" name="Rectangle 20"/>
          <p:cNvSpPr/>
          <p:nvPr/>
        </p:nvSpPr>
        <p:spPr>
          <a:xfrm>
            <a:off x="5206901" y="4187389"/>
            <a:ext cx="2934194" cy="1210239"/>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1600" b="1" dirty="0"/>
              <a:t>Climate Public Expenditures and Institutional Reviews (CPEIRs) </a:t>
            </a:r>
            <a:endParaRPr lang="fr-BE" sz="1600" dirty="0"/>
          </a:p>
          <a:p>
            <a:pPr algn="ctr"/>
            <a:r>
              <a:rPr lang="en-IE" sz="1400" dirty="0"/>
              <a:t>Lead: UNDP</a:t>
            </a:r>
            <a:endParaRPr lang="fr-BE" sz="1400" dirty="0"/>
          </a:p>
        </p:txBody>
      </p:sp>
      <p:sp>
        <p:nvSpPr>
          <p:cNvPr id="22" name="Text Placeholder 7"/>
          <p:cNvSpPr>
            <a:spLocks noGrp="1"/>
          </p:cNvSpPr>
          <p:nvPr>
            <p:ph type="body" sz="quarter" idx="16"/>
          </p:nvPr>
        </p:nvSpPr>
        <p:spPr>
          <a:xfrm>
            <a:off x="5151656" y="5349356"/>
            <a:ext cx="3226894" cy="1359235"/>
          </a:xfrm>
          <a:ln w="12700">
            <a:solidFill>
              <a:schemeClr val="tx1"/>
            </a:solidFill>
          </a:ln>
        </p:spPr>
        <p:txBody>
          <a:bodyPr/>
          <a:lstStyle/>
          <a:p>
            <a:r>
              <a:rPr lang="en-IE" sz="1400" dirty="0"/>
              <a:t>Opportunities and constraints for integrating CC concerns within the national and sub-national </a:t>
            </a:r>
            <a:r>
              <a:rPr lang="en-IE" sz="1400" b="1" dirty="0"/>
              <a:t>budget allocation and expenditure </a:t>
            </a:r>
            <a:r>
              <a:rPr lang="en-IE" sz="1400" dirty="0"/>
              <a:t>process</a:t>
            </a:r>
            <a:endParaRPr lang="en-GB" sz="1400" dirty="0"/>
          </a:p>
        </p:txBody>
      </p:sp>
      <p:sp>
        <p:nvSpPr>
          <p:cNvPr id="23" name="Rectangle 22"/>
          <p:cNvSpPr/>
          <p:nvPr/>
        </p:nvSpPr>
        <p:spPr>
          <a:xfrm>
            <a:off x="1846070" y="4243314"/>
            <a:ext cx="2760898" cy="1210239"/>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1600" b="1" dirty="0"/>
              <a:t>Public Environmental Expenditure Review (PEER)</a:t>
            </a:r>
            <a:endParaRPr lang="fr-BE" sz="1600" dirty="0"/>
          </a:p>
          <a:p>
            <a:pPr algn="ctr"/>
            <a:r>
              <a:rPr lang="en-IE" sz="1400" dirty="0"/>
              <a:t>Lead: WB</a:t>
            </a:r>
            <a:endParaRPr lang="fr-BE" sz="1400" dirty="0"/>
          </a:p>
        </p:txBody>
      </p:sp>
      <p:sp>
        <p:nvSpPr>
          <p:cNvPr id="24" name="Text Placeholder 7"/>
          <p:cNvSpPr>
            <a:spLocks noGrp="1"/>
          </p:cNvSpPr>
          <p:nvPr>
            <p:ph type="body" sz="quarter" idx="16"/>
          </p:nvPr>
        </p:nvSpPr>
        <p:spPr>
          <a:xfrm>
            <a:off x="1746854" y="5349357"/>
            <a:ext cx="3097569" cy="1359235"/>
          </a:xfrm>
          <a:ln w="12700">
            <a:solidFill>
              <a:schemeClr val="tx1"/>
            </a:solidFill>
          </a:ln>
        </p:spPr>
        <p:txBody>
          <a:bodyPr/>
          <a:lstStyle/>
          <a:p>
            <a:r>
              <a:rPr lang="en-IE" sz="1400" dirty="0"/>
              <a:t>Government </a:t>
            </a:r>
            <a:r>
              <a:rPr lang="en-IE" sz="1400" b="1" dirty="0"/>
              <a:t>resource allocations</a:t>
            </a:r>
            <a:r>
              <a:rPr lang="en-IE" sz="1400" dirty="0"/>
              <a:t>, their efficiency and effectiveness in the context of environmental management framework and priorities. Identifies reforms needed</a:t>
            </a:r>
            <a:endParaRPr lang="en-GB" sz="1400" dirty="0"/>
          </a:p>
        </p:txBody>
      </p:sp>
      <p:sp>
        <p:nvSpPr>
          <p:cNvPr id="26" name="Rectangle 25"/>
          <p:cNvSpPr/>
          <p:nvPr/>
        </p:nvSpPr>
        <p:spPr>
          <a:xfrm>
            <a:off x="8953989" y="4220143"/>
            <a:ext cx="2684015" cy="1210239"/>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b="1" dirty="0"/>
              <a:t>Climate change financing frameworks (CCFF)</a:t>
            </a:r>
          </a:p>
          <a:p>
            <a:pPr algn="ctr"/>
            <a:r>
              <a:rPr lang="en-IE" sz="1400" dirty="0"/>
              <a:t>Lead: UNDP</a:t>
            </a:r>
            <a:endParaRPr lang="fr-BE" sz="1400" dirty="0"/>
          </a:p>
        </p:txBody>
      </p:sp>
      <p:sp>
        <p:nvSpPr>
          <p:cNvPr id="27" name="Text Placeholder 7"/>
          <p:cNvSpPr>
            <a:spLocks noGrp="1"/>
          </p:cNvSpPr>
          <p:nvPr>
            <p:ph type="body" sz="quarter" idx="16"/>
          </p:nvPr>
        </p:nvSpPr>
        <p:spPr>
          <a:xfrm>
            <a:off x="8685783" y="5397628"/>
            <a:ext cx="3460979" cy="1310964"/>
          </a:xfrm>
          <a:ln w="12700">
            <a:solidFill>
              <a:schemeClr val="tx1"/>
            </a:solidFill>
          </a:ln>
        </p:spPr>
        <p:txBody>
          <a:bodyPr/>
          <a:lstStyle/>
          <a:p>
            <a:r>
              <a:rPr lang="en-IE" sz="1400" dirty="0"/>
              <a:t>Aligning a country’s climate policy framework with its budgetary process and integrating climate finance into its existing PFM systems</a:t>
            </a:r>
            <a:endParaRPr lang="en-GB" sz="1400" dirty="0"/>
          </a:p>
        </p:txBody>
      </p:sp>
      <p:sp>
        <p:nvSpPr>
          <p:cNvPr id="29" name="TextBox 28"/>
          <p:cNvSpPr txBox="1"/>
          <p:nvPr/>
        </p:nvSpPr>
        <p:spPr>
          <a:xfrm>
            <a:off x="297390" y="1400342"/>
            <a:ext cx="1289558" cy="2606200"/>
          </a:xfrm>
          <a:prstGeom prst="rect">
            <a:avLst/>
          </a:prstGeom>
          <a:solidFill>
            <a:srgbClr val="FFC000"/>
          </a:solidFill>
        </p:spPr>
        <p:txBody>
          <a:bodyPr wrap="square" rtlCol="0">
            <a:spAutoFit/>
          </a:bodyPr>
          <a:lstStyle/>
          <a:p>
            <a:endParaRPr lang="en-IE" sz="2000" b="1" dirty="0"/>
          </a:p>
          <a:p>
            <a:endParaRPr lang="en-IE" sz="2000" b="1" dirty="0"/>
          </a:p>
          <a:p>
            <a:r>
              <a:rPr lang="en-IE" sz="2000" b="1" dirty="0"/>
              <a:t>With </a:t>
            </a:r>
          </a:p>
          <a:p>
            <a:r>
              <a:rPr lang="en-IE" sz="2000" b="1" dirty="0"/>
              <a:t>EU </a:t>
            </a:r>
          </a:p>
          <a:p>
            <a:r>
              <a:rPr lang="en-IE" sz="2000" b="1" dirty="0"/>
              <a:t>Support</a:t>
            </a:r>
          </a:p>
          <a:p>
            <a:endParaRPr lang="en-IE" sz="2000" b="1" dirty="0"/>
          </a:p>
          <a:p>
            <a:endParaRPr lang="en-IE" sz="2000" b="1" dirty="0"/>
          </a:p>
          <a:p>
            <a:endParaRPr lang="fr-BE" sz="2000" b="1" dirty="0"/>
          </a:p>
        </p:txBody>
      </p:sp>
      <p:sp>
        <p:nvSpPr>
          <p:cNvPr id="6" name="TextBox 5">
            <a:extLst>
              <a:ext uri="{FF2B5EF4-FFF2-40B4-BE49-F238E27FC236}">
                <a16:creationId xmlns:a16="http://schemas.microsoft.com/office/drawing/2014/main" id="{ADCFFFA6-504A-BDE9-0245-D4F961B1CAE2}"/>
              </a:ext>
            </a:extLst>
          </p:cNvPr>
          <p:cNvSpPr txBox="1"/>
          <p:nvPr/>
        </p:nvSpPr>
        <p:spPr>
          <a:xfrm>
            <a:off x="297389" y="4187389"/>
            <a:ext cx="1289558" cy="2554545"/>
          </a:xfrm>
          <a:prstGeom prst="rect">
            <a:avLst/>
          </a:prstGeom>
          <a:solidFill>
            <a:schemeClr val="bg1">
              <a:lumMod val="85000"/>
            </a:schemeClr>
          </a:solidFill>
          <a:ln w="12700">
            <a:solidFill>
              <a:schemeClr val="tx1"/>
            </a:solidFill>
          </a:ln>
        </p:spPr>
        <p:txBody>
          <a:bodyPr wrap="square" rtlCol="0">
            <a:spAutoFit/>
          </a:bodyPr>
          <a:lstStyle/>
          <a:p>
            <a:endParaRPr lang="en-IE" sz="2000" b="1" dirty="0"/>
          </a:p>
          <a:p>
            <a:endParaRPr lang="en-IE" sz="2000" b="1" dirty="0"/>
          </a:p>
          <a:p>
            <a:endParaRPr lang="en-IE" sz="2000" b="1" dirty="0"/>
          </a:p>
          <a:p>
            <a:r>
              <a:rPr lang="en-IE" sz="2000" b="1" dirty="0"/>
              <a:t>Other</a:t>
            </a:r>
          </a:p>
          <a:p>
            <a:endParaRPr lang="en-IE" sz="2000" b="1" dirty="0"/>
          </a:p>
          <a:p>
            <a:endParaRPr lang="en-IE" sz="2000" b="1" dirty="0"/>
          </a:p>
          <a:p>
            <a:endParaRPr lang="en-IE" sz="2000" b="1" dirty="0"/>
          </a:p>
          <a:p>
            <a:endParaRPr lang="fr-BE" sz="2000" b="1" dirty="0"/>
          </a:p>
        </p:txBody>
      </p:sp>
    </p:spTree>
    <p:extLst>
      <p:ext uri="{BB962C8B-B14F-4D97-AF65-F5344CB8AC3E}">
        <p14:creationId xmlns:p14="http://schemas.microsoft.com/office/powerpoint/2010/main" val="1016867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5F288A88-DE3F-DD4B-B002-9AD468A7B5AB}"/>
              </a:ext>
            </a:extLst>
          </p:cNvPr>
          <p:cNvPicPr>
            <a:picLocks noGrp="1" noChangeAspect="1"/>
          </p:cNvPicPr>
          <p:nvPr>
            <p:ph idx="1"/>
          </p:nvPr>
        </p:nvPicPr>
        <p:blipFill>
          <a:blip r:embed="rId2"/>
          <a:stretch>
            <a:fillRect/>
          </a:stretch>
        </p:blipFill>
        <p:spPr>
          <a:xfrm>
            <a:off x="923707" y="1265218"/>
            <a:ext cx="9084817" cy="5309428"/>
          </a:xfrm>
          <a:prstGeom prst="rect">
            <a:avLst/>
          </a:prstGeom>
        </p:spPr>
      </p:pic>
      <p:sp>
        <p:nvSpPr>
          <p:cNvPr id="3" name="Título 2">
            <a:extLst>
              <a:ext uri="{FF2B5EF4-FFF2-40B4-BE49-F238E27FC236}">
                <a16:creationId xmlns:a16="http://schemas.microsoft.com/office/drawing/2014/main" id="{3F684C23-2AE5-6A48-853E-92B05A4FDC24}"/>
              </a:ext>
            </a:extLst>
          </p:cNvPr>
          <p:cNvSpPr>
            <a:spLocks noGrp="1"/>
          </p:cNvSpPr>
          <p:nvPr>
            <p:ph type="title"/>
          </p:nvPr>
        </p:nvSpPr>
        <p:spPr/>
        <p:txBody>
          <a:bodyPr/>
          <a:lstStyle/>
          <a:p>
            <a:r>
              <a:rPr lang="en-GB" sz="3600" dirty="0"/>
              <a:t>Relevant diagnostic tools (2)</a:t>
            </a:r>
            <a:br>
              <a:rPr lang="en-GB" dirty="0"/>
            </a:br>
            <a:r>
              <a:rPr lang="en-GB" sz="2800" dirty="0"/>
              <a:t>Example: PEFA climate module</a:t>
            </a:r>
            <a:endParaRPr lang="en-GB" dirty="0"/>
          </a:p>
        </p:txBody>
      </p:sp>
    </p:spTree>
    <p:extLst>
      <p:ext uri="{BB962C8B-B14F-4D97-AF65-F5344CB8AC3E}">
        <p14:creationId xmlns:p14="http://schemas.microsoft.com/office/powerpoint/2010/main" val="1179738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A17FB7-4CFB-4D66-EFBA-B2AF2915D9DD}"/>
              </a:ext>
            </a:extLst>
          </p:cNvPr>
          <p:cNvSpPr>
            <a:spLocks noGrp="1"/>
          </p:cNvSpPr>
          <p:nvPr>
            <p:ph idx="1"/>
          </p:nvPr>
        </p:nvSpPr>
        <p:spPr>
          <a:xfrm>
            <a:off x="236392" y="1601409"/>
            <a:ext cx="11126933" cy="4718867"/>
          </a:xfrm>
        </p:spPr>
        <p:txBody>
          <a:bodyPr/>
          <a:lstStyle/>
          <a:p>
            <a:pPr marL="457200" indent="-457200">
              <a:spcAft>
                <a:spcPts val="600"/>
              </a:spcAft>
              <a:buClr>
                <a:srgbClr val="00B050"/>
              </a:buClr>
              <a:buAutoNum type="arabicPeriod"/>
            </a:pPr>
            <a:r>
              <a:rPr lang="en-IE" sz="2000" b="1" dirty="0">
                <a:solidFill>
                  <a:srgbClr val="00B050"/>
                </a:solidFill>
              </a:rPr>
              <a:t>Green PFM project, INTPA.E1 (with GIZ)</a:t>
            </a:r>
          </a:p>
          <a:p>
            <a:pPr lvl="1">
              <a:spcAft>
                <a:spcPts val="0"/>
              </a:spcAft>
              <a:buClr>
                <a:schemeClr val="tx1"/>
              </a:buClr>
              <a:buSzPct val="100000"/>
              <a:buFont typeface="Wingdings" panose="05000000000000000000" pitchFamily="2" charset="2"/>
              <a:buChar char="q"/>
            </a:pPr>
            <a:r>
              <a:rPr lang="en-IE" sz="1600" b="1" dirty="0"/>
              <a:t>Objective</a:t>
            </a:r>
            <a:r>
              <a:rPr lang="en-IE" sz="1600" dirty="0"/>
              <a:t>: support selected countries in introducing green fiscal reforms, </a:t>
            </a:r>
            <a:r>
              <a:rPr lang="en-US" sz="1600" dirty="0"/>
              <a:t>covering both revenue and spending</a:t>
            </a:r>
            <a:endParaRPr lang="en-IE" sz="1600" b="1" dirty="0"/>
          </a:p>
          <a:p>
            <a:pPr lvl="1">
              <a:spcAft>
                <a:spcPts val="0"/>
              </a:spcAft>
              <a:buClr>
                <a:schemeClr val="tx1"/>
              </a:buClr>
              <a:buSzPct val="100000"/>
              <a:buFont typeface="Wingdings" panose="05000000000000000000" pitchFamily="2" charset="2"/>
              <a:buChar char="q"/>
            </a:pPr>
            <a:r>
              <a:rPr lang="en-IE" sz="1600" b="1" dirty="0"/>
              <a:t>Countries of focus: </a:t>
            </a:r>
            <a:r>
              <a:rPr lang="en-IE" sz="1600" b="0" i="0" u="none" strike="noStrike" baseline="0" dirty="0"/>
              <a:t>Cameroon, Rwanda, Benin, Ghana, Malawi, Namibia, Zambia (Sub-Saharan Africa);   Mexico, Central American Integration System (SICA) (Central America), Peru (Latin America). </a:t>
            </a:r>
          </a:p>
          <a:p>
            <a:pPr lvl="1">
              <a:spcAft>
                <a:spcPts val="0"/>
              </a:spcAft>
              <a:buClr>
                <a:schemeClr val="tx1"/>
              </a:buClr>
              <a:buSzPct val="100000"/>
              <a:buFont typeface="Wingdings" panose="05000000000000000000" pitchFamily="2" charset="2"/>
              <a:buChar char="q"/>
            </a:pPr>
            <a:r>
              <a:rPr lang="en-IE" sz="1600" b="1" dirty="0"/>
              <a:t>Project activities</a:t>
            </a:r>
            <a:r>
              <a:rPr lang="en-IE" sz="1600" dirty="0"/>
              <a:t>: </a:t>
            </a:r>
            <a:r>
              <a:rPr lang="en-IE" sz="1600" dirty="0">
                <a:hlinkClick r:id="rId3"/>
              </a:rPr>
              <a:t>Navigating Green PFM: a reference guide</a:t>
            </a:r>
            <a:r>
              <a:rPr lang="en-IE" sz="1600" dirty="0"/>
              <a:t>, methodology on designing green fiscal reforms, green PFM seminar in Kigali (Jan 2025), ongoing bespoke technical assistance (Ghana, Benin, Zambia)</a:t>
            </a:r>
          </a:p>
          <a:p>
            <a:pPr marL="457200" lvl="1" indent="0">
              <a:spcAft>
                <a:spcPts val="0"/>
              </a:spcAft>
              <a:buClr>
                <a:schemeClr val="tx1"/>
              </a:buClr>
              <a:buSzPct val="100000"/>
              <a:buNone/>
            </a:pPr>
            <a:endParaRPr lang="en-IE" sz="1800" i="1" dirty="0">
              <a:highlight>
                <a:srgbClr val="FFFF00"/>
              </a:highlight>
            </a:endParaRPr>
          </a:p>
          <a:p>
            <a:pPr marL="457200" indent="-457200">
              <a:spcAft>
                <a:spcPts val="600"/>
              </a:spcAft>
              <a:buClr>
                <a:srgbClr val="00B050"/>
              </a:buClr>
              <a:buAutoNum type="arabicPeriod"/>
            </a:pPr>
            <a:r>
              <a:rPr lang="en-IE" sz="2000" b="1" dirty="0">
                <a:solidFill>
                  <a:srgbClr val="00B050"/>
                </a:solidFill>
              </a:rPr>
              <a:t>Green PFM in South and South-East Asia, INTPA.C2 (with OECD)</a:t>
            </a:r>
          </a:p>
          <a:p>
            <a:pPr lvl="1">
              <a:spcAft>
                <a:spcPts val="0"/>
              </a:spcAft>
              <a:buClr>
                <a:schemeClr val="tx1"/>
              </a:buClr>
              <a:buFont typeface="Wingdings" panose="05000000000000000000" pitchFamily="2" charset="2"/>
              <a:buChar char="q"/>
            </a:pPr>
            <a:r>
              <a:rPr lang="en-IE" sz="1600" b="1" dirty="0"/>
              <a:t>Objective</a:t>
            </a:r>
            <a:r>
              <a:rPr lang="en-IE" sz="1600" dirty="0"/>
              <a:t>: </a:t>
            </a:r>
            <a:r>
              <a:rPr lang="en-IE" sz="1600" b="0" u="none" strike="noStrike" baseline="0" dirty="0"/>
              <a:t>Improved integration of </a:t>
            </a:r>
            <a:r>
              <a:rPr lang="en-US" sz="1600" b="0" u="none" strike="noStrike" baseline="0" dirty="0"/>
              <a:t>climate change, SDGs targets and </a:t>
            </a:r>
            <a:r>
              <a:rPr lang="en-IE" sz="1600" b="0" u="none" strike="noStrike" baseline="0" dirty="0"/>
              <a:t>gender mainstreaming in the budget cycle</a:t>
            </a:r>
            <a:endParaRPr lang="en-IE" sz="1600" b="1" dirty="0">
              <a:effectLst/>
              <a:ea typeface="Calibri" panose="020F0502020204030204" pitchFamily="34" charset="0"/>
            </a:endParaRPr>
          </a:p>
          <a:p>
            <a:pPr lvl="1">
              <a:spcAft>
                <a:spcPts val="0"/>
              </a:spcAft>
              <a:buClr>
                <a:schemeClr val="tx1"/>
              </a:buClr>
              <a:buFont typeface="Wingdings" panose="05000000000000000000" pitchFamily="2" charset="2"/>
              <a:buChar char="q"/>
            </a:pPr>
            <a:r>
              <a:rPr lang="en-IE" sz="1600" b="1" dirty="0">
                <a:effectLst/>
                <a:ea typeface="Calibri" panose="020F0502020204030204" pitchFamily="34" charset="0"/>
              </a:rPr>
              <a:t>Countries of focus:</a:t>
            </a:r>
            <a:r>
              <a:rPr lang="en-IE" sz="1600" dirty="0">
                <a:effectLst/>
                <a:ea typeface="Calibri" panose="020F0502020204030204" pitchFamily="34" charset="0"/>
              </a:rPr>
              <a:t> Bangladesh, Bhutan, Cambodia, Indonesia, India, Laos, Malaysia, Maldives, Mongolia, Myanmar, Nepal, Pakistan, Philippines, Sri Lanka, Thailand, Vietnam.</a:t>
            </a:r>
            <a:endParaRPr lang="en-IE" sz="1600" dirty="0"/>
          </a:p>
          <a:p>
            <a:pPr lvl="1">
              <a:spcAft>
                <a:spcPts val="0"/>
              </a:spcAft>
              <a:buClr>
                <a:schemeClr val="tx1"/>
              </a:buClr>
              <a:buFont typeface="Wingdings" panose="05000000000000000000" pitchFamily="2" charset="2"/>
              <a:buChar char="q"/>
            </a:pPr>
            <a:r>
              <a:rPr lang="en-IE" sz="1600" b="1" dirty="0"/>
              <a:t>Project activities</a:t>
            </a:r>
            <a:r>
              <a:rPr lang="en-IE" sz="1600" dirty="0"/>
              <a:t>: in-person workshops, in-country knowledge sharing missions</a:t>
            </a:r>
          </a:p>
          <a:p>
            <a:pPr marL="457200" lvl="1" indent="0">
              <a:spcAft>
                <a:spcPts val="0"/>
              </a:spcAft>
              <a:buNone/>
            </a:pPr>
            <a:endParaRPr lang="en-IE" sz="1050" dirty="0"/>
          </a:p>
        </p:txBody>
      </p:sp>
      <p:sp>
        <p:nvSpPr>
          <p:cNvPr id="3" name="Title 2">
            <a:extLst>
              <a:ext uri="{FF2B5EF4-FFF2-40B4-BE49-F238E27FC236}">
                <a16:creationId xmlns:a16="http://schemas.microsoft.com/office/drawing/2014/main" id="{2CB68758-3F98-D871-8E4E-C863CC447549}"/>
              </a:ext>
            </a:extLst>
          </p:cNvPr>
          <p:cNvSpPr>
            <a:spLocks noGrp="1"/>
          </p:cNvSpPr>
          <p:nvPr>
            <p:ph type="title"/>
          </p:nvPr>
        </p:nvSpPr>
        <p:spPr>
          <a:xfrm>
            <a:off x="847724" y="464572"/>
            <a:ext cx="11057764" cy="782357"/>
          </a:xfrm>
        </p:spPr>
        <p:txBody>
          <a:bodyPr/>
          <a:lstStyle/>
          <a:p>
            <a:r>
              <a:rPr lang="en-IE" sz="3400" dirty="0"/>
              <a:t>Projects to support green PFM/DRM in partner countries</a:t>
            </a:r>
          </a:p>
        </p:txBody>
      </p:sp>
    </p:spTree>
    <p:extLst>
      <p:ext uri="{BB962C8B-B14F-4D97-AF65-F5344CB8AC3E}">
        <p14:creationId xmlns:p14="http://schemas.microsoft.com/office/powerpoint/2010/main" val="1815408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A74373-4977-AAC8-82BB-A2D285C466A4}"/>
              </a:ext>
            </a:extLst>
          </p:cNvPr>
          <p:cNvSpPr>
            <a:spLocks noGrp="1"/>
          </p:cNvSpPr>
          <p:nvPr>
            <p:ph idx="1"/>
          </p:nvPr>
        </p:nvSpPr>
        <p:spPr>
          <a:xfrm>
            <a:off x="490669" y="1672100"/>
            <a:ext cx="11572378" cy="4447346"/>
          </a:xfrm>
        </p:spPr>
        <p:txBody>
          <a:bodyPr/>
          <a:lstStyle/>
          <a:p>
            <a:pPr marL="0" indent="0">
              <a:buNone/>
            </a:pPr>
            <a:r>
              <a:rPr lang="en-IE" b="1" dirty="0">
                <a:solidFill>
                  <a:srgbClr val="00B050"/>
                </a:solidFill>
              </a:rPr>
              <a:t>Global Public Finance Partnership </a:t>
            </a:r>
            <a:r>
              <a:rPr lang="en-IE" dirty="0"/>
              <a:t>(GPFP–EU contribution EUR 15M in 2024-29)</a:t>
            </a:r>
          </a:p>
          <a:p>
            <a:pPr marL="363538" lvl="1" indent="-363538" algn="just">
              <a:spcAft>
                <a:spcPts val="0"/>
              </a:spcAft>
              <a:buClr>
                <a:schemeClr val="tx1"/>
              </a:buClr>
              <a:buFont typeface="Wingdings" panose="05000000000000000000" pitchFamily="2" charset="2"/>
              <a:buChar char="q"/>
            </a:pPr>
            <a:r>
              <a:rPr lang="en-IE" b="1" dirty="0">
                <a:solidFill>
                  <a:schemeClr val="tx1">
                    <a:lumMod val="50000"/>
                  </a:schemeClr>
                </a:solidFill>
              </a:rPr>
              <a:t>Objective</a:t>
            </a:r>
            <a:r>
              <a:rPr lang="en-IE" dirty="0">
                <a:solidFill>
                  <a:schemeClr val="tx1">
                    <a:lumMod val="50000"/>
                  </a:schemeClr>
                </a:solidFill>
              </a:rPr>
              <a:t>: </a:t>
            </a:r>
            <a:r>
              <a:rPr lang="en-IE" dirty="0">
                <a:solidFill>
                  <a:schemeClr val="tx1">
                    <a:lumMod val="50000"/>
                  </a:schemeClr>
                </a:solidFill>
                <a:latin typeface="Arial"/>
              </a:rPr>
              <a:t>Strengthening fiscal institutions and supporting public finance reforms </a:t>
            </a:r>
            <a:r>
              <a:rPr lang="en-IE" dirty="0">
                <a:solidFill>
                  <a:schemeClr val="tx1">
                    <a:lumMod val="50000"/>
                  </a:schemeClr>
                </a:solidFill>
              </a:rPr>
              <a:t>through a comprehensive approach, covering</a:t>
            </a:r>
            <a:r>
              <a:rPr lang="en-IE" dirty="0">
                <a:solidFill>
                  <a:schemeClr val="tx1">
                    <a:lumMod val="50000"/>
                  </a:schemeClr>
                </a:solidFill>
                <a:latin typeface="Arial"/>
              </a:rPr>
              <a:t> both revenue and spending </a:t>
            </a:r>
            <a:endParaRPr lang="en-IE" dirty="0">
              <a:solidFill>
                <a:schemeClr val="tx1">
                  <a:lumMod val="50000"/>
                </a:schemeClr>
              </a:solidFill>
            </a:endParaRPr>
          </a:p>
          <a:p>
            <a:pPr marL="363538" lvl="1" indent="-363538" algn="just">
              <a:spcAft>
                <a:spcPts val="0"/>
              </a:spcAft>
              <a:buClr>
                <a:schemeClr val="tx1"/>
              </a:buClr>
              <a:buFont typeface="Wingdings" panose="05000000000000000000" pitchFamily="2" charset="2"/>
              <a:buChar char="q"/>
            </a:pPr>
            <a:r>
              <a:rPr lang="en-IE" b="1" dirty="0">
                <a:solidFill>
                  <a:schemeClr val="tx1">
                    <a:lumMod val="50000"/>
                  </a:schemeClr>
                </a:solidFill>
              </a:rPr>
              <a:t>Beneficiaries</a:t>
            </a:r>
            <a:r>
              <a:rPr lang="en-IE" dirty="0">
                <a:solidFill>
                  <a:schemeClr val="tx1">
                    <a:lumMod val="50000"/>
                  </a:schemeClr>
                </a:solidFill>
              </a:rPr>
              <a:t>: </a:t>
            </a:r>
            <a:r>
              <a:rPr lang="en-US" dirty="0">
                <a:solidFill>
                  <a:schemeClr val="tx1">
                    <a:lumMod val="50000"/>
                  </a:schemeClr>
                </a:solidFill>
              </a:rPr>
              <a:t>Open to LICs, LMICs and a small number of UMICs. Priority given to fragile and conflict-affected states and to LICs. </a:t>
            </a:r>
            <a:endParaRPr lang="en-IE" dirty="0">
              <a:solidFill>
                <a:schemeClr val="tx1">
                  <a:lumMod val="50000"/>
                </a:schemeClr>
              </a:solidFill>
            </a:endParaRPr>
          </a:p>
          <a:p>
            <a:pPr marL="363538" lvl="1" indent="-363538" algn="just">
              <a:spcAft>
                <a:spcPts val="0"/>
              </a:spcAft>
              <a:buClr>
                <a:schemeClr val="tx1"/>
              </a:buClr>
              <a:buFont typeface="Wingdings" panose="05000000000000000000" pitchFamily="2" charset="2"/>
              <a:buChar char="q"/>
            </a:pPr>
            <a:r>
              <a:rPr lang="en-IE" b="1" dirty="0">
                <a:solidFill>
                  <a:schemeClr val="tx1">
                    <a:lumMod val="50000"/>
                  </a:schemeClr>
                </a:solidFill>
              </a:rPr>
              <a:t>Expected outputs</a:t>
            </a:r>
            <a:r>
              <a:rPr lang="en-IE" dirty="0">
                <a:solidFill>
                  <a:schemeClr val="tx1">
                    <a:lumMod val="50000"/>
                  </a:schemeClr>
                </a:solidFill>
              </a:rPr>
              <a:t>: countries are supported in (a) </a:t>
            </a:r>
            <a:r>
              <a:rPr lang="fr-BE" dirty="0">
                <a:solidFill>
                  <a:schemeClr val="tx1">
                    <a:lumMod val="50000"/>
                  </a:schemeClr>
                </a:solidFill>
              </a:rPr>
              <a:t>reforming </a:t>
            </a:r>
            <a:r>
              <a:rPr lang="en-IE" dirty="0">
                <a:solidFill>
                  <a:schemeClr val="tx1">
                    <a:lumMod val="50000"/>
                  </a:schemeClr>
                </a:solidFill>
              </a:rPr>
              <a:t>their</a:t>
            </a:r>
            <a:r>
              <a:rPr lang="fr-BE" dirty="0">
                <a:solidFill>
                  <a:schemeClr val="tx1">
                    <a:lumMod val="50000"/>
                  </a:schemeClr>
                </a:solidFill>
              </a:rPr>
              <a:t> </a:t>
            </a:r>
            <a:r>
              <a:rPr lang="en-US" b="1" dirty="0">
                <a:solidFill>
                  <a:schemeClr val="tx1">
                    <a:lumMod val="50000"/>
                  </a:schemeClr>
                </a:solidFill>
              </a:rPr>
              <a:t>public investment management</a:t>
            </a:r>
            <a:r>
              <a:rPr lang="en-US" dirty="0">
                <a:solidFill>
                  <a:schemeClr val="tx1">
                    <a:lumMod val="50000"/>
                  </a:schemeClr>
                </a:solidFill>
              </a:rPr>
              <a:t> systems through Climate Public Investment Management assessments (CPIMA) and capacity development to follow up on recommendations; (b) reforming their </a:t>
            </a:r>
            <a:r>
              <a:rPr lang="en-US" b="1" dirty="0">
                <a:solidFill>
                  <a:schemeClr val="tx1">
                    <a:lumMod val="50000"/>
                  </a:schemeClr>
                </a:solidFill>
              </a:rPr>
              <a:t>budgetary processes </a:t>
            </a:r>
            <a:r>
              <a:rPr lang="en-US" dirty="0">
                <a:solidFill>
                  <a:schemeClr val="tx1">
                    <a:lumMod val="50000"/>
                  </a:schemeClr>
                </a:solidFill>
              </a:rPr>
              <a:t>through green PFM and climate budgeting, (c) integrating climate change issues into their </a:t>
            </a:r>
            <a:r>
              <a:rPr lang="en-US" b="1" dirty="0">
                <a:solidFill>
                  <a:schemeClr val="tx1">
                    <a:lumMod val="50000"/>
                  </a:schemeClr>
                </a:solidFill>
              </a:rPr>
              <a:t>macro-fiscal frameworks</a:t>
            </a:r>
            <a:r>
              <a:rPr lang="en-US" dirty="0">
                <a:solidFill>
                  <a:schemeClr val="tx1">
                    <a:lumMod val="50000"/>
                  </a:schemeClr>
                </a:solidFill>
              </a:rPr>
              <a:t>, (d) implementing </a:t>
            </a:r>
            <a:r>
              <a:rPr lang="en-US" b="1" dirty="0">
                <a:solidFill>
                  <a:schemeClr val="tx1">
                    <a:lumMod val="50000"/>
                  </a:schemeClr>
                </a:solidFill>
              </a:rPr>
              <a:t>green taxation</a:t>
            </a:r>
            <a:r>
              <a:rPr lang="en-US" dirty="0">
                <a:solidFill>
                  <a:schemeClr val="tx1">
                    <a:lumMod val="50000"/>
                  </a:schemeClr>
                </a:solidFill>
              </a:rPr>
              <a:t>, among others. </a:t>
            </a:r>
          </a:p>
          <a:p>
            <a:pPr marL="363538" lvl="1" indent="-363538" algn="just">
              <a:spcAft>
                <a:spcPts val="0"/>
              </a:spcAft>
              <a:buClr>
                <a:schemeClr val="tx1"/>
              </a:buClr>
              <a:buFont typeface="Wingdings" panose="05000000000000000000" pitchFamily="2" charset="2"/>
              <a:buChar char="q"/>
            </a:pPr>
            <a:r>
              <a:rPr lang="en-IE" b="1" dirty="0">
                <a:solidFill>
                  <a:schemeClr val="tx1">
                    <a:lumMod val="50000"/>
                  </a:schemeClr>
                </a:solidFill>
              </a:rPr>
              <a:t>How to request for support</a:t>
            </a:r>
            <a:r>
              <a:rPr lang="en-IE" dirty="0">
                <a:solidFill>
                  <a:schemeClr val="tx1">
                    <a:lumMod val="50000"/>
                  </a:schemeClr>
                </a:solidFill>
              </a:rPr>
              <a:t>: Demand-driven programme - authorities send their requests </a:t>
            </a:r>
            <a:r>
              <a:rPr lang="fr-BE" dirty="0">
                <a:solidFill>
                  <a:schemeClr val="tx1">
                    <a:lumMod val="50000"/>
                  </a:schemeClr>
                </a:solidFill>
              </a:rPr>
              <a:t>to the GPFP Secretariat. </a:t>
            </a:r>
          </a:p>
          <a:p>
            <a:pPr lvl="1">
              <a:spcAft>
                <a:spcPts val="0"/>
              </a:spcAft>
              <a:buFont typeface="Wingdings" panose="05000000000000000000" pitchFamily="2" charset="2"/>
              <a:buChar char="q"/>
            </a:pPr>
            <a:endParaRPr lang="en-IE" sz="800" dirty="0">
              <a:highlight>
                <a:srgbClr val="FFFF00"/>
              </a:highlight>
            </a:endParaRPr>
          </a:p>
          <a:p>
            <a:pPr marL="457200" indent="-457200">
              <a:buAutoNum type="arabicPeriod"/>
            </a:pPr>
            <a:endParaRPr lang="en-IE" b="1" dirty="0"/>
          </a:p>
        </p:txBody>
      </p:sp>
      <p:sp>
        <p:nvSpPr>
          <p:cNvPr id="3" name="Title 2">
            <a:extLst>
              <a:ext uri="{FF2B5EF4-FFF2-40B4-BE49-F238E27FC236}">
                <a16:creationId xmlns:a16="http://schemas.microsoft.com/office/drawing/2014/main" id="{3B815271-6169-602D-F37B-F7DF32A0C9A0}"/>
              </a:ext>
            </a:extLst>
          </p:cNvPr>
          <p:cNvSpPr>
            <a:spLocks noGrp="1"/>
          </p:cNvSpPr>
          <p:nvPr>
            <p:ph type="title"/>
          </p:nvPr>
        </p:nvSpPr>
        <p:spPr>
          <a:xfrm>
            <a:off x="960096" y="519436"/>
            <a:ext cx="11231904" cy="782357"/>
          </a:xfrm>
        </p:spPr>
        <p:txBody>
          <a:bodyPr/>
          <a:lstStyle/>
          <a:p>
            <a:r>
              <a:rPr lang="en-IE" sz="3600" dirty="0"/>
              <a:t>Working with international partners:</a:t>
            </a:r>
            <a:br>
              <a:rPr lang="en-IE" dirty="0"/>
            </a:br>
            <a:r>
              <a:rPr lang="en-IE" sz="2800" dirty="0"/>
              <a:t>Support to green PFM/DRM through EU Programmes with the IMF (1)</a:t>
            </a:r>
            <a:endParaRPr lang="en-IE" dirty="0"/>
          </a:p>
        </p:txBody>
      </p:sp>
    </p:spTree>
    <p:extLst>
      <p:ext uri="{BB962C8B-B14F-4D97-AF65-F5344CB8AC3E}">
        <p14:creationId xmlns:p14="http://schemas.microsoft.com/office/powerpoint/2010/main" val="3919971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84153CD-5A29-C0FB-BCC9-7818481B23D2}"/>
              </a:ext>
            </a:extLst>
          </p:cNvPr>
          <p:cNvSpPr txBox="1"/>
          <p:nvPr/>
        </p:nvSpPr>
        <p:spPr>
          <a:xfrm>
            <a:off x="621323" y="1498089"/>
            <a:ext cx="11046484" cy="4647426"/>
          </a:xfrm>
          <a:prstGeom prst="rect">
            <a:avLst/>
          </a:prstGeom>
          <a:noFill/>
        </p:spPr>
        <p:txBody>
          <a:bodyPr wrap="square">
            <a:spAutoFit/>
          </a:bodyPr>
          <a:lstStyle/>
          <a:p>
            <a:pPr>
              <a:spcAft>
                <a:spcPts val="1800"/>
              </a:spcAft>
              <a:buClr>
                <a:schemeClr val="tx2"/>
              </a:buClr>
            </a:pPr>
            <a:r>
              <a:rPr lang="en-IE" sz="2400" b="1" dirty="0">
                <a:solidFill>
                  <a:srgbClr val="00B050"/>
                </a:solidFill>
              </a:rPr>
              <a:t>EU-IMF Public Finance Management-Partnership Programme phase 2 </a:t>
            </a:r>
            <a:r>
              <a:rPr lang="en-IE" sz="2400" dirty="0"/>
              <a:t>(PFM-PP2 – exclusively financed by the EU with EUR 8 mil. in 2024-29)</a:t>
            </a:r>
          </a:p>
          <a:p>
            <a:pPr marL="363538" lvl="1" indent="-363538" algn="just">
              <a:buFont typeface="Wingdings" panose="05000000000000000000" pitchFamily="2" charset="2"/>
              <a:buChar char="q"/>
            </a:pPr>
            <a:r>
              <a:rPr lang="en-IE" sz="2000" b="1" dirty="0"/>
              <a:t>Objective</a:t>
            </a:r>
            <a:r>
              <a:rPr lang="en-IE" sz="2000" dirty="0"/>
              <a:t>: </a:t>
            </a:r>
            <a:r>
              <a:rPr lang="en-IE" sz="2000" dirty="0">
                <a:solidFill>
                  <a:schemeClr val="tx1">
                    <a:lumMod val="50000"/>
                  </a:schemeClr>
                </a:solidFill>
              </a:rPr>
              <a:t>Strengthening</a:t>
            </a:r>
            <a:r>
              <a:rPr lang="en-US" sz="2000" dirty="0">
                <a:solidFill>
                  <a:schemeClr val="tx1">
                    <a:lumMod val="50000"/>
                  </a:schemeClr>
                </a:solidFill>
              </a:rPr>
              <a:t> institutional capacity across core PFM and spending areas including improved fiscal policies and institutional frameworks to combat climate change and its impact. The program will provide tailored support based on IMF FAD’s analysis of green PFM framework,  and the CPIMA</a:t>
            </a:r>
          </a:p>
          <a:p>
            <a:pPr marL="363538" lvl="1" indent="-363538" algn="just"/>
            <a:endParaRPr lang="en-IE" sz="1100" dirty="0">
              <a:solidFill>
                <a:schemeClr val="tx1">
                  <a:lumMod val="50000"/>
                </a:schemeClr>
              </a:solidFill>
            </a:endParaRPr>
          </a:p>
          <a:p>
            <a:pPr marL="363538" lvl="1" indent="-363538" algn="just">
              <a:buFont typeface="Wingdings" panose="05000000000000000000" pitchFamily="2" charset="2"/>
              <a:buChar char="q"/>
            </a:pPr>
            <a:r>
              <a:rPr lang="en-IE" sz="2000" b="1" dirty="0">
                <a:solidFill>
                  <a:schemeClr val="tx1">
                    <a:lumMod val="50000"/>
                  </a:schemeClr>
                </a:solidFill>
              </a:rPr>
              <a:t>Beneficiaries</a:t>
            </a:r>
            <a:r>
              <a:rPr lang="en-IE" sz="2000" dirty="0">
                <a:solidFill>
                  <a:schemeClr val="tx1">
                    <a:lumMod val="50000"/>
                  </a:schemeClr>
                </a:solidFill>
              </a:rPr>
              <a:t>: </a:t>
            </a:r>
            <a:r>
              <a:rPr lang="en-US" sz="2000" dirty="0">
                <a:solidFill>
                  <a:schemeClr val="tx1">
                    <a:lumMod val="50000"/>
                  </a:schemeClr>
                </a:solidFill>
              </a:rPr>
              <a:t>PFM-PP2 focuses on fragile and conflict-affected states (FCS), low-income countries (LICs), and lower-middle income countries (LMICs)</a:t>
            </a:r>
          </a:p>
          <a:p>
            <a:pPr marL="363538" lvl="1" indent="-363538" algn="just"/>
            <a:endParaRPr lang="en-IE" sz="1100" dirty="0">
              <a:solidFill>
                <a:schemeClr val="tx1">
                  <a:lumMod val="50000"/>
                </a:schemeClr>
              </a:solidFill>
            </a:endParaRPr>
          </a:p>
          <a:p>
            <a:pPr marL="363538" lvl="1" indent="-363538" algn="just">
              <a:buFont typeface="Wingdings" panose="05000000000000000000" pitchFamily="2" charset="2"/>
              <a:buChar char="q"/>
            </a:pPr>
            <a:r>
              <a:rPr lang="en-IE" sz="2000" b="1" dirty="0">
                <a:solidFill>
                  <a:schemeClr val="tx1">
                    <a:lumMod val="50000"/>
                  </a:schemeClr>
                </a:solidFill>
              </a:rPr>
              <a:t>Expected outputs</a:t>
            </a:r>
            <a:r>
              <a:rPr lang="en-IE" sz="2000" dirty="0">
                <a:solidFill>
                  <a:schemeClr val="tx1">
                    <a:lumMod val="50000"/>
                  </a:schemeClr>
                </a:solidFill>
              </a:rPr>
              <a:t>: C-PIMA assessment and follow-up, PFM climate policy diagnostic, climate mitigation policy </a:t>
            </a:r>
            <a:r>
              <a:rPr lang="en-US" sz="2000" dirty="0">
                <a:solidFill>
                  <a:schemeClr val="tx1">
                    <a:lumMod val="50000"/>
                  </a:schemeClr>
                </a:solidFill>
              </a:rPr>
              <a:t>Strengthen effectiveness of management and reporting of climate related fiscal risks </a:t>
            </a:r>
            <a:r>
              <a:rPr lang="en-IE" sz="2000" dirty="0">
                <a:solidFill>
                  <a:schemeClr val="tx1">
                    <a:lumMod val="50000"/>
                  </a:schemeClr>
                </a:solidFill>
              </a:rPr>
              <a:t>…</a:t>
            </a:r>
          </a:p>
          <a:p>
            <a:pPr marL="363538" lvl="1" indent="-363538" algn="just"/>
            <a:endParaRPr lang="en-IE" sz="1100" dirty="0">
              <a:solidFill>
                <a:schemeClr val="tx1">
                  <a:lumMod val="50000"/>
                </a:schemeClr>
              </a:solidFill>
            </a:endParaRPr>
          </a:p>
          <a:p>
            <a:pPr marL="363538" lvl="1" indent="-363538" algn="just">
              <a:buFont typeface="Wingdings" panose="05000000000000000000" pitchFamily="2" charset="2"/>
              <a:buChar char="q"/>
            </a:pPr>
            <a:r>
              <a:rPr lang="en-IE" sz="2000" b="1" dirty="0"/>
              <a:t>How to request for support</a:t>
            </a:r>
            <a:r>
              <a:rPr lang="en-IE" sz="2000" dirty="0"/>
              <a:t>:</a:t>
            </a:r>
            <a:r>
              <a:rPr lang="en-IE" sz="2000" dirty="0">
                <a:solidFill>
                  <a:schemeClr val="tx1">
                    <a:lumMod val="50000"/>
                  </a:schemeClr>
                </a:solidFill>
              </a:rPr>
              <a:t> Demand-driven programme</a:t>
            </a:r>
            <a:endParaRPr lang="en-IE" sz="2000" dirty="0"/>
          </a:p>
        </p:txBody>
      </p:sp>
      <p:sp>
        <p:nvSpPr>
          <p:cNvPr id="6" name="Title 2">
            <a:extLst>
              <a:ext uri="{FF2B5EF4-FFF2-40B4-BE49-F238E27FC236}">
                <a16:creationId xmlns:a16="http://schemas.microsoft.com/office/drawing/2014/main" id="{A67807BB-1347-2BB5-9D1E-A7F0707CC709}"/>
              </a:ext>
            </a:extLst>
          </p:cNvPr>
          <p:cNvSpPr>
            <a:spLocks noGrp="1"/>
          </p:cNvSpPr>
          <p:nvPr>
            <p:ph type="title"/>
          </p:nvPr>
        </p:nvSpPr>
        <p:spPr>
          <a:xfrm>
            <a:off x="969962" y="482600"/>
            <a:ext cx="11222037" cy="782638"/>
          </a:xfrm>
        </p:spPr>
        <p:txBody>
          <a:bodyPr/>
          <a:lstStyle/>
          <a:p>
            <a:r>
              <a:rPr lang="en-IE" sz="3600" dirty="0"/>
              <a:t>Working with international partners:</a:t>
            </a:r>
            <a:br>
              <a:rPr lang="en-IE" dirty="0"/>
            </a:br>
            <a:r>
              <a:rPr lang="en-IE" sz="2800" dirty="0"/>
              <a:t>Support to green PFM/DRM through EU Programmes with the IMF (2)</a:t>
            </a:r>
            <a:endParaRPr lang="en-IE" dirty="0"/>
          </a:p>
        </p:txBody>
      </p:sp>
    </p:spTree>
    <p:extLst>
      <p:ext uri="{BB962C8B-B14F-4D97-AF65-F5344CB8AC3E}">
        <p14:creationId xmlns:p14="http://schemas.microsoft.com/office/powerpoint/2010/main" val="460904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8AEAC1-C663-DD8A-31E2-263C643E340A}"/>
              </a:ext>
            </a:extLst>
          </p:cNvPr>
          <p:cNvSpPr>
            <a:spLocks noGrp="1"/>
          </p:cNvSpPr>
          <p:nvPr>
            <p:ph idx="1"/>
          </p:nvPr>
        </p:nvSpPr>
        <p:spPr>
          <a:xfrm>
            <a:off x="775672" y="1642744"/>
            <a:ext cx="10905699" cy="4171901"/>
          </a:xfrm>
        </p:spPr>
        <p:txBody>
          <a:bodyPr/>
          <a:lstStyle/>
          <a:p>
            <a:pPr marL="457200" indent="-457200">
              <a:spcAft>
                <a:spcPts val="0"/>
              </a:spcAft>
              <a:buClr>
                <a:srgbClr val="00B050"/>
              </a:buClr>
              <a:buFont typeface="+mj-lt"/>
              <a:buAutoNum type="arabicPeriod"/>
            </a:pPr>
            <a:r>
              <a:rPr lang="en-IE" b="1" dirty="0">
                <a:solidFill>
                  <a:srgbClr val="00B050"/>
                </a:solidFill>
              </a:rPr>
              <a:t>Greening facility (F2)</a:t>
            </a:r>
          </a:p>
          <a:p>
            <a:pPr marL="363538" lvl="1" indent="-363538">
              <a:spcAft>
                <a:spcPts val="0"/>
              </a:spcAft>
              <a:buClr>
                <a:schemeClr val="tx1"/>
              </a:buClr>
              <a:buFont typeface="Wingdings" panose="05000000000000000000" pitchFamily="2" charset="2"/>
              <a:buChar char="q"/>
            </a:pPr>
            <a:r>
              <a:rPr lang="en-IE" sz="1800" b="1" dirty="0"/>
              <a:t>Objective: </a:t>
            </a:r>
            <a:r>
              <a:rPr lang="en-IE" sz="1800" dirty="0"/>
              <a:t>improved integration of environment, biodiversity, climate change and Disaster Risk Reduction (EBCD) in EU supported policies, programmes and investments</a:t>
            </a:r>
            <a:endParaRPr lang="en-IE" sz="1800" b="1" dirty="0"/>
          </a:p>
          <a:p>
            <a:pPr marL="363538" lvl="1" indent="-363538">
              <a:spcAft>
                <a:spcPts val="0"/>
              </a:spcAft>
              <a:buClr>
                <a:schemeClr val="tx1"/>
              </a:buClr>
              <a:buFont typeface="Wingdings" panose="05000000000000000000" pitchFamily="2" charset="2"/>
              <a:buChar char="q"/>
            </a:pPr>
            <a:r>
              <a:rPr lang="en-IE" sz="1800" b="1" dirty="0"/>
              <a:t>Beneficiaries: </a:t>
            </a:r>
            <a:r>
              <a:rPr lang="en-IE" sz="1800" dirty="0"/>
              <a:t>INTPA HQ, EUD staff</a:t>
            </a:r>
          </a:p>
          <a:p>
            <a:pPr marL="363538" lvl="1" indent="-363538">
              <a:spcAft>
                <a:spcPts val="0"/>
              </a:spcAft>
              <a:buClr>
                <a:schemeClr val="tx1"/>
              </a:buClr>
              <a:buFont typeface="Wingdings" panose="05000000000000000000" pitchFamily="2" charset="2"/>
              <a:buChar char="q"/>
            </a:pPr>
            <a:r>
              <a:rPr lang="en-IE" sz="1800" b="1" dirty="0"/>
              <a:t>Expected outputs: </a:t>
            </a:r>
            <a:r>
              <a:rPr lang="en-IE" sz="1800" dirty="0"/>
              <a:t>a dedicated PFM expert to review new programmes, action documents, fiches. Possibility of short-term missions to support EUDs in programme design.</a:t>
            </a:r>
            <a:r>
              <a:rPr lang="en-IE" sz="1800" b="1" dirty="0"/>
              <a:t> </a:t>
            </a:r>
          </a:p>
          <a:p>
            <a:pPr marL="457200" indent="-457200">
              <a:spcAft>
                <a:spcPts val="0"/>
              </a:spcAft>
              <a:buFont typeface="+mj-lt"/>
              <a:buAutoNum type="arabicPeriod"/>
            </a:pPr>
            <a:endParaRPr lang="en-IE" b="1" dirty="0">
              <a:solidFill>
                <a:srgbClr val="00B050"/>
              </a:solidFill>
            </a:endParaRPr>
          </a:p>
          <a:p>
            <a:pPr marL="457200" indent="-457200">
              <a:spcAft>
                <a:spcPts val="0"/>
              </a:spcAft>
              <a:buClr>
                <a:srgbClr val="00B050"/>
              </a:buClr>
              <a:buFont typeface="+mj-lt"/>
              <a:buAutoNum type="arabicPeriod"/>
            </a:pPr>
            <a:r>
              <a:rPr lang="en-IE" b="1" dirty="0">
                <a:solidFill>
                  <a:srgbClr val="00B050"/>
                </a:solidFill>
              </a:rPr>
              <a:t>Macro-fiscal facility (E1)</a:t>
            </a:r>
          </a:p>
          <a:p>
            <a:pPr marL="363538" lvl="1" indent="-363538">
              <a:spcAft>
                <a:spcPts val="0"/>
              </a:spcAft>
              <a:buClr>
                <a:schemeClr val="tx1"/>
              </a:buClr>
              <a:buFont typeface="Wingdings" panose="05000000000000000000" pitchFamily="2" charset="2"/>
              <a:buChar char="q"/>
            </a:pPr>
            <a:r>
              <a:rPr lang="en-IE" sz="1800" b="1" dirty="0"/>
              <a:t>Objective: </a:t>
            </a:r>
            <a:r>
              <a:rPr lang="en-IE" sz="1800" dirty="0"/>
              <a:t>To enhance </a:t>
            </a:r>
            <a:r>
              <a:rPr lang="en-US" sz="1800" dirty="0"/>
              <a:t>INTPA’s capacity to identify macroeconomic and fiscal challenges and support the design and implementation of appropriate macro-fiscal policies in partner countries</a:t>
            </a:r>
            <a:endParaRPr lang="en-IE" sz="1800" dirty="0"/>
          </a:p>
          <a:p>
            <a:pPr marL="363538" lvl="1" indent="-363538">
              <a:spcAft>
                <a:spcPts val="0"/>
              </a:spcAft>
              <a:buClr>
                <a:schemeClr val="tx1"/>
              </a:buClr>
              <a:buFont typeface="Wingdings" panose="05000000000000000000" pitchFamily="2" charset="2"/>
              <a:buChar char="q"/>
            </a:pPr>
            <a:r>
              <a:rPr lang="en-IE" sz="1800" b="1" dirty="0"/>
              <a:t>Beneficiaries: </a:t>
            </a:r>
            <a:r>
              <a:rPr lang="en-IE" sz="1800" dirty="0"/>
              <a:t>Demand-driven support to INTPA HQ, EU Delegations and INTPA countries</a:t>
            </a:r>
          </a:p>
          <a:p>
            <a:pPr marL="363538" lvl="1" indent="-363538">
              <a:spcAft>
                <a:spcPts val="0"/>
              </a:spcAft>
              <a:buClr>
                <a:schemeClr val="tx1"/>
              </a:buClr>
              <a:buFont typeface="Wingdings" panose="05000000000000000000" pitchFamily="2" charset="2"/>
              <a:buChar char="q"/>
            </a:pPr>
            <a:r>
              <a:rPr lang="en-IE" sz="1800" b="1" dirty="0"/>
              <a:t>Expected outputs: </a:t>
            </a:r>
            <a:r>
              <a:rPr lang="en-IE" sz="1800" dirty="0"/>
              <a:t>analytical notes on selected issues, conferences, workshops, country missions</a:t>
            </a:r>
          </a:p>
          <a:p>
            <a:endParaRPr lang="en-IE" dirty="0"/>
          </a:p>
        </p:txBody>
      </p:sp>
      <p:sp>
        <p:nvSpPr>
          <p:cNvPr id="3" name="Title 2">
            <a:extLst>
              <a:ext uri="{FF2B5EF4-FFF2-40B4-BE49-F238E27FC236}">
                <a16:creationId xmlns:a16="http://schemas.microsoft.com/office/drawing/2014/main" id="{4B7C3EF5-ACA9-CE40-ECAF-10E852AC5409}"/>
              </a:ext>
            </a:extLst>
          </p:cNvPr>
          <p:cNvSpPr>
            <a:spLocks noGrp="1"/>
          </p:cNvSpPr>
          <p:nvPr>
            <p:ph type="title"/>
          </p:nvPr>
        </p:nvSpPr>
        <p:spPr/>
        <p:txBody>
          <a:bodyPr/>
          <a:lstStyle/>
          <a:p>
            <a:r>
              <a:rPr lang="en-IE" sz="3400" dirty="0"/>
              <a:t>Support to green PFM/DRM through INTPA’s facilities</a:t>
            </a:r>
          </a:p>
        </p:txBody>
      </p:sp>
    </p:spTree>
    <p:extLst>
      <p:ext uri="{BB962C8B-B14F-4D97-AF65-F5344CB8AC3E}">
        <p14:creationId xmlns:p14="http://schemas.microsoft.com/office/powerpoint/2010/main" val="3246745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BEBD04-87CC-C2C2-07E1-2FD6C1D57322}"/>
              </a:ext>
            </a:extLst>
          </p:cNvPr>
          <p:cNvSpPr>
            <a:spLocks noGrp="1"/>
          </p:cNvSpPr>
          <p:nvPr>
            <p:ph idx="1"/>
          </p:nvPr>
        </p:nvSpPr>
        <p:spPr>
          <a:xfrm>
            <a:off x="379924" y="1825624"/>
            <a:ext cx="11697195" cy="4352437"/>
          </a:xfrm>
        </p:spPr>
        <p:txBody>
          <a:bodyPr/>
          <a:lstStyle/>
          <a:p>
            <a:pPr marL="0" indent="0">
              <a:buNone/>
            </a:pPr>
            <a:r>
              <a:rPr lang="en-US" b="1" dirty="0"/>
              <a:t>1. Which of the following tools is used to assess the readiness of PFM systems to support the implementation of government climate change policies? </a:t>
            </a:r>
          </a:p>
          <a:p>
            <a:pPr marL="363538" lvl="1" indent="0">
              <a:spcBef>
                <a:spcPts val="0"/>
              </a:spcBef>
              <a:spcAft>
                <a:spcPts val="600"/>
              </a:spcAft>
              <a:buNone/>
            </a:pPr>
            <a:r>
              <a:rPr lang="en-US" dirty="0"/>
              <a:t>a) Climate Macroeconomic Assessment Program </a:t>
            </a:r>
          </a:p>
          <a:p>
            <a:pPr marL="363538" lvl="1" indent="0">
              <a:spcBef>
                <a:spcPts val="0"/>
              </a:spcBef>
              <a:spcAft>
                <a:spcPts val="600"/>
              </a:spcAft>
              <a:buNone/>
            </a:pPr>
            <a:r>
              <a:rPr lang="en-US" dirty="0"/>
              <a:t>b) Public Expenditure and Financial Accountability (PEFA) Climate framework </a:t>
            </a:r>
          </a:p>
          <a:p>
            <a:pPr marL="363538" lvl="1" indent="0">
              <a:spcBef>
                <a:spcPts val="0"/>
              </a:spcBef>
              <a:spcAft>
                <a:spcPts val="600"/>
              </a:spcAft>
              <a:buNone/>
            </a:pPr>
            <a:r>
              <a:rPr lang="en-US" dirty="0"/>
              <a:t>c) Global Public Finance Partnership (GPFP)</a:t>
            </a:r>
          </a:p>
          <a:p>
            <a:pPr marL="457200" lvl="1" indent="0">
              <a:spcBef>
                <a:spcPts val="0"/>
              </a:spcBef>
              <a:spcAft>
                <a:spcPts val="600"/>
              </a:spcAft>
              <a:buNone/>
            </a:pPr>
            <a:endParaRPr lang="en-US" dirty="0"/>
          </a:p>
          <a:p>
            <a:pPr marL="0" indent="0">
              <a:buNone/>
            </a:pPr>
            <a:r>
              <a:rPr lang="en-US" b="1" dirty="0"/>
              <a:t>2. In which stages of the budget cycle can green PFM elements be integrated?</a:t>
            </a:r>
          </a:p>
          <a:p>
            <a:pPr marL="719138" lvl="1" indent="-355600">
              <a:spcBef>
                <a:spcPts val="0"/>
              </a:spcBef>
              <a:spcAft>
                <a:spcPts val="600"/>
              </a:spcAft>
              <a:buClr>
                <a:schemeClr val="tx1"/>
              </a:buClr>
              <a:buAutoNum type="alphaLcParenR"/>
            </a:pPr>
            <a:r>
              <a:rPr lang="en-US" dirty="0"/>
              <a:t>S1 - Strategic Planning and Fiscal Frameworks and S2 - Budget Preparation</a:t>
            </a:r>
          </a:p>
          <a:p>
            <a:pPr marL="719138" lvl="1" indent="-355600">
              <a:spcBef>
                <a:spcPts val="0"/>
              </a:spcBef>
              <a:spcAft>
                <a:spcPts val="600"/>
              </a:spcAft>
              <a:buClr>
                <a:schemeClr val="tx1"/>
              </a:buClr>
              <a:buAutoNum type="alphaLcParenR"/>
            </a:pPr>
            <a:r>
              <a:rPr lang="en-US" dirty="0"/>
              <a:t>S3 - Budget execution and accounting and S4 - Control and audit</a:t>
            </a:r>
          </a:p>
          <a:p>
            <a:pPr marL="719138" lvl="1" indent="-355600">
              <a:spcBef>
                <a:spcPts val="0"/>
              </a:spcBef>
              <a:spcAft>
                <a:spcPts val="600"/>
              </a:spcAft>
              <a:buClr>
                <a:schemeClr val="tx1"/>
              </a:buClr>
              <a:buAutoNum type="alphaLcParenR"/>
            </a:pPr>
            <a:r>
              <a:rPr lang="en-US" dirty="0"/>
              <a:t>Green PFM elements can be integrated in all budget cycle stages</a:t>
            </a:r>
          </a:p>
          <a:p>
            <a:pPr marL="914400" lvl="1" indent="-457200">
              <a:buAutoNum type="alphaLcParenR"/>
            </a:pPr>
            <a:endParaRPr lang="en-US" dirty="0"/>
          </a:p>
          <a:p>
            <a:pPr marL="914400" lvl="1" indent="-457200">
              <a:buAutoNum type="alphaLcParenR"/>
            </a:pPr>
            <a:endParaRPr lang="en-IE" dirty="0"/>
          </a:p>
        </p:txBody>
      </p:sp>
      <p:sp>
        <p:nvSpPr>
          <p:cNvPr id="3" name="Title 2">
            <a:extLst>
              <a:ext uri="{FF2B5EF4-FFF2-40B4-BE49-F238E27FC236}">
                <a16:creationId xmlns:a16="http://schemas.microsoft.com/office/drawing/2014/main" id="{3C338965-B372-9F48-DEAA-6BA97C3CD761}"/>
              </a:ext>
            </a:extLst>
          </p:cNvPr>
          <p:cNvSpPr>
            <a:spLocks noGrp="1"/>
          </p:cNvSpPr>
          <p:nvPr>
            <p:ph type="title"/>
          </p:nvPr>
        </p:nvSpPr>
        <p:spPr/>
        <p:txBody>
          <a:bodyPr/>
          <a:lstStyle/>
          <a:p>
            <a:r>
              <a:rPr lang="en-IE" dirty="0"/>
              <a:t>RECAP – QUIZ (1)</a:t>
            </a:r>
          </a:p>
        </p:txBody>
      </p:sp>
    </p:spTree>
    <p:extLst>
      <p:ext uri="{BB962C8B-B14F-4D97-AF65-F5344CB8AC3E}">
        <p14:creationId xmlns:p14="http://schemas.microsoft.com/office/powerpoint/2010/main" val="3215338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1CAD3-FC5E-4BB4-A2F7-CD064468DF47}"/>
              </a:ext>
            </a:extLst>
          </p:cNvPr>
          <p:cNvSpPr>
            <a:spLocks noGrp="1"/>
          </p:cNvSpPr>
          <p:nvPr>
            <p:ph type="ctrTitle"/>
          </p:nvPr>
        </p:nvSpPr>
        <p:spPr/>
        <p:txBody>
          <a:bodyPr/>
          <a:lstStyle/>
          <a:p>
            <a:r>
              <a:rPr lang="en-IE" dirty="0"/>
              <a:t>Budget support</a:t>
            </a:r>
          </a:p>
        </p:txBody>
      </p:sp>
    </p:spTree>
    <p:extLst>
      <p:ext uri="{BB962C8B-B14F-4D97-AF65-F5344CB8AC3E}">
        <p14:creationId xmlns:p14="http://schemas.microsoft.com/office/powerpoint/2010/main" val="2042820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01FE3-70F5-79D5-1331-12D0C5844182}"/>
              </a:ext>
            </a:extLst>
          </p:cNvPr>
          <p:cNvSpPr>
            <a:spLocks noGrp="1"/>
          </p:cNvSpPr>
          <p:nvPr>
            <p:ph type="ctrTitle"/>
          </p:nvPr>
        </p:nvSpPr>
        <p:spPr>
          <a:xfrm>
            <a:off x="998480" y="3458308"/>
            <a:ext cx="11042642" cy="2540804"/>
          </a:xfrm>
        </p:spPr>
        <p:txBody>
          <a:bodyPr/>
          <a:lstStyle/>
          <a:p>
            <a:br>
              <a:rPr lang="en-IE" dirty="0"/>
            </a:br>
            <a:br>
              <a:rPr lang="en-IE" dirty="0"/>
            </a:br>
            <a:r>
              <a:rPr lang="en-IE" dirty="0"/>
              <a:t>Overview</a:t>
            </a:r>
            <a:br>
              <a:rPr lang="en-IE" dirty="0"/>
            </a:br>
            <a:r>
              <a:rPr lang="en-IE" sz="3600" dirty="0"/>
              <a:t> </a:t>
            </a:r>
            <a:br>
              <a:rPr lang="en-IE" dirty="0"/>
            </a:br>
            <a:r>
              <a:rPr lang="en-IE" sz="3600" dirty="0">
                <a:solidFill>
                  <a:schemeClr val="bg1">
                    <a:lumMod val="95000"/>
                  </a:schemeClr>
                </a:solidFill>
              </a:rPr>
              <a:t>1. Economic and fiscal impact of climate change</a:t>
            </a:r>
            <a:br>
              <a:rPr lang="en-IE" sz="3600" dirty="0">
                <a:solidFill>
                  <a:schemeClr val="bg1">
                    <a:lumMod val="95000"/>
                  </a:schemeClr>
                </a:solidFill>
              </a:rPr>
            </a:br>
            <a:r>
              <a:rPr lang="en-IE" sz="3600" dirty="0">
                <a:solidFill>
                  <a:schemeClr val="bg1">
                    <a:lumMod val="95000"/>
                  </a:schemeClr>
                </a:solidFill>
              </a:rPr>
              <a:t>2. Greening PFM systems</a:t>
            </a:r>
            <a:br>
              <a:rPr lang="en-IE" sz="3600" dirty="0">
                <a:solidFill>
                  <a:schemeClr val="bg1">
                    <a:lumMod val="95000"/>
                  </a:schemeClr>
                </a:solidFill>
              </a:rPr>
            </a:br>
            <a:r>
              <a:rPr lang="en-IE" sz="3600" dirty="0">
                <a:solidFill>
                  <a:schemeClr val="bg1">
                    <a:lumMod val="95000"/>
                  </a:schemeClr>
                </a:solidFill>
              </a:rPr>
              <a:t>3. Recap – Quiz (1)</a:t>
            </a:r>
            <a:br>
              <a:rPr lang="en-IE" sz="3600" dirty="0">
                <a:solidFill>
                  <a:schemeClr val="bg1">
                    <a:lumMod val="95000"/>
                  </a:schemeClr>
                </a:solidFill>
              </a:rPr>
            </a:br>
            <a:r>
              <a:rPr lang="en-IE" sz="3600" dirty="0">
                <a:solidFill>
                  <a:schemeClr val="bg1">
                    <a:lumMod val="95000"/>
                  </a:schemeClr>
                </a:solidFill>
              </a:rPr>
              <a:t>4. Greening budget support</a:t>
            </a:r>
            <a:br>
              <a:rPr lang="en-IE" sz="3600" dirty="0">
                <a:solidFill>
                  <a:schemeClr val="bg1">
                    <a:lumMod val="95000"/>
                  </a:schemeClr>
                </a:solidFill>
              </a:rPr>
            </a:br>
            <a:r>
              <a:rPr lang="en-IE" sz="3600" dirty="0">
                <a:solidFill>
                  <a:schemeClr val="bg1">
                    <a:lumMod val="95000"/>
                  </a:schemeClr>
                </a:solidFill>
              </a:rPr>
              <a:t>5. Recap – Quiz (2)</a:t>
            </a:r>
            <a:endParaRPr lang="en-IE" dirty="0">
              <a:solidFill>
                <a:schemeClr val="bg1">
                  <a:lumMod val="95000"/>
                </a:schemeClr>
              </a:solidFill>
            </a:endParaRPr>
          </a:p>
        </p:txBody>
      </p:sp>
    </p:spTree>
    <p:extLst>
      <p:ext uri="{BB962C8B-B14F-4D97-AF65-F5344CB8AC3E}">
        <p14:creationId xmlns:p14="http://schemas.microsoft.com/office/powerpoint/2010/main" val="3524158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7564" y="514793"/>
            <a:ext cx="10515600" cy="782357"/>
          </a:xfrm>
        </p:spPr>
        <p:txBody>
          <a:bodyPr/>
          <a:lstStyle/>
          <a:p>
            <a:r>
              <a:rPr lang="en-IE" dirty="0"/>
              <a:t>Budget support: not just money!</a:t>
            </a:r>
          </a:p>
        </p:txBody>
      </p:sp>
      <p:grpSp>
        <p:nvGrpSpPr>
          <p:cNvPr id="67" name="Group 66"/>
          <p:cNvGrpSpPr/>
          <p:nvPr/>
        </p:nvGrpSpPr>
        <p:grpSpPr>
          <a:xfrm>
            <a:off x="838964" y="1647588"/>
            <a:ext cx="11412304" cy="3936956"/>
            <a:chOff x="1047053" y="1882269"/>
            <a:chExt cx="10754796" cy="3937123"/>
          </a:xfrm>
        </p:grpSpPr>
        <p:sp>
          <p:nvSpPr>
            <p:cNvPr id="26" name="Teardrop 25"/>
            <p:cNvSpPr/>
            <p:nvPr/>
          </p:nvSpPr>
          <p:spPr>
            <a:xfrm flipV="1">
              <a:off x="4619768" y="2518106"/>
              <a:ext cx="1451212" cy="1451212"/>
            </a:xfrm>
            <a:prstGeom prst="teardro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9" name="Teardrop 28"/>
            <p:cNvSpPr/>
            <p:nvPr/>
          </p:nvSpPr>
          <p:spPr>
            <a:xfrm flipH="1" flipV="1">
              <a:off x="6123296" y="2518106"/>
              <a:ext cx="1451212" cy="1451212"/>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nvGrpSpPr>
            <p:cNvPr id="54" name="Group 53"/>
            <p:cNvGrpSpPr/>
            <p:nvPr/>
          </p:nvGrpSpPr>
          <p:grpSpPr>
            <a:xfrm>
              <a:off x="4619768" y="4012201"/>
              <a:ext cx="1451212" cy="1451212"/>
              <a:chOff x="4619768" y="3493586"/>
              <a:chExt cx="1451212" cy="1451212"/>
            </a:xfrm>
          </p:grpSpPr>
          <p:sp>
            <p:nvSpPr>
              <p:cNvPr id="25" name="Teardrop 24"/>
              <p:cNvSpPr/>
              <p:nvPr/>
            </p:nvSpPr>
            <p:spPr>
              <a:xfrm>
                <a:off x="4619768" y="3493586"/>
                <a:ext cx="1451212" cy="1451212"/>
              </a:xfrm>
              <a:prstGeom prst="teardrop">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600"/>
              </a:p>
            </p:txBody>
          </p:sp>
          <p:sp>
            <p:nvSpPr>
              <p:cNvPr id="36" name="TextBox 35"/>
              <p:cNvSpPr txBox="1"/>
              <p:nvPr/>
            </p:nvSpPr>
            <p:spPr>
              <a:xfrm>
                <a:off x="5093069" y="3896026"/>
                <a:ext cx="470848" cy="338554"/>
              </a:xfrm>
              <a:prstGeom prst="rect">
                <a:avLst/>
              </a:prstGeom>
              <a:noFill/>
            </p:spPr>
            <p:txBody>
              <a:bodyPr wrap="square" rtlCol="0">
                <a:spAutoFit/>
              </a:bodyPr>
              <a:lstStyle/>
              <a:p>
                <a:pPr algn="ctr"/>
                <a:r>
                  <a:rPr lang="en-IE" sz="1600" b="1" dirty="0">
                    <a:solidFill>
                      <a:schemeClr val="accent3"/>
                    </a:solidFill>
                  </a:rPr>
                  <a:t>O</a:t>
                </a:r>
                <a:endParaRPr lang="en-GB" sz="1600" b="1" dirty="0">
                  <a:solidFill>
                    <a:schemeClr val="accent3"/>
                  </a:solidFill>
                </a:endParaRPr>
              </a:p>
            </p:txBody>
          </p:sp>
        </p:grpSp>
        <p:sp>
          <p:nvSpPr>
            <p:cNvPr id="28" name="Teardrop 27"/>
            <p:cNvSpPr/>
            <p:nvPr/>
          </p:nvSpPr>
          <p:spPr>
            <a:xfrm flipH="1">
              <a:off x="6123296" y="4012201"/>
              <a:ext cx="1451212" cy="1451212"/>
            </a:xfrm>
            <a:prstGeom prst="teardrop">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600"/>
            </a:p>
          </p:txBody>
        </p:sp>
        <p:grpSp>
          <p:nvGrpSpPr>
            <p:cNvPr id="57" name="Group 56"/>
            <p:cNvGrpSpPr/>
            <p:nvPr/>
          </p:nvGrpSpPr>
          <p:grpSpPr>
            <a:xfrm>
              <a:off x="7361983" y="2251601"/>
              <a:ext cx="3781414" cy="479030"/>
              <a:chOff x="7361983" y="1732986"/>
              <a:chExt cx="3781414" cy="479030"/>
            </a:xfrm>
          </p:grpSpPr>
          <p:cxnSp>
            <p:nvCxnSpPr>
              <p:cNvPr id="39" name="Straight Connector 38"/>
              <p:cNvCxnSpPr/>
              <p:nvPr/>
            </p:nvCxnSpPr>
            <p:spPr>
              <a:xfrm flipV="1">
                <a:off x="7361983" y="1732986"/>
                <a:ext cx="321707" cy="479030"/>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683690" y="1732986"/>
                <a:ext cx="34597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4" name="TextBox 43"/>
            <p:cNvSpPr txBox="1"/>
            <p:nvPr/>
          </p:nvSpPr>
          <p:spPr>
            <a:xfrm>
              <a:off x="7925385" y="2313640"/>
              <a:ext cx="3876464" cy="1323495"/>
            </a:xfrm>
            <a:prstGeom prst="rect">
              <a:avLst/>
            </a:prstGeom>
            <a:noFill/>
          </p:spPr>
          <p:txBody>
            <a:bodyPr wrap="square" rtlCol="0">
              <a:spAutoFit/>
            </a:bodyPr>
            <a:lstStyle/>
            <a:p>
              <a:pPr marL="285750" indent="-285750">
                <a:buClr>
                  <a:schemeClr val="accent2"/>
                </a:buClr>
                <a:buFont typeface="Arial" panose="020B0604020202020204" pitchFamily="34" charset="0"/>
                <a:buChar char="•"/>
              </a:pPr>
              <a:r>
                <a:rPr lang="en-IE" sz="1600" dirty="0"/>
                <a:t>Use of country systems</a:t>
              </a:r>
            </a:p>
            <a:p>
              <a:pPr marL="285750" indent="-285750">
                <a:buClr>
                  <a:schemeClr val="accent2"/>
                </a:buClr>
                <a:buFont typeface="Arial" panose="020B0604020202020204" pitchFamily="34" charset="0"/>
                <a:buChar char="•"/>
              </a:pPr>
              <a:r>
                <a:rPr lang="en-IE" sz="1600" dirty="0"/>
                <a:t>Requirements (e.g. costing/ monitoring)</a:t>
              </a:r>
            </a:p>
            <a:p>
              <a:pPr marL="285750" indent="-285750">
                <a:buClr>
                  <a:schemeClr val="accent2"/>
                </a:buClr>
                <a:buFont typeface="Arial" panose="020B0604020202020204" pitchFamily="34" charset="0"/>
                <a:buChar char="•"/>
              </a:pPr>
              <a:r>
                <a:rPr lang="en-IE" sz="1600" dirty="0"/>
                <a:t>Interministerial coordination</a:t>
              </a:r>
            </a:p>
            <a:p>
              <a:pPr marL="285750" indent="-285750">
                <a:buClr>
                  <a:schemeClr val="accent2"/>
                </a:buClr>
                <a:buFont typeface="Arial" panose="020B0604020202020204" pitchFamily="34" charset="0"/>
                <a:buChar char="•"/>
              </a:pPr>
              <a:r>
                <a:rPr lang="en-IE" sz="1600" dirty="0"/>
                <a:t>Dedicated technical assistance</a:t>
              </a:r>
            </a:p>
            <a:p>
              <a:pPr marL="285750" indent="-285750">
                <a:buClr>
                  <a:schemeClr val="accent2"/>
                </a:buClr>
                <a:buFont typeface="Arial" panose="020B0604020202020204" pitchFamily="34" charset="0"/>
                <a:buChar char="•"/>
              </a:pPr>
              <a:r>
                <a:rPr lang="en-IE" sz="1600" dirty="0"/>
                <a:t>Support/empowerment CSOs</a:t>
              </a:r>
            </a:p>
          </p:txBody>
        </p:sp>
        <p:sp>
          <p:nvSpPr>
            <p:cNvPr id="45" name="Rectangle 44"/>
            <p:cNvSpPr/>
            <p:nvPr/>
          </p:nvSpPr>
          <p:spPr>
            <a:xfrm>
              <a:off x="7925386" y="1882269"/>
              <a:ext cx="1895071" cy="338554"/>
            </a:xfrm>
            <a:prstGeom prst="rect">
              <a:avLst/>
            </a:prstGeom>
          </p:spPr>
          <p:txBody>
            <a:bodyPr wrap="none">
              <a:spAutoFit/>
            </a:bodyPr>
            <a:lstStyle/>
            <a:p>
              <a:pPr>
                <a:spcAft>
                  <a:spcPts val="1000"/>
                </a:spcAft>
              </a:pPr>
              <a:r>
                <a:rPr lang="en-IE" sz="1600" b="1" dirty="0">
                  <a:solidFill>
                    <a:schemeClr val="accent2"/>
                  </a:solidFill>
                </a:rPr>
                <a:t>Capacity building</a:t>
              </a:r>
            </a:p>
          </p:txBody>
        </p:sp>
        <p:cxnSp>
          <p:nvCxnSpPr>
            <p:cNvPr id="47" name="Straight Connector 46"/>
            <p:cNvCxnSpPr/>
            <p:nvPr/>
          </p:nvCxnSpPr>
          <p:spPr>
            <a:xfrm>
              <a:off x="7485797" y="4363852"/>
              <a:ext cx="3657600" cy="0"/>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7925385" y="3994520"/>
              <a:ext cx="2010487" cy="338554"/>
            </a:xfrm>
            <a:prstGeom prst="rect">
              <a:avLst/>
            </a:prstGeom>
          </p:spPr>
          <p:txBody>
            <a:bodyPr wrap="none">
              <a:spAutoFit/>
            </a:bodyPr>
            <a:lstStyle/>
            <a:p>
              <a:pPr>
                <a:spcAft>
                  <a:spcPts val="1000"/>
                </a:spcAft>
              </a:pPr>
              <a:r>
                <a:rPr lang="en-IE" sz="1600" b="1" dirty="0">
                  <a:solidFill>
                    <a:schemeClr val="accent5"/>
                  </a:solidFill>
                </a:rPr>
                <a:t>Financial transfers</a:t>
              </a:r>
            </a:p>
          </p:txBody>
        </p:sp>
        <p:sp>
          <p:nvSpPr>
            <p:cNvPr id="51" name="TextBox 50"/>
            <p:cNvSpPr txBox="1"/>
            <p:nvPr/>
          </p:nvSpPr>
          <p:spPr>
            <a:xfrm>
              <a:off x="7925386" y="4490266"/>
              <a:ext cx="3462281" cy="1323495"/>
            </a:xfrm>
            <a:prstGeom prst="rect">
              <a:avLst/>
            </a:prstGeom>
            <a:noFill/>
          </p:spPr>
          <p:txBody>
            <a:bodyPr wrap="square" rtlCol="0">
              <a:spAutoFit/>
            </a:bodyPr>
            <a:lstStyle/>
            <a:p>
              <a:pPr marL="285750" indent="-285750">
                <a:buClr>
                  <a:schemeClr val="accent5"/>
                </a:buClr>
                <a:buFont typeface="Arial" panose="020B0604020202020204" pitchFamily="34" charset="0"/>
                <a:buChar char="•"/>
              </a:pPr>
              <a:r>
                <a:rPr lang="en-IE" sz="1600" dirty="0"/>
                <a:t>Ex post payment (i.e. after actions taken, costs incurred, reforms completed, result achieved)</a:t>
              </a:r>
            </a:p>
            <a:p>
              <a:pPr marL="285750" indent="-285750">
                <a:buClr>
                  <a:schemeClr val="accent5"/>
                </a:buClr>
                <a:buFont typeface="Arial" panose="020B0604020202020204" pitchFamily="34" charset="0"/>
                <a:buChar char="•"/>
              </a:pPr>
              <a:r>
                <a:rPr lang="en-IE" sz="1600" dirty="0"/>
                <a:t>Once and only if conditions met</a:t>
              </a:r>
            </a:p>
            <a:p>
              <a:pPr marL="285750" indent="-285750">
                <a:buClr>
                  <a:schemeClr val="accent5"/>
                </a:buClr>
                <a:buFont typeface="Arial" panose="020B0604020202020204" pitchFamily="34" charset="0"/>
                <a:buChar char="•"/>
              </a:pPr>
              <a:r>
                <a:rPr lang="en-IE" sz="1600" dirty="0"/>
                <a:t>No earmarking on the use of funds</a:t>
              </a:r>
            </a:p>
          </p:txBody>
        </p:sp>
        <p:grpSp>
          <p:nvGrpSpPr>
            <p:cNvPr id="59" name="Group 58"/>
            <p:cNvGrpSpPr/>
            <p:nvPr/>
          </p:nvGrpSpPr>
          <p:grpSpPr>
            <a:xfrm flipH="1">
              <a:off x="1070519" y="2251601"/>
              <a:ext cx="3781414" cy="479030"/>
              <a:chOff x="7361983" y="1732986"/>
              <a:chExt cx="3781414" cy="479030"/>
            </a:xfrm>
          </p:grpSpPr>
          <p:cxnSp>
            <p:nvCxnSpPr>
              <p:cNvPr id="60" name="Straight Connector 59"/>
              <p:cNvCxnSpPr/>
              <p:nvPr/>
            </p:nvCxnSpPr>
            <p:spPr>
              <a:xfrm flipV="1">
                <a:off x="7361983" y="1732986"/>
                <a:ext cx="321707" cy="479030"/>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7683690" y="1732986"/>
                <a:ext cx="34597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2" name="Rectangle 61"/>
            <p:cNvSpPr/>
            <p:nvPr/>
          </p:nvSpPr>
          <p:spPr>
            <a:xfrm>
              <a:off x="1070519" y="1882269"/>
              <a:ext cx="1050288" cy="338554"/>
            </a:xfrm>
            <a:prstGeom prst="rect">
              <a:avLst/>
            </a:prstGeom>
          </p:spPr>
          <p:txBody>
            <a:bodyPr wrap="none">
              <a:spAutoFit/>
            </a:bodyPr>
            <a:lstStyle/>
            <a:p>
              <a:pPr>
                <a:spcAft>
                  <a:spcPts val="1000"/>
                </a:spcAft>
              </a:pPr>
              <a:r>
                <a:rPr lang="en-IE" sz="1600" b="1" dirty="0">
                  <a:solidFill>
                    <a:schemeClr val="tx2"/>
                  </a:solidFill>
                </a:rPr>
                <a:t>Dialogue</a:t>
              </a:r>
            </a:p>
          </p:txBody>
        </p:sp>
        <p:sp>
          <p:nvSpPr>
            <p:cNvPr id="63" name="TextBox 62"/>
            <p:cNvSpPr txBox="1"/>
            <p:nvPr/>
          </p:nvSpPr>
          <p:spPr>
            <a:xfrm>
              <a:off x="1070519" y="2313640"/>
              <a:ext cx="3350525" cy="1323495"/>
            </a:xfrm>
            <a:prstGeom prst="rect">
              <a:avLst/>
            </a:prstGeom>
            <a:noFill/>
          </p:spPr>
          <p:txBody>
            <a:bodyPr wrap="square" rtlCol="0">
              <a:spAutoFit/>
            </a:bodyPr>
            <a:lstStyle/>
            <a:p>
              <a:pPr marL="177800" lvl="1" indent="-177800">
                <a:spcBef>
                  <a:spcPts val="0"/>
                </a:spcBef>
                <a:buClr>
                  <a:srgbClr val="024B9C"/>
                </a:buClr>
                <a:buFont typeface="Arial" panose="020B0604020202020204" pitchFamily="34" charset="0"/>
                <a:buChar char="•"/>
              </a:pPr>
              <a:r>
                <a:rPr lang="en-IE" sz="1600" dirty="0"/>
                <a:t>As budget/policy stakeholder</a:t>
              </a:r>
            </a:p>
            <a:p>
              <a:pPr marL="177800" lvl="1" indent="-177800">
                <a:spcBef>
                  <a:spcPts val="0"/>
                </a:spcBef>
                <a:buClr>
                  <a:srgbClr val="024B9C"/>
                </a:buClr>
                <a:buFont typeface="Arial" panose="020B0604020202020204" pitchFamily="34" charset="0"/>
                <a:buChar char="•"/>
              </a:pPr>
              <a:r>
                <a:rPr lang="en-IE" sz="1600" dirty="0"/>
                <a:t>Always encompassing macroeconomic, PFM/DRM and fiscal transparency (eligibility)</a:t>
              </a:r>
            </a:p>
            <a:p>
              <a:pPr marL="177800" lvl="1" indent="-177800">
                <a:spcBef>
                  <a:spcPts val="0"/>
                </a:spcBef>
                <a:buClr>
                  <a:srgbClr val="024B9C"/>
                </a:buClr>
                <a:buFont typeface="Arial" panose="020B0604020202020204" pitchFamily="34" charset="0"/>
                <a:buChar char="•"/>
              </a:pPr>
              <a:r>
                <a:rPr lang="en-IE" sz="1600" dirty="0"/>
                <a:t>All levels (technical &gt; political)</a:t>
              </a:r>
            </a:p>
          </p:txBody>
        </p:sp>
        <p:cxnSp>
          <p:nvCxnSpPr>
            <p:cNvPr id="64" name="Straight Connector 63"/>
            <p:cNvCxnSpPr/>
            <p:nvPr/>
          </p:nvCxnSpPr>
          <p:spPr>
            <a:xfrm flipH="1">
              <a:off x="1070519" y="4355871"/>
              <a:ext cx="3657600" cy="0"/>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1047053" y="3994520"/>
              <a:ext cx="2568332" cy="338554"/>
            </a:xfrm>
            <a:prstGeom prst="rect">
              <a:avLst/>
            </a:prstGeom>
          </p:spPr>
          <p:txBody>
            <a:bodyPr wrap="none">
              <a:spAutoFit/>
            </a:bodyPr>
            <a:lstStyle/>
            <a:p>
              <a:pPr>
                <a:spcAft>
                  <a:spcPts val="1000"/>
                </a:spcAft>
              </a:pPr>
              <a:r>
                <a:rPr lang="en-IE" sz="1600" b="1" dirty="0">
                  <a:solidFill>
                    <a:schemeClr val="accent3"/>
                  </a:solidFill>
                </a:rPr>
                <a:t>Performance monitoring</a:t>
              </a:r>
            </a:p>
          </p:txBody>
        </p:sp>
        <p:sp>
          <p:nvSpPr>
            <p:cNvPr id="66" name="TextBox 65"/>
            <p:cNvSpPr txBox="1"/>
            <p:nvPr/>
          </p:nvSpPr>
          <p:spPr>
            <a:xfrm>
              <a:off x="1047053" y="4495897"/>
              <a:ext cx="3353960" cy="1323495"/>
            </a:xfrm>
            <a:prstGeom prst="rect">
              <a:avLst/>
            </a:prstGeom>
            <a:noFill/>
          </p:spPr>
          <p:txBody>
            <a:bodyPr wrap="square" rtlCol="0">
              <a:spAutoFit/>
            </a:bodyPr>
            <a:lstStyle/>
            <a:p>
              <a:pPr marL="285750" indent="-285750">
                <a:buClr>
                  <a:schemeClr val="accent3"/>
                </a:buClr>
                <a:buFont typeface="Arial" panose="020B0604020202020204" pitchFamily="34" charset="0"/>
                <a:buChar char="•"/>
              </a:pPr>
              <a:r>
                <a:rPr lang="en-IE" sz="1600" dirty="0"/>
                <a:t>Indicators drawn from policies, or aligned with these at least</a:t>
              </a:r>
            </a:p>
            <a:p>
              <a:pPr marL="285750" indent="-285750">
                <a:buClr>
                  <a:schemeClr val="accent3"/>
                </a:buClr>
                <a:buFont typeface="Arial" panose="020B0604020202020204" pitchFamily="34" charset="0"/>
                <a:buChar char="•"/>
              </a:pPr>
              <a:r>
                <a:rPr lang="en-IE" sz="1600" dirty="0"/>
                <a:t>Outcome indicators if possible</a:t>
              </a:r>
            </a:p>
            <a:p>
              <a:pPr marL="285750" indent="-285750">
                <a:buClr>
                  <a:schemeClr val="accent3"/>
                </a:buClr>
                <a:buFont typeface="Arial" panose="020B0604020202020204" pitchFamily="34" charset="0"/>
                <a:buChar char="•"/>
              </a:pPr>
              <a:r>
                <a:rPr lang="en-IE" sz="1600" dirty="0"/>
                <a:t>Inclusive reviews, where possible</a:t>
              </a:r>
            </a:p>
            <a:p>
              <a:pPr marL="285750" indent="-285750">
                <a:buClr>
                  <a:schemeClr val="accent3"/>
                </a:buClr>
                <a:buFont typeface="Arial" panose="020B0604020202020204" pitchFamily="34" charset="0"/>
                <a:buChar char="•"/>
              </a:pPr>
              <a:r>
                <a:rPr lang="fr-BE" sz="1600" dirty="0"/>
                <a:t>Use of country </a:t>
              </a:r>
              <a:r>
                <a:rPr lang="en-IE" sz="1600" dirty="0"/>
                <a:t>statistical systems</a:t>
              </a:r>
            </a:p>
          </p:txBody>
        </p:sp>
      </p:grpSp>
      <p:pic>
        <p:nvPicPr>
          <p:cNvPr id="8" name="Picture 7"/>
          <p:cNvPicPr>
            <a:picLocks noChangeAspect="1"/>
          </p:cNvPicPr>
          <p:nvPr/>
        </p:nvPicPr>
        <p:blipFill>
          <a:blip r:embed="rId3"/>
          <a:stretch>
            <a:fillRect/>
          </a:stretch>
        </p:blipFill>
        <p:spPr>
          <a:xfrm>
            <a:off x="4995220" y="2510814"/>
            <a:ext cx="902286" cy="1079086"/>
          </a:xfrm>
          <a:prstGeom prst="rect">
            <a:avLst/>
          </a:prstGeom>
        </p:spPr>
      </p:pic>
      <p:pic>
        <p:nvPicPr>
          <p:cNvPr id="33" name="Picture 3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54916" y="3924764"/>
            <a:ext cx="982894" cy="1078815"/>
          </a:xfrm>
          <a:prstGeom prst="rect">
            <a:avLst/>
          </a:prstGeom>
        </p:spPr>
      </p:pic>
      <p:pic>
        <p:nvPicPr>
          <p:cNvPr id="35" name="Picture 3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00130" y="3978393"/>
            <a:ext cx="985054" cy="1080000"/>
          </a:xfrm>
          <a:prstGeom prst="rect">
            <a:avLst/>
          </a:prstGeom>
        </p:spPr>
      </p:pic>
      <p:pic>
        <p:nvPicPr>
          <p:cNvPr id="10" name="Picture 9"/>
          <p:cNvPicPr>
            <a:picLocks noChangeAspect="1"/>
          </p:cNvPicPr>
          <p:nvPr/>
        </p:nvPicPr>
        <p:blipFill>
          <a:blip r:embed="rId6"/>
          <a:stretch>
            <a:fillRect/>
          </a:stretch>
        </p:blipFill>
        <p:spPr>
          <a:xfrm>
            <a:off x="6457812" y="2495914"/>
            <a:ext cx="987638" cy="1079086"/>
          </a:xfrm>
          <a:prstGeom prst="rect">
            <a:avLst/>
          </a:prstGeom>
        </p:spPr>
      </p:pic>
      <p:pic>
        <p:nvPicPr>
          <p:cNvPr id="6" name="Picture 7">
            <a:extLst>
              <a:ext uri="{FF2B5EF4-FFF2-40B4-BE49-F238E27FC236}">
                <a16:creationId xmlns:a16="http://schemas.microsoft.com/office/drawing/2014/main" id="{22652EE5-E0EE-9079-DB2D-226DC0058332}"/>
              </a:ext>
            </a:extLst>
          </p:cNvPr>
          <p:cNvPicPr/>
          <p:nvPr/>
        </p:nvPicPr>
        <p:blipFill>
          <a:blip r:embed="rId7" cstate="print">
            <a:extLst>
              <a:ext uri="{28A0092B-C50C-407E-A947-70E740481C1C}">
                <a14:useLocalDpi xmlns:a14="http://schemas.microsoft.com/office/drawing/2010/main"/>
              </a:ext>
            </a:extLst>
          </a:blip>
          <a:stretch>
            <a:fillRect/>
          </a:stretch>
        </p:blipFill>
        <p:spPr bwMode="auto">
          <a:xfrm>
            <a:off x="838199" y="6111526"/>
            <a:ext cx="2683631" cy="311723"/>
          </a:xfrm>
          <a:prstGeom prst="rect">
            <a:avLst/>
          </a:prstGeom>
          <a:noFill/>
          <a:ln>
            <a:noFill/>
          </a:ln>
        </p:spPr>
      </p:pic>
    </p:spTree>
    <p:extLst>
      <p:ext uri="{BB962C8B-B14F-4D97-AF65-F5344CB8AC3E}">
        <p14:creationId xmlns:p14="http://schemas.microsoft.com/office/powerpoint/2010/main" val="1500583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EU budget support for the Global Gateway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1499" y="1575593"/>
            <a:ext cx="2666826" cy="2666826"/>
          </a:xfrm>
          <a:prstGeom prst="rect">
            <a:avLst/>
          </a:prstGeom>
        </p:spPr>
      </p:pic>
      <p:sp>
        <p:nvSpPr>
          <p:cNvPr id="5" name="TextBox 4"/>
          <p:cNvSpPr txBox="1"/>
          <p:nvPr/>
        </p:nvSpPr>
        <p:spPr>
          <a:xfrm>
            <a:off x="6228522" y="1670545"/>
            <a:ext cx="5453579" cy="1200329"/>
          </a:xfrm>
          <a:prstGeom prst="rect">
            <a:avLst/>
          </a:prstGeom>
          <a:noFill/>
        </p:spPr>
        <p:txBody>
          <a:bodyPr wrap="square" rtlCol="0">
            <a:spAutoFit/>
          </a:bodyPr>
          <a:lstStyle/>
          <a:p>
            <a:pPr lvl="0"/>
            <a:r>
              <a:rPr lang="en-GB" dirty="0">
                <a:latin typeface="Arial" panose="020B0604020202020204" pitchFamily="34" charset="0"/>
                <a:cs typeface="Arial" panose="020B0604020202020204" pitchFamily="34" charset="0"/>
              </a:rPr>
              <a:t>Relevant and credible </a:t>
            </a:r>
            <a:r>
              <a:rPr lang="en-GB" b="1" dirty="0">
                <a:latin typeface="Arial" panose="020B0604020202020204" pitchFamily="34" charset="0"/>
                <a:cs typeface="Arial" panose="020B0604020202020204" pitchFamily="34" charset="0"/>
              </a:rPr>
              <a:t>development and sector policies:</a:t>
            </a:r>
            <a:r>
              <a:rPr lang="en-GB" dirty="0">
                <a:latin typeface="Arial" panose="020B0604020202020204" pitchFamily="34" charset="0"/>
                <a:cs typeface="Arial" panose="020B0604020202020204" pitchFamily="34" charset="0"/>
              </a:rPr>
              <a:t> financing; </a:t>
            </a:r>
            <a:r>
              <a:rPr lang="en-GB" dirty="0">
                <a:highlight>
                  <a:srgbClr val="00FF00"/>
                </a:highlight>
                <a:latin typeface="Arial" panose="020B0604020202020204" pitchFamily="34" charset="0"/>
                <a:cs typeface="Arial" panose="020B0604020202020204" pitchFamily="34" charset="0"/>
              </a:rPr>
              <a:t>legal and regulatory framework</a:t>
            </a:r>
            <a:r>
              <a:rPr lang="en-GB" dirty="0">
                <a:latin typeface="Arial" panose="020B0604020202020204" pitchFamily="34" charset="0"/>
                <a:cs typeface="Arial" panose="020B0604020202020204" pitchFamily="34" charset="0"/>
              </a:rPr>
              <a:t>; capacities; investment component and maintenance costs; reporting and monitoring systems</a:t>
            </a:r>
            <a:endParaRPr lang="en-GB" dirty="0"/>
          </a:p>
        </p:txBody>
      </p:sp>
      <p:sp>
        <p:nvSpPr>
          <p:cNvPr id="6" name="TextBox 5"/>
          <p:cNvSpPr txBox="1"/>
          <p:nvPr/>
        </p:nvSpPr>
        <p:spPr>
          <a:xfrm>
            <a:off x="5948895" y="3215827"/>
            <a:ext cx="3852947" cy="2585323"/>
          </a:xfrm>
          <a:prstGeom prst="rect">
            <a:avLst/>
          </a:prstGeom>
          <a:noFill/>
        </p:spPr>
        <p:txBody>
          <a:bodyPr wrap="square" rtlCol="0">
            <a:spAutoFit/>
          </a:bodyPr>
          <a:lstStyle/>
          <a:p>
            <a:pPr lvl="0"/>
            <a:r>
              <a:rPr lang="en-GB" sz="1800" b="1" dirty="0">
                <a:solidFill>
                  <a:schemeClr val="tx1"/>
                </a:solidFill>
                <a:latin typeface="Arial" panose="020B0604020202020204" pitchFamily="34" charset="0"/>
                <a:cs typeface="Arial" panose="020B0604020202020204" pitchFamily="34" charset="0"/>
              </a:rPr>
              <a:t>Public finance management &amp; fiscal transparency:</a:t>
            </a:r>
          </a:p>
          <a:p>
            <a:pPr marL="285750" lvl="0" indent="-285750">
              <a:buFont typeface="Arial" panose="020B0604020202020204" pitchFamily="34" charset="0"/>
              <a:buChar char="•"/>
            </a:pPr>
            <a:r>
              <a:rPr lang="en-GB" sz="1800" dirty="0">
                <a:solidFill>
                  <a:schemeClr val="tx1"/>
                </a:solidFill>
                <a:highlight>
                  <a:srgbClr val="00FF00"/>
                </a:highlight>
                <a:latin typeface="Arial" panose="020B0604020202020204" pitchFamily="34" charset="0"/>
                <a:cs typeface="Arial" panose="020B0604020202020204" pitchFamily="34" charset="0"/>
              </a:rPr>
              <a:t>tax</a:t>
            </a:r>
            <a:r>
              <a:rPr lang="en-GB" sz="1800" dirty="0">
                <a:solidFill>
                  <a:schemeClr val="tx1"/>
                </a:solidFill>
                <a:latin typeface="Arial" panose="020B0604020202020204" pitchFamily="34" charset="0"/>
                <a:cs typeface="Arial" panose="020B0604020202020204" pitchFamily="34" charset="0"/>
              </a:rPr>
              <a:t> and customs administration</a:t>
            </a:r>
          </a:p>
          <a:p>
            <a:pPr marL="285750" lvl="0" indent="-285750">
              <a:buFont typeface="Arial" panose="020B0604020202020204" pitchFamily="34" charset="0"/>
              <a:buChar char="•"/>
            </a:pPr>
            <a:r>
              <a:rPr lang="en-GB" sz="1800" dirty="0">
                <a:solidFill>
                  <a:schemeClr val="tx1"/>
                </a:solidFill>
                <a:latin typeface="Arial" panose="020B0604020202020204" pitchFamily="34" charset="0"/>
                <a:cs typeface="Arial" panose="020B0604020202020204" pitchFamily="34" charset="0"/>
              </a:rPr>
              <a:t>budgeting (gender and </a:t>
            </a:r>
            <a:r>
              <a:rPr lang="en-GB" sz="1800" dirty="0">
                <a:solidFill>
                  <a:schemeClr val="tx1"/>
                </a:solidFill>
                <a:highlight>
                  <a:srgbClr val="00FF00"/>
                </a:highlight>
                <a:latin typeface="Arial" panose="020B0604020202020204" pitchFamily="34" charset="0"/>
                <a:cs typeface="Arial" panose="020B0604020202020204" pitchFamily="34" charset="0"/>
              </a:rPr>
              <a:t>gree</a:t>
            </a:r>
            <a:r>
              <a:rPr lang="en-GB" dirty="0">
                <a:highlight>
                  <a:srgbClr val="00FF00"/>
                </a:highlight>
                <a:latin typeface="Arial" panose="020B0604020202020204" pitchFamily="34" charset="0"/>
                <a:cs typeface="Arial" panose="020B0604020202020204" pitchFamily="34" charset="0"/>
              </a:rPr>
              <a:t>n</a:t>
            </a:r>
            <a:r>
              <a:rPr lang="en-GB" dirty="0">
                <a:latin typeface="Arial" panose="020B0604020202020204" pitchFamily="34" charset="0"/>
                <a:cs typeface="Arial" panose="020B0604020202020204" pitchFamily="34" charset="0"/>
              </a:rPr>
              <a:t>)</a:t>
            </a:r>
            <a:endParaRPr lang="en-GB" sz="1800" dirty="0">
              <a:solidFill>
                <a:schemeClr val="tx1"/>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sz="1800" dirty="0">
                <a:solidFill>
                  <a:schemeClr val="tx1"/>
                </a:solidFill>
                <a:highlight>
                  <a:srgbClr val="00FF00"/>
                </a:highlight>
                <a:latin typeface="Arial" panose="020B0604020202020204" pitchFamily="34" charset="0"/>
                <a:cs typeface="Arial" panose="020B0604020202020204" pitchFamily="34" charset="0"/>
              </a:rPr>
              <a:t>public procurement</a:t>
            </a:r>
          </a:p>
          <a:p>
            <a:pPr marL="285750" lvl="0" indent="-285750">
              <a:buFont typeface="Arial" panose="020B0604020202020204" pitchFamily="34" charset="0"/>
              <a:buChar char="•"/>
            </a:pPr>
            <a:r>
              <a:rPr lang="en-GB" dirty="0">
                <a:highlight>
                  <a:srgbClr val="00FF00"/>
                </a:highlight>
                <a:latin typeface="Arial" panose="020B0604020202020204" pitchFamily="34" charset="0"/>
                <a:cs typeface="Arial" panose="020B0604020202020204" pitchFamily="34" charset="0"/>
              </a:rPr>
              <a:t>public</a:t>
            </a:r>
            <a:r>
              <a:rPr lang="en-GB" sz="1800" dirty="0">
                <a:solidFill>
                  <a:schemeClr val="tx1"/>
                </a:solidFill>
                <a:highlight>
                  <a:srgbClr val="00FF00"/>
                </a:highlight>
                <a:latin typeface="Arial" panose="020B0604020202020204" pitchFamily="34" charset="0"/>
                <a:cs typeface="Arial" panose="020B0604020202020204" pitchFamily="34" charset="0"/>
              </a:rPr>
              <a:t> investment management</a:t>
            </a:r>
          </a:p>
          <a:p>
            <a:pPr marL="285750" lvl="0" indent="-285750">
              <a:buFont typeface="Arial" panose="020B0604020202020204" pitchFamily="34" charset="0"/>
              <a:buChar char="•"/>
            </a:pPr>
            <a:r>
              <a:rPr lang="en-GB" sz="1800" dirty="0">
                <a:solidFill>
                  <a:schemeClr val="tx1"/>
                </a:solidFill>
                <a:highlight>
                  <a:srgbClr val="00FF00"/>
                </a:highlight>
                <a:latin typeface="Arial" panose="020B0604020202020204" pitchFamily="34" charset="0"/>
                <a:cs typeface="Arial" panose="020B0604020202020204" pitchFamily="34" charset="0"/>
              </a:rPr>
              <a:t>state-owned enterprises</a:t>
            </a:r>
          </a:p>
          <a:p>
            <a:pPr marL="285750" lvl="0" indent="-285750">
              <a:buFont typeface="Arial" panose="020B0604020202020204" pitchFamily="34" charset="0"/>
              <a:buChar char="•"/>
            </a:pPr>
            <a:r>
              <a:rPr lang="en-GB" sz="1800" dirty="0">
                <a:solidFill>
                  <a:schemeClr val="tx1"/>
                </a:solidFill>
                <a:latin typeface="Arial" panose="020B0604020202020204" pitchFamily="34" charset="0"/>
                <a:cs typeface="Arial" panose="020B0604020202020204" pitchFamily="34" charset="0"/>
              </a:rPr>
              <a:t>public debt management</a:t>
            </a:r>
          </a:p>
          <a:p>
            <a:pPr marL="285750" lvl="0" indent="-285750">
              <a:buFont typeface="Arial" panose="020B0604020202020204" pitchFamily="34" charset="0"/>
              <a:buChar char="•"/>
            </a:pPr>
            <a:r>
              <a:rPr lang="en-GB" sz="1800" dirty="0">
                <a:solidFill>
                  <a:schemeClr val="tx1"/>
                </a:solidFill>
                <a:latin typeface="Arial" panose="020B0604020202020204" pitchFamily="34" charset="0"/>
                <a:cs typeface="Arial" panose="020B0604020202020204" pitchFamily="34" charset="0"/>
              </a:rPr>
              <a:t>external control &amp; anti-corruption</a:t>
            </a:r>
            <a:endParaRPr lang="en-GB" dirty="0"/>
          </a:p>
        </p:txBody>
      </p:sp>
      <p:sp>
        <p:nvSpPr>
          <p:cNvPr id="7" name="TextBox 6"/>
          <p:cNvSpPr txBox="1"/>
          <p:nvPr/>
        </p:nvSpPr>
        <p:spPr>
          <a:xfrm>
            <a:off x="970722" y="2295673"/>
            <a:ext cx="2070207" cy="2308324"/>
          </a:xfrm>
          <a:prstGeom prst="rect">
            <a:avLst/>
          </a:prstGeom>
          <a:noFill/>
        </p:spPr>
        <p:txBody>
          <a:bodyPr wrap="square" rtlCol="0">
            <a:spAutoFit/>
          </a:bodyPr>
          <a:lstStyle/>
          <a:p>
            <a:pPr lvl="0"/>
            <a:r>
              <a:rPr lang="en-GB" sz="1800" b="1" dirty="0">
                <a:solidFill>
                  <a:schemeClr val="tx1"/>
                </a:solidFill>
                <a:latin typeface="Arial" panose="020B0604020202020204" pitchFamily="34" charset="0"/>
                <a:cs typeface="Arial" panose="020B0604020202020204" pitchFamily="34" charset="0"/>
              </a:rPr>
              <a:t>Macroeconomic stability:</a:t>
            </a:r>
            <a:r>
              <a:rPr lang="en-GB" sz="1800" dirty="0">
                <a:solidFill>
                  <a:schemeClr val="tx1"/>
                </a:solidFill>
                <a:latin typeface="Arial" panose="020B0604020202020204" pitchFamily="34" charset="0"/>
                <a:cs typeface="Arial" panose="020B0604020202020204" pitchFamily="34" charset="0"/>
              </a:rPr>
              <a:t> </a:t>
            </a:r>
            <a:r>
              <a:rPr lang="en-GB" sz="1800" dirty="0">
                <a:solidFill>
                  <a:schemeClr val="tx1"/>
                </a:solidFill>
                <a:highlight>
                  <a:srgbClr val="00FF00"/>
                </a:highlight>
                <a:latin typeface="Arial" panose="020B0604020202020204" pitchFamily="34" charset="0"/>
                <a:cs typeface="Arial" panose="020B0604020202020204" pitchFamily="34" charset="0"/>
              </a:rPr>
              <a:t>fiscal policies</a:t>
            </a:r>
            <a:r>
              <a:rPr lang="en-GB" sz="1800" dirty="0">
                <a:solidFill>
                  <a:schemeClr val="tx1"/>
                </a:solidFill>
                <a:latin typeface="Arial" panose="020B0604020202020204" pitchFamily="34" charset="0"/>
                <a:cs typeface="Arial" panose="020B0604020202020204" pitchFamily="34" charset="0"/>
              </a:rPr>
              <a:t> (revenue and spending – recurrent and investment), debt sustainability</a:t>
            </a:r>
            <a:endParaRPr lang="en-GB" sz="1800" b="1" dirty="0">
              <a:solidFill>
                <a:schemeClr val="tx1"/>
              </a:solidFill>
              <a:latin typeface="Arial" panose="020B0604020202020204" pitchFamily="34" charset="0"/>
              <a:cs typeface="Arial" panose="020B0604020202020204" pitchFamily="34" charset="0"/>
            </a:endParaRPr>
          </a:p>
          <a:p>
            <a:endParaRPr lang="en-GB" dirty="0"/>
          </a:p>
        </p:txBody>
      </p:sp>
      <p:cxnSp>
        <p:nvCxnSpPr>
          <p:cNvPr id="8" name="Straight Connector 7"/>
          <p:cNvCxnSpPr/>
          <p:nvPr/>
        </p:nvCxnSpPr>
        <p:spPr bwMode="auto">
          <a:xfrm>
            <a:off x="970722" y="2295673"/>
            <a:ext cx="2337323" cy="0"/>
          </a:xfrm>
          <a:prstGeom prst="line">
            <a:avLst/>
          </a:prstGeom>
          <a:noFill/>
          <a:ln w="19050" cap="flat" cmpd="sng" algn="ctr">
            <a:solidFill>
              <a:schemeClr val="accent3"/>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flipH="1" flipV="1">
            <a:off x="5453466" y="1618629"/>
            <a:ext cx="5929533" cy="8880"/>
          </a:xfrm>
          <a:prstGeom prst="line">
            <a:avLst/>
          </a:prstGeom>
          <a:noFill/>
          <a:ln w="19050" cap="flat" cmpd="sng" algn="ctr">
            <a:solidFill>
              <a:schemeClr val="accent2"/>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flipH="1">
            <a:off x="5684309" y="3124154"/>
            <a:ext cx="3990794" cy="0"/>
          </a:xfrm>
          <a:prstGeom prst="line">
            <a:avLst/>
          </a:prstGeom>
          <a:noFill/>
          <a:ln w="19050" cap="flat" cmpd="sng" algn="ctr">
            <a:solidFill>
              <a:schemeClr val="accent5"/>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a:extLst>
              <a:ext uri="{FF2B5EF4-FFF2-40B4-BE49-F238E27FC236}">
                <a16:creationId xmlns:a16="http://schemas.microsoft.com/office/drawing/2014/main" id="{C9269C04-4705-440A-9A31-1B79047A7DBD}"/>
              </a:ext>
            </a:extLst>
          </p:cNvPr>
          <p:cNvSpPr txBox="1"/>
          <p:nvPr/>
        </p:nvSpPr>
        <p:spPr>
          <a:xfrm>
            <a:off x="3055622" y="4571323"/>
            <a:ext cx="2666827" cy="923330"/>
          </a:xfrm>
          <a:prstGeom prst="rect">
            <a:avLst/>
          </a:prstGeom>
          <a:noFill/>
          <a:ln w="28575">
            <a:solidFill>
              <a:schemeClr val="tx1"/>
            </a:solidFill>
          </a:ln>
        </p:spPr>
        <p:txBody>
          <a:bodyPr wrap="square" rtlCol="0">
            <a:spAutoFit/>
          </a:bodyPr>
          <a:lstStyle/>
          <a:p>
            <a:pPr algn="ctr"/>
            <a:r>
              <a:rPr lang="en-IE" dirty="0"/>
              <a:t>Enabling factors for successful investments, maximising their returns</a:t>
            </a:r>
          </a:p>
        </p:txBody>
      </p:sp>
      <p:pic>
        <p:nvPicPr>
          <p:cNvPr id="16" name="Picture 15">
            <a:extLst>
              <a:ext uri="{FF2B5EF4-FFF2-40B4-BE49-F238E27FC236}">
                <a16:creationId xmlns:a16="http://schemas.microsoft.com/office/drawing/2014/main" id="{EB417AD9-4726-41A0-8544-2441102681F6}"/>
              </a:ext>
            </a:extLst>
          </p:cNvPr>
          <p:cNvPicPr>
            <a:picLocks noChangeAspect="1"/>
          </p:cNvPicPr>
          <p:nvPr/>
        </p:nvPicPr>
        <p:blipFill>
          <a:blip r:embed="rId4"/>
          <a:stretch>
            <a:fillRect/>
          </a:stretch>
        </p:blipFill>
        <p:spPr>
          <a:xfrm>
            <a:off x="1375337" y="4557146"/>
            <a:ext cx="1691364" cy="953203"/>
          </a:xfrm>
          <a:prstGeom prst="rect">
            <a:avLst/>
          </a:prstGeom>
        </p:spPr>
      </p:pic>
      <p:pic>
        <p:nvPicPr>
          <p:cNvPr id="13" name="Picture 12">
            <a:extLst>
              <a:ext uri="{FF2B5EF4-FFF2-40B4-BE49-F238E27FC236}">
                <a16:creationId xmlns:a16="http://schemas.microsoft.com/office/drawing/2014/main" id="{9BF17BB8-EF15-4FE2-B122-9B39835A07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91385" y="3132010"/>
            <a:ext cx="1953641" cy="2185160"/>
          </a:xfrm>
          <a:prstGeom prst="rect">
            <a:avLst/>
          </a:prstGeom>
          <a:ln>
            <a:solidFill>
              <a:schemeClr val="bg1">
                <a:lumMod val="85000"/>
              </a:schemeClr>
            </a:solidFill>
          </a:ln>
        </p:spPr>
      </p:pic>
      <p:pic>
        <p:nvPicPr>
          <p:cNvPr id="2" name="Picture 7">
            <a:extLst>
              <a:ext uri="{FF2B5EF4-FFF2-40B4-BE49-F238E27FC236}">
                <a16:creationId xmlns:a16="http://schemas.microsoft.com/office/drawing/2014/main" id="{C53A103D-6FCB-8B01-FD57-C42CDC09636C}"/>
              </a:ext>
            </a:extLst>
          </p:cNvPr>
          <p:cNvPicPr/>
          <p:nvPr/>
        </p:nvPicPr>
        <p:blipFill>
          <a:blip r:embed="rId6" cstate="print">
            <a:extLst>
              <a:ext uri="{28A0092B-C50C-407E-A947-70E740481C1C}">
                <a14:useLocalDpi xmlns:a14="http://schemas.microsoft.com/office/drawing/2010/main"/>
              </a:ext>
            </a:extLst>
          </a:blip>
          <a:stretch>
            <a:fillRect/>
          </a:stretch>
        </p:blipFill>
        <p:spPr bwMode="auto">
          <a:xfrm>
            <a:off x="838199" y="6111526"/>
            <a:ext cx="2683631" cy="311723"/>
          </a:xfrm>
          <a:prstGeom prst="rect">
            <a:avLst/>
          </a:prstGeom>
          <a:noFill/>
          <a:ln>
            <a:noFill/>
          </a:ln>
        </p:spPr>
      </p:pic>
    </p:spTree>
    <p:extLst>
      <p:ext uri="{BB962C8B-B14F-4D97-AF65-F5344CB8AC3E}">
        <p14:creationId xmlns:p14="http://schemas.microsoft.com/office/powerpoint/2010/main" val="1743114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04B62-1945-2D01-5436-BB681DE80502}"/>
              </a:ext>
            </a:extLst>
          </p:cNvPr>
          <p:cNvSpPr>
            <a:spLocks noGrp="1"/>
          </p:cNvSpPr>
          <p:nvPr>
            <p:ph type="title"/>
          </p:nvPr>
        </p:nvSpPr>
        <p:spPr/>
        <p:txBody>
          <a:bodyPr/>
          <a:lstStyle/>
          <a:p>
            <a:r>
              <a:rPr lang="en-IE" dirty="0"/>
              <a:t>Eligibility criteria are all greening entry points</a:t>
            </a:r>
          </a:p>
        </p:txBody>
      </p:sp>
      <p:graphicFrame>
        <p:nvGraphicFramePr>
          <p:cNvPr id="3" name="Diagram 12">
            <a:extLst>
              <a:ext uri="{FF2B5EF4-FFF2-40B4-BE49-F238E27FC236}">
                <a16:creationId xmlns:a16="http://schemas.microsoft.com/office/drawing/2014/main" id="{1577B7A2-22BA-A8B3-E8B9-918A853A5A03}"/>
              </a:ext>
            </a:extLst>
          </p:cNvPr>
          <p:cNvGraphicFramePr/>
          <p:nvPr>
            <p:extLst>
              <p:ext uri="{D42A27DB-BD31-4B8C-83A1-F6EECF244321}">
                <p14:modId xmlns:p14="http://schemas.microsoft.com/office/powerpoint/2010/main" val="2680280675"/>
              </p:ext>
            </p:extLst>
          </p:nvPr>
        </p:nvGraphicFramePr>
        <p:xfrm>
          <a:off x="3535681" y="2279345"/>
          <a:ext cx="4324576" cy="29303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a 7">
            <a:extLst>
              <a:ext uri="{FF2B5EF4-FFF2-40B4-BE49-F238E27FC236}">
                <a16:creationId xmlns:a16="http://schemas.microsoft.com/office/drawing/2014/main" id="{5B3B8BE2-97EC-91D8-C4B1-2A8EA3EEC3A9}"/>
              </a:ext>
            </a:extLst>
          </p:cNvPr>
          <p:cNvGraphicFramePr/>
          <p:nvPr>
            <p:extLst>
              <p:ext uri="{D42A27DB-BD31-4B8C-83A1-F6EECF244321}">
                <p14:modId xmlns:p14="http://schemas.microsoft.com/office/powerpoint/2010/main" val="2044706219"/>
              </p:ext>
            </p:extLst>
          </p:nvPr>
        </p:nvGraphicFramePr>
        <p:xfrm>
          <a:off x="-81280" y="2005525"/>
          <a:ext cx="4470400" cy="347803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TextBox 4">
            <a:extLst>
              <a:ext uri="{FF2B5EF4-FFF2-40B4-BE49-F238E27FC236}">
                <a16:creationId xmlns:a16="http://schemas.microsoft.com/office/drawing/2014/main" id="{84474953-35CA-17BD-15BC-B7BF1E83159C}"/>
              </a:ext>
            </a:extLst>
          </p:cNvPr>
          <p:cNvSpPr txBox="1"/>
          <p:nvPr/>
        </p:nvSpPr>
        <p:spPr>
          <a:xfrm>
            <a:off x="8260081" y="1879599"/>
            <a:ext cx="3398961" cy="3789681"/>
          </a:xfrm>
          <a:prstGeom prst="rect">
            <a:avLst/>
          </a:prstGeom>
          <a:noFill/>
          <a:ln w="28575">
            <a:solidFill>
              <a:schemeClr val="tx1"/>
            </a:solidFill>
          </a:ln>
        </p:spPr>
        <p:txBody>
          <a:bodyPr wrap="square" rtlCol="0">
            <a:noAutofit/>
          </a:bodyPr>
          <a:lstStyle/>
          <a:p>
            <a:pPr>
              <a:spcAft>
                <a:spcPts val="600"/>
              </a:spcAft>
            </a:pPr>
            <a:r>
              <a:rPr lang="en-IE" dirty="0"/>
              <a:t>SEA encouraged to help:</a:t>
            </a:r>
          </a:p>
          <a:p>
            <a:pPr marL="285750" indent="-285750">
              <a:spcAft>
                <a:spcPts val="600"/>
              </a:spcAft>
              <a:buFont typeface="Arial" panose="020B0604020202020204" pitchFamily="34" charset="0"/>
              <a:buChar char="•"/>
            </a:pPr>
            <a:r>
              <a:rPr lang="en-IE" dirty="0"/>
              <a:t>Assess policy relevance in view of CC, environment &amp; biodiversity – also links with fiscal policies and PFM</a:t>
            </a:r>
          </a:p>
          <a:p>
            <a:pPr marL="285750" indent="-285750">
              <a:spcAft>
                <a:spcPts val="600"/>
              </a:spcAft>
              <a:buFont typeface="Arial" panose="020B0604020202020204" pitchFamily="34" charset="0"/>
              <a:buChar char="•"/>
            </a:pPr>
            <a:r>
              <a:rPr lang="en-IE" dirty="0"/>
              <a:t>Define dialogue priorities</a:t>
            </a:r>
          </a:p>
          <a:p>
            <a:pPr marL="285750" indent="-285750">
              <a:spcAft>
                <a:spcPts val="600"/>
              </a:spcAft>
              <a:buFont typeface="Arial" panose="020B0604020202020204" pitchFamily="34" charset="0"/>
              <a:buChar char="•"/>
            </a:pPr>
            <a:r>
              <a:rPr lang="en-IE" dirty="0"/>
              <a:t>Design the operation (specific objectives, source of verification for the general conditions, indicators)</a:t>
            </a:r>
          </a:p>
          <a:p>
            <a:pPr marL="285750" indent="-285750">
              <a:spcAft>
                <a:spcPts val="600"/>
              </a:spcAft>
              <a:buFont typeface="Arial" panose="020B0604020202020204" pitchFamily="34" charset="0"/>
              <a:buChar char="•"/>
            </a:pPr>
            <a:r>
              <a:rPr lang="en-IE" dirty="0"/>
              <a:t>Identify capacity development needs</a:t>
            </a:r>
          </a:p>
          <a:p>
            <a:pPr>
              <a:spcAft>
                <a:spcPts val="600"/>
              </a:spcAft>
            </a:pPr>
            <a:endParaRPr lang="en-IE" dirty="0"/>
          </a:p>
        </p:txBody>
      </p:sp>
      <p:sp>
        <p:nvSpPr>
          <p:cNvPr id="6" name="TextBox 5">
            <a:extLst>
              <a:ext uri="{FF2B5EF4-FFF2-40B4-BE49-F238E27FC236}">
                <a16:creationId xmlns:a16="http://schemas.microsoft.com/office/drawing/2014/main" id="{C4FA3DBB-260E-BF89-5D08-ACE9CA67DAEA}"/>
              </a:ext>
            </a:extLst>
          </p:cNvPr>
          <p:cNvSpPr txBox="1"/>
          <p:nvPr/>
        </p:nvSpPr>
        <p:spPr>
          <a:xfrm>
            <a:off x="970722" y="5885316"/>
            <a:ext cx="6889535" cy="369332"/>
          </a:xfrm>
          <a:prstGeom prst="rect">
            <a:avLst/>
          </a:prstGeom>
          <a:noFill/>
        </p:spPr>
        <p:txBody>
          <a:bodyPr wrap="square" rtlCol="0">
            <a:spAutoFit/>
          </a:bodyPr>
          <a:lstStyle/>
          <a:p>
            <a:pPr algn="ctr"/>
            <a:r>
              <a:rPr lang="en-IE" i="1" dirty="0"/>
              <a:t>Useful inputs also to find in the </a:t>
            </a:r>
            <a:r>
              <a:rPr lang="en-IE" i="1" dirty="0">
                <a:hlinkClick r:id="rId13"/>
              </a:rPr>
              <a:t>Risk Management Framework +</a:t>
            </a:r>
            <a:endParaRPr lang="en-IE" i="1" dirty="0"/>
          </a:p>
        </p:txBody>
      </p:sp>
    </p:spTree>
    <p:extLst>
      <p:ext uri="{BB962C8B-B14F-4D97-AF65-F5344CB8AC3E}">
        <p14:creationId xmlns:p14="http://schemas.microsoft.com/office/powerpoint/2010/main" val="4247026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7A09FF-709A-5F42-AED7-4226B2608F3B}"/>
              </a:ext>
            </a:extLst>
          </p:cNvPr>
          <p:cNvSpPr>
            <a:spLocks noGrp="1"/>
          </p:cNvSpPr>
          <p:nvPr>
            <p:ph type="title"/>
          </p:nvPr>
        </p:nvSpPr>
        <p:spPr>
          <a:xfrm>
            <a:off x="970722" y="482860"/>
            <a:ext cx="10515600" cy="782357"/>
          </a:xfrm>
        </p:spPr>
        <p:txBody>
          <a:bodyPr anchor="b">
            <a:normAutofit/>
          </a:bodyPr>
          <a:lstStyle/>
          <a:p>
            <a:r>
              <a:rPr lang="en-GB" dirty="0"/>
              <a:t>Policy analysis – sector, macro-fiscal, PFM</a:t>
            </a:r>
          </a:p>
        </p:txBody>
      </p:sp>
      <p:sp>
        <p:nvSpPr>
          <p:cNvPr id="3" name="CuadroTexto 2">
            <a:extLst>
              <a:ext uri="{FF2B5EF4-FFF2-40B4-BE49-F238E27FC236}">
                <a16:creationId xmlns:a16="http://schemas.microsoft.com/office/drawing/2014/main" id="{F7482B40-9A77-6E4D-90BD-75913D2641D4}"/>
              </a:ext>
            </a:extLst>
          </p:cNvPr>
          <p:cNvSpPr txBox="1"/>
          <p:nvPr/>
        </p:nvSpPr>
        <p:spPr>
          <a:xfrm>
            <a:off x="970721" y="1635321"/>
            <a:ext cx="9351447" cy="4862870"/>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GB" sz="2000" dirty="0"/>
              <a:t>Does the sector/development policy </a:t>
            </a:r>
            <a:r>
              <a:rPr lang="en-GB" sz="2000" b="1" dirty="0"/>
              <a:t>meaningfully</a:t>
            </a:r>
            <a:r>
              <a:rPr lang="en-GB" sz="2000" dirty="0"/>
              <a:t> address environmental and climate issues? </a:t>
            </a:r>
            <a:r>
              <a:rPr lang="en-GB" sz="2000" b="1" dirty="0"/>
              <a:t>Coherence</a:t>
            </a:r>
            <a:r>
              <a:rPr lang="en-GB" sz="2000" dirty="0"/>
              <a:t> with ambitions/commitments?</a:t>
            </a:r>
          </a:p>
          <a:p>
            <a:pPr marL="342900" indent="-342900">
              <a:spcAft>
                <a:spcPts val="1200"/>
              </a:spcAft>
              <a:buFont typeface="Arial" panose="020B0604020202020204" pitchFamily="34" charset="0"/>
              <a:buChar char="•"/>
            </a:pPr>
            <a:r>
              <a:rPr lang="en-GB" sz="2000" dirty="0"/>
              <a:t>What are the policy implementation </a:t>
            </a:r>
            <a:r>
              <a:rPr lang="en-GB" sz="2000" b="1" dirty="0"/>
              <a:t>likely impacts </a:t>
            </a:r>
            <a:r>
              <a:rPr lang="en-GB" sz="2000" dirty="0"/>
              <a:t>to the environment and to climate resilience? Adequate measures to avoid/minimise them?</a:t>
            </a:r>
            <a:endParaRPr lang="en-GB" sz="600" dirty="0"/>
          </a:p>
          <a:p>
            <a:pPr marL="342900" indent="-342900">
              <a:spcAft>
                <a:spcPts val="1200"/>
              </a:spcAft>
              <a:buFont typeface="Arial" panose="020B0604020202020204" pitchFamily="34" charset="0"/>
              <a:buChar char="•"/>
            </a:pPr>
            <a:r>
              <a:rPr lang="en-GB" sz="2000" dirty="0"/>
              <a:t>Does the policy take up </a:t>
            </a:r>
            <a:r>
              <a:rPr lang="en-GB" sz="2000" b="1" dirty="0"/>
              <a:t>opportunities</a:t>
            </a:r>
            <a:r>
              <a:rPr lang="en-GB" sz="2000" dirty="0"/>
              <a:t> to contribute to low carbon development, and thus to the transition to a greener economy?</a:t>
            </a:r>
            <a:endParaRPr lang="en-GB" sz="600" dirty="0"/>
          </a:p>
          <a:p>
            <a:pPr marL="342900" indent="-342900">
              <a:spcAft>
                <a:spcPts val="1200"/>
              </a:spcAft>
              <a:buFont typeface="Arial" panose="020B0604020202020204" pitchFamily="34" charset="0"/>
              <a:buChar char="•"/>
            </a:pPr>
            <a:r>
              <a:rPr lang="en-GB" sz="2000" dirty="0"/>
              <a:t>Can we count on official and public </a:t>
            </a:r>
            <a:r>
              <a:rPr lang="en-GB" sz="2000" b="1" dirty="0"/>
              <a:t>data to monitor progress?</a:t>
            </a:r>
            <a:endParaRPr lang="en-GB" sz="2000" dirty="0"/>
          </a:p>
          <a:p>
            <a:pPr marL="342900" indent="-342900">
              <a:spcAft>
                <a:spcPts val="1200"/>
              </a:spcAft>
              <a:buFont typeface="Arial" panose="020B0604020202020204" pitchFamily="34" charset="0"/>
              <a:buChar char="•"/>
            </a:pPr>
            <a:r>
              <a:rPr lang="en-GB" sz="2000" dirty="0"/>
              <a:t>Administrative/institutional </a:t>
            </a:r>
            <a:r>
              <a:rPr lang="en-GB" sz="2000" b="1" dirty="0"/>
              <a:t>capacities</a:t>
            </a:r>
            <a:r>
              <a:rPr lang="en-GB" sz="2000" dirty="0"/>
              <a:t>? HR? </a:t>
            </a:r>
            <a:r>
              <a:rPr lang="en-GB" sz="2000" b="1" dirty="0"/>
              <a:t>PFM</a:t>
            </a:r>
            <a:r>
              <a:rPr lang="en-GB" sz="2000" dirty="0"/>
              <a:t> issues (e.g. natural resource management)? </a:t>
            </a:r>
            <a:r>
              <a:rPr lang="en-GB" sz="2000"/>
              <a:t>Interministerial </a:t>
            </a:r>
            <a:r>
              <a:rPr lang="en-GB" sz="2000" dirty="0"/>
              <a:t>coordination? Local entities involved? </a:t>
            </a:r>
          </a:p>
          <a:p>
            <a:pPr marL="342900" indent="-342900">
              <a:spcAft>
                <a:spcPts val="1200"/>
              </a:spcAft>
              <a:buFont typeface="Arial" panose="020B0604020202020204" pitchFamily="34" charset="0"/>
              <a:buChar char="•"/>
            </a:pPr>
            <a:r>
              <a:rPr lang="en-GB" sz="2000" b="1" dirty="0"/>
              <a:t>Financing constraints </a:t>
            </a:r>
            <a:r>
              <a:rPr lang="en-GB" sz="2000" dirty="0"/>
              <a:t>factored in? Link up policy costing/sector medium-term expenditures and country fiscal framework (revenue, spending)? – Improving </a:t>
            </a:r>
            <a:r>
              <a:rPr lang="en-GB" sz="2000" b="1" dirty="0"/>
              <a:t>relation between MoF and line ministries </a:t>
            </a:r>
            <a:r>
              <a:rPr lang="en-GB" sz="2000" dirty="0"/>
              <a:t>(budgeting)? Does it </a:t>
            </a:r>
            <a:r>
              <a:rPr lang="en-GB" sz="2000" b="1" dirty="0"/>
              <a:t>incentivise private investments </a:t>
            </a:r>
            <a:r>
              <a:rPr lang="en-GB" sz="2000" dirty="0"/>
              <a:t>where relevant and possible?</a:t>
            </a:r>
          </a:p>
        </p:txBody>
      </p:sp>
      <p:graphicFrame>
        <p:nvGraphicFramePr>
          <p:cNvPr id="7" name="Diagrama 6">
            <a:extLst>
              <a:ext uri="{FF2B5EF4-FFF2-40B4-BE49-F238E27FC236}">
                <a16:creationId xmlns:a16="http://schemas.microsoft.com/office/drawing/2014/main" id="{B163854F-ECF8-6B43-9AE4-123A482F90BA}"/>
              </a:ext>
            </a:extLst>
          </p:cNvPr>
          <p:cNvGraphicFramePr/>
          <p:nvPr>
            <p:extLst>
              <p:ext uri="{D42A27DB-BD31-4B8C-83A1-F6EECF244321}">
                <p14:modId xmlns:p14="http://schemas.microsoft.com/office/powerpoint/2010/main" val="1109690178"/>
              </p:ext>
            </p:extLst>
          </p:nvPr>
        </p:nvGraphicFramePr>
        <p:xfrm>
          <a:off x="9134844" y="3006578"/>
          <a:ext cx="2949303" cy="1517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9798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7A09FF-709A-5F42-AED7-4226B2608F3B}"/>
              </a:ext>
            </a:extLst>
          </p:cNvPr>
          <p:cNvSpPr>
            <a:spLocks noGrp="1"/>
          </p:cNvSpPr>
          <p:nvPr>
            <p:ph type="title"/>
          </p:nvPr>
        </p:nvSpPr>
        <p:spPr>
          <a:xfrm>
            <a:off x="1014683" y="528916"/>
            <a:ext cx="10515600" cy="782357"/>
          </a:xfrm>
        </p:spPr>
        <p:txBody>
          <a:bodyPr anchor="b">
            <a:normAutofit/>
          </a:bodyPr>
          <a:lstStyle/>
          <a:p>
            <a:r>
              <a:rPr lang="en-GB" dirty="0"/>
              <a:t>Transparency matters</a:t>
            </a:r>
          </a:p>
        </p:txBody>
      </p:sp>
      <p:sp>
        <p:nvSpPr>
          <p:cNvPr id="4" name="Rectángulo 3">
            <a:extLst>
              <a:ext uri="{FF2B5EF4-FFF2-40B4-BE49-F238E27FC236}">
                <a16:creationId xmlns:a16="http://schemas.microsoft.com/office/drawing/2014/main" id="{8F3197C5-1704-214A-93CF-D6D158D2A924}"/>
              </a:ext>
            </a:extLst>
          </p:cNvPr>
          <p:cNvSpPr/>
          <p:nvPr/>
        </p:nvSpPr>
        <p:spPr>
          <a:xfrm>
            <a:off x="779469" y="1536700"/>
            <a:ext cx="8074322" cy="4401205"/>
          </a:xfrm>
          <a:prstGeom prst="rect">
            <a:avLst/>
          </a:prstGeom>
        </p:spPr>
        <p:txBody>
          <a:bodyPr wrap="square">
            <a:spAutoFit/>
          </a:bodyPr>
          <a:lstStyle/>
          <a:p>
            <a:pPr marL="342900" lvl="1" indent="-342900">
              <a:spcAft>
                <a:spcPts val="1200"/>
              </a:spcAft>
              <a:buFont typeface="Arial" panose="020B0604020202020204" pitchFamily="34" charset="0"/>
              <a:buChar char="•"/>
            </a:pPr>
            <a:r>
              <a:rPr lang="en-GB" sz="2000" b="1" dirty="0"/>
              <a:t>Communication </a:t>
            </a:r>
            <a:r>
              <a:rPr lang="en-GB" sz="2000" dirty="0"/>
              <a:t>to explain reforms and transparency to feed</a:t>
            </a:r>
            <a:r>
              <a:rPr lang="en-GB" sz="2000" b="1" dirty="0"/>
              <a:t> domestic accountability </a:t>
            </a:r>
          </a:p>
          <a:p>
            <a:pPr marL="342900" lvl="1" indent="-342900">
              <a:spcAft>
                <a:spcPts val="1200"/>
              </a:spcAft>
              <a:buFont typeface="Arial" panose="020B0604020202020204" pitchFamily="34" charset="0"/>
              <a:buChar char="•"/>
            </a:pPr>
            <a:r>
              <a:rPr lang="en-GB" sz="2000" b="1" dirty="0"/>
              <a:t>Disclosure of subsidies and tax expenditures with their costs, beneficiaries and environmental assessment in budget documentations </a:t>
            </a:r>
            <a:r>
              <a:rPr lang="en-GB" sz="2000" dirty="0"/>
              <a:t>(e.g. tax holidays on large farms or plantations, mining, forestry, water pricing, energy pricing, types of transport)</a:t>
            </a:r>
          </a:p>
          <a:p>
            <a:pPr marL="342900" lvl="1" indent="-342900">
              <a:spcAft>
                <a:spcPts val="1200"/>
              </a:spcAft>
              <a:buFont typeface="Arial" panose="020B0604020202020204" pitchFamily="34" charset="0"/>
              <a:buChar char="•"/>
            </a:pPr>
            <a:r>
              <a:rPr lang="en-GB" sz="2000" b="1" dirty="0"/>
              <a:t>Open and inclusive policy dialogue </a:t>
            </a:r>
            <a:r>
              <a:rPr lang="en-GB" sz="2000" dirty="0"/>
              <a:t>(whole of government and non-state entities) with transparency on </a:t>
            </a:r>
            <a:r>
              <a:rPr lang="en-GB" sz="2000" b="1" dirty="0"/>
              <a:t>results and challenges</a:t>
            </a:r>
          </a:p>
          <a:p>
            <a:pPr marL="342900" lvl="1" indent="-342900">
              <a:spcAft>
                <a:spcPts val="1200"/>
              </a:spcAft>
              <a:buFont typeface="Arial" panose="020B0604020202020204" pitchFamily="34" charset="0"/>
              <a:buChar char="•"/>
            </a:pPr>
            <a:r>
              <a:rPr lang="en-GB" sz="2000" dirty="0"/>
              <a:t>Empowering </a:t>
            </a:r>
            <a:r>
              <a:rPr lang="en-GB" sz="2000" b="1" dirty="0"/>
              <a:t>regulatory agencies, control bodies </a:t>
            </a:r>
            <a:r>
              <a:rPr lang="en-GB" sz="2000" dirty="0"/>
              <a:t>(e.g. performance audit) </a:t>
            </a:r>
            <a:r>
              <a:rPr lang="en-GB" sz="2000" b="1" dirty="0"/>
              <a:t>and civil society</a:t>
            </a:r>
            <a:endParaRPr lang="en-GB" sz="2000" dirty="0"/>
          </a:p>
          <a:p>
            <a:pPr marL="342900" lvl="1" indent="-342900">
              <a:spcAft>
                <a:spcPts val="1200"/>
              </a:spcAft>
              <a:buFont typeface="Arial" panose="020B0604020202020204" pitchFamily="34" charset="0"/>
              <a:buChar char="•"/>
            </a:pPr>
            <a:r>
              <a:rPr lang="en-GB" sz="2000" dirty="0"/>
              <a:t>Fostering </a:t>
            </a:r>
            <a:r>
              <a:rPr lang="en-GB" sz="2000" b="1" dirty="0"/>
              <a:t>open public-private sector dialogue</a:t>
            </a:r>
            <a:r>
              <a:rPr lang="en-GB" sz="2000" dirty="0"/>
              <a:t> (hearing from local SMEs and business associations)</a:t>
            </a:r>
            <a:endParaRPr lang="es-ES" sz="2000" dirty="0"/>
          </a:p>
        </p:txBody>
      </p:sp>
      <p:pic>
        <p:nvPicPr>
          <p:cNvPr id="6" name="Imagen 5">
            <a:extLst>
              <a:ext uri="{FF2B5EF4-FFF2-40B4-BE49-F238E27FC236}">
                <a16:creationId xmlns:a16="http://schemas.microsoft.com/office/drawing/2014/main" id="{6768CE5E-5D5D-904D-9B03-48E06FCCA864}"/>
              </a:ext>
            </a:extLst>
          </p:cNvPr>
          <p:cNvPicPr>
            <a:picLocks noChangeAspect="1"/>
          </p:cNvPicPr>
          <p:nvPr/>
        </p:nvPicPr>
        <p:blipFill>
          <a:blip r:embed="rId3"/>
          <a:stretch>
            <a:fillRect/>
          </a:stretch>
        </p:blipFill>
        <p:spPr>
          <a:xfrm>
            <a:off x="9427308" y="1651000"/>
            <a:ext cx="1778000" cy="1778000"/>
          </a:xfrm>
          <a:prstGeom prst="rect">
            <a:avLst/>
          </a:prstGeom>
        </p:spPr>
      </p:pic>
      <p:pic>
        <p:nvPicPr>
          <p:cNvPr id="3" name="Picture 7">
            <a:extLst>
              <a:ext uri="{FF2B5EF4-FFF2-40B4-BE49-F238E27FC236}">
                <a16:creationId xmlns:a16="http://schemas.microsoft.com/office/drawing/2014/main" id="{C7103119-84DD-B537-D663-36EFC63A2DF7}"/>
              </a:ext>
            </a:extLst>
          </p:cNvPr>
          <p:cNvPicPr/>
          <p:nvPr/>
        </p:nvPicPr>
        <p:blipFill>
          <a:blip r:embed="rId4" cstate="print">
            <a:extLst>
              <a:ext uri="{28A0092B-C50C-407E-A947-70E740481C1C}">
                <a14:useLocalDpi xmlns:a14="http://schemas.microsoft.com/office/drawing/2010/main"/>
              </a:ext>
            </a:extLst>
          </a:blip>
          <a:stretch>
            <a:fillRect/>
          </a:stretch>
        </p:blipFill>
        <p:spPr bwMode="auto">
          <a:xfrm>
            <a:off x="838199" y="6340128"/>
            <a:ext cx="2683631" cy="311723"/>
          </a:xfrm>
          <a:prstGeom prst="rect">
            <a:avLst/>
          </a:prstGeom>
          <a:noFill/>
          <a:ln>
            <a:noFill/>
          </a:ln>
        </p:spPr>
      </p:pic>
      <p:pic>
        <p:nvPicPr>
          <p:cNvPr id="7" name="Picture 6">
            <a:extLst>
              <a:ext uri="{FF2B5EF4-FFF2-40B4-BE49-F238E27FC236}">
                <a16:creationId xmlns:a16="http://schemas.microsoft.com/office/drawing/2014/main" id="{699BD044-5CB1-2F5D-9E3E-38007CFC82E6}"/>
              </a:ext>
            </a:extLst>
          </p:cNvPr>
          <p:cNvPicPr>
            <a:picLocks noChangeAspect="1"/>
          </p:cNvPicPr>
          <p:nvPr/>
        </p:nvPicPr>
        <p:blipFill>
          <a:blip r:embed="rId5"/>
          <a:stretch>
            <a:fillRect/>
          </a:stretch>
        </p:blipFill>
        <p:spPr>
          <a:xfrm>
            <a:off x="8853791" y="3560884"/>
            <a:ext cx="2980655" cy="2183543"/>
          </a:xfrm>
          <a:prstGeom prst="rect">
            <a:avLst/>
          </a:prstGeom>
        </p:spPr>
      </p:pic>
    </p:spTree>
    <p:extLst>
      <p:ext uri="{BB962C8B-B14F-4D97-AF65-F5344CB8AC3E}">
        <p14:creationId xmlns:p14="http://schemas.microsoft.com/office/powerpoint/2010/main" val="2033626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9D2BE430-6B37-2442-A879-890A1AED8D44}"/>
              </a:ext>
            </a:extLst>
          </p:cNvPr>
          <p:cNvSpPr>
            <a:spLocks noGrp="1"/>
          </p:cNvSpPr>
          <p:nvPr>
            <p:ph type="title"/>
          </p:nvPr>
        </p:nvSpPr>
        <p:spPr>
          <a:xfrm>
            <a:off x="1005891" y="598609"/>
            <a:ext cx="10515600" cy="782357"/>
          </a:xfrm>
        </p:spPr>
        <p:txBody>
          <a:bodyPr/>
          <a:lstStyle/>
          <a:p>
            <a:r>
              <a:rPr lang="en-GB" dirty="0"/>
              <a:t>Promoting policy results</a:t>
            </a:r>
          </a:p>
        </p:txBody>
      </p:sp>
      <p:pic>
        <p:nvPicPr>
          <p:cNvPr id="9" name="Picture 8">
            <a:extLst>
              <a:ext uri="{FF2B5EF4-FFF2-40B4-BE49-F238E27FC236}">
                <a16:creationId xmlns:a16="http://schemas.microsoft.com/office/drawing/2014/main" id="{C2E71BE7-3A85-31B2-EB9D-E289A8950BC6}"/>
              </a:ext>
            </a:extLst>
          </p:cNvPr>
          <p:cNvPicPr>
            <a:picLocks noChangeAspect="1"/>
          </p:cNvPicPr>
          <p:nvPr/>
        </p:nvPicPr>
        <p:blipFill>
          <a:blip r:embed="rId3"/>
          <a:stretch>
            <a:fillRect/>
          </a:stretch>
        </p:blipFill>
        <p:spPr>
          <a:xfrm>
            <a:off x="930573" y="1546736"/>
            <a:ext cx="3607672" cy="5089276"/>
          </a:xfrm>
          <a:prstGeom prst="rect">
            <a:avLst/>
          </a:prstGeom>
        </p:spPr>
      </p:pic>
      <p:pic>
        <p:nvPicPr>
          <p:cNvPr id="11" name="Picture 10">
            <a:extLst>
              <a:ext uri="{FF2B5EF4-FFF2-40B4-BE49-F238E27FC236}">
                <a16:creationId xmlns:a16="http://schemas.microsoft.com/office/drawing/2014/main" id="{D720578B-E80A-8691-63A1-6FF266A9D67F}"/>
              </a:ext>
            </a:extLst>
          </p:cNvPr>
          <p:cNvPicPr>
            <a:picLocks noChangeAspect="1"/>
          </p:cNvPicPr>
          <p:nvPr/>
        </p:nvPicPr>
        <p:blipFill>
          <a:blip r:embed="rId4"/>
          <a:stretch>
            <a:fillRect/>
          </a:stretch>
        </p:blipFill>
        <p:spPr>
          <a:xfrm>
            <a:off x="4538245" y="1603010"/>
            <a:ext cx="3423985" cy="5033002"/>
          </a:xfrm>
          <a:prstGeom prst="rect">
            <a:avLst/>
          </a:prstGeom>
        </p:spPr>
      </p:pic>
      <p:pic>
        <p:nvPicPr>
          <p:cNvPr id="13" name="Picture 12">
            <a:extLst>
              <a:ext uri="{FF2B5EF4-FFF2-40B4-BE49-F238E27FC236}">
                <a16:creationId xmlns:a16="http://schemas.microsoft.com/office/drawing/2014/main" id="{2533FADC-0138-69D0-5668-AE07FF06A21F}"/>
              </a:ext>
            </a:extLst>
          </p:cNvPr>
          <p:cNvPicPr>
            <a:picLocks noChangeAspect="1"/>
          </p:cNvPicPr>
          <p:nvPr/>
        </p:nvPicPr>
        <p:blipFill>
          <a:blip r:embed="rId5"/>
          <a:stretch>
            <a:fillRect/>
          </a:stretch>
        </p:blipFill>
        <p:spPr>
          <a:xfrm>
            <a:off x="8009053" y="3651806"/>
            <a:ext cx="3907888" cy="2984206"/>
          </a:xfrm>
          <a:prstGeom prst="rect">
            <a:avLst/>
          </a:prstGeom>
        </p:spPr>
      </p:pic>
      <p:pic>
        <p:nvPicPr>
          <p:cNvPr id="15" name="Picture 14">
            <a:extLst>
              <a:ext uri="{FF2B5EF4-FFF2-40B4-BE49-F238E27FC236}">
                <a16:creationId xmlns:a16="http://schemas.microsoft.com/office/drawing/2014/main" id="{AFD9795B-D634-9068-FBB2-04C4E73FD0DD}"/>
              </a:ext>
            </a:extLst>
          </p:cNvPr>
          <p:cNvPicPr>
            <a:picLocks noChangeAspect="1"/>
          </p:cNvPicPr>
          <p:nvPr/>
        </p:nvPicPr>
        <p:blipFill>
          <a:blip r:embed="rId6"/>
          <a:stretch>
            <a:fillRect/>
          </a:stretch>
        </p:blipFill>
        <p:spPr>
          <a:xfrm>
            <a:off x="8009053" y="1603010"/>
            <a:ext cx="3907888" cy="2034165"/>
          </a:xfrm>
          <a:prstGeom prst="rect">
            <a:avLst/>
          </a:prstGeom>
        </p:spPr>
      </p:pic>
    </p:spTree>
    <p:extLst>
      <p:ext uri="{BB962C8B-B14F-4D97-AF65-F5344CB8AC3E}">
        <p14:creationId xmlns:p14="http://schemas.microsoft.com/office/powerpoint/2010/main" val="518529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BEBD04-87CC-C2C2-07E1-2FD6C1D57322}"/>
              </a:ext>
            </a:extLst>
          </p:cNvPr>
          <p:cNvSpPr>
            <a:spLocks noGrp="1"/>
          </p:cNvSpPr>
          <p:nvPr>
            <p:ph idx="1"/>
          </p:nvPr>
        </p:nvSpPr>
        <p:spPr>
          <a:xfrm>
            <a:off x="970722" y="1649778"/>
            <a:ext cx="10705463" cy="4516560"/>
          </a:xfrm>
        </p:spPr>
        <p:txBody>
          <a:bodyPr/>
          <a:lstStyle/>
          <a:p>
            <a:pPr marL="446088" lvl="1" indent="-446088" algn="just">
              <a:spcBef>
                <a:spcPts val="0"/>
              </a:spcBef>
              <a:spcAft>
                <a:spcPts val="600"/>
              </a:spcAft>
              <a:buClr>
                <a:schemeClr val="tx1"/>
              </a:buClr>
              <a:buFont typeface="+mj-lt"/>
              <a:buAutoNum type="arabicPeriod"/>
            </a:pPr>
            <a:r>
              <a:rPr lang="en-IE" sz="2400" b="1" dirty="0"/>
              <a:t>As a policy- and result-based instrument, a budget support operation can help greening EU cooperation through:</a:t>
            </a:r>
          </a:p>
          <a:p>
            <a:pPr marL="914400" lvl="2" indent="-457200" algn="just">
              <a:spcBef>
                <a:spcPts val="0"/>
              </a:spcBef>
              <a:spcAft>
                <a:spcPts val="0"/>
              </a:spcAft>
              <a:buClr>
                <a:schemeClr val="tx1"/>
              </a:buClr>
              <a:buFont typeface="+mj-lt"/>
              <a:buAutoNum type="alphaLcParenR"/>
            </a:pPr>
            <a:r>
              <a:rPr lang="en-IE" sz="2200" dirty="0"/>
              <a:t>Variable tranche indicators</a:t>
            </a:r>
          </a:p>
          <a:p>
            <a:pPr marL="914400" lvl="2" indent="-457200" algn="just">
              <a:spcBef>
                <a:spcPts val="0"/>
              </a:spcBef>
              <a:spcAft>
                <a:spcPts val="0"/>
              </a:spcAft>
              <a:buClr>
                <a:schemeClr val="tx1"/>
              </a:buClr>
              <a:buFont typeface="+mj-lt"/>
              <a:buAutoNum type="alphaLcParenR"/>
            </a:pPr>
            <a:r>
              <a:rPr lang="en-IE" sz="2200" dirty="0"/>
              <a:t>The public policy that it supports and the other 3 general conditions (macro, PFM, transparency) </a:t>
            </a:r>
          </a:p>
          <a:p>
            <a:pPr marL="914400" lvl="2" indent="-457200" algn="just">
              <a:spcBef>
                <a:spcPts val="0"/>
              </a:spcBef>
              <a:spcAft>
                <a:spcPts val="1200"/>
              </a:spcAft>
              <a:buClr>
                <a:schemeClr val="tx1"/>
              </a:buClr>
              <a:buFont typeface="+mj-lt"/>
              <a:buAutoNum type="alphaLcParenR"/>
            </a:pPr>
            <a:r>
              <a:rPr lang="en-IE" sz="2200" dirty="0"/>
              <a:t>The public policy that it supports, the other 3 general conditions (macro, PFM, transparency) &amp; variable tranche indicators</a:t>
            </a:r>
          </a:p>
          <a:p>
            <a:pPr marL="457200" lvl="1" indent="-457200" algn="just">
              <a:spcBef>
                <a:spcPts val="0"/>
              </a:spcBef>
              <a:spcAft>
                <a:spcPts val="600"/>
              </a:spcAft>
              <a:buClr>
                <a:schemeClr val="tx1"/>
              </a:buClr>
              <a:buFont typeface="+mj-lt"/>
              <a:buAutoNum type="arabicPeriod"/>
            </a:pPr>
            <a:r>
              <a:rPr lang="en-IE" sz="2400" b="1" dirty="0"/>
              <a:t>Greener policies are promoted through:</a:t>
            </a:r>
          </a:p>
          <a:p>
            <a:pPr marL="914400" lvl="2" indent="-457200" algn="just">
              <a:spcBef>
                <a:spcPts val="0"/>
              </a:spcBef>
              <a:spcAft>
                <a:spcPts val="0"/>
              </a:spcAft>
              <a:buClr>
                <a:schemeClr val="tx1"/>
              </a:buClr>
              <a:buFont typeface="+mj-lt"/>
              <a:buAutoNum type="alphaLcParenR"/>
            </a:pPr>
            <a:r>
              <a:rPr lang="en-IE" sz="2200" dirty="0"/>
              <a:t>Dedicated sector reform performance contracts in relevant policy fields i.e. biodiversity/forestry protection; energy; climate change mitigation</a:t>
            </a:r>
          </a:p>
          <a:p>
            <a:pPr marL="914400" lvl="2" indent="-457200" algn="just">
              <a:spcBef>
                <a:spcPts val="0"/>
              </a:spcBef>
              <a:spcAft>
                <a:spcPts val="0"/>
              </a:spcAft>
              <a:buClr>
                <a:schemeClr val="tx1"/>
              </a:buClr>
              <a:buFont typeface="+mj-lt"/>
              <a:buAutoNum type="alphaLcParenR"/>
            </a:pPr>
            <a:r>
              <a:rPr lang="en-IE" sz="2200" dirty="0"/>
              <a:t>All types of budget support operations to the maximum extent, even in the case of State and Resilience Building Contracts</a:t>
            </a:r>
          </a:p>
        </p:txBody>
      </p:sp>
      <p:sp>
        <p:nvSpPr>
          <p:cNvPr id="3" name="Title 2">
            <a:extLst>
              <a:ext uri="{FF2B5EF4-FFF2-40B4-BE49-F238E27FC236}">
                <a16:creationId xmlns:a16="http://schemas.microsoft.com/office/drawing/2014/main" id="{3C338965-B372-9F48-DEAA-6BA97C3CD761}"/>
              </a:ext>
            </a:extLst>
          </p:cNvPr>
          <p:cNvSpPr>
            <a:spLocks noGrp="1"/>
          </p:cNvSpPr>
          <p:nvPr>
            <p:ph type="title"/>
          </p:nvPr>
        </p:nvSpPr>
        <p:spPr/>
        <p:txBody>
          <a:bodyPr/>
          <a:lstStyle/>
          <a:p>
            <a:r>
              <a:rPr lang="en-IE" dirty="0"/>
              <a:t>RECAP – QUIZ (2)</a:t>
            </a:r>
          </a:p>
        </p:txBody>
      </p:sp>
    </p:spTree>
    <p:extLst>
      <p:ext uri="{BB962C8B-B14F-4D97-AF65-F5344CB8AC3E}">
        <p14:creationId xmlns:p14="http://schemas.microsoft.com/office/powerpoint/2010/main" val="35130520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3AF050-C7E9-D716-3095-227FE389E277}"/>
              </a:ext>
            </a:extLst>
          </p:cNvPr>
          <p:cNvSpPr>
            <a:spLocks noGrp="1"/>
          </p:cNvSpPr>
          <p:nvPr>
            <p:ph type="title"/>
          </p:nvPr>
        </p:nvSpPr>
        <p:spPr>
          <a:xfrm>
            <a:off x="932792" y="565184"/>
            <a:ext cx="10515600" cy="782357"/>
          </a:xfrm>
        </p:spPr>
        <p:txBody>
          <a:bodyPr/>
          <a:lstStyle/>
          <a:p>
            <a:r>
              <a:rPr lang="en-GB" sz="4400" dirty="0"/>
              <a:t>The Greening EU Cooperation Toolbox</a:t>
            </a:r>
            <a:endParaRPr lang="en-IE" dirty="0"/>
          </a:p>
        </p:txBody>
      </p:sp>
      <p:pic>
        <p:nvPicPr>
          <p:cNvPr id="5" name="Picture 4">
            <a:extLst>
              <a:ext uri="{FF2B5EF4-FFF2-40B4-BE49-F238E27FC236}">
                <a16:creationId xmlns:a16="http://schemas.microsoft.com/office/drawing/2014/main" id="{4EF81622-8DEC-77CC-8E54-25DE9FA0C85D}"/>
              </a:ext>
            </a:extLst>
          </p:cNvPr>
          <p:cNvPicPr>
            <a:picLocks noChangeAspect="1"/>
          </p:cNvPicPr>
          <p:nvPr/>
        </p:nvPicPr>
        <p:blipFill>
          <a:blip r:embed="rId2"/>
          <a:stretch>
            <a:fillRect/>
          </a:stretch>
        </p:blipFill>
        <p:spPr>
          <a:xfrm>
            <a:off x="5769796" y="1795715"/>
            <a:ext cx="6135297" cy="37705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ontent Placeholder 1">
            <a:extLst>
              <a:ext uri="{FF2B5EF4-FFF2-40B4-BE49-F238E27FC236}">
                <a16:creationId xmlns:a16="http://schemas.microsoft.com/office/drawing/2014/main" id="{280BF187-8215-A37D-366E-1ACD33ED6A3A}"/>
              </a:ext>
            </a:extLst>
          </p:cNvPr>
          <p:cNvSpPr txBox="1">
            <a:spLocks/>
          </p:cNvSpPr>
          <p:nvPr/>
        </p:nvSpPr>
        <p:spPr>
          <a:xfrm>
            <a:off x="932792" y="1844164"/>
            <a:ext cx="4574710" cy="132492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3000" dirty="0">
                <a:solidFill>
                  <a:srgbClr val="90C852"/>
                </a:solidFill>
                <a:ea typeface="Calibri" panose="020F0502020204030204" pitchFamily="34" charset="0"/>
              </a:rPr>
              <a:t>Online tool</a:t>
            </a:r>
          </a:p>
          <a:p>
            <a:pPr marL="0" indent="0">
              <a:buFont typeface="Arial" panose="020B0604020202020204" pitchFamily="34" charset="0"/>
              <a:buNone/>
            </a:pPr>
            <a:r>
              <a:rPr lang="en-IE" sz="1800" dirty="0">
                <a:hlinkClick r:id="rId3"/>
              </a:rPr>
              <a:t>EXACT External Wiki - EN - EC Public Wiki</a:t>
            </a:r>
            <a:endParaRPr lang="en-IE" sz="1800" dirty="0"/>
          </a:p>
        </p:txBody>
      </p:sp>
      <p:pic>
        <p:nvPicPr>
          <p:cNvPr id="9" name="Picture 7">
            <a:extLst>
              <a:ext uri="{FF2B5EF4-FFF2-40B4-BE49-F238E27FC236}">
                <a16:creationId xmlns:a16="http://schemas.microsoft.com/office/drawing/2014/main" id="{1C8E6936-7940-8975-0B54-A1F35A518122}"/>
              </a:ext>
            </a:extLst>
          </p:cNvPr>
          <p:cNvPicPr/>
          <p:nvPr/>
        </p:nvPicPr>
        <p:blipFill>
          <a:blip r:embed="rId4" cstate="print">
            <a:extLst>
              <a:ext uri="{28A0092B-C50C-407E-A947-70E740481C1C}">
                <a14:useLocalDpi xmlns:a14="http://schemas.microsoft.com/office/drawing/2010/main"/>
              </a:ext>
            </a:extLst>
          </a:blip>
          <a:stretch>
            <a:fillRect/>
          </a:stretch>
        </p:blipFill>
        <p:spPr bwMode="auto">
          <a:xfrm>
            <a:off x="778824" y="6188593"/>
            <a:ext cx="2683631" cy="311723"/>
          </a:xfrm>
          <a:prstGeom prst="rect">
            <a:avLst/>
          </a:prstGeom>
          <a:noFill/>
          <a:ln>
            <a:noFill/>
          </a:ln>
        </p:spPr>
      </p:pic>
      <p:sp>
        <p:nvSpPr>
          <p:cNvPr id="2" name="Content Placeholder 1">
            <a:extLst>
              <a:ext uri="{FF2B5EF4-FFF2-40B4-BE49-F238E27FC236}">
                <a16:creationId xmlns:a16="http://schemas.microsoft.com/office/drawing/2014/main" id="{77C7CA4C-0E73-2F68-0A0A-19D0922D6207}"/>
              </a:ext>
            </a:extLst>
          </p:cNvPr>
          <p:cNvSpPr txBox="1">
            <a:spLocks/>
          </p:cNvSpPr>
          <p:nvPr/>
        </p:nvSpPr>
        <p:spPr>
          <a:xfrm>
            <a:off x="932792" y="3704590"/>
            <a:ext cx="5038943" cy="132492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IE" sz="3000" dirty="0">
                <a:solidFill>
                  <a:srgbClr val="90C852"/>
                </a:solidFill>
                <a:ea typeface="Calibri" panose="020F0502020204030204" pitchFamily="34" charset="0"/>
              </a:rPr>
              <a:t>PDF document</a:t>
            </a:r>
          </a:p>
          <a:p>
            <a:pPr marL="0" indent="0">
              <a:buFont typeface="Arial" panose="020B0604020202020204" pitchFamily="34" charset="0"/>
              <a:buNone/>
            </a:pPr>
            <a:r>
              <a:rPr lang="en-US" sz="1800" dirty="0">
                <a:hlinkClick r:id="rId5"/>
              </a:rPr>
              <a:t>Capacity4dev</a:t>
            </a:r>
            <a:endParaRPr lang="en-US" sz="1800" dirty="0"/>
          </a:p>
        </p:txBody>
      </p:sp>
    </p:spTree>
    <p:extLst>
      <p:ext uri="{BB962C8B-B14F-4D97-AF65-F5344CB8AC3E}">
        <p14:creationId xmlns:p14="http://schemas.microsoft.com/office/powerpoint/2010/main" val="2449682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ue background with yellow text&#10;&#10;AI-generated content may be incorrect.">
            <a:extLst>
              <a:ext uri="{FF2B5EF4-FFF2-40B4-BE49-F238E27FC236}">
                <a16:creationId xmlns:a16="http://schemas.microsoft.com/office/drawing/2014/main" id="{D2907FDD-4B1D-3BB7-DEA7-960C521DC3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543"/>
            <a:ext cx="12192000" cy="5397500"/>
          </a:xfrm>
          <a:prstGeom prst="rect">
            <a:avLst/>
          </a:prstGeom>
        </p:spPr>
      </p:pic>
      <p:pic>
        <p:nvPicPr>
          <p:cNvPr id="8" name="Graphic 7" descr="Checkmark with solid fill">
            <a:extLst>
              <a:ext uri="{FF2B5EF4-FFF2-40B4-BE49-F238E27FC236}">
                <a16:creationId xmlns:a16="http://schemas.microsoft.com/office/drawing/2014/main" id="{1EF28BDE-E0B2-FA3C-7A05-C4B8C5659A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3138" y="3011715"/>
            <a:ext cx="914400" cy="914400"/>
          </a:xfrm>
          <a:prstGeom prst="rect">
            <a:avLst/>
          </a:prstGeom>
        </p:spPr>
      </p:pic>
      <p:pic>
        <p:nvPicPr>
          <p:cNvPr id="9" name="Picture 8">
            <a:extLst>
              <a:ext uri="{FF2B5EF4-FFF2-40B4-BE49-F238E27FC236}">
                <a16:creationId xmlns:a16="http://schemas.microsoft.com/office/drawing/2014/main" id="{433AC063-9A23-CEB2-B472-A7A5FFAB8C1E}"/>
              </a:ext>
            </a:extLst>
          </p:cNvPr>
          <p:cNvPicPr>
            <a:picLocks noChangeAspect="1"/>
          </p:cNvPicPr>
          <p:nvPr/>
        </p:nvPicPr>
        <p:blipFill>
          <a:blip r:embed="rId5"/>
          <a:stretch>
            <a:fillRect/>
          </a:stretch>
        </p:blipFill>
        <p:spPr>
          <a:xfrm>
            <a:off x="3254750" y="3015343"/>
            <a:ext cx="914479" cy="914479"/>
          </a:xfrm>
          <a:prstGeom prst="rect">
            <a:avLst/>
          </a:prstGeom>
        </p:spPr>
      </p:pic>
      <p:pic>
        <p:nvPicPr>
          <p:cNvPr id="2" name="Picture 1">
            <a:extLst>
              <a:ext uri="{FF2B5EF4-FFF2-40B4-BE49-F238E27FC236}">
                <a16:creationId xmlns:a16="http://schemas.microsoft.com/office/drawing/2014/main" id="{A48DD7D6-A966-3E65-D444-6CA0B83A3F7F}"/>
              </a:ext>
            </a:extLst>
          </p:cNvPr>
          <p:cNvPicPr>
            <a:picLocks noChangeAspect="1"/>
          </p:cNvPicPr>
          <p:nvPr/>
        </p:nvPicPr>
        <p:blipFill>
          <a:blip r:embed="rId5"/>
          <a:stretch>
            <a:fillRect/>
          </a:stretch>
        </p:blipFill>
        <p:spPr>
          <a:xfrm>
            <a:off x="5664110" y="3022603"/>
            <a:ext cx="914479" cy="914479"/>
          </a:xfrm>
          <a:prstGeom prst="rect">
            <a:avLst/>
          </a:prstGeom>
        </p:spPr>
      </p:pic>
      <p:pic>
        <p:nvPicPr>
          <p:cNvPr id="3" name="Picture 2">
            <a:extLst>
              <a:ext uri="{FF2B5EF4-FFF2-40B4-BE49-F238E27FC236}">
                <a16:creationId xmlns:a16="http://schemas.microsoft.com/office/drawing/2014/main" id="{1DD1BEB6-2D48-A0CD-9E6C-994947673BA9}"/>
              </a:ext>
            </a:extLst>
          </p:cNvPr>
          <p:cNvPicPr>
            <a:picLocks noChangeAspect="1"/>
          </p:cNvPicPr>
          <p:nvPr/>
        </p:nvPicPr>
        <p:blipFill>
          <a:blip r:embed="rId5"/>
          <a:stretch>
            <a:fillRect/>
          </a:stretch>
        </p:blipFill>
        <p:spPr>
          <a:xfrm>
            <a:off x="7935586" y="3022598"/>
            <a:ext cx="914479" cy="914479"/>
          </a:xfrm>
          <a:prstGeom prst="rect">
            <a:avLst/>
          </a:prstGeom>
        </p:spPr>
      </p:pic>
      <p:pic>
        <p:nvPicPr>
          <p:cNvPr id="4" name="Picture 2">
            <a:extLst>
              <a:ext uri="{FF2B5EF4-FFF2-40B4-BE49-F238E27FC236}">
                <a16:creationId xmlns:a16="http://schemas.microsoft.com/office/drawing/2014/main" id="{FC4720B0-9478-82AA-AE6B-70F776402B4C}"/>
              </a:ext>
            </a:extLst>
          </p:cNvPr>
          <p:cNvPicPr>
            <a:picLocks noChangeAspect="1"/>
          </p:cNvPicPr>
          <p:nvPr/>
        </p:nvPicPr>
        <p:blipFill>
          <a:blip r:embed="rId5"/>
          <a:stretch>
            <a:fillRect/>
          </a:stretch>
        </p:blipFill>
        <p:spPr>
          <a:xfrm>
            <a:off x="10197921" y="3022597"/>
            <a:ext cx="914479" cy="914479"/>
          </a:xfrm>
          <a:prstGeom prst="rect">
            <a:avLst/>
          </a:prstGeom>
        </p:spPr>
      </p:pic>
    </p:spTree>
    <p:extLst>
      <p:ext uri="{BB962C8B-B14F-4D97-AF65-F5344CB8AC3E}">
        <p14:creationId xmlns:p14="http://schemas.microsoft.com/office/powerpoint/2010/main" val="34253386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C8882063-4A72-97C1-B8EB-B4B15E1E86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4" y="3175"/>
            <a:ext cx="12191927" cy="5403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4579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1CAD3-FC5E-4BB4-A2F7-CD064468DF47}"/>
              </a:ext>
            </a:extLst>
          </p:cNvPr>
          <p:cNvSpPr>
            <a:spLocks noGrp="1"/>
          </p:cNvSpPr>
          <p:nvPr>
            <p:ph type="ctrTitle"/>
          </p:nvPr>
        </p:nvSpPr>
        <p:spPr>
          <a:xfrm>
            <a:off x="1077013" y="1122363"/>
            <a:ext cx="10972747" cy="2387600"/>
          </a:xfrm>
        </p:spPr>
        <p:txBody>
          <a:bodyPr/>
          <a:lstStyle/>
          <a:p>
            <a:r>
              <a:rPr lang="en-IE" dirty="0"/>
              <a:t>Economic &amp; fiscal impact</a:t>
            </a:r>
          </a:p>
        </p:txBody>
      </p:sp>
    </p:spTree>
    <p:extLst>
      <p:ext uri="{BB962C8B-B14F-4D97-AF65-F5344CB8AC3E}">
        <p14:creationId xmlns:p14="http://schemas.microsoft.com/office/powerpoint/2010/main" val="332079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7013" y="1250075"/>
            <a:ext cx="10156297" cy="1240348"/>
          </a:xfrm>
        </p:spPr>
        <p:txBody>
          <a:bodyPr/>
          <a:lstStyle/>
          <a:p>
            <a:r>
              <a:rPr lang="en-IE" dirty="0"/>
              <a:t>Thank you</a:t>
            </a:r>
            <a:endParaRPr lang="en-GB" dirty="0"/>
          </a:p>
        </p:txBody>
      </p:sp>
      <p:sp>
        <p:nvSpPr>
          <p:cNvPr id="3" name="Subtitle 5">
            <a:extLst>
              <a:ext uri="{FF2B5EF4-FFF2-40B4-BE49-F238E27FC236}">
                <a16:creationId xmlns:a16="http://schemas.microsoft.com/office/drawing/2014/main" id="{472DDB45-0500-4875-9137-7DD298868BDD}"/>
              </a:ext>
            </a:extLst>
          </p:cNvPr>
          <p:cNvSpPr>
            <a:spLocks noGrp="1"/>
          </p:cNvSpPr>
          <p:nvPr>
            <p:ph type="subTitle" idx="1"/>
          </p:nvPr>
        </p:nvSpPr>
        <p:spPr>
          <a:xfrm>
            <a:off x="654981" y="3429000"/>
            <a:ext cx="11219862" cy="3181865"/>
          </a:xfrm>
        </p:spPr>
        <p:txBody>
          <a:bodyPr/>
          <a:lstStyle/>
          <a:p>
            <a:pPr>
              <a:spcBef>
                <a:spcPts val="600"/>
              </a:spcBef>
              <a:spcAft>
                <a:spcPts val="600"/>
              </a:spcAft>
            </a:pPr>
            <a:r>
              <a:rPr lang="en-IE" u="sng" dirty="0">
                <a:solidFill>
                  <a:schemeClr val="tx1"/>
                </a:solidFill>
              </a:rPr>
              <a:t>Useful links</a:t>
            </a:r>
            <a:r>
              <a:rPr lang="en-IE" dirty="0">
                <a:solidFill>
                  <a:schemeClr val="tx1"/>
                </a:solidFill>
              </a:rPr>
              <a:t>:</a:t>
            </a:r>
          </a:p>
          <a:p>
            <a:pPr marL="342900" indent="-342900">
              <a:spcAft>
                <a:spcPts val="600"/>
              </a:spcAft>
              <a:buClr>
                <a:schemeClr val="tx1"/>
              </a:buClr>
              <a:buFont typeface="Arial" panose="020B0604020202020204" pitchFamily="34" charset="0"/>
              <a:buChar char="•"/>
            </a:pPr>
            <a:r>
              <a:rPr lang="en-IE" dirty="0">
                <a:solidFill>
                  <a:schemeClr val="tx1"/>
                </a:solidFill>
              </a:rPr>
              <a:t>Webpage with </a:t>
            </a:r>
            <a:r>
              <a:rPr lang="en-IE" dirty="0">
                <a:solidFill>
                  <a:schemeClr val="tx1"/>
                </a:solidFill>
                <a:hlinkClick r:id="rId3"/>
              </a:rPr>
              <a:t>budget support guidelines</a:t>
            </a:r>
            <a:endParaRPr lang="en-IE" dirty="0">
              <a:solidFill>
                <a:schemeClr val="tx1"/>
              </a:solidFill>
            </a:endParaRPr>
          </a:p>
          <a:p>
            <a:pPr marL="342900" indent="-342900">
              <a:spcAft>
                <a:spcPts val="600"/>
              </a:spcAft>
              <a:buClr>
                <a:schemeClr val="tx1"/>
              </a:buClr>
              <a:buFont typeface="Arial" panose="020B0604020202020204" pitchFamily="34" charset="0"/>
              <a:buChar char="•"/>
            </a:pPr>
            <a:r>
              <a:rPr lang="en-IE" dirty="0">
                <a:solidFill>
                  <a:schemeClr val="tx1"/>
                </a:solidFill>
              </a:rPr>
              <a:t>INTPA E1 </a:t>
            </a:r>
            <a:r>
              <a:rPr lang="en-IE" dirty="0">
                <a:solidFill>
                  <a:schemeClr val="tx1"/>
                </a:solidFill>
                <a:hlinkClick r:id="rId4"/>
              </a:rPr>
              <a:t>intranet page</a:t>
            </a:r>
            <a:r>
              <a:rPr lang="en-IE" dirty="0">
                <a:solidFill>
                  <a:schemeClr val="tx1"/>
                </a:solidFill>
              </a:rPr>
              <a:t> with technical </a:t>
            </a:r>
            <a:r>
              <a:rPr lang="en-IE" dirty="0">
                <a:solidFill>
                  <a:schemeClr val="tx1"/>
                </a:solidFill>
                <a:hlinkClick r:id="rId5"/>
              </a:rPr>
              <a:t>e-notes</a:t>
            </a:r>
            <a:r>
              <a:rPr lang="en-IE" dirty="0">
                <a:solidFill>
                  <a:schemeClr val="tx1"/>
                </a:solidFill>
              </a:rPr>
              <a:t> </a:t>
            </a:r>
            <a:r>
              <a:rPr lang="en-IE" dirty="0">
                <a:solidFill>
                  <a:schemeClr val="tx1">
                    <a:lumMod val="50000"/>
                  </a:schemeClr>
                </a:solidFill>
              </a:rPr>
              <a:t>on </a:t>
            </a:r>
            <a:r>
              <a:rPr lang="en-IE" dirty="0">
                <a:hlinkClick r:id="rId6"/>
              </a:rPr>
              <a:t>Green PFM</a:t>
            </a:r>
            <a:r>
              <a:rPr lang="en-IE" dirty="0"/>
              <a:t>, </a:t>
            </a:r>
            <a:r>
              <a:rPr lang="en-IE" dirty="0">
                <a:hlinkClick r:id="rId7"/>
              </a:rPr>
              <a:t>Green taxation</a:t>
            </a:r>
            <a:r>
              <a:rPr lang="en-IE" dirty="0"/>
              <a:t>, </a:t>
            </a:r>
            <a:r>
              <a:rPr lang="en-IE" dirty="0">
                <a:hlinkClick r:id="rId8"/>
              </a:rPr>
              <a:t>Green taxation and development</a:t>
            </a:r>
            <a:r>
              <a:rPr lang="en-IE" dirty="0"/>
              <a:t>, </a:t>
            </a:r>
            <a:r>
              <a:rPr lang="en-US" dirty="0">
                <a:hlinkClick r:id="rId9"/>
              </a:rPr>
              <a:t>Green Budgeting in the context of the Global Gateway</a:t>
            </a:r>
            <a:endParaRPr lang="en-IE" dirty="0">
              <a:solidFill>
                <a:schemeClr val="tx1"/>
              </a:solidFill>
            </a:endParaRPr>
          </a:p>
          <a:p>
            <a:pPr marL="342900" indent="-342900">
              <a:spcAft>
                <a:spcPts val="600"/>
              </a:spcAft>
              <a:buClr>
                <a:schemeClr val="tx1"/>
              </a:buClr>
              <a:buFont typeface="Arial" panose="020B0604020202020204" pitchFamily="34" charset="0"/>
              <a:buChar char="•"/>
            </a:pPr>
            <a:r>
              <a:rPr lang="en-US" dirty="0">
                <a:solidFill>
                  <a:srgbClr val="333333"/>
                </a:solidFill>
                <a:hlinkClick r:id="rId10"/>
              </a:rPr>
              <a:t>Climate module of the Public Expenditure and Financial Accountability framework (PEFA)</a:t>
            </a:r>
            <a:endParaRPr lang="en-US" b="0" i="0" dirty="0">
              <a:solidFill>
                <a:srgbClr val="333333"/>
              </a:solidFill>
              <a:effectLst/>
            </a:endParaRPr>
          </a:p>
          <a:p>
            <a:pPr marL="342900" indent="-342900">
              <a:spcAft>
                <a:spcPts val="600"/>
              </a:spcAft>
              <a:buClr>
                <a:schemeClr val="tx1"/>
              </a:buClr>
              <a:buFont typeface="Arial" panose="020B0604020202020204" pitchFamily="34" charset="0"/>
              <a:buChar char="•"/>
            </a:pPr>
            <a:r>
              <a:rPr lang="en-US" b="0" i="0" dirty="0">
                <a:solidFill>
                  <a:srgbClr val="333333"/>
                </a:solidFill>
                <a:effectLst/>
                <a:hlinkClick r:id="rId11"/>
              </a:rPr>
              <a:t>Methodology for Assessing Procurement Systems (MAPS)</a:t>
            </a:r>
            <a:endParaRPr lang="en-IE" dirty="0">
              <a:solidFill>
                <a:schemeClr val="tx1"/>
              </a:solidFill>
            </a:endParaRPr>
          </a:p>
          <a:p>
            <a:pPr marL="342900" indent="-342900">
              <a:spcAft>
                <a:spcPts val="600"/>
              </a:spcAft>
              <a:buClr>
                <a:schemeClr val="tx1"/>
              </a:buClr>
              <a:buFont typeface="Arial" panose="020B0604020202020204" pitchFamily="34" charset="0"/>
              <a:buChar char="•"/>
            </a:pPr>
            <a:r>
              <a:rPr lang="en-IE" b="0" i="0" kern="1200" dirty="0">
                <a:solidFill>
                  <a:srgbClr val="333333"/>
                </a:solidFill>
                <a:effectLst/>
                <a:ea typeface="+mn-ea"/>
                <a:cs typeface="+mn-cs"/>
                <a:hlinkClick r:id="rId12"/>
              </a:rPr>
              <a:t>Climate-Public Investment Management Assessment (C-PIMA)</a:t>
            </a:r>
            <a:endParaRPr lang="en-IE" dirty="0">
              <a:solidFill>
                <a:srgbClr val="333333"/>
              </a:solidFill>
            </a:endParaRPr>
          </a:p>
          <a:p>
            <a:pPr marL="342900" indent="-342900">
              <a:spcAft>
                <a:spcPts val="600"/>
              </a:spcAft>
              <a:buClr>
                <a:schemeClr val="tx1"/>
              </a:buClr>
              <a:buFont typeface="Arial" panose="020B0604020202020204" pitchFamily="34" charset="0"/>
              <a:buChar char="•"/>
            </a:pPr>
            <a:r>
              <a:rPr lang="en-IE" dirty="0">
                <a:hlinkClick r:id="rId13"/>
              </a:rPr>
              <a:t>IMF’s </a:t>
            </a:r>
            <a:r>
              <a:rPr lang="en-US" dirty="0">
                <a:hlinkClick r:id="rId13"/>
              </a:rPr>
              <a:t>Climate-Sensitive Management of Public Finances—”Green PFM</a:t>
            </a:r>
            <a:r>
              <a:rPr lang="en-US" dirty="0"/>
              <a:t>”</a:t>
            </a:r>
          </a:p>
          <a:p>
            <a:pPr marL="342900" indent="-342900">
              <a:spcAft>
                <a:spcPts val="600"/>
              </a:spcAft>
              <a:buClr>
                <a:schemeClr val="tx1"/>
              </a:buClr>
              <a:buFont typeface="Arial" panose="020B0604020202020204" pitchFamily="34" charset="0"/>
              <a:buChar char="•"/>
            </a:pPr>
            <a:r>
              <a:rPr lang="en-US" dirty="0">
                <a:solidFill>
                  <a:schemeClr val="tx1">
                    <a:lumMod val="50000"/>
                  </a:schemeClr>
                </a:solidFill>
              </a:rPr>
              <a:t>IMF – </a:t>
            </a:r>
            <a:r>
              <a:rPr lang="en-US" b="0" i="0" dirty="0">
                <a:solidFill>
                  <a:schemeClr val="tx1">
                    <a:lumMod val="50000"/>
                  </a:schemeClr>
                </a:solidFill>
                <a:effectLst/>
                <a:hlinkClick r:id="rId14"/>
              </a:rPr>
              <a:t>How to Make the Management of Public Finances Climate-Sensitive–“Green PFM”</a:t>
            </a:r>
            <a:endParaRPr lang="en-US" b="0" i="0" dirty="0">
              <a:solidFill>
                <a:schemeClr val="tx1">
                  <a:lumMod val="50000"/>
                </a:schemeClr>
              </a:solidFill>
              <a:effectLst/>
            </a:endParaRPr>
          </a:p>
          <a:p>
            <a:pPr marL="342900" indent="-342900">
              <a:spcAft>
                <a:spcPts val="600"/>
              </a:spcAft>
              <a:buClr>
                <a:schemeClr val="tx1"/>
              </a:buClr>
              <a:buFont typeface="Arial" panose="020B0604020202020204" pitchFamily="34" charset="0"/>
              <a:buChar char="•"/>
            </a:pPr>
            <a:r>
              <a:rPr lang="en-US" dirty="0">
                <a:solidFill>
                  <a:schemeClr val="tx1">
                    <a:lumMod val="50000"/>
                  </a:schemeClr>
                </a:solidFill>
              </a:rPr>
              <a:t>Joint EU-IMF-OECD publication </a:t>
            </a:r>
            <a:r>
              <a:rPr lang="en-GB" dirty="0"/>
              <a:t>“</a:t>
            </a:r>
            <a:r>
              <a:rPr lang="en-US" dirty="0">
                <a:hlinkClick r:id="rId15"/>
              </a:rPr>
              <a:t>Green Budgeting: Towards Common Principles”</a:t>
            </a:r>
            <a:endParaRPr lang="en-US" dirty="0"/>
          </a:p>
          <a:p>
            <a:pPr marL="342900" indent="-342900">
              <a:spcAft>
                <a:spcPts val="600"/>
              </a:spcAft>
              <a:buClr>
                <a:schemeClr val="tx1"/>
              </a:buClr>
              <a:buFont typeface="Arial" panose="020B0604020202020204" pitchFamily="34" charset="0"/>
              <a:buChar char="•"/>
            </a:pPr>
            <a:r>
              <a:rPr lang="en-US" dirty="0">
                <a:solidFill>
                  <a:schemeClr val="tx1">
                    <a:lumMod val="50000"/>
                  </a:schemeClr>
                </a:solidFill>
              </a:rPr>
              <a:t>UNDP/IIED </a:t>
            </a:r>
            <a:r>
              <a:rPr lang="en-US" dirty="0"/>
              <a:t>– </a:t>
            </a:r>
            <a:r>
              <a:rPr lang="en-GB" dirty="0">
                <a:hlinkClick r:id="rId16"/>
              </a:rPr>
              <a:t>Global Climate Public Finance Review</a:t>
            </a:r>
            <a:endParaRPr lang="en-GB" dirty="0"/>
          </a:p>
          <a:p>
            <a:pPr marL="342900" indent="-342900">
              <a:spcAft>
                <a:spcPts val="600"/>
              </a:spcAft>
              <a:buClr>
                <a:schemeClr val="tx1"/>
              </a:buClr>
              <a:buFont typeface="Arial" panose="020B0604020202020204" pitchFamily="34" charset="0"/>
              <a:buChar char="•"/>
            </a:pPr>
            <a:r>
              <a:rPr lang="en-IE" sz="1400" u="sng" dirty="0">
                <a:solidFill>
                  <a:schemeClr val="tx1"/>
                </a:solidFill>
                <a:hlinkClick r:id="rId17">
                  <a:extLst>
                    <a:ext uri="{A12FA001-AC4F-418D-AE19-62706E023703}">
                      <ahyp:hlinkClr xmlns:ahyp="http://schemas.microsoft.com/office/drawing/2018/hyperlinkcolor" val="tx"/>
                    </a:ext>
                  </a:extLst>
                </a:hlinkClick>
              </a:rPr>
              <a:t>EC-GIZ </a:t>
            </a:r>
            <a:r>
              <a:rPr lang="en-IE" sz="1400" dirty="0">
                <a:solidFill>
                  <a:srgbClr val="0563C1"/>
                </a:solidFill>
                <a:hlinkClick r:id="rId17">
                  <a:extLst>
                    <a:ext uri="{A12FA001-AC4F-418D-AE19-62706E023703}">
                      <ahyp:hlinkClr xmlns:ahyp="http://schemas.microsoft.com/office/drawing/2018/hyperlinkcolor" val="tx"/>
                    </a:ext>
                  </a:extLst>
                </a:hlinkClick>
              </a:rPr>
              <a:t>Navigating Green PFM: a reference guide</a:t>
            </a:r>
            <a:endParaRPr lang="en-GB" dirty="0"/>
          </a:p>
        </p:txBody>
      </p:sp>
    </p:spTree>
    <p:extLst>
      <p:ext uri="{BB962C8B-B14F-4D97-AF65-F5344CB8AC3E}">
        <p14:creationId xmlns:p14="http://schemas.microsoft.com/office/powerpoint/2010/main" val="3085561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7A09FF-709A-5F42-AED7-4226B2608F3B}"/>
              </a:ext>
            </a:extLst>
          </p:cNvPr>
          <p:cNvSpPr>
            <a:spLocks noGrp="1"/>
          </p:cNvSpPr>
          <p:nvPr>
            <p:ph type="title"/>
          </p:nvPr>
        </p:nvSpPr>
        <p:spPr>
          <a:xfrm>
            <a:off x="970722" y="562579"/>
            <a:ext cx="10515600" cy="782357"/>
          </a:xfrm>
        </p:spPr>
        <p:txBody>
          <a:bodyPr anchor="b">
            <a:normAutofit/>
          </a:bodyPr>
          <a:lstStyle/>
          <a:p>
            <a:r>
              <a:rPr lang="en-GB" dirty="0"/>
              <a:t>A macro-critical question</a:t>
            </a:r>
            <a:endParaRPr lang="en-GB" sz="1400" i="1" dirty="0">
              <a:highlight>
                <a:srgbClr val="FFFF00"/>
              </a:highlight>
            </a:endParaRPr>
          </a:p>
        </p:txBody>
      </p:sp>
      <p:pic>
        <p:nvPicPr>
          <p:cNvPr id="4" name="Picture 7">
            <a:extLst>
              <a:ext uri="{FF2B5EF4-FFF2-40B4-BE49-F238E27FC236}">
                <a16:creationId xmlns:a16="http://schemas.microsoft.com/office/drawing/2014/main" id="{B3DAD7FE-5C2E-E093-6424-192AC65BB33F}"/>
              </a:ext>
            </a:extLst>
          </p:cNvPr>
          <p:cNvPicPr/>
          <p:nvPr/>
        </p:nvPicPr>
        <p:blipFill>
          <a:blip r:embed="rId3" cstate="print">
            <a:extLst>
              <a:ext uri="{28A0092B-C50C-407E-A947-70E740481C1C}">
                <a14:useLocalDpi xmlns:a14="http://schemas.microsoft.com/office/drawing/2010/main"/>
              </a:ext>
            </a:extLst>
          </a:blip>
          <a:stretch>
            <a:fillRect/>
          </a:stretch>
        </p:blipFill>
        <p:spPr bwMode="auto">
          <a:xfrm>
            <a:off x="838199" y="6111526"/>
            <a:ext cx="2683631" cy="311723"/>
          </a:xfrm>
          <a:prstGeom prst="rect">
            <a:avLst/>
          </a:prstGeom>
          <a:noFill/>
          <a:ln>
            <a:noFill/>
          </a:ln>
        </p:spPr>
      </p:pic>
      <p:pic>
        <p:nvPicPr>
          <p:cNvPr id="8" name="Picture 7">
            <a:extLst>
              <a:ext uri="{FF2B5EF4-FFF2-40B4-BE49-F238E27FC236}">
                <a16:creationId xmlns:a16="http://schemas.microsoft.com/office/drawing/2014/main" id="{6DE62C23-084D-DDB3-9ADE-53EF4E9E04CC}"/>
              </a:ext>
            </a:extLst>
          </p:cNvPr>
          <p:cNvPicPr>
            <a:picLocks noChangeAspect="1"/>
          </p:cNvPicPr>
          <p:nvPr/>
        </p:nvPicPr>
        <p:blipFill>
          <a:blip r:embed="rId4"/>
          <a:stretch>
            <a:fillRect/>
          </a:stretch>
        </p:blipFill>
        <p:spPr>
          <a:xfrm>
            <a:off x="838199" y="1895779"/>
            <a:ext cx="5995692" cy="4070797"/>
          </a:xfrm>
          <a:prstGeom prst="rect">
            <a:avLst/>
          </a:prstGeom>
          <a:ln>
            <a:solidFill>
              <a:schemeClr val="tx1"/>
            </a:solidFill>
          </a:ln>
        </p:spPr>
      </p:pic>
      <p:sp>
        <p:nvSpPr>
          <p:cNvPr id="12" name="TextBox 11">
            <a:extLst>
              <a:ext uri="{FF2B5EF4-FFF2-40B4-BE49-F238E27FC236}">
                <a16:creationId xmlns:a16="http://schemas.microsoft.com/office/drawing/2014/main" id="{9F2C5BE2-B240-8C52-DF71-471661FFE7BD}"/>
              </a:ext>
            </a:extLst>
          </p:cNvPr>
          <p:cNvSpPr txBox="1"/>
          <p:nvPr/>
        </p:nvSpPr>
        <p:spPr>
          <a:xfrm>
            <a:off x="838199" y="6014893"/>
            <a:ext cx="5995692" cy="408356"/>
          </a:xfrm>
          <a:prstGeom prst="rect">
            <a:avLst/>
          </a:prstGeom>
          <a:solidFill>
            <a:schemeClr val="bg1"/>
          </a:solidFill>
        </p:spPr>
        <p:txBody>
          <a:bodyPr wrap="square">
            <a:noAutofit/>
          </a:bodyPr>
          <a:lstStyle/>
          <a:p>
            <a:r>
              <a:rPr lang="en-IE" sz="1400" i="1" dirty="0"/>
              <a:t>Source: </a:t>
            </a:r>
            <a:r>
              <a:rPr lang="en-IE" sz="1400" i="1" dirty="0">
                <a:hlinkClick r:id="rId5"/>
              </a:rPr>
              <a:t>munichre.com</a:t>
            </a:r>
            <a:endParaRPr lang="en-IE" sz="1400" i="1" dirty="0"/>
          </a:p>
        </p:txBody>
      </p:sp>
      <p:pic>
        <p:nvPicPr>
          <p:cNvPr id="13" name="Picture 12">
            <a:extLst>
              <a:ext uri="{FF2B5EF4-FFF2-40B4-BE49-F238E27FC236}">
                <a16:creationId xmlns:a16="http://schemas.microsoft.com/office/drawing/2014/main" id="{A6C8A724-1BFB-333C-8977-2FA1CB893FB3}"/>
              </a:ext>
            </a:extLst>
          </p:cNvPr>
          <p:cNvPicPr>
            <a:picLocks noChangeAspect="1"/>
          </p:cNvPicPr>
          <p:nvPr/>
        </p:nvPicPr>
        <p:blipFill>
          <a:blip r:embed="rId6"/>
          <a:stretch>
            <a:fillRect/>
          </a:stretch>
        </p:blipFill>
        <p:spPr>
          <a:xfrm>
            <a:off x="7602476" y="1919695"/>
            <a:ext cx="4136929" cy="4070797"/>
          </a:xfrm>
          <a:prstGeom prst="rect">
            <a:avLst/>
          </a:prstGeom>
          <a:solidFill>
            <a:schemeClr val="tx1"/>
          </a:solidFill>
          <a:ln>
            <a:solidFill>
              <a:schemeClr val="tx1"/>
            </a:solidFill>
          </a:ln>
        </p:spPr>
      </p:pic>
      <p:sp>
        <p:nvSpPr>
          <p:cNvPr id="14" name="TextBox 13">
            <a:extLst>
              <a:ext uri="{FF2B5EF4-FFF2-40B4-BE49-F238E27FC236}">
                <a16:creationId xmlns:a16="http://schemas.microsoft.com/office/drawing/2014/main" id="{59CB68D6-FF2E-9352-5C25-4566416801A6}"/>
              </a:ext>
            </a:extLst>
          </p:cNvPr>
          <p:cNvSpPr txBox="1"/>
          <p:nvPr/>
        </p:nvSpPr>
        <p:spPr>
          <a:xfrm>
            <a:off x="6833892" y="3786554"/>
            <a:ext cx="768584" cy="369332"/>
          </a:xfrm>
          <a:prstGeom prst="rect">
            <a:avLst/>
          </a:prstGeom>
          <a:noFill/>
        </p:spPr>
        <p:txBody>
          <a:bodyPr wrap="square" rtlCol="0">
            <a:spAutoFit/>
          </a:bodyPr>
          <a:lstStyle/>
          <a:p>
            <a:pPr algn="ctr"/>
            <a:r>
              <a:rPr lang="fr-BE" b="1" dirty="0"/>
              <a:t>but</a:t>
            </a:r>
            <a:endParaRPr lang="en-IE" b="1" dirty="0"/>
          </a:p>
        </p:txBody>
      </p:sp>
    </p:spTree>
    <p:extLst>
      <p:ext uri="{BB962C8B-B14F-4D97-AF65-F5344CB8AC3E}">
        <p14:creationId xmlns:p14="http://schemas.microsoft.com/office/powerpoint/2010/main" val="3325640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1CAD3-FC5E-4BB4-A2F7-CD064468DF47}"/>
              </a:ext>
            </a:extLst>
          </p:cNvPr>
          <p:cNvSpPr>
            <a:spLocks noGrp="1"/>
          </p:cNvSpPr>
          <p:nvPr>
            <p:ph type="ctrTitle"/>
          </p:nvPr>
        </p:nvSpPr>
        <p:spPr>
          <a:xfrm>
            <a:off x="1077013" y="1122363"/>
            <a:ext cx="10972747" cy="2387600"/>
          </a:xfrm>
        </p:spPr>
        <p:txBody>
          <a:bodyPr/>
          <a:lstStyle/>
          <a:p>
            <a:r>
              <a:rPr lang="en-IE" dirty="0"/>
              <a:t>Greening PFM systems</a:t>
            </a:r>
          </a:p>
        </p:txBody>
      </p:sp>
    </p:spTree>
    <p:extLst>
      <p:ext uri="{BB962C8B-B14F-4D97-AF65-F5344CB8AC3E}">
        <p14:creationId xmlns:p14="http://schemas.microsoft.com/office/powerpoint/2010/main" val="1207320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7A09FF-709A-5F42-AED7-4226B2608F3B}"/>
              </a:ext>
            </a:extLst>
          </p:cNvPr>
          <p:cNvSpPr>
            <a:spLocks noGrp="1"/>
          </p:cNvSpPr>
          <p:nvPr>
            <p:ph type="title"/>
          </p:nvPr>
        </p:nvSpPr>
        <p:spPr>
          <a:xfrm>
            <a:off x="970722" y="806826"/>
            <a:ext cx="11221278" cy="782357"/>
          </a:xfrm>
        </p:spPr>
        <p:txBody>
          <a:bodyPr anchor="b">
            <a:normAutofit fontScale="90000"/>
          </a:bodyPr>
          <a:lstStyle/>
          <a:p>
            <a:r>
              <a:rPr lang="en-GB" sz="4900" dirty="0"/>
              <a:t>Greening PFM systems</a:t>
            </a:r>
            <a:br>
              <a:rPr lang="en-GB" sz="4400" dirty="0"/>
            </a:br>
            <a:r>
              <a:rPr lang="en-GB" sz="3600" dirty="0"/>
              <a:t>WHY?</a:t>
            </a:r>
            <a:endParaRPr lang="en-GB" dirty="0"/>
          </a:p>
        </p:txBody>
      </p:sp>
      <p:sp>
        <p:nvSpPr>
          <p:cNvPr id="3" name="CuadroTexto 2">
            <a:extLst>
              <a:ext uri="{FF2B5EF4-FFF2-40B4-BE49-F238E27FC236}">
                <a16:creationId xmlns:a16="http://schemas.microsoft.com/office/drawing/2014/main" id="{F7482B40-9A77-6E4D-90BD-75913D2641D4}"/>
              </a:ext>
            </a:extLst>
          </p:cNvPr>
          <p:cNvSpPr txBox="1"/>
          <p:nvPr/>
        </p:nvSpPr>
        <p:spPr>
          <a:xfrm>
            <a:off x="970722" y="2105561"/>
            <a:ext cx="10834319" cy="2000548"/>
          </a:xfrm>
          <a:prstGeom prst="rect">
            <a:avLst/>
          </a:prstGeom>
          <a:noFill/>
        </p:spPr>
        <p:txBody>
          <a:bodyPr wrap="square" rtlCol="0">
            <a:spAutoFit/>
          </a:bodyPr>
          <a:lstStyle/>
          <a:p>
            <a:pPr marL="342900" indent="-342900">
              <a:buFont typeface="Wingdings" panose="05000000000000000000" pitchFamily="2" charset="2"/>
              <a:buChar char="q"/>
            </a:pPr>
            <a:r>
              <a:rPr lang="en-GB" sz="2000" dirty="0">
                <a:latin typeface="Arial" panose="020B0604020202020204" pitchFamily="34" charset="0"/>
                <a:cs typeface="Arial" panose="020B0604020202020204" pitchFamily="34" charset="0"/>
              </a:rPr>
              <a:t>NDCs, SDGs </a:t>
            </a:r>
            <a:r>
              <a:rPr lang="en-GB" sz="2000" dirty="0">
                <a:latin typeface="Arial" panose="020B0604020202020204" pitchFamily="34" charset="0"/>
                <a:cs typeface="Arial" panose="020B0604020202020204" pitchFamily="34" charset="0"/>
                <a:sym typeface="Wingdings" panose="05000000000000000000" pitchFamily="2" charset="2"/>
              </a:rPr>
              <a:t> government policies (</a:t>
            </a:r>
            <a:r>
              <a:rPr lang="en-GB" sz="2000" dirty="0">
                <a:latin typeface="Arial" panose="020B0604020202020204" pitchFamily="34" charset="0"/>
                <a:cs typeface="Arial" panose="020B0604020202020204" pitchFamily="34" charset="0"/>
              </a:rPr>
              <a:t>climate/environmental impact, direct or indirect)</a:t>
            </a:r>
          </a:p>
          <a:p>
            <a:pPr marL="342900" indent="-342900">
              <a:buFont typeface="Wingdings" panose="05000000000000000000" pitchFamily="2" charset="2"/>
              <a:buChar char="q"/>
            </a:pPr>
            <a:endParaRPr lang="en-GB"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en-GB" sz="2000" i="1" dirty="0">
                <a:latin typeface="Arial" panose="020B0604020202020204" pitchFamily="34" charset="0"/>
                <a:cs typeface="Arial" panose="020B0604020202020204" pitchFamily="34" charset="0"/>
              </a:rPr>
              <a:t>Expenditure side</a:t>
            </a:r>
            <a:r>
              <a:rPr lang="en-GB" sz="2000" dirty="0">
                <a:latin typeface="Arial" panose="020B0604020202020204" pitchFamily="34" charset="0"/>
                <a:cs typeface="Arial" panose="020B0604020202020204" pitchFamily="34" charset="0"/>
              </a:rPr>
              <a:t>: national budget – a tool to achieve national policy objectives</a:t>
            </a:r>
          </a:p>
          <a:p>
            <a:pPr marL="342900" indent="-342900">
              <a:buFont typeface="Wingdings" panose="05000000000000000000" pitchFamily="2" charset="2"/>
              <a:buChar char="q"/>
            </a:pPr>
            <a:endParaRPr lang="en-GB"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en-GB" sz="2000" i="1" dirty="0">
                <a:latin typeface="Arial" panose="020B0604020202020204" pitchFamily="34" charset="0"/>
                <a:cs typeface="Arial" panose="020B0604020202020204" pitchFamily="34" charset="0"/>
              </a:rPr>
              <a:t>Revenue side</a:t>
            </a:r>
            <a:r>
              <a:rPr lang="en-GB" sz="2000" dirty="0">
                <a:latin typeface="Arial" panose="020B0604020202020204" pitchFamily="34" charset="0"/>
                <a:cs typeface="Arial" panose="020B0604020202020204" pitchFamily="34" charset="0"/>
              </a:rPr>
              <a:t>: fiscal space for policy implementation, incentives for behavioural change</a:t>
            </a:r>
          </a:p>
          <a:p>
            <a:endParaRPr lang="en-GB" sz="2400" dirty="0">
              <a:solidFill>
                <a:srgbClr val="000000"/>
              </a:solidFill>
              <a:effectLst/>
              <a:latin typeface="+mj-lt"/>
              <a:ea typeface="Calibri" panose="020F0502020204030204" pitchFamily="34" charset="0"/>
              <a:cs typeface="Arial" panose="020B0604020202020204" pitchFamily="34" charset="0"/>
            </a:endParaRPr>
          </a:p>
        </p:txBody>
      </p:sp>
      <p:pic>
        <p:nvPicPr>
          <p:cNvPr id="4" name="Picture 7">
            <a:extLst>
              <a:ext uri="{FF2B5EF4-FFF2-40B4-BE49-F238E27FC236}">
                <a16:creationId xmlns:a16="http://schemas.microsoft.com/office/drawing/2014/main" id="{0BBDB2BF-504C-EFFB-687A-9CF3E3E8B2F0}"/>
              </a:ext>
            </a:extLst>
          </p:cNvPr>
          <p:cNvPicPr/>
          <p:nvPr/>
        </p:nvPicPr>
        <p:blipFill>
          <a:blip r:embed="rId3" cstate="print">
            <a:extLst>
              <a:ext uri="{28A0092B-C50C-407E-A947-70E740481C1C}">
                <a14:useLocalDpi xmlns:a14="http://schemas.microsoft.com/office/drawing/2010/main"/>
              </a:ext>
            </a:extLst>
          </a:blip>
          <a:stretch>
            <a:fillRect/>
          </a:stretch>
        </p:blipFill>
        <p:spPr bwMode="auto">
          <a:xfrm>
            <a:off x="838199" y="6111526"/>
            <a:ext cx="2683631" cy="311723"/>
          </a:xfrm>
          <a:prstGeom prst="rect">
            <a:avLst/>
          </a:prstGeom>
          <a:noFill/>
          <a:ln>
            <a:noFill/>
          </a:ln>
        </p:spPr>
      </p:pic>
      <p:sp>
        <p:nvSpPr>
          <p:cNvPr id="6" name="CuadroTexto 2">
            <a:extLst>
              <a:ext uri="{FF2B5EF4-FFF2-40B4-BE49-F238E27FC236}">
                <a16:creationId xmlns:a16="http://schemas.microsoft.com/office/drawing/2014/main" id="{BB0E2D87-630B-1C6E-0104-F5195CE39D56}"/>
              </a:ext>
            </a:extLst>
          </p:cNvPr>
          <p:cNvSpPr txBox="1"/>
          <p:nvPr/>
        </p:nvSpPr>
        <p:spPr>
          <a:xfrm>
            <a:off x="838199" y="4201919"/>
            <a:ext cx="10966841" cy="1015663"/>
          </a:xfrm>
          <a:prstGeom prst="rect">
            <a:avLst/>
          </a:prstGeom>
          <a:noFill/>
          <a:ln w="31750">
            <a:solidFill>
              <a:srgbClr val="00B050"/>
            </a:solidFill>
          </a:ln>
        </p:spPr>
        <p:txBody>
          <a:bodyPr wrap="square" rtlCol="0">
            <a:spAutoFit/>
          </a:bodyPr>
          <a:lstStyle/>
          <a:p>
            <a:r>
              <a:rPr lang="en-IE" sz="2000" b="1" dirty="0">
                <a:effectLst/>
                <a:ea typeface="Calibri" panose="020F0502020204030204" pitchFamily="34" charset="0"/>
                <a:cs typeface="Times New Roman" panose="02020603050405020304" pitchFamily="18" charset="0"/>
              </a:rPr>
              <a:t>Green PFM</a:t>
            </a:r>
            <a:r>
              <a:rPr lang="en-IE" sz="2000" dirty="0">
                <a:effectLst/>
                <a:ea typeface="Calibri" panose="020F0502020204030204" pitchFamily="34" charset="0"/>
                <a:cs typeface="Times New Roman" panose="02020603050405020304" pitchFamily="18" charset="0"/>
              </a:rPr>
              <a:t> is the integration of an environment/climate-friendly perspective into PFM practices, systems, and frameworks (especially the budget process) with the objective to support fiscal policies that are responsive to environmental and/or climate concerns. </a:t>
            </a:r>
          </a:p>
        </p:txBody>
      </p:sp>
    </p:spTree>
    <p:extLst>
      <p:ext uri="{BB962C8B-B14F-4D97-AF65-F5344CB8AC3E}">
        <p14:creationId xmlns:p14="http://schemas.microsoft.com/office/powerpoint/2010/main" val="2542207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F1B111-A98C-E418-BF0F-07E6C8B431EC}"/>
              </a:ext>
            </a:extLst>
          </p:cNvPr>
          <p:cNvSpPr>
            <a:spLocks noGrp="1"/>
          </p:cNvSpPr>
          <p:nvPr>
            <p:ph idx="1"/>
          </p:nvPr>
        </p:nvSpPr>
        <p:spPr>
          <a:xfrm>
            <a:off x="838199" y="2033515"/>
            <a:ext cx="10905699" cy="3674013"/>
          </a:xfrm>
        </p:spPr>
        <p:txBody>
          <a:bodyPr/>
          <a:lstStyle/>
          <a:p>
            <a:pPr>
              <a:buClr>
                <a:schemeClr val="tx1"/>
              </a:buClr>
              <a:buFont typeface="Wingdings" panose="05000000000000000000" pitchFamily="2" charset="2"/>
              <a:buChar char="q"/>
            </a:pPr>
            <a:r>
              <a:rPr lang="en-IE" dirty="0">
                <a:ea typeface="Calibri" panose="020F0502020204030204" pitchFamily="34" charset="0"/>
              </a:rPr>
              <a:t> Green PFM p</a:t>
            </a:r>
            <a:r>
              <a:rPr lang="en-IE" dirty="0">
                <a:effectLst/>
                <a:ea typeface="Calibri" panose="020F0502020204030204" pitchFamily="34" charset="0"/>
              </a:rPr>
              <a:t>ractices remain nascent in most countries, including in advanced economies</a:t>
            </a:r>
          </a:p>
          <a:p>
            <a:pPr>
              <a:buClr>
                <a:schemeClr val="tx1"/>
              </a:buClr>
              <a:buFont typeface="Wingdings" panose="05000000000000000000" pitchFamily="2" charset="2"/>
              <a:buChar char="q"/>
            </a:pPr>
            <a:r>
              <a:rPr lang="en-IE" dirty="0">
                <a:effectLst/>
                <a:ea typeface="Calibri" panose="020F0502020204030204" pitchFamily="34" charset="0"/>
              </a:rPr>
              <a:t> 60% of the OECD membership are not implementing any green budgeting</a:t>
            </a:r>
            <a:r>
              <a:rPr lang="en-IE" dirty="0">
                <a:ea typeface="Calibri" panose="020F0502020204030204" pitchFamily="34" charset="0"/>
              </a:rPr>
              <a:t> (OECD, 2021)</a:t>
            </a:r>
          </a:p>
          <a:p>
            <a:pPr>
              <a:buClr>
                <a:schemeClr val="tx1"/>
              </a:buClr>
              <a:buFont typeface="Wingdings" panose="05000000000000000000" pitchFamily="2" charset="2"/>
              <a:buChar char="q"/>
            </a:pPr>
            <a:r>
              <a:rPr lang="en-IE" dirty="0">
                <a:ea typeface="Calibri" panose="020F0502020204030204" pitchFamily="34" charset="0"/>
              </a:rPr>
              <a:t> Various diagnostics and studies carried out, but limited follow-up</a:t>
            </a:r>
          </a:p>
          <a:p>
            <a:pPr>
              <a:buClr>
                <a:schemeClr val="tx1"/>
              </a:buClr>
              <a:buFont typeface="Wingdings" panose="05000000000000000000" pitchFamily="2" charset="2"/>
              <a:buChar char="q"/>
            </a:pPr>
            <a:r>
              <a:rPr lang="en-IE" dirty="0">
                <a:ea typeface="Calibri" panose="020F0502020204030204" pitchFamily="34" charset="0"/>
              </a:rPr>
              <a:t> G</a:t>
            </a:r>
            <a:r>
              <a:rPr lang="en-IE" dirty="0">
                <a:effectLst/>
                <a:ea typeface="Calibri" panose="020F0502020204030204" pitchFamily="34" charset="0"/>
              </a:rPr>
              <a:t>reen taxation is already relatively widespread. Over 70 non-OECD countries having some green taxation in place</a:t>
            </a:r>
            <a:endParaRPr lang="en-IE" sz="3200" dirty="0"/>
          </a:p>
        </p:txBody>
      </p:sp>
      <p:sp>
        <p:nvSpPr>
          <p:cNvPr id="3" name="Title 2">
            <a:extLst>
              <a:ext uri="{FF2B5EF4-FFF2-40B4-BE49-F238E27FC236}">
                <a16:creationId xmlns:a16="http://schemas.microsoft.com/office/drawing/2014/main" id="{5F3AF050-C7E9-D716-3095-227FE389E277}"/>
              </a:ext>
            </a:extLst>
          </p:cNvPr>
          <p:cNvSpPr>
            <a:spLocks noGrp="1"/>
          </p:cNvSpPr>
          <p:nvPr>
            <p:ph type="title"/>
          </p:nvPr>
        </p:nvSpPr>
        <p:spPr>
          <a:xfrm>
            <a:off x="838199" y="759292"/>
            <a:ext cx="10515600" cy="782357"/>
          </a:xfrm>
        </p:spPr>
        <p:txBody>
          <a:bodyPr/>
          <a:lstStyle/>
          <a:p>
            <a:r>
              <a:rPr lang="en-GB" sz="4400" dirty="0"/>
              <a:t>Greening PFM systems</a:t>
            </a:r>
            <a:br>
              <a:rPr lang="en-GB" dirty="0"/>
            </a:br>
            <a:r>
              <a:rPr lang="en-GB" sz="3200" dirty="0"/>
              <a:t>WHERE ARE WE?</a:t>
            </a:r>
            <a:endParaRPr lang="en-IE" dirty="0"/>
          </a:p>
        </p:txBody>
      </p:sp>
    </p:spTree>
    <p:extLst>
      <p:ext uri="{BB962C8B-B14F-4D97-AF65-F5344CB8AC3E}">
        <p14:creationId xmlns:p14="http://schemas.microsoft.com/office/powerpoint/2010/main" val="2369909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631690-62A9-E6FC-13A3-1EA1C309B3D7}"/>
              </a:ext>
            </a:extLst>
          </p:cNvPr>
          <p:cNvSpPr>
            <a:spLocks noGrp="1"/>
          </p:cNvSpPr>
          <p:nvPr>
            <p:ph idx="1"/>
          </p:nvPr>
        </p:nvSpPr>
        <p:spPr>
          <a:xfrm>
            <a:off x="838199" y="2137719"/>
            <a:ext cx="10905699" cy="3569810"/>
          </a:xfrm>
        </p:spPr>
        <p:txBody>
          <a:bodyPr/>
          <a:lstStyle/>
          <a:p>
            <a:pPr marL="457200" indent="-457200">
              <a:buClr>
                <a:schemeClr val="tx1"/>
              </a:buClr>
              <a:buFont typeface="+mj-lt"/>
              <a:buAutoNum type="arabicPeriod"/>
            </a:pPr>
            <a:r>
              <a:rPr lang="en-IE" dirty="0"/>
              <a:t>Legal framework</a:t>
            </a:r>
          </a:p>
          <a:p>
            <a:pPr marL="457200" indent="-457200">
              <a:buClr>
                <a:schemeClr val="tx1"/>
              </a:buClr>
              <a:buFont typeface="+mj-lt"/>
              <a:buAutoNum type="arabicPeriod"/>
            </a:pPr>
            <a:r>
              <a:rPr lang="en-IE" b="1" dirty="0"/>
              <a:t>4 stages of the budget cycle</a:t>
            </a:r>
          </a:p>
          <a:p>
            <a:pPr marL="457200" indent="-457200">
              <a:buClr>
                <a:schemeClr val="tx1"/>
              </a:buClr>
              <a:buFont typeface="+mj-lt"/>
              <a:buAutoNum type="arabicPeriod"/>
            </a:pPr>
            <a:r>
              <a:rPr lang="en-IE" dirty="0"/>
              <a:t>Beyond the budget cycle (state-owned enterprises, sub-national governments)</a:t>
            </a:r>
          </a:p>
          <a:p>
            <a:pPr marL="457200" indent="-457200">
              <a:buClr>
                <a:schemeClr val="tx1"/>
              </a:buClr>
              <a:buFont typeface="+mj-lt"/>
              <a:buAutoNum type="arabicPeriod"/>
            </a:pPr>
            <a:r>
              <a:rPr lang="en-IE" dirty="0"/>
              <a:t>Also, green taxation, removal of the harmful subsidies</a:t>
            </a:r>
          </a:p>
        </p:txBody>
      </p:sp>
      <p:sp>
        <p:nvSpPr>
          <p:cNvPr id="3" name="Title 2">
            <a:extLst>
              <a:ext uri="{FF2B5EF4-FFF2-40B4-BE49-F238E27FC236}">
                <a16:creationId xmlns:a16="http://schemas.microsoft.com/office/drawing/2014/main" id="{AE1B6F5B-19FB-0EB8-E574-89DB7F058E7C}"/>
              </a:ext>
            </a:extLst>
          </p:cNvPr>
          <p:cNvSpPr>
            <a:spLocks noGrp="1"/>
          </p:cNvSpPr>
          <p:nvPr>
            <p:ph type="title"/>
          </p:nvPr>
        </p:nvSpPr>
        <p:spPr>
          <a:xfrm>
            <a:off x="838200" y="646633"/>
            <a:ext cx="10515600" cy="782357"/>
          </a:xfrm>
        </p:spPr>
        <p:txBody>
          <a:bodyPr/>
          <a:lstStyle/>
          <a:p>
            <a:r>
              <a:rPr lang="en-GB" sz="4400" dirty="0"/>
              <a:t>Greening PFM systems </a:t>
            </a:r>
            <a:br>
              <a:rPr lang="en-GB" dirty="0"/>
            </a:br>
            <a:r>
              <a:rPr lang="en-GB" sz="3600" dirty="0"/>
              <a:t>WHAT ARE THE ENTRY POINTS?</a:t>
            </a:r>
            <a:endParaRPr lang="en-IE" dirty="0"/>
          </a:p>
        </p:txBody>
      </p:sp>
    </p:spTree>
    <p:extLst>
      <p:ext uri="{BB962C8B-B14F-4D97-AF65-F5344CB8AC3E}">
        <p14:creationId xmlns:p14="http://schemas.microsoft.com/office/powerpoint/2010/main" val="4254546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220D84EB-EAE9-9A0F-15B9-4D5B49BA18F0}"/>
              </a:ext>
            </a:extLst>
          </p:cNvPr>
          <p:cNvSpPr txBox="1"/>
          <p:nvPr/>
        </p:nvSpPr>
        <p:spPr>
          <a:xfrm>
            <a:off x="8724901" y="3670871"/>
            <a:ext cx="3384242" cy="2554545"/>
          </a:xfrm>
          <a:prstGeom prst="rect">
            <a:avLst/>
          </a:prstGeom>
          <a:noFill/>
          <a:ln>
            <a:solidFill>
              <a:schemeClr val="accent3"/>
            </a:solidFill>
          </a:ln>
        </p:spPr>
        <p:txBody>
          <a:bodyPr wrap="square" rtlCol="0">
            <a:spAutoFit/>
          </a:bodyPr>
          <a:lstStyle/>
          <a:p>
            <a:pPr marL="285750" indent="-285750">
              <a:buFont typeface="Wingdings" panose="05000000000000000000" pitchFamily="2" charset="2"/>
              <a:buChar char="q"/>
            </a:pPr>
            <a:r>
              <a:rPr lang="en-IE" sz="1600" dirty="0"/>
              <a:t>Led by the MoF</a:t>
            </a:r>
          </a:p>
          <a:p>
            <a:pPr marL="285750" indent="-285750">
              <a:buFont typeface="Wingdings" panose="05000000000000000000" pitchFamily="2" charset="2"/>
              <a:buChar char="q"/>
            </a:pPr>
            <a:r>
              <a:rPr lang="en-IE" sz="1600" dirty="0"/>
              <a:t>Budget circular – key for sending a signal on the importance of CC/ENV issues</a:t>
            </a:r>
          </a:p>
          <a:p>
            <a:pPr marL="285750" indent="-285750">
              <a:buFont typeface="Wingdings" panose="05000000000000000000" pitchFamily="2" charset="2"/>
              <a:buChar char="q"/>
            </a:pPr>
            <a:r>
              <a:rPr lang="en-IE" sz="1600" dirty="0"/>
              <a:t>Environmental impact </a:t>
            </a:r>
            <a:r>
              <a:rPr lang="en-IE" sz="1600" dirty="0" err="1"/>
              <a:t>assessm</a:t>
            </a:r>
            <a:r>
              <a:rPr lang="en-IE" sz="1600" dirty="0"/>
              <a:t>.</a:t>
            </a:r>
          </a:p>
          <a:p>
            <a:pPr marL="285750" indent="-285750">
              <a:buFont typeface="Wingdings" panose="05000000000000000000" pitchFamily="2" charset="2"/>
              <a:buChar char="q"/>
            </a:pPr>
            <a:r>
              <a:rPr lang="en-IE" sz="1600" dirty="0"/>
              <a:t>Tagging climate related expenditure in the prep. phase</a:t>
            </a:r>
          </a:p>
          <a:p>
            <a:pPr marL="285750" indent="-285750">
              <a:buFont typeface="Wingdings" panose="05000000000000000000" pitchFamily="2" charset="2"/>
              <a:buChar char="q"/>
            </a:pPr>
            <a:r>
              <a:rPr lang="en-IE" sz="1600" dirty="0"/>
              <a:t>Integration of green aspects into medium-term budgetary frameworks</a:t>
            </a:r>
          </a:p>
        </p:txBody>
      </p:sp>
      <p:sp>
        <p:nvSpPr>
          <p:cNvPr id="7" name="CuadroTexto 6">
            <a:extLst>
              <a:ext uri="{FF2B5EF4-FFF2-40B4-BE49-F238E27FC236}">
                <a16:creationId xmlns:a16="http://schemas.microsoft.com/office/drawing/2014/main" id="{C7191646-C714-9880-FCD3-DEBF2491EEC8}"/>
              </a:ext>
            </a:extLst>
          </p:cNvPr>
          <p:cNvSpPr txBox="1"/>
          <p:nvPr/>
        </p:nvSpPr>
        <p:spPr>
          <a:xfrm>
            <a:off x="7295304" y="1377286"/>
            <a:ext cx="4813838" cy="1077218"/>
          </a:xfrm>
          <a:prstGeom prst="rect">
            <a:avLst/>
          </a:prstGeom>
          <a:noFill/>
          <a:ln>
            <a:solidFill>
              <a:schemeClr val="accent1"/>
            </a:solidFill>
          </a:ln>
        </p:spPr>
        <p:txBody>
          <a:bodyPr wrap="square" rtlCol="0">
            <a:spAutoFit/>
          </a:bodyPr>
          <a:lstStyle/>
          <a:p>
            <a:pPr marL="285750" indent="-285750">
              <a:buFont typeface="Wingdings" panose="05000000000000000000" pitchFamily="2" charset="2"/>
              <a:buChar char="q"/>
            </a:pPr>
            <a:r>
              <a:rPr lang="en-IE" sz="1600" dirty="0"/>
              <a:t>Green dimension to be integrated into national development strategies, MTFF.</a:t>
            </a:r>
          </a:p>
          <a:p>
            <a:pPr marL="285750" indent="-285750">
              <a:buFont typeface="Wingdings" panose="05000000000000000000" pitchFamily="2" charset="2"/>
              <a:buChar char="q"/>
            </a:pPr>
            <a:r>
              <a:rPr lang="en-IE" sz="1600" dirty="0"/>
              <a:t>Fiscal risks – CC/ENV dimension to be considered</a:t>
            </a:r>
          </a:p>
        </p:txBody>
      </p:sp>
      <p:sp>
        <p:nvSpPr>
          <p:cNvPr id="9" name="CuadroTexto 8">
            <a:extLst>
              <a:ext uri="{FF2B5EF4-FFF2-40B4-BE49-F238E27FC236}">
                <a16:creationId xmlns:a16="http://schemas.microsoft.com/office/drawing/2014/main" id="{3EC856F4-9344-534D-C582-78F0C18496F3}"/>
              </a:ext>
            </a:extLst>
          </p:cNvPr>
          <p:cNvSpPr txBox="1"/>
          <p:nvPr/>
        </p:nvSpPr>
        <p:spPr>
          <a:xfrm>
            <a:off x="1446374" y="5627995"/>
            <a:ext cx="3845803" cy="1077218"/>
          </a:xfrm>
          <a:prstGeom prst="rect">
            <a:avLst/>
          </a:prstGeom>
          <a:noFill/>
          <a:ln>
            <a:solidFill>
              <a:schemeClr val="accent6"/>
            </a:solidFill>
          </a:ln>
        </p:spPr>
        <p:txBody>
          <a:bodyPr wrap="square" rtlCol="0">
            <a:spAutoFit/>
          </a:bodyPr>
          <a:lstStyle/>
          <a:p>
            <a:pPr marL="285750" indent="-285750">
              <a:buFont typeface="Wingdings" panose="05000000000000000000" pitchFamily="2" charset="2"/>
              <a:buChar char="q"/>
            </a:pPr>
            <a:r>
              <a:rPr lang="en-IE" sz="1600" dirty="0"/>
              <a:t>CC/ENV-related expenditure tracking (budget tagging)</a:t>
            </a:r>
          </a:p>
          <a:p>
            <a:pPr marL="285750" indent="-285750">
              <a:buFont typeface="Wingdings" panose="05000000000000000000" pitchFamily="2" charset="2"/>
              <a:buChar char="q"/>
            </a:pPr>
            <a:r>
              <a:rPr lang="en-IE" sz="1600" dirty="0"/>
              <a:t>CC/ENV sensitive green public procurement</a:t>
            </a:r>
          </a:p>
        </p:txBody>
      </p:sp>
      <p:sp>
        <p:nvSpPr>
          <p:cNvPr id="10" name="CuadroTexto 9">
            <a:extLst>
              <a:ext uri="{FF2B5EF4-FFF2-40B4-BE49-F238E27FC236}">
                <a16:creationId xmlns:a16="http://schemas.microsoft.com/office/drawing/2014/main" id="{CC1F9EFB-C1C4-3BA2-C5C6-B4C89DE9A92C}"/>
              </a:ext>
            </a:extLst>
          </p:cNvPr>
          <p:cNvSpPr txBox="1"/>
          <p:nvPr/>
        </p:nvSpPr>
        <p:spPr>
          <a:xfrm>
            <a:off x="155506" y="2456723"/>
            <a:ext cx="3458985" cy="1323439"/>
          </a:xfrm>
          <a:prstGeom prst="rect">
            <a:avLst/>
          </a:prstGeom>
          <a:noFill/>
          <a:ln>
            <a:solidFill>
              <a:schemeClr val="tx2"/>
            </a:solidFill>
          </a:ln>
        </p:spPr>
        <p:txBody>
          <a:bodyPr wrap="square" rtlCol="0">
            <a:spAutoFit/>
          </a:bodyPr>
          <a:lstStyle/>
          <a:p>
            <a:pPr marL="285750" indent="-285750">
              <a:buFont typeface="Wingdings" panose="05000000000000000000" pitchFamily="2" charset="2"/>
              <a:buChar char="q"/>
            </a:pPr>
            <a:r>
              <a:rPr lang="en-IE" sz="1600" dirty="0"/>
              <a:t>Green audits</a:t>
            </a:r>
          </a:p>
          <a:p>
            <a:pPr marL="285750" indent="-285750">
              <a:buFont typeface="Wingdings" panose="05000000000000000000" pitchFamily="2" charset="2"/>
              <a:buChar char="q"/>
            </a:pPr>
            <a:r>
              <a:rPr lang="en-IE" sz="1600" dirty="0"/>
              <a:t>CSO participation in the field of CC/ENV</a:t>
            </a:r>
          </a:p>
          <a:p>
            <a:pPr marL="285750" indent="-285750">
              <a:buFont typeface="Wingdings" panose="05000000000000000000" pitchFamily="2" charset="2"/>
              <a:buChar char="q"/>
            </a:pPr>
            <a:r>
              <a:rPr lang="en-IE" sz="1600" dirty="0"/>
              <a:t>Legislative oversight of « green » budgets and spending</a:t>
            </a:r>
          </a:p>
        </p:txBody>
      </p:sp>
      <p:graphicFrame>
        <p:nvGraphicFramePr>
          <p:cNvPr id="4" name="Marcador de contenido 3">
            <a:extLst>
              <a:ext uri="{FF2B5EF4-FFF2-40B4-BE49-F238E27FC236}">
                <a16:creationId xmlns:a16="http://schemas.microsoft.com/office/drawing/2014/main" id="{73DF2D63-3E99-2FF0-8B78-921905557557}"/>
              </a:ext>
            </a:extLst>
          </p:cNvPr>
          <p:cNvGraphicFramePr>
            <a:graphicFrameLocks noGrp="1"/>
          </p:cNvGraphicFramePr>
          <p:nvPr>
            <p:ph idx="1"/>
            <p:extLst>
              <p:ext uri="{D42A27DB-BD31-4B8C-83A1-F6EECF244321}">
                <p14:modId xmlns:p14="http://schemas.microsoft.com/office/powerpoint/2010/main" val="2434826618"/>
              </p:ext>
            </p:extLst>
          </p:nvPr>
        </p:nvGraphicFramePr>
        <p:xfrm>
          <a:off x="671512" y="1257187"/>
          <a:ext cx="10848975" cy="53787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308CDB4A-F7E4-AA33-F4BD-275F80CBF25B}"/>
              </a:ext>
            </a:extLst>
          </p:cNvPr>
          <p:cNvSpPr>
            <a:spLocks noGrp="1"/>
          </p:cNvSpPr>
          <p:nvPr>
            <p:ph type="title"/>
          </p:nvPr>
        </p:nvSpPr>
        <p:spPr>
          <a:xfrm>
            <a:off x="838200" y="646633"/>
            <a:ext cx="10515600" cy="782357"/>
          </a:xfrm>
        </p:spPr>
        <p:txBody>
          <a:bodyPr/>
          <a:lstStyle/>
          <a:p>
            <a:r>
              <a:rPr lang="en-IE" sz="3600" dirty="0"/>
              <a:t>4 stages of the </a:t>
            </a:r>
            <a:br>
              <a:rPr lang="en-IE" sz="3600" dirty="0"/>
            </a:br>
            <a:r>
              <a:rPr lang="en-IE" sz="3600" dirty="0"/>
              <a:t>budget cycle</a:t>
            </a:r>
          </a:p>
        </p:txBody>
      </p:sp>
    </p:spTree>
    <p:extLst>
      <p:ext uri="{BB962C8B-B14F-4D97-AF65-F5344CB8AC3E}">
        <p14:creationId xmlns:p14="http://schemas.microsoft.com/office/powerpoint/2010/main" val="2387331258"/>
      </p:ext>
    </p:extLst>
  </p:cSld>
  <p:clrMapOvr>
    <a:masterClrMapping/>
  </p:clrMapOvr>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28175</TotalTime>
  <Words>2330</Words>
  <Application>Microsoft Macintosh PowerPoint</Application>
  <PresentationFormat>Panorámica</PresentationFormat>
  <Paragraphs>249</Paragraphs>
  <Slides>30</Slides>
  <Notes>21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30</vt:i4>
      </vt:variant>
    </vt:vector>
  </HeadingPairs>
  <TitlesOfParts>
    <vt:vector size="34" baseType="lpstr">
      <vt:lpstr>Arial</vt:lpstr>
      <vt:lpstr>Calibri</vt:lpstr>
      <vt:lpstr>Wingdings</vt:lpstr>
      <vt:lpstr>Office Theme</vt:lpstr>
      <vt:lpstr>Greening EU Cooperation</vt:lpstr>
      <vt:lpstr>  Overview   1. Economic and fiscal impact of climate change 2. Greening PFM systems 3. Recap – Quiz (1) 4. Greening budget support 5. Recap – Quiz (2)</vt:lpstr>
      <vt:lpstr>Economic &amp; fiscal impact</vt:lpstr>
      <vt:lpstr>A macro-critical question</vt:lpstr>
      <vt:lpstr>Greening PFM systems</vt:lpstr>
      <vt:lpstr>Greening PFM systems WHY?</vt:lpstr>
      <vt:lpstr>Greening PFM systems WHERE ARE WE?</vt:lpstr>
      <vt:lpstr>Greening PFM systems  WHAT ARE THE ENTRY POINTS?</vt:lpstr>
      <vt:lpstr>4 stages of the  budget cycle</vt:lpstr>
      <vt:lpstr>Example: Green PFM in Bangladesh</vt:lpstr>
      <vt:lpstr>EU’s support to greening PFM systems in partner countries. HOW? </vt:lpstr>
      <vt:lpstr>Relevant diagnostic tools (1)</vt:lpstr>
      <vt:lpstr>Relevant diagnostic tools (2) Example: PEFA climate module</vt:lpstr>
      <vt:lpstr>Projects to support green PFM/DRM in partner countries</vt:lpstr>
      <vt:lpstr>Working with international partners: Support to green PFM/DRM through EU Programmes with the IMF (1)</vt:lpstr>
      <vt:lpstr>Working with international partners: Support to green PFM/DRM through EU Programmes with the IMF (2)</vt:lpstr>
      <vt:lpstr>Support to green PFM/DRM through INTPA’s facilities</vt:lpstr>
      <vt:lpstr>RECAP – QUIZ (1)</vt:lpstr>
      <vt:lpstr>Budget support</vt:lpstr>
      <vt:lpstr>Budget support: not just money!</vt:lpstr>
      <vt:lpstr>EU budget support for the Global Gateway</vt:lpstr>
      <vt:lpstr>Eligibility criteria are all greening entry points</vt:lpstr>
      <vt:lpstr>Policy analysis – sector, macro-fiscal, PFM</vt:lpstr>
      <vt:lpstr>Transparency matters</vt:lpstr>
      <vt:lpstr>Promoting policy results</vt:lpstr>
      <vt:lpstr>RECAP – QUIZ (2)</vt:lpstr>
      <vt:lpstr>The Greening EU Cooperation Toolbox</vt:lpstr>
      <vt:lpstr>Presentación de PowerPoint</vt:lpstr>
      <vt:lpstr>Presentación de PowerPoint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Greening EU Development Cooperation</dc:title>
  <dc:creator>Juan Palerm</dc:creator>
  <cp:lastModifiedBy>Geraldo Carreiro</cp:lastModifiedBy>
  <cp:revision>201</cp:revision>
  <dcterms:created xsi:type="dcterms:W3CDTF">2020-10-08T15:17:25Z</dcterms:created>
  <dcterms:modified xsi:type="dcterms:W3CDTF">2025-06-25T05:50:07Z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2023-04-04T06:58:35Z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5aafbc79-13a2-4351-b601-f745a3973daa</vt:lpwstr>
  </property>
  <property fmtid="{D5CDD505-2E9C-101B-9397-08002B2CF9AE}" pid="8" name="MSIP_Label_6bd9ddd1-4d20-43f6-abfa-fc3c07406f94_ContentBits">
    <vt:lpwstr>0</vt:lpwstr>
  </property>
</Properties>
</file>