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MS PGothic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MS PGothic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784808F9-0D1D-4041-85E0-5AA2CA3A86F1}" type="slidenum">
              <a:rPr lang="en-GB">
                <a:solidFill>
                  <a:srgbClr val="FFFFFF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FFFFFF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5378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2A041-EBDF-3B4B-9A5B-FDB53E804C47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256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9E8A78-EF56-0C49-BFBB-0683510E8FAA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6559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5D73F7-2110-904F-BE9C-3C0B486340CF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1323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9E0E0-55DB-7F4A-8B90-F81C5033F798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2894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6F781-A801-9448-A635-21B747614D38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9445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3A1DD7-DD05-ED46-9299-BB5470BC726A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945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3C47BA-50CF-3647-920E-785F5E34A581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5636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D5837-0FD7-B144-8405-DC50B2659DC6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73650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9D479D-7F7C-C246-8AB5-1AEE9B63C4CD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001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F71C8-A84A-F34E-A9B2-0AC420CF13E6}" type="slidenum">
              <a:rPr lang="en-GB">
                <a:solidFill>
                  <a:srgbClr val="000000"/>
                </a:solidFill>
                <a:ea typeface="ＭＳ Ｐゴシック"/>
              </a:rPr>
              <a:pPr/>
              <a:t>‹#›</a:t>
            </a:fld>
            <a:endParaRPr lang="en-GB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7098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/>
              <a:t>Second level</a:t>
            </a:r>
            <a:endParaRPr lang="en-GB" dirty="0"/>
          </a:p>
          <a:p>
            <a:pPr lvl="1"/>
            <a:r>
              <a:rPr lang="en-GB" dirty="0"/>
              <a:t>Third level</a:t>
            </a:r>
          </a:p>
          <a:p>
            <a:pPr lvl="2"/>
            <a:r>
              <a:rPr lang="en-GB" dirty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BA8F1001-E566-A24A-8999-1C2A44E6F1DA}" type="slidenum">
              <a:rPr lang="en-GB" smtClean="0">
                <a:solidFill>
                  <a:srgbClr val="000000"/>
                </a:solidFill>
                <a:ea typeface="MS PGothic" charset="0"/>
                <a:cs typeface="MS PGothic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MS PGothic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itchFamily="34" charset="-128"/>
          <a:cs typeface="MS PGothic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Wingdings" charset="0"/>
        <a:buChar char="q"/>
        <a:defRPr sz="2400" i="1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55650" y="1773238"/>
            <a:ext cx="7777163" cy="1366837"/>
          </a:xfrm>
        </p:spPr>
        <p:txBody>
          <a:bodyPr/>
          <a:lstStyle/>
          <a:p>
            <a:pPr indent="0" eaLnBrk="1" hangingPunct="1">
              <a:defRPr/>
            </a:pPr>
            <a:r>
              <a:rPr lang="fr-BE" sz="4400" dirty="0" smtClean="0">
                <a:latin typeface="Cambria" panose="02040503050406030204" pitchFamily="18" charset="0"/>
                <a:ea typeface="+mj-ea"/>
                <a:cs typeface="+mj-cs"/>
              </a:rPr>
              <a:t>Links </a:t>
            </a:r>
            <a:r>
              <a:rPr lang="fr-BE" sz="4400" dirty="0" err="1" smtClean="0">
                <a:latin typeface="Cambria" panose="02040503050406030204" pitchFamily="18" charset="0"/>
                <a:ea typeface="+mj-ea"/>
                <a:cs typeface="+mj-cs"/>
              </a:rPr>
              <a:t>between</a:t>
            </a:r>
            <a:r>
              <a:rPr lang="fr-BE" sz="4400" dirty="0" smtClean="0">
                <a:latin typeface="Cambria" panose="02040503050406030204" pitchFamily="18" charset="0"/>
                <a:ea typeface="+mj-ea"/>
                <a:cs typeface="+mj-cs"/>
              </a:rPr>
              <a:t> </a:t>
            </a:r>
            <a:r>
              <a:rPr lang="fr-BE" sz="4400" dirty="0" err="1" smtClean="0">
                <a:latin typeface="Cambria" panose="02040503050406030204" pitchFamily="18" charset="0"/>
                <a:ea typeface="+mj-ea"/>
                <a:cs typeface="+mj-cs"/>
              </a:rPr>
              <a:t>general</a:t>
            </a:r>
            <a:r>
              <a:rPr lang="fr-BE" sz="4400" dirty="0" smtClean="0">
                <a:latin typeface="Cambria" panose="02040503050406030204" pitchFamily="18" charset="0"/>
                <a:ea typeface="+mj-ea"/>
                <a:cs typeface="+mj-cs"/>
              </a:rPr>
              <a:t> </a:t>
            </a:r>
            <a:r>
              <a:rPr lang="fr-BE" sz="4400" dirty="0" err="1" smtClean="0">
                <a:latin typeface="Cambria" panose="02040503050406030204" pitchFamily="18" charset="0"/>
                <a:ea typeface="+mj-ea"/>
                <a:cs typeface="+mj-cs"/>
              </a:rPr>
              <a:t>education</a:t>
            </a:r>
            <a:r>
              <a:rPr lang="fr-BE" sz="4400" dirty="0" smtClean="0">
                <a:latin typeface="Cambria" panose="02040503050406030204" pitchFamily="18" charset="0"/>
                <a:ea typeface="+mj-ea"/>
                <a:cs typeface="+mj-cs"/>
              </a:rPr>
              <a:t> and VET</a:t>
            </a:r>
            <a:endParaRPr lang="en-GB" sz="4400" dirty="0" smtClean="0"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281987" cy="1728787"/>
          </a:xfrm>
        </p:spPr>
        <p:txBody>
          <a:bodyPr/>
          <a:lstStyle/>
          <a:p>
            <a:pPr eaLnBrk="1" hangingPunct="1">
              <a:defRPr/>
            </a:pPr>
            <a:r>
              <a:rPr lang="fr-BE" dirty="0" smtClean="0">
                <a:latin typeface="Cambria" panose="02040503050406030204" pitchFamily="18" charset="0"/>
                <a:ea typeface="+mn-ea"/>
                <a:cs typeface="+mn-cs"/>
              </a:rPr>
              <a:t>Donatella Gobbi, DEVCO B3</a:t>
            </a:r>
          </a:p>
          <a:p>
            <a:pPr eaLnBrk="1" hangingPunct="1">
              <a:defRPr/>
            </a:pPr>
            <a:r>
              <a:rPr lang="fr-BE" dirty="0" smtClean="0">
                <a:latin typeface="Cambria" panose="02040503050406030204" pitchFamily="18" charset="0"/>
                <a:ea typeface="+mn-ea"/>
                <a:cs typeface="+mn-cs"/>
              </a:rPr>
              <a:t>Katja </a:t>
            </a:r>
            <a:r>
              <a:rPr lang="fr-BE" dirty="0" err="1" smtClean="0">
                <a:latin typeface="Cambria" panose="02040503050406030204" pitchFamily="18" charset="0"/>
                <a:ea typeface="+mn-ea"/>
                <a:cs typeface="+mn-cs"/>
              </a:rPr>
              <a:t>Steurer</a:t>
            </a:r>
            <a:r>
              <a:rPr lang="fr-BE" dirty="0" smtClean="0">
                <a:latin typeface="Cambria" panose="02040503050406030204" pitchFamily="18" charset="0"/>
                <a:ea typeface="+mn-ea"/>
                <a:cs typeface="+mn-cs"/>
              </a:rPr>
              <a:t>, DEVCO B4</a:t>
            </a:r>
          </a:p>
          <a:p>
            <a:pPr eaLnBrk="1" hangingPunct="1">
              <a:defRPr/>
            </a:pPr>
            <a:endParaRPr lang="en-GB" dirty="0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25538"/>
            <a:ext cx="8229600" cy="503237"/>
          </a:xfrm>
        </p:spPr>
        <p:txBody>
          <a:bodyPr/>
          <a:lstStyle/>
          <a:p>
            <a:pPr indent="0" eaLnBrk="1" hangingPunct="1">
              <a:defRPr/>
            </a:pPr>
            <a:r>
              <a:rPr lang="en-GB" dirty="0">
                <a:latin typeface="Cambria" panose="02040503050406030204" pitchFamily="18" charset="0"/>
                <a:cs typeface="ＭＳ Ｐゴシック" charset="0"/>
              </a:rPr>
              <a:t>Frameworks</a:t>
            </a:r>
            <a:endParaRPr lang="en-US" dirty="0" smtClean="0"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Clr>
                <a:schemeClr val="accent2"/>
              </a:buClr>
              <a:buFont typeface="Wingdings" charset="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 </a:t>
            </a:r>
          </a:p>
          <a:p>
            <a:pPr marL="0" indent="0" eaLnBrk="1" hangingPunct="1">
              <a:buClr>
                <a:schemeClr val="accent2"/>
              </a:buClr>
              <a:buFont typeface="Wingdings" charset="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 </a:t>
            </a:r>
          </a:p>
          <a:p>
            <a:pPr eaLnBrk="1" hangingPunct="1">
              <a:buClr>
                <a:schemeClr val="accent2"/>
              </a:buClr>
              <a:buFont typeface="Wingdings" charset="2"/>
              <a:buChar char="q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Clr>
                <a:schemeClr val="accent2"/>
              </a:buClr>
              <a:buFont typeface="Wingdings" charset="2"/>
              <a:buChar char="q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3850" y="1628775"/>
          <a:ext cx="8640764" cy="509015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20382"/>
                <a:gridCol w="4320382"/>
              </a:tblGrid>
              <a:tr h="731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General education</a:t>
                      </a:r>
                      <a:endParaRPr lang="en-GB" sz="2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71" marR="685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TVET (not just a sub-sector of education)</a:t>
                      </a:r>
                      <a:endParaRPr lang="en-GB" sz="2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358096">
                <a:tc>
                  <a:txBody>
                    <a:bodyPr/>
                    <a:lstStyle/>
                    <a:p>
                      <a:pPr marL="28575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Global: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GB" sz="22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MDGs 2/3;  EFA; now SDG 4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2200" b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National: Social and education strategies and plans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2200" b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Regional: Regional development plans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2200" b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28575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DEVCO: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Communication (2002) and SWD (2012)</a:t>
                      </a:r>
                      <a:endParaRPr lang="en-GB" sz="2200" b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71" marR="68571" marT="0" marB="0"/>
                </a:tc>
                <a:tc>
                  <a:txBody>
                    <a:bodyPr/>
                    <a:lstStyle/>
                    <a:p>
                      <a:pPr marL="285750" lvl="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Global: MDGs 1/2/3; SDG 4/8; ILO HRD Recommendation (2004); Shanghai consensus</a:t>
                      </a:r>
                    </a:p>
                    <a:p>
                      <a:pPr marL="285750" lvl="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National: Social and education strategies and plans, VET strategies, other sectorial strategies</a:t>
                      </a:r>
                    </a:p>
                    <a:p>
                      <a:pPr marL="285750" lvl="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Regional: Regional development plans</a:t>
                      </a:r>
                    </a:p>
                    <a:p>
                      <a:pPr marL="285750" lvl="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Sectorial: Sector Education and Training Authorities</a:t>
                      </a:r>
                    </a:p>
                    <a:p>
                      <a:pPr marL="285750" lvl="0" indent="-2857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DEVCO: Concept note on VET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2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76263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Cambria" panose="02040503050406030204" pitchFamily="18" charset="0"/>
                <a:cs typeface="ＭＳ Ｐゴシック" charset="0"/>
              </a:rPr>
              <a:t>Stakeholders</a:t>
            </a:r>
            <a:endParaRPr lang="en-US" altLang="en-US" dirty="0" smtClean="0">
              <a:latin typeface="Cambria" panose="02040503050406030204" pitchFamily="18" charset="0"/>
              <a:cs typeface="ＭＳ Ｐゴシック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8313" y="1989138"/>
          <a:ext cx="8207375" cy="4608513"/>
        </p:xfrm>
        <a:graphic>
          <a:graphicData uri="http://schemas.openxmlformats.org/drawingml/2006/table">
            <a:tbl>
              <a:tblPr/>
              <a:tblGrid>
                <a:gridCol w="4103687"/>
                <a:gridCol w="4103688"/>
              </a:tblGrid>
              <a:tr h="4608513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Mainly MoE, MoF – sometimes other ministries (e.g. for infrastructure, other supplies)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Subordinated institutions (regional education authorities, teacher training colleges, curriculum authorities, examination councils etc.)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Cambria" charset="0"/>
                        <a:cs typeface="Times New Roman" charset="0"/>
                      </a:endParaRPr>
                    </a:p>
                  </a:txBody>
                  <a:tcPr marL="68554" marR="68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MoE, MoL, other ministries (e.g. Agriculture, Tourism, Industry, etc.), National Training Authorities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Chamber of Commerce and Industry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Trade Unions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Informal Trade Associations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Civil Society 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Non-Governmental Organizations</a:t>
                      </a:r>
                    </a:p>
                  </a:txBody>
                  <a:tcPr marL="68554" marR="68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504825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Cambria" panose="02040503050406030204" pitchFamily="18" charset="0"/>
                <a:cs typeface="ＭＳ Ｐゴシック" charset="0"/>
              </a:rPr>
              <a:t>Financing</a:t>
            </a:r>
            <a:endParaRPr lang="en-US" dirty="0">
              <a:latin typeface="Cambria" panose="02040503050406030204" pitchFamily="18" charset="0"/>
              <a:ea typeface="+mj-ea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accent2"/>
              </a:buClr>
              <a:buFont typeface="Wingdings" pitchFamily="2" charset="2"/>
              <a:buNone/>
              <a:defRPr/>
            </a:pPr>
            <a:endParaRPr lang="en-US" dirty="0">
              <a:ea typeface="+mn-ea"/>
              <a:cs typeface="ＭＳ Ｐゴシック" charset="0"/>
            </a:endParaRPr>
          </a:p>
          <a:p>
            <a:pPr>
              <a:buClr>
                <a:schemeClr val="accent2"/>
              </a:buClr>
              <a:buFont typeface="Wingdings" charset="2"/>
              <a:buChar char="q"/>
              <a:defRPr/>
            </a:pPr>
            <a:endParaRPr lang="en-US" dirty="0" smtClean="0">
              <a:ea typeface="+mn-ea"/>
              <a:cs typeface="ＭＳ Ｐゴシック" charset="0"/>
            </a:endParaRPr>
          </a:p>
          <a:p>
            <a:pPr>
              <a:buClr>
                <a:schemeClr val="accent2"/>
              </a:buClr>
              <a:buFont typeface="Wingdings" charset="2"/>
              <a:buChar char="q"/>
              <a:defRPr/>
            </a:pPr>
            <a:endParaRPr lang="en-US" dirty="0">
              <a:ea typeface="+mn-ea"/>
              <a:cs typeface="ＭＳ Ｐゴシック" charset="0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  <a:cs typeface="ＭＳ Ｐゴシック" charset="0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  <a:cs typeface="ＭＳ Ｐゴシック" charset="0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  <a:cs typeface="ＭＳ Ｐゴシック" charset="0"/>
            </a:endParaRPr>
          </a:p>
          <a:p>
            <a:pPr>
              <a:buFont typeface="Wingdings" charset="2"/>
              <a:buChar char="§"/>
              <a:defRPr/>
            </a:pPr>
            <a:endParaRPr lang="en-US" dirty="0" smtClean="0">
              <a:ea typeface="+mn-ea"/>
              <a:cs typeface="ＭＳ Ｐゴシック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3850" y="1844675"/>
          <a:ext cx="8496300" cy="4754563"/>
        </p:xfrm>
        <a:graphic>
          <a:graphicData uri="http://schemas.openxmlformats.org/drawingml/2006/table">
            <a:tbl>
              <a:tblPr/>
              <a:tblGrid>
                <a:gridCol w="4248150"/>
                <a:gridCol w="4248150"/>
              </a:tblGrid>
              <a:tr h="4754563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Mainly state budget (incl. donor contributions)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Private sector (corporations, private foundations, CSR etc.)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Parents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</a:txBody>
                  <a:tcPr marL="68571" marR="6857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State budget (country</a:t>
                      </a:r>
                      <a:r>
                        <a:rPr kumimoji="0" lang="ja-JP" alt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’</a:t>
                      </a: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s taxpayers)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Levy-based schemes (training funds), tax incentives, vouchers/individual learning accounts, (low-cost) loans, training leave and payback clauses 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School's income generating activities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Fees (parents)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Cambria" charset="0"/>
                        <a:cs typeface="Times New Roman" charset="0"/>
                      </a:endParaRPr>
                    </a:p>
                  </a:txBody>
                  <a:tcPr marL="68571" marR="6857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76263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Cambria" panose="02040503050406030204" pitchFamily="18" charset="0"/>
                <a:cs typeface="ＭＳ Ｐゴシック" charset="0"/>
              </a:rPr>
              <a:t>Teacher training and competence</a:t>
            </a:r>
            <a:br>
              <a:rPr lang="en-GB" dirty="0">
                <a:latin typeface="Cambria" panose="02040503050406030204" pitchFamily="18" charset="0"/>
                <a:cs typeface="ＭＳ Ｐゴシック" charset="0"/>
              </a:rPr>
            </a:br>
            <a:endParaRPr lang="en-US" dirty="0">
              <a:latin typeface="Cambria" panose="02040503050406030204" pitchFamily="18" charset="0"/>
              <a:ea typeface="+mj-ea"/>
              <a:cs typeface="ＭＳ Ｐゴシック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1628775"/>
          <a:ext cx="8351838" cy="512127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75919"/>
                <a:gridCol w="4175919"/>
              </a:tblGrid>
              <a:tr h="5121275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Entry requirement: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PE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or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SE level; HE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24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Pre-service and/or in-service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training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Arial"/>
                        </a:rPr>
                        <a:t>→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subject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matter and pedagogical matter expertise</a:t>
                      </a:r>
                      <a:endParaRPr lang="en-GB" sz="24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71" marR="6857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Pre-service training entry programmes vary by country: formal university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or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tertiary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training programmes, qualifications at several levels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(university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level or at the workplace), specific teacher training programmes, non-academic work experience.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In service training: CPD through workplace learning, guided internships, trade specific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assessment</a:t>
                      </a:r>
                      <a:endParaRPr lang="en-GB" sz="24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20725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Cambria" panose="02040503050406030204" pitchFamily="18" charset="0"/>
                <a:cs typeface="ＭＳ Ｐゴシック" charset="0"/>
              </a:rPr>
              <a:t>Quality/ examinations</a:t>
            </a:r>
            <a:endParaRPr lang="en-US" dirty="0">
              <a:latin typeface="Cambria" panose="02040503050406030204" pitchFamily="18" charset="0"/>
              <a:ea typeface="+mj-ea"/>
              <a:cs typeface="ＭＳ Ｐゴシック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2205038"/>
          <a:ext cx="7777164" cy="424815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88582"/>
                <a:gridCol w="3888582"/>
              </a:tblGrid>
              <a:tr h="424815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International, regional and national assessments (formative and/or summative) according to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nationally agreed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standards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Arial"/>
                        </a:rPr>
                        <a:t>→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in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language, math, science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(often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regulating transition to the next education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level)</a:t>
                      </a:r>
                      <a:endParaRPr lang="en-GB" sz="24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Agreed standards for VET outputs and assessments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Accreditation of VET structures and staff Qualifications 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frameworks</a:t>
                      </a:r>
                      <a:endParaRPr lang="en-GB" sz="24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504825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Cambria" panose="02040503050406030204" pitchFamily="18" charset="0"/>
                <a:cs typeface="ＭＳ Ｐゴシック" charset="0"/>
              </a:rPr>
              <a:t>Challenges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850" y="1773238"/>
          <a:ext cx="8496300" cy="4754879"/>
        </p:xfrm>
        <a:graphic>
          <a:graphicData uri="http://schemas.openxmlformats.org/drawingml/2006/table">
            <a:tbl>
              <a:tblPr/>
              <a:tblGrid>
                <a:gridCol w="4248150"/>
                <a:gridCol w="4248150"/>
              </a:tblGrid>
              <a:tr h="4754563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Access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Completion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Quality (learning outcomes, teacher competence)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Equity (marginalised, </a:t>
                      </a:r>
                      <a:r>
                        <a:rPr kumimoji="0" lang="ja-JP" alt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“</a:t>
                      </a: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hard-to-reach</a:t>
                      </a:r>
                      <a:r>
                        <a:rPr kumimoji="0" lang="ja-JP" alt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”</a:t>
                      </a: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) 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Fragile and conflict affected environments!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Capacity of education system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Transition to next level</a:t>
                      </a:r>
                    </a:p>
                  </a:txBody>
                  <a:tcPr marL="68563" marR="68563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Access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Relevance to the world of work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Bad image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Informal economy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Rapid changes in labour-market needs (obsolescence of skills and qualifications)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Urbanisation, rural exodus, migration</a:t>
                      </a: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0"/>
                        <a:buChar char=""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Transition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MS PGothic" charset="0"/>
                        <a:cs typeface="MS PGothic" charset="0"/>
                      </a:endParaRPr>
                    </a:p>
                    <a:p>
                      <a:pPr marL="342900" marR="0" lvl="0" indent="-34290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charset="0"/>
                          <a:ea typeface="MS PGothic" charset="0"/>
                          <a:cs typeface="MS PGothic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charset="0"/>
                        <a:ea typeface="Cambria" charset="0"/>
                        <a:cs typeface="Times New Roman" charset="0"/>
                      </a:endParaRPr>
                    </a:p>
                  </a:txBody>
                  <a:tcPr marL="68563" marR="68563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04825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latin typeface="Cambria" panose="02040503050406030204" pitchFamily="18" charset="0"/>
                <a:cs typeface="ＭＳ Ｐゴシック" charset="0"/>
              </a:rPr>
              <a:t>Opportunities to build on the linkages:</a:t>
            </a:r>
            <a:endParaRPr lang="en-GB" dirty="0">
              <a:latin typeface="Cambria" panose="02040503050406030204" pitchFamily="18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844675"/>
            <a:ext cx="8424863" cy="4537075"/>
          </a:xfrm>
        </p:spPr>
        <p:txBody>
          <a:bodyPr/>
          <a:lstStyle/>
          <a:p>
            <a:pPr marL="0" indent="0" defTabSz="457200" eaLnBrk="1" hangingPunct="1"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- SGD 4: </a:t>
            </a:r>
            <a:r>
              <a:rPr lang="ja-JP" alt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“</a:t>
            </a: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Ensure inclusive and equitable quality education and promote life-long learning opportunities for All"</a:t>
            </a:r>
          </a:p>
          <a:p>
            <a:pPr marL="0" indent="0" defTabSz="457200" eaLnBrk="1" hangingPunct="1"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- Literacy programs with vocational    </a:t>
            </a:r>
            <a:b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</a:b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   content</a:t>
            </a:r>
          </a:p>
          <a:p>
            <a:pPr marL="0" indent="0" defTabSz="457200" eaLnBrk="1" hangingPunct="1"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- Career guidance (incl. workplace practice, internships)</a:t>
            </a:r>
          </a:p>
          <a:p>
            <a:pPr marL="0" indent="0" defTabSz="457200" eaLnBrk="1" hangingPunct="1"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- Basic skills at PE-level (Malawi)</a:t>
            </a:r>
          </a:p>
          <a:p>
            <a:pPr marL="0" indent="0" defTabSz="457200" eaLnBrk="1" hangingPunct="1"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- Modular Employable Skills (India)</a:t>
            </a:r>
          </a:p>
          <a:p>
            <a:pPr marL="0" indent="0" defTabSz="457200" eaLnBrk="1" hangingPunct="1"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latin typeface="Cambria" charset="0"/>
                <a:ea typeface="MS PGothic" charset="0"/>
              </a:rPr>
              <a:t>- Expansion of Post-Secondary VET (Albania)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508</Words>
  <Application>Microsoft Macintosh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Slide_Master</vt:lpstr>
      <vt:lpstr>Links between general education and VET</vt:lpstr>
      <vt:lpstr>Frameworks</vt:lpstr>
      <vt:lpstr>Stakeholders</vt:lpstr>
      <vt:lpstr>Financing</vt:lpstr>
      <vt:lpstr>Teacher training and competence </vt:lpstr>
      <vt:lpstr>Quality/ examinations</vt:lpstr>
      <vt:lpstr>Challenges</vt:lpstr>
      <vt:lpstr>Opportunities to build on the linkages: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Links between general education and VET</dc:title>
  <dc:creator>Christine Wallace</dc:creator>
  <cp:lastModifiedBy>Christine Wallace</cp:lastModifiedBy>
  <cp:revision>1</cp:revision>
  <dcterms:created xsi:type="dcterms:W3CDTF">2015-10-30T14:41:02Z</dcterms:created>
  <dcterms:modified xsi:type="dcterms:W3CDTF">2015-10-30T14:35:32Z</dcterms:modified>
</cp:coreProperties>
</file>