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tags/tag1.xml" ContentType="application/vnd.openxmlformats-officedocument.presentationml.tags+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4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4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4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4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9"/>
  </p:notesMasterIdLst>
  <p:handoutMasterIdLst>
    <p:handoutMasterId r:id="rId220"/>
  </p:handoutMasterIdLst>
  <p:sldIdLst>
    <p:sldId id="258" r:id="rId5"/>
    <p:sldId id="359" r:id="rId6"/>
    <p:sldId id="257" r:id="rId7"/>
    <p:sldId id="1471" r:id="rId8"/>
    <p:sldId id="1020" r:id="rId9"/>
    <p:sldId id="331" r:id="rId10"/>
    <p:sldId id="950" r:id="rId11"/>
    <p:sldId id="330" r:id="rId12"/>
    <p:sldId id="285" r:id="rId13"/>
    <p:sldId id="263" r:id="rId14"/>
    <p:sldId id="340" r:id="rId15"/>
    <p:sldId id="362" r:id="rId16"/>
    <p:sldId id="343" r:id="rId17"/>
    <p:sldId id="350" r:id="rId18"/>
    <p:sldId id="351" r:id="rId19"/>
    <p:sldId id="344" r:id="rId20"/>
    <p:sldId id="303" r:id="rId21"/>
    <p:sldId id="943" r:id="rId22"/>
    <p:sldId id="337" r:id="rId23"/>
    <p:sldId id="358" r:id="rId24"/>
    <p:sldId id="1016" r:id="rId25"/>
    <p:sldId id="1015" r:id="rId26"/>
    <p:sldId id="1022" r:id="rId27"/>
    <p:sldId id="1023" r:id="rId28"/>
    <p:sldId id="952" r:id="rId29"/>
    <p:sldId id="1066" r:id="rId30"/>
    <p:sldId id="1004" r:id="rId31"/>
    <p:sldId id="495" r:id="rId32"/>
    <p:sldId id="496" r:id="rId33"/>
    <p:sldId id="1470" r:id="rId34"/>
    <p:sldId id="1014" r:id="rId35"/>
    <p:sldId id="1060" r:id="rId36"/>
    <p:sldId id="1465" r:id="rId37"/>
    <p:sldId id="1466" r:id="rId38"/>
    <p:sldId id="1463" r:id="rId39"/>
    <p:sldId id="1468" r:id="rId40"/>
    <p:sldId id="1464" r:id="rId41"/>
    <p:sldId id="1469" r:id="rId42"/>
    <p:sldId id="1058" r:id="rId43"/>
    <p:sldId id="1063" r:id="rId44"/>
    <p:sldId id="1013" r:id="rId45"/>
    <p:sldId id="951" r:id="rId46"/>
    <p:sldId id="405" r:id="rId47"/>
    <p:sldId id="406" r:id="rId48"/>
    <p:sldId id="407" r:id="rId49"/>
    <p:sldId id="408" r:id="rId50"/>
    <p:sldId id="1019" r:id="rId51"/>
    <p:sldId id="410" r:id="rId52"/>
    <p:sldId id="411" r:id="rId53"/>
    <p:sldId id="412" r:id="rId54"/>
    <p:sldId id="413" r:id="rId55"/>
    <p:sldId id="415" r:id="rId56"/>
    <p:sldId id="416" r:id="rId57"/>
    <p:sldId id="417" r:id="rId58"/>
    <p:sldId id="320" r:id="rId59"/>
    <p:sldId id="1472" r:id="rId60"/>
    <p:sldId id="393" r:id="rId61"/>
    <p:sldId id="1064" r:id="rId62"/>
    <p:sldId id="306" r:id="rId63"/>
    <p:sldId id="1010" r:id="rId64"/>
    <p:sldId id="309" r:id="rId65"/>
    <p:sldId id="310" r:id="rId66"/>
    <p:sldId id="311" r:id="rId67"/>
    <p:sldId id="1011" r:id="rId68"/>
    <p:sldId id="313" r:id="rId69"/>
    <p:sldId id="1017" r:id="rId70"/>
    <p:sldId id="1021" r:id="rId71"/>
    <p:sldId id="314" r:id="rId72"/>
    <p:sldId id="1061" r:id="rId73"/>
    <p:sldId id="1008" r:id="rId74"/>
    <p:sldId id="1012" r:id="rId75"/>
    <p:sldId id="1062" r:id="rId76"/>
    <p:sldId id="326" r:id="rId77"/>
    <p:sldId id="1473" r:id="rId78"/>
    <p:sldId id="329" r:id="rId79"/>
    <p:sldId id="394" r:id="rId80"/>
    <p:sldId id="346" r:id="rId81"/>
    <p:sldId id="1031" r:id="rId82"/>
    <p:sldId id="1059" r:id="rId83"/>
    <p:sldId id="347" r:id="rId84"/>
    <p:sldId id="1037" r:id="rId85"/>
    <p:sldId id="1038" r:id="rId86"/>
    <p:sldId id="1474" r:id="rId87"/>
    <p:sldId id="277" r:id="rId88"/>
    <p:sldId id="1475" r:id="rId89"/>
    <p:sldId id="352" r:id="rId90"/>
    <p:sldId id="1040" r:id="rId91"/>
    <p:sldId id="341" r:id="rId92"/>
    <p:sldId id="1476" r:id="rId93"/>
    <p:sldId id="327" r:id="rId94"/>
    <p:sldId id="1041" r:id="rId95"/>
    <p:sldId id="396" r:id="rId96"/>
    <p:sldId id="328" r:id="rId97"/>
    <p:sldId id="348" r:id="rId98"/>
    <p:sldId id="1042" r:id="rId99"/>
    <p:sldId id="1032" r:id="rId100"/>
    <p:sldId id="1043" r:id="rId101"/>
    <p:sldId id="295" r:id="rId102"/>
    <p:sldId id="1065" r:id="rId103"/>
    <p:sldId id="1477" r:id="rId104"/>
    <p:sldId id="1067" r:id="rId105"/>
    <p:sldId id="1068" r:id="rId106"/>
    <p:sldId id="1069" r:id="rId107"/>
    <p:sldId id="1044" r:id="rId108"/>
    <p:sldId id="319" r:id="rId109"/>
    <p:sldId id="1045" r:id="rId110"/>
    <p:sldId id="1046" r:id="rId111"/>
    <p:sldId id="357" r:id="rId112"/>
    <p:sldId id="1478" r:id="rId113"/>
    <p:sldId id="1047" r:id="rId114"/>
    <p:sldId id="1048" r:id="rId115"/>
    <p:sldId id="1053" r:id="rId116"/>
    <p:sldId id="1050" r:id="rId117"/>
    <p:sldId id="315" r:id="rId118"/>
    <p:sldId id="312" r:id="rId119"/>
    <p:sldId id="1030" r:id="rId120"/>
    <p:sldId id="392" r:id="rId121"/>
    <p:sldId id="946" r:id="rId122"/>
    <p:sldId id="335" r:id="rId123"/>
    <p:sldId id="1479" r:id="rId124"/>
    <p:sldId id="1480" r:id="rId125"/>
    <p:sldId id="1055" r:id="rId126"/>
    <p:sldId id="1481" r:id="rId127"/>
    <p:sldId id="1034" r:id="rId128"/>
    <p:sldId id="1051" r:id="rId129"/>
    <p:sldId id="402" r:id="rId130"/>
    <p:sldId id="336" r:id="rId131"/>
    <p:sldId id="403" r:id="rId132"/>
    <p:sldId id="1036" r:id="rId133"/>
    <p:sldId id="1052" r:id="rId134"/>
    <p:sldId id="1482" r:id="rId135"/>
    <p:sldId id="1054" r:id="rId136"/>
    <p:sldId id="991" r:id="rId137"/>
    <p:sldId id="1025" r:id="rId138"/>
    <p:sldId id="1029" r:id="rId139"/>
    <p:sldId id="1028" r:id="rId140"/>
    <p:sldId id="1026" r:id="rId141"/>
    <p:sldId id="1027" r:id="rId142"/>
    <p:sldId id="1483" r:id="rId143"/>
    <p:sldId id="1484" r:id="rId144"/>
    <p:sldId id="1485" r:id="rId145"/>
    <p:sldId id="1486" r:id="rId146"/>
    <p:sldId id="318" r:id="rId147"/>
    <p:sldId id="1487" r:id="rId148"/>
    <p:sldId id="1488" r:id="rId149"/>
    <p:sldId id="317" r:id="rId150"/>
    <p:sldId id="322" r:id="rId151"/>
    <p:sldId id="924" r:id="rId152"/>
    <p:sldId id="321" r:id="rId153"/>
    <p:sldId id="282" r:id="rId154"/>
    <p:sldId id="1489" r:id="rId155"/>
    <p:sldId id="259" r:id="rId156"/>
    <p:sldId id="288" r:id="rId157"/>
    <p:sldId id="499" r:id="rId158"/>
    <p:sldId id="949" r:id="rId159"/>
    <p:sldId id="500" r:id="rId160"/>
    <p:sldId id="501" r:id="rId161"/>
    <p:sldId id="502" r:id="rId162"/>
    <p:sldId id="301" r:id="rId163"/>
    <p:sldId id="291" r:id="rId164"/>
    <p:sldId id="300" r:id="rId165"/>
    <p:sldId id="298" r:id="rId166"/>
    <p:sldId id="353" r:id="rId167"/>
    <p:sldId id="1490" r:id="rId168"/>
    <p:sldId id="1491" r:id="rId169"/>
    <p:sldId id="1492" r:id="rId170"/>
    <p:sldId id="937" r:id="rId171"/>
    <p:sldId id="260" r:id="rId172"/>
    <p:sldId id="940" r:id="rId173"/>
    <p:sldId id="941" r:id="rId174"/>
    <p:sldId id="1493" r:id="rId175"/>
    <p:sldId id="268" r:id="rId176"/>
    <p:sldId id="945" r:id="rId177"/>
    <p:sldId id="1494" r:id="rId178"/>
    <p:sldId id="1233" r:id="rId179"/>
    <p:sldId id="1495" r:id="rId180"/>
    <p:sldId id="1234" r:id="rId181"/>
    <p:sldId id="1235" r:id="rId182"/>
    <p:sldId id="1221" r:id="rId183"/>
    <p:sldId id="1222" r:id="rId184"/>
    <p:sldId id="1496" r:id="rId185"/>
    <p:sldId id="1223" r:id="rId186"/>
    <p:sldId id="1224" r:id="rId187"/>
    <p:sldId id="308" r:id="rId188"/>
    <p:sldId id="1497" r:id="rId189"/>
    <p:sldId id="1498" r:id="rId190"/>
    <p:sldId id="1499" r:id="rId191"/>
    <p:sldId id="1500" r:id="rId192"/>
    <p:sldId id="316" r:id="rId193"/>
    <p:sldId id="1225" r:id="rId194"/>
    <p:sldId id="1501" r:id="rId195"/>
    <p:sldId id="1502" r:id="rId196"/>
    <p:sldId id="1226" r:id="rId197"/>
    <p:sldId id="1227" r:id="rId198"/>
    <p:sldId id="324" r:id="rId199"/>
    <p:sldId id="1503" r:id="rId200"/>
    <p:sldId id="1237" r:id="rId201"/>
    <p:sldId id="1232" r:id="rId202"/>
    <p:sldId id="1236" r:id="rId203"/>
    <p:sldId id="1228" r:id="rId204"/>
    <p:sldId id="265" r:id="rId205"/>
    <p:sldId id="266" r:id="rId206"/>
    <p:sldId id="267" r:id="rId207"/>
    <p:sldId id="1504" r:id="rId208"/>
    <p:sldId id="269" r:id="rId209"/>
    <p:sldId id="270" r:id="rId210"/>
    <p:sldId id="271" r:id="rId211"/>
    <p:sldId id="272" r:id="rId212"/>
    <p:sldId id="262" r:id="rId213"/>
    <p:sldId id="1143" r:id="rId214"/>
    <p:sldId id="264" r:id="rId215"/>
    <p:sldId id="1238" r:id="rId216"/>
    <p:sldId id="274" r:id="rId217"/>
    <p:sldId id="284" r:id="rId2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76777" autoAdjust="0"/>
  </p:normalViewPr>
  <p:slideViewPr>
    <p:cSldViewPr snapToGrid="0">
      <p:cViewPr varScale="1">
        <p:scale>
          <a:sx n="50" d="100"/>
          <a:sy n="50" d="100"/>
        </p:scale>
        <p:origin x="752" y="40"/>
      </p:cViewPr>
      <p:guideLst>
        <p:guide orient="horz" pos="2092"/>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8" d="100"/>
          <a:sy n="78" d="100"/>
        </p:scale>
        <p:origin x="3978" y="11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notesMaster" Target="notesMasters/notesMaster1.xml"/><Relationship Id="rId3" Type="http://schemas.openxmlformats.org/officeDocument/2006/relationships/customXml" Target="../customXml/item3.xml"/><Relationship Id="rId214" Type="http://schemas.openxmlformats.org/officeDocument/2006/relationships/slide" Target="slides/slide210.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presProps" Target="presProps.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viewProps" Target="viewProp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theme" Target="theme/theme1.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tableStyles" Target="tableStyles.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0C274-3CBD-4AC5-8621-F6B8BA2EE53B}" type="doc">
      <dgm:prSet loTypeId="urn:microsoft.com/office/officeart/2005/8/layout/cycle3" loCatId="cycle" qsTypeId="urn:microsoft.com/office/officeart/2005/8/quickstyle/3d2" qsCatId="3D" csTypeId="urn:microsoft.com/office/officeart/2005/8/colors/colorful4" csCatId="colorful" phldr="1"/>
      <dgm:spPr/>
    </dgm:pt>
    <dgm:pt modelId="{04ACBE61-F46D-43E4-8F9E-6FB73986F8C4}">
      <dgm:prSet phldrT="[Text]"/>
      <dgm:spPr>
        <a:solidFill>
          <a:srgbClr val="3E6FD2"/>
        </a:solidFill>
      </dgm:spPr>
      <dgm:t>
        <a:bodyPr/>
        <a:lstStyle/>
        <a:p>
          <a:r>
            <a:rPr lang="en-GB" dirty="0"/>
            <a:t>1 policy design &amp; review</a:t>
          </a:r>
          <a:endParaRPr lang="en-US" dirty="0"/>
        </a:p>
      </dgm:t>
    </dgm:pt>
    <dgm:pt modelId="{E2C58F62-D997-45CC-A657-6D3D11C1ED52}" type="parTrans" cxnId="{A93476B2-FF0F-4014-8282-E7760B4DAC7B}">
      <dgm:prSet/>
      <dgm:spPr/>
      <dgm:t>
        <a:bodyPr/>
        <a:lstStyle/>
        <a:p>
          <a:endParaRPr lang="en-US"/>
        </a:p>
      </dgm:t>
    </dgm:pt>
    <dgm:pt modelId="{E82F7126-DBBD-4A75-B3FC-6C464A80729F}" type="sibTrans" cxnId="{A93476B2-FF0F-4014-8282-E7760B4DAC7B}">
      <dgm:prSet/>
      <dgm:spPr>
        <a:gradFill rotWithShape="0">
          <a:gsLst>
            <a:gs pos="5600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gradFill>
      </dgm:spPr>
      <dgm:t>
        <a:bodyPr/>
        <a:lstStyle/>
        <a:p>
          <a:endParaRPr lang="en-US"/>
        </a:p>
      </dgm:t>
    </dgm:pt>
    <dgm:pt modelId="{96963D7B-F96C-4BAF-BD00-2C2124C782FA}">
      <dgm:prSet phldrT="[Text]"/>
      <dgm:spPr>
        <a:solidFill>
          <a:srgbClr val="3E6FD2"/>
        </a:solidFill>
      </dgm:spPr>
      <dgm:t>
        <a:bodyPr/>
        <a:lstStyle/>
        <a:p>
          <a:r>
            <a:rPr lang="en-GB" dirty="0"/>
            <a:t>3 budget Preparation</a:t>
          </a:r>
          <a:endParaRPr lang="en-US" dirty="0"/>
        </a:p>
      </dgm:t>
    </dgm:pt>
    <dgm:pt modelId="{6CE4A550-350F-4D68-A032-EB4EB3C4E745}" type="parTrans" cxnId="{627C21D7-D69F-4B7D-BA7F-C4231C0F3254}">
      <dgm:prSet/>
      <dgm:spPr/>
      <dgm:t>
        <a:bodyPr/>
        <a:lstStyle/>
        <a:p>
          <a:endParaRPr lang="en-US"/>
        </a:p>
      </dgm:t>
    </dgm:pt>
    <dgm:pt modelId="{B54D9F3C-489E-45F3-A1FF-C9972F6AB960}" type="sibTrans" cxnId="{627C21D7-D69F-4B7D-BA7F-C4231C0F3254}">
      <dgm:prSet/>
      <dgm:spPr/>
      <dgm:t>
        <a:bodyPr/>
        <a:lstStyle/>
        <a:p>
          <a:endParaRPr lang="en-US"/>
        </a:p>
      </dgm:t>
    </dgm:pt>
    <dgm:pt modelId="{935811A9-694B-428B-86B9-27C8A70F30A5}">
      <dgm:prSet phldrT="[Text]"/>
      <dgm:spPr>
        <a:solidFill>
          <a:srgbClr val="3E6FD2"/>
        </a:solidFill>
      </dgm:spPr>
      <dgm:t>
        <a:bodyPr/>
        <a:lstStyle/>
        <a:p>
          <a:r>
            <a:rPr lang="en-GB" dirty="0"/>
            <a:t>4 budget Execution</a:t>
          </a:r>
          <a:endParaRPr lang="en-US" dirty="0"/>
        </a:p>
      </dgm:t>
    </dgm:pt>
    <dgm:pt modelId="{A0D697D1-1907-416E-9111-85595B32F1AB}" type="parTrans" cxnId="{1A606B0E-4ED1-48B8-92D6-1FB1AB171919}">
      <dgm:prSet/>
      <dgm:spPr/>
      <dgm:t>
        <a:bodyPr/>
        <a:lstStyle/>
        <a:p>
          <a:endParaRPr lang="en-US"/>
        </a:p>
      </dgm:t>
    </dgm:pt>
    <dgm:pt modelId="{E06E9B97-C1E2-4045-9926-69E77E482B77}" type="sibTrans" cxnId="{1A606B0E-4ED1-48B8-92D6-1FB1AB171919}">
      <dgm:prSet/>
      <dgm:spPr/>
      <dgm:t>
        <a:bodyPr/>
        <a:lstStyle/>
        <a:p>
          <a:endParaRPr lang="en-US"/>
        </a:p>
      </dgm:t>
    </dgm:pt>
    <dgm:pt modelId="{F5B9A151-2835-4D94-A889-522FD9910F44}">
      <dgm:prSet phldrT="[Text]"/>
      <dgm:spPr>
        <a:solidFill>
          <a:srgbClr val="3E6FD2"/>
        </a:solidFill>
        <a:ln>
          <a:solidFill>
            <a:srgbClr val="0F5494"/>
          </a:solidFill>
        </a:ln>
      </dgm:spPr>
      <dgm:t>
        <a:bodyPr/>
        <a:lstStyle/>
        <a:p>
          <a:r>
            <a:rPr lang="en-GB" dirty="0"/>
            <a:t>5 accounting &amp; Reporting</a:t>
          </a:r>
          <a:endParaRPr lang="en-US" dirty="0"/>
        </a:p>
      </dgm:t>
    </dgm:pt>
    <dgm:pt modelId="{E643DD11-1445-4043-AFA8-4CD4BD22AEF9}" type="parTrans" cxnId="{F2CDEB26-44D6-4EAE-8261-ECCA7B26ECA2}">
      <dgm:prSet/>
      <dgm:spPr/>
      <dgm:t>
        <a:bodyPr/>
        <a:lstStyle/>
        <a:p>
          <a:endParaRPr lang="en-US"/>
        </a:p>
      </dgm:t>
    </dgm:pt>
    <dgm:pt modelId="{CF11460A-AEA6-4463-8889-DA2A5F82DF7B}" type="sibTrans" cxnId="{F2CDEB26-44D6-4EAE-8261-ECCA7B26ECA2}">
      <dgm:prSet/>
      <dgm:spPr/>
      <dgm:t>
        <a:bodyPr/>
        <a:lstStyle/>
        <a:p>
          <a:endParaRPr lang="en-US"/>
        </a:p>
      </dgm:t>
    </dgm:pt>
    <dgm:pt modelId="{EF1228B4-9F4F-4713-9295-AF285F61079A}">
      <dgm:prSet phldrT="[Text]"/>
      <dgm:spPr>
        <a:solidFill>
          <a:srgbClr val="3166CF"/>
        </a:solidFill>
      </dgm:spPr>
      <dgm:t>
        <a:bodyPr/>
        <a:lstStyle/>
        <a:p>
          <a:r>
            <a:rPr lang="en-GB" dirty="0"/>
            <a:t>6 external audit &amp; scrutiny</a:t>
          </a:r>
        </a:p>
      </dgm:t>
    </dgm:pt>
    <dgm:pt modelId="{9A4074BF-77FC-417A-BAB0-96E170D1CFCB}" type="parTrans" cxnId="{3CE17A96-BA21-433C-B8B2-AA99BED3863D}">
      <dgm:prSet/>
      <dgm:spPr/>
      <dgm:t>
        <a:bodyPr/>
        <a:lstStyle/>
        <a:p>
          <a:endParaRPr lang="en-US"/>
        </a:p>
      </dgm:t>
    </dgm:pt>
    <dgm:pt modelId="{EA455501-D8F1-43FA-8BE3-A0F60DDC6053}" type="sibTrans" cxnId="{3CE17A96-BA21-433C-B8B2-AA99BED3863D}">
      <dgm:prSet/>
      <dgm:spPr/>
      <dgm:t>
        <a:bodyPr/>
        <a:lstStyle/>
        <a:p>
          <a:endParaRPr lang="en-US"/>
        </a:p>
      </dgm:t>
    </dgm:pt>
    <dgm:pt modelId="{123A39DE-20A2-42E1-8EB4-B6B9FBA5B2E9}">
      <dgm:prSet phldrT="[Text]"/>
      <dgm:spPr>
        <a:solidFill>
          <a:srgbClr val="3E6FD2"/>
        </a:solidFill>
        <a:ln>
          <a:solidFill>
            <a:srgbClr val="0F5494"/>
          </a:solidFill>
        </a:ln>
      </dgm:spPr>
      <dgm:t>
        <a:bodyPr/>
        <a:lstStyle/>
        <a:p>
          <a:r>
            <a:rPr lang="en-GB" dirty="0"/>
            <a:t>2 strategic Planning</a:t>
          </a:r>
          <a:endParaRPr lang="en-US" dirty="0"/>
        </a:p>
      </dgm:t>
    </dgm:pt>
    <dgm:pt modelId="{11F6533D-BE28-4842-BBB6-A12E7F8C38B0}" type="parTrans" cxnId="{9BE6FB43-D0EA-4157-9F35-AA1142E381C2}">
      <dgm:prSet/>
      <dgm:spPr/>
      <dgm:t>
        <a:bodyPr/>
        <a:lstStyle/>
        <a:p>
          <a:endParaRPr lang="en-US"/>
        </a:p>
      </dgm:t>
    </dgm:pt>
    <dgm:pt modelId="{B849948B-33FA-4D15-9063-32758E151140}" type="sibTrans" cxnId="{9BE6FB43-D0EA-4157-9F35-AA1142E381C2}">
      <dgm:prSet/>
      <dgm:spPr/>
      <dgm:t>
        <a:bodyPr/>
        <a:lstStyle/>
        <a:p>
          <a:endParaRPr lang="en-US"/>
        </a:p>
      </dgm:t>
    </dgm:pt>
    <dgm:pt modelId="{D54DC876-820A-427D-A97E-00638C4453B2}" type="pres">
      <dgm:prSet presAssocID="{B580C274-3CBD-4AC5-8621-F6B8BA2EE53B}" presName="Name0" presStyleCnt="0">
        <dgm:presLayoutVars>
          <dgm:dir/>
          <dgm:resizeHandles val="exact"/>
        </dgm:presLayoutVars>
      </dgm:prSet>
      <dgm:spPr/>
    </dgm:pt>
    <dgm:pt modelId="{4BC1EB7D-86C3-4CAB-9141-A5EF32FBE8B9}" type="pres">
      <dgm:prSet presAssocID="{B580C274-3CBD-4AC5-8621-F6B8BA2EE53B}" presName="cycle" presStyleCnt="0"/>
      <dgm:spPr/>
    </dgm:pt>
    <dgm:pt modelId="{FED85AF2-E736-44DF-8567-0E1C28AA414F}" type="pres">
      <dgm:prSet presAssocID="{04ACBE61-F46D-43E4-8F9E-6FB73986F8C4}" presName="nodeFirstNode" presStyleLbl="node1" presStyleIdx="0" presStyleCnt="6">
        <dgm:presLayoutVars>
          <dgm:bulletEnabled val="1"/>
        </dgm:presLayoutVars>
      </dgm:prSet>
      <dgm:spPr/>
    </dgm:pt>
    <dgm:pt modelId="{94E74A53-02BB-4A87-941B-D1F4B9F0F1E0}" type="pres">
      <dgm:prSet presAssocID="{E82F7126-DBBD-4A75-B3FC-6C464A80729F}" presName="sibTransFirstNode" presStyleLbl="bgShp" presStyleIdx="0" presStyleCnt="1"/>
      <dgm:spPr/>
    </dgm:pt>
    <dgm:pt modelId="{62EFD92F-BF48-496C-B159-5EA66A0496E3}" type="pres">
      <dgm:prSet presAssocID="{123A39DE-20A2-42E1-8EB4-B6B9FBA5B2E9}" presName="nodeFollowingNodes" presStyleLbl="node1" presStyleIdx="1" presStyleCnt="6">
        <dgm:presLayoutVars>
          <dgm:bulletEnabled val="1"/>
        </dgm:presLayoutVars>
      </dgm:prSet>
      <dgm:spPr/>
    </dgm:pt>
    <dgm:pt modelId="{ADDFE904-8168-4F2F-B32D-E18DFD83C449}" type="pres">
      <dgm:prSet presAssocID="{96963D7B-F96C-4BAF-BD00-2C2124C782FA}" presName="nodeFollowingNodes" presStyleLbl="node1" presStyleIdx="2" presStyleCnt="6">
        <dgm:presLayoutVars>
          <dgm:bulletEnabled val="1"/>
        </dgm:presLayoutVars>
      </dgm:prSet>
      <dgm:spPr/>
    </dgm:pt>
    <dgm:pt modelId="{37BF9DE5-E902-4560-A38B-C17A3C85A681}" type="pres">
      <dgm:prSet presAssocID="{935811A9-694B-428B-86B9-27C8A70F30A5}" presName="nodeFollowingNodes" presStyleLbl="node1" presStyleIdx="3" presStyleCnt="6">
        <dgm:presLayoutVars>
          <dgm:bulletEnabled val="1"/>
        </dgm:presLayoutVars>
      </dgm:prSet>
      <dgm:spPr/>
    </dgm:pt>
    <dgm:pt modelId="{9FCA0B59-D199-4D50-8B1A-F7724183087E}" type="pres">
      <dgm:prSet presAssocID="{F5B9A151-2835-4D94-A889-522FD9910F44}" presName="nodeFollowingNodes" presStyleLbl="node1" presStyleIdx="4" presStyleCnt="6">
        <dgm:presLayoutVars>
          <dgm:bulletEnabled val="1"/>
        </dgm:presLayoutVars>
      </dgm:prSet>
      <dgm:spPr/>
    </dgm:pt>
    <dgm:pt modelId="{D33EB3C0-9463-4737-89B5-12B7A0741F53}" type="pres">
      <dgm:prSet presAssocID="{EF1228B4-9F4F-4713-9295-AF285F61079A}" presName="nodeFollowingNodes" presStyleLbl="node1" presStyleIdx="5" presStyleCnt="6">
        <dgm:presLayoutVars>
          <dgm:bulletEnabled val="1"/>
        </dgm:presLayoutVars>
      </dgm:prSet>
      <dgm:spPr/>
    </dgm:pt>
  </dgm:ptLst>
  <dgm:cxnLst>
    <dgm:cxn modelId="{1A606B0E-4ED1-48B8-92D6-1FB1AB171919}" srcId="{B580C274-3CBD-4AC5-8621-F6B8BA2EE53B}" destId="{935811A9-694B-428B-86B9-27C8A70F30A5}" srcOrd="3" destOrd="0" parTransId="{A0D697D1-1907-416E-9111-85595B32F1AB}" sibTransId="{E06E9B97-C1E2-4045-9926-69E77E482B77}"/>
    <dgm:cxn modelId="{64714C1A-64AA-4B95-8E64-D0B8FA64E35F}" type="presOf" srcId="{96963D7B-F96C-4BAF-BD00-2C2124C782FA}" destId="{ADDFE904-8168-4F2F-B32D-E18DFD83C449}" srcOrd="0" destOrd="0" presId="urn:microsoft.com/office/officeart/2005/8/layout/cycle3"/>
    <dgm:cxn modelId="{F2CDEB26-44D6-4EAE-8261-ECCA7B26ECA2}" srcId="{B580C274-3CBD-4AC5-8621-F6B8BA2EE53B}" destId="{F5B9A151-2835-4D94-A889-522FD9910F44}" srcOrd="4" destOrd="0" parTransId="{E643DD11-1445-4043-AFA8-4CD4BD22AEF9}" sibTransId="{CF11460A-AEA6-4463-8889-DA2A5F82DF7B}"/>
    <dgm:cxn modelId="{C87C2838-2EA7-4050-8497-B0A90674FB18}" type="presOf" srcId="{935811A9-694B-428B-86B9-27C8A70F30A5}" destId="{37BF9DE5-E902-4560-A38B-C17A3C85A681}" srcOrd="0" destOrd="0" presId="urn:microsoft.com/office/officeart/2005/8/layout/cycle3"/>
    <dgm:cxn modelId="{C99BA739-6076-4F21-A40E-F1E98F6474ED}" type="presOf" srcId="{04ACBE61-F46D-43E4-8F9E-6FB73986F8C4}" destId="{FED85AF2-E736-44DF-8567-0E1C28AA414F}" srcOrd="0" destOrd="0" presId="urn:microsoft.com/office/officeart/2005/8/layout/cycle3"/>
    <dgm:cxn modelId="{9BE6FB43-D0EA-4157-9F35-AA1142E381C2}" srcId="{B580C274-3CBD-4AC5-8621-F6B8BA2EE53B}" destId="{123A39DE-20A2-42E1-8EB4-B6B9FBA5B2E9}" srcOrd="1" destOrd="0" parTransId="{11F6533D-BE28-4842-BBB6-A12E7F8C38B0}" sibTransId="{B849948B-33FA-4D15-9063-32758E151140}"/>
    <dgm:cxn modelId="{3CE17A96-BA21-433C-B8B2-AA99BED3863D}" srcId="{B580C274-3CBD-4AC5-8621-F6B8BA2EE53B}" destId="{EF1228B4-9F4F-4713-9295-AF285F61079A}" srcOrd="5" destOrd="0" parTransId="{9A4074BF-77FC-417A-BAB0-96E170D1CFCB}" sibTransId="{EA455501-D8F1-43FA-8BE3-A0F60DDC6053}"/>
    <dgm:cxn modelId="{2B82C4B1-1C3A-43D7-A8A4-98E4D58364C9}" type="presOf" srcId="{F5B9A151-2835-4D94-A889-522FD9910F44}" destId="{9FCA0B59-D199-4D50-8B1A-F7724183087E}" srcOrd="0" destOrd="0" presId="urn:microsoft.com/office/officeart/2005/8/layout/cycle3"/>
    <dgm:cxn modelId="{A93476B2-FF0F-4014-8282-E7760B4DAC7B}" srcId="{B580C274-3CBD-4AC5-8621-F6B8BA2EE53B}" destId="{04ACBE61-F46D-43E4-8F9E-6FB73986F8C4}" srcOrd="0" destOrd="0" parTransId="{E2C58F62-D997-45CC-A657-6D3D11C1ED52}" sibTransId="{E82F7126-DBBD-4A75-B3FC-6C464A80729F}"/>
    <dgm:cxn modelId="{F20B27BC-002F-4510-92C0-A3D041728605}" type="presOf" srcId="{E82F7126-DBBD-4A75-B3FC-6C464A80729F}" destId="{94E74A53-02BB-4A87-941B-D1F4B9F0F1E0}" srcOrd="0" destOrd="0" presId="urn:microsoft.com/office/officeart/2005/8/layout/cycle3"/>
    <dgm:cxn modelId="{1FC20ECA-C3EB-4B00-AA87-76E7BC054FBB}" type="presOf" srcId="{EF1228B4-9F4F-4713-9295-AF285F61079A}" destId="{D33EB3C0-9463-4737-89B5-12B7A0741F53}" srcOrd="0" destOrd="0" presId="urn:microsoft.com/office/officeart/2005/8/layout/cycle3"/>
    <dgm:cxn modelId="{8F00ADCC-134A-4C76-B5F6-84FE35A2B1F9}" type="presOf" srcId="{123A39DE-20A2-42E1-8EB4-B6B9FBA5B2E9}" destId="{62EFD92F-BF48-496C-B159-5EA66A0496E3}" srcOrd="0" destOrd="0" presId="urn:microsoft.com/office/officeart/2005/8/layout/cycle3"/>
    <dgm:cxn modelId="{627C21D7-D69F-4B7D-BA7F-C4231C0F3254}" srcId="{B580C274-3CBD-4AC5-8621-F6B8BA2EE53B}" destId="{96963D7B-F96C-4BAF-BD00-2C2124C782FA}" srcOrd="2" destOrd="0" parTransId="{6CE4A550-350F-4D68-A032-EB4EB3C4E745}" sibTransId="{B54D9F3C-489E-45F3-A1FF-C9972F6AB960}"/>
    <dgm:cxn modelId="{F1715DF3-7872-4C3E-86CC-3A41B458052F}" type="presOf" srcId="{B580C274-3CBD-4AC5-8621-F6B8BA2EE53B}" destId="{D54DC876-820A-427D-A97E-00638C4453B2}" srcOrd="0" destOrd="0" presId="urn:microsoft.com/office/officeart/2005/8/layout/cycle3"/>
    <dgm:cxn modelId="{0365782E-8D02-49B4-9C09-B77A7ED433B2}" type="presParOf" srcId="{D54DC876-820A-427D-A97E-00638C4453B2}" destId="{4BC1EB7D-86C3-4CAB-9141-A5EF32FBE8B9}" srcOrd="0" destOrd="0" presId="urn:microsoft.com/office/officeart/2005/8/layout/cycle3"/>
    <dgm:cxn modelId="{79F75233-3F64-4468-9F3D-57D983A1E09B}" type="presParOf" srcId="{4BC1EB7D-86C3-4CAB-9141-A5EF32FBE8B9}" destId="{FED85AF2-E736-44DF-8567-0E1C28AA414F}" srcOrd="0" destOrd="0" presId="urn:microsoft.com/office/officeart/2005/8/layout/cycle3"/>
    <dgm:cxn modelId="{924995D2-E656-413A-ABB2-148A83D9148C}" type="presParOf" srcId="{4BC1EB7D-86C3-4CAB-9141-A5EF32FBE8B9}" destId="{94E74A53-02BB-4A87-941B-D1F4B9F0F1E0}" srcOrd="1" destOrd="0" presId="urn:microsoft.com/office/officeart/2005/8/layout/cycle3"/>
    <dgm:cxn modelId="{F22F2978-9240-47A0-A7D4-BA822DD2EBE0}" type="presParOf" srcId="{4BC1EB7D-86C3-4CAB-9141-A5EF32FBE8B9}" destId="{62EFD92F-BF48-496C-B159-5EA66A0496E3}" srcOrd="2" destOrd="0" presId="urn:microsoft.com/office/officeart/2005/8/layout/cycle3"/>
    <dgm:cxn modelId="{4A0A7B71-DBB2-4A33-9942-2946C9C80B11}" type="presParOf" srcId="{4BC1EB7D-86C3-4CAB-9141-A5EF32FBE8B9}" destId="{ADDFE904-8168-4F2F-B32D-E18DFD83C449}" srcOrd="3" destOrd="0" presId="urn:microsoft.com/office/officeart/2005/8/layout/cycle3"/>
    <dgm:cxn modelId="{FC8508D1-0062-4619-9FA2-412DF846E4E8}" type="presParOf" srcId="{4BC1EB7D-86C3-4CAB-9141-A5EF32FBE8B9}" destId="{37BF9DE5-E902-4560-A38B-C17A3C85A681}" srcOrd="4" destOrd="0" presId="urn:microsoft.com/office/officeart/2005/8/layout/cycle3"/>
    <dgm:cxn modelId="{04119360-1720-4BBC-A7FB-39DAEAB28A36}" type="presParOf" srcId="{4BC1EB7D-86C3-4CAB-9141-A5EF32FBE8B9}" destId="{9FCA0B59-D199-4D50-8B1A-F7724183087E}" srcOrd="5" destOrd="0" presId="urn:microsoft.com/office/officeart/2005/8/layout/cycle3"/>
    <dgm:cxn modelId="{152329D8-6C63-47AF-A926-DC1F7EFB4B4F}" type="presParOf" srcId="{4BC1EB7D-86C3-4CAB-9141-A5EF32FBE8B9}" destId="{D33EB3C0-9463-4737-89B5-12B7A0741F53}"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2B8C78-0D6A-4F94-876E-8322F363381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nl-NL"/>
        </a:p>
      </dgm:t>
    </dgm:pt>
    <dgm:pt modelId="{19639ABE-15A7-4697-B351-F5A8ED27B2AE}">
      <dgm:prSet phldrT="[Tekst]"/>
      <dgm:spPr>
        <a:xfrm>
          <a:off x="0" y="2305"/>
          <a:ext cx="2430018" cy="1521488"/>
        </a:xfrm>
        <a:prstGeom prst="roundRect">
          <a:avLst/>
        </a:prstGeom>
        <a:solidFill>
          <a:srgbClr val="003C64">
            <a:lumMod val="90000"/>
            <a:lumOff val="10000"/>
          </a:srgbClr>
        </a:solidFill>
        <a:ln w="25400" cap="flat" cmpd="sng" algn="ctr">
          <a:solidFill>
            <a:srgbClr val="FFFFFF">
              <a:hueOff val="0"/>
              <a:satOff val="0"/>
              <a:lumOff val="0"/>
              <a:alphaOff val="0"/>
            </a:srgbClr>
          </a:solidFill>
          <a:prstDash val="solid"/>
        </a:ln>
        <a:effectLst/>
      </dgm:spPr>
      <dgm:t>
        <a:bodyPr/>
        <a:lstStyle/>
        <a:p>
          <a:pPr>
            <a:buNone/>
          </a:pPr>
          <a:r>
            <a:rPr lang="en-GB" noProof="0" dirty="0">
              <a:solidFill>
                <a:srgbClr val="FFFFFF"/>
              </a:solidFill>
              <a:latin typeface="Arial"/>
              <a:ea typeface="+mn-ea"/>
              <a:cs typeface="+mn-cs"/>
            </a:rPr>
            <a:t>Institution</a:t>
          </a:r>
        </a:p>
      </dgm:t>
    </dgm:pt>
    <dgm:pt modelId="{C0DCAEA3-4F16-480B-AC4A-CD4A58B61F71}" type="parTrans" cxnId="{987F603B-5C4D-4F2C-9B76-80D83A2CDAF1}">
      <dgm:prSet/>
      <dgm:spPr/>
      <dgm:t>
        <a:bodyPr/>
        <a:lstStyle/>
        <a:p>
          <a:endParaRPr lang="nl-NL"/>
        </a:p>
      </dgm:t>
    </dgm:pt>
    <dgm:pt modelId="{D373CEEB-8D64-42D5-81BB-1EC9753C294F}" type="sibTrans" cxnId="{987F603B-5C4D-4F2C-9B76-80D83A2CDAF1}">
      <dgm:prSet/>
      <dgm:spPr/>
      <dgm:t>
        <a:bodyPr/>
        <a:lstStyle/>
        <a:p>
          <a:endParaRPr lang="nl-NL"/>
        </a:p>
      </dgm:t>
    </dgm:pt>
    <dgm:pt modelId="{BAFB450B-37B6-49F7-9AC7-F80D467F5FD2}">
      <dgm:prSet phldrT="[Tekst]" custT="1"/>
      <dgm:spPr>
        <a:xfrm rot="5400000">
          <a:off x="3981439" y="-1396966"/>
          <a:ext cx="1217190" cy="4320032"/>
        </a:xfrm>
        <a:prstGeom prst="round2SameRect">
          <a:avLst/>
        </a:prstGeom>
        <a:solidFill>
          <a:srgbClr val="009696">
            <a:alpha val="90000"/>
            <a:tint val="40000"/>
            <a:hueOff val="0"/>
            <a:satOff val="0"/>
            <a:lumOff val="0"/>
            <a:alphaOff val="0"/>
          </a:srgbClr>
        </a:solidFill>
        <a:ln w="25400" cap="flat" cmpd="sng" algn="ctr">
          <a:solidFill>
            <a:srgbClr val="009696">
              <a:alpha val="90000"/>
              <a:tint val="40000"/>
              <a:hueOff val="0"/>
              <a:satOff val="0"/>
              <a:lumOff val="0"/>
              <a:alphaOff val="0"/>
            </a:srgbClr>
          </a:solidFill>
          <a:prstDash val="solid"/>
        </a:ln>
        <a:effectLst/>
      </dgm:spPr>
      <dgm:t>
        <a:bodyPr/>
        <a:lstStyle/>
        <a:p>
          <a:pPr>
            <a:buChar char="•"/>
          </a:pPr>
          <a:r>
            <a:rPr lang="en-GB" sz="2000" noProof="0" dirty="0">
              <a:solidFill>
                <a:srgbClr val="003C64">
                  <a:hueOff val="0"/>
                  <a:satOff val="0"/>
                  <a:lumOff val="0"/>
                  <a:alphaOff val="0"/>
                </a:srgbClr>
              </a:solidFill>
              <a:latin typeface="Arial"/>
              <a:ea typeface="+mn-ea"/>
              <a:cs typeface="+mn-cs"/>
            </a:rPr>
            <a:t>Laws, regulations, rules</a:t>
          </a:r>
        </a:p>
      </dgm:t>
    </dgm:pt>
    <dgm:pt modelId="{2A4D60CD-A872-4374-87AF-51F9EDBFDAEB}" type="parTrans" cxnId="{E073E9DF-6085-4FBB-8800-F3546D34CEA5}">
      <dgm:prSet/>
      <dgm:spPr/>
      <dgm:t>
        <a:bodyPr/>
        <a:lstStyle/>
        <a:p>
          <a:endParaRPr lang="nl-NL"/>
        </a:p>
      </dgm:t>
    </dgm:pt>
    <dgm:pt modelId="{B5C0468A-97E6-47D0-864E-CC2904A407C4}" type="sibTrans" cxnId="{E073E9DF-6085-4FBB-8800-F3546D34CEA5}">
      <dgm:prSet/>
      <dgm:spPr/>
      <dgm:t>
        <a:bodyPr/>
        <a:lstStyle/>
        <a:p>
          <a:endParaRPr lang="nl-NL"/>
        </a:p>
      </dgm:t>
    </dgm:pt>
    <dgm:pt modelId="{EB11DA74-EF13-4094-9A28-AF269A772472}">
      <dgm:prSet phldrT="[Tekst]"/>
      <dgm:spPr>
        <a:xfrm>
          <a:off x="0" y="1599868"/>
          <a:ext cx="2430018" cy="1521488"/>
        </a:xfrm>
        <a:prstGeom prst="roundRect">
          <a:avLst/>
        </a:prstGeom>
        <a:solidFill>
          <a:srgbClr val="003C64">
            <a:lumMod val="50000"/>
            <a:lumOff val="50000"/>
          </a:srgbClr>
        </a:solidFill>
        <a:ln w="25400" cap="flat" cmpd="sng" algn="ctr">
          <a:solidFill>
            <a:srgbClr val="FFFFFF">
              <a:hueOff val="0"/>
              <a:satOff val="0"/>
              <a:lumOff val="0"/>
              <a:alphaOff val="0"/>
            </a:srgbClr>
          </a:solidFill>
          <a:prstDash val="solid"/>
        </a:ln>
        <a:effectLst/>
      </dgm:spPr>
      <dgm:t>
        <a:bodyPr/>
        <a:lstStyle/>
        <a:p>
          <a:pPr>
            <a:buNone/>
          </a:pPr>
          <a:r>
            <a:rPr lang="en-GB" noProof="0" dirty="0">
              <a:solidFill>
                <a:srgbClr val="FFFFFF"/>
              </a:solidFill>
              <a:latin typeface="Arial"/>
              <a:ea typeface="+mn-ea"/>
              <a:cs typeface="+mn-cs"/>
            </a:rPr>
            <a:t>Organisation</a:t>
          </a:r>
        </a:p>
      </dgm:t>
    </dgm:pt>
    <dgm:pt modelId="{7A5F0EE9-5D52-46D5-9C39-401225F813A0}" type="parTrans" cxnId="{E7A28527-E16C-4999-AC5D-56ADDD317713}">
      <dgm:prSet/>
      <dgm:spPr/>
      <dgm:t>
        <a:bodyPr/>
        <a:lstStyle/>
        <a:p>
          <a:endParaRPr lang="nl-NL"/>
        </a:p>
      </dgm:t>
    </dgm:pt>
    <dgm:pt modelId="{AFA2DBDF-32A5-48B5-A040-F2F4365E96E5}" type="sibTrans" cxnId="{E7A28527-E16C-4999-AC5D-56ADDD317713}">
      <dgm:prSet/>
      <dgm:spPr/>
      <dgm:t>
        <a:bodyPr/>
        <a:lstStyle/>
        <a:p>
          <a:endParaRPr lang="nl-NL"/>
        </a:p>
      </dgm:t>
    </dgm:pt>
    <dgm:pt modelId="{5F90C127-99AE-4314-BC41-4B9C04FE0408}">
      <dgm:prSet phldrT="[Tekst]" custT="1"/>
      <dgm:spPr>
        <a:xfrm rot="5400000">
          <a:off x="3981439" y="200596"/>
          <a:ext cx="1217190" cy="4320032"/>
        </a:xfrm>
        <a:prstGeom prst="round2SameRect">
          <a:avLst/>
        </a:prstGeom>
        <a:solidFill>
          <a:srgbClr val="009696">
            <a:alpha val="90000"/>
            <a:tint val="40000"/>
            <a:hueOff val="0"/>
            <a:satOff val="0"/>
            <a:lumOff val="0"/>
            <a:alphaOff val="0"/>
          </a:srgbClr>
        </a:solidFill>
        <a:ln w="25400" cap="flat" cmpd="sng" algn="ctr">
          <a:solidFill>
            <a:srgbClr val="009696">
              <a:alpha val="90000"/>
              <a:tint val="40000"/>
              <a:hueOff val="0"/>
              <a:satOff val="0"/>
              <a:lumOff val="0"/>
              <a:alphaOff val="0"/>
            </a:srgbClr>
          </a:solidFill>
          <a:prstDash val="solid"/>
        </a:ln>
        <a:effectLst/>
      </dgm:spPr>
      <dgm:t>
        <a:bodyPr/>
        <a:lstStyle/>
        <a:p>
          <a:pPr>
            <a:buChar char="•"/>
          </a:pPr>
          <a:r>
            <a:rPr lang="en-GB" sz="1600" noProof="0" dirty="0">
              <a:solidFill>
                <a:srgbClr val="003C64">
                  <a:hueOff val="0"/>
                  <a:satOff val="0"/>
                  <a:lumOff val="0"/>
                  <a:alphaOff val="0"/>
                </a:srgbClr>
              </a:solidFill>
              <a:latin typeface="Arial"/>
              <a:ea typeface="+mn-ea"/>
              <a:cs typeface="+mn-cs"/>
            </a:rPr>
            <a:t>Capacity to deliver</a:t>
          </a:r>
        </a:p>
      </dgm:t>
    </dgm:pt>
    <dgm:pt modelId="{A51FD7A4-F188-493E-A490-C6E23AB7A918}" type="parTrans" cxnId="{4A9A045F-37F0-456F-971D-8E2BC8F281F3}">
      <dgm:prSet/>
      <dgm:spPr/>
      <dgm:t>
        <a:bodyPr/>
        <a:lstStyle/>
        <a:p>
          <a:endParaRPr lang="nl-NL"/>
        </a:p>
      </dgm:t>
    </dgm:pt>
    <dgm:pt modelId="{6E736C50-4766-42BD-8EE4-73C1A4B3DC1F}" type="sibTrans" cxnId="{4A9A045F-37F0-456F-971D-8E2BC8F281F3}">
      <dgm:prSet/>
      <dgm:spPr/>
      <dgm:t>
        <a:bodyPr/>
        <a:lstStyle/>
        <a:p>
          <a:endParaRPr lang="nl-NL"/>
        </a:p>
      </dgm:t>
    </dgm:pt>
    <dgm:pt modelId="{3EFA0CFE-F0B9-4B66-8C96-EAAD09F094C7}">
      <dgm:prSet phldrT="[Tekst]" custT="1"/>
      <dgm:spPr>
        <a:xfrm rot="5400000">
          <a:off x="3981439" y="200596"/>
          <a:ext cx="1217190" cy="4320032"/>
        </a:xfrm>
        <a:prstGeom prst="round2SameRect">
          <a:avLst/>
        </a:prstGeom>
        <a:solidFill>
          <a:srgbClr val="009696">
            <a:alpha val="90000"/>
            <a:tint val="40000"/>
            <a:hueOff val="0"/>
            <a:satOff val="0"/>
            <a:lumOff val="0"/>
            <a:alphaOff val="0"/>
          </a:srgbClr>
        </a:solidFill>
        <a:ln w="25400" cap="flat" cmpd="sng" algn="ctr">
          <a:solidFill>
            <a:srgbClr val="009696">
              <a:alpha val="90000"/>
              <a:tint val="40000"/>
              <a:hueOff val="0"/>
              <a:satOff val="0"/>
              <a:lumOff val="0"/>
              <a:alphaOff val="0"/>
            </a:srgbClr>
          </a:solidFill>
          <a:prstDash val="solid"/>
        </a:ln>
        <a:effectLst/>
      </dgm:spPr>
      <dgm:t>
        <a:bodyPr/>
        <a:lstStyle/>
        <a:p>
          <a:pPr>
            <a:buChar char="•"/>
          </a:pPr>
          <a:r>
            <a:rPr lang="en-GB" sz="1600" noProof="0" dirty="0">
              <a:solidFill>
                <a:srgbClr val="003C64">
                  <a:hueOff val="0"/>
                  <a:satOff val="0"/>
                  <a:lumOff val="0"/>
                  <a:alphaOff val="0"/>
                </a:srgbClr>
              </a:solidFill>
              <a:latin typeface="Arial"/>
              <a:ea typeface="+mn-ea"/>
              <a:cs typeface="+mn-cs"/>
            </a:rPr>
            <a:t>Conditionalities: financial and human resources, leadership and management</a:t>
          </a:r>
        </a:p>
      </dgm:t>
    </dgm:pt>
    <dgm:pt modelId="{AB53939A-0FC0-4665-AC43-B1063E446998}" type="parTrans" cxnId="{3EDFA0E2-3067-44AF-87B4-07C18933E9BF}">
      <dgm:prSet/>
      <dgm:spPr/>
      <dgm:t>
        <a:bodyPr/>
        <a:lstStyle/>
        <a:p>
          <a:endParaRPr lang="nl-NL"/>
        </a:p>
      </dgm:t>
    </dgm:pt>
    <dgm:pt modelId="{8847476A-64A3-4D17-94D7-9FCE802DC8A7}" type="sibTrans" cxnId="{3EDFA0E2-3067-44AF-87B4-07C18933E9BF}">
      <dgm:prSet/>
      <dgm:spPr/>
      <dgm:t>
        <a:bodyPr/>
        <a:lstStyle/>
        <a:p>
          <a:endParaRPr lang="nl-NL"/>
        </a:p>
      </dgm:t>
    </dgm:pt>
    <dgm:pt modelId="{202F1E10-66D0-45C2-88AE-5530F232A388}">
      <dgm:prSet phldrT="[Tekst]"/>
      <dgm:spPr>
        <a:xfrm>
          <a:off x="0" y="3197431"/>
          <a:ext cx="2430018" cy="1521488"/>
        </a:xfrm>
        <a:prstGeom prst="roundRect">
          <a:avLst/>
        </a:prstGeom>
        <a:solidFill>
          <a:srgbClr val="003C64">
            <a:lumMod val="25000"/>
            <a:lumOff val="75000"/>
          </a:srgbClr>
        </a:solidFill>
        <a:ln w="25400" cap="flat" cmpd="sng" algn="ctr">
          <a:solidFill>
            <a:srgbClr val="FFFFFF">
              <a:hueOff val="0"/>
              <a:satOff val="0"/>
              <a:lumOff val="0"/>
              <a:alphaOff val="0"/>
            </a:srgbClr>
          </a:solidFill>
          <a:prstDash val="solid"/>
        </a:ln>
        <a:effectLst/>
      </dgm:spPr>
      <dgm:t>
        <a:bodyPr/>
        <a:lstStyle/>
        <a:p>
          <a:pPr>
            <a:buNone/>
          </a:pPr>
          <a:r>
            <a:rPr lang="en-GB" noProof="0" dirty="0">
              <a:solidFill>
                <a:srgbClr val="006DB6">
                  <a:lumMod val="50000"/>
                </a:srgbClr>
              </a:solidFill>
              <a:latin typeface="Arial"/>
              <a:ea typeface="+mn-ea"/>
              <a:cs typeface="+mn-cs"/>
            </a:rPr>
            <a:t>Staff</a:t>
          </a:r>
        </a:p>
      </dgm:t>
    </dgm:pt>
    <dgm:pt modelId="{DD23CF15-E215-473B-9F77-BE6F0CDA1EE2}" type="parTrans" cxnId="{FF2FA24B-754D-4104-987A-D51E25C7C2D6}">
      <dgm:prSet/>
      <dgm:spPr/>
      <dgm:t>
        <a:bodyPr/>
        <a:lstStyle/>
        <a:p>
          <a:endParaRPr lang="nl-NL"/>
        </a:p>
      </dgm:t>
    </dgm:pt>
    <dgm:pt modelId="{4C4BF8C4-3629-4AE6-B7B0-C704101DB655}" type="sibTrans" cxnId="{FF2FA24B-754D-4104-987A-D51E25C7C2D6}">
      <dgm:prSet/>
      <dgm:spPr/>
      <dgm:t>
        <a:bodyPr/>
        <a:lstStyle/>
        <a:p>
          <a:endParaRPr lang="nl-NL"/>
        </a:p>
      </dgm:t>
    </dgm:pt>
    <dgm:pt modelId="{E095B266-F312-49D6-B988-90CB337590FB}">
      <dgm:prSet phldrT="[Tekst]" custT="1"/>
      <dgm:spPr>
        <a:xfrm rot="5400000">
          <a:off x="3981439" y="1798159"/>
          <a:ext cx="1217190" cy="4320032"/>
        </a:xfrm>
        <a:prstGeom prst="round2SameRect">
          <a:avLst/>
        </a:prstGeom>
        <a:solidFill>
          <a:srgbClr val="009696">
            <a:alpha val="90000"/>
            <a:tint val="40000"/>
            <a:hueOff val="0"/>
            <a:satOff val="0"/>
            <a:lumOff val="0"/>
            <a:alphaOff val="0"/>
          </a:srgbClr>
        </a:solidFill>
        <a:ln w="25400" cap="flat" cmpd="sng" algn="ctr">
          <a:solidFill>
            <a:srgbClr val="009696">
              <a:alpha val="90000"/>
              <a:tint val="40000"/>
              <a:hueOff val="0"/>
              <a:satOff val="0"/>
              <a:lumOff val="0"/>
              <a:alphaOff val="0"/>
            </a:srgbClr>
          </a:solidFill>
          <a:prstDash val="solid"/>
        </a:ln>
        <a:effectLst/>
      </dgm:spPr>
      <dgm:t>
        <a:bodyPr/>
        <a:lstStyle/>
        <a:p>
          <a:pPr>
            <a:buChar char="•"/>
          </a:pPr>
          <a:r>
            <a:rPr lang="en-GB" sz="2000" noProof="0" dirty="0">
              <a:solidFill>
                <a:srgbClr val="003C64">
                  <a:hueOff val="0"/>
                  <a:satOff val="0"/>
                  <a:lumOff val="0"/>
                  <a:alphaOff val="0"/>
                </a:srgbClr>
              </a:solidFill>
              <a:latin typeface="Arial"/>
              <a:ea typeface="+mn-ea"/>
              <a:cs typeface="+mn-cs"/>
            </a:rPr>
            <a:t>Human capabilities</a:t>
          </a:r>
        </a:p>
      </dgm:t>
    </dgm:pt>
    <dgm:pt modelId="{966EDAE3-08E1-4B56-8C8F-B80BDAB22B3E}" type="parTrans" cxnId="{44CD200B-BDB9-42F6-BFE5-1E6E38418D09}">
      <dgm:prSet/>
      <dgm:spPr/>
      <dgm:t>
        <a:bodyPr/>
        <a:lstStyle/>
        <a:p>
          <a:endParaRPr lang="nl-NL"/>
        </a:p>
      </dgm:t>
    </dgm:pt>
    <dgm:pt modelId="{C2E0413A-89AA-4B30-9166-F51E72E96596}" type="sibTrans" cxnId="{44CD200B-BDB9-42F6-BFE5-1E6E38418D09}">
      <dgm:prSet/>
      <dgm:spPr/>
      <dgm:t>
        <a:bodyPr/>
        <a:lstStyle/>
        <a:p>
          <a:endParaRPr lang="nl-NL"/>
        </a:p>
      </dgm:t>
    </dgm:pt>
    <dgm:pt modelId="{DBBF1E1C-984F-45CC-9319-1C3613BD1D8C}">
      <dgm:prSet phldrT="[Tekst]" custT="1"/>
      <dgm:spPr>
        <a:xfrm rot="5400000">
          <a:off x="3981439" y="1798159"/>
          <a:ext cx="1217190" cy="4320032"/>
        </a:xfrm>
        <a:prstGeom prst="round2SameRect">
          <a:avLst/>
        </a:prstGeom>
        <a:solidFill>
          <a:srgbClr val="009696">
            <a:alpha val="90000"/>
            <a:tint val="40000"/>
            <a:hueOff val="0"/>
            <a:satOff val="0"/>
            <a:lumOff val="0"/>
            <a:alphaOff val="0"/>
          </a:srgbClr>
        </a:solidFill>
        <a:ln w="25400" cap="flat" cmpd="sng" algn="ctr">
          <a:solidFill>
            <a:srgbClr val="009696">
              <a:alpha val="90000"/>
              <a:tint val="40000"/>
              <a:hueOff val="0"/>
              <a:satOff val="0"/>
              <a:lumOff val="0"/>
              <a:alphaOff val="0"/>
            </a:srgbClr>
          </a:solidFill>
          <a:prstDash val="solid"/>
        </a:ln>
        <a:effectLst/>
      </dgm:spPr>
      <dgm:t>
        <a:bodyPr/>
        <a:lstStyle/>
        <a:p>
          <a:pPr>
            <a:buChar char="•"/>
          </a:pPr>
          <a:r>
            <a:rPr lang="en-GB" sz="2000" noProof="0" dirty="0">
              <a:solidFill>
                <a:srgbClr val="003C64">
                  <a:hueOff val="0"/>
                  <a:satOff val="0"/>
                  <a:lumOff val="0"/>
                  <a:alphaOff val="0"/>
                </a:srgbClr>
              </a:solidFill>
              <a:latin typeface="Arial"/>
              <a:ea typeface="+mn-ea"/>
              <a:cs typeface="+mn-cs"/>
            </a:rPr>
            <a:t>Willingness to change</a:t>
          </a:r>
        </a:p>
      </dgm:t>
    </dgm:pt>
    <dgm:pt modelId="{62CBF5DD-7DC4-41F0-AC0E-6ADB2E12B8E9}" type="parTrans" cxnId="{DB3C7D3E-3A90-4EE1-A997-2769AB9FFAFC}">
      <dgm:prSet/>
      <dgm:spPr/>
      <dgm:t>
        <a:bodyPr/>
        <a:lstStyle/>
        <a:p>
          <a:endParaRPr lang="nl-NL"/>
        </a:p>
      </dgm:t>
    </dgm:pt>
    <dgm:pt modelId="{A2598BA0-4515-4880-8DE3-FF4EBAEE6AE4}" type="sibTrans" cxnId="{DB3C7D3E-3A90-4EE1-A997-2769AB9FFAFC}">
      <dgm:prSet/>
      <dgm:spPr/>
      <dgm:t>
        <a:bodyPr/>
        <a:lstStyle/>
        <a:p>
          <a:endParaRPr lang="nl-NL"/>
        </a:p>
      </dgm:t>
    </dgm:pt>
    <dgm:pt modelId="{3255A2B5-60B8-48D4-846A-7D43C503A5A1}">
      <dgm:prSet phldrT="[Tekst]" custT="1"/>
      <dgm:spPr>
        <a:xfrm rot="5400000">
          <a:off x="3981439" y="200596"/>
          <a:ext cx="1217190" cy="4320032"/>
        </a:xfrm>
        <a:prstGeom prst="round2SameRect">
          <a:avLst/>
        </a:prstGeom>
        <a:solidFill>
          <a:srgbClr val="009696">
            <a:alpha val="90000"/>
            <a:tint val="40000"/>
            <a:hueOff val="0"/>
            <a:satOff val="0"/>
            <a:lumOff val="0"/>
            <a:alphaOff val="0"/>
          </a:srgbClr>
        </a:solidFill>
        <a:ln w="25400" cap="flat" cmpd="sng" algn="ctr">
          <a:solidFill>
            <a:srgbClr val="009696">
              <a:alpha val="90000"/>
              <a:tint val="40000"/>
              <a:hueOff val="0"/>
              <a:satOff val="0"/>
              <a:lumOff val="0"/>
              <a:alphaOff val="0"/>
            </a:srgbClr>
          </a:solidFill>
          <a:prstDash val="solid"/>
        </a:ln>
        <a:effectLst/>
      </dgm:spPr>
      <dgm:t>
        <a:bodyPr/>
        <a:lstStyle/>
        <a:p>
          <a:pPr>
            <a:buChar char="•"/>
          </a:pPr>
          <a:r>
            <a:rPr lang="en-GB" sz="1600" noProof="0" dirty="0">
              <a:solidFill>
                <a:srgbClr val="003C64">
                  <a:hueOff val="0"/>
                  <a:satOff val="0"/>
                  <a:lumOff val="0"/>
                  <a:alphaOff val="0"/>
                </a:srgbClr>
              </a:solidFill>
              <a:latin typeface="Arial"/>
              <a:ea typeface="+mn-ea"/>
              <a:cs typeface="+mn-cs"/>
            </a:rPr>
            <a:t>Capacity to plan and renew</a:t>
          </a:r>
        </a:p>
      </dgm:t>
    </dgm:pt>
    <dgm:pt modelId="{D12169F8-8F1F-4885-B81B-972B4166D197}" type="parTrans" cxnId="{91DC8470-0391-4E92-AD86-95BCD51EEFE5}">
      <dgm:prSet/>
      <dgm:spPr/>
      <dgm:t>
        <a:bodyPr/>
        <a:lstStyle/>
        <a:p>
          <a:endParaRPr lang="nl-NL"/>
        </a:p>
      </dgm:t>
    </dgm:pt>
    <dgm:pt modelId="{8BA62572-CE3E-4FD3-AB99-77C421726CC5}" type="sibTrans" cxnId="{91DC8470-0391-4E92-AD86-95BCD51EEFE5}">
      <dgm:prSet/>
      <dgm:spPr/>
      <dgm:t>
        <a:bodyPr/>
        <a:lstStyle/>
        <a:p>
          <a:endParaRPr lang="nl-NL"/>
        </a:p>
      </dgm:t>
    </dgm:pt>
    <dgm:pt modelId="{5AB58822-89B8-463A-9F5A-68358290E5BC}">
      <dgm:prSet phldrT="[Tekst]" custT="1"/>
      <dgm:spPr>
        <a:xfrm rot="5400000">
          <a:off x="3981439" y="-1396966"/>
          <a:ext cx="1217190" cy="4320032"/>
        </a:xfrm>
        <a:prstGeom prst="round2SameRect">
          <a:avLst/>
        </a:prstGeom>
        <a:solidFill>
          <a:srgbClr val="009696">
            <a:alpha val="90000"/>
            <a:tint val="40000"/>
            <a:hueOff val="0"/>
            <a:satOff val="0"/>
            <a:lumOff val="0"/>
            <a:alphaOff val="0"/>
          </a:srgbClr>
        </a:solidFill>
        <a:ln w="25400" cap="flat" cmpd="sng" algn="ctr">
          <a:solidFill>
            <a:srgbClr val="009696">
              <a:alpha val="90000"/>
              <a:tint val="40000"/>
              <a:hueOff val="0"/>
              <a:satOff val="0"/>
              <a:lumOff val="0"/>
              <a:alphaOff val="0"/>
            </a:srgbClr>
          </a:solidFill>
          <a:prstDash val="solid"/>
        </a:ln>
        <a:effectLst/>
      </dgm:spPr>
      <dgm:t>
        <a:bodyPr/>
        <a:lstStyle/>
        <a:p>
          <a:pPr>
            <a:buChar char="•"/>
          </a:pPr>
          <a:r>
            <a:rPr lang="en-GB" sz="2000" noProof="0" dirty="0">
              <a:solidFill>
                <a:srgbClr val="003C64">
                  <a:hueOff val="0"/>
                  <a:satOff val="0"/>
                  <a:lumOff val="0"/>
                  <a:alphaOff val="0"/>
                </a:srgbClr>
              </a:solidFill>
              <a:latin typeface="Arial"/>
              <a:ea typeface="+mn-ea"/>
              <a:cs typeface="+mn-cs"/>
            </a:rPr>
            <a:t>Relevant values (it ought to)</a:t>
          </a:r>
        </a:p>
      </dgm:t>
    </dgm:pt>
    <dgm:pt modelId="{A1461B45-BC72-411A-B48D-5650C83DFF26}" type="parTrans" cxnId="{813AAAB2-C679-4A1F-BB0A-4772C84DF2B9}">
      <dgm:prSet/>
      <dgm:spPr/>
      <dgm:t>
        <a:bodyPr/>
        <a:lstStyle/>
        <a:p>
          <a:endParaRPr lang="nl-NL"/>
        </a:p>
      </dgm:t>
    </dgm:pt>
    <dgm:pt modelId="{D75C9E2E-B3E5-4588-8CAC-E5261DFD9E36}" type="sibTrans" cxnId="{813AAAB2-C679-4A1F-BB0A-4772C84DF2B9}">
      <dgm:prSet/>
      <dgm:spPr/>
      <dgm:t>
        <a:bodyPr/>
        <a:lstStyle/>
        <a:p>
          <a:endParaRPr lang="nl-NL"/>
        </a:p>
      </dgm:t>
    </dgm:pt>
    <dgm:pt modelId="{475C19CF-C9EB-4BCB-A07D-80928ACCB09E}" type="pres">
      <dgm:prSet presAssocID="{022B8C78-0D6A-4F94-876E-8322F363381A}" presName="Name0" presStyleCnt="0">
        <dgm:presLayoutVars>
          <dgm:dir/>
          <dgm:animLvl val="lvl"/>
          <dgm:resizeHandles val="exact"/>
        </dgm:presLayoutVars>
      </dgm:prSet>
      <dgm:spPr/>
    </dgm:pt>
    <dgm:pt modelId="{9C1A1D1C-024B-41EA-98B3-15BD4A81DD96}" type="pres">
      <dgm:prSet presAssocID="{19639ABE-15A7-4697-B351-F5A8ED27B2AE}" presName="linNode" presStyleCnt="0"/>
      <dgm:spPr/>
    </dgm:pt>
    <dgm:pt modelId="{3D976C73-9CC0-498D-8677-F485D7664922}" type="pres">
      <dgm:prSet presAssocID="{19639ABE-15A7-4697-B351-F5A8ED27B2AE}" presName="parentText" presStyleLbl="node1" presStyleIdx="0" presStyleCnt="3">
        <dgm:presLayoutVars>
          <dgm:chMax val="1"/>
          <dgm:bulletEnabled val="1"/>
        </dgm:presLayoutVars>
      </dgm:prSet>
      <dgm:spPr/>
    </dgm:pt>
    <dgm:pt modelId="{1C18369D-43AE-4394-B9F5-087C77115B43}" type="pres">
      <dgm:prSet presAssocID="{19639ABE-15A7-4697-B351-F5A8ED27B2AE}" presName="descendantText" presStyleLbl="alignAccFollowNode1" presStyleIdx="0" presStyleCnt="3">
        <dgm:presLayoutVars>
          <dgm:bulletEnabled val="1"/>
        </dgm:presLayoutVars>
      </dgm:prSet>
      <dgm:spPr/>
    </dgm:pt>
    <dgm:pt modelId="{5BE450FE-BFBF-4D1B-9E17-97971EF0A208}" type="pres">
      <dgm:prSet presAssocID="{D373CEEB-8D64-42D5-81BB-1EC9753C294F}" presName="sp" presStyleCnt="0"/>
      <dgm:spPr/>
    </dgm:pt>
    <dgm:pt modelId="{9B794AD0-2899-401B-8978-5DC74C77F5A5}" type="pres">
      <dgm:prSet presAssocID="{EB11DA74-EF13-4094-9A28-AF269A772472}" presName="linNode" presStyleCnt="0"/>
      <dgm:spPr/>
    </dgm:pt>
    <dgm:pt modelId="{9A240B4E-D549-47FD-A601-4E41F30EC7F3}" type="pres">
      <dgm:prSet presAssocID="{EB11DA74-EF13-4094-9A28-AF269A772472}" presName="parentText" presStyleLbl="node1" presStyleIdx="1" presStyleCnt="3">
        <dgm:presLayoutVars>
          <dgm:chMax val="1"/>
          <dgm:bulletEnabled val="1"/>
        </dgm:presLayoutVars>
      </dgm:prSet>
      <dgm:spPr/>
    </dgm:pt>
    <dgm:pt modelId="{9A74A96F-7E48-4C6F-AC91-67DE664002D5}" type="pres">
      <dgm:prSet presAssocID="{EB11DA74-EF13-4094-9A28-AF269A772472}" presName="descendantText" presStyleLbl="alignAccFollowNode1" presStyleIdx="1" presStyleCnt="3">
        <dgm:presLayoutVars>
          <dgm:bulletEnabled val="1"/>
        </dgm:presLayoutVars>
      </dgm:prSet>
      <dgm:spPr/>
    </dgm:pt>
    <dgm:pt modelId="{035D35E6-70FC-47BA-82FA-9A64FD3CE7E3}" type="pres">
      <dgm:prSet presAssocID="{AFA2DBDF-32A5-48B5-A040-F2F4365E96E5}" presName="sp" presStyleCnt="0"/>
      <dgm:spPr/>
    </dgm:pt>
    <dgm:pt modelId="{434575F9-6742-438F-B85E-D04068A16563}" type="pres">
      <dgm:prSet presAssocID="{202F1E10-66D0-45C2-88AE-5530F232A388}" presName="linNode" presStyleCnt="0"/>
      <dgm:spPr/>
    </dgm:pt>
    <dgm:pt modelId="{2530C4D4-B5E7-49DE-8BAB-05AF56503769}" type="pres">
      <dgm:prSet presAssocID="{202F1E10-66D0-45C2-88AE-5530F232A388}" presName="parentText" presStyleLbl="node1" presStyleIdx="2" presStyleCnt="3">
        <dgm:presLayoutVars>
          <dgm:chMax val="1"/>
          <dgm:bulletEnabled val="1"/>
        </dgm:presLayoutVars>
      </dgm:prSet>
      <dgm:spPr/>
    </dgm:pt>
    <dgm:pt modelId="{36454781-2A72-4970-9D3D-4DAADC06A66C}" type="pres">
      <dgm:prSet presAssocID="{202F1E10-66D0-45C2-88AE-5530F232A388}" presName="descendantText" presStyleLbl="alignAccFollowNode1" presStyleIdx="2" presStyleCnt="3">
        <dgm:presLayoutVars>
          <dgm:bulletEnabled val="1"/>
        </dgm:presLayoutVars>
      </dgm:prSet>
      <dgm:spPr/>
    </dgm:pt>
  </dgm:ptLst>
  <dgm:cxnLst>
    <dgm:cxn modelId="{44CD200B-BDB9-42F6-BFE5-1E6E38418D09}" srcId="{202F1E10-66D0-45C2-88AE-5530F232A388}" destId="{E095B266-F312-49D6-B988-90CB337590FB}" srcOrd="0" destOrd="0" parTransId="{966EDAE3-08E1-4B56-8C8F-B80BDAB22B3E}" sibTransId="{C2E0413A-89AA-4B30-9166-F51E72E96596}"/>
    <dgm:cxn modelId="{9E7C0611-FE28-4329-97C3-322457704540}" type="presOf" srcId="{3EFA0CFE-F0B9-4B66-8C96-EAAD09F094C7}" destId="{9A74A96F-7E48-4C6F-AC91-67DE664002D5}" srcOrd="0" destOrd="2" presId="urn:microsoft.com/office/officeart/2005/8/layout/vList5"/>
    <dgm:cxn modelId="{EA89C018-AE59-4C4A-8B9F-584820939BBD}" type="presOf" srcId="{E095B266-F312-49D6-B988-90CB337590FB}" destId="{36454781-2A72-4970-9D3D-4DAADC06A66C}" srcOrd="0" destOrd="0" presId="urn:microsoft.com/office/officeart/2005/8/layout/vList5"/>
    <dgm:cxn modelId="{0E055A1B-BCEB-41D9-9242-D23DC6A2B6C2}" type="presOf" srcId="{5F90C127-99AE-4314-BC41-4B9C04FE0408}" destId="{9A74A96F-7E48-4C6F-AC91-67DE664002D5}" srcOrd="0" destOrd="0" presId="urn:microsoft.com/office/officeart/2005/8/layout/vList5"/>
    <dgm:cxn modelId="{E7A28527-E16C-4999-AC5D-56ADDD317713}" srcId="{022B8C78-0D6A-4F94-876E-8322F363381A}" destId="{EB11DA74-EF13-4094-9A28-AF269A772472}" srcOrd="1" destOrd="0" parTransId="{7A5F0EE9-5D52-46D5-9C39-401225F813A0}" sibTransId="{AFA2DBDF-32A5-48B5-A040-F2F4365E96E5}"/>
    <dgm:cxn modelId="{FABBC929-336B-4F99-ACBF-369FF5FE5D29}" type="presOf" srcId="{19639ABE-15A7-4697-B351-F5A8ED27B2AE}" destId="{3D976C73-9CC0-498D-8677-F485D7664922}" srcOrd="0" destOrd="0" presId="urn:microsoft.com/office/officeart/2005/8/layout/vList5"/>
    <dgm:cxn modelId="{0FA78936-E78C-4988-A409-8937B1C16649}" type="presOf" srcId="{3255A2B5-60B8-48D4-846A-7D43C503A5A1}" destId="{9A74A96F-7E48-4C6F-AC91-67DE664002D5}" srcOrd="0" destOrd="1" presId="urn:microsoft.com/office/officeart/2005/8/layout/vList5"/>
    <dgm:cxn modelId="{987F603B-5C4D-4F2C-9B76-80D83A2CDAF1}" srcId="{022B8C78-0D6A-4F94-876E-8322F363381A}" destId="{19639ABE-15A7-4697-B351-F5A8ED27B2AE}" srcOrd="0" destOrd="0" parTransId="{C0DCAEA3-4F16-480B-AC4A-CD4A58B61F71}" sibTransId="{D373CEEB-8D64-42D5-81BB-1EC9753C294F}"/>
    <dgm:cxn modelId="{DB3C7D3E-3A90-4EE1-A997-2769AB9FFAFC}" srcId="{202F1E10-66D0-45C2-88AE-5530F232A388}" destId="{DBBF1E1C-984F-45CC-9319-1C3613BD1D8C}" srcOrd="1" destOrd="0" parTransId="{62CBF5DD-7DC4-41F0-AC0E-6ADB2E12B8E9}" sibTransId="{A2598BA0-4515-4880-8DE3-FF4EBAEE6AE4}"/>
    <dgm:cxn modelId="{4A9A045F-37F0-456F-971D-8E2BC8F281F3}" srcId="{EB11DA74-EF13-4094-9A28-AF269A772472}" destId="{5F90C127-99AE-4314-BC41-4B9C04FE0408}" srcOrd="0" destOrd="0" parTransId="{A51FD7A4-F188-493E-A490-C6E23AB7A918}" sibTransId="{6E736C50-4766-42BD-8EE4-73C1A4B3DC1F}"/>
    <dgm:cxn modelId="{604FAB41-4969-4128-BD63-32D20C75354B}" type="presOf" srcId="{BAFB450B-37B6-49F7-9AC7-F80D467F5FD2}" destId="{1C18369D-43AE-4394-B9F5-087C77115B43}" srcOrd="0" destOrd="0" presId="urn:microsoft.com/office/officeart/2005/8/layout/vList5"/>
    <dgm:cxn modelId="{56688363-CD19-407D-B41D-6296794C113D}" type="presOf" srcId="{022B8C78-0D6A-4F94-876E-8322F363381A}" destId="{475C19CF-C9EB-4BCB-A07D-80928ACCB09E}" srcOrd="0" destOrd="0" presId="urn:microsoft.com/office/officeart/2005/8/layout/vList5"/>
    <dgm:cxn modelId="{CF4AF466-7F74-436F-AA1F-B9612F1B9B5C}" type="presOf" srcId="{202F1E10-66D0-45C2-88AE-5530F232A388}" destId="{2530C4D4-B5E7-49DE-8BAB-05AF56503769}" srcOrd="0" destOrd="0" presId="urn:microsoft.com/office/officeart/2005/8/layout/vList5"/>
    <dgm:cxn modelId="{FF2FA24B-754D-4104-987A-D51E25C7C2D6}" srcId="{022B8C78-0D6A-4F94-876E-8322F363381A}" destId="{202F1E10-66D0-45C2-88AE-5530F232A388}" srcOrd="2" destOrd="0" parTransId="{DD23CF15-E215-473B-9F77-BE6F0CDA1EE2}" sibTransId="{4C4BF8C4-3629-4AE6-B7B0-C704101DB655}"/>
    <dgm:cxn modelId="{91DC8470-0391-4E92-AD86-95BCD51EEFE5}" srcId="{EB11DA74-EF13-4094-9A28-AF269A772472}" destId="{3255A2B5-60B8-48D4-846A-7D43C503A5A1}" srcOrd="1" destOrd="0" parTransId="{D12169F8-8F1F-4885-B81B-972B4166D197}" sibTransId="{8BA62572-CE3E-4FD3-AB99-77C421726CC5}"/>
    <dgm:cxn modelId="{FEF8CC51-70BC-4F47-87FB-AA3253BD6FCC}" type="presOf" srcId="{EB11DA74-EF13-4094-9A28-AF269A772472}" destId="{9A240B4E-D549-47FD-A601-4E41F30EC7F3}" srcOrd="0" destOrd="0" presId="urn:microsoft.com/office/officeart/2005/8/layout/vList5"/>
    <dgm:cxn modelId="{813AAAB2-C679-4A1F-BB0A-4772C84DF2B9}" srcId="{19639ABE-15A7-4697-B351-F5A8ED27B2AE}" destId="{5AB58822-89B8-463A-9F5A-68358290E5BC}" srcOrd="1" destOrd="0" parTransId="{A1461B45-BC72-411A-B48D-5650C83DFF26}" sibTransId="{D75C9E2E-B3E5-4588-8CAC-E5261DFD9E36}"/>
    <dgm:cxn modelId="{B43350BB-3493-420E-83D2-455F783B14A1}" type="presOf" srcId="{5AB58822-89B8-463A-9F5A-68358290E5BC}" destId="{1C18369D-43AE-4394-B9F5-087C77115B43}" srcOrd="0" destOrd="1" presId="urn:microsoft.com/office/officeart/2005/8/layout/vList5"/>
    <dgm:cxn modelId="{E073E9DF-6085-4FBB-8800-F3546D34CEA5}" srcId="{19639ABE-15A7-4697-B351-F5A8ED27B2AE}" destId="{BAFB450B-37B6-49F7-9AC7-F80D467F5FD2}" srcOrd="0" destOrd="0" parTransId="{2A4D60CD-A872-4374-87AF-51F9EDBFDAEB}" sibTransId="{B5C0468A-97E6-47D0-864E-CC2904A407C4}"/>
    <dgm:cxn modelId="{3EDFA0E2-3067-44AF-87B4-07C18933E9BF}" srcId="{EB11DA74-EF13-4094-9A28-AF269A772472}" destId="{3EFA0CFE-F0B9-4B66-8C96-EAAD09F094C7}" srcOrd="2" destOrd="0" parTransId="{AB53939A-0FC0-4665-AC43-B1063E446998}" sibTransId="{8847476A-64A3-4D17-94D7-9FCE802DC8A7}"/>
    <dgm:cxn modelId="{C6FDAAEC-62C9-43C6-9BCE-5056F37BA3A2}" type="presOf" srcId="{DBBF1E1C-984F-45CC-9319-1C3613BD1D8C}" destId="{36454781-2A72-4970-9D3D-4DAADC06A66C}" srcOrd="0" destOrd="1" presId="urn:microsoft.com/office/officeart/2005/8/layout/vList5"/>
    <dgm:cxn modelId="{6D515D69-7404-48F8-9CFC-E24CD32C74AD}" type="presParOf" srcId="{475C19CF-C9EB-4BCB-A07D-80928ACCB09E}" destId="{9C1A1D1C-024B-41EA-98B3-15BD4A81DD96}" srcOrd="0" destOrd="0" presId="urn:microsoft.com/office/officeart/2005/8/layout/vList5"/>
    <dgm:cxn modelId="{0AB435A0-D327-4390-890C-C447FABF862B}" type="presParOf" srcId="{9C1A1D1C-024B-41EA-98B3-15BD4A81DD96}" destId="{3D976C73-9CC0-498D-8677-F485D7664922}" srcOrd="0" destOrd="0" presId="urn:microsoft.com/office/officeart/2005/8/layout/vList5"/>
    <dgm:cxn modelId="{75BD0430-D151-42AB-A717-83EE87711FB6}" type="presParOf" srcId="{9C1A1D1C-024B-41EA-98B3-15BD4A81DD96}" destId="{1C18369D-43AE-4394-B9F5-087C77115B43}" srcOrd="1" destOrd="0" presId="urn:microsoft.com/office/officeart/2005/8/layout/vList5"/>
    <dgm:cxn modelId="{9434D904-94AE-4413-A4D0-8FF825299EAA}" type="presParOf" srcId="{475C19CF-C9EB-4BCB-A07D-80928ACCB09E}" destId="{5BE450FE-BFBF-4D1B-9E17-97971EF0A208}" srcOrd="1" destOrd="0" presId="urn:microsoft.com/office/officeart/2005/8/layout/vList5"/>
    <dgm:cxn modelId="{A49A07A9-2D50-4931-A7C1-9BF0F7B59770}" type="presParOf" srcId="{475C19CF-C9EB-4BCB-A07D-80928ACCB09E}" destId="{9B794AD0-2899-401B-8978-5DC74C77F5A5}" srcOrd="2" destOrd="0" presId="urn:microsoft.com/office/officeart/2005/8/layout/vList5"/>
    <dgm:cxn modelId="{C5CA372E-CEBA-4870-8B3A-E07AF9840800}" type="presParOf" srcId="{9B794AD0-2899-401B-8978-5DC74C77F5A5}" destId="{9A240B4E-D549-47FD-A601-4E41F30EC7F3}" srcOrd="0" destOrd="0" presId="urn:microsoft.com/office/officeart/2005/8/layout/vList5"/>
    <dgm:cxn modelId="{5A694169-9D89-4429-A1DC-B900DA345732}" type="presParOf" srcId="{9B794AD0-2899-401B-8978-5DC74C77F5A5}" destId="{9A74A96F-7E48-4C6F-AC91-67DE664002D5}" srcOrd="1" destOrd="0" presId="urn:microsoft.com/office/officeart/2005/8/layout/vList5"/>
    <dgm:cxn modelId="{DB688BAF-FF17-426E-B5C8-B9F4E713C96D}" type="presParOf" srcId="{475C19CF-C9EB-4BCB-A07D-80928ACCB09E}" destId="{035D35E6-70FC-47BA-82FA-9A64FD3CE7E3}" srcOrd="3" destOrd="0" presId="urn:microsoft.com/office/officeart/2005/8/layout/vList5"/>
    <dgm:cxn modelId="{79CE3A33-62FE-45DA-97AE-D6139664CE2D}" type="presParOf" srcId="{475C19CF-C9EB-4BCB-A07D-80928ACCB09E}" destId="{434575F9-6742-438F-B85E-D04068A16563}" srcOrd="4" destOrd="0" presId="urn:microsoft.com/office/officeart/2005/8/layout/vList5"/>
    <dgm:cxn modelId="{A8BE713C-DE39-4476-806E-3EBBC862F1B1}" type="presParOf" srcId="{434575F9-6742-438F-B85E-D04068A16563}" destId="{2530C4D4-B5E7-49DE-8BAB-05AF56503769}" srcOrd="0" destOrd="0" presId="urn:microsoft.com/office/officeart/2005/8/layout/vList5"/>
    <dgm:cxn modelId="{A5C01C7D-5DFC-4EB7-AAA9-954BBA630AFF}" type="presParOf" srcId="{434575F9-6742-438F-B85E-D04068A16563}" destId="{36454781-2A72-4970-9D3D-4DAADC06A66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74A53-02BB-4A87-941B-D1F4B9F0F1E0}">
      <dsp:nvSpPr>
        <dsp:cNvPr id="0" name=""/>
        <dsp:cNvSpPr/>
      </dsp:nvSpPr>
      <dsp:spPr>
        <a:xfrm>
          <a:off x="352079" y="-3309"/>
          <a:ext cx="4381330" cy="4381330"/>
        </a:xfrm>
        <a:prstGeom prst="circularArrow">
          <a:avLst>
            <a:gd name="adj1" fmla="val 5274"/>
            <a:gd name="adj2" fmla="val 312630"/>
            <a:gd name="adj3" fmla="val 14290589"/>
            <a:gd name="adj4" fmla="val 17090562"/>
            <a:gd name="adj5" fmla="val 5477"/>
          </a:avLst>
        </a:prstGeom>
        <a:gradFill rotWithShape="0">
          <a:gsLst>
            <a:gs pos="5600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ED85AF2-E736-44DF-8567-0E1C28AA414F}">
      <dsp:nvSpPr>
        <dsp:cNvPr id="0" name=""/>
        <dsp:cNvSpPr/>
      </dsp:nvSpPr>
      <dsp:spPr>
        <a:xfrm>
          <a:off x="1739445" y="3193"/>
          <a:ext cx="1606597" cy="803298"/>
        </a:xfrm>
        <a:prstGeom prst="roundRect">
          <a:avLst/>
        </a:prstGeom>
        <a:solidFill>
          <a:srgbClr val="3E6FD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1 policy design &amp; review</a:t>
          </a:r>
          <a:endParaRPr lang="en-US" sz="1600" kern="1200" dirty="0"/>
        </a:p>
      </dsp:txBody>
      <dsp:txXfrm>
        <a:off x="1778659" y="42407"/>
        <a:ext cx="1528169" cy="724870"/>
      </dsp:txXfrm>
    </dsp:sp>
    <dsp:sp modelId="{62EFD92F-BF48-496C-B159-5EA66A0496E3}">
      <dsp:nvSpPr>
        <dsp:cNvPr id="0" name=""/>
        <dsp:cNvSpPr/>
      </dsp:nvSpPr>
      <dsp:spPr>
        <a:xfrm>
          <a:off x="3278733" y="891901"/>
          <a:ext cx="1606597" cy="803298"/>
        </a:xfrm>
        <a:prstGeom prst="roundRect">
          <a:avLst/>
        </a:prstGeom>
        <a:solidFill>
          <a:srgbClr val="3E6FD2"/>
        </a:solidFill>
        <a:ln>
          <a:solidFill>
            <a:srgbClr val="0F5494"/>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2 strategic Planning</a:t>
          </a:r>
          <a:endParaRPr lang="en-US" sz="1600" kern="1200" dirty="0"/>
        </a:p>
      </dsp:txBody>
      <dsp:txXfrm>
        <a:off x="3317947" y="931115"/>
        <a:ext cx="1528169" cy="724870"/>
      </dsp:txXfrm>
    </dsp:sp>
    <dsp:sp modelId="{ADDFE904-8168-4F2F-B32D-E18DFD83C449}">
      <dsp:nvSpPr>
        <dsp:cNvPr id="0" name=""/>
        <dsp:cNvSpPr/>
      </dsp:nvSpPr>
      <dsp:spPr>
        <a:xfrm>
          <a:off x="3278733" y="2669317"/>
          <a:ext cx="1606597" cy="803298"/>
        </a:xfrm>
        <a:prstGeom prst="roundRect">
          <a:avLst/>
        </a:prstGeom>
        <a:solidFill>
          <a:srgbClr val="3E6FD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3 budget Preparation</a:t>
          </a:r>
          <a:endParaRPr lang="en-US" sz="1600" kern="1200" dirty="0"/>
        </a:p>
      </dsp:txBody>
      <dsp:txXfrm>
        <a:off x="3317947" y="2708531"/>
        <a:ext cx="1528169" cy="724870"/>
      </dsp:txXfrm>
    </dsp:sp>
    <dsp:sp modelId="{37BF9DE5-E902-4560-A38B-C17A3C85A681}">
      <dsp:nvSpPr>
        <dsp:cNvPr id="0" name=""/>
        <dsp:cNvSpPr/>
      </dsp:nvSpPr>
      <dsp:spPr>
        <a:xfrm>
          <a:off x="1739445" y="3558025"/>
          <a:ext cx="1606597" cy="803298"/>
        </a:xfrm>
        <a:prstGeom prst="roundRect">
          <a:avLst/>
        </a:prstGeom>
        <a:solidFill>
          <a:srgbClr val="3E6FD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4 budget Execution</a:t>
          </a:r>
          <a:endParaRPr lang="en-US" sz="1600" kern="1200" dirty="0"/>
        </a:p>
      </dsp:txBody>
      <dsp:txXfrm>
        <a:off x="1778659" y="3597239"/>
        <a:ext cx="1528169" cy="724870"/>
      </dsp:txXfrm>
    </dsp:sp>
    <dsp:sp modelId="{9FCA0B59-D199-4D50-8B1A-F7724183087E}">
      <dsp:nvSpPr>
        <dsp:cNvPr id="0" name=""/>
        <dsp:cNvSpPr/>
      </dsp:nvSpPr>
      <dsp:spPr>
        <a:xfrm>
          <a:off x="200158" y="2669317"/>
          <a:ext cx="1606597" cy="803298"/>
        </a:xfrm>
        <a:prstGeom prst="roundRect">
          <a:avLst/>
        </a:prstGeom>
        <a:solidFill>
          <a:srgbClr val="3E6FD2"/>
        </a:solidFill>
        <a:ln>
          <a:solidFill>
            <a:srgbClr val="0F5494"/>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5 accounting &amp; Reporting</a:t>
          </a:r>
          <a:endParaRPr lang="en-US" sz="1600" kern="1200" dirty="0"/>
        </a:p>
      </dsp:txBody>
      <dsp:txXfrm>
        <a:off x="239372" y="2708531"/>
        <a:ext cx="1528169" cy="724870"/>
      </dsp:txXfrm>
    </dsp:sp>
    <dsp:sp modelId="{D33EB3C0-9463-4737-89B5-12B7A0741F53}">
      <dsp:nvSpPr>
        <dsp:cNvPr id="0" name=""/>
        <dsp:cNvSpPr/>
      </dsp:nvSpPr>
      <dsp:spPr>
        <a:xfrm>
          <a:off x="200158" y="891901"/>
          <a:ext cx="1606597" cy="803298"/>
        </a:xfrm>
        <a:prstGeom prst="roundRect">
          <a:avLst/>
        </a:prstGeom>
        <a:solidFill>
          <a:srgbClr val="3166C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6 external audit &amp; scrutiny</a:t>
          </a:r>
        </a:p>
      </dsp:txBody>
      <dsp:txXfrm>
        <a:off x="239372" y="931115"/>
        <a:ext cx="1528169" cy="724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8369D-43AE-4394-B9F5-087C77115B43}">
      <dsp:nvSpPr>
        <dsp:cNvPr id="0" name=""/>
        <dsp:cNvSpPr/>
      </dsp:nvSpPr>
      <dsp:spPr>
        <a:xfrm rot="5400000">
          <a:off x="4729145" y="-1788188"/>
          <a:ext cx="1116680" cy="4976456"/>
        </a:xfrm>
        <a:prstGeom prst="round2SameRect">
          <a:avLst/>
        </a:prstGeom>
        <a:solidFill>
          <a:srgbClr val="009696">
            <a:alpha val="90000"/>
            <a:tint val="40000"/>
            <a:hueOff val="0"/>
            <a:satOff val="0"/>
            <a:lumOff val="0"/>
            <a:alphaOff val="0"/>
          </a:srgbClr>
        </a:solidFill>
        <a:ln w="25400" cap="flat" cmpd="sng" algn="ctr">
          <a:solidFill>
            <a:srgbClr val="00969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noProof="0" dirty="0">
              <a:solidFill>
                <a:srgbClr val="003C64">
                  <a:hueOff val="0"/>
                  <a:satOff val="0"/>
                  <a:lumOff val="0"/>
                  <a:alphaOff val="0"/>
                </a:srgbClr>
              </a:solidFill>
              <a:latin typeface="Arial"/>
              <a:ea typeface="+mn-ea"/>
              <a:cs typeface="+mn-cs"/>
            </a:rPr>
            <a:t>Laws, regulations, rules</a:t>
          </a:r>
        </a:p>
        <a:p>
          <a:pPr marL="228600" lvl="1" indent="-228600" algn="l" defTabSz="889000">
            <a:lnSpc>
              <a:spcPct val="90000"/>
            </a:lnSpc>
            <a:spcBef>
              <a:spcPct val="0"/>
            </a:spcBef>
            <a:spcAft>
              <a:spcPct val="15000"/>
            </a:spcAft>
            <a:buChar char="•"/>
          </a:pPr>
          <a:r>
            <a:rPr lang="en-GB" sz="2000" kern="1200" noProof="0" dirty="0">
              <a:solidFill>
                <a:srgbClr val="003C64">
                  <a:hueOff val="0"/>
                  <a:satOff val="0"/>
                  <a:lumOff val="0"/>
                  <a:alphaOff val="0"/>
                </a:srgbClr>
              </a:solidFill>
              <a:latin typeface="Arial"/>
              <a:ea typeface="+mn-ea"/>
              <a:cs typeface="+mn-cs"/>
            </a:rPr>
            <a:t>Relevant values (it ought to)</a:t>
          </a:r>
        </a:p>
      </dsp:txBody>
      <dsp:txXfrm rot="-5400000">
        <a:off x="2799257" y="196212"/>
        <a:ext cx="4921944" cy="1007656"/>
      </dsp:txXfrm>
    </dsp:sp>
    <dsp:sp modelId="{3D976C73-9CC0-498D-8677-F485D7664922}">
      <dsp:nvSpPr>
        <dsp:cNvPr id="0" name=""/>
        <dsp:cNvSpPr/>
      </dsp:nvSpPr>
      <dsp:spPr>
        <a:xfrm>
          <a:off x="0" y="2114"/>
          <a:ext cx="2799257" cy="1395850"/>
        </a:xfrm>
        <a:prstGeom prst="roundRect">
          <a:avLst/>
        </a:prstGeom>
        <a:solidFill>
          <a:srgbClr val="003C64">
            <a:lumMod val="90000"/>
            <a:lumOff val="1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kern="1200" noProof="0" dirty="0">
              <a:solidFill>
                <a:srgbClr val="FFFFFF"/>
              </a:solidFill>
              <a:latin typeface="Arial"/>
              <a:ea typeface="+mn-ea"/>
              <a:cs typeface="+mn-cs"/>
            </a:rPr>
            <a:t>Institution</a:t>
          </a:r>
        </a:p>
      </dsp:txBody>
      <dsp:txXfrm>
        <a:off x="68140" y="70254"/>
        <a:ext cx="2662977" cy="1259570"/>
      </dsp:txXfrm>
    </dsp:sp>
    <dsp:sp modelId="{9A74A96F-7E48-4C6F-AC91-67DE664002D5}">
      <dsp:nvSpPr>
        <dsp:cNvPr id="0" name=""/>
        <dsp:cNvSpPr/>
      </dsp:nvSpPr>
      <dsp:spPr>
        <a:xfrm rot="5400000">
          <a:off x="4729145" y="-322544"/>
          <a:ext cx="1116680" cy="4976456"/>
        </a:xfrm>
        <a:prstGeom prst="round2SameRect">
          <a:avLst/>
        </a:prstGeom>
        <a:solidFill>
          <a:srgbClr val="009696">
            <a:alpha val="90000"/>
            <a:tint val="40000"/>
            <a:hueOff val="0"/>
            <a:satOff val="0"/>
            <a:lumOff val="0"/>
            <a:alphaOff val="0"/>
          </a:srgbClr>
        </a:solidFill>
        <a:ln w="25400" cap="flat" cmpd="sng" algn="ctr">
          <a:solidFill>
            <a:srgbClr val="00969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a:solidFill>
                <a:srgbClr val="003C64">
                  <a:hueOff val="0"/>
                  <a:satOff val="0"/>
                  <a:lumOff val="0"/>
                  <a:alphaOff val="0"/>
                </a:srgbClr>
              </a:solidFill>
              <a:latin typeface="Arial"/>
              <a:ea typeface="+mn-ea"/>
              <a:cs typeface="+mn-cs"/>
            </a:rPr>
            <a:t>Capacity to deliver</a:t>
          </a:r>
        </a:p>
        <a:p>
          <a:pPr marL="171450" lvl="1" indent="-171450" algn="l" defTabSz="711200">
            <a:lnSpc>
              <a:spcPct val="90000"/>
            </a:lnSpc>
            <a:spcBef>
              <a:spcPct val="0"/>
            </a:spcBef>
            <a:spcAft>
              <a:spcPct val="15000"/>
            </a:spcAft>
            <a:buChar char="•"/>
          </a:pPr>
          <a:r>
            <a:rPr lang="en-GB" sz="1600" kern="1200" noProof="0" dirty="0">
              <a:solidFill>
                <a:srgbClr val="003C64">
                  <a:hueOff val="0"/>
                  <a:satOff val="0"/>
                  <a:lumOff val="0"/>
                  <a:alphaOff val="0"/>
                </a:srgbClr>
              </a:solidFill>
              <a:latin typeface="Arial"/>
              <a:ea typeface="+mn-ea"/>
              <a:cs typeface="+mn-cs"/>
            </a:rPr>
            <a:t>Capacity to plan and renew</a:t>
          </a:r>
        </a:p>
        <a:p>
          <a:pPr marL="171450" lvl="1" indent="-171450" algn="l" defTabSz="711200">
            <a:lnSpc>
              <a:spcPct val="90000"/>
            </a:lnSpc>
            <a:spcBef>
              <a:spcPct val="0"/>
            </a:spcBef>
            <a:spcAft>
              <a:spcPct val="15000"/>
            </a:spcAft>
            <a:buChar char="•"/>
          </a:pPr>
          <a:r>
            <a:rPr lang="en-GB" sz="1600" kern="1200" noProof="0" dirty="0">
              <a:solidFill>
                <a:srgbClr val="003C64">
                  <a:hueOff val="0"/>
                  <a:satOff val="0"/>
                  <a:lumOff val="0"/>
                  <a:alphaOff val="0"/>
                </a:srgbClr>
              </a:solidFill>
              <a:latin typeface="Arial"/>
              <a:ea typeface="+mn-ea"/>
              <a:cs typeface="+mn-cs"/>
            </a:rPr>
            <a:t>Conditionalities: financial and human resources, leadership and management</a:t>
          </a:r>
        </a:p>
      </dsp:txBody>
      <dsp:txXfrm rot="-5400000">
        <a:off x="2799257" y="1661856"/>
        <a:ext cx="4921944" cy="1007656"/>
      </dsp:txXfrm>
    </dsp:sp>
    <dsp:sp modelId="{9A240B4E-D549-47FD-A601-4E41F30EC7F3}">
      <dsp:nvSpPr>
        <dsp:cNvPr id="0" name=""/>
        <dsp:cNvSpPr/>
      </dsp:nvSpPr>
      <dsp:spPr>
        <a:xfrm>
          <a:off x="0" y="1467758"/>
          <a:ext cx="2799257" cy="1395850"/>
        </a:xfrm>
        <a:prstGeom prst="roundRect">
          <a:avLst/>
        </a:prstGeom>
        <a:solidFill>
          <a:srgbClr val="003C64">
            <a:lumMod val="50000"/>
            <a:lumOff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kern="1200" noProof="0" dirty="0">
              <a:solidFill>
                <a:srgbClr val="FFFFFF"/>
              </a:solidFill>
              <a:latin typeface="Arial"/>
              <a:ea typeface="+mn-ea"/>
              <a:cs typeface="+mn-cs"/>
            </a:rPr>
            <a:t>Organisation</a:t>
          </a:r>
        </a:p>
      </dsp:txBody>
      <dsp:txXfrm>
        <a:off x="68140" y="1535898"/>
        <a:ext cx="2662977" cy="1259570"/>
      </dsp:txXfrm>
    </dsp:sp>
    <dsp:sp modelId="{36454781-2A72-4970-9D3D-4DAADC06A66C}">
      <dsp:nvSpPr>
        <dsp:cNvPr id="0" name=""/>
        <dsp:cNvSpPr/>
      </dsp:nvSpPr>
      <dsp:spPr>
        <a:xfrm rot="5400000">
          <a:off x="4729145" y="1143098"/>
          <a:ext cx="1116680" cy="4976456"/>
        </a:xfrm>
        <a:prstGeom prst="round2SameRect">
          <a:avLst/>
        </a:prstGeom>
        <a:solidFill>
          <a:srgbClr val="009696">
            <a:alpha val="90000"/>
            <a:tint val="40000"/>
            <a:hueOff val="0"/>
            <a:satOff val="0"/>
            <a:lumOff val="0"/>
            <a:alphaOff val="0"/>
          </a:srgbClr>
        </a:solidFill>
        <a:ln w="25400" cap="flat" cmpd="sng" algn="ctr">
          <a:solidFill>
            <a:srgbClr val="00969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noProof="0" dirty="0">
              <a:solidFill>
                <a:srgbClr val="003C64">
                  <a:hueOff val="0"/>
                  <a:satOff val="0"/>
                  <a:lumOff val="0"/>
                  <a:alphaOff val="0"/>
                </a:srgbClr>
              </a:solidFill>
              <a:latin typeface="Arial"/>
              <a:ea typeface="+mn-ea"/>
              <a:cs typeface="+mn-cs"/>
            </a:rPr>
            <a:t>Human capabilities</a:t>
          </a:r>
        </a:p>
        <a:p>
          <a:pPr marL="228600" lvl="1" indent="-228600" algn="l" defTabSz="889000">
            <a:lnSpc>
              <a:spcPct val="90000"/>
            </a:lnSpc>
            <a:spcBef>
              <a:spcPct val="0"/>
            </a:spcBef>
            <a:spcAft>
              <a:spcPct val="15000"/>
            </a:spcAft>
            <a:buChar char="•"/>
          </a:pPr>
          <a:r>
            <a:rPr lang="en-GB" sz="2000" kern="1200" noProof="0" dirty="0">
              <a:solidFill>
                <a:srgbClr val="003C64">
                  <a:hueOff val="0"/>
                  <a:satOff val="0"/>
                  <a:lumOff val="0"/>
                  <a:alphaOff val="0"/>
                </a:srgbClr>
              </a:solidFill>
              <a:latin typeface="Arial"/>
              <a:ea typeface="+mn-ea"/>
              <a:cs typeface="+mn-cs"/>
            </a:rPr>
            <a:t>Willingness to change</a:t>
          </a:r>
        </a:p>
      </dsp:txBody>
      <dsp:txXfrm rot="-5400000">
        <a:off x="2799257" y="3127498"/>
        <a:ext cx="4921944" cy="1007656"/>
      </dsp:txXfrm>
    </dsp:sp>
    <dsp:sp modelId="{2530C4D4-B5E7-49DE-8BAB-05AF56503769}">
      <dsp:nvSpPr>
        <dsp:cNvPr id="0" name=""/>
        <dsp:cNvSpPr/>
      </dsp:nvSpPr>
      <dsp:spPr>
        <a:xfrm>
          <a:off x="0" y="2933401"/>
          <a:ext cx="2799257" cy="1395850"/>
        </a:xfrm>
        <a:prstGeom prst="roundRect">
          <a:avLst/>
        </a:prstGeom>
        <a:solidFill>
          <a:srgbClr val="003C64">
            <a:lumMod val="25000"/>
            <a:lumOff val="75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kern="1200" noProof="0" dirty="0">
              <a:solidFill>
                <a:srgbClr val="006DB6">
                  <a:lumMod val="50000"/>
                </a:srgbClr>
              </a:solidFill>
              <a:latin typeface="Arial"/>
              <a:ea typeface="+mn-ea"/>
              <a:cs typeface="+mn-cs"/>
            </a:rPr>
            <a:t>Staff</a:t>
          </a:r>
        </a:p>
      </dsp:txBody>
      <dsp:txXfrm>
        <a:off x="68140" y="3001541"/>
        <a:ext cx="2662977" cy="125957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02/05/2025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02/05/2025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www.pefa.org/resources/pefa-2016-framework"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last bullet will be presented on Mural</a:t>
            </a:r>
            <a:endParaRPr lang="en-NL" dirty="0"/>
          </a:p>
        </p:txBody>
      </p:sp>
    </p:spTree>
    <p:extLst>
      <p:ext uri="{BB962C8B-B14F-4D97-AF65-F5344CB8AC3E}">
        <p14:creationId xmlns:p14="http://schemas.microsoft.com/office/powerpoint/2010/main" val="377763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9C0E7FA-A0E3-BA4F-AE5F-5E8C07D98E04}" type="slidenum">
              <a:rPr lang="fr-FR">
                <a:solidFill>
                  <a:schemeClr val="tx1"/>
                </a:solidFill>
                <a:latin typeface="Times New Roman" charset="0"/>
                <a:cs typeface="Times New Roman" charset="0"/>
              </a:rPr>
              <a:pPr eaLnBrk="1" hangingPunct="1"/>
              <a:t>11</a:t>
            </a:fld>
            <a:endParaRPr lang="fr-FR">
              <a:solidFill>
                <a:schemeClr val="tx1"/>
              </a:solidFill>
              <a:latin typeface="Times New Roman" charset="0"/>
              <a:cs typeface="Times New Roman"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r>
              <a:rPr lang="fr-FR" dirty="0" err="1">
                <a:latin typeface="Times New Roman" charset="0"/>
              </a:rPr>
              <a:t>Also</a:t>
            </a:r>
            <a:r>
              <a:rPr lang="fr-FR" dirty="0">
                <a:latin typeface="Times New Roman" charset="0"/>
              </a:rPr>
              <a:t> social </a:t>
            </a:r>
            <a:r>
              <a:rPr lang="fr-FR" dirty="0" err="1">
                <a:latin typeface="Times New Roman" charset="0"/>
              </a:rPr>
              <a:t>policies</a:t>
            </a:r>
            <a:endParaRPr lang="fr-FR" dirty="0">
              <a:latin typeface="Times New Roman" charset="0"/>
            </a:endParaRPr>
          </a:p>
          <a:p>
            <a:pPr eaLnBrk="1" hangingPunct="1">
              <a:spcBef>
                <a:spcPct val="0"/>
              </a:spcBef>
            </a:pPr>
            <a:endParaRPr lang="fr-FR" dirty="0">
              <a:latin typeface="Times New Roman" charset="0"/>
            </a:endParaRPr>
          </a:p>
          <a:p>
            <a:pPr eaLnBrk="1" hangingPunct="1">
              <a:spcBef>
                <a:spcPct val="0"/>
              </a:spcBef>
            </a:pPr>
            <a:endParaRPr lang="fr-FR" dirty="0">
              <a:latin typeface="Times New Roman" charset="0"/>
            </a:endParaRPr>
          </a:p>
        </p:txBody>
      </p:sp>
    </p:spTree>
    <p:extLst>
      <p:ext uri="{BB962C8B-B14F-4D97-AF65-F5344CB8AC3E}">
        <p14:creationId xmlns:p14="http://schemas.microsoft.com/office/powerpoint/2010/main" val="149085401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is international standards, not a tool</a:t>
            </a:r>
          </a:p>
          <a:p>
            <a:r>
              <a:rPr lang="en-GB" dirty="0"/>
              <a:t>INTOSAI is umbrella organisation, not a tool</a:t>
            </a:r>
            <a:endParaRPr lang="en-NL" dirty="0"/>
          </a:p>
        </p:txBody>
      </p:sp>
      <p:sp>
        <p:nvSpPr>
          <p:cNvPr id="4" name="Slide Number Placeholder 3"/>
          <p:cNvSpPr>
            <a:spLocks noGrp="1"/>
          </p:cNvSpPr>
          <p:nvPr>
            <p:ph type="sldNum" sz="quarter" idx="5"/>
          </p:nvPr>
        </p:nvSpPr>
        <p:spPr/>
        <p:txBody>
          <a:bodyPr/>
          <a:lstStyle/>
          <a:p>
            <a:pPr>
              <a:defRPr/>
            </a:pPr>
            <a:fld id="{5E63A72E-C2AD-46CD-BAEF-FC1E81A59F96}" type="slidenum">
              <a:rPr lang="en-GB" smtClean="0"/>
              <a:pPr>
                <a:defRPr/>
              </a:pPr>
              <a:t>112</a:t>
            </a:fld>
            <a:endParaRPr lang="en-GB"/>
          </a:p>
        </p:txBody>
      </p:sp>
    </p:spTree>
    <p:extLst>
      <p:ext uri="{BB962C8B-B14F-4D97-AF65-F5344CB8AC3E}">
        <p14:creationId xmlns:p14="http://schemas.microsoft.com/office/powerpoint/2010/main" val="419228355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BE" dirty="0"/>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113</a:t>
            </a:fld>
            <a:endParaRPr lang="en-GB" dirty="0">
              <a:solidFill>
                <a:schemeClr val="tx1"/>
              </a:solidFill>
              <a:latin typeface="Arial" charset="0"/>
            </a:endParaRPr>
          </a:p>
        </p:txBody>
      </p:sp>
    </p:spTree>
    <p:extLst>
      <p:ext uri="{BB962C8B-B14F-4D97-AF65-F5344CB8AC3E}">
        <p14:creationId xmlns:p14="http://schemas.microsoft.com/office/powerpoint/2010/main" val="30449471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46D9D055-CEC4-2E43-959B-2A19940B379C}" type="slidenum">
              <a:rPr lang="fr-FR">
                <a:solidFill>
                  <a:schemeClr val="tx1"/>
                </a:solidFill>
                <a:latin typeface="Times New Roman" charset="0"/>
                <a:cs typeface="Times New Roman" charset="0"/>
              </a:rPr>
              <a:pPr eaLnBrk="1" hangingPunct="1"/>
              <a:t>114</a:t>
            </a:fld>
            <a:endParaRPr lang="fr-FR">
              <a:solidFill>
                <a:schemeClr val="tx1"/>
              </a:solidFill>
              <a:latin typeface="Times New Roman" charset="0"/>
              <a:cs typeface="Times New Roman" charset="0"/>
            </a:endParaRPr>
          </a:p>
        </p:txBody>
      </p:sp>
      <p:sp>
        <p:nvSpPr>
          <p:cNvPr id="30722" name="Rectangle 2"/>
          <p:cNvSpPr>
            <a:spLocks noGrp="1" noRot="1" noChangeAspect="1" noChangeArrowheads="1" noTextEdit="1"/>
          </p:cNvSpPr>
          <p:nvPr>
            <p:ph type="sldImg"/>
          </p:nvPr>
        </p:nvSpPr>
        <p:spPr>
          <a:xfrm>
            <a:off x="-223838" y="808038"/>
            <a:ext cx="7186613" cy="4043362"/>
          </a:xfrm>
          <a:ln/>
        </p:spPr>
      </p:sp>
      <p:sp>
        <p:nvSpPr>
          <p:cNvPr id="3072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131155443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3815825" y="10235123"/>
            <a:ext cx="2920483" cy="539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129" tIns="46064" rIns="92129" bIns="46064" anchor="b"/>
          <a:lstStyle>
            <a:lvl1pPr defTabSz="920750" eaLnBrk="0" hangingPunct="0">
              <a:defRPr sz="1200">
                <a:solidFill>
                  <a:srgbClr val="0F5494"/>
                </a:solidFill>
                <a:latin typeface="Verdana" charset="0"/>
                <a:ea typeface="ＭＳ Ｐゴシック" charset="0"/>
                <a:cs typeface="ＭＳ Ｐゴシック" charset="0"/>
              </a:defRPr>
            </a:lvl1pPr>
            <a:lvl2pPr marL="742950" indent="-285750" defTabSz="920750" eaLnBrk="0" hangingPunct="0">
              <a:defRPr sz="1200">
                <a:solidFill>
                  <a:srgbClr val="0F5494"/>
                </a:solidFill>
                <a:latin typeface="Verdana" charset="0"/>
                <a:ea typeface="ＭＳ Ｐゴシック" charset="0"/>
              </a:defRPr>
            </a:lvl2pPr>
            <a:lvl3pPr marL="1143000" indent="-228600" defTabSz="920750" eaLnBrk="0" hangingPunct="0">
              <a:defRPr sz="1200">
                <a:solidFill>
                  <a:srgbClr val="0F5494"/>
                </a:solidFill>
                <a:latin typeface="Verdana" charset="0"/>
                <a:ea typeface="ＭＳ Ｐゴシック" charset="0"/>
              </a:defRPr>
            </a:lvl3pPr>
            <a:lvl4pPr marL="1600200" indent="-228600" defTabSz="920750" eaLnBrk="0" hangingPunct="0">
              <a:defRPr sz="1200">
                <a:solidFill>
                  <a:srgbClr val="0F5494"/>
                </a:solidFill>
                <a:latin typeface="Verdana" charset="0"/>
                <a:ea typeface="ＭＳ Ｐゴシック" charset="0"/>
              </a:defRPr>
            </a:lvl4pPr>
            <a:lvl5pPr marL="2057400" indent="-228600" defTabSz="920750" eaLnBrk="0" hangingPunct="0">
              <a:defRPr sz="1200">
                <a:solidFill>
                  <a:srgbClr val="0F5494"/>
                </a:solidFill>
                <a:latin typeface="Verdana" charset="0"/>
                <a:ea typeface="ＭＳ Ｐゴシック" charset="0"/>
              </a:defRPr>
            </a:lvl5pPr>
            <a:lvl6pPr marL="2514600" indent="-228600" defTabSz="920750" eaLnBrk="0" fontAlgn="base" hangingPunct="0">
              <a:spcBef>
                <a:spcPct val="0"/>
              </a:spcBef>
              <a:spcAft>
                <a:spcPct val="0"/>
              </a:spcAft>
              <a:defRPr sz="1200">
                <a:solidFill>
                  <a:srgbClr val="0F5494"/>
                </a:solidFill>
                <a:latin typeface="Verdana" charset="0"/>
                <a:ea typeface="ＭＳ Ｐゴシック" charset="0"/>
              </a:defRPr>
            </a:lvl6pPr>
            <a:lvl7pPr marL="2971800" indent="-228600" defTabSz="920750" eaLnBrk="0" fontAlgn="base" hangingPunct="0">
              <a:spcBef>
                <a:spcPct val="0"/>
              </a:spcBef>
              <a:spcAft>
                <a:spcPct val="0"/>
              </a:spcAft>
              <a:defRPr sz="1200">
                <a:solidFill>
                  <a:srgbClr val="0F5494"/>
                </a:solidFill>
                <a:latin typeface="Verdana" charset="0"/>
                <a:ea typeface="ＭＳ Ｐゴシック" charset="0"/>
              </a:defRPr>
            </a:lvl7pPr>
            <a:lvl8pPr marL="3429000" indent="-228600" defTabSz="920750" eaLnBrk="0" fontAlgn="base" hangingPunct="0">
              <a:spcBef>
                <a:spcPct val="0"/>
              </a:spcBef>
              <a:spcAft>
                <a:spcPct val="0"/>
              </a:spcAft>
              <a:defRPr sz="1200">
                <a:solidFill>
                  <a:srgbClr val="0F5494"/>
                </a:solidFill>
                <a:latin typeface="Verdana" charset="0"/>
                <a:ea typeface="ＭＳ Ｐゴシック" charset="0"/>
              </a:defRPr>
            </a:lvl8pPr>
            <a:lvl9pPr marL="3886200" indent="-228600" defTabSz="920750" eaLnBrk="0" fontAlgn="base" hangingPunct="0">
              <a:spcBef>
                <a:spcPct val="0"/>
              </a:spcBef>
              <a:spcAft>
                <a:spcPct val="0"/>
              </a:spcAft>
              <a:defRPr sz="1200">
                <a:solidFill>
                  <a:srgbClr val="0F5494"/>
                </a:solidFill>
                <a:latin typeface="Verdana" charset="0"/>
                <a:ea typeface="ＭＳ Ｐゴシック" charset="0"/>
              </a:defRPr>
            </a:lvl9pPr>
          </a:lstStyle>
          <a:p>
            <a:pPr algn="r" eaLnBrk="1" hangingPunct="1"/>
            <a:fld id="{738F7850-BFA5-0040-918B-382A1C080A63}" type="slidenum">
              <a:rPr lang="fr-FR">
                <a:cs typeface="Times New Roman" charset="0"/>
              </a:rPr>
              <a:pPr algn="r" eaLnBrk="1" hangingPunct="1"/>
              <a:t>115</a:t>
            </a:fld>
            <a:endParaRPr lang="fr-FR">
              <a:cs typeface="Times New Roman"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673474" y="5116700"/>
            <a:ext cx="5390934" cy="4851299"/>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129" tIns="46064" rIns="92129" bIns="46064"/>
          <a:lstStyle/>
          <a:p>
            <a:pPr eaLnBrk="1" hangingPunct="1">
              <a:spcBef>
                <a:spcPct val="0"/>
              </a:spcBef>
            </a:pPr>
            <a:endParaRPr lang="fr-FR" b="0" dirty="0"/>
          </a:p>
        </p:txBody>
      </p:sp>
    </p:spTree>
    <p:extLst>
      <p:ext uri="{BB962C8B-B14F-4D97-AF65-F5344CB8AC3E}">
        <p14:creationId xmlns:p14="http://schemas.microsoft.com/office/powerpoint/2010/main" val="138981745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Clr>
                <a:srgbClr val="0F5494"/>
              </a:buClr>
            </a:pPr>
            <a:r>
              <a:rPr lang="en-GB" sz="1200" i="0" dirty="0"/>
              <a:t>MKS (moderator) will s</a:t>
            </a:r>
            <a:r>
              <a:rPr lang="en-NL" sz="1200" i="0" dirty="0"/>
              <a:t>creen share the PEFA diagram pdf/screenshot, which is extracted from the Volume IV Handbook</a:t>
            </a:r>
            <a:endParaRPr lang="en-GB" sz="1200" i="0" dirty="0"/>
          </a:p>
          <a:p>
            <a:pPr>
              <a:lnSpc>
                <a:spcPct val="90000"/>
              </a:lnSpc>
              <a:buClr>
                <a:srgbClr val="0F5494"/>
              </a:buClr>
            </a:pPr>
            <a:endParaRPr lang="en-GB" sz="1200" i="0" dirty="0"/>
          </a:p>
          <a:p>
            <a:pPr>
              <a:lnSpc>
                <a:spcPct val="90000"/>
              </a:lnSpc>
              <a:buClr>
                <a:srgbClr val="0F5494"/>
              </a:buClr>
            </a:pPr>
            <a:r>
              <a:rPr lang="en-GB" sz="1200" i="0" dirty="0"/>
              <a:t>Pay special attention to the flow chart (steps to design ‘reform programme’), reform 1, 2 and 3 (platform)</a:t>
            </a:r>
            <a:endParaRPr lang="en-NL" sz="1200" i="0" dirty="0"/>
          </a:p>
          <a:p>
            <a:pPr>
              <a:lnSpc>
                <a:spcPct val="90000"/>
              </a:lnSpc>
              <a:buClr>
                <a:srgbClr val="0F5494"/>
              </a:buClr>
            </a:pPr>
            <a:endParaRPr lang="en-NL" sz="1200" i="0" dirty="0"/>
          </a:p>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116</a:t>
            </a:fld>
            <a:endParaRPr lang="en-GB"/>
          </a:p>
        </p:txBody>
      </p:sp>
    </p:spTree>
    <p:extLst>
      <p:ext uri="{BB962C8B-B14F-4D97-AF65-F5344CB8AC3E}">
        <p14:creationId xmlns:p14="http://schemas.microsoft.com/office/powerpoint/2010/main" val="319553423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Bullet 2: donors have different approaches, e.g. EU - gradual build up; WB – big bang. </a:t>
            </a:r>
          </a:p>
          <a:p>
            <a:endParaRPr lang="en-GB" dirty="0"/>
          </a:p>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117</a:t>
            </a:fld>
            <a:endParaRPr lang="en-GB"/>
          </a:p>
        </p:txBody>
      </p:sp>
    </p:spTree>
    <p:extLst>
      <p:ext uri="{BB962C8B-B14F-4D97-AF65-F5344CB8AC3E}">
        <p14:creationId xmlns:p14="http://schemas.microsoft.com/office/powerpoint/2010/main" val="173223685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Third bullet: some document you don’t want to make public such as risk assessments or political economy analysis. </a:t>
            </a:r>
            <a:endParaRPr lang="en-NL" dirty="0"/>
          </a:p>
        </p:txBody>
      </p:sp>
      <p:sp>
        <p:nvSpPr>
          <p:cNvPr id="4" name="Slide Number Placeholder 3"/>
          <p:cNvSpPr>
            <a:spLocks noGrp="1"/>
          </p:cNvSpPr>
          <p:nvPr>
            <p:ph type="sldNum" sz="quarter" idx="5"/>
          </p:nvPr>
        </p:nvSpPr>
        <p:spPr/>
        <p:txBody>
          <a:bodyPr/>
          <a:lstStyle/>
          <a:p>
            <a:fld id="{59CF2995-AB43-4B7C-B8CD-9DC7C3692A9C}" type="slidenum">
              <a:rPr lang="en-GB" smtClean="0"/>
              <a:t>118</a:t>
            </a:fld>
            <a:endParaRPr lang="en-GB"/>
          </a:p>
        </p:txBody>
      </p:sp>
    </p:spTree>
    <p:extLst>
      <p:ext uri="{BB962C8B-B14F-4D97-AF65-F5344CB8AC3E}">
        <p14:creationId xmlns:p14="http://schemas.microsoft.com/office/powerpoint/2010/main" val="141940161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336B5EDA-8E83-C940-9BD3-BD946E7EE346}" type="slidenum">
              <a:rPr lang="fr-FR">
                <a:solidFill>
                  <a:schemeClr val="tx1"/>
                </a:solidFill>
                <a:latin typeface="Times New Roman" charset="0"/>
                <a:cs typeface="Times New Roman" charset="0"/>
              </a:rPr>
              <a:pPr eaLnBrk="1" hangingPunct="1"/>
              <a:t>119</a:t>
            </a:fld>
            <a:endParaRPr lang="fr-FR">
              <a:solidFill>
                <a:schemeClr val="tx1"/>
              </a:solidFill>
              <a:latin typeface="Times New Roman" charset="0"/>
              <a:cs typeface="Times New Roman" charset="0"/>
            </a:endParaRPr>
          </a:p>
        </p:txBody>
      </p:sp>
      <p:sp>
        <p:nvSpPr>
          <p:cNvPr id="28674" name="Rectangle 2"/>
          <p:cNvSpPr>
            <a:spLocks noGrp="1" noRot="1" noChangeAspect="1" noChangeArrowheads="1" noTextEdit="1"/>
          </p:cNvSpPr>
          <p:nvPr>
            <p:ph type="sldImg"/>
          </p:nvPr>
        </p:nvSpPr>
        <p:spPr>
          <a:xfrm>
            <a:off x="-223838" y="808038"/>
            <a:ext cx="7186613" cy="4043362"/>
          </a:xfrm>
          <a:ln/>
        </p:spPr>
      </p:sp>
      <p:sp>
        <p:nvSpPr>
          <p:cNvPr id="2867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fr-FR" dirty="0" err="1">
                <a:latin typeface="Times New Roman" charset="0"/>
              </a:rPr>
              <a:t>Opportunistic</a:t>
            </a:r>
            <a:r>
              <a:rPr lang="fr-FR" dirty="0">
                <a:latin typeface="Times New Roman" charset="0"/>
              </a:rPr>
              <a:t>, but </a:t>
            </a:r>
            <a:r>
              <a:rPr lang="fr-FR" dirty="0" err="1">
                <a:latin typeface="Times New Roman" charset="0"/>
              </a:rPr>
              <a:t>with</a:t>
            </a:r>
            <a:r>
              <a:rPr lang="fr-FR" dirty="0">
                <a:latin typeface="Times New Roman" charset="0"/>
              </a:rPr>
              <a:t> a </a:t>
            </a:r>
            <a:r>
              <a:rPr lang="fr-FR" dirty="0" err="1">
                <a:latin typeface="Times New Roman" charset="0"/>
              </a:rPr>
              <a:t>risk</a:t>
            </a:r>
            <a:r>
              <a:rPr lang="fr-FR" dirty="0">
                <a:latin typeface="Times New Roman" charset="0"/>
              </a:rPr>
              <a:t> to </a:t>
            </a:r>
            <a:r>
              <a:rPr lang="fr-FR" dirty="0" err="1">
                <a:latin typeface="Times New Roman" charset="0"/>
              </a:rPr>
              <a:t>protect</a:t>
            </a:r>
            <a:r>
              <a:rPr lang="fr-FR" dirty="0">
                <a:latin typeface="Times New Roman" charset="0"/>
              </a:rPr>
              <a:t> </a:t>
            </a:r>
            <a:r>
              <a:rPr lang="fr-FR" dirty="0" err="1">
                <a:latin typeface="Times New Roman" charset="0"/>
              </a:rPr>
              <a:t>vested</a:t>
            </a:r>
            <a:r>
              <a:rPr lang="fr-FR" dirty="0">
                <a:latin typeface="Times New Roman" charset="0"/>
              </a:rPr>
              <a:t> </a:t>
            </a:r>
            <a:r>
              <a:rPr lang="fr-FR" dirty="0" err="1">
                <a:latin typeface="Times New Roman" charset="0"/>
              </a:rPr>
              <a:t>interests</a:t>
            </a:r>
            <a:r>
              <a:rPr lang="fr-FR" dirty="0">
                <a:latin typeface="Times New Roman" charset="0"/>
              </a:rPr>
              <a:t>. </a:t>
            </a:r>
          </a:p>
          <a:p>
            <a:pPr eaLnBrk="1" hangingPunct="1">
              <a:spcBef>
                <a:spcPct val="0"/>
              </a:spcBef>
            </a:pPr>
            <a:endParaRPr lang="fr-FR" dirty="0">
              <a:latin typeface="Times New Roman" charset="0"/>
            </a:endParaRPr>
          </a:p>
          <a:p>
            <a:pPr eaLnBrk="1" hangingPunct="1">
              <a:spcBef>
                <a:spcPct val="0"/>
              </a:spcBef>
            </a:pPr>
            <a:r>
              <a:rPr lang="fr-FR" dirty="0">
                <a:latin typeface="Times New Roman" charset="0"/>
              </a:rPr>
              <a:t>Ad hoc </a:t>
            </a:r>
            <a:r>
              <a:rPr lang="fr-FR" dirty="0" err="1">
                <a:latin typeface="Times New Roman" charset="0"/>
              </a:rPr>
              <a:t>advanced</a:t>
            </a:r>
            <a:r>
              <a:rPr lang="fr-FR" dirty="0">
                <a:latin typeface="Times New Roman" charset="0"/>
              </a:rPr>
              <a:t> </a:t>
            </a:r>
            <a:r>
              <a:rPr lang="fr-FR" dirty="0" err="1">
                <a:latin typeface="Times New Roman" charset="0"/>
              </a:rPr>
              <a:t>reforms</a:t>
            </a:r>
            <a:r>
              <a:rPr lang="fr-FR" dirty="0">
                <a:latin typeface="Times New Roman" charset="0"/>
              </a:rPr>
              <a:t> </a:t>
            </a:r>
            <a:r>
              <a:rPr lang="fr-FR" dirty="0" err="1">
                <a:latin typeface="Times New Roman" charset="0"/>
              </a:rPr>
              <a:t>might</a:t>
            </a:r>
            <a:r>
              <a:rPr lang="fr-FR" dirty="0">
                <a:latin typeface="Times New Roman" charset="0"/>
              </a:rPr>
              <a:t> </a:t>
            </a:r>
            <a:r>
              <a:rPr lang="fr-FR" dirty="0" err="1">
                <a:latin typeface="Times New Roman" charset="0"/>
              </a:rPr>
              <a:t>also</a:t>
            </a:r>
            <a:r>
              <a:rPr lang="fr-FR" dirty="0">
                <a:latin typeface="Times New Roman" charset="0"/>
              </a:rPr>
              <a:t> </a:t>
            </a:r>
            <a:r>
              <a:rPr lang="fr-FR" dirty="0" err="1">
                <a:latin typeface="Times New Roman" charset="0"/>
              </a:rPr>
              <a:t>be</a:t>
            </a:r>
            <a:r>
              <a:rPr lang="fr-FR" dirty="0">
                <a:latin typeface="Times New Roman" charset="0"/>
              </a:rPr>
              <a:t> for </a:t>
            </a:r>
            <a:r>
              <a:rPr lang="fr-FR" dirty="0" err="1">
                <a:latin typeface="Times New Roman" charset="0"/>
              </a:rPr>
              <a:t>policital</a:t>
            </a:r>
            <a:r>
              <a:rPr lang="fr-FR" dirty="0">
                <a:latin typeface="Times New Roman" charset="0"/>
              </a:rPr>
              <a:t> </a:t>
            </a:r>
            <a:r>
              <a:rPr lang="fr-FR" dirty="0" err="1">
                <a:latin typeface="Times New Roman" charset="0"/>
              </a:rPr>
              <a:t>reasons</a:t>
            </a:r>
            <a:r>
              <a:rPr lang="fr-FR" dirty="0">
                <a:latin typeface="Times New Roman" charset="0"/>
              </a:rPr>
              <a:t> and </a:t>
            </a:r>
            <a:r>
              <a:rPr lang="fr-FR" dirty="0" err="1">
                <a:latin typeface="Times New Roman" charset="0"/>
              </a:rPr>
              <a:t>build</a:t>
            </a:r>
            <a:r>
              <a:rPr lang="fr-FR" dirty="0">
                <a:latin typeface="Times New Roman" charset="0"/>
              </a:rPr>
              <a:t> </a:t>
            </a:r>
            <a:r>
              <a:rPr lang="fr-FR" dirty="0" err="1">
                <a:latin typeface="Times New Roman" charset="0"/>
              </a:rPr>
              <a:t>facades</a:t>
            </a:r>
            <a:r>
              <a:rPr lang="fr-FR" dirty="0">
                <a:latin typeface="Times New Roman" charset="0"/>
              </a:rPr>
              <a:t> of </a:t>
            </a:r>
            <a:r>
              <a:rPr lang="fr-FR" dirty="0" err="1">
                <a:latin typeface="Times New Roman" charset="0"/>
              </a:rPr>
              <a:t>reforms</a:t>
            </a:r>
            <a:r>
              <a:rPr lang="fr-FR" dirty="0">
                <a:latin typeface="Times New Roman" charset="0"/>
              </a:rPr>
              <a:t> </a:t>
            </a:r>
            <a:r>
              <a:rPr lang="fr-FR" dirty="0" err="1">
                <a:latin typeface="Times New Roman" charset="0"/>
              </a:rPr>
              <a:t>without</a:t>
            </a:r>
            <a:r>
              <a:rPr lang="fr-FR" dirty="0">
                <a:latin typeface="Times New Roman" charset="0"/>
              </a:rPr>
              <a:t> </a:t>
            </a:r>
            <a:r>
              <a:rPr lang="fr-FR" dirty="0" err="1">
                <a:latin typeface="Times New Roman" charset="0"/>
              </a:rPr>
              <a:t>behaviour</a:t>
            </a:r>
            <a:r>
              <a:rPr lang="fr-FR" dirty="0">
                <a:latin typeface="Times New Roman" charset="0"/>
              </a:rPr>
              <a:t> change. </a:t>
            </a:r>
          </a:p>
          <a:p>
            <a:pPr eaLnBrk="1" hangingPunct="1">
              <a:spcBef>
                <a:spcPct val="0"/>
              </a:spcBef>
            </a:pPr>
            <a:endParaRPr lang="fr-FR" dirty="0">
              <a:latin typeface="Times New Roman" charset="0"/>
            </a:endParaRPr>
          </a:p>
        </p:txBody>
      </p:sp>
    </p:spTree>
    <p:extLst>
      <p:ext uri="{BB962C8B-B14F-4D97-AF65-F5344CB8AC3E}">
        <p14:creationId xmlns:p14="http://schemas.microsoft.com/office/powerpoint/2010/main" val="322737042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BE" dirty="0"/>
          </a:p>
          <a:p>
            <a:pPr eaLnBrk="1" hangingPunct="1">
              <a:spcBef>
                <a:spcPct val="0"/>
              </a:spcBef>
            </a:pPr>
            <a:r>
              <a:rPr lang="fr-BE" dirty="0"/>
              <a:t>Open discussion </a:t>
            </a:r>
            <a:r>
              <a:rPr lang="fr-BE" dirty="0" err="1"/>
              <a:t>with</a:t>
            </a:r>
            <a:r>
              <a:rPr lang="fr-BE" dirty="0"/>
              <a:t> direct questions to participants. </a:t>
            </a:r>
          </a:p>
          <a:p>
            <a:pPr eaLnBrk="1" hangingPunct="1">
              <a:spcBef>
                <a:spcPct val="0"/>
              </a:spcBef>
            </a:pPr>
            <a:endParaRPr lang="fr-BE" dirty="0"/>
          </a:p>
          <a:p>
            <a:pPr eaLnBrk="1" hangingPunct="1">
              <a:spcBef>
                <a:spcPct val="0"/>
              </a:spcBef>
            </a:pPr>
            <a:r>
              <a:rPr lang="fr-BE" dirty="0" err="1"/>
              <a:t>Gleicher</a:t>
            </a:r>
            <a:r>
              <a:rPr lang="fr-BE" dirty="0"/>
              <a:t>: </a:t>
            </a:r>
            <a:r>
              <a:rPr lang="fr-BE" dirty="0" err="1"/>
              <a:t>shared</a:t>
            </a:r>
            <a:r>
              <a:rPr lang="fr-BE" dirty="0"/>
              <a:t> dissatisfaction * </a:t>
            </a:r>
            <a:r>
              <a:rPr lang="fr-BE" dirty="0" err="1"/>
              <a:t>shared</a:t>
            </a:r>
            <a:r>
              <a:rPr lang="fr-BE" dirty="0"/>
              <a:t> vision * quick </a:t>
            </a:r>
            <a:r>
              <a:rPr lang="fr-BE" dirty="0" err="1"/>
              <a:t>wins</a:t>
            </a:r>
            <a:r>
              <a:rPr lang="fr-BE" dirty="0"/>
              <a:t> &gt; </a:t>
            </a:r>
            <a:r>
              <a:rPr lang="fr-BE" dirty="0" err="1"/>
              <a:t>resistance</a:t>
            </a:r>
            <a:endParaRPr lang="fr-BE" dirty="0"/>
          </a:p>
          <a:p>
            <a:pPr eaLnBrk="1" hangingPunct="1">
              <a:spcBef>
                <a:spcPct val="0"/>
              </a:spcBef>
            </a:pPr>
            <a:endParaRPr lang="fr-BE" dirty="0"/>
          </a:p>
          <a:p>
            <a:pPr eaLnBrk="1" hangingPunct="1">
              <a:spcBef>
                <a:spcPct val="0"/>
              </a:spcBef>
            </a:pPr>
            <a:r>
              <a:rPr lang="fr-BE" dirty="0"/>
              <a:t>PEFA: 3 objectives, 31 </a:t>
            </a:r>
            <a:r>
              <a:rPr lang="fr-BE" dirty="0" err="1"/>
              <a:t>indicators</a:t>
            </a:r>
            <a:r>
              <a:rPr lang="fr-BE" dirty="0"/>
              <a:t>; </a:t>
            </a:r>
            <a:r>
              <a:rPr lang="fr-BE" dirty="0" err="1"/>
              <a:t>progress</a:t>
            </a:r>
            <a:r>
              <a:rPr lang="fr-BE" dirty="0"/>
              <a:t> over time; </a:t>
            </a:r>
            <a:r>
              <a:rPr lang="fr-BE" dirty="0" err="1"/>
              <a:t>evidence</a:t>
            </a:r>
            <a:r>
              <a:rPr lang="fr-BE" dirty="0"/>
              <a:t> </a:t>
            </a:r>
            <a:r>
              <a:rPr lang="fr-BE" dirty="0" err="1"/>
              <a:t>based</a:t>
            </a:r>
            <a:r>
              <a:rPr lang="fr-BE" dirty="0"/>
              <a:t>; high </a:t>
            </a:r>
            <a:r>
              <a:rPr lang="fr-BE" dirty="0" err="1"/>
              <a:t>level</a:t>
            </a:r>
            <a:r>
              <a:rPr lang="fr-BE" dirty="0"/>
              <a:t>; no </a:t>
            </a:r>
            <a:r>
              <a:rPr lang="fr-BE" dirty="0" err="1"/>
              <a:t>underlying</a:t>
            </a:r>
            <a:r>
              <a:rPr lang="fr-BE" dirty="0"/>
              <a:t> causes (</a:t>
            </a:r>
            <a:r>
              <a:rPr lang="fr-BE" dirty="0" err="1"/>
              <a:t>why</a:t>
            </a:r>
            <a:r>
              <a:rPr lang="fr-BE" dirty="0"/>
              <a:t>, how)</a:t>
            </a:r>
          </a:p>
          <a:p>
            <a:pPr eaLnBrk="1" hangingPunct="1">
              <a:spcBef>
                <a:spcPct val="0"/>
              </a:spcBef>
            </a:pPr>
            <a:endParaRPr lang="fr-BE" dirty="0"/>
          </a:p>
          <a:p>
            <a:pPr eaLnBrk="1" hangingPunct="1">
              <a:spcBef>
                <a:spcPct val="0"/>
              </a:spcBef>
            </a:pPr>
            <a:r>
              <a:rPr lang="fr-BE" dirty="0" err="1"/>
              <a:t>Other</a:t>
            </a:r>
            <a:r>
              <a:rPr lang="fr-BE" dirty="0"/>
              <a:t> </a:t>
            </a:r>
            <a:r>
              <a:rPr lang="fr-BE" dirty="0" err="1"/>
              <a:t>tools</a:t>
            </a:r>
            <a:r>
              <a:rPr lang="fr-BE" dirty="0"/>
              <a:t>: </a:t>
            </a:r>
            <a:r>
              <a:rPr lang="fr-BE" dirty="0" err="1"/>
              <a:t>Maps</a:t>
            </a:r>
            <a:r>
              <a:rPr lang="fr-BE" dirty="0"/>
              <a:t>, </a:t>
            </a:r>
            <a:r>
              <a:rPr lang="fr-BE" dirty="0" err="1"/>
              <a:t>Tadat</a:t>
            </a:r>
            <a:r>
              <a:rPr lang="fr-BE" dirty="0"/>
              <a:t>, </a:t>
            </a:r>
            <a:r>
              <a:rPr lang="fr-BE" dirty="0" err="1"/>
              <a:t>Dempa</a:t>
            </a:r>
            <a:r>
              <a:rPr lang="fr-BE" dirty="0"/>
              <a:t>, </a:t>
            </a:r>
            <a:r>
              <a:rPr lang="fr-BE" dirty="0" err="1"/>
              <a:t>Pima</a:t>
            </a:r>
            <a:r>
              <a:rPr lang="fr-BE" dirty="0"/>
              <a:t>, CPIA (</a:t>
            </a:r>
            <a:r>
              <a:rPr lang="fr-BE" dirty="0" err="1"/>
              <a:t>around</a:t>
            </a:r>
            <a:r>
              <a:rPr lang="fr-BE" dirty="0"/>
              <a:t> 64 PFM </a:t>
            </a:r>
            <a:r>
              <a:rPr lang="fr-BE" dirty="0" err="1"/>
              <a:t>tools</a:t>
            </a:r>
            <a:r>
              <a:rPr lang="fr-BE" dirty="0"/>
              <a:t>).</a:t>
            </a:r>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121</a:t>
            </a:fld>
            <a:endParaRPr lang="en-GB" dirty="0">
              <a:solidFill>
                <a:schemeClr val="tx1"/>
              </a:solidFill>
              <a:latin typeface="Arial" charset="0"/>
            </a:endParaRPr>
          </a:p>
        </p:txBody>
      </p:sp>
    </p:spTree>
    <p:extLst>
      <p:ext uri="{BB962C8B-B14F-4D97-AF65-F5344CB8AC3E}">
        <p14:creationId xmlns:p14="http://schemas.microsoft.com/office/powerpoint/2010/main" val="6835483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BE" dirty="0"/>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122</a:t>
            </a:fld>
            <a:endParaRPr lang="en-GB" dirty="0">
              <a:solidFill>
                <a:schemeClr val="tx1"/>
              </a:solidFill>
              <a:latin typeface="Arial" charset="0"/>
            </a:endParaRPr>
          </a:p>
        </p:txBody>
      </p:sp>
    </p:spTree>
    <p:extLst>
      <p:ext uri="{BB962C8B-B14F-4D97-AF65-F5344CB8AC3E}">
        <p14:creationId xmlns:p14="http://schemas.microsoft.com/office/powerpoint/2010/main" val="221880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9C0E7FA-A0E3-BA4F-AE5F-5E8C07D98E04}" type="slidenum">
              <a:rPr lang="fr-FR">
                <a:solidFill>
                  <a:schemeClr val="tx1"/>
                </a:solidFill>
                <a:latin typeface="Times New Roman" charset="0"/>
                <a:cs typeface="Times New Roman" charset="0"/>
              </a:rPr>
              <a:pPr eaLnBrk="1" hangingPunct="1"/>
              <a:t>12</a:t>
            </a:fld>
            <a:endParaRPr lang="fr-FR">
              <a:solidFill>
                <a:schemeClr val="tx1"/>
              </a:solidFill>
              <a:latin typeface="Times New Roman" charset="0"/>
              <a:cs typeface="Times New Roman"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r>
              <a:rPr lang="fr-FR" dirty="0">
                <a:latin typeface="Times New Roman" charset="0"/>
              </a:rPr>
              <a:t>Pipeline/tube: input = money and </a:t>
            </a:r>
            <a:r>
              <a:rPr lang="fr-FR" dirty="0" err="1">
                <a:latin typeface="Times New Roman" charset="0"/>
              </a:rPr>
              <a:t>policies</a:t>
            </a:r>
            <a:r>
              <a:rPr lang="fr-FR" dirty="0">
                <a:latin typeface="Times New Roman" charset="0"/>
              </a:rPr>
              <a:t>; output = outputs, </a:t>
            </a:r>
            <a:r>
              <a:rPr lang="fr-FR" dirty="0" err="1">
                <a:latin typeface="Times New Roman" charset="0"/>
              </a:rPr>
              <a:t>outcomes</a:t>
            </a:r>
            <a:r>
              <a:rPr lang="fr-FR" dirty="0">
                <a:latin typeface="Times New Roman" charset="0"/>
              </a:rPr>
              <a:t> and impact (</a:t>
            </a:r>
            <a:r>
              <a:rPr lang="fr-FR" dirty="0" err="1">
                <a:latin typeface="Times New Roman" charset="0"/>
              </a:rPr>
              <a:t>results</a:t>
            </a:r>
            <a:r>
              <a:rPr lang="fr-FR" dirty="0">
                <a:latin typeface="Times New Roman" charset="0"/>
              </a:rPr>
              <a:t>)</a:t>
            </a:r>
          </a:p>
          <a:p>
            <a:pPr eaLnBrk="1" hangingPunct="1">
              <a:spcBef>
                <a:spcPct val="0"/>
              </a:spcBef>
            </a:pPr>
            <a:endParaRPr lang="fr-FR" dirty="0">
              <a:latin typeface="Times New Roman" charset="0"/>
            </a:endParaRPr>
          </a:p>
          <a:p>
            <a:pPr eaLnBrk="1" hangingPunct="1">
              <a:spcBef>
                <a:spcPct val="0"/>
              </a:spcBef>
            </a:pPr>
            <a:r>
              <a:rPr lang="fr-FR" dirty="0">
                <a:latin typeface="Times New Roman" charset="0"/>
              </a:rPr>
              <a:t>To </a:t>
            </a:r>
            <a:r>
              <a:rPr lang="fr-FR" dirty="0" err="1">
                <a:latin typeface="Times New Roman" charset="0"/>
              </a:rPr>
              <a:t>limit</a:t>
            </a:r>
            <a:r>
              <a:rPr lang="fr-FR" dirty="0">
                <a:latin typeface="Times New Roman" charset="0"/>
              </a:rPr>
              <a:t> </a:t>
            </a:r>
            <a:r>
              <a:rPr lang="fr-FR" dirty="0" err="1">
                <a:latin typeface="Times New Roman" charset="0"/>
              </a:rPr>
              <a:t>policy</a:t>
            </a:r>
            <a:r>
              <a:rPr lang="fr-FR" dirty="0">
                <a:latin typeface="Times New Roman" charset="0"/>
              </a:rPr>
              <a:t> </a:t>
            </a:r>
            <a:r>
              <a:rPr lang="fr-FR" dirty="0" err="1">
                <a:latin typeface="Times New Roman" charset="0"/>
              </a:rPr>
              <a:t>choices</a:t>
            </a:r>
            <a:r>
              <a:rPr lang="fr-FR" dirty="0">
                <a:latin typeface="Times New Roman" charset="0"/>
              </a:rPr>
              <a:t>: e.g. </a:t>
            </a:r>
            <a:r>
              <a:rPr lang="fr-FR" dirty="0" err="1">
                <a:latin typeface="Times New Roman" charset="0"/>
              </a:rPr>
              <a:t>complex</a:t>
            </a:r>
            <a:r>
              <a:rPr lang="fr-FR" dirty="0">
                <a:latin typeface="Times New Roman" charset="0"/>
              </a:rPr>
              <a:t> </a:t>
            </a:r>
            <a:r>
              <a:rPr lang="fr-FR" dirty="0" err="1">
                <a:latin typeface="Times New Roman" charset="0"/>
              </a:rPr>
              <a:t>tax</a:t>
            </a:r>
            <a:r>
              <a:rPr lang="fr-FR" dirty="0">
                <a:latin typeface="Times New Roman" charset="0"/>
              </a:rPr>
              <a:t> </a:t>
            </a:r>
            <a:r>
              <a:rPr lang="fr-FR" dirty="0" err="1">
                <a:latin typeface="Times New Roman" charset="0"/>
              </a:rPr>
              <a:t>measures</a:t>
            </a:r>
            <a:r>
              <a:rPr lang="fr-FR" dirty="0">
                <a:latin typeface="Times New Roman" charset="0"/>
              </a:rPr>
              <a:t> not possible if PFM </a:t>
            </a:r>
            <a:r>
              <a:rPr lang="fr-FR" dirty="0" err="1">
                <a:latin typeface="Times New Roman" charset="0"/>
              </a:rPr>
              <a:t>capacity</a:t>
            </a:r>
            <a:r>
              <a:rPr lang="fr-FR" dirty="0">
                <a:latin typeface="Times New Roman" charset="0"/>
              </a:rPr>
              <a:t> </a:t>
            </a:r>
            <a:r>
              <a:rPr lang="fr-FR" dirty="0" err="1">
                <a:latin typeface="Times New Roman" charset="0"/>
              </a:rPr>
              <a:t>is</a:t>
            </a:r>
            <a:r>
              <a:rPr lang="fr-FR" dirty="0">
                <a:latin typeface="Times New Roman" charset="0"/>
              </a:rPr>
              <a:t> </a:t>
            </a:r>
            <a:r>
              <a:rPr lang="fr-FR" dirty="0" err="1">
                <a:latin typeface="Times New Roman" charset="0"/>
              </a:rPr>
              <a:t>weak</a:t>
            </a:r>
            <a:r>
              <a:rPr lang="fr-FR" dirty="0">
                <a:latin typeface="Times New Roman" charset="0"/>
              </a:rPr>
              <a:t>. </a:t>
            </a:r>
          </a:p>
          <a:p>
            <a:pPr eaLnBrk="1" hangingPunct="1">
              <a:spcBef>
                <a:spcPct val="0"/>
              </a:spcBef>
            </a:pPr>
            <a:endParaRPr lang="fr-FR" dirty="0">
              <a:latin typeface="Times New Roman" charset="0"/>
            </a:endParaRPr>
          </a:p>
          <a:p>
            <a:pPr eaLnBrk="1" hangingPunct="1">
              <a:spcBef>
                <a:spcPct val="0"/>
              </a:spcBef>
            </a:pPr>
            <a:r>
              <a:rPr lang="fr-FR" dirty="0">
                <a:latin typeface="Times New Roman" charset="0"/>
              </a:rPr>
              <a:t>Last </a:t>
            </a:r>
            <a:r>
              <a:rPr lang="fr-FR" dirty="0" err="1">
                <a:latin typeface="Times New Roman" charset="0"/>
              </a:rPr>
              <a:t>bullet</a:t>
            </a:r>
            <a:r>
              <a:rPr lang="fr-FR" dirty="0">
                <a:latin typeface="Times New Roman" charset="0"/>
              </a:rPr>
              <a:t>: the </a:t>
            </a:r>
            <a:r>
              <a:rPr lang="fr-FR" dirty="0" err="1">
                <a:latin typeface="Times New Roman" charset="0"/>
              </a:rPr>
              <a:t>government</a:t>
            </a:r>
            <a:r>
              <a:rPr lang="fr-FR" dirty="0">
                <a:latin typeface="Times New Roman" charset="0"/>
              </a:rPr>
              <a:t> </a:t>
            </a:r>
            <a:r>
              <a:rPr lang="fr-FR" dirty="0" err="1">
                <a:latin typeface="Times New Roman" charset="0"/>
              </a:rPr>
              <a:t>might</a:t>
            </a:r>
            <a:r>
              <a:rPr lang="fr-FR" dirty="0">
                <a:latin typeface="Times New Roman" charset="0"/>
              </a:rPr>
              <a:t> </a:t>
            </a:r>
            <a:r>
              <a:rPr lang="fr-FR" dirty="0" err="1">
                <a:latin typeface="Times New Roman" charset="0"/>
              </a:rPr>
              <a:t>develop</a:t>
            </a:r>
            <a:r>
              <a:rPr lang="fr-FR" dirty="0">
                <a:latin typeface="Times New Roman" charset="0"/>
              </a:rPr>
              <a:t> </a:t>
            </a:r>
            <a:r>
              <a:rPr lang="fr-FR" dirty="0" err="1">
                <a:latin typeface="Times New Roman" charset="0"/>
              </a:rPr>
              <a:t>systems</a:t>
            </a:r>
            <a:r>
              <a:rPr lang="fr-FR" dirty="0">
                <a:latin typeface="Times New Roman" charset="0"/>
              </a:rPr>
              <a:t> to </a:t>
            </a:r>
            <a:r>
              <a:rPr lang="fr-FR" dirty="0" err="1">
                <a:latin typeface="Times New Roman" charset="0"/>
              </a:rPr>
              <a:t>restrict</a:t>
            </a:r>
            <a:r>
              <a:rPr lang="fr-FR" dirty="0">
                <a:latin typeface="Times New Roman" charset="0"/>
              </a:rPr>
              <a:t> </a:t>
            </a:r>
            <a:r>
              <a:rPr lang="fr-FR" dirty="0" err="1">
                <a:latin typeface="Times New Roman" charset="0"/>
              </a:rPr>
              <a:t>misuse</a:t>
            </a:r>
            <a:r>
              <a:rPr lang="fr-FR" dirty="0">
                <a:latin typeface="Times New Roman" charset="0"/>
              </a:rPr>
              <a:t> of social </a:t>
            </a:r>
            <a:r>
              <a:rPr lang="fr-FR" dirty="0" err="1">
                <a:latin typeface="Times New Roman" charset="0"/>
              </a:rPr>
              <a:t>security</a:t>
            </a:r>
            <a:r>
              <a:rPr lang="fr-FR" dirty="0">
                <a:latin typeface="Times New Roman" charset="0"/>
              </a:rPr>
              <a:t> </a:t>
            </a:r>
            <a:r>
              <a:rPr lang="fr-FR" dirty="0" err="1">
                <a:latin typeface="Times New Roman" charset="0"/>
              </a:rPr>
              <a:t>benefits</a:t>
            </a:r>
            <a:r>
              <a:rPr lang="fr-FR" dirty="0">
                <a:latin typeface="Times New Roman" charset="0"/>
              </a:rPr>
              <a:t> or refrain </a:t>
            </a:r>
            <a:r>
              <a:rPr lang="fr-FR" dirty="0" err="1">
                <a:latin typeface="Times New Roman" charset="0"/>
              </a:rPr>
              <a:t>from</a:t>
            </a:r>
            <a:r>
              <a:rPr lang="fr-FR" dirty="0">
                <a:latin typeface="Times New Roman" charset="0"/>
              </a:rPr>
              <a:t> </a:t>
            </a:r>
            <a:r>
              <a:rPr lang="fr-FR" dirty="0" err="1">
                <a:latin typeface="Times New Roman" charset="0"/>
              </a:rPr>
              <a:t>it</a:t>
            </a:r>
            <a:r>
              <a:rPr lang="fr-FR" dirty="0">
                <a:latin typeface="Times New Roman" charset="0"/>
              </a:rPr>
              <a:t>.  This </a:t>
            </a:r>
            <a:r>
              <a:rPr lang="fr-FR" dirty="0" err="1">
                <a:latin typeface="Times New Roman" charset="0"/>
              </a:rPr>
              <a:t>also</a:t>
            </a:r>
            <a:r>
              <a:rPr lang="fr-FR" dirty="0">
                <a:latin typeface="Times New Roman" charset="0"/>
              </a:rPr>
              <a:t> </a:t>
            </a:r>
            <a:r>
              <a:rPr lang="fr-FR" dirty="0" err="1">
                <a:latin typeface="Times New Roman" charset="0"/>
              </a:rPr>
              <a:t>depends</a:t>
            </a:r>
            <a:r>
              <a:rPr lang="fr-FR" dirty="0">
                <a:latin typeface="Times New Roman" charset="0"/>
              </a:rPr>
              <a:t> on how </a:t>
            </a:r>
            <a:r>
              <a:rPr lang="fr-FR" dirty="0" err="1">
                <a:latin typeface="Times New Roman" charset="0"/>
              </a:rPr>
              <a:t>this</a:t>
            </a:r>
            <a:r>
              <a:rPr lang="fr-FR" dirty="0">
                <a:latin typeface="Times New Roman" charset="0"/>
              </a:rPr>
              <a:t> </a:t>
            </a:r>
            <a:r>
              <a:rPr lang="fr-FR" dirty="0" err="1">
                <a:latin typeface="Times New Roman" charset="0"/>
              </a:rPr>
              <a:t>is</a:t>
            </a:r>
            <a:r>
              <a:rPr lang="fr-FR" dirty="0">
                <a:latin typeface="Times New Roman" charset="0"/>
              </a:rPr>
              <a:t> </a:t>
            </a:r>
            <a:r>
              <a:rPr lang="fr-FR" dirty="0" err="1">
                <a:latin typeface="Times New Roman" charset="0"/>
              </a:rPr>
              <a:t>assessed</a:t>
            </a:r>
            <a:r>
              <a:rPr lang="fr-FR" dirty="0">
                <a:latin typeface="Times New Roman" charset="0"/>
              </a:rPr>
              <a:t> in society. E.g. if society </a:t>
            </a:r>
            <a:r>
              <a:rPr lang="fr-FR" dirty="0" err="1">
                <a:latin typeface="Times New Roman" charset="0"/>
              </a:rPr>
              <a:t>does</a:t>
            </a:r>
            <a:r>
              <a:rPr lang="fr-FR" dirty="0">
                <a:latin typeface="Times New Roman" charset="0"/>
              </a:rPr>
              <a:t> not </a:t>
            </a:r>
            <a:r>
              <a:rPr lang="fr-FR" dirty="0" err="1">
                <a:latin typeface="Times New Roman" charset="0"/>
              </a:rPr>
              <a:t>reject</a:t>
            </a:r>
            <a:r>
              <a:rPr lang="fr-FR" dirty="0">
                <a:latin typeface="Times New Roman" charset="0"/>
              </a:rPr>
              <a:t> </a:t>
            </a:r>
            <a:r>
              <a:rPr lang="fr-FR" dirty="0" err="1">
                <a:latin typeface="Times New Roman" charset="0"/>
              </a:rPr>
              <a:t>misuse</a:t>
            </a:r>
            <a:r>
              <a:rPr lang="fr-FR" dirty="0">
                <a:latin typeface="Times New Roman" charset="0"/>
              </a:rPr>
              <a:t> of social </a:t>
            </a:r>
            <a:r>
              <a:rPr lang="fr-FR" dirty="0" err="1">
                <a:latin typeface="Times New Roman" charset="0"/>
              </a:rPr>
              <a:t>security</a:t>
            </a:r>
            <a:r>
              <a:rPr lang="fr-FR" dirty="0">
                <a:latin typeface="Times New Roman" charset="0"/>
              </a:rPr>
              <a:t> </a:t>
            </a:r>
            <a:r>
              <a:rPr lang="fr-FR" dirty="0" err="1">
                <a:latin typeface="Times New Roman" charset="0"/>
              </a:rPr>
              <a:t>benefits</a:t>
            </a:r>
            <a:r>
              <a:rPr lang="fr-FR" dirty="0">
                <a:latin typeface="Times New Roman" charset="0"/>
              </a:rPr>
              <a:t>, </a:t>
            </a:r>
            <a:r>
              <a:rPr lang="fr-FR" dirty="0" err="1">
                <a:latin typeface="Times New Roman" charset="0"/>
              </a:rPr>
              <a:t>than</a:t>
            </a:r>
            <a:r>
              <a:rPr lang="fr-FR" dirty="0">
                <a:latin typeface="Times New Roman" charset="0"/>
              </a:rPr>
              <a:t> </a:t>
            </a:r>
            <a:r>
              <a:rPr lang="fr-FR" dirty="0" err="1">
                <a:latin typeface="Times New Roman" charset="0"/>
              </a:rPr>
              <a:t>it</a:t>
            </a:r>
            <a:r>
              <a:rPr lang="fr-FR" dirty="0">
                <a:latin typeface="Times New Roman" charset="0"/>
              </a:rPr>
              <a:t> </a:t>
            </a:r>
            <a:r>
              <a:rPr lang="fr-FR" dirty="0" err="1">
                <a:latin typeface="Times New Roman" charset="0"/>
              </a:rPr>
              <a:t>is</a:t>
            </a:r>
            <a:r>
              <a:rPr lang="fr-FR" dirty="0">
                <a:latin typeface="Times New Roman" charset="0"/>
              </a:rPr>
              <a:t> </a:t>
            </a:r>
            <a:r>
              <a:rPr lang="fr-FR" dirty="0" err="1">
                <a:latin typeface="Times New Roman" charset="0"/>
              </a:rPr>
              <a:t>unlikely</a:t>
            </a:r>
            <a:r>
              <a:rPr lang="fr-FR" dirty="0">
                <a:latin typeface="Times New Roman" charset="0"/>
              </a:rPr>
              <a:t> </a:t>
            </a:r>
            <a:r>
              <a:rPr lang="fr-FR" dirty="0" err="1">
                <a:latin typeface="Times New Roman" charset="0"/>
              </a:rPr>
              <a:t>that</a:t>
            </a:r>
            <a:r>
              <a:rPr lang="fr-FR" dirty="0">
                <a:latin typeface="Times New Roman" charset="0"/>
              </a:rPr>
              <a:t> the PFM system </a:t>
            </a:r>
            <a:r>
              <a:rPr lang="fr-FR" dirty="0" err="1">
                <a:latin typeface="Times New Roman" charset="0"/>
              </a:rPr>
              <a:t>will</a:t>
            </a:r>
            <a:r>
              <a:rPr lang="fr-FR" dirty="0">
                <a:latin typeface="Times New Roman" charset="0"/>
              </a:rPr>
              <a:t> combat </a:t>
            </a:r>
            <a:r>
              <a:rPr lang="fr-FR" dirty="0" err="1">
                <a:latin typeface="Times New Roman" charset="0"/>
              </a:rPr>
              <a:t>this</a:t>
            </a:r>
            <a:r>
              <a:rPr lang="fr-FR" dirty="0">
                <a:latin typeface="Times New Roman" charset="0"/>
              </a:rPr>
              <a:t>. There </a:t>
            </a:r>
            <a:r>
              <a:rPr lang="fr-FR" dirty="0" err="1">
                <a:latin typeface="Times New Roman" charset="0"/>
              </a:rPr>
              <a:t>is</a:t>
            </a:r>
            <a:r>
              <a:rPr lang="fr-FR" dirty="0">
                <a:latin typeface="Times New Roman" charset="0"/>
              </a:rPr>
              <a:t> a close </a:t>
            </a:r>
            <a:r>
              <a:rPr lang="fr-FR" dirty="0" err="1">
                <a:latin typeface="Times New Roman" charset="0"/>
              </a:rPr>
              <a:t>relationship</a:t>
            </a:r>
            <a:r>
              <a:rPr lang="fr-FR" dirty="0">
                <a:latin typeface="Times New Roman" charset="0"/>
              </a:rPr>
              <a:t> </a:t>
            </a:r>
            <a:r>
              <a:rPr lang="fr-FR" dirty="0" err="1">
                <a:latin typeface="Times New Roman" charset="0"/>
              </a:rPr>
              <a:t>between</a:t>
            </a:r>
            <a:r>
              <a:rPr lang="fr-FR" dirty="0">
                <a:latin typeface="Times New Roman" charset="0"/>
              </a:rPr>
              <a:t> </a:t>
            </a:r>
            <a:r>
              <a:rPr lang="fr-FR" dirty="0" err="1">
                <a:latin typeface="Times New Roman" charset="0"/>
              </a:rPr>
              <a:t>what</a:t>
            </a:r>
            <a:r>
              <a:rPr lang="fr-FR" dirty="0">
                <a:latin typeface="Times New Roman" charset="0"/>
              </a:rPr>
              <a:t> </a:t>
            </a:r>
            <a:r>
              <a:rPr lang="fr-FR" dirty="0" err="1">
                <a:latin typeface="Times New Roman" charset="0"/>
              </a:rPr>
              <a:t>happens</a:t>
            </a:r>
            <a:r>
              <a:rPr lang="fr-FR" dirty="0">
                <a:latin typeface="Times New Roman" charset="0"/>
              </a:rPr>
              <a:t> in the public </a:t>
            </a:r>
            <a:r>
              <a:rPr lang="fr-FR" dirty="0" err="1">
                <a:latin typeface="Times New Roman" charset="0"/>
              </a:rPr>
              <a:t>sector</a:t>
            </a:r>
            <a:r>
              <a:rPr lang="fr-FR" dirty="0">
                <a:latin typeface="Times New Roman" charset="0"/>
              </a:rPr>
              <a:t> on the one hand and in society and the </a:t>
            </a:r>
            <a:r>
              <a:rPr lang="fr-FR" dirty="0" err="1">
                <a:latin typeface="Times New Roman" charset="0"/>
              </a:rPr>
              <a:t>private</a:t>
            </a:r>
            <a:r>
              <a:rPr lang="fr-FR" dirty="0">
                <a:latin typeface="Times New Roman" charset="0"/>
              </a:rPr>
              <a:t> </a:t>
            </a:r>
            <a:r>
              <a:rPr lang="fr-FR" dirty="0" err="1">
                <a:latin typeface="Times New Roman" charset="0"/>
              </a:rPr>
              <a:t>sector</a:t>
            </a:r>
            <a:r>
              <a:rPr lang="fr-FR" dirty="0">
                <a:latin typeface="Times New Roman" charset="0"/>
              </a:rPr>
              <a:t> on the </a:t>
            </a:r>
            <a:r>
              <a:rPr lang="fr-FR" dirty="0" err="1">
                <a:latin typeface="Times New Roman" charset="0"/>
              </a:rPr>
              <a:t>other</a:t>
            </a:r>
            <a:r>
              <a:rPr lang="fr-FR" dirty="0">
                <a:latin typeface="Times New Roman" charset="0"/>
              </a:rPr>
              <a:t>. </a:t>
            </a:r>
          </a:p>
        </p:txBody>
      </p:sp>
    </p:spTree>
    <p:extLst>
      <p:ext uri="{BB962C8B-B14F-4D97-AF65-F5344CB8AC3E}">
        <p14:creationId xmlns:p14="http://schemas.microsoft.com/office/powerpoint/2010/main" val="149085401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BE" dirty="0"/>
          </a:p>
        </p:txBody>
      </p:sp>
      <p:sp>
        <p:nvSpPr>
          <p:cNvPr id="23555"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123</a:t>
            </a:fld>
            <a:endParaRPr lang="en-GB" dirty="0">
              <a:solidFill>
                <a:schemeClr val="tx1"/>
              </a:solidFill>
              <a:latin typeface="Arial" charset="0"/>
            </a:endParaRPr>
          </a:p>
        </p:txBody>
      </p:sp>
    </p:spTree>
    <p:extLst>
      <p:ext uri="{BB962C8B-B14F-4D97-AF65-F5344CB8AC3E}">
        <p14:creationId xmlns:p14="http://schemas.microsoft.com/office/powerpoint/2010/main" val="338019139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r>
              <a:rPr lang="fr-BE" dirty="0"/>
              <a:t>	</a:t>
            </a:r>
          </a:p>
        </p:txBody>
      </p:sp>
      <p:sp>
        <p:nvSpPr>
          <p:cNvPr id="23555"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124</a:t>
            </a:fld>
            <a:endParaRPr lang="en-GB" dirty="0">
              <a:solidFill>
                <a:schemeClr val="tx1"/>
              </a:solidFill>
              <a:latin typeface="Arial" charset="0"/>
            </a:endParaRPr>
          </a:p>
        </p:txBody>
      </p:sp>
    </p:spTree>
    <p:extLst>
      <p:ext uri="{BB962C8B-B14F-4D97-AF65-F5344CB8AC3E}">
        <p14:creationId xmlns:p14="http://schemas.microsoft.com/office/powerpoint/2010/main" val="71585990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indent="0" eaLnBrk="1" hangingPunct="1">
              <a:spcBef>
                <a:spcPct val="0"/>
              </a:spcBef>
              <a:buFont typeface="+mj-lt"/>
              <a:buNone/>
            </a:pPr>
            <a:r>
              <a:rPr lang="fr-BE" sz="1050" b="1" dirty="0" err="1"/>
              <a:t>Successful</a:t>
            </a:r>
            <a:r>
              <a:rPr lang="fr-BE" sz="1050" b="1" dirty="0"/>
              <a:t> quick </a:t>
            </a:r>
            <a:r>
              <a:rPr lang="fr-BE" sz="1050" b="1" dirty="0" err="1"/>
              <a:t>wins</a:t>
            </a:r>
            <a:r>
              <a:rPr lang="fr-BE" sz="1050" b="1" dirty="0"/>
              <a:t>: quick, </a:t>
            </a:r>
            <a:r>
              <a:rPr lang="fr-BE" sz="1050" b="1" dirty="0" err="1"/>
              <a:t>mainly</a:t>
            </a:r>
            <a:r>
              <a:rPr lang="fr-BE" sz="1050" b="1" dirty="0"/>
              <a:t> </a:t>
            </a:r>
            <a:r>
              <a:rPr lang="fr-BE" sz="1050" b="1" dirty="0" err="1"/>
              <a:t>technical</a:t>
            </a:r>
            <a:r>
              <a:rPr lang="fr-BE" sz="1050" b="1" dirty="0"/>
              <a:t> (not </a:t>
            </a:r>
            <a:r>
              <a:rPr lang="fr-BE" sz="1050" b="1" dirty="0" err="1"/>
              <a:t>dealing</a:t>
            </a:r>
            <a:r>
              <a:rPr lang="fr-BE" sz="1050" b="1" dirty="0"/>
              <a:t> </a:t>
            </a:r>
            <a:r>
              <a:rPr lang="fr-BE" sz="1050" b="1" dirty="0" err="1"/>
              <a:t>with</a:t>
            </a:r>
            <a:r>
              <a:rPr lang="fr-BE" sz="1050" b="1" dirty="0"/>
              <a:t> </a:t>
            </a:r>
            <a:r>
              <a:rPr lang="fr-BE" sz="1050" b="1" dirty="0" err="1"/>
              <a:t>vested</a:t>
            </a:r>
            <a:r>
              <a:rPr lang="fr-BE" sz="1050" b="1" dirty="0"/>
              <a:t> </a:t>
            </a:r>
            <a:r>
              <a:rPr lang="fr-BE" sz="1050" b="1" dirty="0" err="1"/>
              <a:t>interests</a:t>
            </a:r>
            <a:r>
              <a:rPr lang="fr-BE" sz="1050" b="1" dirty="0"/>
              <a:t>), stand </a:t>
            </a:r>
            <a:r>
              <a:rPr lang="fr-BE" sz="1050" b="1" dirty="0" err="1"/>
              <a:t>alone</a:t>
            </a:r>
            <a:r>
              <a:rPr lang="fr-BE" sz="1050" b="1" dirty="0"/>
              <a:t> (</a:t>
            </a:r>
            <a:r>
              <a:rPr lang="fr-BE" sz="1050" b="1" dirty="0" err="1"/>
              <a:t>limited</a:t>
            </a:r>
            <a:r>
              <a:rPr lang="fr-BE" sz="1050" b="1" dirty="0"/>
              <a:t> people </a:t>
            </a:r>
            <a:r>
              <a:rPr lang="fr-BE" sz="1050" b="1" dirty="0" err="1"/>
              <a:t>involved</a:t>
            </a:r>
            <a:r>
              <a:rPr lang="fr-BE" sz="1050" b="1" dirty="0"/>
              <a:t>) and </a:t>
            </a:r>
            <a:r>
              <a:rPr lang="fr-BE" sz="1050" b="1" dirty="0" err="1"/>
              <a:t>immediate</a:t>
            </a:r>
            <a:r>
              <a:rPr lang="fr-BE" sz="1050" b="1" dirty="0"/>
              <a:t> impact</a:t>
            </a:r>
          </a:p>
          <a:p>
            <a:pPr marL="228600" indent="-228600" eaLnBrk="1" hangingPunct="1">
              <a:spcBef>
                <a:spcPct val="0"/>
              </a:spcBef>
              <a:buFont typeface="+mj-lt"/>
              <a:buAutoNum type="arabicPeriod"/>
            </a:pPr>
            <a:endParaRPr lang="fr-BE" sz="1050" dirty="0"/>
          </a:p>
          <a:p>
            <a:pPr marL="228600" indent="-228600" eaLnBrk="1" hangingPunct="1">
              <a:spcBef>
                <a:spcPct val="0"/>
              </a:spcBef>
              <a:buFont typeface="+mj-lt"/>
              <a:buAutoNum type="arabicPeriod"/>
            </a:pPr>
            <a:r>
              <a:rPr lang="fr-BE" sz="1050" dirty="0"/>
              <a:t>Not quick. </a:t>
            </a:r>
            <a:r>
              <a:rPr lang="fr-BE" sz="1050" dirty="0" err="1"/>
              <a:t>Political</a:t>
            </a:r>
            <a:r>
              <a:rPr lang="fr-BE" sz="1050" dirty="0"/>
              <a:t> sensitive (</a:t>
            </a:r>
            <a:r>
              <a:rPr lang="fr-BE" sz="1050" dirty="0" err="1"/>
              <a:t>ghost</a:t>
            </a:r>
            <a:r>
              <a:rPr lang="fr-BE" sz="1050" dirty="0"/>
              <a:t> </a:t>
            </a:r>
            <a:r>
              <a:rPr lang="fr-BE" sz="1050" dirty="0" err="1"/>
              <a:t>workers</a:t>
            </a:r>
            <a:r>
              <a:rPr lang="fr-BE" sz="1050" dirty="0"/>
              <a:t>) and </a:t>
            </a:r>
            <a:r>
              <a:rPr lang="fr-BE" sz="1050" dirty="0" err="1"/>
              <a:t>might</a:t>
            </a:r>
            <a:r>
              <a:rPr lang="fr-BE" sz="1050" dirty="0"/>
              <a:t> </a:t>
            </a:r>
            <a:r>
              <a:rPr lang="fr-BE" sz="1050" dirty="0" err="1"/>
              <a:t>involve</a:t>
            </a:r>
            <a:r>
              <a:rPr lang="fr-BE" sz="1050" dirty="0"/>
              <a:t> IT. An audit on civil servants </a:t>
            </a:r>
            <a:r>
              <a:rPr lang="fr-BE" sz="1050" dirty="0" err="1"/>
              <a:t>is</a:t>
            </a:r>
            <a:r>
              <a:rPr lang="fr-BE" sz="1050" dirty="0"/>
              <a:t> </a:t>
            </a:r>
            <a:r>
              <a:rPr lang="fr-BE" sz="1050" dirty="0" err="1"/>
              <a:t>also</a:t>
            </a:r>
            <a:r>
              <a:rPr lang="fr-BE" sz="1050" dirty="0"/>
              <a:t> not </a:t>
            </a:r>
            <a:r>
              <a:rPr lang="fr-BE" sz="1050" dirty="0" err="1"/>
              <a:t>easy</a:t>
            </a:r>
            <a:r>
              <a:rPr lang="fr-BE" sz="1050" dirty="0"/>
              <a:t>. </a:t>
            </a:r>
          </a:p>
          <a:p>
            <a:pPr marL="228600" indent="-228600" eaLnBrk="1" hangingPunct="1">
              <a:spcBef>
                <a:spcPct val="0"/>
              </a:spcBef>
              <a:buFont typeface="+mj-lt"/>
              <a:buAutoNum type="arabicPeriod"/>
            </a:pPr>
            <a:endParaRPr lang="fr-BE" sz="1050" dirty="0"/>
          </a:p>
          <a:p>
            <a:pPr marL="228600" marR="0" lvl="0" indent="-228600" algn="l" defTabSz="914400" rtl="0" eaLnBrk="1" fontAlgn="auto" latinLnBrk="0" hangingPunct="1">
              <a:lnSpc>
                <a:spcPct val="100000"/>
              </a:lnSpc>
              <a:spcBef>
                <a:spcPct val="0"/>
              </a:spcBef>
              <a:spcAft>
                <a:spcPts val="0"/>
              </a:spcAft>
              <a:buClrTx/>
              <a:buSzTx/>
              <a:buFont typeface="+mj-lt"/>
              <a:buAutoNum type="arabicPeriod"/>
              <a:tabLst/>
              <a:defRPr/>
            </a:pPr>
            <a:r>
              <a:rPr lang="fr-BE" sz="1050" kern="1200" dirty="0">
                <a:solidFill>
                  <a:schemeClr val="tx1"/>
                </a:solidFill>
                <a:latin typeface="+mn-lt"/>
                <a:ea typeface="+mn-ea"/>
                <a:cs typeface="+mn-cs"/>
              </a:rPr>
              <a:t>SAI </a:t>
            </a:r>
            <a:r>
              <a:rPr lang="fr-BE" sz="1050" kern="1200" dirty="0" err="1">
                <a:solidFill>
                  <a:schemeClr val="tx1"/>
                </a:solidFill>
                <a:latin typeface="+mn-lt"/>
                <a:ea typeface="+mn-ea"/>
                <a:cs typeface="+mn-cs"/>
              </a:rPr>
              <a:t>independence</a:t>
            </a:r>
            <a:r>
              <a:rPr lang="fr-BE" sz="1050" kern="1200" dirty="0">
                <a:solidFill>
                  <a:schemeClr val="tx1"/>
                </a:solidFill>
                <a:latin typeface="+mn-lt"/>
                <a:ea typeface="+mn-ea"/>
                <a:cs typeface="+mn-cs"/>
              </a:rPr>
              <a:t> </a:t>
            </a:r>
            <a:r>
              <a:rPr lang="fr-BE" sz="1050" kern="1200" dirty="0" err="1">
                <a:solidFill>
                  <a:schemeClr val="tx1"/>
                </a:solidFill>
                <a:latin typeface="+mn-lt"/>
                <a:ea typeface="+mn-ea"/>
                <a:cs typeface="+mn-cs"/>
              </a:rPr>
              <a:t>depends</a:t>
            </a:r>
            <a:r>
              <a:rPr lang="fr-BE" sz="1050" kern="1200" dirty="0">
                <a:solidFill>
                  <a:schemeClr val="tx1"/>
                </a:solidFill>
                <a:latin typeface="+mn-lt"/>
                <a:ea typeface="+mn-ea"/>
                <a:cs typeface="+mn-cs"/>
              </a:rPr>
              <a:t> on </a:t>
            </a:r>
            <a:r>
              <a:rPr lang="fr-BE" sz="1050" kern="1200" dirty="0" err="1">
                <a:solidFill>
                  <a:schemeClr val="tx1"/>
                </a:solidFill>
                <a:latin typeface="+mn-lt"/>
                <a:ea typeface="+mn-ea"/>
                <a:cs typeface="+mn-cs"/>
              </a:rPr>
              <a:t>legislative</a:t>
            </a:r>
            <a:r>
              <a:rPr lang="fr-BE" sz="1050" kern="1200" dirty="0">
                <a:solidFill>
                  <a:schemeClr val="tx1"/>
                </a:solidFill>
                <a:latin typeface="+mn-lt"/>
                <a:ea typeface="+mn-ea"/>
                <a:cs typeface="+mn-cs"/>
              </a:rPr>
              <a:t> </a:t>
            </a:r>
            <a:r>
              <a:rPr lang="fr-BE" sz="1050" kern="1200" dirty="0" err="1">
                <a:solidFill>
                  <a:schemeClr val="tx1"/>
                </a:solidFill>
                <a:latin typeface="+mn-lt"/>
                <a:ea typeface="+mn-ea"/>
                <a:cs typeface="+mn-cs"/>
              </a:rPr>
              <a:t>context</a:t>
            </a:r>
            <a:r>
              <a:rPr lang="fr-BE" sz="1050" kern="1200" dirty="0">
                <a:solidFill>
                  <a:schemeClr val="tx1"/>
                </a:solidFill>
                <a:latin typeface="+mn-lt"/>
                <a:ea typeface="+mn-ea"/>
                <a:cs typeface="+mn-cs"/>
              </a:rPr>
              <a:t> of the country. </a:t>
            </a:r>
          </a:p>
          <a:p>
            <a:pPr marL="228600" indent="-228600" eaLnBrk="1" hangingPunct="1">
              <a:spcBef>
                <a:spcPct val="0"/>
              </a:spcBef>
              <a:buFont typeface="+mj-lt"/>
              <a:buAutoNum type="arabicPeriod"/>
            </a:pPr>
            <a:endParaRPr lang="fr-BE" sz="1050" dirty="0"/>
          </a:p>
          <a:p>
            <a:pPr marL="0" indent="0" eaLnBrk="1" hangingPunct="1">
              <a:spcBef>
                <a:spcPct val="0"/>
              </a:spcBef>
              <a:buNone/>
            </a:pPr>
            <a:r>
              <a:rPr lang="fr-BE" sz="1050" dirty="0"/>
              <a:t>3. </a:t>
            </a:r>
            <a:r>
              <a:rPr lang="fr-BE" sz="1050" kern="1200" dirty="0">
                <a:solidFill>
                  <a:schemeClr val="tx1"/>
                </a:solidFill>
                <a:latin typeface="+mn-lt"/>
                <a:ea typeface="+mn-ea"/>
                <a:cs typeface="+mn-cs"/>
              </a:rPr>
              <a:t>Even a pilot phase of IFMIS </a:t>
            </a:r>
            <a:r>
              <a:rPr lang="fr-BE" sz="1050" kern="1200" dirty="0" err="1">
                <a:solidFill>
                  <a:schemeClr val="tx1"/>
                </a:solidFill>
                <a:latin typeface="+mn-lt"/>
                <a:ea typeface="+mn-ea"/>
                <a:cs typeface="+mn-cs"/>
              </a:rPr>
              <a:t>is</a:t>
            </a:r>
            <a:r>
              <a:rPr lang="fr-BE" sz="1050" kern="1200" dirty="0">
                <a:solidFill>
                  <a:schemeClr val="tx1"/>
                </a:solidFill>
                <a:latin typeface="+mn-lt"/>
                <a:ea typeface="+mn-ea"/>
                <a:cs typeface="+mn-cs"/>
              </a:rPr>
              <a:t> time </a:t>
            </a:r>
            <a:r>
              <a:rPr lang="fr-BE" sz="1050" kern="1200" dirty="0" err="1">
                <a:solidFill>
                  <a:schemeClr val="tx1"/>
                </a:solidFill>
                <a:latin typeface="+mn-lt"/>
                <a:ea typeface="+mn-ea"/>
                <a:cs typeface="+mn-cs"/>
              </a:rPr>
              <a:t>consuming</a:t>
            </a:r>
            <a:r>
              <a:rPr lang="fr-BE" sz="1050" kern="1200" dirty="0">
                <a:solidFill>
                  <a:schemeClr val="tx1"/>
                </a:solidFill>
                <a:latin typeface="+mn-lt"/>
                <a:ea typeface="+mn-ea"/>
                <a:cs typeface="+mn-cs"/>
              </a:rPr>
              <a:t>. </a:t>
            </a:r>
          </a:p>
          <a:p>
            <a:pPr marL="0" indent="0" eaLnBrk="1" hangingPunct="1">
              <a:spcBef>
                <a:spcPct val="0"/>
              </a:spcBef>
              <a:buNone/>
            </a:pPr>
            <a:endParaRPr lang="fr-BE" sz="1050" kern="1200" dirty="0">
              <a:solidFill>
                <a:schemeClr val="tx1"/>
              </a:solidFill>
              <a:latin typeface="+mn-lt"/>
              <a:ea typeface="+mn-ea"/>
              <a:cs typeface="+mn-cs"/>
            </a:endParaRPr>
          </a:p>
          <a:p>
            <a:pPr marL="0" indent="0" eaLnBrk="1" hangingPunct="1">
              <a:spcBef>
                <a:spcPct val="0"/>
              </a:spcBef>
              <a:buNone/>
            </a:pPr>
            <a:r>
              <a:rPr lang="fr-BE" sz="1050" kern="1200" dirty="0">
                <a:solidFill>
                  <a:schemeClr val="tx1"/>
                </a:solidFill>
                <a:latin typeface="+mn-lt"/>
                <a:ea typeface="+mn-ea"/>
                <a:cs typeface="+mn-cs"/>
              </a:rPr>
              <a:t>4. </a:t>
            </a:r>
            <a:r>
              <a:rPr lang="fr-BE" sz="1050" kern="1200" dirty="0" err="1">
                <a:solidFill>
                  <a:schemeClr val="tx1"/>
                </a:solidFill>
                <a:latin typeface="+mn-lt"/>
                <a:ea typeface="+mn-ea"/>
                <a:cs typeface="+mn-cs"/>
              </a:rPr>
              <a:t>Technical</a:t>
            </a:r>
            <a:r>
              <a:rPr lang="fr-BE" sz="1050" kern="1200" dirty="0">
                <a:solidFill>
                  <a:schemeClr val="tx1"/>
                </a:solidFill>
                <a:latin typeface="+mn-lt"/>
                <a:ea typeface="+mn-ea"/>
                <a:cs typeface="+mn-cs"/>
              </a:rPr>
              <a:t>, stand </a:t>
            </a:r>
            <a:r>
              <a:rPr lang="fr-BE" sz="1050" kern="1200" dirty="0" err="1">
                <a:solidFill>
                  <a:schemeClr val="tx1"/>
                </a:solidFill>
                <a:latin typeface="+mn-lt"/>
                <a:ea typeface="+mn-ea"/>
                <a:cs typeface="+mn-cs"/>
              </a:rPr>
              <a:t>alone</a:t>
            </a:r>
            <a:r>
              <a:rPr lang="fr-BE" sz="1050" kern="1200" dirty="0">
                <a:solidFill>
                  <a:schemeClr val="tx1"/>
                </a:solidFill>
                <a:latin typeface="+mn-lt"/>
                <a:ea typeface="+mn-ea"/>
                <a:cs typeface="+mn-cs"/>
              </a:rPr>
              <a:t>, and </a:t>
            </a:r>
            <a:r>
              <a:rPr lang="fr-BE" sz="1050" kern="1200" dirty="0" err="1">
                <a:solidFill>
                  <a:schemeClr val="tx1"/>
                </a:solidFill>
                <a:latin typeface="+mn-lt"/>
                <a:ea typeface="+mn-ea"/>
                <a:cs typeface="+mn-cs"/>
              </a:rPr>
              <a:t>with</a:t>
            </a:r>
            <a:r>
              <a:rPr lang="fr-BE" sz="1050" kern="1200" dirty="0">
                <a:solidFill>
                  <a:schemeClr val="tx1"/>
                </a:solidFill>
                <a:latin typeface="+mn-lt"/>
                <a:ea typeface="+mn-ea"/>
                <a:cs typeface="+mn-cs"/>
              </a:rPr>
              <a:t> </a:t>
            </a:r>
            <a:r>
              <a:rPr lang="fr-BE" sz="1050" kern="1200" dirty="0" err="1">
                <a:solidFill>
                  <a:schemeClr val="tx1"/>
                </a:solidFill>
                <a:latin typeface="+mn-lt"/>
                <a:ea typeface="+mn-ea"/>
                <a:cs typeface="+mn-cs"/>
              </a:rPr>
              <a:t>immediate</a:t>
            </a:r>
            <a:r>
              <a:rPr lang="fr-BE" sz="1050" kern="1200" dirty="0">
                <a:solidFill>
                  <a:schemeClr val="tx1"/>
                </a:solidFill>
                <a:latin typeface="+mn-lt"/>
                <a:ea typeface="+mn-ea"/>
                <a:cs typeface="+mn-cs"/>
              </a:rPr>
              <a:t> impact (e.g. </a:t>
            </a:r>
            <a:r>
              <a:rPr lang="fr-BE" sz="1050" kern="1200" dirty="0" err="1">
                <a:solidFill>
                  <a:schemeClr val="tx1"/>
                </a:solidFill>
                <a:latin typeface="+mn-lt"/>
                <a:ea typeface="+mn-ea"/>
                <a:cs typeface="+mn-cs"/>
              </a:rPr>
              <a:t>less</a:t>
            </a:r>
            <a:r>
              <a:rPr lang="fr-BE" sz="1050" kern="1200" dirty="0">
                <a:solidFill>
                  <a:schemeClr val="tx1"/>
                </a:solidFill>
                <a:latin typeface="+mn-lt"/>
                <a:ea typeface="+mn-ea"/>
                <a:cs typeface="+mn-cs"/>
              </a:rPr>
              <a:t> </a:t>
            </a:r>
            <a:r>
              <a:rPr lang="fr-BE" sz="1050" kern="1200" dirty="0" err="1">
                <a:solidFill>
                  <a:schemeClr val="tx1"/>
                </a:solidFill>
                <a:latin typeface="+mn-lt"/>
                <a:ea typeface="+mn-ea"/>
                <a:cs typeface="+mn-cs"/>
              </a:rPr>
              <a:t>interest</a:t>
            </a:r>
            <a:r>
              <a:rPr lang="fr-BE" sz="1050" kern="1200" dirty="0">
                <a:solidFill>
                  <a:schemeClr val="tx1"/>
                </a:solidFill>
                <a:latin typeface="+mn-lt"/>
                <a:ea typeface="+mn-ea"/>
                <a:cs typeface="+mn-cs"/>
              </a:rPr>
              <a:t> </a:t>
            </a:r>
            <a:r>
              <a:rPr lang="fr-BE" sz="1050" kern="1200" dirty="0" err="1">
                <a:solidFill>
                  <a:schemeClr val="tx1"/>
                </a:solidFill>
                <a:latin typeface="+mn-lt"/>
                <a:ea typeface="+mn-ea"/>
                <a:cs typeface="+mn-cs"/>
              </a:rPr>
              <a:t>cost</a:t>
            </a:r>
            <a:r>
              <a:rPr lang="fr-BE" sz="1050" kern="1200" dirty="0">
                <a:solidFill>
                  <a:schemeClr val="tx1"/>
                </a:solidFill>
                <a:latin typeface="+mn-lt"/>
                <a:ea typeface="+mn-ea"/>
                <a:cs typeface="+mn-cs"/>
              </a:rPr>
              <a:t>)</a:t>
            </a:r>
          </a:p>
          <a:p>
            <a:pPr marL="0" indent="0" eaLnBrk="1" hangingPunct="1">
              <a:spcBef>
                <a:spcPct val="0"/>
              </a:spcBef>
              <a:buNone/>
            </a:pPr>
            <a:endParaRPr lang="fr-BE" sz="1050" kern="1200" dirty="0">
              <a:solidFill>
                <a:schemeClr val="tx1"/>
              </a:solidFill>
              <a:latin typeface="+mn-lt"/>
              <a:ea typeface="+mn-ea"/>
              <a:cs typeface="+mn-cs"/>
            </a:endParaRPr>
          </a:p>
          <a:p>
            <a:pPr marL="0" indent="0" eaLnBrk="1" hangingPunct="1">
              <a:spcBef>
                <a:spcPct val="0"/>
              </a:spcBef>
              <a:buNone/>
            </a:pPr>
            <a:r>
              <a:rPr lang="fr-BE" sz="1050" kern="1200" dirty="0">
                <a:solidFill>
                  <a:schemeClr val="tx1"/>
                </a:solidFill>
                <a:latin typeface="+mn-lt"/>
                <a:ea typeface="+mn-ea"/>
                <a:cs typeface="+mn-cs"/>
              </a:rPr>
              <a:t>5. </a:t>
            </a:r>
            <a:r>
              <a:rPr lang="fr-BE" sz="1050" kern="1200" dirty="0" err="1">
                <a:solidFill>
                  <a:schemeClr val="tx1"/>
                </a:solidFill>
                <a:latin typeface="+mn-lt"/>
                <a:ea typeface="+mn-ea"/>
                <a:cs typeface="+mn-cs"/>
              </a:rPr>
              <a:t>Consolidated</a:t>
            </a:r>
            <a:r>
              <a:rPr lang="fr-BE" sz="1050" kern="1200" dirty="0">
                <a:solidFill>
                  <a:schemeClr val="tx1"/>
                </a:solidFill>
                <a:latin typeface="+mn-lt"/>
                <a:ea typeface="+mn-ea"/>
                <a:cs typeface="+mn-cs"/>
              </a:rPr>
              <a:t> revenue </a:t>
            </a:r>
            <a:r>
              <a:rPr lang="fr-BE" sz="1050" kern="1200" dirty="0" err="1">
                <a:solidFill>
                  <a:schemeClr val="tx1"/>
                </a:solidFill>
                <a:latin typeface="+mn-lt"/>
                <a:ea typeface="+mn-ea"/>
                <a:cs typeface="+mn-cs"/>
              </a:rPr>
              <a:t>funds</a:t>
            </a:r>
            <a:r>
              <a:rPr lang="fr-BE" sz="1050" kern="1200" dirty="0">
                <a:solidFill>
                  <a:schemeClr val="tx1"/>
                </a:solidFill>
                <a:latin typeface="+mn-lt"/>
                <a:ea typeface="+mn-ea"/>
                <a:cs typeface="+mn-cs"/>
              </a:rPr>
              <a:t> can </a:t>
            </a:r>
            <a:r>
              <a:rPr lang="fr-BE" sz="1050" kern="1200" dirty="0" err="1">
                <a:solidFill>
                  <a:schemeClr val="tx1"/>
                </a:solidFill>
                <a:latin typeface="+mn-lt"/>
                <a:ea typeface="+mn-ea"/>
                <a:cs typeface="+mn-cs"/>
              </a:rPr>
              <a:t>be</a:t>
            </a:r>
            <a:r>
              <a:rPr lang="fr-BE" sz="1050" kern="1200" dirty="0">
                <a:solidFill>
                  <a:schemeClr val="tx1"/>
                </a:solidFill>
                <a:latin typeface="+mn-lt"/>
                <a:ea typeface="+mn-ea"/>
                <a:cs typeface="+mn-cs"/>
              </a:rPr>
              <a:t> </a:t>
            </a:r>
            <a:r>
              <a:rPr lang="fr-BE" sz="1050" kern="1200" dirty="0" err="1">
                <a:solidFill>
                  <a:schemeClr val="tx1"/>
                </a:solidFill>
                <a:latin typeface="+mn-lt"/>
                <a:ea typeface="+mn-ea"/>
                <a:cs typeface="+mn-cs"/>
              </a:rPr>
              <a:t>technical</a:t>
            </a:r>
            <a:r>
              <a:rPr lang="fr-BE" sz="1050" kern="1200" dirty="0">
                <a:solidFill>
                  <a:schemeClr val="tx1"/>
                </a:solidFill>
                <a:latin typeface="+mn-lt"/>
                <a:ea typeface="+mn-ea"/>
                <a:cs typeface="+mn-cs"/>
              </a:rPr>
              <a:t> and quick.</a:t>
            </a:r>
          </a:p>
          <a:p>
            <a:pPr marL="0" indent="0" eaLnBrk="1" hangingPunct="1">
              <a:spcBef>
                <a:spcPct val="0"/>
              </a:spcBef>
              <a:buNone/>
            </a:pPr>
            <a:endParaRPr lang="fr-BE" sz="1050" kern="1200" dirty="0">
              <a:solidFill>
                <a:schemeClr val="tx1"/>
              </a:solidFill>
              <a:latin typeface="+mn-lt"/>
              <a:ea typeface="+mn-ea"/>
              <a:cs typeface="+mn-cs"/>
            </a:endParaRPr>
          </a:p>
          <a:p>
            <a:pPr marL="0" indent="0" eaLnBrk="1" hangingPunct="1">
              <a:spcBef>
                <a:spcPct val="0"/>
              </a:spcBef>
              <a:buNone/>
            </a:pPr>
            <a:r>
              <a:rPr lang="fr-BE" sz="1050" kern="1200" dirty="0">
                <a:solidFill>
                  <a:schemeClr val="tx1"/>
                </a:solidFill>
                <a:latin typeface="+mn-lt"/>
                <a:ea typeface="+mn-ea"/>
                <a:cs typeface="+mn-cs"/>
              </a:rPr>
              <a:t>9. TSA: </a:t>
            </a:r>
            <a:r>
              <a:rPr lang="fr-BE" sz="1050" kern="1200" dirty="0" err="1">
                <a:solidFill>
                  <a:schemeClr val="tx1"/>
                </a:solidFill>
                <a:latin typeface="+mn-lt"/>
                <a:ea typeface="+mn-ea"/>
                <a:cs typeface="+mn-cs"/>
              </a:rPr>
              <a:t>Technical</a:t>
            </a:r>
            <a:r>
              <a:rPr lang="fr-BE" sz="1050" kern="1200" dirty="0">
                <a:solidFill>
                  <a:schemeClr val="tx1"/>
                </a:solidFill>
                <a:latin typeface="+mn-lt"/>
                <a:ea typeface="+mn-ea"/>
                <a:cs typeface="+mn-cs"/>
              </a:rPr>
              <a:t> </a:t>
            </a:r>
            <a:r>
              <a:rPr lang="fr-BE" sz="1050" kern="1200" dirty="0" err="1">
                <a:solidFill>
                  <a:schemeClr val="tx1"/>
                </a:solidFill>
                <a:latin typeface="+mn-lt"/>
                <a:ea typeface="+mn-ea"/>
                <a:cs typeface="+mn-cs"/>
              </a:rPr>
              <a:t>only</a:t>
            </a:r>
            <a:r>
              <a:rPr lang="fr-BE" sz="1050" kern="1200" dirty="0">
                <a:solidFill>
                  <a:schemeClr val="tx1"/>
                </a:solidFill>
                <a:latin typeface="+mn-lt"/>
                <a:ea typeface="+mn-ea"/>
                <a:cs typeface="+mn-cs"/>
              </a:rPr>
              <a:t> and </a:t>
            </a:r>
            <a:r>
              <a:rPr lang="fr-BE" sz="1050" kern="1200" dirty="0" err="1">
                <a:solidFill>
                  <a:schemeClr val="tx1"/>
                </a:solidFill>
                <a:latin typeface="+mn-lt"/>
                <a:ea typeface="+mn-ea"/>
                <a:cs typeface="+mn-cs"/>
              </a:rPr>
              <a:t>with</a:t>
            </a:r>
            <a:r>
              <a:rPr lang="fr-BE" sz="1050" kern="1200" dirty="0">
                <a:solidFill>
                  <a:schemeClr val="tx1"/>
                </a:solidFill>
                <a:latin typeface="+mn-lt"/>
                <a:ea typeface="+mn-ea"/>
                <a:cs typeface="+mn-cs"/>
              </a:rPr>
              <a:t> </a:t>
            </a:r>
            <a:r>
              <a:rPr lang="fr-BE" sz="1050" kern="1200" dirty="0" err="1">
                <a:solidFill>
                  <a:schemeClr val="tx1"/>
                </a:solidFill>
                <a:latin typeface="+mn-lt"/>
                <a:ea typeface="+mn-ea"/>
                <a:cs typeface="+mn-cs"/>
              </a:rPr>
              <a:t>immediate</a:t>
            </a:r>
            <a:r>
              <a:rPr lang="fr-BE" sz="1050" kern="1200" dirty="0">
                <a:solidFill>
                  <a:schemeClr val="tx1"/>
                </a:solidFill>
                <a:latin typeface="+mn-lt"/>
                <a:ea typeface="+mn-ea"/>
                <a:cs typeface="+mn-cs"/>
              </a:rPr>
              <a:t> impact. </a:t>
            </a:r>
          </a:p>
          <a:p>
            <a:pPr marL="0" indent="0" eaLnBrk="1" hangingPunct="1">
              <a:spcBef>
                <a:spcPct val="0"/>
              </a:spcBef>
              <a:buNone/>
            </a:pPr>
            <a:endParaRPr lang="fr-BE" sz="1050" kern="1200" dirty="0">
              <a:solidFill>
                <a:schemeClr val="tx1"/>
              </a:solidFill>
              <a:latin typeface="+mn-lt"/>
              <a:ea typeface="+mn-ea"/>
              <a:cs typeface="+mn-cs"/>
            </a:endParaRPr>
          </a:p>
          <a:p>
            <a:pPr marL="0" indent="0" eaLnBrk="1" hangingPunct="1">
              <a:spcBef>
                <a:spcPct val="0"/>
              </a:spcBef>
              <a:buNone/>
            </a:pPr>
            <a:r>
              <a:rPr lang="fr-BE" sz="1050" kern="1200" dirty="0">
                <a:solidFill>
                  <a:schemeClr val="tx1"/>
                </a:solidFill>
                <a:latin typeface="+mn-lt"/>
                <a:ea typeface="+mn-ea"/>
                <a:cs typeface="+mn-cs"/>
              </a:rPr>
              <a:t>TSA: </a:t>
            </a:r>
            <a:r>
              <a:rPr lang="fr-BE" sz="1050" kern="1200" dirty="0" err="1">
                <a:solidFill>
                  <a:schemeClr val="tx1"/>
                </a:solidFill>
                <a:latin typeface="+mn-lt"/>
                <a:ea typeface="+mn-ea"/>
                <a:cs typeface="+mn-cs"/>
              </a:rPr>
              <a:t>same</a:t>
            </a:r>
            <a:r>
              <a:rPr lang="fr-BE" sz="1050" kern="1200" dirty="0">
                <a:solidFill>
                  <a:schemeClr val="tx1"/>
                </a:solidFill>
                <a:latin typeface="+mn-lt"/>
                <a:ea typeface="+mn-ea"/>
                <a:cs typeface="+mn-cs"/>
              </a:rPr>
              <a:t> institutions are holding </a:t>
            </a:r>
            <a:r>
              <a:rPr lang="fr-BE" sz="1050" kern="1200" dirty="0" err="1">
                <a:solidFill>
                  <a:schemeClr val="tx1"/>
                </a:solidFill>
                <a:latin typeface="+mn-lt"/>
                <a:ea typeface="+mn-ea"/>
                <a:cs typeface="+mn-cs"/>
              </a:rPr>
              <a:t>bank</a:t>
            </a:r>
            <a:r>
              <a:rPr lang="fr-BE" sz="1050" kern="1200" dirty="0">
                <a:solidFill>
                  <a:schemeClr val="tx1"/>
                </a:solidFill>
                <a:latin typeface="+mn-lt"/>
                <a:ea typeface="+mn-ea"/>
                <a:cs typeface="+mn-cs"/>
              </a:rPr>
              <a:t> </a:t>
            </a:r>
            <a:r>
              <a:rPr lang="fr-BE" sz="1050" kern="1200" dirty="0" err="1">
                <a:solidFill>
                  <a:schemeClr val="tx1"/>
                </a:solidFill>
                <a:latin typeface="+mn-lt"/>
                <a:ea typeface="+mn-ea"/>
                <a:cs typeface="+mn-cs"/>
              </a:rPr>
              <a:t>accounts</a:t>
            </a:r>
            <a:r>
              <a:rPr lang="fr-BE" sz="1050" kern="1200" dirty="0">
                <a:solidFill>
                  <a:schemeClr val="tx1"/>
                </a:solidFill>
                <a:latin typeface="+mn-lt"/>
                <a:ea typeface="+mn-ea"/>
                <a:cs typeface="+mn-cs"/>
              </a:rPr>
              <a:t>. It </a:t>
            </a:r>
            <a:r>
              <a:rPr lang="fr-BE" sz="1050" kern="1200" dirty="0" err="1">
                <a:solidFill>
                  <a:schemeClr val="tx1"/>
                </a:solidFill>
                <a:latin typeface="+mn-lt"/>
                <a:ea typeface="+mn-ea"/>
                <a:cs typeface="+mn-cs"/>
              </a:rPr>
              <a:t>is</a:t>
            </a:r>
            <a:r>
              <a:rPr lang="fr-BE" sz="1050" kern="1200" dirty="0">
                <a:solidFill>
                  <a:schemeClr val="tx1"/>
                </a:solidFill>
                <a:latin typeface="+mn-lt"/>
                <a:ea typeface="+mn-ea"/>
                <a:cs typeface="+mn-cs"/>
              </a:rPr>
              <a:t> </a:t>
            </a:r>
            <a:r>
              <a:rPr lang="fr-BE" sz="1050" kern="1200" dirty="0" err="1">
                <a:solidFill>
                  <a:schemeClr val="tx1"/>
                </a:solidFill>
                <a:latin typeface="+mn-lt"/>
                <a:ea typeface="+mn-ea"/>
                <a:cs typeface="+mn-cs"/>
              </a:rPr>
              <a:t>purely</a:t>
            </a:r>
            <a:r>
              <a:rPr lang="fr-BE" sz="1050" kern="1200" dirty="0">
                <a:solidFill>
                  <a:schemeClr val="tx1"/>
                </a:solidFill>
                <a:latin typeface="+mn-lt"/>
                <a:ea typeface="+mn-ea"/>
                <a:cs typeface="+mn-cs"/>
              </a:rPr>
              <a:t> </a:t>
            </a:r>
            <a:r>
              <a:rPr lang="fr-BE" sz="1050" kern="1200" dirty="0" err="1">
                <a:solidFill>
                  <a:schemeClr val="tx1"/>
                </a:solidFill>
                <a:latin typeface="+mn-lt"/>
                <a:ea typeface="+mn-ea"/>
                <a:cs typeface="+mn-cs"/>
              </a:rPr>
              <a:t>accounting</a:t>
            </a:r>
            <a:r>
              <a:rPr lang="fr-BE" sz="1050" kern="1200" dirty="0">
                <a:solidFill>
                  <a:schemeClr val="tx1"/>
                </a:solidFill>
                <a:latin typeface="+mn-lt"/>
                <a:ea typeface="+mn-ea"/>
                <a:cs typeface="+mn-cs"/>
              </a:rPr>
              <a:t>. It </a:t>
            </a:r>
            <a:r>
              <a:rPr lang="fr-BE" sz="1050" kern="1200" dirty="0" err="1">
                <a:solidFill>
                  <a:schemeClr val="tx1"/>
                </a:solidFill>
                <a:latin typeface="+mn-lt"/>
                <a:ea typeface="+mn-ea"/>
                <a:cs typeface="+mn-cs"/>
              </a:rPr>
              <a:t>should</a:t>
            </a:r>
            <a:r>
              <a:rPr lang="fr-BE" sz="1050" kern="1200" dirty="0">
                <a:solidFill>
                  <a:schemeClr val="tx1"/>
                </a:solidFill>
                <a:latin typeface="+mn-lt"/>
                <a:ea typeface="+mn-ea"/>
                <a:cs typeface="+mn-cs"/>
              </a:rPr>
              <a:t> not </a:t>
            </a:r>
            <a:r>
              <a:rPr lang="fr-BE" sz="1050" kern="1200" dirty="0" err="1">
                <a:solidFill>
                  <a:schemeClr val="tx1"/>
                </a:solidFill>
                <a:latin typeface="+mn-lt"/>
                <a:ea typeface="+mn-ea"/>
                <a:cs typeface="+mn-cs"/>
              </a:rPr>
              <a:t>be</a:t>
            </a:r>
            <a:r>
              <a:rPr lang="fr-BE" sz="1050" kern="1200" dirty="0">
                <a:solidFill>
                  <a:schemeClr val="tx1"/>
                </a:solidFill>
                <a:latin typeface="+mn-lt"/>
                <a:ea typeface="+mn-ea"/>
                <a:cs typeface="+mn-cs"/>
              </a:rPr>
              <a:t> </a:t>
            </a:r>
            <a:r>
              <a:rPr lang="fr-BE" sz="1050" kern="1200" dirty="0" err="1">
                <a:solidFill>
                  <a:schemeClr val="tx1"/>
                </a:solidFill>
                <a:latin typeface="+mn-lt"/>
                <a:ea typeface="+mn-ea"/>
                <a:cs typeface="+mn-cs"/>
              </a:rPr>
              <a:t>political</a:t>
            </a:r>
            <a:r>
              <a:rPr lang="fr-BE" sz="1050" kern="1200" dirty="0">
                <a:solidFill>
                  <a:schemeClr val="tx1"/>
                </a:solidFill>
                <a:latin typeface="+mn-lt"/>
                <a:ea typeface="+mn-ea"/>
                <a:cs typeface="+mn-cs"/>
              </a:rPr>
              <a:t> </a:t>
            </a:r>
            <a:r>
              <a:rPr lang="fr-BE" sz="1050" kern="1200" dirty="0" err="1">
                <a:solidFill>
                  <a:schemeClr val="tx1"/>
                </a:solidFill>
                <a:latin typeface="+mn-lt"/>
                <a:ea typeface="+mn-ea"/>
                <a:cs typeface="+mn-cs"/>
              </a:rPr>
              <a:t>with</a:t>
            </a:r>
            <a:r>
              <a:rPr lang="fr-BE" sz="1050" kern="1200" dirty="0">
                <a:solidFill>
                  <a:schemeClr val="tx1"/>
                </a:solidFill>
                <a:latin typeface="+mn-lt"/>
                <a:ea typeface="+mn-ea"/>
                <a:cs typeface="+mn-cs"/>
              </a:rPr>
              <a:t> high </a:t>
            </a:r>
            <a:r>
              <a:rPr lang="fr-BE" sz="1050" kern="1200" dirty="0" err="1">
                <a:solidFill>
                  <a:schemeClr val="tx1"/>
                </a:solidFill>
                <a:latin typeface="+mn-lt"/>
                <a:ea typeface="+mn-ea"/>
                <a:cs typeface="+mn-cs"/>
              </a:rPr>
              <a:t>level</a:t>
            </a:r>
            <a:r>
              <a:rPr lang="fr-BE" sz="1050" kern="1200" dirty="0">
                <a:solidFill>
                  <a:schemeClr val="tx1"/>
                </a:solidFill>
                <a:latin typeface="+mn-lt"/>
                <a:ea typeface="+mn-ea"/>
                <a:cs typeface="+mn-cs"/>
              </a:rPr>
              <a:t> of </a:t>
            </a:r>
            <a:r>
              <a:rPr lang="fr-BE" sz="1050" kern="1200" dirty="0" err="1">
                <a:solidFill>
                  <a:schemeClr val="tx1"/>
                </a:solidFill>
                <a:latin typeface="+mn-lt"/>
                <a:ea typeface="+mn-ea"/>
                <a:cs typeface="+mn-cs"/>
              </a:rPr>
              <a:t>resistance</a:t>
            </a:r>
            <a:r>
              <a:rPr lang="fr-BE" sz="1050" kern="1200" dirty="0">
                <a:solidFill>
                  <a:schemeClr val="tx1"/>
                </a:solidFill>
                <a:latin typeface="+mn-lt"/>
                <a:ea typeface="+mn-ea"/>
                <a:cs typeface="+mn-cs"/>
              </a:rPr>
              <a:t>. </a:t>
            </a:r>
          </a:p>
          <a:p>
            <a:pPr marL="0" indent="0" eaLnBrk="1" hangingPunct="1">
              <a:spcBef>
                <a:spcPct val="0"/>
              </a:spcBef>
              <a:buNone/>
            </a:pPr>
            <a:endParaRPr lang="fr-BE" sz="1050" kern="1200" dirty="0">
              <a:solidFill>
                <a:schemeClr val="tx1"/>
              </a:solidFill>
              <a:latin typeface="+mn-lt"/>
              <a:ea typeface="+mn-ea"/>
              <a:cs typeface="+mn-cs"/>
            </a:endParaRPr>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125</a:t>
            </a:fld>
            <a:endParaRPr lang="en-GB" dirty="0">
              <a:solidFill>
                <a:schemeClr val="tx1"/>
              </a:solidFill>
              <a:latin typeface="Arial" charset="0"/>
            </a:endParaRPr>
          </a:p>
        </p:txBody>
      </p:sp>
    </p:spTree>
    <p:extLst>
      <p:ext uri="{BB962C8B-B14F-4D97-AF65-F5344CB8AC3E}">
        <p14:creationId xmlns:p14="http://schemas.microsoft.com/office/powerpoint/2010/main" val="189739962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336B5EDA-8E83-C940-9BD3-BD946E7EE346}" type="slidenum">
              <a:rPr lang="fr-FR">
                <a:solidFill>
                  <a:schemeClr val="tx1"/>
                </a:solidFill>
                <a:latin typeface="Times New Roman" charset="0"/>
                <a:cs typeface="Times New Roman" charset="0"/>
              </a:rPr>
              <a:pPr eaLnBrk="1" hangingPunct="1"/>
              <a:t>126</a:t>
            </a:fld>
            <a:endParaRPr lang="fr-FR">
              <a:solidFill>
                <a:schemeClr val="tx1"/>
              </a:solidFill>
              <a:latin typeface="Times New Roman" charset="0"/>
              <a:cs typeface="Times New Roman" charset="0"/>
            </a:endParaRPr>
          </a:p>
        </p:txBody>
      </p:sp>
      <p:sp>
        <p:nvSpPr>
          <p:cNvPr id="28674" name="Rectangle 2"/>
          <p:cNvSpPr>
            <a:spLocks noGrp="1" noRot="1" noChangeAspect="1" noChangeArrowheads="1" noTextEdit="1"/>
          </p:cNvSpPr>
          <p:nvPr>
            <p:ph type="sldImg"/>
          </p:nvPr>
        </p:nvSpPr>
        <p:spPr>
          <a:xfrm>
            <a:off x="90488" y="744538"/>
            <a:ext cx="6618287" cy="3724275"/>
          </a:xfrm>
          <a:ln/>
        </p:spPr>
      </p:sp>
      <p:sp>
        <p:nvSpPr>
          <p:cNvPr id="2867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fr-FR" dirty="0">
                <a:latin typeface="Times New Roman" charset="0"/>
              </a:rPr>
              <a:t>UK </a:t>
            </a:r>
            <a:r>
              <a:rPr lang="fr-FR" dirty="0" err="1">
                <a:latin typeface="Times New Roman" charset="0"/>
              </a:rPr>
              <a:t>did</a:t>
            </a:r>
            <a:r>
              <a:rPr lang="fr-FR" dirty="0">
                <a:latin typeface="Times New Roman" charset="0"/>
              </a:rPr>
              <a:t> do </a:t>
            </a:r>
            <a:r>
              <a:rPr lang="fr-FR" dirty="0" err="1">
                <a:latin typeface="Times New Roman" charset="0"/>
              </a:rPr>
              <a:t>it</a:t>
            </a:r>
            <a:r>
              <a:rPr lang="fr-FR" dirty="0">
                <a:latin typeface="Times New Roman" charset="0"/>
              </a:rPr>
              <a:t> in stages as part of a </a:t>
            </a:r>
            <a:r>
              <a:rPr lang="fr-FR" dirty="0" err="1">
                <a:latin typeface="Times New Roman" charset="0"/>
              </a:rPr>
              <a:t>broader</a:t>
            </a:r>
            <a:r>
              <a:rPr lang="fr-FR" dirty="0">
                <a:latin typeface="Times New Roman" charset="0"/>
              </a:rPr>
              <a:t> </a:t>
            </a:r>
            <a:r>
              <a:rPr lang="fr-FR" dirty="0" err="1">
                <a:latin typeface="Times New Roman" charset="0"/>
              </a:rPr>
              <a:t>reform</a:t>
            </a:r>
            <a:r>
              <a:rPr lang="fr-FR" dirty="0">
                <a:latin typeface="Times New Roman" charset="0"/>
              </a:rPr>
              <a:t>. </a:t>
            </a:r>
          </a:p>
        </p:txBody>
      </p:sp>
    </p:spTree>
    <p:extLst>
      <p:ext uri="{BB962C8B-B14F-4D97-AF65-F5344CB8AC3E}">
        <p14:creationId xmlns:p14="http://schemas.microsoft.com/office/powerpoint/2010/main" val="120012363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336B5EDA-8E83-C940-9BD3-BD946E7EE346}" type="slidenum">
              <a:rPr lang="fr-FR">
                <a:solidFill>
                  <a:schemeClr val="tx1"/>
                </a:solidFill>
                <a:latin typeface="Times New Roman" charset="0"/>
                <a:cs typeface="Times New Roman" charset="0"/>
              </a:rPr>
              <a:pPr eaLnBrk="1" hangingPunct="1"/>
              <a:t>127</a:t>
            </a:fld>
            <a:endParaRPr lang="fr-FR">
              <a:solidFill>
                <a:schemeClr val="tx1"/>
              </a:solidFill>
              <a:latin typeface="Times New Roman" charset="0"/>
              <a:cs typeface="Times New Roman" charset="0"/>
            </a:endParaRPr>
          </a:p>
        </p:txBody>
      </p:sp>
      <p:sp>
        <p:nvSpPr>
          <p:cNvPr id="28674" name="Rectangle 2"/>
          <p:cNvSpPr>
            <a:spLocks noGrp="1" noRot="1" noChangeAspect="1" noChangeArrowheads="1" noTextEdit="1"/>
          </p:cNvSpPr>
          <p:nvPr>
            <p:ph type="sldImg"/>
          </p:nvPr>
        </p:nvSpPr>
        <p:spPr>
          <a:xfrm>
            <a:off x="90488" y="744538"/>
            <a:ext cx="6618287" cy="3724275"/>
          </a:xfrm>
          <a:ln/>
        </p:spPr>
      </p:sp>
      <p:sp>
        <p:nvSpPr>
          <p:cNvPr id="2867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42960185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ce réservé de l'image des diapositives 1"/>
          <p:cNvSpPr>
            <a:spLocks noGrp="1" noRot="1" noChangeAspect="1" noTextEdit="1"/>
          </p:cNvSpPr>
          <p:nvPr>
            <p:ph type="sldImg"/>
          </p:nvPr>
        </p:nvSpPr>
        <p:spPr>
          <a:ln/>
        </p:spPr>
      </p:sp>
      <p:sp>
        <p:nvSpPr>
          <p:cNvPr id="38914" name="Espace réservé des commentaires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dirty="0"/>
              <a:t>All </a:t>
            </a:r>
            <a:r>
              <a:rPr lang="fr-FR" dirty="0" err="1"/>
              <a:t>with</a:t>
            </a:r>
            <a:r>
              <a:rPr lang="fr-FR" dirty="0"/>
              <a:t> regard to </a:t>
            </a:r>
            <a:r>
              <a:rPr lang="fr-FR" dirty="0" err="1"/>
              <a:t>priority</a:t>
            </a:r>
            <a:r>
              <a:rPr lang="fr-FR" dirty="0"/>
              <a:t> of </a:t>
            </a:r>
            <a:r>
              <a:rPr lang="fr-FR" dirty="0" err="1"/>
              <a:t>reforms</a:t>
            </a:r>
            <a:r>
              <a:rPr lang="fr-FR" dirty="0"/>
              <a:t> </a:t>
            </a:r>
            <a:r>
              <a:rPr lang="fr-FR" dirty="0" err="1"/>
              <a:t>depends</a:t>
            </a:r>
            <a:r>
              <a:rPr lang="fr-FR" dirty="0"/>
              <a:t> on </a:t>
            </a:r>
            <a:r>
              <a:rPr lang="fr-FR" dirty="0" err="1"/>
              <a:t>what</a:t>
            </a:r>
            <a:r>
              <a:rPr lang="fr-FR" dirty="0"/>
              <a:t> </a:t>
            </a:r>
            <a:r>
              <a:rPr lang="fr-FR" dirty="0" err="1"/>
              <a:t>we</a:t>
            </a:r>
            <a:r>
              <a:rPr lang="fr-FR" dirty="0"/>
              <a:t> </a:t>
            </a:r>
            <a:r>
              <a:rPr lang="fr-FR" dirty="0" err="1"/>
              <a:t>want</a:t>
            </a:r>
            <a:r>
              <a:rPr lang="fr-FR" dirty="0"/>
              <a:t> to </a:t>
            </a:r>
            <a:r>
              <a:rPr lang="fr-FR" dirty="0" err="1"/>
              <a:t>achieve</a:t>
            </a:r>
            <a:r>
              <a:rPr lang="fr-FR" dirty="0"/>
              <a:t>. </a:t>
            </a:r>
            <a:r>
              <a:rPr lang="fr-FR" dirty="0" err="1"/>
              <a:t>Therefore</a:t>
            </a:r>
            <a:r>
              <a:rPr lang="fr-FR" dirty="0"/>
              <a:t> </a:t>
            </a:r>
            <a:r>
              <a:rPr lang="fr-FR" dirty="0" err="1"/>
              <a:t>some</a:t>
            </a:r>
            <a:r>
              <a:rPr lang="fr-FR" dirty="0"/>
              <a:t> </a:t>
            </a:r>
            <a:r>
              <a:rPr lang="fr-FR" dirty="0" err="1"/>
              <a:t>sequencing</a:t>
            </a:r>
            <a:r>
              <a:rPr lang="fr-FR" dirty="0"/>
              <a:t> </a:t>
            </a:r>
            <a:r>
              <a:rPr lang="fr-FR" dirty="0" err="1"/>
              <a:t>is</a:t>
            </a:r>
            <a:r>
              <a:rPr lang="fr-FR" dirty="0"/>
              <a:t> </a:t>
            </a:r>
            <a:r>
              <a:rPr lang="fr-FR" dirty="0" err="1"/>
              <a:t>needed</a:t>
            </a:r>
            <a:r>
              <a:rPr lang="fr-FR" dirty="0"/>
              <a:t>. </a:t>
            </a:r>
          </a:p>
        </p:txBody>
      </p:sp>
      <p:sp>
        <p:nvSpPr>
          <p:cNvPr id="39940" name="Espace réservé du numéro de diapositive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defRPr/>
            </a:pPr>
            <a:fld id="{0200FF69-28C7-B145-B487-7E35BF870899}" type="slidenum">
              <a:rPr lang="fr-BE">
                <a:solidFill>
                  <a:schemeClr val="tx1"/>
                </a:solidFill>
                <a:latin typeface="Arial" charset="0"/>
              </a:rPr>
              <a:pPr eaLnBrk="1" hangingPunct="1">
                <a:defRPr/>
              </a:pPr>
              <a:t>128</a:t>
            </a:fld>
            <a:endParaRPr lang="fr-BE">
              <a:solidFill>
                <a:schemeClr val="tx1"/>
              </a:solidFill>
              <a:latin typeface="Arial" charset="0"/>
            </a:endParaRPr>
          </a:p>
        </p:txBody>
      </p:sp>
    </p:spTree>
    <p:extLst>
      <p:ext uri="{BB962C8B-B14F-4D97-AF65-F5344CB8AC3E}">
        <p14:creationId xmlns:p14="http://schemas.microsoft.com/office/powerpoint/2010/main" val="93308113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336B5EDA-8E83-C940-9BD3-BD946E7EE346}" type="slidenum">
              <a:rPr lang="fr-FR">
                <a:solidFill>
                  <a:schemeClr val="tx1"/>
                </a:solidFill>
                <a:latin typeface="Times New Roman" charset="0"/>
                <a:cs typeface="Times New Roman" charset="0"/>
              </a:rPr>
              <a:pPr eaLnBrk="1" hangingPunct="1"/>
              <a:t>129</a:t>
            </a:fld>
            <a:endParaRPr lang="fr-FR">
              <a:solidFill>
                <a:schemeClr val="tx1"/>
              </a:solidFill>
              <a:latin typeface="Times New Roman" charset="0"/>
              <a:cs typeface="Times New Roman" charset="0"/>
            </a:endParaRPr>
          </a:p>
        </p:txBody>
      </p:sp>
      <p:sp>
        <p:nvSpPr>
          <p:cNvPr id="28674" name="Rectangle 2"/>
          <p:cNvSpPr>
            <a:spLocks noGrp="1" noRot="1" noChangeAspect="1" noChangeArrowheads="1" noTextEdit="1"/>
          </p:cNvSpPr>
          <p:nvPr>
            <p:ph type="sldImg"/>
          </p:nvPr>
        </p:nvSpPr>
        <p:spPr>
          <a:xfrm>
            <a:off x="90488" y="744538"/>
            <a:ext cx="6618287" cy="3724275"/>
          </a:xfrm>
          <a:ln/>
        </p:spPr>
      </p:sp>
      <p:sp>
        <p:nvSpPr>
          <p:cNvPr id="2867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fr-FR" dirty="0" err="1">
                <a:latin typeface="Times New Roman" charset="0"/>
              </a:rPr>
              <a:t>Useful</a:t>
            </a:r>
            <a:r>
              <a:rPr lang="fr-FR" dirty="0">
                <a:latin typeface="Times New Roman" charset="0"/>
              </a:rPr>
              <a:t> </a:t>
            </a:r>
            <a:r>
              <a:rPr lang="fr-FR" dirty="0" err="1">
                <a:latin typeface="Times New Roman" charset="0"/>
              </a:rPr>
              <a:t>approach</a:t>
            </a:r>
            <a:r>
              <a:rPr lang="fr-FR" dirty="0">
                <a:latin typeface="Times New Roman" charset="0"/>
              </a:rPr>
              <a:t> </a:t>
            </a:r>
            <a:r>
              <a:rPr lang="fr-FR" dirty="0" err="1">
                <a:latin typeface="Times New Roman" charset="0"/>
              </a:rPr>
              <a:t>conceptually</a:t>
            </a:r>
            <a:r>
              <a:rPr lang="fr-FR" dirty="0">
                <a:latin typeface="Times New Roman" charset="0"/>
              </a:rPr>
              <a:t>. In practice more </a:t>
            </a:r>
            <a:r>
              <a:rPr lang="fr-FR" dirty="0" err="1">
                <a:latin typeface="Times New Roman" charset="0"/>
              </a:rPr>
              <a:t>complicated</a:t>
            </a:r>
            <a:r>
              <a:rPr lang="fr-FR" dirty="0">
                <a:latin typeface="Times New Roman" charset="0"/>
              </a:rPr>
              <a:t>. </a:t>
            </a:r>
          </a:p>
        </p:txBody>
      </p:sp>
    </p:spTree>
    <p:extLst>
      <p:ext uri="{BB962C8B-B14F-4D97-AF65-F5344CB8AC3E}">
        <p14:creationId xmlns:p14="http://schemas.microsoft.com/office/powerpoint/2010/main" val="381870631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336B5EDA-8E83-C940-9BD3-BD946E7EE346}" type="slidenum">
              <a:rPr lang="fr-FR">
                <a:solidFill>
                  <a:schemeClr val="tx1"/>
                </a:solidFill>
                <a:latin typeface="Times New Roman" charset="0"/>
                <a:cs typeface="Times New Roman" charset="0"/>
              </a:rPr>
              <a:pPr eaLnBrk="1" hangingPunct="1"/>
              <a:t>130</a:t>
            </a:fld>
            <a:endParaRPr lang="fr-FR">
              <a:solidFill>
                <a:schemeClr val="tx1"/>
              </a:solidFill>
              <a:latin typeface="Times New Roman" charset="0"/>
              <a:cs typeface="Times New Roman" charset="0"/>
            </a:endParaRPr>
          </a:p>
        </p:txBody>
      </p:sp>
      <p:sp>
        <p:nvSpPr>
          <p:cNvPr id="28674" name="Rectangle 2"/>
          <p:cNvSpPr>
            <a:spLocks noGrp="1" noRot="1" noChangeAspect="1" noChangeArrowheads="1" noTextEdit="1"/>
          </p:cNvSpPr>
          <p:nvPr>
            <p:ph type="sldImg"/>
          </p:nvPr>
        </p:nvSpPr>
        <p:spPr>
          <a:xfrm>
            <a:off x="90488" y="744538"/>
            <a:ext cx="6618287" cy="3724275"/>
          </a:xfrm>
          <a:ln/>
        </p:spPr>
      </p:sp>
      <p:sp>
        <p:nvSpPr>
          <p:cNvPr id="2867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Arial" charset="0"/>
                <a:ea typeface="+mn-ea"/>
                <a:cs typeface="+mn-cs"/>
              </a:rPr>
              <a:t>However, there have been a number of criticisms, aimed both at the approach itself and how the approach has been applied.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200" b="0" i="0" u="none" strike="noStrike" kern="1200" baseline="0" dirty="0">
              <a:solidFill>
                <a:schemeClr val="tx1"/>
              </a:solidFill>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Arial" charset="0"/>
                <a:ea typeface="+mn-ea"/>
                <a:cs typeface="+mn-cs"/>
              </a:rPr>
              <a:t>First, some doubt the validity of technical arguments for identifying some processes as more important, on which other PFM processes depend, for inclusion in successive platforms.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200" b="0" i="0" u="none" strike="noStrike" kern="1200" baseline="0" dirty="0">
              <a:solidFill>
                <a:schemeClr val="tx1"/>
              </a:solidFill>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Arial" charset="0"/>
                <a:ea typeface="+mn-ea"/>
                <a:cs typeface="+mn-cs"/>
              </a:rPr>
              <a:t>Second, given each platform is an amalgam of various reform activities it has been argued that it is often difficult to agree with the definition and objective of each platform, or hence reach consensus on its achievement.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200" b="0" i="0" u="none" strike="noStrike" kern="1200" baseline="0" dirty="0">
              <a:solidFill>
                <a:schemeClr val="tx1"/>
              </a:solidFill>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Arial" charset="0"/>
                <a:ea typeface="+mn-ea"/>
                <a:cs typeface="+mn-cs"/>
              </a:rPr>
              <a:t>Third, the approach is often criticized as being overloaded in reform actions and over-engineered in design, hence difficult to manage, and therefore prone to failure and reform fatigue. It should be noted that as the approach has become more popular, the platform approach has also attracted criticisms that could be applied to almost all other reform strategies, and the term itself has perhaps been indiscriminately used as a way of packaging reforms to better ―sell them to donors and country authorities. (Diamond, 2012, p. 7)</a:t>
            </a:r>
            <a:endParaRPr lang="en-GB" dirty="0"/>
          </a:p>
          <a:p>
            <a:pPr eaLnBrk="1" hangingPunct="1">
              <a:spcBef>
                <a:spcPct val="0"/>
              </a:spcBef>
            </a:pPr>
            <a:endParaRPr lang="fr-FR" dirty="0">
              <a:latin typeface="Times New Roman" charset="0"/>
            </a:endParaRPr>
          </a:p>
        </p:txBody>
      </p:sp>
    </p:spTree>
    <p:extLst>
      <p:ext uri="{BB962C8B-B14F-4D97-AF65-F5344CB8AC3E}">
        <p14:creationId xmlns:p14="http://schemas.microsoft.com/office/powerpoint/2010/main" val="250056384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336B5EDA-8E83-C940-9BD3-BD946E7EE346}" type="slidenum">
              <a:rPr lang="fr-FR">
                <a:solidFill>
                  <a:schemeClr val="tx1"/>
                </a:solidFill>
                <a:latin typeface="Times New Roman" charset="0"/>
                <a:cs typeface="Times New Roman" charset="0"/>
              </a:rPr>
              <a:pPr eaLnBrk="1" hangingPunct="1"/>
              <a:t>131</a:t>
            </a:fld>
            <a:endParaRPr lang="fr-FR">
              <a:solidFill>
                <a:schemeClr val="tx1"/>
              </a:solidFill>
              <a:latin typeface="Times New Roman" charset="0"/>
              <a:cs typeface="Times New Roman" charset="0"/>
            </a:endParaRPr>
          </a:p>
        </p:txBody>
      </p:sp>
      <p:sp>
        <p:nvSpPr>
          <p:cNvPr id="28674" name="Rectangle 2"/>
          <p:cNvSpPr>
            <a:spLocks noGrp="1" noRot="1" noChangeAspect="1" noChangeArrowheads="1" noTextEdit="1"/>
          </p:cNvSpPr>
          <p:nvPr>
            <p:ph type="sldImg"/>
          </p:nvPr>
        </p:nvSpPr>
        <p:spPr>
          <a:xfrm>
            <a:off x="90488" y="744538"/>
            <a:ext cx="6618287" cy="3724275"/>
          </a:xfrm>
          <a:ln/>
        </p:spPr>
      </p:sp>
      <p:sp>
        <p:nvSpPr>
          <p:cNvPr id="2867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dirty="0">
              <a:latin typeface="Times New Roman" charset="0"/>
            </a:endParaRPr>
          </a:p>
        </p:txBody>
      </p:sp>
    </p:spTree>
    <p:extLst>
      <p:ext uri="{BB962C8B-B14F-4D97-AF65-F5344CB8AC3E}">
        <p14:creationId xmlns:p14="http://schemas.microsoft.com/office/powerpoint/2010/main" val="235325880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336B5EDA-8E83-C940-9BD3-BD946E7EE346}" type="slidenum">
              <a:rPr lang="fr-FR">
                <a:solidFill>
                  <a:schemeClr val="tx1"/>
                </a:solidFill>
                <a:latin typeface="Times New Roman" charset="0"/>
                <a:cs typeface="Times New Roman" charset="0"/>
              </a:rPr>
              <a:pPr eaLnBrk="1" hangingPunct="1"/>
              <a:t>132</a:t>
            </a:fld>
            <a:endParaRPr lang="fr-FR">
              <a:solidFill>
                <a:schemeClr val="tx1"/>
              </a:solidFill>
              <a:latin typeface="Times New Roman" charset="0"/>
              <a:cs typeface="Times New Roman" charset="0"/>
            </a:endParaRPr>
          </a:p>
        </p:txBody>
      </p:sp>
      <p:sp>
        <p:nvSpPr>
          <p:cNvPr id="28674" name="Rectangle 2"/>
          <p:cNvSpPr>
            <a:spLocks noGrp="1" noRot="1" noChangeAspect="1" noChangeArrowheads="1" noTextEdit="1"/>
          </p:cNvSpPr>
          <p:nvPr>
            <p:ph type="sldImg"/>
          </p:nvPr>
        </p:nvSpPr>
        <p:spPr>
          <a:xfrm>
            <a:off x="90488" y="744538"/>
            <a:ext cx="6618287" cy="3724275"/>
          </a:xfrm>
          <a:ln/>
        </p:spPr>
      </p:sp>
      <p:sp>
        <p:nvSpPr>
          <p:cNvPr id="2867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fr-FR" dirty="0">
                <a:latin typeface="Times New Roman" charset="0"/>
              </a:rPr>
              <a:t>No country starts </a:t>
            </a:r>
            <a:r>
              <a:rPr lang="fr-FR" dirty="0" err="1">
                <a:latin typeface="Times New Roman" charset="0"/>
              </a:rPr>
              <a:t>from</a:t>
            </a:r>
            <a:r>
              <a:rPr lang="fr-FR" dirty="0">
                <a:latin typeface="Times New Roman" charset="0"/>
              </a:rPr>
              <a:t> </a:t>
            </a:r>
            <a:r>
              <a:rPr lang="fr-FR" dirty="0" err="1">
                <a:latin typeface="Times New Roman" charset="0"/>
              </a:rPr>
              <a:t>zero</a:t>
            </a:r>
            <a:r>
              <a:rPr lang="fr-FR" dirty="0">
                <a:latin typeface="Times New Roman" charset="0"/>
              </a:rPr>
              <a:t>, </a:t>
            </a:r>
            <a:r>
              <a:rPr lang="fr-FR" dirty="0" err="1">
                <a:latin typeface="Times New Roman" charset="0"/>
              </a:rPr>
              <a:t>it</a:t>
            </a:r>
            <a:r>
              <a:rPr lang="fr-FR" dirty="0">
                <a:latin typeface="Times New Roman" charset="0"/>
              </a:rPr>
              <a:t> can </a:t>
            </a:r>
            <a:r>
              <a:rPr lang="fr-FR" dirty="0" err="1">
                <a:latin typeface="Times New Roman" charset="0"/>
              </a:rPr>
              <a:t>build</a:t>
            </a:r>
            <a:r>
              <a:rPr lang="fr-FR" dirty="0">
                <a:latin typeface="Times New Roman" charset="0"/>
              </a:rPr>
              <a:t> on </a:t>
            </a:r>
            <a:r>
              <a:rPr lang="fr-FR" dirty="0" err="1">
                <a:latin typeface="Times New Roman" charset="0"/>
              </a:rPr>
              <a:t>exisiting</a:t>
            </a:r>
            <a:r>
              <a:rPr lang="fr-FR" dirty="0">
                <a:latin typeface="Times New Roman" charset="0"/>
              </a:rPr>
              <a:t> </a:t>
            </a:r>
            <a:r>
              <a:rPr lang="fr-FR" dirty="0" err="1">
                <a:latin typeface="Times New Roman" charset="0"/>
              </a:rPr>
              <a:t>systems</a:t>
            </a:r>
            <a:r>
              <a:rPr lang="fr-FR" dirty="0">
                <a:latin typeface="Times New Roman" charset="0"/>
              </a:rPr>
              <a:t>.</a:t>
            </a:r>
          </a:p>
          <a:p>
            <a:pPr eaLnBrk="1" hangingPunct="1">
              <a:spcBef>
                <a:spcPct val="0"/>
              </a:spcBef>
            </a:pPr>
            <a:endParaRPr lang="fr-FR" dirty="0">
              <a:latin typeface="Times New Roman" charset="0"/>
            </a:endParaRPr>
          </a:p>
          <a:p>
            <a:pPr eaLnBrk="1" hangingPunct="1">
              <a:spcBef>
                <a:spcPct val="0"/>
              </a:spcBef>
            </a:pPr>
            <a:r>
              <a:rPr lang="fr-FR" dirty="0">
                <a:latin typeface="Times New Roman" charset="0"/>
              </a:rPr>
              <a:t>Platform 2 </a:t>
            </a:r>
            <a:r>
              <a:rPr lang="fr-FR" dirty="0" err="1">
                <a:latin typeface="Times New Roman" charset="0"/>
              </a:rPr>
              <a:t>contains</a:t>
            </a:r>
            <a:r>
              <a:rPr lang="fr-FR" dirty="0">
                <a:latin typeface="Times New Roman" charset="0"/>
              </a:rPr>
              <a:t> FMIS: not </a:t>
            </a:r>
            <a:r>
              <a:rPr lang="fr-FR" dirty="0" err="1">
                <a:latin typeface="Times New Roman" charset="0"/>
              </a:rPr>
              <a:t>integrated</a:t>
            </a:r>
            <a:r>
              <a:rPr lang="fr-FR" dirty="0">
                <a:latin typeface="Times New Roman" charset="0"/>
              </a:rPr>
              <a:t> (</a:t>
            </a:r>
            <a:r>
              <a:rPr lang="fr-FR" dirty="0" err="1">
                <a:latin typeface="Times New Roman" charset="0"/>
              </a:rPr>
              <a:t>separate</a:t>
            </a:r>
            <a:r>
              <a:rPr lang="fr-FR" dirty="0">
                <a:latin typeface="Times New Roman" charset="0"/>
              </a:rPr>
              <a:t> </a:t>
            </a:r>
            <a:r>
              <a:rPr lang="fr-FR" dirty="0" err="1">
                <a:latin typeface="Times New Roman" charset="0"/>
              </a:rPr>
              <a:t>systems</a:t>
            </a:r>
            <a:r>
              <a:rPr lang="fr-FR" dirty="0">
                <a:latin typeface="Times New Roman" charset="0"/>
              </a:rPr>
              <a:t>)</a:t>
            </a:r>
          </a:p>
          <a:p>
            <a:pPr eaLnBrk="1" hangingPunct="1">
              <a:spcBef>
                <a:spcPct val="0"/>
              </a:spcBef>
            </a:pPr>
            <a:endParaRPr lang="fr-FR" dirty="0">
              <a:latin typeface="Times New Roman" charset="0"/>
            </a:endParaRPr>
          </a:p>
          <a:p>
            <a:pPr eaLnBrk="1" hangingPunct="1">
              <a:spcBef>
                <a:spcPct val="0"/>
              </a:spcBef>
            </a:pPr>
            <a:r>
              <a:rPr lang="fr-FR" dirty="0">
                <a:latin typeface="Times New Roman" charset="0"/>
              </a:rPr>
              <a:t>Platform 4: full IFMIS</a:t>
            </a:r>
          </a:p>
        </p:txBody>
      </p:sp>
    </p:spTree>
    <p:extLst>
      <p:ext uri="{BB962C8B-B14F-4D97-AF65-F5344CB8AC3E}">
        <p14:creationId xmlns:p14="http://schemas.microsoft.com/office/powerpoint/2010/main" val="2085205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E7FB7D03-379E-C84C-A5BD-5215E934F83F}" type="slidenum">
              <a:rPr lang="fr-FR">
                <a:solidFill>
                  <a:schemeClr val="tx1"/>
                </a:solidFill>
                <a:latin typeface="Times New Roman" charset="0"/>
                <a:cs typeface="Times New Roman" charset="0"/>
              </a:rPr>
              <a:pPr eaLnBrk="1" hangingPunct="1"/>
              <a:t>13</a:t>
            </a:fld>
            <a:endParaRPr lang="fr-FR">
              <a:solidFill>
                <a:schemeClr val="tx1"/>
              </a:solidFill>
              <a:latin typeface="Times New Roman" charset="0"/>
              <a:cs typeface="Times New Roman"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r>
              <a:rPr lang="en-GB" sz="600" dirty="0">
                <a:latin typeface="Times New Roman" charset="0"/>
              </a:rPr>
              <a:t>Traditional, compliance oriented versus performance oriented</a:t>
            </a:r>
          </a:p>
          <a:p>
            <a:pPr eaLnBrk="1" hangingPunct="1">
              <a:spcBef>
                <a:spcPct val="0"/>
              </a:spcBef>
            </a:pPr>
            <a:endParaRPr lang="en-GB" sz="600" dirty="0">
              <a:latin typeface="Times New Roman" charset="0"/>
            </a:endParaRPr>
          </a:p>
          <a:p>
            <a:pPr eaLnBrk="1" hangingPunct="1">
              <a:spcBef>
                <a:spcPct val="0"/>
              </a:spcBef>
            </a:pPr>
            <a:r>
              <a:rPr lang="en-GB" sz="600" dirty="0">
                <a:latin typeface="Times New Roman" charset="0"/>
              </a:rPr>
              <a:t>The difference between financial compliance and compliance to the rules: the first one focuses on the budget law while the second is more general compliance to all formal rules and regulations. </a:t>
            </a:r>
          </a:p>
          <a:p>
            <a:pPr eaLnBrk="1" hangingPunct="1">
              <a:spcBef>
                <a:spcPct val="0"/>
              </a:spcBef>
            </a:pPr>
            <a:endParaRPr lang="fr-FR" sz="600" dirty="0">
              <a:latin typeface="Times New Roman" charset="0"/>
            </a:endParaRPr>
          </a:p>
          <a:p>
            <a:pPr eaLnBrk="1" hangingPunct="1">
              <a:spcBef>
                <a:spcPct val="0"/>
              </a:spcBef>
            </a:pPr>
            <a:r>
              <a:rPr lang="fr-FR" sz="600" dirty="0" err="1">
                <a:latin typeface="Times New Roman" charset="0"/>
              </a:rPr>
              <a:t>Explain</a:t>
            </a:r>
            <a:r>
              <a:rPr lang="fr-FR" sz="600" dirty="0">
                <a:latin typeface="Times New Roman" charset="0"/>
              </a:rPr>
              <a:t> the distinction </a:t>
            </a:r>
            <a:r>
              <a:rPr lang="fr-FR" sz="600" dirty="0" err="1">
                <a:latin typeface="Times New Roman" charset="0"/>
              </a:rPr>
              <a:t>between</a:t>
            </a:r>
            <a:r>
              <a:rPr lang="fr-FR" sz="600" dirty="0">
                <a:latin typeface="Times New Roman" charset="0"/>
              </a:rPr>
              <a:t> </a:t>
            </a:r>
            <a:r>
              <a:rPr lang="fr-FR" sz="600" dirty="0" err="1">
                <a:latin typeface="Times New Roman" charset="0"/>
              </a:rPr>
              <a:t>financial</a:t>
            </a:r>
            <a:r>
              <a:rPr lang="fr-FR" sz="600" dirty="0">
                <a:latin typeface="Times New Roman" charset="0"/>
              </a:rPr>
              <a:t> compliance and </a:t>
            </a:r>
            <a:r>
              <a:rPr lang="fr-FR" sz="600" dirty="0" err="1">
                <a:latin typeface="Times New Roman" charset="0"/>
              </a:rPr>
              <a:t>aggregate</a:t>
            </a:r>
            <a:r>
              <a:rPr lang="fr-FR" sz="600" dirty="0">
                <a:latin typeface="Times New Roman" charset="0"/>
              </a:rPr>
              <a:t> fiscal discipline: The first has a </a:t>
            </a:r>
            <a:r>
              <a:rPr lang="fr-FR" sz="600" b="1" dirty="0" err="1">
                <a:latin typeface="Times New Roman" charset="0"/>
              </a:rPr>
              <a:t>narrow</a:t>
            </a:r>
            <a:r>
              <a:rPr lang="fr-FR" sz="600" b="1" dirty="0">
                <a:latin typeface="Times New Roman" charset="0"/>
              </a:rPr>
              <a:t> focus </a:t>
            </a:r>
            <a:r>
              <a:rPr lang="fr-FR" sz="600" b="1" dirty="0" err="1">
                <a:latin typeface="Times New Roman" charset="0"/>
              </a:rPr>
              <a:t>mainly</a:t>
            </a:r>
            <a:r>
              <a:rPr lang="fr-FR" sz="600" b="1" dirty="0">
                <a:latin typeface="Times New Roman" charset="0"/>
              </a:rPr>
              <a:t> </a:t>
            </a:r>
            <a:r>
              <a:rPr lang="fr-FR" sz="600" b="1" dirty="0" err="1">
                <a:latin typeface="Times New Roman" charset="0"/>
              </a:rPr>
              <a:t>within</a:t>
            </a:r>
            <a:r>
              <a:rPr lang="fr-FR" sz="600" b="1" dirty="0">
                <a:latin typeface="Times New Roman" charset="0"/>
              </a:rPr>
              <a:t> one </a:t>
            </a:r>
            <a:r>
              <a:rPr lang="fr-FR" sz="600" b="1" dirty="0" err="1">
                <a:latin typeface="Times New Roman" charset="0"/>
              </a:rPr>
              <a:t>year</a:t>
            </a:r>
            <a:r>
              <a:rPr lang="fr-FR" sz="600" b="1" dirty="0">
                <a:latin typeface="Times New Roman" charset="0"/>
              </a:rPr>
              <a:t> </a:t>
            </a:r>
            <a:r>
              <a:rPr lang="fr-FR" sz="600" dirty="0" err="1">
                <a:latin typeface="Times New Roman" charset="0"/>
              </a:rPr>
              <a:t>that</a:t>
            </a:r>
            <a:r>
              <a:rPr lang="fr-FR" sz="600" dirty="0">
                <a:latin typeface="Times New Roman" charset="0"/>
              </a:rPr>
              <a:t> the budget </a:t>
            </a:r>
            <a:r>
              <a:rPr lang="fr-FR" sz="600" dirty="0" err="1">
                <a:latin typeface="Times New Roman" charset="0"/>
              </a:rPr>
              <a:t>deficit</a:t>
            </a:r>
            <a:r>
              <a:rPr lang="fr-FR" sz="600" dirty="0">
                <a:latin typeface="Times New Roman" charset="0"/>
              </a:rPr>
              <a:t> </a:t>
            </a:r>
            <a:r>
              <a:rPr lang="fr-FR" sz="600" dirty="0" err="1">
                <a:latin typeface="Times New Roman" charset="0"/>
              </a:rPr>
              <a:t>is</a:t>
            </a:r>
            <a:r>
              <a:rPr lang="fr-FR" sz="600" dirty="0">
                <a:latin typeface="Times New Roman" charset="0"/>
              </a:rPr>
              <a:t> not </a:t>
            </a:r>
            <a:r>
              <a:rPr lang="fr-FR" sz="600" dirty="0" err="1">
                <a:latin typeface="Times New Roman" charset="0"/>
              </a:rPr>
              <a:t>too</a:t>
            </a:r>
            <a:r>
              <a:rPr lang="fr-FR" sz="600" dirty="0">
                <a:latin typeface="Times New Roman" charset="0"/>
              </a:rPr>
              <a:t> large. In the latter the focus </a:t>
            </a:r>
            <a:r>
              <a:rPr lang="fr-FR" sz="600" dirty="0" err="1">
                <a:latin typeface="Times New Roman" charset="0"/>
              </a:rPr>
              <a:t>is</a:t>
            </a:r>
            <a:r>
              <a:rPr lang="fr-FR" sz="600" dirty="0">
                <a:latin typeface="Times New Roman" charset="0"/>
              </a:rPr>
              <a:t> </a:t>
            </a:r>
            <a:r>
              <a:rPr lang="fr-FR" sz="600" dirty="0" err="1">
                <a:latin typeface="Times New Roman" charset="0"/>
              </a:rPr>
              <a:t>broader</a:t>
            </a:r>
            <a:r>
              <a:rPr lang="fr-FR" sz="600" dirty="0">
                <a:latin typeface="Times New Roman" charset="0"/>
              </a:rPr>
              <a:t>, more on </a:t>
            </a:r>
            <a:r>
              <a:rPr lang="fr-FR" sz="600" dirty="0" err="1">
                <a:latin typeface="Times New Roman" charset="0"/>
              </a:rPr>
              <a:t>macro-economic</a:t>
            </a:r>
            <a:r>
              <a:rPr lang="fr-FR" sz="600" dirty="0">
                <a:latin typeface="Times New Roman" charset="0"/>
              </a:rPr>
              <a:t> </a:t>
            </a:r>
            <a:r>
              <a:rPr lang="fr-FR" sz="600" dirty="0" err="1">
                <a:latin typeface="Times New Roman" charset="0"/>
              </a:rPr>
              <a:t>stability</a:t>
            </a:r>
            <a:r>
              <a:rPr lang="fr-FR" sz="600" dirty="0">
                <a:latin typeface="Times New Roman" charset="0"/>
              </a:rPr>
              <a:t> and </a:t>
            </a:r>
            <a:r>
              <a:rPr lang="fr-FR" sz="600" dirty="0" err="1">
                <a:latin typeface="Times New Roman" charset="0"/>
              </a:rPr>
              <a:t>sustainable</a:t>
            </a:r>
            <a:r>
              <a:rPr lang="fr-FR" sz="600" dirty="0">
                <a:latin typeface="Times New Roman" charset="0"/>
              </a:rPr>
              <a:t> </a:t>
            </a:r>
            <a:r>
              <a:rPr lang="fr-FR" sz="600" dirty="0" err="1">
                <a:latin typeface="Times New Roman" charset="0"/>
              </a:rPr>
              <a:t>deficits</a:t>
            </a:r>
            <a:r>
              <a:rPr lang="fr-FR" sz="600" dirty="0">
                <a:latin typeface="Times New Roman" charset="0"/>
              </a:rPr>
              <a:t> in a multi-</a:t>
            </a:r>
            <a:r>
              <a:rPr lang="fr-FR" sz="600" dirty="0" err="1">
                <a:latin typeface="Times New Roman" charset="0"/>
              </a:rPr>
              <a:t>year</a:t>
            </a:r>
            <a:r>
              <a:rPr lang="fr-FR" sz="600" dirty="0">
                <a:latin typeface="Times New Roman" charset="0"/>
              </a:rPr>
              <a:t> perspective. </a:t>
            </a:r>
          </a:p>
          <a:p>
            <a:pPr eaLnBrk="1" hangingPunct="1">
              <a:spcBef>
                <a:spcPct val="0"/>
              </a:spcBef>
            </a:pPr>
            <a:endParaRPr lang="fr-FR" sz="600" dirty="0">
              <a:latin typeface="Times New Roman" charset="0"/>
            </a:endParaRPr>
          </a:p>
        </p:txBody>
      </p:sp>
    </p:spTree>
    <p:extLst>
      <p:ext uri="{BB962C8B-B14F-4D97-AF65-F5344CB8AC3E}">
        <p14:creationId xmlns:p14="http://schemas.microsoft.com/office/powerpoint/2010/main" val="7994119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Diamond, p. 17.</a:t>
            </a:r>
          </a:p>
          <a:p>
            <a:endParaRPr lang="en-GB" dirty="0"/>
          </a:p>
          <a:p>
            <a:r>
              <a:rPr lang="en-GB" dirty="0"/>
              <a:t>This approach is also called ‘Good Practice Approach’. It can be seen as part of the platform approach or a subset of the Platform approach. </a:t>
            </a:r>
          </a:p>
        </p:txBody>
      </p:sp>
      <p:sp>
        <p:nvSpPr>
          <p:cNvPr id="4" name="Date Placeholder 3"/>
          <p:cNvSpPr>
            <a:spLocks noGrp="1"/>
          </p:cNvSpPr>
          <p:nvPr>
            <p:ph type="dt" idx="10"/>
          </p:nvPr>
        </p:nvSpPr>
        <p:spPr/>
        <p:txBody>
          <a:bodyPr/>
          <a:lstStyle/>
          <a:p>
            <a:r>
              <a:rPr lang="en-US"/>
              <a:t>October 2013</a:t>
            </a:r>
            <a:endParaRPr lang="en-GB"/>
          </a:p>
        </p:txBody>
      </p:sp>
      <p:sp>
        <p:nvSpPr>
          <p:cNvPr id="5" name="Slide Number Placeholder 4"/>
          <p:cNvSpPr>
            <a:spLocks noGrp="1"/>
          </p:cNvSpPr>
          <p:nvPr>
            <p:ph type="sldNum" sz="quarter" idx="11"/>
          </p:nvPr>
        </p:nvSpPr>
        <p:spPr/>
        <p:txBody>
          <a:bodyPr/>
          <a:lstStyle/>
          <a:p>
            <a:fld id="{DA168A58-B015-49BF-B034-0F42E1FF793E}" type="slidenum">
              <a:rPr lang="en-GB" smtClean="0"/>
              <a:pPr/>
              <a:t>133</a:t>
            </a:fld>
            <a:endParaRPr lang="en-GB"/>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Diamond, p. 17.</a:t>
            </a:r>
          </a:p>
          <a:p>
            <a:endParaRPr lang="en-GB" dirty="0"/>
          </a:p>
          <a:p>
            <a:r>
              <a:rPr lang="en-GB" dirty="0"/>
              <a:t>This approach is also called ‘Good Practice Approach’</a:t>
            </a:r>
          </a:p>
        </p:txBody>
      </p:sp>
      <p:sp>
        <p:nvSpPr>
          <p:cNvPr id="4" name="Date Placeholder 3"/>
          <p:cNvSpPr>
            <a:spLocks noGrp="1"/>
          </p:cNvSpPr>
          <p:nvPr>
            <p:ph type="dt" idx="10"/>
          </p:nvPr>
        </p:nvSpPr>
        <p:spPr/>
        <p:txBody>
          <a:bodyPr/>
          <a:lstStyle/>
          <a:p>
            <a:r>
              <a:rPr lang="en-US"/>
              <a:t>October 2013</a:t>
            </a:r>
            <a:endParaRPr lang="en-GB"/>
          </a:p>
        </p:txBody>
      </p:sp>
      <p:sp>
        <p:nvSpPr>
          <p:cNvPr id="5" name="Slide Number Placeholder 4"/>
          <p:cNvSpPr>
            <a:spLocks noGrp="1"/>
          </p:cNvSpPr>
          <p:nvPr>
            <p:ph type="sldNum" sz="quarter" idx="11"/>
          </p:nvPr>
        </p:nvSpPr>
        <p:spPr/>
        <p:txBody>
          <a:bodyPr/>
          <a:lstStyle/>
          <a:p>
            <a:fld id="{DA168A58-B015-49BF-B034-0F42E1FF793E}" type="slidenum">
              <a:rPr lang="en-GB" smtClean="0"/>
              <a:pPr/>
              <a:t>134</a:t>
            </a:fld>
            <a:endParaRPr lang="en-GB"/>
          </a:p>
        </p:txBody>
      </p:sp>
    </p:spTree>
    <p:extLst>
      <p:ext uri="{BB962C8B-B14F-4D97-AF65-F5344CB8AC3E}">
        <p14:creationId xmlns:p14="http://schemas.microsoft.com/office/powerpoint/2010/main" val="344676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Diamond, p. 17.</a:t>
            </a:r>
          </a:p>
          <a:p>
            <a:endParaRPr lang="en-GB" dirty="0"/>
          </a:p>
          <a:p>
            <a:r>
              <a:rPr lang="en-GB" dirty="0"/>
              <a:t>This approach is also called ‘Good Practice Approach’</a:t>
            </a:r>
          </a:p>
        </p:txBody>
      </p:sp>
      <p:sp>
        <p:nvSpPr>
          <p:cNvPr id="4" name="Date Placeholder 3"/>
          <p:cNvSpPr>
            <a:spLocks noGrp="1"/>
          </p:cNvSpPr>
          <p:nvPr>
            <p:ph type="dt" idx="10"/>
          </p:nvPr>
        </p:nvSpPr>
        <p:spPr/>
        <p:txBody>
          <a:bodyPr/>
          <a:lstStyle/>
          <a:p>
            <a:r>
              <a:rPr lang="en-US"/>
              <a:t>October 2013</a:t>
            </a:r>
            <a:endParaRPr lang="en-GB"/>
          </a:p>
        </p:txBody>
      </p:sp>
      <p:sp>
        <p:nvSpPr>
          <p:cNvPr id="5" name="Slide Number Placeholder 4"/>
          <p:cNvSpPr>
            <a:spLocks noGrp="1"/>
          </p:cNvSpPr>
          <p:nvPr>
            <p:ph type="sldNum" sz="quarter" idx="11"/>
          </p:nvPr>
        </p:nvSpPr>
        <p:spPr/>
        <p:txBody>
          <a:bodyPr/>
          <a:lstStyle/>
          <a:p>
            <a:fld id="{DA168A58-B015-49BF-B034-0F42E1FF793E}" type="slidenum">
              <a:rPr lang="en-GB" smtClean="0"/>
              <a:pPr/>
              <a:t>135</a:t>
            </a:fld>
            <a:endParaRPr lang="en-GB"/>
          </a:p>
        </p:txBody>
      </p:sp>
    </p:spTree>
    <p:extLst>
      <p:ext uri="{BB962C8B-B14F-4D97-AF65-F5344CB8AC3E}">
        <p14:creationId xmlns:p14="http://schemas.microsoft.com/office/powerpoint/2010/main" val="273580654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Diamond, p. 17.</a:t>
            </a:r>
          </a:p>
          <a:p>
            <a:endParaRPr lang="en-GB" dirty="0"/>
          </a:p>
          <a:p>
            <a:r>
              <a:rPr lang="en-GB" dirty="0"/>
              <a:t>This approach is also called ‘Good Practice Approach’</a:t>
            </a:r>
          </a:p>
        </p:txBody>
      </p:sp>
      <p:sp>
        <p:nvSpPr>
          <p:cNvPr id="4" name="Date Placeholder 3"/>
          <p:cNvSpPr>
            <a:spLocks noGrp="1"/>
          </p:cNvSpPr>
          <p:nvPr>
            <p:ph type="dt" idx="10"/>
          </p:nvPr>
        </p:nvSpPr>
        <p:spPr/>
        <p:txBody>
          <a:bodyPr/>
          <a:lstStyle/>
          <a:p>
            <a:r>
              <a:rPr lang="en-US"/>
              <a:t>October 2013</a:t>
            </a:r>
            <a:endParaRPr lang="en-GB"/>
          </a:p>
        </p:txBody>
      </p:sp>
      <p:sp>
        <p:nvSpPr>
          <p:cNvPr id="5" name="Slide Number Placeholder 4"/>
          <p:cNvSpPr>
            <a:spLocks noGrp="1"/>
          </p:cNvSpPr>
          <p:nvPr>
            <p:ph type="sldNum" sz="quarter" idx="11"/>
          </p:nvPr>
        </p:nvSpPr>
        <p:spPr/>
        <p:txBody>
          <a:bodyPr/>
          <a:lstStyle/>
          <a:p>
            <a:fld id="{DA168A58-B015-49BF-B034-0F42E1FF793E}" type="slidenum">
              <a:rPr lang="en-GB" smtClean="0"/>
              <a:pPr/>
              <a:t>136</a:t>
            </a:fld>
            <a:endParaRPr lang="en-GB"/>
          </a:p>
        </p:txBody>
      </p:sp>
    </p:spTree>
    <p:extLst>
      <p:ext uri="{BB962C8B-B14F-4D97-AF65-F5344CB8AC3E}">
        <p14:creationId xmlns:p14="http://schemas.microsoft.com/office/powerpoint/2010/main" val="27677356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FMIS: not integrated. </a:t>
            </a:r>
          </a:p>
        </p:txBody>
      </p:sp>
      <p:sp>
        <p:nvSpPr>
          <p:cNvPr id="4" name="Date Placeholder 3"/>
          <p:cNvSpPr>
            <a:spLocks noGrp="1"/>
          </p:cNvSpPr>
          <p:nvPr>
            <p:ph type="dt" idx="10"/>
          </p:nvPr>
        </p:nvSpPr>
        <p:spPr/>
        <p:txBody>
          <a:bodyPr/>
          <a:lstStyle/>
          <a:p>
            <a:r>
              <a:rPr lang="en-US"/>
              <a:t>October 2013</a:t>
            </a:r>
            <a:endParaRPr lang="en-GB"/>
          </a:p>
        </p:txBody>
      </p:sp>
    </p:spTree>
    <p:extLst>
      <p:ext uri="{BB962C8B-B14F-4D97-AF65-F5344CB8AC3E}">
        <p14:creationId xmlns:p14="http://schemas.microsoft.com/office/powerpoint/2010/main" val="340300992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US"/>
              <a:t>October 2013</a:t>
            </a:r>
            <a:endParaRPr lang="en-GB"/>
          </a:p>
        </p:txBody>
      </p:sp>
    </p:spTree>
    <p:extLst>
      <p:ext uri="{BB962C8B-B14F-4D97-AF65-F5344CB8AC3E}">
        <p14:creationId xmlns:p14="http://schemas.microsoft.com/office/powerpoint/2010/main" val="163259410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9501219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140</a:t>
            </a:fld>
            <a:endParaRPr lang="en-GB"/>
          </a:p>
        </p:txBody>
      </p:sp>
    </p:spTree>
    <p:extLst>
      <p:ext uri="{BB962C8B-B14F-4D97-AF65-F5344CB8AC3E}">
        <p14:creationId xmlns:p14="http://schemas.microsoft.com/office/powerpoint/2010/main" val="348811491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BE" dirty="0"/>
          </a:p>
        </p:txBody>
      </p:sp>
      <p:sp>
        <p:nvSpPr>
          <p:cNvPr id="23555"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141</a:t>
            </a:fld>
            <a:endParaRPr lang="en-GB" dirty="0">
              <a:solidFill>
                <a:schemeClr val="tx1"/>
              </a:solidFill>
              <a:latin typeface="Arial" charset="0"/>
            </a:endParaRPr>
          </a:p>
        </p:txBody>
      </p:sp>
    </p:spTree>
    <p:extLst>
      <p:ext uri="{BB962C8B-B14F-4D97-AF65-F5344CB8AC3E}">
        <p14:creationId xmlns:p14="http://schemas.microsoft.com/office/powerpoint/2010/main" val="199107564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Ethiopia has piloted the Volume IV of the PEFA, in spite of the political situation. </a:t>
            </a:r>
          </a:p>
          <a:p>
            <a:endParaRPr lang="en-GB" dirty="0"/>
          </a:p>
          <a:p>
            <a:r>
              <a:rPr lang="en-GB" dirty="0"/>
              <a:t>Ethiopia also conducted SNG PEFA at the same time and has piloted the Climate Responsive PFM (CRPFM) Assessment in 2022 (‘PEFA Climate’). This document is PEFA checked but not made public yet).</a:t>
            </a:r>
            <a:endParaRPr lang="en-NL" dirty="0"/>
          </a:p>
        </p:txBody>
      </p:sp>
      <p:sp>
        <p:nvSpPr>
          <p:cNvPr id="4" name="Slide Number Placeholder 3"/>
          <p:cNvSpPr>
            <a:spLocks noGrp="1"/>
          </p:cNvSpPr>
          <p:nvPr>
            <p:ph type="sldNum" sz="quarter" idx="5"/>
          </p:nvPr>
        </p:nvSpPr>
        <p:spPr/>
        <p:txBody>
          <a:bodyPr/>
          <a:lstStyle/>
          <a:p>
            <a:fld id="{59CF2995-AB43-4B7C-B8CD-9DC7C3692A9C}" type="slidenum">
              <a:rPr lang="en-GB" smtClean="0"/>
              <a:t>142</a:t>
            </a:fld>
            <a:endParaRPr lang="en-GB"/>
          </a:p>
        </p:txBody>
      </p:sp>
    </p:spTree>
    <p:extLst>
      <p:ext uri="{BB962C8B-B14F-4D97-AF65-F5344CB8AC3E}">
        <p14:creationId xmlns:p14="http://schemas.microsoft.com/office/powerpoint/2010/main" val="1729201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e l'image des diapositives 1"/>
          <p:cNvSpPr>
            <a:spLocks noGrp="1" noRot="1" noChangeAspect="1" noTextEdit="1"/>
          </p:cNvSpPr>
          <p:nvPr>
            <p:ph type="sldImg"/>
          </p:nvPr>
        </p:nvSpPr>
        <p:spPr>
          <a:ln/>
        </p:spPr>
      </p:sp>
      <p:sp>
        <p:nvSpPr>
          <p:cNvPr id="54274"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dirty="0"/>
              <a:t>Focus on economy, controls and due processes. The MOF may perform tight control on spending</a:t>
            </a:r>
          </a:p>
          <a:p>
            <a:pPr eaLnBrk="1" hangingPunct="1"/>
            <a:endParaRPr lang="en-GB" dirty="0"/>
          </a:p>
          <a:p>
            <a:pPr eaLnBrk="1" hangingPunct="1"/>
            <a:r>
              <a:rPr lang="en-GB" dirty="0"/>
              <a:t>Example: centrally planned economies such as the former Soviet Union. </a:t>
            </a:r>
          </a:p>
          <a:p>
            <a:pPr eaLnBrk="1" hangingPunct="1"/>
            <a:endParaRPr lang="en-GB" dirty="0"/>
          </a:p>
          <a:p>
            <a:pPr eaLnBrk="1" hangingPunct="1">
              <a:spcBef>
                <a:spcPct val="0"/>
              </a:spcBef>
            </a:pPr>
            <a:endParaRPr lang="fr-FR" dirty="0">
              <a:latin typeface="Times New Roman" charset="0"/>
              <a:cs typeface="Arial" charset="0"/>
            </a:endParaRPr>
          </a:p>
        </p:txBody>
      </p:sp>
      <p:sp>
        <p:nvSpPr>
          <p:cNvPr id="54275"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7B285C-CBDB-4F4F-A6BB-B0B59E91845B}" type="slidenum">
              <a:rPr lang="en-GB">
                <a:solidFill>
                  <a:schemeClr val="tx1"/>
                </a:solidFill>
                <a:latin typeface="Times New Roman" charset="0"/>
                <a:cs typeface="Times New Roman" charset="0"/>
              </a:rPr>
              <a:pPr eaLnBrk="1" hangingPunct="1"/>
              <a:t>14</a:t>
            </a:fld>
            <a:endParaRPr lang="en-GB">
              <a:solidFill>
                <a:schemeClr val="tx1"/>
              </a:solidFill>
              <a:latin typeface="Times New Roman" charset="0"/>
              <a:cs typeface="Times New Roman" charset="0"/>
            </a:endParaRPr>
          </a:p>
        </p:txBody>
      </p:sp>
    </p:spTree>
    <p:extLst>
      <p:ext uri="{BB962C8B-B14F-4D97-AF65-F5344CB8AC3E}">
        <p14:creationId xmlns:p14="http://schemas.microsoft.com/office/powerpoint/2010/main" val="200618641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Mural </a:t>
            </a:r>
          </a:p>
          <a:p>
            <a:endParaRPr lang="en-GB" dirty="0"/>
          </a:p>
          <a:p>
            <a:r>
              <a:rPr lang="en-GB" dirty="0"/>
              <a:t>The document is a mix of the summary and the conclusions of the PEFA Assessment for Ethiopia. </a:t>
            </a:r>
          </a:p>
        </p:txBody>
      </p:sp>
      <p:sp>
        <p:nvSpPr>
          <p:cNvPr id="4" name="Slide Number Placeholder 3"/>
          <p:cNvSpPr>
            <a:spLocks noGrp="1"/>
          </p:cNvSpPr>
          <p:nvPr>
            <p:ph type="sldNum" sz="quarter" idx="5"/>
          </p:nvPr>
        </p:nvSpPr>
        <p:spPr/>
        <p:txBody>
          <a:bodyPr/>
          <a:lstStyle/>
          <a:p>
            <a:fld id="{59CF2995-AB43-4B7C-B8CD-9DC7C3692A9C}" type="slidenum">
              <a:rPr lang="en-GB" smtClean="0"/>
              <a:t>143</a:t>
            </a:fld>
            <a:endParaRPr lang="en-GB"/>
          </a:p>
        </p:txBody>
      </p:sp>
    </p:spTree>
    <p:extLst>
      <p:ext uri="{BB962C8B-B14F-4D97-AF65-F5344CB8AC3E}">
        <p14:creationId xmlns:p14="http://schemas.microsoft.com/office/powerpoint/2010/main" val="422689503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BE" dirty="0"/>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144</a:t>
            </a:fld>
            <a:endParaRPr lang="en-GB" dirty="0">
              <a:solidFill>
                <a:schemeClr val="tx1"/>
              </a:solidFill>
              <a:latin typeface="Arial" charset="0"/>
            </a:endParaRPr>
          </a:p>
        </p:txBody>
      </p:sp>
    </p:spTree>
    <p:extLst>
      <p:ext uri="{BB962C8B-B14F-4D97-AF65-F5344CB8AC3E}">
        <p14:creationId xmlns:p14="http://schemas.microsoft.com/office/powerpoint/2010/main" val="155674074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Foundations = basics</a:t>
            </a:r>
          </a:p>
          <a:p>
            <a:endParaRPr lang="en-GB" dirty="0"/>
          </a:p>
          <a:p>
            <a:r>
              <a:rPr lang="en-GB" dirty="0"/>
              <a:t>Sub-systems linked to phases of budget cycle. </a:t>
            </a:r>
            <a:endParaRPr lang="en-NL" dirty="0"/>
          </a:p>
        </p:txBody>
      </p:sp>
      <p:sp>
        <p:nvSpPr>
          <p:cNvPr id="4" name="Slide Number Placeholder 3"/>
          <p:cNvSpPr>
            <a:spLocks noGrp="1"/>
          </p:cNvSpPr>
          <p:nvPr>
            <p:ph type="sldNum" sz="quarter" idx="5"/>
          </p:nvPr>
        </p:nvSpPr>
        <p:spPr/>
        <p:txBody>
          <a:bodyPr/>
          <a:lstStyle/>
          <a:p>
            <a:fld id="{59CF2995-AB43-4B7C-B8CD-9DC7C3692A9C}" type="slidenum">
              <a:rPr lang="en-GB" smtClean="0"/>
              <a:t>145</a:t>
            </a:fld>
            <a:endParaRPr lang="en-GB"/>
          </a:p>
        </p:txBody>
      </p:sp>
    </p:spTree>
    <p:extLst>
      <p:ext uri="{BB962C8B-B14F-4D97-AF65-F5344CB8AC3E}">
        <p14:creationId xmlns:p14="http://schemas.microsoft.com/office/powerpoint/2010/main" val="8049170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EE17B9F8-E999-B449-8464-6F42E7A2DA95}" type="slidenum">
              <a:rPr lang="fr-FR">
                <a:solidFill>
                  <a:schemeClr val="tx1"/>
                </a:solidFill>
                <a:latin typeface="Times New Roman" charset="0"/>
                <a:cs typeface="Times New Roman" charset="0"/>
              </a:rPr>
              <a:pPr eaLnBrk="1" hangingPunct="1"/>
              <a:t>146</a:t>
            </a:fld>
            <a:endParaRPr lang="fr-FR">
              <a:solidFill>
                <a:schemeClr val="tx1"/>
              </a:solidFill>
              <a:latin typeface="Times New Roman" charset="0"/>
              <a:cs typeface="Times New Roman"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GB" dirty="0"/>
              <a:t>One of his articles: Why Most Developing Countries Should Not Try New Zealand Reforms</a:t>
            </a:r>
          </a:p>
          <a:p>
            <a:pPr eaLnBrk="1" hangingPunct="1">
              <a:spcBef>
                <a:spcPct val="0"/>
              </a:spcBef>
            </a:pPr>
            <a:endParaRPr lang="en-GB" dirty="0">
              <a:latin typeface="Times New Roman" charset="0"/>
            </a:endParaRPr>
          </a:p>
          <a:p>
            <a:pPr eaLnBrk="1" hangingPunct="1">
              <a:spcBef>
                <a:spcPct val="0"/>
              </a:spcBef>
            </a:pPr>
            <a:r>
              <a:rPr lang="en-GB" dirty="0">
                <a:latin typeface="Times New Roman" charset="0"/>
              </a:rPr>
              <a:t>New Zealand model: programme and accrual budgeting running the government as a company and with large responsibilities to line manager. </a:t>
            </a:r>
            <a:endParaRPr lang="fr-FR" dirty="0">
              <a:latin typeface="Times New Roman" charset="0"/>
            </a:endParaRPr>
          </a:p>
        </p:txBody>
      </p:sp>
    </p:spTree>
    <p:extLst>
      <p:ext uri="{BB962C8B-B14F-4D97-AF65-F5344CB8AC3E}">
        <p14:creationId xmlns:p14="http://schemas.microsoft.com/office/powerpoint/2010/main" val="152323623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Budget comprehensiveness: linked to extra-budgetary units, extra-budgetary funds of budgetary units and donor-funded projects.   </a:t>
            </a:r>
          </a:p>
          <a:p>
            <a:endParaRPr lang="en-GB" dirty="0"/>
          </a:p>
          <a:p>
            <a:r>
              <a:rPr lang="en-GB" dirty="0"/>
              <a:t>A suspense account is a temporary resting place for an entry that will end up somewhere else once its final destination is determined. There are two reasons why a suspense account could be opened: A bookkeeper is unsure where to post an item and enters it to a suspense account pending instructions.</a:t>
            </a:r>
          </a:p>
          <a:p>
            <a:endParaRPr lang="en-GB" dirty="0"/>
          </a:p>
          <a:p>
            <a:r>
              <a:rPr lang="en-GB" dirty="0"/>
              <a:t>A suspense account is an account used temporarily or permanently to carry doubtful entries and discrepancies pending their analysis and permanent classification. It can be a repository for monetary transactions (cash receipts, cash disbursements and journal entries) entered with invalid account numbers.</a:t>
            </a:r>
            <a:endParaRPr lang="en-NL" dirty="0"/>
          </a:p>
        </p:txBody>
      </p:sp>
      <p:sp>
        <p:nvSpPr>
          <p:cNvPr id="4" name="Slide Number Placeholder 3"/>
          <p:cNvSpPr>
            <a:spLocks noGrp="1"/>
          </p:cNvSpPr>
          <p:nvPr>
            <p:ph type="sldNum" sz="quarter" idx="5"/>
          </p:nvPr>
        </p:nvSpPr>
        <p:spPr/>
        <p:txBody>
          <a:bodyPr/>
          <a:lstStyle/>
          <a:p>
            <a:fld id="{59CF2995-AB43-4B7C-B8CD-9DC7C3692A9C}" type="slidenum">
              <a:rPr lang="en-GB" smtClean="0"/>
              <a:t>147</a:t>
            </a:fld>
            <a:endParaRPr lang="en-GB"/>
          </a:p>
        </p:txBody>
      </p:sp>
    </p:spTree>
    <p:extLst>
      <p:ext uri="{BB962C8B-B14F-4D97-AF65-F5344CB8AC3E}">
        <p14:creationId xmlns:p14="http://schemas.microsoft.com/office/powerpoint/2010/main" val="55067480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defTabSz="457200">
              <a:buClr>
                <a:schemeClr val="accent2"/>
              </a:buClr>
              <a:buFont typeface="Arial" panose="020B0604020202020204" pitchFamily="34" charset="0"/>
              <a:buChar char="•"/>
            </a:pPr>
            <a:r>
              <a:rPr lang="en-GB" sz="1200" i="0" dirty="0"/>
              <a:t>Operate a reliable accounting system before installing an integrated financial management system (IFMIS)</a:t>
            </a:r>
          </a:p>
          <a:p>
            <a:pPr marL="171450" indent="-171450" defTabSz="457200">
              <a:buClr>
                <a:schemeClr val="accent2"/>
              </a:buClr>
              <a:buFont typeface="Arial" panose="020B0604020202020204" pitchFamily="34" charset="0"/>
              <a:buChar char="•"/>
            </a:pPr>
            <a:r>
              <a:rPr lang="en-GB" sz="1200" i="0" dirty="0"/>
              <a:t>Have effective financial auditing before moving to performance auditing</a:t>
            </a:r>
          </a:p>
          <a:p>
            <a:pPr marL="171450" indent="-171450" defTabSz="457200">
              <a:buClr>
                <a:schemeClr val="accent2"/>
              </a:buClr>
              <a:buFont typeface="Arial" panose="020B0604020202020204" pitchFamily="34" charset="0"/>
              <a:buChar char="•"/>
            </a:pPr>
            <a:r>
              <a:rPr lang="en-GB" sz="1200" i="0" dirty="0"/>
              <a:t>Adopt and implement predictable budgets before insisting that managers efficiently use the resources entrusted to them</a:t>
            </a:r>
          </a:p>
          <a:p>
            <a:pPr marL="171450" indent="-171450" defTabSz="457200">
              <a:buClr>
                <a:schemeClr val="accent2"/>
              </a:buClr>
              <a:buFont typeface="Arial" panose="020B0604020202020204" pitchFamily="34" charset="0"/>
              <a:buChar char="•"/>
            </a:pPr>
            <a:r>
              <a:rPr lang="en-GB" sz="1200" i="0" dirty="0"/>
              <a:t>The government should foster an environment that supports and demands performance before introducing performance or outcome budgeting</a:t>
            </a:r>
          </a:p>
          <a:p>
            <a:pPr marL="171450" indent="-171450" defTabSz="457200">
              <a:buClr>
                <a:schemeClr val="accent2"/>
              </a:buClr>
              <a:buFont typeface="Arial" panose="020B0604020202020204" pitchFamily="34" charset="0"/>
              <a:buChar char="•"/>
            </a:pPr>
            <a:r>
              <a:rPr lang="en-GB" sz="1200" i="0" dirty="0"/>
              <a:t>Enforce formal contracts in the market sector before introducing performance contracts in the public sector</a:t>
            </a:r>
          </a:p>
          <a:p>
            <a:pPr marL="171450" indent="-171450" defTabSz="457200">
              <a:buClr>
                <a:schemeClr val="accent2"/>
              </a:buClr>
              <a:buFont typeface="Arial" panose="020B0604020202020204" pitchFamily="34" charset="0"/>
              <a:buChar char="•"/>
            </a:pPr>
            <a:r>
              <a:rPr lang="en-GB" sz="1200" i="0" dirty="0"/>
              <a:t>First external control (MoF) than internal control (Line Ministry) and management responsibility to line manager. </a:t>
            </a:r>
          </a:p>
          <a:p>
            <a:pPr marL="0" indent="0" defTabSz="457200">
              <a:buClr>
                <a:schemeClr val="accent2"/>
              </a:buClr>
              <a:buFont typeface="Arial" panose="020B0604020202020204" pitchFamily="34" charset="0"/>
              <a:buNone/>
            </a:pPr>
            <a:endParaRPr lang="en-GB" sz="1200" i="0" dirty="0"/>
          </a:p>
          <a:p>
            <a:pPr marL="0" indent="0" defTabSz="457200">
              <a:buClr>
                <a:schemeClr val="accent2"/>
              </a:buClr>
              <a:buFont typeface="Arial" panose="020B0604020202020204" pitchFamily="34" charset="0"/>
              <a:buNone/>
            </a:pPr>
            <a:r>
              <a:rPr lang="en-GB" sz="1200" i="0" dirty="0"/>
              <a:t>Predictable budget: if the budget is not credible than how to implement it? </a:t>
            </a:r>
          </a:p>
          <a:p>
            <a:pPr marL="0" indent="0" defTabSz="457200">
              <a:buClr>
                <a:schemeClr val="accent2"/>
              </a:buClr>
              <a:buFont typeface="Arial" panose="020B0604020202020204" pitchFamily="34" charset="0"/>
              <a:buNone/>
            </a:pPr>
            <a:endParaRPr lang="en-GB" sz="1200" i="0" dirty="0"/>
          </a:p>
          <a:p>
            <a:endParaRPr lang="en-GB" dirty="0"/>
          </a:p>
        </p:txBody>
      </p:sp>
      <p:sp>
        <p:nvSpPr>
          <p:cNvPr id="4" name="Slide Number Placeholder 3"/>
          <p:cNvSpPr>
            <a:spLocks noGrp="1"/>
          </p:cNvSpPr>
          <p:nvPr>
            <p:ph type="sldNum" sz="quarter" idx="10"/>
          </p:nvPr>
        </p:nvSpPr>
        <p:spPr/>
        <p:txBody>
          <a:bodyPr/>
          <a:lstStyle/>
          <a:p>
            <a:fld id="{DA168A58-B015-49BF-B034-0F42E1FF793E}" type="slidenum">
              <a:rPr lang="en-GB" smtClean="0"/>
              <a:pPr/>
              <a:t>148</a:t>
            </a:fld>
            <a:endParaRPr lang="en-GB"/>
          </a:p>
        </p:txBody>
      </p:sp>
    </p:spTree>
    <p:extLst>
      <p:ext uri="{BB962C8B-B14F-4D97-AF65-F5344CB8AC3E}">
        <p14:creationId xmlns:p14="http://schemas.microsoft.com/office/powerpoint/2010/main" val="313970246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complexity of PFM systems and to interrelationship between different functions in budget cycle and to weakest link (PEFA). </a:t>
            </a:r>
          </a:p>
          <a:p>
            <a:endParaRPr lang="en-GB" dirty="0"/>
          </a:p>
          <a:p>
            <a:r>
              <a:rPr lang="en-GB" dirty="0"/>
              <a:t>Point 1, budget credibility is PEFA PI-1, 2 and 3 (comparing budget with outturn). </a:t>
            </a:r>
          </a:p>
          <a:p>
            <a:r>
              <a:rPr lang="en-GB" dirty="0"/>
              <a:t>Point 2 is the traditional PFM objective as discussed on day 1. </a:t>
            </a:r>
            <a:endParaRPr lang="en-NL" dirty="0"/>
          </a:p>
        </p:txBody>
      </p:sp>
      <p:sp>
        <p:nvSpPr>
          <p:cNvPr id="4" name="Slide Number Placeholder 3"/>
          <p:cNvSpPr>
            <a:spLocks noGrp="1"/>
          </p:cNvSpPr>
          <p:nvPr>
            <p:ph type="sldNum" sz="quarter" idx="5"/>
          </p:nvPr>
        </p:nvSpPr>
        <p:spPr/>
        <p:txBody>
          <a:bodyPr/>
          <a:lstStyle/>
          <a:p>
            <a:fld id="{59CF2995-AB43-4B7C-B8CD-9DC7C3692A9C}" type="slidenum">
              <a:rPr lang="en-GB" smtClean="0"/>
              <a:t>149</a:t>
            </a:fld>
            <a:endParaRPr lang="en-GB"/>
          </a:p>
        </p:txBody>
      </p:sp>
    </p:spTree>
    <p:extLst>
      <p:ext uri="{BB962C8B-B14F-4D97-AF65-F5344CB8AC3E}">
        <p14:creationId xmlns:p14="http://schemas.microsoft.com/office/powerpoint/2010/main" val="281291877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charset="-128"/>
              </a:defRPr>
            </a:lvl1pPr>
            <a:lvl2pPr marL="742950" indent="-285750" eaLnBrk="0" hangingPunct="0">
              <a:spcBef>
                <a:spcPct val="30000"/>
              </a:spcBef>
              <a:defRPr sz="1200">
                <a:solidFill>
                  <a:schemeClr val="tx1"/>
                </a:solidFill>
                <a:latin typeface="Arial" charset="0"/>
                <a:ea typeface="MS PGothic" charset="-128"/>
              </a:defRPr>
            </a:lvl2pPr>
            <a:lvl3pPr marL="1143000" indent="-228600" eaLnBrk="0" hangingPunct="0">
              <a:spcBef>
                <a:spcPct val="30000"/>
              </a:spcBef>
              <a:defRPr sz="1200">
                <a:solidFill>
                  <a:schemeClr val="tx1"/>
                </a:solidFill>
                <a:latin typeface="Arial" charset="0"/>
                <a:ea typeface="MS PGothic" charset="-128"/>
              </a:defRPr>
            </a:lvl3pPr>
            <a:lvl4pPr marL="1600200" indent="-228600" eaLnBrk="0" hangingPunct="0">
              <a:spcBef>
                <a:spcPct val="30000"/>
              </a:spcBef>
              <a:defRPr sz="1200">
                <a:solidFill>
                  <a:schemeClr val="tx1"/>
                </a:solidFill>
                <a:latin typeface="Arial" charset="0"/>
                <a:ea typeface="MS PGothic" charset="-128"/>
              </a:defRPr>
            </a:lvl4pPr>
            <a:lvl5pPr marL="2057400" indent="-228600" eaLnBrk="0" hangingPunct="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eaLnBrk="1" hangingPunct="1">
              <a:spcBef>
                <a:spcPct val="0"/>
              </a:spcBef>
            </a:pPr>
            <a:fld id="{15ABA49A-1D7A-404E-B161-BEDF27682949}" type="slidenum">
              <a:rPr lang="en-US" altLang="en-US">
                <a:latin typeface="Times New Roman" charset="0"/>
              </a:rPr>
              <a:pPr eaLnBrk="1" hangingPunct="1">
                <a:spcBef>
                  <a:spcPct val="0"/>
                </a:spcBef>
              </a:pPr>
              <a:t>150</a:t>
            </a:fld>
            <a:endParaRPr lang="en-US" altLang="en-US">
              <a:latin typeface="Times New Roman"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fr-FR" altLang="en-US" dirty="0" err="1">
                <a:latin typeface="Times New Roman" charset="0"/>
                <a:ea typeface="MS PGothic" charset="-128"/>
              </a:rPr>
              <a:t>Refer</a:t>
            </a:r>
            <a:r>
              <a:rPr lang="fr-FR" altLang="en-US" dirty="0">
                <a:latin typeface="Times New Roman" charset="0"/>
                <a:ea typeface="MS PGothic" charset="-128"/>
              </a:rPr>
              <a:t> to PEFA </a:t>
            </a:r>
            <a:r>
              <a:rPr lang="fr-FR" altLang="en-US" dirty="0" err="1">
                <a:latin typeface="Times New Roman" charset="0"/>
                <a:ea typeface="MS PGothic" charset="-128"/>
              </a:rPr>
              <a:t>pillar</a:t>
            </a:r>
            <a:r>
              <a:rPr lang="fr-FR" altLang="en-US" dirty="0">
                <a:latin typeface="Times New Roman" charset="0"/>
                <a:ea typeface="MS PGothic" charset="-128"/>
              </a:rPr>
              <a:t> 1, 2 and 4. </a:t>
            </a:r>
          </a:p>
          <a:p>
            <a:pPr eaLnBrk="1" hangingPunct="1"/>
            <a:endParaRPr lang="fr-FR" altLang="en-US" dirty="0">
              <a:latin typeface="Times New Roman" charset="0"/>
              <a:ea typeface="MS PGothic" charset="-128"/>
            </a:endParaRPr>
          </a:p>
          <a:p>
            <a:pPr eaLnBrk="1" hangingPunct="1"/>
            <a:r>
              <a:rPr lang="fr-FR" altLang="en-US" dirty="0">
                <a:latin typeface="Times New Roman" charset="0"/>
                <a:ea typeface="MS PGothic" charset="-128"/>
              </a:rPr>
              <a:t>First </a:t>
            </a:r>
            <a:r>
              <a:rPr lang="fr-FR" altLang="en-US" dirty="0" err="1">
                <a:latin typeface="Times New Roman" charset="0"/>
                <a:ea typeface="MS PGothic" charset="-128"/>
              </a:rPr>
              <a:t>bullet</a:t>
            </a:r>
            <a:r>
              <a:rPr lang="fr-FR" altLang="en-US" dirty="0">
                <a:latin typeface="Times New Roman" charset="0"/>
                <a:ea typeface="MS PGothic" charset="-128"/>
              </a:rPr>
              <a:t> </a:t>
            </a:r>
            <a:r>
              <a:rPr lang="fr-FR" altLang="en-US" dirty="0" err="1">
                <a:latin typeface="Times New Roman" charset="0"/>
                <a:ea typeface="MS PGothic" charset="-128"/>
              </a:rPr>
              <a:t>related</a:t>
            </a:r>
            <a:r>
              <a:rPr lang="fr-FR" altLang="en-US" dirty="0">
                <a:latin typeface="Times New Roman" charset="0"/>
                <a:ea typeface="MS PGothic" charset="-128"/>
              </a:rPr>
              <a:t> to PI-14 (and the PEFA </a:t>
            </a:r>
            <a:r>
              <a:rPr lang="fr-FR" altLang="en-US" dirty="0" err="1">
                <a:latin typeface="Times New Roman" charset="0"/>
                <a:ea typeface="MS PGothic" charset="-128"/>
              </a:rPr>
              <a:t>scoring</a:t>
            </a:r>
            <a:r>
              <a:rPr lang="fr-FR" altLang="en-US" dirty="0">
                <a:latin typeface="Times New Roman" charset="0"/>
                <a:ea typeface="MS PGothic" charset="-128"/>
              </a:rPr>
              <a:t> </a:t>
            </a:r>
            <a:r>
              <a:rPr lang="fr-FR" altLang="en-US" dirty="0" err="1">
                <a:latin typeface="Times New Roman" charset="0"/>
                <a:ea typeface="MS PGothic" charset="-128"/>
              </a:rPr>
              <a:t>exercise</a:t>
            </a:r>
            <a:r>
              <a:rPr lang="fr-FR" altLang="en-US" dirty="0">
                <a:latin typeface="Times New Roman" charset="0"/>
                <a:ea typeface="MS PGothic" charset="-128"/>
              </a:rPr>
              <a:t>). </a:t>
            </a:r>
          </a:p>
          <a:p>
            <a:pPr eaLnBrk="1" hangingPunct="1"/>
            <a:endParaRPr lang="fr-FR" altLang="en-US" dirty="0">
              <a:latin typeface="Times New Roman" charset="0"/>
              <a:ea typeface="MS PGothic" charset="-128"/>
            </a:endParaRPr>
          </a:p>
          <a:p>
            <a:pPr eaLnBrk="1" hangingPunct="1"/>
            <a:r>
              <a:rPr lang="fr-FR" altLang="en-US" dirty="0" err="1">
                <a:latin typeface="Times New Roman" charset="0"/>
                <a:ea typeface="MS PGothic" charset="-128"/>
              </a:rPr>
              <a:t>Two</a:t>
            </a:r>
            <a:r>
              <a:rPr lang="fr-FR" altLang="en-US" dirty="0">
                <a:latin typeface="Times New Roman" charset="0"/>
                <a:ea typeface="MS PGothic" charset="-128"/>
              </a:rPr>
              <a:t> stage: </a:t>
            </a:r>
            <a:r>
              <a:rPr lang="fr-FR" altLang="en-US" dirty="0" err="1">
                <a:latin typeface="Times New Roman" charset="0"/>
                <a:ea typeface="MS PGothic" charset="-128"/>
              </a:rPr>
              <a:t>bottom</a:t>
            </a:r>
            <a:r>
              <a:rPr lang="fr-FR" altLang="en-US" dirty="0">
                <a:latin typeface="Times New Roman" charset="0"/>
                <a:ea typeface="MS PGothic" charset="-128"/>
              </a:rPr>
              <a:t> up and top down. </a:t>
            </a:r>
          </a:p>
          <a:p>
            <a:pPr eaLnBrk="1" hangingPunct="1"/>
            <a:endParaRPr lang="fr-FR" altLang="en-US" dirty="0">
              <a:latin typeface="Times New Roman" charset="0"/>
              <a:ea typeface="MS PGothic" charset="-128"/>
            </a:endParaRPr>
          </a:p>
          <a:p>
            <a:pPr eaLnBrk="1" hangingPunct="1"/>
            <a:r>
              <a:rPr lang="fr-FR" altLang="en-US" dirty="0">
                <a:latin typeface="Times New Roman" charset="0"/>
                <a:ea typeface="MS PGothic" charset="-128"/>
              </a:rPr>
              <a:t> </a:t>
            </a:r>
          </a:p>
        </p:txBody>
      </p:sp>
    </p:spTree>
    <p:extLst>
      <p:ext uri="{BB962C8B-B14F-4D97-AF65-F5344CB8AC3E}">
        <p14:creationId xmlns:p14="http://schemas.microsoft.com/office/powerpoint/2010/main" val="142190343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33C0674-7D73-5D42-B39B-F3DA0954C571}" type="slidenum">
              <a:rPr lang="fr-FR">
                <a:solidFill>
                  <a:schemeClr val="tx1"/>
                </a:solidFill>
                <a:latin typeface="Times New Roman" charset="0"/>
                <a:cs typeface="Times New Roman" charset="0"/>
              </a:rPr>
              <a:pPr eaLnBrk="1" hangingPunct="1"/>
              <a:t>151</a:t>
            </a:fld>
            <a:endParaRPr lang="fr-FR">
              <a:solidFill>
                <a:schemeClr val="tx1"/>
              </a:solidFill>
              <a:latin typeface="Times New Roman" charset="0"/>
              <a:cs typeface="Times New Roman"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fr-FR" dirty="0">
                <a:latin typeface="Times New Roman" charset="0"/>
              </a:rPr>
              <a:t>Point 1 shows the basics. </a:t>
            </a:r>
          </a:p>
          <a:p>
            <a:pPr eaLnBrk="1" hangingPunct="1">
              <a:spcBef>
                <a:spcPct val="0"/>
              </a:spcBef>
            </a:pPr>
            <a:endParaRPr lang="fr-FR" dirty="0">
              <a:latin typeface="Times New Roman" charset="0"/>
            </a:endParaRPr>
          </a:p>
          <a:p>
            <a:pPr eaLnBrk="1" hangingPunct="1">
              <a:spcBef>
                <a:spcPct val="0"/>
              </a:spcBef>
            </a:pPr>
            <a:r>
              <a:rPr lang="fr-FR" dirty="0">
                <a:latin typeface="Times New Roman" charset="0"/>
              </a:rPr>
              <a:t>It </a:t>
            </a:r>
            <a:r>
              <a:rPr lang="fr-FR" dirty="0" err="1">
                <a:latin typeface="Times New Roman" charset="0"/>
              </a:rPr>
              <a:t>is</a:t>
            </a:r>
            <a:r>
              <a:rPr lang="fr-FR" dirty="0">
                <a:latin typeface="Times New Roman" charset="0"/>
              </a:rPr>
              <a:t> </a:t>
            </a:r>
            <a:r>
              <a:rPr lang="fr-FR" dirty="0" err="1">
                <a:latin typeface="Times New Roman" charset="0"/>
              </a:rPr>
              <a:t>linked</a:t>
            </a:r>
            <a:r>
              <a:rPr lang="fr-FR" dirty="0">
                <a:latin typeface="Times New Roman" charset="0"/>
              </a:rPr>
              <a:t> to </a:t>
            </a:r>
            <a:r>
              <a:rPr lang="fr-FR" dirty="0" err="1">
                <a:latin typeface="Times New Roman" charset="0"/>
              </a:rPr>
              <a:t>pillar</a:t>
            </a:r>
            <a:r>
              <a:rPr lang="fr-FR" dirty="0">
                <a:latin typeface="Times New Roman" charset="0"/>
              </a:rPr>
              <a:t> V and VI of PEFA (budget </a:t>
            </a:r>
            <a:r>
              <a:rPr lang="fr-FR" dirty="0" err="1">
                <a:latin typeface="Times New Roman" charset="0"/>
              </a:rPr>
              <a:t>execution</a:t>
            </a:r>
            <a:r>
              <a:rPr lang="fr-FR" dirty="0">
                <a:latin typeface="Times New Roman" charset="0"/>
              </a:rPr>
              <a:t> and </a:t>
            </a:r>
            <a:r>
              <a:rPr lang="fr-FR" dirty="0" err="1">
                <a:latin typeface="Times New Roman" charset="0"/>
              </a:rPr>
              <a:t>accounting</a:t>
            </a:r>
            <a:r>
              <a:rPr lang="fr-FR" dirty="0">
                <a:latin typeface="Times New Roman" charset="0"/>
              </a:rPr>
              <a:t>)</a:t>
            </a:r>
          </a:p>
          <a:p>
            <a:pPr eaLnBrk="1" hangingPunct="1">
              <a:spcBef>
                <a:spcPct val="0"/>
              </a:spcBef>
            </a:pPr>
            <a:endParaRPr lang="fr-FR" dirty="0">
              <a:latin typeface="Times New Roman" charset="0"/>
            </a:endParaRPr>
          </a:p>
          <a:p>
            <a:pPr eaLnBrk="1" hangingPunct="1">
              <a:spcBef>
                <a:spcPct val="0"/>
              </a:spcBef>
            </a:pPr>
            <a:r>
              <a:rPr lang="fr-FR" dirty="0" err="1">
                <a:latin typeface="Times New Roman" charset="0"/>
              </a:rPr>
              <a:t>Many</a:t>
            </a:r>
            <a:r>
              <a:rPr lang="fr-FR" dirty="0">
                <a:latin typeface="Times New Roman" charset="0"/>
              </a:rPr>
              <a:t> </a:t>
            </a:r>
            <a:r>
              <a:rPr lang="fr-FR" dirty="0" err="1">
                <a:latin typeface="Times New Roman" charset="0"/>
              </a:rPr>
              <a:t>less</a:t>
            </a:r>
            <a:r>
              <a:rPr lang="fr-FR" dirty="0">
                <a:latin typeface="Times New Roman" charset="0"/>
              </a:rPr>
              <a:t> </a:t>
            </a:r>
            <a:r>
              <a:rPr lang="fr-FR" dirty="0" err="1">
                <a:latin typeface="Times New Roman" charset="0"/>
              </a:rPr>
              <a:t>developed</a:t>
            </a:r>
            <a:r>
              <a:rPr lang="fr-FR" dirty="0">
                <a:latin typeface="Times New Roman" charset="0"/>
              </a:rPr>
              <a:t> countries in stage 1. </a:t>
            </a:r>
          </a:p>
        </p:txBody>
      </p:sp>
    </p:spTree>
    <p:extLst>
      <p:ext uri="{BB962C8B-B14F-4D97-AF65-F5344CB8AC3E}">
        <p14:creationId xmlns:p14="http://schemas.microsoft.com/office/powerpoint/2010/main" val="87887937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charset="-128"/>
              </a:defRPr>
            </a:lvl1pPr>
            <a:lvl2pPr marL="742950" indent="-285750" eaLnBrk="0" hangingPunct="0">
              <a:spcBef>
                <a:spcPct val="30000"/>
              </a:spcBef>
              <a:defRPr sz="1200">
                <a:solidFill>
                  <a:schemeClr val="tx1"/>
                </a:solidFill>
                <a:latin typeface="Arial" charset="0"/>
                <a:ea typeface="MS PGothic" charset="-128"/>
              </a:defRPr>
            </a:lvl2pPr>
            <a:lvl3pPr marL="1143000" indent="-228600" eaLnBrk="0" hangingPunct="0">
              <a:spcBef>
                <a:spcPct val="30000"/>
              </a:spcBef>
              <a:defRPr sz="1200">
                <a:solidFill>
                  <a:schemeClr val="tx1"/>
                </a:solidFill>
                <a:latin typeface="Arial" charset="0"/>
                <a:ea typeface="MS PGothic" charset="-128"/>
              </a:defRPr>
            </a:lvl3pPr>
            <a:lvl4pPr marL="1600200" indent="-228600" eaLnBrk="0" hangingPunct="0">
              <a:spcBef>
                <a:spcPct val="30000"/>
              </a:spcBef>
              <a:defRPr sz="1200">
                <a:solidFill>
                  <a:schemeClr val="tx1"/>
                </a:solidFill>
                <a:latin typeface="Arial" charset="0"/>
                <a:ea typeface="MS PGothic" charset="-128"/>
              </a:defRPr>
            </a:lvl4pPr>
            <a:lvl5pPr marL="2057400" indent="-228600" eaLnBrk="0" hangingPunct="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eaLnBrk="1" hangingPunct="1">
              <a:spcBef>
                <a:spcPct val="0"/>
              </a:spcBef>
            </a:pPr>
            <a:fld id="{AB734B72-DD91-6F40-B3D5-2B5FAC2F7269}" type="slidenum">
              <a:rPr lang="en-US" altLang="en-US">
                <a:latin typeface="Times New Roman" charset="0"/>
              </a:rPr>
              <a:pPr eaLnBrk="1" hangingPunct="1">
                <a:spcBef>
                  <a:spcPct val="0"/>
                </a:spcBef>
              </a:pPr>
              <a:t>152</a:t>
            </a:fld>
            <a:endParaRPr lang="en-US" altLang="en-US">
              <a:latin typeface="Times New Roman"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r>
              <a:rPr lang="fr-FR" altLang="en-US" dirty="0" err="1">
                <a:latin typeface="Times New Roman" charset="0"/>
                <a:ea typeface="MS PGothic" charset="-128"/>
              </a:rPr>
              <a:t>Economic</a:t>
            </a:r>
            <a:r>
              <a:rPr lang="fr-FR" altLang="en-US" dirty="0">
                <a:latin typeface="Times New Roman" charset="0"/>
                <a:ea typeface="MS PGothic" charset="-128"/>
              </a:rPr>
              <a:t> and administrative classification versus </a:t>
            </a:r>
            <a:r>
              <a:rPr lang="fr-FR" altLang="en-US" dirty="0" err="1">
                <a:latin typeface="Times New Roman" charset="0"/>
                <a:ea typeface="MS PGothic" charset="-128"/>
              </a:rPr>
              <a:t>functional</a:t>
            </a:r>
            <a:r>
              <a:rPr lang="fr-FR" altLang="en-US" dirty="0">
                <a:latin typeface="Times New Roman" charset="0"/>
                <a:ea typeface="MS PGothic" charset="-128"/>
              </a:rPr>
              <a:t> and programme classification for budget formulation, </a:t>
            </a:r>
            <a:r>
              <a:rPr lang="fr-FR" altLang="en-US" dirty="0" err="1">
                <a:latin typeface="Times New Roman" charset="0"/>
                <a:ea typeface="MS PGothic" charset="-128"/>
              </a:rPr>
              <a:t>execution</a:t>
            </a:r>
            <a:r>
              <a:rPr lang="fr-FR" altLang="en-US" dirty="0">
                <a:latin typeface="Times New Roman" charset="0"/>
                <a:ea typeface="MS PGothic" charset="-128"/>
              </a:rPr>
              <a:t> and </a:t>
            </a:r>
            <a:r>
              <a:rPr lang="fr-FR" altLang="en-US" dirty="0" err="1">
                <a:latin typeface="Times New Roman" charset="0"/>
                <a:ea typeface="MS PGothic" charset="-128"/>
              </a:rPr>
              <a:t>reporting</a:t>
            </a:r>
            <a:r>
              <a:rPr lang="fr-FR" altLang="en-US" dirty="0">
                <a:latin typeface="Times New Roman" charset="0"/>
                <a:ea typeface="MS PGothic" charset="-128"/>
              </a:rPr>
              <a:t>. </a:t>
            </a:r>
            <a:r>
              <a:rPr lang="fr-FR" altLang="en-US" dirty="0" err="1">
                <a:latin typeface="Times New Roman" charset="0"/>
                <a:ea typeface="MS PGothic" charset="-128"/>
              </a:rPr>
              <a:t>See</a:t>
            </a:r>
            <a:r>
              <a:rPr lang="fr-FR" altLang="en-US" dirty="0">
                <a:latin typeface="Times New Roman" charset="0"/>
                <a:ea typeface="MS PGothic" charset="-128"/>
              </a:rPr>
              <a:t> </a:t>
            </a:r>
            <a:r>
              <a:rPr lang="fr-FR" altLang="en-US" dirty="0" err="1">
                <a:latin typeface="Times New Roman" charset="0"/>
                <a:ea typeface="MS PGothic" charset="-128"/>
              </a:rPr>
              <a:t>indicator</a:t>
            </a:r>
            <a:r>
              <a:rPr lang="fr-FR" altLang="en-US" dirty="0">
                <a:latin typeface="Times New Roman" charset="0"/>
                <a:ea typeface="MS PGothic" charset="-128"/>
              </a:rPr>
              <a:t> PI-4. </a:t>
            </a:r>
          </a:p>
          <a:p>
            <a:pPr eaLnBrk="1" hangingPunct="1">
              <a:spcBef>
                <a:spcPct val="0"/>
              </a:spcBef>
            </a:pPr>
            <a:endParaRPr lang="fr-FR" altLang="en-US" dirty="0">
              <a:latin typeface="Times New Roman" charset="0"/>
              <a:ea typeface="MS PGothic" charset="-128"/>
            </a:endParaRPr>
          </a:p>
          <a:p>
            <a:pPr eaLnBrk="1" hangingPunct="1">
              <a:spcBef>
                <a:spcPct val="0"/>
              </a:spcBef>
            </a:pPr>
            <a:r>
              <a:rPr lang="fr-FR" altLang="en-US" dirty="0" err="1">
                <a:latin typeface="Times New Roman" charset="0"/>
                <a:ea typeface="MS PGothic" charset="-128"/>
              </a:rPr>
              <a:t>Functional</a:t>
            </a:r>
            <a:r>
              <a:rPr lang="fr-FR" altLang="en-US" dirty="0">
                <a:latin typeface="Times New Roman" charset="0"/>
                <a:ea typeface="MS PGothic" charset="-128"/>
              </a:rPr>
              <a:t>: by </a:t>
            </a:r>
            <a:r>
              <a:rPr lang="fr-FR" altLang="en-US" dirty="0" err="1">
                <a:latin typeface="Times New Roman" charset="0"/>
                <a:ea typeface="MS PGothic" charset="-128"/>
              </a:rPr>
              <a:t>purpose</a:t>
            </a:r>
            <a:r>
              <a:rPr lang="fr-FR" altLang="en-US" dirty="0">
                <a:latin typeface="Times New Roman" charset="0"/>
                <a:ea typeface="MS PGothic" charset="-128"/>
              </a:rPr>
              <a:t> </a:t>
            </a:r>
            <a:r>
              <a:rPr lang="fr-FR" altLang="en-US" dirty="0" err="1">
                <a:latin typeface="Times New Roman" charset="0"/>
                <a:ea typeface="MS PGothic" charset="-128"/>
              </a:rPr>
              <a:t>these</a:t>
            </a:r>
            <a:r>
              <a:rPr lang="fr-FR" altLang="en-US" dirty="0">
                <a:latin typeface="Times New Roman" charset="0"/>
                <a:ea typeface="MS PGothic" charset="-128"/>
              </a:rPr>
              <a:t> </a:t>
            </a:r>
            <a:r>
              <a:rPr lang="fr-FR" altLang="en-US" dirty="0" err="1">
                <a:latin typeface="Times New Roman" charset="0"/>
                <a:ea typeface="MS PGothic" charset="-128"/>
              </a:rPr>
              <a:t>expenses</a:t>
            </a:r>
            <a:r>
              <a:rPr lang="fr-FR" altLang="en-US" dirty="0">
                <a:latin typeface="Times New Roman" charset="0"/>
                <a:ea typeface="MS PGothic" charset="-128"/>
              </a:rPr>
              <a:t> are </a:t>
            </a:r>
            <a:r>
              <a:rPr lang="fr-FR" altLang="en-US" dirty="0" err="1">
                <a:latin typeface="Times New Roman" charset="0"/>
                <a:ea typeface="MS PGothic" charset="-128"/>
              </a:rPr>
              <a:t>intended</a:t>
            </a:r>
            <a:r>
              <a:rPr lang="fr-FR" altLang="en-US" dirty="0">
                <a:latin typeface="Times New Roman" charset="0"/>
                <a:ea typeface="MS PGothic" charset="-128"/>
              </a:rPr>
              <a:t> for, e.g. </a:t>
            </a:r>
            <a:r>
              <a:rPr lang="fr-FR" altLang="en-US" dirty="0" err="1">
                <a:latin typeface="Times New Roman" charset="0"/>
                <a:ea typeface="MS PGothic" charset="-128"/>
              </a:rPr>
              <a:t>education</a:t>
            </a:r>
            <a:r>
              <a:rPr lang="fr-FR" altLang="en-US" dirty="0">
                <a:latin typeface="Times New Roman" charset="0"/>
                <a:ea typeface="MS PGothic" charset="-128"/>
              </a:rPr>
              <a:t>, </a:t>
            </a:r>
            <a:r>
              <a:rPr lang="fr-FR" altLang="en-US" dirty="0" err="1">
                <a:latin typeface="Times New Roman" charset="0"/>
                <a:ea typeface="MS PGothic" charset="-128"/>
              </a:rPr>
              <a:t>health</a:t>
            </a:r>
            <a:r>
              <a:rPr lang="fr-FR" altLang="en-US" dirty="0">
                <a:latin typeface="Times New Roman" charset="0"/>
                <a:ea typeface="MS PGothic" charset="-128"/>
              </a:rPr>
              <a:t>, social </a:t>
            </a:r>
            <a:r>
              <a:rPr lang="fr-FR" altLang="en-US" dirty="0" err="1">
                <a:latin typeface="Times New Roman" charset="0"/>
                <a:ea typeface="MS PGothic" charset="-128"/>
              </a:rPr>
              <a:t>security</a:t>
            </a:r>
            <a:r>
              <a:rPr lang="fr-FR" altLang="en-US" dirty="0">
                <a:latin typeface="Times New Roman" charset="0"/>
                <a:ea typeface="MS PGothic" charset="-128"/>
              </a:rPr>
              <a:t>. COFOG. </a:t>
            </a:r>
          </a:p>
          <a:p>
            <a:pPr eaLnBrk="1" hangingPunct="1">
              <a:spcBef>
                <a:spcPct val="0"/>
              </a:spcBef>
            </a:pPr>
            <a:endParaRPr lang="fr-FR" altLang="en-US" dirty="0">
              <a:latin typeface="Times New Roman" charset="0"/>
              <a:ea typeface="MS PGothic" charset="-128"/>
            </a:endParaRPr>
          </a:p>
          <a:p>
            <a:pPr eaLnBrk="1" hangingPunct="1">
              <a:spcBef>
                <a:spcPct val="0"/>
              </a:spcBef>
            </a:pPr>
            <a:r>
              <a:rPr lang="fr-FR" altLang="en-US" dirty="0">
                <a:latin typeface="Times New Roman" charset="0"/>
                <a:ea typeface="MS PGothic" charset="-128"/>
              </a:rPr>
              <a:t>This </a:t>
            </a:r>
            <a:r>
              <a:rPr lang="fr-FR" altLang="en-US" dirty="0" err="1">
                <a:latin typeface="Times New Roman" charset="0"/>
                <a:ea typeface="MS PGothic" charset="-128"/>
              </a:rPr>
              <a:t>is</a:t>
            </a:r>
            <a:r>
              <a:rPr lang="fr-FR" altLang="en-US" dirty="0">
                <a:latin typeface="Times New Roman" charset="0"/>
                <a:ea typeface="MS PGothic" charset="-128"/>
              </a:rPr>
              <a:t> </a:t>
            </a:r>
            <a:r>
              <a:rPr lang="fr-FR" altLang="en-US" dirty="0" err="1">
                <a:latin typeface="Times New Roman" charset="0"/>
                <a:ea typeface="MS PGothic" charset="-128"/>
              </a:rPr>
              <a:t>also</a:t>
            </a:r>
            <a:r>
              <a:rPr lang="fr-FR" altLang="en-US" dirty="0">
                <a:latin typeface="Times New Roman" charset="0"/>
                <a:ea typeface="MS PGothic" charset="-128"/>
              </a:rPr>
              <a:t> </a:t>
            </a:r>
            <a:r>
              <a:rPr lang="fr-FR" altLang="en-US" dirty="0" err="1">
                <a:latin typeface="Times New Roman" charset="0"/>
                <a:ea typeface="MS PGothic" charset="-128"/>
              </a:rPr>
              <a:t>linked</a:t>
            </a:r>
            <a:r>
              <a:rPr lang="fr-FR" altLang="en-US" dirty="0">
                <a:latin typeface="Times New Roman" charset="0"/>
                <a:ea typeface="MS PGothic" charset="-128"/>
              </a:rPr>
              <a:t> to the shift </a:t>
            </a:r>
            <a:r>
              <a:rPr lang="fr-FR" altLang="en-US" dirty="0" err="1">
                <a:latin typeface="Times New Roman" charset="0"/>
                <a:ea typeface="MS PGothic" charset="-128"/>
              </a:rPr>
              <a:t>from</a:t>
            </a:r>
            <a:r>
              <a:rPr lang="fr-FR" altLang="en-US" dirty="0">
                <a:latin typeface="Times New Roman" charset="0"/>
                <a:ea typeface="MS PGothic" charset="-128"/>
              </a:rPr>
              <a:t> input to performance orientation in modern </a:t>
            </a:r>
            <a:r>
              <a:rPr lang="fr-FR" altLang="en-US" dirty="0" err="1">
                <a:latin typeface="Times New Roman" charset="0"/>
                <a:ea typeface="MS PGothic" charset="-128"/>
              </a:rPr>
              <a:t>budgeting</a:t>
            </a:r>
            <a:r>
              <a:rPr lang="fr-FR" altLang="en-US" dirty="0">
                <a:latin typeface="Times New Roman" charset="0"/>
                <a:ea typeface="MS PGothic" charset="-128"/>
              </a:rPr>
              <a:t>. </a:t>
            </a:r>
          </a:p>
        </p:txBody>
      </p:sp>
    </p:spTree>
    <p:extLst>
      <p:ext uri="{BB962C8B-B14F-4D97-AF65-F5344CB8AC3E}">
        <p14:creationId xmlns:p14="http://schemas.microsoft.com/office/powerpoint/2010/main" val="901992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e l'image des diapositives 1"/>
          <p:cNvSpPr>
            <a:spLocks noGrp="1" noRot="1" noChangeAspect="1" noTextEdit="1"/>
          </p:cNvSpPr>
          <p:nvPr>
            <p:ph type="sldImg"/>
          </p:nvPr>
        </p:nvSpPr>
        <p:spPr>
          <a:ln/>
        </p:spPr>
      </p:sp>
      <p:sp>
        <p:nvSpPr>
          <p:cNvPr id="56322"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z="1000" dirty="0"/>
              <a:t>Budgeting for results</a:t>
            </a:r>
          </a:p>
          <a:p>
            <a:pPr eaLnBrk="1" hangingPunct="1"/>
            <a:r>
              <a:rPr lang="en-GB" dirty="0"/>
              <a:t>Aimed at better achieving the 3 objectives of PFM</a:t>
            </a:r>
          </a:p>
          <a:p>
            <a:pPr eaLnBrk="1" hangingPunct="1"/>
            <a:r>
              <a:rPr lang="en-GB" dirty="0"/>
              <a:t>Different orientations depending on the focus: output/efficiency or outcome/effectiveness.</a:t>
            </a:r>
          </a:p>
          <a:p>
            <a:pPr eaLnBrk="1" hangingPunct="1"/>
            <a:r>
              <a:rPr lang="en-GB" dirty="0"/>
              <a:t>However their effectiveness depends on the country context.  </a:t>
            </a:r>
          </a:p>
          <a:p>
            <a:pPr eaLnBrk="1" hangingPunct="1"/>
            <a:endParaRPr lang="en-GB" dirty="0"/>
          </a:p>
          <a:p>
            <a:pPr eaLnBrk="1" hangingPunct="1"/>
            <a:r>
              <a:rPr lang="en-GB" dirty="0"/>
              <a:t>Solid institutional frameworks: partly created by traditional budgeting (external control and compliance focus).</a:t>
            </a:r>
          </a:p>
          <a:p>
            <a:pPr eaLnBrk="1" hangingPunct="1">
              <a:spcBef>
                <a:spcPct val="0"/>
              </a:spcBef>
            </a:pPr>
            <a:endParaRPr lang="fr-FR" dirty="0">
              <a:latin typeface="Times New Roman" charset="0"/>
              <a:cs typeface="Arial" charset="0"/>
            </a:endParaRPr>
          </a:p>
        </p:txBody>
      </p:sp>
      <p:sp>
        <p:nvSpPr>
          <p:cNvPr id="56323"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85AAE9F3-807F-F841-BDD0-449926F3E5C4}" type="slidenum">
              <a:rPr lang="en-GB">
                <a:solidFill>
                  <a:schemeClr val="tx1"/>
                </a:solidFill>
                <a:latin typeface="Times New Roman" charset="0"/>
                <a:cs typeface="Times New Roman" charset="0"/>
              </a:rPr>
              <a:pPr eaLnBrk="1" hangingPunct="1"/>
              <a:t>15</a:t>
            </a:fld>
            <a:endParaRPr lang="en-GB">
              <a:solidFill>
                <a:schemeClr val="tx1"/>
              </a:solidFill>
              <a:latin typeface="Times New Roman" charset="0"/>
              <a:cs typeface="Times New Roman" charset="0"/>
            </a:endParaRPr>
          </a:p>
        </p:txBody>
      </p:sp>
    </p:spTree>
    <p:extLst>
      <p:ext uri="{BB962C8B-B14F-4D97-AF65-F5344CB8AC3E}">
        <p14:creationId xmlns:p14="http://schemas.microsoft.com/office/powerpoint/2010/main" val="33431855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a:ln/>
        </p:spPr>
      </p:sp>
      <p:sp>
        <p:nvSpPr>
          <p:cNvPr id="593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fr-BE" altLang="en-US" dirty="0">
                <a:latin typeface="Times New Roman" charset="0"/>
                <a:ea typeface="MS PGothic" charset="-128"/>
              </a:rPr>
              <a:t>The last 3 </a:t>
            </a:r>
            <a:r>
              <a:rPr lang="fr-BE" altLang="en-US" dirty="0" err="1">
                <a:latin typeface="Times New Roman" charset="0"/>
                <a:ea typeface="MS PGothic" charset="-128"/>
              </a:rPr>
              <a:t>sub-bullets</a:t>
            </a:r>
            <a:r>
              <a:rPr lang="fr-BE" altLang="en-US" dirty="0">
                <a:latin typeface="Times New Roman" charset="0"/>
                <a:ea typeface="MS PGothic" charset="-128"/>
              </a:rPr>
              <a:t> </a:t>
            </a:r>
            <a:r>
              <a:rPr lang="fr-BE" altLang="en-US" dirty="0" err="1">
                <a:latin typeface="Times New Roman" charset="0"/>
                <a:ea typeface="MS PGothic" charset="-128"/>
              </a:rPr>
              <a:t>will</a:t>
            </a:r>
            <a:r>
              <a:rPr lang="fr-BE" altLang="en-US" dirty="0">
                <a:latin typeface="Times New Roman" charset="0"/>
                <a:ea typeface="MS PGothic" charset="-128"/>
              </a:rPr>
              <a:t> </a:t>
            </a:r>
            <a:r>
              <a:rPr lang="fr-BE" altLang="en-US" dirty="0" err="1">
                <a:latin typeface="Times New Roman" charset="0"/>
                <a:ea typeface="MS PGothic" charset="-128"/>
              </a:rPr>
              <a:t>be</a:t>
            </a:r>
            <a:r>
              <a:rPr lang="fr-BE" altLang="en-US" dirty="0">
                <a:latin typeface="Times New Roman" charset="0"/>
                <a:ea typeface="MS PGothic" charset="-128"/>
              </a:rPr>
              <a:t> </a:t>
            </a:r>
            <a:r>
              <a:rPr lang="fr-BE" altLang="en-US" dirty="0" err="1">
                <a:latin typeface="Times New Roman" charset="0"/>
                <a:ea typeface="MS PGothic" charset="-128"/>
              </a:rPr>
              <a:t>explained</a:t>
            </a:r>
            <a:r>
              <a:rPr lang="fr-BE" altLang="en-US" dirty="0">
                <a:latin typeface="Times New Roman" charset="0"/>
                <a:ea typeface="MS PGothic" charset="-128"/>
              </a:rPr>
              <a:t> in the </a:t>
            </a:r>
            <a:r>
              <a:rPr lang="fr-BE" altLang="en-US" dirty="0" err="1">
                <a:latin typeface="Times New Roman" charset="0"/>
                <a:ea typeface="MS PGothic" charset="-128"/>
              </a:rPr>
              <a:t>next</a:t>
            </a:r>
            <a:r>
              <a:rPr lang="fr-BE" altLang="en-US" dirty="0">
                <a:latin typeface="Times New Roman" charset="0"/>
                <a:ea typeface="MS PGothic" charset="-128"/>
              </a:rPr>
              <a:t> slides. </a:t>
            </a:r>
          </a:p>
        </p:txBody>
      </p:sp>
      <p:sp>
        <p:nvSpPr>
          <p:cNvPr id="593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charset="-128"/>
              </a:defRPr>
            </a:lvl1pPr>
            <a:lvl2pPr marL="742950" indent="-285750" eaLnBrk="0" hangingPunct="0">
              <a:spcBef>
                <a:spcPct val="30000"/>
              </a:spcBef>
              <a:defRPr sz="1200">
                <a:solidFill>
                  <a:schemeClr val="tx1"/>
                </a:solidFill>
                <a:latin typeface="Arial" charset="0"/>
                <a:ea typeface="MS PGothic" charset="-128"/>
              </a:defRPr>
            </a:lvl2pPr>
            <a:lvl3pPr marL="1143000" indent="-228600" eaLnBrk="0" hangingPunct="0">
              <a:spcBef>
                <a:spcPct val="30000"/>
              </a:spcBef>
              <a:defRPr sz="1200">
                <a:solidFill>
                  <a:schemeClr val="tx1"/>
                </a:solidFill>
                <a:latin typeface="Arial" charset="0"/>
                <a:ea typeface="MS PGothic" charset="-128"/>
              </a:defRPr>
            </a:lvl3pPr>
            <a:lvl4pPr marL="1600200" indent="-228600" eaLnBrk="0" hangingPunct="0">
              <a:spcBef>
                <a:spcPct val="30000"/>
              </a:spcBef>
              <a:defRPr sz="1200">
                <a:solidFill>
                  <a:schemeClr val="tx1"/>
                </a:solidFill>
                <a:latin typeface="Arial" charset="0"/>
                <a:ea typeface="MS PGothic" charset="-128"/>
              </a:defRPr>
            </a:lvl4pPr>
            <a:lvl5pPr marL="2057400" indent="-228600" eaLnBrk="0" hangingPunct="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eaLnBrk="1" hangingPunct="1">
              <a:spcBef>
                <a:spcPct val="0"/>
              </a:spcBef>
            </a:pPr>
            <a:fld id="{4571FDBF-5678-EC45-B2C7-68943DE47ACA}" type="slidenum">
              <a:rPr lang="en-GB" altLang="en-US">
                <a:latin typeface="Times New Roman" charset="0"/>
              </a:rPr>
              <a:pPr eaLnBrk="1" hangingPunct="1">
                <a:spcBef>
                  <a:spcPct val="0"/>
                </a:spcBef>
              </a:pPr>
              <a:t>153</a:t>
            </a:fld>
            <a:endParaRPr lang="en-GB" altLang="en-US">
              <a:latin typeface="Times New Roman" charset="0"/>
            </a:endParaRPr>
          </a:p>
        </p:txBody>
      </p:sp>
    </p:spTree>
    <p:extLst>
      <p:ext uri="{BB962C8B-B14F-4D97-AF65-F5344CB8AC3E}">
        <p14:creationId xmlns:p14="http://schemas.microsoft.com/office/powerpoint/2010/main" val="85696771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5813" eaLnBrk="0" hangingPunct="0">
              <a:spcBef>
                <a:spcPct val="30000"/>
              </a:spcBef>
              <a:defRPr sz="1300">
                <a:solidFill>
                  <a:schemeClr val="tx1"/>
                </a:solidFill>
                <a:latin typeface="Arial" charset="0"/>
              </a:defRPr>
            </a:lvl1pPr>
            <a:lvl2pPr marL="774154" indent="-297752" defTabSz="995813" eaLnBrk="0" hangingPunct="0">
              <a:spcBef>
                <a:spcPct val="30000"/>
              </a:spcBef>
              <a:defRPr sz="1300">
                <a:solidFill>
                  <a:schemeClr val="tx1"/>
                </a:solidFill>
                <a:latin typeface="Arial" charset="0"/>
              </a:defRPr>
            </a:lvl2pPr>
            <a:lvl3pPr marL="1191006" indent="-238201" defTabSz="995813" eaLnBrk="0" hangingPunct="0">
              <a:spcBef>
                <a:spcPct val="30000"/>
              </a:spcBef>
              <a:defRPr sz="1300">
                <a:solidFill>
                  <a:schemeClr val="tx1"/>
                </a:solidFill>
                <a:latin typeface="Arial" charset="0"/>
              </a:defRPr>
            </a:lvl3pPr>
            <a:lvl4pPr marL="1667408" indent="-238201" defTabSz="995813" eaLnBrk="0" hangingPunct="0">
              <a:spcBef>
                <a:spcPct val="30000"/>
              </a:spcBef>
              <a:defRPr sz="1300">
                <a:solidFill>
                  <a:schemeClr val="tx1"/>
                </a:solidFill>
                <a:latin typeface="Arial" charset="0"/>
              </a:defRPr>
            </a:lvl4pPr>
            <a:lvl5pPr marL="2143811" indent="-238201" defTabSz="995813" eaLnBrk="0" hangingPunct="0">
              <a:spcBef>
                <a:spcPct val="30000"/>
              </a:spcBef>
              <a:defRPr sz="1300">
                <a:solidFill>
                  <a:schemeClr val="tx1"/>
                </a:solidFill>
                <a:latin typeface="Arial" charset="0"/>
              </a:defRPr>
            </a:lvl5pPr>
            <a:lvl6pPr marL="2620213" indent="-238201" defTabSz="995813" eaLnBrk="0" fontAlgn="base" hangingPunct="0">
              <a:spcBef>
                <a:spcPct val="30000"/>
              </a:spcBef>
              <a:spcAft>
                <a:spcPct val="0"/>
              </a:spcAft>
              <a:defRPr sz="1300">
                <a:solidFill>
                  <a:schemeClr val="tx1"/>
                </a:solidFill>
                <a:latin typeface="Arial" charset="0"/>
              </a:defRPr>
            </a:lvl6pPr>
            <a:lvl7pPr marL="3096616" indent="-238201" defTabSz="995813" eaLnBrk="0" fontAlgn="base" hangingPunct="0">
              <a:spcBef>
                <a:spcPct val="30000"/>
              </a:spcBef>
              <a:spcAft>
                <a:spcPct val="0"/>
              </a:spcAft>
              <a:defRPr sz="1300">
                <a:solidFill>
                  <a:schemeClr val="tx1"/>
                </a:solidFill>
                <a:latin typeface="Arial" charset="0"/>
              </a:defRPr>
            </a:lvl7pPr>
            <a:lvl8pPr marL="3573018" indent="-238201" defTabSz="995813" eaLnBrk="0" fontAlgn="base" hangingPunct="0">
              <a:spcBef>
                <a:spcPct val="30000"/>
              </a:spcBef>
              <a:spcAft>
                <a:spcPct val="0"/>
              </a:spcAft>
              <a:defRPr sz="1300">
                <a:solidFill>
                  <a:schemeClr val="tx1"/>
                </a:solidFill>
                <a:latin typeface="Arial" charset="0"/>
              </a:defRPr>
            </a:lvl8pPr>
            <a:lvl9pPr marL="4049420" indent="-238201" defTabSz="99581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F4B674A6-776C-4B23-844C-B8746BAACDA6}" type="slidenum">
              <a:rPr lang="nl-NL" altLang="en-US" sz="1100"/>
              <a:pPr eaLnBrk="1" hangingPunct="1">
                <a:spcBef>
                  <a:spcPct val="0"/>
                </a:spcBef>
              </a:pPr>
              <a:t>154</a:t>
            </a:fld>
            <a:endParaRPr lang="nl-NL" altLang="en-US" sz="11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en-US" dirty="0"/>
              <a:t>Top-down </a:t>
            </a:r>
            <a:r>
              <a:rPr lang="nl-NL" altLang="en-US" dirty="0" err="1"/>
              <a:t>and</a:t>
            </a:r>
            <a:r>
              <a:rPr lang="nl-NL" altLang="en-US" dirty="0"/>
              <a:t> </a:t>
            </a:r>
            <a:r>
              <a:rPr lang="nl-NL" altLang="en-US" dirty="0" err="1"/>
              <a:t>bottom</a:t>
            </a:r>
            <a:r>
              <a:rPr lang="nl-NL" altLang="en-US" dirty="0"/>
              <a:t> up </a:t>
            </a:r>
            <a:r>
              <a:rPr lang="nl-NL" altLang="en-US" dirty="0" err="1"/>
              <a:t>processes</a:t>
            </a:r>
            <a:r>
              <a:rPr lang="nl-NL" altLang="en-US" dirty="0"/>
              <a:t>.</a:t>
            </a:r>
          </a:p>
          <a:p>
            <a:pPr eaLnBrk="1" hangingPunct="1"/>
            <a:endParaRPr lang="nl-NL" altLang="en-US" dirty="0"/>
          </a:p>
          <a:p>
            <a:pPr eaLnBrk="1" hangingPunct="1"/>
            <a:r>
              <a:rPr lang="nl-NL" altLang="en-US" dirty="0" err="1"/>
              <a:t>This</a:t>
            </a:r>
            <a:r>
              <a:rPr lang="nl-NL" altLang="en-US" dirty="0"/>
              <a:t> </a:t>
            </a:r>
            <a:r>
              <a:rPr lang="nl-NL" altLang="en-US" dirty="0" err="1"/>
              <a:t>process</a:t>
            </a:r>
            <a:r>
              <a:rPr lang="nl-NL" altLang="en-US" dirty="0"/>
              <a:t> is </a:t>
            </a:r>
            <a:r>
              <a:rPr lang="nl-NL" altLang="en-US" dirty="0" err="1"/>
              <a:t>also</a:t>
            </a:r>
            <a:r>
              <a:rPr lang="nl-NL" altLang="en-US" dirty="0"/>
              <a:t> part of </a:t>
            </a:r>
            <a:r>
              <a:rPr lang="nl-NL" altLang="en-US" dirty="0" err="1"/>
              <a:t>the</a:t>
            </a:r>
            <a:r>
              <a:rPr lang="nl-NL" altLang="en-US" dirty="0"/>
              <a:t> </a:t>
            </a:r>
            <a:r>
              <a:rPr lang="nl-NL" altLang="en-US" dirty="0" err="1"/>
              <a:t>orderly</a:t>
            </a:r>
            <a:r>
              <a:rPr lang="nl-NL" altLang="en-US" dirty="0"/>
              <a:t> </a:t>
            </a:r>
            <a:r>
              <a:rPr lang="nl-NL" altLang="en-US" dirty="0" err="1"/>
              <a:t>preparation</a:t>
            </a:r>
            <a:r>
              <a:rPr lang="nl-NL" altLang="en-US" dirty="0"/>
              <a:t> of </a:t>
            </a:r>
            <a:r>
              <a:rPr lang="nl-NL" altLang="en-US" dirty="0" err="1"/>
              <a:t>the</a:t>
            </a:r>
            <a:r>
              <a:rPr lang="nl-NL" altLang="en-US" dirty="0"/>
              <a:t> </a:t>
            </a:r>
            <a:r>
              <a:rPr lang="nl-NL" altLang="en-US" dirty="0" err="1"/>
              <a:t>annual</a:t>
            </a:r>
            <a:r>
              <a:rPr lang="nl-NL" altLang="en-US" dirty="0"/>
              <a:t> budget, but a medium term focus </a:t>
            </a:r>
            <a:r>
              <a:rPr lang="nl-NL" altLang="en-US" dirty="0" err="1"/>
              <a:t>creates</a:t>
            </a:r>
            <a:r>
              <a:rPr lang="nl-NL" altLang="en-US" dirty="0"/>
              <a:t> more flexibility </a:t>
            </a:r>
            <a:r>
              <a:rPr lang="nl-NL" altLang="en-US" dirty="0" err="1"/>
              <a:t>and</a:t>
            </a:r>
            <a:r>
              <a:rPr lang="nl-NL" altLang="en-US" dirty="0"/>
              <a:t> </a:t>
            </a:r>
            <a:r>
              <a:rPr lang="nl-NL" altLang="en-US" dirty="0" err="1"/>
              <a:t>allows</a:t>
            </a:r>
            <a:r>
              <a:rPr lang="nl-NL" altLang="en-US" dirty="0"/>
              <a:t> </a:t>
            </a:r>
            <a:r>
              <a:rPr lang="nl-NL" altLang="en-US" dirty="0" err="1"/>
              <a:t>you</a:t>
            </a:r>
            <a:r>
              <a:rPr lang="nl-NL" altLang="en-US" dirty="0"/>
              <a:t> </a:t>
            </a:r>
            <a:r>
              <a:rPr lang="nl-NL" altLang="en-US" dirty="0" err="1"/>
              <a:t>to</a:t>
            </a:r>
            <a:r>
              <a:rPr lang="nl-NL" altLang="en-US" dirty="0"/>
              <a:t> deal </a:t>
            </a:r>
            <a:r>
              <a:rPr lang="nl-NL" altLang="en-US" dirty="0" err="1"/>
              <a:t>with</a:t>
            </a:r>
            <a:r>
              <a:rPr lang="nl-NL" altLang="en-US" dirty="0"/>
              <a:t> </a:t>
            </a:r>
            <a:r>
              <a:rPr lang="nl-NL" altLang="en-US" dirty="0" err="1"/>
              <a:t>the</a:t>
            </a:r>
            <a:r>
              <a:rPr lang="nl-NL" altLang="en-US" dirty="0"/>
              <a:t> (</a:t>
            </a:r>
            <a:r>
              <a:rPr lang="nl-NL" altLang="en-US" dirty="0" err="1"/>
              <a:t>larger</a:t>
            </a:r>
            <a:r>
              <a:rPr lang="nl-NL" altLang="en-US" dirty="0"/>
              <a:t>) </a:t>
            </a:r>
            <a:r>
              <a:rPr lang="nl-NL" altLang="en-US" dirty="0" err="1"/>
              <a:t>fiscal</a:t>
            </a:r>
            <a:r>
              <a:rPr lang="nl-NL" altLang="en-US" dirty="0"/>
              <a:t> </a:t>
            </a:r>
            <a:r>
              <a:rPr lang="nl-NL" altLang="en-US" dirty="0" err="1"/>
              <a:t>space</a:t>
            </a:r>
            <a:r>
              <a:rPr lang="nl-NL" altLang="en-US" dirty="0"/>
              <a:t> </a:t>
            </a:r>
            <a:r>
              <a:rPr lang="nl-NL" altLang="en-US" dirty="0" err="1"/>
              <a:t>for</a:t>
            </a:r>
            <a:r>
              <a:rPr lang="nl-NL" altLang="en-US" dirty="0"/>
              <a:t> new </a:t>
            </a:r>
            <a:r>
              <a:rPr lang="nl-NL" altLang="en-US" dirty="0" err="1"/>
              <a:t>projects</a:t>
            </a:r>
            <a:r>
              <a:rPr lang="nl-NL" altLang="en-US" dirty="0"/>
              <a:t> </a:t>
            </a:r>
            <a:r>
              <a:rPr lang="nl-NL" altLang="en-US" dirty="0" err="1"/>
              <a:t>and</a:t>
            </a:r>
            <a:r>
              <a:rPr lang="nl-NL" altLang="en-US" dirty="0"/>
              <a:t> </a:t>
            </a:r>
            <a:r>
              <a:rPr lang="nl-NL" altLang="en-US" dirty="0" err="1"/>
              <a:t>programmes</a:t>
            </a:r>
            <a:r>
              <a:rPr lang="nl-NL" altLang="en-US" dirty="0"/>
              <a:t>. </a:t>
            </a:r>
          </a:p>
          <a:p>
            <a:pPr eaLnBrk="1" hangingPunct="1"/>
            <a:endParaRPr lang="nl-NL" altLang="en-US" dirty="0"/>
          </a:p>
        </p:txBody>
      </p:sp>
      <p:sp>
        <p:nvSpPr>
          <p:cNvPr id="2" name="Tijdelijke aanduiding voor voettekst 1"/>
          <p:cNvSpPr>
            <a:spLocks noGrp="1"/>
          </p:cNvSpPr>
          <p:nvPr>
            <p:ph type="ftr" sz="quarter" idx="10"/>
          </p:nvPr>
        </p:nvSpPr>
        <p:spPr/>
        <p:txBody>
          <a:bodyPr/>
          <a:lstStyle/>
          <a:p>
            <a:r>
              <a:rPr lang="nl-NL"/>
              <a:t>Public Expenditure Analysis and Management Course Zimbabwe 2014</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5813" eaLnBrk="0" hangingPunct="0">
              <a:spcBef>
                <a:spcPct val="30000"/>
              </a:spcBef>
              <a:defRPr sz="1300">
                <a:solidFill>
                  <a:schemeClr val="tx1"/>
                </a:solidFill>
                <a:latin typeface="Arial" charset="0"/>
              </a:defRPr>
            </a:lvl1pPr>
            <a:lvl2pPr marL="774154" indent="-297752" defTabSz="995813" eaLnBrk="0" hangingPunct="0">
              <a:spcBef>
                <a:spcPct val="30000"/>
              </a:spcBef>
              <a:defRPr sz="1300">
                <a:solidFill>
                  <a:schemeClr val="tx1"/>
                </a:solidFill>
                <a:latin typeface="Arial" charset="0"/>
              </a:defRPr>
            </a:lvl2pPr>
            <a:lvl3pPr marL="1191006" indent="-238201" defTabSz="995813" eaLnBrk="0" hangingPunct="0">
              <a:spcBef>
                <a:spcPct val="30000"/>
              </a:spcBef>
              <a:defRPr sz="1300">
                <a:solidFill>
                  <a:schemeClr val="tx1"/>
                </a:solidFill>
                <a:latin typeface="Arial" charset="0"/>
              </a:defRPr>
            </a:lvl3pPr>
            <a:lvl4pPr marL="1667408" indent="-238201" defTabSz="995813" eaLnBrk="0" hangingPunct="0">
              <a:spcBef>
                <a:spcPct val="30000"/>
              </a:spcBef>
              <a:defRPr sz="1300">
                <a:solidFill>
                  <a:schemeClr val="tx1"/>
                </a:solidFill>
                <a:latin typeface="Arial" charset="0"/>
              </a:defRPr>
            </a:lvl4pPr>
            <a:lvl5pPr marL="2143811" indent="-238201" defTabSz="995813" eaLnBrk="0" hangingPunct="0">
              <a:spcBef>
                <a:spcPct val="30000"/>
              </a:spcBef>
              <a:defRPr sz="1300">
                <a:solidFill>
                  <a:schemeClr val="tx1"/>
                </a:solidFill>
                <a:latin typeface="Arial" charset="0"/>
              </a:defRPr>
            </a:lvl5pPr>
            <a:lvl6pPr marL="2620213" indent="-238201" defTabSz="995813" eaLnBrk="0" fontAlgn="base" hangingPunct="0">
              <a:spcBef>
                <a:spcPct val="30000"/>
              </a:spcBef>
              <a:spcAft>
                <a:spcPct val="0"/>
              </a:spcAft>
              <a:defRPr sz="1300">
                <a:solidFill>
                  <a:schemeClr val="tx1"/>
                </a:solidFill>
                <a:latin typeface="Arial" charset="0"/>
              </a:defRPr>
            </a:lvl6pPr>
            <a:lvl7pPr marL="3096616" indent="-238201" defTabSz="995813" eaLnBrk="0" fontAlgn="base" hangingPunct="0">
              <a:spcBef>
                <a:spcPct val="30000"/>
              </a:spcBef>
              <a:spcAft>
                <a:spcPct val="0"/>
              </a:spcAft>
              <a:defRPr sz="1300">
                <a:solidFill>
                  <a:schemeClr val="tx1"/>
                </a:solidFill>
                <a:latin typeface="Arial" charset="0"/>
              </a:defRPr>
            </a:lvl7pPr>
            <a:lvl8pPr marL="3573018" indent="-238201" defTabSz="995813" eaLnBrk="0" fontAlgn="base" hangingPunct="0">
              <a:spcBef>
                <a:spcPct val="30000"/>
              </a:spcBef>
              <a:spcAft>
                <a:spcPct val="0"/>
              </a:spcAft>
              <a:defRPr sz="1300">
                <a:solidFill>
                  <a:schemeClr val="tx1"/>
                </a:solidFill>
                <a:latin typeface="Arial" charset="0"/>
              </a:defRPr>
            </a:lvl8pPr>
            <a:lvl9pPr marL="4049420" indent="-238201" defTabSz="99581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F4B674A6-776C-4B23-844C-B8746BAACDA6}" type="slidenum">
              <a:rPr lang="nl-NL" altLang="en-US" sz="1100"/>
              <a:pPr eaLnBrk="1" hangingPunct="1">
                <a:spcBef>
                  <a:spcPct val="0"/>
                </a:spcBef>
              </a:pPr>
              <a:t>155</a:t>
            </a:fld>
            <a:endParaRPr lang="nl-NL" altLang="en-US" sz="11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en-US" dirty="0"/>
              <a:t>Top down is </a:t>
            </a:r>
            <a:r>
              <a:rPr lang="nl-NL" altLang="en-US" dirty="0" err="1"/>
              <a:t>also</a:t>
            </a:r>
            <a:r>
              <a:rPr lang="nl-NL" altLang="en-US" dirty="0"/>
              <a:t> </a:t>
            </a:r>
            <a:r>
              <a:rPr lang="nl-NL" altLang="en-US" dirty="0" err="1"/>
              <a:t>linked</a:t>
            </a:r>
            <a:r>
              <a:rPr lang="nl-NL" altLang="en-US" dirty="0"/>
              <a:t> </a:t>
            </a:r>
            <a:r>
              <a:rPr lang="nl-NL" altLang="en-US" dirty="0" err="1"/>
              <a:t>to</a:t>
            </a:r>
            <a:r>
              <a:rPr lang="nl-NL" altLang="en-US" dirty="0"/>
              <a:t> </a:t>
            </a:r>
            <a:r>
              <a:rPr lang="nl-NL" altLang="en-US" dirty="0" err="1"/>
              <a:t>fiscal</a:t>
            </a:r>
            <a:r>
              <a:rPr lang="nl-NL" altLang="en-US" dirty="0"/>
              <a:t> discipline </a:t>
            </a:r>
            <a:r>
              <a:rPr lang="nl-NL" altLang="en-US" dirty="0" err="1"/>
              <a:t>and</a:t>
            </a:r>
            <a:r>
              <a:rPr lang="nl-NL" altLang="en-US" dirty="0"/>
              <a:t> </a:t>
            </a:r>
            <a:r>
              <a:rPr lang="nl-NL" altLang="en-US" dirty="0" err="1"/>
              <a:t>bottom</a:t>
            </a:r>
            <a:r>
              <a:rPr lang="nl-NL" altLang="en-US" dirty="0"/>
              <a:t> up </a:t>
            </a:r>
            <a:r>
              <a:rPr lang="nl-NL" altLang="en-US" dirty="0" err="1"/>
              <a:t>to</a:t>
            </a:r>
            <a:r>
              <a:rPr lang="nl-NL" altLang="en-US" dirty="0"/>
              <a:t> </a:t>
            </a:r>
            <a:r>
              <a:rPr lang="nl-NL" altLang="en-US" dirty="0" err="1"/>
              <a:t>the</a:t>
            </a:r>
            <a:r>
              <a:rPr lang="nl-NL" altLang="en-US" dirty="0"/>
              <a:t> </a:t>
            </a:r>
            <a:r>
              <a:rPr lang="nl-NL" altLang="en-US" dirty="0" err="1"/>
              <a:t>other</a:t>
            </a:r>
            <a:r>
              <a:rPr lang="nl-NL" altLang="en-US" dirty="0"/>
              <a:t> 2 PFM </a:t>
            </a:r>
            <a:r>
              <a:rPr lang="nl-NL" altLang="en-US" dirty="0" err="1"/>
              <a:t>objectives</a:t>
            </a:r>
            <a:r>
              <a:rPr lang="nl-NL" altLang="en-US" dirty="0"/>
              <a:t>. </a:t>
            </a:r>
          </a:p>
          <a:p>
            <a:pPr eaLnBrk="1" hangingPunct="1"/>
            <a:endParaRPr lang="nl-NL" altLang="en-US" dirty="0"/>
          </a:p>
        </p:txBody>
      </p:sp>
      <p:sp>
        <p:nvSpPr>
          <p:cNvPr id="2" name="Tijdelijke aanduiding voor voettekst 1"/>
          <p:cNvSpPr>
            <a:spLocks noGrp="1"/>
          </p:cNvSpPr>
          <p:nvPr>
            <p:ph type="ftr" sz="quarter" idx="10"/>
          </p:nvPr>
        </p:nvSpPr>
        <p:spPr/>
        <p:txBody>
          <a:bodyPr/>
          <a:lstStyle/>
          <a:p>
            <a:r>
              <a:rPr lang="nl-NL"/>
              <a:t>Public Expenditure Analysis and Management Course Zimbabwe 2014</a:t>
            </a:r>
          </a:p>
        </p:txBody>
      </p:sp>
    </p:spTree>
    <p:extLst>
      <p:ext uri="{BB962C8B-B14F-4D97-AF65-F5344CB8AC3E}">
        <p14:creationId xmlns:p14="http://schemas.microsoft.com/office/powerpoint/2010/main" val="252317629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5813" eaLnBrk="0" hangingPunct="0">
              <a:spcBef>
                <a:spcPct val="30000"/>
              </a:spcBef>
              <a:defRPr sz="1300">
                <a:solidFill>
                  <a:schemeClr val="tx1"/>
                </a:solidFill>
                <a:latin typeface="Arial" charset="0"/>
              </a:defRPr>
            </a:lvl1pPr>
            <a:lvl2pPr marL="774154" indent="-297752" defTabSz="995813" eaLnBrk="0" hangingPunct="0">
              <a:spcBef>
                <a:spcPct val="30000"/>
              </a:spcBef>
              <a:defRPr sz="1300">
                <a:solidFill>
                  <a:schemeClr val="tx1"/>
                </a:solidFill>
                <a:latin typeface="Arial" charset="0"/>
              </a:defRPr>
            </a:lvl2pPr>
            <a:lvl3pPr marL="1191006" indent="-238201" defTabSz="995813" eaLnBrk="0" hangingPunct="0">
              <a:spcBef>
                <a:spcPct val="30000"/>
              </a:spcBef>
              <a:defRPr sz="1300">
                <a:solidFill>
                  <a:schemeClr val="tx1"/>
                </a:solidFill>
                <a:latin typeface="Arial" charset="0"/>
              </a:defRPr>
            </a:lvl3pPr>
            <a:lvl4pPr marL="1667408" indent="-238201" defTabSz="995813" eaLnBrk="0" hangingPunct="0">
              <a:spcBef>
                <a:spcPct val="30000"/>
              </a:spcBef>
              <a:defRPr sz="1300">
                <a:solidFill>
                  <a:schemeClr val="tx1"/>
                </a:solidFill>
                <a:latin typeface="Arial" charset="0"/>
              </a:defRPr>
            </a:lvl4pPr>
            <a:lvl5pPr marL="2143811" indent="-238201" defTabSz="995813" eaLnBrk="0" hangingPunct="0">
              <a:spcBef>
                <a:spcPct val="30000"/>
              </a:spcBef>
              <a:defRPr sz="1300">
                <a:solidFill>
                  <a:schemeClr val="tx1"/>
                </a:solidFill>
                <a:latin typeface="Arial" charset="0"/>
              </a:defRPr>
            </a:lvl5pPr>
            <a:lvl6pPr marL="2620213" indent="-238201" defTabSz="995813" eaLnBrk="0" fontAlgn="base" hangingPunct="0">
              <a:spcBef>
                <a:spcPct val="30000"/>
              </a:spcBef>
              <a:spcAft>
                <a:spcPct val="0"/>
              </a:spcAft>
              <a:defRPr sz="1300">
                <a:solidFill>
                  <a:schemeClr val="tx1"/>
                </a:solidFill>
                <a:latin typeface="Arial" charset="0"/>
              </a:defRPr>
            </a:lvl6pPr>
            <a:lvl7pPr marL="3096616" indent="-238201" defTabSz="995813" eaLnBrk="0" fontAlgn="base" hangingPunct="0">
              <a:spcBef>
                <a:spcPct val="30000"/>
              </a:spcBef>
              <a:spcAft>
                <a:spcPct val="0"/>
              </a:spcAft>
              <a:defRPr sz="1300">
                <a:solidFill>
                  <a:schemeClr val="tx1"/>
                </a:solidFill>
                <a:latin typeface="Arial" charset="0"/>
              </a:defRPr>
            </a:lvl7pPr>
            <a:lvl8pPr marL="3573018" indent="-238201" defTabSz="995813" eaLnBrk="0" fontAlgn="base" hangingPunct="0">
              <a:spcBef>
                <a:spcPct val="30000"/>
              </a:spcBef>
              <a:spcAft>
                <a:spcPct val="0"/>
              </a:spcAft>
              <a:defRPr sz="1300">
                <a:solidFill>
                  <a:schemeClr val="tx1"/>
                </a:solidFill>
                <a:latin typeface="Arial" charset="0"/>
              </a:defRPr>
            </a:lvl8pPr>
            <a:lvl9pPr marL="4049420" indent="-238201" defTabSz="99581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5A066629-6525-4E21-901C-B5A908B5FEF8}" type="slidenum">
              <a:rPr lang="nl-NL" altLang="en-US" sz="1100"/>
              <a:pPr eaLnBrk="1" hangingPunct="1">
                <a:spcBef>
                  <a:spcPct val="0"/>
                </a:spcBef>
              </a:pPr>
              <a:t>156</a:t>
            </a:fld>
            <a:endParaRPr lang="nl-NL" altLang="en-US" sz="11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Animation added.</a:t>
            </a:r>
          </a:p>
          <a:p>
            <a:endParaRPr lang="en-GB" altLang="en-US" dirty="0"/>
          </a:p>
          <a:p>
            <a:r>
              <a:rPr lang="en-GB" altLang="en-US" dirty="0"/>
              <a:t>Compare with incremental budgeting where you just increase the budget by x%. </a:t>
            </a:r>
          </a:p>
          <a:p>
            <a:endParaRPr lang="en-GB" altLang="en-US" dirty="0"/>
          </a:p>
          <a:p>
            <a:r>
              <a:rPr lang="en-GB" altLang="en-US" dirty="0"/>
              <a:t>The baseline assumes continuation of the current policies. It may consist of:</a:t>
            </a:r>
          </a:p>
          <a:p>
            <a:r>
              <a:rPr lang="en-GB" altLang="en-US" sz="2500" dirty="0"/>
              <a:t>- For personnel and goods and services: the current level of activities (The actual budget plus the impact of the inflation and decisions already made)</a:t>
            </a:r>
          </a:p>
          <a:p>
            <a:pPr marL="0" indent="0">
              <a:buFontTx/>
              <a:buNone/>
            </a:pPr>
            <a:r>
              <a:rPr lang="en-GB" altLang="en-US" sz="2500" dirty="0"/>
              <a:t>- Transfers related to the existing legally binding commitments</a:t>
            </a:r>
          </a:p>
          <a:p>
            <a:pPr marL="0" indent="0">
              <a:buFontTx/>
              <a:buNone/>
            </a:pPr>
            <a:r>
              <a:rPr lang="en-GB" altLang="en-US" sz="2500" dirty="0"/>
              <a:t>- Ongoing investment projects, including their recurrent costs</a:t>
            </a:r>
          </a:p>
          <a:p>
            <a:pPr eaLnBrk="1" hangingPunct="1"/>
            <a:endParaRPr lang="en-GB" altLang="en-US" dirty="0"/>
          </a:p>
        </p:txBody>
      </p:sp>
      <p:sp>
        <p:nvSpPr>
          <p:cNvPr id="2" name="Tijdelijke aanduiding voor voettekst 1"/>
          <p:cNvSpPr>
            <a:spLocks noGrp="1"/>
          </p:cNvSpPr>
          <p:nvPr>
            <p:ph type="ftr" sz="quarter" idx="10"/>
          </p:nvPr>
        </p:nvSpPr>
        <p:spPr/>
        <p:txBody>
          <a:bodyPr/>
          <a:lstStyle/>
          <a:p>
            <a:r>
              <a:rPr lang="nl-NL"/>
              <a:t>Public Expenditure Analysis and Management Course Zimbabwe 2014</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5813" eaLnBrk="0" hangingPunct="0">
              <a:spcBef>
                <a:spcPct val="30000"/>
              </a:spcBef>
              <a:defRPr sz="1300">
                <a:solidFill>
                  <a:schemeClr val="tx1"/>
                </a:solidFill>
                <a:latin typeface="Arial" charset="0"/>
              </a:defRPr>
            </a:lvl1pPr>
            <a:lvl2pPr marL="774154" indent="-297752" defTabSz="995813" eaLnBrk="0" hangingPunct="0">
              <a:spcBef>
                <a:spcPct val="30000"/>
              </a:spcBef>
              <a:defRPr sz="1300">
                <a:solidFill>
                  <a:schemeClr val="tx1"/>
                </a:solidFill>
                <a:latin typeface="Arial" charset="0"/>
              </a:defRPr>
            </a:lvl2pPr>
            <a:lvl3pPr marL="1191006" indent="-238201" defTabSz="995813" eaLnBrk="0" hangingPunct="0">
              <a:spcBef>
                <a:spcPct val="30000"/>
              </a:spcBef>
              <a:defRPr sz="1300">
                <a:solidFill>
                  <a:schemeClr val="tx1"/>
                </a:solidFill>
                <a:latin typeface="Arial" charset="0"/>
              </a:defRPr>
            </a:lvl3pPr>
            <a:lvl4pPr marL="1667408" indent="-238201" defTabSz="995813" eaLnBrk="0" hangingPunct="0">
              <a:spcBef>
                <a:spcPct val="30000"/>
              </a:spcBef>
              <a:defRPr sz="1300">
                <a:solidFill>
                  <a:schemeClr val="tx1"/>
                </a:solidFill>
                <a:latin typeface="Arial" charset="0"/>
              </a:defRPr>
            </a:lvl4pPr>
            <a:lvl5pPr marL="2143811" indent="-238201" defTabSz="995813" eaLnBrk="0" hangingPunct="0">
              <a:spcBef>
                <a:spcPct val="30000"/>
              </a:spcBef>
              <a:defRPr sz="1300">
                <a:solidFill>
                  <a:schemeClr val="tx1"/>
                </a:solidFill>
                <a:latin typeface="Arial" charset="0"/>
              </a:defRPr>
            </a:lvl5pPr>
            <a:lvl6pPr marL="2620213" indent="-238201" defTabSz="995813" eaLnBrk="0" fontAlgn="base" hangingPunct="0">
              <a:spcBef>
                <a:spcPct val="30000"/>
              </a:spcBef>
              <a:spcAft>
                <a:spcPct val="0"/>
              </a:spcAft>
              <a:defRPr sz="1300">
                <a:solidFill>
                  <a:schemeClr val="tx1"/>
                </a:solidFill>
                <a:latin typeface="Arial" charset="0"/>
              </a:defRPr>
            </a:lvl6pPr>
            <a:lvl7pPr marL="3096616" indent="-238201" defTabSz="995813" eaLnBrk="0" fontAlgn="base" hangingPunct="0">
              <a:spcBef>
                <a:spcPct val="30000"/>
              </a:spcBef>
              <a:spcAft>
                <a:spcPct val="0"/>
              </a:spcAft>
              <a:defRPr sz="1300">
                <a:solidFill>
                  <a:schemeClr val="tx1"/>
                </a:solidFill>
                <a:latin typeface="Arial" charset="0"/>
              </a:defRPr>
            </a:lvl7pPr>
            <a:lvl8pPr marL="3573018" indent="-238201" defTabSz="995813" eaLnBrk="0" fontAlgn="base" hangingPunct="0">
              <a:spcBef>
                <a:spcPct val="30000"/>
              </a:spcBef>
              <a:spcAft>
                <a:spcPct val="0"/>
              </a:spcAft>
              <a:defRPr sz="1300">
                <a:solidFill>
                  <a:schemeClr val="tx1"/>
                </a:solidFill>
                <a:latin typeface="Arial" charset="0"/>
              </a:defRPr>
            </a:lvl8pPr>
            <a:lvl9pPr marL="4049420" indent="-238201" defTabSz="99581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36DE73E1-7936-467B-91FE-5D460097DFD3}" type="slidenum">
              <a:rPr lang="nl-NL" altLang="en-US" sz="1100"/>
              <a:pPr eaLnBrk="1" hangingPunct="1">
                <a:spcBef>
                  <a:spcPct val="0"/>
                </a:spcBef>
              </a:pPr>
              <a:t>157</a:t>
            </a:fld>
            <a:endParaRPr lang="nl-NL" altLang="en-US" sz="11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en-US" dirty="0"/>
          </a:p>
        </p:txBody>
      </p:sp>
      <p:sp>
        <p:nvSpPr>
          <p:cNvPr id="2" name="Tijdelijke aanduiding voor voettekst 1"/>
          <p:cNvSpPr>
            <a:spLocks noGrp="1"/>
          </p:cNvSpPr>
          <p:nvPr>
            <p:ph type="ftr" sz="quarter" idx="10"/>
          </p:nvPr>
        </p:nvSpPr>
        <p:spPr/>
        <p:txBody>
          <a:bodyPr/>
          <a:lstStyle/>
          <a:p>
            <a:r>
              <a:rPr lang="nl-NL"/>
              <a:t>Public Expenditure Analysis and Management Course Zimbabwe 2014</a:t>
            </a: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5813" eaLnBrk="0" hangingPunct="0">
              <a:spcBef>
                <a:spcPct val="30000"/>
              </a:spcBef>
              <a:defRPr sz="1300">
                <a:solidFill>
                  <a:schemeClr val="tx1"/>
                </a:solidFill>
                <a:latin typeface="Arial" charset="0"/>
              </a:defRPr>
            </a:lvl1pPr>
            <a:lvl2pPr marL="774154" indent="-297752" defTabSz="995813" eaLnBrk="0" hangingPunct="0">
              <a:spcBef>
                <a:spcPct val="30000"/>
              </a:spcBef>
              <a:defRPr sz="1300">
                <a:solidFill>
                  <a:schemeClr val="tx1"/>
                </a:solidFill>
                <a:latin typeface="Arial" charset="0"/>
              </a:defRPr>
            </a:lvl2pPr>
            <a:lvl3pPr marL="1191006" indent="-238201" defTabSz="995813" eaLnBrk="0" hangingPunct="0">
              <a:spcBef>
                <a:spcPct val="30000"/>
              </a:spcBef>
              <a:defRPr sz="1300">
                <a:solidFill>
                  <a:schemeClr val="tx1"/>
                </a:solidFill>
                <a:latin typeface="Arial" charset="0"/>
              </a:defRPr>
            </a:lvl3pPr>
            <a:lvl4pPr marL="1667408" indent="-238201" defTabSz="995813" eaLnBrk="0" hangingPunct="0">
              <a:spcBef>
                <a:spcPct val="30000"/>
              </a:spcBef>
              <a:defRPr sz="1300">
                <a:solidFill>
                  <a:schemeClr val="tx1"/>
                </a:solidFill>
                <a:latin typeface="Arial" charset="0"/>
              </a:defRPr>
            </a:lvl4pPr>
            <a:lvl5pPr marL="2143811" indent="-238201" defTabSz="995813" eaLnBrk="0" hangingPunct="0">
              <a:spcBef>
                <a:spcPct val="30000"/>
              </a:spcBef>
              <a:defRPr sz="1300">
                <a:solidFill>
                  <a:schemeClr val="tx1"/>
                </a:solidFill>
                <a:latin typeface="Arial" charset="0"/>
              </a:defRPr>
            </a:lvl5pPr>
            <a:lvl6pPr marL="2620213" indent="-238201" defTabSz="995813" eaLnBrk="0" fontAlgn="base" hangingPunct="0">
              <a:spcBef>
                <a:spcPct val="30000"/>
              </a:spcBef>
              <a:spcAft>
                <a:spcPct val="0"/>
              </a:spcAft>
              <a:defRPr sz="1300">
                <a:solidFill>
                  <a:schemeClr val="tx1"/>
                </a:solidFill>
                <a:latin typeface="Arial" charset="0"/>
              </a:defRPr>
            </a:lvl6pPr>
            <a:lvl7pPr marL="3096616" indent="-238201" defTabSz="995813" eaLnBrk="0" fontAlgn="base" hangingPunct="0">
              <a:spcBef>
                <a:spcPct val="30000"/>
              </a:spcBef>
              <a:spcAft>
                <a:spcPct val="0"/>
              </a:spcAft>
              <a:defRPr sz="1300">
                <a:solidFill>
                  <a:schemeClr val="tx1"/>
                </a:solidFill>
                <a:latin typeface="Arial" charset="0"/>
              </a:defRPr>
            </a:lvl7pPr>
            <a:lvl8pPr marL="3573018" indent="-238201" defTabSz="995813" eaLnBrk="0" fontAlgn="base" hangingPunct="0">
              <a:spcBef>
                <a:spcPct val="30000"/>
              </a:spcBef>
              <a:spcAft>
                <a:spcPct val="0"/>
              </a:spcAft>
              <a:defRPr sz="1300">
                <a:solidFill>
                  <a:schemeClr val="tx1"/>
                </a:solidFill>
                <a:latin typeface="Arial" charset="0"/>
              </a:defRPr>
            </a:lvl8pPr>
            <a:lvl9pPr marL="4049420" indent="-238201" defTabSz="99581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32E9C3B3-4405-45A0-ABDB-58673FA3B954}" type="slidenum">
              <a:rPr lang="nl-NL" altLang="en-US" sz="1100"/>
              <a:pPr eaLnBrk="1" hangingPunct="1">
                <a:spcBef>
                  <a:spcPct val="0"/>
                </a:spcBef>
              </a:pPr>
              <a:t>158</a:t>
            </a:fld>
            <a:endParaRPr lang="nl-NL" altLang="en-US" sz="11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en-US" dirty="0" err="1"/>
              <a:t>Also</a:t>
            </a:r>
            <a:r>
              <a:rPr lang="nl-NL" altLang="en-US" dirty="0"/>
              <a:t> </a:t>
            </a:r>
            <a:r>
              <a:rPr lang="nl-NL" altLang="en-US" dirty="0" err="1"/>
              <a:t>applicable</a:t>
            </a:r>
            <a:r>
              <a:rPr lang="nl-NL" altLang="en-US" dirty="0"/>
              <a:t> </a:t>
            </a:r>
            <a:r>
              <a:rPr lang="nl-NL" altLang="en-US" dirty="0" err="1"/>
              <a:t>to</a:t>
            </a:r>
            <a:r>
              <a:rPr lang="nl-NL" altLang="en-US" dirty="0"/>
              <a:t> </a:t>
            </a:r>
            <a:r>
              <a:rPr lang="nl-NL" altLang="en-US" dirty="0" err="1"/>
              <a:t>annual</a:t>
            </a:r>
            <a:r>
              <a:rPr lang="nl-NL" altLang="en-US" dirty="0"/>
              <a:t> budget </a:t>
            </a:r>
            <a:r>
              <a:rPr lang="nl-NL" altLang="en-US" dirty="0" err="1"/>
              <a:t>preparation</a:t>
            </a:r>
            <a:r>
              <a:rPr lang="nl-NL" altLang="en-US" dirty="0"/>
              <a:t> </a:t>
            </a:r>
            <a:r>
              <a:rPr lang="nl-NL" altLang="en-US" dirty="0" err="1"/>
              <a:t>process</a:t>
            </a:r>
            <a:r>
              <a:rPr lang="nl-NL" altLang="en-US" dirty="0"/>
              <a:t>. </a:t>
            </a:r>
          </a:p>
        </p:txBody>
      </p:sp>
      <p:sp>
        <p:nvSpPr>
          <p:cNvPr id="2" name="Tijdelijke aanduiding voor voettekst 1"/>
          <p:cNvSpPr>
            <a:spLocks noGrp="1"/>
          </p:cNvSpPr>
          <p:nvPr>
            <p:ph type="ftr" sz="quarter" idx="10"/>
          </p:nvPr>
        </p:nvSpPr>
        <p:spPr/>
        <p:txBody>
          <a:bodyPr/>
          <a:lstStyle/>
          <a:p>
            <a:r>
              <a:rPr lang="nl-NL"/>
              <a:t>Public Expenditure Analysis and Management Course Zimbabwe 2014</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779838" y="9431338"/>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ea typeface="MS PGothic" charset="-128"/>
              </a:defRPr>
            </a:lvl1pPr>
            <a:lvl2pPr marL="742950" indent="-285750" eaLnBrk="0" hangingPunct="0">
              <a:spcBef>
                <a:spcPct val="30000"/>
              </a:spcBef>
              <a:defRPr sz="1200">
                <a:solidFill>
                  <a:schemeClr val="tx1"/>
                </a:solidFill>
                <a:latin typeface="Arial" charset="0"/>
                <a:ea typeface="MS PGothic" charset="-128"/>
              </a:defRPr>
            </a:lvl2pPr>
            <a:lvl3pPr marL="1143000" indent="-228600" eaLnBrk="0" hangingPunct="0">
              <a:spcBef>
                <a:spcPct val="30000"/>
              </a:spcBef>
              <a:defRPr sz="1200">
                <a:solidFill>
                  <a:schemeClr val="tx1"/>
                </a:solidFill>
                <a:latin typeface="Arial" charset="0"/>
                <a:ea typeface="MS PGothic" charset="-128"/>
              </a:defRPr>
            </a:lvl3pPr>
            <a:lvl4pPr marL="1600200" indent="-228600" eaLnBrk="0" hangingPunct="0">
              <a:spcBef>
                <a:spcPct val="30000"/>
              </a:spcBef>
              <a:defRPr sz="1200">
                <a:solidFill>
                  <a:schemeClr val="tx1"/>
                </a:solidFill>
                <a:latin typeface="Arial" charset="0"/>
                <a:ea typeface="MS PGothic" charset="-128"/>
              </a:defRPr>
            </a:lvl4pPr>
            <a:lvl5pPr marL="2057400" indent="-228600" eaLnBrk="0" hangingPunct="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lgn="r" eaLnBrk="1" hangingPunct="1">
              <a:spcBef>
                <a:spcPct val="0"/>
              </a:spcBef>
            </a:pPr>
            <a:fld id="{042BF064-534F-4D4D-9C94-A27E8B8D5EA7}" type="slidenum">
              <a:rPr lang="en-US" altLang="en-US">
                <a:solidFill>
                  <a:srgbClr val="0F5494"/>
                </a:solidFill>
                <a:latin typeface="Verdana" charset="0"/>
              </a:rPr>
              <a:pPr algn="r" eaLnBrk="1" hangingPunct="1">
                <a:spcBef>
                  <a:spcPct val="0"/>
                </a:spcBef>
              </a:pPr>
              <a:t>159</a:t>
            </a:fld>
            <a:endParaRPr lang="en-US" altLang="en-US">
              <a:solidFill>
                <a:srgbClr val="0F5494"/>
              </a:solidFill>
              <a:latin typeface="Verdana"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fr-FR" altLang="en-US" dirty="0">
                <a:latin typeface="Times New Roman" charset="0"/>
                <a:ea typeface="MS PGothic" charset="-128"/>
              </a:rPr>
              <a:t>In </a:t>
            </a:r>
            <a:r>
              <a:rPr lang="fr-FR" altLang="en-US" dirty="0" err="1">
                <a:latin typeface="Times New Roman" charset="0"/>
                <a:ea typeface="MS PGothic" charset="-128"/>
              </a:rPr>
              <a:t>many</a:t>
            </a:r>
            <a:r>
              <a:rPr lang="fr-FR" altLang="en-US" dirty="0">
                <a:latin typeface="Times New Roman" charset="0"/>
                <a:ea typeface="MS PGothic" charset="-128"/>
              </a:rPr>
              <a:t> countries, MTEF has been sort out </a:t>
            </a:r>
            <a:r>
              <a:rPr lang="fr-FR" altLang="en-US" dirty="0" err="1">
                <a:latin typeface="Times New Roman" charset="0"/>
                <a:ea typeface="MS PGothic" charset="-128"/>
              </a:rPr>
              <a:t>lately</a:t>
            </a:r>
            <a:r>
              <a:rPr lang="fr-FR" altLang="en-US" dirty="0">
                <a:latin typeface="Times New Roman" charset="0"/>
                <a:ea typeface="MS PGothic" charset="-128"/>
              </a:rPr>
              <a:t>, but </a:t>
            </a:r>
            <a:r>
              <a:rPr lang="fr-FR" altLang="en-US" dirty="0" err="1">
                <a:latin typeface="Times New Roman" charset="0"/>
                <a:ea typeface="MS PGothic" charset="-128"/>
              </a:rPr>
              <a:t>similar</a:t>
            </a:r>
            <a:r>
              <a:rPr lang="fr-FR" altLang="en-US" dirty="0">
                <a:latin typeface="Times New Roman" charset="0"/>
                <a:ea typeface="MS PGothic" charset="-128"/>
              </a:rPr>
              <a:t> </a:t>
            </a:r>
            <a:r>
              <a:rPr lang="fr-FR" altLang="en-US" dirty="0" err="1">
                <a:latin typeface="Times New Roman" charset="0"/>
                <a:ea typeface="MS PGothic" charset="-128"/>
              </a:rPr>
              <a:t>mistakes</a:t>
            </a:r>
            <a:r>
              <a:rPr lang="fr-FR" altLang="en-US" dirty="0">
                <a:latin typeface="Times New Roman" charset="0"/>
                <a:ea typeface="MS PGothic" charset="-128"/>
              </a:rPr>
              <a:t> are made by </a:t>
            </a:r>
            <a:r>
              <a:rPr lang="fr-FR" altLang="en-US" dirty="0" err="1">
                <a:latin typeface="Times New Roman" charset="0"/>
                <a:ea typeface="MS PGothic" charset="-128"/>
              </a:rPr>
              <a:t>reforms</a:t>
            </a:r>
            <a:r>
              <a:rPr lang="fr-FR" altLang="en-US" dirty="0">
                <a:latin typeface="Times New Roman" charset="0"/>
                <a:ea typeface="MS PGothic" charset="-128"/>
              </a:rPr>
              <a:t> in </a:t>
            </a:r>
            <a:r>
              <a:rPr lang="fr-FR" altLang="en-US" dirty="0" err="1">
                <a:latin typeface="Times New Roman" charset="0"/>
                <a:ea typeface="MS PGothic" charset="-128"/>
              </a:rPr>
              <a:t>other</a:t>
            </a:r>
            <a:r>
              <a:rPr lang="fr-FR" altLang="en-US" dirty="0">
                <a:latin typeface="Times New Roman" charset="0"/>
                <a:ea typeface="MS PGothic" charset="-128"/>
              </a:rPr>
              <a:t> areas (e.g. </a:t>
            </a:r>
            <a:r>
              <a:rPr lang="fr-FR" altLang="en-US" dirty="0" err="1">
                <a:latin typeface="Times New Roman" charset="0"/>
                <a:ea typeface="MS PGothic" charset="-128"/>
              </a:rPr>
              <a:t>accounting</a:t>
            </a:r>
            <a:r>
              <a:rPr lang="fr-FR" altLang="en-US" dirty="0">
                <a:latin typeface="Times New Roman" charset="0"/>
                <a:ea typeface="MS PGothic" charset="-128"/>
              </a:rPr>
              <a:t>). </a:t>
            </a:r>
          </a:p>
        </p:txBody>
      </p:sp>
    </p:spTree>
    <p:extLst>
      <p:ext uri="{BB962C8B-B14F-4D97-AF65-F5344CB8AC3E}">
        <p14:creationId xmlns:p14="http://schemas.microsoft.com/office/powerpoint/2010/main" val="203241230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779838" y="9431260"/>
            <a:ext cx="2889250"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r" eaLnBrk="1" hangingPunct="1"/>
            <a:fld id="{A0647D6D-C752-244B-8A63-5076B1E028A8}" type="slidenum">
              <a:rPr lang="en-US"/>
              <a:pPr algn="r" eaLnBrk="1" hangingPunct="1"/>
              <a:t>160</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FR" dirty="0">
              <a:latin typeface="Times New Roman" charset="0"/>
            </a:endParaRPr>
          </a:p>
        </p:txBody>
      </p:sp>
    </p:spTree>
    <p:extLst>
      <p:ext uri="{BB962C8B-B14F-4D97-AF65-F5344CB8AC3E}">
        <p14:creationId xmlns:p14="http://schemas.microsoft.com/office/powerpoint/2010/main" val="205504539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7160949C-A6A8-2A40-AA22-A72293571759}" type="slidenum">
              <a:rPr lang="en-US">
                <a:solidFill>
                  <a:schemeClr val="tx1"/>
                </a:solidFill>
                <a:latin typeface="Times New Roman" charset="0"/>
                <a:cs typeface="Times New Roman" charset="0"/>
              </a:rPr>
              <a:pPr eaLnBrk="1" hangingPunct="1"/>
              <a:t>161</a:t>
            </a:fld>
            <a:endParaRPr lang="en-US">
              <a:solidFill>
                <a:schemeClr val="tx1"/>
              </a:solidFill>
              <a:latin typeface="Times New Roman" charset="0"/>
              <a:cs typeface="Times New Roman"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fr-FR" dirty="0">
                <a:latin typeface="Times New Roman" charset="0"/>
              </a:rPr>
              <a:t>Anglophone system: </a:t>
            </a:r>
            <a:r>
              <a:rPr lang="fr-FR" dirty="0" err="1">
                <a:latin typeface="Times New Roman" charset="0"/>
              </a:rPr>
              <a:t>weak</a:t>
            </a:r>
            <a:r>
              <a:rPr lang="fr-FR" dirty="0">
                <a:latin typeface="Times New Roman" charset="0"/>
              </a:rPr>
              <a:t> on </a:t>
            </a:r>
            <a:r>
              <a:rPr lang="fr-FR" dirty="0" err="1">
                <a:latin typeface="Times New Roman" charset="0"/>
              </a:rPr>
              <a:t>commitment</a:t>
            </a:r>
            <a:r>
              <a:rPr lang="fr-FR" dirty="0">
                <a:latin typeface="Times New Roman" charset="0"/>
              </a:rPr>
              <a:t> </a:t>
            </a:r>
            <a:r>
              <a:rPr lang="fr-FR" dirty="0" err="1">
                <a:latin typeface="Times New Roman" charset="0"/>
              </a:rPr>
              <a:t>controls</a:t>
            </a:r>
            <a:r>
              <a:rPr lang="fr-FR" dirty="0">
                <a:latin typeface="Times New Roman" charset="0"/>
              </a:rPr>
              <a:t>; more </a:t>
            </a:r>
            <a:r>
              <a:rPr lang="fr-FR" dirty="0" err="1">
                <a:latin typeface="Times New Roman" charset="0"/>
              </a:rPr>
              <a:t>internal</a:t>
            </a:r>
            <a:r>
              <a:rPr lang="fr-FR" dirty="0">
                <a:latin typeface="Times New Roman" charset="0"/>
              </a:rPr>
              <a:t> </a:t>
            </a:r>
            <a:r>
              <a:rPr lang="fr-FR" dirty="0" err="1">
                <a:latin typeface="Times New Roman" charset="0"/>
              </a:rPr>
              <a:t>controls</a:t>
            </a:r>
            <a:r>
              <a:rPr lang="fr-FR" dirty="0">
                <a:latin typeface="Times New Roman" charset="0"/>
              </a:rPr>
              <a:t> in LM (</a:t>
            </a:r>
            <a:r>
              <a:rPr lang="fr-FR" dirty="0" err="1">
                <a:latin typeface="Times New Roman" charset="0"/>
              </a:rPr>
              <a:t>less</a:t>
            </a:r>
            <a:r>
              <a:rPr lang="fr-FR" dirty="0">
                <a:latin typeface="Times New Roman" charset="0"/>
              </a:rPr>
              <a:t> top down) and </a:t>
            </a:r>
            <a:r>
              <a:rPr lang="fr-FR" dirty="0" err="1">
                <a:latin typeface="Times New Roman" charset="0"/>
              </a:rPr>
              <a:t>commitment</a:t>
            </a:r>
            <a:r>
              <a:rPr lang="fr-FR" dirty="0">
                <a:latin typeface="Times New Roman" charset="0"/>
              </a:rPr>
              <a:t> </a:t>
            </a:r>
            <a:r>
              <a:rPr lang="fr-FR" dirty="0" err="1">
                <a:latin typeface="Times New Roman" charset="0"/>
              </a:rPr>
              <a:t>controls</a:t>
            </a:r>
            <a:endParaRPr lang="fr-FR" dirty="0">
              <a:latin typeface="Times New Roman" charset="0"/>
            </a:endParaRPr>
          </a:p>
          <a:p>
            <a:pPr eaLnBrk="1" hangingPunct="1"/>
            <a:endParaRPr lang="fr-FR" dirty="0">
              <a:latin typeface="Times New Roman" charset="0"/>
            </a:endParaRPr>
          </a:p>
          <a:p>
            <a:pPr eaLnBrk="1" hangingPunct="1"/>
            <a:r>
              <a:rPr lang="fr-FR" dirty="0">
                <a:latin typeface="Times New Roman" charset="0"/>
              </a:rPr>
              <a:t>Francophone: </a:t>
            </a:r>
            <a:r>
              <a:rPr lang="fr-FR" dirty="0" err="1">
                <a:latin typeface="Times New Roman" charset="0"/>
              </a:rPr>
              <a:t>centralised</a:t>
            </a:r>
            <a:r>
              <a:rPr lang="fr-FR" dirty="0">
                <a:latin typeface="Times New Roman" charset="0"/>
              </a:rPr>
              <a:t> (</a:t>
            </a:r>
            <a:r>
              <a:rPr lang="fr-FR" dirty="0" err="1">
                <a:latin typeface="Times New Roman" charset="0"/>
              </a:rPr>
              <a:t>MoF</a:t>
            </a:r>
            <a:r>
              <a:rPr lang="fr-FR" dirty="0">
                <a:latin typeface="Times New Roman" charset="0"/>
              </a:rPr>
              <a:t>) and </a:t>
            </a:r>
            <a:r>
              <a:rPr lang="fr-FR" dirty="0" err="1">
                <a:latin typeface="Times New Roman" charset="0"/>
              </a:rPr>
              <a:t>strong</a:t>
            </a:r>
            <a:r>
              <a:rPr lang="fr-FR" dirty="0">
                <a:latin typeface="Times New Roman" charset="0"/>
              </a:rPr>
              <a:t> on </a:t>
            </a:r>
            <a:r>
              <a:rPr lang="fr-FR" dirty="0" err="1">
                <a:latin typeface="Times New Roman" charset="0"/>
              </a:rPr>
              <a:t>commitment</a:t>
            </a:r>
            <a:r>
              <a:rPr lang="fr-FR" dirty="0">
                <a:latin typeface="Times New Roman" charset="0"/>
              </a:rPr>
              <a:t> </a:t>
            </a:r>
            <a:r>
              <a:rPr lang="fr-FR" dirty="0" err="1">
                <a:latin typeface="Times New Roman" charset="0"/>
              </a:rPr>
              <a:t>controls</a:t>
            </a:r>
            <a:r>
              <a:rPr lang="fr-FR" dirty="0">
                <a:latin typeface="Times New Roman" charset="0"/>
              </a:rPr>
              <a:t>; not </a:t>
            </a:r>
            <a:r>
              <a:rPr lang="fr-FR" dirty="0" err="1">
                <a:latin typeface="Times New Roman" charset="0"/>
              </a:rPr>
              <a:t>always</a:t>
            </a:r>
            <a:r>
              <a:rPr lang="fr-FR" dirty="0">
                <a:latin typeface="Times New Roman" charset="0"/>
              </a:rPr>
              <a:t> transparent to line </a:t>
            </a:r>
            <a:r>
              <a:rPr lang="fr-FR" dirty="0" err="1">
                <a:latin typeface="Times New Roman" charset="0"/>
              </a:rPr>
              <a:t>ministries</a:t>
            </a:r>
            <a:r>
              <a:rPr lang="fr-FR" dirty="0">
                <a:latin typeface="Times New Roman" charset="0"/>
              </a:rPr>
              <a:t>. </a:t>
            </a:r>
          </a:p>
          <a:p>
            <a:pPr eaLnBrk="1" hangingPunct="1"/>
            <a:endParaRPr lang="fr-FR" dirty="0">
              <a:latin typeface="Times New Roman" charset="0"/>
            </a:endParaRPr>
          </a:p>
          <a:p>
            <a:pPr eaLnBrk="1" hangingPunct="1"/>
            <a:r>
              <a:rPr lang="fr-FR" dirty="0" err="1">
                <a:latin typeface="Times New Roman" charset="0"/>
              </a:rPr>
              <a:t>Review</a:t>
            </a:r>
            <a:r>
              <a:rPr lang="fr-FR" dirty="0">
                <a:latin typeface="Times New Roman" charset="0"/>
              </a:rPr>
              <a:t> </a:t>
            </a:r>
            <a:r>
              <a:rPr lang="fr-FR" dirty="0" err="1">
                <a:latin typeface="Times New Roman" charset="0"/>
              </a:rPr>
              <a:t>quarterly</a:t>
            </a:r>
            <a:r>
              <a:rPr lang="fr-FR" dirty="0">
                <a:latin typeface="Times New Roman" charset="0"/>
              </a:rPr>
              <a:t> or six-</a:t>
            </a:r>
            <a:r>
              <a:rPr lang="fr-FR" dirty="0" err="1">
                <a:latin typeface="Times New Roman" charset="0"/>
              </a:rPr>
              <a:t>monthly</a:t>
            </a:r>
            <a:r>
              <a:rPr lang="fr-FR" dirty="0">
                <a:latin typeface="Times New Roman" charset="0"/>
              </a:rPr>
              <a:t> the budget, but </a:t>
            </a:r>
            <a:r>
              <a:rPr lang="fr-FR" dirty="0" err="1">
                <a:latin typeface="Times New Roman" charset="0"/>
              </a:rPr>
              <a:t>supplementary</a:t>
            </a:r>
            <a:r>
              <a:rPr lang="fr-FR" dirty="0">
                <a:latin typeface="Times New Roman" charset="0"/>
              </a:rPr>
              <a:t> budget (i.e. </a:t>
            </a:r>
            <a:r>
              <a:rPr lang="fr-FR" dirty="0" err="1">
                <a:latin typeface="Times New Roman" charset="0"/>
              </a:rPr>
              <a:t>going</a:t>
            </a:r>
            <a:r>
              <a:rPr lang="fr-FR" dirty="0">
                <a:latin typeface="Times New Roman" charset="0"/>
              </a:rPr>
              <a:t> back to </a:t>
            </a:r>
            <a:r>
              <a:rPr lang="fr-FR" dirty="0" err="1">
                <a:latin typeface="Times New Roman" charset="0"/>
              </a:rPr>
              <a:t>Parliament</a:t>
            </a:r>
            <a:r>
              <a:rPr lang="fr-FR" dirty="0">
                <a:latin typeface="Times New Roman" charset="0"/>
              </a:rPr>
              <a:t>) </a:t>
            </a:r>
            <a:r>
              <a:rPr lang="fr-FR" dirty="0" err="1">
                <a:latin typeface="Times New Roman" charset="0"/>
              </a:rPr>
              <a:t>only</a:t>
            </a:r>
            <a:r>
              <a:rPr lang="fr-FR" dirty="0">
                <a:latin typeface="Times New Roman" charset="0"/>
              </a:rPr>
              <a:t> in </a:t>
            </a:r>
            <a:r>
              <a:rPr lang="fr-FR" dirty="0" err="1">
                <a:latin typeface="Times New Roman" charset="0"/>
              </a:rPr>
              <a:t>exceptional</a:t>
            </a:r>
            <a:r>
              <a:rPr lang="fr-FR" dirty="0">
                <a:latin typeface="Times New Roman" charset="0"/>
              </a:rPr>
              <a:t> </a:t>
            </a:r>
            <a:r>
              <a:rPr lang="fr-FR" dirty="0" err="1">
                <a:latin typeface="Times New Roman" charset="0"/>
              </a:rPr>
              <a:t>circumstances</a:t>
            </a:r>
            <a:r>
              <a:rPr lang="fr-FR" dirty="0">
                <a:latin typeface="Times New Roman" charset="0"/>
              </a:rPr>
              <a:t> (i.e. change in </a:t>
            </a:r>
            <a:r>
              <a:rPr lang="fr-FR" dirty="0" err="1">
                <a:latin typeface="Times New Roman" charset="0"/>
              </a:rPr>
              <a:t>government</a:t>
            </a:r>
            <a:r>
              <a:rPr lang="fr-FR" dirty="0">
                <a:latin typeface="Times New Roman" charset="0"/>
              </a:rPr>
              <a:t> </a:t>
            </a:r>
            <a:r>
              <a:rPr lang="fr-FR" dirty="0" err="1">
                <a:latin typeface="Times New Roman" charset="0"/>
              </a:rPr>
              <a:t>with</a:t>
            </a:r>
            <a:r>
              <a:rPr lang="fr-FR" dirty="0">
                <a:latin typeface="Times New Roman" charset="0"/>
              </a:rPr>
              <a:t> new </a:t>
            </a:r>
            <a:r>
              <a:rPr lang="fr-FR" dirty="0" err="1">
                <a:latin typeface="Times New Roman" charset="0"/>
              </a:rPr>
              <a:t>priorities</a:t>
            </a:r>
            <a:r>
              <a:rPr lang="fr-FR" dirty="0">
                <a:latin typeface="Times New Roman" charset="0"/>
              </a:rPr>
              <a:t> or </a:t>
            </a:r>
            <a:r>
              <a:rPr lang="fr-FR" dirty="0" err="1">
                <a:latin typeface="Times New Roman" charset="0"/>
              </a:rPr>
              <a:t>external</a:t>
            </a:r>
            <a:r>
              <a:rPr lang="fr-FR" dirty="0">
                <a:latin typeface="Times New Roman" charset="0"/>
              </a:rPr>
              <a:t> </a:t>
            </a:r>
            <a:r>
              <a:rPr lang="fr-FR" dirty="0" err="1">
                <a:latin typeface="Times New Roman" charset="0"/>
              </a:rPr>
              <a:t>crisis</a:t>
            </a:r>
            <a:r>
              <a:rPr lang="fr-FR" dirty="0">
                <a:latin typeface="Times New Roman" charset="0"/>
              </a:rPr>
              <a:t>) </a:t>
            </a:r>
          </a:p>
          <a:p>
            <a:pPr eaLnBrk="1" hangingPunct="1"/>
            <a:endParaRPr lang="fr-FR" dirty="0">
              <a:latin typeface="Times New Roman" charset="0"/>
            </a:endParaRPr>
          </a:p>
          <a:p>
            <a:pPr eaLnBrk="1" hangingPunct="1"/>
            <a:r>
              <a:rPr lang="fr-FR" dirty="0">
                <a:latin typeface="Times New Roman" charset="0"/>
              </a:rPr>
              <a:t>TSA: </a:t>
            </a:r>
            <a:r>
              <a:rPr lang="fr-FR" dirty="0" err="1">
                <a:latin typeface="Times New Roman" charset="0"/>
              </a:rPr>
              <a:t>Purely</a:t>
            </a:r>
            <a:r>
              <a:rPr lang="fr-FR" dirty="0">
                <a:latin typeface="Times New Roman" charset="0"/>
              </a:rPr>
              <a:t> </a:t>
            </a:r>
            <a:r>
              <a:rPr lang="fr-FR" dirty="0" err="1">
                <a:latin typeface="Times New Roman" charset="0"/>
              </a:rPr>
              <a:t>accounting</a:t>
            </a:r>
            <a:r>
              <a:rPr lang="fr-FR" dirty="0">
                <a:latin typeface="Times New Roman" charset="0"/>
              </a:rPr>
              <a:t>/</a:t>
            </a:r>
            <a:r>
              <a:rPr lang="fr-FR" dirty="0" err="1">
                <a:latin typeface="Times New Roman" charset="0"/>
              </a:rPr>
              <a:t>bookkeeping</a:t>
            </a:r>
            <a:r>
              <a:rPr lang="fr-FR" dirty="0">
                <a:latin typeface="Times New Roman" charset="0"/>
              </a:rPr>
              <a:t> </a:t>
            </a:r>
            <a:r>
              <a:rPr lang="fr-FR" dirty="0" err="1">
                <a:latin typeface="Times New Roman" charset="0"/>
              </a:rPr>
              <a:t>exercise</a:t>
            </a:r>
            <a:r>
              <a:rPr lang="fr-FR" dirty="0">
                <a:latin typeface="Times New Roman" charset="0"/>
              </a:rPr>
              <a:t>. Offset balance of </a:t>
            </a:r>
            <a:r>
              <a:rPr lang="fr-FR" dirty="0" err="1">
                <a:latin typeface="Times New Roman" charset="0"/>
              </a:rPr>
              <a:t>different</a:t>
            </a:r>
            <a:r>
              <a:rPr lang="fr-FR" dirty="0">
                <a:latin typeface="Times New Roman" charset="0"/>
              </a:rPr>
              <a:t> </a:t>
            </a:r>
            <a:r>
              <a:rPr lang="fr-FR" dirty="0" err="1">
                <a:latin typeface="Times New Roman" charset="0"/>
              </a:rPr>
              <a:t>accounts</a:t>
            </a:r>
            <a:r>
              <a:rPr lang="fr-FR" dirty="0">
                <a:latin typeface="Times New Roman" charset="0"/>
              </a:rPr>
              <a:t> (assets </a:t>
            </a:r>
            <a:r>
              <a:rPr lang="fr-FR" dirty="0" err="1">
                <a:latin typeface="Times New Roman" charset="0"/>
              </a:rPr>
              <a:t>against</a:t>
            </a:r>
            <a:r>
              <a:rPr lang="fr-FR" dirty="0">
                <a:latin typeface="Times New Roman" charset="0"/>
              </a:rPr>
              <a:t> </a:t>
            </a:r>
            <a:r>
              <a:rPr lang="fr-FR" dirty="0" err="1">
                <a:latin typeface="Times New Roman" charset="0"/>
              </a:rPr>
              <a:t>liabilities</a:t>
            </a:r>
            <a:r>
              <a:rPr lang="fr-FR" dirty="0">
                <a:latin typeface="Times New Roman" charset="0"/>
              </a:rPr>
              <a:t>) at the end of </a:t>
            </a:r>
            <a:r>
              <a:rPr lang="fr-FR" dirty="0" err="1">
                <a:latin typeface="Times New Roman" charset="0"/>
              </a:rPr>
              <a:t>every</a:t>
            </a:r>
            <a:r>
              <a:rPr lang="fr-FR" dirty="0">
                <a:latin typeface="Times New Roman" charset="0"/>
              </a:rPr>
              <a:t> </a:t>
            </a:r>
            <a:r>
              <a:rPr lang="fr-FR" dirty="0" err="1">
                <a:latin typeface="Times New Roman" charset="0"/>
              </a:rPr>
              <a:t>day</a:t>
            </a:r>
            <a:r>
              <a:rPr lang="fr-FR" dirty="0">
                <a:latin typeface="Times New Roman" charset="0"/>
              </a:rPr>
              <a:t>. Not </a:t>
            </a:r>
            <a:r>
              <a:rPr lang="fr-FR" dirty="0" err="1">
                <a:latin typeface="Times New Roman" charset="0"/>
              </a:rPr>
              <a:t>changing</a:t>
            </a:r>
            <a:r>
              <a:rPr lang="fr-FR" dirty="0">
                <a:latin typeface="Times New Roman" charset="0"/>
              </a:rPr>
              <a:t> </a:t>
            </a:r>
            <a:r>
              <a:rPr lang="fr-FR" dirty="0" err="1">
                <a:latin typeface="Times New Roman" charset="0"/>
              </a:rPr>
              <a:t>authority</a:t>
            </a:r>
            <a:r>
              <a:rPr lang="fr-FR" dirty="0">
                <a:latin typeface="Times New Roman" charset="0"/>
              </a:rPr>
              <a:t> to </a:t>
            </a:r>
            <a:r>
              <a:rPr lang="fr-FR" dirty="0" err="1">
                <a:latin typeface="Times New Roman" charset="0"/>
              </a:rPr>
              <a:t>bank</a:t>
            </a:r>
            <a:r>
              <a:rPr lang="fr-FR" dirty="0">
                <a:latin typeface="Times New Roman" charset="0"/>
              </a:rPr>
              <a:t> </a:t>
            </a:r>
            <a:r>
              <a:rPr lang="fr-FR" dirty="0" err="1">
                <a:latin typeface="Times New Roman" charset="0"/>
              </a:rPr>
              <a:t>accounts</a:t>
            </a:r>
            <a:r>
              <a:rPr lang="fr-FR" dirty="0">
                <a:latin typeface="Times New Roman" charset="0"/>
              </a:rPr>
              <a:t>. </a:t>
            </a:r>
          </a:p>
        </p:txBody>
      </p:sp>
    </p:spTree>
    <p:extLst>
      <p:ext uri="{BB962C8B-B14F-4D97-AF65-F5344CB8AC3E}">
        <p14:creationId xmlns:p14="http://schemas.microsoft.com/office/powerpoint/2010/main" val="165353706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EAB3C4C7-0B62-9A48-BF8C-DFA05323A066}" type="slidenum">
              <a:rPr lang="en-US">
                <a:solidFill>
                  <a:schemeClr val="tx1"/>
                </a:solidFill>
                <a:latin typeface="Times New Roman" charset="0"/>
                <a:cs typeface="Times New Roman" charset="0"/>
              </a:rPr>
              <a:pPr eaLnBrk="1" hangingPunct="1"/>
              <a:t>162</a:t>
            </a:fld>
            <a:endParaRPr lang="en-US">
              <a:solidFill>
                <a:schemeClr val="tx1"/>
              </a:solidFill>
              <a:latin typeface="Times New Roman" charset="0"/>
              <a:cs typeface="Times New Roman"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fr-FR" dirty="0">
                <a:latin typeface="Times New Roman" charset="0"/>
              </a:rPr>
              <a:t>TSA </a:t>
            </a:r>
            <a:r>
              <a:rPr lang="fr-FR" dirty="0" err="1">
                <a:latin typeface="Times New Roman" charset="0"/>
              </a:rPr>
              <a:t>is</a:t>
            </a:r>
            <a:r>
              <a:rPr lang="fr-FR" dirty="0">
                <a:latin typeface="Times New Roman" charset="0"/>
              </a:rPr>
              <a:t> </a:t>
            </a:r>
            <a:r>
              <a:rPr lang="fr-FR" dirty="0" err="1">
                <a:latin typeface="Times New Roman" charset="0"/>
              </a:rPr>
              <a:t>purely</a:t>
            </a:r>
            <a:r>
              <a:rPr lang="fr-FR" dirty="0">
                <a:latin typeface="Times New Roman" charset="0"/>
              </a:rPr>
              <a:t> an </a:t>
            </a:r>
            <a:r>
              <a:rPr lang="fr-FR" dirty="0" err="1">
                <a:latin typeface="Times New Roman" charset="0"/>
              </a:rPr>
              <a:t>accounting</a:t>
            </a:r>
            <a:r>
              <a:rPr lang="fr-FR" dirty="0">
                <a:latin typeface="Times New Roman" charset="0"/>
              </a:rPr>
              <a:t> </a:t>
            </a:r>
            <a:r>
              <a:rPr lang="fr-FR" dirty="0" err="1">
                <a:latin typeface="Times New Roman" charset="0"/>
              </a:rPr>
              <a:t>function</a:t>
            </a:r>
            <a:r>
              <a:rPr lang="fr-FR" dirty="0">
                <a:latin typeface="Times New Roman" charset="0"/>
              </a:rPr>
              <a:t>. </a:t>
            </a:r>
            <a:r>
              <a:rPr lang="fr-FR" dirty="0" err="1">
                <a:latin typeface="Times New Roman" charset="0"/>
              </a:rPr>
              <a:t>Linking</a:t>
            </a:r>
            <a:r>
              <a:rPr lang="fr-FR" dirty="0">
                <a:latin typeface="Times New Roman" charset="0"/>
              </a:rPr>
              <a:t> </a:t>
            </a:r>
            <a:r>
              <a:rPr lang="fr-FR" dirty="0" err="1">
                <a:latin typeface="Times New Roman" charset="0"/>
              </a:rPr>
              <a:t>bank</a:t>
            </a:r>
            <a:r>
              <a:rPr lang="fr-FR" dirty="0">
                <a:latin typeface="Times New Roman" charset="0"/>
              </a:rPr>
              <a:t> </a:t>
            </a:r>
            <a:r>
              <a:rPr lang="fr-FR" dirty="0" err="1">
                <a:latin typeface="Times New Roman" charset="0"/>
              </a:rPr>
              <a:t>account</a:t>
            </a:r>
            <a:r>
              <a:rPr lang="fr-FR" dirty="0">
                <a:latin typeface="Times New Roman" charset="0"/>
              </a:rPr>
              <a:t> to </a:t>
            </a:r>
            <a:r>
              <a:rPr lang="fr-FR" dirty="0" err="1">
                <a:latin typeface="Times New Roman" charset="0"/>
              </a:rPr>
              <a:t>reducing</a:t>
            </a:r>
            <a:r>
              <a:rPr lang="fr-FR" dirty="0">
                <a:latin typeface="Times New Roman" charset="0"/>
              </a:rPr>
              <a:t> </a:t>
            </a:r>
            <a:r>
              <a:rPr lang="fr-FR" dirty="0" err="1">
                <a:latin typeface="Times New Roman" charset="0"/>
              </a:rPr>
              <a:t>interest</a:t>
            </a:r>
            <a:r>
              <a:rPr lang="fr-FR" dirty="0">
                <a:latin typeface="Times New Roman" charset="0"/>
              </a:rPr>
              <a:t> </a:t>
            </a:r>
            <a:r>
              <a:rPr lang="fr-FR" dirty="0" err="1">
                <a:latin typeface="Times New Roman" charset="0"/>
              </a:rPr>
              <a:t>cost</a:t>
            </a:r>
            <a:r>
              <a:rPr lang="fr-FR" dirty="0">
                <a:latin typeface="Times New Roman" charset="0"/>
              </a:rPr>
              <a:t> by </a:t>
            </a:r>
            <a:r>
              <a:rPr lang="fr-FR" dirty="0" err="1">
                <a:latin typeface="Times New Roman" charset="0"/>
              </a:rPr>
              <a:t>preventing</a:t>
            </a:r>
            <a:r>
              <a:rPr lang="fr-FR" dirty="0">
                <a:latin typeface="Times New Roman" charset="0"/>
              </a:rPr>
              <a:t> </a:t>
            </a:r>
            <a:r>
              <a:rPr lang="fr-FR" dirty="0" err="1">
                <a:latin typeface="Times New Roman" charset="0"/>
              </a:rPr>
              <a:t>borrowing</a:t>
            </a:r>
            <a:r>
              <a:rPr lang="fr-FR" dirty="0">
                <a:latin typeface="Times New Roman" charset="0"/>
              </a:rPr>
              <a:t> money </a:t>
            </a:r>
            <a:r>
              <a:rPr lang="fr-FR" dirty="0" err="1">
                <a:latin typeface="Times New Roman" charset="0"/>
              </a:rPr>
              <a:t>while</a:t>
            </a:r>
            <a:r>
              <a:rPr lang="fr-FR" dirty="0">
                <a:latin typeface="Times New Roman" charset="0"/>
              </a:rPr>
              <a:t> </a:t>
            </a:r>
            <a:r>
              <a:rPr lang="fr-FR" dirty="0" err="1">
                <a:latin typeface="Times New Roman" charset="0"/>
              </a:rPr>
              <a:t>there</a:t>
            </a:r>
            <a:r>
              <a:rPr lang="fr-FR" dirty="0">
                <a:latin typeface="Times New Roman" charset="0"/>
              </a:rPr>
              <a:t> </a:t>
            </a:r>
            <a:r>
              <a:rPr lang="fr-FR" dirty="0" err="1">
                <a:latin typeface="Times New Roman" charset="0"/>
              </a:rPr>
              <a:t>is</a:t>
            </a:r>
            <a:r>
              <a:rPr lang="fr-FR" dirty="0">
                <a:latin typeface="Times New Roman" charset="0"/>
              </a:rPr>
              <a:t> money on </a:t>
            </a:r>
            <a:r>
              <a:rPr lang="fr-FR" dirty="0" err="1">
                <a:latin typeface="Times New Roman" charset="0"/>
              </a:rPr>
              <a:t>other</a:t>
            </a:r>
            <a:r>
              <a:rPr lang="fr-FR" dirty="0">
                <a:latin typeface="Times New Roman" charset="0"/>
              </a:rPr>
              <a:t> </a:t>
            </a:r>
            <a:r>
              <a:rPr lang="fr-FR" dirty="0" err="1">
                <a:latin typeface="Times New Roman" charset="0"/>
              </a:rPr>
              <a:t>bank</a:t>
            </a:r>
            <a:r>
              <a:rPr lang="fr-FR" dirty="0">
                <a:latin typeface="Times New Roman" charset="0"/>
              </a:rPr>
              <a:t> </a:t>
            </a:r>
            <a:r>
              <a:rPr lang="fr-FR" dirty="0" err="1">
                <a:latin typeface="Times New Roman" charset="0"/>
              </a:rPr>
              <a:t>accounts</a:t>
            </a:r>
            <a:r>
              <a:rPr lang="fr-FR" dirty="0">
                <a:latin typeface="Times New Roman" charset="0"/>
              </a:rPr>
              <a:t>. </a:t>
            </a:r>
          </a:p>
          <a:p>
            <a:pPr eaLnBrk="1" hangingPunct="1"/>
            <a:endParaRPr lang="fr-FR" dirty="0">
              <a:latin typeface="Times New Roman" charset="0"/>
            </a:endParaRPr>
          </a:p>
          <a:p>
            <a:pPr eaLnBrk="1" hangingPunct="1"/>
            <a:r>
              <a:rPr lang="fr-FR" dirty="0">
                <a:latin typeface="Times New Roman" charset="0"/>
              </a:rPr>
              <a:t>TSA </a:t>
            </a:r>
            <a:r>
              <a:rPr lang="fr-FR" dirty="0" err="1">
                <a:latin typeface="Times New Roman" charset="0"/>
              </a:rPr>
              <a:t>is</a:t>
            </a:r>
            <a:r>
              <a:rPr lang="fr-FR" dirty="0">
                <a:latin typeface="Times New Roman" charset="0"/>
              </a:rPr>
              <a:t> </a:t>
            </a:r>
            <a:r>
              <a:rPr lang="fr-FR" dirty="0" err="1">
                <a:latin typeface="Times New Roman" charset="0"/>
              </a:rPr>
              <a:t>usually</a:t>
            </a:r>
            <a:r>
              <a:rPr lang="fr-FR" dirty="0">
                <a:latin typeface="Times New Roman" charset="0"/>
              </a:rPr>
              <a:t> a quick </a:t>
            </a:r>
            <a:r>
              <a:rPr lang="fr-FR" dirty="0" err="1">
                <a:latin typeface="Times New Roman" charset="0"/>
              </a:rPr>
              <a:t>win</a:t>
            </a:r>
            <a:r>
              <a:rPr lang="fr-FR" dirty="0">
                <a:latin typeface="Times New Roman" charset="0"/>
              </a:rPr>
              <a:t> and not about compliance.</a:t>
            </a:r>
          </a:p>
          <a:p>
            <a:pPr eaLnBrk="1" hangingPunct="1"/>
            <a:endParaRPr lang="fr-FR" dirty="0">
              <a:latin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Times New Roman" charset="0"/>
              </a:rPr>
              <a:t>TSA: </a:t>
            </a:r>
            <a:r>
              <a:rPr lang="fr-FR" dirty="0" err="1">
                <a:latin typeface="Times New Roman" charset="0"/>
              </a:rPr>
              <a:t>Purely</a:t>
            </a:r>
            <a:r>
              <a:rPr lang="fr-FR" dirty="0">
                <a:latin typeface="Times New Roman" charset="0"/>
              </a:rPr>
              <a:t> </a:t>
            </a:r>
            <a:r>
              <a:rPr lang="fr-FR" dirty="0" err="1">
                <a:latin typeface="Times New Roman" charset="0"/>
              </a:rPr>
              <a:t>accounting</a:t>
            </a:r>
            <a:r>
              <a:rPr lang="fr-FR" dirty="0">
                <a:latin typeface="Times New Roman" charset="0"/>
              </a:rPr>
              <a:t>/</a:t>
            </a:r>
            <a:r>
              <a:rPr lang="fr-FR" dirty="0" err="1">
                <a:latin typeface="Times New Roman" charset="0"/>
              </a:rPr>
              <a:t>bookkeeping</a:t>
            </a:r>
            <a:r>
              <a:rPr lang="fr-FR" dirty="0">
                <a:latin typeface="Times New Roman" charset="0"/>
              </a:rPr>
              <a:t> </a:t>
            </a:r>
            <a:r>
              <a:rPr lang="fr-FR" dirty="0" err="1">
                <a:latin typeface="Times New Roman" charset="0"/>
              </a:rPr>
              <a:t>exercise</a:t>
            </a:r>
            <a:r>
              <a:rPr lang="fr-FR" dirty="0">
                <a:latin typeface="Times New Roman" charset="0"/>
              </a:rPr>
              <a:t>. Offset balance of </a:t>
            </a:r>
            <a:r>
              <a:rPr lang="fr-FR" dirty="0" err="1">
                <a:latin typeface="Times New Roman" charset="0"/>
              </a:rPr>
              <a:t>different</a:t>
            </a:r>
            <a:r>
              <a:rPr lang="fr-FR" dirty="0">
                <a:latin typeface="Times New Roman" charset="0"/>
              </a:rPr>
              <a:t> </a:t>
            </a:r>
            <a:r>
              <a:rPr lang="fr-FR" dirty="0" err="1">
                <a:latin typeface="Times New Roman" charset="0"/>
              </a:rPr>
              <a:t>accounts</a:t>
            </a:r>
            <a:r>
              <a:rPr lang="fr-FR" dirty="0">
                <a:latin typeface="Times New Roman" charset="0"/>
              </a:rPr>
              <a:t> (assets </a:t>
            </a:r>
            <a:r>
              <a:rPr lang="fr-FR" dirty="0" err="1">
                <a:latin typeface="Times New Roman" charset="0"/>
              </a:rPr>
              <a:t>against</a:t>
            </a:r>
            <a:r>
              <a:rPr lang="fr-FR" dirty="0">
                <a:latin typeface="Times New Roman" charset="0"/>
              </a:rPr>
              <a:t> </a:t>
            </a:r>
            <a:r>
              <a:rPr lang="fr-FR" dirty="0" err="1">
                <a:latin typeface="Times New Roman" charset="0"/>
              </a:rPr>
              <a:t>liabilities</a:t>
            </a:r>
            <a:r>
              <a:rPr lang="fr-FR" dirty="0">
                <a:latin typeface="Times New Roman" charset="0"/>
              </a:rPr>
              <a:t>) at the end of </a:t>
            </a:r>
            <a:r>
              <a:rPr lang="fr-FR" dirty="0" err="1">
                <a:latin typeface="Times New Roman" charset="0"/>
              </a:rPr>
              <a:t>every</a:t>
            </a:r>
            <a:r>
              <a:rPr lang="fr-FR" dirty="0">
                <a:latin typeface="Times New Roman" charset="0"/>
              </a:rPr>
              <a:t> </a:t>
            </a:r>
            <a:r>
              <a:rPr lang="fr-FR" dirty="0" err="1">
                <a:latin typeface="Times New Roman" charset="0"/>
              </a:rPr>
              <a:t>day</a:t>
            </a:r>
            <a:r>
              <a:rPr lang="fr-FR" dirty="0">
                <a:latin typeface="Times New Roman" charset="0"/>
              </a:rPr>
              <a:t>. Not </a:t>
            </a:r>
            <a:r>
              <a:rPr lang="fr-FR" dirty="0" err="1">
                <a:latin typeface="Times New Roman" charset="0"/>
              </a:rPr>
              <a:t>changing</a:t>
            </a:r>
            <a:r>
              <a:rPr lang="fr-FR" dirty="0">
                <a:latin typeface="Times New Roman" charset="0"/>
              </a:rPr>
              <a:t> </a:t>
            </a:r>
            <a:r>
              <a:rPr lang="fr-FR" dirty="0" err="1">
                <a:latin typeface="Times New Roman" charset="0"/>
              </a:rPr>
              <a:t>authority</a:t>
            </a:r>
            <a:r>
              <a:rPr lang="fr-FR" dirty="0">
                <a:latin typeface="Times New Roman" charset="0"/>
              </a:rPr>
              <a:t> to </a:t>
            </a:r>
            <a:r>
              <a:rPr lang="fr-FR" dirty="0" err="1">
                <a:latin typeface="Times New Roman" charset="0"/>
              </a:rPr>
              <a:t>bank</a:t>
            </a:r>
            <a:r>
              <a:rPr lang="fr-FR" dirty="0">
                <a:latin typeface="Times New Roman" charset="0"/>
              </a:rPr>
              <a:t> </a:t>
            </a:r>
            <a:r>
              <a:rPr lang="fr-FR" dirty="0" err="1">
                <a:latin typeface="Times New Roman" charset="0"/>
              </a:rPr>
              <a:t>accounts</a:t>
            </a:r>
            <a:r>
              <a:rPr lang="fr-FR" dirty="0">
                <a:latin typeface="Times New Roman" charset="0"/>
              </a:rPr>
              <a:t>. </a:t>
            </a:r>
          </a:p>
          <a:p>
            <a:pPr eaLnBrk="1" hangingPunct="1"/>
            <a:endParaRPr lang="fr-FR" dirty="0">
              <a:latin typeface="Times New Roman" charset="0"/>
            </a:endParaRPr>
          </a:p>
        </p:txBody>
      </p:sp>
    </p:spTree>
    <p:extLst>
      <p:ext uri="{BB962C8B-B14F-4D97-AF65-F5344CB8AC3E}">
        <p14:creationId xmlns:p14="http://schemas.microsoft.com/office/powerpoint/2010/main" val="542128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difference between traditional approach and the performance oriented approach</a:t>
            </a:r>
          </a:p>
          <a:p>
            <a:endParaRPr lang="en-US" dirty="0"/>
          </a:p>
          <a:p>
            <a:r>
              <a:rPr lang="en-US" dirty="0"/>
              <a:t>Performance oriented: full chain</a:t>
            </a:r>
          </a:p>
        </p:txBody>
      </p:sp>
      <p:sp>
        <p:nvSpPr>
          <p:cNvPr id="4" name="Slide Number Placeholder 3"/>
          <p:cNvSpPr>
            <a:spLocks noGrp="1"/>
          </p:cNvSpPr>
          <p:nvPr>
            <p:ph type="sldNum" sz="quarter" idx="10"/>
          </p:nvPr>
        </p:nvSpPr>
        <p:spPr/>
        <p:txBody>
          <a:bodyPr/>
          <a:lstStyle/>
          <a:p>
            <a:pPr>
              <a:defRPr/>
            </a:pPr>
            <a:fld id="{02730B11-9701-A34D-8F7B-807777414C8A}" type="slidenum">
              <a:rPr lang="en-GB" smtClean="0"/>
              <a:pPr>
                <a:defRPr/>
              </a:pPr>
              <a:t>16</a:t>
            </a:fld>
            <a:endParaRPr lang="en-GB"/>
          </a:p>
        </p:txBody>
      </p:sp>
    </p:spTree>
    <p:extLst>
      <p:ext uri="{BB962C8B-B14F-4D97-AF65-F5344CB8AC3E}">
        <p14:creationId xmlns:p14="http://schemas.microsoft.com/office/powerpoint/2010/main" val="95141592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CE0EFC1B-16AC-2543-9C75-2A34FC926DF3}" type="slidenum">
              <a:rPr lang="en-US">
                <a:solidFill>
                  <a:schemeClr val="tx1"/>
                </a:solidFill>
                <a:latin typeface="Times New Roman" charset="0"/>
                <a:cs typeface="Times New Roman" charset="0"/>
              </a:rPr>
              <a:pPr eaLnBrk="1" hangingPunct="1"/>
              <a:t>163</a:t>
            </a:fld>
            <a:endParaRPr lang="en-US">
              <a:solidFill>
                <a:schemeClr val="tx1"/>
              </a:solidFill>
              <a:latin typeface="Times New Roman" charset="0"/>
              <a:cs typeface="Times New Roman"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fr-FR" dirty="0">
                <a:latin typeface="Times New Roman" charset="0"/>
              </a:rPr>
              <a:t>Cash </a:t>
            </a:r>
            <a:r>
              <a:rPr lang="fr-FR" dirty="0" err="1">
                <a:latin typeface="Times New Roman" charset="0"/>
              </a:rPr>
              <a:t>accounting</a:t>
            </a:r>
            <a:r>
              <a:rPr lang="fr-FR" dirty="0">
                <a:latin typeface="Times New Roman" charset="0"/>
              </a:rPr>
              <a:t> </a:t>
            </a:r>
            <a:r>
              <a:rPr lang="fr-FR" dirty="0" err="1">
                <a:latin typeface="Times New Roman" charset="0"/>
              </a:rPr>
              <a:t>is</a:t>
            </a:r>
            <a:r>
              <a:rPr lang="fr-FR" dirty="0">
                <a:latin typeface="Times New Roman" charset="0"/>
              </a:rPr>
              <a:t> good for control and compliance (discipline), control of cash. </a:t>
            </a:r>
          </a:p>
          <a:p>
            <a:pPr eaLnBrk="1" hangingPunct="1"/>
            <a:endParaRPr lang="fr-FR" dirty="0">
              <a:latin typeface="Times New Roman" charset="0"/>
            </a:endParaRPr>
          </a:p>
          <a:p>
            <a:pPr eaLnBrk="1" hangingPunct="1"/>
            <a:r>
              <a:rPr lang="fr-FR" dirty="0">
                <a:latin typeface="Times New Roman" charset="0"/>
              </a:rPr>
              <a:t>In </a:t>
            </a:r>
            <a:r>
              <a:rPr lang="fr-FR" dirty="0" err="1">
                <a:latin typeface="Times New Roman" charset="0"/>
              </a:rPr>
              <a:t>accrual</a:t>
            </a:r>
            <a:r>
              <a:rPr lang="fr-FR" dirty="0">
                <a:latin typeface="Times New Roman" charset="0"/>
              </a:rPr>
              <a:t> </a:t>
            </a:r>
            <a:r>
              <a:rPr lang="fr-FR" dirty="0" err="1">
                <a:latin typeface="Times New Roman" charset="0"/>
              </a:rPr>
              <a:t>accounting</a:t>
            </a:r>
            <a:r>
              <a:rPr lang="fr-FR" dirty="0">
                <a:latin typeface="Times New Roman" charset="0"/>
              </a:rPr>
              <a:t>, </a:t>
            </a:r>
            <a:r>
              <a:rPr lang="fr-FR" dirty="0" err="1">
                <a:latin typeface="Times New Roman" charset="0"/>
              </a:rPr>
              <a:t>discretionary</a:t>
            </a:r>
            <a:r>
              <a:rPr lang="fr-FR" dirty="0">
                <a:latin typeface="Times New Roman" charset="0"/>
              </a:rPr>
              <a:t> power </a:t>
            </a:r>
            <a:r>
              <a:rPr lang="fr-FR" dirty="0" err="1">
                <a:latin typeface="Times New Roman" charset="0"/>
              </a:rPr>
              <a:t>is</a:t>
            </a:r>
            <a:r>
              <a:rPr lang="fr-FR" dirty="0">
                <a:latin typeface="Times New Roman" charset="0"/>
              </a:rPr>
              <a:t> </a:t>
            </a:r>
            <a:r>
              <a:rPr lang="fr-FR" dirty="0" err="1">
                <a:latin typeface="Times New Roman" charset="0"/>
              </a:rPr>
              <a:t>needed</a:t>
            </a:r>
            <a:r>
              <a:rPr lang="fr-FR" dirty="0">
                <a:latin typeface="Times New Roman" charset="0"/>
              </a:rPr>
              <a:t> for valuation of assets and </a:t>
            </a:r>
            <a:r>
              <a:rPr lang="fr-FR" dirty="0" err="1">
                <a:latin typeface="Times New Roman" charset="0"/>
              </a:rPr>
              <a:t>liabilities</a:t>
            </a:r>
            <a:r>
              <a:rPr lang="fr-FR" dirty="0">
                <a:latin typeface="Times New Roman" charset="0"/>
              </a:rPr>
              <a:t>. </a:t>
            </a:r>
          </a:p>
          <a:p>
            <a:pPr eaLnBrk="1" hangingPunct="1"/>
            <a:endParaRPr lang="fr-FR" dirty="0">
              <a:latin typeface="Times New Roman" charset="0"/>
            </a:endParaRPr>
          </a:p>
          <a:p>
            <a:pPr eaLnBrk="1" hangingPunct="1"/>
            <a:r>
              <a:rPr lang="fr-FR" dirty="0">
                <a:latin typeface="Times New Roman" charset="0"/>
              </a:rPr>
              <a:t>Pensions not </a:t>
            </a:r>
            <a:r>
              <a:rPr lang="fr-FR" dirty="0" err="1">
                <a:latin typeface="Times New Roman" charset="0"/>
              </a:rPr>
              <a:t>recognized</a:t>
            </a:r>
            <a:r>
              <a:rPr lang="fr-FR" dirty="0">
                <a:latin typeface="Times New Roman" charset="0"/>
              </a:rPr>
              <a:t> in cash </a:t>
            </a:r>
            <a:r>
              <a:rPr lang="fr-FR" dirty="0" err="1">
                <a:latin typeface="Times New Roman" charset="0"/>
              </a:rPr>
              <a:t>accounting</a:t>
            </a:r>
            <a:r>
              <a:rPr lang="fr-FR" dirty="0">
                <a:latin typeface="Times New Roman" charset="0"/>
              </a:rPr>
              <a:t>. </a:t>
            </a:r>
          </a:p>
        </p:txBody>
      </p:sp>
    </p:spTree>
    <p:extLst>
      <p:ext uri="{BB962C8B-B14F-4D97-AF65-F5344CB8AC3E}">
        <p14:creationId xmlns:p14="http://schemas.microsoft.com/office/powerpoint/2010/main" val="43510477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CE0EFC1B-16AC-2543-9C75-2A34FC926DF3}" type="slidenum">
              <a:rPr lang="en-US">
                <a:solidFill>
                  <a:schemeClr val="tx1"/>
                </a:solidFill>
                <a:latin typeface="Times New Roman" charset="0"/>
                <a:cs typeface="Times New Roman" charset="0"/>
              </a:rPr>
              <a:pPr eaLnBrk="1" hangingPunct="1"/>
              <a:t>164</a:t>
            </a:fld>
            <a:endParaRPr lang="en-US">
              <a:solidFill>
                <a:schemeClr val="tx1"/>
              </a:solidFill>
              <a:latin typeface="Times New Roman" charset="0"/>
              <a:cs typeface="Times New Roman"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fr-FR" dirty="0" err="1">
                <a:latin typeface="Times New Roman" charset="0"/>
              </a:rPr>
              <a:t>Accrual</a:t>
            </a:r>
            <a:r>
              <a:rPr lang="fr-FR" dirty="0">
                <a:latin typeface="Times New Roman" charset="0"/>
              </a:rPr>
              <a:t> </a:t>
            </a:r>
            <a:r>
              <a:rPr lang="fr-FR" dirty="0" err="1">
                <a:latin typeface="Times New Roman" charset="0"/>
              </a:rPr>
              <a:t>budgeting</a:t>
            </a:r>
            <a:r>
              <a:rPr lang="fr-FR" dirty="0">
                <a:latin typeface="Times New Roman" charset="0"/>
              </a:rPr>
              <a:t>: no middle </a:t>
            </a:r>
            <a:r>
              <a:rPr lang="fr-FR" dirty="0" err="1">
                <a:latin typeface="Times New Roman" charset="0"/>
              </a:rPr>
              <a:t>income</a:t>
            </a:r>
            <a:r>
              <a:rPr lang="fr-FR" dirty="0">
                <a:latin typeface="Times New Roman" charset="0"/>
              </a:rPr>
              <a:t> country </a:t>
            </a:r>
            <a:r>
              <a:rPr lang="fr-FR" dirty="0" err="1">
                <a:latin typeface="Times New Roman" charset="0"/>
              </a:rPr>
              <a:t>is</a:t>
            </a:r>
            <a:r>
              <a:rPr lang="fr-FR" dirty="0">
                <a:latin typeface="Times New Roman" charset="0"/>
              </a:rPr>
              <a:t> </a:t>
            </a:r>
            <a:r>
              <a:rPr lang="fr-FR" dirty="0" err="1">
                <a:latin typeface="Times New Roman" charset="0"/>
              </a:rPr>
              <a:t>economically</a:t>
            </a:r>
            <a:r>
              <a:rPr lang="fr-FR" dirty="0">
                <a:latin typeface="Times New Roman" charset="0"/>
              </a:rPr>
              <a:t> </a:t>
            </a:r>
            <a:r>
              <a:rPr lang="fr-FR" dirty="0" err="1">
                <a:latin typeface="Times New Roman" charset="0"/>
              </a:rPr>
              <a:t>advance</a:t>
            </a:r>
            <a:r>
              <a:rPr lang="fr-FR" dirty="0">
                <a:latin typeface="Times New Roman" charset="0"/>
              </a:rPr>
              <a:t> </a:t>
            </a:r>
            <a:r>
              <a:rPr lang="fr-FR" dirty="0" err="1">
                <a:latin typeface="Times New Roman" charset="0"/>
              </a:rPr>
              <a:t>enough</a:t>
            </a:r>
            <a:r>
              <a:rPr lang="fr-FR" dirty="0">
                <a:latin typeface="Times New Roman" charset="0"/>
              </a:rPr>
              <a:t> for </a:t>
            </a:r>
            <a:r>
              <a:rPr lang="fr-FR" dirty="0" err="1">
                <a:latin typeface="Times New Roman" charset="0"/>
              </a:rPr>
              <a:t>this</a:t>
            </a:r>
            <a:r>
              <a:rPr lang="fr-FR" dirty="0">
                <a:latin typeface="Times New Roman" charset="0"/>
              </a:rPr>
              <a:t>. </a:t>
            </a:r>
          </a:p>
          <a:p>
            <a:pPr eaLnBrk="1" hangingPunct="1"/>
            <a:endParaRPr lang="fr-FR" dirty="0">
              <a:latin typeface="Times New Roman" charset="0"/>
            </a:endParaRPr>
          </a:p>
          <a:p>
            <a:pPr eaLnBrk="1" hangingPunct="1"/>
            <a:r>
              <a:rPr lang="fr-FR" dirty="0">
                <a:latin typeface="Times New Roman" charset="0"/>
              </a:rPr>
              <a:t>No country </a:t>
            </a:r>
            <a:r>
              <a:rPr lang="fr-FR" dirty="0" err="1">
                <a:latin typeface="Times New Roman" charset="0"/>
              </a:rPr>
              <a:t>is</a:t>
            </a:r>
            <a:r>
              <a:rPr lang="fr-FR" dirty="0">
                <a:latin typeface="Times New Roman" charset="0"/>
              </a:rPr>
              <a:t> </a:t>
            </a:r>
            <a:r>
              <a:rPr lang="fr-FR" dirty="0" err="1">
                <a:latin typeface="Times New Roman" charset="0"/>
              </a:rPr>
              <a:t>only</a:t>
            </a:r>
            <a:r>
              <a:rPr lang="fr-FR" dirty="0">
                <a:latin typeface="Times New Roman" charset="0"/>
              </a:rPr>
              <a:t> </a:t>
            </a:r>
            <a:r>
              <a:rPr lang="fr-FR" dirty="0" err="1">
                <a:latin typeface="Times New Roman" charset="0"/>
              </a:rPr>
              <a:t>using</a:t>
            </a:r>
            <a:r>
              <a:rPr lang="fr-FR" dirty="0">
                <a:latin typeface="Times New Roman" charset="0"/>
              </a:rPr>
              <a:t> cash. In practice, </a:t>
            </a:r>
            <a:r>
              <a:rPr lang="fr-FR" dirty="0" err="1">
                <a:latin typeface="Times New Roman" charset="0"/>
              </a:rPr>
              <a:t>only</a:t>
            </a:r>
            <a:r>
              <a:rPr lang="fr-FR" dirty="0">
                <a:latin typeface="Times New Roman" charset="0"/>
              </a:rPr>
              <a:t> </a:t>
            </a:r>
            <a:r>
              <a:rPr lang="fr-FR" dirty="0" err="1">
                <a:latin typeface="Times New Roman" charset="0"/>
              </a:rPr>
              <a:t>modified</a:t>
            </a:r>
            <a:r>
              <a:rPr lang="fr-FR" dirty="0">
                <a:latin typeface="Times New Roman" charset="0"/>
              </a:rPr>
              <a:t> </a:t>
            </a:r>
            <a:r>
              <a:rPr lang="fr-FR" dirty="0" err="1">
                <a:latin typeface="Times New Roman" charset="0"/>
              </a:rPr>
              <a:t>systems</a:t>
            </a:r>
            <a:r>
              <a:rPr lang="fr-FR" dirty="0">
                <a:latin typeface="Times New Roman" charset="0"/>
              </a:rPr>
              <a:t> </a:t>
            </a:r>
            <a:r>
              <a:rPr lang="fr-FR" dirty="0" err="1">
                <a:latin typeface="Times New Roman" charset="0"/>
              </a:rPr>
              <a:t>exist</a:t>
            </a:r>
            <a:r>
              <a:rPr lang="fr-FR" dirty="0">
                <a:latin typeface="Times New Roman" charset="0"/>
              </a:rPr>
              <a:t>. </a:t>
            </a:r>
          </a:p>
          <a:p>
            <a:pPr eaLnBrk="1" hangingPunct="1"/>
            <a:endParaRPr lang="fr-FR" dirty="0">
              <a:latin typeface="Times New Roman" charset="0"/>
            </a:endParaRPr>
          </a:p>
          <a:p>
            <a:pPr eaLnBrk="1" hangingPunct="1"/>
            <a:r>
              <a:rPr lang="fr-FR" dirty="0">
                <a:latin typeface="Times New Roman" charset="0"/>
              </a:rPr>
              <a:t>IPSAS: international </a:t>
            </a:r>
            <a:r>
              <a:rPr lang="fr-FR" dirty="0" err="1">
                <a:latin typeface="Times New Roman" charset="0"/>
              </a:rPr>
              <a:t>accounting</a:t>
            </a:r>
            <a:r>
              <a:rPr lang="fr-FR" dirty="0">
                <a:latin typeface="Times New Roman" charset="0"/>
              </a:rPr>
              <a:t> standards. </a:t>
            </a:r>
          </a:p>
          <a:p>
            <a:pPr eaLnBrk="1" hangingPunct="1"/>
            <a:endParaRPr lang="fr-FR" dirty="0">
              <a:latin typeface="Times New Roman" charset="0"/>
            </a:endParaRPr>
          </a:p>
          <a:p>
            <a:pPr eaLnBrk="1" hangingPunct="1"/>
            <a:r>
              <a:rPr lang="fr-FR" dirty="0">
                <a:latin typeface="Times New Roman" charset="0"/>
              </a:rPr>
              <a:t>Can </a:t>
            </a:r>
            <a:r>
              <a:rPr lang="fr-FR" dirty="0" err="1">
                <a:latin typeface="Times New Roman" charset="0"/>
              </a:rPr>
              <a:t>developing</a:t>
            </a:r>
            <a:r>
              <a:rPr lang="fr-FR" dirty="0">
                <a:latin typeface="Times New Roman" charset="0"/>
              </a:rPr>
              <a:t> countries </a:t>
            </a:r>
            <a:r>
              <a:rPr lang="fr-FR" dirty="0" err="1">
                <a:latin typeface="Times New Roman" charset="0"/>
              </a:rPr>
              <a:t>introduce</a:t>
            </a:r>
            <a:r>
              <a:rPr lang="fr-FR" dirty="0">
                <a:latin typeface="Times New Roman" charset="0"/>
              </a:rPr>
              <a:t> </a:t>
            </a:r>
            <a:r>
              <a:rPr lang="fr-FR" dirty="0" err="1">
                <a:latin typeface="Times New Roman" charset="0"/>
              </a:rPr>
              <a:t>accrual</a:t>
            </a:r>
            <a:r>
              <a:rPr lang="fr-FR" dirty="0">
                <a:latin typeface="Times New Roman" charset="0"/>
              </a:rPr>
              <a:t> </a:t>
            </a:r>
            <a:r>
              <a:rPr lang="fr-FR" dirty="0" err="1">
                <a:latin typeface="Times New Roman" charset="0"/>
              </a:rPr>
              <a:t>accounting</a:t>
            </a:r>
            <a:r>
              <a:rPr lang="fr-FR" dirty="0">
                <a:latin typeface="Times New Roman" charset="0"/>
              </a:rPr>
              <a:t> </a:t>
            </a:r>
            <a:r>
              <a:rPr lang="fr-FR" dirty="0" err="1">
                <a:latin typeface="Times New Roman" charset="0"/>
              </a:rPr>
              <a:t>faster</a:t>
            </a:r>
            <a:r>
              <a:rPr lang="fr-FR" dirty="0">
                <a:latin typeface="Times New Roman" charset="0"/>
              </a:rPr>
              <a:t>? Yes, </a:t>
            </a:r>
            <a:r>
              <a:rPr lang="fr-FR" dirty="0" err="1">
                <a:latin typeface="Times New Roman" charset="0"/>
              </a:rPr>
              <a:t>there</a:t>
            </a:r>
            <a:r>
              <a:rPr lang="fr-FR" dirty="0">
                <a:latin typeface="Times New Roman" charset="0"/>
              </a:rPr>
              <a:t> </a:t>
            </a:r>
            <a:r>
              <a:rPr lang="fr-FR" dirty="0" err="1">
                <a:latin typeface="Times New Roman" charset="0"/>
              </a:rPr>
              <a:t>is</a:t>
            </a:r>
            <a:r>
              <a:rPr lang="fr-FR" dirty="0">
                <a:latin typeface="Times New Roman" charset="0"/>
              </a:rPr>
              <a:t> a lot of expertise and documents </a:t>
            </a:r>
            <a:r>
              <a:rPr lang="fr-FR" dirty="0" err="1">
                <a:latin typeface="Times New Roman" charset="0"/>
              </a:rPr>
              <a:t>developed</a:t>
            </a:r>
            <a:r>
              <a:rPr lang="fr-FR" dirty="0">
                <a:latin typeface="Times New Roman" charset="0"/>
              </a:rPr>
              <a:t>. </a:t>
            </a:r>
            <a:r>
              <a:rPr lang="fr-FR" dirty="0" err="1">
                <a:latin typeface="Times New Roman" charset="0"/>
              </a:rPr>
              <a:t>Technical</a:t>
            </a:r>
            <a:r>
              <a:rPr lang="fr-FR" dirty="0">
                <a:latin typeface="Times New Roman" charset="0"/>
              </a:rPr>
              <a:t> issues to </a:t>
            </a:r>
            <a:r>
              <a:rPr lang="fr-FR" dirty="0" err="1">
                <a:latin typeface="Times New Roman" charset="0"/>
              </a:rPr>
              <a:t>comply</a:t>
            </a:r>
            <a:r>
              <a:rPr lang="fr-FR" dirty="0">
                <a:latin typeface="Times New Roman" charset="0"/>
              </a:rPr>
              <a:t> </a:t>
            </a:r>
            <a:r>
              <a:rPr lang="fr-FR" dirty="0" err="1">
                <a:latin typeface="Times New Roman" charset="0"/>
              </a:rPr>
              <a:t>with</a:t>
            </a:r>
            <a:r>
              <a:rPr lang="fr-FR" dirty="0">
                <a:latin typeface="Times New Roman" charset="0"/>
              </a:rPr>
              <a:t> the </a:t>
            </a:r>
            <a:r>
              <a:rPr lang="fr-FR" dirty="0" err="1">
                <a:latin typeface="Times New Roman" charset="0"/>
              </a:rPr>
              <a:t>private</a:t>
            </a:r>
            <a:r>
              <a:rPr lang="fr-FR" dirty="0">
                <a:latin typeface="Times New Roman" charset="0"/>
              </a:rPr>
              <a:t> </a:t>
            </a:r>
            <a:r>
              <a:rPr lang="fr-FR" dirty="0" err="1">
                <a:latin typeface="Times New Roman" charset="0"/>
              </a:rPr>
              <a:t>sector</a:t>
            </a:r>
            <a:r>
              <a:rPr lang="fr-FR" dirty="0">
                <a:latin typeface="Times New Roman" charset="0"/>
              </a:rPr>
              <a:t>. Big </a:t>
            </a:r>
            <a:r>
              <a:rPr lang="fr-FR" dirty="0" err="1">
                <a:latin typeface="Times New Roman" charset="0"/>
              </a:rPr>
              <a:t>problem</a:t>
            </a:r>
            <a:r>
              <a:rPr lang="fr-FR" dirty="0">
                <a:latin typeface="Times New Roman" charset="0"/>
              </a:rPr>
              <a:t> </a:t>
            </a:r>
            <a:r>
              <a:rPr lang="fr-FR" dirty="0" err="1">
                <a:latin typeface="Times New Roman" charset="0"/>
              </a:rPr>
              <a:t>is</a:t>
            </a:r>
            <a:r>
              <a:rPr lang="fr-FR" dirty="0">
                <a:latin typeface="Times New Roman" charset="0"/>
              </a:rPr>
              <a:t> </a:t>
            </a:r>
            <a:r>
              <a:rPr lang="fr-FR" dirty="0" err="1">
                <a:latin typeface="Times New Roman" charset="0"/>
              </a:rPr>
              <a:t>sustainability</a:t>
            </a:r>
            <a:r>
              <a:rPr lang="fr-FR" dirty="0">
                <a:latin typeface="Times New Roman" charset="0"/>
              </a:rPr>
              <a:t> of the system and to </a:t>
            </a:r>
            <a:r>
              <a:rPr lang="fr-FR" dirty="0" err="1">
                <a:latin typeface="Times New Roman" charset="0"/>
              </a:rPr>
              <a:t>keep</a:t>
            </a:r>
            <a:r>
              <a:rPr lang="fr-FR" dirty="0">
                <a:latin typeface="Times New Roman" charset="0"/>
              </a:rPr>
              <a:t> the expertise (</a:t>
            </a:r>
            <a:r>
              <a:rPr lang="fr-FR">
                <a:latin typeface="Times New Roman" charset="0"/>
              </a:rPr>
              <a:t>and experts) on </a:t>
            </a:r>
            <a:r>
              <a:rPr lang="fr-FR" dirty="0" err="1">
                <a:latin typeface="Times New Roman" charset="0"/>
              </a:rPr>
              <a:t>board</a:t>
            </a:r>
            <a:r>
              <a:rPr lang="fr-FR" dirty="0">
                <a:latin typeface="Times New Roman" charset="0"/>
              </a:rPr>
              <a:t>. </a:t>
            </a:r>
          </a:p>
        </p:txBody>
      </p:sp>
    </p:spTree>
    <p:extLst>
      <p:ext uri="{BB962C8B-B14F-4D97-AF65-F5344CB8AC3E}">
        <p14:creationId xmlns:p14="http://schemas.microsoft.com/office/powerpoint/2010/main" val="364007256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56D0E145-1254-434A-8969-DEBD4A11E877}" type="slidenum">
              <a:rPr lang="en-US">
                <a:solidFill>
                  <a:schemeClr val="tx1"/>
                </a:solidFill>
                <a:latin typeface="Times New Roman" charset="0"/>
                <a:cs typeface="Times New Roman" charset="0"/>
              </a:rPr>
              <a:pPr eaLnBrk="1" hangingPunct="1"/>
              <a:t>165</a:t>
            </a:fld>
            <a:endParaRPr lang="en-US">
              <a:solidFill>
                <a:schemeClr val="tx1"/>
              </a:solidFill>
              <a:latin typeface="Times New Roman" charset="0"/>
              <a:cs typeface="Times New Roman"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fr-FR" dirty="0" err="1">
                <a:latin typeface="Times New Roman" charset="0"/>
              </a:rPr>
              <a:t>Risky</a:t>
            </a:r>
            <a:r>
              <a:rPr lang="fr-FR" dirty="0">
                <a:latin typeface="Times New Roman" charset="0"/>
              </a:rPr>
              <a:t> assets: cars, computers. </a:t>
            </a:r>
          </a:p>
          <a:p>
            <a:pPr eaLnBrk="1" hangingPunct="1"/>
            <a:endParaRPr lang="fr-FR" dirty="0">
              <a:latin typeface="Times New Roman" charset="0"/>
            </a:endParaRPr>
          </a:p>
          <a:p>
            <a:pPr eaLnBrk="1" hangingPunct="1"/>
            <a:r>
              <a:rPr lang="fr-FR" dirty="0">
                <a:latin typeface="Times New Roman" charset="0"/>
              </a:rPr>
              <a:t>Starts off </a:t>
            </a:r>
            <a:r>
              <a:rPr lang="fr-FR" dirty="0" err="1">
                <a:latin typeface="Times New Roman" charset="0"/>
              </a:rPr>
              <a:t>with</a:t>
            </a:r>
            <a:r>
              <a:rPr lang="fr-FR" dirty="0">
                <a:latin typeface="Times New Roman" charset="0"/>
              </a:rPr>
              <a:t> </a:t>
            </a:r>
            <a:r>
              <a:rPr lang="fr-FR" dirty="0" err="1">
                <a:latin typeface="Times New Roman" charset="0"/>
              </a:rPr>
              <a:t>reporting</a:t>
            </a:r>
            <a:r>
              <a:rPr lang="fr-FR" dirty="0">
                <a:latin typeface="Times New Roman" charset="0"/>
              </a:rPr>
              <a:t> on </a:t>
            </a:r>
            <a:r>
              <a:rPr lang="fr-FR" dirty="0" err="1">
                <a:latin typeface="Times New Roman" charset="0"/>
              </a:rPr>
              <a:t>financial</a:t>
            </a:r>
            <a:r>
              <a:rPr lang="fr-FR" dirty="0">
                <a:latin typeface="Times New Roman" charset="0"/>
              </a:rPr>
              <a:t> assets. </a:t>
            </a:r>
            <a:r>
              <a:rPr lang="fr-FR" dirty="0" err="1">
                <a:latin typeface="Times New Roman" charset="0"/>
              </a:rPr>
              <a:t>Later</a:t>
            </a:r>
            <a:r>
              <a:rPr lang="fr-FR" dirty="0">
                <a:latin typeface="Times New Roman" charset="0"/>
              </a:rPr>
              <a:t> on, </a:t>
            </a:r>
            <a:r>
              <a:rPr lang="fr-FR" dirty="0" err="1">
                <a:latin typeface="Times New Roman" charset="0"/>
              </a:rPr>
              <a:t>physical</a:t>
            </a:r>
            <a:r>
              <a:rPr lang="fr-FR" dirty="0">
                <a:latin typeface="Times New Roman" charset="0"/>
              </a:rPr>
              <a:t> assets (highways, buildings) can </a:t>
            </a:r>
            <a:r>
              <a:rPr lang="fr-FR" dirty="0" err="1">
                <a:latin typeface="Times New Roman" charset="0"/>
              </a:rPr>
              <a:t>be</a:t>
            </a:r>
            <a:r>
              <a:rPr lang="fr-FR" dirty="0">
                <a:latin typeface="Times New Roman" charset="0"/>
              </a:rPr>
              <a:t> </a:t>
            </a:r>
            <a:r>
              <a:rPr lang="fr-FR" dirty="0" err="1">
                <a:latin typeface="Times New Roman" charset="0"/>
              </a:rPr>
              <a:t>added</a:t>
            </a:r>
            <a:r>
              <a:rPr lang="fr-FR" dirty="0">
                <a:latin typeface="Times New Roman" charset="0"/>
              </a:rPr>
              <a:t>. </a:t>
            </a:r>
            <a:r>
              <a:rPr lang="fr-FR" dirty="0" err="1">
                <a:latin typeface="Times New Roman" charset="0"/>
              </a:rPr>
              <a:t>Accrual</a:t>
            </a:r>
            <a:r>
              <a:rPr lang="fr-FR" dirty="0">
                <a:latin typeface="Times New Roman" charset="0"/>
              </a:rPr>
              <a:t> </a:t>
            </a:r>
            <a:r>
              <a:rPr lang="fr-FR" dirty="0" err="1">
                <a:latin typeface="Times New Roman" charset="0"/>
              </a:rPr>
              <a:t>accounting</a:t>
            </a:r>
            <a:r>
              <a:rPr lang="fr-FR" dirty="0">
                <a:latin typeface="Times New Roman" charset="0"/>
              </a:rPr>
              <a:t> </a:t>
            </a:r>
            <a:r>
              <a:rPr lang="fr-FR" dirty="0" err="1">
                <a:latin typeface="Times New Roman" charset="0"/>
              </a:rPr>
              <a:t>needs</a:t>
            </a:r>
            <a:r>
              <a:rPr lang="fr-FR" dirty="0">
                <a:latin typeface="Times New Roman" charset="0"/>
              </a:rPr>
              <a:t> all assets </a:t>
            </a:r>
            <a:r>
              <a:rPr lang="fr-FR" dirty="0" err="1">
                <a:latin typeface="Times New Roman" charset="0"/>
              </a:rPr>
              <a:t>recorded</a:t>
            </a:r>
            <a:r>
              <a:rPr lang="fr-FR" dirty="0">
                <a:latin typeface="Times New Roman" charset="0"/>
              </a:rPr>
              <a:t>. </a:t>
            </a:r>
          </a:p>
          <a:p>
            <a:pPr eaLnBrk="1" hangingPunct="1"/>
            <a:endParaRPr lang="fr-FR" dirty="0">
              <a:latin typeface="Times New Roman" charset="0"/>
            </a:endParaRPr>
          </a:p>
          <a:p>
            <a:pPr eaLnBrk="1" hangingPunct="1"/>
            <a:r>
              <a:rPr lang="fr-FR" dirty="0" err="1">
                <a:latin typeface="Times New Roman" charset="0"/>
              </a:rPr>
              <a:t>Liabilities</a:t>
            </a:r>
            <a:r>
              <a:rPr lang="fr-FR" dirty="0">
                <a:latin typeface="Times New Roman" charset="0"/>
              </a:rPr>
              <a:t> </a:t>
            </a:r>
            <a:r>
              <a:rPr lang="fr-FR" dirty="0" err="1">
                <a:latin typeface="Times New Roman" charset="0"/>
              </a:rPr>
              <a:t>includes</a:t>
            </a:r>
            <a:r>
              <a:rPr lang="fr-FR" dirty="0">
                <a:latin typeface="Times New Roman" charset="0"/>
              </a:rPr>
              <a:t> </a:t>
            </a:r>
            <a:r>
              <a:rPr lang="fr-FR" dirty="0" err="1">
                <a:latin typeface="Times New Roman" charset="0"/>
              </a:rPr>
              <a:t>arrears</a:t>
            </a:r>
            <a:r>
              <a:rPr lang="fr-FR" dirty="0">
                <a:latin typeface="Times New Roman" charset="0"/>
              </a:rPr>
              <a:t>. </a:t>
            </a:r>
          </a:p>
          <a:p>
            <a:pPr eaLnBrk="1" hangingPunct="1"/>
            <a:endParaRPr lang="fr-FR" dirty="0">
              <a:latin typeface="Times New Roman" charset="0"/>
            </a:endParaRPr>
          </a:p>
        </p:txBody>
      </p:sp>
    </p:spTree>
    <p:extLst>
      <p:ext uri="{BB962C8B-B14F-4D97-AF65-F5344CB8AC3E}">
        <p14:creationId xmlns:p14="http://schemas.microsoft.com/office/powerpoint/2010/main" val="79794690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DD0363E-4597-134E-A9E2-0BDB0972166B}" type="slidenum">
              <a:rPr lang="en-US">
                <a:solidFill>
                  <a:schemeClr val="tx1"/>
                </a:solidFill>
                <a:latin typeface="Times New Roman" charset="0"/>
                <a:cs typeface="Times New Roman" charset="0"/>
              </a:rPr>
              <a:pPr eaLnBrk="1" hangingPunct="1"/>
              <a:t>166</a:t>
            </a:fld>
            <a:endParaRPr lang="en-US">
              <a:solidFill>
                <a:schemeClr val="tx1"/>
              </a:solidFill>
              <a:latin typeface="Times New Roman" charset="0"/>
              <a:cs typeface="Times New Roman" charset="0"/>
            </a:endParaRPr>
          </a:p>
        </p:txBody>
      </p:sp>
      <p:sp>
        <p:nvSpPr>
          <p:cNvPr id="22530" name="Rectangle 2"/>
          <p:cNvSpPr>
            <a:spLocks noGrp="1" noRot="1" noChangeAspect="1" noChangeArrowheads="1" noTextEdit="1"/>
          </p:cNvSpPr>
          <p:nvPr>
            <p:ph type="sldImg"/>
          </p:nvPr>
        </p:nvSpPr>
        <p:spPr>
          <a:xfrm>
            <a:off x="92075" y="744538"/>
            <a:ext cx="6616700" cy="3722687"/>
          </a:xfrm>
          <a:ln/>
        </p:spPr>
      </p:sp>
      <p:sp>
        <p:nvSpPr>
          <p:cNvPr id="22531" name="Rectangle 3"/>
          <p:cNvSpPr>
            <a:spLocks noGrp="1" noChangeArrowheads="1"/>
          </p:cNvSpPr>
          <p:nvPr>
            <p:ph type="body" idx="1"/>
          </p:nvPr>
        </p:nvSpPr>
        <p:spPr>
          <a:xfrm>
            <a:off x="677863" y="4716463"/>
            <a:ext cx="5441950" cy="4465637"/>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dirty="0">
                <a:latin typeface="Times New Roman" charset="0"/>
              </a:rPr>
              <a:t>Change in constitution not </a:t>
            </a:r>
            <a:r>
              <a:rPr lang="fr-FR" dirty="0" err="1">
                <a:latin typeface="Times New Roman" charset="0"/>
              </a:rPr>
              <a:t>easy</a:t>
            </a:r>
            <a:r>
              <a:rPr lang="fr-FR" dirty="0">
                <a:latin typeface="Times New Roman" charset="0"/>
              </a:rPr>
              <a:t>, but </a:t>
            </a:r>
            <a:r>
              <a:rPr lang="fr-FR" dirty="0" err="1">
                <a:latin typeface="Times New Roman" charset="0"/>
              </a:rPr>
              <a:t>it</a:t>
            </a:r>
            <a:r>
              <a:rPr lang="fr-FR" dirty="0">
                <a:latin typeface="Times New Roman" charset="0"/>
              </a:rPr>
              <a:t> </a:t>
            </a:r>
            <a:r>
              <a:rPr lang="fr-FR" dirty="0" err="1">
                <a:latin typeface="Times New Roman" charset="0"/>
              </a:rPr>
              <a:t>depends</a:t>
            </a:r>
            <a:r>
              <a:rPr lang="fr-FR" dirty="0">
                <a:latin typeface="Times New Roman" charset="0"/>
              </a:rPr>
              <a:t> on </a:t>
            </a:r>
            <a:r>
              <a:rPr lang="fr-FR" dirty="0" err="1">
                <a:latin typeface="Times New Roman" charset="0"/>
              </a:rPr>
              <a:t>political</a:t>
            </a:r>
            <a:r>
              <a:rPr lang="fr-FR" dirty="0">
                <a:latin typeface="Times New Roman" charset="0"/>
              </a:rPr>
              <a:t> </a:t>
            </a:r>
            <a:r>
              <a:rPr lang="fr-FR" dirty="0" err="1">
                <a:latin typeface="Times New Roman" charset="0"/>
              </a:rPr>
              <a:t>will</a:t>
            </a:r>
            <a:r>
              <a:rPr lang="fr-FR" dirty="0">
                <a:latin typeface="Times New Roman" charset="0"/>
              </a:rPr>
              <a:t> (e.g. EU </a:t>
            </a:r>
            <a:r>
              <a:rPr lang="fr-FR" dirty="0" err="1">
                <a:latin typeface="Times New Roman" charset="0"/>
              </a:rPr>
              <a:t>Members</a:t>
            </a:r>
            <a:r>
              <a:rPr lang="fr-FR" dirty="0">
                <a:latin typeface="Times New Roman" charset="0"/>
              </a:rPr>
              <a:t> States to change Maastricht </a:t>
            </a:r>
            <a:r>
              <a:rPr lang="fr-FR" dirty="0" err="1">
                <a:latin typeface="Times New Roman" charset="0"/>
              </a:rPr>
              <a:t>Treaty</a:t>
            </a:r>
            <a:r>
              <a:rPr lang="fr-FR" dirty="0">
                <a:latin typeface="Times New Roman" charset="0"/>
              </a:rPr>
              <a:t> in a few </a:t>
            </a:r>
            <a:r>
              <a:rPr lang="fr-FR" dirty="0" err="1">
                <a:latin typeface="Times New Roman" charset="0"/>
              </a:rPr>
              <a:t>months</a:t>
            </a:r>
            <a:r>
              <a:rPr lang="fr-FR" dirty="0">
                <a:latin typeface="Times New Roman" charset="0"/>
              </a:rPr>
              <a:t>). </a:t>
            </a:r>
          </a:p>
        </p:txBody>
      </p:sp>
    </p:spTree>
    <p:extLst>
      <p:ext uri="{BB962C8B-B14F-4D97-AF65-F5344CB8AC3E}">
        <p14:creationId xmlns:p14="http://schemas.microsoft.com/office/powerpoint/2010/main" val="170430347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2A80F667-81E3-254B-8980-A2416F625768}" type="slidenum">
              <a:rPr lang="en-US">
                <a:solidFill>
                  <a:schemeClr val="tx1"/>
                </a:solidFill>
                <a:latin typeface="Times New Roman" charset="0"/>
                <a:cs typeface="Times New Roman" charset="0"/>
              </a:rPr>
              <a:pPr eaLnBrk="1" hangingPunct="1"/>
              <a:t>167</a:t>
            </a:fld>
            <a:endParaRPr lang="en-US">
              <a:solidFill>
                <a:schemeClr val="tx1"/>
              </a:solidFill>
              <a:latin typeface="Times New Roman" charset="0"/>
              <a:cs typeface="Times New Roman"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dirty="0">
                <a:latin typeface="Times New Roman" charset="0"/>
              </a:rPr>
              <a:t>Compliance </a:t>
            </a:r>
            <a:r>
              <a:rPr lang="fr-FR" dirty="0" err="1">
                <a:latin typeface="Times New Roman" charset="0"/>
              </a:rPr>
              <a:t>is</a:t>
            </a:r>
            <a:r>
              <a:rPr lang="fr-FR" dirty="0">
                <a:latin typeface="Times New Roman" charset="0"/>
              </a:rPr>
              <a:t> </a:t>
            </a:r>
            <a:r>
              <a:rPr lang="fr-FR" dirty="0" err="1">
                <a:latin typeface="Times New Roman" charset="0"/>
              </a:rPr>
              <a:t>most</a:t>
            </a:r>
            <a:r>
              <a:rPr lang="fr-FR" dirty="0">
                <a:latin typeface="Times New Roman" charset="0"/>
              </a:rPr>
              <a:t> basic audit, in accordance </a:t>
            </a:r>
            <a:r>
              <a:rPr lang="fr-FR" dirty="0" err="1">
                <a:latin typeface="Times New Roman" charset="0"/>
              </a:rPr>
              <a:t>with</a:t>
            </a:r>
            <a:r>
              <a:rPr lang="fr-FR" dirty="0">
                <a:latin typeface="Times New Roman" charset="0"/>
              </a:rPr>
              <a:t> the </a:t>
            </a:r>
            <a:r>
              <a:rPr lang="fr-FR" dirty="0" err="1">
                <a:latin typeface="Times New Roman" charset="0"/>
              </a:rPr>
              <a:t>law</a:t>
            </a:r>
            <a:r>
              <a:rPr lang="fr-FR" dirty="0">
                <a:latin typeface="Times New Roman" charset="0"/>
              </a:rPr>
              <a:t>. </a:t>
            </a:r>
          </a:p>
          <a:p>
            <a:pPr eaLnBrk="1" hangingPunct="1"/>
            <a:endParaRPr lang="fr-FR" dirty="0">
              <a:latin typeface="Times New Roman" charset="0"/>
            </a:endParaRPr>
          </a:p>
          <a:p>
            <a:pPr eaLnBrk="1" hangingPunct="1"/>
            <a:r>
              <a:rPr lang="fr-FR" dirty="0">
                <a:latin typeface="Times New Roman" charset="0"/>
              </a:rPr>
              <a:t>Financial audit </a:t>
            </a:r>
            <a:r>
              <a:rPr lang="fr-FR" dirty="0" err="1">
                <a:latin typeface="Times New Roman" charset="0"/>
              </a:rPr>
              <a:t>is</a:t>
            </a:r>
            <a:r>
              <a:rPr lang="fr-FR" dirty="0">
                <a:latin typeface="Times New Roman" charset="0"/>
              </a:rPr>
              <a:t> </a:t>
            </a:r>
            <a:r>
              <a:rPr lang="fr-FR" dirty="0" err="1">
                <a:latin typeface="Times New Roman" charset="0"/>
              </a:rPr>
              <a:t>auditing</a:t>
            </a:r>
            <a:r>
              <a:rPr lang="fr-FR" dirty="0">
                <a:latin typeface="Times New Roman" charset="0"/>
              </a:rPr>
              <a:t> the (</a:t>
            </a:r>
            <a:r>
              <a:rPr lang="fr-FR" dirty="0" err="1">
                <a:latin typeface="Times New Roman" charset="0"/>
              </a:rPr>
              <a:t>annual</a:t>
            </a:r>
            <a:r>
              <a:rPr lang="fr-FR" dirty="0">
                <a:latin typeface="Times New Roman" charset="0"/>
              </a:rPr>
              <a:t>) </a:t>
            </a:r>
            <a:r>
              <a:rPr lang="fr-FR" dirty="0" err="1">
                <a:latin typeface="Times New Roman" charset="0"/>
              </a:rPr>
              <a:t>accounts</a:t>
            </a:r>
            <a:r>
              <a:rPr lang="fr-FR" dirty="0">
                <a:latin typeface="Times New Roman" charset="0"/>
              </a:rPr>
              <a:t>. </a:t>
            </a:r>
            <a:r>
              <a:rPr lang="fr-FR" dirty="0" err="1">
                <a:latin typeface="Times New Roman" charset="0"/>
              </a:rPr>
              <a:t>Accounts</a:t>
            </a:r>
            <a:r>
              <a:rPr lang="fr-FR" dirty="0">
                <a:latin typeface="Times New Roman" charset="0"/>
              </a:rPr>
              <a:t> </a:t>
            </a:r>
            <a:r>
              <a:rPr lang="fr-FR" dirty="0" err="1">
                <a:latin typeface="Times New Roman" charset="0"/>
              </a:rPr>
              <a:t>should</a:t>
            </a:r>
            <a:r>
              <a:rPr lang="fr-FR" dirty="0">
                <a:latin typeface="Times New Roman" charset="0"/>
              </a:rPr>
              <a:t> </a:t>
            </a:r>
            <a:r>
              <a:rPr lang="fr-FR" dirty="0" err="1">
                <a:latin typeface="Times New Roman" charset="0"/>
              </a:rPr>
              <a:t>reflect</a:t>
            </a:r>
            <a:r>
              <a:rPr lang="fr-FR" dirty="0">
                <a:latin typeface="Times New Roman" charset="0"/>
              </a:rPr>
              <a:t> </a:t>
            </a:r>
            <a:r>
              <a:rPr lang="fr-FR" dirty="0" err="1">
                <a:latin typeface="Times New Roman" charset="0"/>
              </a:rPr>
              <a:t>true</a:t>
            </a:r>
            <a:r>
              <a:rPr lang="fr-FR" dirty="0">
                <a:latin typeface="Times New Roman" charset="0"/>
              </a:rPr>
              <a:t> and </a:t>
            </a:r>
            <a:r>
              <a:rPr lang="fr-FR" dirty="0" err="1">
                <a:latin typeface="Times New Roman" charset="0"/>
              </a:rPr>
              <a:t>fair</a:t>
            </a:r>
            <a:r>
              <a:rPr lang="fr-FR" dirty="0">
                <a:latin typeface="Times New Roman" charset="0"/>
              </a:rPr>
              <a:t> </a:t>
            </a:r>
            <a:r>
              <a:rPr lang="fr-FR" dirty="0" err="1">
                <a:latin typeface="Times New Roman" charset="0"/>
              </a:rPr>
              <a:t>view</a:t>
            </a:r>
            <a:r>
              <a:rPr lang="fr-FR" dirty="0">
                <a:latin typeface="Times New Roman" charset="0"/>
              </a:rPr>
              <a:t> (of </a:t>
            </a:r>
            <a:r>
              <a:rPr lang="fr-FR" dirty="0" err="1">
                <a:latin typeface="Times New Roman" charset="0"/>
              </a:rPr>
              <a:t>what</a:t>
            </a:r>
            <a:r>
              <a:rPr lang="fr-FR" dirty="0">
                <a:latin typeface="Times New Roman" charset="0"/>
              </a:rPr>
              <a:t> has </a:t>
            </a:r>
            <a:r>
              <a:rPr lang="fr-FR" dirty="0" err="1">
                <a:latin typeface="Times New Roman" charset="0"/>
              </a:rPr>
              <a:t>happened</a:t>
            </a:r>
            <a:r>
              <a:rPr lang="fr-FR" dirty="0">
                <a:latin typeface="Times New Roman" charset="0"/>
              </a:rPr>
              <a:t>). </a:t>
            </a:r>
          </a:p>
          <a:p>
            <a:pPr eaLnBrk="1" hangingPunct="1"/>
            <a:endParaRPr lang="fr-FR" dirty="0">
              <a:latin typeface="Times New Roman" charset="0"/>
            </a:endParaRPr>
          </a:p>
          <a:p>
            <a:pPr eaLnBrk="1" hangingPunct="1"/>
            <a:r>
              <a:rPr lang="fr-FR" dirty="0">
                <a:latin typeface="Times New Roman" charset="0"/>
              </a:rPr>
              <a:t>Performance audit </a:t>
            </a:r>
            <a:r>
              <a:rPr lang="fr-FR" dirty="0" err="1">
                <a:latin typeface="Times New Roman" charset="0"/>
              </a:rPr>
              <a:t>is</a:t>
            </a:r>
            <a:r>
              <a:rPr lang="fr-FR" dirty="0">
                <a:latin typeface="Times New Roman" charset="0"/>
              </a:rPr>
              <a:t> </a:t>
            </a:r>
            <a:r>
              <a:rPr lang="fr-FR" dirty="0" err="1">
                <a:latin typeface="Times New Roman" charset="0"/>
              </a:rPr>
              <a:t>most</a:t>
            </a:r>
            <a:r>
              <a:rPr lang="fr-FR" dirty="0">
                <a:latin typeface="Times New Roman" charset="0"/>
              </a:rPr>
              <a:t> </a:t>
            </a:r>
            <a:r>
              <a:rPr lang="fr-FR" dirty="0" err="1">
                <a:latin typeface="Times New Roman" charset="0"/>
              </a:rPr>
              <a:t>advanced</a:t>
            </a:r>
            <a:r>
              <a:rPr lang="fr-FR" dirty="0">
                <a:latin typeface="Times New Roman" charset="0"/>
              </a:rPr>
              <a:t>. </a:t>
            </a:r>
            <a:r>
              <a:rPr lang="fr-FR" dirty="0" err="1">
                <a:latin typeface="Times New Roman" charset="0"/>
              </a:rPr>
              <a:t>These</a:t>
            </a:r>
            <a:r>
              <a:rPr lang="fr-FR" dirty="0">
                <a:latin typeface="Times New Roman" charset="0"/>
              </a:rPr>
              <a:t> are ‘</a:t>
            </a:r>
            <a:r>
              <a:rPr lang="fr-FR" dirty="0" err="1">
                <a:latin typeface="Times New Roman" charset="0"/>
              </a:rPr>
              <a:t>next</a:t>
            </a:r>
            <a:r>
              <a:rPr lang="fr-FR" dirty="0">
                <a:latin typeface="Times New Roman" charset="0"/>
              </a:rPr>
              <a:t> stage’ audits, </a:t>
            </a:r>
            <a:r>
              <a:rPr lang="fr-FR" dirty="0" err="1">
                <a:latin typeface="Times New Roman" charset="0"/>
              </a:rPr>
              <a:t>dealing</a:t>
            </a:r>
            <a:r>
              <a:rPr lang="fr-FR" dirty="0">
                <a:latin typeface="Times New Roman" charset="0"/>
              </a:rPr>
              <a:t> </a:t>
            </a:r>
            <a:r>
              <a:rPr lang="fr-FR" dirty="0" err="1">
                <a:latin typeface="Times New Roman" charset="0"/>
              </a:rPr>
              <a:t>with</a:t>
            </a:r>
            <a:r>
              <a:rPr lang="fr-FR" dirty="0">
                <a:latin typeface="Times New Roman" charset="0"/>
              </a:rPr>
              <a:t> performance </a:t>
            </a:r>
            <a:r>
              <a:rPr lang="fr-FR" dirty="0" err="1">
                <a:latin typeface="Times New Roman" charset="0"/>
              </a:rPr>
              <a:t>measurement</a:t>
            </a:r>
            <a:r>
              <a:rPr lang="fr-FR" dirty="0">
                <a:latin typeface="Times New Roman" charset="0"/>
              </a:rPr>
              <a:t>.  </a:t>
            </a:r>
          </a:p>
          <a:p>
            <a:pPr eaLnBrk="1" hangingPunct="1"/>
            <a:endParaRPr lang="fr-FR" dirty="0">
              <a:latin typeface="Times New Roman" charset="0"/>
            </a:endParaRPr>
          </a:p>
          <a:p>
            <a:pPr eaLnBrk="1" hangingPunct="1"/>
            <a:endParaRPr lang="fr-FR" dirty="0">
              <a:latin typeface="Times New Roman" charset="0"/>
            </a:endParaRPr>
          </a:p>
        </p:txBody>
      </p:sp>
    </p:spTree>
    <p:extLst>
      <p:ext uri="{BB962C8B-B14F-4D97-AF65-F5344CB8AC3E}">
        <p14:creationId xmlns:p14="http://schemas.microsoft.com/office/powerpoint/2010/main" val="35033285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16D7CA01-AF89-C343-A249-7DF8118F2C6A}" type="slidenum">
              <a:rPr lang="en-US">
                <a:solidFill>
                  <a:schemeClr val="tx1"/>
                </a:solidFill>
                <a:latin typeface="Times New Roman" charset="0"/>
                <a:cs typeface="Times New Roman" charset="0"/>
              </a:rPr>
              <a:pPr eaLnBrk="1" hangingPunct="1"/>
              <a:t>168</a:t>
            </a:fld>
            <a:endParaRPr lang="en-US">
              <a:solidFill>
                <a:schemeClr val="tx1"/>
              </a:solidFill>
              <a:latin typeface="Times New Roman" charset="0"/>
              <a:cs typeface="Times New Roman" charset="0"/>
            </a:endParaRPr>
          </a:p>
        </p:txBody>
      </p:sp>
      <p:sp>
        <p:nvSpPr>
          <p:cNvPr id="28674" name="Rectangle 2"/>
          <p:cNvSpPr>
            <a:spLocks noGrp="1" noRot="1" noChangeAspect="1" noChangeArrowheads="1" noTextEdit="1"/>
          </p:cNvSpPr>
          <p:nvPr>
            <p:ph type="sldImg"/>
          </p:nvPr>
        </p:nvSpPr>
        <p:spPr>
          <a:xfrm>
            <a:off x="92075" y="744538"/>
            <a:ext cx="6616700" cy="3722687"/>
          </a:xfrm>
          <a:ln/>
        </p:spPr>
      </p:sp>
      <p:sp>
        <p:nvSpPr>
          <p:cNvPr id="28675" name="Rectangle 3"/>
          <p:cNvSpPr>
            <a:spLocks noGrp="1" noChangeArrowheads="1"/>
          </p:cNvSpPr>
          <p:nvPr>
            <p:ph type="body" idx="1"/>
          </p:nvPr>
        </p:nvSpPr>
        <p:spPr>
          <a:xfrm>
            <a:off x="677863" y="4716463"/>
            <a:ext cx="5441950" cy="4465637"/>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atin typeface="Times New Roman" charset="0"/>
            </a:endParaRPr>
          </a:p>
        </p:txBody>
      </p:sp>
    </p:spTree>
    <p:extLst>
      <p:ext uri="{BB962C8B-B14F-4D97-AF65-F5344CB8AC3E}">
        <p14:creationId xmlns:p14="http://schemas.microsoft.com/office/powerpoint/2010/main" val="156560747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308D2779-7726-0247-9D85-5E98F9E667AA}" type="slidenum">
              <a:rPr lang="en-US">
                <a:solidFill>
                  <a:schemeClr val="bg2"/>
                </a:solidFill>
                <a:latin typeface="Times New Roman" charset="0"/>
                <a:cs typeface="Times New Roman" charset="0"/>
              </a:rPr>
              <a:pPr eaLnBrk="1" hangingPunct="1"/>
              <a:t>169</a:t>
            </a:fld>
            <a:endParaRPr lang="en-US">
              <a:solidFill>
                <a:schemeClr val="bg2"/>
              </a:solidFill>
              <a:latin typeface="Times New Roman" charset="0"/>
              <a:cs typeface="Times New Roman" charset="0"/>
            </a:endParaRPr>
          </a:p>
        </p:txBody>
      </p:sp>
      <p:sp>
        <p:nvSpPr>
          <p:cNvPr id="45058" name="Rectangle 2"/>
          <p:cNvSpPr>
            <a:spLocks noGrp="1" noRot="1" noChangeAspect="1" noChangeArrowheads="1" noTextEdit="1"/>
          </p:cNvSpPr>
          <p:nvPr>
            <p:ph type="sldImg"/>
          </p:nvPr>
        </p:nvSpPr>
        <p:spPr>
          <a:xfrm>
            <a:off x="92075" y="744538"/>
            <a:ext cx="6616700" cy="3722687"/>
          </a:xfrm>
          <a:ln/>
        </p:spPr>
      </p:sp>
      <p:sp>
        <p:nvSpPr>
          <p:cNvPr id="45059" name="Rectangle 3"/>
          <p:cNvSpPr>
            <a:spLocks noGrp="1" noChangeArrowheads="1"/>
          </p:cNvSpPr>
          <p:nvPr>
            <p:ph type="body" idx="1"/>
          </p:nvPr>
        </p:nvSpPr>
        <p:spPr>
          <a:xfrm>
            <a:off x="677863" y="4716463"/>
            <a:ext cx="5441950" cy="44656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dirty="0">
                <a:latin typeface="Times New Roman" charset="0"/>
              </a:rPr>
              <a:t>Organic Law is a law that </a:t>
            </a:r>
            <a:r>
              <a:rPr lang="ja-JP" altLang="en-GB" dirty="0">
                <a:latin typeface="Times New Roman" charset="0"/>
              </a:rPr>
              <a:t>‘</a:t>
            </a:r>
            <a:r>
              <a:rPr lang="en-GB" altLang="ja-JP" dirty="0">
                <a:latin typeface="Times New Roman" charset="0"/>
              </a:rPr>
              <a:t>grows</a:t>
            </a:r>
            <a:r>
              <a:rPr lang="ja-JP" altLang="en-GB" dirty="0">
                <a:latin typeface="Times New Roman" charset="0"/>
              </a:rPr>
              <a:t>’</a:t>
            </a:r>
            <a:r>
              <a:rPr lang="en-GB" altLang="ja-JP" dirty="0">
                <a:latin typeface="Times New Roman" charset="0"/>
              </a:rPr>
              <a:t> out of the constitution – i.e. is required by the constitution and is in that sense one step below the constitution. They may require specific majorities in parliament to be amended. Rights laws etc. It is also a comprehensive law (albeit subject to detailed defining regulations, etc.). It sets binding principles for the full cycle. Anglo Saxons don</a:t>
            </a:r>
            <a:r>
              <a:rPr lang="ja-JP" altLang="en-GB" dirty="0">
                <a:latin typeface="Times New Roman" charset="0"/>
              </a:rPr>
              <a:t>’</a:t>
            </a:r>
            <a:r>
              <a:rPr lang="en-GB" altLang="ja-JP" dirty="0">
                <a:latin typeface="Times New Roman" charset="0"/>
              </a:rPr>
              <a:t>t have this; They depend on regulation / series of laws etc.</a:t>
            </a:r>
            <a:endParaRPr lang="en-US" dirty="0">
              <a:latin typeface="Times New Roman" charset="0"/>
            </a:endParaRPr>
          </a:p>
        </p:txBody>
      </p:sp>
    </p:spTree>
    <p:extLst>
      <p:ext uri="{BB962C8B-B14F-4D97-AF65-F5344CB8AC3E}">
        <p14:creationId xmlns:p14="http://schemas.microsoft.com/office/powerpoint/2010/main" val="158995420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DB679466-2486-8A41-A105-2D1032A6D70E}" type="slidenum">
              <a:rPr lang="en-US">
                <a:solidFill>
                  <a:schemeClr val="bg2"/>
                </a:solidFill>
                <a:latin typeface="Times New Roman" charset="0"/>
                <a:cs typeface="Times New Roman" charset="0"/>
              </a:rPr>
              <a:pPr eaLnBrk="1" hangingPunct="1"/>
              <a:t>170</a:t>
            </a:fld>
            <a:endParaRPr lang="en-US">
              <a:solidFill>
                <a:schemeClr val="bg2"/>
              </a:solidFill>
              <a:latin typeface="Times New Roman" charset="0"/>
              <a:cs typeface="Times New Roman" charset="0"/>
            </a:endParaRPr>
          </a:p>
        </p:txBody>
      </p:sp>
      <p:sp>
        <p:nvSpPr>
          <p:cNvPr id="47106" name="Rectangle 2"/>
          <p:cNvSpPr>
            <a:spLocks noGrp="1" noRot="1" noChangeAspect="1" noChangeArrowheads="1" noTextEdit="1"/>
          </p:cNvSpPr>
          <p:nvPr>
            <p:ph type="sldImg"/>
          </p:nvPr>
        </p:nvSpPr>
        <p:spPr>
          <a:xfrm>
            <a:off x="92075" y="744538"/>
            <a:ext cx="6616700" cy="3722687"/>
          </a:xfrm>
          <a:ln/>
        </p:spPr>
      </p:sp>
      <p:sp>
        <p:nvSpPr>
          <p:cNvPr id="47107" name="Rectangle 3"/>
          <p:cNvSpPr>
            <a:spLocks noGrp="1" noChangeArrowheads="1"/>
          </p:cNvSpPr>
          <p:nvPr>
            <p:ph type="body" idx="1"/>
          </p:nvPr>
        </p:nvSpPr>
        <p:spPr>
          <a:xfrm>
            <a:off x="677863" y="4716463"/>
            <a:ext cx="5441950" cy="4465637"/>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atin typeface="Times New Roman" charset="0"/>
            </a:endParaRPr>
          </a:p>
        </p:txBody>
      </p:sp>
    </p:spTree>
    <p:extLst>
      <p:ext uri="{BB962C8B-B14F-4D97-AF65-F5344CB8AC3E}">
        <p14:creationId xmlns:p14="http://schemas.microsoft.com/office/powerpoint/2010/main" val="122123658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DB679466-2486-8A41-A105-2D1032A6D70E}" type="slidenum">
              <a:rPr lang="en-US">
                <a:solidFill>
                  <a:schemeClr val="bg2"/>
                </a:solidFill>
                <a:latin typeface="Times New Roman" charset="0"/>
                <a:cs typeface="Times New Roman" charset="0"/>
              </a:rPr>
              <a:pPr eaLnBrk="1" hangingPunct="1"/>
              <a:t>171</a:t>
            </a:fld>
            <a:endParaRPr lang="en-US">
              <a:solidFill>
                <a:schemeClr val="bg2"/>
              </a:solidFill>
              <a:latin typeface="Times New Roman" charset="0"/>
              <a:cs typeface="Times New Roman" charset="0"/>
            </a:endParaRPr>
          </a:p>
        </p:txBody>
      </p:sp>
      <p:sp>
        <p:nvSpPr>
          <p:cNvPr id="47106" name="Rectangle 2"/>
          <p:cNvSpPr>
            <a:spLocks noGrp="1" noRot="1" noChangeAspect="1" noChangeArrowheads="1" noTextEdit="1"/>
          </p:cNvSpPr>
          <p:nvPr>
            <p:ph type="sldImg"/>
          </p:nvPr>
        </p:nvSpPr>
        <p:spPr>
          <a:xfrm>
            <a:off x="92075" y="744538"/>
            <a:ext cx="6616700" cy="3722687"/>
          </a:xfrm>
          <a:ln/>
        </p:spPr>
      </p:sp>
      <p:sp>
        <p:nvSpPr>
          <p:cNvPr id="47107" name="Rectangle 3"/>
          <p:cNvSpPr>
            <a:spLocks noGrp="1" noChangeArrowheads="1"/>
          </p:cNvSpPr>
          <p:nvPr>
            <p:ph type="body" idx="1"/>
          </p:nvPr>
        </p:nvSpPr>
        <p:spPr>
          <a:xfrm>
            <a:off x="677863" y="4716463"/>
            <a:ext cx="5441950" cy="4465637"/>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latin typeface="Times New Roman" charset="0"/>
            </a:endParaRPr>
          </a:p>
        </p:txBody>
      </p:sp>
    </p:spTree>
    <p:extLst>
      <p:ext uri="{BB962C8B-B14F-4D97-AF65-F5344CB8AC3E}">
        <p14:creationId xmlns:p14="http://schemas.microsoft.com/office/powerpoint/2010/main" val="175687739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AB27550-02A6-4443-A8B8-6AFC14DE30BF}" type="slidenum">
              <a:rPr lang="en-US">
                <a:solidFill>
                  <a:schemeClr val="tx1"/>
                </a:solidFill>
                <a:latin typeface="Times New Roman" charset="0"/>
                <a:cs typeface="Times New Roman" charset="0"/>
              </a:rPr>
              <a:pPr eaLnBrk="1" hangingPunct="1"/>
              <a:t>172</a:t>
            </a:fld>
            <a:endParaRPr lang="en-US">
              <a:solidFill>
                <a:schemeClr val="tx1"/>
              </a:solidFill>
              <a:latin typeface="Times New Roman" charset="0"/>
              <a:cs typeface="Times New Roman"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dirty="0">
                <a:latin typeface="Times New Roman" charset="0"/>
              </a:rPr>
              <a:t>Real question: how important </a:t>
            </a:r>
            <a:r>
              <a:rPr lang="fr-FR" dirty="0" err="1">
                <a:latin typeface="Times New Roman" charset="0"/>
              </a:rPr>
              <a:t>is</a:t>
            </a:r>
            <a:r>
              <a:rPr lang="fr-FR" dirty="0">
                <a:latin typeface="Times New Roman" charset="0"/>
              </a:rPr>
              <a:t> </a:t>
            </a:r>
            <a:r>
              <a:rPr lang="fr-FR" dirty="0" err="1">
                <a:latin typeface="Times New Roman" charset="0"/>
              </a:rPr>
              <a:t>integration</a:t>
            </a:r>
            <a:r>
              <a:rPr lang="fr-FR" dirty="0">
                <a:latin typeface="Times New Roman" charset="0"/>
              </a:rPr>
              <a:t> and sophistication of </a:t>
            </a:r>
            <a:r>
              <a:rPr lang="fr-FR" dirty="0" err="1">
                <a:latin typeface="Times New Roman" charset="0"/>
              </a:rPr>
              <a:t>systems</a:t>
            </a:r>
            <a:r>
              <a:rPr lang="fr-FR" dirty="0">
                <a:latin typeface="Times New Roman" charset="0"/>
              </a:rPr>
              <a:t>. </a:t>
            </a:r>
          </a:p>
          <a:p>
            <a:pPr eaLnBrk="1" hangingPunct="1"/>
            <a:endParaRPr lang="fr-FR" dirty="0">
              <a:latin typeface="Times New Roman" charset="0"/>
            </a:endParaRPr>
          </a:p>
          <a:p>
            <a:pPr eaLnBrk="1" hangingPunct="1"/>
            <a:r>
              <a:rPr lang="fr-FR" dirty="0">
                <a:latin typeface="Times New Roman" charset="0"/>
              </a:rPr>
              <a:t>Lada or </a:t>
            </a:r>
            <a:r>
              <a:rPr lang="fr-FR" dirty="0" err="1">
                <a:latin typeface="Times New Roman" charset="0"/>
              </a:rPr>
              <a:t>Lamborgini</a:t>
            </a:r>
            <a:r>
              <a:rPr lang="fr-FR" dirty="0">
                <a:latin typeface="Times New Roman" charset="0"/>
              </a:rPr>
              <a:t>? </a:t>
            </a:r>
          </a:p>
          <a:p>
            <a:pPr eaLnBrk="1" hangingPunct="1"/>
            <a:endParaRPr lang="fr-FR" dirty="0">
              <a:latin typeface="Times New Roman" charset="0"/>
            </a:endParaRPr>
          </a:p>
          <a:p>
            <a:pPr eaLnBrk="1" hangingPunct="1"/>
            <a:r>
              <a:rPr lang="fr-FR" dirty="0">
                <a:latin typeface="Times New Roman" charset="0"/>
              </a:rPr>
              <a:t>An Financial Management System </a:t>
            </a:r>
            <a:r>
              <a:rPr lang="fr-FR" dirty="0" err="1">
                <a:latin typeface="Times New Roman" charset="0"/>
              </a:rPr>
              <a:t>is</a:t>
            </a:r>
            <a:r>
              <a:rPr lang="fr-FR" dirty="0">
                <a:latin typeface="Times New Roman" charset="0"/>
              </a:rPr>
              <a:t> not </a:t>
            </a:r>
            <a:r>
              <a:rPr lang="fr-FR" dirty="0" err="1">
                <a:latin typeface="Times New Roman" charset="0"/>
              </a:rPr>
              <a:t>very</a:t>
            </a:r>
            <a:r>
              <a:rPr lang="fr-FR" dirty="0">
                <a:latin typeface="Times New Roman" charset="0"/>
              </a:rPr>
              <a:t> </a:t>
            </a:r>
            <a:r>
              <a:rPr lang="fr-FR" dirty="0" err="1">
                <a:latin typeface="Times New Roman" charset="0"/>
              </a:rPr>
              <a:t>complicated</a:t>
            </a:r>
            <a:r>
              <a:rPr lang="fr-FR" dirty="0">
                <a:latin typeface="Times New Roman" charset="0"/>
              </a:rPr>
              <a:t> but an </a:t>
            </a:r>
            <a:r>
              <a:rPr lang="fr-FR" dirty="0" err="1">
                <a:latin typeface="Times New Roman" charset="0"/>
              </a:rPr>
              <a:t>integrated</a:t>
            </a:r>
            <a:r>
              <a:rPr lang="fr-FR" dirty="0">
                <a:latin typeface="Times New Roman" charset="0"/>
              </a:rPr>
              <a:t> one </a:t>
            </a:r>
            <a:r>
              <a:rPr lang="fr-FR" dirty="0" err="1">
                <a:latin typeface="Times New Roman" charset="0"/>
              </a:rPr>
              <a:t>makes</a:t>
            </a:r>
            <a:r>
              <a:rPr lang="fr-FR" dirty="0">
                <a:latin typeface="Times New Roman" charset="0"/>
              </a:rPr>
              <a:t> </a:t>
            </a:r>
            <a:r>
              <a:rPr lang="fr-FR" dirty="0" err="1">
                <a:latin typeface="Times New Roman" charset="0"/>
              </a:rPr>
              <a:t>it</a:t>
            </a:r>
            <a:r>
              <a:rPr lang="fr-FR" dirty="0">
                <a:latin typeface="Times New Roman" charset="0"/>
              </a:rPr>
              <a:t> real </a:t>
            </a:r>
            <a:r>
              <a:rPr lang="fr-FR" dirty="0" err="1">
                <a:latin typeface="Times New Roman" charset="0"/>
              </a:rPr>
              <a:t>challenging</a:t>
            </a:r>
            <a:r>
              <a:rPr lang="fr-FR" dirty="0">
                <a:latin typeface="Times New Roman" charset="0"/>
              </a:rPr>
              <a:t>. </a:t>
            </a:r>
          </a:p>
          <a:p>
            <a:pPr eaLnBrk="1" hangingPunct="1"/>
            <a:endParaRPr lang="fr-FR" dirty="0">
              <a:latin typeface="Times New Roman" charset="0"/>
            </a:endParaRPr>
          </a:p>
          <a:p>
            <a:pPr eaLnBrk="1" hangingPunct="1"/>
            <a:r>
              <a:rPr lang="fr-FR" dirty="0" err="1">
                <a:latin typeface="Times New Roman" charset="0"/>
              </a:rPr>
              <a:t>From</a:t>
            </a:r>
            <a:r>
              <a:rPr lang="fr-FR" dirty="0">
                <a:latin typeface="Times New Roman" charset="0"/>
              </a:rPr>
              <a:t> the </a:t>
            </a:r>
            <a:r>
              <a:rPr lang="fr-FR" dirty="0" err="1">
                <a:latin typeface="Times New Roman" charset="0"/>
              </a:rPr>
              <a:t>shelve</a:t>
            </a:r>
            <a:r>
              <a:rPr lang="fr-FR" dirty="0">
                <a:latin typeface="Times New Roman" charset="0"/>
              </a:rPr>
              <a:t> </a:t>
            </a:r>
            <a:r>
              <a:rPr lang="fr-FR" dirty="0" err="1">
                <a:latin typeface="Times New Roman" charset="0"/>
              </a:rPr>
              <a:t>systems</a:t>
            </a:r>
            <a:r>
              <a:rPr lang="fr-FR" dirty="0">
                <a:latin typeface="Times New Roman" charset="0"/>
              </a:rPr>
              <a:t>; SAP/Oracle. </a:t>
            </a:r>
          </a:p>
        </p:txBody>
      </p:sp>
    </p:spTree>
    <p:extLst>
      <p:ext uri="{BB962C8B-B14F-4D97-AF65-F5344CB8AC3E}">
        <p14:creationId xmlns:p14="http://schemas.microsoft.com/office/powerpoint/2010/main" val="598380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pPr eaLnBrk="1" hangingPunct="1"/>
            <a:r>
              <a:rPr lang="en-GB" dirty="0">
                <a:latin typeface="Arial" pitchFamily="34" charset="0"/>
              </a:rPr>
              <a:t>Ask:</a:t>
            </a:r>
          </a:p>
          <a:p>
            <a:pPr eaLnBrk="1" hangingPunct="1"/>
            <a:r>
              <a:rPr lang="en-GB" dirty="0">
                <a:latin typeface="Arial" pitchFamily="34" charset="0"/>
              </a:rPr>
              <a:t>why the interrelationship?</a:t>
            </a:r>
          </a:p>
          <a:p>
            <a:pPr eaLnBrk="1" hangingPunct="1"/>
            <a:r>
              <a:rPr lang="en-GB" dirty="0">
                <a:latin typeface="Arial" pitchFamily="34" charset="0"/>
              </a:rPr>
              <a:t>why aggregate fiscal discipline at the top?</a:t>
            </a:r>
          </a:p>
          <a:p>
            <a:pPr eaLnBrk="1" hangingPunct="1"/>
            <a:endParaRPr lang="en-GB" dirty="0">
              <a:latin typeface="Arial" pitchFamily="34" charset="0"/>
            </a:endParaRPr>
          </a:p>
          <a:p>
            <a:pPr eaLnBrk="1" hangingPunct="1"/>
            <a:r>
              <a:rPr lang="en-GB" dirty="0">
                <a:latin typeface="Arial" pitchFamily="34" charset="0"/>
              </a:rPr>
              <a:t>Fiscal discipline: level of MoF</a:t>
            </a:r>
          </a:p>
          <a:p>
            <a:pPr eaLnBrk="1" hangingPunct="1"/>
            <a:r>
              <a:rPr lang="en-GB" dirty="0">
                <a:latin typeface="Arial" pitchFamily="34" charset="0"/>
              </a:rPr>
              <a:t>Allocative efficiency: level of line ministry</a:t>
            </a:r>
          </a:p>
          <a:p>
            <a:pPr eaLnBrk="1" hangingPunct="1"/>
            <a:r>
              <a:rPr lang="en-GB" dirty="0">
                <a:latin typeface="Arial" pitchFamily="34" charset="0"/>
              </a:rPr>
              <a:t>Operational efficiency: level of line manager (within line ministry)</a:t>
            </a:r>
          </a:p>
          <a:p>
            <a:pPr eaLnBrk="1" hangingPunct="1"/>
            <a:r>
              <a:rPr lang="en-GB" dirty="0">
                <a:latin typeface="Arial" pitchFamily="34" charset="0"/>
              </a:rPr>
              <a:t> </a:t>
            </a:r>
            <a:endParaRPr lang="el-GR" dirty="0">
              <a:latin typeface="Arial" pitchFamily="34" charset="0"/>
            </a:endParaRPr>
          </a:p>
        </p:txBody>
      </p:sp>
    </p:spTree>
    <p:extLst>
      <p:ext uri="{BB962C8B-B14F-4D97-AF65-F5344CB8AC3E}">
        <p14:creationId xmlns:p14="http://schemas.microsoft.com/office/powerpoint/2010/main" val="129137859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Garbage in – garbage out</a:t>
            </a:r>
          </a:p>
          <a:p>
            <a:endParaRPr lang="en-GB" dirty="0"/>
          </a:p>
          <a:p>
            <a:endParaRPr lang="en-NL" dirty="0"/>
          </a:p>
        </p:txBody>
      </p:sp>
      <p:sp>
        <p:nvSpPr>
          <p:cNvPr id="4" name="Slide Number Placeholder 3"/>
          <p:cNvSpPr>
            <a:spLocks noGrp="1"/>
          </p:cNvSpPr>
          <p:nvPr>
            <p:ph type="sldNum" sz="quarter" idx="5"/>
          </p:nvPr>
        </p:nvSpPr>
        <p:spPr/>
        <p:txBody>
          <a:bodyPr/>
          <a:lstStyle/>
          <a:p>
            <a:fld id="{59CF2995-AB43-4B7C-B8CD-9DC7C3692A9C}" type="slidenum">
              <a:rPr lang="en-GB" smtClean="0"/>
              <a:t>173</a:t>
            </a:fld>
            <a:endParaRPr lang="en-GB"/>
          </a:p>
        </p:txBody>
      </p:sp>
    </p:spTree>
    <p:extLst>
      <p:ext uri="{BB962C8B-B14F-4D97-AF65-F5344CB8AC3E}">
        <p14:creationId xmlns:p14="http://schemas.microsoft.com/office/powerpoint/2010/main" val="277062132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r>
              <a:rPr lang="fr-BE" dirty="0"/>
              <a:t>open discussion </a:t>
            </a:r>
            <a:r>
              <a:rPr lang="fr-BE" dirty="0" err="1"/>
              <a:t>with</a:t>
            </a:r>
            <a:r>
              <a:rPr lang="fr-BE" dirty="0"/>
              <a:t> </a:t>
            </a:r>
            <a:r>
              <a:rPr lang="fr-BE" dirty="0" err="1"/>
              <a:t>asking</a:t>
            </a:r>
            <a:r>
              <a:rPr lang="fr-BE" dirty="0"/>
              <a:t> questions. </a:t>
            </a:r>
          </a:p>
          <a:p>
            <a:pPr eaLnBrk="1" hangingPunct="1">
              <a:spcBef>
                <a:spcPct val="0"/>
              </a:spcBef>
            </a:pPr>
            <a:endParaRPr lang="fr-BE" dirty="0"/>
          </a:p>
          <a:p>
            <a:pPr eaLnBrk="1" hangingPunct="1">
              <a:spcBef>
                <a:spcPct val="0"/>
              </a:spcBef>
            </a:pPr>
            <a:r>
              <a:rPr lang="fr-BE" dirty="0"/>
              <a:t>Platform </a:t>
            </a:r>
            <a:r>
              <a:rPr lang="fr-BE" dirty="0" err="1"/>
              <a:t>approach</a:t>
            </a:r>
            <a:r>
              <a:rPr lang="fr-BE" dirty="0"/>
              <a:t>: w</a:t>
            </a:r>
            <a:r>
              <a:rPr lang="en-NL" dirty="0"/>
              <a:t>h</a:t>
            </a:r>
            <a:r>
              <a:rPr lang="fr-BE" dirty="0"/>
              <a:t>at </a:t>
            </a:r>
            <a:r>
              <a:rPr lang="fr-BE" dirty="0" err="1"/>
              <a:t>does</a:t>
            </a:r>
            <a:r>
              <a:rPr lang="fr-BE" dirty="0"/>
              <a:t> </a:t>
            </a:r>
            <a:r>
              <a:rPr lang="fr-BE" dirty="0" err="1"/>
              <a:t>it</a:t>
            </a:r>
            <a:r>
              <a:rPr lang="fr-BE" dirty="0"/>
              <a:t> </a:t>
            </a:r>
            <a:r>
              <a:rPr lang="fr-BE" dirty="0" err="1"/>
              <a:t>contain</a:t>
            </a:r>
            <a:r>
              <a:rPr lang="fr-BE" dirty="0"/>
              <a:t>? </a:t>
            </a:r>
          </a:p>
          <a:p>
            <a:pPr eaLnBrk="1" hangingPunct="1">
              <a:spcBef>
                <a:spcPct val="0"/>
              </a:spcBef>
            </a:pPr>
            <a:endParaRPr lang="fr-BE" dirty="0"/>
          </a:p>
          <a:p>
            <a:pPr eaLnBrk="1" hangingPunct="1">
              <a:spcBef>
                <a:spcPct val="0"/>
              </a:spcBef>
            </a:pPr>
            <a:r>
              <a:rPr lang="fr-BE" dirty="0"/>
              <a:t>Cluster </a:t>
            </a:r>
            <a:r>
              <a:rPr lang="fr-BE" dirty="0" err="1"/>
              <a:t>approach</a:t>
            </a:r>
            <a:r>
              <a:rPr lang="fr-BE" dirty="0"/>
              <a:t>: </a:t>
            </a:r>
          </a:p>
          <a:p>
            <a:pPr marL="171450" indent="-171450" eaLnBrk="1" hangingPunct="1">
              <a:spcBef>
                <a:spcPct val="0"/>
              </a:spcBef>
              <a:buFontTx/>
              <a:buChar char="-"/>
            </a:pPr>
            <a:r>
              <a:rPr lang="fr-BE" dirty="0"/>
              <a:t>Stage 1: </a:t>
            </a:r>
            <a:r>
              <a:rPr lang="fr-BE" dirty="0" err="1"/>
              <a:t>financial</a:t>
            </a:r>
            <a:r>
              <a:rPr lang="fr-BE" dirty="0"/>
              <a:t> compliance</a:t>
            </a:r>
          </a:p>
          <a:p>
            <a:pPr marL="171450" indent="-171450" eaLnBrk="1" hangingPunct="1">
              <a:spcBef>
                <a:spcPct val="0"/>
              </a:spcBef>
              <a:buFontTx/>
              <a:buChar char="-"/>
            </a:pPr>
            <a:r>
              <a:rPr lang="fr-BE" dirty="0"/>
              <a:t>Stage 2: a </a:t>
            </a:r>
            <a:r>
              <a:rPr lang="fr-BE" dirty="0" err="1"/>
              <a:t>credible</a:t>
            </a:r>
            <a:r>
              <a:rPr lang="fr-BE" dirty="0"/>
              <a:t> budget</a:t>
            </a:r>
          </a:p>
          <a:p>
            <a:pPr marL="171450" indent="-171450" eaLnBrk="1" hangingPunct="1">
              <a:spcBef>
                <a:spcPct val="0"/>
              </a:spcBef>
              <a:buFontTx/>
              <a:buChar char="-"/>
            </a:pPr>
            <a:r>
              <a:rPr lang="fr-BE" dirty="0"/>
              <a:t>Stage 3: </a:t>
            </a:r>
            <a:r>
              <a:rPr lang="fr-BE" dirty="0" err="1"/>
              <a:t>efficiency</a:t>
            </a:r>
            <a:r>
              <a:rPr lang="fr-BE" dirty="0"/>
              <a:t> and </a:t>
            </a:r>
            <a:r>
              <a:rPr lang="fr-BE" dirty="0" err="1"/>
              <a:t>effectiveness</a:t>
            </a:r>
            <a:endParaRPr lang="fr-BE" dirty="0"/>
          </a:p>
          <a:p>
            <a:pPr marL="171450" indent="-171450" eaLnBrk="1" hangingPunct="1">
              <a:spcBef>
                <a:spcPct val="0"/>
              </a:spcBef>
              <a:buFontTx/>
              <a:buChar char="-"/>
            </a:pPr>
            <a:endParaRPr lang="fr-BE" dirty="0"/>
          </a:p>
          <a:p>
            <a:pPr marL="0" indent="0" eaLnBrk="1" hangingPunct="1">
              <a:spcBef>
                <a:spcPct val="0"/>
              </a:spcBef>
              <a:buFontTx/>
              <a:buNone/>
            </a:pPr>
            <a:r>
              <a:rPr lang="fr-BE" dirty="0" err="1"/>
              <a:t>What</a:t>
            </a:r>
            <a:r>
              <a:rPr lang="fr-BE" dirty="0"/>
              <a:t> are the basics in budget </a:t>
            </a:r>
            <a:r>
              <a:rPr lang="fr-BE" dirty="0" err="1"/>
              <a:t>preparation</a:t>
            </a:r>
            <a:r>
              <a:rPr lang="fr-BE" dirty="0"/>
              <a:t>? </a:t>
            </a:r>
          </a:p>
          <a:p>
            <a:pPr marL="171450" indent="-171450" eaLnBrk="1" hangingPunct="1">
              <a:spcBef>
                <a:spcPct val="0"/>
              </a:spcBef>
              <a:buFontTx/>
              <a:buChar char="-"/>
            </a:pPr>
            <a:endParaRPr lang="fr-BE" dirty="0"/>
          </a:p>
          <a:p>
            <a:pPr marL="171450" indent="-171450" eaLnBrk="1" hangingPunct="1">
              <a:spcBef>
                <a:spcPct val="0"/>
              </a:spcBef>
              <a:buFontTx/>
              <a:buChar char="-"/>
            </a:pPr>
            <a:endParaRPr lang="fr-BE" dirty="0"/>
          </a:p>
        </p:txBody>
      </p:sp>
      <p:sp>
        <p:nvSpPr>
          <p:cNvPr id="23555"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175</a:t>
            </a:fld>
            <a:endParaRPr lang="en-GB" dirty="0">
              <a:solidFill>
                <a:schemeClr val="tx1"/>
              </a:solidFill>
              <a:latin typeface="Arial" charset="0"/>
            </a:endParaRPr>
          </a:p>
        </p:txBody>
      </p:sp>
    </p:spTree>
    <p:extLst>
      <p:ext uri="{BB962C8B-B14F-4D97-AF65-F5344CB8AC3E}">
        <p14:creationId xmlns:p14="http://schemas.microsoft.com/office/powerpoint/2010/main" val="68354834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BE" dirty="0"/>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176</a:t>
            </a:fld>
            <a:endParaRPr lang="en-GB" dirty="0">
              <a:solidFill>
                <a:schemeClr val="tx1"/>
              </a:solidFill>
              <a:latin typeface="Arial" charset="0"/>
            </a:endParaRPr>
          </a:p>
        </p:txBody>
      </p:sp>
    </p:spTree>
    <p:extLst>
      <p:ext uri="{BB962C8B-B14F-4D97-AF65-F5344CB8AC3E}">
        <p14:creationId xmlns:p14="http://schemas.microsoft.com/office/powerpoint/2010/main" val="68354834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BE" dirty="0"/>
          </a:p>
        </p:txBody>
      </p:sp>
      <p:sp>
        <p:nvSpPr>
          <p:cNvPr id="23555"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177</a:t>
            </a:fld>
            <a:endParaRPr lang="en-GB" dirty="0">
              <a:solidFill>
                <a:schemeClr val="tx1"/>
              </a:solidFill>
              <a:latin typeface="Arial" charset="0"/>
            </a:endParaRPr>
          </a:p>
        </p:txBody>
      </p:sp>
    </p:spTree>
    <p:extLst>
      <p:ext uri="{BB962C8B-B14F-4D97-AF65-F5344CB8AC3E}">
        <p14:creationId xmlns:p14="http://schemas.microsoft.com/office/powerpoint/2010/main" val="175267105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BE" dirty="0"/>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178</a:t>
            </a:fld>
            <a:endParaRPr lang="en-GB" dirty="0">
              <a:solidFill>
                <a:schemeClr val="tx1"/>
              </a:solidFill>
              <a:latin typeface="Arial" charset="0"/>
            </a:endParaRPr>
          </a:p>
        </p:txBody>
      </p:sp>
    </p:spTree>
    <p:extLst>
      <p:ext uri="{BB962C8B-B14F-4D97-AF65-F5344CB8AC3E}">
        <p14:creationId xmlns:p14="http://schemas.microsoft.com/office/powerpoint/2010/main" val="313926271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noTextEdit="1"/>
          </p:cNvSpPr>
          <p:nvPr>
            <p:ph type="sldImg"/>
          </p:nvPr>
        </p:nvSpPr>
        <p:spPr>
          <a:ln/>
        </p:spPr>
      </p:sp>
      <p:sp>
        <p:nvSpPr>
          <p:cNvPr id="31746"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BE" dirty="0" err="1">
                <a:ea typeface="MS PGothic" charset="0"/>
                <a:cs typeface="MS PGothic" charset="0"/>
              </a:rPr>
              <a:t>Educational</a:t>
            </a:r>
            <a:r>
              <a:rPr lang="fr-BE" dirty="0">
                <a:ea typeface="MS PGothic" charset="0"/>
                <a:cs typeface="MS PGothic" charset="0"/>
              </a:rPr>
              <a:t> </a:t>
            </a:r>
            <a:r>
              <a:rPr lang="fr-BE" dirty="0" err="1">
                <a:ea typeface="MS PGothic" charset="0"/>
                <a:cs typeface="MS PGothic" charset="0"/>
              </a:rPr>
              <a:t>is</a:t>
            </a:r>
            <a:r>
              <a:rPr lang="fr-BE" dirty="0">
                <a:ea typeface="MS PGothic" charset="0"/>
                <a:cs typeface="MS PGothic" charset="0"/>
              </a:rPr>
              <a:t> crucial </a:t>
            </a:r>
          </a:p>
        </p:txBody>
      </p:sp>
      <p:sp>
        <p:nvSpPr>
          <p:cNvPr id="31747"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59DB0E34-C2CE-AA47-B3F7-8FDD0451BB58}" type="slidenum">
              <a:rPr lang="en-GB">
                <a:solidFill>
                  <a:schemeClr val="tx1"/>
                </a:solidFill>
                <a:latin typeface="Arial" charset="0"/>
              </a:rPr>
              <a:pPr eaLnBrk="1" hangingPunct="1"/>
              <a:t>179</a:t>
            </a:fld>
            <a:endParaRPr lang="en-GB">
              <a:solidFill>
                <a:schemeClr val="tx1"/>
              </a:solidFill>
              <a:latin typeface="Arial" charset="0"/>
            </a:endParaRPr>
          </a:p>
        </p:txBody>
      </p:sp>
    </p:spTree>
    <p:extLst>
      <p:ext uri="{BB962C8B-B14F-4D97-AF65-F5344CB8AC3E}">
        <p14:creationId xmlns:p14="http://schemas.microsoft.com/office/powerpoint/2010/main" val="61650825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noTextEdit="1"/>
          </p:cNvSpPr>
          <p:nvPr>
            <p:ph type="sldImg"/>
          </p:nvPr>
        </p:nvSpPr>
        <p:spPr>
          <a:ln/>
        </p:spPr>
      </p:sp>
      <p:sp>
        <p:nvSpPr>
          <p:cNvPr id="31746"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BE" dirty="0" err="1">
                <a:ea typeface="MS PGothic" charset="0"/>
                <a:cs typeface="MS PGothic" charset="0"/>
              </a:rPr>
              <a:t>Incremental</a:t>
            </a:r>
            <a:r>
              <a:rPr lang="fr-BE" dirty="0">
                <a:ea typeface="MS PGothic" charset="0"/>
                <a:cs typeface="MS PGothic" charset="0"/>
              </a:rPr>
              <a:t> </a:t>
            </a:r>
            <a:r>
              <a:rPr lang="fr-BE" dirty="0" err="1">
                <a:ea typeface="MS PGothic" charset="0"/>
                <a:cs typeface="MS PGothic" charset="0"/>
              </a:rPr>
              <a:t>might</a:t>
            </a:r>
            <a:r>
              <a:rPr lang="fr-BE" dirty="0">
                <a:ea typeface="MS PGothic" charset="0"/>
                <a:cs typeface="MS PGothic" charset="0"/>
              </a:rPr>
              <a:t> </a:t>
            </a:r>
            <a:r>
              <a:rPr lang="fr-BE" dirty="0" err="1">
                <a:ea typeface="MS PGothic" charset="0"/>
                <a:cs typeface="MS PGothic" charset="0"/>
              </a:rPr>
              <a:t>mean</a:t>
            </a:r>
            <a:r>
              <a:rPr lang="fr-BE" dirty="0">
                <a:ea typeface="MS PGothic" charset="0"/>
                <a:cs typeface="MS PGothic" charset="0"/>
              </a:rPr>
              <a:t> constant change and lead to </a:t>
            </a:r>
            <a:r>
              <a:rPr lang="fr-BE" dirty="0" err="1">
                <a:ea typeface="MS PGothic" charset="0"/>
                <a:cs typeface="MS PGothic" charset="0"/>
              </a:rPr>
              <a:t>fatique</a:t>
            </a:r>
            <a:r>
              <a:rPr lang="fr-BE" dirty="0">
                <a:ea typeface="MS PGothic" charset="0"/>
                <a:cs typeface="MS PGothic" charset="0"/>
              </a:rPr>
              <a:t>, </a:t>
            </a:r>
            <a:r>
              <a:rPr lang="fr-BE" dirty="0" err="1">
                <a:ea typeface="MS PGothic" charset="0"/>
                <a:cs typeface="MS PGothic" charset="0"/>
              </a:rPr>
              <a:t>while</a:t>
            </a:r>
            <a:r>
              <a:rPr lang="fr-BE" dirty="0">
                <a:ea typeface="MS PGothic" charset="0"/>
                <a:cs typeface="MS PGothic" charset="0"/>
              </a:rPr>
              <a:t> rational for </a:t>
            </a:r>
            <a:r>
              <a:rPr lang="fr-BE" dirty="0" err="1">
                <a:ea typeface="MS PGothic" charset="0"/>
                <a:cs typeface="MS PGothic" charset="0"/>
              </a:rPr>
              <a:t>reform</a:t>
            </a:r>
            <a:r>
              <a:rPr lang="fr-BE" dirty="0">
                <a:ea typeface="MS PGothic" charset="0"/>
                <a:cs typeface="MS PGothic" charset="0"/>
              </a:rPr>
              <a:t> </a:t>
            </a:r>
            <a:r>
              <a:rPr lang="fr-BE" dirty="0" err="1">
                <a:ea typeface="MS PGothic" charset="0"/>
                <a:cs typeface="MS PGothic" charset="0"/>
              </a:rPr>
              <a:t>got</a:t>
            </a:r>
            <a:r>
              <a:rPr lang="fr-BE" dirty="0">
                <a:ea typeface="MS PGothic" charset="0"/>
                <a:cs typeface="MS PGothic" charset="0"/>
              </a:rPr>
              <a:t> </a:t>
            </a:r>
            <a:r>
              <a:rPr lang="fr-BE" dirty="0" err="1">
                <a:ea typeface="MS PGothic" charset="0"/>
                <a:cs typeface="MS PGothic" charset="0"/>
              </a:rPr>
              <a:t>diluted</a:t>
            </a:r>
            <a:r>
              <a:rPr lang="fr-BE" dirty="0">
                <a:ea typeface="MS PGothic" charset="0"/>
                <a:cs typeface="MS PGothic" charset="0"/>
              </a:rPr>
              <a:t>. </a:t>
            </a:r>
          </a:p>
          <a:p>
            <a:endParaRPr lang="fr-BE" dirty="0">
              <a:ea typeface="MS PGothic" charset="0"/>
              <a:cs typeface="MS PGothic" charset="0"/>
            </a:endParaRPr>
          </a:p>
          <a:p>
            <a:r>
              <a:rPr lang="fr-BE" dirty="0">
                <a:ea typeface="MS PGothic" charset="0"/>
                <a:cs typeface="MS PGothic" charset="0"/>
              </a:rPr>
              <a:t>Corruption vs </a:t>
            </a:r>
            <a:r>
              <a:rPr lang="fr-BE" dirty="0" err="1">
                <a:ea typeface="MS PGothic" charset="0"/>
                <a:cs typeface="MS PGothic" charset="0"/>
              </a:rPr>
              <a:t>Fraud</a:t>
            </a:r>
            <a:endParaRPr lang="fr-BE" dirty="0">
              <a:ea typeface="MS PGothic" charset="0"/>
              <a:cs typeface="MS PGothic" charset="0"/>
            </a:endParaRPr>
          </a:p>
          <a:p>
            <a:r>
              <a:rPr lang="fr-BE" dirty="0" err="1">
                <a:ea typeface="MS PGothic" charset="0"/>
                <a:cs typeface="MS PGothic" charset="0"/>
              </a:rPr>
              <a:t>Fraud</a:t>
            </a:r>
            <a:r>
              <a:rPr lang="fr-BE" dirty="0">
                <a:ea typeface="MS PGothic" charset="0"/>
                <a:cs typeface="MS PGothic" charset="0"/>
              </a:rPr>
              <a:t>: - </a:t>
            </a:r>
            <a:r>
              <a:rPr lang="fr-BE" dirty="0" err="1">
                <a:ea typeface="MS PGothic" charset="0"/>
                <a:cs typeface="MS PGothic" charset="0"/>
              </a:rPr>
              <a:t>within</a:t>
            </a:r>
            <a:r>
              <a:rPr lang="fr-BE" dirty="0">
                <a:ea typeface="MS PGothic" charset="0"/>
                <a:cs typeface="MS PGothic" charset="0"/>
              </a:rPr>
              <a:t> the PFM system</a:t>
            </a:r>
          </a:p>
          <a:p>
            <a:r>
              <a:rPr lang="fr-BE" dirty="0">
                <a:ea typeface="MS PGothic" charset="0"/>
                <a:cs typeface="MS PGothic" charset="0"/>
              </a:rPr>
              <a:t>Corruption: </a:t>
            </a:r>
            <a:r>
              <a:rPr lang="fr-BE" dirty="0" err="1">
                <a:ea typeface="MS PGothic" charset="0"/>
                <a:cs typeface="MS PGothic" charset="0"/>
              </a:rPr>
              <a:t>outside</a:t>
            </a:r>
            <a:r>
              <a:rPr lang="fr-BE" dirty="0">
                <a:ea typeface="MS PGothic" charset="0"/>
                <a:cs typeface="MS PGothic" charset="0"/>
              </a:rPr>
              <a:t> the PFM system</a:t>
            </a:r>
          </a:p>
          <a:p>
            <a:endParaRPr lang="fr-BE" dirty="0">
              <a:ea typeface="MS PGothic" charset="0"/>
              <a:cs typeface="MS PGothic" charset="0"/>
            </a:endParaRPr>
          </a:p>
          <a:p>
            <a:endParaRPr lang="fr-BE" dirty="0">
              <a:ea typeface="MS PGothic" charset="0"/>
              <a:cs typeface="MS PGothic" charset="0"/>
            </a:endParaRPr>
          </a:p>
        </p:txBody>
      </p:sp>
      <p:sp>
        <p:nvSpPr>
          <p:cNvPr id="31747"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59DB0E34-C2CE-AA47-B3F7-8FDD0451BB58}" type="slidenum">
              <a:rPr lang="en-GB">
                <a:solidFill>
                  <a:schemeClr val="tx1"/>
                </a:solidFill>
                <a:latin typeface="Arial" charset="0"/>
              </a:rPr>
              <a:pPr eaLnBrk="1" hangingPunct="1"/>
              <a:t>180</a:t>
            </a:fld>
            <a:endParaRPr lang="en-GB">
              <a:solidFill>
                <a:schemeClr val="tx1"/>
              </a:solidFill>
              <a:latin typeface="Arial" charset="0"/>
            </a:endParaRPr>
          </a:p>
        </p:txBody>
      </p:sp>
    </p:spTree>
    <p:extLst>
      <p:ext uri="{BB962C8B-B14F-4D97-AF65-F5344CB8AC3E}">
        <p14:creationId xmlns:p14="http://schemas.microsoft.com/office/powerpoint/2010/main" val="341842109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BE" dirty="0">
                <a:ea typeface="MS PGothic" charset="0"/>
                <a:cs typeface="MS PGothic" charset="0"/>
              </a:rPr>
              <a:t> </a:t>
            </a:r>
            <a:r>
              <a:rPr lang="fr-BE" dirty="0" err="1">
                <a:ea typeface="MS PGothic" charset="0"/>
                <a:cs typeface="MS PGothic" charset="0"/>
              </a:rPr>
              <a:t>We</a:t>
            </a:r>
            <a:r>
              <a:rPr lang="fr-BE" dirty="0">
                <a:ea typeface="MS PGothic" charset="0"/>
                <a:cs typeface="MS PGothic" charset="0"/>
              </a:rPr>
              <a:t> have to </a:t>
            </a:r>
            <a:r>
              <a:rPr lang="fr-BE" dirty="0" err="1">
                <a:ea typeface="MS PGothic" charset="0"/>
                <a:cs typeface="MS PGothic" charset="0"/>
              </a:rPr>
              <a:t>work</a:t>
            </a:r>
            <a:r>
              <a:rPr lang="fr-BE" dirty="0">
                <a:ea typeface="MS PGothic" charset="0"/>
                <a:cs typeface="MS PGothic" charset="0"/>
              </a:rPr>
              <a:t> </a:t>
            </a:r>
            <a:r>
              <a:rPr lang="fr-BE" dirty="0" err="1">
                <a:ea typeface="MS PGothic" charset="0"/>
                <a:cs typeface="MS PGothic" charset="0"/>
              </a:rPr>
              <a:t>with</a:t>
            </a:r>
            <a:r>
              <a:rPr lang="fr-BE" dirty="0">
                <a:ea typeface="MS PGothic" charset="0"/>
                <a:cs typeface="MS PGothic" charset="0"/>
              </a:rPr>
              <a:t> and </a:t>
            </a:r>
            <a:r>
              <a:rPr lang="fr-BE" dirty="0" err="1">
                <a:ea typeface="MS PGothic" charset="0"/>
                <a:cs typeface="MS PGothic" charset="0"/>
              </a:rPr>
              <a:t>within</a:t>
            </a:r>
            <a:r>
              <a:rPr lang="fr-BE" dirty="0">
                <a:ea typeface="MS PGothic" charset="0"/>
                <a:cs typeface="MS PGothic" charset="0"/>
              </a:rPr>
              <a:t> the </a:t>
            </a:r>
            <a:r>
              <a:rPr lang="fr-BE" dirty="0" err="1">
                <a:ea typeface="MS PGothic" charset="0"/>
                <a:cs typeface="MS PGothic" charset="0"/>
              </a:rPr>
              <a:t>constraints</a:t>
            </a:r>
            <a:r>
              <a:rPr lang="fr-BE" dirty="0">
                <a:ea typeface="MS PGothic" charset="0"/>
                <a:cs typeface="MS PGothic" charset="0"/>
              </a:rPr>
              <a:t>. </a:t>
            </a:r>
          </a:p>
          <a:p>
            <a:endParaRPr lang="fr-BE" dirty="0">
              <a:ea typeface="MS PGothic" charset="0"/>
              <a:cs typeface="MS PGothic" charset="0"/>
            </a:endParaRPr>
          </a:p>
        </p:txBody>
      </p:sp>
      <p:sp>
        <p:nvSpPr>
          <p:cNvPr id="23555"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A72ED979-C780-3743-B5BC-C5E3A472ABA0}" type="slidenum">
              <a:rPr lang="en-GB">
                <a:solidFill>
                  <a:schemeClr val="tx1"/>
                </a:solidFill>
                <a:latin typeface="Arial" charset="0"/>
              </a:rPr>
              <a:pPr eaLnBrk="1" hangingPunct="1"/>
              <a:t>181</a:t>
            </a:fld>
            <a:endParaRPr lang="en-GB">
              <a:solidFill>
                <a:schemeClr val="tx1"/>
              </a:solidFill>
              <a:latin typeface="Arial" charset="0"/>
            </a:endParaRPr>
          </a:p>
        </p:txBody>
      </p:sp>
    </p:spTree>
    <p:extLst>
      <p:ext uri="{BB962C8B-B14F-4D97-AF65-F5344CB8AC3E}">
        <p14:creationId xmlns:p14="http://schemas.microsoft.com/office/powerpoint/2010/main" val="55584987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BE" dirty="0">
                <a:ea typeface="MS PGothic" charset="0"/>
                <a:cs typeface="MS PGothic" charset="0"/>
              </a:rPr>
              <a:t>Complications: </a:t>
            </a:r>
          </a:p>
          <a:p>
            <a:r>
              <a:rPr lang="fr-BE" dirty="0">
                <a:ea typeface="MS PGothic" charset="0"/>
                <a:cs typeface="MS PGothic" charset="0"/>
              </a:rPr>
              <a:t>- Reform programme time frame </a:t>
            </a:r>
            <a:r>
              <a:rPr lang="fr-BE" dirty="0" err="1">
                <a:ea typeface="MS PGothic" charset="0"/>
                <a:cs typeface="MS PGothic" charset="0"/>
              </a:rPr>
              <a:t>might</a:t>
            </a:r>
            <a:r>
              <a:rPr lang="fr-BE" dirty="0">
                <a:ea typeface="MS PGothic" charset="0"/>
                <a:cs typeface="MS PGothic" charset="0"/>
              </a:rPr>
              <a:t> </a:t>
            </a:r>
            <a:r>
              <a:rPr lang="fr-BE" dirty="0" err="1">
                <a:ea typeface="MS PGothic" charset="0"/>
                <a:cs typeface="MS PGothic" charset="0"/>
              </a:rPr>
              <a:t>be</a:t>
            </a:r>
            <a:r>
              <a:rPr lang="fr-BE" dirty="0">
                <a:ea typeface="MS PGothic" charset="0"/>
                <a:cs typeface="MS PGothic" charset="0"/>
              </a:rPr>
              <a:t> longer (e.g. 7 </a:t>
            </a:r>
            <a:r>
              <a:rPr lang="fr-BE" dirty="0" err="1">
                <a:ea typeface="MS PGothic" charset="0"/>
                <a:cs typeface="MS PGothic" charset="0"/>
              </a:rPr>
              <a:t>years</a:t>
            </a:r>
            <a:r>
              <a:rPr lang="fr-BE" dirty="0">
                <a:ea typeface="MS PGothic" charset="0"/>
                <a:cs typeface="MS PGothic" charset="0"/>
              </a:rPr>
              <a:t>) </a:t>
            </a:r>
            <a:r>
              <a:rPr lang="fr-BE" dirty="0" err="1">
                <a:ea typeface="MS PGothic" charset="0"/>
                <a:cs typeface="MS PGothic" charset="0"/>
              </a:rPr>
              <a:t>than</a:t>
            </a:r>
            <a:r>
              <a:rPr lang="fr-BE" dirty="0">
                <a:ea typeface="MS PGothic" charset="0"/>
                <a:cs typeface="MS PGothic" charset="0"/>
              </a:rPr>
              <a:t> for budget support programme (3 </a:t>
            </a:r>
            <a:r>
              <a:rPr lang="fr-BE" dirty="0" err="1">
                <a:ea typeface="MS PGothic" charset="0"/>
                <a:cs typeface="MS PGothic" charset="0"/>
              </a:rPr>
              <a:t>yrs</a:t>
            </a:r>
            <a:r>
              <a:rPr lang="fr-BE" dirty="0">
                <a:ea typeface="MS PGothic" charset="0"/>
                <a:cs typeface="MS PGothic" charset="0"/>
              </a:rPr>
              <a:t>). </a:t>
            </a:r>
          </a:p>
          <a:p>
            <a:pPr marL="171450" indent="-171450">
              <a:buFontTx/>
              <a:buChar char="-"/>
            </a:pPr>
            <a:r>
              <a:rPr lang="fr-BE" dirty="0" err="1">
                <a:ea typeface="MS PGothic" charset="0"/>
                <a:cs typeface="MS PGothic" charset="0"/>
              </a:rPr>
              <a:t>Donors</a:t>
            </a:r>
            <a:r>
              <a:rPr lang="fr-BE" dirty="0">
                <a:ea typeface="MS PGothic" charset="0"/>
                <a:cs typeface="MS PGothic" charset="0"/>
              </a:rPr>
              <a:t> have </a:t>
            </a:r>
            <a:r>
              <a:rPr lang="fr-BE" dirty="0" err="1">
                <a:ea typeface="MS PGothic" charset="0"/>
                <a:cs typeface="MS PGothic" charset="0"/>
              </a:rPr>
              <a:t>different</a:t>
            </a:r>
            <a:r>
              <a:rPr lang="fr-BE" dirty="0">
                <a:ea typeface="MS PGothic" charset="0"/>
                <a:cs typeface="MS PGothic" charset="0"/>
              </a:rPr>
              <a:t> cycles for </a:t>
            </a:r>
            <a:r>
              <a:rPr lang="fr-BE" dirty="0" err="1">
                <a:ea typeface="MS PGothic" charset="0"/>
                <a:cs typeface="MS PGothic" charset="0"/>
              </a:rPr>
              <a:t>funding</a:t>
            </a:r>
            <a:r>
              <a:rPr lang="fr-BE" dirty="0">
                <a:ea typeface="MS PGothic" charset="0"/>
                <a:cs typeface="MS PGothic" charset="0"/>
              </a:rPr>
              <a:t>. </a:t>
            </a:r>
          </a:p>
          <a:p>
            <a:pPr marL="171450" indent="-171450">
              <a:buFontTx/>
              <a:buChar char="-"/>
            </a:pPr>
            <a:endParaRPr lang="fr-BE" dirty="0">
              <a:ea typeface="MS PGothic" charset="0"/>
              <a:cs typeface="MS PGothic" charset="0"/>
            </a:endParaRPr>
          </a:p>
        </p:txBody>
      </p:sp>
      <p:sp>
        <p:nvSpPr>
          <p:cNvPr id="23555"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A72ED979-C780-3743-B5BC-C5E3A472ABA0}" type="slidenum">
              <a:rPr lang="en-GB">
                <a:solidFill>
                  <a:schemeClr val="tx1"/>
                </a:solidFill>
                <a:latin typeface="Arial" charset="0"/>
              </a:rPr>
              <a:pPr eaLnBrk="1" hangingPunct="1"/>
              <a:t>182</a:t>
            </a:fld>
            <a:endParaRPr lang="en-GB">
              <a:solidFill>
                <a:schemeClr val="tx1"/>
              </a:solidFill>
              <a:latin typeface="Arial" charset="0"/>
            </a:endParaRPr>
          </a:p>
        </p:txBody>
      </p:sp>
    </p:spTree>
    <p:extLst>
      <p:ext uri="{BB962C8B-B14F-4D97-AF65-F5344CB8AC3E}">
        <p14:creationId xmlns:p14="http://schemas.microsoft.com/office/powerpoint/2010/main" val="413906529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 typeface="Arial" panose="020B0604020202020204" pitchFamily="34" charset="0"/>
              <a:buChar char="•"/>
            </a:pPr>
            <a:r>
              <a:rPr lang="fr-BE" sz="1200" kern="1200" dirty="0">
                <a:solidFill>
                  <a:schemeClr val="tx1"/>
                </a:solidFill>
                <a:latin typeface="+mn-lt"/>
                <a:ea typeface="MS PGothic" charset="0"/>
                <a:cs typeface="MS PGothic" charset="0"/>
              </a:rPr>
              <a:t>Self-</a:t>
            </a:r>
            <a:r>
              <a:rPr lang="fr-BE" sz="1200" kern="1200" dirty="0" err="1">
                <a:solidFill>
                  <a:schemeClr val="tx1"/>
                </a:solidFill>
                <a:latin typeface="+mn-lt"/>
                <a:ea typeface="MS PGothic" charset="0"/>
                <a:cs typeface="MS PGothic" charset="0"/>
              </a:rPr>
              <a:t>interest</a:t>
            </a:r>
            <a:r>
              <a:rPr lang="fr-BE" sz="1200" kern="1200" dirty="0">
                <a:solidFill>
                  <a:schemeClr val="tx1"/>
                </a:solidFill>
                <a:latin typeface="+mn-lt"/>
                <a:ea typeface="MS PGothic" charset="0"/>
                <a:cs typeface="MS PGothic" charset="0"/>
              </a:rPr>
              <a:t>: can </a:t>
            </a:r>
            <a:r>
              <a:rPr lang="fr-BE" sz="1200" kern="1200" dirty="0" err="1">
                <a:solidFill>
                  <a:schemeClr val="tx1"/>
                </a:solidFill>
                <a:latin typeface="+mn-lt"/>
                <a:ea typeface="MS PGothic" charset="0"/>
                <a:cs typeface="MS PGothic" charset="0"/>
              </a:rPr>
              <a:t>be</a:t>
            </a:r>
            <a:r>
              <a:rPr lang="fr-BE" sz="1200" kern="1200" dirty="0">
                <a:solidFill>
                  <a:schemeClr val="tx1"/>
                </a:solidFill>
                <a:latin typeface="+mn-lt"/>
                <a:ea typeface="MS PGothic" charset="0"/>
                <a:cs typeface="MS PGothic" charset="0"/>
              </a:rPr>
              <a:t> </a:t>
            </a:r>
            <a:r>
              <a:rPr lang="fr-BE" sz="1200" kern="1200" dirty="0" err="1">
                <a:solidFill>
                  <a:schemeClr val="tx1"/>
                </a:solidFill>
                <a:latin typeface="+mn-lt"/>
                <a:ea typeface="MS PGothic" charset="0"/>
                <a:cs typeface="MS PGothic" charset="0"/>
              </a:rPr>
              <a:t>solved</a:t>
            </a:r>
            <a:r>
              <a:rPr lang="fr-BE" sz="1200" kern="1200" dirty="0">
                <a:solidFill>
                  <a:schemeClr val="tx1"/>
                </a:solidFill>
                <a:latin typeface="+mn-lt"/>
                <a:ea typeface="MS PGothic" charset="0"/>
                <a:cs typeface="MS PGothic" charset="0"/>
              </a:rPr>
              <a:t> by promotion. </a:t>
            </a:r>
          </a:p>
          <a:p>
            <a:pPr marL="171450" indent="-171450">
              <a:buFont typeface="Arial" panose="020B0604020202020204" pitchFamily="34" charset="0"/>
              <a:buChar char="•"/>
            </a:pPr>
            <a:endParaRPr lang="fr-BE" sz="1200" kern="1200" dirty="0">
              <a:solidFill>
                <a:schemeClr val="tx1"/>
              </a:solidFill>
              <a:latin typeface="+mn-lt"/>
              <a:ea typeface="MS PGothic" charset="0"/>
              <a:cs typeface="MS PGothic" charset="0"/>
            </a:endParaRPr>
          </a:p>
          <a:p>
            <a:pPr marL="171450" indent="-171450">
              <a:buFont typeface="Arial" panose="020B0604020202020204" pitchFamily="34" charset="0"/>
              <a:buChar char="•"/>
            </a:pPr>
            <a:r>
              <a:rPr lang="fr-BE" sz="1200" kern="1200" dirty="0">
                <a:solidFill>
                  <a:schemeClr val="tx1"/>
                </a:solidFill>
                <a:latin typeface="+mn-lt"/>
                <a:ea typeface="MS PGothic" charset="0"/>
                <a:cs typeface="MS PGothic" charset="0"/>
              </a:rPr>
              <a:t>Fear of </a:t>
            </a:r>
            <a:r>
              <a:rPr lang="fr-BE" sz="1200" kern="1200" dirty="0" err="1">
                <a:solidFill>
                  <a:schemeClr val="tx1"/>
                </a:solidFill>
                <a:latin typeface="+mn-lt"/>
                <a:ea typeface="MS PGothic" charset="0"/>
                <a:cs typeface="MS PGothic" charset="0"/>
              </a:rPr>
              <a:t>unknown</a:t>
            </a:r>
            <a:r>
              <a:rPr lang="fr-BE" sz="1200" kern="1200" dirty="0">
                <a:solidFill>
                  <a:schemeClr val="tx1"/>
                </a:solidFill>
                <a:latin typeface="+mn-lt"/>
                <a:ea typeface="MS PGothic" charset="0"/>
                <a:cs typeface="MS PGothic" charset="0"/>
              </a:rPr>
              <a:t> </a:t>
            </a:r>
            <a:r>
              <a:rPr lang="fr-BE" sz="1200" kern="1200" dirty="0" err="1">
                <a:solidFill>
                  <a:schemeClr val="tx1"/>
                </a:solidFill>
                <a:latin typeface="+mn-lt"/>
                <a:ea typeface="MS PGothic" charset="0"/>
                <a:cs typeface="MS PGothic" charset="0"/>
              </a:rPr>
              <a:t>requires</a:t>
            </a:r>
            <a:r>
              <a:rPr lang="fr-BE" sz="1200" kern="1200" dirty="0">
                <a:solidFill>
                  <a:schemeClr val="tx1"/>
                </a:solidFill>
                <a:latin typeface="+mn-lt"/>
                <a:ea typeface="MS PGothic" charset="0"/>
                <a:cs typeface="MS PGothic" charset="0"/>
              </a:rPr>
              <a:t> </a:t>
            </a:r>
            <a:r>
              <a:rPr lang="fr-BE" sz="1200" kern="1200" dirty="0" err="1">
                <a:solidFill>
                  <a:schemeClr val="tx1"/>
                </a:solidFill>
                <a:latin typeface="+mn-lt"/>
                <a:ea typeface="MS PGothic" charset="0"/>
                <a:cs typeface="MS PGothic" charset="0"/>
              </a:rPr>
              <a:t>education</a:t>
            </a:r>
            <a:r>
              <a:rPr lang="fr-BE" sz="1200" kern="1200" dirty="0">
                <a:solidFill>
                  <a:schemeClr val="tx1"/>
                </a:solidFill>
                <a:latin typeface="+mn-lt"/>
                <a:ea typeface="MS PGothic" charset="0"/>
                <a:cs typeface="MS PGothic" charset="0"/>
              </a:rPr>
              <a:t> process and a communication </a:t>
            </a:r>
            <a:r>
              <a:rPr lang="fr-BE" sz="1200" kern="1200" dirty="0" err="1">
                <a:solidFill>
                  <a:schemeClr val="tx1"/>
                </a:solidFill>
                <a:latin typeface="+mn-lt"/>
                <a:ea typeface="MS PGothic" charset="0"/>
                <a:cs typeface="MS PGothic" charset="0"/>
              </a:rPr>
              <a:t>policy</a:t>
            </a:r>
            <a:r>
              <a:rPr lang="fr-BE" sz="1200" kern="1200" dirty="0">
                <a:solidFill>
                  <a:schemeClr val="tx1"/>
                </a:solidFill>
                <a:latin typeface="+mn-lt"/>
                <a:ea typeface="MS PGothic" charset="0"/>
                <a:cs typeface="MS PGothic" charset="0"/>
              </a:rPr>
              <a:t>.</a:t>
            </a:r>
          </a:p>
          <a:p>
            <a:pPr marL="171450" indent="-171450">
              <a:buFont typeface="Arial" panose="020B0604020202020204" pitchFamily="34" charset="0"/>
              <a:buChar char="•"/>
            </a:pPr>
            <a:endParaRPr lang="fr-BE" sz="1200" kern="1200" dirty="0">
              <a:solidFill>
                <a:schemeClr val="tx1"/>
              </a:solidFill>
              <a:latin typeface="+mn-lt"/>
              <a:ea typeface="MS PGothic" charset="0"/>
              <a:cs typeface="MS PGothic"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nl-NL" sz="1200" kern="1200" dirty="0">
                <a:solidFill>
                  <a:schemeClr val="tx1"/>
                </a:solidFill>
                <a:latin typeface="+mn-lt"/>
                <a:ea typeface="MS PGothic" charset="0"/>
              </a:rPr>
              <a:t>Conscientious objection or differing perceptions: most difficult to deal with, because more info will not help. The ultimate solution might be to remove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nl-NL" sz="1200" dirty="0"/>
              <a:t>Suspicion: accepting, but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nl-NL" sz="1200" dirty="0"/>
              <a:t>Conservatism: &lt;&gt; objecting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BE" dirty="0">
              <a:ea typeface="MS PGothic" charset="0"/>
              <a:cs typeface="MS PGothic"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ea typeface="MS PGothic" charset="0"/>
                <a:cs typeface="MS PGothic" charset="0"/>
              </a:rPr>
              <a:t>Always winners and losers in a </a:t>
            </a:r>
            <a:r>
              <a:rPr lang="fr-BE" dirty="0" err="1">
                <a:ea typeface="MS PGothic" charset="0"/>
                <a:cs typeface="MS PGothic" charset="0"/>
              </a:rPr>
              <a:t>reform</a:t>
            </a:r>
            <a:r>
              <a:rPr lang="fr-BE" dirty="0">
                <a:ea typeface="MS PGothic" charset="0"/>
                <a:cs typeface="MS PGothic" charset="0"/>
              </a:rPr>
              <a:t> process. </a:t>
            </a:r>
          </a:p>
          <a:p>
            <a:endParaRPr lang="fr-BE" dirty="0">
              <a:ea typeface="MS PGothic" charset="0"/>
              <a:cs typeface="MS PGothic" charset="0"/>
            </a:endParaRPr>
          </a:p>
        </p:txBody>
      </p:sp>
      <p:sp>
        <p:nvSpPr>
          <p:cNvPr id="23555"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A72ED979-C780-3743-B5BC-C5E3A472ABA0}" type="slidenum">
              <a:rPr lang="en-GB">
                <a:solidFill>
                  <a:schemeClr val="tx1"/>
                </a:solidFill>
                <a:latin typeface="Arial" charset="0"/>
              </a:rPr>
              <a:pPr eaLnBrk="1" hangingPunct="1"/>
              <a:t>183</a:t>
            </a:fld>
            <a:endParaRPr lang="en-GB">
              <a:solidFill>
                <a:schemeClr val="tx1"/>
              </a:solidFill>
              <a:latin typeface="Arial" charset="0"/>
            </a:endParaRPr>
          </a:p>
        </p:txBody>
      </p:sp>
    </p:spTree>
    <p:extLst>
      <p:ext uri="{BB962C8B-B14F-4D97-AF65-F5344CB8AC3E}">
        <p14:creationId xmlns:p14="http://schemas.microsoft.com/office/powerpoint/2010/main" val="916785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 Value </a:t>
            </a:r>
            <a:r>
              <a:rPr lang="nl-NL" dirty="0" err="1"/>
              <a:t>for</a:t>
            </a:r>
            <a:r>
              <a:rPr lang="nl-NL" dirty="0"/>
              <a:t> money = </a:t>
            </a:r>
            <a:r>
              <a:rPr lang="nl-NL" dirty="0" err="1"/>
              <a:t>operational</a:t>
            </a:r>
            <a:r>
              <a:rPr lang="nl-NL" dirty="0"/>
              <a:t> efficiency</a:t>
            </a:r>
          </a:p>
          <a:p>
            <a:endParaRPr lang="nl-NL" dirty="0"/>
          </a:p>
          <a:p>
            <a:r>
              <a:rPr lang="nl-NL" dirty="0" err="1"/>
              <a:t>Explain</a:t>
            </a:r>
            <a:r>
              <a:rPr lang="nl-NL" dirty="0"/>
              <a:t> </a:t>
            </a:r>
            <a:r>
              <a:rPr lang="nl-NL" dirty="0" err="1"/>
              <a:t>the</a:t>
            </a:r>
            <a:r>
              <a:rPr lang="nl-NL" dirty="0"/>
              <a:t> budget </a:t>
            </a:r>
            <a:r>
              <a:rPr lang="nl-NL" dirty="0" err="1"/>
              <a:t>cycle</a:t>
            </a:r>
            <a:r>
              <a:rPr lang="nl-NL" dirty="0"/>
              <a:t> </a:t>
            </a:r>
            <a:r>
              <a:rPr lang="nl-NL" dirty="0" err="1"/>
              <a:t>and</a:t>
            </a:r>
            <a:r>
              <a:rPr lang="nl-NL" dirty="0"/>
              <a:t> </a:t>
            </a:r>
            <a:r>
              <a:rPr lang="nl-NL" dirty="0" err="1"/>
              <a:t>the</a:t>
            </a:r>
            <a:r>
              <a:rPr lang="nl-NL" dirty="0"/>
              <a:t> impact of </a:t>
            </a:r>
            <a:r>
              <a:rPr lang="nl-NL" dirty="0" err="1"/>
              <a:t>the</a:t>
            </a:r>
            <a:r>
              <a:rPr lang="nl-NL" dirty="0"/>
              <a:t> 3 </a:t>
            </a:r>
            <a:r>
              <a:rPr lang="nl-NL" dirty="0" err="1"/>
              <a:t>objectives</a:t>
            </a:r>
            <a:r>
              <a:rPr lang="nl-NL" dirty="0"/>
              <a:t> on </a:t>
            </a:r>
            <a:r>
              <a:rPr lang="nl-NL" dirty="0" err="1"/>
              <a:t>the</a:t>
            </a:r>
            <a:r>
              <a:rPr lang="nl-NL" dirty="0"/>
              <a:t> different </a:t>
            </a:r>
            <a:r>
              <a:rPr lang="nl-NL" dirty="0" err="1"/>
              <a:t>phases</a:t>
            </a:r>
            <a:r>
              <a:rPr lang="nl-NL" dirty="0"/>
              <a:t> of </a:t>
            </a:r>
            <a:r>
              <a:rPr lang="nl-NL" dirty="0" err="1"/>
              <a:t>this</a:t>
            </a:r>
            <a:r>
              <a:rPr lang="nl-NL" dirty="0"/>
              <a:t> </a:t>
            </a:r>
            <a:r>
              <a:rPr lang="nl-NL" dirty="0" err="1"/>
              <a:t>cycle</a:t>
            </a:r>
            <a:r>
              <a:rPr lang="nl-NL" dirty="0"/>
              <a:t>.</a:t>
            </a:r>
          </a:p>
          <a:p>
            <a:endParaRPr lang="nl-NL" dirty="0"/>
          </a:p>
          <a:p>
            <a:r>
              <a:rPr lang="nl-NL" dirty="0"/>
              <a:t>Budget </a:t>
            </a:r>
            <a:r>
              <a:rPr lang="nl-NL" dirty="0" err="1"/>
              <a:t>preparation</a:t>
            </a:r>
            <a:r>
              <a:rPr lang="nl-NL" dirty="0"/>
              <a:t>: 1 </a:t>
            </a:r>
            <a:r>
              <a:rPr lang="nl-NL" dirty="0" err="1"/>
              <a:t>and</a:t>
            </a:r>
            <a:r>
              <a:rPr lang="nl-NL" dirty="0"/>
              <a:t> 2</a:t>
            </a:r>
          </a:p>
          <a:p>
            <a:r>
              <a:rPr lang="nl-NL" dirty="0"/>
              <a:t>Budget </a:t>
            </a:r>
            <a:r>
              <a:rPr lang="nl-NL" dirty="0" err="1"/>
              <a:t>execution</a:t>
            </a:r>
            <a:r>
              <a:rPr lang="nl-NL" dirty="0"/>
              <a:t>: 1, 2 but </a:t>
            </a:r>
            <a:r>
              <a:rPr lang="nl-NL" dirty="0" err="1"/>
              <a:t>especially</a:t>
            </a:r>
            <a:r>
              <a:rPr lang="nl-NL" dirty="0"/>
              <a:t> 3</a:t>
            </a:r>
          </a:p>
          <a:p>
            <a:endParaRPr lang="nl-NL" dirty="0"/>
          </a:p>
        </p:txBody>
      </p:sp>
      <p:sp>
        <p:nvSpPr>
          <p:cNvPr id="4" name="Tijdelijke aanduiding voor voettekst 3"/>
          <p:cNvSpPr>
            <a:spLocks noGrp="1"/>
          </p:cNvSpPr>
          <p:nvPr>
            <p:ph type="ftr" sz="quarter" idx="10"/>
          </p:nvPr>
        </p:nvSpPr>
        <p:spPr/>
        <p:txBody>
          <a:bodyPr/>
          <a:lstStyle/>
          <a:p>
            <a:r>
              <a:rPr lang="nl-NL"/>
              <a:t>Public Expenditure Analysis and Management Course Zimbabwe 2014</a:t>
            </a:r>
          </a:p>
        </p:txBody>
      </p:sp>
      <p:sp>
        <p:nvSpPr>
          <p:cNvPr id="5" name="Tijdelijke aanduiding voor dianummer 4"/>
          <p:cNvSpPr>
            <a:spLocks noGrp="1"/>
          </p:cNvSpPr>
          <p:nvPr>
            <p:ph type="sldNum" sz="quarter" idx="11"/>
          </p:nvPr>
        </p:nvSpPr>
        <p:spPr/>
        <p:txBody>
          <a:bodyPr/>
          <a:lstStyle/>
          <a:p>
            <a:fld id="{CF26ABDF-5388-40C6-9D70-3DF15102356C}" type="slidenum">
              <a:rPr lang="nl-NL" smtClean="0"/>
              <a:pPr/>
              <a:t>18</a:t>
            </a:fld>
            <a:endParaRPr lang="nl-NL"/>
          </a:p>
        </p:txBody>
      </p:sp>
    </p:spTree>
    <p:extLst>
      <p:ext uri="{BB962C8B-B14F-4D97-AF65-F5344CB8AC3E}">
        <p14:creationId xmlns:p14="http://schemas.microsoft.com/office/powerpoint/2010/main" val="30400164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noTextEdit="1"/>
          </p:cNvSpPr>
          <p:nvPr>
            <p:ph type="sldImg"/>
          </p:nvPr>
        </p:nvSpPr>
        <p:spPr>
          <a:ln/>
        </p:spPr>
      </p:sp>
      <p:sp>
        <p:nvSpPr>
          <p:cNvPr id="33794"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BE" dirty="0">
                <a:ea typeface="MS PGothic" charset="0"/>
                <a:cs typeface="MS PGothic" charset="0"/>
              </a:rPr>
              <a:t>Be </a:t>
            </a:r>
            <a:r>
              <a:rPr lang="fr-BE" dirty="0" err="1">
                <a:ea typeface="MS PGothic" charset="0"/>
                <a:cs typeface="MS PGothic" charset="0"/>
              </a:rPr>
              <a:t>aware</a:t>
            </a:r>
            <a:r>
              <a:rPr lang="fr-BE" dirty="0">
                <a:ea typeface="MS PGothic" charset="0"/>
                <a:cs typeface="MS PGothic" charset="0"/>
              </a:rPr>
              <a:t>, the public and </a:t>
            </a:r>
            <a:r>
              <a:rPr lang="fr-BE" dirty="0" err="1">
                <a:ea typeface="MS PGothic" charset="0"/>
                <a:cs typeface="MS PGothic" charset="0"/>
              </a:rPr>
              <a:t>private</a:t>
            </a:r>
            <a:r>
              <a:rPr lang="fr-BE" dirty="0">
                <a:ea typeface="MS PGothic" charset="0"/>
                <a:cs typeface="MS PGothic" charset="0"/>
              </a:rPr>
              <a:t> </a:t>
            </a:r>
            <a:r>
              <a:rPr lang="fr-BE" dirty="0" err="1">
                <a:ea typeface="MS PGothic" charset="0"/>
                <a:cs typeface="MS PGothic" charset="0"/>
              </a:rPr>
              <a:t>sector</a:t>
            </a:r>
            <a:r>
              <a:rPr lang="fr-BE" dirty="0">
                <a:ea typeface="MS PGothic" charset="0"/>
                <a:cs typeface="MS PGothic" charset="0"/>
              </a:rPr>
              <a:t> (and </a:t>
            </a:r>
            <a:r>
              <a:rPr lang="fr-BE" dirty="0" err="1">
                <a:ea typeface="MS PGothic" charset="0"/>
                <a:cs typeface="MS PGothic" charset="0"/>
              </a:rPr>
              <a:t>broader</a:t>
            </a:r>
            <a:r>
              <a:rPr lang="fr-BE" dirty="0">
                <a:ea typeface="MS PGothic" charset="0"/>
                <a:cs typeface="MS PGothic" charset="0"/>
              </a:rPr>
              <a:t> society) </a:t>
            </a:r>
            <a:r>
              <a:rPr lang="fr-BE" dirty="0" err="1">
                <a:ea typeface="MS PGothic" charset="0"/>
                <a:cs typeface="MS PGothic" charset="0"/>
              </a:rPr>
              <a:t>don’t</a:t>
            </a:r>
            <a:r>
              <a:rPr lang="fr-BE" dirty="0">
                <a:ea typeface="MS PGothic" charset="0"/>
                <a:cs typeface="MS PGothic" charset="0"/>
              </a:rPr>
              <a:t> </a:t>
            </a:r>
            <a:r>
              <a:rPr lang="fr-BE" dirty="0" err="1">
                <a:ea typeface="MS PGothic" charset="0"/>
                <a:cs typeface="MS PGothic" charset="0"/>
              </a:rPr>
              <a:t>operate</a:t>
            </a:r>
            <a:r>
              <a:rPr lang="fr-BE" dirty="0">
                <a:ea typeface="MS PGothic" charset="0"/>
                <a:cs typeface="MS PGothic" charset="0"/>
              </a:rPr>
              <a:t> in isolation. </a:t>
            </a:r>
            <a:r>
              <a:rPr lang="fr-BE" dirty="0" err="1">
                <a:ea typeface="MS PGothic" charset="0"/>
                <a:cs typeface="MS PGothic" charset="0"/>
              </a:rPr>
              <a:t>Looking</a:t>
            </a:r>
            <a:r>
              <a:rPr lang="fr-BE" dirty="0">
                <a:ea typeface="MS PGothic" charset="0"/>
                <a:cs typeface="MS PGothic" charset="0"/>
              </a:rPr>
              <a:t> at the </a:t>
            </a:r>
            <a:r>
              <a:rPr lang="fr-BE" dirty="0" err="1">
                <a:ea typeface="MS PGothic" charset="0"/>
                <a:cs typeface="MS PGothic" charset="0"/>
              </a:rPr>
              <a:t>broader</a:t>
            </a:r>
            <a:r>
              <a:rPr lang="fr-BE" dirty="0">
                <a:ea typeface="MS PGothic" charset="0"/>
                <a:cs typeface="MS PGothic" charset="0"/>
              </a:rPr>
              <a:t> </a:t>
            </a:r>
            <a:r>
              <a:rPr lang="fr-BE" dirty="0" err="1">
                <a:ea typeface="MS PGothic" charset="0"/>
                <a:cs typeface="MS PGothic" charset="0"/>
              </a:rPr>
              <a:t>economy</a:t>
            </a:r>
            <a:r>
              <a:rPr lang="fr-BE" dirty="0">
                <a:ea typeface="MS PGothic" charset="0"/>
                <a:cs typeface="MS PGothic" charset="0"/>
              </a:rPr>
              <a:t>. </a:t>
            </a:r>
          </a:p>
          <a:p>
            <a:endParaRPr lang="fr-BE" dirty="0">
              <a:ea typeface="MS PGothic" charset="0"/>
              <a:cs typeface="MS PGothic" charset="0"/>
            </a:endParaRPr>
          </a:p>
          <a:p>
            <a:endParaRPr lang="fr-BE" dirty="0">
              <a:ea typeface="MS PGothic" charset="0"/>
              <a:cs typeface="MS PGothic" charset="0"/>
            </a:endParaRPr>
          </a:p>
        </p:txBody>
      </p:sp>
      <p:sp>
        <p:nvSpPr>
          <p:cNvPr id="33795"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1F897A8E-D897-264B-8387-BA664A9760B7}" type="slidenum">
              <a:rPr lang="en-GB">
                <a:solidFill>
                  <a:schemeClr val="tx1"/>
                </a:solidFill>
                <a:latin typeface="Arial" charset="0"/>
              </a:rPr>
              <a:pPr eaLnBrk="1" hangingPunct="1"/>
              <a:t>184</a:t>
            </a:fld>
            <a:endParaRPr lang="en-GB">
              <a:solidFill>
                <a:schemeClr val="tx1"/>
              </a:solidFill>
              <a:latin typeface="Arial" charset="0"/>
            </a:endParaRPr>
          </a:p>
        </p:txBody>
      </p:sp>
    </p:spTree>
    <p:extLst>
      <p:ext uri="{BB962C8B-B14F-4D97-AF65-F5344CB8AC3E}">
        <p14:creationId xmlns:p14="http://schemas.microsoft.com/office/powerpoint/2010/main" val="122305618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TextEdit="1"/>
          </p:cNvSpPr>
          <p:nvPr>
            <p:ph type="sldImg"/>
          </p:nvPr>
        </p:nvSpPr>
        <p:spPr>
          <a:ln/>
        </p:spPr>
      </p:sp>
      <p:sp>
        <p:nvSpPr>
          <p:cNvPr id="35842"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BE" dirty="0">
                <a:ea typeface="MS PGothic" charset="0"/>
                <a:cs typeface="MS PGothic" charset="0"/>
              </a:rPr>
              <a:t>Civil society can put pressure on the </a:t>
            </a:r>
            <a:r>
              <a:rPr lang="fr-BE" dirty="0" err="1">
                <a:ea typeface="MS PGothic" charset="0"/>
                <a:cs typeface="MS PGothic" charset="0"/>
              </a:rPr>
              <a:t>government</a:t>
            </a:r>
            <a:r>
              <a:rPr lang="fr-BE" dirty="0">
                <a:ea typeface="MS PGothic" charset="0"/>
                <a:cs typeface="MS PGothic" charset="0"/>
              </a:rPr>
              <a:t> but </a:t>
            </a:r>
            <a:r>
              <a:rPr lang="fr-BE" dirty="0" err="1">
                <a:ea typeface="MS PGothic" charset="0"/>
                <a:cs typeface="MS PGothic" charset="0"/>
              </a:rPr>
              <a:t>cannot</a:t>
            </a:r>
            <a:r>
              <a:rPr lang="fr-BE" dirty="0">
                <a:ea typeface="MS PGothic" charset="0"/>
                <a:cs typeface="MS PGothic" charset="0"/>
              </a:rPr>
              <a:t> force </a:t>
            </a:r>
            <a:r>
              <a:rPr lang="fr-BE" dirty="0" err="1">
                <a:ea typeface="MS PGothic" charset="0"/>
                <a:cs typeface="MS PGothic" charset="0"/>
              </a:rPr>
              <a:t>reform</a:t>
            </a:r>
            <a:r>
              <a:rPr lang="fr-BE" dirty="0">
                <a:ea typeface="MS PGothic" charset="0"/>
                <a:cs typeface="MS PGothic" charset="0"/>
              </a:rPr>
              <a:t>. </a:t>
            </a:r>
            <a:r>
              <a:rPr lang="fr-BE" dirty="0" err="1">
                <a:ea typeface="MS PGothic" charset="0"/>
                <a:cs typeface="MS PGothic" charset="0"/>
              </a:rPr>
              <a:t>Motivate</a:t>
            </a:r>
            <a:r>
              <a:rPr lang="fr-BE" dirty="0">
                <a:ea typeface="MS PGothic" charset="0"/>
                <a:cs typeface="MS PGothic" charset="0"/>
              </a:rPr>
              <a:t> and engage CS </a:t>
            </a:r>
            <a:r>
              <a:rPr lang="fr-BE" dirty="0" err="1">
                <a:ea typeface="MS PGothic" charset="0"/>
                <a:cs typeface="MS PGothic" charset="0"/>
              </a:rPr>
              <a:t>migth</a:t>
            </a:r>
            <a:r>
              <a:rPr lang="fr-BE" dirty="0">
                <a:ea typeface="MS PGothic" charset="0"/>
                <a:cs typeface="MS PGothic" charset="0"/>
              </a:rPr>
              <a:t> help. </a:t>
            </a:r>
          </a:p>
          <a:p>
            <a:endParaRPr lang="fr-BE" dirty="0">
              <a:ea typeface="MS PGothic" charset="0"/>
              <a:cs typeface="MS PGothic" charset="0"/>
            </a:endParaRPr>
          </a:p>
          <a:p>
            <a:r>
              <a:rPr lang="fr-BE" dirty="0">
                <a:ea typeface="MS PGothic" charset="0"/>
                <a:cs typeface="MS PGothic" charset="0"/>
              </a:rPr>
              <a:t>Corruption: </a:t>
            </a:r>
            <a:r>
              <a:rPr lang="fr-BE" dirty="0" err="1">
                <a:ea typeface="MS PGothic" charset="0"/>
                <a:cs typeface="MS PGothic" charset="0"/>
              </a:rPr>
              <a:t>many</a:t>
            </a:r>
            <a:r>
              <a:rPr lang="fr-BE" dirty="0">
                <a:ea typeface="MS PGothic" charset="0"/>
                <a:cs typeface="MS PGothic" charset="0"/>
              </a:rPr>
              <a:t> </a:t>
            </a:r>
            <a:r>
              <a:rPr lang="fr-BE" dirty="0" err="1">
                <a:ea typeface="MS PGothic" charset="0"/>
                <a:cs typeface="MS PGothic" charset="0"/>
              </a:rPr>
              <a:t>benefit</a:t>
            </a:r>
            <a:r>
              <a:rPr lang="fr-BE" dirty="0">
                <a:ea typeface="MS PGothic" charset="0"/>
                <a:cs typeface="MS PGothic" charset="0"/>
              </a:rPr>
              <a:t> </a:t>
            </a:r>
            <a:r>
              <a:rPr lang="fr-BE" dirty="0" err="1">
                <a:ea typeface="MS PGothic" charset="0"/>
                <a:cs typeface="MS PGothic" charset="0"/>
              </a:rPr>
              <a:t>from</a:t>
            </a:r>
            <a:r>
              <a:rPr lang="fr-BE" dirty="0">
                <a:ea typeface="MS PGothic" charset="0"/>
                <a:cs typeface="MS PGothic" charset="0"/>
              </a:rPr>
              <a:t> </a:t>
            </a:r>
            <a:r>
              <a:rPr lang="fr-BE" dirty="0" err="1">
                <a:ea typeface="MS PGothic" charset="0"/>
                <a:cs typeface="MS PGothic" charset="0"/>
              </a:rPr>
              <a:t>it</a:t>
            </a:r>
            <a:r>
              <a:rPr lang="fr-BE" dirty="0">
                <a:ea typeface="MS PGothic" charset="0"/>
                <a:cs typeface="MS PGothic" charset="0"/>
              </a:rPr>
              <a:t>. </a:t>
            </a:r>
          </a:p>
          <a:p>
            <a:endParaRPr lang="fr-BE" dirty="0">
              <a:ea typeface="MS PGothic" charset="0"/>
              <a:cs typeface="MS PGothic" charset="0"/>
            </a:endParaRPr>
          </a:p>
          <a:p>
            <a:r>
              <a:rPr lang="fr-BE" dirty="0" err="1">
                <a:ea typeface="MS PGothic" charset="0"/>
                <a:cs typeface="MS PGothic" charset="0"/>
              </a:rPr>
              <a:t>Macroeconomic</a:t>
            </a:r>
            <a:r>
              <a:rPr lang="fr-BE" dirty="0">
                <a:ea typeface="MS PGothic" charset="0"/>
                <a:cs typeface="MS PGothic" charset="0"/>
              </a:rPr>
              <a:t> </a:t>
            </a:r>
            <a:r>
              <a:rPr lang="fr-BE" dirty="0" err="1">
                <a:ea typeface="MS PGothic" charset="0"/>
                <a:cs typeface="MS PGothic" charset="0"/>
              </a:rPr>
              <a:t>stability</a:t>
            </a:r>
            <a:r>
              <a:rPr lang="fr-BE" dirty="0">
                <a:ea typeface="MS PGothic" charset="0"/>
                <a:cs typeface="MS PGothic" charset="0"/>
              </a:rPr>
              <a:t> and </a:t>
            </a:r>
            <a:r>
              <a:rPr lang="fr-BE" dirty="0" err="1">
                <a:ea typeface="MS PGothic" charset="0"/>
                <a:cs typeface="MS PGothic" charset="0"/>
              </a:rPr>
              <a:t>economic</a:t>
            </a:r>
            <a:r>
              <a:rPr lang="fr-BE" dirty="0">
                <a:ea typeface="MS PGothic" charset="0"/>
                <a:cs typeface="MS PGothic" charset="0"/>
              </a:rPr>
              <a:t> </a:t>
            </a:r>
            <a:r>
              <a:rPr lang="fr-BE" dirty="0" err="1">
                <a:ea typeface="MS PGothic" charset="0"/>
                <a:cs typeface="MS PGothic" charset="0"/>
              </a:rPr>
              <a:t>growth</a:t>
            </a:r>
            <a:r>
              <a:rPr lang="fr-BE" dirty="0">
                <a:ea typeface="MS PGothic" charset="0"/>
                <a:cs typeface="MS PGothic" charset="0"/>
              </a:rPr>
              <a:t> more </a:t>
            </a:r>
            <a:r>
              <a:rPr lang="fr-BE" dirty="0" err="1">
                <a:ea typeface="MS PGothic" charset="0"/>
                <a:cs typeface="MS PGothic" charset="0"/>
              </a:rPr>
              <a:t>difficult</a:t>
            </a:r>
            <a:r>
              <a:rPr lang="fr-BE" dirty="0">
                <a:ea typeface="MS PGothic" charset="0"/>
                <a:cs typeface="MS PGothic" charset="0"/>
              </a:rPr>
              <a:t> post </a:t>
            </a:r>
            <a:r>
              <a:rPr lang="fr-BE" dirty="0" err="1">
                <a:ea typeface="MS PGothic" charset="0"/>
                <a:cs typeface="MS PGothic" charset="0"/>
              </a:rPr>
              <a:t>Covid</a:t>
            </a:r>
            <a:endParaRPr lang="fr-BE" dirty="0">
              <a:ea typeface="MS PGothic" charset="0"/>
              <a:cs typeface="MS PGothic" charset="0"/>
            </a:endParaRPr>
          </a:p>
          <a:p>
            <a:endParaRPr lang="fr-BE" dirty="0">
              <a:ea typeface="MS PGothic" charset="0"/>
              <a:cs typeface="MS PGothic" charset="0"/>
            </a:endParaRPr>
          </a:p>
          <a:p>
            <a:endParaRPr lang="fr-BE" dirty="0">
              <a:ea typeface="MS PGothic" charset="0"/>
              <a:cs typeface="MS PGothic"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ea typeface="+mn-ea"/>
              </a:rPr>
              <a:t>Have other major reforms been carried out? Esp. civil service reform. </a:t>
            </a:r>
          </a:p>
          <a:p>
            <a:endParaRPr lang="fr-BE" dirty="0">
              <a:ea typeface="MS PGothic" charset="0"/>
              <a:cs typeface="MS PGothic" charset="0"/>
            </a:endParaRPr>
          </a:p>
          <a:p>
            <a:endParaRPr lang="fr-BE" dirty="0">
              <a:ea typeface="MS PGothic" charset="0"/>
              <a:cs typeface="MS PGothic" charset="0"/>
            </a:endParaRPr>
          </a:p>
          <a:p>
            <a:r>
              <a:rPr lang="fr-BE" dirty="0">
                <a:ea typeface="MS PGothic" charset="0"/>
                <a:cs typeface="MS PGothic" charset="0"/>
              </a:rPr>
              <a:t>Last </a:t>
            </a:r>
            <a:r>
              <a:rPr lang="fr-BE" dirty="0" err="1">
                <a:ea typeface="MS PGothic" charset="0"/>
                <a:cs typeface="MS PGothic" charset="0"/>
              </a:rPr>
              <a:t>bullet</a:t>
            </a:r>
            <a:r>
              <a:rPr lang="fr-BE" dirty="0">
                <a:ea typeface="MS PGothic" charset="0"/>
                <a:cs typeface="MS PGothic" charset="0"/>
              </a:rPr>
              <a:t>: </a:t>
            </a:r>
            <a:r>
              <a:rPr lang="fr-BE" dirty="0" err="1">
                <a:ea typeface="MS PGothic" charset="0"/>
                <a:cs typeface="MS PGothic" charset="0"/>
              </a:rPr>
              <a:t>retention</a:t>
            </a:r>
            <a:r>
              <a:rPr lang="fr-BE" dirty="0">
                <a:ea typeface="MS PGothic" charset="0"/>
                <a:cs typeface="MS PGothic" charset="0"/>
              </a:rPr>
              <a:t> of </a:t>
            </a:r>
            <a:r>
              <a:rPr lang="fr-BE" dirty="0" err="1">
                <a:ea typeface="MS PGothic" charset="0"/>
                <a:cs typeface="MS PGothic" charset="0"/>
              </a:rPr>
              <a:t>skills</a:t>
            </a:r>
            <a:r>
              <a:rPr lang="fr-BE" dirty="0">
                <a:ea typeface="MS PGothic" charset="0"/>
                <a:cs typeface="MS PGothic" charset="0"/>
              </a:rPr>
              <a:t> </a:t>
            </a:r>
            <a:r>
              <a:rPr lang="fr-BE" dirty="0" err="1">
                <a:ea typeface="MS PGothic" charset="0"/>
                <a:cs typeface="MS PGothic" charset="0"/>
              </a:rPr>
              <a:t>is</a:t>
            </a:r>
            <a:r>
              <a:rPr lang="fr-BE" dirty="0">
                <a:ea typeface="MS PGothic" charset="0"/>
                <a:cs typeface="MS PGothic" charset="0"/>
              </a:rPr>
              <a:t> key. </a:t>
            </a:r>
            <a:r>
              <a:rPr lang="fr-BE" dirty="0" err="1">
                <a:ea typeface="MS PGothic" charset="0"/>
                <a:cs typeface="MS PGothic" charset="0"/>
              </a:rPr>
              <a:t>special</a:t>
            </a:r>
            <a:r>
              <a:rPr lang="fr-BE" dirty="0">
                <a:ea typeface="MS PGothic" charset="0"/>
                <a:cs typeface="MS PGothic" charset="0"/>
              </a:rPr>
              <a:t> </a:t>
            </a:r>
            <a:r>
              <a:rPr lang="fr-BE" dirty="0" err="1">
                <a:ea typeface="MS PGothic" charset="0"/>
                <a:cs typeface="MS PGothic" charset="0"/>
              </a:rPr>
              <a:t>remuneration</a:t>
            </a:r>
            <a:r>
              <a:rPr lang="fr-BE" dirty="0">
                <a:ea typeface="MS PGothic" charset="0"/>
                <a:cs typeface="MS PGothic" charset="0"/>
              </a:rPr>
              <a:t> for </a:t>
            </a:r>
            <a:r>
              <a:rPr lang="fr-BE" dirty="0" err="1">
                <a:ea typeface="MS PGothic" charset="0"/>
                <a:cs typeface="MS PGothic" charset="0"/>
              </a:rPr>
              <a:t>some</a:t>
            </a:r>
            <a:r>
              <a:rPr lang="fr-BE" dirty="0">
                <a:ea typeface="MS PGothic" charset="0"/>
                <a:cs typeface="MS PGothic" charset="0"/>
              </a:rPr>
              <a:t> experts, esp. </a:t>
            </a:r>
            <a:r>
              <a:rPr lang="fr-BE" dirty="0" err="1">
                <a:ea typeface="MS PGothic" charset="0"/>
                <a:cs typeface="MS PGothic" charset="0"/>
              </a:rPr>
              <a:t>Accountants</a:t>
            </a:r>
            <a:r>
              <a:rPr lang="fr-BE" dirty="0">
                <a:ea typeface="MS PGothic" charset="0"/>
                <a:cs typeface="MS PGothic" charset="0"/>
              </a:rPr>
              <a:t> and </a:t>
            </a:r>
            <a:r>
              <a:rPr lang="fr-BE" dirty="0" err="1">
                <a:ea typeface="MS PGothic" charset="0"/>
                <a:cs typeface="MS PGothic" charset="0"/>
              </a:rPr>
              <a:t>tax</a:t>
            </a:r>
            <a:r>
              <a:rPr lang="fr-BE" dirty="0">
                <a:ea typeface="MS PGothic" charset="0"/>
                <a:cs typeface="MS PGothic" charset="0"/>
              </a:rPr>
              <a:t> </a:t>
            </a:r>
            <a:r>
              <a:rPr lang="fr-BE" dirty="0" err="1">
                <a:ea typeface="MS PGothic" charset="0"/>
                <a:cs typeface="MS PGothic" charset="0"/>
              </a:rPr>
              <a:t>officials</a:t>
            </a:r>
            <a:r>
              <a:rPr lang="fr-BE" dirty="0">
                <a:ea typeface="MS PGothic" charset="0"/>
                <a:cs typeface="MS PGothic" charset="0"/>
              </a:rPr>
              <a:t>. </a:t>
            </a:r>
          </a:p>
          <a:p>
            <a:endParaRPr lang="fr-BE" dirty="0">
              <a:ea typeface="MS PGothic" charset="0"/>
              <a:cs typeface="MS PGothic" charset="0"/>
            </a:endParaRPr>
          </a:p>
          <a:p>
            <a:r>
              <a:rPr lang="fr-BE" dirty="0">
                <a:ea typeface="MS PGothic" charset="0"/>
                <a:cs typeface="MS PGothic" charset="0"/>
              </a:rPr>
              <a:t>Change in </a:t>
            </a:r>
            <a:r>
              <a:rPr lang="fr-BE" dirty="0" err="1">
                <a:ea typeface="MS PGothic" charset="0"/>
                <a:cs typeface="MS PGothic" charset="0"/>
              </a:rPr>
              <a:t>salary</a:t>
            </a:r>
            <a:r>
              <a:rPr lang="fr-BE" dirty="0">
                <a:ea typeface="MS PGothic" charset="0"/>
                <a:cs typeface="MS PGothic" charset="0"/>
              </a:rPr>
              <a:t> structure </a:t>
            </a:r>
            <a:r>
              <a:rPr lang="fr-BE" dirty="0" err="1">
                <a:ea typeface="MS PGothic" charset="0"/>
                <a:cs typeface="MS PGothic" charset="0"/>
              </a:rPr>
              <a:t>might</a:t>
            </a:r>
            <a:r>
              <a:rPr lang="fr-BE" dirty="0">
                <a:ea typeface="MS PGothic" charset="0"/>
                <a:cs typeface="MS PGothic" charset="0"/>
              </a:rPr>
              <a:t> help but </a:t>
            </a:r>
            <a:r>
              <a:rPr lang="fr-BE" dirty="0" err="1">
                <a:ea typeface="MS PGothic" charset="0"/>
                <a:cs typeface="MS PGothic" charset="0"/>
              </a:rPr>
              <a:t>is</a:t>
            </a:r>
            <a:r>
              <a:rPr lang="fr-BE" dirty="0">
                <a:ea typeface="MS PGothic" charset="0"/>
                <a:cs typeface="MS PGothic" charset="0"/>
              </a:rPr>
              <a:t> </a:t>
            </a:r>
            <a:r>
              <a:rPr lang="fr-BE" dirty="0" err="1">
                <a:ea typeface="MS PGothic" charset="0"/>
                <a:cs typeface="MS PGothic" charset="0"/>
              </a:rPr>
              <a:t>risky</a:t>
            </a:r>
            <a:r>
              <a:rPr lang="fr-BE" dirty="0">
                <a:ea typeface="MS PGothic" charset="0"/>
                <a:cs typeface="MS PGothic" charset="0"/>
              </a:rPr>
              <a:t>: staff </a:t>
            </a:r>
            <a:r>
              <a:rPr lang="fr-BE" dirty="0" err="1">
                <a:ea typeface="MS PGothic" charset="0"/>
                <a:cs typeface="MS PGothic" charset="0"/>
              </a:rPr>
              <a:t>implementing</a:t>
            </a:r>
            <a:r>
              <a:rPr lang="fr-BE" dirty="0">
                <a:ea typeface="MS PGothic" charset="0"/>
                <a:cs typeface="MS PGothic" charset="0"/>
              </a:rPr>
              <a:t> the </a:t>
            </a:r>
            <a:r>
              <a:rPr lang="fr-BE" dirty="0" err="1">
                <a:ea typeface="MS PGothic" charset="0"/>
                <a:cs typeface="MS PGothic" charset="0"/>
              </a:rPr>
              <a:t>policies</a:t>
            </a:r>
            <a:r>
              <a:rPr lang="fr-BE" dirty="0">
                <a:ea typeface="MS PGothic" charset="0"/>
                <a:cs typeface="MS PGothic" charset="0"/>
              </a:rPr>
              <a:t> </a:t>
            </a:r>
            <a:r>
              <a:rPr lang="fr-BE" dirty="0" err="1">
                <a:ea typeface="MS PGothic" charset="0"/>
                <a:cs typeface="MS PGothic" charset="0"/>
              </a:rPr>
              <a:t>will</a:t>
            </a:r>
            <a:r>
              <a:rPr lang="fr-BE" dirty="0">
                <a:ea typeface="MS PGothic" charset="0"/>
                <a:cs typeface="MS PGothic" charset="0"/>
              </a:rPr>
              <a:t> </a:t>
            </a:r>
            <a:r>
              <a:rPr lang="fr-BE" dirty="0" err="1">
                <a:ea typeface="MS PGothic" charset="0"/>
                <a:cs typeface="MS PGothic" charset="0"/>
              </a:rPr>
              <a:t>earn</a:t>
            </a:r>
            <a:r>
              <a:rPr lang="fr-BE" dirty="0">
                <a:ea typeface="MS PGothic" charset="0"/>
                <a:cs typeface="MS PGothic" charset="0"/>
              </a:rPr>
              <a:t> more </a:t>
            </a:r>
            <a:r>
              <a:rPr lang="fr-BE" dirty="0" err="1">
                <a:ea typeface="MS PGothic" charset="0"/>
                <a:cs typeface="MS PGothic" charset="0"/>
              </a:rPr>
              <a:t>than</a:t>
            </a:r>
            <a:r>
              <a:rPr lang="fr-BE" dirty="0">
                <a:ea typeface="MS PGothic" charset="0"/>
                <a:cs typeface="MS PGothic" charset="0"/>
              </a:rPr>
              <a:t> </a:t>
            </a:r>
            <a:r>
              <a:rPr lang="fr-BE" dirty="0" err="1">
                <a:ea typeface="MS PGothic" charset="0"/>
                <a:cs typeface="MS PGothic" charset="0"/>
              </a:rPr>
              <a:t>their</a:t>
            </a:r>
            <a:r>
              <a:rPr lang="fr-BE" dirty="0">
                <a:ea typeface="MS PGothic" charset="0"/>
                <a:cs typeface="MS PGothic" charset="0"/>
              </a:rPr>
              <a:t> bosses in </a:t>
            </a:r>
            <a:r>
              <a:rPr lang="fr-BE" dirty="0" err="1">
                <a:ea typeface="MS PGothic" charset="0"/>
                <a:cs typeface="MS PGothic" charset="0"/>
              </a:rPr>
              <a:t>MoF</a:t>
            </a:r>
            <a:r>
              <a:rPr lang="fr-BE" dirty="0">
                <a:ea typeface="MS PGothic" charset="0"/>
                <a:cs typeface="MS PGothic" charset="0"/>
              </a:rPr>
              <a:t> </a:t>
            </a:r>
            <a:r>
              <a:rPr lang="fr-BE" dirty="0" err="1">
                <a:ea typeface="MS PGothic" charset="0"/>
                <a:cs typeface="MS PGothic" charset="0"/>
              </a:rPr>
              <a:t>who</a:t>
            </a:r>
            <a:r>
              <a:rPr lang="fr-BE" dirty="0">
                <a:ea typeface="MS PGothic" charset="0"/>
                <a:cs typeface="MS PGothic" charset="0"/>
              </a:rPr>
              <a:t> design the </a:t>
            </a:r>
            <a:r>
              <a:rPr lang="fr-BE" dirty="0" err="1">
                <a:ea typeface="MS PGothic" charset="0"/>
                <a:cs typeface="MS PGothic" charset="0"/>
              </a:rPr>
              <a:t>policies</a:t>
            </a:r>
            <a:r>
              <a:rPr lang="fr-BE" dirty="0">
                <a:ea typeface="MS PGothic" charset="0"/>
                <a:cs typeface="MS PGothic" charset="0"/>
              </a:rPr>
              <a:t>. This can </a:t>
            </a:r>
            <a:r>
              <a:rPr lang="fr-BE" dirty="0" err="1">
                <a:ea typeface="MS PGothic" charset="0"/>
                <a:cs typeface="MS PGothic" charset="0"/>
              </a:rPr>
              <a:t>undermine</a:t>
            </a:r>
            <a:r>
              <a:rPr lang="fr-BE" dirty="0">
                <a:ea typeface="MS PGothic" charset="0"/>
                <a:cs typeface="MS PGothic" charset="0"/>
              </a:rPr>
              <a:t> the </a:t>
            </a:r>
            <a:r>
              <a:rPr lang="fr-BE" dirty="0" err="1">
                <a:ea typeface="MS PGothic" charset="0"/>
                <a:cs typeface="MS PGothic" charset="0"/>
              </a:rPr>
              <a:t>reforms</a:t>
            </a:r>
            <a:r>
              <a:rPr lang="fr-BE" dirty="0">
                <a:ea typeface="MS PGothic" charset="0"/>
                <a:cs typeface="MS PGothic" charset="0"/>
              </a:rPr>
              <a:t>.  </a:t>
            </a:r>
          </a:p>
          <a:p>
            <a:r>
              <a:rPr lang="fr-BE" dirty="0">
                <a:ea typeface="MS PGothic" charset="0"/>
                <a:cs typeface="MS PGothic" charset="0"/>
              </a:rPr>
              <a:t>Possible solution: set up </a:t>
            </a:r>
            <a:r>
              <a:rPr lang="fr-BE" dirty="0" err="1">
                <a:ea typeface="MS PGothic" charset="0"/>
                <a:cs typeface="MS PGothic" charset="0"/>
              </a:rPr>
              <a:t>autonomous</a:t>
            </a:r>
            <a:r>
              <a:rPr lang="fr-BE" dirty="0">
                <a:ea typeface="MS PGothic" charset="0"/>
                <a:cs typeface="MS PGothic" charset="0"/>
              </a:rPr>
              <a:t> sections </a:t>
            </a:r>
            <a:r>
              <a:rPr lang="fr-BE" dirty="0" err="1">
                <a:ea typeface="MS PGothic" charset="0"/>
                <a:cs typeface="MS PGothic" charset="0"/>
              </a:rPr>
              <a:t>outside</a:t>
            </a:r>
            <a:r>
              <a:rPr lang="fr-BE" dirty="0">
                <a:ea typeface="MS PGothic" charset="0"/>
                <a:cs typeface="MS PGothic" charset="0"/>
              </a:rPr>
              <a:t> the civil service. </a:t>
            </a:r>
          </a:p>
        </p:txBody>
      </p:sp>
      <p:sp>
        <p:nvSpPr>
          <p:cNvPr id="35843"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CA769685-DCFC-FC4F-AC71-01CBED4DFDB1}" type="slidenum">
              <a:rPr lang="en-GB">
                <a:solidFill>
                  <a:schemeClr val="tx1"/>
                </a:solidFill>
                <a:latin typeface="Arial" charset="0"/>
              </a:rPr>
              <a:pPr eaLnBrk="1" hangingPunct="1"/>
              <a:t>185</a:t>
            </a:fld>
            <a:endParaRPr lang="en-GB">
              <a:solidFill>
                <a:schemeClr val="tx1"/>
              </a:solidFill>
              <a:latin typeface="Arial" charset="0"/>
            </a:endParaRPr>
          </a:p>
        </p:txBody>
      </p:sp>
    </p:spTree>
    <p:extLst>
      <p:ext uri="{BB962C8B-B14F-4D97-AF65-F5344CB8AC3E}">
        <p14:creationId xmlns:p14="http://schemas.microsoft.com/office/powerpoint/2010/main" val="19174817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noTextEdit="1"/>
          </p:cNvSpPr>
          <p:nvPr>
            <p:ph type="sldImg"/>
          </p:nvPr>
        </p:nvSpPr>
        <p:spPr>
          <a:ln/>
        </p:spPr>
      </p:sp>
      <p:sp>
        <p:nvSpPr>
          <p:cNvPr id="37890"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ea typeface="+mn-ea"/>
              </a:rPr>
              <a:t>Fragmented funding sources, e.g. donor funding insecure.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mn-lt"/>
              <a:ea typeface="+mn-ea"/>
            </a:endParaRPr>
          </a:p>
          <a:p>
            <a:endParaRPr lang="fr-BE" dirty="0">
              <a:ea typeface="MS PGothic" charset="0"/>
              <a:cs typeface="MS PGothic" charset="0"/>
            </a:endParaRPr>
          </a:p>
        </p:txBody>
      </p:sp>
      <p:sp>
        <p:nvSpPr>
          <p:cNvPr id="37891"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55E9778B-F038-AD44-A1A5-F2CE0679E572}" type="slidenum">
              <a:rPr lang="en-GB">
                <a:solidFill>
                  <a:schemeClr val="tx1"/>
                </a:solidFill>
                <a:latin typeface="Arial" charset="0"/>
              </a:rPr>
              <a:pPr eaLnBrk="1" hangingPunct="1"/>
              <a:t>186</a:t>
            </a:fld>
            <a:endParaRPr lang="en-GB">
              <a:solidFill>
                <a:schemeClr val="tx1"/>
              </a:solidFill>
              <a:latin typeface="Arial" charset="0"/>
            </a:endParaRPr>
          </a:p>
        </p:txBody>
      </p:sp>
    </p:spTree>
    <p:extLst>
      <p:ext uri="{BB962C8B-B14F-4D97-AF65-F5344CB8AC3E}">
        <p14:creationId xmlns:p14="http://schemas.microsoft.com/office/powerpoint/2010/main" val="148612353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9AB0B27F-F26F-0F44-A8ED-120B53D0782C}" type="slidenum">
              <a:rPr lang="fr-FR">
                <a:solidFill>
                  <a:schemeClr val="tx1"/>
                </a:solidFill>
                <a:latin typeface="Times New Roman" charset="0"/>
                <a:cs typeface="Times New Roman" charset="0"/>
              </a:rPr>
              <a:pPr eaLnBrk="1" hangingPunct="1"/>
              <a:t>187</a:t>
            </a:fld>
            <a:endParaRPr lang="fr-FR">
              <a:solidFill>
                <a:schemeClr val="tx1"/>
              </a:solidFill>
              <a:latin typeface="Times New Roman" charset="0"/>
              <a:cs typeface="Times New Roman"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fr-FR" dirty="0" err="1">
                <a:latin typeface="Times New Roman" charset="0"/>
              </a:rPr>
              <a:t>Lack</a:t>
            </a:r>
            <a:r>
              <a:rPr lang="fr-FR" dirty="0">
                <a:latin typeface="Times New Roman" charset="0"/>
              </a:rPr>
              <a:t> of </a:t>
            </a:r>
            <a:r>
              <a:rPr lang="fr-FR" dirty="0" err="1">
                <a:latin typeface="Times New Roman" charset="0"/>
              </a:rPr>
              <a:t>resistance</a:t>
            </a:r>
            <a:r>
              <a:rPr lang="fr-FR" dirty="0">
                <a:latin typeface="Times New Roman" charset="0"/>
              </a:rPr>
              <a:t> </a:t>
            </a:r>
            <a:r>
              <a:rPr lang="fr-FR" dirty="0" err="1">
                <a:latin typeface="Times New Roman" charset="0"/>
              </a:rPr>
              <a:t>is</a:t>
            </a:r>
            <a:r>
              <a:rPr lang="fr-FR" dirty="0">
                <a:latin typeface="Times New Roman" charset="0"/>
              </a:rPr>
              <a:t> not </a:t>
            </a:r>
            <a:r>
              <a:rPr lang="fr-FR" dirty="0" err="1">
                <a:latin typeface="Times New Roman" charset="0"/>
              </a:rPr>
              <a:t>enough</a:t>
            </a:r>
            <a:r>
              <a:rPr lang="fr-FR" dirty="0">
                <a:latin typeface="Times New Roman" charset="0"/>
              </a:rPr>
              <a:t>. </a:t>
            </a:r>
            <a:r>
              <a:rPr lang="fr-FR" dirty="0" err="1">
                <a:latin typeface="Times New Roman" charset="0"/>
              </a:rPr>
              <a:t>We</a:t>
            </a:r>
            <a:r>
              <a:rPr lang="fr-FR" dirty="0">
                <a:latin typeface="Times New Roman" charset="0"/>
              </a:rPr>
              <a:t> </a:t>
            </a:r>
            <a:r>
              <a:rPr lang="fr-FR" dirty="0" err="1">
                <a:latin typeface="Times New Roman" charset="0"/>
              </a:rPr>
              <a:t>also</a:t>
            </a:r>
            <a:r>
              <a:rPr lang="fr-FR" dirty="0">
                <a:latin typeface="Times New Roman" charset="0"/>
              </a:rPr>
              <a:t> </a:t>
            </a:r>
            <a:r>
              <a:rPr lang="fr-FR" dirty="0" err="1">
                <a:latin typeface="Times New Roman" charset="0"/>
              </a:rPr>
              <a:t>need</a:t>
            </a:r>
            <a:r>
              <a:rPr lang="fr-FR" dirty="0">
                <a:latin typeface="Times New Roman" charset="0"/>
              </a:rPr>
              <a:t> champions, </a:t>
            </a:r>
            <a:r>
              <a:rPr lang="fr-FR" dirty="0" err="1">
                <a:latin typeface="Times New Roman" charset="0"/>
              </a:rPr>
              <a:t>technical</a:t>
            </a:r>
            <a:r>
              <a:rPr lang="fr-FR" dirty="0">
                <a:latin typeface="Times New Roman" charset="0"/>
              </a:rPr>
              <a:t> as </a:t>
            </a:r>
            <a:r>
              <a:rPr lang="fr-FR" dirty="0" err="1">
                <a:latin typeface="Times New Roman" charset="0"/>
              </a:rPr>
              <a:t>well</a:t>
            </a:r>
            <a:r>
              <a:rPr lang="fr-FR" dirty="0">
                <a:latin typeface="Times New Roman" charset="0"/>
              </a:rPr>
              <a:t> as </a:t>
            </a:r>
            <a:r>
              <a:rPr lang="fr-FR" dirty="0" err="1">
                <a:latin typeface="Times New Roman" charset="0"/>
              </a:rPr>
              <a:t>political</a:t>
            </a:r>
            <a:r>
              <a:rPr lang="fr-FR" dirty="0">
                <a:latin typeface="Times New Roman" charset="0"/>
              </a:rPr>
              <a:t>. </a:t>
            </a:r>
          </a:p>
        </p:txBody>
      </p:sp>
    </p:spTree>
    <p:extLst>
      <p:ext uri="{BB962C8B-B14F-4D97-AF65-F5344CB8AC3E}">
        <p14:creationId xmlns:p14="http://schemas.microsoft.com/office/powerpoint/2010/main" val="204338771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r" eaLnBrk="1" hangingPunct="1"/>
            <a:fld id="{8A97A070-E2F5-6941-97FA-D45294AAB583}" type="slidenum">
              <a:rPr lang="fr-FR"/>
              <a:pPr algn="r" eaLnBrk="1" hangingPunct="1"/>
              <a:t>188</a:t>
            </a:fld>
            <a:endParaRPr lang="fr-F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fr-FR" dirty="0">
                <a:latin typeface="Times New Roman" charset="0"/>
              </a:rPr>
              <a:t>Manage ‘losers’ </a:t>
            </a:r>
            <a:r>
              <a:rPr lang="fr-FR" dirty="0" err="1">
                <a:latin typeface="Times New Roman" charset="0"/>
              </a:rPr>
              <a:t>before</a:t>
            </a:r>
            <a:r>
              <a:rPr lang="fr-FR" dirty="0">
                <a:latin typeface="Times New Roman" charset="0"/>
              </a:rPr>
              <a:t> </a:t>
            </a:r>
            <a:r>
              <a:rPr lang="fr-FR" dirty="0" err="1">
                <a:latin typeface="Times New Roman" charset="0"/>
              </a:rPr>
              <a:t>they</a:t>
            </a:r>
            <a:r>
              <a:rPr lang="fr-FR" dirty="0">
                <a:latin typeface="Times New Roman" charset="0"/>
              </a:rPr>
              <a:t> </a:t>
            </a:r>
            <a:r>
              <a:rPr lang="fr-FR" dirty="0" err="1">
                <a:latin typeface="Times New Roman" charset="0"/>
              </a:rPr>
              <a:t>become</a:t>
            </a:r>
            <a:r>
              <a:rPr lang="fr-FR" dirty="0">
                <a:latin typeface="Times New Roman" charset="0"/>
              </a:rPr>
              <a:t> </a:t>
            </a:r>
            <a:r>
              <a:rPr lang="fr-FR" dirty="0" err="1">
                <a:latin typeface="Times New Roman" charset="0"/>
              </a:rPr>
              <a:t>blockers</a:t>
            </a:r>
            <a:r>
              <a:rPr lang="fr-FR" dirty="0">
                <a:latin typeface="Times New Roman" charset="0"/>
              </a:rPr>
              <a:t> in the system.</a:t>
            </a:r>
          </a:p>
          <a:p>
            <a:pPr eaLnBrk="1" hangingPunct="1">
              <a:spcBef>
                <a:spcPct val="0"/>
              </a:spcBef>
            </a:pPr>
            <a:endParaRPr lang="fr-FR" dirty="0">
              <a:latin typeface="Times New Roman" charset="0"/>
            </a:endParaRPr>
          </a:p>
          <a:p>
            <a:pPr eaLnBrk="1" hangingPunct="1">
              <a:spcBef>
                <a:spcPct val="0"/>
              </a:spcBef>
            </a:pPr>
            <a:r>
              <a:rPr lang="fr-FR" dirty="0" err="1">
                <a:latin typeface="Times New Roman" charset="0"/>
              </a:rPr>
              <a:t>Predict</a:t>
            </a:r>
            <a:r>
              <a:rPr lang="fr-FR" dirty="0">
                <a:latin typeface="Times New Roman" charset="0"/>
              </a:rPr>
              <a:t> losers and deal </a:t>
            </a:r>
            <a:r>
              <a:rPr lang="fr-FR" dirty="0" err="1">
                <a:latin typeface="Times New Roman" charset="0"/>
              </a:rPr>
              <a:t>with</a:t>
            </a:r>
            <a:r>
              <a:rPr lang="fr-FR" dirty="0">
                <a:latin typeface="Times New Roman" charset="0"/>
              </a:rPr>
              <a:t> </a:t>
            </a:r>
            <a:r>
              <a:rPr lang="fr-FR" dirty="0" err="1">
                <a:latin typeface="Times New Roman" charset="0"/>
              </a:rPr>
              <a:t>them</a:t>
            </a:r>
            <a:r>
              <a:rPr lang="fr-FR" dirty="0">
                <a:latin typeface="Times New Roman" charset="0"/>
              </a:rPr>
              <a:t>. </a:t>
            </a:r>
          </a:p>
          <a:p>
            <a:pPr eaLnBrk="1" hangingPunct="1">
              <a:spcBef>
                <a:spcPct val="0"/>
              </a:spcBef>
            </a:pPr>
            <a:r>
              <a:rPr lang="fr-FR" dirty="0">
                <a:latin typeface="Times New Roman" charset="0"/>
              </a:rPr>
              <a:t>If </a:t>
            </a:r>
            <a:r>
              <a:rPr lang="fr-FR" dirty="0" err="1">
                <a:latin typeface="Times New Roman" charset="0"/>
              </a:rPr>
              <a:t>powerful</a:t>
            </a:r>
            <a:r>
              <a:rPr lang="fr-FR" dirty="0">
                <a:latin typeface="Times New Roman" charset="0"/>
              </a:rPr>
              <a:t> positions: move </a:t>
            </a:r>
            <a:r>
              <a:rPr lang="fr-FR" dirty="0" err="1">
                <a:latin typeface="Times New Roman" charset="0"/>
              </a:rPr>
              <a:t>them</a:t>
            </a:r>
            <a:r>
              <a:rPr lang="fr-FR" dirty="0">
                <a:latin typeface="Times New Roman" charset="0"/>
              </a:rPr>
              <a:t> by a </a:t>
            </a:r>
            <a:r>
              <a:rPr lang="fr-FR" dirty="0" err="1">
                <a:latin typeface="Times New Roman" charset="0"/>
              </a:rPr>
              <a:t>restructuring</a:t>
            </a:r>
            <a:r>
              <a:rPr lang="fr-FR" dirty="0">
                <a:latin typeface="Times New Roman" charset="0"/>
              </a:rPr>
              <a:t> (</a:t>
            </a:r>
            <a:r>
              <a:rPr lang="fr-FR" dirty="0" err="1">
                <a:latin typeface="Times New Roman" charset="0"/>
              </a:rPr>
              <a:t>sideways</a:t>
            </a:r>
            <a:r>
              <a:rPr lang="fr-FR" dirty="0">
                <a:latin typeface="Times New Roman" charset="0"/>
              </a:rPr>
              <a:t> move).</a:t>
            </a:r>
          </a:p>
          <a:p>
            <a:pPr eaLnBrk="1" hangingPunct="1">
              <a:spcBef>
                <a:spcPct val="0"/>
              </a:spcBef>
            </a:pPr>
            <a:r>
              <a:rPr lang="fr-FR" dirty="0">
                <a:latin typeface="Times New Roman" charset="0"/>
              </a:rPr>
              <a:t>In training: </a:t>
            </a:r>
            <a:r>
              <a:rPr lang="fr-FR" dirty="0" err="1">
                <a:latin typeface="Times New Roman" charset="0"/>
              </a:rPr>
              <a:t>take</a:t>
            </a:r>
            <a:r>
              <a:rPr lang="fr-FR" dirty="0">
                <a:latin typeface="Times New Roman" charset="0"/>
              </a:rPr>
              <a:t> the servants </a:t>
            </a:r>
            <a:r>
              <a:rPr lang="fr-FR" dirty="0" err="1">
                <a:latin typeface="Times New Roman" charset="0"/>
              </a:rPr>
              <a:t>with</a:t>
            </a:r>
            <a:r>
              <a:rPr lang="fr-FR" dirty="0">
                <a:latin typeface="Times New Roman" charset="0"/>
              </a:rPr>
              <a:t> </a:t>
            </a:r>
            <a:r>
              <a:rPr lang="fr-FR" dirty="0" err="1">
                <a:latin typeface="Times New Roman" charset="0"/>
              </a:rPr>
              <a:t>you</a:t>
            </a:r>
            <a:r>
              <a:rPr lang="fr-FR" dirty="0">
                <a:latin typeface="Times New Roman" charset="0"/>
              </a:rPr>
              <a:t> by </a:t>
            </a:r>
            <a:r>
              <a:rPr lang="fr-FR" dirty="0" err="1">
                <a:latin typeface="Times New Roman" charset="0"/>
              </a:rPr>
              <a:t>offering</a:t>
            </a:r>
            <a:r>
              <a:rPr lang="fr-FR" dirty="0">
                <a:latin typeface="Times New Roman" charset="0"/>
              </a:rPr>
              <a:t> training, but if </a:t>
            </a:r>
            <a:r>
              <a:rPr lang="fr-FR" dirty="0" err="1">
                <a:latin typeface="Times New Roman" charset="0"/>
              </a:rPr>
              <a:t>they</a:t>
            </a:r>
            <a:r>
              <a:rPr lang="fr-FR" dirty="0">
                <a:latin typeface="Times New Roman" charset="0"/>
              </a:rPr>
              <a:t> </a:t>
            </a:r>
            <a:r>
              <a:rPr lang="fr-FR" dirty="0" err="1">
                <a:latin typeface="Times New Roman" charset="0"/>
              </a:rPr>
              <a:t>don’t</a:t>
            </a:r>
            <a:r>
              <a:rPr lang="fr-FR" dirty="0">
                <a:latin typeface="Times New Roman" charset="0"/>
              </a:rPr>
              <a:t> </a:t>
            </a:r>
            <a:r>
              <a:rPr lang="fr-FR" dirty="0" err="1">
                <a:latin typeface="Times New Roman" charset="0"/>
              </a:rPr>
              <a:t>want</a:t>
            </a:r>
            <a:r>
              <a:rPr lang="fr-FR" dirty="0">
                <a:latin typeface="Times New Roman" charset="0"/>
              </a:rPr>
              <a:t>, </a:t>
            </a:r>
            <a:r>
              <a:rPr lang="fr-FR" dirty="0" err="1">
                <a:latin typeface="Times New Roman" charset="0"/>
              </a:rPr>
              <a:t>early</a:t>
            </a:r>
            <a:r>
              <a:rPr lang="fr-FR" dirty="0">
                <a:latin typeface="Times New Roman" charset="0"/>
              </a:rPr>
              <a:t> retirement for </a:t>
            </a:r>
            <a:r>
              <a:rPr lang="fr-FR" dirty="0" err="1">
                <a:latin typeface="Times New Roman" charset="0"/>
              </a:rPr>
              <a:t>older</a:t>
            </a:r>
            <a:r>
              <a:rPr lang="fr-FR" dirty="0">
                <a:latin typeface="Times New Roman" charset="0"/>
              </a:rPr>
              <a:t> staff. For </a:t>
            </a:r>
            <a:r>
              <a:rPr lang="fr-FR" dirty="0" err="1">
                <a:latin typeface="Times New Roman" charset="0"/>
              </a:rPr>
              <a:t>younger</a:t>
            </a:r>
            <a:r>
              <a:rPr lang="fr-FR" dirty="0">
                <a:latin typeface="Times New Roman" charset="0"/>
              </a:rPr>
              <a:t> staff push </a:t>
            </a:r>
            <a:r>
              <a:rPr lang="fr-FR" dirty="0" err="1">
                <a:latin typeface="Times New Roman" charset="0"/>
              </a:rPr>
              <a:t>them</a:t>
            </a:r>
            <a:r>
              <a:rPr lang="fr-FR" dirty="0">
                <a:latin typeface="Times New Roman" charset="0"/>
              </a:rPr>
              <a:t>, </a:t>
            </a:r>
            <a:r>
              <a:rPr lang="fr-FR" dirty="0" err="1">
                <a:latin typeface="Times New Roman" charset="0"/>
              </a:rPr>
              <a:t>otherwise</a:t>
            </a:r>
            <a:r>
              <a:rPr lang="fr-FR" dirty="0">
                <a:latin typeface="Times New Roman" charset="0"/>
              </a:rPr>
              <a:t> no </a:t>
            </a:r>
            <a:r>
              <a:rPr lang="fr-FR" dirty="0" err="1">
                <a:latin typeface="Times New Roman" charset="0"/>
              </a:rPr>
              <a:t>career</a:t>
            </a:r>
            <a:r>
              <a:rPr lang="fr-FR" dirty="0">
                <a:latin typeface="Times New Roman" charset="0"/>
              </a:rPr>
              <a:t> </a:t>
            </a:r>
            <a:r>
              <a:rPr lang="fr-FR" dirty="0" err="1">
                <a:latin typeface="Times New Roman" charset="0"/>
              </a:rPr>
              <a:t>opportunities</a:t>
            </a:r>
            <a:r>
              <a:rPr lang="fr-FR" dirty="0">
                <a:latin typeface="Times New Roman" charset="0"/>
              </a:rPr>
              <a:t>. </a:t>
            </a:r>
          </a:p>
          <a:p>
            <a:pPr eaLnBrk="1" hangingPunct="1">
              <a:spcBef>
                <a:spcPct val="0"/>
              </a:spcBef>
            </a:pPr>
            <a:endParaRPr lang="fr-FR" dirty="0">
              <a:latin typeface="Times New Roman" charset="0"/>
            </a:endParaRPr>
          </a:p>
        </p:txBody>
      </p:sp>
    </p:spTree>
    <p:extLst>
      <p:ext uri="{BB962C8B-B14F-4D97-AF65-F5344CB8AC3E}">
        <p14:creationId xmlns:p14="http://schemas.microsoft.com/office/powerpoint/2010/main" val="65882637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2D0CEAA9-F29F-6C4B-BCC7-2742EB94267E}" type="slidenum">
              <a:rPr lang="fr-FR">
                <a:solidFill>
                  <a:schemeClr val="tx1"/>
                </a:solidFill>
                <a:latin typeface="Times New Roman" charset="0"/>
                <a:cs typeface="Times New Roman" charset="0"/>
              </a:rPr>
              <a:pPr eaLnBrk="1" hangingPunct="1"/>
              <a:t>189</a:t>
            </a:fld>
            <a:endParaRPr lang="fr-FR">
              <a:solidFill>
                <a:schemeClr val="tx1"/>
              </a:solidFill>
              <a:latin typeface="Times New Roman" charset="0"/>
              <a:cs typeface="Times New Roman"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BE" b="1" dirty="0" err="1">
                <a:ea typeface="MS PGothic" charset="0"/>
                <a:cs typeface="MS PGothic" charset="0"/>
              </a:rPr>
              <a:t>Make</a:t>
            </a:r>
            <a:r>
              <a:rPr lang="fr-BE" b="1" dirty="0">
                <a:ea typeface="MS PGothic" charset="0"/>
                <a:cs typeface="MS PGothic" charset="0"/>
              </a:rPr>
              <a:t> a </a:t>
            </a:r>
            <a:r>
              <a:rPr lang="fr-BE" b="1" dirty="0" err="1">
                <a:ea typeface="MS PGothic" charset="0"/>
                <a:cs typeface="MS PGothic" charset="0"/>
              </a:rPr>
              <a:t>link</a:t>
            </a:r>
            <a:r>
              <a:rPr lang="fr-BE" b="1" dirty="0">
                <a:ea typeface="MS PGothic" charset="0"/>
                <a:cs typeface="MS PGothic" charset="0"/>
              </a:rPr>
              <a:t> </a:t>
            </a:r>
            <a:r>
              <a:rPr lang="fr-BE" b="1" dirty="0" err="1">
                <a:ea typeface="MS PGothic" charset="0"/>
                <a:cs typeface="MS PGothic" charset="0"/>
              </a:rPr>
              <a:t>here</a:t>
            </a:r>
            <a:r>
              <a:rPr lang="fr-BE" b="1" dirty="0">
                <a:ea typeface="MS PGothic" charset="0"/>
                <a:cs typeface="MS PGothic" charset="0"/>
              </a:rPr>
              <a:t> to the Uganda PFM </a:t>
            </a:r>
            <a:r>
              <a:rPr lang="fr-BE" b="1" dirty="0" err="1">
                <a:ea typeface="MS PGothic" charset="0"/>
                <a:cs typeface="MS PGothic" charset="0"/>
              </a:rPr>
              <a:t>reform</a:t>
            </a:r>
            <a:r>
              <a:rPr lang="fr-BE" b="1" dirty="0">
                <a:ea typeface="MS PGothic" charset="0"/>
                <a:cs typeface="MS PGothic" charset="0"/>
              </a:rPr>
              <a:t> </a:t>
            </a:r>
            <a:r>
              <a:rPr lang="fr-BE" b="1" dirty="0" err="1">
                <a:ea typeface="MS PGothic" charset="0"/>
                <a:cs typeface="MS PGothic" charset="0"/>
              </a:rPr>
              <a:t>strategy</a:t>
            </a:r>
            <a:r>
              <a:rPr lang="fr-BE" b="1" dirty="0">
                <a:ea typeface="MS PGothic" charset="0"/>
                <a:cs typeface="MS PGothic" charset="0"/>
              </a:rPr>
              <a:t>, section 5.2 (change management), esp. P. 95</a:t>
            </a:r>
          </a:p>
          <a:p>
            <a:pPr marL="0" marR="0" lvl="0" indent="0" algn="l" defTabSz="914400" rtl="0" eaLnBrk="1" fontAlgn="base" latinLnBrk="0" hangingPunct="1">
              <a:lnSpc>
                <a:spcPct val="100000"/>
              </a:lnSpc>
              <a:spcBef>
                <a:spcPct val="0"/>
              </a:spcBef>
              <a:spcAft>
                <a:spcPct val="0"/>
              </a:spcAft>
              <a:buClrTx/>
              <a:buSzTx/>
              <a:buFontTx/>
              <a:buNone/>
              <a:tabLst/>
              <a:defRPr/>
            </a:pPr>
            <a:endParaRPr lang="fr-BE" dirty="0">
              <a:ea typeface="MS PGothic" charset="0"/>
              <a:cs typeface="MS PGothic"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fr-BE" dirty="0" err="1">
                <a:ea typeface="MS PGothic" charset="0"/>
                <a:cs typeface="MS PGothic" charset="0"/>
              </a:rPr>
              <a:t>Third</a:t>
            </a:r>
            <a:r>
              <a:rPr lang="fr-BE" dirty="0">
                <a:ea typeface="MS PGothic" charset="0"/>
                <a:cs typeface="MS PGothic" charset="0"/>
              </a:rPr>
              <a:t> </a:t>
            </a:r>
            <a:r>
              <a:rPr lang="fr-BE" dirty="0" err="1">
                <a:ea typeface="MS PGothic" charset="0"/>
                <a:cs typeface="MS PGothic" charset="0"/>
              </a:rPr>
              <a:t>bullet</a:t>
            </a:r>
            <a:r>
              <a:rPr lang="fr-BE" dirty="0">
                <a:ea typeface="MS PGothic" charset="0"/>
                <a:cs typeface="MS PGothic" charset="0"/>
              </a:rPr>
              <a:t>: quick </a:t>
            </a:r>
            <a:r>
              <a:rPr lang="fr-BE" dirty="0" err="1">
                <a:ea typeface="MS PGothic" charset="0"/>
                <a:cs typeface="MS PGothic" charset="0"/>
              </a:rPr>
              <a:t>wins</a:t>
            </a:r>
            <a:r>
              <a:rPr lang="fr-BE" dirty="0">
                <a:ea typeface="MS PGothic" charset="0"/>
                <a:cs typeface="MS PGothic" charset="0"/>
              </a:rPr>
              <a:t> for </a:t>
            </a:r>
            <a:r>
              <a:rPr lang="fr-BE" dirty="0" err="1">
                <a:ea typeface="MS PGothic" charset="0"/>
                <a:cs typeface="MS PGothic" charset="0"/>
              </a:rPr>
              <a:t>whom</a:t>
            </a:r>
            <a:r>
              <a:rPr lang="fr-BE" dirty="0">
                <a:ea typeface="MS PGothic" charset="0"/>
                <a:cs typeface="MS PGothic" charset="0"/>
              </a:rPr>
              <a:t>? Quick </a:t>
            </a:r>
            <a:r>
              <a:rPr lang="fr-BE" dirty="0" err="1">
                <a:ea typeface="MS PGothic" charset="0"/>
                <a:cs typeface="MS PGothic" charset="0"/>
              </a:rPr>
              <a:t>wins</a:t>
            </a:r>
            <a:r>
              <a:rPr lang="fr-BE" dirty="0">
                <a:ea typeface="MS PGothic" charset="0"/>
                <a:cs typeface="MS PGothic" charset="0"/>
              </a:rPr>
              <a:t> as </a:t>
            </a:r>
            <a:r>
              <a:rPr lang="fr-BE" dirty="0" err="1">
                <a:ea typeface="MS PGothic" charset="0"/>
                <a:cs typeface="MS PGothic" charset="0"/>
              </a:rPr>
              <a:t>political</a:t>
            </a:r>
            <a:r>
              <a:rPr lang="fr-BE" dirty="0">
                <a:ea typeface="MS PGothic" charset="0"/>
                <a:cs typeface="MS PGothic" charset="0"/>
              </a:rPr>
              <a:t> </a:t>
            </a:r>
            <a:r>
              <a:rPr lang="fr-BE" dirty="0" err="1">
                <a:ea typeface="MS PGothic" charset="0"/>
                <a:cs typeface="MS PGothic" charset="0"/>
              </a:rPr>
              <a:t>tool</a:t>
            </a:r>
            <a:r>
              <a:rPr lang="fr-BE" dirty="0">
                <a:ea typeface="MS PGothic" charset="0"/>
                <a:cs typeface="MS PGothic" charset="0"/>
              </a:rPr>
              <a:t> to deal </a:t>
            </a:r>
            <a:r>
              <a:rPr lang="fr-BE" dirty="0" err="1">
                <a:ea typeface="MS PGothic" charset="0"/>
                <a:cs typeface="MS PGothic" charset="0"/>
              </a:rPr>
              <a:t>with</a:t>
            </a:r>
            <a:r>
              <a:rPr lang="fr-BE" dirty="0">
                <a:ea typeface="MS PGothic" charset="0"/>
                <a:cs typeface="MS PGothic" charset="0"/>
              </a:rPr>
              <a:t> </a:t>
            </a:r>
            <a:r>
              <a:rPr lang="fr-BE" dirty="0" err="1">
                <a:ea typeface="MS PGothic" charset="0"/>
                <a:cs typeface="MS PGothic" charset="0"/>
              </a:rPr>
              <a:t>resistance</a:t>
            </a:r>
            <a:r>
              <a:rPr lang="fr-BE" dirty="0">
                <a:ea typeface="MS PGothic" charset="0"/>
                <a:cs typeface="MS PGothic"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lang="fr-BE" dirty="0">
              <a:ea typeface="MS PGothic" charset="0"/>
              <a:cs typeface="MS PGothic"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fr-BE" dirty="0">
                <a:ea typeface="MS PGothic" charset="0"/>
                <a:cs typeface="MS PGothic" charset="0"/>
              </a:rPr>
              <a:t>Quick </a:t>
            </a:r>
            <a:r>
              <a:rPr lang="fr-BE" dirty="0" err="1">
                <a:ea typeface="MS PGothic" charset="0"/>
                <a:cs typeface="MS PGothic" charset="0"/>
              </a:rPr>
              <a:t>wins</a:t>
            </a:r>
            <a:r>
              <a:rPr lang="fr-BE" dirty="0">
                <a:ea typeface="MS PGothic" charset="0"/>
                <a:cs typeface="MS PGothic" charset="0"/>
              </a:rPr>
              <a:t> – to </a:t>
            </a:r>
            <a:r>
              <a:rPr lang="fr-BE" dirty="0" err="1">
                <a:ea typeface="MS PGothic" charset="0"/>
                <a:cs typeface="MS PGothic" charset="0"/>
              </a:rPr>
              <a:t>keep</a:t>
            </a:r>
            <a:r>
              <a:rPr lang="fr-BE" dirty="0">
                <a:ea typeface="MS PGothic" charset="0"/>
                <a:cs typeface="MS PGothic" charset="0"/>
              </a:rPr>
              <a:t> </a:t>
            </a:r>
            <a:r>
              <a:rPr lang="fr-BE" dirty="0" err="1">
                <a:ea typeface="MS PGothic" charset="0"/>
                <a:cs typeface="MS PGothic" charset="0"/>
              </a:rPr>
              <a:t>momentum</a:t>
            </a:r>
            <a:r>
              <a:rPr lang="fr-BE" dirty="0">
                <a:ea typeface="MS PGothic" charset="0"/>
                <a:cs typeface="MS PGothic" charset="0"/>
              </a:rPr>
              <a:t>, but </a:t>
            </a:r>
            <a:r>
              <a:rPr lang="fr-BE" dirty="0" err="1">
                <a:ea typeface="MS PGothic" charset="0"/>
                <a:cs typeface="MS PGothic" charset="0"/>
              </a:rPr>
              <a:t>don’t</a:t>
            </a:r>
            <a:r>
              <a:rPr lang="fr-BE" dirty="0">
                <a:ea typeface="MS PGothic" charset="0"/>
                <a:cs typeface="MS PGothic" charset="0"/>
              </a:rPr>
              <a:t> use </a:t>
            </a:r>
            <a:r>
              <a:rPr lang="fr-BE" dirty="0" err="1">
                <a:ea typeface="MS PGothic" charset="0"/>
                <a:cs typeface="MS PGothic" charset="0"/>
              </a:rPr>
              <a:t>them</a:t>
            </a:r>
            <a:r>
              <a:rPr lang="fr-BE" dirty="0">
                <a:ea typeface="MS PGothic" charset="0"/>
                <a:cs typeface="MS PGothic" charset="0"/>
              </a:rPr>
              <a:t> all at the start but manage </a:t>
            </a:r>
            <a:r>
              <a:rPr lang="fr-BE" dirty="0" err="1">
                <a:ea typeface="MS PGothic" charset="0"/>
                <a:cs typeface="MS PGothic" charset="0"/>
              </a:rPr>
              <a:t>them</a:t>
            </a:r>
            <a:r>
              <a:rPr lang="fr-BE" dirty="0">
                <a:ea typeface="MS PGothic" charset="0"/>
                <a:cs typeface="MS PGothic" charset="0"/>
              </a:rPr>
              <a:t> </a:t>
            </a:r>
            <a:r>
              <a:rPr lang="fr-BE" dirty="0" err="1">
                <a:ea typeface="MS PGothic" charset="0"/>
                <a:cs typeface="MS PGothic" charset="0"/>
              </a:rPr>
              <a:t>politically</a:t>
            </a:r>
            <a:r>
              <a:rPr lang="fr-BE" dirty="0">
                <a:ea typeface="MS PGothic" charset="0"/>
                <a:cs typeface="MS PGothic" charset="0"/>
              </a:rPr>
              <a:t>. </a:t>
            </a:r>
          </a:p>
          <a:p>
            <a:pPr eaLnBrk="1" hangingPunct="1">
              <a:spcBef>
                <a:spcPct val="0"/>
              </a:spcBef>
            </a:pPr>
            <a:endParaRPr lang="fr-FR" dirty="0">
              <a:latin typeface="Times New Roman" charset="0"/>
            </a:endParaRPr>
          </a:p>
        </p:txBody>
      </p:sp>
    </p:spTree>
    <p:extLst>
      <p:ext uri="{BB962C8B-B14F-4D97-AF65-F5344CB8AC3E}">
        <p14:creationId xmlns:p14="http://schemas.microsoft.com/office/powerpoint/2010/main" val="1362021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2D0CEAA9-F29F-6C4B-BCC7-2742EB94267E}" type="slidenum">
              <a:rPr lang="fr-FR">
                <a:solidFill>
                  <a:schemeClr val="tx1"/>
                </a:solidFill>
                <a:latin typeface="Times New Roman" charset="0"/>
                <a:cs typeface="Times New Roman" charset="0"/>
              </a:rPr>
              <a:pPr eaLnBrk="1" hangingPunct="1"/>
              <a:t>190</a:t>
            </a:fld>
            <a:endParaRPr lang="fr-FR">
              <a:solidFill>
                <a:schemeClr val="tx1"/>
              </a:solidFill>
              <a:latin typeface="Times New Roman" charset="0"/>
              <a:cs typeface="Times New Roman"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fr-FR" dirty="0">
                <a:latin typeface="Times New Roman" charset="0"/>
              </a:rPr>
              <a:t>Staff: </a:t>
            </a:r>
            <a:r>
              <a:rPr lang="fr-FR" dirty="0" err="1">
                <a:latin typeface="Times New Roman" charset="0"/>
              </a:rPr>
              <a:t>resistance</a:t>
            </a:r>
            <a:r>
              <a:rPr lang="fr-FR" dirty="0">
                <a:latin typeface="Times New Roman" charset="0"/>
              </a:rPr>
              <a:t> </a:t>
            </a:r>
            <a:r>
              <a:rPr lang="fr-FR" dirty="0" err="1">
                <a:latin typeface="Times New Roman" charset="0"/>
              </a:rPr>
              <a:t>mainly</a:t>
            </a:r>
            <a:r>
              <a:rPr lang="fr-FR" dirty="0">
                <a:latin typeface="Times New Roman" charset="0"/>
              </a:rPr>
              <a:t> </a:t>
            </a:r>
            <a:r>
              <a:rPr lang="fr-FR" dirty="0" err="1">
                <a:latin typeface="Times New Roman" charset="0"/>
              </a:rPr>
              <a:t>from</a:t>
            </a:r>
            <a:r>
              <a:rPr lang="fr-FR" dirty="0">
                <a:latin typeface="Times New Roman" charset="0"/>
              </a:rPr>
              <a:t> senior </a:t>
            </a:r>
            <a:r>
              <a:rPr lang="fr-FR" dirty="0" err="1">
                <a:latin typeface="Times New Roman" charset="0"/>
              </a:rPr>
              <a:t>level</a:t>
            </a:r>
            <a:r>
              <a:rPr lang="fr-FR" dirty="0">
                <a:latin typeface="Times New Roman" charset="0"/>
              </a:rPr>
              <a:t> (</a:t>
            </a:r>
            <a:r>
              <a:rPr lang="fr-FR" dirty="0" err="1">
                <a:latin typeface="Times New Roman" charset="0"/>
              </a:rPr>
              <a:t>vested</a:t>
            </a:r>
            <a:r>
              <a:rPr lang="fr-FR" dirty="0">
                <a:latin typeface="Times New Roman" charset="0"/>
              </a:rPr>
              <a:t> </a:t>
            </a:r>
            <a:r>
              <a:rPr lang="fr-FR" dirty="0" err="1">
                <a:latin typeface="Times New Roman" charset="0"/>
              </a:rPr>
              <a:t>interests</a:t>
            </a:r>
            <a:r>
              <a:rPr lang="fr-FR" dirty="0">
                <a:latin typeface="Times New Roman" charset="0"/>
              </a:rPr>
              <a:t>)</a:t>
            </a:r>
          </a:p>
          <a:p>
            <a:pPr eaLnBrk="1" hangingPunct="1">
              <a:spcBef>
                <a:spcPct val="0"/>
              </a:spcBef>
            </a:pPr>
            <a:endParaRPr lang="fr-FR" dirty="0">
              <a:latin typeface="Times New Roman" charset="0"/>
            </a:endParaRPr>
          </a:p>
          <a:p>
            <a:pPr eaLnBrk="1" hangingPunct="1">
              <a:spcBef>
                <a:spcPct val="0"/>
              </a:spcBef>
            </a:pPr>
            <a:endParaRPr lang="fr-FR" dirty="0">
              <a:latin typeface="Times New Roman" charset="0"/>
            </a:endParaRPr>
          </a:p>
        </p:txBody>
      </p:sp>
    </p:spTree>
    <p:extLst>
      <p:ext uri="{BB962C8B-B14F-4D97-AF65-F5344CB8AC3E}">
        <p14:creationId xmlns:p14="http://schemas.microsoft.com/office/powerpoint/2010/main" val="246960435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CF33F848-3C99-9744-8400-FBF578CF4397}" type="slidenum">
              <a:rPr lang="fr-FR">
                <a:solidFill>
                  <a:schemeClr val="tx1"/>
                </a:solidFill>
                <a:latin typeface="Times New Roman" charset="0"/>
                <a:cs typeface="Times New Roman" charset="0"/>
              </a:rPr>
              <a:pPr eaLnBrk="1" hangingPunct="1"/>
              <a:t>191</a:t>
            </a:fld>
            <a:endParaRPr lang="fr-FR">
              <a:solidFill>
                <a:schemeClr val="tx1"/>
              </a:solidFill>
              <a:latin typeface="Times New Roman" charset="0"/>
              <a:cs typeface="Times New Roman" charset="0"/>
            </a:endParaRPr>
          </a:p>
        </p:txBody>
      </p:sp>
      <p:sp>
        <p:nvSpPr>
          <p:cNvPr id="52226" name="Rectangle 2"/>
          <p:cNvSpPr>
            <a:spLocks noGrp="1" noRot="1" noChangeAspect="1" noChangeArrowheads="1" noTextEdit="1"/>
          </p:cNvSpPr>
          <p:nvPr>
            <p:ph type="sldImg"/>
          </p:nvPr>
        </p:nvSpPr>
        <p:spPr>
          <a:xfrm>
            <a:off x="90488" y="744538"/>
            <a:ext cx="6618287" cy="3724275"/>
          </a:xfrm>
          <a:ln/>
        </p:spPr>
      </p:sp>
      <p:sp>
        <p:nvSpPr>
          <p:cNvPr id="5222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7510775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58550DD7-4427-5342-B324-0F5C93B93527}" type="slidenum">
              <a:rPr lang="fr-FR">
                <a:solidFill>
                  <a:schemeClr val="tx1"/>
                </a:solidFill>
                <a:latin typeface="Times New Roman" charset="0"/>
                <a:cs typeface="Times New Roman" charset="0"/>
              </a:rPr>
              <a:pPr eaLnBrk="1" hangingPunct="1"/>
              <a:t>192</a:t>
            </a:fld>
            <a:endParaRPr lang="fr-FR">
              <a:solidFill>
                <a:schemeClr val="tx1"/>
              </a:solidFill>
              <a:latin typeface="Times New Roman" charset="0"/>
              <a:cs typeface="Times New Roman" charset="0"/>
            </a:endParaRPr>
          </a:p>
        </p:txBody>
      </p:sp>
      <p:sp>
        <p:nvSpPr>
          <p:cNvPr id="54274" name="Rectangle 2"/>
          <p:cNvSpPr>
            <a:spLocks noGrp="1" noRot="1" noChangeAspect="1" noChangeArrowheads="1" noTextEdit="1"/>
          </p:cNvSpPr>
          <p:nvPr>
            <p:ph type="sldImg"/>
          </p:nvPr>
        </p:nvSpPr>
        <p:spPr>
          <a:xfrm>
            <a:off x="90488" y="744538"/>
            <a:ext cx="6618287" cy="3724275"/>
          </a:xfrm>
          <a:ln/>
        </p:spPr>
      </p:sp>
      <p:sp>
        <p:nvSpPr>
          <p:cNvPr id="5427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fr-FR" dirty="0" err="1">
                <a:latin typeface="Times New Roman" charset="0"/>
              </a:rPr>
              <a:t>Autonomous</a:t>
            </a:r>
            <a:r>
              <a:rPr lang="fr-FR" dirty="0">
                <a:latin typeface="Times New Roman" charset="0"/>
              </a:rPr>
              <a:t> institutions / </a:t>
            </a:r>
            <a:r>
              <a:rPr lang="fr-FR" dirty="0" err="1">
                <a:latin typeface="Times New Roman" charset="0"/>
              </a:rPr>
              <a:t>Agencies</a:t>
            </a:r>
            <a:r>
              <a:rPr lang="fr-FR" dirty="0">
                <a:latin typeface="Times New Roman" charset="0"/>
              </a:rPr>
              <a:t> </a:t>
            </a:r>
            <a:r>
              <a:rPr lang="fr-FR" dirty="0" err="1">
                <a:latin typeface="Times New Roman" charset="0"/>
              </a:rPr>
              <a:t>established</a:t>
            </a:r>
            <a:r>
              <a:rPr lang="fr-FR" dirty="0">
                <a:latin typeface="Times New Roman" charset="0"/>
              </a:rPr>
              <a:t> to </a:t>
            </a:r>
            <a:r>
              <a:rPr lang="fr-FR" dirty="0" err="1">
                <a:latin typeface="Times New Roman" charset="0"/>
              </a:rPr>
              <a:t>circumvent</a:t>
            </a:r>
            <a:r>
              <a:rPr lang="fr-FR" dirty="0">
                <a:latin typeface="Times New Roman" charset="0"/>
              </a:rPr>
              <a:t> the </a:t>
            </a:r>
            <a:r>
              <a:rPr lang="fr-FR" dirty="0" err="1">
                <a:latin typeface="Times New Roman" charset="0"/>
              </a:rPr>
              <a:t>salary</a:t>
            </a:r>
            <a:r>
              <a:rPr lang="fr-FR" dirty="0">
                <a:latin typeface="Times New Roman" charset="0"/>
              </a:rPr>
              <a:t> structure of </a:t>
            </a:r>
            <a:r>
              <a:rPr lang="fr-FR" dirty="0" err="1">
                <a:latin typeface="Times New Roman" charset="0"/>
              </a:rPr>
              <a:t>Govt</a:t>
            </a:r>
            <a:r>
              <a:rPr lang="fr-FR" dirty="0">
                <a:latin typeface="Times New Roman" charset="0"/>
              </a:rPr>
              <a:t>. Are not a </a:t>
            </a:r>
            <a:r>
              <a:rPr lang="fr-FR" dirty="0" err="1">
                <a:latin typeface="Times New Roman" charset="0"/>
              </a:rPr>
              <a:t>panacea</a:t>
            </a:r>
            <a:r>
              <a:rPr lang="fr-FR" dirty="0">
                <a:latin typeface="Times New Roman" charset="0"/>
              </a:rPr>
              <a:t>. </a:t>
            </a:r>
          </a:p>
          <a:p>
            <a:pPr eaLnBrk="1" hangingPunct="1">
              <a:spcBef>
                <a:spcPct val="0"/>
              </a:spcBef>
            </a:pPr>
            <a:endParaRPr lang="fr-FR" dirty="0">
              <a:latin typeface="Times New Roman" charset="0"/>
            </a:endParaRPr>
          </a:p>
          <a:p>
            <a:pPr eaLnBrk="1" hangingPunct="1">
              <a:spcBef>
                <a:spcPct val="0"/>
              </a:spcBef>
            </a:pPr>
            <a:r>
              <a:rPr lang="fr-FR" dirty="0" err="1">
                <a:latin typeface="Times New Roman" charset="0"/>
              </a:rPr>
              <a:t>Advantage</a:t>
            </a:r>
            <a:r>
              <a:rPr lang="fr-FR" dirty="0">
                <a:latin typeface="Times New Roman" charset="0"/>
              </a:rPr>
              <a:t>: </a:t>
            </a:r>
            <a:r>
              <a:rPr lang="fr-FR" dirty="0" err="1">
                <a:latin typeface="Times New Roman" charset="0"/>
              </a:rPr>
              <a:t>keep</a:t>
            </a:r>
            <a:r>
              <a:rPr lang="fr-FR" dirty="0">
                <a:latin typeface="Times New Roman" charset="0"/>
              </a:rPr>
              <a:t> staff on </a:t>
            </a:r>
            <a:r>
              <a:rPr lang="fr-FR" dirty="0" err="1">
                <a:latin typeface="Times New Roman" charset="0"/>
              </a:rPr>
              <a:t>board</a:t>
            </a:r>
            <a:r>
              <a:rPr lang="fr-FR" dirty="0">
                <a:latin typeface="Times New Roman" charset="0"/>
              </a:rPr>
              <a:t>.</a:t>
            </a:r>
          </a:p>
          <a:p>
            <a:pPr eaLnBrk="1" hangingPunct="1">
              <a:spcBef>
                <a:spcPct val="0"/>
              </a:spcBef>
            </a:pPr>
            <a:r>
              <a:rPr lang="fr-FR" dirty="0">
                <a:latin typeface="Times New Roman" charset="0"/>
              </a:rPr>
              <a:t>Risk: </a:t>
            </a:r>
            <a:r>
              <a:rPr lang="fr-FR" dirty="0" err="1">
                <a:latin typeface="Times New Roman" charset="0"/>
              </a:rPr>
              <a:t>deskilling</a:t>
            </a:r>
            <a:r>
              <a:rPr lang="fr-FR" dirty="0">
                <a:latin typeface="Times New Roman" charset="0"/>
              </a:rPr>
              <a:t> of staff of </a:t>
            </a:r>
            <a:r>
              <a:rPr lang="fr-FR" dirty="0" err="1">
                <a:latin typeface="Times New Roman" charset="0"/>
              </a:rPr>
              <a:t>MoF</a:t>
            </a:r>
            <a:r>
              <a:rPr lang="fr-FR" dirty="0">
                <a:latin typeface="Times New Roman" charset="0"/>
              </a:rPr>
              <a:t> (</a:t>
            </a:r>
            <a:r>
              <a:rPr lang="fr-FR" dirty="0" err="1">
                <a:latin typeface="Times New Roman" charset="0"/>
              </a:rPr>
              <a:t>leavers</a:t>
            </a:r>
            <a:r>
              <a:rPr lang="fr-FR" dirty="0">
                <a:latin typeface="Times New Roman" charset="0"/>
              </a:rPr>
              <a:t>). </a:t>
            </a:r>
          </a:p>
          <a:p>
            <a:pPr eaLnBrk="1" hangingPunct="1">
              <a:spcBef>
                <a:spcPct val="0"/>
              </a:spcBef>
            </a:pPr>
            <a:endParaRPr lang="fr-FR" dirty="0">
              <a:latin typeface="Times New Roman" charset="0"/>
            </a:endParaRPr>
          </a:p>
          <a:p>
            <a:pPr eaLnBrk="1" hangingPunct="1">
              <a:spcBef>
                <a:spcPct val="0"/>
              </a:spcBef>
            </a:pPr>
            <a:r>
              <a:rPr lang="fr-FR" dirty="0" err="1">
                <a:latin typeface="Times New Roman" charset="0"/>
              </a:rPr>
              <a:t>Market</a:t>
            </a:r>
            <a:r>
              <a:rPr lang="fr-FR" dirty="0">
                <a:latin typeface="Times New Roman" charset="0"/>
              </a:rPr>
              <a:t> </a:t>
            </a:r>
            <a:r>
              <a:rPr lang="fr-FR" dirty="0" err="1">
                <a:latin typeface="Times New Roman" charset="0"/>
              </a:rPr>
              <a:t>supplements</a:t>
            </a:r>
            <a:r>
              <a:rPr lang="fr-FR" dirty="0">
                <a:latin typeface="Times New Roman" charset="0"/>
              </a:rPr>
              <a:t> to </a:t>
            </a:r>
            <a:r>
              <a:rPr lang="fr-FR" dirty="0" err="1">
                <a:latin typeface="Times New Roman" charset="0"/>
              </a:rPr>
              <a:t>accountants</a:t>
            </a:r>
            <a:r>
              <a:rPr lang="fr-FR" dirty="0">
                <a:latin typeface="Times New Roman" charset="0"/>
              </a:rPr>
              <a:t> (UK)</a:t>
            </a:r>
          </a:p>
          <a:p>
            <a:pPr eaLnBrk="1" hangingPunct="1">
              <a:spcBef>
                <a:spcPct val="0"/>
              </a:spcBef>
            </a:pPr>
            <a:r>
              <a:rPr lang="fr-FR" dirty="0">
                <a:latin typeface="Times New Roman" charset="0"/>
              </a:rPr>
              <a:t> </a:t>
            </a:r>
          </a:p>
        </p:txBody>
      </p:sp>
    </p:spTree>
    <p:extLst>
      <p:ext uri="{BB962C8B-B14F-4D97-AF65-F5344CB8AC3E}">
        <p14:creationId xmlns:p14="http://schemas.microsoft.com/office/powerpoint/2010/main" val="45152259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58550DD7-4427-5342-B324-0F5C93B93527}" type="slidenum">
              <a:rPr lang="fr-FR">
                <a:solidFill>
                  <a:schemeClr val="tx1"/>
                </a:solidFill>
                <a:latin typeface="Times New Roman" charset="0"/>
                <a:cs typeface="Times New Roman" charset="0"/>
              </a:rPr>
              <a:pPr eaLnBrk="1" hangingPunct="1"/>
              <a:t>193</a:t>
            </a:fld>
            <a:endParaRPr lang="fr-FR">
              <a:solidFill>
                <a:schemeClr val="tx1"/>
              </a:solidFill>
              <a:latin typeface="Times New Roman" charset="0"/>
              <a:cs typeface="Times New Roman" charset="0"/>
            </a:endParaRPr>
          </a:p>
        </p:txBody>
      </p:sp>
      <p:sp>
        <p:nvSpPr>
          <p:cNvPr id="54274" name="Rectangle 2"/>
          <p:cNvSpPr>
            <a:spLocks noGrp="1" noRot="1" noChangeAspect="1" noChangeArrowheads="1" noTextEdit="1"/>
          </p:cNvSpPr>
          <p:nvPr>
            <p:ph type="sldImg"/>
          </p:nvPr>
        </p:nvSpPr>
        <p:spPr>
          <a:xfrm>
            <a:off x="90488" y="744538"/>
            <a:ext cx="6618287" cy="3724275"/>
          </a:xfrm>
          <a:ln/>
        </p:spPr>
      </p:sp>
      <p:sp>
        <p:nvSpPr>
          <p:cNvPr id="5427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BE" dirty="0" err="1">
                <a:ea typeface="MS PGothic" charset="0"/>
                <a:cs typeface="MS PGothic" charset="0"/>
              </a:rPr>
              <a:t>We</a:t>
            </a:r>
            <a:r>
              <a:rPr lang="fr-BE" dirty="0">
                <a:ea typeface="MS PGothic" charset="0"/>
                <a:cs typeface="MS PGothic" charset="0"/>
              </a:rPr>
              <a:t> </a:t>
            </a:r>
            <a:r>
              <a:rPr lang="fr-BE" dirty="0" err="1">
                <a:ea typeface="MS PGothic" charset="0"/>
                <a:cs typeface="MS PGothic" charset="0"/>
              </a:rPr>
              <a:t>could</a:t>
            </a:r>
            <a:r>
              <a:rPr lang="fr-BE" dirty="0">
                <a:ea typeface="MS PGothic" charset="0"/>
                <a:cs typeface="MS PGothic" charset="0"/>
              </a:rPr>
              <a:t> </a:t>
            </a:r>
            <a:r>
              <a:rPr lang="fr-BE" dirty="0" err="1">
                <a:ea typeface="MS PGothic" charset="0"/>
                <a:cs typeface="MS PGothic" charset="0"/>
              </a:rPr>
              <a:t>make</a:t>
            </a:r>
            <a:r>
              <a:rPr lang="fr-BE" dirty="0">
                <a:ea typeface="MS PGothic" charset="0"/>
                <a:cs typeface="MS PGothic" charset="0"/>
              </a:rPr>
              <a:t> a </a:t>
            </a:r>
            <a:r>
              <a:rPr lang="fr-BE" dirty="0" err="1">
                <a:ea typeface="MS PGothic" charset="0"/>
                <a:cs typeface="MS PGothic" charset="0"/>
              </a:rPr>
              <a:t>link</a:t>
            </a:r>
            <a:r>
              <a:rPr lang="fr-BE" dirty="0">
                <a:ea typeface="MS PGothic" charset="0"/>
                <a:cs typeface="MS PGothic" charset="0"/>
              </a:rPr>
              <a:t> </a:t>
            </a:r>
            <a:r>
              <a:rPr lang="fr-BE" dirty="0" err="1">
                <a:ea typeface="MS PGothic" charset="0"/>
                <a:cs typeface="MS PGothic" charset="0"/>
              </a:rPr>
              <a:t>here</a:t>
            </a:r>
            <a:r>
              <a:rPr lang="fr-BE" dirty="0">
                <a:ea typeface="MS PGothic" charset="0"/>
                <a:cs typeface="MS PGothic" charset="0"/>
              </a:rPr>
              <a:t> to the Uganda PFM </a:t>
            </a:r>
            <a:r>
              <a:rPr lang="fr-BE" dirty="0" err="1">
                <a:ea typeface="MS PGothic" charset="0"/>
                <a:cs typeface="MS PGothic" charset="0"/>
              </a:rPr>
              <a:t>reform</a:t>
            </a:r>
            <a:r>
              <a:rPr lang="fr-BE" dirty="0">
                <a:ea typeface="MS PGothic" charset="0"/>
                <a:cs typeface="MS PGothic" charset="0"/>
              </a:rPr>
              <a:t> </a:t>
            </a:r>
            <a:r>
              <a:rPr lang="fr-BE" dirty="0" err="1">
                <a:ea typeface="MS PGothic" charset="0"/>
                <a:cs typeface="MS PGothic" charset="0"/>
              </a:rPr>
              <a:t>strategy</a:t>
            </a:r>
            <a:r>
              <a:rPr lang="fr-BE" dirty="0">
                <a:ea typeface="MS PGothic" charset="0"/>
                <a:cs typeface="MS PGothic" charset="0"/>
              </a:rPr>
              <a:t>, section 7.3 (</a:t>
            </a:r>
            <a:r>
              <a:rPr lang="fr-BE" dirty="0" err="1">
                <a:ea typeface="MS PGothic" charset="0"/>
                <a:cs typeface="MS PGothic" charset="0"/>
              </a:rPr>
              <a:t>capacity</a:t>
            </a:r>
            <a:r>
              <a:rPr lang="fr-BE" dirty="0">
                <a:ea typeface="MS PGothic" charset="0"/>
                <a:cs typeface="MS PGothic" charset="0"/>
              </a:rPr>
              <a:t> </a:t>
            </a:r>
            <a:r>
              <a:rPr lang="fr-BE" dirty="0" err="1">
                <a:ea typeface="MS PGothic" charset="0"/>
                <a:cs typeface="MS PGothic" charset="0"/>
              </a:rPr>
              <a:t>assessment</a:t>
            </a:r>
            <a:r>
              <a:rPr lang="fr-BE" dirty="0">
                <a:ea typeface="MS PGothic" charset="0"/>
                <a:cs typeface="MS PGothic" charset="0"/>
              </a:rPr>
              <a:t>)</a:t>
            </a:r>
          </a:p>
          <a:p>
            <a:pPr eaLnBrk="1" hangingPunct="1">
              <a:spcBef>
                <a:spcPct val="0"/>
              </a:spcBef>
            </a:pPr>
            <a:endParaRPr lang="fr-FR" dirty="0">
              <a:latin typeface="Times New Roman" charset="0"/>
            </a:endParaRPr>
          </a:p>
        </p:txBody>
      </p:sp>
    </p:spTree>
    <p:extLst>
      <p:ext uri="{BB962C8B-B14F-4D97-AF65-F5344CB8AC3E}">
        <p14:creationId xmlns:p14="http://schemas.microsoft.com/office/powerpoint/2010/main" val="3047282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fiscal discipline, the sky is the limit and no choices have to be made. Then there is no reason to allocate in a efficient manner. </a:t>
            </a:r>
          </a:p>
        </p:txBody>
      </p:sp>
      <p:sp>
        <p:nvSpPr>
          <p:cNvPr id="4" name="Slide Number Placeholder 3"/>
          <p:cNvSpPr>
            <a:spLocks noGrp="1"/>
          </p:cNvSpPr>
          <p:nvPr>
            <p:ph type="sldNum" sz="quarter" idx="10"/>
          </p:nvPr>
        </p:nvSpPr>
        <p:spPr/>
        <p:txBody>
          <a:bodyPr/>
          <a:lstStyle/>
          <a:p>
            <a:pPr>
              <a:defRPr/>
            </a:pPr>
            <a:fld id="{02730B11-9701-A34D-8F7B-807777414C8A}" type="slidenum">
              <a:rPr lang="en-GB" smtClean="0"/>
              <a:pPr>
                <a:defRPr/>
              </a:pPr>
              <a:t>19</a:t>
            </a:fld>
            <a:endParaRPr lang="en-GB"/>
          </a:p>
        </p:txBody>
      </p:sp>
    </p:spTree>
    <p:extLst>
      <p:ext uri="{BB962C8B-B14F-4D97-AF65-F5344CB8AC3E}">
        <p14:creationId xmlns:p14="http://schemas.microsoft.com/office/powerpoint/2010/main" val="118381986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58550DD7-4427-5342-B324-0F5C93B93527}" type="slidenum">
              <a:rPr lang="fr-FR">
                <a:solidFill>
                  <a:schemeClr val="tx1"/>
                </a:solidFill>
                <a:latin typeface="Times New Roman" charset="0"/>
                <a:cs typeface="Times New Roman" charset="0"/>
              </a:rPr>
              <a:pPr eaLnBrk="1" hangingPunct="1"/>
              <a:t>194</a:t>
            </a:fld>
            <a:endParaRPr lang="fr-FR">
              <a:solidFill>
                <a:schemeClr val="tx1"/>
              </a:solidFill>
              <a:latin typeface="Times New Roman" charset="0"/>
              <a:cs typeface="Times New Roman" charset="0"/>
            </a:endParaRPr>
          </a:p>
        </p:txBody>
      </p:sp>
      <p:sp>
        <p:nvSpPr>
          <p:cNvPr id="54274" name="Rectangle 2"/>
          <p:cNvSpPr>
            <a:spLocks noGrp="1" noRot="1" noChangeAspect="1" noChangeArrowheads="1" noTextEdit="1"/>
          </p:cNvSpPr>
          <p:nvPr>
            <p:ph type="sldImg"/>
          </p:nvPr>
        </p:nvSpPr>
        <p:spPr>
          <a:xfrm>
            <a:off x="90488" y="744538"/>
            <a:ext cx="6618287" cy="3724275"/>
          </a:xfrm>
          <a:ln/>
        </p:spPr>
      </p:sp>
      <p:sp>
        <p:nvSpPr>
          <p:cNvPr id="5427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3703279789"/>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national will? </a:t>
            </a:r>
            <a:endParaRPr lang="en-NL" dirty="0"/>
          </a:p>
        </p:txBody>
      </p:sp>
      <p:sp>
        <p:nvSpPr>
          <p:cNvPr id="4" name="Slide Number Placeholder 3"/>
          <p:cNvSpPr>
            <a:spLocks noGrp="1"/>
          </p:cNvSpPr>
          <p:nvPr>
            <p:ph type="sldNum" sz="quarter" idx="5"/>
          </p:nvPr>
        </p:nvSpPr>
        <p:spPr/>
        <p:txBody>
          <a:bodyPr/>
          <a:lstStyle/>
          <a:p>
            <a:pPr>
              <a:defRPr/>
            </a:pPr>
            <a:fld id="{97FC28EE-B33E-0C4C-9C60-7516DBAD2F2A}" type="slidenum">
              <a:rPr lang="en-GB" smtClean="0"/>
              <a:pPr>
                <a:defRPr/>
              </a:pPr>
              <a:t>196</a:t>
            </a:fld>
            <a:endParaRPr lang="en-GB"/>
          </a:p>
        </p:txBody>
      </p:sp>
    </p:spTree>
    <p:extLst>
      <p:ext uri="{BB962C8B-B14F-4D97-AF65-F5344CB8AC3E}">
        <p14:creationId xmlns:p14="http://schemas.microsoft.com/office/powerpoint/2010/main" val="254905863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BE" dirty="0"/>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197</a:t>
            </a:fld>
            <a:endParaRPr lang="en-GB" dirty="0">
              <a:solidFill>
                <a:schemeClr val="tx1"/>
              </a:solidFill>
              <a:latin typeface="Arial" charset="0"/>
            </a:endParaRPr>
          </a:p>
        </p:txBody>
      </p:sp>
    </p:spTree>
    <p:extLst>
      <p:ext uri="{BB962C8B-B14F-4D97-AF65-F5344CB8AC3E}">
        <p14:creationId xmlns:p14="http://schemas.microsoft.com/office/powerpoint/2010/main" val="412654627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r>
              <a:rPr lang="fr-BE" dirty="0"/>
              <a:t>Mural in </a:t>
            </a:r>
            <a:r>
              <a:rPr lang="fr-BE" dirty="0" err="1"/>
              <a:t>breakout</a:t>
            </a:r>
            <a:r>
              <a:rPr lang="fr-BE" dirty="0"/>
              <a:t> groups</a:t>
            </a:r>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198</a:t>
            </a:fld>
            <a:endParaRPr lang="en-GB" dirty="0">
              <a:solidFill>
                <a:schemeClr val="tx1"/>
              </a:solidFill>
              <a:latin typeface="Arial" charset="0"/>
            </a:endParaRPr>
          </a:p>
        </p:txBody>
      </p:sp>
    </p:spTree>
    <p:extLst>
      <p:ext uri="{BB962C8B-B14F-4D97-AF65-F5344CB8AC3E}">
        <p14:creationId xmlns:p14="http://schemas.microsoft.com/office/powerpoint/2010/main" val="139854384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BE" dirty="0"/>
          </a:p>
        </p:txBody>
      </p:sp>
      <p:sp>
        <p:nvSpPr>
          <p:cNvPr id="23555"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199</a:t>
            </a:fld>
            <a:endParaRPr lang="en-GB" dirty="0">
              <a:solidFill>
                <a:schemeClr val="tx1"/>
              </a:solidFill>
              <a:latin typeface="Arial" charset="0"/>
            </a:endParaRPr>
          </a:p>
        </p:txBody>
      </p:sp>
    </p:spTree>
    <p:extLst>
      <p:ext uri="{BB962C8B-B14F-4D97-AF65-F5344CB8AC3E}">
        <p14:creationId xmlns:p14="http://schemas.microsoft.com/office/powerpoint/2010/main" val="2579430563"/>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noTextEdit="1"/>
          </p:cNvSpPr>
          <p:nvPr>
            <p:ph type="sldImg"/>
          </p:nvPr>
        </p:nvSpPr>
        <p:spPr>
          <a:ln/>
        </p:spPr>
      </p:sp>
      <p:sp>
        <p:nvSpPr>
          <p:cNvPr id="20482"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BE">
              <a:ea typeface="MS PGothic" charset="0"/>
              <a:cs typeface="MS PGothic" charset="0"/>
            </a:endParaRPr>
          </a:p>
        </p:txBody>
      </p:sp>
      <p:sp>
        <p:nvSpPr>
          <p:cNvPr id="20483"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1A0AD1E-ED2A-FE47-8BAF-31D58C6B6625}" type="slidenum">
              <a:rPr lang="en-GB">
                <a:solidFill>
                  <a:schemeClr val="tx1"/>
                </a:solidFill>
                <a:latin typeface="Arial" charset="0"/>
              </a:rPr>
              <a:pPr eaLnBrk="1" hangingPunct="1"/>
              <a:t>200</a:t>
            </a:fld>
            <a:endParaRPr lang="en-GB">
              <a:solidFill>
                <a:schemeClr val="tx1"/>
              </a:solidFill>
              <a:latin typeface="Arial" charset="0"/>
            </a:endParaRPr>
          </a:p>
        </p:txBody>
      </p:sp>
    </p:spTree>
    <p:extLst>
      <p:ext uri="{BB962C8B-B14F-4D97-AF65-F5344CB8AC3E}">
        <p14:creationId xmlns:p14="http://schemas.microsoft.com/office/powerpoint/2010/main" val="309844766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BE" dirty="0"/>
              <a:t>The </a:t>
            </a:r>
            <a:r>
              <a:rPr lang="fr-BE" dirty="0" err="1"/>
              <a:t>reform</a:t>
            </a:r>
            <a:r>
              <a:rPr lang="fr-BE" dirty="0"/>
              <a:t> </a:t>
            </a:r>
            <a:r>
              <a:rPr lang="fr-BE" dirty="0" err="1"/>
              <a:t>strategy</a:t>
            </a:r>
            <a:r>
              <a:rPr lang="fr-BE" dirty="0"/>
              <a:t> document </a:t>
            </a:r>
            <a:r>
              <a:rPr lang="fr-BE" dirty="0" err="1"/>
              <a:t>is</a:t>
            </a:r>
            <a:r>
              <a:rPr lang="fr-BE" dirty="0"/>
              <a:t> a more concise document </a:t>
            </a:r>
            <a:r>
              <a:rPr lang="fr-BE" dirty="0" err="1"/>
              <a:t>from</a:t>
            </a:r>
            <a:r>
              <a:rPr lang="fr-BE" dirty="0"/>
              <a:t> Cabinet to </a:t>
            </a:r>
            <a:r>
              <a:rPr lang="fr-BE" dirty="0" err="1"/>
              <a:t>Parliament</a:t>
            </a:r>
            <a:r>
              <a:rPr lang="fr-BE" dirty="0"/>
              <a:t>. </a:t>
            </a:r>
          </a:p>
          <a:p>
            <a:endParaRPr lang="fr-BE" dirty="0"/>
          </a:p>
          <a:p>
            <a:r>
              <a:rPr lang="fr-BE" dirty="0" err="1"/>
              <a:t>See</a:t>
            </a:r>
            <a:r>
              <a:rPr lang="fr-BE" dirty="0"/>
              <a:t> Uganda document for the more </a:t>
            </a:r>
            <a:r>
              <a:rPr lang="fr-BE" dirty="0" err="1"/>
              <a:t>detailed</a:t>
            </a:r>
            <a:r>
              <a:rPr lang="fr-BE" dirty="0"/>
              <a:t> document. </a:t>
            </a:r>
          </a:p>
          <a:p>
            <a:endParaRPr lang="fr-B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ea typeface="+mn-ea"/>
              </a:rPr>
              <a:t>Puts forward institutional framework: also covering donor framework.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mn-lt"/>
              <a:ea typeface="+mn-ea"/>
            </a:endParaRPr>
          </a:p>
          <a:p>
            <a:endParaRPr lang="fr-BE" dirty="0"/>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3A0B2462-0420-184C-A746-2DE5A1E5E148}" type="slidenum">
              <a:rPr lang="en-GB">
                <a:solidFill>
                  <a:schemeClr val="tx1"/>
                </a:solidFill>
                <a:latin typeface="Arial" charset="0"/>
              </a:rPr>
              <a:pPr eaLnBrk="1" hangingPunct="1"/>
              <a:t>201</a:t>
            </a:fld>
            <a:endParaRPr lang="en-GB">
              <a:solidFill>
                <a:schemeClr val="tx1"/>
              </a:solidFill>
              <a:latin typeface="Arial" charset="0"/>
            </a:endParaRPr>
          </a:p>
        </p:txBody>
      </p:sp>
    </p:spTree>
    <p:extLst>
      <p:ext uri="{BB962C8B-B14F-4D97-AF65-F5344CB8AC3E}">
        <p14:creationId xmlns:p14="http://schemas.microsoft.com/office/powerpoint/2010/main" val="1532091181"/>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BE"/>
          </a:p>
        </p:txBody>
      </p:sp>
      <p:sp>
        <p:nvSpPr>
          <p:cNvPr id="25603"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4F34C766-B157-274F-8667-4C830F567741}" type="slidenum">
              <a:rPr lang="en-GB">
                <a:solidFill>
                  <a:schemeClr val="tx1"/>
                </a:solidFill>
                <a:latin typeface="Arial" charset="0"/>
              </a:rPr>
              <a:pPr eaLnBrk="1" hangingPunct="1"/>
              <a:t>202</a:t>
            </a:fld>
            <a:endParaRPr lang="en-GB">
              <a:solidFill>
                <a:schemeClr val="tx1"/>
              </a:solidFill>
              <a:latin typeface="Arial" charset="0"/>
            </a:endParaRPr>
          </a:p>
        </p:txBody>
      </p:sp>
    </p:spTree>
    <p:extLst>
      <p:ext uri="{BB962C8B-B14F-4D97-AF65-F5344CB8AC3E}">
        <p14:creationId xmlns:p14="http://schemas.microsoft.com/office/powerpoint/2010/main" val="152755153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a:ln/>
        </p:spPr>
      </p:sp>
      <p:sp>
        <p:nvSpPr>
          <p:cNvPr id="27650"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BE" dirty="0"/>
              <a:t>One central pool of </a:t>
            </a:r>
            <a:r>
              <a:rPr lang="fr-BE" dirty="0" err="1"/>
              <a:t>financing</a:t>
            </a:r>
            <a:r>
              <a:rPr lang="fr-BE" dirty="0"/>
              <a:t>, </a:t>
            </a:r>
            <a:r>
              <a:rPr lang="fr-BE" dirty="0" err="1"/>
              <a:t>often</a:t>
            </a:r>
            <a:r>
              <a:rPr lang="fr-BE" dirty="0"/>
              <a:t> a trust </a:t>
            </a:r>
            <a:r>
              <a:rPr lang="fr-BE" dirty="0" err="1"/>
              <a:t>fund</a:t>
            </a:r>
            <a:r>
              <a:rPr lang="fr-BE" dirty="0"/>
              <a:t> (</a:t>
            </a:r>
            <a:r>
              <a:rPr lang="fr-BE" dirty="0" err="1"/>
              <a:t>bullet</a:t>
            </a:r>
            <a:r>
              <a:rPr lang="fr-BE" dirty="0"/>
              <a:t> 2).</a:t>
            </a:r>
          </a:p>
          <a:p>
            <a:endParaRPr lang="fr-BE" dirty="0"/>
          </a:p>
          <a:p>
            <a:r>
              <a:rPr lang="fr-BE" dirty="0"/>
              <a:t>High </a:t>
            </a:r>
            <a:r>
              <a:rPr lang="fr-BE" dirty="0" err="1"/>
              <a:t>level</a:t>
            </a:r>
            <a:r>
              <a:rPr lang="fr-BE" dirty="0"/>
              <a:t> </a:t>
            </a:r>
            <a:r>
              <a:rPr lang="fr-BE" dirty="0" err="1"/>
              <a:t>steering</a:t>
            </a:r>
            <a:r>
              <a:rPr lang="fr-BE" dirty="0"/>
              <a:t> group – permanent</a:t>
            </a:r>
          </a:p>
          <a:p>
            <a:r>
              <a:rPr lang="fr-BE" dirty="0" err="1"/>
              <a:t>Separate</a:t>
            </a:r>
            <a:r>
              <a:rPr lang="fr-BE" dirty="0"/>
              <a:t> groups for </a:t>
            </a:r>
            <a:r>
              <a:rPr lang="fr-BE" dirty="0" err="1"/>
              <a:t>different</a:t>
            </a:r>
            <a:r>
              <a:rPr lang="fr-BE" dirty="0"/>
              <a:t> </a:t>
            </a:r>
            <a:r>
              <a:rPr lang="fr-BE" dirty="0" err="1"/>
              <a:t>technical</a:t>
            </a:r>
            <a:r>
              <a:rPr lang="fr-BE"/>
              <a:t> areas</a:t>
            </a:r>
            <a:r>
              <a:rPr lang="fr-BE" dirty="0"/>
              <a:t>. </a:t>
            </a:r>
          </a:p>
        </p:txBody>
      </p:sp>
      <p:sp>
        <p:nvSpPr>
          <p:cNvPr id="27651"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755769F-C777-0944-8237-FFBA552E2864}" type="slidenum">
              <a:rPr lang="en-GB">
                <a:solidFill>
                  <a:schemeClr val="tx1"/>
                </a:solidFill>
                <a:latin typeface="Arial" charset="0"/>
              </a:rPr>
              <a:pPr eaLnBrk="1" hangingPunct="1"/>
              <a:t>203</a:t>
            </a:fld>
            <a:endParaRPr lang="en-GB">
              <a:solidFill>
                <a:schemeClr val="tx1"/>
              </a:solidFill>
              <a:latin typeface="Arial" charset="0"/>
            </a:endParaRPr>
          </a:p>
        </p:txBody>
      </p:sp>
    </p:spTree>
    <p:extLst>
      <p:ext uri="{BB962C8B-B14F-4D97-AF65-F5344CB8AC3E}">
        <p14:creationId xmlns:p14="http://schemas.microsoft.com/office/powerpoint/2010/main" val="39168247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noTextEdit="1"/>
          </p:cNvSpPr>
          <p:nvPr>
            <p:ph type="sldImg"/>
          </p:nvPr>
        </p:nvSpPr>
        <p:spPr>
          <a:ln/>
        </p:spPr>
      </p:sp>
      <p:sp>
        <p:nvSpPr>
          <p:cNvPr id="29698"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ea typeface="+mn-ea"/>
              </a:rPr>
              <a:t>Delays in activities (e.g. procurement, funding), especially it the funding depends on donors. It is key how these risks are managed. Mitigation measures as far as possible and otherwise define exit strategy. </a:t>
            </a:r>
            <a:endParaRPr lang="fr-BE" dirty="0"/>
          </a:p>
          <a:p>
            <a:endParaRPr lang="fr-BE" dirty="0"/>
          </a:p>
          <a:p>
            <a:r>
              <a:rPr lang="fr-BE" dirty="0"/>
              <a:t>Will for </a:t>
            </a:r>
            <a:r>
              <a:rPr lang="fr-BE" dirty="0" err="1"/>
              <a:t>reform</a:t>
            </a:r>
            <a:r>
              <a:rPr lang="fr-BE" dirty="0"/>
              <a:t> </a:t>
            </a:r>
            <a:r>
              <a:rPr lang="fr-BE" dirty="0" err="1"/>
              <a:t>might</a:t>
            </a:r>
            <a:r>
              <a:rPr lang="fr-BE" dirty="0"/>
              <a:t> </a:t>
            </a:r>
            <a:r>
              <a:rPr lang="fr-BE" dirty="0" err="1"/>
              <a:t>disappear</a:t>
            </a:r>
            <a:r>
              <a:rPr lang="fr-BE" dirty="0"/>
              <a:t> over time, e.g. due to </a:t>
            </a:r>
            <a:r>
              <a:rPr lang="fr-BE" dirty="0" err="1"/>
              <a:t>election</a:t>
            </a:r>
            <a:r>
              <a:rPr lang="fr-BE" dirty="0"/>
              <a:t>.</a:t>
            </a:r>
          </a:p>
          <a:p>
            <a:endParaRPr lang="fr-BE"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 </a:t>
            </a:r>
            <a:r>
              <a:rPr lang="en-GB" sz="1200" dirty="0">
                <a:solidFill>
                  <a:srgbClr val="004494"/>
                </a:solidFill>
                <a:latin typeface="+mn-lt"/>
                <a:ea typeface="+mn-ea"/>
              </a:rPr>
              <a:t>Absence of political will: might also disappear due to losing a champion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4494"/>
              </a:solidFill>
              <a:latin typeface="+mn-lt"/>
              <a:ea typeface="+mn-ea"/>
            </a:endParaRPr>
          </a:p>
          <a:p>
            <a:endParaRPr lang="fr-BE" dirty="0"/>
          </a:p>
        </p:txBody>
      </p:sp>
      <p:sp>
        <p:nvSpPr>
          <p:cNvPr id="29699"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E7199436-E4F9-6845-B72F-163A9C70E571}" type="slidenum">
              <a:rPr lang="en-GB">
                <a:solidFill>
                  <a:schemeClr val="tx1"/>
                </a:solidFill>
                <a:latin typeface="Arial" charset="0"/>
              </a:rPr>
              <a:pPr eaLnBrk="1" hangingPunct="1"/>
              <a:t>204</a:t>
            </a:fld>
            <a:endParaRPr lang="en-GB">
              <a:solidFill>
                <a:schemeClr val="tx1"/>
              </a:solidFill>
              <a:latin typeface="Arial" charset="0"/>
            </a:endParaRPr>
          </a:p>
        </p:txBody>
      </p:sp>
    </p:spTree>
    <p:extLst>
      <p:ext uri="{BB962C8B-B14F-4D97-AF65-F5344CB8AC3E}">
        <p14:creationId xmlns:p14="http://schemas.microsoft.com/office/powerpoint/2010/main" val="610751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Espace réservé de l'image des diapositives 1"/>
          <p:cNvSpPr>
            <a:spLocks noGrp="1" noRot="1" noChangeAspect="1" noTextEdit="1"/>
          </p:cNvSpPr>
          <p:nvPr>
            <p:ph type="sldImg"/>
          </p:nvPr>
        </p:nvSpPr>
        <p:spPr>
          <a:ln/>
        </p:spPr>
      </p:sp>
      <p:sp>
        <p:nvSpPr>
          <p:cNvPr id="67586"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BE" dirty="0"/>
          </a:p>
        </p:txBody>
      </p:sp>
      <p:sp>
        <p:nvSpPr>
          <p:cNvPr id="67587"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E7124B2F-9E98-224B-96CF-37AE300265E2}" type="slidenum">
              <a:rPr lang="en-GB">
                <a:solidFill>
                  <a:schemeClr val="tx1"/>
                </a:solidFill>
                <a:latin typeface="Arial" charset="0"/>
              </a:rPr>
              <a:pPr eaLnBrk="1" hangingPunct="1"/>
              <a:t>20</a:t>
            </a:fld>
            <a:endParaRPr lang="en-GB">
              <a:solidFill>
                <a:schemeClr val="tx1"/>
              </a:solidFill>
              <a:latin typeface="Arial" charset="0"/>
            </a:endParaRPr>
          </a:p>
        </p:txBody>
      </p:sp>
    </p:spTree>
    <p:extLst>
      <p:ext uri="{BB962C8B-B14F-4D97-AF65-F5344CB8AC3E}">
        <p14:creationId xmlns:p14="http://schemas.microsoft.com/office/powerpoint/2010/main" val="187998329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noTextEdit="1"/>
          </p:cNvSpPr>
          <p:nvPr>
            <p:ph type="sldImg"/>
          </p:nvPr>
        </p:nvSpPr>
        <p:spPr>
          <a:ln/>
        </p:spPr>
      </p:sp>
      <p:sp>
        <p:nvSpPr>
          <p:cNvPr id="31746"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494"/>
                </a:solidFill>
                <a:latin typeface="+mn-lt"/>
                <a:ea typeface="+mn-ea"/>
              </a:rPr>
              <a:t>Monitor capacity building: if too many staff is leaving, you have to start from scratch again.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4494"/>
              </a:solidFill>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4494"/>
              </a:solidFill>
              <a:latin typeface="+mn-lt"/>
              <a:ea typeface="+mn-ea"/>
            </a:endParaRPr>
          </a:p>
          <a:p>
            <a:r>
              <a:rPr lang="fr-BE" dirty="0"/>
              <a:t>Last </a:t>
            </a:r>
            <a:r>
              <a:rPr lang="fr-BE" dirty="0" err="1"/>
              <a:t>bullet</a:t>
            </a:r>
            <a:r>
              <a:rPr lang="fr-BE" dirty="0"/>
              <a:t>: not in isolation, e.g. civil service </a:t>
            </a:r>
            <a:r>
              <a:rPr lang="fr-BE" dirty="0" err="1"/>
              <a:t>reform</a:t>
            </a:r>
            <a:r>
              <a:rPr lang="fr-BE" dirty="0"/>
              <a:t> in </a:t>
            </a:r>
            <a:r>
              <a:rPr lang="fr-BE" dirty="0" err="1"/>
              <a:t>parallel</a:t>
            </a:r>
            <a:r>
              <a:rPr lang="fr-BE" dirty="0"/>
              <a:t>, or </a:t>
            </a:r>
            <a:r>
              <a:rPr lang="fr-BE" dirty="0" err="1"/>
              <a:t>measures</a:t>
            </a:r>
            <a:r>
              <a:rPr lang="fr-BE" dirty="0"/>
              <a:t> to </a:t>
            </a:r>
            <a:r>
              <a:rPr lang="fr-BE" dirty="0" err="1"/>
              <a:t>make</a:t>
            </a:r>
            <a:r>
              <a:rPr lang="fr-BE" dirty="0"/>
              <a:t> the </a:t>
            </a:r>
            <a:r>
              <a:rPr lang="fr-BE" dirty="0" err="1"/>
              <a:t>economy</a:t>
            </a:r>
            <a:r>
              <a:rPr lang="fr-BE" dirty="0"/>
              <a:t> more </a:t>
            </a:r>
            <a:r>
              <a:rPr lang="fr-BE" dirty="0" err="1"/>
              <a:t>market</a:t>
            </a:r>
            <a:r>
              <a:rPr lang="fr-BE" dirty="0"/>
              <a:t> </a:t>
            </a:r>
            <a:r>
              <a:rPr lang="fr-BE" dirty="0" err="1"/>
              <a:t>oriented</a:t>
            </a:r>
            <a:r>
              <a:rPr lang="fr-BE" dirty="0"/>
              <a:t>. </a:t>
            </a:r>
          </a:p>
        </p:txBody>
      </p:sp>
      <p:sp>
        <p:nvSpPr>
          <p:cNvPr id="31747"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A55A5748-3802-D349-9944-827F9F0E3ACF}" type="slidenum">
              <a:rPr lang="en-GB">
                <a:solidFill>
                  <a:schemeClr val="tx1"/>
                </a:solidFill>
                <a:latin typeface="Arial" charset="0"/>
              </a:rPr>
              <a:pPr eaLnBrk="1" hangingPunct="1"/>
              <a:t>205</a:t>
            </a:fld>
            <a:endParaRPr lang="en-GB">
              <a:solidFill>
                <a:schemeClr val="tx1"/>
              </a:solidFill>
              <a:latin typeface="Arial" charset="0"/>
            </a:endParaRPr>
          </a:p>
        </p:txBody>
      </p:sp>
    </p:spTree>
    <p:extLst>
      <p:ext uri="{BB962C8B-B14F-4D97-AF65-F5344CB8AC3E}">
        <p14:creationId xmlns:p14="http://schemas.microsoft.com/office/powerpoint/2010/main" val="2072145035"/>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noTextEdit="1"/>
          </p:cNvSpPr>
          <p:nvPr>
            <p:ph type="sldImg"/>
          </p:nvPr>
        </p:nvSpPr>
        <p:spPr>
          <a:ln/>
        </p:spPr>
      </p:sp>
      <p:sp>
        <p:nvSpPr>
          <p:cNvPr id="33794"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494"/>
                </a:solidFill>
                <a:latin typeface="+mn-lt"/>
                <a:ea typeface="+mn-ea"/>
              </a:rPr>
              <a:t>expenditure programme (5 to 7 years) &amp; cash flows in developed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4494"/>
              </a:solidFill>
              <a:latin typeface="+mn-lt"/>
              <a:ea typeface="+mn-ea"/>
            </a:endParaRPr>
          </a:p>
          <a:p>
            <a:endParaRPr lang="fr-BE" dirty="0"/>
          </a:p>
          <a:p>
            <a:r>
              <a:rPr lang="fr-BE" dirty="0"/>
              <a:t>Non-</a:t>
            </a:r>
            <a:r>
              <a:rPr lang="fr-BE" dirty="0" err="1"/>
              <a:t>recurring</a:t>
            </a:r>
            <a:r>
              <a:rPr lang="fr-BE" dirty="0"/>
              <a:t>: </a:t>
            </a:r>
            <a:r>
              <a:rPr lang="fr-BE" dirty="0" err="1"/>
              <a:t>cost</a:t>
            </a:r>
            <a:r>
              <a:rPr lang="fr-BE" dirty="0"/>
              <a:t> of new </a:t>
            </a:r>
            <a:r>
              <a:rPr lang="fr-BE" dirty="0" err="1"/>
              <a:t>systems</a:t>
            </a:r>
            <a:r>
              <a:rPr lang="fr-BE" dirty="0"/>
              <a:t> </a:t>
            </a:r>
          </a:p>
          <a:p>
            <a:r>
              <a:rPr lang="fr-BE" dirty="0"/>
              <a:t>Indirect </a:t>
            </a:r>
            <a:r>
              <a:rPr lang="fr-BE" dirty="0" err="1"/>
              <a:t>cost</a:t>
            </a:r>
            <a:r>
              <a:rPr lang="fr-BE" dirty="0"/>
              <a:t>: time of civil servants to </a:t>
            </a:r>
            <a:r>
              <a:rPr lang="fr-BE" dirty="0" err="1"/>
              <a:t>contribute</a:t>
            </a:r>
            <a:r>
              <a:rPr lang="fr-BE" dirty="0"/>
              <a:t> to </a:t>
            </a:r>
            <a:r>
              <a:rPr lang="fr-BE" dirty="0" err="1"/>
              <a:t>reforms</a:t>
            </a:r>
            <a:r>
              <a:rPr lang="fr-BE" dirty="0"/>
              <a:t> (</a:t>
            </a:r>
            <a:r>
              <a:rPr lang="fr-BE" dirty="0" err="1"/>
              <a:t>away</a:t>
            </a:r>
            <a:r>
              <a:rPr lang="fr-BE" dirty="0"/>
              <a:t> </a:t>
            </a:r>
            <a:r>
              <a:rPr lang="fr-BE" dirty="0" err="1"/>
              <a:t>from</a:t>
            </a:r>
            <a:r>
              <a:rPr lang="fr-BE" dirty="0"/>
              <a:t> </a:t>
            </a:r>
            <a:r>
              <a:rPr lang="fr-BE" dirty="0" err="1"/>
              <a:t>daily</a:t>
            </a:r>
            <a:r>
              <a:rPr lang="fr-BE" dirty="0"/>
              <a:t> routine)</a:t>
            </a:r>
          </a:p>
        </p:txBody>
      </p:sp>
      <p:sp>
        <p:nvSpPr>
          <p:cNvPr id="3379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4FB73C19-2FD5-B247-8E81-C2586C9EBE2D}" type="slidenum">
              <a:rPr lang="en-GB">
                <a:solidFill>
                  <a:schemeClr val="tx1"/>
                </a:solidFill>
                <a:latin typeface="Arial" charset="0"/>
              </a:rPr>
              <a:pPr eaLnBrk="1" hangingPunct="1"/>
              <a:t>206</a:t>
            </a:fld>
            <a:endParaRPr lang="en-GB">
              <a:solidFill>
                <a:schemeClr val="tx1"/>
              </a:solidFill>
              <a:latin typeface="Arial" charset="0"/>
            </a:endParaRPr>
          </a:p>
        </p:txBody>
      </p:sp>
    </p:spTree>
    <p:extLst>
      <p:ext uri="{BB962C8B-B14F-4D97-AF65-F5344CB8AC3E}">
        <p14:creationId xmlns:p14="http://schemas.microsoft.com/office/powerpoint/2010/main" val="79929984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TextEdit="1"/>
          </p:cNvSpPr>
          <p:nvPr>
            <p:ph type="sldImg"/>
          </p:nvPr>
        </p:nvSpPr>
        <p:spPr>
          <a:ln/>
        </p:spPr>
      </p:sp>
      <p:sp>
        <p:nvSpPr>
          <p:cNvPr id="35842"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BE" dirty="0" err="1"/>
              <a:t>See</a:t>
            </a:r>
            <a:r>
              <a:rPr lang="fr-BE" dirty="0"/>
              <a:t> </a:t>
            </a:r>
            <a:r>
              <a:rPr lang="fr-BE" dirty="0" err="1"/>
              <a:t>Chapter</a:t>
            </a:r>
            <a:r>
              <a:rPr lang="fr-BE" dirty="0"/>
              <a:t> 8 and </a:t>
            </a:r>
            <a:r>
              <a:rPr lang="fr-BE" dirty="0" err="1"/>
              <a:t>annex</a:t>
            </a:r>
            <a:r>
              <a:rPr lang="fr-BE" dirty="0"/>
              <a:t> D of Uganda PFM </a:t>
            </a:r>
            <a:r>
              <a:rPr lang="fr-BE" dirty="0" err="1"/>
              <a:t>reform</a:t>
            </a:r>
            <a:r>
              <a:rPr lang="fr-BE" dirty="0"/>
              <a:t> </a:t>
            </a:r>
            <a:r>
              <a:rPr lang="fr-BE" dirty="0" err="1"/>
              <a:t>strategy</a:t>
            </a:r>
            <a:r>
              <a:rPr lang="fr-BE" dirty="0"/>
              <a:t>. </a:t>
            </a:r>
          </a:p>
          <a:p>
            <a:endParaRPr lang="fr-BE" dirty="0"/>
          </a:p>
          <a:p>
            <a:r>
              <a:rPr lang="fr-BE" dirty="0"/>
              <a:t>Don’t use PEFA </a:t>
            </a:r>
            <a:r>
              <a:rPr lang="fr-BE" dirty="0" err="1"/>
              <a:t>indicators</a:t>
            </a:r>
            <a:r>
              <a:rPr lang="fr-BE" dirty="0"/>
              <a:t>. </a:t>
            </a:r>
          </a:p>
        </p:txBody>
      </p:sp>
      <p:sp>
        <p:nvSpPr>
          <p:cNvPr id="35843"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25D27627-EF53-9B4E-8BF0-0DFAE8951449}" type="slidenum">
              <a:rPr lang="en-GB">
                <a:solidFill>
                  <a:schemeClr val="tx1"/>
                </a:solidFill>
                <a:latin typeface="Arial" charset="0"/>
              </a:rPr>
              <a:pPr eaLnBrk="1" hangingPunct="1"/>
              <a:t>207</a:t>
            </a:fld>
            <a:endParaRPr lang="en-GB">
              <a:solidFill>
                <a:schemeClr val="tx1"/>
              </a:solidFill>
              <a:latin typeface="Arial" charset="0"/>
            </a:endParaRPr>
          </a:p>
        </p:txBody>
      </p:sp>
    </p:spTree>
    <p:extLst>
      <p:ext uri="{BB962C8B-B14F-4D97-AF65-F5344CB8AC3E}">
        <p14:creationId xmlns:p14="http://schemas.microsoft.com/office/powerpoint/2010/main" val="1322299737"/>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noTextEdit="1"/>
          </p:cNvSpPr>
          <p:nvPr>
            <p:ph type="sldImg"/>
          </p:nvPr>
        </p:nvSpPr>
        <p:spPr>
          <a:ln/>
        </p:spPr>
      </p:sp>
      <p:sp>
        <p:nvSpPr>
          <p:cNvPr id="37890"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BE"/>
          </a:p>
        </p:txBody>
      </p:sp>
      <p:sp>
        <p:nvSpPr>
          <p:cNvPr id="37891"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72A167B8-5582-AB46-AAB1-7640DF0AD828}" type="slidenum">
              <a:rPr lang="en-GB">
                <a:solidFill>
                  <a:schemeClr val="tx1"/>
                </a:solidFill>
                <a:latin typeface="Arial" charset="0"/>
              </a:rPr>
              <a:pPr eaLnBrk="1" hangingPunct="1"/>
              <a:t>208</a:t>
            </a:fld>
            <a:endParaRPr lang="en-GB">
              <a:solidFill>
                <a:schemeClr val="tx1"/>
              </a:solidFill>
              <a:latin typeface="Arial" charset="0"/>
            </a:endParaRPr>
          </a:p>
        </p:txBody>
      </p:sp>
    </p:spTree>
    <p:extLst>
      <p:ext uri="{BB962C8B-B14F-4D97-AF65-F5344CB8AC3E}">
        <p14:creationId xmlns:p14="http://schemas.microsoft.com/office/powerpoint/2010/main" val="1730900603"/>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494"/>
                </a:solidFill>
              </a:rPr>
              <a:t>Technical, national level: e.g. PMU in MoF. How to keep them motivated? Offering benefits, like training and study tours (EU: no top up </a:t>
            </a:r>
            <a:r>
              <a:rPr lang="en-GB" sz="1200">
                <a:solidFill>
                  <a:srgbClr val="004494"/>
                </a:solidFill>
              </a:rPr>
              <a:t>of salaries). </a:t>
            </a:r>
            <a:endParaRPr lang="en-GB" dirty="0"/>
          </a:p>
          <a:p>
            <a:endParaRPr lang="en-GB" dirty="0"/>
          </a:p>
          <a:p>
            <a:r>
              <a:rPr lang="en-GB" dirty="0"/>
              <a:t>See also Uganda Reform Strategy. </a:t>
            </a:r>
            <a:endParaRPr lang="en-NL" dirty="0"/>
          </a:p>
        </p:txBody>
      </p:sp>
      <p:sp>
        <p:nvSpPr>
          <p:cNvPr id="4" name="Slide Number Placeholder 3"/>
          <p:cNvSpPr>
            <a:spLocks noGrp="1"/>
          </p:cNvSpPr>
          <p:nvPr>
            <p:ph type="sldNum" sz="quarter" idx="5"/>
          </p:nvPr>
        </p:nvSpPr>
        <p:spPr/>
        <p:txBody>
          <a:bodyPr/>
          <a:lstStyle/>
          <a:p>
            <a:fld id="{59CF2995-AB43-4B7C-B8CD-9DC7C3692A9C}" type="slidenum">
              <a:rPr lang="en-GB" smtClean="0"/>
              <a:t>209</a:t>
            </a:fld>
            <a:endParaRPr lang="en-GB"/>
          </a:p>
        </p:txBody>
      </p:sp>
    </p:spTree>
    <p:extLst>
      <p:ext uri="{BB962C8B-B14F-4D97-AF65-F5344CB8AC3E}">
        <p14:creationId xmlns:p14="http://schemas.microsoft.com/office/powerpoint/2010/main" val="21806937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212</a:t>
            </a:fld>
            <a:endParaRPr lang="en-GB"/>
          </a:p>
        </p:txBody>
      </p:sp>
    </p:spTree>
    <p:extLst>
      <p:ext uri="{BB962C8B-B14F-4D97-AF65-F5344CB8AC3E}">
        <p14:creationId xmlns:p14="http://schemas.microsoft.com/office/powerpoint/2010/main" val="103719703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Delete/update</a:t>
            </a:r>
            <a:r>
              <a:rPr lang="en-IE" baseline="0" dirty="0"/>
              <a:t> as appropriate</a:t>
            </a:r>
            <a:endParaRPr lang="en-GB" dirty="0"/>
          </a:p>
        </p:txBody>
      </p:sp>
    </p:spTree>
    <p:extLst>
      <p:ext uri="{BB962C8B-B14F-4D97-AF65-F5344CB8AC3E}">
        <p14:creationId xmlns:p14="http://schemas.microsoft.com/office/powerpoint/2010/main" val="481979446"/>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Tree>
    <p:extLst>
      <p:ext uri="{BB962C8B-B14F-4D97-AF65-F5344CB8AC3E}">
        <p14:creationId xmlns:p14="http://schemas.microsoft.com/office/powerpoint/2010/main" val="200751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Other housekeeping notes can be:</a:t>
            </a:r>
            <a:endParaRPr/>
          </a:p>
          <a:p>
            <a:pPr marL="0" lvl="0" indent="0" algn="l" rtl="0">
              <a:spcBef>
                <a:spcPts val="0"/>
              </a:spcBef>
              <a:spcAft>
                <a:spcPts val="0"/>
              </a:spcAft>
              <a:buNone/>
            </a:pPr>
            <a:endParaRPr/>
          </a:p>
          <a:p>
            <a:pPr marL="0" lvl="0" indent="0" algn="l" rtl="0">
              <a:spcBef>
                <a:spcPts val="0"/>
              </a:spcBef>
              <a:spcAft>
                <a:spcPts val="0"/>
              </a:spcAft>
              <a:buNone/>
            </a:pPr>
            <a:r>
              <a:rPr lang="en-GB"/>
              <a:t>You are invited to turn on your camera when talking;</a:t>
            </a:r>
            <a:endParaRPr/>
          </a:p>
          <a:p>
            <a:pPr marL="0" lvl="0" indent="0" algn="l" rtl="0">
              <a:spcBef>
                <a:spcPts val="0"/>
              </a:spcBef>
              <a:spcAft>
                <a:spcPts val="0"/>
              </a:spcAft>
              <a:buNone/>
            </a:pPr>
            <a:r>
              <a:rPr lang="en-GB"/>
              <a:t>Please mute yourself when not talking;</a:t>
            </a:r>
            <a:endParaRPr/>
          </a:p>
          <a:p>
            <a:pPr marL="0" lvl="0" indent="0" algn="l" rtl="0">
              <a:spcBef>
                <a:spcPts val="0"/>
              </a:spcBef>
              <a:spcAft>
                <a:spcPts val="0"/>
              </a:spcAft>
              <a:buNone/>
            </a:pPr>
            <a:r>
              <a:rPr lang="en-GB"/>
              <a:t>Please signal via the chat if you would like to say something during the discussion;</a:t>
            </a:r>
            <a:endParaRPr/>
          </a:p>
          <a:p>
            <a:pPr marL="0" lvl="0" indent="0" algn="l" rtl="0">
              <a:spcBef>
                <a:spcPts val="0"/>
              </a:spcBef>
              <a:spcAft>
                <a:spcPts val="0"/>
              </a:spcAft>
              <a:buNone/>
            </a:pPr>
            <a:r>
              <a:rPr lang="en-GB"/>
              <a:t>Please state your name, country and the institution/unit you work for.</a:t>
            </a:r>
            <a:endParaRPr/>
          </a:p>
          <a:p>
            <a:pPr marL="0" lvl="0" indent="0" algn="l" rtl="0">
              <a:spcBef>
                <a:spcPts val="0"/>
              </a:spcBef>
              <a:spcAft>
                <a:spcPts val="0"/>
              </a:spcAft>
              <a:buNone/>
            </a:pPr>
            <a:endParaRPr/>
          </a:p>
          <a:p>
            <a:pPr marL="0" lvl="0" indent="0" algn="l" rtl="0">
              <a:spcBef>
                <a:spcPts val="0"/>
              </a:spcBef>
              <a:spcAft>
                <a:spcPts val="0"/>
              </a:spcAft>
              <a:buNone/>
            </a:pPr>
            <a:r>
              <a:rPr lang="en-GB"/>
              <a:t>Please note that, with your approval, the meeting will be recorded for internal purposes.</a:t>
            </a:r>
            <a:endParaRPr/>
          </a:p>
          <a:p>
            <a:pPr marL="0" lvl="0" indent="0" algn="l" rtl="0">
              <a:spcBef>
                <a:spcPts val="0"/>
              </a:spcBef>
              <a:spcAft>
                <a:spcPts val="0"/>
              </a:spcAft>
              <a:buNone/>
            </a:pPr>
            <a:endParaRPr/>
          </a:p>
          <a:p>
            <a:pPr marL="0" lvl="0" indent="0" algn="l" rtl="0">
              <a:spcBef>
                <a:spcPts val="0"/>
              </a:spcBef>
              <a:spcAft>
                <a:spcPts val="0"/>
              </a:spcAft>
              <a:buNone/>
            </a:pPr>
            <a:r>
              <a:rPr lang="en-GB"/>
              <a:t>Or:</a:t>
            </a:r>
            <a:endParaRPr/>
          </a:p>
          <a:p>
            <a:pPr marL="0" lvl="0" indent="0" algn="l" rtl="0">
              <a:spcBef>
                <a:spcPts val="0"/>
              </a:spcBef>
              <a:spcAft>
                <a:spcPts val="0"/>
              </a:spcAft>
              <a:buNone/>
            </a:pP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Please make sure:</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You have a good internet connection and the webcam ON;</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You keep next to you a good coffee and a bit of patience, sometimes technology is not perfect;</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You have a notebook where to take notes;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You have your phone next to you (we might use it);</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You have a headphone connected to your computer, the sound will be better.</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p:txBody>
      </p:sp>
      <p:sp>
        <p:nvSpPr>
          <p:cNvPr id="292" name="Google Shape;2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E7FB7D03-379E-C84C-A5BD-5215E934F83F}" type="slidenum">
              <a:rPr lang="fr-FR">
                <a:solidFill>
                  <a:schemeClr val="tx1"/>
                </a:solidFill>
                <a:latin typeface="Times New Roman" charset="0"/>
                <a:cs typeface="Times New Roman" charset="0"/>
              </a:rPr>
              <a:pPr eaLnBrk="1" hangingPunct="1"/>
              <a:t>21</a:t>
            </a:fld>
            <a:endParaRPr lang="fr-FR">
              <a:solidFill>
                <a:schemeClr val="tx1"/>
              </a:solidFill>
              <a:latin typeface="Times New Roman" charset="0"/>
              <a:cs typeface="Times New Roman"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FR" dirty="0">
              <a:latin typeface="Times New Roman" charset="0"/>
            </a:endParaRPr>
          </a:p>
        </p:txBody>
      </p:sp>
    </p:spTree>
    <p:extLst>
      <p:ext uri="{BB962C8B-B14F-4D97-AF65-F5344CB8AC3E}">
        <p14:creationId xmlns:p14="http://schemas.microsoft.com/office/powerpoint/2010/main" val="1742629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E7FB7D03-379E-C84C-A5BD-5215E934F83F}" type="slidenum">
              <a:rPr lang="fr-FR">
                <a:solidFill>
                  <a:schemeClr val="tx1"/>
                </a:solidFill>
                <a:latin typeface="Times New Roman" charset="0"/>
                <a:cs typeface="Times New Roman" charset="0"/>
              </a:rPr>
              <a:pPr eaLnBrk="1" hangingPunct="1"/>
              <a:t>22</a:t>
            </a:fld>
            <a:endParaRPr lang="fr-FR">
              <a:solidFill>
                <a:schemeClr val="tx1"/>
              </a:solidFill>
              <a:latin typeface="Times New Roman" charset="0"/>
              <a:cs typeface="Times New Roman"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FR" dirty="0">
              <a:latin typeface="Times New Roman" charset="0"/>
            </a:endParaRPr>
          </a:p>
        </p:txBody>
      </p:sp>
    </p:spTree>
    <p:extLst>
      <p:ext uri="{BB962C8B-B14F-4D97-AF65-F5344CB8AC3E}">
        <p14:creationId xmlns:p14="http://schemas.microsoft.com/office/powerpoint/2010/main" val="799411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E7FB7D03-379E-C84C-A5BD-5215E934F83F}" type="slidenum">
              <a:rPr lang="fr-FR">
                <a:solidFill>
                  <a:schemeClr val="tx1"/>
                </a:solidFill>
                <a:latin typeface="Times New Roman" charset="0"/>
                <a:cs typeface="Times New Roman" charset="0"/>
              </a:rPr>
              <a:pPr eaLnBrk="1" hangingPunct="1"/>
              <a:t>23</a:t>
            </a:fld>
            <a:endParaRPr lang="fr-FR">
              <a:solidFill>
                <a:schemeClr val="tx1"/>
              </a:solidFill>
              <a:latin typeface="Times New Roman" charset="0"/>
              <a:cs typeface="Times New Roman"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dirty="0">
              <a:latin typeface="Times New Roman" charset="0"/>
            </a:endParaRPr>
          </a:p>
        </p:txBody>
      </p:sp>
    </p:spTree>
    <p:extLst>
      <p:ext uri="{BB962C8B-B14F-4D97-AF65-F5344CB8AC3E}">
        <p14:creationId xmlns:p14="http://schemas.microsoft.com/office/powerpoint/2010/main" val="117380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E7FB7D03-379E-C84C-A5BD-5215E934F83F}" type="slidenum">
              <a:rPr lang="fr-FR">
                <a:solidFill>
                  <a:schemeClr val="tx1"/>
                </a:solidFill>
                <a:latin typeface="Times New Roman" charset="0"/>
                <a:cs typeface="Times New Roman" charset="0"/>
              </a:rPr>
              <a:pPr eaLnBrk="1" hangingPunct="1"/>
              <a:t>24</a:t>
            </a:fld>
            <a:endParaRPr lang="fr-FR">
              <a:solidFill>
                <a:schemeClr val="tx1"/>
              </a:solidFill>
              <a:latin typeface="Times New Roman" charset="0"/>
              <a:cs typeface="Times New Roman"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r>
              <a:rPr lang="fr-FR" dirty="0">
                <a:latin typeface="Times New Roman" charset="0"/>
              </a:rPr>
              <a:t>Extra-</a:t>
            </a:r>
            <a:r>
              <a:rPr lang="fr-FR" dirty="0" err="1">
                <a:latin typeface="Times New Roman" charset="0"/>
              </a:rPr>
              <a:t>budgetary</a:t>
            </a:r>
            <a:r>
              <a:rPr lang="fr-FR" dirty="0">
                <a:latin typeface="Times New Roman" charset="0"/>
              </a:rPr>
              <a:t> </a:t>
            </a:r>
            <a:r>
              <a:rPr lang="fr-FR" dirty="0" err="1">
                <a:latin typeface="Times New Roman" charset="0"/>
              </a:rPr>
              <a:t>is</a:t>
            </a:r>
            <a:r>
              <a:rPr lang="fr-FR" dirty="0">
                <a:latin typeface="Times New Roman" charset="0"/>
              </a:rPr>
              <a:t> </a:t>
            </a:r>
            <a:r>
              <a:rPr lang="fr-FR" dirty="0" err="1">
                <a:latin typeface="Times New Roman" charset="0"/>
              </a:rPr>
              <a:t>also</a:t>
            </a:r>
            <a:r>
              <a:rPr lang="fr-FR" dirty="0">
                <a:latin typeface="Times New Roman" charset="0"/>
              </a:rPr>
              <a:t> </a:t>
            </a:r>
            <a:r>
              <a:rPr lang="fr-FR" dirty="0" err="1">
                <a:latin typeface="Times New Roman" charset="0"/>
              </a:rPr>
              <a:t>project</a:t>
            </a:r>
            <a:r>
              <a:rPr lang="fr-FR" dirty="0">
                <a:latin typeface="Times New Roman" charset="0"/>
              </a:rPr>
              <a:t> </a:t>
            </a:r>
            <a:r>
              <a:rPr lang="fr-FR" dirty="0" err="1">
                <a:latin typeface="Times New Roman" charset="0"/>
              </a:rPr>
              <a:t>aid</a:t>
            </a:r>
            <a:endParaRPr lang="fr-FR" dirty="0">
              <a:latin typeface="Times New Roman" charset="0"/>
            </a:endParaRPr>
          </a:p>
          <a:p>
            <a:pPr eaLnBrk="1" hangingPunct="1">
              <a:spcBef>
                <a:spcPct val="0"/>
              </a:spcBef>
            </a:pPr>
            <a:r>
              <a:rPr lang="fr-FR" dirty="0" err="1">
                <a:latin typeface="Times New Roman" charset="0"/>
              </a:rPr>
              <a:t>Third</a:t>
            </a:r>
            <a:r>
              <a:rPr lang="fr-FR" dirty="0">
                <a:latin typeface="Times New Roman" charset="0"/>
              </a:rPr>
              <a:t> </a:t>
            </a:r>
            <a:r>
              <a:rPr lang="fr-FR" dirty="0" err="1">
                <a:latin typeface="Times New Roman" charset="0"/>
              </a:rPr>
              <a:t>statement</a:t>
            </a:r>
            <a:r>
              <a:rPr lang="fr-FR" dirty="0">
                <a:latin typeface="Times New Roman" charset="0"/>
              </a:rPr>
              <a:t> (5-6 question) to </a:t>
            </a:r>
            <a:r>
              <a:rPr lang="fr-FR" dirty="0" err="1">
                <a:latin typeface="Times New Roman" charset="0"/>
              </a:rPr>
              <a:t>be</a:t>
            </a:r>
            <a:r>
              <a:rPr lang="fr-FR" dirty="0">
                <a:latin typeface="Times New Roman" charset="0"/>
              </a:rPr>
              <a:t> </a:t>
            </a:r>
            <a:r>
              <a:rPr lang="fr-FR" dirty="0" err="1">
                <a:latin typeface="Times New Roman" charset="0"/>
              </a:rPr>
              <a:t>decided</a:t>
            </a:r>
            <a:r>
              <a:rPr lang="fr-FR" dirty="0">
                <a:latin typeface="Times New Roman" charset="0"/>
              </a:rPr>
              <a:t> </a:t>
            </a:r>
            <a:r>
              <a:rPr lang="fr-FR" dirty="0" err="1">
                <a:latin typeface="Times New Roman" charset="0"/>
              </a:rPr>
              <a:t>whether</a:t>
            </a:r>
            <a:r>
              <a:rPr lang="fr-FR" dirty="0">
                <a:latin typeface="Times New Roman" charset="0"/>
              </a:rPr>
              <a:t> to </a:t>
            </a:r>
            <a:r>
              <a:rPr lang="fr-FR" dirty="0" err="1">
                <a:latin typeface="Times New Roman" charset="0"/>
              </a:rPr>
              <a:t>be</a:t>
            </a:r>
            <a:r>
              <a:rPr lang="fr-FR" dirty="0">
                <a:latin typeface="Times New Roman" charset="0"/>
              </a:rPr>
              <a:t> </a:t>
            </a:r>
            <a:r>
              <a:rPr lang="fr-FR" dirty="0" err="1">
                <a:latin typeface="Times New Roman" charset="0"/>
              </a:rPr>
              <a:t>conducted</a:t>
            </a:r>
            <a:r>
              <a:rPr lang="fr-FR" dirty="0">
                <a:latin typeface="Times New Roman" charset="0"/>
              </a:rPr>
              <a:t> </a:t>
            </a:r>
            <a:r>
              <a:rPr lang="fr-FR" dirty="0" err="1">
                <a:latin typeface="Times New Roman" charset="0"/>
              </a:rPr>
              <a:t>depending</a:t>
            </a:r>
            <a:r>
              <a:rPr lang="fr-FR" dirty="0">
                <a:latin typeface="Times New Roman" charset="0"/>
              </a:rPr>
              <a:t> on the group </a:t>
            </a:r>
            <a:r>
              <a:rPr lang="fr-FR" dirty="0" err="1">
                <a:latin typeface="Times New Roman" charset="0"/>
              </a:rPr>
              <a:t>level</a:t>
            </a:r>
            <a:r>
              <a:rPr lang="fr-FR" dirty="0">
                <a:latin typeface="Times New Roman" charset="0"/>
              </a:rPr>
              <a:t>.</a:t>
            </a:r>
          </a:p>
        </p:txBody>
      </p:sp>
    </p:spTree>
    <p:extLst>
      <p:ext uri="{BB962C8B-B14F-4D97-AF65-F5344CB8AC3E}">
        <p14:creationId xmlns:p14="http://schemas.microsoft.com/office/powerpoint/2010/main" val="3840728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BE" dirty="0"/>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25</a:t>
            </a:fld>
            <a:endParaRPr lang="en-GB" dirty="0">
              <a:solidFill>
                <a:schemeClr val="tx1"/>
              </a:solidFill>
              <a:latin typeface="Arial" charset="0"/>
            </a:endParaRPr>
          </a:p>
        </p:txBody>
      </p:sp>
    </p:spTree>
    <p:extLst>
      <p:ext uri="{BB962C8B-B14F-4D97-AF65-F5344CB8AC3E}">
        <p14:creationId xmlns:p14="http://schemas.microsoft.com/office/powerpoint/2010/main" val="4054913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Clr>
                <a:srgbClr val="002060"/>
              </a:buClr>
            </a:pPr>
            <a:r>
              <a:rPr lang="en-US" i="0" dirty="0">
                <a:latin typeface="Verdana" charset="0"/>
              </a:rPr>
              <a:t>They address the global challenges that the world faces:</a:t>
            </a:r>
          </a:p>
          <a:p>
            <a:pPr marL="342900" lvl="0" indent="-342900" algn="just">
              <a:spcAft>
                <a:spcPts val="600"/>
              </a:spcAft>
              <a:buClr>
                <a:srgbClr val="002060"/>
              </a:buClr>
              <a:buFont typeface="Arial" panose="020B0604020202020204" pitchFamily="34" charset="0"/>
              <a:buChar char="•"/>
            </a:pPr>
            <a:r>
              <a:rPr lang="en-US" sz="2400" b="0" dirty="0"/>
              <a:t>poverty</a:t>
            </a:r>
          </a:p>
          <a:p>
            <a:pPr marL="342900" lvl="0" indent="-342900" algn="just">
              <a:spcAft>
                <a:spcPts val="600"/>
              </a:spcAft>
              <a:buClr>
                <a:srgbClr val="002060"/>
              </a:buClr>
              <a:buFont typeface="Arial" panose="020B0604020202020204" pitchFamily="34" charset="0"/>
              <a:buChar char="•"/>
            </a:pPr>
            <a:r>
              <a:rPr lang="en-US" sz="2400" b="0" dirty="0"/>
              <a:t>inequality</a:t>
            </a:r>
          </a:p>
          <a:p>
            <a:pPr marL="342900" lvl="0" indent="-342900" algn="just">
              <a:spcAft>
                <a:spcPts val="600"/>
              </a:spcAft>
              <a:buClr>
                <a:srgbClr val="002060"/>
              </a:buClr>
              <a:buFont typeface="Arial" panose="020B0604020202020204" pitchFamily="34" charset="0"/>
              <a:buChar char="•"/>
            </a:pPr>
            <a:r>
              <a:rPr lang="en-US" sz="2400" b="0" dirty="0"/>
              <a:t>climate change</a:t>
            </a:r>
          </a:p>
          <a:p>
            <a:pPr marL="342900" lvl="0" indent="-342900" algn="just">
              <a:spcAft>
                <a:spcPts val="600"/>
              </a:spcAft>
              <a:buClr>
                <a:srgbClr val="002060"/>
              </a:buClr>
              <a:buFont typeface="Arial" panose="020B0604020202020204" pitchFamily="34" charset="0"/>
              <a:buChar char="•"/>
            </a:pPr>
            <a:r>
              <a:rPr lang="en-US" sz="2400" b="0" dirty="0"/>
              <a:t>environmental degradation</a:t>
            </a:r>
          </a:p>
          <a:p>
            <a:pPr marL="342900" lvl="0" indent="-342900" algn="just">
              <a:spcAft>
                <a:spcPts val="600"/>
              </a:spcAft>
              <a:buClr>
                <a:srgbClr val="002060"/>
              </a:buClr>
              <a:buFont typeface="Arial" panose="020B0604020202020204" pitchFamily="34" charset="0"/>
              <a:buChar char="•"/>
            </a:pPr>
            <a:r>
              <a:rPr lang="en-US" sz="2400" b="0" dirty="0"/>
              <a:t>peace and justice</a:t>
            </a:r>
          </a:p>
          <a:p>
            <a:endParaRPr lang="en-GB" dirty="0"/>
          </a:p>
        </p:txBody>
      </p:sp>
      <p:sp>
        <p:nvSpPr>
          <p:cNvPr id="4" name="Slide Number Placeholder 3"/>
          <p:cNvSpPr>
            <a:spLocks noGrp="1"/>
          </p:cNvSpPr>
          <p:nvPr>
            <p:ph type="sldNum" sz="quarter" idx="5"/>
          </p:nvPr>
        </p:nvSpPr>
        <p:spPr/>
        <p:txBody>
          <a:bodyPr/>
          <a:lstStyle/>
          <a:p>
            <a:fld id="{7A639AFF-1E3C-476E-A79E-54EE5075BFBB}" type="slidenum">
              <a:rPr lang="en-GB" smtClean="0"/>
              <a:pPr/>
              <a:t>26</a:t>
            </a:fld>
            <a:endParaRPr lang="en-GB"/>
          </a:p>
        </p:txBody>
      </p:sp>
    </p:spTree>
    <p:extLst>
      <p:ext uri="{BB962C8B-B14F-4D97-AF65-F5344CB8AC3E}">
        <p14:creationId xmlns:p14="http://schemas.microsoft.com/office/powerpoint/2010/main" val="394910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Bullet 3: Government’s institutional structures are PFM includes PFM.</a:t>
            </a:r>
          </a:p>
          <a:p>
            <a:endParaRPr lang="en-GB" dirty="0"/>
          </a:p>
          <a:p>
            <a:r>
              <a:rPr lang="en-GB" dirty="0"/>
              <a:t>Bullet 4: shared information pool, mainly PEFA and other shared tools.</a:t>
            </a:r>
          </a:p>
        </p:txBody>
      </p:sp>
      <p:sp>
        <p:nvSpPr>
          <p:cNvPr id="4" name="Slide Number Placeholder 3"/>
          <p:cNvSpPr>
            <a:spLocks noGrp="1"/>
          </p:cNvSpPr>
          <p:nvPr>
            <p:ph type="sldNum" sz="quarter" idx="5"/>
          </p:nvPr>
        </p:nvSpPr>
        <p:spPr/>
        <p:txBody>
          <a:bodyPr/>
          <a:lstStyle/>
          <a:p>
            <a:fld id="{59CF2995-AB43-4B7C-B8CD-9DC7C3692A9C}" type="slidenum">
              <a:rPr lang="en-GB" smtClean="0"/>
              <a:t>28</a:t>
            </a:fld>
            <a:endParaRPr lang="en-GB"/>
          </a:p>
        </p:txBody>
      </p:sp>
    </p:spTree>
    <p:extLst>
      <p:ext uri="{BB962C8B-B14F-4D97-AF65-F5344CB8AC3E}">
        <p14:creationId xmlns:p14="http://schemas.microsoft.com/office/powerpoint/2010/main" val="3558016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Busan Partnership primarily focus on reforms in PFM. It provide a more elaborated framework how to implement these reforms. </a:t>
            </a:r>
          </a:p>
          <a:p>
            <a:endParaRPr lang="en-GB" dirty="0"/>
          </a:p>
          <a:p>
            <a:r>
              <a:rPr lang="en-GB" dirty="0"/>
              <a:t>Puts Paris Agreement content into context of PFM. </a:t>
            </a:r>
          </a:p>
        </p:txBody>
      </p:sp>
      <p:sp>
        <p:nvSpPr>
          <p:cNvPr id="4" name="Slide Number Placeholder 3"/>
          <p:cNvSpPr>
            <a:spLocks noGrp="1"/>
          </p:cNvSpPr>
          <p:nvPr>
            <p:ph type="sldNum" sz="quarter" idx="5"/>
          </p:nvPr>
        </p:nvSpPr>
        <p:spPr/>
        <p:txBody>
          <a:bodyPr/>
          <a:lstStyle/>
          <a:p>
            <a:fld id="{59CF2995-AB43-4B7C-B8CD-9DC7C3692A9C}" type="slidenum">
              <a:rPr lang="en-GB" smtClean="0"/>
              <a:t>29</a:t>
            </a:fld>
            <a:endParaRPr lang="en-GB"/>
          </a:p>
        </p:txBody>
      </p:sp>
    </p:spTree>
    <p:extLst>
      <p:ext uri="{BB962C8B-B14F-4D97-AF65-F5344CB8AC3E}">
        <p14:creationId xmlns:p14="http://schemas.microsoft.com/office/powerpoint/2010/main" val="997330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SDG video is 1,24 minutes</a:t>
            </a:r>
          </a:p>
        </p:txBody>
      </p:sp>
    </p:spTree>
    <p:extLst>
      <p:ext uri="{BB962C8B-B14F-4D97-AF65-F5344CB8AC3E}">
        <p14:creationId xmlns:p14="http://schemas.microsoft.com/office/powerpoint/2010/main" val="3301830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PFM reforms is for the people and therefore civil society is one of the most important groups to hold the government to account and to ensure that marginalised groups are serviced. </a:t>
            </a:r>
          </a:p>
        </p:txBody>
      </p:sp>
    </p:spTree>
    <p:extLst>
      <p:ext uri="{BB962C8B-B14F-4D97-AF65-F5344CB8AC3E}">
        <p14:creationId xmlns:p14="http://schemas.microsoft.com/office/powerpoint/2010/main" val="489073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Busan also aims to build up domestic resources. </a:t>
            </a:r>
            <a:endParaRPr lang="en-NL" dirty="0"/>
          </a:p>
        </p:txBody>
      </p:sp>
      <p:sp>
        <p:nvSpPr>
          <p:cNvPr id="4" name="Slide Number Placeholder 3"/>
          <p:cNvSpPr>
            <a:spLocks noGrp="1"/>
          </p:cNvSpPr>
          <p:nvPr>
            <p:ph type="sldNum" sz="quarter" idx="5"/>
          </p:nvPr>
        </p:nvSpPr>
        <p:spPr/>
        <p:txBody>
          <a:bodyPr/>
          <a:lstStyle/>
          <a:p>
            <a:fld id="{59CF2995-AB43-4B7C-B8CD-9DC7C3692A9C}" type="slidenum">
              <a:rPr lang="en-GB" smtClean="0"/>
              <a:t>32</a:t>
            </a:fld>
            <a:endParaRPr lang="en-GB"/>
          </a:p>
        </p:txBody>
      </p:sp>
    </p:spTree>
    <p:extLst>
      <p:ext uri="{BB962C8B-B14F-4D97-AF65-F5344CB8AC3E}">
        <p14:creationId xmlns:p14="http://schemas.microsoft.com/office/powerpoint/2010/main" val="4290312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budget cycle.</a:t>
            </a:r>
          </a:p>
          <a:p>
            <a:r>
              <a:rPr lang="en-GB" dirty="0"/>
              <a:t>PEFA pilots: SDG 5 (gender) and SDG 13 (climate)</a:t>
            </a:r>
          </a:p>
          <a:p>
            <a:r>
              <a:rPr lang="en-GB" dirty="0"/>
              <a:t>e.g.  Ukraine gender PEFA in 2021. </a:t>
            </a:r>
          </a:p>
          <a:p>
            <a:endParaRPr lang="en-GB" dirty="0"/>
          </a:p>
          <a:p>
            <a:r>
              <a:rPr lang="en-GB" dirty="0"/>
              <a:t>Embedding SDGs in PFM system. </a:t>
            </a:r>
          </a:p>
        </p:txBody>
      </p:sp>
      <p:sp>
        <p:nvSpPr>
          <p:cNvPr id="4" name="Slide Number Placeholder 3"/>
          <p:cNvSpPr>
            <a:spLocks noGrp="1"/>
          </p:cNvSpPr>
          <p:nvPr>
            <p:ph type="sldNum" sz="quarter" idx="5"/>
          </p:nvPr>
        </p:nvSpPr>
        <p:spPr/>
        <p:txBody>
          <a:bodyPr/>
          <a:lstStyle/>
          <a:p>
            <a:fld id="{59CF2995-AB43-4B7C-B8CD-9DC7C3692A9C}" type="slidenum">
              <a:rPr lang="en-GB" smtClean="0"/>
              <a:t>39</a:t>
            </a:fld>
            <a:endParaRPr lang="en-GB"/>
          </a:p>
        </p:txBody>
      </p:sp>
    </p:spTree>
    <p:extLst>
      <p:ext uri="{BB962C8B-B14F-4D97-AF65-F5344CB8AC3E}">
        <p14:creationId xmlns:p14="http://schemas.microsoft.com/office/powerpoint/2010/main" val="1359921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GAP = Gender Action Plan. </a:t>
            </a:r>
          </a:p>
        </p:txBody>
      </p:sp>
      <p:sp>
        <p:nvSpPr>
          <p:cNvPr id="4" name="Slide Number Placeholder 3"/>
          <p:cNvSpPr>
            <a:spLocks noGrp="1"/>
          </p:cNvSpPr>
          <p:nvPr>
            <p:ph type="sldNum" sz="quarter" idx="5"/>
          </p:nvPr>
        </p:nvSpPr>
        <p:spPr/>
        <p:txBody>
          <a:bodyPr/>
          <a:lstStyle/>
          <a:p>
            <a:fld id="{59CF2995-AB43-4B7C-B8CD-9DC7C3692A9C}" type="slidenum">
              <a:rPr lang="en-GB" smtClean="0"/>
              <a:t>40</a:t>
            </a:fld>
            <a:endParaRPr lang="en-GB"/>
          </a:p>
        </p:txBody>
      </p:sp>
    </p:spTree>
    <p:extLst>
      <p:ext uri="{BB962C8B-B14F-4D97-AF65-F5344CB8AC3E}">
        <p14:creationId xmlns:p14="http://schemas.microsoft.com/office/powerpoint/2010/main" val="3984096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 of video 1.03 minutes</a:t>
            </a:r>
          </a:p>
        </p:txBody>
      </p:sp>
    </p:spTree>
    <p:extLst>
      <p:ext uri="{BB962C8B-B14F-4D97-AF65-F5344CB8AC3E}">
        <p14:creationId xmlns:p14="http://schemas.microsoft.com/office/powerpoint/2010/main" val="3078787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BE" dirty="0"/>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42</a:t>
            </a:fld>
            <a:endParaRPr lang="en-GB" dirty="0">
              <a:solidFill>
                <a:schemeClr val="tx1"/>
              </a:solidFill>
              <a:latin typeface="Arial" charset="0"/>
            </a:endParaRPr>
          </a:p>
        </p:txBody>
      </p:sp>
    </p:spTree>
    <p:extLst>
      <p:ext uri="{BB962C8B-B14F-4D97-AF65-F5344CB8AC3E}">
        <p14:creationId xmlns:p14="http://schemas.microsoft.com/office/powerpoint/2010/main" val="3239654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dirty="0"/>
              <a:t>You have to deal with resistance….(sumo wrestler)</a:t>
            </a:r>
          </a:p>
          <a:p>
            <a:pPr eaLnBrk="1" hangingPunct="1"/>
            <a:r>
              <a:rPr lang="en-GB" dirty="0"/>
              <a:t>We explain in the next slides why</a:t>
            </a:r>
          </a:p>
          <a:p>
            <a:pPr eaLnBrk="1" hangingPunct="1"/>
            <a:endParaRPr lang="en-GB" dirty="0"/>
          </a:p>
          <a:p>
            <a:pPr eaLnBrk="1" hangingPunct="1">
              <a:spcBef>
                <a:spcPct val="0"/>
              </a:spcBef>
            </a:pPr>
            <a:endParaRPr lang="fr-FR" dirty="0">
              <a:latin typeface="Times New Roman" charset="0"/>
              <a:cs typeface="Arial" charset="0"/>
            </a:endParaRPr>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9B15DCF1-CC27-F04E-8A6F-275D77BDBCB2}" type="slidenum">
              <a:rPr lang="en-GB">
                <a:solidFill>
                  <a:schemeClr val="tx1"/>
                </a:solidFill>
                <a:latin typeface="Times New Roman" charset="0"/>
                <a:cs typeface="Times New Roman" charset="0"/>
              </a:rPr>
              <a:pPr eaLnBrk="1" hangingPunct="1"/>
              <a:t>43</a:t>
            </a:fld>
            <a:endParaRPr lang="en-GB">
              <a:solidFill>
                <a:schemeClr val="tx1"/>
              </a:solidFill>
              <a:latin typeface="Times New Roman" charset="0"/>
              <a:cs typeface="Times New Roman" charset="0"/>
            </a:endParaRPr>
          </a:p>
        </p:txBody>
      </p:sp>
    </p:spTree>
    <p:extLst>
      <p:ext uri="{BB962C8B-B14F-4D97-AF65-F5344CB8AC3E}">
        <p14:creationId xmlns:p14="http://schemas.microsoft.com/office/powerpoint/2010/main" val="3036335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dirty="0"/>
              <a:t>Be aware: animation. </a:t>
            </a:r>
          </a:p>
          <a:p>
            <a:pPr eaLnBrk="1" hangingPunct="1"/>
            <a:r>
              <a:rPr lang="en-GB" dirty="0"/>
              <a:t>Ask: what are the main challenges? </a:t>
            </a:r>
          </a:p>
          <a:p>
            <a:pPr eaLnBrk="1" hangingPunct="1"/>
            <a:endParaRPr lang="en-GB" dirty="0"/>
          </a:p>
          <a:p>
            <a:pPr eaLnBrk="1" hangingPunct="1"/>
            <a:r>
              <a:rPr lang="en-GB" dirty="0"/>
              <a:t>1, 2 and 3 explained in next 3 slides. </a:t>
            </a:r>
          </a:p>
          <a:p>
            <a:pPr eaLnBrk="1" hangingPunct="1">
              <a:spcBef>
                <a:spcPct val="0"/>
              </a:spcBef>
            </a:pPr>
            <a:endParaRPr lang="fr-FR" dirty="0">
              <a:latin typeface="Times New Roman" charset="0"/>
              <a:cs typeface="Arial" charset="0"/>
            </a:endParaRPr>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9B15DCF1-CC27-F04E-8A6F-275D77BDBCB2}" type="slidenum">
              <a:rPr lang="en-GB">
                <a:solidFill>
                  <a:schemeClr val="tx1"/>
                </a:solidFill>
                <a:latin typeface="Times New Roman" charset="0"/>
                <a:cs typeface="Times New Roman" charset="0"/>
              </a:rPr>
              <a:pPr eaLnBrk="1" hangingPunct="1"/>
              <a:t>44</a:t>
            </a:fld>
            <a:endParaRPr lang="en-GB">
              <a:solidFill>
                <a:schemeClr val="tx1"/>
              </a:solidFill>
              <a:latin typeface="Times New Roman" charset="0"/>
              <a:cs typeface="Times New Roman" charset="0"/>
            </a:endParaRPr>
          </a:p>
        </p:txBody>
      </p:sp>
    </p:spTree>
    <p:extLst>
      <p:ext uri="{BB962C8B-B14F-4D97-AF65-F5344CB8AC3E}">
        <p14:creationId xmlns:p14="http://schemas.microsoft.com/office/powerpoint/2010/main" val="33538138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dirty="0"/>
              <a:t>Risk of high staff turnover</a:t>
            </a:r>
          </a:p>
          <a:p>
            <a:pPr eaLnBrk="1" hangingPunct="1"/>
            <a:r>
              <a:rPr lang="en-GB" dirty="0"/>
              <a:t>Capacity building – competence based training (not sending staff abroad for a PhD). </a:t>
            </a:r>
          </a:p>
          <a:p>
            <a:pPr eaLnBrk="1" hangingPunct="1">
              <a:spcBef>
                <a:spcPct val="0"/>
              </a:spcBef>
            </a:pPr>
            <a:endParaRPr lang="fr-FR" dirty="0">
              <a:latin typeface="Times New Roman" charset="0"/>
              <a:cs typeface="Arial" charset="0"/>
            </a:endParaRPr>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9B15DCF1-CC27-F04E-8A6F-275D77BDBCB2}" type="slidenum">
              <a:rPr lang="en-GB">
                <a:solidFill>
                  <a:schemeClr val="tx1"/>
                </a:solidFill>
                <a:latin typeface="Times New Roman" charset="0"/>
                <a:cs typeface="Times New Roman" charset="0"/>
              </a:rPr>
              <a:pPr eaLnBrk="1" hangingPunct="1"/>
              <a:t>45</a:t>
            </a:fld>
            <a:endParaRPr lang="en-GB">
              <a:solidFill>
                <a:schemeClr val="tx1"/>
              </a:solidFill>
              <a:latin typeface="Times New Roman" charset="0"/>
              <a:cs typeface="Times New Roman" charset="0"/>
            </a:endParaRPr>
          </a:p>
        </p:txBody>
      </p:sp>
    </p:spTree>
    <p:extLst>
      <p:ext uri="{BB962C8B-B14F-4D97-AF65-F5344CB8AC3E}">
        <p14:creationId xmlns:p14="http://schemas.microsoft.com/office/powerpoint/2010/main" val="15367559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dirty="0"/>
              <a:t>Technical reforms are much easier to achieve than institutional and behavioural change. </a:t>
            </a:r>
          </a:p>
          <a:p>
            <a:pPr eaLnBrk="1" hangingPunct="1"/>
            <a:r>
              <a:rPr lang="en-GB" dirty="0"/>
              <a:t>Vested interests</a:t>
            </a:r>
          </a:p>
          <a:p>
            <a:pPr eaLnBrk="1" hangingPunct="1">
              <a:spcBef>
                <a:spcPct val="0"/>
              </a:spcBef>
            </a:pPr>
            <a:endParaRPr lang="fr-FR" dirty="0">
              <a:latin typeface="Times New Roman" charset="0"/>
              <a:cs typeface="Arial" charset="0"/>
            </a:endParaRPr>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9B15DCF1-CC27-F04E-8A6F-275D77BDBCB2}" type="slidenum">
              <a:rPr lang="en-GB">
                <a:solidFill>
                  <a:schemeClr val="tx1"/>
                </a:solidFill>
                <a:latin typeface="Times New Roman" charset="0"/>
                <a:cs typeface="Times New Roman" charset="0"/>
              </a:rPr>
              <a:pPr eaLnBrk="1" hangingPunct="1"/>
              <a:t>46</a:t>
            </a:fld>
            <a:endParaRPr lang="en-GB">
              <a:solidFill>
                <a:schemeClr val="tx1"/>
              </a:solidFill>
              <a:latin typeface="Times New Roman" charset="0"/>
              <a:cs typeface="Times New Roman" charset="0"/>
            </a:endParaRPr>
          </a:p>
        </p:txBody>
      </p:sp>
    </p:spTree>
    <p:extLst>
      <p:ext uri="{BB962C8B-B14F-4D97-AF65-F5344CB8AC3E}">
        <p14:creationId xmlns:p14="http://schemas.microsoft.com/office/powerpoint/2010/main" val="1809880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dirty="0"/>
              <a:t>A PFM system is a series of connected subsystems. The interrelated sub-systems makes reform extremely complex. </a:t>
            </a:r>
          </a:p>
          <a:p>
            <a:pPr eaLnBrk="1" hangingPunct="1"/>
            <a:endParaRPr lang="en-GB" dirty="0"/>
          </a:p>
          <a:p>
            <a:pPr eaLnBrk="1" hangingPunct="1"/>
            <a:r>
              <a:rPr lang="en-GB" dirty="0"/>
              <a:t>One part might be working against other parts and a reform and improvement in one part does not lead to better results. For the latter, often a number of preconditions needs to be fulfilled e.g. successful external audit requires independence of the auditor, timely annual accounts and audits and (timely) follow up by management (ministries). Link to PEFA. </a:t>
            </a:r>
          </a:p>
          <a:p>
            <a:pPr eaLnBrk="1" hangingPunct="1"/>
            <a:endParaRPr lang="en-GB" dirty="0"/>
          </a:p>
          <a:p>
            <a:pPr eaLnBrk="1" hangingPunct="1"/>
            <a:endParaRPr lang="en-GB" dirty="0"/>
          </a:p>
          <a:p>
            <a:pPr eaLnBrk="1" hangingPunct="1"/>
            <a:endParaRPr lang="en-GB" dirty="0"/>
          </a:p>
          <a:p>
            <a:pPr eaLnBrk="1" hangingPunct="1">
              <a:spcBef>
                <a:spcPct val="0"/>
              </a:spcBef>
            </a:pPr>
            <a:endParaRPr lang="fr-FR" dirty="0">
              <a:latin typeface="Times New Roman" charset="0"/>
              <a:cs typeface="Arial" charset="0"/>
            </a:endParaRPr>
          </a:p>
        </p:txBody>
      </p:sp>
      <p:sp>
        <p:nvSpPr>
          <p:cNvPr id="23555"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9B15DCF1-CC27-F04E-8A6F-275D77BDBCB2}" type="slidenum">
              <a:rPr lang="en-GB">
                <a:solidFill>
                  <a:schemeClr val="tx1"/>
                </a:solidFill>
                <a:latin typeface="Times New Roman" charset="0"/>
                <a:cs typeface="Times New Roman" charset="0"/>
              </a:rPr>
              <a:pPr eaLnBrk="1" hangingPunct="1"/>
              <a:t>47</a:t>
            </a:fld>
            <a:endParaRPr lang="en-GB">
              <a:solidFill>
                <a:schemeClr val="tx1"/>
              </a:solidFill>
              <a:latin typeface="Times New Roman" charset="0"/>
              <a:cs typeface="Times New Roman" charset="0"/>
            </a:endParaRPr>
          </a:p>
        </p:txBody>
      </p:sp>
    </p:spTree>
    <p:extLst>
      <p:ext uri="{BB962C8B-B14F-4D97-AF65-F5344CB8AC3E}">
        <p14:creationId xmlns:p14="http://schemas.microsoft.com/office/powerpoint/2010/main" val="80739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will be presented on Mural</a:t>
            </a:r>
            <a:endParaRPr lang="en-NL" dirty="0"/>
          </a:p>
        </p:txBody>
      </p:sp>
    </p:spTree>
    <p:extLst>
      <p:ext uri="{BB962C8B-B14F-4D97-AF65-F5344CB8AC3E}">
        <p14:creationId xmlns:p14="http://schemas.microsoft.com/office/powerpoint/2010/main" val="3571116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dirty="0"/>
              <a:t>Increasing risk </a:t>
            </a:r>
            <a:r>
              <a:rPr lang="en-GB" b="1" dirty="0"/>
              <a:t>of failure</a:t>
            </a:r>
            <a:r>
              <a:rPr lang="en-GB" dirty="0"/>
              <a:t>. </a:t>
            </a:r>
          </a:p>
          <a:p>
            <a:pPr eaLnBrk="1" hangingPunct="1"/>
            <a:endParaRPr lang="en-GB" dirty="0"/>
          </a:p>
          <a:p>
            <a:pPr eaLnBrk="1" hangingPunct="1"/>
            <a:r>
              <a:rPr lang="en-GB" dirty="0"/>
              <a:t>Internal functional reforms are easy to execute but….</a:t>
            </a:r>
          </a:p>
          <a:p>
            <a:pPr eaLnBrk="1" hangingPunct="1"/>
            <a:endParaRPr lang="en-GB" dirty="0"/>
          </a:p>
          <a:p>
            <a:pPr eaLnBrk="1" hangingPunct="1"/>
            <a:r>
              <a:rPr lang="en-GB" dirty="0"/>
              <a:t>Functional = technical; political = institutional </a:t>
            </a:r>
          </a:p>
          <a:p>
            <a:pPr eaLnBrk="1" hangingPunct="1"/>
            <a:endParaRPr lang="en-GB" dirty="0"/>
          </a:p>
          <a:p>
            <a:pPr eaLnBrk="1" hangingPunct="1"/>
            <a:r>
              <a:rPr lang="en-GB" dirty="0"/>
              <a:t>External: other players outside MoF or public service are involved. </a:t>
            </a:r>
          </a:p>
          <a:p>
            <a:pPr eaLnBrk="1" hangingPunct="1">
              <a:spcBef>
                <a:spcPct val="0"/>
              </a:spcBef>
            </a:pPr>
            <a:endParaRPr lang="fr-FR" dirty="0">
              <a:latin typeface="Times New Roman" charset="0"/>
              <a:cs typeface="Arial" charset="0"/>
            </a:endParaRPr>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9B15DCF1-CC27-F04E-8A6F-275D77BDBCB2}" type="slidenum">
              <a:rPr lang="en-GB">
                <a:solidFill>
                  <a:schemeClr val="tx1"/>
                </a:solidFill>
                <a:latin typeface="Times New Roman" charset="0"/>
                <a:cs typeface="Times New Roman" charset="0"/>
              </a:rPr>
              <a:pPr eaLnBrk="1" hangingPunct="1"/>
              <a:t>48</a:t>
            </a:fld>
            <a:endParaRPr lang="en-GB">
              <a:solidFill>
                <a:schemeClr val="tx1"/>
              </a:solidFill>
              <a:latin typeface="Times New Roman" charset="0"/>
              <a:cs typeface="Times New Roman" charset="0"/>
            </a:endParaRPr>
          </a:p>
        </p:txBody>
      </p:sp>
    </p:spTree>
    <p:extLst>
      <p:ext uri="{BB962C8B-B14F-4D97-AF65-F5344CB8AC3E}">
        <p14:creationId xmlns:p14="http://schemas.microsoft.com/office/powerpoint/2010/main" val="52702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dirty="0"/>
              <a:t>Internal: within </a:t>
            </a:r>
            <a:r>
              <a:rPr lang="en-GB" dirty="0" err="1"/>
              <a:t>MoF</a:t>
            </a:r>
            <a:r>
              <a:rPr lang="en-GB" dirty="0"/>
              <a:t> or public service</a:t>
            </a:r>
          </a:p>
          <a:p>
            <a:pPr eaLnBrk="1" hangingPunct="1">
              <a:spcBef>
                <a:spcPct val="0"/>
              </a:spcBef>
            </a:pPr>
            <a:endParaRPr lang="fr-FR" dirty="0">
              <a:latin typeface="Times New Roman" charset="0"/>
              <a:cs typeface="Arial" charset="0"/>
            </a:endParaRPr>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9B15DCF1-CC27-F04E-8A6F-275D77BDBCB2}" type="slidenum">
              <a:rPr lang="en-GB">
                <a:solidFill>
                  <a:schemeClr val="tx1"/>
                </a:solidFill>
                <a:latin typeface="Times New Roman" charset="0"/>
                <a:cs typeface="Times New Roman" charset="0"/>
              </a:rPr>
              <a:pPr eaLnBrk="1" hangingPunct="1"/>
              <a:t>49</a:t>
            </a:fld>
            <a:endParaRPr lang="en-GB">
              <a:solidFill>
                <a:schemeClr val="tx1"/>
              </a:solidFill>
              <a:latin typeface="Times New Roman" charset="0"/>
              <a:cs typeface="Times New Roman" charset="0"/>
            </a:endParaRPr>
          </a:p>
        </p:txBody>
      </p:sp>
    </p:spTree>
    <p:extLst>
      <p:ext uri="{BB962C8B-B14F-4D97-AF65-F5344CB8AC3E}">
        <p14:creationId xmlns:p14="http://schemas.microsoft.com/office/powerpoint/2010/main" val="11112424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dirty="0"/>
              <a:t>Be aware: Animation</a:t>
            </a:r>
          </a:p>
          <a:p>
            <a:pPr eaLnBrk="1" hangingPunct="1"/>
            <a:endParaRPr lang="en-GB" dirty="0"/>
          </a:p>
          <a:p>
            <a:pPr eaLnBrk="1" hangingPunct="1"/>
            <a:r>
              <a:rPr lang="en-GB" dirty="0"/>
              <a:t>Reform in practice is never a straight line. </a:t>
            </a:r>
          </a:p>
          <a:p>
            <a:pPr eaLnBrk="1" hangingPunct="1"/>
            <a:r>
              <a:rPr lang="en-GB" dirty="0"/>
              <a:t>Adaptive process, learning by doing. </a:t>
            </a:r>
          </a:p>
          <a:p>
            <a:pPr eaLnBrk="1" hangingPunct="1"/>
            <a:r>
              <a:rPr lang="en-GB" dirty="0"/>
              <a:t>Only technical reforms will not lead to improved performance. </a:t>
            </a:r>
          </a:p>
          <a:p>
            <a:pPr eaLnBrk="1" hangingPunct="1">
              <a:spcBef>
                <a:spcPct val="0"/>
              </a:spcBef>
            </a:pPr>
            <a:endParaRPr lang="fr-FR" dirty="0">
              <a:latin typeface="Times New Roman" charset="0"/>
              <a:cs typeface="Arial" charset="0"/>
            </a:endParaRPr>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9B15DCF1-CC27-F04E-8A6F-275D77BDBCB2}" type="slidenum">
              <a:rPr lang="en-GB">
                <a:solidFill>
                  <a:schemeClr val="tx1"/>
                </a:solidFill>
                <a:latin typeface="Times New Roman" charset="0"/>
                <a:cs typeface="Times New Roman" charset="0"/>
              </a:rPr>
              <a:pPr eaLnBrk="1" hangingPunct="1"/>
              <a:t>50</a:t>
            </a:fld>
            <a:endParaRPr lang="en-GB">
              <a:solidFill>
                <a:schemeClr val="tx1"/>
              </a:solidFill>
              <a:latin typeface="Times New Roman" charset="0"/>
              <a:cs typeface="Times New Roman" charset="0"/>
            </a:endParaRPr>
          </a:p>
        </p:txBody>
      </p:sp>
    </p:spTree>
    <p:extLst>
      <p:ext uri="{BB962C8B-B14F-4D97-AF65-F5344CB8AC3E}">
        <p14:creationId xmlns:p14="http://schemas.microsoft.com/office/powerpoint/2010/main" val="28927749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dirty="0"/>
              <a:t>In practice, a PFM reform strategy is a mix of all three of them.</a:t>
            </a:r>
          </a:p>
          <a:p>
            <a:pPr eaLnBrk="1" hangingPunct="1">
              <a:spcBef>
                <a:spcPct val="0"/>
              </a:spcBef>
            </a:pPr>
            <a:endParaRPr lang="fr-FR" dirty="0">
              <a:latin typeface="Times New Roman" charset="0"/>
              <a:cs typeface="Arial" charset="0"/>
            </a:endParaRPr>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9B15DCF1-CC27-F04E-8A6F-275D77BDBCB2}" type="slidenum">
              <a:rPr lang="en-GB">
                <a:solidFill>
                  <a:schemeClr val="tx1"/>
                </a:solidFill>
                <a:latin typeface="Times New Roman" charset="0"/>
                <a:cs typeface="Times New Roman" charset="0"/>
              </a:rPr>
              <a:pPr eaLnBrk="1" hangingPunct="1"/>
              <a:t>51</a:t>
            </a:fld>
            <a:endParaRPr lang="en-GB">
              <a:solidFill>
                <a:schemeClr val="tx1"/>
              </a:solidFill>
              <a:latin typeface="Times New Roman" charset="0"/>
              <a:cs typeface="Times New Roman" charset="0"/>
            </a:endParaRPr>
          </a:p>
        </p:txBody>
      </p:sp>
    </p:spTree>
    <p:extLst>
      <p:ext uri="{BB962C8B-B14F-4D97-AF65-F5344CB8AC3E}">
        <p14:creationId xmlns:p14="http://schemas.microsoft.com/office/powerpoint/2010/main" val="3830897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dirty="0"/>
          </a:p>
          <a:p>
            <a:pPr eaLnBrk="1" hangingPunct="1">
              <a:spcBef>
                <a:spcPct val="0"/>
              </a:spcBef>
            </a:pPr>
            <a:endParaRPr lang="fr-FR" dirty="0">
              <a:latin typeface="Times New Roman" charset="0"/>
              <a:cs typeface="Arial" charset="0"/>
            </a:endParaRPr>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9B15DCF1-CC27-F04E-8A6F-275D77BDBCB2}" type="slidenum">
              <a:rPr lang="en-GB">
                <a:solidFill>
                  <a:schemeClr val="tx1"/>
                </a:solidFill>
                <a:latin typeface="Times New Roman" charset="0"/>
                <a:cs typeface="Times New Roman" charset="0"/>
              </a:rPr>
              <a:pPr eaLnBrk="1" hangingPunct="1"/>
              <a:t>52</a:t>
            </a:fld>
            <a:endParaRPr lang="en-GB">
              <a:solidFill>
                <a:schemeClr val="tx1"/>
              </a:solidFill>
              <a:latin typeface="Times New Roman" charset="0"/>
              <a:cs typeface="Times New Roman" charset="0"/>
            </a:endParaRPr>
          </a:p>
        </p:txBody>
      </p:sp>
    </p:spTree>
    <p:extLst>
      <p:ext uri="{BB962C8B-B14F-4D97-AF65-F5344CB8AC3E}">
        <p14:creationId xmlns:p14="http://schemas.microsoft.com/office/powerpoint/2010/main" val="15013574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dirty="0"/>
          </a:p>
          <a:p>
            <a:pPr eaLnBrk="1" hangingPunct="1">
              <a:spcBef>
                <a:spcPct val="0"/>
              </a:spcBef>
            </a:pPr>
            <a:r>
              <a:rPr lang="fr-FR" dirty="0" err="1">
                <a:latin typeface="Times New Roman" charset="0"/>
                <a:cs typeface="Arial" charset="0"/>
              </a:rPr>
              <a:t>Still</a:t>
            </a:r>
            <a:r>
              <a:rPr lang="fr-FR" dirty="0">
                <a:latin typeface="Times New Roman" charset="0"/>
                <a:cs typeface="Arial" charset="0"/>
              </a:rPr>
              <a:t> </a:t>
            </a:r>
            <a:r>
              <a:rPr lang="fr-FR" dirty="0" err="1">
                <a:latin typeface="Times New Roman" charset="0"/>
                <a:cs typeface="Arial" charset="0"/>
              </a:rPr>
              <a:t>existing</a:t>
            </a:r>
            <a:r>
              <a:rPr lang="fr-FR" dirty="0">
                <a:latin typeface="Times New Roman" charset="0"/>
                <a:cs typeface="Arial" charset="0"/>
              </a:rPr>
              <a:t> PFM </a:t>
            </a:r>
            <a:r>
              <a:rPr lang="fr-FR" dirty="0" err="1">
                <a:latin typeface="Times New Roman" charset="0"/>
                <a:cs typeface="Arial" charset="0"/>
              </a:rPr>
              <a:t>systems</a:t>
            </a:r>
            <a:r>
              <a:rPr lang="fr-FR" dirty="0">
                <a:latin typeface="Times New Roman" charset="0"/>
                <a:cs typeface="Arial" charset="0"/>
              </a:rPr>
              <a:t>. </a:t>
            </a:r>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9B15DCF1-CC27-F04E-8A6F-275D77BDBCB2}" type="slidenum">
              <a:rPr lang="en-GB">
                <a:solidFill>
                  <a:schemeClr val="tx1"/>
                </a:solidFill>
                <a:latin typeface="Times New Roman" charset="0"/>
                <a:cs typeface="Times New Roman" charset="0"/>
              </a:rPr>
              <a:pPr eaLnBrk="1" hangingPunct="1"/>
              <a:t>53</a:t>
            </a:fld>
            <a:endParaRPr lang="en-GB">
              <a:solidFill>
                <a:schemeClr val="tx1"/>
              </a:solidFill>
              <a:latin typeface="Times New Roman" charset="0"/>
              <a:cs typeface="Times New Roman" charset="0"/>
            </a:endParaRPr>
          </a:p>
        </p:txBody>
      </p:sp>
    </p:spTree>
    <p:extLst>
      <p:ext uri="{BB962C8B-B14F-4D97-AF65-F5344CB8AC3E}">
        <p14:creationId xmlns:p14="http://schemas.microsoft.com/office/powerpoint/2010/main" val="40502443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dirty="0"/>
              <a:t>More fundamental</a:t>
            </a:r>
          </a:p>
          <a:p>
            <a:pPr eaLnBrk="1" hangingPunct="1"/>
            <a:endParaRPr lang="en-GB" dirty="0"/>
          </a:p>
          <a:p>
            <a:pPr eaLnBrk="1" hangingPunct="1"/>
            <a:r>
              <a:rPr lang="en-GB" dirty="0"/>
              <a:t>Leap in the dark: insecurity. </a:t>
            </a:r>
          </a:p>
          <a:p>
            <a:pPr eaLnBrk="1" hangingPunct="1">
              <a:spcBef>
                <a:spcPct val="0"/>
              </a:spcBef>
            </a:pPr>
            <a:endParaRPr lang="fr-FR" dirty="0">
              <a:latin typeface="Times New Roman" charset="0"/>
              <a:cs typeface="Arial" charset="0"/>
            </a:endParaRPr>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9B15DCF1-CC27-F04E-8A6F-275D77BDBCB2}" type="slidenum">
              <a:rPr lang="en-GB">
                <a:solidFill>
                  <a:schemeClr val="tx1"/>
                </a:solidFill>
                <a:latin typeface="Times New Roman" charset="0"/>
                <a:cs typeface="Times New Roman" charset="0"/>
              </a:rPr>
              <a:pPr eaLnBrk="1" hangingPunct="1"/>
              <a:t>54</a:t>
            </a:fld>
            <a:endParaRPr lang="en-GB">
              <a:solidFill>
                <a:schemeClr val="tx1"/>
              </a:solidFill>
              <a:latin typeface="Times New Roman" charset="0"/>
              <a:cs typeface="Times New Roman" charset="0"/>
            </a:endParaRPr>
          </a:p>
        </p:txBody>
      </p:sp>
    </p:spTree>
    <p:extLst>
      <p:ext uri="{BB962C8B-B14F-4D97-AF65-F5344CB8AC3E}">
        <p14:creationId xmlns:p14="http://schemas.microsoft.com/office/powerpoint/2010/main" val="25024854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dirty="0"/>
              <a:t>A PFM reform strategy contains a mix of the three approaches. </a:t>
            </a:r>
          </a:p>
          <a:p>
            <a:pPr eaLnBrk="1" hangingPunct="1"/>
            <a:r>
              <a:rPr lang="en-GB" dirty="0"/>
              <a:t>To implement a reform strategy successfully takes 5 to 10 years on average for developed countries. </a:t>
            </a:r>
          </a:p>
          <a:p>
            <a:pPr eaLnBrk="1" hangingPunct="1"/>
            <a:endParaRPr lang="en-GB" dirty="0"/>
          </a:p>
          <a:p>
            <a:pPr eaLnBrk="1" hangingPunct="1">
              <a:spcBef>
                <a:spcPct val="0"/>
              </a:spcBef>
            </a:pPr>
            <a:endParaRPr lang="fr-FR" dirty="0">
              <a:latin typeface="Times New Roman" charset="0"/>
              <a:cs typeface="Arial" charset="0"/>
            </a:endParaRPr>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9B15DCF1-CC27-F04E-8A6F-275D77BDBCB2}" type="slidenum">
              <a:rPr lang="en-GB">
                <a:solidFill>
                  <a:schemeClr val="tx1"/>
                </a:solidFill>
                <a:latin typeface="Times New Roman" charset="0"/>
                <a:cs typeface="Times New Roman" charset="0"/>
              </a:rPr>
              <a:pPr eaLnBrk="1" hangingPunct="1"/>
              <a:t>55</a:t>
            </a:fld>
            <a:endParaRPr lang="en-GB">
              <a:solidFill>
                <a:schemeClr val="tx1"/>
              </a:solidFill>
              <a:latin typeface="Times New Roman" charset="0"/>
              <a:cs typeface="Times New Roman" charset="0"/>
            </a:endParaRPr>
          </a:p>
        </p:txBody>
      </p:sp>
    </p:spTree>
    <p:extLst>
      <p:ext uri="{BB962C8B-B14F-4D97-AF65-F5344CB8AC3E}">
        <p14:creationId xmlns:p14="http://schemas.microsoft.com/office/powerpoint/2010/main" val="16169243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r>
              <a:rPr lang="fr-BE" dirty="0" err="1"/>
              <a:t>Asking</a:t>
            </a:r>
            <a:r>
              <a:rPr lang="fr-BE" dirty="0"/>
              <a:t> participants </a:t>
            </a:r>
            <a:r>
              <a:rPr lang="fr-BE" dirty="0" err="1"/>
              <a:t>directly</a:t>
            </a:r>
            <a:r>
              <a:rPr lang="fr-BE" dirty="0"/>
              <a:t> (by </a:t>
            </a:r>
            <a:r>
              <a:rPr lang="fr-BE" dirty="0" err="1"/>
              <a:t>mentioning</a:t>
            </a:r>
            <a:r>
              <a:rPr lang="fr-BE" dirty="0"/>
              <a:t> </a:t>
            </a:r>
            <a:r>
              <a:rPr lang="fr-BE" dirty="0" err="1"/>
              <a:t>names</a:t>
            </a:r>
            <a:r>
              <a:rPr lang="fr-BE" dirty="0"/>
              <a:t>). </a:t>
            </a:r>
          </a:p>
          <a:p>
            <a:pPr eaLnBrk="1" hangingPunct="1">
              <a:spcBef>
                <a:spcPct val="0"/>
              </a:spcBef>
            </a:pPr>
            <a:endParaRPr lang="fr-BE" dirty="0"/>
          </a:p>
          <a:p>
            <a:pPr eaLnBrk="1" hangingPunct="1">
              <a:spcBef>
                <a:spcPct val="0"/>
              </a:spcBef>
            </a:pPr>
            <a:r>
              <a:rPr lang="fr-BE" dirty="0"/>
              <a:t>Focus of modern PFM: </a:t>
            </a:r>
            <a:r>
              <a:rPr lang="fr-BE" dirty="0" err="1"/>
              <a:t>result</a:t>
            </a:r>
            <a:r>
              <a:rPr lang="fr-BE" dirty="0"/>
              <a:t> orientation i.e. full </a:t>
            </a:r>
            <a:r>
              <a:rPr lang="fr-BE" dirty="0" err="1"/>
              <a:t>chain</a:t>
            </a:r>
            <a:r>
              <a:rPr lang="fr-BE" dirty="0"/>
              <a:t> = input-output-</a:t>
            </a:r>
            <a:r>
              <a:rPr lang="fr-BE" dirty="0" err="1"/>
              <a:t>outcome</a:t>
            </a:r>
            <a:r>
              <a:rPr lang="fr-BE" dirty="0"/>
              <a:t>-impact</a:t>
            </a:r>
          </a:p>
          <a:p>
            <a:pPr eaLnBrk="1" hangingPunct="1">
              <a:spcBef>
                <a:spcPct val="0"/>
              </a:spcBef>
            </a:pPr>
            <a:r>
              <a:rPr lang="fr-BE" dirty="0"/>
              <a:t>Main challenges: </a:t>
            </a:r>
            <a:r>
              <a:rPr lang="fr-BE" dirty="0" err="1"/>
              <a:t>Capacity</a:t>
            </a:r>
            <a:r>
              <a:rPr lang="fr-BE" dirty="0"/>
              <a:t>, </a:t>
            </a:r>
            <a:r>
              <a:rPr lang="fr-BE" dirty="0" err="1"/>
              <a:t>Political</a:t>
            </a:r>
            <a:r>
              <a:rPr lang="fr-BE" dirty="0"/>
              <a:t> </a:t>
            </a:r>
            <a:r>
              <a:rPr lang="fr-BE" dirty="0" err="1"/>
              <a:t>economy</a:t>
            </a:r>
            <a:r>
              <a:rPr lang="fr-BE" dirty="0"/>
              <a:t> and </a:t>
            </a:r>
            <a:r>
              <a:rPr lang="fr-BE" dirty="0" err="1"/>
              <a:t>complexity</a:t>
            </a:r>
            <a:r>
              <a:rPr lang="fr-BE" dirty="0"/>
              <a:t>. </a:t>
            </a:r>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57</a:t>
            </a:fld>
            <a:endParaRPr lang="en-GB" dirty="0">
              <a:solidFill>
                <a:schemeClr val="tx1"/>
              </a:solidFill>
              <a:latin typeface="Arial" charset="0"/>
            </a:endParaRPr>
          </a:p>
        </p:txBody>
      </p:sp>
    </p:spTree>
    <p:extLst>
      <p:ext uri="{BB962C8B-B14F-4D97-AF65-F5344CB8AC3E}">
        <p14:creationId xmlns:p14="http://schemas.microsoft.com/office/powerpoint/2010/main" val="6835483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BE" dirty="0"/>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58</a:t>
            </a:fld>
            <a:endParaRPr lang="en-GB" dirty="0">
              <a:solidFill>
                <a:schemeClr val="tx1"/>
              </a:solidFill>
              <a:latin typeface="Arial" charset="0"/>
            </a:endParaRPr>
          </a:p>
        </p:txBody>
      </p:sp>
    </p:spTree>
    <p:extLst>
      <p:ext uri="{BB962C8B-B14F-4D97-AF65-F5344CB8AC3E}">
        <p14:creationId xmlns:p14="http://schemas.microsoft.com/office/powerpoint/2010/main" val="109915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noTextEdit="1"/>
          </p:cNvSpPr>
          <p:nvPr>
            <p:ph type="sldImg"/>
          </p:nvPr>
        </p:nvSpPr>
        <p:spPr>
          <a:ln/>
        </p:spPr>
      </p:sp>
      <p:sp>
        <p:nvSpPr>
          <p:cNvPr id="19458"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r>
              <a:rPr lang="fr-BE" dirty="0"/>
              <a:t>2 objectives and one comment. </a:t>
            </a:r>
          </a:p>
          <a:p>
            <a:pPr eaLnBrk="1" hangingPunct="1">
              <a:spcBef>
                <a:spcPct val="0"/>
              </a:spcBef>
            </a:pPr>
            <a:r>
              <a:rPr lang="fr-BE" dirty="0"/>
              <a:t>It </a:t>
            </a:r>
            <a:r>
              <a:rPr lang="fr-BE" dirty="0" err="1"/>
              <a:t>further</a:t>
            </a:r>
            <a:r>
              <a:rPr lang="fr-BE" dirty="0"/>
              <a:t> </a:t>
            </a:r>
            <a:r>
              <a:rPr lang="fr-BE" dirty="0" err="1"/>
              <a:t>needs</a:t>
            </a:r>
            <a:r>
              <a:rPr lang="fr-BE" dirty="0"/>
              <a:t> to </a:t>
            </a:r>
            <a:r>
              <a:rPr lang="fr-BE" dirty="0" err="1"/>
              <a:t>be</a:t>
            </a:r>
            <a:r>
              <a:rPr lang="fr-BE" dirty="0"/>
              <a:t> </a:t>
            </a:r>
            <a:r>
              <a:rPr lang="fr-BE" dirty="0" err="1"/>
              <a:t>mentioned</a:t>
            </a:r>
            <a:r>
              <a:rPr lang="fr-BE" dirty="0"/>
              <a:t> </a:t>
            </a:r>
            <a:r>
              <a:rPr lang="fr-BE" dirty="0" err="1"/>
              <a:t>that</a:t>
            </a:r>
            <a:r>
              <a:rPr lang="fr-BE" dirty="0"/>
              <a:t> the </a:t>
            </a:r>
            <a:r>
              <a:rPr lang="fr-BE" dirty="0" err="1"/>
              <a:t>coverage</a:t>
            </a:r>
            <a:r>
              <a:rPr lang="fr-BE" dirty="0"/>
              <a:t> of a PFM system </a:t>
            </a:r>
            <a:r>
              <a:rPr lang="fr-BE" dirty="0" err="1"/>
              <a:t>is</a:t>
            </a:r>
            <a:r>
              <a:rPr lang="fr-BE" dirty="0"/>
              <a:t> the </a:t>
            </a:r>
            <a:r>
              <a:rPr lang="fr-BE" dirty="0" err="1"/>
              <a:t>general</a:t>
            </a:r>
            <a:r>
              <a:rPr lang="fr-BE" dirty="0"/>
              <a:t> </a:t>
            </a:r>
            <a:r>
              <a:rPr lang="fr-BE" dirty="0" err="1"/>
              <a:t>government</a:t>
            </a:r>
            <a:r>
              <a:rPr lang="fr-BE" dirty="0"/>
              <a:t>, </a:t>
            </a:r>
            <a:r>
              <a:rPr lang="fr-BE" dirty="0" err="1"/>
              <a:t>including</a:t>
            </a:r>
            <a:r>
              <a:rPr lang="fr-BE" dirty="0"/>
              <a:t> </a:t>
            </a:r>
            <a:r>
              <a:rPr lang="fr-BE" dirty="0" err="1"/>
              <a:t>Sub</a:t>
            </a:r>
            <a:r>
              <a:rPr lang="fr-BE" dirty="0"/>
              <a:t> National </a:t>
            </a:r>
            <a:r>
              <a:rPr lang="fr-BE" dirty="0" err="1"/>
              <a:t>Governments</a:t>
            </a:r>
            <a:r>
              <a:rPr lang="fr-BE" dirty="0"/>
              <a:t> (</a:t>
            </a:r>
            <a:r>
              <a:rPr lang="fr-BE" dirty="0" err="1"/>
              <a:t>SNGs</a:t>
            </a:r>
            <a:r>
              <a:rPr lang="fr-BE" dirty="0"/>
              <a:t>).</a:t>
            </a:r>
          </a:p>
        </p:txBody>
      </p:sp>
      <p:sp>
        <p:nvSpPr>
          <p:cNvPr id="19459"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AE67C3C8-13B8-4F42-9CF4-BE86736D4F2E}" type="slidenum">
              <a:rPr lang="en-GB">
                <a:solidFill>
                  <a:schemeClr val="tx1"/>
                </a:solidFill>
                <a:latin typeface="Arial" charset="0"/>
              </a:rPr>
              <a:pPr eaLnBrk="1" hangingPunct="1"/>
              <a:t>6</a:t>
            </a:fld>
            <a:endParaRPr lang="en-GB" dirty="0">
              <a:solidFill>
                <a:schemeClr val="tx1"/>
              </a:solidFill>
              <a:latin typeface="Arial" charset="0"/>
            </a:endParaRPr>
          </a:p>
        </p:txBody>
      </p:sp>
    </p:spTree>
    <p:extLst>
      <p:ext uri="{BB962C8B-B14F-4D97-AF65-F5344CB8AC3E}">
        <p14:creationId xmlns:p14="http://schemas.microsoft.com/office/powerpoint/2010/main" val="4746591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noTextEdit="1"/>
          </p:cNvSpPr>
          <p:nvPr>
            <p:ph type="sldImg"/>
          </p:nvPr>
        </p:nvSpPr>
        <p:spPr>
          <a:ln/>
        </p:spPr>
      </p:sp>
      <p:sp>
        <p:nvSpPr>
          <p:cNvPr id="20482"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BE">
              <a:cs typeface="Arial" charset="0"/>
            </a:endParaRPr>
          </a:p>
        </p:txBody>
      </p:sp>
      <p:sp>
        <p:nvSpPr>
          <p:cNvPr id="20483"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DAEDD2F0-5ED4-FA47-9FAE-5543CF85A39A}" type="slidenum">
              <a:rPr lang="en-GB">
                <a:solidFill>
                  <a:schemeClr val="tx1"/>
                </a:solidFill>
                <a:latin typeface="Arial" charset="0"/>
                <a:cs typeface="Arial" charset="0"/>
              </a:rPr>
              <a:pPr eaLnBrk="1" hangingPunct="1"/>
              <a:t>60</a:t>
            </a:fld>
            <a:endParaRPr lang="en-GB">
              <a:solidFill>
                <a:schemeClr val="tx1"/>
              </a:solidFill>
              <a:latin typeface="Arial" charset="0"/>
              <a:cs typeface="Arial" charset="0"/>
            </a:endParaRPr>
          </a:p>
        </p:txBody>
      </p:sp>
    </p:spTree>
    <p:extLst>
      <p:ext uri="{BB962C8B-B14F-4D97-AF65-F5344CB8AC3E}">
        <p14:creationId xmlns:p14="http://schemas.microsoft.com/office/powerpoint/2010/main" val="36793985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p:cNvSpPr>
          <p:nvPr>
            <p:ph type="sldImg"/>
          </p:nvPr>
        </p:nvSpPr>
        <p:spPr>
          <a:ln/>
        </p:spPr>
      </p:sp>
      <p:sp>
        <p:nvSpPr>
          <p:cNvPr id="20482" name="Espace réservé des commentaires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dirty="0"/>
          </a:p>
        </p:txBody>
      </p:sp>
      <p:sp>
        <p:nvSpPr>
          <p:cNvPr id="20483"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983D838D-E8E3-AF4A-87EF-EEB7EF277170}" type="slidenum">
              <a:rPr lang="en-GB">
                <a:solidFill>
                  <a:schemeClr val="tx1"/>
                </a:solidFill>
                <a:latin typeface="Arial" charset="0"/>
              </a:rPr>
              <a:pPr eaLnBrk="1" hangingPunct="1"/>
              <a:t>61</a:t>
            </a:fld>
            <a:endParaRPr lang="en-GB">
              <a:solidFill>
                <a:schemeClr val="tx1"/>
              </a:solidFill>
              <a:latin typeface="Arial" charset="0"/>
            </a:endParaRPr>
          </a:p>
        </p:txBody>
      </p:sp>
    </p:spTree>
    <p:extLst>
      <p:ext uri="{BB962C8B-B14F-4D97-AF65-F5344CB8AC3E}">
        <p14:creationId xmlns:p14="http://schemas.microsoft.com/office/powerpoint/2010/main" val="19053380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p:cNvSpPr>
          <p:nvPr>
            <p:ph type="sldImg"/>
          </p:nvPr>
        </p:nvSpPr>
        <p:spPr>
          <a:ln/>
        </p:spPr>
      </p:sp>
      <p:sp>
        <p:nvSpPr>
          <p:cNvPr id="22530" name="Espace réservé des commentaires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dirty="0"/>
          </a:p>
        </p:txBody>
      </p:sp>
      <p:sp>
        <p:nvSpPr>
          <p:cNvPr id="22531"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F4AEDDC4-182A-FA40-9BD7-825943D4650D}" type="slidenum">
              <a:rPr lang="en-GB">
                <a:solidFill>
                  <a:schemeClr val="tx1"/>
                </a:solidFill>
                <a:latin typeface="Arial" charset="0"/>
              </a:rPr>
              <a:pPr eaLnBrk="1" hangingPunct="1"/>
              <a:t>62</a:t>
            </a:fld>
            <a:endParaRPr lang="en-GB">
              <a:solidFill>
                <a:schemeClr val="tx1"/>
              </a:solidFill>
              <a:latin typeface="Arial" charset="0"/>
            </a:endParaRPr>
          </a:p>
        </p:txBody>
      </p:sp>
    </p:spTree>
    <p:extLst>
      <p:ext uri="{BB962C8B-B14F-4D97-AF65-F5344CB8AC3E}">
        <p14:creationId xmlns:p14="http://schemas.microsoft.com/office/powerpoint/2010/main" val="18886350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Political economy needs to be well understood.</a:t>
            </a:r>
          </a:p>
          <a:p>
            <a:endParaRPr lang="en-GB" dirty="0"/>
          </a:p>
          <a:p>
            <a:r>
              <a:rPr lang="en-GB" dirty="0"/>
              <a:t>Formal procedures might have been changed but in practice behaviour is the same. </a:t>
            </a:r>
          </a:p>
          <a:p>
            <a:endParaRPr lang="en-GB" dirty="0"/>
          </a:p>
          <a:p>
            <a:r>
              <a:rPr lang="en-GB" dirty="0"/>
              <a:t>Potemkin villages: building a façade only, no real change. Potemkin was first minister for Katherine the Great (Russia). He built only facades of villages to cheat her.</a:t>
            </a:r>
          </a:p>
          <a:p>
            <a:endParaRPr lang="en-GB" dirty="0"/>
          </a:p>
          <a:p>
            <a:r>
              <a:rPr lang="en-GB" dirty="0"/>
              <a:t>MTEF these days pretty sound in most countries</a:t>
            </a:r>
          </a:p>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63</a:t>
            </a:fld>
            <a:endParaRPr lang="en-GB"/>
          </a:p>
        </p:txBody>
      </p:sp>
    </p:spTree>
    <p:extLst>
      <p:ext uri="{BB962C8B-B14F-4D97-AF65-F5344CB8AC3E}">
        <p14:creationId xmlns:p14="http://schemas.microsoft.com/office/powerpoint/2010/main" val="619299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noTextEdit="1"/>
          </p:cNvSpPr>
          <p:nvPr>
            <p:ph type="sldImg"/>
          </p:nvPr>
        </p:nvSpPr>
        <p:spPr>
          <a:ln/>
        </p:spPr>
      </p:sp>
      <p:sp>
        <p:nvSpPr>
          <p:cNvPr id="20482"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BE">
              <a:cs typeface="Arial" charset="0"/>
            </a:endParaRPr>
          </a:p>
        </p:txBody>
      </p:sp>
      <p:sp>
        <p:nvSpPr>
          <p:cNvPr id="20483"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DAEDD2F0-5ED4-FA47-9FAE-5543CF85A39A}" type="slidenum">
              <a:rPr lang="en-GB">
                <a:solidFill>
                  <a:schemeClr val="tx1"/>
                </a:solidFill>
                <a:latin typeface="Arial" charset="0"/>
                <a:cs typeface="Arial" charset="0"/>
              </a:rPr>
              <a:pPr eaLnBrk="1" hangingPunct="1"/>
              <a:t>64</a:t>
            </a:fld>
            <a:endParaRPr lang="en-GB">
              <a:solidFill>
                <a:schemeClr val="tx1"/>
              </a:solidFill>
              <a:latin typeface="Arial" charset="0"/>
              <a:cs typeface="Arial" charset="0"/>
            </a:endParaRPr>
          </a:p>
        </p:txBody>
      </p:sp>
    </p:spTree>
    <p:extLst>
      <p:ext uri="{BB962C8B-B14F-4D97-AF65-F5344CB8AC3E}">
        <p14:creationId xmlns:p14="http://schemas.microsoft.com/office/powerpoint/2010/main" val="16522196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noTextEdit="1"/>
          </p:cNvSpPr>
          <p:nvPr>
            <p:ph type="sldImg"/>
          </p:nvPr>
        </p:nvSpPr>
        <p:spPr>
          <a:ln/>
        </p:spPr>
      </p:sp>
      <p:sp>
        <p:nvSpPr>
          <p:cNvPr id="26626" name="Espace réservé des commentaires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fr-BE" dirty="0" err="1">
                <a:latin typeface="Times New Roman" charset="0"/>
              </a:rPr>
              <a:t>Find</a:t>
            </a:r>
            <a:r>
              <a:rPr lang="fr-BE" dirty="0">
                <a:latin typeface="Times New Roman" charset="0"/>
              </a:rPr>
              <a:t> </a:t>
            </a:r>
            <a:r>
              <a:rPr lang="fr-BE" dirty="0" err="1">
                <a:latin typeface="Times New Roman" charset="0"/>
              </a:rPr>
              <a:t>common</a:t>
            </a:r>
            <a:r>
              <a:rPr lang="fr-BE" dirty="0">
                <a:latin typeface="Times New Roman" charset="0"/>
              </a:rPr>
              <a:t> grounds. </a:t>
            </a:r>
          </a:p>
          <a:p>
            <a:pPr eaLnBrk="1" hangingPunct="1">
              <a:spcBef>
                <a:spcPct val="0"/>
              </a:spcBef>
            </a:pPr>
            <a:endParaRPr lang="fr-BE" dirty="0">
              <a:latin typeface="Times New Roman" charset="0"/>
            </a:endParaRPr>
          </a:p>
          <a:p>
            <a:pPr eaLnBrk="1" hangingPunct="1">
              <a:spcBef>
                <a:spcPct val="0"/>
              </a:spcBef>
            </a:pPr>
            <a:r>
              <a:rPr lang="fr-BE" dirty="0">
                <a:latin typeface="Times New Roman" charset="0"/>
              </a:rPr>
              <a:t>Quick </a:t>
            </a:r>
            <a:r>
              <a:rPr lang="fr-BE" dirty="0" err="1">
                <a:latin typeface="Times New Roman" charset="0"/>
              </a:rPr>
              <a:t>wins</a:t>
            </a:r>
            <a:r>
              <a:rPr lang="fr-BE" dirty="0">
                <a:latin typeface="Times New Roman" charset="0"/>
              </a:rPr>
              <a:t>: </a:t>
            </a:r>
            <a:r>
              <a:rPr lang="fr-BE" dirty="0" err="1">
                <a:latin typeface="Times New Roman" charset="0"/>
              </a:rPr>
              <a:t>low</a:t>
            </a:r>
            <a:r>
              <a:rPr lang="fr-BE" dirty="0">
                <a:latin typeface="Times New Roman" charset="0"/>
              </a:rPr>
              <a:t> </a:t>
            </a:r>
            <a:r>
              <a:rPr lang="fr-BE" dirty="0" err="1">
                <a:latin typeface="Times New Roman" charset="0"/>
              </a:rPr>
              <a:t>hanging</a:t>
            </a:r>
            <a:r>
              <a:rPr lang="fr-BE" dirty="0">
                <a:latin typeface="Times New Roman" charset="0"/>
              </a:rPr>
              <a:t> fruits, </a:t>
            </a:r>
            <a:r>
              <a:rPr lang="fr-BE" dirty="0" err="1">
                <a:latin typeface="Times New Roman" charset="0"/>
              </a:rPr>
              <a:t>mainly</a:t>
            </a:r>
            <a:r>
              <a:rPr lang="fr-BE" dirty="0">
                <a:latin typeface="Times New Roman" charset="0"/>
              </a:rPr>
              <a:t> </a:t>
            </a:r>
            <a:r>
              <a:rPr lang="fr-BE" dirty="0" err="1">
                <a:latin typeface="Times New Roman" charset="0"/>
              </a:rPr>
              <a:t>technical</a:t>
            </a:r>
            <a:r>
              <a:rPr lang="fr-BE" dirty="0">
                <a:latin typeface="Times New Roman" charset="0"/>
              </a:rPr>
              <a:t> in nature </a:t>
            </a:r>
            <a:r>
              <a:rPr lang="fr-BE" dirty="0" err="1">
                <a:latin typeface="Times New Roman" charset="0"/>
              </a:rPr>
              <a:t>because</a:t>
            </a:r>
            <a:r>
              <a:rPr lang="fr-BE" dirty="0">
                <a:latin typeface="Times New Roman" charset="0"/>
              </a:rPr>
              <a:t> </a:t>
            </a:r>
            <a:r>
              <a:rPr lang="fr-BE" dirty="0" err="1">
                <a:latin typeface="Times New Roman" charset="0"/>
              </a:rPr>
              <a:t>they</a:t>
            </a:r>
            <a:r>
              <a:rPr lang="fr-BE" dirty="0">
                <a:latin typeface="Times New Roman" charset="0"/>
              </a:rPr>
              <a:t> </a:t>
            </a:r>
            <a:r>
              <a:rPr lang="fr-BE" dirty="0" err="1">
                <a:latin typeface="Times New Roman" charset="0"/>
              </a:rPr>
              <a:t>don’t</a:t>
            </a:r>
            <a:r>
              <a:rPr lang="fr-BE" dirty="0">
                <a:latin typeface="Times New Roman" charset="0"/>
              </a:rPr>
              <a:t> </a:t>
            </a:r>
            <a:r>
              <a:rPr lang="fr-BE" dirty="0" err="1">
                <a:latin typeface="Times New Roman" charset="0"/>
              </a:rPr>
              <a:t>threaten</a:t>
            </a:r>
            <a:r>
              <a:rPr lang="fr-BE" dirty="0">
                <a:latin typeface="Times New Roman" charset="0"/>
              </a:rPr>
              <a:t> the power relations. </a:t>
            </a:r>
          </a:p>
          <a:p>
            <a:pPr eaLnBrk="1" hangingPunct="1">
              <a:spcBef>
                <a:spcPct val="0"/>
              </a:spcBef>
            </a:pPr>
            <a:endParaRPr lang="fr-BE" dirty="0">
              <a:latin typeface="Times New Roman" charset="0"/>
            </a:endParaRPr>
          </a:p>
        </p:txBody>
      </p:sp>
      <p:sp>
        <p:nvSpPr>
          <p:cNvPr id="26627"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47C70CDE-F97A-6148-8B46-7C40E5978DB8}" type="slidenum">
              <a:rPr lang="fr-FR">
                <a:solidFill>
                  <a:schemeClr val="tx1"/>
                </a:solidFill>
                <a:latin typeface="Times New Roman" charset="0"/>
                <a:cs typeface="Times New Roman" charset="0"/>
              </a:rPr>
              <a:pPr eaLnBrk="1" hangingPunct="1"/>
              <a:t>65</a:t>
            </a:fld>
            <a:endParaRPr lang="fr-FR">
              <a:solidFill>
                <a:schemeClr val="tx1"/>
              </a:solidFill>
              <a:latin typeface="Times New Roman" charset="0"/>
              <a:cs typeface="Times New Roman" charset="0"/>
            </a:endParaRPr>
          </a:p>
        </p:txBody>
      </p:sp>
    </p:spTree>
    <p:extLst>
      <p:ext uri="{BB962C8B-B14F-4D97-AF65-F5344CB8AC3E}">
        <p14:creationId xmlns:p14="http://schemas.microsoft.com/office/powerpoint/2010/main" val="17092316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E7FB7D03-379E-C84C-A5BD-5215E934F83F}" type="slidenum">
              <a:rPr lang="fr-FR">
                <a:solidFill>
                  <a:schemeClr val="tx1"/>
                </a:solidFill>
                <a:latin typeface="Times New Roman" charset="0"/>
                <a:cs typeface="Times New Roman" charset="0"/>
              </a:rPr>
              <a:pPr eaLnBrk="1" hangingPunct="1"/>
              <a:t>66</a:t>
            </a:fld>
            <a:endParaRPr lang="fr-FR">
              <a:solidFill>
                <a:schemeClr val="tx1"/>
              </a:solidFill>
              <a:latin typeface="Times New Roman" charset="0"/>
              <a:cs typeface="Times New Roman"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dirty="0">
              <a:latin typeface="Times New Roman" charset="0"/>
            </a:endParaRPr>
          </a:p>
        </p:txBody>
      </p:sp>
    </p:spTree>
    <p:extLst>
      <p:ext uri="{BB962C8B-B14F-4D97-AF65-F5344CB8AC3E}">
        <p14:creationId xmlns:p14="http://schemas.microsoft.com/office/powerpoint/2010/main" val="17426293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E7FB7D03-379E-C84C-A5BD-5215E934F83F}" type="slidenum">
              <a:rPr lang="fr-FR">
                <a:solidFill>
                  <a:schemeClr val="tx1"/>
                </a:solidFill>
                <a:latin typeface="Times New Roman" charset="0"/>
                <a:cs typeface="Times New Roman" charset="0"/>
              </a:rPr>
              <a:pPr eaLnBrk="1" hangingPunct="1"/>
              <a:t>67</a:t>
            </a:fld>
            <a:endParaRPr lang="fr-FR">
              <a:solidFill>
                <a:schemeClr val="tx1"/>
              </a:solidFill>
              <a:latin typeface="Times New Roman" charset="0"/>
              <a:cs typeface="Times New Roman"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dirty="0">
              <a:latin typeface="Times New Roman" charset="0"/>
            </a:endParaRPr>
          </a:p>
        </p:txBody>
      </p:sp>
    </p:spTree>
    <p:extLst>
      <p:ext uri="{BB962C8B-B14F-4D97-AF65-F5344CB8AC3E}">
        <p14:creationId xmlns:p14="http://schemas.microsoft.com/office/powerpoint/2010/main" val="2499512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leadership: MoF</a:t>
            </a:r>
          </a:p>
          <a:p>
            <a:r>
              <a:rPr lang="en-GB" dirty="0"/>
              <a:t>Political leadership Prime Minister’s office</a:t>
            </a:r>
          </a:p>
        </p:txBody>
      </p:sp>
      <p:sp>
        <p:nvSpPr>
          <p:cNvPr id="4" name="Slide Number Placeholder 3"/>
          <p:cNvSpPr>
            <a:spLocks noGrp="1"/>
          </p:cNvSpPr>
          <p:nvPr>
            <p:ph type="sldNum" sz="quarter" idx="5"/>
          </p:nvPr>
        </p:nvSpPr>
        <p:spPr/>
        <p:txBody>
          <a:bodyPr/>
          <a:lstStyle/>
          <a:p>
            <a:fld id="{59CF2995-AB43-4B7C-B8CD-9DC7C3692A9C}" type="slidenum">
              <a:rPr lang="en-GB" smtClean="0"/>
              <a:t>69</a:t>
            </a:fld>
            <a:endParaRPr lang="en-GB"/>
          </a:p>
        </p:txBody>
      </p:sp>
    </p:spTree>
    <p:extLst>
      <p:ext uri="{BB962C8B-B14F-4D97-AF65-F5344CB8AC3E}">
        <p14:creationId xmlns:p14="http://schemas.microsoft.com/office/powerpoint/2010/main" val="25036649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too many conditionalities or to predictive and aggressive.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70</a:t>
            </a:fld>
            <a:endParaRPr lang="en-GB"/>
          </a:p>
        </p:txBody>
      </p:sp>
    </p:spTree>
    <p:extLst>
      <p:ext uri="{BB962C8B-B14F-4D97-AF65-F5344CB8AC3E}">
        <p14:creationId xmlns:p14="http://schemas.microsoft.com/office/powerpoint/2010/main" val="401788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r>
              <a:rPr lang="fr-BE" dirty="0"/>
              <a:t>Module 1.1 </a:t>
            </a:r>
            <a:r>
              <a:rPr lang="fr-BE" dirty="0" err="1"/>
              <a:t>is</a:t>
            </a:r>
            <a:r>
              <a:rPr lang="fr-BE" dirty="0"/>
              <a:t> </a:t>
            </a:r>
            <a:r>
              <a:rPr lang="fr-BE" dirty="0" err="1"/>
              <a:t>some</a:t>
            </a:r>
            <a:r>
              <a:rPr lang="fr-BE" dirty="0"/>
              <a:t> </a:t>
            </a:r>
            <a:r>
              <a:rPr lang="fr-BE" dirty="0" err="1"/>
              <a:t>repetition</a:t>
            </a:r>
            <a:r>
              <a:rPr lang="fr-BE" dirty="0"/>
              <a:t> of PFM1 training. </a:t>
            </a:r>
          </a:p>
          <a:p>
            <a:pPr eaLnBrk="1" hangingPunct="1">
              <a:spcBef>
                <a:spcPct val="0"/>
              </a:spcBef>
            </a:pPr>
            <a:endParaRPr lang="fr-BE" dirty="0"/>
          </a:p>
          <a:p>
            <a:pPr eaLnBrk="1" hangingPunct="1">
              <a:spcBef>
                <a:spcPct val="0"/>
              </a:spcBef>
            </a:pPr>
            <a:r>
              <a:rPr lang="fr-BE" dirty="0" err="1"/>
              <a:t>Explain</a:t>
            </a:r>
            <a:r>
              <a:rPr lang="fr-BE" dirty="0"/>
              <a:t> </a:t>
            </a:r>
            <a:r>
              <a:rPr lang="fr-BE" dirty="0" err="1"/>
              <a:t>also</a:t>
            </a:r>
            <a:r>
              <a:rPr lang="fr-BE" dirty="0"/>
              <a:t> the programme for </a:t>
            </a:r>
            <a:r>
              <a:rPr lang="fr-BE" dirty="0" err="1"/>
              <a:t>day</a:t>
            </a:r>
            <a:r>
              <a:rPr lang="fr-BE" dirty="0"/>
              <a:t> 2, 3 and 4 (</a:t>
            </a:r>
            <a:r>
              <a:rPr lang="fr-BE" dirty="0" err="1"/>
              <a:t>with</a:t>
            </a:r>
            <a:r>
              <a:rPr lang="fr-BE" dirty="0"/>
              <a:t> extensive case </a:t>
            </a:r>
            <a:r>
              <a:rPr lang="fr-BE" dirty="0" err="1"/>
              <a:t>studies</a:t>
            </a:r>
            <a:r>
              <a:rPr lang="fr-BE" dirty="0"/>
              <a:t> and </a:t>
            </a:r>
            <a:r>
              <a:rPr lang="fr-BE" dirty="0" err="1"/>
              <a:t>exercises</a:t>
            </a:r>
            <a:r>
              <a:rPr lang="fr-BE" dirty="0"/>
              <a:t>). </a:t>
            </a:r>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7</a:t>
            </a:fld>
            <a:endParaRPr lang="en-GB" dirty="0">
              <a:solidFill>
                <a:schemeClr val="tx1"/>
              </a:solidFill>
              <a:latin typeface="Arial" charset="0"/>
            </a:endParaRPr>
          </a:p>
        </p:txBody>
      </p:sp>
    </p:spTree>
    <p:extLst>
      <p:ext uri="{BB962C8B-B14F-4D97-AF65-F5344CB8AC3E}">
        <p14:creationId xmlns:p14="http://schemas.microsoft.com/office/powerpoint/2010/main" val="42844077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noTextEdit="1"/>
          </p:cNvSpPr>
          <p:nvPr>
            <p:ph type="sldImg"/>
          </p:nvPr>
        </p:nvSpPr>
        <p:spPr>
          <a:ln/>
        </p:spPr>
      </p:sp>
      <p:sp>
        <p:nvSpPr>
          <p:cNvPr id="20482"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BE">
              <a:cs typeface="Arial" charset="0"/>
            </a:endParaRPr>
          </a:p>
        </p:txBody>
      </p:sp>
      <p:sp>
        <p:nvSpPr>
          <p:cNvPr id="20483"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DAEDD2F0-5ED4-FA47-9FAE-5543CF85A39A}" type="slidenum">
              <a:rPr lang="en-GB">
                <a:solidFill>
                  <a:schemeClr val="tx1"/>
                </a:solidFill>
                <a:latin typeface="Arial" charset="0"/>
                <a:cs typeface="Arial" charset="0"/>
              </a:rPr>
              <a:pPr eaLnBrk="1" hangingPunct="1"/>
              <a:t>71</a:t>
            </a:fld>
            <a:endParaRPr lang="en-GB">
              <a:solidFill>
                <a:schemeClr val="tx1"/>
              </a:solidFill>
              <a:latin typeface="Arial" charset="0"/>
              <a:cs typeface="Arial" charset="0"/>
            </a:endParaRPr>
          </a:p>
        </p:txBody>
      </p:sp>
    </p:spTree>
    <p:extLst>
      <p:ext uri="{BB962C8B-B14F-4D97-AF65-F5344CB8AC3E}">
        <p14:creationId xmlns:p14="http://schemas.microsoft.com/office/powerpoint/2010/main" val="38536864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110774C5-269B-C648-A15F-5A7730B1E667}" type="slidenum">
              <a:rPr lang="fr-FR">
                <a:solidFill>
                  <a:schemeClr val="tx1"/>
                </a:solidFill>
                <a:latin typeface="Times New Roman" charset="0"/>
                <a:cs typeface="Times New Roman" charset="0"/>
              </a:rPr>
              <a:pPr eaLnBrk="1" hangingPunct="1"/>
              <a:t>72</a:t>
            </a:fld>
            <a:endParaRPr lang="fr-FR">
              <a:solidFill>
                <a:schemeClr val="tx1"/>
              </a:solidFill>
              <a:latin typeface="Times New Roman" charset="0"/>
              <a:cs typeface="Times New Roman" charset="0"/>
            </a:endParaRPr>
          </a:p>
        </p:txBody>
      </p:sp>
      <p:sp>
        <p:nvSpPr>
          <p:cNvPr id="46082" name="Rectangle 2"/>
          <p:cNvSpPr>
            <a:spLocks noGrp="1" noRot="1" noChangeAspect="1" noChangeArrowheads="1" noTextEdit="1"/>
          </p:cNvSpPr>
          <p:nvPr>
            <p:ph type="sldImg"/>
          </p:nvPr>
        </p:nvSpPr>
        <p:spPr>
          <a:xfrm>
            <a:off x="-223838" y="808038"/>
            <a:ext cx="7186613" cy="4043362"/>
          </a:xfrm>
          <a:ln/>
        </p:spPr>
      </p:sp>
      <p:sp>
        <p:nvSpPr>
          <p:cNvPr id="4608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fr-FR" dirty="0">
                <a:latin typeface="Times New Roman" charset="0"/>
              </a:rPr>
              <a:t>Lamborghini or Lada? </a:t>
            </a:r>
          </a:p>
        </p:txBody>
      </p:sp>
    </p:spTree>
    <p:extLst>
      <p:ext uri="{BB962C8B-B14F-4D97-AF65-F5344CB8AC3E}">
        <p14:creationId xmlns:p14="http://schemas.microsoft.com/office/powerpoint/2010/main" val="1680326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Speed is only beneficial if it reforms happen in an efficient manner. </a:t>
            </a:r>
          </a:p>
        </p:txBody>
      </p:sp>
      <p:sp>
        <p:nvSpPr>
          <p:cNvPr id="4" name="Slide Number Placeholder 3"/>
          <p:cNvSpPr>
            <a:spLocks noGrp="1"/>
          </p:cNvSpPr>
          <p:nvPr>
            <p:ph type="sldNum" sz="quarter" idx="5"/>
          </p:nvPr>
        </p:nvSpPr>
        <p:spPr/>
        <p:txBody>
          <a:bodyPr/>
          <a:lstStyle/>
          <a:p>
            <a:fld id="{59CF2995-AB43-4B7C-B8CD-9DC7C3692A9C}" type="slidenum">
              <a:rPr lang="en-GB" smtClean="0"/>
              <a:t>73</a:t>
            </a:fld>
            <a:endParaRPr lang="en-GB"/>
          </a:p>
        </p:txBody>
      </p:sp>
    </p:spTree>
    <p:extLst>
      <p:ext uri="{BB962C8B-B14F-4D97-AF65-F5344CB8AC3E}">
        <p14:creationId xmlns:p14="http://schemas.microsoft.com/office/powerpoint/2010/main" val="7313810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14124C49-3ED6-4F45-B971-B082B951A4E8}" type="slidenum">
              <a:rPr lang="fr-FR">
                <a:solidFill>
                  <a:schemeClr val="tx1"/>
                </a:solidFill>
                <a:latin typeface="Times New Roman" charset="0"/>
                <a:cs typeface="Times New Roman" charset="0"/>
              </a:rPr>
              <a:pPr eaLnBrk="1" hangingPunct="1"/>
              <a:t>74</a:t>
            </a:fld>
            <a:endParaRPr lang="fr-FR">
              <a:solidFill>
                <a:schemeClr val="tx1"/>
              </a:solidFill>
              <a:latin typeface="Times New Roman" charset="0"/>
              <a:cs typeface="Times New Roman"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dirty="0">
              <a:latin typeface="Times New Roman" charset="0"/>
            </a:endParaRPr>
          </a:p>
        </p:txBody>
      </p:sp>
    </p:spTree>
    <p:extLst>
      <p:ext uri="{BB962C8B-B14F-4D97-AF65-F5344CB8AC3E}">
        <p14:creationId xmlns:p14="http://schemas.microsoft.com/office/powerpoint/2010/main" val="2574658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2566899-6900-5847-A3E3-6974FA42A2FE}" type="slidenum">
              <a:rPr lang="en-GB" smtClean="0"/>
              <a:pPr>
                <a:defRPr/>
              </a:pPr>
              <a:t>75</a:t>
            </a:fld>
            <a:endParaRPr lang="en-GB"/>
          </a:p>
        </p:txBody>
      </p:sp>
    </p:spTree>
    <p:extLst>
      <p:ext uri="{BB962C8B-B14F-4D97-AF65-F5344CB8AC3E}">
        <p14:creationId xmlns:p14="http://schemas.microsoft.com/office/powerpoint/2010/main" val="36753850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BE" dirty="0"/>
          </a:p>
        </p:txBody>
      </p:sp>
      <p:sp>
        <p:nvSpPr>
          <p:cNvPr id="235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76</a:t>
            </a:fld>
            <a:endParaRPr lang="en-GB" dirty="0">
              <a:solidFill>
                <a:schemeClr val="tx1"/>
              </a:solidFill>
              <a:latin typeface="Arial" charset="0"/>
            </a:endParaRPr>
          </a:p>
        </p:txBody>
      </p:sp>
    </p:spTree>
    <p:extLst>
      <p:ext uri="{BB962C8B-B14F-4D97-AF65-F5344CB8AC3E}">
        <p14:creationId xmlns:p14="http://schemas.microsoft.com/office/powerpoint/2010/main" val="15567407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Results orientation discussed on day 1. </a:t>
            </a:r>
          </a:p>
          <a:p>
            <a:endParaRPr lang="en-GB" dirty="0"/>
          </a:p>
          <a:p>
            <a:r>
              <a:rPr lang="en-GB" dirty="0"/>
              <a:t>Harmonisation: (Paris declaration)donors coordinate, simplify procedures and share information to avoid duplication. </a:t>
            </a:r>
          </a:p>
          <a:p>
            <a:endParaRPr lang="en-GB" dirty="0"/>
          </a:p>
          <a:p>
            <a:r>
              <a:rPr lang="en-GB" dirty="0"/>
              <a:t>Strengthened approach: shared information pool </a:t>
            </a:r>
          </a:p>
          <a:p>
            <a:endParaRPr lang="en-NL" dirty="0"/>
          </a:p>
        </p:txBody>
      </p:sp>
      <p:sp>
        <p:nvSpPr>
          <p:cNvPr id="4" name="Slide Number Placeholder 3"/>
          <p:cNvSpPr>
            <a:spLocks noGrp="1"/>
          </p:cNvSpPr>
          <p:nvPr>
            <p:ph type="sldNum" sz="quarter" idx="5"/>
          </p:nvPr>
        </p:nvSpPr>
        <p:spPr/>
        <p:txBody>
          <a:bodyPr/>
          <a:lstStyle/>
          <a:p>
            <a:fld id="{59CF2995-AB43-4B7C-B8CD-9DC7C3692A9C}" type="slidenum">
              <a:rPr lang="en-GB" smtClean="0"/>
              <a:t>77</a:t>
            </a:fld>
            <a:endParaRPr lang="en-GB"/>
          </a:p>
        </p:txBody>
      </p:sp>
    </p:spTree>
    <p:extLst>
      <p:ext uri="{BB962C8B-B14F-4D97-AF65-F5344CB8AC3E}">
        <p14:creationId xmlns:p14="http://schemas.microsoft.com/office/powerpoint/2010/main" val="33498377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Global Report on PFM: annually updated. </a:t>
            </a:r>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78</a:t>
            </a:fld>
            <a:endParaRPr lang="en-GB"/>
          </a:p>
        </p:txBody>
      </p:sp>
    </p:spTree>
    <p:extLst>
      <p:ext uri="{BB962C8B-B14F-4D97-AF65-F5344CB8AC3E}">
        <p14:creationId xmlns:p14="http://schemas.microsoft.com/office/powerpoint/2010/main" val="34064261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the button to start the explainer video. </a:t>
            </a:r>
          </a:p>
        </p:txBody>
      </p:sp>
      <p:sp>
        <p:nvSpPr>
          <p:cNvPr id="4" name="Slide Number Placeholder 3"/>
          <p:cNvSpPr>
            <a:spLocks noGrp="1"/>
          </p:cNvSpPr>
          <p:nvPr>
            <p:ph type="sldNum" sz="quarter" idx="5"/>
          </p:nvPr>
        </p:nvSpPr>
        <p:spPr/>
        <p:txBody>
          <a:bodyPr/>
          <a:lstStyle/>
          <a:p>
            <a:fld id="{59CF2995-AB43-4B7C-B8CD-9DC7C3692A9C}" type="slidenum">
              <a:rPr lang="en-GB" smtClean="0"/>
              <a:t>79</a:t>
            </a:fld>
            <a:endParaRPr lang="en-GB"/>
          </a:p>
        </p:txBody>
      </p:sp>
    </p:spTree>
    <p:extLst>
      <p:ext uri="{BB962C8B-B14F-4D97-AF65-F5344CB8AC3E}">
        <p14:creationId xmlns:p14="http://schemas.microsoft.com/office/powerpoint/2010/main" val="32125729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new partners joined in 2019: Slovak Republic and Luxembourg.</a:t>
            </a:r>
          </a:p>
          <a:p>
            <a:endParaRPr lang="en-GB" dirty="0"/>
          </a:p>
          <a:p>
            <a:r>
              <a:rPr lang="en-GB" dirty="0"/>
              <a:t>UK will step down in June 2023. </a:t>
            </a:r>
            <a:endParaRPr lang="en-NL" dirty="0"/>
          </a:p>
        </p:txBody>
      </p:sp>
      <p:sp>
        <p:nvSpPr>
          <p:cNvPr id="4" name="Slide Number Placeholder 3"/>
          <p:cNvSpPr>
            <a:spLocks noGrp="1"/>
          </p:cNvSpPr>
          <p:nvPr>
            <p:ph type="sldNum" sz="quarter" idx="5"/>
          </p:nvPr>
        </p:nvSpPr>
        <p:spPr/>
        <p:txBody>
          <a:bodyPr/>
          <a:lstStyle/>
          <a:p>
            <a:fld id="{59CF2995-AB43-4B7C-B8CD-9DC7C3692A9C}" type="slidenum">
              <a:rPr lang="en-GB" smtClean="0"/>
              <a:t>80</a:t>
            </a:fld>
            <a:endParaRPr lang="en-GB"/>
          </a:p>
        </p:txBody>
      </p:sp>
    </p:spTree>
    <p:extLst>
      <p:ext uri="{BB962C8B-B14F-4D97-AF65-F5344CB8AC3E}">
        <p14:creationId xmlns:p14="http://schemas.microsoft.com/office/powerpoint/2010/main" val="4132694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should be some balance between the expenditure and the revenue. If the expenditure are higher than the revenue, it will often lead to an increase in debt. This debt should be sustainable. </a:t>
            </a:r>
          </a:p>
          <a:p>
            <a:endParaRPr lang="en-GB" dirty="0"/>
          </a:p>
          <a:p>
            <a:r>
              <a:rPr lang="en-GB" dirty="0"/>
              <a:t>Be aware: animation</a:t>
            </a:r>
          </a:p>
          <a:p>
            <a:r>
              <a:rPr lang="en-GB" dirty="0"/>
              <a:t>Ask: </a:t>
            </a:r>
          </a:p>
          <a:p>
            <a:r>
              <a:rPr lang="en-GB" dirty="0"/>
              <a:t>what is relationship between 3 elements?</a:t>
            </a:r>
          </a:p>
          <a:p>
            <a:r>
              <a:rPr lang="en-GB" dirty="0"/>
              <a:t>When is a debt sustainable? (e.g. EU Maastricht Treaty: gross debt lower than 60% of GDP)</a:t>
            </a:r>
          </a:p>
          <a:p>
            <a:r>
              <a:rPr lang="en-GB" dirty="0"/>
              <a:t>What is link to current situation? (increasing interest rates, high inflation, increasing health expenditure, etc.)</a:t>
            </a:r>
          </a:p>
          <a:p>
            <a:endParaRPr lang="en-GB" dirty="0"/>
          </a:p>
          <a:p>
            <a:endParaRPr lang="en-NL" dirty="0"/>
          </a:p>
        </p:txBody>
      </p:sp>
    </p:spTree>
    <p:extLst>
      <p:ext uri="{BB962C8B-B14F-4D97-AF65-F5344CB8AC3E}">
        <p14:creationId xmlns:p14="http://schemas.microsoft.com/office/powerpoint/2010/main" val="28646855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Calibri" pitchFamily="34" charset="0"/>
              </a:rPr>
              <a:t>one new pillar on asset and liability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Calibri" pitchFamily="34" charset="0"/>
              </a:rPr>
              <a:t>3 indicators on donors performance discontinued.</a:t>
            </a:r>
            <a:endParaRPr lang="nl-NL" altLang="en-US" dirty="0"/>
          </a:p>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82</a:t>
            </a:fld>
            <a:endParaRPr lang="en-GB"/>
          </a:p>
        </p:txBody>
      </p:sp>
    </p:spTree>
    <p:extLst>
      <p:ext uri="{BB962C8B-B14F-4D97-AF65-F5344CB8AC3E}">
        <p14:creationId xmlns:p14="http://schemas.microsoft.com/office/powerpoint/2010/main" val="20231472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AE06ABF-B1EB-4D5E-BA95-73B0AE6492F8}" type="slidenum">
              <a:rPr lang="en-GB" altLang="en-US" smtClean="0"/>
              <a:pPr/>
              <a:t>83</a:t>
            </a:fld>
            <a:endParaRPr lang="en-GB" altLang="en-US"/>
          </a:p>
        </p:txBody>
      </p:sp>
      <p:sp>
        <p:nvSpPr>
          <p:cNvPr id="56323" name="Rectangle 2"/>
          <p:cNvSpPr>
            <a:spLocks noGrp="1" noRot="1" noChangeAspect="1" noChangeArrowheads="1" noTextEdit="1"/>
          </p:cNvSpPr>
          <p:nvPr>
            <p:ph type="sldImg"/>
          </p:nvPr>
        </p:nvSpPr>
        <p:spPr>
          <a:xfrm>
            <a:off x="-223838" y="809625"/>
            <a:ext cx="7185026" cy="4041775"/>
          </a:xfrm>
          <a:ln/>
        </p:spPr>
      </p:sp>
      <p:sp>
        <p:nvSpPr>
          <p:cNvPr id="56324" name="Rectangle 3"/>
          <p:cNvSpPr>
            <a:spLocks noGrp="1" noChangeArrowheads="1"/>
          </p:cNvSpPr>
          <p:nvPr>
            <p:ph type="body" idx="1"/>
          </p:nvPr>
        </p:nvSpPr>
        <p:spPr>
          <a:noFill/>
          <a:ln/>
        </p:spPr>
        <p:txBody>
          <a:bodyPr/>
          <a:lstStyle/>
          <a:p>
            <a:r>
              <a:rPr lang="en-GB" altLang="en-US" dirty="0"/>
              <a:t>Animation: 3 steps</a:t>
            </a:r>
          </a:p>
          <a:p>
            <a:endParaRPr lang="en-GB" altLang="en-US" dirty="0"/>
          </a:p>
          <a:p>
            <a:r>
              <a:rPr lang="en-GB" altLang="en-US" dirty="0"/>
              <a:t>Asset and liability management has been added in 2016 enhancement. It includes:</a:t>
            </a:r>
          </a:p>
          <a:p>
            <a:pPr marL="171450" indent="-171450">
              <a:buFontTx/>
              <a:buChar char="-"/>
            </a:pPr>
            <a:r>
              <a:rPr lang="en-GB" altLang="en-US" dirty="0"/>
              <a:t>Public Investment Management (PI-11)</a:t>
            </a:r>
          </a:p>
          <a:p>
            <a:pPr marL="171450" indent="-171450">
              <a:buFontTx/>
              <a:buChar char="-"/>
            </a:pPr>
            <a:r>
              <a:rPr lang="en-GB" altLang="en-US" dirty="0"/>
              <a:t>Asset managements (PI-12) and </a:t>
            </a:r>
          </a:p>
          <a:p>
            <a:pPr marL="171450" indent="-171450">
              <a:buFontTx/>
              <a:buChar char="-"/>
            </a:pPr>
            <a:r>
              <a:rPr lang="en-GB" altLang="en-US" dirty="0"/>
              <a:t>Debt management (PI-13). </a:t>
            </a:r>
          </a:p>
          <a:p>
            <a:endParaRPr lang="en-GB" altLang="en-US" dirty="0"/>
          </a:p>
          <a:p>
            <a:r>
              <a:rPr lang="en-GB" altLang="en-US" dirty="0"/>
              <a:t>3 ‘modern’ PFM objectives </a:t>
            </a:r>
            <a:r>
              <a:rPr lang="en-GB" altLang="en-US" dirty="0">
                <a:sym typeface="Wingdings" panose="05000000000000000000" pitchFamily="2" charset="2"/>
              </a:rPr>
              <a:t> performance oriented</a:t>
            </a:r>
          </a:p>
          <a:p>
            <a:endParaRPr lang="en-GB" altLang="en-US" dirty="0">
              <a:sym typeface="Wingdings" panose="05000000000000000000" pitchFamily="2" charset="2"/>
            </a:endParaRPr>
          </a:p>
          <a:p>
            <a:endParaRPr lang="en-GB" altLang="en-US" dirty="0">
              <a:sym typeface="Wingdings" panose="05000000000000000000" pitchFamily="2" charset="2"/>
            </a:endParaRPr>
          </a:p>
          <a:p>
            <a:endParaRPr lang="en-GB" altLang="en-US" dirty="0"/>
          </a:p>
          <a:p>
            <a:endParaRPr lang="en-GB" altLang="en-US" dirty="0"/>
          </a:p>
        </p:txBody>
      </p:sp>
    </p:spTree>
    <p:extLst>
      <p:ext uri="{BB962C8B-B14F-4D97-AF65-F5344CB8AC3E}">
        <p14:creationId xmlns:p14="http://schemas.microsoft.com/office/powerpoint/2010/main" val="36655190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763;p22:notes">
            <a:extLst>
              <a:ext uri="{FF2B5EF4-FFF2-40B4-BE49-F238E27FC236}">
                <a16:creationId xmlns:a16="http://schemas.microsoft.com/office/drawing/2014/main" id="{481F8A77-8171-8830-5953-22674B0775EB}"/>
              </a:ext>
            </a:extLst>
          </p:cNvPr>
          <p:cNvSpPr>
            <a:spLocks noGrp="1" noRot="1" noChangeAspect="1"/>
          </p:cNvSpPr>
          <p:nvPr>
            <p:ph type="sldImg"/>
          </p:nvPr>
        </p:nvSpPr>
        <p:spPr>
          <a:xfrm>
            <a:off x="90488" y="744538"/>
            <a:ext cx="6616700" cy="3722687"/>
          </a:xfrm>
          <a:ln w="12701" cap="flat">
            <a:solidFill>
              <a:srgbClr val="000000"/>
            </a:solidFill>
            <a:prstDash val="solid"/>
            <a:round/>
          </a:ln>
        </p:spPr>
      </p:sp>
      <p:sp>
        <p:nvSpPr>
          <p:cNvPr id="3" name="Google Shape;764;p22:notes">
            <a:extLst>
              <a:ext uri="{FF2B5EF4-FFF2-40B4-BE49-F238E27FC236}">
                <a16:creationId xmlns:a16="http://schemas.microsoft.com/office/drawing/2014/main" id="{A47ED3B9-C036-76A2-6E09-EA90AD0E4691}"/>
              </a:ext>
            </a:extLst>
          </p:cNvPr>
          <p:cNvSpPr txBox="1">
            <a:spLocks noGrp="1"/>
          </p:cNvSpPr>
          <p:nvPr>
            <p:ph type="body" sz="quarter" idx="1"/>
          </p:nvPr>
        </p:nvSpPr>
        <p:spPr>
          <a:xfrm>
            <a:off x="692510" y="4715828"/>
            <a:ext cx="5533815" cy="4466649"/>
          </a:xfrm>
        </p:spPr>
        <p:txBody>
          <a:bodyPr lIns="91421" tIns="45701" rIns="91421" bIns="45701">
            <a:normAutofit fontScale="92500" lnSpcReduction="10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altLang="en-US" dirty="0"/>
              <a:t>Animation: 3 steps</a:t>
            </a:r>
          </a:p>
          <a:p>
            <a:pPr lvl="0">
              <a:lnSpc>
                <a:spcPct val="90000"/>
              </a:lnSpc>
            </a:pPr>
            <a:endParaRPr lang="en-GB" dirty="0">
              <a:cs typeface="Calibri"/>
            </a:endParaRPr>
          </a:p>
          <a:p>
            <a:pPr lvl="0">
              <a:lnSpc>
                <a:spcPct val="90000"/>
              </a:lnSpc>
            </a:pPr>
            <a:r>
              <a:rPr lang="en-GB" dirty="0">
                <a:cs typeface="Calibri"/>
              </a:rPr>
              <a:t>Another way to look at the 7 pillars of the indicator set is to look at the budget cycle. PEFA 2016 Framework is structured around the phases of the budget cycle.</a:t>
            </a:r>
            <a:endParaRPr lang="en-GB" dirty="0"/>
          </a:p>
          <a:p>
            <a:pPr lvl="0">
              <a:lnSpc>
                <a:spcPct val="90000"/>
              </a:lnSpc>
              <a:spcBef>
                <a:spcPts val="360"/>
              </a:spcBef>
            </a:pPr>
            <a:r>
              <a:rPr lang="en-GB" dirty="0">
                <a:cs typeface="Calibri"/>
              </a:rPr>
              <a:t> </a:t>
            </a:r>
          </a:p>
          <a:p>
            <a:r>
              <a:rPr lang="en-GB" dirty="0"/>
              <a:t>7 core pillars, 4 of them are phases of budget cycle. </a:t>
            </a:r>
          </a:p>
          <a:p>
            <a:endParaRPr lang="en-GB" dirty="0"/>
          </a:p>
          <a:p>
            <a:r>
              <a:rPr lang="en-GB" dirty="0"/>
              <a:t>Asset and liability management has been added in 2016. It includes Public Investment Management (PIM), Public Asset management and Debt management. </a:t>
            </a:r>
          </a:p>
          <a:p>
            <a:pPr lvl="0">
              <a:lnSpc>
                <a:spcPct val="90000"/>
              </a:lnSpc>
              <a:spcBef>
                <a:spcPts val="360"/>
              </a:spcBef>
            </a:pPr>
            <a:endParaRPr lang="en-GB" dirty="0">
              <a:cs typeface="Calibri"/>
            </a:endParaRPr>
          </a:p>
          <a:p>
            <a:pPr lvl="0">
              <a:lnSpc>
                <a:spcPct val="90000"/>
              </a:lnSpc>
              <a:spcBef>
                <a:spcPts val="360"/>
              </a:spcBef>
            </a:pPr>
            <a:r>
              <a:rPr lang="en-GB" dirty="0">
                <a:cs typeface="Calibri"/>
              </a:rPr>
              <a:t>The diagram illustrates how a budget cycle might work:</a:t>
            </a:r>
            <a:endParaRPr lang="en-GB" dirty="0"/>
          </a:p>
          <a:p>
            <a:pPr lvl="0">
              <a:lnSpc>
                <a:spcPct val="90000"/>
              </a:lnSpc>
              <a:spcBef>
                <a:spcPts val="360"/>
              </a:spcBef>
            </a:pPr>
            <a:r>
              <a:rPr lang="en-GB" dirty="0">
                <a:cs typeface="Calibri"/>
              </a:rPr>
              <a:t> </a:t>
            </a:r>
            <a:endParaRPr lang="en-GB" dirty="0"/>
          </a:p>
          <a:p>
            <a:pPr marL="171450" lvl="0" indent="-171450">
              <a:lnSpc>
                <a:spcPct val="90000"/>
              </a:lnSpc>
              <a:spcBef>
                <a:spcPts val="360"/>
              </a:spcBef>
              <a:buClr>
                <a:srgbClr val="000000"/>
              </a:buClr>
              <a:buSzPts val="1200"/>
              <a:buFont typeface="Arial"/>
              <a:buChar char="•"/>
            </a:pPr>
            <a:r>
              <a:rPr lang="en-GB" b="1" dirty="0">
                <a:cs typeface="Calibri"/>
              </a:rPr>
              <a:t>Starting with policy based fiscal strategy and budgeting</a:t>
            </a:r>
            <a:r>
              <a:rPr lang="en-GB" dirty="0">
                <a:cs typeface="Calibri"/>
              </a:rPr>
              <a:t> – plans should reflect priorities/ policies of government.</a:t>
            </a:r>
            <a:endParaRPr lang="en-GB" dirty="0"/>
          </a:p>
          <a:p>
            <a:pPr marL="171450" lvl="0" indent="-171450">
              <a:lnSpc>
                <a:spcPct val="90000"/>
              </a:lnSpc>
              <a:spcBef>
                <a:spcPts val="360"/>
              </a:spcBef>
              <a:buClr>
                <a:srgbClr val="000000"/>
              </a:buClr>
              <a:buSzPts val="1200"/>
              <a:buFont typeface="Arial"/>
              <a:buChar char="•"/>
            </a:pPr>
            <a:r>
              <a:rPr lang="en-GB" dirty="0">
                <a:cs typeface="Calibri"/>
              </a:rPr>
              <a:t>Having got this the budget needs to be executed in a predictable fashion (</a:t>
            </a:r>
            <a:r>
              <a:rPr lang="en-GB" b="1" dirty="0">
                <a:cs typeface="Calibri"/>
              </a:rPr>
              <a:t>predictability and control in budget execution</a:t>
            </a:r>
            <a:r>
              <a:rPr lang="en-GB" dirty="0">
                <a:cs typeface="Calibri"/>
              </a:rPr>
              <a:t>) – the best budget in the world is of no use if it cannot be executed. Look at standards, processes and internal control. </a:t>
            </a:r>
            <a:endParaRPr lang="en-GB" dirty="0"/>
          </a:p>
          <a:p>
            <a:pPr marL="171450" lvl="0" indent="-171450">
              <a:lnSpc>
                <a:spcPct val="90000"/>
              </a:lnSpc>
              <a:spcBef>
                <a:spcPts val="360"/>
              </a:spcBef>
              <a:buClr>
                <a:srgbClr val="000000"/>
              </a:buClr>
              <a:buSzPts val="1200"/>
              <a:buFont typeface="Arial"/>
              <a:buChar char="•"/>
            </a:pPr>
            <a:r>
              <a:rPr lang="en-GB" dirty="0">
                <a:cs typeface="Calibri"/>
              </a:rPr>
              <a:t>Similarly </a:t>
            </a:r>
            <a:r>
              <a:rPr lang="en-GB" b="1" dirty="0">
                <a:cs typeface="Calibri"/>
              </a:rPr>
              <a:t>accounting and reporting</a:t>
            </a:r>
            <a:r>
              <a:rPr lang="en-GB" dirty="0">
                <a:cs typeface="Calibri"/>
              </a:rPr>
              <a:t> is essential so as to inform progress in execution of the budget.</a:t>
            </a:r>
            <a:endParaRPr lang="en-GB" dirty="0"/>
          </a:p>
          <a:p>
            <a:pPr marL="171450" lvl="0" indent="-171450">
              <a:lnSpc>
                <a:spcPct val="90000"/>
              </a:lnSpc>
              <a:spcBef>
                <a:spcPts val="360"/>
              </a:spcBef>
              <a:buClr>
                <a:srgbClr val="000000"/>
              </a:buClr>
              <a:buSzPts val="1200"/>
              <a:buFont typeface="Arial"/>
              <a:buChar char="•"/>
            </a:pPr>
            <a:r>
              <a:rPr lang="en-GB" b="1" dirty="0">
                <a:cs typeface="Calibri"/>
              </a:rPr>
              <a:t>External scrutiny and audit</a:t>
            </a:r>
            <a:r>
              <a:rPr lang="en-GB" dirty="0">
                <a:cs typeface="Calibri"/>
              </a:rPr>
              <a:t> is not just for ensuring integrity but also to provide feedback to policy makers on the success or otherwise of policies – this requires more than just looking at the numbers</a:t>
            </a:r>
            <a:endParaRPr lang="en-GB" dirty="0"/>
          </a:p>
          <a:p>
            <a:pPr marL="171450" lvl="0" indent="-171450">
              <a:lnSpc>
                <a:spcPct val="90000"/>
              </a:lnSpc>
              <a:spcBef>
                <a:spcPts val="360"/>
              </a:spcBef>
              <a:buClr>
                <a:srgbClr val="000000"/>
              </a:buClr>
              <a:buSzPts val="1200"/>
              <a:buFont typeface="Arial"/>
              <a:buChar char="•"/>
            </a:pPr>
            <a:r>
              <a:rPr lang="en-GB" dirty="0">
                <a:cs typeface="Calibri"/>
              </a:rPr>
              <a:t>Across all of these are </a:t>
            </a:r>
            <a:r>
              <a:rPr lang="en-GB" b="1" dirty="0">
                <a:cs typeface="Calibri"/>
              </a:rPr>
              <a:t>transparency of public finances</a:t>
            </a:r>
            <a:r>
              <a:rPr lang="en-GB" dirty="0">
                <a:cs typeface="Calibri"/>
              </a:rPr>
              <a:t>/ </a:t>
            </a:r>
            <a:r>
              <a:rPr lang="en-GB" b="1" dirty="0">
                <a:cs typeface="Calibri"/>
              </a:rPr>
              <a:t>management of assets and liabilities</a:t>
            </a:r>
            <a:r>
              <a:rPr lang="en-GB" dirty="0">
                <a:cs typeface="Calibri"/>
              </a:rPr>
              <a:t> – has everything been captured?</a:t>
            </a:r>
            <a:endParaRPr lang="en-GB" dirty="0"/>
          </a:p>
          <a:p>
            <a:pPr marL="171450" lvl="0" indent="-171450">
              <a:lnSpc>
                <a:spcPct val="90000"/>
              </a:lnSpc>
              <a:spcBef>
                <a:spcPts val="360"/>
              </a:spcBef>
              <a:buClr>
                <a:srgbClr val="000000"/>
              </a:buClr>
              <a:buSzPts val="1200"/>
              <a:buFont typeface="Arial"/>
              <a:buChar char="•"/>
            </a:pPr>
            <a:r>
              <a:rPr lang="en-GB" b="1" dirty="0">
                <a:cs typeface="Calibri"/>
              </a:rPr>
              <a:t>Budget reliability</a:t>
            </a:r>
            <a:r>
              <a:rPr lang="en-GB" dirty="0">
                <a:cs typeface="Calibri"/>
              </a:rPr>
              <a:t> indicators reflect outputs of the system as a result of the institutional and more qualitative assessment covered by the remainder of the indicator set. Understanding links between the institutional strengths/weaknesses and budget reliability is important for summarizing the assessment.</a:t>
            </a:r>
            <a:endParaRPr lang="en-GB" dirty="0"/>
          </a:p>
          <a:p>
            <a:pPr lvl="0">
              <a:lnSpc>
                <a:spcPct val="90000"/>
              </a:lnSpc>
              <a:spcBef>
                <a:spcPts val="360"/>
              </a:spcBef>
            </a:pPr>
            <a:endParaRPr lang="en-GB" dirty="0"/>
          </a:p>
        </p:txBody>
      </p:sp>
      <p:sp>
        <p:nvSpPr>
          <p:cNvPr id="4" name="Google Shape;765;p22:notes">
            <a:extLst>
              <a:ext uri="{FF2B5EF4-FFF2-40B4-BE49-F238E27FC236}">
                <a16:creationId xmlns:a16="http://schemas.microsoft.com/office/drawing/2014/main" id="{0DECD6E4-490B-29CA-BE60-5E272107CF9D}"/>
              </a:ext>
            </a:extLst>
          </p:cNvPr>
          <p:cNvSpPr txBox="1"/>
          <p:nvPr/>
        </p:nvSpPr>
        <p:spPr>
          <a:xfrm>
            <a:off x="3918478" y="9428271"/>
            <a:ext cx="2998790" cy="496668"/>
          </a:xfrm>
          <a:prstGeom prst="rect">
            <a:avLst/>
          </a:prstGeom>
          <a:noFill/>
          <a:ln cap="flat">
            <a:noFill/>
          </a:ln>
        </p:spPr>
        <p:txBody>
          <a:bodyPr vert="horz" wrap="square" lIns="91421" tIns="45701" rIns="91421" bIns="45701"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6D3CF67-DAC6-442D-8A65-A56A0181FEF2}" type="slidenum">
              <a:t>84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045DEFB-E41B-4AB9-9D0E-E438922BC6C2}" type="slidenum">
              <a:rPr lang="en-GB" altLang="en-US" smtClean="0">
                <a:cs typeface="Arial" charset="0"/>
              </a:rPr>
              <a:pPr/>
              <a:t>85</a:t>
            </a:fld>
            <a:endParaRPr lang="en-GB" altLang="en-US">
              <a:cs typeface="Arial" charset="0"/>
            </a:endParaRPr>
          </a:p>
        </p:txBody>
      </p:sp>
      <p:sp>
        <p:nvSpPr>
          <p:cNvPr id="53251" name="Rectangle 2"/>
          <p:cNvSpPr>
            <a:spLocks noGrp="1" noRot="1" noChangeAspect="1" noChangeArrowheads="1" noTextEdit="1"/>
          </p:cNvSpPr>
          <p:nvPr>
            <p:ph type="sldImg"/>
          </p:nvPr>
        </p:nvSpPr>
        <p:spPr>
          <a:xfrm>
            <a:off x="-222250" y="809625"/>
            <a:ext cx="7181850" cy="4040188"/>
          </a:xfrm>
          <a:ln/>
        </p:spPr>
      </p:sp>
      <p:sp>
        <p:nvSpPr>
          <p:cNvPr id="53252" name="Rectangle 3"/>
          <p:cNvSpPr>
            <a:spLocks noGrp="1" noChangeArrowheads="1"/>
          </p:cNvSpPr>
          <p:nvPr>
            <p:ph type="body" idx="1"/>
          </p:nvPr>
        </p:nvSpPr>
        <p:spPr>
          <a:noFill/>
          <a:ln/>
        </p:spPr>
        <p:txBody>
          <a:bodyPr/>
          <a:lstStyle/>
          <a:p>
            <a:pPr eaLnBrk="1" hangingPunct="1">
              <a:spcBef>
                <a:spcPct val="0"/>
              </a:spcBef>
            </a:pPr>
            <a:r>
              <a:rPr lang="fr-FR" altLang="en-US" dirty="0" err="1">
                <a:cs typeface="Arial" charset="0"/>
              </a:rPr>
              <a:t>Also</a:t>
            </a:r>
            <a:r>
              <a:rPr lang="fr-FR" altLang="en-US" dirty="0">
                <a:cs typeface="Arial" charset="0"/>
              </a:rPr>
              <a:t> stress high </a:t>
            </a:r>
            <a:r>
              <a:rPr lang="fr-FR" altLang="en-US" dirty="0" err="1">
                <a:cs typeface="Arial" charset="0"/>
              </a:rPr>
              <a:t>level</a:t>
            </a:r>
            <a:r>
              <a:rPr lang="fr-FR" altLang="en-US" dirty="0">
                <a:cs typeface="Arial" charset="0"/>
              </a:rPr>
              <a:t>, e.g. </a:t>
            </a:r>
            <a:r>
              <a:rPr lang="fr-FR" altLang="en-US" dirty="0" err="1">
                <a:cs typeface="Arial" charset="0"/>
              </a:rPr>
              <a:t>only</a:t>
            </a:r>
            <a:r>
              <a:rPr lang="fr-FR" altLang="en-US" dirty="0">
                <a:cs typeface="Arial" charset="0"/>
              </a:rPr>
              <a:t> one </a:t>
            </a:r>
            <a:r>
              <a:rPr lang="fr-FR" altLang="en-US" dirty="0" err="1">
                <a:cs typeface="Arial" charset="0"/>
              </a:rPr>
              <a:t>indicator</a:t>
            </a:r>
            <a:r>
              <a:rPr lang="fr-FR" altLang="en-US" dirty="0">
                <a:cs typeface="Arial" charset="0"/>
              </a:rPr>
              <a:t> for </a:t>
            </a:r>
            <a:r>
              <a:rPr lang="fr-FR" altLang="en-US" dirty="0" err="1">
                <a:cs typeface="Arial" charset="0"/>
              </a:rPr>
              <a:t>procurement</a:t>
            </a:r>
            <a:r>
              <a:rPr lang="fr-FR" altLang="en-US" dirty="0">
                <a:cs typeface="Arial" charset="0"/>
              </a:rPr>
              <a:t> (PI-24), one for </a:t>
            </a:r>
            <a:r>
              <a:rPr lang="fr-FR" altLang="en-US" dirty="0" err="1">
                <a:cs typeface="Arial" charset="0"/>
              </a:rPr>
              <a:t>debt</a:t>
            </a:r>
            <a:r>
              <a:rPr lang="fr-FR" altLang="en-US" dirty="0">
                <a:cs typeface="Arial" charset="0"/>
              </a:rPr>
              <a:t> management (PI-13) and one for public </a:t>
            </a:r>
            <a:r>
              <a:rPr lang="fr-FR" altLang="en-US" dirty="0" err="1">
                <a:cs typeface="Arial" charset="0"/>
              </a:rPr>
              <a:t>investment</a:t>
            </a:r>
            <a:r>
              <a:rPr lang="fr-FR" altLang="en-US" dirty="0">
                <a:cs typeface="Arial" charset="0"/>
              </a:rPr>
              <a:t> management (PI-11).</a:t>
            </a:r>
          </a:p>
          <a:p>
            <a:pPr eaLnBrk="1" hangingPunct="1">
              <a:spcBef>
                <a:spcPct val="0"/>
              </a:spcBef>
            </a:pPr>
            <a:endParaRPr lang="fr-FR" altLang="en-US" dirty="0">
              <a:cs typeface="Arial" charset="0"/>
            </a:endParaRPr>
          </a:p>
          <a:p>
            <a:pPr eaLnBrk="1" hangingPunct="1">
              <a:spcBef>
                <a:spcPct val="0"/>
              </a:spcBef>
            </a:pPr>
            <a:r>
              <a:rPr lang="fr-FR" altLang="en-US" dirty="0">
                <a:cs typeface="Arial" charset="0"/>
              </a:rPr>
              <a:t>Evidence </a:t>
            </a:r>
            <a:r>
              <a:rPr lang="fr-FR" altLang="en-US" dirty="0" err="1">
                <a:cs typeface="Arial" charset="0"/>
              </a:rPr>
              <a:t>based</a:t>
            </a:r>
            <a:r>
              <a:rPr lang="fr-FR" altLang="en-US" dirty="0">
                <a:cs typeface="Arial" charset="0"/>
              </a:rPr>
              <a:t> -&gt;</a:t>
            </a:r>
            <a:r>
              <a:rPr lang="fr-FR" altLang="en-US" dirty="0" err="1">
                <a:cs typeface="Arial" charset="0"/>
              </a:rPr>
              <a:t>challenging</a:t>
            </a:r>
            <a:r>
              <a:rPr lang="fr-FR" altLang="en-US" dirty="0">
                <a:cs typeface="Arial" charset="0"/>
              </a:rPr>
              <a:t>: </a:t>
            </a:r>
            <a:r>
              <a:rPr lang="fr-FR" altLang="en-US" dirty="0" err="1">
                <a:cs typeface="Arial" charset="0"/>
              </a:rPr>
              <a:t>just</a:t>
            </a:r>
            <a:r>
              <a:rPr lang="fr-FR" altLang="en-US" dirty="0">
                <a:cs typeface="Arial" charset="0"/>
              </a:rPr>
              <a:t> interviews not </a:t>
            </a:r>
            <a:r>
              <a:rPr lang="fr-FR" altLang="en-US" dirty="0" err="1">
                <a:cs typeface="Arial" charset="0"/>
              </a:rPr>
              <a:t>sufficient</a:t>
            </a:r>
            <a:r>
              <a:rPr lang="fr-FR" altLang="en-US" dirty="0">
                <a:cs typeface="Arial" charset="0"/>
              </a:rPr>
              <a:t>. </a:t>
            </a:r>
          </a:p>
          <a:p>
            <a:pPr eaLnBrk="1" hangingPunct="1">
              <a:spcBef>
                <a:spcPct val="0"/>
              </a:spcBef>
            </a:pPr>
            <a:endParaRPr lang="fr-FR" altLang="en-US" dirty="0">
              <a:cs typeface="Arial" charset="0"/>
            </a:endParaRPr>
          </a:p>
          <a:p>
            <a:pPr eaLnBrk="1" hangingPunct="1">
              <a:spcBef>
                <a:spcPct val="0"/>
              </a:spcBef>
            </a:pPr>
            <a:r>
              <a:rPr lang="fr-FR" altLang="en-US" dirty="0">
                <a:cs typeface="Arial" charset="0"/>
              </a:rPr>
              <a:t>Progress over time -&gt; </a:t>
            </a:r>
            <a:r>
              <a:rPr lang="fr-FR" altLang="en-US" dirty="0" err="1">
                <a:cs typeface="Arial" charset="0"/>
              </a:rPr>
              <a:t>repeat</a:t>
            </a:r>
            <a:r>
              <a:rPr lang="fr-FR" altLang="en-US" dirty="0">
                <a:cs typeface="Arial" charset="0"/>
              </a:rPr>
              <a:t> </a:t>
            </a:r>
            <a:r>
              <a:rPr lang="fr-FR" altLang="en-US" dirty="0" err="1">
                <a:cs typeface="Arial" charset="0"/>
              </a:rPr>
              <a:t>assessments</a:t>
            </a:r>
            <a:endParaRPr lang="fr-FR" altLang="en-US" dirty="0">
              <a:cs typeface="Arial" charset="0"/>
            </a:endParaRPr>
          </a:p>
          <a:p>
            <a:pPr eaLnBrk="1" hangingPunct="1">
              <a:spcBef>
                <a:spcPct val="0"/>
              </a:spcBef>
            </a:pPr>
            <a:endParaRPr lang="fr-FR" altLang="en-US" dirty="0">
              <a:cs typeface="Arial" charset="0"/>
            </a:endParaRPr>
          </a:p>
          <a:p>
            <a:pPr eaLnBrk="1" hangingPunct="1">
              <a:spcBef>
                <a:spcPct val="0"/>
              </a:spcBef>
            </a:pPr>
            <a:endParaRPr lang="fr-FR" altLang="en-US" dirty="0">
              <a:cs typeface="Arial" charset="0"/>
            </a:endParaRPr>
          </a:p>
        </p:txBody>
      </p:sp>
    </p:spTree>
    <p:extLst>
      <p:ext uri="{BB962C8B-B14F-4D97-AF65-F5344CB8AC3E}">
        <p14:creationId xmlns:p14="http://schemas.microsoft.com/office/powerpoint/2010/main" val="41057371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pPr>
              <a:lnSpc>
                <a:spcPct val="80000"/>
              </a:lnSpc>
            </a:pPr>
            <a:r>
              <a:rPr lang="en-US" dirty="0"/>
              <a:t>Also no attention to political economy</a:t>
            </a:r>
          </a:p>
          <a:p>
            <a:pPr>
              <a:lnSpc>
                <a:spcPct val="80000"/>
              </a:lnSpc>
            </a:pPr>
            <a:endParaRPr lang="en-US" dirty="0"/>
          </a:p>
          <a:p>
            <a:pPr>
              <a:lnSpc>
                <a:spcPct val="80000"/>
              </a:lnSpc>
            </a:pPr>
            <a:r>
              <a:rPr lang="en-US" dirty="0"/>
              <a:t>No policies, only the system</a:t>
            </a:r>
          </a:p>
          <a:p>
            <a:pPr>
              <a:lnSpc>
                <a:spcPct val="80000"/>
              </a:lnSpc>
            </a:pPr>
            <a:endParaRPr lang="en-US" dirty="0"/>
          </a:p>
        </p:txBody>
      </p:sp>
    </p:spTree>
    <p:extLst>
      <p:ext uri="{BB962C8B-B14F-4D97-AF65-F5344CB8AC3E}">
        <p14:creationId xmlns:p14="http://schemas.microsoft.com/office/powerpoint/2010/main" val="2521764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PEFA is high level and pretty comprehensive, but focuses only on technical issues and </a:t>
            </a:r>
            <a:r>
              <a:rPr lang="en-GB" b="1" dirty="0"/>
              <a:t>not on causes (why or how questions)</a:t>
            </a:r>
            <a:r>
              <a:rPr lang="en-GB" dirty="0"/>
              <a:t>. </a:t>
            </a:r>
          </a:p>
          <a:p>
            <a:endParaRPr lang="en-GB" dirty="0"/>
          </a:p>
          <a:p>
            <a:r>
              <a:rPr lang="en-GB" dirty="0"/>
              <a:t>It also does not provide recommendations for reform. Here the government should take the lead. </a:t>
            </a:r>
          </a:p>
          <a:p>
            <a:endParaRPr lang="en-GB" dirty="0"/>
          </a:p>
          <a:p>
            <a:r>
              <a:rPr lang="en-GB" dirty="0"/>
              <a:t>Since 2016, two features moved above the surface.</a:t>
            </a:r>
            <a:endParaRPr lang="en-NL" dirty="0"/>
          </a:p>
        </p:txBody>
      </p:sp>
      <p:sp>
        <p:nvSpPr>
          <p:cNvPr id="4" name="Slide Number Placeholder 3"/>
          <p:cNvSpPr>
            <a:spLocks noGrp="1"/>
          </p:cNvSpPr>
          <p:nvPr>
            <p:ph type="sldNum" sz="quarter" idx="5"/>
          </p:nvPr>
        </p:nvSpPr>
        <p:spPr/>
        <p:txBody>
          <a:bodyPr/>
          <a:lstStyle/>
          <a:p>
            <a:fld id="{59CF2995-AB43-4B7C-B8CD-9DC7C3692A9C}" type="slidenum">
              <a:rPr lang="en-GB" smtClean="0"/>
              <a:t>87</a:t>
            </a:fld>
            <a:endParaRPr lang="en-GB"/>
          </a:p>
        </p:txBody>
      </p:sp>
    </p:spTree>
    <p:extLst>
      <p:ext uri="{BB962C8B-B14F-4D97-AF65-F5344CB8AC3E}">
        <p14:creationId xmlns:p14="http://schemas.microsoft.com/office/powerpoint/2010/main" val="3391746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Chapter 3 has all the scoring. </a:t>
            </a:r>
          </a:p>
          <a:p>
            <a:endParaRPr lang="en-GB" dirty="0"/>
          </a:p>
          <a:p>
            <a:r>
              <a:rPr lang="en-GB" dirty="0"/>
              <a:t>Section 4.2 focuses on the control framework. It summarizes the control environment and risk assessment of the PFM system in a country. It is based on:</a:t>
            </a:r>
          </a:p>
          <a:p>
            <a:pPr marL="171450" indent="-171450">
              <a:buFontTx/>
              <a:buChar char="-"/>
            </a:pPr>
            <a:r>
              <a:rPr lang="en-GB" dirty="0"/>
              <a:t>Specific PEFA indicators</a:t>
            </a:r>
          </a:p>
          <a:p>
            <a:pPr marL="171450" indent="-171450">
              <a:buFontTx/>
              <a:buChar char="-"/>
            </a:pPr>
            <a:r>
              <a:rPr lang="en-GB" dirty="0"/>
              <a:t>other documents (e.g. reports from internal and external audit)</a:t>
            </a:r>
          </a:p>
          <a:p>
            <a:pPr marL="0" indent="0">
              <a:buFontTx/>
              <a:buNone/>
            </a:pPr>
            <a:r>
              <a:rPr lang="en-GB" dirty="0"/>
              <a:t>It offers some perspective on data reliability form govt. systems. </a:t>
            </a:r>
          </a:p>
          <a:p>
            <a:pPr marL="0" indent="0">
              <a:buFontTx/>
              <a:buNone/>
            </a:pPr>
            <a:endParaRPr lang="en-GB" dirty="0"/>
          </a:p>
          <a:p>
            <a:pPr marL="0" indent="0">
              <a:buFontTx/>
              <a:buNone/>
            </a:pPr>
            <a:r>
              <a:rPr lang="en-GB" dirty="0"/>
              <a:t>Annex I: summary with all indicators</a:t>
            </a:r>
          </a:p>
          <a:p>
            <a:pPr marL="0" indent="0">
              <a:buFontTx/>
              <a:buNone/>
            </a:pPr>
            <a:r>
              <a:rPr lang="en-GB" dirty="0"/>
              <a:t>Annex IV: tracking performance over time</a:t>
            </a:r>
          </a:p>
          <a:p>
            <a:endParaRPr lang="en-GB" dirty="0"/>
          </a:p>
          <a:p>
            <a:r>
              <a:rPr lang="en-GB" dirty="0"/>
              <a:t>See the PEFA framework (manual). </a:t>
            </a:r>
            <a:endParaRPr lang="en-NL" dirty="0"/>
          </a:p>
        </p:txBody>
      </p:sp>
      <p:sp>
        <p:nvSpPr>
          <p:cNvPr id="4" name="Slide Number Placeholder 3"/>
          <p:cNvSpPr>
            <a:spLocks noGrp="1"/>
          </p:cNvSpPr>
          <p:nvPr>
            <p:ph type="sldNum" sz="quarter" idx="5"/>
          </p:nvPr>
        </p:nvSpPr>
        <p:spPr/>
        <p:txBody>
          <a:bodyPr/>
          <a:lstStyle/>
          <a:p>
            <a:fld id="{59CF2995-AB43-4B7C-B8CD-9DC7C3692A9C}" type="slidenum">
              <a:rPr lang="en-GB" smtClean="0"/>
              <a:t>88</a:t>
            </a:fld>
            <a:endParaRPr lang="en-GB"/>
          </a:p>
        </p:txBody>
      </p:sp>
    </p:spTree>
    <p:extLst>
      <p:ext uri="{BB962C8B-B14F-4D97-AF65-F5344CB8AC3E}">
        <p14:creationId xmlns:p14="http://schemas.microsoft.com/office/powerpoint/2010/main" val="213584605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4: Two other independent institutions from within or outside the  country  (such  as  international  organizations,  PFM‐related  NGOs,  civil  society  groups,  or  other  governments)</a:t>
            </a:r>
          </a:p>
          <a:p>
            <a:endParaRPr lang="en-US" dirty="0"/>
          </a:p>
          <a:p>
            <a:r>
              <a:rPr lang="en-US" dirty="0"/>
              <a:t>EU HQ does not have capacity to contribute to PEFA check. </a:t>
            </a:r>
          </a:p>
          <a:p>
            <a:endParaRPr lang="en-US" dirty="0"/>
          </a:p>
          <a:p>
            <a:r>
              <a:rPr lang="en-US" dirty="0"/>
              <a:t>Involvement of PEFA Secretariat starts already at </a:t>
            </a:r>
            <a:r>
              <a:rPr lang="en-US" dirty="0" err="1"/>
              <a:t>ToR</a:t>
            </a:r>
            <a:r>
              <a:rPr lang="en-US" dirty="0"/>
              <a:t> phase. </a:t>
            </a:r>
            <a:endParaRPr lang="en-NL" dirty="0"/>
          </a:p>
        </p:txBody>
      </p:sp>
      <p:sp>
        <p:nvSpPr>
          <p:cNvPr id="4" name="Slide Number Placeholder 3"/>
          <p:cNvSpPr>
            <a:spLocks noGrp="1"/>
          </p:cNvSpPr>
          <p:nvPr>
            <p:ph type="sldNum" sz="quarter" idx="5"/>
          </p:nvPr>
        </p:nvSpPr>
        <p:spPr/>
        <p:txBody>
          <a:bodyPr/>
          <a:lstStyle/>
          <a:p>
            <a:fld id="{59CF2995-AB43-4B7C-B8CD-9DC7C3692A9C}" type="slidenum">
              <a:rPr lang="en-GB" smtClean="0"/>
              <a:t>89</a:t>
            </a:fld>
            <a:endParaRPr lang="en-GB"/>
          </a:p>
        </p:txBody>
      </p:sp>
    </p:spTree>
    <p:extLst>
      <p:ext uri="{BB962C8B-B14F-4D97-AF65-F5344CB8AC3E}">
        <p14:creationId xmlns:p14="http://schemas.microsoft.com/office/powerpoint/2010/main" val="14089841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a:ln/>
        </p:spPr>
      </p:sp>
      <p:sp>
        <p:nvSpPr>
          <p:cNvPr id="67587" name="Espace réservé des commentaires 2"/>
          <p:cNvSpPr>
            <a:spLocks noGrp="1"/>
          </p:cNvSpPr>
          <p:nvPr>
            <p:ph type="body" idx="1"/>
          </p:nvPr>
        </p:nvSpPr>
        <p:spPr>
          <a:noFill/>
          <a:ln/>
        </p:spPr>
        <p:txBody>
          <a:bodyPr/>
          <a:lstStyle/>
          <a:p>
            <a:pPr eaLnBrk="1" hangingPunct="1">
              <a:spcBef>
                <a:spcPct val="0"/>
              </a:spcBef>
            </a:pPr>
            <a:r>
              <a:rPr lang="fr-BE" altLang="en-US" dirty="0">
                <a:cs typeface="Arial" charset="0"/>
              </a:rPr>
              <a:t>Animation.</a:t>
            </a:r>
          </a:p>
          <a:p>
            <a:pPr eaLnBrk="1" hangingPunct="1">
              <a:spcBef>
                <a:spcPct val="0"/>
              </a:spcBef>
            </a:pPr>
            <a:endParaRPr lang="fr-BE" altLang="en-US" dirty="0">
              <a:cs typeface="Arial" charset="0"/>
            </a:endParaRPr>
          </a:p>
          <a:p>
            <a:pPr eaLnBrk="1" hangingPunct="1">
              <a:spcBef>
                <a:spcPct val="0"/>
              </a:spcBef>
            </a:pPr>
            <a:r>
              <a:rPr lang="fr-BE" altLang="en-US" dirty="0" err="1">
                <a:cs typeface="Arial" charset="0"/>
              </a:rPr>
              <a:t>Weakest</a:t>
            </a:r>
            <a:r>
              <a:rPr lang="fr-BE" altLang="en-US" dirty="0">
                <a:cs typeface="Arial" charset="0"/>
              </a:rPr>
              <a:t> </a:t>
            </a:r>
            <a:r>
              <a:rPr lang="fr-BE" altLang="en-US" dirty="0" err="1">
                <a:cs typeface="Arial" charset="0"/>
              </a:rPr>
              <a:t>link</a:t>
            </a:r>
            <a:r>
              <a:rPr lang="fr-BE" altLang="en-US" dirty="0">
                <a:cs typeface="Arial" charset="0"/>
              </a:rPr>
              <a:t>: </a:t>
            </a:r>
            <a:r>
              <a:rPr lang="fr-BE" altLang="en-US" dirty="0" err="1">
                <a:cs typeface="Arial" charset="0"/>
              </a:rPr>
              <a:t>indicators</a:t>
            </a:r>
            <a:r>
              <a:rPr lang="fr-BE" altLang="en-US" dirty="0">
                <a:cs typeface="Arial" charset="0"/>
              </a:rPr>
              <a:t> </a:t>
            </a:r>
            <a:r>
              <a:rPr lang="fr-BE" altLang="en-US" dirty="0" err="1">
                <a:cs typeface="Arial" charset="0"/>
              </a:rPr>
              <a:t>might</a:t>
            </a:r>
            <a:r>
              <a:rPr lang="fr-BE" altLang="en-US" dirty="0">
                <a:cs typeface="Arial" charset="0"/>
              </a:rPr>
              <a:t> have 2, 3 or 4 dimensions. </a:t>
            </a:r>
          </a:p>
          <a:p>
            <a:pPr eaLnBrk="1" hangingPunct="1">
              <a:spcBef>
                <a:spcPct val="0"/>
              </a:spcBef>
            </a:pPr>
            <a:endParaRPr lang="fr-BE" altLang="en-US" dirty="0">
              <a:cs typeface="Arial" charset="0"/>
            </a:endParaRPr>
          </a:p>
          <a:p>
            <a:pPr eaLnBrk="1" hangingPunct="1">
              <a:spcBef>
                <a:spcPct val="0"/>
              </a:spcBef>
            </a:pPr>
            <a:r>
              <a:rPr lang="fr-BE" altLang="en-US" dirty="0" err="1">
                <a:cs typeface="Arial" charset="0"/>
              </a:rPr>
              <a:t>Scoring</a:t>
            </a:r>
            <a:r>
              <a:rPr lang="fr-BE" altLang="en-US" dirty="0">
                <a:cs typeface="Arial" charset="0"/>
              </a:rPr>
              <a:t> </a:t>
            </a:r>
            <a:r>
              <a:rPr lang="fr-BE" altLang="en-US" dirty="0" err="1">
                <a:cs typeface="Arial" charset="0"/>
              </a:rPr>
              <a:t>methods</a:t>
            </a:r>
            <a:r>
              <a:rPr lang="fr-BE" altLang="en-US" dirty="0">
                <a:cs typeface="Arial" charset="0"/>
              </a:rPr>
              <a:t>: </a:t>
            </a:r>
            <a:r>
              <a:rPr lang="fr-BE" altLang="en-US" dirty="0" err="1">
                <a:cs typeface="Arial" charset="0"/>
              </a:rPr>
              <a:t>ask</a:t>
            </a:r>
            <a:r>
              <a:rPr lang="fr-BE" altLang="en-US" dirty="0">
                <a:cs typeface="Arial" charset="0"/>
              </a:rPr>
              <a:t> </a:t>
            </a:r>
            <a:r>
              <a:rPr lang="fr-BE" altLang="en-US" dirty="0" err="1">
                <a:cs typeface="Arial" charset="0"/>
              </a:rPr>
              <a:t>when</a:t>
            </a:r>
            <a:r>
              <a:rPr lang="fr-BE" altLang="en-US" dirty="0">
                <a:cs typeface="Arial" charset="0"/>
              </a:rPr>
              <a:t> to use </a:t>
            </a:r>
            <a:r>
              <a:rPr lang="fr-BE" altLang="en-US" dirty="0" err="1">
                <a:cs typeface="Arial" charset="0"/>
              </a:rPr>
              <a:t>which</a:t>
            </a:r>
            <a:r>
              <a:rPr lang="fr-BE" altLang="en-US" dirty="0">
                <a:cs typeface="Arial" charset="0"/>
              </a:rPr>
              <a:t> </a:t>
            </a:r>
            <a:r>
              <a:rPr lang="fr-BE" altLang="en-US" dirty="0" err="1">
                <a:cs typeface="Arial" charset="0"/>
              </a:rPr>
              <a:t>method</a:t>
            </a:r>
            <a:r>
              <a:rPr lang="fr-BE" altLang="en-US" dirty="0">
                <a:cs typeface="Arial" charset="0"/>
              </a:rPr>
              <a:t>. </a:t>
            </a:r>
          </a:p>
          <a:p>
            <a:pPr eaLnBrk="1" hangingPunct="1">
              <a:spcBef>
                <a:spcPct val="0"/>
              </a:spcBef>
            </a:pPr>
            <a:endParaRPr lang="fr-BE" altLang="en-US" dirty="0">
              <a:cs typeface="Arial" charset="0"/>
            </a:endParaRPr>
          </a:p>
          <a:p>
            <a:pPr eaLnBrk="1" hangingPunct="1">
              <a:spcBef>
                <a:spcPct val="0"/>
              </a:spcBef>
            </a:pPr>
            <a:r>
              <a:rPr lang="fr-BE" altLang="en-US" dirty="0" err="1">
                <a:cs typeface="Arial" charset="0"/>
              </a:rPr>
              <a:t>See</a:t>
            </a:r>
            <a:r>
              <a:rPr lang="fr-BE" altLang="en-US" dirty="0">
                <a:cs typeface="Arial" charset="0"/>
              </a:rPr>
              <a:t> PEFA Framework 2016: </a:t>
            </a:r>
            <a:r>
              <a:rPr lang="fr-BE" altLang="en-US" dirty="0" err="1">
                <a:cs typeface="Arial" charset="0"/>
              </a:rPr>
              <a:t>used</a:t>
            </a:r>
            <a:r>
              <a:rPr lang="fr-BE" altLang="en-US" dirty="0">
                <a:cs typeface="Arial" charset="0"/>
              </a:rPr>
              <a:t> for </a:t>
            </a:r>
            <a:r>
              <a:rPr lang="fr-BE" altLang="en-US" dirty="0" err="1">
                <a:cs typeface="Arial" charset="0"/>
              </a:rPr>
              <a:t>exercise</a:t>
            </a:r>
            <a:r>
              <a:rPr lang="fr-BE" altLang="en-US" dirty="0">
                <a:cs typeface="Arial" charset="0"/>
              </a:rPr>
              <a:t>. (</a:t>
            </a:r>
            <a:r>
              <a:rPr lang="fr-BE" altLang="en-US" dirty="0" err="1">
                <a:cs typeface="Arial" charset="0"/>
              </a:rPr>
              <a:t>see</a:t>
            </a:r>
            <a:r>
              <a:rPr lang="fr-BE" altLang="en-US" dirty="0">
                <a:cs typeface="Arial" charset="0"/>
              </a:rPr>
              <a:t> p.10 for </a:t>
            </a:r>
            <a:r>
              <a:rPr lang="fr-BE" altLang="en-US" dirty="0" err="1">
                <a:cs typeface="Arial" charset="0"/>
              </a:rPr>
              <a:t>scoring</a:t>
            </a:r>
            <a:r>
              <a:rPr lang="fr-BE" altLang="en-US" dirty="0">
                <a:cs typeface="Arial" charset="0"/>
              </a:rPr>
              <a:t> table M2)</a:t>
            </a:r>
          </a:p>
        </p:txBody>
      </p:sp>
      <p:sp>
        <p:nvSpPr>
          <p:cNvPr id="67588" name="Espace réservé du numéro de diapositive 3"/>
          <p:cNvSpPr>
            <a:spLocks noGrp="1"/>
          </p:cNvSpPr>
          <p:nvPr>
            <p:ph type="sldNum" sz="quarter" idx="5"/>
          </p:nvPr>
        </p:nvSpPr>
        <p:spPr>
          <a:noFill/>
        </p:spPr>
        <p:txBody>
          <a:bodyPr/>
          <a:lstStyle/>
          <a:p>
            <a:fld id="{2424C262-A5D9-40AD-9CD8-9ACDD5048054}" type="slidenum">
              <a:rPr lang="en-GB" altLang="en-US" smtClean="0">
                <a:cs typeface="Arial" charset="0"/>
              </a:rPr>
              <a:pPr/>
              <a:t>90</a:t>
            </a:fld>
            <a:endParaRPr lang="en-GB" altLang="en-US">
              <a:cs typeface="Arial" charset="0"/>
            </a:endParaRPr>
          </a:p>
        </p:txBody>
      </p:sp>
    </p:spTree>
    <p:extLst>
      <p:ext uri="{BB962C8B-B14F-4D97-AF65-F5344CB8AC3E}">
        <p14:creationId xmlns:p14="http://schemas.microsoft.com/office/powerpoint/2010/main" val="7725237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a:ln/>
        </p:spPr>
      </p:sp>
      <p:sp>
        <p:nvSpPr>
          <p:cNvPr id="67587" name="Espace réservé des commentaires 2"/>
          <p:cNvSpPr>
            <a:spLocks noGrp="1"/>
          </p:cNvSpPr>
          <p:nvPr>
            <p:ph type="body" idx="1"/>
          </p:nvPr>
        </p:nvSpPr>
        <p:spPr>
          <a:noFill/>
          <a:ln/>
        </p:spPr>
        <p:txBody>
          <a:bodyPr/>
          <a:lstStyle/>
          <a:p>
            <a:pPr eaLnBrk="1" hangingPunct="1">
              <a:spcBef>
                <a:spcPct val="0"/>
              </a:spcBef>
            </a:pPr>
            <a:r>
              <a:rPr lang="fr-BE" altLang="en-US" dirty="0">
                <a:cs typeface="Arial" charset="0"/>
              </a:rPr>
              <a:t>For </a:t>
            </a:r>
            <a:r>
              <a:rPr lang="fr-BE" altLang="en-US" dirty="0" err="1">
                <a:cs typeface="Arial" charset="0"/>
              </a:rPr>
              <a:t>example</a:t>
            </a:r>
            <a:r>
              <a:rPr lang="fr-BE" altLang="en-US" dirty="0">
                <a:cs typeface="Arial" charset="0"/>
              </a:rPr>
              <a:t>: B, C and D leads to C </a:t>
            </a:r>
            <a:r>
              <a:rPr lang="fr-BE" altLang="en-US" dirty="0" err="1">
                <a:cs typeface="Arial" charset="0"/>
              </a:rPr>
              <a:t>while</a:t>
            </a:r>
            <a:r>
              <a:rPr lang="fr-BE" altLang="en-US" dirty="0">
                <a:cs typeface="Arial" charset="0"/>
              </a:rPr>
              <a:t> B, C and C leads to B+.  </a:t>
            </a:r>
          </a:p>
        </p:txBody>
      </p:sp>
      <p:sp>
        <p:nvSpPr>
          <p:cNvPr id="67588" name="Espace réservé du numéro de diapositive 3"/>
          <p:cNvSpPr>
            <a:spLocks noGrp="1"/>
          </p:cNvSpPr>
          <p:nvPr>
            <p:ph type="sldNum" sz="quarter" idx="5"/>
          </p:nvPr>
        </p:nvSpPr>
        <p:spPr>
          <a:noFill/>
        </p:spPr>
        <p:txBody>
          <a:bodyPr/>
          <a:lstStyle/>
          <a:p>
            <a:fld id="{2424C262-A5D9-40AD-9CD8-9ACDD5048054}" type="slidenum">
              <a:rPr lang="en-GB" altLang="en-US" smtClean="0">
                <a:cs typeface="Arial" charset="0"/>
              </a:rPr>
              <a:pPr/>
              <a:t>91</a:t>
            </a:fld>
            <a:endParaRPr lang="en-GB" altLang="en-US">
              <a:cs typeface="Arial" charset="0"/>
            </a:endParaRPr>
          </a:p>
        </p:txBody>
      </p:sp>
    </p:spTree>
    <p:extLst>
      <p:ext uri="{BB962C8B-B14F-4D97-AF65-F5344CB8AC3E}">
        <p14:creationId xmlns:p14="http://schemas.microsoft.com/office/powerpoint/2010/main" val="1386171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r>
              <a:rPr lang="en-GB" dirty="0">
                <a:latin typeface="Arial" pitchFamily="34" charset="0"/>
              </a:rPr>
              <a:t>Central govt. versus General Govt. versus Public sector</a:t>
            </a:r>
          </a:p>
          <a:p>
            <a:endParaRPr lang="en-GB" dirty="0">
              <a:latin typeface="Arial" pitchFamily="34" charset="0"/>
            </a:endParaRPr>
          </a:p>
          <a:p>
            <a:endParaRPr lang="el-GR" dirty="0">
              <a:latin typeface="Arial" pitchFamily="34" charset="0"/>
            </a:endParaRPr>
          </a:p>
        </p:txBody>
      </p:sp>
    </p:spTree>
    <p:extLst>
      <p:ext uri="{BB962C8B-B14F-4D97-AF65-F5344CB8AC3E}">
        <p14:creationId xmlns:p14="http://schemas.microsoft.com/office/powerpoint/2010/main" val="38146015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a:ln/>
        </p:spPr>
      </p:sp>
      <p:sp>
        <p:nvSpPr>
          <p:cNvPr id="69635" name="Espace réservé des commentaires 2"/>
          <p:cNvSpPr>
            <a:spLocks noGrp="1"/>
          </p:cNvSpPr>
          <p:nvPr>
            <p:ph type="body" idx="1"/>
          </p:nvPr>
        </p:nvSpPr>
        <p:spPr>
          <a:noFill/>
          <a:ln/>
        </p:spPr>
        <p:txBody>
          <a:bodyPr/>
          <a:lstStyle/>
          <a:p>
            <a:pPr eaLnBrk="1" hangingPunct="1">
              <a:spcBef>
                <a:spcPct val="0"/>
              </a:spcBef>
            </a:pPr>
            <a:r>
              <a:rPr lang="fr-BE" altLang="en-US" dirty="0" err="1">
                <a:cs typeface="Arial" charset="0"/>
              </a:rPr>
              <a:t>Ethiopia</a:t>
            </a:r>
            <a:r>
              <a:rPr lang="fr-BE" altLang="en-US" dirty="0">
                <a:cs typeface="Arial" charset="0"/>
              </a:rPr>
              <a:t>: </a:t>
            </a:r>
            <a:r>
              <a:rPr lang="fr-BE" altLang="en-US" dirty="0" err="1">
                <a:cs typeface="Arial" charset="0"/>
              </a:rPr>
              <a:t>see</a:t>
            </a:r>
            <a:r>
              <a:rPr lang="fr-BE" altLang="en-US" dirty="0">
                <a:cs typeface="Arial" charset="0"/>
              </a:rPr>
              <a:t> PEFA </a:t>
            </a:r>
            <a:r>
              <a:rPr lang="fr-BE" altLang="en-US" dirty="0" err="1">
                <a:cs typeface="Arial" charset="0"/>
              </a:rPr>
              <a:t>website</a:t>
            </a:r>
            <a:r>
              <a:rPr lang="fr-BE" altLang="en-US" dirty="0">
                <a:cs typeface="Arial" charset="0"/>
              </a:rPr>
              <a:t>.</a:t>
            </a:r>
          </a:p>
          <a:p>
            <a:pPr eaLnBrk="1" hangingPunct="1">
              <a:spcBef>
                <a:spcPct val="0"/>
              </a:spcBef>
            </a:pPr>
            <a:endParaRPr lang="fr-BE" altLang="en-US" dirty="0">
              <a:cs typeface="Arial" charset="0"/>
            </a:endParaRPr>
          </a:p>
          <a:p>
            <a:pPr eaLnBrk="1" hangingPunct="1">
              <a:spcBef>
                <a:spcPct val="0"/>
              </a:spcBef>
            </a:pPr>
            <a:r>
              <a:rPr lang="fr-BE" altLang="en-US" dirty="0">
                <a:cs typeface="Arial" charset="0"/>
              </a:rPr>
              <a:t>For </a:t>
            </a:r>
            <a:r>
              <a:rPr lang="fr-BE" altLang="en-US" dirty="0" err="1">
                <a:cs typeface="Arial" charset="0"/>
              </a:rPr>
              <a:t>Ethiopia</a:t>
            </a:r>
            <a:r>
              <a:rPr lang="fr-BE" altLang="en-US" dirty="0">
                <a:cs typeface="Arial" charset="0"/>
              </a:rPr>
              <a:t> 30 </a:t>
            </a:r>
            <a:r>
              <a:rPr lang="fr-BE" altLang="en-US" dirty="0" err="1">
                <a:cs typeface="Arial" charset="0"/>
              </a:rPr>
              <a:t>PEFA’s</a:t>
            </a:r>
            <a:r>
              <a:rPr lang="fr-BE" altLang="en-US" dirty="0">
                <a:cs typeface="Arial" charset="0"/>
              </a:rPr>
              <a:t> have been </a:t>
            </a:r>
            <a:r>
              <a:rPr lang="fr-BE" altLang="en-US" dirty="0" err="1">
                <a:cs typeface="Arial" charset="0"/>
              </a:rPr>
              <a:t>carried</a:t>
            </a:r>
            <a:r>
              <a:rPr lang="fr-BE" altLang="en-US" dirty="0">
                <a:cs typeface="Arial" charset="0"/>
              </a:rPr>
              <a:t> out, 4 national and 26 </a:t>
            </a:r>
            <a:r>
              <a:rPr lang="fr-BE" altLang="en-US" dirty="0" err="1">
                <a:cs typeface="Arial" charset="0"/>
              </a:rPr>
              <a:t>sub</a:t>
            </a:r>
            <a:r>
              <a:rPr lang="fr-BE" altLang="en-US" dirty="0">
                <a:cs typeface="Arial" charset="0"/>
              </a:rPr>
              <a:t>-national. All are public. Of </a:t>
            </a:r>
            <a:r>
              <a:rPr lang="fr-BE" altLang="en-US" dirty="0" err="1">
                <a:cs typeface="Arial" charset="0"/>
              </a:rPr>
              <a:t>these</a:t>
            </a:r>
            <a:r>
              <a:rPr lang="fr-BE" altLang="en-US" dirty="0">
                <a:cs typeface="Arial" charset="0"/>
              </a:rPr>
              <a:t> 30, 16 </a:t>
            </a:r>
            <a:r>
              <a:rPr lang="fr-BE" altLang="en-US" dirty="0" err="1">
                <a:cs typeface="Arial" charset="0"/>
              </a:rPr>
              <a:t>were</a:t>
            </a:r>
            <a:r>
              <a:rPr lang="fr-BE" altLang="en-US" dirty="0">
                <a:cs typeface="Arial" charset="0"/>
              </a:rPr>
              <a:t> </a:t>
            </a:r>
            <a:r>
              <a:rPr lang="fr-BE" altLang="en-US" dirty="0" err="1">
                <a:cs typeface="Arial" charset="0"/>
              </a:rPr>
              <a:t>led</a:t>
            </a:r>
            <a:r>
              <a:rPr lang="fr-BE" altLang="en-US" dirty="0">
                <a:cs typeface="Arial" charset="0"/>
              </a:rPr>
              <a:t> by the EU and 10 by the WB. </a:t>
            </a:r>
          </a:p>
        </p:txBody>
      </p:sp>
      <p:sp>
        <p:nvSpPr>
          <p:cNvPr id="69636" name="Espace réservé du numéro de diapositive 3"/>
          <p:cNvSpPr>
            <a:spLocks noGrp="1"/>
          </p:cNvSpPr>
          <p:nvPr>
            <p:ph type="sldNum" sz="quarter" idx="5"/>
          </p:nvPr>
        </p:nvSpPr>
        <p:spPr>
          <a:noFill/>
        </p:spPr>
        <p:txBody>
          <a:bodyPr/>
          <a:lstStyle/>
          <a:p>
            <a:fld id="{D07C19DC-9C21-43C0-AD00-C9DCE9CBC700}" type="slidenum">
              <a:rPr lang="en-GB" altLang="en-US" smtClean="0">
                <a:cs typeface="Arial" charset="0"/>
              </a:rPr>
              <a:pPr/>
              <a:t>92</a:t>
            </a:fld>
            <a:endParaRPr lang="en-GB" altLang="en-US">
              <a:cs typeface="Arial" charset="0"/>
            </a:endParaRPr>
          </a:p>
        </p:txBody>
      </p:sp>
    </p:spTree>
    <p:extLst>
      <p:ext uri="{BB962C8B-B14F-4D97-AF65-F5344CB8AC3E}">
        <p14:creationId xmlns:p14="http://schemas.microsoft.com/office/powerpoint/2010/main" val="26162286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a:ln/>
        </p:spPr>
      </p:sp>
      <p:sp>
        <p:nvSpPr>
          <p:cNvPr id="68611" name="Espace réservé des commentaires 2"/>
          <p:cNvSpPr>
            <a:spLocks noGrp="1"/>
          </p:cNvSpPr>
          <p:nvPr>
            <p:ph type="body" idx="1"/>
          </p:nvPr>
        </p:nvSpPr>
        <p:spPr>
          <a:noFill/>
          <a:ln/>
        </p:spPr>
        <p:txBody>
          <a:bodyPr/>
          <a:lstStyle/>
          <a:p>
            <a:pPr eaLnBrk="1" hangingPunct="1">
              <a:spcBef>
                <a:spcPct val="0"/>
              </a:spcBef>
            </a:pPr>
            <a:r>
              <a:rPr lang="fr-BE" altLang="en-US" dirty="0" err="1">
                <a:cs typeface="Arial" charset="0"/>
              </a:rPr>
              <a:t>Analogy</a:t>
            </a:r>
            <a:r>
              <a:rPr lang="fr-BE" altLang="en-US" dirty="0">
                <a:cs typeface="Arial" charset="0"/>
              </a:rPr>
              <a:t> </a:t>
            </a:r>
            <a:r>
              <a:rPr lang="fr-BE" altLang="en-US" dirty="0" err="1">
                <a:cs typeface="Arial" charset="0"/>
              </a:rPr>
              <a:t>with</a:t>
            </a:r>
            <a:r>
              <a:rPr lang="fr-BE" altLang="en-US" dirty="0">
                <a:cs typeface="Arial" charset="0"/>
              </a:rPr>
              <a:t> Pisa Tower</a:t>
            </a:r>
          </a:p>
          <a:p>
            <a:pPr eaLnBrk="1" hangingPunct="1">
              <a:spcBef>
                <a:spcPct val="0"/>
              </a:spcBef>
            </a:pPr>
            <a:endParaRPr lang="fr-BE" altLang="en-US" dirty="0">
              <a:cs typeface="Arial" charset="0"/>
            </a:endParaRPr>
          </a:p>
          <a:p>
            <a:pPr eaLnBrk="1" hangingPunct="1">
              <a:spcBef>
                <a:spcPct val="0"/>
              </a:spcBef>
            </a:pPr>
            <a:r>
              <a:rPr lang="fr-BE" altLang="en-US" dirty="0" err="1">
                <a:cs typeface="Arial" charset="0"/>
              </a:rPr>
              <a:t>Weakest</a:t>
            </a:r>
            <a:r>
              <a:rPr lang="fr-BE" altLang="en-US" dirty="0">
                <a:cs typeface="Arial" charset="0"/>
              </a:rPr>
              <a:t> </a:t>
            </a:r>
            <a:r>
              <a:rPr lang="fr-BE" altLang="en-US" dirty="0" err="1">
                <a:cs typeface="Arial" charset="0"/>
              </a:rPr>
              <a:t>link</a:t>
            </a:r>
            <a:r>
              <a:rPr lang="fr-BE" altLang="en-US" dirty="0">
                <a:cs typeface="Arial" charset="0"/>
              </a:rPr>
              <a:t> and </a:t>
            </a:r>
            <a:r>
              <a:rPr lang="fr-BE" altLang="en-US" dirty="0" err="1">
                <a:cs typeface="Arial" charset="0"/>
              </a:rPr>
              <a:t>getting</a:t>
            </a:r>
            <a:r>
              <a:rPr lang="fr-BE" altLang="en-US" dirty="0">
                <a:cs typeface="Arial" charset="0"/>
              </a:rPr>
              <a:t> the basics right first. </a:t>
            </a:r>
          </a:p>
          <a:p>
            <a:pPr eaLnBrk="1" hangingPunct="1">
              <a:spcBef>
                <a:spcPct val="0"/>
              </a:spcBef>
            </a:pPr>
            <a:endParaRPr lang="fr-BE" altLang="en-US" dirty="0">
              <a:cs typeface="Arial" charset="0"/>
            </a:endParaRPr>
          </a:p>
          <a:p>
            <a:pPr eaLnBrk="1" hangingPunct="1">
              <a:spcBef>
                <a:spcPct val="0"/>
              </a:spcBef>
            </a:pPr>
            <a:r>
              <a:rPr lang="fr-BE" altLang="en-US" dirty="0" err="1">
                <a:cs typeface="Arial" charset="0"/>
              </a:rPr>
              <a:t>Make</a:t>
            </a:r>
            <a:r>
              <a:rPr lang="fr-BE" altLang="en-US" dirty="0">
                <a:cs typeface="Arial" charset="0"/>
              </a:rPr>
              <a:t> </a:t>
            </a:r>
            <a:r>
              <a:rPr lang="fr-BE" altLang="en-US" dirty="0" err="1">
                <a:cs typeface="Arial" charset="0"/>
              </a:rPr>
              <a:t>link</a:t>
            </a:r>
            <a:r>
              <a:rPr lang="fr-BE" altLang="en-US" dirty="0">
                <a:cs typeface="Arial" charset="0"/>
              </a:rPr>
              <a:t> to ‘</a:t>
            </a:r>
            <a:r>
              <a:rPr lang="fr-BE" altLang="en-US" dirty="0" err="1">
                <a:cs typeface="Arial" charset="0"/>
              </a:rPr>
              <a:t>complexity</a:t>
            </a:r>
            <a:r>
              <a:rPr lang="fr-BE" altLang="en-US" dirty="0">
                <a:cs typeface="Arial" charset="0"/>
              </a:rPr>
              <a:t>’ </a:t>
            </a:r>
            <a:r>
              <a:rPr lang="fr-BE" altLang="en-US" dirty="0" err="1">
                <a:cs typeface="Arial" charset="0"/>
              </a:rPr>
              <a:t>discussed</a:t>
            </a:r>
            <a:r>
              <a:rPr lang="fr-BE" altLang="en-US" dirty="0">
                <a:cs typeface="Arial" charset="0"/>
              </a:rPr>
              <a:t> </a:t>
            </a:r>
            <a:r>
              <a:rPr lang="fr-BE" altLang="en-US" dirty="0" err="1">
                <a:cs typeface="Arial" charset="0"/>
              </a:rPr>
              <a:t>earlier</a:t>
            </a:r>
            <a:endParaRPr lang="fr-BE" altLang="en-US" dirty="0">
              <a:cs typeface="Arial" charset="0"/>
            </a:endParaRPr>
          </a:p>
          <a:p>
            <a:pPr eaLnBrk="1" hangingPunct="1">
              <a:spcBef>
                <a:spcPct val="0"/>
              </a:spcBef>
            </a:pPr>
            <a:endParaRPr lang="fr-BE" altLang="en-US" dirty="0">
              <a:cs typeface="Arial" charset="0"/>
            </a:endParaRPr>
          </a:p>
        </p:txBody>
      </p:sp>
      <p:sp>
        <p:nvSpPr>
          <p:cNvPr id="68612" name="Espace réservé du numéro de diapositive 3"/>
          <p:cNvSpPr>
            <a:spLocks noGrp="1"/>
          </p:cNvSpPr>
          <p:nvPr>
            <p:ph type="sldNum" sz="quarter" idx="5"/>
          </p:nvPr>
        </p:nvSpPr>
        <p:spPr>
          <a:noFill/>
        </p:spPr>
        <p:txBody>
          <a:bodyPr/>
          <a:lstStyle/>
          <a:p>
            <a:fld id="{665EB60A-C26E-4194-95E4-3498B62F9844}" type="slidenum">
              <a:rPr lang="en-GB" altLang="en-US" smtClean="0">
                <a:cs typeface="Arial" charset="0"/>
              </a:rPr>
              <a:pPr/>
              <a:t>93</a:t>
            </a:fld>
            <a:endParaRPr lang="en-GB" altLang="en-US">
              <a:cs typeface="Arial" charset="0"/>
            </a:endParaRPr>
          </a:p>
        </p:txBody>
      </p:sp>
    </p:spTree>
    <p:extLst>
      <p:ext uri="{BB962C8B-B14F-4D97-AF65-F5344CB8AC3E}">
        <p14:creationId xmlns:p14="http://schemas.microsoft.com/office/powerpoint/2010/main" val="24162842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333333"/>
                </a:solidFill>
                <a:effectLst/>
                <a:latin typeface="Arial" panose="020B0604020202020204" pitchFamily="34" charset="0"/>
              </a:rPr>
              <a:t>PEFA Secretariat is working on the UN Sustainable Development Goals Initiative that started in 2018 and will continue until 2030, being in charge of the coordination and annual collection of raw data for the indicator 16.6.1: "Primary governments expenditure as a proportion of its originally approved budget”. It corresponds broadly to indicator PI-1 in the </a:t>
            </a:r>
            <a:r>
              <a:rPr lang="en-GB" sz="1800" b="0" i="0" u="none" strike="noStrike" dirty="0">
                <a:solidFill>
                  <a:srgbClr val="0563C1"/>
                </a:solidFill>
                <a:effectLst/>
                <a:latin typeface="Arial" panose="020B0604020202020204" pitchFamily="34" charset="0"/>
                <a:hlinkClick r:id="rId3"/>
              </a:rPr>
              <a:t>PEFA Framework</a:t>
            </a:r>
            <a:r>
              <a:rPr lang="en-GB" sz="1800" b="0" i="0" dirty="0">
                <a:solidFill>
                  <a:srgbClr val="333333"/>
                </a:solidFill>
                <a:effectLst/>
                <a:latin typeface="Arial" panose="020B0604020202020204" pitchFamily="34" charset="0"/>
              </a:rPr>
              <a:t>, </a:t>
            </a:r>
            <a:r>
              <a:rPr lang="en-GB" sz="1800" b="1" i="0" dirty="0">
                <a:solidFill>
                  <a:srgbClr val="333333"/>
                </a:solidFill>
                <a:effectLst/>
                <a:latin typeface="Arial" panose="020B0604020202020204" pitchFamily="34" charset="0"/>
              </a:rPr>
              <a:t>which compares the aggregate expenditure outturn in recent years with the government’s budget approved by the legislature</a:t>
            </a:r>
            <a:r>
              <a:rPr lang="en-GB" sz="1800" b="0" i="0" dirty="0">
                <a:solidFill>
                  <a:srgbClr val="333333"/>
                </a:solidFill>
                <a:effectLst/>
                <a:latin typeface="Arial" panose="020B0604020202020204" pitchFamily="34" charset="0"/>
              </a:rPr>
              <a:t>. The available data as of 2022 is for 152 countries on average for 10 years. </a:t>
            </a:r>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94</a:t>
            </a:fld>
            <a:endParaRPr lang="en-GB"/>
          </a:p>
        </p:txBody>
      </p:sp>
    </p:spTree>
    <p:extLst>
      <p:ext uri="{BB962C8B-B14F-4D97-AF65-F5344CB8AC3E}">
        <p14:creationId xmlns:p14="http://schemas.microsoft.com/office/powerpoint/2010/main" val="17246564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EU in 2022:</a:t>
            </a:r>
          </a:p>
          <a:p>
            <a:pPr marL="171450" indent="-171450">
              <a:buFont typeface="Arial" panose="020B0604020202020204" pitchFamily="34" charset="0"/>
              <a:buChar char="•"/>
            </a:pPr>
            <a:r>
              <a:rPr lang="en-GB" dirty="0"/>
              <a:t>Contributed/led to 32 PEFAs</a:t>
            </a:r>
          </a:p>
          <a:p>
            <a:pPr marL="171450" indent="-171450">
              <a:buFont typeface="Arial" panose="020B0604020202020204" pitchFamily="34" charset="0"/>
              <a:buChar char="•"/>
            </a:pPr>
            <a:r>
              <a:rPr lang="en-GB" dirty="0"/>
              <a:t>National 19, SN: 13</a:t>
            </a:r>
          </a:p>
          <a:p>
            <a:pPr marL="171450" indent="-171450">
              <a:buFont typeface="Arial" panose="020B0604020202020204" pitchFamily="34" charset="0"/>
              <a:buChar char="•"/>
            </a:pPr>
            <a:r>
              <a:rPr lang="en-GB" dirty="0"/>
              <a:t>Gender module: 15</a:t>
            </a:r>
          </a:p>
          <a:p>
            <a:pPr marL="171450" indent="-171450">
              <a:buFont typeface="Arial" panose="020B0604020202020204" pitchFamily="34" charset="0"/>
              <a:buChar char="•"/>
            </a:pPr>
            <a:r>
              <a:rPr lang="en-GB" dirty="0"/>
              <a:t>Climate module: 12</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95</a:t>
            </a:fld>
            <a:endParaRPr lang="en-GB"/>
          </a:p>
        </p:txBody>
      </p:sp>
    </p:spTree>
    <p:extLst>
      <p:ext uri="{BB962C8B-B14F-4D97-AF65-F5344CB8AC3E}">
        <p14:creationId xmlns:p14="http://schemas.microsoft.com/office/powerpoint/2010/main" val="40328219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ln/>
        </p:spPr>
      </p:sp>
      <p:sp>
        <p:nvSpPr>
          <p:cNvPr id="70659" name="Espace réservé des commentaires 2"/>
          <p:cNvSpPr>
            <a:spLocks noGrp="1"/>
          </p:cNvSpPr>
          <p:nvPr>
            <p:ph type="body" idx="1"/>
          </p:nvPr>
        </p:nvSpPr>
        <p:spPr>
          <a:noFill/>
          <a:ln/>
        </p:spPr>
        <p:txBody>
          <a:bodyPr/>
          <a:lstStyle/>
          <a:p>
            <a:pPr eaLnBrk="1" hangingPunct="1"/>
            <a:r>
              <a:rPr lang="en-US" altLang="en-US" dirty="0"/>
              <a:t>Causes: why/how.</a:t>
            </a:r>
          </a:p>
          <a:p>
            <a:pPr eaLnBrk="1" hangingPunct="1"/>
            <a:endParaRPr lang="en-US" altLang="en-US" dirty="0"/>
          </a:p>
          <a:p>
            <a:pPr eaLnBrk="1" hangingPunct="1"/>
            <a:r>
              <a:rPr lang="en-US" altLang="en-US" dirty="0"/>
              <a:t>On purpose, the PEFA does not deal with policy recommendations, because it requires ownership of the government.</a:t>
            </a:r>
          </a:p>
          <a:p>
            <a:pPr eaLnBrk="1" hangingPunct="1"/>
            <a:endParaRPr lang="en-US" altLang="en-US" dirty="0"/>
          </a:p>
          <a:p>
            <a:pPr eaLnBrk="1" hangingPunct="1"/>
            <a:r>
              <a:rPr lang="en-US" altLang="en-US" dirty="0"/>
              <a:t>Tools in other PFM areas: procurement, debt management, public investment management (PIM). </a:t>
            </a:r>
          </a:p>
        </p:txBody>
      </p:sp>
      <p:sp>
        <p:nvSpPr>
          <p:cNvPr id="70660" name="Espace réservé du numéro de diapositive 3"/>
          <p:cNvSpPr>
            <a:spLocks noGrp="1"/>
          </p:cNvSpPr>
          <p:nvPr>
            <p:ph type="sldNum" sz="quarter" idx="5"/>
          </p:nvPr>
        </p:nvSpPr>
        <p:spPr>
          <a:noFill/>
        </p:spPr>
        <p:txBody>
          <a:bodyPr/>
          <a:lstStyle/>
          <a:p>
            <a:fld id="{CE15F178-92BC-428F-A17C-30ED5AFD2B2D}" type="slidenum">
              <a:rPr lang="fr-BE" altLang="en-US" smtClean="0"/>
              <a:pPr/>
              <a:t>96</a:t>
            </a:fld>
            <a:endParaRPr lang="fr-BE" altLang="en-US"/>
          </a:p>
        </p:txBody>
      </p:sp>
    </p:spTree>
    <p:extLst>
      <p:ext uri="{BB962C8B-B14F-4D97-AF65-F5344CB8AC3E}">
        <p14:creationId xmlns:p14="http://schemas.microsoft.com/office/powerpoint/2010/main" val="3768415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BE" dirty="0"/>
          </a:p>
        </p:txBody>
      </p:sp>
      <p:sp>
        <p:nvSpPr>
          <p:cNvPr id="23555"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CEE5345-89B5-1F41-9777-BC786E9581B4}" type="slidenum">
              <a:rPr lang="en-GB">
                <a:solidFill>
                  <a:schemeClr val="tx1"/>
                </a:solidFill>
                <a:latin typeface="Arial" charset="0"/>
              </a:rPr>
              <a:pPr eaLnBrk="1" hangingPunct="1"/>
              <a:t>97</a:t>
            </a:fld>
            <a:endParaRPr lang="en-GB" dirty="0">
              <a:solidFill>
                <a:schemeClr val="tx1"/>
              </a:solidFill>
              <a:latin typeface="Arial" charset="0"/>
            </a:endParaRPr>
          </a:p>
        </p:txBody>
      </p:sp>
    </p:spTree>
    <p:extLst>
      <p:ext uri="{BB962C8B-B14F-4D97-AF65-F5344CB8AC3E}">
        <p14:creationId xmlns:p14="http://schemas.microsoft.com/office/powerpoint/2010/main" val="381816734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an assessment by the PEFA Secretariat in 2023, there are 64 PEFA tools. </a:t>
            </a:r>
          </a:p>
        </p:txBody>
      </p:sp>
      <p:sp>
        <p:nvSpPr>
          <p:cNvPr id="4" name="Slide Number Placeholder 3"/>
          <p:cNvSpPr>
            <a:spLocks noGrp="1"/>
          </p:cNvSpPr>
          <p:nvPr>
            <p:ph type="sldNum" sz="quarter" idx="5"/>
          </p:nvPr>
        </p:nvSpPr>
        <p:spPr/>
        <p:txBody>
          <a:bodyPr/>
          <a:lstStyle/>
          <a:p>
            <a:fld id="{59CF2995-AB43-4B7C-B8CD-9DC7C3692A9C}" type="slidenum">
              <a:rPr lang="en-GB" smtClean="0"/>
              <a:t>98</a:t>
            </a:fld>
            <a:endParaRPr lang="en-GB"/>
          </a:p>
        </p:txBody>
      </p:sp>
    </p:spTree>
    <p:extLst>
      <p:ext uri="{BB962C8B-B14F-4D97-AF65-F5344CB8AC3E}">
        <p14:creationId xmlns:p14="http://schemas.microsoft.com/office/powerpoint/2010/main" val="304021030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the Stocktaking by the PEFA Secretariat in 2023, there are 64 PFM tools. </a:t>
            </a:r>
          </a:p>
          <a:p>
            <a:endParaRPr lang="en-GB" dirty="0"/>
          </a:p>
          <a:p>
            <a:r>
              <a:rPr lang="en-GB" dirty="0"/>
              <a:t>Group D covers most of the new tools. </a:t>
            </a:r>
          </a:p>
          <a:p>
            <a:endParaRPr lang="en-GB" dirty="0"/>
          </a:p>
          <a:p>
            <a:r>
              <a:rPr lang="en-GB" dirty="0"/>
              <a:t>In part 2 of the stocktaking all tools are explained in detail.</a:t>
            </a:r>
          </a:p>
        </p:txBody>
      </p:sp>
      <p:sp>
        <p:nvSpPr>
          <p:cNvPr id="4" name="Slide Number Placeholder 3"/>
          <p:cNvSpPr>
            <a:spLocks noGrp="1"/>
          </p:cNvSpPr>
          <p:nvPr>
            <p:ph type="sldNum" sz="quarter" idx="5"/>
          </p:nvPr>
        </p:nvSpPr>
        <p:spPr/>
        <p:txBody>
          <a:bodyPr/>
          <a:lstStyle/>
          <a:p>
            <a:fld id="{59CF2995-AB43-4B7C-B8CD-9DC7C3692A9C}" type="slidenum">
              <a:rPr lang="en-GB" smtClean="0"/>
              <a:t>99</a:t>
            </a:fld>
            <a:endParaRPr lang="en-GB"/>
          </a:p>
        </p:txBody>
      </p:sp>
    </p:spTree>
    <p:extLst>
      <p:ext uri="{BB962C8B-B14F-4D97-AF65-F5344CB8AC3E}">
        <p14:creationId xmlns:p14="http://schemas.microsoft.com/office/powerpoint/2010/main" val="34834760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FTR: Financial Transaction Report</a:t>
            </a:r>
          </a:p>
        </p:txBody>
      </p:sp>
      <p:sp>
        <p:nvSpPr>
          <p:cNvPr id="4" name="Slide Number Placeholder 3"/>
          <p:cNvSpPr>
            <a:spLocks noGrp="1"/>
          </p:cNvSpPr>
          <p:nvPr>
            <p:ph type="sldNum" sz="quarter" idx="5"/>
          </p:nvPr>
        </p:nvSpPr>
        <p:spPr/>
        <p:txBody>
          <a:bodyPr/>
          <a:lstStyle/>
          <a:p>
            <a:fld id="{59CF2995-AB43-4B7C-B8CD-9DC7C3692A9C}" type="slidenum">
              <a:rPr lang="en-GB" smtClean="0"/>
              <a:t>100</a:t>
            </a:fld>
            <a:endParaRPr lang="en-GB"/>
          </a:p>
        </p:txBody>
      </p:sp>
    </p:spTree>
    <p:extLst>
      <p:ext uri="{BB962C8B-B14F-4D97-AF65-F5344CB8AC3E}">
        <p14:creationId xmlns:p14="http://schemas.microsoft.com/office/powerpoint/2010/main" val="92462037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an assessment by the PEFA Secretariat in 2023, there are 64 PEFA tools. </a:t>
            </a:r>
          </a:p>
        </p:txBody>
      </p:sp>
      <p:sp>
        <p:nvSpPr>
          <p:cNvPr id="4" name="Slide Number Placeholder 3"/>
          <p:cNvSpPr>
            <a:spLocks noGrp="1"/>
          </p:cNvSpPr>
          <p:nvPr>
            <p:ph type="sldNum" sz="quarter" idx="5"/>
          </p:nvPr>
        </p:nvSpPr>
        <p:spPr/>
        <p:txBody>
          <a:bodyPr/>
          <a:lstStyle/>
          <a:p>
            <a:fld id="{59CF2995-AB43-4B7C-B8CD-9DC7C3692A9C}" type="slidenum">
              <a:rPr lang="en-GB" smtClean="0"/>
              <a:t>101</a:t>
            </a:fld>
            <a:endParaRPr lang="en-GB"/>
          </a:p>
        </p:txBody>
      </p:sp>
    </p:spTree>
    <p:extLst>
      <p:ext uri="{BB962C8B-B14F-4D97-AF65-F5344CB8AC3E}">
        <p14:creationId xmlns:p14="http://schemas.microsoft.com/office/powerpoint/2010/main" val="3624360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noTextEdit="1"/>
          </p:cNvSpPr>
          <p:nvPr>
            <p:ph type="sldImg"/>
          </p:nvPr>
        </p:nvSpPr>
        <p:spPr>
          <a:ln/>
        </p:spPr>
      </p:sp>
      <p:sp>
        <p:nvSpPr>
          <p:cNvPr id="39938" name="Espace réservé des commentaires 2"/>
          <p:cNvSpPr>
            <a:spLocks noGrp="1"/>
          </p:cNvSpPr>
          <p:nvPr>
            <p:ph type="body" idx="1"/>
          </p:nvPr>
        </p:nvSpPr>
        <p:spPr>
          <a:noFill/>
          <a:ln/>
        </p:spPr>
        <p:txBody>
          <a:bodyPr/>
          <a:lstStyle/>
          <a:p>
            <a:pPr eaLnBrk="1" hangingPunct="1">
              <a:spcBef>
                <a:spcPct val="0"/>
              </a:spcBef>
            </a:pPr>
            <a:r>
              <a:rPr lang="fr-BE" dirty="0">
                <a:latin typeface="Arial" pitchFamily="34" charset="0"/>
              </a:rPr>
              <a:t>Central </a:t>
            </a:r>
            <a:r>
              <a:rPr lang="fr-BE" dirty="0" err="1">
                <a:latin typeface="Arial" pitchFamily="34" charset="0"/>
              </a:rPr>
              <a:t>government</a:t>
            </a:r>
            <a:r>
              <a:rPr lang="fr-BE" dirty="0">
                <a:latin typeface="Arial" pitchFamily="34" charset="0"/>
              </a:rPr>
              <a:t> </a:t>
            </a:r>
            <a:r>
              <a:rPr lang="fr-BE" dirty="0" err="1">
                <a:latin typeface="Arial" pitchFamily="34" charset="0"/>
              </a:rPr>
              <a:t>is</a:t>
            </a:r>
            <a:r>
              <a:rPr lang="fr-BE" dirty="0">
                <a:latin typeface="Arial" pitchFamily="34" charset="0"/>
              </a:rPr>
              <a:t> </a:t>
            </a:r>
            <a:r>
              <a:rPr lang="fr-BE" dirty="0" err="1">
                <a:latin typeface="Arial" pitchFamily="34" charset="0"/>
              </a:rPr>
              <a:t>composed</a:t>
            </a:r>
            <a:r>
              <a:rPr lang="fr-BE" dirty="0">
                <a:latin typeface="Arial" pitchFamily="34" charset="0"/>
              </a:rPr>
              <a:t> of </a:t>
            </a:r>
            <a:r>
              <a:rPr lang="fr-BE" dirty="0" err="1">
                <a:latin typeface="Arial" pitchFamily="34" charset="0"/>
              </a:rPr>
              <a:t>budgetary</a:t>
            </a:r>
            <a:r>
              <a:rPr lang="fr-BE" dirty="0">
                <a:latin typeface="Arial" pitchFamily="34" charset="0"/>
              </a:rPr>
              <a:t>, extra-</a:t>
            </a:r>
            <a:r>
              <a:rPr lang="fr-BE" dirty="0" err="1">
                <a:latin typeface="Arial" pitchFamily="34" charset="0"/>
              </a:rPr>
              <a:t>budgetary</a:t>
            </a:r>
            <a:r>
              <a:rPr lang="fr-BE" dirty="0">
                <a:latin typeface="Arial" pitchFamily="34" charset="0"/>
              </a:rPr>
              <a:t> and social </a:t>
            </a:r>
            <a:r>
              <a:rPr lang="fr-BE" dirty="0" err="1">
                <a:latin typeface="Arial" pitchFamily="34" charset="0"/>
              </a:rPr>
              <a:t>security</a:t>
            </a:r>
            <a:r>
              <a:rPr lang="fr-BE" dirty="0">
                <a:latin typeface="Arial" pitchFamily="34" charset="0"/>
              </a:rPr>
              <a:t> </a:t>
            </a:r>
            <a:r>
              <a:rPr lang="fr-BE" dirty="0" err="1">
                <a:latin typeface="Arial" pitchFamily="34" charset="0"/>
              </a:rPr>
              <a:t>funds</a:t>
            </a:r>
            <a:endParaRPr lang="fr-BE" dirty="0">
              <a:latin typeface="Arial" pitchFamily="34" charset="0"/>
            </a:endParaRPr>
          </a:p>
          <a:p>
            <a:pPr eaLnBrk="1" hangingPunct="1">
              <a:spcBef>
                <a:spcPct val="0"/>
              </a:spcBef>
            </a:pPr>
            <a:endParaRPr lang="fr-BE" dirty="0">
              <a:latin typeface="Arial" pitchFamily="34" charset="0"/>
            </a:endParaRPr>
          </a:p>
        </p:txBody>
      </p:sp>
    </p:spTree>
    <p:extLst>
      <p:ext uri="{BB962C8B-B14F-4D97-AF65-F5344CB8AC3E}">
        <p14:creationId xmlns:p14="http://schemas.microsoft.com/office/powerpoint/2010/main" val="33001842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Tools of specific DPs to assess fiduciary risk. </a:t>
            </a:r>
          </a:p>
        </p:txBody>
      </p:sp>
      <p:sp>
        <p:nvSpPr>
          <p:cNvPr id="4" name="Slide Number Placeholder 3"/>
          <p:cNvSpPr>
            <a:spLocks noGrp="1"/>
          </p:cNvSpPr>
          <p:nvPr>
            <p:ph type="sldNum" sz="quarter" idx="5"/>
          </p:nvPr>
        </p:nvSpPr>
        <p:spPr/>
        <p:txBody>
          <a:bodyPr/>
          <a:lstStyle/>
          <a:p>
            <a:fld id="{59CF2995-AB43-4B7C-B8CD-9DC7C3692A9C}" type="slidenum">
              <a:rPr lang="en-GB" smtClean="0"/>
              <a:t>102</a:t>
            </a:fld>
            <a:endParaRPr lang="en-GB"/>
          </a:p>
        </p:txBody>
      </p:sp>
    </p:spTree>
    <p:extLst>
      <p:ext uri="{BB962C8B-B14F-4D97-AF65-F5344CB8AC3E}">
        <p14:creationId xmlns:p14="http://schemas.microsoft.com/office/powerpoint/2010/main" val="152299281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Mainly newer tools with specific focus. </a:t>
            </a:r>
          </a:p>
          <a:p>
            <a:endParaRPr lang="en-GB" dirty="0"/>
          </a:p>
          <a:p>
            <a:r>
              <a:rPr lang="en-GB" dirty="0"/>
              <a:t>2020: Climate Responsive PEFA (CRPFM)</a:t>
            </a:r>
          </a:p>
          <a:p>
            <a:r>
              <a:rPr lang="en-GB" dirty="0"/>
              <a:t>2021: Climate PIMA (C-PIMA) </a:t>
            </a:r>
          </a:p>
          <a:p>
            <a:endParaRPr lang="en-GB" dirty="0"/>
          </a:p>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103</a:t>
            </a:fld>
            <a:endParaRPr lang="en-GB"/>
          </a:p>
        </p:txBody>
      </p:sp>
    </p:spTree>
    <p:extLst>
      <p:ext uri="{BB962C8B-B14F-4D97-AF65-F5344CB8AC3E}">
        <p14:creationId xmlns:p14="http://schemas.microsoft.com/office/powerpoint/2010/main" val="10311525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MAPS is linked to PI-24 of PEFA with a similar set up. </a:t>
            </a:r>
          </a:p>
          <a:p>
            <a:endParaRPr lang="en-GB" dirty="0"/>
          </a:p>
          <a:p>
            <a:r>
              <a:rPr lang="en-GB" dirty="0"/>
              <a:t>The MAPS assessment will provide a basis upon which a country can formulate a capacity development plan to improve its procurement system.</a:t>
            </a:r>
          </a:p>
        </p:txBody>
      </p:sp>
      <p:sp>
        <p:nvSpPr>
          <p:cNvPr id="4" name="Slide Number Placeholder 3"/>
          <p:cNvSpPr>
            <a:spLocks noGrp="1"/>
          </p:cNvSpPr>
          <p:nvPr>
            <p:ph type="sldNum" sz="quarter" idx="10"/>
          </p:nvPr>
        </p:nvSpPr>
        <p:spPr/>
        <p:txBody>
          <a:bodyPr/>
          <a:lstStyle/>
          <a:p>
            <a:pPr>
              <a:defRPr/>
            </a:pPr>
            <a:fld id="{5E63A72E-C2AD-46CD-BAEF-FC1E81A59F96}" type="slidenum">
              <a:rPr lang="en-GB" smtClean="0"/>
              <a:pPr>
                <a:defRPr/>
              </a:pPr>
              <a:t>104</a:t>
            </a:fld>
            <a:endParaRPr lang="en-GB"/>
          </a:p>
        </p:txBody>
      </p:sp>
    </p:spTree>
    <p:extLst>
      <p:ext uri="{BB962C8B-B14F-4D97-AF65-F5344CB8AC3E}">
        <p14:creationId xmlns:p14="http://schemas.microsoft.com/office/powerpoint/2010/main" val="160648296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p:spPr>
        <p:txBody>
          <a:bodyPr/>
          <a:lstStyle/>
          <a:p>
            <a:pPr eaLnBrk="1" hangingPunct="1">
              <a:spcBef>
                <a:spcPct val="0"/>
              </a:spcBef>
            </a:pPr>
            <a:r>
              <a:rPr lang="fr-BE" dirty="0">
                <a:highlight>
                  <a:srgbClr val="FFFF00"/>
                </a:highlight>
              </a:rPr>
              <a:t>Four dimensions, </a:t>
            </a:r>
            <a:r>
              <a:rPr lang="fr-BE" dirty="0" err="1">
                <a:highlight>
                  <a:srgbClr val="FFFF00"/>
                </a:highlight>
              </a:rPr>
              <a:t>same</a:t>
            </a:r>
            <a:r>
              <a:rPr lang="fr-BE" dirty="0">
                <a:highlight>
                  <a:srgbClr val="FFFF00"/>
                </a:highlight>
              </a:rPr>
              <a:t> </a:t>
            </a:r>
            <a:r>
              <a:rPr lang="fr-BE" dirty="0" err="1">
                <a:highlight>
                  <a:srgbClr val="FFFF00"/>
                </a:highlight>
              </a:rPr>
              <a:t>scoring</a:t>
            </a:r>
            <a:r>
              <a:rPr lang="fr-BE" dirty="0">
                <a:highlight>
                  <a:srgbClr val="FFFF00"/>
                </a:highlight>
              </a:rPr>
              <a:t> as in PEFA.</a:t>
            </a:r>
          </a:p>
          <a:p>
            <a:pPr eaLnBrk="1" hangingPunct="1">
              <a:spcBef>
                <a:spcPct val="0"/>
              </a:spcBef>
            </a:pPr>
            <a:endParaRPr lang="fr-BE" dirty="0">
              <a:highlight>
                <a:srgbClr val="FFFF00"/>
              </a:highlight>
            </a:endParaRPr>
          </a:p>
          <a:p>
            <a:pPr eaLnBrk="1" hangingPunct="1">
              <a:spcBef>
                <a:spcPct val="0"/>
              </a:spcBef>
            </a:pPr>
            <a:r>
              <a:rPr lang="fr-BE" dirty="0" err="1">
                <a:highlight>
                  <a:srgbClr val="FFFF00"/>
                </a:highlight>
              </a:rPr>
              <a:t>Relaunched</a:t>
            </a:r>
            <a:r>
              <a:rPr lang="fr-BE" dirty="0">
                <a:highlight>
                  <a:srgbClr val="FFFF00"/>
                </a:highlight>
              </a:rPr>
              <a:t> </a:t>
            </a:r>
            <a:r>
              <a:rPr lang="fr-BE" dirty="0" err="1">
                <a:highlight>
                  <a:srgbClr val="FFFF00"/>
                </a:highlight>
              </a:rPr>
              <a:t>recently</a:t>
            </a:r>
            <a:r>
              <a:rPr lang="fr-BE" dirty="0">
                <a:highlight>
                  <a:srgbClr val="FFFF00"/>
                </a:highlight>
              </a:rPr>
              <a:t> </a:t>
            </a:r>
            <a:r>
              <a:rPr lang="fr-BE" dirty="0" err="1">
                <a:highlight>
                  <a:srgbClr val="FFFF00"/>
                </a:highlight>
              </a:rPr>
              <a:t>after</a:t>
            </a:r>
            <a:r>
              <a:rPr lang="fr-BE" dirty="0">
                <a:highlight>
                  <a:srgbClr val="FFFF00"/>
                </a:highlight>
              </a:rPr>
              <a:t> </a:t>
            </a:r>
            <a:r>
              <a:rPr lang="fr-BE" dirty="0" err="1">
                <a:highlight>
                  <a:srgbClr val="FFFF00"/>
                </a:highlight>
              </a:rPr>
              <a:t>it</a:t>
            </a:r>
            <a:r>
              <a:rPr lang="fr-BE" dirty="0">
                <a:highlight>
                  <a:srgbClr val="FFFF00"/>
                </a:highlight>
              </a:rPr>
              <a:t> </a:t>
            </a:r>
            <a:r>
              <a:rPr lang="fr-BE" dirty="0" err="1">
                <a:highlight>
                  <a:srgbClr val="FFFF00"/>
                </a:highlight>
              </a:rPr>
              <a:t>almost</a:t>
            </a:r>
            <a:r>
              <a:rPr lang="fr-BE" dirty="0">
                <a:highlight>
                  <a:srgbClr val="FFFF00"/>
                </a:highlight>
              </a:rPr>
              <a:t> </a:t>
            </a:r>
            <a:r>
              <a:rPr lang="fr-BE" dirty="0" err="1">
                <a:highlight>
                  <a:srgbClr val="FFFF00"/>
                </a:highlight>
              </a:rPr>
              <a:t>died</a:t>
            </a:r>
            <a:r>
              <a:rPr lang="fr-BE" dirty="0">
                <a:highlight>
                  <a:srgbClr val="FFFF00"/>
                </a:highlight>
              </a:rPr>
              <a:t> </a:t>
            </a:r>
            <a:r>
              <a:rPr lang="fr-BE" dirty="0" err="1">
                <a:highlight>
                  <a:srgbClr val="FFFF00"/>
                </a:highlight>
              </a:rPr>
              <a:t>earlier</a:t>
            </a:r>
            <a:r>
              <a:rPr lang="fr-BE" dirty="0">
                <a:highlight>
                  <a:srgbClr val="FFFF00"/>
                </a:highlight>
              </a:rPr>
              <a:t>. </a:t>
            </a:r>
          </a:p>
          <a:p>
            <a:pPr eaLnBrk="1" hangingPunct="1">
              <a:spcBef>
                <a:spcPct val="0"/>
              </a:spcBef>
            </a:pPr>
            <a:endParaRPr lang="fr-BE" dirty="0">
              <a:highlight>
                <a:srgbClr val="FFFF00"/>
              </a:highlight>
            </a:endParaRPr>
          </a:p>
          <a:p>
            <a:pPr eaLnBrk="1" hangingPunct="1">
              <a:spcBef>
                <a:spcPct val="0"/>
              </a:spcBef>
            </a:pPr>
            <a:r>
              <a:rPr lang="fr-BE" dirty="0">
                <a:highlight>
                  <a:srgbClr val="FFFF00"/>
                </a:highlight>
              </a:rPr>
              <a:t>Small </a:t>
            </a:r>
            <a:r>
              <a:rPr lang="fr-BE" dirty="0" err="1">
                <a:highlight>
                  <a:srgbClr val="FFFF00"/>
                </a:highlight>
              </a:rPr>
              <a:t>secretariat</a:t>
            </a:r>
            <a:r>
              <a:rPr lang="fr-BE" dirty="0">
                <a:highlight>
                  <a:srgbClr val="FFFF00"/>
                </a:highlight>
              </a:rPr>
              <a:t> </a:t>
            </a:r>
            <a:r>
              <a:rPr lang="fr-BE" dirty="0" err="1">
                <a:highlight>
                  <a:srgbClr val="FFFF00"/>
                </a:highlight>
              </a:rPr>
              <a:t>hosted</a:t>
            </a:r>
            <a:r>
              <a:rPr lang="fr-BE" dirty="0">
                <a:highlight>
                  <a:srgbClr val="FFFF00"/>
                </a:highlight>
              </a:rPr>
              <a:t> by OECD DAC, Paris. </a:t>
            </a:r>
            <a:r>
              <a:rPr lang="fr-BE" dirty="0" err="1">
                <a:highlight>
                  <a:srgbClr val="FFFF00"/>
                </a:highlight>
              </a:rPr>
              <a:t>Financed</a:t>
            </a:r>
            <a:r>
              <a:rPr lang="fr-BE" dirty="0">
                <a:highlight>
                  <a:srgbClr val="FFFF00"/>
                </a:highlight>
              </a:rPr>
              <a:t> by a </a:t>
            </a:r>
            <a:r>
              <a:rPr lang="fr-BE" dirty="0" err="1">
                <a:highlight>
                  <a:srgbClr val="FFFF00"/>
                </a:highlight>
              </a:rPr>
              <a:t>donor</a:t>
            </a:r>
            <a:r>
              <a:rPr lang="fr-BE" dirty="0">
                <a:highlight>
                  <a:srgbClr val="FFFF00"/>
                </a:highlight>
              </a:rPr>
              <a:t> group. </a:t>
            </a:r>
            <a:r>
              <a:rPr lang="fr-BE" dirty="0" err="1">
                <a:highlight>
                  <a:srgbClr val="FFFF00"/>
                </a:highlight>
              </a:rPr>
              <a:t>Now</a:t>
            </a:r>
            <a:r>
              <a:rPr lang="fr-BE" dirty="0">
                <a:highlight>
                  <a:srgbClr val="FFFF00"/>
                </a:highlight>
              </a:rPr>
              <a:t> </a:t>
            </a:r>
            <a:r>
              <a:rPr lang="fr-BE" dirty="0" err="1">
                <a:highlight>
                  <a:srgbClr val="FFFF00"/>
                </a:highlight>
              </a:rPr>
              <a:t>also</a:t>
            </a:r>
            <a:r>
              <a:rPr lang="fr-BE" dirty="0">
                <a:highlight>
                  <a:srgbClr val="FFFF00"/>
                </a:highlight>
              </a:rPr>
              <a:t> </a:t>
            </a:r>
            <a:r>
              <a:rPr lang="fr-BE" dirty="0" err="1">
                <a:highlight>
                  <a:srgbClr val="FFFF00"/>
                </a:highlight>
              </a:rPr>
              <a:t>quality</a:t>
            </a:r>
            <a:r>
              <a:rPr lang="fr-BE" dirty="0">
                <a:highlight>
                  <a:srgbClr val="FFFF00"/>
                </a:highlight>
              </a:rPr>
              <a:t> checks </a:t>
            </a:r>
            <a:r>
              <a:rPr lang="fr-BE" dirty="0" err="1">
                <a:highlight>
                  <a:srgbClr val="FFFF00"/>
                </a:highlight>
              </a:rPr>
              <a:t>provided</a:t>
            </a:r>
            <a:r>
              <a:rPr lang="fr-BE" dirty="0">
                <a:highlight>
                  <a:srgbClr val="FFFF00"/>
                </a:highlight>
              </a:rPr>
              <a:t> by </a:t>
            </a:r>
            <a:r>
              <a:rPr lang="fr-BE" dirty="0" err="1">
                <a:highlight>
                  <a:srgbClr val="FFFF00"/>
                </a:highlight>
              </a:rPr>
              <a:t>secretariat</a:t>
            </a:r>
            <a:r>
              <a:rPr lang="fr-BE" dirty="0">
                <a:highlight>
                  <a:srgbClr val="FFFF00"/>
                </a:highlight>
              </a:rPr>
              <a:t>. </a:t>
            </a:r>
          </a:p>
          <a:p>
            <a:pPr eaLnBrk="1" hangingPunct="1">
              <a:spcBef>
                <a:spcPct val="0"/>
              </a:spcBef>
            </a:pPr>
            <a:endParaRPr lang="fr-BE" dirty="0">
              <a:highlight>
                <a:srgbClr val="FFFF00"/>
              </a:highlight>
            </a:endParaRPr>
          </a:p>
          <a:p>
            <a:pPr eaLnBrk="1" hangingPunct="1">
              <a:spcBef>
                <a:spcPct val="0"/>
              </a:spcBef>
            </a:pPr>
            <a:endParaRPr lang="fr-BE" dirty="0">
              <a:highlight>
                <a:srgbClr val="FFFF00"/>
              </a:highlight>
            </a:endParaRPr>
          </a:p>
        </p:txBody>
      </p:sp>
      <p:sp>
        <p:nvSpPr>
          <p:cNvPr id="49156" name="Espace réservé du numéro de diapositive 3"/>
          <p:cNvSpPr>
            <a:spLocks noGrp="1"/>
          </p:cNvSpPr>
          <p:nvPr>
            <p:ph type="sldNum" sz="quarter" idx="5"/>
          </p:nvPr>
        </p:nvSpPr>
        <p:spPr>
          <a:noFill/>
        </p:spPr>
        <p:txBody>
          <a:bodyPr/>
          <a:lstStyle/>
          <a:p>
            <a:fld id="{C9E04C8C-0A15-4B5E-96BE-D9CFAD99FF0E}" type="slidenum">
              <a:rPr lang="en-GB" smtClean="0"/>
              <a:pPr/>
              <a:t>105</a:t>
            </a:fld>
            <a:endParaRPr lang="en-GB"/>
          </a:p>
        </p:txBody>
      </p:sp>
    </p:spTree>
    <p:extLst>
      <p:ext uri="{BB962C8B-B14F-4D97-AF65-F5344CB8AC3E}">
        <p14:creationId xmlns:p14="http://schemas.microsoft.com/office/powerpoint/2010/main" val="395181506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Linked to PI-13 of PEFA Framework. IMF/WB led</a:t>
            </a:r>
          </a:p>
          <a:p>
            <a:endParaRPr lang="en-GB" dirty="0"/>
          </a:p>
          <a:p>
            <a:r>
              <a:rPr lang="en-GB" dirty="0"/>
              <a:t>The DEMPA report is a statement of current government DM performance and does not include recommendations for reforms or action plans.</a:t>
            </a:r>
          </a:p>
          <a:p>
            <a:endParaRPr lang="en-GB" dirty="0"/>
          </a:p>
          <a:p>
            <a:r>
              <a:rPr lang="en-GB" dirty="0" err="1"/>
              <a:t>DeMPA</a:t>
            </a:r>
            <a:r>
              <a:rPr lang="en-GB" dirty="0"/>
              <a:t> deals with debt management while an Debt Sustainability Analysis (DSA of IMF) deals with the debt sustainability (policy related). DMFAS (UN) is an IT tool to manage the debt. </a:t>
            </a:r>
          </a:p>
          <a:p>
            <a:endParaRPr lang="en-GB" dirty="0"/>
          </a:p>
          <a:p>
            <a:r>
              <a:rPr lang="en-GB" dirty="0"/>
              <a:t>The </a:t>
            </a:r>
            <a:r>
              <a:rPr lang="en-GB" dirty="0" err="1"/>
              <a:t>DeMPA</a:t>
            </a:r>
            <a:r>
              <a:rPr lang="en-GB" dirty="0"/>
              <a:t> offers a sound diagnostic framework that allows a country’s DM processes and institutions to be evaluated against sound international practice, identifying core strengths and weaknesses, and thereby helping strengthen capacity and institutions so that countries can manage their government debt effectively and sustainably. It will assist countries that want to undertake debt management reforms, helping to monitor progress with achieving government DM objectives consistent with international sound practice. The </a:t>
            </a:r>
            <a:r>
              <a:rPr lang="en-GB" dirty="0" err="1"/>
              <a:t>DeMPA</a:t>
            </a:r>
            <a:r>
              <a:rPr lang="en-GB" dirty="0"/>
              <a:t> is </a:t>
            </a:r>
            <a:r>
              <a:rPr lang="en-GB" dirty="0" err="1"/>
              <a:t>modeled</a:t>
            </a:r>
            <a:r>
              <a:rPr lang="en-GB" dirty="0"/>
              <a:t> on the Public Expenditure and Financial Accountability (PEFA) indicators, however, it uses a more comprehensive set of indicators, spanning the full range of government debt management (DM) functions, to provide a detailed assessment of government DM. </a:t>
            </a:r>
          </a:p>
        </p:txBody>
      </p:sp>
      <p:sp>
        <p:nvSpPr>
          <p:cNvPr id="4" name="Slide Number Placeholder 3"/>
          <p:cNvSpPr>
            <a:spLocks noGrp="1"/>
          </p:cNvSpPr>
          <p:nvPr>
            <p:ph type="sldNum" sz="quarter" idx="10"/>
          </p:nvPr>
        </p:nvSpPr>
        <p:spPr/>
        <p:txBody>
          <a:bodyPr/>
          <a:lstStyle/>
          <a:p>
            <a:pPr>
              <a:defRPr/>
            </a:pPr>
            <a:fld id="{5E63A72E-C2AD-46CD-BAEF-FC1E81A59F96}" type="slidenum">
              <a:rPr lang="en-GB" smtClean="0"/>
              <a:pPr>
                <a:defRPr/>
              </a:pPr>
              <a:t>106</a:t>
            </a:fld>
            <a:endParaRPr lang="en-GB"/>
          </a:p>
        </p:txBody>
      </p:sp>
    </p:spTree>
    <p:extLst>
      <p:ext uri="{BB962C8B-B14F-4D97-AF65-F5344CB8AC3E}">
        <p14:creationId xmlns:p14="http://schemas.microsoft.com/office/powerpoint/2010/main" val="219313816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TADAT is intended to provide a common tool which developing countries and donors can use to assess the quality and effectiveness of procurement systems. The assessment will provide a basis upon which a country </a:t>
            </a:r>
            <a:r>
              <a:rPr lang="en-GB" b="1" dirty="0"/>
              <a:t>can formulate </a:t>
            </a:r>
            <a:r>
              <a:rPr lang="en-GB" dirty="0"/>
              <a:t>a capacity development plan to improve its procurement system.</a:t>
            </a:r>
          </a:p>
          <a:p>
            <a:endParaRPr lang="en-GB" dirty="0"/>
          </a:p>
          <a:p>
            <a:r>
              <a:rPr lang="en-GB" dirty="0"/>
              <a:t>POA: Performance Outcome Indicator. IMF led.</a:t>
            </a:r>
          </a:p>
          <a:p>
            <a:endParaRPr lang="en-GB" dirty="0"/>
          </a:p>
          <a:p>
            <a:r>
              <a:rPr lang="en-GB" dirty="0"/>
              <a:t>Linked to </a:t>
            </a:r>
            <a:r>
              <a:rPr lang="en-GB" b="1" dirty="0"/>
              <a:t>PI-19 and PI-20 of PEFA </a:t>
            </a:r>
            <a:r>
              <a:rPr lang="en-GB" dirty="0"/>
              <a:t>dealing with revenue administration. </a:t>
            </a:r>
          </a:p>
          <a:p>
            <a:endParaRPr lang="en-GB" dirty="0"/>
          </a:p>
          <a:p>
            <a:r>
              <a:rPr lang="en-GB" dirty="0"/>
              <a:t>There are 9 key performance outcome areas (POAs) covering most critical tax administration functions, processes and institutions. They are assessed on 32 high-level indicators, each built on 1 to 5 dimensions adding up to 55 measurement dimensions, making TADAT a comprehensive but administrable diagnostic tool.</a:t>
            </a:r>
          </a:p>
          <a:p>
            <a:endParaRPr lang="en-GB" dirty="0"/>
          </a:p>
          <a:p>
            <a:r>
              <a:rPr lang="en-GB" dirty="0"/>
              <a:t>The first 7 POAs are linked to the tax cycle while POA 8 and 9 are cross cutting. </a:t>
            </a:r>
          </a:p>
          <a:p>
            <a:endParaRPr lang="en-GB" dirty="0"/>
          </a:p>
          <a:p>
            <a:r>
              <a:rPr lang="en-GB" dirty="0"/>
              <a:t>TADAT focuses on the performance of the major national taxes: </a:t>
            </a:r>
            <a:r>
              <a:rPr lang="en-GB" b="1" dirty="0"/>
              <a:t>Corporate Income Tax (CIT), Personal Income Tax (PIT), Value Added Tax (VAT)</a:t>
            </a:r>
            <a:r>
              <a:rPr lang="en-GB" dirty="0"/>
              <a:t> (or its indirect tax equivalent such as sales tax), and Pay As You Earn (PAYE) amounts withheld by employers (which, strictly speaking, are remittances of PIT). Social Security Contributions (SSCs) may also be included in assessments where SSCs are a major source of government revenue and are collected by the tax administration, as is the case in many European countries.</a:t>
            </a:r>
          </a:p>
        </p:txBody>
      </p:sp>
      <p:sp>
        <p:nvSpPr>
          <p:cNvPr id="4" name="Slide Number Placeholder 3"/>
          <p:cNvSpPr>
            <a:spLocks noGrp="1"/>
          </p:cNvSpPr>
          <p:nvPr>
            <p:ph type="sldNum" sz="quarter" idx="10"/>
          </p:nvPr>
        </p:nvSpPr>
        <p:spPr/>
        <p:txBody>
          <a:bodyPr/>
          <a:lstStyle/>
          <a:p>
            <a:pPr>
              <a:defRPr/>
            </a:pPr>
            <a:fld id="{5E63A72E-C2AD-46CD-BAEF-FC1E81A59F96}" type="slidenum">
              <a:rPr lang="en-GB" smtClean="0"/>
              <a:pPr>
                <a:defRPr/>
              </a:pPr>
              <a:t>107</a:t>
            </a:fld>
            <a:endParaRPr lang="en-GB"/>
          </a:p>
        </p:txBody>
      </p:sp>
    </p:spTree>
    <p:extLst>
      <p:ext uri="{BB962C8B-B14F-4D97-AF65-F5344CB8AC3E}">
        <p14:creationId xmlns:p14="http://schemas.microsoft.com/office/powerpoint/2010/main" val="144744442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Certified </a:t>
            </a:r>
            <a:r>
              <a:rPr lang="en-GB"/>
              <a:t>assessors exist for TADAT (not for PEFA).</a:t>
            </a:r>
            <a:endParaRPr lang="en-NL" dirty="0"/>
          </a:p>
        </p:txBody>
      </p:sp>
      <p:sp>
        <p:nvSpPr>
          <p:cNvPr id="4" name="Slide Number Placeholder 3"/>
          <p:cNvSpPr>
            <a:spLocks noGrp="1"/>
          </p:cNvSpPr>
          <p:nvPr>
            <p:ph type="sldNum" sz="quarter" idx="5"/>
          </p:nvPr>
        </p:nvSpPr>
        <p:spPr/>
        <p:txBody>
          <a:bodyPr/>
          <a:lstStyle/>
          <a:p>
            <a:fld id="{59CF2995-AB43-4B7C-B8CD-9DC7C3692A9C}" type="slidenum">
              <a:rPr lang="en-GB" smtClean="0"/>
              <a:t>108</a:t>
            </a:fld>
            <a:endParaRPr lang="en-GB"/>
          </a:p>
        </p:txBody>
      </p:sp>
    </p:spTree>
    <p:extLst>
      <p:ext uri="{BB962C8B-B14F-4D97-AF65-F5344CB8AC3E}">
        <p14:creationId xmlns:p14="http://schemas.microsoft.com/office/powerpoint/2010/main" val="56211926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Linked to </a:t>
            </a:r>
            <a:r>
              <a:rPr lang="en-GB" b="1" dirty="0"/>
              <a:t>PI-11 of PEFA Framework</a:t>
            </a:r>
            <a:r>
              <a:rPr lang="en-GB" dirty="0"/>
              <a:t>. IMF led. Linked to 3 phases of investment cycle. </a:t>
            </a:r>
          </a:p>
          <a:p>
            <a:endParaRPr lang="en-GB" dirty="0"/>
          </a:p>
          <a:p>
            <a:r>
              <a:rPr lang="en-GB" dirty="0"/>
              <a:t>PIMAs summarize the strengths and weaknesses of country public investment processes, </a:t>
            </a:r>
            <a:r>
              <a:rPr lang="en-GB" b="1" dirty="0"/>
              <a:t>and set out a prioritized and sequenced reform action plan</a:t>
            </a:r>
            <a:r>
              <a:rPr lang="en-GB" dirty="0"/>
              <a:t>. PIMA provides concrete recommendations tailored to country specific needs and capacities, which are ready to be implemented.</a:t>
            </a:r>
          </a:p>
          <a:p>
            <a:endParaRPr lang="en-GB" dirty="0"/>
          </a:p>
          <a:p>
            <a:r>
              <a:rPr lang="en-GB" dirty="0"/>
              <a:t>Next to PIMA, there is also Climate PIMA (C-PIMA)</a:t>
            </a:r>
          </a:p>
          <a:p>
            <a:endParaRPr lang="en-GB" dirty="0"/>
          </a:p>
          <a:p>
            <a:r>
              <a:rPr lang="en-GB" dirty="0"/>
              <a:t>The revision of the PIMA framework in 2018 retained the key features of the 2015 framework, including the three-phase structure (planning, allocation, and implementation) with five institutions assigned to each phase, three dimensions under each institution, </a:t>
            </a:r>
            <a:r>
              <a:rPr lang="en-GB" b="1" dirty="0"/>
              <a:t>and three possible scores (not met, partially met, fully met) under each dimension. </a:t>
            </a:r>
          </a:p>
          <a:p>
            <a:endParaRPr lang="en-GB" b="1" dirty="0"/>
          </a:p>
          <a:p>
            <a:r>
              <a:rPr lang="en-GB" b="0" dirty="0"/>
              <a:t>Zoom in the blue block where ’institution’ 6, 7, and 8 show a close link to PFM. Budget unity deals with the integration of recurrent cost and capital cost. </a:t>
            </a:r>
            <a:endParaRPr lang="en-NL" b="0" dirty="0"/>
          </a:p>
        </p:txBody>
      </p:sp>
      <p:sp>
        <p:nvSpPr>
          <p:cNvPr id="4" name="Slide Number Placeholder 3"/>
          <p:cNvSpPr>
            <a:spLocks noGrp="1"/>
          </p:cNvSpPr>
          <p:nvPr>
            <p:ph type="sldNum" sz="quarter" idx="5"/>
          </p:nvPr>
        </p:nvSpPr>
        <p:spPr/>
        <p:txBody>
          <a:bodyPr/>
          <a:lstStyle/>
          <a:p>
            <a:fld id="{59CF2995-AB43-4B7C-B8CD-9DC7C3692A9C}" type="slidenum">
              <a:rPr lang="en-GB" smtClean="0"/>
              <a:t>109</a:t>
            </a:fld>
            <a:endParaRPr lang="en-GB"/>
          </a:p>
        </p:txBody>
      </p:sp>
    </p:spTree>
    <p:extLst>
      <p:ext uri="{BB962C8B-B14F-4D97-AF65-F5344CB8AC3E}">
        <p14:creationId xmlns:p14="http://schemas.microsoft.com/office/powerpoint/2010/main" val="227249226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World Bank’s IDA Resource Allocation Index (IRAI) is based on the results of the annual CPIA exercise that covers the IDA eligible countries. So, this tool is used to </a:t>
            </a:r>
            <a:r>
              <a:rPr lang="en-GB" b="1" dirty="0"/>
              <a:t>allocate resource to eligible countries</a:t>
            </a:r>
            <a:r>
              <a:rPr lang="en-GB" dirty="0"/>
              <a:t>. </a:t>
            </a:r>
          </a:p>
          <a:p>
            <a:endParaRPr lang="en-GB" dirty="0"/>
          </a:p>
          <a:p>
            <a:r>
              <a:rPr lang="en-GB" dirty="0"/>
              <a:t>The Governance cluster covers PFM issues. </a:t>
            </a:r>
          </a:p>
          <a:p>
            <a:endParaRPr lang="en-GB" dirty="0"/>
          </a:p>
          <a:p>
            <a:r>
              <a:rPr lang="en-GB" dirty="0"/>
              <a:t>The CPIA rates countries against a set of 16 criteria grouped in four clusters: (i) economic management; (ii) structural policies; (iii) policies for social inclusion and equity; and (iv) public sector management and institutions. The criteria are focused on balancing the capture of the key factors that foster growth and poverty reduction, with the need to avoid undue burden on the assessment process. </a:t>
            </a:r>
            <a:endParaRPr lang="en-NL" dirty="0"/>
          </a:p>
        </p:txBody>
      </p:sp>
      <p:sp>
        <p:nvSpPr>
          <p:cNvPr id="4" name="Slide Number Placeholder 3"/>
          <p:cNvSpPr>
            <a:spLocks noGrp="1"/>
          </p:cNvSpPr>
          <p:nvPr>
            <p:ph type="sldNum" sz="quarter" idx="5"/>
          </p:nvPr>
        </p:nvSpPr>
        <p:spPr/>
        <p:txBody>
          <a:bodyPr/>
          <a:lstStyle/>
          <a:p>
            <a:fld id="{59CF2995-AB43-4B7C-B8CD-9DC7C3692A9C}" type="slidenum">
              <a:rPr lang="en-GB" smtClean="0"/>
              <a:t>110</a:t>
            </a:fld>
            <a:endParaRPr lang="en-GB"/>
          </a:p>
        </p:txBody>
      </p:sp>
    </p:spTree>
    <p:extLst>
      <p:ext uri="{BB962C8B-B14F-4D97-AF65-F5344CB8AC3E}">
        <p14:creationId xmlns:p14="http://schemas.microsoft.com/office/powerpoint/2010/main" val="97113636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 on the second and third feature: some tools are ‘comprehensive’ and ‘cover the full budget cycle’, while others are ‘focusing on one or two phases’. </a:t>
            </a:r>
          </a:p>
          <a:p>
            <a:r>
              <a:rPr lang="en-GB" dirty="0"/>
              <a:t>Tracking progress over time is also worth mentioning. </a:t>
            </a:r>
          </a:p>
          <a:p>
            <a:endParaRPr lang="en-GB" dirty="0"/>
          </a:p>
          <a:p>
            <a:r>
              <a:rPr lang="en-GB" dirty="0"/>
              <a:t>‘Recommendation for reform’ and ‘tracking progress over time’ are also complementary, it is either one of the other</a:t>
            </a:r>
          </a:p>
          <a:p>
            <a:endParaRPr lang="en-GB" dirty="0"/>
          </a:p>
          <a:p>
            <a:r>
              <a:rPr lang="en-GB" dirty="0"/>
              <a:t>PIMA is also a bit different from the other ‘top-5 tools’ because it provides recommendations and is tracking over time is less straightforward</a:t>
            </a:r>
            <a:endParaRPr lang="en-NL" dirty="0"/>
          </a:p>
        </p:txBody>
      </p:sp>
      <p:sp>
        <p:nvSpPr>
          <p:cNvPr id="4" name="Slide Number Placeholder 3"/>
          <p:cNvSpPr>
            <a:spLocks noGrp="1"/>
          </p:cNvSpPr>
          <p:nvPr>
            <p:ph type="sldNum" sz="quarter" idx="5"/>
          </p:nvPr>
        </p:nvSpPr>
        <p:spPr/>
        <p:txBody>
          <a:bodyPr/>
          <a:lstStyle/>
          <a:p>
            <a:pPr>
              <a:defRPr/>
            </a:pPr>
            <a:fld id="{5E63A72E-C2AD-46CD-BAEF-FC1E81A59F96}" type="slidenum">
              <a:rPr lang="en-GB" smtClean="0"/>
              <a:pPr>
                <a:defRPr/>
              </a:pPr>
              <a:t>111</a:t>
            </a:fld>
            <a:endParaRPr lang="en-GB"/>
          </a:p>
        </p:txBody>
      </p:sp>
    </p:spTree>
    <p:extLst>
      <p:ext uri="{BB962C8B-B14F-4D97-AF65-F5344CB8AC3E}">
        <p14:creationId xmlns:p14="http://schemas.microsoft.com/office/powerpoint/2010/main" val="2522491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7814"/>
            <a:ext cx="10972800" cy="1139825"/>
          </a:xfrm>
        </p:spPr>
        <p:txBody>
          <a:bodyPr/>
          <a:lstStyle/>
          <a:p>
            <a:r>
              <a:rPr lang="fr-FR"/>
              <a:t>Cliquez pour modifier le style du titre</a:t>
            </a:r>
            <a:endParaRPr lang="fr-BE"/>
          </a:p>
        </p:txBody>
      </p:sp>
      <p:sp>
        <p:nvSpPr>
          <p:cNvPr id="3" name="Espace réservé du texte 2"/>
          <p:cNvSpPr>
            <a:spLocks noGrp="1"/>
          </p:cNvSpPr>
          <p:nvPr>
            <p:ph type="body" sz="half" idx="1"/>
          </p:nvPr>
        </p:nvSpPr>
        <p:spPr>
          <a:xfrm>
            <a:off x="609600" y="1600201"/>
            <a:ext cx="5384800" cy="45307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quarter" idx="2"/>
          </p:nvPr>
        </p:nvSpPr>
        <p:spPr>
          <a:xfrm>
            <a:off x="6197600" y="1600201"/>
            <a:ext cx="5384800" cy="21891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contenu 4"/>
          <p:cNvSpPr>
            <a:spLocks noGrp="1"/>
          </p:cNvSpPr>
          <p:nvPr>
            <p:ph sz="quarter" idx="3"/>
          </p:nvPr>
        </p:nvSpPr>
        <p:spPr>
          <a:xfrm>
            <a:off x="6197600" y="3941763"/>
            <a:ext cx="5384800" cy="21891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e la date 5"/>
          <p:cNvSpPr>
            <a:spLocks noGrp="1"/>
          </p:cNvSpPr>
          <p:nvPr>
            <p:ph type="dt" sz="half" idx="10"/>
          </p:nvPr>
        </p:nvSpPr>
        <p:spPr>
          <a:xfrm>
            <a:off x="609600" y="6248400"/>
            <a:ext cx="2844800" cy="457200"/>
          </a:xfrm>
        </p:spPr>
        <p:txBody>
          <a:bodyPr/>
          <a:lstStyle>
            <a:lvl1pPr>
              <a:defRPr/>
            </a:lvl1pPr>
          </a:lstStyle>
          <a:p>
            <a:pPr>
              <a:defRPr/>
            </a:pPr>
            <a:endParaRPr lang="en-GB"/>
          </a:p>
        </p:txBody>
      </p:sp>
      <p:sp>
        <p:nvSpPr>
          <p:cNvPr id="7" name="Espace réservé du pied de page 6"/>
          <p:cNvSpPr>
            <a:spLocks noGrp="1"/>
          </p:cNvSpPr>
          <p:nvPr>
            <p:ph type="ftr" sz="quarter" idx="11"/>
          </p:nvPr>
        </p:nvSpPr>
        <p:spPr>
          <a:xfrm>
            <a:off x="4165600" y="6248400"/>
            <a:ext cx="3860800" cy="457200"/>
          </a:xfrm>
        </p:spPr>
        <p:txBody>
          <a:bodyPr/>
          <a:lstStyle>
            <a:lvl1pPr>
              <a:defRPr/>
            </a:lvl1pPr>
          </a:lstStyle>
          <a:p>
            <a:pPr>
              <a:defRPr/>
            </a:pPr>
            <a:endParaRPr lang="en-GB"/>
          </a:p>
        </p:txBody>
      </p:sp>
      <p:sp>
        <p:nvSpPr>
          <p:cNvPr id="8" name="Espace réservé du numéro de diapositive 7"/>
          <p:cNvSpPr>
            <a:spLocks noGrp="1"/>
          </p:cNvSpPr>
          <p:nvPr>
            <p:ph type="sldNum" sz="quarter" idx="12"/>
          </p:nvPr>
        </p:nvSpPr>
        <p:spPr>
          <a:xfrm>
            <a:off x="8737600" y="6248400"/>
            <a:ext cx="2844800" cy="457200"/>
          </a:xfrm>
        </p:spPr>
        <p:txBody>
          <a:bodyPr/>
          <a:lstStyle>
            <a:lvl1pPr>
              <a:defRPr/>
            </a:lvl1pPr>
          </a:lstStyle>
          <a:p>
            <a:pPr>
              <a:defRPr/>
            </a:pPr>
            <a:fld id="{091D1706-C343-4E4A-AED2-118FB38231F8}" type="slidenum">
              <a:rPr lang="en-GB"/>
              <a:pPr>
                <a:defRPr/>
              </a:pPr>
              <a:t>‹#›</a:t>
            </a:fld>
            <a:endParaRPr lang="en-GB"/>
          </a:p>
        </p:txBody>
      </p:sp>
    </p:spTree>
    <p:extLst>
      <p:ext uri="{BB962C8B-B14F-4D97-AF65-F5344CB8AC3E}">
        <p14:creationId xmlns:p14="http://schemas.microsoft.com/office/powerpoint/2010/main" val="14963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1" r:id="rId20"/>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91.xml"/><Relationship Id="rId1" Type="http://schemas.openxmlformats.org/officeDocument/2006/relationships/slideLayout" Target="../slideLayouts/slideLayout12.xml"/><Relationship Id="rId4" Type="http://schemas.openxmlformats.org/officeDocument/2006/relationships/image" Target="../media/image63.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65.png"/><Relationship Id="rId4" Type="http://schemas.openxmlformats.org/officeDocument/2006/relationships/image" Target="../media/image64.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5.png"/><Relationship Id="rId3" Type="http://schemas.openxmlformats.org/officeDocument/2006/relationships/hyperlink" Target="http://www.tadat.org/" TargetMode="External"/><Relationship Id="rId7" Type="http://schemas.openxmlformats.org/officeDocument/2006/relationships/image" Target="../media/image70.png"/><Relationship Id="rId12" Type="http://schemas.openxmlformats.org/officeDocument/2006/relationships/image" Target="../media/image49.jpeg"/><Relationship Id="rId2" Type="http://schemas.openxmlformats.org/officeDocument/2006/relationships/notesSlide" Target="../notesSlides/notesSlide96.xml"/><Relationship Id="rId1" Type="http://schemas.openxmlformats.org/officeDocument/2006/relationships/slideLayout" Target="../slideLayouts/slideLayout8.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09.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8.xml"/><Relationship Id="rId1" Type="http://schemas.openxmlformats.org/officeDocument/2006/relationships/slideLayout" Target="../slideLayouts/slideLayout12.xml"/><Relationship Id="rId4" Type="http://schemas.openxmlformats.org/officeDocument/2006/relationships/image" Target="../media/image78.jpe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3" Type="http://schemas.openxmlformats.org/officeDocument/2006/relationships/hyperlink" Target="https://www.pefa.org/resources/brochure-overview-handbook-volume-iv-using-pefa-support-public-financial-management" TargetMode="External"/><Relationship Id="rId2" Type="http://schemas.openxmlformats.org/officeDocument/2006/relationships/notesSlide" Target="../notesSlides/notesSlide104.xml"/><Relationship Id="rId1" Type="http://schemas.openxmlformats.org/officeDocument/2006/relationships/slideLayout" Target="../slideLayouts/slideLayout10.xml"/><Relationship Id="rId4" Type="http://schemas.openxmlformats.org/officeDocument/2006/relationships/hyperlink" Target="https://www.pefa.org/resources/volume-iv-using-pefa-support-public-financial-management-improvement" TargetMode="Externa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0.xml"/><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1.xml"/><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2.xml"/><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5.xml"/><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1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18.xml"/><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3" Type="http://schemas.openxmlformats.org/officeDocument/2006/relationships/hyperlink" Target="http://www.pefa.org/" TargetMode="External"/><Relationship Id="rId2" Type="http://schemas.openxmlformats.org/officeDocument/2006/relationships/notesSlide" Target="../notesSlides/notesSlide119.xml"/><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83.emf"/><Relationship Id="rId4" Type="http://schemas.openxmlformats.org/officeDocument/2006/relationships/package" Target="../embeddings/Microsoft_PowerPoint_Slide.sldx"/></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84.emf"/><Relationship Id="rId4" Type="http://schemas.openxmlformats.org/officeDocument/2006/relationships/package" Target="../embeddings/Microsoft_PowerPoint_Slide1.sldx"/></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0.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0.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0.xml"/></Relationships>
</file>

<file path=ppt/slides/_rels/slide14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33.xml"/><Relationship Id="rId1" Type="http://schemas.openxmlformats.org/officeDocument/2006/relationships/slideLayout" Target="../slideLayouts/slideLayout8.xml"/><Relationship Id="rId4" Type="http://schemas.openxmlformats.org/officeDocument/2006/relationships/image" Target="../media/image86.jpe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0.xml"/></Relationships>
</file>

<file path=ppt/slides/_rels/slide1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35.xml"/><Relationship Id="rId1" Type="http://schemas.openxmlformats.org/officeDocument/2006/relationships/slideLayout" Target="../slideLayouts/slideLayout1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9.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0.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8.xml"/><Relationship Id="rId1" Type="http://schemas.openxmlformats.org/officeDocument/2006/relationships/vmlDrawing" Target="../drawings/vmlDrawing4.vml"/><Relationship Id="rId5" Type="http://schemas.openxmlformats.org/officeDocument/2006/relationships/image" Target="../media/image88.emf"/><Relationship Id="rId4" Type="http://schemas.openxmlformats.org/officeDocument/2006/relationships/oleObject" Target="../embeddings/oleObject2.bin"/></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0.xml"/></Relationships>
</file>

<file path=ppt/slides/_rels/slide15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9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9.png"/><Relationship Id="rId5" Type="http://schemas.openxmlformats.org/officeDocument/2006/relationships/notesSlide" Target="../notesSlides/notesSlide141.xml"/><Relationship Id="rId4" Type="http://schemas.openxmlformats.org/officeDocument/2006/relationships/slideLayout" Target="../slideLayouts/slideLayout8.xml"/></Relationships>
</file>

<file path=ppt/slides/_rels/slide15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9.png"/><Relationship Id="rId5" Type="http://schemas.openxmlformats.org/officeDocument/2006/relationships/notesSlide" Target="../notesSlides/notesSlide142.xml"/><Relationship Id="rId4" Type="http://schemas.openxmlformats.org/officeDocument/2006/relationships/slideLayout" Target="../slideLayouts/slideLayout8.xml"/></Relationships>
</file>

<file path=ppt/slides/_rels/slide156.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89.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143.xml"/><Relationship Id="rId5" Type="http://schemas.openxmlformats.org/officeDocument/2006/relationships/slideLayout" Target="../slideLayouts/slideLayout8.xml"/><Relationship Id="rId4" Type="http://schemas.openxmlformats.org/officeDocument/2006/relationships/tags" Target="../tags/tag11.xml"/></Relationships>
</file>

<file path=ppt/slides/_rels/slide15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89.png"/><Relationship Id="rId4" Type="http://schemas.openxmlformats.org/officeDocument/2006/relationships/notesSlide" Target="../notesSlides/notesSlide144.xml"/></Relationships>
</file>

<file path=ppt/slides/_rels/slide158.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91.emf"/><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89.png"/><Relationship Id="rId5" Type="http://schemas.openxmlformats.org/officeDocument/2006/relationships/notesSlide" Target="../notesSlides/notesSlide145.xml"/><Relationship Id="rId4" Type="http://schemas.openxmlformats.org/officeDocument/2006/relationships/slideLayout" Target="../slideLayouts/slideLayout8.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8.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0.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0.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0.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0.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0.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9.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0.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9.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9.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9.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8.xml"/></Relationships>
</file>

<file path=ppt/slides/_rels/slide17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60.xml"/><Relationship Id="rId1" Type="http://schemas.openxmlformats.org/officeDocument/2006/relationships/slideLayout" Target="../slideLayouts/slideLayout8.xml"/><Relationship Id="rId4" Type="http://schemas.openxmlformats.org/officeDocument/2006/relationships/image" Target="../media/image93.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0.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0.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0.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0.xml"/></Relationships>
</file>

<file path=ppt/slides/_rels/slide17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6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8.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8.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8.xml"/></Relationships>
</file>

<file path=ppt/slides/_rels/slide18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69.xml"/><Relationship Id="rId1" Type="http://schemas.openxmlformats.org/officeDocument/2006/relationships/slideLayout" Target="../slideLayouts/slideLayout8.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0.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8.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8.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0.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9.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0.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0.xml"/></Relationships>
</file>

<file path=ppt/slides/_rels/slide19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79.xml"/><Relationship Id="rId1" Type="http://schemas.openxmlformats.org/officeDocument/2006/relationships/slideLayout" Target="../slideLayouts/slideLayout15.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0.xml"/></Relationships>
</file>

<file path=ppt/slides/_rels/slide195.xml.rels><?xml version="1.0" encoding="UTF-8" standalone="yes"?>
<Relationships xmlns="http://schemas.openxmlformats.org/package/2006/relationships"><Relationship Id="rId3" Type="http://schemas.openxmlformats.org/officeDocument/2006/relationships/hyperlink" Target="https://afrosai-e.org.za/about/" TargetMode="External"/><Relationship Id="rId2" Type="http://schemas.openxmlformats.org/officeDocument/2006/relationships/hyperlink" Target="https://www.imfmetac.org/content/metac/en1.html" TargetMode="External"/><Relationship Id="rId1" Type="http://schemas.openxmlformats.org/officeDocument/2006/relationships/slideLayout" Target="../slideLayouts/slideLayout8.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0.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0.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0.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8.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8.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0.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0.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8.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0.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8.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8.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0.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95.xml"/><Relationship Id="rId1" Type="http://schemas.openxmlformats.org/officeDocument/2006/relationships/slideLayout" Target="../slideLayouts/slideLayout10.xml"/></Relationships>
</file>

<file path=ppt/slides/_rels/slide213.xml.rels><?xml version="1.0" encoding="UTF-8" standalone="yes"?>
<Relationships xmlns="http://schemas.openxmlformats.org/package/2006/relationships"><Relationship Id="rId8" Type="http://schemas.openxmlformats.org/officeDocument/2006/relationships/hyperlink" Target="https://twitter.com/eu_commission" TargetMode="External"/><Relationship Id="rId13" Type="http://schemas.openxmlformats.org/officeDocument/2006/relationships/image" Target="../media/image102.png"/><Relationship Id="rId18" Type="http://schemas.openxmlformats.org/officeDocument/2006/relationships/image" Target="../media/image104.png"/><Relationship Id="rId3" Type="http://schemas.openxmlformats.org/officeDocument/2006/relationships/hyperlink" Target="https://open.spotify.com/user/v7ra0as4ychfdatgcjt9nabh0?si=SEs1mANESea5kzyVy7HvDw" TargetMode="External"/><Relationship Id="rId7" Type="http://schemas.openxmlformats.org/officeDocument/2006/relationships/image" Target="../media/image99.png"/><Relationship Id="rId12" Type="http://schemas.openxmlformats.org/officeDocument/2006/relationships/image" Target="../media/image101.png"/><Relationship Id="rId17" Type="http://schemas.openxmlformats.org/officeDocument/2006/relationships/hyperlink" Target="https://www.youtube.com/user/eutube" TargetMode="External"/><Relationship Id="rId2" Type="http://schemas.openxmlformats.org/officeDocument/2006/relationships/notesSlide" Target="../notesSlides/notesSlide196.xml"/><Relationship Id="rId16" Type="http://schemas.openxmlformats.org/officeDocument/2006/relationships/hyperlink" Target="https://medium.com/@EuropeanCommission" TargetMode="External"/><Relationship Id="rId1" Type="http://schemas.openxmlformats.org/officeDocument/2006/relationships/slideLayout" Target="../slideLayouts/slideLayout8.xml"/><Relationship Id="rId6" Type="http://schemas.openxmlformats.org/officeDocument/2006/relationships/hyperlink" Target="https://europa.eu/" TargetMode="External"/><Relationship Id="rId11" Type="http://schemas.openxmlformats.org/officeDocument/2006/relationships/hyperlink" Target="https://www.linkedin.com/company/european-commission/" TargetMode="External"/><Relationship Id="rId5" Type="http://schemas.openxmlformats.org/officeDocument/2006/relationships/hyperlink" Target="https://ec.europa.eu/" TargetMode="External"/><Relationship Id="rId15" Type="http://schemas.openxmlformats.org/officeDocument/2006/relationships/image" Target="../media/image103.png"/><Relationship Id="rId10" Type="http://schemas.openxmlformats.org/officeDocument/2006/relationships/image" Target="../media/image100.png"/><Relationship Id="rId19" Type="http://schemas.openxmlformats.org/officeDocument/2006/relationships/image" Target="../media/image105.png"/><Relationship Id="rId4" Type="http://schemas.openxmlformats.org/officeDocument/2006/relationships/image" Target="../media/image98.png"/><Relationship Id="rId9" Type="http://schemas.openxmlformats.org/officeDocument/2006/relationships/hyperlink" Target="https://www.facebook.com/EuropeanCommission" TargetMode="External"/><Relationship Id="rId14" Type="http://schemas.openxmlformats.org/officeDocument/2006/relationships/hyperlink" Target="https://www.instagram.com/europeancommission/" TargetMode="External"/></Relationships>
</file>

<file path=ppt/slides/_rels/slide2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97.xml"/><Relationship Id="rId1" Type="http://schemas.openxmlformats.org/officeDocument/2006/relationships/slideLayout" Target="../slideLayouts/slideLayout6.xml"/><Relationship Id="rId4" Type="http://schemas.openxmlformats.org/officeDocument/2006/relationships/image" Target="../media/image10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www.oecd.org/dac/effectiveness/49650173.pdf"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PkNVY5hN4Mw&amp;list=PLQ1WGH8_cXF8W4jBeav3ETBzrkIvymQlJ&amp;index=2"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eeas.europa.eu/headquarters/headquarters-homepage/89112/gender-action-plan-iii-towards-gender-equal-world_en"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s://www.pefa.org/news/samoa-first-country-pilot-test-pefa-climate-module"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jpeg"/></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hyperlink" Target="https://www.pefa.org/global-report-2020/report/what-is-pefa" TargetMode="External"/><Relationship Id="rId2" Type="http://schemas.openxmlformats.org/officeDocument/2006/relationships/notesSlide" Target="../notesSlides/notesSlide67.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9.xml"/><Relationship Id="rId1" Type="http://schemas.openxmlformats.org/officeDocument/2006/relationships/video" Target="https://www.youtube.com/embed/iTgyHNl0lx0?feature=oembed" TargetMode="External"/><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image" Target="../media/image39.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69.xml"/><Relationship Id="rId1" Type="http://schemas.openxmlformats.org/officeDocument/2006/relationships/slideLayout" Target="../slideLayouts/slideLayout8.xml"/><Relationship Id="rId6" Type="http://schemas.openxmlformats.org/officeDocument/2006/relationships/image" Target="../media/image44.pn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gif"/><Relationship Id="rId4" Type="http://schemas.openxmlformats.org/officeDocument/2006/relationships/image" Target="../media/image42.jpeg"/><Relationship Id="rId9" Type="http://schemas.openxmlformats.org/officeDocument/2006/relationships/image" Target="../media/image47.gif"/></Relationships>
</file>

<file path=ppt/slides/_rels/slide8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72.xml"/><Relationship Id="rId1" Type="http://schemas.openxmlformats.org/officeDocument/2006/relationships/slideLayout" Target="../slideLayouts/slideLayout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7.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hyperlink" Target="https://pefa.org/" TargetMode="External"/><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GB" dirty="0"/>
              <a:t>Public Financial </a:t>
            </a:r>
            <a:br>
              <a:rPr lang="en-GB" dirty="0"/>
            </a:br>
            <a:r>
              <a:rPr lang="en-GB" dirty="0"/>
              <a:t>Management </a:t>
            </a:r>
            <a:r>
              <a:rPr lang="en-NL" dirty="0"/>
              <a:t>(PFM) reform</a:t>
            </a:r>
            <a:br>
              <a:rPr lang="en-GB" dirty="0"/>
            </a:br>
            <a:r>
              <a:rPr lang="en-GB" dirty="0"/>
              <a:t>virtual training</a:t>
            </a:r>
          </a:p>
        </p:txBody>
      </p:sp>
      <p:sp>
        <p:nvSpPr>
          <p:cNvPr id="7" name="Subtitle 6"/>
          <p:cNvSpPr>
            <a:spLocks noGrp="1"/>
          </p:cNvSpPr>
          <p:nvPr>
            <p:ph type="subTitle" idx="1"/>
          </p:nvPr>
        </p:nvSpPr>
        <p:spPr>
          <a:xfrm>
            <a:off x="1071350" y="4660149"/>
            <a:ext cx="10065224" cy="897754"/>
          </a:xfrm>
        </p:spPr>
        <p:txBody>
          <a:bodyPr/>
          <a:lstStyle/>
          <a:p>
            <a:r>
              <a:rPr lang="en-GB" sz="2800" dirty="0"/>
              <a:t>Day 1 – Approaches to PFM Reform</a:t>
            </a:r>
          </a:p>
          <a:p>
            <a:endParaRPr lang="en-GB" dirty="0"/>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5"/>
          <p:cNvPicPr>
            <a:picLocks noChangeAspect="1" noChangeArrowheads="1"/>
          </p:cNvPicPr>
          <p:nvPr/>
        </p:nvPicPr>
        <p:blipFill>
          <a:blip r:embed="rId3" cstate="print"/>
          <a:srcRect/>
          <a:stretch>
            <a:fillRect/>
          </a:stretch>
        </p:blipFill>
        <p:spPr bwMode="auto">
          <a:xfrm>
            <a:off x="2490907" y="432625"/>
            <a:ext cx="6984776" cy="5184576"/>
          </a:xfrm>
          <a:prstGeom prst="rect">
            <a:avLst/>
          </a:prstGeom>
          <a:noFill/>
          <a:ln w="9525">
            <a:noFill/>
            <a:miter lim="800000"/>
            <a:headEnd/>
            <a:tailEnd/>
          </a:ln>
        </p:spPr>
      </p:pic>
      <p:sp>
        <p:nvSpPr>
          <p:cNvPr id="38914" name="ZoneTexte 5"/>
          <p:cNvSpPr txBox="1">
            <a:spLocks noChangeArrowheads="1"/>
          </p:cNvSpPr>
          <p:nvPr/>
        </p:nvSpPr>
        <p:spPr bwMode="auto">
          <a:xfrm>
            <a:off x="2021927" y="5874463"/>
            <a:ext cx="5500688" cy="307777"/>
          </a:xfrm>
          <a:prstGeom prst="rect">
            <a:avLst/>
          </a:prstGeom>
          <a:noFill/>
          <a:ln w="9525">
            <a:noFill/>
            <a:miter lim="800000"/>
            <a:headEnd/>
            <a:tailEnd/>
          </a:ln>
        </p:spPr>
        <p:txBody>
          <a:bodyPr>
            <a:spAutoFit/>
          </a:bodyPr>
          <a:lstStyle/>
          <a:p>
            <a:r>
              <a:rPr lang="en-GB" sz="1400" dirty="0"/>
              <a:t>Source: Government Finance Statistics (GFS). IMF</a:t>
            </a:r>
          </a:p>
        </p:txBody>
      </p:sp>
      <p:sp>
        <p:nvSpPr>
          <p:cNvPr id="2" name="Slide Number Placeholder 1">
            <a:extLst>
              <a:ext uri="{FF2B5EF4-FFF2-40B4-BE49-F238E27FC236}">
                <a16:creationId xmlns:a16="http://schemas.microsoft.com/office/drawing/2014/main" id="{92612F18-635B-4850-AA62-72184C6F3982}"/>
              </a:ext>
            </a:extLst>
          </p:cNvPr>
          <p:cNvSpPr>
            <a:spLocks noGrp="1"/>
          </p:cNvSpPr>
          <p:nvPr>
            <p:ph type="sldNum" sz="quarter" idx="12"/>
          </p:nvPr>
        </p:nvSpPr>
        <p:spPr/>
        <p:txBody>
          <a:bodyPr/>
          <a:lstStyle/>
          <a:p>
            <a:fld id="{F46C79FD-C571-418B-AB0F-5EE936C85276}" type="slidenum">
              <a:rPr lang="en-GB" smtClean="0"/>
              <a:t>10</a:t>
            </a:fld>
            <a:endParaRPr lang="en-GB"/>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6" descr="assessment-tools"/>
          <p:cNvPicPr>
            <a:picLocks noChangeAspect="1" noChangeArrowheads="1"/>
          </p:cNvPicPr>
          <p:nvPr/>
        </p:nvPicPr>
        <p:blipFill>
          <a:blip r:embed="rId3" cstate="print"/>
          <a:stretch>
            <a:fillRect/>
          </a:stretch>
        </p:blipFill>
        <p:spPr bwMode="auto">
          <a:xfrm>
            <a:off x="9072164" y="310147"/>
            <a:ext cx="2836497" cy="1538890"/>
          </a:xfrm>
          <a:prstGeom prst="rect">
            <a:avLst/>
          </a:prstGeom>
          <a:noFill/>
          <a:ln w="9525">
            <a:noFill/>
            <a:miter lim="800000"/>
            <a:headEnd/>
            <a:tailEnd/>
          </a:ln>
        </p:spPr>
      </p:pic>
      <p:sp>
        <p:nvSpPr>
          <p:cNvPr id="4" name="Titre 1"/>
          <p:cNvSpPr>
            <a:spLocks noGrp="1"/>
          </p:cNvSpPr>
          <p:nvPr>
            <p:ph type="title"/>
          </p:nvPr>
        </p:nvSpPr>
        <p:spPr>
          <a:xfrm>
            <a:off x="927100" y="776450"/>
            <a:ext cx="8613506" cy="660670"/>
          </a:xfrm>
        </p:spPr>
        <p:txBody>
          <a:bodyPr vert="horz" lIns="91440" tIns="45720" rIns="91440" bIns="0" rtlCol="0" anchor="b" anchorCtr="0">
            <a:normAutofit fontScale="90000"/>
          </a:bodyPr>
          <a:lstStyle/>
          <a:p>
            <a:r>
              <a:rPr lang="en-GB" altLang="en-US" dirty="0"/>
              <a:t>Tools of Category A: 13 tools</a:t>
            </a:r>
            <a:br>
              <a:rPr lang="en-GB" altLang="en-US" dirty="0"/>
            </a:br>
            <a:r>
              <a:rPr lang="en-GB" altLang="en-US" dirty="0"/>
              <a:t>- main examples</a:t>
            </a:r>
          </a:p>
        </p:txBody>
      </p:sp>
      <p:sp>
        <p:nvSpPr>
          <p:cNvPr id="2" name="Slide Number Placeholder 1">
            <a:extLst>
              <a:ext uri="{FF2B5EF4-FFF2-40B4-BE49-F238E27FC236}">
                <a16:creationId xmlns:a16="http://schemas.microsoft.com/office/drawing/2014/main" id="{F60502DC-4D66-4D32-8E7B-201EE3A8A352}"/>
              </a:ext>
            </a:extLst>
          </p:cNvPr>
          <p:cNvSpPr>
            <a:spLocks noGrp="1"/>
          </p:cNvSpPr>
          <p:nvPr>
            <p:ph type="sldNum" sz="quarter" idx="12"/>
          </p:nvPr>
        </p:nvSpPr>
        <p:spPr/>
        <p:txBody>
          <a:bodyPr/>
          <a:lstStyle/>
          <a:p>
            <a:fld id="{F46C79FD-C571-418B-AB0F-5EE936C85276}" type="slidenum">
              <a:rPr lang="en-GB" smtClean="0"/>
              <a:t>100</a:t>
            </a:fld>
            <a:endParaRPr lang="en-GB"/>
          </a:p>
        </p:txBody>
      </p:sp>
      <p:graphicFrame>
        <p:nvGraphicFramePr>
          <p:cNvPr id="3" name="Table 5">
            <a:extLst>
              <a:ext uri="{FF2B5EF4-FFF2-40B4-BE49-F238E27FC236}">
                <a16:creationId xmlns:a16="http://schemas.microsoft.com/office/drawing/2014/main" id="{F5C144DA-8A18-41A3-884F-656DEA3F73A2}"/>
              </a:ext>
            </a:extLst>
          </p:cNvPr>
          <p:cNvGraphicFramePr>
            <a:graphicFrameLocks noGrp="1"/>
          </p:cNvGraphicFramePr>
          <p:nvPr/>
        </p:nvGraphicFramePr>
        <p:xfrm>
          <a:off x="458658" y="2368625"/>
          <a:ext cx="10757981" cy="2560320"/>
        </p:xfrm>
        <a:graphic>
          <a:graphicData uri="http://schemas.openxmlformats.org/drawingml/2006/table">
            <a:tbl>
              <a:tblPr firstRow="1" bandRow="1">
                <a:tableStyleId>{5C22544A-7EE6-4342-B048-85BDC9FD1C3A}</a:tableStyleId>
              </a:tblPr>
              <a:tblGrid>
                <a:gridCol w="6905310">
                  <a:extLst>
                    <a:ext uri="{9D8B030D-6E8A-4147-A177-3AD203B41FA5}">
                      <a16:colId xmlns:a16="http://schemas.microsoft.com/office/drawing/2014/main" val="234018291"/>
                    </a:ext>
                  </a:extLst>
                </a:gridCol>
                <a:gridCol w="2462784">
                  <a:extLst>
                    <a:ext uri="{9D8B030D-6E8A-4147-A177-3AD203B41FA5}">
                      <a16:colId xmlns:a16="http://schemas.microsoft.com/office/drawing/2014/main" val="902464443"/>
                    </a:ext>
                  </a:extLst>
                </a:gridCol>
                <a:gridCol w="1389887">
                  <a:extLst>
                    <a:ext uri="{9D8B030D-6E8A-4147-A177-3AD203B41FA5}">
                      <a16:colId xmlns:a16="http://schemas.microsoft.com/office/drawing/2014/main" val="2033532628"/>
                    </a:ext>
                  </a:extLst>
                </a:gridCol>
              </a:tblGrid>
              <a:tr h="323504">
                <a:tc>
                  <a:txBody>
                    <a:bodyPr/>
                    <a:lstStyle/>
                    <a:p>
                      <a:pPr algn="ctr"/>
                      <a:r>
                        <a:rPr lang="en-GB" dirty="0"/>
                        <a:t>Tools covering broad multiple aspects of PFM system</a:t>
                      </a:r>
                    </a:p>
                  </a:txBody>
                  <a:tcPr/>
                </a:tc>
                <a:tc>
                  <a:txBody>
                    <a:bodyPr/>
                    <a:lstStyle/>
                    <a:p>
                      <a:pPr algn="ctr"/>
                      <a:r>
                        <a:rPr lang="en-GB" dirty="0"/>
                        <a:t>Custodian</a:t>
                      </a:r>
                    </a:p>
                  </a:txBody>
                  <a:tcPr/>
                </a:tc>
                <a:tc>
                  <a:txBody>
                    <a:bodyPr/>
                    <a:lstStyle/>
                    <a:p>
                      <a:pPr algn="ctr"/>
                      <a:r>
                        <a:rPr lang="en-GB" dirty="0"/>
                        <a:t>Year</a:t>
                      </a:r>
                    </a:p>
                  </a:txBody>
                  <a:tcPr/>
                </a:tc>
                <a:extLst>
                  <a:ext uri="{0D108BD9-81ED-4DB2-BD59-A6C34878D82A}">
                    <a16:rowId xmlns:a16="http://schemas.microsoft.com/office/drawing/2014/main" val="1871421562"/>
                  </a:ext>
                </a:extLst>
              </a:tr>
              <a:tr h="362442">
                <a:tc>
                  <a:txBody>
                    <a:bodyPr/>
                    <a:lstStyle/>
                    <a:p>
                      <a:r>
                        <a:rPr lang="en-GB" dirty="0">
                          <a:solidFill>
                            <a:schemeClr val="tx1">
                              <a:lumMod val="50000"/>
                            </a:schemeClr>
                          </a:solidFill>
                        </a:rPr>
                        <a:t>Public Expenditure &amp; Financial Accountability Assessment (</a:t>
                      </a:r>
                      <a:r>
                        <a:rPr lang="en-GB" dirty="0">
                          <a:solidFill>
                            <a:srgbClr val="FF0000"/>
                          </a:solidFill>
                        </a:rPr>
                        <a:t>PEFA</a:t>
                      </a:r>
                      <a:r>
                        <a:rPr lang="en-GB" dirty="0">
                          <a:solidFill>
                            <a:schemeClr val="tx1">
                              <a:lumMod val="50000"/>
                            </a:schemeClr>
                          </a:solidFill>
                        </a:rPr>
                        <a:t>)</a:t>
                      </a:r>
                    </a:p>
                  </a:txBody>
                  <a:tcPr anchor="ctr"/>
                </a:tc>
                <a:tc>
                  <a:txBody>
                    <a:bodyPr/>
                    <a:lstStyle/>
                    <a:p>
                      <a:pPr algn="ctr"/>
                      <a:r>
                        <a:rPr lang="en-GB" dirty="0">
                          <a:solidFill>
                            <a:schemeClr val="tx1">
                              <a:lumMod val="50000"/>
                            </a:schemeClr>
                          </a:solidFill>
                        </a:rPr>
                        <a:t>PEFA</a:t>
                      </a:r>
                    </a:p>
                  </a:txBody>
                  <a:tcPr anchor="ctr"/>
                </a:tc>
                <a:tc>
                  <a:txBody>
                    <a:bodyPr/>
                    <a:lstStyle/>
                    <a:p>
                      <a:pPr algn="ctr"/>
                      <a:r>
                        <a:rPr lang="en-GB" dirty="0">
                          <a:solidFill>
                            <a:schemeClr val="tx1">
                              <a:lumMod val="50000"/>
                            </a:schemeClr>
                          </a:solidFill>
                        </a:rPr>
                        <a:t>2005</a:t>
                      </a:r>
                    </a:p>
                  </a:txBody>
                  <a:tcPr anchor="ctr"/>
                </a:tc>
                <a:extLst>
                  <a:ext uri="{0D108BD9-81ED-4DB2-BD59-A6C34878D82A}">
                    <a16:rowId xmlns:a16="http://schemas.microsoft.com/office/drawing/2014/main" val="4073655837"/>
                  </a:ext>
                </a:extLst>
              </a:tr>
              <a:tr h="344095">
                <a:tc>
                  <a:txBody>
                    <a:bodyPr/>
                    <a:lstStyle/>
                    <a:p>
                      <a:r>
                        <a:rPr lang="en-GB" dirty="0">
                          <a:solidFill>
                            <a:schemeClr val="tx1">
                              <a:lumMod val="50000"/>
                            </a:schemeClr>
                          </a:solidFill>
                        </a:rPr>
                        <a:t>Fiscal Transparency Evaluation (FTE/FTR) – IMF</a:t>
                      </a:r>
                    </a:p>
                  </a:txBody>
                  <a:tcPr anchor="ctr"/>
                </a:tc>
                <a:tc>
                  <a:txBody>
                    <a:bodyPr/>
                    <a:lstStyle/>
                    <a:p>
                      <a:pPr algn="ctr"/>
                      <a:r>
                        <a:rPr lang="en-GB" dirty="0">
                          <a:solidFill>
                            <a:schemeClr val="tx1">
                              <a:lumMod val="50000"/>
                            </a:schemeClr>
                          </a:solidFill>
                        </a:rPr>
                        <a:t>IMF</a:t>
                      </a:r>
                    </a:p>
                  </a:txBody>
                  <a:tcPr anchor="ctr"/>
                </a:tc>
                <a:tc>
                  <a:txBody>
                    <a:bodyPr/>
                    <a:lstStyle/>
                    <a:p>
                      <a:pPr algn="ctr"/>
                      <a:r>
                        <a:rPr lang="en-GB" dirty="0">
                          <a:solidFill>
                            <a:schemeClr val="tx1">
                              <a:lumMod val="50000"/>
                            </a:schemeClr>
                          </a:solidFill>
                        </a:rPr>
                        <a:t>2014</a:t>
                      </a:r>
                    </a:p>
                  </a:txBody>
                  <a:tcPr anchor="ctr"/>
                </a:tc>
                <a:extLst>
                  <a:ext uri="{0D108BD9-81ED-4DB2-BD59-A6C34878D82A}">
                    <a16:rowId xmlns:a16="http://schemas.microsoft.com/office/drawing/2014/main" val="410390541"/>
                  </a:ext>
                </a:extLst>
              </a:tr>
              <a:tr h="447727">
                <a:tc>
                  <a:txBody>
                    <a:bodyPr/>
                    <a:lstStyle/>
                    <a:p>
                      <a:r>
                        <a:rPr lang="en-GB" dirty="0">
                          <a:solidFill>
                            <a:schemeClr val="tx1">
                              <a:lumMod val="50000"/>
                            </a:schemeClr>
                          </a:solidFill>
                        </a:rPr>
                        <a:t>Open Budget Survey </a:t>
                      </a:r>
                    </a:p>
                  </a:txBody>
                  <a:tcPr anchor="ctr"/>
                </a:tc>
                <a:tc>
                  <a:txBody>
                    <a:bodyPr/>
                    <a:lstStyle/>
                    <a:p>
                      <a:pPr algn="ctr"/>
                      <a:r>
                        <a:rPr lang="en-GB" dirty="0">
                          <a:solidFill>
                            <a:schemeClr val="tx1">
                              <a:lumMod val="50000"/>
                            </a:schemeClr>
                          </a:solidFill>
                        </a:rPr>
                        <a:t> International Budget Partnership (IBP)</a:t>
                      </a:r>
                    </a:p>
                  </a:txBody>
                  <a:tcPr anchor="ctr"/>
                </a:tc>
                <a:tc>
                  <a:txBody>
                    <a:bodyPr/>
                    <a:lstStyle/>
                    <a:p>
                      <a:pPr algn="ctr"/>
                      <a:r>
                        <a:rPr lang="en-GB" dirty="0">
                          <a:solidFill>
                            <a:schemeClr val="tx1">
                              <a:lumMod val="50000"/>
                            </a:schemeClr>
                          </a:solidFill>
                        </a:rPr>
                        <a:t>2006</a:t>
                      </a:r>
                    </a:p>
                  </a:txBody>
                  <a:tcPr anchor="ctr"/>
                </a:tc>
                <a:extLst>
                  <a:ext uri="{0D108BD9-81ED-4DB2-BD59-A6C34878D82A}">
                    <a16:rowId xmlns:a16="http://schemas.microsoft.com/office/drawing/2014/main" val="3433983015"/>
                  </a:ext>
                </a:extLst>
              </a:tr>
              <a:tr h="320040">
                <a:tc>
                  <a:txBody>
                    <a:bodyPr/>
                    <a:lstStyle/>
                    <a:p>
                      <a:r>
                        <a:rPr lang="en-GB" dirty="0">
                          <a:solidFill>
                            <a:schemeClr val="tx1">
                              <a:lumMod val="50000"/>
                            </a:schemeClr>
                          </a:solidFill>
                        </a:rPr>
                        <a:t>Public Expenditure Review (PER)</a:t>
                      </a:r>
                    </a:p>
                  </a:txBody>
                  <a:tcPr anchor="ctr"/>
                </a:tc>
                <a:tc>
                  <a:txBody>
                    <a:bodyPr/>
                    <a:lstStyle/>
                    <a:p>
                      <a:pPr algn="ctr"/>
                      <a:r>
                        <a:rPr lang="en-GB" dirty="0">
                          <a:solidFill>
                            <a:schemeClr val="tx1">
                              <a:lumMod val="50000"/>
                            </a:schemeClr>
                          </a:solidFill>
                        </a:rPr>
                        <a:t>WB</a:t>
                      </a:r>
                    </a:p>
                  </a:txBody>
                  <a:tcPr anchor="ctr"/>
                </a:tc>
                <a:tc>
                  <a:txBody>
                    <a:bodyPr/>
                    <a:lstStyle/>
                    <a:p>
                      <a:pPr algn="ctr"/>
                      <a:r>
                        <a:rPr lang="en-GB" dirty="0">
                          <a:solidFill>
                            <a:schemeClr val="tx1">
                              <a:lumMod val="50000"/>
                            </a:schemeClr>
                          </a:solidFill>
                        </a:rPr>
                        <a:t>1996</a:t>
                      </a:r>
                    </a:p>
                  </a:txBody>
                  <a:tcPr anchor="ctr"/>
                </a:tc>
                <a:extLst>
                  <a:ext uri="{0D108BD9-81ED-4DB2-BD59-A6C34878D82A}">
                    <a16:rowId xmlns:a16="http://schemas.microsoft.com/office/drawing/2014/main" val="1310270112"/>
                  </a:ext>
                </a:extLst>
              </a:tr>
              <a:tr h="457200">
                <a:tc>
                  <a:txBody>
                    <a:bodyPr/>
                    <a:lstStyle/>
                    <a:p>
                      <a:r>
                        <a:rPr lang="en-GB" dirty="0">
                          <a:solidFill>
                            <a:schemeClr val="tx1">
                              <a:lumMod val="50000"/>
                            </a:schemeClr>
                          </a:solidFill>
                        </a:rPr>
                        <a:t>Country Policy &amp; Institutional Assessment (CPIA)</a:t>
                      </a:r>
                    </a:p>
                  </a:txBody>
                  <a:tcPr anchor="ctr"/>
                </a:tc>
                <a:tc>
                  <a:txBody>
                    <a:bodyPr/>
                    <a:lstStyle/>
                    <a:p>
                      <a:pPr algn="ctr"/>
                      <a:r>
                        <a:rPr lang="en-GB" dirty="0">
                          <a:solidFill>
                            <a:schemeClr val="tx1">
                              <a:lumMod val="50000"/>
                            </a:schemeClr>
                          </a:solidFill>
                        </a:rPr>
                        <a:t>WB/AfDB</a:t>
                      </a:r>
                    </a:p>
                  </a:txBody>
                  <a:tcPr anchor="ctr"/>
                </a:tc>
                <a:tc>
                  <a:txBody>
                    <a:bodyPr/>
                    <a:lstStyle/>
                    <a:p>
                      <a:pPr algn="ctr"/>
                      <a:r>
                        <a:rPr lang="en-GB" dirty="0">
                          <a:solidFill>
                            <a:schemeClr val="tx1">
                              <a:lumMod val="50000"/>
                            </a:schemeClr>
                          </a:solidFill>
                        </a:rPr>
                        <a:t>1970/2012</a:t>
                      </a:r>
                    </a:p>
                  </a:txBody>
                  <a:tcPr anchor="ctr"/>
                </a:tc>
                <a:extLst>
                  <a:ext uri="{0D108BD9-81ED-4DB2-BD59-A6C34878D82A}">
                    <a16:rowId xmlns:a16="http://schemas.microsoft.com/office/drawing/2014/main" val="2721981547"/>
                  </a:ext>
                </a:extLst>
              </a:tr>
            </a:tbl>
          </a:graphicData>
        </a:graphic>
      </p:graphicFrame>
    </p:spTree>
    <p:extLst>
      <p:ext uri="{BB962C8B-B14F-4D97-AF65-F5344CB8AC3E}">
        <p14:creationId xmlns:p14="http://schemas.microsoft.com/office/powerpoint/2010/main" val="3800875248"/>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965134" y="361589"/>
            <a:ext cx="6076254" cy="965470"/>
          </a:xfrm>
        </p:spPr>
        <p:txBody>
          <a:bodyPr vert="horz" lIns="91440" tIns="45720" rIns="91440" bIns="0" rtlCol="0" anchor="b" anchorCtr="0">
            <a:normAutofit fontScale="90000"/>
          </a:bodyPr>
          <a:lstStyle/>
          <a:p>
            <a:r>
              <a:rPr lang="en-GB" altLang="en-US" dirty="0"/>
              <a:t>Tools of Category B: 27 tools - main examples</a:t>
            </a:r>
          </a:p>
        </p:txBody>
      </p:sp>
      <p:sp>
        <p:nvSpPr>
          <p:cNvPr id="2" name="Slide Number Placeholder 1">
            <a:extLst>
              <a:ext uri="{FF2B5EF4-FFF2-40B4-BE49-F238E27FC236}">
                <a16:creationId xmlns:a16="http://schemas.microsoft.com/office/drawing/2014/main" id="{F60502DC-4D66-4D32-8E7B-201EE3A8A352}"/>
              </a:ext>
            </a:extLst>
          </p:cNvPr>
          <p:cNvSpPr>
            <a:spLocks noGrp="1"/>
          </p:cNvSpPr>
          <p:nvPr>
            <p:ph type="sldNum" sz="quarter" idx="12"/>
          </p:nvPr>
        </p:nvSpPr>
        <p:spPr/>
        <p:txBody>
          <a:bodyPr/>
          <a:lstStyle/>
          <a:p>
            <a:fld id="{F46C79FD-C571-418B-AB0F-5EE936C85276}" type="slidenum">
              <a:rPr lang="en-GB" smtClean="0"/>
              <a:t>101</a:t>
            </a:fld>
            <a:endParaRPr lang="en-GB"/>
          </a:p>
        </p:txBody>
      </p:sp>
      <p:graphicFrame>
        <p:nvGraphicFramePr>
          <p:cNvPr id="3" name="Table 5">
            <a:extLst>
              <a:ext uri="{FF2B5EF4-FFF2-40B4-BE49-F238E27FC236}">
                <a16:creationId xmlns:a16="http://schemas.microsoft.com/office/drawing/2014/main" id="{F5C144DA-8A18-41A3-884F-656DEA3F73A2}"/>
              </a:ext>
            </a:extLst>
          </p:cNvPr>
          <p:cNvGraphicFramePr>
            <a:graphicFrameLocks noGrp="1"/>
          </p:cNvGraphicFramePr>
          <p:nvPr/>
        </p:nvGraphicFramePr>
        <p:xfrm>
          <a:off x="389430" y="2263024"/>
          <a:ext cx="10547899" cy="3190927"/>
        </p:xfrm>
        <a:graphic>
          <a:graphicData uri="http://schemas.openxmlformats.org/drawingml/2006/table">
            <a:tbl>
              <a:tblPr firstRow="1" bandRow="1">
                <a:tableStyleId>{5C22544A-7EE6-4342-B048-85BDC9FD1C3A}</a:tableStyleId>
              </a:tblPr>
              <a:tblGrid>
                <a:gridCol w="7096836">
                  <a:extLst>
                    <a:ext uri="{9D8B030D-6E8A-4147-A177-3AD203B41FA5}">
                      <a16:colId xmlns:a16="http://schemas.microsoft.com/office/drawing/2014/main" val="234018291"/>
                    </a:ext>
                  </a:extLst>
                </a:gridCol>
                <a:gridCol w="2061176">
                  <a:extLst>
                    <a:ext uri="{9D8B030D-6E8A-4147-A177-3AD203B41FA5}">
                      <a16:colId xmlns:a16="http://schemas.microsoft.com/office/drawing/2014/main" val="902464443"/>
                    </a:ext>
                  </a:extLst>
                </a:gridCol>
                <a:gridCol w="1389887">
                  <a:extLst>
                    <a:ext uri="{9D8B030D-6E8A-4147-A177-3AD203B41FA5}">
                      <a16:colId xmlns:a16="http://schemas.microsoft.com/office/drawing/2014/main" val="2033532628"/>
                    </a:ext>
                  </a:extLst>
                </a:gridCol>
              </a:tblGrid>
              <a:tr h="323504">
                <a:tc>
                  <a:txBody>
                    <a:bodyPr/>
                    <a:lstStyle/>
                    <a:p>
                      <a:pPr algn="ctr"/>
                      <a:r>
                        <a:rPr lang="en-GB" dirty="0"/>
                        <a:t>Tools focusing on individual PFM functions, institutions or subsystems</a:t>
                      </a:r>
                    </a:p>
                  </a:txBody>
                  <a:tcPr/>
                </a:tc>
                <a:tc>
                  <a:txBody>
                    <a:bodyPr/>
                    <a:lstStyle/>
                    <a:p>
                      <a:pPr algn="ctr"/>
                      <a:r>
                        <a:rPr lang="en-GB" dirty="0"/>
                        <a:t>Custodian</a:t>
                      </a:r>
                    </a:p>
                  </a:txBody>
                  <a:tcPr/>
                </a:tc>
                <a:tc>
                  <a:txBody>
                    <a:bodyPr/>
                    <a:lstStyle/>
                    <a:p>
                      <a:pPr algn="ctr"/>
                      <a:r>
                        <a:rPr lang="en-GB" dirty="0"/>
                        <a:t>Year</a:t>
                      </a:r>
                    </a:p>
                  </a:txBody>
                  <a:tcPr/>
                </a:tc>
                <a:extLst>
                  <a:ext uri="{0D108BD9-81ED-4DB2-BD59-A6C34878D82A}">
                    <a16:rowId xmlns:a16="http://schemas.microsoft.com/office/drawing/2014/main" val="1871421562"/>
                  </a:ext>
                </a:extLst>
              </a:tr>
              <a:tr h="181553">
                <a:tc>
                  <a:txBody>
                    <a:bodyPr/>
                    <a:lstStyle/>
                    <a:p>
                      <a:r>
                        <a:rPr lang="en-GB" dirty="0">
                          <a:solidFill>
                            <a:schemeClr val="tx1">
                              <a:lumMod val="50000"/>
                            </a:schemeClr>
                          </a:solidFill>
                        </a:rPr>
                        <a:t>Methodology for Assessing Procurement Systems (</a:t>
                      </a:r>
                      <a:r>
                        <a:rPr lang="en-GB" dirty="0">
                          <a:solidFill>
                            <a:srgbClr val="FF0000"/>
                          </a:solidFill>
                        </a:rPr>
                        <a:t>MAPS</a:t>
                      </a:r>
                      <a:r>
                        <a:rPr lang="en-GB" dirty="0">
                          <a:solidFill>
                            <a:schemeClr val="tx1">
                              <a:lumMod val="50000"/>
                            </a:schemeClr>
                          </a:solidFill>
                        </a:rPr>
                        <a:t>) </a:t>
                      </a:r>
                    </a:p>
                  </a:txBody>
                  <a:tcPr anchor="ctr"/>
                </a:tc>
                <a:tc>
                  <a:txBody>
                    <a:bodyPr/>
                    <a:lstStyle/>
                    <a:p>
                      <a:pPr algn="ctr"/>
                      <a:r>
                        <a:rPr lang="en-GB" dirty="0">
                          <a:solidFill>
                            <a:schemeClr val="tx1">
                              <a:lumMod val="50000"/>
                            </a:schemeClr>
                          </a:solidFill>
                        </a:rPr>
                        <a:t>OECD</a:t>
                      </a:r>
                    </a:p>
                  </a:txBody>
                  <a:tcPr anchor="ctr"/>
                </a:tc>
                <a:tc>
                  <a:txBody>
                    <a:bodyPr/>
                    <a:lstStyle/>
                    <a:p>
                      <a:pPr algn="ctr"/>
                      <a:r>
                        <a:rPr lang="en-GB" dirty="0">
                          <a:solidFill>
                            <a:schemeClr val="tx1">
                              <a:lumMod val="50000"/>
                            </a:schemeClr>
                          </a:solidFill>
                        </a:rPr>
                        <a:t>2004</a:t>
                      </a:r>
                    </a:p>
                  </a:txBody>
                  <a:tcPr anchor="ctr"/>
                </a:tc>
                <a:extLst>
                  <a:ext uri="{0D108BD9-81ED-4DB2-BD59-A6C34878D82A}">
                    <a16:rowId xmlns:a16="http://schemas.microsoft.com/office/drawing/2014/main" val="4073655837"/>
                  </a:ext>
                </a:extLst>
              </a:tr>
              <a:tr h="344095">
                <a:tc>
                  <a:txBody>
                    <a:bodyPr/>
                    <a:lstStyle/>
                    <a:p>
                      <a:r>
                        <a:rPr lang="en-GB" dirty="0">
                          <a:solidFill>
                            <a:schemeClr val="tx1">
                              <a:lumMod val="50000"/>
                            </a:schemeClr>
                          </a:solidFill>
                        </a:rPr>
                        <a:t>Debt Management Performance Assessment (</a:t>
                      </a:r>
                      <a:r>
                        <a:rPr lang="en-GB" dirty="0" err="1">
                          <a:solidFill>
                            <a:srgbClr val="FF0000"/>
                          </a:solidFill>
                        </a:rPr>
                        <a:t>DeMPA</a:t>
                      </a:r>
                      <a:r>
                        <a:rPr lang="en-GB" dirty="0">
                          <a:solidFill>
                            <a:schemeClr val="tx1">
                              <a:lumMod val="50000"/>
                            </a:schemeClr>
                          </a:solidFill>
                        </a:rPr>
                        <a:t>) </a:t>
                      </a:r>
                    </a:p>
                  </a:txBody>
                  <a:tcPr anchor="ctr"/>
                </a:tc>
                <a:tc>
                  <a:txBody>
                    <a:bodyPr/>
                    <a:lstStyle/>
                    <a:p>
                      <a:pPr algn="ctr"/>
                      <a:r>
                        <a:rPr lang="en-GB" dirty="0">
                          <a:solidFill>
                            <a:schemeClr val="tx1">
                              <a:lumMod val="50000"/>
                            </a:schemeClr>
                          </a:solidFill>
                        </a:rPr>
                        <a:t>WB</a:t>
                      </a:r>
                    </a:p>
                  </a:txBody>
                  <a:tcPr anchor="ctr"/>
                </a:tc>
                <a:tc>
                  <a:txBody>
                    <a:bodyPr/>
                    <a:lstStyle/>
                    <a:p>
                      <a:pPr algn="ctr"/>
                      <a:r>
                        <a:rPr lang="en-GB" dirty="0">
                          <a:solidFill>
                            <a:schemeClr val="tx1">
                              <a:lumMod val="50000"/>
                            </a:schemeClr>
                          </a:solidFill>
                        </a:rPr>
                        <a:t>2007</a:t>
                      </a:r>
                    </a:p>
                  </a:txBody>
                  <a:tcPr anchor="ctr"/>
                </a:tc>
                <a:extLst>
                  <a:ext uri="{0D108BD9-81ED-4DB2-BD59-A6C34878D82A}">
                    <a16:rowId xmlns:a16="http://schemas.microsoft.com/office/drawing/2014/main" val="410390541"/>
                  </a:ext>
                </a:extLst>
              </a:tr>
              <a:tr h="447727">
                <a:tc>
                  <a:txBody>
                    <a:bodyPr/>
                    <a:lstStyle/>
                    <a:p>
                      <a:r>
                        <a:rPr lang="en-GB" dirty="0">
                          <a:solidFill>
                            <a:schemeClr val="tx1">
                              <a:lumMod val="50000"/>
                            </a:schemeClr>
                          </a:solidFill>
                        </a:rPr>
                        <a:t>Tax Administration Diagnostic Assessment Tool (</a:t>
                      </a:r>
                      <a:r>
                        <a:rPr lang="en-GB" dirty="0">
                          <a:solidFill>
                            <a:srgbClr val="FF0000"/>
                          </a:solidFill>
                        </a:rPr>
                        <a:t>TADAT</a:t>
                      </a:r>
                      <a:r>
                        <a:rPr lang="en-GB" dirty="0">
                          <a:solidFill>
                            <a:schemeClr val="tx1">
                              <a:lumMod val="50000"/>
                            </a:schemeClr>
                          </a:solidFill>
                        </a:rPr>
                        <a:t>) </a:t>
                      </a:r>
                    </a:p>
                  </a:txBody>
                  <a:tcPr anchor="ctr"/>
                </a:tc>
                <a:tc>
                  <a:txBody>
                    <a:bodyPr/>
                    <a:lstStyle/>
                    <a:p>
                      <a:pPr algn="ctr"/>
                      <a:r>
                        <a:rPr lang="en-GB" dirty="0">
                          <a:solidFill>
                            <a:schemeClr val="tx1">
                              <a:lumMod val="50000"/>
                            </a:schemeClr>
                          </a:solidFill>
                        </a:rPr>
                        <a:t>IMF</a:t>
                      </a:r>
                    </a:p>
                  </a:txBody>
                  <a:tcPr anchor="ctr"/>
                </a:tc>
                <a:tc>
                  <a:txBody>
                    <a:bodyPr/>
                    <a:lstStyle/>
                    <a:p>
                      <a:pPr algn="ctr"/>
                      <a:r>
                        <a:rPr lang="en-GB" dirty="0">
                          <a:solidFill>
                            <a:schemeClr val="tx1">
                              <a:lumMod val="50000"/>
                            </a:schemeClr>
                          </a:solidFill>
                        </a:rPr>
                        <a:t>2013</a:t>
                      </a:r>
                    </a:p>
                  </a:txBody>
                  <a:tcPr anchor="ctr"/>
                </a:tc>
                <a:extLst>
                  <a:ext uri="{0D108BD9-81ED-4DB2-BD59-A6C34878D82A}">
                    <a16:rowId xmlns:a16="http://schemas.microsoft.com/office/drawing/2014/main" val="3433983015"/>
                  </a:ext>
                </a:extLst>
              </a:tr>
              <a:tr h="320040">
                <a:tc>
                  <a:txBody>
                    <a:bodyPr/>
                    <a:lstStyle/>
                    <a:p>
                      <a:r>
                        <a:rPr lang="en-GB" dirty="0">
                          <a:solidFill>
                            <a:schemeClr val="tx1">
                              <a:lumMod val="50000"/>
                            </a:schemeClr>
                          </a:solidFill>
                        </a:rPr>
                        <a:t>Public Investment Management Assessment (</a:t>
                      </a:r>
                      <a:r>
                        <a:rPr lang="en-GB" dirty="0">
                          <a:solidFill>
                            <a:srgbClr val="FF0000"/>
                          </a:solidFill>
                        </a:rPr>
                        <a:t>PIMA</a:t>
                      </a:r>
                      <a:r>
                        <a:rPr lang="en-GB" dirty="0">
                          <a:solidFill>
                            <a:schemeClr val="tx1">
                              <a:lumMod val="50000"/>
                            </a:schemeClr>
                          </a:solidFill>
                        </a:rPr>
                        <a:t>) </a:t>
                      </a:r>
                    </a:p>
                  </a:txBody>
                  <a:tcPr anchor="ctr"/>
                </a:tc>
                <a:tc>
                  <a:txBody>
                    <a:bodyPr/>
                    <a:lstStyle/>
                    <a:p>
                      <a:pPr algn="ctr"/>
                      <a:r>
                        <a:rPr lang="en-GB" dirty="0">
                          <a:solidFill>
                            <a:schemeClr val="tx1">
                              <a:lumMod val="50000"/>
                            </a:schemeClr>
                          </a:solidFill>
                        </a:rPr>
                        <a:t>IMF</a:t>
                      </a:r>
                    </a:p>
                  </a:txBody>
                  <a:tcPr anchor="ctr"/>
                </a:tc>
                <a:tc>
                  <a:txBody>
                    <a:bodyPr/>
                    <a:lstStyle/>
                    <a:p>
                      <a:pPr algn="ctr"/>
                      <a:r>
                        <a:rPr lang="en-GB" dirty="0">
                          <a:solidFill>
                            <a:schemeClr val="tx1">
                              <a:lumMod val="50000"/>
                            </a:schemeClr>
                          </a:solidFill>
                        </a:rPr>
                        <a:t>2015</a:t>
                      </a:r>
                    </a:p>
                  </a:txBody>
                  <a:tcPr anchor="ctr"/>
                </a:tc>
                <a:extLst>
                  <a:ext uri="{0D108BD9-81ED-4DB2-BD59-A6C34878D82A}">
                    <a16:rowId xmlns:a16="http://schemas.microsoft.com/office/drawing/2014/main" val="1310270112"/>
                  </a:ext>
                </a:extLst>
              </a:tr>
              <a:tr h="228600">
                <a:tc>
                  <a:txBody>
                    <a:bodyPr/>
                    <a:lstStyle/>
                    <a:p>
                      <a:r>
                        <a:rPr lang="en-GB" dirty="0">
                          <a:solidFill>
                            <a:schemeClr val="tx1">
                              <a:lumMod val="50000"/>
                            </a:schemeClr>
                          </a:solidFill>
                        </a:rPr>
                        <a:t>Public Expenditure Tracking Surveys (PETS)</a:t>
                      </a:r>
                    </a:p>
                  </a:txBody>
                  <a:tcPr anchor="ctr"/>
                </a:tc>
                <a:tc>
                  <a:txBody>
                    <a:bodyPr/>
                    <a:lstStyle/>
                    <a:p>
                      <a:pPr algn="ctr"/>
                      <a:r>
                        <a:rPr lang="en-GB" dirty="0">
                          <a:solidFill>
                            <a:schemeClr val="tx1">
                              <a:lumMod val="50000"/>
                            </a:schemeClr>
                          </a:solidFill>
                        </a:rPr>
                        <a:t>WB</a:t>
                      </a:r>
                    </a:p>
                  </a:txBody>
                  <a:tcPr anchor="ctr"/>
                </a:tc>
                <a:tc>
                  <a:txBody>
                    <a:bodyPr/>
                    <a:lstStyle/>
                    <a:p>
                      <a:pPr algn="ctr"/>
                      <a:r>
                        <a:rPr lang="en-GB" dirty="0">
                          <a:solidFill>
                            <a:schemeClr val="tx1">
                              <a:lumMod val="50000"/>
                            </a:schemeClr>
                          </a:solidFill>
                        </a:rPr>
                        <a:t>1996</a:t>
                      </a:r>
                    </a:p>
                  </a:txBody>
                  <a:tcPr anchor="ctr"/>
                </a:tc>
                <a:extLst>
                  <a:ext uri="{0D108BD9-81ED-4DB2-BD59-A6C34878D82A}">
                    <a16:rowId xmlns:a16="http://schemas.microsoft.com/office/drawing/2014/main" val="2721981547"/>
                  </a:ext>
                </a:extLst>
              </a:tr>
              <a:tr h="228600">
                <a:tc>
                  <a:txBody>
                    <a:bodyPr/>
                    <a:lstStyle/>
                    <a:p>
                      <a:r>
                        <a:rPr lang="en-GB" dirty="0">
                          <a:solidFill>
                            <a:schemeClr val="tx1">
                              <a:lumMod val="50000"/>
                            </a:schemeClr>
                          </a:solidFill>
                        </a:rPr>
                        <a:t>Supreme Audit Institutions Performance Measurement Framework (SAI-PMF)</a:t>
                      </a:r>
                    </a:p>
                  </a:txBody>
                  <a:tcPr anchor="ctr"/>
                </a:tc>
                <a:tc>
                  <a:txBody>
                    <a:bodyPr/>
                    <a:lstStyle/>
                    <a:p>
                      <a:pPr algn="ctr"/>
                      <a:r>
                        <a:rPr lang="en-GB" dirty="0">
                          <a:solidFill>
                            <a:schemeClr val="tx1">
                              <a:lumMod val="50000"/>
                            </a:schemeClr>
                          </a:solidFill>
                        </a:rPr>
                        <a:t>INTOSAI</a:t>
                      </a:r>
                    </a:p>
                  </a:txBody>
                  <a:tcPr anchor="ctr"/>
                </a:tc>
                <a:tc>
                  <a:txBody>
                    <a:bodyPr/>
                    <a:lstStyle/>
                    <a:p>
                      <a:pPr algn="ctr"/>
                      <a:r>
                        <a:rPr lang="en-GB" dirty="0">
                          <a:solidFill>
                            <a:schemeClr val="tx1">
                              <a:lumMod val="50000"/>
                            </a:schemeClr>
                          </a:solidFill>
                        </a:rPr>
                        <a:t>2016</a:t>
                      </a:r>
                    </a:p>
                  </a:txBody>
                  <a:tcPr anchor="ctr"/>
                </a:tc>
                <a:extLst>
                  <a:ext uri="{0D108BD9-81ED-4DB2-BD59-A6C34878D82A}">
                    <a16:rowId xmlns:a16="http://schemas.microsoft.com/office/drawing/2014/main" val="1798531121"/>
                  </a:ext>
                </a:extLst>
              </a:tr>
            </a:tbl>
          </a:graphicData>
        </a:graphic>
      </p:graphicFrame>
      <p:sp>
        <p:nvSpPr>
          <p:cNvPr id="6" name="Oval 5">
            <a:extLst>
              <a:ext uri="{FF2B5EF4-FFF2-40B4-BE49-F238E27FC236}">
                <a16:creationId xmlns:a16="http://schemas.microsoft.com/office/drawing/2014/main" id="{7234CC2F-F124-4DD4-8969-AD9930804273}"/>
              </a:ext>
            </a:extLst>
          </p:cNvPr>
          <p:cNvSpPr/>
          <p:nvPr/>
        </p:nvSpPr>
        <p:spPr bwMode="auto">
          <a:xfrm rot="1984771">
            <a:off x="8557013" y="812049"/>
            <a:ext cx="4044031" cy="1285723"/>
          </a:xfrm>
          <a:prstGeom prst="ellipse">
            <a:avLst/>
          </a:prstGeom>
          <a:gradFill>
            <a:gsLst>
              <a:gs pos="0">
                <a:schemeClr val="accent1">
                  <a:lumMod val="20000"/>
                  <a:lumOff val="80000"/>
                </a:schemeClr>
              </a:gs>
              <a:gs pos="100000">
                <a:schemeClr val="bg2"/>
              </a:gs>
              <a:gs pos="100000">
                <a:schemeClr val="accent1">
                  <a:lumMod val="105000"/>
                  <a:satMod val="109000"/>
                  <a:tint val="81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marL="3175" algn="ctr">
              <a:defRPr/>
            </a:pPr>
            <a:r>
              <a:rPr lang="en-GB" sz="2000" dirty="0">
                <a:solidFill>
                  <a:srgbClr val="0F5494"/>
                </a:solidFill>
              </a:rPr>
              <a:t>EU is main contributor and strong promotor of PEFA and these 4 tools</a:t>
            </a:r>
          </a:p>
        </p:txBody>
      </p:sp>
      <p:sp>
        <p:nvSpPr>
          <p:cNvPr id="9" name="Right Brace 8">
            <a:extLst>
              <a:ext uri="{FF2B5EF4-FFF2-40B4-BE49-F238E27FC236}">
                <a16:creationId xmlns:a16="http://schemas.microsoft.com/office/drawing/2014/main" id="{5B98E595-463A-4820-A0AC-4E1DF9440B98}"/>
              </a:ext>
            </a:extLst>
          </p:cNvPr>
          <p:cNvSpPr/>
          <p:nvPr/>
        </p:nvSpPr>
        <p:spPr>
          <a:xfrm>
            <a:off x="11006557" y="2934268"/>
            <a:ext cx="283372" cy="1405719"/>
          </a:xfrm>
          <a:prstGeom prst="rightBrace">
            <a:avLst/>
          </a:pr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row: Bent-Up 9">
            <a:extLst>
              <a:ext uri="{FF2B5EF4-FFF2-40B4-BE49-F238E27FC236}">
                <a16:creationId xmlns:a16="http://schemas.microsoft.com/office/drawing/2014/main" id="{05DB297B-C82A-4C32-94B7-7F0E3BDEDC73}"/>
              </a:ext>
            </a:extLst>
          </p:cNvPr>
          <p:cNvSpPr/>
          <p:nvPr/>
        </p:nvSpPr>
        <p:spPr>
          <a:xfrm>
            <a:off x="11145012" y="2860054"/>
            <a:ext cx="900752" cy="900752"/>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4087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6" descr="assessment-tools"/>
          <p:cNvPicPr>
            <a:picLocks noChangeAspect="1" noChangeArrowheads="1"/>
          </p:cNvPicPr>
          <p:nvPr/>
        </p:nvPicPr>
        <p:blipFill>
          <a:blip r:embed="rId3" cstate="print"/>
          <a:stretch>
            <a:fillRect/>
          </a:stretch>
        </p:blipFill>
        <p:spPr bwMode="auto">
          <a:xfrm>
            <a:off x="9072164" y="310147"/>
            <a:ext cx="2836497" cy="1538890"/>
          </a:xfrm>
          <a:prstGeom prst="rect">
            <a:avLst/>
          </a:prstGeom>
          <a:noFill/>
          <a:ln w="9525">
            <a:noFill/>
            <a:miter lim="800000"/>
            <a:headEnd/>
            <a:tailEnd/>
          </a:ln>
        </p:spPr>
      </p:pic>
      <p:sp>
        <p:nvSpPr>
          <p:cNvPr id="4" name="Titre 1"/>
          <p:cNvSpPr>
            <a:spLocks noGrp="1"/>
          </p:cNvSpPr>
          <p:nvPr>
            <p:ph type="title"/>
          </p:nvPr>
        </p:nvSpPr>
        <p:spPr>
          <a:xfrm>
            <a:off x="953958" y="310147"/>
            <a:ext cx="6112830" cy="1097280"/>
          </a:xfrm>
        </p:spPr>
        <p:txBody>
          <a:bodyPr vert="horz" lIns="91440" tIns="45720" rIns="91440" bIns="0" rtlCol="0" anchor="b" anchorCtr="0">
            <a:normAutofit fontScale="90000"/>
          </a:bodyPr>
          <a:lstStyle/>
          <a:p>
            <a:r>
              <a:rPr lang="en-GB" altLang="en-US" dirty="0"/>
              <a:t>Tools of Category C: 10 tools - main examples</a:t>
            </a:r>
          </a:p>
        </p:txBody>
      </p:sp>
      <p:sp>
        <p:nvSpPr>
          <p:cNvPr id="2" name="Slide Number Placeholder 1">
            <a:extLst>
              <a:ext uri="{FF2B5EF4-FFF2-40B4-BE49-F238E27FC236}">
                <a16:creationId xmlns:a16="http://schemas.microsoft.com/office/drawing/2014/main" id="{F60502DC-4D66-4D32-8E7B-201EE3A8A352}"/>
              </a:ext>
            </a:extLst>
          </p:cNvPr>
          <p:cNvSpPr>
            <a:spLocks noGrp="1"/>
          </p:cNvSpPr>
          <p:nvPr>
            <p:ph type="sldNum" sz="quarter" idx="12"/>
          </p:nvPr>
        </p:nvSpPr>
        <p:spPr/>
        <p:txBody>
          <a:bodyPr/>
          <a:lstStyle/>
          <a:p>
            <a:fld id="{F46C79FD-C571-418B-AB0F-5EE936C85276}" type="slidenum">
              <a:rPr lang="en-GB" smtClean="0"/>
              <a:t>102</a:t>
            </a:fld>
            <a:endParaRPr lang="en-GB"/>
          </a:p>
        </p:txBody>
      </p:sp>
      <p:graphicFrame>
        <p:nvGraphicFramePr>
          <p:cNvPr id="3" name="Table 5">
            <a:extLst>
              <a:ext uri="{FF2B5EF4-FFF2-40B4-BE49-F238E27FC236}">
                <a16:creationId xmlns:a16="http://schemas.microsoft.com/office/drawing/2014/main" id="{F5C144DA-8A18-41A3-884F-656DEA3F73A2}"/>
              </a:ext>
            </a:extLst>
          </p:cNvPr>
          <p:cNvGraphicFramePr>
            <a:graphicFrameLocks noGrp="1"/>
          </p:cNvGraphicFramePr>
          <p:nvPr/>
        </p:nvGraphicFramePr>
        <p:xfrm>
          <a:off x="458658" y="2677249"/>
          <a:ext cx="10757981" cy="1097280"/>
        </p:xfrm>
        <a:graphic>
          <a:graphicData uri="http://schemas.openxmlformats.org/drawingml/2006/table">
            <a:tbl>
              <a:tblPr firstRow="1" bandRow="1">
                <a:tableStyleId>{5C22544A-7EE6-4342-B048-85BDC9FD1C3A}</a:tableStyleId>
              </a:tblPr>
              <a:tblGrid>
                <a:gridCol w="6905310">
                  <a:extLst>
                    <a:ext uri="{9D8B030D-6E8A-4147-A177-3AD203B41FA5}">
                      <a16:colId xmlns:a16="http://schemas.microsoft.com/office/drawing/2014/main" val="234018291"/>
                    </a:ext>
                  </a:extLst>
                </a:gridCol>
                <a:gridCol w="2462784">
                  <a:extLst>
                    <a:ext uri="{9D8B030D-6E8A-4147-A177-3AD203B41FA5}">
                      <a16:colId xmlns:a16="http://schemas.microsoft.com/office/drawing/2014/main" val="902464443"/>
                    </a:ext>
                  </a:extLst>
                </a:gridCol>
                <a:gridCol w="1389887">
                  <a:extLst>
                    <a:ext uri="{9D8B030D-6E8A-4147-A177-3AD203B41FA5}">
                      <a16:colId xmlns:a16="http://schemas.microsoft.com/office/drawing/2014/main" val="2033532628"/>
                    </a:ext>
                  </a:extLst>
                </a:gridCol>
              </a:tblGrid>
              <a:tr h="323504">
                <a:tc>
                  <a:txBody>
                    <a:bodyPr/>
                    <a:lstStyle/>
                    <a:p>
                      <a:pPr algn="ctr"/>
                      <a:r>
                        <a:rPr lang="en-GB" dirty="0"/>
                        <a:t>Tools used by development partners to assess fiduciary risk</a:t>
                      </a:r>
                    </a:p>
                  </a:txBody>
                  <a:tcPr/>
                </a:tc>
                <a:tc>
                  <a:txBody>
                    <a:bodyPr/>
                    <a:lstStyle/>
                    <a:p>
                      <a:pPr algn="ctr"/>
                      <a:r>
                        <a:rPr lang="en-GB" dirty="0"/>
                        <a:t>Custodian</a:t>
                      </a:r>
                    </a:p>
                  </a:txBody>
                  <a:tcPr/>
                </a:tc>
                <a:tc>
                  <a:txBody>
                    <a:bodyPr/>
                    <a:lstStyle/>
                    <a:p>
                      <a:pPr algn="ctr"/>
                      <a:r>
                        <a:rPr lang="en-GB" dirty="0"/>
                        <a:t>Year</a:t>
                      </a:r>
                    </a:p>
                  </a:txBody>
                  <a:tcPr/>
                </a:tc>
                <a:extLst>
                  <a:ext uri="{0D108BD9-81ED-4DB2-BD59-A6C34878D82A}">
                    <a16:rowId xmlns:a16="http://schemas.microsoft.com/office/drawing/2014/main" val="1871421562"/>
                  </a:ext>
                </a:extLst>
              </a:tr>
              <a:tr h="362442">
                <a:tc>
                  <a:txBody>
                    <a:bodyPr/>
                    <a:lstStyle/>
                    <a:p>
                      <a:r>
                        <a:rPr lang="en-GB" dirty="0">
                          <a:solidFill>
                            <a:schemeClr val="tx1">
                              <a:lumMod val="50000"/>
                            </a:schemeClr>
                          </a:solidFill>
                        </a:rPr>
                        <a:t>Operational Assessments (ECFIN AO)</a:t>
                      </a:r>
                    </a:p>
                  </a:txBody>
                  <a:tcPr/>
                </a:tc>
                <a:tc>
                  <a:txBody>
                    <a:bodyPr/>
                    <a:lstStyle/>
                    <a:p>
                      <a:pPr algn="ctr"/>
                      <a:r>
                        <a:rPr lang="en-GB" dirty="0">
                          <a:solidFill>
                            <a:schemeClr val="tx1">
                              <a:lumMod val="50000"/>
                            </a:schemeClr>
                          </a:solidFill>
                        </a:rPr>
                        <a:t>ECFIN (EU)</a:t>
                      </a:r>
                    </a:p>
                  </a:txBody>
                  <a:tcPr/>
                </a:tc>
                <a:tc>
                  <a:txBody>
                    <a:bodyPr/>
                    <a:lstStyle/>
                    <a:p>
                      <a:pPr algn="ctr"/>
                      <a:r>
                        <a:rPr lang="en-GB" dirty="0">
                          <a:solidFill>
                            <a:schemeClr val="tx1">
                              <a:lumMod val="50000"/>
                            </a:schemeClr>
                          </a:solidFill>
                        </a:rPr>
                        <a:t>1990s</a:t>
                      </a:r>
                    </a:p>
                  </a:txBody>
                  <a:tcPr/>
                </a:tc>
                <a:extLst>
                  <a:ext uri="{0D108BD9-81ED-4DB2-BD59-A6C34878D82A}">
                    <a16:rowId xmlns:a16="http://schemas.microsoft.com/office/drawing/2014/main" val="4073655837"/>
                  </a:ext>
                </a:extLst>
              </a:tr>
              <a:tr h="344095">
                <a:tc>
                  <a:txBody>
                    <a:bodyPr/>
                    <a:lstStyle/>
                    <a:p>
                      <a:r>
                        <a:rPr lang="en-GB" dirty="0">
                          <a:solidFill>
                            <a:schemeClr val="tx1">
                              <a:lumMod val="50000"/>
                            </a:schemeClr>
                          </a:solidFill>
                        </a:rPr>
                        <a:t>Fiduciary Risk Assessments (FRA)</a:t>
                      </a:r>
                    </a:p>
                  </a:txBody>
                  <a:tcPr/>
                </a:tc>
                <a:tc>
                  <a:txBody>
                    <a:bodyPr/>
                    <a:lstStyle/>
                    <a:p>
                      <a:pPr algn="ctr"/>
                      <a:r>
                        <a:rPr lang="en-GB" dirty="0">
                          <a:solidFill>
                            <a:schemeClr val="tx1">
                              <a:lumMod val="50000"/>
                            </a:schemeClr>
                          </a:solidFill>
                        </a:rPr>
                        <a:t>FCDO</a:t>
                      </a:r>
                    </a:p>
                  </a:txBody>
                  <a:tcPr/>
                </a:tc>
                <a:tc>
                  <a:txBody>
                    <a:bodyPr/>
                    <a:lstStyle/>
                    <a:p>
                      <a:pPr algn="ctr"/>
                      <a:r>
                        <a:rPr lang="en-GB" dirty="0">
                          <a:solidFill>
                            <a:schemeClr val="tx1">
                              <a:lumMod val="50000"/>
                            </a:schemeClr>
                          </a:solidFill>
                        </a:rPr>
                        <a:t>2008</a:t>
                      </a:r>
                    </a:p>
                  </a:txBody>
                  <a:tcPr/>
                </a:tc>
                <a:extLst>
                  <a:ext uri="{0D108BD9-81ED-4DB2-BD59-A6C34878D82A}">
                    <a16:rowId xmlns:a16="http://schemas.microsoft.com/office/drawing/2014/main" val="410390541"/>
                  </a:ext>
                </a:extLst>
              </a:tr>
            </a:tbl>
          </a:graphicData>
        </a:graphic>
      </p:graphicFrame>
    </p:spTree>
    <p:extLst>
      <p:ext uri="{BB962C8B-B14F-4D97-AF65-F5344CB8AC3E}">
        <p14:creationId xmlns:p14="http://schemas.microsoft.com/office/powerpoint/2010/main" val="4290033380"/>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6" descr="assessment-tools"/>
          <p:cNvPicPr>
            <a:picLocks noChangeAspect="1" noChangeArrowheads="1"/>
          </p:cNvPicPr>
          <p:nvPr/>
        </p:nvPicPr>
        <p:blipFill>
          <a:blip r:embed="rId3" cstate="print"/>
          <a:stretch>
            <a:fillRect/>
          </a:stretch>
        </p:blipFill>
        <p:spPr bwMode="auto">
          <a:xfrm>
            <a:off x="9072164" y="310147"/>
            <a:ext cx="2836497" cy="1538890"/>
          </a:xfrm>
          <a:prstGeom prst="rect">
            <a:avLst/>
          </a:prstGeom>
          <a:noFill/>
          <a:ln w="9525">
            <a:noFill/>
            <a:miter lim="800000"/>
            <a:headEnd/>
            <a:tailEnd/>
          </a:ln>
        </p:spPr>
      </p:pic>
      <p:sp>
        <p:nvSpPr>
          <p:cNvPr id="4" name="Titre 1"/>
          <p:cNvSpPr>
            <a:spLocks noGrp="1"/>
          </p:cNvSpPr>
          <p:nvPr>
            <p:ph type="title"/>
          </p:nvPr>
        </p:nvSpPr>
        <p:spPr>
          <a:xfrm>
            <a:off x="977517" y="361589"/>
            <a:ext cx="6112639" cy="931652"/>
          </a:xfrm>
        </p:spPr>
        <p:txBody>
          <a:bodyPr vert="horz" lIns="91440" tIns="45720" rIns="91440" bIns="0" rtlCol="0" anchor="b" anchorCtr="0">
            <a:normAutofit fontScale="90000"/>
          </a:bodyPr>
          <a:lstStyle/>
          <a:p>
            <a:r>
              <a:rPr lang="en-GB" altLang="en-US" dirty="0"/>
              <a:t>Tools of Category D: 14 tools - main examples</a:t>
            </a:r>
          </a:p>
        </p:txBody>
      </p:sp>
      <p:sp>
        <p:nvSpPr>
          <p:cNvPr id="2" name="Slide Number Placeholder 1">
            <a:extLst>
              <a:ext uri="{FF2B5EF4-FFF2-40B4-BE49-F238E27FC236}">
                <a16:creationId xmlns:a16="http://schemas.microsoft.com/office/drawing/2014/main" id="{F60502DC-4D66-4D32-8E7B-201EE3A8A352}"/>
              </a:ext>
            </a:extLst>
          </p:cNvPr>
          <p:cNvSpPr>
            <a:spLocks noGrp="1"/>
          </p:cNvSpPr>
          <p:nvPr>
            <p:ph type="sldNum" sz="quarter" idx="12"/>
          </p:nvPr>
        </p:nvSpPr>
        <p:spPr/>
        <p:txBody>
          <a:bodyPr/>
          <a:lstStyle/>
          <a:p>
            <a:fld id="{F46C79FD-C571-418B-AB0F-5EE936C85276}" type="slidenum">
              <a:rPr lang="en-GB" smtClean="0"/>
              <a:t>103</a:t>
            </a:fld>
            <a:endParaRPr lang="en-GB"/>
          </a:p>
        </p:txBody>
      </p:sp>
      <p:graphicFrame>
        <p:nvGraphicFramePr>
          <p:cNvPr id="3" name="Table 5">
            <a:extLst>
              <a:ext uri="{FF2B5EF4-FFF2-40B4-BE49-F238E27FC236}">
                <a16:creationId xmlns:a16="http://schemas.microsoft.com/office/drawing/2014/main" id="{F5C144DA-8A18-41A3-884F-656DEA3F73A2}"/>
              </a:ext>
            </a:extLst>
          </p:cNvPr>
          <p:cNvGraphicFramePr>
            <a:graphicFrameLocks noGrp="1"/>
          </p:cNvGraphicFramePr>
          <p:nvPr/>
        </p:nvGraphicFramePr>
        <p:xfrm>
          <a:off x="507617" y="2120663"/>
          <a:ext cx="10757981" cy="1828800"/>
        </p:xfrm>
        <a:graphic>
          <a:graphicData uri="http://schemas.openxmlformats.org/drawingml/2006/table">
            <a:tbl>
              <a:tblPr firstRow="1" bandRow="1">
                <a:tableStyleId>{5C22544A-7EE6-4342-B048-85BDC9FD1C3A}</a:tableStyleId>
              </a:tblPr>
              <a:tblGrid>
                <a:gridCol w="7388805">
                  <a:extLst>
                    <a:ext uri="{9D8B030D-6E8A-4147-A177-3AD203B41FA5}">
                      <a16:colId xmlns:a16="http://schemas.microsoft.com/office/drawing/2014/main" val="234018291"/>
                    </a:ext>
                  </a:extLst>
                </a:gridCol>
                <a:gridCol w="1979289">
                  <a:extLst>
                    <a:ext uri="{9D8B030D-6E8A-4147-A177-3AD203B41FA5}">
                      <a16:colId xmlns:a16="http://schemas.microsoft.com/office/drawing/2014/main" val="902464443"/>
                    </a:ext>
                  </a:extLst>
                </a:gridCol>
                <a:gridCol w="1389887">
                  <a:extLst>
                    <a:ext uri="{9D8B030D-6E8A-4147-A177-3AD203B41FA5}">
                      <a16:colId xmlns:a16="http://schemas.microsoft.com/office/drawing/2014/main" val="2033532628"/>
                    </a:ext>
                  </a:extLst>
                </a:gridCol>
              </a:tblGrid>
              <a:tr h="323504">
                <a:tc>
                  <a:txBody>
                    <a:bodyPr/>
                    <a:lstStyle/>
                    <a:p>
                      <a:pPr algn="ctr"/>
                      <a:r>
                        <a:rPr lang="en-GB" dirty="0"/>
                        <a:t>Tools focusing on PFM performance in specific sectors or topics</a:t>
                      </a:r>
                    </a:p>
                  </a:txBody>
                  <a:tcPr/>
                </a:tc>
                <a:tc>
                  <a:txBody>
                    <a:bodyPr/>
                    <a:lstStyle/>
                    <a:p>
                      <a:pPr algn="ctr"/>
                      <a:r>
                        <a:rPr lang="en-GB" dirty="0"/>
                        <a:t>Custodian</a:t>
                      </a:r>
                    </a:p>
                  </a:txBody>
                  <a:tcPr/>
                </a:tc>
                <a:tc>
                  <a:txBody>
                    <a:bodyPr/>
                    <a:lstStyle/>
                    <a:p>
                      <a:pPr algn="ctr"/>
                      <a:r>
                        <a:rPr lang="en-GB" dirty="0"/>
                        <a:t>Year</a:t>
                      </a:r>
                    </a:p>
                  </a:txBody>
                  <a:tcPr/>
                </a:tc>
                <a:extLst>
                  <a:ext uri="{0D108BD9-81ED-4DB2-BD59-A6C34878D82A}">
                    <a16:rowId xmlns:a16="http://schemas.microsoft.com/office/drawing/2014/main" val="1871421562"/>
                  </a:ext>
                </a:extLst>
              </a:tr>
              <a:tr h="362442">
                <a:tc>
                  <a:txBody>
                    <a:bodyPr/>
                    <a:lstStyle/>
                    <a:p>
                      <a:r>
                        <a:rPr lang="en-GB" dirty="0">
                          <a:solidFill>
                            <a:schemeClr val="tx1">
                              <a:lumMod val="50000"/>
                            </a:schemeClr>
                          </a:solidFill>
                        </a:rPr>
                        <a:t>Gender Responsive PFM Framework (GRPFM)</a:t>
                      </a:r>
                    </a:p>
                  </a:txBody>
                  <a:tcPr/>
                </a:tc>
                <a:tc>
                  <a:txBody>
                    <a:bodyPr/>
                    <a:lstStyle/>
                    <a:p>
                      <a:pPr algn="ctr"/>
                      <a:r>
                        <a:rPr lang="en-GB" dirty="0">
                          <a:solidFill>
                            <a:schemeClr val="tx1">
                              <a:lumMod val="50000"/>
                            </a:schemeClr>
                          </a:solidFill>
                        </a:rPr>
                        <a:t>PEFA</a:t>
                      </a:r>
                    </a:p>
                  </a:txBody>
                  <a:tcPr/>
                </a:tc>
                <a:tc>
                  <a:txBody>
                    <a:bodyPr/>
                    <a:lstStyle/>
                    <a:p>
                      <a:pPr algn="ctr"/>
                      <a:r>
                        <a:rPr lang="en-GB" dirty="0">
                          <a:solidFill>
                            <a:schemeClr val="tx1">
                              <a:lumMod val="50000"/>
                            </a:schemeClr>
                          </a:solidFill>
                        </a:rPr>
                        <a:t>2019</a:t>
                      </a:r>
                    </a:p>
                  </a:txBody>
                  <a:tcPr/>
                </a:tc>
                <a:extLst>
                  <a:ext uri="{0D108BD9-81ED-4DB2-BD59-A6C34878D82A}">
                    <a16:rowId xmlns:a16="http://schemas.microsoft.com/office/drawing/2014/main" val="4073655837"/>
                  </a:ext>
                </a:extLst>
              </a:tr>
              <a:tr h="121920">
                <a:tc>
                  <a:txBody>
                    <a:bodyPr/>
                    <a:lstStyle/>
                    <a:p>
                      <a:r>
                        <a:rPr lang="en-GB" dirty="0">
                          <a:solidFill>
                            <a:schemeClr val="tx1">
                              <a:lumMod val="50000"/>
                            </a:schemeClr>
                          </a:solidFill>
                        </a:rPr>
                        <a:t>Report on Observance of Standard and Codes (ROSC)</a:t>
                      </a:r>
                    </a:p>
                  </a:txBody>
                  <a:tcPr/>
                </a:tc>
                <a:tc>
                  <a:txBody>
                    <a:bodyPr/>
                    <a:lstStyle/>
                    <a:p>
                      <a:pPr algn="ctr"/>
                      <a:r>
                        <a:rPr lang="en-GB" dirty="0">
                          <a:solidFill>
                            <a:schemeClr val="tx1">
                              <a:lumMod val="50000"/>
                            </a:schemeClr>
                          </a:solidFill>
                        </a:rPr>
                        <a:t>WB</a:t>
                      </a:r>
                    </a:p>
                  </a:txBody>
                  <a:tcPr/>
                </a:tc>
                <a:tc>
                  <a:txBody>
                    <a:bodyPr/>
                    <a:lstStyle/>
                    <a:p>
                      <a:pPr algn="ctr"/>
                      <a:r>
                        <a:rPr lang="en-GB" dirty="0">
                          <a:solidFill>
                            <a:schemeClr val="tx1">
                              <a:lumMod val="50000"/>
                            </a:schemeClr>
                          </a:solidFill>
                        </a:rPr>
                        <a:t>2001</a:t>
                      </a:r>
                    </a:p>
                  </a:txBody>
                  <a:tcPr/>
                </a:tc>
                <a:extLst>
                  <a:ext uri="{0D108BD9-81ED-4DB2-BD59-A6C34878D82A}">
                    <a16:rowId xmlns:a16="http://schemas.microsoft.com/office/drawing/2014/main" val="410390541"/>
                  </a:ext>
                </a:extLst>
              </a:tr>
              <a:tr h="243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Climate Responsive PFM Framework (CRPFM)</a:t>
                      </a:r>
                    </a:p>
                  </a:txBody>
                  <a:tcPr/>
                </a:tc>
                <a:tc>
                  <a:txBody>
                    <a:bodyPr/>
                    <a:lstStyle/>
                    <a:p>
                      <a:pPr algn="ctr"/>
                      <a:r>
                        <a:rPr lang="en-GB" dirty="0">
                          <a:solidFill>
                            <a:schemeClr val="tx1">
                              <a:lumMod val="50000"/>
                            </a:schemeClr>
                          </a:solidFill>
                        </a:rPr>
                        <a:t>PEFA</a:t>
                      </a:r>
                    </a:p>
                  </a:txBody>
                  <a:tcPr/>
                </a:tc>
                <a:tc>
                  <a:txBody>
                    <a:bodyPr/>
                    <a:lstStyle/>
                    <a:p>
                      <a:pPr algn="ctr"/>
                      <a:r>
                        <a:rPr lang="en-GB" dirty="0">
                          <a:solidFill>
                            <a:schemeClr val="tx1">
                              <a:lumMod val="50000"/>
                            </a:schemeClr>
                          </a:solidFill>
                        </a:rPr>
                        <a:t>2020</a:t>
                      </a:r>
                    </a:p>
                  </a:txBody>
                  <a:tcPr/>
                </a:tc>
                <a:extLst>
                  <a:ext uri="{0D108BD9-81ED-4DB2-BD59-A6C34878D82A}">
                    <a16:rowId xmlns:a16="http://schemas.microsoft.com/office/drawing/2014/main" val="4197388267"/>
                  </a:ext>
                </a:extLst>
              </a:tr>
              <a:tr h="121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Climate PIMA (C-PIMA)</a:t>
                      </a:r>
                    </a:p>
                  </a:txBody>
                  <a:tcPr/>
                </a:tc>
                <a:tc>
                  <a:txBody>
                    <a:bodyPr/>
                    <a:lstStyle/>
                    <a:p>
                      <a:pPr algn="ctr"/>
                      <a:r>
                        <a:rPr lang="en-GB" dirty="0">
                          <a:solidFill>
                            <a:schemeClr val="tx1">
                              <a:lumMod val="50000"/>
                            </a:schemeClr>
                          </a:solidFill>
                        </a:rPr>
                        <a:t>IMF</a:t>
                      </a:r>
                    </a:p>
                  </a:txBody>
                  <a:tcPr/>
                </a:tc>
                <a:tc>
                  <a:txBody>
                    <a:bodyPr/>
                    <a:lstStyle/>
                    <a:p>
                      <a:pPr algn="ctr"/>
                      <a:r>
                        <a:rPr lang="en-GB" dirty="0">
                          <a:solidFill>
                            <a:schemeClr val="tx1">
                              <a:lumMod val="50000"/>
                            </a:schemeClr>
                          </a:solidFill>
                        </a:rPr>
                        <a:t>2021</a:t>
                      </a:r>
                    </a:p>
                  </a:txBody>
                  <a:tcPr/>
                </a:tc>
                <a:extLst>
                  <a:ext uri="{0D108BD9-81ED-4DB2-BD59-A6C34878D82A}">
                    <a16:rowId xmlns:a16="http://schemas.microsoft.com/office/drawing/2014/main" val="2557675196"/>
                  </a:ext>
                </a:extLst>
              </a:tr>
            </a:tbl>
          </a:graphicData>
        </a:graphic>
      </p:graphicFrame>
      <p:pic>
        <p:nvPicPr>
          <p:cNvPr id="1026" name="Picture 2" descr="Tools by groups according years">
            <a:extLst>
              <a:ext uri="{FF2B5EF4-FFF2-40B4-BE49-F238E27FC236}">
                <a16:creationId xmlns:a16="http://schemas.microsoft.com/office/drawing/2014/main" id="{58E5C2F5-AE24-49E8-847E-E3B6807149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840" y="4067137"/>
            <a:ext cx="6461569" cy="26980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CD727EC-A33A-4D50-B556-E4D9EC82DC4A}"/>
              </a:ext>
            </a:extLst>
          </p:cNvPr>
          <p:cNvSpPr txBox="1"/>
          <p:nvPr/>
        </p:nvSpPr>
        <p:spPr>
          <a:xfrm>
            <a:off x="507617" y="5006577"/>
            <a:ext cx="2683002" cy="677108"/>
          </a:xfrm>
          <a:prstGeom prst="rect">
            <a:avLst/>
          </a:prstGeom>
          <a:noFill/>
        </p:spPr>
        <p:txBody>
          <a:bodyPr wrap="square">
            <a:spAutoFit/>
          </a:bodyPr>
          <a:lstStyle/>
          <a:p>
            <a:r>
              <a:rPr lang="en-GB" sz="1900" dirty="0">
                <a:solidFill>
                  <a:srgbClr val="FF0000"/>
                </a:solidFill>
              </a:rPr>
              <a:t>After 2017, most new tools were in group D</a:t>
            </a:r>
          </a:p>
        </p:txBody>
      </p:sp>
    </p:spTree>
    <p:extLst>
      <p:ext uri="{BB962C8B-B14F-4D97-AF65-F5344CB8AC3E}">
        <p14:creationId xmlns:p14="http://schemas.microsoft.com/office/powerpoint/2010/main" val="4135426518"/>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92479" y="1417321"/>
            <a:ext cx="10905699" cy="4957820"/>
          </a:xfrm>
        </p:spPr>
        <p:txBody>
          <a:bodyPr>
            <a:normAutofit fontScale="85000" lnSpcReduction="20000"/>
          </a:bodyPr>
          <a:lstStyle/>
          <a:p>
            <a:pPr marL="0" indent="0">
              <a:lnSpc>
                <a:spcPct val="90000"/>
              </a:lnSpc>
              <a:spcAft>
                <a:spcPts val="1200"/>
              </a:spcAft>
              <a:buNone/>
              <a:defRPr/>
            </a:pPr>
            <a:r>
              <a:rPr lang="en-US" altLang="en-US" sz="2800" dirty="0">
                <a:solidFill>
                  <a:srgbClr val="004494"/>
                </a:solidFill>
              </a:rPr>
              <a:t>OECD Methodology for Assessing Procurement Systems (</a:t>
            </a:r>
            <a:r>
              <a:rPr lang="en-US" altLang="en-US" sz="2800" dirty="0">
                <a:solidFill>
                  <a:srgbClr val="FF0000"/>
                </a:solidFill>
              </a:rPr>
              <a:t>MAPS</a:t>
            </a:r>
            <a:r>
              <a:rPr lang="en-US" altLang="en-US" sz="2800" dirty="0">
                <a:solidFill>
                  <a:srgbClr val="004494"/>
                </a:solidFill>
              </a:rPr>
              <a:t>)</a:t>
            </a:r>
          </a:p>
          <a:p>
            <a:pPr marL="0" indent="0">
              <a:lnSpc>
                <a:spcPct val="90000"/>
              </a:lnSpc>
              <a:spcAft>
                <a:spcPts val="1200"/>
              </a:spcAft>
              <a:buNone/>
              <a:defRPr/>
            </a:pPr>
            <a:endParaRPr lang="en-GB" altLang="en-US" sz="800" dirty="0">
              <a:solidFill>
                <a:srgbClr val="FF0000"/>
              </a:solidFill>
            </a:endParaRPr>
          </a:p>
          <a:p>
            <a:pPr marL="0" indent="0">
              <a:lnSpc>
                <a:spcPct val="90000"/>
              </a:lnSpc>
              <a:spcBef>
                <a:spcPts val="600"/>
              </a:spcBef>
              <a:spcAft>
                <a:spcPts val="1200"/>
              </a:spcAft>
              <a:buNone/>
              <a:defRPr/>
            </a:pPr>
            <a:r>
              <a:rPr lang="en-GB" altLang="en-US" sz="3000" dirty="0">
                <a:solidFill>
                  <a:srgbClr val="FF0000"/>
                </a:solidFill>
              </a:rPr>
              <a:t>How does the procurement system work?</a:t>
            </a:r>
          </a:p>
          <a:p>
            <a:pPr marL="457200" lvl="1" indent="0">
              <a:spcBef>
                <a:spcPts val="600"/>
              </a:spcBef>
              <a:spcAft>
                <a:spcPts val="1200"/>
              </a:spcAft>
              <a:buNone/>
            </a:pPr>
            <a:r>
              <a:rPr lang="en-GB" altLang="en-US" sz="2200" b="1" dirty="0"/>
              <a:t>Reason</a:t>
            </a:r>
            <a:r>
              <a:rPr lang="en-GB" altLang="en-US" sz="2200" dirty="0"/>
              <a:t>:</a:t>
            </a:r>
            <a:endParaRPr lang="en-GB" altLang="en-US" sz="1900" dirty="0"/>
          </a:p>
          <a:p>
            <a:pPr lvl="2">
              <a:spcBef>
                <a:spcPts val="600"/>
              </a:spcBef>
              <a:spcAft>
                <a:spcPts val="1200"/>
              </a:spcAft>
              <a:buClr>
                <a:srgbClr val="002060"/>
              </a:buClr>
            </a:pPr>
            <a:r>
              <a:rPr lang="en-GB" altLang="en-US" sz="2200" dirty="0"/>
              <a:t>Need for a detailed procurement tool and consistent approach</a:t>
            </a:r>
          </a:p>
          <a:p>
            <a:pPr marL="457200" lvl="1" indent="0">
              <a:spcBef>
                <a:spcPts val="600"/>
              </a:spcBef>
              <a:spcAft>
                <a:spcPts val="1200"/>
              </a:spcAft>
              <a:buNone/>
            </a:pPr>
            <a:r>
              <a:rPr lang="en-GB" altLang="en-US" sz="2200" b="1" dirty="0"/>
              <a:t>Introduced</a:t>
            </a:r>
            <a:r>
              <a:rPr lang="en-GB" altLang="en-US" sz="2200" dirty="0"/>
              <a:t> in </a:t>
            </a:r>
            <a:r>
              <a:rPr lang="en-GB" altLang="en-US" sz="2200" dirty="0">
                <a:solidFill>
                  <a:srgbClr val="FF0000"/>
                </a:solidFill>
              </a:rPr>
              <a:t>2004</a:t>
            </a:r>
            <a:r>
              <a:rPr lang="en-GB" altLang="en-US" sz="2200" dirty="0"/>
              <a:t> following the PEFA approach, relaunched in 2018</a:t>
            </a:r>
          </a:p>
          <a:p>
            <a:pPr lvl="2">
              <a:spcBef>
                <a:spcPts val="0"/>
              </a:spcBef>
              <a:spcAft>
                <a:spcPts val="600"/>
              </a:spcAft>
              <a:buClr>
                <a:srgbClr val="002060"/>
              </a:buClr>
            </a:pPr>
            <a:r>
              <a:rPr lang="en-GB" altLang="en-US" sz="2200" dirty="0"/>
              <a:t>12 indicators, 54 sub-indicators</a:t>
            </a:r>
          </a:p>
          <a:p>
            <a:pPr lvl="2">
              <a:spcBef>
                <a:spcPts val="0"/>
              </a:spcBef>
              <a:spcAft>
                <a:spcPts val="600"/>
              </a:spcAft>
              <a:buClr>
                <a:srgbClr val="002060"/>
              </a:buClr>
            </a:pPr>
            <a:r>
              <a:rPr lang="en-GB" altLang="en-US" sz="2200" dirty="0"/>
              <a:t>Base Line Indicators (BLIs)</a:t>
            </a:r>
          </a:p>
          <a:p>
            <a:pPr lvl="2">
              <a:spcBef>
                <a:spcPts val="0"/>
              </a:spcBef>
              <a:spcAft>
                <a:spcPts val="600"/>
              </a:spcAft>
              <a:buClr>
                <a:srgbClr val="002060"/>
              </a:buClr>
            </a:pPr>
            <a:r>
              <a:rPr lang="en-GB" altLang="en-US" sz="2200" dirty="0"/>
              <a:t>Compliance/Performance Indicators (CPIs)</a:t>
            </a:r>
          </a:p>
          <a:p>
            <a:pPr lvl="2">
              <a:spcBef>
                <a:spcPts val="0"/>
              </a:spcBef>
              <a:spcAft>
                <a:spcPts val="600"/>
              </a:spcAft>
              <a:buClr>
                <a:srgbClr val="002060"/>
              </a:buClr>
            </a:pPr>
            <a:endParaRPr lang="en-GB" altLang="en-US" sz="2200" b="1" dirty="0"/>
          </a:p>
          <a:p>
            <a:pPr lvl="1">
              <a:lnSpc>
                <a:spcPct val="120000"/>
              </a:lnSpc>
              <a:spcBef>
                <a:spcPts val="600"/>
              </a:spcBef>
              <a:spcAft>
                <a:spcPts val="0"/>
              </a:spcAft>
              <a:buFont typeface="Wingdings" panose="05000000000000000000" pitchFamily="2" charset="2"/>
              <a:buChar char="q"/>
            </a:pPr>
            <a:r>
              <a:rPr lang="en-GB" altLang="en-US" sz="2200" i="1" dirty="0">
                <a:solidFill>
                  <a:srgbClr val="004494"/>
                </a:solidFill>
              </a:rPr>
              <a:t>Enables tracking progress over time</a:t>
            </a:r>
          </a:p>
          <a:p>
            <a:pPr lvl="1">
              <a:lnSpc>
                <a:spcPct val="120000"/>
              </a:lnSpc>
              <a:spcBef>
                <a:spcPts val="600"/>
              </a:spcBef>
              <a:spcAft>
                <a:spcPts val="0"/>
              </a:spcAft>
              <a:buFont typeface="Wingdings" panose="05000000000000000000" pitchFamily="2" charset="2"/>
              <a:buChar char="q"/>
            </a:pPr>
            <a:r>
              <a:rPr lang="en-GB" altLang="en-US" sz="2200" i="1" dirty="0">
                <a:solidFill>
                  <a:srgbClr val="004494"/>
                </a:solidFill>
              </a:rPr>
              <a:t>Does not include recommendations for reforms, but based on the MAPS report countries can formulate a capacity development plan to improve its procurement system</a:t>
            </a:r>
          </a:p>
          <a:p>
            <a:pPr marL="457200" lvl="1" indent="0">
              <a:spcBef>
                <a:spcPts val="600"/>
              </a:spcBef>
              <a:spcAft>
                <a:spcPts val="1200"/>
              </a:spcAft>
              <a:buNone/>
            </a:pPr>
            <a:endParaRPr lang="en-GB" altLang="en-US" sz="3000" i="1" dirty="0">
              <a:solidFill>
                <a:srgbClr val="004494"/>
              </a:solidFill>
            </a:endParaRPr>
          </a:p>
          <a:p>
            <a:pPr marL="381000" indent="-285750">
              <a:lnSpc>
                <a:spcPct val="90000"/>
              </a:lnSpc>
              <a:spcAft>
                <a:spcPts val="1200"/>
              </a:spcAft>
              <a:buClr>
                <a:srgbClr val="0F5494"/>
              </a:buClr>
              <a:defRPr/>
            </a:pPr>
            <a:endParaRPr lang="en-GB" sz="1400" dirty="0"/>
          </a:p>
          <a:p>
            <a:pPr marL="381000" indent="-285750">
              <a:lnSpc>
                <a:spcPct val="90000"/>
              </a:lnSpc>
              <a:spcAft>
                <a:spcPts val="1200"/>
              </a:spcAft>
              <a:buClr>
                <a:srgbClr val="0F5494"/>
              </a:buClr>
              <a:defRPr/>
            </a:pPr>
            <a:endParaRPr lang="el-GR" sz="1400" dirty="0"/>
          </a:p>
        </p:txBody>
      </p:sp>
      <p:sp>
        <p:nvSpPr>
          <p:cNvPr id="2" name="Slide Number Placeholder 1" hidden="1"/>
          <p:cNvSpPr>
            <a:spLocks noGrp="1"/>
          </p:cNvSpPr>
          <p:nvPr>
            <p:ph type="sldNum" sz="quarter" idx="12"/>
          </p:nvPr>
        </p:nvSpPr>
        <p:spPr/>
        <p:txBody>
          <a:bodyPr/>
          <a:lstStyle/>
          <a:p>
            <a:pPr>
              <a:spcAft>
                <a:spcPts val="600"/>
              </a:spcAft>
              <a:defRPr/>
            </a:pPr>
            <a:fld id="{F28233C3-41AF-47F5-B605-8DE1C184AED9}" type="slidenum">
              <a:rPr lang="en-GB" smtClean="0"/>
              <a:pPr>
                <a:spcAft>
                  <a:spcPts val="600"/>
                </a:spcAft>
                <a:defRPr/>
              </a:pPr>
              <a:t>104</a:t>
            </a:fld>
            <a:endParaRPr lang="en-GB"/>
          </a:p>
        </p:txBody>
      </p:sp>
      <p:sp>
        <p:nvSpPr>
          <p:cNvPr id="3" name="Titre 1"/>
          <p:cNvSpPr>
            <a:spLocks noGrp="1"/>
          </p:cNvSpPr>
          <p:nvPr>
            <p:ph type="title"/>
          </p:nvPr>
        </p:nvSpPr>
        <p:spPr>
          <a:xfrm>
            <a:off x="987528" y="269500"/>
            <a:ext cx="10515600" cy="782357"/>
          </a:xfrm>
        </p:spPr>
        <p:txBody>
          <a:bodyPr anchor="b">
            <a:normAutofit/>
          </a:bodyPr>
          <a:lstStyle/>
          <a:p>
            <a:r>
              <a:rPr lang="en-GB" altLang="en-US" dirty="0"/>
              <a:t>PFM diagnostic tools</a:t>
            </a:r>
          </a:p>
        </p:txBody>
      </p:sp>
      <p:sp>
        <p:nvSpPr>
          <p:cNvPr id="5" name="Slide Number Placeholder 3">
            <a:extLst>
              <a:ext uri="{FF2B5EF4-FFF2-40B4-BE49-F238E27FC236}">
                <a16:creationId xmlns:a16="http://schemas.microsoft.com/office/drawing/2014/main" id="{B75AADE7-F792-4970-9918-743053056A8B}"/>
              </a:ext>
            </a:extLst>
          </p:cNvPr>
          <p:cNvSpPr txBox="1">
            <a:spLocks/>
          </p:cNvSpPr>
          <p:nvPr/>
        </p:nvSpPr>
        <p:spPr>
          <a:xfrm>
            <a:off x="990600" y="629511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104</a:t>
            </a:fld>
            <a:endParaRPr lang="en-GB"/>
          </a:p>
        </p:txBody>
      </p:sp>
    </p:spTree>
    <p:extLst>
      <p:ext uri="{BB962C8B-B14F-4D97-AF65-F5344CB8AC3E}">
        <p14:creationId xmlns:p14="http://schemas.microsoft.com/office/powerpoint/2010/main" val="370296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2"/>
          <p:cNvPicPr>
            <a:picLocks noGrp="1" noChangeAspect="1" noChangeArrowheads="1"/>
          </p:cNvPicPr>
          <p:nvPr>
            <p:ph idx="1"/>
          </p:nvPr>
        </p:nvPicPr>
        <p:blipFill>
          <a:blip r:embed="rId4" cstate="print"/>
          <a:srcRect/>
          <a:stretch>
            <a:fillRect/>
          </a:stretch>
        </p:blipFill>
        <p:spPr>
          <a:xfrm>
            <a:off x="6882185" y="2706376"/>
            <a:ext cx="4846554" cy="3020054"/>
          </a:xfrm>
          <a:noFill/>
        </p:spPr>
      </p:pic>
      <p:sp>
        <p:nvSpPr>
          <p:cNvPr id="7" name="titeltekst"/>
          <p:cNvSpPr>
            <a:spLocks noGrp="1" noChangeArrowheads="1"/>
          </p:cNvSpPr>
          <p:nvPr>
            <p:ph type="title"/>
            <p:custDataLst>
              <p:tags r:id="rId1"/>
            </p:custDataLst>
          </p:nvPr>
        </p:nvSpPr>
        <p:spPr>
          <a:xfrm>
            <a:off x="934941" y="1265217"/>
            <a:ext cx="10322118" cy="658802"/>
          </a:xfrm>
        </p:spPr>
        <p:txBody>
          <a:bodyPr/>
          <a:lstStyle/>
          <a:p>
            <a:pPr>
              <a:spcBef>
                <a:spcPts val="600"/>
              </a:spcBef>
              <a:spcAft>
                <a:spcPts val="600"/>
              </a:spcAft>
            </a:pPr>
            <a:r>
              <a:rPr lang="en-GB" altLang="en-US" sz="2600" dirty="0"/>
              <a:t>OECD Methodology for Assessing Procurement Systems (</a:t>
            </a:r>
            <a:r>
              <a:rPr lang="en-GB" altLang="en-US" sz="2600" dirty="0">
                <a:solidFill>
                  <a:srgbClr val="FF0000"/>
                </a:solidFill>
              </a:rPr>
              <a:t>MAPS</a:t>
            </a:r>
            <a:r>
              <a:rPr lang="en-GB" altLang="en-US" sz="2600" dirty="0"/>
              <a:t>)</a:t>
            </a:r>
          </a:p>
        </p:txBody>
      </p:sp>
      <p:sp>
        <p:nvSpPr>
          <p:cNvPr id="6" name="Titre 1">
            <a:extLst>
              <a:ext uri="{FF2B5EF4-FFF2-40B4-BE49-F238E27FC236}">
                <a16:creationId xmlns:a16="http://schemas.microsoft.com/office/drawing/2014/main" id="{B6B1FA5D-8079-470E-97C5-8D2AD2CA8570}"/>
              </a:ext>
            </a:extLst>
          </p:cNvPr>
          <p:cNvSpPr txBox="1">
            <a:spLocks/>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altLang="en-US"/>
              <a:t>PFM diagnostic tools</a:t>
            </a:r>
            <a:endParaRPr lang="en-GB" altLang="en-US" dirty="0"/>
          </a:p>
        </p:txBody>
      </p:sp>
      <p:sp>
        <p:nvSpPr>
          <p:cNvPr id="2" name="Slide Number Placeholder 1">
            <a:extLst>
              <a:ext uri="{FF2B5EF4-FFF2-40B4-BE49-F238E27FC236}">
                <a16:creationId xmlns:a16="http://schemas.microsoft.com/office/drawing/2014/main" id="{988B8143-C8DC-49B0-8936-DEF44D795335}"/>
              </a:ext>
            </a:extLst>
          </p:cNvPr>
          <p:cNvSpPr>
            <a:spLocks noGrp="1"/>
          </p:cNvSpPr>
          <p:nvPr>
            <p:ph type="sldNum" sz="quarter" idx="12"/>
          </p:nvPr>
        </p:nvSpPr>
        <p:spPr/>
        <p:txBody>
          <a:bodyPr/>
          <a:lstStyle/>
          <a:p>
            <a:fld id="{F46C79FD-C571-418B-AB0F-5EE936C85276}" type="slidenum">
              <a:rPr lang="en-GB" smtClean="0"/>
              <a:t>105</a:t>
            </a:fld>
            <a:endParaRPr lang="en-GB"/>
          </a:p>
        </p:txBody>
      </p:sp>
      <p:pic>
        <p:nvPicPr>
          <p:cNvPr id="3" name="Picture 2">
            <a:extLst>
              <a:ext uri="{FF2B5EF4-FFF2-40B4-BE49-F238E27FC236}">
                <a16:creationId xmlns:a16="http://schemas.microsoft.com/office/drawing/2014/main" id="{7DFFA71F-8379-40C0-8143-F37D3E5BAA37}"/>
              </a:ext>
            </a:extLst>
          </p:cNvPr>
          <p:cNvPicPr>
            <a:picLocks noChangeAspect="1"/>
          </p:cNvPicPr>
          <p:nvPr/>
        </p:nvPicPr>
        <p:blipFill>
          <a:blip r:embed="rId5"/>
          <a:stretch>
            <a:fillRect/>
          </a:stretch>
        </p:blipFill>
        <p:spPr>
          <a:xfrm>
            <a:off x="883919" y="2015594"/>
            <a:ext cx="4916925" cy="4750965"/>
          </a:xfrm>
          <a:prstGeom prst="rect">
            <a:avLst/>
          </a:prstGeom>
        </p:spPr>
      </p:pic>
    </p:spTree>
    <p:extLst>
      <p:ext uri="{BB962C8B-B14F-4D97-AF65-F5344CB8AC3E}">
        <p14:creationId xmlns:p14="http://schemas.microsoft.com/office/powerpoint/2010/main" val="39953337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70722" y="1959984"/>
            <a:ext cx="10905699" cy="4611406"/>
          </a:xfrm>
        </p:spPr>
        <p:txBody>
          <a:bodyPr>
            <a:normAutofit fontScale="70000" lnSpcReduction="20000"/>
          </a:bodyPr>
          <a:lstStyle/>
          <a:p>
            <a:pPr>
              <a:lnSpc>
                <a:spcPct val="90000"/>
              </a:lnSpc>
              <a:spcBef>
                <a:spcPts val="600"/>
              </a:spcBef>
              <a:spcAft>
                <a:spcPts val="1200"/>
              </a:spcAft>
              <a:buNone/>
              <a:defRPr/>
            </a:pPr>
            <a:r>
              <a:rPr lang="en-GB" sz="3300" dirty="0">
                <a:solidFill>
                  <a:srgbClr val="FF0000"/>
                </a:solidFill>
              </a:rPr>
              <a:t>How is public debt managed? </a:t>
            </a:r>
          </a:p>
          <a:p>
            <a:pPr marL="673200" lvl="1" indent="-216000">
              <a:lnSpc>
                <a:spcPct val="120000"/>
              </a:lnSpc>
              <a:spcBef>
                <a:spcPts val="600"/>
              </a:spcBef>
              <a:spcAft>
                <a:spcPts val="600"/>
              </a:spcAft>
              <a:buClr>
                <a:schemeClr val="accent6"/>
              </a:buClr>
              <a:buNone/>
              <a:defRPr/>
            </a:pPr>
            <a:r>
              <a:rPr lang="en-GB" sz="2900" b="1" dirty="0"/>
              <a:t>Reason</a:t>
            </a:r>
            <a:r>
              <a:rPr lang="en-GB" sz="2900" dirty="0"/>
              <a:t>:</a:t>
            </a:r>
          </a:p>
          <a:p>
            <a:pPr marL="820738" lvl="2" indent="-269875">
              <a:lnSpc>
                <a:spcPct val="120000"/>
              </a:lnSpc>
              <a:spcBef>
                <a:spcPts val="600"/>
              </a:spcBef>
              <a:spcAft>
                <a:spcPts val="0"/>
              </a:spcAft>
              <a:buClr>
                <a:srgbClr val="002060"/>
              </a:buClr>
              <a:defRPr/>
            </a:pPr>
            <a:r>
              <a:rPr lang="en-GB" sz="2900" dirty="0"/>
              <a:t>Limited coverage of debt management in PEFA and other tools</a:t>
            </a:r>
          </a:p>
          <a:p>
            <a:pPr marL="820738" lvl="2" indent="-269875">
              <a:lnSpc>
                <a:spcPct val="120000"/>
              </a:lnSpc>
              <a:spcBef>
                <a:spcPts val="600"/>
              </a:spcBef>
              <a:spcAft>
                <a:spcPts val="0"/>
              </a:spcAft>
              <a:buClr>
                <a:srgbClr val="002060"/>
              </a:buClr>
              <a:defRPr/>
            </a:pPr>
            <a:r>
              <a:rPr lang="en-GB" sz="2900" dirty="0"/>
              <a:t>No insight into underlying causes of weak performance</a:t>
            </a:r>
          </a:p>
          <a:p>
            <a:pPr marL="457200" lvl="1" indent="0">
              <a:lnSpc>
                <a:spcPct val="120000"/>
              </a:lnSpc>
              <a:spcBef>
                <a:spcPts val="600"/>
              </a:spcBef>
              <a:spcAft>
                <a:spcPts val="1200"/>
              </a:spcAft>
              <a:buClr>
                <a:schemeClr val="accent6"/>
              </a:buClr>
              <a:buNone/>
              <a:defRPr/>
            </a:pPr>
            <a:endParaRPr lang="en-GB" sz="1400" dirty="0"/>
          </a:p>
          <a:p>
            <a:pPr marL="457200" lvl="1" indent="0">
              <a:lnSpc>
                <a:spcPct val="120000"/>
              </a:lnSpc>
              <a:spcBef>
                <a:spcPts val="600"/>
              </a:spcBef>
              <a:spcAft>
                <a:spcPts val="600"/>
              </a:spcAft>
              <a:buClr>
                <a:schemeClr val="accent6"/>
              </a:buClr>
              <a:buNone/>
              <a:defRPr/>
            </a:pPr>
            <a:r>
              <a:rPr lang="en-GB" sz="2900" dirty="0"/>
              <a:t>Methodology launched by World Bank in </a:t>
            </a:r>
            <a:r>
              <a:rPr lang="en-GB" sz="2900" dirty="0">
                <a:solidFill>
                  <a:srgbClr val="FF0000"/>
                </a:solidFill>
              </a:rPr>
              <a:t>2007</a:t>
            </a:r>
            <a:r>
              <a:rPr lang="en-GB" sz="2900" dirty="0"/>
              <a:t> (</a:t>
            </a:r>
            <a:r>
              <a:rPr lang="en-GB" sz="2500" dirty="0"/>
              <a:t>revision in 2015)</a:t>
            </a:r>
          </a:p>
          <a:p>
            <a:pPr marL="820738" lvl="2" indent="-269875">
              <a:lnSpc>
                <a:spcPct val="120000"/>
              </a:lnSpc>
              <a:spcBef>
                <a:spcPts val="600"/>
              </a:spcBef>
              <a:spcAft>
                <a:spcPts val="0"/>
              </a:spcAft>
              <a:buClr>
                <a:srgbClr val="002060"/>
              </a:buClr>
              <a:buFontTx/>
              <a:buChar char="•"/>
              <a:defRPr/>
            </a:pPr>
            <a:r>
              <a:rPr lang="en-GB" sz="2900" dirty="0" err="1"/>
              <a:t>DeMPA</a:t>
            </a:r>
            <a:r>
              <a:rPr lang="en-GB" sz="2900" dirty="0"/>
              <a:t> modelled on PEFA</a:t>
            </a:r>
          </a:p>
          <a:p>
            <a:pPr marL="820738" lvl="2" indent="-269875">
              <a:lnSpc>
                <a:spcPct val="120000"/>
              </a:lnSpc>
              <a:spcBef>
                <a:spcPts val="600"/>
              </a:spcBef>
              <a:spcAft>
                <a:spcPts val="0"/>
              </a:spcAft>
              <a:buClr>
                <a:srgbClr val="002060"/>
              </a:buClr>
              <a:buFontTx/>
              <a:buChar char="•"/>
              <a:defRPr/>
            </a:pPr>
            <a:r>
              <a:rPr lang="en-GB" sz="2900" dirty="0"/>
              <a:t>5 pillars, 15 indicators, 35 dimensions</a:t>
            </a:r>
          </a:p>
          <a:p>
            <a:pPr marL="820738" lvl="2" indent="-269875">
              <a:lnSpc>
                <a:spcPct val="120000"/>
              </a:lnSpc>
              <a:spcBef>
                <a:spcPts val="600"/>
              </a:spcBef>
              <a:spcAft>
                <a:spcPts val="0"/>
              </a:spcAft>
              <a:buClr>
                <a:srgbClr val="002060"/>
              </a:buClr>
              <a:buFontTx/>
              <a:buChar char="•"/>
              <a:defRPr/>
            </a:pPr>
            <a:endParaRPr lang="en-GB" sz="2900" b="1" dirty="0"/>
          </a:p>
          <a:p>
            <a:pPr lvl="1">
              <a:lnSpc>
                <a:spcPct val="120000"/>
              </a:lnSpc>
              <a:spcBef>
                <a:spcPts val="600"/>
              </a:spcBef>
              <a:spcAft>
                <a:spcPts val="0"/>
              </a:spcAft>
              <a:buFont typeface="Wingdings" panose="05000000000000000000" pitchFamily="2" charset="2"/>
              <a:buChar char="q"/>
              <a:defRPr/>
            </a:pPr>
            <a:r>
              <a:rPr lang="en-GB" altLang="en-US" sz="2700" i="1" dirty="0">
                <a:solidFill>
                  <a:srgbClr val="004494"/>
                </a:solidFill>
              </a:rPr>
              <a:t>Enables tracking progress over time</a:t>
            </a:r>
          </a:p>
          <a:p>
            <a:pPr lvl="1">
              <a:lnSpc>
                <a:spcPct val="120000"/>
              </a:lnSpc>
              <a:spcBef>
                <a:spcPts val="600"/>
              </a:spcBef>
              <a:spcAft>
                <a:spcPts val="0"/>
              </a:spcAft>
              <a:buFont typeface="Wingdings" panose="05000000000000000000" pitchFamily="2" charset="2"/>
              <a:buChar char="q"/>
              <a:defRPr/>
            </a:pPr>
            <a:r>
              <a:rPr lang="en-GB" altLang="en-US" sz="2700" i="1" dirty="0">
                <a:solidFill>
                  <a:srgbClr val="004494"/>
                </a:solidFill>
              </a:rPr>
              <a:t>Does </a:t>
            </a:r>
            <a:r>
              <a:rPr lang="en-GB" altLang="en-US" sz="2700" b="1" i="1" dirty="0">
                <a:solidFill>
                  <a:srgbClr val="004494"/>
                </a:solidFill>
              </a:rPr>
              <a:t>not</a:t>
            </a:r>
            <a:r>
              <a:rPr lang="en-GB" altLang="en-US" sz="2700" i="1" dirty="0">
                <a:solidFill>
                  <a:srgbClr val="004494"/>
                </a:solidFill>
              </a:rPr>
              <a:t> include recommendations for reforms or action plans</a:t>
            </a:r>
          </a:p>
          <a:p>
            <a:pPr marL="381000" indent="-285750">
              <a:lnSpc>
                <a:spcPct val="90000"/>
              </a:lnSpc>
              <a:spcBef>
                <a:spcPts val="600"/>
              </a:spcBef>
              <a:spcAft>
                <a:spcPts val="1200"/>
              </a:spcAft>
              <a:buClr>
                <a:srgbClr val="0F5494"/>
              </a:buClr>
              <a:defRPr/>
            </a:pPr>
            <a:endParaRPr lang="en-GB" sz="2000" dirty="0"/>
          </a:p>
          <a:p>
            <a:pPr marL="381000" indent="-285750">
              <a:lnSpc>
                <a:spcPct val="90000"/>
              </a:lnSpc>
              <a:spcAft>
                <a:spcPts val="1200"/>
              </a:spcAft>
              <a:buClr>
                <a:srgbClr val="0F5494"/>
              </a:buClr>
              <a:defRPr/>
            </a:pPr>
            <a:endParaRPr lang="el-GR" sz="1400" dirty="0"/>
          </a:p>
        </p:txBody>
      </p:sp>
      <p:sp>
        <p:nvSpPr>
          <p:cNvPr id="2" name="Slide Number Placeholder 1" hidden="1"/>
          <p:cNvSpPr>
            <a:spLocks noGrp="1"/>
          </p:cNvSpPr>
          <p:nvPr>
            <p:ph type="sldNum" sz="quarter" idx="12"/>
          </p:nvPr>
        </p:nvSpPr>
        <p:spPr/>
        <p:txBody>
          <a:bodyPr/>
          <a:lstStyle/>
          <a:p>
            <a:pPr>
              <a:spcAft>
                <a:spcPts val="600"/>
              </a:spcAft>
              <a:defRPr/>
            </a:pPr>
            <a:fld id="{F28233C3-41AF-47F5-B605-8DE1C184AED9}" type="slidenum">
              <a:rPr lang="en-GB" smtClean="0"/>
              <a:pPr>
                <a:spcAft>
                  <a:spcPts val="600"/>
                </a:spcAft>
                <a:defRPr/>
              </a:pPr>
              <a:t>106</a:t>
            </a:fld>
            <a:endParaRPr lang="en-GB"/>
          </a:p>
        </p:txBody>
      </p:sp>
      <p:sp>
        <p:nvSpPr>
          <p:cNvPr id="3" name="Titre 1"/>
          <p:cNvSpPr>
            <a:spLocks noGrp="1"/>
          </p:cNvSpPr>
          <p:nvPr>
            <p:ph type="title"/>
          </p:nvPr>
        </p:nvSpPr>
        <p:spPr>
          <a:xfrm>
            <a:off x="990600" y="373132"/>
            <a:ext cx="10515600" cy="782357"/>
          </a:xfrm>
        </p:spPr>
        <p:txBody>
          <a:bodyPr anchor="b">
            <a:normAutofit/>
          </a:bodyPr>
          <a:lstStyle/>
          <a:p>
            <a:r>
              <a:rPr lang="en-GB" altLang="en-US" dirty="0"/>
              <a:t>PFM diagnostic tools</a:t>
            </a:r>
          </a:p>
        </p:txBody>
      </p:sp>
      <p:sp>
        <p:nvSpPr>
          <p:cNvPr id="7" name="TextBox 6">
            <a:extLst>
              <a:ext uri="{FF2B5EF4-FFF2-40B4-BE49-F238E27FC236}">
                <a16:creationId xmlns:a16="http://schemas.microsoft.com/office/drawing/2014/main" id="{4A2A44BF-88C1-442E-82E2-453B039C8899}"/>
              </a:ext>
            </a:extLst>
          </p:cNvPr>
          <p:cNvSpPr txBox="1"/>
          <p:nvPr/>
        </p:nvSpPr>
        <p:spPr>
          <a:xfrm>
            <a:off x="970722" y="1336946"/>
            <a:ext cx="9007668" cy="452432"/>
          </a:xfrm>
          <a:prstGeom prst="rect">
            <a:avLst/>
          </a:prstGeom>
          <a:noFill/>
        </p:spPr>
        <p:txBody>
          <a:bodyPr wrap="square">
            <a:spAutoFit/>
          </a:bodyPr>
          <a:lstStyle/>
          <a:p>
            <a:pPr marL="0" indent="0">
              <a:lnSpc>
                <a:spcPct val="90000"/>
              </a:lnSpc>
              <a:spcAft>
                <a:spcPts val="1200"/>
              </a:spcAft>
              <a:buNone/>
              <a:defRPr/>
            </a:pPr>
            <a:r>
              <a:rPr lang="en-US" altLang="en-US" sz="2400" dirty="0">
                <a:solidFill>
                  <a:srgbClr val="004494"/>
                </a:solidFill>
              </a:rPr>
              <a:t>Debt </a:t>
            </a:r>
            <a:r>
              <a:rPr lang="en-US" altLang="en-US" sz="2600" dirty="0">
                <a:solidFill>
                  <a:srgbClr val="004494"/>
                </a:solidFill>
              </a:rPr>
              <a:t>Management</a:t>
            </a:r>
            <a:r>
              <a:rPr lang="en-US" altLang="en-US" sz="2400" dirty="0">
                <a:solidFill>
                  <a:srgbClr val="004494"/>
                </a:solidFill>
              </a:rPr>
              <a:t> Performance Assessment (</a:t>
            </a:r>
            <a:r>
              <a:rPr lang="en-US" altLang="en-US" sz="2400" dirty="0" err="1">
                <a:solidFill>
                  <a:srgbClr val="FF0000"/>
                </a:solidFill>
              </a:rPr>
              <a:t>DeMPA</a:t>
            </a:r>
            <a:r>
              <a:rPr lang="en-US" altLang="en-US" sz="2400" dirty="0">
                <a:solidFill>
                  <a:srgbClr val="004494"/>
                </a:solidFill>
              </a:rPr>
              <a:t>)</a:t>
            </a:r>
            <a:endParaRPr lang="en-US" altLang="en-US" sz="1600" dirty="0">
              <a:solidFill>
                <a:srgbClr val="004494"/>
              </a:solidFill>
            </a:endParaRPr>
          </a:p>
        </p:txBody>
      </p:sp>
      <p:sp>
        <p:nvSpPr>
          <p:cNvPr id="6" name="Slide Number Placeholder 3">
            <a:extLst>
              <a:ext uri="{FF2B5EF4-FFF2-40B4-BE49-F238E27FC236}">
                <a16:creationId xmlns:a16="http://schemas.microsoft.com/office/drawing/2014/main" id="{AC9E9D63-D0FF-4D71-8E93-9925B7F950B0}"/>
              </a:ext>
            </a:extLst>
          </p:cNvPr>
          <p:cNvSpPr txBox="1">
            <a:spLocks/>
          </p:cNvSpPr>
          <p:nvPr/>
        </p:nvSpPr>
        <p:spPr>
          <a:xfrm>
            <a:off x="990600" y="62836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106</a:t>
            </a:fld>
            <a:endParaRPr lang="en-GB"/>
          </a:p>
        </p:txBody>
      </p:sp>
    </p:spTree>
    <p:extLst>
      <p:ext uri="{BB962C8B-B14F-4D97-AF65-F5344CB8AC3E}">
        <p14:creationId xmlns:p14="http://schemas.microsoft.com/office/powerpoint/2010/main" val="165233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01314" y="946292"/>
            <a:ext cx="10905699" cy="560071"/>
          </a:xfrm>
        </p:spPr>
        <p:txBody>
          <a:bodyPr>
            <a:normAutofit/>
          </a:bodyPr>
          <a:lstStyle/>
          <a:p>
            <a:pPr marL="0" indent="0">
              <a:lnSpc>
                <a:spcPct val="90000"/>
              </a:lnSpc>
              <a:spcAft>
                <a:spcPts val="1200"/>
              </a:spcAft>
              <a:buNone/>
              <a:defRPr/>
            </a:pPr>
            <a:r>
              <a:rPr lang="en-GB" altLang="en-US" sz="2800" dirty="0">
                <a:solidFill>
                  <a:srgbClr val="FF0000"/>
                </a:solidFill>
              </a:rPr>
              <a:t>Tax Administration </a:t>
            </a:r>
            <a:r>
              <a:rPr lang="en-GB" altLang="en-US" sz="2800" dirty="0">
                <a:solidFill>
                  <a:srgbClr val="024B9C"/>
                </a:solidFill>
              </a:rPr>
              <a:t>Diagnostic Assessment Tool  </a:t>
            </a:r>
            <a:r>
              <a:rPr lang="en-US" altLang="en-US" sz="2800" dirty="0">
                <a:solidFill>
                  <a:srgbClr val="024B9C"/>
                </a:solidFill>
              </a:rPr>
              <a:t>(</a:t>
            </a:r>
            <a:r>
              <a:rPr lang="en-US" altLang="en-US" sz="2800" dirty="0">
                <a:solidFill>
                  <a:srgbClr val="FF0000"/>
                </a:solidFill>
              </a:rPr>
              <a:t>TADAT</a:t>
            </a:r>
            <a:r>
              <a:rPr lang="en-US" altLang="en-US" sz="2800" dirty="0">
                <a:solidFill>
                  <a:srgbClr val="024B9C"/>
                </a:solidFill>
              </a:rPr>
              <a:t>)</a:t>
            </a:r>
            <a:endParaRPr lang="el-GR" sz="1400" dirty="0">
              <a:solidFill>
                <a:srgbClr val="024B9C"/>
              </a:solidFill>
            </a:endParaRPr>
          </a:p>
        </p:txBody>
      </p:sp>
      <p:sp>
        <p:nvSpPr>
          <p:cNvPr id="2" name="Slide Number Placeholder 1" hidden="1"/>
          <p:cNvSpPr>
            <a:spLocks noGrp="1"/>
          </p:cNvSpPr>
          <p:nvPr>
            <p:ph type="sldNum" sz="quarter" idx="12"/>
          </p:nvPr>
        </p:nvSpPr>
        <p:spPr/>
        <p:txBody>
          <a:bodyPr/>
          <a:lstStyle/>
          <a:p>
            <a:pPr>
              <a:spcAft>
                <a:spcPts val="600"/>
              </a:spcAft>
              <a:defRPr/>
            </a:pPr>
            <a:fld id="{F28233C3-41AF-47F5-B605-8DE1C184AED9}" type="slidenum">
              <a:rPr lang="en-GB" smtClean="0"/>
              <a:pPr>
                <a:spcAft>
                  <a:spcPts val="600"/>
                </a:spcAft>
                <a:defRPr/>
              </a:pPr>
              <a:t>107</a:t>
            </a:fld>
            <a:endParaRPr lang="en-GB"/>
          </a:p>
        </p:txBody>
      </p:sp>
      <p:sp>
        <p:nvSpPr>
          <p:cNvPr id="3" name="Titre 1"/>
          <p:cNvSpPr>
            <a:spLocks noGrp="1"/>
          </p:cNvSpPr>
          <p:nvPr>
            <p:ph type="title"/>
          </p:nvPr>
        </p:nvSpPr>
        <p:spPr>
          <a:xfrm>
            <a:off x="901314" y="254520"/>
            <a:ext cx="10585008" cy="645323"/>
          </a:xfrm>
        </p:spPr>
        <p:txBody>
          <a:bodyPr anchor="b">
            <a:normAutofit/>
          </a:bodyPr>
          <a:lstStyle/>
          <a:p>
            <a:r>
              <a:rPr lang="en-GB" altLang="en-US" dirty="0"/>
              <a:t>PFM diagnostic tools</a:t>
            </a:r>
          </a:p>
        </p:txBody>
      </p:sp>
      <p:grpSp>
        <p:nvGrpSpPr>
          <p:cNvPr id="25" name="Group 24">
            <a:extLst>
              <a:ext uri="{FF2B5EF4-FFF2-40B4-BE49-F238E27FC236}">
                <a16:creationId xmlns:a16="http://schemas.microsoft.com/office/drawing/2014/main" id="{190C4748-D765-4835-9262-7F4130B7A807}"/>
              </a:ext>
            </a:extLst>
          </p:cNvPr>
          <p:cNvGrpSpPr/>
          <p:nvPr/>
        </p:nvGrpSpPr>
        <p:grpSpPr>
          <a:xfrm>
            <a:off x="1440180" y="1506363"/>
            <a:ext cx="9666732" cy="4405345"/>
            <a:chOff x="2235763" y="2237405"/>
            <a:chExt cx="7907236" cy="4137735"/>
          </a:xfrm>
        </p:grpSpPr>
        <p:pic>
          <p:nvPicPr>
            <p:cNvPr id="5" name="Picture 3">
              <a:extLst>
                <a:ext uri="{FF2B5EF4-FFF2-40B4-BE49-F238E27FC236}">
                  <a16:creationId xmlns:a16="http://schemas.microsoft.com/office/drawing/2014/main" id="{4E5512E0-D249-4DB3-8700-765DA65B150A}"/>
                </a:ext>
              </a:extLst>
            </p:cNvPr>
            <p:cNvPicPr>
              <a:picLocks noChangeAspect="1" noChangeArrowheads="1"/>
            </p:cNvPicPr>
            <p:nvPr/>
          </p:nvPicPr>
          <p:blipFill>
            <a:blip r:embed="rId3" cstate="print"/>
            <a:srcRect/>
            <a:stretch>
              <a:fillRect/>
            </a:stretch>
          </p:blipFill>
          <p:spPr bwMode="auto">
            <a:xfrm>
              <a:off x="4076225" y="2421833"/>
              <a:ext cx="4039549" cy="3472868"/>
            </a:xfrm>
            <a:prstGeom prst="rect">
              <a:avLst/>
            </a:prstGeom>
            <a:noFill/>
            <a:ln w="9525">
              <a:noFill/>
              <a:miter lim="800000"/>
              <a:headEnd/>
              <a:tailEnd/>
            </a:ln>
          </p:spPr>
        </p:pic>
        <p:grpSp>
          <p:nvGrpSpPr>
            <p:cNvPr id="6" name="Group 12">
              <a:extLst>
                <a:ext uri="{FF2B5EF4-FFF2-40B4-BE49-F238E27FC236}">
                  <a16:creationId xmlns:a16="http://schemas.microsoft.com/office/drawing/2014/main" id="{0C4CC91D-3A60-489C-892D-240ABD0961C2}"/>
                </a:ext>
              </a:extLst>
            </p:cNvPr>
            <p:cNvGrpSpPr/>
            <p:nvPr/>
          </p:nvGrpSpPr>
          <p:grpSpPr>
            <a:xfrm>
              <a:off x="7780428" y="3348915"/>
              <a:ext cx="2362571" cy="742950"/>
              <a:chOff x="1451" y="136445"/>
              <a:chExt cx="4325464" cy="1188208"/>
            </a:xfrm>
          </p:grpSpPr>
          <p:sp>
            <p:nvSpPr>
              <p:cNvPr id="7" name="Rounded Rectangle 15">
                <a:extLst>
                  <a:ext uri="{FF2B5EF4-FFF2-40B4-BE49-F238E27FC236}">
                    <a16:creationId xmlns:a16="http://schemas.microsoft.com/office/drawing/2014/main" id="{8E4FBD23-1AE2-4A88-A6DB-2585BDFD2366}"/>
                  </a:ext>
                </a:extLst>
              </p:cNvPr>
              <p:cNvSpPr/>
              <p:nvPr/>
            </p:nvSpPr>
            <p:spPr>
              <a:xfrm>
                <a:off x="1451" y="136445"/>
                <a:ext cx="4325464" cy="1188208"/>
              </a:xfrm>
              <a:prstGeom prst="roundRect">
                <a:avLst>
                  <a:gd name="adj" fmla="val 10000"/>
                </a:avLst>
              </a:prstGeom>
              <a:ln w="6350"/>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endParaRPr lang="en-GB"/>
              </a:p>
            </p:txBody>
          </p:sp>
          <p:sp>
            <p:nvSpPr>
              <p:cNvPr id="8" name="Rounded Rectangle 4">
                <a:extLst>
                  <a:ext uri="{FF2B5EF4-FFF2-40B4-BE49-F238E27FC236}">
                    <a16:creationId xmlns:a16="http://schemas.microsoft.com/office/drawing/2014/main" id="{C6372E35-F62D-4CBD-A24F-12D5697A9538}"/>
                  </a:ext>
                </a:extLst>
              </p:cNvPr>
              <p:cNvSpPr/>
              <p:nvPr/>
            </p:nvSpPr>
            <p:spPr>
              <a:xfrm>
                <a:off x="20378" y="195200"/>
                <a:ext cx="3938762" cy="1038054"/>
              </a:xfrm>
              <a:prstGeom prst="rect">
                <a:avLst/>
              </a:prstGeom>
              <a:ln w="6350"/>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algn="ctr" fontAlgn="base">
                  <a:lnSpc>
                    <a:spcPct val="90000"/>
                  </a:lnSpc>
                  <a:spcBef>
                    <a:spcPct val="0"/>
                  </a:spcBef>
                  <a:spcAft>
                    <a:spcPct val="35000"/>
                  </a:spcAft>
                </a:pPr>
                <a:r>
                  <a:rPr lang="en-US" sz="800" b="1" dirty="0">
                    <a:solidFill>
                      <a:srgbClr val="000000">
                        <a:hueOff val="0"/>
                        <a:satOff val="0"/>
                        <a:lumOff val="0"/>
                        <a:alphaOff val="0"/>
                      </a:srgbClr>
                    </a:solidFill>
                  </a:rPr>
                  <a:t>The tax administration’s management of compliance risks results in higher levels of voluntary compliance and community confidence in the tax administration.</a:t>
                </a:r>
                <a:endParaRPr lang="en-US" sz="1000" b="1" dirty="0">
                  <a:solidFill>
                    <a:srgbClr val="000000">
                      <a:hueOff val="0"/>
                      <a:satOff val="0"/>
                      <a:lumOff val="0"/>
                      <a:alphaOff val="0"/>
                    </a:srgbClr>
                  </a:solidFill>
                </a:endParaRPr>
              </a:p>
            </p:txBody>
          </p:sp>
        </p:grpSp>
        <p:grpSp>
          <p:nvGrpSpPr>
            <p:cNvPr id="9" name="Group 16">
              <a:extLst>
                <a:ext uri="{FF2B5EF4-FFF2-40B4-BE49-F238E27FC236}">
                  <a16:creationId xmlns:a16="http://schemas.microsoft.com/office/drawing/2014/main" id="{2379EC20-FF4F-4648-84D9-AC55061418C6}"/>
                </a:ext>
              </a:extLst>
            </p:cNvPr>
            <p:cNvGrpSpPr/>
            <p:nvPr/>
          </p:nvGrpSpPr>
          <p:grpSpPr>
            <a:xfrm>
              <a:off x="7564255" y="4579997"/>
              <a:ext cx="2516932" cy="484748"/>
              <a:chOff x="1451" y="0"/>
              <a:chExt cx="4358420" cy="646331"/>
            </a:xfrm>
          </p:grpSpPr>
          <p:sp>
            <p:nvSpPr>
              <p:cNvPr id="10" name="Rounded Rectangle 18">
                <a:extLst>
                  <a:ext uri="{FF2B5EF4-FFF2-40B4-BE49-F238E27FC236}">
                    <a16:creationId xmlns:a16="http://schemas.microsoft.com/office/drawing/2014/main" id="{7DB6A258-DD94-42A6-B49E-8A8D3F6E180D}"/>
                  </a:ext>
                </a:extLst>
              </p:cNvPr>
              <p:cNvSpPr/>
              <p:nvPr/>
            </p:nvSpPr>
            <p:spPr>
              <a:xfrm>
                <a:off x="1451" y="0"/>
                <a:ext cx="4358420" cy="646331"/>
              </a:xfrm>
              <a:prstGeom prst="roundRect">
                <a:avLst>
                  <a:gd name="adj" fmla="val 10000"/>
                </a:avLst>
              </a:prstGeom>
              <a:ln w="6350"/>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endParaRPr lang="en-GB"/>
              </a:p>
            </p:txBody>
          </p:sp>
          <p:sp>
            <p:nvSpPr>
              <p:cNvPr id="11" name="Rounded Rectangle 4">
                <a:extLst>
                  <a:ext uri="{FF2B5EF4-FFF2-40B4-BE49-F238E27FC236}">
                    <a16:creationId xmlns:a16="http://schemas.microsoft.com/office/drawing/2014/main" id="{1384DC6C-8996-421C-ACA6-3940C2B0ABCC}"/>
                  </a:ext>
                </a:extLst>
              </p:cNvPr>
              <p:cNvSpPr/>
              <p:nvPr/>
            </p:nvSpPr>
            <p:spPr>
              <a:xfrm>
                <a:off x="665244" y="18929"/>
                <a:ext cx="3427331" cy="608471"/>
              </a:xfrm>
              <a:prstGeom prst="rect">
                <a:avLst/>
              </a:prstGeom>
              <a:ln w="6350"/>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algn="ctr" fontAlgn="base">
                  <a:spcBef>
                    <a:spcPct val="0"/>
                  </a:spcBef>
                  <a:spcAft>
                    <a:spcPct val="0"/>
                  </a:spcAft>
                </a:pPr>
                <a:r>
                  <a:rPr lang="en-US" sz="800" b="1" dirty="0">
                    <a:solidFill>
                      <a:srgbClr val="000000">
                        <a:hueOff val="0"/>
                        <a:satOff val="0"/>
                        <a:lumOff val="0"/>
                        <a:alphaOff val="0"/>
                      </a:srgbClr>
                    </a:solidFill>
                  </a:rPr>
                  <a:t>Taxpayers have the necessary information and support to voluntarily comply at a reasonable cost to themselves.</a:t>
                </a:r>
              </a:p>
            </p:txBody>
          </p:sp>
        </p:grpSp>
        <p:grpSp>
          <p:nvGrpSpPr>
            <p:cNvPr id="12" name="Group 11">
              <a:extLst>
                <a:ext uri="{FF2B5EF4-FFF2-40B4-BE49-F238E27FC236}">
                  <a16:creationId xmlns:a16="http://schemas.microsoft.com/office/drawing/2014/main" id="{56D9D990-6792-4081-8C29-DFC72E6574F3}"/>
                </a:ext>
              </a:extLst>
            </p:cNvPr>
            <p:cNvGrpSpPr/>
            <p:nvPr/>
          </p:nvGrpSpPr>
          <p:grpSpPr>
            <a:xfrm>
              <a:off x="7346588" y="5521138"/>
              <a:ext cx="2399365" cy="444617"/>
              <a:chOff x="20381" y="-1141"/>
              <a:chExt cx="4154837" cy="628542"/>
            </a:xfrm>
          </p:grpSpPr>
          <p:sp>
            <p:nvSpPr>
              <p:cNvPr id="13" name="Rounded Rectangle 21">
                <a:extLst>
                  <a:ext uri="{FF2B5EF4-FFF2-40B4-BE49-F238E27FC236}">
                    <a16:creationId xmlns:a16="http://schemas.microsoft.com/office/drawing/2014/main" id="{95E2519D-A184-4A52-B656-30716486B15F}"/>
                  </a:ext>
                </a:extLst>
              </p:cNvPr>
              <p:cNvSpPr/>
              <p:nvPr/>
            </p:nvSpPr>
            <p:spPr>
              <a:xfrm>
                <a:off x="82488" y="-1141"/>
                <a:ext cx="4092730" cy="379656"/>
              </a:xfrm>
              <a:prstGeom prst="roundRect">
                <a:avLst>
                  <a:gd name="adj" fmla="val 10000"/>
                </a:avLst>
              </a:prstGeom>
              <a:ln w="6350"/>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algn="ctr" fontAlgn="base">
                  <a:spcBef>
                    <a:spcPct val="0"/>
                  </a:spcBef>
                  <a:spcAft>
                    <a:spcPct val="0"/>
                  </a:spcAft>
                </a:pPr>
                <a:r>
                  <a:rPr lang="en-US" sz="800" b="1" dirty="0">
                    <a:solidFill>
                      <a:srgbClr val="000000">
                        <a:hueOff val="0"/>
                        <a:satOff val="0"/>
                        <a:lumOff val="0"/>
                        <a:alphaOff val="0"/>
                      </a:srgbClr>
                    </a:solidFill>
                  </a:rPr>
                  <a:t>Taxpayers file returns on time.</a:t>
                </a:r>
              </a:p>
            </p:txBody>
          </p:sp>
          <p:sp>
            <p:nvSpPr>
              <p:cNvPr id="14" name="Rounded Rectangle 4">
                <a:extLst>
                  <a:ext uri="{FF2B5EF4-FFF2-40B4-BE49-F238E27FC236}">
                    <a16:creationId xmlns:a16="http://schemas.microsoft.com/office/drawing/2014/main" id="{5E604655-082C-48C8-91DB-2739D001CAB1}"/>
                  </a:ext>
                </a:extLst>
              </p:cNvPr>
              <p:cNvSpPr/>
              <p:nvPr/>
            </p:nvSpPr>
            <p:spPr>
              <a:xfrm>
                <a:off x="20381" y="18930"/>
                <a:ext cx="2931037" cy="608471"/>
              </a:xfrm>
              <a:prstGeom prst="rect">
                <a:avLst/>
              </a:prstGeom>
              <a:ln w="6350"/>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algn="ctr" defTabSz="400050">
                  <a:lnSpc>
                    <a:spcPct val="90000"/>
                  </a:lnSpc>
                  <a:spcAft>
                    <a:spcPct val="35000"/>
                  </a:spcAft>
                </a:pPr>
                <a:endParaRPr lang="en-US" sz="1000" b="1" dirty="0">
                  <a:solidFill>
                    <a:srgbClr val="000000">
                      <a:hueOff val="0"/>
                      <a:satOff val="0"/>
                      <a:lumOff val="0"/>
                      <a:alphaOff val="0"/>
                    </a:srgbClr>
                  </a:solidFill>
                </a:endParaRPr>
              </a:p>
            </p:txBody>
          </p:sp>
        </p:grpSp>
        <p:grpSp>
          <p:nvGrpSpPr>
            <p:cNvPr id="15" name="Group 28">
              <a:extLst>
                <a:ext uri="{FF2B5EF4-FFF2-40B4-BE49-F238E27FC236}">
                  <a16:creationId xmlns:a16="http://schemas.microsoft.com/office/drawing/2014/main" id="{3262529A-5DD1-4481-A56B-F5201EBC295E}"/>
                </a:ext>
              </a:extLst>
            </p:cNvPr>
            <p:cNvGrpSpPr/>
            <p:nvPr/>
          </p:nvGrpSpPr>
          <p:grpSpPr>
            <a:xfrm>
              <a:off x="5106805" y="5904589"/>
              <a:ext cx="1714500" cy="470551"/>
              <a:chOff x="1451" y="0"/>
              <a:chExt cx="2968897" cy="627401"/>
            </a:xfrm>
          </p:grpSpPr>
          <p:sp>
            <p:nvSpPr>
              <p:cNvPr id="16" name="Rounded Rectangle 24">
                <a:extLst>
                  <a:ext uri="{FF2B5EF4-FFF2-40B4-BE49-F238E27FC236}">
                    <a16:creationId xmlns:a16="http://schemas.microsoft.com/office/drawing/2014/main" id="{A1195731-DEFD-4152-B43F-1D8EF3C76CA9}"/>
                  </a:ext>
                </a:extLst>
              </p:cNvPr>
              <p:cNvSpPr/>
              <p:nvPr/>
            </p:nvSpPr>
            <p:spPr>
              <a:xfrm>
                <a:off x="1451" y="0"/>
                <a:ext cx="2968897" cy="493931"/>
              </a:xfrm>
              <a:prstGeom prst="roundRect">
                <a:avLst>
                  <a:gd name="adj" fmla="val 10000"/>
                </a:avLst>
              </a:prstGeom>
              <a:ln w="6350"/>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algn="ctr" fontAlgn="base">
                  <a:spcBef>
                    <a:spcPct val="0"/>
                  </a:spcBef>
                  <a:spcAft>
                    <a:spcPct val="0"/>
                  </a:spcAft>
                </a:pPr>
                <a:r>
                  <a:rPr lang="en-US" sz="800" b="1" dirty="0">
                    <a:solidFill>
                      <a:srgbClr val="000000">
                        <a:hueOff val="0"/>
                        <a:satOff val="0"/>
                        <a:lumOff val="0"/>
                        <a:alphaOff val="0"/>
                      </a:srgbClr>
                    </a:solidFill>
                  </a:rPr>
                  <a:t>Taxpayers pay their taxes in full on time.</a:t>
                </a:r>
              </a:p>
            </p:txBody>
          </p:sp>
          <p:sp>
            <p:nvSpPr>
              <p:cNvPr id="17" name="Rounded Rectangle 4">
                <a:extLst>
                  <a:ext uri="{FF2B5EF4-FFF2-40B4-BE49-F238E27FC236}">
                    <a16:creationId xmlns:a16="http://schemas.microsoft.com/office/drawing/2014/main" id="{9EBDCF97-DE01-478F-B30A-F5E427808D31}"/>
                  </a:ext>
                </a:extLst>
              </p:cNvPr>
              <p:cNvSpPr/>
              <p:nvPr/>
            </p:nvSpPr>
            <p:spPr>
              <a:xfrm>
                <a:off x="20381" y="18930"/>
                <a:ext cx="2931037" cy="608471"/>
              </a:xfrm>
              <a:prstGeom prst="rect">
                <a:avLst/>
              </a:prstGeom>
              <a:ln w="6350"/>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algn="ctr" defTabSz="400050">
                  <a:lnSpc>
                    <a:spcPct val="90000"/>
                  </a:lnSpc>
                  <a:spcAft>
                    <a:spcPct val="35000"/>
                  </a:spcAft>
                </a:pPr>
                <a:endParaRPr lang="en-US" sz="900" dirty="0">
                  <a:solidFill>
                    <a:srgbClr val="000000">
                      <a:hueOff val="0"/>
                      <a:satOff val="0"/>
                      <a:lumOff val="0"/>
                      <a:alphaOff val="0"/>
                    </a:srgbClr>
                  </a:solidFill>
                </a:endParaRPr>
              </a:p>
            </p:txBody>
          </p:sp>
        </p:grpSp>
        <p:grpSp>
          <p:nvGrpSpPr>
            <p:cNvPr id="18" name="Group 31">
              <a:extLst>
                <a:ext uri="{FF2B5EF4-FFF2-40B4-BE49-F238E27FC236}">
                  <a16:creationId xmlns:a16="http://schemas.microsoft.com/office/drawing/2014/main" id="{8A4A8B01-E199-49A2-A49D-4E88BEB8F289}"/>
                </a:ext>
              </a:extLst>
            </p:cNvPr>
            <p:cNvGrpSpPr/>
            <p:nvPr/>
          </p:nvGrpSpPr>
          <p:grpSpPr>
            <a:xfrm>
              <a:off x="2522579" y="5064746"/>
              <a:ext cx="2012726" cy="470551"/>
              <a:chOff x="-514969" y="0"/>
              <a:chExt cx="3485317" cy="627401"/>
            </a:xfrm>
          </p:grpSpPr>
          <p:sp>
            <p:nvSpPr>
              <p:cNvPr id="19" name="Rounded Rectangle 27">
                <a:extLst>
                  <a:ext uri="{FF2B5EF4-FFF2-40B4-BE49-F238E27FC236}">
                    <a16:creationId xmlns:a16="http://schemas.microsoft.com/office/drawing/2014/main" id="{E9C75423-25A3-488A-93B1-CB0760198286}"/>
                  </a:ext>
                </a:extLst>
              </p:cNvPr>
              <p:cNvSpPr/>
              <p:nvPr/>
            </p:nvSpPr>
            <p:spPr>
              <a:xfrm>
                <a:off x="-514969" y="0"/>
                <a:ext cx="3485317" cy="609600"/>
              </a:xfrm>
              <a:prstGeom prst="roundRect">
                <a:avLst>
                  <a:gd name="adj" fmla="val 10000"/>
                </a:avLst>
              </a:prstGeom>
              <a:ln w="6350"/>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algn="ctr" fontAlgn="base">
                  <a:spcBef>
                    <a:spcPct val="0"/>
                  </a:spcBef>
                  <a:spcAft>
                    <a:spcPct val="0"/>
                  </a:spcAft>
                </a:pPr>
                <a:r>
                  <a:rPr lang="en-US" sz="800" b="1" dirty="0">
                    <a:solidFill>
                      <a:srgbClr val="000000">
                        <a:hueOff val="0"/>
                        <a:satOff val="0"/>
                        <a:lumOff val="0"/>
                        <a:alphaOff val="0"/>
                      </a:srgbClr>
                    </a:solidFill>
                  </a:rPr>
                  <a:t>Taxpayers report complete and accurate information in their tax returns. </a:t>
                </a:r>
              </a:p>
            </p:txBody>
          </p:sp>
          <p:sp>
            <p:nvSpPr>
              <p:cNvPr id="20" name="Rounded Rectangle 4">
                <a:extLst>
                  <a:ext uri="{FF2B5EF4-FFF2-40B4-BE49-F238E27FC236}">
                    <a16:creationId xmlns:a16="http://schemas.microsoft.com/office/drawing/2014/main" id="{53F6D120-7816-4A65-99E9-916E5CFEB888}"/>
                  </a:ext>
                </a:extLst>
              </p:cNvPr>
              <p:cNvSpPr/>
              <p:nvPr/>
            </p:nvSpPr>
            <p:spPr>
              <a:xfrm>
                <a:off x="20381" y="18930"/>
                <a:ext cx="2931037" cy="608471"/>
              </a:xfrm>
              <a:prstGeom prst="rect">
                <a:avLst/>
              </a:prstGeom>
              <a:ln w="6350"/>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algn="ctr" defTabSz="400050">
                  <a:lnSpc>
                    <a:spcPct val="90000"/>
                  </a:lnSpc>
                  <a:spcAft>
                    <a:spcPct val="35000"/>
                  </a:spcAft>
                </a:pPr>
                <a:endParaRPr lang="en-US" sz="1000" b="1" dirty="0">
                  <a:solidFill>
                    <a:srgbClr val="000000">
                      <a:hueOff val="0"/>
                      <a:satOff val="0"/>
                      <a:lumOff val="0"/>
                      <a:alphaOff val="0"/>
                    </a:srgbClr>
                  </a:solidFill>
                </a:endParaRPr>
              </a:p>
            </p:txBody>
          </p:sp>
        </p:grpSp>
        <p:sp>
          <p:nvSpPr>
            <p:cNvPr id="21" name="Rounded Rectangle 29">
              <a:extLst>
                <a:ext uri="{FF2B5EF4-FFF2-40B4-BE49-F238E27FC236}">
                  <a16:creationId xmlns:a16="http://schemas.microsoft.com/office/drawing/2014/main" id="{DF64C86E-3699-4A56-94BB-52BCEC0AC239}"/>
                </a:ext>
              </a:extLst>
            </p:cNvPr>
            <p:cNvSpPr/>
            <p:nvPr/>
          </p:nvSpPr>
          <p:spPr>
            <a:xfrm>
              <a:off x="2235763" y="4176625"/>
              <a:ext cx="2012726" cy="734076"/>
            </a:xfrm>
            <a:prstGeom prst="roundRect">
              <a:avLst>
                <a:gd name="adj" fmla="val 10000"/>
              </a:avLst>
            </a:prstGeom>
            <a:ln w="6350"/>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algn="ctr" fontAlgn="base">
                <a:spcBef>
                  <a:spcPct val="0"/>
                </a:spcBef>
                <a:spcAft>
                  <a:spcPct val="0"/>
                </a:spcAft>
              </a:pPr>
              <a:r>
                <a:rPr lang="en-US" sz="800" b="1" dirty="0">
                  <a:solidFill>
                    <a:srgbClr val="000000">
                      <a:hueOff val="0"/>
                      <a:satOff val="0"/>
                      <a:lumOff val="0"/>
                      <a:alphaOff val="0"/>
                    </a:srgbClr>
                  </a:solidFill>
                </a:rPr>
                <a:t>The tax dispute resolution process is independent, accessible to taxpayers, and effective in resolving disputed matters in a timely manner.</a:t>
              </a:r>
            </a:p>
          </p:txBody>
        </p:sp>
        <p:sp>
          <p:nvSpPr>
            <p:cNvPr id="22" name="Rounded Rectangle 30">
              <a:extLst>
                <a:ext uri="{FF2B5EF4-FFF2-40B4-BE49-F238E27FC236}">
                  <a16:creationId xmlns:a16="http://schemas.microsoft.com/office/drawing/2014/main" id="{515827DA-67DB-4C28-A24F-767EA7E4C830}"/>
                </a:ext>
              </a:extLst>
            </p:cNvPr>
            <p:cNvSpPr/>
            <p:nvPr/>
          </p:nvSpPr>
          <p:spPr>
            <a:xfrm>
              <a:off x="2365987" y="3178794"/>
              <a:ext cx="1940718" cy="742950"/>
            </a:xfrm>
            <a:prstGeom prst="roundRect">
              <a:avLst>
                <a:gd name="adj" fmla="val 10000"/>
              </a:avLst>
            </a:prstGeom>
            <a:ln w="6350"/>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algn="ctr" fontAlgn="base">
                <a:spcBef>
                  <a:spcPct val="0"/>
                </a:spcBef>
                <a:spcAft>
                  <a:spcPct val="0"/>
                </a:spcAft>
              </a:pPr>
              <a:r>
                <a:rPr lang="en-US" sz="800" b="1" dirty="0">
                  <a:solidFill>
                    <a:srgbClr val="000000">
                      <a:hueOff val="0"/>
                      <a:satOff val="0"/>
                      <a:lumOff val="0"/>
                      <a:alphaOff val="0"/>
                    </a:srgbClr>
                  </a:solidFill>
                </a:rPr>
                <a:t>Tax administration operations are efficient and effective in performing key functions and achieving expected outcomes.</a:t>
              </a:r>
            </a:p>
          </p:txBody>
        </p:sp>
        <p:sp>
          <p:nvSpPr>
            <p:cNvPr id="23" name="Rounded Rectangle 31">
              <a:extLst>
                <a:ext uri="{FF2B5EF4-FFF2-40B4-BE49-F238E27FC236}">
                  <a16:creationId xmlns:a16="http://schemas.microsoft.com/office/drawing/2014/main" id="{13EE9A51-9784-41AD-9A33-D5BFFF4C4271}"/>
                </a:ext>
              </a:extLst>
            </p:cNvPr>
            <p:cNvSpPr/>
            <p:nvPr/>
          </p:nvSpPr>
          <p:spPr>
            <a:xfrm>
              <a:off x="2820805" y="2378694"/>
              <a:ext cx="2228850" cy="571500"/>
            </a:xfrm>
            <a:prstGeom prst="roundRect">
              <a:avLst>
                <a:gd name="adj" fmla="val 10000"/>
              </a:avLst>
            </a:prstGeom>
            <a:ln w="6350"/>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algn="ctr" fontAlgn="base">
                <a:spcBef>
                  <a:spcPct val="0"/>
                </a:spcBef>
                <a:spcAft>
                  <a:spcPct val="0"/>
                </a:spcAft>
              </a:pPr>
              <a:r>
                <a:rPr lang="en-US" sz="800" b="1" dirty="0">
                  <a:solidFill>
                    <a:srgbClr val="000000">
                      <a:hueOff val="0"/>
                      <a:satOff val="0"/>
                      <a:lumOff val="0"/>
                      <a:alphaOff val="0"/>
                    </a:srgbClr>
                  </a:solidFill>
                </a:rPr>
                <a:t>The tax administration is transparent in the conduct of its activities and accountable to the government and the community.</a:t>
              </a:r>
            </a:p>
          </p:txBody>
        </p:sp>
        <p:sp>
          <p:nvSpPr>
            <p:cNvPr id="24" name="Rounded Rectangle 32">
              <a:extLst>
                <a:ext uri="{FF2B5EF4-FFF2-40B4-BE49-F238E27FC236}">
                  <a16:creationId xmlns:a16="http://schemas.microsoft.com/office/drawing/2014/main" id="{39DFF7E6-A9BE-4C01-B2BB-316781686992}"/>
                </a:ext>
              </a:extLst>
            </p:cNvPr>
            <p:cNvSpPr/>
            <p:nvPr/>
          </p:nvSpPr>
          <p:spPr>
            <a:xfrm>
              <a:off x="7102056" y="2237405"/>
              <a:ext cx="2799866" cy="729816"/>
            </a:xfrm>
            <a:prstGeom prst="roundRect">
              <a:avLst>
                <a:gd name="adj" fmla="val 10000"/>
              </a:avLst>
            </a:prstGeom>
            <a:ln w="6350"/>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pPr algn="ctr" fontAlgn="base">
                <a:spcBef>
                  <a:spcPct val="0"/>
                </a:spcBef>
                <a:spcAft>
                  <a:spcPct val="0"/>
                </a:spcAft>
              </a:pPr>
              <a:r>
                <a:rPr lang="en-US" sz="800" b="1" dirty="0">
                  <a:solidFill>
                    <a:srgbClr val="000000">
                      <a:hueOff val="0"/>
                      <a:satOff val="0"/>
                      <a:lumOff val="0"/>
                      <a:alphaOff val="0"/>
                    </a:srgbClr>
                  </a:solidFill>
                </a:rPr>
                <a:t>All businesses, individuals, and other entities that are required to register are included in a taxpayer registration database. Information held in the database is complete and accurate.</a:t>
              </a:r>
            </a:p>
            <a:p>
              <a:pPr algn="ctr" fontAlgn="base">
                <a:spcBef>
                  <a:spcPct val="0"/>
                </a:spcBef>
                <a:spcAft>
                  <a:spcPct val="0"/>
                </a:spcAft>
              </a:pPr>
              <a:endParaRPr lang="en-US" sz="1000" b="1" dirty="0">
                <a:solidFill>
                  <a:srgbClr val="000000">
                    <a:hueOff val="0"/>
                    <a:satOff val="0"/>
                    <a:lumOff val="0"/>
                    <a:alphaOff val="0"/>
                  </a:srgbClr>
                </a:solidFill>
              </a:endParaRPr>
            </a:p>
          </p:txBody>
        </p:sp>
        <p:grpSp>
          <p:nvGrpSpPr>
            <p:cNvPr id="35" name="Group 34">
              <a:extLst>
                <a:ext uri="{FF2B5EF4-FFF2-40B4-BE49-F238E27FC236}">
                  <a16:creationId xmlns:a16="http://schemas.microsoft.com/office/drawing/2014/main" id="{60020B16-8287-47C4-A79C-74CF46227E7A}"/>
                </a:ext>
              </a:extLst>
            </p:cNvPr>
            <p:cNvGrpSpPr/>
            <p:nvPr/>
          </p:nvGrpSpPr>
          <p:grpSpPr>
            <a:xfrm>
              <a:off x="3325040" y="2574002"/>
              <a:ext cx="5625366" cy="3328340"/>
              <a:chOff x="3465960" y="2802518"/>
              <a:chExt cx="5625366" cy="3328340"/>
            </a:xfrm>
          </p:grpSpPr>
          <p:cxnSp>
            <p:nvCxnSpPr>
              <p:cNvPr id="36" name="Elbow Connector 33">
                <a:extLst>
                  <a:ext uri="{FF2B5EF4-FFF2-40B4-BE49-F238E27FC236}">
                    <a16:creationId xmlns:a16="http://schemas.microsoft.com/office/drawing/2014/main" id="{82A9C619-A00B-4B35-BDE1-C0C7922FCA99}"/>
                  </a:ext>
                </a:extLst>
              </p:cNvPr>
              <p:cNvCxnSpPr>
                <a:cxnSpLocks/>
              </p:cNvCxnSpPr>
              <p:nvPr/>
            </p:nvCxnSpPr>
            <p:spPr>
              <a:xfrm>
                <a:off x="6660169" y="2802518"/>
                <a:ext cx="571500" cy="2200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7" name="Shape 34">
                <a:extLst>
                  <a:ext uri="{FF2B5EF4-FFF2-40B4-BE49-F238E27FC236}">
                    <a16:creationId xmlns:a16="http://schemas.microsoft.com/office/drawing/2014/main" id="{657C5DEE-62DC-48F2-A363-C9CF05CEAD87}"/>
                  </a:ext>
                </a:extLst>
              </p:cNvPr>
              <p:cNvCxnSpPr>
                <a:cxnSpLocks/>
              </p:cNvCxnSpPr>
              <p:nvPr/>
            </p:nvCxnSpPr>
            <p:spPr>
              <a:xfrm rot="16200000" flipV="1">
                <a:off x="8157783" y="2637585"/>
                <a:ext cx="228600" cy="163848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8" name="Elbow Connector 53">
                <a:extLst>
                  <a:ext uri="{FF2B5EF4-FFF2-40B4-BE49-F238E27FC236}">
                    <a16:creationId xmlns:a16="http://schemas.microsoft.com/office/drawing/2014/main" id="{6D895409-6CB8-4316-8BAB-565C7BC2C1AB}"/>
                  </a:ext>
                </a:extLst>
              </p:cNvPr>
              <p:cNvCxnSpPr>
                <a:cxnSpLocks/>
              </p:cNvCxnSpPr>
              <p:nvPr/>
            </p:nvCxnSpPr>
            <p:spPr>
              <a:xfrm rot="16200000" flipV="1">
                <a:off x="8215572" y="3965159"/>
                <a:ext cx="158098" cy="154439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9" name="Elbow Connector 36">
                <a:extLst>
                  <a:ext uri="{FF2B5EF4-FFF2-40B4-BE49-F238E27FC236}">
                    <a16:creationId xmlns:a16="http://schemas.microsoft.com/office/drawing/2014/main" id="{CF2236D8-EBF5-458B-B539-A925BC4541B8}"/>
                  </a:ext>
                </a:extLst>
              </p:cNvPr>
              <p:cNvCxnSpPr/>
              <p:nvPr/>
            </p:nvCxnSpPr>
            <p:spPr>
              <a:xfrm rot="10800000">
                <a:off x="6893768" y="5629857"/>
                <a:ext cx="571500" cy="28575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DF578A-7022-4BD7-BBEE-10836DB813EB}"/>
                  </a:ext>
                </a:extLst>
              </p:cNvPr>
              <p:cNvCxnSpPr/>
              <p:nvPr/>
            </p:nvCxnSpPr>
            <p:spPr>
              <a:xfrm flipV="1">
                <a:off x="6093668" y="5858459"/>
                <a:ext cx="0" cy="272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Elbow Connector 38">
                <a:extLst>
                  <a:ext uri="{FF2B5EF4-FFF2-40B4-BE49-F238E27FC236}">
                    <a16:creationId xmlns:a16="http://schemas.microsoft.com/office/drawing/2014/main" id="{70089154-A162-4CA8-9DC1-C93A44333900}"/>
                  </a:ext>
                </a:extLst>
              </p:cNvPr>
              <p:cNvCxnSpPr/>
              <p:nvPr/>
            </p:nvCxnSpPr>
            <p:spPr>
              <a:xfrm flipV="1">
                <a:off x="4653986" y="5344108"/>
                <a:ext cx="239532" cy="18522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2" name="Shape 39">
                <a:extLst>
                  <a:ext uri="{FF2B5EF4-FFF2-40B4-BE49-F238E27FC236}">
                    <a16:creationId xmlns:a16="http://schemas.microsoft.com/office/drawing/2014/main" id="{AEA56091-2EAF-4020-8D7E-C8EA45CEE47A}"/>
                  </a:ext>
                </a:extLst>
              </p:cNvPr>
              <p:cNvCxnSpPr/>
              <p:nvPr/>
            </p:nvCxnSpPr>
            <p:spPr>
              <a:xfrm rot="5400000" flipH="1" flipV="1">
                <a:off x="4064843" y="3943932"/>
                <a:ext cx="114300" cy="85725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3" name="Shape 40">
                <a:extLst>
                  <a:ext uri="{FF2B5EF4-FFF2-40B4-BE49-F238E27FC236}">
                    <a16:creationId xmlns:a16="http://schemas.microsoft.com/office/drawing/2014/main" id="{C669839C-2761-4446-99B6-0AA7E11F1389}"/>
                  </a:ext>
                </a:extLst>
              </p:cNvPr>
              <p:cNvCxnSpPr>
                <a:cxnSpLocks/>
              </p:cNvCxnSpPr>
              <p:nvPr/>
            </p:nvCxnSpPr>
            <p:spPr>
              <a:xfrm rot="16200000" flipH="1">
                <a:off x="4065438" y="2801528"/>
                <a:ext cx="114301" cy="1313258"/>
              </a:xfrm>
              <a:prstGeom prst="bentConnector4">
                <a:avLst>
                  <a:gd name="adj1" fmla="val -199998"/>
                  <a:gd name="adj2" fmla="val 86945"/>
                </a:avLst>
              </a:prstGeom>
            </p:spPr>
            <p:style>
              <a:lnRef idx="1">
                <a:schemeClr val="accent1"/>
              </a:lnRef>
              <a:fillRef idx="0">
                <a:schemeClr val="accent1"/>
              </a:fillRef>
              <a:effectRef idx="0">
                <a:schemeClr val="accent1"/>
              </a:effectRef>
              <a:fontRef idx="minor">
                <a:schemeClr val="tx1"/>
              </a:fontRef>
            </p:style>
          </p:cxnSp>
          <p:cxnSp>
            <p:nvCxnSpPr>
              <p:cNvPr id="44" name="Elbow Connector 41">
                <a:extLst>
                  <a:ext uri="{FF2B5EF4-FFF2-40B4-BE49-F238E27FC236}">
                    <a16:creationId xmlns:a16="http://schemas.microsoft.com/office/drawing/2014/main" id="{3CFDEAA4-E24E-4A4A-9DD6-D0667FE1A467}"/>
                  </a:ext>
                </a:extLst>
              </p:cNvPr>
              <p:cNvCxnSpPr/>
              <p:nvPr/>
            </p:nvCxnSpPr>
            <p:spPr>
              <a:xfrm>
                <a:off x="5179268" y="2886657"/>
                <a:ext cx="342900" cy="5715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grpSp>
      <p:sp>
        <p:nvSpPr>
          <p:cNvPr id="45" name="Slide Number Placeholder 3">
            <a:extLst>
              <a:ext uri="{FF2B5EF4-FFF2-40B4-BE49-F238E27FC236}">
                <a16:creationId xmlns:a16="http://schemas.microsoft.com/office/drawing/2014/main" id="{12D90B3E-065D-400F-A8D7-8EC17F4DA5E8}"/>
              </a:ext>
            </a:extLst>
          </p:cNvPr>
          <p:cNvSpPr txBox="1">
            <a:spLocks/>
          </p:cNvSpPr>
          <p:nvPr/>
        </p:nvSpPr>
        <p:spPr>
          <a:xfrm>
            <a:off x="990600" y="62836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107</a:t>
            </a:fld>
            <a:endParaRPr lang="en-GB"/>
          </a:p>
        </p:txBody>
      </p:sp>
      <p:sp>
        <p:nvSpPr>
          <p:cNvPr id="46" name="TextBox 45">
            <a:extLst>
              <a:ext uri="{FF2B5EF4-FFF2-40B4-BE49-F238E27FC236}">
                <a16:creationId xmlns:a16="http://schemas.microsoft.com/office/drawing/2014/main" id="{1529259D-D594-4A5B-8389-8D372EADAD5B}"/>
              </a:ext>
            </a:extLst>
          </p:cNvPr>
          <p:cNvSpPr txBox="1"/>
          <p:nvPr/>
        </p:nvSpPr>
        <p:spPr>
          <a:xfrm>
            <a:off x="1290257" y="5763765"/>
            <a:ext cx="9170479" cy="923330"/>
          </a:xfrm>
          <a:prstGeom prst="rect">
            <a:avLst/>
          </a:prstGeom>
          <a:noFill/>
        </p:spPr>
        <p:txBody>
          <a:bodyPr wrap="square">
            <a:spAutoFit/>
          </a:bodyPr>
          <a:lstStyle/>
          <a:p>
            <a:pPr marL="342900" indent="-342900">
              <a:buFont typeface="Wingdings" panose="05000000000000000000" pitchFamily="2" charset="2"/>
              <a:buChar char="q"/>
            </a:pPr>
            <a:r>
              <a:rPr lang="en-GB" i="1" dirty="0">
                <a:solidFill>
                  <a:srgbClr val="004494"/>
                </a:solidFill>
              </a:rPr>
              <a:t>Enables tracking progress over time</a:t>
            </a:r>
          </a:p>
          <a:p>
            <a:pPr marL="342900" indent="-342900">
              <a:buFont typeface="Wingdings" panose="05000000000000000000" pitchFamily="2" charset="2"/>
              <a:buChar char="q"/>
            </a:pPr>
            <a:r>
              <a:rPr lang="en-GB" i="1" dirty="0">
                <a:solidFill>
                  <a:srgbClr val="004494"/>
                </a:solidFill>
              </a:rPr>
              <a:t>Provides a basis on which a country can formulate a capacity development plan  (but does not include recommendations)</a:t>
            </a:r>
          </a:p>
        </p:txBody>
      </p:sp>
    </p:spTree>
    <p:extLst>
      <p:ext uri="{BB962C8B-B14F-4D97-AF65-F5344CB8AC3E}">
        <p14:creationId xmlns:p14="http://schemas.microsoft.com/office/powerpoint/2010/main" val="40006497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4160" y="2859637"/>
            <a:ext cx="11028724" cy="1125700"/>
          </a:xfrm>
        </p:spPr>
        <p:txBody>
          <a:bodyPr/>
          <a:lstStyle/>
          <a:p>
            <a:pPr marL="0" indent="0">
              <a:buNone/>
            </a:pPr>
            <a:r>
              <a:rPr lang="en-US" sz="2200" dirty="0"/>
              <a:t>TADAT is supported by international development partners and institutions</a:t>
            </a:r>
          </a:p>
          <a:p>
            <a:pPr marL="0" indent="0">
              <a:buNone/>
            </a:pPr>
            <a:r>
              <a:rPr lang="en-US" sz="2200" u="sng" dirty="0">
                <a:hlinkClick r:id="rId3"/>
              </a:rPr>
              <a:t>http://www.tadat.org/</a:t>
            </a:r>
            <a:r>
              <a:rPr lang="en-US" sz="2200" dirty="0"/>
              <a:t> </a:t>
            </a:r>
          </a:p>
          <a:p>
            <a:endParaRPr lang="en-US" sz="2200" dirty="0"/>
          </a:p>
          <a:p>
            <a:endParaRPr lang="en-US" sz="2200" dirty="0"/>
          </a:p>
          <a:p>
            <a:endParaRPr lang="en-US" sz="2200" dirty="0"/>
          </a:p>
          <a:p>
            <a:endParaRPr lang="en-US" sz="2200" dirty="0"/>
          </a:p>
          <a:p>
            <a:endParaRPr lang="en-US" sz="2200" dirty="0"/>
          </a:p>
          <a:p>
            <a:endParaRPr lang="en-US" sz="2200" dirty="0"/>
          </a:p>
        </p:txBody>
      </p:sp>
      <p:sp>
        <p:nvSpPr>
          <p:cNvPr id="3" name="Title 2"/>
          <p:cNvSpPr>
            <a:spLocks noGrp="1"/>
          </p:cNvSpPr>
          <p:nvPr>
            <p:ph type="title"/>
          </p:nvPr>
        </p:nvSpPr>
        <p:spPr>
          <a:xfrm>
            <a:off x="971205" y="1344909"/>
            <a:ext cx="8884838" cy="857251"/>
          </a:xfrm>
        </p:spPr>
        <p:txBody>
          <a:bodyPr/>
          <a:lstStyle/>
          <a:p>
            <a:r>
              <a:rPr lang="en-US" sz="2200" dirty="0"/>
              <a:t>The Tax Administration Diagnostic Assessment Tool (</a:t>
            </a:r>
            <a:r>
              <a:rPr lang="en-US" sz="2200" dirty="0">
                <a:solidFill>
                  <a:srgbClr val="FF0000"/>
                </a:solidFill>
              </a:rPr>
              <a:t>TADAT</a:t>
            </a:r>
            <a:r>
              <a:rPr lang="en-US" sz="2200" dirty="0"/>
              <a:t>)</a:t>
            </a:r>
            <a:r>
              <a:rPr lang="en-US" sz="2200" dirty="0">
                <a:solidFill>
                  <a:srgbClr val="FF0000"/>
                </a:solidFill>
              </a:rPr>
              <a:t> </a:t>
            </a:r>
          </a:p>
        </p:txBody>
      </p:sp>
      <p:sp>
        <p:nvSpPr>
          <p:cNvPr id="13" name="Titre 1">
            <a:extLst>
              <a:ext uri="{FF2B5EF4-FFF2-40B4-BE49-F238E27FC236}">
                <a16:creationId xmlns:a16="http://schemas.microsoft.com/office/drawing/2014/main" id="{9CDA41EF-0CFB-4F2D-9BF3-B1951F4FECD3}"/>
              </a:ext>
            </a:extLst>
          </p:cNvPr>
          <p:cNvSpPr txBox="1">
            <a:spLocks/>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altLang="en-US"/>
              <a:t>PFM diagnostic tools</a:t>
            </a:r>
            <a:endParaRPr lang="en-GB" altLang="en-US" dirty="0"/>
          </a:p>
        </p:txBody>
      </p:sp>
      <p:sp>
        <p:nvSpPr>
          <p:cNvPr id="11" name="Slide Number Placeholder 10">
            <a:extLst>
              <a:ext uri="{FF2B5EF4-FFF2-40B4-BE49-F238E27FC236}">
                <a16:creationId xmlns:a16="http://schemas.microsoft.com/office/drawing/2014/main" id="{C95E4903-2AF3-40CC-A180-FA34EBBABBDC}"/>
              </a:ext>
            </a:extLst>
          </p:cNvPr>
          <p:cNvSpPr>
            <a:spLocks noGrp="1"/>
          </p:cNvSpPr>
          <p:nvPr>
            <p:ph type="sldNum" sz="quarter" idx="12"/>
          </p:nvPr>
        </p:nvSpPr>
        <p:spPr/>
        <p:txBody>
          <a:bodyPr/>
          <a:lstStyle/>
          <a:p>
            <a:fld id="{F46C79FD-C571-418B-AB0F-5EE936C85276}" type="slidenum">
              <a:rPr lang="en-GB" smtClean="0"/>
              <a:t>108</a:t>
            </a:fld>
            <a:endParaRPr lang="en-GB"/>
          </a:p>
        </p:txBody>
      </p:sp>
      <p:grpSp>
        <p:nvGrpSpPr>
          <p:cNvPr id="12" name="Group 11">
            <a:extLst>
              <a:ext uri="{FF2B5EF4-FFF2-40B4-BE49-F238E27FC236}">
                <a16:creationId xmlns:a16="http://schemas.microsoft.com/office/drawing/2014/main" id="{BDABF24F-3DE4-40E6-A333-4029FE704B93}"/>
              </a:ext>
            </a:extLst>
          </p:cNvPr>
          <p:cNvGrpSpPr/>
          <p:nvPr/>
        </p:nvGrpSpPr>
        <p:grpSpPr>
          <a:xfrm>
            <a:off x="1189362" y="4010101"/>
            <a:ext cx="9333216" cy="2390520"/>
            <a:chOff x="1189362" y="4010101"/>
            <a:chExt cx="9333216" cy="2390520"/>
          </a:xfrm>
        </p:grpSpPr>
        <p:grpSp>
          <p:nvGrpSpPr>
            <p:cNvPr id="14" name="Group 13">
              <a:extLst>
                <a:ext uri="{FF2B5EF4-FFF2-40B4-BE49-F238E27FC236}">
                  <a16:creationId xmlns:a16="http://schemas.microsoft.com/office/drawing/2014/main" id="{6A4D55FE-22F1-4F72-B661-32EDC586BB2F}"/>
                </a:ext>
              </a:extLst>
            </p:cNvPr>
            <p:cNvGrpSpPr/>
            <p:nvPr/>
          </p:nvGrpSpPr>
          <p:grpSpPr>
            <a:xfrm>
              <a:off x="1189362" y="4010101"/>
              <a:ext cx="9333216" cy="1886470"/>
              <a:chOff x="2351584" y="5578025"/>
              <a:chExt cx="6264697" cy="1886470"/>
            </a:xfrm>
          </p:grpSpPr>
          <p:pic>
            <p:nvPicPr>
              <p:cNvPr id="4" name="Picture 3"/>
              <p:cNvPicPr>
                <a:picLocks noChangeAspect="1"/>
              </p:cNvPicPr>
              <p:nvPr/>
            </p:nvPicPr>
            <p:blipFill>
              <a:blip r:embed="rId4"/>
              <a:stretch>
                <a:fillRect/>
              </a:stretch>
            </p:blipFill>
            <p:spPr>
              <a:xfrm>
                <a:off x="2351584" y="5587550"/>
                <a:ext cx="1019052" cy="762000"/>
              </a:xfrm>
              <a:prstGeom prst="rect">
                <a:avLst/>
              </a:prstGeom>
            </p:spPr>
          </p:pic>
          <p:pic>
            <p:nvPicPr>
              <p:cNvPr id="5" name="Picture 4"/>
              <p:cNvPicPr>
                <a:picLocks noChangeAspect="1"/>
              </p:cNvPicPr>
              <p:nvPr/>
            </p:nvPicPr>
            <p:blipFill>
              <a:blip r:embed="rId5"/>
              <a:stretch>
                <a:fillRect/>
              </a:stretch>
            </p:blipFill>
            <p:spPr>
              <a:xfrm>
                <a:off x="3647728" y="5692325"/>
                <a:ext cx="552450" cy="552450"/>
              </a:xfrm>
              <a:prstGeom prst="rect">
                <a:avLst/>
              </a:prstGeom>
            </p:spPr>
          </p:pic>
          <p:pic>
            <p:nvPicPr>
              <p:cNvPr id="6" name="Picture 5"/>
              <p:cNvPicPr>
                <a:picLocks noChangeAspect="1"/>
              </p:cNvPicPr>
              <p:nvPr/>
            </p:nvPicPr>
            <p:blipFill>
              <a:blip r:embed="rId6"/>
              <a:stretch>
                <a:fillRect/>
              </a:stretch>
            </p:blipFill>
            <p:spPr>
              <a:xfrm>
                <a:off x="4359455" y="5744714"/>
                <a:ext cx="1000125" cy="447675"/>
              </a:xfrm>
              <a:prstGeom prst="rect">
                <a:avLst/>
              </a:prstGeom>
            </p:spPr>
          </p:pic>
          <p:pic>
            <p:nvPicPr>
              <p:cNvPr id="7" name="Picture 6"/>
              <p:cNvPicPr>
                <a:picLocks noChangeAspect="1"/>
              </p:cNvPicPr>
              <p:nvPr/>
            </p:nvPicPr>
            <p:blipFill>
              <a:blip r:embed="rId7"/>
              <a:stretch>
                <a:fillRect/>
              </a:stretch>
            </p:blipFill>
            <p:spPr>
              <a:xfrm>
                <a:off x="5413624" y="5801864"/>
                <a:ext cx="1114425" cy="333375"/>
              </a:xfrm>
              <a:prstGeom prst="rect">
                <a:avLst/>
              </a:prstGeom>
            </p:spPr>
          </p:pic>
          <p:pic>
            <p:nvPicPr>
              <p:cNvPr id="8" name="Picture 7"/>
              <p:cNvPicPr>
                <a:picLocks noChangeAspect="1"/>
              </p:cNvPicPr>
              <p:nvPr/>
            </p:nvPicPr>
            <p:blipFill>
              <a:blip r:embed="rId8"/>
              <a:stretch>
                <a:fillRect/>
              </a:stretch>
            </p:blipFill>
            <p:spPr>
              <a:xfrm>
                <a:off x="6600056" y="5578025"/>
                <a:ext cx="742950" cy="781050"/>
              </a:xfrm>
              <a:prstGeom prst="rect">
                <a:avLst/>
              </a:prstGeom>
            </p:spPr>
          </p:pic>
          <p:pic>
            <p:nvPicPr>
              <p:cNvPr id="9" name="Picture 8"/>
              <p:cNvPicPr>
                <a:picLocks noChangeAspect="1"/>
              </p:cNvPicPr>
              <p:nvPr/>
            </p:nvPicPr>
            <p:blipFill>
              <a:blip r:embed="rId9"/>
              <a:stretch>
                <a:fillRect/>
              </a:stretch>
            </p:blipFill>
            <p:spPr>
              <a:xfrm>
                <a:off x="7501856" y="5649464"/>
                <a:ext cx="1114425" cy="638175"/>
              </a:xfrm>
              <a:prstGeom prst="rect">
                <a:avLst/>
              </a:prstGeom>
            </p:spPr>
          </p:pic>
          <p:pic>
            <p:nvPicPr>
              <p:cNvPr id="10" name="Picture 9"/>
              <p:cNvPicPr>
                <a:picLocks noChangeAspect="1"/>
              </p:cNvPicPr>
              <p:nvPr/>
            </p:nvPicPr>
            <p:blipFill>
              <a:blip r:embed="rId10"/>
              <a:stretch>
                <a:fillRect/>
              </a:stretch>
            </p:blipFill>
            <p:spPr>
              <a:xfrm>
                <a:off x="7539956" y="7064445"/>
                <a:ext cx="1076325" cy="400050"/>
              </a:xfrm>
              <a:prstGeom prst="rect">
                <a:avLst/>
              </a:prstGeom>
            </p:spPr>
          </p:pic>
        </p:grpSp>
        <p:pic>
          <p:nvPicPr>
            <p:cNvPr id="3074" name="Picture 2" descr="https://www.tadat.org/assets/images/sponsors/japan.png">
              <a:extLst>
                <a:ext uri="{FF2B5EF4-FFF2-40B4-BE49-F238E27FC236}">
                  <a16:creationId xmlns:a16="http://schemas.microsoft.com/office/drawing/2014/main" id="{5B63EDE1-C9C8-4740-9AE0-72309612E04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19017" y="4792953"/>
              <a:ext cx="1338345" cy="13383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FDEA Logo">
              <a:extLst>
                <a:ext uri="{FF2B5EF4-FFF2-40B4-BE49-F238E27FC236}">
                  <a16:creationId xmlns:a16="http://schemas.microsoft.com/office/drawing/2014/main" id="{14D98544-C66F-4741-90C0-DD2B47E6869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1400" y="5001673"/>
              <a:ext cx="2276330" cy="105762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78" name="Picture 6" descr="https://www.tadat.org/assets/images/sponsors/FrenchFlag_update.png">
              <a:extLst>
                <a:ext uri="{FF2B5EF4-FFF2-40B4-BE49-F238E27FC236}">
                  <a16:creationId xmlns:a16="http://schemas.microsoft.com/office/drawing/2014/main" id="{EDC2843B-A920-45CD-95F7-A223AC2C0B6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91562" y="4711301"/>
              <a:ext cx="2814145" cy="16893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272468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839788" y="1681163"/>
            <a:ext cx="5157787" cy="823912"/>
          </a:xfrm>
          <a:prstGeom prst="rect">
            <a:avLst/>
          </a:prstGeom>
        </p:spPr>
        <p:txBody>
          <a:bodyPr vert="horz" wrap="square" lIns="91440" tIns="45720" rIns="91440" bIns="45720" numCol="1" rtlCol="0" anchor="b" anchorCtr="0" compatLnSpc="1">
            <a:prstTxWarp prst="textNoShape">
              <a:avLst/>
            </a:prstTxWarp>
            <a:normAutofit/>
          </a:bodyPr>
          <a:lstStyle/>
          <a:p>
            <a:pPr fontAlgn="base">
              <a:spcAft>
                <a:spcPts val="1800"/>
              </a:spcAft>
              <a:buClr>
                <a:schemeClr val="tx2"/>
              </a:buClr>
              <a:defRPr/>
            </a:pPr>
            <a:endParaRPr lang="en-US" altLang="en-US" sz="2800" b="1" kern="1200" dirty="0">
              <a:solidFill>
                <a:schemeClr val="tx2"/>
              </a:solidFill>
              <a:latin typeface="+mn-lt"/>
              <a:ea typeface="+mn-ea"/>
              <a:cs typeface="+mn-cs"/>
            </a:endParaRPr>
          </a:p>
        </p:txBody>
      </p:sp>
      <p:sp>
        <p:nvSpPr>
          <p:cNvPr id="5" name="TextBox 4"/>
          <p:cNvSpPr txBox="1"/>
          <p:nvPr/>
        </p:nvSpPr>
        <p:spPr>
          <a:xfrm>
            <a:off x="373571" y="2505075"/>
            <a:ext cx="5157787" cy="3102537"/>
          </a:xfrm>
          <a:prstGeom prst="rect">
            <a:avLst/>
          </a:prstGeom>
        </p:spPr>
        <p:txBody>
          <a:bodyPr vert="horz" wrap="square" lIns="91440" tIns="45720" rIns="91440" bIns="45720" rtlCol="0">
            <a:normAutofit/>
          </a:bodyPr>
          <a:lstStyle/>
          <a:p>
            <a:pPr indent="-228600">
              <a:lnSpc>
                <a:spcPct val="90000"/>
              </a:lnSpc>
              <a:spcAft>
                <a:spcPts val="1800"/>
              </a:spcAft>
              <a:buClr>
                <a:schemeClr val="tx2"/>
              </a:buClr>
              <a:buFont typeface="Arial" panose="020B0604020202020204" pitchFamily="34" charset="0"/>
              <a:buChar char="•"/>
            </a:pPr>
            <a:r>
              <a:rPr lang="en-GB" sz="2000" dirty="0"/>
              <a:t>The PIMA evaluates 15 institutions that shape public investment decision-making:</a:t>
            </a:r>
          </a:p>
          <a:p>
            <a:pPr marL="285750" indent="-228600">
              <a:lnSpc>
                <a:spcPct val="90000"/>
              </a:lnSpc>
              <a:spcAft>
                <a:spcPts val="1800"/>
              </a:spcAft>
              <a:buClr>
                <a:schemeClr val="tx2"/>
              </a:buClr>
              <a:buFont typeface="Arial" panose="020B0604020202020204" pitchFamily="34" charset="0"/>
              <a:buChar char="•"/>
            </a:pPr>
            <a:r>
              <a:rPr lang="en-GB" sz="2000" b="1" dirty="0"/>
              <a:t>Planning</a:t>
            </a:r>
            <a:r>
              <a:rPr lang="en-GB" sz="2000" dirty="0"/>
              <a:t> sustainable investment across the public sector</a:t>
            </a:r>
          </a:p>
          <a:p>
            <a:pPr marL="285750" indent="-228600">
              <a:lnSpc>
                <a:spcPct val="90000"/>
              </a:lnSpc>
              <a:spcAft>
                <a:spcPts val="1800"/>
              </a:spcAft>
              <a:buClr>
                <a:schemeClr val="tx2"/>
              </a:buClr>
              <a:buFont typeface="Arial" panose="020B0604020202020204" pitchFamily="34" charset="0"/>
              <a:buChar char="•"/>
            </a:pPr>
            <a:r>
              <a:rPr lang="en-GB" sz="2000" b="1" dirty="0"/>
              <a:t>Allocating</a:t>
            </a:r>
            <a:r>
              <a:rPr lang="en-GB" sz="2000" dirty="0"/>
              <a:t> investment to the right sectors and projects</a:t>
            </a:r>
          </a:p>
          <a:p>
            <a:pPr marL="285750" indent="-228600">
              <a:lnSpc>
                <a:spcPct val="90000"/>
              </a:lnSpc>
              <a:spcAft>
                <a:spcPts val="1800"/>
              </a:spcAft>
              <a:buClr>
                <a:schemeClr val="tx2"/>
              </a:buClr>
              <a:buFont typeface="Arial" panose="020B0604020202020204" pitchFamily="34" charset="0"/>
              <a:buChar char="•"/>
            </a:pPr>
            <a:r>
              <a:rPr lang="en-GB" sz="2000" b="1" dirty="0"/>
              <a:t>Implementing</a:t>
            </a:r>
            <a:r>
              <a:rPr lang="en-GB" sz="2000" dirty="0"/>
              <a:t> projects on time and on budget</a:t>
            </a:r>
          </a:p>
        </p:txBody>
      </p:sp>
      <p:sp>
        <p:nvSpPr>
          <p:cNvPr id="8" name="Titre 1"/>
          <p:cNvSpPr txBox="1">
            <a:spLocks/>
          </p:cNvSpPr>
          <p:nvPr/>
        </p:nvSpPr>
        <p:spPr bwMode="auto">
          <a:xfrm>
            <a:off x="631000" y="1509765"/>
            <a:ext cx="5256212" cy="823912"/>
          </a:xfrm>
          <a:prstGeom prst="rect">
            <a:avLst/>
          </a:prstGeom>
          <a:noFill/>
        </p:spPr>
        <p:txBody>
          <a:bodyPr vert="horz" wrap="square" lIns="91440" tIns="45720" rIns="91440" bIns="45720" numCol="1" rtlCol="0" anchor="b" anchorCtr="0" compatLnSpc="1">
            <a:prstTxWarp prst="textNoShape">
              <a:avLst/>
            </a:prstTxWarp>
            <a:normAutofit/>
          </a:bodyPr>
          <a:lstStyle/>
          <a:p>
            <a:pPr>
              <a:lnSpc>
                <a:spcPct val="90000"/>
              </a:lnSpc>
              <a:spcAft>
                <a:spcPts val="1800"/>
              </a:spcAft>
              <a:buClr>
                <a:schemeClr val="tx2"/>
              </a:buClr>
              <a:defRPr/>
            </a:pPr>
            <a:r>
              <a:rPr lang="en-US" altLang="en-US" sz="2600" kern="1200" dirty="0">
                <a:solidFill>
                  <a:schemeClr val="tx2"/>
                </a:solidFill>
                <a:latin typeface="+mn-lt"/>
                <a:ea typeface="+mn-ea"/>
                <a:cs typeface="+mn-cs"/>
              </a:rPr>
              <a:t>Public Investment Management Assessment (</a:t>
            </a:r>
            <a:r>
              <a:rPr lang="en-US" altLang="en-US" sz="2600" kern="1200" dirty="0">
                <a:solidFill>
                  <a:srgbClr val="FF0000"/>
                </a:solidFill>
                <a:latin typeface="+mn-lt"/>
                <a:ea typeface="+mn-ea"/>
                <a:cs typeface="+mn-cs"/>
              </a:rPr>
              <a:t>PIMA</a:t>
            </a:r>
            <a:r>
              <a:rPr lang="en-US" altLang="en-US" sz="2600" kern="1200" dirty="0">
                <a:solidFill>
                  <a:schemeClr val="tx2"/>
                </a:solidFill>
                <a:latin typeface="+mn-lt"/>
                <a:ea typeface="+mn-ea"/>
                <a:cs typeface="+mn-cs"/>
              </a:rPr>
              <a:t>)</a:t>
            </a:r>
          </a:p>
        </p:txBody>
      </p:sp>
      <p:pic>
        <p:nvPicPr>
          <p:cNvPr id="4" name="Picture 3" descr="Diagram&#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440" y="621792"/>
            <a:ext cx="6156900" cy="4888992"/>
          </a:xfrm>
          <a:prstGeom prst="rect">
            <a:avLst/>
          </a:prstGeom>
          <a:noFill/>
        </p:spPr>
      </p:pic>
      <p:sp>
        <p:nvSpPr>
          <p:cNvPr id="13" name="Title 5">
            <a:extLst>
              <a:ext uri="{FF2B5EF4-FFF2-40B4-BE49-F238E27FC236}">
                <a16:creationId xmlns:a16="http://schemas.microsoft.com/office/drawing/2014/main" id="{00A49043-8715-4512-98CA-AFF375790AF4}"/>
              </a:ext>
            </a:extLst>
          </p:cNvPr>
          <p:cNvSpPr>
            <a:spLocks noGrp="1"/>
          </p:cNvSpPr>
          <p:nvPr>
            <p:ph type="title"/>
          </p:nvPr>
        </p:nvSpPr>
        <p:spPr>
          <a:xfrm>
            <a:off x="1019490" y="244610"/>
            <a:ext cx="10515600" cy="782357"/>
          </a:xfrm>
        </p:spPr>
        <p:txBody>
          <a:bodyPr/>
          <a:lstStyle/>
          <a:p>
            <a:r>
              <a:rPr lang="en-US" dirty="0"/>
              <a:t>PFM diagnostic tools</a:t>
            </a:r>
          </a:p>
        </p:txBody>
      </p:sp>
      <p:sp>
        <p:nvSpPr>
          <p:cNvPr id="2" name="Slide Number Placeholder 1">
            <a:extLst>
              <a:ext uri="{FF2B5EF4-FFF2-40B4-BE49-F238E27FC236}">
                <a16:creationId xmlns:a16="http://schemas.microsoft.com/office/drawing/2014/main" id="{E0BD591A-4F6F-4F9F-98BB-3CE0F4EBA568}"/>
              </a:ext>
            </a:extLst>
          </p:cNvPr>
          <p:cNvSpPr>
            <a:spLocks noGrp="1"/>
          </p:cNvSpPr>
          <p:nvPr>
            <p:ph type="sldNum" sz="quarter" idx="12"/>
          </p:nvPr>
        </p:nvSpPr>
        <p:spPr/>
        <p:txBody>
          <a:bodyPr/>
          <a:lstStyle/>
          <a:p>
            <a:fld id="{F46C79FD-C571-418B-AB0F-5EE936C85276}" type="slidenum">
              <a:rPr lang="en-GB" smtClean="0"/>
              <a:t>109</a:t>
            </a:fld>
            <a:endParaRPr lang="en-GB"/>
          </a:p>
        </p:txBody>
      </p:sp>
      <p:sp>
        <p:nvSpPr>
          <p:cNvPr id="9" name="TextBox 8">
            <a:extLst>
              <a:ext uri="{FF2B5EF4-FFF2-40B4-BE49-F238E27FC236}">
                <a16:creationId xmlns:a16="http://schemas.microsoft.com/office/drawing/2014/main" id="{EFB9AEC2-D37E-46F2-8893-CD1827EC9428}"/>
              </a:ext>
            </a:extLst>
          </p:cNvPr>
          <p:cNvSpPr txBox="1"/>
          <p:nvPr/>
        </p:nvSpPr>
        <p:spPr>
          <a:xfrm>
            <a:off x="787842" y="5639639"/>
            <a:ext cx="7822760" cy="677108"/>
          </a:xfrm>
          <a:prstGeom prst="rect">
            <a:avLst/>
          </a:prstGeom>
          <a:noFill/>
        </p:spPr>
        <p:txBody>
          <a:bodyPr wrap="square">
            <a:spAutoFit/>
          </a:bodyPr>
          <a:lstStyle/>
          <a:p>
            <a:pPr marL="342900" indent="-342900">
              <a:buFont typeface="Wingdings" panose="05000000000000000000" pitchFamily="2" charset="2"/>
              <a:buChar char="q"/>
            </a:pPr>
            <a:r>
              <a:rPr lang="en-GB" sz="1900" i="1" dirty="0">
                <a:solidFill>
                  <a:srgbClr val="004494"/>
                </a:solidFill>
              </a:rPr>
              <a:t>Enables tracking progress over time</a:t>
            </a:r>
          </a:p>
          <a:p>
            <a:pPr marL="342900" indent="-342900">
              <a:buFont typeface="Wingdings" panose="05000000000000000000" pitchFamily="2" charset="2"/>
              <a:buChar char="q"/>
            </a:pPr>
            <a:r>
              <a:rPr lang="en-GB" sz="1900" i="1" dirty="0">
                <a:solidFill>
                  <a:srgbClr val="004494"/>
                </a:solidFill>
              </a:rPr>
              <a:t>Includes a sequenced reform plan</a:t>
            </a:r>
          </a:p>
        </p:txBody>
      </p:sp>
      <p:sp>
        <p:nvSpPr>
          <p:cNvPr id="10" name="TextBox 9">
            <a:extLst>
              <a:ext uri="{FF2B5EF4-FFF2-40B4-BE49-F238E27FC236}">
                <a16:creationId xmlns:a16="http://schemas.microsoft.com/office/drawing/2014/main" id="{1B28B20A-191C-4254-B8D2-76ABBAEAE21F}"/>
              </a:ext>
            </a:extLst>
          </p:cNvPr>
          <p:cNvSpPr txBox="1"/>
          <p:nvPr/>
        </p:nvSpPr>
        <p:spPr>
          <a:xfrm>
            <a:off x="5887212" y="5639639"/>
            <a:ext cx="5366004" cy="384721"/>
          </a:xfrm>
          <a:prstGeom prst="rect">
            <a:avLst/>
          </a:prstGeom>
          <a:noFill/>
        </p:spPr>
        <p:txBody>
          <a:bodyPr wrap="square">
            <a:spAutoFit/>
          </a:bodyPr>
          <a:lstStyle/>
          <a:p>
            <a:r>
              <a:rPr lang="en-GB" sz="1900" dirty="0">
                <a:solidFill>
                  <a:srgbClr val="FF0000"/>
                </a:solidFill>
              </a:rPr>
              <a:t>Show summary assessment PIMA Bangladesh</a:t>
            </a:r>
          </a:p>
        </p:txBody>
      </p:sp>
    </p:spTree>
    <p:extLst>
      <p:ext uri="{BB962C8B-B14F-4D97-AF65-F5344CB8AC3E}">
        <p14:creationId xmlns:p14="http://schemas.microsoft.com/office/powerpoint/2010/main" val="3484664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sz="half" idx="1"/>
          </p:nvPr>
        </p:nvSpPr>
        <p:spPr>
          <a:xfrm>
            <a:off x="838197" y="1825625"/>
            <a:ext cx="10418381" cy="3906435"/>
          </a:xfrm>
        </p:spPr>
        <p:txBody>
          <a:bodyPr>
            <a:normAutofit/>
          </a:bodyPr>
          <a:lstStyle/>
          <a:p>
            <a:pPr marL="114300" indent="0">
              <a:lnSpc>
                <a:spcPct val="90000"/>
              </a:lnSpc>
              <a:spcBef>
                <a:spcPts val="1200"/>
              </a:spcBef>
              <a:buClr>
                <a:srgbClr val="002060"/>
              </a:buClr>
              <a:buSzPct val="133000"/>
              <a:buNone/>
            </a:pPr>
            <a:r>
              <a:rPr lang="en-GB" i="0" dirty="0"/>
              <a:t>PFM systems help:</a:t>
            </a:r>
          </a:p>
          <a:p>
            <a:pPr marL="571500" indent="-457200">
              <a:lnSpc>
                <a:spcPct val="90000"/>
              </a:lnSpc>
              <a:spcBef>
                <a:spcPts val="1200"/>
              </a:spcBef>
              <a:spcAft>
                <a:spcPts val="0"/>
              </a:spcAft>
              <a:buClr>
                <a:schemeClr val="tx1"/>
              </a:buClr>
              <a:buSzPct val="133000"/>
            </a:pPr>
            <a:r>
              <a:rPr lang="en-GB" i="0" dirty="0"/>
              <a:t>Implementing public policies </a:t>
            </a:r>
          </a:p>
          <a:p>
            <a:pPr marL="971550" lvl="1" indent="-457200">
              <a:lnSpc>
                <a:spcPct val="90000"/>
              </a:lnSpc>
              <a:spcBef>
                <a:spcPts val="1200"/>
              </a:spcBef>
              <a:buClr>
                <a:schemeClr val="tx1"/>
              </a:buClr>
              <a:buSzPct val="133000"/>
              <a:buFont typeface="Arial" panose="020B0604020202020204" pitchFamily="34" charset="0"/>
              <a:buChar char="‒"/>
            </a:pPr>
            <a:r>
              <a:rPr lang="en-GB" sz="2400" b="0" i="0" dirty="0"/>
              <a:t>e.g. macroeconomic policies to create stability, taxation </a:t>
            </a:r>
            <a:r>
              <a:rPr lang="en-GB" sz="2400" b="0" dirty="0"/>
              <a:t>policies or policies to achieve the Sustainable Development Goals (SDGs)</a:t>
            </a:r>
            <a:endParaRPr lang="en-GB" sz="2400" b="0" i="0" dirty="0"/>
          </a:p>
          <a:p>
            <a:pPr marL="571500" indent="-457200">
              <a:lnSpc>
                <a:spcPct val="90000"/>
              </a:lnSpc>
              <a:spcBef>
                <a:spcPts val="1200"/>
              </a:spcBef>
              <a:buClr>
                <a:schemeClr val="tx1"/>
              </a:buClr>
              <a:buSzPct val="133000"/>
            </a:pPr>
            <a:r>
              <a:rPr lang="en-GB" b="0" i="0" dirty="0"/>
              <a:t>Controlling management of resources and limiting fraud, waste and corruption</a:t>
            </a:r>
          </a:p>
        </p:txBody>
      </p:sp>
      <p:sp>
        <p:nvSpPr>
          <p:cNvPr id="36866" name="Rectangle 2"/>
          <p:cNvSpPr>
            <a:spLocks noGrp="1" noChangeArrowheads="1"/>
          </p:cNvSpPr>
          <p:nvPr>
            <p:ph type="title"/>
          </p:nvPr>
        </p:nvSpPr>
        <p:spPr/>
        <p:txBody>
          <a:bodyPr anchor="b">
            <a:normAutofit fontScale="90000"/>
          </a:bodyPr>
          <a:lstStyle/>
          <a:p>
            <a:pPr>
              <a:spcBef>
                <a:spcPts val="3000"/>
              </a:spcBef>
            </a:pPr>
            <a:br>
              <a:rPr lang="fr-FR" sz="2500" dirty="0"/>
            </a:br>
            <a:r>
              <a:rPr lang="fr-FR" sz="4400" dirty="0"/>
              <a:t>The </a:t>
            </a:r>
            <a:r>
              <a:rPr lang="en-GB" sz="4400" dirty="0"/>
              <a:t>purpose</a:t>
            </a:r>
            <a:r>
              <a:rPr lang="fr-FR" sz="4400" dirty="0"/>
              <a:t> of PFM </a:t>
            </a:r>
            <a:endParaRPr lang="fr-FR" sz="2500" dirty="0"/>
          </a:p>
        </p:txBody>
      </p:sp>
      <p:sp>
        <p:nvSpPr>
          <p:cNvPr id="2" name="Slide Number Placeholder 1">
            <a:extLst>
              <a:ext uri="{FF2B5EF4-FFF2-40B4-BE49-F238E27FC236}">
                <a16:creationId xmlns:a16="http://schemas.microsoft.com/office/drawing/2014/main" id="{644BC882-7EA2-42D3-8C10-48866A059AEF}"/>
              </a:ext>
            </a:extLst>
          </p:cNvPr>
          <p:cNvSpPr>
            <a:spLocks noGrp="1"/>
          </p:cNvSpPr>
          <p:nvPr>
            <p:ph type="sldNum" sz="quarter" idx="12"/>
          </p:nvPr>
        </p:nvSpPr>
        <p:spPr/>
        <p:txBody>
          <a:bodyPr/>
          <a:lstStyle/>
          <a:p>
            <a:fld id="{F46C79FD-C571-418B-AB0F-5EE936C85276}" type="slidenum">
              <a:rPr lang="en-GB" smtClean="0"/>
              <a:t>11</a:t>
            </a:fld>
            <a:endParaRPr lang="en-GB"/>
          </a:p>
        </p:txBody>
      </p:sp>
    </p:spTree>
    <p:extLst>
      <p:ext uri="{BB962C8B-B14F-4D97-AF65-F5344CB8AC3E}">
        <p14:creationId xmlns:p14="http://schemas.microsoft.com/office/powerpoint/2010/main" val="23440063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839788" y="1681163"/>
            <a:ext cx="5157787" cy="823912"/>
          </a:xfrm>
          <a:prstGeom prst="rect">
            <a:avLst/>
          </a:prstGeom>
        </p:spPr>
        <p:txBody>
          <a:bodyPr vert="horz" wrap="square" lIns="91440" tIns="45720" rIns="91440" bIns="45720" numCol="1" rtlCol="0" anchor="b" anchorCtr="0" compatLnSpc="1">
            <a:prstTxWarp prst="textNoShape">
              <a:avLst/>
            </a:prstTxWarp>
            <a:normAutofit/>
          </a:bodyPr>
          <a:lstStyle/>
          <a:p>
            <a:pPr fontAlgn="base">
              <a:spcAft>
                <a:spcPts val="1800"/>
              </a:spcAft>
              <a:buClr>
                <a:schemeClr val="tx2"/>
              </a:buClr>
              <a:defRPr/>
            </a:pPr>
            <a:endParaRPr lang="en-US" altLang="en-US" sz="2800" b="1" kern="1200" dirty="0">
              <a:solidFill>
                <a:schemeClr val="tx2"/>
              </a:solidFill>
              <a:latin typeface="+mn-lt"/>
              <a:ea typeface="+mn-ea"/>
              <a:cs typeface="+mn-cs"/>
            </a:endParaRPr>
          </a:p>
        </p:txBody>
      </p:sp>
      <p:sp>
        <p:nvSpPr>
          <p:cNvPr id="5" name="TextBox 4"/>
          <p:cNvSpPr txBox="1"/>
          <p:nvPr/>
        </p:nvSpPr>
        <p:spPr>
          <a:xfrm>
            <a:off x="938213" y="3272750"/>
            <a:ext cx="5157787" cy="3097331"/>
          </a:xfrm>
          <a:prstGeom prst="rect">
            <a:avLst/>
          </a:prstGeom>
        </p:spPr>
        <p:txBody>
          <a:bodyPr vert="horz" wrap="square" lIns="91440" tIns="45720" rIns="91440" bIns="45720" rtlCol="0">
            <a:normAutofit fontScale="70000" lnSpcReduction="20000"/>
          </a:bodyPr>
          <a:lstStyle/>
          <a:p>
            <a:pPr>
              <a:lnSpc>
                <a:spcPct val="120000"/>
              </a:lnSpc>
              <a:spcBef>
                <a:spcPts val="600"/>
              </a:spcBef>
              <a:spcAft>
                <a:spcPts val="600"/>
              </a:spcAft>
              <a:buClr>
                <a:schemeClr val="tx2"/>
              </a:buClr>
            </a:pPr>
            <a:r>
              <a:rPr lang="en-GB" sz="2000" dirty="0"/>
              <a:t>Each country's performance scoring is assessed against a questionnaire of 18 criteria, grouped on 5 clusters based on:</a:t>
            </a:r>
          </a:p>
          <a:p>
            <a:pPr indent="-228600">
              <a:lnSpc>
                <a:spcPct val="120000"/>
              </a:lnSpc>
              <a:spcBef>
                <a:spcPts val="600"/>
              </a:spcBef>
              <a:spcAft>
                <a:spcPts val="600"/>
              </a:spcAft>
              <a:buClr>
                <a:schemeClr val="tx2"/>
              </a:buClr>
              <a:buFont typeface="Arial" panose="020B0604020202020204" pitchFamily="34" charset="0"/>
              <a:buChar char="•"/>
            </a:pPr>
            <a:r>
              <a:rPr lang="en-GB" sz="2000" dirty="0"/>
              <a:t>Coherence of its economic management</a:t>
            </a:r>
          </a:p>
          <a:p>
            <a:pPr indent="-228600">
              <a:lnSpc>
                <a:spcPct val="120000"/>
              </a:lnSpc>
              <a:spcBef>
                <a:spcPts val="600"/>
              </a:spcBef>
              <a:spcAft>
                <a:spcPts val="600"/>
              </a:spcAft>
              <a:buClr>
                <a:schemeClr val="tx2"/>
              </a:buClr>
              <a:buFont typeface="Arial" panose="020B0604020202020204" pitchFamily="34" charset="0"/>
              <a:buChar char="•"/>
            </a:pPr>
            <a:r>
              <a:rPr lang="en-GB" sz="2000" dirty="0"/>
              <a:t>Coherence of its structural policies</a:t>
            </a:r>
          </a:p>
          <a:p>
            <a:pPr indent="-228600">
              <a:lnSpc>
                <a:spcPct val="120000"/>
              </a:lnSpc>
              <a:spcBef>
                <a:spcPts val="600"/>
              </a:spcBef>
              <a:spcAft>
                <a:spcPts val="600"/>
              </a:spcAft>
              <a:buClr>
                <a:schemeClr val="tx2"/>
              </a:buClr>
              <a:buFont typeface="Arial" panose="020B0604020202020204" pitchFamily="34" charset="0"/>
              <a:buChar char="•"/>
            </a:pPr>
            <a:r>
              <a:rPr lang="en-GB" sz="2000" dirty="0"/>
              <a:t>Degree to which its policies and institutions promote equity and social inclusion</a:t>
            </a:r>
          </a:p>
          <a:p>
            <a:pPr indent="-228600">
              <a:lnSpc>
                <a:spcPct val="120000"/>
              </a:lnSpc>
              <a:spcBef>
                <a:spcPts val="600"/>
              </a:spcBef>
              <a:spcAft>
                <a:spcPts val="600"/>
              </a:spcAft>
              <a:buClr>
                <a:schemeClr val="tx2"/>
              </a:buClr>
              <a:buFont typeface="Arial" panose="020B0604020202020204" pitchFamily="34" charset="0"/>
              <a:buChar char="•"/>
            </a:pPr>
            <a:r>
              <a:rPr lang="en-GB" sz="2000" dirty="0"/>
              <a:t>Quality of its governance and public sector management</a:t>
            </a:r>
          </a:p>
          <a:p>
            <a:pPr indent="-228600">
              <a:lnSpc>
                <a:spcPct val="120000"/>
              </a:lnSpc>
              <a:spcBef>
                <a:spcPts val="600"/>
              </a:spcBef>
              <a:spcAft>
                <a:spcPts val="600"/>
              </a:spcAft>
              <a:buClr>
                <a:schemeClr val="tx2"/>
              </a:buClr>
              <a:buFont typeface="Arial" panose="020B0604020202020204" pitchFamily="34" charset="0"/>
              <a:buChar char="•"/>
            </a:pPr>
            <a:r>
              <a:rPr lang="en-GB" sz="2000" dirty="0"/>
              <a:t>Degree to which its regulatory framework is enabling infrastructure development and regional integration</a:t>
            </a:r>
          </a:p>
        </p:txBody>
      </p:sp>
      <p:sp>
        <p:nvSpPr>
          <p:cNvPr id="8" name="Titre 1"/>
          <p:cNvSpPr txBox="1">
            <a:spLocks/>
          </p:cNvSpPr>
          <p:nvPr/>
        </p:nvSpPr>
        <p:spPr bwMode="auto">
          <a:xfrm>
            <a:off x="2276822" y="1493520"/>
            <a:ext cx="4450079" cy="1214438"/>
          </a:xfrm>
          <a:prstGeom prst="rect">
            <a:avLst/>
          </a:prstGeom>
          <a:noFill/>
        </p:spPr>
        <p:txBody>
          <a:bodyPr vert="horz" wrap="square" lIns="91440" tIns="45720" rIns="91440" bIns="45720" numCol="1" rtlCol="0" anchor="b" anchorCtr="0" compatLnSpc="1">
            <a:prstTxWarp prst="textNoShape">
              <a:avLst/>
            </a:prstTxWarp>
            <a:noAutofit/>
          </a:bodyPr>
          <a:lstStyle/>
          <a:p>
            <a:pPr algn="ctr">
              <a:lnSpc>
                <a:spcPct val="90000"/>
              </a:lnSpc>
              <a:spcAft>
                <a:spcPts val="1800"/>
              </a:spcAft>
              <a:buClr>
                <a:schemeClr val="tx2"/>
              </a:buClr>
              <a:defRPr/>
            </a:pPr>
            <a:r>
              <a:rPr lang="en-GB" altLang="en-US" sz="2600" kern="1200" dirty="0">
                <a:solidFill>
                  <a:schemeClr val="tx2"/>
                </a:solidFill>
                <a:latin typeface="+mn-lt"/>
                <a:ea typeface="+mn-ea"/>
                <a:cs typeface="+mn-cs"/>
              </a:rPr>
              <a:t>World Bank </a:t>
            </a:r>
            <a:br>
              <a:rPr lang="en-GB" altLang="en-US" sz="2600" kern="1200" dirty="0">
                <a:solidFill>
                  <a:schemeClr val="tx2"/>
                </a:solidFill>
                <a:latin typeface="+mn-lt"/>
                <a:ea typeface="+mn-ea"/>
                <a:cs typeface="+mn-cs"/>
              </a:rPr>
            </a:br>
            <a:r>
              <a:rPr lang="en-GB" altLang="en-US" sz="2600" kern="1200" dirty="0">
                <a:solidFill>
                  <a:schemeClr val="tx2"/>
                </a:solidFill>
                <a:latin typeface="+mn-lt"/>
                <a:ea typeface="+mn-ea"/>
                <a:cs typeface="+mn-cs"/>
              </a:rPr>
              <a:t>Country Policy &amp; Institutional Assessment (</a:t>
            </a:r>
            <a:r>
              <a:rPr lang="en-GB" altLang="en-US" sz="2600" kern="1200" dirty="0">
                <a:solidFill>
                  <a:srgbClr val="FF0000"/>
                </a:solidFill>
                <a:latin typeface="+mn-lt"/>
                <a:ea typeface="+mn-ea"/>
                <a:cs typeface="+mn-cs"/>
              </a:rPr>
              <a:t>CPIA</a:t>
            </a:r>
            <a:r>
              <a:rPr lang="en-GB" altLang="en-US" sz="2600" kern="1200" dirty="0">
                <a:solidFill>
                  <a:schemeClr val="tx2"/>
                </a:solidFill>
                <a:latin typeface="+mn-lt"/>
                <a:ea typeface="+mn-ea"/>
                <a:cs typeface="+mn-cs"/>
              </a:rPr>
              <a:t>)</a:t>
            </a:r>
            <a:endParaRPr lang="en-US" altLang="en-US" sz="2600" kern="1200" dirty="0">
              <a:solidFill>
                <a:schemeClr val="tx2"/>
              </a:solidFill>
              <a:latin typeface="+mn-lt"/>
              <a:ea typeface="+mn-ea"/>
              <a:cs typeface="+mn-cs"/>
            </a:endParaRPr>
          </a:p>
        </p:txBody>
      </p:sp>
      <p:sp>
        <p:nvSpPr>
          <p:cNvPr id="13" name="Title 5">
            <a:extLst>
              <a:ext uri="{FF2B5EF4-FFF2-40B4-BE49-F238E27FC236}">
                <a16:creationId xmlns:a16="http://schemas.microsoft.com/office/drawing/2014/main" id="{00A49043-8715-4512-98CA-AFF375790AF4}"/>
              </a:ext>
            </a:extLst>
          </p:cNvPr>
          <p:cNvSpPr>
            <a:spLocks noGrp="1"/>
          </p:cNvSpPr>
          <p:nvPr>
            <p:ph type="title"/>
          </p:nvPr>
        </p:nvSpPr>
        <p:spPr>
          <a:xfrm>
            <a:off x="970722" y="482860"/>
            <a:ext cx="10515600" cy="782357"/>
          </a:xfrm>
        </p:spPr>
        <p:txBody>
          <a:bodyPr/>
          <a:lstStyle/>
          <a:p>
            <a:r>
              <a:rPr lang="en-US" dirty="0"/>
              <a:t>PFM diagnostic tools</a:t>
            </a:r>
          </a:p>
        </p:txBody>
      </p:sp>
      <p:pic>
        <p:nvPicPr>
          <p:cNvPr id="12" name="Picture 11">
            <a:extLst>
              <a:ext uri="{FF2B5EF4-FFF2-40B4-BE49-F238E27FC236}">
                <a16:creationId xmlns:a16="http://schemas.microsoft.com/office/drawing/2014/main" id="{F2BC86E9-0C4E-45C6-9008-AA77F67B60DC}"/>
              </a:ext>
            </a:extLst>
          </p:cNvPr>
          <p:cNvPicPr>
            <a:picLocks noChangeAspect="1"/>
          </p:cNvPicPr>
          <p:nvPr/>
        </p:nvPicPr>
        <p:blipFill>
          <a:blip r:embed="rId3"/>
          <a:stretch>
            <a:fillRect/>
          </a:stretch>
        </p:blipFill>
        <p:spPr>
          <a:xfrm>
            <a:off x="6803706" y="551974"/>
            <a:ext cx="5291895" cy="5138376"/>
          </a:xfrm>
          <a:prstGeom prst="rect">
            <a:avLst/>
          </a:prstGeom>
        </p:spPr>
      </p:pic>
      <p:pic>
        <p:nvPicPr>
          <p:cNvPr id="11" name="Picture 10">
            <a:extLst>
              <a:ext uri="{FF2B5EF4-FFF2-40B4-BE49-F238E27FC236}">
                <a16:creationId xmlns:a16="http://schemas.microsoft.com/office/drawing/2014/main" id="{636361EC-17B7-47BA-89D9-7B09671E59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99" y="1460018"/>
            <a:ext cx="2276822" cy="1281442"/>
          </a:xfrm>
          <a:prstGeom prst="rect">
            <a:avLst/>
          </a:prstGeom>
        </p:spPr>
      </p:pic>
      <p:sp>
        <p:nvSpPr>
          <p:cNvPr id="2" name="Slide Number Placeholder 1">
            <a:extLst>
              <a:ext uri="{FF2B5EF4-FFF2-40B4-BE49-F238E27FC236}">
                <a16:creationId xmlns:a16="http://schemas.microsoft.com/office/drawing/2014/main" id="{3F9EAA7A-93F2-4B7A-8FD6-DB57845AF45A}"/>
              </a:ext>
            </a:extLst>
          </p:cNvPr>
          <p:cNvSpPr>
            <a:spLocks noGrp="1"/>
          </p:cNvSpPr>
          <p:nvPr>
            <p:ph type="sldNum" sz="quarter" idx="12"/>
          </p:nvPr>
        </p:nvSpPr>
        <p:spPr/>
        <p:txBody>
          <a:bodyPr/>
          <a:lstStyle/>
          <a:p>
            <a:fld id="{F46C79FD-C571-418B-AB0F-5EE936C85276}" type="slidenum">
              <a:rPr lang="en-GB" smtClean="0"/>
              <a:t>110</a:t>
            </a:fld>
            <a:endParaRPr lang="en-GB"/>
          </a:p>
        </p:txBody>
      </p:sp>
    </p:spTree>
    <p:extLst>
      <p:ext uri="{BB962C8B-B14F-4D97-AF65-F5344CB8AC3E}">
        <p14:creationId xmlns:p14="http://schemas.microsoft.com/office/powerpoint/2010/main" val="8285995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1"/>
          </p:nvPr>
        </p:nvSpPr>
        <p:spPr>
          <a:xfrm>
            <a:off x="3774283" y="3375424"/>
            <a:ext cx="5407819" cy="1997869"/>
          </a:xfrm>
        </p:spPr>
        <p:txBody>
          <a:bodyPr/>
          <a:lstStyle/>
          <a:p>
            <a:endParaRPr lang="en-US" altLang="fr-FR"/>
          </a:p>
          <a:p>
            <a:endParaRPr lang="en-US" altLang="fr-FR"/>
          </a:p>
          <a:p>
            <a:endParaRPr lang="en-US" altLang="fr-FR"/>
          </a:p>
          <a:p>
            <a:endParaRPr lang="en-US" altLang="fr-FR"/>
          </a:p>
        </p:txBody>
      </p:sp>
      <p:sp>
        <p:nvSpPr>
          <p:cNvPr id="7" name="Titre 1">
            <a:extLst>
              <a:ext uri="{FF2B5EF4-FFF2-40B4-BE49-F238E27FC236}">
                <a16:creationId xmlns:a16="http://schemas.microsoft.com/office/drawing/2014/main" id="{1CEBED47-F13E-4BB2-89C2-75CC4CD189D9}"/>
              </a:ext>
            </a:extLst>
          </p:cNvPr>
          <p:cNvSpPr txBox="1">
            <a:spLocks/>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altLang="en-US" dirty="0"/>
              <a:t>PFM assessment &amp; diagnostic tools</a:t>
            </a:r>
          </a:p>
        </p:txBody>
      </p:sp>
      <p:graphicFrame>
        <p:nvGraphicFramePr>
          <p:cNvPr id="8" name="Table Placeholder 5">
            <a:extLst>
              <a:ext uri="{FF2B5EF4-FFF2-40B4-BE49-F238E27FC236}">
                <a16:creationId xmlns:a16="http://schemas.microsoft.com/office/drawing/2014/main" id="{FBDD1755-31BA-4DEA-A36D-4D6393E96CD2}"/>
              </a:ext>
            </a:extLst>
          </p:cNvPr>
          <p:cNvGraphicFramePr>
            <a:graphicFrameLocks/>
          </p:cNvGraphicFramePr>
          <p:nvPr/>
        </p:nvGraphicFramePr>
        <p:xfrm>
          <a:off x="311501" y="1484707"/>
          <a:ext cx="10838718" cy="4202146"/>
        </p:xfrm>
        <a:graphic>
          <a:graphicData uri="http://schemas.openxmlformats.org/drawingml/2006/table">
            <a:tbl>
              <a:tblPr firstRow="1" bandRow="1">
                <a:tableStyleId>{7DF18680-E054-41AD-8BC1-D1AEF772440D}</a:tableStyleId>
              </a:tblPr>
              <a:tblGrid>
                <a:gridCol w="5390628">
                  <a:extLst>
                    <a:ext uri="{9D8B030D-6E8A-4147-A177-3AD203B41FA5}">
                      <a16:colId xmlns:a16="http://schemas.microsoft.com/office/drawing/2014/main" val="20000"/>
                    </a:ext>
                  </a:extLst>
                </a:gridCol>
                <a:gridCol w="790589">
                  <a:extLst>
                    <a:ext uri="{9D8B030D-6E8A-4147-A177-3AD203B41FA5}">
                      <a16:colId xmlns:a16="http://schemas.microsoft.com/office/drawing/2014/main" val="20001"/>
                    </a:ext>
                  </a:extLst>
                </a:gridCol>
                <a:gridCol w="739583">
                  <a:extLst>
                    <a:ext uri="{9D8B030D-6E8A-4147-A177-3AD203B41FA5}">
                      <a16:colId xmlns:a16="http://schemas.microsoft.com/office/drawing/2014/main" val="20002"/>
                    </a:ext>
                  </a:extLst>
                </a:gridCol>
                <a:gridCol w="720008">
                  <a:extLst>
                    <a:ext uri="{9D8B030D-6E8A-4147-A177-3AD203B41FA5}">
                      <a16:colId xmlns:a16="http://schemas.microsoft.com/office/drawing/2014/main" val="20004"/>
                    </a:ext>
                  </a:extLst>
                </a:gridCol>
                <a:gridCol w="702286">
                  <a:extLst>
                    <a:ext uri="{9D8B030D-6E8A-4147-A177-3AD203B41FA5}">
                      <a16:colId xmlns:a16="http://schemas.microsoft.com/office/drawing/2014/main" val="20005"/>
                    </a:ext>
                  </a:extLst>
                </a:gridCol>
                <a:gridCol w="627041">
                  <a:extLst>
                    <a:ext uri="{9D8B030D-6E8A-4147-A177-3AD203B41FA5}">
                      <a16:colId xmlns:a16="http://schemas.microsoft.com/office/drawing/2014/main" val="20006"/>
                    </a:ext>
                  </a:extLst>
                </a:gridCol>
                <a:gridCol w="652123">
                  <a:extLst>
                    <a:ext uri="{9D8B030D-6E8A-4147-A177-3AD203B41FA5}">
                      <a16:colId xmlns:a16="http://schemas.microsoft.com/office/drawing/2014/main" val="20007"/>
                    </a:ext>
                  </a:extLst>
                </a:gridCol>
                <a:gridCol w="652123">
                  <a:extLst>
                    <a:ext uri="{9D8B030D-6E8A-4147-A177-3AD203B41FA5}">
                      <a16:colId xmlns:a16="http://schemas.microsoft.com/office/drawing/2014/main" val="20008"/>
                    </a:ext>
                  </a:extLst>
                </a:gridCol>
                <a:gridCol w="564337">
                  <a:extLst>
                    <a:ext uri="{9D8B030D-6E8A-4147-A177-3AD203B41FA5}">
                      <a16:colId xmlns:a16="http://schemas.microsoft.com/office/drawing/2014/main" val="1601412103"/>
                    </a:ext>
                  </a:extLst>
                </a:gridCol>
              </a:tblGrid>
              <a:tr h="1072823">
                <a:tc>
                  <a:txBody>
                    <a:bodyPr/>
                    <a:lstStyle/>
                    <a:p>
                      <a:pPr marL="180975" marR="0" lvl="0" indent="-180975" algn="l" defTabSz="642938"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effectLst/>
                        </a:rPr>
                        <a:t> </a:t>
                      </a:r>
                      <a:endParaRPr kumimoji="0" lang="en-GB" sz="1600" b="1" i="0" u="none" strike="noStrike" cap="none" normalizeH="0" baseline="0" dirty="0">
                        <a:ln>
                          <a:noFill/>
                        </a:ln>
                        <a:solidFill>
                          <a:schemeClr val="tx1"/>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b="1" u="none" strike="noStrike" cap="none" normalizeH="0" baseline="0" dirty="0">
                          <a:ln>
                            <a:noFill/>
                          </a:ln>
                          <a:solidFill>
                            <a:srgbClr val="0F5494"/>
                          </a:solidFill>
                          <a:effectLst/>
                        </a:rPr>
                        <a:t>PEFA</a:t>
                      </a:r>
                      <a:endParaRPr kumimoji="0" lang="en-GB" sz="2000" b="1" i="0" u="none" strike="noStrike" cap="none" normalizeH="0" baseline="0" dirty="0">
                        <a:ln>
                          <a:noFill/>
                        </a:ln>
                        <a:solidFill>
                          <a:srgbClr val="0F5494"/>
                        </a:solidFill>
                        <a:effectLst/>
                        <a:latin typeface="Arial" charset="0"/>
                        <a:cs typeface="Arial" charset="0"/>
                      </a:endParaRPr>
                    </a:p>
                  </a:txBody>
                  <a:tcPr marL="0" marR="0" marT="0" marB="0" vert="vert27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b="1" u="none" strike="noStrike" cap="none" normalizeH="0" baseline="0" dirty="0">
                          <a:ln>
                            <a:noFill/>
                          </a:ln>
                          <a:solidFill>
                            <a:srgbClr val="0F5494"/>
                          </a:solidFill>
                          <a:effectLst/>
                        </a:rPr>
                        <a:t>FTE</a:t>
                      </a:r>
                      <a:endParaRPr kumimoji="0" lang="en-GB" sz="2000" b="1" i="0" u="none" strike="noStrike" cap="none" normalizeH="0" baseline="0" dirty="0">
                        <a:ln>
                          <a:noFill/>
                        </a:ln>
                        <a:solidFill>
                          <a:srgbClr val="0F5494"/>
                        </a:solidFill>
                        <a:effectLst/>
                        <a:latin typeface="Arial" charset="0"/>
                        <a:cs typeface="Arial" charset="0"/>
                      </a:endParaRPr>
                    </a:p>
                  </a:txBody>
                  <a:tcPr marL="0" marR="0" marT="0" marB="0" vert="vert27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b="1" u="none" strike="noStrike" cap="none" normalizeH="0" baseline="0" dirty="0">
                          <a:ln>
                            <a:noFill/>
                          </a:ln>
                          <a:solidFill>
                            <a:srgbClr val="0F5494"/>
                          </a:solidFill>
                          <a:effectLst/>
                        </a:rPr>
                        <a:t>PER</a:t>
                      </a:r>
                      <a:endParaRPr kumimoji="0" lang="en-GB" sz="2000" b="1" i="0" u="none" strike="noStrike" cap="none" normalizeH="0" baseline="0" dirty="0">
                        <a:ln>
                          <a:noFill/>
                        </a:ln>
                        <a:solidFill>
                          <a:srgbClr val="0F5494"/>
                        </a:solidFill>
                        <a:effectLst/>
                        <a:latin typeface="Arial" charset="0"/>
                      </a:endParaRPr>
                    </a:p>
                  </a:txBody>
                  <a:tcPr marL="0" marR="0" marT="0" marB="0" vert="vert27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b="1" u="none" strike="noStrike" cap="none" normalizeH="0" baseline="0" dirty="0">
                          <a:ln>
                            <a:noFill/>
                          </a:ln>
                          <a:solidFill>
                            <a:srgbClr val="0F5494"/>
                          </a:solidFill>
                          <a:effectLst/>
                        </a:rPr>
                        <a:t>PETS</a:t>
                      </a:r>
                      <a:endParaRPr kumimoji="0" lang="en-GB" sz="2000" b="1" i="0" u="none" strike="noStrike" cap="none" normalizeH="0" baseline="0" dirty="0">
                        <a:ln>
                          <a:noFill/>
                        </a:ln>
                        <a:solidFill>
                          <a:srgbClr val="0F5494"/>
                        </a:solidFill>
                        <a:effectLst/>
                        <a:latin typeface="Arial" charset="0"/>
                        <a:cs typeface="Arial" charset="0"/>
                      </a:endParaRPr>
                    </a:p>
                  </a:txBody>
                  <a:tcPr marL="0" marR="0" marT="0" marB="0" vert="vert27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b="1" u="none" strike="noStrike" cap="none" normalizeH="0" baseline="0" dirty="0">
                          <a:ln>
                            <a:noFill/>
                          </a:ln>
                          <a:solidFill>
                            <a:srgbClr val="0F5494"/>
                          </a:solidFill>
                          <a:effectLst/>
                        </a:rPr>
                        <a:t>MAPS</a:t>
                      </a:r>
                      <a:endParaRPr kumimoji="0" lang="en-GB" sz="2000" b="1" i="0" u="none" strike="noStrike" cap="none" normalizeH="0" baseline="0" dirty="0">
                        <a:ln>
                          <a:noFill/>
                        </a:ln>
                        <a:solidFill>
                          <a:srgbClr val="0F5494"/>
                        </a:solidFill>
                        <a:effectLst/>
                        <a:latin typeface="Arial" charset="0"/>
                        <a:cs typeface="Arial" charset="0"/>
                      </a:endParaRPr>
                    </a:p>
                  </a:txBody>
                  <a:tcPr marL="0" marR="0" marT="0" marB="0" vert="vert27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b="1" u="none" strike="noStrike" cap="none" normalizeH="0" baseline="0" dirty="0" err="1">
                          <a:ln>
                            <a:noFill/>
                          </a:ln>
                          <a:solidFill>
                            <a:srgbClr val="0F5494"/>
                          </a:solidFill>
                          <a:effectLst/>
                        </a:rPr>
                        <a:t>DeMPA</a:t>
                      </a:r>
                      <a:endParaRPr kumimoji="0" lang="en-GB" sz="2000" b="1" i="0" u="none" strike="noStrike" cap="none" normalizeH="0" baseline="0" dirty="0">
                        <a:ln>
                          <a:noFill/>
                        </a:ln>
                        <a:solidFill>
                          <a:srgbClr val="0F5494"/>
                        </a:solidFill>
                        <a:effectLst/>
                        <a:latin typeface="Arial" charset="0"/>
                        <a:cs typeface="Arial" charset="0"/>
                      </a:endParaRPr>
                    </a:p>
                  </a:txBody>
                  <a:tcPr marL="0" marR="0" marT="0" marB="0" vert="vert27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b="1" u="none" strike="noStrike" cap="none" normalizeH="0" baseline="0" dirty="0">
                          <a:ln>
                            <a:noFill/>
                          </a:ln>
                          <a:solidFill>
                            <a:srgbClr val="0F5494"/>
                          </a:solidFill>
                          <a:effectLst/>
                        </a:rPr>
                        <a:t>TADAT</a:t>
                      </a:r>
                      <a:endParaRPr kumimoji="0" lang="en-GB" sz="2000" b="1" i="0" u="none" strike="noStrike" cap="none" normalizeH="0" baseline="0" dirty="0">
                        <a:ln>
                          <a:noFill/>
                        </a:ln>
                        <a:solidFill>
                          <a:srgbClr val="0F5494"/>
                        </a:solidFill>
                        <a:effectLst/>
                        <a:latin typeface="Arial" charset="0"/>
                        <a:cs typeface="Arial" charset="0"/>
                      </a:endParaRPr>
                    </a:p>
                  </a:txBody>
                  <a:tcPr marL="0" marR="0" marT="0" marB="0" vert="vert27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rgbClr val="0F5494"/>
                          </a:solidFill>
                          <a:effectLst/>
                          <a:latin typeface="Arial" charset="0"/>
                          <a:cs typeface="Arial" charset="0"/>
                        </a:rPr>
                        <a:t>PIMA</a:t>
                      </a:r>
                    </a:p>
                  </a:txBody>
                  <a:tcPr marL="0" marR="0" marT="0" marB="0" vert="vert270" anchor="ctr" horzOverflow="overflow">
                    <a:solidFill>
                      <a:schemeClr val="accent1">
                        <a:lumMod val="20000"/>
                        <a:lumOff val="80000"/>
                      </a:schemeClr>
                    </a:solidFill>
                  </a:tcPr>
                </a:tc>
                <a:extLst>
                  <a:ext uri="{0D108BD9-81ED-4DB2-BD59-A6C34878D82A}">
                    <a16:rowId xmlns:a16="http://schemas.microsoft.com/office/drawing/2014/main" val="10000"/>
                  </a:ext>
                </a:extLst>
              </a:tr>
              <a:tr h="525932">
                <a:tc>
                  <a:txBody>
                    <a:bodyPr/>
                    <a:lstStyle/>
                    <a:p>
                      <a:pPr marL="95250" marR="0" lvl="0" indent="0" algn="l" defTabSz="914400"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Identification of PFM strengths &amp; weaknesses</a:t>
                      </a: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X</a:t>
                      </a:r>
                      <a:endParaRPr kumimoji="0" lang="en-GB" sz="1600" b="1" i="0" u="none" strike="noStrike" cap="none" normalizeH="0" baseline="0" dirty="0">
                        <a:ln>
                          <a:noFill/>
                        </a:ln>
                        <a:solidFill>
                          <a:schemeClr val="tx1">
                            <a:lumMod val="50000"/>
                          </a:schemeClr>
                        </a:solidFill>
                        <a:effectLst/>
                        <a:latin typeface="Arial" charset="0"/>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X</a:t>
                      </a: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X</a:t>
                      </a: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US" sz="1600" b="1" u="none" strike="noStrike" cap="none" normalizeH="0" baseline="0" dirty="0">
                          <a:ln>
                            <a:noFill/>
                          </a:ln>
                          <a:solidFill>
                            <a:schemeClr val="tx1">
                              <a:lumMod val="50000"/>
                            </a:schemeClr>
                          </a:solidFill>
                          <a:effectLst/>
                        </a:rPr>
                        <a:t>X</a:t>
                      </a:r>
                      <a:endParaRPr kumimoji="0" lang="en-US" sz="1600" b="1" i="0" u="none" strike="noStrike" cap="none" normalizeH="0" baseline="0" dirty="0">
                        <a:ln>
                          <a:noFill/>
                        </a:ln>
                        <a:solidFill>
                          <a:schemeClr val="tx1">
                            <a:lumMod val="50000"/>
                          </a:schemeClr>
                        </a:solidFill>
                        <a:effectLst/>
                        <a:latin typeface="Arial" charset="0"/>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1600" b="1" u="none" strike="noStrike" kern="1200" cap="none" normalizeH="0" baseline="0" dirty="0">
                          <a:ln>
                            <a:noFill/>
                          </a:ln>
                          <a:solidFill>
                            <a:schemeClr val="tx1">
                              <a:lumMod val="50000"/>
                            </a:schemeClr>
                          </a:solidFill>
                          <a:effectLst/>
                          <a:latin typeface="+mn-lt"/>
                          <a:ea typeface="+mn-ea"/>
                          <a:cs typeface="+mn-cs"/>
                        </a:rPr>
                        <a:t>X</a:t>
                      </a: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X</a:t>
                      </a:r>
                      <a:endParaRPr kumimoji="0" lang="en-US" sz="1600" b="1" i="0" u="none" strike="noStrike" cap="none" normalizeH="0" baseline="0" dirty="0">
                        <a:ln>
                          <a:noFill/>
                        </a:ln>
                        <a:solidFill>
                          <a:schemeClr val="tx1">
                            <a:lumMod val="50000"/>
                          </a:schemeClr>
                        </a:solidFill>
                        <a:effectLst/>
                        <a:latin typeface="Arial" charset="0"/>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US" sz="1600" b="1" u="none" strike="noStrike" kern="1200" cap="none" normalizeH="0" baseline="0" dirty="0">
                          <a:ln>
                            <a:noFill/>
                          </a:ln>
                          <a:solidFill>
                            <a:schemeClr val="tx1">
                              <a:lumMod val="50000"/>
                            </a:schemeClr>
                          </a:solidFill>
                          <a:effectLst/>
                          <a:latin typeface="+mn-lt"/>
                          <a:ea typeface="+mn-ea"/>
                          <a:cs typeface="+mn-cs"/>
                        </a:rPr>
                        <a:t>X</a:t>
                      </a: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US" sz="1600" b="1" u="none" strike="noStrike" kern="1200" cap="none" normalizeH="0" baseline="0" dirty="0">
                          <a:ln>
                            <a:noFill/>
                          </a:ln>
                          <a:solidFill>
                            <a:schemeClr val="tx1">
                              <a:lumMod val="50000"/>
                            </a:schemeClr>
                          </a:solidFill>
                          <a:effectLst/>
                          <a:latin typeface="+mn-lt"/>
                          <a:ea typeface="+mn-ea"/>
                          <a:cs typeface="+mn-cs"/>
                        </a:rPr>
                        <a:t>X</a:t>
                      </a:r>
                    </a:p>
                  </a:txBody>
                  <a:tcPr marL="0" marR="0" marT="0" marB="0" anchor="ctr" horzOverflow="overflow">
                    <a:solidFill>
                      <a:schemeClr val="accent1">
                        <a:lumMod val="20000"/>
                        <a:lumOff val="80000"/>
                      </a:schemeClr>
                    </a:solidFill>
                  </a:tcPr>
                </a:tc>
                <a:extLst>
                  <a:ext uri="{0D108BD9-81ED-4DB2-BD59-A6C34878D82A}">
                    <a16:rowId xmlns:a16="http://schemas.microsoft.com/office/drawing/2014/main" val="10001"/>
                  </a:ext>
                </a:extLst>
              </a:tr>
              <a:tr h="391258">
                <a:tc>
                  <a:txBody>
                    <a:bodyPr/>
                    <a:lstStyle/>
                    <a:p>
                      <a:pPr marL="95250" marR="0" lvl="0" indent="0" algn="l" defTabSz="914400"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Integrated Focus (comprehensive)</a:t>
                      </a:r>
                      <a:endParaRPr kumimoji="0" lang="en-GB" sz="1600" b="1" i="0" u="none" strike="noStrike" cap="none" normalizeH="0" baseline="0" dirty="0">
                        <a:ln>
                          <a:noFill/>
                        </a:ln>
                        <a:solidFill>
                          <a:schemeClr val="tx1">
                            <a:lumMod val="50000"/>
                          </a:schemeClr>
                        </a:solidFill>
                        <a:effectLst/>
                        <a:latin typeface="Arial" charset="0"/>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1600" b="1" u="none" strike="noStrike" kern="1200" cap="none" normalizeH="0" baseline="0" dirty="0">
                          <a:ln>
                            <a:noFill/>
                          </a:ln>
                          <a:solidFill>
                            <a:schemeClr val="tx1">
                              <a:lumMod val="50000"/>
                            </a:schemeClr>
                          </a:solidFill>
                          <a:effectLst/>
                        </a:rPr>
                        <a:t>X</a:t>
                      </a:r>
                      <a:endParaRPr kumimoji="0" lang="en-US" sz="1600" b="1" i="0" u="none" strike="noStrike" kern="1200" cap="none" normalizeH="0" baseline="0" dirty="0">
                        <a:ln>
                          <a:noFill/>
                        </a:ln>
                        <a:solidFill>
                          <a:schemeClr val="tx1">
                            <a:lumMod val="50000"/>
                          </a:schemeClr>
                        </a:solidFill>
                        <a:effectLst/>
                        <a:latin typeface="Arial" charset="0"/>
                        <a:ea typeface="+mn-ea"/>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1600" b="1" u="none" strike="noStrike" cap="none" normalizeH="0" baseline="0" dirty="0">
                          <a:ln>
                            <a:noFill/>
                          </a:ln>
                          <a:solidFill>
                            <a:schemeClr val="tx1">
                              <a:lumMod val="50000"/>
                            </a:schemeClr>
                          </a:solidFill>
                          <a:effectLst/>
                        </a:rPr>
                        <a:t>X</a:t>
                      </a:r>
                      <a:endParaRPr kumimoji="0" lang="en-US" sz="1600" b="1" i="0" u="none" strike="noStrike" cap="none" normalizeH="0" baseline="0" dirty="0">
                        <a:ln>
                          <a:noFill/>
                        </a:ln>
                        <a:solidFill>
                          <a:schemeClr val="tx1">
                            <a:lumMod val="50000"/>
                          </a:schemeClr>
                        </a:solidFill>
                        <a:effectLst/>
                        <a:latin typeface="Arial" charset="0"/>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1600" b="1" i="0" u="none" strike="noStrike" kern="1200" cap="none" normalizeH="0" baseline="0" dirty="0">
                          <a:ln>
                            <a:noFill/>
                          </a:ln>
                          <a:solidFill>
                            <a:schemeClr val="tx1">
                              <a:lumMod val="50000"/>
                            </a:schemeClr>
                          </a:solidFill>
                          <a:effectLst/>
                          <a:latin typeface="Arial" charset="0"/>
                          <a:ea typeface="+mn-ea"/>
                          <a:cs typeface="Arial" charset="0"/>
                        </a:rPr>
                        <a:t>X</a:t>
                      </a: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US" sz="1600" b="1" i="0" u="none" strike="noStrike" kern="1200" cap="none" normalizeH="0" baseline="0" dirty="0">
                        <a:ln>
                          <a:noFill/>
                        </a:ln>
                        <a:solidFill>
                          <a:schemeClr val="tx1">
                            <a:lumMod val="50000"/>
                          </a:schemeClr>
                        </a:solidFill>
                        <a:effectLst/>
                        <a:latin typeface="Arial" charset="0"/>
                        <a:ea typeface="+mn-ea"/>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GB" sz="1600" b="1" i="0" u="none" strike="noStrike" kern="1200" cap="none" normalizeH="0" baseline="0" dirty="0">
                        <a:ln>
                          <a:noFill/>
                        </a:ln>
                        <a:solidFill>
                          <a:schemeClr val="tx1">
                            <a:lumMod val="50000"/>
                          </a:schemeClr>
                        </a:solidFill>
                        <a:effectLst/>
                        <a:latin typeface="Arial" charset="0"/>
                        <a:ea typeface="+mn-ea"/>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US" sz="1600" b="1" i="0" u="none" strike="noStrike" kern="1200" cap="none" normalizeH="0" baseline="0" dirty="0">
                        <a:ln>
                          <a:noFill/>
                        </a:ln>
                        <a:solidFill>
                          <a:schemeClr val="tx1">
                            <a:lumMod val="50000"/>
                          </a:schemeClr>
                        </a:solidFill>
                        <a:effectLst/>
                        <a:latin typeface="Arial" charset="0"/>
                        <a:ea typeface="+mn-ea"/>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extLst>
                  <a:ext uri="{0D108BD9-81ED-4DB2-BD59-A6C34878D82A}">
                    <a16:rowId xmlns:a16="http://schemas.microsoft.com/office/drawing/2014/main" val="10002"/>
                  </a:ext>
                </a:extLst>
              </a:tr>
              <a:tr h="426720">
                <a:tc>
                  <a:txBody>
                    <a:bodyPr/>
                    <a:lstStyle/>
                    <a:p>
                      <a:pPr marL="95250" marR="0" lvl="0" indent="0" algn="l" defTabSz="914400"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Focused on part of the Budget Cycle</a:t>
                      </a:r>
                      <a:endParaRPr kumimoji="0" lang="en-GB" sz="1600" b="1" i="0" u="none" strike="noStrike" cap="none" normalizeH="0" baseline="0" dirty="0">
                        <a:ln>
                          <a:noFill/>
                        </a:ln>
                        <a:solidFill>
                          <a:schemeClr val="tx1">
                            <a:lumMod val="50000"/>
                          </a:schemeClr>
                        </a:solidFill>
                        <a:effectLst/>
                        <a:latin typeface="Arial" charset="0"/>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GB" sz="1600" b="1" i="0" u="none" strike="noStrike" kern="1200" cap="none" normalizeH="0" baseline="0" dirty="0">
                        <a:ln>
                          <a:noFill/>
                        </a:ln>
                        <a:solidFill>
                          <a:schemeClr val="tx1">
                            <a:lumMod val="50000"/>
                          </a:schemeClr>
                        </a:solidFill>
                        <a:effectLst/>
                        <a:latin typeface="Arial" charset="0"/>
                        <a:ea typeface="+mn-ea"/>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GB" sz="1600" b="1" i="0" u="none" strike="noStrike" kern="1200" cap="none" normalizeH="0" baseline="0" dirty="0">
                        <a:ln>
                          <a:noFill/>
                        </a:ln>
                        <a:solidFill>
                          <a:schemeClr val="tx1">
                            <a:lumMod val="50000"/>
                          </a:schemeClr>
                        </a:solidFill>
                        <a:effectLst/>
                        <a:latin typeface="Arial" charset="0"/>
                        <a:ea typeface="+mn-ea"/>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endParaRPr kumimoji="0" lang="en-US" sz="1600" b="1" i="0" u="none" strike="noStrike" kern="1200" cap="none" normalizeH="0" baseline="0" dirty="0">
                        <a:ln>
                          <a:noFill/>
                        </a:ln>
                        <a:solidFill>
                          <a:schemeClr val="tx1">
                            <a:lumMod val="50000"/>
                          </a:schemeClr>
                        </a:solidFill>
                        <a:effectLst/>
                        <a:latin typeface="Arial" charset="0"/>
                        <a:ea typeface="+mn-ea"/>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1600" b="1" u="none" strike="noStrike" kern="1200" cap="none" normalizeH="0" baseline="0" dirty="0">
                          <a:ln>
                            <a:noFill/>
                          </a:ln>
                          <a:solidFill>
                            <a:schemeClr val="tx1">
                              <a:lumMod val="50000"/>
                            </a:schemeClr>
                          </a:solidFill>
                          <a:effectLst/>
                        </a:rPr>
                        <a:t>X</a:t>
                      </a:r>
                      <a:endParaRPr kumimoji="0" lang="en-US" sz="1600" b="1" i="0" u="none" strike="noStrike" kern="1200" cap="none" normalizeH="0" baseline="0" dirty="0">
                        <a:ln>
                          <a:noFill/>
                        </a:ln>
                        <a:solidFill>
                          <a:schemeClr val="tx1">
                            <a:lumMod val="50000"/>
                          </a:schemeClr>
                        </a:solidFill>
                        <a:effectLst/>
                        <a:latin typeface="Arial" charset="0"/>
                        <a:ea typeface="+mn-ea"/>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1600" b="1" u="none" strike="noStrike" kern="1200" cap="none" normalizeH="0" baseline="0" dirty="0">
                          <a:ln>
                            <a:noFill/>
                          </a:ln>
                          <a:solidFill>
                            <a:schemeClr val="tx1">
                              <a:lumMod val="50000"/>
                            </a:schemeClr>
                          </a:solidFill>
                          <a:effectLst/>
                        </a:rPr>
                        <a:t>X</a:t>
                      </a:r>
                      <a:endParaRPr kumimoji="0" lang="en-US" sz="1600" b="1" i="0" u="none" strike="noStrike" kern="1200" cap="none" normalizeH="0" baseline="0" dirty="0">
                        <a:ln>
                          <a:noFill/>
                        </a:ln>
                        <a:solidFill>
                          <a:schemeClr val="tx1">
                            <a:lumMod val="50000"/>
                          </a:schemeClr>
                        </a:solidFill>
                        <a:effectLst/>
                        <a:latin typeface="Arial" charset="0"/>
                        <a:ea typeface="+mn-ea"/>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1600" b="1" u="none" strike="noStrike" kern="1200" cap="none" normalizeH="0" baseline="0" dirty="0">
                          <a:ln>
                            <a:noFill/>
                          </a:ln>
                          <a:solidFill>
                            <a:schemeClr val="tx1">
                              <a:lumMod val="50000"/>
                            </a:schemeClr>
                          </a:solidFill>
                          <a:effectLst/>
                        </a:rPr>
                        <a:t>X</a:t>
                      </a:r>
                      <a:endParaRPr kumimoji="0" lang="en-US" sz="1600" b="1" i="0" u="none" strike="noStrike" kern="1200" cap="none" normalizeH="0" baseline="0" dirty="0">
                        <a:ln>
                          <a:noFill/>
                        </a:ln>
                        <a:solidFill>
                          <a:schemeClr val="tx1">
                            <a:lumMod val="50000"/>
                          </a:schemeClr>
                        </a:solidFill>
                        <a:effectLst/>
                        <a:latin typeface="Arial" charset="0"/>
                        <a:ea typeface="+mn-ea"/>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1600" b="1" u="none" strike="noStrike" kern="1200" cap="none" normalizeH="0" baseline="0" dirty="0">
                          <a:ln>
                            <a:noFill/>
                          </a:ln>
                          <a:solidFill>
                            <a:schemeClr val="tx1">
                              <a:lumMod val="50000"/>
                            </a:schemeClr>
                          </a:solidFill>
                          <a:effectLst/>
                        </a:rPr>
                        <a:t>X</a:t>
                      </a:r>
                      <a:endParaRPr kumimoji="0" lang="en-US" sz="1600" b="1" i="0" u="none" strike="noStrike" kern="1200" cap="none" normalizeH="0" baseline="0" dirty="0">
                        <a:ln>
                          <a:noFill/>
                        </a:ln>
                        <a:solidFill>
                          <a:schemeClr val="tx1">
                            <a:lumMod val="50000"/>
                          </a:schemeClr>
                        </a:solidFill>
                        <a:effectLst/>
                        <a:latin typeface="Arial" charset="0"/>
                        <a:ea typeface="+mn-ea"/>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1600" b="1" u="none" strike="noStrike" kern="1200" cap="none" normalizeH="0" baseline="0" dirty="0">
                          <a:ln>
                            <a:noFill/>
                          </a:ln>
                          <a:solidFill>
                            <a:schemeClr val="tx1">
                              <a:lumMod val="50000"/>
                            </a:schemeClr>
                          </a:solidFill>
                          <a:effectLst/>
                        </a:rPr>
                        <a:t>X</a:t>
                      </a:r>
                      <a:endParaRPr kumimoji="0" lang="en-US" sz="1600" b="1" i="0" u="none" strike="noStrike" kern="1200" cap="none" normalizeH="0" baseline="0" dirty="0">
                        <a:ln>
                          <a:noFill/>
                        </a:ln>
                        <a:solidFill>
                          <a:schemeClr val="tx1">
                            <a:lumMod val="50000"/>
                          </a:schemeClr>
                        </a:solidFill>
                        <a:effectLst/>
                        <a:latin typeface="Arial" charset="0"/>
                        <a:ea typeface="+mn-ea"/>
                        <a:cs typeface="Arial" charset="0"/>
                      </a:endParaRPr>
                    </a:p>
                  </a:txBody>
                  <a:tcPr marL="0" marR="0" marT="0" marB="0" anchor="ctr" horzOverflow="overflow">
                    <a:solidFill>
                      <a:schemeClr val="accent1">
                        <a:lumMod val="20000"/>
                        <a:lumOff val="80000"/>
                      </a:schemeClr>
                    </a:solidFill>
                  </a:tcPr>
                </a:tc>
                <a:extLst>
                  <a:ext uri="{0D108BD9-81ED-4DB2-BD59-A6C34878D82A}">
                    <a16:rowId xmlns:a16="http://schemas.microsoft.com/office/drawing/2014/main" val="113832068"/>
                  </a:ext>
                </a:extLst>
              </a:tr>
              <a:tr h="525932">
                <a:tc>
                  <a:txBody>
                    <a:bodyPr/>
                    <a:lstStyle/>
                    <a:p>
                      <a:pPr marL="95250" marR="0" lvl="0" indent="0" algn="l" defTabSz="914400"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In-depth analysis of capacity factors</a:t>
                      </a: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 </a:t>
                      </a: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X</a:t>
                      </a:r>
                      <a:endParaRPr kumimoji="0" lang="en-GB" sz="1600" b="1" i="0" u="none" strike="noStrike" cap="none" normalizeH="0" baseline="0" dirty="0">
                        <a:ln>
                          <a:noFill/>
                        </a:ln>
                        <a:solidFill>
                          <a:schemeClr val="tx1">
                            <a:lumMod val="50000"/>
                          </a:schemeClr>
                        </a:solidFill>
                        <a:effectLst/>
                        <a:latin typeface="Arial" charset="0"/>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X</a:t>
                      </a:r>
                      <a:endParaRPr kumimoji="0" lang="en-GB" sz="1600" b="1" i="0" u="none" strike="noStrike" cap="none" normalizeH="0" baseline="0" dirty="0">
                        <a:ln>
                          <a:noFill/>
                        </a:ln>
                        <a:solidFill>
                          <a:schemeClr val="tx1">
                            <a:lumMod val="50000"/>
                          </a:schemeClr>
                        </a:solidFill>
                        <a:effectLst/>
                        <a:latin typeface="Arial" charset="0"/>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X</a:t>
                      </a:r>
                      <a:endParaRPr kumimoji="0" lang="en-GB" sz="1600" b="1" i="0" u="none" strike="noStrike" cap="none" normalizeH="0" baseline="0" dirty="0">
                        <a:ln>
                          <a:noFill/>
                        </a:ln>
                        <a:solidFill>
                          <a:schemeClr val="tx1">
                            <a:lumMod val="50000"/>
                          </a:schemeClr>
                        </a:solidFill>
                        <a:effectLst/>
                        <a:latin typeface="Arial" charset="0"/>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US" sz="1600" b="1" u="none" strike="noStrike" kern="1200" cap="none" normalizeH="0" baseline="0" dirty="0">
                          <a:ln>
                            <a:noFill/>
                          </a:ln>
                          <a:solidFill>
                            <a:schemeClr val="tx1">
                              <a:lumMod val="50000"/>
                            </a:schemeClr>
                          </a:solidFill>
                          <a:effectLst/>
                          <a:latin typeface="+mn-lt"/>
                          <a:ea typeface="+mn-ea"/>
                          <a:cs typeface="+mn-cs"/>
                        </a:rPr>
                        <a:t>X</a:t>
                      </a: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1600" b="1" u="none" strike="noStrike" cap="none" normalizeH="0" baseline="0" dirty="0">
                          <a:ln>
                            <a:noFill/>
                          </a:ln>
                          <a:solidFill>
                            <a:schemeClr val="tx1">
                              <a:lumMod val="50000"/>
                            </a:schemeClr>
                          </a:solidFill>
                          <a:effectLst/>
                        </a:rPr>
                        <a:t>X</a:t>
                      </a: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1600" b="1" u="none" strike="noStrike" cap="none" normalizeH="0" baseline="0" dirty="0">
                          <a:ln>
                            <a:noFill/>
                          </a:ln>
                          <a:solidFill>
                            <a:schemeClr val="tx1">
                              <a:lumMod val="50000"/>
                            </a:schemeClr>
                          </a:solidFill>
                          <a:effectLst/>
                        </a:rPr>
                        <a:t>X</a:t>
                      </a: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extLst>
                  <a:ext uri="{0D108BD9-81ED-4DB2-BD59-A6C34878D82A}">
                    <a16:rowId xmlns:a16="http://schemas.microsoft.com/office/drawing/2014/main" val="10004"/>
                  </a:ext>
                </a:extLst>
              </a:tr>
              <a:tr h="459625">
                <a:tc>
                  <a:txBody>
                    <a:bodyPr/>
                    <a:lstStyle/>
                    <a:p>
                      <a:pPr marL="95250" marR="0" lvl="0" indent="0" algn="l" defTabSz="914400"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Recommendations for reform </a:t>
                      </a: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1600" b="1" u="none" strike="noStrike" cap="none" normalizeH="0" baseline="0">
                          <a:ln>
                            <a:noFill/>
                          </a:ln>
                          <a:solidFill>
                            <a:schemeClr val="tx1">
                              <a:lumMod val="50000"/>
                            </a:schemeClr>
                          </a:solidFill>
                          <a:effectLst/>
                        </a:rPr>
                        <a:t> </a:t>
                      </a:r>
                      <a:endParaRPr kumimoji="0" lang="en-GB" sz="1600" b="1" i="0" u="none" strike="noStrike" cap="none" normalizeH="0" baseline="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X</a:t>
                      </a: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1600" b="1" u="none" strike="noStrike" cap="none" normalizeH="0" baseline="0">
                          <a:ln>
                            <a:noFill/>
                          </a:ln>
                          <a:solidFill>
                            <a:schemeClr val="tx1">
                              <a:lumMod val="50000"/>
                            </a:schemeClr>
                          </a:solidFill>
                          <a:effectLst/>
                        </a:rPr>
                        <a:t>X</a:t>
                      </a:r>
                      <a:endParaRPr kumimoji="0" lang="en-GB" sz="1600" b="1" i="0" u="none" strike="noStrike" cap="none" normalizeH="0" baseline="0">
                        <a:ln>
                          <a:noFill/>
                        </a:ln>
                        <a:solidFill>
                          <a:schemeClr val="tx1">
                            <a:lumMod val="50000"/>
                          </a:schemeClr>
                        </a:solidFill>
                        <a:effectLst/>
                        <a:latin typeface="Arial" charset="0"/>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X</a:t>
                      </a:r>
                      <a:endParaRPr kumimoji="0" lang="en-US" sz="1600" b="1" i="0" u="none" strike="noStrike" cap="none" normalizeH="0" baseline="0" dirty="0">
                        <a:ln>
                          <a:noFill/>
                        </a:ln>
                        <a:solidFill>
                          <a:schemeClr val="tx1">
                            <a:lumMod val="50000"/>
                          </a:schemeClr>
                        </a:solidFill>
                        <a:effectLst/>
                        <a:latin typeface="Arial" charset="0"/>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lumMod val="50000"/>
                          </a:schemeClr>
                        </a:solidFill>
                        <a:effectLst/>
                        <a:latin typeface="Arial" charset="0"/>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US" sz="1600" b="1" u="none" strike="noStrike" kern="1200" cap="none" normalizeH="0" baseline="0" dirty="0">
                        <a:ln>
                          <a:noFill/>
                        </a:ln>
                        <a:solidFill>
                          <a:schemeClr val="tx1">
                            <a:lumMod val="50000"/>
                          </a:schemeClr>
                        </a:solidFill>
                        <a:effectLst/>
                        <a:latin typeface="+mn-lt"/>
                        <a:ea typeface="+mn-ea"/>
                        <a:cs typeface="+mn-cs"/>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US" sz="1600" b="1" u="none" strike="noStrike" kern="1200" cap="none" normalizeH="0" baseline="0" dirty="0">
                          <a:ln>
                            <a:noFill/>
                          </a:ln>
                          <a:solidFill>
                            <a:schemeClr val="tx1">
                              <a:lumMod val="50000"/>
                            </a:schemeClr>
                          </a:solidFill>
                          <a:effectLst/>
                          <a:latin typeface="+mn-lt"/>
                          <a:ea typeface="+mn-ea"/>
                          <a:cs typeface="+mn-cs"/>
                        </a:rPr>
                        <a:t>X</a:t>
                      </a:r>
                    </a:p>
                  </a:txBody>
                  <a:tcPr marL="0" marR="0" marT="0" marB="0" anchor="ctr" horzOverflow="overflow">
                    <a:solidFill>
                      <a:schemeClr val="accent1">
                        <a:lumMod val="20000"/>
                        <a:lumOff val="80000"/>
                      </a:schemeClr>
                    </a:solidFill>
                  </a:tcPr>
                </a:tc>
                <a:extLst>
                  <a:ext uri="{0D108BD9-81ED-4DB2-BD59-A6C34878D82A}">
                    <a16:rowId xmlns:a16="http://schemas.microsoft.com/office/drawing/2014/main" val="10005"/>
                  </a:ext>
                </a:extLst>
              </a:tr>
              <a:tr h="399928">
                <a:tc>
                  <a:txBody>
                    <a:bodyPr/>
                    <a:lstStyle/>
                    <a:p>
                      <a:pPr marL="95250" marR="0" lvl="0" indent="0" algn="l" defTabSz="914400"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Track progress over time</a:t>
                      </a: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X</a:t>
                      </a:r>
                      <a:endParaRPr kumimoji="0" lang="en-GB" sz="1600" b="1" i="0" u="none" strike="noStrike" cap="none" normalizeH="0" baseline="0" dirty="0">
                        <a:ln>
                          <a:noFill/>
                        </a:ln>
                        <a:solidFill>
                          <a:schemeClr val="tx1">
                            <a:lumMod val="50000"/>
                          </a:schemeClr>
                        </a:solidFill>
                        <a:effectLst/>
                        <a:latin typeface="Arial" charset="0"/>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 </a:t>
                      </a: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X</a:t>
                      </a: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US" sz="1600" b="1" u="none" strike="noStrike" cap="none" normalizeH="0" baseline="0" dirty="0">
                          <a:ln>
                            <a:noFill/>
                          </a:ln>
                          <a:solidFill>
                            <a:schemeClr val="tx1">
                              <a:lumMod val="50000"/>
                            </a:schemeClr>
                          </a:solidFill>
                          <a:effectLst/>
                        </a:rPr>
                        <a:t>X</a:t>
                      </a:r>
                      <a:endParaRPr kumimoji="0" lang="en-US"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1600" b="1" u="none" strike="noStrike" cap="none" normalizeH="0" baseline="0" dirty="0">
                          <a:ln>
                            <a:noFill/>
                          </a:ln>
                          <a:solidFill>
                            <a:schemeClr val="tx1">
                              <a:lumMod val="50000"/>
                            </a:schemeClr>
                          </a:solidFill>
                          <a:effectLst/>
                        </a:rPr>
                        <a:t>X</a:t>
                      </a: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1600" b="1" u="none" strike="noStrike" cap="none" normalizeH="0" baseline="0" dirty="0">
                          <a:ln>
                            <a:noFill/>
                          </a:ln>
                          <a:solidFill>
                            <a:schemeClr val="tx1">
                              <a:lumMod val="50000"/>
                            </a:schemeClr>
                          </a:solidFill>
                          <a:effectLst/>
                        </a:rPr>
                        <a:t>X</a:t>
                      </a: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extLst>
                  <a:ext uri="{0D108BD9-81ED-4DB2-BD59-A6C34878D82A}">
                    <a16:rowId xmlns:a16="http://schemas.microsoft.com/office/drawing/2014/main" val="10007"/>
                  </a:ext>
                </a:extLst>
              </a:tr>
              <a:tr h="399928">
                <a:tc>
                  <a:txBody>
                    <a:bodyPr/>
                    <a:lstStyle/>
                    <a:p>
                      <a:pPr marL="95250" marR="0" lvl="0" indent="0" algn="l" defTabSz="914400"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Assess fiduciary risk to public/external funds</a:t>
                      </a: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 </a:t>
                      </a: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defRPr/>
                      </a:pPr>
                      <a:r>
                        <a:rPr kumimoji="0" lang="en-GB" sz="1600" b="1" u="none" strike="noStrike" cap="none" normalizeH="0" baseline="0" dirty="0">
                          <a:ln>
                            <a:noFill/>
                          </a:ln>
                          <a:solidFill>
                            <a:schemeClr val="tx1">
                              <a:lumMod val="50000"/>
                            </a:schemeClr>
                          </a:solidFill>
                          <a:effectLst/>
                        </a:rPr>
                        <a:t>X</a:t>
                      </a: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 </a:t>
                      </a: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tx1">
                              <a:lumMod val="50000"/>
                            </a:schemeClr>
                          </a:solidFill>
                          <a:effectLst/>
                        </a:rPr>
                        <a:t> </a:t>
                      </a:r>
                      <a:endParaRPr kumimoji="0" lang="en-GB"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lumMod val="50000"/>
                          </a:schemeClr>
                        </a:solidFill>
                        <a:effectLst/>
                        <a:latin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lumMod val="50000"/>
                          </a:schemeClr>
                        </a:solidFill>
                        <a:effectLst/>
                        <a:latin typeface="Arial" charset="0"/>
                        <a:cs typeface="Arial" charset="0"/>
                      </a:endParaRPr>
                    </a:p>
                  </a:txBody>
                  <a:tcPr marL="0" marR="0" marT="0" marB="0" anchor="ctr" horzOverflow="overflow">
                    <a:solidFill>
                      <a:schemeClr val="accent1">
                        <a:lumMod val="20000"/>
                        <a:lumOff val="80000"/>
                      </a:schemeClr>
                    </a:solidFill>
                  </a:tcPr>
                </a:tc>
                <a:tc>
                  <a:txBody>
                    <a:bodyPr/>
                    <a:lstStyle/>
                    <a:p>
                      <a:pPr marL="180975" marR="0" lvl="0" indent="-180975" algn="ctr" defTabSz="642938"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lumMod val="50000"/>
                          </a:schemeClr>
                        </a:solidFill>
                        <a:effectLst/>
                        <a:latin typeface="Arial" charset="0"/>
                        <a:cs typeface="Arial" charset="0"/>
                      </a:endParaRPr>
                    </a:p>
                  </a:txBody>
                  <a:tcPr marL="0" marR="0" marT="0" marB="0" anchor="ctr" horzOverflow="overflow">
                    <a:solidFill>
                      <a:schemeClr val="accent1">
                        <a:lumMod val="20000"/>
                        <a:lumOff val="80000"/>
                      </a:schemeClr>
                    </a:solidFill>
                  </a:tcPr>
                </a:tc>
                <a:extLst>
                  <a:ext uri="{0D108BD9-81ED-4DB2-BD59-A6C34878D82A}">
                    <a16:rowId xmlns:a16="http://schemas.microsoft.com/office/drawing/2014/main" val="3042531119"/>
                  </a:ext>
                </a:extLst>
              </a:tr>
            </a:tbl>
          </a:graphicData>
        </a:graphic>
      </p:graphicFrame>
      <p:sp>
        <p:nvSpPr>
          <p:cNvPr id="2" name="Slide Number Placeholder 1">
            <a:extLst>
              <a:ext uri="{FF2B5EF4-FFF2-40B4-BE49-F238E27FC236}">
                <a16:creationId xmlns:a16="http://schemas.microsoft.com/office/drawing/2014/main" id="{E771CAFA-BF41-4819-A0C7-1B9297584E53}"/>
              </a:ext>
            </a:extLst>
          </p:cNvPr>
          <p:cNvSpPr>
            <a:spLocks noGrp="1"/>
          </p:cNvSpPr>
          <p:nvPr>
            <p:ph type="sldNum" sz="quarter" idx="12"/>
          </p:nvPr>
        </p:nvSpPr>
        <p:spPr/>
        <p:txBody>
          <a:bodyPr/>
          <a:lstStyle/>
          <a:p>
            <a:fld id="{F46C79FD-C571-418B-AB0F-5EE936C85276}" type="slidenum">
              <a:rPr lang="en-GB" smtClean="0"/>
              <a:t>111</a:t>
            </a:fld>
            <a:endParaRPr lang="en-GB"/>
          </a:p>
        </p:txBody>
      </p:sp>
    </p:spTree>
    <p:extLst>
      <p:ext uri="{BB962C8B-B14F-4D97-AF65-F5344CB8AC3E}">
        <p14:creationId xmlns:p14="http://schemas.microsoft.com/office/powerpoint/2010/main" val="8591615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1CEBED47-F13E-4BB2-89C2-75CC4CD189D9}"/>
              </a:ext>
            </a:extLst>
          </p:cNvPr>
          <p:cNvSpPr txBox="1">
            <a:spLocks/>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altLang="en-US" dirty="0"/>
              <a:t>PFM assessment &amp; diagnostic tools</a:t>
            </a:r>
          </a:p>
        </p:txBody>
      </p:sp>
      <p:graphicFrame>
        <p:nvGraphicFramePr>
          <p:cNvPr id="36" name="Diagram 35">
            <a:extLst>
              <a:ext uri="{FF2B5EF4-FFF2-40B4-BE49-F238E27FC236}">
                <a16:creationId xmlns:a16="http://schemas.microsoft.com/office/drawing/2014/main" id="{2534A241-DB42-48B1-967F-1BA3009FD52D}"/>
              </a:ext>
            </a:extLst>
          </p:cNvPr>
          <p:cNvGraphicFramePr/>
          <p:nvPr/>
        </p:nvGraphicFramePr>
        <p:xfrm>
          <a:off x="4943872" y="1953972"/>
          <a:ext cx="5085489" cy="4364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Freeform 5">
            <a:extLst>
              <a:ext uri="{FF2B5EF4-FFF2-40B4-BE49-F238E27FC236}">
                <a16:creationId xmlns:a16="http://schemas.microsoft.com/office/drawing/2014/main" id="{B9972EB4-1912-47BD-AF99-525A8B4A0679}"/>
              </a:ext>
            </a:extLst>
          </p:cNvPr>
          <p:cNvSpPr>
            <a:spLocks/>
          </p:cNvSpPr>
          <p:nvPr/>
        </p:nvSpPr>
        <p:spPr bwMode="auto">
          <a:xfrm>
            <a:off x="6428334" y="1755894"/>
            <a:ext cx="3847555" cy="3761339"/>
          </a:xfrm>
          <a:custGeom>
            <a:avLst/>
            <a:gdLst>
              <a:gd name="T0" fmla="*/ 121157 w 5130801"/>
              <a:gd name="T1" fmla="*/ 5751 h 5643638"/>
              <a:gd name="T2" fmla="*/ 22921 w 5130801"/>
              <a:gd name="T3" fmla="*/ 46941 h 5643638"/>
              <a:gd name="T4" fmla="*/ 258686 w 5130801"/>
              <a:gd name="T5" fmla="*/ 143792 h 5643638"/>
              <a:gd name="T6" fmla="*/ 835000 w 5130801"/>
              <a:gd name="T7" fmla="*/ 182755 h 5643638"/>
              <a:gd name="T8" fmla="*/ 1116608 w 5130801"/>
              <a:gd name="T9" fmla="*/ 243983 h 5643638"/>
              <a:gd name="T10" fmla="*/ 979079 w 5130801"/>
              <a:gd name="T11" fmla="*/ 310776 h 5643638"/>
              <a:gd name="T12" fmla="*/ 1011825 w 5130801"/>
              <a:gd name="T13" fmla="*/ 370890 h 5643638"/>
              <a:gd name="T14" fmla="*/ 1385119 w 5130801"/>
              <a:gd name="T15" fmla="*/ 423212 h 5643638"/>
              <a:gd name="T16" fmla="*/ 2184098 w 5130801"/>
              <a:gd name="T17" fmla="*/ 412080 h 5643638"/>
              <a:gd name="T18" fmla="*/ 2171000 w 5130801"/>
              <a:gd name="T19" fmla="*/ 298530 h 5643638"/>
              <a:gd name="T20" fmla="*/ 2177549 w 5130801"/>
              <a:gd name="T21" fmla="*/ 190548 h 5643638"/>
              <a:gd name="T22" fmla="*/ 2125158 w 5130801"/>
              <a:gd name="T23" fmla="*/ 70319 h 5643638"/>
              <a:gd name="T24" fmla="*/ 1607784 w 5130801"/>
              <a:gd name="T25" fmla="*/ 42488 h 5643638"/>
              <a:gd name="T26" fmla="*/ 1103510 w 5130801"/>
              <a:gd name="T27" fmla="*/ 6865 h 5643638"/>
              <a:gd name="T28" fmla="*/ 442059 w 5130801"/>
              <a:gd name="T29" fmla="*/ 1299 h 5643638"/>
              <a:gd name="T30" fmla="*/ 88412 w 5130801"/>
              <a:gd name="T31" fmla="*/ 7978 h 56436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30801"/>
              <a:gd name="T49" fmla="*/ 0 h 5643638"/>
              <a:gd name="T50" fmla="*/ 5130801 w 5130801"/>
              <a:gd name="T51" fmla="*/ 5643638 h 56436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30801" h="5643638">
                <a:moveTo>
                  <a:pt x="268515" y="74991"/>
                </a:moveTo>
                <a:cubicBezTo>
                  <a:pt x="134257" y="193524"/>
                  <a:pt x="0" y="312058"/>
                  <a:pt x="50800" y="612020"/>
                </a:cubicBezTo>
                <a:cubicBezTo>
                  <a:pt x="101600" y="911982"/>
                  <a:pt x="273353" y="1579639"/>
                  <a:pt x="573315" y="1874763"/>
                </a:cubicBezTo>
                <a:cubicBezTo>
                  <a:pt x="873277" y="2169887"/>
                  <a:pt x="1533677" y="2165049"/>
                  <a:pt x="1850572" y="2382763"/>
                </a:cubicBezTo>
                <a:cubicBezTo>
                  <a:pt x="2167467" y="2600477"/>
                  <a:pt x="2421467" y="2902858"/>
                  <a:pt x="2474686" y="3181048"/>
                </a:cubicBezTo>
                <a:cubicBezTo>
                  <a:pt x="2527905" y="3459238"/>
                  <a:pt x="2208591" y="3776133"/>
                  <a:pt x="2169886" y="4051905"/>
                </a:cubicBezTo>
                <a:cubicBezTo>
                  <a:pt x="2131181" y="4327677"/>
                  <a:pt x="2092476" y="4591353"/>
                  <a:pt x="2242457" y="4835677"/>
                </a:cubicBezTo>
                <a:cubicBezTo>
                  <a:pt x="2392438" y="5080001"/>
                  <a:pt x="2636762" y="5428343"/>
                  <a:pt x="3069772" y="5517848"/>
                </a:cubicBezTo>
                <a:cubicBezTo>
                  <a:pt x="3502782" y="5607353"/>
                  <a:pt x="4550229" y="5643638"/>
                  <a:pt x="4840515" y="5372705"/>
                </a:cubicBezTo>
                <a:cubicBezTo>
                  <a:pt x="5130801" y="5101772"/>
                  <a:pt x="4813905" y="4373638"/>
                  <a:pt x="4811486" y="3892248"/>
                </a:cubicBezTo>
                <a:cubicBezTo>
                  <a:pt x="4809067" y="3410858"/>
                  <a:pt x="4842933" y="2980268"/>
                  <a:pt x="4826000" y="2484363"/>
                </a:cubicBezTo>
                <a:cubicBezTo>
                  <a:pt x="4809067" y="1988458"/>
                  <a:pt x="4920343" y="1238553"/>
                  <a:pt x="4709886" y="916820"/>
                </a:cubicBezTo>
                <a:cubicBezTo>
                  <a:pt x="4499429" y="595087"/>
                  <a:pt x="3940629" y="691849"/>
                  <a:pt x="3563257" y="553963"/>
                </a:cubicBezTo>
                <a:cubicBezTo>
                  <a:pt x="3185886" y="416077"/>
                  <a:pt x="2876247" y="179010"/>
                  <a:pt x="2445657" y="89505"/>
                </a:cubicBezTo>
                <a:cubicBezTo>
                  <a:pt x="2015067" y="0"/>
                  <a:pt x="1354667" y="14515"/>
                  <a:pt x="979715" y="16934"/>
                </a:cubicBezTo>
                <a:cubicBezTo>
                  <a:pt x="604763" y="19353"/>
                  <a:pt x="400353" y="61686"/>
                  <a:pt x="195943" y="104020"/>
                </a:cubicBezTo>
              </a:path>
            </a:pathLst>
          </a:custGeom>
          <a:noFill/>
          <a:ln w="63500" cap="flat" cmpd="sng" algn="ctr">
            <a:solidFill>
              <a:srgbClr val="EC7405"/>
            </a:solidFill>
            <a:prstDash val="solid"/>
            <a:round/>
            <a:headEnd type="none" w="med" len="med"/>
            <a:tailEnd type="none" w="med" len="med"/>
          </a:ln>
        </p:spPr>
        <p:txBody>
          <a:bodyPr/>
          <a:lstStyle/>
          <a:p>
            <a:endParaRPr lang="el-GR" sz="2200"/>
          </a:p>
        </p:txBody>
      </p:sp>
      <p:sp>
        <p:nvSpPr>
          <p:cNvPr id="38" name="Freeform 13">
            <a:extLst>
              <a:ext uri="{FF2B5EF4-FFF2-40B4-BE49-F238E27FC236}">
                <a16:creationId xmlns:a16="http://schemas.microsoft.com/office/drawing/2014/main" id="{B6377F5F-BBF8-4C42-B4A3-66BAAA95D6B6}"/>
              </a:ext>
            </a:extLst>
          </p:cNvPr>
          <p:cNvSpPr/>
          <p:nvPr/>
        </p:nvSpPr>
        <p:spPr bwMode="auto">
          <a:xfrm>
            <a:off x="3647728" y="4181549"/>
            <a:ext cx="3312368" cy="1674299"/>
          </a:xfrm>
          <a:custGeom>
            <a:avLst/>
            <a:gdLst>
              <a:gd name="connsiteX0" fmla="*/ 541867 w 4511524"/>
              <a:gd name="connsiteY0" fmla="*/ 590247 h 2034418"/>
              <a:gd name="connsiteX1" fmla="*/ 1253067 w 4511524"/>
              <a:gd name="connsiteY1" fmla="*/ 358019 h 2034418"/>
              <a:gd name="connsiteX2" fmla="*/ 2036838 w 4511524"/>
              <a:gd name="connsiteY2" fmla="*/ 198362 h 2034418"/>
              <a:gd name="connsiteX3" fmla="*/ 3110895 w 4511524"/>
              <a:gd name="connsiteY3" fmla="*/ 140304 h 2034418"/>
              <a:gd name="connsiteX4" fmla="*/ 4243010 w 4511524"/>
              <a:gd name="connsiteY4" fmla="*/ 125790 h 2034418"/>
              <a:gd name="connsiteX5" fmla="*/ 4489752 w 4511524"/>
              <a:gd name="connsiteY5" fmla="*/ 895047 h 2034418"/>
              <a:gd name="connsiteX6" fmla="*/ 4112381 w 4511524"/>
              <a:gd name="connsiteY6" fmla="*/ 1344990 h 2034418"/>
              <a:gd name="connsiteX7" fmla="*/ 3299581 w 4511524"/>
              <a:gd name="connsiteY7" fmla="*/ 1635276 h 2034418"/>
              <a:gd name="connsiteX8" fmla="*/ 1717524 w 4511524"/>
              <a:gd name="connsiteY8" fmla="*/ 2012647 h 2034418"/>
              <a:gd name="connsiteX9" fmla="*/ 237067 w 4511524"/>
              <a:gd name="connsiteY9" fmla="*/ 1504647 h 2034418"/>
              <a:gd name="connsiteX10" fmla="*/ 295124 w 4511524"/>
              <a:gd name="connsiteY10" fmla="*/ 807962 h 2034418"/>
              <a:gd name="connsiteX11" fmla="*/ 585410 w 4511524"/>
              <a:gd name="connsiteY11" fmla="*/ 546704 h 203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11524" h="2034418">
                <a:moveTo>
                  <a:pt x="541867" y="590247"/>
                </a:moveTo>
                <a:cubicBezTo>
                  <a:pt x="772886" y="506790"/>
                  <a:pt x="1003905" y="423333"/>
                  <a:pt x="1253067" y="358019"/>
                </a:cubicBezTo>
                <a:cubicBezTo>
                  <a:pt x="1502229" y="292705"/>
                  <a:pt x="1727200" y="234648"/>
                  <a:pt x="2036838" y="198362"/>
                </a:cubicBezTo>
                <a:cubicBezTo>
                  <a:pt x="2346476" y="162076"/>
                  <a:pt x="2743200" y="152399"/>
                  <a:pt x="3110895" y="140304"/>
                </a:cubicBezTo>
                <a:cubicBezTo>
                  <a:pt x="3478590" y="128209"/>
                  <a:pt x="4013201" y="0"/>
                  <a:pt x="4243010" y="125790"/>
                </a:cubicBezTo>
                <a:cubicBezTo>
                  <a:pt x="4472819" y="251580"/>
                  <a:pt x="4511524" y="691847"/>
                  <a:pt x="4489752" y="895047"/>
                </a:cubicBezTo>
                <a:cubicBezTo>
                  <a:pt x="4467981" y="1098247"/>
                  <a:pt x="4310743" y="1221619"/>
                  <a:pt x="4112381" y="1344990"/>
                </a:cubicBezTo>
                <a:cubicBezTo>
                  <a:pt x="3914019" y="1468361"/>
                  <a:pt x="3698724" y="1524000"/>
                  <a:pt x="3299581" y="1635276"/>
                </a:cubicBezTo>
                <a:cubicBezTo>
                  <a:pt x="2900438" y="1746552"/>
                  <a:pt x="2227943" y="2034418"/>
                  <a:pt x="1717524" y="2012647"/>
                </a:cubicBezTo>
                <a:cubicBezTo>
                  <a:pt x="1207105" y="1990876"/>
                  <a:pt x="474134" y="1705428"/>
                  <a:pt x="237067" y="1504647"/>
                </a:cubicBezTo>
                <a:cubicBezTo>
                  <a:pt x="0" y="1303866"/>
                  <a:pt x="237067" y="967619"/>
                  <a:pt x="295124" y="807962"/>
                </a:cubicBezTo>
                <a:cubicBezTo>
                  <a:pt x="353181" y="648305"/>
                  <a:pt x="469295" y="597504"/>
                  <a:pt x="585410" y="546704"/>
                </a:cubicBezTo>
              </a:path>
            </a:pathLst>
          </a:custGeom>
          <a:noFill/>
          <a:ln w="63500" cap="flat" cmpd="sng" algn="ctr">
            <a:solidFill>
              <a:schemeClr val="accent6"/>
            </a:solidFill>
            <a:prstDash val="solid"/>
            <a:round/>
            <a:headEnd type="none" w="med" len="med"/>
            <a:tailEnd type="none" w="med" len="med"/>
          </a:ln>
          <a:effectLst/>
        </p:spPr>
        <p:txBody>
          <a:bodyPr/>
          <a:lstStyle/>
          <a:p>
            <a:pPr>
              <a:defRPr/>
            </a:pPr>
            <a:endParaRPr lang="en-US" sz="2200"/>
          </a:p>
        </p:txBody>
      </p:sp>
      <p:sp>
        <p:nvSpPr>
          <p:cNvPr id="39" name="TextBox 38">
            <a:extLst>
              <a:ext uri="{FF2B5EF4-FFF2-40B4-BE49-F238E27FC236}">
                <a16:creationId xmlns:a16="http://schemas.microsoft.com/office/drawing/2014/main" id="{F304F3D2-2B4F-4088-BBAA-3C12F0BB32EA}"/>
              </a:ext>
            </a:extLst>
          </p:cNvPr>
          <p:cNvSpPr txBox="1"/>
          <p:nvPr/>
        </p:nvSpPr>
        <p:spPr>
          <a:xfrm>
            <a:off x="3935760" y="4870321"/>
            <a:ext cx="967806" cy="369332"/>
          </a:xfrm>
          <a:prstGeom prst="rect">
            <a:avLst/>
          </a:prstGeom>
          <a:noFill/>
        </p:spPr>
        <p:txBody>
          <a:bodyPr wrap="square">
            <a:spAutoFit/>
          </a:bodyPr>
          <a:lstStyle/>
          <a:p>
            <a:pPr>
              <a:defRPr/>
            </a:pPr>
            <a:r>
              <a:rPr lang="en-GB" b="1" dirty="0">
                <a:solidFill>
                  <a:schemeClr val="accent6"/>
                </a:solidFill>
              </a:rPr>
              <a:t>IPSAS</a:t>
            </a:r>
            <a:endParaRPr lang="en-US" b="1" dirty="0">
              <a:solidFill>
                <a:schemeClr val="accent6"/>
              </a:solidFill>
            </a:endParaRPr>
          </a:p>
        </p:txBody>
      </p:sp>
      <p:sp>
        <p:nvSpPr>
          <p:cNvPr id="40" name="Rounded Rectangular Callout 17">
            <a:extLst>
              <a:ext uri="{FF2B5EF4-FFF2-40B4-BE49-F238E27FC236}">
                <a16:creationId xmlns:a16="http://schemas.microsoft.com/office/drawing/2014/main" id="{183C19DF-9BE6-4F35-9018-78BBBF536D59}"/>
              </a:ext>
            </a:extLst>
          </p:cNvPr>
          <p:cNvSpPr/>
          <p:nvPr/>
        </p:nvSpPr>
        <p:spPr bwMode="auto">
          <a:xfrm>
            <a:off x="838200" y="3888378"/>
            <a:ext cx="2994025" cy="476726"/>
          </a:xfrm>
          <a:prstGeom prst="wedgeRoundRectCallout">
            <a:avLst>
              <a:gd name="adj1" fmla="val 174990"/>
              <a:gd name="adj2" fmla="val -23967"/>
              <a:gd name="adj3" fmla="val 16667"/>
            </a:avLst>
          </a:prstGeom>
          <a:ln w="31750">
            <a:solidFill>
              <a:srgbClr val="FF0000"/>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50000"/>
              </a:spcBef>
              <a:defRPr/>
            </a:pPr>
            <a:r>
              <a:rPr lang="en-GB" sz="2200" dirty="0">
                <a:solidFill>
                  <a:srgbClr val="FF0000"/>
                </a:solidFill>
                <a:latin typeface="Arial" charset="0"/>
              </a:rPr>
              <a:t>PEFA </a:t>
            </a:r>
            <a:r>
              <a:rPr lang="en-GB" sz="2200" dirty="0">
                <a:solidFill>
                  <a:srgbClr val="0F5494"/>
                </a:solidFill>
                <a:latin typeface="Arial" charset="0"/>
              </a:rPr>
              <a:t>/ FTE / PER</a:t>
            </a:r>
            <a:endParaRPr lang="en-US" sz="2200" dirty="0">
              <a:solidFill>
                <a:srgbClr val="FF0000"/>
              </a:solidFill>
              <a:latin typeface="Arial" charset="0"/>
            </a:endParaRPr>
          </a:p>
        </p:txBody>
      </p:sp>
      <p:sp>
        <p:nvSpPr>
          <p:cNvPr id="41" name="Freeform 6">
            <a:extLst>
              <a:ext uri="{FF2B5EF4-FFF2-40B4-BE49-F238E27FC236}">
                <a16:creationId xmlns:a16="http://schemas.microsoft.com/office/drawing/2014/main" id="{8D7369CE-0FB6-43A2-87CE-D4B1BDD17FD9}"/>
              </a:ext>
            </a:extLst>
          </p:cNvPr>
          <p:cNvSpPr>
            <a:spLocks/>
          </p:cNvSpPr>
          <p:nvPr/>
        </p:nvSpPr>
        <p:spPr bwMode="auto">
          <a:xfrm>
            <a:off x="6475854" y="5198812"/>
            <a:ext cx="3655571" cy="1542557"/>
          </a:xfrm>
          <a:custGeom>
            <a:avLst/>
            <a:gdLst>
              <a:gd name="T0" fmla="*/ 403148 w 5159829"/>
              <a:gd name="T1" fmla="*/ 11452 h 2254552"/>
              <a:gd name="T2" fmla="*/ 153779 w 5159829"/>
              <a:gd name="T3" fmla="*/ 105929 h 2254552"/>
              <a:gd name="T4" fmla="*/ 20781 w 5159829"/>
              <a:gd name="T5" fmla="*/ 449478 h 2254552"/>
              <a:gd name="T6" fmla="*/ 33249 w 5159829"/>
              <a:gd name="T7" fmla="*/ 939037 h 2254552"/>
              <a:gd name="T8" fmla="*/ 220276 w 5159829"/>
              <a:gd name="T9" fmla="*/ 1213876 h 2254552"/>
              <a:gd name="T10" fmla="*/ 835388 w 5159829"/>
              <a:gd name="T11" fmla="*/ 1196698 h 2254552"/>
              <a:gd name="T12" fmla="*/ 1375689 w 5159829"/>
              <a:gd name="T13" fmla="*/ 1205287 h 2254552"/>
              <a:gd name="T14" fmla="*/ 1408938 w 5159829"/>
              <a:gd name="T15" fmla="*/ 423711 h 2254552"/>
              <a:gd name="T16" fmla="*/ 964229 w 5159829"/>
              <a:gd name="T17" fmla="*/ 397944 h 2254552"/>
              <a:gd name="T18" fmla="*/ 760578 w 5159829"/>
              <a:gd name="T19" fmla="*/ 208994 h 2254552"/>
              <a:gd name="T20" fmla="*/ 565237 w 5159829"/>
              <a:gd name="T21" fmla="*/ 37217 h 2254552"/>
              <a:gd name="T22" fmla="*/ 403148 w 5159829"/>
              <a:gd name="T23" fmla="*/ 11452 h 22545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59829"/>
              <a:gd name="T37" fmla="*/ 0 h 2254552"/>
              <a:gd name="T38" fmla="*/ 5159829 w 5159829"/>
              <a:gd name="T39" fmla="*/ 2254552 h 22545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59829" h="2254552">
                <a:moveTo>
                  <a:pt x="1407886" y="19352"/>
                </a:moveTo>
                <a:cubicBezTo>
                  <a:pt x="1168400" y="38704"/>
                  <a:pt x="759582" y="55639"/>
                  <a:pt x="537029" y="179010"/>
                </a:cubicBezTo>
                <a:cubicBezTo>
                  <a:pt x="314477" y="302382"/>
                  <a:pt x="142724" y="524933"/>
                  <a:pt x="72571" y="759581"/>
                </a:cubicBezTo>
                <a:cubicBezTo>
                  <a:pt x="2418" y="994229"/>
                  <a:pt x="0" y="1371600"/>
                  <a:pt x="116114" y="1586895"/>
                </a:cubicBezTo>
                <a:cubicBezTo>
                  <a:pt x="232228" y="1802190"/>
                  <a:pt x="302381" y="1978781"/>
                  <a:pt x="769257" y="2051352"/>
                </a:cubicBezTo>
                <a:cubicBezTo>
                  <a:pt x="1236133" y="2123923"/>
                  <a:pt x="2917371" y="2022324"/>
                  <a:pt x="2917371" y="2022324"/>
                </a:cubicBezTo>
                <a:cubicBezTo>
                  <a:pt x="3589866" y="2019905"/>
                  <a:pt x="4470400" y="2254552"/>
                  <a:pt x="4804229" y="2036838"/>
                </a:cubicBezTo>
                <a:cubicBezTo>
                  <a:pt x="5138058" y="1819124"/>
                  <a:pt x="5159829" y="943428"/>
                  <a:pt x="4920343" y="716038"/>
                </a:cubicBezTo>
                <a:cubicBezTo>
                  <a:pt x="4680857" y="488648"/>
                  <a:pt x="3744685" y="732971"/>
                  <a:pt x="3367314" y="672495"/>
                </a:cubicBezTo>
                <a:cubicBezTo>
                  <a:pt x="2989943" y="612019"/>
                  <a:pt x="2888343" y="454781"/>
                  <a:pt x="2656114" y="353181"/>
                </a:cubicBezTo>
                <a:cubicBezTo>
                  <a:pt x="2423886" y="251581"/>
                  <a:pt x="2186819" y="116114"/>
                  <a:pt x="1973943" y="62895"/>
                </a:cubicBezTo>
                <a:cubicBezTo>
                  <a:pt x="1761067" y="9676"/>
                  <a:pt x="1647372" y="0"/>
                  <a:pt x="1407886" y="19352"/>
                </a:cubicBezTo>
                <a:close/>
              </a:path>
            </a:pathLst>
          </a:custGeom>
          <a:noFill/>
          <a:ln w="63500" cap="flat" cmpd="sng" algn="ctr">
            <a:solidFill>
              <a:srgbClr val="7030A0"/>
            </a:solidFill>
            <a:prstDash val="solid"/>
            <a:round/>
            <a:headEnd type="none" w="med" len="med"/>
            <a:tailEnd type="none" w="med" len="med"/>
          </a:ln>
        </p:spPr>
        <p:txBody>
          <a:bodyPr/>
          <a:lstStyle/>
          <a:p>
            <a:endParaRPr lang="el-GR" sz="2200"/>
          </a:p>
        </p:txBody>
      </p:sp>
      <p:sp>
        <p:nvSpPr>
          <p:cNvPr id="42" name="TextBox 7">
            <a:extLst>
              <a:ext uri="{FF2B5EF4-FFF2-40B4-BE49-F238E27FC236}">
                <a16:creationId xmlns:a16="http://schemas.microsoft.com/office/drawing/2014/main" id="{8848E23A-75C7-4DA8-B145-3E7E26546646}"/>
              </a:ext>
            </a:extLst>
          </p:cNvPr>
          <p:cNvSpPr txBox="1">
            <a:spLocks noChangeArrowheads="1"/>
          </p:cNvSpPr>
          <p:nvPr/>
        </p:nvSpPr>
        <p:spPr bwMode="auto">
          <a:xfrm>
            <a:off x="8296016" y="5715311"/>
            <a:ext cx="1947470" cy="923330"/>
          </a:xfrm>
          <a:prstGeom prst="rect">
            <a:avLst/>
          </a:prstGeom>
          <a:noFill/>
          <a:ln w="9525">
            <a:noFill/>
            <a:miter lim="800000"/>
            <a:headEnd/>
            <a:tailEnd/>
          </a:ln>
        </p:spPr>
        <p:txBody>
          <a:bodyPr wrap="square">
            <a:spAutoFit/>
          </a:bodyPr>
          <a:lstStyle/>
          <a:p>
            <a:r>
              <a:rPr lang="en-GB" altLang="en-US" b="1" dirty="0"/>
              <a:t>PETS, TADAT</a:t>
            </a:r>
          </a:p>
          <a:p>
            <a:r>
              <a:rPr lang="en-GB" altLang="en-US" b="1" dirty="0"/>
              <a:t>MAPS, </a:t>
            </a:r>
            <a:r>
              <a:rPr lang="en-GB" altLang="en-US" b="1" dirty="0" err="1"/>
              <a:t>DeMPA</a:t>
            </a:r>
            <a:r>
              <a:rPr lang="en-GB" altLang="en-US" b="1" dirty="0"/>
              <a:t>, PIMA</a:t>
            </a:r>
            <a:endParaRPr lang="en-US" altLang="en-US" dirty="0"/>
          </a:p>
        </p:txBody>
      </p:sp>
      <p:sp>
        <p:nvSpPr>
          <p:cNvPr id="43" name="TextBox 42">
            <a:extLst>
              <a:ext uri="{FF2B5EF4-FFF2-40B4-BE49-F238E27FC236}">
                <a16:creationId xmlns:a16="http://schemas.microsoft.com/office/drawing/2014/main" id="{FA5D6CB9-AD98-4431-B98F-5BD1F17DDA6F}"/>
              </a:ext>
            </a:extLst>
          </p:cNvPr>
          <p:cNvSpPr txBox="1"/>
          <p:nvPr/>
        </p:nvSpPr>
        <p:spPr>
          <a:xfrm>
            <a:off x="8522109" y="3789040"/>
            <a:ext cx="1648086" cy="369332"/>
          </a:xfrm>
          <a:prstGeom prst="rect">
            <a:avLst/>
          </a:prstGeom>
          <a:noFill/>
        </p:spPr>
        <p:txBody>
          <a:bodyPr wrap="square">
            <a:spAutoFit/>
          </a:bodyPr>
          <a:lstStyle/>
          <a:p>
            <a:pPr>
              <a:defRPr/>
            </a:pPr>
            <a:r>
              <a:rPr lang="en-GB" b="1" dirty="0">
                <a:solidFill>
                  <a:schemeClr val="accent6"/>
                </a:solidFill>
              </a:rPr>
              <a:t>PETS / PIMA</a:t>
            </a:r>
            <a:endParaRPr lang="en-US" b="1" dirty="0">
              <a:solidFill>
                <a:schemeClr val="accent6"/>
              </a:solidFill>
            </a:endParaRPr>
          </a:p>
        </p:txBody>
      </p:sp>
      <p:sp>
        <p:nvSpPr>
          <p:cNvPr id="44" name="Freeform 9">
            <a:extLst>
              <a:ext uri="{FF2B5EF4-FFF2-40B4-BE49-F238E27FC236}">
                <a16:creationId xmlns:a16="http://schemas.microsoft.com/office/drawing/2014/main" id="{C0EA8C21-48C6-4DDB-9DF5-D0F3E12894EA}"/>
              </a:ext>
            </a:extLst>
          </p:cNvPr>
          <p:cNvSpPr/>
          <p:nvPr/>
        </p:nvSpPr>
        <p:spPr bwMode="auto">
          <a:xfrm flipV="1">
            <a:off x="3719737" y="2258757"/>
            <a:ext cx="3096344" cy="1530283"/>
          </a:xfrm>
          <a:custGeom>
            <a:avLst/>
            <a:gdLst>
              <a:gd name="connsiteX0" fmla="*/ 541867 w 4511524"/>
              <a:gd name="connsiteY0" fmla="*/ 590247 h 2034418"/>
              <a:gd name="connsiteX1" fmla="*/ 1253067 w 4511524"/>
              <a:gd name="connsiteY1" fmla="*/ 358019 h 2034418"/>
              <a:gd name="connsiteX2" fmla="*/ 2036838 w 4511524"/>
              <a:gd name="connsiteY2" fmla="*/ 198362 h 2034418"/>
              <a:gd name="connsiteX3" fmla="*/ 3110895 w 4511524"/>
              <a:gd name="connsiteY3" fmla="*/ 140304 h 2034418"/>
              <a:gd name="connsiteX4" fmla="*/ 4243010 w 4511524"/>
              <a:gd name="connsiteY4" fmla="*/ 125790 h 2034418"/>
              <a:gd name="connsiteX5" fmla="*/ 4489752 w 4511524"/>
              <a:gd name="connsiteY5" fmla="*/ 895047 h 2034418"/>
              <a:gd name="connsiteX6" fmla="*/ 4112381 w 4511524"/>
              <a:gd name="connsiteY6" fmla="*/ 1344990 h 2034418"/>
              <a:gd name="connsiteX7" fmla="*/ 3299581 w 4511524"/>
              <a:gd name="connsiteY7" fmla="*/ 1635276 h 2034418"/>
              <a:gd name="connsiteX8" fmla="*/ 1717524 w 4511524"/>
              <a:gd name="connsiteY8" fmla="*/ 2012647 h 2034418"/>
              <a:gd name="connsiteX9" fmla="*/ 237067 w 4511524"/>
              <a:gd name="connsiteY9" fmla="*/ 1504647 h 2034418"/>
              <a:gd name="connsiteX10" fmla="*/ 295124 w 4511524"/>
              <a:gd name="connsiteY10" fmla="*/ 807962 h 2034418"/>
              <a:gd name="connsiteX11" fmla="*/ 585410 w 4511524"/>
              <a:gd name="connsiteY11" fmla="*/ 546704 h 203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11524" h="2034418">
                <a:moveTo>
                  <a:pt x="541867" y="590247"/>
                </a:moveTo>
                <a:cubicBezTo>
                  <a:pt x="772886" y="506790"/>
                  <a:pt x="1003905" y="423333"/>
                  <a:pt x="1253067" y="358019"/>
                </a:cubicBezTo>
                <a:cubicBezTo>
                  <a:pt x="1502229" y="292705"/>
                  <a:pt x="1727200" y="234648"/>
                  <a:pt x="2036838" y="198362"/>
                </a:cubicBezTo>
                <a:cubicBezTo>
                  <a:pt x="2346476" y="162076"/>
                  <a:pt x="2743200" y="152399"/>
                  <a:pt x="3110895" y="140304"/>
                </a:cubicBezTo>
                <a:cubicBezTo>
                  <a:pt x="3478590" y="128209"/>
                  <a:pt x="4013201" y="0"/>
                  <a:pt x="4243010" y="125790"/>
                </a:cubicBezTo>
                <a:cubicBezTo>
                  <a:pt x="4472819" y="251580"/>
                  <a:pt x="4511524" y="691847"/>
                  <a:pt x="4489752" y="895047"/>
                </a:cubicBezTo>
                <a:cubicBezTo>
                  <a:pt x="4467981" y="1098247"/>
                  <a:pt x="4310743" y="1221619"/>
                  <a:pt x="4112381" y="1344990"/>
                </a:cubicBezTo>
                <a:cubicBezTo>
                  <a:pt x="3914019" y="1468361"/>
                  <a:pt x="3698724" y="1524000"/>
                  <a:pt x="3299581" y="1635276"/>
                </a:cubicBezTo>
                <a:cubicBezTo>
                  <a:pt x="2900438" y="1746552"/>
                  <a:pt x="2227943" y="2034418"/>
                  <a:pt x="1717524" y="2012647"/>
                </a:cubicBezTo>
                <a:cubicBezTo>
                  <a:pt x="1207105" y="1990876"/>
                  <a:pt x="474134" y="1705428"/>
                  <a:pt x="237067" y="1504647"/>
                </a:cubicBezTo>
                <a:cubicBezTo>
                  <a:pt x="0" y="1303866"/>
                  <a:pt x="237067" y="967619"/>
                  <a:pt x="295124" y="807962"/>
                </a:cubicBezTo>
                <a:cubicBezTo>
                  <a:pt x="353181" y="648305"/>
                  <a:pt x="469295" y="597504"/>
                  <a:pt x="585410" y="546704"/>
                </a:cubicBezTo>
              </a:path>
            </a:pathLst>
          </a:custGeom>
          <a:noFill/>
          <a:ln w="63500" cap="flat" cmpd="sng" algn="ctr">
            <a:solidFill>
              <a:srgbClr val="00B050"/>
            </a:solidFill>
            <a:prstDash val="solid"/>
            <a:round/>
            <a:headEnd type="none" w="med" len="med"/>
            <a:tailEnd type="none" w="med" len="med"/>
          </a:ln>
          <a:effectLst/>
        </p:spPr>
        <p:txBody>
          <a:bodyPr/>
          <a:lstStyle/>
          <a:p>
            <a:pPr>
              <a:defRPr/>
            </a:pPr>
            <a:endParaRPr lang="en-US" sz="2200"/>
          </a:p>
        </p:txBody>
      </p:sp>
      <p:sp>
        <p:nvSpPr>
          <p:cNvPr id="45" name="TextBox 44">
            <a:extLst>
              <a:ext uri="{FF2B5EF4-FFF2-40B4-BE49-F238E27FC236}">
                <a16:creationId xmlns:a16="http://schemas.microsoft.com/office/drawing/2014/main" id="{5C814C3D-FD42-44DB-A376-39C74143E6D7}"/>
              </a:ext>
            </a:extLst>
          </p:cNvPr>
          <p:cNvSpPr txBox="1"/>
          <p:nvPr/>
        </p:nvSpPr>
        <p:spPr>
          <a:xfrm>
            <a:off x="2216478" y="2022799"/>
            <a:ext cx="2430344" cy="369332"/>
          </a:xfrm>
          <a:prstGeom prst="rect">
            <a:avLst/>
          </a:prstGeom>
          <a:noFill/>
        </p:spPr>
        <p:txBody>
          <a:bodyPr wrap="square">
            <a:spAutoFit/>
          </a:bodyPr>
          <a:lstStyle/>
          <a:p>
            <a:pPr>
              <a:defRPr/>
            </a:pPr>
            <a:r>
              <a:rPr lang="en-GB" b="1" dirty="0">
                <a:solidFill>
                  <a:schemeClr val="accent6"/>
                </a:solidFill>
              </a:rPr>
              <a:t>SAI-PMF (INTOSAI)</a:t>
            </a:r>
            <a:endParaRPr lang="en-US" b="1" dirty="0">
              <a:solidFill>
                <a:schemeClr val="accent6"/>
              </a:solidFill>
            </a:endParaRPr>
          </a:p>
        </p:txBody>
      </p:sp>
      <p:sp>
        <p:nvSpPr>
          <p:cNvPr id="2" name="Slide Number Placeholder 1">
            <a:extLst>
              <a:ext uri="{FF2B5EF4-FFF2-40B4-BE49-F238E27FC236}">
                <a16:creationId xmlns:a16="http://schemas.microsoft.com/office/drawing/2014/main" id="{EF98B064-A3F6-4F44-8B09-7C5E6BE66D5B}"/>
              </a:ext>
            </a:extLst>
          </p:cNvPr>
          <p:cNvSpPr>
            <a:spLocks noGrp="1"/>
          </p:cNvSpPr>
          <p:nvPr>
            <p:ph type="sldNum" sz="quarter" idx="12"/>
          </p:nvPr>
        </p:nvSpPr>
        <p:spPr/>
        <p:txBody>
          <a:bodyPr/>
          <a:lstStyle/>
          <a:p>
            <a:fld id="{F46C79FD-C571-418B-AB0F-5EE936C85276}" type="slidenum">
              <a:rPr lang="en-GB" smtClean="0"/>
              <a:t>112</a:t>
            </a:fld>
            <a:endParaRPr lang="en-GB"/>
          </a:p>
        </p:txBody>
      </p:sp>
    </p:spTree>
    <p:extLst>
      <p:ext uri="{BB962C8B-B14F-4D97-AF65-F5344CB8AC3E}">
        <p14:creationId xmlns:p14="http://schemas.microsoft.com/office/powerpoint/2010/main" val="325567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p:bldP spid="40" grpId="0" animBg="1"/>
      <p:bldP spid="41" grpId="0" animBg="1"/>
      <p:bldP spid="42" grpId="0"/>
      <p:bldP spid="43" grpId="0"/>
      <p:bldP spid="44" grpId="0" animBg="1"/>
      <p:bldP spid="4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sz="half" idx="1"/>
          </p:nvPr>
        </p:nvSpPr>
        <p:spPr>
          <a:xfrm>
            <a:off x="831283" y="2240404"/>
            <a:ext cx="10794478" cy="3906435"/>
          </a:xfrm>
        </p:spPr>
        <p:txBody>
          <a:bodyPr>
            <a:normAutofit/>
          </a:bodyPr>
          <a:lstStyle/>
          <a:p>
            <a:pPr marL="382950" lvl="1">
              <a:spcBef>
                <a:spcPts val="600"/>
              </a:spcBef>
              <a:spcAft>
                <a:spcPts val="600"/>
              </a:spcAft>
              <a:buClrTx/>
            </a:pPr>
            <a:r>
              <a:rPr lang="en-GB" sz="2400" dirty="0"/>
              <a:t>Module 2.1	Conditions for successful reform</a:t>
            </a:r>
          </a:p>
          <a:p>
            <a:pPr marL="382950" lvl="1">
              <a:spcBef>
                <a:spcPts val="600"/>
              </a:spcBef>
              <a:spcAft>
                <a:spcPts val="600"/>
              </a:spcAft>
              <a:buClrTx/>
            </a:pPr>
            <a:r>
              <a:rPr lang="en-GB" sz="2400" dirty="0"/>
              <a:t>Module 2.2	The Public Expenditure &amp; Financial Accountability (PEFA)</a:t>
            </a:r>
          </a:p>
          <a:p>
            <a:pPr marL="382950" lvl="1">
              <a:spcBef>
                <a:spcPts val="600"/>
              </a:spcBef>
              <a:spcAft>
                <a:spcPts val="600"/>
              </a:spcAft>
              <a:buClrTx/>
            </a:pPr>
            <a:r>
              <a:rPr lang="en-GB" sz="2400" dirty="0"/>
              <a:t>Module 2.3	PFM diagnostic tools</a:t>
            </a:r>
          </a:p>
          <a:p>
            <a:pPr marL="382950" lvl="1">
              <a:spcBef>
                <a:spcPts val="600"/>
              </a:spcBef>
              <a:spcAft>
                <a:spcPts val="600"/>
              </a:spcAft>
              <a:buClrTx/>
            </a:pPr>
            <a:r>
              <a:rPr lang="en-GB" sz="2400" dirty="0">
                <a:solidFill>
                  <a:srgbClr val="FF0000"/>
                </a:solidFill>
              </a:rPr>
              <a:t>Module 2.4	Sequencing of reforms (part 1)</a:t>
            </a:r>
          </a:p>
        </p:txBody>
      </p:sp>
      <p:sp>
        <p:nvSpPr>
          <p:cNvPr id="12292" name="Espace réservé du numéro de diapositive 3" hidden="1"/>
          <p:cNvSpPr>
            <a:spLocks noGrp="1"/>
          </p:cNvSpPr>
          <p:nvPr>
            <p:ph type="sldNum" sz="quarter" idx="12"/>
          </p:nvPr>
        </p:nvSpPr>
        <p:spPr>
          <a:xfrm>
            <a:off x="19812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9CC5C342-D0A1-FA43-89AF-83F844EB4D30}" type="slidenum">
              <a:rPr lang="en-GB" sz="1400">
                <a:solidFill>
                  <a:schemeClr val="tx1"/>
                </a:solidFill>
                <a:latin typeface="Arial" charset="0"/>
              </a:rPr>
              <a:pPr algn="l" eaLnBrk="1" hangingPunct="1">
                <a:spcAft>
                  <a:spcPts val="600"/>
                </a:spcAft>
                <a:defRPr/>
              </a:pPr>
              <a:t>113</a:t>
            </a:fld>
            <a:endParaRPr lang="en-GB" sz="1400">
              <a:solidFill>
                <a:schemeClr val="tx1"/>
              </a:solidFill>
              <a:latin typeface="Arial" charset="0"/>
            </a:endParaRPr>
          </a:p>
        </p:txBody>
      </p:sp>
      <p:sp>
        <p:nvSpPr>
          <p:cNvPr id="22530" name="Titre 2"/>
          <p:cNvSpPr>
            <a:spLocks noGrp="1"/>
          </p:cNvSpPr>
          <p:nvPr>
            <p:ph type="title"/>
          </p:nvPr>
        </p:nvSpPr>
        <p:spPr/>
        <p:txBody>
          <a:bodyPr anchor="b">
            <a:normAutofit/>
          </a:bodyPr>
          <a:lstStyle/>
          <a:p>
            <a:pPr marL="342900" indent="-342900"/>
            <a:r>
              <a:rPr lang="fr-FR" dirty="0"/>
              <a:t>Day 2: </a:t>
            </a:r>
            <a:r>
              <a:rPr lang="en-GB" dirty="0"/>
              <a:t>Developing reform strategy</a:t>
            </a:r>
          </a:p>
        </p:txBody>
      </p:sp>
      <p:sp>
        <p:nvSpPr>
          <p:cNvPr id="5" name="Slide Number Placeholder 3">
            <a:extLst>
              <a:ext uri="{FF2B5EF4-FFF2-40B4-BE49-F238E27FC236}">
                <a16:creationId xmlns:a16="http://schemas.microsoft.com/office/drawing/2014/main" id="{3F820475-8E7E-4F29-84A1-41D3B8B0761F}"/>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113</a:t>
            </a:fld>
            <a:endParaRPr lang="en-GB"/>
          </a:p>
        </p:txBody>
      </p:sp>
    </p:spTree>
    <p:extLst>
      <p:ext uri="{BB962C8B-B14F-4D97-AF65-F5344CB8AC3E}">
        <p14:creationId xmlns:p14="http://schemas.microsoft.com/office/powerpoint/2010/main" val="37015988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sz="half" idx="1"/>
          </p:nvPr>
        </p:nvSpPr>
        <p:spPr>
          <a:xfrm>
            <a:off x="872488" y="1928495"/>
            <a:ext cx="10226042" cy="3906435"/>
          </a:xfrm>
        </p:spPr>
        <p:txBody>
          <a:bodyPr>
            <a:normAutofit/>
          </a:bodyPr>
          <a:lstStyle/>
          <a:p>
            <a:pPr eaLnBrk="1" hangingPunct="1">
              <a:lnSpc>
                <a:spcPct val="90000"/>
              </a:lnSpc>
              <a:buClrTx/>
            </a:pPr>
            <a:r>
              <a:rPr lang="en-GB" b="0" i="0" dirty="0"/>
              <a:t>A budgetary system is shaped by a number of factors, both political &amp; cultural - changing these to reshape the system takes time</a:t>
            </a:r>
          </a:p>
          <a:p>
            <a:pPr eaLnBrk="1" hangingPunct="1">
              <a:lnSpc>
                <a:spcPct val="90000"/>
              </a:lnSpc>
              <a:buClrTx/>
            </a:pPr>
            <a:r>
              <a:rPr lang="en-GB" b="0" i="0" dirty="0"/>
              <a:t>Maintenance is a continuous &amp; permanent process: crucial to go through the process of learning by experience (There is no magic formula!)</a:t>
            </a:r>
          </a:p>
          <a:p>
            <a:pPr lvl="2" eaLnBrk="1" hangingPunct="1">
              <a:lnSpc>
                <a:spcPct val="90000"/>
              </a:lnSpc>
              <a:spcAft>
                <a:spcPts val="1200"/>
              </a:spcAft>
            </a:pPr>
            <a:r>
              <a:rPr lang="en-GB" sz="2400" dirty="0"/>
              <a:t>Correct errors</a:t>
            </a:r>
          </a:p>
          <a:p>
            <a:pPr lvl="2" eaLnBrk="1" hangingPunct="1">
              <a:lnSpc>
                <a:spcPct val="90000"/>
              </a:lnSpc>
              <a:spcAft>
                <a:spcPts val="1200"/>
              </a:spcAft>
            </a:pPr>
            <a:r>
              <a:rPr lang="en-GB" sz="2400" dirty="0"/>
              <a:t>Adapt to changes</a:t>
            </a:r>
          </a:p>
          <a:p>
            <a:pPr lvl="2" eaLnBrk="1" hangingPunct="1">
              <a:lnSpc>
                <a:spcPct val="90000"/>
              </a:lnSpc>
              <a:spcAft>
                <a:spcPts val="1200"/>
              </a:spcAft>
            </a:pPr>
            <a:r>
              <a:rPr lang="en-GB" sz="2400" dirty="0"/>
              <a:t>Step by step improvement</a:t>
            </a:r>
          </a:p>
          <a:p>
            <a:pPr eaLnBrk="1" hangingPunct="1">
              <a:lnSpc>
                <a:spcPct val="90000"/>
              </a:lnSpc>
            </a:pPr>
            <a:endParaRPr lang="fr-FR" sz="1500" dirty="0"/>
          </a:p>
          <a:p>
            <a:pPr lvl="1" eaLnBrk="1" hangingPunct="1">
              <a:lnSpc>
                <a:spcPct val="90000"/>
              </a:lnSpc>
              <a:buClrTx/>
            </a:pPr>
            <a:endParaRPr lang="fr-FR" sz="1500" b="0" dirty="0"/>
          </a:p>
          <a:p>
            <a:pPr eaLnBrk="1" hangingPunct="1">
              <a:lnSpc>
                <a:spcPct val="90000"/>
              </a:lnSpc>
            </a:pPr>
            <a:endParaRPr lang="fr-FR" sz="1500" dirty="0"/>
          </a:p>
        </p:txBody>
      </p:sp>
      <p:sp>
        <p:nvSpPr>
          <p:cNvPr id="29697" name="Rectangle 2"/>
          <p:cNvSpPr>
            <a:spLocks noGrp="1" noChangeArrowheads="1"/>
          </p:cNvSpPr>
          <p:nvPr>
            <p:ph type="title"/>
          </p:nvPr>
        </p:nvSpPr>
        <p:spPr>
          <a:xfrm>
            <a:off x="970722" y="482860"/>
            <a:ext cx="10515600" cy="782357"/>
          </a:xfrm>
        </p:spPr>
        <p:txBody>
          <a:bodyPr anchor="b">
            <a:normAutofit/>
          </a:bodyPr>
          <a:lstStyle/>
          <a:p>
            <a:r>
              <a:rPr lang="fr-FR" dirty="0"/>
              <a:t>Maintenance of </a:t>
            </a:r>
            <a:r>
              <a:rPr lang="fr-FR" dirty="0" err="1"/>
              <a:t>systems</a:t>
            </a:r>
            <a:endParaRPr lang="fr-FR" dirty="0"/>
          </a:p>
        </p:txBody>
      </p:sp>
      <p:sp>
        <p:nvSpPr>
          <p:cNvPr id="12292" name="Espace réservé du numéro de diapositive 5" hidden="1"/>
          <p:cNvSpPr>
            <a:spLocks noGrp="1"/>
          </p:cNvSpPr>
          <p:nvPr>
            <p:ph type="sldNum" sz="quarter" idx="12"/>
          </p:nvPr>
        </p:nvSpPr>
        <p:spPr>
          <a:xfrm>
            <a:off x="1992313" y="6237288"/>
            <a:ext cx="2895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nSpc>
                <a:spcPts val="1400"/>
              </a:lnSpc>
              <a:spcAft>
                <a:spcPts val="600"/>
              </a:spcAft>
              <a:defRPr/>
            </a:pPr>
            <a:fld id="{6E21B5BF-083F-1448-96E0-ABBB3A8DDA22}" type="slidenum">
              <a:rPr lang="fr-FR" sz="1400">
                <a:solidFill>
                  <a:schemeClr val="tx1"/>
                </a:solidFill>
                <a:latin typeface="Arial" charset="0"/>
              </a:rPr>
              <a:pPr>
                <a:lnSpc>
                  <a:spcPts val="1400"/>
                </a:lnSpc>
                <a:spcAft>
                  <a:spcPts val="600"/>
                </a:spcAft>
                <a:defRPr/>
              </a:pPr>
              <a:t>114</a:t>
            </a:fld>
            <a:endParaRPr lang="fr-FR" sz="1400">
              <a:solidFill>
                <a:schemeClr val="tx1"/>
              </a:solidFill>
              <a:latin typeface="Arial" charset="0"/>
            </a:endParaRPr>
          </a:p>
        </p:txBody>
      </p:sp>
      <p:sp>
        <p:nvSpPr>
          <p:cNvPr id="5" name="Slide Number Placeholder 3">
            <a:extLst>
              <a:ext uri="{FF2B5EF4-FFF2-40B4-BE49-F238E27FC236}">
                <a16:creationId xmlns:a16="http://schemas.microsoft.com/office/drawing/2014/main" id="{A7897433-519A-45F8-A64D-CDBC34F54EC5}"/>
              </a:ext>
            </a:extLst>
          </p:cNvPr>
          <p:cNvSpPr txBox="1">
            <a:spLocks/>
          </p:cNvSpPr>
          <p:nvPr/>
        </p:nvSpPr>
        <p:spPr>
          <a:xfrm>
            <a:off x="838200" y="614271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114</a:t>
            </a:fld>
            <a:endParaRPr lang="en-GB"/>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F66D79-F084-4283-9AA0-ED04C57A2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79" y="1265217"/>
            <a:ext cx="8885979" cy="5507604"/>
          </a:xfrm>
          <a:prstGeom prst="rect">
            <a:avLst/>
          </a:prstGeom>
        </p:spPr>
      </p:pic>
      <p:sp>
        <p:nvSpPr>
          <p:cNvPr id="24579" name="Rectangle 4"/>
          <p:cNvSpPr>
            <a:spLocks noGrp="1" noChangeArrowheads="1"/>
          </p:cNvSpPr>
          <p:nvPr>
            <p:ph idx="1"/>
          </p:nvPr>
        </p:nvSpPr>
        <p:spPr>
          <a:xfrm>
            <a:off x="1007333" y="5229200"/>
            <a:ext cx="528866" cy="1492275"/>
          </a:xfrm>
        </p:spPr>
        <p:txBody>
          <a:bodyPr/>
          <a:lstStyle/>
          <a:p>
            <a:pPr eaLnBrk="1" hangingPunct="1">
              <a:lnSpc>
                <a:spcPct val="80000"/>
              </a:lnSpc>
            </a:pPr>
            <a:r>
              <a:rPr lang="fr-FR" sz="1200" dirty="0">
                <a:latin typeface="Verdana" charset="0"/>
              </a:rPr>
              <a:t> </a:t>
            </a:r>
          </a:p>
        </p:txBody>
      </p:sp>
      <p:sp>
        <p:nvSpPr>
          <p:cNvPr id="7" name="Espace réservé du numéro de diapositive 3"/>
          <p:cNvSpPr>
            <a:spLocks noGrp="1"/>
          </p:cNvSpPr>
          <p:nvPr>
            <p:ph type="sldNum" sz="quarter" idx="12"/>
          </p:nvPr>
        </p:nvSpPr>
        <p:spPr>
          <a:xfrm>
            <a:off x="1122241" y="6296571"/>
            <a:ext cx="21336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defRPr/>
            </a:pPr>
            <a:fld id="{18F764F0-4824-8243-BA3F-EBAADEB1D700}" type="slidenum">
              <a:rPr lang="en-GB" sz="1400">
                <a:solidFill>
                  <a:schemeClr val="tx1"/>
                </a:solidFill>
                <a:latin typeface="Arial" charset="0"/>
              </a:rPr>
              <a:pPr algn="l" eaLnBrk="1" hangingPunct="1">
                <a:defRPr/>
              </a:pPr>
              <a:t>115</a:t>
            </a:fld>
            <a:endParaRPr lang="en-GB" sz="1400" dirty="0">
              <a:solidFill>
                <a:schemeClr val="tx1"/>
              </a:solidFill>
              <a:latin typeface="Arial" charset="0"/>
            </a:endParaRPr>
          </a:p>
        </p:txBody>
      </p:sp>
      <p:sp>
        <p:nvSpPr>
          <p:cNvPr id="24578" name="Rectangle 2"/>
          <p:cNvSpPr>
            <a:spLocks noGrp="1" noChangeArrowheads="1"/>
          </p:cNvSpPr>
          <p:nvPr>
            <p:ph type="title"/>
          </p:nvPr>
        </p:nvSpPr>
        <p:spPr>
          <a:xfrm>
            <a:off x="1271767" y="3762840"/>
            <a:ext cx="4143375" cy="1143000"/>
          </a:xfrm>
        </p:spPr>
        <p:txBody>
          <a:bodyPr anchor="b"/>
          <a:lstStyle/>
          <a:p>
            <a:r>
              <a:rPr lang="fr-FR" sz="2800" b="1" dirty="0">
                <a:solidFill>
                  <a:schemeClr val="bg1"/>
                </a:solidFill>
                <a:latin typeface="Verdana" charset="0"/>
              </a:rPr>
              <a:t>Combine:  </a:t>
            </a:r>
            <a:br>
              <a:rPr lang="fr-FR" sz="2800" dirty="0">
                <a:solidFill>
                  <a:schemeClr val="bg1"/>
                </a:solidFill>
                <a:latin typeface="Verdana" charset="0"/>
              </a:rPr>
            </a:br>
            <a:r>
              <a:rPr lang="fr-FR" sz="2800" b="1" dirty="0">
                <a:solidFill>
                  <a:schemeClr val="bg1"/>
                </a:solidFill>
                <a:latin typeface="Verdana" charset="0"/>
              </a:rPr>
              <a:t>(i) </a:t>
            </a:r>
            <a:r>
              <a:rPr lang="fr-FR" sz="2800" b="1" dirty="0" err="1">
                <a:solidFill>
                  <a:schemeClr val="bg1"/>
                </a:solidFill>
                <a:latin typeface="Verdana" charset="0"/>
              </a:rPr>
              <a:t>strengthen</a:t>
            </a:r>
            <a:br>
              <a:rPr lang="fr-FR" sz="2800" b="1" dirty="0">
                <a:solidFill>
                  <a:schemeClr val="bg1"/>
                </a:solidFill>
                <a:latin typeface="Verdana" charset="0"/>
              </a:rPr>
            </a:br>
            <a:r>
              <a:rPr lang="fr-FR" sz="2800" b="1" dirty="0">
                <a:solidFill>
                  <a:schemeClr val="bg1"/>
                </a:solidFill>
                <a:latin typeface="Verdana" charset="0"/>
              </a:rPr>
              <a:t>(ii) </a:t>
            </a:r>
            <a:r>
              <a:rPr lang="fr-FR" sz="2800" b="1" dirty="0" err="1">
                <a:solidFill>
                  <a:schemeClr val="bg1"/>
                </a:solidFill>
                <a:latin typeface="Verdana" charset="0"/>
              </a:rPr>
              <a:t>improve</a:t>
            </a:r>
            <a:br>
              <a:rPr lang="fr-FR" sz="2800" dirty="0">
                <a:solidFill>
                  <a:schemeClr val="bg1"/>
                </a:solidFill>
                <a:latin typeface="Verdana" charset="0"/>
              </a:rPr>
            </a:br>
            <a:endParaRPr lang="fr-FR" sz="2800" dirty="0">
              <a:solidFill>
                <a:schemeClr val="bg1"/>
              </a:solidFill>
              <a:latin typeface="Verdana" charset="0"/>
            </a:endParaRPr>
          </a:p>
        </p:txBody>
      </p:sp>
      <p:sp>
        <p:nvSpPr>
          <p:cNvPr id="24580" name="Rectangle 5"/>
          <p:cNvSpPr>
            <a:spLocks noGrp="1" noChangeArrowheads="1"/>
          </p:cNvSpPr>
          <p:nvPr>
            <p:ph type="body" sz="half" idx="4294967295"/>
          </p:nvPr>
        </p:nvSpPr>
        <p:spPr>
          <a:xfrm>
            <a:off x="4320541" y="1420812"/>
            <a:ext cx="5682418" cy="5056188"/>
          </a:xfrm>
        </p:spPr>
        <p:txBody>
          <a:bodyPr/>
          <a:lstStyle/>
          <a:p>
            <a:pPr eaLnBrk="1" hangingPunct="1">
              <a:buClrTx/>
            </a:pPr>
            <a:r>
              <a:rPr lang="en-GB" sz="2350" b="1" dirty="0">
                <a:solidFill>
                  <a:srgbClr val="FFFF00"/>
                </a:solidFill>
                <a:latin typeface="Verdana" charset="0"/>
              </a:rPr>
              <a:t>Strengthen existing </a:t>
            </a:r>
            <a:r>
              <a:rPr lang="fr-FR" sz="2350" b="1" dirty="0">
                <a:solidFill>
                  <a:srgbClr val="FFFF00"/>
                </a:solidFill>
                <a:latin typeface="Verdana" charset="0"/>
              </a:rPr>
              <a:t>system</a:t>
            </a:r>
          </a:p>
          <a:p>
            <a:pPr lvl="1" eaLnBrk="1" hangingPunct="1">
              <a:buClrTx/>
            </a:pPr>
            <a:r>
              <a:rPr lang="en-GB" sz="2350" dirty="0">
                <a:solidFill>
                  <a:srgbClr val="FFFF00"/>
                </a:solidFill>
                <a:latin typeface="Verdana" charset="0"/>
              </a:rPr>
              <a:t>Training</a:t>
            </a:r>
          </a:p>
          <a:p>
            <a:pPr lvl="1" eaLnBrk="1" hangingPunct="1">
              <a:buClrTx/>
            </a:pPr>
            <a:r>
              <a:rPr lang="en-GB" sz="2350" dirty="0">
                <a:solidFill>
                  <a:srgbClr val="FFFF00"/>
                </a:solidFill>
                <a:latin typeface="Verdana" charset="0"/>
              </a:rPr>
              <a:t>Introduce tools</a:t>
            </a:r>
          </a:p>
          <a:p>
            <a:pPr eaLnBrk="1" hangingPunct="1">
              <a:buClrTx/>
            </a:pPr>
            <a:r>
              <a:rPr lang="en-GB" sz="2350" dirty="0">
                <a:solidFill>
                  <a:srgbClr val="FFFF00"/>
                </a:solidFill>
                <a:latin typeface="Verdana" charset="0"/>
              </a:rPr>
              <a:t> </a:t>
            </a:r>
            <a:r>
              <a:rPr lang="en-GB" sz="2350" b="1" dirty="0">
                <a:solidFill>
                  <a:srgbClr val="FFFF00"/>
                </a:solidFill>
                <a:latin typeface="Verdana" charset="0"/>
              </a:rPr>
              <a:t>Improve</a:t>
            </a:r>
          </a:p>
          <a:p>
            <a:pPr lvl="1" eaLnBrk="1" hangingPunct="1">
              <a:buClrTx/>
            </a:pPr>
            <a:r>
              <a:rPr lang="en-GB" sz="2350" dirty="0">
                <a:solidFill>
                  <a:srgbClr val="FFFF00"/>
                </a:solidFill>
                <a:latin typeface="Verdana" charset="0"/>
              </a:rPr>
              <a:t>Manuals, systems &amp; processes </a:t>
            </a:r>
          </a:p>
          <a:p>
            <a:pPr lvl="1" eaLnBrk="1" hangingPunct="1">
              <a:buClrTx/>
            </a:pPr>
            <a:r>
              <a:rPr lang="en-GB" sz="2350" dirty="0">
                <a:solidFill>
                  <a:srgbClr val="FFFF00"/>
                </a:solidFill>
                <a:latin typeface="Verdana" charset="0"/>
              </a:rPr>
              <a:t>Training</a:t>
            </a:r>
          </a:p>
          <a:p>
            <a:pPr eaLnBrk="1" hangingPunct="1">
              <a:buClrTx/>
            </a:pPr>
            <a:r>
              <a:rPr lang="en-GB" sz="2000" b="1" dirty="0">
                <a:solidFill>
                  <a:schemeClr val="bg1"/>
                </a:solidFill>
                <a:latin typeface="Verdana" charset="0"/>
              </a:rPr>
              <a:t>These are constant activities to maintain any system and will be ongoing as technology and understandings emerge</a:t>
            </a:r>
            <a:endParaRPr lang="en-GB" sz="2000" dirty="0">
              <a:solidFill>
                <a:schemeClr val="bg1"/>
              </a:solidFill>
              <a:latin typeface="Verdana" charset="0"/>
            </a:endParaRPr>
          </a:p>
          <a:p>
            <a:pPr lvl="1" eaLnBrk="1" hangingPunct="1">
              <a:lnSpc>
                <a:spcPct val="80000"/>
              </a:lnSpc>
            </a:pPr>
            <a:endParaRPr lang="fr-FR" sz="2400" dirty="0">
              <a:latin typeface="Verdana" charset="0"/>
            </a:endParaRPr>
          </a:p>
        </p:txBody>
      </p:sp>
      <p:sp>
        <p:nvSpPr>
          <p:cNvPr id="9" name="Rectangle 2">
            <a:extLst>
              <a:ext uri="{FF2B5EF4-FFF2-40B4-BE49-F238E27FC236}">
                <a16:creationId xmlns:a16="http://schemas.microsoft.com/office/drawing/2014/main" id="{7E383964-1A01-4340-AC44-01A2DD8B69A4}"/>
              </a:ext>
            </a:extLst>
          </p:cNvPr>
          <p:cNvSpPr txBox="1">
            <a:spLocks noChangeArrowheads="1"/>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fr-FR" dirty="0"/>
              <a:t>Maintenance </a:t>
            </a:r>
            <a:r>
              <a:rPr lang="fr-FR" dirty="0" err="1"/>
              <a:t>is</a:t>
            </a:r>
            <a:r>
              <a:rPr lang="fr-FR" dirty="0"/>
              <a:t> </a:t>
            </a:r>
            <a:r>
              <a:rPr lang="fr-FR" dirty="0" err="1"/>
              <a:t>Ongoing</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80">
                                            <p:txEl>
                                              <p:pRg st="0" end="0"/>
                                            </p:txEl>
                                          </p:spTgt>
                                        </p:tgtEl>
                                        <p:attrNameLst>
                                          <p:attrName>style.visibility</p:attrName>
                                        </p:attrNameLst>
                                      </p:cBhvr>
                                      <p:to>
                                        <p:strVal val="visible"/>
                                      </p:to>
                                    </p:set>
                                    <p:anim calcmode="lin" valueType="num">
                                      <p:cBhvr additive="base">
                                        <p:cTn id="13" dur="500" fill="hold"/>
                                        <p:tgtEl>
                                          <p:spTgt spid="2458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8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580">
                                            <p:txEl>
                                              <p:pRg st="1" end="1"/>
                                            </p:txEl>
                                          </p:spTgt>
                                        </p:tgtEl>
                                        <p:attrNameLst>
                                          <p:attrName>style.visibility</p:attrName>
                                        </p:attrNameLst>
                                      </p:cBhvr>
                                      <p:to>
                                        <p:strVal val="visible"/>
                                      </p:to>
                                    </p:set>
                                    <p:anim calcmode="lin" valueType="num">
                                      <p:cBhvr additive="base">
                                        <p:cTn id="17" dur="500" fill="hold"/>
                                        <p:tgtEl>
                                          <p:spTgt spid="2458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580">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580">
                                            <p:txEl>
                                              <p:pRg st="2" end="2"/>
                                            </p:txEl>
                                          </p:spTgt>
                                        </p:tgtEl>
                                        <p:attrNameLst>
                                          <p:attrName>style.visibility</p:attrName>
                                        </p:attrNameLst>
                                      </p:cBhvr>
                                      <p:to>
                                        <p:strVal val="visible"/>
                                      </p:to>
                                    </p:set>
                                    <p:anim calcmode="lin" valueType="num">
                                      <p:cBhvr additive="base">
                                        <p:cTn id="21" dur="500" fill="hold"/>
                                        <p:tgtEl>
                                          <p:spTgt spid="2458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5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580">
                                            <p:txEl>
                                              <p:pRg st="3" end="3"/>
                                            </p:txEl>
                                          </p:spTgt>
                                        </p:tgtEl>
                                        <p:attrNameLst>
                                          <p:attrName>style.visibility</p:attrName>
                                        </p:attrNameLst>
                                      </p:cBhvr>
                                      <p:to>
                                        <p:strVal val="visible"/>
                                      </p:to>
                                    </p:set>
                                    <p:anim calcmode="lin" valueType="num">
                                      <p:cBhvr additive="base">
                                        <p:cTn id="27" dur="500" fill="hold"/>
                                        <p:tgtEl>
                                          <p:spTgt spid="24580">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580">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580">
                                            <p:txEl>
                                              <p:pRg st="4" end="4"/>
                                            </p:txEl>
                                          </p:spTgt>
                                        </p:tgtEl>
                                        <p:attrNameLst>
                                          <p:attrName>style.visibility</p:attrName>
                                        </p:attrNameLst>
                                      </p:cBhvr>
                                      <p:to>
                                        <p:strVal val="visible"/>
                                      </p:to>
                                    </p:set>
                                    <p:anim calcmode="lin" valueType="num">
                                      <p:cBhvr additive="base">
                                        <p:cTn id="31" dur="500" fill="hold"/>
                                        <p:tgtEl>
                                          <p:spTgt spid="2458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80">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580">
                                            <p:txEl>
                                              <p:pRg st="5" end="5"/>
                                            </p:txEl>
                                          </p:spTgt>
                                        </p:tgtEl>
                                        <p:attrNameLst>
                                          <p:attrName>style.visibility</p:attrName>
                                        </p:attrNameLst>
                                      </p:cBhvr>
                                      <p:to>
                                        <p:strVal val="visible"/>
                                      </p:to>
                                    </p:set>
                                    <p:anim calcmode="lin" valueType="num">
                                      <p:cBhvr additive="base">
                                        <p:cTn id="35" dur="500" fill="hold"/>
                                        <p:tgtEl>
                                          <p:spTgt spid="24580">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458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4580">
                                            <p:txEl>
                                              <p:pRg st="6" end="6"/>
                                            </p:txEl>
                                          </p:spTgt>
                                        </p:tgtEl>
                                        <p:attrNameLst>
                                          <p:attrName>style.visibility</p:attrName>
                                        </p:attrNameLst>
                                      </p:cBhvr>
                                      <p:to>
                                        <p:strVal val="visible"/>
                                      </p:to>
                                    </p:set>
                                    <p:anim calcmode="lin" valueType="num">
                                      <p:cBhvr additive="base">
                                        <p:cTn id="41" dur="500" fill="hold"/>
                                        <p:tgtEl>
                                          <p:spTgt spid="24580">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458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0"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1D2FA9-B243-41B8-B07D-DC3F860A0E0E}"/>
              </a:ext>
            </a:extLst>
          </p:cNvPr>
          <p:cNvSpPr>
            <a:spLocks noGrp="1"/>
          </p:cNvSpPr>
          <p:nvPr>
            <p:ph sz="half" idx="1"/>
          </p:nvPr>
        </p:nvSpPr>
        <p:spPr>
          <a:xfrm>
            <a:off x="838198" y="1825625"/>
            <a:ext cx="10431782" cy="3906435"/>
          </a:xfrm>
        </p:spPr>
        <p:txBody>
          <a:bodyPr>
            <a:normAutofit/>
          </a:bodyPr>
          <a:lstStyle/>
          <a:p>
            <a:pPr marL="0" indent="0">
              <a:lnSpc>
                <a:spcPct val="90000"/>
              </a:lnSpc>
              <a:buNone/>
            </a:pPr>
            <a:r>
              <a:rPr lang="en-GB" sz="2000" dirty="0"/>
              <a:t>Volume IV: Using PEFA to support PFM reform</a:t>
            </a:r>
          </a:p>
          <a:p>
            <a:pPr marL="0" indent="0">
              <a:lnSpc>
                <a:spcPct val="90000"/>
              </a:lnSpc>
              <a:buNone/>
            </a:pPr>
            <a:endParaRPr lang="en-GB" sz="2000" dirty="0"/>
          </a:p>
          <a:p>
            <a:pPr>
              <a:lnSpc>
                <a:spcPct val="90000"/>
              </a:lnSpc>
              <a:buClr>
                <a:srgbClr val="0F5494"/>
              </a:buClr>
            </a:pPr>
            <a:r>
              <a:rPr lang="en-GB" sz="2000" i="0" dirty="0"/>
              <a:t>BROCHURE - Overview of Handbook Volume IV: Using PEFA to support Public Financial Management Improvement</a:t>
            </a:r>
            <a:endParaRPr lang="en-NL" sz="2000" i="0" dirty="0"/>
          </a:p>
          <a:p>
            <a:pPr marL="0" indent="0">
              <a:lnSpc>
                <a:spcPct val="90000"/>
              </a:lnSpc>
              <a:buClr>
                <a:srgbClr val="0F5494"/>
              </a:buClr>
              <a:buNone/>
            </a:pPr>
            <a:r>
              <a:rPr lang="en-GB" sz="2000" dirty="0">
                <a:hlinkClick r:id="rId3"/>
              </a:rPr>
              <a:t>https://www.pefa.org/resources/brochure-overview-handbook-volume-iv-using-pefa-support-public-financial-management</a:t>
            </a:r>
            <a:endParaRPr lang="en-NL" sz="2000" dirty="0"/>
          </a:p>
          <a:p>
            <a:pPr>
              <a:lnSpc>
                <a:spcPct val="90000"/>
              </a:lnSpc>
              <a:buClr>
                <a:srgbClr val="0F5494"/>
              </a:buClr>
            </a:pPr>
            <a:r>
              <a:rPr lang="en-GB" sz="2000" dirty="0"/>
              <a:t>Volume IV: Using PEFA to support Public Financial Management Improvement</a:t>
            </a:r>
            <a:r>
              <a:rPr lang="en-NL" sz="2000" dirty="0"/>
              <a:t>:</a:t>
            </a:r>
          </a:p>
          <a:p>
            <a:pPr marL="0" indent="0">
              <a:lnSpc>
                <a:spcPct val="90000"/>
              </a:lnSpc>
              <a:buClr>
                <a:srgbClr val="0F5494"/>
              </a:buClr>
              <a:buNone/>
            </a:pPr>
            <a:r>
              <a:rPr lang="en-GB" sz="2000" dirty="0">
                <a:hlinkClick r:id="rId4"/>
              </a:rPr>
              <a:t>https://www.pefa.org/resources/volume-iv-using-pefa-support-public-financial-management-improvement</a:t>
            </a:r>
            <a:r>
              <a:rPr lang="en-NL" sz="2000" dirty="0"/>
              <a:t> </a:t>
            </a:r>
            <a:endParaRPr lang="en-GB" sz="2000" dirty="0"/>
          </a:p>
        </p:txBody>
      </p:sp>
      <p:sp>
        <p:nvSpPr>
          <p:cNvPr id="2" name="Title 1">
            <a:extLst>
              <a:ext uri="{FF2B5EF4-FFF2-40B4-BE49-F238E27FC236}">
                <a16:creationId xmlns:a16="http://schemas.microsoft.com/office/drawing/2014/main" id="{69D31871-6E09-4529-8DEC-DD6EF239DA2B}"/>
              </a:ext>
            </a:extLst>
          </p:cNvPr>
          <p:cNvSpPr>
            <a:spLocks noGrp="1"/>
          </p:cNvSpPr>
          <p:nvPr>
            <p:ph type="title"/>
          </p:nvPr>
        </p:nvSpPr>
        <p:spPr>
          <a:xfrm>
            <a:off x="970722" y="482860"/>
            <a:ext cx="10515600" cy="782357"/>
          </a:xfrm>
        </p:spPr>
        <p:txBody>
          <a:bodyPr anchor="b">
            <a:normAutofit/>
          </a:bodyPr>
          <a:lstStyle/>
          <a:p>
            <a:r>
              <a:rPr lang="en-GB"/>
              <a:t>PEFA Volume IV</a:t>
            </a:r>
          </a:p>
        </p:txBody>
      </p:sp>
      <p:sp>
        <p:nvSpPr>
          <p:cNvPr id="4" name="Slide Number Placeholder 3">
            <a:extLst>
              <a:ext uri="{FF2B5EF4-FFF2-40B4-BE49-F238E27FC236}">
                <a16:creationId xmlns:a16="http://schemas.microsoft.com/office/drawing/2014/main" id="{EBF68619-9D81-4AB2-91AE-119468457472}"/>
              </a:ext>
            </a:extLst>
          </p:cNvPr>
          <p:cNvSpPr>
            <a:spLocks noGrp="1"/>
          </p:cNvSpPr>
          <p:nvPr>
            <p:ph type="sldNum" sz="quarter" idx="12"/>
          </p:nvPr>
        </p:nvSpPr>
        <p:spPr/>
        <p:txBody>
          <a:bodyPr/>
          <a:lstStyle/>
          <a:p>
            <a:fld id="{F46C79FD-C571-418B-AB0F-5EE936C85276}" type="slidenum">
              <a:rPr lang="en-GB" smtClean="0"/>
              <a:t>116</a:t>
            </a:fld>
            <a:endParaRPr lang="en-GB"/>
          </a:p>
        </p:txBody>
      </p:sp>
    </p:spTree>
    <p:extLst>
      <p:ext uri="{BB962C8B-B14F-4D97-AF65-F5344CB8AC3E}">
        <p14:creationId xmlns:p14="http://schemas.microsoft.com/office/powerpoint/2010/main" val="6519272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10896602" cy="3906435"/>
          </a:xfrm>
        </p:spPr>
        <p:txBody>
          <a:bodyPr>
            <a:normAutofit/>
          </a:bodyPr>
          <a:lstStyle/>
          <a:p>
            <a:pPr>
              <a:spcBef>
                <a:spcPts val="600"/>
              </a:spcBef>
              <a:buClrTx/>
            </a:pPr>
            <a:r>
              <a:rPr lang="en-GB" i="0" dirty="0"/>
              <a:t>The reform sequence is crucial to prevent reforms supported by different agencies working against each other and becoming dysfunctional </a:t>
            </a:r>
          </a:p>
          <a:p>
            <a:pPr>
              <a:spcBef>
                <a:spcPts val="600"/>
              </a:spcBef>
              <a:buClrTx/>
            </a:pPr>
            <a:r>
              <a:rPr lang="en-GB" i="0" dirty="0"/>
              <a:t>Different donors have different priorities and provide different types of support</a:t>
            </a:r>
          </a:p>
          <a:p>
            <a:pPr>
              <a:spcBef>
                <a:spcPts val="600"/>
              </a:spcBef>
              <a:buClrTx/>
            </a:pPr>
            <a:r>
              <a:rPr lang="en-GB" i="0" dirty="0"/>
              <a:t>Interconnection of different PFM subsystems is essential</a:t>
            </a:r>
          </a:p>
          <a:p>
            <a:pPr>
              <a:spcBef>
                <a:spcPts val="600"/>
              </a:spcBef>
              <a:buClrTx/>
            </a:pPr>
            <a:r>
              <a:rPr lang="en-GB" i="0" dirty="0"/>
              <a:t>(Remember Busan Partnership from yesterday)</a:t>
            </a:r>
          </a:p>
        </p:txBody>
      </p:sp>
      <p:sp>
        <p:nvSpPr>
          <p:cNvPr id="2" name="Title 1"/>
          <p:cNvSpPr>
            <a:spLocks noGrp="1"/>
          </p:cNvSpPr>
          <p:nvPr>
            <p:ph type="title"/>
          </p:nvPr>
        </p:nvSpPr>
        <p:spPr>
          <a:xfrm>
            <a:off x="970722" y="482860"/>
            <a:ext cx="10515600" cy="782357"/>
          </a:xfrm>
        </p:spPr>
        <p:txBody>
          <a:bodyPr anchor="b">
            <a:normAutofit/>
          </a:bodyPr>
          <a:lstStyle/>
          <a:p>
            <a:r>
              <a:rPr lang="en-GB" dirty="0"/>
              <a:t>Co-Ordination of development partners</a:t>
            </a:r>
          </a:p>
        </p:txBody>
      </p:sp>
      <p:sp>
        <p:nvSpPr>
          <p:cNvPr id="4" name="Slide Number Placeholder 3">
            <a:extLst>
              <a:ext uri="{FF2B5EF4-FFF2-40B4-BE49-F238E27FC236}">
                <a16:creationId xmlns:a16="http://schemas.microsoft.com/office/drawing/2014/main" id="{71D87267-7EC4-4B50-9D0A-E21E2F9CAAAA}"/>
              </a:ext>
            </a:extLst>
          </p:cNvPr>
          <p:cNvSpPr>
            <a:spLocks noGrp="1"/>
          </p:cNvSpPr>
          <p:nvPr>
            <p:ph type="sldNum" sz="quarter" idx="12"/>
          </p:nvPr>
        </p:nvSpPr>
        <p:spPr/>
        <p:txBody>
          <a:bodyPr/>
          <a:lstStyle/>
          <a:p>
            <a:fld id="{F46C79FD-C571-418B-AB0F-5EE936C85276}" type="slidenum">
              <a:rPr lang="en-GB" smtClean="0"/>
              <a:t>117</a:t>
            </a:fld>
            <a:endParaRPr lang="en-GB"/>
          </a:p>
        </p:txBody>
      </p:sp>
    </p:spTree>
    <p:extLst>
      <p:ext uri="{BB962C8B-B14F-4D97-AF65-F5344CB8AC3E}">
        <p14:creationId xmlns:p14="http://schemas.microsoft.com/office/powerpoint/2010/main" val="25052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u contenu 1"/>
          <p:cNvSpPr>
            <a:spLocks noGrp="1"/>
          </p:cNvSpPr>
          <p:nvPr>
            <p:ph sz="half" idx="1"/>
          </p:nvPr>
        </p:nvSpPr>
        <p:spPr>
          <a:xfrm>
            <a:off x="838198" y="1825625"/>
            <a:ext cx="10386062" cy="3906435"/>
          </a:xfrm>
        </p:spPr>
        <p:txBody>
          <a:bodyPr>
            <a:normAutofit/>
          </a:bodyPr>
          <a:lstStyle/>
          <a:p>
            <a:pPr>
              <a:lnSpc>
                <a:spcPct val="90000"/>
              </a:lnSpc>
              <a:spcBef>
                <a:spcPts val="1200"/>
              </a:spcBef>
              <a:buClrTx/>
            </a:pPr>
            <a:r>
              <a:rPr lang="en-GB" i="0" dirty="0"/>
              <a:t>Ensure mechanisms to co-ordinate all development partners in the design of the reform sequence</a:t>
            </a:r>
          </a:p>
          <a:p>
            <a:pPr>
              <a:lnSpc>
                <a:spcPct val="90000"/>
              </a:lnSpc>
              <a:spcBef>
                <a:spcPts val="1200"/>
              </a:spcBef>
              <a:buClrTx/>
            </a:pPr>
            <a:r>
              <a:rPr lang="en-GB" b="0" i="0" dirty="0"/>
              <a:t>Regular meetings of co-ordination committees</a:t>
            </a:r>
          </a:p>
          <a:p>
            <a:pPr>
              <a:lnSpc>
                <a:spcPct val="90000"/>
              </a:lnSpc>
              <a:spcBef>
                <a:spcPts val="1200"/>
              </a:spcBef>
              <a:buClrTx/>
            </a:pPr>
            <a:r>
              <a:rPr lang="en-GB" i="0" dirty="0"/>
              <a:t>Sharing/pooling information wherever possible</a:t>
            </a:r>
          </a:p>
          <a:p>
            <a:pPr>
              <a:lnSpc>
                <a:spcPct val="90000"/>
              </a:lnSpc>
              <a:spcBef>
                <a:spcPts val="1200"/>
              </a:spcBef>
              <a:buClrTx/>
            </a:pPr>
            <a:r>
              <a:rPr lang="en-GB" i="0" dirty="0"/>
              <a:t>(Busan Partnership agreement. We look at mechanics on the final day)</a:t>
            </a:r>
            <a:endParaRPr lang="fr-FR" dirty="0"/>
          </a:p>
          <a:p>
            <a:pPr>
              <a:lnSpc>
                <a:spcPct val="90000"/>
              </a:lnSpc>
            </a:pPr>
            <a:endParaRPr lang="fr-FR" sz="1900" dirty="0"/>
          </a:p>
        </p:txBody>
      </p:sp>
      <p:sp>
        <p:nvSpPr>
          <p:cNvPr id="55298" name="Titre 2"/>
          <p:cNvSpPr>
            <a:spLocks noGrp="1"/>
          </p:cNvSpPr>
          <p:nvPr>
            <p:ph type="title"/>
          </p:nvPr>
        </p:nvSpPr>
        <p:spPr>
          <a:xfrm>
            <a:off x="970722" y="482860"/>
            <a:ext cx="10515600" cy="782357"/>
          </a:xfrm>
        </p:spPr>
        <p:txBody>
          <a:bodyPr anchor="b">
            <a:normAutofit/>
          </a:bodyPr>
          <a:lstStyle/>
          <a:p>
            <a:r>
              <a:rPr lang="fr-FR"/>
              <a:t>How to </a:t>
            </a:r>
            <a:r>
              <a:rPr lang="fr-FR" err="1"/>
              <a:t>handle</a:t>
            </a:r>
            <a:r>
              <a:rPr lang="fr-FR"/>
              <a:t> </a:t>
            </a:r>
            <a:r>
              <a:rPr lang="fr-FR" err="1"/>
              <a:t>such</a:t>
            </a:r>
            <a:r>
              <a:rPr lang="fr-FR"/>
              <a:t> situations?</a:t>
            </a:r>
          </a:p>
        </p:txBody>
      </p:sp>
      <p:sp>
        <p:nvSpPr>
          <p:cNvPr id="4" name="Espace réservé du numéro de diapositive 3" hidden="1"/>
          <p:cNvSpPr>
            <a:spLocks noGrp="1"/>
          </p:cNvSpPr>
          <p:nvPr>
            <p:ph type="sldNum" sz="quarter" idx="12"/>
          </p:nvPr>
        </p:nvSpPr>
        <p:spPr>
          <a:xfrm>
            <a:off x="1703512" y="6399600"/>
            <a:ext cx="21336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18F764F0-4824-8243-BA3F-EBAADEB1D700}" type="slidenum">
              <a:rPr lang="en-GB" sz="1400">
                <a:solidFill>
                  <a:schemeClr val="tx1"/>
                </a:solidFill>
                <a:latin typeface="Arial" charset="0"/>
              </a:rPr>
              <a:pPr algn="l" eaLnBrk="1" hangingPunct="1">
                <a:spcAft>
                  <a:spcPts val="600"/>
                </a:spcAft>
                <a:defRPr/>
              </a:pPr>
              <a:t>118</a:t>
            </a:fld>
            <a:endParaRPr lang="en-GB" sz="1400">
              <a:solidFill>
                <a:schemeClr val="tx1"/>
              </a:solidFill>
              <a:latin typeface="Arial" charset="0"/>
            </a:endParaRPr>
          </a:p>
        </p:txBody>
      </p:sp>
      <p:sp>
        <p:nvSpPr>
          <p:cNvPr id="5" name="Slide Number Placeholder 3">
            <a:extLst>
              <a:ext uri="{FF2B5EF4-FFF2-40B4-BE49-F238E27FC236}">
                <a16:creationId xmlns:a16="http://schemas.microsoft.com/office/drawing/2014/main" id="{DD39D689-2438-40F4-AE7B-B72D9B3E32F7}"/>
              </a:ext>
            </a:extLst>
          </p:cNvPr>
          <p:cNvSpPr txBox="1">
            <a:spLocks/>
          </p:cNvSpPr>
          <p:nvPr/>
        </p:nvSpPr>
        <p:spPr>
          <a:xfrm>
            <a:off x="838200" y="614271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118</a:t>
            </a:fld>
            <a:endParaRPr lang="en-GB"/>
          </a:p>
        </p:txBody>
      </p:sp>
    </p:spTree>
    <p:extLst>
      <p:ext uri="{BB962C8B-B14F-4D97-AF65-F5344CB8AC3E}">
        <p14:creationId xmlns:p14="http://schemas.microsoft.com/office/powerpoint/2010/main" val="276166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7">
                                            <p:txEl>
                                              <p:pRg st="0" end="0"/>
                                            </p:txEl>
                                          </p:spTgt>
                                        </p:tgtEl>
                                        <p:attrNameLst>
                                          <p:attrName>style.visibility</p:attrName>
                                        </p:attrNameLst>
                                      </p:cBhvr>
                                      <p:to>
                                        <p:strVal val="visible"/>
                                      </p:to>
                                    </p:set>
                                    <p:anim calcmode="lin" valueType="num">
                                      <p:cBhvr additive="base">
                                        <p:cTn id="7" dur="500" fill="hold"/>
                                        <p:tgtEl>
                                          <p:spTgt spid="552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7">
                                            <p:txEl>
                                              <p:pRg st="1" end="1"/>
                                            </p:txEl>
                                          </p:spTgt>
                                        </p:tgtEl>
                                        <p:attrNameLst>
                                          <p:attrName>style.visibility</p:attrName>
                                        </p:attrNameLst>
                                      </p:cBhvr>
                                      <p:to>
                                        <p:strVal val="visible"/>
                                      </p:to>
                                    </p:set>
                                    <p:anim calcmode="lin" valueType="num">
                                      <p:cBhvr additive="base">
                                        <p:cTn id="11" dur="500" fill="hold"/>
                                        <p:tgtEl>
                                          <p:spTgt spid="5529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297">
                                            <p:txEl>
                                              <p:pRg st="2" end="2"/>
                                            </p:txEl>
                                          </p:spTgt>
                                        </p:tgtEl>
                                        <p:attrNameLst>
                                          <p:attrName>style.visibility</p:attrName>
                                        </p:attrNameLst>
                                      </p:cBhvr>
                                      <p:to>
                                        <p:strVal val="visible"/>
                                      </p:to>
                                    </p:set>
                                    <p:anim calcmode="lin" valueType="num">
                                      <p:cBhvr additive="base">
                                        <p:cTn id="17" dur="500" fill="hold"/>
                                        <p:tgtEl>
                                          <p:spTgt spid="5529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5297">
                                            <p:txEl>
                                              <p:pRg st="3" end="3"/>
                                            </p:txEl>
                                          </p:spTgt>
                                        </p:tgtEl>
                                        <p:attrNameLst>
                                          <p:attrName>style.visibility</p:attrName>
                                        </p:attrNameLst>
                                      </p:cBhvr>
                                      <p:to>
                                        <p:strVal val="visible"/>
                                      </p:to>
                                    </p:set>
                                    <p:anim calcmode="lin" valueType="num">
                                      <p:cBhvr additive="base">
                                        <p:cTn id="21" dur="500" fill="hold"/>
                                        <p:tgtEl>
                                          <p:spTgt spid="5529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sz="half" idx="1"/>
          </p:nvPr>
        </p:nvSpPr>
        <p:spPr>
          <a:xfrm>
            <a:off x="891539" y="1642745"/>
            <a:ext cx="10408922" cy="4963795"/>
          </a:xfrm>
        </p:spPr>
        <p:txBody>
          <a:bodyPr>
            <a:normAutofit fontScale="55000" lnSpcReduction="20000"/>
          </a:bodyPr>
          <a:lstStyle/>
          <a:p>
            <a:pPr marL="457200" indent="-457200">
              <a:lnSpc>
                <a:spcPct val="120000"/>
              </a:lnSpc>
              <a:spcBef>
                <a:spcPts val="600"/>
              </a:spcBef>
              <a:buClrTx/>
              <a:buFont typeface="+mj-lt"/>
              <a:buAutoNum type="arabicPeriod"/>
            </a:pPr>
            <a:r>
              <a:rPr lang="en-GB" sz="3800" b="1" dirty="0"/>
              <a:t>Be opportunistic – Ad hoc reforms as they meet country needs/wishes – OK when improving systems</a:t>
            </a:r>
          </a:p>
          <a:p>
            <a:pPr marL="457200" indent="-457200">
              <a:lnSpc>
                <a:spcPct val="120000"/>
              </a:lnSpc>
              <a:spcBef>
                <a:spcPts val="600"/>
              </a:spcBef>
              <a:buClrTx/>
              <a:buFont typeface="+mj-lt"/>
              <a:buAutoNum type="arabicPeriod"/>
            </a:pPr>
            <a:r>
              <a:rPr lang="en-GB" sz="3800" b="1" dirty="0"/>
              <a:t>Strategic plan to meet the three aims of PFM:</a:t>
            </a:r>
          </a:p>
          <a:p>
            <a:pPr marL="914400" lvl="1" indent="-457200">
              <a:lnSpc>
                <a:spcPct val="120000"/>
              </a:lnSpc>
              <a:spcBef>
                <a:spcPts val="0"/>
              </a:spcBef>
              <a:spcAft>
                <a:spcPts val="1200"/>
              </a:spcAft>
              <a:buClrTx/>
              <a:buFont typeface="+mj-lt"/>
              <a:buAutoNum type="arabicPeriod"/>
            </a:pPr>
            <a:r>
              <a:rPr lang="en-GB" sz="3800" dirty="0"/>
              <a:t>Aggregate Fiscal Discipline</a:t>
            </a:r>
          </a:p>
          <a:p>
            <a:pPr marL="914400" lvl="1" indent="-457200">
              <a:lnSpc>
                <a:spcPct val="120000"/>
              </a:lnSpc>
              <a:spcBef>
                <a:spcPts val="0"/>
              </a:spcBef>
              <a:spcAft>
                <a:spcPts val="1200"/>
              </a:spcAft>
              <a:buClrTx/>
              <a:buFont typeface="+mj-lt"/>
              <a:buAutoNum type="arabicPeriod"/>
            </a:pPr>
            <a:r>
              <a:rPr lang="en-GB" sz="3800" dirty="0"/>
              <a:t>Allocative Efficiency</a:t>
            </a:r>
          </a:p>
          <a:p>
            <a:pPr marL="914400" lvl="1" indent="-457200">
              <a:lnSpc>
                <a:spcPct val="120000"/>
              </a:lnSpc>
              <a:spcBef>
                <a:spcPts val="0"/>
              </a:spcBef>
              <a:spcAft>
                <a:spcPts val="1200"/>
              </a:spcAft>
              <a:buClrTx/>
              <a:buFont typeface="+mj-lt"/>
              <a:buAutoNum type="arabicPeriod"/>
            </a:pPr>
            <a:r>
              <a:rPr lang="en-GB" sz="3800" dirty="0"/>
              <a:t>Operational Efficiency</a:t>
            </a:r>
          </a:p>
          <a:p>
            <a:pPr marL="457200" lvl="1" indent="0">
              <a:lnSpc>
                <a:spcPct val="120000"/>
              </a:lnSpc>
              <a:spcBef>
                <a:spcPts val="600"/>
              </a:spcBef>
              <a:buClrTx/>
              <a:buNone/>
            </a:pPr>
            <a:r>
              <a:rPr lang="en-GB" sz="3800" dirty="0"/>
              <a:t>Needs to be sequenced when changing the aims and purposes of the system including changes to technology, human resources, and institutional frameworks to achieve new aims and objectives. – Remember SDGs.</a:t>
            </a:r>
          </a:p>
          <a:p>
            <a:pPr lvl="1" eaLnBrk="1" hangingPunct="1">
              <a:lnSpc>
                <a:spcPct val="90000"/>
              </a:lnSpc>
              <a:buClrTx/>
              <a:buFont typeface="Wingdings" charset="0"/>
              <a:buNone/>
            </a:pPr>
            <a:endParaRPr lang="fr-FR" sz="1100" b="0" dirty="0"/>
          </a:p>
        </p:txBody>
      </p:sp>
      <p:sp>
        <p:nvSpPr>
          <p:cNvPr id="27649" name="Rectangle 2"/>
          <p:cNvSpPr>
            <a:spLocks noGrp="1" noChangeArrowheads="1"/>
          </p:cNvSpPr>
          <p:nvPr>
            <p:ph type="title"/>
          </p:nvPr>
        </p:nvSpPr>
        <p:spPr>
          <a:xfrm>
            <a:off x="970722" y="482860"/>
            <a:ext cx="10515600" cy="782357"/>
          </a:xfrm>
        </p:spPr>
        <p:txBody>
          <a:bodyPr anchor="b">
            <a:normAutofit/>
          </a:bodyPr>
          <a:lstStyle/>
          <a:p>
            <a:r>
              <a:rPr lang="fr-FR" err="1"/>
              <a:t>Why</a:t>
            </a:r>
            <a:r>
              <a:rPr lang="fr-FR"/>
              <a:t> </a:t>
            </a:r>
            <a:r>
              <a:rPr lang="fr-FR" err="1"/>
              <a:t>establish</a:t>
            </a:r>
            <a:r>
              <a:rPr lang="fr-FR"/>
              <a:t> a </a:t>
            </a:r>
            <a:r>
              <a:rPr lang="fr-FR" err="1"/>
              <a:t>sequence</a:t>
            </a:r>
            <a:r>
              <a:rPr lang="fr-FR"/>
              <a:t> of </a:t>
            </a:r>
            <a:r>
              <a:rPr lang="fr-FR" err="1"/>
              <a:t>reforms</a:t>
            </a:r>
            <a:r>
              <a:rPr lang="fr-FR"/>
              <a:t>? (1)</a:t>
            </a:r>
          </a:p>
        </p:txBody>
      </p:sp>
      <p:sp>
        <p:nvSpPr>
          <p:cNvPr id="4" name="Espace réservé du numéro de diapositive 3" hidden="1"/>
          <p:cNvSpPr>
            <a:spLocks noGrp="1"/>
          </p:cNvSpPr>
          <p:nvPr>
            <p:ph type="sldNum" sz="quarter" idx="12"/>
          </p:nvPr>
        </p:nvSpPr>
        <p:spPr>
          <a:xfrm>
            <a:off x="19812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18F764F0-4824-8243-BA3F-EBAADEB1D700}" type="slidenum">
              <a:rPr lang="en-GB" sz="1400">
                <a:solidFill>
                  <a:schemeClr val="tx1"/>
                </a:solidFill>
                <a:latin typeface="Arial" charset="0"/>
              </a:rPr>
              <a:pPr algn="l" eaLnBrk="1" hangingPunct="1">
                <a:spcAft>
                  <a:spcPts val="600"/>
                </a:spcAft>
                <a:defRPr/>
              </a:pPr>
              <a:t>119</a:t>
            </a:fld>
            <a:endParaRPr lang="en-GB" sz="1400">
              <a:solidFill>
                <a:schemeClr val="tx1"/>
              </a:solidFill>
              <a:latin typeface="Arial" charset="0"/>
            </a:endParaRPr>
          </a:p>
        </p:txBody>
      </p:sp>
      <p:sp>
        <p:nvSpPr>
          <p:cNvPr id="5" name="Slide Number Placeholder 3">
            <a:extLst>
              <a:ext uri="{FF2B5EF4-FFF2-40B4-BE49-F238E27FC236}">
                <a16:creationId xmlns:a16="http://schemas.microsoft.com/office/drawing/2014/main" id="{19D9FBE4-BF6E-438B-96BF-7B488B721410}"/>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119</a:t>
            </a:fld>
            <a:endParaRPr lang="en-GB"/>
          </a:p>
        </p:txBody>
      </p:sp>
    </p:spTree>
    <p:extLst>
      <p:ext uri="{BB962C8B-B14F-4D97-AF65-F5344CB8AC3E}">
        <p14:creationId xmlns:p14="http://schemas.microsoft.com/office/powerpoint/2010/main" val="225365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5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0">
                                            <p:txEl>
                                              <p:pRg st="1" end="1"/>
                                            </p:txEl>
                                          </p:spTgt>
                                        </p:tgtEl>
                                        <p:attrNameLst>
                                          <p:attrName>style.visibility</p:attrName>
                                        </p:attrNameLst>
                                      </p:cBhvr>
                                      <p:to>
                                        <p:strVal val="visible"/>
                                      </p:to>
                                    </p:set>
                                    <p:anim calcmode="lin" valueType="num">
                                      <p:cBhvr additive="base">
                                        <p:cTn id="13" dur="5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7650">
                                            <p:txEl>
                                              <p:pRg st="2" end="2"/>
                                            </p:txEl>
                                          </p:spTgt>
                                        </p:tgtEl>
                                        <p:attrNameLst>
                                          <p:attrName>style.visibility</p:attrName>
                                        </p:attrNameLst>
                                      </p:cBhvr>
                                      <p:to>
                                        <p:strVal val="visible"/>
                                      </p:to>
                                    </p:set>
                                    <p:anim calcmode="lin" valueType="num">
                                      <p:cBhvr additive="base">
                                        <p:cTn id="17" dur="5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65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7650">
                                            <p:txEl>
                                              <p:pRg st="3" end="3"/>
                                            </p:txEl>
                                          </p:spTgt>
                                        </p:tgtEl>
                                        <p:attrNameLst>
                                          <p:attrName>style.visibility</p:attrName>
                                        </p:attrNameLst>
                                      </p:cBhvr>
                                      <p:to>
                                        <p:strVal val="visible"/>
                                      </p:to>
                                    </p:set>
                                    <p:anim calcmode="lin" valueType="num">
                                      <p:cBhvr additive="base">
                                        <p:cTn id="21" dur="500" fill="hold"/>
                                        <p:tgtEl>
                                          <p:spTgt spid="2765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65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7650">
                                            <p:txEl>
                                              <p:pRg st="4" end="4"/>
                                            </p:txEl>
                                          </p:spTgt>
                                        </p:tgtEl>
                                        <p:attrNameLst>
                                          <p:attrName>style.visibility</p:attrName>
                                        </p:attrNameLst>
                                      </p:cBhvr>
                                      <p:to>
                                        <p:strVal val="visible"/>
                                      </p:to>
                                    </p:set>
                                    <p:anim calcmode="lin" valueType="num">
                                      <p:cBhvr additive="base">
                                        <p:cTn id="25" dur="500" fill="hold"/>
                                        <p:tgtEl>
                                          <p:spTgt spid="2765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0">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7650">
                                            <p:txEl>
                                              <p:pRg st="5" end="5"/>
                                            </p:txEl>
                                          </p:spTgt>
                                        </p:tgtEl>
                                        <p:attrNameLst>
                                          <p:attrName>style.visibility</p:attrName>
                                        </p:attrNameLst>
                                      </p:cBhvr>
                                      <p:to>
                                        <p:strVal val="visible"/>
                                      </p:to>
                                    </p:set>
                                    <p:anim calcmode="lin" valueType="num">
                                      <p:cBhvr additive="base">
                                        <p:cTn id="29" dur="500" fill="hold"/>
                                        <p:tgtEl>
                                          <p:spTgt spid="2765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765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sz="half" idx="1"/>
          </p:nvPr>
        </p:nvSpPr>
        <p:spPr>
          <a:xfrm>
            <a:off x="838197" y="1825625"/>
            <a:ext cx="9976947" cy="3906435"/>
          </a:xfrm>
        </p:spPr>
        <p:txBody>
          <a:bodyPr>
            <a:normAutofit/>
          </a:bodyPr>
          <a:lstStyle/>
          <a:p>
            <a:pPr>
              <a:lnSpc>
                <a:spcPct val="90000"/>
              </a:lnSpc>
              <a:spcBef>
                <a:spcPct val="0"/>
              </a:spcBef>
              <a:buClrTx/>
            </a:pPr>
            <a:r>
              <a:rPr lang="en-GB" dirty="0"/>
              <a:t>PFM system is independent from public policies</a:t>
            </a:r>
          </a:p>
          <a:p>
            <a:pPr>
              <a:lnSpc>
                <a:spcPct val="90000"/>
              </a:lnSpc>
              <a:spcBef>
                <a:spcPct val="0"/>
              </a:spcBef>
              <a:buClrTx/>
            </a:pPr>
            <a:r>
              <a:rPr lang="en-GB" dirty="0"/>
              <a:t>But only in part </a:t>
            </a:r>
          </a:p>
          <a:p>
            <a:pPr lvl="1">
              <a:lnSpc>
                <a:spcPct val="90000"/>
              </a:lnSpc>
              <a:spcBef>
                <a:spcPts val="600"/>
              </a:spcBef>
              <a:buClrTx/>
              <a:buFont typeface="Verdana" panose="020B0604030504040204" pitchFamily="34" charset="0"/>
              <a:buChar char="‒"/>
            </a:pPr>
            <a:r>
              <a:rPr lang="en-GB" sz="2400" b="0" dirty="0"/>
              <a:t>PFM capacity and systems will limit/affect policy choices and reform sequencing</a:t>
            </a:r>
          </a:p>
          <a:p>
            <a:pPr lvl="1">
              <a:lnSpc>
                <a:spcPct val="90000"/>
              </a:lnSpc>
              <a:spcBef>
                <a:spcPts val="600"/>
              </a:spcBef>
              <a:buClrTx/>
              <a:buFont typeface="Verdana" panose="020B0604030504040204" pitchFamily="34" charset="0"/>
              <a:buChar char="‒"/>
            </a:pPr>
            <a:r>
              <a:rPr lang="en-GB" sz="2400" b="0" dirty="0"/>
              <a:t>Approaches that are adopted regarding PFM are in part influenced by societal choices and public policy objectives </a:t>
            </a:r>
          </a:p>
          <a:p>
            <a:pPr lvl="1">
              <a:lnSpc>
                <a:spcPct val="90000"/>
              </a:lnSpc>
              <a:spcBef>
                <a:spcPct val="0"/>
              </a:spcBef>
              <a:buClrTx/>
              <a:buFont typeface="Courier New" panose="02070309020205020404" pitchFamily="49" charset="0"/>
              <a:buChar char="o"/>
            </a:pPr>
            <a:endParaRPr lang="en-GB" dirty="0"/>
          </a:p>
        </p:txBody>
      </p:sp>
      <p:sp>
        <p:nvSpPr>
          <p:cNvPr id="36866" name="Rectangle 2"/>
          <p:cNvSpPr>
            <a:spLocks noGrp="1" noChangeArrowheads="1"/>
          </p:cNvSpPr>
          <p:nvPr>
            <p:ph type="title"/>
          </p:nvPr>
        </p:nvSpPr>
        <p:spPr/>
        <p:txBody>
          <a:bodyPr anchor="b">
            <a:normAutofit/>
          </a:bodyPr>
          <a:lstStyle/>
          <a:p>
            <a:r>
              <a:rPr lang="en-GB" dirty="0"/>
              <a:t>Independence from policies</a:t>
            </a:r>
            <a:endParaRPr lang="fr-FR" dirty="0"/>
          </a:p>
        </p:txBody>
      </p:sp>
      <p:sp>
        <p:nvSpPr>
          <p:cNvPr id="2" name="Slide Number Placeholder 1">
            <a:extLst>
              <a:ext uri="{FF2B5EF4-FFF2-40B4-BE49-F238E27FC236}">
                <a16:creationId xmlns:a16="http://schemas.microsoft.com/office/drawing/2014/main" id="{6D5914AE-561A-48C7-9818-E30814E1D8A9}"/>
              </a:ext>
            </a:extLst>
          </p:cNvPr>
          <p:cNvSpPr>
            <a:spLocks noGrp="1"/>
          </p:cNvSpPr>
          <p:nvPr>
            <p:ph type="sldNum" sz="quarter" idx="12"/>
          </p:nvPr>
        </p:nvSpPr>
        <p:spPr/>
        <p:txBody>
          <a:bodyPr/>
          <a:lstStyle/>
          <a:p>
            <a:fld id="{F46C79FD-C571-418B-AB0F-5EE936C85276}" type="slidenum">
              <a:rPr lang="en-GB" smtClean="0"/>
              <a:t>12</a:t>
            </a:fld>
            <a:endParaRPr lang="en-GB"/>
          </a:p>
        </p:txBody>
      </p:sp>
    </p:spTree>
    <p:extLst>
      <p:ext uri="{BB962C8B-B14F-4D97-AF65-F5344CB8AC3E}">
        <p14:creationId xmlns:p14="http://schemas.microsoft.com/office/powerpoint/2010/main" val="40325147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GB" dirty="0"/>
              <a:t>Public Financial </a:t>
            </a:r>
            <a:br>
              <a:rPr lang="en-GB" dirty="0"/>
            </a:br>
            <a:r>
              <a:rPr lang="en-GB" dirty="0"/>
              <a:t>Management </a:t>
            </a:r>
            <a:r>
              <a:rPr lang="en-NL" dirty="0"/>
              <a:t>(PFM</a:t>
            </a:r>
            <a:r>
              <a:rPr lang="en-NL"/>
              <a:t>) reform</a:t>
            </a:r>
            <a:br>
              <a:rPr lang="en-GB" dirty="0"/>
            </a:br>
            <a:r>
              <a:rPr lang="en-GB" dirty="0"/>
              <a:t>virtual training</a:t>
            </a:r>
          </a:p>
        </p:txBody>
      </p:sp>
      <p:sp>
        <p:nvSpPr>
          <p:cNvPr id="7" name="Subtitle 6"/>
          <p:cNvSpPr>
            <a:spLocks noGrp="1"/>
          </p:cNvSpPr>
          <p:nvPr>
            <p:ph type="subTitle" idx="1"/>
          </p:nvPr>
        </p:nvSpPr>
        <p:spPr>
          <a:xfrm>
            <a:off x="1071350" y="4660149"/>
            <a:ext cx="10065224" cy="897754"/>
          </a:xfrm>
        </p:spPr>
        <p:txBody>
          <a:bodyPr/>
          <a:lstStyle/>
          <a:p>
            <a:r>
              <a:rPr lang="en-GB" sz="2800" dirty="0"/>
              <a:t>Day 3 – Developing a reform strategy – 2 </a:t>
            </a:r>
          </a:p>
        </p:txBody>
      </p:sp>
      <p:sp>
        <p:nvSpPr>
          <p:cNvPr id="8" name="Text Placeholder 7"/>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303346631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sz="half" idx="1"/>
          </p:nvPr>
        </p:nvSpPr>
        <p:spPr>
          <a:xfrm>
            <a:off x="838200" y="1919306"/>
            <a:ext cx="10515600" cy="3282402"/>
          </a:xfrm>
        </p:spPr>
        <p:txBody>
          <a:bodyPr>
            <a:normAutofit/>
          </a:bodyPr>
          <a:lstStyle/>
          <a:p>
            <a:pPr marL="382950" lvl="1">
              <a:lnSpc>
                <a:spcPct val="90000"/>
              </a:lnSpc>
              <a:spcBef>
                <a:spcPts val="600"/>
              </a:spcBef>
              <a:spcAft>
                <a:spcPts val="600"/>
              </a:spcAft>
              <a:buClrTx/>
            </a:pPr>
            <a:r>
              <a:rPr lang="en-GB" sz="2400" dirty="0"/>
              <a:t>What do you remember from yesterday? (open discussion)</a:t>
            </a:r>
            <a:endParaRPr lang="en-GB" sz="2400" dirty="0">
              <a:solidFill>
                <a:srgbClr val="FF0000"/>
              </a:solidFill>
            </a:endParaRPr>
          </a:p>
          <a:p>
            <a:pPr marL="1297350" lvl="3" indent="-285750">
              <a:lnSpc>
                <a:spcPct val="90000"/>
              </a:lnSpc>
              <a:spcBef>
                <a:spcPts val="600"/>
              </a:spcBef>
              <a:spcAft>
                <a:spcPts val="600"/>
              </a:spcAft>
              <a:buFontTx/>
              <a:buChar char="-"/>
            </a:pPr>
            <a:r>
              <a:rPr lang="en-GB" sz="2400" dirty="0"/>
              <a:t>Main conditions for successful PFM reform (</a:t>
            </a:r>
            <a:r>
              <a:rPr lang="en-GB" sz="2400" dirty="0" err="1"/>
              <a:t>Gleicher</a:t>
            </a:r>
            <a:r>
              <a:rPr lang="en-GB" sz="2400" dirty="0"/>
              <a:t>)?</a:t>
            </a:r>
          </a:p>
          <a:p>
            <a:pPr marL="1297350" lvl="3" indent="-285750">
              <a:lnSpc>
                <a:spcPct val="90000"/>
              </a:lnSpc>
              <a:spcBef>
                <a:spcPts val="600"/>
              </a:spcBef>
              <a:spcAft>
                <a:spcPts val="600"/>
              </a:spcAft>
              <a:buFontTx/>
              <a:buChar char="-"/>
            </a:pPr>
            <a:r>
              <a:rPr lang="en-GB" sz="2400" dirty="0"/>
              <a:t>What are the main features of PEFA?</a:t>
            </a:r>
          </a:p>
          <a:p>
            <a:pPr marL="1297350" lvl="3" indent="-285750">
              <a:lnSpc>
                <a:spcPct val="90000"/>
              </a:lnSpc>
              <a:spcBef>
                <a:spcPts val="600"/>
              </a:spcBef>
              <a:spcAft>
                <a:spcPts val="600"/>
              </a:spcAft>
              <a:buFontTx/>
              <a:buChar char="-"/>
            </a:pPr>
            <a:r>
              <a:rPr lang="en-GB" sz="2400" dirty="0"/>
              <a:t>What diagnostic tools to assess PFM systems are you familiar with? </a:t>
            </a:r>
          </a:p>
          <a:p>
            <a:pPr marL="1011600" lvl="3" indent="0">
              <a:lnSpc>
                <a:spcPct val="90000"/>
              </a:lnSpc>
              <a:spcBef>
                <a:spcPts val="600"/>
              </a:spcBef>
              <a:spcAft>
                <a:spcPts val="600"/>
              </a:spcAft>
              <a:buNone/>
            </a:pPr>
            <a:endParaRPr lang="en-GB" sz="1700" dirty="0"/>
          </a:p>
          <a:p>
            <a:pPr marL="1011600" lvl="3" indent="0">
              <a:lnSpc>
                <a:spcPct val="90000"/>
              </a:lnSpc>
              <a:spcBef>
                <a:spcPts val="600"/>
              </a:spcBef>
              <a:spcAft>
                <a:spcPts val="600"/>
              </a:spcAft>
              <a:buNone/>
            </a:pPr>
            <a:endParaRPr lang="en-GB" sz="1700" dirty="0"/>
          </a:p>
        </p:txBody>
      </p:sp>
      <p:sp>
        <p:nvSpPr>
          <p:cNvPr id="12292" name="Espace réservé du numéro de diapositive 3" hidden="1"/>
          <p:cNvSpPr>
            <a:spLocks noGrp="1"/>
          </p:cNvSpPr>
          <p:nvPr>
            <p:ph type="sldNum" sz="quarter" idx="12"/>
          </p:nvPr>
        </p:nvSpPr>
        <p:spPr>
          <a:xfrm>
            <a:off x="19812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9CC5C342-D0A1-FA43-89AF-83F844EB4D30}" type="slidenum">
              <a:rPr lang="en-GB" sz="1400">
                <a:solidFill>
                  <a:schemeClr val="tx1"/>
                </a:solidFill>
                <a:latin typeface="Arial" charset="0"/>
              </a:rPr>
              <a:pPr algn="l" eaLnBrk="1" hangingPunct="1">
                <a:spcAft>
                  <a:spcPts val="600"/>
                </a:spcAft>
                <a:defRPr/>
              </a:pPr>
              <a:t>121</a:t>
            </a:fld>
            <a:endParaRPr lang="en-GB" sz="1400">
              <a:solidFill>
                <a:schemeClr val="tx1"/>
              </a:solidFill>
              <a:latin typeface="Arial" charset="0"/>
            </a:endParaRPr>
          </a:p>
        </p:txBody>
      </p:sp>
      <p:sp>
        <p:nvSpPr>
          <p:cNvPr id="22530" name="Titre 2"/>
          <p:cNvSpPr>
            <a:spLocks noGrp="1"/>
          </p:cNvSpPr>
          <p:nvPr>
            <p:ph type="title"/>
          </p:nvPr>
        </p:nvSpPr>
        <p:spPr/>
        <p:txBody>
          <a:bodyPr anchor="b">
            <a:normAutofit/>
          </a:bodyPr>
          <a:lstStyle/>
          <a:p>
            <a:pPr marL="342900" indent="-342900"/>
            <a:r>
              <a:rPr lang="en-GB" dirty="0"/>
              <a:t>Wrap up of day 2</a:t>
            </a:r>
          </a:p>
        </p:txBody>
      </p:sp>
      <p:sp>
        <p:nvSpPr>
          <p:cNvPr id="5" name="Slide Number Placeholder 1">
            <a:extLst>
              <a:ext uri="{FF2B5EF4-FFF2-40B4-BE49-F238E27FC236}">
                <a16:creationId xmlns:a16="http://schemas.microsoft.com/office/drawing/2014/main" id="{1DF1AB03-E16D-4C4E-9AAD-C96E522E5C31}"/>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121</a:t>
            </a:fld>
            <a:endParaRPr lang="en-GB"/>
          </a:p>
        </p:txBody>
      </p:sp>
    </p:spTree>
    <p:extLst>
      <p:ext uri="{BB962C8B-B14F-4D97-AF65-F5344CB8AC3E}">
        <p14:creationId xmlns:p14="http://schemas.microsoft.com/office/powerpoint/2010/main" val="3464397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sz="half" idx="1"/>
          </p:nvPr>
        </p:nvSpPr>
        <p:spPr>
          <a:xfrm>
            <a:off x="838198" y="2568575"/>
            <a:ext cx="8008622" cy="3906435"/>
          </a:xfrm>
        </p:spPr>
        <p:txBody>
          <a:bodyPr>
            <a:normAutofit/>
          </a:bodyPr>
          <a:lstStyle/>
          <a:p>
            <a:pPr marL="382950" lvl="1">
              <a:spcBef>
                <a:spcPts val="600"/>
              </a:spcBef>
              <a:spcAft>
                <a:spcPts val="600"/>
              </a:spcAft>
              <a:buClrTx/>
            </a:pPr>
            <a:r>
              <a:rPr lang="en-GB" sz="2400" dirty="0">
                <a:solidFill>
                  <a:srgbClr val="FF0000"/>
                </a:solidFill>
              </a:rPr>
              <a:t>Module 3.1	Sequencing of reforms (part 2)</a:t>
            </a:r>
          </a:p>
          <a:p>
            <a:pPr marL="382950" lvl="1">
              <a:spcBef>
                <a:spcPts val="600"/>
              </a:spcBef>
              <a:spcAft>
                <a:spcPts val="600"/>
              </a:spcAft>
              <a:buClrTx/>
            </a:pPr>
            <a:r>
              <a:rPr lang="en-GB" sz="2400" dirty="0"/>
              <a:t>Module 3.2	PEFA platform exercise – Ethiopia</a:t>
            </a:r>
          </a:p>
          <a:p>
            <a:pPr marL="382950" lvl="1">
              <a:spcBef>
                <a:spcPts val="600"/>
              </a:spcBef>
              <a:spcAft>
                <a:spcPts val="600"/>
              </a:spcAft>
              <a:buClrTx/>
            </a:pPr>
            <a:r>
              <a:rPr lang="en-GB" sz="2400" dirty="0"/>
              <a:t>Module 3.3	Basics and beyond</a:t>
            </a:r>
          </a:p>
          <a:p>
            <a:pPr marL="382950" lvl="1">
              <a:spcBef>
                <a:spcPts val="600"/>
              </a:spcBef>
              <a:spcAft>
                <a:spcPts val="600"/>
              </a:spcAft>
              <a:buClrTx/>
            </a:pPr>
            <a:endParaRPr lang="en-GB" sz="2400" dirty="0"/>
          </a:p>
        </p:txBody>
      </p:sp>
      <p:sp>
        <p:nvSpPr>
          <p:cNvPr id="12292" name="Espace réservé du numéro de diapositive 3" hidden="1"/>
          <p:cNvSpPr>
            <a:spLocks noGrp="1"/>
          </p:cNvSpPr>
          <p:nvPr>
            <p:ph type="sldNum" sz="quarter" idx="12"/>
          </p:nvPr>
        </p:nvSpPr>
        <p:spPr>
          <a:xfrm>
            <a:off x="19812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9CC5C342-D0A1-FA43-89AF-83F844EB4D30}" type="slidenum">
              <a:rPr lang="en-GB" sz="1400">
                <a:solidFill>
                  <a:schemeClr val="tx1"/>
                </a:solidFill>
                <a:latin typeface="Arial" charset="0"/>
              </a:rPr>
              <a:pPr algn="l" eaLnBrk="1" hangingPunct="1">
                <a:spcAft>
                  <a:spcPts val="600"/>
                </a:spcAft>
                <a:defRPr/>
              </a:pPr>
              <a:t>122</a:t>
            </a:fld>
            <a:endParaRPr lang="en-GB" sz="1400">
              <a:solidFill>
                <a:schemeClr val="tx1"/>
              </a:solidFill>
              <a:latin typeface="Arial" charset="0"/>
            </a:endParaRPr>
          </a:p>
        </p:txBody>
      </p:sp>
      <p:sp>
        <p:nvSpPr>
          <p:cNvPr id="22530" name="Titre 2"/>
          <p:cNvSpPr>
            <a:spLocks noGrp="1"/>
          </p:cNvSpPr>
          <p:nvPr>
            <p:ph type="title"/>
          </p:nvPr>
        </p:nvSpPr>
        <p:spPr/>
        <p:txBody>
          <a:bodyPr anchor="b">
            <a:normAutofit/>
          </a:bodyPr>
          <a:lstStyle/>
          <a:p>
            <a:pPr marL="342900" indent="-342900"/>
            <a:r>
              <a:rPr lang="fr-FR"/>
              <a:t>Day 3: </a:t>
            </a:r>
            <a:r>
              <a:rPr lang="en-GB"/>
              <a:t>Developing reform strategy -2</a:t>
            </a:r>
          </a:p>
        </p:txBody>
      </p:sp>
      <p:sp>
        <p:nvSpPr>
          <p:cNvPr id="5" name="Slide Number Placeholder 1">
            <a:extLst>
              <a:ext uri="{FF2B5EF4-FFF2-40B4-BE49-F238E27FC236}">
                <a16:creationId xmlns:a16="http://schemas.microsoft.com/office/drawing/2014/main" id="{2E0C10EF-2E93-4475-B630-E064596DAD11}"/>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122</a:t>
            </a:fld>
            <a:endParaRPr lang="en-GB"/>
          </a:p>
        </p:txBody>
      </p:sp>
    </p:spTree>
    <p:extLst>
      <p:ext uri="{BB962C8B-B14F-4D97-AF65-F5344CB8AC3E}">
        <p14:creationId xmlns:p14="http://schemas.microsoft.com/office/powerpoint/2010/main" val="26667568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sz="half" idx="1"/>
          </p:nvPr>
        </p:nvSpPr>
        <p:spPr>
          <a:xfrm>
            <a:off x="838198" y="1825625"/>
            <a:ext cx="9471662" cy="3906435"/>
          </a:xfrm>
        </p:spPr>
        <p:txBody>
          <a:bodyPr>
            <a:normAutofit/>
          </a:bodyPr>
          <a:lstStyle/>
          <a:p>
            <a:pPr marL="97200" lvl="1" indent="0">
              <a:spcBef>
                <a:spcPts val="600"/>
              </a:spcBef>
              <a:spcAft>
                <a:spcPts val="600"/>
              </a:spcAft>
              <a:buClrTx/>
              <a:buNone/>
            </a:pPr>
            <a:r>
              <a:rPr lang="en-GB" sz="2400" dirty="0"/>
              <a:t>Individual Exercise – Quick Wins (</a:t>
            </a:r>
            <a:r>
              <a:rPr lang="en-GB" sz="2400" dirty="0" err="1"/>
              <a:t>mentimeter</a:t>
            </a:r>
            <a:r>
              <a:rPr lang="en-GB" sz="2400" dirty="0"/>
              <a:t>)</a:t>
            </a:r>
          </a:p>
          <a:p>
            <a:pPr marL="382950" lvl="1">
              <a:spcBef>
                <a:spcPts val="600"/>
              </a:spcBef>
              <a:spcAft>
                <a:spcPts val="600"/>
              </a:spcAft>
              <a:buClrTx/>
            </a:pPr>
            <a:endParaRPr lang="en-GB" sz="2400" dirty="0"/>
          </a:p>
          <a:p>
            <a:pPr marL="382950" lvl="1">
              <a:spcBef>
                <a:spcPts val="600"/>
              </a:spcBef>
              <a:spcAft>
                <a:spcPts val="600"/>
              </a:spcAft>
              <a:buClrTx/>
            </a:pPr>
            <a:r>
              <a:rPr lang="en-GB" sz="2400" dirty="0"/>
              <a:t>Where can I find a quick win?</a:t>
            </a:r>
          </a:p>
          <a:p>
            <a:pPr marL="382950" lvl="1">
              <a:spcBef>
                <a:spcPts val="600"/>
              </a:spcBef>
              <a:spcAft>
                <a:spcPts val="600"/>
              </a:spcAft>
              <a:buClrTx/>
            </a:pPr>
            <a:endParaRPr lang="en-GB" sz="2400" dirty="0"/>
          </a:p>
        </p:txBody>
      </p:sp>
      <p:sp>
        <p:nvSpPr>
          <p:cNvPr id="22530" name="Titre 2"/>
          <p:cNvSpPr>
            <a:spLocks noGrp="1"/>
          </p:cNvSpPr>
          <p:nvPr>
            <p:ph type="title"/>
          </p:nvPr>
        </p:nvSpPr>
        <p:spPr>
          <a:xfrm>
            <a:off x="970722" y="482860"/>
            <a:ext cx="10515600" cy="782357"/>
          </a:xfrm>
        </p:spPr>
        <p:txBody>
          <a:bodyPr anchor="b">
            <a:normAutofit/>
          </a:bodyPr>
          <a:lstStyle/>
          <a:p>
            <a:pPr marL="342900" indent="-342900"/>
            <a:r>
              <a:rPr lang="en-GB" dirty="0"/>
              <a:t>Getting the basics right</a:t>
            </a:r>
          </a:p>
        </p:txBody>
      </p:sp>
      <p:sp>
        <p:nvSpPr>
          <p:cNvPr id="12292" name="Espace réservé du numéro de diapositive 3" hidden="1"/>
          <p:cNvSpPr>
            <a:spLocks noGrp="1"/>
          </p:cNvSpPr>
          <p:nvPr>
            <p:ph type="sldNum" sz="quarter" idx="12"/>
          </p:nvPr>
        </p:nvSpPr>
        <p:spPr>
          <a:xfrm>
            <a:off x="1981200" y="6245225"/>
            <a:ext cx="21336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9CC5C342-D0A1-FA43-89AF-83F844EB4D30}" type="slidenum">
              <a:rPr lang="en-GB" sz="1400">
                <a:solidFill>
                  <a:schemeClr val="tx1"/>
                </a:solidFill>
                <a:latin typeface="Arial" charset="0"/>
              </a:rPr>
              <a:pPr algn="l" eaLnBrk="1" hangingPunct="1">
                <a:spcAft>
                  <a:spcPts val="600"/>
                </a:spcAft>
                <a:defRPr/>
              </a:pPr>
              <a:t>123</a:t>
            </a:fld>
            <a:endParaRPr lang="en-GB" sz="1400">
              <a:solidFill>
                <a:schemeClr val="tx1"/>
              </a:solidFill>
              <a:latin typeface="Arial" charset="0"/>
            </a:endParaRPr>
          </a:p>
        </p:txBody>
      </p:sp>
      <p:sp>
        <p:nvSpPr>
          <p:cNvPr id="5" name="Slide Number Placeholder 3">
            <a:extLst>
              <a:ext uri="{FF2B5EF4-FFF2-40B4-BE49-F238E27FC236}">
                <a16:creationId xmlns:a16="http://schemas.microsoft.com/office/drawing/2014/main" id="{CFC600C0-61D3-47AB-981D-048C0B2D00BA}"/>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123</a:t>
            </a:fld>
            <a:endParaRPr lang="en-GB"/>
          </a:p>
        </p:txBody>
      </p:sp>
      <p:pic>
        <p:nvPicPr>
          <p:cNvPr id="6" name="Picture 5">
            <a:extLst>
              <a:ext uri="{FF2B5EF4-FFF2-40B4-BE49-F238E27FC236}">
                <a16:creationId xmlns:a16="http://schemas.microsoft.com/office/drawing/2014/main" id="{CA14B825-DF8D-4627-B739-630BF179C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6411" y="123085"/>
            <a:ext cx="1535702" cy="1535702"/>
          </a:xfrm>
          <a:prstGeom prst="rect">
            <a:avLst/>
          </a:prstGeom>
        </p:spPr>
      </p:pic>
    </p:spTree>
    <p:extLst>
      <p:ext uri="{BB962C8B-B14F-4D97-AF65-F5344CB8AC3E}">
        <p14:creationId xmlns:p14="http://schemas.microsoft.com/office/powerpoint/2010/main" val="5738324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idx="1"/>
          </p:nvPr>
        </p:nvSpPr>
        <p:spPr>
          <a:xfrm>
            <a:off x="970722" y="1740219"/>
            <a:ext cx="10242108" cy="4237671"/>
          </a:xfrm>
        </p:spPr>
        <p:txBody>
          <a:bodyPr/>
          <a:lstStyle/>
          <a:p>
            <a:pPr marL="0" indent="0">
              <a:buClr>
                <a:srgbClr val="0F5494"/>
              </a:buClr>
              <a:buNone/>
            </a:pPr>
            <a:r>
              <a:rPr lang="en-US" i="0" dirty="0"/>
              <a:t>According to the </a:t>
            </a:r>
            <a:r>
              <a:rPr lang="en-US" i="0" dirty="0" err="1"/>
              <a:t>Gleicher</a:t>
            </a:r>
            <a:r>
              <a:rPr lang="en-US" i="0" dirty="0"/>
              <a:t>, one of the pre-requisites </a:t>
            </a:r>
            <a:r>
              <a:rPr lang="en-GB" i="0" dirty="0"/>
              <a:t>for successful change management </a:t>
            </a:r>
            <a:r>
              <a:rPr lang="en-US" i="0" dirty="0"/>
              <a:t>are some successful first steps.  </a:t>
            </a:r>
          </a:p>
          <a:p>
            <a:pPr>
              <a:buClr>
                <a:srgbClr val="0F5494"/>
              </a:buClr>
            </a:pPr>
            <a:r>
              <a:rPr lang="en-US" i="0" dirty="0"/>
              <a:t>From the list of PFM reforms shown on the next slide which ones would you identify as good candidates for successful first steps? </a:t>
            </a:r>
          </a:p>
          <a:p>
            <a:pPr>
              <a:buClr>
                <a:srgbClr val="0F5494"/>
              </a:buClr>
            </a:pPr>
            <a:r>
              <a:rPr lang="en-US" i="0" dirty="0"/>
              <a:t>List the main reason why your selection reforms would be good candidates for quick wins?</a:t>
            </a:r>
            <a:endParaRPr lang="en-GB" i="0" dirty="0"/>
          </a:p>
        </p:txBody>
      </p:sp>
      <p:sp>
        <p:nvSpPr>
          <p:cNvPr id="5" name="Titre 2">
            <a:extLst>
              <a:ext uri="{FF2B5EF4-FFF2-40B4-BE49-F238E27FC236}">
                <a16:creationId xmlns:a16="http://schemas.microsoft.com/office/drawing/2014/main" id="{8445F4C7-7E8B-40CF-9DB6-84DC0116456F}"/>
              </a:ext>
            </a:extLst>
          </p:cNvPr>
          <p:cNvSpPr txBox="1">
            <a:spLocks/>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342900" indent="-342900"/>
            <a:r>
              <a:rPr lang="en-GB" sz="4000" dirty="0">
                <a:latin typeface="Verdana" charset="0"/>
              </a:rPr>
              <a:t>Group Exercise – Quick Wins</a:t>
            </a:r>
            <a:endParaRPr lang="en-GB" dirty="0"/>
          </a:p>
        </p:txBody>
      </p:sp>
      <p:sp>
        <p:nvSpPr>
          <p:cNvPr id="2" name="Slide Number Placeholder 1">
            <a:extLst>
              <a:ext uri="{FF2B5EF4-FFF2-40B4-BE49-F238E27FC236}">
                <a16:creationId xmlns:a16="http://schemas.microsoft.com/office/drawing/2014/main" id="{8261DAAA-A670-42BC-BD36-511EB4C5B133}"/>
              </a:ext>
            </a:extLst>
          </p:cNvPr>
          <p:cNvSpPr>
            <a:spLocks noGrp="1"/>
          </p:cNvSpPr>
          <p:nvPr>
            <p:ph type="sldNum" sz="quarter" idx="12"/>
          </p:nvPr>
        </p:nvSpPr>
        <p:spPr/>
        <p:txBody>
          <a:bodyPr/>
          <a:lstStyle/>
          <a:p>
            <a:fld id="{F46C79FD-C571-418B-AB0F-5EE936C85276}" type="slidenum">
              <a:rPr lang="en-GB" smtClean="0"/>
              <a:t>124</a:t>
            </a:fld>
            <a:endParaRPr lang="en-GB"/>
          </a:p>
        </p:txBody>
      </p:sp>
      <p:pic>
        <p:nvPicPr>
          <p:cNvPr id="6" name="Picture 5">
            <a:extLst>
              <a:ext uri="{FF2B5EF4-FFF2-40B4-BE49-F238E27FC236}">
                <a16:creationId xmlns:a16="http://schemas.microsoft.com/office/drawing/2014/main" id="{68317A8B-1D9F-4D3F-9455-362AC9257A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3349" y="123085"/>
            <a:ext cx="1548764" cy="1548764"/>
          </a:xfrm>
          <a:prstGeom prst="rect">
            <a:avLst/>
          </a:prstGeom>
        </p:spPr>
      </p:pic>
    </p:spTree>
    <p:extLst>
      <p:ext uri="{BB962C8B-B14F-4D97-AF65-F5344CB8AC3E}">
        <p14:creationId xmlns:p14="http://schemas.microsoft.com/office/powerpoint/2010/main" val="70661671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idx="1"/>
          </p:nvPr>
        </p:nvSpPr>
        <p:spPr>
          <a:xfrm>
            <a:off x="703385" y="1443039"/>
            <a:ext cx="11023795" cy="5197791"/>
          </a:xfrm>
        </p:spPr>
        <p:txBody>
          <a:bodyPr/>
          <a:lstStyle/>
          <a:p>
            <a:pPr lvl="0">
              <a:spcBef>
                <a:spcPts val="600"/>
              </a:spcBef>
              <a:spcAft>
                <a:spcPts val="600"/>
              </a:spcAft>
              <a:buClr>
                <a:schemeClr val="tx1">
                  <a:lumMod val="50000"/>
                </a:schemeClr>
              </a:buClr>
              <a:buFont typeface="+mj-lt"/>
              <a:buAutoNum type="arabicPeriod"/>
            </a:pPr>
            <a:r>
              <a:rPr lang="en-US" sz="1800" dirty="0"/>
              <a:t>Civil service reform project covering the implementation of a new integrated personnel database and payroll management system</a:t>
            </a:r>
            <a:endParaRPr lang="en-GB" sz="1800" dirty="0"/>
          </a:p>
          <a:p>
            <a:pPr lvl="0">
              <a:spcBef>
                <a:spcPts val="600"/>
              </a:spcBef>
              <a:spcAft>
                <a:spcPts val="600"/>
              </a:spcAft>
              <a:buClr>
                <a:schemeClr val="tx1">
                  <a:lumMod val="50000"/>
                </a:schemeClr>
              </a:buClr>
              <a:buFont typeface="+mj-lt"/>
              <a:buAutoNum type="arabicPeriod"/>
            </a:pPr>
            <a:r>
              <a:rPr lang="en-US" sz="1800" dirty="0"/>
              <a:t>Reform of the constitution to address the independence of the auditor general and to clarify the role of parliament in the approval of the appropriations law</a:t>
            </a:r>
            <a:endParaRPr lang="en-GB" sz="1800" dirty="0"/>
          </a:p>
          <a:p>
            <a:pPr lvl="0">
              <a:spcBef>
                <a:spcPts val="600"/>
              </a:spcBef>
              <a:spcAft>
                <a:spcPts val="600"/>
              </a:spcAft>
              <a:buClr>
                <a:schemeClr val="tx1">
                  <a:lumMod val="50000"/>
                </a:schemeClr>
              </a:buClr>
              <a:buFont typeface="+mj-lt"/>
              <a:buAutoNum type="arabicPeriod"/>
            </a:pPr>
            <a:r>
              <a:rPr lang="en-US" sz="1800" dirty="0"/>
              <a:t>Implementation of the pilot phase of the IFMIS project</a:t>
            </a:r>
            <a:endParaRPr lang="en-GB" sz="1800" dirty="0"/>
          </a:p>
          <a:p>
            <a:pPr lvl="0">
              <a:spcBef>
                <a:spcPts val="600"/>
              </a:spcBef>
              <a:spcAft>
                <a:spcPts val="600"/>
              </a:spcAft>
              <a:buClr>
                <a:schemeClr val="tx1">
                  <a:lumMod val="50000"/>
                </a:schemeClr>
              </a:buClr>
              <a:buFont typeface="+mj-lt"/>
              <a:buAutoNum type="arabicPeriod"/>
            </a:pPr>
            <a:r>
              <a:rPr lang="en-US" sz="1800" dirty="0"/>
              <a:t>Reform of debt management </a:t>
            </a:r>
            <a:endParaRPr lang="en-GB" sz="1800" dirty="0"/>
          </a:p>
          <a:p>
            <a:pPr lvl="0">
              <a:spcBef>
                <a:spcPts val="600"/>
              </a:spcBef>
              <a:spcAft>
                <a:spcPts val="600"/>
              </a:spcAft>
              <a:buClr>
                <a:schemeClr val="tx1">
                  <a:lumMod val="50000"/>
                </a:schemeClr>
              </a:buClr>
              <a:buFont typeface="+mj-lt"/>
              <a:buAutoNum type="arabicPeriod"/>
            </a:pPr>
            <a:r>
              <a:rPr lang="en-US" sz="1800" dirty="0"/>
              <a:t>Reform of the mechanism for transfers of tax revenue to the consolidated revenue fund and the implementation of daily reconciliations between the revenue agencies and the ministry of finance.</a:t>
            </a:r>
            <a:endParaRPr lang="en-GB" sz="1800" dirty="0"/>
          </a:p>
          <a:p>
            <a:pPr lvl="0">
              <a:spcBef>
                <a:spcPts val="600"/>
              </a:spcBef>
              <a:spcAft>
                <a:spcPts val="600"/>
              </a:spcAft>
              <a:buClr>
                <a:schemeClr val="tx1">
                  <a:lumMod val="50000"/>
                </a:schemeClr>
              </a:buClr>
              <a:buFont typeface="+mj-lt"/>
              <a:buAutoNum type="arabicPeriod"/>
            </a:pPr>
            <a:r>
              <a:rPr lang="en-US" sz="1800" dirty="0"/>
              <a:t>Implementation of a Medium Term Expenditure Framework (MTEF)</a:t>
            </a:r>
            <a:endParaRPr lang="en-GB" sz="1800" dirty="0"/>
          </a:p>
          <a:p>
            <a:pPr lvl="0">
              <a:spcBef>
                <a:spcPts val="600"/>
              </a:spcBef>
              <a:spcAft>
                <a:spcPts val="600"/>
              </a:spcAft>
              <a:buClr>
                <a:schemeClr val="tx1">
                  <a:lumMod val="50000"/>
                </a:schemeClr>
              </a:buClr>
              <a:buFont typeface="+mj-lt"/>
              <a:buAutoNum type="arabicPeriod"/>
            </a:pPr>
            <a:r>
              <a:rPr lang="en-US" sz="1800" dirty="0"/>
              <a:t>Implementation of new procurement procedures that include the institution of an independent procurement review board and a public procurement oversight authority</a:t>
            </a:r>
            <a:endParaRPr lang="en-GB" sz="1800" dirty="0"/>
          </a:p>
          <a:p>
            <a:pPr lvl="0">
              <a:spcBef>
                <a:spcPts val="600"/>
              </a:spcBef>
              <a:spcAft>
                <a:spcPts val="600"/>
              </a:spcAft>
              <a:buClr>
                <a:schemeClr val="tx1">
                  <a:lumMod val="50000"/>
                </a:schemeClr>
              </a:buClr>
              <a:buFont typeface="+mj-lt"/>
              <a:buAutoNum type="arabicPeriod"/>
            </a:pPr>
            <a:r>
              <a:rPr lang="en-US" sz="1800" dirty="0"/>
              <a:t>Implement </a:t>
            </a:r>
            <a:r>
              <a:rPr lang="en-US" sz="1800" dirty="0" err="1"/>
              <a:t>programme</a:t>
            </a:r>
            <a:r>
              <a:rPr lang="en-US" sz="1800" dirty="0"/>
              <a:t> based budgeting</a:t>
            </a:r>
            <a:endParaRPr lang="en-GB" sz="1800" dirty="0"/>
          </a:p>
          <a:p>
            <a:pPr lvl="0">
              <a:spcBef>
                <a:spcPts val="600"/>
              </a:spcBef>
              <a:spcAft>
                <a:spcPts val="600"/>
              </a:spcAft>
              <a:buClr>
                <a:schemeClr val="tx1">
                  <a:lumMod val="50000"/>
                </a:schemeClr>
              </a:buClr>
              <a:buFont typeface="+mj-lt"/>
              <a:buAutoNum type="arabicPeriod"/>
            </a:pPr>
            <a:r>
              <a:rPr lang="en-US" sz="1800" dirty="0"/>
              <a:t>Introduce a Treasury Single Account (TSA)</a:t>
            </a:r>
            <a:endParaRPr lang="en-GB" sz="2400" dirty="0"/>
          </a:p>
        </p:txBody>
      </p:sp>
      <p:sp>
        <p:nvSpPr>
          <p:cNvPr id="5" name="Titre 2">
            <a:extLst>
              <a:ext uri="{FF2B5EF4-FFF2-40B4-BE49-F238E27FC236}">
                <a16:creationId xmlns:a16="http://schemas.microsoft.com/office/drawing/2014/main" id="{8445F4C7-7E8B-40CF-9DB6-84DC0116456F}"/>
              </a:ext>
            </a:extLst>
          </p:cNvPr>
          <p:cNvSpPr txBox="1">
            <a:spLocks/>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342900" indent="-342900"/>
            <a:r>
              <a:rPr lang="en-GB" sz="4000" dirty="0">
                <a:latin typeface="Verdana" charset="0"/>
              </a:rPr>
              <a:t>Group Exercise – Quick Wins</a:t>
            </a:r>
            <a:r>
              <a:rPr lang="en-GB" sz="3600" dirty="0">
                <a:latin typeface="Verdana" charset="0"/>
              </a:rPr>
              <a:t> </a:t>
            </a:r>
            <a:endParaRPr lang="en-GB" dirty="0"/>
          </a:p>
        </p:txBody>
      </p:sp>
      <p:sp>
        <p:nvSpPr>
          <p:cNvPr id="2" name="Slide Number Placeholder 1">
            <a:extLst>
              <a:ext uri="{FF2B5EF4-FFF2-40B4-BE49-F238E27FC236}">
                <a16:creationId xmlns:a16="http://schemas.microsoft.com/office/drawing/2014/main" id="{DC2CBAAE-637B-44F5-A203-83ADB1BB3E30}"/>
              </a:ext>
            </a:extLst>
          </p:cNvPr>
          <p:cNvSpPr>
            <a:spLocks noGrp="1"/>
          </p:cNvSpPr>
          <p:nvPr>
            <p:ph type="sldNum" sz="quarter" idx="12"/>
          </p:nvPr>
        </p:nvSpPr>
        <p:spPr/>
        <p:txBody>
          <a:bodyPr/>
          <a:lstStyle/>
          <a:p>
            <a:fld id="{F46C79FD-C571-418B-AB0F-5EE936C85276}" type="slidenum">
              <a:rPr lang="en-GB" smtClean="0"/>
              <a:t>125</a:t>
            </a:fld>
            <a:endParaRPr lang="en-GB"/>
          </a:p>
        </p:txBody>
      </p:sp>
      <p:pic>
        <p:nvPicPr>
          <p:cNvPr id="6" name="Picture 5">
            <a:extLst>
              <a:ext uri="{FF2B5EF4-FFF2-40B4-BE49-F238E27FC236}">
                <a16:creationId xmlns:a16="http://schemas.microsoft.com/office/drawing/2014/main" id="{783AC499-4596-4A68-A2BE-7DB61E3A9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0718" y="123084"/>
            <a:ext cx="1431395" cy="1431395"/>
          </a:xfrm>
          <a:prstGeom prst="rect">
            <a:avLst/>
          </a:prstGeom>
        </p:spPr>
      </p:pic>
    </p:spTree>
    <p:extLst>
      <p:ext uri="{BB962C8B-B14F-4D97-AF65-F5344CB8AC3E}">
        <p14:creationId xmlns:p14="http://schemas.microsoft.com/office/powerpoint/2010/main" val="6306390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sz="half" idx="1"/>
          </p:nvPr>
        </p:nvSpPr>
        <p:spPr>
          <a:xfrm>
            <a:off x="838198" y="1825625"/>
            <a:ext cx="10191752" cy="3906435"/>
          </a:xfrm>
        </p:spPr>
        <p:txBody>
          <a:bodyPr>
            <a:normAutofit/>
          </a:bodyPr>
          <a:lstStyle/>
          <a:p>
            <a:pPr eaLnBrk="1" hangingPunct="1">
              <a:lnSpc>
                <a:spcPct val="90000"/>
              </a:lnSpc>
              <a:buClrTx/>
            </a:pPr>
            <a:r>
              <a:rPr lang="en-GB" sz="2200" dirty="0"/>
              <a:t>In developed countries, experience demonstrates that budgetary reform takes a long time</a:t>
            </a:r>
          </a:p>
          <a:p>
            <a:pPr marL="857250" lvl="1" indent="-342900">
              <a:lnSpc>
                <a:spcPct val="90000"/>
              </a:lnSpc>
              <a:buClr>
                <a:srgbClr val="0F5494"/>
              </a:buClr>
              <a:buFont typeface="Verdana" panose="020B0604030504040204" pitchFamily="34" charset="0"/>
              <a:buChar char="‒"/>
            </a:pPr>
            <a:r>
              <a:rPr lang="en-GB" sz="2200" b="0" dirty="0"/>
              <a:t>Over 18 years for accruals accounting reform in UK to be completed. Announced 1993 first whole of Government accounts 2011/12 (published 20 months late)</a:t>
            </a:r>
          </a:p>
          <a:p>
            <a:pPr marL="857250" lvl="1" indent="-342900">
              <a:lnSpc>
                <a:spcPct val="90000"/>
              </a:lnSpc>
              <a:buClr>
                <a:srgbClr val="0F5494"/>
              </a:buClr>
              <a:buFont typeface="Verdana" panose="020B0604030504040204" pitchFamily="34" charset="0"/>
              <a:buChar char="‒"/>
            </a:pPr>
            <a:r>
              <a:rPr lang="en-GB" sz="2200" b="0" dirty="0"/>
              <a:t>In France: Accruals accounting reforms – prepared in 1999; voted in 2001; Implemented in 2006 Budget</a:t>
            </a:r>
            <a:endParaRPr lang="fr-FR" sz="2200" b="0" dirty="0"/>
          </a:p>
        </p:txBody>
      </p:sp>
      <p:sp>
        <p:nvSpPr>
          <p:cNvPr id="27649" name="Rectangle 2"/>
          <p:cNvSpPr>
            <a:spLocks noGrp="1" noChangeArrowheads="1"/>
          </p:cNvSpPr>
          <p:nvPr>
            <p:ph type="title"/>
          </p:nvPr>
        </p:nvSpPr>
        <p:spPr>
          <a:xfrm>
            <a:off x="970722" y="482860"/>
            <a:ext cx="10515600" cy="782357"/>
          </a:xfrm>
        </p:spPr>
        <p:txBody>
          <a:bodyPr anchor="b">
            <a:normAutofit/>
          </a:bodyPr>
          <a:lstStyle/>
          <a:p>
            <a:r>
              <a:rPr lang="fr-FR" err="1"/>
              <a:t>Why</a:t>
            </a:r>
            <a:r>
              <a:rPr lang="fr-FR"/>
              <a:t> </a:t>
            </a:r>
            <a:r>
              <a:rPr lang="fr-FR" err="1"/>
              <a:t>establish</a:t>
            </a:r>
            <a:r>
              <a:rPr lang="fr-FR"/>
              <a:t> a </a:t>
            </a:r>
            <a:r>
              <a:rPr lang="fr-FR" err="1"/>
              <a:t>sequence</a:t>
            </a:r>
            <a:r>
              <a:rPr lang="fr-FR"/>
              <a:t> of </a:t>
            </a:r>
            <a:r>
              <a:rPr lang="fr-FR" err="1"/>
              <a:t>reforms</a:t>
            </a:r>
            <a:r>
              <a:rPr lang="fr-FR"/>
              <a:t>? (1)</a:t>
            </a:r>
          </a:p>
        </p:txBody>
      </p:sp>
      <p:sp>
        <p:nvSpPr>
          <p:cNvPr id="4" name="Espace réservé du numéro de diapositive 3" hidden="1"/>
          <p:cNvSpPr>
            <a:spLocks noGrp="1"/>
          </p:cNvSpPr>
          <p:nvPr>
            <p:ph type="sldNum" sz="quarter" idx="12"/>
          </p:nvPr>
        </p:nvSpPr>
        <p:spPr>
          <a:xfrm>
            <a:off x="1981200" y="6245225"/>
            <a:ext cx="21336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18F764F0-4824-8243-BA3F-EBAADEB1D700}" type="slidenum">
              <a:rPr lang="en-GB" sz="1400">
                <a:solidFill>
                  <a:schemeClr val="tx1"/>
                </a:solidFill>
                <a:latin typeface="Arial" charset="0"/>
              </a:rPr>
              <a:pPr algn="l" eaLnBrk="1" hangingPunct="1">
                <a:spcAft>
                  <a:spcPts val="600"/>
                </a:spcAft>
                <a:defRPr/>
              </a:pPr>
              <a:t>126</a:t>
            </a:fld>
            <a:endParaRPr lang="en-GB" sz="1400">
              <a:solidFill>
                <a:schemeClr val="tx1"/>
              </a:solidFill>
              <a:latin typeface="Arial" charset="0"/>
            </a:endParaRPr>
          </a:p>
        </p:txBody>
      </p:sp>
      <p:sp>
        <p:nvSpPr>
          <p:cNvPr id="5" name="Slide Number Placeholder 3">
            <a:extLst>
              <a:ext uri="{FF2B5EF4-FFF2-40B4-BE49-F238E27FC236}">
                <a16:creationId xmlns:a16="http://schemas.microsoft.com/office/drawing/2014/main" id="{3F3565A7-F0D6-4F59-94CD-96CF6F619749}"/>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126</a:t>
            </a:fld>
            <a:endParaRPr lang="en-GB"/>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sz="half" idx="1"/>
          </p:nvPr>
        </p:nvSpPr>
        <p:spPr>
          <a:xfrm>
            <a:off x="838198" y="1825625"/>
            <a:ext cx="10237472" cy="3906435"/>
          </a:xfrm>
        </p:spPr>
        <p:txBody>
          <a:bodyPr>
            <a:normAutofit/>
          </a:bodyPr>
          <a:lstStyle/>
          <a:p>
            <a:pPr lvl="2" eaLnBrk="1" hangingPunct="1"/>
            <a:endParaRPr lang="en-GB" sz="2400" dirty="0"/>
          </a:p>
          <a:p>
            <a:pPr eaLnBrk="1" hangingPunct="1">
              <a:buClrTx/>
            </a:pPr>
            <a:r>
              <a:rPr lang="en-GB" dirty="0"/>
              <a:t>Experience shows that premature introduction of complex instruments in developing/transition countries is counterproductive </a:t>
            </a:r>
          </a:p>
          <a:p>
            <a:pPr lvl="1" eaLnBrk="1" hangingPunct="1">
              <a:buClrTx/>
              <a:buFont typeface="Wingdings" charset="0"/>
              <a:buNone/>
            </a:pPr>
            <a:endParaRPr lang="fr-FR" sz="2400" b="0" dirty="0"/>
          </a:p>
        </p:txBody>
      </p:sp>
      <p:sp>
        <p:nvSpPr>
          <p:cNvPr id="27649" name="Rectangle 2"/>
          <p:cNvSpPr>
            <a:spLocks noGrp="1" noChangeArrowheads="1"/>
          </p:cNvSpPr>
          <p:nvPr>
            <p:ph type="title"/>
          </p:nvPr>
        </p:nvSpPr>
        <p:spPr>
          <a:xfrm>
            <a:off x="970722" y="482860"/>
            <a:ext cx="10515600" cy="782357"/>
          </a:xfrm>
        </p:spPr>
        <p:txBody>
          <a:bodyPr anchor="b">
            <a:normAutofit/>
          </a:bodyPr>
          <a:lstStyle/>
          <a:p>
            <a:r>
              <a:rPr lang="fr-FR" dirty="0" err="1"/>
              <a:t>Why</a:t>
            </a:r>
            <a:r>
              <a:rPr lang="fr-FR" dirty="0"/>
              <a:t> </a:t>
            </a:r>
            <a:r>
              <a:rPr lang="fr-FR" dirty="0" err="1"/>
              <a:t>establish</a:t>
            </a:r>
            <a:r>
              <a:rPr lang="fr-FR" dirty="0"/>
              <a:t> a </a:t>
            </a:r>
            <a:r>
              <a:rPr lang="fr-FR" dirty="0" err="1"/>
              <a:t>sequence</a:t>
            </a:r>
            <a:r>
              <a:rPr lang="fr-FR" dirty="0"/>
              <a:t> of </a:t>
            </a:r>
            <a:r>
              <a:rPr lang="fr-FR" dirty="0" err="1"/>
              <a:t>reforms</a:t>
            </a:r>
            <a:r>
              <a:rPr lang="fr-FR" dirty="0"/>
              <a:t>? (2)</a:t>
            </a:r>
          </a:p>
        </p:txBody>
      </p:sp>
      <p:sp>
        <p:nvSpPr>
          <p:cNvPr id="4" name="Espace réservé du numéro de diapositive 3" hidden="1"/>
          <p:cNvSpPr>
            <a:spLocks noGrp="1"/>
          </p:cNvSpPr>
          <p:nvPr>
            <p:ph type="sldNum" sz="quarter" idx="12"/>
          </p:nvPr>
        </p:nvSpPr>
        <p:spPr>
          <a:xfrm>
            <a:off x="1981200" y="6245225"/>
            <a:ext cx="21336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18F764F0-4824-8243-BA3F-EBAADEB1D700}" type="slidenum">
              <a:rPr lang="en-GB" sz="1400">
                <a:solidFill>
                  <a:schemeClr val="tx1"/>
                </a:solidFill>
                <a:latin typeface="Arial" charset="0"/>
              </a:rPr>
              <a:pPr algn="l" eaLnBrk="1" hangingPunct="1">
                <a:spcAft>
                  <a:spcPts val="600"/>
                </a:spcAft>
                <a:defRPr/>
              </a:pPr>
              <a:t>127</a:t>
            </a:fld>
            <a:endParaRPr lang="en-GB" sz="1400">
              <a:solidFill>
                <a:schemeClr val="tx1"/>
              </a:solidFill>
              <a:latin typeface="Arial" charset="0"/>
            </a:endParaRPr>
          </a:p>
        </p:txBody>
      </p:sp>
      <p:sp>
        <p:nvSpPr>
          <p:cNvPr id="5" name="Slide Number Placeholder 3">
            <a:extLst>
              <a:ext uri="{FF2B5EF4-FFF2-40B4-BE49-F238E27FC236}">
                <a16:creationId xmlns:a16="http://schemas.microsoft.com/office/drawing/2014/main" id="{7B2BC88F-2DA8-46FD-A196-872D69F150A4}"/>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127</a:t>
            </a:fld>
            <a:endParaRPr lang="en-GB"/>
          </a:p>
        </p:txBody>
      </p:sp>
    </p:spTree>
    <p:extLst>
      <p:ext uri="{BB962C8B-B14F-4D97-AF65-F5344CB8AC3E}">
        <p14:creationId xmlns:p14="http://schemas.microsoft.com/office/powerpoint/2010/main" val="94953814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5"/>
          <p:cNvSpPr txBox="1">
            <a:spLocks noChangeArrowheads="1"/>
          </p:cNvSpPr>
          <p:nvPr/>
        </p:nvSpPr>
        <p:spPr bwMode="auto">
          <a:xfrm>
            <a:off x="2238376" y="2571750"/>
            <a:ext cx="2881313" cy="673101"/>
          </a:xfrm>
          <a:prstGeom prst="rect">
            <a:avLst/>
          </a:prstGeom>
          <a:solidFill>
            <a:srgbClr val="FFFFFF"/>
          </a:solidFill>
          <a:ln w="9525">
            <a:solidFill>
              <a:srgbClr val="000000"/>
            </a:solidFill>
            <a:miter lim="800000"/>
            <a:headEnd/>
            <a:tailEnd/>
          </a:ln>
        </p:spPr>
        <p:txBody>
          <a:bodyPr lIns="36576" tIns="32004" rIns="36576" bIns="0"/>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ctr" rtl="1" eaLnBrk="1" hangingPunct="1"/>
            <a:r>
              <a:rPr lang="fr-FR" sz="1800" dirty="0">
                <a:solidFill>
                  <a:srgbClr val="000000"/>
                </a:solidFill>
                <a:cs typeface="Arial" charset="0"/>
              </a:rPr>
              <a:t>Be </a:t>
            </a:r>
            <a:r>
              <a:rPr lang="fr-FR" sz="1800" dirty="0" err="1">
                <a:solidFill>
                  <a:srgbClr val="000000"/>
                </a:solidFill>
                <a:cs typeface="Arial" charset="0"/>
              </a:rPr>
              <a:t>accountable</a:t>
            </a:r>
            <a:r>
              <a:rPr lang="fr-FR" sz="1800" dirty="0">
                <a:solidFill>
                  <a:srgbClr val="000000"/>
                </a:solidFill>
                <a:cs typeface="Arial" charset="0"/>
              </a:rPr>
              <a:t> </a:t>
            </a:r>
            <a:r>
              <a:rPr lang="fr-FR" sz="1800" dirty="0" err="1">
                <a:solidFill>
                  <a:srgbClr val="000000"/>
                </a:solidFill>
                <a:cs typeface="Arial" charset="0"/>
              </a:rPr>
              <a:t>towards</a:t>
            </a:r>
            <a:r>
              <a:rPr lang="fr-FR" sz="1800" dirty="0">
                <a:solidFill>
                  <a:srgbClr val="000000"/>
                </a:solidFill>
                <a:cs typeface="Arial" charset="0"/>
              </a:rPr>
              <a:t> </a:t>
            </a:r>
            <a:r>
              <a:rPr lang="fr-FR" sz="1800" dirty="0" err="1">
                <a:solidFill>
                  <a:srgbClr val="000000"/>
                </a:solidFill>
                <a:cs typeface="Arial" charset="0"/>
              </a:rPr>
              <a:t>citizens</a:t>
            </a:r>
            <a:r>
              <a:rPr lang="fr-FR" sz="1800" dirty="0">
                <a:solidFill>
                  <a:srgbClr val="000000"/>
                </a:solidFill>
                <a:cs typeface="Arial" charset="0"/>
              </a:rPr>
              <a:t>, </a:t>
            </a:r>
            <a:r>
              <a:rPr lang="fr-FR" sz="1800" dirty="0" err="1">
                <a:solidFill>
                  <a:srgbClr val="000000"/>
                </a:solidFill>
                <a:cs typeface="Arial" charset="0"/>
              </a:rPr>
              <a:t>be</a:t>
            </a:r>
            <a:r>
              <a:rPr lang="fr-FR" sz="1800" dirty="0">
                <a:solidFill>
                  <a:srgbClr val="000000"/>
                </a:solidFill>
                <a:cs typeface="Arial" charset="0"/>
              </a:rPr>
              <a:t> </a:t>
            </a:r>
            <a:r>
              <a:rPr lang="fr-FR" sz="1800" dirty="0" err="1">
                <a:solidFill>
                  <a:srgbClr val="000000"/>
                </a:solidFill>
                <a:cs typeface="Arial" charset="0"/>
              </a:rPr>
              <a:t>receptive</a:t>
            </a:r>
            <a:endParaRPr lang="fr-FR" sz="1800" dirty="0">
              <a:solidFill>
                <a:srgbClr val="000000"/>
              </a:solidFill>
              <a:cs typeface="Arial" charset="0"/>
            </a:endParaRPr>
          </a:p>
        </p:txBody>
      </p:sp>
      <p:sp>
        <p:nvSpPr>
          <p:cNvPr id="37891" name="Text Box 14"/>
          <p:cNvSpPr txBox="1">
            <a:spLocks noChangeArrowheads="1"/>
          </p:cNvSpPr>
          <p:nvPr/>
        </p:nvSpPr>
        <p:spPr bwMode="auto">
          <a:xfrm>
            <a:off x="5259911" y="3355211"/>
            <a:ext cx="2833687" cy="757238"/>
          </a:xfrm>
          <a:prstGeom prst="rect">
            <a:avLst/>
          </a:prstGeom>
          <a:solidFill>
            <a:srgbClr val="FFFFFF"/>
          </a:solidFill>
          <a:ln w="9525">
            <a:solidFill>
              <a:srgbClr val="000000"/>
            </a:solidFill>
            <a:miter lim="800000"/>
            <a:headEnd/>
            <a:tailEnd/>
          </a:ln>
        </p:spPr>
        <p:txBody>
          <a:bodyPr lIns="36576" tIns="32004" rIns="36576" bIns="0"/>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ctr" rtl="1" eaLnBrk="1" hangingPunct="1"/>
            <a:r>
              <a:rPr lang="fr-FR" sz="1800" dirty="0" err="1">
                <a:solidFill>
                  <a:srgbClr val="000000"/>
                </a:solidFill>
                <a:cs typeface="Arial" charset="0"/>
              </a:rPr>
              <a:t>Role</a:t>
            </a:r>
            <a:r>
              <a:rPr lang="fr-FR" sz="1800" dirty="0">
                <a:solidFill>
                  <a:srgbClr val="000000"/>
                </a:solidFill>
                <a:cs typeface="Arial" charset="0"/>
              </a:rPr>
              <a:t> of </a:t>
            </a:r>
            <a:r>
              <a:rPr lang="fr-FR" sz="1800" dirty="0" err="1">
                <a:solidFill>
                  <a:srgbClr val="000000"/>
                </a:solidFill>
                <a:cs typeface="Arial" charset="0"/>
              </a:rPr>
              <a:t>Parliament</a:t>
            </a:r>
            <a:r>
              <a:rPr lang="fr-FR" sz="1800" dirty="0">
                <a:solidFill>
                  <a:srgbClr val="000000"/>
                </a:solidFill>
                <a:cs typeface="Arial" charset="0"/>
              </a:rPr>
              <a:t> in </a:t>
            </a:r>
            <a:r>
              <a:rPr lang="fr-FR" sz="1800" dirty="0" err="1">
                <a:solidFill>
                  <a:srgbClr val="000000"/>
                </a:solidFill>
                <a:cs typeface="Arial" charset="0"/>
              </a:rPr>
              <a:t>democratic</a:t>
            </a:r>
            <a:r>
              <a:rPr lang="fr-FR" sz="1800" dirty="0">
                <a:solidFill>
                  <a:srgbClr val="000000"/>
                </a:solidFill>
                <a:cs typeface="Arial" charset="0"/>
              </a:rPr>
              <a:t> </a:t>
            </a:r>
            <a:r>
              <a:rPr lang="fr-FR" sz="1800" dirty="0" err="1">
                <a:solidFill>
                  <a:srgbClr val="000000"/>
                </a:solidFill>
                <a:cs typeface="Arial" charset="0"/>
              </a:rPr>
              <a:t>societies</a:t>
            </a:r>
            <a:endParaRPr lang="fr-FR" sz="1800" dirty="0">
              <a:solidFill>
                <a:srgbClr val="000000"/>
              </a:solidFill>
              <a:cs typeface="Arial" charset="0"/>
            </a:endParaRPr>
          </a:p>
        </p:txBody>
      </p:sp>
      <p:sp>
        <p:nvSpPr>
          <p:cNvPr id="37892" name="Text Box 15"/>
          <p:cNvSpPr txBox="1">
            <a:spLocks noChangeArrowheads="1"/>
          </p:cNvSpPr>
          <p:nvPr/>
        </p:nvSpPr>
        <p:spPr bwMode="auto">
          <a:xfrm>
            <a:off x="4080849" y="5562600"/>
            <a:ext cx="2571750" cy="673102"/>
          </a:xfrm>
          <a:prstGeom prst="rect">
            <a:avLst/>
          </a:prstGeom>
          <a:solidFill>
            <a:srgbClr val="FFFFFF"/>
          </a:solidFill>
          <a:ln w="9525">
            <a:solidFill>
              <a:srgbClr val="000000"/>
            </a:solidFill>
            <a:miter lim="800000"/>
            <a:headEnd/>
            <a:tailEnd/>
          </a:ln>
        </p:spPr>
        <p:txBody>
          <a:bodyPr lIns="36576" tIns="32004" rIns="36576" bIns="0"/>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ctr" rtl="1" eaLnBrk="1" hangingPunct="1"/>
            <a:r>
              <a:rPr lang="en-GB" sz="1800" dirty="0">
                <a:solidFill>
                  <a:srgbClr val="000000"/>
                </a:solidFill>
                <a:cs typeface="Arial" charset="0"/>
              </a:rPr>
              <a:t>Proper procedures (integrity, regularity</a:t>
            </a:r>
            <a:r>
              <a:rPr lang="fr-FR" sz="1600" dirty="0">
                <a:solidFill>
                  <a:srgbClr val="000000"/>
                </a:solidFill>
                <a:cs typeface="Arial" charset="0"/>
              </a:rPr>
              <a:t>)</a:t>
            </a:r>
          </a:p>
        </p:txBody>
      </p:sp>
      <p:sp>
        <p:nvSpPr>
          <p:cNvPr id="37893" name="Text Box 9"/>
          <p:cNvSpPr txBox="1">
            <a:spLocks noChangeArrowheads="1"/>
          </p:cNvSpPr>
          <p:nvPr/>
        </p:nvSpPr>
        <p:spPr bwMode="auto">
          <a:xfrm>
            <a:off x="6810376" y="2357438"/>
            <a:ext cx="2524125" cy="642938"/>
          </a:xfrm>
          <a:prstGeom prst="rect">
            <a:avLst/>
          </a:prstGeom>
          <a:solidFill>
            <a:srgbClr val="FFFFFF"/>
          </a:solidFill>
          <a:ln w="9525">
            <a:solidFill>
              <a:srgbClr val="000000"/>
            </a:solidFill>
            <a:miter lim="800000"/>
            <a:headEnd/>
            <a:tailEnd/>
          </a:ln>
        </p:spPr>
        <p:txBody>
          <a:bodyPr lIns="36576" tIns="32004" rIns="36576" bIns="0"/>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ctr" rtl="1" eaLnBrk="1" hangingPunct="1"/>
            <a:r>
              <a:rPr lang="fr-FR" sz="1800" dirty="0" err="1">
                <a:solidFill>
                  <a:srgbClr val="000000"/>
                </a:solidFill>
                <a:cs typeface="Arial" charset="0"/>
              </a:rPr>
              <a:t>Aggregate</a:t>
            </a:r>
            <a:r>
              <a:rPr lang="fr-FR" sz="1800" dirty="0">
                <a:solidFill>
                  <a:srgbClr val="000000"/>
                </a:solidFill>
                <a:cs typeface="Arial" charset="0"/>
              </a:rPr>
              <a:t> fiscal discipline</a:t>
            </a:r>
          </a:p>
        </p:txBody>
      </p:sp>
      <p:sp>
        <p:nvSpPr>
          <p:cNvPr id="37894" name="Text Box 10"/>
          <p:cNvSpPr txBox="1">
            <a:spLocks noChangeArrowheads="1"/>
          </p:cNvSpPr>
          <p:nvPr/>
        </p:nvSpPr>
        <p:spPr bwMode="auto">
          <a:xfrm>
            <a:off x="2238375" y="3929064"/>
            <a:ext cx="2571750" cy="1285875"/>
          </a:xfrm>
          <a:prstGeom prst="rect">
            <a:avLst/>
          </a:prstGeom>
          <a:solidFill>
            <a:srgbClr val="FFFFFF"/>
          </a:solidFill>
          <a:ln w="9525">
            <a:solidFill>
              <a:srgbClr val="000000"/>
            </a:solidFill>
            <a:miter lim="800000"/>
            <a:headEnd/>
            <a:tailEnd/>
          </a:ln>
        </p:spPr>
        <p:txBody>
          <a:bodyPr lIns="36576" tIns="32004" rIns="36576" bIns="0"/>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ctr" rtl="1" eaLnBrk="1" hangingPunct="1"/>
            <a:r>
              <a:rPr lang="fr-FR" sz="1800" dirty="0">
                <a:solidFill>
                  <a:srgbClr val="000000"/>
                </a:solidFill>
                <a:cs typeface="Arial" charset="0"/>
              </a:rPr>
              <a:t>Resource allocation &amp; fiscal </a:t>
            </a:r>
            <a:r>
              <a:rPr lang="fr-FR" sz="1800" dirty="0" err="1">
                <a:solidFill>
                  <a:srgbClr val="000000"/>
                </a:solidFill>
                <a:cs typeface="Arial" charset="0"/>
              </a:rPr>
              <a:t>policy</a:t>
            </a:r>
            <a:r>
              <a:rPr lang="fr-FR" sz="1800" dirty="0">
                <a:solidFill>
                  <a:srgbClr val="000000"/>
                </a:solidFill>
                <a:cs typeface="Arial" charset="0"/>
              </a:rPr>
              <a:t> consistent </a:t>
            </a:r>
            <a:r>
              <a:rPr lang="fr-FR" sz="1800" dirty="0" err="1">
                <a:solidFill>
                  <a:srgbClr val="000000"/>
                </a:solidFill>
                <a:cs typeface="Arial" charset="0"/>
              </a:rPr>
              <a:t>with</a:t>
            </a:r>
            <a:r>
              <a:rPr lang="fr-FR" sz="1800" dirty="0">
                <a:solidFill>
                  <a:srgbClr val="000000"/>
                </a:solidFill>
                <a:cs typeface="Arial" charset="0"/>
              </a:rPr>
              <a:t> objectives</a:t>
            </a:r>
          </a:p>
        </p:txBody>
      </p:sp>
      <p:sp>
        <p:nvSpPr>
          <p:cNvPr id="37895" name="Text Box 11"/>
          <p:cNvSpPr txBox="1">
            <a:spLocks noChangeArrowheads="1"/>
          </p:cNvSpPr>
          <p:nvPr/>
        </p:nvSpPr>
        <p:spPr bwMode="auto">
          <a:xfrm>
            <a:off x="6541682" y="4423211"/>
            <a:ext cx="2928937" cy="888564"/>
          </a:xfrm>
          <a:prstGeom prst="rect">
            <a:avLst/>
          </a:prstGeom>
          <a:solidFill>
            <a:srgbClr val="FFFFFF"/>
          </a:solidFill>
          <a:ln w="9525">
            <a:solidFill>
              <a:srgbClr val="000000"/>
            </a:solidFill>
            <a:miter lim="800000"/>
            <a:headEnd/>
            <a:tailEnd/>
          </a:ln>
        </p:spPr>
        <p:txBody>
          <a:bodyPr lIns="36576" tIns="32004" rIns="36576" bIns="0"/>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ctr" rtl="1" eaLnBrk="1" hangingPunct="1"/>
            <a:r>
              <a:rPr lang="fr-FR" sz="1800" dirty="0">
                <a:solidFill>
                  <a:srgbClr val="000000"/>
                </a:solidFill>
                <a:cs typeface="Arial" charset="0"/>
              </a:rPr>
              <a:t>Efficient public service provision and </a:t>
            </a:r>
            <a:r>
              <a:rPr lang="fr-FR" sz="1800" dirty="0" err="1">
                <a:solidFill>
                  <a:srgbClr val="000000"/>
                </a:solidFill>
                <a:cs typeface="Arial" charset="0"/>
              </a:rPr>
              <a:t>tax</a:t>
            </a:r>
            <a:r>
              <a:rPr lang="fr-FR" sz="1800" dirty="0">
                <a:solidFill>
                  <a:srgbClr val="000000"/>
                </a:solidFill>
                <a:cs typeface="Arial" charset="0"/>
              </a:rPr>
              <a:t> administration</a:t>
            </a:r>
          </a:p>
        </p:txBody>
      </p:sp>
      <p:pic>
        <p:nvPicPr>
          <p:cNvPr id="3789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689" y="1434629"/>
            <a:ext cx="1605791" cy="2299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7" name="Text Box 4"/>
          <p:cNvSpPr txBox="1">
            <a:spLocks noChangeArrowheads="1"/>
          </p:cNvSpPr>
          <p:nvPr/>
        </p:nvSpPr>
        <p:spPr bwMode="auto">
          <a:xfrm>
            <a:off x="8953501" y="5311776"/>
            <a:ext cx="1306513" cy="154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039" tIns="41020" rIns="82039" bIns="41020">
            <a:spAutoFit/>
          </a:bodyPr>
          <a:lstStyle>
            <a:lvl1pPr defTabSz="820738" eaLnBrk="0" hangingPunct="0">
              <a:defRPr sz="1200">
                <a:solidFill>
                  <a:srgbClr val="0F5494"/>
                </a:solidFill>
                <a:latin typeface="Verdana" charset="0"/>
                <a:ea typeface="ＭＳ Ｐゴシック" charset="0"/>
                <a:cs typeface="ＭＳ Ｐゴシック" charset="0"/>
              </a:defRPr>
            </a:lvl1pPr>
            <a:lvl2pPr marL="742950" indent="-285750" defTabSz="820738" eaLnBrk="0" hangingPunct="0">
              <a:defRPr sz="1200">
                <a:solidFill>
                  <a:srgbClr val="0F5494"/>
                </a:solidFill>
                <a:latin typeface="Verdana" charset="0"/>
                <a:ea typeface="ＭＳ Ｐゴシック" charset="0"/>
              </a:defRPr>
            </a:lvl2pPr>
            <a:lvl3pPr marL="1143000" indent="-228600" defTabSz="820738" eaLnBrk="0" hangingPunct="0">
              <a:defRPr sz="1200">
                <a:solidFill>
                  <a:srgbClr val="0F5494"/>
                </a:solidFill>
                <a:latin typeface="Verdana" charset="0"/>
                <a:ea typeface="ＭＳ Ｐゴシック" charset="0"/>
              </a:defRPr>
            </a:lvl3pPr>
            <a:lvl4pPr marL="1600200" indent="-228600" defTabSz="820738" eaLnBrk="0" hangingPunct="0">
              <a:defRPr sz="1200">
                <a:solidFill>
                  <a:srgbClr val="0F5494"/>
                </a:solidFill>
                <a:latin typeface="Verdana" charset="0"/>
                <a:ea typeface="ＭＳ Ｐゴシック" charset="0"/>
              </a:defRPr>
            </a:lvl4pPr>
            <a:lvl5pPr marL="2057400" indent="-228600" defTabSz="820738" eaLnBrk="0" hangingPunct="0">
              <a:defRPr sz="1200">
                <a:solidFill>
                  <a:srgbClr val="0F5494"/>
                </a:solidFill>
                <a:latin typeface="Verdana" charset="0"/>
                <a:ea typeface="ＭＳ Ｐゴシック" charset="0"/>
              </a:defRPr>
            </a:lvl5pPr>
            <a:lvl6pPr marL="2514600" indent="-228600" defTabSz="820738" eaLnBrk="0" fontAlgn="base" hangingPunct="0">
              <a:spcBef>
                <a:spcPct val="0"/>
              </a:spcBef>
              <a:spcAft>
                <a:spcPct val="0"/>
              </a:spcAft>
              <a:defRPr sz="1200">
                <a:solidFill>
                  <a:srgbClr val="0F5494"/>
                </a:solidFill>
                <a:latin typeface="Verdana" charset="0"/>
                <a:ea typeface="ＭＳ Ｐゴシック" charset="0"/>
              </a:defRPr>
            </a:lvl6pPr>
            <a:lvl7pPr marL="2971800" indent="-228600" defTabSz="820738" eaLnBrk="0" fontAlgn="base" hangingPunct="0">
              <a:spcBef>
                <a:spcPct val="0"/>
              </a:spcBef>
              <a:spcAft>
                <a:spcPct val="0"/>
              </a:spcAft>
              <a:defRPr sz="1200">
                <a:solidFill>
                  <a:srgbClr val="0F5494"/>
                </a:solidFill>
                <a:latin typeface="Verdana" charset="0"/>
                <a:ea typeface="ＭＳ Ｐゴシック" charset="0"/>
              </a:defRPr>
            </a:lvl7pPr>
            <a:lvl8pPr marL="3429000" indent="-228600" defTabSz="820738" eaLnBrk="0" fontAlgn="base" hangingPunct="0">
              <a:spcBef>
                <a:spcPct val="0"/>
              </a:spcBef>
              <a:spcAft>
                <a:spcPct val="0"/>
              </a:spcAft>
              <a:defRPr sz="1200">
                <a:solidFill>
                  <a:srgbClr val="0F5494"/>
                </a:solidFill>
                <a:latin typeface="Verdana" charset="0"/>
                <a:ea typeface="ＭＳ Ｐゴシック" charset="0"/>
              </a:defRPr>
            </a:lvl8pPr>
            <a:lvl9pPr marL="3886200" indent="-228600" defTabSz="820738"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spcBef>
                <a:spcPct val="50000"/>
              </a:spcBef>
            </a:pPr>
            <a:r>
              <a:rPr lang="fr-FR" sz="9600" i="1">
                <a:latin typeface="Lydian" charset="0"/>
              </a:rPr>
              <a:t>?</a:t>
            </a:r>
          </a:p>
        </p:txBody>
      </p:sp>
      <p:sp>
        <p:nvSpPr>
          <p:cNvPr id="12" name="Rectangle 2">
            <a:extLst>
              <a:ext uri="{FF2B5EF4-FFF2-40B4-BE49-F238E27FC236}">
                <a16:creationId xmlns:a16="http://schemas.microsoft.com/office/drawing/2014/main" id="{6053BC87-3F8A-4293-AF11-9D1B4CDD638B}"/>
              </a:ext>
            </a:extLst>
          </p:cNvPr>
          <p:cNvSpPr txBox="1">
            <a:spLocks noChangeArrowheads="1"/>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fr-FR" dirty="0" err="1"/>
              <a:t>What</a:t>
            </a:r>
            <a:r>
              <a:rPr lang="fr-FR" dirty="0"/>
              <a:t> are the objectives?</a:t>
            </a:r>
          </a:p>
        </p:txBody>
      </p:sp>
      <p:sp>
        <p:nvSpPr>
          <p:cNvPr id="2" name="Slide Number Placeholder 1">
            <a:extLst>
              <a:ext uri="{FF2B5EF4-FFF2-40B4-BE49-F238E27FC236}">
                <a16:creationId xmlns:a16="http://schemas.microsoft.com/office/drawing/2014/main" id="{F1B2C143-A10A-4186-AC77-C9C5B92242AC}"/>
              </a:ext>
            </a:extLst>
          </p:cNvPr>
          <p:cNvSpPr>
            <a:spLocks noGrp="1"/>
          </p:cNvSpPr>
          <p:nvPr>
            <p:ph type="sldNum" sz="quarter" idx="12"/>
          </p:nvPr>
        </p:nvSpPr>
        <p:spPr/>
        <p:txBody>
          <a:bodyPr/>
          <a:lstStyle/>
          <a:p>
            <a:fld id="{F46C79FD-C571-418B-AB0F-5EE936C85276}" type="slidenum">
              <a:rPr lang="en-GB" smtClean="0"/>
              <a:t>128</a:t>
            </a:fld>
            <a:endParaRPr lang="en-GB"/>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4" descr="maatschappelijke-ladder.jpg">
            <a:extLst>
              <a:ext uri="{FF2B5EF4-FFF2-40B4-BE49-F238E27FC236}">
                <a16:creationId xmlns:a16="http://schemas.microsoft.com/office/drawing/2014/main" id="{8A84E531-E5F5-40C9-AC61-23DFADD5E38D}"/>
              </a:ext>
            </a:extLst>
          </p:cNvPr>
          <p:cNvPicPr>
            <a:picLocks noChangeAspect="1"/>
          </p:cNvPicPr>
          <p:nvPr/>
        </p:nvPicPr>
        <p:blipFill>
          <a:blip r:embed="rId3" cstate="print"/>
          <a:stretch>
            <a:fillRect/>
          </a:stretch>
        </p:blipFill>
        <p:spPr>
          <a:xfrm>
            <a:off x="7886700" y="1592634"/>
            <a:ext cx="3394710" cy="4430404"/>
          </a:xfrm>
          <a:prstGeom prst="rect">
            <a:avLst/>
          </a:prstGeom>
        </p:spPr>
      </p:pic>
      <p:sp>
        <p:nvSpPr>
          <p:cNvPr id="9" name="Tijdelijke aanduiding voor tekst 2">
            <a:extLst>
              <a:ext uri="{FF2B5EF4-FFF2-40B4-BE49-F238E27FC236}">
                <a16:creationId xmlns:a16="http://schemas.microsoft.com/office/drawing/2014/main" id="{7901EDB6-0E93-4436-ABCE-8F8A3B134CEC}"/>
              </a:ext>
            </a:extLst>
          </p:cNvPr>
          <p:cNvSpPr txBox="1">
            <a:spLocks/>
          </p:cNvSpPr>
          <p:nvPr/>
        </p:nvSpPr>
        <p:spPr bwMode="auto">
          <a:xfrm>
            <a:off x="439622" y="1592634"/>
            <a:ext cx="7744258" cy="4183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1">
              <a:spcBef>
                <a:spcPts val="1200"/>
              </a:spcBef>
              <a:buClr>
                <a:srgbClr val="002060"/>
              </a:buClr>
            </a:pPr>
            <a:r>
              <a:rPr lang="en-GB" sz="2400" b="0" dirty="0">
                <a:solidFill>
                  <a:schemeClr val="tx1"/>
                </a:solidFill>
              </a:rPr>
              <a:t>It aims at implementing a package of measures or activities designed to achieve increasing levels (‘platforms’) of PFM competence over a manageable timeframe</a:t>
            </a:r>
          </a:p>
          <a:p>
            <a:pPr lvl="1">
              <a:spcBef>
                <a:spcPts val="1200"/>
              </a:spcBef>
              <a:buClr>
                <a:srgbClr val="002060"/>
              </a:buClr>
            </a:pPr>
            <a:endParaRPr lang="en-GB" sz="2400" b="0" kern="0" dirty="0">
              <a:latin typeface="Arial" charset="0"/>
            </a:endParaRPr>
          </a:p>
          <a:p>
            <a:pPr lvl="1">
              <a:spcBef>
                <a:spcPts val="1200"/>
              </a:spcBef>
              <a:buClr>
                <a:srgbClr val="002060"/>
              </a:buClr>
            </a:pPr>
            <a:r>
              <a:rPr lang="en-GB" sz="2400" b="0" dirty="0">
                <a:solidFill>
                  <a:schemeClr val="tx1"/>
                </a:solidFill>
              </a:rPr>
              <a:t>Each platform establishes a clear basis for</a:t>
            </a:r>
            <a:r>
              <a:rPr lang="en-GB" sz="2400" b="0" kern="0" dirty="0">
                <a:latin typeface="Arial" charset="0"/>
              </a:rPr>
              <a:t> </a:t>
            </a:r>
            <a:r>
              <a:rPr lang="en-GB" sz="2400" b="0" kern="0" dirty="0">
                <a:solidFill>
                  <a:srgbClr val="FF0000"/>
                </a:solidFill>
                <a:latin typeface="Arial" charset="0"/>
              </a:rPr>
              <a:t>consolidation and launching to the next step</a:t>
            </a:r>
            <a:r>
              <a:rPr lang="en-GB" sz="2400" b="0" dirty="0">
                <a:solidFill>
                  <a:schemeClr val="tx1"/>
                </a:solidFill>
              </a:rPr>
              <a:t>, based on the premise that a certain level of </a:t>
            </a:r>
            <a:r>
              <a:rPr lang="en-GB" sz="2400" b="0" kern="0" dirty="0">
                <a:solidFill>
                  <a:srgbClr val="FF0000"/>
                </a:solidFill>
                <a:latin typeface="Arial" charset="0"/>
              </a:rPr>
              <a:t>PFM competence </a:t>
            </a:r>
            <a:r>
              <a:rPr lang="en-GB" sz="2400" b="0" dirty="0">
                <a:solidFill>
                  <a:schemeClr val="tx1"/>
                </a:solidFill>
              </a:rPr>
              <a:t>is required to enable further progress to take place</a:t>
            </a:r>
          </a:p>
          <a:p>
            <a:endParaRPr lang="nl-NL" kern="0" dirty="0"/>
          </a:p>
        </p:txBody>
      </p:sp>
      <p:sp>
        <p:nvSpPr>
          <p:cNvPr id="10" name="Rectangle 2">
            <a:extLst>
              <a:ext uri="{FF2B5EF4-FFF2-40B4-BE49-F238E27FC236}">
                <a16:creationId xmlns:a16="http://schemas.microsoft.com/office/drawing/2014/main" id="{984A1F3B-341A-43A0-86CC-42096AE0220D}"/>
              </a:ext>
            </a:extLst>
          </p:cNvPr>
          <p:cNvSpPr txBox="1">
            <a:spLocks noChangeArrowheads="1"/>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t>The Platform approach (Peter Brooke, 2003) </a:t>
            </a:r>
            <a:endParaRPr lang="fr-FR" dirty="0"/>
          </a:p>
        </p:txBody>
      </p:sp>
      <p:sp>
        <p:nvSpPr>
          <p:cNvPr id="2" name="Slide Number Placeholder 1">
            <a:extLst>
              <a:ext uri="{FF2B5EF4-FFF2-40B4-BE49-F238E27FC236}">
                <a16:creationId xmlns:a16="http://schemas.microsoft.com/office/drawing/2014/main" id="{441715B1-3CCD-4B75-97E9-48E1EA9A6FA3}"/>
              </a:ext>
            </a:extLst>
          </p:cNvPr>
          <p:cNvSpPr>
            <a:spLocks noGrp="1"/>
          </p:cNvSpPr>
          <p:nvPr>
            <p:ph type="sldNum" sz="quarter" idx="12"/>
          </p:nvPr>
        </p:nvSpPr>
        <p:spPr/>
        <p:txBody>
          <a:bodyPr/>
          <a:lstStyle/>
          <a:p>
            <a:fld id="{F46C79FD-C571-418B-AB0F-5EE936C85276}" type="slidenum">
              <a:rPr lang="en-GB" smtClean="0"/>
              <a:t>129</a:t>
            </a:fld>
            <a:endParaRPr lang="en-GB"/>
          </a:p>
        </p:txBody>
      </p:sp>
    </p:spTree>
    <p:extLst>
      <p:ext uri="{BB962C8B-B14F-4D97-AF65-F5344CB8AC3E}">
        <p14:creationId xmlns:p14="http://schemas.microsoft.com/office/powerpoint/2010/main" val="1243841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normAutofit fontScale="92500" lnSpcReduction="10000"/>
          </a:bodyPr>
          <a:lstStyle/>
          <a:p>
            <a:pPr marL="0" indent="0">
              <a:lnSpc>
                <a:spcPct val="90000"/>
              </a:lnSpc>
              <a:spcBef>
                <a:spcPct val="0"/>
              </a:spcBef>
              <a:buClrTx/>
              <a:buNone/>
            </a:pPr>
            <a:r>
              <a:rPr lang="en-GB" sz="2200" b="1" i="0" dirty="0">
                <a:solidFill>
                  <a:srgbClr val="FF0000"/>
                </a:solidFill>
              </a:rPr>
              <a:t>Objectives of ’traditional’ approach</a:t>
            </a:r>
          </a:p>
          <a:p>
            <a:pPr marL="457200" indent="-457200">
              <a:lnSpc>
                <a:spcPct val="90000"/>
              </a:lnSpc>
              <a:spcBef>
                <a:spcPct val="0"/>
              </a:spcBef>
              <a:buClrTx/>
              <a:buFont typeface="+mj-lt"/>
              <a:buAutoNum type="arabicPeriod"/>
            </a:pPr>
            <a:r>
              <a:rPr lang="en-GB" sz="2200" i="0" dirty="0"/>
              <a:t>F</a:t>
            </a:r>
            <a:r>
              <a:rPr lang="en-GB" sz="2200" dirty="0"/>
              <a:t>inancial compliance (budget discipline)</a:t>
            </a:r>
          </a:p>
          <a:p>
            <a:pPr marL="457200" indent="-457200">
              <a:lnSpc>
                <a:spcPct val="90000"/>
              </a:lnSpc>
              <a:spcBef>
                <a:spcPct val="0"/>
              </a:spcBef>
              <a:buClrTx/>
              <a:buFont typeface="+mj-lt"/>
              <a:buAutoNum type="arabicPeriod"/>
            </a:pPr>
            <a:r>
              <a:rPr lang="en-GB" sz="2200" dirty="0"/>
              <a:t>Compliance (to rules and regulations)</a:t>
            </a:r>
          </a:p>
          <a:p>
            <a:pPr>
              <a:lnSpc>
                <a:spcPct val="90000"/>
              </a:lnSpc>
              <a:spcBef>
                <a:spcPct val="0"/>
              </a:spcBef>
              <a:buClrTx/>
            </a:pPr>
            <a:endParaRPr lang="en-GB" sz="2200" b="0" dirty="0"/>
          </a:p>
          <a:p>
            <a:pPr marL="0" indent="0">
              <a:lnSpc>
                <a:spcPct val="90000"/>
              </a:lnSpc>
              <a:spcBef>
                <a:spcPct val="0"/>
              </a:spcBef>
              <a:buClrTx/>
              <a:buNone/>
            </a:pPr>
            <a:r>
              <a:rPr lang="en-GB" sz="2200" b="1" i="0" dirty="0">
                <a:solidFill>
                  <a:srgbClr val="FF0000"/>
                </a:solidFill>
              </a:rPr>
              <a:t>Objectives of ‘modern’ performance-oriented approach</a:t>
            </a:r>
          </a:p>
          <a:p>
            <a:pPr marL="457200" indent="-457200">
              <a:lnSpc>
                <a:spcPct val="90000"/>
              </a:lnSpc>
              <a:spcBef>
                <a:spcPct val="0"/>
              </a:spcBef>
              <a:buClrTx/>
              <a:buFont typeface="+mj-lt"/>
              <a:buAutoNum type="arabicPeriod"/>
            </a:pPr>
            <a:r>
              <a:rPr lang="en-GB" sz="2200" dirty="0"/>
              <a:t>Aggregate fiscal discipline	</a:t>
            </a:r>
            <a:endParaRPr lang="en-GB" sz="2200" i="0" dirty="0"/>
          </a:p>
          <a:p>
            <a:pPr marL="457200" indent="-457200">
              <a:lnSpc>
                <a:spcPct val="90000"/>
              </a:lnSpc>
              <a:spcBef>
                <a:spcPct val="0"/>
              </a:spcBef>
              <a:buClrTx/>
              <a:buFont typeface="+mj-lt"/>
              <a:buAutoNum type="arabicPeriod"/>
            </a:pPr>
            <a:r>
              <a:rPr lang="en-GB" sz="2200" i="0" dirty="0"/>
              <a:t>Strategic allocation </a:t>
            </a:r>
            <a:r>
              <a:rPr lang="en-GB" sz="2200" dirty="0"/>
              <a:t>of resources in compliance with </a:t>
            </a:r>
            <a:r>
              <a:rPr lang="en-GB" sz="2200" i="0" dirty="0"/>
              <a:t>public policy objectives </a:t>
            </a:r>
          </a:p>
          <a:p>
            <a:pPr marL="457200" indent="-457200">
              <a:lnSpc>
                <a:spcPct val="90000"/>
              </a:lnSpc>
              <a:spcBef>
                <a:spcPct val="0"/>
              </a:spcBef>
              <a:buClrTx/>
              <a:buFont typeface="+mj-lt"/>
              <a:buAutoNum type="arabicPeriod"/>
            </a:pPr>
            <a:r>
              <a:rPr lang="en-GB" sz="2200" dirty="0"/>
              <a:t>Efficient delivery of public services</a:t>
            </a:r>
            <a:endParaRPr lang="en-GB" sz="1500" dirty="0"/>
          </a:p>
        </p:txBody>
      </p:sp>
      <p:sp>
        <p:nvSpPr>
          <p:cNvPr id="43010" name="Rectangle 2"/>
          <p:cNvSpPr>
            <a:spLocks noGrp="1" noChangeArrowheads="1"/>
          </p:cNvSpPr>
          <p:nvPr>
            <p:ph type="title"/>
          </p:nvPr>
        </p:nvSpPr>
        <p:spPr/>
        <p:txBody>
          <a:bodyPr anchor="b">
            <a:normAutofit/>
          </a:bodyPr>
          <a:lstStyle/>
          <a:p>
            <a:r>
              <a:rPr lang="fr-FR"/>
              <a:t>The objectives of PFM - </a:t>
            </a:r>
            <a:r>
              <a:rPr lang="fr-FR" err="1"/>
              <a:t>reminder</a:t>
            </a:r>
            <a:endParaRPr lang="en-GB"/>
          </a:p>
        </p:txBody>
      </p:sp>
      <p:sp>
        <p:nvSpPr>
          <p:cNvPr id="2" name="Slide Number Placeholder 1">
            <a:extLst>
              <a:ext uri="{FF2B5EF4-FFF2-40B4-BE49-F238E27FC236}">
                <a16:creationId xmlns:a16="http://schemas.microsoft.com/office/drawing/2014/main" id="{1BDAE164-7BDB-4566-8E12-D47DE965F878}"/>
              </a:ext>
            </a:extLst>
          </p:cNvPr>
          <p:cNvSpPr>
            <a:spLocks noGrp="1"/>
          </p:cNvSpPr>
          <p:nvPr>
            <p:ph type="sldNum" sz="quarter" idx="12"/>
          </p:nvPr>
        </p:nvSpPr>
        <p:spPr/>
        <p:txBody>
          <a:bodyPr/>
          <a:lstStyle/>
          <a:p>
            <a:fld id="{F46C79FD-C571-418B-AB0F-5EE936C85276}" type="slidenum">
              <a:rPr lang="en-GB" smtClean="0"/>
              <a:t>13</a:t>
            </a:fld>
            <a:endParaRPr lang="en-GB"/>
          </a:p>
        </p:txBody>
      </p:sp>
    </p:spTree>
    <p:extLst>
      <p:ext uri="{BB962C8B-B14F-4D97-AF65-F5344CB8AC3E}">
        <p14:creationId xmlns:p14="http://schemas.microsoft.com/office/powerpoint/2010/main" val="156982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2">
            <a:extLst>
              <a:ext uri="{FF2B5EF4-FFF2-40B4-BE49-F238E27FC236}">
                <a16:creationId xmlns:a16="http://schemas.microsoft.com/office/drawing/2014/main" id="{E4658EE3-3702-486A-917D-DE595EFE24EE}"/>
              </a:ext>
            </a:extLst>
          </p:cNvPr>
          <p:cNvSpPr txBox="1">
            <a:spLocks/>
          </p:cNvSpPr>
          <p:nvPr/>
        </p:nvSpPr>
        <p:spPr bwMode="auto">
          <a:xfrm>
            <a:off x="501429" y="1789956"/>
            <a:ext cx="11189142" cy="3816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1">
              <a:spcBef>
                <a:spcPts val="1200"/>
              </a:spcBef>
              <a:buClr>
                <a:srgbClr val="002060"/>
              </a:buClr>
            </a:pPr>
            <a:r>
              <a:rPr lang="en-GB" sz="2400" b="0" dirty="0">
                <a:solidFill>
                  <a:schemeClr val="tx1"/>
                </a:solidFill>
              </a:rPr>
              <a:t>It facilitates broad reform focus for the individual components and serves as a basis for aligning and coordinating activities</a:t>
            </a:r>
          </a:p>
          <a:p>
            <a:pPr lvl="1">
              <a:spcBef>
                <a:spcPts val="1200"/>
              </a:spcBef>
              <a:buClr>
                <a:srgbClr val="002060"/>
              </a:buClr>
            </a:pPr>
            <a:endParaRPr lang="en-GB" sz="2400" b="0" dirty="0">
              <a:solidFill>
                <a:schemeClr val="tx1"/>
              </a:solidFill>
            </a:endParaRPr>
          </a:p>
          <a:p>
            <a:pPr lvl="1">
              <a:spcBef>
                <a:spcPts val="1200"/>
              </a:spcBef>
              <a:buClr>
                <a:srgbClr val="002060"/>
              </a:buClr>
            </a:pPr>
            <a:r>
              <a:rPr lang="en-GB" sz="2400" b="0" dirty="0">
                <a:solidFill>
                  <a:schemeClr val="tx1"/>
                </a:solidFill>
              </a:rPr>
              <a:t>There are no standard platform specifications, but they seem to conform broadly to a sequence of:</a:t>
            </a:r>
          </a:p>
          <a:p>
            <a:pPr lvl="2">
              <a:spcBef>
                <a:spcPts val="600"/>
              </a:spcBef>
              <a:buClr>
                <a:srgbClr val="002060"/>
              </a:buClr>
              <a:buFontTx/>
              <a:buChar char="•"/>
            </a:pPr>
            <a:r>
              <a:rPr lang="en-GB" sz="2000" b="0" dirty="0">
                <a:solidFill>
                  <a:schemeClr val="tx1"/>
                </a:solidFill>
              </a:rPr>
              <a:t>Fiscal Discipline (first steps)</a:t>
            </a:r>
          </a:p>
          <a:p>
            <a:pPr lvl="2">
              <a:spcBef>
                <a:spcPts val="600"/>
              </a:spcBef>
              <a:buClr>
                <a:srgbClr val="002060"/>
              </a:buClr>
              <a:buFontTx/>
              <a:buChar char="•"/>
            </a:pPr>
            <a:r>
              <a:rPr lang="en-GB" sz="2000" b="0" dirty="0">
                <a:solidFill>
                  <a:schemeClr val="tx1"/>
                </a:solidFill>
              </a:rPr>
              <a:t>Efficiency (performance) in Service Delivery (second steps) and finally</a:t>
            </a:r>
          </a:p>
          <a:p>
            <a:pPr lvl="2">
              <a:spcBef>
                <a:spcPts val="600"/>
              </a:spcBef>
              <a:buClr>
                <a:srgbClr val="002060"/>
              </a:buClr>
              <a:buFontTx/>
              <a:buChar char="•"/>
            </a:pPr>
            <a:r>
              <a:rPr lang="en-GB" sz="2000" b="0" dirty="0">
                <a:solidFill>
                  <a:schemeClr val="tx1"/>
                </a:solidFill>
              </a:rPr>
              <a:t>Strategic Allocation of Resources (final steps)</a:t>
            </a:r>
          </a:p>
          <a:p>
            <a:endParaRPr lang="nl-NL" kern="0" dirty="0">
              <a:solidFill>
                <a:schemeClr val="bg2"/>
              </a:solidFill>
            </a:endParaRPr>
          </a:p>
        </p:txBody>
      </p:sp>
      <p:sp>
        <p:nvSpPr>
          <p:cNvPr id="5" name="Rectangle 2">
            <a:extLst>
              <a:ext uri="{FF2B5EF4-FFF2-40B4-BE49-F238E27FC236}">
                <a16:creationId xmlns:a16="http://schemas.microsoft.com/office/drawing/2014/main" id="{38B9E40C-137B-4FC6-A664-E3356F4AD606}"/>
              </a:ext>
            </a:extLst>
          </p:cNvPr>
          <p:cNvSpPr txBox="1">
            <a:spLocks noChangeArrowheads="1"/>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t>The Platform approach</a:t>
            </a:r>
            <a:endParaRPr lang="fr-FR" dirty="0"/>
          </a:p>
        </p:txBody>
      </p:sp>
      <p:sp>
        <p:nvSpPr>
          <p:cNvPr id="2" name="Slide Number Placeholder 1">
            <a:extLst>
              <a:ext uri="{FF2B5EF4-FFF2-40B4-BE49-F238E27FC236}">
                <a16:creationId xmlns:a16="http://schemas.microsoft.com/office/drawing/2014/main" id="{24CC1F97-84C6-494C-9B6A-C9E93CDC5DAA}"/>
              </a:ext>
            </a:extLst>
          </p:cNvPr>
          <p:cNvSpPr>
            <a:spLocks noGrp="1"/>
          </p:cNvSpPr>
          <p:nvPr>
            <p:ph type="sldNum" sz="quarter" idx="12"/>
          </p:nvPr>
        </p:nvSpPr>
        <p:spPr/>
        <p:txBody>
          <a:bodyPr/>
          <a:lstStyle/>
          <a:p>
            <a:fld id="{F46C79FD-C571-418B-AB0F-5EE936C85276}" type="slidenum">
              <a:rPr lang="en-GB" smtClean="0"/>
              <a:t>130</a:t>
            </a:fld>
            <a:endParaRPr lang="en-GB"/>
          </a:p>
        </p:txBody>
      </p:sp>
    </p:spTree>
    <p:extLst>
      <p:ext uri="{BB962C8B-B14F-4D97-AF65-F5344CB8AC3E}">
        <p14:creationId xmlns:p14="http://schemas.microsoft.com/office/powerpoint/2010/main" val="163509010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723A2C70-ABF2-4921-8B84-EDE137CF48A6}"/>
              </a:ext>
            </a:extLst>
          </p:cNvPr>
          <p:cNvSpPr txBox="1">
            <a:spLocks/>
          </p:cNvSpPr>
          <p:nvPr/>
        </p:nvSpPr>
        <p:spPr bwMode="auto">
          <a:xfrm>
            <a:off x="904419" y="1825625"/>
            <a:ext cx="5328000" cy="4089315"/>
          </a:xfrm>
          <a:prstGeom prst="rect">
            <a:avLst/>
          </a:prstGeom>
        </p:spPr>
        <p:txBody>
          <a:bodyPr vert="horz" lIns="91440" tIns="45720" rIns="91440" bIns="45720" numCol="1" rtlCol="0" anchorCtr="0" compatLnSpc="1">
            <a:prstTxWarp prst="textNoShape">
              <a:avLst/>
            </a:prstTxWarp>
            <a:normAutofit/>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indent="-228600" eaLnBrk="1" hangingPunct="1">
              <a:lnSpc>
                <a:spcPct val="90000"/>
              </a:lnSpc>
              <a:spcBef>
                <a:spcPts val="1200"/>
              </a:spcBef>
              <a:spcAft>
                <a:spcPts val="1800"/>
              </a:spcAft>
              <a:buClr>
                <a:schemeClr val="tx2"/>
              </a:buClr>
              <a:buFont typeface="Arial" panose="020B0604020202020204" pitchFamily="34" charset="0"/>
              <a:buChar char="•"/>
            </a:pPr>
            <a:r>
              <a:rPr lang="en-GB" sz="2000" b="1" i="0" dirty="0">
                <a:solidFill>
                  <a:schemeClr val="tx1"/>
                </a:solidFill>
              </a:rPr>
              <a:t>Platform 1: </a:t>
            </a:r>
            <a:r>
              <a:rPr lang="en-GB" sz="2000" i="0" dirty="0">
                <a:solidFill>
                  <a:schemeClr val="tx1"/>
                </a:solidFill>
              </a:rPr>
              <a:t>A credible budget delivering a reliable resource to budget managers</a:t>
            </a:r>
          </a:p>
          <a:p>
            <a:pPr indent="-228600" eaLnBrk="1" hangingPunct="1">
              <a:lnSpc>
                <a:spcPct val="90000"/>
              </a:lnSpc>
              <a:spcBef>
                <a:spcPts val="1200"/>
              </a:spcBef>
              <a:spcAft>
                <a:spcPts val="1800"/>
              </a:spcAft>
              <a:buClr>
                <a:schemeClr val="tx2"/>
              </a:buClr>
              <a:buFont typeface="Arial" panose="020B0604020202020204" pitchFamily="34" charset="0"/>
              <a:buChar char="•"/>
            </a:pPr>
            <a:r>
              <a:rPr lang="en-US" sz="2000" b="1" i="0" dirty="0">
                <a:solidFill>
                  <a:schemeClr val="tx1"/>
                </a:solidFill>
              </a:rPr>
              <a:t>Platform 2</a:t>
            </a:r>
            <a:r>
              <a:rPr lang="en-US" sz="2000" i="0" dirty="0">
                <a:solidFill>
                  <a:schemeClr val="tx1"/>
                </a:solidFill>
              </a:rPr>
              <a:t>: Improved internal control to hold managers accountable</a:t>
            </a:r>
          </a:p>
          <a:p>
            <a:pPr indent="-228600" eaLnBrk="1" hangingPunct="1">
              <a:lnSpc>
                <a:spcPct val="90000"/>
              </a:lnSpc>
              <a:spcBef>
                <a:spcPts val="1200"/>
              </a:spcBef>
              <a:spcAft>
                <a:spcPts val="1800"/>
              </a:spcAft>
              <a:buClr>
                <a:schemeClr val="tx2"/>
              </a:buClr>
              <a:buFont typeface="Arial" panose="020B0604020202020204" pitchFamily="34" charset="0"/>
              <a:buChar char="•"/>
            </a:pPr>
            <a:r>
              <a:rPr lang="en-US" sz="2000" b="1" i="0" dirty="0">
                <a:solidFill>
                  <a:schemeClr val="tx1"/>
                </a:solidFill>
              </a:rPr>
              <a:t>Platform 3</a:t>
            </a:r>
            <a:r>
              <a:rPr lang="en-US" sz="2000" i="0" dirty="0">
                <a:solidFill>
                  <a:schemeClr val="tx1"/>
                </a:solidFill>
              </a:rPr>
              <a:t>: Improved links of priorities to budget planning</a:t>
            </a:r>
          </a:p>
          <a:p>
            <a:pPr indent="-228600" eaLnBrk="1" hangingPunct="1">
              <a:lnSpc>
                <a:spcPct val="90000"/>
              </a:lnSpc>
              <a:spcBef>
                <a:spcPts val="1200"/>
              </a:spcBef>
              <a:spcAft>
                <a:spcPts val="1800"/>
              </a:spcAft>
              <a:buClr>
                <a:schemeClr val="tx2"/>
              </a:buClr>
              <a:buFont typeface="Arial" panose="020B0604020202020204" pitchFamily="34" charset="0"/>
              <a:buChar char="•"/>
            </a:pPr>
            <a:r>
              <a:rPr lang="en-US" sz="2000" b="1" i="0" dirty="0">
                <a:solidFill>
                  <a:schemeClr val="tx1"/>
                </a:solidFill>
              </a:rPr>
              <a:t>Platform 4</a:t>
            </a:r>
            <a:r>
              <a:rPr lang="en-US" sz="2000" i="0" dirty="0">
                <a:solidFill>
                  <a:schemeClr val="tx1"/>
                </a:solidFill>
              </a:rPr>
              <a:t>: Integration of accountability and review processes </a:t>
            </a:r>
          </a:p>
          <a:p>
            <a:pPr indent="-228600" eaLnBrk="1" hangingPunct="1">
              <a:lnSpc>
                <a:spcPct val="90000"/>
              </a:lnSpc>
              <a:spcAft>
                <a:spcPts val="1800"/>
              </a:spcAft>
              <a:buClr>
                <a:schemeClr val="tx2"/>
              </a:buClr>
              <a:buFont typeface="Arial" panose="020B0604020202020204" pitchFamily="34" charset="0"/>
              <a:buChar char="•"/>
            </a:pPr>
            <a:endParaRPr lang="nl-NL" sz="2000" dirty="0">
              <a:solidFill>
                <a:schemeClr val="tx1"/>
              </a:solidFill>
            </a:endParaRPr>
          </a:p>
        </p:txBody>
      </p:sp>
      <p:pic>
        <p:nvPicPr>
          <p:cNvPr id="7" name="Picture 2" descr="C:\Users\wcorneli\Pictures\MP900430563.JPG">
            <a:extLst>
              <a:ext uri="{FF2B5EF4-FFF2-40B4-BE49-F238E27FC236}">
                <a16:creationId xmlns:a16="http://schemas.microsoft.com/office/drawing/2014/main" id="{AF6ABCB8-17DD-493E-8356-EA4453C389BA}"/>
              </a:ext>
            </a:extLst>
          </p:cNvPr>
          <p:cNvPicPr>
            <a:picLocks noChangeAspect="1" noChangeArrowheads="1"/>
          </p:cNvPicPr>
          <p:nvPr/>
        </p:nvPicPr>
        <p:blipFill>
          <a:blip r:embed="rId3" cstate="print"/>
          <a:stretch>
            <a:fillRect/>
          </a:stretch>
        </p:blipFill>
        <p:spPr bwMode="auto">
          <a:xfrm>
            <a:off x="8544600" y="332105"/>
            <a:ext cx="3540720" cy="5324392"/>
          </a:xfrm>
          <a:prstGeom prst="rect">
            <a:avLst/>
          </a:prstGeom>
          <a:noFill/>
        </p:spPr>
      </p:pic>
      <p:sp>
        <p:nvSpPr>
          <p:cNvPr id="27649" name="Rectangle 2"/>
          <p:cNvSpPr>
            <a:spLocks noGrp="1" noChangeArrowheads="1"/>
          </p:cNvSpPr>
          <p:nvPr>
            <p:ph type="title"/>
          </p:nvPr>
        </p:nvSpPr>
        <p:spPr>
          <a:xfrm>
            <a:off x="970722" y="482860"/>
            <a:ext cx="10515600" cy="782357"/>
          </a:xfrm>
        </p:spPr>
        <p:txBody>
          <a:bodyPr vert="horz" lIns="91440" tIns="45720" rIns="91440" bIns="0" rtlCol="0" anchor="b" anchorCtr="0">
            <a:normAutofit/>
          </a:bodyPr>
          <a:lstStyle/>
          <a:p>
            <a:r>
              <a:rPr lang="en-GB" dirty="0"/>
              <a:t>The Platform approach -example </a:t>
            </a:r>
            <a:endParaRPr lang="fr-FR" dirty="0"/>
          </a:p>
        </p:txBody>
      </p:sp>
      <p:sp>
        <p:nvSpPr>
          <p:cNvPr id="2" name="Slide Number Placeholder 1">
            <a:extLst>
              <a:ext uri="{FF2B5EF4-FFF2-40B4-BE49-F238E27FC236}">
                <a16:creationId xmlns:a16="http://schemas.microsoft.com/office/drawing/2014/main" id="{8B640934-16A7-4D0F-A3D3-C43C42A3F7AB}"/>
              </a:ext>
            </a:extLst>
          </p:cNvPr>
          <p:cNvSpPr>
            <a:spLocks noGrp="1"/>
          </p:cNvSpPr>
          <p:nvPr>
            <p:ph type="sldNum" sz="quarter" idx="12"/>
          </p:nvPr>
        </p:nvSpPr>
        <p:spPr/>
        <p:txBody>
          <a:bodyPr/>
          <a:lstStyle/>
          <a:p>
            <a:fld id="{F46C79FD-C571-418B-AB0F-5EE936C85276}" type="slidenum">
              <a:rPr lang="en-GB" smtClean="0"/>
              <a:t>131</a:t>
            </a:fld>
            <a:endParaRPr lang="en-GB"/>
          </a:p>
        </p:txBody>
      </p:sp>
    </p:spTree>
    <p:extLst>
      <p:ext uri="{BB962C8B-B14F-4D97-AF65-F5344CB8AC3E}">
        <p14:creationId xmlns:p14="http://schemas.microsoft.com/office/powerpoint/2010/main" val="77192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970722" y="185680"/>
            <a:ext cx="10515600" cy="782357"/>
          </a:xfrm>
        </p:spPr>
        <p:txBody>
          <a:bodyPr vert="horz" lIns="91440" tIns="45720" rIns="91440" bIns="0" rtlCol="0" anchor="b" anchorCtr="0">
            <a:normAutofit/>
          </a:bodyPr>
          <a:lstStyle/>
          <a:p>
            <a:pPr algn="l">
              <a:lnSpc>
                <a:spcPct val="75000"/>
              </a:lnSpc>
            </a:pPr>
            <a:r>
              <a:rPr lang="en-US" sz="4000" dirty="0">
                <a:cs typeface="Arial" charset="0"/>
              </a:rPr>
              <a:t>Example: Sequence of Platforms</a:t>
            </a:r>
          </a:p>
        </p:txBody>
      </p:sp>
      <p:sp>
        <p:nvSpPr>
          <p:cNvPr id="6" name="Tijdelijke aanduiding voor dianummer 4">
            <a:extLst>
              <a:ext uri="{FF2B5EF4-FFF2-40B4-BE49-F238E27FC236}">
                <a16:creationId xmlns:a16="http://schemas.microsoft.com/office/drawing/2014/main" id="{CF7FC5CA-237E-4895-A64A-A97D0645FCE1}"/>
              </a:ext>
            </a:extLst>
          </p:cNvPr>
          <p:cNvSpPr txBox="1">
            <a:spLocks noGrp="1"/>
          </p:cNvSpPr>
          <p:nvPr/>
        </p:nvSpPr>
        <p:spPr bwMode="auto">
          <a:xfrm>
            <a:off x="5892378" y="6366961"/>
            <a:ext cx="533400" cy="457200"/>
          </a:xfrm>
          <a:prstGeom prst="rect">
            <a:avLst/>
          </a:prstGeom>
          <a:noFill/>
          <a:ln w="12700" cap="sq">
            <a:noFill/>
            <a:miter lim="800000"/>
            <a:headEnd type="none" w="sm" len="sm"/>
            <a:tailEnd type="none" w="sm" len="sm"/>
          </a:ln>
        </p:spPr>
        <p:txBody>
          <a:bodyPr/>
          <a:lstStyle/>
          <a:p>
            <a:pPr algn="l" eaLnBrk="0" hangingPunct="0"/>
            <a:endParaRPr lang="en-GB" sz="1200" dirty="0">
              <a:solidFill>
                <a:srgbClr val="003C64"/>
              </a:solidFill>
            </a:endParaRPr>
          </a:p>
        </p:txBody>
      </p:sp>
      <p:sp>
        <p:nvSpPr>
          <p:cNvPr id="8" name="AutoShape 3">
            <a:extLst>
              <a:ext uri="{FF2B5EF4-FFF2-40B4-BE49-F238E27FC236}">
                <a16:creationId xmlns:a16="http://schemas.microsoft.com/office/drawing/2014/main" id="{EFDECF45-5532-4F0D-BCED-772EDF0EF741}"/>
              </a:ext>
            </a:extLst>
          </p:cNvPr>
          <p:cNvSpPr>
            <a:spLocks noChangeAspect="1" noChangeArrowheads="1"/>
          </p:cNvSpPr>
          <p:nvPr/>
        </p:nvSpPr>
        <p:spPr bwMode="auto">
          <a:xfrm>
            <a:off x="1929978" y="1261561"/>
            <a:ext cx="8001000" cy="5551488"/>
          </a:xfrm>
          <a:prstGeom prst="rect">
            <a:avLst/>
          </a:prstGeom>
          <a:noFill/>
          <a:ln w="9525">
            <a:noFill/>
            <a:miter lim="800000"/>
            <a:headEnd/>
            <a:tailEnd/>
          </a:ln>
        </p:spPr>
        <p:txBody>
          <a:bodyPr/>
          <a:lstStyle/>
          <a:p>
            <a:pPr eaLnBrk="0" hangingPunct="0">
              <a:lnSpc>
                <a:spcPts val="2000"/>
              </a:lnSpc>
            </a:pPr>
            <a:endParaRPr lang="en-US" sz="1600">
              <a:solidFill>
                <a:srgbClr val="002850"/>
              </a:solidFill>
            </a:endParaRPr>
          </a:p>
        </p:txBody>
      </p:sp>
      <p:sp>
        <p:nvSpPr>
          <p:cNvPr id="9" name="AutoShape 4">
            <a:extLst>
              <a:ext uri="{FF2B5EF4-FFF2-40B4-BE49-F238E27FC236}">
                <a16:creationId xmlns:a16="http://schemas.microsoft.com/office/drawing/2014/main" id="{E8C3ADED-5FC9-4D38-B249-893635D97BB2}"/>
              </a:ext>
            </a:extLst>
          </p:cNvPr>
          <p:cNvSpPr>
            <a:spLocks noChangeArrowheads="1"/>
          </p:cNvSpPr>
          <p:nvPr/>
        </p:nvSpPr>
        <p:spPr bwMode="auto">
          <a:xfrm>
            <a:off x="1777579" y="4144461"/>
            <a:ext cx="2352675" cy="2668588"/>
          </a:xfrm>
          <a:prstGeom prst="upArrow">
            <a:avLst>
              <a:gd name="adj1" fmla="val 50000"/>
              <a:gd name="adj2" fmla="val 27665"/>
            </a:avLst>
          </a:prstGeom>
          <a:solidFill>
            <a:schemeClr val="bg1"/>
          </a:solidFill>
          <a:ln w="38100">
            <a:solidFill>
              <a:schemeClr val="folHlink"/>
            </a:solidFill>
            <a:miter lim="800000"/>
            <a:headEnd/>
            <a:tailEnd/>
          </a:ln>
        </p:spPr>
        <p:txBody>
          <a:bodyPr vert="eaVert" lIns="56693" tIns="28346" rIns="56693" bIns="28346" anchor="ctr"/>
          <a:lstStyle/>
          <a:p>
            <a:pPr>
              <a:lnSpc>
                <a:spcPct val="75000"/>
              </a:lnSpc>
            </a:pPr>
            <a:endParaRPr lang="fr-FR" sz="1400">
              <a:solidFill>
                <a:srgbClr val="003C64"/>
              </a:solidFill>
              <a:cs typeface="Arial" charset="0"/>
            </a:endParaRPr>
          </a:p>
        </p:txBody>
      </p:sp>
      <p:sp>
        <p:nvSpPr>
          <p:cNvPr id="10" name="AutoShape 5">
            <a:extLst>
              <a:ext uri="{FF2B5EF4-FFF2-40B4-BE49-F238E27FC236}">
                <a16:creationId xmlns:a16="http://schemas.microsoft.com/office/drawing/2014/main" id="{5EE0544D-9113-4E5A-8350-DE3848D1EB01}"/>
              </a:ext>
            </a:extLst>
          </p:cNvPr>
          <p:cNvSpPr>
            <a:spLocks noChangeArrowheads="1"/>
          </p:cNvSpPr>
          <p:nvPr/>
        </p:nvSpPr>
        <p:spPr bwMode="auto">
          <a:xfrm>
            <a:off x="3960392" y="3617411"/>
            <a:ext cx="2352675" cy="2963862"/>
          </a:xfrm>
          <a:prstGeom prst="upArrow">
            <a:avLst>
              <a:gd name="adj1" fmla="val 50000"/>
              <a:gd name="adj2" fmla="val 30027"/>
            </a:avLst>
          </a:prstGeom>
          <a:solidFill>
            <a:schemeClr val="bg1"/>
          </a:solidFill>
          <a:ln w="38100">
            <a:solidFill>
              <a:schemeClr val="folHlink"/>
            </a:solidFill>
            <a:miter lim="800000"/>
            <a:headEnd/>
            <a:tailEnd/>
          </a:ln>
        </p:spPr>
        <p:txBody>
          <a:bodyPr vert="eaVert" anchor="ctr"/>
          <a:lstStyle/>
          <a:p>
            <a:pPr eaLnBrk="0" hangingPunct="0">
              <a:lnSpc>
                <a:spcPts val="2000"/>
              </a:lnSpc>
            </a:pPr>
            <a:endParaRPr lang="en-US" sz="1600">
              <a:solidFill>
                <a:srgbClr val="002850"/>
              </a:solidFill>
            </a:endParaRPr>
          </a:p>
        </p:txBody>
      </p:sp>
      <p:sp>
        <p:nvSpPr>
          <p:cNvPr id="11" name="AutoShape 6">
            <a:extLst>
              <a:ext uri="{FF2B5EF4-FFF2-40B4-BE49-F238E27FC236}">
                <a16:creationId xmlns:a16="http://schemas.microsoft.com/office/drawing/2014/main" id="{9CDCCFFA-7655-4695-90A9-0E36DF3E56F1}"/>
              </a:ext>
            </a:extLst>
          </p:cNvPr>
          <p:cNvSpPr>
            <a:spLocks noChangeArrowheads="1"/>
          </p:cNvSpPr>
          <p:nvPr/>
        </p:nvSpPr>
        <p:spPr bwMode="auto">
          <a:xfrm>
            <a:off x="5762205" y="3123699"/>
            <a:ext cx="2770186" cy="2605085"/>
          </a:xfrm>
          <a:prstGeom prst="upArrow">
            <a:avLst>
              <a:gd name="adj1" fmla="val 50000"/>
              <a:gd name="adj2" fmla="val 25116"/>
            </a:avLst>
          </a:prstGeom>
          <a:solidFill>
            <a:schemeClr val="bg1"/>
          </a:solidFill>
          <a:ln w="38100">
            <a:solidFill>
              <a:schemeClr val="folHlink"/>
            </a:solidFill>
            <a:miter lim="800000"/>
            <a:headEnd/>
            <a:tailEnd/>
          </a:ln>
        </p:spPr>
        <p:txBody>
          <a:bodyPr vert="eaVert" anchor="ctr"/>
          <a:lstStyle/>
          <a:p>
            <a:pPr eaLnBrk="0" hangingPunct="0">
              <a:lnSpc>
                <a:spcPts val="2000"/>
              </a:lnSpc>
            </a:pPr>
            <a:endParaRPr lang="en-US" sz="1600">
              <a:solidFill>
                <a:srgbClr val="002850"/>
              </a:solidFill>
            </a:endParaRPr>
          </a:p>
        </p:txBody>
      </p:sp>
      <p:sp>
        <p:nvSpPr>
          <p:cNvPr id="12" name="AutoShape 7">
            <a:extLst>
              <a:ext uri="{FF2B5EF4-FFF2-40B4-BE49-F238E27FC236}">
                <a16:creationId xmlns:a16="http://schemas.microsoft.com/office/drawing/2014/main" id="{2638EEEA-6F5B-4E58-8E16-9435C8DC7F49}"/>
              </a:ext>
            </a:extLst>
          </p:cNvPr>
          <p:cNvSpPr>
            <a:spLocks noChangeArrowheads="1"/>
          </p:cNvSpPr>
          <p:nvPr/>
        </p:nvSpPr>
        <p:spPr bwMode="auto">
          <a:xfrm>
            <a:off x="8021217" y="2269625"/>
            <a:ext cx="2352675" cy="2344737"/>
          </a:xfrm>
          <a:prstGeom prst="upArrow">
            <a:avLst>
              <a:gd name="adj1" fmla="val 50000"/>
              <a:gd name="adj2" fmla="val 25000"/>
            </a:avLst>
          </a:prstGeom>
          <a:solidFill>
            <a:schemeClr val="bg1"/>
          </a:solidFill>
          <a:ln w="38100">
            <a:solidFill>
              <a:schemeClr val="folHlink"/>
            </a:solidFill>
            <a:miter lim="800000"/>
            <a:headEnd/>
            <a:tailEnd/>
          </a:ln>
        </p:spPr>
        <p:txBody>
          <a:bodyPr vert="eaVert" anchor="ctr"/>
          <a:lstStyle/>
          <a:p>
            <a:pPr eaLnBrk="0" hangingPunct="0">
              <a:lnSpc>
                <a:spcPts val="2000"/>
              </a:lnSpc>
            </a:pPr>
            <a:endParaRPr lang="en-US" sz="1600">
              <a:solidFill>
                <a:srgbClr val="002850"/>
              </a:solidFill>
            </a:endParaRPr>
          </a:p>
        </p:txBody>
      </p:sp>
      <p:sp>
        <p:nvSpPr>
          <p:cNvPr id="13" name="Rectangle 8">
            <a:extLst>
              <a:ext uri="{FF2B5EF4-FFF2-40B4-BE49-F238E27FC236}">
                <a16:creationId xmlns:a16="http://schemas.microsoft.com/office/drawing/2014/main" id="{6417ED71-BD61-4148-A375-F24777C5FFB9}"/>
              </a:ext>
            </a:extLst>
          </p:cNvPr>
          <p:cNvSpPr>
            <a:spLocks noChangeArrowheads="1"/>
          </p:cNvSpPr>
          <p:nvPr/>
        </p:nvSpPr>
        <p:spPr bwMode="auto">
          <a:xfrm>
            <a:off x="1853778" y="3253875"/>
            <a:ext cx="1993900" cy="827087"/>
          </a:xfrm>
          <a:prstGeom prst="rect">
            <a:avLst/>
          </a:prstGeom>
          <a:solidFill>
            <a:schemeClr val="bg1"/>
          </a:solidFill>
          <a:ln w="38100">
            <a:solidFill>
              <a:schemeClr val="accent2"/>
            </a:solidFill>
            <a:miter lim="800000"/>
            <a:headEnd/>
            <a:tailEnd/>
          </a:ln>
        </p:spPr>
        <p:txBody>
          <a:bodyPr lIns="56693" tIns="28346" rIns="56693" bIns="28346" anchor="ctr"/>
          <a:lstStyle/>
          <a:p>
            <a:pPr>
              <a:lnSpc>
                <a:spcPct val="75000"/>
              </a:lnSpc>
            </a:pPr>
            <a:r>
              <a:rPr lang="en-US" sz="1200" u="sng" dirty="0">
                <a:solidFill>
                  <a:srgbClr val="FF0000"/>
                </a:solidFill>
                <a:cs typeface="Arial" charset="0"/>
              </a:rPr>
              <a:t>Platform 1</a:t>
            </a:r>
          </a:p>
          <a:p>
            <a:pPr algn="l">
              <a:lnSpc>
                <a:spcPct val="85000"/>
              </a:lnSpc>
            </a:pPr>
            <a:r>
              <a:rPr lang="en-US" sz="1000" dirty="0">
                <a:solidFill>
                  <a:srgbClr val="003C64"/>
                </a:solidFill>
                <a:cs typeface="Arial" charset="0"/>
              </a:rPr>
              <a:t>A credible budget delivering a reliable and predictable resource to budget managers</a:t>
            </a:r>
            <a:endParaRPr lang="en-US" sz="1600" dirty="0">
              <a:solidFill>
                <a:srgbClr val="003C64"/>
              </a:solidFill>
              <a:cs typeface="Arial" charset="0"/>
            </a:endParaRPr>
          </a:p>
        </p:txBody>
      </p:sp>
      <p:sp>
        <p:nvSpPr>
          <p:cNvPr id="14" name="Rectangle 9">
            <a:extLst>
              <a:ext uri="{FF2B5EF4-FFF2-40B4-BE49-F238E27FC236}">
                <a16:creationId xmlns:a16="http://schemas.microsoft.com/office/drawing/2014/main" id="{B1608EE5-264A-4374-9A08-C8C7B7604912}"/>
              </a:ext>
            </a:extLst>
          </p:cNvPr>
          <p:cNvSpPr>
            <a:spLocks noChangeArrowheads="1"/>
          </p:cNvSpPr>
          <p:nvPr/>
        </p:nvSpPr>
        <p:spPr bwMode="auto">
          <a:xfrm>
            <a:off x="4188992" y="2709361"/>
            <a:ext cx="1779587" cy="838200"/>
          </a:xfrm>
          <a:prstGeom prst="rect">
            <a:avLst/>
          </a:prstGeom>
          <a:solidFill>
            <a:schemeClr val="bg1"/>
          </a:solidFill>
          <a:ln w="38100">
            <a:solidFill>
              <a:schemeClr val="accent2"/>
            </a:solidFill>
            <a:miter lim="800000"/>
            <a:headEnd/>
            <a:tailEnd/>
          </a:ln>
        </p:spPr>
        <p:txBody>
          <a:bodyPr lIns="56693" tIns="28346" rIns="56693" bIns="28346" anchor="ctr"/>
          <a:lstStyle/>
          <a:p>
            <a:pPr>
              <a:lnSpc>
                <a:spcPct val="75000"/>
              </a:lnSpc>
            </a:pPr>
            <a:r>
              <a:rPr lang="en-US" sz="1200" u="sng" dirty="0">
                <a:solidFill>
                  <a:srgbClr val="FF0000"/>
                </a:solidFill>
                <a:cs typeface="Arial" charset="0"/>
              </a:rPr>
              <a:t>Platform 2</a:t>
            </a:r>
          </a:p>
          <a:p>
            <a:pPr algn="l">
              <a:lnSpc>
                <a:spcPct val="85000"/>
              </a:lnSpc>
            </a:pPr>
            <a:r>
              <a:rPr lang="en-US" sz="1000" dirty="0">
                <a:solidFill>
                  <a:srgbClr val="003C64"/>
                </a:solidFill>
                <a:cs typeface="Arial" charset="0"/>
              </a:rPr>
              <a:t>Improved internal control and public access to key fiscal information to hold managers accountable</a:t>
            </a:r>
            <a:endParaRPr lang="en-US" sz="1600" dirty="0">
              <a:solidFill>
                <a:srgbClr val="003C64"/>
              </a:solidFill>
              <a:cs typeface="Arial" charset="0"/>
            </a:endParaRPr>
          </a:p>
        </p:txBody>
      </p:sp>
      <p:sp>
        <p:nvSpPr>
          <p:cNvPr id="15" name="Rectangle 10">
            <a:extLst>
              <a:ext uri="{FF2B5EF4-FFF2-40B4-BE49-F238E27FC236}">
                <a16:creationId xmlns:a16="http://schemas.microsoft.com/office/drawing/2014/main" id="{D9004BA8-0789-4DF4-93E5-E1109B85F7EB}"/>
              </a:ext>
            </a:extLst>
          </p:cNvPr>
          <p:cNvSpPr>
            <a:spLocks noChangeArrowheads="1"/>
          </p:cNvSpPr>
          <p:nvPr/>
        </p:nvSpPr>
        <p:spPr bwMode="auto">
          <a:xfrm>
            <a:off x="6149553" y="2152149"/>
            <a:ext cx="1752600" cy="938212"/>
          </a:xfrm>
          <a:prstGeom prst="rect">
            <a:avLst/>
          </a:prstGeom>
          <a:solidFill>
            <a:schemeClr val="bg1"/>
          </a:solidFill>
          <a:ln w="38100">
            <a:solidFill>
              <a:schemeClr val="accent2"/>
            </a:solidFill>
            <a:miter lim="800000"/>
            <a:headEnd/>
            <a:tailEnd/>
          </a:ln>
        </p:spPr>
        <p:txBody>
          <a:bodyPr lIns="56693" tIns="28346" rIns="56693" bIns="28346" anchor="ctr"/>
          <a:lstStyle/>
          <a:p>
            <a:pPr>
              <a:lnSpc>
                <a:spcPct val="75000"/>
              </a:lnSpc>
            </a:pPr>
            <a:r>
              <a:rPr lang="en-US" sz="1200" u="sng" dirty="0">
                <a:solidFill>
                  <a:srgbClr val="FF0000"/>
                </a:solidFill>
                <a:cs typeface="Arial" charset="0"/>
              </a:rPr>
              <a:t>Platform 3</a:t>
            </a:r>
          </a:p>
          <a:p>
            <a:pPr algn="l">
              <a:lnSpc>
                <a:spcPct val="85000"/>
              </a:lnSpc>
            </a:pPr>
            <a:r>
              <a:rPr lang="en-US" sz="1000" dirty="0">
                <a:solidFill>
                  <a:srgbClr val="003C64"/>
                </a:solidFill>
                <a:cs typeface="Arial" charset="0"/>
              </a:rPr>
              <a:t>Improved linkage of priorities and service targets to budget planning and implementation</a:t>
            </a:r>
            <a:endParaRPr lang="en-US" sz="1600" dirty="0">
              <a:solidFill>
                <a:srgbClr val="003C64"/>
              </a:solidFill>
              <a:cs typeface="Arial" charset="0"/>
            </a:endParaRPr>
          </a:p>
        </p:txBody>
      </p:sp>
      <p:sp>
        <p:nvSpPr>
          <p:cNvPr id="16" name="Rectangle 11">
            <a:extLst>
              <a:ext uri="{FF2B5EF4-FFF2-40B4-BE49-F238E27FC236}">
                <a16:creationId xmlns:a16="http://schemas.microsoft.com/office/drawing/2014/main" id="{3400302C-3621-422B-BC3A-BFCB79F0CDB8}"/>
              </a:ext>
            </a:extLst>
          </p:cNvPr>
          <p:cNvSpPr>
            <a:spLocks noChangeArrowheads="1"/>
          </p:cNvSpPr>
          <p:nvPr/>
        </p:nvSpPr>
        <p:spPr bwMode="auto">
          <a:xfrm>
            <a:off x="8014866" y="1109161"/>
            <a:ext cx="1916112" cy="1042988"/>
          </a:xfrm>
          <a:prstGeom prst="rect">
            <a:avLst/>
          </a:prstGeom>
          <a:solidFill>
            <a:schemeClr val="bg1"/>
          </a:solidFill>
          <a:ln w="38100">
            <a:solidFill>
              <a:schemeClr val="accent2"/>
            </a:solidFill>
            <a:miter lim="800000"/>
            <a:headEnd/>
            <a:tailEnd/>
          </a:ln>
        </p:spPr>
        <p:txBody>
          <a:bodyPr lIns="56693" tIns="28346" rIns="56693" bIns="28346" anchor="ctr"/>
          <a:lstStyle/>
          <a:p>
            <a:pPr>
              <a:lnSpc>
                <a:spcPct val="75000"/>
              </a:lnSpc>
            </a:pPr>
            <a:r>
              <a:rPr lang="en-US" sz="1200" u="sng" dirty="0">
                <a:solidFill>
                  <a:srgbClr val="FF0000"/>
                </a:solidFill>
                <a:cs typeface="Arial" charset="0"/>
              </a:rPr>
              <a:t>Platform 4</a:t>
            </a:r>
          </a:p>
          <a:p>
            <a:pPr algn="l">
              <a:lnSpc>
                <a:spcPct val="75000"/>
              </a:lnSpc>
            </a:pPr>
            <a:r>
              <a:rPr lang="en-US" sz="1000" dirty="0">
                <a:solidFill>
                  <a:srgbClr val="003C64"/>
                </a:solidFill>
                <a:cs typeface="Arial" charset="0"/>
              </a:rPr>
              <a:t>Integration of accountability</a:t>
            </a:r>
          </a:p>
          <a:p>
            <a:pPr algn="l">
              <a:lnSpc>
                <a:spcPct val="75000"/>
              </a:lnSpc>
            </a:pPr>
            <a:r>
              <a:rPr lang="en-US" sz="1000" dirty="0">
                <a:solidFill>
                  <a:srgbClr val="003C64"/>
                </a:solidFill>
                <a:cs typeface="Arial" charset="0"/>
              </a:rPr>
              <a:t>and review processes for</a:t>
            </a:r>
          </a:p>
          <a:p>
            <a:pPr algn="l">
              <a:lnSpc>
                <a:spcPct val="75000"/>
              </a:lnSpc>
            </a:pPr>
            <a:r>
              <a:rPr lang="en-US" sz="1000" dirty="0">
                <a:solidFill>
                  <a:srgbClr val="003C64"/>
                </a:solidFill>
                <a:cs typeface="Arial" charset="0"/>
              </a:rPr>
              <a:t>both finance and</a:t>
            </a:r>
          </a:p>
          <a:p>
            <a:pPr algn="l">
              <a:lnSpc>
                <a:spcPct val="75000"/>
              </a:lnSpc>
            </a:pPr>
            <a:r>
              <a:rPr lang="en-US" sz="1000" dirty="0">
                <a:solidFill>
                  <a:srgbClr val="003C64"/>
                </a:solidFill>
                <a:cs typeface="Arial" charset="0"/>
              </a:rPr>
              <a:t>performance management</a:t>
            </a:r>
            <a:endParaRPr lang="en-US" sz="1600" dirty="0">
              <a:solidFill>
                <a:srgbClr val="003C64"/>
              </a:solidFill>
              <a:cs typeface="Arial" charset="0"/>
            </a:endParaRPr>
          </a:p>
        </p:txBody>
      </p:sp>
      <p:sp>
        <p:nvSpPr>
          <p:cNvPr id="17" name="Rectangle 12">
            <a:extLst>
              <a:ext uri="{FF2B5EF4-FFF2-40B4-BE49-F238E27FC236}">
                <a16:creationId xmlns:a16="http://schemas.microsoft.com/office/drawing/2014/main" id="{B84A0640-D29B-4FB2-A15D-2B8501D58484}"/>
              </a:ext>
            </a:extLst>
          </p:cNvPr>
          <p:cNvSpPr>
            <a:spLocks noChangeArrowheads="1"/>
          </p:cNvSpPr>
          <p:nvPr/>
        </p:nvSpPr>
        <p:spPr bwMode="auto">
          <a:xfrm>
            <a:off x="2393528" y="4657224"/>
            <a:ext cx="1212850" cy="2200776"/>
          </a:xfrm>
          <a:prstGeom prst="rect">
            <a:avLst/>
          </a:prstGeom>
          <a:noFill/>
          <a:ln w="9525">
            <a:noFill/>
            <a:miter lim="800000"/>
            <a:headEnd/>
            <a:tailEnd/>
          </a:ln>
        </p:spPr>
        <p:txBody>
          <a:bodyPr lIns="56693" tIns="28346" rIns="56693" bIns="28346"/>
          <a:lstStyle/>
          <a:p>
            <a:pPr marL="115888" indent="-115888">
              <a:lnSpc>
                <a:spcPct val="85000"/>
              </a:lnSpc>
              <a:spcBef>
                <a:spcPct val="75000"/>
              </a:spcBef>
            </a:pPr>
            <a:endParaRPr lang="en-US" sz="900" dirty="0">
              <a:solidFill>
                <a:srgbClr val="000000"/>
              </a:solidFill>
              <a:cs typeface="Arial" charset="0"/>
            </a:endParaRPr>
          </a:p>
          <a:p>
            <a:pPr marL="115888" indent="-115888">
              <a:lnSpc>
                <a:spcPct val="85000"/>
              </a:lnSpc>
              <a:spcBef>
                <a:spcPct val="75000"/>
              </a:spcBef>
              <a:buClr>
                <a:srgbClr val="A0A5A5"/>
              </a:buClr>
              <a:buFontTx/>
              <a:buChar char="•"/>
            </a:pPr>
            <a:r>
              <a:rPr lang="en-US" sz="1050" dirty="0">
                <a:solidFill>
                  <a:srgbClr val="003C64"/>
                </a:solidFill>
                <a:cs typeface="Arial" charset="0"/>
              </a:rPr>
              <a:t>Integration of budget  (recurrent &amp; capital budgets)</a:t>
            </a:r>
          </a:p>
          <a:p>
            <a:pPr marL="115888" indent="-115888">
              <a:lnSpc>
                <a:spcPct val="85000"/>
              </a:lnSpc>
              <a:spcBef>
                <a:spcPct val="75000"/>
              </a:spcBef>
              <a:buClr>
                <a:srgbClr val="A0A5A5"/>
              </a:buClr>
              <a:buFont typeface="Wingdings" pitchFamily="2" charset="2"/>
              <a:buChar char="§"/>
            </a:pPr>
            <a:r>
              <a:rPr lang="en-US" sz="1050" dirty="0">
                <a:solidFill>
                  <a:srgbClr val="003C64"/>
                </a:solidFill>
                <a:cs typeface="Arial" charset="0"/>
              </a:rPr>
              <a:t>Strengthen macro and revenue forecasting</a:t>
            </a:r>
          </a:p>
          <a:p>
            <a:pPr marL="115888" indent="-115888">
              <a:lnSpc>
                <a:spcPct val="85000"/>
              </a:lnSpc>
              <a:spcBef>
                <a:spcPct val="75000"/>
              </a:spcBef>
              <a:buClr>
                <a:srgbClr val="A0A5A5"/>
              </a:buClr>
              <a:buFont typeface="Wingdings" pitchFamily="2" charset="2"/>
              <a:buChar char="§"/>
            </a:pPr>
            <a:r>
              <a:rPr lang="en-US" sz="1050" dirty="0">
                <a:solidFill>
                  <a:srgbClr val="003C64"/>
                </a:solidFill>
                <a:cs typeface="Arial" charset="0"/>
              </a:rPr>
              <a:t>Streamline spending processes</a:t>
            </a:r>
          </a:p>
        </p:txBody>
      </p:sp>
      <p:sp>
        <p:nvSpPr>
          <p:cNvPr id="18" name="Text Box 13">
            <a:extLst>
              <a:ext uri="{FF2B5EF4-FFF2-40B4-BE49-F238E27FC236}">
                <a16:creationId xmlns:a16="http://schemas.microsoft.com/office/drawing/2014/main" id="{DB820759-0CD0-4206-849B-5E145E160651}"/>
              </a:ext>
            </a:extLst>
          </p:cNvPr>
          <p:cNvSpPr txBox="1">
            <a:spLocks noChangeArrowheads="1"/>
          </p:cNvSpPr>
          <p:nvPr/>
        </p:nvSpPr>
        <p:spPr bwMode="auto">
          <a:xfrm>
            <a:off x="2283991" y="4368298"/>
            <a:ext cx="1322388" cy="350837"/>
          </a:xfrm>
          <a:prstGeom prst="rect">
            <a:avLst/>
          </a:prstGeom>
          <a:noFill/>
          <a:ln w="9525">
            <a:noFill/>
            <a:miter lim="800000"/>
            <a:headEnd/>
            <a:tailEnd/>
          </a:ln>
        </p:spPr>
        <p:txBody>
          <a:bodyPr lIns="56693" tIns="28346" rIns="56693" bIns="28346"/>
          <a:lstStyle/>
          <a:p>
            <a:pPr algn="l">
              <a:lnSpc>
                <a:spcPct val="75000"/>
              </a:lnSpc>
            </a:pPr>
            <a:r>
              <a:rPr lang="en-US" sz="900" dirty="0">
                <a:solidFill>
                  <a:srgbClr val="000000"/>
                </a:solidFill>
                <a:cs typeface="Arial" charset="0"/>
              </a:rPr>
              <a:t> </a:t>
            </a:r>
          </a:p>
          <a:p>
            <a:pPr algn="l">
              <a:lnSpc>
                <a:spcPct val="75000"/>
              </a:lnSpc>
            </a:pPr>
            <a:r>
              <a:rPr lang="en-US" sz="1200" dirty="0">
                <a:solidFill>
                  <a:srgbClr val="000000"/>
                </a:solidFill>
                <a:cs typeface="Arial" charset="0"/>
              </a:rPr>
              <a:t> </a:t>
            </a:r>
            <a:r>
              <a:rPr lang="en-US" sz="1200" b="1" dirty="0">
                <a:solidFill>
                  <a:srgbClr val="003C64"/>
                </a:solidFill>
                <a:cs typeface="Arial" charset="0"/>
              </a:rPr>
              <a:t>Broad Activities</a:t>
            </a:r>
          </a:p>
        </p:txBody>
      </p:sp>
      <p:sp>
        <p:nvSpPr>
          <p:cNvPr id="19" name="Rectangle 14">
            <a:extLst>
              <a:ext uri="{FF2B5EF4-FFF2-40B4-BE49-F238E27FC236}">
                <a16:creationId xmlns:a16="http://schemas.microsoft.com/office/drawing/2014/main" id="{00AB7439-5F1D-47A6-9FE3-BC5934C43CD0}"/>
              </a:ext>
            </a:extLst>
          </p:cNvPr>
          <p:cNvSpPr>
            <a:spLocks noChangeArrowheads="1"/>
          </p:cNvSpPr>
          <p:nvPr/>
        </p:nvSpPr>
        <p:spPr bwMode="auto">
          <a:xfrm>
            <a:off x="4574754" y="4157161"/>
            <a:ext cx="1165225" cy="2405062"/>
          </a:xfrm>
          <a:prstGeom prst="rect">
            <a:avLst/>
          </a:prstGeom>
          <a:noFill/>
          <a:ln w="9525">
            <a:noFill/>
            <a:miter lim="800000"/>
            <a:headEnd/>
            <a:tailEnd/>
          </a:ln>
        </p:spPr>
        <p:txBody>
          <a:bodyPr lIns="56693" tIns="28346" rIns="56693" bIns="28346"/>
          <a:lstStyle/>
          <a:p>
            <a:pPr marL="114300" indent="-114300">
              <a:lnSpc>
                <a:spcPct val="75000"/>
              </a:lnSpc>
              <a:spcBef>
                <a:spcPct val="80000"/>
              </a:spcBef>
            </a:pPr>
            <a:endParaRPr lang="en-US" sz="900" dirty="0">
              <a:solidFill>
                <a:srgbClr val="000000"/>
              </a:solidFill>
              <a:cs typeface="Arial" charset="0"/>
            </a:endParaRPr>
          </a:p>
          <a:p>
            <a:pPr marL="114300" indent="-114300">
              <a:lnSpc>
                <a:spcPct val="75000"/>
              </a:lnSpc>
              <a:spcBef>
                <a:spcPct val="80000"/>
              </a:spcBef>
              <a:buClr>
                <a:srgbClr val="A0A5A5"/>
              </a:buClr>
              <a:buFont typeface="Wingdings" pitchFamily="2" charset="2"/>
              <a:buChar char="§"/>
            </a:pPr>
            <a:r>
              <a:rPr lang="en-US" sz="1050" dirty="0">
                <a:solidFill>
                  <a:srgbClr val="003C64"/>
                </a:solidFill>
                <a:cs typeface="Arial" charset="0"/>
              </a:rPr>
              <a:t>Re-design budgeting classification system</a:t>
            </a:r>
          </a:p>
          <a:p>
            <a:pPr marL="114300" indent="-114300">
              <a:lnSpc>
                <a:spcPct val="75000"/>
              </a:lnSpc>
              <a:spcBef>
                <a:spcPct val="80000"/>
              </a:spcBef>
              <a:buClr>
                <a:srgbClr val="A0A5A5"/>
              </a:buClr>
              <a:buFont typeface="Wingdings" pitchFamily="2" charset="2"/>
              <a:buChar char="§"/>
            </a:pPr>
            <a:r>
              <a:rPr lang="en-US" sz="1050" dirty="0">
                <a:solidFill>
                  <a:srgbClr val="003C64"/>
                </a:solidFill>
                <a:cs typeface="Arial" charset="0"/>
              </a:rPr>
              <a:t>Initial design of FMIS for core business processes</a:t>
            </a:r>
          </a:p>
          <a:p>
            <a:pPr marL="114300" indent="-114300">
              <a:lnSpc>
                <a:spcPct val="75000"/>
              </a:lnSpc>
              <a:spcBef>
                <a:spcPct val="80000"/>
              </a:spcBef>
              <a:buClr>
                <a:srgbClr val="A0A5A5"/>
              </a:buClr>
              <a:buFont typeface="Wingdings" pitchFamily="2" charset="2"/>
              <a:buChar char="§"/>
            </a:pPr>
            <a:r>
              <a:rPr lang="en-US" sz="1050" dirty="0">
                <a:solidFill>
                  <a:srgbClr val="003C64"/>
                </a:solidFill>
                <a:cs typeface="Arial" charset="0"/>
              </a:rPr>
              <a:t>Strengthen external audit and define internal audit function</a:t>
            </a:r>
          </a:p>
        </p:txBody>
      </p:sp>
      <p:sp>
        <p:nvSpPr>
          <p:cNvPr id="20" name="Rectangle 15">
            <a:extLst>
              <a:ext uri="{FF2B5EF4-FFF2-40B4-BE49-F238E27FC236}">
                <a16:creationId xmlns:a16="http://schemas.microsoft.com/office/drawing/2014/main" id="{D3E597D7-F4D2-4531-9316-BEFD6DC6284A}"/>
              </a:ext>
            </a:extLst>
          </p:cNvPr>
          <p:cNvSpPr>
            <a:spLocks noChangeArrowheads="1"/>
          </p:cNvSpPr>
          <p:nvPr/>
        </p:nvSpPr>
        <p:spPr bwMode="auto">
          <a:xfrm>
            <a:off x="6589292" y="3711074"/>
            <a:ext cx="1208087" cy="1708150"/>
          </a:xfrm>
          <a:prstGeom prst="rect">
            <a:avLst/>
          </a:prstGeom>
          <a:noFill/>
          <a:ln w="9525">
            <a:noFill/>
            <a:miter lim="800000"/>
            <a:headEnd/>
            <a:tailEnd/>
          </a:ln>
        </p:spPr>
        <p:txBody>
          <a:bodyPr lIns="56693" tIns="28346" rIns="56693" bIns="28346"/>
          <a:lstStyle/>
          <a:p>
            <a:pPr marL="114300" indent="-114300">
              <a:lnSpc>
                <a:spcPct val="75000"/>
              </a:lnSpc>
              <a:buClr>
                <a:srgbClr val="A0A5A5"/>
              </a:buClr>
              <a:buFont typeface="Wingdings" pitchFamily="2" charset="2"/>
              <a:buChar char="§"/>
            </a:pPr>
            <a:endParaRPr lang="en-US" sz="900" dirty="0">
              <a:solidFill>
                <a:srgbClr val="000000"/>
              </a:solidFill>
              <a:cs typeface="Arial" charset="0"/>
            </a:endParaRPr>
          </a:p>
          <a:p>
            <a:pPr marL="114300" indent="-114300">
              <a:lnSpc>
                <a:spcPct val="75000"/>
              </a:lnSpc>
              <a:spcBef>
                <a:spcPct val="80000"/>
              </a:spcBef>
              <a:buClr>
                <a:srgbClr val="A0A5A5"/>
              </a:buClr>
              <a:buFont typeface="Wingdings" pitchFamily="2" charset="2"/>
              <a:buChar char="§"/>
            </a:pPr>
            <a:r>
              <a:rPr lang="en-US" sz="1050" dirty="0">
                <a:solidFill>
                  <a:srgbClr val="003C64"/>
                </a:solidFill>
                <a:cs typeface="Arial" charset="0"/>
              </a:rPr>
              <a:t>Re-design budget cycle  (e.g. MTEF)</a:t>
            </a:r>
          </a:p>
          <a:p>
            <a:pPr marL="114300" indent="-114300">
              <a:lnSpc>
                <a:spcPct val="75000"/>
              </a:lnSpc>
              <a:spcBef>
                <a:spcPct val="80000"/>
              </a:spcBef>
              <a:buClr>
                <a:srgbClr val="A0A5A5"/>
              </a:buClr>
              <a:buFont typeface="Wingdings" pitchFamily="2" charset="2"/>
              <a:buChar char="§"/>
            </a:pPr>
            <a:r>
              <a:rPr lang="en-US" sz="1050" dirty="0">
                <a:solidFill>
                  <a:srgbClr val="003C64"/>
                </a:solidFill>
                <a:cs typeface="Arial" charset="0"/>
              </a:rPr>
              <a:t>Pilot  program based budgeting &amp; budget analysis</a:t>
            </a:r>
          </a:p>
          <a:p>
            <a:pPr marL="114300" indent="-114300">
              <a:lnSpc>
                <a:spcPct val="75000"/>
              </a:lnSpc>
              <a:spcBef>
                <a:spcPct val="80000"/>
              </a:spcBef>
              <a:buClr>
                <a:srgbClr val="A0A5A5"/>
              </a:buClr>
              <a:buFont typeface="Wingdings" pitchFamily="2" charset="2"/>
              <a:buChar char="§"/>
            </a:pPr>
            <a:r>
              <a:rPr lang="en-US" sz="1050" dirty="0">
                <a:solidFill>
                  <a:srgbClr val="003C64"/>
                </a:solidFill>
                <a:cs typeface="Arial" charset="0"/>
              </a:rPr>
              <a:t>Further fiscal decentralize-</a:t>
            </a:r>
            <a:r>
              <a:rPr lang="en-US" sz="1050" dirty="0" err="1">
                <a:solidFill>
                  <a:srgbClr val="003C64"/>
                </a:solidFill>
                <a:cs typeface="Arial" charset="0"/>
              </a:rPr>
              <a:t>tion</a:t>
            </a:r>
            <a:endParaRPr lang="en-US" sz="1050" dirty="0">
              <a:solidFill>
                <a:srgbClr val="003C64"/>
              </a:solidFill>
              <a:cs typeface="Arial" charset="0"/>
            </a:endParaRPr>
          </a:p>
          <a:p>
            <a:pPr marL="114300" indent="-114300">
              <a:lnSpc>
                <a:spcPct val="75000"/>
              </a:lnSpc>
              <a:spcBef>
                <a:spcPct val="80000"/>
              </a:spcBef>
            </a:pPr>
            <a:endParaRPr lang="en-US" sz="1000" dirty="0">
              <a:solidFill>
                <a:srgbClr val="003C64"/>
              </a:solidFill>
              <a:cs typeface="Arial" charset="0"/>
            </a:endParaRPr>
          </a:p>
        </p:txBody>
      </p:sp>
      <p:sp>
        <p:nvSpPr>
          <p:cNvPr id="21" name="Rectangle 16">
            <a:extLst>
              <a:ext uri="{FF2B5EF4-FFF2-40B4-BE49-F238E27FC236}">
                <a16:creationId xmlns:a16="http://schemas.microsoft.com/office/drawing/2014/main" id="{5A505AE5-B2B6-49E8-8C14-68CFD52E4C5A}"/>
              </a:ext>
            </a:extLst>
          </p:cNvPr>
          <p:cNvSpPr>
            <a:spLocks noChangeArrowheads="1"/>
          </p:cNvSpPr>
          <p:nvPr/>
        </p:nvSpPr>
        <p:spPr bwMode="auto">
          <a:xfrm>
            <a:off x="8711779" y="2785561"/>
            <a:ext cx="1109663" cy="1779588"/>
          </a:xfrm>
          <a:prstGeom prst="rect">
            <a:avLst/>
          </a:prstGeom>
          <a:noFill/>
          <a:ln w="9525">
            <a:noFill/>
            <a:miter lim="800000"/>
            <a:headEnd/>
            <a:tailEnd/>
          </a:ln>
        </p:spPr>
        <p:txBody>
          <a:bodyPr lIns="56693" tIns="28346" rIns="56693" bIns="28346"/>
          <a:lstStyle/>
          <a:p>
            <a:pPr marL="114300" indent="-114300">
              <a:lnSpc>
                <a:spcPct val="75000"/>
              </a:lnSpc>
              <a:buClr>
                <a:srgbClr val="A0A5A5"/>
              </a:buClr>
              <a:buFont typeface="Wingdings" pitchFamily="2" charset="2"/>
              <a:buChar char="§"/>
            </a:pPr>
            <a:endParaRPr lang="en-US" sz="900" dirty="0">
              <a:solidFill>
                <a:srgbClr val="000000"/>
              </a:solidFill>
              <a:cs typeface="Arial" charset="0"/>
            </a:endParaRPr>
          </a:p>
          <a:p>
            <a:pPr marL="114300" indent="-114300">
              <a:lnSpc>
                <a:spcPct val="90000"/>
              </a:lnSpc>
              <a:spcBef>
                <a:spcPct val="80000"/>
              </a:spcBef>
              <a:buClr>
                <a:srgbClr val="A0A5A5"/>
              </a:buClr>
              <a:buFont typeface="Wingdings" pitchFamily="2" charset="2"/>
              <a:buChar char="§"/>
            </a:pPr>
            <a:r>
              <a:rPr lang="en-US" sz="1050" dirty="0">
                <a:solidFill>
                  <a:srgbClr val="003C64"/>
                </a:solidFill>
                <a:cs typeface="Arial" charset="0"/>
              </a:rPr>
              <a:t>Full design of FMIS</a:t>
            </a:r>
          </a:p>
          <a:p>
            <a:pPr marL="114300" indent="-114300">
              <a:lnSpc>
                <a:spcPct val="90000"/>
              </a:lnSpc>
              <a:spcBef>
                <a:spcPct val="80000"/>
              </a:spcBef>
              <a:buClr>
                <a:srgbClr val="A0A5A5"/>
              </a:buClr>
              <a:buFont typeface="Wingdings" pitchFamily="2" charset="2"/>
              <a:buChar char="§"/>
            </a:pPr>
            <a:r>
              <a:rPr lang="en-US" sz="1050" dirty="0">
                <a:solidFill>
                  <a:srgbClr val="003C64"/>
                </a:solidFill>
                <a:cs typeface="Arial" charset="0"/>
              </a:rPr>
              <a:t>Develop IT  management  strategy</a:t>
            </a:r>
          </a:p>
          <a:p>
            <a:pPr marL="114300" indent="-114300">
              <a:lnSpc>
                <a:spcPct val="90000"/>
              </a:lnSpc>
              <a:spcBef>
                <a:spcPct val="80000"/>
              </a:spcBef>
              <a:buClr>
                <a:srgbClr val="A0A5A5"/>
              </a:buClr>
              <a:buFont typeface="Wingdings" pitchFamily="2" charset="2"/>
              <a:buChar char="§"/>
            </a:pPr>
            <a:r>
              <a:rPr lang="en-US" sz="1050" dirty="0">
                <a:solidFill>
                  <a:srgbClr val="003C64"/>
                </a:solidFill>
                <a:cs typeface="Arial" charset="0"/>
              </a:rPr>
              <a:t>Initial design of  asset register</a:t>
            </a:r>
          </a:p>
        </p:txBody>
      </p:sp>
      <p:sp>
        <p:nvSpPr>
          <p:cNvPr id="22" name="Line 17">
            <a:extLst>
              <a:ext uri="{FF2B5EF4-FFF2-40B4-BE49-F238E27FC236}">
                <a16:creationId xmlns:a16="http://schemas.microsoft.com/office/drawing/2014/main" id="{C163BB2D-FA01-4B67-9D46-8B07FA6817D7}"/>
              </a:ext>
            </a:extLst>
          </p:cNvPr>
          <p:cNvSpPr>
            <a:spLocks noChangeShapeType="1"/>
          </p:cNvSpPr>
          <p:nvPr/>
        </p:nvSpPr>
        <p:spPr bwMode="auto">
          <a:xfrm>
            <a:off x="2987253" y="3030036"/>
            <a:ext cx="1125538" cy="0"/>
          </a:xfrm>
          <a:prstGeom prst="line">
            <a:avLst/>
          </a:prstGeom>
          <a:noFill/>
          <a:ln w="28575">
            <a:solidFill>
              <a:srgbClr val="0F5494"/>
            </a:solidFill>
            <a:round/>
            <a:headEnd/>
            <a:tailEnd type="triangle" w="med" len="med"/>
          </a:ln>
        </p:spPr>
        <p:txBody>
          <a:bodyPr/>
          <a:lstStyle/>
          <a:p>
            <a:pPr algn="l" eaLnBrk="0" hangingPunct="0"/>
            <a:endParaRPr lang="nl-NL" sz="3200">
              <a:solidFill>
                <a:srgbClr val="003C64"/>
              </a:solidFill>
            </a:endParaRPr>
          </a:p>
        </p:txBody>
      </p:sp>
      <p:sp>
        <p:nvSpPr>
          <p:cNvPr id="23" name="Line 18">
            <a:extLst>
              <a:ext uri="{FF2B5EF4-FFF2-40B4-BE49-F238E27FC236}">
                <a16:creationId xmlns:a16="http://schemas.microsoft.com/office/drawing/2014/main" id="{61923289-DF3B-4C56-93CC-AD15032572C0}"/>
              </a:ext>
            </a:extLst>
          </p:cNvPr>
          <p:cNvSpPr>
            <a:spLocks noChangeShapeType="1"/>
          </p:cNvSpPr>
          <p:nvPr/>
        </p:nvSpPr>
        <p:spPr bwMode="auto">
          <a:xfrm flipH="1" flipV="1">
            <a:off x="4971628" y="2502987"/>
            <a:ext cx="6350" cy="206375"/>
          </a:xfrm>
          <a:prstGeom prst="line">
            <a:avLst/>
          </a:prstGeom>
          <a:noFill/>
          <a:ln w="28575">
            <a:solidFill>
              <a:srgbClr val="0F5494"/>
            </a:solidFill>
            <a:round/>
            <a:headEnd/>
            <a:tailEnd/>
          </a:ln>
        </p:spPr>
        <p:txBody>
          <a:bodyPr/>
          <a:lstStyle/>
          <a:p>
            <a:pPr algn="l" eaLnBrk="0" hangingPunct="0"/>
            <a:endParaRPr lang="nl-NL" sz="3200">
              <a:solidFill>
                <a:srgbClr val="003C64"/>
              </a:solidFill>
            </a:endParaRPr>
          </a:p>
        </p:txBody>
      </p:sp>
      <p:sp>
        <p:nvSpPr>
          <p:cNvPr id="24" name="Line 19">
            <a:extLst>
              <a:ext uri="{FF2B5EF4-FFF2-40B4-BE49-F238E27FC236}">
                <a16:creationId xmlns:a16="http://schemas.microsoft.com/office/drawing/2014/main" id="{14F243F4-DD16-40C0-B8D3-71DB7F64FF1E}"/>
              </a:ext>
            </a:extLst>
          </p:cNvPr>
          <p:cNvSpPr>
            <a:spLocks noChangeShapeType="1"/>
          </p:cNvSpPr>
          <p:nvPr/>
        </p:nvSpPr>
        <p:spPr bwMode="auto">
          <a:xfrm>
            <a:off x="4971628" y="2502986"/>
            <a:ext cx="1125538" cy="0"/>
          </a:xfrm>
          <a:prstGeom prst="line">
            <a:avLst/>
          </a:prstGeom>
          <a:noFill/>
          <a:ln w="28575">
            <a:solidFill>
              <a:srgbClr val="0F5494"/>
            </a:solidFill>
            <a:round/>
            <a:headEnd/>
            <a:tailEnd type="triangle" w="med" len="med"/>
          </a:ln>
        </p:spPr>
        <p:txBody>
          <a:bodyPr/>
          <a:lstStyle/>
          <a:p>
            <a:pPr algn="l" eaLnBrk="0" hangingPunct="0"/>
            <a:endParaRPr lang="nl-NL" sz="3200">
              <a:solidFill>
                <a:srgbClr val="003C64"/>
              </a:solidFill>
            </a:endParaRPr>
          </a:p>
        </p:txBody>
      </p:sp>
      <p:sp>
        <p:nvSpPr>
          <p:cNvPr id="25" name="Line 20">
            <a:extLst>
              <a:ext uri="{FF2B5EF4-FFF2-40B4-BE49-F238E27FC236}">
                <a16:creationId xmlns:a16="http://schemas.microsoft.com/office/drawing/2014/main" id="{46FB37C4-CB21-4724-8436-184552303AB4}"/>
              </a:ext>
            </a:extLst>
          </p:cNvPr>
          <p:cNvSpPr>
            <a:spLocks noChangeShapeType="1"/>
          </p:cNvSpPr>
          <p:nvPr/>
        </p:nvSpPr>
        <p:spPr bwMode="auto">
          <a:xfrm flipV="1">
            <a:off x="6956003" y="1858461"/>
            <a:ext cx="0" cy="293688"/>
          </a:xfrm>
          <a:prstGeom prst="line">
            <a:avLst/>
          </a:prstGeom>
          <a:noFill/>
          <a:ln w="28575">
            <a:solidFill>
              <a:srgbClr val="0F5494"/>
            </a:solidFill>
            <a:round/>
            <a:headEnd/>
            <a:tailEnd/>
          </a:ln>
        </p:spPr>
        <p:txBody>
          <a:bodyPr/>
          <a:lstStyle/>
          <a:p>
            <a:pPr algn="l" eaLnBrk="0" hangingPunct="0"/>
            <a:endParaRPr lang="nl-NL" sz="3200">
              <a:solidFill>
                <a:srgbClr val="003C64"/>
              </a:solidFill>
            </a:endParaRPr>
          </a:p>
        </p:txBody>
      </p:sp>
      <p:sp>
        <p:nvSpPr>
          <p:cNvPr id="26" name="Line 21">
            <a:extLst>
              <a:ext uri="{FF2B5EF4-FFF2-40B4-BE49-F238E27FC236}">
                <a16:creationId xmlns:a16="http://schemas.microsoft.com/office/drawing/2014/main" id="{32815AE3-4D12-43B5-969E-90271BCF8676}"/>
              </a:ext>
            </a:extLst>
          </p:cNvPr>
          <p:cNvSpPr>
            <a:spLocks noChangeShapeType="1"/>
          </p:cNvSpPr>
          <p:nvPr/>
        </p:nvSpPr>
        <p:spPr bwMode="auto">
          <a:xfrm>
            <a:off x="6956004" y="1858461"/>
            <a:ext cx="1058863" cy="0"/>
          </a:xfrm>
          <a:prstGeom prst="line">
            <a:avLst/>
          </a:prstGeom>
          <a:noFill/>
          <a:ln w="28575">
            <a:solidFill>
              <a:srgbClr val="0F5494"/>
            </a:solidFill>
            <a:round/>
            <a:headEnd/>
            <a:tailEnd type="triangle" w="med" len="med"/>
          </a:ln>
        </p:spPr>
        <p:txBody>
          <a:bodyPr/>
          <a:lstStyle/>
          <a:p>
            <a:pPr algn="l" eaLnBrk="0" hangingPunct="0"/>
            <a:endParaRPr lang="nl-NL" sz="3200">
              <a:solidFill>
                <a:srgbClr val="003C64"/>
              </a:solidFill>
            </a:endParaRPr>
          </a:p>
        </p:txBody>
      </p:sp>
      <p:sp>
        <p:nvSpPr>
          <p:cNvPr id="27" name="Line 22">
            <a:extLst>
              <a:ext uri="{FF2B5EF4-FFF2-40B4-BE49-F238E27FC236}">
                <a16:creationId xmlns:a16="http://schemas.microsoft.com/office/drawing/2014/main" id="{05FA8926-383B-45A4-A6CA-DA4AAC0FA7CD}"/>
              </a:ext>
            </a:extLst>
          </p:cNvPr>
          <p:cNvSpPr>
            <a:spLocks noChangeShapeType="1"/>
          </p:cNvSpPr>
          <p:nvPr/>
        </p:nvSpPr>
        <p:spPr bwMode="auto">
          <a:xfrm flipH="1" flipV="1">
            <a:off x="2987254" y="3030036"/>
            <a:ext cx="9525" cy="223838"/>
          </a:xfrm>
          <a:prstGeom prst="line">
            <a:avLst/>
          </a:prstGeom>
          <a:noFill/>
          <a:ln w="28575">
            <a:solidFill>
              <a:srgbClr val="0F5494"/>
            </a:solidFill>
            <a:round/>
            <a:headEnd/>
            <a:tailEnd/>
          </a:ln>
        </p:spPr>
        <p:txBody>
          <a:bodyPr/>
          <a:lstStyle/>
          <a:p>
            <a:pPr algn="l" eaLnBrk="0" hangingPunct="0"/>
            <a:endParaRPr lang="nl-NL" sz="3200">
              <a:solidFill>
                <a:srgbClr val="003C64"/>
              </a:solidFill>
            </a:endParaRPr>
          </a:p>
        </p:txBody>
      </p:sp>
      <p:sp>
        <p:nvSpPr>
          <p:cNvPr id="28" name="Text Box 23">
            <a:extLst>
              <a:ext uri="{FF2B5EF4-FFF2-40B4-BE49-F238E27FC236}">
                <a16:creationId xmlns:a16="http://schemas.microsoft.com/office/drawing/2014/main" id="{16853D7B-0EBA-4552-9A73-9763641C4CCE}"/>
              </a:ext>
            </a:extLst>
          </p:cNvPr>
          <p:cNvSpPr txBox="1">
            <a:spLocks noChangeArrowheads="1"/>
          </p:cNvSpPr>
          <p:nvPr/>
        </p:nvSpPr>
        <p:spPr bwMode="auto">
          <a:xfrm>
            <a:off x="2619617" y="2441085"/>
            <a:ext cx="1447800" cy="533400"/>
          </a:xfrm>
          <a:prstGeom prst="rect">
            <a:avLst/>
          </a:prstGeom>
          <a:noFill/>
          <a:ln w="9525">
            <a:noFill/>
            <a:miter lim="800000"/>
            <a:headEnd/>
            <a:tailEnd/>
          </a:ln>
        </p:spPr>
        <p:txBody>
          <a:bodyPr lIns="56693" tIns="28346" rIns="56693" bIns="28346"/>
          <a:lstStyle/>
          <a:p>
            <a:pPr>
              <a:lnSpc>
                <a:spcPct val="75000"/>
              </a:lnSpc>
            </a:pPr>
            <a:r>
              <a:rPr lang="en-US" sz="1200" dirty="0">
                <a:solidFill>
                  <a:schemeClr val="tx2"/>
                </a:solidFill>
                <a:cs typeface="Arial" charset="0"/>
              </a:rPr>
              <a:t>Enables a basis for accountability</a:t>
            </a:r>
          </a:p>
        </p:txBody>
      </p:sp>
      <p:sp>
        <p:nvSpPr>
          <p:cNvPr id="29" name="Text Box 24">
            <a:extLst>
              <a:ext uri="{FF2B5EF4-FFF2-40B4-BE49-F238E27FC236}">
                <a16:creationId xmlns:a16="http://schemas.microsoft.com/office/drawing/2014/main" id="{A8D21605-C7F6-4C86-9147-3164F86C3CD7}"/>
              </a:ext>
            </a:extLst>
          </p:cNvPr>
          <p:cNvSpPr txBox="1">
            <a:spLocks noChangeArrowheads="1"/>
          </p:cNvSpPr>
          <p:nvPr/>
        </p:nvSpPr>
        <p:spPr bwMode="auto">
          <a:xfrm>
            <a:off x="4574754" y="1918786"/>
            <a:ext cx="1522412" cy="350838"/>
          </a:xfrm>
          <a:prstGeom prst="rect">
            <a:avLst/>
          </a:prstGeom>
          <a:noFill/>
          <a:ln w="9525">
            <a:noFill/>
            <a:miter lim="800000"/>
            <a:headEnd/>
            <a:tailEnd/>
          </a:ln>
        </p:spPr>
        <p:txBody>
          <a:bodyPr lIns="56693" tIns="28346" rIns="56693" bIns="28346"/>
          <a:lstStyle/>
          <a:p>
            <a:pPr>
              <a:lnSpc>
                <a:spcPct val="75000"/>
              </a:lnSpc>
            </a:pPr>
            <a:r>
              <a:rPr lang="en-US" sz="1200" dirty="0">
                <a:solidFill>
                  <a:schemeClr val="tx2"/>
                </a:solidFill>
                <a:cs typeface="Arial" charset="0"/>
              </a:rPr>
              <a:t>Enables focus on what is done with money</a:t>
            </a:r>
          </a:p>
        </p:txBody>
      </p:sp>
      <p:sp>
        <p:nvSpPr>
          <p:cNvPr id="30" name="Text Box 25">
            <a:extLst>
              <a:ext uri="{FF2B5EF4-FFF2-40B4-BE49-F238E27FC236}">
                <a16:creationId xmlns:a16="http://schemas.microsoft.com/office/drawing/2014/main" id="{C452D511-452F-4642-8826-AF7AD6810545}"/>
              </a:ext>
            </a:extLst>
          </p:cNvPr>
          <p:cNvSpPr txBox="1">
            <a:spLocks noChangeArrowheads="1"/>
          </p:cNvSpPr>
          <p:nvPr/>
        </p:nvSpPr>
        <p:spPr bwMode="auto">
          <a:xfrm>
            <a:off x="6313067" y="1261562"/>
            <a:ext cx="1719263" cy="492125"/>
          </a:xfrm>
          <a:prstGeom prst="rect">
            <a:avLst/>
          </a:prstGeom>
          <a:noFill/>
          <a:ln w="9525">
            <a:noFill/>
            <a:miter lim="800000"/>
            <a:headEnd/>
            <a:tailEnd/>
          </a:ln>
        </p:spPr>
        <p:txBody>
          <a:bodyPr lIns="56693" tIns="28346" rIns="56693" bIns="28346"/>
          <a:lstStyle/>
          <a:p>
            <a:pPr>
              <a:lnSpc>
                <a:spcPct val="75000"/>
              </a:lnSpc>
            </a:pPr>
            <a:r>
              <a:rPr lang="en-US" sz="1200" dirty="0">
                <a:solidFill>
                  <a:schemeClr val="tx2"/>
                </a:solidFill>
                <a:cs typeface="Arial" charset="0"/>
              </a:rPr>
              <a:t>Enables more accountability for performance management</a:t>
            </a:r>
          </a:p>
        </p:txBody>
      </p:sp>
      <p:sp>
        <p:nvSpPr>
          <p:cNvPr id="31" name="Text Box 26">
            <a:extLst>
              <a:ext uri="{FF2B5EF4-FFF2-40B4-BE49-F238E27FC236}">
                <a16:creationId xmlns:a16="http://schemas.microsoft.com/office/drawing/2014/main" id="{1AF3C25F-9EFC-48C6-BCC0-DBF3B00656D4}"/>
              </a:ext>
            </a:extLst>
          </p:cNvPr>
          <p:cNvSpPr txBox="1">
            <a:spLocks noChangeArrowheads="1"/>
          </p:cNvSpPr>
          <p:nvPr/>
        </p:nvSpPr>
        <p:spPr bwMode="auto">
          <a:xfrm>
            <a:off x="1878384" y="996485"/>
            <a:ext cx="2518568" cy="1177179"/>
          </a:xfrm>
          <a:prstGeom prst="rect">
            <a:avLst/>
          </a:prstGeom>
          <a:noFill/>
          <a:ln w="9525">
            <a:noFill/>
            <a:miter lim="800000"/>
            <a:headEnd/>
            <a:tailEnd/>
          </a:ln>
        </p:spPr>
        <p:txBody>
          <a:bodyPr lIns="56693" tIns="28346" rIns="56693" bIns="28346"/>
          <a:lstStyle/>
          <a:p>
            <a:pPr algn="l">
              <a:lnSpc>
                <a:spcPct val="75000"/>
              </a:lnSpc>
            </a:pPr>
            <a:endParaRPr lang="en-US" sz="2800" dirty="0">
              <a:cs typeface="Arial" charset="0"/>
            </a:endParaRPr>
          </a:p>
        </p:txBody>
      </p:sp>
      <p:sp>
        <p:nvSpPr>
          <p:cNvPr id="32" name="Text Box 27">
            <a:extLst>
              <a:ext uri="{FF2B5EF4-FFF2-40B4-BE49-F238E27FC236}">
                <a16:creationId xmlns:a16="http://schemas.microsoft.com/office/drawing/2014/main" id="{798A517D-991F-4187-916C-F67B82C833D4}"/>
              </a:ext>
            </a:extLst>
          </p:cNvPr>
          <p:cNvSpPr txBox="1">
            <a:spLocks noChangeArrowheads="1"/>
          </p:cNvSpPr>
          <p:nvPr/>
        </p:nvSpPr>
        <p:spPr bwMode="auto">
          <a:xfrm>
            <a:off x="4529511" y="3905543"/>
            <a:ext cx="1322388" cy="350837"/>
          </a:xfrm>
          <a:prstGeom prst="rect">
            <a:avLst/>
          </a:prstGeom>
          <a:noFill/>
          <a:ln w="9525">
            <a:noFill/>
            <a:miter lim="800000"/>
            <a:headEnd/>
            <a:tailEnd/>
          </a:ln>
        </p:spPr>
        <p:txBody>
          <a:bodyPr lIns="56693" tIns="28346" rIns="56693" bIns="28346"/>
          <a:lstStyle/>
          <a:p>
            <a:pPr algn="l">
              <a:lnSpc>
                <a:spcPct val="75000"/>
              </a:lnSpc>
            </a:pPr>
            <a:r>
              <a:rPr lang="en-US" sz="900" dirty="0">
                <a:solidFill>
                  <a:srgbClr val="000000"/>
                </a:solidFill>
                <a:cs typeface="Arial" charset="0"/>
              </a:rPr>
              <a:t> </a:t>
            </a:r>
          </a:p>
          <a:p>
            <a:pPr algn="l">
              <a:lnSpc>
                <a:spcPct val="75000"/>
              </a:lnSpc>
            </a:pPr>
            <a:r>
              <a:rPr lang="en-US" sz="1200" dirty="0">
                <a:solidFill>
                  <a:srgbClr val="000000"/>
                </a:solidFill>
                <a:cs typeface="Arial" charset="0"/>
              </a:rPr>
              <a:t> </a:t>
            </a:r>
            <a:r>
              <a:rPr lang="en-US" sz="1200" b="1" dirty="0">
                <a:solidFill>
                  <a:srgbClr val="003C64"/>
                </a:solidFill>
                <a:cs typeface="Arial" charset="0"/>
              </a:rPr>
              <a:t>Broad Activities</a:t>
            </a:r>
          </a:p>
          <a:p>
            <a:pPr algn="l">
              <a:lnSpc>
                <a:spcPct val="75000"/>
              </a:lnSpc>
            </a:pPr>
            <a:endParaRPr lang="en-US" sz="1200" dirty="0">
              <a:solidFill>
                <a:srgbClr val="003C64"/>
              </a:solidFill>
              <a:cs typeface="Arial" charset="0"/>
            </a:endParaRPr>
          </a:p>
        </p:txBody>
      </p:sp>
      <p:sp>
        <p:nvSpPr>
          <p:cNvPr id="33" name="Text Box 28">
            <a:extLst>
              <a:ext uri="{FF2B5EF4-FFF2-40B4-BE49-F238E27FC236}">
                <a16:creationId xmlns:a16="http://schemas.microsoft.com/office/drawing/2014/main" id="{63E3D3EB-38DD-4825-AA15-5B2BA62FBF01}"/>
              </a:ext>
            </a:extLst>
          </p:cNvPr>
          <p:cNvSpPr txBox="1">
            <a:spLocks noChangeArrowheads="1"/>
          </p:cNvSpPr>
          <p:nvPr/>
        </p:nvSpPr>
        <p:spPr bwMode="auto">
          <a:xfrm>
            <a:off x="6532141" y="3394980"/>
            <a:ext cx="1322388" cy="350837"/>
          </a:xfrm>
          <a:prstGeom prst="rect">
            <a:avLst/>
          </a:prstGeom>
          <a:noFill/>
          <a:ln w="9525">
            <a:noFill/>
            <a:miter lim="800000"/>
            <a:headEnd/>
            <a:tailEnd/>
          </a:ln>
        </p:spPr>
        <p:txBody>
          <a:bodyPr lIns="56693" tIns="28346" rIns="56693" bIns="28346"/>
          <a:lstStyle/>
          <a:p>
            <a:pPr algn="l">
              <a:lnSpc>
                <a:spcPct val="75000"/>
              </a:lnSpc>
            </a:pPr>
            <a:r>
              <a:rPr lang="en-US" sz="900" dirty="0">
                <a:solidFill>
                  <a:srgbClr val="000000"/>
                </a:solidFill>
                <a:cs typeface="Arial" charset="0"/>
              </a:rPr>
              <a:t> </a:t>
            </a:r>
            <a:endParaRPr lang="en-US" sz="900" b="1" dirty="0">
              <a:solidFill>
                <a:srgbClr val="000000"/>
              </a:solidFill>
              <a:cs typeface="Arial" charset="0"/>
            </a:endParaRPr>
          </a:p>
          <a:p>
            <a:pPr algn="l">
              <a:lnSpc>
                <a:spcPct val="75000"/>
              </a:lnSpc>
            </a:pPr>
            <a:r>
              <a:rPr lang="en-US" sz="1200" b="1" dirty="0">
                <a:solidFill>
                  <a:srgbClr val="000000"/>
                </a:solidFill>
                <a:cs typeface="Arial" charset="0"/>
              </a:rPr>
              <a:t> </a:t>
            </a:r>
            <a:r>
              <a:rPr lang="en-US" sz="1200" b="1" dirty="0">
                <a:solidFill>
                  <a:srgbClr val="003C64"/>
                </a:solidFill>
                <a:cs typeface="Arial" charset="0"/>
              </a:rPr>
              <a:t>Broad Activities</a:t>
            </a:r>
          </a:p>
          <a:p>
            <a:pPr algn="l">
              <a:lnSpc>
                <a:spcPct val="75000"/>
              </a:lnSpc>
            </a:pPr>
            <a:endParaRPr lang="en-US" sz="1200" dirty="0">
              <a:solidFill>
                <a:srgbClr val="003C64"/>
              </a:solidFill>
              <a:cs typeface="Arial" charset="0"/>
            </a:endParaRPr>
          </a:p>
        </p:txBody>
      </p:sp>
      <p:sp>
        <p:nvSpPr>
          <p:cNvPr id="34" name="Text Box 29">
            <a:extLst>
              <a:ext uri="{FF2B5EF4-FFF2-40B4-BE49-F238E27FC236}">
                <a16:creationId xmlns:a16="http://schemas.microsoft.com/office/drawing/2014/main" id="{6D2453F3-12D3-42E6-A9D3-6D7040F84878}"/>
              </a:ext>
            </a:extLst>
          </p:cNvPr>
          <p:cNvSpPr txBox="1">
            <a:spLocks noChangeArrowheads="1"/>
          </p:cNvSpPr>
          <p:nvPr/>
        </p:nvSpPr>
        <p:spPr bwMode="auto">
          <a:xfrm>
            <a:off x="8569297" y="2492666"/>
            <a:ext cx="1322387" cy="350837"/>
          </a:xfrm>
          <a:prstGeom prst="rect">
            <a:avLst/>
          </a:prstGeom>
          <a:noFill/>
          <a:ln w="9525">
            <a:noFill/>
            <a:miter lim="800000"/>
            <a:headEnd/>
            <a:tailEnd/>
          </a:ln>
        </p:spPr>
        <p:txBody>
          <a:bodyPr lIns="56693" tIns="28346" rIns="56693" bIns="28346"/>
          <a:lstStyle/>
          <a:p>
            <a:pPr algn="l">
              <a:lnSpc>
                <a:spcPct val="75000"/>
              </a:lnSpc>
            </a:pPr>
            <a:r>
              <a:rPr lang="en-US" sz="900" dirty="0">
                <a:solidFill>
                  <a:srgbClr val="000000"/>
                </a:solidFill>
                <a:cs typeface="Arial" charset="0"/>
              </a:rPr>
              <a:t> </a:t>
            </a:r>
          </a:p>
          <a:p>
            <a:pPr algn="l">
              <a:lnSpc>
                <a:spcPct val="75000"/>
              </a:lnSpc>
            </a:pPr>
            <a:r>
              <a:rPr lang="en-US" sz="1200" b="1" dirty="0">
                <a:solidFill>
                  <a:srgbClr val="000000"/>
                </a:solidFill>
                <a:cs typeface="Arial" charset="0"/>
              </a:rPr>
              <a:t> </a:t>
            </a:r>
            <a:r>
              <a:rPr lang="en-US" sz="1200" b="1" dirty="0">
                <a:solidFill>
                  <a:srgbClr val="003C64"/>
                </a:solidFill>
                <a:cs typeface="Arial" charset="0"/>
              </a:rPr>
              <a:t>Broad Activities</a:t>
            </a:r>
          </a:p>
          <a:p>
            <a:pPr algn="l">
              <a:lnSpc>
                <a:spcPct val="75000"/>
              </a:lnSpc>
            </a:pPr>
            <a:endParaRPr lang="en-US" sz="1200" dirty="0">
              <a:solidFill>
                <a:srgbClr val="003C64"/>
              </a:solidFill>
              <a:cs typeface="Arial" charset="0"/>
            </a:endParaRPr>
          </a:p>
        </p:txBody>
      </p:sp>
      <p:sp>
        <p:nvSpPr>
          <p:cNvPr id="35" name="Text Box 30">
            <a:extLst>
              <a:ext uri="{FF2B5EF4-FFF2-40B4-BE49-F238E27FC236}">
                <a16:creationId xmlns:a16="http://schemas.microsoft.com/office/drawing/2014/main" id="{FCF9E43D-CA49-4322-B1D2-79484CB745D1}"/>
              </a:ext>
            </a:extLst>
          </p:cNvPr>
          <p:cNvSpPr txBox="1">
            <a:spLocks noChangeArrowheads="1"/>
          </p:cNvSpPr>
          <p:nvPr/>
        </p:nvSpPr>
        <p:spPr bwMode="auto">
          <a:xfrm>
            <a:off x="5892378" y="5833562"/>
            <a:ext cx="4495800" cy="507831"/>
          </a:xfrm>
          <a:prstGeom prst="rect">
            <a:avLst/>
          </a:prstGeom>
          <a:noFill/>
          <a:ln w="9525">
            <a:noFill/>
            <a:miter lim="800000"/>
            <a:headEnd/>
            <a:tailEnd/>
          </a:ln>
        </p:spPr>
        <p:txBody>
          <a:bodyPr>
            <a:spAutoFit/>
          </a:bodyPr>
          <a:lstStyle/>
          <a:p>
            <a:pPr algn="l"/>
            <a:r>
              <a:rPr lang="en-US" sz="900" i="1" dirty="0">
                <a:solidFill>
                  <a:srgbClr val="003C64"/>
                </a:solidFill>
                <a:cs typeface="Arial" charset="0"/>
              </a:rPr>
              <a:t>Source:</a:t>
            </a:r>
            <a:r>
              <a:rPr lang="en-US" sz="900" dirty="0">
                <a:solidFill>
                  <a:srgbClr val="003C64"/>
                </a:solidFill>
                <a:cs typeface="Arial" charset="0"/>
              </a:rPr>
              <a:t> See “Study of measures used to address weaknesses in Public Financial Management systems in the context of policy-based support,” by Peter Brooke, at </a:t>
            </a:r>
            <a:r>
              <a:rPr lang="en-US" sz="900" dirty="0">
                <a:solidFill>
                  <a:srgbClr val="003C64"/>
                </a:solidFill>
                <a:cs typeface="Arial" charset="0"/>
                <a:hlinkClick r:id="rId3"/>
              </a:rPr>
              <a:t>www.pefa.org</a:t>
            </a:r>
            <a:r>
              <a:rPr lang="en-US" sz="900" dirty="0">
                <a:solidFill>
                  <a:srgbClr val="003C64"/>
                </a:solidFill>
                <a:cs typeface="Arial" charset="0"/>
              </a:rPr>
              <a:t> </a:t>
            </a:r>
          </a:p>
        </p:txBody>
      </p:sp>
      <p:sp>
        <p:nvSpPr>
          <p:cNvPr id="2" name="Slide Number Placeholder 1">
            <a:extLst>
              <a:ext uri="{FF2B5EF4-FFF2-40B4-BE49-F238E27FC236}">
                <a16:creationId xmlns:a16="http://schemas.microsoft.com/office/drawing/2014/main" id="{B8E835D9-2AC1-472E-90ED-803557DDB4E9}"/>
              </a:ext>
            </a:extLst>
          </p:cNvPr>
          <p:cNvSpPr>
            <a:spLocks noGrp="1"/>
          </p:cNvSpPr>
          <p:nvPr>
            <p:ph type="sldNum" sz="quarter" idx="12"/>
          </p:nvPr>
        </p:nvSpPr>
        <p:spPr/>
        <p:txBody>
          <a:bodyPr/>
          <a:lstStyle/>
          <a:p>
            <a:fld id="{F46C79FD-C571-418B-AB0F-5EE936C85276}" type="slidenum">
              <a:rPr lang="en-GB" smtClean="0"/>
              <a:t>132</a:t>
            </a:fld>
            <a:endParaRPr lang="en-GB"/>
          </a:p>
        </p:txBody>
      </p:sp>
    </p:spTree>
    <p:extLst>
      <p:ext uri="{BB962C8B-B14F-4D97-AF65-F5344CB8AC3E}">
        <p14:creationId xmlns:p14="http://schemas.microsoft.com/office/powerpoint/2010/main" val="371874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ppt_x"/>
                                          </p:val>
                                        </p:tav>
                                        <p:tav tm="100000">
                                          <p:val>
                                            <p:strVal val="#ppt_x"/>
                                          </p:val>
                                        </p:tav>
                                      </p:tavLst>
                                    </p:anim>
                                    <p:anim calcmode="lin" valueType="num">
                                      <p:cBhvr additive="base">
                                        <p:cTn id="6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ppt_x"/>
                                          </p:val>
                                        </p:tav>
                                        <p:tav tm="100000">
                                          <p:val>
                                            <p:strVal val="#ppt_x"/>
                                          </p:val>
                                        </p:tav>
                                      </p:tavLst>
                                    </p:anim>
                                    <p:anim calcmode="lin" valueType="num">
                                      <p:cBhvr additive="base">
                                        <p:cTn id="80" dur="500" fill="hold"/>
                                        <p:tgtEl>
                                          <p:spTgt spid="2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ppt_x"/>
                                          </p:val>
                                        </p:tav>
                                        <p:tav tm="100000">
                                          <p:val>
                                            <p:strVal val="#ppt_x"/>
                                          </p:val>
                                        </p:tav>
                                      </p:tavLst>
                                    </p:anim>
                                    <p:anim calcmode="lin" valueType="num">
                                      <p:cBhvr additive="base">
                                        <p:cTn id="84" dur="500" fill="hold"/>
                                        <p:tgtEl>
                                          <p:spTgt spid="2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ppt_x"/>
                                          </p:val>
                                        </p:tav>
                                        <p:tav tm="100000">
                                          <p:val>
                                            <p:strVal val="#ppt_x"/>
                                          </p:val>
                                        </p:tav>
                                      </p:tavLst>
                                    </p:anim>
                                    <p:anim calcmode="lin" valueType="num">
                                      <p:cBhvr additive="base">
                                        <p:cTn id="88" dur="5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ppt_x"/>
                                          </p:val>
                                        </p:tav>
                                        <p:tav tm="100000">
                                          <p:val>
                                            <p:strVal val="#ppt_x"/>
                                          </p:val>
                                        </p:tav>
                                      </p:tavLst>
                                    </p:anim>
                                    <p:anim calcmode="lin" valueType="num">
                                      <p:cBhvr additive="base">
                                        <p:cTn id="9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additive="base">
                                        <p:cTn id="97" dur="500" fill="hold"/>
                                        <p:tgtEl>
                                          <p:spTgt spid="12"/>
                                        </p:tgtEl>
                                        <p:attrNameLst>
                                          <p:attrName>ppt_x</p:attrName>
                                        </p:attrNameLst>
                                      </p:cBhvr>
                                      <p:tavLst>
                                        <p:tav tm="0">
                                          <p:val>
                                            <p:strVal val="#ppt_x"/>
                                          </p:val>
                                        </p:tav>
                                        <p:tav tm="100000">
                                          <p:val>
                                            <p:strVal val="#ppt_x"/>
                                          </p:val>
                                        </p:tav>
                                      </p:tavLst>
                                    </p:anim>
                                    <p:anim calcmode="lin" valueType="num">
                                      <p:cBhvr additive="base">
                                        <p:cTn id="98" dur="500" fill="hold"/>
                                        <p:tgtEl>
                                          <p:spTgt spid="12"/>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additive="base">
                                        <p:cTn id="101" dur="500" fill="hold"/>
                                        <p:tgtEl>
                                          <p:spTgt spid="16"/>
                                        </p:tgtEl>
                                        <p:attrNameLst>
                                          <p:attrName>ppt_x</p:attrName>
                                        </p:attrNameLst>
                                      </p:cBhvr>
                                      <p:tavLst>
                                        <p:tav tm="0">
                                          <p:val>
                                            <p:strVal val="#ppt_x"/>
                                          </p:val>
                                        </p:tav>
                                        <p:tav tm="100000">
                                          <p:val>
                                            <p:strVal val="#ppt_x"/>
                                          </p:val>
                                        </p:tav>
                                      </p:tavLst>
                                    </p:anim>
                                    <p:anim calcmode="lin" valueType="num">
                                      <p:cBhvr additive="base">
                                        <p:cTn id="102" dur="500" fill="hold"/>
                                        <p:tgtEl>
                                          <p:spTgt spid="16"/>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additive="base">
                                        <p:cTn id="105" dur="500" fill="hold"/>
                                        <p:tgtEl>
                                          <p:spTgt spid="21"/>
                                        </p:tgtEl>
                                        <p:attrNameLst>
                                          <p:attrName>ppt_x</p:attrName>
                                        </p:attrNameLst>
                                      </p:cBhvr>
                                      <p:tavLst>
                                        <p:tav tm="0">
                                          <p:val>
                                            <p:strVal val="#ppt_x"/>
                                          </p:val>
                                        </p:tav>
                                        <p:tav tm="100000">
                                          <p:val>
                                            <p:strVal val="#ppt_x"/>
                                          </p:val>
                                        </p:tav>
                                      </p:tavLst>
                                    </p:anim>
                                    <p:anim calcmode="lin" valueType="num">
                                      <p:cBhvr additive="base">
                                        <p:cTn id="106" dur="500" fill="hold"/>
                                        <p:tgtEl>
                                          <p:spTgt spid="21"/>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additive="base">
                                        <p:cTn id="109" dur="500" fill="hold"/>
                                        <p:tgtEl>
                                          <p:spTgt spid="34"/>
                                        </p:tgtEl>
                                        <p:attrNameLst>
                                          <p:attrName>ppt_x</p:attrName>
                                        </p:attrNameLst>
                                      </p:cBhvr>
                                      <p:tavLst>
                                        <p:tav tm="0">
                                          <p:val>
                                            <p:strVal val="#ppt_x"/>
                                          </p:val>
                                        </p:tav>
                                        <p:tav tm="100000">
                                          <p:val>
                                            <p:strVal val="#ppt_x"/>
                                          </p:val>
                                        </p:tav>
                                      </p:tavLst>
                                    </p:anim>
                                    <p:anim calcmode="lin" valueType="num">
                                      <p:cBhvr additive="base">
                                        <p:cTn id="11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animBg="1"/>
      <p:bldP spid="17" grpId="0"/>
      <p:bldP spid="18" grpId="0"/>
      <p:bldP spid="20" grpId="0"/>
      <p:bldP spid="21" grpId="0"/>
      <p:bldP spid="22" grpId="0" animBg="1"/>
      <p:bldP spid="23" grpId="0" animBg="1"/>
      <p:bldP spid="24" grpId="0" animBg="1"/>
      <p:bldP spid="25" grpId="0" animBg="1"/>
      <p:bldP spid="26" grpId="0" animBg="1"/>
      <p:bldP spid="27" grpId="0" animBg="1"/>
      <p:bldP spid="28" grpId="0"/>
      <p:bldP spid="30" grpId="0"/>
      <p:bldP spid="33" grpId="0"/>
      <p:bldP spid="34" grpId="0"/>
      <p:bldP spid="35"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970722" y="2105946"/>
            <a:ext cx="10789092" cy="4295502"/>
          </a:xfrm>
        </p:spPr>
        <p:txBody>
          <a:bodyPr/>
          <a:lstStyle/>
          <a:p>
            <a:pPr marL="0" indent="0">
              <a:spcBef>
                <a:spcPts val="600"/>
              </a:spcBef>
              <a:spcAft>
                <a:spcPts val="600"/>
              </a:spcAft>
              <a:buNone/>
            </a:pPr>
            <a:r>
              <a:rPr lang="nl-NL" sz="2800" dirty="0">
                <a:latin typeface="Arial" panose="020B0604020202020204" pitchFamily="34" charset="0"/>
                <a:cs typeface="Arial" panose="020B0604020202020204" pitchFamily="34" charset="0"/>
              </a:rPr>
              <a:t>Three </a:t>
            </a:r>
            <a:r>
              <a:rPr lang="nl-NL" sz="2800" dirty="0" err="1">
                <a:latin typeface="Arial" panose="020B0604020202020204" pitchFamily="34" charset="0"/>
                <a:cs typeface="Arial" panose="020B0604020202020204" pitchFamily="34" charset="0"/>
              </a:rPr>
              <a:t>main</a:t>
            </a:r>
            <a:r>
              <a:rPr lang="nl-NL" sz="2800" dirty="0">
                <a:latin typeface="Arial" panose="020B0604020202020204" pitchFamily="34" charset="0"/>
                <a:cs typeface="Arial" panose="020B0604020202020204" pitchFamily="34" charset="0"/>
              </a:rPr>
              <a:t> stages</a:t>
            </a:r>
            <a:r>
              <a:rPr lang="nl-NL" sz="2200" dirty="0">
                <a:latin typeface="Arial" panose="020B0604020202020204" pitchFamily="34" charset="0"/>
                <a:cs typeface="Arial" panose="020B0604020202020204" pitchFamily="34" charset="0"/>
              </a:rPr>
              <a:t>:</a:t>
            </a:r>
          </a:p>
          <a:p>
            <a:pPr>
              <a:spcBef>
                <a:spcPts val="600"/>
              </a:spcBef>
              <a:spcAft>
                <a:spcPts val="600"/>
              </a:spcAft>
              <a:buClr>
                <a:srgbClr val="002060"/>
              </a:buClr>
            </a:pPr>
            <a:r>
              <a:rPr lang="nl-NL" sz="2200" dirty="0">
                <a:latin typeface="Arial" panose="020B0604020202020204" pitchFamily="34" charset="0"/>
                <a:cs typeface="Arial" panose="020B0604020202020204" pitchFamily="34" charset="0"/>
              </a:rPr>
              <a:t>Ensure </a:t>
            </a:r>
            <a:r>
              <a:rPr lang="nl-NL" sz="2200" dirty="0" err="1">
                <a:latin typeface="Arial" panose="020B0604020202020204" pitchFamily="34" charset="0"/>
                <a:cs typeface="Arial" panose="020B0604020202020204" pitchFamily="34" charset="0"/>
              </a:rPr>
              <a:t>core</a:t>
            </a:r>
            <a:r>
              <a:rPr lang="nl-NL" sz="2200" dirty="0">
                <a:latin typeface="Arial" panose="020B0604020202020204" pitchFamily="34" charset="0"/>
                <a:cs typeface="Arial" panose="020B0604020202020204" pitchFamily="34" charset="0"/>
              </a:rPr>
              <a:t> PFM </a:t>
            </a:r>
            <a:r>
              <a:rPr lang="nl-NL" sz="2200" dirty="0" err="1">
                <a:latin typeface="Arial" panose="020B0604020202020204" pitchFamily="34" charset="0"/>
                <a:cs typeface="Arial" panose="020B0604020202020204" pitchFamily="34" charset="0"/>
              </a:rPr>
              <a:t>functions</a:t>
            </a:r>
            <a:r>
              <a:rPr lang="nl-NL" sz="2200" dirty="0">
                <a:latin typeface="Arial" panose="020B0604020202020204" pitchFamily="34" charset="0"/>
                <a:cs typeface="Arial" panose="020B0604020202020204" pitchFamily="34" charset="0"/>
              </a:rPr>
              <a:t> are operating (</a:t>
            </a:r>
            <a:r>
              <a:rPr lang="nl-NL" sz="2200" dirty="0" err="1">
                <a:latin typeface="Arial" panose="020B0604020202020204" pitchFamily="34" charset="0"/>
                <a:cs typeface="Arial" panose="020B0604020202020204" pitchFamily="34" charset="0"/>
              </a:rPr>
              <a:t>reach</a:t>
            </a:r>
            <a:r>
              <a:rPr lang="nl-NL" sz="2200" dirty="0">
                <a:latin typeface="Arial" panose="020B0604020202020204" pitchFamily="34" charset="0"/>
                <a:cs typeface="Arial" panose="020B0604020202020204" pitchFamily="34" charset="0"/>
              </a:rPr>
              <a:t> </a:t>
            </a:r>
            <a:r>
              <a:rPr lang="nl-NL" sz="2200" dirty="0" err="1">
                <a:latin typeface="Arial" panose="020B0604020202020204" pitchFamily="34" charset="0"/>
                <a:cs typeface="Arial" panose="020B0604020202020204" pitchFamily="34" charset="0"/>
              </a:rPr>
              <a:t>core</a:t>
            </a:r>
            <a:r>
              <a:rPr lang="nl-NL" sz="2200" dirty="0">
                <a:latin typeface="Arial" panose="020B0604020202020204" pitchFamily="34" charset="0"/>
                <a:cs typeface="Arial" panose="020B0604020202020204" pitchFamily="34" charset="0"/>
              </a:rPr>
              <a:t> level </a:t>
            </a:r>
            <a:r>
              <a:rPr lang="nl-NL" sz="2200" dirty="0" err="1">
                <a:latin typeface="Arial" panose="020B0604020202020204" pitchFamily="34" charset="0"/>
                <a:cs typeface="Arial" panose="020B0604020202020204" pitchFamily="34" charset="0"/>
              </a:rPr>
              <a:t>functionality</a:t>
            </a:r>
            <a:r>
              <a:rPr lang="nl-NL" sz="2200" dirty="0">
                <a:latin typeface="Arial" panose="020B0604020202020204" pitchFamily="34" charset="0"/>
                <a:cs typeface="Arial" panose="020B0604020202020204" pitchFamily="34" charset="0"/>
              </a:rPr>
              <a:t> </a:t>
            </a:r>
            <a:r>
              <a:rPr lang="nl-NL" sz="2200" dirty="0" err="1">
                <a:latin typeface="Arial" panose="020B0604020202020204" pitchFamily="34" charset="0"/>
                <a:cs typeface="Arial" panose="020B0604020202020204" pitchFamily="34" charset="0"/>
              </a:rPr>
              <a:t>by</a:t>
            </a:r>
            <a:r>
              <a:rPr lang="nl-NL" sz="2200" dirty="0">
                <a:latin typeface="Arial" panose="020B0604020202020204" pitchFamily="34" charset="0"/>
                <a:cs typeface="Arial" panose="020B0604020202020204" pitchFamily="34" charset="0"/>
              </a:rPr>
              <a:t> </a:t>
            </a:r>
            <a:r>
              <a:rPr lang="nl-NL" sz="2200" dirty="0">
                <a:solidFill>
                  <a:srgbClr val="FF0000"/>
                </a:solidFill>
                <a:latin typeface="Arial" panose="020B0604020202020204" pitchFamily="34" charset="0"/>
                <a:cs typeface="Arial" panose="020B0604020202020204" pitchFamily="34" charset="0"/>
              </a:rPr>
              <a:t>3 top-level </a:t>
            </a:r>
            <a:r>
              <a:rPr lang="nl-NL" sz="2200" dirty="0" err="1">
                <a:solidFill>
                  <a:srgbClr val="FF0000"/>
                </a:solidFill>
                <a:latin typeface="Arial" panose="020B0604020202020204" pitchFamily="34" charset="0"/>
                <a:cs typeface="Arial" panose="020B0604020202020204" pitchFamily="34" charset="0"/>
              </a:rPr>
              <a:t>priorities</a:t>
            </a:r>
            <a:r>
              <a:rPr lang="nl-NL" sz="2200" dirty="0">
                <a:latin typeface="Arial" panose="020B0604020202020204" pitchFamily="34" charset="0"/>
                <a:cs typeface="Arial" panose="020B0604020202020204" pitchFamily="34" charset="0"/>
              </a:rPr>
              <a:t>)</a:t>
            </a:r>
          </a:p>
          <a:p>
            <a:pPr>
              <a:spcBef>
                <a:spcPts val="600"/>
              </a:spcBef>
              <a:spcAft>
                <a:spcPts val="600"/>
              </a:spcAft>
              <a:buClr>
                <a:srgbClr val="002060"/>
              </a:buClr>
            </a:pPr>
            <a:r>
              <a:rPr lang="nl-NL" sz="2200" dirty="0" err="1">
                <a:solidFill>
                  <a:srgbClr val="FF0000"/>
                </a:solidFill>
                <a:latin typeface="Arial" panose="020B0604020202020204" pitchFamily="34" charset="0"/>
                <a:cs typeface="Arial" panose="020B0604020202020204" pitchFamily="34" charset="0"/>
              </a:rPr>
              <a:t>Consolidation</a:t>
            </a:r>
            <a:r>
              <a:rPr lang="nl-NL" sz="2200" dirty="0">
                <a:latin typeface="Arial" panose="020B0604020202020204" pitchFamily="34" charset="0"/>
                <a:cs typeface="Arial" panose="020B0604020202020204" pitchFamily="34" charset="0"/>
              </a:rPr>
              <a:t>: e</a:t>
            </a:r>
            <a:r>
              <a:rPr lang="en-GB" sz="2200" dirty="0" err="1">
                <a:latin typeface="Arial" panose="020B0604020202020204" pitchFamily="34" charset="0"/>
                <a:cs typeface="Arial" panose="020B0604020202020204" pitchFamily="34" charset="0"/>
              </a:rPr>
              <a:t>stablish</a:t>
            </a:r>
            <a:r>
              <a:rPr lang="en-GB" sz="2200" dirty="0">
                <a:latin typeface="Arial" panose="020B0604020202020204" pitchFamily="34" charset="0"/>
                <a:cs typeface="Arial" panose="020B0604020202020204" pitchFamily="34" charset="0"/>
              </a:rPr>
              <a:t> an adequate IT basis, an accounting system, and regulatory framework, to anchor subsequent reforms</a:t>
            </a:r>
          </a:p>
          <a:p>
            <a:pPr>
              <a:spcBef>
                <a:spcPts val="600"/>
              </a:spcBef>
              <a:spcAft>
                <a:spcPts val="600"/>
              </a:spcAft>
              <a:buClr>
                <a:srgbClr val="002060"/>
              </a:buClr>
            </a:pPr>
            <a:r>
              <a:rPr lang="nl-NL" sz="2200" dirty="0">
                <a:latin typeface="Arial" panose="020B0604020202020204" pitchFamily="34" charset="0"/>
                <a:cs typeface="Arial" panose="020B0604020202020204" pitchFamily="34" charset="0"/>
              </a:rPr>
              <a:t>S</a:t>
            </a:r>
            <a:r>
              <a:rPr lang="en-GB" sz="2200" dirty="0" err="1">
                <a:latin typeface="Arial" panose="020B0604020202020204" pitchFamily="34" charset="0"/>
                <a:cs typeface="Arial" panose="020B0604020202020204" pitchFamily="34" charset="0"/>
              </a:rPr>
              <a:t>ubsequent</a:t>
            </a:r>
            <a:r>
              <a:rPr lang="en-GB" sz="2200" dirty="0">
                <a:latin typeface="Arial" panose="020B0604020202020204" pitchFamily="34" charset="0"/>
                <a:cs typeface="Arial" panose="020B0604020202020204" pitchFamily="34" charset="0"/>
              </a:rPr>
              <a:t> PFM reforms, sequenced along </a:t>
            </a:r>
            <a:r>
              <a:rPr lang="en-GB" sz="2200" dirty="0">
                <a:solidFill>
                  <a:srgbClr val="FF0000"/>
                </a:solidFill>
                <a:latin typeface="Arial" panose="020B0604020202020204" pitchFamily="34" charset="0"/>
                <a:cs typeface="Arial" panose="020B0604020202020204" pitchFamily="34" charset="0"/>
              </a:rPr>
              <a:t>three clusters</a:t>
            </a:r>
            <a:r>
              <a:rPr lang="en-GB" sz="2200" dirty="0">
                <a:latin typeface="Arial" panose="020B0604020202020204" pitchFamily="34" charset="0"/>
                <a:cs typeface="Arial" panose="020B0604020202020204" pitchFamily="34" charset="0"/>
              </a:rPr>
              <a:t>: </a:t>
            </a:r>
          </a:p>
          <a:p>
            <a:pPr lvl="3">
              <a:spcBef>
                <a:spcPts val="0"/>
              </a:spcBef>
              <a:spcAft>
                <a:spcPts val="0"/>
              </a:spcAft>
            </a:pPr>
            <a:r>
              <a:rPr lang="en-GB" sz="2200" dirty="0">
                <a:latin typeface="Arial" panose="020B0604020202020204" pitchFamily="34" charset="0"/>
                <a:cs typeface="Arial" panose="020B0604020202020204" pitchFamily="34" charset="0"/>
              </a:rPr>
              <a:t>further improving compliance</a:t>
            </a:r>
          </a:p>
          <a:p>
            <a:pPr lvl="3">
              <a:spcBef>
                <a:spcPts val="0"/>
              </a:spcBef>
              <a:spcAft>
                <a:spcPts val="0"/>
              </a:spcAft>
            </a:pPr>
            <a:r>
              <a:rPr lang="en-GB" sz="2200" dirty="0">
                <a:latin typeface="Arial" panose="020B0604020202020204" pitchFamily="34" charset="0"/>
                <a:cs typeface="Arial" panose="020B0604020202020204" pitchFamily="34" charset="0"/>
              </a:rPr>
              <a:t>medium term planning</a:t>
            </a:r>
          </a:p>
          <a:p>
            <a:pPr lvl="3">
              <a:spcBef>
                <a:spcPts val="0"/>
              </a:spcBef>
              <a:spcAft>
                <a:spcPts val="0"/>
              </a:spcAft>
            </a:pPr>
            <a:r>
              <a:rPr lang="en-GB" sz="2200" dirty="0">
                <a:latin typeface="Arial" panose="020B0604020202020204" pitchFamily="34" charset="0"/>
                <a:cs typeface="Arial" panose="020B0604020202020204" pitchFamily="34" charset="0"/>
              </a:rPr>
              <a:t>programme and performance budgeting </a:t>
            </a:r>
          </a:p>
        </p:txBody>
      </p:sp>
      <p:sp>
        <p:nvSpPr>
          <p:cNvPr id="6" name="Tijdelijke aanduiding voor dianummer 7"/>
          <p:cNvSpPr txBox="1">
            <a:spLocks/>
          </p:cNvSpPr>
          <p:nvPr/>
        </p:nvSpPr>
        <p:spPr>
          <a:xfrm>
            <a:off x="8077200" y="635635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A9B540C-44DA-4F69-89C9-7C84606640D3}" type="slidenum">
              <a:rPr lang="en-US" sz="1200"/>
              <a:pPr algn="r"/>
              <a:t>133</a:t>
            </a:fld>
            <a:endParaRPr lang="en-US" sz="1200" dirty="0"/>
          </a:p>
        </p:txBody>
      </p:sp>
      <p:sp>
        <p:nvSpPr>
          <p:cNvPr id="5" name="Rectangle 2">
            <a:extLst>
              <a:ext uri="{FF2B5EF4-FFF2-40B4-BE49-F238E27FC236}">
                <a16:creationId xmlns:a16="http://schemas.microsoft.com/office/drawing/2014/main" id="{D955842F-260E-4F77-81CA-DB434B5D4B62}"/>
              </a:ext>
            </a:extLst>
          </p:cNvPr>
          <p:cNvSpPr txBox="1">
            <a:spLocks noChangeArrowheads="1"/>
          </p:cNvSpPr>
          <p:nvPr/>
        </p:nvSpPr>
        <p:spPr bwMode="auto">
          <a:xfrm>
            <a:off x="1654327" y="1439052"/>
            <a:ext cx="8274050" cy="553216"/>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lgn="ctr" eaLnBrk="1" hangingPunct="1"/>
            <a:r>
              <a:rPr lang="en-GB" sz="2800" kern="0" dirty="0">
                <a:solidFill>
                  <a:srgbClr val="C00000"/>
                </a:solidFill>
                <a:latin typeface="Verdana" charset="0"/>
              </a:rPr>
              <a:t>The subset of Platform approach  </a:t>
            </a:r>
            <a:endParaRPr lang="fr-FR" sz="2800" kern="0" dirty="0">
              <a:solidFill>
                <a:srgbClr val="C00000"/>
              </a:solidFill>
              <a:latin typeface="Verdana" charset="0"/>
            </a:endParaRPr>
          </a:p>
        </p:txBody>
      </p:sp>
      <p:sp>
        <p:nvSpPr>
          <p:cNvPr id="7" name="Rectangle 2">
            <a:extLst>
              <a:ext uri="{FF2B5EF4-FFF2-40B4-BE49-F238E27FC236}">
                <a16:creationId xmlns:a16="http://schemas.microsoft.com/office/drawing/2014/main" id="{2EC3C1DC-D672-4DBC-ABAF-571235C9FD99}"/>
              </a:ext>
            </a:extLst>
          </p:cNvPr>
          <p:cNvSpPr txBox="1">
            <a:spLocks noChangeArrowheads="1"/>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t>Cluster approach (Jack Diamond)</a:t>
            </a:r>
            <a:endParaRPr lang="fr-FR" dirty="0"/>
          </a:p>
        </p:txBody>
      </p:sp>
      <p:sp>
        <p:nvSpPr>
          <p:cNvPr id="2" name="Slide Number Placeholder 1">
            <a:extLst>
              <a:ext uri="{FF2B5EF4-FFF2-40B4-BE49-F238E27FC236}">
                <a16:creationId xmlns:a16="http://schemas.microsoft.com/office/drawing/2014/main" id="{21CC0A5A-EE9A-4D7F-A708-29694A6AA2C8}"/>
              </a:ext>
            </a:extLst>
          </p:cNvPr>
          <p:cNvSpPr>
            <a:spLocks noGrp="1"/>
          </p:cNvSpPr>
          <p:nvPr>
            <p:ph type="sldNum" sz="quarter" idx="12"/>
          </p:nvPr>
        </p:nvSpPr>
        <p:spPr/>
        <p:txBody>
          <a:bodyPr/>
          <a:lstStyle/>
          <a:p>
            <a:fld id="{F46C79FD-C571-418B-AB0F-5EE936C85276}" type="slidenum">
              <a:rPr lang="en-GB" smtClean="0"/>
              <a:t>133</a:t>
            </a:fld>
            <a:endParaRPr lang="en-GB"/>
          </a:p>
        </p:txBody>
      </p:sp>
    </p:spTree>
    <p:extLst>
      <p:ext uri="{BB962C8B-B14F-4D97-AF65-F5344CB8AC3E}">
        <p14:creationId xmlns:p14="http://schemas.microsoft.com/office/powerpoint/2010/main" val="7573454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955842F-260E-4F77-81CA-DB434B5D4B62}"/>
              </a:ext>
            </a:extLst>
          </p:cNvPr>
          <p:cNvSpPr txBox="1">
            <a:spLocks noChangeArrowheads="1"/>
          </p:cNvSpPr>
          <p:nvPr/>
        </p:nvSpPr>
        <p:spPr bwMode="auto">
          <a:xfrm>
            <a:off x="1631504" y="1124744"/>
            <a:ext cx="8496944" cy="72008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lgn="ctr" eaLnBrk="1" hangingPunct="1"/>
            <a:r>
              <a:rPr lang="en-GB" sz="2200" kern="0" dirty="0">
                <a:solidFill>
                  <a:srgbClr val="C00000"/>
                </a:solidFill>
                <a:latin typeface="Verdana" charset="0"/>
              </a:rPr>
              <a:t>Cluster approach – stage 1: 3 top-level priorities  </a:t>
            </a:r>
            <a:endParaRPr lang="fr-FR" sz="2200" kern="0" dirty="0">
              <a:solidFill>
                <a:srgbClr val="C00000"/>
              </a:solidFill>
              <a:latin typeface="Verdana" charset="0"/>
            </a:endParaRPr>
          </a:p>
        </p:txBody>
      </p:sp>
      <p:sp>
        <p:nvSpPr>
          <p:cNvPr id="8" name="Tijdelijke aanduiding voor tekst 2">
            <a:extLst>
              <a:ext uri="{FF2B5EF4-FFF2-40B4-BE49-F238E27FC236}">
                <a16:creationId xmlns:a16="http://schemas.microsoft.com/office/drawing/2014/main" id="{9A9861CC-21C1-4499-8EA7-1CD076C39EF7}"/>
              </a:ext>
            </a:extLst>
          </p:cNvPr>
          <p:cNvSpPr txBox="1">
            <a:spLocks/>
          </p:cNvSpPr>
          <p:nvPr/>
        </p:nvSpPr>
        <p:spPr bwMode="auto">
          <a:xfrm>
            <a:off x="1544907" y="1674645"/>
            <a:ext cx="8583541" cy="4708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endParaRPr lang="nl-NL" b="1" kern="0" dirty="0"/>
          </a:p>
        </p:txBody>
      </p:sp>
      <p:graphicFrame>
        <p:nvGraphicFramePr>
          <p:cNvPr id="9" name="Object 1">
            <a:extLst>
              <a:ext uri="{FF2B5EF4-FFF2-40B4-BE49-F238E27FC236}">
                <a16:creationId xmlns:a16="http://schemas.microsoft.com/office/drawing/2014/main" id="{D93FC12F-D160-41DD-A425-EA4261928005}"/>
              </a:ext>
            </a:extLst>
          </p:cNvPr>
          <p:cNvGraphicFramePr>
            <a:graphicFrameLocks noChangeAspect="1"/>
          </p:cNvGraphicFramePr>
          <p:nvPr/>
        </p:nvGraphicFramePr>
        <p:xfrm>
          <a:off x="1301105" y="1700808"/>
          <a:ext cx="8583541" cy="5157192"/>
        </p:xfrm>
        <a:graphic>
          <a:graphicData uri="http://schemas.openxmlformats.org/presentationml/2006/ole">
            <mc:AlternateContent xmlns:mc="http://schemas.openxmlformats.org/markup-compatibility/2006">
              <mc:Choice xmlns:v="urn:schemas-microsoft-com:vml" Requires="v">
                <p:oleObj spid="_x0000_s2050" name="Slide" r:id="rId4" imgW="4569620" imgH="3426290" progId="PowerPoint.Slide.12">
                  <p:embed/>
                </p:oleObj>
              </mc:Choice>
              <mc:Fallback>
                <p:oleObj name="Slide" r:id="rId4" imgW="4569620" imgH="3426290" progId="PowerPoint.Slide.12">
                  <p:embed/>
                  <p:pic>
                    <p:nvPicPr>
                      <p:cNvPr id="9" name="Object 1">
                        <a:extLst>
                          <a:ext uri="{FF2B5EF4-FFF2-40B4-BE49-F238E27FC236}">
                            <a16:creationId xmlns:a16="http://schemas.microsoft.com/office/drawing/2014/main" id="{D93FC12F-D160-41DD-A425-EA42619280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105" y="1700808"/>
                        <a:ext cx="8583541" cy="5157192"/>
                      </a:xfrm>
                      <a:prstGeom prst="rect">
                        <a:avLst/>
                      </a:prstGeom>
                      <a:noFill/>
                    </p:spPr>
                  </p:pic>
                </p:oleObj>
              </mc:Fallback>
            </mc:AlternateContent>
          </a:graphicData>
        </a:graphic>
      </p:graphicFrame>
      <p:sp>
        <p:nvSpPr>
          <p:cNvPr id="10" name="Rectangle 2">
            <a:extLst>
              <a:ext uri="{FF2B5EF4-FFF2-40B4-BE49-F238E27FC236}">
                <a16:creationId xmlns:a16="http://schemas.microsoft.com/office/drawing/2014/main" id="{84511C4A-BFD0-41A8-B14A-2D6DBF64E63D}"/>
              </a:ext>
            </a:extLst>
          </p:cNvPr>
          <p:cNvSpPr txBox="1">
            <a:spLocks noChangeArrowheads="1"/>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t>Cluster approach (Jack Diamond)</a:t>
            </a:r>
            <a:endParaRPr lang="fr-FR" dirty="0"/>
          </a:p>
        </p:txBody>
      </p:sp>
      <p:sp>
        <p:nvSpPr>
          <p:cNvPr id="2" name="Slide Number Placeholder 1">
            <a:extLst>
              <a:ext uri="{FF2B5EF4-FFF2-40B4-BE49-F238E27FC236}">
                <a16:creationId xmlns:a16="http://schemas.microsoft.com/office/drawing/2014/main" id="{D1462F8D-D073-41AE-B2CD-54B98D603F76}"/>
              </a:ext>
            </a:extLst>
          </p:cNvPr>
          <p:cNvSpPr>
            <a:spLocks noGrp="1"/>
          </p:cNvSpPr>
          <p:nvPr>
            <p:ph type="sldNum" sz="quarter" idx="12"/>
          </p:nvPr>
        </p:nvSpPr>
        <p:spPr/>
        <p:txBody>
          <a:bodyPr/>
          <a:lstStyle/>
          <a:p>
            <a:fld id="{F46C79FD-C571-418B-AB0F-5EE936C85276}" type="slidenum">
              <a:rPr lang="en-GB" smtClean="0"/>
              <a:t>134</a:t>
            </a:fld>
            <a:endParaRPr lang="en-GB"/>
          </a:p>
        </p:txBody>
      </p:sp>
    </p:spTree>
    <p:extLst>
      <p:ext uri="{BB962C8B-B14F-4D97-AF65-F5344CB8AC3E}">
        <p14:creationId xmlns:p14="http://schemas.microsoft.com/office/powerpoint/2010/main" val="308803788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955842F-260E-4F77-81CA-DB434B5D4B62}"/>
              </a:ext>
            </a:extLst>
          </p:cNvPr>
          <p:cNvSpPr txBox="1">
            <a:spLocks noChangeArrowheads="1"/>
          </p:cNvSpPr>
          <p:nvPr/>
        </p:nvSpPr>
        <p:spPr bwMode="auto">
          <a:xfrm>
            <a:off x="1631504" y="1249063"/>
            <a:ext cx="8274050" cy="553216"/>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lgn="ctr" eaLnBrk="1" hangingPunct="1"/>
            <a:r>
              <a:rPr lang="en-GB" sz="2800" kern="0" dirty="0">
                <a:solidFill>
                  <a:srgbClr val="C00000"/>
                </a:solidFill>
                <a:latin typeface="Verdana" charset="0"/>
              </a:rPr>
              <a:t>Cluster approach – stage 2 and 3  </a:t>
            </a:r>
            <a:endParaRPr lang="fr-FR" sz="2800" kern="0" dirty="0">
              <a:solidFill>
                <a:srgbClr val="C00000"/>
              </a:solidFill>
              <a:latin typeface="Verdana" charset="0"/>
            </a:endParaRPr>
          </a:p>
        </p:txBody>
      </p:sp>
      <p:sp>
        <p:nvSpPr>
          <p:cNvPr id="8" name="Tijdelijke aanduiding voor tekst 2">
            <a:extLst>
              <a:ext uri="{FF2B5EF4-FFF2-40B4-BE49-F238E27FC236}">
                <a16:creationId xmlns:a16="http://schemas.microsoft.com/office/drawing/2014/main" id="{9A9861CC-21C1-4499-8EA7-1CD076C39EF7}"/>
              </a:ext>
            </a:extLst>
          </p:cNvPr>
          <p:cNvSpPr txBox="1">
            <a:spLocks/>
          </p:cNvSpPr>
          <p:nvPr/>
        </p:nvSpPr>
        <p:spPr bwMode="auto">
          <a:xfrm>
            <a:off x="560459" y="1984525"/>
            <a:ext cx="8583541" cy="4708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endParaRPr lang="nl-NL" b="1" kern="0" dirty="0"/>
          </a:p>
        </p:txBody>
      </p:sp>
      <p:graphicFrame>
        <p:nvGraphicFramePr>
          <p:cNvPr id="7" name="Object 3">
            <a:extLst>
              <a:ext uri="{FF2B5EF4-FFF2-40B4-BE49-F238E27FC236}">
                <a16:creationId xmlns:a16="http://schemas.microsoft.com/office/drawing/2014/main" id="{F572B7CE-E81A-423E-AFE5-6BE81B54D1D9}"/>
              </a:ext>
            </a:extLst>
          </p:cNvPr>
          <p:cNvGraphicFramePr>
            <a:graphicFrameLocks noChangeAspect="1"/>
          </p:cNvGraphicFramePr>
          <p:nvPr/>
        </p:nvGraphicFramePr>
        <p:xfrm>
          <a:off x="2087880" y="1830537"/>
          <a:ext cx="7265619" cy="4862364"/>
        </p:xfrm>
        <a:graphic>
          <a:graphicData uri="http://schemas.openxmlformats.org/presentationml/2006/ole">
            <mc:AlternateContent xmlns:mc="http://schemas.openxmlformats.org/markup-compatibility/2006">
              <mc:Choice xmlns:v="urn:schemas-microsoft-com:vml" Requires="v">
                <p:oleObj spid="_x0000_s3074" name="Slide" r:id="rId4" imgW="4569620" imgH="3426290" progId="PowerPoint.Slide.12">
                  <p:embed/>
                </p:oleObj>
              </mc:Choice>
              <mc:Fallback>
                <p:oleObj name="Slide" r:id="rId4" imgW="4569620" imgH="3426290" progId="PowerPoint.Slide.12">
                  <p:embed/>
                  <p:pic>
                    <p:nvPicPr>
                      <p:cNvPr id="7" name="Object 3">
                        <a:extLst>
                          <a:ext uri="{FF2B5EF4-FFF2-40B4-BE49-F238E27FC236}">
                            <a16:creationId xmlns:a16="http://schemas.microsoft.com/office/drawing/2014/main" id="{F572B7CE-E81A-423E-AFE5-6BE81B54D1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7880" y="1830537"/>
                        <a:ext cx="7265619" cy="4862364"/>
                      </a:xfrm>
                      <a:prstGeom prst="rect">
                        <a:avLst/>
                      </a:prstGeom>
                      <a:noFill/>
                    </p:spPr>
                  </p:pic>
                </p:oleObj>
              </mc:Fallback>
            </mc:AlternateContent>
          </a:graphicData>
        </a:graphic>
      </p:graphicFrame>
      <p:sp>
        <p:nvSpPr>
          <p:cNvPr id="9" name="Rectangle 2">
            <a:extLst>
              <a:ext uri="{FF2B5EF4-FFF2-40B4-BE49-F238E27FC236}">
                <a16:creationId xmlns:a16="http://schemas.microsoft.com/office/drawing/2014/main" id="{3B619F35-311B-483E-925C-9EA6A29C43C7}"/>
              </a:ext>
            </a:extLst>
          </p:cNvPr>
          <p:cNvSpPr txBox="1">
            <a:spLocks noChangeArrowheads="1"/>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t>Cluster approach (Jack Diamond)</a:t>
            </a:r>
            <a:endParaRPr lang="fr-FR" dirty="0"/>
          </a:p>
        </p:txBody>
      </p:sp>
      <p:sp>
        <p:nvSpPr>
          <p:cNvPr id="2" name="Slide Number Placeholder 1">
            <a:extLst>
              <a:ext uri="{FF2B5EF4-FFF2-40B4-BE49-F238E27FC236}">
                <a16:creationId xmlns:a16="http://schemas.microsoft.com/office/drawing/2014/main" id="{E3994D6D-3A63-48EA-9832-CDC7D74C956E}"/>
              </a:ext>
            </a:extLst>
          </p:cNvPr>
          <p:cNvSpPr>
            <a:spLocks noGrp="1"/>
          </p:cNvSpPr>
          <p:nvPr>
            <p:ph type="sldNum" sz="quarter" idx="12"/>
          </p:nvPr>
        </p:nvSpPr>
        <p:spPr/>
        <p:txBody>
          <a:bodyPr/>
          <a:lstStyle/>
          <a:p>
            <a:fld id="{F46C79FD-C571-418B-AB0F-5EE936C85276}" type="slidenum">
              <a:rPr lang="en-GB" smtClean="0"/>
              <a:t>135</a:t>
            </a:fld>
            <a:endParaRPr lang="en-GB"/>
          </a:p>
        </p:txBody>
      </p:sp>
    </p:spTree>
    <p:extLst>
      <p:ext uri="{BB962C8B-B14F-4D97-AF65-F5344CB8AC3E}">
        <p14:creationId xmlns:p14="http://schemas.microsoft.com/office/powerpoint/2010/main" val="1319222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955842F-260E-4F77-81CA-DB434B5D4B62}"/>
              </a:ext>
            </a:extLst>
          </p:cNvPr>
          <p:cNvSpPr txBox="1">
            <a:spLocks noChangeArrowheads="1"/>
          </p:cNvSpPr>
          <p:nvPr/>
        </p:nvSpPr>
        <p:spPr bwMode="auto">
          <a:xfrm>
            <a:off x="1703512" y="1263712"/>
            <a:ext cx="8274050" cy="553216"/>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lgn="ctr" eaLnBrk="1" hangingPunct="1"/>
            <a:r>
              <a:rPr lang="en-GB" sz="2800" kern="0" dirty="0">
                <a:solidFill>
                  <a:srgbClr val="C00000"/>
                </a:solidFill>
                <a:latin typeface="Verdana" charset="0"/>
              </a:rPr>
              <a:t>Cluster approach – stage 1  </a:t>
            </a:r>
            <a:endParaRPr lang="fr-FR" sz="2800" kern="0" dirty="0">
              <a:solidFill>
                <a:srgbClr val="C00000"/>
              </a:solidFill>
              <a:latin typeface="Verdana" charset="0"/>
            </a:endParaRPr>
          </a:p>
        </p:txBody>
      </p:sp>
      <p:sp>
        <p:nvSpPr>
          <p:cNvPr id="8" name="Tijdelijke aanduiding voor tekst 2">
            <a:extLst>
              <a:ext uri="{FF2B5EF4-FFF2-40B4-BE49-F238E27FC236}">
                <a16:creationId xmlns:a16="http://schemas.microsoft.com/office/drawing/2014/main" id="{9A9861CC-21C1-4499-8EA7-1CD076C39EF7}"/>
              </a:ext>
            </a:extLst>
          </p:cNvPr>
          <p:cNvSpPr txBox="1">
            <a:spLocks/>
          </p:cNvSpPr>
          <p:nvPr/>
        </p:nvSpPr>
        <p:spPr bwMode="auto">
          <a:xfrm>
            <a:off x="845821" y="2059194"/>
            <a:ext cx="10640501" cy="43159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
                <a:srgbClr val="002060"/>
              </a:buClr>
            </a:pPr>
            <a:r>
              <a:rPr lang="en-US" i="0" dirty="0">
                <a:solidFill>
                  <a:schemeClr val="tx1"/>
                </a:solidFill>
                <a:latin typeface="Arial" panose="020B0604020202020204" pitchFamily="34" charset="0"/>
                <a:cs typeface="Arial" panose="020B0604020202020204" pitchFamily="34" charset="0"/>
              </a:rPr>
              <a:t>Sequencing decisions should focus on the three top-level PFM priorities</a:t>
            </a:r>
          </a:p>
          <a:p>
            <a:pPr>
              <a:buClr>
                <a:srgbClr val="002060"/>
              </a:buClr>
            </a:pPr>
            <a:r>
              <a:rPr lang="en-US" i="0" dirty="0">
                <a:solidFill>
                  <a:schemeClr val="tx1"/>
                </a:solidFill>
                <a:latin typeface="Arial" panose="020B0604020202020204" pitchFamily="34" charset="0"/>
                <a:cs typeface="Arial" panose="020B0604020202020204" pitchFamily="34" charset="0"/>
              </a:rPr>
              <a:t>These priorities, determining the overall sequencing strategy, should be the same for all countries</a:t>
            </a:r>
          </a:p>
          <a:p>
            <a:pPr>
              <a:spcBef>
                <a:spcPts val="1200"/>
              </a:spcBef>
              <a:buClr>
                <a:srgbClr val="002060"/>
              </a:buClr>
            </a:pPr>
            <a:r>
              <a:rPr lang="en-US" i="0" dirty="0">
                <a:solidFill>
                  <a:schemeClr val="tx1"/>
                </a:solidFill>
                <a:latin typeface="Arial" panose="020B0604020202020204" pitchFamily="34" charset="0"/>
                <a:cs typeface="Arial" panose="020B0604020202020204" pitchFamily="34" charset="0"/>
              </a:rPr>
              <a:t>Attempting to leapfrog this hierarchy in the top PFM priorities will likely lead to unsuccessful reforms</a:t>
            </a:r>
          </a:p>
          <a:p>
            <a:pPr>
              <a:spcBef>
                <a:spcPts val="1200"/>
              </a:spcBef>
              <a:buClr>
                <a:srgbClr val="002060"/>
              </a:buClr>
            </a:pPr>
            <a:r>
              <a:rPr lang="en-US" i="0" dirty="0">
                <a:solidFill>
                  <a:schemeClr val="tx1"/>
                </a:solidFill>
                <a:latin typeface="Arial" panose="020B0604020202020204" pitchFamily="34" charset="0"/>
                <a:cs typeface="Arial" panose="020B0604020202020204" pitchFamily="34" charset="0"/>
              </a:rPr>
              <a:t>The first top-level priority in PFM reform is </a:t>
            </a:r>
            <a:r>
              <a:rPr lang="en-US" i="0" kern="0" dirty="0">
                <a:solidFill>
                  <a:srgbClr val="FF0000"/>
                </a:solidFill>
              </a:rPr>
              <a:t>to establish a core (or basic operational) level for the core PFM functions</a:t>
            </a:r>
          </a:p>
          <a:p>
            <a:pPr>
              <a:spcBef>
                <a:spcPts val="1200"/>
              </a:spcBef>
            </a:pPr>
            <a:endParaRPr lang="en-US" i="0" dirty="0">
              <a:solidFill>
                <a:schemeClr val="tx1"/>
              </a:solidFill>
              <a:latin typeface="Arial" panose="020B0604020202020204" pitchFamily="34" charset="0"/>
              <a:cs typeface="Arial" panose="020B0604020202020204" pitchFamily="34" charset="0"/>
            </a:endParaRPr>
          </a:p>
          <a:p>
            <a:pPr>
              <a:spcBef>
                <a:spcPts val="1200"/>
              </a:spcBef>
            </a:pPr>
            <a:r>
              <a:rPr lang="en-US" i="0" dirty="0">
                <a:solidFill>
                  <a:schemeClr val="tx1"/>
                </a:solidFill>
                <a:latin typeface="Arial" panose="020B0604020202020204" pitchFamily="34" charset="0"/>
                <a:cs typeface="Arial" panose="020B0604020202020204" pitchFamily="34" charset="0"/>
              </a:rPr>
              <a:t>This core level can be defined by using the ratings of </a:t>
            </a:r>
            <a:r>
              <a:rPr lang="en-US" i="0" kern="0" dirty="0">
                <a:solidFill>
                  <a:srgbClr val="FF0000"/>
                </a:solidFill>
              </a:rPr>
              <a:t>PEFA indicators</a:t>
            </a:r>
          </a:p>
          <a:p>
            <a:endParaRPr lang="nl-NL" b="1" kern="0" dirty="0"/>
          </a:p>
        </p:txBody>
      </p:sp>
      <p:sp>
        <p:nvSpPr>
          <p:cNvPr id="9" name="Rectangle 2">
            <a:extLst>
              <a:ext uri="{FF2B5EF4-FFF2-40B4-BE49-F238E27FC236}">
                <a16:creationId xmlns:a16="http://schemas.microsoft.com/office/drawing/2014/main" id="{321BB94B-90C9-48E6-9EEB-4B059759157D}"/>
              </a:ext>
            </a:extLst>
          </p:cNvPr>
          <p:cNvSpPr txBox="1">
            <a:spLocks noChangeArrowheads="1"/>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t>Cluster approach (Jack Diamond)</a:t>
            </a:r>
            <a:endParaRPr lang="fr-FR" dirty="0"/>
          </a:p>
        </p:txBody>
      </p:sp>
      <p:sp>
        <p:nvSpPr>
          <p:cNvPr id="2" name="Slide Number Placeholder 1">
            <a:extLst>
              <a:ext uri="{FF2B5EF4-FFF2-40B4-BE49-F238E27FC236}">
                <a16:creationId xmlns:a16="http://schemas.microsoft.com/office/drawing/2014/main" id="{FB99425A-F17F-4871-AF9E-ED4B1F32BA82}"/>
              </a:ext>
            </a:extLst>
          </p:cNvPr>
          <p:cNvSpPr>
            <a:spLocks noGrp="1"/>
          </p:cNvSpPr>
          <p:nvPr>
            <p:ph type="sldNum" sz="quarter" idx="12"/>
          </p:nvPr>
        </p:nvSpPr>
        <p:spPr/>
        <p:txBody>
          <a:bodyPr/>
          <a:lstStyle/>
          <a:p>
            <a:fld id="{F46C79FD-C571-418B-AB0F-5EE936C85276}" type="slidenum">
              <a:rPr lang="en-GB" smtClean="0"/>
              <a:t>136</a:t>
            </a:fld>
            <a:endParaRPr lang="en-GB"/>
          </a:p>
        </p:txBody>
      </p:sp>
    </p:spTree>
    <p:extLst>
      <p:ext uri="{BB962C8B-B14F-4D97-AF65-F5344CB8AC3E}">
        <p14:creationId xmlns:p14="http://schemas.microsoft.com/office/powerpoint/2010/main" val="38692469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955842F-260E-4F77-81CA-DB434B5D4B62}"/>
              </a:ext>
            </a:extLst>
          </p:cNvPr>
          <p:cNvSpPr txBox="1">
            <a:spLocks noChangeArrowheads="1"/>
          </p:cNvSpPr>
          <p:nvPr/>
        </p:nvSpPr>
        <p:spPr bwMode="auto">
          <a:xfrm>
            <a:off x="1703512" y="1511808"/>
            <a:ext cx="8274050" cy="553216"/>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lgn="ctr" eaLnBrk="1" hangingPunct="1"/>
            <a:r>
              <a:rPr lang="en-GB" sz="2800" kern="0" dirty="0">
                <a:solidFill>
                  <a:srgbClr val="C00000"/>
                </a:solidFill>
                <a:latin typeface="Verdana" charset="0"/>
              </a:rPr>
              <a:t>Cluster approach – stage 2  </a:t>
            </a:r>
            <a:endParaRPr lang="fr-FR" sz="2800" kern="0" dirty="0">
              <a:solidFill>
                <a:srgbClr val="C00000"/>
              </a:solidFill>
              <a:latin typeface="Verdana" charset="0"/>
            </a:endParaRPr>
          </a:p>
        </p:txBody>
      </p:sp>
      <p:sp>
        <p:nvSpPr>
          <p:cNvPr id="7" name="Tijdelijke aanduiding voor tekst 2">
            <a:extLst>
              <a:ext uri="{FF2B5EF4-FFF2-40B4-BE49-F238E27FC236}">
                <a16:creationId xmlns:a16="http://schemas.microsoft.com/office/drawing/2014/main" id="{C125503E-D05A-497E-B025-7FFBD60D84B9}"/>
              </a:ext>
            </a:extLst>
          </p:cNvPr>
          <p:cNvSpPr txBox="1">
            <a:spLocks/>
          </p:cNvSpPr>
          <p:nvPr/>
        </p:nvSpPr>
        <p:spPr bwMode="auto">
          <a:xfrm>
            <a:off x="970722" y="2318641"/>
            <a:ext cx="10515600" cy="33123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
                <a:srgbClr val="0F5494"/>
              </a:buClr>
              <a:buFont typeface="Arial" panose="020B0604020202020204" pitchFamily="34" charset="0"/>
              <a:buChar char="•"/>
            </a:pPr>
            <a:r>
              <a:rPr lang="en-US" i="0" dirty="0">
                <a:solidFill>
                  <a:schemeClr val="tx1">
                    <a:lumMod val="75000"/>
                  </a:schemeClr>
                </a:solidFill>
                <a:latin typeface="Arial" panose="020B0604020202020204" pitchFamily="34" charset="0"/>
                <a:cs typeface="Arial" panose="020B0604020202020204" pitchFamily="34" charset="0"/>
              </a:rPr>
              <a:t>Before advancing to reforms aimed beyond core PFM functions, it is important to establish:</a:t>
            </a:r>
          </a:p>
          <a:p>
            <a:pPr lvl="1">
              <a:spcBef>
                <a:spcPts val="600"/>
              </a:spcBef>
              <a:buClr>
                <a:srgbClr val="002060"/>
              </a:buClr>
              <a:buFont typeface="Verdana" panose="020B0604030504040204" pitchFamily="34" charset="0"/>
              <a:buChar char="‒"/>
            </a:pPr>
            <a:r>
              <a:rPr lang="en-US" sz="2400" b="0" dirty="0">
                <a:solidFill>
                  <a:schemeClr val="tx1">
                    <a:lumMod val="75000"/>
                  </a:schemeClr>
                </a:solidFill>
                <a:latin typeface="Arial" panose="020B0604020202020204" pitchFamily="34" charset="0"/>
                <a:cs typeface="Arial" panose="020B0604020202020204" pitchFamily="34" charset="0"/>
              </a:rPr>
              <a:t>A financial management information system</a:t>
            </a:r>
          </a:p>
          <a:p>
            <a:pPr lvl="1">
              <a:spcBef>
                <a:spcPts val="600"/>
              </a:spcBef>
              <a:buClr>
                <a:srgbClr val="002060"/>
              </a:buClr>
              <a:buFont typeface="Verdana" panose="020B0604030504040204" pitchFamily="34" charset="0"/>
              <a:buChar char="‒"/>
            </a:pPr>
            <a:r>
              <a:rPr lang="en-US" sz="2400" b="0" dirty="0">
                <a:solidFill>
                  <a:schemeClr val="tx1">
                    <a:lumMod val="75000"/>
                  </a:schemeClr>
                </a:solidFill>
                <a:latin typeface="Arial" panose="020B0604020202020204" pitchFamily="34" charset="0"/>
                <a:cs typeface="Arial" panose="020B0604020202020204" pitchFamily="34" charset="0"/>
              </a:rPr>
              <a:t>Accounting system that can meet International Public Sector Accounting Standards (IPSAS) cash reporting standards for central government operations</a:t>
            </a:r>
          </a:p>
          <a:p>
            <a:pPr lvl="1">
              <a:spcBef>
                <a:spcPts val="600"/>
              </a:spcBef>
              <a:buClr>
                <a:srgbClr val="002060"/>
              </a:buClr>
              <a:buFont typeface="Verdana" panose="020B0604030504040204" pitchFamily="34" charset="0"/>
              <a:buChar char="‒"/>
            </a:pPr>
            <a:r>
              <a:rPr lang="en-US" sz="2400" b="0" dirty="0">
                <a:solidFill>
                  <a:schemeClr val="tx1">
                    <a:lumMod val="75000"/>
                  </a:schemeClr>
                </a:solidFill>
                <a:latin typeface="Arial" panose="020B0604020202020204" pitchFamily="34" charset="0"/>
                <a:cs typeface="Arial" panose="020B0604020202020204" pitchFamily="34" charset="0"/>
              </a:rPr>
              <a:t>Budget legislation that meets critical control standards and is adequately enforced</a:t>
            </a:r>
            <a:endParaRPr lang="nl-NL" sz="2400" b="0" dirty="0">
              <a:solidFill>
                <a:schemeClr val="tx1">
                  <a:lumMod val="75000"/>
                </a:schemeClr>
              </a:solidFill>
              <a:latin typeface="Arial" panose="020B0604020202020204" pitchFamily="34" charset="0"/>
              <a:cs typeface="Arial" panose="020B0604020202020204" pitchFamily="34" charset="0"/>
            </a:endParaRPr>
          </a:p>
        </p:txBody>
      </p:sp>
      <p:sp>
        <p:nvSpPr>
          <p:cNvPr id="8" name="Rectangle 2">
            <a:extLst>
              <a:ext uri="{FF2B5EF4-FFF2-40B4-BE49-F238E27FC236}">
                <a16:creationId xmlns:a16="http://schemas.microsoft.com/office/drawing/2014/main" id="{A8D6B52F-BB7C-47AC-8A95-85E59C02B7BC}"/>
              </a:ext>
            </a:extLst>
          </p:cNvPr>
          <p:cNvSpPr txBox="1">
            <a:spLocks noChangeArrowheads="1"/>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t>Cluster approach</a:t>
            </a:r>
            <a:endParaRPr lang="fr-FR" dirty="0"/>
          </a:p>
        </p:txBody>
      </p:sp>
      <p:sp>
        <p:nvSpPr>
          <p:cNvPr id="2" name="Slide Number Placeholder 1">
            <a:extLst>
              <a:ext uri="{FF2B5EF4-FFF2-40B4-BE49-F238E27FC236}">
                <a16:creationId xmlns:a16="http://schemas.microsoft.com/office/drawing/2014/main" id="{D4004CA5-BBEE-4415-BA0A-6D529EBB154A}"/>
              </a:ext>
            </a:extLst>
          </p:cNvPr>
          <p:cNvSpPr>
            <a:spLocks noGrp="1"/>
          </p:cNvSpPr>
          <p:nvPr>
            <p:ph type="sldNum" sz="quarter" idx="12"/>
          </p:nvPr>
        </p:nvSpPr>
        <p:spPr/>
        <p:txBody>
          <a:bodyPr/>
          <a:lstStyle/>
          <a:p>
            <a:fld id="{F46C79FD-C571-418B-AB0F-5EE936C85276}" type="slidenum">
              <a:rPr lang="en-GB" smtClean="0"/>
              <a:t>137</a:t>
            </a:fld>
            <a:endParaRPr lang="en-GB"/>
          </a:p>
        </p:txBody>
      </p:sp>
    </p:spTree>
    <p:extLst>
      <p:ext uri="{BB962C8B-B14F-4D97-AF65-F5344CB8AC3E}">
        <p14:creationId xmlns:p14="http://schemas.microsoft.com/office/powerpoint/2010/main" val="126979667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955842F-260E-4F77-81CA-DB434B5D4B62}"/>
              </a:ext>
            </a:extLst>
          </p:cNvPr>
          <p:cNvSpPr txBox="1">
            <a:spLocks noChangeArrowheads="1"/>
          </p:cNvSpPr>
          <p:nvPr/>
        </p:nvSpPr>
        <p:spPr bwMode="auto">
          <a:xfrm>
            <a:off x="1800037" y="1353273"/>
            <a:ext cx="8274050" cy="553216"/>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lgn="ctr" eaLnBrk="1" hangingPunct="1"/>
            <a:r>
              <a:rPr lang="en-GB" sz="2800" kern="0" dirty="0">
                <a:solidFill>
                  <a:srgbClr val="C00000"/>
                </a:solidFill>
                <a:latin typeface="Verdana" charset="0"/>
              </a:rPr>
              <a:t>Cluster approach – stage 3  </a:t>
            </a:r>
            <a:endParaRPr lang="fr-FR" sz="2800" kern="0" dirty="0">
              <a:solidFill>
                <a:srgbClr val="C00000"/>
              </a:solidFill>
              <a:latin typeface="Verdana" charset="0"/>
            </a:endParaRPr>
          </a:p>
        </p:txBody>
      </p:sp>
      <p:sp>
        <p:nvSpPr>
          <p:cNvPr id="8" name="Tijdelijke aanduiding voor tekst 2">
            <a:extLst>
              <a:ext uri="{FF2B5EF4-FFF2-40B4-BE49-F238E27FC236}">
                <a16:creationId xmlns:a16="http://schemas.microsoft.com/office/drawing/2014/main" id="{FCC01B6E-D784-4308-854E-86A420282C3A}"/>
              </a:ext>
            </a:extLst>
          </p:cNvPr>
          <p:cNvSpPr txBox="1">
            <a:spLocks/>
          </p:cNvSpPr>
          <p:nvPr/>
        </p:nvSpPr>
        <p:spPr bwMode="auto">
          <a:xfrm>
            <a:off x="844598" y="2310173"/>
            <a:ext cx="10150668" cy="4064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
                <a:schemeClr val="tx1"/>
              </a:buClr>
              <a:buFont typeface="Arial" panose="020B0604020202020204" pitchFamily="34" charset="0"/>
              <a:buChar char="•"/>
            </a:pPr>
            <a:r>
              <a:rPr lang="en-US" i="0" dirty="0">
                <a:solidFill>
                  <a:schemeClr val="tx1">
                    <a:lumMod val="75000"/>
                  </a:schemeClr>
                </a:solidFill>
                <a:latin typeface="Arial" panose="020B0604020202020204" pitchFamily="34" charset="0"/>
                <a:cs typeface="Arial" panose="020B0604020202020204" pitchFamily="34" charset="0"/>
              </a:rPr>
              <a:t>Reforms aimed beyond core PFM functions</a:t>
            </a:r>
          </a:p>
          <a:p>
            <a:pPr>
              <a:buClr>
                <a:schemeClr val="tx1"/>
              </a:buClr>
              <a:buFont typeface="Arial" panose="020B0604020202020204" pitchFamily="34" charset="0"/>
              <a:buChar char="•"/>
            </a:pPr>
            <a:endParaRPr lang="en-US" i="0" dirty="0">
              <a:solidFill>
                <a:schemeClr val="tx1">
                  <a:lumMod val="75000"/>
                </a:schemeClr>
              </a:solidFill>
              <a:latin typeface="Arial" panose="020B0604020202020204" pitchFamily="34" charset="0"/>
              <a:cs typeface="Arial" panose="020B0604020202020204" pitchFamily="34" charset="0"/>
            </a:endParaRPr>
          </a:p>
          <a:p>
            <a:pPr>
              <a:buClr>
                <a:schemeClr val="tx1"/>
              </a:buClr>
              <a:buFont typeface="Arial" panose="020B0604020202020204" pitchFamily="34" charset="0"/>
              <a:buChar char="•"/>
            </a:pPr>
            <a:r>
              <a:rPr lang="en-US" i="0" dirty="0">
                <a:solidFill>
                  <a:schemeClr val="tx1">
                    <a:lumMod val="75000"/>
                  </a:schemeClr>
                </a:solidFill>
                <a:latin typeface="Arial" panose="020B0604020202020204" pitchFamily="34" charset="0"/>
                <a:cs typeface="Arial" panose="020B0604020202020204" pitchFamily="34" charset="0"/>
              </a:rPr>
              <a:t>Focus on policy and performance</a:t>
            </a:r>
          </a:p>
          <a:p>
            <a:pPr>
              <a:buClr>
                <a:schemeClr val="tx1"/>
              </a:buClr>
              <a:buFont typeface="Arial" panose="020B0604020202020204" pitchFamily="34" charset="0"/>
              <a:buChar char="•"/>
            </a:pPr>
            <a:endParaRPr lang="en-US" sz="1600" i="0" kern="0" dirty="0">
              <a:solidFill>
                <a:schemeClr val="tx1">
                  <a:lumMod val="75000"/>
                </a:schemeClr>
              </a:solidFill>
            </a:endParaRPr>
          </a:p>
          <a:p>
            <a:pPr>
              <a:buClr>
                <a:schemeClr val="tx1"/>
              </a:buClr>
              <a:buFont typeface="Arial" panose="020B0604020202020204" pitchFamily="34" charset="0"/>
              <a:buChar char="•"/>
            </a:pPr>
            <a:r>
              <a:rPr lang="en-US" i="0" dirty="0">
                <a:solidFill>
                  <a:schemeClr val="tx1">
                    <a:lumMod val="75000"/>
                  </a:schemeClr>
                </a:solidFill>
                <a:latin typeface="Arial" panose="020B0604020202020204" pitchFamily="34" charset="0"/>
                <a:cs typeface="Arial" panose="020B0604020202020204" pitchFamily="34" charset="0"/>
              </a:rPr>
              <a:t>S</a:t>
            </a:r>
            <a:r>
              <a:rPr lang="en-GB" i="0" dirty="0" err="1">
                <a:solidFill>
                  <a:schemeClr val="tx1">
                    <a:lumMod val="75000"/>
                  </a:schemeClr>
                </a:solidFill>
                <a:latin typeface="Arial" panose="020B0604020202020204" pitchFamily="34" charset="0"/>
                <a:cs typeface="Arial" panose="020B0604020202020204" pitchFamily="34" charset="0"/>
              </a:rPr>
              <a:t>equenced</a:t>
            </a:r>
            <a:r>
              <a:rPr lang="en-GB" i="0" dirty="0">
                <a:solidFill>
                  <a:schemeClr val="tx1">
                    <a:lumMod val="75000"/>
                  </a:schemeClr>
                </a:solidFill>
                <a:latin typeface="Arial" panose="020B0604020202020204" pitchFamily="34" charset="0"/>
                <a:cs typeface="Arial" panose="020B0604020202020204" pitchFamily="34" charset="0"/>
              </a:rPr>
              <a:t> along </a:t>
            </a:r>
            <a:r>
              <a:rPr lang="en-GB" i="0" kern="0" dirty="0">
                <a:solidFill>
                  <a:schemeClr val="tx1">
                    <a:lumMod val="75000"/>
                  </a:schemeClr>
                </a:solidFill>
              </a:rPr>
              <a:t>three clusters</a:t>
            </a:r>
            <a:r>
              <a:rPr lang="en-GB" sz="2200" i="0" kern="0" dirty="0">
                <a:solidFill>
                  <a:schemeClr val="tx1">
                    <a:lumMod val="75000"/>
                  </a:schemeClr>
                </a:solidFill>
              </a:rPr>
              <a:t>: </a:t>
            </a:r>
          </a:p>
          <a:p>
            <a:pPr lvl="1">
              <a:spcBef>
                <a:spcPts val="600"/>
              </a:spcBef>
              <a:buClr>
                <a:schemeClr val="tx1"/>
              </a:buClr>
              <a:buFont typeface="Arial" panose="020B0604020202020204" pitchFamily="34" charset="0"/>
              <a:buChar char="•"/>
            </a:pPr>
            <a:r>
              <a:rPr lang="en-GB" b="0" kern="0" dirty="0">
                <a:solidFill>
                  <a:schemeClr val="tx1">
                    <a:lumMod val="75000"/>
                  </a:schemeClr>
                </a:solidFill>
              </a:rPr>
              <a:t>Further improving compliance</a:t>
            </a:r>
          </a:p>
          <a:p>
            <a:pPr lvl="1">
              <a:spcBef>
                <a:spcPts val="600"/>
              </a:spcBef>
              <a:buClr>
                <a:schemeClr val="tx1"/>
              </a:buClr>
              <a:buFont typeface="Arial" panose="020B0604020202020204" pitchFamily="34" charset="0"/>
              <a:buChar char="•"/>
            </a:pPr>
            <a:r>
              <a:rPr lang="en-GB" b="0" kern="0" dirty="0">
                <a:solidFill>
                  <a:schemeClr val="tx1">
                    <a:lumMod val="75000"/>
                  </a:schemeClr>
                </a:solidFill>
              </a:rPr>
              <a:t>Progressive move from annual to medium term budget planning</a:t>
            </a:r>
          </a:p>
          <a:p>
            <a:pPr lvl="1">
              <a:spcBef>
                <a:spcPts val="600"/>
              </a:spcBef>
              <a:buClr>
                <a:schemeClr val="tx1"/>
              </a:buClr>
              <a:buFont typeface="Arial" panose="020B0604020202020204" pitchFamily="34" charset="0"/>
              <a:buChar char="•"/>
            </a:pPr>
            <a:r>
              <a:rPr lang="en-GB" b="0" kern="0" dirty="0">
                <a:solidFill>
                  <a:schemeClr val="tx1">
                    <a:lumMod val="75000"/>
                  </a:schemeClr>
                </a:solidFill>
              </a:rPr>
              <a:t>A staged move from traditional line-item budgeting to programme (and eventually performance) budgeting </a:t>
            </a:r>
          </a:p>
        </p:txBody>
      </p:sp>
      <p:sp>
        <p:nvSpPr>
          <p:cNvPr id="7" name="Rectangle 2">
            <a:extLst>
              <a:ext uri="{FF2B5EF4-FFF2-40B4-BE49-F238E27FC236}">
                <a16:creationId xmlns:a16="http://schemas.microsoft.com/office/drawing/2014/main" id="{BFC1C3D3-D77E-444C-B4A5-E2E190FC79BE}"/>
              </a:ext>
            </a:extLst>
          </p:cNvPr>
          <p:cNvSpPr txBox="1">
            <a:spLocks noChangeArrowheads="1"/>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t>Cluster approach</a:t>
            </a:r>
            <a:endParaRPr lang="fr-FR" dirty="0"/>
          </a:p>
        </p:txBody>
      </p:sp>
      <p:sp>
        <p:nvSpPr>
          <p:cNvPr id="2" name="Slide Number Placeholder 1">
            <a:extLst>
              <a:ext uri="{FF2B5EF4-FFF2-40B4-BE49-F238E27FC236}">
                <a16:creationId xmlns:a16="http://schemas.microsoft.com/office/drawing/2014/main" id="{9821E20F-20F4-4650-BF31-4C05B77AA490}"/>
              </a:ext>
            </a:extLst>
          </p:cNvPr>
          <p:cNvSpPr>
            <a:spLocks noGrp="1"/>
          </p:cNvSpPr>
          <p:nvPr>
            <p:ph type="sldNum" sz="quarter" idx="12"/>
          </p:nvPr>
        </p:nvSpPr>
        <p:spPr/>
        <p:txBody>
          <a:bodyPr/>
          <a:lstStyle/>
          <a:p>
            <a:fld id="{F46C79FD-C571-418B-AB0F-5EE936C85276}" type="slidenum">
              <a:rPr lang="en-GB" smtClean="0"/>
              <a:t>138</a:t>
            </a:fld>
            <a:endParaRPr lang="en-GB"/>
          </a:p>
        </p:txBody>
      </p:sp>
    </p:spTree>
    <p:extLst>
      <p:ext uri="{BB962C8B-B14F-4D97-AF65-F5344CB8AC3E}">
        <p14:creationId xmlns:p14="http://schemas.microsoft.com/office/powerpoint/2010/main" val="394776202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u contenu 1"/>
          <p:cNvSpPr>
            <a:spLocks noGrp="1"/>
          </p:cNvSpPr>
          <p:nvPr>
            <p:ph idx="1"/>
          </p:nvPr>
        </p:nvSpPr>
        <p:spPr>
          <a:xfrm>
            <a:off x="1085850" y="1844676"/>
            <a:ext cx="10138410" cy="4608513"/>
          </a:xfrm>
        </p:spPr>
        <p:txBody>
          <a:bodyPr/>
          <a:lstStyle/>
          <a:p>
            <a:pPr>
              <a:buClrTx/>
            </a:pPr>
            <a:r>
              <a:rPr lang="en-GB" dirty="0">
                <a:latin typeface="Arial" panose="020B0604020202020204" pitchFamily="34" charset="0"/>
                <a:cs typeface="Arial" panose="020B0604020202020204" pitchFamily="34" charset="0"/>
              </a:rPr>
              <a:t>Sometimes need to go against logical sequence, it may be driven by:</a:t>
            </a:r>
          </a:p>
          <a:p>
            <a:pPr lvl="1">
              <a:buClrTx/>
            </a:pPr>
            <a:r>
              <a:rPr lang="en-GB" sz="2400" dirty="0">
                <a:latin typeface="Arial" panose="020B0604020202020204" pitchFamily="34" charset="0"/>
                <a:cs typeface="Arial" panose="020B0604020202020204" pitchFamily="34" charset="0"/>
              </a:rPr>
              <a:t>Pressure from donors</a:t>
            </a:r>
          </a:p>
          <a:p>
            <a:pPr lvl="1">
              <a:buClrTx/>
            </a:pPr>
            <a:r>
              <a:rPr lang="en-GB" sz="2400" dirty="0">
                <a:latin typeface="Arial" panose="020B0604020202020204" pitchFamily="34" charset="0"/>
                <a:cs typeface="Arial" panose="020B0604020202020204" pitchFamily="34" charset="0"/>
              </a:rPr>
              <a:t>Internal determination to show that country is on the path of modernisation &amp; capable to carry out complex reforms, etc. </a:t>
            </a:r>
          </a:p>
        </p:txBody>
      </p:sp>
      <p:sp>
        <p:nvSpPr>
          <p:cNvPr id="5" name="Rectangle 2">
            <a:extLst>
              <a:ext uri="{FF2B5EF4-FFF2-40B4-BE49-F238E27FC236}">
                <a16:creationId xmlns:a16="http://schemas.microsoft.com/office/drawing/2014/main" id="{C1153C52-7116-4743-AF44-803613DEA53C}"/>
              </a:ext>
            </a:extLst>
          </p:cNvPr>
          <p:cNvSpPr txBox="1">
            <a:spLocks noChangeArrowheads="1"/>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t>The Dilemma</a:t>
            </a:r>
            <a:endParaRPr lang="fr-FR" dirty="0"/>
          </a:p>
        </p:txBody>
      </p:sp>
      <p:sp>
        <p:nvSpPr>
          <p:cNvPr id="2" name="Slide Number Placeholder 1">
            <a:extLst>
              <a:ext uri="{FF2B5EF4-FFF2-40B4-BE49-F238E27FC236}">
                <a16:creationId xmlns:a16="http://schemas.microsoft.com/office/drawing/2014/main" id="{E62B9388-D714-4977-90B2-BA4490F01217}"/>
              </a:ext>
            </a:extLst>
          </p:cNvPr>
          <p:cNvSpPr>
            <a:spLocks noGrp="1"/>
          </p:cNvSpPr>
          <p:nvPr>
            <p:ph type="sldNum" sz="quarter" idx="12"/>
          </p:nvPr>
        </p:nvSpPr>
        <p:spPr/>
        <p:txBody>
          <a:bodyPr/>
          <a:lstStyle/>
          <a:p>
            <a:fld id="{F46C79FD-C571-418B-AB0F-5EE936C85276}" type="slidenum">
              <a:rPr lang="en-GB" smtClean="0"/>
              <a:t>139</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3">
                                            <p:txEl>
                                              <p:pRg st="1" end="1"/>
                                            </p:txEl>
                                          </p:spTgt>
                                        </p:tgtEl>
                                        <p:attrNameLst>
                                          <p:attrName>style.visibility</p:attrName>
                                        </p:attrNameLst>
                                      </p:cBhvr>
                                      <p:to>
                                        <p:strVal val="visible"/>
                                      </p:to>
                                    </p:set>
                                    <p:anim calcmode="lin" valueType="num">
                                      <p:cBhvr additive="base">
                                        <p:cTn id="7" dur="500" fill="hold"/>
                                        <p:tgtEl>
                                          <p:spTgt spid="5427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4273">
                                            <p:txEl>
                                              <p:pRg st="2" end="2"/>
                                            </p:txEl>
                                          </p:spTgt>
                                        </p:tgtEl>
                                        <p:attrNameLst>
                                          <p:attrName>style.visibility</p:attrName>
                                        </p:attrNameLst>
                                      </p:cBhvr>
                                      <p:to>
                                        <p:strVal val="visible"/>
                                      </p:to>
                                    </p:set>
                                    <p:anim calcmode="lin" valueType="num">
                                      <p:cBhvr additive="base">
                                        <p:cTn id="11" dur="500" fill="hold"/>
                                        <p:tgtEl>
                                          <p:spTgt spid="5427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427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contenu 2"/>
          <p:cNvSpPr>
            <a:spLocks noGrp="1"/>
          </p:cNvSpPr>
          <p:nvPr>
            <p:ph sz="half" idx="1"/>
          </p:nvPr>
        </p:nvSpPr>
        <p:spPr>
          <a:xfrm>
            <a:off x="838198" y="1825625"/>
            <a:ext cx="10376340" cy="3906435"/>
          </a:xfrm>
        </p:spPr>
        <p:txBody>
          <a:bodyPr>
            <a:normAutofit fontScale="92500" lnSpcReduction="10000"/>
          </a:bodyPr>
          <a:lstStyle/>
          <a:p>
            <a:pPr eaLnBrk="1" hangingPunct="1">
              <a:lnSpc>
                <a:spcPct val="90000"/>
              </a:lnSpc>
              <a:buClrTx/>
              <a:buNone/>
            </a:pPr>
            <a:r>
              <a:rPr lang="en-GB" sz="2200" b="1" i="0" dirty="0">
                <a:solidFill>
                  <a:srgbClr val="FF0000"/>
                </a:solidFill>
              </a:rPr>
              <a:t>Focus on inputs &amp; means</a:t>
            </a:r>
          </a:p>
          <a:p>
            <a:pPr eaLnBrk="1" hangingPunct="1">
              <a:lnSpc>
                <a:spcPct val="90000"/>
              </a:lnSpc>
              <a:buClrTx/>
            </a:pPr>
            <a:r>
              <a:rPr lang="en-GB" sz="2200" b="1" i="0" dirty="0">
                <a:solidFill>
                  <a:srgbClr val="FF0000"/>
                </a:solidFill>
              </a:rPr>
              <a:t>Strengths</a:t>
            </a:r>
          </a:p>
          <a:p>
            <a:pPr lvl="1" eaLnBrk="1" hangingPunct="1">
              <a:lnSpc>
                <a:spcPct val="90000"/>
              </a:lnSpc>
              <a:buClrTx/>
              <a:buFont typeface="Courier New" panose="02070309020205020404" pitchFamily="49" charset="0"/>
              <a:buChar char="o"/>
            </a:pPr>
            <a:r>
              <a:rPr lang="en-GB" dirty="0"/>
              <a:t>Ensuring basic processes</a:t>
            </a:r>
          </a:p>
          <a:p>
            <a:pPr lvl="1" eaLnBrk="1" hangingPunct="1">
              <a:lnSpc>
                <a:spcPct val="90000"/>
              </a:lnSpc>
              <a:buClrTx/>
              <a:buFont typeface="Courier New" panose="02070309020205020404" pitchFamily="49" charset="0"/>
              <a:buChar char="o"/>
            </a:pPr>
            <a:r>
              <a:rPr lang="fr-FR" dirty="0"/>
              <a:t>Building a culture of discipline and compliance</a:t>
            </a:r>
          </a:p>
          <a:p>
            <a:pPr lvl="1" eaLnBrk="1" hangingPunct="1">
              <a:lnSpc>
                <a:spcPct val="90000"/>
              </a:lnSpc>
              <a:buClrTx/>
              <a:buFont typeface="Courier New" panose="02070309020205020404" pitchFamily="49" charset="0"/>
              <a:buChar char="o"/>
            </a:pPr>
            <a:endParaRPr lang="fr-FR" dirty="0"/>
          </a:p>
          <a:p>
            <a:pPr eaLnBrk="1" hangingPunct="1">
              <a:lnSpc>
                <a:spcPct val="90000"/>
              </a:lnSpc>
              <a:buClrTx/>
            </a:pPr>
            <a:r>
              <a:rPr lang="en-GB" sz="2200" b="1" i="0" dirty="0">
                <a:solidFill>
                  <a:srgbClr val="FF0000"/>
                </a:solidFill>
              </a:rPr>
              <a:t>Weaknesses</a:t>
            </a:r>
          </a:p>
          <a:p>
            <a:pPr lvl="1" eaLnBrk="1" hangingPunct="1">
              <a:lnSpc>
                <a:spcPct val="90000"/>
              </a:lnSpc>
              <a:buClrTx/>
              <a:buFont typeface="Courier New" panose="02070309020205020404" pitchFamily="49" charset="0"/>
              <a:buChar char="o"/>
            </a:pPr>
            <a:r>
              <a:rPr lang="en-GB" dirty="0"/>
              <a:t>As a general rule, little consideration is given to public policies and their results</a:t>
            </a:r>
          </a:p>
          <a:p>
            <a:pPr lvl="1" eaLnBrk="1" hangingPunct="1">
              <a:lnSpc>
                <a:spcPct val="90000"/>
              </a:lnSpc>
              <a:buClrTx/>
              <a:buFont typeface="Courier New" panose="02070309020205020404" pitchFamily="49" charset="0"/>
              <a:buChar char="o"/>
            </a:pPr>
            <a:r>
              <a:rPr lang="en-GB" dirty="0"/>
              <a:t>Often, heavy bureaucratic processes</a:t>
            </a:r>
          </a:p>
        </p:txBody>
      </p:sp>
      <p:sp>
        <p:nvSpPr>
          <p:cNvPr id="53249" name="Titre 1"/>
          <p:cNvSpPr>
            <a:spLocks noGrp="1"/>
          </p:cNvSpPr>
          <p:nvPr>
            <p:ph type="title"/>
          </p:nvPr>
        </p:nvSpPr>
        <p:spPr/>
        <p:txBody>
          <a:bodyPr anchor="b">
            <a:normAutofit/>
          </a:bodyPr>
          <a:lstStyle/>
          <a:p>
            <a:r>
              <a:rPr lang="en-GB" dirty="0"/>
              <a:t>‘Traditional’ budgeting</a:t>
            </a:r>
          </a:p>
        </p:txBody>
      </p:sp>
      <p:sp>
        <p:nvSpPr>
          <p:cNvPr id="2" name="Slide Number Placeholder 1">
            <a:extLst>
              <a:ext uri="{FF2B5EF4-FFF2-40B4-BE49-F238E27FC236}">
                <a16:creationId xmlns:a16="http://schemas.microsoft.com/office/drawing/2014/main" id="{0661F7B4-598F-437B-A6E8-5A706CD11EF6}"/>
              </a:ext>
            </a:extLst>
          </p:cNvPr>
          <p:cNvSpPr>
            <a:spLocks noGrp="1"/>
          </p:cNvSpPr>
          <p:nvPr>
            <p:ph type="sldNum" sz="quarter" idx="12"/>
          </p:nvPr>
        </p:nvSpPr>
        <p:spPr/>
        <p:txBody>
          <a:bodyPr/>
          <a:lstStyle/>
          <a:p>
            <a:fld id="{F46C79FD-C571-418B-AB0F-5EE936C85276}" type="slidenum">
              <a:rPr lang="en-GB" smtClean="0"/>
              <a:t>14</a:t>
            </a:fld>
            <a:endParaRPr lang="en-GB"/>
          </a:p>
        </p:txBody>
      </p:sp>
    </p:spTree>
    <p:extLst>
      <p:ext uri="{BB962C8B-B14F-4D97-AF65-F5344CB8AC3E}">
        <p14:creationId xmlns:p14="http://schemas.microsoft.com/office/powerpoint/2010/main" val="101763441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u contenu 1"/>
          <p:cNvSpPr>
            <a:spLocks noGrp="1"/>
          </p:cNvSpPr>
          <p:nvPr>
            <p:ph idx="1"/>
          </p:nvPr>
        </p:nvSpPr>
        <p:spPr>
          <a:xfrm>
            <a:off x="883920" y="1573600"/>
            <a:ext cx="10424160" cy="4826000"/>
          </a:xfrm>
        </p:spPr>
        <p:txBody>
          <a:bodyPr/>
          <a:lstStyle/>
          <a:p>
            <a:pPr marL="0" indent="0">
              <a:buClrTx/>
              <a:buNone/>
            </a:pPr>
            <a:r>
              <a:rPr lang="en-GB" dirty="0">
                <a:latin typeface="Arial" panose="020B0604020202020204" pitchFamily="34" charset="0"/>
                <a:cs typeface="Arial" panose="020B0604020202020204" pitchFamily="34" charset="0"/>
              </a:rPr>
              <a:t>Strengthening foundations must be priority: however, if not possible to avoid complex reforms, is necessary to:</a:t>
            </a:r>
          </a:p>
          <a:p>
            <a:pPr>
              <a:spcBef>
                <a:spcPts val="1200"/>
              </a:spcBef>
              <a:buClrTx/>
              <a:buFont typeface="Arial" charset="0"/>
              <a:buChar char="•"/>
            </a:pPr>
            <a:r>
              <a:rPr lang="en-GB" dirty="0">
                <a:latin typeface="Arial" panose="020B0604020202020204" pitchFamily="34" charset="0"/>
                <a:cs typeface="Arial" panose="020B0604020202020204" pitchFamily="34" charset="0"/>
              </a:rPr>
              <a:t>Ensure that basic measures &amp; necessary pre-conditions for the complex reform are included in reform programme</a:t>
            </a:r>
          </a:p>
          <a:p>
            <a:pPr>
              <a:spcBef>
                <a:spcPts val="1200"/>
              </a:spcBef>
              <a:buClrTx/>
              <a:buFont typeface="Arial" charset="0"/>
              <a:buChar char="•"/>
            </a:pPr>
            <a:r>
              <a:rPr lang="en-GB" dirty="0">
                <a:latin typeface="Arial" panose="020B0604020202020204" pitchFamily="34" charset="0"/>
                <a:cs typeface="Arial" panose="020B0604020202020204" pitchFamily="34" charset="0"/>
              </a:rPr>
              <a:t>Reshape complex reform measures &amp; limit their ambition </a:t>
            </a:r>
          </a:p>
          <a:p>
            <a:pPr marL="857250" lvl="1" indent="-342900">
              <a:buClr>
                <a:schemeClr val="tx1"/>
              </a:buClr>
              <a:buFont typeface="Verdana" panose="020B0604030504040204" pitchFamily="34" charset="0"/>
              <a:buChar char="‒"/>
            </a:pPr>
            <a:r>
              <a:rPr lang="en-GB" sz="2400" dirty="0">
                <a:latin typeface="Arial" panose="020B0604020202020204" pitchFamily="34" charset="0"/>
                <a:cs typeface="Arial" panose="020B0604020202020204" pitchFamily="34" charset="0"/>
              </a:rPr>
              <a:t>E.g., a programme budget may initially be limited to an information document</a:t>
            </a:r>
          </a:p>
          <a:p>
            <a:pPr lvl="1">
              <a:buClrTx/>
            </a:pPr>
            <a:endParaRPr lang="fr-FR" b="0" i="1" dirty="0">
              <a:latin typeface="Verdana" charset="0"/>
            </a:endParaRPr>
          </a:p>
          <a:p>
            <a:endParaRPr lang="fr-FR" dirty="0">
              <a:latin typeface="Verdana" charset="0"/>
            </a:endParaRPr>
          </a:p>
        </p:txBody>
      </p:sp>
      <p:sp>
        <p:nvSpPr>
          <p:cNvPr id="5" name="Rectangle 2">
            <a:extLst>
              <a:ext uri="{FF2B5EF4-FFF2-40B4-BE49-F238E27FC236}">
                <a16:creationId xmlns:a16="http://schemas.microsoft.com/office/drawing/2014/main" id="{8BA4FDAB-AE63-4910-A3EE-DB166D64FB67}"/>
              </a:ext>
            </a:extLst>
          </p:cNvPr>
          <p:cNvSpPr txBox="1">
            <a:spLocks noChangeArrowheads="1"/>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t>How to handle such situations?</a:t>
            </a:r>
            <a:endParaRPr lang="fr-FR" dirty="0"/>
          </a:p>
        </p:txBody>
      </p:sp>
      <p:sp>
        <p:nvSpPr>
          <p:cNvPr id="2" name="Slide Number Placeholder 1">
            <a:extLst>
              <a:ext uri="{FF2B5EF4-FFF2-40B4-BE49-F238E27FC236}">
                <a16:creationId xmlns:a16="http://schemas.microsoft.com/office/drawing/2014/main" id="{0BF3E90A-A313-4042-8CA5-EE7FC2F3EEF4}"/>
              </a:ext>
            </a:extLst>
          </p:cNvPr>
          <p:cNvSpPr>
            <a:spLocks noGrp="1"/>
          </p:cNvSpPr>
          <p:nvPr>
            <p:ph type="sldNum" sz="quarter" idx="12"/>
          </p:nvPr>
        </p:nvSpPr>
        <p:spPr/>
        <p:txBody>
          <a:bodyPr/>
          <a:lstStyle/>
          <a:p>
            <a:fld id="{F46C79FD-C571-418B-AB0F-5EE936C85276}" type="slidenum">
              <a:rPr lang="en-GB" smtClean="0"/>
              <a:t>140</a:t>
            </a:fld>
            <a:endParaRPr lang="en-GB"/>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sz="half" idx="1"/>
          </p:nvPr>
        </p:nvSpPr>
        <p:spPr>
          <a:xfrm>
            <a:off x="838198" y="2568575"/>
            <a:ext cx="8008622" cy="3906435"/>
          </a:xfrm>
        </p:spPr>
        <p:txBody>
          <a:bodyPr>
            <a:normAutofit/>
          </a:bodyPr>
          <a:lstStyle/>
          <a:p>
            <a:pPr marL="382950" lvl="1">
              <a:spcBef>
                <a:spcPts val="600"/>
              </a:spcBef>
              <a:spcAft>
                <a:spcPts val="600"/>
              </a:spcAft>
              <a:buClrTx/>
            </a:pPr>
            <a:r>
              <a:rPr lang="en-GB" sz="2400" dirty="0"/>
              <a:t>Module 3.1	Sequencing of reforms (part 2)</a:t>
            </a:r>
          </a:p>
          <a:p>
            <a:pPr marL="382950" lvl="1">
              <a:spcBef>
                <a:spcPts val="600"/>
              </a:spcBef>
              <a:spcAft>
                <a:spcPts val="600"/>
              </a:spcAft>
              <a:buClrTx/>
            </a:pPr>
            <a:r>
              <a:rPr lang="en-GB" sz="2400" dirty="0">
                <a:solidFill>
                  <a:srgbClr val="FF0000"/>
                </a:solidFill>
              </a:rPr>
              <a:t>Module 3.2	PEFA platform exercise - Ethiopia</a:t>
            </a:r>
          </a:p>
          <a:p>
            <a:pPr marL="382950" lvl="1">
              <a:spcBef>
                <a:spcPts val="600"/>
              </a:spcBef>
              <a:spcAft>
                <a:spcPts val="600"/>
              </a:spcAft>
              <a:buClrTx/>
            </a:pPr>
            <a:r>
              <a:rPr lang="en-GB" sz="2400" dirty="0"/>
              <a:t>Module 3.3	Basics and beyond</a:t>
            </a:r>
          </a:p>
        </p:txBody>
      </p:sp>
      <p:sp>
        <p:nvSpPr>
          <p:cNvPr id="12292" name="Espace réservé du numéro de diapositive 3" hidden="1"/>
          <p:cNvSpPr>
            <a:spLocks noGrp="1"/>
          </p:cNvSpPr>
          <p:nvPr>
            <p:ph type="sldNum" sz="quarter" idx="12"/>
          </p:nvPr>
        </p:nvSpPr>
        <p:spPr>
          <a:xfrm>
            <a:off x="1981200" y="6245225"/>
            <a:ext cx="21336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9CC5C342-D0A1-FA43-89AF-83F844EB4D30}" type="slidenum">
              <a:rPr lang="en-GB" sz="1400">
                <a:solidFill>
                  <a:schemeClr val="tx1"/>
                </a:solidFill>
                <a:latin typeface="Arial" charset="0"/>
              </a:rPr>
              <a:pPr algn="l" eaLnBrk="1" hangingPunct="1">
                <a:spcAft>
                  <a:spcPts val="600"/>
                </a:spcAft>
                <a:defRPr/>
              </a:pPr>
              <a:t>141</a:t>
            </a:fld>
            <a:endParaRPr lang="en-GB" sz="1400">
              <a:solidFill>
                <a:schemeClr val="tx1"/>
              </a:solidFill>
              <a:latin typeface="Arial" charset="0"/>
            </a:endParaRPr>
          </a:p>
        </p:txBody>
      </p:sp>
      <p:sp>
        <p:nvSpPr>
          <p:cNvPr id="22530" name="Titre 2"/>
          <p:cNvSpPr>
            <a:spLocks noGrp="1"/>
          </p:cNvSpPr>
          <p:nvPr>
            <p:ph type="title"/>
          </p:nvPr>
        </p:nvSpPr>
        <p:spPr/>
        <p:txBody>
          <a:bodyPr anchor="b">
            <a:normAutofit/>
          </a:bodyPr>
          <a:lstStyle/>
          <a:p>
            <a:pPr marL="342900" indent="-342900"/>
            <a:r>
              <a:rPr lang="fr-FR"/>
              <a:t>Day 3: </a:t>
            </a:r>
            <a:r>
              <a:rPr lang="en-GB"/>
              <a:t>Developing reform strategy -2</a:t>
            </a:r>
          </a:p>
        </p:txBody>
      </p:sp>
      <p:sp>
        <p:nvSpPr>
          <p:cNvPr id="5" name="Slide Number Placeholder 1">
            <a:extLst>
              <a:ext uri="{FF2B5EF4-FFF2-40B4-BE49-F238E27FC236}">
                <a16:creationId xmlns:a16="http://schemas.microsoft.com/office/drawing/2014/main" id="{38539E1E-1329-477E-8573-F8A19634B12E}"/>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141</a:t>
            </a:fld>
            <a:endParaRPr lang="en-GB"/>
          </a:p>
        </p:txBody>
      </p:sp>
    </p:spTree>
    <p:extLst>
      <p:ext uri="{BB962C8B-B14F-4D97-AF65-F5344CB8AC3E}">
        <p14:creationId xmlns:p14="http://schemas.microsoft.com/office/powerpoint/2010/main" val="8931297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8689" y="1722755"/>
            <a:ext cx="10294622" cy="3906435"/>
          </a:xfrm>
        </p:spPr>
        <p:txBody>
          <a:bodyPr>
            <a:normAutofit/>
          </a:bodyPr>
          <a:lstStyle/>
          <a:p>
            <a:pPr marL="0" indent="0">
              <a:buClr>
                <a:srgbClr val="002060"/>
              </a:buClr>
              <a:buNone/>
            </a:pPr>
            <a:r>
              <a:rPr lang="en-US" i="0" dirty="0">
                <a:solidFill>
                  <a:srgbClr val="FF0000"/>
                </a:solidFill>
              </a:rPr>
              <a:t>Break out groups</a:t>
            </a:r>
          </a:p>
          <a:p>
            <a:pPr>
              <a:buClr>
                <a:srgbClr val="0F5494"/>
              </a:buClr>
            </a:pPr>
            <a:endParaRPr lang="en-US" i="0" dirty="0"/>
          </a:p>
          <a:p>
            <a:pPr>
              <a:buClr>
                <a:srgbClr val="0F5494"/>
              </a:buClr>
            </a:pPr>
            <a:r>
              <a:rPr lang="en-US" i="0" dirty="0">
                <a:solidFill>
                  <a:srgbClr val="004494"/>
                </a:solidFill>
              </a:rPr>
              <a:t>Review the PEFA Summary Assessment for the Federal Republic of Ethiopia, 2018 </a:t>
            </a:r>
          </a:p>
          <a:p>
            <a:pPr>
              <a:buClr>
                <a:srgbClr val="0F5494"/>
              </a:buClr>
            </a:pPr>
            <a:r>
              <a:rPr lang="en-US" i="0" dirty="0">
                <a:solidFill>
                  <a:srgbClr val="004494"/>
                </a:solidFill>
              </a:rPr>
              <a:t>Make a judgment on the likelihood for PFM reform in Ethiopia linked to the platform approach</a:t>
            </a:r>
            <a:endParaRPr lang="en-GB" i="0" dirty="0">
              <a:solidFill>
                <a:srgbClr val="004494"/>
              </a:solidFill>
            </a:endParaRPr>
          </a:p>
        </p:txBody>
      </p:sp>
      <p:sp>
        <p:nvSpPr>
          <p:cNvPr id="2" name="Title 1"/>
          <p:cNvSpPr>
            <a:spLocks noGrp="1"/>
          </p:cNvSpPr>
          <p:nvPr>
            <p:ph type="title"/>
          </p:nvPr>
        </p:nvSpPr>
        <p:spPr>
          <a:xfrm>
            <a:off x="970722" y="482860"/>
            <a:ext cx="10515600" cy="782357"/>
          </a:xfrm>
        </p:spPr>
        <p:txBody>
          <a:bodyPr anchor="b">
            <a:normAutofit/>
          </a:bodyPr>
          <a:lstStyle/>
          <a:p>
            <a:r>
              <a:rPr lang="en-GB"/>
              <a:t>Group exercise  - PEFA Ethiopia</a:t>
            </a:r>
          </a:p>
        </p:txBody>
      </p:sp>
      <p:sp>
        <p:nvSpPr>
          <p:cNvPr id="4" name="Slide Number Placeholder 3">
            <a:extLst>
              <a:ext uri="{FF2B5EF4-FFF2-40B4-BE49-F238E27FC236}">
                <a16:creationId xmlns:a16="http://schemas.microsoft.com/office/drawing/2014/main" id="{21382A7E-48D0-49D3-B388-DE344B72161D}"/>
              </a:ext>
            </a:extLst>
          </p:cNvPr>
          <p:cNvSpPr>
            <a:spLocks noGrp="1"/>
          </p:cNvSpPr>
          <p:nvPr>
            <p:ph type="sldNum" sz="quarter" idx="12"/>
          </p:nvPr>
        </p:nvSpPr>
        <p:spPr/>
        <p:txBody>
          <a:bodyPr/>
          <a:lstStyle/>
          <a:p>
            <a:fld id="{F46C79FD-C571-418B-AB0F-5EE936C85276}" type="slidenum">
              <a:rPr lang="en-GB" smtClean="0"/>
              <a:t>142</a:t>
            </a:fld>
            <a:endParaRPr lang="en-GB"/>
          </a:p>
        </p:txBody>
      </p:sp>
    </p:spTree>
    <p:extLst>
      <p:ext uri="{BB962C8B-B14F-4D97-AF65-F5344CB8AC3E}">
        <p14:creationId xmlns:p14="http://schemas.microsoft.com/office/powerpoint/2010/main" val="268174561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70722" y="1658662"/>
            <a:ext cx="10648124" cy="4524968"/>
          </a:xfrm>
        </p:spPr>
        <p:txBody>
          <a:bodyPr>
            <a:normAutofit/>
          </a:bodyPr>
          <a:lstStyle/>
          <a:p>
            <a:pPr marL="0" indent="0">
              <a:spcBef>
                <a:spcPts val="600"/>
              </a:spcBef>
              <a:spcAft>
                <a:spcPts val="600"/>
              </a:spcAft>
              <a:buClr>
                <a:srgbClr val="0F5494"/>
              </a:buClr>
              <a:buNone/>
            </a:pPr>
            <a:r>
              <a:rPr lang="en-GB" sz="2000" b="1" dirty="0">
                <a:solidFill>
                  <a:srgbClr val="004494"/>
                </a:solidFill>
              </a:rPr>
              <a:t>Review the Summary Assessment of the PEFA for the Republic of Ethiopia, 2019, discuss it in your group and do the following:</a:t>
            </a:r>
          </a:p>
          <a:p>
            <a:pPr marL="457200" indent="-457200">
              <a:spcBef>
                <a:spcPts val="600"/>
              </a:spcBef>
              <a:spcAft>
                <a:spcPts val="600"/>
              </a:spcAft>
              <a:buClr>
                <a:srgbClr val="0F5494"/>
              </a:buClr>
              <a:buFont typeface="+mj-lt"/>
              <a:buAutoNum type="arabicPeriod"/>
            </a:pPr>
            <a:r>
              <a:rPr lang="en-GB" sz="2000" dirty="0"/>
              <a:t>Make a shared judgment on the likelihood of successful PFM reform in Ethiopia</a:t>
            </a:r>
          </a:p>
          <a:p>
            <a:pPr marL="457200" indent="-457200">
              <a:spcBef>
                <a:spcPts val="600"/>
              </a:spcBef>
              <a:spcAft>
                <a:spcPts val="600"/>
              </a:spcAft>
              <a:buClr>
                <a:srgbClr val="0F5494"/>
              </a:buClr>
              <a:buFont typeface="+mj-lt"/>
              <a:buAutoNum type="arabicPeriod"/>
            </a:pPr>
            <a:r>
              <a:rPr lang="en-GB" sz="2000" dirty="0"/>
              <a:t>Detail the sequence of PFM reform activities you would recommend in the first platform</a:t>
            </a:r>
          </a:p>
          <a:p>
            <a:pPr marL="0" indent="0">
              <a:spcBef>
                <a:spcPts val="600"/>
              </a:spcBef>
              <a:spcAft>
                <a:spcPts val="600"/>
              </a:spcAft>
              <a:buClr>
                <a:srgbClr val="0F5494"/>
              </a:buClr>
              <a:buNone/>
            </a:pPr>
            <a:endParaRPr lang="en-GB" sz="2000" dirty="0">
              <a:solidFill>
                <a:srgbClr val="004494"/>
              </a:solidFill>
            </a:endParaRPr>
          </a:p>
          <a:p>
            <a:pPr marL="0" indent="0">
              <a:spcBef>
                <a:spcPts val="600"/>
              </a:spcBef>
              <a:spcAft>
                <a:spcPts val="600"/>
              </a:spcAft>
              <a:buClr>
                <a:srgbClr val="0F5494"/>
              </a:buClr>
              <a:buNone/>
            </a:pPr>
            <a:r>
              <a:rPr lang="en-GB" sz="2000" dirty="0">
                <a:solidFill>
                  <a:srgbClr val="004494"/>
                </a:solidFill>
              </a:rPr>
              <a:t>e.g. would you regard the following as basics (link to Diamond’s hierarchy)?</a:t>
            </a:r>
          </a:p>
          <a:p>
            <a:pPr marL="800100" lvl="1" indent="-342900">
              <a:spcBef>
                <a:spcPts val="0"/>
              </a:spcBef>
              <a:spcAft>
                <a:spcPts val="0"/>
              </a:spcAft>
              <a:buClr>
                <a:srgbClr val="0F5494"/>
              </a:buClr>
              <a:buFont typeface="+mj-lt"/>
              <a:buAutoNum type="alphaLcParenR"/>
            </a:pPr>
            <a:r>
              <a:rPr lang="en-GB" dirty="0">
                <a:solidFill>
                  <a:srgbClr val="004494"/>
                </a:solidFill>
              </a:rPr>
              <a:t>The adoption of MTEF</a:t>
            </a:r>
          </a:p>
          <a:p>
            <a:pPr marL="800100" lvl="1" indent="-342900">
              <a:spcBef>
                <a:spcPts val="0"/>
              </a:spcBef>
              <a:spcAft>
                <a:spcPts val="0"/>
              </a:spcAft>
              <a:buClr>
                <a:srgbClr val="0F5494"/>
              </a:buClr>
              <a:buFont typeface="+mj-lt"/>
              <a:buAutoNum type="alphaLcParenR"/>
            </a:pPr>
            <a:r>
              <a:rPr lang="en-GB" dirty="0">
                <a:solidFill>
                  <a:srgbClr val="004494"/>
                </a:solidFill>
              </a:rPr>
              <a:t>The adoption of Accrual Accounting</a:t>
            </a:r>
          </a:p>
        </p:txBody>
      </p:sp>
      <p:sp>
        <p:nvSpPr>
          <p:cNvPr id="2" name="Title 1"/>
          <p:cNvSpPr>
            <a:spLocks noGrp="1"/>
          </p:cNvSpPr>
          <p:nvPr>
            <p:ph type="title"/>
          </p:nvPr>
        </p:nvSpPr>
        <p:spPr>
          <a:xfrm>
            <a:off x="970722" y="482860"/>
            <a:ext cx="10515600" cy="782357"/>
          </a:xfrm>
        </p:spPr>
        <p:txBody>
          <a:bodyPr anchor="b">
            <a:normAutofit/>
          </a:bodyPr>
          <a:lstStyle/>
          <a:p>
            <a:r>
              <a:rPr lang="en-GB"/>
              <a:t>Group exercise  - PEFA Ethiopia</a:t>
            </a:r>
          </a:p>
        </p:txBody>
      </p:sp>
      <p:sp>
        <p:nvSpPr>
          <p:cNvPr id="4" name="Slide Number Placeholder 3">
            <a:extLst>
              <a:ext uri="{FF2B5EF4-FFF2-40B4-BE49-F238E27FC236}">
                <a16:creationId xmlns:a16="http://schemas.microsoft.com/office/drawing/2014/main" id="{FF1F0D30-2D7F-4D15-9D01-0A35948FEFF3}"/>
              </a:ext>
            </a:extLst>
          </p:cNvPr>
          <p:cNvSpPr>
            <a:spLocks noGrp="1"/>
          </p:cNvSpPr>
          <p:nvPr>
            <p:ph type="sldNum" sz="quarter" idx="12"/>
          </p:nvPr>
        </p:nvSpPr>
        <p:spPr/>
        <p:txBody>
          <a:bodyPr/>
          <a:lstStyle/>
          <a:p>
            <a:fld id="{F46C79FD-C571-418B-AB0F-5EE936C85276}" type="slidenum">
              <a:rPr lang="en-GB" smtClean="0"/>
              <a:t>143</a:t>
            </a:fld>
            <a:endParaRPr lang="en-GB"/>
          </a:p>
        </p:txBody>
      </p:sp>
    </p:spTree>
    <p:extLst>
      <p:ext uri="{BB962C8B-B14F-4D97-AF65-F5344CB8AC3E}">
        <p14:creationId xmlns:p14="http://schemas.microsoft.com/office/powerpoint/2010/main" val="15548703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sz="half" idx="1"/>
          </p:nvPr>
        </p:nvSpPr>
        <p:spPr>
          <a:xfrm>
            <a:off x="838198" y="2568575"/>
            <a:ext cx="8008622" cy="3906435"/>
          </a:xfrm>
        </p:spPr>
        <p:txBody>
          <a:bodyPr>
            <a:normAutofit/>
          </a:bodyPr>
          <a:lstStyle/>
          <a:p>
            <a:pPr marL="382950" lvl="1">
              <a:spcBef>
                <a:spcPts val="600"/>
              </a:spcBef>
              <a:spcAft>
                <a:spcPts val="600"/>
              </a:spcAft>
              <a:buClrTx/>
            </a:pPr>
            <a:r>
              <a:rPr lang="en-GB" sz="2400" dirty="0"/>
              <a:t>Module 3.1	Sequencing of reforms (part 2)</a:t>
            </a:r>
          </a:p>
          <a:p>
            <a:pPr marL="382950" lvl="1">
              <a:spcBef>
                <a:spcPts val="600"/>
              </a:spcBef>
              <a:spcAft>
                <a:spcPts val="600"/>
              </a:spcAft>
              <a:buClrTx/>
            </a:pPr>
            <a:r>
              <a:rPr lang="en-GB" sz="2400" dirty="0"/>
              <a:t>Module 3.2	PEFA platform exercise – Ethiopia</a:t>
            </a:r>
          </a:p>
          <a:p>
            <a:pPr marL="382950" lvl="1">
              <a:spcBef>
                <a:spcPts val="600"/>
              </a:spcBef>
              <a:spcAft>
                <a:spcPts val="600"/>
              </a:spcAft>
              <a:buClrTx/>
            </a:pPr>
            <a:r>
              <a:rPr lang="en-GB" sz="2400" dirty="0">
                <a:solidFill>
                  <a:srgbClr val="FF0000"/>
                </a:solidFill>
              </a:rPr>
              <a:t>Module 3.3	Basics and beyond</a:t>
            </a:r>
          </a:p>
          <a:p>
            <a:pPr marL="382950" lvl="1">
              <a:spcBef>
                <a:spcPts val="600"/>
              </a:spcBef>
              <a:spcAft>
                <a:spcPts val="600"/>
              </a:spcAft>
              <a:buClrTx/>
            </a:pPr>
            <a:endParaRPr lang="en-GB" sz="2400" dirty="0"/>
          </a:p>
        </p:txBody>
      </p:sp>
      <p:sp>
        <p:nvSpPr>
          <p:cNvPr id="12292" name="Espace réservé du numéro de diapositive 3" hidden="1"/>
          <p:cNvSpPr>
            <a:spLocks noGrp="1"/>
          </p:cNvSpPr>
          <p:nvPr>
            <p:ph type="sldNum" sz="quarter" idx="12"/>
          </p:nvPr>
        </p:nvSpPr>
        <p:spPr>
          <a:xfrm>
            <a:off x="19812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9CC5C342-D0A1-FA43-89AF-83F844EB4D30}" type="slidenum">
              <a:rPr lang="en-GB" sz="1400">
                <a:solidFill>
                  <a:schemeClr val="tx1"/>
                </a:solidFill>
                <a:latin typeface="Arial" charset="0"/>
              </a:rPr>
              <a:pPr algn="l" eaLnBrk="1" hangingPunct="1">
                <a:spcAft>
                  <a:spcPts val="600"/>
                </a:spcAft>
                <a:defRPr/>
              </a:pPr>
              <a:t>144</a:t>
            </a:fld>
            <a:endParaRPr lang="en-GB" sz="1400">
              <a:solidFill>
                <a:schemeClr val="tx1"/>
              </a:solidFill>
              <a:latin typeface="Arial" charset="0"/>
            </a:endParaRPr>
          </a:p>
        </p:txBody>
      </p:sp>
      <p:sp>
        <p:nvSpPr>
          <p:cNvPr id="22530" name="Titre 2"/>
          <p:cNvSpPr>
            <a:spLocks noGrp="1"/>
          </p:cNvSpPr>
          <p:nvPr>
            <p:ph type="title"/>
          </p:nvPr>
        </p:nvSpPr>
        <p:spPr/>
        <p:txBody>
          <a:bodyPr anchor="b">
            <a:normAutofit/>
          </a:bodyPr>
          <a:lstStyle/>
          <a:p>
            <a:pPr marL="342900" indent="-342900"/>
            <a:r>
              <a:rPr lang="fr-FR"/>
              <a:t>Day 3: </a:t>
            </a:r>
            <a:r>
              <a:rPr lang="en-GB"/>
              <a:t>Developing reform strategy -2</a:t>
            </a:r>
          </a:p>
        </p:txBody>
      </p:sp>
      <p:sp>
        <p:nvSpPr>
          <p:cNvPr id="5" name="Slide Number Placeholder 1">
            <a:extLst>
              <a:ext uri="{FF2B5EF4-FFF2-40B4-BE49-F238E27FC236}">
                <a16:creationId xmlns:a16="http://schemas.microsoft.com/office/drawing/2014/main" id="{2E0C10EF-2E93-4475-B630-E064596DAD11}"/>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144</a:t>
            </a:fld>
            <a:endParaRPr lang="en-GB"/>
          </a:p>
        </p:txBody>
      </p:sp>
    </p:spTree>
    <p:extLst>
      <p:ext uri="{BB962C8B-B14F-4D97-AF65-F5344CB8AC3E}">
        <p14:creationId xmlns:p14="http://schemas.microsoft.com/office/powerpoint/2010/main" val="125932966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Espace réservé du contenu 2"/>
          <p:cNvSpPr>
            <a:spLocks noGrp="1"/>
          </p:cNvSpPr>
          <p:nvPr>
            <p:ph sz="half" idx="1"/>
          </p:nvPr>
        </p:nvSpPr>
        <p:spPr>
          <a:xfrm>
            <a:off x="838198" y="1825625"/>
            <a:ext cx="10203182" cy="3906435"/>
          </a:xfrm>
        </p:spPr>
        <p:txBody>
          <a:bodyPr>
            <a:normAutofit/>
          </a:bodyPr>
          <a:lstStyle/>
          <a:p>
            <a:pPr marL="457200">
              <a:buClrTx/>
              <a:buFont typeface="Arial" charset="0"/>
              <a:buChar char="•"/>
            </a:pPr>
            <a:r>
              <a:rPr lang="en-GB" altLang="en-US" sz="2800" i="0" dirty="0"/>
              <a:t>To examine the key sub-systems of PFM</a:t>
            </a:r>
          </a:p>
          <a:p>
            <a:pPr marL="457200">
              <a:buClrTx/>
              <a:buFont typeface="Arial" charset="0"/>
              <a:buChar char="•"/>
            </a:pPr>
            <a:endParaRPr lang="en-GB" altLang="en-US" sz="2800" i="0" dirty="0"/>
          </a:p>
          <a:p>
            <a:pPr marL="457200">
              <a:buClrTx/>
              <a:buFont typeface="Arial" charset="0"/>
              <a:buChar char="•"/>
            </a:pPr>
            <a:r>
              <a:rPr lang="en-GB" altLang="en-US" sz="2800" i="0" dirty="0"/>
              <a:t>For each sub-system, we look at: </a:t>
            </a:r>
          </a:p>
          <a:p>
            <a:pPr marL="914400" lvl="1" indent="-342900">
              <a:spcBef>
                <a:spcPts val="600"/>
              </a:spcBef>
              <a:spcAft>
                <a:spcPts val="0"/>
              </a:spcAft>
              <a:buClrTx/>
              <a:buFont typeface="Verdana" panose="020B0604030504040204" pitchFamily="34" charset="0"/>
              <a:buChar char="‒"/>
            </a:pPr>
            <a:r>
              <a:rPr lang="en-GB" altLang="en-US" sz="2400" b="0" i="0" dirty="0"/>
              <a:t>The level of development regarding ‘</a:t>
            </a:r>
            <a:r>
              <a:rPr lang="en-GB" altLang="en-US" sz="2400" b="0" i="0" dirty="0">
                <a:solidFill>
                  <a:srgbClr val="FF0000"/>
                </a:solidFill>
              </a:rPr>
              <a:t>foundations</a:t>
            </a:r>
            <a:r>
              <a:rPr lang="en-GB" altLang="en-US" sz="2400" b="0" i="0" dirty="0"/>
              <a:t>’</a:t>
            </a:r>
          </a:p>
          <a:p>
            <a:pPr marL="914400" lvl="1" indent="-342900">
              <a:spcBef>
                <a:spcPts val="600"/>
              </a:spcBef>
              <a:spcAft>
                <a:spcPts val="0"/>
              </a:spcAft>
              <a:buClrTx/>
              <a:buFont typeface="Verdana" panose="020B0604030504040204" pitchFamily="34" charset="0"/>
              <a:buChar char="‒"/>
            </a:pPr>
            <a:r>
              <a:rPr lang="en-GB" altLang="en-US" sz="2400" b="0" i="0" dirty="0"/>
              <a:t>Developments </a:t>
            </a:r>
            <a:r>
              <a:rPr lang="en-GB" altLang="en-US" sz="2400" b="0" i="0" dirty="0">
                <a:solidFill>
                  <a:srgbClr val="FF0000"/>
                </a:solidFill>
              </a:rPr>
              <a:t>beyond</a:t>
            </a:r>
            <a:r>
              <a:rPr lang="en-GB" altLang="en-US" sz="2400" b="0" i="0" dirty="0"/>
              <a:t> the foundations</a:t>
            </a:r>
          </a:p>
          <a:p>
            <a:pPr lvl="1">
              <a:buFontTx/>
              <a:buNone/>
            </a:pPr>
            <a:endParaRPr lang="en-GB" altLang="en-US" sz="2400" dirty="0"/>
          </a:p>
        </p:txBody>
      </p:sp>
      <p:sp>
        <p:nvSpPr>
          <p:cNvPr id="6148" name="Espace réservé du numéro de diapositive 3" hidden="1"/>
          <p:cNvSpPr>
            <a:spLocks noGrp="1"/>
          </p:cNvSpPr>
          <p:nvPr>
            <p:ph type="sldNum" sz="quarter" idx="12"/>
          </p:nvPr>
        </p:nvSpPr>
        <p:spPr>
          <a:xfrm>
            <a:off x="191344" y="635741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charset="0"/>
                <a:ea typeface="MS PGothic" charset="-128"/>
              </a:defRPr>
            </a:lvl1pPr>
            <a:lvl2pPr marL="742950" indent="-285750" eaLnBrk="0" hangingPunct="0">
              <a:spcBef>
                <a:spcPct val="20000"/>
              </a:spcBef>
              <a:buClr>
                <a:srgbClr val="009FBA"/>
              </a:buClr>
              <a:buChar char="•"/>
              <a:defRPr sz="2000" b="1">
                <a:solidFill>
                  <a:srgbClr val="0F5494"/>
                </a:solidFill>
                <a:latin typeface="Verdana" charset="0"/>
                <a:ea typeface="MS PGothic" charset="-128"/>
              </a:defRPr>
            </a:lvl2pPr>
            <a:lvl3pPr marL="1143000" indent="-228600" eaLnBrk="0" hangingPunct="0">
              <a:spcBef>
                <a:spcPct val="20000"/>
              </a:spcBef>
              <a:defRPr sz="1400">
                <a:solidFill>
                  <a:srgbClr val="0F5494"/>
                </a:solidFill>
                <a:latin typeface="Verdana" charset="0"/>
                <a:ea typeface="MS PGothic" charset="-128"/>
              </a:defRPr>
            </a:lvl3pPr>
            <a:lvl4pPr marL="1600200" indent="-228600" eaLnBrk="0" hangingPunct="0">
              <a:spcBef>
                <a:spcPct val="20000"/>
              </a:spcBef>
              <a:buChar char="–"/>
              <a:defRPr sz="2000">
                <a:solidFill>
                  <a:schemeClr val="tx1"/>
                </a:solidFill>
                <a:latin typeface="Arial" charset="0"/>
                <a:ea typeface="MS PGothic" charset="-128"/>
              </a:defRPr>
            </a:lvl4pPr>
            <a:lvl5pPr marL="2057400" indent="-228600" eaLnBrk="0" hangingPunct="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spcAft>
                <a:spcPts val="600"/>
              </a:spcAft>
              <a:buClrTx/>
              <a:buFontTx/>
              <a:buNone/>
            </a:pPr>
            <a:fld id="{3B0E573C-F35B-7447-8C28-7CE71309BCD4}" type="slidenum">
              <a:rPr lang="en-GB" altLang="en-US" sz="1400" i="0">
                <a:solidFill>
                  <a:schemeClr val="tx1"/>
                </a:solidFill>
                <a:latin typeface="Arial" charset="0"/>
              </a:rPr>
              <a:pPr eaLnBrk="1" hangingPunct="1">
                <a:spcBef>
                  <a:spcPct val="0"/>
                </a:spcBef>
                <a:spcAft>
                  <a:spcPts val="600"/>
                </a:spcAft>
                <a:buClrTx/>
                <a:buFontTx/>
                <a:buNone/>
              </a:pPr>
              <a:t>145</a:t>
            </a:fld>
            <a:endParaRPr lang="en-GB" altLang="en-US" sz="1400" i="0">
              <a:solidFill>
                <a:schemeClr val="tx1"/>
              </a:solidFill>
              <a:latin typeface="Arial" charset="0"/>
            </a:endParaRPr>
          </a:p>
        </p:txBody>
      </p:sp>
      <p:sp>
        <p:nvSpPr>
          <p:cNvPr id="6146" name="Titre 1"/>
          <p:cNvSpPr>
            <a:spLocks noGrp="1"/>
          </p:cNvSpPr>
          <p:nvPr>
            <p:ph type="title"/>
          </p:nvPr>
        </p:nvSpPr>
        <p:spPr/>
        <p:txBody>
          <a:bodyPr anchor="b">
            <a:normAutofit/>
          </a:bodyPr>
          <a:lstStyle/>
          <a:p>
            <a:r>
              <a:rPr lang="fr-FR" altLang="en-US" dirty="0"/>
              <a:t>Objectives of the module</a:t>
            </a:r>
          </a:p>
        </p:txBody>
      </p:sp>
      <p:sp>
        <p:nvSpPr>
          <p:cNvPr id="5" name="Slide Number Placeholder 1">
            <a:extLst>
              <a:ext uri="{FF2B5EF4-FFF2-40B4-BE49-F238E27FC236}">
                <a16:creationId xmlns:a16="http://schemas.microsoft.com/office/drawing/2014/main" id="{11B4A4C1-BBC4-4EAD-8228-1D4E6885EC99}"/>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145</a:t>
            </a:fld>
            <a:endParaRPr lang="en-GB"/>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792638" y="1711486"/>
            <a:ext cx="10408762" cy="2533025"/>
          </a:xfrm>
        </p:spPr>
        <p:txBody>
          <a:bodyPr/>
          <a:lstStyle/>
          <a:p>
            <a:pPr eaLnBrk="1" hangingPunct="1">
              <a:buClrTx/>
            </a:pPr>
            <a:r>
              <a:rPr lang="en-GB" dirty="0">
                <a:cs typeface="Arial" charset="0"/>
              </a:rPr>
              <a:t>In 1998, Schick reacted against the attempts to export and apply the New Zealand model to developing countries</a:t>
            </a:r>
          </a:p>
          <a:p>
            <a:pPr eaLnBrk="1" hangingPunct="1">
              <a:buClrTx/>
            </a:pPr>
            <a:r>
              <a:rPr lang="en-GB" dirty="0">
                <a:cs typeface="Arial" charset="0"/>
              </a:rPr>
              <a:t>He recommends to first </a:t>
            </a:r>
            <a:r>
              <a:rPr lang="en-GB" dirty="0">
                <a:solidFill>
                  <a:srgbClr val="FF0000"/>
                </a:solidFill>
                <a:cs typeface="Arial" charset="0"/>
              </a:rPr>
              <a:t>consolidate ‘foundations’, </a:t>
            </a:r>
            <a:r>
              <a:rPr lang="en-GB" dirty="0">
                <a:cs typeface="Arial" charset="0"/>
              </a:rPr>
              <a:t>rather than “leapfrogging”: often </a:t>
            </a:r>
            <a:r>
              <a:rPr lang="en-GB" dirty="0"/>
              <a:t>referred to as “core functions”</a:t>
            </a:r>
            <a:r>
              <a:rPr lang="en-GB" dirty="0">
                <a:cs typeface="Arial" charset="0"/>
              </a:rPr>
              <a:t> (basics) first</a:t>
            </a:r>
            <a:endParaRPr lang="fr-FR" dirty="0">
              <a:cs typeface="Arial" charset="0"/>
            </a:endParaRPr>
          </a:p>
        </p:txBody>
      </p:sp>
      <p:sp>
        <p:nvSpPr>
          <p:cNvPr id="32772" name="Text Box 4"/>
          <p:cNvSpPr txBox="1">
            <a:spLocks noChangeArrowheads="1"/>
          </p:cNvSpPr>
          <p:nvPr/>
        </p:nvSpPr>
        <p:spPr bwMode="auto">
          <a:xfrm>
            <a:off x="883762" y="3702208"/>
            <a:ext cx="10515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spcBef>
                <a:spcPct val="50000"/>
              </a:spcBef>
            </a:pPr>
            <a:r>
              <a:rPr lang="fr-FR" sz="1800" dirty="0" err="1"/>
              <a:t>Schick</a:t>
            </a:r>
            <a:r>
              <a:rPr lang="fr-FR" sz="1800" dirty="0"/>
              <a:t>, Allen, 1998. “</a:t>
            </a:r>
            <a:r>
              <a:rPr lang="fr-FR" sz="1800" dirty="0" err="1"/>
              <a:t>Why</a:t>
            </a:r>
            <a:r>
              <a:rPr lang="fr-FR" sz="1800" dirty="0"/>
              <a:t> Most </a:t>
            </a:r>
            <a:r>
              <a:rPr lang="fr-FR" sz="1800" dirty="0" err="1"/>
              <a:t>Developing</a:t>
            </a:r>
            <a:r>
              <a:rPr lang="fr-FR" sz="1800" dirty="0"/>
              <a:t> Countries </a:t>
            </a:r>
            <a:r>
              <a:rPr lang="fr-FR" sz="1800" dirty="0" err="1"/>
              <a:t>Should</a:t>
            </a:r>
            <a:r>
              <a:rPr lang="fr-FR" sz="1800" dirty="0"/>
              <a:t> Not Try New </a:t>
            </a:r>
            <a:r>
              <a:rPr lang="fr-FR" sz="1800" dirty="0" err="1"/>
              <a:t>Zealand</a:t>
            </a:r>
            <a:r>
              <a:rPr lang="fr-FR" sz="1800" dirty="0"/>
              <a:t> </a:t>
            </a:r>
            <a:r>
              <a:rPr lang="fr-FR" sz="1800" dirty="0" err="1"/>
              <a:t>Reforms</a:t>
            </a:r>
            <a:r>
              <a:rPr lang="fr-FR" sz="1800" dirty="0"/>
              <a:t>.” The World Bank </a:t>
            </a:r>
            <a:r>
              <a:rPr lang="fr-FR" sz="1800" dirty="0" err="1"/>
              <a:t>Research</a:t>
            </a:r>
            <a:r>
              <a:rPr lang="fr-FR" sz="1800" dirty="0"/>
              <a:t> Observer </a:t>
            </a:r>
          </a:p>
        </p:txBody>
      </p:sp>
      <p:pic>
        <p:nvPicPr>
          <p:cNvPr id="32773"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88621" y="4272166"/>
            <a:ext cx="2233329" cy="24518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4" name="Line 6"/>
          <p:cNvSpPr>
            <a:spLocks noChangeShapeType="1"/>
          </p:cNvSpPr>
          <p:nvPr/>
        </p:nvSpPr>
        <p:spPr bwMode="auto">
          <a:xfrm>
            <a:off x="7488620" y="4527384"/>
            <a:ext cx="2233329" cy="1847756"/>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lIns="82039" tIns="41020" rIns="82039" bIns="41020"/>
          <a:lstStyle/>
          <a:p>
            <a:endParaRPr lang="en-GB"/>
          </a:p>
        </p:txBody>
      </p:sp>
      <p:sp>
        <p:nvSpPr>
          <p:cNvPr id="32775" name="Line 7"/>
          <p:cNvSpPr>
            <a:spLocks noChangeShapeType="1"/>
          </p:cNvSpPr>
          <p:nvPr/>
        </p:nvSpPr>
        <p:spPr bwMode="auto">
          <a:xfrm flipV="1">
            <a:off x="7649738" y="4819946"/>
            <a:ext cx="1929338" cy="1430103"/>
          </a:xfrm>
          <a:prstGeom prst="line">
            <a:avLst/>
          </a:prstGeom>
          <a:noFill/>
          <a:ln w="63500">
            <a:solidFill>
              <a:srgbClr val="FF0000"/>
            </a:solidFill>
            <a:round/>
            <a:headEnd/>
            <a:tailEnd/>
          </a:ln>
          <a:extLst>
            <a:ext uri="{909E8E84-426E-40dd-AFC4-6F175D3DCCD1}">
              <a14:hiddenFill xmlns="" xmlns:a14="http://schemas.microsoft.com/office/drawing/2010/main">
                <a:noFill/>
              </a14:hiddenFill>
            </a:ext>
          </a:extLst>
        </p:spPr>
        <p:txBody>
          <a:bodyPr lIns="82039" tIns="41020" rIns="82039" bIns="41020"/>
          <a:lstStyle/>
          <a:p>
            <a:endParaRPr lang="en-GB"/>
          </a:p>
        </p:txBody>
      </p:sp>
      <p:sp>
        <p:nvSpPr>
          <p:cNvPr id="32777" name="Line 13"/>
          <p:cNvSpPr>
            <a:spLocks noChangeShapeType="1"/>
          </p:cNvSpPr>
          <p:nvPr/>
        </p:nvSpPr>
        <p:spPr bwMode="auto">
          <a:xfrm flipV="1">
            <a:off x="3657599" y="5404722"/>
            <a:ext cx="3831021" cy="37073"/>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GB"/>
          </a:p>
        </p:txBody>
      </p:sp>
      <p:pic>
        <p:nvPicPr>
          <p:cNvPr id="11" name="Picture 2" descr="About Allen Schick: American scholar | Biography, Facts, Career, Wiki, Life">
            <a:extLst>
              <a:ext uri="{FF2B5EF4-FFF2-40B4-BE49-F238E27FC236}">
                <a16:creationId xmlns:a16="http://schemas.microsoft.com/office/drawing/2014/main" id="{D550466C-5985-471D-87CD-416F52F0C79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35459" y="4531257"/>
            <a:ext cx="1937499" cy="1937499"/>
          </a:xfrm>
          <a:prstGeom prst="rect">
            <a:avLst/>
          </a:prstGeom>
          <a:noFill/>
          <a:extLst>
            <a:ext uri="{909E8E84-426E-40DD-AFC4-6F175D3DCCD1}">
              <a14:hiddenFill xmlns:a14="http://schemas.microsoft.com/office/drawing/2010/main">
                <a:solidFill>
                  <a:srgbClr val="FFFFFF"/>
                </a:solidFill>
              </a14:hiddenFill>
            </a:ext>
          </a:extLst>
        </p:spPr>
      </p:pic>
      <p:sp>
        <p:nvSpPr>
          <p:cNvPr id="12" name="Titre 1">
            <a:extLst>
              <a:ext uri="{FF2B5EF4-FFF2-40B4-BE49-F238E27FC236}">
                <a16:creationId xmlns:a16="http://schemas.microsoft.com/office/drawing/2014/main" id="{A7D1E75F-F7EE-4346-9E2C-7FC31E790C7C}"/>
              </a:ext>
            </a:extLst>
          </p:cNvPr>
          <p:cNvSpPr txBox="1">
            <a:spLocks/>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altLang="en-US" dirty="0"/>
              <a:t>Allen Schick: the foundations first!</a:t>
            </a:r>
            <a:endParaRPr lang="fr-FR" altLang="en-US" dirty="0"/>
          </a:p>
        </p:txBody>
      </p:sp>
      <p:sp>
        <p:nvSpPr>
          <p:cNvPr id="2" name="Slide Number Placeholder 1">
            <a:extLst>
              <a:ext uri="{FF2B5EF4-FFF2-40B4-BE49-F238E27FC236}">
                <a16:creationId xmlns:a16="http://schemas.microsoft.com/office/drawing/2014/main" id="{AA180189-844E-49D5-ACD5-57B6B0C49A3F}"/>
              </a:ext>
            </a:extLst>
          </p:cNvPr>
          <p:cNvSpPr>
            <a:spLocks noGrp="1"/>
          </p:cNvSpPr>
          <p:nvPr>
            <p:ph type="sldNum" sz="quarter" idx="12"/>
          </p:nvPr>
        </p:nvSpPr>
        <p:spPr/>
        <p:txBody>
          <a:bodyPr/>
          <a:lstStyle/>
          <a:p>
            <a:fld id="{F46C79FD-C571-418B-AB0F-5EE936C85276}" type="slidenum">
              <a:rPr lang="en-GB" smtClean="0"/>
              <a:t>146</a:t>
            </a:fld>
            <a:endParaRPr lang="en-GB"/>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contenu 2"/>
          <p:cNvSpPr>
            <a:spLocks noGrp="1"/>
          </p:cNvSpPr>
          <p:nvPr>
            <p:ph sz="half" idx="1"/>
          </p:nvPr>
        </p:nvSpPr>
        <p:spPr>
          <a:xfrm>
            <a:off x="838198" y="1600201"/>
            <a:ext cx="10970174" cy="4131860"/>
          </a:xfrm>
        </p:spPr>
        <p:txBody>
          <a:bodyPr>
            <a:normAutofit fontScale="92500"/>
          </a:bodyPr>
          <a:lstStyle/>
          <a:p>
            <a:pPr>
              <a:lnSpc>
                <a:spcPct val="90000"/>
              </a:lnSpc>
              <a:buClrTx/>
            </a:pPr>
            <a:r>
              <a:rPr lang="en-GB" dirty="0"/>
              <a:t>Administrative as well as economic classification of expenses (consistent with GFS)</a:t>
            </a:r>
          </a:p>
          <a:p>
            <a:pPr>
              <a:lnSpc>
                <a:spcPct val="90000"/>
              </a:lnSpc>
              <a:buClrTx/>
            </a:pPr>
            <a:r>
              <a:rPr lang="en-GB" dirty="0"/>
              <a:t>Satisfactory level of comprehensiveness of budget</a:t>
            </a:r>
          </a:p>
          <a:p>
            <a:pPr>
              <a:lnSpc>
                <a:spcPct val="90000"/>
              </a:lnSpc>
              <a:buClrTx/>
            </a:pPr>
            <a:r>
              <a:rPr lang="en-GB" dirty="0"/>
              <a:t>Taxpayer registration</a:t>
            </a:r>
          </a:p>
          <a:p>
            <a:pPr>
              <a:lnSpc>
                <a:spcPct val="90000"/>
              </a:lnSpc>
              <a:buClrTx/>
            </a:pPr>
            <a:r>
              <a:rPr lang="en-GB" dirty="0"/>
              <a:t>Regular monitoring of financial budget – cash &amp; commitments</a:t>
            </a:r>
          </a:p>
          <a:p>
            <a:pPr>
              <a:lnSpc>
                <a:spcPct val="90000"/>
              </a:lnSpc>
              <a:buClrTx/>
            </a:pPr>
            <a:r>
              <a:rPr lang="en-GB" dirty="0"/>
              <a:t>Registry of physical assets for “risky” assets (e.g. vehicles, computers)</a:t>
            </a:r>
          </a:p>
          <a:p>
            <a:pPr>
              <a:lnSpc>
                <a:spcPct val="90000"/>
              </a:lnSpc>
              <a:buClrTx/>
            </a:pPr>
            <a:r>
              <a:rPr lang="en-GB" dirty="0"/>
              <a:t>Suspense Accounts</a:t>
            </a:r>
          </a:p>
          <a:p>
            <a:pPr>
              <a:lnSpc>
                <a:spcPct val="90000"/>
              </a:lnSpc>
              <a:buClrTx/>
            </a:pPr>
            <a:r>
              <a:rPr lang="en-GB" dirty="0"/>
              <a:t>End-of-year accounts</a:t>
            </a:r>
          </a:p>
          <a:p>
            <a:pPr>
              <a:lnSpc>
                <a:spcPct val="90000"/>
              </a:lnSpc>
              <a:buClrTx/>
            </a:pPr>
            <a:r>
              <a:rPr lang="en-GB" dirty="0"/>
              <a:t>External Audit</a:t>
            </a:r>
            <a:endParaRPr lang="en-GB" sz="1300" dirty="0"/>
          </a:p>
        </p:txBody>
      </p:sp>
      <p:sp>
        <p:nvSpPr>
          <p:cNvPr id="40961" name="Titre 1"/>
          <p:cNvSpPr>
            <a:spLocks noGrp="1"/>
          </p:cNvSpPr>
          <p:nvPr>
            <p:ph type="title"/>
          </p:nvPr>
        </p:nvSpPr>
        <p:spPr>
          <a:xfrm>
            <a:off x="970722" y="482860"/>
            <a:ext cx="10515600" cy="782357"/>
          </a:xfrm>
        </p:spPr>
        <p:txBody>
          <a:bodyPr anchor="b">
            <a:normAutofit/>
          </a:bodyPr>
          <a:lstStyle/>
          <a:p>
            <a:r>
              <a:rPr lang="fr-FR" err="1"/>
              <a:t>Examples</a:t>
            </a:r>
            <a:r>
              <a:rPr lang="fr-FR"/>
              <a:t> of basic </a:t>
            </a:r>
            <a:r>
              <a:rPr lang="fr-FR" err="1"/>
              <a:t>functions</a:t>
            </a:r>
            <a:endParaRPr lang="fr-FR"/>
          </a:p>
        </p:txBody>
      </p:sp>
      <p:sp>
        <p:nvSpPr>
          <p:cNvPr id="4" name="Espace réservé du numéro de diapositive 3" hidden="1"/>
          <p:cNvSpPr>
            <a:spLocks noGrp="1"/>
          </p:cNvSpPr>
          <p:nvPr>
            <p:ph type="sldNum" sz="quarter" idx="12"/>
          </p:nvPr>
        </p:nvSpPr>
        <p:spPr>
          <a:xfrm>
            <a:off x="1693978" y="6379722"/>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18F764F0-4824-8243-BA3F-EBAADEB1D700}" type="slidenum">
              <a:rPr lang="en-GB" sz="1400">
                <a:solidFill>
                  <a:schemeClr val="tx1"/>
                </a:solidFill>
                <a:latin typeface="Arial" charset="0"/>
              </a:rPr>
              <a:pPr algn="l" eaLnBrk="1" hangingPunct="1">
                <a:spcAft>
                  <a:spcPts val="600"/>
                </a:spcAft>
                <a:defRPr/>
              </a:pPr>
              <a:t>147</a:t>
            </a:fld>
            <a:endParaRPr lang="en-GB" sz="1400">
              <a:solidFill>
                <a:schemeClr val="tx1"/>
              </a:solidFill>
              <a:latin typeface="Arial" charset="0"/>
            </a:endParaRPr>
          </a:p>
        </p:txBody>
      </p:sp>
      <p:sp>
        <p:nvSpPr>
          <p:cNvPr id="5" name="Slide Number Placeholder 1">
            <a:extLst>
              <a:ext uri="{FF2B5EF4-FFF2-40B4-BE49-F238E27FC236}">
                <a16:creationId xmlns:a16="http://schemas.microsoft.com/office/drawing/2014/main" id="{D264733F-8B06-4FC4-9EC0-F6077DBDB26F}"/>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147</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 calcmode="lin" valueType="num">
                                      <p:cBhvr additive="base">
                                        <p:cTn id="7" dur="500" fill="hold"/>
                                        <p:tgtEl>
                                          <p:spTgt spid="409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2">
                                            <p:txEl>
                                              <p:pRg st="1" end="1"/>
                                            </p:txEl>
                                          </p:spTgt>
                                        </p:tgtEl>
                                        <p:attrNameLst>
                                          <p:attrName>style.visibility</p:attrName>
                                        </p:attrNameLst>
                                      </p:cBhvr>
                                      <p:to>
                                        <p:strVal val="visible"/>
                                      </p:to>
                                    </p:set>
                                    <p:anim calcmode="lin" valueType="num">
                                      <p:cBhvr additive="base">
                                        <p:cTn id="13" dur="500" fill="hold"/>
                                        <p:tgtEl>
                                          <p:spTgt spid="409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62">
                                            <p:txEl>
                                              <p:pRg st="2" end="2"/>
                                            </p:txEl>
                                          </p:spTgt>
                                        </p:tgtEl>
                                        <p:attrNameLst>
                                          <p:attrName>style.visibility</p:attrName>
                                        </p:attrNameLst>
                                      </p:cBhvr>
                                      <p:to>
                                        <p:strVal val="visible"/>
                                      </p:to>
                                    </p:set>
                                    <p:anim calcmode="lin" valueType="num">
                                      <p:cBhvr additive="base">
                                        <p:cTn id="19" dur="500" fill="hold"/>
                                        <p:tgtEl>
                                          <p:spTgt spid="409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62">
                                            <p:txEl>
                                              <p:pRg st="3" end="3"/>
                                            </p:txEl>
                                          </p:spTgt>
                                        </p:tgtEl>
                                        <p:attrNameLst>
                                          <p:attrName>style.visibility</p:attrName>
                                        </p:attrNameLst>
                                      </p:cBhvr>
                                      <p:to>
                                        <p:strVal val="visible"/>
                                      </p:to>
                                    </p:set>
                                    <p:anim calcmode="lin" valueType="num">
                                      <p:cBhvr additive="base">
                                        <p:cTn id="25" dur="500" fill="hold"/>
                                        <p:tgtEl>
                                          <p:spTgt spid="4096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62">
                                            <p:txEl>
                                              <p:pRg st="4" end="4"/>
                                            </p:txEl>
                                          </p:spTgt>
                                        </p:tgtEl>
                                        <p:attrNameLst>
                                          <p:attrName>style.visibility</p:attrName>
                                        </p:attrNameLst>
                                      </p:cBhvr>
                                      <p:to>
                                        <p:strVal val="visible"/>
                                      </p:to>
                                    </p:set>
                                    <p:anim calcmode="lin" valueType="num">
                                      <p:cBhvr additive="base">
                                        <p:cTn id="31" dur="500" fill="hold"/>
                                        <p:tgtEl>
                                          <p:spTgt spid="4096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962">
                                            <p:txEl>
                                              <p:pRg st="5" end="5"/>
                                            </p:txEl>
                                          </p:spTgt>
                                        </p:tgtEl>
                                        <p:attrNameLst>
                                          <p:attrName>style.visibility</p:attrName>
                                        </p:attrNameLst>
                                      </p:cBhvr>
                                      <p:to>
                                        <p:strVal val="visible"/>
                                      </p:to>
                                    </p:set>
                                    <p:anim calcmode="lin" valueType="num">
                                      <p:cBhvr additive="base">
                                        <p:cTn id="37" dur="500" fill="hold"/>
                                        <p:tgtEl>
                                          <p:spTgt spid="4096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6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0962">
                                            <p:txEl>
                                              <p:pRg st="6" end="6"/>
                                            </p:txEl>
                                          </p:spTgt>
                                        </p:tgtEl>
                                        <p:attrNameLst>
                                          <p:attrName>style.visibility</p:attrName>
                                        </p:attrNameLst>
                                      </p:cBhvr>
                                      <p:to>
                                        <p:strVal val="visible"/>
                                      </p:to>
                                    </p:set>
                                    <p:anim calcmode="lin" valueType="num">
                                      <p:cBhvr additive="base">
                                        <p:cTn id="43" dur="500" fill="hold"/>
                                        <p:tgtEl>
                                          <p:spTgt spid="4096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96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0962">
                                            <p:txEl>
                                              <p:pRg st="7" end="7"/>
                                            </p:txEl>
                                          </p:spTgt>
                                        </p:tgtEl>
                                        <p:attrNameLst>
                                          <p:attrName>style.visibility</p:attrName>
                                        </p:attrNameLst>
                                      </p:cBhvr>
                                      <p:to>
                                        <p:strVal val="visible"/>
                                      </p:to>
                                    </p:set>
                                    <p:anim calcmode="lin" valueType="num">
                                      <p:cBhvr additive="base">
                                        <p:cTn id="49" dur="500" fill="hold"/>
                                        <p:tgtEl>
                                          <p:spTgt spid="4096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096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1336" y="2860300"/>
            <a:ext cx="4669266" cy="782357"/>
          </a:xfrm>
        </p:spPr>
        <p:txBody>
          <a:bodyPr vert="horz" lIns="91440" tIns="45720" rIns="91440" bIns="0" rtlCol="0" anchor="b" anchorCtr="0">
            <a:normAutofit fontScale="90000"/>
          </a:bodyPr>
          <a:lstStyle/>
          <a:p>
            <a:pPr algn="ctr"/>
            <a:r>
              <a:rPr lang="nl-NL" sz="3100" dirty="0"/>
              <a:t>Getting the Basics Right</a:t>
            </a:r>
            <a:br>
              <a:rPr lang="nl-NL" sz="3100" dirty="0"/>
            </a:br>
            <a:r>
              <a:rPr lang="nl-NL" sz="3100" dirty="0"/>
              <a:t>(Allen </a:t>
            </a:r>
            <a:r>
              <a:rPr lang="nl-NL" sz="3100" dirty="0" err="1"/>
              <a:t>Schick</a:t>
            </a:r>
            <a:r>
              <a:rPr lang="nl-NL" sz="3100" dirty="0"/>
              <a:t>)</a:t>
            </a:r>
          </a:p>
        </p:txBody>
      </p:sp>
      <p:pic>
        <p:nvPicPr>
          <p:cNvPr id="6" name="Picture 2"/>
          <p:cNvPicPr>
            <a:picLocks noGrp="1" noChangeAspect="1" noChangeArrowheads="1"/>
          </p:cNvPicPr>
          <p:nvPr>
            <p:ph type="pic" sz="quarter" idx="13"/>
          </p:nvPr>
        </p:nvPicPr>
        <p:blipFill rotWithShape="1">
          <a:blip r:embed="rId3" cstate="print"/>
          <a:stretch/>
        </p:blipFill>
        <p:spPr>
          <a:xfrm>
            <a:off x="-46383" y="42043"/>
            <a:ext cx="6142383" cy="6787164"/>
          </a:xfrm>
          <a:noFill/>
        </p:spPr>
      </p:pic>
      <p:sp>
        <p:nvSpPr>
          <p:cNvPr id="3" name="Slide Number Placeholder 2">
            <a:extLst>
              <a:ext uri="{FF2B5EF4-FFF2-40B4-BE49-F238E27FC236}">
                <a16:creationId xmlns:a16="http://schemas.microsoft.com/office/drawing/2014/main" id="{7A8253BA-9D85-472F-A398-6B679AE4C776}"/>
              </a:ext>
            </a:extLst>
          </p:cNvPr>
          <p:cNvSpPr>
            <a:spLocks noGrp="1"/>
          </p:cNvSpPr>
          <p:nvPr>
            <p:ph type="sldNum" sz="quarter" idx="12"/>
          </p:nvPr>
        </p:nvSpPr>
        <p:spPr/>
        <p:txBody>
          <a:bodyPr/>
          <a:lstStyle/>
          <a:p>
            <a:fld id="{F46C79FD-C571-418B-AB0F-5EE936C85276}" type="slidenum">
              <a:rPr lang="en-GB" smtClean="0"/>
              <a:t>148</a:t>
            </a:fld>
            <a:endParaRPr lang="en-GB"/>
          </a:p>
        </p:txBody>
      </p:sp>
    </p:spTree>
    <p:extLst>
      <p:ext uri="{BB962C8B-B14F-4D97-AF65-F5344CB8AC3E}">
        <p14:creationId xmlns:p14="http://schemas.microsoft.com/office/powerpoint/2010/main" val="199989157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contenu 5"/>
          <p:cNvSpPr>
            <a:spLocks noGrp="1"/>
          </p:cNvSpPr>
          <p:nvPr>
            <p:ph sz="half" idx="1"/>
          </p:nvPr>
        </p:nvSpPr>
        <p:spPr>
          <a:xfrm>
            <a:off x="963515" y="2541362"/>
            <a:ext cx="10609633" cy="3323590"/>
          </a:xfrm>
        </p:spPr>
        <p:txBody>
          <a:bodyPr>
            <a:normAutofit/>
          </a:bodyPr>
          <a:lstStyle/>
          <a:p>
            <a:pPr marL="0" indent="0">
              <a:buClrTx/>
              <a:buNone/>
            </a:pPr>
            <a:r>
              <a:rPr lang="en-GB" sz="2800" dirty="0">
                <a:solidFill>
                  <a:srgbClr val="004494"/>
                </a:solidFill>
              </a:rPr>
              <a:t>Suggested definitions:</a:t>
            </a:r>
          </a:p>
          <a:p>
            <a:pPr>
              <a:buClrTx/>
            </a:pPr>
            <a:r>
              <a:rPr lang="en-GB" sz="2200" dirty="0"/>
              <a:t>Set of functions necessary to ensure that other functions are sustainably applicable and cost effective</a:t>
            </a:r>
          </a:p>
          <a:p>
            <a:pPr>
              <a:spcAft>
                <a:spcPts val="600"/>
              </a:spcAft>
              <a:buClrTx/>
            </a:pPr>
            <a:r>
              <a:rPr lang="en-GB" sz="2200" dirty="0"/>
              <a:t>This set of functions aimed at:</a:t>
            </a:r>
          </a:p>
          <a:p>
            <a:pPr marL="800100" lvl="1" indent="-342900">
              <a:spcAft>
                <a:spcPts val="0"/>
              </a:spcAft>
              <a:buClrTx/>
              <a:buFont typeface="+mj-lt"/>
              <a:buAutoNum type="arabicPeriod"/>
            </a:pPr>
            <a:r>
              <a:rPr lang="en-GB" sz="1800" dirty="0"/>
              <a:t>Ensuring ‘‘budget credibility’’ (in budget preparation)</a:t>
            </a:r>
          </a:p>
          <a:p>
            <a:pPr marL="800100" lvl="1" indent="-342900">
              <a:spcAft>
                <a:spcPts val="0"/>
              </a:spcAft>
              <a:buClrTx/>
              <a:buFont typeface="+mj-lt"/>
              <a:buAutoNum type="arabicPeriod"/>
            </a:pPr>
            <a:r>
              <a:rPr lang="en-GB" sz="1800" dirty="0"/>
              <a:t>Ensuring budgetary discipline (integrity, regularity – financial compliance in budget execution)</a:t>
            </a:r>
          </a:p>
          <a:p>
            <a:pPr marL="457200" lvl="1" indent="0">
              <a:spcAft>
                <a:spcPts val="0"/>
              </a:spcAft>
              <a:buClrTx/>
              <a:buNone/>
            </a:pPr>
            <a:endParaRPr lang="en-GB" sz="1800" dirty="0"/>
          </a:p>
          <a:p>
            <a:pPr>
              <a:buClrTx/>
            </a:pPr>
            <a:endParaRPr lang="en-GB" sz="2200" i="0" dirty="0"/>
          </a:p>
          <a:p>
            <a:pPr>
              <a:buClrTx/>
            </a:pPr>
            <a:endParaRPr lang="en-GB" sz="2200" i="0" dirty="0"/>
          </a:p>
        </p:txBody>
      </p:sp>
      <p:sp>
        <p:nvSpPr>
          <p:cNvPr id="39937" name="Titre 4"/>
          <p:cNvSpPr>
            <a:spLocks noGrp="1"/>
          </p:cNvSpPr>
          <p:nvPr>
            <p:ph type="title"/>
          </p:nvPr>
        </p:nvSpPr>
        <p:spPr>
          <a:xfrm>
            <a:off x="970722" y="482860"/>
            <a:ext cx="10515600" cy="782357"/>
          </a:xfrm>
        </p:spPr>
        <p:txBody>
          <a:bodyPr anchor="b">
            <a:normAutofit/>
          </a:bodyPr>
          <a:lstStyle/>
          <a:p>
            <a:r>
              <a:rPr lang="fr-FR"/>
              <a:t>How to </a:t>
            </a:r>
            <a:r>
              <a:rPr lang="fr-FR" err="1"/>
              <a:t>define</a:t>
            </a:r>
            <a:r>
              <a:rPr lang="fr-FR"/>
              <a:t> ‘</a:t>
            </a:r>
            <a:r>
              <a:rPr lang="fr-FR" err="1"/>
              <a:t>foundations</a:t>
            </a:r>
            <a:r>
              <a:rPr lang="fr-FR"/>
              <a:t>’?</a:t>
            </a:r>
          </a:p>
        </p:txBody>
      </p:sp>
      <p:sp>
        <p:nvSpPr>
          <p:cNvPr id="4" name="Espace réservé du numéro de diapositive 3" hidden="1"/>
          <p:cNvSpPr>
            <a:spLocks noGrp="1"/>
          </p:cNvSpPr>
          <p:nvPr>
            <p:ph type="sldNum" sz="quarter" idx="12"/>
          </p:nvPr>
        </p:nvSpPr>
        <p:spPr>
          <a:xfrm>
            <a:off x="1703512" y="6483350"/>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18F764F0-4824-8243-BA3F-EBAADEB1D700}" type="slidenum">
              <a:rPr lang="en-GB" sz="1400">
                <a:solidFill>
                  <a:schemeClr val="tx1"/>
                </a:solidFill>
                <a:latin typeface="Arial" charset="0"/>
              </a:rPr>
              <a:pPr algn="l" eaLnBrk="1" hangingPunct="1">
                <a:spcAft>
                  <a:spcPts val="600"/>
                </a:spcAft>
                <a:defRPr/>
              </a:pPr>
              <a:t>149</a:t>
            </a:fld>
            <a:endParaRPr lang="en-GB" sz="1400">
              <a:solidFill>
                <a:schemeClr val="tx1"/>
              </a:solidFill>
              <a:latin typeface="Arial" charset="0"/>
            </a:endParaRPr>
          </a:p>
        </p:txBody>
      </p:sp>
      <p:sp>
        <p:nvSpPr>
          <p:cNvPr id="5" name="Slide Number Placeholder 1">
            <a:extLst>
              <a:ext uri="{FF2B5EF4-FFF2-40B4-BE49-F238E27FC236}">
                <a16:creationId xmlns:a16="http://schemas.microsoft.com/office/drawing/2014/main" id="{A5679A14-52E3-4093-8738-A011A1FBE890}"/>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149</a:t>
            </a:fld>
            <a:endParaRPr lang="en-GB"/>
          </a:p>
        </p:txBody>
      </p:sp>
      <p:grpSp>
        <p:nvGrpSpPr>
          <p:cNvPr id="6" name="Group 5">
            <a:extLst>
              <a:ext uri="{FF2B5EF4-FFF2-40B4-BE49-F238E27FC236}">
                <a16:creationId xmlns:a16="http://schemas.microsoft.com/office/drawing/2014/main" id="{832501B7-4932-4FBF-B2D9-17A24C11CFC4}"/>
              </a:ext>
            </a:extLst>
          </p:cNvPr>
          <p:cNvGrpSpPr/>
          <p:nvPr/>
        </p:nvGrpSpPr>
        <p:grpSpPr>
          <a:xfrm>
            <a:off x="8092440" y="228600"/>
            <a:ext cx="3954780" cy="2312762"/>
            <a:chOff x="1481138" y="1948815"/>
            <a:chExt cx="6502400" cy="3827463"/>
          </a:xfrm>
        </p:grpSpPr>
        <p:sp>
          <p:nvSpPr>
            <p:cNvPr id="7" name="Rectangle 298">
              <a:extLst>
                <a:ext uri="{FF2B5EF4-FFF2-40B4-BE49-F238E27FC236}">
                  <a16:creationId xmlns:a16="http://schemas.microsoft.com/office/drawing/2014/main" id="{3D67E121-66D0-47EC-8FC9-68A292CADABD}"/>
                </a:ext>
              </a:extLst>
            </p:cNvPr>
            <p:cNvSpPr/>
            <p:nvPr/>
          </p:nvSpPr>
          <p:spPr>
            <a:xfrm>
              <a:off x="1481138" y="1948815"/>
              <a:ext cx="6502400" cy="3827463"/>
            </a:xfrm>
            <a:prstGeom prst="rect">
              <a:avLst/>
            </a:prstGeom>
            <a:solidFill>
              <a:schemeClr val="bg1"/>
            </a:solidFill>
            <a:ln w="76200">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8" name="Rectangle 300">
              <a:extLst>
                <a:ext uri="{FF2B5EF4-FFF2-40B4-BE49-F238E27FC236}">
                  <a16:creationId xmlns:a16="http://schemas.microsoft.com/office/drawing/2014/main" id="{3E43EE9C-3245-408D-A0CB-EEC57A7B1174}"/>
                </a:ext>
              </a:extLst>
            </p:cNvPr>
            <p:cNvSpPr/>
            <p:nvPr/>
          </p:nvSpPr>
          <p:spPr>
            <a:xfrm>
              <a:off x="1577976" y="2059940"/>
              <a:ext cx="3121025" cy="1800225"/>
            </a:xfrm>
            <a:prstGeom prst="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 name="Rectangle 302">
              <a:extLst>
                <a:ext uri="{FF2B5EF4-FFF2-40B4-BE49-F238E27FC236}">
                  <a16:creationId xmlns:a16="http://schemas.microsoft.com/office/drawing/2014/main" id="{16D4E193-BD91-4998-8797-41886B2CFCB2}"/>
                </a:ext>
              </a:extLst>
            </p:cNvPr>
            <p:cNvSpPr/>
            <p:nvPr/>
          </p:nvSpPr>
          <p:spPr>
            <a:xfrm>
              <a:off x="4699001" y="2059940"/>
              <a:ext cx="3121025" cy="1800225"/>
            </a:xfrm>
            <a:prstGeom prst="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 name="Rectangle 304">
              <a:extLst>
                <a:ext uri="{FF2B5EF4-FFF2-40B4-BE49-F238E27FC236}">
                  <a16:creationId xmlns:a16="http://schemas.microsoft.com/office/drawing/2014/main" id="{D3FC5D76-FD9E-43EF-B5F2-3BAFB9F4E441}"/>
                </a:ext>
              </a:extLst>
            </p:cNvPr>
            <p:cNvSpPr/>
            <p:nvPr/>
          </p:nvSpPr>
          <p:spPr>
            <a:xfrm>
              <a:off x="1577976" y="3860165"/>
              <a:ext cx="3121025" cy="1801813"/>
            </a:xfrm>
            <a:prstGeom prst="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 name="Rectangle 306">
              <a:extLst>
                <a:ext uri="{FF2B5EF4-FFF2-40B4-BE49-F238E27FC236}">
                  <a16:creationId xmlns:a16="http://schemas.microsoft.com/office/drawing/2014/main" id="{7ABD2A4C-8F33-4E37-9435-295B93D372D8}"/>
                </a:ext>
              </a:extLst>
            </p:cNvPr>
            <p:cNvSpPr/>
            <p:nvPr/>
          </p:nvSpPr>
          <p:spPr>
            <a:xfrm>
              <a:off x="4699001" y="3860165"/>
              <a:ext cx="3121025" cy="1801813"/>
            </a:xfrm>
            <a:prstGeom prst="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 name="Rectangle 308">
              <a:extLst>
                <a:ext uri="{FF2B5EF4-FFF2-40B4-BE49-F238E27FC236}">
                  <a16:creationId xmlns:a16="http://schemas.microsoft.com/office/drawing/2014/main" id="{53A996E0-4969-41C7-B150-619F2C6264B3}"/>
                </a:ext>
              </a:extLst>
            </p:cNvPr>
            <p:cNvSpPr/>
            <p:nvPr/>
          </p:nvSpPr>
          <p:spPr>
            <a:xfrm>
              <a:off x="4856163" y="2117090"/>
              <a:ext cx="1389063"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 name="Rectangle 310">
              <a:extLst>
                <a:ext uri="{FF2B5EF4-FFF2-40B4-BE49-F238E27FC236}">
                  <a16:creationId xmlns:a16="http://schemas.microsoft.com/office/drawing/2014/main" id="{3A9ED030-A0F7-4D98-924D-29988E821C4C}"/>
                </a:ext>
              </a:extLst>
            </p:cNvPr>
            <p:cNvSpPr/>
            <p:nvPr/>
          </p:nvSpPr>
          <p:spPr>
            <a:xfrm>
              <a:off x="4856163" y="2958465"/>
              <a:ext cx="1389063" cy="839788"/>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 name="Rectangle 312">
              <a:extLst>
                <a:ext uri="{FF2B5EF4-FFF2-40B4-BE49-F238E27FC236}">
                  <a16:creationId xmlns:a16="http://schemas.microsoft.com/office/drawing/2014/main" id="{98087B10-AFA3-47FF-9FAA-E7974BC1F1CB}"/>
                </a:ext>
              </a:extLst>
            </p:cNvPr>
            <p:cNvSpPr/>
            <p:nvPr/>
          </p:nvSpPr>
          <p:spPr>
            <a:xfrm>
              <a:off x="6318251" y="2110740"/>
              <a:ext cx="1389062"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 name="Rectangle 314">
              <a:extLst>
                <a:ext uri="{FF2B5EF4-FFF2-40B4-BE49-F238E27FC236}">
                  <a16:creationId xmlns:a16="http://schemas.microsoft.com/office/drawing/2014/main" id="{B1DA5679-69E6-4A9B-85C6-939633B6FB28}"/>
                </a:ext>
              </a:extLst>
            </p:cNvPr>
            <p:cNvSpPr/>
            <p:nvPr/>
          </p:nvSpPr>
          <p:spPr>
            <a:xfrm>
              <a:off x="6318251" y="2952115"/>
              <a:ext cx="1389062"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 name="Rectangle 316">
              <a:extLst>
                <a:ext uri="{FF2B5EF4-FFF2-40B4-BE49-F238E27FC236}">
                  <a16:creationId xmlns:a16="http://schemas.microsoft.com/office/drawing/2014/main" id="{3FCE5503-FB5F-40E6-B380-E3459DD922C5}"/>
                </a:ext>
              </a:extLst>
            </p:cNvPr>
            <p:cNvSpPr/>
            <p:nvPr/>
          </p:nvSpPr>
          <p:spPr>
            <a:xfrm>
              <a:off x="4840288" y="3928428"/>
              <a:ext cx="1387475"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 name="Rectangle 318">
              <a:extLst>
                <a:ext uri="{FF2B5EF4-FFF2-40B4-BE49-F238E27FC236}">
                  <a16:creationId xmlns:a16="http://schemas.microsoft.com/office/drawing/2014/main" id="{FE82C1A1-3F2F-44FF-BAE9-FAF0C14EF973}"/>
                </a:ext>
              </a:extLst>
            </p:cNvPr>
            <p:cNvSpPr/>
            <p:nvPr/>
          </p:nvSpPr>
          <p:spPr>
            <a:xfrm>
              <a:off x="4840288" y="4769803"/>
              <a:ext cx="1387475"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 name="Rectangle 320">
              <a:extLst>
                <a:ext uri="{FF2B5EF4-FFF2-40B4-BE49-F238E27FC236}">
                  <a16:creationId xmlns:a16="http://schemas.microsoft.com/office/drawing/2014/main" id="{FAC973F0-BAE5-4BD1-986C-7E2304F9453C}"/>
                </a:ext>
              </a:extLst>
            </p:cNvPr>
            <p:cNvSpPr/>
            <p:nvPr/>
          </p:nvSpPr>
          <p:spPr>
            <a:xfrm>
              <a:off x="6302376" y="3923665"/>
              <a:ext cx="1387475" cy="839788"/>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 name="Rectangle 322">
              <a:extLst>
                <a:ext uri="{FF2B5EF4-FFF2-40B4-BE49-F238E27FC236}">
                  <a16:creationId xmlns:a16="http://schemas.microsoft.com/office/drawing/2014/main" id="{0962ABFC-4F6A-4321-9E42-D971910712FE}"/>
                </a:ext>
              </a:extLst>
            </p:cNvPr>
            <p:cNvSpPr/>
            <p:nvPr/>
          </p:nvSpPr>
          <p:spPr>
            <a:xfrm>
              <a:off x="6302376" y="4763453"/>
              <a:ext cx="1387475"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 name="Rectangle 324">
              <a:extLst>
                <a:ext uri="{FF2B5EF4-FFF2-40B4-BE49-F238E27FC236}">
                  <a16:creationId xmlns:a16="http://schemas.microsoft.com/office/drawing/2014/main" id="{5AED958A-857C-4B48-B56C-F23AF62B6451}"/>
                </a:ext>
              </a:extLst>
            </p:cNvPr>
            <p:cNvSpPr/>
            <p:nvPr/>
          </p:nvSpPr>
          <p:spPr>
            <a:xfrm>
              <a:off x="1712913" y="2121853"/>
              <a:ext cx="1389063"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 name="Rectangle 326">
              <a:extLst>
                <a:ext uri="{FF2B5EF4-FFF2-40B4-BE49-F238E27FC236}">
                  <a16:creationId xmlns:a16="http://schemas.microsoft.com/office/drawing/2014/main" id="{93BE18B5-0EB7-4599-9A48-3BE9CFFCF3AF}"/>
                </a:ext>
              </a:extLst>
            </p:cNvPr>
            <p:cNvSpPr/>
            <p:nvPr/>
          </p:nvSpPr>
          <p:spPr>
            <a:xfrm>
              <a:off x="1712913" y="2963228"/>
              <a:ext cx="1389063"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 name="Rectangle 328">
              <a:extLst>
                <a:ext uri="{FF2B5EF4-FFF2-40B4-BE49-F238E27FC236}">
                  <a16:creationId xmlns:a16="http://schemas.microsoft.com/office/drawing/2014/main" id="{4EF1179F-81F6-48CB-9D7B-A0520A8B28B5}"/>
                </a:ext>
              </a:extLst>
            </p:cNvPr>
            <p:cNvSpPr/>
            <p:nvPr/>
          </p:nvSpPr>
          <p:spPr>
            <a:xfrm>
              <a:off x="3175001" y="2117090"/>
              <a:ext cx="1389062"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 name="Rectangle 330">
              <a:extLst>
                <a:ext uri="{FF2B5EF4-FFF2-40B4-BE49-F238E27FC236}">
                  <a16:creationId xmlns:a16="http://schemas.microsoft.com/office/drawing/2014/main" id="{2219F6E5-5E67-4D73-A1F4-CC509F62FB2C}"/>
                </a:ext>
              </a:extLst>
            </p:cNvPr>
            <p:cNvSpPr/>
            <p:nvPr/>
          </p:nvSpPr>
          <p:spPr>
            <a:xfrm>
              <a:off x="3175001" y="2958465"/>
              <a:ext cx="1389062" cy="839788"/>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 name="Rectangle 332">
              <a:extLst>
                <a:ext uri="{FF2B5EF4-FFF2-40B4-BE49-F238E27FC236}">
                  <a16:creationId xmlns:a16="http://schemas.microsoft.com/office/drawing/2014/main" id="{349F53FA-BA3A-487E-8FC7-494E942C8A21}"/>
                </a:ext>
              </a:extLst>
            </p:cNvPr>
            <p:cNvSpPr/>
            <p:nvPr/>
          </p:nvSpPr>
          <p:spPr>
            <a:xfrm>
              <a:off x="1701801" y="3928428"/>
              <a:ext cx="1389062"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 name="Rectangle 334">
              <a:extLst>
                <a:ext uri="{FF2B5EF4-FFF2-40B4-BE49-F238E27FC236}">
                  <a16:creationId xmlns:a16="http://schemas.microsoft.com/office/drawing/2014/main" id="{C843AAF3-CA6E-4406-994B-CCF11F4AD182}"/>
                </a:ext>
              </a:extLst>
            </p:cNvPr>
            <p:cNvSpPr/>
            <p:nvPr/>
          </p:nvSpPr>
          <p:spPr>
            <a:xfrm>
              <a:off x="1701801" y="4769803"/>
              <a:ext cx="1389062"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6" name="Rectangle 336">
              <a:extLst>
                <a:ext uri="{FF2B5EF4-FFF2-40B4-BE49-F238E27FC236}">
                  <a16:creationId xmlns:a16="http://schemas.microsoft.com/office/drawing/2014/main" id="{C0E15430-5E32-4E9F-BBB3-945C28811CBB}"/>
                </a:ext>
              </a:extLst>
            </p:cNvPr>
            <p:cNvSpPr/>
            <p:nvPr/>
          </p:nvSpPr>
          <p:spPr>
            <a:xfrm>
              <a:off x="3163888" y="3923665"/>
              <a:ext cx="1387475" cy="839788"/>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7" name="Rectangle 337">
              <a:extLst>
                <a:ext uri="{FF2B5EF4-FFF2-40B4-BE49-F238E27FC236}">
                  <a16:creationId xmlns:a16="http://schemas.microsoft.com/office/drawing/2014/main" id="{61A1EDC0-4457-44E3-BE07-3AF95780912B}"/>
                </a:ext>
              </a:extLst>
            </p:cNvPr>
            <p:cNvSpPr/>
            <p:nvPr/>
          </p:nvSpPr>
          <p:spPr>
            <a:xfrm>
              <a:off x="3163888" y="4763453"/>
              <a:ext cx="1387475"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8" name="5-Point Star 338">
              <a:extLst>
                <a:ext uri="{FF2B5EF4-FFF2-40B4-BE49-F238E27FC236}">
                  <a16:creationId xmlns:a16="http://schemas.microsoft.com/office/drawing/2014/main" id="{1BA1B773-9F62-4123-94E6-3732B3BD86D9}"/>
                </a:ext>
              </a:extLst>
            </p:cNvPr>
            <p:cNvSpPr/>
            <p:nvPr/>
          </p:nvSpPr>
          <p:spPr>
            <a:xfrm>
              <a:off x="4168776" y="3518853"/>
              <a:ext cx="1049337" cy="669925"/>
            </a:xfrm>
            <a:prstGeom prst="star5">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9" name="5-Point Star 339">
              <a:extLst>
                <a:ext uri="{FF2B5EF4-FFF2-40B4-BE49-F238E27FC236}">
                  <a16:creationId xmlns:a16="http://schemas.microsoft.com/office/drawing/2014/main" id="{146AB5EC-0CBE-47EE-937B-CD93E8FE12B5}"/>
                </a:ext>
              </a:extLst>
            </p:cNvPr>
            <p:cNvSpPr/>
            <p:nvPr/>
          </p:nvSpPr>
          <p:spPr>
            <a:xfrm>
              <a:off x="5765801" y="2636203"/>
              <a:ext cx="1049337" cy="6699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30" name="5-Point Star 340">
              <a:extLst>
                <a:ext uri="{FF2B5EF4-FFF2-40B4-BE49-F238E27FC236}">
                  <a16:creationId xmlns:a16="http://schemas.microsoft.com/office/drawing/2014/main" id="{EF8200F8-8F5C-4489-8286-5C40DD9E35EE}"/>
                </a:ext>
              </a:extLst>
            </p:cNvPr>
            <p:cNvSpPr/>
            <p:nvPr/>
          </p:nvSpPr>
          <p:spPr>
            <a:xfrm>
              <a:off x="5715001" y="4369753"/>
              <a:ext cx="1049337" cy="6699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31" name="5-Point Star 341">
              <a:extLst>
                <a:ext uri="{FF2B5EF4-FFF2-40B4-BE49-F238E27FC236}">
                  <a16:creationId xmlns:a16="http://schemas.microsoft.com/office/drawing/2014/main" id="{4787E3D6-4A46-4E26-8D01-A4687859BDAC}"/>
                </a:ext>
              </a:extLst>
            </p:cNvPr>
            <p:cNvSpPr/>
            <p:nvPr/>
          </p:nvSpPr>
          <p:spPr>
            <a:xfrm>
              <a:off x="2619376" y="2628265"/>
              <a:ext cx="1049337" cy="6699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32" name="5-Point Star 342">
              <a:extLst>
                <a:ext uri="{FF2B5EF4-FFF2-40B4-BE49-F238E27FC236}">
                  <a16:creationId xmlns:a16="http://schemas.microsoft.com/office/drawing/2014/main" id="{52AB0661-3AF3-4872-BBB7-51E977842AF6}"/>
                </a:ext>
              </a:extLst>
            </p:cNvPr>
            <p:cNvSpPr/>
            <p:nvPr/>
          </p:nvSpPr>
          <p:spPr>
            <a:xfrm>
              <a:off x="2619376" y="4434840"/>
              <a:ext cx="1049337" cy="6699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33" name="5-Point Star 343">
              <a:extLst>
                <a:ext uri="{FF2B5EF4-FFF2-40B4-BE49-F238E27FC236}">
                  <a16:creationId xmlns:a16="http://schemas.microsoft.com/office/drawing/2014/main" id="{9F20BBBC-B082-4066-BC07-39545D9AB169}"/>
                </a:ext>
              </a:extLst>
            </p:cNvPr>
            <p:cNvSpPr/>
            <p:nvPr/>
          </p:nvSpPr>
          <p:spPr>
            <a:xfrm>
              <a:off x="6629401" y="2236153"/>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34" name="5-Point Star 344">
              <a:extLst>
                <a:ext uri="{FF2B5EF4-FFF2-40B4-BE49-F238E27FC236}">
                  <a16:creationId xmlns:a16="http://schemas.microsoft.com/office/drawing/2014/main" id="{73B76BAA-1D7A-46DB-BEA5-38C070DAD167}"/>
                </a:ext>
              </a:extLst>
            </p:cNvPr>
            <p:cNvSpPr/>
            <p:nvPr/>
          </p:nvSpPr>
          <p:spPr>
            <a:xfrm>
              <a:off x="6629401" y="4925378"/>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35" name="5-Point Star 345">
              <a:extLst>
                <a:ext uri="{FF2B5EF4-FFF2-40B4-BE49-F238E27FC236}">
                  <a16:creationId xmlns:a16="http://schemas.microsoft.com/office/drawing/2014/main" id="{2B8A3C62-BFFD-438E-81FD-4DCB8463BD64}"/>
                </a:ext>
              </a:extLst>
            </p:cNvPr>
            <p:cNvSpPr/>
            <p:nvPr/>
          </p:nvSpPr>
          <p:spPr>
            <a:xfrm>
              <a:off x="6629401" y="4064953"/>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36" name="5-Point Star 346">
              <a:extLst>
                <a:ext uri="{FF2B5EF4-FFF2-40B4-BE49-F238E27FC236}">
                  <a16:creationId xmlns:a16="http://schemas.microsoft.com/office/drawing/2014/main" id="{8E2334C8-1604-4F9E-B978-A79ABF35CB63}"/>
                </a:ext>
              </a:extLst>
            </p:cNvPr>
            <p:cNvSpPr/>
            <p:nvPr/>
          </p:nvSpPr>
          <p:spPr>
            <a:xfrm>
              <a:off x="6629401" y="3047365"/>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37" name="5-Point Star 347">
              <a:extLst>
                <a:ext uri="{FF2B5EF4-FFF2-40B4-BE49-F238E27FC236}">
                  <a16:creationId xmlns:a16="http://schemas.microsoft.com/office/drawing/2014/main" id="{17486112-282B-4129-A0EA-98808D0BE79C}"/>
                </a:ext>
              </a:extLst>
            </p:cNvPr>
            <p:cNvSpPr/>
            <p:nvPr/>
          </p:nvSpPr>
          <p:spPr>
            <a:xfrm>
              <a:off x="1984376" y="2240915"/>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38" name="5-Point Star 348">
              <a:extLst>
                <a:ext uri="{FF2B5EF4-FFF2-40B4-BE49-F238E27FC236}">
                  <a16:creationId xmlns:a16="http://schemas.microsoft.com/office/drawing/2014/main" id="{610AFEC5-DFCA-46C6-8392-7464293007D6}"/>
                </a:ext>
              </a:extLst>
            </p:cNvPr>
            <p:cNvSpPr/>
            <p:nvPr/>
          </p:nvSpPr>
          <p:spPr>
            <a:xfrm>
              <a:off x="1978026" y="4946015"/>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39" name="5-Point Star 349">
              <a:extLst>
                <a:ext uri="{FF2B5EF4-FFF2-40B4-BE49-F238E27FC236}">
                  <a16:creationId xmlns:a16="http://schemas.microsoft.com/office/drawing/2014/main" id="{62A8DA9D-27D2-4F5E-99F8-0B74C0ED8032}"/>
                </a:ext>
              </a:extLst>
            </p:cNvPr>
            <p:cNvSpPr/>
            <p:nvPr/>
          </p:nvSpPr>
          <p:spPr>
            <a:xfrm>
              <a:off x="1984376" y="4071303"/>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40" name="5-Point Star 350">
              <a:extLst>
                <a:ext uri="{FF2B5EF4-FFF2-40B4-BE49-F238E27FC236}">
                  <a16:creationId xmlns:a16="http://schemas.microsoft.com/office/drawing/2014/main" id="{92777BFB-A695-478B-A5D0-1988B4057DAD}"/>
                </a:ext>
              </a:extLst>
            </p:cNvPr>
            <p:cNvSpPr/>
            <p:nvPr/>
          </p:nvSpPr>
          <p:spPr>
            <a:xfrm>
              <a:off x="1984376" y="3053715"/>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41" name="5-Point Star 351">
              <a:extLst>
                <a:ext uri="{FF2B5EF4-FFF2-40B4-BE49-F238E27FC236}">
                  <a16:creationId xmlns:a16="http://schemas.microsoft.com/office/drawing/2014/main" id="{ECE0501E-2A02-47FC-B413-5C5130B52844}"/>
                </a:ext>
              </a:extLst>
            </p:cNvPr>
            <p:cNvSpPr/>
            <p:nvPr/>
          </p:nvSpPr>
          <p:spPr>
            <a:xfrm>
              <a:off x="3530601" y="2240915"/>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42" name="5-Point Star 352">
              <a:extLst>
                <a:ext uri="{FF2B5EF4-FFF2-40B4-BE49-F238E27FC236}">
                  <a16:creationId xmlns:a16="http://schemas.microsoft.com/office/drawing/2014/main" id="{6B2D6AE7-4206-4299-9E72-0CEB522D975A}"/>
                </a:ext>
              </a:extLst>
            </p:cNvPr>
            <p:cNvSpPr/>
            <p:nvPr/>
          </p:nvSpPr>
          <p:spPr>
            <a:xfrm>
              <a:off x="3530601" y="4931728"/>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43" name="5-Point Star 353">
              <a:extLst>
                <a:ext uri="{FF2B5EF4-FFF2-40B4-BE49-F238E27FC236}">
                  <a16:creationId xmlns:a16="http://schemas.microsoft.com/office/drawing/2014/main" id="{7B8D8CB4-0650-4AC4-AF2E-7DAD3FD06339}"/>
                </a:ext>
              </a:extLst>
            </p:cNvPr>
            <p:cNvSpPr/>
            <p:nvPr/>
          </p:nvSpPr>
          <p:spPr>
            <a:xfrm>
              <a:off x="3530601" y="4071303"/>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44" name="5-Point Star 354">
              <a:extLst>
                <a:ext uri="{FF2B5EF4-FFF2-40B4-BE49-F238E27FC236}">
                  <a16:creationId xmlns:a16="http://schemas.microsoft.com/office/drawing/2014/main" id="{A6A62BC9-E921-4C5B-8AD1-5339B9A884AB}"/>
                </a:ext>
              </a:extLst>
            </p:cNvPr>
            <p:cNvSpPr/>
            <p:nvPr/>
          </p:nvSpPr>
          <p:spPr>
            <a:xfrm>
              <a:off x="3530601" y="3053715"/>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45" name="5-Point Star 355">
              <a:extLst>
                <a:ext uri="{FF2B5EF4-FFF2-40B4-BE49-F238E27FC236}">
                  <a16:creationId xmlns:a16="http://schemas.microsoft.com/office/drawing/2014/main" id="{23A066C0-31B2-4EFE-8C9E-B3027017749F}"/>
                </a:ext>
              </a:extLst>
            </p:cNvPr>
            <p:cNvSpPr/>
            <p:nvPr/>
          </p:nvSpPr>
          <p:spPr>
            <a:xfrm>
              <a:off x="5178426" y="2252028"/>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46" name="5-Point Star 356">
              <a:extLst>
                <a:ext uri="{FF2B5EF4-FFF2-40B4-BE49-F238E27FC236}">
                  <a16:creationId xmlns:a16="http://schemas.microsoft.com/office/drawing/2014/main" id="{76491FBA-0F41-41D1-93EE-ACB81651D997}"/>
                </a:ext>
              </a:extLst>
            </p:cNvPr>
            <p:cNvSpPr/>
            <p:nvPr/>
          </p:nvSpPr>
          <p:spPr>
            <a:xfrm>
              <a:off x="5178426" y="4942840"/>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47" name="5-Point Star 357">
              <a:extLst>
                <a:ext uri="{FF2B5EF4-FFF2-40B4-BE49-F238E27FC236}">
                  <a16:creationId xmlns:a16="http://schemas.microsoft.com/office/drawing/2014/main" id="{12908677-B7A5-4AA9-9E0F-B484A91ACD9D}"/>
                </a:ext>
              </a:extLst>
            </p:cNvPr>
            <p:cNvSpPr/>
            <p:nvPr/>
          </p:nvSpPr>
          <p:spPr>
            <a:xfrm>
              <a:off x="5178426" y="4082415"/>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48" name="5-Point Star 358">
              <a:extLst>
                <a:ext uri="{FF2B5EF4-FFF2-40B4-BE49-F238E27FC236}">
                  <a16:creationId xmlns:a16="http://schemas.microsoft.com/office/drawing/2014/main" id="{E5A398EA-2EB4-4433-86BD-978C721EE53E}"/>
                </a:ext>
              </a:extLst>
            </p:cNvPr>
            <p:cNvSpPr/>
            <p:nvPr/>
          </p:nvSpPr>
          <p:spPr>
            <a:xfrm>
              <a:off x="5178426" y="3064828"/>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49" name="Oval 359">
              <a:extLst>
                <a:ext uri="{FF2B5EF4-FFF2-40B4-BE49-F238E27FC236}">
                  <a16:creationId xmlns:a16="http://schemas.microsoft.com/office/drawing/2014/main" id="{5CC52D09-02DF-4E9F-ACCE-DD5190B05142}"/>
                </a:ext>
              </a:extLst>
            </p:cNvPr>
            <p:cNvSpPr/>
            <p:nvPr/>
          </p:nvSpPr>
          <p:spPr>
            <a:xfrm>
              <a:off x="4957763" y="3707765"/>
              <a:ext cx="277813" cy="24923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50" name="Oval 360">
              <a:extLst>
                <a:ext uri="{FF2B5EF4-FFF2-40B4-BE49-F238E27FC236}">
                  <a16:creationId xmlns:a16="http://schemas.microsoft.com/office/drawing/2014/main" id="{833278E1-B2AF-4FD2-89E4-68F305212284}"/>
                </a:ext>
              </a:extLst>
            </p:cNvPr>
            <p:cNvSpPr/>
            <p:nvPr/>
          </p:nvSpPr>
          <p:spPr>
            <a:xfrm>
              <a:off x="6550026" y="2821940"/>
              <a:ext cx="276225"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51" name="Oval 361">
              <a:extLst>
                <a:ext uri="{FF2B5EF4-FFF2-40B4-BE49-F238E27FC236}">
                  <a16:creationId xmlns:a16="http://schemas.microsoft.com/office/drawing/2014/main" id="{FC0B4BC7-9035-42B7-A706-EC74B921630D}"/>
                </a:ext>
              </a:extLst>
            </p:cNvPr>
            <p:cNvSpPr/>
            <p:nvPr/>
          </p:nvSpPr>
          <p:spPr>
            <a:xfrm>
              <a:off x="3425826" y="2804478"/>
              <a:ext cx="276225" cy="24923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52" name="Oval 362">
              <a:extLst>
                <a:ext uri="{FF2B5EF4-FFF2-40B4-BE49-F238E27FC236}">
                  <a16:creationId xmlns:a16="http://schemas.microsoft.com/office/drawing/2014/main" id="{151FDA16-8D8A-4F8F-9527-B9F0FCD64832}"/>
                </a:ext>
              </a:extLst>
            </p:cNvPr>
            <p:cNvSpPr/>
            <p:nvPr/>
          </p:nvSpPr>
          <p:spPr>
            <a:xfrm>
              <a:off x="3425826" y="4599940"/>
              <a:ext cx="276225"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53" name="Oval 363">
              <a:extLst>
                <a:ext uri="{FF2B5EF4-FFF2-40B4-BE49-F238E27FC236}">
                  <a16:creationId xmlns:a16="http://schemas.microsoft.com/office/drawing/2014/main" id="{1B4E2D92-0B8F-42D6-8B30-46B986FB624A}"/>
                </a:ext>
              </a:extLst>
            </p:cNvPr>
            <p:cNvSpPr/>
            <p:nvPr/>
          </p:nvSpPr>
          <p:spPr>
            <a:xfrm>
              <a:off x="4564063" y="3460115"/>
              <a:ext cx="276225" cy="24765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54" name="Oval 364">
              <a:extLst>
                <a:ext uri="{FF2B5EF4-FFF2-40B4-BE49-F238E27FC236}">
                  <a16:creationId xmlns:a16="http://schemas.microsoft.com/office/drawing/2014/main" id="{0481601D-3C6F-4C4E-83A5-533F54ABEE5C}"/>
                </a:ext>
              </a:extLst>
            </p:cNvPr>
            <p:cNvSpPr/>
            <p:nvPr/>
          </p:nvSpPr>
          <p:spPr>
            <a:xfrm>
              <a:off x="6178551" y="2602865"/>
              <a:ext cx="276225" cy="249238"/>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55" name="Oval 365">
              <a:extLst>
                <a:ext uri="{FF2B5EF4-FFF2-40B4-BE49-F238E27FC236}">
                  <a16:creationId xmlns:a16="http://schemas.microsoft.com/office/drawing/2014/main" id="{CCE228F8-C392-4356-97BE-88B9715225FB}"/>
                </a:ext>
              </a:extLst>
            </p:cNvPr>
            <p:cNvSpPr/>
            <p:nvPr/>
          </p:nvSpPr>
          <p:spPr>
            <a:xfrm>
              <a:off x="6107113" y="4311015"/>
              <a:ext cx="276225" cy="24765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56" name="Oval 366">
              <a:extLst>
                <a:ext uri="{FF2B5EF4-FFF2-40B4-BE49-F238E27FC236}">
                  <a16:creationId xmlns:a16="http://schemas.microsoft.com/office/drawing/2014/main" id="{DE8E08E3-2F6A-4A66-A206-61037F893D82}"/>
                </a:ext>
              </a:extLst>
            </p:cNvPr>
            <p:cNvSpPr/>
            <p:nvPr/>
          </p:nvSpPr>
          <p:spPr>
            <a:xfrm>
              <a:off x="3025776" y="2613978"/>
              <a:ext cx="276225" cy="24765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57" name="Oval 367">
              <a:extLst>
                <a:ext uri="{FF2B5EF4-FFF2-40B4-BE49-F238E27FC236}">
                  <a16:creationId xmlns:a16="http://schemas.microsoft.com/office/drawing/2014/main" id="{A1933BE4-0E8A-48D7-93C5-72E4DCE4B65A}"/>
                </a:ext>
              </a:extLst>
            </p:cNvPr>
            <p:cNvSpPr/>
            <p:nvPr/>
          </p:nvSpPr>
          <p:spPr>
            <a:xfrm>
              <a:off x="3003551" y="4377690"/>
              <a:ext cx="276225" cy="249238"/>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58" name="Oval 368">
              <a:extLst>
                <a:ext uri="{FF2B5EF4-FFF2-40B4-BE49-F238E27FC236}">
                  <a16:creationId xmlns:a16="http://schemas.microsoft.com/office/drawing/2014/main" id="{AF60E4DB-A1B8-475C-A27D-49BB4E74F3FF}"/>
                </a:ext>
              </a:extLst>
            </p:cNvPr>
            <p:cNvSpPr/>
            <p:nvPr/>
          </p:nvSpPr>
          <p:spPr>
            <a:xfrm>
              <a:off x="4819651" y="4061778"/>
              <a:ext cx="277812" cy="249237"/>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59" name="Oval 369">
              <a:extLst>
                <a:ext uri="{FF2B5EF4-FFF2-40B4-BE49-F238E27FC236}">
                  <a16:creationId xmlns:a16="http://schemas.microsoft.com/office/drawing/2014/main" id="{37E07D90-CD9E-4718-8AB0-BE8A1F0F6A19}"/>
                </a:ext>
              </a:extLst>
            </p:cNvPr>
            <p:cNvSpPr/>
            <p:nvPr/>
          </p:nvSpPr>
          <p:spPr>
            <a:xfrm>
              <a:off x="6383338" y="4857115"/>
              <a:ext cx="276225"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60" name="Oval 370">
              <a:extLst>
                <a:ext uri="{FF2B5EF4-FFF2-40B4-BE49-F238E27FC236}">
                  <a16:creationId xmlns:a16="http://schemas.microsoft.com/office/drawing/2014/main" id="{E5F7E3D4-F5D7-4934-AD9D-E520E9C7C0A1}"/>
                </a:ext>
              </a:extLst>
            </p:cNvPr>
            <p:cNvSpPr/>
            <p:nvPr/>
          </p:nvSpPr>
          <p:spPr>
            <a:xfrm>
              <a:off x="5765801" y="2839403"/>
              <a:ext cx="276225" cy="247650"/>
            </a:xfrm>
            <a:prstGeom prst="ellipse">
              <a:avLst/>
            </a:prstGeom>
            <a:solidFill>
              <a:srgbClr val="B3B3B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61" name="Oval 371">
              <a:extLst>
                <a:ext uri="{FF2B5EF4-FFF2-40B4-BE49-F238E27FC236}">
                  <a16:creationId xmlns:a16="http://schemas.microsoft.com/office/drawing/2014/main" id="{74C46202-3F2F-43FE-B529-249CFE74AC4F}"/>
                </a:ext>
              </a:extLst>
            </p:cNvPr>
            <p:cNvSpPr/>
            <p:nvPr/>
          </p:nvSpPr>
          <p:spPr>
            <a:xfrm>
              <a:off x="2619376" y="4607878"/>
              <a:ext cx="276225" cy="249237"/>
            </a:xfrm>
            <a:prstGeom prst="ellipse">
              <a:avLst/>
            </a:prstGeom>
            <a:solidFill>
              <a:srgbClr val="B3B3B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62" name="Oval 372">
              <a:extLst>
                <a:ext uri="{FF2B5EF4-FFF2-40B4-BE49-F238E27FC236}">
                  <a16:creationId xmlns:a16="http://schemas.microsoft.com/office/drawing/2014/main" id="{9B8E79D9-047F-470C-91EB-3B79B6E9B29A}"/>
                </a:ext>
              </a:extLst>
            </p:cNvPr>
            <p:cNvSpPr/>
            <p:nvPr/>
          </p:nvSpPr>
          <p:spPr>
            <a:xfrm>
              <a:off x="2619376" y="2828290"/>
              <a:ext cx="276225" cy="247650"/>
            </a:xfrm>
            <a:prstGeom prst="ellipse">
              <a:avLst/>
            </a:prstGeom>
            <a:solidFill>
              <a:srgbClr val="B3B3B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63" name="Oval 373">
              <a:extLst>
                <a:ext uri="{FF2B5EF4-FFF2-40B4-BE49-F238E27FC236}">
                  <a16:creationId xmlns:a16="http://schemas.microsoft.com/office/drawing/2014/main" id="{99BEF4C7-07F4-435C-9005-D1C18A926357}"/>
                </a:ext>
              </a:extLst>
            </p:cNvPr>
            <p:cNvSpPr/>
            <p:nvPr/>
          </p:nvSpPr>
          <p:spPr>
            <a:xfrm>
              <a:off x="4168776" y="3707765"/>
              <a:ext cx="276225" cy="249238"/>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64" name="Oval 374">
              <a:extLst>
                <a:ext uri="{FF2B5EF4-FFF2-40B4-BE49-F238E27FC236}">
                  <a16:creationId xmlns:a16="http://schemas.microsoft.com/office/drawing/2014/main" id="{827CDE18-D8E9-497A-86F1-06F14058A990}"/>
                </a:ext>
              </a:extLst>
            </p:cNvPr>
            <p:cNvSpPr/>
            <p:nvPr/>
          </p:nvSpPr>
          <p:spPr>
            <a:xfrm>
              <a:off x="6629401" y="2320290"/>
              <a:ext cx="220662"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65" name="Oval 375">
              <a:extLst>
                <a:ext uri="{FF2B5EF4-FFF2-40B4-BE49-F238E27FC236}">
                  <a16:creationId xmlns:a16="http://schemas.microsoft.com/office/drawing/2014/main" id="{17829856-A7DB-4D76-9E46-AC8438CDEF47}"/>
                </a:ext>
              </a:extLst>
            </p:cNvPr>
            <p:cNvSpPr/>
            <p:nvPr/>
          </p:nvSpPr>
          <p:spPr>
            <a:xfrm>
              <a:off x="5178426" y="2320290"/>
              <a:ext cx="220662"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66" name="Oval 376">
              <a:extLst>
                <a:ext uri="{FF2B5EF4-FFF2-40B4-BE49-F238E27FC236}">
                  <a16:creationId xmlns:a16="http://schemas.microsoft.com/office/drawing/2014/main" id="{DD0C674B-0E35-4576-8B0D-FEDBFD9457BE}"/>
                </a:ext>
              </a:extLst>
            </p:cNvPr>
            <p:cNvSpPr/>
            <p:nvPr/>
          </p:nvSpPr>
          <p:spPr>
            <a:xfrm>
              <a:off x="5124451" y="3174365"/>
              <a:ext cx="220662"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67" name="Oval 377">
              <a:extLst>
                <a:ext uri="{FF2B5EF4-FFF2-40B4-BE49-F238E27FC236}">
                  <a16:creationId xmlns:a16="http://schemas.microsoft.com/office/drawing/2014/main" id="{7B06B350-5162-49B7-9E16-52DF78090326}"/>
                </a:ext>
              </a:extLst>
            </p:cNvPr>
            <p:cNvSpPr/>
            <p:nvPr/>
          </p:nvSpPr>
          <p:spPr>
            <a:xfrm>
              <a:off x="6629401" y="3174365"/>
              <a:ext cx="220662"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68" name="Oval 378">
              <a:extLst>
                <a:ext uri="{FF2B5EF4-FFF2-40B4-BE49-F238E27FC236}">
                  <a16:creationId xmlns:a16="http://schemas.microsoft.com/office/drawing/2014/main" id="{AF507078-6217-4FE0-906B-DCED6929759B}"/>
                </a:ext>
              </a:extLst>
            </p:cNvPr>
            <p:cNvSpPr/>
            <p:nvPr/>
          </p:nvSpPr>
          <p:spPr>
            <a:xfrm>
              <a:off x="6440488" y="3174365"/>
              <a:ext cx="276225"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69" name="Oval 379">
              <a:extLst>
                <a:ext uri="{FF2B5EF4-FFF2-40B4-BE49-F238E27FC236}">
                  <a16:creationId xmlns:a16="http://schemas.microsoft.com/office/drawing/2014/main" id="{FA214A1F-8600-4CE0-A13A-BC3F8CF28B0A}"/>
                </a:ext>
              </a:extLst>
            </p:cNvPr>
            <p:cNvSpPr/>
            <p:nvPr/>
          </p:nvSpPr>
          <p:spPr>
            <a:xfrm>
              <a:off x="6654801" y="4149090"/>
              <a:ext cx="220662"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70" name="Oval 380">
              <a:extLst>
                <a:ext uri="{FF2B5EF4-FFF2-40B4-BE49-F238E27FC236}">
                  <a16:creationId xmlns:a16="http://schemas.microsoft.com/office/drawing/2014/main" id="{31E81E8F-2260-41C9-9E4D-9F58A85374BF}"/>
                </a:ext>
              </a:extLst>
            </p:cNvPr>
            <p:cNvSpPr/>
            <p:nvPr/>
          </p:nvSpPr>
          <p:spPr>
            <a:xfrm>
              <a:off x="5138738" y="4195128"/>
              <a:ext cx="220663" cy="249237"/>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71" name="Oval 381">
              <a:extLst>
                <a:ext uri="{FF2B5EF4-FFF2-40B4-BE49-F238E27FC236}">
                  <a16:creationId xmlns:a16="http://schemas.microsoft.com/office/drawing/2014/main" id="{E03D6811-6A52-42EB-A860-7ABDA49A78E1}"/>
                </a:ext>
              </a:extLst>
            </p:cNvPr>
            <p:cNvSpPr/>
            <p:nvPr/>
          </p:nvSpPr>
          <p:spPr>
            <a:xfrm>
              <a:off x="5178426" y="5039678"/>
              <a:ext cx="220662"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72" name="Oval 382">
              <a:extLst>
                <a:ext uri="{FF2B5EF4-FFF2-40B4-BE49-F238E27FC236}">
                  <a16:creationId xmlns:a16="http://schemas.microsoft.com/office/drawing/2014/main" id="{4BF375E7-01D3-48DB-91AD-8375CCF0CD6E}"/>
                </a:ext>
              </a:extLst>
            </p:cNvPr>
            <p:cNvSpPr/>
            <p:nvPr/>
          </p:nvSpPr>
          <p:spPr>
            <a:xfrm>
              <a:off x="6607176" y="5014278"/>
              <a:ext cx="219075" cy="249237"/>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73" name="Oval 383">
              <a:extLst>
                <a:ext uri="{FF2B5EF4-FFF2-40B4-BE49-F238E27FC236}">
                  <a16:creationId xmlns:a16="http://schemas.microsoft.com/office/drawing/2014/main" id="{FCC6B6ED-1F1D-4BEA-8723-170DB97392BA}"/>
                </a:ext>
              </a:extLst>
            </p:cNvPr>
            <p:cNvSpPr/>
            <p:nvPr/>
          </p:nvSpPr>
          <p:spPr>
            <a:xfrm>
              <a:off x="1984376" y="2364740"/>
              <a:ext cx="219075" cy="249238"/>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74" name="Oval 384">
              <a:extLst>
                <a:ext uri="{FF2B5EF4-FFF2-40B4-BE49-F238E27FC236}">
                  <a16:creationId xmlns:a16="http://schemas.microsoft.com/office/drawing/2014/main" id="{098AD70A-D158-4504-9B6B-48E1C40F0C82}"/>
                </a:ext>
              </a:extLst>
            </p:cNvPr>
            <p:cNvSpPr/>
            <p:nvPr/>
          </p:nvSpPr>
          <p:spPr>
            <a:xfrm>
              <a:off x="3482976" y="2320290"/>
              <a:ext cx="219075"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75" name="Oval 385">
              <a:extLst>
                <a:ext uri="{FF2B5EF4-FFF2-40B4-BE49-F238E27FC236}">
                  <a16:creationId xmlns:a16="http://schemas.microsoft.com/office/drawing/2014/main" id="{92BA9C3C-88FE-4D68-8407-59D0AF131270}"/>
                </a:ext>
              </a:extLst>
            </p:cNvPr>
            <p:cNvSpPr/>
            <p:nvPr/>
          </p:nvSpPr>
          <p:spPr>
            <a:xfrm>
              <a:off x="1984376" y="3174365"/>
              <a:ext cx="219075"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76" name="Oval 386">
              <a:extLst>
                <a:ext uri="{FF2B5EF4-FFF2-40B4-BE49-F238E27FC236}">
                  <a16:creationId xmlns:a16="http://schemas.microsoft.com/office/drawing/2014/main" id="{B32408F4-FF67-4D72-A13D-D68C8262A1D6}"/>
                </a:ext>
              </a:extLst>
            </p:cNvPr>
            <p:cNvSpPr/>
            <p:nvPr/>
          </p:nvSpPr>
          <p:spPr>
            <a:xfrm>
              <a:off x="1984376" y="4185603"/>
              <a:ext cx="219075" cy="249237"/>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77" name="Oval 387">
              <a:extLst>
                <a:ext uri="{FF2B5EF4-FFF2-40B4-BE49-F238E27FC236}">
                  <a16:creationId xmlns:a16="http://schemas.microsoft.com/office/drawing/2014/main" id="{B93CC2FE-44B3-47D2-8C92-D221EC9B117C}"/>
                </a:ext>
              </a:extLst>
            </p:cNvPr>
            <p:cNvSpPr/>
            <p:nvPr/>
          </p:nvSpPr>
          <p:spPr>
            <a:xfrm>
              <a:off x="1922463" y="5038090"/>
              <a:ext cx="219075"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78" name="Oval 388">
              <a:extLst>
                <a:ext uri="{FF2B5EF4-FFF2-40B4-BE49-F238E27FC236}">
                  <a16:creationId xmlns:a16="http://schemas.microsoft.com/office/drawing/2014/main" id="{D2CAF8B9-06FB-4F06-8EFF-EFCF616FE9FF}"/>
                </a:ext>
              </a:extLst>
            </p:cNvPr>
            <p:cNvSpPr/>
            <p:nvPr/>
          </p:nvSpPr>
          <p:spPr>
            <a:xfrm>
              <a:off x="3482976" y="4149090"/>
              <a:ext cx="219075"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79" name="Oval 389">
              <a:extLst>
                <a:ext uri="{FF2B5EF4-FFF2-40B4-BE49-F238E27FC236}">
                  <a16:creationId xmlns:a16="http://schemas.microsoft.com/office/drawing/2014/main" id="{1C48EE19-DDD6-42F7-B457-F086C1242B4D}"/>
                </a:ext>
              </a:extLst>
            </p:cNvPr>
            <p:cNvSpPr/>
            <p:nvPr/>
          </p:nvSpPr>
          <p:spPr>
            <a:xfrm>
              <a:off x="3530601" y="5039678"/>
              <a:ext cx="220662"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80" name="Oval 390">
              <a:extLst>
                <a:ext uri="{FF2B5EF4-FFF2-40B4-BE49-F238E27FC236}">
                  <a16:creationId xmlns:a16="http://schemas.microsoft.com/office/drawing/2014/main" id="{72D08017-FF5D-4AF7-B08A-A1BBAC847507}"/>
                </a:ext>
              </a:extLst>
            </p:cNvPr>
            <p:cNvSpPr/>
            <p:nvPr/>
          </p:nvSpPr>
          <p:spPr>
            <a:xfrm>
              <a:off x="3260726" y="4953953"/>
              <a:ext cx="276225"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81" name="Oval 391">
              <a:extLst>
                <a:ext uri="{FF2B5EF4-FFF2-40B4-BE49-F238E27FC236}">
                  <a16:creationId xmlns:a16="http://schemas.microsoft.com/office/drawing/2014/main" id="{45E6E59D-8BD5-475C-A808-46877B2ABC0B}"/>
                </a:ext>
              </a:extLst>
            </p:cNvPr>
            <p:cNvSpPr/>
            <p:nvPr/>
          </p:nvSpPr>
          <p:spPr>
            <a:xfrm>
              <a:off x="4176713" y="2320290"/>
              <a:ext cx="220663"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82" name="Oval 392">
              <a:extLst>
                <a:ext uri="{FF2B5EF4-FFF2-40B4-BE49-F238E27FC236}">
                  <a16:creationId xmlns:a16="http://schemas.microsoft.com/office/drawing/2014/main" id="{CE18D943-3195-4411-A562-612AA9B193EA}"/>
                </a:ext>
              </a:extLst>
            </p:cNvPr>
            <p:cNvSpPr/>
            <p:nvPr/>
          </p:nvSpPr>
          <p:spPr>
            <a:xfrm>
              <a:off x="5821363" y="2320290"/>
              <a:ext cx="220663"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83" name="Oval 393">
              <a:extLst>
                <a:ext uri="{FF2B5EF4-FFF2-40B4-BE49-F238E27FC236}">
                  <a16:creationId xmlns:a16="http://schemas.microsoft.com/office/drawing/2014/main" id="{A5221736-6749-4046-8B69-DB94EFC1F882}"/>
                </a:ext>
              </a:extLst>
            </p:cNvPr>
            <p:cNvSpPr/>
            <p:nvPr/>
          </p:nvSpPr>
          <p:spPr>
            <a:xfrm>
              <a:off x="7256463" y="2320290"/>
              <a:ext cx="219075"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84" name="Oval 394">
              <a:extLst>
                <a:ext uri="{FF2B5EF4-FFF2-40B4-BE49-F238E27FC236}">
                  <a16:creationId xmlns:a16="http://schemas.microsoft.com/office/drawing/2014/main" id="{F58151BF-B706-4990-8ADE-1FF232833DE9}"/>
                </a:ext>
              </a:extLst>
            </p:cNvPr>
            <p:cNvSpPr/>
            <p:nvPr/>
          </p:nvSpPr>
          <p:spPr>
            <a:xfrm>
              <a:off x="7256463" y="3174365"/>
              <a:ext cx="219075"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85" name="Oval 395">
              <a:extLst>
                <a:ext uri="{FF2B5EF4-FFF2-40B4-BE49-F238E27FC236}">
                  <a16:creationId xmlns:a16="http://schemas.microsoft.com/office/drawing/2014/main" id="{B04CE5FF-531B-4140-976D-21953A52832C}"/>
                </a:ext>
              </a:extLst>
            </p:cNvPr>
            <p:cNvSpPr/>
            <p:nvPr/>
          </p:nvSpPr>
          <p:spPr>
            <a:xfrm>
              <a:off x="7256463" y="4149090"/>
              <a:ext cx="219075"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86" name="Oval 396">
              <a:extLst>
                <a:ext uri="{FF2B5EF4-FFF2-40B4-BE49-F238E27FC236}">
                  <a16:creationId xmlns:a16="http://schemas.microsoft.com/office/drawing/2014/main" id="{AA787C92-7D0E-4AEE-9C94-9EF8F54090F6}"/>
                </a:ext>
              </a:extLst>
            </p:cNvPr>
            <p:cNvSpPr/>
            <p:nvPr/>
          </p:nvSpPr>
          <p:spPr>
            <a:xfrm>
              <a:off x="7297738" y="5014278"/>
              <a:ext cx="220663" cy="24923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87" name="Oval 397">
              <a:extLst>
                <a:ext uri="{FF2B5EF4-FFF2-40B4-BE49-F238E27FC236}">
                  <a16:creationId xmlns:a16="http://schemas.microsoft.com/office/drawing/2014/main" id="{0EDAF09D-DC20-4D58-B903-CB9E4E31AD63}"/>
                </a:ext>
              </a:extLst>
            </p:cNvPr>
            <p:cNvSpPr/>
            <p:nvPr/>
          </p:nvSpPr>
          <p:spPr>
            <a:xfrm>
              <a:off x="5794376" y="3174365"/>
              <a:ext cx="219075"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88" name="Oval 398">
              <a:extLst>
                <a:ext uri="{FF2B5EF4-FFF2-40B4-BE49-F238E27FC236}">
                  <a16:creationId xmlns:a16="http://schemas.microsoft.com/office/drawing/2014/main" id="{A93F0799-36F7-4162-80C4-2DEEDB704ABB}"/>
                </a:ext>
              </a:extLst>
            </p:cNvPr>
            <p:cNvSpPr/>
            <p:nvPr/>
          </p:nvSpPr>
          <p:spPr>
            <a:xfrm>
              <a:off x="5903913" y="3174365"/>
              <a:ext cx="276225"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89" name="Oval 399">
              <a:extLst>
                <a:ext uri="{FF2B5EF4-FFF2-40B4-BE49-F238E27FC236}">
                  <a16:creationId xmlns:a16="http://schemas.microsoft.com/office/drawing/2014/main" id="{3D638C91-44F3-4FD4-9DF4-3C4317CDBD3F}"/>
                </a:ext>
              </a:extLst>
            </p:cNvPr>
            <p:cNvSpPr/>
            <p:nvPr/>
          </p:nvSpPr>
          <p:spPr>
            <a:xfrm>
              <a:off x="5821363" y="4188778"/>
              <a:ext cx="220663"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0" name="Oval 400">
              <a:extLst>
                <a:ext uri="{FF2B5EF4-FFF2-40B4-BE49-F238E27FC236}">
                  <a16:creationId xmlns:a16="http://schemas.microsoft.com/office/drawing/2014/main" id="{C82A617C-9DC7-4AF9-866D-735260D3883C}"/>
                </a:ext>
              </a:extLst>
            </p:cNvPr>
            <p:cNvSpPr/>
            <p:nvPr/>
          </p:nvSpPr>
          <p:spPr>
            <a:xfrm>
              <a:off x="5821363" y="5077778"/>
              <a:ext cx="220663"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1" name="Oval 401">
              <a:extLst>
                <a:ext uri="{FF2B5EF4-FFF2-40B4-BE49-F238E27FC236}">
                  <a16:creationId xmlns:a16="http://schemas.microsoft.com/office/drawing/2014/main" id="{7158F96F-69D5-4447-B4E6-D24A97145C20}"/>
                </a:ext>
              </a:extLst>
            </p:cNvPr>
            <p:cNvSpPr/>
            <p:nvPr/>
          </p:nvSpPr>
          <p:spPr>
            <a:xfrm>
              <a:off x="5886451" y="4890453"/>
              <a:ext cx="277812"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2" name="Oval 402">
              <a:extLst>
                <a:ext uri="{FF2B5EF4-FFF2-40B4-BE49-F238E27FC236}">
                  <a16:creationId xmlns:a16="http://schemas.microsoft.com/office/drawing/2014/main" id="{49C387E8-81C7-47C5-8385-D82EA3E63B1E}"/>
                </a:ext>
              </a:extLst>
            </p:cNvPr>
            <p:cNvSpPr/>
            <p:nvPr/>
          </p:nvSpPr>
          <p:spPr>
            <a:xfrm>
              <a:off x="4157663" y="5039678"/>
              <a:ext cx="219075"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3" name="Oval 403">
              <a:extLst>
                <a:ext uri="{FF2B5EF4-FFF2-40B4-BE49-F238E27FC236}">
                  <a16:creationId xmlns:a16="http://schemas.microsoft.com/office/drawing/2014/main" id="{55D22762-FCBA-4CA6-BDFB-348BBF46A96B}"/>
                </a:ext>
              </a:extLst>
            </p:cNvPr>
            <p:cNvSpPr/>
            <p:nvPr/>
          </p:nvSpPr>
          <p:spPr>
            <a:xfrm>
              <a:off x="4224338" y="3174365"/>
              <a:ext cx="220663"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4" name="Oval 404">
              <a:extLst>
                <a:ext uri="{FF2B5EF4-FFF2-40B4-BE49-F238E27FC236}">
                  <a16:creationId xmlns:a16="http://schemas.microsoft.com/office/drawing/2014/main" id="{1EA1FF49-109D-4B13-A109-E75FAA14E89E}"/>
                </a:ext>
              </a:extLst>
            </p:cNvPr>
            <p:cNvSpPr/>
            <p:nvPr/>
          </p:nvSpPr>
          <p:spPr>
            <a:xfrm>
              <a:off x="2609851" y="2364740"/>
              <a:ext cx="220662" cy="24923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5" name="Oval 405">
              <a:extLst>
                <a:ext uri="{FF2B5EF4-FFF2-40B4-BE49-F238E27FC236}">
                  <a16:creationId xmlns:a16="http://schemas.microsoft.com/office/drawing/2014/main" id="{2103137F-C5AE-4162-B775-0E90645FAE2A}"/>
                </a:ext>
              </a:extLst>
            </p:cNvPr>
            <p:cNvSpPr/>
            <p:nvPr/>
          </p:nvSpPr>
          <p:spPr>
            <a:xfrm>
              <a:off x="2638426" y="3174365"/>
              <a:ext cx="220662"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6" name="Oval 406">
              <a:extLst>
                <a:ext uri="{FF2B5EF4-FFF2-40B4-BE49-F238E27FC236}">
                  <a16:creationId xmlns:a16="http://schemas.microsoft.com/office/drawing/2014/main" id="{9A10432F-ABFB-4F5C-8C62-1E4DE1A82FBA}"/>
                </a:ext>
              </a:extLst>
            </p:cNvPr>
            <p:cNvSpPr/>
            <p:nvPr/>
          </p:nvSpPr>
          <p:spPr>
            <a:xfrm>
              <a:off x="2747963" y="3174365"/>
              <a:ext cx="277813"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7" name="Oval 407">
              <a:extLst>
                <a:ext uri="{FF2B5EF4-FFF2-40B4-BE49-F238E27FC236}">
                  <a16:creationId xmlns:a16="http://schemas.microsoft.com/office/drawing/2014/main" id="{DF774B29-B9C7-4C83-B526-9378C2C81F31}"/>
                </a:ext>
              </a:extLst>
            </p:cNvPr>
            <p:cNvSpPr/>
            <p:nvPr/>
          </p:nvSpPr>
          <p:spPr>
            <a:xfrm>
              <a:off x="2619376" y="4188778"/>
              <a:ext cx="219075"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8" name="Oval 408">
              <a:extLst>
                <a:ext uri="{FF2B5EF4-FFF2-40B4-BE49-F238E27FC236}">
                  <a16:creationId xmlns:a16="http://schemas.microsoft.com/office/drawing/2014/main" id="{DD0581B8-C5AC-433D-AA2D-1FEC3D1C5789}"/>
                </a:ext>
              </a:extLst>
            </p:cNvPr>
            <p:cNvSpPr/>
            <p:nvPr/>
          </p:nvSpPr>
          <p:spPr>
            <a:xfrm>
              <a:off x="2646363" y="5014278"/>
              <a:ext cx="220663" cy="24923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9" name="Oval 409">
              <a:extLst>
                <a:ext uri="{FF2B5EF4-FFF2-40B4-BE49-F238E27FC236}">
                  <a16:creationId xmlns:a16="http://schemas.microsoft.com/office/drawing/2014/main" id="{FCB62725-1181-47CB-A599-9383CC2A1D0E}"/>
                </a:ext>
              </a:extLst>
            </p:cNvPr>
            <p:cNvSpPr/>
            <p:nvPr/>
          </p:nvSpPr>
          <p:spPr>
            <a:xfrm>
              <a:off x="2757488" y="4957128"/>
              <a:ext cx="276225"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0" name="Oval 410">
              <a:extLst>
                <a:ext uri="{FF2B5EF4-FFF2-40B4-BE49-F238E27FC236}">
                  <a16:creationId xmlns:a16="http://schemas.microsoft.com/office/drawing/2014/main" id="{46E10317-455A-4C91-A27E-D0D22F23F6BA}"/>
                </a:ext>
              </a:extLst>
            </p:cNvPr>
            <p:cNvSpPr/>
            <p:nvPr/>
          </p:nvSpPr>
          <p:spPr>
            <a:xfrm>
              <a:off x="4157663" y="4188778"/>
              <a:ext cx="219075"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1" name="Oval 411">
              <a:extLst>
                <a:ext uri="{FF2B5EF4-FFF2-40B4-BE49-F238E27FC236}">
                  <a16:creationId xmlns:a16="http://schemas.microsoft.com/office/drawing/2014/main" id="{7B742B47-F10C-4247-BEEE-AEDC0775FC7A}"/>
                </a:ext>
              </a:extLst>
            </p:cNvPr>
            <p:cNvSpPr/>
            <p:nvPr/>
          </p:nvSpPr>
          <p:spPr>
            <a:xfrm>
              <a:off x="4286251" y="4061778"/>
              <a:ext cx="277812" cy="2492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2" name="Oval 412">
              <a:extLst>
                <a:ext uri="{FF2B5EF4-FFF2-40B4-BE49-F238E27FC236}">
                  <a16:creationId xmlns:a16="http://schemas.microsoft.com/office/drawing/2014/main" id="{F836B8A4-026D-4523-8F07-9C0E870CD660}"/>
                </a:ext>
              </a:extLst>
            </p:cNvPr>
            <p:cNvSpPr/>
            <p:nvPr/>
          </p:nvSpPr>
          <p:spPr>
            <a:xfrm>
              <a:off x="5476876" y="2158365"/>
              <a:ext cx="220662" cy="24765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3" name="Oval 413">
              <a:extLst>
                <a:ext uri="{FF2B5EF4-FFF2-40B4-BE49-F238E27FC236}">
                  <a16:creationId xmlns:a16="http://schemas.microsoft.com/office/drawing/2014/main" id="{A4DACF68-CDE1-402D-BDD9-CB7C9D061D16}"/>
                </a:ext>
              </a:extLst>
            </p:cNvPr>
            <p:cNvSpPr/>
            <p:nvPr/>
          </p:nvSpPr>
          <p:spPr>
            <a:xfrm>
              <a:off x="6942138" y="2150428"/>
              <a:ext cx="219075" cy="24923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4" name="Oval 414">
              <a:extLst>
                <a:ext uri="{FF2B5EF4-FFF2-40B4-BE49-F238E27FC236}">
                  <a16:creationId xmlns:a16="http://schemas.microsoft.com/office/drawing/2014/main" id="{7A15B8F0-9C6F-4AA7-8B62-52B2674332C9}"/>
                </a:ext>
              </a:extLst>
            </p:cNvPr>
            <p:cNvSpPr/>
            <p:nvPr/>
          </p:nvSpPr>
          <p:spPr>
            <a:xfrm>
              <a:off x="6985001" y="2960053"/>
              <a:ext cx="219075" cy="24923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5" name="Oval 415">
              <a:extLst>
                <a:ext uri="{FF2B5EF4-FFF2-40B4-BE49-F238E27FC236}">
                  <a16:creationId xmlns:a16="http://schemas.microsoft.com/office/drawing/2014/main" id="{3B5232C9-FB54-41DE-A058-A61EBE26BDAA}"/>
                </a:ext>
              </a:extLst>
            </p:cNvPr>
            <p:cNvSpPr/>
            <p:nvPr/>
          </p:nvSpPr>
          <p:spPr>
            <a:xfrm>
              <a:off x="6923088" y="3945890"/>
              <a:ext cx="219075" cy="249238"/>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6" name="Oval 416">
              <a:extLst>
                <a:ext uri="{FF2B5EF4-FFF2-40B4-BE49-F238E27FC236}">
                  <a16:creationId xmlns:a16="http://schemas.microsoft.com/office/drawing/2014/main" id="{80C9C832-3610-45C0-A456-FC54C6D5BE5D}"/>
                </a:ext>
              </a:extLst>
            </p:cNvPr>
            <p:cNvSpPr/>
            <p:nvPr/>
          </p:nvSpPr>
          <p:spPr>
            <a:xfrm>
              <a:off x="6923088" y="4817428"/>
              <a:ext cx="219075" cy="24923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7" name="Oval 417">
              <a:extLst>
                <a:ext uri="{FF2B5EF4-FFF2-40B4-BE49-F238E27FC236}">
                  <a16:creationId xmlns:a16="http://schemas.microsoft.com/office/drawing/2014/main" id="{8C7EDB54-8F62-4BE5-9355-EE77FB26165A}"/>
                </a:ext>
              </a:extLst>
            </p:cNvPr>
            <p:cNvSpPr/>
            <p:nvPr/>
          </p:nvSpPr>
          <p:spPr>
            <a:xfrm>
              <a:off x="5494338" y="2963228"/>
              <a:ext cx="220663" cy="24923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8" name="Oval 418">
              <a:extLst>
                <a:ext uri="{FF2B5EF4-FFF2-40B4-BE49-F238E27FC236}">
                  <a16:creationId xmlns:a16="http://schemas.microsoft.com/office/drawing/2014/main" id="{1275F6DA-8516-44E5-8D41-AA693DA03B0D}"/>
                </a:ext>
              </a:extLst>
            </p:cNvPr>
            <p:cNvSpPr/>
            <p:nvPr/>
          </p:nvSpPr>
          <p:spPr>
            <a:xfrm>
              <a:off x="5494338" y="3958590"/>
              <a:ext cx="220663" cy="24765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9" name="Oval 419">
              <a:extLst>
                <a:ext uri="{FF2B5EF4-FFF2-40B4-BE49-F238E27FC236}">
                  <a16:creationId xmlns:a16="http://schemas.microsoft.com/office/drawing/2014/main" id="{947BAD67-932C-46C2-B335-131690B5606E}"/>
                </a:ext>
              </a:extLst>
            </p:cNvPr>
            <p:cNvSpPr/>
            <p:nvPr/>
          </p:nvSpPr>
          <p:spPr>
            <a:xfrm>
              <a:off x="5494338" y="4833303"/>
              <a:ext cx="220663" cy="24765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0" name="Oval 420">
              <a:extLst>
                <a:ext uri="{FF2B5EF4-FFF2-40B4-BE49-F238E27FC236}">
                  <a16:creationId xmlns:a16="http://schemas.microsoft.com/office/drawing/2014/main" id="{9DD0FAEB-080B-4CE7-8050-56DAF4CCE31A}"/>
                </a:ext>
              </a:extLst>
            </p:cNvPr>
            <p:cNvSpPr/>
            <p:nvPr/>
          </p:nvSpPr>
          <p:spPr>
            <a:xfrm>
              <a:off x="3835401" y="4828540"/>
              <a:ext cx="220662" cy="249238"/>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1" name="Oval 421">
              <a:extLst>
                <a:ext uri="{FF2B5EF4-FFF2-40B4-BE49-F238E27FC236}">
                  <a16:creationId xmlns:a16="http://schemas.microsoft.com/office/drawing/2014/main" id="{0BFCB1F9-DFE9-4B2C-B8BD-C5DB2C349708}"/>
                </a:ext>
              </a:extLst>
            </p:cNvPr>
            <p:cNvSpPr/>
            <p:nvPr/>
          </p:nvSpPr>
          <p:spPr>
            <a:xfrm>
              <a:off x="3800476" y="3958590"/>
              <a:ext cx="220662" cy="24765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2" name="Oval 422">
              <a:extLst>
                <a:ext uri="{FF2B5EF4-FFF2-40B4-BE49-F238E27FC236}">
                  <a16:creationId xmlns:a16="http://schemas.microsoft.com/office/drawing/2014/main" id="{A1B3CF8E-0E64-4BF6-B453-188D22F23E4D}"/>
                </a:ext>
              </a:extLst>
            </p:cNvPr>
            <p:cNvSpPr/>
            <p:nvPr/>
          </p:nvSpPr>
          <p:spPr>
            <a:xfrm>
              <a:off x="3835401" y="2963228"/>
              <a:ext cx="220662" cy="24923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3" name="Oval 423">
              <a:extLst>
                <a:ext uri="{FF2B5EF4-FFF2-40B4-BE49-F238E27FC236}">
                  <a16:creationId xmlns:a16="http://schemas.microsoft.com/office/drawing/2014/main" id="{2EE4C858-2682-4F4F-A15E-A94890D5F57D}"/>
                </a:ext>
              </a:extLst>
            </p:cNvPr>
            <p:cNvSpPr/>
            <p:nvPr/>
          </p:nvSpPr>
          <p:spPr>
            <a:xfrm>
              <a:off x="3835401" y="2196465"/>
              <a:ext cx="220662" cy="24765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4" name="Oval 424">
              <a:extLst>
                <a:ext uri="{FF2B5EF4-FFF2-40B4-BE49-F238E27FC236}">
                  <a16:creationId xmlns:a16="http://schemas.microsoft.com/office/drawing/2014/main" id="{E44F2B7E-0737-4B14-984F-204918DD39BA}"/>
                </a:ext>
              </a:extLst>
            </p:cNvPr>
            <p:cNvSpPr/>
            <p:nvPr/>
          </p:nvSpPr>
          <p:spPr>
            <a:xfrm>
              <a:off x="2311401" y="2161540"/>
              <a:ext cx="220662" cy="249238"/>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5" name="Oval 425">
              <a:extLst>
                <a:ext uri="{FF2B5EF4-FFF2-40B4-BE49-F238E27FC236}">
                  <a16:creationId xmlns:a16="http://schemas.microsoft.com/office/drawing/2014/main" id="{DDAC75D2-1211-4393-B8BE-67383D2EB15A}"/>
                </a:ext>
              </a:extLst>
            </p:cNvPr>
            <p:cNvSpPr/>
            <p:nvPr/>
          </p:nvSpPr>
          <p:spPr>
            <a:xfrm>
              <a:off x="2276476" y="2996565"/>
              <a:ext cx="220662" cy="249238"/>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6" name="Oval 426">
              <a:extLst>
                <a:ext uri="{FF2B5EF4-FFF2-40B4-BE49-F238E27FC236}">
                  <a16:creationId xmlns:a16="http://schemas.microsoft.com/office/drawing/2014/main" id="{56C13E96-403E-4AC3-9AED-F3F308DAE6E6}"/>
                </a:ext>
              </a:extLst>
            </p:cNvPr>
            <p:cNvSpPr/>
            <p:nvPr/>
          </p:nvSpPr>
          <p:spPr>
            <a:xfrm>
              <a:off x="2311401" y="4025265"/>
              <a:ext cx="220662" cy="24765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7" name="Oval 427">
              <a:extLst>
                <a:ext uri="{FF2B5EF4-FFF2-40B4-BE49-F238E27FC236}">
                  <a16:creationId xmlns:a16="http://schemas.microsoft.com/office/drawing/2014/main" id="{B6D1ACB5-A84B-4844-90F7-E34C6924C291}"/>
                </a:ext>
              </a:extLst>
            </p:cNvPr>
            <p:cNvSpPr/>
            <p:nvPr/>
          </p:nvSpPr>
          <p:spPr>
            <a:xfrm>
              <a:off x="2276476" y="4828540"/>
              <a:ext cx="220662" cy="24765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8" name="Oval 428">
              <a:extLst>
                <a:ext uri="{FF2B5EF4-FFF2-40B4-BE49-F238E27FC236}">
                  <a16:creationId xmlns:a16="http://schemas.microsoft.com/office/drawing/2014/main" id="{5A7FBFC5-B708-4B81-BDFC-E509B3506845}"/>
                </a:ext>
              </a:extLst>
            </p:cNvPr>
            <p:cNvSpPr/>
            <p:nvPr/>
          </p:nvSpPr>
          <p:spPr>
            <a:xfrm>
              <a:off x="7145338" y="2613978"/>
              <a:ext cx="220663"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9" name="Oval 429">
              <a:extLst>
                <a:ext uri="{FF2B5EF4-FFF2-40B4-BE49-F238E27FC236}">
                  <a16:creationId xmlns:a16="http://schemas.microsoft.com/office/drawing/2014/main" id="{5F0851DC-C62E-4657-9556-DE71D4801587}"/>
                </a:ext>
              </a:extLst>
            </p:cNvPr>
            <p:cNvSpPr/>
            <p:nvPr/>
          </p:nvSpPr>
          <p:spPr>
            <a:xfrm>
              <a:off x="7145338" y="3393440"/>
              <a:ext cx="220663" cy="249238"/>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0" name="Oval 430">
              <a:extLst>
                <a:ext uri="{FF2B5EF4-FFF2-40B4-BE49-F238E27FC236}">
                  <a16:creationId xmlns:a16="http://schemas.microsoft.com/office/drawing/2014/main" id="{2597BF5C-4674-4C2A-A6DD-B29C08B4243F}"/>
                </a:ext>
              </a:extLst>
            </p:cNvPr>
            <p:cNvSpPr/>
            <p:nvPr/>
          </p:nvSpPr>
          <p:spPr>
            <a:xfrm>
              <a:off x="7188201" y="4458653"/>
              <a:ext cx="220662"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1" name="Oval 431">
              <a:extLst>
                <a:ext uri="{FF2B5EF4-FFF2-40B4-BE49-F238E27FC236}">
                  <a16:creationId xmlns:a16="http://schemas.microsoft.com/office/drawing/2014/main" id="{CE58C733-4375-49C7-AB9D-5F3FBD3E99F4}"/>
                </a:ext>
              </a:extLst>
            </p:cNvPr>
            <p:cNvSpPr/>
            <p:nvPr/>
          </p:nvSpPr>
          <p:spPr>
            <a:xfrm>
              <a:off x="7188201" y="5287328"/>
              <a:ext cx="220662" cy="249237"/>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2" name="Oval 432">
              <a:extLst>
                <a:ext uri="{FF2B5EF4-FFF2-40B4-BE49-F238E27FC236}">
                  <a16:creationId xmlns:a16="http://schemas.microsoft.com/office/drawing/2014/main" id="{D2C854E5-85A0-4535-B6FA-AB5E8CC22F9B}"/>
                </a:ext>
              </a:extLst>
            </p:cNvPr>
            <p:cNvSpPr/>
            <p:nvPr/>
          </p:nvSpPr>
          <p:spPr>
            <a:xfrm>
              <a:off x="5711826" y="2590165"/>
              <a:ext cx="220662" cy="249238"/>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3" name="Oval 433">
              <a:extLst>
                <a:ext uri="{FF2B5EF4-FFF2-40B4-BE49-F238E27FC236}">
                  <a16:creationId xmlns:a16="http://schemas.microsoft.com/office/drawing/2014/main" id="{A3CA3748-1392-417E-B2D2-6E44C84E4EA4}"/>
                </a:ext>
              </a:extLst>
            </p:cNvPr>
            <p:cNvSpPr/>
            <p:nvPr/>
          </p:nvSpPr>
          <p:spPr>
            <a:xfrm>
              <a:off x="5711826" y="3441065"/>
              <a:ext cx="220662"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4" name="Oval 434">
              <a:extLst>
                <a:ext uri="{FF2B5EF4-FFF2-40B4-BE49-F238E27FC236}">
                  <a16:creationId xmlns:a16="http://schemas.microsoft.com/office/drawing/2014/main" id="{65CB17CD-7D15-4B6B-9715-D3A8B2BB1EC9}"/>
                </a:ext>
              </a:extLst>
            </p:cNvPr>
            <p:cNvSpPr/>
            <p:nvPr/>
          </p:nvSpPr>
          <p:spPr>
            <a:xfrm>
              <a:off x="5711826" y="5323840"/>
              <a:ext cx="220662" cy="249238"/>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5" name="Oval 435">
              <a:extLst>
                <a:ext uri="{FF2B5EF4-FFF2-40B4-BE49-F238E27FC236}">
                  <a16:creationId xmlns:a16="http://schemas.microsoft.com/office/drawing/2014/main" id="{CB575B87-86BC-4C73-B263-09E789EE463E}"/>
                </a:ext>
              </a:extLst>
            </p:cNvPr>
            <p:cNvSpPr/>
            <p:nvPr/>
          </p:nvSpPr>
          <p:spPr>
            <a:xfrm>
              <a:off x="5656263" y="4434840"/>
              <a:ext cx="219075"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6" name="Oval 436">
              <a:extLst>
                <a:ext uri="{FF2B5EF4-FFF2-40B4-BE49-F238E27FC236}">
                  <a16:creationId xmlns:a16="http://schemas.microsoft.com/office/drawing/2014/main" id="{B73CED83-3CC6-434A-A4B5-22B58832E43E}"/>
                </a:ext>
              </a:extLst>
            </p:cNvPr>
            <p:cNvSpPr/>
            <p:nvPr/>
          </p:nvSpPr>
          <p:spPr>
            <a:xfrm>
              <a:off x="5715001" y="4558665"/>
              <a:ext cx="276225" cy="249238"/>
            </a:xfrm>
            <a:prstGeom prst="ellipse">
              <a:avLst/>
            </a:prstGeom>
            <a:solidFill>
              <a:srgbClr val="B3B3B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7" name="Oval 437">
              <a:extLst>
                <a:ext uri="{FF2B5EF4-FFF2-40B4-BE49-F238E27FC236}">
                  <a16:creationId xmlns:a16="http://schemas.microsoft.com/office/drawing/2014/main" id="{953BD1B1-6C64-4846-B7DF-1CF9A9AEE3A6}"/>
                </a:ext>
              </a:extLst>
            </p:cNvPr>
            <p:cNvSpPr/>
            <p:nvPr/>
          </p:nvSpPr>
          <p:spPr>
            <a:xfrm>
              <a:off x="4046538" y="2590165"/>
              <a:ext cx="220663" cy="249238"/>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8" name="Oval 438">
              <a:extLst>
                <a:ext uri="{FF2B5EF4-FFF2-40B4-BE49-F238E27FC236}">
                  <a16:creationId xmlns:a16="http://schemas.microsoft.com/office/drawing/2014/main" id="{DC8047FB-0F5B-4691-A10A-D4D4DC0F8E87}"/>
                </a:ext>
              </a:extLst>
            </p:cNvPr>
            <p:cNvSpPr/>
            <p:nvPr/>
          </p:nvSpPr>
          <p:spPr>
            <a:xfrm>
              <a:off x="4057651" y="3441065"/>
              <a:ext cx="220662"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9" name="Oval 439">
              <a:extLst>
                <a:ext uri="{FF2B5EF4-FFF2-40B4-BE49-F238E27FC236}">
                  <a16:creationId xmlns:a16="http://schemas.microsoft.com/office/drawing/2014/main" id="{319A8AFB-B0EF-49F2-B7F8-106AAB212A83}"/>
                </a:ext>
              </a:extLst>
            </p:cNvPr>
            <p:cNvSpPr/>
            <p:nvPr/>
          </p:nvSpPr>
          <p:spPr>
            <a:xfrm>
              <a:off x="4057651" y="4436428"/>
              <a:ext cx="220662" cy="249237"/>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0" name="Oval 440">
              <a:extLst>
                <a:ext uri="{FF2B5EF4-FFF2-40B4-BE49-F238E27FC236}">
                  <a16:creationId xmlns:a16="http://schemas.microsoft.com/office/drawing/2014/main" id="{E7FE7BC5-5F10-4697-A5A2-B49E3CA49DBB}"/>
                </a:ext>
              </a:extLst>
            </p:cNvPr>
            <p:cNvSpPr/>
            <p:nvPr/>
          </p:nvSpPr>
          <p:spPr>
            <a:xfrm>
              <a:off x="4056063" y="5319078"/>
              <a:ext cx="219075"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1" name="Oval 441">
              <a:extLst>
                <a:ext uri="{FF2B5EF4-FFF2-40B4-BE49-F238E27FC236}">
                  <a16:creationId xmlns:a16="http://schemas.microsoft.com/office/drawing/2014/main" id="{9F0C7B59-0AD3-4D1D-A4B4-3ED58C92160F}"/>
                </a:ext>
              </a:extLst>
            </p:cNvPr>
            <p:cNvSpPr/>
            <p:nvPr/>
          </p:nvSpPr>
          <p:spPr>
            <a:xfrm>
              <a:off x="2497138" y="2590165"/>
              <a:ext cx="220663" cy="249238"/>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2" name="Oval 442">
              <a:extLst>
                <a:ext uri="{FF2B5EF4-FFF2-40B4-BE49-F238E27FC236}">
                  <a16:creationId xmlns:a16="http://schemas.microsoft.com/office/drawing/2014/main" id="{E676AAF2-72C2-4300-BF5D-093DCD9B63FA}"/>
                </a:ext>
              </a:extLst>
            </p:cNvPr>
            <p:cNvSpPr/>
            <p:nvPr/>
          </p:nvSpPr>
          <p:spPr>
            <a:xfrm>
              <a:off x="2500313" y="3441065"/>
              <a:ext cx="220663"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3" name="Oval 443">
              <a:extLst>
                <a:ext uri="{FF2B5EF4-FFF2-40B4-BE49-F238E27FC236}">
                  <a16:creationId xmlns:a16="http://schemas.microsoft.com/office/drawing/2014/main" id="{662237CF-A8C1-4F72-BCEA-6A6856C53222}"/>
                </a:ext>
              </a:extLst>
            </p:cNvPr>
            <p:cNvSpPr/>
            <p:nvPr/>
          </p:nvSpPr>
          <p:spPr>
            <a:xfrm>
              <a:off x="2497138" y="4396740"/>
              <a:ext cx="220663" cy="249238"/>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4" name="Oval 444">
              <a:extLst>
                <a:ext uri="{FF2B5EF4-FFF2-40B4-BE49-F238E27FC236}">
                  <a16:creationId xmlns:a16="http://schemas.microsoft.com/office/drawing/2014/main" id="{94544674-927C-4609-A57D-942AA83E703D}"/>
                </a:ext>
              </a:extLst>
            </p:cNvPr>
            <p:cNvSpPr/>
            <p:nvPr/>
          </p:nvSpPr>
          <p:spPr>
            <a:xfrm>
              <a:off x="2527301" y="5298440"/>
              <a:ext cx="222250"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5" name="Oval 445">
              <a:extLst>
                <a:ext uri="{FF2B5EF4-FFF2-40B4-BE49-F238E27FC236}">
                  <a16:creationId xmlns:a16="http://schemas.microsoft.com/office/drawing/2014/main" id="{0976DE00-C41D-4980-B9B4-50BF7BD02BA1}"/>
                </a:ext>
              </a:extLst>
            </p:cNvPr>
            <p:cNvSpPr/>
            <p:nvPr/>
          </p:nvSpPr>
          <p:spPr>
            <a:xfrm>
              <a:off x="6764338" y="2579053"/>
              <a:ext cx="220663" cy="2492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6" name="Oval 446">
              <a:extLst>
                <a:ext uri="{FF2B5EF4-FFF2-40B4-BE49-F238E27FC236}">
                  <a16:creationId xmlns:a16="http://schemas.microsoft.com/office/drawing/2014/main" id="{11882462-D7AD-44EA-975D-8C20722BA388}"/>
                </a:ext>
              </a:extLst>
            </p:cNvPr>
            <p:cNvSpPr/>
            <p:nvPr/>
          </p:nvSpPr>
          <p:spPr>
            <a:xfrm>
              <a:off x="6764338" y="4396740"/>
              <a:ext cx="220663" cy="249238"/>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7" name="Oval 447">
              <a:extLst>
                <a:ext uri="{FF2B5EF4-FFF2-40B4-BE49-F238E27FC236}">
                  <a16:creationId xmlns:a16="http://schemas.microsoft.com/office/drawing/2014/main" id="{34726C83-EC40-4D29-87FE-B423250F2209}"/>
                </a:ext>
              </a:extLst>
            </p:cNvPr>
            <p:cNvSpPr/>
            <p:nvPr/>
          </p:nvSpPr>
          <p:spPr>
            <a:xfrm>
              <a:off x="6738938" y="3390265"/>
              <a:ext cx="220663"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8" name="Oval 448">
              <a:extLst>
                <a:ext uri="{FF2B5EF4-FFF2-40B4-BE49-F238E27FC236}">
                  <a16:creationId xmlns:a16="http://schemas.microsoft.com/office/drawing/2014/main" id="{B21F0044-23B5-4704-A39D-4DC1F504F5EA}"/>
                </a:ext>
              </a:extLst>
            </p:cNvPr>
            <p:cNvSpPr/>
            <p:nvPr/>
          </p:nvSpPr>
          <p:spPr>
            <a:xfrm>
              <a:off x="6550026" y="4520565"/>
              <a:ext cx="276225" cy="24923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9" name="Oval 449">
              <a:extLst>
                <a:ext uri="{FF2B5EF4-FFF2-40B4-BE49-F238E27FC236}">
                  <a16:creationId xmlns:a16="http://schemas.microsoft.com/office/drawing/2014/main" id="{6A81F4D5-CE08-429C-ACA1-3DF5B60BCE67}"/>
                </a:ext>
              </a:extLst>
            </p:cNvPr>
            <p:cNvSpPr/>
            <p:nvPr/>
          </p:nvSpPr>
          <p:spPr>
            <a:xfrm>
              <a:off x="6764338" y="5263515"/>
              <a:ext cx="220663"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0" name="Oval 450">
              <a:extLst>
                <a:ext uri="{FF2B5EF4-FFF2-40B4-BE49-F238E27FC236}">
                  <a16:creationId xmlns:a16="http://schemas.microsoft.com/office/drawing/2014/main" id="{BBB95356-8671-4678-A8AB-6C5B2838403B}"/>
                </a:ext>
              </a:extLst>
            </p:cNvPr>
            <p:cNvSpPr/>
            <p:nvPr/>
          </p:nvSpPr>
          <p:spPr>
            <a:xfrm>
              <a:off x="5313363" y="2613978"/>
              <a:ext cx="220663" cy="2492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1" name="Oval 451">
              <a:extLst>
                <a:ext uri="{FF2B5EF4-FFF2-40B4-BE49-F238E27FC236}">
                  <a16:creationId xmlns:a16="http://schemas.microsoft.com/office/drawing/2014/main" id="{F96B0764-20C5-46EF-B594-0BFF8A6CAD5E}"/>
                </a:ext>
              </a:extLst>
            </p:cNvPr>
            <p:cNvSpPr/>
            <p:nvPr/>
          </p:nvSpPr>
          <p:spPr>
            <a:xfrm>
              <a:off x="5287963" y="3441065"/>
              <a:ext cx="220663"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2" name="Oval 452">
              <a:extLst>
                <a:ext uri="{FF2B5EF4-FFF2-40B4-BE49-F238E27FC236}">
                  <a16:creationId xmlns:a16="http://schemas.microsoft.com/office/drawing/2014/main" id="{6ADA1807-D420-44E4-A7FF-6F5FC7F65EF7}"/>
                </a:ext>
              </a:extLst>
            </p:cNvPr>
            <p:cNvSpPr/>
            <p:nvPr/>
          </p:nvSpPr>
          <p:spPr>
            <a:xfrm>
              <a:off x="5275263" y="4465003"/>
              <a:ext cx="219075"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3" name="Oval 453">
              <a:extLst>
                <a:ext uri="{FF2B5EF4-FFF2-40B4-BE49-F238E27FC236}">
                  <a16:creationId xmlns:a16="http://schemas.microsoft.com/office/drawing/2014/main" id="{CD38A11F-9649-4DF3-9D76-2C362725AE7D}"/>
                </a:ext>
              </a:extLst>
            </p:cNvPr>
            <p:cNvSpPr/>
            <p:nvPr/>
          </p:nvSpPr>
          <p:spPr>
            <a:xfrm>
              <a:off x="5287963" y="5287328"/>
              <a:ext cx="220663" cy="2492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4" name="Oval 454">
              <a:extLst>
                <a:ext uri="{FF2B5EF4-FFF2-40B4-BE49-F238E27FC236}">
                  <a16:creationId xmlns:a16="http://schemas.microsoft.com/office/drawing/2014/main" id="{1F0D5F27-BA84-41FA-83E2-2E151A8946E2}"/>
                </a:ext>
              </a:extLst>
            </p:cNvPr>
            <p:cNvSpPr/>
            <p:nvPr/>
          </p:nvSpPr>
          <p:spPr>
            <a:xfrm>
              <a:off x="3640138" y="2613978"/>
              <a:ext cx="220663"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5" name="Oval 455">
              <a:extLst>
                <a:ext uri="{FF2B5EF4-FFF2-40B4-BE49-F238E27FC236}">
                  <a16:creationId xmlns:a16="http://schemas.microsoft.com/office/drawing/2014/main" id="{6FCBACFA-4C27-403C-A34D-D758AC939D23}"/>
                </a:ext>
              </a:extLst>
            </p:cNvPr>
            <p:cNvSpPr/>
            <p:nvPr/>
          </p:nvSpPr>
          <p:spPr>
            <a:xfrm>
              <a:off x="3668713" y="3390265"/>
              <a:ext cx="220663"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6" name="Oval 456">
              <a:extLst>
                <a:ext uri="{FF2B5EF4-FFF2-40B4-BE49-F238E27FC236}">
                  <a16:creationId xmlns:a16="http://schemas.microsoft.com/office/drawing/2014/main" id="{CD4DF545-368D-41F1-A0CC-51B8A33B12C6}"/>
                </a:ext>
              </a:extLst>
            </p:cNvPr>
            <p:cNvSpPr/>
            <p:nvPr/>
          </p:nvSpPr>
          <p:spPr>
            <a:xfrm>
              <a:off x="3668713" y="4434840"/>
              <a:ext cx="220663"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7" name="Oval 457">
              <a:extLst>
                <a:ext uri="{FF2B5EF4-FFF2-40B4-BE49-F238E27FC236}">
                  <a16:creationId xmlns:a16="http://schemas.microsoft.com/office/drawing/2014/main" id="{699AA42D-C275-48C7-AE88-7050B5A9B7F6}"/>
                </a:ext>
              </a:extLst>
            </p:cNvPr>
            <p:cNvSpPr/>
            <p:nvPr/>
          </p:nvSpPr>
          <p:spPr>
            <a:xfrm>
              <a:off x="3640138" y="5287328"/>
              <a:ext cx="220663" cy="2492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8" name="Oval 458">
              <a:extLst>
                <a:ext uri="{FF2B5EF4-FFF2-40B4-BE49-F238E27FC236}">
                  <a16:creationId xmlns:a16="http://schemas.microsoft.com/office/drawing/2014/main" id="{81B91C56-7B80-40CA-9E6C-88DC730D27E5}"/>
                </a:ext>
              </a:extLst>
            </p:cNvPr>
            <p:cNvSpPr/>
            <p:nvPr/>
          </p:nvSpPr>
          <p:spPr>
            <a:xfrm>
              <a:off x="2093913" y="2590165"/>
              <a:ext cx="220663" cy="249238"/>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9" name="Oval 459">
              <a:extLst>
                <a:ext uri="{FF2B5EF4-FFF2-40B4-BE49-F238E27FC236}">
                  <a16:creationId xmlns:a16="http://schemas.microsoft.com/office/drawing/2014/main" id="{D7E727FD-9D1D-45BB-9003-6A063108FF1C}"/>
                </a:ext>
              </a:extLst>
            </p:cNvPr>
            <p:cNvSpPr/>
            <p:nvPr/>
          </p:nvSpPr>
          <p:spPr>
            <a:xfrm>
              <a:off x="2093913" y="3447415"/>
              <a:ext cx="220663"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0" name="Oval 460">
              <a:extLst>
                <a:ext uri="{FF2B5EF4-FFF2-40B4-BE49-F238E27FC236}">
                  <a16:creationId xmlns:a16="http://schemas.microsoft.com/office/drawing/2014/main" id="{3525C35E-E91A-4646-9521-D74A50A590CD}"/>
                </a:ext>
              </a:extLst>
            </p:cNvPr>
            <p:cNvSpPr/>
            <p:nvPr/>
          </p:nvSpPr>
          <p:spPr>
            <a:xfrm>
              <a:off x="2093913" y="4434840"/>
              <a:ext cx="220663"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1" name="Oval 461">
              <a:extLst>
                <a:ext uri="{FF2B5EF4-FFF2-40B4-BE49-F238E27FC236}">
                  <a16:creationId xmlns:a16="http://schemas.microsoft.com/office/drawing/2014/main" id="{C71D0362-B49E-4C73-A1E2-A20CFF238718}"/>
                </a:ext>
              </a:extLst>
            </p:cNvPr>
            <p:cNvSpPr/>
            <p:nvPr/>
          </p:nvSpPr>
          <p:spPr>
            <a:xfrm>
              <a:off x="2093913" y="5287328"/>
              <a:ext cx="220663" cy="2492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2" name="Oval 462">
              <a:extLst>
                <a:ext uri="{FF2B5EF4-FFF2-40B4-BE49-F238E27FC236}">
                  <a16:creationId xmlns:a16="http://schemas.microsoft.com/office/drawing/2014/main" id="{ED24F17B-1373-4F59-8633-C6240497DE76}"/>
                </a:ext>
              </a:extLst>
            </p:cNvPr>
            <p:cNvSpPr/>
            <p:nvPr/>
          </p:nvSpPr>
          <p:spPr>
            <a:xfrm>
              <a:off x="3530601" y="3174365"/>
              <a:ext cx="220662" cy="247650"/>
            </a:xfrm>
            <a:prstGeom prst="ellipse">
              <a:avLst/>
            </a:prstGeom>
            <a:solidFill>
              <a:srgbClr val="B3B3B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3" name="Oval 463">
              <a:extLst>
                <a:ext uri="{FF2B5EF4-FFF2-40B4-BE49-F238E27FC236}">
                  <a16:creationId xmlns:a16="http://schemas.microsoft.com/office/drawing/2014/main" id="{F1F9A7B0-BEDD-4E6D-90B7-C393A6B60AD1}"/>
                </a:ext>
              </a:extLst>
            </p:cNvPr>
            <p:cNvSpPr/>
            <p:nvPr/>
          </p:nvSpPr>
          <p:spPr>
            <a:xfrm>
              <a:off x="3302001" y="3174365"/>
              <a:ext cx="276225"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4" name="Isosceles Triangle 464">
              <a:extLst>
                <a:ext uri="{FF2B5EF4-FFF2-40B4-BE49-F238E27FC236}">
                  <a16:creationId xmlns:a16="http://schemas.microsoft.com/office/drawing/2014/main" id="{B30A1201-6FB9-4187-A0AC-AF2D08B9CA2C}"/>
                </a:ext>
              </a:extLst>
            </p:cNvPr>
            <p:cNvSpPr/>
            <p:nvPr/>
          </p:nvSpPr>
          <p:spPr>
            <a:xfrm>
              <a:off x="7459663" y="2302828"/>
              <a:ext cx="134938" cy="136525"/>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5" name="Isosceles Triangle 465">
              <a:extLst>
                <a:ext uri="{FF2B5EF4-FFF2-40B4-BE49-F238E27FC236}">
                  <a16:creationId xmlns:a16="http://schemas.microsoft.com/office/drawing/2014/main" id="{B021CD4C-4E9B-4F7D-82A4-430E33849843}"/>
                </a:ext>
              </a:extLst>
            </p:cNvPr>
            <p:cNvSpPr/>
            <p:nvPr/>
          </p:nvSpPr>
          <p:spPr>
            <a:xfrm>
              <a:off x="6672263" y="2128203"/>
              <a:ext cx="134938"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6" name="Isosceles Triangle 466">
              <a:extLst>
                <a:ext uri="{FF2B5EF4-FFF2-40B4-BE49-F238E27FC236}">
                  <a16:creationId xmlns:a16="http://schemas.microsoft.com/office/drawing/2014/main" id="{3DE17847-9358-41D5-A2EE-6017877BA9A6}"/>
                </a:ext>
              </a:extLst>
            </p:cNvPr>
            <p:cNvSpPr/>
            <p:nvPr/>
          </p:nvSpPr>
          <p:spPr>
            <a:xfrm>
              <a:off x="6397626" y="2286953"/>
              <a:ext cx="136525"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7" name="Isosceles Triangle 467">
              <a:extLst>
                <a:ext uri="{FF2B5EF4-FFF2-40B4-BE49-F238E27FC236}">
                  <a16:creationId xmlns:a16="http://schemas.microsoft.com/office/drawing/2014/main" id="{12DEE333-0F30-4518-A7C3-82A0E407887C}"/>
                </a:ext>
              </a:extLst>
            </p:cNvPr>
            <p:cNvSpPr/>
            <p:nvPr/>
          </p:nvSpPr>
          <p:spPr>
            <a:xfrm>
              <a:off x="6465888" y="2625090"/>
              <a:ext cx="134938"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8" name="Isosceles Triangle 468">
              <a:extLst>
                <a:ext uri="{FF2B5EF4-FFF2-40B4-BE49-F238E27FC236}">
                  <a16:creationId xmlns:a16="http://schemas.microsoft.com/office/drawing/2014/main" id="{0A72B907-1C26-48C8-A0EC-CEB6557247F4}"/>
                </a:ext>
              </a:extLst>
            </p:cNvPr>
            <p:cNvSpPr/>
            <p:nvPr/>
          </p:nvSpPr>
          <p:spPr>
            <a:xfrm>
              <a:off x="7515226" y="2150428"/>
              <a:ext cx="134937"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9" name="Isosceles Triangle 469">
              <a:extLst>
                <a:ext uri="{FF2B5EF4-FFF2-40B4-BE49-F238E27FC236}">
                  <a16:creationId xmlns:a16="http://schemas.microsoft.com/office/drawing/2014/main" id="{3B2F74BB-59AB-4D87-8C40-41525AD6E690}"/>
                </a:ext>
              </a:extLst>
            </p:cNvPr>
            <p:cNvSpPr/>
            <p:nvPr/>
          </p:nvSpPr>
          <p:spPr>
            <a:xfrm>
              <a:off x="7391401" y="2658428"/>
              <a:ext cx="134937"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0" name="Isosceles Triangle 470">
              <a:extLst>
                <a:ext uri="{FF2B5EF4-FFF2-40B4-BE49-F238E27FC236}">
                  <a16:creationId xmlns:a16="http://schemas.microsoft.com/office/drawing/2014/main" id="{751B7B4D-9F2E-4D2E-854C-4E8E0A0B42B1}"/>
                </a:ext>
              </a:extLst>
            </p:cNvPr>
            <p:cNvSpPr/>
            <p:nvPr/>
          </p:nvSpPr>
          <p:spPr>
            <a:xfrm>
              <a:off x="7515226" y="3075940"/>
              <a:ext cx="134937"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1" name="Isosceles Triangle 471">
              <a:extLst>
                <a:ext uri="{FF2B5EF4-FFF2-40B4-BE49-F238E27FC236}">
                  <a16:creationId xmlns:a16="http://schemas.microsoft.com/office/drawing/2014/main" id="{95012A38-C304-4793-B021-5A0F56C5980E}"/>
                </a:ext>
              </a:extLst>
            </p:cNvPr>
            <p:cNvSpPr/>
            <p:nvPr/>
          </p:nvSpPr>
          <p:spPr>
            <a:xfrm>
              <a:off x="6764338" y="3020378"/>
              <a:ext cx="136525"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2" name="Isosceles Triangle 472">
              <a:extLst>
                <a:ext uri="{FF2B5EF4-FFF2-40B4-BE49-F238E27FC236}">
                  <a16:creationId xmlns:a16="http://schemas.microsoft.com/office/drawing/2014/main" id="{137F3ED4-4888-4839-994A-E1CCD64832AB}"/>
                </a:ext>
              </a:extLst>
            </p:cNvPr>
            <p:cNvSpPr/>
            <p:nvPr/>
          </p:nvSpPr>
          <p:spPr>
            <a:xfrm>
              <a:off x="7272338" y="2985453"/>
              <a:ext cx="136525"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3" name="Isosceles Triangle 473">
              <a:extLst>
                <a:ext uri="{FF2B5EF4-FFF2-40B4-BE49-F238E27FC236}">
                  <a16:creationId xmlns:a16="http://schemas.microsoft.com/office/drawing/2014/main" id="{35A83B50-9B19-4C8D-B93B-B4727FB8BB21}"/>
                </a:ext>
              </a:extLst>
            </p:cNvPr>
            <p:cNvSpPr/>
            <p:nvPr/>
          </p:nvSpPr>
          <p:spPr>
            <a:xfrm>
              <a:off x="6454776" y="3498215"/>
              <a:ext cx="134937"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4" name="Isosceles Triangle 474">
              <a:extLst>
                <a:ext uri="{FF2B5EF4-FFF2-40B4-BE49-F238E27FC236}">
                  <a16:creationId xmlns:a16="http://schemas.microsoft.com/office/drawing/2014/main" id="{86EE183B-56EE-48AB-A6CA-D287EFEB7B97}"/>
                </a:ext>
              </a:extLst>
            </p:cNvPr>
            <p:cNvSpPr/>
            <p:nvPr/>
          </p:nvSpPr>
          <p:spPr>
            <a:xfrm>
              <a:off x="7459663" y="3553778"/>
              <a:ext cx="134938"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5" name="Isosceles Triangle 475">
              <a:extLst>
                <a:ext uri="{FF2B5EF4-FFF2-40B4-BE49-F238E27FC236}">
                  <a16:creationId xmlns:a16="http://schemas.microsoft.com/office/drawing/2014/main" id="{6F3D6394-69EC-467C-AEC7-6B31407D0E43}"/>
                </a:ext>
              </a:extLst>
            </p:cNvPr>
            <p:cNvSpPr/>
            <p:nvPr/>
          </p:nvSpPr>
          <p:spPr>
            <a:xfrm>
              <a:off x="7007226" y="3553778"/>
              <a:ext cx="134937"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6" name="Isosceles Triangle 476">
              <a:extLst>
                <a:ext uri="{FF2B5EF4-FFF2-40B4-BE49-F238E27FC236}">
                  <a16:creationId xmlns:a16="http://schemas.microsoft.com/office/drawing/2014/main" id="{D6CC4A20-5BCA-4820-BF5B-BC4D8AAD2B75}"/>
                </a:ext>
              </a:extLst>
            </p:cNvPr>
            <p:cNvSpPr/>
            <p:nvPr/>
          </p:nvSpPr>
          <p:spPr>
            <a:xfrm>
              <a:off x="7515226" y="3355340"/>
              <a:ext cx="134937"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7" name="Isosceles Triangle 477">
              <a:extLst>
                <a:ext uri="{FF2B5EF4-FFF2-40B4-BE49-F238E27FC236}">
                  <a16:creationId xmlns:a16="http://schemas.microsoft.com/office/drawing/2014/main" id="{0D444E3D-0879-434A-9ED6-078A570517F1}"/>
                </a:ext>
              </a:extLst>
            </p:cNvPr>
            <p:cNvSpPr/>
            <p:nvPr/>
          </p:nvSpPr>
          <p:spPr>
            <a:xfrm>
              <a:off x="6372226" y="4003040"/>
              <a:ext cx="134937"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8" name="Isosceles Triangle 478">
              <a:extLst>
                <a:ext uri="{FF2B5EF4-FFF2-40B4-BE49-F238E27FC236}">
                  <a16:creationId xmlns:a16="http://schemas.microsoft.com/office/drawing/2014/main" id="{27B7BA53-F036-428D-BBB0-F200B8383C0F}"/>
                </a:ext>
              </a:extLst>
            </p:cNvPr>
            <p:cNvSpPr/>
            <p:nvPr/>
          </p:nvSpPr>
          <p:spPr>
            <a:xfrm>
              <a:off x="6454776" y="4423728"/>
              <a:ext cx="134937"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9" name="Isosceles Triangle 479">
              <a:extLst>
                <a:ext uri="{FF2B5EF4-FFF2-40B4-BE49-F238E27FC236}">
                  <a16:creationId xmlns:a16="http://schemas.microsoft.com/office/drawing/2014/main" id="{FA7577C4-D723-4B38-93FA-78B8A85AFDE5}"/>
                </a:ext>
              </a:extLst>
            </p:cNvPr>
            <p:cNvSpPr/>
            <p:nvPr/>
          </p:nvSpPr>
          <p:spPr>
            <a:xfrm>
              <a:off x="7408863" y="3980815"/>
              <a:ext cx="134938"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0" name="Isosceles Triangle 480">
              <a:extLst>
                <a:ext uri="{FF2B5EF4-FFF2-40B4-BE49-F238E27FC236}">
                  <a16:creationId xmlns:a16="http://schemas.microsoft.com/office/drawing/2014/main" id="{8BF7FE0D-68CE-4347-8EF9-7D361DEC5C68}"/>
                </a:ext>
              </a:extLst>
            </p:cNvPr>
            <p:cNvSpPr/>
            <p:nvPr/>
          </p:nvSpPr>
          <p:spPr>
            <a:xfrm>
              <a:off x="7475538" y="4458653"/>
              <a:ext cx="136525"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1" name="Isosceles Triangle 481">
              <a:extLst>
                <a:ext uri="{FF2B5EF4-FFF2-40B4-BE49-F238E27FC236}">
                  <a16:creationId xmlns:a16="http://schemas.microsoft.com/office/drawing/2014/main" id="{7A9D8654-2974-4633-9A27-E12A7BD1AFA7}"/>
                </a:ext>
              </a:extLst>
            </p:cNvPr>
            <p:cNvSpPr/>
            <p:nvPr/>
          </p:nvSpPr>
          <p:spPr>
            <a:xfrm>
              <a:off x="7256463" y="4879340"/>
              <a:ext cx="134938"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2" name="Isosceles Triangle 482">
              <a:extLst>
                <a:ext uri="{FF2B5EF4-FFF2-40B4-BE49-F238E27FC236}">
                  <a16:creationId xmlns:a16="http://schemas.microsoft.com/office/drawing/2014/main" id="{F62893E9-2969-47A3-BBE7-B7742E34B527}"/>
                </a:ext>
              </a:extLst>
            </p:cNvPr>
            <p:cNvSpPr/>
            <p:nvPr/>
          </p:nvSpPr>
          <p:spPr>
            <a:xfrm>
              <a:off x="6454776" y="5319078"/>
              <a:ext cx="134937"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3" name="Isosceles Triangle 483">
              <a:extLst>
                <a:ext uri="{FF2B5EF4-FFF2-40B4-BE49-F238E27FC236}">
                  <a16:creationId xmlns:a16="http://schemas.microsoft.com/office/drawing/2014/main" id="{89F752B6-7A5D-4BAB-AE17-C3968B179DF9}"/>
                </a:ext>
              </a:extLst>
            </p:cNvPr>
            <p:cNvSpPr/>
            <p:nvPr/>
          </p:nvSpPr>
          <p:spPr>
            <a:xfrm>
              <a:off x="7475538" y="4807903"/>
              <a:ext cx="136525"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4" name="Isosceles Triangle 484">
              <a:extLst>
                <a:ext uri="{FF2B5EF4-FFF2-40B4-BE49-F238E27FC236}">
                  <a16:creationId xmlns:a16="http://schemas.microsoft.com/office/drawing/2014/main" id="{D53B64E0-2EBA-4A38-B8ED-CE95C3C43427}"/>
                </a:ext>
              </a:extLst>
            </p:cNvPr>
            <p:cNvSpPr/>
            <p:nvPr/>
          </p:nvSpPr>
          <p:spPr>
            <a:xfrm>
              <a:off x="6013451" y="2185353"/>
              <a:ext cx="136525"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5" name="Isosceles Triangle 485">
              <a:extLst>
                <a:ext uri="{FF2B5EF4-FFF2-40B4-BE49-F238E27FC236}">
                  <a16:creationId xmlns:a16="http://schemas.microsoft.com/office/drawing/2014/main" id="{A250A8C6-FD38-4DB8-80BB-CEFDA0CBDD58}"/>
                </a:ext>
              </a:extLst>
            </p:cNvPr>
            <p:cNvSpPr/>
            <p:nvPr/>
          </p:nvSpPr>
          <p:spPr>
            <a:xfrm>
              <a:off x="5740401" y="2185353"/>
              <a:ext cx="134937"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6" name="Isosceles Triangle 486">
              <a:extLst>
                <a:ext uri="{FF2B5EF4-FFF2-40B4-BE49-F238E27FC236}">
                  <a16:creationId xmlns:a16="http://schemas.microsoft.com/office/drawing/2014/main" id="{435573A7-AE91-431B-9E15-804B0CF90B1F}"/>
                </a:ext>
              </a:extLst>
            </p:cNvPr>
            <p:cNvSpPr/>
            <p:nvPr/>
          </p:nvSpPr>
          <p:spPr>
            <a:xfrm>
              <a:off x="4891088" y="2196465"/>
              <a:ext cx="134938"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7" name="Isosceles Triangle 487">
              <a:extLst>
                <a:ext uri="{FF2B5EF4-FFF2-40B4-BE49-F238E27FC236}">
                  <a16:creationId xmlns:a16="http://schemas.microsoft.com/office/drawing/2014/main" id="{14495C77-4879-4171-94E0-C830659F23D6}"/>
                </a:ext>
              </a:extLst>
            </p:cNvPr>
            <p:cNvSpPr/>
            <p:nvPr/>
          </p:nvSpPr>
          <p:spPr>
            <a:xfrm>
              <a:off x="4957763" y="2821940"/>
              <a:ext cx="136525"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8" name="Isosceles Triangle 488">
              <a:extLst>
                <a:ext uri="{FF2B5EF4-FFF2-40B4-BE49-F238E27FC236}">
                  <a16:creationId xmlns:a16="http://schemas.microsoft.com/office/drawing/2014/main" id="{086AB1DA-0D6C-4558-A13E-1BC35D478516}"/>
                </a:ext>
              </a:extLst>
            </p:cNvPr>
            <p:cNvSpPr/>
            <p:nvPr/>
          </p:nvSpPr>
          <p:spPr>
            <a:xfrm>
              <a:off x="4989513" y="2545715"/>
              <a:ext cx="134938"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9" name="Isosceles Triangle 489">
              <a:extLst>
                <a:ext uri="{FF2B5EF4-FFF2-40B4-BE49-F238E27FC236}">
                  <a16:creationId xmlns:a16="http://schemas.microsoft.com/office/drawing/2014/main" id="{32FFCCDC-5845-47D1-9C5E-352A5F962BA0}"/>
                </a:ext>
              </a:extLst>
            </p:cNvPr>
            <p:cNvSpPr/>
            <p:nvPr/>
          </p:nvSpPr>
          <p:spPr>
            <a:xfrm>
              <a:off x="4960938" y="3144203"/>
              <a:ext cx="136525"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0" name="Isosceles Triangle 490">
              <a:extLst>
                <a:ext uri="{FF2B5EF4-FFF2-40B4-BE49-F238E27FC236}">
                  <a16:creationId xmlns:a16="http://schemas.microsoft.com/office/drawing/2014/main" id="{5B12BE7D-1AD0-4645-B439-0D35AC4FC0FE}"/>
                </a:ext>
              </a:extLst>
            </p:cNvPr>
            <p:cNvSpPr/>
            <p:nvPr/>
          </p:nvSpPr>
          <p:spPr>
            <a:xfrm>
              <a:off x="2889251" y="2320290"/>
              <a:ext cx="136525"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1" name="Isosceles Triangle 491">
              <a:extLst>
                <a:ext uri="{FF2B5EF4-FFF2-40B4-BE49-F238E27FC236}">
                  <a16:creationId xmlns:a16="http://schemas.microsoft.com/office/drawing/2014/main" id="{98561888-12EC-43C4-8713-19D1A8BFBCAC}"/>
                </a:ext>
              </a:extLst>
            </p:cNvPr>
            <p:cNvSpPr/>
            <p:nvPr/>
          </p:nvSpPr>
          <p:spPr>
            <a:xfrm>
              <a:off x="1847851" y="3450590"/>
              <a:ext cx="136525"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2" name="Isosceles Triangle 492">
              <a:extLst>
                <a:ext uri="{FF2B5EF4-FFF2-40B4-BE49-F238E27FC236}">
                  <a16:creationId xmlns:a16="http://schemas.microsoft.com/office/drawing/2014/main" id="{C00414F8-F4D5-4E23-8838-C54BC3607FAF}"/>
                </a:ext>
              </a:extLst>
            </p:cNvPr>
            <p:cNvSpPr/>
            <p:nvPr/>
          </p:nvSpPr>
          <p:spPr>
            <a:xfrm>
              <a:off x="1916113" y="2793365"/>
              <a:ext cx="134938"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3" name="Isosceles Triangle 493">
              <a:extLst>
                <a:ext uri="{FF2B5EF4-FFF2-40B4-BE49-F238E27FC236}">
                  <a16:creationId xmlns:a16="http://schemas.microsoft.com/office/drawing/2014/main" id="{AB5925CB-48A7-4DB9-A833-327A417C04BB}"/>
                </a:ext>
              </a:extLst>
            </p:cNvPr>
            <p:cNvSpPr/>
            <p:nvPr/>
          </p:nvSpPr>
          <p:spPr>
            <a:xfrm>
              <a:off x="1847851" y="2240915"/>
              <a:ext cx="136525"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4" name="Isosceles Triangle 494">
              <a:extLst>
                <a:ext uri="{FF2B5EF4-FFF2-40B4-BE49-F238E27FC236}">
                  <a16:creationId xmlns:a16="http://schemas.microsoft.com/office/drawing/2014/main" id="{E11CFF8B-E4E0-4DED-A1B2-F514A64A239F}"/>
                </a:ext>
              </a:extLst>
            </p:cNvPr>
            <p:cNvSpPr/>
            <p:nvPr/>
          </p:nvSpPr>
          <p:spPr>
            <a:xfrm>
              <a:off x="2838451" y="3564890"/>
              <a:ext cx="136525"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5" name="Isosceles Triangle 495">
              <a:extLst>
                <a:ext uri="{FF2B5EF4-FFF2-40B4-BE49-F238E27FC236}">
                  <a16:creationId xmlns:a16="http://schemas.microsoft.com/office/drawing/2014/main" id="{BD43A7EE-123E-4A3D-A02A-57950D49FDFE}"/>
                </a:ext>
              </a:extLst>
            </p:cNvPr>
            <p:cNvSpPr/>
            <p:nvPr/>
          </p:nvSpPr>
          <p:spPr>
            <a:xfrm>
              <a:off x="3290888" y="2252028"/>
              <a:ext cx="134938"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6" name="Isosceles Triangle 496">
              <a:extLst>
                <a:ext uri="{FF2B5EF4-FFF2-40B4-BE49-F238E27FC236}">
                  <a16:creationId xmlns:a16="http://schemas.microsoft.com/office/drawing/2014/main" id="{5CE3752E-1165-458E-B828-3BF4C87942BC}"/>
                </a:ext>
              </a:extLst>
            </p:cNvPr>
            <p:cNvSpPr/>
            <p:nvPr/>
          </p:nvSpPr>
          <p:spPr>
            <a:xfrm>
              <a:off x="4376738" y="2139315"/>
              <a:ext cx="136525"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7" name="Isosceles Triangle 497">
              <a:extLst>
                <a:ext uri="{FF2B5EF4-FFF2-40B4-BE49-F238E27FC236}">
                  <a16:creationId xmlns:a16="http://schemas.microsoft.com/office/drawing/2014/main" id="{4E662B9F-0B21-4DE0-803E-FCC38BDED0E0}"/>
                </a:ext>
              </a:extLst>
            </p:cNvPr>
            <p:cNvSpPr/>
            <p:nvPr/>
          </p:nvSpPr>
          <p:spPr>
            <a:xfrm>
              <a:off x="4152330" y="2996375"/>
              <a:ext cx="134937"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8" name="Isosceles Triangle 498">
              <a:extLst>
                <a:ext uri="{FF2B5EF4-FFF2-40B4-BE49-F238E27FC236}">
                  <a16:creationId xmlns:a16="http://schemas.microsoft.com/office/drawing/2014/main" id="{5DF9710D-094C-4AFC-929B-710E04564BF4}"/>
                </a:ext>
              </a:extLst>
            </p:cNvPr>
            <p:cNvSpPr/>
            <p:nvPr/>
          </p:nvSpPr>
          <p:spPr>
            <a:xfrm>
              <a:off x="2889251" y="4047490"/>
              <a:ext cx="136525"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9" name="Isosceles Triangle 499">
              <a:extLst>
                <a:ext uri="{FF2B5EF4-FFF2-40B4-BE49-F238E27FC236}">
                  <a16:creationId xmlns:a16="http://schemas.microsoft.com/office/drawing/2014/main" id="{1706DA3B-6A19-4D13-B8C3-696186A3D0D4}"/>
                </a:ext>
              </a:extLst>
            </p:cNvPr>
            <p:cNvSpPr/>
            <p:nvPr/>
          </p:nvSpPr>
          <p:spPr>
            <a:xfrm>
              <a:off x="1781176" y="4003040"/>
              <a:ext cx="134937"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0" name="Isosceles Triangle 500">
              <a:extLst>
                <a:ext uri="{FF2B5EF4-FFF2-40B4-BE49-F238E27FC236}">
                  <a16:creationId xmlns:a16="http://schemas.microsoft.com/office/drawing/2014/main" id="{331D29FA-1BAB-4C8D-AE90-F0211B65B102}"/>
                </a:ext>
              </a:extLst>
            </p:cNvPr>
            <p:cNvSpPr/>
            <p:nvPr/>
          </p:nvSpPr>
          <p:spPr>
            <a:xfrm>
              <a:off x="2141538" y="3980815"/>
              <a:ext cx="134938"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1" name="Isosceles Triangle 501">
              <a:extLst>
                <a:ext uri="{FF2B5EF4-FFF2-40B4-BE49-F238E27FC236}">
                  <a16:creationId xmlns:a16="http://schemas.microsoft.com/office/drawing/2014/main" id="{F563FBBB-7939-4B09-BEA1-0E6A9B96921D}"/>
                </a:ext>
              </a:extLst>
            </p:cNvPr>
            <p:cNvSpPr/>
            <p:nvPr/>
          </p:nvSpPr>
          <p:spPr>
            <a:xfrm>
              <a:off x="1781176" y="4472940"/>
              <a:ext cx="134937"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2" name="Isosceles Triangle 502">
              <a:extLst>
                <a:ext uri="{FF2B5EF4-FFF2-40B4-BE49-F238E27FC236}">
                  <a16:creationId xmlns:a16="http://schemas.microsoft.com/office/drawing/2014/main" id="{B6751282-9F34-486F-BFC3-AFF1018162D1}"/>
                </a:ext>
              </a:extLst>
            </p:cNvPr>
            <p:cNvSpPr/>
            <p:nvPr/>
          </p:nvSpPr>
          <p:spPr>
            <a:xfrm>
              <a:off x="1712913" y="4874578"/>
              <a:ext cx="134938"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3" name="Isosceles Triangle 503">
              <a:extLst>
                <a:ext uri="{FF2B5EF4-FFF2-40B4-BE49-F238E27FC236}">
                  <a16:creationId xmlns:a16="http://schemas.microsoft.com/office/drawing/2014/main" id="{2272011B-3979-4B3C-BFF4-6502D7501E5E}"/>
                </a:ext>
              </a:extLst>
            </p:cNvPr>
            <p:cNvSpPr/>
            <p:nvPr/>
          </p:nvSpPr>
          <p:spPr>
            <a:xfrm>
              <a:off x="2906713" y="5287328"/>
              <a:ext cx="134938"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4" name="Isosceles Triangle 504">
              <a:extLst>
                <a:ext uri="{FF2B5EF4-FFF2-40B4-BE49-F238E27FC236}">
                  <a16:creationId xmlns:a16="http://schemas.microsoft.com/office/drawing/2014/main" id="{9940BA7B-9CA6-4095-B466-0A847A7B57DE}"/>
                </a:ext>
              </a:extLst>
            </p:cNvPr>
            <p:cNvSpPr/>
            <p:nvPr/>
          </p:nvSpPr>
          <p:spPr>
            <a:xfrm>
              <a:off x="3302001" y="3622040"/>
              <a:ext cx="134937"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5" name="Isosceles Triangle 505">
              <a:extLst>
                <a:ext uri="{FF2B5EF4-FFF2-40B4-BE49-F238E27FC236}">
                  <a16:creationId xmlns:a16="http://schemas.microsoft.com/office/drawing/2014/main" id="{B21B7BB8-1486-4D58-A159-FE4D29D74E50}"/>
                </a:ext>
              </a:extLst>
            </p:cNvPr>
            <p:cNvSpPr/>
            <p:nvPr/>
          </p:nvSpPr>
          <p:spPr>
            <a:xfrm>
              <a:off x="4989513" y="3498215"/>
              <a:ext cx="134938"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6" name="Isosceles Triangle 506">
              <a:extLst>
                <a:ext uri="{FF2B5EF4-FFF2-40B4-BE49-F238E27FC236}">
                  <a16:creationId xmlns:a16="http://schemas.microsoft.com/office/drawing/2014/main" id="{F63A4ECE-76E8-4E2F-8708-79E1B4CE382C}"/>
                </a:ext>
              </a:extLst>
            </p:cNvPr>
            <p:cNvSpPr/>
            <p:nvPr/>
          </p:nvSpPr>
          <p:spPr>
            <a:xfrm>
              <a:off x="4921251" y="4874578"/>
              <a:ext cx="136525"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7" name="Isosceles Triangle 507">
              <a:extLst>
                <a:ext uri="{FF2B5EF4-FFF2-40B4-BE49-F238E27FC236}">
                  <a16:creationId xmlns:a16="http://schemas.microsoft.com/office/drawing/2014/main" id="{63EFCCD1-550E-4B2C-A5BC-7BE441815822}"/>
                </a:ext>
              </a:extLst>
            </p:cNvPr>
            <p:cNvSpPr/>
            <p:nvPr/>
          </p:nvSpPr>
          <p:spPr>
            <a:xfrm>
              <a:off x="4376738" y="3009265"/>
              <a:ext cx="136525"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8" name="Isosceles Triangle 508">
              <a:extLst>
                <a:ext uri="{FF2B5EF4-FFF2-40B4-BE49-F238E27FC236}">
                  <a16:creationId xmlns:a16="http://schemas.microsoft.com/office/drawing/2014/main" id="{57A58D6E-563D-47EF-8771-B5D2FF800B3F}"/>
                </a:ext>
              </a:extLst>
            </p:cNvPr>
            <p:cNvSpPr/>
            <p:nvPr/>
          </p:nvSpPr>
          <p:spPr>
            <a:xfrm>
              <a:off x="6013451" y="3553778"/>
              <a:ext cx="136525"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9" name="Isosceles Triangle 509">
              <a:extLst>
                <a:ext uri="{FF2B5EF4-FFF2-40B4-BE49-F238E27FC236}">
                  <a16:creationId xmlns:a16="http://schemas.microsoft.com/office/drawing/2014/main" id="{5143CA11-73B8-4D7C-A583-3B4BFCA91AAB}"/>
                </a:ext>
              </a:extLst>
            </p:cNvPr>
            <p:cNvSpPr/>
            <p:nvPr/>
          </p:nvSpPr>
          <p:spPr>
            <a:xfrm>
              <a:off x="5808663" y="3996690"/>
              <a:ext cx="134938"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0" name="Isosceles Triangle 510">
              <a:extLst>
                <a:ext uri="{FF2B5EF4-FFF2-40B4-BE49-F238E27FC236}">
                  <a16:creationId xmlns:a16="http://schemas.microsoft.com/office/drawing/2014/main" id="{EAE11D9E-BB7D-4DD5-BE68-EB5FDAE72079}"/>
                </a:ext>
              </a:extLst>
            </p:cNvPr>
            <p:cNvSpPr/>
            <p:nvPr/>
          </p:nvSpPr>
          <p:spPr>
            <a:xfrm>
              <a:off x="4989513" y="4526915"/>
              <a:ext cx="134938"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1" name="Isosceles Triangle 511">
              <a:extLst>
                <a:ext uri="{FF2B5EF4-FFF2-40B4-BE49-F238E27FC236}">
                  <a16:creationId xmlns:a16="http://schemas.microsoft.com/office/drawing/2014/main" id="{76374EA0-72FE-4463-9678-C7201FCAF1D1}"/>
                </a:ext>
              </a:extLst>
            </p:cNvPr>
            <p:cNvSpPr/>
            <p:nvPr/>
          </p:nvSpPr>
          <p:spPr>
            <a:xfrm>
              <a:off x="5287963" y="4863465"/>
              <a:ext cx="136525"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2" name="Isosceles Triangle 512">
              <a:extLst>
                <a:ext uri="{FF2B5EF4-FFF2-40B4-BE49-F238E27FC236}">
                  <a16:creationId xmlns:a16="http://schemas.microsoft.com/office/drawing/2014/main" id="{2670917F-10D4-4F8B-AED2-EE40C8A87458}"/>
                </a:ext>
              </a:extLst>
            </p:cNvPr>
            <p:cNvSpPr/>
            <p:nvPr/>
          </p:nvSpPr>
          <p:spPr>
            <a:xfrm>
              <a:off x="4960938" y="5355590"/>
              <a:ext cx="136525"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3" name="Isosceles Triangle 513">
              <a:extLst>
                <a:ext uri="{FF2B5EF4-FFF2-40B4-BE49-F238E27FC236}">
                  <a16:creationId xmlns:a16="http://schemas.microsoft.com/office/drawing/2014/main" id="{5C228575-0CE2-405A-BA89-2321381A4A5F}"/>
                </a:ext>
              </a:extLst>
            </p:cNvPr>
            <p:cNvSpPr/>
            <p:nvPr/>
          </p:nvSpPr>
          <p:spPr>
            <a:xfrm>
              <a:off x="4310063" y="4822190"/>
              <a:ext cx="134938"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4" name="Isosceles Triangle 514">
              <a:extLst>
                <a:ext uri="{FF2B5EF4-FFF2-40B4-BE49-F238E27FC236}">
                  <a16:creationId xmlns:a16="http://schemas.microsoft.com/office/drawing/2014/main" id="{A217C70E-FDF0-421E-931A-0ADA48425C02}"/>
                </a:ext>
              </a:extLst>
            </p:cNvPr>
            <p:cNvSpPr/>
            <p:nvPr/>
          </p:nvSpPr>
          <p:spPr>
            <a:xfrm>
              <a:off x="3233738" y="4071303"/>
              <a:ext cx="136525"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5" name="Isosceles Triangle 515">
              <a:extLst>
                <a:ext uri="{FF2B5EF4-FFF2-40B4-BE49-F238E27FC236}">
                  <a16:creationId xmlns:a16="http://schemas.microsoft.com/office/drawing/2014/main" id="{C4B1B3FF-1621-4E9E-A864-3CB72778C097}"/>
                </a:ext>
              </a:extLst>
            </p:cNvPr>
            <p:cNvSpPr/>
            <p:nvPr/>
          </p:nvSpPr>
          <p:spPr>
            <a:xfrm>
              <a:off x="3290888" y="5325428"/>
              <a:ext cx="134938"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6" name="Isosceles Triangle 516">
              <a:extLst>
                <a:ext uri="{FF2B5EF4-FFF2-40B4-BE49-F238E27FC236}">
                  <a16:creationId xmlns:a16="http://schemas.microsoft.com/office/drawing/2014/main" id="{31F749B6-0E54-41CF-AAA9-5D7E49FD710A}"/>
                </a:ext>
              </a:extLst>
            </p:cNvPr>
            <p:cNvSpPr/>
            <p:nvPr/>
          </p:nvSpPr>
          <p:spPr>
            <a:xfrm>
              <a:off x="4376738" y="4490403"/>
              <a:ext cx="136525"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7" name="Isosceles Triangle 517">
              <a:extLst>
                <a:ext uri="{FF2B5EF4-FFF2-40B4-BE49-F238E27FC236}">
                  <a16:creationId xmlns:a16="http://schemas.microsoft.com/office/drawing/2014/main" id="{9EB1B74C-BB79-4F2B-AB0A-4B6F12459DAB}"/>
                </a:ext>
              </a:extLst>
            </p:cNvPr>
            <p:cNvSpPr/>
            <p:nvPr/>
          </p:nvSpPr>
          <p:spPr>
            <a:xfrm>
              <a:off x="3886201" y="3564890"/>
              <a:ext cx="134937"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8" name="Isosceles Triangle 518">
              <a:extLst>
                <a:ext uri="{FF2B5EF4-FFF2-40B4-BE49-F238E27FC236}">
                  <a16:creationId xmlns:a16="http://schemas.microsoft.com/office/drawing/2014/main" id="{3B7D5DEF-52F3-4683-B626-D0370E1BC929}"/>
                </a:ext>
              </a:extLst>
            </p:cNvPr>
            <p:cNvSpPr/>
            <p:nvPr/>
          </p:nvSpPr>
          <p:spPr>
            <a:xfrm>
              <a:off x="1781176" y="5287328"/>
              <a:ext cx="134937"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9" name="Isosceles Triangle 519">
              <a:extLst>
                <a:ext uri="{FF2B5EF4-FFF2-40B4-BE49-F238E27FC236}">
                  <a16:creationId xmlns:a16="http://schemas.microsoft.com/office/drawing/2014/main" id="{5374C9D7-4B24-456C-88FF-980B9C7E95B2}"/>
                </a:ext>
              </a:extLst>
            </p:cNvPr>
            <p:cNvSpPr/>
            <p:nvPr/>
          </p:nvSpPr>
          <p:spPr>
            <a:xfrm>
              <a:off x="7205663" y="2167890"/>
              <a:ext cx="134938" cy="134938"/>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0" name="Isosceles Triangle 520">
              <a:extLst>
                <a:ext uri="{FF2B5EF4-FFF2-40B4-BE49-F238E27FC236}">
                  <a16:creationId xmlns:a16="http://schemas.microsoft.com/office/drawing/2014/main" id="{8317587E-EBC4-4194-81FD-DE7BE231F897}"/>
                </a:ext>
              </a:extLst>
            </p:cNvPr>
            <p:cNvSpPr/>
            <p:nvPr/>
          </p:nvSpPr>
          <p:spPr>
            <a:xfrm>
              <a:off x="6454776" y="2158365"/>
              <a:ext cx="136525" cy="134938"/>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1" name="Isosceles Triangle 521">
              <a:extLst>
                <a:ext uri="{FF2B5EF4-FFF2-40B4-BE49-F238E27FC236}">
                  <a16:creationId xmlns:a16="http://schemas.microsoft.com/office/drawing/2014/main" id="{32F436CB-F7CD-42AA-BC1C-FBA78761075C}"/>
                </a:ext>
              </a:extLst>
            </p:cNvPr>
            <p:cNvSpPr/>
            <p:nvPr/>
          </p:nvSpPr>
          <p:spPr>
            <a:xfrm>
              <a:off x="6604001" y="2628265"/>
              <a:ext cx="134937" cy="134938"/>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2" name="Isosceles Triangle 522">
              <a:extLst>
                <a:ext uri="{FF2B5EF4-FFF2-40B4-BE49-F238E27FC236}">
                  <a16:creationId xmlns:a16="http://schemas.microsoft.com/office/drawing/2014/main" id="{8AA788C2-B253-4A17-AD53-E02944A15507}"/>
                </a:ext>
              </a:extLst>
            </p:cNvPr>
            <p:cNvSpPr/>
            <p:nvPr/>
          </p:nvSpPr>
          <p:spPr>
            <a:xfrm>
              <a:off x="5345113" y="3064828"/>
              <a:ext cx="134938" cy="134937"/>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3" name="Isosceles Triangle 523">
              <a:extLst>
                <a:ext uri="{FF2B5EF4-FFF2-40B4-BE49-F238E27FC236}">
                  <a16:creationId xmlns:a16="http://schemas.microsoft.com/office/drawing/2014/main" id="{CEDA47AB-F786-412C-8F00-6BF95A9BB282}"/>
                </a:ext>
              </a:extLst>
            </p:cNvPr>
            <p:cNvSpPr/>
            <p:nvPr/>
          </p:nvSpPr>
          <p:spPr>
            <a:xfrm>
              <a:off x="5565776" y="3585528"/>
              <a:ext cx="134937" cy="136525"/>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4" name="Isosceles Triangle 524">
              <a:extLst>
                <a:ext uri="{FF2B5EF4-FFF2-40B4-BE49-F238E27FC236}">
                  <a16:creationId xmlns:a16="http://schemas.microsoft.com/office/drawing/2014/main" id="{A17D52B9-F890-45C6-8483-0173EFF578F9}"/>
                </a:ext>
              </a:extLst>
            </p:cNvPr>
            <p:cNvSpPr/>
            <p:nvPr/>
          </p:nvSpPr>
          <p:spPr>
            <a:xfrm>
              <a:off x="5167313" y="2167890"/>
              <a:ext cx="134938" cy="134938"/>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5" name="Isosceles Triangle 525">
              <a:extLst>
                <a:ext uri="{FF2B5EF4-FFF2-40B4-BE49-F238E27FC236}">
                  <a16:creationId xmlns:a16="http://schemas.microsoft.com/office/drawing/2014/main" id="{744EF28D-1281-469A-BE12-C0498B6B09B0}"/>
                </a:ext>
              </a:extLst>
            </p:cNvPr>
            <p:cNvSpPr/>
            <p:nvPr/>
          </p:nvSpPr>
          <p:spPr>
            <a:xfrm>
              <a:off x="2689226" y="2207578"/>
              <a:ext cx="134937" cy="134937"/>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6" name="Isosceles Triangle 526">
              <a:extLst>
                <a:ext uri="{FF2B5EF4-FFF2-40B4-BE49-F238E27FC236}">
                  <a16:creationId xmlns:a16="http://schemas.microsoft.com/office/drawing/2014/main" id="{93624308-DE6C-4639-9C80-21C5FDA4F37D}"/>
                </a:ext>
              </a:extLst>
            </p:cNvPr>
            <p:cNvSpPr/>
            <p:nvPr/>
          </p:nvSpPr>
          <p:spPr>
            <a:xfrm>
              <a:off x="3665538" y="2185353"/>
              <a:ext cx="134938" cy="134937"/>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7" name="Isosceles Triangle 527">
              <a:extLst>
                <a:ext uri="{FF2B5EF4-FFF2-40B4-BE49-F238E27FC236}">
                  <a16:creationId xmlns:a16="http://schemas.microsoft.com/office/drawing/2014/main" id="{6BDB0DFC-77A0-4AA1-90A7-863697017BB3}"/>
                </a:ext>
              </a:extLst>
            </p:cNvPr>
            <p:cNvSpPr/>
            <p:nvPr/>
          </p:nvSpPr>
          <p:spPr>
            <a:xfrm>
              <a:off x="4376738" y="2658428"/>
              <a:ext cx="136525" cy="134937"/>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8" name="Isosceles Triangle 528">
              <a:extLst>
                <a:ext uri="{FF2B5EF4-FFF2-40B4-BE49-F238E27FC236}">
                  <a16:creationId xmlns:a16="http://schemas.microsoft.com/office/drawing/2014/main" id="{9753A120-1BAB-4334-BBC5-849F186A7964}"/>
                </a:ext>
              </a:extLst>
            </p:cNvPr>
            <p:cNvSpPr/>
            <p:nvPr/>
          </p:nvSpPr>
          <p:spPr>
            <a:xfrm>
              <a:off x="3370263" y="2636203"/>
              <a:ext cx="134938" cy="134937"/>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9" name="Isosceles Triangle 529">
              <a:extLst>
                <a:ext uri="{FF2B5EF4-FFF2-40B4-BE49-F238E27FC236}">
                  <a16:creationId xmlns:a16="http://schemas.microsoft.com/office/drawing/2014/main" id="{F6CCDCE9-90CF-4072-83CB-3B4897C60655}"/>
                </a:ext>
              </a:extLst>
            </p:cNvPr>
            <p:cNvSpPr/>
            <p:nvPr/>
          </p:nvSpPr>
          <p:spPr>
            <a:xfrm>
              <a:off x="6454776" y="4233228"/>
              <a:ext cx="134937" cy="136525"/>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0" name="Isosceles Triangle 530">
              <a:extLst>
                <a:ext uri="{FF2B5EF4-FFF2-40B4-BE49-F238E27FC236}">
                  <a16:creationId xmlns:a16="http://schemas.microsoft.com/office/drawing/2014/main" id="{7FD7B8C3-382A-4C85-88DF-40A33F7AEDDE}"/>
                </a:ext>
              </a:extLst>
            </p:cNvPr>
            <p:cNvSpPr/>
            <p:nvPr/>
          </p:nvSpPr>
          <p:spPr>
            <a:xfrm>
              <a:off x="6738938" y="3980815"/>
              <a:ext cx="136525" cy="134938"/>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1" name="Isosceles Triangle 531">
              <a:extLst>
                <a:ext uri="{FF2B5EF4-FFF2-40B4-BE49-F238E27FC236}">
                  <a16:creationId xmlns:a16="http://schemas.microsoft.com/office/drawing/2014/main" id="{8671A826-E537-4F92-B736-0254F609F249}"/>
                </a:ext>
              </a:extLst>
            </p:cNvPr>
            <p:cNvSpPr/>
            <p:nvPr/>
          </p:nvSpPr>
          <p:spPr>
            <a:xfrm>
              <a:off x="6383338" y="5126990"/>
              <a:ext cx="136525" cy="136525"/>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2" name="Isosceles Triangle 532">
              <a:extLst>
                <a:ext uri="{FF2B5EF4-FFF2-40B4-BE49-F238E27FC236}">
                  <a16:creationId xmlns:a16="http://schemas.microsoft.com/office/drawing/2014/main" id="{3EA45C30-09F1-48EB-B12E-8EE99DA190FC}"/>
                </a:ext>
              </a:extLst>
            </p:cNvPr>
            <p:cNvSpPr/>
            <p:nvPr/>
          </p:nvSpPr>
          <p:spPr>
            <a:xfrm>
              <a:off x="7137401" y="4807903"/>
              <a:ext cx="134937" cy="134937"/>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3" name="Isosceles Triangle 533">
              <a:extLst>
                <a:ext uri="{FF2B5EF4-FFF2-40B4-BE49-F238E27FC236}">
                  <a16:creationId xmlns:a16="http://schemas.microsoft.com/office/drawing/2014/main" id="{F75BF922-C64C-4F1C-89B1-CDA170DE4527}"/>
                </a:ext>
              </a:extLst>
            </p:cNvPr>
            <p:cNvSpPr/>
            <p:nvPr/>
          </p:nvSpPr>
          <p:spPr>
            <a:xfrm>
              <a:off x="2620963" y="4003040"/>
              <a:ext cx="136525" cy="134938"/>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4" name="Isosceles Triangle 534">
              <a:extLst>
                <a:ext uri="{FF2B5EF4-FFF2-40B4-BE49-F238E27FC236}">
                  <a16:creationId xmlns:a16="http://schemas.microsoft.com/office/drawing/2014/main" id="{EFD3F202-758A-4FB0-9D96-ED79A2C1A530}"/>
                </a:ext>
              </a:extLst>
            </p:cNvPr>
            <p:cNvSpPr/>
            <p:nvPr/>
          </p:nvSpPr>
          <p:spPr>
            <a:xfrm>
              <a:off x="1781176" y="3087053"/>
              <a:ext cx="134937" cy="136525"/>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5" name="Isosceles Triangle 535">
              <a:extLst>
                <a:ext uri="{FF2B5EF4-FFF2-40B4-BE49-F238E27FC236}">
                  <a16:creationId xmlns:a16="http://schemas.microsoft.com/office/drawing/2014/main" id="{6AEC28C3-CEAA-46BB-A146-49F14C296989}"/>
                </a:ext>
              </a:extLst>
            </p:cNvPr>
            <p:cNvSpPr/>
            <p:nvPr/>
          </p:nvSpPr>
          <p:spPr>
            <a:xfrm>
              <a:off x="2859088" y="4385628"/>
              <a:ext cx="134938" cy="134937"/>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6" name="Isosceles Triangle 536">
              <a:extLst>
                <a:ext uri="{FF2B5EF4-FFF2-40B4-BE49-F238E27FC236}">
                  <a16:creationId xmlns:a16="http://schemas.microsoft.com/office/drawing/2014/main" id="{3A08ADD1-AB5B-4E4C-8178-E42A6010E116}"/>
                </a:ext>
              </a:extLst>
            </p:cNvPr>
            <p:cNvSpPr/>
            <p:nvPr/>
          </p:nvSpPr>
          <p:spPr>
            <a:xfrm>
              <a:off x="4921251" y="5161915"/>
              <a:ext cx="136525" cy="134938"/>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7" name="Isosceles Triangle 537">
              <a:extLst>
                <a:ext uri="{FF2B5EF4-FFF2-40B4-BE49-F238E27FC236}">
                  <a16:creationId xmlns:a16="http://schemas.microsoft.com/office/drawing/2014/main" id="{F6876D69-6AD4-4E3B-A052-F602AAFC1E50}"/>
                </a:ext>
              </a:extLst>
            </p:cNvPr>
            <p:cNvSpPr/>
            <p:nvPr/>
          </p:nvSpPr>
          <p:spPr>
            <a:xfrm>
              <a:off x="1939926" y="5060315"/>
              <a:ext cx="134937" cy="136525"/>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8" name="Isosceles Triangle 538">
              <a:extLst>
                <a:ext uri="{FF2B5EF4-FFF2-40B4-BE49-F238E27FC236}">
                  <a16:creationId xmlns:a16="http://schemas.microsoft.com/office/drawing/2014/main" id="{8CCD1F80-5259-4DDE-B12A-C82ACB24104E}"/>
                </a:ext>
              </a:extLst>
            </p:cNvPr>
            <p:cNvSpPr/>
            <p:nvPr/>
          </p:nvSpPr>
          <p:spPr>
            <a:xfrm>
              <a:off x="4427538" y="5325428"/>
              <a:ext cx="136525" cy="134937"/>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9" name="Isosceles Triangle 539">
              <a:extLst>
                <a:ext uri="{FF2B5EF4-FFF2-40B4-BE49-F238E27FC236}">
                  <a16:creationId xmlns:a16="http://schemas.microsoft.com/office/drawing/2014/main" id="{F8D20EC0-705D-4A40-AB4F-68BCBC8E6279}"/>
                </a:ext>
              </a:extLst>
            </p:cNvPr>
            <p:cNvSpPr/>
            <p:nvPr/>
          </p:nvSpPr>
          <p:spPr>
            <a:xfrm>
              <a:off x="3567113" y="3912553"/>
              <a:ext cx="134938" cy="134937"/>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0" name="Isosceles Triangle 540">
              <a:extLst>
                <a:ext uri="{FF2B5EF4-FFF2-40B4-BE49-F238E27FC236}">
                  <a16:creationId xmlns:a16="http://schemas.microsoft.com/office/drawing/2014/main" id="{1F3E93CB-5AF3-4ACD-AE61-ED547F9B72FD}"/>
                </a:ext>
              </a:extLst>
            </p:cNvPr>
            <p:cNvSpPr/>
            <p:nvPr/>
          </p:nvSpPr>
          <p:spPr>
            <a:xfrm>
              <a:off x="3370263" y="4423728"/>
              <a:ext cx="134938" cy="134937"/>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1" name="Isosceles Triangle 541">
              <a:extLst>
                <a:ext uri="{FF2B5EF4-FFF2-40B4-BE49-F238E27FC236}">
                  <a16:creationId xmlns:a16="http://schemas.microsoft.com/office/drawing/2014/main" id="{91CE04BD-A453-4F48-A5BA-B45142846D0A}"/>
                </a:ext>
              </a:extLst>
            </p:cNvPr>
            <p:cNvSpPr/>
            <p:nvPr/>
          </p:nvSpPr>
          <p:spPr>
            <a:xfrm>
              <a:off x="5302251" y="4025265"/>
              <a:ext cx="136525" cy="134938"/>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2" name="Isosceles Triangle 542">
              <a:extLst>
                <a:ext uri="{FF2B5EF4-FFF2-40B4-BE49-F238E27FC236}">
                  <a16:creationId xmlns:a16="http://schemas.microsoft.com/office/drawing/2014/main" id="{DA21E106-5E9B-4A00-82F8-1ED2EB50589F}"/>
                </a:ext>
              </a:extLst>
            </p:cNvPr>
            <p:cNvSpPr/>
            <p:nvPr/>
          </p:nvSpPr>
          <p:spPr>
            <a:xfrm>
              <a:off x="4989513" y="4323715"/>
              <a:ext cx="134938" cy="134938"/>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3" name="Isosceles Triangle 543">
              <a:extLst>
                <a:ext uri="{FF2B5EF4-FFF2-40B4-BE49-F238E27FC236}">
                  <a16:creationId xmlns:a16="http://schemas.microsoft.com/office/drawing/2014/main" id="{06034CCA-F937-4507-90F3-52A054CF8B05}"/>
                </a:ext>
              </a:extLst>
            </p:cNvPr>
            <p:cNvSpPr/>
            <p:nvPr/>
          </p:nvSpPr>
          <p:spPr>
            <a:xfrm>
              <a:off x="5099051" y="3980815"/>
              <a:ext cx="136525" cy="134938"/>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4" name="Isosceles Triangle 544">
              <a:extLst>
                <a:ext uri="{FF2B5EF4-FFF2-40B4-BE49-F238E27FC236}">
                  <a16:creationId xmlns:a16="http://schemas.microsoft.com/office/drawing/2014/main" id="{01E5F6CB-B31B-4340-9FA1-328B1FB90313}"/>
                </a:ext>
              </a:extLst>
            </p:cNvPr>
            <p:cNvSpPr/>
            <p:nvPr/>
          </p:nvSpPr>
          <p:spPr>
            <a:xfrm>
              <a:off x="7515226" y="2567940"/>
              <a:ext cx="134937" cy="136525"/>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5" name="Isosceles Triangle 545">
              <a:extLst>
                <a:ext uri="{FF2B5EF4-FFF2-40B4-BE49-F238E27FC236}">
                  <a16:creationId xmlns:a16="http://schemas.microsoft.com/office/drawing/2014/main" id="{AD3344FF-D3B9-4C2E-BF06-5543205E4D16}"/>
                </a:ext>
              </a:extLst>
            </p:cNvPr>
            <p:cNvSpPr/>
            <p:nvPr/>
          </p:nvSpPr>
          <p:spPr>
            <a:xfrm>
              <a:off x="6494463" y="2477453"/>
              <a:ext cx="134938" cy="136525"/>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6" name="Isosceles Triangle 546">
              <a:extLst>
                <a:ext uri="{FF2B5EF4-FFF2-40B4-BE49-F238E27FC236}">
                  <a16:creationId xmlns:a16="http://schemas.microsoft.com/office/drawing/2014/main" id="{CEEC4CB4-CE04-412E-BC8D-564715BC9981}"/>
                </a:ext>
              </a:extLst>
            </p:cNvPr>
            <p:cNvSpPr/>
            <p:nvPr/>
          </p:nvSpPr>
          <p:spPr>
            <a:xfrm>
              <a:off x="6592888" y="3633153"/>
              <a:ext cx="134938" cy="134937"/>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7" name="Isosceles Triangle 547">
              <a:extLst>
                <a:ext uri="{FF2B5EF4-FFF2-40B4-BE49-F238E27FC236}">
                  <a16:creationId xmlns:a16="http://schemas.microsoft.com/office/drawing/2014/main" id="{633AAC04-D9D1-4237-8CEE-1BBED831CFBF}"/>
                </a:ext>
              </a:extLst>
            </p:cNvPr>
            <p:cNvSpPr/>
            <p:nvPr/>
          </p:nvSpPr>
          <p:spPr>
            <a:xfrm>
              <a:off x="6357938" y="3441065"/>
              <a:ext cx="136525"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8" name="Isosceles Triangle 548">
              <a:extLst>
                <a:ext uri="{FF2B5EF4-FFF2-40B4-BE49-F238E27FC236}">
                  <a16:creationId xmlns:a16="http://schemas.microsoft.com/office/drawing/2014/main" id="{DC991717-422A-4FE6-AAF7-893C56739240}"/>
                </a:ext>
              </a:extLst>
            </p:cNvPr>
            <p:cNvSpPr/>
            <p:nvPr/>
          </p:nvSpPr>
          <p:spPr>
            <a:xfrm>
              <a:off x="6807201" y="3633153"/>
              <a:ext cx="134937" cy="134937"/>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9" name="Isosceles Triangle 549">
              <a:extLst>
                <a:ext uri="{FF2B5EF4-FFF2-40B4-BE49-F238E27FC236}">
                  <a16:creationId xmlns:a16="http://schemas.microsoft.com/office/drawing/2014/main" id="{40177827-0FDF-44F1-98BC-24BC33E6B62A}"/>
                </a:ext>
              </a:extLst>
            </p:cNvPr>
            <p:cNvSpPr/>
            <p:nvPr/>
          </p:nvSpPr>
          <p:spPr>
            <a:xfrm>
              <a:off x="7231063" y="3945890"/>
              <a:ext cx="134938" cy="136525"/>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0" name="Isosceles Triangle 550">
              <a:extLst>
                <a:ext uri="{FF2B5EF4-FFF2-40B4-BE49-F238E27FC236}">
                  <a16:creationId xmlns:a16="http://schemas.microsoft.com/office/drawing/2014/main" id="{52C1AC80-5896-4748-BDBB-D58430027B82}"/>
                </a:ext>
              </a:extLst>
            </p:cNvPr>
            <p:cNvSpPr/>
            <p:nvPr/>
          </p:nvSpPr>
          <p:spPr>
            <a:xfrm>
              <a:off x="5207001" y="2755265"/>
              <a:ext cx="134937"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1" name="Isosceles Triangle 551">
              <a:extLst>
                <a:ext uri="{FF2B5EF4-FFF2-40B4-BE49-F238E27FC236}">
                  <a16:creationId xmlns:a16="http://schemas.microsoft.com/office/drawing/2014/main" id="{F8D911F8-254D-4138-B6EA-21715753E98B}"/>
                </a:ext>
              </a:extLst>
            </p:cNvPr>
            <p:cNvSpPr/>
            <p:nvPr/>
          </p:nvSpPr>
          <p:spPr>
            <a:xfrm>
              <a:off x="4921251" y="2444115"/>
              <a:ext cx="136525"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2" name="Isosceles Triangle 552">
              <a:extLst>
                <a:ext uri="{FF2B5EF4-FFF2-40B4-BE49-F238E27FC236}">
                  <a16:creationId xmlns:a16="http://schemas.microsoft.com/office/drawing/2014/main" id="{27EEBE58-2E7F-493F-A927-AAF95A966868}"/>
                </a:ext>
              </a:extLst>
            </p:cNvPr>
            <p:cNvSpPr/>
            <p:nvPr/>
          </p:nvSpPr>
          <p:spPr>
            <a:xfrm>
              <a:off x="5043488" y="3064828"/>
              <a:ext cx="134938" cy="134937"/>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3" name="Isosceles Triangle 553">
              <a:extLst>
                <a:ext uri="{FF2B5EF4-FFF2-40B4-BE49-F238E27FC236}">
                  <a16:creationId xmlns:a16="http://schemas.microsoft.com/office/drawing/2014/main" id="{334648DF-EC4C-4361-9560-ABDB5C040AFC}"/>
                </a:ext>
              </a:extLst>
            </p:cNvPr>
            <p:cNvSpPr/>
            <p:nvPr/>
          </p:nvSpPr>
          <p:spPr>
            <a:xfrm>
              <a:off x="5138738" y="3518853"/>
              <a:ext cx="136525" cy="134937"/>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4" name="Isosceles Triangle 554">
              <a:extLst>
                <a:ext uri="{FF2B5EF4-FFF2-40B4-BE49-F238E27FC236}">
                  <a16:creationId xmlns:a16="http://schemas.microsoft.com/office/drawing/2014/main" id="{395924E3-47F8-4714-B7E7-2239F8417AD7}"/>
                </a:ext>
              </a:extLst>
            </p:cNvPr>
            <p:cNvSpPr/>
            <p:nvPr/>
          </p:nvSpPr>
          <p:spPr>
            <a:xfrm>
              <a:off x="6027738" y="4052253"/>
              <a:ext cx="136525" cy="136525"/>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5" name="Isosceles Triangle 555">
              <a:extLst>
                <a:ext uri="{FF2B5EF4-FFF2-40B4-BE49-F238E27FC236}">
                  <a16:creationId xmlns:a16="http://schemas.microsoft.com/office/drawing/2014/main" id="{1EA8A095-8671-4180-A6FC-5FE5DD51A3DC}"/>
                </a:ext>
              </a:extLst>
            </p:cNvPr>
            <p:cNvSpPr/>
            <p:nvPr/>
          </p:nvSpPr>
          <p:spPr>
            <a:xfrm>
              <a:off x="4132263" y="2240915"/>
              <a:ext cx="134938"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6" name="Isosceles Triangle 556">
              <a:extLst>
                <a:ext uri="{FF2B5EF4-FFF2-40B4-BE49-F238E27FC236}">
                  <a16:creationId xmlns:a16="http://schemas.microsoft.com/office/drawing/2014/main" id="{F44E38CB-A538-485F-9000-F43D957A9E75}"/>
                </a:ext>
              </a:extLst>
            </p:cNvPr>
            <p:cNvSpPr/>
            <p:nvPr/>
          </p:nvSpPr>
          <p:spPr>
            <a:xfrm>
              <a:off x="2824163" y="2618740"/>
              <a:ext cx="136525" cy="136525"/>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7" name="Isosceles Triangle 557">
              <a:extLst>
                <a:ext uri="{FF2B5EF4-FFF2-40B4-BE49-F238E27FC236}">
                  <a16:creationId xmlns:a16="http://schemas.microsoft.com/office/drawing/2014/main" id="{F5553232-8F37-47BD-AFDF-A29A7F959A4C}"/>
                </a:ext>
              </a:extLst>
            </p:cNvPr>
            <p:cNvSpPr/>
            <p:nvPr/>
          </p:nvSpPr>
          <p:spPr>
            <a:xfrm>
              <a:off x="2838451" y="2185353"/>
              <a:ext cx="136525" cy="134937"/>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8" name="Isosceles Triangle 558">
              <a:extLst>
                <a:ext uri="{FF2B5EF4-FFF2-40B4-BE49-F238E27FC236}">
                  <a16:creationId xmlns:a16="http://schemas.microsoft.com/office/drawing/2014/main" id="{0F8A54D2-B19C-4463-A929-0A2811DA18C3}"/>
                </a:ext>
              </a:extLst>
            </p:cNvPr>
            <p:cNvSpPr/>
            <p:nvPr/>
          </p:nvSpPr>
          <p:spPr>
            <a:xfrm>
              <a:off x="2074863" y="3009265"/>
              <a:ext cx="134938"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9" name="Isosceles Triangle 559">
              <a:extLst>
                <a:ext uri="{FF2B5EF4-FFF2-40B4-BE49-F238E27FC236}">
                  <a16:creationId xmlns:a16="http://schemas.microsoft.com/office/drawing/2014/main" id="{2651A2F0-F23A-454E-A694-C7E5B0DC7D6E}"/>
                </a:ext>
              </a:extLst>
            </p:cNvPr>
            <p:cNvSpPr/>
            <p:nvPr/>
          </p:nvSpPr>
          <p:spPr>
            <a:xfrm>
              <a:off x="1781176" y="4233228"/>
              <a:ext cx="134937" cy="136525"/>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0" name="Isosceles Triangle 560">
              <a:extLst>
                <a:ext uri="{FF2B5EF4-FFF2-40B4-BE49-F238E27FC236}">
                  <a16:creationId xmlns:a16="http://schemas.microsoft.com/office/drawing/2014/main" id="{FBB671AC-C76C-43CF-8EBA-18DCE42FBCB6}"/>
                </a:ext>
              </a:extLst>
            </p:cNvPr>
            <p:cNvSpPr/>
            <p:nvPr/>
          </p:nvSpPr>
          <p:spPr>
            <a:xfrm>
              <a:off x="4075113" y="4925378"/>
              <a:ext cx="134938" cy="134937"/>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1" name="Isosceles Triangle 561">
              <a:extLst>
                <a:ext uri="{FF2B5EF4-FFF2-40B4-BE49-F238E27FC236}">
                  <a16:creationId xmlns:a16="http://schemas.microsoft.com/office/drawing/2014/main" id="{5B9E1330-1A6D-4564-8610-ACB5CB7BC56F}"/>
                </a:ext>
              </a:extLst>
            </p:cNvPr>
            <p:cNvSpPr/>
            <p:nvPr/>
          </p:nvSpPr>
          <p:spPr>
            <a:xfrm>
              <a:off x="3346451" y="4014153"/>
              <a:ext cx="136525" cy="134937"/>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2" name="Isosceles Triangle 562">
              <a:extLst>
                <a:ext uri="{FF2B5EF4-FFF2-40B4-BE49-F238E27FC236}">
                  <a16:creationId xmlns:a16="http://schemas.microsoft.com/office/drawing/2014/main" id="{D69835CC-CE0C-46D9-B680-37137848E8FA}"/>
                </a:ext>
              </a:extLst>
            </p:cNvPr>
            <p:cNvSpPr/>
            <p:nvPr/>
          </p:nvSpPr>
          <p:spPr>
            <a:xfrm>
              <a:off x="3635376" y="4925378"/>
              <a:ext cx="134937" cy="134937"/>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3" name="Isosceles Triangle 563">
              <a:extLst>
                <a:ext uri="{FF2B5EF4-FFF2-40B4-BE49-F238E27FC236}">
                  <a16:creationId xmlns:a16="http://schemas.microsoft.com/office/drawing/2014/main" id="{CC4DA4F2-F402-4397-8CB6-C4A8BFE8D0F5}"/>
                </a:ext>
              </a:extLst>
            </p:cNvPr>
            <p:cNvSpPr/>
            <p:nvPr/>
          </p:nvSpPr>
          <p:spPr>
            <a:xfrm>
              <a:off x="5099051" y="4817428"/>
              <a:ext cx="136525" cy="136525"/>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4" name="Isosceles Triangle 564">
              <a:extLst>
                <a:ext uri="{FF2B5EF4-FFF2-40B4-BE49-F238E27FC236}">
                  <a16:creationId xmlns:a16="http://schemas.microsoft.com/office/drawing/2014/main" id="{F41DDEF3-E153-4E9D-8CF6-BC31A455A9CB}"/>
                </a:ext>
              </a:extLst>
            </p:cNvPr>
            <p:cNvSpPr/>
            <p:nvPr/>
          </p:nvSpPr>
          <p:spPr>
            <a:xfrm>
              <a:off x="5657851" y="3980815"/>
              <a:ext cx="136525"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5" name="Isosceles Triangle 565">
              <a:extLst>
                <a:ext uri="{FF2B5EF4-FFF2-40B4-BE49-F238E27FC236}">
                  <a16:creationId xmlns:a16="http://schemas.microsoft.com/office/drawing/2014/main" id="{BE7791E1-69D8-483D-B6EB-6322CC3E8437}"/>
                </a:ext>
              </a:extLst>
            </p:cNvPr>
            <p:cNvSpPr/>
            <p:nvPr/>
          </p:nvSpPr>
          <p:spPr>
            <a:xfrm>
              <a:off x="4360863" y="3622040"/>
              <a:ext cx="134938"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6" name="Isosceles Triangle 566">
              <a:extLst>
                <a:ext uri="{FF2B5EF4-FFF2-40B4-BE49-F238E27FC236}">
                  <a16:creationId xmlns:a16="http://schemas.microsoft.com/office/drawing/2014/main" id="{44909729-9F51-46D0-9761-8375252104FB}"/>
                </a:ext>
              </a:extLst>
            </p:cNvPr>
            <p:cNvSpPr/>
            <p:nvPr/>
          </p:nvSpPr>
          <p:spPr>
            <a:xfrm>
              <a:off x="4360863" y="3418840"/>
              <a:ext cx="134938"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7" name="Isosceles Triangle 567">
              <a:extLst>
                <a:ext uri="{FF2B5EF4-FFF2-40B4-BE49-F238E27FC236}">
                  <a16:creationId xmlns:a16="http://schemas.microsoft.com/office/drawing/2014/main" id="{C9294B4A-0388-4953-B98D-2FFB5B5169B3}"/>
                </a:ext>
              </a:extLst>
            </p:cNvPr>
            <p:cNvSpPr/>
            <p:nvPr/>
          </p:nvSpPr>
          <p:spPr>
            <a:xfrm>
              <a:off x="3462338" y="3450590"/>
              <a:ext cx="136525"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8" name="Isosceles Triangle 568">
              <a:extLst>
                <a:ext uri="{FF2B5EF4-FFF2-40B4-BE49-F238E27FC236}">
                  <a16:creationId xmlns:a16="http://schemas.microsoft.com/office/drawing/2014/main" id="{6096FD97-E21D-40E9-9278-D99B42325FCB}"/>
                </a:ext>
              </a:extLst>
            </p:cNvPr>
            <p:cNvSpPr/>
            <p:nvPr/>
          </p:nvSpPr>
          <p:spPr>
            <a:xfrm>
              <a:off x="3233738" y="3441065"/>
              <a:ext cx="136525"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9" name="Isosceles Triangle 569">
              <a:extLst>
                <a:ext uri="{FF2B5EF4-FFF2-40B4-BE49-F238E27FC236}">
                  <a16:creationId xmlns:a16="http://schemas.microsoft.com/office/drawing/2014/main" id="{B0D68FC9-E112-4641-9DA9-551C68C63BD1}"/>
                </a:ext>
              </a:extLst>
            </p:cNvPr>
            <p:cNvSpPr/>
            <p:nvPr/>
          </p:nvSpPr>
          <p:spPr>
            <a:xfrm>
              <a:off x="4376738" y="5104765"/>
              <a:ext cx="136525"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60" name="Isosceles Triangle 570">
              <a:extLst>
                <a:ext uri="{FF2B5EF4-FFF2-40B4-BE49-F238E27FC236}">
                  <a16:creationId xmlns:a16="http://schemas.microsoft.com/office/drawing/2014/main" id="{F9B333BC-30BB-4B6F-AF99-3D5091F3D421}"/>
                </a:ext>
              </a:extLst>
            </p:cNvPr>
            <p:cNvSpPr/>
            <p:nvPr/>
          </p:nvSpPr>
          <p:spPr>
            <a:xfrm>
              <a:off x="2747963" y="5460365"/>
              <a:ext cx="136525" cy="136525"/>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61" name="Isosceles Triangle 571">
              <a:extLst>
                <a:ext uri="{FF2B5EF4-FFF2-40B4-BE49-F238E27FC236}">
                  <a16:creationId xmlns:a16="http://schemas.microsoft.com/office/drawing/2014/main" id="{DCDE2304-0C69-402B-9126-D3C95A5EA536}"/>
                </a:ext>
              </a:extLst>
            </p:cNvPr>
            <p:cNvSpPr/>
            <p:nvPr/>
          </p:nvSpPr>
          <p:spPr>
            <a:xfrm>
              <a:off x="1916113" y="4817428"/>
              <a:ext cx="134938" cy="136525"/>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62" name="Isosceles Triangle 572">
              <a:extLst>
                <a:ext uri="{FF2B5EF4-FFF2-40B4-BE49-F238E27FC236}">
                  <a16:creationId xmlns:a16="http://schemas.microsoft.com/office/drawing/2014/main" id="{E77F70E3-A7FD-40D2-A80F-33F67659DE71}"/>
                </a:ext>
              </a:extLst>
            </p:cNvPr>
            <p:cNvSpPr/>
            <p:nvPr/>
          </p:nvSpPr>
          <p:spPr>
            <a:xfrm>
              <a:off x="2532063" y="4969828"/>
              <a:ext cx="134938" cy="134937"/>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63" name="Isosceles Triangle 573">
              <a:extLst>
                <a:ext uri="{FF2B5EF4-FFF2-40B4-BE49-F238E27FC236}">
                  <a16:creationId xmlns:a16="http://schemas.microsoft.com/office/drawing/2014/main" id="{83A76186-E7CB-4462-8A7E-69C0E318325C}"/>
                </a:ext>
              </a:extLst>
            </p:cNvPr>
            <p:cNvSpPr/>
            <p:nvPr/>
          </p:nvSpPr>
          <p:spPr>
            <a:xfrm>
              <a:off x="3279776" y="4301490"/>
              <a:ext cx="134937"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cxnSp>
          <p:nvCxnSpPr>
            <p:cNvPr id="264" name="Straight Arrow Connector 574">
              <a:extLst>
                <a:ext uri="{FF2B5EF4-FFF2-40B4-BE49-F238E27FC236}">
                  <a16:creationId xmlns:a16="http://schemas.microsoft.com/office/drawing/2014/main" id="{1748D7FF-C9FE-4500-A0F6-2FD8A7815EFD}"/>
                </a:ext>
              </a:extLst>
            </p:cNvPr>
            <p:cNvCxnSpPr>
              <a:endCxn id="53" idx="0"/>
            </p:cNvCxnSpPr>
            <p:nvPr/>
          </p:nvCxnSpPr>
          <p:spPr>
            <a:xfrm rot="5400000" flipH="1" flipV="1">
              <a:off x="4500564" y="3658552"/>
              <a:ext cx="400050" cy="3175"/>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65" name="Straight Arrow Connector 575">
              <a:extLst>
                <a:ext uri="{FF2B5EF4-FFF2-40B4-BE49-F238E27FC236}">
                  <a16:creationId xmlns:a16="http://schemas.microsoft.com/office/drawing/2014/main" id="{C5CE1196-F67A-4373-8CA2-38ADCAF917D8}"/>
                </a:ext>
              </a:extLst>
            </p:cNvPr>
            <p:cNvCxnSpPr>
              <a:endCxn id="49" idx="5"/>
            </p:cNvCxnSpPr>
            <p:nvPr/>
          </p:nvCxnSpPr>
          <p:spPr>
            <a:xfrm>
              <a:off x="4702176" y="3860165"/>
              <a:ext cx="492125" cy="60325"/>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66" name="Straight Arrow Connector 576">
              <a:extLst>
                <a:ext uri="{FF2B5EF4-FFF2-40B4-BE49-F238E27FC236}">
                  <a16:creationId xmlns:a16="http://schemas.microsoft.com/office/drawing/2014/main" id="{C676D39D-0034-450F-A14B-D903F6C23E1F}"/>
                </a:ext>
              </a:extLst>
            </p:cNvPr>
            <p:cNvCxnSpPr>
              <a:endCxn id="58" idx="5"/>
            </p:cNvCxnSpPr>
            <p:nvPr/>
          </p:nvCxnSpPr>
          <p:spPr>
            <a:xfrm rot="16200000" flipH="1">
              <a:off x="4672013" y="3890328"/>
              <a:ext cx="414338" cy="354012"/>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67" name="Straight Arrow Connector 577">
              <a:extLst>
                <a:ext uri="{FF2B5EF4-FFF2-40B4-BE49-F238E27FC236}">
                  <a16:creationId xmlns:a16="http://schemas.microsoft.com/office/drawing/2014/main" id="{28496652-D889-4069-8A76-611FCDB57621}"/>
                </a:ext>
              </a:extLst>
            </p:cNvPr>
            <p:cNvCxnSpPr>
              <a:endCxn id="101" idx="3"/>
            </p:cNvCxnSpPr>
            <p:nvPr/>
          </p:nvCxnSpPr>
          <p:spPr>
            <a:xfrm rot="10800000" flipV="1">
              <a:off x="4327526" y="3912553"/>
              <a:ext cx="374650" cy="3619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8" name="Straight Arrow Connector 578">
              <a:extLst>
                <a:ext uri="{FF2B5EF4-FFF2-40B4-BE49-F238E27FC236}">
                  <a16:creationId xmlns:a16="http://schemas.microsoft.com/office/drawing/2014/main" id="{5B20A563-6C01-4048-815B-0ED04AD3F6D2}"/>
                </a:ext>
              </a:extLst>
            </p:cNvPr>
            <p:cNvCxnSpPr>
              <a:endCxn id="63" idx="1"/>
            </p:cNvCxnSpPr>
            <p:nvPr/>
          </p:nvCxnSpPr>
          <p:spPr>
            <a:xfrm rot="10800000">
              <a:off x="4208463" y="3744278"/>
              <a:ext cx="490538" cy="168275"/>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69" name="Shape 579">
              <a:extLst>
                <a:ext uri="{FF2B5EF4-FFF2-40B4-BE49-F238E27FC236}">
                  <a16:creationId xmlns:a16="http://schemas.microsoft.com/office/drawing/2014/main" id="{7FFBC4D0-49CB-420F-8CE2-267050896D80}"/>
                </a:ext>
              </a:extLst>
            </p:cNvPr>
            <p:cNvCxnSpPr>
              <a:stCxn id="53" idx="0"/>
              <a:endCxn id="54" idx="2"/>
            </p:cNvCxnSpPr>
            <p:nvPr/>
          </p:nvCxnSpPr>
          <p:spPr>
            <a:xfrm rot="5400000" flipH="1" flipV="1">
              <a:off x="5073651" y="2355215"/>
              <a:ext cx="733425" cy="1476375"/>
            </a:xfrm>
            <a:prstGeom prst="curvedConnector2">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0" name="Shape 580">
              <a:extLst>
                <a:ext uri="{FF2B5EF4-FFF2-40B4-BE49-F238E27FC236}">
                  <a16:creationId xmlns:a16="http://schemas.microsoft.com/office/drawing/2014/main" id="{3176CB55-0A9D-4C9B-B145-5A2F0B426AA1}"/>
                </a:ext>
              </a:extLst>
            </p:cNvPr>
            <p:cNvCxnSpPr>
              <a:endCxn id="56" idx="7"/>
            </p:cNvCxnSpPr>
            <p:nvPr/>
          </p:nvCxnSpPr>
          <p:spPr>
            <a:xfrm rot="10800000">
              <a:off x="3260726" y="2650490"/>
              <a:ext cx="1438275" cy="925513"/>
            </a:xfrm>
            <a:prstGeom prst="curvedConnector4">
              <a:avLst>
                <a:gd name="adj1" fmla="val 48591"/>
                <a:gd name="adj2" fmla="val 124675"/>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1" name="Curved Connector 581">
              <a:extLst>
                <a:ext uri="{FF2B5EF4-FFF2-40B4-BE49-F238E27FC236}">
                  <a16:creationId xmlns:a16="http://schemas.microsoft.com/office/drawing/2014/main" id="{409237AB-3827-40BA-A08F-220391E3F57A}"/>
                </a:ext>
              </a:extLst>
            </p:cNvPr>
            <p:cNvCxnSpPr>
              <a:stCxn id="53" idx="4"/>
              <a:endCxn id="57" idx="7"/>
            </p:cNvCxnSpPr>
            <p:nvPr/>
          </p:nvCxnSpPr>
          <p:spPr>
            <a:xfrm rot="5400000">
              <a:off x="3617913" y="3329940"/>
              <a:ext cx="706438" cy="1462088"/>
            </a:xfrm>
            <a:prstGeom prst="curvedConnector3">
              <a:avLst>
                <a:gd name="adj1" fmla="val 50000"/>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2" name="Shape 582">
              <a:extLst>
                <a:ext uri="{FF2B5EF4-FFF2-40B4-BE49-F238E27FC236}">
                  <a16:creationId xmlns:a16="http://schemas.microsoft.com/office/drawing/2014/main" id="{5D7C103A-AA62-4DE0-B3FE-A3FD90DF74AE}"/>
                </a:ext>
              </a:extLst>
            </p:cNvPr>
            <p:cNvCxnSpPr/>
            <p:nvPr/>
          </p:nvCxnSpPr>
          <p:spPr>
            <a:xfrm rot="16200000" flipH="1">
              <a:off x="5034757" y="3446622"/>
              <a:ext cx="727075" cy="1404937"/>
            </a:xfrm>
            <a:prstGeom prst="curvedConnector2">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3" name="Curved Connector 583">
              <a:extLst>
                <a:ext uri="{FF2B5EF4-FFF2-40B4-BE49-F238E27FC236}">
                  <a16:creationId xmlns:a16="http://schemas.microsoft.com/office/drawing/2014/main" id="{C9859E45-BA31-44B0-9C80-EA0629A9BDD8}"/>
                </a:ext>
              </a:extLst>
            </p:cNvPr>
            <p:cNvCxnSpPr>
              <a:stCxn id="54" idx="5"/>
              <a:endCxn id="103" idx="4"/>
            </p:cNvCxnSpPr>
            <p:nvPr/>
          </p:nvCxnSpPr>
          <p:spPr>
            <a:xfrm rot="5400000" flipH="1" flipV="1">
              <a:off x="6525419" y="2289334"/>
              <a:ext cx="415925" cy="636588"/>
            </a:xfrm>
            <a:prstGeom prst="curvedConnector3">
              <a:avLst>
                <a:gd name="adj1" fmla="val -63735"/>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4" name="Shape 584">
              <a:extLst>
                <a:ext uri="{FF2B5EF4-FFF2-40B4-BE49-F238E27FC236}">
                  <a16:creationId xmlns:a16="http://schemas.microsoft.com/office/drawing/2014/main" id="{033740DE-2CC5-4CA9-B25A-7AEBA98DB25E}"/>
                </a:ext>
              </a:extLst>
            </p:cNvPr>
            <p:cNvCxnSpPr/>
            <p:nvPr/>
          </p:nvCxnSpPr>
          <p:spPr>
            <a:xfrm rot="5400000" flipH="1">
              <a:off x="5633244" y="2167097"/>
              <a:ext cx="598487" cy="698500"/>
            </a:xfrm>
            <a:prstGeom prst="curvedConnector4">
              <a:avLst>
                <a:gd name="adj1" fmla="val -38196"/>
                <a:gd name="adj2" fmla="val 59898"/>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5" name="Curved Connector 585">
              <a:extLst>
                <a:ext uri="{FF2B5EF4-FFF2-40B4-BE49-F238E27FC236}">
                  <a16:creationId xmlns:a16="http://schemas.microsoft.com/office/drawing/2014/main" id="{763000AD-9272-4575-A62D-1EBAED362129}"/>
                </a:ext>
              </a:extLst>
            </p:cNvPr>
            <p:cNvCxnSpPr>
              <a:stCxn id="54" idx="4"/>
              <a:endCxn id="104" idx="5"/>
            </p:cNvCxnSpPr>
            <p:nvPr/>
          </p:nvCxnSpPr>
          <p:spPr>
            <a:xfrm rot="16200000" flipH="1">
              <a:off x="6584157" y="2584609"/>
              <a:ext cx="320675" cy="855663"/>
            </a:xfrm>
            <a:prstGeom prst="curvedConnector3">
              <a:avLst>
                <a:gd name="adj1" fmla="val 182463"/>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6" name="Curved Connector 586">
              <a:extLst>
                <a:ext uri="{FF2B5EF4-FFF2-40B4-BE49-F238E27FC236}">
                  <a16:creationId xmlns:a16="http://schemas.microsoft.com/office/drawing/2014/main" id="{0D0A7CDB-5496-474F-B435-B3F334F91C9C}"/>
                </a:ext>
              </a:extLst>
            </p:cNvPr>
            <p:cNvCxnSpPr>
              <a:stCxn id="54" idx="4"/>
              <a:endCxn id="107" idx="5"/>
            </p:cNvCxnSpPr>
            <p:nvPr/>
          </p:nvCxnSpPr>
          <p:spPr>
            <a:xfrm rot="5400000">
              <a:off x="5838032" y="2697322"/>
              <a:ext cx="323850" cy="633412"/>
            </a:xfrm>
            <a:prstGeom prst="curvedConnector3">
              <a:avLst>
                <a:gd name="adj1" fmla="val 181656"/>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7" name="Curved Connector 587">
              <a:extLst>
                <a:ext uri="{FF2B5EF4-FFF2-40B4-BE49-F238E27FC236}">
                  <a16:creationId xmlns:a16="http://schemas.microsoft.com/office/drawing/2014/main" id="{EE88668C-C609-4849-9DF1-90D0D165324D}"/>
                </a:ext>
              </a:extLst>
            </p:cNvPr>
            <p:cNvCxnSpPr>
              <a:stCxn id="55" idx="4"/>
              <a:endCxn id="105" idx="3"/>
            </p:cNvCxnSpPr>
            <p:nvPr/>
          </p:nvCxnSpPr>
          <p:spPr>
            <a:xfrm rot="5400000" flipH="1" flipV="1">
              <a:off x="6400007" y="4003834"/>
              <a:ext cx="400050" cy="709612"/>
            </a:xfrm>
            <a:prstGeom prst="curvedConnector3">
              <a:avLst>
                <a:gd name="adj1" fmla="val -5711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8" name="Curved Connector 588">
              <a:extLst>
                <a:ext uri="{FF2B5EF4-FFF2-40B4-BE49-F238E27FC236}">
                  <a16:creationId xmlns:a16="http://schemas.microsoft.com/office/drawing/2014/main" id="{253F2467-07A3-4B67-9485-914406AD9865}"/>
                </a:ext>
              </a:extLst>
            </p:cNvPr>
            <p:cNvCxnSpPr/>
            <p:nvPr/>
          </p:nvCxnSpPr>
          <p:spPr>
            <a:xfrm rot="5400000" flipH="1">
              <a:off x="5821364" y="3985577"/>
              <a:ext cx="406400" cy="701675"/>
            </a:xfrm>
            <a:prstGeom prst="curvedConnector3">
              <a:avLst>
                <a:gd name="adj1" fmla="val -65175"/>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9" name="Shape 589">
              <a:extLst>
                <a:ext uri="{FF2B5EF4-FFF2-40B4-BE49-F238E27FC236}">
                  <a16:creationId xmlns:a16="http://schemas.microsoft.com/office/drawing/2014/main" id="{27674B96-768A-4140-AD50-890F5DD876A2}"/>
                </a:ext>
              </a:extLst>
            </p:cNvPr>
            <p:cNvCxnSpPr>
              <a:stCxn id="55" idx="4"/>
              <a:endCxn id="109" idx="6"/>
            </p:cNvCxnSpPr>
            <p:nvPr/>
          </p:nvCxnSpPr>
          <p:spPr>
            <a:xfrm rot="5400000">
              <a:off x="5780882" y="4492784"/>
              <a:ext cx="398463" cy="530225"/>
            </a:xfrm>
            <a:prstGeom prst="curvedConnector2">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80" name="Shape 590">
              <a:extLst>
                <a:ext uri="{FF2B5EF4-FFF2-40B4-BE49-F238E27FC236}">
                  <a16:creationId xmlns:a16="http://schemas.microsoft.com/office/drawing/2014/main" id="{58EBFE74-60C2-45FF-9F70-ACF12C3C558F}"/>
                </a:ext>
              </a:extLst>
            </p:cNvPr>
            <p:cNvCxnSpPr>
              <a:stCxn id="55" idx="4"/>
              <a:endCxn id="106" idx="6"/>
            </p:cNvCxnSpPr>
            <p:nvPr/>
          </p:nvCxnSpPr>
          <p:spPr>
            <a:xfrm rot="16200000" flipH="1">
              <a:off x="6501607" y="4302284"/>
              <a:ext cx="384175" cy="896937"/>
            </a:xfrm>
            <a:prstGeom prst="curvedConnector4">
              <a:avLst>
                <a:gd name="adj1" fmla="val 33811"/>
                <a:gd name="adj2" fmla="val 125472"/>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81" name="Shape 591">
              <a:extLst>
                <a:ext uri="{FF2B5EF4-FFF2-40B4-BE49-F238E27FC236}">
                  <a16:creationId xmlns:a16="http://schemas.microsoft.com/office/drawing/2014/main" id="{8D66B512-4779-487B-966C-472C800B3A57}"/>
                </a:ext>
              </a:extLst>
            </p:cNvPr>
            <p:cNvCxnSpPr>
              <a:stCxn id="57" idx="4"/>
              <a:endCxn id="116" idx="6"/>
            </p:cNvCxnSpPr>
            <p:nvPr/>
          </p:nvCxnSpPr>
          <p:spPr>
            <a:xfrm rot="5400000" flipH="1">
              <a:off x="2597944" y="4083209"/>
              <a:ext cx="477838" cy="609600"/>
            </a:xfrm>
            <a:prstGeom prst="curvedConnector4">
              <a:avLst>
                <a:gd name="adj1" fmla="val -47840"/>
                <a:gd name="adj2" fmla="val 61328"/>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82" name="Curved Connector 592">
              <a:extLst>
                <a:ext uri="{FF2B5EF4-FFF2-40B4-BE49-F238E27FC236}">
                  <a16:creationId xmlns:a16="http://schemas.microsoft.com/office/drawing/2014/main" id="{613DADD4-BE31-463A-8780-B3434B8B813E}"/>
                </a:ext>
              </a:extLst>
            </p:cNvPr>
            <p:cNvCxnSpPr>
              <a:stCxn id="57" idx="4"/>
              <a:endCxn id="110" idx="3"/>
            </p:cNvCxnSpPr>
            <p:nvPr/>
          </p:nvCxnSpPr>
          <p:spPr>
            <a:xfrm rot="16200000" flipH="1">
              <a:off x="3297238" y="4471353"/>
              <a:ext cx="414337" cy="725488"/>
            </a:xfrm>
            <a:prstGeom prst="curvedConnector3">
              <a:avLst>
                <a:gd name="adj1" fmla="val 163980"/>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83" name="Shape 593">
              <a:extLst>
                <a:ext uri="{FF2B5EF4-FFF2-40B4-BE49-F238E27FC236}">
                  <a16:creationId xmlns:a16="http://schemas.microsoft.com/office/drawing/2014/main" id="{B0E07AA0-0FA6-4830-87ED-B89D9A779795}"/>
                </a:ext>
              </a:extLst>
            </p:cNvPr>
            <p:cNvCxnSpPr>
              <a:stCxn id="57" idx="4"/>
              <a:endCxn id="117" idx="6"/>
            </p:cNvCxnSpPr>
            <p:nvPr/>
          </p:nvCxnSpPr>
          <p:spPr>
            <a:xfrm rot="5400000">
              <a:off x="2656682" y="4467384"/>
              <a:ext cx="325437" cy="644525"/>
            </a:xfrm>
            <a:prstGeom prst="curvedConnector2">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84" name="Shape 594">
              <a:extLst>
                <a:ext uri="{FF2B5EF4-FFF2-40B4-BE49-F238E27FC236}">
                  <a16:creationId xmlns:a16="http://schemas.microsoft.com/office/drawing/2014/main" id="{7FF64845-B4E1-4C06-BDEF-49BB3904C5C3}"/>
                </a:ext>
              </a:extLst>
            </p:cNvPr>
            <p:cNvCxnSpPr>
              <a:stCxn id="56" idx="4"/>
              <a:endCxn id="114" idx="2"/>
            </p:cNvCxnSpPr>
            <p:nvPr/>
          </p:nvCxnSpPr>
          <p:spPr>
            <a:xfrm rot="5400000" flipH="1">
              <a:off x="2450307" y="2148047"/>
              <a:ext cx="574675" cy="852487"/>
            </a:xfrm>
            <a:prstGeom prst="curvedConnector4">
              <a:avLst>
                <a:gd name="adj1" fmla="val -39705"/>
                <a:gd name="adj2" fmla="val 126819"/>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85" name="Curved Connector 595">
              <a:extLst>
                <a:ext uri="{FF2B5EF4-FFF2-40B4-BE49-F238E27FC236}">
                  <a16:creationId xmlns:a16="http://schemas.microsoft.com/office/drawing/2014/main" id="{616DF474-2A20-446E-9998-E8C51EA46505}"/>
                </a:ext>
              </a:extLst>
            </p:cNvPr>
            <p:cNvCxnSpPr>
              <a:stCxn id="56" idx="4"/>
              <a:endCxn id="115" idx="5"/>
            </p:cNvCxnSpPr>
            <p:nvPr/>
          </p:nvCxnSpPr>
          <p:spPr>
            <a:xfrm rot="5400000">
              <a:off x="2640807" y="2686209"/>
              <a:ext cx="347662" cy="698500"/>
            </a:xfrm>
            <a:prstGeom prst="curvedConnector3">
              <a:avLst>
                <a:gd name="adj1" fmla="val 176299"/>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86" name="Shape 596">
              <a:extLst>
                <a:ext uri="{FF2B5EF4-FFF2-40B4-BE49-F238E27FC236}">
                  <a16:creationId xmlns:a16="http://schemas.microsoft.com/office/drawing/2014/main" id="{71514064-CE86-441D-9C27-1E643ADC085C}"/>
                </a:ext>
              </a:extLst>
            </p:cNvPr>
            <p:cNvCxnSpPr>
              <a:endCxn id="112" idx="3"/>
            </p:cNvCxnSpPr>
            <p:nvPr/>
          </p:nvCxnSpPr>
          <p:spPr>
            <a:xfrm>
              <a:off x="3175001" y="2737803"/>
              <a:ext cx="692150" cy="438150"/>
            </a:xfrm>
            <a:prstGeom prst="curvedConnector4">
              <a:avLst>
                <a:gd name="adj1" fmla="val 47672"/>
                <a:gd name="adj2" fmla="val 15224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87" name="Shape 597">
              <a:extLst>
                <a:ext uri="{FF2B5EF4-FFF2-40B4-BE49-F238E27FC236}">
                  <a16:creationId xmlns:a16="http://schemas.microsoft.com/office/drawing/2014/main" id="{C75FE95E-3DAE-45EA-A2CD-56F8192B2A2E}"/>
                </a:ext>
              </a:extLst>
            </p:cNvPr>
            <p:cNvCxnSpPr>
              <a:stCxn id="102" idx="2"/>
              <a:endCxn id="176" idx="4"/>
            </p:cNvCxnSpPr>
            <p:nvPr/>
          </p:nvCxnSpPr>
          <p:spPr>
            <a:xfrm rot="10800000" flipV="1">
              <a:off x="5026026" y="2282190"/>
              <a:ext cx="450850" cy="49213"/>
            </a:xfrm>
            <a:prstGeom prst="curvedConnector4">
              <a:avLst>
                <a:gd name="adj1" fmla="val 50000"/>
                <a:gd name="adj2" fmla="val 716122"/>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88" name="Shape 598">
              <a:extLst>
                <a:ext uri="{FF2B5EF4-FFF2-40B4-BE49-F238E27FC236}">
                  <a16:creationId xmlns:a16="http://schemas.microsoft.com/office/drawing/2014/main" id="{C7CB1237-4AF8-4A37-AF6D-D058F6152B07}"/>
                </a:ext>
              </a:extLst>
            </p:cNvPr>
            <p:cNvCxnSpPr/>
            <p:nvPr/>
          </p:nvCxnSpPr>
          <p:spPr>
            <a:xfrm rot="10800000" flipH="1" flipV="1">
              <a:off x="5446713" y="2301240"/>
              <a:ext cx="536575" cy="38100"/>
            </a:xfrm>
            <a:prstGeom prst="curvedConnector4">
              <a:avLst>
                <a:gd name="adj1" fmla="val -42559"/>
                <a:gd name="adj2" fmla="val 925000"/>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89" name="Shape 599">
              <a:extLst>
                <a:ext uri="{FF2B5EF4-FFF2-40B4-BE49-F238E27FC236}">
                  <a16:creationId xmlns:a16="http://schemas.microsoft.com/office/drawing/2014/main" id="{3F9058F6-CC92-4F7D-8018-D9A311B31B35}"/>
                </a:ext>
              </a:extLst>
            </p:cNvPr>
            <p:cNvCxnSpPr>
              <a:stCxn id="102" idx="5"/>
              <a:endCxn id="177" idx="5"/>
            </p:cNvCxnSpPr>
            <p:nvPr/>
          </p:nvCxnSpPr>
          <p:spPr>
            <a:xfrm rot="5400000">
              <a:off x="5102226" y="2328228"/>
              <a:ext cx="520700" cy="603250"/>
            </a:xfrm>
            <a:prstGeom prst="curvedConnector2">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u contenu 2"/>
          <p:cNvSpPr>
            <a:spLocks noGrp="1"/>
          </p:cNvSpPr>
          <p:nvPr>
            <p:ph sz="half" idx="1"/>
          </p:nvPr>
        </p:nvSpPr>
        <p:spPr>
          <a:xfrm>
            <a:off x="838198" y="1825625"/>
            <a:ext cx="10515600" cy="3906435"/>
          </a:xfrm>
        </p:spPr>
        <p:txBody>
          <a:bodyPr>
            <a:normAutofit/>
          </a:bodyPr>
          <a:lstStyle/>
          <a:p>
            <a:pPr eaLnBrk="1" hangingPunct="1">
              <a:lnSpc>
                <a:spcPct val="90000"/>
              </a:lnSpc>
              <a:buClrTx/>
              <a:buNone/>
            </a:pPr>
            <a:r>
              <a:rPr lang="en-GB" b="1" i="0" dirty="0">
                <a:solidFill>
                  <a:srgbClr val="FF0000"/>
                </a:solidFill>
              </a:rPr>
              <a:t>Focus on output/efficiency and/or outcome/effectiveness</a:t>
            </a:r>
          </a:p>
          <a:p>
            <a:pPr eaLnBrk="1" hangingPunct="1">
              <a:lnSpc>
                <a:spcPct val="90000"/>
              </a:lnSpc>
              <a:buClrTx/>
            </a:pPr>
            <a:r>
              <a:rPr lang="en-GB" b="1" i="0" dirty="0">
                <a:solidFill>
                  <a:srgbClr val="FF0000"/>
                </a:solidFill>
              </a:rPr>
              <a:t>Strengths:</a:t>
            </a:r>
            <a:endParaRPr lang="en-GB" i="0" dirty="0">
              <a:solidFill>
                <a:srgbClr val="FF0000"/>
              </a:solidFill>
            </a:endParaRPr>
          </a:p>
          <a:p>
            <a:pPr lvl="1" eaLnBrk="1" hangingPunct="1">
              <a:lnSpc>
                <a:spcPct val="90000"/>
              </a:lnSpc>
              <a:buClrTx/>
              <a:buFont typeface="Courier New" panose="02070309020205020404" pitchFamily="49" charset="0"/>
              <a:buChar char="o"/>
            </a:pPr>
            <a:r>
              <a:rPr lang="en-GB" dirty="0"/>
              <a:t>Reflect the actual objective of budgeting</a:t>
            </a:r>
          </a:p>
          <a:p>
            <a:pPr lvl="1" eaLnBrk="1" hangingPunct="1">
              <a:lnSpc>
                <a:spcPct val="90000"/>
              </a:lnSpc>
              <a:buClrTx/>
              <a:buFont typeface="Courier New" panose="02070309020205020404" pitchFamily="49" charset="0"/>
              <a:buChar char="o"/>
            </a:pPr>
            <a:endParaRPr lang="en-GB" dirty="0"/>
          </a:p>
          <a:p>
            <a:pPr eaLnBrk="1" hangingPunct="1">
              <a:lnSpc>
                <a:spcPct val="90000"/>
              </a:lnSpc>
              <a:buClrTx/>
            </a:pPr>
            <a:r>
              <a:rPr lang="en-GB" b="1" i="0" dirty="0">
                <a:solidFill>
                  <a:srgbClr val="FF0000"/>
                </a:solidFill>
              </a:rPr>
              <a:t>Weaknesses:</a:t>
            </a:r>
            <a:endParaRPr lang="en-GB" i="0" dirty="0">
              <a:solidFill>
                <a:srgbClr val="FF0000"/>
              </a:solidFill>
            </a:endParaRPr>
          </a:p>
          <a:p>
            <a:pPr lvl="1" eaLnBrk="1" hangingPunct="1">
              <a:lnSpc>
                <a:spcPct val="90000"/>
              </a:lnSpc>
              <a:buClrTx/>
              <a:buFont typeface="Courier New" panose="02070309020205020404" pitchFamily="49" charset="0"/>
              <a:buChar char="o"/>
            </a:pPr>
            <a:r>
              <a:rPr lang="en-GB" dirty="0"/>
              <a:t>Require solid institutional frameworks</a:t>
            </a:r>
          </a:p>
          <a:p>
            <a:pPr lvl="1" eaLnBrk="1" hangingPunct="1">
              <a:lnSpc>
                <a:spcPct val="90000"/>
              </a:lnSpc>
              <a:buClrTx/>
              <a:buFont typeface="Courier New" panose="02070309020205020404" pitchFamily="49" charset="0"/>
              <a:buChar char="o"/>
            </a:pPr>
            <a:r>
              <a:rPr lang="en-GB" dirty="0"/>
              <a:t>Effectiveness depends on country context</a:t>
            </a:r>
          </a:p>
        </p:txBody>
      </p:sp>
      <p:sp>
        <p:nvSpPr>
          <p:cNvPr id="55297" name="Titre 1"/>
          <p:cNvSpPr>
            <a:spLocks noGrp="1"/>
          </p:cNvSpPr>
          <p:nvPr>
            <p:ph type="title"/>
          </p:nvPr>
        </p:nvSpPr>
        <p:spPr/>
        <p:txBody>
          <a:bodyPr anchor="b">
            <a:normAutofit/>
          </a:bodyPr>
          <a:lstStyle/>
          <a:p>
            <a:r>
              <a:rPr lang="en-GB" dirty="0"/>
              <a:t>Modern ‘Performance-oriented’ budgeting</a:t>
            </a:r>
          </a:p>
        </p:txBody>
      </p:sp>
      <p:sp>
        <p:nvSpPr>
          <p:cNvPr id="2" name="Slide Number Placeholder 1">
            <a:extLst>
              <a:ext uri="{FF2B5EF4-FFF2-40B4-BE49-F238E27FC236}">
                <a16:creationId xmlns:a16="http://schemas.microsoft.com/office/drawing/2014/main" id="{D9150909-CEE3-4774-A9D9-FBBFA998D5AF}"/>
              </a:ext>
            </a:extLst>
          </p:cNvPr>
          <p:cNvSpPr>
            <a:spLocks noGrp="1"/>
          </p:cNvSpPr>
          <p:nvPr>
            <p:ph type="sldNum" sz="quarter" idx="12"/>
          </p:nvPr>
        </p:nvSpPr>
        <p:spPr/>
        <p:txBody>
          <a:bodyPr/>
          <a:lstStyle/>
          <a:p>
            <a:fld id="{F46C79FD-C571-418B-AB0F-5EE936C85276}" type="slidenum">
              <a:rPr lang="en-GB" smtClean="0"/>
              <a:t>15</a:t>
            </a:fld>
            <a:endParaRPr lang="en-GB"/>
          </a:p>
        </p:txBody>
      </p:sp>
    </p:spTree>
    <p:extLst>
      <p:ext uri="{BB962C8B-B14F-4D97-AF65-F5344CB8AC3E}">
        <p14:creationId xmlns:p14="http://schemas.microsoft.com/office/powerpoint/2010/main" val="57240441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838200" y="2475571"/>
            <a:ext cx="9643946" cy="4020840"/>
          </a:xfrm>
        </p:spPr>
        <p:txBody>
          <a:bodyPr>
            <a:normAutofit fontScale="92500" lnSpcReduction="10000"/>
          </a:bodyPr>
          <a:lstStyle/>
          <a:p>
            <a:pPr marL="0" indent="0">
              <a:lnSpc>
                <a:spcPct val="90000"/>
              </a:lnSpc>
              <a:spcBef>
                <a:spcPts val="900"/>
              </a:spcBef>
              <a:spcAft>
                <a:spcPts val="0"/>
              </a:spcAft>
              <a:buClrTx/>
              <a:buNone/>
            </a:pPr>
            <a:r>
              <a:rPr lang="en-GB" altLang="en-US" dirty="0"/>
              <a:t>PEFA pillar 1 (budget reliability)</a:t>
            </a:r>
          </a:p>
          <a:p>
            <a:pPr marL="0" indent="0">
              <a:lnSpc>
                <a:spcPct val="90000"/>
              </a:lnSpc>
              <a:spcBef>
                <a:spcPts val="900"/>
              </a:spcBef>
              <a:spcAft>
                <a:spcPts val="0"/>
              </a:spcAft>
              <a:buClrTx/>
              <a:buNone/>
            </a:pPr>
            <a:endParaRPr lang="en-GB" altLang="en-US" dirty="0"/>
          </a:p>
          <a:p>
            <a:pPr marL="0" indent="0">
              <a:lnSpc>
                <a:spcPct val="90000"/>
              </a:lnSpc>
              <a:spcBef>
                <a:spcPts val="900"/>
              </a:spcBef>
              <a:spcAft>
                <a:spcPts val="0"/>
              </a:spcAft>
              <a:buClrTx/>
              <a:buNone/>
            </a:pPr>
            <a:r>
              <a:rPr lang="en-GB" altLang="en-US" dirty="0"/>
              <a:t>PEFA pillar 2 (transparency) and </a:t>
            </a:r>
          </a:p>
          <a:p>
            <a:pPr marL="0" indent="0">
              <a:lnSpc>
                <a:spcPct val="90000"/>
              </a:lnSpc>
              <a:spcBef>
                <a:spcPts val="900"/>
              </a:spcBef>
              <a:spcAft>
                <a:spcPts val="0"/>
              </a:spcAft>
              <a:buClrTx/>
              <a:buNone/>
            </a:pPr>
            <a:endParaRPr lang="en-GB" altLang="en-US" dirty="0"/>
          </a:p>
          <a:p>
            <a:pPr marL="0" indent="0">
              <a:lnSpc>
                <a:spcPct val="90000"/>
              </a:lnSpc>
              <a:spcBef>
                <a:spcPts val="900"/>
              </a:spcBef>
              <a:spcAft>
                <a:spcPts val="0"/>
              </a:spcAft>
              <a:buClrTx/>
              <a:buNone/>
            </a:pPr>
            <a:r>
              <a:rPr lang="en-GB" altLang="en-US" dirty="0"/>
              <a:t>PEFA pillar 4 (budget preparation):</a:t>
            </a:r>
          </a:p>
          <a:p>
            <a:pPr lvl="1">
              <a:lnSpc>
                <a:spcPct val="90000"/>
              </a:lnSpc>
              <a:spcBef>
                <a:spcPts val="1200"/>
              </a:spcBef>
              <a:spcAft>
                <a:spcPts val="0"/>
              </a:spcAft>
              <a:buClrTx/>
            </a:pPr>
            <a:r>
              <a:rPr lang="en-GB" altLang="en-US" dirty="0"/>
              <a:t>Budgetary and macroeconomic framing (PI-14)</a:t>
            </a:r>
          </a:p>
          <a:p>
            <a:pPr lvl="1">
              <a:lnSpc>
                <a:spcPct val="90000"/>
              </a:lnSpc>
              <a:spcBef>
                <a:spcPts val="1200"/>
              </a:spcBef>
              <a:spcAft>
                <a:spcPts val="0"/>
              </a:spcAft>
              <a:buClrTx/>
            </a:pPr>
            <a:r>
              <a:rPr lang="en-GB" altLang="en-US" dirty="0"/>
              <a:t>A budget formulation process that (PI-18):</a:t>
            </a:r>
          </a:p>
          <a:p>
            <a:pPr marL="1200150" lvl="2" indent="-285750">
              <a:lnSpc>
                <a:spcPct val="90000"/>
              </a:lnSpc>
              <a:spcBef>
                <a:spcPts val="600"/>
              </a:spcBef>
              <a:spcAft>
                <a:spcPts val="0"/>
              </a:spcAft>
              <a:buClr>
                <a:schemeClr val="tx1"/>
              </a:buClr>
              <a:buFont typeface="Verdana" panose="020B0604030504040204" pitchFamily="34" charset="0"/>
              <a:buChar char="‒"/>
            </a:pPr>
            <a:r>
              <a:rPr lang="en-GB" altLang="en-US" dirty="0"/>
              <a:t>eases strategic decision-making and </a:t>
            </a:r>
          </a:p>
          <a:p>
            <a:pPr marL="1200150" lvl="2" indent="-285750">
              <a:lnSpc>
                <a:spcPct val="90000"/>
              </a:lnSpc>
              <a:spcBef>
                <a:spcPts val="600"/>
              </a:spcBef>
              <a:spcAft>
                <a:spcPts val="0"/>
              </a:spcAft>
              <a:buClr>
                <a:schemeClr val="tx1"/>
              </a:buClr>
              <a:buFont typeface="Verdana" panose="020B0604030504040204" pitchFamily="34" charset="0"/>
              <a:buChar char="‒"/>
            </a:pPr>
            <a:r>
              <a:rPr lang="en-GB" altLang="en-US" dirty="0"/>
              <a:t>leaves enough time for line ministries to carry out internal decisions: “two stage” budget process</a:t>
            </a:r>
          </a:p>
          <a:p>
            <a:pPr lvl="1">
              <a:lnSpc>
                <a:spcPct val="90000"/>
              </a:lnSpc>
              <a:spcBef>
                <a:spcPts val="1200"/>
              </a:spcBef>
              <a:spcAft>
                <a:spcPts val="0"/>
              </a:spcAft>
              <a:buClrTx/>
            </a:pPr>
            <a:r>
              <a:rPr lang="en-GB" altLang="en-US" dirty="0"/>
              <a:t>Budget calendar </a:t>
            </a:r>
            <a:r>
              <a:rPr lang="en-GB" altLang="en-US" sz="2200" dirty="0"/>
              <a:t>that is clear and enforced (PI-17)</a:t>
            </a:r>
            <a:endParaRPr lang="en-GB" altLang="en-US" dirty="0"/>
          </a:p>
        </p:txBody>
      </p:sp>
      <p:sp>
        <p:nvSpPr>
          <p:cNvPr id="16386" name="Rectangle 2"/>
          <p:cNvSpPr>
            <a:spLocks noGrp="1" noChangeArrowheads="1"/>
          </p:cNvSpPr>
          <p:nvPr>
            <p:ph type="title"/>
          </p:nvPr>
        </p:nvSpPr>
        <p:spPr>
          <a:xfrm>
            <a:off x="1015327" y="250077"/>
            <a:ext cx="8332304" cy="1288791"/>
          </a:xfrm>
        </p:spPr>
        <p:txBody>
          <a:bodyPr anchor="b">
            <a:normAutofit/>
          </a:bodyPr>
          <a:lstStyle/>
          <a:p>
            <a:pPr algn="ctr">
              <a:lnSpc>
                <a:spcPct val="50000"/>
              </a:lnSpc>
            </a:pPr>
            <a:r>
              <a:rPr lang="en-GB" altLang="en-US" sz="3600" dirty="0"/>
              <a:t>The PFM Foundations:</a:t>
            </a:r>
            <a:br>
              <a:rPr lang="en-GB" altLang="en-US" sz="3600" dirty="0"/>
            </a:br>
            <a:r>
              <a:rPr lang="en-GB" altLang="en-US" sz="3600" dirty="0"/>
              <a:t> </a:t>
            </a:r>
            <a:br>
              <a:rPr lang="en-GB" altLang="en-US" sz="3600" dirty="0"/>
            </a:br>
            <a:r>
              <a:rPr lang="en-GB" altLang="en-US" sz="3600" dirty="0"/>
              <a:t>1. ensuring credibility of the budget</a:t>
            </a:r>
          </a:p>
        </p:txBody>
      </p:sp>
      <p:sp>
        <p:nvSpPr>
          <p:cNvPr id="16388" name="Espace réservé du numéro de diapositive 5" hidden="1"/>
          <p:cNvSpPr>
            <a:spLocks noGrp="1"/>
          </p:cNvSpPr>
          <p:nvPr>
            <p:ph type="sldNum" sz="quarter" idx="12"/>
          </p:nvPr>
        </p:nvSpPr>
        <p:spPr>
          <a:xfrm>
            <a:off x="1992313" y="6237288"/>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bg1"/>
              </a:buClr>
              <a:buChar char="•"/>
              <a:defRPr sz="2400" i="1">
                <a:solidFill>
                  <a:srgbClr val="0F5494"/>
                </a:solidFill>
                <a:latin typeface="Verdana" charset="0"/>
                <a:ea typeface="MS PGothic" charset="-128"/>
              </a:defRPr>
            </a:lvl1pPr>
            <a:lvl2pPr marL="742950" indent="-285750" eaLnBrk="0" hangingPunct="0">
              <a:spcBef>
                <a:spcPct val="20000"/>
              </a:spcBef>
              <a:buClr>
                <a:srgbClr val="009FBA"/>
              </a:buClr>
              <a:buChar char="•"/>
              <a:defRPr sz="2000" b="1">
                <a:solidFill>
                  <a:srgbClr val="0F5494"/>
                </a:solidFill>
                <a:latin typeface="Verdana" charset="0"/>
                <a:ea typeface="MS PGothic" charset="-128"/>
              </a:defRPr>
            </a:lvl2pPr>
            <a:lvl3pPr marL="1143000" indent="-228600" eaLnBrk="0" hangingPunct="0">
              <a:spcBef>
                <a:spcPct val="20000"/>
              </a:spcBef>
              <a:defRPr sz="1400">
                <a:solidFill>
                  <a:srgbClr val="0F5494"/>
                </a:solidFill>
                <a:latin typeface="Verdana" charset="0"/>
                <a:ea typeface="MS PGothic" charset="-128"/>
              </a:defRPr>
            </a:lvl3pPr>
            <a:lvl4pPr marL="1600200" indent="-228600" eaLnBrk="0" hangingPunct="0">
              <a:spcBef>
                <a:spcPct val="20000"/>
              </a:spcBef>
              <a:buChar char="–"/>
              <a:defRPr sz="2000">
                <a:solidFill>
                  <a:schemeClr val="tx1"/>
                </a:solidFill>
                <a:latin typeface="Arial" charset="0"/>
                <a:ea typeface="MS PGothic" charset="-128"/>
              </a:defRPr>
            </a:lvl4pPr>
            <a:lvl5pPr marL="2057400" indent="-228600" eaLnBrk="0" hangingPunct="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ts val="1400"/>
              </a:lnSpc>
              <a:spcBef>
                <a:spcPct val="0"/>
              </a:spcBef>
              <a:spcAft>
                <a:spcPts val="600"/>
              </a:spcAft>
              <a:buClrTx/>
              <a:buNone/>
            </a:pPr>
            <a:fld id="{BD337C3A-08B2-2149-BAA5-66BFCB866A86}" type="slidenum">
              <a:rPr lang="fr-FR" altLang="en-US" sz="1400" i="0">
                <a:solidFill>
                  <a:schemeClr val="tx1"/>
                </a:solidFill>
                <a:latin typeface="Arial" charset="0"/>
              </a:rPr>
              <a:pPr>
                <a:lnSpc>
                  <a:spcPts val="1400"/>
                </a:lnSpc>
                <a:spcBef>
                  <a:spcPct val="0"/>
                </a:spcBef>
                <a:spcAft>
                  <a:spcPts val="600"/>
                </a:spcAft>
                <a:buClrTx/>
                <a:buNone/>
              </a:pPr>
              <a:t>150</a:t>
            </a:fld>
            <a:endParaRPr lang="fr-FR" altLang="en-US" sz="1400" i="0">
              <a:solidFill>
                <a:schemeClr val="tx1"/>
              </a:solidFill>
              <a:latin typeface="Arial" charset="0"/>
            </a:endParaRPr>
          </a:p>
        </p:txBody>
      </p:sp>
      <p:sp>
        <p:nvSpPr>
          <p:cNvPr id="5" name="Slide Number Placeholder 1">
            <a:extLst>
              <a:ext uri="{FF2B5EF4-FFF2-40B4-BE49-F238E27FC236}">
                <a16:creationId xmlns:a16="http://schemas.microsoft.com/office/drawing/2014/main" id="{A35FFF21-EA10-401C-839F-6DA7C7D1B672}"/>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150</a:t>
            </a:fld>
            <a:endParaRPr lang="en-GB"/>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sz="half" idx="1"/>
          </p:nvPr>
        </p:nvSpPr>
        <p:spPr>
          <a:xfrm>
            <a:off x="702527" y="2654438"/>
            <a:ext cx="10967503" cy="3412273"/>
          </a:xfrm>
        </p:spPr>
        <p:txBody>
          <a:bodyPr>
            <a:normAutofit fontScale="92500" lnSpcReduction="20000"/>
          </a:bodyPr>
          <a:lstStyle/>
          <a:p>
            <a:pPr marL="0" indent="0">
              <a:lnSpc>
                <a:spcPct val="90000"/>
              </a:lnSpc>
              <a:buClrTx/>
              <a:buNone/>
            </a:pPr>
            <a:r>
              <a:rPr lang="en-GB" sz="2600" dirty="0"/>
              <a:t>PEFA Pillar 5: Predictability and control of budget execution</a:t>
            </a:r>
            <a:endParaRPr lang="en-GB" sz="2600" i="0" dirty="0"/>
          </a:p>
          <a:p>
            <a:pPr marL="0" indent="0">
              <a:lnSpc>
                <a:spcPct val="90000"/>
              </a:lnSpc>
              <a:buClrTx/>
              <a:buNone/>
            </a:pPr>
            <a:endParaRPr lang="en-GB" sz="2600" i="0" dirty="0"/>
          </a:p>
          <a:p>
            <a:pPr marL="0" indent="0">
              <a:lnSpc>
                <a:spcPct val="90000"/>
              </a:lnSpc>
              <a:buClrTx/>
              <a:buNone/>
            </a:pPr>
            <a:r>
              <a:rPr lang="en-GB" sz="2600" i="0" dirty="0"/>
              <a:t>Schick identifies </a:t>
            </a:r>
            <a:r>
              <a:rPr lang="en-GB" sz="2600" i="0" dirty="0">
                <a:solidFill>
                  <a:srgbClr val="FF0000"/>
                </a:solidFill>
              </a:rPr>
              <a:t>3 stages </a:t>
            </a:r>
            <a:r>
              <a:rPr lang="en-GB" sz="2600" i="0" dirty="0"/>
              <a:t>to the development of </a:t>
            </a:r>
            <a:r>
              <a:rPr lang="en-GB" sz="2600" i="0" dirty="0">
                <a:solidFill>
                  <a:srgbClr val="FF0000"/>
                </a:solidFill>
              </a:rPr>
              <a:t>control systems</a:t>
            </a:r>
            <a:r>
              <a:rPr lang="en-GB" sz="2600" i="0" dirty="0"/>
              <a:t>:</a:t>
            </a:r>
          </a:p>
          <a:p>
            <a:pPr marL="914400" lvl="1" indent="-457200">
              <a:lnSpc>
                <a:spcPct val="90000"/>
              </a:lnSpc>
              <a:spcBef>
                <a:spcPts val="1200"/>
              </a:spcBef>
              <a:buClrTx/>
              <a:buFont typeface="+mj-lt"/>
              <a:buAutoNum type="arabicPeriod"/>
            </a:pPr>
            <a:r>
              <a:rPr lang="en-GB" sz="2200" dirty="0">
                <a:solidFill>
                  <a:srgbClr val="FF0000"/>
                </a:solidFill>
              </a:rPr>
              <a:t>Basics</a:t>
            </a:r>
            <a:r>
              <a:rPr lang="en-GB" sz="2200" dirty="0"/>
              <a:t>: supervision by third party, external to spending ministries (i.e. </a:t>
            </a:r>
            <a:r>
              <a:rPr lang="en-GB" sz="2200" dirty="0" err="1"/>
              <a:t>MoF</a:t>
            </a:r>
            <a:r>
              <a:rPr lang="en-GB" sz="2200" dirty="0"/>
              <a:t>)</a:t>
            </a:r>
          </a:p>
          <a:p>
            <a:pPr marL="914400" lvl="1" indent="-457200">
              <a:lnSpc>
                <a:spcPct val="90000"/>
              </a:lnSpc>
              <a:spcBef>
                <a:spcPts val="1200"/>
              </a:spcBef>
              <a:buClrTx/>
              <a:buFont typeface="+mj-lt"/>
              <a:buAutoNum type="arabicPeriod"/>
            </a:pPr>
            <a:r>
              <a:rPr lang="en-GB" sz="2200" dirty="0"/>
              <a:t>Internal supervision </a:t>
            </a:r>
            <a:r>
              <a:rPr lang="en-GB" sz="2200" dirty="0">
                <a:solidFill>
                  <a:srgbClr val="FF0000"/>
                </a:solidFill>
              </a:rPr>
              <a:t>within</a:t>
            </a:r>
            <a:r>
              <a:rPr lang="en-GB" sz="2200" dirty="0"/>
              <a:t> spending ministries</a:t>
            </a:r>
          </a:p>
          <a:p>
            <a:pPr marL="914400" lvl="1" indent="-457200">
              <a:lnSpc>
                <a:spcPct val="90000"/>
              </a:lnSpc>
              <a:spcBef>
                <a:spcPts val="1200"/>
              </a:spcBef>
              <a:buClrTx/>
              <a:buFont typeface="+mj-lt"/>
              <a:buAutoNum type="arabicPeriod"/>
            </a:pPr>
            <a:r>
              <a:rPr lang="en-GB" sz="2200" dirty="0"/>
              <a:t>Strengthen managerial accountability </a:t>
            </a:r>
          </a:p>
          <a:p>
            <a:pPr marL="0" indent="0">
              <a:lnSpc>
                <a:spcPct val="90000"/>
              </a:lnSpc>
              <a:buClrTx/>
              <a:buNone/>
            </a:pPr>
            <a:endParaRPr lang="en-GB" sz="2200" i="0" dirty="0"/>
          </a:p>
        </p:txBody>
      </p:sp>
      <p:sp>
        <p:nvSpPr>
          <p:cNvPr id="35841" name="Rectangle 2"/>
          <p:cNvSpPr>
            <a:spLocks noGrp="1" noChangeArrowheads="1"/>
          </p:cNvSpPr>
          <p:nvPr>
            <p:ph type="title"/>
          </p:nvPr>
        </p:nvSpPr>
        <p:spPr>
          <a:xfrm>
            <a:off x="970722" y="492369"/>
            <a:ext cx="9167191" cy="1404605"/>
          </a:xfrm>
        </p:spPr>
        <p:txBody>
          <a:bodyPr anchor="b">
            <a:normAutofit/>
          </a:bodyPr>
          <a:lstStyle/>
          <a:p>
            <a:pPr algn="ctr"/>
            <a:r>
              <a:rPr lang="en-GB" sz="3700" dirty="0"/>
              <a:t>The PFM Foundations:</a:t>
            </a:r>
            <a:br>
              <a:rPr lang="en-GB" sz="3700" dirty="0"/>
            </a:br>
            <a:r>
              <a:rPr lang="en-GB" sz="3700" dirty="0"/>
              <a:t>2. ensuring budgetary discipline</a:t>
            </a:r>
            <a:endParaRPr lang="fr-FR" sz="3700" dirty="0"/>
          </a:p>
        </p:txBody>
      </p:sp>
      <p:sp>
        <p:nvSpPr>
          <p:cNvPr id="16388" name="Espace réservé du numéro de diapositive 5" hidden="1"/>
          <p:cNvSpPr>
            <a:spLocks noGrp="1"/>
          </p:cNvSpPr>
          <p:nvPr>
            <p:ph type="sldNum" sz="quarter" idx="12"/>
          </p:nvPr>
        </p:nvSpPr>
        <p:spPr>
          <a:xfrm>
            <a:off x="1992313" y="6237288"/>
            <a:ext cx="2895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nSpc>
                <a:spcPts val="1400"/>
              </a:lnSpc>
              <a:spcAft>
                <a:spcPts val="600"/>
              </a:spcAft>
              <a:defRPr/>
            </a:pPr>
            <a:fld id="{3D0DDA79-62BD-6E42-80AB-27912C861E7B}" type="slidenum">
              <a:rPr lang="fr-FR" sz="1400">
                <a:solidFill>
                  <a:schemeClr val="tx1"/>
                </a:solidFill>
                <a:latin typeface="Arial" charset="0"/>
              </a:rPr>
              <a:pPr>
                <a:lnSpc>
                  <a:spcPts val="1400"/>
                </a:lnSpc>
                <a:spcAft>
                  <a:spcPts val="600"/>
                </a:spcAft>
                <a:defRPr/>
              </a:pPr>
              <a:t>151</a:t>
            </a:fld>
            <a:endParaRPr lang="fr-FR" sz="1400">
              <a:solidFill>
                <a:schemeClr val="tx1"/>
              </a:solidFill>
              <a:latin typeface="Arial" charset="0"/>
            </a:endParaRPr>
          </a:p>
        </p:txBody>
      </p:sp>
      <p:sp>
        <p:nvSpPr>
          <p:cNvPr id="5" name="Slide Number Placeholder 1">
            <a:extLst>
              <a:ext uri="{FF2B5EF4-FFF2-40B4-BE49-F238E27FC236}">
                <a16:creationId xmlns:a16="http://schemas.microsoft.com/office/drawing/2014/main" id="{ECABA7EE-A607-4E71-8138-26E92455C70C}"/>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151</a:t>
            </a:fld>
            <a:endParaRPr lang="en-GB"/>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60941" y="5285956"/>
            <a:ext cx="10642158" cy="1272499"/>
          </a:xfrm>
        </p:spPr>
        <p:txBody>
          <a:bodyPr/>
          <a:lstStyle/>
          <a:p>
            <a:pPr eaLnBrk="1" hangingPunct="1">
              <a:buClrTx/>
            </a:pPr>
            <a:r>
              <a:rPr lang="en-GB" altLang="en-US" i="0" dirty="0">
                <a:solidFill>
                  <a:srgbClr val="004494"/>
                </a:solidFill>
                <a:latin typeface="Verdana" charset="0"/>
              </a:rPr>
              <a:t>Going beyond</a:t>
            </a:r>
            <a:r>
              <a:rPr lang="en-GB" altLang="en-US" i="0" dirty="0">
                <a:latin typeface="Verdana" charset="0"/>
              </a:rPr>
              <a:t>: </a:t>
            </a:r>
          </a:p>
          <a:p>
            <a:pPr lvl="1" eaLnBrk="1" hangingPunct="1">
              <a:spcBef>
                <a:spcPts val="0"/>
              </a:spcBef>
              <a:buClrTx/>
              <a:buFont typeface="Verdana" panose="020B0604030504040204" pitchFamily="34" charset="0"/>
              <a:buChar char="‒"/>
            </a:pPr>
            <a:r>
              <a:rPr lang="en-GB" altLang="en-US" b="0" i="0" dirty="0">
                <a:latin typeface="Verdana" charset="0"/>
              </a:rPr>
              <a:t>m</a:t>
            </a:r>
            <a:r>
              <a:rPr lang="en-GB" altLang="en-US" b="0" dirty="0">
                <a:latin typeface="Arial" charset="0"/>
                <a:ea typeface="MS PGothic" charset="-128"/>
              </a:rPr>
              <a:t>ore advanced classification for analysis of public policy and performance: </a:t>
            </a:r>
            <a:r>
              <a:rPr lang="en-GB" altLang="en-US" b="0" dirty="0">
                <a:solidFill>
                  <a:srgbClr val="FF0000"/>
                </a:solidFill>
                <a:latin typeface="Arial" charset="0"/>
                <a:ea typeface="MS PGothic" charset="-128"/>
              </a:rPr>
              <a:t>functional and </a:t>
            </a:r>
            <a:r>
              <a:rPr lang="en-GB" altLang="en-US" dirty="0">
                <a:solidFill>
                  <a:srgbClr val="FF0000"/>
                </a:solidFill>
                <a:latin typeface="Arial" charset="0"/>
                <a:ea typeface="MS PGothic" charset="-128"/>
              </a:rPr>
              <a:t>programme classification</a:t>
            </a:r>
            <a:r>
              <a:rPr lang="en-GB" altLang="en-US" dirty="0">
                <a:latin typeface="Arial" charset="0"/>
                <a:ea typeface="MS PGothic" charset="-128"/>
              </a:rPr>
              <a:t> </a:t>
            </a:r>
          </a:p>
          <a:p>
            <a:pPr lvl="1" eaLnBrk="1" hangingPunct="1"/>
            <a:endParaRPr lang="fr-FR" altLang="en-US" sz="2200" dirty="0">
              <a:ea typeface="MS PGothic" charset="-128"/>
            </a:endParaRPr>
          </a:p>
        </p:txBody>
      </p:sp>
      <p:graphicFrame>
        <p:nvGraphicFramePr>
          <p:cNvPr id="6" name="Object 2">
            <a:extLst>
              <a:ext uri="{FF2B5EF4-FFF2-40B4-BE49-F238E27FC236}">
                <a16:creationId xmlns:a16="http://schemas.microsoft.com/office/drawing/2014/main" id="{703D38CD-FF9A-495E-8C51-6FD3368B6010}"/>
              </a:ext>
            </a:extLst>
          </p:cNvPr>
          <p:cNvGraphicFramePr>
            <a:graphicFrameLocks noChangeAspect="1"/>
          </p:cNvGraphicFramePr>
          <p:nvPr/>
        </p:nvGraphicFramePr>
        <p:xfrm>
          <a:off x="3735108" y="1287209"/>
          <a:ext cx="8108970" cy="4283582"/>
        </p:xfrm>
        <a:graphic>
          <a:graphicData uri="http://schemas.openxmlformats.org/presentationml/2006/ole">
            <mc:AlternateContent xmlns:mc="http://schemas.openxmlformats.org/markup-compatibility/2006">
              <mc:Choice xmlns:v="urn:schemas-microsoft-com:vml" Requires="v">
                <p:oleObj spid="_x0000_s4098" name="Worksheet" r:id="rId4" imgW="10922000" imgH="5562600" progId="Excel.Sheet.8">
                  <p:embed/>
                </p:oleObj>
              </mc:Choice>
              <mc:Fallback>
                <p:oleObj name="Worksheet" r:id="rId4" imgW="10922000" imgH="5562600" progId="Excel.Sheet.8">
                  <p:embed/>
                  <p:pic>
                    <p:nvPicPr>
                      <p:cNvPr id="6" name="Object 2">
                        <a:extLst>
                          <a:ext uri="{FF2B5EF4-FFF2-40B4-BE49-F238E27FC236}">
                            <a16:creationId xmlns:a16="http://schemas.microsoft.com/office/drawing/2014/main" id="{703D38CD-FF9A-495E-8C51-6FD3368B60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5108" y="1287209"/>
                        <a:ext cx="8108970" cy="4283582"/>
                      </a:xfrm>
                      <a:prstGeom prst="rect">
                        <a:avLst/>
                      </a:prstGeom>
                      <a:noFill/>
                      <a:ln>
                        <a:noFill/>
                      </a:ln>
                    </p:spPr>
                  </p:pic>
                </p:oleObj>
              </mc:Fallback>
            </mc:AlternateContent>
          </a:graphicData>
        </a:graphic>
      </p:graphicFrame>
      <p:sp>
        <p:nvSpPr>
          <p:cNvPr id="7" name="Rectangle 2">
            <a:extLst>
              <a:ext uri="{FF2B5EF4-FFF2-40B4-BE49-F238E27FC236}">
                <a16:creationId xmlns:a16="http://schemas.microsoft.com/office/drawing/2014/main" id="{2D338D80-A01A-4459-81FF-A25C0135F5D6}"/>
              </a:ext>
            </a:extLst>
          </p:cNvPr>
          <p:cNvSpPr txBox="1">
            <a:spLocks noChangeArrowheads="1"/>
          </p:cNvSpPr>
          <p:nvPr/>
        </p:nvSpPr>
        <p:spPr>
          <a:xfrm>
            <a:off x="936432" y="185680"/>
            <a:ext cx="10515600" cy="782357"/>
          </a:xfrm>
          <a:prstGeom prst="rect">
            <a:avLst/>
          </a:prstGeom>
        </p:spPr>
        <p:txBody>
          <a:bodyPr vert="horz" lIns="91440" tIns="45720" rIns="91440" bIns="0" rtlCol="0" anchor="b" anchorCtr="0">
            <a:normAutofit fontScale="85000" lnSpcReduction="20000"/>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fr-FR" dirty="0"/>
              <a:t>The </a:t>
            </a:r>
            <a:r>
              <a:rPr lang="fr-FR" dirty="0" err="1"/>
              <a:t>foundations</a:t>
            </a:r>
            <a:r>
              <a:rPr lang="fr-FR" dirty="0"/>
              <a:t>: </a:t>
            </a:r>
            <a:r>
              <a:rPr lang="fr-FR" dirty="0" err="1"/>
              <a:t>economic</a:t>
            </a:r>
            <a:r>
              <a:rPr lang="fr-FR" dirty="0"/>
              <a:t> and administrative  classification (PI-4)</a:t>
            </a:r>
          </a:p>
        </p:txBody>
      </p:sp>
      <p:sp>
        <p:nvSpPr>
          <p:cNvPr id="2" name="Slide Number Placeholder 1">
            <a:extLst>
              <a:ext uri="{FF2B5EF4-FFF2-40B4-BE49-F238E27FC236}">
                <a16:creationId xmlns:a16="http://schemas.microsoft.com/office/drawing/2014/main" id="{D1A1904C-C029-434A-A02D-C1E79C5CF833}"/>
              </a:ext>
            </a:extLst>
          </p:cNvPr>
          <p:cNvSpPr>
            <a:spLocks noGrp="1"/>
          </p:cNvSpPr>
          <p:nvPr>
            <p:ph type="sldNum" sz="quarter" idx="12"/>
          </p:nvPr>
        </p:nvSpPr>
        <p:spPr/>
        <p:txBody>
          <a:bodyPr/>
          <a:lstStyle/>
          <a:p>
            <a:fld id="{F46C79FD-C571-418B-AB0F-5EE936C85276}" type="slidenum">
              <a:rPr lang="en-GB" smtClean="0"/>
              <a:t>152</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 calcmode="lin" valueType="num">
                                      <p:cBhvr additive="base">
                                        <p:cTn id="11"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sz="half" idx="1"/>
          </p:nvPr>
        </p:nvSpPr>
        <p:spPr>
          <a:xfrm>
            <a:off x="617220" y="1731385"/>
            <a:ext cx="10961370" cy="4895215"/>
          </a:xfrm>
        </p:spPr>
        <p:txBody>
          <a:bodyPr>
            <a:normAutofit/>
          </a:bodyPr>
          <a:lstStyle/>
          <a:p>
            <a:pPr marL="0" indent="0">
              <a:spcBef>
                <a:spcPts val="600"/>
              </a:spcBef>
              <a:spcAft>
                <a:spcPts val="600"/>
              </a:spcAft>
              <a:buClrTx/>
              <a:buSzPct val="80000"/>
              <a:buNone/>
            </a:pPr>
            <a:r>
              <a:rPr lang="en-GB" altLang="en-US" i="0" dirty="0">
                <a:solidFill>
                  <a:srgbClr val="004494"/>
                </a:solidFill>
              </a:rPr>
              <a:t>A Medium-Term Expenditure Framework (MTEF) is defined as:</a:t>
            </a:r>
          </a:p>
          <a:p>
            <a:pPr>
              <a:spcBef>
                <a:spcPts val="1200"/>
              </a:spcBef>
              <a:spcAft>
                <a:spcPts val="0"/>
              </a:spcAft>
              <a:buClrTx/>
              <a:buSzPct val="80000"/>
            </a:pPr>
            <a:r>
              <a:rPr lang="en-GB" altLang="en-US" i="0" dirty="0"/>
              <a:t>An additional budget document showing the multi-year expenditure forecasts</a:t>
            </a:r>
          </a:p>
          <a:p>
            <a:pPr>
              <a:spcBef>
                <a:spcPts val="1200"/>
              </a:spcBef>
              <a:spcAft>
                <a:spcPts val="0"/>
              </a:spcAft>
              <a:buClrTx/>
              <a:buSzPct val="80000"/>
            </a:pPr>
            <a:r>
              <a:rPr lang="en-GB" altLang="en-US" i="0" dirty="0"/>
              <a:t>A change of approach to budgeting</a:t>
            </a:r>
          </a:p>
          <a:p>
            <a:pPr>
              <a:spcBef>
                <a:spcPts val="1200"/>
              </a:spcBef>
              <a:spcAft>
                <a:spcPts val="0"/>
              </a:spcAft>
              <a:buClrTx/>
              <a:buSzPct val="80000"/>
            </a:pPr>
            <a:r>
              <a:rPr lang="en-GB" altLang="en-US" i="0" dirty="0"/>
              <a:t>A tool to embed the annual budget process in a </a:t>
            </a:r>
            <a:r>
              <a:rPr lang="en-GB" altLang="en-US" i="0" dirty="0">
                <a:solidFill>
                  <a:srgbClr val="FF0000"/>
                </a:solidFill>
              </a:rPr>
              <a:t>medium term </a:t>
            </a:r>
            <a:r>
              <a:rPr lang="en-GB" altLang="en-US" i="0" dirty="0"/>
              <a:t>budget and policy framework with:</a:t>
            </a:r>
          </a:p>
          <a:p>
            <a:pPr lvl="1" eaLnBrk="1" hangingPunct="1">
              <a:spcBef>
                <a:spcPts val="600"/>
              </a:spcBef>
              <a:spcAft>
                <a:spcPts val="0"/>
              </a:spcAft>
              <a:buClrTx/>
              <a:buFont typeface="Verdana" panose="020B0604030504040204" pitchFamily="34" charset="0"/>
              <a:buChar char="‒"/>
            </a:pPr>
            <a:r>
              <a:rPr lang="en-GB" altLang="en-US" dirty="0"/>
              <a:t>A rolling multi-annual expenditure programme</a:t>
            </a:r>
          </a:p>
          <a:p>
            <a:pPr lvl="1" eaLnBrk="1" hangingPunct="1">
              <a:spcBef>
                <a:spcPts val="600"/>
              </a:spcBef>
              <a:spcAft>
                <a:spcPts val="0"/>
              </a:spcAft>
              <a:buClrTx/>
              <a:buFont typeface="Verdana" panose="020B0604030504040204" pitchFamily="34" charset="0"/>
              <a:buChar char="‒"/>
            </a:pPr>
            <a:r>
              <a:rPr lang="en-GB" altLang="en-US" dirty="0"/>
              <a:t>Established on a yearly basis</a:t>
            </a:r>
          </a:p>
          <a:p>
            <a:pPr lvl="1" eaLnBrk="1" hangingPunct="1">
              <a:spcBef>
                <a:spcPts val="600"/>
              </a:spcBef>
              <a:spcAft>
                <a:spcPts val="0"/>
              </a:spcAft>
              <a:buClrTx/>
              <a:buFont typeface="Verdana" panose="020B0604030504040204" pitchFamily="34" charset="0"/>
              <a:buChar char="‒"/>
            </a:pPr>
            <a:r>
              <a:rPr lang="en-GB" altLang="en-US" dirty="0"/>
              <a:t>The first year is the next year budget</a:t>
            </a:r>
          </a:p>
          <a:p>
            <a:pPr eaLnBrk="1" hangingPunct="1">
              <a:lnSpc>
                <a:spcPct val="90000"/>
              </a:lnSpc>
            </a:pPr>
            <a:endParaRPr lang="en-GB" altLang="en-US" sz="1200" dirty="0"/>
          </a:p>
        </p:txBody>
      </p:sp>
      <p:sp>
        <p:nvSpPr>
          <p:cNvPr id="21506" name="Rectangle 2"/>
          <p:cNvSpPr>
            <a:spLocks noGrp="1" noChangeArrowheads="1"/>
          </p:cNvSpPr>
          <p:nvPr>
            <p:ph type="title"/>
          </p:nvPr>
        </p:nvSpPr>
        <p:spPr>
          <a:xfrm>
            <a:off x="970722" y="482860"/>
            <a:ext cx="10515600" cy="782357"/>
          </a:xfrm>
        </p:spPr>
        <p:txBody>
          <a:bodyPr anchor="b">
            <a:normAutofit/>
          </a:bodyPr>
          <a:lstStyle/>
          <a:p>
            <a:r>
              <a:rPr lang="en-GB" altLang="en-US" dirty="0"/>
              <a:t>Going beyond </a:t>
            </a:r>
            <a:r>
              <a:rPr lang="fr-FR" altLang="en-US" dirty="0"/>
              <a:t>the basics: the MTEF</a:t>
            </a:r>
          </a:p>
        </p:txBody>
      </p:sp>
      <p:sp>
        <p:nvSpPr>
          <p:cNvPr id="21508" name="Espace réservé du numéro de diapositive 1" hidden="1"/>
          <p:cNvSpPr>
            <a:spLocks noGrp="1"/>
          </p:cNvSpPr>
          <p:nvPr>
            <p:ph type="sldNum" sz="quarter" idx="12"/>
          </p:nvPr>
        </p:nvSpPr>
        <p:spPr>
          <a:xfrm>
            <a:off x="-24680" y="6397166"/>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charset="0"/>
                <a:ea typeface="MS PGothic" charset="-128"/>
              </a:defRPr>
            </a:lvl1pPr>
            <a:lvl2pPr marL="742950" indent="-285750" eaLnBrk="0" hangingPunct="0">
              <a:spcBef>
                <a:spcPct val="20000"/>
              </a:spcBef>
              <a:buClr>
                <a:srgbClr val="009FBA"/>
              </a:buClr>
              <a:buChar char="•"/>
              <a:defRPr sz="2000" b="1">
                <a:solidFill>
                  <a:srgbClr val="0F5494"/>
                </a:solidFill>
                <a:latin typeface="Verdana" charset="0"/>
                <a:ea typeface="MS PGothic" charset="-128"/>
              </a:defRPr>
            </a:lvl2pPr>
            <a:lvl3pPr marL="1143000" indent="-228600" eaLnBrk="0" hangingPunct="0">
              <a:spcBef>
                <a:spcPct val="20000"/>
              </a:spcBef>
              <a:defRPr sz="1400">
                <a:solidFill>
                  <a:srgbClr val="0F5494"/>
                </a:solidFill>
                <a:latin typeface="Verdana" charset="0"/>
                <a:ea typeface="MS PGothic" charset="-128"/>
              </a:defRPr>
            </a:lvl3pPr>
            <a:lvl4pPr marL="1600200" indent="-228600" eaLnBrk="0" hangingPunct="0">
              <a:spcBef>
                <a:spcPct val="20000"/>
              </a:spcBef>
              <a:buChar char="–"/>
              <a:defRPr sz="2000">
                <a:solidFill>
                  <a:schemeClr val="tx1"/>
                </a:solidFill>
                <a:latin typeface="Arial" charset="0"/>
                <a:ea typeface="MS PGothic" charset="-128"/>
              </a:defRPr>
            </a:lvl4pPr>
            <a:lvl5pPr marL="2057400" indent="-228600" eaLnBrk="0" hangingPunct="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spcAft>
                <a:spcPts val="600"/>
              </a:spcAft>
              <a:buClrTx/>
              <a:buFontTx/>
              <a:buNone/>
            </a:pPr>
            <a:fld id="{E02A4113-9D94-4142-905B-779C9AFE158E}" type="slidenum">
              <a:rPr lang="en-GB" altLang="en-US" sz="1400" i="0" smtClean="0">
                <a:solidFill>
                  <a:schemeClr val="tx1"/>
                </a:solidFill>
                <a:latin typeface="Arial" charset="0"/>
              </a:rPr>
              <a:pPr eaLnBrk="1" hangingPunct="1">
                <a:spcBef>
                  <a:spcPct val="0"/>
                </a:spcBef>
                <a:spcAft>
                  <a:spcPts val="600"/>
                </a:spcAft>
                <a:buClrTx/>
                <a:buFontTx/>
                <a:buNone/>
              </a:pPr>
              <a:t>153</a:t>
            </a:fld>
            <a:endParaRPr lang="en-GB" altLang="en-US" sz="1400" i="0">
              <a:solidFill>
                <a:schemeClr val="tx1"/>
              </a:solidFill>
              <a:latin typeface="Arial" charset="0"/>
            </a:endParaRPr>
          </a:p>
        </p:txBody>
      </p:sp>
      <p:sp>
        <p:nvSpPr>
          <p:cNvPr id="5" name="Slide Number Placeholder 1">
            <a:extLst>
              <a:ext uri="{FF2B5EF4-FFF2-40B4-BE49-F238E27FC236}">
                <a16:creationId xmlns:a16="http://schemas.microsoft.com/office/drawing/2014/main" id="{6A9D562E-9182-46E7-9AAA-C6AAB025C07E}"/>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153</a:t>
            </a:fld>
            <a:endParaRPr lang="en-GB"/>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bg" descr="dia-w"/>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52400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eltekst"/>
          <p:cNvSpPr>
            <a:spLocks noGrp="1" noChangeArrowheads="1"/>
          </p:cNvSpPr>
          <p:nvPr>
            <p:ph type="title"/>
            <p:custDataLst>
              <p:tags r:id="rId3"/>
            </p:custDataLst>
          </p:nvPr>
        </p:nvSpPr>
        <p:spPr/>
        <p:txBody>
          <a:bodyPr/>
          <a:lstStyle/>
          <a:p>
            <a:pPr algn="ctr" eaLnBrk="1" hangingPunct="1"/>
            <a:r>
              <a:rPr lang="en-GB" altLang="en-US" sz="3200" dirty="0">
                <a:solidFill>
                  <a:srgbClr val="FFFFFF"/>
                </a:solidFill>
              </a:rPr>
              <a:t>What is top-down / bottom-up in an MTEF?</a:t>
            </a:r>
            <a:endParaRPr lang="en-US" altLang="en-US" sz="3200" dirty="0">
              <a:solidFill>
                <a:srgbClr val="FFFFFF"/>
              </a:solidFill>
            </a:endParaRPr>
          </a:p>
        </p:txBody>
      </p:sp>
      <p:sp>
        <p:nvSpPr>
          <p:cNvPr id="17413" name="Titre 1"/>
          <p:cNvSpPr txBox="1">
            <a:spLocks/>
          </p:cNvSpPr>
          <p:nvPr/>
        </p:nvSpPr>
        <p:spPr bwMode="auto">
          <a:xfrm>
            <a:off x="970722" y="4052114"/>
            <a:ext cx="1863917" cy="41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nSpc>
                <a:spcPct val="90000"/>
              </a:lnSpc>
              <a:spcBef>
                <a:spcPts val="1200"/>
              </a:spcBef>
              <a:spcAft>
                <a:spcPts val="0"/>
              </a:spcAft>
              <a:buClr>
                <a:schemeClr val="hlink"/>
              </a:buClr>
              <a:buSzPct val="120000"/>
              <a:buNone/>
            </a:pPr>
            <a:r>
              <a:rPr lang="en-GB" altLang="en-US" sz="2000" b="1" i="0" dirty="0">
                <a:solidFill>
                  <a:srgbClr val="FF0000"/>
                </a:solidFill>
              </a:rPr>
              <a:t>Top-down </a:t>
            </a:r>
          </a:p>
        </p:txBody>
      </p:sp>
      <p:pic>
        <p:nvPicPr>
          <p:cNvPr id="4" name="Picture 3">
            <a:extLst>
              <a:ext uri="{FF2B5EF4-FFF2-40B4-BE49-F238E27FC236}">
                <a16:creationId xmlns:a16="http://schemas.microsoft.com/office/drawing/2014/main" id="{B8939A0B-F32E-4A8A-8924-EE97F121E194}"/>
              </a:ext>
            </a:extLst>
          </p:cNvPr>
          <p:cNvPicPr>
            <a:picLocks noChangeAspect="1"/>
          </p:cNvPicPr>
          <p:nvPr/>
        </p:nvPicPr>
        <p:blipFill>
          <a:blip r:embed="rId7"/>
          <a:stretch>
            <a:fillRect/>
          </a:stretch>
        </p:blipFill>
        <p:spPr>
          <a:xfrm>
            <a:off x="2081048" y="1311139"/>
            <a:ext cx="7692135" cy="5481951"/>
          </a:xfrm>
          <a:prstGeom prst="rect">
            <a:avLst/>
          </a:prstGeom>
        </p:spPr>
      </p:pic>
      <p:sp>
        <p:nvSpPr>
          <p:cNvPr id="8" name="Rectangle 2">
            <a:extLst>
              <a:ext uri="{FF2B5EF4-FFF2-40B4-BE49-F238E27FC236}">
                <a16:creationId xmlns:a16="http://schemas.microsoft.com/office/drawing/2014/main" id="{6BE9329F-B0A1-4F70-87D9-B4D1262844D8}"/>
              </a:ext>
            </a:extLst>
          </p:cNvPr>
          <p:cNvSpPr txBox="1">
            <a:spLocks noChangeArrowheads="1"/>
          </p:cNvSpPr>
          <p:nvPr/>
        </p:nvSpPr>
        <p:spPr>
          <a:xfrm>
            <a:off x="970722" y="482859"/>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altLang="en-US" dirty="0"/>
              <a:t>Main features of MTEF </a:t>
            </a:r>
          </a:p>
        </p:txBody>
      </p:sp>
      <p:sp>
        <p:nvSpPr>
          <p:cNvPr id="2" name="Rectangle 1">
            <a:extLst>
              <a:ext uri="{FF2B5EF4-FFF2-40B4-BE49-F238E27FC236}">
                <a16:creationId xmlns:a16="http://schemas.microsoft.com/office/drawing/2014/main" id="{11A6420C-B47D-4E63-BB32-B069D3B43CCE}"/>
              </a:ext>
            </a:extLst>
          </p:cNvPr>
          <p:cNvSpPr/>
          <p:nvPr/>
        </p:nvSpPr>
        <p:spPr>
          <a:xfrm flipH="1">
            <a:off x="9452674" y="4219111"/>
            <a:ext cx="1768604" cy="369332"/>
          </a:xfrm>
          <a:prstGeom prst="rect">
            <a:avLst/>
          </a:prstGeom>
        </p:spPr>
        <p:txBody>
          <a:bodyPr wrap="square">
            <a:spAutoFit/>
          </a:bodyPr>
          <a:lstStyle/>
          <a:p>
            <a:pPr>
              <a:lnSpc>
                <a:spcPct val="90000"/>
              </a:lnSpc>
              <a:spcBef>
                <a:spcPts val="1200"/>
              </a:spcBef>
              <a:spcAft>
                <a:spcPts val="600"/>
              </a:spcAft>
              <a:buClr>
                <a:schemeClr val="hlink"/>
              </a:buClr>
              <a:buSzPct val="120000"/>
            </a:pPr>
            <a:r>
              <a:rPr lang="en-GB" altLang="en-US" sz="2000" b="1" dirty="0">
                <a:solidFill>
                  <a:srgbClr val="FF0000"/>
                </a:solidFill>
              </a:rPr>
              <a:t>Bottom-up</a:t>
            </a:r>
          </a:p>
        </p:txBody>
      </p:sp>
      <p:sp>
        <p:nvSpPr>
          <p:cNvPr id="3" name="Slide Number Placeholder 2">
            <a:extLst>
              <a:ext uri="{FF2B5EF4-FFF2-40B4-BE49-F238E27FC236}">
                <a16:creationId xmlns:a16="http://schemas.microsoft.com/office/drawing/2014/main" id="{3D1B6DEC-494B-432C-B22A-6B9E12FB50BE}"/>
              </a:ext>
            </a:extLst>
          </p:cNvPr>
          <p:cNvSpPr>
            <a:spLocks noGrp="1"/>
          </p:cNvSpPr>
          <p:nvPr>
            <p:ph type="sldNum" sz="quarter" idx="12"/>
          </p:nvPr>
        </p:nvSpPr>
        <p:spPr/>
        <p:txBody>
          <a:bodyPr/>
          <a:lstStyle/>
          <a:p>
            <a:fld id="{F46C79FD-C571-418B-AB0F-5EE936C85276}" type="slidenum">
              <a:rPr lang="en-GB" smtClean="0"/>
              <a:t>154</a:t>
            </a:fld>
            <a:endParaRPr lang="en-GB"/>
          </a:p>
        </p:txBody>
      </p:sp>
    </p:spTree>
    <p:custDataLst>
      <p:tags r:id="rId1"/>
    </p:custDataLst>
    <p:extLst>
      <p:ext uri="{BB962C8B-B14F-4D97-AF65-F5344CB8AC3E}">
        <p14:creationId xmlns:p14="http://schemas.microsoft.com/office/powerpoint/2010/main" val="17830557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bg" descr="dia-w"/>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52400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bodytekst"/>
          <p:cNvSpPr>
            <a:spLocks noGrp="1" noChangeArrowheads="1"/>
          </p:cNvSpPr>
          <p:nvPr>
            <p:ph idx="1"/>
            <p:custDataLst>
              <p:tags r:id="rId3"/>
            </p:custDataLst>
          </p:nvPr>
        </p:nvSpPr>
        <p:spPr>
          <a:xfrm>
            <a:off x="880110" y="1590992"/>
            <a:ext cx="10606212" cy="4122080"/>
          </a:xfrm>
        </p:spPr>
        <p:txBody>
          <a:bodyPr/>
          <a:lstStyle/>
          <a:p>
            <a:pPr marL="0" indent="0">
              <a:lnSpc>
                <a:spcPct val="90000"/>
              </a:lnSpc>
              <a:spcBef>
                <a:spcPts val="1200"/>
              </a:spcBef>
              <a:spcAft>
                <a:spcPts val="0"/>
              </a:spcAft>
              <a:buClr>
                <a:schemeClr val="hlink"/>
              </a:buClr>
              <a:buSzPct val="120000"/>
              <a:buNone/>
            </a:pPr>
            <a:r>
              <a:rPr lang="en-GB" altLang="en-US" b="1" i="0" dirty="0">
                <a:solidFill>
                  <a:srgbClr val="FF0000"/>
                </a:solidFill>
              </a:rPr>
              <a:t>Top-down budget preparation</a:t>
            </a:r>
          </a:p>
          <a:p>
            <a:pPr marL="563563" lvl="1" indent="-381000">
              <a:lnSpc>
                <a:spcPct val="90000"/>
              </a:lnSpc>
              <a:spcBef>
                <a:spcPts val="0"/>
              </a:spcBef>
              <a:spcAft>
                <a:spcPts val="0"/>
              </a:spcAft>
              <a:buNone/>
            </a:pPr>
            <a:r>
              <a:rPr lang="en-GB" altLang="en-US" sz="2400" dirty="0"/>
              <a:t>	</a:t>
            </a:r>
            <a:r>
              <a:rPr lang="en-GB" altLang="en-US" b="0" dirty="0"/>
              <a:t>Multi-year projections of resource envelope targets (what is affordable) </a:t>
            </a:r>
            <a:endParaRPr lang="en-GB" altLang="en-US" sz="2400" dirty="0"/>
          </a:p>
          <a:p>
            <a:pPr marL="0" indent="0">
              <a:lnSpc>
                <a:spcPct val="90000"/>
              </a:lnSpc>
              <a:spcAft>
                <a:spcPts val="0"/>
              </a:spcAft>
              <a:buClr>
                <a:schemeClr val="hlink"/>
              </a:buClr>
              <a:buSzPct val="120000"/>
              <a:buNone/>
            </a:pPr>
            <a:endParaRPr lang="en-GB" altLang="en-US" sz="2000" dirty="0"/>
          </a:p>
          <a:p>
            <a:pPr marL="0" indent="0">
              <a:lnSpc>
                <a:spcPct val="90000"/>
              </a:lnSpc>
              <a:spcBef>
                <a:spcPts val="1200"/>
              </a:spcBef>
              <a:spcAft>
                <a:spcPts val="600"/>
              </a:spcAft>
              <a:buClr>
                <a:schemeClr val="hlink"/>
              </a:buClr>
              <a:buSzPct val="120000"/>
              <a:buNone/>
            </a:pPr>
            <a:r>
              <a:rPr lang="en-GB" altLang="en-US" b="1" i="0" dirty="0">
                <a:solidFill>
                  <a:srgbClr val="FF0000"/>
                </a:solidFill>
              </a:rPr>
              <a:t>Bottom-up budget preparation</a:t>
            </a:r>
          </a:p>
          <a:p>
            <a:pPr marL="563563" lvl="1" indent="-381000">
              <a:lnSpc>
                <a:spcPct val="90000"/>
              </a:lnSpc>
              <a:spcBef>
                <a:spcPts val="0"/>
              </a:spcBef>
              <a:spcAft>
                <a:spcPts val="0"/>
              </a:spcAft>
              <a:buNone/>
            </a:pPr>
            <a:r>
              <a:rPr lang="en-GB" altLang="en-US" sz="2400" dirty="0"/>
              <a:t>	</a:t>
            </a:r>
            <a:r>
              <a:rPr lang="en-GB" altLang="en-US" b="0" dirty="0"/>
              <a:t>Multi-year cost estimates of sector programmes (what has to be financed, with a focus on programme performance)</a:t>
            </a:r>
          </a:p>
          <a:p>
            <a:pPr marL="563563" lvl="1" indent="-381000">
              <a:lnSpc>
                <a:spcPct val="90000"/>
              </a:lnSpc>
              <a:spcBef>
                <a:spcPts val="0"/>
              </a:spcBef>
              <a:spcAft>
                <a:spcPts val="0"/>
              </a:spcAft>
              <a:buNone/>
            </a:pPr>
            <a:r>
              <a:rPr lang="en-GB" altLang="en-US" b="0" dirty="0"/>
              <a:t> </a:t>
            </a:r>
            <a:endParaRPr lang="en-GB" altLang="en-US" sz="2400" dirty="0"/>
          </a:p>
          <a:p>
            <a:pPr marL="0" indent="0">
              <a:lnSpc>
                <a:spcPct val="90000"/>
              </a:lnSpc>
              <a:spcBef>
                <a:spcPts val="1200"/>
              </a:spcBef>
              <a:spcAft>
                <a:spcPts val="600"/>
              </a:spcAft>
              <a:buClr>
                <a:schemeClr val="hlink"/>
              </a:buClr>
              <a:buSzPct val="120000"/>
              <a:buNone/>
            </a:pPr>
            <a:r>
              <a:rPr lang="en-GB" altLang="en-US" b="1" i="0" dirty="0">
                <a:solidFill>
                  <a:srgbClr val="FF0000"/>
                </a:solidFill>
              </a:rPr>
              <a:t>Integrating these two pillars </a:t>
            </a:r>
          </a:p>
          <a:p>
            <a:pPr marL="563563" lvl="1" indent="-381000">
              <a:lnSpc>
                <a:spcPct val="90000"/>
              </a:lnSpc>
              <a:spcBef>
                <a:spcPts val="0"/>
              </a:spcBef>
              <a:spcAft>
                <a:spcPts val="0"/>
              </a:spcAft>
              <a:buNone/>
            </a:pPr>
            <a:r>
              <a:rPr lang="en-GB" altLang="en-US" sz="2400" dirty="0"/>
              <a:t>	</a:t>
            </a:r>
            <a:r>
              <a:rPr lang="en-GB" altLang="en-US" b="0" dirty="0"/>
              <a:t>Institutional (political-administrative) decision-making process to make the necessary trade-offs</a:t>
            </a:r>
            <a:endParaRPr lang="en-GB" altLang="en-US" sz="2400" dirty="0"/>
          </a:p>
          <a:p>
            <a:pPr marL="381000" indent="-381000">
              <a:lnSpc>
                <a:spcPct val="90000"/>
              </a:lnSpc>
              <a:spcBef>
                <a:spcPct val="50000"/>
              </a:spcBef>
            </a:pPr>
            <a:endParaRPr lang="en-US" altLang="en-US" dirty="0"/>
          </a:p>
        </p:txBody>
      </p:sp>
      <p:sp>
        <p:nvSpPr>
          <p:cNvPr id="6" name="Oval 5"/>
          <p:cNvSpPr/>
          <p:nvPr/>
        </p:nvSpPr>
        <p:spPr bwMode="auto">
          <a:xfrm rot="1834132">
            <a:off x="8551594" y="855283"/>
            <a:ext cx="3148012" cy="1145642"/>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marL="3175" algn="ctr">
              <a:defRPr/>
            </a:pPr>
            <a:r>
              <a:rPr lang="en-GB" sz="2800" dirty="0">
                <a:solidFill>
                  <a:srgbClr val="0F5494"/>
                </a:solidFill>
              </a:rPr>
              <a:t>Top-down</a:t>
            </a:r>
          </a:p>
          <a:p>
            <a:pPr marL="3175" algn="ctr">
              <a:defRPr/>
            </a:pPr>
            <a:r>
              <a:rPr lang="en-GB" sz="2800" dirty="0">
                <a:solidFill>
                  <a:srgbClr val="0F5494"/>
                </a:solidFill>
              </a:rPr>
              <a:t>Bottom-up</a:t>
            </a:r>
          </a:p>
        </p:txBody>
      </p:sp>
      <p:sp>
        <p:nvSpPr>
          <p:cNvPr id="7" name="Rectangle 2">
            <a:extLst>
              <a:ext uri="{FF2B5EF4-FFF2-40B4-BE49-F238E27FC236}">
                <a16:creationId xmlns:a16="http://schemas.microsoft.com/office/drawing/2014/main" id="{9A57778D-196D-43A9-9B18-8B24E9709DF6}"/>
              </a:ext>
            </a:extLst>
          </p:cNvPr>
          <p:cNvSpPr txBox="1">
            <a:spLocks noChangeArrowheads="1"/>
          </p:cNvSpPr>
          <p:nvPr/>
        </p:nvSpPr>
        <p:spPr>
          <a:xfrm>
            <a:off x="970722" y="482859"/>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altLang="en-US" dirty="0"/>
              <a:t>Main features of MTEF </a:t>
            </a:r>
          </a:p>
        </p:txBody>
      </p:sp>
      <p:sp>
        <p:nvSpPr>
          <p:cNvPr id="2" name="Slide Number Placeholder 1">
            <a:extLst>
              <a:ext uri="{FF2B5EF4-FFF2-40B4-BE49-F238E27FC236}">
                <a16:creationId xmlns:a16="http://schemas.microsoft.com/office/drawing/2014/main" id="{B1872571-44E7-4615-B74E-3C17628FA9E0}"/>
              </a:ext>
            </a:extLst>
          </p:cNvPr>
          <p:cNvSpPr>
            <a:spLocks noGrp="1"/>
          </p:cNvSpPr>
          <p:nvPr>
            <p:ph type="sldNum" sz="quarter" idx="12"/>
          </p:nvPr>
        </p:nvSpPr>
        <p:spPr/>
        <p:txBody>
          <a:bodyPr/>
          <a:lstStyle/>
          <a:p>
            <a:fld id="{F46C79FD-C571-418B-AB0F-5EE936C85276}" type="slidenum">
              <a:rPr lang="en-GB" smtClean="0"/>
              <a:t>155</a:t>
            </a:fld>
            <a:endParaRPr lang="en-GB"/>
          </a:p>
        </p:txBody>
      </p:sp>
    </p:spTree>
    <p:custDataLst>
      <p:tags r:id="rId1"/>
    </p:custDataLst>
    <p:extLst>
      <p:ext uri="{BB962C8B-B14F-4D97-AF65-F5344CB8AC3E}">
        <p14:creationId xmlns:p14="http://schemas.microsoft.com/office/powerpoint/2010/main" val="420301231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4" name="bg" descr="dia-w"/>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52400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titeltekst"/>
          <p:cNvSpPr>
            <a:spLocks noGrp="1" noChangeArrowheads="1"/>
          </p:cNvSpPr>
          <p:nvPr>
            <p:ph type="title"/>
            <p:custDataLst>
              <p:tags r:id="rId3"/>
            </p:custDataLst>
          </p:nvPr>
        </p:nvSpPr>
        <p:spPr>
          <a:xfrm>
            <a:off x="1101008" y="1403715"/>
            <a:ext cx="4956319" cy="673016"/>
          </a:xfrm>
        </p:spPr>
        <p:txBody>
          <a:bodyPr/>
          <a:lstStyle/>
          <a:p>
            <a:pPr eaLnBrk="1" hangingPunct="1"/>
            <a:r>
              <a:rPr lang="en-GB" altLang="en-US" sz="2800" dirty="0"/>
              <a:t>Top-down ceiling</a:t>
            </a:r>
            <a:endParaRPr lang="en-US" altLang="en-US" sz="2800" dirty="0"/>
          </a:p>
        </p:txBody>
      </p:sp>
      <p:sp>
        <p:nvSpPr>
          <p:cNvPr id="48" name="Rectangle 2">
            <a:extLst>
              <a:ext uri="{FF2B5EF4-FFF2-40B4-BE49-F238E27FC236}">
                <a16:creationId xmlns:a16="http://schemas.microsoft.com/office/drawing/2014/main" id="{338B6ECE-1186-43ED-8351-BA8C58988D20}"/>
              </a:ext>
            </a:extLst>
          </p:cNvPr>
          <p:cNvSpPr txBox="1">
            <a:spLocks noChangeArrowheads="1"/>
          </p:cNvSpPr>
          <p:nvPr/>
        </p:nvSpPr>
        <p:spPr>
          <a:xfrm>
            <a:off x="970722" y="482859"/>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altLang="en-US" dirty="0"/>
              <a:t>Main features of MTEF </a:t>
            </a:r>
          </a:p>
        </p:txBody>
      </p:sp>
      <p:pic>
        <p:nvPicPr>
          <p:cNvPr id="197" name="bg" descr="dia-w">
            <a:extLst>
              <a:ext uri="{FF2B5EF4-FFF2-40B4-BE49-F238E27FC236}">
                <a16:creationId xmlns:a16="http://schemas.microsoft.com/office/drawing/2014/main" id="{061835BD-2F88-4DB2-AB1A-6F7C337F91BD}"/>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524000" y="34277"/>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 name="Oval 230">
            <a:extLst>
              <a:ext uri="{FF2B5EF4-FFF2-40B4-BE49-F238E27FC236}">
                <a16:creationId xmlns:a16="http://schemas.microsoft.com/office/drawing/2014/main" id="{86EA537B-D41A-43B3-ADBB-380C574359B3}"/>
              </a:ext>
            </a:extLst>
          </p:cNvPr>
          <p:cNvSpPr/>
          <p:nvPr/>
        </p:nvSpPr>
        <p:spPr bwMode="auto">
          <a:xfrm rot="1834132">
            <a:off x="8322530" y="1389257"/>
            <a:ext cx="3148012" cy="922337"/>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marL="3175" algn="ctr">
              <a:defRPr/>
            </a:pPr>
            <a:r>
              <a:rPr lang="en-GB" sz="2800" dirty="0">
                <a:solidFill>
                  <a:srgbClr val="0F5494"/>
                </a:solidFill>
              </a:rPr>
              <a:t>Costing</a:t>
            </a:r>
          </a:p>
        </p:txBody>
      </p:sp>
      <p:sp>
        <p:nvSpPr>
          <p:cNvPr id="187" name="Rectangle 12">
            <a:extLst>
              <a:ext uri="{FF2B5EF4-FFF2-40B4-BE49-F238E27FC236}">
                <a16:creationId xmlns:a16="http://schemas.microsoft.com/office/drawing/2014/main" id="{356D4F6D-E148-4590-94BB-EFD8C20B64DC}"/>
              </a:ext>
            </a:extLst>
          </p:cNvPr>
          <p:cNvSpPr>
            <a:spLocks noChangeArrowheads="1"/>
          </p:cNvSpPr>
          <p:nvPr/>
        </p:nvSpPr>
        <p:spPr bwMode="auto">
          <a:xfrm>
            <a:off x="2368689" y="4084135"/>
            <a:ext cx="1397967" cy="407237"/>
          </a:xfrm>
          <a:prstGeom prst="rect">
            <a:avLst/>
          </a:prstGeom>
          <a:solidFill>
            <a:srgbClr val="002060"/>
          </a:solidFill>
          <a:ln w="9525">
            <a:solidFill>
              <a:schemeClr val="tx1"/>
            </a:solidFill>
            <a:miter lim="800000"/>
            <a:headEnd/>
            <a:tailEnd/>
          </a:ln>
        </p:spPr>
        <p:txBody>
          <a:bodyPr lIns="0" tIns="0" rIns="0" bIns="0" anchor="ct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3200" i="0">
              <a:cs typeface="Arial" charset="0"/>
            </a:endParaRPr>
          </a:p>
        </p:txBody>
      </p:sp>
      <p:sp>
        <p:nvSpPr>
          <p:cNvPr id="188" name="Rectangle 15">
            <a:extLst>
              <a:ext uri="{FF2B5EF4-FFF2-40B4-BE49-F238E27FC236}">
                <a16:creationId xmlns:a16="http://schemas.microsoft.com/office/drawing/2014/main" id="{39018059-CD77-48D4-BAB8-21D2C28B5F3B}"/>
              </a:ext>
            </a:extLst>
          </p:cNvPr>
          <p:cNvSpPr>
            <a:spLocks noChangeArrowheads="1"/>
          </p:cNvSpPr>
          <p:nvPr/>
        </p:nvSpPr>
        <p:spPr bwMode="auto">
          <a:xfrm>
            <a:off x="3766656" y="3676898"/>
            <a:ext cx="1397967" cy="814475"/>
          </a:xfrm>
          <a:prstGeom prst="rect">
            <a:avLst/>
          </a:prstGeom>
          <a:solidFill>
            <a:srgbClr val="002060"/>
          </a:solidFill>
          <a:ln w="9525">
            <a:solidFill>
              <a:schemeClr val="tx1"/>
            </a:solidFill>
            <a:miter lim="800000"/>
            <a:headEnd/>
            <a:tailEnd/>
          </a:ln>
        </p:spPr>
        <p:txBody>
          <a:bodyPr wrap="none" lIns="0" tIns="0" rIns="0" bIns="0" anchor="ct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3200" i="0">
              <a:cs typeface="Arial" charset="0"/>
            </a:endParaRPr>
          </a:p>
        </p:txBody>
      </p:sp>
      <p:sp>
        <p:nvSpPr>
          <p:cNvPr id="189" name="Rectangle 16">
            <a:extLst>
              <a:ext uri="{FF2B5EF4-FFF2-40B4-BE49-F238E27FC236}">
                <a16:creationId xmlns:a16="http://schemas.microsoft.com/office/drawing/2014/main" id="{719632A8-8F5D-49AE-9455-E94029AA63C8}"/>
              </a:ext>
            </a:extLst>
          </p:cNvPr>
          <p:cNvSpPr>
            <a:spLocks noChangeArrowheads="1"/>
          </p:cNvSpPr>
          <p:nvPr/>
        </p:nvSpPr>
        <p:spPr bwMode="auto">
          <a:xfrm>
            <a:off x="5174901" y="3237081"/>
            <a:ext cx="1397967" cy="1221712"/>
          </a:xfrm>
          <a:prstGeom prst="rect">
            <a:avLst/>
          </a:prstGeom>
          <a:solidFill>
            <a:srgbClr val="002060"/>
          </a:solidFill>
          <a:ln w="9525">
            <a:solidFill>
              <a:schemeClr val="tx1"/>
            </a:solidFill>
            <a:miter lim="800000"/>
            <a:headEnd/>
            <a:tailEnd/>
          </a:ln>
        </p:spPr>
        <p:txBody>
          <a:bodyPr wrap="none" lIns="0" tIns="0" rIns="0" bIns="0" anchor="ct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3200" i="0">
              <a:cs typeface="Arial" charset="0"/>
            </a:endParaRPr>
          </a:p>
        </p:txBody>
      </p:sp>
      <p:sp>
        <p:nvSpPr>
          <p:cNvPr id="190" name="Rectangle 10">
            <a:extLst>
              <a:ext uri="{FF2B5EF4-FFF2-40B4-BE49-F238E27FC236}">
                <a16:creationId xmlns:a16="http://schemas.microsoft.com/office/drawing/2014/main" id="{EC9E6648-7994-4B14-A875-4A2D141DA5A5}"/>
              </a:ext>
            </a:extLst>
          </p:cNvPr>
          <p:cNvSpPr>
            <a:spLocks noChangeArrowheads="1"/>
          </p:cNvSpPr>
          <p:nvPr/>
        </p:nvSpPr>
        <p:spPr bwMode="auto">
          <a:xfrm>
            <a:off x="5164623" y="5142953"/>
            <a:ext cx="1397967" cy="1140265"/>
          </a:xfrm>
          <a:prstGeom prst="rect">
            <a:avLst/>
          </a:prstGeom>
          <a:solidFill>
            <a:schemeClr val="accent1"/>
          </a:solidFill>
          <a:ln w="9525">
            <a:solidFill>
              <a:schemeClr val="tx1"/>
            </a:solidFill>
            <a:miter lim="800000"/>
            <a:headEnd/>
            <a:tailEnd/>
          </a:ln>
        </p:spPr>
        <p:txBody>
          <a:bodyPr lIns="0" tIns="0" rIns="0" bIns="0" anchor="ct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3200" i="0">
              <a:cs typeface="Arial" charset="0"/>
            </a:endParaRPr>
          </a:p>
        </p:txBody>
      </p:sp>
      <p:sp>
        <p:nvSpPr>
          <p:cNvPr id="191" name="Rectangle 9">
            <a:extLst>
              <a:ext uri="{FF2B5EF4-FFF2-40B4-BE49-F238E27FC236}">
                <a16:creationId xmlns:a16="http://schemas.microsoft.com/office/drawing/2014/main" id="{11D3250E-195D-4638-9767-C92A2E12BC2A}"/>
              </a:ext>
            </a:extLst>
          </p:cNvPr>
          <p:cNvSpPr>
            <a:spLocks noChangeArrowheads="1"/>
          </p:cNvSpPr>
          <p:nvPr/>
        </p:nvSpPr>
        <p:spPr bwMode="auto">
          <a:xfrm>
            <a:off x="3766656" y="4980058"/>
            <a:ext cx="1397967" cy="1303160"/>
          </a:xfrm>
          <a:prstGeom prst="rect">
            <a:avLst/>
          </a:prstGeom>
          <a:solidFill>
            <a:schemeClr val="accent1"/>
          </a:solidFill>
          <a:ln w="9525">
            <a:solidFill>
              <a:schemeClr val="tx1"/>
            </a:solidFill>
            <a:miter lim="800000"/>
            <a:headEnd/>
            <a:tailEnd/>
          </a:ln>
        </p:spPr>
        <p:txBody>
          <a:bodyPr lIns="0" tIns="0" rIns="0" bIns="0" anchor="ct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3200" i="0">
              <a:cs typeface="Arial" charset="0"/>
            </a:endParaRPr>
          </a:p>
        </p:txBody>
      </p:sp>
      <p:sp>
        <p:nvSpPr>
          <p:cNvPr id="192" name="Rectangle 8">
            <a:extLst>
              <a:ext uri="{FF2B5EF4-FFF2-40B4-BE49-F238E27FC236}">
                <a16:creationId xmlns:a16="http://schemas.microsoft.com/office/drawing/2014/main" id="{E139967B-948C-43EE-B5C5-804116F4B5B6}"/>
              </a:ext>
            </a:extLst>
          </p:cNvPr>
          <p:cNvSpPr>
            <a:spLocks noChangeArrowheads="1"/>
          </p:cNvSpPr>
          <p:nvPr/>
        </p:nvSpPr>
        <p:spPr bwMode="auto">
          <a:xfrm>
            <a:off x="2368689" y="4735715"/>
            <a:ext cx="1397967" cy="1547502"/>
          </a:xfrm>
          <a:prstGeom prst="rect">
            <a:avLst/>
          </a:prstGeom>
          <a:solidFill>
            <a:schemeClr val="accent1"/>
          </a:solidFill>
          <a:ln w="9525">
            <a:solidFill>
              <a:schemeClr val="tx1"/>
            </a:solidFill>
            <a:miter lim="800000"/>
            <a:headEnd/>
            <a:tailEnd/>
          </a:ln>
        </p:spPr>
        <p:txBody>
          <a:bodyPr lIns="0" tIns="0" rIns="0" bIns="0" anchor="ct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3200" i="0">
              <a:cs typeface="Arial" charset="0"/>
            </a:endParaRPr>
          </a:p>
        </p:txBody>
      </p:sp>
      <p:sp>
        <p:nvSpPr>
          <p:cNvPr id="193" name="Rectangle 5">
            <a:extLst>
              <a:ext uri="{FF2B5EF4-FFF2-40B4-BE49-F238E27FC236}">
                <a16:creationId xmlns:a16="http://schemas.microsoft.com/office/drawing/2014/main" id="{5A73AAE5-F601-4741-A30F-1E8F24904D1A}"/>
              </a:ext>
            </a:extLst>
          </p:cNvPr>
          <p:cNvSpPr>
            <a:spLocks noChangeArrowheads="1"/>
          </p:cNvSpPr>
          <p:nvPr/>
        </p:nvSpPr>
        <p:spPr bwMode="auto">
          <a:xfrm>
            <a:off x="970722" y="4491373"/>
            <a:ext cx="1397967" cy="1791845"/>
          </a:xfrm>
          <a:prstGeom prst="rect">
            <a:avLst/>
          </a:prstGeom>
          <a:solidFill>
            <a:schemeClr val="accent1"/>
          </a:solidFill>
          <a:ln w="9525">
            <a:solidFill>
              <a:schemeClr val="tx1"/>
            </a:solidFill>
            <a:miter lim="800000"/>
            <a:headEnd/>
            <a:tailEnd/>
          </a:ln>
        </p:spPr>
        <p:txBody>
          <a:bodyPr wrap="none" lIns="0" tIns="0" rIns="0" bIns="0" anchor="ct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3200" i="0">
              <a:cs typeface="Arial" charset="0"/>
            </a:endParaRPr>
          </a:p>
        </p:txBody>
      </p:sp>
      <p:sp>
        <p:nvSpPr>
          <p:cNvPr id="194" name="Rectangle 18">
            <a:extLst>
              <a:ext uri="{FF2B5EF4-FFF2-40B4-BE49-F238E27FC236}">
                <a16:creationId xmlns:a16="http://schemas.microsoft.com/office/drawing/2014/main" id="{65BFB062-6601-4829-AA6F-304CCA422E7E}"/>
              </a:ext>
            </a:extLst>
          </p:cNvPr>
          <p:cNvSpPr>
            <a:spLocks noChangeArrowheads="1"/>
          </p:cNvSpPr>
          <p:nvPr/>
        </p:nvSpPr>
        <p:spPr bwMode="auto">
          <a:xfrm>
            <a:off x="2368689" y="4491373"/>
            <a:ext cx="1397967" cy="244342"/>
          </a:xfrm>
          <a:prstGeom prst="rect">
            <a:avLst/>
          </a:prstGeom>
          <a:solidFill>
            <a:srgbClr val="0F5494"/>
          </a:solidFill>
          <a:ln w="9525">
            <a:solidFill>
              <a:schemeClr val="tx1"/>
            </a:solidFill>
            <a:miter lim="800000"/>
            <a:headEnd/>
            <a:tailEnd/>
          </a:ln>
        </p:spPr>
        <p:txBody>
          <a:bodyPr wrap="none" lIns="0" tIns="0" rIns="0" bIns="0" anchor="ct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3200" i="0">
              <a:cs typeface="Arial" charset="0"/>
            </a:endParaRPr>
          </a:p>
        </p:txBody>
      </p:sp>
      <p:sp>
        <p:nvSpPr>
          <p:cNvPr id="195" name="Rectangle 19">
            <a:extLst>
              <a:ext uri="{FF2B5EF4-FFF2-40B4-BE49-F238E27FC236}">
                <a16:creationId xmlns:a16="http://schemas.microsoft.com/office/drawing/2014/main" id="{B698E58F-1DD1-4500-A62B-51B940C497F0}"/>
              </a:ext>
            </a:extLst>
          </p:cNvPr>
          <p:cNvSpPr>
            <a:spLocks noChangeArrowheads="1"/>
          </p:cNvSpPr>
          <p:nvPr/>
        </p:nvSpPr>
        <p:spPr bwMode="auto">
          <a:xfrm>
            <a:off x="3766656" y="4491373"/>
            <a:ext cx="1397967" cy="488685"/>
          </a:xfrm>
          <a:prstGeom prst="rect">
            <a:avLst/>
          </a:prstGeom>
          <a:solidFill>
            <a:srgbClr val="0F5494"/>
          </a:solidFill>
          <a:ln w="9525">
            <a:solidFill>
              <a:schemeClr val="tx1"/>
            </a:solidFill>
            <a:miter lim="800000"/>
            <a:headEnd/>
            <a:tailEnd/>
          </a:ln>
        </p:spPr>
        <p:txBody>
          <a:bodyPr wrap="none" lIns="0" tIns="0" rIns="0" bIns="0" anchor="ct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3200" i="0">
              <a:cs typeface="Arial" charset="0"/>
            </a:endParaRPr>
          </a:p>
        </p:txBody>
      </p:sp>
      <p:sp>
        <p:nvSpPr>
          <p:cNvPr id="196" name="Rectangle 20">
            <a:extLst>
              <a:ext uri="{FF2B5EF4-FFF2-40B4-BE49-F238E27FC236}">
                <a16:creationId xmlns:a16="http://schemas.microsoft.com/office/drawing/2014/main" id="{1429C5C1-CF40-4D90-98FD-C7E23424D76F}"/>
              </a:ext>
            </a:extLst>
          </p:cNvPr>
          <p:cNvSpPr>
            <a:spLocks noChangeArrowheads="1"/>
          </p:cNvSpPr>
          <p:nvPr/>
        </p:nvSpPr>
        <p:spPr bwMode="auto">
          <a:xfrm>
            <a:off x="5164623" y="4491373"/>
            <a:ext cx="1397967" cy="651580"/>
          </a:xfrm>
          <a:prstGeom prst="rect">
            <a:avLst/>
          </a:prstGeom>
          <a:solidFill>
            <a:srgbClr val="0F5494"/>
          </a:solidFill>
          <a:ln w="9525">
            <a:solidFill>
              <a:schemeClr val="tx1"/>
            </a:solidFill>
            <a:miter lim="800000"/>
            <a:headEnd/>
            <a:tailEnd/>
          </a:ln>
        </p:spPr>
        <p:txBody>
          <a:bodyPr wrap="none" lIns="0" tIns="0" rIns="0" bIns="0" anchor="ct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3200" i="0">
              <a:cs typeface="Arial" charset="0"/>
            </a:endParaRPr>
          </a:p>
        </p:txBody>
      </p:sp>
      <p:sp>
        <p:nvSpPr>
          <p:cNvPr id="199" name="Rectangle 5">
            <a:extLst>
              <a:ext uri="{FF2B5EF4-FFF2-40B4-BE49-F238E27FC236}">
                <a16:creationId xmlns:a16="http://schemas.microsoft.com/office/drawing/2014/main" id="{576318FA-2829-42CC-88FC-F3AB1F0E350C}"/>
              </a:ext>
            </a:extLst>
          </p:cNvPr>
          <p:cNvSpPr>
            <a:spLocks noChangeArrowheads="1"/>
          </p:cNvSpPr>
          <p:nvPr/>
        </p:nvSpPr>
        <p:spPr bwMode="auto">
          <a:xfrm>
            <a:off x="970722" y="5120895"/>
            <a:ext cx="10279" cy="531105"/>
          </a:xfrm>
          <a:prstGeom prst="rect">
            <a:avLst/>
          </a:prstGeom>
          <a:solidFill>
            <a:schemeClr val="accent1"/>
          </a:solidFill>
          <a:ln w="9525">
            <a:solidFill>
              <a:schemeClr val="tx1"/>
            </a:solidFill>
            <a:miter lim="800000"/>
            <a:headEnd/>
            <a:tailEnd/>
          </a:ln>
        </p:spPr>
        <p:txBody>
          <a:bodyPr wrap="none" lIns="0" tIns="0" rIns="0" bIns="0" anchor="ct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3200" i="0">
              <a:solidFill>
                <a:schemeClr val="bg1"/>
              </a:solidFill>
              <a:cs typeface="Arial" charset="0"/>
            </a:endParaRPr>
          </a:p>
        </p:txBody>
      </p:sp>
      <p:sp>
        <p:nvSpPr>
          <p:cNvPr id="200" name="Rectangle 15">
            <a:extLst>
              <a:ext uri="{FF2B5EF4-FFF2-40B4-BE49-F238E27FC236}">
                <a16:creationId xmlns:a16="http://schemas.microsoft.com/office/drawing/2014/main" id="{16D2C7BE-61EF-41ED-9281-4577AF099E00}"/>
              </a:ext>
            </a:extLst>
          </p:cNvPr>
          <p:cNvSpPr>
            <a:spLocks noChangeArrowheads="1"/>
          </p:cNvSpPr>
          <p:nvPr/>
        </p:nvSpPr>
        <p:spPr bwMode="auto">
          <a:xfrm>
            <a:off x="3766656" y="3817735"/>
            <a:ext cx="10279" cy="531105"/>
          </a:xfrm>
          <a:prstGeom prst="rect">
            <a:avLst/>
          </a:prstGeom>
          <a:solidFill>
            <a:schemeClr val="tx2"/>
          </a:solidFill>
          <a:ln w="9525">
            <a:solidFill>
              <a:schemeClr val="tx1"/>
            </a:solidFill>
            <a:miter lim="800000"/>
            <a:headEnd/>
            <a:tailEnd/>
          </a:ln>
        </p:spPr>
        <p:txBody>
          <a:bodyPr wrap="none" lIns="0" tIns="0" rIns="0" bIns="0" anchor="ct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3200" i="0">
              <a:solidFill>
                <a:schemeClr val="bg1"/>
              </a:solidFill>
              <a:cs typeface="Arial" charset="0"/>
            </a:endParaRPr>
          </a:p>
        </p:txBody>
      </p:sp>
      <p:sp>
        <p:nvSpPr>
          <p:cNvPr id="201" name="Rectangle 16">
            <a:extLst>
              <a:ext uri="{FF2B5EF4-FFF2-40B4-BE49-F238E27FC236}">
                <a16:creationId xmlns:a16="http://schemas.microsoft.com/office/drawing/2014/main" id="{8EF0F99F-2D1E-4401-94D7-BE4E0DBD558C}"/>
              </a:ext>
            </a:extLst>
          </p:cNvPr>
          <p:cNvSpPr>
            <a:spLocks noChangeArrowheads="1"/>
          </p:cNvSpPr>
          <p:nvPr/>
        </p:nvSpPr>
        <p:spPr bwMode="auto">
          <a:xfrm>
            <a:off x="5164623" y="3614116"/>
            <a:ext cx="10279" cy="531105"/>
          </a:xfrm>
          <a:prstGeom prst="rect">
            <a:avLst/>
          </a:prstGeom>
          <a:solidFill>
            <a:schemeClr val="tx2"/>
          </a:solidFill>
          <a:ln w="9525">
            <a:solidFill>
              <a:schemeClr val="tx1"/>
            </a:solidFill>
            <a:miter lim="800000"/>
            <a:headEnd/>
            <a:tailEnd/>
          </a:ln>
        </p:spPr>
        <p:txBody>
          <a:bodyPr wrap="none" lIns="0" tIns="0" rIns="0" bIns="0" anchor="ct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3200" i="0">
              <a:solidFill>
                <a:schemeClr val="bg1"/>
              </a:solidFill>
              <a:cs typeface="Arial" charset="0"/>
            </a:endParaRPr>
          </a:p>
        </p:txBody>
      </p:sp>
      <p:sp>
        <p:nvSpPr>
          <p:cNvPr id="202" name="Rectangle 19">
            <a:extLst>
              <a:ext uri="{FF2B5EF4-FFF2-40B4-BE49-F238E27FC236}">
                <a16:creationId xmlns:a16="http://schemas.microsoft.com/office/drawing/2014/main" id="{FBD63AF8-4567-4877-B9BB-D35A1CC41756}"/>
              </a:ext>
            </a:extLst>
          </p:cNvPr>
          <p:cNvSpPr>
            <a:spLocks noChangeArrowheads="1"/>
          </p:cNvSpPr>
          <p:nvPr/>
        </p:nvSpPr>
        <p:spPr bwMode="auto">
          <a:xfrm>
            <a:off x="3766656" y="4471011"/>
            <a:ext cx="10279" cy="531106"/>
          </a:xfrm>
          <a:prstGeom prst="rect">
            <a:avLst/>
          </a:prstGeom>
          <a:solidFill>
            <a:schemeClr val="accent2"/>
          </a:solidFill>
          <a:ln w="9525">
            <a:solidFill>
              <a:schemeClr val="tx1"/>
            </a:solidFill>
            <a:miter lim="800000"/>
            <a:headEnd/>
            <a:tailEnd/>
          </a:ln>
        </p:spPr>
        <p:txBody>
          <a:bodyPr wrap="none" lIns="0" tIns="0" rIns="0" bIns="0" anchor="ct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3200" i="0">
              <a:solidFill>
                <a:schemeClr val="bg1"/>
              </a:solidFill>
              <a:cs typeface="Arial" charset="0"/>
            </a:endParaRPr>
          </a:p>
        </p:txBody>
      </p:sp>
      <p:sp>
        <p:nvSpPr>
          <p:cNvPr id="203" name="Rectangle 20">
            <a:extLst>
              <a:ext uri="{FF2B5EF4-FFF2-40B4-BE49-F238E27FC236}">
                <a16:creationId xmlns:a16="http://schemas.microsoft.com/office/drawing/2014/main" id="{ED914F28-0F02-41C1-91C0-1635CC4DFD6F}"/>
              </a:ext>
            </a:extLst>
          </p:cNvPr>
          <p:cNvSpPr>
            <a:spLocks noChangeArrowheads="1"/>
          </p:cNvSpPr>
          <p:nvPr/>
        </p:nvSpPr>
        <p:spPr bwMode="auto">
          <a:xfrm>
            <a:off x="5164623" y="4550762"/>
            <a:ext cx="10279" cy="531105"/>
          </a:xfrm>
          <a:prstGeom prst="rect">
            <a:avLst/>
          </a:prstGeom>
          <a:solidFill>
            <a:schemeClr val="accent2"/>
          </a:solidFill>
          <a:ln w="9525">
            <a:solidFill>
              <a:schemeClr val="tx1"/>
            </a:solidFill>
            <a:miter lim="800000"/>
            <a:headEnd/>
            <a:tailEnd/>
          </a:ln>
        </p:spPr>
        <p:txBody>
          <a:bodyPr wrap="none" lIns="0" tIns="0" rIns="0" bIns="0" anchor="ct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endParaRPr lang="en-US" altLang="en-US" sz="3200" i="0">
              <a:solidFill>
                <a:schemeClr val="bg1"/>
              </a:solidFill>
              <a:cs typeface="Arial" charset="0"/>
            </a:endParaRPr>
          </a:p>
        </p:txBody>
      </p:sp>
      <p:sp>
        <p:nvSpPr>
          <p:cNvPr id="204" name="Text Box 22">
            <a:extLst>
              <a:ext uri="{FF2B5EF4-FFF2-40B4-BE49-F238E27FC236}">
                <a16:creationId xmlns:a16="http://schemas.microsoft.com/office/drawing/2014/main" id="{6D3FCD38-D8D6-4CBE-BE47-62E48FC4625A}"/>
              </a:ext>
            </a:extLst>
          </p:cNvPr>
          <p:cNvSpPr txBox="1">
            <a:spLocks noChangeArrowheads="1"/>
          </p:cNvSpPr>
          <p:nvPr/>
        </p:nvSpPr>
        <p:spPr bwMode="auto">
          <a:xfrm>
            <a:off x="1239538" y="6318414"/>
            <a:ext cx="1151267" cy="32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nl-NL" altLang="en-US" sz="2000" b="1" i="0" dirty="0" err="1">
                <a:latin typeface="Arial" charset="0"/>
                <a:cs typeface="Arial" charset="0"/>
              </a:rPr>
              <a:t>Year</a:t>
            </a:r>
            <a:r>
              <a:rPr lang="nl-NL" altLang="en-US" sz="2000" b="1" i="0" dirty="0">
                <a:latin typeface="Arial" charset="0"/>
                <a:cs typeface="Arial" charset="0"/>
              </a:rPr>
              <a:t> 0</a:t>
            </a:r>
          </a:p>
        </p:txBody>
      </p:sp>
      <p:sp>
        <p:nvSpPr>
          <p:cNvPr id="205" name="Text Box 23">
            <a:extLst>
              <a:ext uri="{FF2B5EF4-FFF2-40B4-BE49-F238E27FC236}">
                <a16:creationId xmlns:a16="http://schemas.microsoft.com/office/drawing/2014/main" id="{B083C382-E1BB-4D20-A232-9FE1F275132F}"/>
              </a:ext>
            </a:extLst>
          </p:cNvPr>
          <p:cNvSpPr txBox="1">
            <a:spLocks noChangeArrowheads="1"/>
          </p:cNvSpPr>
          <p:nvPr/>
        </p:nvSpPr>
        <p:spPr bwMode="auto">
          <a:xfrm>
            <a:off x="2671636" y="6305486"/>
            <a:ext cx="1151267" cy="32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nl-NL" altLang="en-US" sz="2000" b="1" i="0" dirty="0" err="1">
                <a:latin typeface="Arial" charset="0"/>
                <a:cs typeface="Arial" charset="0"/>
              </a:rPr>
              <a:t>Year</a:t>
            </a:r>
            <a:r>
              <a:rPr lang="nl-NL" altLang="en-US" sz="2000" b="1" i="0" dirty="0">
                <a:latin typeface="Arial" charset="0"/>
                <a:cs typeface="Arial" charset="0"/>
              </a:rPr>
              <a:t> 1</a:t>
            </a:r>
          </a:p>
        </p:txBody>
      </p:sp>
      <p:sp>
        <p:nvSpPr>
          <p:cNvPr id="206" name="Text Box 24">
            <a:extLst>
              <a:ext uri="{FF2B5EF4-FFF2-40B4-BE49-F238E27FC236}">
                <a16:creationId xmlns:a16="http://schemas.microsoft.com/office/drawing/2014/main" id="{FCDDA858-B23A-461E-9171-DC3ED7D9B053}"/>
              </a:ext>
            </a:extLst>
          </p:cNvPr>
          <p:cNvSpPr txBox="1">
            <a:spLocks noChangeArrowheads="1"/>
          </p:cNvSpPr>
          <p:nvPr/>
        </p:nvSpPr>
        <p:spPr bwMode="auto">
          <a:xfrm>
            <a:off x="4023634" y="6305487"/>
            <a:ext cx="1151267" cy="32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nl-NL" altLang="en-US" sz="2000" b="1" i="0" dirty="0" err="1">
                <a:latin typeface="Arial" charset="0"/>
                <a:cs typeface="Arial" charset="0"/>
              </a:rPr>
              <a:t>Year</a:t>
            </a:r>
            <a:r>
              <a:rPr lang="nl-NL" altLang="en-US" sz="2000" b="1" i="0" dirty="0">
                <a:latin typeface="Arial" charset="0"/>
                <a:cs typeface="Arial" charset="0"/>
              </a:rPr>
              <a:t> 2</a:t>
            </a:r>
          </a:p>
        </p:txBody>
      </p:sp>
      <p:sp>
        <p:nvSpPr>
          <p:cNvPr id="207" name="Text Box 25">
            <a:extLst>
              <a:ext uri="{FF2B5EF4-FFF2-40B4-BE49-F238E27FC236}">
                <a16:creationId xmlns:a16="http://schemas.microsoft.com/office/drawing/2014/main" id="{F2E403FD-1251-4D72-A2FE-7F51A9D96DAB}"/>
              </a:ext>
            </a:extLst>
          </p:cNvPr>
          <p:cNvSpPr txBox="1">
            <a:spLocks noChangeArrowheads="1"/>
          </p:cNvSpPr>
          <p:nvPr/>
        </p:nvSpPr>
        <p:spPr bwMode="auto">
          <a:xfrm>
            <a:off x="5535832" y="6324076"/>
            <a:ext cx="1151267" cy="32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nl-NL" altLang="en-US" sz="2000" b="1" i="0" dirty="0" err="1">
                <a:latin typeface="Arial" charset="0"/>
                <a:cs typeface="Arial" charset="0"/>
              </a:rPr>
              <a:t>Year</a:t>
            </a:r>
            <a:r>
              <a:rPr lang="nl-NL" altLang="en-US" sz="2000" b="1" i="0" dirty="0">
                <a:latin typeface="Arial" charset="0"/>
                <a:cs typeface="Arial" charset="0"/>
              </a:rPr>
              <a:t> 3</a:t>
            </a:r>
          </a:p>
        </p:txBody>
      </p:sp>
      <p:sp>
        <p:nvSpPr>
          <p:cNvPr id="208" name="Line 31">
            <a:extLst>
              <a:ext uri="{FF2B5EF4-FFF2-40B4-BE49-F238E27FC236}">
                <a16:creationId xmlns:a16="http://schemas.microsoft.com/office/drawing/2014/main" id="{E069EAB2-B68B-4E19-A650-1BF65009D11A}"/>
              </a:ext>
            </a:extLst>
          </p:cNvPr>
          <p:cNvSpPr>
            <a:spLocks noChangeShapeType="1"/>
          </p:cNvSpPr>
          <p:nvPr/>
        </p:nvSpPr>
        <p:spPr bwMode="auto">
          <a:xfrm>
            <a:off x="5164623" y="3269660"/>
            <a:ext cx="3700501"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209" name="Text Box 32">
            <a:extLst>
              <a:ext uri="{FF2B5EF4-FFF2-40B4-BE49-F238E27FC236}">
                <a16:creationId xmlns:a16="http://schemas.microsoft.com/office/drawing/2014/main" id="{2184644E-083D-4C31-848E-1D1A62FC26C1}"/>
              </a:ext>
            </a:extLst>
          </p:cNvPr>
          <p:cNvSpPr txBox="1">
            <a:spLocks noChangeArrowheads="1"/>
          </p:cNvSpPr>
          <p:nvPr/>
        </p:nvSpPr>
        <p:spPr bwMode="auto">
          <a:xfrm>
            <a:off x="6944593" y="4745664"/>
            <a:ext cx="1480200" cy="32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nl-NL" altLang="en-US" sz="2000" b="1" i="0" dirty="0">
                <a:solidFill>
                  <a:srgbClr val="FF0000"/>
                </a:solidFill>
                <a:latin typeface="Arial" charset="0"/>
                <a:cs typeface="Arial" charset="0"/>
              </a:rPr>
              <a:t>Baseline</a:t>
            </a:r>
          </a:p>
        </p:txBody>
      </p:sp>
      <p:sp>
        <p:nvSpPr>
          <p:cNvPr id="210" name="Text Box 33">
            <a:extLst>
              <a:ext uri="{FF2B5EF4-FFF2-40B4-BE49-F238E27FC236}">
                <a16:creationId xmlns:a16="http://schemas.microsoft.com/office/drawing/2014/main" id="{4C7D2A88-A9D1-417F-84F4-A90CA2DACE56}"/>
              </a:ext>
            </a:extLst>
          </p:cNvPr>
          <p:cNvSpPr txBox="1">
            <a:spLocks noChangeArrowheads="1"/>
          </p:cNvSpPr>
          <p:nvPr/>
        </p:nvSpPr>
        <p:spPr bwMode="auto">
          <a:xfrm>
            <a:off x="6282107" y="2821805"/>
            <a:ext cx="3061023" cy="32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nl-NL" altLang="en-US" sz="2000" b="1" i="0" dirty="0" err="1">
                <a:solidFill>
                  <a:srgbClr val="FF0000"/>
                </a:solidFill>
                <a:latin typeface="Arial" charset="0"/>
                <a:cs typeface="Arial" charset="0"/>
              </a:rPr>
              <a:t>Expenditure</a:t>
            </a:r>
            <a:r>
              <a:rPr lang="nl-NL" altLang="en-US" sz="2000" b="1" i="0" dirty="0">
                <a:solidFill>
                  <a:srgbClr val="FF0000"/>
                </a:solidFill>
                <a:latin typeface="Arial" charset="0"/>
                <a:cs typeface="Arial" charset="0"/>
              </a:rPr>
              <a:t> </a:t>
            </a:r>
            <a:r>
              <a:rPr lang="nl-NL" altLang="en-US" sz="2000" b="1" i="0" dirty="0" err="1">
                <a:solidFill>
                  <a:srgbClr val="FF0000"/>
                </a:solidFill>
                <a:latin typeface="Arial" charset="0"/>
                <a:cs typeface="Arial" charset="0"/>
              </a:rPr>
              <a:t>ceiling</a:t>
            </a:r>
            <a:endParaRPr lang="nl-NL" altLang="en-US" sz="2000" b="1" i="0" dirty="0">
              <a:solidFill>
                <a:srgbClr val="FF0000"/>
              </a:solidFill>
              <a:latin typeface="Arial" charset="0"/>
              <a:cs typeface="Arial" charset="0"/>
            </a:endParaRPr>
          </a:p>
        </p:txBody>
      </p:sp>
      <p:sp>
        <p:nvSpPr>
          <p:cNvPr id="211" name="Text Box 34">
            <a:extLst>
              <a:ext uri="{FF2B5EF4-FFF2-40B4-BE49-F238E27FC236}">
                <a16:creationId xmlns:a16="http://schemas.microsoft.com/office/drawing/2014/main" id="{7EB55EC2-27B1-4492-A6A2-E10AA2E2D8E3}"/>
              </a:ext>
            </a:extLst>
          </p:cNvPr>
          <p:cNvSpPr txBox="1">
            <a:spLocks noChangeArrowheads="1"/>
          </p:cNvSpPr>
          <p:nvPr/>
        </p:nvSpPr>
        <p:spPr bwMode="auto">
          <a:xfrm>
            <a:off x="7058266" y="5576958"/>
            <a:ext cx="2204637" cy="5263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nl-NL" altLang="en-US" sz="1600" b="1" i="0" dirty="0" err="1">
                <a:solidFill>
                  <a:srgbClr val="FF0000"/>
                </a:solidFill>
                <a:latin typeface="Arial" charset="0"/>
                <a:cs typeface="Arial" charset="0"/>
              </a:rPr>
              <a:t>Savings</a:t>
            </a:r>
            <a:r>
              <a:rPr lang="nl-NL" altLang="en-US" sz="1600" b="1" i="0" dirty="0">
                <a:solidFill>
                  <a:srgbClr val="FF0000"/>
                </a:solidFill>
                <a:latin typeface="Arial" charset="0"/>
                <a:cs typeface="Arial" charset="0"/>
              </a:rPr>
              <a:t> on </a:t>
            </a:r>
            <a:r>
              <a:rPr lang="nl-NL" altLang="en-US" sz="1600" b="1" i="0" dirty="0" err="1">
                <a:solidFill>
                  <a:srgbClr val="FF0000"/>
                </a:solidFill>
                <a:latin typeface="Arial" charset="0"/>
                <a:cs typeface="Arial" charset="0"/>
              </a:rPr>
              <a:t>existing</a:t>
            </a:r>
            <a:r>
              <a:rPr lang="nl-NL" altLang="en-US" sz="1600" b="1" i="0" dirty="0">
                <a:solidFill>
                  <a:srgbClr val="FF0000"/>
                </a:solidFill>
                <a:latin typeface="Arial" charset="0"/>
                <a:cs typeface="Arial" charset="0"/>
              </a:rPr>
              <a:t> </a:t>
            </a:r>
            <a:r>
              <a:rPr lang="nl-NL" altLang="en-US" sz="1600" b="1" i="0" dirty="0" err="1">
                <a:solidFill>
                  <a:srgbClr val="FF0000"/>
                </a:solidFill>
                <a:latin typeface="Arial" charset="0"/>
                <a:cs typeface="Arial" charset="0"/>
              </a:rPr>
              <a:t>programmes</a:t>
            </a:r>
            <a:endParaRPr lang="nl-NL" altLang="en-US" sz="1600" b="1" i="0" dirty="0">
              <a:solidFill>
                <a:srgbClr val="FF0000"/>
              </a:solidFill>
              <a:latin typeface="Arial" charset="0"/>
              <a:cs typeface="Arial" charset="0"/>
            </a:endParaRPr>
          </a:p>
        </p:txBody>
      </p:sp>
      <p:sp>
        <p:nvSpPr>
          <p:cNvPr id="212" name="Line 41">
            <a:extLst>
              <a:ext uri="{FF2B5EF4-FFF2-40B4-BE49-F238E27FC236}">
                <a16:creationId xmlns:a16="http://schemas.microsoft.com/office/drawing/2014/main" id="{AA8DE866-5DF6-41E8-88D4-00FA531F1BDE}"/>
              </a:ext>
            </a:extLst>
          </p:cNvPr>
          <p:cNvSpPr>
            <a:spLocks noChangeShapeType="1"/>
          </p:cNvSpPr>
          <p:nvPr/>
        </p:nvSpPr>
        <p:spPr bwMode="auto">
          <a:xfrm>
            <a:off x="5164623" y="5142953"/>
            <a:ext cx="3700501" cy="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213" name="Text Box 43">
            <a:extLst>
              <a:ext uri="{FF2B5EF4-FFF2-40B4-BE49-F238E27FC236}">
                <a16:creationId xmlns:a16="http://schemas.microsoft.com/office/drawing/2014/main" id="{52D3314F-5648-4A06-9EBF-359035C619A1}"/>
              </a:ext>
            </a:extLst>
          </p:cNvPr>
          <p:cNvSpPr txBox="1">
            <a:spLocks noChangeArrowheads="1"/>
          </p:cNvSpPr>
          <p:nvPr/>
        </p:nvSpPr>
        <p:spPr bwMode="auto">
          <a:xfrm>
            <a:off x="1815171" y="2339592"/>
            <a:ext cx="2960400" cy="78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nl-NL" altLang="en-US" b="1" i="0" dirty="0">
                <a:solidFill>
                  <a:srgbClr val="FF0000"/>
                </a:solidFill>
                <a:latin typeface="Arial" charset="0"/>
                <a:cs typeface="Arial" charset="0"/>
              </a:rPr>
              <a:t>MTEF </a:t>
            </a:r>
            <a:r>
              <a:rPr lang="nl-NL" altLang="en-US" b="1" i="0" dirty="0" err="1">
                <a:solidFill>
                  <a:srgbClr val="FF0000"/>
                </a:solidFill>
                <a:latin typeface="Arial" charset="0"/>
                <a:cs typeface="Arial" charset="0"/>
              </a:rPr>
              <a:t>expenditure</a:t>
            </a:r>
            <a:r>
              <a:rPr lang="nl-NL" altLang="en-US" b="1" i="0" dirty="0">
                <a:solidFill>
                  <a:srgbClr val="FF0000"/>
                </a:solidFill>
                <a:latin typeface="Arial" charset="0"/>
                <a:cs typeface="Arial" charset="0"/>
              </a:rPr>
              <a:t> </a:t>
            </a:r>
            <a:r>
              <a:rPr lang="nl-NL" altLang="en-US" b="1" i="0" dirty="0" err="1">
                <a:solidFill>
                  <a:srgbClr val="FF0000"/>
                </a:solidFill>
                <a:latin typeface="Arial" charset="0"/>
                <a:cs typeface="Arial" charset="0"/>
              </a:rPr>
              <a:t>projections</a:t>
            </a:r>
            <a:endParaRPr lang="nl-NL" altLang="en-US" b="1" i="0" dirty="0">
              <a:solidFill>
                <a:srgbClr val="FF0000"/>
              </a:solidFill>
              <a:latin typeface="Arial" charset="0"/>
              <a:cs typeface="Arial" charset="0"/>
            </a:endParaRPr>
          </a:p>
        </p:txBody>
      </p:sp>
      <p:sp>
        <p:nvSpPr>
          <p:cNvPr id="214" name="Line 44">
            <a:extLst>
              <a:ext uri="{FF2B5EF4-FFF2-40B4-BE49-F238E27FC236}">
                <a16:creationId xmlns:a16="http://schemas.microsoft.com/office/drawing/2014/main" id="{FE18B849-BE6A-4AA2-8E7D-AF2B1703DA9F}"/>
              </a:ext>
            </a:extLst>
          </p:cNvPr>
          <p:cNvSpPr>
            <a:spLocks noChangeShapeType="1"/>
          </p:cNvSpPr>
          <p:nvPr/>
        </p:nvSpPr>
        <p:spPr bwMode="auto">
          <a:xfrm>
            <a:off x="2944322" y="3339914"/>
            <a:ext cx="0" cy="65158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215" name="Line 45">
            <a:extLst>
              <a:ext uri="{FF2B5EF4-FFF2-40B4-BE49-F238E27FC236}">
                <a16:creationId xmlns:a16="http://schemas.microsoft.com/office/drawing/2014/main" id="{6D397567-CB1E-4CA7-B0E1-65DA7308B27A}"/>
              </a:ext>
            </a:extLst>
          </p:cNvPr>
          <p:cNvSpPr>
            <a:spLocks noChangeShapeType="1"/>
          </p:cNvSpPr>
          <p:nvPr/>
        </p:nvSpPr>
        <p:spPr bwMode="auto">
          <a:xfrm>
            <a:off x="3993707" y="3002584"/>
            <a:ext cx="411167" cy="57013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216" name="Line 46">
            <a:extLst>
              <a:ext uri="{FF2B5EF4-FFF2-40B4-BE49-F238E27FC236}">
                <a16:creationId xmlns:a16="http://schemas.microsoft.com/office/drawing/2014/main" id="{EEB3F7D5-170C-4288-8B4E-E89BB627A28D}"/>
              </a:ext>
            </a:extLst>
          </p:cNvPr>
          <p:cNvSpPr>
            <a:spLocks noChangeShapeType="1"/>
          </p:cNvSpPr>
          <p:nvPr/>
        </p:nvSpPr>
        <p:spPr bwMode="auto">
          <a:xfrm>
            <a:off x="4709900" y="2744494"/>
            <a:ext cx="822333" cy="407237"/>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217" name="Line 47">
            <a:extLst>
              <a:ext uri="{FF2B5EF4-FFF2-40B4-BE49-F238E27FC236}">
                <a16:creationId xmlns:a16="http://schemas.microsoft.com/office/drawing/2014/main" id="{6E62D18C-3F0C-4A0C-A29A-27BED4DA4CC4}"/>
              </a:ext>
            </a:extLst>
          </p:cNvPr>
          <p:cNvSpPr>
            <a:spLocks noChangeShapeType="1"/>
          </p:cNvSpPr>
          <p:nvPr/>
        </p:nvSpPr>
        <p:spPr bwMode="auto">
          <a:xfrm>
            <a:off x="8560096" y="3485633"/>
            <a:ext cx="0" cy="1384607"/>
          </a:xfrm>
          <a:prstGeom prst="line">
            <a:avLst/>
          </a:prstGeom>
          <a:noFill/>
          <a:ln w="762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218" name="Text Box 48">
            <a:extLst>
              <a:ext uri="{FF2B5EF4-FFF2-40B4-BE49-F238E27FC236}">
                <a16:creationId xmlns:a16="http://schemas.microsoft.com/office/drawing/2014/main" id="{3428997B-330F-4C6F-84BB-51FACD295D8B}"/>
              </a:ext>
            </a:extLst>
          </p:cNvPr>
          <p:cNvSpPr txBox="1">
            <a:spLocks noChangeArrowheads="1"/>
          </p:cNvSpPr>
          <p:nvPr/>
        </p:nvSpPr>
        <p:spPr bwMode="auto">
          <a:xfrm>
            <a:off x="8865124" y="3637871"/>
            <a:ext cx="2204631"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pPr>
            <a:r>
              <a:rPr lang="nl-NL" altLang="en-US" sz="1900" b="1" i="0" dirty="0" err="1">
                <a:latin typeface="Arial" charset="0"/>
                <a:cs typeface="Arial" charset="0"/>
              </a:rPr>
              <a:t>Fiscal</a:t>
            </a:r>
            <a:r>
              <a:rPr lang="nl-NL" altLang="en-US" sz="1900" b="1" i="0" dirty="0">
                <a:latin typeface="Arial" charset="0"/>
                <a:cs typeface="Arial" charset="0"/>
              </a:rPr>
              <a:t> </a:t>
            </a:r>
            <a:r>
              <a:rPr lang="nl-NL" altLang="en-US" sz="1900" b="1" i="0" dirty="0" err="1">
                <a:latin typeface="Arial" charset="0"/>
                <a:cs typeface="Arial" charset="0"/>
              </a:rPr>
              <a:t>space</a:t>
            </a:r>
            <a:r>
              <a:rPr lang="nl-NL" altLang="en-US" sz="1900" b="1" i="0" dirty="0">
                <a:latin typeface="Arial" charset="0"/>
                <a:cs typeface="Arial" charset="0"/>
              </a:rPr>
              <a:t> </a:t>
            </a:r>
            <a:r>
              <a:rPr lang="nl-NL" altLang="en-US" sz="1900" b="1" i="0" dirty="0" err="1">
                <a:latin typeface="Arial" charset="0"/>
                <a:cs typeface="Arial" charset="0"/>
              </a:rPr>
              <a:t>for</a:t>
            </a:r>
            <a:r>
              <a:rPr lang="nl-NL" altLang="en-US" sz="1900" b="1" i="0" dirty="0">
                <a:latin typeface="Arial" charset="0"/>
                <a:cs typeface="Arial" charset="0"/>
              </a:rPr>
              <a:t> new </a:t>
            </a:r>
            <a:r>
              <a:rPr lang="nl-NL" altLang="en-US" sz="1900" b="1" i="0" dirty="0" err="1">
                <a:latin typeface="Arial" charset="0"/>
                <a:cs typeface="Arial" charset="0"/>
              </a:rPr>
              <a:t>programmes</a:t>
            </a:r>
            <a:r>
              <a:rPr lang="nl-NL" altLang="en-US" sz="1900" b="1" i="0" dirty="0">
                <a:latin typeface="Arial" charset="0"/>
                <a:cs typeface="Arial" charset="0"/>
              </a:rPr>
              <a:t> </a:t>
            </a:r>
            <a:r>
              <a:rPr lang="nl-NL" altLang="en-US" sz="1900" b="1" i="0" dirty="0" err="1">
                <a:latin typeface="Arial" charset="0"/>
                <a:cs typeface="Arial" charset="0"/>
              </a:rPr>
              <a:t>and</a:t>
            </a:r>
            <a:r>
              <a:rPr lang="nl-NL" altLang="en-US" sz="1900" b="1" i="0" dirty="0">
                <a:latin typeface="Arial" charset="0"/>
                <a:cs typeface="Arial" charset="0"/>
              </a:rPr>
              <a:t> policy change</a:t>
            </a:r>
          </a:p>
        </p:txBody>
      </p:sp>
      <p:sp>
        <p:nvSpPr>
          <p:cNvPr id="219" name="Line 26">
            <a:extLst>
              <a:ext uri="{FF2B5EF4-FFF2-40B4-BE49-F238E27FC236}">
                <a16:creationId xmlns:a16="http://schemas.microsoft.com/office/drawing/2014/main" id="{529EB36D-6158-48C5-93EB-5A64CA1B6FC9}"/>
              </a:ext>
            </a:extLst>
          </p:cNvPr>
          <p:cNvSpPr>
            <a:spLocks noChangeShapeType="1"/>
          </p:cNvSpPr>
          <p:nvPr/>
        </p:nvSpPr>
        <p:spPr bwMode="auto">
          <a:xfrm flipV="1">
            <a:off x="2368689" y="4084135"/>
            <a:ext cx="0" cy="32579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220" name="Line 27">
            <a:extLst>
              <a:ext uri="{FF2B5EF4-FFF2-40B4-BE49-F238E27FC236}">
                <a16:creationId xmlns:a16="http://schemas.microsoft.com/office/drawing/2014/main" id="{C9350D96-3CA7-47AC-A49F-68CC8D26A0F5}"/>
              </a:ext>
            </a:extLst>
          </p:cNvPr>
          <p:cNvSpPr>
            <a:spLocks noChangeShapeType="1"/>
          </p:cNvSpPr>
          <p:nvPr/>
        </p:nvSpPr>
        <p:spPr bwMode="auto">
          <a:xfrm>
            <a:off x="2368689" y="4084135"/>
            <a:ext cx="1397967"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221" name="Line 28">
            <a:extLst>
              <a:ext uri="{FF2B5EF4-FFF2-40B4-BE49-F238E27FC236}">
                <a16:creationId xmlns:a16="http://schemas.microsoft.com/office/drawing/2014/main" id="{F56CF4DE-D31F-4A0D-89D4-622FB5555475}"/>
              </a:ext>
            </a:extLst>
          </p:cNvPr>
          <p:cNvSpPr>
            <a:spLocks noChangeShapeType="1"/>
          </p:cNvSpPr>
          <p:nvPr/>
        </p:nvSpPr>
        <p:spPr bwMode="auto">
          <a:xfrm flipV="1">
            <a:off x="3766656" y="3676898"/>
            <a:ext cx="0" cy="407237"/>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222" name="Line 29">
            <a:extLst>
              <a:ext uri="{FF2B5EF4-FFF2-40B4-BE49-F238E27FC236}">
                <a16:creationId xmlns:a16="http://schemas.microsoft.com/office/drawing/2014/main" id="{C04F54A4-5E66-4E51-8607-A735DFA2392E}"/>
              </a:ext>
            </a:extLst>
          </p:cNvPr>
          <p:cNvSpPr>
            <a:spLocks noChangeShapeType="1"/>
          </p:cNvSpPr>
          <p:nvPr/>
        </p:nvSpPr>
        <p:spPr bwMode="auto">
          <a:xfrm>
            <a:off x="3766656" y="3676898"/>
            <a:ext cx="1397967"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223" name="Line 30">
            <a:extLst>
              <a:ext uri="{FF2B5EF4-FFF2-40B4-BE49-F238E27FC236}">
                <a16:creationId xmlns:a16="http://schemas.microsoft.com/office/drawing/2014/main" id="{96F8A74B-9EF0-40C8-8F87-CFB671B7C388}"/>
              </a:ext>
            </a:extLst>
          </p:cNvPr>
          <p:cNvSpPr>
            <a:spLocks noChangeShapeType="1"/>
          </p:cNvSpPr>
          <p:nvPr/>
        </p:nvSpPr>
        <p:spPr bwMode="auto">
          <a:xfrm flipV="1">
            <a:off x="5164623" y="3269660"/>
            <a:ext cx="0" cy="407237"/>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224" name="Line 35">
            <a:extLst>
              <a:ext uri="{FF2B5EF4-FFF2-40B4-BE49-F238E27FC236}">
                <a16:creationId xmlns:a16="http://schemas.microsoft.com/office/drawing/2014/main" id="{C59A9A26-5A55-4AE3-8CFB-F5960CFCC7C1}"/>
              </a:ext>
            </a:extLst>
          </p:cNvPr>
          <p:cNvSpPr>
            <a:spLocks noChangeShapeType="1"/>
          </p:cNvSpPr>
          <p:nvPr/>
        </p:nvSpPr>
        <p:spPr bwMode="auto">
          <a:xfrm>
            <a:off x="2368689" y="4491373"/>
            <a:ext cx="0" cy="244342"/>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225" name="Line 36">
            <a:extLst>
              <a:ext uri="{FF2B5EF4-FFF2-40B4-BE49-F238E27FC236}">
                <a16:creationId xmlns:a16="http://schemas.microsoft.com/office/drawing/2014/main" id="{78AA9440-DC22-4E79-AAB2-32FCE4FB45CA}"/>
              </a:ext>
            </a:extLst>
          </p:cNvPr>
          <p:cNvSpPr>
            <a:spLocks noChangeShapeType="1"/>
          </p:cNvSpPr>
          <p:nvPr/>
        </p:nvSpPr>
        <p:spPr bwMode="auto">
          <a:xfrm>
            <a:off x="2368689" y="4735715"/>
            <a:ext cx="1397967" cy="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226" name="Line 37">
            <a:extLst>
              <a:ext uri="{FF2B5EF4-FFF2-40B4-BE49-F238E27FC236}">
                <a16:creationId xmlns:a16="http://schemas.microsoft.com/office/drawing/2014/main" id="{CA94BF6B-D66C-4958-A13B-792C06443C56}"/>
              </a:ext>
            </a:extLst>
          </p:cNvPr>
          <p:cNvSpPr>
            <a:spLocks noChangeShapeType="1"/>
          </p:cNvSpPr>
          <p:nvPr/>
        </p:nvSpPr>
        <p:spPr bwMode="auto">
          <a:xfrm>
            <a:off x="3766656" y="4735715"/>
            <a:ext cx="0" cy="244342"/>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227" name="Line 38">
            <a:extLst>
              <a:ext uri="{FF2B5EF4-FFF2-40B4-BE49-F238E27FC236}">
                <a16:creationId xmlns:a16="http://schemas.microsoft.com/office/drawing/2014/main" id="{C763F8D9-9D22-4044-B16C-B2D02E830E3F}"/>
              </a:ext>
            </a:extLst>
          </p:cNvPr>
          <p:cNvSpPr>
            <a:spLocks noChangeShapeType="1"/>
          </p:cNvSpPr>
          <p:nvPr/>
        </p:nvSpPr>
        <p:spPr bwMode="auto">
          <a:xfrm>
            <a:off x="3766656" y="4980058"/>
            <a:ext cx="1397967" cy="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228" name="Line 40">
            <a:extLst>
              <a:ext uri="{FF2B5EF4-FFF2-40B4-BE49-F238E27FC236}">
                <a16:creationId xmlns:a16="http://schemas.microsoft.com/office/drawing/2014/main" id="{C14FCE66-A44F-4A55-B9BA-42A757AC2507}"/>
              </a:ext>
            </a:extLst>
          </p:cNvPr>
          <p:cNvSpPr>
            <a:spLocks noChangeShapeType="1"/>
          </p:cNvSpPr>
          <p:nvPr/>
        </p:nvSpPr>
        <p:spPr bwMode="auto">
          <a:xfrm>
            <a:off x="5164623" y="4980058"/>
            <a:ext cx="0" cy="162895"/>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229" name="Line 21">
            <a:extLst>
              <a:ext uri="{FF2B5EF4-FFF2-40B4-BE49-F238E27FC236}">
                <a16:creationId xmlns:a16="http://schemas.microsoft.com/office/drawing/2014/main" id="{A7698F3D-0E73-4BE5-8F4E-B0804247081E}"/>
              </a:ext>
            </a:extLst>
          </p:cNvPr>
          <p:cNvSpPr>
            <a:spLocks noChangeShapeType="1"/>
          </p:cNvSpPr>
          <p:nvPr/>
        </p:nvSpPr>
        <p:spPr bwMode="auto">
          <a:xfrm>
            <a:off x="970722" y="4491373"/>
            <a:ext cx="5838568" cy="0"/>
          </a:xfrm>
          <a:prstGeom prst="line">
            <a:avLst/>
          </a:prstGeom>
          <a:noFill/>
          <a:ln w="76200">
            <a:solidFill>
              <a:schemeClr val="bg1"/>
            </a:solidFill>
            <a:prstDash val="dash"/>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230" name="Line 51">
            <a:extLst>
              <a:ext uri="{FF2B5EF4-FFF2-40B4-BE49-F238E27FC236}">
                <a16:creationId xmlns:a16="http://schemas.microsoft.com/office/drawing/2014/main" id="{5A0000D5-9930-4C0F-8076-D15AFA8EFDBC}"/>
              </a:ext>
            </a:extLst>
          </p:cNvPr>
          <p:cNvSpPr>
            <a:spLocks noChangeShapeType="1"/>
          </p:cNvSpPr>
          <p:nvPr/>
        </p:nvSpPr>
        <p:spPr bwMode="auto">
          <a:xfrm flipH="1" flipV="1">
            <a:off x="5998949" y="4774743"/>
            <a:ext cx="1003932" cy="928162"/>
          </a:xfrm>
          <a:prstGeom prst="line">
            <a:avLst/>
          </a:prstGeom>
          <a:noFill/>
          <a:ln w="9525">
            <a:solidFill>
              <a:srgbClr val="FF0000"/>
            </a:solidFill>
            <a:round/>
            <a:headEnd type="non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32" name="Line 36">
            <a:extLst>
              <a:ext uri="{FF2B5EF4-FFF2-40B4-BE49-F238E27FC236}">
                <a16:creationId xmlns:a16="http://schemas.microsoft.com/office/drawing/2014/main" id="{AC03E48C-DDEA-4CCE-80F7-3D1B51B23AD2}"/>
              </a:ext>
            </a:extLst>
          </p:cNvPr>
          <p:cNvSpPr>
            <a:spLocks noChangeShapeType="1"/>
          </p:cNvSpPr>
          <p:nvPr/>
        </p:nvSpPr>
        <p:spPr bwMode="auto">
          <a:xfrm>
            <a:off x="981001" y="4515034"/>
            <a:ext cx="1397967" cy="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dirty="0"/>
          </a:p>
        </p:txBody>
      </p:sp>
      <p:sp>
        <p:nvSpPr>
          <p:cNvPr id="3" name="Slide Number Placeholder 2">
            <a:extLst>
              <a:ext uri="{FF2B5EF4-FFF2-40B4-BE49-F238E27FC236}">
                <a16:creationId xmlns:a16="http://schemas.microsoft.com/office/drawing/2014/main" id="{28FBCF37-4CD4-440D-902A-DFA4FCD3D216}"/>
              </a:ext>
            </a:extLst>
          </p:cNvPr>
          <p:cNvSpPr>
            <a:spLocks noGrp="1"/>
          </p:cNvSpPr>
          <p:nvPr>
            <p:ph type="sldNum" sz="quarter" idx="12"/>
          </p:nvPr>
        </p:nvSpPr>
        <p:spPr>
          <a:xfrm>
            <a:off x="796358" y="6281521"/>
            <a:ext cx="2743200" cy="365125"/>
          </a:xfrm>
        </p:spPr>
        <p:txBody>
          <a:bodyPr/>
          <a:lstStyle/>
          <a:p>
            <a:fld id="{F46C79FD-C571-418B-AB0F-5EE936C85276}" type="slidenum">
              <a:rPr lang="en-GB" smtClean="0"/>
              <a:t>156</a:t>
            </a:fld>
            <a:endParaRPr lang="en-GB" dirty="0"/>
          </a:p>
        </p:txBody>
      </p:sp>
    </p:spTree>
    <p:custDataLst>
      <p:tags r:id="rId1"/>
    </p:custDataLst>
    <p:extLst>
      <p:ext uri="{BB962C8B-B14F-4D97-AF65-F5344CB8AC3E}">
        <p14:creationId xmlns:p14="http://schemas.microsoft.com/office/powerpoint/2010/main" val="4649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animBg="1"/>
      <p:bldP spid="209" grpId="0"/>
      <p:bldP spid="211" grpId="0" animBg="1"/>
      <p:bldP spid="212" grpId="0" animBg="1"/>
      <p:bldP spid="217" grpId="0" animBg="1"/>
      <p:bldP spid="218" grpId="0"/>
      <p:bldP spid="224" grpId="0" animBg="1"/>
      <p:bldP spid="225" grpId="0" animBg="1"/>
      <p:bldP spid="226" grpId="0" animBg="1"/>
      <p:bldP spid="227" grpId="0" animBg="1"/>
      <p:bldP spid="228" grpId="0" animBg="1"/>
      <p:bldP spid="230" grpId="0" animBg="1"/>
      <p:bldP spid="232"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bg" descr="dia-w"/>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52400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Line 2"/>
          <p:cNvSpPr>
            <a:spLocks noChangeShapeType="1"/>
          </p:cNvSpPr>
          <p:nvPr/>
        </p:nvSpPr>
        <p:spPr bwMode="auto">
          <a:xfrm>
            <a:off x="5715000" y="2316507"/>
            <a:ext cx="0" cy="3657600"/>
          </a:xfrm>
          <a:prstGeom prst="line">
            <a:avLst/>
          </a:prstGeom>
          <a:noFill/>
          <a:ln w="38100">
            <a:solidFill>
              <a:srgbClr val="FF0000"/>
            </a:solidFill>
            <a:prstDash val="dashDot"/>
            <a:round/>
            <a:headEnd/>
            <a:tailEnd/>
          </a:ln>
          <a:extLst>
            <a:ext uri="{909E8E84-426E-40DD-AFC4-6F175D3DCCD1}">
              <a14:hiddenFill xmlns:a14="http://schemas.microsoft.com/office/drawing/2010/main">
                <a:noFill/>
              </a14:hiddenFill>
            </a:ext>
          </a:extLst>
        </p:spPr>
        <p:txBody>
          <a:bodyPr lIns="0" tIns="0" rIns="0" bIns="0" anchor="b"/>
          <a:lstStyle/>
          <a:p>
            <a:endParaRPr lang="en-GB"/>
          </a:p>
        </p:txBody>
      </p:sp>
      <p:sp>
        <p:nvSpPr>
          <p:cNvPr id="19462" name="Line 3"/>
          <p:cNvSpPr>
            <a:spLocks noChangeShapeType="1"/>
          </p:cNvSpPr>
          <p:nvPr/>
        </p:nvSpPr>
        <p:spPr bwMode="auto">
          <a:xfrm>
            <a:off x="4191000" y="2316507"/>
            <a:ext cx="0" cy="3657600"/>
          </a:xfrm>
          <a:prstGeom prst="line">
            <a:avLst/>
          </a:prstGeom>
          <a:noFill/>
          <a:ln w="38100">
            <a:solidFill>
              <a:srgbClr val="FF0000"/>
            </a:solidFill>
            <a:prstDash val="dashDot"/>
            <a:round/>
            <a:headEnd/>
            <a:tailEnd/>
          </a:ln>
          <a:extLst>
            <a:ext uri="{909E8E84-426E-40DD-AFC4-6F175D3DCCD1}">
              <a14:hiddenFill xmlns:a14="http://schemas.microsoft.com/office/drawing/2010/main">
                <a:noFill/>
              </a14:hiddenFill>
            </a:ext>
          </a:extLst>
        </p:spPr>
        <p:txBody>
          <a:bodyPr lIns="0" tIns="0" rIns="0" bIns="0" anchor="b"/>
          <a:lstStyle/>
          <a:p>
            <a:endParaRPr lang="en-GB"/>
          </a:p>
        </p:txBody>
      </p:sp>
      <p:sp>
        <p:nvSpPr>
          <p:cNvPr id="19463" name="Line 4"/>
          <p:cNvSpPr>
            <a:spLocks noChangeShapeType="1"/>
          </p:cNvSpPr>
          <p:nvPr/>
        </p:nvSpPr>
        <p:spPr bwMode="auto">
          <a:xfrm>
            <a:off x="7239000" y="2316507"/>
            <a:ext cx="0" cy="3657600"/>
          </a:xfrm>
          <a:prstGeom prst="line">
            <a:avLst/>
          </a:prstGeom>
          <a:noFill/>
          <a:ln w="38100">
            <a:solidFill>
              <a:srgbClr val="FF0000"/>
            </a:solidFill>
            <a:prstDash val="dashDot"/>
            <a:round/>
            <a:headEnd/>
            <a:tailEnd/>
          </a:ln>
          <a:extLst>
            <a:ext uri="{909E8E84-426E-40DD-AFC4-6F175D3DCCD1}">
              <a14:hiddenFill xmlns:a14="http://schemas.microsoft.com/office/drawing/2010/main">
                <a:noFill/>
              </a14:hiddenFill>
            </a:ext>
          </a:extLst>
        </p:spPr>
        <p:txBody>
          <a:bodyPr lIns="0" tIns="0" rIns="0" bIns="0" anchor="b"/>
          <a:lstStyle/>
          <a:p>
            <a:endParaRPr lang="en-GB"/>
          </a:p>
        </p:txBody>
      </p:sp>
      <p:sp>
        <p:nvSpPr>
          <p:cNvPr id="19464" name="Line 5"/>
          <p:cNvSpPr>
            <a:spLocks noChangeShapeType="1"/>
          </p:cNvSpPr>
          <p:nvPr/>
        </p:nvSpPr>
        <p:spPr bwMode="auto">
          <a:xfrm>
            <a:off x="8763000" y="2316507"/>
            <a:ext cx="0" cy="3657600"/>
          </a:xfrm>
          <a:prstGeom prst="line">
            <a:avLst/>
          </a:prstGeom>
          <a:noFill/>
          <a:ln w="38100">
            <a:solidFill>
              <a:srgbClr val="FF0000"/>
            </a:solidFill>
            <a:prstDash val="dashDot"/>
            <a:round/>
            <a:headEnd/>
            <a:tailEnd/>
          </a:ln>
          <a:extLst>
            <a:ext uri="{909E8E84-426E-40DD-AFC4-6F175D3DCCD1}">
              <a14:hiddenFill xmlns:a14="http://schemas.microsoft.com/office/drawing/2010/main">
                <a:noFill/>
              </a14:hiddenFill>
            </a:ext>
          </a:extLst>
        </p:spPr>
        <p:txBody>
          <a:bodyPr lIns="0" tIns="0" rIns="0" bIns="0" anchor="b"/>
          <a:lstStyle/>
          <a:p>
            <a:endParaRPr lang="en-GB"/>
          </a:p>
        </p:txBody>
      </p:sp>
      <p:grpSp>
        <p:nvGrpSpPr>
          <p:cNvPr id="19465" name="Group 7"/>
          <p:cNvGrpSpPr>
            <a:grpSpLocks/>
          </p:cNvGrpSpPr>
          <p:nvPr/>
        </p:nvGrpSpPr>
        <p:grpSpPr bwMode="auto">
          <a:xfrm>
            <a:off x="2667000" y="2316507"/>
            <a:ext cx="4572000" cy="609600"/>
            <a:chOff x="720" y="1104"/>
            <a:chExt cx="2880" cy="384"/>
          </a:xfrm>
        </p:grpSpPr>
        <p:sp>
          <p:nvSpPr>
            <p:cNvPr id="19487" name="Rectangle 8"/>
            <p:cNvSpPr>
              <a:spLocks noChangeArrowheads="1"/>
            </p:cNvSpPr>
            <p:nvPr/>
          </p:nvSpPr>
          <p:spPr bwMode="auto">
            <a:xfrm>
              <a:off x="1680" y="1104"/>
              <a:ext cx="1920" cy="384"/>
            </a:xfrm>
            <a:prstGeom prst="rect">
              <a:avLst/>
            </a:prstGeom>
            <a:solidFill>
              <a:srgbClr val="808080"/>
            </a:solidFill>
            <a:ln w="9525">
              <a:solidFill>
                <a:srgbClr val="FF0000"/>
              </a:solidFill>
              <a:miter lim="800000"/>
              <a:headEnd/>
              <a:tailEnd/>
            </a:ln>
          </p:spPr>
          <p:txBody>
            <a:bodyPr wrap="none" lIns="0" tIns="0" rIns="0" bIns="0"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2000"/>
                </a:lnSpc>
                <a:spcBef>
                  <a:spcPct val="0"/>
                </a:spcBef>
                <a:buClrTx/>
                <a:buNone/>
              </a:pPr>
              <a:r>
                <a:rPr lang="en-US" altLang="en-US" sz="2000" i="0" dirty="0">
                  <a:solidFill>
                    <a:schemeClr val="bg1"/>
                  </a:solidFill>
                  <a:latin typeface="Arial Black" pitchFamily="34" charset="0"/>
                  <a:cs typeface="Arial" charset="0"/>
                </a:rPr>
                <a:t>Forward Estimates</a:t>
              </a:r>
              <a:endParaRPr lang="en-GB" altLang="en-US" sz="2000" i="0" dirty="0">
                <a:solidFill>
                  <a:schemeClr val="bg1"/>
                </a:solidFill>
                <a:latin typeface="Arial Black" pitchFamily="34" charset="0"/>
                <a:cs typeface="Arial" charset="0"/>
              </a:endParaRPr>
            </a:p>
          </p:txBody>
        </p:sp>
        <p:sp>
          <p:nvSpPr>
            <p:cNvPr id="19488" name="Rectangle 9"/>
            <p:cNvSpPr>
              <a:spLocks noChangeArrowheads="1"/>
            </p:cNvSpPr>
            <p:nvPr/>
          </p:nvSpPr>
          <p:spPr bwMode="auto">
            <a:xfrm>
              <a:off x="720" y="1104"/>
              <a:ext cx="960" cy="384"/>
            </a:xfrm>
            <a:prstGeom prst="rect">
              <a:avLst/>
            </a:prstGeom>
            <a:solidFill>
              <a:srgbClr val="FFCC00"/>
            </a:solidFill>
            <a:ln w="9525">
              <a:solidFill>
                <a:srgbClr val="FF0000"/>
              </a:solidFill>
              <a:miter lim="800000"/>
              <a:headEnd/>
              <a:tailEnd/>
            </a:ln>
          </p:spPr>
          <p:txBody>
            <a:bodyPr wrap="none" lIns="0" tIns="0" rIns="0" bIns="0"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2000"/>
                </a:lnSpc>
                <a:spcBef>
                  <a:spcPct val="0"/>
                </a:spcBef>
                <a:buClrTx/>
                <a:buNone/>
              </a:pPr>
              <a:r>
                <a:rPr lang="en-US" altLang="en-US" i="0" dirty="0">
                  <a:solidFill>
                    <a:srgbClr val="004494"/>
                  </a:solidFill>
                  <a:latin typeface="Arial Black" pitchFamily="34" charset="0"/>
                  <a:cs typeface="Arial" charset="0"/>
                </a:rPr>
                <a:t>Budget</a:t>
              </a:r>
              <a:endParaRPr lang="en-GB" altLang="en-US" i="0" dirty="0">
                <a:solidFill>
                  <a:srgbClr val="004494"/>
                </a:solidFill>
                <a:latin typeface="Arial Black" pitchFamily="34" charset="0"/>
                <a:cs typeface="Arial" charset="0"/>
              </a:endParaRPr>
            </a:p>
          </p:txBody>
        </p:sp>
      </p:grpSp>
      <p:sp>
        <p:nvSpPr>
          <p:cNvPr id="19466" name="Rectangle 10"/>
          <p:cNvSpPr>
            <a:spLocks noChangeArrowheads="1"/>
          </p:cNvSpPr>
          <p:nvPr/>
        </p:nvSpPr>
        <p:spPr bwMode="auto">
          <a:xfrm>
            <a:off x="1828800" y="2468907"/>
            <a:ext cx="762000" cy="457200"/>
          </a:xfrm>
          <a:prstGeom prst="rect">
            <a:avLst/>
          </a:prstGeom>
          <a:noFill/>
          <a:ln>
            <a:noFill/>
          </a:ln>
          <a:extLst>
            <a:ext uri="{909E8E84-426E-40DD-AFC4-6F175D3DCCD1}">
              <a14:hiddenFill xmlns:a14="http://schemas.microsoft.com/office/drawing/2010/main">
                <a:solidFill>
                  <a:srgbClr val="00285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2000"/>
              </a:lnSpc>
              <a:spcBef>
                <a:spcPct val="0"/>
              </a:spcBef>
              <a:buClrTx/>
              <a:buNone/>
            </a:pPr>
            <a:r>
              <a:rPr lang="en-US" altLang="en-US" sz="2200" i="0">
                <a:solidFill>
                  <a:schemeClr val="hlink"/>
                </a:solidFill>
                <a:latin typeface="Arial Black" pitchFamily="34" charset="0"/>
                <a:cs typeface="Arial" charset="0"/>
              </a:rPr>
              <a:t>T</a:t>
            </a:r>
            <a:endParaRPr lang="en-GB" altLang="en-US" sz="2200" i="0">
              <a:solidFill>
                <a:schemeClr val="hlink"/>
              </a:solidFill>
              <a:latin typeface="Arial Black" pitchFamily="34" charset="0"/>
              <a:cs typeface="Arial" charset="0"/>
            </a:endParaRPr>
          </a:p>
        </p:txBody>
      </p:sp>
      <p:sp>
        <p:nvSpPr>
          <p:cNvPr id="19467" name="Rectangle 11"/>
          <p:cNvSpPr>
            <a:spLocks noChangeArrowheads="1"/>
          </p:cNvSpPr>
          <p:nvPr/>
        </p:nvSpPr>
        <p:spPr bwMode="auto">
          <a:xfrm>
            <a:off x="1828800" y="3611907"/>
            <a:ext cx="762000" cy="533400"/>
          </a:xfrm>
          <a:prstGeom prst="rect">
            <a:avLst/>
          </a:prstGeom>
          <a:noFill/>
          <a:ln>
            <a:noFill/>
          </a:ln>
          <a:extLst>
            <a:ext uri="{909E8E84-426E-40DD-AFC4-6F175D3DCCD1}">
              <a14:hiddenFill xmlns:a14="http://schemas.microsoft.com/office/drawing/2010/main">
                <a:solidFill>
                  <a:srgbClr val="00285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2000"/>
              </a:lnSpc>
              <a:spcBef>
                <a:spcPct val="0"/>
              </a:spcBef>
              <a:buClrTx/>
              <a:buNone/>
            </a:pPr>
            <a:r>
              <a:rPr lang="en-US" altLang="en-US" sz="2200" i="0">
                <a:solidFill>
                  <a:schemeClr val="hlink"/>
                </a:solidFill>
                <a:latin typeface="Arial Black" pitchFamily="34" charset="0"/>
                <a:cs typeface="Arial" charset="0"/>
              </a:rPr>
              <a:t>T +1</a:t>
            </a:r>
            <a:endParaRPr lang="en-GB" altLang="en-US" sz="2200" i="0">
              <a:solidFill>
                <a:schemeClr val="hlink"/>
              </a:solidFill>
              <a:latin typeface="Arial Black" pitchFamily="34" charset="0"/>
              <a:cs typeface="Arial" charset="0"/>
            </a:endParaRPr>
          </a:p>
        </p:txBody>
      </p:sp>
      <p:sp>
        <p:nvSpPr>
          <p:cNvPr id="19468" name="Rectangle 12"/>
          <p:cNvSpPr>
            <a:spLocks noChangeArrowheads="1"/>
          </p:cNvSpPr>
          <p:nvPr/>
        </p:nvSpPr>
        <p:spPr bwMode="auto">
          <a:xfrm>
            <a:off x="1828800" y="4754907"/>
            <a:ext cx="762000" cy="457200"/>
          </a:xfrm>
          <a:prstGeom prst="rect">
            <a:avLst/>
          </a:prstGeom>
          <a:noFill/>
          <a:ln>
            <a:noFill/>
          </a:ln>
          <a:extLst>
            <a:ext uri="{909E8E84-426E-40DD-AFC4-6F175D3DCCD1}">
              <a14:hiddenFill xmlns:a14="http://schemas.microsoft.com/office/drawing/2010/main">
                <a:solidFill>
                  <a:srgbClr val="00285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2000"/>
              </a:lnSpc>
              <a:spcBef>
                <a:spcPct val="0"/>
              </a:spcBef>
              <a:buClrTx/>
              <a:buNone/>
            </a:pPr>
            <a:r>
              <a:rPr lang="en-US" altLang="en-US" sz="2200" i="0">
                <a:solidFill>
                  <a:schemeClr val="hlink"/>
                </a:solidFill>
                <a:latin typeface="Arial Black" pitchFamily="34" charset="0"/>
                <a:cs typeface="Arial" charset="0"/>
              </a:rPr>
              <a:t>T +2</a:t>
            </a:r>
            <a:endParaRPr lang="en-GB" altLang="en-US" sz="2200" i="0">
              <a:solidFill>
                <a:schemeClr val="hlink"/>
              </a:solidFill>
              <a:latin typeface="Arial Black" pitchFamily="34" charset="0"/>
              <a:cs typeface="Arial" charset="0"/>
            </a:endParaRPr>
          </a:p>
        </p:txBody>
      </p:sp>
      <p:grpSp>
        <p:nvGrpSpPr>
          <p:cNvPr id="3" name="Group 13"/>
          <p:cNvGrpSpPr>
            <a:grpSpLocks/>
          </p:cNvGrpSpPr>
          <p:nvPr/>
        </p:nvGrpSpPr>
        <p:grpSpPr bwMode="auto">
          <a:xfrm>
            <a:off x="4191000" y="3002307"/>
            <a:ext cx="4572000" cy="1143000"/>
            <a:chOff x="1680" y="1536"/>
            <a:chExt cx="2880" cy="720"/>
          </a:xfrm>
        </p:grpSpPr>
        <p:grpSp>
          <p:nvGrpSpPr>
            <p:cNvPr id="19483" name="Group 14"/>
            <p:cNvGrpSpPr>
              <a:grpSpLocks/>
            </p:cNvGrpSpPr>
            <p:nvPr/>
          </p:nvGrpSpPr>
          <p:grpSpPr bwMode="auto">
            <a:xfrm>
              <a:off x="1680" y="1872"/>
              <a:ext cx="2880" cy="384"/>
              <a:chOff x="1680" y="1872"/>
              <a:chExt cx="2880" cy="384"/>
            </a:xfrm>
          </p:grpSpPr>
          <p:sp>
            <p:nvSpPr>
              <p:cNvPr id="19485" name="Rectangle 15"/>
              <p:cNvSpPr>
                <a:spLocks noChangeArrowheads="1"/>
              </p:cNvSpPr>
              <p:nvPr/>
            </p:nvSpPr>
            <p:spPr bwMode="auto">
              <a:xfrm>
                <a:off x="1680" y="1872"/>
                <a:ext cx="960" cy="384"/>
              </a:xfrm>
              <a:prstGeom prst="rect">
                <a:avLst/>
              </a:prstGeom>
              <a:solidFill>
                <a:srgbClr val="FFCC00"/>
              </a:solidFill>
              <a:ln w="9525">
                <a:solidFill>
                  <a:srgbClr val="FF0000"/>
                </a:solidFill>
                <a:miter lim="800000"/>
                <a:headEnd/>
                <a:tailEnd/>
              </a:ln>
            </p:spPr>
            <p:txBody>
              <a:bodyPr wrap="none" lIns="0" tIns="0" rIns="0" bIns="0"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2000"/>
                  </a:lnSpc>
                  <a:spcBef>
                    <a:spcPct val="0"/>
                  </a:spcBef>
                  <a:buClrTx/>
                  <a:buNone/>
                </a:pPr>
                <a:r>
                  <a:rPr lang="en-US" altLang="en-US" sz="2200" i="0" dirty="0">
                    <a:solidFill>
                      <a:srgbClr val="004494"/>
                    </a:solidFill>
                    <a:latin typeface="Arial Black" pitchFamily="34" charset="0"/>
                    <a:cs typeface="Arial" charset="0"/>
                  </a:rPr>
                  <a:t>Budget</a:t>
                </a:r>
                <a:endParaRPr lang="en-GB" altLang="en-US" sz="2200" i="0" dirty="0">
                  <a:solidFill>
                    <a:srgbClr val="004494"/>
                  </a:solidFill>
                  <a:latin typeface="Arial Black" pitchFamily="34" charset="0"/>
                  <a:cs typeface="Arial" charset="0"/>
                </a:endParaRPr>
              </a:p>
            </p:txBody>
          </p:sp>
          <p:sp>
            <p:nvSpPr>
              <p:cNvPr id="19486" name="Rectangle 16"/>
              <p:cNvSpPr>
                <a:spLocks noChangeArrowheads="1"/>
              </p:cNvSpPr>
              <p:nvPr/>
            </p:nvSpPr>
            <p:spPr bwMode="auto">
              <a:xfrm>
                <a:off x="2640" y="1872"/>
                <a:ext cx="1920" cy="384"/>
              </a:xfrm>
              <a:prstGeom prst="rect">
                <a:avLst/>
              </a:prstGeom>
              <a:solidFill>
                <a:srgbClr val="808080"/>
              </a:solidFill>
              <a:ln w="9525">
                <a:solidFill>
                  <a:srgbClr val="FF0000"/>
                </a:solidFill>
                <a:miter lim="800000"/>
                <a:headEnd/>
                <a:tailEnd/>
              </a:ln>
            </p:spPr>
            <p:txBody>
              <a:bodyPr wrap="none" lIns="0" tIns="0" rIns="0" bIns="0"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2000"/>
                  </a:lnSpc>
                  <a:spcBef>
                    <a:spcPct val="0"/>
                  </a:spcBef>
                  <a:buClrTx/>
                  <a:buNone/>
                </a:pPr>
                <a:r>
                  <a:rPr lang="en-US" altLang="en-US" sz="2000" i="0" dirty="0">
                    <a:solidFill>
                      <a:schemeClr val="bg1"/>
                    </a:solidFill>
                    <a:latin typeface="Arial Black" pitchFamily="34" charset="0"/>
                    <a:cs typeface="Arial" charset="0"/>
                  </a:rPr>
                  <a:t>Forward Estimates</a:t>
                </a:r>
                <a:endParaRPr lang="en-GB" altLang="en-US" sz="2000" i="0" dirty="0">
                  <a:solidFill>
                    <a:schemeClr val="bg1"/>
                  </a:solidFill>
                  <a:latin typeface="Arial Black" pitchFamily="34" charset="0"/>
                  <a:cs typeface="Arial" charset="0"/>
                </a:endParaRPr>
              </a:p>
            </p:txBody>
          </p:sp>
        </p:grpSp>
        <p:sp>
          <p:nvSpPr>
            <p:cNvPr id="19484" name="Line 17"/>
            <p:cNvSpPr>
              <a:spLocks noChangeShapeType="1"/>
            </p:cNvSpPr>
            <p:nvPr/>
          </p:nvSpPr>
          <p:spPr bwMode="auto">
            <a:xfrm>
              <a:off x="2160" y="1536"/>
              <a:ext cx="0" cy="288"/>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en-GB"/>
            </a:p>
          </p:txBody>
        </p:sp>
      </p:grpSp>
      <p:grpSp>
        <p:nvGrpSpPr>
          <p:cNvPr id="5" name="Group 18"/>
          <p:cNvGrpSpPr>
            <a:grpSpLocks/>
          </p:cNvGrpSpPr>
          <p:nvPr/>
        </p:nvGrpSpPr>
        <p:grpSpPr bwMode="auto">
          <a:xfrm>
            <a:off x="5715000" y="4221507"/>
            <a:ext cx="4572000" cy="1143000"/>
            <a:chOff x="2640" y="2304"/>
            <a:chExt cx="2880" cy="720"/>
          </a:xfrm>
        </p:grpSpPr>
        <p:grpSp>
          <p:nvGrpSpPr>
            <p:cNvPr id="19479" name="Group 19"/>
            <p:cNvGrpSpPr>
              <a:grpSpLocks/>
            </p:cNvGrpSpPr>
            <p:nvPr/>
          </p:nvGrpSpPr>
          <p:grpSpPr bwMode="auto">
            <a:xfrm>
              <a:off x="2640" y="2640"/>
              <a:ext cx="2880" cy="384"/>
              <a:chOff x="2640" y="2640"/>
              <a:chExt cx="2880" cy="384"/>
            </a:xfrm>
          </p:grpSpPr>
          <p:sp>
            <p:nvSpPr>
              <p:cNvPr id="19481" name="Rectangle 20"/>
              <p:cNvSpPr>
                <a:spLocks noChangeArrowheads="1"/>
              </p:cNvSpPr>
              <p:nvPr/>
            </p:nvSpPr>
            <p:spPr bwMode="auto">
              <a:xfrm>
                <a:off x="3600" y="2640"/>
                <a:ext cx="1920" cy="384"/>
              </a:xfrm>
              <a:prstGeom prst="rect">
                <a:avLst/>
              </a:prstGeom>
              <a:solidFill>
                <a:srgbClr val="808080"/>
              </a:solidFill>
              <a:ln w="9525">
                <a:solidFill>
                  <a:srgbClr val="FF0000"/>
                </a:solidFill>
                <a:miter lim="800000"/>
                <a:headEnd/>
                <a:tailEnd/>
              </a:ln>
            </p:spPr>
            <p:txBody>
              <a:bodyPr wrap="none" lIns="0" tIns="0" rIns="0" bIns="0"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2000"/>
                  </a:lnSpc>
                  <a:spcBef>
                    <a:spcPct val="0"/>
                  </a:spcBef>
                  <a:buClrTx/>
                  <a:buNone/>
                </a:pPr>
                <a:r>
                  <a:rPr lang="en-US" altLang="en-US" sz="2000" i="0" dirty="0">
                    <a:solidFill>
                      <a:schemeClr val="bg1"/>
                    </a:solidFill>
                    <a:latin typeface="Arial Black" pitchFamily="34" charset="0"/>
                    <a:cs typeface="Arial" charset="0"/>
                  </a:rPr>
                  <a:t>Forward Estimates</a:t>
                </a:r>
                <a:endParaRPr lang="en-GB" altLang="en-US" sz="2000" i="0" dirty="0">
                  <a:solidFill>
                    <a:schemeClr val="bg1"/>
                  </a:solidFill>
                  <a:latin typeface="Arial Black" pitchFamily="34" charset="0"/>
                  <a:cs typeface="Arial" charset="0"/>
                </a:endParaRPr>
              </a:p>
            </p:txBody>
          </p:sp>
          <p:sp>
            <p:nvSpPr>
              <p:cNvPr id="19482" name="Rectangle 21"/>
              <p:cNvSpPr>
                <a:spLocks noChangeArrowheads="1"/>
              </p:cNvSpPr>
              <p:nvPr/>
            </p:nvSpPr>
            <p:spPr bwMode="auto">
              <a:xfrm>
                <a:off x="2640" y="2640"/>
                <a:ext cx="960" cy="384"/>
              </a:xfrm>
              <a:prstGeom prst="rect">
                <a:avLst/>
              </a:prstGeom>
              <a:solidFill>
                <a:srgbClr val="FFCC00"/>
              </a:solidFill>
              <a:ln w="9525">
                <a:solidFill>
                  <a:srgbClr val="FF0000"/>
                </a:solidFill>
                <a:miter lim="800000"/>
                <a:headEnd/>
                <a:tailEnd/>
              </a:ln>
            </p:spPr>
            <p:txBody>
              <a:bodyPr wrap="none" lIns="0" tIns="0" rIns="0" bIns="0"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2000"/>
                  </a:lnSpc>
                  <a:spcBef>
                    <a:spcPct val="0"/>
                  </a:spcBef>
                  <a:buClrTx/>
                  <a:buNone/>
                </a:pPr>
                <a:r>
                  <a:rPr lang="en-US" altLang="en-US" sz="2200" i="0" dirty="0">
                    <a:solidFill>
                      <a:srgbClr val="004494"/>
                    </a:solidFill>
                    <a:latin typeface="Arial Black" pitchFamily="34" charset="0"/>
                    <a:cs typeface="Arial" charset="0"/>
                  </a:rPr>
                  <a:t>Budget</a:t>
                </a:r>
                <a:endParaRPr lang="en-GB" altLang="en-US" sz="2200" i="0" dirty="0">
                  <a:solidFill>
                    <a:srgbClr val="004494"/>
                  </a:solidFill>
                  <a:latin typeface="Arial Black" pitchFamily="34" charset="0"/>
                  <a:cs typeface="Arial" charset="0"/>
                </a:endParaRPr>
              </a:p>
            </p:txBody>
          </p:sp>
        </p:grpSp>
        <p:sp>
          <p:nvSpPr>
            <p:cNvPr id="19480" name="Line 22"/>
            <p:cNvSpPr>
              <a:spLocks noChangeShapeType="1"/>
            </p:cNvSpPr>
            <p:nvPr/>
          </p:nvSpPr>
          <p:spPr bwMode="auto">
            <a:xfrm>
              <a:off x="3120" y="2304"/>
              <a:ext cx="0" cy="288"/>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en-GB"/>
            </a:p>
          </p:txBody>
        </p:sp>
      </p:grpSp>
      <p:sp>
        <p:nvSpPr>
          <p:cNvPr id="19471" name="Line 23"/>
          <p:cNvSpPr>
            <a:spLocks noChangeShapeType="1"/>
          </p:cNvSpPr>
          <p:nvPr/>
        </p:nvSpPr>
        <p:spPr bwMode="auto">
          <a:xfrm>
            <a:off x="2667000" y="5974107"/>
            <a:ext cx="7696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0" tIns="0" rIns="0" bIns="0" anchor="b"/>
          <a:lstStyle/>
          <a:p>
            <a:endParaRPr lang="en-GB"/>
          </a:p>
        </p:txBody>
      </p:sp>
      <p:sp>
        <p:nvSpPr>
          <p:cNvPr id="19472" name="Rectangle 24"/>
          <p:cNvSpPr>
            <a:spLocks noChangeArrowheads="1"/>
          </p:cNvSpPr>
          <p:nvPr/>
        </p:nvSpPr>
        <p:spPr bwMode="auto">
          <a:xfrm>
            <a:off x="3048000" y="6024907"/>
            <a:ext cx="762000" cy="533400"/>
          </a:xfrm>
          <a:prstGeom prst="rect">
            <a:avLst/>
          </a:prstGeom>
          <a:noFill/>
          <a:ln>
            <a:noFill/>
          </a:ln>
          <a:extLst>
            <a:ext uri="{909E8E84-426E-40DD-AFC4-6F175D3DCCD1}">
              <a14:hiddenFill xmlns:a14="http://schemas.microsoft.com/office/drawing/2010/main">
                <a:solidFill>
                  <a:srgbClr val="00285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2000"/>
              </a:lnSpc>
              <a:spcBef>
                <a:spcPct val="0"/>
              </a:spcBef>
              <a:buClrTx/>
              <a:buNone/>
            </a:pPr>
            <a:r>
              <a:rPr lang="en-US" altLang="en-US" sz="2200" i="0">
                <a:solidFill>
                  <a:schemeClr val="hlink"/>
                </a:solidFill>
                <a:latin typeface="Arial Black" pitchFamily="34" charset="0"/>
                <a:cs typeface="Arial" charset="0"/>
              </a:rPr>
              <a:t>t +1</a:t>
            </a:r>
            <a:endParaRPr lang="en-GB" altLang="en-US" sz="2200" i="0">
              <a:solidFill>
                <a:schemeClr val="hlink"/>
              </a:solidFill>
              <a:latin typeface="Arial Black" pitchFamily="34" charset="0"/>
              <a:cs typeface="Arial" charset="0"/>
            </a:endParaRPr>
          </a:p>
        </p:txBody>
      </p:sp>
      <p:sp>
        <p:nvSpPr>
          <p:cNvPr id="19473" name="Rectangle 25"/>
          <p:cNvSpPr>
            <a:spLocks noChangeArrowheads="1"/>
          </p:cNvSpPr>
          <p:nvPr/>
        </p:nvSpPr>
        <p:spPr bwMode="auto">
          <a:xfrm>
            <a:off x="4572000" y="6050307"/>
            <a:ext cx="762000" cy="457200"/>
          </a:xfrm>
          <a:prstGeom prst="rect">
            <a:avLst/>
          </a:prstGeom>
          <a:noFill/>
          <a:ln>
            <a:noFill/>
          </a:ln>
          <a:extLst>
            <a:ext uri="{909E8E84-426E-40DD-AFC4-6F175D3DCCD1}">
              <a14:hiddenFill xmlns:a14="http://schemas.microsoft.com/office/drawing/2010/main">
                <a:solidFill>
                  <a:srgbClr val="00285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2000"/>
              </a:lnSpc>
              <a:spcBef>
                <a:spcPct val="0"/>
              </a:spcBef>
              <a:buClrTx/>
              <a:buNone/>
            </a:pPr>
            <a:r>
              <a:rPr lang="en-US" altLang="en-US" sz="2200" i="0">
                <a:solidFill>
                  <a:schemeClr val="hlink"/>
                </a:solidFill>
                <a:latin typeface="Arial Black" pitchFamily="34" charset="0"/>
                <a:cs typeface="Arial" charset="0"/>
              </a:rPr>
              <a:t>t +2</a:t>
            </a:r>
            <a:endParaRPr lang="en-GB" altLang="en-US" sz="2200" i="0">
              <a:solidFill>
                <a:schemeClr val="hlink"/>
              </a:solidFill>
              <a:latin typeface="Arial Black" pitchFamily="34" charset="0"/>
              <a:cs typeface="Arial" charset="0"/>
            </a:endParaRPr>
          </a:p>
        </p:txBody>
      </p:sp>
      <p:sp>
        <p:nvSpPr>
          <p:cNvPr id="19474" name="Rectangle 26"/>
          <p:cNvSpPr>
            <a:spLocks noChangeArrowheads="1"/>
          </p:cNvSpPr>
          <p:nvPr/>
        </p:nvSpPr>
        <p:spPr bwMode="auto">
          <a:xfrm>
            <a:off x="6096000" y="6050307"/>
            <a:ext cx="762000" cy="457200"/>
          </a:xfrm>
          <a:prstGeom prst="rect">
            <a:avLst/>
          </a:prstGeom>
          <a:noFill/>
          <a:ln>
            <a:noFill/>
          </a:ln>
          <a:extLst>
            <a:ext uri="{909E8E84-426E-40DD-AFC4-6F175D3DCCD1}">
              <a14:hiddenFill xmlns:a14="http://schemas.microsoft.com/office/drawing/2010/main">
                <a:solidFill>
                  <a:srgbClr val="00285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2000"/>
              </a:lnSpc>
              <a:spcBef>
                <a:spcPct val="0"/>
              </a:spcBef>
              <a:buClrTx/>
              <a:buNone/>
            </a:pPr>
            <a:r>
              <a:rPr lang="en-US" altLang="en-US" sz="2200" i="0">
                <a:solidFill>
                  <a:schemeClr val="hlink"/>
                </a:solidFill>
                <a:latin typeface="Arial Black" pitchFamily="34" charset="0"/>
                <a:cs typeface="Arial" charset="0"/>
              </a:rPr>
              <a:t>t +3</a:t>
            </a:r>
            <a:endParaRPr lang="en-GB" altLang="en-US" sz="2200" i="0">
              <a:solidFill>
                <a:schemeClr val="hlink"/>
              </a:solidFill>
              <a:latin typeface="Arial Black" pitchFamily="34" charset="0"/>
              <a:cs typeface="Arial" charset="0"/>
            </a:endParaRPr>
          </a:p>
        </p:txBody>
      </p:sp>
      <p:sp>
        <p:nvSpPr>
          <p:cNvPr id="19475" name="Rectangle 27"/>
          <p:cNvSpPr>
            <a:spLocks noChangeArrowheads="1"/>
          </p:cNvSpPr>
          <p:nvPr/>
        </p:nvSpPr>
        <p:spPr bwMode="auto">
          <a:xfrm>
            <a:off x="7696200" y="6075707"/>
            <a:ext cx="685800" cy="381000"/>
          </a:xfrm>
          <a:prstGeom prst="rect">
            <a:avLst/>
          </a:prstGeom>
          <a:noFill/>
          <a:ln>
            <a:noFill/>
          </a:ln>
          <a:extLst>
            <a:ext uri="{909E8E84-426E-40DD-AFC4-6F175D3DCCD1}">
              <a14:hiddenFill xmlns:a14="http://schemas.microsoft.com/office/drawing/2010/main">
                <a:solidFill>
                  <a:srgbClr val="00285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2000"/>
              </a:lnSpc>
              <a:spcBef>
                <a:spcPct val="0"/>
              </a:spcBef>
              <a:buClrTx/>
              <a:buNone/>
            </a:pPr>
            <a:r>
              <a:rPr lang="en-US" altLang="en-US" sz="2200" i="0">
                <a:solidFill>
                  <a:schemeClr val="hlink"/>
                </a:solidFill>
                <a:latin typeface="Arial Black" pitchFamily="34" charset="0"/>
                <a:cs typeface="Arial" charset="0"/>
              </a:rPr>
              <a:t>t +4</a:t>
            </a:r>
            <a:endParaRPr lang="en-GB" altLang="en-US" sz="2200" i="0">
              <a:solidFill>
                <a:schemeClr val="hlink"/>
              </a:solidFill>
              <a:latin typeface="Arial Black" pitchFamily="34" charset="0"/>
              <a:cs typeface="Arial" charset="0"/>
            </a:endParaRPr>
          </a:p>
        </p:txBody>
      </p:sp>
      <p:sp>
        <p:nvSpPr>
          <p:cNvPr id="19476" name="Rectangle 28"/>
          <p:cNvSpPr>
            <a:spLocks noChangeArrowheads="1"/>
          </p:cNvSpPr>
          <p:nvPr/>
        </p:nvSpPr>
        <p:spPr bwMode="auto">
          <a:xfrm>
            <a:off x="9220200" y="6126507"/>
            <a:ext cx="685800" cy="381000"/>
          </a:xfrm>
          <a:prstGeom prst="rect">
            <a:avLst/>
          </a:prstGeom>
          <a:noFill/>
          <a:ln>
            <a:noFill/>
          </a:ln>
          <a:extLst>
            <a:ext uri="{909E8E84-426E-40DD-AFC4-6F175D3DCCD1}">
              <a14:hiddenFill xmlns:a14="http://schemas.microsoft.com/office/drawing/2010/main">
                <a:solidFill>
                  <a:srgbClr val="00285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2000"/>
              </a:lnSpc>
              <a:spcBef>
                <a:spcPct val="0"/>
              </a:spcBef>
              <a:buClrTx/>
              <a:buNone/>
            </a:pPr>
            <a:r>
              <a:rPr lang="en-US" altLang="en-US" sz="2200" i="0">
                <a:solidFill>
                  <a:schemeClr val="hlink"/>
                </a:solidFill>
                <a:latin typeface="Arial Black" pitchFamily="34" charset="0"/>
                <a:cs typeface="Arial" charset="0"/>
              </a:rPr>
              <a:t>t+5</a:t>
            </a:r>
            <a:endParaRPr lang="en-GB" altLang="en-US" sz="2200" i="0">
              <a:solidFill>
                <a:schemeClr val="hlink"/>
              </a:solidFill>
              <a:latin typeface="Arial Black" pitchFamily="34" charset="0"/>
              <a:cs typeface="Arial" charset="0"/>
            </a:endParaRPr>
          </a:p>
        </p:txBody>
      </p:sp>
      <p:sp>
        <p:nvSpPr>
          <p:cNvPr id="19477" name="Line 29"/>
          <p:cNvSpPr>
            <a:spLocks noChangeShapeType="1"/>
          </p:cNvSpPr>
          <p:nvPr/>
        </p:nvSpPr>
        <p:spPr bwMode="auto">
          <a:xfrm>
            <a:off x="2667000" y="1552735"/>
            <a:ext cx="0" cy="44213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GB"/>
          </a:p>
        </p:txBody>
      </p:sp>
      <p:sp>
        <p:nvSpPr>
          <p:cNvPr id="2" name="Oval 1"/>
          <p:cNvSpPr/>
          <p:nvPr/>
        </p:nvSpPr>
        <p:spPr bwMode="auto">
          <a:xfrm rot="1834132">
            <a:off x="8703529" y="1175940"/>
            <a:ext cx="3148012" cy="922337"/>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marL="3175" algn="ctr">
              <a:defRPr/>
            </a:pPr>
            <a:r>
              <a:rPr lang="en-GB" sz="2800" dirty="0">
                <a:solidFill>
                  <a:srgbClr val="0F5494"/>
                </a:solidFill>
              </a:rPr>
              <a:t>Rolling Budget </a:t>
            </a:r>
          </a:p>
        </p:txBody>
      </p:sp>
      <p:sp>
        <p:nvSpPr>
          <p:cNvPr id="32" name="Rectangle 2">
            <a:extLst>
              <a:ext uri="{FF2B5EF4-FFF2-40B4-BE49-F238E27FC236}">
                <a16:creationId xmlns:a16="http://schemas.microsoft.com/office/drawing/2014/main" id="{0D55939E-CE67-4F1F-B4A2-A277C47D5693}"/>
              </a:ext>
            </a:extLst>
          </p:cNvPr>
          <p:cNvSpPr txBox="1">
            <a:spLocks noChangeArrowheads="1"/>
          </p:cNvSpPr>
          <p:nvPr/>
        </p:nvSpPr>
        <p:spPr>
          <a:xfrm>
            <a:off x="970722" y="482859"/>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altLang="en-US" dirty="0"/>
              <a:t>Main features of MTEF </a:t>
            </a:r>
          </a:p>
        </p:txBody>
      </p:sp>
      <p:sp>
        <p:nvSpPr>
          <p:cNvPr id="4" name="Slide Number Placeholder 3">
            <a:extLst>
              <a:ext uri="{FF2B5EF4-FFF2-40B4-BE49-F238E27FC236}">
                <a16:creationId xmlns:a16="http://schemas.microsoft.com/office/drawing/2014/main" id="{5F89E1E0-6D66-4A16-BB98-A881D963E823}"/>
              </a:ext>
            </a:extLst>
          </p:cNvPr>
          <p:cNvSpPr>
            <a:spLocks noGrp="1"/>
          </p:cNvSpPr>
          <p:nvPr>
            <p:ph type="sldNum" sz="quarter" idx="12"/>
          </p:nvPr>
        </p:nvSpPr>
        <p:spPr/>
        <p:txBody>
          <a:bodyPr/>
          <a:lstStyle/>
          <a:p>
            <a:fld id="{F46C79FD-C571-418B-AB0F-5EE936C85276}" type="slidenum">
              <a:rPr lang="en-GB" smtClean="0"/>
              <a:t>157</a:t>
            </a:fld>
            <a:endParaRPr lang="en-GB"/>
          </a:p>
        </p:txBody>
      </p:sp>
    </p:spTree>
    <p:custDataLst>
      <p:tags r:id="rId1"/>
    </p:custDataLst>
    <p:extLst>
      <p:ext uri="{BB962C8B-B14F-4D97-AF65-F5344CB8AC3E}">
        <p14:creationId xmlns:p14="http://schemas.microsoft.com/office/powerpoint/2010/main" val="3612533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bg" descr="dia-w"/>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52400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eltekst"/>
          <p:cNvSpPr>
            <a:spLocks noGrp="1" noChangeArrowheads="1"/>
          </p:cNvSpPr>
          <p:nvPr>
            <p:ph type="title"/>
            <p:custDataLst>
              <p:tags r:id="rId3"/>
            </p:custDataLst>
          </p:nvPr>
        </p:nvSpPr>
        <p:spPr>
          <a:xfrm>
            <a:off x="1752601" y="322263"/>
            <a:ext cx="8150225" cy="457200"/>
          </a:xfrm>
        </p:spPr>
        <p:txBody>
          <a:bodyPr/>
          <a:lstStyle/>
          <a:p>
            <a:pPr eaLnBrk="1" hangingPunct="1"/>
            <a:r>
              <a:rPr lang="en-GB" altLang="en-US" sz="3200">
                <a:solidFill>
                  <a:schemeClr val="bg1"/>
                </a:solidFill>
              </a:rPr>
              <a:t>MTEF process</a:t>
            </a:r>
            <a:endParaRPr lang="en-US" altLang="en-US" sz="3200">
              <a:solidFill>
                <a:schemeClr val="bg1"/>
              </a:solidFill>
            </a:endParaRPr>
          </a:p>
        </p:txBody>
      </p:sp>
      <p:pic>
        <p:nvPicPr>
          <p:cNvPr id="20484"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123950" y="1117760"/>
            <a:ext cx="8915400" cy="493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rot="900275">
            <a:off x="8865392" y="656591"/>
            <a:ext cx="3148012" cy="922338"/>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marL="3175" algn="ctr">
              <a:defRPr/>
            </a:pPr>
            <a:r>
              <a:rPr lang="en-GB" sz="2800" dirty="0">
                <a:solidFill>
                  <a:srgbClr val="0F5494"/>
                </a:solidFill>
              </a:rPr>
              <a:t>MTEF process</a:t>
            </a:r>
          </a:p>
        </p:txBody>
      </p:sp>
      <p:sp>
        <p:nvSpPr>
          <p:cNvPr id="2" name="Slide Number Placeholder 1">
            <a:extLst>
              <a:ext uri="{FF2B5EF4-FFF2-40B4-BE49-F238E27FC236}">
                <a16:creationId xmlns:a16="http://schemas.microsoft.com/office/drawing/2014/main" id="{20624F96-CBFF-4BA8-9022-4F74B203E6F9}"/>
              </a:ext>
            </a:extLst>
          </p:cNvPr>
          <p:cNvSpPr>
            <a:spLocks noGrp="1"/>
          </p:cNvSpPr>
          <p:nvPr>
            <p:ph type="sldNum" sz="quarter" idx="12"/>
          </p:nvPr>
        </p:nvSpPr>
        <p:spPr/>
        <p:txBody>
          <a:bodyPr/>
          <a:lstStyle/>
          <a:p>
            <a:fld id="{F46C79FD-C571-418B-AB0F-5EE936C85276}" type="slidenum">
              <a:rPr lang="en-GB" smtClean="0"/>
              <a:t>158</a:t>
            </a:fld>
            <a:endParaRPr lang="en-GB"/>
          </a:p>
        </p:txBody>
      </p:sp>
    </p:spTree>
    <p:custDataLst>
      <p:tags r:id="rId1"/>
    </p:custDataLst>
    <p:extLst>
      <p:ext uri="{BB962C8B-B14F-4D97-AF65-F5344CB8AC3E}">
        <p14:creationId xmlns:p14="http://schemas.microsoft.com/office/powerpoint/2010/main" val="408378500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1" name="Rectangle 3"/>
          <p:cNvSpPr>
            <a:spLocks noGrp="1" noChangeArrowheads="1"/>
          </p:cNvSpPr>
          <p:nvPr>
            <p:ph idx="1"/>
          </p:nvPr>
        </p:nvSpPr>
        <p:spPr>
          <a:xfrm>
            <a:off x="838199" y="1825624"/>
            <a:ext cx="10905699" cy="4312285"/>
          </a:xfrm>
        </p:spPr>
        <p:txBody>
          <a:bodyPr>
            <a:normAutofit fontScale="92500" lnSpcReduction="20000"/>
          </a:bodyPr>
          <a:lstStyle/>
          <a:p>
            <a:pPr marL="0" indent="0">
              <a:lnSpc>
                <a:spcPct val="90000"/>
              </a:lnSpc>
              <a:buClrTx/>
              <a:buNone/>
            </a:pPr>
            <a:r>
              <a:rPr lang="fr-FR" altLang="en-US" b="1" dirty="0"/>
              <a:t>IMF – World Bank:</a:t>
            </a:r>
          </a:p>
          <a:p>
            <a:pPr marL="0" indent="0">
              <a:lnSpc>
                <a:spcPct val="120000"/>
              </a:lnSpc>
              <a:spcBef>
                <a:spcPts val="600"/>
              </a:spcBef>
              <a:spcAft>
                <a:spcPts val="600"/>
              </a:spcAft>
              <a:buClrTx/>
              <a:buNone/>
            </a:pPr>
            <a:r>
              <a:rPr lang="en-GB" altLang="en-US" i="1" dirty="0"/>
              <a:t>"developing comprehensive MTEFs can be effective </a:t>
            </a:r>
            <a:r>
              <a:rPr lang="en-GB" altLang="en-US" i="1" dirty="0">
                <a:solidFill>
                  <a:srgbClr val="FF0000"/>
                </a:solidFill>
              </a:rPr>
              <a:t>when circumstances and capacities permit</a:t>
            </a:r>
            <a:r>
              <a:rPr lang="en-GB" altLang="en-US" i="1" dirty="0"/>
              <a:t>. </a:t>
            </a:r>
          </a:p>
          <a:p>
            <a:pPr marL="0" indent="0">
              <a:lnSpc>
                <a:spcPct val="120000"/>
              </a:lnSpc>
              <a:spcBef>
                <a:spcPts val="600"/>
              </a:spcBef>
              <a:spcAft>
                <a:spcPts val="600"/>
              </a:spcAft>
              <a:buClrTx/>
              <a:buNone/>
            </a:pPr>
            <a:r>
              <a:rPr lang="en-GB" altLang="en-US" i="1" dirty="0"/>
              <a:t>Otherwise, it can be a great consumer of time and resources and might distract attention from the immediate needs for improving the annual budget and budget execution processes. </a:t>
            </a:r>
          </a:p>
          <a:p>
            <a:pPr marL="0" indent="0">
              <a:lnSpc>
                <a:spcPct val="120000"/>
              </a:lnSpc>
              <a:spcBef>
                <a:spcPts val="600"/>
              </a:spcBef>
              <a:spcAft>
                <a:spcPts val="600"/>
              </a:spcAft>
              <a:buClrTx/>
              <a:buNone/>
            </a:pPr>
            <a:r>
              <a:rPr lang="en-GB" altLang="en-US" i="1" dirty="0"/>
              <a:t>…in a number of African countries, the MTEF was introduced prematurely, and is turning out to be merely a paper exercise". </a:t>
            </a:r>
          </a:p>
          <a:p>
            <a:pPr marL="0" indent="0">
              <a:lnSpc>
                <a:spcPct val="120000"/>
              </a:lnSpc>
              <a:spcBef>
                <a:spcPts val="600"/>
              </a:spcBef>
              <a:spcAft>
                <a:spcPts val="600"/>
              </a:spcAft>
              <a:buClrTx/>
              <a:buNone/>
            </a:pPr>
            <a:endParaRPr lang="en-GB" altLang="en-US" i="1" dirty="0"/>
          </a:p>
          <a:p>
            <a:pPr marL="0">
              <a:lnSpc>
                <a:spcPct val="120000"/>
              </a:lnSpc>
              <a:spcBef>
                <a:spcPts val="600"/>
              </a:spcBef>
              <a:spcAft>
                <a:spcPts val="600"/>
              </a:spcAft>
              <a:buNone/>
            </a:pPr>
            <a:r>
              <a:rPr lang="fr-FR" altLang="en-US" i="1" dirty="0"/>
              <a:t> </a:t>
            </a:r>
            <a:r>
              <a:rPr lang="fr-FR" altLang="en-US" sz="2200" i="1" dirty="0"/>
              <a:t>IMF — World Bank "Global Monitoring Report 2006" page 146.</a:t>
            </a:r>
            <a:endParaRPr lang="fr-FR" altLang="en-US" i="1" dirty="0"/>
          </a:p>
        </p:txBody>
      </p:sp>
      <p:sp>
        <p:nvSpPr>
          <p:cNvPr id="33794" name="Rectangle 2"/>
          <p:cNvSpPr>
            <a:spLocks noGrp="1" noChangeArrowheads="1"/>
          </p:cNvSpPr>
          <p:nvPr>
            <p:ph type="title"/>
          </p:nvPr>
        </p:nvSpPr>
        <p:spPr>
          <a:xfrm>
            <a:off x="970722" y="482860"/>
            <a:ext cx="10515600" cy="782357"/>
          </a:xfrm>
        </p:spPr>
        <p:txBody>
          <a:bodyPr anchor="b">
            <a:normAutofit/>
          </a:bodyPr>
          <a:lstStyle/>
          <a:p>
            <a:r>
              <a:rPr lang="fr-FR" altLang="en-US"/>
              <a:t>Risks of ‘</a:t>
            </a:r>
            <a:r>
              <a:rPr lang="fr-FR" altLang="en-US" err="1"/>
              <a:t>leapfrogging</a:t>
            </a:r>
            <a:r>
              <a:rPr lang="fr-FR" altLang="en-US"/>
              <a:t>’  the basics - MTEF</a:t>
            </a:r>
          </a:p>
        </p:txBody>
      </p:sp>
      <p:sp>
        <p:nvSpPr>
          <p:cNvPr id="33796" name="Espace réservé du numéro de diapositive 5"/>
          <p:cNvSpPr txBox="1">
            <a:spLocks noGrp="1"/>
          </p:cNvSpPr>
          <p:nvPr/>
        </p:nvSpPr>
        <p:spPr bwMode="auto">
          <a:xfrm>
            <a:off x="1343472" y="6296025"/>
            <a:ext cx="84727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bg1"/>
              </a:buClr>
              <a:buChar char="•"/>
              <a:defRPr sz="2400" i="1">
                <a:solidFill>
                  <a:srgbClr val="0F5494"/>
                </a:solidFill>
                <a:latin typeface="Verdana" charset="0"/>
                <a:ea typeface="MS PGothic" charset="-128"/>
              </a:defRPr>
            </a:lvl1pPr>
            <a:lvl2pPr marL="742950" indent="-285750" eaLnBrk="0" hangingPunct="0">
              <a:spcBef>
                <a:spcPct val="20000"/>
              </a:spcBef>
              <a:buClr>
                <a:srgbClr val="009FBA"/>
              </a:buClr>
              <a:buChar char="•"/>
              <a:defRPr sz="2000" b="1">
                <a:solidFill>
                  <a:srgbClr val="0F5494"/>
                </a:solidFill>
                <a:latin typeface="Verdana" charset="0"/>
                <a:ea typeface="MS PGothic" charset="-128"/>
              </a:defRPr>
            </a:lvl2pPr>
            <a:lvl3pPr marL="1143000" indent="-228600" eaLnBrk="0" hangingPunct="0">
              <a:spcBef>
                <a:spcPct val="20000"/>
              </a:spcBef>
              <a:defRPr sz="1400">
                <a:solidFill>
                  <a:srgbClr val="0F5494"/>
                </a:solidFill>
                <a:latin typeface="Verdana" charset="0"/>
                <a:ea typeface="MS PGothic" charset="-128"/>
              </a:defRPr>
            </a:lvl3pPr>
            <a:lvl4pPr marL="1600200" indent="-228600" eaLnBrk="0" hangingPunct="0">
              <a:spcBef>
                <a:spcPct val="20000"/>
              </a:spcBef>
              <a:buChar char="–"/>
              <a:defRPr sz="2000">
                <a:solidFill>
                  <a:schemeClr val="tx1"/>
                </a:solidFill>
                <a:latin typeface="Arial" charset="0"/>
                <a:ea typeface="MS PGothic" charset="-128"/>
              </a:defRPr>
            </a:lvl4pPr>
            <a:lvl5pPr marL="2057400" indent="-228600" eaLnBrk="0" hangingPunct="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eaLnBrk="1" hangingPunct="1">
              <a:spcBef>
                <a:spcPct val="0"/>
              </a:spcBef>
              <a:buClrTx/>
              <a:buFontTx/>
              <a:buNone/>
            </a:pPr>
            <a:endParaRPr lang="fr-FR" altLang="en-US" sz="1200" i="0" dirty="0">
              <a:solidFill>
                <a:srgbClr val="333399"/>
              </a:solidFill>
            </a:endParaRPr>
          </a:p>
        </p:txBody>
      </p:sp>
      <p:sp>
        <p:nvSpPr>
          <p:cNvPr id="33797" name="Espace réservé du numéro de diapositive 1" hidden="1"/>
          <p:cNvSpPr>
            <a:spLocks noGrp="1"/>
          </p:cNvSpPr>
          <p:nvPr>
            <p:ph type="sldNum" sz="quarter" idx="12"/>
          </p:nvPr>
        </p:nvSpPr>
        <p:spPr>
          <a:xfrm>
            <a:off x="-66675" y="6331226"/>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charset="0"/>
                <a:ea typeface="MS PGothic" charset="-128"/>
              </a:defRPr>
            </a:lvl1pPr>
            <a:lvl2pPr marL="742950" indent="-285750" eaLnBrk="0" hangingPunct="0">
              <a:spcBef>
                <a:spcPct val="20000"/>
              </a:spcBef>
              <a:buClr>
                <a:srgbClr val="009FBA"/>
              </a:buClr>
              <a:buChar char="•"/>
              <a:defRPr sz="2000" b="1">
                <a:solidFill>
                  <a:srgbClr val="0F5494"/>
                </a:solidFill>
                <a:latin typeface="Verdana" charset="0"/>
                <a:ea typeface="MS PGothic" charset="-128"/>
              </a:defRPr>
            </a:lvl2pPr>
            <a:lvl3pPr marL="1143000" indent="-228600" eaLnBrk="0" hangingPunct="0">
              <a:spcBef>
                <a:spcPct val="20000"/>
              </a:spcBef>
              <a:defRPr sz="1400">
                <a:solidFill>
                  <a:srgbClr val="0F5494"/>
                </a:solidFill>
                <a:latin typeface="Verdana" charset="0"/>
                <a:ea typeface="MS PGothic" charset="-128"/>
              </a:defRPr>
            </a:lvl3pPr>
            <a:lvl4pPr marL="1600200" indent="-228600" eaLnBrk="0" hangingPunct="0">
              <a:spcBef>
                <a:spcPct val="20000"/>
              </a:spcBef>
              <a:buChar char="–"/>
              <a:defRPr sz="2000">
                <a:solidFill>
                  <a:schemeClr val="tx1"/>
                </a:solidFill>
                <a:latin typeface="Arial" charset="0"/>
                <a:ea typeface="MS PGothic" charset="-128"/>
              </a:defRPr>
            </a:lvl4pPr>
            <a:lvl5pPr marL="2057400" indent="-228600" eaLnBrk="0" hangingPunct="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spcAft>
                <a:spcPts val="600"/>
              </a:spcAft>
              <a:buClrTx/>
              <a:buFontTx/>
              <a:buNone/>
            </a:pPr>
            <a:fld id="{4DBF8B28-A146-6741-98C0-0BFCE644C45C}" type="slidenum">
              <a:rPr lang="en-GB" altLang="en-US" sz="1400" i="0" smtClean="0">
                <a:solidFill>
                  <a:schemeClr val="tx1"/>
                </a:solidFill>
                <a:latin typeface="Arial" charset="0"/>
              </a:rPr>
              <a:pPr eaLnBrk="1" hangingPunct="1">
                <a:spcBef>
                  <a:spcPct val="0"/>
                </a:spcBef>
                <a:spcAft>
                  <a:spcPts val="600"/>
                </a:spcAft>
                <a:buClrTx/>
                <a:buFontTx/>
                <a:buNone/>
              </a:pPr>
              <a:t>159</a:t>
            </a:fld>
            <a:endParaRPr lang="en-GB" altLang="en-US" sz="1400" i="0">
              <a:solidFill>
                <a:schemeClr val="tx1"/>
              </a:solidFill>
              <a:latin typeface="Arial" charset="0"/>
            </a:endParaRPr>
          </a:p>
        </p:txBody>
      </p:sp>
      <p:sp>
        <p:nvSpPr>
          <p:cNvPr id="6" name="Slide Number Placeholder 1">
            <a:extLst>
              <a:ext uri="{FF2B5EF4-FFF2-40B4-BE49-F238E27FC236}">
                <a16:creationId xmlns:a16="http://schemas.microsoft.com/office/drawing/2014/main" id="{1302F74C-4196-413B-8EC3-00A87117D7CC}"/>
              </a:ext>
            </a:extLst>
          </p:cNvPr>
          <p:cNvSpPr txBox="1">
            <a:spLocks/>
          </p:cNvSpPr>
          <p:nvPr/>
        </p:nvSpPr>
        <p:spPr>
          <a:xfrm>
            <a:off x="838200" y="614271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159</a:t>
            </a:fld>
            <a:endParaRPr lang="en-GB"/>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5"/>
          <p:cNvGraphicFramePr>
            <a:graphicFrameLocks noGrp="1" noChangeAspect="1"/>
          </p:cNvGraphicFramePr>
          <p:nvPr>
            <p:ph idx="1"/>
            <p:extLst>
              <p:ext uri="{D42A27DB-BD31-4B8C-83A1-F6EECF244321}">
                <p14:modId xmlns:p14="http://schemas.microsoft.com/office/powerpoint/2010/main" val="2437985710"/>
              </p:ext>
            </p:extLst>
          </p:nvPr>
        </p:nvGraphicFramePr>
        <p:xfrm>
          <a:off x="1318319" y="2360613"/>
          <a:ext cx="9014401" cy="3411537"/>
        </p:xfrm>
        <a:graphic>
          <a:graphicData uri="http://schemas.openxmlformats.org/presentationml/2006/ole">
            <mc:AlternateContent xmlns:mc="http://schemas.openxmlformats.org/markup-compatibility/2006">
              <mc:Choice xmlns:v="urn:schemas-microsoft-com:vml" Requires="v">
                <p:oleObj spid="_x0000_s1027" name="Worksheet" r:id="rId4" imgW="9239266" imgH="4105150" progId="Excel.Sheet.8">
                  <p:embed/>
                </p:oleObj>
              </mc:Choice>
              <mc:Fallback>
                <p:oleObj name="Worksheet" r:id="rId4" imgW="9239266" imgH="4105150" progId="Excel.Sheet.8">
                  <p:embed/>
                  <p:pic>
                    <p:nvPicPr>
                      <p:cNvPr id="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8319" y="2360613"/>
                        <a:ext cx="9014401" cy="3411537"/>
                      </a:xfrm>
                      <a:prstGeom prst="rect">
                        <a:avLst/>
                      </a:prstGeom>
                      <a:noFill/>
                      <a:ln>
                        <a:noFill/>
                      </a:ln>
                      <a:effectLst/>
                      <a:extLst>
                        <a:ext uri="{909E8E84-426E-40dd-AFC4-6F175D3DCCD1}">
                          <a14:hiddenFill xmlns:a14="http://schemas.microsoft.com/office/drawing/2010/main" xmlns="">
                            <a:solidFill>
                              <a:srgbClr val="103C7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45057" name="Rectangle 4"/>
          <p:cNvSpPr>
            <a:spLocks noGrp="1" noChangeArrowheads="1"/>
          </p:cNvSpPr>
          <p:nvPr>
            <p:ph type="title"/>
          </p:nvPr>
        </p:nvSpPr>
        <p:spPr>
          <a:xfrm>
            <a:off x="796113" y="5772295"/>
            <a:ext cx="8570219" cy="503956"/>
          </a:xfrm>
        </p:spPr>
        <p:txBody>
          <a:bodyPr/>
          <a:lstStyle/>
          <a:p>
            <a:pPr algn="ctr" eaLnBrk="1" hangingPunct="1"/>
            <a:r>
              <a:rPr lang="fr-FR" sz="2400" dirty="0">
                <a:solidFill>
                  <a:schemeClr val="tx1">
                    <a:lumMod val="75000"/>
                  </a:schemeClr>
                </a:solidFill>
                <a:latin typeface="Verdana" charset="0"/>
              </a:rPr>
              <a:t>  </a:t>
            </a:r>
            <a:r>
              <a:rPr lang="fr-FR" sz="2100" dirty="0" err="1">
                <a:solidFill>
                  <a:schemeClr val="tx1">
                    <a:lumMod val="75000"/>
                  </a:schemeClr>
                </a:solidFill>
                <a:latin typeface="Verdana" charset="0"/>
              </a:rPr>
              <a:t>Process</a:t>
            </a:r>
            <a:r>
              <a:rPr lang="fr-FR" sz="2100" dirty="0">
                <a:solidFill>
                  <a:schemeClr val="tx1">
                    <a:lumMod val="75000"/>
                  </a:schemeClr>
                </a:solidFill>
                <a:latin typeface="Verdana" charset="0"/>
              </a:rPr>
              <a:t> of public service provision &amp; aspects of performance</a:t>
            </a:r>
          </a:p>
        </p:txBody>
      </p:sp>
      <p:sp>
        <p:nvSpPr>
          <p:cNvPr id="45060" name="Rectangle 4"/>
          <p:cNvSpPr txBox="1">
            <a:spLocks noChangeArrowheads="1"/>
          </p:cNvSpPr>
          <p:nvPr/>
        </p:nvSpPr>
        <p:spPr bwMode="auto">
          <a:xfrm>
            <a:off x="905503" y="1340769"/>
            <a:ext cx="10288013" cy="1049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358775" indent="-358775"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marL="1588" indent="-1588" eaLnBrk="1" hangingPunct="1">
              <a:lnSpc>
                <a:spcPct val="80000"/>
              </a:lnSpc>
              <a:spcBef>
                <a:spcPts val="600"/>
              </a:spcBef>
            </a:pPr>
            <a:r>
              <a:rPr lang="en-GB" sz="2000" dirty="0">
                <a:solidFill>
                  <a:schemeClr val="tx1">
                    <a:lumMod val="75000"/>
                  </a:schemeClr>
                </a:solidFill>
              </a:rPr>
              <a:t>Effectiveness (fulfil objectives) and efficiency (be productive) – take into account quality</a:t>
            </a:r>
          </a:p>
        </p:txBody>
      </p:sp>
      <p:sp>
        <p:nvSpPr>
          <p:cNvPr id="2" name="TextBox 1">
            <a:extLst>
              <a:ext uri="{FF2B5EF4-FFF2-40B4-BE49-F238E27FC236}">
                <a16:creationId xmlns:a16="http://schemas.microsoft.com/office/drawing/2014/main" id="{052474F2-D42D-4B9A-9D1B-3FF3590B7795}"/>
              </a:ext>
            </a:extLst>
          </p:cNvPr>
          <p:cNvSpPr txBox="1"/>
          <p:nvPr/>
        </p:nvSpPr>
        <p:spPr>
          <a:xfrm>
            <a:off x="905504" y="581749"/>
            <a:ext cx="8460828" cy="707886"/>
          </a:xfrm>
          <a:prstGeom prst="rect">
            <a:avLst/>
          </a:prstGeom>
          <a:noFill/>
        </p:spPr>
        <p:txBody>
          <a:bodyPr wrap="square" rtlCol="0">
            <a:spAutoFit/>
          </a:bodyPr>
          <a:lstStyle/>
          <a:p>
            <a:r>
              <a:rPr lang="fr-FR" sz="4000" dirty="0">
                <a:solidFill>
                  <a:schemeClr val="tx2"/>
                </a:solidFill>
                <a:latin typeface="+mj-lt"/>
                <a:ea typeface="+mj-ea"/>
                <a:cs typeface="+mj-cs"/>
              </a:rPr>
              <a:t>The</a:t>
            </a:r>
            <a:r>
              <a:rPr lang="fr-FR" sz="1800" dirty="0">
                <a:solidFill>
                  <a:schemeClr val="tx2"/>
                </a:solidFill>
                <a:latin typeface="+mj-lt"/>
                <a:ea typeface="+mj-ea"/>
                <a:cs typeface="+mj-cs"/>
              </a:rPr>
              <a:t> </a:t>
            </a:r>
            <a:r>
              <a:rPr lang="fr-FR" sz="4000" dirty="0">
                <a:solidFill>
                  <a:schemeClr val="tx2"/>
                </a:solidFill>
                <a:latin typeface="+mj-lt"/>
                <a:ea typeface="+mj-ea"/>
                <a:cs typeface="+mj-cs"/>
              </a:rPr>
              <a:t>concept</a:t>
            </a:r>
            <a:r>
              <a:rPr lang="fr-FR" sz="1800" dirty="0">
                <a:solidFill>
                  <a:schemeClr val="tx2"/>
                </a:solidFill>
                <a:latin typeface="+mj-lt"/>
                <a:ea typeface="+mj-ea"/>
                <a:cs typeface="+mj-cs"/>
              </a:rPr>
              <a:t> </a:t>
            </a:r>
            <a:r>
              <a:rPr lang="fr-FR" sz="4000" dirty="0">
                <a:solidFill>
                  <a:schemeClr val="tx2"/>
                </a:solidFill>
                <a:latin typeface="+mj-lt"/>
                <a:ea typeface="+mj-ea"/>
                <a:cs typeface="+mj-cs"/>
              </a:rPr>
              <a:t>of performance</a:t>
            </a:r>
            <a:endParaRPr lang="en-GB" sz="4000" dirty="0">
              <a:solidFill>
                <a:schemeClr val="tx2"/>
              </a:solidFill>
              <a:latin typeface="+mj-lt"/>
              <a:ea typeface="+mj-ea"/>
              <a:cs typeface="+mj-cs"/>
            </a:endParaRPr>
          </a:p>
        </p:txBody>
      </p:sp>
      <p:sp>
        <p:nvSpPr>
          <p:cNvPr id="3" name="Slide Number Placeholder 2">
            <a:extLst>
              <a:ext uri="{FF2B5EF4-FFF2-40B4-BE49-F238E27FC236}">
                <a16:creationId xmlns:a16="http://schemas.microsoft.com/office/drawing/2014/main" id="{F91B7034-69F2-4CD2-99C0-0BA6D6635985}"/>
              </a:ext>
            </a:extLst>
          </p:cNvPr>
          <p:cNvSpPr>
            <a:spLocks noGrp="1"/>
          </p:cNvSpPr>
          <p:nvPr>
            <p:ph type="sldNum" sz="quarter" idx="12"/>
          </p:nvPr>
        </p:nvSpPr>
        <p:spPr/>
        <p:txBody>
          <a:bodyPr/>
          <a:lstStyle/>
          <a:p>
            <a:fld id="{F46C79FD-C571-418B-AB0F-5EE936C85276}" type="slidenum">
              <a:rPr lang="en-GB" smtClean="0"/>
              <a:t>16</a:t>
            </a:fld>
            <a:endParaRPr lang="en-GB"/>
          </a:p>
        </p:txBody>
      </p:sp>
    </p:spTree>
    <p:extLst>
      <p:ext uri="{BB962C8B-B14F-4D97-AF65-F5344CB8AC3E}">
        <p14:creationId xmlns:p14="http://schemas.microsoft.com/office/powerpoint/2010/main" val="381375341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775672" y="1982845"/>
            <a:ext cx="10905699" cy="4392295"/>
          </a:xfrm>
        </p:spPr>
        <p:txBody>
          <a:bodyPr>
            <a:normAutofit/>
          </a:bodyPr>
          <a:lstStyle/>
          <a:p>
            <a:pPr>
              <a:lnSpc>
                <a:spcPct val="90000"/>
              </a:lnSpc>
              <a:spcBef>
                <a:spcPts val="600"/>
              </a:spcBef>
              <a:spcAft>
                <a:spcPts val="0"/>
              </a:spcAft>
              <a:buClrTx/>
            </a:pPr>
            <a:r>
              <a:rPr lang="en-GB" i="0" dirty="0"/>
              <a:t>This section examines key points about the budget execution cycle</a:t>
            </a:r>
          </a:p>
          <a:p>
            <a:pPr lvl="1">
              <a:lnSpc>
                <a:spcPct val="90000"/>
              </a:lnSpc>
              <a:spcBef>
                <a:spcPts val="600"/>
              </a:spcBef>
              <a:spcAft>
                <a:spcPts val="0"/>
              </a:spcAft>
              <a:buClrTx/>
              <a:buFont typeface="Verdana" panose="020B0604030504040204" pitchFamily="34" charset="0"/>
              <a:buChar char="‒"/>
            </a:pPr>
            <a:r>
              <a:rPr lang="en-GB" sz="2400" b="0" dirty="0"/>
              <a:t>Management procedures of the expenditure cycle</a:t>
            </a:r>
          </a:p>
          <a:p>
            <a:pPr lvl="1">
              <a:lnSpc>
                <a:spcPct val="90000"/>
              </a:lnSpc>
              <a:spcBef>
                <a:spcPts val="600"/>
              </a:spcBef>
              <a:spcAft>
                <a:spcPts val="0"/>
              </a:spcAft>
              <a:buClrTx/>
              <a:buFont typeface="Verdana" panose="020B0604030504040204" pitchFamily="34" charset="0"/>
              <a:buChar char="‒"/>
            </a:pPr>
            <a:r>
              <a:rPr lang="en-GB" sz="2400" b="0" dirty="0"/>
              <a:t>Personnel, procurement</a:t>
            </a:r>
          </a:p>
          <a:p>
            <a:pPr lvl="1">
              <a:lnSpc>
                <a:spcPct val="90000"/>
              </a:lnSpc>
              <a:spcBef>
                <a:spcPts val="600"/>
              </a:spcBef>
              <a:spcAft>
                <a:spcPts val="0"/>
              </a:spcAft>
              <a:buClrTx/>
              <a:buFont typeface="Verdana" panose="020B0604030504040204" pitchFamily="34" charset="0"/>
              <a:buChar char="‒"/>
            </a:pPr>
            <a:r>
              <a:rPr lang="en-GB" sz="2400" b="0" dirty="0"/>
              <a:t>Financial monitoring and accountancy</a:t>
            </a:r>
          </a:p>
          <a:p>
            <a:pPr lvl="1">
              <a:lnSpc>
                <a:spcPct val="90000"/>
              </a:lnSpc>
              <a:spcBef>
                <a:spcPts val="600"/>
              </a:spcBef>
              <a:spcAft>
                <a:spcPts val="0"/>
              </a:spcAft>
              <a:buClrTx/>
              <a:buFont typeface="Verdana" panose="020B0604030504040204" pitchFamily="34" charset="0"/>
              <a:buChar char="‒"/>
            </a:pPr>
            <a:r>
              <a:rPr lang="en-GB" sz="2400" b="0" dirty="0"/>
              <a:t>Internal audit</a:t>
            </a:r>
          </a:p>
          <a:p>
            <a:pPr>
              <a:lnSpc>
                <a:spcPct val="90000"/>
              </a:lnSpc>
              <a:spcBef>
                <a:spcPts val="1800"/>
              </a:spcBef>
              <a:spcAft>
                <a:spcPts val="0"/>
              </a:spcAft>
              <a:buClrTx/>
            </a:pPr>
            <a:r>
              <a:rPr lang="en-GB" i="0" dirty="0"/>
              <a:t>Aims at identifying the “basics”</a:t>
            </a:r>
          </a:p>
          <a:p>
            <a:pPr>
              <a:lnSpc>
                <a:spcPct val="90000"/>
              </a:lnSpc>
              <a:spcBef>
                <a:spcPts val="1800"/>
              </a:spcBef>
              <a:spcAft>
                <a:spcPts val="0"/>
              </a:spcAft>
              <a:buClrTx/>
            </a:pPr>
            <a:r>
              <a:rPr lang="en-GB" i="0" dirty="0"/>
              <a:t>Brief examination of a few issues that go beyond the basics, including accrual accounting</a:t>
            </a:r>
          </a:p>
        </p:txBody>
      </p:sp>
      <p:sp>
        <p:nvSpPr>
          <p:cNvPr id="5122" name="Rectangle 2"/>
          <p:cNvSpPr>
            <a:spLocks noGrp="1" noChangeArrowheads="1"/>
          </p:cNvSpPr>
          <p:nvPr>
            <p:ph type="title"/>
          </p:nvPr>
        </p:nvSpPr>
        <p:spPr>
          <a:xfrm>
            <a:off x="970722" y="482860"/>
            <a:ext cx="10515600" cy="782357"/>
          </a:xfrm>
        </p:spPr>
        <p:txBody>
          <a:bodyPr anchor="b">
            <a:normAutofit/>
          </a:bodyPr>
          <a:lstStyle/>
          <a:p>
            <a:r>
              <a:rPr lang="fr-FR"/>
              <a:t>Budget </a:t>
            </a:r>
            <a:r>
              <a:rPr lang="fr-FR" err="1"/>
              <a:t>execution</a:t>
            </a:r>
            <a:endParaRPr lang="fr-FR"/>
          </a:p>
        </p:txBody>
      </p:sp>
      <p:sp>
        <p:nvSpPr>
          <p:cNvPr id="6" name="Espace réservé du numéro de diapositive 5" hidden="1"/>
          <p:cNvSpPr>
            <a:spLocks noGrp="1"/>
          </p:cNvSpPr>
          <p:nvPr>
            <p:ph type="sldNum" sz="quarter" idx="12"/>
          </p:nvPr>
        </p:nvSpPr>
        <p:spPr>
          <a:xfrm>
            <a:off x="1992313" y="6237288"/>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nSpc>
                <a:spcPts val="1400"/>
              </a:lnSpc>
              <a:spcAft>
                <a:spcPts val="600"/>
              </a:spcAft>
            </a:pPr>
            <a:fld id="{22DB4892-023E-644F-A35B-4F1C1B32DA39}" type="slidenum">
              <a:rPr lang="fr-FR" sz="1400">
                <a:solidFill>
                  <a:schemeClr val="tx1"/>
                </a:solidFill>
                <a:latin typeface="Arial" charset="0"/>
              </a:rPr>
              <a:pPr>
                <a:lnSpc>
                  <a:spcPts val="1400"/>
                </a:lnSpc>
                <a:spcAft>
                  <a:spcPts val="600"/>
                </a:spcAft>
              </a:pPr>
              <a:t>160</a:t>
            </a:fld>
            <a:endParaRPr lang="fr-FR" sz="1400">
              <a:solidFill>
                <a:schemeClr val="tx1"/>
              </a:solidFill>
              <a:latin typeface="Arial" charset="0"/>
            </a:endParaRPr>
          </a:p>
        </p:txBody>
      </p:sp>
      <p:sp>
        <p:nvSpPr>
          <p:cNvPr id="5" name="Slide Number Placeholder 1">
            <a:extLst>
              <a:ext uri="{FF2B5EF4-FFF2-40B4-BE49-F238E27FC236}">
                <a16:creationId xmlns:a16="http://schemas.microsoft.com/office/drawing/2014/main" id="{DDC9757B-CDA1-4D7B-9029-2A6BFE0A7422}"/>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160</a:t>
            </a:fld>
            <a:endParaRPr lang="en-GB"/>
          </a:p>
        </p:txBody>
      </p:sp>
    </p:spTree>
    <p:extLst>
      <p:ext uri="{BB962C8B-B14F-4D97-AF65-F5344CB8AC3E}">
        <p14:creationId xmlns:p14="http://schemas.microsoft.com/office/powerpoint/2010/main" val="200071105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sz="half" idx="1"/>
          </p:nvPr>
        </p:nvSpPr>
        <p:spPr>
          <a:xfrm>
            <a:off x="838200" y="1608455"/>
            <a:ext cx="10515600" cy="4312285"/>
          </a:xfrm>
        </p:spPr>
        <p:txBody>
          <a:bodyPr>
            <a:normAutofit fontScale="92500" lnSpcReduction="20000"/>
          </a:bodyPr>
          <a:lstStyle/>
          <a:p>
            <a:pPr>
              <a:lnSpc>
                <a:spcPct val="120000"/>
              </a:lnSpc>
              <a:spcBef>
                <a:spcPts val="1200"/>
              </a:spcBef>
              <a:spcAft>
                <a:spcPts val="0"/>
              </a:spcAft>
              <a:buClrTx/>
            </a:pPr>
            <a:r>
              <a:rPr lang="en-GB" b="0" i="0" dirty="0"/>
              <a:t>Take measures to make budget execution effective</a:t>
            </a:r>
          </a:p>
          <a:p>
            <a:pPr>
              <a:lnSpc>
                <a:spcPct val="120000"/>
              </a:lnSpc>
              <a:spcBef>
                <a:spcPts val="1200"/>
              </a:spcBef>
              <a:spcAft>
                <a:spcPts val="0"/>
              </a:spcAft>
              <a:buClrTx/>
            </a:pPr>
            <a:r>
              <a:rPr lang="en-GB" i="0" dirty="0"/>
              <a:t>Make sure funds are available, improve predictability</a:t>
            </a:r>
          </a:p>
          <a:p>
            <a:pPr>
              <a:lnSpc>
                <a:spcPct val="120000"/>
              </a:lnSpc>
              <a:spcBef>
                <a:spcPts val="1200"/>
              </a:spcBef>
              <a:spcAft>
                <a:spcPts val="0"/>
              </a:spcAft>
              <a:buClrTx/>
            </a:pPr>
            <a:r>
              <a:rPr lang="en-GB" b="0" i="0" dirty="0"/>
              <a:t>Rationalise controls within the executive by accounting for specific aspects of budgetary system</a:t>
            </a:r>
          </a:p>
          <a:p>
            <a:pPr lvl="1">
              <a:lnSpc>
                <a:spcPct val="120000"/>
              </a:lnSpc>
              <a:spcBef>
                <a:spcPts val="0"/>
              </a:spcBef>
              <a:spcAft>
                <a:spcPts val="600"/>
              </a:spcAft>
              <a:buClrTx/>
              <a:buFont typeface="Verdana" panose="020B0604030504040204" pitchFamily="34" charset="0"/>
              <a:buChar char="‒"/>
            </a:pPr>
            <a:r>
              <a:rPr lang="en-GB" sz="2400" b="0" dirty="0"/>
              <a:t>Francophone countries: rationalise control within the </a:t>
            </a:r>
            <a:r>
              <a:rPr lang="en-GB" sz="2400" b="0" dirty="0" err="1"/>
              <a:t>MoF</a:t>
            </a:r>
            <a:r>
              <a:rPr lang="en-GB" sz="2400" b="0" dirty="0"/>
              <a:t>, ensure transparency of Treasury </a:t>
            </a:r>
          </a:p>
          <a:p>
            <a:pPr lvl="1">
              <a:lnSpc>
                <a:spcPct val="120000"/>
              </a:lnSpc>
              <a:spcBef>
                <a:spcPts val="0"/>
              </a:spcBef>
              <a:spcAft>
                <a:spcPts val="600"/>
              </a:spcAft>
              <a:buClrTx/>
              <a:buFont typeface="Verdana" panose="020B0604030504040204" pitchFamily="34" charset="0"/>
              <a:buChar char="‒"/>
            </a:pPr>
            <a:r>
              <a:rPr lang="en-GB" sz="2400" b="0" dirty="0"/>
              <a:t>Anglophone countries: follow commitments, audit internal controls, strengthen Treasury</a:t>
            </a:r>
          </a:p>
          <a:p>
            <a:pPr lvl="1">
              <a:lnSpc>
                <a:spcPct val="120000"/>
              </a:lnSpc>
              <a:spcBef>
                <a:spcPts val="0"/>
              </a:spcBef>
              <a:spcAft>
                <a:spcPts val="600"/>
              </a:spcAft>
              <a:buClrTx/>
              <a:buFont typeface="Verdana" panose="020B0604030504040204" pitchFamily="34" charset="0"/>
              <a:buChar char="‒"/>
            </a:pPr>
            <a:r>
              <a:rPr lang="en-GB" sz="2400" b="0" dirty="0"/>
              <a:t>Post-conflict countries: put in place a centralised payment monitoring and management system</a:t>
            </a:r>
          </a:p>
          <a:p>
            <a:pPr eaLnBrk="1" hangingPunct="1">
              <a:lnSpc>
                <a:spcPct val="90000"/>
              </a:lnSpc>
            </a:pPr>
            <a:endParaRPr lang="en-GB" sz="1500" dirty="0"/>
          </a:p>
        </p:txBody>
      </p:sp>
      <p:sp>
        <p:nvSpPr>
          <p:cNvPr id="13314" name="Rectangle 2"/>
          <p:cNvSpPr>
            <a:spLocks noGrp="1" noChangeArrowheads="1"/>
          </p:cNvSpPr>
          <p:nvPr>
            <p:ph type="title"/>
          </p:nvPr>
        </p:nvSpPr>
        <p:spPr>
          <a:xfrm>
            <a:off x="970722" y="482860"/>
            <a:ext cx="10515600" cy="782357"/>
          </a:xfrm>
        </p:spPr>
        <p:txBody>
          <a:bodyPr anchor="b">
            <a:normAutofit/>
          </a:bodyPr>
          <a:lstStyle/>
          <a:p>
            <a:r>
              <a:rPr lang="en-GB"/>
              <a:t>Guaranteeing</a:t>
            </a:r>
            <a:r>
              <a:rPr lang="fr-FR"/>
              <a:t> </a:t>
            </a:r>
            <a:r>
              <a:rPr lang="en-GB"/>
              <a:t>foundations</a:t>
            </a:r>
          </a:p>
        </p:txBody>
      </p:sp>
      <p:sp>
        <p:nvSpPr>
          <p:cNvPr id="13316" name="Espace réservé du numéro de diapositive 5" hidden="1"/>
          <p:cNvSpPr>
            <a:spLocks noGrp="1"/>
          </p:cNvSpPr>
          <p:nvPr>
            <p:ph type="sldNum" sz="quarter" idx="12"/>
          </p:nvPr>
        </p:nvSpPr>
        <p:spPr>
          <a:xfrm>
            <a:off x="1992313" y="6237288"/>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nSpc>
                <a:spcPts val="1400"/>
              </a:lnSpc>
              <a:spcAft>
                <a:spcPts val="600"/>
              </a:spcAft>
            </a:pPr>
            <a:fld id="{1DAB8E89-3CE4-A047-A96E-756DE3C0E956}" type="slidenum">
              <a:rPr lang="fr-FR" sz="1400" smtClean="0">
                <a:solidFill>
                  <a:schemeClr val="tx1"/>
                </a:solidFill>
                <a:latin typeface="Arial" charset="0"/>
              </a:rPr>
              <a:pPr>
                <a:lnSpc>
                  <a:spcPts val="1400"/>
                </a:lnSpc>
                <a:spcAft>
                  <a:spcPts val="600"/>
                </a:spcAft>
              </a:pPr>
              <a:t>161</a:t>
            </a:fld>
            <a:endParaRPr lang="fr-FR" sz="1400">
              <a:solidFill>
                <a:schemeClr val="tx1"/>
              </a:solidFill>
              <a:latin typeface="Arial" charset="0"/>
            </a:endParaRPr>
          </a:p>
        </p:txBody>
      </p:sp>
      <p:sp>
        <p:nvSpPr>
          <p:cNvPr id="5" name="Slide Number Placeholder 1">
            <a:extLst>
              <a:ext uri="{FF2B5EF4-FFF2-40B4-BE49-F238E27FC236}">
                <a16:creationId xmlns:a16="http://schemas.microsoft.com/office/drawing/2014/main" id="{CE0FE6EB-FB27-43F9-BCF0-4B2B9D528747}"/>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161</a:t>
            </a:fld>
            <a:endParaRPr lang="en-GB"/>
          </a:p>
        </p:txBody>
      </p:sp>
    </p:spTree>
    <p:extLst>
      <p:ext uri="{BB962C8B-B14F-4D97-AF65-F5344CB8AC3E}">
        <p14:creationId xmlns:p14="http://schemas.microsoft.com/office/powerpoint/2010/main" val="39753904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sz="half" idx="1"/>
          </p:nvPr>
        </p:nvSpPr>
        <p:spPr>
          <a:xfrm>
            <a:off x="970722" y="2182955"/>
            <a:ext cx="10054592" cy="3906435"/>
          </a:xfrm>
        </p:spPr>
        <p:txBody>
          <a:bodyPr>
            <a:normAutofit/>
          </a:bodyPr>
          <a:lstStyle/>
          <a:p>
            <a:pPr eaLnBrk="1" hangingPunct="1">
              <a:buClrTx/>
            </a:pPr>
            <a:r>
              <a:rPr lang="en-GB" i="0" dirty="0"/>
              <a:t>Single Treasury Account (STA): </a:t>
            </a:r>
          </a:p>
          <a:p>
            <a:pPr marL="0" indent="0" algn="ctr" eaLnBrk="1" hangingPunct="1">
              <a:buClrTx/>
              <a:buNone/>
            </a:pPr>
            <a:r>
              <a:rPr lang="en-GB" i="0" dirty="0"/>
              <a:t>c</a:t>
            </a:r>
            <a:r>
              <a:rPr lang="en-GB" b="0" i="0" dirty="0"/>
              <a:t>ash centralisation - desirable for sound treasury management</a:t>
            </a:r>
          </a:p>
          <a:p>
            <a:pPr marL="457200" lvl="1" indent="0">
              <a:buClrTx/>
              <a:buNone/>
            </a:pPr>
            <a:endParaRPr lang="en-GB" sz="2400" dirty="0"/>
          </a:p>
          <a:p>
            <a:pPr lvl="1" eaLnBrk="1" hangingPunct="1">
              <a:buClrTx/>
            </a:pPr>
            <a:endParaRPr lang="en-GB" sz="2400" b="0" dirty="0"/>
          </a:p>
        </p:txBody>
      </p:sp>
      <p:sp>
        <p:nvSpPr>
          <p:cNvPr id="11266" name="Rectangle 2"/>
          <p:cNvSpPr>
            <a:spLocks noGrp="1" noChangeArrowheads="1"/>
          </p:cNvSpPr>
          <p:nvPr>
            <p:ph type="title"/>
          </p:nvPr>
        </p:nvSpPr>
        <p:spPr>
          <a:xfrm>
            <a:off x="970722" y="482860"/>
            <a:ext cx="10515600" cy="782357"/>
          </a:xfrm>
        </p:spPr>
        <p:txBody>
          <a:bodyPr anchor="b">
            <a:normAutofit/>
          </a:bodyPr>
          <a:lstStyle/>
          <a:p>
            <a:r>
              <a:rPr lang="fr-FR" dirty="0" err="1"/>
              <a:t>Payment</a:t>
            </a:r>
            <a:r>
              <a:rPr lang="fr-FR" dirty="0"/>
              <a:t> </a:t>
            </a:r>
            <a:r>
              <a:rPr lang="fr-FR" dirty="0" err="1"/>
              <a:t>systems</a:t>
            </a:r>
            <a:r>
              <a:rPr lang="fr-FR" dirty="0"/>
              <a:t>: points to </a:t>
            </a:r>
            <a:r>
              <a:rPr lang="fr-FR" dirty="0" err="1"/>
              <a:t>consider</a:t>
            </a:r>
            <a:endParaRPr lang="fr-FR" dirty="0"/>
          </a:p>
        </p:txBody>
      </p:sp>
      <p:sp>
        <p:nvSpPr>
          <p:cNvPr id="2" name="Slide Number Placeholder 1">
            <a:extLst>
              <a:ext uri="{FF2B5EF4-FFF2-40B4-BE49-F238E27FC236}">
                <a16:creationId xmlns:a16="http://schemas.microsoft.com/office/drawing/2014/main" id="{0D6F54A9-B2DB-4DDC-8D62-3E4804D033CA}"/>
              </a:ext>
            </a:extLst>
          </p:cNvPr>
          <p:cNvSpPr>
            <a:spLocks noGrp="1"/>
          </p:cNvSpPr>
          <p:nvPr>
            <p:ph type="sldNum" sz="quarter" idx="12"/>
          </p:nvPr>
        </p:nvSpPr>
        <p:spPr/>
        <p:txBody>
          <a:bodyPr/>
          <a:lstStyle/>
          <a:p>
            <a:fld id="{F46C79FD-C571-418B-AB0F-5EE936C85276}" type="slidenum">
              <a:rPr lang="en-GB" smtClean="0"/>
              <a:t>162</a:t>
            </a:fld>
            <a:endParaRPr lang="en-GB"/>
          </a:p>
        </p:txBody>
      </p:sp>
    </p:spTree>
    <p:extLst>
      <p:ext uri="{BB962C8B-B14F-4D97-AF65-F5344CB8AC3E}">
        <p14:creationId xmlns:p14="http://schemas.microsoft.com/office/powerpoint/2010/main" val="87901562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sz="half" idx="1"/>
          </p:nvPr>
        </p:nvSpPr>
        <p:spPr>
          <a:xfrm>
            <a:off x="838198" y="1825625"/>
            <a:ext cx="10648124" cy="3906435"/>
          </a:xfrm>
        </p:spPr>
        <p:txBody>
          <a:bodyPr>
            <a:normAutofit/>
          </a:bodyPr>
          <a:lstStyle/>
          <a:p>
            <a:pPr marL="0" indent="0">
              <a:spcAft>
                <a:spcPts val="600"/>
              </a:spcAft>
              <a:buClrTx/>
              <a:buNone/>
            </a:pPr>
            <a:r>
              <a:rPr lang="en-GB" b="1" i="0" dirty="0">
                <a:solidFill>
                  <a:srgbClr val="004494"/>
                </a:solidFill>
              </a:rPr>
              <a:t>Cash-based accounting</a:t>
            </a:r>
          </a:p>
          <a:p>
            <a:pPr>
              <a:spcBef>
                <a:spcPts val="600"/>
              </a:spcBef>
              <a:spcAft>
                <a:spcPts val="600"/>
              </a:spcAft>
              <a:buClrTx/>
              <a:buSzPct val="101000"/>
              <a:buFont typeface="Arial" charset="0"/>
              <a:buChar char="•"/>
            </a:pPr>
            <a:r>
              <a:rPr lang="en-GB" i="0" dirty="0"/>
              <a:t>Keeps track of expenses when paid for, implementation of revenue when registered (i.e. when cash moves)</a:t>
            </a:r>
          </a:p>
          <a:p>
            <a:pPr>
              <a:spcBef>
                <a:spcPts val="600"/>
              </a:spcBef>
              <a:spcAft>
                <a:spcPts val="600"/>
              </a:spcAft>
              <a:buClrTx/>
              <a:buSzPct val="101000"/>
              <a:buFont typeface="Arial" charset="0"/>
              <a:buChar char="•"/>
            </a:pPr>
            <a:endParaRPr lang="en-GB" i="0" dirty="0"/>
          </a:p>
          <a:p>
            <a:pPr marL="0" indent="0">
              <a:spcAft>
                <a:spcPts val="600"/>
              </a:spcAft>
              <a:buClrTx/>
              <a:buNone/>
            </a:pPr>
            <a:r>
              <a:rPr lang="en-GB" b="1" i="0" dirty="0">
                <a:solidFill>
                  <a:srgbClr val="004494"/>
                </a:solidFill>
              </a:rPr>
              <a:t>Accruals-based accounting</a:t>
            </a:r>
          </a:p>
          <a:p>
            <a:pPr>
              <a:spcAft>
                <a:spcPts val="600"/>
              </a:spcAft>
              <a:buClrTx/>
              <a:buSzPct val="101000"/>
              <a:buFont typeface="Arial" charset="0"/>
              <a:buChar char="•"/>
            </a:pPr>
            <a:r>
              <a:rPr lang="en-GB" i="0" dirty="0"/>
              <a:t>Used in commercial world</a:t>
            </a:r>
          </a:p>
          <a:p>
            <a:pPr>
              <a:spcAft>
                <a:spcPts val="600"/>
              </a:spcAft>
              <a:buClrTx/>
              <a:buSzPct val="101000"/>
              <a:buFont typeface="Arial" charset="0"/>
              <a:buChar char="•"/>
            </a:pPr>
            <a:r>
              <a:rPr lang="en-GB" i="0" dirty="0"/>
              <a:t>Keeps track of events when they occur: assets, liabilities, net assets/net position, outputs &amp; expenses (including depreciation, </a:t>
            </a:r>
            <a:r>
              <a:rPr lang="en-GB" i="0"/>
              <a:t>inventory stocks</a:t>
            </a:r>
            <a:r>
              <a:rPr lang="en-GB" i="0" dirty="0"/>
              <a:t>, etc.)</a:t>
            </a:r>
          </a:p>
        </p:txBody>
      </p:sp>
      <p:sp>
        <p:nvSpPr>
          <p:cNvPr id="32770" name="Rectangle 2"/>
          <p:cNvSpPr>
            <a:spLocks noGrp="1" noChangeArrowheads="1"/>
          </p:cNvSpPr>
          <p:nvPr>
            <p:ph type="title"/>
          </p:nvPr>
        </p:nvSpPr>
        <p:spPr>
          <a:xfrm>
            <a:off x="970722" y="482860"/>
            <a:ext cx="10515600" cy="782357"/>
          </a:xfrm>
        </p:spPr>
        <p:txBody>
          <a:bodyPr anchor="b">
            <a:normAutofit/>
          </a:bodyPr>
          <a:lstStyle/>
          <a:p>
            <a:r>
              <a:rPr lang="en-GB"/>
              <a:t>Accounting methods</a:t>
            </a:r>
          </a:p>
        </p:txBody>
      </p:sp>
      <p:sp>
        <p:nvSpPr>
          <p:cNvPr id="2" name="Slide Number Placeholder 1">
            <a:extLst>
              <a:ext uri="{FF2B5EF4-FFF2-40B4-BE49-F238E27FC236}">
                <a16:creationId xmlns:a16="http://schemas.microsoft.com/office/drawing/2014/main" id="{7A4B4F48-DEEA-495A-A7B5-8E7E81F6DCA6}"/>
              </a:ext>
            </a:extLst>
          </p:cNvPr>
          <p:cNvSpPr>
            <a:spLocks noGrp="1"/>
          </p:cNvSpPr>
          <p:nvPr>
            <p:ph type="sldNum" sz="quarter" idx="12"/>
          </p:nvPr>
        </p:nvSpPr>
        <p:spPr/>
        <p:txBody>
          <a:bodyPr/>
          <a:lstStyle/>
          <a:p>
            <a:fld id="{F46C79FD-C571-418B-AB0F-5EE936C85276}" type="slidenum">
              <a:rPr lang="en-GB" smtClean="0"/>
              <a:t>163</a:t>
            </a:fld>
            <a:endParaRPr lang="en-GB"/>
          </a:p>
        </p:txBody>
      </p:sp>
    </p:spTree>
    <p:extLst>
      <p:ext uri="{BB962C8B-B14F-4D97-AF65-F5344CB8AC3E}">
        <p14:creationId xmlns:p14="http://schemas.microsoft.com/office/powerpoint/2010/main" val="3864277473"/>
      </p:ext>
    </p:extLst>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sz="half" idx="1"/>
          </p:nvPr>
        </p:nvSpPr>
        <p:spPr>
          <a:xfrm>
            <a:off x="838198" y="1608197"/>
            <a:ext cx="10648124" cy="563245"/>
          </a:xfrm>
        </p:spPr>
        <p:txBody>
          <a:bodyPr>
            <a:normAutofit/>
          </a:bodyPr>
          <a:lstStyle/>
          <a:p>
            <a:pPr eaLnBrk="1" hangingPunct="1"/>
            <a:r>
              <a:rPr lang="fr-FR" i="0" dirty="0">
                <a:latin typeface="Verdana" charset="0"/>
              </a:rPr>
              <a:t>D</a:t>
            </a:r>
            <a:r>
              <a:rPr lang="en-GB" i="0" dirty="0" err="1">
                <a:latin typeface="Verdana" charset="0"/>
              </a:rPr>
              <a:t>epends</a:t>
            </a:r>
            <a:r>
              <a:rPr lang="en-GB" i="0" dirty="0">
                <a:latin typeface="Verdana" charset="0"/>
              </a:rPr>
              <a:t> on the country: variants between the extremes</a:t>
            </a:r>
          </a:p>
        </p:txBody>
      </p:sp>
      <p:sp>
        <p:nvSpPr>
          <p:cNvPr id="32770" name="Rectangle 2"/>
          <p:cNvSpPr>
            <a:spLocks noGrp="1" noChangeArrowheads="1"/>
          </p:cNvSpPr>
          <p:nvPr>
            <p:ph type="title"/>
          </p:nvPr>
        </p:nvSpPr>
        <p:spPr>
          <a:xfrm>
            <a:off x="970722" y="482860"/>
            <a:ext cx="10515600" cy="782357"/>
          </a:xfrm>
        </p:spPr>
        <p:txBody>
          <a:bodyPr anchor="b">
            <a:normAutofit/>
          </a:bodyPr>
          <a:lstStyle/>
          <a:p>
            <a:r>
              <a:rPr lang="en-GB"/>
              <a:t>Accounting methods</a:t>
            </a:r>
          </a:p>
        </p:txBody>
      </p:sp>
      <p:grpSp>
        <p:nvGrpSpPr>
          <p:cNvPr id="5" name="Group 4">
            <a:extLst>
              <a:ext uri="{FF2B5EF4-FFF2-40B4-BE49-F238E27FC236}">
                <a16:creationId xmlns:a16="http://schemas.microsoft.com/office/drawing/2014/main" id="{349F62E3-CAB2-4D8A-97EC-1C52BD792899}"/>
              </a:ext>
            </a:extLst>
          </p:cNvPr>
          <p:cNvGrpSpPr/>
          <p:nvPr/>
        </p:nvGrpSpPr>
        <p:grpSpPr>
          <a:xfrm>
            <a:off x="1539336" y="2249356"/>
            <a:ext cx="9654181" cy="4125784"/>
            <a:chOff x="1836516" y="2309047"/>
            <a:chExt cx="8679183" cy="4125784"/>
          </a:xfrm>
        </p:grpSpPr>
        <p:sp>
          <p:nvSpPr>
            <p:cNvPr id="6" name="Text Box 4">
              <a:extLst>
                <a:ext uri="{FF2B5EF4-FFF2-40B4-BE49-F238E27FC236}">
                  <a16:creationId xmlns:a16="http://schemas.microsoft.com/office/drawing/2014/main" id="{6FA76D04-338C-4042-A99D-755EE3434DE8}"/>
                </a:ext>
              </a:extLst>
            </p:cNvPr>
            <p:cNvSpPr txBox="1">
              <a:spLocks noChangeArrowheads="1"/>
            </p:cNvSpPr>
            <p:nvPr/>
          </p:nvSpPr>
          <p:spPr bwMode="auto">
            <a:xfrm>
              <a:off x="1836516" y="5582548"/>
              <a:ext cx="2457450" cy="85228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2039" tIns="41020" rIns="82039" bIns="41020">
              <a:spAutoFit/>
            </a:bodyPr>
            <a:lstStyle>
              <a:lvl1pPr defTabSz="820738" eaLnBrk="0" hangingPunct="0">
                <a:defRPr sz="1200">
                  <a:solidFill>
                    <a:srgbClr val="0F5494"/>
                  </a:solidFill>
                  <a:latin typeface="Verdana" charset="0"/>
                  <a:ea typeface="ＭＳ Ｐゴシック" charset="0"/>
                </a:defRPr>
              </a:lvl1pPr>
              <a:lvl2pPr marL="742950" indent="-285750" defTabSz="820738" eaLnBrk="0" hangingPunct="0">
                <a:defRPr sz="1200">
                  <a:solidFill>
                    <a:srgbClr val="0F5494"/>
                  </a:solidFill>
                  <a:latin typeface="Verdana" charset="0"/>
                  <a:ea typeface="ＭＳ Ｐゴシック" charset="0"/>
                </a:defRPr>
              </a:lvl2pPr>
              <a:lvl3pPr marL="1143000" indent="-228600" defTabSz="820738" eaLnBrk="0" hangingPunct="0">
                <a:defRPr sz="1200">
                  <a:solidFill>
                    <a:srgbClr val="0F5494"/>
                  </a:solidFill>
                  <a:latin typeface="Verdana" charset="0"/>
                  <a:ea typeface="ＭＳ Ｐゴシック" charset="0"/>
                </a:defRPr>
              </a:lvl3pPr>
              <a:lvl4pPr marL="1600200" indent="-228600" defTabSz="820738" eaLnBrk="0" hangingPunct="0">
                <a:defRPr sz="1200">
                  <a:solidFill>
                    <a:srgbClr val="0F5494"/>
                  </a:solidFill>
                  <a:latin typeface="Verdana" charset="0"/>
                  <a:ea typeface="ＭＳ Ｐゴシック" charset="0"/>
                </a:defRPr>
              </a:lvl4pPr>
              <a:lvl5pPr marL="2057400" indent="-228600" defTabSz="820738" eaLnBrk="0" hangingPunct="0">
                <a:defRPr sz="1200">
                  <a:solidFill>
                    <a:srgbClr val="0F5494"/>
                  </a:solidFill>
                  <a:latin typeface="Verdana" charset="0"/>
                  <a:ea typeface="ＭＳ Ｐゴシック" charset="0"/>
                </a:defRPr>
              </a:lvl5pPr>
              <a:lvl6pPr marL="2514600" indent="-228600" defTabSz="820738" eaLnBrk="0" fontAlgn="base" hangingPunct="0">
                <a:spcBef>
                  <a:spcPct val="0"/>
                </a:spcBef>
                <a:spcAft>
                  <a:spcPct val="0"/>
                </a:spcAft>
                <a:defRPr sz="1200">
                  <a:solidFill>
                    <a:srgbClr val="0F5494"/>
                  </a:solidFill>
                  <a:latin typeface="Verdana" charset="0"/>
                  <a:ea typeface="ＭＳ Ｐゴシック" charset="0"/>
                </a:defRPr>
              </a:lvl6pPr>
              <a:lvl7pPr marL="2971800" indent="-228600" defTabSz="820738" eaLnBrk="0" fontAlgn="base" hangingPunct="0">
                <a:spcBef>
                  <a:spcPct val="0"/>
                </a:spcBef>
                <a:spcAft>
                  <a:spcPct val="0"/>
                </a:spcAft>
                <a:defRPr sz="1200">
                  <a:solidFill>
                    <a:srgbClr val="0F5494"/>
                  </a:solidFill>
                  <a:latin typeface="Verdana" charset="0"/>
                  <a:ea typeface="ＭＳ Ｐゴシック" charset="0"/>
                </a:defRPr>
              </a:lvl7pPr>
              <a:lvl8pPr marL="3429000" indent="-228600" defTabSz="820738" eaLnBrk="0" fontAlgn="base" hangingPunct="0">
                <a:spcBef>
                  <a:spcPct val="0"/>
                </a:spcBef>
                <a:spcAft>
                  <a:spcPct val="0"/>
                </a:spcAft>
                <a:defRPr sz="1200">
                  <a:solidFill>
                    <a:srgbClr val="0F5494"/>
                  </a:solidFill>
                  <a:latin typeface="Verdana" charset="0"/>
                  <a:ea typeface="ＭＳ Ｐゴシック" charset="0"/>
                </a:defRPr>
              </a:lvl8pPr>
              <a:lvl9pPr marL="3886200" indent="-228600" defTabSz="820738"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spcBef>
                  <a:spcPct val="50000"/>
                </a:spcBef>
              </a:pPr>
              <a:r>
                <a:rPr lang="en-GB" sz="2500" dirty="0"/>
                <a:t>Cash-based Accounting</a:t>
              </a:r>
            </a:p>
          </p:txBody>
        </p:sp>
        <p:sp>
          <p:nvSpPr>
            <p:cNvPr id="7" name="Text Box 5">
              <a:extLst>
                <a:ext uri="{FF2B5EF4-FFF2-40B4-BE49-F238E27FC236}">
                  <a16:creationId xmlns:a16="http://schemas.microsoft.com/office/drawing/2014/main" id="{6072EC2C-B719-49E7-BFEA-8EAA93672154}"/>
                </a:ext>
              </a:extLst>
            </p:cNvPr>
            <p:cNvSpPr txBox="1">
              <a:spLocks noChangeArrowheads="1"/>
            </p:cNvSpPr>
            <p:nvPr/>
          </p:nvSpPr>
          <p:spPr bwMode="auto">
            <a:xfrm>
              <a:off x="8202712" y="2309047"/>
              <a:ext cx="2312987" cy="185255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2039" tIns="41020" rIns="82039" bIns="41020">
              <a:spAutoFit/>
            </a:bodyPr>
            <a:lstStyle>
              <a:lvl1pPr defTabSz="820738" eaLnBrk="0" hangingPunct="0">
                <a:defRPr sz="1200">
                  <a:solidFill>
                    <a:srgbClr val="0F5494"/>
                  </a:solidFill>
                  <a:latin typeface="Verdana" charset="0"/>
                  <a:ea typeface="ＭＳ Ｐゴシック" charset="0"/>
                </a:defRPr>
              </a:lvl1pPr>
              <a:lvl2pPr marL="742950" indent="-285750" defTabSz="820738" eaLnBrk="0" hangingPunct="0">
                <a:defRPr sz="1200">
                  <a:solidFill>
                    <a:srgbClr val="0F5494"/>
                  </a:solidFill>
                  <a:latin typeface="Verdana" charset="0"/>
                  <a:ea typeface="ＭＳ Ｐゴシック" charset="0"/>
                </a:defRPr>
              </a:lvl2pPr>
              <a:lvl3pPr marL="1143000" indent="-228600" defTabSz="820738" eaLnBrk="0" hangingPunct="0">
                <a:defRPr sz="1200">
                  <a:solidFill>
                    <a:srgbClr val="0F5494"/>
                  </a:solidFill>
                  <a:latin typeface="Verdana" charset="0"/>
                  <a:ea typeface="ＭＳ Ｐゴシック" charset="0"/>
                </a:defRPr>
              </a:lvl3pPr>
              <a:lvl4pPr marL="1600200" indent="-228600" defTabSz="820738" eaLnBrk="0" hangingPunct="0">
                <a:defRPr sz="1200">
                  <a:solidFill>
                    <a:srgbClr val="0F5494"/>
                  </a:solidFill>
                  <a:latin typeface="Verdana" charset="0"/>
                  <a:ea typeface="ＭＳ Ｐゴシック" charset="0"/>
                </a:defRPr>
              </a:lvl4pPr>
              <a:lvl5pPr marL="2057400" indent="-228600" defTabSz="820738" eaLnBrk="0" hangingPunct="0">
                <a:defRPr sz="1200">
                  <a:solidFill>
                    <a:srgbClr val="0F5494"/>
                  </a:solidFill>
                  <a:latin typeface="Verdana" charset="0"/>
                  <a:ea typeface="ＭＳ Ｐゴシック" charset="0"/>
                </a:defRPr>
              </a:lvl5pPr>
              <a:lvl6pPr marL="2514600" indent="-228600" defTabSz="820738" eaLnBrk="0" fontAlgn="base" hangingPunct="0">
                <a:spcBef>
                  <a:spcPct val="0"/>
                </a:spcBef>
                <a:spcAft>
                  <a:spcPct val="0"/>
                </a:spcAft>
                <a:defRPr sz="1200">
                  <a:solidFill>
                    <a:srgbClr val="0F5494"/>
                  </a:solidFill>
                  <a:latin typeface="Verdana" charset="0"/>
                  <a:ea typeface="ＭＳ Ｐゴシック" charset="0"/>
                </a:defRPr>
              </a:lvl6pPr>
              <a:lvl7pPr marL="2971800" indent="-228600" defTabSz="820738" eaLnBrk="0" fontAlgn="base" hangingPunct="0">
                <a:spcBef>
                  <a:spcPct val="0"/>
                </a:spcBef>
                <a:spcAft>
                  <a:spcPct val="0"/>
                </a:spcAft>
                <a:defRPr sz="1200">
                  <a:solidFill>
                    <a:srgbClr val="0F5494"/>
                  </a:solidFill>
                  <a:latin typeface="Verdana" charset="0"/>
                  <a:ea typeface="ＭＳ Ｐゴシック" charset="0"/>
                </a:defRPr>
              </a:lvl7pPr>
              <a:lvl8pPr marL="3429000" indent="-228600" defTabSz="820738" eaLnBrk="0" fontAlgn="base" hangingPunct="0">
                <a:spcBef>
                  <a:spcPct val="0"/>
                </a:spcBef>
                <a:spcAft>
                  <a:spcPct val="0"/>
                </a:spcAft>
                <a:defRPr sz="1200">
                  <a:solidFill>
                    <a:srgbClr val="0F5494"/>
                  </a:solidFill>
                  <a:latin typeface="Verdana" charset="0"/>
                  <a:ea typeface="ＭＳ Ｐゴシック" charset="0"/>
                </a:defRPr>
              </a:lvl8pPr>
              <a:lvl9pPr marL="3886200" indent="-228600" defTabSz="820738"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spcBef>
                  <a:spcPct val="50000"/>
                </a:spcBef>
              </a:pPr>
              <a:r>
                <a:rPr lang="en-GB" sz="2500" dirty="0"/>
                <a:t>Accruals-based accounting, </a:t>
              </a:r>
              <a:r>
                <a:rPr lang="en-GB" sz="2000" dirty="0"/>
                <a:t>(commercial accounting)</a:t>
              </a:r>
            </a:p>
          </p:txBody>
        </p:sp>
        <p:sp>
          <p:nvSpPr>
            <p:cNvPr id="8" name="Line 6">
              <a:extLst>
                <a:ext uri="{FF2B5EF4-FFF2-40B4-BE49-F238E27FC236}">
                  <a16:creationId xmlns:a16="http://schemas.microsoft.com/office/drawing/2014/main" id="{A13F3C0B-497C-4E0E-B7E0-3DB7FAC89190}"/>
                </a:ext>
              </a:extLst>
            </p:cNvPr>
            <p:cNvSpPr>
              <a:spLocks noChangeShapeType="1"/>
            </p:cNvSpPr>
            <p:nvPr/>
          </p:nvSpPr>
          <p:spPr bwMode="auto">
            <a:xfrm flipV="1">
              <a:off x="4321175" y="3717032"/>
              <a:ext cx="3881536" cy="206305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82039" tIns="41020" rIns="82039" bIns="41020"/>
            <a:lstStyle/>
            <a:p>
              <a:endParaRPr lang="en-GB"/>
            </a:p>
          </p:txBody>
        </p:sp>
        <p:sp>
          <p:nvSpPr>
            <p:cNvPr id="9" name="Text Box 7">
              <a:extLst>
                <a:ext uri="{FF2B5EF4-FFF2-40B4-BE49-F238E27FC236}">
                  <a16:creationId xmlns:a16="http://schemas.microsoft.com/office/drawing/2014/main" id="{EB25353A-3C48-4C88-95BA-9C0F96C6B5E9}"/>
                </a:ext>
              </a:extLst>
            </p:cNvPr>
            <p:cNvSpPr txBox="1">
              <a:spLocks noChangeArrowheads="1"/>
            </p:cNvSpPr>
            <p:nvPr/>
          </p:nvSpPr>
          <p:spPr bwMode="auto">
            <a:xfrm>
              <a:off x="2423593" y="4437113"/>
              <a:ext cx="2811463" cy="8522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2039" tIns="41020" rIns="82039" bIns="41020">
              <a:spAutoFit/>
            </a:bodyPr>
            <a:lstStyle>
              <a:lvl1pPr defTabSz="820738" eaLnBrk="0" hangingPunct="0">
                <a:defRPr sz="1200">
                  <a:solidFill>
                    <a:srgbClr val="0F5494"/>
                  </a:solidFill>
                  <a:latin typeface="Verdana" charset="0"/>
                  <a:ea typeface="ＭＳ Ｐゴシック" charset="0"/>
                </a:defRPr>
              </a:lvl1pPr>
              <a:lvl2pPr marL="742950" indent="-285750" defTabSz="820738" eaLnBrk="0" hangingPunct="0">
                <a:defRPr sz="1200">
                  <a:solidFill>
                    <a:srgbClr val="0F5494"/>
                  </a:solidFill>
                  <a:latin typeface="Verdana" charset="0"/>
                  <a:ea typeface="ＭＳ Ｐゴシック" charset="0"/>
                </a:defRPr>
              </a:lvl2pPr>
              <a:lvl3pPr marL="1143000" indent="-228600" defTabSz="820738" eaLnBrk="0" hangingPunct="0">
                <a:defRPr sz="1200">
                  <a:solidFill>
                    <a:srgbClr val="0F5494"/>
                  </a:solidFill>
                  <a:latin typeface="Verdana" charset="0"/>
                  <a:ea typeface="ＭＳ Ｐゴシック" charset="0"/>
                </a:defRPr>
              </a:lvl3pPr>
              <a:lvl4pPr marL="1600200" indent="-228600" defTabSz="820738" eaLnBrk="0" hangingPunct="0">
                <a:defRPr sz="1200">
                  <a:solidFill>
                    <a:srgbClr val="0F5494"/>
                  </a:solidFill>
                  <a:latin typeface="Verdana" charset="0"/>
                  <a:ea typeface="ＭＳ Ｐゴシック" charset="0"/>
                </a:defRPr>
              </a:lvl4pPr>
              <a:lvl5pPr marL="2057400" indent="-228600" defTabSz="820738" eaLnBrk="0" hangingPunct="0">
                <a:defRPr sz="1200">
                  <a:solidFill>
                    <a:srgbClr val="0F5494"/>
                  </a:solidFill>
                  <a:latin typeface="Verdana" charset="0"/>
                  <a:ea typeface="ＭＳ Ｐゴシック" charset="0"/>
                </a:defRPr>
              </a:lvl5pPr>
              <a:lvl6pPr marL="2514600" indent="-228600" defTabSz="820738" eaLnBrk="0" fontAlgn="base" hangingPunct="0">
                <a:spcBef>
                  <a:spcPct val="0"/>
                </a:spcBef>
                <a:spcAft>
                  <a:spcPct val="0"/>
                </a:spcAft>
                <a:defRPr sz="1200">
                  <a:solidFill>
                    <a:srgbClr val="0F5494"/>
                  </a:solidFill>
                  <a:latin typeface="Verdana" charset="0"/>
                  <a:ea typeface="ＭＳ Ｐゴシック" charset="0"/>
                </a:defRPr>
              </a:lvl6pPr>
              <a:lvl7pPr marL="2971800" indent="-228600" defTabSz="820738" eaLnBrk="0" fontAlgn="base" hangingPunct="0">
                <a:spcBef>
                  <a:spcPct val="0"/>
                </a:spcBef>
                <a:spcAft>
                  <a:spcPct val="0"/>
                </a:spcAft>
                <a:defRPr sz="1200">
                  <a:solidFill>
                    <a:srgbClr val="0F5494"/>
                  </a:solidFill>
                  <a:latin typeface="Verdana" charset="0"/>
                  <a:ea typeface="ＭＳ Ｐゴシック" charset="0"/>
                </a:defRPr>
              </a:lvl7pPr>
              <a:lvl8pPr marL="3429000" indent="-228600" defTabSz="820738" eaLnBrk="0" fontAlgn="base" hangingPunct="0">
                <a:spcBef>
                  <a:spcPct val="0"/>
                </a:spcBef>
                <a:spcAft>
                  <a:spcPct val="0"/>
                </a:spcAft>
                <a:defRPr sz="1200">
                  <a:solidFill>
                    <a:srgbClr val="0F5494"/>
                  </a:solidFill>
                  <a:latin typeface="Verdana" charset="0"/>
                  <a:ea typeface="ＭＳ Ｐゴシック" charset="0"/>
                </a:defRPr>
              </a:lvl8pPr>
              <a:lvl9pPr marL="3886200" indent="-228600" defTabSz="820738"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spcBef>
                  <a:spcPct val="50000"/>
                </a:spcBef>
              </a:pPr>
              <a:r>
                <a:rPr lang="fr-FR" sz="2500" dirty="0" err="1"/>
                <a:t>Modified</a:t>
              </a:r>
              <a:r>
                <a:rPr lang="fr-FR" sz="2500" dirty="0"/>
                <a:t> cash basis</a:t>
              </a:r>
            </a:p>
          </p:txBody>
        </p:sp>
        <p:sp>
          <p:nvSpPr>
            <p:cNvPr id="10" name="Text Box 8">
              <a:extLst>
                <a:ext uri="{FF2B5EF4-FFF2-40B4-BE49-F238E27FC236}">
                  <a16:creationId xmlns:a16="http://schemas.microsoft.com/office/drawing/2014/main" id="{6A637E68-B567-4B81-BF6A-CEC1E5AFBB77}"/>
                </a:ext>
              </a:extLst>
            </p:cNvPr>
            <p:cNvSpPr txBox="1">
              <a:spLocks noChangeArrowheads="1"/>
            </p:cNvSpPr>
            <p:nvPr/>
          </p:nvSpPr>
          <p:spPr bwMode="auto">
            <a:xfrm>
              <a:off x="5159897" y="2708921"/>
              <a:ext cx="2689225" cy="8522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2039" tIns="41020" rIns="82039" bIns="41020">
              <a:spAutoFit/>
            </a:bodyPr>
            <a:lstStyle>
              <a:lvl1pPr defTabSz="820738" eaLnBrk="0" hangingPunct="0">
                <a:defRPr sz="1200">
                  <a:solidFill>
                    <a:srgbClr val="0F5494"/>
                  </a:solidFill>
                  <a:latin typeface="Verdana" charset="0"/>
                  <a:ea typeface="ＭＳ Ｐゴシック" charset="0"/>
                </a:defRPr>
              </a:lvl1pPr>
              <a:lvl2pPr marL="742950" indent="-285750" defTabSz="820738" eaLnBrk="0" hangingPunct="0">
                <a:defRPr sz="1200">
                  <a:solidFill>
                    <a:srgbClr val="0F5494"/>
                  </a:solidFill>
                  <a:latin typeface="Verdana" charset="0"/>
                  <a:ea typeface="ＭＳ Ｐゴシック" charset="0"/>
                </a:defRPr>
              </a:lvl2pPr>
              <a:lvl3pPr marL="1143000" indent="-228600" defTabSz="820738" eaLnBrk="0" hangingPunct="0">
                <a:defRPr sz="1200">
                  <a:solidFill>
                    <a:srgbClr val="0F5494"/>
                  </a:solidFill>
                  <a:latin typeface="Verdana" charset="0"/>
                  <a:ea typeface="ＭＳ Ｐゴシック" charset="0"/>
                </a:defRPr>
              </a:lvl3pPr>
              <a:lvl4pPr marL="1600200" indent="-228600" defTabSz="820738" eaLnBrk="0" hangingPunct="0">
                <a:defRPr sz="1200">
                  <a:solidFill>
                    <a:srgbClr val="0F5494"/>
                  </a:solidFill>
                  <a:latin typeface="Verdana" charset="0"/>
                  <a:ea typeface="ＭＳ Ｐゴシック" charset="0"/>
                </a:defRPr>
              </a:lvl4pPr>
              <a:lvl5pPr marL="2057400" indent="-228600" defTabSz="820738" eaLnBrk="0" hangingPunct="0">
                <a:defRPr sz="1200">
                  <a:solidFill>
                    <a:srgbClr val="0F5494"/>
                  </a:solidFill>
                  <a:latin typeface="Verdana" charset="0"/>
                  <a:ea typeface="ＭＳ Ｐゴシック" charset="0"/>
                </a:defRPr>
              </a:lvl5pPr>
              <a:lvl6pPr marL="2514600" indent="-228600" defTabSz="820738" eaLnBrk="0" fontAlgn="base" hangingPunct="0">
                <a:spcBef>
                  <a:spcPct val="0"/>
                </a:spcBef>
                <a:spcAft>
                  <a:spcPct val="0"/>
                </a:spcAft>
                <a:defRPr sz="1200">
                  <a:solidFill>
                    <a:srgbClr val="0F5494"/>
                  </a:solidFill>
                  <a:latin typeface="Verdana" charset="0"/>
                  <a:ea typeface="ＭＳ Ｐゴシック" charset="0"/>
                </a:defRPr>
              </a:lvl6pPr>
              <a:lvl7pPr marL="2971800" indent="-228600" defTabSz="820738" eaLnBrk="0" fontAlgn="base" hangingPunct="0">
                <a:spcBef>
                  <a:spcPct val="0"/>
                </a:spcBef>
                <a:spcAft>
                  <a:spcPct val="0"/>
                </a:spcAft>
                <a:defRPr sz="1200">
                  <a:solidFill>
                    <a:srgbClr val="0F5494"/>
                  </a:solidFill>
                  <a:latin typeface="Verdana" charset="0"/>
                  <a:ea typeface="ＭＳ Ｐゴシック" charset="0"/>
                </a:defRPr>
              </a:lvl7pPr>
              <a:lvl8pPr marL="3429000" indent="-228600" defTabSz="820738" eaLnBrk="0" fontAlgn="base" hangingPunct="0">
                <a:spcBef>
                  <a:spcPct val="0"/>
                </a:spcBef>
                <a:spcAft>
                  <a:spcPct val="0"/>
                </a:spcAft>
                <a:defRPr sz="1200">
                  <a:solidFill>
                    <a:srgbClr val="0F5494"/>
                  </a:solidFill>
                  <a:latin typeface="Verdana" charset="0"/>
                  <a:ea typeface="ＭＳ Ｐゴシック" charset="0"/>
                </a:defRPr>
              </a:lvl8pPr>
              <a:lvl9pPr marL="3886200" indent="-228600" defTabSz="820738"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spcBef>
                  <a:spcPct val="50000"/>
                </a:spcBef>
              </a:pPr>
              <a:r>
                <a:rPr lang="fr-FR" sz="2500" dirty="0" err="1"/>
                <a:t>Modified</a:t>
              </a:r>
              <a:r>
                <a:rPr lang="fr-FR" sz="2500" dirty="0"/>
                <a:t> </a:t>
              </a:r>
              <a:r>
                <a:rPr lang="fr-FR" sz="2500" dirty="0" err="1"/>
                <a:t>accrual</a:t>
              </a:r>
              <a:r>
                <a:rPr lang="fr-FR" sz="2500" dirty="0"/>
                <a:t> basis</a:t>
              </a:r>
            </a:p>
          </p:txBody>
        </p:sp>
      </p:grpSp>
      <p:sp>
        <p:nvSpPr>
          <p:cNvPr id="2" name="Slide Number Placeholder 1">
            <a:extLst>
              <a:ext uri="{FF2B5EF4-FFF2-40B4-BE49-F238E27FC236}">
                <a16:creationId xmlns:a16="http://schemas.microsoft.com/office/drawing/2014/main" id="{6FC1D54D-6D2B-417F-9772-AFF36AE34484}"/>
              </a:ext>
            </a:extLst>
          </p:cNvPr>
          <p:cNvSpPr>
            <a:spLocks noGrp="1"/>
          </p:cNvSpPr>
          <p:nvPr>
            <p:ph type="sldNum" sz="quarter" idx="12"/>
          </p:nvPr>
        </p:nvSpPr>
        <p:spPr/>
        <p:txBody>
          <a:bodyPr/>
          <a:lstStyle/>
          <a:p>
            <a:fld id="{F46C79FD-C571-418B-AB0F-5EE936C85276}" type="slidenum">
              <a:rPr lang="en-GB" smtClean="0"/>
              <a:t>164</a:t>
            </a:fld>
            <a:endParaRPr lang="en-GB"/>
          </a:p>
        </p:txBody>
      </p:sp>
    </p:spTree>
    <p:extLst>
      <p:ext uri="{BB962C8B-B14F-4D97-AF65-F5344CB8AC3E}">
        <p14:creationId xmlns:p14="http://schemas.microsoft.com/office/powerpoint/2010/main" val="2933871205"/>
      </p:ext>
    </p:extLst>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sz="half" idx="1"/>
          </p:nvPr>
        </p:nvSpPr>
        <p:spPr>
          <a:xfrm>
            <a:off x="897254" y="1711325"/>
            <a:ext cx="10397492" cy="3906435"/>
          </a:xfrm>
        </p:spPr>
        <p:txBody>
          <a:bodyPr>
            <a:normAutofit/>
          </a:bodyPr>
          <a:lstStyle/>
          <a:p>
            <a:pPr marL="0" indent="0">
              <a:spcBef>
                <a:spcPts val="600"/>
              </a:spcBef>
              <a:spcAft>
                <a:spcPts val="600"/>
              </a:spcAft>
              <a:buClrTx/>
              <a:buNone/>
            </a:pPr>
            <a:r>
              <a:rPr lang="en-GB" sz="2000" i="0" dirty="0">
                <a:solidFill>
                  <a:srgbClr val="004494"/>
                </a:solidFill>
              </a:rPr>
              <a:t>The accounting system must enable the basics in terms of budget preparation, control, reporting, &amp; publication as per country regulations: this requires:</a:t>
            </a:r>
          </a:p>
          <a:p>
            <a:pPr>
              <a:spcBef>
                <a:spcPts val="600"/>
              </a:spcBef>
              <a:spcAft>
                <a:spcPts val="600"/>
              </a:spcAft>
              <a:buClrTx/>
            </a:pPr>
            <a:r>
              <a:rPr lang="en-GB" sz="2000" dirty="0"/>
              <a:t>Adequate budgetary classification </a:t>
            </a:r>
          </a:p>
          <a:p>
            <a:pPr>
              <a:spcBef>
                <a:spcPts val="600"/>
              </a:spcBef>
              <a:spcAft>
                <a:spcPts val="600"/>
              </a:spcAft>
              <a:buClrTx/>
            </a:pPr>
            <a:r>
              <a:rPr lang="en-GB" sz="2000" dirty="0"/>
              <a:t>Registration of expenditure at both commitment &amp; payment stages</a:t>
            </a:r>
          </a:p>
          <a:p>
            <a:pPr>
              <a:spcBef>
                <a:spcPts val="600"/>
              </a:spcBef>
              <a:spcAft>
                <a:spcPts val="600"/>
              </a:spcAft>
              <a:buClrTx/>
            </a:pPr>
            <a:r>
              <a:rPr lang="en-GB" sz="2000" dirty="0"/>
              <a:t>Reports on arrears &amp; other liabilities</a:t>
            </a:r>
          </a:p>
          <a:p>
            <a:pPr>
              <a:spcBef>
                <a:spcPts val="600"/>
              </a:spcBef>
              <a:spcAft>
                <a:spcPts val="600"/>
              </a:spcAft>
              <a:buClrTx/>
            </a:pPr>
            <a:r>
              <a:rPr lang="en-GB" sz="2000" dirty="0"/>
              <a:t>Reports on financial assets</a:t>
            </a:r>
          </a:p>
          <a:p>
            <a:pPr>
              <a:spcBef>
                <a:spcPts val="600"/>
              </a:spcBef>
              <a:spcAft>
                <a:spcPts val="600"/>
              </a:spcAft>
              <a:buClrTx/>
            </a:pPr>
            <a:r>
              <a:rPr lang="en-GB" sz="2000" dirty="0"/>
              <a:t>Asset register at least for those physical assets liable to misappropriation or waste</a:t>
            </a:r>
            <a:endParaRPr lang="en-GB" sz="1500" dirty="0"/>
          </a:p>
        </p:txBody>
      </p:sp>
      <p:sp>
        <p:nvSpPr>
          <p:cNvPr id="36866" name="Rectangle 2"/>
          <p:cNvSpPr>
            <a:spLocks noGrp="1" noChangeArrowheads="1"/>
          </p:cNvSpPr>
          <p:nvPr>
            <p:ph type="title"/>
          </p:nvPr>
        </p:nvSpPr>
        <p:spPr>
          <a:xfrm>
            <a:off x="970722" y="482860"/>
            <a:ext cx="10515600" cy="782357"/>
          </a:xfrm>
        </p:spPr>
        <p:txBody>
          <a:bodyPr anchor="b">
            <a:normAutofit/>
          </a:bodyPr>
          <a:lstStyle/>
          <a:p>
            <a:r>
              <a:rPr lang="fr-FR"/>
              <a:t>The basics</a:t>
            </a:r>
          </a:p>
        </p:txBody>
      </p:sp>
      <p:sp>
        <p:nvSpPr>
          <p:cNvPr id="2" name="Slide Number Placeholder 1">
            <a:extLst>
              <a:ext uri="{FF2B5EF4-FFF2-40B4-BE49-F238E27FC236}">
                <a16:creationId xmlns:a16="http://schemas.microsoft.com/office/drawing/2014/main" id="{1F127C0C-2712-451A-AB78-163405810B78}"/>
              </a:ext>
            </a:extLst>
          </p:cNvPr>
          <p:cNvSpPr>
            <a:spLocks noGrp="1"/>
          </p:cNvSpPr>
          <p:nvPr>
            <p:ph type="sldNum" sz="quarter" idx="12"/>
          </p:nvPr>
        </p:nvSpPr>
        <p:spPr/>
        <p:txBody>
          <a:bodyPr/>
          <a:lstStyle/>
          <a:p>
            <a:fld id="{F46C79FD-C571-418B-AB0F-5EE936C85276}" type="slidenum">
              <a:rPr lang="en-GB" smtClean="0"/>
              <a:t>165</a:t>
            </a:fld>
            <a:endParaRPr lang="en-GB"/>
          </a:p>
        </p:txBody>
      </p:sp>
    </p:spTree>
    <p:extLst>
      <p:ext uri="{BB962C8B-B14F-4D97-AF65-F5344CB8AC3E}">
        <p14:creationId xmlns:p14="http://schemas.microsoft.com/office/powerpoint/2010/main" val="297134823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sz="half" idx="1"/>
          </p:nvPr>
        </p:nvSpPr>
        <p:spPr>
          <a:xfrm>
            <a:off x="838198" y="1825625"/>
            <a:ext cx="10515600" cy="3906435"/>
          </a:xfrm>
        </p:spPr>
        <p:txBody>
          <a:bodyPr>
            <a:normAutofit/>
          </a:bodyPr>
          <a:lstStyle/>
          <a:p>
            <a:pPr eaLnBrk="1" hangingPunct="1">
              <a:spcBef>
                <a:spcPct val="0"/>
              </a:spcBef>
              <a:buClrTx/>
            </a:pPr>
            <a:r>
              <a:rPr lang="en-AU" sz="2200" i="0" dirty="0"/>
              <a:t>Undertaken by Supreme Audit Institution (SAI: </a:t>
            </a:r>
            <a:r>
              <a:rPr lang="en-AU" sz="2200" dirty="0"/>
              <a:t>Court of Audit, Court of Finances, National Audit Office, etc.) </a:t>
            </a:r>
          </a:p>
          <a:p>
            <a:pPr lvl="1" eaLnBrk="1" hangingPunct="1">
              <a:spcBef>
                <a:spcPct val="0"/>
              </a:spcBef>
            </a:pPr>
            <a:endParaRPr lang="en-AU" sz="2200" dirty="0"/>
          </a:p>
          <a:p>
            <a:pPr eaLnBrk="1" hangingPunct="1">
              <a:spcBef>
                <a:spcPct val="0"/>
              </a:spcBef>
              <a:buClrTx/>
            </a:pPr>
            <a:r>
              <a:rPr lang="en-AU" sz="2200" i="0" dirty="0"/>
              <a:t>Key point is the independence of the SAI should </a:t>
            </a:r>
            <a:r>
              <a:rPr lang="en-AU" sz="2200" dirty="0"/>
              <a:t>(must!) be guaranteed by the </a:t>
            </a:r>
            <a:r>
              <a:rPr lang="en-AU" sz="2200" dirty="0">
                <a:solidFill>
                  <a:srgbClr val="FF0000"/>
                </a:solidFill>
              </a:rPr>
              <a:t>constitution</a:t>
            </a:r>
            <a:r>
              <a:rPr lang="en-AU" sz="2200" dirty="0"/>
              <a:t> according to International Organization of Supreme Audit </a:t>
            </a:r>
            <a:r>
              <a:rPr lang="en-AU" sz="2200" i="0" dirty="0"/>
              <a:t>Institutions (INTOSAI )</a:t>
            </a:r>
            <a:endParaRPr lang="en-AU" sz="2200" dirty="0"/>
          </a:p>
          <a:p>
            <a:pPr lvl="2" eaLnBrk="1" hangingPunct="1">
              <a:spcBef>
                <a:spcPct val="0"/>
              </a:spcBef>
              <a:buFontTx/>
              <a:buChar char="•"/>
            </a:pPr>
            <a:endParaRPr lang="en-AU" sz="2200" dirty="0"/>
          </a:p>
          <a:p>
            <a:pPr lvl="1" eaLnBrk="1" hangingPunct="1">
              <a:spcBef>
                <a:spcPct val="0"/>
              </a:spcBef>
              <a:buClrTx/>
              <a:buFontTx/>
              <a:buNone/>
            </a:pPr>
            <a:endParaRPr lang="en-AU" sz="2200" dirty="0"/>
          </a:p>
        </p:txBody>
      </p:sp>
      <p:sp>
        <p:nvSpPr>
          <p:cNvPr id="21505" name="Rectangle 2"/>
          <p:cNvSpPr>
            <a:spLocks noGrp="1" noChangeArrowheads="1"/>
          </p:cNvSpPr>
          <p:nvPr>
            <p:ph type="title"/>
          </p:nvPr>
        </p:nvSpPr>
        <p:spPr>
          <a:xfrm>
            <a:off x="970722" y="482860"/>
            <a:ext cx="10515600" cy="782357"/>
          </a:xfrm>
        </p:spPr>
        <p:txBody>
          <a:bodyPr anchor="b">
            <a:normAutofit/>
          </a:bodyPr>
          <a:lstStyle/>
          <a:p>
            <a:r>
              <a:rPr lang="en-AU"/>
              <a:t>External Audit</a:t>
            </a:r>
          </a:p>
        </p:txBody>
      </p:sp>
      <p:sp>
        <p:nvSpPr>
          <p:cNvPr id="2" name="Slide Number Placeholder 1">
            <a:extLst>
              <a:ext uri="{FF2B5EF4-FFF2-40B4-BE49-F238E27FC236}">
                <a16:creationId xmlns:a16="http://schemas.microsoft.com/office/drawing/2014/main" id="{0A4F9ECA-A537-4C7D-A245-CE5F8B699524}"/>
              </a:ext>
            </a:extLst>
          </p:cNvPr>
          <p:cNvSpPr>
            <a:spLocks noGrp="1"/>
          </p:cNvSpPr>
          <p:nvPr>
            <p:ph type="sldNum" sz="quarter" idx="12"/>
          </p:nvPr>
        </p:nvSpPr>
        <p:spPr/>
        <p:txBody>
          <a:bodyPr/>
          <a:lstStyle/>
          <a:p>
            <a:fld id="{F46C79FD-C571-418B-AB0F-5EE936C85276}" type="slidenum">
              <a:rPr lang="en-GB" smtClean="0"/>
              <a:t>166</a:t>
            </a:fld>
            <a:endParaRPr lang="en-GB"/>
          </a:p>
        </p:txBody>
      </p:sp>
    </p:spTree>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sz="half" idx="1"/>
          </p:nvPr>
        </p:nvSpPr>
        <p:spPr>
          <a:xfrm>
            <a:off x="838198" y="1825625"/>
            <a:ext cx="10515600" cy="3906435"/>
          </a:xfrm>
        </p:spPr>
        <p:txBody>
          <a:bodyPr>
            <a:normAutofit/>
          </a:bodyPr>
          <a:lstStyle/>
          <a:p>
            <a:pPr>
              <a:lnSpc>
                <a:spcPct val="90000"/>
              </a:lnSpc>
              <a:spcBef>
                <a:spcPts val="1800"/>
              </a:spcBef>
              <a:spcAft>
                <a:spcPts val="0"/>
              </a:spcAft>
              <a:buClrTx/>
            </a:pPr>
            <a:r>
              <a:rPr lang="en-GB" sz="2200" b="1" i="0" dirty="0"/>
              <a:t>Compliance audit: </a:t>
            </a:r>
            <a:r>
              <a:rPr lang="en-GB" sz="2200" i="0" dirty="0"/>
              <a:t>assessing extent to which legal &amp; administrative requirements are followed; integrity &amp; suitability of administrative, financial &amp; management control systems</a:t>
            </a:r>
          </a:p>
          <a:p>
            <a:pPr>
              <a:lnSpc>
                <a:spcPct val="90000"/>
              </a:lnSpc>
              <a:spcBef>
                <a:spcPts val="1800"/>
              </a:spcBef>
              <a:spcAft>
                <a:spcPts val="0"/>
              </a:spcAft>
              <a:buClrTx/>
            </a:pPr>
            <a:r>
              <a:rPr lang="en-GB" sz="2200" b="1" i="0" dirty="0"/>
              <a:t>Financial audit:</a:t>
            </a:r>
            <a:r>
              <a:rPr lang="en-GB" sz="2200" i="0" dirty="0"/>
              <a:t> review of financial statements &amp; accounting systems which underlie them</a:t>
            </a:r>
          </a:p>
          <a:p>
            <a:pPr>
              <a:lnSpc>
                <a:spcPct val="90000"/>
              </a:lnSpc>
              <a:spcBef>
                <a:spcPts val="1800"/>
              </a:spcBef>
              <a:spcAft>
                <a:spcPts val="0"/>
              </a:spcAft>
              <a:buClrTx/>
            </a:pPr>
            <a:r>
              <a:rPr lang="en-GB" sz="2200" b="1" i="0" dirty="0"/>
              <a:t>Performance audits:</a:t>
            </a:r>
            <a:r>
              <a:rPr lang="en-GB" sz="2200" i="0" dirty="0"/>
              <a:t> assesses management &amp; operation performance of government programs &amp; MDAs to evaluate effectiveness &amp; efficiency with which program or organization uses resources</a:t>
            </a:r>
            <a:endParaRPr lang="en-GB" sz="2200" dirty="0"/>
          </a:p>
        </p:txBody>
      </p:sp>
      <p:sp>
        <p:nvSpPr>
          <p:cNvPr id="25601" name="Rectangle 2"/>
          <p:cNvSpPr>
            <a:spLocks noGrp="1" noChangeArrowheads="1"/>
          </p:cNvSpPr>
          <p:nvPr>
            <p:ph type="title"/>
          </p:nvPr>
        </p:nvSpPr>
        <p:spPr>
          <a:xfrm>
            <a:off x="970722" y="482860"/>
            <a:ext cx="10515600" cy="782357"/>
          </a:xfrm>
        </p:spPr>
        <p:txBody>
          <a:bodyPr anchor="b">
            <a:normAutofit/>
          </a:bodyPr>
          <a:lstStyle/>
          <a:p>
            <a:r>
              <a:rPr lang="en-AU"/>
              <a:t>Different types of Audit</a:t>
            </a:r>
          </a:p>
        </p:txBody>
      </p:sp>
      <p:sp>
        <p:nvSpPr>
          <p:cNvPr id="25603" name="Espace réservé du numéro de diapositive 5" hidden="1"/>
          <p:cNvSpPr>
            <a:spLocks noGrp="1"/>
          </p:cNvSpPr>
          <p:nvPr>
            <p:ph type="sldNum" sz="quarter" idx="12"/>
          </p:nvPr>
        </p:nvSpPr>
        <p:spPr>
          <a:xfrm>
            <a:off x="1992313" y="62372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nSpc>
                <a:spcPts val="1400"/>
              </a:lnSpc>
              <a:spcAft>
                <a:spcPts val="600"/>
              </a:spcAft>
            </a:pPr>
            <a:fld id="{4FCB277E-CDCA-4546-8F30-F184EA7469E4}" type="slidenum">
              <a:rPr lang="en-AU" sz="1400">
                <a:solidFill>
                  <a:schemeClr val="tx1"/>
                </a:solidFill>
                <a:latin typeface="Arial" charset="0"/>
              </a:rPr>
              <a:pPr>
                <a:lnSpc>
                  <a:spcPts val="1400"/>
                </a:lnSpc>
                <a:spcAft>
                  <a:spcPts val="600"/>
                </a:spcAft>
              </a:pPr>
              <a:t>167</a:t>
            </a:fld>
            <a:endParaRPr lang="en-AU" sz="1400">
              <a:solidFill>
                <a:schemeClr val="tx1"/>
              </a:solidFill>
              <a:latin typeface="Arial" charset="0"/>
            </a:endParaRPr>
          </a:p>
        </p:txBody>
      </p:sp>
      <p:sp>
        <p:nvSpPr>
          <p:cNvPr id="5" name="Slide Number Placeholder 1">
            <a:extLst>
              <a:ext uri="{FF2B5EF4-FFF2-40B4-BE49-F238E27FC236}">
                <a16:creationId xmlns:a16="http://schemas.microsoft.com/office/drawing/2014/main" id="{6E683A55-B2A8-4D04-93DC-9EE6E7BDC860}"/>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167</a:t>
            </a:fld>
            <a:endParaRPr lang="en-GB"/>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sz="half" idx="1"/>
          </p:nvPr>
        </p:nvSpPr>
        <p:spPr>
          <a:xfrm>
            <a:off x="838200" y="2131436"/>
            <a:ext cx="10515600" cy="3906758"/>
          </a:xfrm>
        </p:spPr>
        <p:txBody>
          <a:bodyPr>
            <a:normAutofit/>
          </a:bodyPr>
          <a:lstStyle/>
          <a:p>
            <a:pPr>
              <a:spcBef>
                <a:spcPts val="600"/>
              </a:spcBef>
              <a:spcAft>
                <a:spcPts val="1200"/>
              </a:spcAft>
              <a:buClrTx/>
            </a:pPr>
            <a:r>
              <a:rPr lang="en-AU" sz="2200" dirty="0"/>
              <a:t>End-of-year accounts are first submitted to the SAI, then to parliament (often with significant delays)</a:t>
            </a:r>
          </a:p>
          <a:p>
            <a:pPr>
              <a:spcBef>
                <a:spcPts val="600"/>
              </a:spcBef>
              <a:spcAft>
                <a:spcPts val="1200"/>
              </a:spcAft>
              <a:buClrTx/>
            </a:pPr>
            <a:endParaRPr lang="en-AU" sz="2200" dirty="0"/>
          </a:p>
          <a:p>
            <a:pPr marL="357188" lvl="1" indent="-357188">
              <a:spcBef>
                <a:spcPts val="600"/>
              </a:spcBef>
              <a:spcAft>
                <a:spcPts val="1200"/>
              </a:spcAft>
              <a:buClrTx/>
            </a:pPr>
            <a:r>
              <a:rPr lang="en-AU" sz="2200" b="0" dirty="0"/>
              <a:t>Major weaknesses</a:t>
            </a:r>
            <a:endParaRPr lang="en-AU" sz="2200" dirty="0"/>
          </a:p>
          <a:p>
            <a:pPr marL="1257300" lvl="2" indent="-342900">
              <a:spcBef>
                <a:spcPts val="600"/>
              </a:spcBef>
              <a:spcAft>
                <a:spcPts val="0"/>
              </a:spcAft>
              <a:buClr>
                <a:schemeClr val="tx1"/>
              </a:buClr>
              <a:buFont typeface="Verdana" panose="020B0604030504040204" pitchFamily="34" charset="0"/>
              <a:buChar char="‒"/>
            </a:pPr>
            <a:r>
              <a:rPr lang="en-AU" sz="2200" dirty="0"/>
              <a:t>Long delays</a:t>
            </a:r>
          </a:p>
          <a:p>
            <a:pPr marL="1257300" lvl="2" indent="-342900">
              <a:spcBef>
                <a:spcPts val="600"/>
              </a:spcBef>
              <a:spcAft>
                <a:spcPts val="0"/>
              </a:spcAft>
              <a:buClr>
                <a:schemeClr val="tx1"/>
              </a:buClr>
              <a:buFont typeface="Verdana" panose="020B0604030504040204" pitchFamily="34" charset="0"/>
              <a:buChar char="‒"/>
            </a:pPr>
            <a:r>
              <a:rPr lang="en-AU" sz="2200" dirty="0"/>
              <a:t>Administrative &amp; management accounts are often incomplete &amp; difficult to compare</a:t>
            </a:r>
          </a:p>
          <a:p>
            <a:pPr marL="457200" lvl="1" indent="0" eaLnBrk="1" hangingPunct="1">
              <a:lnSpc>
                <a:spcPct val="90000"/>
              </a:lnSpc>
              <a:buNone/>
            </a:pPr>
            <a:endParaRPr lang="en-AU" sz="2200" dirty="0"/>
          </a:p>
        </p:txBody>
      </p:sp>
      <p:sp>
        <p:nvSpPr>
          <p:cNvPr id="27649" name="Rectangle 2"/>
          <p:cNvSpPr>
            <a:spLocks noGrp="1" noChangeArrowheads="1"/>
          </p:cNvSpPr>
          <p:nvPr>
            <p:ph type="title"/>
          </p:nvPr>
        </p:nvSpPr>
        <p:spPr>
          <a:xfrm>
            <a:off x="970722" y="482860"/>
            <a:ext cx="10515600" cy="782357"/>
          </a:xfrm>
        </p:spPr>
        <p:txBody>
          <a:bodyPr anchor="b">
            <a:normAutofit/>
          </a:bodyPr>
          <a:lstStyle/>
          <a:p>
            <a:r>
              <a:rPr lang="en-AU"/>
              <a:t>End-of-year Accounts</a:t>
            </a:r>
          </a:p>
        </p:txBody>
      </p:sp>
      <p:sp>
        <p:nvSpPr>
          <p:cNvPr id="27651" name="Espace réservé du numéro de diapositive 6" hidden="1"/>
          <p:cNvSpPr>
            <a:spLocks noGrp="1"/>
          </p:cNvSpPr>
          <p:nvPr>
            <p:ph type="sldNum" sz="quarter" idx="12"/>
          </p:nvPr>
        </p:nvSpPr>
        <p:spPr>
          <a:xfrm>
            <a:off x="1992314" y="6237288"/>
            <a:ext cx="287337"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nSpc>
                <a:spcPts val="1400"/>
              </a:lnSpc>
              <a:spcAft>
                <a:spcPts val="600"/>
              </a:spcAft>
            </a:pPr>
            <a:fld id="{9CB23522-55B4-3248-A12E-471839EAEAFE}" type="slidenum">
              <a:rPr lang="en-AU" sz="1400">
                <a:solidFill>
                  <a:schemeClr val="tx1"/>
                </a:solidFill>
                <a:latin typeface="Arial" charset="0"/>
              </a:rPr>
              <a:pPr>
                <a:lnSpc>
                  <a:spcPts val="1400"/>
                </a:lnSpc>
                <a:spcAft>
                  <a:spcPts val="600"/>
                </a:spcAft>
              </a:pPr>
              <a:t>168</a:t>
            </a:fld>
            <a:endParaRPr lang="en-AU" sz="1400">
              <a:solidFill>
                <a:schemeClr val="tx1"/>
              </a:solidFill>
              <a:latin typeface="Arial" charset="0"/>
            </a:endParaRPr>
          </a:p>
        </p:txBody>
      </p:sp>
      <p:sp>
        <p:nvSpPr>
          <p:cNvPr id="5" name="Slide Number Placeholder 1">
            <a:extLst>
              <a:ext uri="{FF2B5EF4-FFF2-40B4-BE49-F238E27FC236}">
                <a16:creationId xmlns:a16="http://schemas.microsoft.com/office/drawing/2014/main" id="{71D9C0FC-13B4-4B9B-B9F8-021556DD00DA}"/>
              </a:ext>
            </a:extLst>
          </p:cNvPr>
          <p:cNvSpPr txBox="1">
            <a:spLocks/>
          </p:cNvSpPr>
          <p:nvPr/>
        </p:nvSpPr>
        <p:spPr>
          <a:xfrm>
            <a:off x="838200" y="614271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168</a:t>
            </a:fld>
            <a:endParaRPr lang="en-GB"/>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sz="half" idx="1"/>
          </p:nvPr>
        </p:nvSpPr>
        <p:spPr>
          <a:xfrm>
            <a:off x="838198" y="1825625"/>
            <a:ext cx="10431782" cy="3906435"/>
          </a:xfrm>
        </p:spPr>
        <p:txBody>
          <a:bodyPr>
            <a:normAutofit/>
          </a:bodyPr>
          <a:lstStyle/>
          <a:p>
            <a:pPr>
              <a:lnSpc>
                <a:spcPct val="110000"/>
              </a:lnSpc>
              <a:spcBef>
                <a:spcPts val="1200"/>
              </a:spcBef>
              <a:spcAft>
                <a:spcPts val="600"/>
              </a:spcAft>
              <a:buClrTx/>
            </a:pPr>
            <a:r>
              <a:rPr lang="en-AU" sz="2600" i="0" dirty="0"/>
              <a:t>Constitution</a:t>
            </a:r>
          </a:p>
          <a:p>
            <a:pPr>
              <a:lnSpc>
                <a:spcPct val="110000"/>
              </a:lnSpc>
              <a:spcBef>
                <a:spcPts val="1200"/>
              </a:spcBef>
              <a:spcAft>
                <a:spcPts val="600"/>
              </a:spcAft>
              <a:buClrTx/>
            </a:pPr>
            <a:r>
              <a:rPr lang="en-AU" sz="2600" i="0" dirty="0"/>
              <a:t>[Organic] Budget Act (or Public Finance Management Act, Budget Framework Law, etc.)</a:t>
            </a:r>
          </a:p>
          <a:p>
            <a:pPr>
              <a:lnSpc>
                <a:spcPct val="110000"/>
              </a:lnSpc>
              <a:spcBef>
                <a:spcPts val="1200"/>
              </a:spcBef>
              <a:spcAft>
                <a:spcPts val="600"/>
              </a:spcAft>
              <a:buClrTx/>
            </a:pPr>
            <a:r>
              <a:rPr lang="en-AU" sz="2600" i="0" dirty="0"/>
              <a:t>Other laws and regulations</a:t>
            </a:r>
          </a:p>
          <a:p>
            <a:pPr lvl="1">
              <a:lnSpc>
                <a:spcPct val="90000"/>
              </a:lnSpc>
              <a:spcBef>
                <a:spcPts val="600"/>
              </a:spcBef>
              <a:spcAft>
                <a:spcPts val="0"/>
              </a:spcAft>
              <a:buClr>
                <a:schemeClr val="tx1"/>
              </a:buClr>
              <a:buFont typeface="Verdana" panose="020B0604030504040204" pitchFamily="34" charset="0"/>
              <a:buChar char="‒"/>
            </a:pPr>
            <a:r>
              <a:rPr lang="en-AU" sz="2200" b="0" dirty="0"/>
              <a:t>Audit Act</a:t>
            </a:r>
          </a:p>
          <a:p>
            <a:pPr lvl="1">
              <a:lnSpc>
                <a:spcPct val="90000"/>
              </a:lnSpc>
              <a:spcBef>
                <a:spcPts val="600"/>
              </a:spcBef>
              <a:spcAft>
                <a:spcPts val="0"/>
              </a:spcAft>
              <a:buClr>
                <a:schemeClr val="tx1"/>
              </a:buClr>
              <a:buFont typeface="Verdana" panose="020B0604030504040204" pitchFamily="34" charset="0"/>
              <a:buChar char="‒"/>
            </a:pPr>
            <a:r>
              <a:rPr lang="en-AU" sz="2200" b="0" dirty="0"/>
              <a:t>Fiscal responsibility law</a:t>
            </a:r>
          </a:p>
          <a:p>
            <a:pPr lvl="1">
              <a:lnSpc>
                <a:spcPct val="90000"/>
              </a:lnSpc>
              <a:spcBef>
                <a:spcPts val="600"/>
              </a:spcBef>
              <a:spcAft>
                <a:spcPts val="0"/>
              </a:spcAft>
              <a:buClr>
                <a:schemeClr val="tx1"/>
              </a:buClr>
              <a:buFont typeface="Verdana" panose="020B0604030504040204" pitchFamily="34" charset="0"/>
              <a:buChar char="‒"/>
            </a:pPr>
            <a:r>
              <a:rPr lang="en-US" sz="2200" b="0" dirty="0"/>
              <a:t>Public Accounting Law</a:t>
            </a:r>
          </a:p>
          <a:p>
            <a:pPr lvl="1">
              <a:lnSpc>
                <a:spcPct val="90000"/>
              </a:lnSpc>
              <a:spcBef>
                <a:spcPts val="600"/>
              </a:spcBef>
              <a:spcAft>
                <a:spcPts val="0"/>
              </a:spcAft>
              <a:buClr>
                <a:schemeClr val="tx1"/>
              </a:buClr>
              <a:buFont typeface="Verdana" panose="020B0604030504040204" pitchFamily="34" charset="0"/>
              <a:buChar char="‒"/>
            </a:pPr>
            <a:r>
              <a:rPr lang="en-US" sz="2200" b="0" dirty="0"/>
              <a:t>Financial regulations</a:t>
            </a:r>
            <a:endParaRPr lang="en-AU" sz="1700" dirty="0"/>
          </a:p>
        </p:txBody>
      </p:sp>
      <p:sp>
        <p:nvSpPr>
          <p:cNvPr id="44033" name="Rectangle 2"/>
          <p:cNvSpPr>
            <a:spLocks noGrp="1" noChangeArrowheads="1"/>
          </p:cNvSpPr>
          <p:nvPr>
            <p:ph type="title"/>
          </p:nvPr>
        </p:nvSpPr>
        <p:spPr>
          <a:xfrm>
            <a:off x="970722" y="482860"/>
            <a:ext cx="10515600" cy="782357"/>
          </a:xfrm>
        </p:spPr>
        <p:txBody>
          <a:bodyPr anchor="b">
            <a:normAutofit/>
          </a:bodyPr>
          <a:lstStyle/>
          <a:p>
            <a:r>
              <a:rPr lang="en-AU"/>
              <a:t>Legislative and Regulatory framework</a:t>
            </a:r>
          </a:p>
        </p:txBody>
      </p:sp>
      <p:sp>
        <p:nvSpPr>
          <p:cNvPr id="44035" name="Espace réservé du numéro de diapositive 5" hidden="1"/>
          <p:cNvSpPr>
            <a:spLocks noGrp="1"/>
          </p:cNvSpPr>
          <p:nvPr>
            <p:ph type="sldNum" sz="quarter" idx="12"/>
          </p:nvPr>
        </p:nvSpPr>
        <p:spPr>
          <a:xfrm>
            <a:off x="1992313" y="62372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nSpc>
                <a:spcPts val="1400"/>
              </a:lnSpc>
              <a:spcAft>
                <a:spcPts val="600"/>
              </a:spcAft>
            </a:pPr>
            <a:fld id="{A3784845-3207-CB4E-B2DD-5A747D53C302}" type="slidenum">
              <a:rPr lang="en-AU" sz="1400">
                <a:solidFill>
                  <a:schemeClr val="tx1"/>
                </a:solidFill>
                <a:latin typeface="Arial" charset="0"/>
              </a:rPr>
              <a:pPr>
                <a:lnSpc>
                  <a:spcPts val="1400"/>
                </a:lnSpc>
                <a:spcAft>
                  <a:spcPts val="600"/>
                </a:spcAft>
              </a:pPr>
              <a:t>169</a:t>
            </a:fld>
            <a:endParaRPr lang="en-AU" sz="1400">
              <a:solidFill>
                <a:schemeClr val="tx1"/>
              </a:solidFill>
              <a:latin typeface="Arial" charset="0"/>
            </a:endParaRPr>
          </a:p>
        </p:txBody>
      </p:sp>
      <p:sp>
        <p:nvSpPr>
          <p:cNvPr id="5" name="Slide Number Placeholder 1">
            <a:extLst>
              <a:ext uri="{FF2B5EF4-FFF2-40B4-BE49-F238E27FC236}">
                <a16:creationId xmlns:a16="http://schemas.microsoft.com/office/drawing/2014/main" id="{30297949-2C43-4A2E-9878-D9E8D5BB2888}"/>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169</a:t>
            </a:fld>
            <a:endParaRPr lang="en-GB"/>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algn="ctr" eaLnBrk="1" hangingPunct="1"/>
            <a:r>
              <a:rPr lang="en-US" sz="3200">
                <a:solidFill>
                  <a:srgbClr val="FFFFFF"/>
                </a:solidFill>
              </a:rPr>
              <a:t>Three objectives of PFM</a:t>
            </a:r>
            <a:endParaRPr lang="en-GB" sz="3200">
              <a:solidFill>
                <a:srgbClr val="FFFFFF"/>
              </a:solidFill>
            </a:endParaRPr>
          </a:p>
        </p:txBody>
      </p:sp>
      <p:cxnSp>
        <p:nvCxnSpPr>
          <p:cNvPr id="41987" name="AutoShape 3"/>
          <p:cNvCxnSpPr>
            <a:cxnSpLocks noChangeShapeType="1"/>
          </p:cNvCxnSpPr>
          <p:nvPr/>
        </p:nvCxnSpPr>
        <p:spPr bwMode="auto">
          <a:xfrm rot="10800000" flipV="1">
            <a:off x="2676525" y="1812926"/>
            <a:ext cx="2057400" cy="1692275"/>
          </a:xfrm>
          <a:prstGeom prst="bentConnector2">
            <a:avLst/>
          </a:prstGeom>
          <a:noFill/>
          <a:ln w="57150">
            <a:solidFill>
              <a:srgbClr val="99CCFF"/>
            </a:solidFill>
            <a:miter lim="800000"/>
            <a:headEnd/>
            <a:tailEnd type="triangle" w="med" len="med"/>
          </a:ln>
        </p:spPr>
      </p:cxnSp>
      <p:cxnSp>
        <p:nvCxnSpPr>
          <p:cNvPr id="41988" name="AutoShape 4"/>
          <p:cNvCxnSpPr>
            <a:cxnSpLocks noChangeShapeType="1"/>
          </p:cNvCxnSpPr>
          <p:nvPr/>
        </p:nvCxnSpPr>
        <p:spPr bwMode="auto">
          <a:xfrm>
            <a:off x="7483476" y="1844676"/>
            <a:ext cx="1685925" cy="1692275"/>
          </a:xfrm>
          <a:prstGeom prst="bentConnector2">
            <a:avLst/>
          </a:prstGeom>
          <a:noFill/>
          <a:ln w="57150">
            <a:solidFill>
              <a:srgbClr val="99CCFF"/>
            </a:solidFill>
            <a:miter lim="800000"/>
            <a:headEnd/>
            <a:tailEnd type="triangle" w="med" len="med"/>
          </a:ln>
        </p:spPr>
      </p:cxnSp>
      <p:cxnSp>
        <p:nvCxnSpPr>
          <p:cNvPr id="41989" name="AutoShape 5"/>
          <p:cNvCxnSpPr>
            <a:cxnSpLocks noChangeShapeType="1"/>
            <a:stCxn id="41999" idx="3"/>
            <a:endCxn id="42001" idx="1"/>
          </p:cNvCxnSpPr>
          <p:nvPr/>
        </p:nvCxnSpPr>
        <p:spPr bwMode="auto">
          <a:xfrm>
            <a:off x="3810000" y="3870325"/>
            <a:ext cx="4419600" cy="0"/>
          </a:xfrm>
          <a:prstGeom prst="straightConnector1">
            <a:avLst/>
          </a:prstGeom>
          <a:noFill/>
          <a:ln w="57150">
            <a:solidFill>
              <a:srgbClr val="99CCFF"/>
            </a:solidFill>
            <a:round/>
            <a:headEnd type="triangle" w="med" len="med"/>
            <a:tailEnd type="triangle" w="med" len="med"/>
          </a:ln>
        </p:spPr>
      </p:cxnSp>
      <p:grpSp>
        <p:nvGrpSpPr>
          <p:cNvPr id="41990" name="Group 6"/>
          <p:cNvGrpSpPr>
            <a:grpSpLocks/>
          </p:cNvGrpSpPr>
          <p:nvPr/>
        </p:nvGrpSpPr>
        <p:grpSpPr bwMode="auto">
          <a:xfrm>
            <a:off x="4216400" y="1416051"/>
            <a:ext cx="3581400" cy="1298576"/>
            <a:chOff x="1756" y="892"/>
            <a:chExt cx="2256" cy="818"/>
          </a:xfrm>
        </p:grpSpPr>
        <p:sp>
          <p:nvSpPr>
            <p:cNvPr id="42003" name="Rectangle 7"/>
            <p:cNvSpPr>
              <a:spLocks noChangeArrowheads="1"/>
            </p:cNvSpPr>
            <p:nvPr/>
          </p:nvSpPr>
          <p:spPr bwMode="auto">
            <a:xfrm>
              <a:off x="2112" y="892"/>
              <a:ext cx="1712" cy="500"/>
            </a:xfrm>
            <a:prstGeom prst="rect">
              <a:avLst/>
            </a:prstGeom>
            <a:noFill/>
            <a:ln w="9525">
              <a:noFill/>
              <a:miter lim="800000"/>
              <a:headEnd/>
              <a:tailEnd/>
            </a:ln>
          </p:spPr>
          <p:txBody>
            <a:bodyPr lIns="0" tIns="0" rIns="0" bIns="0" anchor="ctr">
              <a:spAutoFit/>
            </a:bodyPr>
            <a:lstStyle/>
            <a:p>
              <a:pPr>
                <a:spcBef>
                  <a:spcPct val="50000"/>
                </a:spcBef>
              </a:pPr>
              <a:r>
                <a:rPr kumimoji="1" lang="en-US" sz="2600" b="1">
                  <a:latin typeface="Arial" pitchFamily="34" charset="0"/>
                </a:rPr>
                <a:t>Aggregate fiscal </a:t>
              </a:r>
              <a:br>
                <a:rPr kumimoji="1" lang="en-US" sz="2600" b="1">
                  <a:latin typeface="Arial" pitchFamily="34" charset="0"/>
                </a:rPr>
              </a:br>
              <a:r>
                <a:rPr kumimoji="1" lang="en-US" sz="2600" b="1">
                  <a:latin typeface="Arial" pitchFamily="34" charset="0"/>
                </a:rPr>
                <a:t>discipline</a:t>
              </a:r>
              <a:endParaRPr kumimoji="1" lang="en-GB" sz="2600" b="1">
                <a:latin typeface="Arial" pitchFamily="34" charset="0"/>
              </a:endParaRPr>
            </a:p>
          </p:txBody>
        </p:sp>
        <p:sp>
          <p:nvSpPr>
            <p:cNvPr id="42004" name="Text Box 8"/>
            <p:cNvSpPr txBox="1">
              <a:spLocks noChangeArrowheads="1"/>
            </p:cNvSpPr>
            <p:nvPr/>
          </p:nvSpPr>
          <p:spPr bwMode="auto">
            <a:xfrm>
              <a:off x="1756" y="1400"/>
              <a:ext cx="2256" cy="310"/>
            </a:xfrm>
            <a:prstGeom prst="rect">
              <a:avLst/>
            </a:prstGeom>
            <a:noFill/>
            <a:ln w="9525">
              <a:noFill/>
              <a:miter lim="800000"/>
              <a:headEnd/>
              <a:tailEnd/>
            </a:ln>
          </p:spPr>
          <p:txBody>
            <a:bodyPr lIns="0" tIns="0" rIns="0" bIns="0">
              <a:spAutoFit/>
            </a:bodyPr>
            <a:lstStyle/>
            <a:p>
              <a:pPr>
                <a:spcBef>
                  <a:spcPct val="20000"/>
                </a:spcBef>
                <a:buClr>
                  <a:srgbClr val="FFFFFF"/>
                </a:buClr>
              </a:pPr>
              <a:endParaRPr lang="id-ID" sz="3200" b="1">
                <a:latin typeface="Arial" pitchFamily="34" charset="0"/>
              </a:endParaRPr>
            </a:p>
          </p:txBody>
        </p:sp>
      </p:grpSp>
      <p:grpSp>
        <p:nvGrpSpPr>
          <p:cNvPr id="41991" name="Group 9"/>
          <p:cNvGrpSpPr>
            <a:grpSpLocks/>
          </p:cNvGrpSpPr>
          <p:nvPr/>
        </p:nvGrpSpPr>
        <p:grpSpPr bwMode="auto">
          <a:xfrm>
            <a:off x="8001000" y="3500439"/>
            <a:ext cx="2667000" cy="1163637"/>
            <a:chOff x="4080" y="2205"/>
            <a:chExt cx="1680" cy="733"/>
          </a:xfrm>
        </p:grpSpPr>
        <p:sp>
          <p:nvSpPr>
            <p:cNvPr id="42001" name="Rectangle 10"/>
            <p:cNvSpPr>
              <a:spLocks noChangeArrowheads="1"/>
            </p:cNvSpPr>
            <p:nvPr/>
          </p:nvSpPr>
          <p:spPr bwMode="auto">
            <a:xfrm>
              <a:off x="4224" y="2205"/>
              <a:ext cx="1323" cy="465"/>
            </a:xfrm>
            <a:prstGeom prst="rect">
              <a:avLst/>
            </a:prstGeom>
            <a:noFill/>
            <a:ln w="9525">
              <a:noFill/>
              <a:miter lim="800000"/>
              <a:headEnd/>
              <a:tailEnd/>
            </a:ln>
          </p:spPr>
          <p:txBody>
            <a:bodyPr lIns="0" tIns="0" rIns="0" bIns="0" anchor="ctr">
              <a:spAutoFit/>
            </a:bodyPr>
            <a:lstStyle/>
            <a:p>
              <a:pPr>
                <a:spcBef>
                  <a:spcPct val="50000"/>
                </a:spcBef>
              </a:pPr>
              <a:r>
                <a:rPr kumimoji="1" lang="en-US" sz="2400" b="1">
                  <a:latin typeface="Arial" pitchFamily="34" charset="0"/>
                </a:rPr>
                <a:t>Operational </a:t>
              </a:r>
              <a:br>
                <a:rPr kumimoji="1" lang="en-US" sz="2400" b="1">
                  <a:latin typeface="Arial" pitchFamily="34" charset="0"/>
                </a:rPr>
              </a:br>
              <a:r>
                <a:rPr kumimoji="1" lang="en-US" sz="2400" b="1">
                  <a:latin typeface="Arial" pitchFamily="34" charset="0"/>
                </a:rPr>
                <a:t>efficiency</a:t>
              </a:r>
              <a:endParaRPr kumimoji="1" lang="en-GB" sz="2400" b="1">
                <a:latin typeface="Arial" pitchFamily="34" charset="0"/>
              </a:endParaRPr>
            </a:p>
          </p:txBody>
        </p:sp>
        <p:sp>
          <p:nvSpPr>
            <p:cNvPr id="42002" name="Text Box 11"/>
            <p:cNvSpPr txBox="1">
              <a:spLocks noChangeArrowheads="1"/>
            </p:cNvSpPr>
            <p:nvPr/>
          </p:nvSpPr>
          <p:spPr bwMode="auto">
            <a:xfrm>
              <a:off x="4080" y="2784"/>
              <a:ext cx="1680" cy="154"/>
            </a:xfrm>
            <a:prstGeom prst="rect">
              <a:avLst/>
            </a:prstGeom>
            <a:noFill/>
            <a:ln w="9525">
              <a:noFill/>
              <a:miter lim="800000"/>
              <a:headEnd/>
              <a:tailEnd/>
            </a:ln>
          </p:spPr>
          <p:txBody>
            <a:bodyPr lIns="0" tIns="0" rIns="0" bIns="0">
              <a:spAutoFit/>
            </a:bodyPr>
            <a:lstStyle/>
            <a:p>
              <a:pPr>
                <a:spcBef>
                  <a:spcPct val="20000"/>
                </a:spcBef>
                <a:buClr>
                  <a:srgbClr val="FFFFFF"/>
                </a:buClr>
              </a:pPr>
              <a:endParaRPr kumimoji="1" lang="id-ID" sz="1600">
                <a:solidFill>
                  <a:srgbClr val="DBE0E7"/>
                </a:solidFill>
                <a:latin typeface="Arial" pitchFamily="34" charset="0"/>
              </a:endParaRPr>
            </a:p>
          </p:txBody>
        </p:sp>
      </p:grpSp>
      <p:grpSp>
        <p:nvGrpSpPr>
          <p:cNvPr id="41992" name="Group 12"/>
          <p:cNvGrpSpPr>
            <a:grpSpLocks/>
          </p:cNvGrpSpPr>
          <p:nvPr/>
        </p:nvGrpSpPr>
        <p:grpSpPr bwMode="auto">
          <a:xfrm>
            <a:off x="1676400" y="3500439"/>
            <a:ext cx="2286000" cy="1087437"/>
            <a:chOff x="96" y="2205"/>
            <a:chExt cx="1440" cy="685"/>
          </a:xfrm>
        </p:grpSpPr>
        <p:sp>
          <p:nvSpPr>
            <p:cNvPr id="41999" name="Rectangle 13"/>
            <p:cNvSpPr>
              <a:spLocks noChangeArrowheads="1"/>
            </p:cNvSpPr>
            <p:nvPr/>
          </p:nvSpPr>
          <p:spPr bwMode="auto">
            <a:xfrm>
              <a:off x="192" y="2205"/>
              <a:ext cx="1248" cy="465"/>
            </a:xfrm>
            <a:prstGeom prst="rect">
              <a:avLst/>
            </a:prstGeom>
            <a:noFill/>
            <a:ln w="9525">
              <a:noFill/>
              <a:miter lim="800000"/>
              <a:headEnd/>
              <a:tailEnd/>
            </a:ln>
          </p:spPr>
          <p:txBody>
            <a:bodyPr lIns="0" tIns="0" rIns="0" bIns="0" anchor="ctr">
              <a:spAutoFit/>
            </a:bodyPr>
            <a:lstStyle/>
            <a:p>
              <a:pPr>
                <a:spcBef>
                  <a:spcPct val="50000"/>
                </a:spcBef>
              </a:pPr>
              <a:r>
                <a:rPr kumimoji="1" lang="en-US" sz="2400" b="1">
                  <a:latin typeface="Arial" pitchFamily="34" charset="0"/>
                </a:rPr>
                <a:t>Allocative </a:t>
              </a:r>
              <a:br>
                <a:rPr kumimoji="1" lang="en-US" sz="2400" b="1">
                  <a:latin typeface="Arial" pitchFamily="34" charset="0"/>
                </a:rPr>
              </a:br>
              <a:r>
                <a:rPr kumimoji="1" lang="en-US" sz="2400" b="1">
                  <a:latin typeface="Arial" pitchFamily="34" charset="0"/>
                </a:rPr>
                <a:t>efficiency</a:t>
              </a:r>
              <a:endParaRPr kumimoji="1" lang="en-GB" sz="2400" b="1">
                <a:latin typeface="Arial" pitchFamily="34" charset="0"/>
              </a:endParaRPr>
            </a:p>
          </p:txBody>
        </p:sp>
        <p:sp>
          <p:nvSpPr>
            <p:cNvPr id="42000" name="Text Box 14"/>
            <p:cNvSpPr txBox="1">
              <a:spLocks noChangeArrowheads="1"/>
            </p:cNvSpPr>
            <p:nvPr/>
          </p:nvSpPr>
          <p:spPr bwMode="auto">
            <a:xfrm>
              <a:off x="96" y="2736"/>
              <a:ext cx="1440" cy="154"/>
            </a:xfrm>
            <a:prstGeom prst="rect">
              <a:avLst/>
            </a:prstGeom>
            <a:noFill/>
            <a:ln w="9525">
              <a:noFill/>
              <a:miter lim="800000"/>
              <a:headEnd/>
              <a:tailEnd/>
            </a:ln>
          </p:spPr>
          <p:txBody>
            <a:bodyPr lIns="0" tIns="0" rIns="0" bIns="0">
              <a:spAutoFit/>
            </a:bodyPr>
            <a:lstStyle/>
            <a:p>
              <a:pPr>
                <a:spcBef>
                  <a:spcPct val="20000"/>
                </a:spcBef>
                <a:buClr>
                  <a:srgbClr val="FFFFFF"/>
                </a:buClr>
              </a:pPr>
              <a:endParaRPr kumimoji="1" lang="id-ID" sz="1600">
                <a:solidFill>
                  <a:srgbClr val="DBE0E7"/>
                </a:solidFill>
                <a:latin typeface="Arial" pitchFamily="34" charset="0"/>
              </a:endParaRPr>
            </a:p>
          </p:txBody>
        </p:sp>
      </p:grpSp>
      <p:sp>
        <p:nvSpPr>
          <p:cNvPr id="41993" name="Text Box 18"/>
          <p:cNvSpPr txBox="1">
            <a:spLocks noChangeArrowheads="1"/>
          </p:cNvSpPr>
          <p:nvPr/>
        </p:nvSpPr>
        <p:spPr bwMode="auto">
          <a:xfrm>
            <a:off x="3581400" y="5606416"/>
            <a:ext cx="1828800" cy="549275"/>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5">
                    <a:lumMod val="25000"/>
                  </a:schemeClr>
                </a:solidFill>
                <a:latin typeface="Arial" pitchFamily="34" charset="0"/>
              </a:rPr>
              <a:t>Outcomes/</a:t>
            </a:r>
            <a:br>
              <a:rPr lang="en-US" b="1" dirty="0">
                <a:solidFill>
                  <a:schemeClr val="accent5">
                    <a:lumMod val="25000"/>
                  </a:schemeClr>
                </a:solidFill>
                <a:latin typeface="Arial" pitchFamily="34" charset="0"/>
              </a:rPr>
            </a:br>
            <a:r>
              <a:rPr lang="en-US" b="1" dirty="0">
                <a:solidFill>
                  <a:schemeClr val="accent5">
                    <a:lumMod val="25000"/>
                  </a:schemeClr>
                </a:solidFill>
                <a:latin typeface="Arial" pitchFamily="34" charset="0"/>
              </a:rPr>
              <a:t>Effectiveness</a:t>
            </a:r>
            <a:endParaRPr lang="en-GB" b="1" dirty="0">
              <a:solidFill>
                <a:schemeClr val="accent5">
                  <a:lumMod val="25000"/>
                </a:schemeClr>
              </a:solidFill>
              <a:latin typeface="Arial" pitchFamily="34" charset="0"/>
            </a:endParaRPr>
          </a:p>
        </p:txBody>
      </p:sp>
      <p:sp>
        <p:nvSpPr>
          <p:cNvPr id="41994" name="Text Box 22"/>
          <p:cNvSpPr txBox="1">
            <a:spLocks noChangeArrowheads="1"/>
          </p:cNvSpPr>
          <p:nvPr/>
        </p:nvSpPr>
        <p:spPr bwMode="auto">
          <a:xfrm>
            <a:off x="8926513" y="1119188"/>
            <a:ext cx="1371600" cy="549275"/>
          </a:xfrm>
          <a:prstGeom prst="rect">
            <a:avLst/>
          </a:prstGeom>
          <a:noFill/>
          <a:ln w="9525">
            <a:noFill/>
            <a:miter lim="800000"/>
            <a:headEnd/>
            <a:tailEnd/>
          </a:ln>
        </p:spPr>
        <p:txBody>
          <a:bodyPr lIns="0" tIns="0" rIns="0" bIns="0">
            <a:spAutoFit/>
          </a:bodyPr>
          <a:lstStyle/>
          <a:p>
            <a:pPr algn="r">
              <a:spcBef>
                <a:spcPct val="50000"/>
              </a:spcBef>
            </a:pPr>
            <a:r>
              <a:rPr lang="en-US" b="1" dirty="0">
                <a:solidFill>
                  <a:schemeClr val="accent5">
                    <a:lumMod val="25000"/>
                  </a:schemeClr>
                </a:solidFill>
                <a:latin typeface="Arial" pitchFamily="34" charset="0"/>
              </a:rPr>
              <a:t>Outputs/</a:t>
            </a:r>
            <a:br>
              <a:rPr lang="en-US" b="1" dirty="0">
                <a:solidFill>
                  <a:schemeClr val="accent5">
                    <a:lumMod val="25000"/>
                  </a:schemeClr>
                </a:solidFill>
                <a:latin typeface="Arial" pitchFamily="34" charset="0"/>
              </a:rPr>
            </a:br>
            <a:r>
              <a:rPr lang="en-US" b="1" dirty="0">
                <a:solidFill>
                  <a:schemeClr val="accent5">
                    <a:lumMod val="25000"/>
                  </a:schemeClr>
                </a:solidFill>
                <a:latin typeface="Arial" pitchFamily="34" charset="0"/>
              </a:rPr>
              <a:t>Efficiency</a:t>
            </a:r>
            <a:endParaRPr lang="en-GB" b="1" dirty="0">
              <a:solidFill>
                <a:schemeClr val="accent5">
                  <a:lumMod val="25000"/>
                </a:schemeClr>
              </a:solidFill>
              <a:latin typeface="Arial" pitchFamily="34" charset="0"/>
            </a:endParaRPr>
          </a:p>
        </p:txBody>
      </p:sp>
      <p:sp>
        <p:nvSpPr>
          <p:cNvPr id="41995" name="Oval 22"/>
          <p:cNvSpPr>
            <a:spLocks noChangeArrowheads="1"/>
          </p:cNvSpPr>
          <p:nvPr/>
        </p:nvSpPr>
        <p:spPr bwMode="auto">
          <a:xfrm>
            <a:off x="3352800" y="5442902"/>
            <a:ext cx="1828800" cy="914400"/>
          </a:xfrm>
          <a:prstGeom prst="ellipse">
            <a:avLst/>
          </a:prstGeom>
          <a:noFill/>
          <a:ln w="9525">
            <a:solidFill>
              <a:schemeClr val="hlink"/>
            </a:solidFill>
            <a:round/>
            <a:headEnd/>
            <a:tailEnd/>
          </a:ln>
        </p:spPr>
        <p:txBody>
          <a:bodyPr wrap="none" anchor="ctr"/>
          <a:lstStyle/>
          <a:p>
            <a:endParaRPr lang="id-ID">
              <a:solidFill>
                <a:schemeClr val="accent5">
                  <a:lumMod val="25000"/>
                </a:schemeClr>
              </a:solidFill>
            </a:endParaRPr>
          </a:p>
        </p:txBody>
      </p:sp>
      <p:sp>
        <p:nvSpPr>
          <p:cNvPr id="41996" name="Oval 23"/>
          <p:cNvSpPr>
            <a:spLocks noChangeArrowheads="1"/>
          </p:cNvSpPr>
          <p:nvPr/>
        </p:nvSpPr>
        <p:spPr bwMode="auto">
          <a:xfrm>
            <a:off x="9048750" y="987425"/>
            <a:ext cx="1447800" cy="841375"/>
          </a:xfrm>
          <a:prstGeom prst="ellipse">
            <a:avLst/>
          </a:prstGeom>
          <a:noFill/>
          <a:ln w="9525">
            <a:solidFill>
              <a:schemeClr val="hlink"/>
            </a:solidFill>
            <a:round/>
            <a:headEnd/>
            <a:tailEnd/>
          </a:ln>
        </p:spPr>
        <p:txBody>
          <a:bodyPr wrap="none" anchor="ctr"/>
          <a:lstStyle/>
          <a:p>
            <a:endParaRPr lang="id-ID">
              <a:solidFill>
                <a:schemeClr val="accent5">
                  <a:lumMod val="25000"/>
                </a:schemeClr>
              </a:solidFill>
            </a:endParaRPr>
          </a:p>
        </p:txBody>
      </p:sp>
      <p:sp>
        <p:nvSpPr>
          <p:cNvPr id="41997" name="Line 24"/>
          <p:cNvSpPr>
            <a:spLocks noChangeShapeType="1"/>
          </p:cNvSpPr>
          <p:nvPr/>
        </p:nvSpPr>
        <p:spPr bwMode="auto">
          <a:xfrm>
            <a:off x="2714624" y="4383068"/>
            <a:ext cx="990600" cy="990600"/>
          </a:xfrm>
          <a:prstGeom prst="line">
            <a:avLst/>
          </a:prstGeom>
          <a:noFill/>
          <a:ln w="9525">
            <a:solidFill>
              <a:srgbClr val="99CCFF"/>
            </a:solidFill>
            <a:round/>
            <a:headEnd/>
            <a:tailEnd type="triangle" w="med" len="med"/>
          </a:ln>
        </p:spPr>
        <p:txBody>
          <a:bodyPr/>
          <a:lstStyle/>
          <a:p>
            <a:endParaRPr lang="el-GR"/>
          </a:p>
        </p:txBody>
      </p:sp>
      <p:sp>
        <p:nvSpPr>
          <p:cNvPr id="41998" name="Line 25"/>
          <p:cNvSpPr>
            <a:spLocks noChangeShapeType="1"/>
          </p:cNvSpPr>
          <p:nvPr/>
        </p:nvSpPr>
        <p:spPr bwMode="auto">
          <a:xfrm flipV="1">
            <a:off x="9693275" y="1828800"/>
            <a:ext cx="0" cy="1600200"/>
          </a:xfrm>
          <a:prstGeom prst="line">
            <a:avLst/>
          </a:prstGeom>
          <a:noFill/>
          <a:ln w="9525">
            <a:solidFill>
              <a:schemeClr val="accent5">
                <a:lumMod val="25000"/>
              </a:schemeClr>
            </a:solidFill>
            <a:round/>
            <a:headEnd/>
            <a:tailEnd type="triangle" w="med" len="med"/>
          </a:ln>
        </p:spPr>
        <p:txBody>
          <a:bodyPr/>
          <a:lstStyle/>
          <a:p>
            <a:endParaRPr lang="el-GR"/>
          </a:p>
        </p:txBody>
      </p:sp>
      <p:sp>
        <p:nvSpPr>
          <p:cNvPr id="2" name="Rectangle 1">
            <a:extLst>
              <a:ext uri="{FF2B5EF4-FFF2-40B4-BE49-F238E27FC236}">
                <a16:creationId xmlns:a16="http://schemas.microsoft.com/office/drawing/2014/main" id="{5C608BBF-A1C5-496E-A955-416772DF670A}"/>
              </a:ext>
            </a:extLst>
          </p:cNvPr>
          <p:cNvSpPr/>
          <p:nvPr/>
        </p:nvSpPr>
        <p:spPr>
          <a:xfrm>
            <a:off x="5485035" y="5044414"/>
            <a:ext cx="5031929" cy="830997"/>
          </a:xfrm>
          <a:prstGeom prst="rect">
            <a:avLst/>
          </a:prstGeom>
        </p:spPr>
        <p:txBody>
          <a:bodyPr wrap="square">
            <a:spAutoFit/>
          </a:bodyPr>
          <a:lstStyle/>
          <a:p>
            <a:pPr lvl="1" algn="ctr"/>
            <a:r>
              <a:rPr lang="en-GB" sz="2400" dirty="0">
                <a:solidFill>
                  <a:srgbClr val="FF0000"/>
                </a:solidFill>
                <a:latin typeface="Verdana" charset="0"/>
              </a:rPr>
              <a:t>Is there a hierarchy amongst the 3 objectives? </a:t>
            </a:r>
          </a:p>
        </p:txBody>
      </p:sp>
      <p:sp>
        <p:nvSpPr>
          <p:cNvPr id="3" name="Slide Number Placeholder 2">
            <a:extLst>
              <a:ext uri="{FF2B5EF4-FFF2-40B4-BE49-F238E27FC236}">
                <a16:creationId xmlns:a16="http://schemas.microsoft.com/office/drawing/2014/main" id="{6BA4B30A-85C0-4C68-89BC-774D4F8BABB1}"/>
              </a:ext>
            </a:extLst>
          </p:cNvPr>
          <p:cNvSpPr>
            <a:spLocks noGrp="1"/>
          </p:cNvSpPr>
          <p:nvPr>
            <p:ph type="sldNum" sz="quarter" idx="12"/>
          </p:nvPr>
        </p:nvSpPr>
        <p:spPr/>
        <p:txBody>
          <a:bodyPr/>
          <a:lstStyle/>
          <a:p>
            <a:fld id="{F46C79FD-C571-418B-AB0F-5EE936C85276}" type="slidenum">
              <a:rPr lang="en-GB" smtClean="0"/>
              <a:t>17</a:t>
            </a:fld>
            <a:endParaRPr lang="en-GB"/>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sz="half" idx="1"/>
          </p:nvPr>
        </p:nvSpPr>
        <p:spPr>
          <a:xfrm>
            <a:off x="838198" y="1825625"/>
            <a:ext cx="10317482" cy="3906435"/>
          </a:xfrm>
        </p:spPr>
        <p:txBody>
          <a:bodyPr>
            <a:normAutofit/>
          </a:bodyPr>
          <a:lstStyle/>
          <a:p>
            <a:pPr>
              <a:spcBef>
                <a:spcPts val="1200"/>
              </a:spcBef>
              <a:spcAft>
                <a:spcPts val="1200"/>
              </a:spcAft>
              <a:buClrTx/>
              <a:buFont typeface="Arial" charset="0"/>
              <a:buChar char="•"/>
            </a:pPr>
            <a:r>
              <a:rPr lang="en-AU" b="0" i="0" dirty="0"/>
              <a:t>Provide a framework for parliamentary authority</a:t>
            </a:r>
          </a:p>
          <a:p>
            <a:pPr>
              <a:spcBef>
                <a:spcPts val="1200"/>
              </a:spcBef>
              <a:spcAft>
                <a:spcPts val="1200"/>
              </a:spcAft>
              <a:buClrTx/>
              <a:buFont typeface="Arial" charset="0"/>
              <a:buChar char="•"/>
            </a:pPr>
            <a:r>
              <a:rPr lang="en-AU" b="0" i="0" dirty="0"/>
              <a:t>Establish responsibilities (</a:t>
            </a:r>
            <a:r>
              <a:rPr lang="en-AU" i="1" dirty="0"/>
              <a:t>Countries in transition: strengthen the powers of the Minister of Finance)</a:t>
            </a:r>
            <a:endParaRPr lang="en-AU" dirty="0"/>
          </a:p>
          <a:p>
            <a:pPr>
              <a:spcBef>
                <a:spcPts val="1200"/>
              </a:spcBef>
              <a:spcAft>
                <a:spcPts val="1200"/>
              </a:spcAft>
              <a:buClrTx/>
              <a:buFont typeface="Arial" charset="0"/>
              <a:buChar char="•"/>
            </a:pPr>
            <a:r>
              <a:rPr lang="en-AU" b="0" i="0" dirty="0"/>
              <a:t>Define principles of sound fiscal management</a:t>
            </a:r>
          </a:p>
          <a:p>
            <a:pPr>
              <a:spcBef>
                <a:spcPts val="1200"/>
              </a:spcBef>
              <a:spcAft>
                <a:spcPts val="1200"/>
              </a:spcAft>
              <a:buClrTx/>
              <a:buFont typeface="Arial" charset="0"/>
              <a:buChar char="•"/>
            </a:pPr>
            <a:r>
              <a:rPr lang="en-AU" b="0" i="0" dirty="0"/>
              <a:t>Define reporting obligations</a:t>
            </a:r>
          </a:p>
        </p:txBody>
      </p:sp>
      <p:sp>
        <p:nvSpPr>
          <p:cNvPr id="46081" name="Rectangle 2"/>
          <p:cNvSpPr>
            <a:spLocks noGrp="1" noChangeArrowheads="1"/>
          </p:cNvSpPr>
          <p:nvPr>
            <p:ph type="title"/>
          </p:nvPr>
        </p:nvSpPr>
        <p:spPr>
          <a:xfrm>
            <a:off x="970722" y="482860"/>
            <a:ext cx="10515600" cy="782357"/>
          </a:xfrm>
        </p:spPr>
        <p:txBody>
          <a:bodyPr anchor="b">
            <a:normAutofit/>
          </a:bodyPr>
          <a:lstStyle/>
          <a:p>
            <a:r>
              <a:rPr lang="en-AU"/>
              <a:t>Key points of the legislative framework</a:t>
            </a:r>
          </a:p>
        </p:txBody>
      </p:sp>
      <p:sp>
        <p:nvSpPr>
          <p:cNvPr id="46083" name="Espace réservé du numéro de diapositive 5" hidden="1"/>
          <p:cNvSpPr>
            <a:spLocks noGrp="1"/>
          </p:cNvSpPr>
          <p:nvPr>
            <p:ph type="sldNum" sz="quarter" idx="12"/>
          </p:nvPr>
        </p:nvSpPr>
        <p:spPr>
          <a:xfrm>
            <a:off x="1992313" y="62372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nSpc>
                <a:spcPts val="1400"/>
              </a:lnSpc>
              <a:spcAft>
                <a:spcPts val="600"/>
              </a:spcAft>
            </a:pPr>
            <a:fld id="{0420F681-FDF3-834F-B568-EBC68673585A}" type="slidenum">
              <a:rPr lang="en-AU" sz="1400">
                <a:solidFill>
                  <a:schemeClr val="tx1"/>
                </a:solidFill>
                <a:latin typeface="Arial" charset="0"/>
              </a:rPr>
              <a:pPr>
                <a:lnSpc>
                  <a:spcPts val="1400"/>
                </a:lnSpc>
                <a:spcAft>
                  <a:spcPts val="600"/>
                </a:spcAft>
              </a:pPr>
              <a:t>170</a:t>
            </a:fld>
            <a:endParaRPr lang="en-AU" sz="1400">
              <a:solidFill>
                <a:schemeClr val="tx1"/>
              </a:solidFill>
              <a:latin typeface="Arial" charset="0"/>
            </a:endParaRPr>
          </a:p>
        </p:txBody>
      </p:sp>
      <p:sp>
        <p:nvSpPr>
          <p:cNvPr id="5" name="Slide Number Placeholder 1">
            <a:extLst>
              <a:ext uri="{FF2B5EF4-FFF2-40B4-BE49-F238E27FC236}">
                <a16:creationId xmlns:a16="http://schemas.microsoft.com/office/drawing/2014/main" id="{5FCF7919-8AEC-4C17-AC93-46485A1E6C5D}"/>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170</a:t>
            </a:fld>
            <a:endParaRPr lang="en-GB"/>
          </a:p>
        </p:txBody>
      </p:sp>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sz="half" idx="1"/>
          </p:nvPr>
        </p:nvSpPr>
        <p:spPr>
          <a:xfrm>
            <a:off x="838198" y="1631315"/>
            <a:ext cx="10317482" cy="4369435"/>
          </a:xfrm>
        </p:spPr>
        <p:txBody>
          <a:bodyPr>
            <a:normAutofit fontScale="25000" lnSpcReduction="20000"/>
          </a:bodyPr>
          <a:lstStyle/>
          <a:p>
            <a:pPr>
              <a:lnSpc>
                <a:spcPct val="120000"/>
              </a:lnSpc>
              <a:spcBef>
                <a:spcPts val="600"/>
              </a:spcBef>
              <a:spcAft>
                <a:spcPts val="600"/>
              </a:spcAft>
              <a:buClrTx/>
              <a:buFont typeface="Arial" charset="0"/>
              <a:buChar char="•"/>
            </a:pPr>
            <a:r>
              <a:rPr lang="en-GB" sz="8000" b="0" i="0" dirty="0">
                <a:solidFill>
                  <a:srgbClr val="004494"/>
                </a:solidFill>
              </a:rPr>
              <a:t>Management information is necessary</a:t>
            </a:r>
          </a:p>
          <a:p>
            <a:pPr lvl="1">
              <a:lnSpc>
                <a:spcPct val="120000"/>
              </a:lnSpc>
              <a:spcBef>
                <a:spcPts val="600"/>
              </a:spcBef>
              <a:spcAft>
                <a:spcPts val="600"/>
              </a:spcAft>
              <a:buClrTx/>
              <a:buFont typeface="Courier New" panose="02070309020205020404" pitchFamily="49" charset="0"/>
              <a:buChar char="o"/>
            </a:pPr>
            <a:r>
              <a:rPr lang="en-GB" sz="7600" b="0" i="0" dirty="0"/>
              <a:t>For scheduling, implementation and surveillance</a:t>
            </a:r>
          </a:p>
          <a:p>
            <a:pPr lvl="1">
              <a:lnSpc>
                <a:spcPct val="120000"/>
              </a:lnSpc>
              <a:spcBef>
                <a:spcPts val="600"/>
              </a:spcBef>
              <a:spcAft>
                <a:spcPts val="600"/>
              </a:spcAft>
              <a:buClrTx/>
              <a:buFont typeface="Courier New" panose="02070309020205020404" pitchFamily="49" charset="0"/>
              <a:buChar char="o"/>
            </a:pPr>
            <a:r>
              <a:rPr lang="en-GB" sz="7600" b="0" i="0" dirty="0"/>
              <a:t>For the </a:t>
            </a:r>
            <a:r>
              <a:rPr lang="en-GB" sz="7600" b="0" i="0" dirty="0" err="1"/>
              <a:t>MoF</a:t>
            </a:r>
            <a:r>
              <a:rPr lang="en-GB" sz="7600" b="0" i="0" dirty="0"/>
              <a:t> &amp; sectoral ministries</a:t>
            </a:r>
          </a:p>
          <a:p>
            <a:pPr lvl="1">
              <a:lnSpc>
                <a:spcPct val="120000"/>
              </a:lnSpc>
              <a:spcBef>
                <a:spcPts val="600"/>
              </a:spcBef>
              <a:spcAft>
                <a:spcPts val="600"/>
              </a:spcAft>
              <a:buClrTx/>
              <a:buFont typeface="Courier New" panose="02070309020205020404" pitchFamily="49" charset="0"/>
              <a:buChar char="o"/>
            </a:pPr>
            <a:endParaRPr lang="en-GB" sz="8000" b="0" i="0" dirty="0"/>
          </a:p>
          <a:p>
            <a:pPr>
              <a:lnSpc>
                <a:spcPct val="120000"/>
              </a:lnSpc>
              <a:spcBef>
                <a:spcPts val="600"/>
              </a:spcBef>
              <a:spcAft>
                <a:spcPts val="600"/>
              </a:spcAft>
              <a:buClrTx/>
              <a:buFont typeface="Arial" charset="0"/>
              <a:buChar char="•"/>
            </a:pPr>
            <a:r>
              <a:rPr lang="en-GB" sz="8000" b="0" i="0" dirty="0">
                <a:solidFill>
                  <a:srgbClr val="004494"/>
                </a:solidFill>
              </a:rPr>
              <a:t>Not a mere collection of statistical data</a:t>
            </a:r>
          </a:p>
          <a:p>
            <a:pPr lvl="1">
              <a:lnSpc>
                <a:spcPct val="120000"/>
              </a:lnSpc>
              <a:spcBef>
                <a:spcPts val="600"/>
              </a:spcBef>
              <a:spcAft>
                <a:spcPts val="600"/>
              </a:spcAft>
              <a:buClrTx/>
              <a:buFont typeface="Courier New" panose="02070309020205020404" pitchFamily="49" charset="0"/>
              <a:buChar char="o"/>
            </a:pPr>
            <a:r>
              <a:rPr lang="en-GB" sz="7600" b="0" i="0" dirty="0"/>
              <a:t>Financial &amp; Physical Information</a:t>
            </a:r>
          </a:p>
          <a:p>
            <a:pPr lvl="1">
              <a:lnSpc>
                <a:spcPct val="120000"/>
              </a:lnSpc>
              <a:spcBef>
                <a:spcPts val="600"/>
              </a:spcBef>
              <a:spcAft>
                <a:spcPts val="600"/>
              </a:spcAft>
              <a:buClrTx/>
              <a:buFont typeface="Courier New" panose="02070309020205020404" pitchFamily="49" charset="0"/>
              <a:buChar char="o"/>
            </a:pPr>
            <a:r>
              <a:rPr lang="en-GB" sz="7600" b="0" i="0" dirty="0"/>
              <a:t>Dashboard</a:t>
            </a:r>
          </a:p>
          <a:p>
            <a:pPr lvl="1">
              <a:lnSpc>
                <a:spcPct val="120000"/>
              </a:lnSpc>
              <a:spcBef>
                <a:spcPts val="600"/>
              </a:spcBef>
              <a:spcAft>
                <a:spcPts val="600"/>
              </a:spcAft>
              <a:buClrTx/>
              <a:buFont typeface="Courier New" panose="02070309020205020404" pitchFamily="49" charset="0"/>
              <a:buChar char="o"/>
            </a:pPr>
            <a:r>
              <a:rPr lang="en-GB" sz="7600" b="0" i="0" dirty="0"/>
              <a:t>Must be available quickly in order to enable to take decisions</a:t>
            </a:r>
          </a:p>
          <a:p>
            <a:pPr lvl="1">
              <a:lnSpc>
                <a:spcPct val="120000"/>
              </a:lnSpc>
              <a:spcBef>
                <a:spcPts val="600"/>
              </a:spcBef>
              <a:spcAft>
                <a:spcPts val="600"/>
              </a:spcAft>
              <a:buClrTx/>
              <a:buFont typeface="Courier New" panose="02070309020205020404" pitchFamily="49" charset="0"/>
              <a:buChar char="o"/>
            </a:pPr>
            <a:endParaRPr lang="en-GB" sz="7200" b="0" i="0" dirty="0"/>
          </a:p>
          <a:p>
            <a:pPr>
              <a:lnSpc>
                <a:spcPct val="120000"/>
              </a:lnSpc>
              <a:spcBef>
                <a:spcPts val="600"/>
              </a:spcBef>
              <a:spcAft>
                <a:spcPts val="600"/>
              </a:spcAft>
              <a:buClrTx/>
            </a:pPr>
            <a:r>
              <a:rPr lang="en-GB" sz="8000" dirty="0">
                <a:solidFill>
                  <a:srgbClr val="004494"/>
                </a:solidFill>
              </a:rPr>
              <a:t>It</a:t>
            </a:r>
            <a:r>
              <a:rPr lang="en-GB" sz="8000" b="0" i="0" dirty="0">
                <a:solidFill>
                  <a:srgbClr val="004494"/>
                </a:solidFill>
              </a:rPr>
              <a:t> is not only IT, but may be useful to classify, sort &amp; publish data in various formats</a:t>
            </a:r>
            <a:endParaRPr lang="en-GB" sz="2200" b="0" i="0" dirty="0">
              <a:solidFill>
                <a:srgbClr val="004494"/>
              </a:solidFill>
            </a:endParaRPr>
          </a:p>
        </p:txBody>
      </p:sp>
      <p:sp>
        <p:nvSpPr>
          <p:cNvPr id="46081" name="Rectangle 2"/>
          <p:cNvSpPr>
            <a:spLocks noGrp="1" noChangeArrowheads="1"/>
          </p:cNvSpPr>
          <p:nvPr>
            <p:ph type="title"/>
          </p:nvPr>
        </p:nvSpPr>
        <p:spPr>
          <a:xfrm>
            <a:off x="970722" y="482860"/>
            <a:ext cx="10515600" cy="782357"/>
          </a:xfrm>
        </p:spPr>
        <p:txBody>
          <a:bodyPr anchor="b">
            <a:normAutofit/>
          </a:bodyPr>
          <a:lstStyle/>
          <a:p>
            <a:r>
              <a:rPr lang="en-AU" sz="4000" dirty="0"/>
              <a:t>Management Information Systems</a:t>
            </a:r>
            <a:endParaRPr lang="en-AU" dirty="0"/>
          </a:p>
        </p:txBody>
      </p:sp>
      <p:sp>
        <p:nvSpPr>
          <p:cNvPr id="46083" name="Espace réservé du numéro de diapositive 5" hidden="1"/>
          <p:cNvSpPr>
            <a:spLocks noGrp="1"/>
          </p:cNvSpPr>
          <p:nvPr>
            <p:ph type="sldNum" sz="quarter" idx="12"/>
          </p:nvPr>
        </p:nvSpPr>
        <p:spPr>
          <a:xfrm>
            <a:off x="1992313" y="6237288"/>
            <a:ext cx="2895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nSpc>
                <a:spcPts val="1400"/>
              </a:lnSpc>
              <a:spcAft>
                <a:spcPts val="600"/>
              </a:spcAft>
            </a:pPr>
            <a:fld id="{0420F681-FDF3-834F-B568-EBC68673585A}" type="slidenum">
              <a:rPr lang="en-AU" sz="1400">
                <a:solidFill>
                  <a:schemeClr val="tx1"/>
                </a:solidFill>
                <a:latin typeface="Arial" charset="0"/>
              </a:rPr>
              <a:pPr>
                <a:lnSpc>
                  <a:spcPts val="1400"/>
                </a:lnSpc>
                <a:spcAft>
                  <a:spcPts val="600"/>
                </a:spcAft>
              </a:pPr>
              <a:t>171</a:t>
            </a:fld>
            <a:endParaRPr lang="en-AU" sz="1400">
              <a:solidFill>
                <a:schemeClr val="tx1"/>
              </a:solidFill>
              <a:latin typeface="Arial" charset="0"/>
            </a:endParaRPr>
          </a:p>
        </p:txBody>
      </p:sp>
      <p:sp>
        <p:nvSpPr>
          <p:cNvPr id="5" name="Slide Number Placeholder 1">
            <a:extLst>
              <a:ext uri="{FF2B5EF4-FFF2-40B4-BE49-F238E27FC236}">
                <a16:creationId xmlns:a16="http://schemas.microsoft.com/office/drawing/2014/main" id="{3C378FCE-3DF1-40C1-AEC9-9A17FA082075}"/>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171</a:t>
            </a:fld>
            <a:endParaRPr lang="en-GB"/>
          </a:p>
        </p:txBody>
      </p:sp>
    </p:spTree>
    <p:extLst>
      <p:ext uri="{BB962C8B-B14F-4D97-AF65-F5344CB8AC3E}">
        <p14:creationId xmlns:p14="http://schemas.microsoft.com/office/powerpoint/2010/main" val="2905836985"/>
      </p:ext>
    </p:extLst>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970722" y="1548227"/>
            <a:ext cx="10676448" cy="4680371"/>
          </a:xfrm>
        </p:spPr>
        <p:txBody>
          <a:bodyPr/>
          <a:lstStyle/>
          <a:p>
            <a:pPr eaLnBrk="1" hangingPunct="1">
              <a:spcBef>
                <a:spcPts val="600"/>
              </a:spcBef>
              <a:spcAft>
                <a:spcPts val="600"/>
              </a:spcAft>
              <a:buClrTx/>
            </a:pPr>
            <a:r>
              <a:rPr lang="en-AU" i="0" dirty="0">
                <a:solidFill>
                  <a:srgbClr val="004494"/>
                </a:solidFill>
                <a:latin typeface="Verdana" charset="0"/>
              </a:rPr>
              <a:t>“Heart” of the accounting system (General Accounting)</a:t>
            </a:r>
          </a:p>
          <a:p>
            <a:pPr lvl="1" eaLnBrk="1" hangingPunct="1">
              <a:spcBef>
                <a:spcPts val="600"/>
              </a:spcBef>
              <a:spcAft>
                <a:spcPts val="0"/>
              </a:spcAft>
              <a:buClr>
                <a:srgbClr val="0F5494"/>
              </a:buClr>
              <a:buFont typeface="Verdana" panose="020B0604030504040204" pitchFamily="34" charset="0"/>
              <a:buChar char="‒"/>
            </a:pPr>
            <a:r>
              <a:rPr lang="en-AU" b="0" dirty="0">
                <a:latin typeface="Verdana" charset="0"/>
              </a:rPr>
              <a:t>Setting standard exchanges between systems</a:t>
            </a:r>
          </a:p>
          <a:p>
            <a:pPr lvl="1" eaLnBrk="1" hangingPunct="1">
              <a:spcBef>
                <a:spcPts val="600"/>
              </a:spcBef>
              <a:spcAft>
                <a:spcPts val="0"/>
              </a:spcAft>
              <a:buClr>
                <a:srgbClr val="0F5494"/>
              </a:buClr>
              <a:buFont typeface="Verdana" panose="020B0604030504040204" pitchFamily="34" charset="0"/>
              <a:buChar char="‒"/>
            </a:pPr>
            <a:r>
              <a:rPr lang="en-AU" b="0" dirty="0">
                <a:latin typeface="Verdana" charset="0"/>
              </a:rPr>
              <a:t>Covers all financial transactions</a:t>
            </a:r>
          </a:p>
          <a:p>
            <a:pPr lvl="1" eaLnBrk="1" hangingPunct="1">
              <a:spcBef>
                <a:spcPts val="600"/>
              </a:spcBef>
              <a:spcAft>
                <a:spcPts val="600"/>
              </a:spcAft>
              <a:buClrTx/>
              <a:buFontTx/>
              <a:buNone/>
            </a:pPr>
            <a:endParaRPr lang="en-AU" sz="600" dirty="0">
              <a:latin typeface="Verdana" charset="0"/>
            </a:endParaRPr>
          </a:p>
          <a:p>
            <a:pPr eaLnBrk="1" hangingPunct="1">
              <a:spcBef>
                <a:spcPts val="600"/>
              </a:spcBef>
              <a:spcAft>
                <a:spcPts val="600"/>
              </a:spcAft>
              <a:buClrTx/>
            </a:pPr>
            <a:r>
              <a:rPr lang="en-AU" i="0" dirty="0">
                <a:solidFill>
                  <a:srgbClr val="004494"/>
                </a:solidFill>
                <a:latin typeface="Verdana" charset="0"/>
              </a:rPr>
              <a:t>Other Systems:</a:t>
            </a:r>
          </a:p>
          <a:p>
            <a:pPr lvl="1" eaLnBrk="1" hangingPunct="1">
              <a:spcBef>
                <a:spcPts val="600"/>
              </a:spcBef>
              <a:spcAft>
                <a:spcPts val="0"/>
              </a:spcAft>
              <a:buClr>
                <a:srgbClr val="0F5494"/>
              </a:buClr>
              <a:buFont typeface="Verdana" panose="020B0604030504040204" pitchFamily="34" charset="0"/>
              <a:buChar char="‒"/>
            </a:pPr>
            <a:r>
              <a:rPr lang="en-AU" b="0" dirty="0">
                <a:latin typeface="Verdana" charset="0"/>
              </a:rPr>
              <a:t>Budgetary module: Accounting &amp; budgetary control</a:t>
            </a:r>
          </a:p>
          <a:p>
            <a:pPr lvl="1" eaLnBrk="1" hangingPunct="1">
              <a:spcBef>
                <a:spcPts val="600"/>
              </a:spcBef>
              <a:spcAft>
                <a:spcPts val="0"/>
              </a:spcAft>
              <a:buClr>
                <a:srgbClr val="0F5494"/>
              </a:buClr>
              <a:buFont typeface="Verdana" panose="020B0604030504040204" pitchFamily="34" charset="0"/>
              <a:buChar char="‒"/>
            </a:pPr>
            <a:r>
              <a:rPr lang="en-AU" b="0" dirty="0">
                <a:latin typeface="Verdana" charset="0"/>
              </a:rPr>
              <a:t>Preparation of budget</a:t>
            </a:r>
          </a:p>
          <a:p>
            <a:pPr lvl="1" eaLnBrk="1" hangingPunct="1">
              <a:spcBef>
                <a:spcPts val="600"/>
              </a:spcBef>
              <a:spcAft>
                <a:spcPts val="0"/>
              </a:spcAft>
              <a:buClr>
                <a:srgbClr val="0F5494"/>
              </a:buClr>
              <a:buFont typeface="Verdana" panose="020B0604030504040204" pitchFamily="34" charset="0"/>
              <a:buChar char="‒"/>
            </a:pPr>
            <a:r>
              <a:rPr lang="en-AU" b="0" dirty="0">
                <a:latin typeface="Verdana" charset="0"/>
              </a:rPr>
              <a:t>Treasury management</a:t>
            </a:r>
          </a:p>
          <a:p>
            <a:pPr lvl="1" eaLnBrk="1" hangingPunct="1">
              <a:spcBef>
                <a:spcPts val="600"/>
              </a:spcBef>
              <a:spcAft>
                <a:spcPts val="0"/>
              </a:spcAft>
              <a:buClr>
                <a:srgbClr val="0F5494"/>
              </a:buClr>
              <a:buFont typeface="Verdana" panose="020B0604030504040204" pitchFamily="34" charset="0"/>
              <a:buChar char="‒"/>
            </a:pPr>
            <a:r>
              <a:rPr lang="en-AU" b="0" dirty="0">
                <a:latin typeface="Verdana" charset="0"/>
              </a:rPr>
              <a:t>Debt management</a:t>
            </a:r>
          </a:p>
          <a:p>
            <a:pPr lvl="1" eaLnBrk="1" hangingPunct="1">
              <a:spcBef>
                <a:spcPts val="600"/>
              </a:spcBef>
              <a:spcAft>
                <a:spcPts val="0"/>
              </a:spcAft>
              <a:buClr>
                <a:srgbClr val="0F5494"/>
              </a:buClr>
              <a:buFont typeface="Verdana" panose="020B0604030504040204" pitchFamily="34" charset="0"/>
              <a:buChar char="‒"/>
            </a:pPr>
            <a:r>
              <a:rPr lang="en-AU" b="0" dirty="0">
                <a:latin typeface="Verdana" charset="0"/>
              </a:rPr>
              <a:t>Revenue</a:t>
            </a:r>
          </a:p>
          <a:p>
            <a:pPr lvl="1" eaLnBrk="1" hangingPunct="1">
              <a:spcBef>
                <a:spcPts val="600"/>
              </a:spcBef>
              <a:spcAft>
                <a:spcPts val="0"/>
              </a:spcAft>
              <a:buClr>
                <a:srgbClr val="0F5494"/>
              </a:buClr>
              <a:buFont typeface="Verdana" panose="020B0604030504040204" pitchFamily="34" charset="0"/>
              <a:buChar char="‒"/>
            </a:pPr>
            <a:r>
              <a:rPr lang="en-AU" b="0" dirty="0">
                <a:latin typeface="Verdana" charset="0"/>
              </a:rPr>
              <a:t>Management modules for managers</a:t>
            </a:r>
            <a:endParaRPr lang="en-AU" sz="2200" dirty="0">
              <a:latin typeface="Verdana" charset="0"/>
            </a:endParaRPr>
          </a:p>
        </p:txBody>
      </p:sp>
      <p:sp>
        <p:nvSpPr>
          <p:cNvPr id="5" name="Rectangle 2">
            <a:extLst>
              <a:ext uri="{FF2B5EF4-FFF2-40B4-BE49-F238E27FC236}">
                <a16:creationId xmlns:a16="http://schemas.microsoft.com/office/drawing/2014/main" id="{62E3D317-A4A0-41C1-B21A-D6B70C005EFB}"/>
              </a:ext>
            </a:extLst>
          </p:cNvPr>
          <p:cNvSpPr txBox="1">
            <a:spLocks noChangeArrowheads="1"/>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AU" dirty="0"/>
              <a:t>Integrated Financial Management System</a:t>
            </a:r>
          </a:p>
        </p:txBody>
      </p:sp>
      <p:sp>
        <p:nvSpPr>
          <p:cNvPr id="2" name="Slide Number Placeholder 1">
            <a:extLst>
              <a:ext uri="{FF2B5EF4-FFF2-40B4-BE49-F238E27FC236}">
                <a16:creationId xmlns:a16="http://schemas.microsoft.com/office/drawing/2014/main" id="{A46D52DE-9E45-4ED0-8104-3E3850455108}"/>
              </a:ext>
            </a:extLst>
          </p:cNvPr>
          <p:cNvSpPr>
            <a:spLocks noGrp="1"/>
          </p:cNvSpPr>
          <p:nvPr>
            <p:ph type="sldNum" sz="quarter" idx="12"/>
          </p:nvPr>
        </p:nvSpPr>
        <p:spPr/>
        <p:txBody>
          <a:bodyPr/>
          <a:lstStyle/>
          <a:p>
            <a:fld id="{F46C79FD-C571-418B-AB0F-5EE936C85276}" type="slidenum">
              <a:rPr lang="en-GB" smtClean="0"/>
              <a:t>172</a:t>
            </a:fld>
            <a:endParaRPr lang="en-GB"/>
          </a:p>
        </p:txBody>
      </p:sp>
    </p:spTree>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u contenu 2"/>
          <p:cNvSpPr>
            <a:spLocks noGrp="1"/>
          </p:cNvSpPr>
          <p:nvPr>
            <p:ph idx="1"/>
          </p:nvPr>
        </p:nvSpPr>
        <p:spPr>
          <a:xfrm>
            <a:off x="918873" y="2094305"/>
            <a:ext cx="10619298" cy="1334695"/>
          </a:xfrm>
        </p:spPr>
        <p:txBody>
          <a:bodyPr/>
          <a:lstStyle/>
          <a:p>
            <a:pPr eaLnBrk="1" hangingPunct="1">
              <a:buClrTx/>
              <a:buFont typeface="Arial" panose="020B0604020202020204" pitchFamily="34" charset="0"/>
              <a:buChar char="•"/>
            </a:pPr>
            <a:r>
              <a:rPr lang="en-AU" sz="2200" i="0" dirty="0">
                <a:latin typeface="Verdana" charset="0"/>
              </a:rPr>
              <a:t>A large majority of the integrated systems are only partially implemented</a:t>
            </a:r>
          </a:p>
          <a:p>
            <a:pPr eaLnBrk="1" hangingPunct="1">
              <a:buClrTx/>
              <a:buFont typeface="Arial" panose="020B0604020202020204" pitchFamily="34" charset="0"/>
              <a:buChar char="•"/>
            </a:pPr>
            <a:r>
              <a:rPr lang="en-AU" sz="2200" i="0" dirty="0">
                <a:latin typeface="Verdana" charset="0"/>
              </a:rPr>
              <a:t>Yet, the implementation process is time consuming</a:t>
            </a:r>
          </a:p>
          <a:p>
            <a:pPr>
              <a:buClrTx/>
              <a:buFont typeface="Wingdings" charset="0"/>
              <a:buChar char="Ø"/>
            </a:pPr>
            <a:endParaRPr lang="en-AU" i="0" dirty="0">
              <a:latin typeface="Verdana" charset="0"/>
            </a:endParaRPr>
          </a:p>
          <a:p>
            <a:endParaRPr lang="en-AU" i="0" dirty="0">
              <a:latin typeface="Verdana" charset="0"/>
            </a:endParaRPr>
          </a:p>
        </p:txBody>
      </p:sp>
      <p:pic>
        <p:nvPicPr>
          <p:cNvPr id="604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102" y="3451472"/>
            <a:ext cx="7429500" cy="3296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0" name="ZoneTexte 5"/>
          <p:cNvSpPr txBox="1">
            <a:spLocks noChangeArrowheads="1"/>
          </p:cNvSpPr>
          <p:nvPr/>
        </p:nvSpPr>
        <p:spPr bwMode="auto">
          <a:xfrm>
            <a:off x="8306627" y="4045832"/>
            <a:ext cx="139744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r>
              <a:rPr lang="en-AU" sz="1800" b="1" dirty="0" err="1"/>
              <a:t>Dener</a:t>
            </a:r>
            <a:r>
              <a:rPr lang="en-AU" sz="1800" b="1" dirty="0"/>
              <a:t>: WB 2011</a:t>
            </a:r>
          </a:p>
        </p:txBody>
      </p:sp>
      <p:pic>
        <p:nvPicPr>
          <p:cNvPr id="2" name="Picture 1">
            <a:extLst>
              <a:ext uri="{FF2B5EF4-FFF2-40B4-BE49-F238E27FC236}">
                <a16:creationId xmlns:a16="http://schemas.microsoft.com/office/drawing/2014/main" id="{C93AB12D-E009-46E6-B30E-8B3BE2FD4140}"/>
              </a:ext>
            </a:extLst>
          </p:cNvPr>
          <p:cNvPicPr>
            <a:picLocks noChangeAspect="1"/>
          </p:cNvPicPr>
          <p:nvPr/>
        </p:nvPicPr>
        <p:blipFill>
          <a:blip r:embed="rId4"/>
          <a:stretch>
            <a:fillRect/>
          </a:stretch>
        </p:blipFill>
        <p:spPr>
          <a:xfrm>
            <a:off x="8048272" y="96647"/>
            <a:ext cx="3541748" cy="1997658"/>
          </a:xfrm>
          <a:prstGeom prst="rect">
            <a:avLst/>
          </a:prstGeom>
        </p:spPr>
      </p:pic>
      <p:sp>
        <p:nvSpPr>
          <p:cNvPr id="8" name="Rectangle 2">
            <a:extLst>
              <a:ext uri="{FF2B5EF4-FFF2-40B4-BE49-F238E27FC236}">
                <a16:creationId xmlns:a16="http://schemas.microsoft.com/office/drawing/2014/main" id="{42086565-5B08-4721-9010-0BB4AC2F28D3}"/>
              </a:ext>
            </a:extLst>
          </p:cNvPr>
          <p:cNvSpPr txBox="1">
            <a:spLocks noChangeArrowheads="1"/>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AU" dirty="0"/>
              <a:t>In practice</a:t>
            </a:r>
          </a:p>
        </p:txBody>
      </p:sp>
      <p:sp>
        <p:nvSpPr>
          <p:cNvPr id="3" name="Slide Number Placeholder 2">
            <a:extLst>
              <a:ext uri="{FF2B5EF4-FFF2-40B4-BE49-F238E27FC236}">
                <a16:creationId xmlns:a16="http://schemas.microsoft.com/office/drawing/2014/main" id="{B0CD72CA-3CFD-47B4-83CC-FC9A1722D066}"/>
              </a:ext>
            </a:extLst>
          </p:cNvPr>
          <p:cNvSpPr>
            <a:spLocks noGrp="1"/>
          </p:cNvSpPr>
          <p:nvPr>
            <p:ph type="sldNum" sz="quarter" idx="12"/>
          </p:nvPr>
        </p:nvSpPr>
        <p:spPr/>
        <p:txBody>
          <a:bodyPr/>
          <a:lstStyle/>
          <a:p>
            <a:fld id="{F46C79FD-C571-418B-AB0F-5EE936C85276}" type="slidenum">
              <a:rPr lang="en-GB" smtClean="0"/>
              <a:t>173</a:t>
            </a:fld>
            <a:endParaRPr lang="en-GB"/>
          </a:p>
        </p:txBody>
      </p:sp>
    </p:spTree>
    <p:extLst>
      <p:ext uri="{BB962C8B-B14F-4D97-AF65-F5344CB8AC3E}">
        <p14:creationId xmlns:p14="http://schemas.microsoft.com/office/powerpoint/2010/main" val="177206535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GB" dirty="0"/>
              <a:t>Public Financial </a:t>
            </a:r>
            <a:br>
              <a:rPr lang="en-GB" dirty="0"/>
            </a:br>
            <a:r>
              <a:rPr lang="en-GB" dirty="0"/>
              <a:t>Management </a:t>
            </a:r>
            <a:r>
              <a:rPr lang="en-NL" dirty="0"/>
              <a:t>(PFM</a:t>
            </a:r>
            <a:r>
              <a:rPr lang="en-NL"/>
              <a:t>) reform</a:t>
            </a:r>
            <a:br>
              <a:rPr lang="en-GB" dirty="0"/>
            </a:br>
            <a:r>
              <a:rPr lang="en-GB" dirty="0"/>
              <a:t>virtual training</a:t>
            </a:r>
          </a:p>
        </p:txBody>
      </p:sp>
      <p:sp>
        <p:nvSpPr>
          <p:cNvPr id="7" name="Subtitle 6"/>
          <p:cNvSpPr>
            <a:spLocks noGrp="1"/>
          </p:cNvSpPr>
          <p:nvPr>
            <p:ph type="subTitle" idx="1"/>
          </p:nvPr>
        </p:nvSpPr>
        <p:spPr>
          <a:xfrm>
            <a:off x="1071350" y="4660149"/>
            <a:ext cx="10065224" cy="897754"/>
          </a:xfrm>
        </p:spPr>
        <p:txBody>
          <a:bodyPr/>
          <a:lstStyle/>
          <a:p>
            <a:r>
              <a:rPr lang="en-GB" sz="2800" dirty="0"/>
              <a:t>Day 4 - Change management and institutional arrangement </a:t>
            </a:r>
          </a:p>
        </p:txBody>
      </p:sp>
      <p:sp>
        <p:nvSpPr>
          <p:cNvPr id="8" name="Text Placeholder 7"/>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136544541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Espace réservé du contenu 1"/>
          <p:cNvSpPr>
            <a:spLocks noGrp="1"/>
          </p:cNvSpPr>
          <p:nvPr>
            <p:ph sz="half" idx="1"/>
          </p:nvPr>
        </p:nvSpPr>
        <p:spPr>
          <a:xfrm>
            <a:off x="861058" y="1791335"/>
            <a:ext cx="10779562" cy="3906435"/>
          </a:xfrm>
        </p:spPr>
        <p:txBody>
          <a:bodyPr>
            <a:normAutofit/>
          </a:bodyPr>
          <a:lstStyle/>
          <a:p>
            <a:pPr marL="97200" lvl="1" indent="0">
              <a:lnSpc>
                <a:spcPct val="90000"/>
              </a:lnSpc>
              <a:spcBef>
                <a:spcPts val="1200"/>
              </a:spcBef>
              <a:spcAft>
                <a:spcPts val="1200"/>
              </a:spcAft>
              <a:buClrTx/>
              <a:buNone/>
            </a:pPr>
            <a:r>
              <a:rPr lang="en-GB" sz="2400" b="1" dirty="0"/>
              <a:t>Open plenary discussion</a:t>
            </a:r>
            <a:r>
              <a:rPr lang="en-GB" sz="2400" dirty="0"/>
              <a:t>:</a:t>
            </a:r>
          </a:p>
          <a:p>
            <a:pPr marL="440100" lvl="1" indent="-342900">
              <a:lnSpc>
                <a:spcPct val="90000"/>
              </a:lnSpc>
              <a:spcBef>
                <a:spcPts val="1200"/>
              </a:spcBef>
              <a:spcAft>
                <a:spcPts val="1200"/>
              </a:spcAft>
              <a:buClrTx/>
            </a:pPr>
            <a:r>
              <a:rPr lang="en-GB" sz="2400" dirty="0"/>
              <a:t>What are the three top level priorities in the Cluster approach?</a:t>
            </a:r>
          </a:p>
          <a:p>
            <a:pPr marL="440100" lvl="1" indent="-342900">
              <a:lnSpc>
                <a:spcPct val="90000"/>
              </a:lnSpc>
              <a:spcBef>
                <a:spcPts val="1200"/>
              </a:spcBef>
              <a:spcAft>
                <a:spcPts val="1200"/>
              </a:spcAft>
              <a:buClrTx/>
            </a:pPr>
            <a:r>
              <a:rPr lang="en-GB" sz="2400" dirty="0"/>
              <a:t>Get the basic rights (first) – What does it mean in the PFM reform context?</a:t>
            </a:r>
          </a:p>
          <a:p>
            <a:pPr marL="440100" lvl="1" indent="-342900">
              <a:lnSpc>
                <a:spcPct val="90000"/>
              </a:lnSpc>
              <a:spcBef>
                <a:spcPts val="1200"/>
              </a:spcBef>
              <a:spcAft>
                <a:spcPts val="1200"/>
              </a:spcAft>
              <a:buClrTx/>
            </a:pPr>
            <a:r>
              <a:rPr lang="en-GB" sz="2400" dirty="0"/>
              <a:t>In the ‘basics and beyond’, which ‘</a:t>
            </a:r>
            <a:r>
              <a:rPr lang="en-GB" sz="2400" dirty="0" err="1"/>
              <a:t>beyonds</a:t>
            </a:r>
            <a:r>
              <a:rPr lang="en-GB" sz="2400" dirty="0"/>
              <a:t>’ did we discuss?</a:t>
            </a:r>
          </a:p>
          <a:p>
            <a:pPr marL="1314450" lvl="3" indent="-302850">
              <a:lnSpc>
                <a:spcPct val="90000"/>
              </a:lnSpc>
              <a:spcBef>
                <a:spcPts val="600"/>
              </a:spcBef>
              <a:spcAft>
                <a:spcPts val="0"/>
              </a:spcAft>
              <a:buClrTx/>
            </a:pPr>
            <a:r>
              <a:rPr lang="en-GB" sz="2400" dirty="0"/>
              <a:t>In budget preparation?</a:t>
            </a:r>
          </a:p>
          <a:p>
            <a:pPr marL="1314450" lvl="3" indent="-302850">
              <a:lnSpc>
                <a:spcPct val="90000"/>
              </a:lnSpc>
              <a:spcBef>
                <a:spcPts val="600"/>
              </a:spcBef>
              <a:spcAft>
                <a:spcPts val="0"/>
              </a:spcAft>
              <a:buClrTx/>
            </a:pPr>
            <a:r>
              <a:rPr lang="en-GB" sz="2400" dirty="0"/>
              <a:t>In budget execution?</a:t>
            </a:r>
          </a:p>
          <a:p>
            <a:pPr marL="1314450" lvl="3" indent="-302850">
              <a:lnSpc>
                <a:spcPct val="90000"/>
              </a:lnSpc>
              <a:spcBef>
                <a:spcPts val="600"/>
              </a:spcBef>
              <a:spcAft>
                <a:spcPts val="0"/>
              </a:spcAft>
              <a:buClrTx/>
            </a:pPr>
            <a:r>
              <a:rPr lang="en-GB" sz="2400" dirty="0"/>
              <a:t>In external oversight?</a:t>
            </a:r>
          </a:p>
          <a:p>
            <a:pPr marL="97200" lvl="1" indent="0">
              <a:lnSpc>
                <a:spcPct val="90000"/>
              </a:lnSpc>
              <a:spcBef>
                <a:spcPts val="600"/>
              </a:spcBef>
              <a:spcAft>
                <a:spcPts val="600"/>
              </a:spcAft>
              <a:buClrTx/>
              <a:buNone/>
            </a:pPr>
            <a:endParaRPr lang="en-GB" sz="2400" dirty="0"/>
          </a:p>
          <a:p>
            <a:pPr marL="1011600" lvl="3" indent="0">
              <a:lnSpc>
                <a:spcPct val="90000"/>
              </a:lnSpc>
              <a:spcBef>
                <a:spcPts val="600"/>
              </a:spcBef>
              <a:spcAft>
                <a:spcPts val="600"/>
              </a:spcAft>
              <a:buNone/>
            </a:pPr>
            <a:endParaRPr lang="en-GB" sz="2400" dirty="0"/>
          </a:p>
        </p:txBody>
      </p:sp>
      <p:sp>
        <p:nvSpPr>
          <p:cNvPr id="12292" name="Espace réservé du numéro de diapositive 3" hidden="1"/>
          <p:cNvSpPr>
            <a:spLocks noGrp="1"/>
          </p:cNvSpPr>
          <p:nvPr>
            <p:ph type="sldNum" sz="quarter" idx="12"/>
          </p:nvPr>
        </p:nvSpPr>
        <p:spPr>
          <a:xfrm>
            <a:off x="19812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9CC5C342-D0A1-FA43-89AF-83F844EB4D30}" type="slidenum">
              <a:rPr lang="en-GB" sz="1400">
                <a:solidFill>
                  <a:schemeClr val="tx1"/>
                </a:solidFill>
                <a:latin typeface="Arial" charset="0"/>
              </a:rPr>
              <a:pPr algn="l" eaLnBrk="1" hangingPunct="1">
                <a:spcAft>
                  <a:spcPts val="600"/>
                </a:spcAft>
                <a:defRPr/>
              </a:pPr>
              <a:t>175</a:t>
            </a:fld>
            <a:endParaRPr lang="en-GB" sz="1400">
              <a:solidFill>
                <a:schemeClr val="tx1"/>
              </a:solidFill>
              <a:latin typeface="Arial" charset="0"/>
            </a:endParaRPr>
          </a:p>
        </p:txBody>
      </p:sp>
      <p:sp>
        <p:nvSpPr>
          <p:cNvPr id="22530" name="Titre 2"/>
          <p:cNvSpPr>
            <a:spLocks noGrp="1"/>
          </p:cNvSpPr>
          <p:nvPr>
            <p:ph type="title"/>
          </p:nvPr>
        </p:nvSpPr>
        <p:spPr/>
        <p:txBody>
          <a:bodyPr anchor="b">
            <a:normAutofit/>
          </a:bodyPr>
          <a:lstStyle/>
          <a:p>
            <a:pPr marL="342900" indent="-342900"/>
            <a:r>
              <a:rPr lang="fr-FR" dirty="0"/>
              <a:t>Wrap up Day 3</a:t>
            </a:r>
            <a:endParaRPr lang="en-GB" dirty="0"/>
          </a:p>
        </p:txBody>
      </p:sp>
      <p:sp>
        <p:nvSpPr>
          <p:cNvPr id="5" name="Slide Number Placeholder 1">
            <a:extLst>
              <a:ext uri="{FF2B5EF4-FFF2-40B4-BE49-F238E27FC236}">
                <a16:creationId xmlns:a16="http://schemas.microsoft.com/office/drawing/2014/main" id="{596E6B89-8DF8-4843-934A-A7E7B6D433DB}"/>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175</a:t>
            </a:fld>
            <a:endParaRPr lang="en-GB"/>
          </a:p>
        </p:txBody>
      </p:sp>
    </p:spTree>
    <p:extLst>
      <p:ext uri="{BB962C8B-B14F-4D97-AF65-F5344CB8AC3E}">
        <p14:creationId xmlns:p14="http://schemas.microsoft.com/office/powerpoint/2010/main" val="112096660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sz="half" idx="1"/>
          </p:nvPr>
        </p:nvSpPr>
        <p:spPr>
          <a:xfrm>
            <a:off x="846896" y="2335847"/>
            <a:ext cx="10763252" cy="3127693"/>
          </a:xfrm>
        </p:spPr>
        <p:txBody>
          <a:bodyPr>
            <a:normAutofit/>
          </a:bodyPr>
          <a:lstStyle/>
          <a:p>
            <a:pPr marL="382950" lvl="1">
              <a:spcBef>
                <a:spcPts val="1800"/>
              </a:spcBef>
              <a:buClrTx/>
            </a:pPr>
            <a:r>
              <a:rPr lang="en-GB" sz="2400" dirty="0">
                <a:solidFill>
                  <a:srgbClr val="FF0000"/>
                </a:solidFill>
              </a:rPr>
              <a:t>Module 4.1	Change Management and Capacity Building</a:t>
            </a:r>
          </a:p>
          <a:p>
            <a:pPr marL="382950" lvl="1">
              <a:spcBef>
                <a:spcPts val="1800"/>
              </a:spcBef>
              <a:buClrTx/>
            </a:pPr>
            <a:r>
              <a:rPr lang="en-GB" sz="2400" dirty="0"/>
              <a:t>Module 4.2	PFM strategy Uganda - case study </a:t>
            </a:r>
          </a:p>
          <a:p>
            <a:pPr marL="382950" lvl="1">
              <a:spcBef>
                <a:spcPts val="1800"/>
              </a:spcBef>
              <a:buClrTx/>
            </a:pPr>
            <a:r>
              <a:rPr lang="en-GB" sz="2400" dirty="0"/>
              <a:t>Module 4.3	Reform strategy, Programme and management</a:t>
            </a:r>
          </a:p>
          <a:p>
            <a:pPr marL="382950" lvl="1">
              <a:spcBef>
                <a:spcPts val="600"/>
              </a:spcBef>
              <a:spcAft>
                <a:spcPts val="600"/>
              </a:spcAft>
              <a:buClrTx/>
            </a:pPr>
            <a:endParaRPr lang="en-GB" sz="2400" dirty="0"/>
          </a:p>
        </p:txBody>
      </p:sp>
      <p:sp>
        <p:nvSpPr>
          <p:cNvPr id="12292" name="Espace réservé du numéro de diapositive 3" hidden="1"/>
          <p:cNvSpPr>
            <a:spLocks noGrp="1"/>
          </p:cNvSpPr>
          <p:nvPr>
            <p:ph type="sldNum" sz="quarter" idx="12"/>
          </p:nvPr>
        </p:nvSpPr>
        <p:spPr>
          <a:xfrm>
            <a:off x="19812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9CC5C342-D0A1-FA43-89AF-83F844EB4D30}" type="slidenum">
              <a:rPr lang="en-GB" sz="1400">
                <a:solidFill>
                  <a:schemeClr val="tx1"/>
                </a:solidFill>
                <a:latin typeface="Arial" charset="0"/>
              </a:rPr>
              <a:pPr algn="l" eaLnBrk="1" hangingPunct="1">
                <a:spcAft>
                  <a:spcPts val="600"/>
                </a:spcAft>
                <a:defRPr/>
              </a:pPr>
              <a:t>176</a:t>
            </a:fld>
            <a:endParaRPr lang="en-GB" sz="1400">
              <a:solidFill>
                <a:schemeClr val="tx1"/>
              </a:solidFill>
              <a:latin typeface="Arial" charset="0"/>
            </a:endParaRPr>
          </a:p>
        </p:txBody>
      </p:sp>
      <p:sp>
        <p:nvSpPr>
          <p:cNvPr id="22530" name="Titre 2"/>
          <p:cNvSpPr>
            <a:spLocks noGrp="1"/>
          </p:cNvSpPr>
          <p:nvPr>
            <p:ph type="title"/>
          </p:nvPr>
        </p:nvSpPr>
        <p:spPr>
          <a:xfrm>
            <a:off x="970722" y="354330"/>
            <a:ext cx="10515600" cy="1025187"/>
          </a:xfrm>
        </p:spPr>
        <p:txBody>
          <a:bodyPr anchor="b">
            <a:noAutofit/>
          </a:bodyPr>
          <a:lstStyle/>
          <a:p>
            <a:r>
              <a:rPr lang="fr-FR" sz="3600" dirty="0"/>
              <a:t>Day 4: </a:t>
            </a:r>
            <a:r>
              <a:rPr lang="en-GB" sz="3600" dirty="0"/>
              <a:t>Change management and institutional arrangement </a:t>
            </a:r>
          </a:p>
        </p:txBody>
      </p:sp>
      <p:sp>
        <p:nvSpPr>
          <p:cNvPr id="5" name="Slide Number Placeholder 1">
            <a:extLst>
              <a:ext uri="{FF2B5EF4-FFF2-40B4-BE49-F238E27FC236}">
                <a16:creationId xmlns:a16="http://schemas.microsoft.com/office/drawing/2014/main" id="{8601F558-2873-4429-A969-A10963071B0E}"/>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176</a:t>
            </a:fld>
            <a:endParaRPr lang="en-GB"/>
          </a:p>
        </p:txBody>
      </p:sp>
    </p:spTree>
    <p:extLst>
      <p:ext uri="{BB962C8B-B14F-4D97-AF65-F5344CB8AC3E}">
        <p14:creationId xmlns:p14="http://schemas.microsoft.com/office/powerpoint/2010/main" val="337364223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sz="half" idx="1"/>
          </p:nvPr>
        </p:nvSpPr>
        <p:spPr>
          <a:xfrm>
            <a:off x="914399" y="2282825"/>
            <a:ext cx="10363202" cy="2860675"/>
          </a:xfrm>
        </p:spPr>
        <p:txBody>
          <a:bodyPr>
            <a:normAutofit lnSpcReduction="10000"/>
          </a:bodyPr>
          <a:lstStyle/>
          <a:p>
            <a:pPr marL="382950" lvl="1">
              <a:lnSpc>
                <a:spcPct val="150000"/>
              </a:lnSpc>
              <a:spcBef>
                <a:spcPts val="1800"/>
              </a:spcBef>
              <a:buClrTx/>
            </a:pPr>
            <a:r>
              <a:rPr lang="en-GB" sz="2400" dirty="0"/>
              <a:t>Examine some essential issues related to the preparation and monitoring of a PFM reform</a:t>
            </a:r>
          </a:p>
          <a:p>
            <a:pPr marL="382950" lvl="1">
              <a:lnSpc>
                <a:spcPct val="150000"/>
              </a:lnSpc>
              <a:spcBef>
                <a:spcPts val="1800"/>
              </a:spcBef>
              <a:buClrTx/>
            </a:pPr>
            <a:r>
              <a:rPr lang="en-GB" sz="2400" dirty="0"/>
              <a:t>Discuss more specifically about change management and capacity reinforcement</a:t>
            </a:r>
          </a:p>
          <a:p>
            <a:pPr marL="382950" lvl="1">
              <a:spcBef>
                <a:spcPts val="600"/>
              </a:spcBef>
              <a:spcAft>
                <a:spcPts val="600"/>
              </a:spcAft>
              <a:buClrTx/>
            </a:pPr>
            <a:endParaRPr lang="en-GB" sz="2400" dirty="0"/>
          </a:p>
        </p:txBody>
      </p:sp>
      <p:sp>
        <p:nvSpPr>
          <p:cNvPr id="12292" name="Espace réservé du numéro de diapositive 3" hidden="1"/>
          <p:cNvSpPr>
            <a:spLocks noGrp="1"/>
          </p:cNvSpPr>
          <p:nvPr>
            <p:ph type="sldNum" sz="quarter" idx="12"/>
          </p:nvPr>
        </p:nvSpPr>
        <p:spPr>
          <a:xfrm>
            <a:off x="1981200" y="6245225"/>
            <a:ext cx="21336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9CC5C342-D0A1-FA43-89AF-83F844EB4D30}" type="slidenum">
              <a:rPr lang="en-GB" sz="1400">
                <a:solidFill>
                  <a:schemeClr val="tx1"/>
                </a:solidFill>
                <a:latin typeface="Arial" charset="0"/>
              </a:rPr>
              <a:pPr algn="l" eaLnBrk="1" hangingPunct="1">
                <a:spcAft>
                  <a:spcPts val="600"/>
                </a:spcAft>
                <a:defRPr/>
              </a:pPr>
              <a:t>177</a:t>
            </a:fld>
            <a:endParaRPr lang="en-GB" sz="1400">
              <a:solidFill>
                <a:schemeClr val="tx1"/>
              </a:solidFill>
              <a:latin typeface="Arial" charset="0"/>
            </a:endParaRPr>
          </a:p>
        </p:txBody>
      </p:sp>
      <p:sp>
        <p:nvSpPr>
          <p:cNvPr id="22530" name="Titre 2"/>
          <p:cNvSpPr>
            <a:spLocks noGrp="1"/>
          </p:cNvSpPr>
          <p:nvPr>
            <p:ph type="title"/>
          </p:nvPr>
        </p:nvSpPr>
        <p:spPr/>
        <p:txBody>
          <a:bodyPr anchor="b">
            <a:normAutofit/>
          </a:bodyPr>
          <a:lstStyle/>
          <a:p>
            <a:pPr marL="342900" indent="-342900"/>
            <a:r>
              <a:rPr lang="fr-FR" dirty="0"/>
              <a:t>Module 4.1: objectives</a:t>
            </a:r>
          </a:p>
        </p:txBody>
      </p:sp>
      <p:sp>
        <p:nvSpPr>
          <p:cNvPr id="6" name="Rectangle 6">
            <a:extLst>
              <a:ext uri="{FF2B5EF4-FFF2-40B4-BE49-F238E27FC236}">
                <a16:creationId xmlns:a16="http://schemas.microsoft.com/office/drawing/2014/main" id="{2B6F742C-11AD-48FA-A1C2-A2BA850A151F}"/>
              </a:ext>
            </a:extLst>
          </p:cNvPr>
          <p:cNvSpPr txBox="1">
            <a:spLocks noChangeArrowheads="1"/>
          </p:cNvSpPr>
          <p:nvPr/>
        </p:nvSpPr>
        <p:spPr bwMode="auto">
          <a:xfrm>
            <a:off x="1919288" y="4221089"/>
            <a:ext cx="8291512" cy="12240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charset="0"/>
              </a:defRPr>
            </a:lvl2pPr>
            <a:lvl3pPr marL="1143000" indent="-228600" algn="l" rtl="0" eaLnBrk="0" fontAlgn="base" hangingPunct="0">
              <a:spcBef>
                <a:spcPct val="20000"/>
              </a:spcBef>
              <a:spcAft>
                <a:spcPct val="0"/>
              </a:spcAft>
              <a:defRPr sz="1400">
                <a:solidFill>
                  <a:srgbClr val="0F5494"/>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gn="ctr">
              <a:spcBef>
                <a:spcPts val="600"/>
              </a:spcBef>
              <a:spcAft>
                <a:spcPts val="600"/>
              </a:spcAft>
            </a:pPr>
            <a:endParaRPr lang="en-US" sz="3200" kern="0">
              <a:latin typeface="Verdana" charset="0"/>
            </a:endParaRPr>
          </a:p>
        </p:txBody>
      </p:sp>
      <p:sp>
        <p:nvSpPr>
          <p:cNvPr id="7" name="Slide Number Placeholder 1">
            <a:extLst>
              <a:ext uri="{FF2B5EF4-FFF2-40B4-BE49-F238E27FC236}">
                <a16:creationId xmlns:a16="http://schemas.microsoft.com/office/drawing/2014/main" id="{CEBF1522-91E2-456E-B6F7-161C87C6094C}"/>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177</a:t>
            </a:fld>
            <a:endParaRPr lang="en-GB"/>
          </a:p>
        </p:txBody>
      </p:sp>
    </p:spTree>
    <p:extLst>
      <p:ext uri="{BB962C8B-B14F-4D97-AF65-F5344CB8AC3E}">
        <p14:creationId xmlns:p14="http://schemas.microsoft.com/office/powerpoint/2010/main" val="126683421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sz="half" idx="1"/>
          </p:nvPr>
        </p:nvSpPr>
        <p:spPr>
          <a:xfrm>
            <a:off x="883443" y="2267871"/>
            <a:ext cx="10363202" cy="3906435"/>
          </a:xfrm>
        </p:spPr>
        <p:txBody>
          <a:bodyPr>
            <a:normAutofit/>
          </a:bodyPr>
          <a:lstStyle/>
          <a:p>
            <a:pPr marL="382950" lvl="1">
              <a:spcBef>
                <a:spcPts val="1800"/>
              </a:spcBef>
              <a:buClrTx/>
            </a:pPr>
            <a:r>
              <a:rPr lang="en-GB" sz="2400" dirty="0"/>
              <a:t>Reform programme carried out </a:t>
            </a:r>
            <a:r>
              <a:rPr lang="en-GB" sz="2400" dirty="0">
                <a:solidFill>
                  <a:srgbClr val="FF0000"/>
                </a:solidFill>
              </a:rPr>
              <a:t>by national governments</a:t>
            </a:r>
          </a:p>
          <a:p>
            <a:pPr marL="382950" lvl="1">
              <a:spcBef>
                <a:spcPts val="1800"/>
              </a:spcBef>
              <a:buClrTx/>
            </a:pPr>
            <a:r>
              <a:rPr lang="en-GB" sz="2400" dirty="0"/>
              <a:t>Coordinated donor support </a:t>
            </a:r>
          </a:p>
          <a:p>
            <a:pPr marL="382950" lvl="1">
              <a:spcBef>
                <a:spcPts val="1800"/>
              </a:spcBef>
              <a:buClrTx/>
            </a:pPr>
            <a:r>
              <a:rPr lang="en-GB" sz="2400" dirty="0"/>
              <a:t>Monitored progress of the reform through a common pool of information</a:t>
            </a:r>
          </a:p>
          <a:p>
            <a:pPr marL="382950" lvl="1">
              <a:spcBef>
                <a:spcPts val="600"/>
              </a:spcBef>
              <a:spcAft>
                <a:spcPts val="600"/>
              </a:spcAft>
              <a:buClrTx/>
            </a:pPr>
            <a:endParaRPr lang="en-GB" sz="2400" dirty="0"/>
          </a:p>
        </p:txBody>
      </p:sp>
      <p:sp>
        <p:nvSpPr>
          <p:cNvPr id="12292" name="Espace réservé du numéro de diapositive 3" hidden="1"/>
          <p:cNvSpPr>
            <a:spLocks noGrp="1"/>
          </p:cNvSpPr>
          <p:nvPr>
            <p:ph type="sldNum" sz="quarter" idx="12"/>
          </p:nvPr>
        </p:nvSpPr>
        <p:spPr>
          <a:xfrm>
            <a:off x="19812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9CC5C342-D0A1-FA43-89AF-83F844EB4D30}" type="slidenum">
              <a:rPr lang="en-GB" sz="1400">
                <a:solidFill>
                  <a:schemeClr val="tx1"/>
                </a:solidFill>
                <a:latin typeface="Arial" charset="0"/>
              </a:rPr>
              <a:pPr algn="l" eaLnBrk="1" hangingPunct="1">
                <a:spcAft>
                  <a:spcPts val="600"/>
                </a:spcAft>
                <a:defRPr/>
              </a:pPr>
              <a:t>178</a:t>
            </a:fld>
            <a:endParaRPr lang="en-GB" sz="1400">
              <a:solidFill>
                <a:schemeClr val="tx1"/>
              </a:solidFill>
              <a:latin typeface="Arial" charset="0"/>
            </a:endParaRPr>
          </a:p>
        </p:txBody>
      </p:sp>
      <p:sp>
        <p:nvSpPr>
          <p:cNvPr id="22530" name="Titre 2"/>
          <p:cNvSpPr>
            <a:spLocks noGrp="1"/>
          </p:cNvSpPr>
          <p:nvPr>
            <p:ph type="title"/>
          </p:nvPr>
        </p:nvSpPr>
        <p:spPr/>
        <p:txBody>
          <a:bodyPr anchor="b">
            <a:normAutofit/>
          </a:bodyPr>
          <a:lstStyle/>
          <a:p>
            <a:pPr marL="342900" indent="-342900"/>
            <a:r>
              <a:rPr lang="en-GB" dirty="0"/>
              <a:t>Strengthened Approach </a:t>
            </a:r>
            <a:r>
              <a:rPr lang="en-GB" i="1" dirty="0"/>
              <a:t>(Paris Declaration)</a:t>
            </a:r>
          </a:p>
        </p:txBody>
      </p:sp>
      <p:sp>
        <p:nvSpPr>
          <p:cNvPr id="6" name="Rectangle 6">
            <a:extLst>
              <a:ext uri="{FF2B5EF4-FFF2-40B4-BE49-F238E27FC236}">
                <a16:creationId xmlns:a16="http://schemas.microsoft.com/office/drawing/2014/main" id="{2B6F742C-11AD-48FA-A1C2-A2BA850A151F}"/>
              </a:ext>
            </a:extLst>
          </p:cNvPr>
          <p:cNvSpPr txBox="1">
            <a:spLocks noChangeArrowheads="1"/>
          </p:cNvSpPr>
          <p:nvPr/>
        </p:nvSpPr>
        <p:spPr bwMode="auto">
          <a:xfrm>
            <a:off x="1919288" y="4221089"/>
            <a:ext cx="8291512" cy="12240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charset="0"/>
              </a:defRPr>
            </a:lvl2pPr>
            <a:lvl3pPr marL="1143000" indent="-228600" algn="l" rtl="0" eaLnBrk="0" fontAlgn="base" hangingPunct="0">
              <a:spcBef>
                <a:spcPct val="20000"/>
              </a:spcBef>
              <a:spcAft>
                <a:spcPct val="0"/>
              </a:spcAft>
              <a:defRPr sz="1400">
                <a:solidFill>
                  <a:srgbClr val="0F5494"/>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gn="ctr">
              <a:spcBef>
                <a:spcPts val="600"/>
              </a:spcBef>
              <a:spcAft>
                <a:spcPts val="600"/>
              </a:spcAft>
            </a:pPr>
            <a:endParaRPr lang="en-US" sz="3200" kern="0">
              <a:latin typeface="Verdana" charset="0"/>
            </a:endParaRPr>
          </a:p>
        </p:txBody>
      </p:sp>
      <p:sp>
        <p:nvSpPr>
          <p:cNvPr id="7" name="Slide Number Placeholder 1">
            <a:extLst>
              <a:ext uri="{FF2B5EF4-FFF2-40B4-BE49-F238E27FC236}">
                <a16:creationId xmlns:a16="http://schemas.microsoft.com/office/drawing/2014/main" id="{8AC2EF96-6D41-4294-A5C6-D8F72EE27A94}"/>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178</a:t>
            </a:fld>
            <a:endParaRPr lang="en-GB"/>
          </a:p>
        </p:txBody>
      </p:sp>
    </p:spTree>
    <p:extLst>
      <p:ext uri="{BB962C8B-B14F-4D97-AF65-F5344CB8AC3E}">
        <p14:creationId xmlns:p14="http://schemas.microsoft.com/office/powerpoint/2010/main" val="407671270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1881188" y="2636838"/>
            <a:ext cx="8401050" cy="3816350"/>
          </a:xfrm>
        </p:spPr>
        <p:txBody>
          <a:bodyPr/>
          <a:lstStyle/>
          <a:p>
            <a:pPr lvl="1"/>
            <a:endParaRPr lang="en-US" sz="2400">
              <a:latin typeface="Verdana" charset="0"/>
              <a:ea typeface="MS PGothic" charset="0"/>
              <a:cs typeface="MS PGothic" charset="0"/>
            </a:endParaRPr>
          </a:p>
          <a:p>
            <a:pPr lvl="1"/>
            <a:endParaRPr lang="en-US" sz="2400">
              <a:latin typeface="Verdana" charset="0"/>
              <a:ea typeface="MS PGothic" charset="0"/>
              <a:cs typeface="MS PGothic" charset="0"/>
            </a:endParaRPr>
          </a:p>
          <a:p>
            <a:pPr lvl="1"/>
            <a:endParaRPr lang="en-US" sz="2400">
              <a:latin typeface="Verdana" charset="0"/>
              <a:ea typeface="MS PGothic" charset="0"/>
              <a:cs typeface="MS PGothic" charset="0"/>
            </a:endParaRPr>
          </a:p>
        </p:txBody>
      </p:sp>
      <p:sp>
        <p:nvSpPr>
          <p:cNvPr id="30724" name="Rectangle 3"/>
          <p:cNvSpPr txBox="1">
            <a:spLocks noChangeArrowheads="1"/>
          </p:cNvSpPr>
          <p:nvPr/>
        </p:nvSpPr>
        <p:spPr bwMode="auto">
          <a:xfrm>
            <a:off x="2095500" y="2636838"/>
            <a:ext cx="8039100" cy="3459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lvl="1">
              <a:lnSpc>
                <a:spcPct val="90000"/>
              </a:lnSpc>
              <a:spcBef>
                <a:spcPct val="20000"/>
              </a:spcBef>
              <a:buClr>
                <a:srgbClr val="C00000"/>
              </a:buClr>
              <a:buFontTx/>
              <a:buChar char="–"/>
            </a:pPr>
            <a:endParaRPr lang="en-US" sz="1600"/>
          </a:p>
          <a:p>
            <a:pPr lvl="1">
              <a:lnSpc>
                <a:spcPct val="90000"/>
              </a:lnSpc>
              <a:spcBef>
                <a:spcPct val="20000"/>
              </a:spcBef>
              <a:buClr>
                <a:srgbClr val="C00000"/>
              </a:buClr>
              <a:buFontTx/>
              <a:buChar char="–"/>
            </a:pPr>
            <a:endParaRPr lang="en-US" sz="1600"/>
          </a:p>
          <a:p>
            <a:pPr lvl="1">
              <a:lnSpc>
                <a:spcPct val="90000"/>
              </a:lnSpc>
              <a:spcBef>
                <a:spcPct val="20000"/>
              </a:spcBef>
              <a:buClr>
                <a:srgbClr val="C00000"/>
              </a:buClr>
              <a:buFontTx/>
              <a:buChar char="–"/>
            </a:pPr>
            <a:endParaRPr lang="en-US" sz="1600"/>
          </a:p>
        </p:txBody>
      </p:sp>
      <p:sp>
        <p:nvSpPr>
          <p:cNvPr id="30725" name="Rectangle 3"/>
          <p:cNvSpPr txBox="1">
            <a:spLocks noChangeArrowheads="1"/>
          </p:cNvSpPr>
          <p:nvPr/>
        </p:nvSpPr>
        <p:spPr bwMode="auto">
          <a:xfrm>
            <a:off x="925416" y="2079547"/>
            <a:ext cx="10379268" cy="453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marL="382950" lvl="1" indent="-228600" eaLnBrk="1" hangingPunct="1">
              <a:spcBef>
                <a:spcPts val="600"/>
              </a:spcBef>
              <a:spcAft>
                <a:spcPts val="600"/>
              </a:spcAft>
              <a:buFont typeface="Arial" panose="020B0604020202020204" pitchFamily="34" charset="0"/>
              <a:buChar char="•"/>
            </a:pPr>
            <a:r>
              <a:rPr lang="en-GB" sz="2400" dirty="0">
                <a:solidFill>
                  <a:schemeClr val="tx1"/>
                </a:solidFill>
                <a:latin typeface="+mn-lt"/>
                <a:ea typeface="+mn-ea"/>
              </a:rPr>
              <a:t>The process of  building the required capacity to implement and manage the change</a:t>
            </a:r>
          </a:p>
          <a:p>
            <a:pPr marL="382950" lvl="1" indent="-228600" eaLnBrk="1" hangingPunct="1">
              <a:spcBef>
                <a:spcPts val="600"/>
              </a:spcBef>
              <a:spcAft>
                <a:spcPts val="600"/>
              </a:spcAft>
              <a:buFont typeface="Arial" panose="020B0604020202020204" pitchFamily="34" charset="0"/>
              <a:buChar char="•"/>
            </a:pPr>
            <a:r>
              <a:rPr lang="en-GB" sz="2400" dirty="0">
                <a:solidFill>
                  <a:srgbClr val="FF0000"/>
                </a:solidFill>
                <a:latin typeface="+mn-lt"/>
                <a:ea typeface="+mn-ea"/>
              </a:rPr>
              <a:t>Helping</a:t>
            </a:r>
            <a:r>
              <a:rPr lang="en-GB" sz="2400" dirty="0">
                <a:solidFill>
                  <a:schemeClr val="tx1"/>
                </a:solidFill>
                <a:latin typeface="+mn-lt"/>
                <a:ea typeface="+mn-ea"/>
              </a:rPr>
              <a:t> </a:t>
            </a:r>
            <a:r>
              <a:rPr lang="en-GB" sz="2400" dirty="0">
                <a:solidFill>
                  <a:srgbClr val="FF0000"/>
                </a:solidFill>
                <a:latin typeface="+mn-lt"/>
                <a:ea typeface="+mn-ea"/>
              </a:rPr>
              <a:t>individuals impacted by the “change” to understand the need for change </a:t>
            </a:r>
            <a:r>
              <a:rPr lang="en-GB" sz="2400" dirty="0">
                <a:solidFill>
                  <a:schemeClr val="tx1"/>
                </a:solidFill>
                <a:latin typeface="+mn-lt"/>
                <a:ea typeface="+mn-ea"/>
              </a:rPr>
              <a:t>and to motivate them to take actions, which may result in sustained changes in behaviour</a:t>
            </a:r>
          </a:p>
          <a:p>
            <a:pPr marL="382950" lvl="1" indent="-228600" eaLnBrk="1" hangingPunct="1">
              <a:spcBef>
                <a:spcPts val="600"/>
              </a:spcBef>
              <a:spcAft>
                <a:spcPts val="600"/>
              </a:spcAft>
              <a:buFont typeface="Arial" panose="020B0604020202020204" pitchFamily="34" charset="0"/>
              <a:buChar char="•"/>
            </a:pPr>
            <a:r>
              <a:rPr lang="en-GB" sz="2400" dirty="0">
                <a:solidFill>
                  <a:schemeClr val="tx1"/>
                </a:solidFill>
                <a:latin typeface="+mn-lt"/>
                <a:ea typeface="+mn-ea"/>
              </a:rPr>
              <a:t>Change management refers to:</a:t>
            </a:r>
          </a:p>
          <a:p>
            <a:pPr marL="811213" lvl="3" indent="-271463" defTabSz="642938" eaLnBrk="1" hangingPunct="1">
              <a:buFontTx/>
              <a:buChar char="–"/>
            </a:pPr>
            <a:r>
              <a:rPr lang="en-GB" sz="2400" dirty="0">
                <a:solidFill>
                  <a:schemeClr val="tx1"/>
                </a:solidFill>
                <a:latin typeface="+mn-lt"/>
                <a:ea typeface="+mn-ea"/>
              </a:rPr>
              <a:t>a set of basic tools or structures intended to keep any change effort under</a:t>
            </a:r>
            <a:r>
              <a:rPr lang="en-GB" sz="2400" kern="0" dirty="0">
                <a:solidFill>
                  <a:srgbClr val="003C64"/>
                </a:solidFill>
                <a:latin typeface="+mn-lt"/>
              </a:rPr>
              <a:t> </a:t>
            </a:r>
            <a:r>
              <a:rPr lang="en-GB" sz="2400" kern="0" dirty="0">
                <a:solidFill>
                  <a:srgbClr val="FF0000"/>
                </a:solidFill>
                <a:latin typeface="+mn-lt"/>
              </a:rPr>
              <a:t>control</a:t>
            </a:r>
          </a:p>
          <a:p>
            <a:pPr marL="811213" lvl="3" indent="-274638" defTabSz="642938" eaLnBrk="1" hangingPunct="1">
              <a:buFontTx/>
              <a:buChar char="–"/>
            </a:pPr>
            <a:r>
              <a:rPr lang="en-GB" sz="2400" dirty="0">
                <a:solidFill>
                  <a:schemeClr val="tx1"/>
                </a:solidFill>
                <a:latin typeface="+mn-lt"/>
                <a:ea typeface="+mn-ea"/>
              </a:rPr>
              <a:t>it is about </a:t>
            </a:r>
            <a:r>
              <a:rPr lang="en-GB" sz="2400" kern="0" dirty="0">
                <a:solidFill>
                  <a:srgbClr val="FF0000"/>
                </a:solidFill>
                <a:latin typeface="+mn-lt"/>
              </a:rPr>
              <a:t>adaptive leadership </a:t>
            </a:r>
            <a:r>
              <a:rPr lang="en-GB" sz="2400" dirty="0">
                <a:solidFill>
                  <a:schemeClr val="tx1"/>
                </a:solidFill>
                <a:latin typeface="+mn-lt"/>
                <a:ea typeface="+mn-ea"/>
              </a:rPr>
              <a:t>(or change leadership) for addressing </a:t>
            </a:r>
            <a:r>
              <a:rPr lang="en-GB" sz="2400" kern="0" dirty="0">
                <a:solidFill>
                  <a:srgbClr val="FF0000"/>
                </a:solidFill>
                <a:latin typeface="+mn-lt"/>
              </a:rPr>
              <a:t>non-technical challenges </a:t>
            </a:r>
          </a:p>
        </p:txBody>
      </p:sp>
      <p:pic>
        <p:nvPicPr>
          <p:cNvPr id="1026" name="Picture 2" descr="Adoption and Change Management: its Importance in an Ever-Changing Market  (Part I) | by Alessandro Martins | The Startup | Medium">
            <a:extLst>
              <a:ext uri="{FF2B5EF4-FFF2-40B4-BE49-F238E27FC236}">
                <a16:creationId xmlns:a16="http://schemas.microsoft.com/office/drawing/2014/main" id="{04074955-CE14-437B-AAAE-22BDE56F9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3777" y="124088"/>
            <a:ext cx="3491891" cy="1955459"/>
          </a:xfrm>
          <a:prstGeom prst="rect">
            <a:avLst/>
          </a:prstGeom>
          <a:noFill/>
          <a:extLst>
            <a:ext uri="{909E8E84-426E-40DD-AFC4-6F175D3DCCD1}">
              <a14:hiddenFill xmlns:a14="http://schemas.microsoft.com/office/drawing/2010/main">
                <a:solidFill>
                  <a:srgbClr val="FFFFFF"/>
                </a:solidFill>
              </a14:hiddenFill>
            </a:ext>
          </a:extLst>
        </p:spPr>
      </p:pic>
      <p:sp>
        <p:nvSpPr>
          <p:cNvPr id="8" name="Titre 2">
            <a:extLst>
              <a:ext uri="{FF2B5EF4-FFF2-40B4-BE49-F238E27FC236}">
                <a16:creationId xmlns:a16="http://schemas.microsoft.com/office/drawing/2014/main" id="{47C25FBD-687E-45B6-855B-D2B13433EEB9}"/>
              </a:ext>
            </a:extLst>
          </p:cNvPr>
          <p:cNvSpPr txBox="1">
            <a:spLocks/>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342900" indent="-342900"/>
            <a:r>
              <a:rPr lang="fr-FR" dirty="0" err="1"/>
              <a:t>What</a:t>
            </a:r>
            <a:r>
              <a:rPr lang="fr-FR" dirty="0"/>
              <a:t> </a:t>
            </a:r>
            <a:r>
              <a:rPr lang="fr-FR" dirty="0" err="1"/>
              <a:t>is</a:t>
            </a:r>
            <a:r>
              <a:rPr lang="fr-FR" dirty="0"/>
              <a:t> change management? </a:t>
            </a:r>
            <a:endParaRPr lang="fr-FR" i="1" dirty="0"/>
          </a:p>
        </p:txBody>
      </p:sp>
      <p:sp>
        <p:nvSpPr>
          <p:cNvPr id="2" name="Slide Number Placeholder 1">
            <a:extLst>
              <a:ext uri="{FF2B5EF4-FFF2-40B4-BE49-F238E27FC236}">
                <a16:creationId xmlns:a16="http://schemas.microsoft.com/office/drawing/2014/main" id="{0EE47E40-A159-4D7F-9CA7-B60844652FBF}"/>
              </a:ext>
            </a:extLst>
          </p:cNvPr>
          <p:cNvSpPr>
            <a:spLocks noGrp="1"/>
          </p:cNvSpPr>
          <p:nvPr>
            <p:ph type="sldNum" sz="quarter" idx="12"/>
          </p:nvPr>
        </p:nvSpPr>
        <p:spPr/>
        <p:txBody>
          <a:bodyPr/>
          <a:lstStyle/>
          <a:p>
            <a:fld id="{F46C79FD-C571-418B-AB0F-5EE936C85276}" type="slidenum">
              <a:rPr lang="en-GB" smtClean="0"/>
              <a:t>179</a:t>
            </a:fld>
            <a:endParaRPr lang="en-GB"/>
          </a:p>
        </p:txBody>
      </p:sp>
    </p:spTree>
    <p:extLst>
      <p:ext uri="{BB962C8B-B14F-4D97-AF65-F5344CB8AC3E}">
        <p14:creationId xmlns:p14="http://schemas.microsoft.com/office/powerpoint/2010/main" val="3330006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2" name="Rectangle 2"/>
          <p:cNvSpPr>
            <a:spLocks noGrp="1" noChangeArrowheads="1"/>
          </p:cNvSpPr>
          <p:nvPr>
            <p:ph type="title"/>
          </p:nvPr>
        </p:nvSpPr>
        <p:spPr>
          <a:xfrm>
            <a:off x="1013454" y="827699"/>
            <a:ext cx="8229600" cy="429609"/>
          </a:xfrm>
        </p:spPr>
        <p:txBody>
          <a:bodyPr/>
          <a:lstStyle/>
          <a:p>
            <a:r>
              <a:rPr lang="en-GB" altLang="nl-NL" dirty="0"/>
              <a:t>PFM objectives and budget cycle</a:t>
            </a:r>
            <a:endParaRPr lang="en-US" altLang="nl-NL" dirty="0"/>
          </a:p>
        </p:txBody>
      </p:sp>
      <p:grpSp>
        <p:nvGrpSpPr>
          <p:cNvPr id="2" name="Group 1">
            <a:extLst>
              <a:ext uri="{FF2B5EF4-FFF2-40B4-BE49-F238E27FC236}">
                <a16:creationId xmlns:a16="http://schemas.microsoft.com/office/drawing/2014/main" id="{2ABC4D5A-6375-43FC-9984-D5BEC9F00F61}"/>
              </a:ext>
            </a:extLst>
          </p:cNvPr>
          <p:cNvGrpSpPr/>
          <p:nvPr/>
        </p:nvGrpSpPr>
        <p:grpSpPr>
          <a:xfrm>
            <a:off x="1416390" y="1960065"/>
            <a:ext cx="9144930" cy="4242615"/>
            <a:chOff x="1843111" y="2264865"/>
            <a:chExt cx="8349930" cy="3685205"/>
          </a:xfrm>
        </p:grpSpPr>
        <p:sp>
          <p:nvSpPr>
            <p:cNvPr id="1469475" name="Oval 35"/>
            <p:cNvSpPr>
              <a:spLocks noChangeArrowheads="1"/>
            </p:cNvSpPr>
            <p:nvPr/>
          </p:nvSpPr>
          <p:spPr bwMode="auto">
            <a:xfrm>
              <a:off x="5894090" y="2414680"/>
              <a:ext cx="3586287" cy="3225037"/>
            </a:xfrm>
            <a:prstGeom prst="ellipse">
              <a:avLst/>
            </a:prstGeom>
            <a:noFill/>
            <a:ln w="38100" algn="ctr">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400"/>
            </a:p>
          </p:txBody>
        </p:sp>
        <p:sp>
          <p:nvSpPr>
            <p:cNvPr id="1469451" name="Rectangle 11"/>
            <p:cNvSpPr>
              <a:spLocks noChangeArrowheads="1"/>
            </p:cNvSpPr>
            <p:nvPr/>
          </p:nvSpPr>
          <p:spPr bwMode="auto">
            <a:xfrm>
              <a:off x="7006927" y="2787741"/>
              <a:ext cx="10144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z="1400"/>
            </a:p>
          </p:txBody>
        </p:sp>
        <p:grpSp>
          <p:nvGrpSpPr>
            <p:cNvPr id="1469452" name="Group 12"/>
            <p:cNvGrpSpPr>
              <a:grpSpLocks/>
            </p:cNvGrpSpPr>
            <p:nvPr/>
          </p:nvGrpSpPr>
          <p:grpSpPr bwMode="auto">
            <a:xfrm>
              <a:off x="6632227" y="2264865"/>
              <a:ext cx="2181134" cy="350679"/>
              <a:chOff x="2154" y="1594"/>
              <a:chExt cx="1459" cy="238"/>
            </a:xfrm>
          </p:grpSpPr>
          <p:sp>
            <p:nvSpPr>
              <p:cNvPr id="1469453" name="Rectangle 13"/>
              <p:cNvSpPr>
                <a:spLocks noChangeArrowheads="1"/>
              </p:cNvSpPr>
              <p:nvPr/>
            </p:nvSpPr>
            <p:spPr bwMode="auto">
              <a:xfrm>
                <a:off x="2154" y="1594"/>
                <a:ext cx="1459" cy="238"/>
              </a:xfrm>
              <a:prstGeom prst="rect">
                <a:avLst/>
              </a:prstGeom>
              <a:solidFill>
                <a:schemeClr val="bg1"/>
              </a:solidFill>
              <a:ln w="11113">
                <a:solidFill>
                  <a:srgbClr val="0000FF"/>
                </a:solidFill>
                <a:miter lim="800000"/>
                <a:headEnd/>
                <a:tailEnd/>
              </a:ln>
            </p:spPr>
            <p:txBody>
              <a:bodyPr/>
              <a:lstStyle/>
              <a:p>
                <a:pPr eaLnBrk="0" hangingPunct="0"/>
                <a:endParaRPr lang="nl-NL" altLang="nl-NL" sz="1400"/>
              </a:p>
            </p:txBody>
          </p:sp>
          <p:sp>
            <p:nvSpPr>
              <p:cNvPr id="1469454" name="Rectangle 14"/>
              <p:cNvSpPr>
                <a:spLocks noChangeArrowheads="1"/>
              </p:cNvSpPr>
              <p:nvPr/>
            </p:nvSpPr>
            <p:spPr bwMode="auto">
              <a:xfrm>
                <a:off x="2336" y="1616"/>
                <a:ext cx="1066"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txBody>
              <a:bodyPr wrap="square" lIns="0" tIns="0" rIns="0" bIns="0">
                <a:spAutoFit/>
              </a:bodyPr>
              <a:lstStyle/>
              <a:p>
                <a:pPr eaLnBrk="0" hangingPunct="0"/>
                <a:r>
                  <a:rPr lang="en-US" altLang="nl-NL" b="1" dirty="0">
                    <a:solidFill>
                      <a:srgbClr val="000000"/>
                    </a:solidFill>
                    <a:latin typeface="Arial Narrow" panose="020B0606020202030204" pitchFamily="34" charset="0"/>
                  </a:rPr>
                  <a:t>Policy Review</a:t>
                </a:r>
                <a:endParaRPr lang="en-US" altLang="nl-NL" b="1" dirty="0">
                  <a:latin typeface="Arial Narrow" panose="020B0606020202030204" pitchFamily="34" charset="0"/>
                </a:endParaRPr>
              </a:p>
            </p:txBody>
          </p:sp>
        </p:grpSp>
        <p:sp>
          <p:nvSpPr>
            <p:cNvPr id="1469455" name="Rectangle 15"/>
            <p:cNvSpPr>
              <a:spLocks noChangeArrowheads="1"/>
            </p:cNvSpPr>
            <p:nvPr/>
          </p:nvSpPr>
          <p:spPr bwMode="auto">
            <a:xfrm>
              <a:off x="8086426" y="3537041"/>
              <a:ext cx="9731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z="1400"/>
            </a:p>
          </p:txBody>
        </p:sp>
        <p:sp>
          <p:nvSpPr>
            <p:cNvPr id="1469456" name="Rectangle 16"/>
            <p:cNvSpPr>
              <a:spLocks noChangeArrowheads="1"/>
            </p:cNvSpPr>
            <p:nvPr/>
          </p:nvSpPr>
          <p:spPr bwMode="auto">
            <a:xfrm>
              <a:off x="8121351" y="4283166"/>
              <a:ext cx="9017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z="1400"/>
            </a:p>
          </p:txBody>
        </p:sp>
        <p:sp>
          <p:nvSpPr>
            <p:cNvPr id="1469457" name="Rectangle 17"/>
            <p:cNvSpPr>
              <a:spLocks noChangeArrowheads="1"/>
            </p:cNvSpPr>
            <p:nvPr/>
          </p:nvSpPr>
          <p:spPr bwMode="auto">
            <a:xfrm>
              <a:off x="7203776" y="4967380"/>
              <a:ext cx="7381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z="1400"/>
            </a:p>
          </p:txBody>
        </p:sp>
        <p:sp>
          <p:nvSpPr>
            <p:cNvPr id="1469458" name="Rectangle 18"/>
            <p:cNvSpPr>
              <a:spLocks noChangeArrowheads="1"/>
            </p:cNvSpPr>
            <p:nvPr/>
          </p:nvSpPr>
          <p:spPr bwMode="auto">
            <a:xfrm>
              <a:off x="5886152" y="4283166"/>
              <a:ext cx="11541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z="1400"/>
            </a:p>
          </p:txBody>
        </p:sp>
        <p:sp>
          <p:nvSpPr>
            <p:cNvPr id="1469459" name="Rectangle 19"/>
            <p:cNvSpPr>
              <a:spLocks noChangeArrowheads="1"/>
            </p:cNvSpPr>
            <p:nvPr/>
          </p:nvSpPr>
          <p:spPr bwMode="auto">
            <a:xfrm>
              <a:off x="6057602" y="3535455"/>
              <a:ext cx="7921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z="1400"/>
            </a:p>
          </p:txBody>
        </p:sp>
        <p:grpSp>
          <p:nvGrpSpPr>
            <p:cNvPr id="1469460" name="Group 20"/>
            <p:cNvGrpSpPr>
              <a:grpSpLocks/>
            </p:cNvGrpSpPr>
            <p:nvPr/>
          </p:nvGrpSpPr>
          <p:grpSpPr bwMode="auto">
            <a:xfrm>
              <a:off x="8560274" y="2980297"/>
              <a:ext cx="1247774" cy="687388"/>
              <a:chOff x="3424" y="1344"/>
              <a:chExt cx="1060" cy="307"/>
            </a:xfrm>
          </p:grpSpPr>
          <p:sp>
            <p:nvSpPr>
              <p:cNvPr id="1469461" name="Rectangle 21"/>
              <p:cNvSpPr>
                <a:spLocks noChangeArrowheads="1"/>
              </p:cNvSpPr>
              <p:nvPr/>
            </p:nvSpPr>
            <p:spPr bwMode="auto">
              <a:xfrm>
                <a:off x="3424" y="1344"/>
                <a:ext cx="1060" cy="307"/>
              </a:xfrm>
              <a:prstGeom prst="rect">
                <a:avLst/>
              </a:prstGeom>
              <a:solidFill>
                <a:schemeClr val="bg1"/>
              </a:solidFill>
              <a:ln w="11113">
                <a:solidFill>
                  <a:srgbClr val="0000FF"/>
                </a:solidFill>
                <a:miter lim="800000"/>
                <a:headEnd/>
                <a:tailEnd/>
              </a:ln>
            </p:spPr>
            <p:txBody>
              <a:bodyPr/>
              <a:lstStyle/>
              <a:p>
                <a:endParaRPr lang="nl-NL" sz="1400"/>
              </a:p>
            </p:txBody>
          </p:sp>
          <p:sp>
            <p:nvSpPr>
              <p:cNvPr id="1469462" name="Rectangle 22"/>
              <p:cNvSpPr>
                <a:spLocks noChangeArrowheads="1"/>
              </p:cNvSpPr>
              <p:nvPr/>
            </p:nvSpPr>
            <p:spPr bwMode="auto">
              <a:xfrm>
                <a:off x="3639" y="1367"/>
                <a:ext cx="756"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txBody>
              <a:bodyPr wrap="square" lIns="0" tIns="0" rIns="0" bIns="0">
                <a:spAutoFit/>
              </a:bodyPr>
              <a:lstStyle/>
              <a:p>
                <a:pPr eaLnBrk="0" hangingPunct="0"/>
                <a:r>
                  <a:rPr lang="en-US" altLang="nl-NL" b="1" dirty="0">
                    <a:solidFill>
                      <a:srgbClr val="000000"/>
                    </a:solidFill>
                    <a:latin typeface="Arial Narrow" panose="020B0606020202030204" pitchFamily="34" charset="0"/>
                  </a:rPr>
                  <a:t>Strategic Planning</a:t>
                </a:r>
              </a:p>
            </p:txBody>
          </p:sp>
        </p:grpSp>
        <p:grpSp>
          <p:nvGrpSpPr>
            <p:cNvPr id="1469463" name="Group 23"/>
            <p:cNvGrpSpPr>
              <a:grpSpLocks/>
            </p:cNvGrpSpPr>
            <p:nvPr/>
          </p:nvGrpSpPr>
          <p:grpSpPr bwMode="auto">
            <a:xfrm>
              <a:off x="8086427" y="4312981"/>
              <a:ext cx="2106614" cy="336901"/>
              <a:chOff x="3696" y="1797"/>
              <a:chExt cx="1371" cy="307"/>
            </a:xfrm>
          </p:grpSpPr>
          <p:sp>
            <p:nvSpPr>
              <p:cNvPr id="1469464" name="Rectangle 24"/>
              <p:cNvSpPr>
                <a:spLocks noChangeArrowheads="1"/>
              </p:cNvSpPr>
              <p:nvPr/>
            </p:nvSpPr>
            <p:spPr bwMode="auto">
              <a:xfrm>
                <a:off x="3696" y="1797"/>
                <a:ext cx="1371" cy="307"/>
              </a:xfrm>
              <a:prstGeom prst="rect">
                <a:avLst/>
              </a:prstGeom>
              <a:solidFill>
                <a:schemeClr val="bg1"/>
              </a:solidFill>
              <a:ln w="11113">
                <a:solidFill>
                  <a:srgbClr val="0000FF"/>
                </a:solidFill>
                <a:miter lim="800000"/>
                <a:headEnd/>
                <a:tailEnd/>
              </a:ln>
            </p:spPr>
            <p:txBody>
              <a:bodyPr/>
              <a:lstStyle/>
              <a:p>
                <a:endParaRPr lang="nl-NL" sz="1400"/>
              </a:p>
            </p:txBody>
          </p:sp>
          <p:sp>
            <p:nvSpPr>
              <p:cNvPr id="1469465" name="Rectangle 25"/>
              <p:cNvSpPr>
                <a:spLocks noChangeArrowheads="1"/>
              </p:cNvSpPr>
              <p:nvPr/>
            </p:nvSpPr>
            <p:spPr bwMode="auto">
              <a:xfrm>
                <a:off x="3737" y="1833"/>
                <a:ext cx="1272" cy="252"/>
              </a:xfrm>
              <a:prstGeom prst="rect">
                <a:avLst/>
              </a:prstGeom>
              <a:solidFill>
                <a:schemeClr val="bg1"/>
              </a:solidFill>
              <a:ln>
                <a:noFill/>
              </a:ln>
              <a:extLst>
                <a:ext uri="{91240B29-F687-4F45-9708-019B960494DF}">
                  <a14:hiddenLine xmlns:a14="http://schemas.microsoft.com/office/drawing/2010/main" w="9525">
                    <a:solidFill>
                      <a:srgbClr val="0000FF"/>
                    </a:solidFill>
                    <a:miter lim="800000"/>
                    <a:headEnd/>
                    <a:tailEnd/>
                  </a14:hiddenLine>
                </a:ext>
              </a:extLst>
            </p:spPr>
            <p:txBody>
              <a:bodyPr wrap="square" lIns="0" tIns="0" rIns="0" bIns="0">
                <a:spAutoFit/>
              </a:bodyPr>
              <a:lstStyle/>
              <a:p>
                <a:pPr algn="ctr" eaLnBrk="0" hangingPunct="0"/>
                <a:r>
                  <a:rPr lang="en-US" altLang="nl-NL" b="1" dirty="0">
                    <a:solidFill>
                      <a:srgbClr val="000000"/>
                    </a:solidFill>
                    <a:latin typeface="Arial Narrow" panose="020B0606020202030204" pitchFamily="34" charset="0"/>
                  </a:rPr>
                  <a:t>Budget Preparation</a:t>
                </a:r>
              </a:p>
            </p:txBody>
          </p:sp>
        </p:grpSp>
        <p:grpSp>
          <p:nvGrpSpPr>
            <p:cNvPr id="1469466" name="Group 26"/>
            <p:cNvGrpSpPr>
              <a:grpSpLocks/>
            </p:cNvGrpSpPr>
            <p:nvPr/>
          </p:nvGrpSpPr>
          <p:grpSpPr bwMode="auto">
            <a:xfrm>
              <a:off x="6849765" y="5417564"/>
              <a:ext cx="2106613" cy="370725"/>
              <a:chOff x="2426" y="3430"/>
              <a:chExt cx="1327" cy="307"/>
            </a:xfrm>
          </p:grpSpPr>
          <p:sp>
            <p:nvSpPr>
              <p:cNvPr id="1469467" name="Rectangle 27"/>
              <p:cNvSpPr>
                <a:spLocks noChangeArrowheads="1"/>
              </p:cNvSpPr>
              <p:nvPr/>
            </p:nvSpPr>
            <p:spPr bwMode="auto">
              <a:xfrm>
                <a:off x="2426" y="3430"/>
                <a:ext cx="1327" cy="307"/>
              </a:xfrm>
              <a:prstGeom prst="rect">
                <a:avLst/>
              </a:prstGeom>
              <a:solidFill>
                <a:schemeClr val="bg1"/>
              </a:solidFill>
              <a:ln w="11113">
                <a:solidFill>
                  <a:srgbClr val="0000FF"/>
                </a:solidFill>
                <a:miter lim="800000"/>
                <a:headEnd/>
                <a:tailEnd/>
              </a:ln>
            </p:spPr>
            <p:txBody>
              <a:bodyPr/>
              <a:lstStyle/>
              <a:p>
                <a:endParaRPr lang="nl-NL" sz="1400"/>
              </a:p>
            </p:txBody>
          </p:sp>
          <p:sp>
            <p:nvSpPr>
              <p:cNvPr id="1469468" name="Rectangle 28"/>
              <p:cNvSpPr>
                <a:spLocks noChangeArrowheads="1"/>
              </p:cNvSpPr>
              <p:nvPr/>
            </p:nvSpPr>
            <p:spPr bwMode="auto">
              <a:xfrm>
                <a:off x="2490" y="3502"/>
                <a:ext cx="1131" cy="229"/>
              </a:xfrm>
              <a:prstGeom prst="rect">
                <a:avLst/>
              </a:prstGeom>
              <a:solidFill>
                <a:schemeClr val="bg1"/>
              </a:solidFill>
              <a:ln>
                <a:noFill/>
              </a:ln>
              <a:extLst>
                <a:ext uri="{91240B29-F687-4F45-9708-019B960494DF}">
                  <a14:hiddenLine xmlns:a14="http://schemas.microsoft.com/office/drawing/2010/main" w="9525">
                    <a:solidFill>
                      <a:srgbClr val="0000FF"/>
                    </a:solidFill>
                    <a:miter lim="800000"/>
                    <a:headEnd/>
                    <a:tailEnd/>
                  </a14:hiddenLine>
                </a:ext>
              </a:extLst>
            </p:spPr>
            <p:txBody>
              <a:bodyPr wrap="square" lIns="0" tIns="0" rIns="0" bIns="0">
                <a:spAutoFit/>
              </a:bodyPr>
              <a:lstStyle/>
              <a:p>
                <a:pPr algn="ctr" eaLnBrk="0" hangingPunct="0"/>
                <a:r>
                  <a:rPr lang="en-US" altLang="nl-NL" b="1" dirty="0">
                    <a:solidFill>
                      <a:srgbClr val="000000"/>
                    </a:solidFill>
                    <a:latin typeface="Arial Narrow" panose="020B0606020202030204" pitchFamily="34" charset="0"/>
                  </a:rPr>
                  <a:t>Budget Execution</a:t>
                </a:r>
              </a:p>
            </p:txBody>
          </p:sp>
        </p:grpSp>
        <p:grpSp>
          <p:nvGrpSpPr>
            <p:cNvPr id="1469469" name="Group 29"/>
            <p:cNvGrpSpPr>
              <a:grpSpLocks/>
            </p:cNvGrpSpPr>
            <p:nvPr/>
          </p:nvGrpSpPr>
          <p:grpSpPr bwMode="auto">
            <a:xfrm>
              <a:off x="5283386" y="4059215"/>
              <a:ext cx="1712232" cy="661193"/>
              <a:chOff x="1066" y="2931"/>
              <a:chExt cx="1060" cy="307"/>
            </a:xfrm>
          </p:grpSpPr>
          <p:sp>
            <p:nvSpPr>
              <p:cNvPr id="1469470" name="Rectangle 30"/>
              <p:cNvSpPr>
                <a:spLocks noChangeArrowheads="1"/>
              </p:cNvSpPr>
              <p:nvPr/>
            </p:nvSpPr>
            <p:spPr bwMode="auto">
              <a:xfrm>
                <a:off x="1066" y="2931"/>
                <a:ext cx="1060" cy="307"/>
              </a:xfrm>
              <a:prstGeom prst="rect">
                <a:avLst/>
              </a:prstGeom>
              <a:solidFill>
                <a:schemeClr val="bg1"/>
              </a:solidFill>
              <a:ln w="11113">
                <a:solidFill>
                  <a:srgbClr val="0000FF"/>
                </a:solidFill>
                <a:miter lim="800000"/>
                <a:headEnd/>
                <a:tailEnd/>
              </a:ln>
            </p:spPr>
            <p:txBody>
              <a:bodyPr/>
              <a:lstStyle/>
              <a:p>
                <a:endParaRPr lang="nl-NL" sz="1400"/>
              </a:p>
            </p:txBody>
          </p:sp>
          <p:sp>
            <p:nvSpPr>
              <p:cNvPr id="1469471" name="Rectangle 31"/>
              <p:cNvSpPr>
                <a:spLocks noChangeArrowheads="1"/>
              </p:cNvSpPr>
              <p:nvPr/>
            </p:nvSpPr>
            <p:spPr bwMode="auto">
              <a:xfrm>
                <a:off x="1094" y="2966"/>
                <a:ext cx="983" cy="257"/>
              </a:xfrm>
              <a:prstGeom prst="rect">
                <a:avLst/>
              </a:prstGeom>
              <a:solidFill>
                <a:schemeClr val="bg1"/>
              </a:solidFill>
              <a:ln>
                <a:noFill/>
              </a:ln>
              <a:extLst>
                <a:ext uri="{91240B29-F687-4F45-9708-019B960494DF}">
                  <a14:hiddenLine xmlns:a14="http://schemas.microsoft.com/office/drawing/2010/main" w="9525">
                    <a:solidFill>
                      <a:srgbClr val="0000FF"/>
                    </a:solidFill>
                    <a:miter lim="800000"/>
                    <a:headEnd/>
                    <a:tailEnd/>
                  </a14:hiddenLine>
                </a:ext>
              </a:extLst>
            </p:spPr>
            <p:txBody>
              <a:bodyPr wrap="square" lIns="0" tIns="0" rIns="0" bIns="0">
                <a:spAutoFit/>
              </a:bodyPr>
              <a:lstStyle/>
              <a:p>
                <a:pPr algn="ctr" eaLnBrk="0" hangingPunct="0"/>
                <a:r>
                  <a:rPr lang="en-US" altLang="nl-NL" b="1" dirty="0">
                    <a:solidFill>
                      <a:srgbClr val="000000"/>
                    </a:solidFill>
                    <a:latin typeface="Arial Narrow" panose="020B0606020202030204" pitchFamily="34" charset="0"/>
                  </a:rPr>
                  <a:t>Accounting &amp;</a:t>
                </a:r>
              </a:p>
              <a:p>
                <a:pPr algn="ctr" eaLnBrk="0" hangingPunct="0"/>
                <a:r>
                  <a:rPr lang="en-US" altLang="nl-NL" b="1" dirty="0">
                    <a:solidFill>
                      <a:srgbClr val="000000"/>
                    </a:solidFill>
                    <a:latin typeface="Arial Narrow" panose="020B0606020202030204" pitchFamily="34" charset="0"/>
                  </a:rPr>
                  <a:t>Monitoring</a:t>
                </a:r>
              </a:p>
            </p:txBody>
          </p:sp>
        </p:grpSp>
        <p:grpSp>
          <p:nvGrpSpPr>
            <p:cNvPr id="1469472" name="Group 32"/>
            <p:cNvGrpSpPr>
              <a:grpSpLocks/>
            </p:cNvGrpSpPr>
            <p:nvPr/>
          </p:nvGrpSpPr>
          <p:grpSpPr bwMode="auto">
            <a:xfrm>
              <a:off x="5408142" y="2908733"/>
              <a:ext cx="1508739" cy="642618"/>
              <a:chOff x="657" y="1797"/>
              <a:chExt cx="1060" cy="307"/>
            </a:xfrm>
          </p:grpSpPr>
          <p:sp>
            <p:nvSpPr>
              <p:cNvPr id="1469473" name="Rectangle 33"/>
              <p:cNvSpPr>
                <a:spLocks noChangeArrowheads="1"/>
              </p:cNvSpPr>
              <p:nvPr/>
            </p:nvSpPr>
            <p:spPr bwMode="auto">
              <a:xfrm>
                <a:off x="657" y="1797"/>
                <a:ext cx="1060" cy="307"/>
              </a:xfrm>
              <a:prstGeom prst="rect">
                <a:avLst/>
              </a:prstGeom>
              <a:solidFill>
                <a:schemeClr val="bg1"/>
              </a:solidFill>
              <a:ln w="11113">
                <a:solidFill>
                  <a:srgbClr val="0000FF"/>
                </a:solidFill>
                <a:miter lim="800000"/>
                <a:headEnd/>
                <a:tailEnd/>
              </a:ln>
            </p:spPr>
            <p:txBody>
              <a:bodyPr/>
              <a:lstStyle/>
              <a:p>
                <a:endParaRPr lang="nl-NL" sz="1400"/>
              </a:p>
            </p:txBody>
          </p:sp>
          <p:sp>
            <p:nvSpPr>
              <p:cNvPr id="1469474" name="Rectangle 34"/>
              <p:cNvSpPr>
                <a:spLocks noChangeArrowheads="1"/>
              </p:cNvSpPr>
              <p:nvPr/>
            </p:nvSpPr>
            <p:spPr bwMode="auto">
              <a:xfrm>
                <a:off x="752" y="1809"/>
                <a:ext cx="948" cy="265"/>
              </a:xfrm>
              <a:prstGeom prst="rect">
                <a:avLst/>
              </a:prstGeom>
              <a:solidFill>
                <a:schemeClr val="bg1"/>
              </a:solidFill>
              <a:ln>
                <a:noFill/>
              </a:ln>
              <a:extLst>
                <a:ext uri="{91240B29-F687-4F45-9708-019B960494DF}">
                  <a14:hiddenLine xmlns:a14="http://schemas.microsoft.com/office/drawing/2010/main" w="9525">
                    <a:solidFill>
                      <a:srgbClr val="0000FF"/>
                    </a:solidFill>
                    <a:miter lim="800000"/>
                    <a:headEnd/>
                    <a:tailEnd/>
                  </a14:hiddenLine>
                </a:ext>
              </a:extLst>
            </p:spPr>
            <p:txBody>
              <a:bodyPr wrap="square" lIns="0" tIns="0" rIns="0" bIns="0">
                <a:spAutoFit/>
              </a:bodyPr>
              <a:lstStyle/>
              <a:p>
                <a:pPr algn="ctr" eaLnBrk="0" hangingPunct="0"/>
                <a:r>
                  <a:rPr lang="en-US" altLang="nl-NL" b="1" dirty="0">
                    <a:solidFill>
                      <a:srgbClr val="000000"/>
                    </a:solidFill>
                    <a:latin typeface="Arial Narrow" panose="020B0606020202030204" pitchFamily="34" charset="0"/>
                  </a:rPr>
                  <a:t>Reporting &amp;</a:t>
                </a:r>
              </a:p>
              <a:p>
                <a:pPr algn="ctr" eaLnBrk="0" hangingPunct="0"/>
                <a:r>
                  <a:rPr lang="en-US" altLang="nl-NL" b="1" dirty="0">
                    <a:solidFill>
                      <a:srgbClr val="000000"/>
                    </a:solidFill>
                    <a:latin typeface="Arial Narrow" panose="020B0606020202030204" pitchFamily="34" charset="0"/>
                  </a:rPr>
                  <a:t>Audit</a:t>
                </a:r>
              </a:p>
            </p:txBody>
          </p:sp>
        </p:grpSp>
        <p:grpSp>
          <p:nvGrpSpPr>
            <p:cNvPr id="1469476" name="Group 36"/>
            <p:cNvGrpSpPr>
              <a:grpSpLocks/>
            </p:cNvGrpSpPr>
            <p:nvPr/>
          </p:nvGrpSpPr>
          <p:grpSpPr bwMode="auto">
            <a:xfrm>
              <a:off x="1973289" y="4856792"/>
              <a:ext cx="1655763" cy="803275"/>
              <a:chOff x="1053" y="2972"/>
              <a:chExt cx="1060" cy="307"/>
            </a:xfrm>
          </p:grpSpPr>
          <p:sp>
            <p:nvSpPr>
              <p:cNvPr id="1469477" name="Rectangle 37"/>
              <p:cNvSpPr>
                <a:spLocks noChangeArrowheads="1"/>
              </p:cNvSpPr>
              <p:nvPr/>
            </p:nvSpPr>
            <p:spPr bwMode="auto">
              <a:xfrm>
                <a:off x="1053" y="2972"/>
                <a:ext cx="1060" cy="307"/>
              </a:xfrm>
              <a:prstGeom prst="rect">
                <a:avLst/>
              </a:prstGeom>
              <a:solidFill>
                <a:srgbClr val="FFCC66"/>
              </a:solidFill>
              <a:ln>
                <a:noFill/>
              </a:ln>
              <a:extLst>
                <a:ext uri="{91240B29-F687-4F45-9708-019B960494DF}">
                  <a14:hiddenLine xmlns:a14="http://schemas.microsoft.com/office/drawing/2010/main" w="11113">
                    <a:solidFill>
                      <a:srgbClr val="0000FF"/>
                    </a:solidFill>
                    <a:miter lim="800000"/>
                    <a:headEnd/>
                    <a:tailEnd/>
                  </a14:hiddenLine>
                </a:ext>
              </a:extLst>
            </p:spPr>
            <p:txBody>
              <a:bodyPr/>
              <a:lstStyle/>
              <a:p>
                <a:endParaRPr lang="nl-NL"/>
              </a:p>
            </p:txBody>
          </p:sp>
          <p:sp>
            <p:nvSpPr>
              <p:cNvPr id="1469478" name="Rectangle 38"/>
              <p:cNvSpPr>
                <a:spLocks noChangeArrowheads="1"/>
              </p:cNvSpPr>
              <p:nvPr/>
            </p:nvSpPr>
            <p:spPr bwMode="auto">
              <a:xfrm>
                <a:off x="1130" y="3003"/>
                <a:ext cx="907" cy="245"/>
              </a:xfrm>
              <a:prstGeom prst="rect">
                <a:avLst/>
              </a:prstGeom>
              <a:solidFill>
                <a:srgbClr val="FFCC66"/>
              </a:solidFill>
              <a:ln>
                <a:noFill/>
              </a:ln>
              <a:extLst>
                <a:ext uri="{91240B29-F687-4F45-9708-019B960494DF}">
                  <a14:hiddenLine xmlns:a14="http://schemas.microsoft.com/office/drawing/2010/main" w="9525">
                    <a:solidFill>
                      <a:srgbClr val="0000FF"/>
                    </a:solidFill>
                    <a:miter lim="800000"/>
                    <a:headEnd/>
                    <a:tailEnd/>
                  </a14:hiddenLine>
                </a:ext>
              </a:extLst>
            </p:spPr>
            <p:txBody>
              <a:bodyPr lIns="0" tIns="0" rIns="0" bIns="0">
                <a:spAutoFit/>
              </a:bodyPr>
              <a:lstStyle/>
              <a:p>
                <a:pPr eaLnBrk="0" hangingPunct="0"/>
                <a:r>
                  <a:rPr lang="en-US" altLang="nl-NL" sz="1600" b="1" dirty="0">
                    <a:solidFill>
                      <a:srgbClr val="000000"/>
                    </a:solidFill>
                    <a:latin typeface="Arial Narrow" panose="020B0606020202030204" pitchFamily="34" charset="0"/>
                  </a:rPr>
                  <a:t>3 - Operational efficiency /</a:t>
                </a:r>
              </a:p>
              <a:p>
                <a:pPr eaLnBrk="0" hangingPunct="0"/>
                <a:r>
                  <a:rPr lang="en-US" altLang="nl-NL" sz="1600" b="1" dirty="0">
                    <a:solidFill>
                      <a:srgbClr val="000000"/>
                    </a:solidFill>
                    <a:latin typeface="Arial Narrow" panose="020B0606020202030204" pitchFamily="34" charset="0"/>
                  </a:rPr>
                  <a:t>value for money</a:t>
                </a:r>
              </a:p>
            </p:txBody>
          </p:sp>
        </p:grpSp>
        <p:grpSp>
          <p:nvGrpSpPr>
            <p:cNvPr id="1469479" name="Group 39"/>
            <p:cNvGrpSpPr>
              <a:grpSpLocks/>
            </p:cNvGrpSpPr>
            <p:nvPr/>
          </p:nvGrpSpPr>
          <p:grpSpPr bwMode="auto">
            <a:xfrm>
              <a:off x="2008212" y="3750976"/>
              <a:ext cx="1685925" cy="661988"/>
              <a:chOff x="1066" y="2931"/>
              <a:chExt cx="1062" cy="307"/>
            </a:xfrm>
          </p:grpSpPr>
          <p:sp>
            <p:nvSpPr>
              <p:cNvPr id="1469480" name="Rectangle 40"/>
              <p:cNvSpPr>
                <a:spLocks noChangeArrowheads="1"/>
              </p:cNvSpPr>
              <p:nvPr/>
            </p:nvSpPr>
            <p:spPr bwMode="auto">
              <a:xfrm>
                <a:off x="1066" y="2931"/>
                <a:ext cx="1060" cy="307"/>
              </a:xfrm>
              <a:prstGeom prst="rect">
                <a:avLst/>
              </a:prstGeom>
              <a:solidFill>
                <a:srgbClr val="FFCC66"/>
              </a:solidFill>
              <a:ln>
                <a:noFill/>
              </a:ln>
              <a:extLst>
                <a:ext uri="{91240B29-F687-4F45-9708-019B960494DF}">
                  <a14:hiddenLine xmlns:a14="http://schemas.microsoft.com/office/drawing/2010/main" w="11113">
                    <a:solidFill>
                      <a:srgbClr val="0000FF"/>
                    </a:solidFill>
                    <a:miter lim="800000"/>
                    <a:headEnd/>
                    <a:tailEnd/>
                  </a14:hiddenLine>
                </a:ext>
              </a:extLst>
            </p:spPr>
            <p:txBody>
              <a:bodyPr/>
              <a:lstStyle/>
              <a:p>
                <a:endParaRPr lang="nl-NL"/>
              </a:p>
            </p:txBody>
          </p:sp>
          <p:sp>
            <p:nvSpPr>
              <p:cNvPr id="1469481" name="Rectangle 41"/>
              <p:cNvSpPr>
                <a:spLocks noChangeArrowheads="1"/>
              </p:cNvSpPr>
              <p:nvPr/>
            </p:nvSpPr>
            <p:spPr bwMode="auto">
              <a:xfrm>
                <a:off x="1130" y="3003"/>
                <a:ext cx="998" cy="228"/>
              </a:xfrm>
              <a:prstGeom prst="rect">
                <a:avLst/>
              </a:prstGeom>
              <a:solidFill>
                <a:srgbClr val="FFCC66"/>
              </a:solidFill>
              <a:ln>
                <a:noFill/>
              </a:ln>
              <a:extLst>
                <a:ext uri="{91240B29-F687-4F45-9708-019B960494DF}">
                  <a14:hiddenLine xmlns:a14="http://schemas.microsoft.com/office/drawing/2010/main" w="9525">
                    <a:solidFill>
                      <a:srgbClr val="0000FF"/>
                    </a:solidFill>
                    <a:miter lim="800000"/>
                    <a:headEnd/>
                    <a:tailEnd/>
                  </a14:hiddenLine>
                </a:ext>
              </a:extLst>
            </p:spPr>
            <p:txBody>
              <a:bodyPr wrap="square" lIns="0" tIns="0" rIns="0" bIns="0">
                <a:spAutoFit/>
              </a:bodyPr>
              <a:lstStyle/>
              <a:p>
                <a:pPr eaLnBrk="0" hangingPunct="0"/>
                <a:r>
                  <a:rPr lang="en-US" altLang="nl-NL" sz="1600" b="1" dirty="0">
                    <a:solidFill>
                      <a:srgbClr val="000000"/>
                    </a:solidFill>
                    <a:latin typeface="Arial Narrow" panose="020B0606020202030204" pitchFamily="34" charset="0"/>
                  </a:rPr>
                  <a:t>2 - Efficient resource allocation</a:t>
                </a:r>
                <a:endParaRPr lang="en-US" altLang="nl-NL" sz="1500" b="1" dirty="0">
                  <a:solidFill>
                    <a:srgbClr val="000000"/>
                  </a:solidFill>
                  <a:latin typeface="Arial Narrow" panose="020B0606020202030204" pitchFamily="34" charset="0"/>
                </a:endParaRPr>
              </a:p>
            </p:txBody>
          </p:sp>
        </p:grpSp>
        <p:grpSp>
          <p:nvGrpSpPr>
            <p:cNvPr id="1469482" name="Group 42"/>
            <p:cNvGrpSpPr>
              <a:grpSpLocks/>
            </p:cNvGrpSpPr>
            <p:nvPr/>
          </p:nvGrpSpPr>
          <p:grpSpPr bwMode="auto">
            <a:xfrm>
              <a:off x="1976647" y="2839210"/>
              <a:ext cx="1655763" cy="641847"/>
              <a:chOff x="1066" y="2931"/>
              <a:chExt cx="1060" cy="308"/>
            </a:xfrm>
          </p:grpSpPr>
          <p:sp>
            <p:nvSpPr>
              <p:cNvPr id="1469483" name="Rectangle 43"/>
              <p:cNvSpPr>
                <a:spLocks noChangeArrowheads="1"/>
              </p:cNvSpPr>
              <p:nvPr/>
            </p:nvSpPr>
            <p:spPr bwMode="auto">
              <a:xfrm>
                <a:off x="1066" y="2931"/>
                <a:ext cx="1060" cy="307"/>
              </a:xfrm>
              <a:prstGeom prst="rect">
                <a:avLst/>
              </a:prstGeom>
              <a:solidFill>
                <a:srgbClr val="FFCC66"/>
              </a:solidFill>
              <a:ln>
                <a:noFill/>
              </a:ln>
              <a:extLst>
                <a:ext uri="{91240B29-F687-4F45-9708-019B960494DF}">
                  <a14:hiddenLine xmlns:a14="http://schemas.microsoft.com/office/drawing/2010/main" w="11113">
                    <a:solidFill>
                      <a:srgbClr val="0000FF"/>
                    </a:solidFill>
                    <a:miter lim="800000"/>
                    <a:headEnd/>
                    <a:tailEnd/>
                  </a14:hiddenLine>
                </a:ext>
              </a:extLst>
            </p:spPr>
            <p:txBody>
              <a:bodyPr/>
              <a:lstStyle/>
              <a:p>
                <a:endParaRPr lang="nl-NL"/>
              </a:p>
            </p:txBody>
          </p:sp>
          <p:sp>
            <p:nvSpPr>
              <p:cNvPr id="1469484" name="Rectangle 44"/>
              <p:cNvSpPr>
                <a:spLocks noChangeArrowheads="1"/>
              </p:cNvSpPr>
              <p:nvPr/>
            </p:nvSpPr>
            <p:spPr bwMode="auto">
              <a:xfrm>
                <a:off x="1130" y="3003"/>
                <a:ext cx="907" cy="236"/>
              </a:xfrm>
              <a:prstGeom prst="rect">
                <a:avLst/>
              </a:prstGeom>
              <a:solidFill>
                <a:srgbClr val="FFCC66"/>
              </a:solidFill>
              <a:ln>
                <a:noFill/>
              </a:ln>
              <a:extLst>
                <a:ext uri="{91240B29-F687-4F45-9708-019B960494DF}">
                  <a14:hiddenLine xmlns:a14="http://schemas.microsoft.com/office/drawing/2010/main" w="9525">
                    <a:solidFill>
                      <a:srgbClr val="0000FF"/>
                    </a:solidFill>
                    <a:miter lim="800000"/>
                    <a:headEnd/>
                    <a:tailEnd/>
                  </a14:hiddenLine>
                </a:ext>
              </a:extLst>
            </p:spPr>
            <p:txBody>
              <a:bodyPr lIns="0" tIns="0" rIns="0" bIns="0">
                <a:spAutoFit/>
              </a:bodyPr>
              <a:lstStyle/>
              <a:p>
                <a:pPr eaLnBrk="0" hangingPunct="0"/>
                <a:r>
                  <a:rPr lang="en-US" altLang="nl-NL" sz="1600" b="1" dirty="0">
                    <a:solidFill>
                      <a:srgbClr val="000000"/>
                    </a:solidFill>
                    <a:latin typeface="Arial Narrow" panose="020B0606020202030204" pitchFamily="34" charset="0"/>
                  </a:rPr>
                  <a:t>1 - Aggregate Fiscal Discipline</a:t>
                </a:r>
              </a:p>
            </p:txBody>
          </p:sp>
        </p:grpSp>
        <p:sp>
          <p:nvSpPr>
            <p:cNvPr id="1469486" name="Text Box 46"/>
            <p:cNvSpPr txBox="1">
              <a:spLocks noChangeArrowheads="1"/>
            </p:cNvSpPr>
            <p:nvPr/>
          </p:nvSpPr>
          <p:spPr bwMode="auto">
            <a:xfrm>
              <a:off x="1843111" y="2297280"/>
              <a:ext cx="22685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nl-NL" b="1" dirty="0">
                  <a:solidFill>
                    <a:srgbClr val="FF3300"/>
                  </a:solidFill>
                </a:rPr>
                <a:t>PFM objectives</a:t>
              </a:r>
              <a:endParaRPr lang="en-US" altLang="nl-NL" b="1" dirty="0">
                <a:solidFill>
                  <a:srgbClr val="FF3300"/>
                </a:solidFill>
              </a:endParaRPr>
            </a:p>
          </p:txBody>
        </p:sp>
        <p:sp>
          <p:nvSpPr>
            <p:cNvPr id="1469489" name="AutoShape 49"/>
            <p:cNvSpPr>
              <a:spLocks noChangeArrowheads="1"/>
            </p:cNvSpPr>
            <p:nvPr/>
          </p:nvSpPr>
          <p:spPr bwMode="auto">
            <a:xfrm>
              <a:off x="1913306" y="2290888"/>
              <a:ext cx="3024187" cy="3659182"/>
            </a:xfrm>
            <a:prstGeom prst="rightArrowCallout">
              <a:avLst>
                <a:gd name="adj1" fmla="val 45520"/>
                <a:gd name="adj2" fmla="val 45520"/>
                <a:gd name="adj3" fmla="val 16667"/>
                <a:gd name="adj4" fmla="val 6666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sp>
        <p:nvSpPr>
          <p:cNvPr id="49" name="Tijdelijke aanduiding voor dianummer 7"/>
          <p:cNvSpPr txBox="1">
            <a:spLocks/>
          </p:cNvSpPr>
          <p:nvPr/>
        </p:nvSpPr>
        <p:spPr>
          <a:xfrm>
            <a:off x="8077200" y="635635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A9B540C-44DA-4F69-89C9-7C84606640D3}" type="slidenum">
              <a:rPr lang="en-US" sz="1200"/>
              <a:pPr algn="r"/>
              <a:t>18</a:t>
            </a:fld>
            <a:endParaRPr lang="en-US" sz="1200" dirty="0"/>
          </a:p>
        </p:txBody>
      </p:sp>
      <p:sp>
        <p:nvSpPr>
          <p:cNvPr id="3" name="Slide Number Placeholder 2">
            <a:extLst>
              <a:ext uri="{FF2B5EF4-FFF2-40B4-BE49-F238E27FC236}">
                <a16:creationId xmlns:a16="http://schemas.microsoft.com/office/drawing/2014/main" id="{2E002E67-E32A-4783-9158-896C07DA9444}"/>
              </a:ext>
            </a:extLst>
          </p:cNvPr>
          <p:cNvSpPr>
            <a:spLocks noGrp="1"/>
          </p:cNvSpPr>
          <p:nvPr>
            <p:ph type="sldNum" sz="quarter" idx="12"/>
          </p:nvPr>
        </p:nvSpPr>
        <p:spPr/>
        <p:txBody>
          <a:bodyPr/>
          <a:lstStyle/>
          <a:p>
            <a:fld id="{F46C79FD-C571-418B-AB0F-5EE936C85276}" type="slidenum">
              <a:rPr lang="en-GB" smtClean="0"/>
              <a:t>18</a:t>
            </a:fld>
            <a:endParaRPr lang="en-GB"/>
          </a:p>
        </p:txBody>
      </p:sp>
    </p:spTree>
    <p:extLst>
      <p:ext uri="{BB962C8B-B14F-4D97-AF65-F5344CB8AC3E}">
        <p14:creationId xmlns:p14="http://schemas.microsoft.com/office/powerpoint/2010/main" val="367864374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1881188" y="2636838"/>
            <a:ext cx="8401050" cy="3816350"/>
          </a:xfrm>
        </p:spPr>
        <p:txBody>
          <a:bodyPr/>
          <a:lstStyle/>
          <a:p>
            <a:pPr lvl="1"/>
            <a:endParaRPr lang="en-US" sz="2400">
              <a:latin typeface="Verdana" charset="0"/>
              <a:ea typeface="MS PGothic" charset="0"/>
              <a:cs typeface="MS PGothic" charset="0"/>
            </a:endParaRPr>
          </a:p>
          <a:p>
            <a:pPr lvl="1"/>
            <a:endParaRPr lang="en-US" sz="2400">
              <a:latin typeface="Verdana" charset="0"/>
              <a:ea typeface="MS PGothic" charset="0"/>
              <a:cs typeface="MS PGothic" charset="0"/>
            </a:endParaRPr>
          </a:p>
          <a:p>
            <a:pPr lvl="1"/>
            <a:endParaRPr lang="en-US" sz="2400">
              <a:latin typeface="Verdana" charset="0"/>
              <a:ea typeface="MS PGothic" charset="0"/>
              <a:cs typeface="MS PGothic" charset="0"/>
            </a:endParaRPr>
          </a:p>
        </p:txBody>
      </p:sp>
      <p:sp>
        <p:nvSpPr>
          <p:cNvPr id="30724" name="Rectangle 3"/>
          <p:cNvSpPr txBox="1">
            <a:spLocks noChangeArrowheads="1"/>
          </p:cNvSpPr>
          <p:nvPr/>
        </p:nvSpPr>
        <p:spPr bwMode="auto">
          <a:xfrm>
            <a:off x="2095500" y="2636838"/>
            <a:ext cx="8039100" cy="3459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lvl="1">
              <a:lnSpc>
                <a:spcPct val="90000"/>
              </a:lnSpc>
              <a:spcBef>
                <a:spcPct val="20000"/>
              </a:spcBef>
              <a:buClr>
                <a:srgbClr val="C00000"/>
              </a:buClr>
              <a:buFontTx/>
              <a:buChar char="–"/>
            </a:pPr>
            <a:endParaRPr lang="en-US" sz="1600" dirty="0"/>
          </a:p>
          <a:p>
            <a:pPr lvl="1">
              <a:lnSpc>
                <a:spcPct val="90000"/>
              </a:lnSpc>
              <a:spcBef>
                <a:spcPct val="20000"/>
              </a:spcBef>
              <a:buClr>
                <a:srgbClr val="C00000"/>
              </a:buClr>
              <a:buFontTx/>
              <a:buChar char="–"/>
            </a:pPr>
            <a:endParaRPr lang="en-US" sz="1600" dirty="0"/>
          </a:p>
          <a:p>
            <a:pPr lvl="1">
              <a:lnSpc>
                <a:spcPct val="90000"/>
              </a:lnSpc>
              <a:spcBef>
                <a:spcPct val="20000"/>
              </a:spcBef>
              <a:buClr>
                <a:srgbClr val="C00000"/>
              </a:buClr>
              <a:buFontTx/>
              <a:buChar char="–"/>
            </a:pPr>
            <a:endParaRPr lang="en-US" sz="1600" dirty="0"/>
          </a:p>
        </p:txBody>
      </p:sp>
      <p:sp>
        <p:nvSpPr>
          <p:cNvPr id="8" name="Tijdelijke aanduiding voor inhoud 2">
            <a:extLst>
              <a:ext uri="{FF2B5EF4-FFF2-40B4-BE49-F238E27FC236}">
                <a16:creationId xmlns:a16="http://schemas.microsoft.com/office/drawing/2014/main" id="{D8211903-85A1-40A4-A1B2-26822D8F2226}"/>
              </a:ext>
            </a:extLst>
          </p:cNvPr>
          <p:cNvSpPr txBox="1">
            <a:spLocks/>
          </p:cNvSpPr>
          <p:nvPr/>
        </p:nvSpPr>
        <p:spPr bwMode="auto">
          <a:xfrm>
            <a:off x="949229" y="1599342"/>
            <a:ext cx="10264967" cy="477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975" indent="-180975" algn="l" defTabSz="642938" rtl="0" fontAlgn="base">
              <a:spcBef>
                <a:spcPct val="0"/>
              </a:spcBef>
              <a:spcAft>
                <a:spcPct val="0"/>
              </a:spcAft>
              <a:buClr>
                <a:schemeClr val="tx1"/>
              </a:buClr>
              <a:buChar char="•"/>
              <a:defRPr sz="2000">
                <a:solidFill>
                  <a:schemeClr val="tx1"/>
                </a:solidFill>
                <a:latin typeface="+mn-lt"/>
                <a:ea typeface="+mn-ea"/>
                <a:cs typeface="+mn-cs"/>
              </a:defRPr>
            </a:lvl1pPr>
            <a:lvl2pPr marL="358775" indent="-176213" algn="l" defTabSz="642938" rtl="0" fontAlgn="base">
              <a:spcBef>
                <a:spcPct val="0"/>
              </a:spcBef>
              <a:spcAft>
                <a:spcPct val="0"/>
              </a:spcAft>
              <a:buClr>
                <a:schemeClr val="tx1"/>
              </a:buClr>
              <a:buChar char="–"/>
              <a:defRPr sz="2000">
                <a:solidFill>
                  <a:schemeClr val="tx1"/>
                </a:solidFill>
                <a:latin typeface="+mn-lt"/>
              </a:defRPr>
            </a:lvl2pPr>
            <a:lvl3pPr marL="538163" indent="-177800" algn="l" defTabSz="642938" rtl="0" fontAlgn="base">
              <a:spcBef>
                <a:spcPct val="0"/>
              </a:spcBef>
              <a:spcAft>
                <a:spcPct val="0"/>
              </a:spcAft>
              <a:buClr>
                <a:schemeClr val="tx1"/>
              </a:buClr>
              <a:buFont typeface="Arial" charset="0"/>
              <a:buChar char="◦"/>
              <a:defRPr sz="2000">
                <a:solidFill>
                  <a:schemeClr val="tx1"/>
                </a:solidFill>
                <a:latin typeface="+mn-lt"/>
              </a:defRPr>
            </a:lvl3pPr>
            <a:lvl4pPr marL="709613" indent="-169863" algn="l" defTabSz="642938" rtl="0" fontAlgn="base">
              <a:spcBef>
                <a:spcPct val="0"/>
              </a:spcBef>
              <a:spcAft>
                <a:spcPct val="0"/>
              </a:spcAft>
              <a:buClr>
                <a:schemeClr val="tx1"/>
              </a:buClr>
              <a:buChar char="–"/>
              <a:defRPr sz="2000">
                <a:solidFill>
                  <a:schemeClr val="tx1"/>
                </a:solidFill>
                <a:latin typeface="+mn-lt"/>
              </a:defRPr>
            </a:lvl4pPr>
            <a:lvl5pPr marL="896938" indent="-185738" algn="l" defTabSz="642938" rtl="0" fontAlgn="base">
              <a:spcBef>
                <a:spcPct val="0"/>
              </a:spcBef>
              <a:spcAft>
                <a:spcPct val="0"/>
              </a:spcAft>
              <a:buClr>
                <a:schemeClr val="tx1"/>
              </a:buClr>
              <a:buFont typeface="Arial" charset="0"/>
              <a:buChar char="»"/>
              <a:defRPr sz="2000">
                <a:solidFill>
                  <a:schemeClr val="tx1"/>
                </a:solidFill>
                <a:latin typeface="+mn-lt"/>
              </a:defRPr>
            </a:lvl5pPr>
            <a:lvl6pPr marL="1354138" indent="-185738" algn="l" defTabSz="642938" rtl="0" fontAlgn="base">
              <a:spcBef>
                <a:spcPct val="0"/>
              </a:spcBef>
              <a:spcAft>
                <a:spcPct val="0"/>
              </a:spcAft>
              <a:buClr>
                <a:schemeClr val="tx1"/>
              </a:buClr>
              <a:buFont typeface="Arial" charset="0"/>
              <a:buChar char="»"/>
              <a:defRPr sz="2000">
                <a:solidFill>
                  <a:schemeClr val="tx1"/>
                </a:solidFill>
                <a:latin typeface="+mn-lt"/>
              </a:defRPr>
            </a:lvl6pPr>
            <a:lvl7pPr marL="1811338" indent="-185738" algn="l" defTabSz="642938" rtl="0" fontAlgn="base">
              <a:spcBef>
                <a:spcPct val="0"/>
              </a:spcBef>
              <a:spcAft>
                <a:spcPct val="0"/>
              </a:spcAft>
              <a:buClr>
                <a:schemeClr val="tx1"/>
              </a:buClr>
              <a:buFont typeface="Arial" charset="0"/>
              <a:buChar char="»"/>
              <a:defRPr sz="2000">
                <a:solidFill>
                  <a:schemeClr val="tx1"/>
                </a:solidFill>
                <a:latin typeface="+mn-lt"/>
              </a:defRPr>
            </a:lvl7pPr>
            <a:lvl8pPr marL="2268538" indent="-185738" algn="l" defTabSz="642938" rtl="0" fontAlgn="base">
              <a:spcBef>
                <a:spcPct val="0"/>
              </a:spcBef>
              <a:spcAft>
                <a:spcPct val="0"/>
              </a:spcAft>
              <a:buClr>
                <a:schemeClr val="tx1"/>
              </a:buClr>
              <a:buFont typeface="Arial" charset="0"/>
              <a:buChar char="»"/>
              <a:defRPr sz="2000">
                <a:solidFill>
                  <a:schemeClr val="tx1"/>
                </a:solidFill>
                <a:latin typeface="+mn-lt"/>
              </a:defRPr>
            </a:lvl8pPr>
            <a:lvl9pPr marL="2725738" indent="-185738" algn="l" defTabSz="642938" rtl="0" fontAlgn="base">
              <a:spcBef>
                <a:spcPct val="0"/>
              </a:spcBef>
              <a:spcAft>
                <a:spcPct val="0"/>
              </a:spcAft>
              <a:buClr>
                <a:schemeClr val="tx1"/>
              </a:buClr>
              <a:buFont typeface="Arial" charset="0"/>
              <a:buChar char="»"/>
              <a:defRPr sz="2000">
                <a:solidFill>
                  <a:schemeClr val="tx1"/>
                </a:solidFill>
                <a:latin typeface="+mn-lt"/>
              </a:defRPr>
            </a:lvl9pPr>
          </a:lstStyle>
          <a:p>
            <a:pPr>
              <a:defRPr/>
            </a:pPr>
            <a:r>
              <a:rPr lang="en-GB" sz="2200" dirty="0">
                <a:solidFill>
                  <a:srgbClr val="004494"/>
                </a:solidFill>
              </a:rPr>
              <a:t>Main</a:t>
            </a:r>
            <a:r>
              <a:rPr lang="en-GB" sz="2200" kern="0" dirty="0">
                <a:solidFill>
                  <a:srgbClr val="004494"/>
                </a:solidFill>
              </a:rPr>
              <a:t> </a:t>
            </a:r>
            <a:r>
              <a:rPr lang="en-GB" sz="2200" dirty="0">
                <a:solidFill>
                  <a:srgbClr val="004494"/>
                </a:solidFill>
              </a:rPr>
              <a:t>drivers of PFM Reform: </a:t>
            </a:r>
          </a:p>
          <a:p>
            <a:pPr marL="811213" lvl="3" indent="-274638">
              <a:defRPr/>
            </a:pPr>
            <a:r>
              <a:rPr lang="en-GB" sz="2200" kern="0" dirty="0">
                <a:solidFill>
                  <a:srgbClr val="FF0000"/>
                </a:solidFill>
              </a:rPr>
              <a:t>Political</a:t>
            </a:r>
            <a:r>
              <a:rPr lang="en-GB" sz="2200" dirty="0"/>
              <a:t>: authorities decide to adopt new PFM policies and practices to implement strategic priorities</a:t>
            </a:r>
          </a:p>
          <a:p>
            <a:pPr marL="811213" lvl="3" indent="-274638">
              <a:defRPr/>
            </a:pPr>
            <a:r>
              <a:rPr lang="en-GB" sz="2200" kern="0" dirty="0">
                <a:solidFill>
                  <a:srgbClr val="FF0000"/>
                </a:solidFill>
              </a:rPr>
              <a:t>Institutional</a:t>
            </a:r>
            <a:r>
              <a:rPr lang="en-GB" sz="2200" dirty="0"/>
              <a:t>: implementation of new regulations and norms, including capacity strengthening efforts and process improvements</a:t>
            </a:r>
          </a:p>
          <a:p>
            <a:pPr marL="811213" lvl="3" indent="-274638">
              <a:defRPr/>
            </a:pPr>
            <a:r>
              <a:rPr lang="en-GB" sz="2200" kern="0" dirty="0">
                <a:solidFill>
                  <a:srgbClr val="FF0000"/>
                </a:solidFill>
              </a:rPr>
              <a:t>Technological</a:t>
            </a:r>
            <a:r>
              <a:rPr lang="en-GB" sz="2200" dirty="0"/>
              <a:t>:  new ICT solutions become available or there is a need to modernize existing systems</a:t>
            </a:r>
            <a:endParaRPr lang="en-GB" sz="2200" kern="0" dirty="0">
              <a:solidFill>
                <a:srgbClr val="003C64"/>
              </a:solidFill>
            </a:endParaRPr>
          </a:p>
          <a:p>
            <a:pPr>
              <a:spcBef>
                <a:spcPts val="1200"/>
              </a:spcBef>
              <a:defRPr/>
            </a:pPr>
            <a:r>
              <a:rPr lang="en-GB" sz="2200" dirty="0">
                <a:solidFill>
                  <a:srgbClr val="004494"/>
                </a:solidFill>
              </a:rPr>
              <a:t>Change may be either </a:t>
            </a:r>
            <a:r>
              <a:rPr lang="en-GB" sz="2200" kern="0" dirty="0">
                <a:solidFill>
                  <a:srgbClr val="FF0000"/>
                </a:solidFill>
              </a:rPr>
              <a:t>incremental</a:t>
            </a:r>
            <a:r>
              <a:rPr lang="en-GB" sz="2200" kern="0" dirty="0">
                <a:solidFill>
                  <a:srgbClr val="003C64"/>
                </a:solidFill>
              </a:rPr>
              <a:t> </a:t>
            </a:r>
            <a:r>
              <a:rPr lang="en-GB" sz="2200" dirty="0">
                <a:solidFill>
                  <a:srgbClr val="004494"/>
                </a:solidFill>
              </a:rPr>
              <a:t>or</a:t>
            </a:r>
            <a:r>
              <a:rPr lang="en-GB" sz="2200" dirty="0"/>
              <a:t> </a:t>
            </a:r>
            <a:r>
              <a:rPr lang="en-GB" sz="2200" kern="0" dirty="0">
                <a:solidFill>
                  <a:srgbClr val="FF0000"/>
                </a:solidFill>
              </a:rPr>
              <a:t>radical </a:t>
            </a:r>
            <a:endParaRPr lang="en-GB" sz="2200" kern="0" dirty="0">
              <a:solidFill>
                <a:srgbClr val="003C64"/>
              </a:solidFill>
            </a:endParaRPr>
          </a:p>
          <a:p>
            <a:pPr>
              <a:spcBef>
                <a:spcPts val="1200"/>
              </a:spcBef>
              <a:defRPr/>
            </a:pPr>
            <a:r>
              <a:rPr lang="en-GB" sz="2200" dirty="0">
                <a:solidFill>
                  <a:srgbClr val="004494"/>
                </a:solidFill>
              </a:rPr>
              <a:t>In case of the incremental approach</a:t>
            </a:r>
          </a:p>
          <a:p>
            <a:pPr marL="811213" lvl="3" indent="-274638">
              <a:defRPr/>
            </a:pPr>
            <a:r>
              <a:rPr lang="en-GB" sz="2200" dirty="0"/>
              <a:t> less resistance to change</a:t>
            </a:r>
          </a:p>
          <a:p>
            <a:pPr marL="811213" lvl="3" indent="-271463">
              <a:defRPr/>
            </a:pPr>
            <a:r>
              <a:rPr lang="en-GB" sz="2200" dirty="0"/>
              <a:t> but organizations might get “change fatigue”</a:t>
            </a:r>
          </a:p>
          <a:p>
            <a:pPr marL="892175" lvl="3" indent="-352425">
              <a:defRPr/>
            </a:pPr>
            <a:r>
              <a:rPr lang="en-GB" sz="2200" dirty="0"/>
              <a:t>adapting too much for culture / office politics can dilute the desired outcomes of the change</a:t>
            </a:r>
          </a:p>
        </p:txBody>
      </p:sp>
      <p:sp>
        <p:nvSpPr>
          <p:cNvPr id="7" name="Titre 2">
            <a:extLst>
              <a:ext uri="{FF2B5EF4-FFF2-40B4-BE49-F238E27FC236}">
                <a16:creationId xmlns:a16="http://schemas.microsoft.com/office/drawing/2014/main" id="{C02025D8-2E0E-41ED-95D6-0AE26032D67E}"/>
              </a:ext>
            </a:extLst>
          </p:cNvPr>
          <p:cNvSpPr txBox="1">
            <a:spLocks/>
          </p:cNvSpPr>
          <p:nvPr/>
        </p:nvSpPr>
        <p:spPr>
          <a:xfrm>
            <a:off x="949229" y="370821"/>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342900" indent="-342900"/>
            <a:r>
              <a:rPr lang="fr-FR" dirty="0"/>
              <a:t>PFM Reform as change process</a:t>
            </a:r>
            <a:endParaRPr lang="fr-FR" i="1" dirty="0"/>
          </a:p>
        </p:txBody>
      </p:sp>
      <p:sp>
        <p:nvSpPr>
          <p:cNvPr id="2" name="Slide Number Placeholder 1">
            <a:extLst>
              <a:ext uri="{FF2B5EF4-FFF2-40B4-BE49-F238E27FC236}">
                <a16:creationId xmlns:a16="http://schemas.microsoft.com/office/drawing/2014/main" id="{F63C8EAD-1DD7-4BCE-841F-6DB5953DC14A}"/>
              </a:ext>
            </a:extLst>
          </p:cNvPr>
          <p:cNvSpPr>
            <a:spLocks noGrp="1"/>
          </p:cNvSpPr>
          <p:nvPr>
            <p:ph type="sldNum" sz="quarter" idx="12"/>
          </p:nvPr>
        </p:nvSpPr>
        <p:spPr/>
        <p:txBody>
          <a:bodyPr/>
          <a:lstStyle/>
          <a:p>
            <a:fld id="{F46C79FD-C571-418B-AB0F-5EE936C85276}" type="slidenum">
              <a:rPr lang="en-GB" smtClean="0"/>
              <a:t>180</a:t>
            </a:fld>
            <a:endParaRPr lang="en-GB"/>
          </a:p>
        </p:txBody>
      </p:sp>
    </p:spTree>
    <p:extLst>
      <p:ext uri="{BB962C8B-B14F-4D97-AF65-F5344CB8AC3E}">
        <p14:creationId xmlns:p14="http://schemas.microsoft.com/office/powerpoint/2010/main" val="351700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additive="base">
                                        <p:cTn id="3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 calcmode="lin" valueType="num">
                                      <p:cBhvr additive="base">
                                        <p:cTn id="4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 calcmode="lin" valueType="num">
                                      <p:cBhvr additive="base">
                                        <p:cTn id="4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xEl>
                                              <p:pRg st="8" end="8"/>
                                            </p:txEl>
                                          </p:spTgt>
                                        </p:tgtEl>
                                        <p:attrNameLst>
                                          <p:attrName>style.visibility</p:attrName>
                                        </p:attrNameLst>
                                      </p:cBhvr>
                                      <p:to>
                                        <p:strVal val="visible"/>
                                      </p:to>
                                    </p:set>
                                    <p:anim calcmode="lin" valueType="num">
                                      <p:cBhvr additive="base">
                                        <p:cTn id="5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1809750" y="2276476"/>
            <a:ext cx="8401050" cy="4176713"/>
          </a:xfrm>
        </p:spPr>
        <p:txBody>
          <a:bodyPr/>
          <a:lstStyle/>
          <a:p>
            <a:pPr lvl="1"/>
            <a:endParaRPr lang="en-US" sz="2400" dirty="0">
              <a:latin typeface="Verdana" charset="0"/>
              <a:ea typeface="MS PGothic" charset="0"/>
              <a:cs typeface="MS PGothic" charset="0"/>
            </a:endParaRPr>
          </a:p>
          <a:p>
            <a:pPr lvl="1"/>
            <a:endParaRPr lang="en-US" sz="2400" dirty="0">
              <a:latin typeface="Verdana" charset="0"/>
              <a:ea typeface="MS PGothic" charset="0"/>
              <a:cs typeface="MS PGothic" charset="0"/>
            </a:endParaRPr>
          </a:p>
          <a:p>
            <a:pPr lvl="1"/>
            <a:endParaRPr lang="en-US" sz="2400" dirty="0">
              <a:latin typeface="Verdana" charset="0"/>
              <a:ea typeface="MS PGothic" charset="0"/>
              <a:cs typeface="MS PGothic" charset="0"/>
            </a:endParaRPr>
          </a:p>
        </p:txBody>
      </p:sp>
      <p:sp>
        <p:nvSpPr>
          <p:cNvPr id="22532" name="Rectangle 3"/>
          <p:cNvSpPr txBox="1">
            <a:spLocks noChangeArrowheads="1"/>
          </p:cNvSpPr>
          <p:nvPr/>
        </p:nvSpPr>
        <p:spPr bwMode="auto">
          <a:xfrm>
            <a:off x="2095500" y="1989138"/>
            <a:ext cx="8039100" cy="410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lvl="1">
              <a:lnSpc>
                <a:spcPct val="90000"/>
              </a:lnSpc>
              <a:spcBef>
                <a:spcPct val="20000"/>
              </a:spcBef>
              <a:buClr>
                <a:srgbClr val="C00000"/>
              </a:buClr>
              <a:buFontTx/>
              <a:buChar char="–"/>
            </a:pPr>
            <a:endParaRPr lang="en-US" sz="1600"/>
          </a:p>
          <a:p>
            <a:pPr lvl="1">
              <a:lnSpc>
                <a:spcPct val="90000"/>
              </a:lnSpc>
              <a:spcBef>
                <a:spcPct val="20000"/>
              </a:spcBef>
              <a:buClr>
                <a:srgbClr val="C00000"/>
              </a:buClr>
              <a:buFontTx/>
              <a:buChar char="–"/>
            </a:pPr>
            <a:endParaRPr lang="en-US" sz="1600"/>
          </a:p>
          <a:p>
            <a:pPr lvl="1">
              <a:lnSpc>
                <a:spcPct val="90000"/>
              </a:lnSpc>
              <a:spcBef>
                <a:spcPct val="20000"/>
              </a:spcBef>
              <a:buClr>
                <a:srgbClr val="C00000"/>
              </a:buClr>
              <a:buFontTx/>
              <a:buChar char="–"/>
            </a:pPr>
            <a:endParaRPr lang="en-US" sz="1600"/>
          </a:p>
        </p:txBody>
      </p:sp>
      <p:sp>
        <p:nvSpPr>
          <p:cNvPr id="22533" name="Rectangle 3"/>
          <p:cNvSpPr txBox="1">
            <a:spLocks noChangeArrowheads="1"/>
          </p:cNvSpPr>
          <p:nvPr/>
        </p:nvSpPr>
        <p:spPr bwMode="auto">
          <a:xfrm>
            <a:off x="2238376" y="1643063"/>
            <a:ext cx="76612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lvl="1">
              <a:lnSpc>
                <a:spcPct val="90000"/>
              </a:lnSpc>
              <a:spcBef>
                <a:spcPct val="20000"/>
              </a:spcBef>
              <a:buClr>
                <a:srgbClr val="C00000"/>
              </a:buClr>
              <a:buFontTx/>
              <a:buChar char="–"/>
            </a:pPr>
            <a:endParaRPr lang="en-US" sz="2400"/>
          </a:p>
          <a:p>
            <a:pPr lvl="1">
              <a:lnSpc>
                <a:spcPct val="90000"/>
              </a:lnSpc>
              <a:spcBef>
                <a:spcPct val="20000"/>
              </a:spcBef>
              <a:buClr>
                <a:srgbClr val="C00000"/>
              </a:buClr>
              <a:buFontTx/>
              <a:buChar char="–"/>
            </a:pPr>
            <a:endParaRPr lang="en-US" sz="2400"/>
          </a:p>
          <a:p>
            <a:pPr lvl="1">
              <a:lnSpc>
                <a:spcPct val="90000"/>
              </a:lnSpc>
              <a:spcBef>
                <a:spcPct val="20000"/>
              </a:spcBef>
              <a:buClr>
                <a:srgbClr val="C00000"/>
              </a:buClr>
              <a:buFontTx/>
              <a:buChar char="–"/>
            </a:pPr>
            <a:endParaRPr lang="en-US" sz="2400"/>
          </a:p>
        </p:txBody>
      </p:sp>
      <p:sp>
        <p:nvSpPr>
          <p:cNvPr id="22534" name="Rectangle 4"/>
          <p:cNvSpPr txBox="1">
            <a:spLocks noChangeArrowheads="1"/>
          </p:cNvSpPr>
          <p:nvPr/>
        </p:nvSpPr>
        <p:spPr bwMode="auto">
          <a:xfrm>
            <a:off x="856519" y="1516062"/>
            <a:ext cx="10424988" cy="457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marL="154350" lvl="1" indent="0" eaLnBrk="1" hangingPunct="1">
              <a:spcBef>
                <a:spcPts val="600"/>
              </a:spcBef>
              <a:spcAft>
                <a:spcPts val="600"/>
              </a:spcAft>
              <a:defRPr/>
            </a:pPr>
            <a:r>
              <a:rPr lang="en-GB" sz="2200" b="1" dirty="0">
                <a:solidFill>
                  <a:srgbClr val="004494"/>
                </a:solidFill>
                <a:latin typeface="+mn-lt"/>
                <a:ea typeface="+mn-ea"/>
              </a:rPr>
              <a:t>Ensure that there is:</a:t>
            </a:r>
          </a:p>
          <a:p>
            <a:pPr marL="382950" lvl="1" indent="-228600" eaLnBrk="1" hangingPunct="1">
              <a:spcBef>
                <a:spcPts val="600"/>
              </a:spcBef>
              <a:spcAft>
                <a:spcPts val="600"/>
              </a:spcAft>
              <a:buFont typeface="Arial" panose="020B0604020202020204" pitchFamily="34" charset="0"/>
              <a:buChar char="•"/>
            </a:pPr>
            <a:r>
              <a:rPr lang="en-GB" sz="2200" dirty="0">
                <a:solidFill>
                  <a:srgbClr val="004494"/>
                </a:solidFill>
                <a:latin typeface="+mn-lt"/>
                <a:ea typeface="+mn-ea"/>
              </a:rPr>
              <a:t>A comprehensive understanding of:</a:t>
            </a:r>
          </a:p>
          <a:p>
            <a:pPr marL="800100" lvl="1" indent="-342900" eaLnBrk="1" fontAlgn="base" hangingPunct="1">
              <a:lnSpc>
                <a:spcPct val="90000"/>
              </a:lnSpc>
              <a:spcBef>
                <a:spcPts val="600"/>
              </a:spcBef>
              <a:buFont typeface="Arial" panose="020B0604020202020204" pitchFamily="34" charset="0"/>
              <a:buChar char="‒"/>
              <a:defRPr/>
            </a:pPr>
            <a:r>
              <a:rPr lang="en-GB" sz="2200" dirty="0">
                <a:solidFill>
                  <a:schemeClr val="tx1"/>
                </a:solidFill>
                <a:latin typeface="+mn-lt"/>
                <a:ea typeface="+mn-ea"/>
              </a:rPr>
              <a:t>current status of PFM model</a:t>
            </a:r>
          </a:p>
          <a:p>
            <a:pPr marL="800100" lvl="1" indent="-342900" eaLnBrk="1" fontAlgn="base" hangingPunct="1">
              <a:lnSpc>
                <a:spcPct val="90000"/>
              </a:lnSpc>
              <a:spcBef>
                <a:spcPts val="600"/>
              </a:spcBef>
              <a:buFont typeface="Arial" panose="020B0604020202020204" pitchFamily="34" charset="0"/>
              <a:buChar char="‒"/>
              <a:defRPr/>
            </a:pPr>
            <a:r>
              <a:rPr lang="en-GB" sz="2200" dirty="0">
                <a:solidFill>
                  <a:schemeClr val="tx1"/>
                </a:solidFill>
                <a:latin typeface="+mn-lt"/>
                <a:ea typeface="+mn-ea"/>
              </a:rPr>
              <a:t>legal &amp; regulatory framework &amp; institutions</a:t>
            </a:r>
          </a:p>
          <a:p>
            <a:pPr marL="800100" lvl="1" indent="-342900" eaLnBrk="1" fontAlgn="base" hangingPunct="1">
              <a:lnSpc>
                <a:spcPct val="90000"/>
              </a:lnSpc>
              <a:spcBef>
                <a:spcPts val="600"/>
              </a:spcBef>
              <a:buFont typeface="Arial" panose="020B0604020202020204" pitchFamily="34" charset="0"/>
              <a:buChar char="‒"/>
              <a:defRPr/>
            </a:pPr>
            <a:r>
              <a:rPr lang="en-GB" sz="2200" dirty="0">
                <a:solidFill>
                  <a:schemeClr val="tx1"/>
                </a:solidFill>
                <a:latin typeface="+mn-lt"/>
                <a:ea typeface="+mn-ea"/>
              </a:rPr>
              <a:t>both in order to evaluate where a reform is needed and </a:t>
            </a:r>
          </a:p>
          <a:p>
            <a:pPr marL="800100" lvl="1" indent="-342900" eaLnBrk="1" fontAlgn="base" hangingPunct="1">
              <a:lnSpc>
                <a:spcPct val="90000"/>
              </a:lnSpc>
              <a:spcBef>
                <a:spcPts val="600"/>
              </a:spcBef>
              <a:buFont typeface="Arial" panose="020B0604020202020204" pitchFamily="34" charset="0"/>
              <a:buChar char="‒"/>
              <a:defRPr/>
            </a:pPr>
            <a:r>
              <a:rPr lang="en-GB" sz="2200" dirty="0">
                <a:solidFill>
                  <a:schemeClr val="tx1"/>
                </a:solidFill>
                <a:latin typeface="+mn-lt"/>
                <a:ea typeface="+mn-ea"/>
              </a:rPr>
              <a:t>to what extent PFM system may be reformed</a:t>
            </a:r>
          </a:p>
          <a:p>
            <a:pPr marL="800100" lvl="1" indent="-342900" eaLnBrk="1" fontAlgn="base" hangingPunct="1">
              <a:lnSpc>
                <a:spcPct val="90000"/>
              </a:lnSpc>
              <a:spcBef>
                <a:spcPts val="600"/>
              </a:spcBef>
              <a:buFont typeface="Arial" panose="020B0604020202020204" pitchFamily="34" charset="0"/>
              <a:buChar char="‒"/>
              <a:defRPr/>
            </a:pPr>
            <a:endParaRPr lang="en-GB" sz="2200" dirty="0">
              <a:solidFill>
                <a:schemeClr val="tx1"/>
              </a:solidFill>
              <a:latin typeface="+mn-lt"/>
              <a:ea typeface="+mn-ea"/>
            </a:endParaRPr>
          </a:p>
          <a:p>
            <a:pPr marL="382950" lvl="1" indent="-228600" eaLnBrk="1" hangingPunct="1">
              <a:spcBef>
                <a:spcPts val="600"/>
              </a:spcBef>
              <a:spcAft>
                <a:spcPts val="600"/>
              </a:spcAft>
              <a:buFont typeface="Arial" panose="020B0604020202020204" pitchFamily="34" charset="0"/>
              <a:buChar char="•"/>
            </a:pPr>
            <a:r>
              <a:rPr lang="en-GB" sz="2200" dirty="0">
                <a:solidFill>
                  <a:srgbClr val="004494"/>
                </a:solidFill>
                <a:latin typeface="+mn-lt"/>
                <a:ea typeface="+mn-ea"/>
              </a:rPr>
              <a:t>A realistic assessment of:</a:t>
            </a:r>
          </a:p>
          <a:p>
            <a:pPr marL="800100" lvl="1" indent="-342900" eaLnBrk="1" fontAlgn="base" hangingPunct="1">
              <a:lnSpc>
                <a:spcPct val="90000"/>
              </a:lnSpc>
              <a:spcBef>
                <a:spcPts val="600"/>
              </a:spcBef>
              <a:buFont typeface="Arial" panose="020B0604020202020204" pitchFamily="34" charset="0"/>
              <a:buChar char="‒"/>
              <a:defRPr/>
            </a:pPr>
            <a:r>
              <a:rPr lang="en-GB" sz="2200" dirty="0">
                <a:solidFill>
                  <a:schemeClr val="tx1"/>
                </a:solidFill>
                <a:latin typeface="+mn-lt"/>
                <a:ea typeface="+mn-ea"/>
              </a:rPr>
              <a:t>political commitment to the change</a:t>
            </a:r>
          </a:p>
          <a:p>
            <a:pPr marL="800100" lvl="1" indent="-342900" eaLnBrk="1" fontAlgn="base" hangingPunct="1">
              <a:lnSpc>
                <a:spcPct val="90000"/>
              </a:lnSpc>
              <a:spcBef>
                <a:spcPts val="600"/>
              </a:spcBef>
              <a:buFont typeface="Arial" panose="020B0604020202020204" pitchFamily="34" charset="0"/>
              <a:buChar char="‒"/>
              <a:defRPr/>
            </a:pPr>
            <a:r>
              <a:rPr lang="en-GB" sz="2200" dirty="0">
                <a:solidFill>
                  <a:schemeClr val="tx1"/>
                </a:solidFill>
                <a:latin typeface="+mn-lt"/>
                <a:ea typeface="+mn-ea"/>
              </a:rPr>
              <a:t>macro-economic context </a:t>
            </a:r>
          </a:p>
          <a:p>
            <a:pPr marL="800100" lvl="1" indent="-342900" eaLnBrk="1" fontAlgn="base" hangingPunct="1">
              <a:lnSpc>
                <a:spcPct val="90000"/>
              </a:lnSpc>
              <a:spcBef>
                <a:spcPts val="600"/>
              </a:spcBef>
              <a:buFont typeface="Arial" panose="020B0604020202020204" pitchFamily="34" charset="0"/>
              <a:buChar char="‒"/>
              <a:defRPr/>
            </a:pPr>
            <a:r>
              <a:rPr lang="en-GB" sz="2200" dirty="0">
                <a:solidFill>
                  <a:schemeClr val="tx1"/>
                </a:solidFill>
                <a:latin typeface="+mn-lt"/>
                <a:ea typeface="+mn-ea"/>
              </a:rPr>
              <a:t>constraints in terms of capacity &amp; how reform may be carried out</a:t>
            </a:r>
          </a:p>
        </p:txBody>
      </p:sp>
      <p:sp>
        <p:nvSpPr>
          <p:cNvPr id="8" name="Titre 2">
            <a:extLst>
              <a:ext uri="{FF2B5EF4-FFF2-40B4-BE49-F238E27FC236}">
                <a16:creationId xmlns:a16="http://schemas.microsoft.com/office/drawing/2014/main" id="{0B064EFB-551C-4F2C-942F-DC45E5161A9B}"/>
              </a:ext>
            </a:extLst>
          </p:cNvPr>
          <p:cNvSpPr txBox="1">
            <a:spLocks/>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342900" indent="-342900"/>
            <a:r>
              <a:rPr lang="en-GB" dirty="0"/>
              <a:t>Core tasks </a:t>
            </a:r>
            <a:r>
              <a:rPr lang="fr-FR" dirty="0"/>
              <a:t>(1)</a:t>
            </a:r>
            <a:endParaRPr lang="fr-FR" i="1" dirty="0"/>
          </a:p>
        </p:txBody>
      </p:sp>
      <p:sp>
        <p:nvSpPr>
          <p:cNvPr id="2" name="Slide Number Placeholder 1">
            <a:extLst>
              <a:ext uri="{FF2B5EF4-FFF2-40B4-BE49-F238E27FC236}">
                <a16:creationId xmlns:a16="http://schemas.microsoft.com/office/drawing/2014/main" id="{8E989B09-AC7F-41C1-9FD3-BE90A2DDC1E0}"/>
              </a:ext>
            </a:extLst>
          </p:cNvPr>
          <p:cNvSpPr>
            <a:spLocks noGrp="1"/>
          </p:cNvSpPr>
          <p:nvPr>
            <p:ph type="sldNum" sz="quarter" idx="12"/>
          </p:nvPr>
        </p:nvSpPr>
        <p:spPr/>
        <p:txBody>
          <a:bodyPr/>
          <a:lstStyle/>
          <a:p>
            <a:fld id="{F46C79FD-C571-418B-AB0F-5EE936C85276}" type="slidenum">
              <a:rPr lang="en-GB" smtClean="0"/>
              <a:t>181</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500" fill="hold"/>
                                        <p:tgtEl>
                                          <p:spTgt spid="22534"/>
                                        </p:tgtEl>
                                        <p:attrNameLst>
                                          <p:attrName>ppt_x</p:attrName>
                                        </p:attrNameLst>
                                      </p:cBhvr>
                                      <p:tavLst>
                                        <p:tav tm="0">
                                          <p:val>
                                            <p:strVal val="#ppt_x"/>
                                          </p:val>
                                        </p:tav>
                                        <p:tav tm="100000">
                                          <p:val>
                                            <p:strVal val="#ppt_x"/>
                                          </p:val>
                                        </p:tav>
                                      </p:tavLst>
                                    </p:anim>
                                    <p:anim calcmode="lin" valueType="num">
                                      <p:cBhvr additive="base">
                                        <p:cTn id="8"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4">
                                            <p:txEl>
                                              <p:pRg st="1" end="1"/>
                                            </p:txEl>
                                          </p:spTgt>
                                        </p:tgtEl>
                                        <p:attrNameLst>
                                          <p:attrName>style.visibility</p:attrName>
                                        </p:attrNameLst>
                                      </p:cBhvr>
                                      <p:to>
                                        <p:strVal val="visible"/>
                                      </p:to>
                                    </p:set>
                                    <p:anim calcmode="lin" valueType="num">
                                      <p:cBhvr additive="base">
                                        <p:cTn id="13" dur="500" fill="hold"/>
                                        <p:tgtEl>
                                          <p:spTgt spid="225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534">
                                            <p:txEl>
                                              <p:pRg st="2" end="2"/>
                                            </p:txEl>
                                          </p:spTgt>
                                        </p:tgtEl>
                                        <p:attrNameLst>
                                          <p:attrName>style.visibility</p:attrName>
                                        </p:attrNameLst>
                                      </p:cBhvr>
                                      <p:to>
                                        <p:strVal val="visible"/>
                                      </p:to>
                                    </p:set>
                                    <p:anim calcmode="lin" valueType="num">
                                      <p:cBhvr additive="base">
                                        <p:cTn id="17" dur="500" fill="hold"/>
                                        <p:tgtEl>
                                          <p:spTgt spid="2253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534">
                                            <p:txEl>
                                              <p:pRg st="3" end="3"/>
                                            </p:txEl>
                                          </p:spTgt>
                                        </p:tgtEl>
                                        <p:attrNameLst>
                                          <p:attrName>style.visibility</p:attrName>
                                        </p:attrNameLst>
                                      </p:cBhvr>
                                      <p:to>
                                        <p:strVal val="visible"/>
                                      </p:to>
                                    </p:set>
                                    <p:anim calcmode="lin" valueType="num">
                                      <p:cBhvr additive="base">
                                        <p:cTn id="21" dur="500" fill="hold"/>
                                        <p:tgtEl>
                                          <p:spTgt spid="2253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53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534">
                                            <p:txEl>
                                              <p:pRg st="4" end="4"/>
                                            </p:txEl>
                                          </p:spTgt>
                                        </p:tgtEl>
                                        <p:attrNameLst>
                                          <p:attrName>style.visibility</p:attrName>
                                        </p:attrNameLst>
                                      </p:cBhvr>
                                      <p:to>
                                        <p:strVal val="visible"/>
                                      </p:to>
                                    </p:set>
                                    <p:anim calcmode="lin" valueType="num">
                                      <p:cBhvr additive="base">
                                        <p:cTn id="25" dur="500" fill="hold"/>
                                        <p:tgtEl>
                                          <p:spTgt spid="2253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534">
                                            <p:txEl>
                                              <p:pRg st="5" end="5"/>
                                            </p:txEl>
                                          </p:spTgt>
                                        </p:tgtEl>
                                        <p:attrNameLst>
                                          <p:attrName>style.visibility</p:attrName>
                                        </p:attrNameLst>
                                      </p:cBhvr>
                                      <p:to>
                                        <p:strVal val="visible"/>
                                      </p:to>
                                    </p:set>
                                    <p:anim calcmode="lin" valueType="num">
                                      <p:cBhvr additive="base">
                                        <p:cTn id="29" dur="500" fill="hold"/>
                                        <p:tgtEl>
                                          <p:spTgt spid="2253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3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2534">
                                            <p:txEl>
                                              <p:pRg st="7" end="7"/>
                                            </p:txEl>
                                          </p:spTgt>
                                        </p:tgtEl>
                                        <p:attrNameLst>
                                          <p:attrName>style.visibility</p:attrName>
                                        </p:attrNameLst>
                                      </p:cBhvr>
                                      <p:to>
                                        <p:strVal val="visible"/>
                                      </p:to>
                                    </p:set>
                                    <p:anim calcmode="lin" valueType="num">
                                      <p:cBhvr additive="base">
                                        <p:cTn id="35" dur="500" fill="hold"/>
                                        <p:tgtEl>
                                          <p:spTgt spid="2253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53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534">
                                            <p:txEl>
                                              <p:pRg st="8" end="8"/>
                                            </p:txEl>
                                          </p:spTgt>
                                        </p:tgtEl>
                                        <p:attrNameLst>
                                          <p:attrName>style.visibility</p:attrName>
                                        </p:attrNameLst>
                                      </p:cBhvr>
                                      <p:to>
                                        <p:strVal val="visible"/>
                                      </p:to>
                                    </p:set>
                                    <p:anim calcmode="lin" valueType="num">
                                      <p:cBhvr additive="base">
                                        <p:cTn id="39" dur="500" fill="hold"/>
                                        <p:tgtEl>
                                          <p:spTgt spid="2253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53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2534">
                                            <p:txEl>
                                              <p:pRg st="9" end="9"/>
                                            </p:txEl>
                                          </p:spTgt>
                                        </p:tgtEl>
                                        <p:attrNameLst>
                                          <p:attrName>style.visibility</p:attrName>
                                        </p:attrNameLst>
                                      </p:cBhvr>
                                      <p:to>
                                        <p:strVal val="visible"/>
                                      </p:to>
                                    </p:set>
                                    <p:anim calcmode="lin" valueType="num">
                                      <p:cBhvr additive="base">
                                        <p:cTn id="43" dur="500" fill="hold"/>
                                        <p:tgtEl>
                                          <p:spTgt spid="2253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534">
                                            <p:txEl>
                                              <p:pRg st="10" end="10"/>
                                            </p:txEl>
                                          </p:spTgt>
                                        </p:tgtEl>
                                        <p:attrNameLst>
                                          <p:attrName>style.visibility</p:attrName>
                                        </p:attrNameLst>
                                      </p:cBhvr>
                                      <p:to>
                                        <p:strVal val="visible"/>
                                      </p:to>
                                    </p:set>
                                    <p:anim calcmode="lin" valueType="num">
                                      <p:cBhvr additive="base">
                                        <p:cTn id="47" dur="500" fill="hold"/>
                                        <p:tgtEl>
                                          <p:spTgt spid="2253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53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1809750" y="2276476"/>
            <a:ext cx="8401050" cy="4176713"/>
          </a:xfrm>
        </p:spPr>
        <p:txBody>
          <a:bodyPr/>
          <a:lstStyle/>
          <a:p>
            <a:pPr lvl="1"/>
            <a:endParaRPr lang="en-US" sz="2400">
              <a:latin typeface="Verdana" charset="0"/>
              <a:ea typeface="MS PGothic" charset="0"/>
              <a:cs typeface="MS PGothic" charset="0"/>
            </a:endParaRPr>
          </a:p>
          <a:p>
            <a:pPr lvl="1"/>
            <a:endParaRPr lang="en-US" sz="2400">
              <a:latin typeface="Verdana" charset="0"/>
              <a:ea typeface="MS PGothic" charset="0"/>
              <a:cs typeface="MS PGothic" charset="0"/>
            </a:endParaRPr>
          </a:p>
          <a:p>
            <a:pPr lvl="1"/>
            <a:endParaRPr lang="en-US" sz="2400">
              <a:latin typeface="Verdana" charset="0"/>
              <a:ea typeface="MS PGothic" charset="0"/>
              <a:cs typeface="MS PGothic" charset="0"/>
            </a:endParaRPr>
          </a:p>
        </p:txBody>
      </p:sp>
      <p:sp>
        <p:nvSpPr>
          <p:cNvPr id="22532" name="Rectangle 3"/>
          <p:cNvSpPr txBox="1">
            <a:spLocks noChangeArrowheads="1"/>
          </p:cNvSpPr>
          <p:nvPr/>
        </p:nvSpPr>
        <p:spPr bwMode="auto">
          <a:xfrm>
            <a:off x="2095500" y="1989138"/>
            <a:ext cx="8039100" cy="410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lvl="1">
              <a:lnSpc>
                <a:spcPct val="90000"/>
              </a:lnSpc>
              <a:spcBef>
                <a:spcPct val="20000"/>
              </a:spcBef>
              <a:buClr>
                <a:srgbClr val="C00000"/>
              </a:buClr>
              <a:buFontTx/>
              <a:buChar char="–"/>
            </a:pPr>
            <a:endParaRPr lang="en-US" sz="1600"/>
          </a:p>
          <a:p>
            <a:pPr lvl="1">
              <a:lnSpc>
                <a:spcPct val="90000"/>
              </a:lnSpc>
              <a:spcBef>
                <a:spcPct val="20000"/>
              </a:spcBef>
              <a:buClr>
                <a:srgbClr val="C00000"/>
              </a:buClr>
              <a:buFontTx/>
              <a:buChar char="–"/>
            </a:pPr>
            <a:endParaRPr lang="en-US" sz="1600"/>
          </a:p>
          <a:p>
            <a:pPr lvl="1">
              <a:lnSpc>
                <a:spcPct val="90000"/>
              </a:lnSpc>
              <a:spcBef>
                <a:spcPct val="20000"/>
              </a:spcBef>
              <a:buClr>
                <a:srgbClr val="C00000"/>
              </a:buClr>
              <a:buFontTx/>
              <a:buChar char="–"/>
            </a:pPr>
            <a:endParaRPr lang="en-US" sz="1600"/>
          </a:p>
        </p:txBody>
      </p:sp>
      <p:sp>
        <p:nvSpPr>
          <p:cNvPr id="22533" name="Rectangle 3"/>
          <p:cNvSpPr txBox="1">
            <a:spLocks noChangeArrowheads="1"/>
          </p:cNvSpPr>
          <p:nvPr/>
        </p:nvSpPr>
        <p:spPr bwMode="auto">
          <a:xfrm>
            <a:off x="970722" y="1524002"/>
            <a:ext cx="10379268" cy="4452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marL="0" lvl="1" indent="0" eaLnBrk="1" hangingPunct="1">
              <a:spcBef>
                <a:spcPts val="600"/>
              </a:spcBef>
              <a:spcAft>
                <a:spcPts val="600"/>
              </a:spcAft>
              <a:defRPr/>
            </a:pPr>
            <a:r>
              <a:rPr lang="en-GB" sz="2200" b="1" dirty="0">
                <a:solidFill>
                  <a:srgbClr val="004494"/>
                </a:solidFill>
                <a:latin typeface="+mn-lt"/>
                <a:ea typeface="+mn-ea"/>
              </a:rPr>
              <a:t>Make sure that:</a:t>
            </a:r>
          </a:p>
          <a:p>
            <a:pPr marL="342900" lvl="1" indent="-342900" eaLnBrk="1" hangingPunct="1">
              <a:spcBef>
                <a:spcPts val="600"/>
              </a:spcBef>
              <a:spcAft>
                <a:spcPts val="600"/>
              </a:spcAft>
              <a:buFont typeface="Arial" charset="0"/>
              <a:buChar char="•"/>
              <a:defRPr/>
            </a:pPr>
            <a:r>
              <a:rPr lang="en-GB" sz="2200" dirty="0">
                <a:solidFill>
                  <a:schemeClr val="tx1"/>
                </a:solidFill>
                <a:latin typeface="+mn-lt"/>
                <a:ea typeface="+mn-ea"/>
              </a:rPr>
              <a:t>Change management and capacity building have been accounted for in the preparation of the reform</a:t>
            </a:r>
          </a:p>
          <a:p>
            <a:pPr marL="342900" lvl="1" indent="-342900" eaLnBrk="1" hangingPunct="1">
              <a:spcBef>
                <a:spcPts val="600"/>
              </a:spcBef>
              <a:spcAft>
                <a:spcPts val="600"/>
              </a:spcAft>
              <a:buFont typeface="Arial" charset="0"/>
              <a:buChar char="•"/>
              <a:defRPr/>
            </a:pPr>
            <a:r>
              <a:rPr lang="en-GB" sz="2200" dirty="0">
                <a:solidFill>
                  <a:schemeClr val="tx1"/>
                </a:solidFill>
                <a:latin typeface="+mn-lt"/>
                <a:ea typeface="+mn-ea"/>
              </a:rPr>
              <a:t>The institutional arrangements to manage the reform are well outlined and established</a:t>
            </a:r>
          </a:p>
          <a:p>
            <a:pPr marL="342900" lvl="1" indent="-342900" eaLnBrk="1" hangingPunct="1">
              <a:spcBef>
                <a:spcPts val="600"/>
              </a:spcBef>
              <a:spcAft>
                <a:spcPts val="600"/>
              </a:spcAft>
              <a:buFont typeface="Arial" charset="0"/>
              <a:buChar char="•"/>
              <a:defRPr/>
            </a:pPr>
            <a:r>
              <a:rPr lang="en-GB" sz="2200" dirty="0">
                <a:solidFill>
                  <a:schemeClr val="tx1"/>
                </a:solidFill>
                <a:latin typeface="+mn-lt"/>
                <a:ea typeface="+mn-ea"/>
              </a:rPr>
              <a:t>The reform activities have been properly sequenced</a:t>
            </a:r>
          </a:p>
          <a:p>
            <a:pPr marL="342900" lvl="1" indent="-342900" eaLnBrk="1" hangingPunct="1">
              <a:spcBef>
                <a:spcPts val="600"/>
              </a:spcBef>
              <a:spcAft>
                <a:spcPts val="600"/>
              </a:spcAft>
              <a:buFont typeface="Arial" charset="0"/>
              <a:buChar char="•"/>
              <a:defRPr/>
            </a:pPr>
            <a:r>
              <a:rPr lang="en-GB" sz="2200" dirty="0">
                <a:solidFill>
                  <a:schemeClr val="tx1"/>
                </a:solidFill>
                <a:latin typeface="+mn-lt"/>
                <a:ea typeface="+mn-ea"/>
              </a:rPr>
              <a:t>The modalities for the alignment and coordination of the donors are properly outlined</a:t>
            </a:r>
          </a:p>
          <a:p>
            <a:pPr marL="342900" lvl="1" indent="-342900" eaLnBrk="1" hangingPunct="1">
              <a:spcBef>
                <a:spcPts val="600"/>
              </a:spcBef>
              <a:spcAft>
                <a:spcPts val="600"/>
              </a:spcAft>
              <a:buFont typeface="Arial" charset="0"/>
              <a:buChar char="•"/>
              <a:defRPr/>
            </a:pPr>
            <a:r>
              <a:rPr lang="en-GB" sz="2200" dirty="0">
                <a:solidFill>
                  <a:schemeClr val="tx1"/>
                </a:solidFill>
                <a:latin typeface="+mn-lt"/>
                <a:ea typeface="+mn-ea"/>
              </a:rPr>
              <a:t>The reform programme is fully budgeted and funded</a:t>
            </a:r>
          </a:p>
          <a:p>
            <a:pPr marL="342900" lvl="1" indent="-342900" eaLnBrk="1" hangingPunct="1">
              <a:spcBef>
                <a:spcPts val="600"/>
              </a:spcBef>
              <a:spcAft>
                <a:spcPts val="600"/>
              </a:spcAft>
              <a:buFont typeface="Arial" charset="0"/>
              <a:buChar char="•"/>
              <a:defRPr/>
            </a:pPr>
            <a:r>
              <a:rPr lang="en-GB" sz="2200" dirty="0">
                <a:solidFill>
                  <a:schemeClr val="tx1"/>
                </a:solidFill>
                <a:latin typeface="+mn-lt"/>
                <a:ea typeface="+mn-ea"/>
              </a:rPr>
              <a:t>There is a framework for monitoring and assessment</a:t>
            </a:r>
          </a:p>
        </p:txBody>
      </p:sp>
      <p:sp>
        <p:nvSpPr>
          <p:cNvPr id="7" name="Titre 2">
            <a:extLst>
              <a:ext uri="{FF2B5EF4-FFF2-40B4-BE49-F238E27FC236}">
                <a16:creationId xmlns:a16="http://schemas.microsoft.com/office/drawing/2014/main" id="{BCE003E1-E0FC-4F8C-8432-6D17F94DF4FF}"/>
              </a:ext>
            </a:extLst>
          </p:cNvPr>
          <p:cNvSpPr txBox="1">
            <a:spLocks/>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342900" indent="-342900"/>
            <a:r>
              <a:rPr lang="en-GB" dirty="0"/>
              <a:t>Core tasks (2)</a:t>
            </a:r>
            <a:endParaRPr lang="en-GB" i="1" dirty="0"/>
          </a:p>
        </p:txBody>
      </p:sp>
      <p:sp>
        <p:nvSpPr>
          <p:cNvPr id="2" name="Slide Number Placeholder 1">
            <a:extLst>
              <a:ext uri="{FF2B5EF4-FFF2-40B4-BE49-F238E27FC236}">
                <a16:creationId xmlns:a16="http://schemas.microsoft.com/office/drawing/2014/main" id="{22416437-0D91-4B71-A785-DFB3C301D465}"/>
              </a:ext>
            </a:extLst>
          </p:cNvPr>
          <p:cNvSpPr>
            <a:spLocks noGrp="1"/>
          </p:cNvSpPr>
          <p:nvPr>
            <p:ph type="sldNum" sz="quarter" idx="12"/>
          </p:nvPr>
        </p:nvSpPr>
        <p:spPr/>
        <p:txBody>
          <a:bodyPr/>
          <a:lstStyle/>
          <a:p>
            <a:fld id="{F46C79FD-C571-418B-AB0F-5EE936C85276}" type="slidenum">
              <a:rPr lang="en-GB" smtClean="0"/>
              <a:t>182</a:t>
            </a:fld>
            <a:endParaRPr lang="en-GB"/>
          </a:p>
        </p:txBody>
      </p:sp>
    </p:spTree>
    <p:extLst>
      <p:ext uri="{BB962C8B-B14F-4D97-AF65-F5344CB8AC3E}">
        <p14:creationId xmlns:p14="http://schemas.microsoft.com/office/powerpoint/2010/main" val="106786304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1809750" y="2276476"/>
            <a:ext cx="8401050" cy="4176713"/>
          </a:xfrm>
        </p:spPr>
        <p:txBody>
          <a:bodyPr/>
          <a:lstStyle/>
          <a:p>
            <a:pPr lvl="1"/>
            <a:endParaRPr lang="en-US" sz="2400" dirty="0">
              <a:latin typeface="Verdana" charset="0"/>
              <a:ea typeface="MS PGothic" charset="0"/>
              <a:cs typeface="MS PGothic" charset="0"/>
            </a:endParaRPr>
          </a:p>
          <a:p>
            <a:pPr lvl="1"/>
            <a:endParaRPr lang="en-US" sz="2400" dirty="0">
              <a:latin typeface="Verdana" charset="0"/>
              <a:ea typeface="MS PGothic" charset="0"/>
              <a:cs typeface="MS PGothic" charset="0"/>
            </a:endParaRPr>
          </a:p>
          <a:p>
            <a:pPr lvl="1"/>
            <a:endParaRPr lang="en-US" sz="2400" dirty="0">
              <a:latin typeface="Verdana" charset="0"/>
              <a:ea typeface="MS PGothic" charset="0"/>
              <a:cs typeface="MS PGothic" charset="0"/>
            </a:endParaRPr>
          </a:p>
        </p:txBody>
      </p:sp>
      <p:sp>
        <p:nvSpPr>
          <p:cNvPr id="22532" name="Rectangle 3"/>
          <p:cNvSpPr txBox="1">
            <a:spLocks noChangeArrowheads="1"/>
          </p:cNvSpPr>
          <p:nvPr/>
        </p:nvSpPr>
        <p:spPr bwMode="auto">
          <a:xfrm>
            <a:off x="2095500" y="1989138"/>
            <a:ext cx="8039100" cy="410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lvl="1">
              <a:lnSpc>
                <a:spcPct val="90000"/>
              </a:lnSpc>
              <a:spcBef>
                <a:spcPct val="20000"/>
              </a:spcBef>
              <a:buClr>
                <a:srgbClr val="C00000"/>
              </a:buClr>
              <a:buFontTx/>
              <a:buChar char="–"/>
            </a:pPr>
            <a:endParaRPr lang="en-US" sz="1600"/>
          </a:p>
          <a:p>
            <a:pPr lvl="1">
              <a:lnSpc>
                <a:spcPct val="90000"/>
              </a:lnSpc>
              <a:spcBef>
                <a:spcPct val="20000"/>
              </a:spcBef>
              <a:buClr>
                <a:srgbClr val="C00000"/>
              </a:buClr>
              <a:buFontTx/>
              <a:buChar char="–"/>
            </a:pPr>
            <a:endParaRPr lang="en-US" sz="1600"/>
          </a:p>
          <a:p>
            <a:pPr lvl="1">
              <a:lnSpc>
                <a:spcPct val="90000"/>
              </a:lnSpc>
              <a:spcBef>
                <a:spcPct val="20000"/>
              </a:spcBef>
              <a:buClr>
                <a:srgbClr val="C00000"/>
              </a:buClr>
              <a:buFontTx/>
              <a:buChar char="–"/>
            </a:pPr>
            <a:endParaRPr lang="en-US" sz="1600"/>
          </a:p>
        </p:txBody>
      </p:sp>
      <p:sp>
        <p:nvSpPr>
          <p:cNvPr id="7" name="Rectangle 5">
            <a:extLst>
              <a:ext uri="{FF2B5EF4-FFF2-40B4-BE49-F238E27FC236}">
                <a16:creationId xmlns:a16="http://schemas.microsoft.com/office/drawing/2014/main" id="{95A60DEA-2AB1-482C-8C50-F4AFFD485C58}"/>
              </a:ext>
            </a:extLst>
          </p:cNvPr>
          <p:cNvSpPr txBox="1">
            <a:spLocks noChangeArrowheads="1"/>
          </p:cNvSpPr>
          <p:nvPr/>
        </p:nvSpPr>
        <p:spPr bwMode="auto">
          <a:xfrm>
            <a:off x="1109049" y="1694597"/>
            <a:ext cx="9101751" cy="364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975" indent="-180975" algn="l" defTabSz="642938" rtl="0" fontAlgn="base">
              <a:spcBef>
                <a:spcPct val="0"/>
              </a:spcBef>
              <a:spcAft>
                <a:spcPct val="0"/>
              </a:spcAft>
              <a:buClr>
                <a:schemeClr val="tx1"/>
              </a:buClr>
              <a:buChar char="•"/>
              <a:defRPr sz="2000">
                <a:solidFill>
                  <a:schemeClr val="tx1"/>
                </a:solidFill>
                <a:latin typeface="+mn-lt"/>
                <a:ea typeface="+mn-ea"/>
                <a:cs typeface="+mn-cs"/>
              </a:defRPr>
            </a:lvl1pPr>
            <a:lvl2pPr marL="358775" indent="-176213" algn="l" defTabSz="642938" rtl="0" fontAlgn="base">
              <a:spcBef>
                <a:spcPct val="0"/>
              </a:spcBef>
              <a:spcAft>
                <a:spcPct val="0"/>
              </a:spcAft>
              <a:buClr>
                <a:schemeClr val="tx1"/>
              </a:buClr>
              <a:buChar char="–"/>
              <a:defRPr sz="2000">
                <a:solidFill>
                  <a:schemeClr val="tx1"/>
                </a:solidFill>
                <a:latin typeface="+mn-lt"/>
              </a:defRPr>
            </a:lvl2pPr>
            <a:lvl3pPr marL="538163" indent="-177800" algn="l" defTabSz="642938" rtl="0" fontAlgn="base">
              <a:spcBef>
                <a:spcPct val="0"/>
              </a:spcBef>
              <a:spcAft>
                <a:spcPct val="0"/>
              </a:spcAft>
              <a:buClr>
                <a:schemeClr val="tx1"/>
              </a:buClr>
              <a:buFont typeface="Arial" charset="0"/>
              <a:buChar char="◦"/>
              <a:defRPr sz="2000">
                <a:solidFill>
                  <a:schemeClr val="tx1"/>
                </a:solidFill>
                <a:latin typeface="+mn-lt"/>
              </a:defRPr>
            </a:lvl3pPr>
            <a:lvl4pPr marL="709613" indent="-169863" algn="l" defTabSz="642938" rtl="0" fontAlgn="base">
              <a:spcBef>
                <a:spcPct val="0"/>
              </a:spcBef>
              <a:spcAft>
                <a:spcPct val="0"/>
              </a:spcAft>
              <a:buClr>
                <a:schemeClr val="tx1"/>
              </a:buClr>
              <a:buChar char="–"/>
              <a:defRPr sz="2000">
                <a:solidFill>
                  <a:schemeClr val="tx1"/>
                </a:solidFill>
                <a:latin typeface="+mn-lt"/>
              </a:defRPr>
            </a:lvl4pPr>
            <a:lvl5pPr marL="896938" indent="-185738" algn="l" defTabSz="642938" rtl="0" fontAlgn="base">
              <a:spcBef>
                <a:spcPct val="0"/>
              </a:spcBef>
              <a:spcAft>
                <a:spcPct val="0"/>
              </a:spcAft>
              <a:buClr>
                <a:schemeClr val="tx1"/>
              </a:buClr>
              <a:buFont typeface="Arial" charset="0"/>
              <a:buChar char="»"/>
              <a:defRPr sz="2000">
                <a:solidFill>
                  <a:schemeClr val="tx1"/>
                </a:solidFill>
                <a:latin typeface="+mn-lt"/>
              </a:defRPr>
            </a:lvl5pPr>
            <a:lvl6pPr marL="1354138" indent="-185738" algn="l" defTabSz="642938" rtl="0" fontAlgn="base">
              <a:spcBef>
                <a:spcPct val="0"/>
              </a:spcBef>
              <a:spcAft>
                <a:spcPct val="0"/>
              </a:spcAft>
              <a:buClr>
                <a:schemeClr val="tx1"/>
              </a:buClr>
              <a:buFont typeface="Arial" charset="0"/>
              <a:buChar char="»"/>
              <a:defRPr sz="2000">
                <a:solidFill>
                  <a:schemeClr val="tx1"/>
                </a:solidFill>
                <a:latin typeface="+mn-lt"/>
              </a:defRPr>
            </a:lvl6pPr>
            <a:lvl7pPr marL="1811338" indent="-185738" algn="l" defTabSz="642938" rtl="0" fontAlgn="base">
              <a:spcBef>
                <a:spcPct val="0"/>
              </a:spcBef>
              <a:spcAft>
                <a:spcPct val="0"/>
              </a:spcAft>
              <a:buClr>
                <a:schemeClr val="tx1"/>
              </a:buClr>
              <a:buFont typeface="Arial" charset="0"/>
              <a:buChar char="»"/>
              <a:defRPr sz="2000">
                <a:solidFill>
                  <a:schemeClr val="tx1"/>
                </a:solidFill>
                <a:latin typeface="+mn-lt"/>
              </a:defRPr>
            </a:lvl7pPr>
            <a:lvl8pPr marL="2268538" indent="-185738" algn="l" defTabSz="642938" rtl="0" fontAlgn="base">
              <a:spcBef>
                <a:spcPct val="0"/>
              </a:spcBef>
              <a:spcAft>
                <a:spcPct val="0"/>
              </a:spcAft>
              <a:buClr>
                <a:schemeClr val="tx1"/>
              </a:buClr>
              <a:buFont typeface="Arial" charset="0"/>
              <a:buChar char="»"/>
              <a:defRPr sz="2000">
                <a:solidFill>
                  <a:schemeClr val="tx1"/>
                </a:solidFill>
                <a:latin typeface="+mn-lt"/>
              </a:defRPr>
            </a:lvl8pPr>
            <a:lvl9pPr marL="2725738" indent="-185738" algn="l" defTabSz="642938" rtl="0" fontAlgn="base">
              <a:spcBef>
                <a:spcPct val="0"/>
              </a:spcBef>
              <a:spcAft>
                <a:spcPct val="0"/>
              </a:spcAft>
              <a:buClr>
                <a:schemeClr val="tx1"/>
              </a:buClr>
              <a:buFont typeface="Arial" charset="0"/>
              <a:buChar char="»"/>
              <a:defRPr sz="2000">
                <a:solidFill>
                  <a:schemeClr val="tx1"/>
                </a:solidFill>
                <a:latin typeface="+mn-lt"/>
              </a:defRPr>
            </a:lvl9pPr>
          </a:lstStyle>
          <a:p>
            <a:pPr marL="342900" lvl="1" indent="-342900" defTabSz="914400">
              <a:spcBef>
                <a:spcPts val="600"/>
              </a:spcBef>
              <a:spcAft>
                <a:spcPts val="600"/>
              </a:spcAft>
              <a:buClr>
                <a:srgbClr val="003C64"/>
              </a:buClr>
              <a:buFont typeface="Arial" charset="0"/>
              <a:buChar char="•"/>
              <a:defRPr/>
            </a:pPr>
            <a:r>
              <a:rPr lang="en-US" altLang="nl-NL" sz="2200" dirty="0"/>
              <a:t>Self-interest</a:t>
            </a:r>
          </a:p>
          <a:p>
            <a:pPr marL="342900" lvl="1" indent="-342900" defTabSz="914400">
              <a:spcBef>
                <a:spcPts val="600"/>
              </a:spcBef>
              <a:spcAft>
                <a:spcPts val="600"/>
              </a:spcAft>
              <a:buClr>
                <a:srgbClr val="003C64"/>
              </a:buClr>
              <a:buFont typeface="Arial" charset="0"/>
              <a:buChar char="•"/>
              <a:defRPr/>
            </a:pPr>
            <a:r>
              <a:rPr lang="en-US" altLang="nl-NL" sz="2200" dirty="0"/>
              <a:t>Fear of the unknown</a:t>
            </a:r>
          </a:p>
          <a:p>
            <a:pPr marL="342900" lvl="1" indent="-342900" defTabSz="914400">
              <a:spcBef>
                <a:spcPts val="600"/>
              </a:spcBef>
              <a:spcAft>
                <a:spcPts val="600"/>
              </a:spcAft>
              <a:buClr>
                <a:srgbClr val="003C64"/>
              </a:buClr>
              <a:buFont typeface="Arial" charset="0"/>
              <a:buChar char="•"/>
              <a:defRPr/>
            </a:pPr>
            <a:r>
              <a:rPr lang="en-US" altLang="nl-NL" sz="2200" dirty="0"/>
              <a:t>Conscientious objection or differing perceptions</a:t>
            </a:r>
          </a:p>
          <a:p>
            <a:pPr marL="342900" lvl="1" indent="-342900" defTabSz="914400">
              <a:spcBef>
                <a:spcPts val="600"/>
              </a:spcBef>
              <a:spcAft>
                <a:spcPts val="600"/>
              </a:spcAft>
              <a:buClr>
                <a:srgbClr val="003C64"/>
              </a:buClr>
              <a:buFont typeface="Arial" charset="0"/>
              <a:buChar char="•"/>
              <a:defRPr/>
            </a:pPr>
            <a:r>
              <a:rPr lang="en-US" altLang="nl-NL" sz="2200" dirty="0"/>
              <a:t>Suspicion</a:t>
            </a:r>
          </a:p>
          <a:p>
            <a:pPr marL="342900" lvl="1" indent="-342900" defTabSz="914400">
              <a:spcBef>
                <a:spcPts val="600"/>
              </a:spcBef>
              <a:spcAft>
                <a:spcPts val="600"/>
              </a:spcAft>
              <a:buClr>
                <a:srgbClr val="003C64"/>
              </a:buClr>
              <a:buFont typeface="Arial" charset="0"/>
              <a:buChar char="•"/>
              <a:defRPr/>
            </a:pPr>
            <a:r>
              <a:rPr lang="en-US" altLang="nl-NL" sz="2200" dirty="0"/>
              <a:t>Conservatism </a:t>
            </a:r>
            <a:br>
              <a:rPr lang="en-US" altLang="nl-NL" sz="2200" dirty="0"/>
            </a:br>
            <a:endParaRPr lang="en-US" altLang="nl-NL" sz="2200" dirty="0"/>
          </a:p>
        </p:txBody>
      </p:sp>
      <p:pic>
        <p:nvPicPr>
          <p:cNvPr id="8" name="Picture 2">
            <a:extLst>
              <a:ext uri="{FF2B5EF4-FFF2-40B4-BE49-F238E27FC236}">
                <a16:creationId xmlns:a16="http://schemas.microsoft.com/office/drawing/2014/main" id="{CA8E47EF-7289-4B4C-B3EE-774103FBCFE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70864" y="3205621"/>
            <a:ext cx="6061867" cy="3476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2">
            <a:extLst>
              <a:ext uri="{FF2B5EF4-FFF2-40B4-BE49-F238E27FC236}">
                <a16:creationId xmlns:a16="http://schemas.microsoft.com/office/drawing/2014/main" id="{CEC2B3F1-B3FA-4626-959C-2A98B26BCD8E}"/>
              </a:ext>
            </a:extLst>
          </p:cNvPr>
          <p:cNvSpPr txBox="1">
            <a:spLocks/>
          </p:cNvSpPr>
          <p:nvPr/>
        </p:nvSpPr>
        <p:spPr>
          <a:xfrm>
            <a:off x="970722" y="482860"/>
            <a:ext cx="10515600" cy="854548"/>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600" dirty="0"/>
              <a:t>There is no </a:t>
            </a:r>
            <a:r>
              <a:rPr lang="en-GB" sz="3600" b="1" u="sng" dirty="0"/>
              <a:t>functional </a:t>
            </a:r>
            <a:r>
              <a:rPr lang="en-GB" sz="3600" dirty="0"/>
              <a:t>change without resistance</a:t>
            </a:r>
            <a:endParaRPr lang="fr-FR" sz="3600" i="1" dirty="0"/>
          </a:p>
        </p:txBody>
      </p:sp>
      <p:sp>
        <p:nvSpPr>
          <p:cNvPr id="2" name="Slide Number Placeholder 1">
            <a:extLst>
              <a:ext uri="{FF2B5EF4-FFF2-40B4-BE49-F238E27FC236}">
                <a16:creationId xmlns:a16="http://schemas.microsoft.com/office/drawing/2014/main" id="{759ABB63-204A-44BF-B0AF-8A3B2C79B690}"/>
              </a:ext>
            </a:extLst>
          </p:cNvPr>
          <p:cNvSpPr>
            <a:spLocks noGrp="1"/>
          </p:cNvSpPr>
          <p:nvPr>
            <p:ph type="sldNum" sz="quarter" idx="12"/>
          </p:nvPr>
        </p:nvSpPr>
        <p:spPr/>
        <p:txBody>
          <a:bodyPr/>
          <a:lstStyle/>
          <a:p>
            <a:fld id="{F46C79FD-C571-418B-AB0F-5EE936C85276}" type="slidenum">
              <a:rPr lang="en-GB" smtClean="0"/>
              <a:t>183</a:t>
            </a:fld>
            <a:endParaRPr lang="en-GB"/>
          </a:p>
        </p:txBody>
      </p:sp>
    </p:spTree>
    <p:extLst>
      <p:ext uri="{BB962C8B-B14F-4D97-AF65-F5344CB8AC3E}">
        <p14:creationId xmlns:p14="http://schemas.microsoft.com/office/powerpoint/2010/main" val="46608830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txBox="1">
            <a:spLocks noChangeArrowheads="1"/>
          </p:cNvSpPr>
          <p:nvPr/>
        </p:nvSpPr>
        <p:spPr bwMode="auto">
          <a:xfrm>
            <a:off x="838200" y="2131436"/>
            <a:ext cx="10515600" cy="4032882"/>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marL="342900" lvl="1" indent="-342900" eaLnBrk="1" fontAlgn="base" hangingPunct="1">
              <a:lnSpc>
                <a:spcPct val="90000"/>
              </a:lnSpc>
              <a:spcBef>
                <a:spcPts val="1200"/>
              </a:spcBef>
              <a:buFont typeface="Arial" charset="0"/>
              <a:buChar char="•"/>
              <a:defRPr/>
            </a:pPr>
            <a:r>
              <a:rPr lang="en-GB" sz="2800" dirty="0">
                <a:solidFill>
                  <a:schemeClr val="tx1"/>
                </a:solidFill>
                <a:latin typeface="+mn-lt"/>
                <a:ea typeface="+mn-ea"/>
              </a:rPr>
              <a:t>Is there leadership in the Ministry of Finance?</a:t>
            </a:r>
          </a:p>
          <a:p>
            <a:pPr marL="342900" lvl="1" indent="-342900" eaLnBrk="1" fontAlgn="base" hangingPunct="1">
              <a:lnSpc>
                <a:spcPct val="90000"/>
              </a:lnSpc>
              <a:spcBef>
                <a:spcPts val="1800"/>
              </a:spcBef>
              <a:buFont typeface="Arial" charset="0"/>
              <a:buChar char="•"/>
              <a:defRPr/>
            </a:pPr>
            <a:r>
              <a:rPr lang="en-GB" sz="2800" dirty="0">
                <a:solidFill>
                  <a:schemeClr val="tx1"/>
                </a:solidFill>
                <a:latin typeface="+mn-lt"/>
                <a:ea typeface="+mn-ea"/>
              </a:rPr>
              <a:t>Are legal &amp; regulatory requirements enacted in practice?</a:t>
            </a:r>
          </a:p>
          <a:p>
            <a:pPr marL="800100" lvl="1" indent="-342900" eaLnBrk="1" fontAlgn="base" hangingPunct="1">
              <a:lnSpc>
                <a:spcPct val="90000"/>
              </a:lnSpc>
              <a:spcBef>
                <a:spcPts val="600"/>
              </a:spcBef>
              <a:buFont typeface="Arial" panose="020B0604020202020204" pitchFamily="34" charset="0"/>
              <a:buChar char="‒"/>
              <a:defRPr/>
            </a:pPr>
            <a:r>
              <a:rPr lang="en-GB" sz="2800" dirty="0">
                <a:solidFill>
                  <a:schemeClr val="tx1"/>
                </a:solidFill>
                <a:latin typeface="+mn-lt"/>
                <a:ea typeface="+mn-ea"/>
              </a:rPr>
              <a:t>Is tax collection effective?</a:t>
            </a:r>
          </a:p>
          <a:p>
            <a:pPr marL="800100" lvl="1" indent="-342900" eaLnBrk="1" fontAlgn="base" hangingPunct="1">
              <a:lnSpc>
                <a:spcPct val="90000"/>
              </a:lnSpc>
              <a:spcBef>
                <a:spcPts val="600"/>
              </a:spcBef>
              <a:buFont typeface="Arial" panose="020B0604020202020204" pitchFamily="34" charset="0"/>
              <a:buChar char="‒"/>
              <a:defRPr/>
            </a:pPr>
            <a:r>
              <a:rPr lang="en-GB" sz="2800" dirty="0">
                <a:solidFill>
                  <a:schemeClr val="tx1"/>
                </a:solidFill>
                <a:latin typeface="+mn-lt"/>
                <a:ea typeface="+mn-ea"/>
              </a:rPr>
              <a:t>Is there reliable banking system with national coverage?</a:t>
            </a:r>
          </a:p>
          <a:p>
            <a:pPr marL="342900" lvl="1" indent="-342900" eaLnBrk="1" fontAlgn="base" hangingPunct="1">
              <a:lnSpc>
                <a:spcPct val="90000"/>
              </a:lnSpc>
              <a:spcBef>
                <a:spcPts val="1800"/>
              </a:spcBef>
              <a:spcAft>
                <a:spcPts val="1200"/>
              </a:spcAft>
              <a:buFont typeface="Arial" charset="0"/>
              <a:buChar char="•"/>
              <a:defRPr/>
            </a:pPr>
            <a:r>
              <a:rPr lang="en-GB" sz="2800" dirty="0">
                <a:solidFill>
                  <a:schemeClr val="tx1"/>
                </a:solidFill>
                <a:latin typeface="+mn-lt"/>
                <a:ea typeface="+mn-ea"/>
              </a:rPr>
              <a:t>Is there an active, functioning private market?</a:t>
            </a:r>
          </a:p>
          <a:p>
            <a:pPr marL="342900" lvl="1" indent="-342900" eaLnBrk="1" fontAlgn="base" hangingPunct="1">
              <a:lnSpc>
                <a:spcPct val="90000"/>
              </a:lnSpc>
              <a:spcBef>
                <a:spcPts val="1800"/>
              </a:spcBef>
              <a:spcAft>
                <a:spcPts val="1200"/>
              </a:spcAft>
              <a:buFont typeface="Arial" charset="0"/>
              <a:buChar char="•"/>
              <a:defRPr/>
            </a:pPr>
            <a:r>
              <a:rPr lang="en-GB" sz="2800" dirty="0">
                <a:solidFill>
                  <a:schemeClr val="tx1"/>
                </a:solidFill>
                <a:latin typeface="+mn-lt"/>
                <a:ea typeface="+mn-ea"/>
              </a:rPr>
              <a:t>Are there any identified critical gaps in capacity?</a:t>
            </a:r>
          </a:p>
          <a:p>
            <a:pPr marL="342900" lvl="1" indent="-342900" eaLnBrk="1" hangingPunct="1">
              <a:lnSpc>
                <a:spcPct val="90000"/>
              </a:lnSpc>
              <a:spcBef>
                <a:spcPts val="1200"/>
              </a:spcBef>
              <a:spcAft>
                <a:spcPts val="1200"/>
              </a:spcAft>
              <a:buFont typeface="Arial" charset="0"/>
              <a:buChar char="•"/>
              <a:defRPr/>
            </a:pPr>
            <a:endParaRPr lang="en-GB" sz="2400" dirty="0">
              <a:solidFill>
                <a:schemeClr val="tx1"/>
              </a:solidFill>
              <a:latin typeface="+mn-lt"/>
              <a:ea typeface="+mn-ea"/>
            </a:endParaRPr>
          </a:p>
          <a:p>
            <a:pPr lvl="1" indent="-228600" eaLnBrk="1" hangingPunct="1">
              <a:lnSpc>
                <a:spcPct val="90000"/>
              </a:lnSpc>
              <a:spcBef>
                <a:spcPct val="20000"/>
              </a:spcBef>
              <a:spcAft>
                <a:spcPts val="1800"/>
              </a:spcAft>
              <a:buClr>
                <a:schemeClr val="tx2"/>
              </a:buClr>
              <a:buFont typeface="Arial" panose="020B0604020202020204" pitchFamily="34" charset="0"/>
              <a:buChar char="•"/>
            </a:pPr>
            <a:endParaRPr lang="en-US" sz="1500" dirty="0">
              <a:solidFill>
                <a:schemeClr val="tx1"/>
              </a:solidFill>
              <a:latin typeface="+mn-lt"/>
              <a:ea typeface="+mn-ea"/>
            </a:endParaRPr>
          </a:p>
        </p:txBody>
      </p:sp>
      <p:sp>
        <p:nvSpPr>
          <p:cNvPr id="32769" name="Titre 2"/>
          <p:cNvSpPr>
            <a:spLocks noGrp="1"/>
          </p:cNvSpPr>
          <p:nvPr>
            <p:ph type="title"/>
          </p:nvPr>
        </p:nvSpPr>
        <p:spPr>
          <a:xfrm>
            <a:off x="970722" y="482860"/>
            <a:ext cx="10515600" cy="782357"/>
          </a:xfrm>
        </p:spPr>
        <p:txBody>
          <a:bodyPr vert="horz" lIns="91440" tIns="45720" rIns="91440" bIns="0" rtlCol="0" anchor="b" anchorCtr="0">
            <a:normAutofit/>
          </a:bodyPr>
          <a:lstStyle/>
          <a:p>
            <a:r>
              <a:rPr lang="en-US" dirty="0"/>
              <a:t>Evaluating current capacities of PFM system</a:t>
            </a:r>
            <a:endParaRPr lang="fr-BE" dirty="0"/>
          </a:p>
        </p:txBody>
      </p:sp>
      <p:sp>
        <p:nvSpPr>
          <p:cNvPr id="13315" name="Espace réservé du numéro de diapositive 3" hidden="1"/>
          <p:cNvSpPr>
            <a:spLocks noGrp="1"/>
          </p:cNvSpPr>
          <p:nvPr>
            <p:ph type="sldNum" sz="quarter" idx="12"/>
          </p:nvPr>
        </p:nvSpPr>
        <p:spPr>
          <a:xfrm>
            <a:off x="1981200" y="6245225"/>
            <a:ext cx="21336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E4D7654E-B727-4946-8081-D4D5C1D43E1D}" type="slidenum">
              <a:rPr lang="en-GB" sz="1400">
                <a:solidFill>
                  <a:schemeClr val="tx1"/>
                </a:solidFill>
                <a:latin typeface="Arial" charset="0"/>
              </a:rPr>
              <a:pPr algn="l" eaLnBrk="1" hangingPunct="1">
                <a:spcAft>
                  <a:spcPts val="600"/>
                </a:spcAft>
                <a:defRPr/>
              </a:pPr>
              <a:t>184</a:t>
            </a:fld>
            <a:endParaRPr lang="en-GB" sz="1400">
              <a:solidFill>
                <a:schemeClr val="tx1"/>
              </a:solidFill>
              <a:latin typeface="Arial" charset="0"/>
            </a:endParaRPr>
          </a:p>
        </p:txBody>
      </p:sp>
      <p:sp>
        <p:nvSpPr>
          <p:cNvPr id="5" name="Slide Number Placeholder 1">
            <a:extLst>
              <a:ext uri="{FF2B5EF4-FFF2-40B4-BE49-F238E27FC236}">
                <a16:creationId xmlns:a16="http://schemas.microsoft.com/office/drawing/2014/main" id="{5F837546-135C-4160-B44E-BF98C5740582}"/>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184</a:t>
            </a:fld>
            <a:endParaRPr lang="en-GB"/>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1809750" y="1500188"/>
            <a:ext cx="8401050" cy="4953000"/>
          </a:xfrm>
        </p:spPr>
        <p:txBody>
          <a:bodyPr/>
          <a:lstStyle/>
          <a:p>
            <a:pPr lvl="1"/>
            <a:endParaRPr lang="en-US" sz="2400">
              <a:latin typeface="Verdana" charset="0"/>
              <a:ea typeface="MS PGothic" charset="0"/>
              <a:cs typeface="MS PGothic" charset="0"/>
            </a:endParaRPr>
          </a:p>
          <a:p>
            <a:pPr lvl="1"/>
            <a:endParaRPr lang="en-US" sz="2400">
              <a:latin typeface="Verdana" charset="0"/>
              <a:ea typeface="MS PGothic" charset="0"/>
              <a:cs typeface="MS PGothic" charset="0"/>
            </a:endParaRPr>
          </a:p>
          <a:p>
            <a:pPr lvl="1"/>
            <a:endParaRPr lang="en-US" sz="2400">
              <a:latin typeface="Verdana" charset="0"/>
              <a:ea typeface="MS PGothic" charset="0"/>
              <a:cs typeface="MS PGothic" charset="0"/>
            </a:endParaRPr>
          </a:p>
        </p:txBody>
      </p:sp>
      <p:sp>
        <p:nvSpPr>
          <p:cNvPr id="34820" name="Rectangle 3"/>
          <p:cNvSpPr txBox="1">
            <a:spLocks noChangeArrowheads="1"/>
          </p:cNvSpPr>
          <p:nvPr/>
        </p:nvSpPr>
        <p:spPr bwMode="auto">
          <a:xfrm>
            <a:off x="2095500" y="2056207"/>
            <a:ext cx="8039100" cy="4039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lvl="1">
              <a:lnSpc>
                <a:spcPct val="90000"/>
              </a:lnSpc>
              <a:spcBef>
                <a:spcPct val="20000"/>
              </a:spcBef>
              <a:buClr>
                <a:srgbClr val="C00000"/>
              </a:buClr>
              <a:buFontTx/>
              <a:buChar char="–"/>
            </a:pPr>
            <a:endParaRPr lang="en-US" sz="1600"/>
          </a:p>
          <a:p>
            <a:pPr lvl="1">
              <a:lnSpc>
                <a:spcPct val="90000"/>
              </a:lnSpc>
              <a:spcBef>
                <a:spcPct val="20000"/>
              </a:spcBef>
              <a:buClr>
                <a:srgbClr val="C00000"/>
              </a:buClr>
              <a:buFontTx/>
              <a:buChar char="–"/>
            </a:pPr>
            <a:endParaRPr lang="en-US" sz="1600"/>
          </a:p>
          <a:p>
            <a:pPr lvl="1">
              <a:lnSpc>
                <a:spcPct val="90000"/>
              </a:lnSpc>
              <a:spcBef>
                <a:spcPct val="20000"/>
              </a:spcBef>
              <a:buClr>
                <a:srgbClr val="C00000"/>
              </a:buClr>
              <a:buFontTx/>
              <a:buChar char="–"/>
            </a:pPr>
            <a:endParaRPr lang="en-US" sz="1600"/>
          </a:p>
        </p:txBody>
      </p:sp>
      <p:sp>
        <p:nvSpPr>
          <p:cNvPr id="34821" name="Rectangle 3"/>
          <p:cNvSpPr txBox="1">
            <a:spLocks noChangeArrowheads="1"/>
          </p:cNvSpPr>
          <p:nvPr/>
        </p:nvSpPr>
        <p:spPr bwMode="auto">
          <a:xfrm>
            <a:off x="2238376" y="1643063"/>
            <a:ext cx="76612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lvl="1">
              <a:lnSpc>
                <a:spcPct val="90000"/>
              </a:lnSpc>
              <a:spcBef>
                <a:spcPct val="20000"/>
              </a:spcBef>
              <a:buClr>
                <a:srgbClr val="C00000"/>
              </a:buClr>
              <a:buFontTx/>
              <a:buChar char="–"/>
            </a:pPr>
            <a:endParaRPr lang="en-US" sz="2400"/>
          </a:p>
          <a:p>
            <a:pPr lvl="1">
              <a:lnSpc>
                <a:spcPct val="90000"/>
              </a:lnSpc>
              <a:spcBef>
                <a:spcPct val="20000"/>
              </a:spcBef>
              <a:buClr>
                <a:srgbClr val="C00000"/>
              </a:buClr>
              <a:buFontTx/>
              <a:buChar char="–"/>
            </a:pPr>
            <a:endParaRPr lang="en-US" sz="2400"/>
          </a:p>
          <a:p>
            <a:pPr lvl="1">
              <a:lnSpc>
                <a:spcPct val="90000"/>
              </a:lnSpc>
              <a:spcBef>
                <a:spcPct val="20000"/>
              </a:spcBef>
              <a:buClr>
                <a:srgbClr val="C00000"/>
              </a:buClr>
              <a:buFontTx/>
              <a:buChar char="–"/>
            </a:pPr>
            <a:endParaRPr lang="en-US" sz="2400"/>
          </a:p>
        </p:txBody>
      </p:sp>
      <p:sp>
        <p:nvSpPr>
          <p:cNvPr id="34822" name="Rectangle 4"/>
          <p:cNvSpPr txBox="1">
            <a:spLocks noChangeArrowheads="1"/>
          </p:cNvSpPr>
          <p:nvPr/>
        </p:nvSpPr>
        <p:spPr bwMode="auto">
          <a:xfrm>
            <a:off x="614855" y="1818897"/>
            <a:ext cx="10871467" cy="433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marL="457200" lvl="1" indent="-228600" eaLnBrk="1" hangingPunct="1">
              <a:lnSpc>
                <a:spcPct val="90000"/>
              </a:lnSpc>
              <a:spcBef>
                <a:spcPts val="600"/>
              </a:spcBef>
              <a:spcAft>
                <a:spcPts val="600"/>
              </a:spcAft>
              <a:buClr>
                <a:schemeClr val="tx1"/>
              </a:buClr>
              <a:buFont typeface="Arial" panose="020B0604020202020204" pitchFamily="34" charset="0"/>
              <a:buChar char="•"/>
              <a:defRPr/>
            </a:pPr>
            <a:r>
              <a:rPr lang="en-GB" sz="2400" dirty="0">
                <a:solidFill>
                  <a:schemeClr val="tx1"/>
                </a:solidFill>
                <a:latin typeface="+mn-lt"/>
                <a:ea typeface="+mn-ea"/>
              </a:rPr>
              <a:t>Is there a democratic environment with active engagement of civil society?</a:t>
            </a:r>
          </a:p>
          <a:p>
            <a:pPr marL="457200" lvl="1" indent="-228600" eaLnBrk="1" hangingPunct="1">
              <a:lnSpc>
                <a:spcPct val="90000"/>
              </a:lnSpc>
              <a:spcBef>
                <a:spcPts val="600"/>
              </a:spcBef>
              <a:spcAft>
                <a:spcPts val="600"/>
              </a:spcAft>
              <a:buClr>
                <a:schemeClr val="tx1"/>
              </a:buClr>
              <a:buFont typeface="Arial" panose="020B0604020202020204" pitchFamily="34" charset="0"/>
              <a:buChar char="•"/>
              <a:defRPr/>
            </a:pPr>
            <a:r>
              <a:rPr lang="en-GB" sz="2400" dirty="0">
                <a:solidFill>
                  <a:schemeClr val="tx1"/>
                </a:solidFill>
                <a:latin typeface="+mn-lt"/>
                <a:ea typeface="+mn-ea"/>
              </a:rPr>
              <a:t>Are public and private administrations concerned with corruption?</a:t>
            </a:r>
          </a:p>
          <a:p>
            <a:pPr marL="457200" lvl="1" indent="-228600" eaLnBrk="1" hangingPunct="1">
              <a:lnSpc>
                <a:spcPct val="90000"/>
              </a:lnSpc>
              <a:spcBef>
                <a:spcPts val="600"/>
              </a:spcBef>
              <a:spcAft>
                <a:spcPts val="600"/>
              </a:spcAft>
              <a:buClr>
                <a:schemeClr val="tx1"/>
              </a:buClr>
              <a:buFont typeface="Arial" panose="020B0604020202020204" pitchFamily="34" charset="0"/>
              <a:buChar char="•"/>
              <a:defRPr/>
            </a:pPr>
            <a:r>
              <a:rPr lang="en-GB" sz="2400" dirty="0">
                <a:solidFill>
                  <a:schemeClr val="tx1"/>
                </a:solidFill>
                <a:latin typeface="+mn-lt"/>
                <a:ea typeface="+mn-ea"/>
              </a:rPr>
              <a:t>Is there political will?</a:t>
            </a:r>
          </a:p>
          <a:p>
            <a:pPr marL="457200" lvl="1" indent="-228600" eaLnBrk="1" hangingPunct="1">
              <a:lnSpc>
                <a:spcPct val="90000"/>
              </a:lnSpc>
              <a:spcBef>
                <a:spcPts val="600"/>
              </a:spcBef>
              <a:spcAft>
                <a:spcPts val="600"/>
              </a:spcAft>
              <a:buClr>
                <a:schemeClr val="tx1"/>
              </a:buClr>
              <a:buFont typeface="Arial" panose="020B0604020202020204" pitchFamily="34" charset="0"/>
              <a:buChar char="•"/>
              <a:defRPr/>
            </a:pPr>
            <a:r>
              <a:rPr lang="en-GB" sz="2400" dirty="0">
                <a:solidFill>
                  <a:schemeClr val="tx1"/>
                </a:solidFill>
                <a:latin typeface="+mn-lt"/>
                <a:ea typeface="+mn-ea"/>
              </a:rPr>
              <a:t>Have strong measures for macroeconomic stability &amp; economic growth been taken?</a:t>
            </a:r>
          </a:p>
          <a:p>
            <a:pPr marL="457200" lvl="1" indent="-228600" eaLnBrk="1" hangingPunct="1">
              <a:lnSpc>
                <a:spcPct val="90000"/>
              </a:lnSpc>
              <a:spcBef>
                <a:spcPts val="600"/>
              </a:spcBef>
              <a:spcAft>
                <a:spcPts val="600"/>
              </a:spcAft>
              <a:buClr>
                <a:schemeClr val="tx1"/>
              </a:buClr>
              <a:buFont typeface="Arial" panose="020B0604020202020204" pitchFamily="34" charset="0"/>
              <a:buChar char="•"/>
              <a:defRPr/>
            </a:pPr>
            <a:r>
              <a:rPr lang="en-GB" sz="2400" dirty="0">
                <a:solidFill>
                  <a:schemeClr val="tx1"/>
                </a:solidFill>
                <a:latin typeface="+mn-lt"/>
                <a:ea typeface="+mn-ea"/>
              </a:rPr>
              <a:t>Have other major reforms been carried out?</a:t>
            </a:r>
          </a:p>
          <a:p>
            <a:pPr marL="457200" lvl="1" indent="-228600" eaLnBrk="1" hangingPunct="1">
              <a:lnSpc>
                <a:spcPct val="90000"/>
              </a:lnSpc>
              <a:spcBef>
                <a:spcPts val="600"/>
              </a:spcBef>
              <a:spcAft>
                <a:spcPts val="600"/>
              </a:spcAft>
              <a:buClr>
                <a:schemeClr val="tx1"/>
              </a:buClr>
              <a:buFont typeface="Arial" panose="020B0604020202020204" pitchFamily="34" charset="0"/>
              <a:buChar char="•"/>
              <a:defRPr/>
            </a:pPr>
            <a:r>
              <a:rPr lang="en-GB" sz="2400" dirty="0">
                <a:solidFill>
                  <a:schemeClr val="tx1"/>
                </a:solidFill>
                <a:latin typeface="+mn-lt"/>
                <a:ea typeface="+mn-ea"/>
              </a:rPr>
              <a:t>Is there a group of financial specialists &amp; experienced managers, and do they have adequate incentives</a:t>
            </a:r>
            <a:endParaRPr lang="en-US" sz="2000" dirty="0"/>
          </a:p>
        </p:txBody>
      </p:sp>
      <p:sp>
        <p:nvSpPr>
          <p:cNvPr id="3" name="Title 2">
            <a:extLst>
              <a:ext uri="{FF2B5EF4-FFF2-40B4-BE49-F238E27FC236}">
                <a16:creationId xmlns:a16="http://schemas.microsoft.com/office/drawing/2014/main" id="{9A37A128-0883-4227-96E2-19AD0E2508BF}"/>
              </a:ext>
            </a:extLst>
          </p:cNvPr>
          <p:cNvSpPr>
            <a:spLocks noGrp="1"/>
          </p:cNvSpPr>
          <p:nvPr>
            <p:ph type="title"/>
          </p:nvPr>
        </p:nvSpPr>
        <p:spPr/>
        <p:txBody>
          <a:bodyPr/>
          <a:lstStyle/>
          <a:p>
            <a:r>
              <a:rPr lang="en-GB" dirty="0"/>
              <a:t>Opportunities for reform</a:t>
            </a:r>
          </a:p>
        </p:txBody>
      </p:sp>
      <p:sp>
        <p:nvSpPr>
          <p:cNvPr id="2" name="Slide Number Placeholder 1">
            <a:extLst>
              <a:ext uri="{FF2B5EF4-FFF2-40B4-BE49-F238E27FC236}">
                <a16:creationId xmlns:a16="http://schemas.microsoft.com/office/drawing/2014/main" id="{7B078308-63C4-4D6D-904E-72B1EAA270F5}"/>
              </a:ext>
            </a:extLst>
          </p:cNvPr>
          <p:cNvSpPr>
            <a:spLocks noGrp="1"/>
          </p:cNvSpPr>
          <p:nvPr>
            <p:ph type="sldNum" sz="quarter" idx="12"/>
          </p:nvPr>
        </p:nvSpPr>
        <p:spPr/>
        <p:txBody>
          <a:bodyPr/>
          <a:lstStyle/>
          <a:p>
            <a:fld id="{F46C79FD-C571-418B-AB0F-5EE936C85276}" type="slidenum">
              <a:rPr lang="en-GB" smtClean="0"/>
              <a:t>185</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 calcmode="lin" valueType="num">
                                      <p:cBhvr additive="base">
                                        <p:cTn id="7" dur="500" fill="hold"/>
                                        <p:tgtEl>
                                          <p:spTgt spid="348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22">
                                            <p:txEl>
                                              <p:pRg st="1" end="1"/>
                                            </p:txEl>
                                          </p:spTgt>
                                        </p:tgtEl>
                                        <p:attrNameLst>
                                          <p:attrName>style.visibility</p:attrName>
                                        </p:attrNameLst>
                                      </p:cBhvr>
                                      <p:to>
                                        <p:strVal val="visible"/>
                                      </p:to>
                                    </p:set>
                                    <p:anim calcmode="lin" valueType="num">
                                      <p:cBhvr additive="base">
                                        <p:cTn id="13" dur="500" fill="hold"/>
                                        <p:tgtEl>
                                          <p:spTgt spid="348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822">
                                            <p:txEl>
                                              <p:pRg st="2" end="2"/>
                                            </p:txEl>
                                          </p:spTgt>
                                        </p:tgtEl>
                                        <p:attrNameLst>
                                          <p:attrName>style.visibility</p:attrName>
                                        </p:attrNameLst>
                                      </p:cBhvr>
                                      <p:to>
                                        <p:strVal val="visible"/>
                                      </p:to>
                                    </p:set>
                                    <p:anim calcmode="lin" valueType="num">
                                      <p:cBhvr additive="base">
                                        <p:cTn id="19" dur="500" fill="hold"/>
                                        <p:tgtEl>
                                          <p:spTgt spid="348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822">
                                            <p:txEl>
                                              <p:pRg st="3" end="3"/>
                                            </p:txEl>
                                          </p:spTgt>
                                        </p:tgtEl>
                                        <p:attrNameLst>
                                          <p:attrName>style.visibility</p:attrName>
                                        </p:attrNameLst>
                                      </p:cBhvr>
                                      <p:to>
                                        <p:strVal val="visible"/>
                                      </p:to>
                                    </p:set>
                                    <p:anim calcmode="lin" valueType="num">
                                      <p:cBhvr additive="base">
                                        <p:cTn id="25" dur="500" fill="hold"/>
                                        <p:tgtEl>
                                          <p:spTgt spid="348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822">
                                            <p:txEl>
                                              <p:pRg st="4" end="4"/>
                                            </p:txEl>
                                          </p:spTgt>
                                        </p:tgtEl>
                                        <p:attrNameLst>
                                          <p:attrName>style.visibility</p:attrName>
                                        </p:attrNameLst>
                                      </p:cBhvr>
                                      <p:to>
                                        <p:strVal val="visible"/>
                                      </p:to>
                                    </p:set>
                                    <p:anim calcmode="lin" valueType="num">
                                      <p:cBhvr additive="base">
                                        <p:cTn id="31" dur="500" fill="hold"/>
                                        <p:tgtEl>
                                          <p:spTgt spid="3482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4822">
                                            <p:txEl>
                                              <p:pRg st="5" end="5"/>
                                            </p:txEl>
                                          </p:spTgt>
                                        </p:tgtEl>
                                        <p:attrNameLst>
                                          <p:attrName>style.visibility</p:attrName>
                                        </p:attrNameLst>
                                      </p:cBhvr>
                                      <p:to>
                                        <p:strVal val="visible"/>
                                      </p:to>
                                    </p:set>
                                    <p:anim calcmode="lin" valueType="num">
                                      <p:cBhvr additive="base">
                                        <p:cTn id="37" dur="500" fill="hold"/>
                                        <p:tgtEl>
                                          <p:spTgt spid="3482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82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2"/>
          <p:cNvSpPr>
            <a:spLocks noGrp="1"/>
          </p:cNvSpPr>
          <p:nvPr>
            <p:ph type="title"/>
          </p:nvPr>
        </p:nvSpPr>
        <p:spPr>
          <a:xfrm>
            <a:off x="1524000" y="1143000"/>
            <a:ext cx="9144000" cy="228600"/>
          </a:xfrm>
        </p:spPr>
        <p:txBody>
          <a:bodyPr/>
          <a:lstStyle/>
          <a:p>
            <a:br>
              <a:rPr lang="en-US" sz="3200">
                <a:solidFill>
                  <a:schemeClr val="tx1"/>
                </a:solidFill>
                <a:latin typeface="Verdana" charset="0"/>
                <a:ea typeface="MS PGothic" charset="0"/>
                <a:cs typeface="MS PGothic" charset="0"/>
              </a:rPr>
            </a:br>
            <a:endParaRPr lang="fr-BE" sz="3200">
              <a:latin typeface="Verdana" charset="0"/>
              <a:ea typeface="MS PGothic" charset="0"/>
              <a:cs typeface="MS PGothic" charset="0"/>
            </a:endParaRPr>
          </a:p>
        </p:txBody>
      </p:sp>
      <p:sp>
        <p:nvSpPr>
          <p:cNvPr id="36867" name="Rectangle 3"/>
          <p:cNvSpPr txBox="1">
            <a:spLocks noChangeArrowheads="1"/>
          </p:cNvSpPr>
          <p:nvPr/>
        </p:nvSpPr>
        <p:spPr bwMode="auto">
          <a:xfrm>
            <a:off x="2095500" y="1428750"/>
            <a:ext cx="8039100" cy="466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lvl="1">
              <a:lnSpc>
                <a:spcPct val="90000"/>
              </a:lnSpc>
              <a:spcBef>
                <a:spcPct val="20000"/>
              </a:spcBef>
              <a:buClr>
                <a:srgbClr val="C00000"/>
              </a:buClr>
              <a:buFontTx/>
              <a:buChar char="–"/>
            </a:pPr>
            <a:endParaRPr lang="en-US" sz="1600"/>
          </a:p>
          <a:p>
            <a:pPr lvl="1">
              <a:lnSpc>
                <a:spcPct val="90000"/>
              </a:lnSpc>
              <a:spcBef>
                <a:spcPct val="20000"/>
              </a:spcBef>
              <a:buClr>
                <a:srgbClr val="C00000"/>
              </a:buClr>
              <a:buFontTx/>
              <a:buChar char="–"/>
            </a:pPr>
            <a:endParaRPr lang="en-US" sz="1600"/>
          </a:p>
          <a:p>
            <a:pPr lvl="1">
              <a:lnSpc>
                <a:spcPct val="90000"/>
              </a:lnSpc>
              <a:spcBef>
                <a:spcPct val="20000"/>
              </a:spcBef>
              <a:buClr>
                <a:srgbClr val="C00000"/>
              </a:buClr>
              <a:buFontTx/>
              <a:buChar char="–"/>
            </a:pPr>
            <a:endParaRPr lang="en-US" sz="1600"/>
          </a:p>
        </p:txBody>
      </p:sp>
      <p:sp>
        <p:nvSpPr>
          <p:cNvPr id="36868" name="Rectangle 3"/>
          <p:cNvSpPr txBox="1">
            <a:spLocks noChangeArrowheads="1"/>
          </p:cNvSpPr>
          <p:nvPr/>
        </p:nvSpPr>
        <p:spPr bwMode="auto">
          <a:xfrm>
            <a:off x="2238376" y="1643063"/>
            <a:ext cx="76612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lvl="1">
              <a:lnSpc>
                <a:spcPct val="90000"/>
              </a:lnSpc>
              <a:spcBef>
                <a:spcPct val="20000"/>
              </a:spcBef>
              <a:buClr>
                <a:srgbClr val="C00000"/>
              </a:buClr>
              <a:buFontTx/>
              <a:buChar char="–"/>
            </a:pPr>
            <a:endParaRPr lang="en-US" sz="2400"/>
          </a:p>
          <a:p>
            <a:pPr lvl="1">
              <a:lnSpc>
                <a:spcPct val="90000"/>
              </a:lnSpc>
              <a:spcBef>
                <a:spcPct val="20000"/>
              </a:spcBef>
              <a:buClr>
                <a:srgbClr val="C00000"/>
              </a:buClr>
              <a:buFontTx/>
              <a:buChar char="–"/>
            </a:pPr>
            <a:endParaRPr lang="en-US" sz="2400"/>
          </a:p>
          <a:p>
            <a:pPr lvl="1">
              <a:lnSpc>
                <a:spcPct val="90000"/>
              </a:lnSpc>
              <a:spcBef>
                <a:spcPct val="20000"/>
              </a:spcBef>
              <a:buClr>
                <a:srgbClr val="C00000"/>
              </a:buClr>
              <a:buFontTx/>
              <a:buChar char="–"/>
            </a:pPr>
            <a:endParaRPr lang="en-US" sz="2400"/>
          </a:p>
        </p:txBody>
      </p:sp>
      <p:sp>
        <p:nvSpPr>
          <p:cNvPr id="36869" name="Rectangle 4"/>
          <p:cNvSpPr txBox="1">
            <a:spLocks noChangeArrowheads="1"/>
          </p:cNvSpPr>
          <p:nvPr/>
        </p:nvSpPr>
        <p:spPr bwMode="auto">
          <a:xfrm>
            <a:off x="970722" y="2103440"/>
            <a:ext cx="10310688" cy="298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marL="342900" lvl="1" indent="-342900" eaLnBrk="1" fontAlgn="base" hangingPunct="1">
              <a:lnSpc>
                <a:spcPct val="90000"/>
              </a:lnSpc>
              <a:spcBef>
                <a:spcPts val="1200"/>
              </a:spcBef>
              <a:spcAft>
                <a:spcPts val="1200"/>
              </a:spcAft>
              <a:buFont typeface="Arial" charset="0"/>
              <a:buChar char="•"/>
              <a:defRPr/>
            </a:pPr>
            <a:r>
              <a:rPr lang="en-GB" sz="2400" dirty="0">
                <a:solidFill>
                  <a:schemeClr val="tx1"/>
                </a:solidFill>
                <a:latin typeface="+mn-lt"/>
                <a:ea typeface="+mn-ea"/>
              </a:rPr>
              <a:t>Difficulty in keeping experienced and qualified personnel</a:t>
            </a:r>
          </a:p>
          <a:p>
            <a:pPr marL="342900" lvl="1" indent="-342900" eaLnBrk="1" fontAlgn="base" hangingPunct="1">
              <a:lnSpc>
                <a:spcPct val="90000"/>
              </a:lnSpc>
              <a:spcBef>
                <a:spcPts val="1200"/>
              </a:spcBef>
              <a:spcAft>
                <a:spcPts val="1200"/>
              </a:spcAft>
              <a:buFont typeface="Arial" charset="0"/>
              <a:buChar char="•"/>
              <a:defRPr/>
            </a:pPr>
            <a:r>
              <a:rPr lang="en-GB" sz="2400" dirty="0">
                <a:solidFill>
                  <a:schemeClr val="tx1"/>
                </a:solidFill>
                <a:latin typeface="+mn-lt"/>
                <a:ea typeface="+mn-ea"/>
              </a:rPr>
              <a:t>Corruption</a:t>
            </a:r>
          </a:p>
          <a:p>
            <a:pPr marL="342900" lvl="1" indent="-342900" eaLnBrk="1" fontAlgn="base" hangingPunct="1">
              <a:lnSpc>
                <a:spcPct val="90000"/>
              </a:lnSpc>
              <a:spcBef>
                <a:spcPts val="1200"/>
              </a:spcBef>
              <a:spcAft>
                <a:spcPts val="1200"/>
              </a:spcAft>
              <a:buFont typeface="Arial" charset="0"/>
              <a:buChar char="•"/>
              <a:defRPr/>
            </a:pPr>
            <a:r>
              <a:rPr lang="en-GB" sz="2400" dirty="0">
                <a:solidFill>
                  <a:schemeClr val="tx1"/>
                </a:solidFill>
                <a:latin typeface="+mn-lt"/>
                <a:ea typeface="+mn-ea"/>
              </a:rPr>
              <a:t>Fragmented funding sources</a:t>
            </a:r>
          </a:p>
          <a:p>
            <a:pPr marL="342900" lvl="1" indent="-342900" eaLnBrk="1" fontAlgn="base" hangingPunct="1">
              <a:lnSpc>
                <a:spcPct val="90000"/>
              </a:lnSpc>
              <a:spcBef>
                <a:spcPts val="1200"/>
              </a:spcBef>
              <a:spcAft>
                <a:spcPts val="1200"/>
              </a:spcAft>
              <a:buFont typeface="Arial" charset="0"/>
              <a:buChar char="•"/>
              <a:defRPr/>
            </a:pPr>
            <a:r>
              <a:rPr lang="en-GB" sz="2400" dirty="0">
                <a:solidFill>
                  <a:schemeClr val="tx1"/>
                </a:solidFill>
                <a:latin typeface="+mn-lt"/>
                <a:ea typeface="+mn-ea"/>
              </a:rPr>
              <a:t>Poor reform sequencing</a:t>
            </a:r>
          </a:p>
          <a:p>
            <a:pPr marL="342900" lvl="1" indent="-342900" eaLnBrk="1" fontAlgn="base" hangingPunct="1">
              <a:lnSpc>
                <a:spcPct val="90000"/>
              </a:lnSpc>
              <a:spcBef>
                <a:spcPts val="1200"/>
              </a:spcBef>
              <a:spcAft>
                <a:spcPts val="1200"/>
              </a:spcAft>
              <a:buFont typeface="Arial" charset="0"/>
              <a:buChar char="•"/>
              <a:defRPr/>
            </a:pPr>
            <a:r>
              <a:rPr lang="en-GB" sz="2400" dirty="0">
                <a:solidFill>
                  <a:schemeClr val="tx1"/>
                </a:solidFill>
                <a:latin typeface="+mn-lt"/>
                <a:ea typeface="+mn-ea"/>
              </a:rPr>
              <a:t>Fatigue from previous reforms</a:t>
            </a:r>
          </a:p>
        </p:txBody>
      </p:sp>
      <p:sp>
        <p:nvSpPr>
          <p:cNvPr id="7" name="Titre 2">
            <a:extLst>
              <a:ext uri="{FF2B5EF4-FFF2-40B4-BE49-F238E27FC236}">
                <a16:creationId xmlns:a16="http://schemas.microsoft.com/office/drawing/2014/main" id="{9B81F5B7-1B63-4097-BBFA-C544D6EC2213}"/>
              </a:ext>
            </a:extLst>
          </p:cNvPr>
          <p:cNvSpPr txBox="1">
            <a:spLocks/>
          </p:cNvSpPr>
          <p:nvPr/>
        </p:nvSpPr>
        <p:spPr bwMode="auto">
          <a:xfrm>
            <a:off x="2339024" y="1242654"/>
            <a:ext cx="7884368" cy="59285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ＭＳ Ｐゴシック" charset="0"/>
                <a:cs typeface="ＭＳ Ｐゴシック"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0"/>
                <a:cs typeface="ＭＳ Ｐゴシック"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0"/>
                <a:cs typeface="ＭＳ Ｐゴシック"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0"/>
                <a:cs typeface="ＭＳ Ｐゴシック"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0"/>
                <a:cs typeface="ＭＳ Ｐゴシック"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endParaRPr lang="en-US" sz="2800" kern="0" dirty="0">
              <a:solidFill>
                <a:srgbClr val="C00000"/>
              </a:solidFill>
              <a:latin typeface="Verdana" charset="0"/>
              <a:ea typeface="MS PGothic" charset="0"/>
              <a:cs typeface="MS PGothic" charset="0"/>
            </a:endParaRPr>
          </a:p>
        </p:txBody>
      </p:sp>
      <p:sp>
        <p:nvSpPr>
          <p:cNvPr id="8" name="Title 2">
            <a:extLst>
              <a:ext uri="{FF2B5EF4-FFF2-40B4-BE49-F238E27FC236}">
                <a16:creationId xmlns:a16="http://schemas.microsoft.com/office/drawing/2014/main" id="{05E81691-DC7F-4EE2-AE76-B6749636D9D9}"/>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t>Threats to PFM reform</a:t>
            </a:r>
          </a:p>
        </p:txBody>
      </p:sp>
      <p:sp>
        <p:nvSpPr>
          <p:cNvPr id="2" name="Slide Number Placeholder 1">
            <a:extLst>
              <a:ext uri="{FF2B5EF4-FFF2-40B4-BE49-F238E27FC236}">
                <a16:creationId xmlns:a16="http://schemas.microsoft.com/office/drawing/2014/main" id="{B4D9AB37-A12A-47E9-A054-73AB07BCDD47}"/>
              </a:ext>
            </a:extLst>
          </p:cNvPr>
          <p:cNvSpPr>
            <a:spLocks noGrp="1"/>
          </p:cNvSpPr>
          <p:nvPr>
            <p:ph type="sldNum" sz="quarter" idx="12"/>
          </p:nvPr>
        </p:nvSpPr>
        <p:spPr/>
        <p:txBody>
          <a:bodyPr/>
          <a:lstStyle/>
          <a:p>
            <a:fld id="{F46C79FD-C571-418B-AB0F-5EE936C85276}" type="slidenum">
              <a:rPr lang="en-GB" smtClean="0"/>
              <a:t>186</a:t>
            </a:fld>
            <a:endParaRPr lang="en-GB"/>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sz="half" idx="1"/>
          </p:nvPr>
        </p:nvSpPr>
        <p:spPr>
          <a:xfrm>
            <a:off x="838198" y="1974215"/>
            <a:ext cx="10648124" cy="3906435"/>
          </a:xfrm>
        </p:spPr>
        <p:txBody>
          <a:bodyPr>
            <a:normAutofit/>
          </a:bodyPr>
          <a:lstStyle/>
          <a:p>
            <a:pPr marL="342900" lvl="1" indent="-342900">
              <a:lnSpc>
                <a:spcPct val="90000"/>
              </a:lnSpc>
              <a:spcBef>
                <a:spcPts val="1200"/>
              </a:spcBef>
              <a:spcAft>
                <a:spcPts val="1200"/>
              </a:spcAft>
              <a:buClrTx/>
              <a:buFont typeface="Arial" charset="0"/>
              <a:buChar char="•"/>
              <a:defRPr/>
            </a:pPr>
            <a:r>
              <a:rPr lang="en-GB" sz="2400" dirty="0"/>
              <a:t>Change will be perceived as legitimate if there is a conjunction of certain factors: dissatisfaction; a shared vision; &amp; a will for change</a:t>
            </a:r>
          </a:p>
          <a:p>
            <a:pPr marL="800100" lvl="1" indent="-342900">
              <a:lnSpc>
                <a:spcPct val="90000"/>
              </a:lnSpc>
              <a:spcBef>
                <a:spcPts val="600"/>
              </a:spcBef>
              <a:spcAft>
                <a:spcPts val="0"/>
              </a:spcAft>
              <a:buClrTx/>
              <a:buFont typeface="Arial" panose="020B0604020202020204" pitchFamily="34" charset="0"/>
              <a:buChar char="‒"/>
              <a:defRPr/>
            </a:pPr>
            <a:r>
              <a:rPr lang="en-GB" sz="2200" b="0" dirty="0"/>
              <a:t>Reminder: </a:t>
            </a:r>
            <a:r>
              <a:rPr lang="en-GB" sz="2200" b="0" dirty="0" err="1"/>
              <a:t>Gleicher’s</a:t>
            </a:r>
            <a:r>
              <a:rPr lang="en-GB" sz="2200" b="0" dirty="0"/>
              <a:t> </a:t>
            </a:r>
            <a:r>
              <a:rPr lang="en-GB" sz="2200" dirty="0"/>
              <a:t>equation</a:t>
            </a:r>
          </a:p>
          <a:p>
            <a:pPr marL="457200" lvl="1" indent="0">
              <a:lnSpc>
                <a:spcPct val="90000"/>
              </a:lnSpc>
              <a:spcBef>
                <a:spcPts val="600"/>
              </a:spcBef>
              <a:spcAft>
                <a:spcPts val="0"/>
              </a:spcAft>
              <a:buClrTx/>
              <a:buNone/>
              <a:defRPr/>
            </a:pPr>
            <a:endParaRPr lang="en-GB" sz="2200" dirty="0"/>
          </a:p>
          <a:p>
            <a:pPr marL="800100" lvl="1" indent="-342900">
              <a:lnSpc>
                <a:spcPct val="90000"/>
              </a:lnSpc>
              <a:spcBef>
                <a:spcPts val="1200"/>
              </a:spcBef>
              <a:spcAft>
                <a:spcPts val="1200"/>
              </a:spcAft>
              <a:buClrTx/>
              <a:buFont typeface="Arial" panose="020B0604020202020204" pitchFamily="34" charset="0"/>
              <a:buChar char="‒"/>
              <a:defRPr/>
            </a:pPr>
            <a:endParaRPr lang="en-GB" sz="100" b="0" dirty="0"/>
          </a:p>
          <a:p>
            <a:pPr marL="342900" lvl="1" indent="-342900">
              <a:lnSpc>
                <a:spcPct val="90000"/>
              </a:lnSpc>
              <a:spcBef>
                <a:spcPts val="1200"/>
              </a:spcBef>
              <a:spcAft>
                <a:spcPts val="1200"/>
              </a:spcAft>
              <a:buClrTx/>
              <a:buFont typeface="Arial" charset="0"/>
              <a:buChar char="•"/>
              <a:defRPr/>
            </a:pPr>
            <a:r>
              <a:rPr lang="en-GB" sz="2400" dirty="0"/>
              <a:t>There must be one or more champions. Without political support &amp; strong leadership to prevent resistance, reform will not succeed!</a:t>
            </a:r>
          </a:p>
          <a:p>
            <a:pPr marL="800100" lvl="1" indent="-342900">
              <a:lnSpc>
                <a:spcPct val="90000"/>
              </a:lnSpc>
              <a:spcBef>
                <a:spcPts val="600"/>
              </a:spcBef>
              <a:spcAft>
                <a:spcPts val="0"/>
              </a:spcAft>
              <a:buClrTx/>
              <a:buFont typeface="Arial" panose="020B0604020202020204" pitchFamily="34" charset="0"/>
              <a:buChar char="‒"/>
              <a:defRPr/>
            </a:pPr>
            <a:r>
              <a:rPr lang="en-GB" sz="2200" dirty="0"/>
              <a:t>Champion: Finance Minister, Prime Minister, etc.</a:t>
            </a:r>
          </a:p>
          <a:p>
            <a:pPr eaLnBrk="1" hangingPunct="1">
              <a:lnSpc>
                <a:spcPct val="90000"/>
              </a:lnSpc>
            </a:pPr>
            <a:endParaRPr lang="en-GB" sz="2000" dirty="0"/>
          </a:p>
        </p:txBody>
      </p:sp>
      <p:sp>
        <p:nvSpPr>
          <p:cNvPr id="39937" name="Rectangle 2"/>
          <p:cNvSpPr>
            <a:spLocks noGrp="1" noChangeArrowheads="1"/>
          </p:cNvSpPr>
          <p:nvPr>
            <p:ph type="title"/>
          </p:nvPr>
        </p:nvSpPr>
        <p:spPr>
          <a:xfrm>
            <a:off x="970722" y="482860"/>
            <a:ext cx="10515600" cy="782357"/>
          </a:xfrm>
        </p:spPr>
        <p:txBody>
          <a:bodyPr anchor="b">
            <a:normAutofit/>
          </a:bodyPr>
          <a:lstStyle/>
          <a:p>
            <a:r>
              <a:rPr lang="fr-FR" dirty="0"/>
              <a:t>The conditions for change management</a:t>
            </a:r>
          </a:p>
        </p:txBody>
      </p:sp>
      <p:sp>
        <p:nvSpPr>
          <p:cNvPr id="39939" name="Espace réservé du numéro de diapositive 5" hidden="1"/>
          <p:cNvSpPr>
            <a:spLocks noGrp="1"/>
          </p:cNvSpPr>
          <p:nvPr>
            <p:ph type="sldNum" sz="quarter" idx="12"/>
          </p:nvPr>
        </p:nvSpPr>
        <p:spPr>
          <a:xfrm>
            <a:off x="1992313" y="62372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nSpc>
                <a:spcPts val="1400"/>
              </a:lnSpc>
              <a:spcAft>
                <a:spcPts val="600"/>
              </a:spcAft>
            </a:pPr>
            <a:fld id="{50BB1F03-CEC6-F54D-B6BC-15F1AEC93B47}" type="slidenum">
              <a:rPr lang="fr-FR" sz="1400">
                <a:solidFill>
                  <a:schemeClr val="tx1"/>
                </a:solidFill>
                <a:latin typeface="Arial" charset="0"/>
              </a:rPr>
              <a:pPr>
                <a:lnSpc>
                  <a:spcPts val="1400"/>
                </a:lnSpc>
                <a:spcAft>
                  <a:spcPts val="600"/>
                </a:spcAft>
              </a:pPr>
              <a:t>187</a:t>
            </a:fld>
            <a:endParaRPr lang="fr-FR" sz="1400">
              <a:solidFill>
                <a:schemeClr val="tx1"/>
              </a:solidFill>
              <a:latin typeface="Arial" charset="0"/>
            </a:endParaRPr>
          </a:p>
        </p:txBody>
      </p:sp>
      <p:sp>
        <p:nvSpPr>
          <p:cNvPr id="5" name="Slide Number Placeholder 1">
            <a:extLst>
              <a:ext uri="{FF2B5EF4-FFF2-40B4-BE49-F238E27FC236}">
                <a16:creationId xmlns:a16="http://schemas.microsoft.com/office/drawing/2014/main" id="{3C0E1585-AB3B-459C-97DB-050BDB4980B9}"/>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187</a:t>
            </a:fld>
            <a:endParaRPr lang="en-GB"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sz="half" idx="1"/>
          </p:nvPr>
        </p:nvSpPr>
        <p:spPr>
          <a:xfrm>
            <a:off x="838200" y="2157095"/>
            <a:ext cx="10515600" cy="3906435"/>
          </a:xfrm>
        </p:spPr>
        <p:txBody>
          <a:bodyPr>
            <a:normAutofit/>
          </a:bodyPr>
          <a:lstStyle/>
          <a:p>
            <a:pPr marL="342900" lvl="1" indent="-342900">
              <a:spcBef>
                <a:spcPts val="1200"/>
              </a:spcBef>
              <a:spcAft>
                <a:spcPts val="1200"/>
              </a:spcAft>
              <a:buClrTx/>
              <a:buFont typeface="Arial" charset="0"/>
              <a:buChar char="•"/>
              <a:defRPr/>
            </a:pPr>
            <a:r>
              <a:rPr lang="en-GB" sz="2400" dirty="0"/>
              <a:t>Set out the expected results: prepare &amp; publish </a:t>
            </a:r>
            <a:r>
              <a:rPr lang="en-GB" sz="2400" dirty="0">
                <a:solidFill>
                  <a:srgbClr val="FF0000"/>
                </a:solidFill>
              </a:rPr>
              <a:t>reform strategy</a:t>
            </a:r>
          </a:p>
          <a:p>
            <a:pPr marL="342900" lvl="1" indent="-342900">
              <a:spcBef>
                <a:spcPts val="1200"/>
              </a:spcBef>
              <a:spcAft>
                <a:spcPts val="1200"/>
              </a:spcAft>
              <a:buClrTx/>
              <a:buFont typeface="Arial" charset="0"/>
              <a:buChar char="•"/>
              <a:defRPr/>
            </a:pPr>
            <a:r>
              <a:rPr lang="en-GB" sz="2400" dirty="0"/>
              <a:t>Assess resources available for reform</a:t>
            </a:r>
          </a:p>
          <a:p>
            <a:pPr marL="342900" lvl="1" indent="-342900">
              <a:spcBef>
                <a:spcPts val="1200"/>
              </a:spcBef>
              <a:spcAft>
                <a:spcPts val="1200"/>
              </a:spcAft>
              <a:buClrTx/>
              <a:buFont typeface="Arial" charset="0"/>
              <a:buChar char="•"/>
              <a:defRPr/>
            </a:pPr>
            <a:r>
              <a:rPr lang="en-GB" sz="2400" dirty="0"/>
              <a:t>Assess capacities: human, material, institutional capacities</a:t>
            </a:r>
          </a:p>
          <a:p>
            <a:pPr marL="342900" lvl="1" indent="-342900">
              <a:spcBef>
                <a:spcPts val="1200"/>
              </a:spcBef>
              <a:spcAft>
                <a:spcPts val="1200"/>
              </a:spcAft>
              <a:buClrTx/>
              <a:buFont typeface="Arial" charset="0"/>
              <a:buChar char="•"/>
              <a:defRPr/>
            </a:pPr>
            <a:r>
              <a:rPr lang="en-GB" sz="2400" dirty="0"/>
              <a:t>Prevent resistance: predict ‘losers’</a:t>
            </a:r>
          </a:p>
          <a:p>
            <a:pPr eaLnBrk="1" hangingPunct="1"/>
            <a:endParaRPr lang="en-GB" dirty="0"/>
          </a:p>
        </p:txBody>
      </p:sp>
      <p:sp>
        <p:nvSpPr>
          <p:cNvPr id="41985" name="Rectangle 2"/>
          <p:cNvSpPr>
            <a:spLocks noGrp="1" noChangeArrowheads="1"/>
          </p:cNvSpPr>
          <p:nvPr>
            <p:ph type="title"/>
          </p:nvPr>
        </p:nvSpPr>
        <p:spPr>
          <a:xfrm>
            <a:off x="970722" y="482860"/>
            <a:ext cx="10515600" cy="782357"/>
          </a:xfrm>
        </p:spPr>
        <p:txBody>
          <a:bodyPr anchor="b">
            <a:normAutofit/>
          </a:bodyPr>
          <a:lstStyle/>
          <a:p>
            <a:r>
              <a:rPr lang="fr-FR" dirty="0"/>
              <a:t>Change management (1)</a:t>
            </a:r>
          </a:p>
        </p:txBody>
      </p:sp>
      <p:sp>
        <p:nvSpPr>
          <p:cNvPr id="41987" name="Espace réservé du numéro de diapositive 5" hidden="1"/>
          <p:cNvSpPr>
            <a:spLocks noGrp="1"/>
          </p:cNvSpPr>
          <p:nvPr>
            <p:ph type="sldNum" sz="quarter" idx="12"/>
          </p:nvPr>
        </p:nvSpPr>
        <p:spPr>
          <a:xfrm>
            <a:off x="1992313" y="62372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nSpc>
                <a:spcPts val="1400"/>
              </a:lnSpc>
              <a:spcAft>
                <a:spcPts val="600"/>
              </a:spcAft>
            </a:pPr>
            <a:fld id="{B48F6491-A969-294E-9870-2FBC614D1F50}" type="slidenum">
              <a:rPr lang="fr-FR" sz="1400">
                <a:solidFill>
                  <a:schemeClr val="tx1"/>
                </a:solidFill>
                <a:latin typeface="Arial" charset="0"/>
              </a:rPr>
              <a:pPr>
                <a:lnSpc>
                  <a:spcPts val="1400"/>
                </a:lnSpc>
                <a:spcAft>
                  <a:spcPts val="600"/>
                </a:spcAft>
              </a:pPr>
              <a:t>188</a:t>
            </a:fld>
            <a:endParaRPr lang="fr-FR" sz="1400">
              <a:solidFill>
                <a:schemeClr val="tx1"/>
              </a:solidFill>
              <a:latin typeface="Arial" charset="0"/>
            </a:endParaRPr>
          </a:p>
        </p:txBody>
      </p:sp>
      <p:sp>
        <p:nvSpPr>
          <p:cNvPr id="7" name="Slide Number Placeholder 1">
            <a:extLst>
              <a:ext uri="{FF2B5EF4-FFF2-40B4-BE49-F238E27FC236}">
                <a16:creationId xmlns:a16="http://schemas.microsoft.com/office/drawing/2014/main" id="{2B52A536-5558-470D-8990-2180F3B09BD9}"/>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188</a:t>
            </a:fld>
            <a:endParaRPr lang="en-GB"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idx="1"/>
          </p:nvPr>
        </p:nvSpPr>
        <p:spPr>
          <a:xfrm>
            <a:off x="906366" y="1634397"/>
            <a:ext cx="10379268" cy="4740743"/>
          </a:xfrm>
        </p:spPr>
        <p:txBody>
          <a:bodyPr/>
          <a:lstStyle/>
          <a:p>
            <a:pPr marL="342900" lvl="1" indent="-342900">
              <a:lnSpc>
                <a:spcPct val="90000"/>
              </a:lnSpc>
              <a:spcBef>
                <a:spcPts val="600"/>
              </a:spcBef>
              <a:spcAft>
                <a:spcPts val="600"/>
              </a:spcAft>
              <a:buClrTx/>
              <a:buFont typeface="Arial" charset="0"/>
              <a:buChar char="•"/>
              <a:defRPr/>
            </a:pPr>
            <a:r>
              <a:rPr lang="en-GB" sz="2400" dirty="0">
                <a:solidFill>
                  <a:srgbClr val="004494"/>
                </a:solidFill>
              </a:rPr>
              <a:t>Management capacity</a:t>
            </a:r>
          </a:p>
          <a:p>
            <a:pPr marL="800100" lvl="1" indent="-342900">
              <a:lnSpc>
                <a:spcPct val="90000"/>
              </a:lnSpc>
              <a:spcBef>
                <a:spcPts val="600"/>
              </a:spcBef>
              <a:spcAft>
                <a:spcPts val="0"/>
              </a:spcAft>
              <a:buClrTx/>
              <a:buFont typeface="Arial" panose="020B0604020202020204" pitchFamily="34" charset="0"/>
              <a:buChar char="‒"/>
              <a:defRPr/>
            </a:pPr>
            <a:r>
              <a:rPr lang="en-GB" sz="2200" dirty="0"/>
              <a:t>Effective leadership</a:t>
            </a:r>
          </a:p>
          <a:p>
            <a:pPr marL="800100" lvl="1" indent="-342900">
              <a:lnSpc>
                <a:spcPct val="90000"/>
              </a:lnSpc>
              <a:spcBef>
                <a:spcPts val="600"/>
              </a:spcBef>
              <a:spcAft>
                <a:spcPts val="0"/>
              </a:spcAft>
              <a:buClrTx/>
              <a:buFont typeface="Arial" panose="020B0604020202020204" pitchFamily="34" charset="0"/>
              <a:buChar char="‒"/>
              <a:defRPr/>
            </a:pPr>
            <a:r>
              <a:rPr lang="en-GB" sz="2200" dirty="0"/>
              <a:t>Institutional arrangements</a:t>
            </a:r>
          </a:p>
          <a:p>
            <a:pPr marL="800100" lvl="1" indent="-342900">
              <a:lnSpc>
                <a:spcPct val="90000"/>
              </a:lnSpc>
              <a:spcBef>
                <a:spcPts val="600"/>
              </a:spcBef>
              <a:spcAft>
                <a:spcPts val="600"/>
              </a:spcAft>
              <a:buClrTx/>
              <a:buFont typeface="Arial" panose="020B0604020202020204" pitchFamily="34" charset="0"/>
              <a:buChar char="‒"/>
              <a:defRPr/>
            </a:pPr>
            <a:endParaRPr lang="en-GB" sz="1600" dirty="0"/>
          </a:p>
          <a:p>
            <a:pPr marL="342900" lvl="1" indent="-342900">
              <a:lnSpc>
                <a:spcPct val="90000"/>
              </a:lnSpc>
              <a:spcBef>
                <a:spcPts val="600"/>
              </a:spcBef>
              <a:spcAft>
                <a:spcPts val="600"/>
              </a:spcAft>
              <a:buClrTx/>
              <a:buFont typeface="Arial" charset="0"/>
              <a:buChar char="•"/>
              <a:defRPr/>
            </a:pPr>
            <a:r>
              <a:rPr lang="en-GB" sz="2400" dirty="0">
                <a:solidFill>
                  <a:srgbClr val="004494"/>
                </a:solidFill>
              </a:rPr>
              <a:t>Building consensus</a:t>
            </a:r>
          </a:p>
          <a:p>
            <a:pPr marL="800100" lvl="1" indent="-342900">
              <a:lnSpc>
                <a:spcPct val="90000"/>
              </a:lnSpc>
              <a:spcBef>
                <a:spcPts val="600"/>
              </a:spcBef>
              <a:spcAft>
                <a:spcPts val="0"/>
              </a:spcAft>
              <a:buClrTx/>
              <a:buFont typeface="Arial" panose="020B0604020202020204" pitchFamily="34" charset="0"/>
              <a:buChar char="‒"/>
              <a:defRPr/>
            </a:pPr>
            <a:r>
              <a:rPr lang="en-GB" sz="2200" dirty="0"/>
              <a:t>Include sector ministries in the management of the reform</a:t>
            </a:r>
          </a:p>
          <a:p>
            <a:pPr marL="800100" lvl="1" indent="-342900">
              <a:lnSpc>
                <a:spcPct val="90000"/>
              </a:lnSpc>
              <a:spcBef>
                <a:spcPts val="600"/>
              </a:spcBef>
              <a:spcAft>
                <a:spcPts val="600"/>
              </a:spcAft>
              <a:buClrTx/>
              <a:buFont typeface="Arial" panose="020B0604020202020204" pitchFamily="34" charset="0"/>
              <a:buChar char="‒"/>
              <a:defRPr/>
            </a:pPr>
            <a:endParaRPr lang="en-GB" sz="1600" dirty="0"/>
          </a:p>
          <a:p>
            <a:pPr marL="342900" lvl="1" indent="-342900">
              <a:lnSpc>
                <a:spcPct val="90000"/>
              </a:lnSpc>
              <a:spcBef>
                <a:spcPts val="600"/>
              </a:spcBef>
              <a:spcAft>
                <a:spcPts val="600"/>
              </a:spcAft>
              <a:buClrTx/>
              <a:buFont typeface="Arial" charset="0"/>
              <a:buChar char="•"/>
              <a:defRPr/>
            </a:pPr>
            <a:r>
              <a:rPr lang="en-GB" sz="2400" dirty="0">
                <a:solidFill>
                  <a:srgbClr val="004494"/>
                </a:solidFill>
              </a:rPr>
              <a:t>Find "FS” of </a:t>
            </a:r>
            <a:r>
              <a:rPr lang="en-GB" sz="2400" dirty="0" err="1">
                <a:solidFill>
                  <a:srgbClr val="004494"/>
                </a:solidFill>
              </a:rPr>
              <a:t>Gleicher</a:t>
            </a:r>
            <a:r>
              <a:rPr lang="en-GB" sz="2400" dirty="0">
                <a:solidFill>
                  <a:srgbClr val="004494"/>
                </a:solidFill>
              </a:rPr>
              <a:t> (quick wins, immediate results)</a:t>
            </a:r>
          </a:p>
          <a:p>
            <a:pPr marL="800100" lvl="1" indent="-342900">
              <a:lnSpc>
                <a:spcPct val="90000"/>
              </a:lnSpc>
              <a:spcBef>
                <a:spcPts val="600"/>
              </a:spcBef>
              <a:spcAft>
                <a:spcPts val="0"/>
              </a:spcAft>
              <a:buClrTx/>
              <a:buFont typeface="Arial" panose="020B0604020202020204" pitchFamily="34" charset="0"/>
              <a:buChar char="‒"/>
              <a:defRPr/>
            </a:pPr>
            <a:r>
              <a:rPr lang="en-GB" sz="2200" dirty="0"/>
              <a:t>To who’s advantage? </a:t>
            </a:r>
            <a:r>
              <a:rPr lang="en-GB" sz="2200" dirty="0" err="1"/>
              <a:t>MoF</a:t>
            </a:r>
            <a:r>
              <a:rPr lang="en-GB" sz="2200" dirty="0"/>
              <a:t>? Donors? Sector ministries? Parliament?</a:t>
            </a:r>
          </a:p>
          <a:p>
            <a:pPr marL="342900" lvl="1" indent="-342900">
              <a:lnSpc>
                <a:spcPct val="90000"/>
              </a:lnSpc>
              <a:spcBef>
                <a:spcPts val="600"/>
              </a:spcBef>
              <a:spcAft>
                <a:spcPts val="600"/>
              </a:spcAft>
              <a:buClrTx/>
              <a:buFont typeface="Arial" charset="0"/>
              <a:buChar char="•"/>
              <a:defRPr/>
            </a:pPr>
            <a:endParaRPr lang="en-GB" sz="1800" dirty="0"/>
          </a:p>
          <a:p>
            <a:pPr marL="342900" lvl="1" indent="-342900">
              <a:lnSpc>
                <a:spcPct val="90000"/>
              </a:lnSpc>
              <a:spcBef>
                <a:spcPts val="600"/>
              </a:spcBef>
              <a:spcAft>
                <a:spcPts val="600"/>
              </a:spcAft>
              <a:buClrTx/>
              <a:buFont typeface="Arial" charset="0"/>
              <a:buChar char="•"/>
              <a:defRPr/>
            </a:pPr>
            <a:r>
              <a:rPr lang="en-GB" sz="2400" dirty="0">
                <a:solidFill>
                  <a:srgbClr val="004494"/>
                </a:solidFill>
              </a:rPr>
              <a:t>Organise reform management on a long-term basis</a:t>
            </a:r>
            <a:endParaRPr lang="fr-FR" sz="2400" dirty="0">
              <a:solidFill>
                <a:srgbClr val="004494"/>
              </a:solidFill>
            </a:endParaRPr>
          </a:p>
        </p:txBody>
      </p:sp>
      <p:sp>
        <p:nvSpPr>
          <p:cNvPr id="5" name="Rectangle 2">
            <a:extLst>
              <a:ext uri="{FF2B5EF4-FFF2-40B4-BE49-F238E27FC236}">
                <a16:creationId xmlns:a16="http://schemas.microsoft.com/office/drawing/2014/main" id="{65D5457A-D2D1-4326-9AAF-4D5FED100CE7}"/>
              </a:ext>
            </a:extLst>
          </p:cNvPr>
          <p:cNvSpPr txBox="1">
            <a:spLocks noChangeArrowheads="1"/>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fr-FR" dirty="0"/>
              <a:t>Change management (2)</a:t>
            </a:r>
          </a:p>
        </p:txBody>
      </p:sp>
      <p:sp>
        <p:nvSpPr>
          <p:cNvPr id="2" name="Slide Number Placeholder 1">
            <a:extLst>
              <a:ext uri="{FF2B5EF4-FFF2-40B4-BE49-F238E27FC236}">
                <a16:creationId xmlns:a16="http://schemas.microsoft.com/office/drawing/2014/main" id="{6EE426DE-0721-416B-BDBC-2A3C799ED1A6}"/>
              </a:ext>
            </a:extLst>
          </p:cNvPr>
          <p:cNvSpPr>
            <a:spLocks noGrp="1"/>
          </p:cNvSpPr>
          <p:nvPr>
            <p:ph type="sldNum" sz="quarter" idx="12"/>
          </p:nvPr>
        </p:nvSpPr>
        <p:spPr/>
        <p:txBody>
          <a:bodyPr/>
          <a:lstStyle/>
          <a:p>
            <a:fld id="{F46C79FD-C571-418B-AB0F-5EE936C85276}" type="slidenum">
              <a:rPr lang="en-GB" smtClean="0"/>
              <a:t>189</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contenu 1"/>
          <p:cNvSpPr>
            <a:spLocks noGrp="1"/>
          </p:cNvSpPr>
          <p:nvPr>
            <p:ph sz="half" idx="1"/>
          </p:nvPr>
        </p:nvSpPr>
        <p:spPr>
          <a:xfrm>
            <a:off x="838198" y="1825625"/>
            <a:ext cx="10515600" cy="3906435"/>
          </a:xfrm>
        </p:spPr>
        <p:txBody>
          <a:bodyPr>
            <a:normAutofit/>
          </a:bodyPr>
          <a:lstStyle/>
          <a:p>
            <a:pPr marL="0" indent="0">
              <a:lnSpc>
                <a:spcPct val="90000"/>
              </a:lnSpc>
              <a:spcBef>
                <a:spcPts val="600"/>
              </a:spcBef>
              <a:buClrTx/>
              <a:buNone/>
            </a:pPr>
            <a:r>
              <a:rPr lang="en-GB" sz="2800" i="0" dirty="0"/>
              <a:t>Objectives of PFM are interdependent</a:t>
            </a:r>
            <a:r>
              <a:rPr lang="en-GB" sz="2800" dirty="0"/>
              <a:t>, </a:t>
            </a:r>
            <a:r>
              <a:rPr lang="en-GB" sz="2800" i="0" dirty="0">
                <a:solidFill>
                  <a:srgbClr val="FF0000"/>
                </a:solidFill>
              </a:rPr>
              <a:t>but</a:t>
            </a:r>
            <a:r>
              <a:rPr lang="en-GB" sz="2800" dirty="0"/>
              <a:t>:</a:t>
            </a:r>
            <a:r>
              <a:rPr lang="en-GB" sz="2800" i="0" dirty="0"/>
              <a:t> </a:t>
            </a:r>
          </a:p>
          <a:p>
            <a:pPr>
              <a:lnSpc>
                <a:spcPct val="90000"/>
              </a:lnSpc>
              <a:spcBef>
                <a:spcPts val="1200"/>
              </a:spcBef>
              <a:buClrTx/>
            </a:pPr>
            <a:r>
              <a:rPr lang="en-GB" dirty="0"/>
              <a:t>Maintaining an adequate level of fiscal discipline (sustainability) is a necessary pre-condition to safeguarding other objectives</a:t>
            </a:r>
          </a:p>
          <a:p>
            <a:pPr>
              <a:lnSpc>
                <a:spcPct val="90000"/>
              </a:lnSpc>
              <a:spcBef>
                <a:spcPts val="1200"/>
              </a:spcBef>
              <a:buClrTx/>
            </a:pPr>
            <a:r>
              <a:rPr lang="en-GB" dirty="0"/>
              <a:t>Without fiscal discipline, there is no accountability, public policy choices may not be respected and there is no efficiency </a:t>
            </a:r>
          </a:p>
          <a:p>
            <a:pPr>
              <a:lnSpc>
                <a:spcPct val="90000"/>
              </a:lnSpc>
              <a:spcBef>
                <a:spcPts val="1200"/>
              </a:spcBef>
              <a:buClrTx/>
            </a:pPr>
            <a:r>
              <a:rPr lang="en-GB" dirty="0"/>
              <a:t>Without overall budgetary discipline it does not make sense to prioritize</a:t>
            </a:r>
          </a:p>
        </p:txBody>
      </p:sp>
      <p:sp>
        <p:nvSpPr>
          <p:cNvPr id="61441" name="Titre 2"/>
          <p:cNvSpPr>
            <a:spLocks noGrp="1"/>
          </p:cNvSpPr>
          <p:nvPr>
            <p:ph type="title"/>
          </p:nvPr>
        </p:nvSpPr>
        <p:spPr/>
        <p:txBody>
          <a:bodyPr anchor="b">
            <a:normAutofit/>
          </a:bodyPr>
          <a:lstStyle/>
          <a:p>
            <a:r>
              <a:rPr lang="en-GB" dirty="0"/>
              <a:t>Hierarchy amongst the three PFM objectives</a:t>
            </a:r>
          </a:p>
        </p:txBody>
      </p:sp>
      <p:sp>
        <p:nvSpPr>
          <p:cNvPr id="2" name="Slide Number Placeholder 1">
            <a:extLst>
              <a:ext uri="{FF2B5EF4-FFF2-40B4-BE49-F238E27FC236}">
                <a16:creationId xmlns:a16="http://schemas.microsoft.com/office/drawing/2014/main" id="{983DECDA-3089-48DB-8728-9AC2E321EF97}"/>
              </a:ext>
            </a:extLst>
          </p:cNvPr>
          <p:cNvSpPr>
            <a:spLocks noGrp="1"/>
          </p:cNvSpPr>
          <p:nvPr>
            <p:ph type="sldNum" sz="quarter" idx="12"/>
          </p:nvPr>
        </p:nvSpPr>
        <p:spPr/>
        <p:txBody>
          <a:bodyPr/>
          <a:lstStyle/>
          <a:p>
            <a:fld id="{F46C79FD-C571-418B-AB0F-5EE936C85276}" type="slidenum">
              <a:rPr lang="en-GB" smtClean="0"/>
              <a:t>19</a:t>
            </a:fld>
            <a:endParaRPr lang="en-GB"/>
          </a:p>
        </p:txBody>
      </p:sp>
    </p:spTree>
    <p:extLst>
      <p:ext uri="{BB962C8B-B14F-4D97-AF65-F5344CB8AC3E}">
        <p14:creationId xmlns:p14="http://schemas.microsoft.com/office/powerpoint/2010/main" val="11866979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E2EB4D19-82F0-40CA-BDB8-8B0D371E4E02}"/>
              </a:ext>
            </a:extLst>
          </p:cNvPr>
          <p:cNvGraphicFramePr/>
          <p:nvPr/>
        </p:nvGraphicFramePr>
        <p:xfrm>
          <a:off x="1981200" y="1726532"/>
          <a:ext cx="7775714" cy="4331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a:extLst>
              <a:ext uri="{FF2B5EF4-FFF2-40B4-BE49-F238E27FC236}">
                <a16:creationId xmlns:a16="http://schemas.microsoft.com/office/drawing/2014/main" id="{C5B01194-D879-4954-B1F1-C41FBD8D8703}"/>
              </a:ext>
            </a:extLst>
          </p:cNvPr>
          <p:cNvSpPr txBox="1">
            <a:spLocks noChangeArrowheads="1"/>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600" dirty="0"/>
              <a:t>Assessment of capacity for Reform implementation</a:t>
            </a:r>
            <a:endParaRPr lang="fr-FR" sz="3600" dirty="0"/>
          </a:p>
        </p:txBody>
      </p:sp>
      <p:sp>
        <p:nvSpPr>
          <p:cNvPr id="2" name="Slide Number Placeholder 1">
            <a:extLst>
              <a:ext uri="{FF2B5EF4-FFF2-40B4-BE49-F238E27FC236}">
                <a16:creationId xmlns:a16="http://schemas.microsoft.com/office/drawing/2014/main" id="{C5B64106-24E5-4382-B735-B3801C233F47}"/>
              </a:ext>
            </a:extLst>
          </p:cNvPr>
          <p:cNvSpPr>
            <a:spLocks noGrp="1"/>
          </p:cNvSpPr>
          <p:nvPr>
            <p:ph type="sldNum" sz="quarter" idx="12"/>
          </p:nvPr>
        </p:nvSpPr>
        <p:spPr/>
        <p:txBody>
          <a:bodyPr/>
          <a:lstStyle/>
          <a:p>
            <a:fld id="{F46C79FD-C571-418B-AB0F-5EE936C85276}" type="slidenum">
              <a:rPr lang="en-GB" smtClean="0"/>
              <a:t>190</a:t>
            </a:fld>
            <a:endParaRPr lang="en-GB"/>
          </a:p>
        </p:txBody>
      </p:sp>
    </p:spTree>
    <p:extLst>
      <p:ext uri="{BB962C8B-B14F-4D97-AF65-F5344CB8AC3E}">
        <p14:creationId xmlns:p14="http://schemas.microsoft.com/office/powerpoint/2010/main" val="74524918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ChangeArrowheads="1"/>
          </p:cNvSpPr>
          <p:nvPr>
            <p:ph sz="half" idx="1"/>
          </p:nvPr>
        </p:nvSpPr>
        <p:spPr>
          <a:xfrm>
            <a:off x="838198" y="1825625"/>
            <a:ext cx="10515600" cy="3906435"/>
          </a:xfrm>
        </p:spPr>
        <p:txBody>
          <a:bodyPr>
            <a:normAutofit/>
          </a:bodyPr>
          <a:lstStyle/>
          <a:p>
            <a:pPr marL="342900" lvl="1" indent="-342900">
              <a:lnSpc>
                <a:spcPct val="90000"/>
              </a:lnSpc>
              <a:spcBef>
                <a:spcPts val="1200"/>
              </a:spcBef>
              <a:spcAft>
                <a:spcPts val="100"/>
              </a:spcAft>
              <a:buClrTx/>
              <a:buFont typeface="Arial" charset="0"/>
              <a:buChar char="•"/>
              <a:defRPr/>
            </a:pPr>
            <a:r>
              <a:rPr lang="en-GB" sz="2400" dirty="0">
                <a:solidFill>
                  <a:srgbClr val="004494"/>
                </a:solidFill>
              </a:rPr>
              <a:t>Institutions (formal &amp; informal rules): aims of the reform</a:t>
            </a:r>
          </a:p>
          <a:p>
            <a:pPr marL="342900" lvl="1" indent="-342900">
              <a:lnSpc>
                <a:spcPct val="90000"/>
              </a:lnSpc>
              <a:spcBef>
                <a:spcPts val="1200"/>
              </a:spcBef>
              <a:spcAft>
                <a:spcPts val="100"/>
              </a:spcAft>
              <a:buClrTx/>
              <a:buFont typeface="Arial" charset="0"/>
              <a:buChar char="•"/>
              <a:defRPr/>
            </a:pPr>
            <a:r>
              <a:rPr lang="en-GB" sz="2400" dirty="0">
                <a:solidFill>
                  <a:srgbClr val="004494"/>
                </a:solidFill>
              </a:rPr>
              <a:t>Organisations</a:t>
            </a:r>
          </a:p>
          <a:p>
            <a:pPr marL="800100" lvl="1" indent="-342900">
              <a:lnSpc>
                <a:spcPct val="90000"/>
              </a:lnSpc>
              <a:spcBef>
                <a:spcPts val="1200"/>
              </a:spcBef>
              <a:spcAft>
                <a:spcPts val="0"/>
              </a:spcAft>
              <a:buClrTx/>
              <a:buFont typeface="Arial" panose="020B0604020202020204" pitchFamily="34" charset="0"/>
              <a:buChar char="‒"/>
              <a:defRPr/>
            </a:pPr>
            <a:r>
              <a:rPr lang="en-GB" sz="2200" b="0" dirty="0" err="1"/>
              <a:t>MoF</a:t>
            </a:r>
            <a:r>
              <a:rPr lang="en-GB" sz="2200" b="0" dirty="0"/>
              <a:t> (+Prime Minister, Planning …): Must be in charge of monitoring, &amp; organised in such a way that it can carry out dialogue with other sectors</a:t>
            </a:r>
          </a:p>
          <a:p>
            <a:pPr marL="800100" lvl="1" indent="-342900">
              <a:lnSpc>
                <a:spcPct val="90000"/>
              </a:lnSpc>
              <a:spcBef>
                <a:spcPts val="1200"/>
              </a:spcBef>
              <a:spcAft>
                <a:spcPts val="0"/>
              </a:spcAft>
              <a:buClrTx/>
              <a:buFont typeface="Arial" panose="020B0604020202020204" pitchFamily="34" charset="0"/>
              <a:buChar char="‒"/>
              <a:defRPr/>
            </a:pPr>
            <a:r>
              <a:rPr lang="en-GB" sz="2200" b="0" dirty="0"/>
              <a:t>Sectorial Ministries: often side-lined in reforms; or, on the contrary, are sole focus of donors, who disregard system as a whole</a:t>
            </a:r>
          </a:p>
          <a:p>
            <a:pPr marL="800100" lvl="1" indent="-342900">
              <a:lnSpc>
                <a:spcPct val="90000"/>
              </a:lnSpc>
              <a:spcBef>
                <a:spcPts val="1200"/>
              </a:spcBef>
              <a:spcAft>
                <a:spcPts val="0"/>
              </a:spcAft>
              <a:buClrTx/>
              <a:buFont typeface="Arial" panose="020B0604020202020204" pitchFamily="34" charset="0"/>
              <a:buChar char="‒"/>
              <a:defRPr/>
            </a:pPr>
            <a:r>
              <a:rPr lang="en-GB" sz="2200" b="0" dirty="0"/>
              <a:t>Key aspect: finance-sector dialogue (or finance-sector-plan)</a:t>
            </a:r>
          </a:p>
        </p:txBody>
      </p:sp>
      <p:sp>
        <p:nvSpPr>
          <p:cNvPr id="51203" name="Rectangle 2"/>
          <p:cNvSpPr>
            <a:spLocks noGrp="1" noChangeArrowheads="1"/>
          </p:cNvSpPr>
          <p:nvPr>
            <p:ph type="title"/>
          </p:nvPr>
        </p:nvSpPr>
        <p:spPr>
          <a:xfrm>
            <a:off x="970722" y="482860"/>
            <a:ext cx="10515600" cy="782357"/>
          </a:xfrm>
        </p:spPr>
        <p:txBody>
          <a:bodyPr anchor="b">
            <a:normAutofit/>
          </a:bodyPr>
          <a:lstStyle/>
          <a:p>
            <a:r>
              <a:rPr lang="en-GB" dirty="0"/>
              <a:t>Capacity building </a:t>
            </a:r>
          </a:p>
        </p:txBody>
      </p:sp>
      <p:sp>
        <p:nvSpPr>
          <p:cNvPr id="51202" name="Espace réservé du numéro de diapositive 5" hidden="1"/>
          <p:cNvSpPr>
            <a:spLocks noGrp="1"/>
          </p:cNvSpPr>
          <p:nvPr>
            <p:ph type="sldNum" sz="quarter" idx="12"/>
          </p:nvPr>
        </p:nvSpPr>
        <p:spPr>
          <a:xfrm>
            <a:off x="1992313" y="62372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nSpc>
                <a:spcPts val="1400"/>
              </a:lnSpc>
              <a:spcAft>
                <a:spcPts val="600"/>
              </a:spcAft>
            </a:pPr>
            <a:fld id="{A4A7A79A-31C8-394E-90D1-27A39F50363F}" type="slidenum">
              <a:rPr lang="fr-FR" sz="1400">
                <a:solidFill>
                  <a:schemeClr val="tx1"/>
                </a:solidFill>
                <a:latin typeface="Arial" charset="0"/>
              </a:rPr>
              <a:pPr>
                <a:lnSpc>
                  <a:spcPts val="1400"/>
                </a:lnSpc>
                <a:spcAft>
                  <a:spcPts val="600"/>
                </a:spcAft>
              </a:pPr>
              <a:t>191</a:t>
            </a:fld>
            <a:endParaRPr lang="fr-FR" sz="1400">
              <a:solidFill>
                <a:schemeClr val="tx1"/>
              </a:solidFill>
              <a:latin typeface="Arial" charset="0"/>
            </a:endParaRPr>
          </a:p>
        </p:txBody>
      </p:sp>
      <p:sp>
        <p:nvSpPr>
          <p:cNvPr id="5" name="Slide Number Placeholder 1">
            <a:extLst>
              <a:ext uri="{FF2B5EF4-FFF2-40B4-BE49-F238E27FC236}">
                <a16:creationId xmlns:a16="http://schemas.microsoft.com/office/drawing/2014/main" id="{FE526ED8-57B0-4073-BE6F-CD9FA39B9FC6}"/>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191</a:t>
            </a:fld>
            <a:endParaRPr lang="en-GB"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ChangeArrowheads="1"/>
          </p:cNvSpPr>
          <p:nvPr>
            <p:ph sz="half" idx="1"/>
          </p:nvPr>
        </p:nvSpPr>
        <p:spPr>
          <a:xfrm>
            <a:off x="970722" y="1559223"/>
            <a:ext cx="10745028" cy="4815918"/>
          </a:xfrm>
        </p:spPr>
        <p:txBody>
          <a:bodyPr>
            <a:noAutofit/>
          </a:bodyPr>
          <a:lstStyle/>
          <a:p>
            <a:pPr marL="0" indent="0">
              <a:lnSpc>
                <a:spcPct val="120000"/>
              </a:lnSpc>
              <a:spcBef>
                <a:spcPts val="600"/>
              </a:spcBef>
              <a:spcAft>
                <a:spcPts val="600"/>
              </a:spcAft>
              <a:buClrTx/>
              <a:buNone/>
            </a:pPr>
            <a:r>
              <a:rPr lang="en-GB" sz="2200" i="0" dirty="0">
                <a:solidFill>
                  <a:srgbClr val="004494"/>
                </a:solidFill>
              </a:rPr>
              <a:t>Individuals’ skills and motivations</a:t>
            </a:r>
          </a:p>
          <a:p>
            <a:pPr marL="342900" lvl="1" indent="-342900">
              <a:lnSpc>
                <a:spcPct val="120000"/>
              </a:lnSpc>
              <a:spcBef>
                <a:spcPts val="600"/>
              </a:spcBef>
              <a:spcAft>
                <a:spcPts val="600"/>
              </a:spcAft>
              <a:buClrTx/>
              <a:buFont typeface="Arial" charset="0"/>
              <a:buChar char="•"/>
              <a:defRPr/>
            </a:pPr>
            <a:r>
              <a:rPr lang="en-GB" sz="2200" dirty="0">
                <a:solidFill>
                  <a:srgbClr val="004494"/>
                </a:solidFill>
              </a:rPr>
              <a:t>Upgrading skills</a:t>
            </a:r>
          </a:p>
          <a:p>
            <a:pPr marL="800100" lvl="1" indent="-342900">
              <a:lnSpc>
                <a:spcPct val="120000"/>
              </a:lnSpc>
              <a:spcBef>
                <a:spcPts val="600"/>
              </a:spcBef>
              <a:spcAft>
                <a:spcPts val="0"/>
              </a:spcAft>
              <a:buClrTx/>
              <a:buFont typeface="Arial" panose="020B0604020202020204" pitchFamily="34" charset="0"/>
              <a:buChar char="‒"/>
              <a:defRPr/>
            </a:pPr>
            <a:r>
              <a:rPr lang="en-GB" b="0" dirty="0"/>
              <a:t>Technical training</a:t>
            </a:r>
          </a:p>
          <a:p>
            <a:pPr marL="800100" lvl="1" indent="-342900">
              <a:lnSpc>
                <a:spcPct val="120000"/>
              </a:lnSpc>
              <a:spcBef>
                <a:spcPts val="600"/>
              </a:spcBef>
              <a:spcAft>
                <a:spcPts val="0"/>
              </a:spcAft>
              <a:buClrTx/>
              <a:buFont typeface="Arial" panose="020B0604020202020204" pitchFamily="34" charset="0"/>
              <a:buChar char="‒"/>
              <a:defRPr/>
            </a:pPr>
            <a:r>
              <a:rPr lang="en-GB" b="0" dirty="0"/>
              <a:t>General training and raising awareness</a:t>
            </a:r>
          </a:p>
          <a:p>
            <a:pPr marL="800100" lvl="1" indent="-342900">
              <a:lnSpc>
                <a:spcPct val="120000"/>
              </a:lnSpc>
              <a:spcBef>
                <a:spcPts val="600"/>
              </a:spcBef>
              <a:spcAft>
                <a:spcPts val="0"/>
              </a:spcAft>
              <a:buClrTx/>
              <a:buFont typeface="Arial" panose="020B0604020202020204" pitchFamily="34" charset="0"/>
              <a:buChar char="‒"/>
              <a:defRPr/>
            </a:pPr>
            <a:endParaRPr lang="en-GB" b="0" dirty="0"/>
          </a:p>
          <a:p>
            <a:pPr marL="342900" lvl="1" indent="-342900">
              <a:lnSpc>
                <a:spcPct val="120000"/>
              </a:lnSpc>
              <a:spcBef>
                <a:spcPts val="600"/>
              </a:spcBef>
              <a:spcAft>
                <a:spcPts val="600"/>
              </a:spcAft>
              <a:buClrTx/>
              <a:buFont typeface="Arial" charset="0"/>
              <a:buChar char="•"/>
              <a:defRPr/>
            </a:pPr>
            <a:r>
              <a:rPr lang="en-GB" sz="2200" dirty="0">
                <a:solidFill>
                  <a:srgbClr val="004494"/>
                </a:solidFill>
              </a:rPr>
              <a:t>Incentives</a:t>
            </a:r>
          </a:p>
          <a:p>
            <a:pPr marL="800100" lvl="1" indent="-342900">
              <a:lnSpc>
                <a:spcPct val="120000"/>
              </a:lnSpc>
              <a:spcBef>
                <a:spcPts val="600"/>
              </a:spcBef>
              <a:spcAft>
                <a:spcPts val="0"/>
              </a:spcAft>
              <a:buClrTx/>
              <a:buFont typeface="Arial" panose="020B0604020202020204" pitchFamily="34" charset="0"/>
              <a:buChar char="‒"/>
              <a:defRPr/>
            </a:pPr>
            <a:r>
              <a:rPr lang="en-GB" b="0" dirty="0"/>
              <a:t>Attracting, retaining &amp; motivating skilled individuals</a:t>
            </a:r>
          </a:p>
          <a:p>
            <a:pPr marL="800100" lvl="1" indent="-342900">
              <a:lnSpc>
                <a:spcPct val="120000"/>
              </a:lnSpc>
              <a:spcBef>
                <a:spcPts val="600"/>
              </a:spcBef>
              <a:spcAft>
                <a:spcPts val="0"/>
              </a:spcAft>
              <a:buClrTx/>
              <a:buFont typeface="Arial" panose="020B0604020202020204" pitchFamily="34" charset="0"/>
              <a:buChar char="‒"/>
              <a:defRPr/>
            </a:pPr>
            <a:r>
              <a:rPr lang="en-GB" b="0" dirty="0"/>
              <a:t>Low compensation is a problem in many DC, but financial constraints reduce possibilities of substantial raises</a:t>
            </a:r>
          </a:p>
          <a:p>
            <a:pPr marL="800100" lvl="1" indent="-342900">
              <a:lnSpc>
                <a:spcPct val="120000"/>
              </a:lnSpc>
              <a:spcBef>
                <a:spcPts val="600"/>
              </a:spcBef>
              <a:spcAft>
                <a:spcPts val="0"/>
              </a:spcAft>
              <a:buClrTx/>
              <a:buFont typeface="Arial" panose="020B0604020202020204" pitchFamily="34" charset="0"/>
              <a:buChar char="‒"/>
              <a:defRPr/>
            </a:pPr>
            <a:r>
              <a:rPr lang="en-GB" b="0" dirty="0"/>
              <a:t>Other forms of incentives? E.g. promotions; beware in patronage-dominated systems</a:t>
            </a:r>
            <a:endParaRPr lang="fr-FR" dirty="0"/>
          </a:p>
        </p:txBody>
      </p:sp>
      <p:sp>
        <p:nvSpPr>
          <p:cNvPr id="53251" name="Rectangle 2"/>
          <p:cNvSpPr>
            <a:spLocks noGrp="1" noChangeArrowheads="1"/>
          </p:cNvSpPr>
          <p:nvPr>
            <p:ph type="title"/>
          </p:nvPr>
        </p:nvSpPr>
        <p:spPr>
          <a:xfrm>
            <a:off x="970722" y="482860"/>
            <a:ext cx="10515600" cy="782357"/>
          </a:xfrm>
        </p:spPr>
        <p:txBody>
          <a:bodyPr anchor="b">
            <a:normAutofit/>
          </a:bodyPr>
          <a:lstStyle/>
          <a:p>
            <a:r>
              <a:rPr lang="en-GB" dirty="0"/>
              <a:t>Capacity building</a:t>
            </a:r>
          </a:p>
        </p:txBody>
      </p:sp>
      <p:sp>
        <p:nvSpPr>
          <p:cNvPr id="4" name="Espace réservé du numéro de diapositive 5" hidden="1"/>
          <p:cNvSpPr>
            <a:spLocks noGrp="1"/>
          </p:cNvSpPr>
          <p:nvPr>
            <p:ph type="sldNum" sz="quarter" idx="12"/>
          </p:nvPr>
        </p:nvSpPr>
        <p:spPr>
          <a:xfrm>
            <a:off x="1666875" y="6262689"/>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nSpc>
                <a:spcPts val="1400"/>
              </a:lnSpc>
              <a:spcAft>
                <a:spcPts val="600"/>
              </a:spcAft>
            </a:pPr>
            <a:r>
              <a:rPr lang="fr-FR" sz="1400">
                <a:solidFill>
                  <a:schemeClr val="tx1"/>
                </a:solidFill>
                <a:latin typeface="Arial" charset="0"/>
              </a:rPr>
              <a:t>20</a:t>
            </a:r>
          </a:p>
        </p:txBody>
      </p:sp>
      <p:sp>
        <p:nvSpPr>
          <p:cNvPr id="5" name="Slide Number Placeholder 1">
            <a:extLst>
              <a:ext uri="{FF2B5EF4-FFF2-40B4-BE49-F238E27FC236}">
                <a16:creationId xmlns:a16="http://schemas.microsoft.com/office/drawing/2014/main" id="{A1D1C8CF-B2AF-49C7-BD49-BC18FBE848DF}"/>
              </a:ext>
            </a:extLst>
          </p:cNvPr>
          <p:cNvSpPr txBox="1">
            <a:spLocks/>
          </p:cNvSpPr>
          <p:nvPr/>
        </p:nvSpPr>
        <p:spPr>
          <a:xfrm>
            <a:off x="872490" y="6304022"/>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192</a:t>
            </a:fld>
            <a:endParaRPr lang="en-GB"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6794196" y="2646643"/>
            <a:ext cx="4669266" cy="782357"/>
          </a:xfrm>
        </p:spPr>
        <p:txBody>
          <a:bodyPr anchor="b">
            <a:normAutofit/>
          </a:bodyPr>
          <a:lstStyle/>
          <a:p>
            <a:r>
              <a:rPr lang="en-GB" sz="3700" dirty="0"/>
              <a:t>Capacity assessment</a:t>
            </a:r>
          </a:p>
        </p:txBody>
      </p:sp>
      <p:pic>
        <p:nvPicPr>
          <p:cNvPr id="7" name="Picture 2">
            <a:extLst>
              <a:ext uri="{FF2B5EF4-FFF2-40B4-BE49-F238E27FC236}">
                <a16:creationId xmlns:a16="http://schemas.microsoft.com/office/drawing/2014/main" id="{5214FF75-B997-461A-BC35-41816E57C013}"/>
              </a:ext>
            </a:extLst>
          </p:cNvPr>
          <p:cNvPicPr>
            <a:picLocks noChangeAspect="1" noChangeArrowheads="1"/>
          </p:cNvPicPr>
          <p:nvPr/>
        </p:nvPicPr>
        <p:blipFill>
          <a:blip r:embed="rId3" cstate="print"/>
          <a:stretch>
            <a:fillRect/>
          </a:stretch>
        </p:blipFill>
        <p:spPr bwMode="auto">
          <a:xfrm>
            <a:off x="-46383" y="-5485"/>
            <a:ext cx="6142383" cy="6882221"/>
          </a:xfrm>
          <a:prstGeom prst="rect">
            <a:avLst/>
          </a:prstGeom>
          <a:noFill/>
          <a:ln w="28575">
            <a:solidFill>
              <a:schemeClr val="accent5"/>
            </a:solid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Espace réservé du numéro de diapositive 5" hidden="1"/>
          <p:cNvSpPr>
            <a:spLocks noGrp="1"/>
          </p:cNvSpPr>
          <p:nvPr>
            <p:ph type="sldNum" sz="quarter" idx="12"/>
          </p:nvPr>
        </p:nvSpPr>
        <p:spPr>
          <a:xfrm>
            <a:off x="1666875" y="6262689"/>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nSpc>
                <a:spcPts val="1400"/>
              </a:lnSpc>
              <a:spcAft>
                <a:spcPts val="600"/>
              </a:spcAft>
            </a:pPr>
            <a:r>
              <a:rPr lang="fr-FR" sz="1400">
                <a:solidFill>
                  <a:schemeClr val="tx1"/>
                </a:solidFill>
                <a:latin typeface="Arial" charset="0"/>
              </a:rPr>
              <a:t>20</a:t>
            </a:r>
          </a:p>
        </p:txBody>
      </p:sp>
      <p:sp>
        <p:nvSpPr>
          <p:cNvPr id="5" name="Slide Number Placeholder 1">
            <a:extLst>
              <a:ext uri="{FF2B5EF4-FFF2-40B4-BE49-F238E27FC236}">
                <a16:creationId xmlns:a16="http://schemas.microsoft.com/office/drawing/2014/main" id="{D7B4E1CE-A8A8-4287-97D3-01E3F2F4336B}"/>
              </a:ext>
            </a:extLst>
          </p:cNvPr>
          <p:cNvSpPr txBox="1">
            <a:spLocks/>
          </p:cNvSpPr>
          <p:nvPr/>
        </p:nvSpPr>
        <p:spPr>
          <a:xfrm>
            <a:off x="43815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193</a:t>
            </a:fld>
            <a:endParaRPr lang="en-GB" dirty="0"/>
          </a:p>
        </p:txBody>
      </p:sp>
    </p:spTree>
    <p:extLst>
      <p:ext uri="{BB962C8B-B14F-4D97-AF65-F5344CB8AC3E}">
        <p14:creationId xmlns:p14="http://schemas.microsoft.com/office/powerpoint/2010/main" val="109839260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2">
            <a:extLst>
              <a:ext uri="{FF2B5EF4-FFF2-40B4-BE49-F238E27FC236}">
                <a16:creationId xmlns:a16="http://schemas.microsoft.com/office/drawing/2014/main" id="{DA36477D-345E-48CD-8467-62F202429A45}"/>
              </a:ext>
            </a:extLst>
          </p:cNvPr>
          <p:cNvSpPr txBox="1">
            <a:spLocks/>
          </p:cNvSpPr>
          <p:nvPr/>
        </p:nvSpPr>
        <p:spPr bwMode="auto">
          <a:xfrm>
            <a:off x="838198" y="1825625"/>
            <a:ext cx="10515600" cy="390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a:bodyPr>
          <a:lstStyle>
            <a:lvl1pPr marL="180975" indent="-180975" algn="l" defTabSz="642938" rtl="0" fontAlgn="base">
              <a:spcBef>
                <a:spcPct val="0"/>
              </a:spcBef>
              <a:spcAft>
                <a:spcPct val="0"/>
              </a:spcAft>
              <a:buClr>
                <a:schemeClr val="tx1"/>
              </a:buClr>
              <a:buChar char="•"/>
              <a:defRPr sz="2000">
                <a:solidFill>
                  <a:schemeClr val="tx1"/>
                </a:solidFill>
                <a:latin typeface="+mn-lt"/>
                <a:ea typeface="+mn-ea"/>
                <a:cs typeface="+mn-cs"/>
              </a:defRPr>
            </a:lvl1pPr>
            <a:lvl2pPr marL="358775" indent="-176213" algn="l" defTabSz="642938" rtl="0" fontAlgn="base">
              <a:spcBef>
                <a:spcPct val="0"/>
              </a:spcBef>
              <a:spcAft>
                <a:spcPct val="0"/>
              </a:spcAft>
              <a:buClr>
                <a:schemeClr val="tx1"/>
              </a:buClr>
              <a:buChar char="–"/>
              <a:defRPr sz="2000">
                <a:solidFill>
                  <a:schemeClr val="tx1"/>
                </a:solidFill>
                <a:latin typeface="+mn-lt"/>
              </a:defRPr>
            </a:lvl2pPr>
            <a:lvl3pPr marL="538163" indent="-177800" algn="l" defTabSz="642938" rtl="0" fontAlgn="base">
              <a:spcBef>
                <a:spcPct val="0"/>
              </a:spcBef>
              <a:spcAft>
                <a:spcPct val="0"/>
              </a:spcAft>
              <a:buClr>
                <a:schemeClr val="tx1"/>
              </a:buClr>
              <a:buFont typeface="Arial" charset="0"/>
              <a:buChar char="◦"/>
              <a:defRPr sz="2000">
                <a:solidFill>
                  <a:schemeClr val="tx1"/>
                </a:solidFill>
                <a:latin typeface="+mn-lt"/>
              </a:defRPr>
            </a:lvl3pPr>
            <a:lvl4pPr marL="709613" indent="-169863" algn="l" defTabSz="642938" rtl="0" fontAlgn="base">
              <a:spcBef>
                <a:spcPct val="0"/>
              </a:spcBef>
              <a:spcAft>
                <a:spcPct val="0"/>
              </a:spcAft>
              <a:buClr>
                <a:schemeClr val="tx1"/>
              </a:buClr>
              <a:buChar char="–"/>
              <a:defRPr sz="2000">
                <a:solidFill>
                  <a:schemeClr val="tx1"/>
                </a:solidFill>
                <a:latin typeface="+mn-lt"/>
              </a:defRPr>
            </a:lvl4pPr>
            <a:lvl5pPr marL="896938" indent="-185738" algn="l" defTabSz="642938" rtl="0" fontAlgn="base">
              <a:spcBef>
                <a:spcPct val="0"/>
              </a:spcBef>
              <a:spcAft>
                <a:spcPct val="0"/>
              </a:spcAft>
              <a:buClr>
                <a:schemeClr val="tx1"/>
              </a:buClr>
              <a:buFont typeface="Arial" charset="0"/>
              <a:buChar char="»"/>
              <a:defRPr sz="2000">
                <a:solidFill>
                  <a:schemeClr val="tx1"/>
                </a:solidFill>
                <a:latin typeface="+mn-lt"/>
              </a:defRPr>
            </a:lvl5pPr>
            <a:lvl6pPr marL="1354138" indent="-185738" algn="l" defTabSz="642938" rtl="0" fontAlgn="base">
              <a:spcBef>
                <a:spcPct val="0"/>
              </a:spcBef>
              <a:spcAft>
                <a:spcPct val="0"/>
              </a:spcAft>
              <a:buClr>
                <a:schemeClr val="tx1"/>
              </a:buClr>
              <a:buFont typeface="Arial" charset="0"/>
              <a:buChar char="»"/>
              <a:defRPr sz="2000">
                <a:solidFill>
                  <a:schemeClr val="tx1"/>
                </a:solidFill>
                <a:latin typeface="+mn-lt"/>
              </a:defRPr>
            </a:lvl6pPr>
            <a:lvl7pPr marL="1811338" indent="-185738" algn="l" defTabSz="642938" rtl="0" fontAlgn="base">
              <a:spcBef>
                <a:spcPct val="0"/>
              </a:spcBef>
              <a:spcAft>
                <a:spcPct val="0"/>
              </a:spcAft>
              <a:buClr>
                <a:schemeClr val="tx1"/>
              </a:buClr>
              <a:buFont typeface="Arial" charset="0"/>
              <a:buChar char="»"/>
              <a:defRPr sz="2000">
                <a:solidFill>
                  <a:schemeClr val="tx1"/>
                </a:solidFill>
                <a:latin typeface="+mn-lt"/>
              </a:defRPr>
            </a:lvl7pPr>
            <a:lvl8pPr marL="2268538" indent="-185738" algn="l" defTabSz="642938" rtl="0" fontAlgn="base">
              <a:spcBef>
                <a:spcPct val="0"/>
              </a:spcBef>
              <a:spcAft>
                <a:spcPct val="0"/>
              </a:spcAft>
              <a:buClr>
                <a:schemeClr val="tx1"/>
              </a:buClr>
              <a:buFont typeface="Arial" charset="0"/>
              <a:buChar char="»"/>
              <a:defRPr sz="2000">
                <a:solidFill>
                  <a:schemeClr val="tx1"/>
                </a:solidFill>
                <a:latin typeface="+mn-lt"/>
              </a:defRPr>
            </a:lvl8pPr>
            <a:lvl9pPr marL="2725738" indent="-185738" algn="l" defTabSz="642938" rtl="0" fontAlgn="base">
              <a:spcBef>
                <a:spcPct val="0"/>
              </a:spcBef>
              <a:spcAft>
                <a:spcPct val="0"/>
              </a:spcAft>
              <a:buClr>
                <a:schemeClr val="tx1"/>
              </a:buClr>
              <a:buFont typeface="Arial" charset="0"/>
              <a:buChar char="»"/>
              <a:defRPr sz="2000">
                <a:solidFill>
                  <a:schemeClr val="tx1"/>
                </a:solidFill>
                <a:latin typeface="+mn-lt"/>
              </a:defRPr>
            </a:lvl9pPr>
          </a:lstStyle>
          <a:p>
            <a:pPr marL="342900" lvl="1" indent="-342900" defTabSz="914400">
              <a:lnSpc>
                <a:spcPct val="130000"/>
              </a:lnSpc>
              <a:spcBef>
                <a:spcPts val="1200"/>
              </a:spcBef>
              <a:spcAft>
                <a:spcPts val="1200"/>
              </a:spcAft>
              <a:buClrTx/>
              <a:buFont typeface="Arial" charset="0"/>
              <a:buChar char="•"/>
              <a:defRPr/>
            </a:pPr>
            <a:r>
              <a:rPr lang="en-GB" sz="2400" b="1" dirty="0">
                <a:solidFill>
                  <a:srgbClr val="004494"/>
                </a:solidFill>
              </a:rPr>
              <a:t>Capacity building</a:t>
            </a:r>
            <a:r>
              <a:rPr lang="en-GB" sz="2400" b="1" dirty="0"/>
              <a:t>: </a:t>
            </a:r>
            <a:r>
              <a:rPr lang="en-GB" sz="2400" dirty="0"/>
              <a:t>human capabilities, equipment, networking, management</a:t>
            </a:r>
            <a:r>
              <a:rPr lang="en-US" sz="2400" dirty="0"/>
              <a:t> </a:t>
            </a:r>
          </a:p>
          <a:p>
            <a:pPr marL="342900" lvl="1" indent="-342900" defTabSz="914400">
              <a:lnSpc>
                <a:spcPct val="130000"/>
              </a:lnSpc>
              <a:spcBef>
                <a:spcPts val="1200"/>
              </a:spcBef>
              <a:spcAft>
                <a:spcPts val="1200"/>
              </a:spcAft>
              <a:buClrTx/>
              <a:buFont typeface="Arial" charset="0"/>
              <a:buChar char="•"/>
              <a:defRPr/>
            </a:pPr>
            <a:r>
              <a:rPr lang="en-GB" sz="2400" b="1" dirty="0">
                <a:solidFill>
                  <a:srgbClr val="004494"/>
                </a:solidFill>
              </a:rPr>
              <a:t>Capacity supplementation</a:t>
            </a:r>
            <a:r>
              <a:rPr lang="en-GB" sz="2400" b="1" dirty="0"/>
              <a:t>: </a:t>
            </a:r>
            <a:r>
              <a:rPr lang="en-US" sz="2400" dirty="0"/>
              <a:t>provision of continuing support to staff undertaking certain functions, delivered through advisors, internship schemes, and regional </a:t>
            </a:r>
            <a:r>
              <a:rPr lang="en-US" sz="2400" dirty="0" err="1"/>
              <a:t>organisations</a:t>
            </a:r>
            <a:r>
              <a:rPr lang="en-US" sz="2400" dirty="0"/>
              <a:t> and professional bodies</a:t>
            </a:r>
          </a:p>
          <a:p>
            <a:pPr marL="342900" lvl="1" indent="-342900" defTabSz="914400">
              <a:lnSpc>
                <a:spcPct val="130000"/>
              </a:lnSpc>
              <a:spcBef>
                <a:spcPts val="1200"/>
              </a:spcBef>
              <a:spcAft>
                <a:spcPts val="1200"/>
              </a:spcAft>
              <a:buClrTx/>
              <a:buFont typeface="Arial" charset="0"/>
              <a:buChar char="•"/>
              <a:defRPr/>
            </a:pPr>
            <a:r>
              <a:rPr lang="en-GB" sz="2400" b="1" dirty="0">
                <a:solidFill>
                  <a:srgbClr val="004494"/>
                </a:solidFill>
              </a:rPr>
              <a:t>Capacity substitution</a:t>
            </a:r>
            <a:r>
              <a:rPr lang="en-GB" sz="2400" b="1" dirty="0"/>
              <a:t>: </a:t>
            </a:r>
            <a:r>
              <a:rPr lang="en-US" sz="2400" dirty="0"/>
              <a:t>“outsourcing” of specific PFM functions on a long-term basis, with external specialist individuals or agencies performing line functions on a long-term or permanent basis </a:t>
            </a:r>
            <a:endParaRPr lang="en-GB" sz="2400" dirty="0"/>
          </a:p>
        </p:txBody>
      </p:sp>
      <p:sp>
        <p:nvSpPr>
          <p:cNvPr id="53251" name="Rectangle 2"/>
          <p:cNvSpPr>
            <a:spLocks noGrp="1" noChangeArrowheads="1"/>
          </p:cNvSpPr>
          <p:nvPr>
            <p:ph type="title"/>
          </p:nvPr>
        </p:nvSpPr>
        <p:spPr>
          <a:xfrm>
            <a:off x="970722" y="482860"/>
            <a:ext cx="10515600" cy="782357"/>
          </a:xfrm>
        </p:spPr>
        <p:txBody>
          <a:bodyPr vert="horz" lIns="91440" tIns="45720" rIns="91440" bIns="0" rtlCol="0" anchor="b" anchorCtr="0">
            <a:normAutofit/>
          </a:bodyPr>
          <a:lstStyle/>
          <a:p>
            <a:r>
              <a:rPr lang="fr-FR"/>
              <a:t>Addressing Capacity gaps</a:t>
            </a:r>
          </a:p>
        </p:txBody>
      </p:sp>
      <p:sp>
        <p:nvSpPr>
          <p:cNvPr id="4" name="Espace réservé du numéro de diapositive 5" hidden="1"/>
          <p:cNvSpPr>
            <a:spLocks noGrp="1"/>
          </p:cNvSpPr>
          <p:nvPr>
            <p:ph type="sldNum" sz="quarter" idx="12"/>
          </p:nvPr>
        </p:nvSpPr>
        <p:spPr>
          <a:xfrm>
            <a:off x="1666875" y="6262689"/>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nSpc>
                <a:spcPts val="1400"/>
              </a:lnSpc>
              <a:spcAft>
                <a:spcPts val="600"/>
              </a:spcAft>
            </a:pPr>
            <a:r>
              <a:rPr lang="fr-FR" sz="1400">
                <a:solidFill>
                  <a:schemeClr val="tx1"/>
                </a:solidFill>
                <a:latin typeface="Arial" charset="0"/>
              </a:rPr>
              <a:t>20</a:t>
            </a:r>
          </a:p>
        </p:txBody>
      </p:sp>
      <p:sp>
        <p:nvSpPr>
          <p:cNvPr id="5" name="Slide Number Placeholder 1">
            <a:extLst>
              <a:ext uri="{FF2B5EF4-FFF2-40B4-BE49-F238E27FC236}">
                <a16:creationId xmlns:a16="http://schemas.microsoft.com/office/drawing/2014/main" id="{D2764E07-C670-4461-B4BE-C52E41F85B6B}"/>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194</a:t>
            </a:fld>
            <a:endParaRPr lang="en-GB" dirty="0"/>
          </a:p>
        </p:txBody>
      </p:sp>
    </p:spTree>
    <p:extLst>
      <p:ext uri="{BB962C8B-B14F-4D97-AF65-F5344CB8AC3E}">
        <p14:creationId xmlns:p14="http://schemas.microsoft.com/office/powerpoint/2010/main" val="322280189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412DD6-67EE-422D-8826-61A4A2F1EB94}"/>
              </a:ext>
            </a:extLst>
          </p:cNvPr>
          <p:cNvSpPr>
            <a:spLocks noGrp="1"/>
          </p:cNvSpPr>
          <p:nvPr>
            <p:ph idx="1"/>
          </p:nvPr>
        </p:nvSpPr>
        <p:spPr>
          <a:xfrm>
            <a:off x="970722" y="2237105"/>
            <a:ext cx="10905699" cy="3881904"/>
          </a:xfrm>
        </p:spPr>
        <p:txBody>
          <a:bodyPr/>
          <a:lstStyle/>
          <a:p>
            <a:pPr marL="0" indent="0">
              <a:buNone/>
            </a:pPr>
            <a:r>
              <a:rPr lang="en-GB" b="1" i="0" dirty="0">
                <a:solidFill>
                  <a:schemeClr val="tx1"/>
                </a:solidFill>
                <a:hlinkClick r:id="rId2">
                  <a:extLst>
                    <a:ext uri="{A12FA001-AC4F-418D-AE19-62706E023703}">
                      <ahyp:hlinkClr xmlns:ahyp="http://schemas.microsoft.com/office/drawing/2018/hyperlinkcolor" val="tx"/>
                    </a:ext>
                  </a:extLst>
                </a:hlinkClick>
              </a:rPr>
              <a:t>IMF</a:t>
            </a:r>
          </a:p>
          <a:p>
            <a:pPr marL="0" indent="0">
              <a:buNone/>
            </a:pPr>
            <a:r>
              <a:rPr lang="en-GB" i="1" dirty="0">
                <a:hlinkClick r:id="rId2">
                  <a:extLst>
                    <a:ext uri="{A12FA001-AC4F-418D-AE19-62706E023703}">
                      <ahyp:hlinkClr xmlns:ahyp="http://schemas.microsoft.com/office/drawing/2018/hyperlinkcolor" val="tx"/>
                    </a:ext>
                  </a:extLst>
                </a:hlinkClick>
              </a:rPr>
              <a:t>https://www.imfmetac.org/content/metac/en1.html</a:t>
            </a:r>
            <a:endParaRPr lang="en-GB" i="1" dirty="0"/>
          </a:p>
          <a:p>
            <a:endParaRPr lang="en-GB" dirty="0"/>
          </a:p>
          <a:p>
            <a:pPr marL="0" indent="0">
              <a:buNone/>
            </a:pPr>
            <a:r>
              <a:rPr lang="en-GB" b="1" i="0" dirty="0"/>
              <a:t>INTOSAI</a:t>
            </a:r>
          </a:p>
          <a:p>
            <a:pPr marL="0" indent="0">
              <a:buNone/>
            </a:pPr>
            <a:r>
              <a:rPr lang="en-GB" i="1" dirty="0">
                <a:hlinkClick r:id="rId3"/>
              </a:rPr>
              <a:t>https://afrosai-e.org.za/about/</a:t>
            </a:r>
            <a:endParaRPr lang="en-GB" i="1" dirty="0"/>
          </a:p>
          <a:p>
            <a:endParaRPr lang="en-GB" dirty="0"/>
          </a:p>
          <a:p>
            <a:endParaRPr lang="en-GB" dirty="0"/>
          </a:p>
          <a:p>
            <a:endParaRPr lang="en-GB" dirty="0"/>
          </a:p>
          <a:p>
            <a:endParaRPr lang="en-GB" dirty="0"/>
          </a:p>
        </p:txBody>
      </p:sp>
      <p:sp>
        <p:nvSpPr>
          <p:cNvPr id="2" name="Title 1">
            <a:extLst>
              <a:ext uri="{FF2B5EF4-FFF2-40B4-BE49-F238E27FC236}">
                <a16:creationId xmlns:a16="http://schemas.microsoft.com/office/drawing/2014/main" id="{83EC518D-A461-46E4-93B1-4AFF274A55C1}"/>
              </a:ext>
            </a:extLst>
          </p:cNvPr>
          <p:cNvSpPr>
            <a:spLocks noGrp="1"/>
          </p:cNvSpPr>
          <p:nvPr>
            <p:ph type="title"/>
          </p:nvPr>
        </p:nvSpPr>
        <p:spPr/>
        <p:txBody>
          <a:bodyPr/>
          <a:lstStyle/>
          <a:p>
            <a:r>
              <a:rPr lang="en-GB" dirty="0"/>
              <a:t>Regional Training Centres such as:</a:t>
            </a:r>
          </a:p>
        </p:txBody>
      </p:sp>
      <p:sp>
        <p:nvSpPr>
          <p:cNvPr id="4" name="Slide Number Placeholder 3">
            <a:extLst>
              <a:ext uri="{FF2B5EF4-FFF2-40B4-BE49-F238E27FC236}">
                <a16:creationId xmlns:a16="http://schemas.microsoft.com/office/drawing/2014/main" id="{31E69FEE-84F4-42D9-9701-67B8ED2E72CE}"/>
              </a:ext>
            </a:extLst>
          </p:cNvPr>
          <p:cNvSpPr>
            <a:spLocks noGrp="1"/>
          </p:cNvSpPr>
          <p:nvPr>
            <p:ph type="sldNum" sz="quarter" idx="12"/>
          </p:nvPr>
        </p:nvSpPr>
        <p:spPr/>
        <p:txBody>
          <a:bodyPr/>
          <a:lstStyle/>
          <a:p>
            <a:fld id="{F46C79FD-C571-418B-AB0F-5EE936C85276}" type="slidenum">
              <a:rPr lang="en-GB" smtClean="0"/>
              <a:t>195</a:t>
            </a:fld>
            <a:endParaRPr lang="en-GB"/>
          </a:p>
        </p:txBody>
      </p:sp>
    </p:spTree>
    <p:extLst>
      <p:ext uri="{BB962C8B-B14F-4D97-AF65-F5344CB8AC3E}">
        <p14:creationId xmlns:p14="http://schemas.microsoft.com/office/powerpoint/2010/main" val="353312748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u contenu 4"/>
          <p:cNvSpPr>
            <a:spLocks noGrp="1"/>
          </p:cNvSpPr>
          <p:nvPr>
            <p:ph sz="half" idx="1"/>
          </p:nvPr>
        </p:nvSpPr>
        <p:spPr>
          <a:xfrm>
            <a:off x="838198" y="1825625"/>
            <a:ext cx="10043162" cy="3906435"/>
          </a:xfrm>
        </p:spPr>
        <p:txBody>
          <a:bodyPr>
            <a:normAutofit/>
          </a:bodyPr>
          <a:lstStyle/>
          <a:p>
            <a:pPr marL="342900" lvl="1" indent="-342900" fontAlgn="base">
              <a:lnSpc>
                <a:spcPct val="150000"/>
              </a:lnSpc>
              <a:spcBef>
                <a:spcPts val="1200"/>
              </a:spcBef>
              <a:spcAft>
                <a:spcPts val="1200"/>
              </a:spcAft>
              <a:buClrTx/>
              <a:buFont typeface="Arial" charset="0"/>
              <a:buChar char="•"/>
              <a:defRPr/>
            </a:pPr>
            <a:r>
              <a:rPr lang="en-GB" sz="2400" dirty="0"/>
              <a:t>A national will is essential to any PFM reform</a:t>
            </a:r>
          </a:p>
          <a:p>
            <a:pPr marL="342900" lvl="1" indent="-342900" fontAlgn="base">
              <a:lnSpc>
                <a:spcPct val="150000"/>
              </a:lnSpc>
              <a:spcBef>
                <a:spcPts val="1200"/>
              </a:spcBef>
              <a:spcAft>
                <a:spcPts val="1200"/>
              </a:spcAft>
              <a:buClrTx/>
              <a:buFont typeface="Arial" charset="0"/>
              <a:buChar char="•"/>
              <a:defRPr/>
            </a:pPr>
            <a:r>
              <a:rPr lang="en-GB" sz="2400" dirty="0"/>
              <a:t>Great care must go into change management</a:t>
            </a:r>
          </a:p>
          <a:p>
            <a:pPr marL="342900" lvl="1" indent="-342900" fontAlgn="base">
              <a:lnSpc>
                <a:spcPct val="150000"/>
              </a:lnSpc>
              <a:spcBef>
                <a:spcPts val="1200"/>
              </a:spcBef>
              <a:spcAft>
                <a:spcPts val="1200"/>
              </a:spcAft>
              <a:buClrTx/>
              <a:buFont typeface="Arial" charset="0"/>
              <a:buChar char="•"/>
              <a:defRPr/>
            </a:pPr>
            <a:r>
              <a:rPr lang="en-GB" sz="2400" dirty="0"/>
              <a:t>Capacity building is a key issue, that must go beyond simple training actions</a:t>
            </a:r>
          </a:p>
        </p:txBody>
      </p:sp>
      <p:sp>
        <p:nvSpPr>
          <p:cNvPr id="55297" name="Titre 3"/>
          <p:cNvSpPr>
            <a:spLocks noGrp="1"/>
          </p:cNvSpPr>
          <p:nvPr>
            <p:ph type="title"/>
          </p:nvPr>
        </p:nvSpPr>
        <p:spPr>
          <a:xfrm>
            <a:off x="970722" y="482860"/>
            <a:ext cx="10515600" cy="782357"/>
          </a:xfrm>
        </p:spPr>
        <p:txBody>
          <a:bodyPr anchor="b">
            <a:normAutofit/>
          </a:bodyPr>
          <a:lstStyle/>
          <a:p>
            <a:r>
              <a:rPr lang="fr-FR"/>
              <a:t>Key messages</a:t>
            </a:r>
          </a:p>
        </p:txBody>
      </p:sp>
      <p:sp>
        <p:nvSpPr>
          <p:cNvPr id="4" name="Espace réservé du numéro de diapositive 3" hidden="1"/>
          <p:cNvSpPr>
            <a:spLocks noGrp="1"/>
          </p:cNvSpPr>
          <p:nvPr>
            <p:ph type="sldNum" sz="quarter" idx="12"/>
          </p:nvPr>
        </p:nvSpPr>
        <p:spPr>
          <a:xfrm>
            <a:off x="1981200" y="6245225"/>
            <a:ext cx="21336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109D57DD-281D-9440-B1C6-AD78C126B452}" type="slidenum">
              <a:rPr lang="en-GB" sz="1400">
                <a:solidFill>
                  <a:schemeClr val="tx1"/>
                </a:solidFill>
                <a:latin typeface="Arial" charset="0"/>
              </a:rPr>
              <a:pPr algn="l" eaLnBrk="1" hangingPunct="1">
                <a:spcAft>
                  <a:spcPts val="600"/>
                </a:spcAft>
                <a:defRPr/>
              </a:pPr>
              <a:t>196</a:t>
            </a:fld>
            <a:endParaRPr lang="en-GB" sz="1400">
              <a:solidFill>
                <a:schemeClr val="tx1"/>
              </a:solidFill>
              <a:latin typeface="Arial" charset="0"/>
            </a:endParaRPr>
          </a:p>
        </p:txBody>
      </p:sp>
      <p:sp>
        <p:nvSpPr>
          <p:cNvPr id="5" name="Slide Number Placeholder 1">
            <a:extLst>
              <a:ext uri="{FF2B5EF4-FFF2-40B4-BE49-F238E27FC236}">
                <a16:creationId xmlns:a16="http://schemas.microsoft.com/office/drawing/2014/main" id="{A4AE6A9B-3FE8-4F3F-8068-9E6099ABC456}"/>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196</a:t>
            </a:fld>
            <a:endParaRPr lang="en-GB"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sz="half" idx="1"/>
          </p:nvPr>
        </p:nvSpPr>
        <p:spPr>
          <a:xfrm>
            <a:off x="846896" y="2335847"/>
            <a:ext cx="10763252" cy="3127693"/>
          </a:xfrm>
        </p:spPr>
        <p:txBody>
          <a:bodyPr>
            <a:normAutofit/>
          </a:bodyPr>
          <a:lstStyle/>
          <a:p>
            <a:pPr marL="382950" lvl="1">
              <a:spcBef>
                <a:spcPts val="1800"/>
              </a:spcBef>
              <a:buClrTx/>
            </a:pPr>
            <a:r>
              <a:rPr lang="en-GB" sz="2400" dirty="0"/>
              <a:t>Module 4.1	Change Management and Capacity Building</a:t>
            </a:r>
          </a:p>
          <a:p>
            <a:pPr marL="382950" lvl="1">
              <a:spcBef>
                <a:spcPts val="1800"/>
              </a:spcBef>
              <a:buClrTx/>
            </a:pPr>
            <a:r>
              <a:rPr lang="en-GB" sz="2400" dirty="0">
                <a:solidFill>
                  <a:srgbClr val="FF0000"/>
                </a:solidFill>
              </a:rPr>
              <a:t>Module 4.2	PFM strategy - case study</a:t>
            </a:r>
          </a:p>
          <a:p>
            <a:pPr marL="382950" lvl="1">
              <a:spcBef>
                <a:spcPts val="1800"/>
              </a:spcBef>
              <a:buClrTx/>
            </a:pPr>
            <a:r>
              <a:rPr lang="en-GB" sz="2400" dirty="0"/>
              <a:t>Module 4.3	Reform strategy, Programme and management</a:t>
            </a:r>
          </a:p>
          <a:p>
            <a:pPr marL="382950" lvl="1">
              <a:spcBef>
                <a:spcPts val="600"/>
              </a:spcBef>
              <a:spcAft>
                <a:spcPts val="600"/>
              </a:spcAft>
              <a:buClrTx/>
            </a:pPr>
            <a:endParaRPr lang="en-GB" sz="2400" dirty="0"/>
          </a:p>
        </p:txBody>
      </p:sp>
      <p:sp>
        <p:nvSpPr>
          <p:cNvPr id="12292" name="Espace réservé du numéro de diapositive 3" hidden="1"/>
          <p:cNvSpPr>
            <a:spLocks noGrp="1"/>
          </p:cNvSpPr>
          <p:nvPr>
            <p:ph type="sldNum" sz="quarter" idx="12"/>
          </p:nvPr>
        </p:nvSpPr>
        <p:spPr>
          <a:xfrm>
            <a:off x="19812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9CC5C342-D0A1-FA43-89AF-83F844EB4D30}" type="slidenum">
              <a:rPr lang="en-GB" sz="1400">
                <a:solidFill>
                  <a:schemeClr val="tx1"/>
                </a:solidFill>
                <a:latin typeface="Arial" charset="0"/>
              </a:rPr>
              <a:pPr algn="l" eaLnBrk="1" hangingPunct="1">
                <a:spcAft>
                  <a:spcPts val="600"/>
                </a:spcAft>
                <a:defRPr/>
              </a:pPr>
              <a:t>197</a:t>
            </a:fld>
            <a:endParaRPr lang="en-GB" sz="1400">
              <a:solidFill>
                <a:schemeClr val="tx1"/>
              </a:solidFill>
              <a:latin typeface="Arial" charset="0"/>
            </a:endParaRPr>
          </a:p>
        </p:txBody>
      </p:sp>
      <p:sp>
        <p:nvSpPr>
          <p:cNvPr id="7" name="Titre 2">
            <a:extLst>
              <a:ext uri="{FF2B5EF4-FFF2-40B4-BE49-F238E27FC236}">
                <a16:creationId xmlns:a16="http://schemas.microsoft.com/office/drawing/2014/main" id="{70FAE2CB-F7BB-4FEB-B622-911B9671AA49}"/>
              </a:ext>
            </a:extLst>
          </p:cNvPr>
          <p:cNvSpPr>
            <a:spLocks noGrp="1"/>
          </p:cNvSpPr>
          <p:nvPr>
            <p:ph type="title"/>
          </p:nvPr>
        </p:nvSpPr>
        <p:spPr>
          <a:xfrm>
            <a:off x="970722" y="354330"/>
            <a:ext cx="10515600" cy="1025187"/>
          </a:xfrm>
        </p:spPr>
        <p:txBody>
          <a:bodyPr anchor="b">
            <a:noAutofit/>
          </a:bodyPr>
          <a:lstStyle/>
          <a:p>
            <a:r>
              <a:rPr lang="fr-FR" sz="3600" dirty="0"/>
              <a:t>Day 4: </a:t>
            </a:r>
            <a:r>
              <a:rPr lang="en-GB" sz="3600" dirty="0"/>
              <a:t>Change management and institutional arrangement </a:t>
            </a:r>
          </a:p>
        </p:txBody>
      </p:sp>
      <p:sp>
        <p:nvSpPr>
          <p:cNvPr id="5" name="Slide Number Placeholder 1">
            <a:extLst>
              <a:ext uri="{FF2B5EF4-FFF2-40B4-BE49-F238E27FC236}">
                <a16:creationId xmlns:a16="http://schemas.microsoft.com/office/drawing/2014/main" id="{A33AA7A9-A404-47A5-9FD9-8FA15AC82620}"/>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197</a:t>
            </a:fld>
            <a:endParaRPr lang="en-GB" dirty="0"/>
          </a:p>
        </p:txBody>
      </p:sp>
    </p:spTree>
    <p:extLst>
      <p:ext uri="{BB962C8B-B14F-4D97-AF65-F5344CB8AC3E}">
        <p14:creationId xmlns:p14="http://schemas.microsoft.com/office/powerpoint/2010/main" val="414882370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sz="half" idx="1"/>
          </p:nvPr>
        </p:nvSpPr>
        <p:spPr>
          <a:xfrm>
            <a:off x="838198" y="1825625"/>
            <a:ext cx="10515600" cy="3906435"/>
          </a:xfrm>
        </p:spPr>
        <p:txBody>
          <a:bodyPr>
            <a:normAutofit fontScale="47500" lnSpcReduction="20000"/>
          </a:bodyPr>
          <a:lstStyle/>
          <a:p>
            <a:pPr marL="382950" lvl="1">
              <a:lnSpc>
                <a:spcPct val="140000"/>
              </a:lnSpc>
              <a:spcBef>
                <a:spcPts val="600"/>
              </a:spcBef>
              <a:spcAft>
                <a:spcPts val="600"/>
              </a:spcAft>
              <a:buClrTx/>
            </a:pPr>
            <a:r>
              <a:rPr lang="en-GB" sz="4000" b="1" dirty="0">
                <a:solidFill>
                  <a:srgbClr val="004494"/>
                </a:solidFill>
              </a:rPr>
              <a:t>Assessing the Relevance and Credibility of PFM Reforms</a:t>
            </a:r>
          </a:p>
          <a:p>
            <a:pPr marL="97200" lvl="1" indent="0">
              <a:lnSpc>
                <a:spcPct val="140000"/>
              </a:lnSpc>
              <a:spcBef>
                <a:spcPts val="600"/>
              </a:spcBef>
              <a:spcAft>
                <a:spcPts val="600"/>
              </a:spcAft>
              <a:buClrTx/>
              <a:buNone/>
            </a:pPr>
            <a:r>
              <a:rPr lang="en-GB" sz="4000" dirty="0"/>
              <a:t>You are requested to assess this PFM reform strategy document by using the </a:t>
            </a:r>
            <a:r>
              <a:rPr lang="en-GB" sz="4000" dirty="0">
                <a:solidFill>
                  <a:srgbClr val="FF0000"/>
                </a:solidFill>
              </a:rPr>
              <a:t>check list</a:t>
            </a:r>
            <a:r>
              <a:rPr lang="en-GB" sz="4000" dirty="0"/>
              <a:t>. This checklist covers seven features which a strategy of PFM reforms should have. </a:t>
            </a:r>
          </a:p>
          <a:p>
            <a:pPr marL="97200" lvl="1" indent="0">
              <a:lnSpc>
                <a:spcPct val="140000"/>
              </a:lnSpc>
              <a:spcBef>
                <a:spcPts val="600"/>
              </a:spcBef>
              <a:spcAft>
                <a:spcPts val="600"/>
              </a:spcAft>
              <a:buClrTx/>
              <a:buNone/>
            </a:pPr>
            <a:endParaRPr lang="en-GB" sz="4000" dirty="0"/>
          </a:p>
          <a:p>
            <a:pPr marL="97200" lvl="1" indent="0">
              <a:lnSpc>
                <a:spcPct val="140000"/>
              </a:lnSpc>
              <a:spcBef>
                <a:spcPts val="600"/>
              </a:spcBef>
              <a:spcAft>
                <a:spcPts val="600"/>
              </a:spcAft>
              <a:buClrTx/>
              <a:buNone/>
            </a:pPr>
            <a:r>
              <a:rPr lang="en-GB" sz="4000" dirty="0"/>
              <a:t>You will work in sub-groups. Given time limitations, we ask you to respond only to the questions related to the following </a:t>
            </a:r>
            <a:r>
              <a:rPr lang="en-GB" sz="4000" dirty="0">
                <a:solidFill>
                  <a:srgbClr val="FF0000"/>
                </a:solidFill>
              </a:rPr>
              <a:t>two</a:t>
            </a:r>
            <a:r>
              <a:rPr lang="en-GB" sz="4000" dirty="0"/>
              <a:t> features of the PFM Reform Strategy.  </a:t>
            </a:r>
          </a:p>
          <a:p>
            <a:pPr marL="97200" lvl="1" indent="0">
              <a:lnSpc>
                <a:spcPct val="140000"/>
              </a:lnSpc>
              <a:spcBef>
                <a:spcPts val="600"/>
              </a:spcBef>
              <a:spcAft>
                <a:spcPts val="600"/>
              </a:spcAft>
              <a:buClrTx/>
              <a:buNone/>
            </a:pPr>
            <a:r>
              <a:rPr lang="en-GB" sz="4000" b="1" dirty="0">
                <a:solidFill>
                  <a:srgbClr val="FF0000"/>
                </a:solidFill>
              </a:rPr>
              <a:t>3.</a:t>
            </a:r>
            <a:r>
              <a:rPr lang="en-GB" sz="4000" dirty="0"/>
              <a:t> </a:t>
            </a:r>
            <a:r>
              <a:rPr lang="en-GB" sz="4000" b="1" dirty="0"/>
              <a:t>Integrated and effectively sequenced</a:t>
            </a:r>
          </a:p>
          <a:p>
            <a:pPr marL="97200" lvl="1" indent="0">
              <a:lnSpc>
                <a:spcPct val="140000"/>
              </a:lnSpc>
              <a:spcBef>
                <a:spcPts val="600"/>
              </a:spcBef>
              <a:spcAft>
                <a:spcPts val="600"/>
              </a:spcAft>
              <a:buClrTx/>
              <a:buNone/>
            </a:pPr>
            <a:r>
              <a:rPr lang="en-GB" sz="4000" b="1" dirty="0">
                <a:solidFill>
                  <a:srgbClr val="FF0000"/>
                </a:solidFill>
              </a:rPr>
              <a:t>7.</a:t>
            </a:r>
            <a:r>
              <a:rPr lang="en-GB" sz="4000" dirty="0"/>
              <a:t> </a:t>
            </a:r>
            <a:r>
              <a:rPr lang="en-GB" sz="4000" b="1" dirty="0"/>
              <a:t>Monitoring and performance indicators</a:t>
            </a:r>
          </a:p>
          <a:p>
            <a:pPr marL="382950" lvl="1">
              <a:lnSpc>
                <a:spcPct val="90000"/>
              </a:lnSpc>
              <a:spcBef>
                <a:spcPts val="600"/>
              </a:spcBef>
              <a:spcAft>
                <a:spcPts val="600"/>
              </a:spcAft>
              <a:buClrTx/>
            </a:pPr>
            <a:endParaRPr lang="en-GB" sz="1700" b="0" dirty="0"/>
          </a:p>
        </p:txBody>
      </p:sp>
      <p:sp>
        <p:nvSpPr>
          <p:cNvPr id="22530" name="Titre 2"/>
          <p:cNvSpPr>
            <a:spLocks noGrp="1"/>
          </p:cNvSpPr>
          <p:nvPr>
            <p:ph type="title"/>
          </p:nvPr>
        </p:nvSpPr>
        <p:spPr>
          <a:xfrm>
            <a:off x="970722" y="482860"/>
            <a:ext cx="10515600" cy="782357"/>
          </a:xfrm>
        </p:spPr>
        <p:txBody>
          <a:bodyPr anchor="b">
            <a:normAutofit/>
          </a:bodyPr>
          <a:lstStyle/>
          <a:p>
            <a:pPr marL="342900" indent="-342900"/>
            <a:r>
              <a:rPr lang="en-GB" dirty="0"/>
              <a:t>PFM Reform Strategy Uganda – case study </a:t>
            </a:r>
          </a:p>
        </p:txBody>
      </p:sp>
      <p:sp>
        <p:nvSpPr>
          <p:cNvPr id="12292" name="Espace réservé du numéro de diapositive 3" hidden="1"/>
          <p:cNvSpPr>
            <a:spLocks noGrp="1"/>
          </p:cNvSpPr>
          <p:nvPr>
            <p:ph type="sldNum" sz="quarter" idx="12"/>
          </p:nvPr>
        </p:nvSpPr>
        <p:spPr>
          <a:xfrm>
            <a:off x="19812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9CC5C342-D0A1-FA43-89AF-83F844EB4D30}" type="slidenum">
              <a:rPr lang="en-GB" sz="1400">
                <a:solidFill>
                  <a:schemeClr val="tx1"/>
                </a:solidFill>
                <a:latin typeface="Arial" charset="0"/>
              </a:rPr>
              <a:pPr algn="l" eaLnBrk="1" hangingPunct="1">
                <a:spcAft>
                  <a:spcPts val="600"/>
                </a:spcAft>
                <a:defRPr/>
              </a:pPr>
              <a:t>198</a:t>
            </a:fld>
            <a:endParaRPr lang="en-GB" sz="1400">
              <a:solidFill>
                <a:schemeClr val="tx1"/>
              </a:solidFill>
              <a:latin typeface="Arial" charset="0"/>
            </a:endParaRPr>
          </a:p>
        </p:txBody>
      </p:sp>
      <p:sp>
        <p:nvSpPr>
          <p:cNvPr id="5" name="Slide Number Placeholder 1">
            <a:extLst>
              <a:ext uri="{FF2B5EF4-FFF2-40B4-BE49-F238E27FC236}">
                <a16:creationId xmlns:a16="http://schemas.microsoft.com/office/drawing/2014/main" id="{0B2F9762-A9FC-45CC-8508-C11FC16132A9}"/>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198</a:t>
            </a:fld>
            <a:endParaRPr lang="en-GB" dirty="0"/>
          </a:p>
        </p:txBody>
      </p:sp>
    </p:spTree>
    <p:extLst>
      <p:ext uri="{BB962C8B-B14F-4D97-AF65-F5344CB8AC3E}">
        <p14:creationId xmlns:p14="http://schemas.microsoft.com/office/powerpoint/2010/main" val="248012240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sz="half" idx="1"/>
          </p:nvPr>
        </p:nvSpPr>
        <p:spPr>
          <a:xfrm>
            <a:off x="846896" y="2335847"/>
            <a:ext cx="10763252" cy="3127693"/>
          </a:xfrm>
        </p:spPr>
        <p:txBody>
          <a:bodyPr>
            <a:normAutofit/>
          </a:bodyPr>
          <a:lstStyle/>
          <a:p>
            <a:pPr marL="382950" lvl="1">
              <a:spcBef>
                <a:spcPts val="1800"/>
              </a:spcBef>
              <a:buClrTx/>
            </a:pPr>
            <a:r>
              <a:rPr lang="en-GB" sz="2400" dirty="0"/>
              <a:t>Module 4.1	Change Management and Capacity Building</a:t>
            </a:r>
          </a:p>
          <a:p>
            <a:pPr marL="382950" lvl="1">
              <a:spcBef>
                <a:spcPts val="1800"/>
              </a:spcBef>
              <a:buClrTx/>
            </a:pPr>
            <a:r>
              <a:rPr lang="en-GB" sz="2400" dirty="0"/>
              <a:t>Module 4.2	PFM strategy - case study</a:t>
            </a:r>
          </a:p>
          <a:p>
            <a:pPr marL="382950" lvl="1">
              <a:spcBef>
                <a:spcPts val="1800"/>
              </a:spcBef>
              <a:buClrTx/>
            </a:pPr>
            <a:r>
              <a:rPr lang="en-GB" sz="2400" dirty="0">
                <a:solidFill>
                  <a:srgbClr val="FF0000"/>
                </a:solidFill>
              </a:rPr>
              <a:t>Module 4.3	Reform strategy, Programme and management</a:t>
            </a:r>
          </a:p>
          <a:p>
            <a:pPr marL="382950" lvl="1">
              <a:spcBef>
                <a:spcPts val="600"/>
              </a:spcBef>
              <a:spcAft>
                <a:spcPts val="600"/>
              </a:spcAft>
              <a:buClrTx/>
            </a:pPr>
            <a:endParaRPr lang="en-GB" sz="2400" dirty="0"/>
          </a:p>
        </p:txBody>
      </p:sp>
      <p:sp>
        <p:nvSpPr>
          <p:cNvPr id="12292" name="Espace réservé du numéro de diapositive 3" hidden="1"/>
          <p:cNvSpPr>
            <a:spLocks noGrp="1"/>
          </p:cNvSpPr>
          <p:nvPr>
            <p:ph type="sldNum" sz="quarter" idx="12"/>
          </p:nvPr>
        </p:nvSpPr>
        <p:spPr>
          <a:xfrm>
            <a:off x="1981200" y="6245225"/>
            <a:ext cx="21336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9CC5C342-D0A1-FA43-89AF-83F844EB4D30}" type="slidenum">
              <a:rPr lang="en-GB" sz="1400">
                <a:solidFill>
                  <a:schemeClr val="tx1"/>
                </a:solidFill>
                <a:latin typeface="Arial" charset="0"/>
              </a:rPr>
              <a:pPr algn="l" eaLnBrk="1" hangingPunct="1">
                <a:spcAft>
                  <a:spcPts val="600"/>
                </a:spcAft>
                <a:defRPr/>
              </a:pPr>
              <a:t>199</a:t>
            </a:fld>
            <a:endParaRPr lang="en-GB" sz="1400">
              <a:solidFill>
                <a:schemeClr val="tx1"/>
              </a:solidFill>
              <a:latin typeface="Arial" charset="0"/>
            </a:endParaRPr>
          </a:p>
        </p:txBody>
      </p:sp>
      <p:sp>
        <p:nvSpPr>
          <p:cNvPr id="7" name="Titre 2">
            <a:extLst>
              <a:ext uri="{FF2B5EF4-FFF2-40B4-BE49-F238E27FC236}">
                <a16:creationId xmlns:a16="http://schemas.microsoft.com/office/drawing/2014/main" id="{9C9C85AE-86F5-4E29-B2E6-E7033993C55D}"/>
              </a:ext>
            </a:extLst>
          </p:cNvPr>
          <p:cNvSpPr>
            <a:spLocks noGrp="1"/>
          </p:cNvSpPr>
          <p:nvPr>
            <p:ph type="title"/>
          </p:nvPr>
        </p:nvSpPr>
        <p:spPr>
          <a:xfrm>
            <a:off x="970722" y="354330"/>
            <a:ext cx="10515600" cy="1025187"/>
          </a:xfrm>
        </p:spPr>
        <p:txBody>
          <a:bodyPr anchor="b">
            <a:noAutofit/>
          </a:bodyPr>
          <a:lstStyle/>
          <a:p>
            <a:r>
              <a:rPr lang="fr-FR" sz="3600" dirty="0"/>
              <a:t>Day 4: </a:t>
            </a:r>
            <a:r>
              <a:rPr lang="en-GB" sz="3600" dirty="0"/>
              <a:t>Change management and institutional arrangement </a:t>
            </a:r>
          </a:p>
        </p:txBody>
      </p:sp>
      <p:sp>
        <p:nvSpPr>
          <p:cNvPr id="5" name="Slide Number Placeholder 1">
            <a:extLst>
              <a:ext uri="{FF2B5EF4-FFF2-40B4-BE49-F238E27FC236}">
                <a16:creationId xmlns:a16="http://schemas.microsoft.com/office/drawing/2014/main" id="{30B03AC5-86F6-494D-B1A8-CEEE012F0DFF}"/>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199</a:t>
            </a:fld>
            <a:endParaRPr lang="en-GB" dirty="0"/>
          </a:p>
        </p:txBody>
      </p:sp>
    </p:spTree>
    <p:extLst>
      <p:ext uri="{BB962C8B-B14F-4D97-AF65-F5344CB8AC3E}">
        <p14:creationId xmlns:p14="http://schemas.microsoft.com/office/powerpoint/2010/main" val="169619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965" y="459402"/>
            <a:ext cx="10905699" cy="936625"/>
          </a:xfrm>
        </p:spPr>
        <p:txBody>
          <a:bodyPr/>
          <a:lstStyle/>
          <a:p>
            <a:r>
              <a:rPr lang="en-GB" dirty="0"/>
              <a:t>Start</a:t>
            </a:r>
          </a:p>
        </p:txBody>
      </p:sp>
      <p:sp>
        <p:nvSpPr>
          <p:cNvPr id="4" name="Rectangle 3"/>
          <p:cNvSpPr/>
          <p:nvPr/>
        </p:nvSpPr>
        <p:spPr bwMode="auto">
          <a:xfrm>
            <a:off x="2324347" y="2397189"/>
            <a:ext cx="8438245" cy="315227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dirty="0">
              <a:solidFill>
                <a:srgbClr val="0F5494"/>
              </a:solidFill>
              <a:latin typeface="Verdana" pitchFamily="34" charset="0"/>
            </a:endParaRPr>
          </a:p>
        </p:txBody>
      </p:sp>
      <p:sp>
        <p:nvSpPr>
          <p:cNvPr id="5" name="Rectangle 4"/>
          <p:cNvSpPr/>
          <p:nvPr/>
        </p:nvSpPr>
        <p:spPr bwMode="auto">
          <a:xfrm>
            <a:off x="2495600" y="2678828"/>
            <a:ext cx="3672408" cy="53414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dirty="0">
              <a:solidFill>
                <a:srgbClr val="0F5494"/>
              </a:solidFill>
              <a:latin typeface="Verdana" pitchFamily="34" charset="0"/>
            </a:endParaRPr>
          </a:p>
        </p:txBody>
      </p:sp>
      <p:sp>
        <p:nvSpPr>
          <p:cNvPr id="6" name="Rectangle 5"/>
          <p:cNvSpPr/>
          <p:nvPr/>
        </p:nvSpPr>
        <p:spPr bwMode="auto">
          <a:xfrm>
            <a:off x="1812426" y="1870392"/>
            <a:ext cx="9044760" cy="384723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44500" indent="-441325" fontAlgn="base">
              <a:spcBef>
                <a:spcPct val="0"/>
              </a:spcBef>
              <a:spcAft>
                <a:spcPct val="0"/>
              </a:spcAft>
              <a:buFont typeface="Arial" panose="020B0604020202020204" pitchFamily="34" charset="0"/>
              <a:buChar char="•"/>
              <a:tabLst>
                <a:tab pos="723900" algn="l"/>
              </a:tabLst>
            </a:pPr>
            <a:r>
              <a:rPr lang="en-GB" sz="3200" dirty="0">
                <a:solidFill>
                  <a:srgbClr val="0F5494"/>
                </a:solidFill>
                <a:latin typeface="Verdana" pitchFamily="34" charset="0"/>
              </a:rPr>
              <a:t>Welcome (+ Introduction trainers)</a:t>
            </a:r>
          </a:p>
          <a:p>
            <a:pPr marL="444500" indent="-441325" fontAlgn="base">
              <a:spcBef>
                <a:spcPct val="0"/>
              </a:spcBef>
              <a:spcAft>
                <a:spcPct val="0"/>
              </a:spcAft>
              <a:buFont typeface="Arial" panose="020B0604020202020204" pitchFamily="34" charset="0"/>
              <a:buChar char="•"/>
              <a:tabLst>
                <a:tab pos="723900" algn="l"/>
              </a:tabLst>
            </a:pPr>
            <a:endParaRPr lang="en-GB" sz="3200" dirty="0">
              <a:solidFill>
                <a:srgbClr val="0F5494"/>
              </a:solidFill>
              <a:latin typeface="Verdana" pitchFamily="34" charset="0"/>
            </a:endParaRPr>
          </a:p>
          <a:p>
            <a:pPr marL="444500" indent="-441325" fontAlgn="base">
              <a:spcBef>
                <a:spcPct val="0"/>
              </a:spcBef>
              <a:spcAft>
                <a:spcPct val="0"/>
              </a:spcAft>
              <a:buFont typeface="Arial" panose="020B0604020202020204" pitchFamily="34" charset="0"/>
              <a:buChar char="•"/>
              <a:tabLst>
                <a:tab pos="723900" algn="l"/>
              </a:tabLst>
            </a:pPr>
            <a:r>
              <a:rPr lang="en-GB" sz="3200" dirty="0">
                <a:solidFill>
                  <a:srgbClr val="0F5494"/>
                </a:solidFill>
                <a:latin typeface="Verdana" pitchFamily="34" charset="0"/>
              </a:rPr>
              <a:t>Housekeeping rules</a:t>
            </a:r>
          </a:p>
          <a:p>
            <a:pPr marL="444500" indent="-441325" fontAlgn="base">
              <a:spcBef>
                <a:spcPct val="0"/>
              </a:spcBef>
              <a:spcAft>
                <a:spcPct val="0"/>
              </a:spcAft>
              <a:buFont typeface="Arial" panose="020B0604020202020204" pitchFamily="34" charset="0"/>
              <a:buChar char="•"/>
              <a:tabLst>
                <a:tab pos="723900" algn="l"/>
              </a:tabLst>
            </a:pPr>
            <a:endParaRPr lang="en-GB" sz="3200" dirty="0">
              <a:solidFill>
                <a:srgbClr val="0F5494"/>
              </a:solidFill>
              <a:latin typeface="Verdana" pitchFamily="34" charset="0"/>
            </a:endParaRPr>
          </a:p>
          <a:p>
            <a:pPr marL="444500" indent="-441325" fontAlgn="base">
              <a:spcBef>
                <a:spcPct val="0"/>
              </a:spcBef>
              <a:spcAft>
                <a:spcPct val="0"/>
              </a:spcAft>
              <a:buFont typeface="Arial" panose="020B0604020202020204" pitchFamily="34" charset="0"/>
              <a:buChar char="•"/>
              <a:tabLst>
                <a:tab pos="723900" algn="l"/>
              </a:tabLst>
            </a:pPr>
            <a:r>
              <a:rPr lang="en-GB" sz="3200" dirty="0">
                <a:solidFill>
                  <a:srgbClr val="0F5494"/>
                </a:solidFill>
                <a:latin typeface="Verdana" pitchFamily="34" charset="0"/>
              </a:rPr>
              <a:t>Test in </a:t>
            </a:r>
          </a:p>
          <a:p>
            <a:pPr marL="444500" indent="-441325" fontAlgn="base">
              <a:spcBef>
                <a:spcPct val="0"/>
              </a:spcBef>
              <a:spcAft>
                <a:spcPct val="0"/>
              </a:spcAft>
              <a:buFont typeface="Arial" panose="020B0604020202020204" pitchFamily="34" charset="0"/>
              <a:buChar char="•"/>
              <a:tabLst>
                <a:tab pos="723900" algn="l"/>
              </a:tabLst>
            </a:pPr>
            <a:endParaRPr lang="en-GB" sz="3200" dirty="0">
              <a:solidFill>
                <a:srgbClr val="0F5494"/>
              </a:solidFill>
              <a:latin typeface="Verdana" pitchFamily="34" charset="0"/>
            </a:endParaRPr>
          </a:p>
          <a:p>
            <a:pPr marL="444500" indent="-441325" fontAlgn="base">
              <a:spcBef>
                <a:spcPct val="0"/>
              </a:spcBef>
              <a:spcAft>
                <a:spcPct val="0"/>
              </a:spcAft>
              <a:buFont typeface="Arial" panose="020B0604020202020204" pitchFamily="34" charset="0"/>
              <a:buChar char="•"/>
              <a:tabLst>
                <a:tab pos="723900" algn="l"/>
              </a:tabLst>
            </a:pPr>
            <a:r>
              <a:rPr lang="en-GB" sz="3200" dirty="0">
                <a:solidFill>
                  <a:srgbClr val="0F5494"/>
                </a:solidFill>
                <a:latin typeface="Verdana" pitchFamily="34" charset="0"/>
              </a:rPr>
              <a:t>Introduction participants and identify familiar country (mural)</a:t>
            </a:r>
            <a:endParaRPr lang="en-GB" sz="1200" dirty="0">
              <a:solidFill>
                <a:srgbClr val="0F5494"/>
              </a:solidFill>
              <a:latin typeface="Verdana" pitchFamily="34" charset="0"/>
            </a:endParaRPr>
          </a:p>
        </p:txBody>
      </p:sp>
      <p:sp>
        <p:nvSpPr>
          <p:cNvPr id="3" name="Slide Number Placeholder 2">
            <a:extLst>
              <a:ext uri="{FF2B5EF4-FFF2-40B4-BE49-F238E27FC236}">
                <a16:creationId xmlns:a16="http://schemas.microsoft.com/office/drawing/2014/main" id="{0F288486-091B-4EDA-A493-151FEC78E943}"/>
              </a:ext>
            </a:extLst>
          </p:cNvPr>
          <p:cNvSpPr>
            <a:spLocks noGrp="1"/>
          </p:cNvSpPr>
          <p:nvPr>
            <p:ph type="sldNum" sz="quarter" idx="12"/>
          </p:nvPr>
        </p:nvSpPr>
        <p:spPr/>
        <p:txBody>
          <a:bodyPr/>
          <a:lstStyle/>
          <a:p>
            <a:fld id="{F46C79FD-C571-418B-AB0F-5EE936C85276}" type="slidenum">
              <a:rPr lang="en-GB" smtClean="0"/>
              <a:t>2</a:t>
            </a:fld>
            <a:endParaRPr lang="en-GB" dirty="0"/>
          </a:p>
        </p:txBody>
      </p:sp>
    </p:spTree>
    <p:extLst>
      <p:ext uri="{BB962C8B-B14F-4D97-AF65-F5344CB8AC3E}">
        <p14:creationId xmlns:p14="http://schemas.microsoft.com/office/powerpoint/2010/main" val="3731297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941825" y="1630284"/>
            <a:ext cx="10556491" cy="4537075"/>
          </a:xfrm>
        </p:spPr>
        <p:txBody>
          <a:bodyPr/>
          <a:lstStyle/>
          <a:p>
            <a:pPr>
              <a:spcAft>
                <a:spcPts val="600"/>
              </a:spcAft>
              <a:buClrTx/>
              <a:defRPr/>
            </a:pPr>
            <a:r>
              <a:rPr lang="en-GB" sz="2700" b="1" dirty="0">
                <a:latin typeface="Verdana" charset="0"/>
              </a:rPr>
              <a:t>The main objectives of modern PFM: </a:t>
            </a:r>
          </a:p>
          <a:p>
            <a:pPr lvl="1">
              <a:spcAft>
                <a:spcPts val="600"/>
              </a:spcAft>
              <a:buClrTx/>
              <a:buFont typeface="Verdana" panose="020B0604030504040204" pitchFamily="34" charset="0"/>
              <a:buChar char="‒"/>
              <a:defRPr/>
            </a:pPr>
            <a:r>
              <a:rPr lang="en-GB" sz="2300" dirty="0">
                <a:latin typeface="Verdana" charset="0"/>
              </a:rPr>
              <a:t>Aggregate fiscal discipline</a:t>
            </a:r>
          </a:p>
          <a:p>
            <a:pPr lvl="1">
              <a:spcAft>
                <a:spcPts val="600"/>
              </a:spcAft>
              <a:buClrTx/>
              <a:buFont typeface="Verdana" panose="020B0604030504040204" pitchFamily="34" charset="0"/>
              <a:buChar char="‒"/>
              <a:defRPr/>
            </a:pPr>
            <a:r>
              <a:rPr lang="en-GB" sz="2300" dirty="0">
                <a:latin typeface="Verdana" charset="0"/>
              </a:rPr>
              <a:t>Strategic allocation of resources</a:t>
            </a:r>
          </a:p>
          <a:p>
            <a:pPr lvl="1">
              <a:spcAft>
                <a:spcPts val="600"/>
              </a:spcAft>
              <a:buClrTx/>
              <a:buFont typeface="Verdana" panose="020B0604030504040204" pitchFamily="34" charset="0"/>
              <a:buChar char="‒"/>
              <a:defRPr/>
            </a:pPr>
            <a:r>
              <a:rPr lang="en-GB" sz="2300" dirty="0">
                <a:latin typeface="Verdana" charset="0"/>
              </a:rPr>
              <a:t>Efficient provision of public services</a:t>
            </a:r>
          </a:p>
          <a:p>
            <a:pPr marL="0" indent="0">
              <a:spcAft>
                <a:spcPts val="600"/>
              </a:spcAft>
              <a:buClrTx/>
              <a:buNone/>
              <a:defRPr/>
            </a:pPr>
            <a:endParaRPr lang="en-GB" sz="2700" dirty="0">
              <a:latin typeface="Verdana" charset="0"/>
            </a:endParaRPr>
          </a:p>
          <a:p>
            <a:pPr>
              <a:spcAft>
                <a:spcPts val="600"/>
              </a:spcAft>
              <a:buClrTx/>
              <a:defRPr/>
            </a:pPr>
            <a:r>
              <a:rPr lang="en-GB" sz="2700" b="1" dirty="0">
                <a:latin typeface="Verdana" charset="0"/>
              </a:rPr>
              <a:t>PFM reforms aim at moving</a:t>
            </a:r>
            <a:r>
              <a:rPr lang="en-GB" sz="2700" dirty="0">
                <a:latin typeface="Verdana" charset="0"/>
              </a:rPr>
              <a:t>:</a:t>
            </a:r>
          </a:p>
          <a:p>
            <a:pPr lvl="1">
              <a:spcAft>
                <a:spcPts val="600"/>
              </a:spcAft>
              <a:buClrTx/>
              <a:buFont typeface="Verdana" panose="020B0604030504040204" pitchFamily="34" charset="0"/>
              <a:buChar char="‒"/>
              <a:defRPr/>
            </a:pPr>
            <a:r>
              <a:rPr lang="en-GB" sz="2300" dirty="0">
                <a:solidFill>
                  <a:srgbClr val="FF0000"/>
                </a:solidFill>
                <a:latin typeface="Verdana" charset="0"/>
              </a:rPr>
              <a:t>From</a:t>
            </a:r>
            <a:r>
              <a:rPr lang="en-GB" sz="2300" dirty="0">
                <a:latin typeface="Verdana" charset="0"/>
              </a:rPr>
              <a:t>: traditional approach of legal compliance</a:t>
            </a:r>
          </a:p>
          <a:p>
            <a:pPr lvl="1">
              <a:spcAft>
                <a:spcPts val="600"/>
              </a:spcAft>
              <a:buClrTx/>
              <a:buFont typeface="Verdana" panose="020B0604030504040204" pitchFamily="34" charset="0"/>
              <a:buChar char="‒"/>
              <a:defRPr/>
            </a:pPr>
            <a:r>
              <a:rPr lang="en-GB" sz="2300" dirty="0">
                <a:solidFill>
                  <a:srgbClr val="FF0000"/>
                </a:solidFill>
                <a:latin typeface="Verdana" charset="0"/>
              </a:rPr>
              <a:t>To</a:t>
            </a:r>
            <a:r>
              <a:rPr lang="en-GB" sz="2300" dirty="0">
                <a:latin typeface="Verdana" charset="0"/>
              </a:rPr>
              <a:t>: a modern approach with greater efficiency and accountability of public finances</a:t>
            </a:r>
          </a:p>
          <a:p>
            <a:pPr>
              <a:spcAft>
                <a:spcPts val="600"/>
              </a:spcAft>
              <a:buClrTx/>
              <a:buNone/>
              <a:defRPr/>
            </a:pPr>
            <a:endParaRPr lang="en-GB" sz="2700" dirty="0">
              <a:latin typeface="Verdana" charset="0"/>
            </a:endParaRPr>
          </a:p>
          <a:p>
            <a:pPr marL="457200" lvl="1" indent="0">
              <a:spcAft>
                <a:spcPts val="600"/>
              </a:spcAft>
              <a:buClrTx/>
              <a:buNone/>
              <a:defRPr/>
            </a:pPr>
            <a:endParaRPr lang="en-GB" sz="2200" dirty="0">
              <a:latin typeface="Verdana" charset="0"/>
            </a:endParaRPr>
          </a:p>
        </p:txBody>
      </p:sp>
      <p:sp>
        <p:nvSpPr>
          <p:cNvPr id="47105" name="Title 1"/>
          <p:cNvSpPr>
            <a:spLocks noGrp="1"/>
          </p:cNvSpPr>
          <p:nvPr>
            <p:ph type="title"/>
          </p:nvPr>
        </p:nvSpPr>
        <p:spPr>
          <a:xfrm>
            <a:off x="941826" y="551575"/>
            <a:ext cx="8229600" cy="720725"/>
          </a:xfrm>
        </p:spPr>
        <p:txBody>
          <a:bodyPr/>
          <a:lstStyle/>
          <a:p>
            <a:pPr>
              <a:defRPr/>
            </a:pPr>
            <a:r>
              <a:rPr lang="en-GB" dirty="0"/>
              <a:t>Key messages</a:t>
            </a:r>
          </a:p>
        </p:txBody>
      </p:sp>
      <p:sp>
        <p:nvSpPr>
          <p:cNvPr id="66563" name="Rectangle 4"/>
          <p:cNvSpPr>
            <a:spLocks noChangeArrowheads="1"/>
          </p:cNvSpPr>
          <p:nvPr/>
        </p:nvSpPr>
        <p:spPr bwMode="auto">
          <a:xfrm>
            <a:off x="7751764" y="5661025"/>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p>
        </p:txBody>
      </p:sp>
      <p:sp>
        <p:nvSpPr>
          <p:cNvPr id="2" name="Slide Number Placeholder 1">
            <a:extLst>
              <a:ext uri="{FF2B5EF4-FFF2-40B4-BE49-F238E27FC236}">
                <a16:creationId xmlns:a16="http://schemas.microsoft.com/office/drawing/2014/main" id="{746E2E35-9077-4DE8-BDCF-348FE0C9A86C}"/>
              </a:ext>
            </a:extLst>
          </p:cNvPr>
          <p:cNvSpPr>
            <a:spLocks noGrp="1"/>
          </p:cNvSpPr>
          <p:nvPr>
            <p:ph type="sldNum" sz="quarter" idx="12"/>
          </p:nvPr>
        </p:nvSpPr>
        <p:spPr/>
        <p:txBody>
          <a:bodyPr/>
          <a:lstStyle/>
          <a:p>
            <a:fld id="{F46C79FD-C571-418B-AB0F-5EE936C85276}" type="slidenum">
              <a:rPr lang="en-GB" smtClean="0"/>
              <a:t>20</a:t>
            </a:fld>
            <a:endParaRPr lang="en-GB"/>
          </a:p>
        </p:txBody>
      </p:sp>
    </p:spTree>
    <p:extLst>
      <p:ext uri="{BB962C8B-B14F-4D97-AF65-F5344CB8AC3E}">
        <p14:creationId xmlns:p14="http://schemas.microsoft.com/office/powerpoint/2010/main" val="274024072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itre 7"/>
          <p:cNvSpPr>
            <a:spLocks noGrp="1"/>
          </p:cNvSpPr>
          <p:nvPr>
            <p:ph type="title"/>
          </p:nvPr>
        </p:nvSpPr>
        <p:spPr>
          <a:xfrm>
            <a:off x="1809750" y="785814"/>
            <a:ext cx="8229600" cy="936625"/>
          </a:xfrm>
        </p:spPr>
        <p:txBody>
          <a:bodyPr/>
          <a:lstStyle/>
          <a:p>
            <a:r>
              <a:rPr lang="en-GB">
                <a:latin typeface="Verdana" charset="0"/>
              </a:rPr>
              <a:t> </a:t>
            </a:r>
          </a:p>
        </p:txBody>
      </p:sp>
      <p:sp>
        <p:nvSpPr>
          <p:cNvPr id="19459" name="Rectangle 3"/>
          <p:cNvSpPr txBox="1">
            <a:spLocks noChangeArrowheads="1"/>
          </p:cNvSpPr>
          <p:nvPr/>
        </p:nvSpPr>
        <p:spPr bwMode="auto">
          <a:xfrm>
            <a:off x="2095500" y="1428750"/>
            <a:ext cx="8039100" cy="466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lvl="1">
              <a:lnSpc>
                <a:spcPct val="90000"/>
              </a:lnSpc>
              <a:spcBef>
                <a:spcPct val="20000"/>
              </a:spcBef>
              <a:buClr>
                <a:srgbClr val="C00000"/>
              </a:buClr>
              <a:buFontTx/>
              <a:buChar char="–"/>
            </a:pPr>
            <a:endParaRPr lang="en-US" sz="1600"/>
          </a:p>
          <a:p>
            <a:pPr lvl="1">
              <a:lnSpc>
                <a:spcPct val="90000"/>
              </a:lnSpc>
              <a:spcBef>
                <a:spcPct val="20000"/>
              </a:spcBef>
              <a:buClr>
                <a:srgbClr val="C00000"/>
              </a:buClr>
              <a:buFontTx/>
              <a:buChar char="–"/>
            </a:pPr>
            <a:endParaRPr lang="en-US" sz="1600"/>
          </a:p>
          <a:p>
            <a:pPr lvl="1">
              <a:lnSpc>
                <a:spcPct val="90000"/>
              </a:lnSpc>
              <a:spcBef>
                <a:spcPct val="20000"/>
              </a:spcBef>
              <a:buClr>
                <a:srgbClr val="C00000"/>
              </a:buClr>
              <a:buFontTx/>
              <a:buChar char="–"/>
            </a:pPr>
            <a:endParaRPr lang="en-US" sz="1600"/>
          </a:p>
        </p:txBody>
      </p:sp>
      <p:sp>
        <p:nvSpPr>
          <p:cNvPr id="19460" name="Rectangle 3"/>
          <p:cNvSpPr txBox="1">
            <a:spLocks noChangeArrowheads="1"/>
          </p:cNvSpPr>
          <p:nvPr/>
        </p:nvSpPr>
        <p:spPr bwMode="auto">
          <a:xfrm>
            <a:off x="2238376" y="1643063"/>
            <a:ext cx="76612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lvl="1">
              <a:lnSpc>
                <a:spcPct val="90000"/>
              </a:lnSpc>
              <a:spcBef>
                <a:spcPct val="20000"/>
              </a:spcBef>
              <a:buClr>
                <a:srgbClr val="C00000"/>
              </a:buClr>
              <a:buFontTx/>
              <a:buChar char="–"/>
            </a:pPr>
            <a:endParaRPr lang="en-US" sz="2400"/>
          </a:p>
          <a:p>
            <a:pPr lvl="1">
              <a:lnSpc>
                <a:spcPct val="90000"/>
              </a:lnSpc>
              <a:spcBef>
                <a:spcPct val="20000"/>
              </a:spcBef>
              <a:buClr>
                <a:srgbClr val="C00000"/>
              </a:buClr>
              <a:buFontTx/>
              <a:buChar char="–"/>
            </a:pPr>
            <a:endParaRPr lang="en-US" sz="2400"/>
          </a:p>
          <a:p>
            <a:pPr lvl="1">
              <a:lnSpc>
                <a:spcPct val="90000"/>
              </a:lnSpc>
              <a:spcBef>
                <a:spcPct val="20000"/>
              </a:spcBef>
              <a:buClr>
                <a:srgbClr val="C00000"/>
              </a:buClr>
              <a:buFontTx/>
              <a:buChar char="–"/>
            </a:pPr>
            <a:endParaRPr lang="en-US" sz="2400"/>
          </a:p>
        </p:txBody>
      </p:sp>
      <p:sp>
        <p:nvSpPr>
          <p:cNvPr id="19461" name="Rectangle 3"/>
          <p:cNvSpPr txBox="1">
            <a:spLocks noChangeArrowheads="1"/>
          </p:cNvSpPr>
          <p:nvPr/>
        </p:nvSpPr>
        <p:spPr bwMode="auto">
          <a:xfrm>
            <a:off x="988695" y="2470091"/>
            <a:ext cx="10252709" cy="1963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marL="382950" lvl="1" indent="-228600" eaLnBrk="1" hangingPunct="1">
              <a:lnSpc>
                <a:spcPct val="150000"/>
              </a:lnSpc>
              <a:spcBef>
                <a:spcPts val="1800"/>
              </a:spcBef>
              <a:spcAft>
                <a:spcPts val="1800"/>
              </a:spcAft>
              <a:buFont typeface="Arial" panose="020B0604020202020204" pitchFamily="34" charset="0"/>
              <a:buChar char="•"/>
            </a:pPr>
            <a:r>
              <a:rPr lang="en-GB" sz="2400" dirty="0">
                <a:solidFill>
                  <a:schemeClr val="tx1"/>
                </a:solidFill>
                <a:latin typeface="+mn-lt"/>
                <a:ea typeface="+mn-ea"/>
              </a:rPr>
              <a:t>Examine core issues related to the preparation and management of a PFM reform</a:t>
            </a:r>
          </a:p>
          <a:p>
            <a:pPr lvl="1">
              <a:lnSpc>
                <a:spcPct val="90000"/>
              </a:lnSpc>
              <a:spcBef>
                <a:spcPct val="20000"/>
              </a:spcBef>
              <a:buClr>
                <a:srgbClr val="C00000"/>
              </a:buClr>
              <a:buFontTx/>
              <a:buChar char="–"/>
            </a:pPr>
            <a:endParaRPr lang="en-GB" sz="2400" dirty="0"/>
          </a:p>
          <a:p>
            <a:pPr lvl="1">
              <a:lnSpc>
                <a:spcPct val="90000"/>
              </a:lnSpc>
              <a:spcBef>
                <a:spcPct val="20000"/>
              </a:spcBef>
              <a:buClr>
                <a:srgbClr val="C00000"/>
              </a:buClr>
              <a:buFontTx/>
              <a:buChar char="–"/>
            </a:pPr>
            <a:endParaRPr lang="en-GB" sz="2400" dirty="0"/>
          </a:p>
        </p:txBody>
      </p:sp>
      <p:sp>
        <p:nvSpPr>
          <p:cNvPr id="9" name="Titre 2">
            <a:extLst>
              <a:ext uri="{FF2B5EF4-FFF2-40B4-BE49-F238E27FC236}">
                <a16:creationId xmlns:a16="http://schemas.microsoft.com/office/drawing/2014/main" id="{D61BD34B-E011-42F6-9D2D-1BA31A8FEB8C}"/>
              </a:ext>
            </a:extLst>
          </p:cNvPr>
          <p:cNvSpPr txBox="1">
            <a:spLocks/>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342900" indent="-342900"/>
            <a:r>
              <a:rPr lang="en-GB" dirty="0"/>
              <a:t>Module 4.3: objective</a:t>
            </a:r>
          </a:p>
        </p:txBody>
      </p:sp>
      <p:sp>
        <p:nvSpPr>
          <p:cNvPr id="2" name="Slide Number Placeholder 1">
            <a:extLst>
              <a:ext uri="{FF2B5EF4-FFF2-40B4-BE49-F238E27FC236}">
                <a16:creationId xmlns:a16="http://schemas.microsoft.com/office/drawing/2014/main" id="{111AD554-F68E-494F-9452-B4CEEBDD50E0}"/>
              </a:ext>
            </a:extLst>
          </p:cNvPr>
          <p:cNvSpPr>
            <a:spLocks noGrp="1"/>
          </p:cNvSpPr>
          <p:nvPr>
            <p:ph type="sldNum" sz="quarter" idx="12"/>
          </p:nvPr>
        </p:nvSpPr>
        <p:spPr/>
        <p:txBody>
          <a:bodyPr/>
          <a:lstStyle/>
          <a:p>
            <a:fld id="{F46C79FD-C571-418B-AB0F-5EE936C85276}" type="slidenum">
              <a:rPr lang="en-GB" smtClean="0"/>
              <a:t>200</a:t>
            </a:fld>
            <a:endParaRPr lang="en-GB"/>
          </a:p>
        </p:txBody>
      </p:sp>
    </p:spTree>
    <p:extLst>
      <p:ext uri="{BB962C8B-B14F-4D97-AF65-F5344CB8AC3E}">
        <p14:creationId xmlns:p14="http://schemas.microsoft.com/office/powerpoint/2010/main" val="372051733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1809750" y="1500188"/>
            <a:ext cx="8401050" cy="4953000"/>
          </a:xfrm>
        </p:spPr>
        <p:txBody>
          <a:bodyPr/>
          <a:lstStyle/>
          <a:p>
            <a:pPr lvl="1"/>
            <a:endParaRPr lang="en-US" sz="2400">
              <a:latin typeface="Verdana" charset="0"/>
              <a:cs typeface="ＭＳ Ｐゴシック" charset="0"/>
            </a:endParaRPr>
          </a:p>
          <a:p>
            <a:pPr lvl="1"/>
            <a:endParaRPr lang="en-US" sz="2400">
              <a:latin typeface="Verdana" charset="0"/>
              <a:cs typeface="ＭＳ Ｐゴシック" charset="0"/>
            </a:endParaRPr>
          </a:p>
          <a:p>
            <a:pPr lvl="1"/>
            <a:endParaRPr lang="en-US" sz="2400">
              <a:latin typeface="Verdana" charset="0"/>
              <a:cs typeface="ＭＳ Ｐゴシック" charset="0"/>
            </a:endParaRPr>
          </a:p>
        </p:txBody>
      </p:sp>
      <p:sp>
        <p:nvSpPr>
          <p:cNvPr id="22531" name="Rectangle 3"/>
          <p:cNvSpPr txBox="1">
            <a:spLocks noChangeArrowheads="1"/>
          </p:cNvSpPr>
          <p:nvPr/>
        </p:nvSpPr>
        <p:spPr bwMode="auto">
          <a:xfrm>
            <a:off x="2109788" y="2111060"/>
            <a:ext cx="8039100" cy="466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lvl="1">
              <a:lnSpc>
                <a:spcPct val="90000"/>
              </a:lnSpc>
              <a:spcBef>
                <a:spcPct val="20000"/>
              </a:spcBef>
              <a:buClr>
                <a:srgbClr val="C00000"/>
              </a:buClr>
              <a:buFontTx/>
              <a:buChar char="–"/>
            </a:pPr>
            <a:endParaRPr lang="en-US" sz="1600" dirty="0"/>
          </a:p>
          <a:p>
            <a:pPr lvl="1">
              <a:lnSpc>
                <a:spcPct val="90000"/>
              </a:lnSpc>
              <a:spcBef>
                <a:spcPct val="20000"/>
              </a:spcBef>
              <a:buClr>
                <a:srgbClr val="C00000"/>
              </a:buClr>
              <a:buFontTx/>
              <a:buChar char="–"/>
            </a:pPr>
            <a:endParaRPr lang="en-US" sz="1600" dirty="0"/>
          </a:p>
          <a:p>
            <a:pPr lvl="1">
              <a:lnSpc>
                <a:spcPct val="90000"/>
              </a:lnSpc>
              <a:spcBef>
                <a:spcPct val="20000"/>
              </a:spcBef>
              <a:buClr>
                <a:srgbClr val="C00000"/>
              </a:buClr>
              <a:buFontTx/>
              <a:buChar char="–"/>
            </a:pPr>
            <a:endParaRPr lang="en-US" sz="1600" dirty="0"/>
          </a:p>
        </p:txBody>
      </p:sp>
      <p:sp>
        <p:nvSpPr>
          <p:cNvPr id="22533" name="Rectangle 4"/>
          <p:cNvSpPr txBox="1">
            <a:spLocks noChangeArrowheads="1"/>
          </p:cNvSpPr>
          <p:nvPr/>
        </p:nvSpPr>
        <p:spPr bwMode="auto">
          <a:xfrm>
            <a:off x="772602" y="1684037"/>
            <a:ext cx="11004239" cy="45853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34925"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marL="154350" lvl="1" indent="0" eaLnBrk="1" hangingPunct="1">
              <a:lnSpc>
                <a:spcPts val="2400"/>
              </a:lnSpc>
              <a:spcBef>
                <a:spcPts val="600"/>
              </a:spcBef>
              <a:spcAft>
                <a:spcPts val="600"/>
              </a:spcAft>
            </a:pPr>
            <a:r>
              <a:rPr lang="en-GB" sz="2000" b="1" dirty="0">
                <a:solidFill>
                  <a:srgbClr val="004494"/>
                </a:solidFill>
                <a:latin typeface="+mn-lt"/>
                <a:ea typeface="+mn-ea"/>
              </a:rPr>
              <a:t>Relatively brief document by Council of Ministers</a:t>
            </a:r>
          </a:p>
          <a:p>
            <a:pPr marL="382950" lvl="1" indent="-228600" eaLnBrk="1" hangingPunct="1">
              <a:lnSpc>
                <a:spcPts val="2400"/>
              </a:lnSpc>
              <a:spcBef>
                <a:spcPts val="600"/>
              </a:spcBef>
              <a:buFont typeface="Arial" panose="020B0604020202020204" pitchFamily="34" charset="0"/>
              <a:buChar char="•"/>
            </a:pPr>
            <a:r>
              <a:rPr lang="en-GB" sz="1800" dirty="0">
                <a:solidFill>
                  <a:schemeClr val="tx1"/>
                </a:solidFill>
                <a:latin typeface="+mn-lt"/>
                <a:ea typeface="+mn-ea"/>
              </a:rPr>
              <a:t>Used as programme for implementation</a:t>
            </a:r>
          </a:p>
          <a:p>
            <a:pPr marL="382950" lvl="1" indent="-228600" eaLnBrk="1" hangingPunct="1">
              <a:lnSpc>
                <a:spcPts val="2400"/>
              </a:lnSpc>
              <a:spcBef>
                <a:spcPts val="600"/>
              </a:spcBef>
              <a:buFont typeface="Arial" panose="020B0604020202020204" pitchFamily="34" charset="0"/>
              <a:buChar char="•"/>
            </a:pPr>
            <a:r>
              <a:rPr lang="en-GB" sz="1800" dirty="0">
                <a:solidFill>
                  <a:schemeClr val="tx1"/>
                </a:solidFill>
                <a:latin typeface="+mn-lt"/>
                <a:ea typeface="+mn-ea"/>
              </a:rPr>
              <a:t>Detailed examination of PFM reform programme</a:t>
            </a:r>
          </a:p>
          <a:p>
            <a:pPr marL="382950" lvl="1" indent="-228600" eaLnBrk="1" hangingPunct="1">
              <a:lnSpc>
                <a:spcPts val="2400"/>
              </a:lnSpc>
              <a:spcBef>
                <a:spcPts val="600"/>
              </a:spcBef>
              <a:buFont typeface="Arial" panose="020B0604020202020204" pitchFamily="34" charset="0"/>
              <a:buChar char="•"/>
            </a:pPr>
            <a:r>
              <a:rPr lang="en-GB" sz="1800" dirty="0">
                <a:solidFill>
                  <a:schemeClr val="tx1"/>
                </a:solidFill>
                <a:latin typeface="+mn-lt"/>
                <a:ea typeface="+mn-ea"/>
              </a:rPr>
              <a:t>Puts forward institutional framework</a:t>
            </a:r>
          </a:p>
          <a:p>
            <a:pPr marL="382950" lvl="1" indent="-228600" eaLnBrk="1" hangingPunct="1">
              <a:lnSpc>
                <a:spcPts val="2400"/>
              </a:lnSpc>
              <a:spcBef>
                <a:spcPts val="600"/>
              </a:spcBef>
              <a:buFont typeface="Arial" panose="020B0604020202020204" pitchFamily="34" charset="0"/>
              <a:buChar char="•"/>
            </a:pPr>
            <a:r>
              <a:rPr lang="en-GB" sz="1800" dirty="0">
                <a:solidFill>
                  <a:schemeClr val="tx1"/>
                </a:solidFill>
                <a:latin typeface="+mn-lt"/>
                <a:ea typeface="+mn-ea"/>
              </a:rPr>
              <a:t>Identifies considerable risk factors (legal framework, procurement, viability, etc.)</a:t>
            </a:r>
          </a:p>
          <a:p>
            <a:pPr marL="382950" lvl="1" indent="-228600" eaLnBrk="1" hangingPunct="1">
              <a:lnSpc>
                <a:spcPts val="2400"/>
              </a:lnSpc>
              <a:spcBef>
                <a:spcPts val="600"/>
              </a:spcBef>
              <a:buFont typeface="Arial" panose="020B0604020202020204" pitchFamily="34" charset="0"/>
              <a:buChar char="•"/>
            </a:pPr>
            <a:r>
              <a:rPr lang="en-GB" sz="1800" dirty="0">
                <a:solidFill>
                  <a:schemeClr val="tx1"/>
                </a:solidFill>
                <a:latin typeface="+mn-lt"/>
                <a:ea typeface="+mn-ea"/>
              </a:rPr>
              <a:t>Outlines a multi-annual expenditure programme</a:t>
            </a:r>
          </a:p>
          <a:p>
            <a:pPr marL="382950" lvl="1" indent="-228600" eaLnBrk="1" hangingPunct="1">
              <a:lnSpc>
                <a:spcPts val="2400"/>
              </a:lnSpc>
              <a:spcBef>
                <a:spcPts val="600"/>
              </a:spcBef>
              <a:buFont typeface="Arial" panose="020B0604020202020204" pitchFamily="34" charset="0"/>
              <a:buChar char="•"/>
            </a:pPr>
            <a:r>
              <a:rPr lang="en-GB" sz="1800" dirty="0">
                <a:solidFill>
                  <a:schemeClr val="tx1"/>
                </a:solidFill>
                <a:latin typeface="+mn-lt"/>
                <a:ea typeface="+mn-ea"/>
              </a:rPr>
              <a:t>Puts forward a proposal for deployment of activities, a sequence &amp; agenda for implementation</a:t>
            </a:r>
          </a:p>
          <a:p>
            <a:pPr marL="382950" lvl="1" indent="-228600" eaLnBrk="1" hangingPunct="1">
              <a:lnSpc>
                <a:spcPts val="2400"/>
              </a:lnSpc>
              <a:spcBef>
                <a:spcPts val="600"/>
              </a:spcBef>
              <a:buFont typeface="Arial" panose="020B0604020202020204" pitchFamily="34" charset="0"/>
              <a:buChar char="•"/>
            </a:pPr>
            <a:r>
              <a:rPr lang="en-GB" sz="1800" dirty="0">
                <a:solidFill>
                  <a:schemeClr val="tx1"/>
                </a:solidFill>
                <a:latin typeface="+mn-lt"/>
                <a:ea typeface="+mn-ea"/>
              </a:rPr>
              <a:t>Defines monitoring &amp; assessment modalities</a:t>
            </a:r>
          </a:p>
          <a:p>
            <a:pPr marL="382950" lvl="1" indent="-228600" eaLnBrk="1" hangingPunct="1">
              <a:lnSpc>
                <a:spcPts val="2400"/>
              </a:lnSpc>
              <a:spcBef>
                <a:spcPts val="600"/>
              </a:spcBef>
              <a:buFont typeface="Arial" panose="020B0604020202020204" pitchFamily="34" charset="0"/>
              <a:buChar char="•"/>
            </a:pPr>
            <a:r>
              <a:rPr lang="en-GB" sz="1800" dirty="0">
                <a:solidFill>
                  <a:schemeClr val="tx1"/>
                </a:solidFill>
                <a:latin typeface="+mn-lt"/>
                <a:ea typeface="+mn-ea"/>
              </a:rPr>
              <a:t>Puts forward proposal for funding modalities</a:t>
            </a:r>
          </a:p>
          <a:p>
            <a:pPr marL="382950" lvl="1" indent="-228600" eaLnBrk="1" hangingPunct="1">
              <a:lnSpc>
                <a:spcPts val="2400"/>
              </a:lnSpc>
              <a:spcBef>
                <a:spcPts val="600"/>
              </a:spcBef>
              <a:buFont typeface="Arial" panose="020B0604020202020204" pitchFamily="34" charset="0"/>
              <a:buChar char="•"/>
            </a:pPr>
            <a:r>
              <a:rPr lang="en-GB" sz="1800" dirty="0">
                <a:solidFill>
                  <a:schemeClr val="tx1"/>
                </a:solidFill>
                <a:latin typeface="+mn-lt"/>
                <a:ea typeface="+mn-ea"/>
              </a:rPr>
              <a:t>Defines responsibilities of different components</a:t>
            </a:r>
          </a:p>
          <a:p>
            <a:pPr marL="382950" lvl="1" indent="-228600" eaLnBrk="1" hangingPunct="1">
              <a:lnSpc>
                <a:spcPts val="2400"/>
              </a:lnSpc>
              <a:spcBef>
                <a:spcPts val="600"/>
              </a:spcBef>
              <a:buFont typeface="Arial" panose="020B0604020202020204" pitchFamily="34" charset="0"/>
              <a:buChar char="•"/>
            </a:pPr>
            <a:r>
              <a:rPr lang="en-GB" sz="1800" dirty="0">
                <a:solidFill>
                  <a:schemeClr val="tx1"/>
                </a:solidFill>
                <a:latin typeface="+mn-lt"/>
                <a:ea typeface="+mn-ea"/>
              </a:rPr>
              <a:t>Serves as basis for agreement on approach amongst different concerned parties</a:t>
            </a:r>
            <a:endParaRPr lang="en-GB" sz="1800" b="1" u="sng" dirty="0"/>
          </a:p>
        </p:txBody>
      </p:sp>
      <p:sp>
        <p:nvSpPr>
          <p:cNvPr id="8" name="Titre 2">
            <a:extLst>
              <a:ext uri="{FF2B5EF4-FFF2-40B4-BE49-F238E27FC236}">
                <a16:creationId xmlns:a16="http://schemas.microsoft.com/office/drawing/2014/main" id="{D4E873E0-762E-40BA-80ED-300D6021C96F}"/>
              </a:ext>
            </a:extLst>
          </p:cNvPr>
          <p:cNvSpPr txBox="1">
            <a:spLocks/>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342900" indent="-342900"/>
            <a:r>
              <a:rPr lang="en-GB" dirty="0"/>
              <a:t>“Reform Strategy” Document </a:t>
            </a:r>
          </a:p>
        </p:txBody>
      </p:sp>
      <p:sp>
        <p:nvSpPr>
          <p:cNvPr id="2" name="Slide Number Placeholder 1">
            <a:extLst>
              <a:ext uri="{FF2B5EF4-FFF2-40B4-BE49-F238E27FC236}">
                <a16:creationId xmlns:a16="http://schemas.microsoft.com/office/drawing/2014/main" id="{F458E6CE-55E0-4E3F-BA39-0EF8633DE839}"/>
              </a:ext>
            </a:extLst>
          </p:cNvPr>
          <p:cNvSpPr>
            <a:spLocks noGrp="1"/>
          </p:cNvSpPr>
          <p:nvPr>
            <p:ph type="sldNum" sz="quarter" idx="12"/>
          </p:nvPr>
        </p:nvSpPr>
        <p:spPr/>
        <p:txBody>
          <a:bodyPr/>
          <a:lstStyle/>
          <a:p>
            <a:fld id="{F46C79FD-C571-418B-AB0F-5EE936C85276}" type="slidenum">
              <a:rPr lang="en-GB" smtClean="0"/>
              <a:t>201</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3">
                                            <p:txEl>
                                              <p:pRg st="1" end="1"/>
                                            </p:txEl>
                                          </p:spTgt>
                                        </p:tgtEl>
                                        <p:attrNameLst>
                                          <p:attrName>style.visibility</p:attrName>
                                        </p:attrNameLst>
                                      </p:cBhvr>
                                      <p:to>
                                        <p:strVal val="visible"/>
                                      </p:to>
                                    </p:set>
                                    <p:anim calcmode="lin" valueType="num">
                                      <p:cBhvr additive="base">
                                        <p:cTn id="7" dur="500" fill="hold"/>
                                        <p:tgtEl>
                                          <p:spTgt spid="2253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3">
                                            <p:txEl>
                                              <p:pRg st="2" end="2"/>
                                            </p:txEl>
                                          </p:spTgt>
                                        </p:tgtEl>
                                        <p:attrNameLst>
                                          <p:attrName>style.visibility</p:attrName>
                                        </p:attrNameLst>
                                      </p:cBhvr>
                                      <p:to>
                                        <p:strVal val="visible"/>
                                      </p:to>
                                    </p:set>
                                    <p:anim calcmode="lin" valueType="num">
                                      <p:cBhvr additive="base">
                                        <p:cTn id="13" dur="500" fill="hold"/>
                                        <p:tgtEl>
                                          <p:spTgt spid="2253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3">
                                            <p:txEl>
                                              <p:pRg st="3" end="3"/>
                                            </p:txEl>
                                          </p:spTgt>
                                        </p:tgtEl>
                                        <p:attrNameLst>
                                          <p:attrName>style.visibility</p:attrName>
                                        </p:attrNameLst>
                                      </p:cBhvr>
                                      <p:to>
                                        <p:strVal val="visible"/>
                                      </p:to>
                                    </p:set>
                                    <p:anim calcmode="lin" valueType="num">
                                      <p:cBhvr additive="base">
                                        <p:cTn id="19" dur="500" fill="hold"/>
                                        <p:tgtEl>
                                          <p:spTgt spid="2253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33">
                                            <p:txEl>
                                              <p:pRg st="4" end="4"/>
                                            </p:txEl>
                                          </p:spTgt>
                                        </p:tgtEl>
                                        <p:attrNameLst>
                                          <p:attrName>style.visibility</p:attrName>
                                        </p:attrNameLst>
                                      </p:cBhvr>
                                      <p:to>
                                        <p:strVal val="visible"/>
                                      </p:to>
                                    </p:set>
                                    <p:anim calcmode="lin" valueType="num">
                                      <p:cBhvr additive="base">
                                        <p:cTn id="25" dur="500" fill="hold"/>
                                        <p:tgtEl>
                                          <p:spTgt spid="2253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533">
                                            <p:txEl>
                                              <p:pRg st="5" end="5"/>
                                            </p:txEl>
                                          </p:spTgt>
                                        </p:tgtEl>
                                        <p:attrNameLst>
                                          <p:attrName>style.visibility</p:attrName>
                                        </p:attrNameLst>
                                      </p:cBhvr>
                                      <p:to>
                                        <p:strVal val="visible"/>
                                      </p:to>
                                    </p:set>
                                    <p:anim calcmode="lin" valueType="num">
                                      <p:cBhvr additive="base">
                                        <p:cTn id="31" dur="500" fill="hold"/>
                                        <p:tgtEl>
                                          <p:spTgt spid="2253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533">
                                            <p:txEl>
                                              <p:pRg st="6" end="6"/>
                                            </p:txEl>
                                          </p:spTgt>
                                        </p:tgtEl>
                                        <p:attrNameLst>
                                          <p:attrName>style.visibility</p:attrName>
                                        </p:attrNameLst>
                                      </p:cBhvr>
                                      <p:to>
                                        <p:strVal val="visible"/>
                                      </p:to>
                                    </p:set>
                                    <p:anim calcmode="lin" valueType="num">
                                      <p:cBhvr additive="base">
                                        <p:cTn id="37" dur="500" fill="hold"/>
                                        <p:tgtEl>
                                          <p:spTgt spid="2253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533">
                                            <p:txEl>
                                              <p:pRg st="7" end="7"/>
                                            </p:txEl>
                                          </p:spTgt>
                                        </p:tgtEl>
                                        <p:attrNameLst>
                                          <p:attrName>style.visibility</p:attrName>
                                        </p:attrNameLst>
                                      </p:cBhvr>
                                      <p:to>
                                        <p:strVal val="visible"/>
                                      </p:to>
                                    </p:set>
                                    <p:anim calcmode="lin" valueType="num">
                                      <p:cBhvr additive="base">
                                        <p:cTn id="43" dur="500" fill="hold"/>
                                        <p:tgtEl>
                                          <p:spTgt spid="2253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533">
                                            <p:txEl>
                                              <p:pRg st="8" end="8"/>
                                            </p:txEl>
                                          </p:spTgt>
                                        </p:tgtEl>
                                        <p:attrNameLst>
                                          <p:attrName>style.visibility</p:attrName>
                                        </p:attrNameLst>
                                      </p:cBhvr>
                                      <p:to>
                                        <p:strVal val="visible"/>
                                      </p:to>
                                    </p:set>
                                    <p:anim calcmode="lin" valueType="num">
                                      <p:cBhvr additive="base">
                                        <p:cTn id="49" dur="500" fill="hold"/>
                                        <p:tgtEl>
                                          <p:spTgt spid="2253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53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533">
                                            <p:txEl>
                                              <p:pRg st="9" end="9"/>
                                            </p:txEl>
                                          </p:spTgt>
                                        </p:tgtEl>
                                        <p:attrNameLst>
                                          <p:attrName>style.visibility</p:attrName>
                                        </p:attrNameLst>
                                      </p:cBhvr>
                                      <p:to>
                                        <p:strVal val="visible"/>
                                      </p:to>
                                    </p:set>
                                    <p:anim calcmode="lin" valueType="num">
                                      <p:cBhvr additive="base">
                                        <p:cTn id="55" dur="500" fill="hold"/>
                                        <p:tgtEl>
                                          <p:spTgt spid="2253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53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2533">
                                            <p:txEl>
                                              <p:pRg st="10" end="10"/>
                                            </p:txEl>
                                          </p:spTgt>
                                        </p:tgtEl>
                                        <p:attrNameLst>
                                          <p:attrName>style.visibility</p:attrName>
                                        </p:attrNameLst>
                                      </p:cBhvr>
                                      <p:to>
                                        <p:strVal val="visible"/>
                                      </p:to>
                                    </p:set>
                                    <p:anim calcmode="lin" valueType="num">
                                      <p:cBhvr additive="base">
                                        <p:cTn id="61" dur="500" fill="hold"/>
                                        <p:tgtEl>
                                          <p:spTgt spid="2253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253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sz="half" idx="1"/>
          </p:nvPr>
        </p:nvSpPr>
        <p:spPr>
          <a:xfrm>
            <a:off x="838198" y="1825625"/>
            <a:ext cx="5328000" cy="3906435"/>
          </a:xfrm>
        </p:spPr>
        <p:txBody>
          <a:bodyPr vert="horz" lIns="91440" tIns="45720" rIns="91440" bIns="45720" rtlCol="0">
            <a:normAutofit/>
          </a:bodyPr>
          <a:lstStyle/>
          <a:p>
            <a:pPr lvl="1"/>
            <a:endParaRPr lang="en-US" sz="2400"/>
          </a:p>
          <a:p>
            <a:pPr lvl="1"/>
            <a:endParaRPr lang="en-US" sz="2400"/>
          </a:p>
          <a:p>
            <a:pPr lvl="1"/>
            <a:endParaRPr lang="en-US" sz="2400"/>
          </a:p>
        </p:txBody>
      </p:sp>
      <p:sp>
        <p:nvSpPr>
          <p:cNvPr id="24580" name="Rectangle 4"/>
          <p:cNvSpPr txBox="1">
            <a:spLocks noChangeArrowheads="1"/>
          </p:cNvSpPr>
          <p:nvPr/>
        </p:nvSpPr>
        <p:spPr bwMode="auto">
          <a:xfrm>
            <a:off x="838198" y="1597025"/>
            <a:ext cx="10892052" cy="511238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rmAutofit/>
          </a:bodyPr>
          <a:lstStyle>
            <a:lvl1pPr marL="71438"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marL="342900" lvl="1" indent="-342900" eaLnBrk="1" fontAlgn="base" hangingPunct="1">
              <a:spcBef>
                <a:spcPts val="1800"/>
              </a:spcBef>
              <a:buFont typeface="Arial" charset="0"/>
              <a:buChar char="•"/>
              <a:defRPr/>
            </a:pPr>
            <a:r>
              <a:rPr lang="en-GB" sz="1800" dirty="0">
                <a:solidFill>
                  <a:schemeClr val="tx1"/>
                </a:solidFill>
                <a:latin typeface="+mn-lt"/>
                <a:ea typeface="+mn-ea"/>
              </a:rPr>
              <a:t>Defines global objective of PFM reform programme</a:t>
            </a:r>
          </a:p>
          <a:p>
            <a:pPr marL="342900" lvl="1" indent="-342900" eaLnBrk="1" fontAlgn="base" hangingPunct="1">
              <a:spcBef>
                <a:spcPts val="1800"/>
              </a:spcBef>
              <a:buFont typeface="Arial" charset="0"/>
              <a:buChar char="•"/>
              <a:defRPr/>
            </a:pPr>
            <a:r>
              <a:rPr lang="en-GB" sz="1800" dirty="0">
                <a:solidFill>
                  <a:schemeClr val="tx1"/>
                </a:solidFill>
                <a:latin typeface="+mn-lt"/>
                <a:ea typeface="+mn-ea"/>
              </a:rPr>
              <a:t>Establishes list of all reform components</a:t>
            </a:r>
          </a:p>
          <a:p>
            <a:pPr marL="342900" lvl="1" indent="-342900" eaLnBrk="1" fontAlgn="base" hangingPunct="1">
              <a:spcBef>
                <a:spcPts val="1800"/>
              </a:spcBef>
              <a:buFont typeface="Arial" charset="0"/>
              <a:buChar char="•"/>
              <a:defRPr/>
            </a:pPr>
            <a:r>
              <a:rPr lang="en-GB" sz="1800" dirty="0">
                <a:solidFill>
                  <a:schemeClr val="tx1"/>
                </a:solidFill>
                <a:latin typeface="+mn-lt"/>
                <a:ea typeface="+mn-ea"/>
              </a:rPr>
              <a:t>Defines reform sequencing</a:t>
            </a:r>
          </a:p>
          <a:p>
            <a:pPr marL="342900" lvl="1" indent="-342900" eaLnBrk="1" fontAlgn="base" hangingPunct="1">
              <a:spcBef>
                <a:spcPts val="1800"/>
              </a:spcBef>
              <a:buFont typeface="Arial" charset="0"/>
              <a:buChar char="•"/>
              <a:defRPr/>
            </a:pPr>
            <a:r>
              <a:rPr lang="en-GB" sz="1800" dirty="0">
                <a:solidFill>
                  <a:schemeClr val="tx1"/>
                </a:solidFill>
                <a:latin typeface="+mn-lt"/>
                <a:ea typeface="+mn-ea"/>
              </a:rPr>
              <a:t>Defines, for each component: main objective, purpose, main institution in charge &amp; link with other components</a:t>
            </a:r>
          </a:p>
          <a:p>
            <a:pPr marL="342900" lvl="1" indent="-342900" eaLnBrk="1" fontAlgn="base" hangingPunct="1">
              <a:spcBef>
                <a:spcPts val="1800"/>
              </a:spcBef>
              <a:buFont typeface="Arial" charset="0"/>
              <a:buChar char="•"/>
              <a:defRPr/>
            </a:pPr>
            <a:r>
              <a:rPr lang="en-GB" sz="1800" dirty="0">
                <a:solidFill>
                  <a:schemeClr val="tx1"/>
                </a:solidFill>
                <a:latin typeface="+mn-lt"/>
                <a:ea typeface="+mn-ea"/>
              </a:rPr>
              <a:t>Prepares agenda for carrying out each component, with a summary of results, inputs, activities, stages requiring monitoring, &amp; calendar for implementation</a:t>
            </a:r>
          </a:p>
          <a:p>
            <a:pPr marL="342900" lvl="1" indent="-342900" eaLnBrk="1" fontAlgn="base" hangingPunct="1">
              <a:spcBef>
                <a:spcPts val="1800"/>
              </a:spcBef>
              <a:buFont typeface="Arial" charset="0"/>
              <a:buChar char="•"/>
              <a:defRPr/>
            </a:pPr>
            <a:r>
              <a:rPr lang="en-GB" sz="1800" dirty="0">
                <a:solidFill>
                  <a:schemeClr val="tx1"/>
                </a:solidFill>
                <a:latin typeface="+mn-lt"/>
                <a:ea typeface="+mn-ea"/>
              </a:rPr>
              <a:t>Estimates expenditure provisions, identifies administrative budget lines of national budget from which funding is drawn (including external financing)</a:t>
            </a:r>
          </a:p>
        </p:txBody>
      </p:sp>
      <p:sp>
        <p:nvSpPr>
          <p:cNvPr id="24577" name="Titre 2"/>
          <p:cNvSpPr>
            <a:spLocks noGrp="1"/>
          </p:cNvSpPr>
          <p:nvPr>
            <p:ph type="title"/>
          </p:nvPr>
        </p:nvSpPr>
        <p:spPr>
          <a:xfrm>
            <a:off x="970722" y="482860"/>
            <a:ext cx="10515600" cy="782357"/>
          </a:xfrm>
        </p:spPr>
        <p:txBody>
          <a:bodyPr vert="horz" lIns="91440" tIns="45720" rIns="91440" bIns="0" rtlCol="0" anchor="b" anchorCtr="0">
            <a:normAutofit/>
          </a:bodyPr>
          <a:lstStyle/>
          <a:p>
            <a:r>
              <a:rPr lang="en-US" dirty="0"/>
              <a:t>The reform </a:t>
            </a:r>
            <a:r>
              <a:rPr lang="en-US" dirty="0" err="1"/>
              <a:t>programme</a:t>
            </a:r>
            <a:r>
              <a:rPr lang="en-US" dirty="0"/>
              <a:t> (1)</a:t>
            </a:r>
            <a:endParaRPr lang="fr-BE" dirty="0"/>
          </a:p>
        </p:txBody>
      </p:sp>
      <p:sp>
        <p:nvSpPr>
          <p:cNvPr id="9220" name="Espace réservé du numéro de diapositive 3" hidden="1"/>
          <p:cNvSpPr>
            <a:spLocks noGrp="1"/>
          </p:cNvSpPr>
          <p:nvPr>
            <p:ph type="sldNum" sz="quarter" idx="12"/>
          </p:nvPr>
        </p:nvSpPr>
        <p:spPr>
          <a:xfrm>
            <a:off x="1631504" y="6381750"/>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0D5E9712-0961-4D4B-A346-20EE6678E234}" type="slidenum">
              <a:rPr lang="en-GB" sz="1400">
                <a:solidFill>
                  <a:schemeClr val="tx1"/>
                </a:solidFill>
                <a:latin typeface="Arial" charset="0"/>
              </a:rPr>
              <a:pPr algn="l" eaLnBrk="1" hangingPunct="1">
                <a:spcAft>
                  <a:spcPts val="600"/>
                </a:spcAft>
                <a:defRPr/>
              </a:pPr>
              <a:t>202</a:t>
            </a:fld>
            <a:endParaRPr lang="en-GB" sz="1400">
              <a:solidFill>
                <a:schemeClr val="tx1"/>
              </a:solidFill>
              <a:latin typeface="Arial" charset="0"/>
            </a:endParaRPr>
          </a:p>
        </p:txBody>
      </p:sp>
      <p:sp>
        <p:nvSpPr>
          <p:cNvPr id="6" name="Slide Number Placeholder 1">
            <a:extLst>
              <a:ext uri="{FF2B5EF4-FFF2-40B4-BE49-F238E27FC236}">
                <a16:creationId xmlns:a16="http://schemas.microsoft.com/office/drawing/2014/main" id="{C68CB88A-62FF-4388-AB4B-9161896B4F2C}"/>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202</a:t>
            </a:fld>
            <a:endParaRPr lang="en-GB"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sz="half" idx="1"/>
          </p:nvPr>
        </p:nvSpPr>
        <p:spPr>
          <a:xfrm>
            <a:off x="838198" y="1825625"/>
            <a:ext cx="5328000" cy="3906435"/>
          </a:xfrm>
        </p:spPr>
        <p:txBody>
          <a:bodyPr vert="horz" lIns="91440" tIns="45720" rIns="91440" bIns="45720" rtlCol="0">
            <a:normAutofit/>
          </a:bodyPr>
          <a:lstStyle/>
          <a:p>
            <a:pPr lvl="1"/>
            <a:endParaRPr lang="en-US" sz="2400"/>
          </a:p>
          <a:p>
            <a:pPr lvl="1"/>
            <a:endParaRPr lang="en-US" sz="2400"/>
          </a:p>
          <a:p>
            <a:pPr lvl="1"/>
            <a:endParaRPr lang="en-US" sz="2400"/>
          </a:p>
        </p:txBody>
      </p:sp>
      <p:sp>
        <p:nvSpPr>
          <p:cNvPr id="26627" name="Rectangle 4"/>
          <p:cNvSpPr txBox="1">
            <a:spLocks noChangeArrowheads="1"/>
          </p:cNvSpPr>
          <p:nvPr/>
        </p:nvSpPr>
        <p:spPr bwMode="auto">
          <a:xfrm>
            <a:off x="970722" y="1997075"/>
            <a:ext cx="10892052" cy="390643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rmAutofit/>
          </a:bodyPr>
          <a:lstStyle>
            <a:lvl1pPr marL="71438"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marL="342900" lvl="1" indent="-342900" eaLnBrk="1" fontAlgn="base" hangingPunct="1">
              <a:spcBef>
                <a:spcPts val="1200"/>
              </a:spcBef>
              <a:spcAft>
                <a:spcPts val="1200"/>
              </a:spcAft>
              <a:buFont typeface="Arial" charset="0"/>
              <a:buChar char="•"/>
              <a:defRPr/>
            </a:pPr>
            <a:r>
              <a:rPr lang="en-GB" sz="2000" dirty="0">
                <a:solidFill>
                  <a:schemeClr val="tx1"/>
                </a:solidFill>
                <a:latin typeface="+mn-lt"/>
                <a:ea typeface="+mn-ea"/>
              </a:rPr>
              <a:t>Outlines modalities for monitoring &amp; assessment</a:t>
            </a:r>
          </a:p>
          <a:p>
            <a:pPr marL="342900" lvl="1" indent="-342900" eaLnBrk="1" fontAlgn="base" hangingPunct="1">
              <a:spcBef>
                <a:spcPts val="1200"/>
              </a:spcBef>
              <a:spcAft>
                <a:spcPts val="1200"/>
              </a:spcAft>
              <a:buFont typeface="Arial" charset="0"/>
              <a:buChar char="•"/>
              <a:defRPr/>
            </a:pPr>
            <a:r>
              <a:rPr lang="en-GB" sz="2000" dirty="0">
                <a:solidFill>
                  <a:schemeClr val="tx1"/>
                </a:solidFill>
                <a:latin typeface="+mn-lt"/>
                <a:ea typeface="+mn-ea"/>
              </a:rPr>
              <a:t>Defines single financing instrument</a:t>
            </a:r>
          </a:p>
          <a:p>
            <a:pPr marL="342900" lvl="1" indent="-342900" eaLnBrk="1" fontAlgn="base" hangingPunct="1">
              <a:spcBef>
                <a:spcPts val="1200"/>
              </a:spcBef>
              <a:spcAft>
                <a:spcPts val="1200"/>
              </a:spcAft>
              <a:buFont typeface="Arial" charset="0"/>
              <a:buChar char="•"/>
              <a:defRPr/>
            </a:pPr>
            <a:r>
              <a:rPr lang="en-GB" sz="2000" dirty="0">
                <a:solidFill>
                  <a:schemeClr val="tx1"/>
                </a:solidFill>
                <a:latin typeface="+mn-lt"/>
                <a:ea typeface="+mn-ea"/>
              </a:rPr>
              <a:t>Outlines rules of financial management &amp; procurement</a:t>
            </a:r>
          </a:p>
          <a:p>
            <a:pPr marL="342900" lvl="1" indent="-342900" eaLnBrk="1" fontAlgn="base" hangingPunct="1">
              <a:spcBef>
                <a:spcPts val="1200"/>
              </a:spcBef>
              <a:spcAft>
                <a:spcPts val="1200"/>
              </a:spcAft>
              <a:buFont typeface="Arial" charset="0"/>
              <a:buChar char="•"/>
              <a:defRPr/>
            </a:pPr>
            <a:r>
              <a:rPr lang="en-GB" sz="2000" dirty="0">
                <a:solidFill>
                  <a:schemeClr val="tx1"/>
                </a:solidFill>
                <a:latin typeface="+mn-lt"/>
                <a:ea typeface="+mn-ea"/>
              </a:rPr>
              <a:t>Outlines institutional dispositions – including high-level steering group, technical direction committee, &amp; work groups</a:t>
            </a:r>
          </a:p>
          <a:p>
            <a:pPr lvl="1" indent="-228600" eaLnBrk="1" hangingPunct="1">
              <a:lnSpc>
                <a:spcPct val="90000"/>
              </a:lnSpc>
              <a:spcBef>
                <a:spcPct val="20000"/>
              </a:spcBef>
              <a:spcAft>
                <a:spcPts val="1800"/>
              </a:spcAft>
              <a:buClr>
                <a:schemeClr val="tx2"/>
              </a:buClr>
              <a:buFont typeface="Arial" panose="020B0604020202020204" pitchFamily="34" charset="0"/>
              <a:buChar char="•"/>
            </a:pPr>
            <a:endParaRPr lang="en-GB" sz="1900" dirty="0">
              <a:solidFill>
                <a:schemeClr val="tx1"/>
              </a:solidFill>
              <a:latin typeface="+mn-lt"/>
              <a:ea typeface="+mn-ea"/>
            </a:endParaRPr>
          </a:p>
        </p:txBody>
      </p:sp>
      <p:sp>
        <p:nvSpPr>
          <p:cNvPr id="26628" name="Titre 2"/>
          <p:cNvSpPr>
            <a:spLocks noGrp="1"/>
          </p:cNvSpPr>
          <p:nvPr>
            <p:ph type="title"/>
          </p:nvPr>
        </p:nvSpPr>
        <p:spPr>
          <a:xfrm>
            <a:off x="970722" y="482860"/>
            <a:ext cx="10515600" cy="782357"/>
          </a:xfrm>
        </p:spPr>
        <p:txBody>
          <a:bodyPr vert="horz" lIns="91440" tIns="45720" rIns="91440" bIns="0" rtlCol="0" anchor="b" anchorCtr="0">
            <a:normAutofit/>
          </a:bodyPr>
          <a:lstStyle/>
          <a:p>
            <a:r>
              <a:rPr lang="en-US" dirty="0"/>
              <a:t>The reform </a:t>
            </a:r>
            <a:r>
              <a:rPr lang="en-US" dirty="0" err="1"/>
              <a:t>programme</a:t>
            </a:r>
            <a:r>
              <a:rPr lang="en-US" dirty="0"/>
              <a:t> (2)</a:t>
            </a:r>
            <a:endParaRPr lang="fr-BE" dirty="0"/>
          </a:p>
        </p:txBody>
      </p:sp>
      <p:sp>
        <p:nvSpPr>
          <p:cNvPr id="10244" name="Espace réservé du numéro de diapositive 3" hidden="1"/>
          <p:cNvSpPr>
            <a:spLocks noGrp="1"/>
          </p:cNvSpPr>
          <p:nvPr>
            <p:ph type="sldNum" sz="quarter" idx="12"/>
          </p:nvPr>
        </p:nvSpPr>
        <p:spPr>
          <a:xfrm>
            <a:off x="19812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2A9C0104-8F2B-A443-B6F1-F3CC45DF8E38}" type="slidenum">
              <a:rPr lang="en-GB" sz="1400">
                <a:solidFill>
                  <a:schemeClr val="tx1"/>
                </a:solidFill>
                <a:latin typeface="Arial" charset="0"/>
              </a:rPr>
              <a:pPr algn="l" eaLnBrk="1" hangingPunct="1">
                <a:spcAft>
                  <a:spcPts val="600"/>
                </a:spcAft>
                <a:defRPr/>
              </a:pPr>
              <a:t>203</a:t>
            </a:fld>
            <a:endParaRPr lang="en-GB" sz="1400">
              <a:solidFill>
                <a:schemeClr val="tx1"/>
              </a:solidFill>
              <a:latin typeface="Arial" charset="0"/>
            </a:endParaRPr>
          </a:p>
        </p:txBody>
      </p:sp>
      <p:sp>
        <p:nvSpPr>
          <p:cNvPr id="6" name="Slide Number Placeholder 1">
            <a:extLst>
              <a:ext uri="{FF2B5EF4-FFF2-40B4-BE49-F238E27FC236}">
                <a16:creationId xmlns:a16="http://schemas.microsoft.com/office/drawing/2014/main" id="{CD4A93F0-D573-4528-947B-A8076C6FFCDF}"/>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203</a:t>
            </a:fld>
            <a:endParaRPr lang="en-GB"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p:txBody>
          <a:bodyPr/>
          <a:lstStyle/>
          <a:p>
            <a:pPr lvl="1"/>
            <a:endParaRPr lang="en-US" sz="2400">
              <a:latin typeface="Verdana" charset="0"/>
              <a:cs typeface="ＭＳ Ｐゴシック" charset="0"/>
            </a:endParaRPr>
          </a:p>
          <a:p>
            <a:pPr lvl="1"/>
            <a:endParaRPr lang="en-US" sz="2400">
              <a:latin typeface="Verdana" charset="0"/>
              <a:cs typeface="ＭＳ Ｐゴシック" charset="0"/>
            </a:endParaRPr>
          </a:p>
          <a:p>
            <a:pPr lvl="1"/>
            <a:endParaRPr lang="en-US" sz="2400">
              <a:latin typeface="Verdana" charset="0"/>
              <a:cs typeface="ＭＳ Ｐゴシック" charset="0"/>
            </a:endParaRPr>
          </a:p>
        </p:txBody>
      </p:sp>
      <p:sp>
        <p:nvSpPr>
          <p:cNvPr id="28676" name="Rectangle 3"/>
          <p:cNvSpPr txBox="1">
            <a:spLocks noChangeArrowheads="1"/>
          </p:cNvSpPr>
          <p:nvPr/>
        </p:nvSpPr>
        <p:spPr bwMode="auto">
          <a:xfrm>
            <a:off x="2238376" y="1643063"/>
            <a:ext cx="7661275"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lvl="1">
              <a:lnSpc>
                <a:spcPct val="90000"/>
              </a:lnSpc>
              <a:spcBef>
                <a:spcPct val="20000"/>
              </a:spcBef>
              <a:buClr>
                <a:srgbClr val="C00000"/>
              </a:buClr>
              <a:buFontTx/>
              <a:buChar char="–"/>
            </a:pPr>
            <a:endParaRPr lang="en-US" sz="2400"/>
          </a:p>
          <a:p>
            <a:pPr lvl="1">
              <a:lnSpc>
                <a:spcPct val="90000"/>
              </a:lnSpc>
              <a:spcBef>
                <a:spcPct val="20000"/>
              </a:spcBef>
              <a:buClr>
                <a:srgbClr val="C00000"/>
              </a:buClr>
              <a:buFontTx/>
              <a:buChar char="–"/>
            </a:pPr>
            <a:endParaRPr lang="en-US" sz="2400"/>
          </a:p>
          <a:p>
            <a:pPr lvl="1">
              <a:lnSpc>
                <a:spcPct val="90000"/>
              </a:lnSpc>
              <a:spcBef>
                <a:spcPct val="20000"/>
              </a:spcBef>
              <a:buClr>
                <a:srgbClr val="C00000"/>
              </a:buClr>
              <a:buFontTx/>
              <a:buChar char="–"/>
            </a:pPr>
            <a:endParaRPr lang="en-US" sz="2400"/>
          </a:p>
        </p:txBody>
      </p:sp>
      <p:sp>
        <p:nvSpPr>
          <p:cNvPr id="28677" name="Rectangle 4"/>
          <p:cNvSpPr txBox="1">
            <a:spLocks noChangeArrowheads="1"/>
          </p:cNvSpPr>
          <p:nvPr/>
        </p:nvSpPr>
        <p:spPr bwMode="auto">
          <a:xfrm>
            <a:off x="904460" y="1410294"/>
            <a:ext cx="10773176" cy="4964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800100" indent="-34290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marL="342900" lvl="1" eaLnBrk="1" hangingPunct="1">
              <a:lnSpc>
                <a:spcPct val="120000"/>
              </a:lnSpc>
              <a:spcBef>
                <a:spcPts val="600"/>
              </a:spcBef>
              <a:spcAft>
                <a:spcPts val="600"/>
              </a:spcAft>
              <a:buFont typeface="Arial" panose="020B0604020202020204" pitchFamily="34" charset="0"/>
              <a:buChar char="•"/>
              <a:defRPr/>
            </a:pPr>
            <a:r>
              <a:rPr lang="en-GB" sz="2000" dirty="0">
                <a:solidFill>
                  <a:srgbClr val="004494"/>
                </a:solidFill>
                <a:latin typeface="+mn-lt"/>
                <a:ea typeface="+mn-ea"/>
              </a:rPr>
              <a:t>Absence of political will</a:t>
            </a:r>
          </a:p>
          <a:p>
            <a:pPr marL="342900" lvl="1" eaLnBrk="1" hangingPunct="1">
              <a:lnSpc>
                <a:spcPct val="120000"/>
              </a:lnSpc>
              <a:spcBef>
                <a:spcPts val="600"/>
              </a:spcBef>
              <a:spcAft>
                <a:spcPts val="600"/>
              </a:spcAft>
              <a:buFont typeface="Arial" panose="020B0604020202020204" pitchFamily="34" charset="0"/>
              <a:buChar char="•"/>
              <a:defRPr/>
            </a:pPr>
            <a:r>
              <a:rPr lang="en-GB" sz="2000" dirty="0">
                <a:solidFill>
                  <a:srgbClr val="004494"/>
                </a:solidFill>
                <a:latin typeface="+mn-lt"/>
                <a:ea typeface="+mn-ea"/>
              </a:rPr>
              <a:t>Risks due to content of the reform: errors in evaluating technical &amp; capacity constraints</a:t>
            </a:r>
          </a:p>
          <a:p>
            <a:pPr marL="342900" lvl="1" eaLnBrk="1" hangingPunct="1">
              <a:lnSpc>
                <a:spcPct val="120000"/>
              </a:lnSpc>
              <a:spcBef>
                <a:spcPts val="600"/>
              </a:spcBef>
              <a:spcAft>
                <a:spcPts val="600"/>
              </a:spcAft>
              <a:buFont typeface="Arial" panose="020B0604020202020204" pitchFamily="34" charset="0"/>
              <a:buChar char="•"/>
              <a:defRPr/>
            </a:pPr>
            <a:r>
              <a:rPr lang="en-GB" sz="2000" dirty="0">
                <a:solidFill>
                  <a:srgbClr val="004494"/>
                </a:solidFill>
                <a:latin typeface="+mn-lt"/>
                <a:ea typeface="+mn-ea"/>
              </a:rPr>
              <a:t>Risks from reform management institutional factors</a:t>
            </a:r>
          </a:p>
          <a:p>
            <a:pPr lvl="1" eaLnBrk="1" hangingPunct="1">
              <a:lnSpc>
                <a:spcPct val="120000"/>
              </a:lnSpc>
              <a:spcBef>
                <a:spcPts val="600"/>
              </a:spcBef>
              <a:buFont typeface="Arial" panose="020B0604020202020204" pitchFamily="34" charset="0"/>
              <a:buChar char="‒"/>
              <a:defRPr/>
            </a:pPr>
            <a:r>
              <a:rPr lang="en-GB" sz="1800" dirty="0">
                <a:solidFill>
                  <a:schemeClr val="tx1"/>
                </a:solidFill>
                <a:latin typeface="+mn-lt"/>
                <a:ea typeface="+mn-ea"/>
              </a:rPr>
              <a:t>Inadequate management structure</a:t>
            </a:r>
          </a:p>
          <a:p>
            <a:pPr lvl="1" eaLnBrk="1" hangingPunct="1">
              <a:lnSpc>
                <a:spcPct val="120000"/>
              </a:lnSpc>
              <a:spcBef>
                <a:spcPts val="600"/>
              </a:spcBef>
              <a:buFont typeface="Arial" panose="020B0604020202020204" pitchFamily="34" charset="0"/>
              <a:buChar char="‒"/>
              <a:defRPr/>
            </a:pPr>
            <a:r>
              <a:rPr lang="en-GB" sz="1800" dirty="0">
                <a:solidFill>
                  <a:schemeClr val="tx1"/>
                </a:solidFill>
                <a:latin typeface="+mn-lt"/>
                <a:ea typeface="+mn-ea"/>
              </a:rPr>
              <a:t>No long-term support of cooperating partners</a:t>
            </a:r>
          </a:p>
          <a:p>
            <a:pPr lvl="1" eaLnBrk="1" hangingPunct="1">
              <a:lnSpc>
                <a:spcPct val="120000"/>
              </a:lnSpc>
              <a:spcBef>
                <a:spcPts val="600"/>
              </a:spcBef>
              <a:buFont typeface="Arial" panose="020B0604020202020204" pitchFamily="34" charset="0"/>
              <a:buChar char="‒"/>
              <a:defRPr/>
            </a:pPr>
            <a:r>
              <a:rPr lang="en-GB" sz="1800" dirty="0">
                <a:solidFill>
                  <a:schemeClr val="tx1"/>
                </a:solidFill>
                <a:latin typeface="+mn-lt"/>
                <a:ea typeface="+mn-ea"/>
              </a:rPr>
              <a:t>Inefficient monitoring &amp; assessment framework</a:t>
            </a:r>
          </a:p>
          <a:p>
            <a:pPr lvl="1" eaLnBrk="1" hangingPunct="1">
              <a:lnSpc>
                <a:spcPct val="120000"/>
              </a:lnSpc>
              <a:spcBef>
                <a:spcPts val="600"/>
              </a:spcBef>
              <a:buFont typeface="Arial" panose="020B0604020202020204" pitchFamily="34" charset="0"/>
              <a:buChar char="‒"/>
              <a:defRPr/>
            </a:pPr>
            <a:r>
              <a:rPr lang="en-GB" sz="1800" dirty="0">
                <a:solidFill>
                  <a:schemeClr val="tx1"/>
                </a:solidFill>
                <a:latin typeface="+mn-lt"/>
                <a:ea typeface="+mn-ea"/>
              </a:rPr>
              <a:t>Incomplete or inefficient legal &amp; regulatory framework</a:t>
            </a:r>
          </a:p>
          <a:p>
            <a:pPr marL="342900" lvl="1" eaLnBrk="1" hangingPunct="1">
              <a:lnSpc>
                <a:spcPct val="120000"/>
              </a:lnSpc>
              <a:spcBef>
                <a:spcPts val="1200"/>
              </a:spcBef>
              <a:spcAft>
                <a:spcPts val="600"/>
              </a:spcAft>
              <a:buFont typeface="Arial" panose="020B0604020202020204" pitchFamily="34" charset="0"/>
              <a:buChar char="•"/>
              <a:defRPr/>
            </a:pPr>
            <a:r>
              <a:rPr lang="en-GB" sz="2000" dirty="0">
                <a:solidFill>
                  <a:srgbClr val="004494"/>
                </a:solidFill>
                <a:latin typeface="+mn-lt"/>
                <a:ea typeface="+mn-ea"/>
              </a:rPr>
              <a:t>Risks in implementation</a:t>
            </a:r>
          </a:p>
          <a:p>
            <a:pPr lvl="1" eaLnBrk="1" hangingPunct="1">
              <a:lnSpc>
                <a:spcPct val="120000"/>
              </a:lnSpc>
              <a:spcBef>
                <a:spcPts val="600"/>
              </a:spcBef>
              <a:buFont typeface="Arial" panose="020B0604020202020204" pitchFamily="34" charset="0"/>
              <a:buChar char="‒"/>
              <a:defRPr/>
            </a:pPr>
            <a:r>
              <a:rPr lang="en-GB" sz="1800" dirty="0">
                <a:solidFill>
                  <a:schemeClr val="tx1"/>
                </a:solidFill>
                <a:latin typeface="+mn-lt"/>
                <a:ea typeface="+mn-ea"/>
              </a:rPr>
              <a:t>Delays in activities (e.g. procurement, funding)</a:t>
            </a:r>
          </a:p>
          <a:p>
            <a:pPr lvl="1" eaLnBrk="1" hangingPunct="1">
              <a:lnSpc>
                <a:spcPct val="120000"/>
              </a:lnSpc>
              <a:spcBef>
                <a:spcPts val="600"/>
              </a:spcBef>
              <a:buFont typeface="Arial" panose="020B0604020202020204" pitchFamily="34" charset="0"/>
              <a:buChar char="‒"/>
              <a:defRPr/>
            </a:pPr>
            <a:r>
              <a:rPr lang="en-GB" sz="1800" dirty="0">
                <a:solidFill>
                  <a:schemeClr val="tx1"/>
                </a:solidFill>
                <a:latin typeface="+mn-lt"/>
                <a:ea typeface="+mn-ea"/>
              </a:rPr>
              <a:t>Inadequate implementation agenda</a:t>
            </a:r>
            <a:endParaRPr lang="en-US" sz="1600" dirty="0"/>
          </a:p>
        </p:txBody>
      </p:sp>
      <p:sp>
        <p:nvSpPr>
          <p:cNvPr id="7" name="Titre 2">
            <a:extLst>
              <a:ext uri="{FF2B5EF4-FFF2-40B4-BE49-F238E27FC236}">
                <a16:creationId xmlns:a16="http://schemas.microsoft.com/office/drawing/2014/main" id="{389B1B1F-A68B-44F9-B8D5-BA0681CFE59F}"/>
              </a:ext>
            </a:extLst>
          </p:cNvPr>
          <p:cNvSpPr txBox="1">
            <a:spLocks/>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t>Risks in carrying out PFM reform programme</a:t>
            </a:r>
            <a:endParaRPr lang="fr-BE" dirty="0"/>
          </a:p>
        </p:txBody>
      </p:sp>
      <p:sp>
        <p:nvSpPr>
          <p:cNvPr id="2" name="Slide Number Placeholder 1">
            <a:extLst>
              <a:ext uri="{FF2B5EF4-FFF2-40B4-BE49-F238E27FC236}">
                <a16:creationId xmlns:a16="http://schemas.microsoft.com/office/drawing/2014/main" id="{73389FF6-D59C-4929-B610-1E79CF49F795}"/>
              </a:ext>
            </a:extLst>
          </p:cNvPr>
          <p:cNvSpPr>
            <a:spLocks noGrp="1"/>
          </p:cNvSpPr>
          <p:nvPr>
            <p:ph type="sldNum" sz="quarter" idx="12"/>
          </p:nvPr>
        </p:nvSpPr>
        <p:spPr/>
        <p:txBody>
          <a:bodyPr/>
          <a:lstStyle/>
          <a:p>
            <a:fld id="{F46C79FD-C571-418B-AB0F-5EE936C85276}" type="slidenum">
              <a:rPr lang="en-GB" smtClean="0"/>
              <a:t>204</a:t>
            </a:fld>
            <a:endParaRPr lang="en-GB"/>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sz="half" idx="1"/>
          </p:nvPr>
        </p:nvSpPr>
        <p:spPr>
          <a:xfrm>
            <a:off x="838198" y="1825625"/>
            <a:ext cx="5328000" cy="3906435"/>
          </a:xfrm>
        </p:spPr>
        <p:txBody>
          <a:bodyPr vert="horz" lIns="91440" tIns="45720" rIns="91440" bIns="45720" rtlCol="0">
            <a:normAutofit/>
          </a:bodyPr>
          <a:lstStyle/>
          <a:p>
            <a:pPr lvl="1"/>
            <a:endParaRPr lang="en-US" sz="2400"/>
          </a:p>
          <a:p>
            <a:pPr lvl="1"/>
            <a:endParaRPr lang="en-US" sz="2400"/>
          </a:p>
          <a:p>
            <a:pPr lvl="1"/>
            <a:endParaRPr lang="en-US" sz="2400"/>
          </a:p>
        </p:txBody>
      </p:sp>
      <p:sp>
        <p:nvSpPr>
          <p:cNvPr id="30724" name="Rectangle 4"/>
          <p:cNvSpPr txBox="1">
            <a:spLocks noChangeArrowheads="1"/>
          </p:cNvSpPr>
          <p:nvPr/>
        </p:nvSpPr>
        <p:spPr bwMode="auto">
          <a:xfrm>
            <a:off x="970722" y="1631315"/>
            <a:ext cx="10759528" cy="489935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Autofit/>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800100" indent="-342900" eaLnBrk="0" hangingPunct="0">
              <a:defRPr sz="1200">
                <a:solidFill>
                  <a:srgbClr val="0F5494"/>
                </a:solidFill>
                <a:latin typeface="Verdana" charset="0"/>
                <a:ea typeface="ＭＳ Ｐゴシック" charset="0"/>
              </a:defRPr>
            </a:lvl2pPr>
            <a:lvl3pPr marL="800100" indent="-3429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marL="342900" lvl="1" eaLnBrk="1" fontAlgn="base" hangingPunct="1">
              <a:spcBef>
                <a:spcPts val="600"/>
              </a:spcBef>
              <a:spcAft>
                <a:spcPts val="600"/>
              </a:spcAft>
              <a:buFont typeface="Arial" charset="0"/>
              <a:buChar char="•"/>
              <a:defRPr/>
            </a:pPr>
            <a:r>
              <a:rPr lang="en-GB" sz="2000" dirty="0">
                <a:solidFill>
                  <a:srgbClr val="004494"/>
                </a:solidFill>
                <a:latin typeface="+mn-lt"/>
                <a:ea typeface="+mn-ea"/>
              </a:rPr>
              <a:t>Strong sustained engagement of political actors</a:t>
            </a:r>
          </a:p>
          <a:p>
            <a:pPr marL="342900" lvl="1" eaLnBrk="1" fontAlgn="base" hangingPunct="1">
              <a:spcBef>
                <a:spcPts val="600"/>
              </a:spcBef>
              <a:spcAft>
                <a:spcPts val="600"/>
              </a:spcAft>
              <a:buFont typeface="Arial" charset="0"/>
              <a:buChar char="•"/>
              <a:defRPr/>
            </a:pPr>
            <a:r>
              <a:rPr lang="en-GB" sz="2000" dirty="0">
                <a:solidFill>
                  <a:srgbClr val="004494"/>
                </a:solidFill>
                <a:latin typeface="+mn-lt"/>
                <a:ea typeface="+mn-ea"/>
              </a:rPr>
              <a:t>Monitor capacity building</a:t>
            </a:r>
          </a:p>
          <a:p>
            <a:pPr marL="342900" lvl="1" eaLnBrk="1" fontAlgn="base" hangingPunct="1">
              <a:spcBef>
                <a:spcPts val="600"/>
              </a:spcBef>
              <a:spcAft>
                <a:spcPts val="600"/>
              </a:spcAft>
              <a:buFont typeface="Arial" charset="0"/>
              <a:buChar char="•"/>
              <a:defRPr/>
            </a:pPr>
            <a:r>
              <a:rPr lang="en-GB" sz="2000" dirty="0">
                <a:solidFill>
                  <a:srgbClr val="004494"/>
                </a:solidFill>
                <a:latin typeface="+mn-lt"/>
                <a:ea typeface="+mn-ea"/>
              </a:rPr>
              <a:t>Adequate &amp; efficient management structures</a:t>
            </a:r>
          </a:p>
          <a:p>
            <a:pPr lvl="1" eaLnBrk="1" hangingPunct="1">
              <a:spcBef>
                <a:spcPts val="600"/>
              </a:spcBef>
              <a:spcAft>
                <a:spcPts val="600"/>
              </a:spcAft>
              <a:buFont typeface="Arial" panose="020B0604020202020204" pitchFamily="34" charset="0"/>
              <a:buChar char="‒"/>
              <a:defRPr/>
            </a:pPr>
            <a:r>
              <a:rPr lang="en-GB" sz="1800" dirty="0">
                <a:solidFill>
                  <a:schemeClr val="tx1"/>
                </a:solidFill>
                <a:latin typeface="+mn-lt"/>
                <a:ea typeface="+mn-ea"/>
              </a:rPr>
              <a:t>Coordinated, flexible &amp; unique funding mechanism, adequate control publication of reports</a:t>
            </a:r>
          </a:p>
          <a:p>
            <a:pPr lvl="1" eaLnBrk="1" hangingPunct="1">
              <a:spcBef>
                <a:spcPts val="600"/>
              </a:spcBef>
              <a:spcAft>
                <a:spcPts val="600"/>
              </a:spcAft>
              <a:buFont typeface="Arial" panose="020B0604020202020204" pitchFamily="34" charset="0"/>
              <a:buChar char="‒"/>
              <a:defRPr/>
            </a:pPr>
            <a:r>
              <a:rPr lang="en-GB" sz="1800" dirty="0">
                <a:solidFill>
                  <a:schemeClr val="tx1"/>
                </a:solidFill>
                <a:latin typeface="+mn-lt"/>
                <a:ea typeface="+mn-ea"/>
              </a:rPr>
              <a:t>Coordinated approach in legal &amp; regulatory framework</a:t>
            </a:r>
          </a:p>
          <a:p>
            <a:pPr lvl="1" eaLnBrk="1" hangingPunct="1">
              <a:spcBef>
                <a:spcPts val="600"/>
              </a:spcBef>
              <a:spcAft>
                <a:spcPts val="600"/>
              </a:spcAft>
              <a:buFont typeface="Arial" panose="020B0604020202020204" pitchFamily="34" charset="0"/>
              <a:buChar char="‒"/>
              <a:defRPr/>
            </a:pPr>
            <a:r>
              <a:rPr lang="en-GB" sz="1800" dirty="0">
                <a:solidFill>
                  <a:schemeClr val="tx1"/>
                </a:solidFill>
                <a:latin typeface="+mn-lt"/>
                <a:ea typeface="+mn-ea"/>
              </a:rPr>
              <a:t>Effective &amp; efficient procurement system</a:t>
            </a:r>
          </a:p>
          <a:p>
            <a:pPr marL="342900" lvl="1" eaLnBrk="1" fontAlgn="base" hangingPunct="1">
              <a:spcBef>
                <a:spcPts val="1200"/>
              </a:spcBef>
              <a:spcAft>
                <a:spcPts val="600"/>
              </a:spcAft>
              <a:buClr>
                <a:schemeClr val="tx1"/>
              </a:buClr>
              <a:buFont typeface="Arial" charset="0"/>
              <a:buChar char="•"/>
              <a:defRPr/>
            </a:pPr>
            <a:r>
              <a:rPr lang="en-GB" sz="2000" dirty="0">
                <a:solidFill>
                  <a:srgbClr val="004494"/>
                </a:solidFill>
                <a:latin typeface="+mn-lt"/>
                <a:ea typeface="+mn-ea"/>
              </a:rPr>
              <a:t>Adequate agenda</a:t>
            </a:r>
          </a:p>
          <a:p>
            <a:pPr lvl="1" eaLnBrk="1" hangingPunct="1">
              <a:spcBef>
                <a:spcPts val="600"/>
              </a:spcBef>
              <a:spcAft>
                <a:spcPts val="600"/>
              </a:spcAft>
              <a:buClr>
                <a:schemeClr val="tx1"/>
              </a:buClr>
              <a:buFont typeface="Arial" panose="020B0604020202020204" pitchFamily="34" charset="0"/>
              <a:buChar char="‒"/>
              <a:defRPr/>
            </a:pPr>
            <a:r>
              <a:rPr lang="en-GB" sz="1800" dirty="0">
                <a:solidFill>
                  <a:schemeClr val="tx1"/>
                </a:solidFill>
                <a:latin typeface="+mn-lt"/>
                <a:ea typeface="+mn-ea"/>
              </a:rPr>
              <a:t>Particular attention to management of link between different components, implementation &amp; sequencing of agenda</a:t>
            </a:r>
          </a:p>
          <a:p>
            <a:pPr lvl="1" eaLnBrk="1" hangingPunct="1">
              <a:spcBef>
                <a:spcPts val="600"/>
              </a:spcBef>
              <a:spcAft>
                <a:spcPts val="600"/>
              </a:spcAft>
              <a:buClr>
                <a:schemeClr val="tx1"/>
              </a:buClr>
              <a:buFont typeface="Arial" panose="020B0604020202020204" pitchFamily="34" charset="0"/>
              <a:buChar char="‒"/>
              <a:defRPr/>
            </a:pPr>
            <a:r>
              <a:rPr lang="en-GB" sz="1800" dirty="0">
                <a:solidFill>
                  <a:schemeClr val="tx1"/>
                </a:solidFill>
                <a:latin typeface="+mn-lt"/>
                <a:ea typeface="+mn-ea"/>
              </a:rPr>
              <a:t>Coordination of PFM reform programme with other public sector reforms </a:t>
            </a:r>
          </a:p>
        </p:txBody>
      </p:sp>
      <p:sp>
        <p:nvSpPr>
          <p:cNvPr id="30721" name="Titre 7"/>
          <p:cNvSpPr>
            <a:spLocks noGrp="1"/>
          </p:cNvSpPr>
          <p:nvPr>
            <p:ph type="title"/>
          </p:nvPr>
        </p:nvSpPr>
        <p:spPr>
          <a:xfrm>
            <a:off x="970722" y="482860"/>
            <a:ext cx="10515600" cy="782357"/>
          </a:xfrm>
        </p:spPr>
        <p:txBody>
          <a:bodyPr vert="horz" lIns="91440" tIns="45720" rIns="91440" bIns="0" rtlCol="0" anchor="b" anchorCtr="0">
            <a:normAutofit/>
          </a:bodyPr>
          <a:lstStyle/>
          <a:p>
            <a:pPr indent="-342900">
              <a:spcAft>
                <a:spcPts val="300"/>
              </a:spcAft>
              <a:buClr>
                <a:srgbClr val="A50021"/>
              </a:buClr>
            </a:pPr>
            <a:r>
              <a:rPr lang="en-US" dirty="0"/>
              <a:t>Risk mitigation and management</a:t>
            </a:r>
          </a:p>
        </p:txBody>
      </p:sp>
      <p:sp>
        <p:nvSpPr>
          <p:cNvPr id="12292" name="Espace réservé du numéro de diapositive 3" hidden="1"/>
          <p:cNvSpPr>
            <a:spLocks noGrp="1"/>
          </p:cNvSpPr>
          <p:nvPr>
            <p:ph type="sldNum" sz="quarter" idx="12"/>
          </p:nvPr>
        </p:nvSpPr>
        <p:spPr>
          <a:xfrm>
            <a:off x="19812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DC22852C-BED7-C649-AE58-1DD721DE0B94}" type="slidenum">
              <a:rPr lang="en-GB" sz="1400">
                <a:solidFill>
                  <a:schemeClr val="tx1"/>
                </a:solidFill>
                <a:latin typeface="Arial" charset="0"/>
              </a:rPr>
              <a:pPr algn="l" eaLnBrk="1" hangingPunct="1">
                <a:spcAft>
                  <a:spcPts val="600"/>
                </a:spcAft>
                <a:defRPr/>
              </a:pPr>
              <a:t>205</a:t>
            </a:fld>
            <a:endParaRPr lang="en-GB" sz="1400">
              <a:solidFill>
                <a:schemeClr val="tx1"/>
              </a:solidFill>
              <a:latin typeface="Arial" charset="0"/>
            </a:endParaRPr>
          </a:p>
        </p:txBody>
      </p:sp>
      <p:sp>
        <p:nvSpPr>
          <p:cNvPr id="6" name="Slide Number Placeholder 1">
            <a:extLst>
              <a:ext uri="{FF2B5EF4-FFF2-40B4-BE49-F238E27FC236}">
                <a16:creationId xmlns:a16="http://schemas.microsoft.com/office/drawing/2014/main" id="{7350ADD4-D6E3-4EB9-B896-72851B36EDA2}"/>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205</a:t>
            </a:fld>
            <a:endParaRPr lang="en-GB"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1809750" y="1500188"/>
            <a:ext cx="8401050" cy="4953000"/>
          </a:xfrm>
        </p:spPr>
        <p:txBody>
          <a:bodyPr/>
          <a:lstStyle/>
          <a:p>
            <a:pPr lvl="1"/>
            <a:endParaRPr lang="en-US" sz="2400">
              <a:latin typeface="Verdana" charset="0"/>
              <a:cs typeface="ＭＳ Ｐゴシック" charset="0"/>
            </a:endParaRPr>
          </a:p>
          <a:p>
            <a:pPr lvl="1"/>
            <a:endParaRPr lang="en-US" sz="2400">
              <a:latin typeface="Verdana" charset="0"/>
              <a:cs typeface="ＭＳ Ｐゴシック" charset="0"/>
            </a:endParaRPr>
          </a:p>
          <a:p>
            <a:pPr lvl="1"/>
            <a:endParaRPr lang="en-US" sz="2400">
              <a:latin typeface="Verdana" charset="0"/>
              <a:cs typeface="ＭＳ Ｐゴシック" charset="0"/>
            </a:endParaRPr>
          </a:p>
        </p:txBody>
      </p:sp>
      <p:sp>
        <p:nvSpPr>
          <p:cNvPr id="32769" name="Titre 2"/>
          <p:cNvSpPr>
            <a:spLocks noGrp="1"/>
          </p:cNvSpPr>
          <p:nvPr>
            <p:ph type="title"/>
          </p:nvPr>
        </p:nvSpPr>
        <p:spPr>
          <a:xfrm>
            <a:off x="1524000" y="-14288"/>
            <a:ext cx="9144000" cy="46038"/>
          </a:xfrm>
        </p:spPr>
        <p:txBody>
          <a:bodyPr/>
          <a:lstStyle/>
          <a:p>
            <a:br>
              <a:rPr lang="en-US">
                <a:latin typeface="Verdana" charset="0"/>
              </a:rPr>
            </a:br>
            <a:br>
              <a:rPr lang="en-US" sz="3200">
                <a:solidFill>
                  <a:schemeClr val="tx1"/>
                </a:solidFill>
                <a:latin typeface="Verdana" charset="0"/>
              </a:rPr>
            </a:br>
            <a:endParaRPr lang="fr-BE" sz="3200">
              <a:latin typeface="Verdana" charset="0"/>
            </a:endParaRPr>
          </a:p>
        </p:txBody>
      </p:sp>
      <p:sp>
        <p:nvSpPr>
          <p:cNvPr id="32772" name="Rectangle 3"/>
          <p:cNvSpPr txBox="1">
            <a:spLocks noChangeArrowheads="1"/>
          </p:cNvSpPr>
          <p:nvPr/>
        </p:nvSpPr>
        <p:spPr bwMode="auto">
          <a:xfrm>
            <a:off x="2095500" y="1428750"/>
            <a:ext cx="8039100" cy="466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lvl="1">
              <a:lnSpc>
                <a:spcPct val="90000"/>
              </a:lnSpc>
              <a:spcBef>
                <a:spcPct val="20000"/>
              </a:spcBef>
              <a:buClr>
                <a:srgbClr val="C00000"/>
              </a:buClr>
              <a:buFontTx/>
              <a:buChar char="–"/>
            </a:pPr>
            <a:endParaRPr lang="en-US" sz="1600"/>
          </a:p>
          <a:p>
            <a:pPr lvl="1">
              <a:lnSpc>
                <a:spcPct val="90000"/>
              </a:lnSpc>
              <a:spcBef>
                <a:spcPct val="20000"/>
              </a:spcBef>
              <a:buClr>
                <a:srgbClr val="C00000"/>
              </a:buClr>
              <a:buFontTx/>
              <a:buChar char="–"/>
            </a:pPr>
            <a:endParaRPr lang="en-US" sz="1600"/>
          </a:p>
          <a:p>
            <a:pPr lvl="1">
              <a:lnSpc>
                <a:spcPct val="90000"/>
              </a:lnSpc>
              <a:spcBef>
                <a:spcPct val="20000"/>
              </a:spcBef>
              <a:buClr>
                <a:srgbClr val="C00000"/>
              </a:buClr>
              <a:buFontTx/>
              <a:buChar char="–"/>
            </a:pPr>
            <a:endParaRPr lang="en-US" sz="1600"/>
          </a:p>
        </p:txBody>
      </p:sp>
      <p:sp>
        <p:nvSpPr>
          <p:cNvPr id="32773" name="Rectangle 3"/>
          <p:cNvSpPr txBox="1">
            <a:spLocks noChangeArrowheads="1"/>
          </p:cNvSpPr>
          <p:nvPr/>
        </p:nvSpPr>
        <p:spPr bwMode="auto">
          <a:xfrm>
            <a:off x="2238376" y="1643063"/>
            <a:ext cx="7661275"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lvl="1">
              <a:lnSpc>
                <a:spcPct val="90000"/>
              </a:lnSpc>
              <a:spcBef>
                <a:spcPct val="20000"/>
              </a:spcBef>
              <a:buClr>
                <a:srgbClr val="C00000"/>
              </a:buClr>
              <a:buFontTx/>
              <a:buChar char="–"/>
            </a:pPr>
            <a:endParaRPr lang="en-US" sz="2400"/>
          </a:p>
          <a:p>
            <a:pPr lvl="1">
              <a:lnSpc>
                <a:spcPct val="90000"/>
              </a:lnSpc>
              <a:spcBef>
                <a:spcPct val="20000"/>
              </a:spcBef>
              <a:buClr>
                <a:srgbClr val="C00000"/>
              </a:buClr>
              <a:buFontTx/>
              <a:buChar char="–"/>
            </a:pPr>
            <a:endParaRPr lang="en-US" sz="2400"/>
          </a:p>
          <a:p>
            <a:pPr lvl="1">
              <a:lnSpc>
                <a:spcPct val="90000"/>
              </a:lnSpc>
              <a:spcBef>
                <a:spcPct val="20000"/>
              </a:spcBef>
              <a:buClr>
                <a:srgbClr val="C00000"/>
              </a:buClr>
              <a:buFontTx/>
              <a:buChar char="–"/>
            </a:pPr>
            <a:endParaRPr lang="en-US" sz="2400"/>
          </a:p>
        </p:txBody>
      </p:sp>
      <p:sp>
        <p:nvSpPr>
          <p:cNvPr id="32774" name="Rectangle 4"/>
          <p:cNvSpPr txBox="1">
            <a:spLocks noChangeArrowheads="1"/>
          </p:cNvSpPr>
          <p:nvPr/>
        </p:nvSpPr>
        <p:spPr bwMode="auto">
          <a:xfrm>
            <a:off x="970722" y="1657350"/>
            <a:ext cx="10367838" cy="4816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marL="0" lvl="1" indent="0" eaLnBrk="1" hangingPunct="1">
              <a:spcBef>
                <a:spcPts val="600"/>
              </a:spcBef>
              <a:spcAft>
                <a:spcPts val="600"/>
              </a:spcAft>
              <a:defRPr/>
            </a:pPr>
            <a:r>
              <a:rPr lang="en-GB" sz="2200" b="1" dirty="0">
                <a:solidFill>
                  <a:srgbClr val="004494"/>
                </a:solidFill>
                <a:latin typeface="+mn-lt"/>
                <a:ea typeface="+mn-ea"/>
              </a:rPr>
              <a:t>Preparation of:</a:t>
            </a:r>
          </a:p>
          <a:p>
            <a:pPr marL="342900" lvl="1" indent="-342900" eaLnBrk="1" fontAlgn="base" hangingPunct="1">
              <a:spcBef>
                <a:spcPts val="600"/>
              </a:spcBef>
              <a:spcAft>
                <a:spcPts val="600"/>
              </a:spcAft>
              <a:buFont typeface="Arial" charset="0"/>
              <a:buChar char="•"/>
              <a:defRPr/>
            </a:pPr>
            <a:r>
              <a:rPr lang="en-GB" sz="2200" dirty="0">
                <a:solidFill>
                  <a:srgbClr val="004494"/>
                </a:solidFill>
                <a:latin typeface="+mn-lt"/>
                <a:ea typeface="+mn-ea"/>
              </a:rPr>
              <a:t>expenditure programme (5 to 7 years) &amp; cash flows</a:t>
            </a:r>
          </a:p>
          <a:p>
            <a:pPr marL="342900" lvl="1" indent="-342900" eaLnBrk="1" fontAlgn="base" hangingPunct="1">
              <a:spcBef>
                <a:spcPts val="600"/>
              </a:spcBef>
              <a:spcAft>
                <a:spcPts val="600"/>
              </a:spcAft>
              <a:buFont typeface="Arial" charset="0"/>
              <a:buChar char="•"/>
              <a:defRPr/>
            </a:pPr>
            <a:r>
              <a:rPr lang="en-GB" sz="2200" dirty="0">
                <a:solidFill>
                  <a:srgbClr val="004494"/>
                </a:solidFill>
                <a:latin typeface="+mn-lt"/>
                <a:ea typeface="+mn-ea"/>
              </a:rPr>
              <a:t>annual budgets (work programmes) with explicit result objectives, indicating funding sources</a:t>
            </a:r>
          </a:p>
          <a:p>
            <a:pPr marL="342900" lvl="1" indent="-342900" eaLnBrk="1" fontAlgn="base" hangingPunct="1">
              <a:spcBef>
                <a:spcPts val="600"/>
              </a:spcBef>
              <a:spcAft>
                <a:spcPts val="600"/>
              </a:spcAft>
              <a:buFont typeface="Arial" charset="0"/>
              <a:buChar char="•"/>
              <a:defRPr/>
            </a:pPr>
            <a:r>
              <a:rPr lang="en-GB" sz="2200" dirty="0">
                <a:solidFill>
                  <a:srgbClr val="004494"/>
                </a:solidFill>
                <a:latin typeface="+mn-lt"/>
                <a:ea typeface="+mn-ea"/>
              </a:rPr>
              <a:t>procurement plans, which distinguish:</a:t>
            </a:r>
          </a:p>
          <a:p>
            <a:pPr marL="800100" lvl="1" indent="-342900" eaLnBrk="1" hangingPunct="1">
              <a:spcBef>
                <a:spcPts val="600"/>
              </a:spcBef>
              <a:buFont typeface="Arial" panose="020B0604020202020204" pitchFamily="34" charset="0"/>
              <a:buChar char="‒"/>
              <a:defRPr/>
            </a:pPr>
            <a:r>
              <a:rPr lang="en-GB" sz="2000" dirty="0">
                <a:solidFill>
                  <a:schemeClr val="tx1"/>
                </a:solidFill>
                <a:latin typeface="+mn-lt"/>
                <a:ea typeface="+mn-ea"/>
              </a:rPr>
              <a:t>Recurring &amp; non-recurring expenditures</a:t>
            </a:r>
          </a:p>
          <a:p>
            <a:pPr marL="800100" lvl="1" indent="-342900" eaLnBrk="1" hangingPunct="1">
              <a:spcBef>
                <a:spcPts val="600"/>
              </a:spcBef>
              <a:buFont typeface="Arial" panose="020B0604020202020204" pitchFamily="34" charset="0"/>
              <a:buChar char="‒"/>
              <a:defRPr/>
            </a:pPr>
            <a:r>
              <a:rPr lang="en-GB" sz="2000" dirty="0">
                <a:solidFill>
                  <a:schemeClr val="tx1"/>
                </a:solidFill>
                <a:latin typeface="+mn-lt"/>
                <a:ea typeface="+mn-ea"/>
              </a:rPr>
              <a:t>Direct &amp; indirect costs</a:t>
            </a:r>
          </a:p>
          <a:p>
            <a:pPr marL="342900" lvl="1" indent="-342900" eaLnBrk="1" fontAlgn="base" hangingPunct="1">
              <a:spcBef>
                <a:spcPts val="1200"/>
              </a:spcBef>
              <a:spcAft>
                <a:spcPts val="600"/>
              </a:spcAft>
              <a:buFont typeface="Arial" charset="0"/>
              <a:buChar char="•"/>
              <a:defRPr/>
            </a:pPr>
            <a:r>
              <a:rPr lang="en-GB" sz="2200" dirty="0">
                <a:solidFill>
                  <a:srgbClr val="004494"/>
                </a:solidFill>
                <a:latin typeface="+mn-lt"/>
                <a:ea typeface="+mn-ea"/>
              </a:rPr>
              <a:t>monthly expenditure reports </a:t>
            </a:r>
          </a:p>
          <a:p>
            <a:pPr marL="342900" lvl="1" indent="-342900" eaLnBrk="1" fontAlgn="base" hangingPunct="1">
              <a:spcBef>
                <a:spcPts val="600"/>
              </a:spcBef>
              <a:spcAft>
                <a:spcPts val="600"/>
              </a:spcAft>
              <a:buFont typeface="Arial" charset="0"/>
              <a:buChar char="•"/>
              <a:defRPr/>
            </a:pPr>
            <a:r>
              <a:rPr lang="en-GB" sz="2200" dirty="0">
                <a:solidFill>
                  <a:srgbClr val="004494"/>
                </a:solidFill>
                <a:latin typeface="+mn-lt"/>
                <a:ea typeface="+mn-ea"/>
              </a:rPr>
              <a:t>annual monitoring &amp; audit reports</a:t>
            </a:r>
          </a:p>
          <a:p>
            <a:pPr marL="342900" lvl="1" indent="-342900" eaLnBrk="1" fontAlgn="base" hangingPunct="1">
              <a:spcBef>
                <a:spcPts val="600"/>
              </a:spcBef>
              <a:spcAft>
                <a:spcPts val="600"/>
              </a:spcAft>
              <a:buFont typeface="Arial" charset="0"/>
              <a:buChar char="•"/>
              <a:defRPr/>
            </a:pPr>
            <a:r>
              <a:rPr lang="en-GB" sz="2200" dirty="0">
                <a:solidFill>
                  <a:srgbClr val="004494"/>
                </a:solidFill>
                <a:latin typeface="+mn-lt"/>
                <a:ea typeface="+mn-ea"/>
              </a:rPr>
              <a:t>annual control statements</a:t>
            </a:r>
            <a:endParaRPr lang="en-GB" sz="2200" b="1" u="sng" dirty="0">
              <a:solidFill>
                <a:srgbClr val="004494"/>
              </a:solidFill>
              <a:latin typeface="+mn-lt"/>
            </a:endParaRPr>
          </a:p>
          <a:p>
            <a:pPr lvl="1">
              <a:lnSpc>
                <a:spcPct val="80000"/>
              </a:lnSpc>
              <a:spcBef>
                <a:spcPct val="20000"/>
              </a:spcBef>
              <a:buClr>
                <a:srgbClr val="C00000"/>
              </a:buClr>
              <a:buFontTx/>
              <a:buChar char="–"/>
            </a:pPr>
            <a:endParaRPr lang="en-US" sz="2000" dirty="0"/>
          </a:p>
        </p:txBody>
      </p:sp>
      <p:sp>
        <p:nvSpPr>
          <p:cNvPr id="8" name="Titre 7">
            <a:extLst>
              <a:ext uri="{FF2B5EF4-FFF2-40B4-BE49-F238E27FC236}">
                <a16:creationId xmlns:a16="http://schemas.microsoft.com/office/drawing/2014/main" id="{0474141C-B48C-4B5B-A94A-C8D2D40023AA}"/>
              </a:ext>
            </a:extLst>
          </p:cNvPr>
          <p:cNvSpPr txBox="1">
            <a:spLocks/>
          </p:cNvSpPr>
          <p:nvPr/>
        </p:nvSpPr>
        <p:spPr>
          <a:xfrm>
            <a:off x="970722" y="482860"/>
            <a:ext cx="10515600" cy="996670"/>
          </a:xfrm>
          <a:prstGeom prst="rect">
            <a:avLst/>
          </a:prstGeom>
        </p:spPr>
        <p:txBody>
          <a:bodyPr vert="horz" lIns="91440" tIns="45720" rIns="91440" bIns="0" rtlCol="0" anchor="b" anchorCtr="0">
            <a:normAutofit fontScale="92500" lnSpcReduction="10000"/>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indent="-342900">
              <a:spcAft>
                <a:spcPts val="300"/>
              </a:spcAft>
              <a:buClr>
                <a:srgbClr val="A50021"/>
              </a:buClr>
            </a:pPr>
            <a:r>
              <a:rPr lang="en-GB" dirty="0"/>
              <a:t>Budgetary and financial management of PFM reform programme</a:t>
            </a:r>
          </a:p>
        </p:txBody>
      </p:sp>
      <p:sp>
        <p:nvSpPr>
          <p:cNvPr id="2" name="Slide Number Placeholder 1">
            <a:extLst>
              <a:ext uri="{FF2B5EF4-FFF2-40B4-BE49-F238E27FC236}">
                <a16:creationId xmlns:a16="http://schemas.microsoft.com/office/drawing/2014/main" id="{95397B2B-FD47-45B6-8EF2-BD20FAD3FE80}"/>
              </a:ext>
            </a:extLst>
          </p:cNvPr>
          <p:cNvSpPr>
            <a:spLocks noGrp="1"/>
          </p:cNvSpPr>
          <p:nvPr>
            <p:ph type="sldNum" sz="quarter" idx="12"/>
          </p:nvPr>
        </p:nvSpPr>
        <p:spPr/>
        <p:txBody>
          <a:bodyPr/>
          <a:lstStyle/>
          <a:p>
            <a:fld id="{F46C79FD-C571-418B-AB0F-5EE936C85276}" type="slidenum">
              <a:rPr lang="en-GB" smtClean="0"/>
              <a:t>206</a:t>
            </a:fld>
            <a:endParaRPr lang="en-GB"/>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1951990" y="1406844"/>
            <a:ext cx="8401050" cy="4953000"/>
          </a:xfrm>
        </p:spPr>
        <p:txBody>
          <a:bodyPr/>
          <a:lstStyle/>
          <a:p>
            <a:pPr lvl="1"/>
            <a:endParaRPr lang="en-US" sz="2400">
              <a:latin typeface="Verdana" charset="0"/>
              <a:cs typeface="ＭＳ Ｐゴシック" charset="0"/>
            </a:endParaRPr>
          </a:p>
          <a:p>
            <a:pPr lvl="1"/>
            <a:endParaRPr lang="en-US" sz="2400">
              <a:latin typeface="Verdana" charset="0"/>
              <a:cs typeface="ＭＳ Ｐゴシック" charset="0"/>
            </a:endParaRPr>
          </a:p>
          <a:p>
            <a:pPr lvl="1"/>
            <a:endParaRPr lang="en-US" sz="2400">
              <a:latin typeface="Verdana" charset="0"/>
              <a:cs typeface="ＭＳ Ｐゴシック" charset="0"/>
            </a:endParaRPr>
          </a:p>
        </p:txBody>
      </p:sp>
      <p:sp>
        <p:nvSpPr>
          <p:cNvPr id="34819" name="Rectangle 3"/>
          <p:cNvSpPr txBox="1">
            <a:spLocks noChangeArrowheads="1"/>
          </p:cNvSpPr>
          <p:nvPr/>
        </p:nvSpPr>
        <p:spPr bwMode="auto">
          <a:xfrm>
            <a:off x="2076450" y="2062120"/>
            <a:ext cx="8039100" cy="466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lvl="1">
              <a:lnSpc>
                <a:spcPct val="90000"/>
              </a:lnSpc>
              <a:spcBef>
                <a:spcPct val="20000"/>
              </a:spcBef>
              <a:buClr>
                <a:srgbClr val="C00000"/>
              </a:buClr>
              <a:buFontTx/>
              <a:buChar char="–"/>
            </a:pPr>
            <a:endParaRPr lang="en-US" sz="1600"/>
          </a:p>
          <a:p>
            <a:pPr lvl="1">
              <a:lnSpc>
                <a:spcPct val="90000"/>
              </a:lnSpc>
              <a:spcBef>
                <a:spcPct val="20000"/>
              </a:spcBef>
              <a:buClr>
                <a:srgbClr val="C00000"/>
              </a:buClr>
              <a:buFontTx/>
              <a:buChar char="–"/>
            </a:pPr>
            <a:endParaRPr lang="en-US" sz="1600"/>
          </a:p>
          <a:p>
            <a:pPr lvl="1">
              <a:lnSpc>
                <a:spcPct val="90000"/>
              </a:lnSpc>
              <a:spcBef>
                <a:spcPct val="20000"/>
              </a:spcBef>
              <a:buClr>
                <a:srgbClr val="C00000"/>
              </a:buClr>
              <a:buFontTx/>
              <a:buChar char="–"/>
            </a:pPr>
            <a:endParaRPr lang="en-US" sz="1600"/>
          </a:p>
        </p:txBody>
      </p:sp>
      <p:sp>
        <p:nvSpPr>
          <p:cNvPr id="34821" name="Rectangle 4"/>
          <p:cNvSpPr txBox="1">
            <a:spLocks noChangeArrowheads="1"/>
          </p:cNvSpPr>
          <p:nvPr/>
        </p:nvSpPr>
        <p:spPr bwMode="auto">
          <a:xfrm>
            <a:off x="1016442" y="1733552"/>
            <a:ext cx="10299258" cy="466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342900" indent="-342900" eaLnBrk="0" hangingPunct="0">
              <a:defRPr sz="1200">
                <a:solidFill>
                  <a:srgbClr val="0F5494"/>
                </a:solidFill>
                <a:latin typeface="Verdana" charset="0"/>
                <a:ea typeface="ＭＳ Ｐゴシック" charset="0"/>
              </a:defRPr>
            </a:lvl2pPr>
            <a:lvl3pPr marL="1200150" indent="-28575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marL="0" lvl="1" indent="0" eaLnBrk="1" hangingPunct="1">
              <a:lnSpc>
                <a:spcPts val="2800"/>
              </a:lnSpc>
              <a:spcBef>
                <a:spcPts val="600"/>
              </a:spcBef>
              <a:spcAft>
                <a:spcPts val="600"/>
              </a:spcAft>
              <a:defRPr/>
            </a:pPr>
            <a:r>
              <a:rPr lang="en-GB" sz="2200" b="1" dirty="0">
                <a:solidFill>
                  <a:srgbClr val="004494"/>
                </a:solidFill>
                <a:latin typeface="+mn-lt"/>
                <a:ea typeface="+mn-ea"/>
              </a:rPr>
              <a:t>Monitoring of:</a:t>
            </a:r>
          </a:p>
          <a:p>
            <a:pPr lvl="1" eaLnBrk="1" fontAlgn="base" hangingPunct="1">
              <a:lnSpc>
                <a:spcPts val="2800"/>
              </a:lnSpc>
              <a:spcBef>
                <a:spcPts val="600"/>
              </a:spcBef>
              <a:spcAft>
                <a:spcPts val="600"/>
              </a:spcAft>
              <a:buFont typeface="Arial" charset="0"/>
              <a:buChar char="•"/>
              <a:defRPr/>
            </a:pPr>
            <a:r>
              <a:rPr lang="en-GB" sz="2200" dirty="0">
                <a:solidFill>
                  <a:schemeClr val="tx1"/>
                </a:solidFill>
                <a:latin typeface="+mn-lt"/>
                <a:ea typeface="+mn-ea"/>
              </a:rPr>
              <a:t>inputs</a:t>
            </a:r>
          </a:p>
          <a:p>
            <a:pPr lvl="1" eaLnBrk="1" fontAlgn="base" hangingPunct="1">
              <a:lnSpc>
                <a:spcPts val="2800"/>
              </a:lnSpc>
              <a:spcBef>
                <a:spcPts val="600"/>
              </a:spcBef>
              <a:spcAft>
                <a:spcPts val="600"/>
              </a:spcAft>
              <a:buFont typeface="Arial" charset="0"/>
              <a:buChar char="•"/>
              <a:defRPr/>
            </a:pPr>
            <a:r>
              <a:rPr lang="en-GB" sz="2200" dirty="0">
                <a:solidFill>
                  <a:schemeClr val="tx1"/>
                </a:solidFill>
                <a:latin typeface="+mn-lt"/>
                <a:ea typeface="+mn-ea"/>
              </a:rPr>
              <a:t>activities</a:t>
            </a:r>
          </a:p>
          <a:p>
            <a:pPr lvl="1" eaLnBrk="1" fontAlgn="base" hangingPunct="1">
              <a:lnSpc>
                <a:spcPts val="2800"/>
              </a:lnSpc>
              <a:spcBef>
                <a:spcPts val="600"/>
              </a:spcBef>
              <a:spcAft>
                <a:spcPts val="600"/>
              </a:spcAft>
              <a:buFont typeface="Arial" charset="0"/>
              <a:buChar char="•"/>
              <a:defRPr/>
            </a:pPr>
            <a:r>
              <a:rPr lang="en-GB" sz="2200" dirty="0">
                <a:solidFill>
                  <a:schemeClr val="tx1"/>
                </a:solidFill>
                <a:latin typeface="+mn-lt"/>
                <a:ea typeface="+mn-ea"/>
              </a:rPr>
              <a:t>number of trained employees</a:t>
            </a:r>
          </a:p>
          <a:p>
            <a:pPr lvl="1" eaLnBrk="1" fontAlgn="base" hangingPunct="1">
              <a:lnSpc>
                <a:spcPts val="2800"/>
              </a:lnSpc>
              <a:spcBef>
                <a:spcPts val="600"/>
              </a:spcBef>
              <a:spcAft>
                <a:spcPts val="600"/>
              </a:spcAft>
              <a:buFont typeface="Arial" charset="0"/>
              <a:buChar char="•"/>
              <a:defRPr/>
            </a:pPr>
            <a:r>
              <a:rPr lang="en-GB" sz="2200" dirty="0">
                <a:solidFill>
                  <a:schemeClr val="tx1"/>
                </a:solidFill>
                <a:latin typeface="+mn-lt"/>
                <a:ea typeface="+mn-ea"/>
              </a:rPr>
              <a:t>preparation &amp; finalisation of legal &amp; regulatory texts</a:t>
            </a:r>
          </a:p>
          <a:p>
            <a:pPr lvl="1" eaLnBrk="1" fontAlgn="base" hangingPunct="1">
              <a:lnSpc>
                <a:spcPts val="2800"/>
              </a:lnSpc>
              <a:spcBef>
                <a:spcPts val="600"/>
              </a:spcBef>
              <a:spcAft>
                <a:spcPts val="600"/>
              </a:spcAft>
              <a:buFont typeface="Arial" charset="0"/>
              <a:buChar char="•"/>
              <a:defRPr/>
            </a:pPr>
            <a:r>
              <a:rPr lang="en-GB" sz="2200" dirty="0">
                <a:solidFill>
                  <a:schemeClr val="tx1"/>
                </a:solidFill>
                <a:latin typeface="+mn-lt"/>
                <a:ea typeface="+mn-ea"/>
              </a:rPr>
              <a:t>reports published</a:t>
            </a:r>
          </a:p>
          <a:p>
            <a:pPr lvl="1" eaLnBrk="1" fontAlgn="base" hangingPunct="1">
              <a:lnSpc>
                <a:spcPts val="2800"/>
              </a:lnSpc>
              <a:spcBef>
                <a:spcPts val="600"/>
              </a:spcBef>
              <a:spcAft>
                <a:spcPts val="600"/>
              </a:spcAft>
              <a:buFont typeface="Arial" charset="0"/>
              <a:buChar char="•"/>
              <a:defRPr/>
            </a:pPr>
            <a:r>
              <a:rPr lang="en-GB" sz="2200" dirty="0">
                <a:solidFill>
                  <a:schemeClr val="tx1"/>
                </a:solidFill>
                <a:latin typeface="+mn-lt"/>
                <a:ea typeface="+mn-ea"/>
              </a:rPr>
              <a:t>PFM outputs indicators</a:t>
            </a:r>
          </a:p>
          <a:p>
            <a:pPr lvl="1" eaLnBrk="1" fontAlgn="base" hangingPunct="1">
              <a:lnSpc>
                <a:spcPts val="2800"/>
              </a:lnSpc>
              <a:spcBef>
                <a:spcPts val="600"/>
              </a:spcBef>
              <a:spcAft>
                <a:spcPts val="600"/>
              </a:spcAft>
              <a:buFont typeface="Arial" charset="0"/>
              <a:buChar char="•"/>
              <a:defRPr/>
            </a:pPr>
            <a:r>
              <a:rPr lang="en-GB" sz="2200" dirty="0">
                <a:solidFill>
                  <a:schemeClr val="tx1"/>
                </a:solidFill>
                <a:latin typeface="+mn-lt"/>
                <a:ea typeface="+mn-ea"/>
              </a:rPr>
              <a:t>PEFA &amp; OECD/CAD procurement indicators </a:t>
            </a:r>
          </a:p>
          <a:p>
            <a:pPr lvl="1" eaLnBrk="1" fontAlgn="base" hangingPunct="1">
              <a:lnSpc>
                <a:spcPts val="2800"/>
              </a:lnSpc>
              <a:spcBef>
                <a:spcPts val="600"/>
              </a:spcBef>
              <a:spcAft>
                <a:spcPts val="600"/>
              </a:spcAft>
              <a:buFont typeface="Arial" charset="0"/>
              <a:buChar char="•"/>
              <a:defRPr/>
            </a:pPr>
            <a:r>
              <a:rPr lang="en-GB" sz="2200" dirty="0">
                <a:solidFill>
                  <a:schemeClr val="tx1"/>
                </a:solidFill>
                <a:latin typeface="+mn-lt"/>
                <a:ea typeface="+mn-ea"/>
              </a:rPr>
              <a:t>Indicators not tackled by PEFA </a:t>
            </a:r>
          </a:p>
          <a:p>
            <a:pPr lvl="1">
              <a:lnSpc>
                <a:spcPct val="90000"/>
              </a:lnSpc>
              <a:spcBef>
                <a:spcPct val="20000"/>
              </a:spcBef>
              <a:buClr>
                <a:srgbClr val="C00000"/>
              </a:buClr>
              <a:buFontTx/>
              <a:buChar char="–"/>
            </a:pPr>
            <a:endParaRPr lang="en-US" sz="2000" dirty="0"/>
          </a:p>
        </p:txBody>
      </p:sp>
      <p:sp>
        <p:nvSpPr>
          <p:cNvPr id="8" name="Titre 7">
            <a:extLst>
              <a:ext uri="{FF2B5EF4-FFF2-40B4-BE49-F238E27FC236}">
                <a16:creationId xmlns:a16="http://schemas.microsoft.com/office/drawing/2014/main" id="{46459DB9-2ECA-44B0-9789-5280A4C42F3E}"/>
              </a:ext>
            </a:extLst>
          </p:cNvPr>
          <p:cNvSpPr txBox="1">
            <a:spLocks/>
          </p:cNvSpPr>
          <p:nvPr/>
        </p:nvSpPr>
        <p:spPr>
          <a:xfrm>
            <a:off x="1016442" y="387488"/>
            <a:ext cx="10515600" cy="996670"/>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indent="-342900">
              <a:spcAft>
                <a:spcPts val="300"/>
              </a:spcAft>
              <a:buClr>
                <a:srgbClr val="A50021"/>
              </a:buClr>
            </a:pPr>
            <a:r>
              <a:rPr lang="en-GB" dirty="0"/>
              <a:t>Monitoring and assessment</a:t>
            </a:r>
          </a:p>
        </p:txBody>
      </p:sp>
      <p:sp>
        <p:nvSpPr>
          <p:cNvPr id="2" name="Slide Number Placeholder 1">
            <a:extLst>
              <a:ext uri="{FF2B5EF4-FFF2-40B4-BE49-F238E27FC236}">
                <a16:creationId xmlns:a16="http://schemas.microsoft.com/office/drawing/2014/main" id="{A878355B-2747-440E-982D-A363A2AE1645}"/>
              </a:ext>
            </a:extLst>
          </p:cNvPr>
          <p:cNvSpPr>
            <a:spLocks noGrp="1"/>
          </p:cNvSpPr>
          <p:nvPr>
            <p:ph type="sldNum" sz="quarter" idx="12"/>
          </p:nvPr>
        </p:nvSpPr>
        <p:spPr/>
        <p:txBody>
          <a:bodyPr/>
          <a:lstStyle/>
          <a:p>
            <a:fld id="{F46C79FD-C571-418B-AB0F-5EE936C85276}" type="slidenum">
              <a:rPr lang="en-GB" smtClean="0"/>
              <a:t>207</a:t>
            </a:fld>
            <a:endParaRPr lang="en-GB"/>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sz="half" idx="1"/>
          </p:nvPr>
        </p:nvSpPr>
        <p:spPr>
          <a:xfrm>
            <a:off x="838198" y="1825625"/>
            <a:ext cx="5328000" cy="3906435"/>
          </a:xfrm>
        </p:spPr>
        <p:txBody>
          <a:bodyPr vert="horz" lIns="91440" tIns="45720" rIns="91440" bIns="45720" rtlCol="0">
            <a:normAutofit/>
          </a:bodyPr>
          <a:lstStyle/>
          <a:p>
            <a:pPr lvl="1"/>
            <a:endParaRPr lang="en-US" sz="2400"/>
          </a:p>
          <a:p>
            <a:pPr lvl="1"/>
            <a:endParaRPr lang="en-US" sz="2400"/>
          </a:p>
          <a:p>
            <a:pPr lvl="1"/>
            <a:endParaRPr lang="en-US" sz="2400"/>
          </a:p>
        </p:txBody>
      </p:sp>
      <p:sp>
        <p:nvSpPr>
          <p:cNvPr id="36868" name="Rectangle 4"/>
          <p:cNvSpPr txBox="1">
            <a:spLocks noChangeArrowheads="1"/>
          </p:cNvSpPr>
          <p:nvPr/>
        </p:nvSpPr>
        <p:spPr bwMode="auto">
          <a:xfrm>
            <a:off x="1085022" y="2214245"/>
            <a:ext cx="10759528" cy="390643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rmAutofit/>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marL="342900" lvl="1" indent="-342900" eaLnBrk="1" fontAlgn="base" hangingPunct="1">
              <a:lnSpc>
                <a:spcPts val="2800"/>
              </a:lnSpc>
              <a:spcBef>
                <a:spcPts val="600"/>
              </a:spcBef>
              <a:spcAft>
                <a:spcPts val="600"/>
              </a:spcAft>
              <a:buClr>
                <a:schemeClr val="tx1"/>
              </a:buClr>
              <a:buFont typeface="Arial" charset="0"/>
              <a:buChar char="•"/>
              <a:defRPr/>
            </a:pPr>
            <a:r>
              <a:rPr lang="en-GB" sz="2400" dirty="0">
                <a:solidFill>
                  <a:schemeClr val="tx1"/>
                </a:solidFill>
                <a:latin typeface="+mn-lt"/>
                <a:ea typeface="+mn-ea"/>
              </a:rPr>
              <a:t>Integration with national budget</a:t>
            </a:r>
          </a:p>
          <a:p>
            <a:pPr marL="342900" lvl="1" indent="-342900" eaLnBrk="1" fontAlgn="base" hangingPunct="1">
              <a:lnSpc>
                <a:spcPts val="2800"/>
              </a:lnSpc>
              <a:spcBef>
                <a:spcPts val="600"/>
              </a:spcBef>
              <a:spcAft>
                <a:spcPts val="600"/>
              </a:spcAft>
              <a:buClr>
                <a:schemeClr val="tx1"/>
              </a:buClr>
              <a:buFont typeface="Arial" charset="0"/>
              <a:buChar char="•"/>
              <a:defRPr/>
            </a:pPr>
            <a:r>
              <a:rPr lang="en-GB" sz="2400" dirty="0">
                <a:solidFill>
                  <a:schemeClr val="tx1"/>
                </a:solidFill>
                <a:latin typeface="+mn-lt"/>
                <a:ea typeface="+mn-ea"/>
              </a:rPr>
              <a:t>Management rooted in public administration structures</a:t>
            </a:r>
          </a:p>
          <a:p>
            <a:pPr marL="342900" lvl="1" indent="-342900" eaLnBrk="1" fontAlgn="base" hangingPunct="1">
              <a:lnSpc>
                <a:spcPts val="2800"/>
              </a:lnSpc>
              <a:spcBef>
                <a:spcPts val="600"/>
              </a:spcBef>
              <a:spcAft>
                <a:spcPts val="600"/>
              </a:spcAft>
              <a:buClr>
                <a:schemeClr val="tx1"/>
              </a:buClr>
              <a:buFont typeface="Arial" charset="0"/>
              <a:buChar char="•"/>
              <a:defRPr/>
            </a:pPr>
            <a:r>
              <a:rPr lang="en-GB" sz="2400" dirty="0">
                <a:solidFill>
                  <a:schemeClr val="tx1"/>
                </a:solidFill>
                <a:latin typeface="+mn-lt"/>
                <a:ea typeface="+mn-ea"/>
              </a:rPr>
              <a:t>If possible, permanent positions in Reform Secretariat</a:t>
            </a:r>
          </a:p>
          <a:p>
            <a:pPr marL="342900" lvl="1" indent="-342900" eaLnBrk="1" fontAlgn="base" hangingPunct="1">
              <a:lnSpc>
                <a:spcPts val="2800"/>
              </a:lnSpc>
              <a:spcBef>
                <a:spcPts val="600"/>
              </a:spcBef>
              <a:spcAft>
                <a:spcPts val="600"/>
              </a:spcAft>
              <a:buClr>
                <a:schemeClr val="tx1"/>
              </a:buClr>
              <a:buFont typeface="Arial" charset="0"/>
              <a:buChar char="•"/>
              <a:defRPr/>
            </a:pPr>
            <a:r>
              <a:rPr lang="en-GB" sz="2400" dirty="0">
                <a:solidFill>
                  <a:schemeClr val="tx1"/>
                </a:solidFill>
                <a:latin typeface="+mn-lt"/>
                <a:ea typeface="+mn-ea"/>
              </a:rPr>
              <a:t>Retaining of office trained personnel</a:t>
            </a:r>
          </a:p>
          <a:p>
            <a:pPr marL="342900" lvl="1" indent="-342900" eaLnBrk="1" fontAlgn="base" hangingPunct="1">
              <a:lnSpc>
                <a:spcPts val="2800"/>
              </a:lnSpc>
              <a:spcBef>
                <a:spcPts val="600"/>
              </a:spcBef>
              <a:spcAft>
                <a:spcPts val="600"/>
              </a:spcAft>
              <a:buClr>
                <a:schemeClr val="tx1"/>
              </a:buClr>
              <a:buFont typeface="Arial" charset="0"/>
              <a:buChar char="•"/>
              <a:defRPr/>
            </a:pPr>
            <a:r>
              <a:rPr lang="en-GB" sz="2400" dirty="0">
                <a:solidFill>
                  <a:schemeClr val="tx1"/>
                </a:solidFill>
                <a:latin typeface="+mn-lt"/>
                <a:ea typeface="+mn-ea"/>
              </a:rPr>
              <a:t>Regularly informing all parties of progress</a:t>
            </a:r>
          </a:p>
          <a:p>
            <a:pPr indent="-228600" eaLnBrk="1" hangingPunct="1">
              <a:lnSpc>
                <a:spcPct val="90000"/>
              </a:lnSpc>
              <a:spcBef>
                <a:spcPct val="20000"/>
              </a:spcBef>
              <a:spcAft>
                <a:spcPts val="1800"/>
              </a:spcAft>
              <a:buClr>
                <a:schemeClr val="tx2"/>
              </a:buClr>
              <a:buFont typeface="Arial" panose="020B0604020202020204" pitchFamily="34" charset="0"/>
              <a:buChar char="•"/>
            </a:pPr>
            <a:endParaRPr lang="en-GB" sz="2000" b="1" u="sng" dirty="0">
              <a:solidFill>
                <a:schemeClr val="tx1"/>
              </a:solidFill>
              <a:latin typeface="+mn-lt"/>
              <a:ea typeface="+mn-ea"/>
              <a:cs typeface="+mn-cs"/>
            </a:endParaRPr>
          </a:p>
          <a:p>
            <a:pPr lvl="1" indent="-228600" eaLnBrk="1" hangingPunct="1">
              <a:lnSpc>
                <a:spcPct val="90000"/>
              </a:lnSpc>
              <a:spcBef>
                <a:spcPct val="20000"/>
              </a:spcBef>
              <a:spcAft>
                <a:spcPts val="1800"/>
              </a:spcAft>
              <a:buClr>
                <a:schemeClr val="tx2"/>
              </a:buClr>
              <a:buFont typeface="Arial" panose="020B0604020202020204" pitchFamily="34" charset="0"/>
              <a:buChar char="•"/>
            </a:pPr>
            <a:endParaRPr lang="en-GB" sz="2000" dirty="0">
              <a:solidFill>
                <a:schemeClr val="tx1"/>
              </a:solidFill>
              <a:latin typeface="+mn-lt"/>
              <a:ea typeface="+mn-ea"/>
            </a:endParaRPr>
          </a:p>
        </p:txBody>
      </p:sp>
      <p:sp>
        <p:nvSpPr>
          <p:cNvPr id="36865" name="Titre 7"/>
          <p:cNvSpPr>
            <a:spLocks noGrp="1"/>
          </p:cNvSpPr>
          <p:nvPr>
            <p:ph type="title"/>
          </p:nvPr>
        </p:nvSpPr>
        <p:spPr>
          <a:xfrm>
            <a:off x="970722" y="482860"/>
            <a:ext cx="10515600" cy="782357"/>
          </a:xfrm>
        </p:spPr>
        <p:txBody>
          <a:bodyPr vert="horz" lIns="91440" tIns="45720" rIns="91440" bIns="0" rtlCol="0" anchor="b" anchorCtr="0">
            <a:normAutofit/>
          </a:bodyPr>
          <a:lstStyle/>
          <a:p>
            <a:r>
              <a:rPr lang="en-GB"/>
              <a:t> ‘Viability’ conditions</a:t>
            </a:r>
          </a:p>
        </p:txBody>
      </p:sp>
      <p:sp>
        <p:nvSpPr>
          <p:cNvPr id="15364" name="Espace réservé du numéro de diapositive 3" hidden="1"/>
          <p:cNvSpPr>
            <a:spLocks noGrp="1"/>
          </p:cNvSpPr>
          <p:nvPr>
            <p:ph type="sldNum" sz="quarter" idx="12"/>
          </p:nvPr>
        </p:nvSpPr>
        <p:spPr>
          <a:xfrm>
            <a:off x="19812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EE6BFFD9-89E6-1149-BCE1-4211232DDB66}" type="slidenum">
              <a:rPr lang="en-GB" sz="1400">
                <a:solidFill>
                  <a:schemeClr val="tx1"/>
                </a:solidFill>
                <a:latin typeface="Arial" charset="0"/>
              </a:rPr>
              <a:pPr algn="l" eaLnBrk="1" hangingPunct="1">
                <a:spcAft>
                  <a:spcPts val="600"/>
                </a:spcAft>
                <a:defRPr/>
              </a:pPr>
              <a:t>208</a:t>
            </a:fld>
            <a:endParaRPr lang="en-GB" sz="1400">
              <a:solidFill>
                <a:schemeClr val="tx1"/>
              </a:solidFill>
              <a:latin typeface="Arial" charset="0"/>
            </a:endParaRPr>
          </a:p>
        </p:txBody>
      </p:sp>
      <p:sp>
        <p:nvSpPr>
          <p:cNvPr id="6" name="Slide Number Placeholder 1">
            <a:extLst>
              <a:ext uri="{FF2B5EF4-FFF2-40B4-BE49-F238E27FC236}">
                <a16:creationId xmlns:a16="http://schemas.microsoft.com/office/drawing/2014/main" id="{870A13D5-068B-4DBD-9820-730C79BE37EB}"/>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208</a:t>
            </a:fld>
            <a:endParaRPr lang="en-GB"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contenu 2"/>
          <p:cNvSpPr>
            <a:spLocks noGrp="1"/>
          </p:cNvSpPr>
          <p:nvPr>
            <p:ph sz="half" idx="1"/>
          </p:nvPr>
        </p:nvSpPr>
        <p:spPr>
          <a:xfrm>
            <a:off x="838198" y="1825626"/>
            <a:ext cx="10515600" cy="3763134"/>
          </a:xfrm>
        </p:spPr>
        <p:txBody>
          <a:bodyPr>
            <a:normAutofit/>
          </a:bodyPr>
          <a:lstStyle/>
          <a:p>
            <a:pPr marL="342900" lvl="1" indent="-342900" fontAlgn="base">
              <a:lnSpc>
                <a:spcPct val="90000"/>
              </a:lnSpc>
              <a:spcBef>
                <a:spcPts val="600"/>
              </a:spcBef>
              <a:spcAft>
                <a:spcPts val="600"/>
              </a:spcAft>
              <a:buClrTx/>
              <a:buFont typeface="Arial" charset="0"/>
              <a:buChar char="•"/>
              <a:defRPr/>
            </a:pPr>
            <a:r>
              <a:rPr lang="en-GB" sz="2200" dirty="0">
                <a:solidFill>
                  <a:srgbClr val="004494"/>
                </a:solidFill>
              </a:rPr>
              <a:t>Strategic level: defining objectives, approach &amp; decisions</a:t>
            </a:r>
          </a:p>
          <a:p>
            <a:pPr marL="800100" lvl="1" indent="-342900">
              <a:lnSpc>
                <a:spcPct val="110000"/>
              </a:lnSpc>
              <a:spcBef>
                <a:spcPts val="600"/>
              </a:spcBef>
              <a:spcAft>
                <a:spcPts val="0"/>
              </a:spcAft>
              <a:buClr>
                <a:schemeClr val="tx1"/>
              </a:buClr>
              <a:buFont typeface="Arial" panose="020B0604020202020204" pitchFamily="34" charset="0"/>
              <a:buChar char="‒"/>
              <a:defRPr/>
            </a:pPr>
            <a:r>
              <a:rPr lang="en-GB" dirty="0"/>
              <a:t>Inter-ministerial committee, Council of Ministers</a:t>
            </a:r>
          </a:p>
          <a:p>
            <a:pPr marL="800100" lvl="1" indent="-342900">
              <a:lnSpc>
                <a:spcPct val="110000"/>
              </a:lnSpc>
              <a:spcBef>
                <a:spcPts val="600"/>
              </a:spcBef>
              <a:spcAft>
                <a:spcPts val="0"/>
              </a:spcAft>
              <a:buClr>
                <a:schemeClr val="tx1"/>
              </a:buClr>
              <a:buFont typeface="Arial" panose="020B0604020202020204" pitchFamily="34" charset="0"/>
              <a:buChar char="‒"/>
              <a:defRPr/>
            </a:pPr>
            <a:r>
              <a:rPr lang="en-GB" dirty="0"/>
              <a:t>Management board</a:t>
            </a:r>
          </a:p>
          <a:p>
            <a:pPr>
              <a:lnSpc>
                <a:spcPct val="90000"/>
              </a:lnSpc>
              <a:spcBef>
                <a:spcPts val="1800"/>
              </a:spcBef>
              <a:spcAft>
                <a:spcPts val="600"/>
              </a:spcAft>
              <a:buClrTx/>
              <a:buFont typeface="Arial" charset="0"/>
              <a:buChar char="•"/>
            </a:pPr>
            <a:r>
              <a:rPr lang="en-GB" sz="2200" dirty="0">
                <a:solidFill>
                  <a:srgbClr val="004494"/>
                </a:solidFill>
              </a:rPr>
              <a:t>Technical, national level</a:t>
            </a:r>
          </a:p>
          <a:p>
            <a:pPr marL="800100" lvl="1" indent="-342900">
              <a:lnSpc>
                <a:spcPct val="110000"/>
              </a:lnSpc>
              <a:spcBef>
                <a:spcPts val="600"/>
              </a:spcBef>
              <a:spcAft>
                <a:spcPts val="0"/>
              </a:spcAft>
              <a:buClr>
                <a:schemeClr val="tx1"/>
              </a:buClr>
              <a:buFont typeface="Arial" panose="020B0604020202020204" pitchFamily="34" charset="0"/>
              <a:buChar char="‒"/>
              <a:defRPr/>
            </a:pPr>
            <a:r>
              <a:rPr lang="en-GB" dirty="0"/>
              <a:t>Reform Secretary</a:t>
            </a:r>
          </a:p>
          <a:p>
            <a:pPr marL="800100" lvl="1" indent="-342900">
              <a:lnSpc>
                <a:spcPct val="110000"/>
              </a:lnSpc>
              <a:spcBef>
                <a:spcPts val="600"/>
              </a:spcBef>
              <a:spcAft>
                <a:spcPts val="0"/>
              </a:spcAft>
              <a:buClr>
                <a:schemeClr val="tx1"/>
              </a:buClr>
              <a:buFont typeface="Arial" panose="020B0604020202020204" pitchFamily="34" charset="0"/>
              <a:buChar char="‒"/>
              <a:defRPr/>
            </a:pPr>
            <a:r>
              <a:rPr lang="en-GB" dirty="0"/>
              <a:t>Technical Thematic task force</a:t>
            </a:r>
          </a:p>
          <a:p>
            <a:pPr>
              <a:lnSpc>
                <a:spcPct val="90000"/>
              </a:lnSpc>
              <a:spcBef>
                <a:spcPts val="1800"/>
              </a:spcBef>
              <a:spcAft>
                <a:spcPts val="600"/>
              </a:spcAft>
              <a:buClrTx/>
              <a:buFont typeface="Arial" charset="0"/>
              <a:buChar char="•"/>
            </a:pPr>
            <a:r>
              <a:rPr lang="en-GB" sz="2200" dirty="0">
                <a:solidFill>
                  <a:srgbClr val="004494"/>
                </a:solidFill>
              </a:rPr>
              <a:t>Ministerial departments level</a:t>
            </a:r>
            <a:endParaRPr lang="fr-FR" sz="1700" dirty="0">
              <a:solidFill>
                <a:srgbClr val="004494"/>
              </a:solidFill>
            </a:endParaRPr>
          </a:p>
          <a:p>
            <a:pPr>
              <a:lnSpc>
                <a:spcPct val="90000"/>
              </a:lnSpc>
            </a:pPr>
            <a:endParaRPr lang="fr-FR" sz="1700" dirty="0"/>
          </a:p>
          <a:p>
            <a:pPr lvl="1">
              <a:lnSpc>
                <a:spcPct val="90000"/>
              </a:lnSpc>
              <a:buFontTx/>
              <a:buNone/>
            </a:pPr>
            <a:endParaRPr lang="fr-FR" sz="1700" dirty="0"/>
          </a:p>
        </p:txBody>
      </p:sp>
      <p:sp>
        <p:nvSpPr>
          <p:cNvPr id="39937" name="Titre 1"/>
          <p:cNvSpPr>
            <a:spLocks noGrp="1"/>
          </p:cNvSpPr>
          <p:nvPr>
            <p:ph type="title"/>
          </p:nvPr>
        </p:nvSpPr>
        <p:spPr>
          <a:xfrm>
            <a:off x="970722" y="482860"/>
            <a:ext cx="10515600" cy="782357"/>
          </a:xfrm>
        </p:spPr>
        <p:txBody>
          <a:bodyPr anchor="b">
            <a:normAutofit/>
          </a:bodyPr>
          <a:lstStyle/>
          <a:p>
            <a:r>
              <a:rPr lang="fr-FR" err="1"/>
              <a:t>Reform</a:t>
            </a:r>
            <a:r>
              <a:rPr lang="fr-FR"/>
              <a:t> management: </a:t>
            </a:r>
            <a:r>
              <a:rPr lang="fr-FR" err="1"/>
              <a:t>three</a:t>
            </a:r>
            <a:r>
              <a:rPr lang="fr-FR"/>
              <a:t> </a:t>
            </a:r>
            <a:r>
              <a:rPr lang="fr-FR" err="1"/>
              <a:t>levels</a:t>
            </a:r>
            <a:endParaRPr lang="fr-FR"/>
          </a:p>
        </p:txBody>
      </p:sp>
      <p:sp>
        <p:nvSpPr>
          <p:cNvPr id="4" name="Espace réservé du numéro de diapositive 3" hidden="1"/>
          <p:cNvSpPr>
            <a:spLocks noGrp="1"/>
          </p:cNvSpPr>
          <p:nvPr>
            <p:ph type="sldNum" sz="quarter" idx="12"/>
          </p:nvPr>
        </p:nvSpPr>
        <p:spPr>
          <a:xfrm>
            <a:off x="19812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27054730-E2BB-6A4A-BE13-6A8A97A62D37}" type="slidenum">
              <a:rPr lang="en-GB" sz="1400">
                <a:solidFill>
                  <a:schemeClr val="tx1"/>
                </a:solidFill>
                <a:latin typeface="Arial" charset="0"/>
              </a:rPr>
              <a:pPr algn="l" eaLnBrk="1" hangingPunct="1">
                <a:spcAft>
                  <a:spcPts val="600"/>
                </a:spcAft>
                <a:defRPr/>
              </a:pPr>
              <a:t>209</a:t>
            </a:fld>
            <a:endParaRPr lang="en-GB" sz="1400">
              <a:solidFill>
                <a:schemeClr val="tx1"/>
              </a:solidFill>
              <a:latin typeface="Arial" charset="0"/>
            </a:endParaRPr>
          </a:p>
        </p:txBody>
      </p:sp>
      <p:sp>
        <p:nvSpPr>
          <p:cNvPr id="5" name="Slide Number Placeholder 1">
            <a:extLst>
              <a:ext uri="{FF2B5EF4-FFF2-40B4-BE49-F238E27FC236}">
                <a16:creationId xmlns:a16="http://schemas.microsoft.com/office/drawing/2014/main" id="{3A65395F-3776-4446-A693-532CF219FA89}"/>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209</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 calcmode="lin" valueType="num">
                                      <p:cBhvr additive="base">
                                        <p:cTn id="7" dur="5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938">
                                            <p:txEl>
                                              <p:pRg st="1" end="1"/>
                                            </p:txEl>
                                          </p:spTgt>
                                        </p:tgtEl>
                                        <p:attrNameLst>
                                          <p:attrName>style.visibility</p:attrName>
                                        </p:attrNameLst>
                                      </p:cBhvr>
                                      <p:to>
                                        <p:strVal val="visible"/>
                                      </p:to>
                                    </p:set>
                                    <p:anim calcmode="lin" valueType="num">
                                      <p:cBhvr additive="base">
                                        <p:cTn id="11" dur="5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993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938">
                                            <p:txEl>
                                              <p:pRg st="2" end="2"/>
                                            </p:txEl>
                                          </p:spTgt>
                                        </p:tgtEl>
                                        <p:attrNameLst>
                                          <p:attrName>style.visibility</p:attrName>
                                        </p:attrNameLst>
                                      </p:cBhvr>
                                      <p:to>
                                        <p:strVal val="visible"/>
                                      </p:to>
                                    </p:set>
                                    <p:anim calcmode="lin" valueType="num">
                                      <p:cBhvr additive="base">
                                        <p:cTn id="15" dur="5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99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9938">
                                            <p:txEl>
                                              <p:pRg st="3" end="3"/>
                                            </p:txEl>
                                          </p:spTgt>
                                        </p:tgtEl>
                                        <p:attrNameLst>
                                          <p:attrName>style.visibility</p:attrName>
                                        </p:attrNameLst>
                                      </p:cBhvr>
                                      <p:to>
                                        <p:strVal val="visible"/>
                                      </p:to>
                                    </p:set>
                                    <p:anim calcmode="lin" valueType="num">
                                      <p:cBhvr additive="base">
                                        <p:cTn id="21" dur="500" fill="hold"/>
                                        <p:tgtEl>
                                          <p:spTgt spid="3993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993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9938">
                                            <p:txEl>
                                              <p:pRg st="4" end="4"/>
                                            </p:txEl>
                                          </p:spTgt>
                                        </p:tgtEl>
                                        <p:attrNameLst>
                                          <p:attrName>style.visibility</p:attrName>
                                        </p:attrNameLst>
                                      </p:cBhvr>
                                      <p:to>
                                        <p:strVal val="visible"/>
                                      </p:to>
                                    </p:set>
                                    <p:anim calcmode="lin" valueType="num">
                                      <p:cBhvr additive="base">
                                        <p:cTn id="25" dur="500" fill="hold"/>
                                        <p:tgtEl>
                                          <p:spTgt spid="3993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9938">
                                            <p:txEl>
                                              <p:pRg st="5" end="5"/>
                                            </p:txEl>
                                          </p:spTgt>
                                        </p:tgtEl>
                                        <p:attrNameLst>
                                          <p:attrName>style.visibility</p:attrName>
                                        </p:attrNameLst>
                                      </p:cBhvr>
                                      <p:to>
                                        <p:strVal val="visible"/>
                                      </p:to>
                                    </p:set>
                                    <p:anim calcmode="lin" valueType="num">
                                      <p:cBhvr additive="base">
                                        <p:cTn id="29" dur="500" fill="hold"/>
                                        <p:tgtEl>
                                          <p:spTgt spid="3993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993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9938">
                                            <p:txEl>
                                              <p:pRg st="6" end="6"/>
                                            </p:txEl>
                                          </p:spTgt>
                                        </p:tgtEl>
                                        <p:attrNameLst>
                                          <p:attrName>style.visibility</p:attrName>
                                        </p:attrNameLst>
                                      </p:cBhvr>
                                      <p:to>
                                        <p:strVal val="visible"/>
                                      </p:to>
                                    </p:set>
                                    <p:anim calcmode="lin" valueType="num">
                                      <p:cBhvr additive="base">
                                        <p:cTn id="35" dur="500" fill="hold"/>
                                        <p:tgtEl>
                                          <p:spTgt spid="3993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993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606FBE-7176-4AF9-89F2-6EA88BB7385E}"/>
              </a:ext>
            </a:extLst>
          </p:cNvPr>
          <p:cNvSpPr/>
          <p:nvPr/>
        </p:nvSpPr>
        <p:spPr>
          <a:xfrm>
            <a:off x="838198" y="1825625"/>
            <a:ext cx="10515600" cy="3906435"/>
          </a:xfrm>
          <a:prstGeom prst="rect">
            <a:avLst/>
          </a:prstGeom>
        </p:spPr>
        <p:txBody>
          <a:bodyPr vert="horz" lIns="91440" tIns="45720" rIns="91440" bIns="45720" rtlCol="0">
            <a:normAutofit lnSpcReduction="10000"/>
          </a:bodyPr>
          <a:lstStyle/>
          <a:p>
            <a:pPr>
              <a:lnSpc>
                <a:spcPct val="90000"/>
              </a:lnSpc>
              <a:spcAft>
                <a:spcPts val="1800"/>
              </a:spcAft>
              <a:buClr>
                <a:schemeClr val="tx2"/>
              </a:buClr>
              <a:tabLst>
                <a:tab pos="271463" algn="l"/>
              </a:tabLst>
            </a:pPr>
            <a:r>
              <a:rPr lang="fr-FR" sz="2400" b="1" dirty="0" err="1"/>
              <a:t>Scoring</a:t>
            </a:r>
            <a:r>
              <a:rPr lang="fr-FR" sz="2400" b="1" dirty="0"/>
              <a:t> </a:t>
            </a:r>
            <a:r>
              <a:rPr lang="fr-FR" sz="2400" b="1" dirty="0" err="1"/>
              <a:t>policy</a:t>
            </a:r>
            <a:r>
              <a:rPr lang="fr-FR" sz="2400" b="1" dirty="0"/>
              <a:t> </a:t>
            </a:r>
            <a:r>
              <a:rPr lang="fr-FR" sz="2400" b="1" dirty="0" err="1"/>
              <a:t>measures</a:t>
            </a:r>
            <a:r>
              <a:rPr lang="fr-FR" sz="2400" b="1" dirty="0"/>
              <a:t> </a:t>
            </a:r>
            <a:r>
              <a:rPr lang="fr-FR" sz="2400" b="1" dirty="0" err="1"/>
              <a:t>which</a:t>
            </a:r>
            <a:r>
              <a:rPr lang="fr-FR" sz="2400" b="1" dirty="0"/>
              <a:t> help to </a:t>
            </a:r>
            <a:r>
              <a:rPr lang="fr-FR" sz="2400" b="1" dirty="0" err="1"/>
              <a:t>achieve</a:t>
            </a:r>
            <a:r>
              <a:rPr lang="fr-FR" sz="2400" b="1" dirty="0"/>
              <a:t> PFM objectives or </a:t>
            </a:r>
            <a:r>
              <a:rPr lang="fr-FR" sz="2400" b="1" dirty="0" err="1"/>
              <a:t>undermine</a:t>
            </a:r>
            <a:r>
              <a:rPr lang="fr-FR" sz="2400" b="1" dirty="0"/>
              <a:t> </a:t>
            </a:r>
            <a:r>
              <a:rPr lang="fr-FR" sz="2400" b="1" dirty="0" err="1"/>
              <a:t>them</a:t>
            </a:r>
            <a:r>
              <a:rPr lang="fr-FR" sz="2400" b="1" dirty="0"/>
              <a:t> </a:t>
            </a:r>
            <a:endParaRPr lang="en-NL" sz="2400" b="1" dirty="0"/>
          </a:p>
          <a:p>
            <a:pPr indent="-228600">
              <a:lnSpc>
                <a:spcPct val="90000"/>
              </a:lnSpc>
              <a:spcAft>
                <a:spcPts val="1800"/>
              </a:spcAft>
              <a:buClr>
                <a:schemeClr val="tx2"/>
              </a:buClr>
              <a:buFont typeface="Arial" panose="020B0604020202020204" pitchFamily="34" charset="0"/>
              <a:buChar char="•"/>
              <a:tabLst>
                <a:tab pos="271463" algn="l"/>
              </a:tabLst>
            </a:pPr>
            <a:endParaRPr lang="bg-BG" sz="2400" dirty="0"/>
          </a:p>
          <a:p>
            <a:pPr>
              <a:lnSpc>
                <a:spcPct val="90000"/>
              </a:lnSpc>
              <a:spcAft>
                <a:spcPts val="1800"/>
              </a:spcAft>
              <a:buClr>
                <a:schemeClr val="tx2"/>
              </a:buClr>
              <a:tabLst>
                <a:tab pos="271463" algn="l"/>
              </a:tabLst>
            </a:pPr>
            <a:r>
              <a:rPr lang="en-GB" sz="2400" dirty="0"/>
              <a:t>Score each of the policy measures:</a:t>
            </a:r>
          </a:p>
          <a:p>
            <a:pPr marL="285750" indent="-228600">
              <a:lnSpc>
                <a:spcPct val="90000"/>
              </a:lnSpc>
              <a:spcAft>
                <a:spcPts val="1800"/>
              </a:spcAft>
              <a:buClr>
                <a:schemeClr val="tx2"/>
              </a:buClr>
              <a:buFont typeface="Arial" panose="020B0604020202020204" pitchFamily="34" charset="0"/>
              <a:buChar char="•"/>
              <a:tabLst>
                <a:tab pos="271463" algn="l"/>
              </a:tabLst>
            </a:pPr>
            <a:r>
              <a:rPr lang="en-GB" sz="2400" dirty="0"/>
              <a:t>Which PFM objective does this measure helps achieving?</a:t>
            </a:r>
          </a:p>
          <a:p>
            <a:pPr marL="285750" indent="-228600">
              <a:lnSpc>
                <a:spcPct val="90000"/>
              </a:lnSpc>
              <a:spcAft>
                <a:spcPts val="1800"/>
              </a:spcAft>
              <a:buClr>
                <a:schemeClr val="tx2"/>
              </a:buClr>
              <a:buFont typeface="Arial" panose="020B0604020202020204" pitchFamily="34" charset="0"/>
              <a:buChar char="•"/>
              <a:tabLst>
                <a:tab pos="271463" algn="l"/>
              </a:tabLst>
            </a:pPr>
            <a:r>
              <a:rPr lang="en-GB" sz="2400" dirty="0"/>
              <a:t>Which PFM objective might this measure undermine or conflict with?</a:t>
            </a:r>
          </a:p>
          <a:p>
            <a:pPr marL="285750" indent="-228600">
              <a:lnSpc>
                <a:spcPct val="90000"/>
              </a:lnSpc>
              <a:spcAft>
                <a:spcPts val="1800"/>
              </a:spcAft>
              <a:buClr>
                <a:schemeClr val="tx2"/>
              </a:buClr>
              <a:buFont typeface="Arial" panose="020B0604020202020204" pitchFamily="34" charset="0"/>
              <a:buChar char="•"/>
              <a:tabLst>
                <a:tab pos="271463" algn="l"/>
              </a:tabLst>
            </a:pPr>
            <a:endParaRPr lang="en-GB" sz="2400" dirty="0"/>
          </a:p>
          <a:p>
            <a:pPr indent="-228600">
              <a:lnSpc>
                <a:spcPct val="90000"/>
              </a:lnSpc>
              <a:spcAft>
                <a:spcPts val="1800"/>
              </a:spcAft>
              <a:buClr>
                <a:schemeClr val="tx2"/>
              </a:buClr>
              <a:buFont typeface="Arial" panose="020B0604020202020204" pitchFamily="34" charset="0"/>
              <a:buChar char="•"/>
              <a:tabLst>
                <a:tab pos="271463" algn="l"/>
              </a:tabLst>
            </a:pPr>
            <a:r>
              <a:rPr lang="en-GB" sz="2400" dirty="0"/>
              <a:t>Use the A to E numbering from the next slide</a:t>
            </a:r>
          </a:p>
        </p:txBody>
      </p:sp>
      <p:sp>
        <p:nvSpPr>
          <p:cNvPr id="43010" name="Rectangle 2"/>
          <p:cNvSpPr>
            <a:spLocks noGrp="1" noChangeArrowheads="1"/>
          </p:cNvSpPr>
          <p:nvPr>
            <p:ph type="title"/>
          </p:nvPr>
        </p:nvSpPr>
        <p:spPr/>
        <p:txBody>
          <a:bodyPr vert="horz" lIns="91440" tIns="45720" rIns="91440" bIns="0" rtlCol="0" anchor="b" anchorCtr="0">
            <a:normAutofit/>
          </a:bodyPr>
          <a:lstStyle/>
          <a:p>
            <a:r>
              <a:rPr lang="fr-FR" dirty="0"/>
              <a:t>Short </a:t>
            </a:r>
            <a:r>
              <a:rPr lang="fr-FR" dirty="0" err="1"/>
              <a:t>exercise</a:t>
            </a:r>
            <a:r>
              <a:rPr lang="fr-FR" dirty="0"/>
              <a:t>:</a:t>
            </a:r>
            <a:endParaRPr lang="en-GB" dirty="0"/>
          </a:p>
        </p:txBody>
      </p:sp>
      <p:sp>
        <p:nvSpPr>
          <p:cNvPr id="2" name="Slide Number Placeholder 1">
            <a:extLst>
              <a:ext uri="{FF2B5EF4-FFF2-40B4-BE49-F238E27FC236}">
                <a16:creationId xmlns:a16="http://schemas.microsoft.com/office/drawing/2014/main" id="{ADB011EA-92CE-480B-AB3E-BA9F3EA8500C}"/>
              </a:ext>
            </a:extLst>
          </p:cNvPr>
          <p:cNvSpPr>
            <a:spLocks noGrp="1"/>
          </p:cNvSpPr>
          <p:nvPr>
            <p:ph type="sldNum" sz="quarter" idx="12"/>
          </p:nvPr>
        </p:nvSpPr>
        <p:spPr/>
        <p:txBody>
          <a:bodyPr/>
          <a:lstStyle/>
          <a:p>
            <a:fld id="{F46C79FD-C571-418B-AB0F-5EE936C85276}" type="slidenum">
              <a:rPr lang="en-GB" smtClean="0"/>
              <a:t>21</a:t>
            </a:fld>
            <a:endParaRPr lang="en-GB"/>
          </a:p>
        </p:txBody>
      </p:sp>
      <p:pic>
        <p:nvPicPr>
          <p:cNvPr id="5" name="Picture 4">
            <a:extLst>
              <a:ext uri="{FF2B5EF4-FFF2-40B4-BE49-F238E27FC236}">
                <a16:creationId xmlns:a16="http://schemas.microsoft.com/office/drawing/2014/main" id="{78F51F4D-E1B3-4155-8692-1A50A13D1A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8009" y="19661"/>
            <a:ext cx="1316626" cy="1316626"/>
          </a:xfrm>
          <a:prstGeom prst="rect">
            <a:avLst/>
          </a:prstGeom>
        </p:spPr>
      </p:pic>
    </p:spTree>
    <p:extLst>
      <p:ext uri="{BB962C8B-B14F-4D97-AF65-F5344CB8AC3E}">
        <p14:creationId xmlns:p14="http://schemas.microsoft.com/office/powerpoint/2010/main" val="13290625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5">
            <a:extLst>
              <a:ext uri="{FF2B5EF4-FFF2-40B4-BE49-F238E27FC236}">
                <a16:creationId xmlns:a16="http://schemas.microsoft.com/office/drawing/2014/main" id="{5ACA7C86-164D-4532-9A6E-0F136D7A0854}"/>
              </a:ext>
            </a:extLst>
          </p:cNvPr>
          <p:cNvSpPr txBox="1"/>
          <p:nvPr/>
        </p:nvSpPr>
        <p:spPr>
          <a:xfrm>
            <a:off x="838198" y="1825625"/>
            <a:ext cx="10515600" cy="4163695"/>
          </a:xfrm>
          <a:prstGeom prst="rect">
            <a:avLst/>
          </a:prstGeom>
        </p:spPr>
        <p:txBody>
          <a:bodyPr vert="horz" lIns="91440" tIns="45720" rIns="91440" bIns="45720" rtlCol="0">
            <a:noAutofit/>
          </a:bodyPr>
          <a:lstStyle/>
          <a:p>
            <a:pPr marL="355600" marR="556895" indent="-342900" fontAlgn="base">
              <a:spcBef>
                <a:spcPts val="600"/>
              </a:spcBef>
              <a:spcAft>
                <a:spcPts val="600"/>
              </a:spcAft>
              <a:buFont typeface="Arial"/>
              <a:buChar char="•"/>
              <a:tabLst>
                <a:tab pos="355600" algn="l"/>
              </a:tabLst>
              <a:defRPr/>
            </a:pPr>
            <a:r>
              <a:rPr lang="en-GB" sz="2200" spc="-5" dirty="0"/>
              <a:t>Ensure clear and </a:t>
            </a:r>
            <a:r>
              <a:rPr lang="en-GB" sz="2200" spc="-5" dirty="0">
                <a:solidFill>
                  <a:srgbClr val="FF0000"/>
                </a:solidFill>
              </a:rPr>
              <a:t>coherent support </a:t>
            </a:r>
            <a:r>
              <a:rPr lang="en-GB" sz="2200" spc="-5" dirty="0"/>
              <a:t>for PFM reform within the </a:t>
            </a:r>
            <a:r>
              <a:rPr lang="en-GB" sz="2200" spc="-5" dirty="0">
                <a:solidFill>
                  <a:srgbClr val="FF0000"/>
                </a:solidFill>
              </a:rPr>
              <a:t>Executive </a:t>
            </a:r>
            <a:r>
              <a:rPr lang="en-GB" sz="2200" spc="-5" dirty="0"/>
              <a:t>(Cabinet as well as </a:t>
            </a:r>
            <a:r>
              <a:rPr lang="en-GB" sz="2200" spc="-5" dirty="0" err="1"/>
              <a:t>MoF</a:t>
            </a:r>
            <a:r>
              <a:rPr lang="en-GB" sz="2200" spc="-5" dirty="0"/>
              <a:t>): broaden support across the political spectrum over time!</a:t>
            </a:r>
          </a:p>
          <a:p>
            <a:pPr marL="355600" marR="556895" indent="-342900" fontAlgn="base">
              <a:spcBef>
                <a:spcPts val="600"/>
              </a:spcBef>
              <a:spcAft>
                <a:spcPts val="600"/>
              </a:spcAft>
              <a:buFont typeface="Arial"/>
              <a:buChar char="•"/>
              <a:tabLst>
                <a:tab pos="355600" algn="l"/>
              </a:tabLst>
              <a:defRPr/>
            </a:pPr>
            <a:r>
              <a:rPr lang="en-GB" sz="2200" spc="-5" dirty="0"/>
              <a:t>Give serious attention to </a:t>
            </a:r>
            <a:r>
              <a:rPr lang="en-GB" sz="2200" spc="-5" dirty="0">
                <a:solidFill>
                  <a:srgbClr val="FF0000"/>
                </a:solidFill>
              </a:rPr>
              <a:t>design and staffing </a:t>
            </a:r>
            <a:r>
              <a:rPr lang="en-GB" sz="2200" spc="-5" dirty="0"/>
              <a:t>of PFM reform coordination and management structures</a:t>
            </a:r>
          </a:p>
          <a:p>
            <a:pPr marL="355600" marR="556895" indent="-342900" fontAlgn="base">
              <a:spcBef>
                <a:spcPts val="600"/>
              </a:spcBef>
              <a:spcAft>
                <a:spcPts val="600"/>
              </a:spcAft>
              <a:buFont typeface="Arial"/>
              <a:buChar char="•"/>
              <a:tabLst>
                <a:tab pos="355600" algn="l"/>
              </a:tabLst>
              <a:defRPr/>
            </a:pPr>
            <a:r>
              <a:rPr lang="en-GB" sz="2200" spc="-5" dirty="0"/>
              <a:t>Those responsible for coordinating PFM reforms should control external support to PFM &amp; dialogue with Budget Support donors</a:t>
            </a:r>
          </a:p>
          <a:p>
            <a:pPr marL="355600" marR="556895" indent="-342900" fontAlgn="base">
              <a:spcBef>
                <a:spcPts val="600"/>
              </a:spcBef>
              <a:spcAft>
                <a:spcPts val="600"/>
              </a:spcAft>
              <a:buFont typeface="Arial"/>
              <a:buChar char="•"/>
              <a:tabLst>
                <a:tab pos="355600" algn="l"/>
              </a:tabLst>
              <a:defRPr/>
            </a:pPr>
            <a:r>
              <a:rPr lang="en-GB" sz="2200" spc="-5" dirty="0"/>
              <a:t>Structures for monitoring PFM reform should promote the practise of </a:t>
            </a:r>
            <a:r>
              <a:rPr lang="en-GB" sz="2200" spc="-5" dirty="0">
                <a:solidFill>
                  <a:srgbClr val="FF0000"/>
                </a:solidFill>
              </a:rPr>
              <a:t>learning from experience </a:t>
            </a:r>
            <a:r>
              <a:rPr lang="en-GB" sz="2200" spc="-5" dirty="0"/>
              <a:t>and adapting implementation plans accordingly</a:t>
            </a:r>
          </a:p>
          <a:p>
            <a:pPr marL="355600" marR="556895" indent="-342900" fontAlgn="base">
              <a:spcBef>
                <a:spcPts val="600"/>
              </a:spcBef>
              <a:spcAft>
                <a:spcPts val="600"/>
              </a:spcAft>
              <a:buFont typeface="Arial"/>
              <a:buChar char="•"/>
              <a:tabLst>
                <a:tab pos="355600" algn="l"/>
              </a:tabLst>
              <a:defRPr/>
            </a:pPr>
            <a:r>
              <a:rPr lang="en-GB" sz="2200" spc="-5" dirty="0"/>
              <a:t>Finally, the regular </a:t>
            </a:r>
            <a:r>
              <a:rPr lang="en-GB" sz="2200" spc="-5" dirty="0">
                <a:solidFill>
                  <a:srgbClr val="FF0000"/>
                </a:solidFill>
              </a:rPr>
              <a:t>training </a:t>
            </a:r>
            <a:r>
              <a:rPr lang="en-GB" sz="2200" spc="-5" dirty="0"/>
              <a:t>of PFM staff needs to be a consistent priority</a:t>
            </a:r>
          </a:p>
        </p:txBody>
      </p:sp>
      <p:sp>
        <p:nvSpPr>
          <p:cNvPr id="39937" name="Titre 1"/>
          <p:cNvSpPr>
            <a:spLocks noGrp="1"/>
          </p:cNvSpPr>
          <p:nvPr>
            <p:ph type="title"/>
          </p:nvPr>
        </p:nvSpPr>
        <p:spPr>
          <a:xfrm>
            <a:off x="970722" y="482860"/>
            <a:ext cx="10515600" cy="782357"/>
          </a:xfrm>
        </p:spPr>
        <p:txBody>
          <a:bodyPr vert="horz" lIns="91440" tIns="45720" rIns="91440" bIns="0" rtlCol="0" anchor="b" anchorCtr="0">
            <a:normAutofit/>
          </a:bodyPr>
          <a:lstStyle/>
          <a:p>
            <a:r>
              <a:rPr lang="en-GB"/>
              <a:t>Recommendations for Governments</a:t>
            </a:r>
            <a:endParaRPr lang="fr-FR"/>
          </a:p>
        </p:txBody>
      </p:sp>
      <p:sp>
        <p:nvSpPr>
          <p:cNvPr id="4" name="Espace réservé du numéro de diapositive 3" hidden="1"/>
          <p:cNvSpPr>
            <a:spLocks noGrp="1"/>
          </p:cNvSpPr>
          <p:nvPr>
            <p:ph type="sldNum" sz="quarter" idx="12"/>
          </p:nvPr>
        </p:nvSpPr>
        <p:spPr>
          <a:xfrm>
            <a:off x="19812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27054730-E2BB-6A4A-BE13-6A8A97A62D37}" type="slidenum">
              <a:rPr lang="en-GB" sz="1400">
                <a:solidFill>
                  <a:schemeClr val="tx1"/>
                </a:solidFill>
                <a:latin typeface="Arial" charset="0"/>
              </a:rPr>
              <a:pPr algn="l" eaLnBrk="1" hangingPunct="1">
                <a:spcAft>
                  <a:spcPts val="600"/>
                </a:spcAft>
                <a:defRPr/>
              </a:pPr>
              <a:t>210</a:t>
            </a:fld>
            <a:endParaRPr lang="en-GB" sz="1400">
              <a:solidFill>
                <a:schemeClr val="tx1"/>
              </a:solidFill>
              <a:latin typeface="Arial" charset="0"/>
            </a:endParaRPr>
          </a:p>
        </p:txBody>
      </p:sp>
      <p:sp>
        <p:nvSpPr>
          <p:cNvPr id="5" name="Slide Number Placeholder 1">
            <a:extLst>
              <a:ext uri="{FF2B5EF4-FFF2-40B4-BE49-F238E27FC236}">
                <a16:creationId xmlns:a16="http://schemas.microsoft.com/office/drawing/2014/main" id="{E73E6E14-7A0E-4376-A932-F50BAF6EAEAE}"/>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210</a:t>
            </a:fld>
            <a:endParaRPr lang="en-GB" dirty="0"/>
          </a:p>
        </p:txBody>
      </p:sp>
    </p:spTree>
    <p:extLst>
      <p:ext uri="{BB962C8B-B14F-4D97-AF65-F5344CB8AC3E}">
        <p14:creationId xmlns:p14="http://schemas.microsoft.com/office/powerpoint/2010/main" val="242531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Espace réservé du contenu 4"/>
          <p:cNvSpPr>
            <a:spLocks noGrp="1"/>
          </p:cNvSpPr>
          <p:nvPr>
            <p:ph sz="half" idx="1"/>
          </p:nvPr>
        </p:nvSpPr>
        <p:spPr>
          <a:xfrm>
            <a:off x="838200" y="2518727"/>
            <a:ext cx="10515600" cy="1820545"/>
          </a:xfrm>
        </p:spPr>
        <p:txBody>
          <a:bodyPr>
            <a:normAutofit/>
          </a:bodyPr>
          <a:lstStyle/>
          <a:p>
            <a:pPr marL="355600">
              <a:spcBef>
                <a:spcPts val="1200"/>
              </a:spcBef>
              <a:buClrTx/>
              <a:buFont typeface="Arial"/>
              <a:buChar char="•"/>
              <a:tabLst>
                <a:tab pos="355600" algn="l"/>
              </a:tabLst>
              <a:defRPr/>
            </a:pPr>
            <a:r>
              <a:rPr lang="en-GB" spc="-5" dirty="0"/>
              <a:t>A reform strategy &amp; programme must be established</a:t>
            </a:r>
          </a:p>
          <a:p>
            <a:pPr marL="355600">
              <a:spcBef>
                <a:spcPts val="1200"/>
              </a:spcBef>
              <a:buClrTx/>
              <a:buFont typeface="Arial"/>
              <a:buChar char="•"/>
              <a:tabLst>
                <a:tab pos="355600" algn="l"/>
              </a:tabLst>
              <a:defRPr/>
            </a:pPr>
            <a:r>
              <a:rPr lang="en-GB" spc="-5" dirty="0"/>
              <a:t>An efficient reform management system must be put in place</a:t>
            </a:r>
          </a:p>
        </p:txBody>
      </p:sp>
      <p:sp>
        <p:nvSpPr>
          <p:cNvPr id="41985" name="Titre 3"/>
          <p:cNvSpPr>
            <a:spLocks noGrp="1"/>
          </p:cNvSpPr>
          <p:nvPr>
            <p:ph type="title"/>
          </p:nvPr>
        </p:nvSpPr>
        <p:spPr>
          <a:xfrm>
            <a:off x="970722" y="482860"/>
            <a:ext cx="10515600" cy="782357"/>
          </a:xfrm>
        </p:spPr>
        <p:txBody>
          <a:bodyPr anchor="b">
            <a:normAutofit/>
          </a:bodyPr>
          <a:lstStyle/>
          <a:p>
            <a:r>
              <a:rPr lang="fr-FR"/>
              <a:t>Key messages</a:t>
            </a:r>
          </a:p>
        </p:txBody>
      </p:sp>
      <p:sp>
        <p:nvSpPr>
          <p:cNvPr id="4" name="Espace réservé du numéro de diapositive 3" hidden="1"/>
          <p:cNvSpPr>
            <a:spLocks noGrp="1"/>
          </p:cNvSpPr>
          <p:nvPr>
            <p:ph type="sldNum" sz="quarter" idx="12"/>
          </p:nvPr>
        </p:nvSpPr>
        <p:spPr>
          <a:xfrm>
            <a:off x="19812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8C3ACF8C-1C11-DA4E-9969-2632133E3245}" type="slidenum">
              <a:rPr lang="en-GB" sz="1400">
                <a:solidFill>
                  <a:schemeClr val="tx1"/>
                </a:solidFill>
                <a:latin typeface="Arial" charset="0"/>
              </a:rPr>
              <a:pPr algn="l" eaLnBrk="1" hangingPunct="1">
                <a:spcAft>
                  <a:spcPts val="600"/>
                </a:spcAft>
                <a:defRPr/>
              </a:pPr>
              <a:t>211</a:t>
            </a:fld>
            <a:endParaRPr lang="en-GB" sz="1400">
              <a:solidFill>
                <a:schemeClr val="tx1"/>
              </a:solidFill>
              <a:latin typeface="Arial" charset="0"/>
            </a:endParaRPr>
          </a:p>
        </p:txBody>
      </p:sp>
      <p:sp>
        <p:nvSpPr>
          <p:cNvPr id="5" name="Slide Number Placeholder 1">
            <a:extLst>
              <a:ext uri="{FF2B5EF4-FFF2-40B4-BE49-F238E27FC236}">
                <a16:creationId xmlns:a16="http://schemas.microsoft.com/office/drawing/2014/main" id="{7C56D1AD-8FF3-4D7B-8DE9-71CAFD381467}"/>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211</a:t>
            </a:fld>
            <a:endParaRPr lang="en-GB"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re 3"/>
          <p:cNvSpPr>
            <a:spLocks noGrp="1"/>
          </p:cNvSpPr>
          <p:nvPr>
            <p:ph type="title"/>
          </p:nvPr>
        </p:nvSpPr>
        <p:spPr>
          <a:xfrm>
            <a:off x="838200" y="2366744"/>
            <a:ext cx="10515600" cy="782357"/>
          </a:xfrm>
        </p:spPr>
        <p:txBody>
          <a:bodyPr anchor="b">
            <a:normAutofit/>
          </a:bodyPr>
          <a:lstStyle/>
          <a:p>
            <a:r>
              <a:rPr lang="fr-FR"/>
              <a:t>Test Out and Participants’ feedback survey</a:t>
            </a:r>
            <a:endParaRPr lang="fr-FR" dirty="0"/>
          </a:p>
        </p:txBody>
      </p:sp>
      <p:sp>
        <p:nvSpPr>
          <p:cNvPr id="4" name="Espace réservé du numéro de diapositive 3" hidden="1"/>
          <p:cNvSpPr>
            <a:spLocks noGrp="1"/>
          </p:cNvSpPr>
          <p:nvPr>
            <p:ph type="sldNum" sz="quarter" idx="12"/>
          </p:nvPr>
        </p:nvSpPr>
        <p:spPr>
          <a:xfrm>
            <a:off x="1981200" y="6245225"/>
            <a:ext cx="21336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8C3ACF8C-1C11-DA4E-9969-2632133E3245}" type="slidenum">
              <a:rPr lang="en-GB" sz="1400">
                <a:solidFill>
                  <a:schemeClr val="tx1"/>
                </a:solidFill>
                <a:latin typeface="Arial" charset="0"/>
              </a:rPr>
              <a:pPr algn="l" eaLnBrk="1" hangingPunct="1">
                <a:spcAft>
                  <a:spcPts val="600"/>
                </a:spcAft>
                <a:defRPr/>
              </a:pPr>
              <a:t>212</a:t>
            </a:fld>
            <a:endParaRPr lang="en-GB" sz="1400">
              <a:solidFill>
                <a:schemeClr val="tx1"/>
              </a:solidFill>
              <a:latin typeface="Arial" charset="0"/>
            </a:endParaRPr>
          </a:p>
        </p:txBody>
      </p:sp>
      <p:sp>
        <p:nvSpPr>
          <p:cNvPr id="5" name="Slide Number Placeholder 1">
            <a:extLst>
              <a:ext uri="{FF2B5EF4-FFF2-40B4-BE49-F238E27FC236}">
                <a16:creationId xmlns:a16="http://schemas.microsoft.com/office/drawing/2014/main" id="{7C56D1AD-8FF3-4D7B-8DE9-71CAFD381467}"/>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212</a:t>
            </a:fld>
            <a:endParaRPr lang="en-GB" dirty="0"/>
          </a:p>
        </p:txBody>
      </p:sp>
      <p:pic>
        <p:nvPicPr>
          <p:cNvPr id="6" name="Picture 5">
            <a:extLst>
              <a:ext uri="{FF2B5EF4-FFF2-40B4-BE49-F238E27FC236}">
                <a16:creationId xmlns:a16="http://schemas.microsoft.com/office/drawing/2014/main" id="{C2FC2D82-E9EF-C205-E641-7A4FF43A47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67454" y="308398"/>
            <a:ext cx="2170807" cy="1193429"/>
          </a:xfrm>
          <a:prstGeom prst="rect">
            <a:avLst/>
          </a:prstGeom>
          <a:noFill/>
        </p:spPr>
      </p:pic>
    </p:spTree>
    <p:extLst>
      <p:ext uri="{BB962C8B-B14F-4D97-AF65-F5344CB8AC3E}">
        <p14:creationId xmlns:p14="http://schemas.microsoft.com/office/powerpoint/2010/main" val="419947816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70177" y="4714827"/>
            <a:ext cx="3617290" cy="361995"/>
          </a:xfrm>
        </p:spPr>
        <p:txBody>
          <a:bodyPr/>
          <a:lstStyle/>
          <a:p>
            <a:pPr marL="0" indent="0">
              <a:buNone/>
            </a:pPr>
            <a:r>
              <a:rPr lang="en-IE" sz="1600" dirty="0">
                <a:hlinkClick r:id="rId3"/>
              </a:rPr>
              <a:t>EU Spotify</a:t>
            </a:r>
            <a:endParaRPr lang="en-GB" sz="1600" dirty="0"/>
          </a:p>
        </p:txBody>
      </p:sp>
      <p:sp>
        <p:nvSpPr>
          <p:cNvPr id="3" name="Title 2"/>
          <p:cNvSpPr>
            <a:spLocks noGrp="1"/>
          </p:cNvSpPr>
          <p:nvPr>
            <p:ph type="title"/>
          </p:nvPr>
        </p:nvSpPr>
        <p:spPr/>
        <p:txBody>
          <a:bodyPr/>
          <a:lstStyle/>
          <a:p>
            <a:r>
              <a:rPr lang="en-IE" dirty="0"/>
              <a:t>Keep in touch</a:t>
            </a: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1630238"/>
            <a:ext cx="684199" cy="750146"/>
          </a:xfrm>
          <a:prstGeom prst="rect">
            <a:avLst/>
          </a:prstGeom>
        </p:spPr>
      </p:pic>
      <p:sp>
        <p:nvSpPr>
          <p:cNvPr id="2" name="Rectangle 1"/>
          <p:cNvSpPr/>
          <p:nvPr/>
        </p:nvSpPr>
        <p:spPr>
          <a:xfrm>
            <a:off x="1819504" y="1774881"/>
            <a:ext cx="1439818" cy="338554"/>
          </a:xfrm>
          <a:prstGeom prst="rect">
            <a:avLst/>
          </a:prstGeom>
        </p:spPr>
        <p:txBody>
          <a:bodyPr wrap="none">
            <a:spAutoFit/>
          </a:bodyPr>
          <a:lstStyle/>
          <a:p>
            <a:r>
              <a:rPr lang="en-GB" sz="1600" dirty="0">
                <a:hlinkClick r:id="rId5"/>
              </a:rPr>
              <a:t>ec.europa.eu/</a:t>
            </a:r>
            <a:endParaRPr lang="en-IE" sz="1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2635213"/>
            <a:ext cx="684199" cy="750146"/>
          </a:xfrm>
          <a:prstGeom prst="rect">
            <a:avLst/>
          </a:prstGeom>
        </p:spPr>
      </p:pic>
      <p:sp>
        <p:nvSpPr>
          <p:cNvPr id="7" name="Rectangle 6"/>
          <p:cNvSpPr/>
          <p:nvPr/>
        </p:nvSpPr>
        <p:spPr>
          <a:xfrm>
            <a:off x="1819504" y="2841009"/>
            <a:ext cx="1165704" cy="338554"/>
          </a:xfrm>
          <a:prstGeom prst="rect">
            <a:avLst/>
          </a:prstGeom>
        </p:spPr>
        <p:txBody>
          <a:bodyPr wrap="none">
            <a:spAutoFit/>
          </a:bodyPr>
          <a:lstStyle/>
          <a:p>
            <a:r>
              <a:rPr lang="en-GB" sz="1600" dirty="0">
                <a:hlinkClick r:id="rId6"/>
              </a:rPr>
              <a:t>europa.eu/</a:t>
            </a:r>
            <a:endParaRPr lang="en-GB" sz="1600"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722" y="3587900"/>
            <a:ext cx="640631" cy="702230"/>
          </a:xfrm>
          <a:prstGeom prst="rect">
            <a:avLst/>
          </a:prstGeom>
        </p:spPr>
      </p:pic>
      <p:sp>
        <p:nvSpPr>
          <p:cNvPr id="9" name="Rectangle 8"/>
          <p:cNvSpPr/>
          <p:nvPr/>
        </p:nvSpPr>
        <p:spPr>
          <a:xfrm>
            <a:off x="1819504" y="3736212"/>
            <a:ext cx="1975221" cy="338554"/>
          </a:xfrm>
          <a:prstGeom prst="rect">
            <a:avLst/>
          </a:prstGeom>
        </p:spPr>
        <p:txBody>
          <a:bodyPr wrap="none">
            <a:spAutoFit/>
          </a:bodyPr>
          <a:lstStyle/>
          <a:p>
            <a:r>
              <a:rPr lang="en-IE" sz="1600" dirty="0">
                <a:hlinkClick r:id="rId8"/>
              </a:rPr>
              <a:t>@</a:t>
            </a:r>
            <a:r>
              <a:rPr lang="en-IE" sz="1600" dirty="0" err="1">
                <a:hlinkClick r:id="rId8"/>
              </a:rPr>
              <a:t>EU_Commission</a:t>
            </a:r>
            <a:r>
              <a:rPr lang="en-IE" sz="1600" dirty="0">
                <a:hlinkClick r:id="rId8"/>
              </a:rPr>
              <a:t> </a:t>
            </a:r>
            <a:endParaRPr lang="en-GB" sz="1200" dirty="0"/>
          </a:p>
        </p:txBody>
      </p:sp>
      <p:sp>
        <p:nvSpPr>
          <p:cNvPr id="10" name="Rectangle 9"/>
          <p:cNvSpPr/>
          <p:nvPr/>
        </p:nvSpPr>
        <p:spPr>
          <a:xfrm>
            <a:off x="1819504" y="4710652"/>
            <a:ext cx="6096000" cy="338554"/>
          </a:xfrm>
          <a:prstGeom prst="rect">
            <a:avLst/>
          </a:prstGeom>
        </p:spPr>
        <p:txBody>
          <a:bodyPr>
            <a:spAutoFit/>
          </a:bodyPr>
          <a:lstStyle/>
          <a:p>
            <a:r>
              <a:rPr lang="en-IE" sz="1600" dirty="0">
                <a:hlinkClick r:id="rId9"/>
              </a:rPr>
              <a:t>@</a:t>
            </a:r>
            <a:r>
              <a:rPr lang="en-IE" sz="1600" dirty="0" err="1">
                <a:hlinkClick r:id="rId9"/>
              </a:rPr>
              <a:t>EuropeanCommission</a:t>
            </a:r>
            <a:r>
              <a:rPr lang="en-IE" sz="1600" dirty="0">
                <a:hlinkClick r:id="rId9"/>
              </a:rPr>
              <a:t> </a:t>
            </a:r>
            <a:endParaRPr lang="en-GB" sz="1200" dirty="0"/>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0922" y="4538287"/>
            <a:ext cx="620230" cy="681506"/>
          </a:xfrm>
          <a:prstGeom prst="rect">
            <a:avLst/>
          </a:prstGeom>
        </p:spPr>
      </p:pic>
      <p:sp>
        <p:nvSpPr>
          <p:cNvPr id="12" name="Rectangle 11"/>
          <p:cNvSpPr/>
          <p:nvPr/>
        </p:nvSpPr>
        <p:spPr>
          <a:xfrm>
            <a:off x="1819504" y="5661644"/>
            <a:ext cx="6096000" cy="338554"/>
          </a:xfrm>
          <a:prstGeom prst="rect">
            <a:avLst/>
          </a:prstGeom>
        </p:spPr>
        <p:txBody>
          <a:bodyPr>
            <a:spAutoFit/>
          </a:bodyPr>
          <a:lstStyle/>
          <a:p>
            <a:r>
              <a:rPr lang="en-IE" sz="1600" dirty="0">
                <a:hlinkClick r:id="rId11"/>
              </a:rPr>
              <a:t>European Commission</a:t>
            </a:r>
            <a:endParaRPr lang="en-GB" sz="1200" dirty="0">
              <a:hlinkClick r:id="rId11"/>
            </a:endParaRPr>
          </a:p>
        </p:txBody>
      </p:sp>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0922" y="5491270"/>
            <a:ext cx="620230" cy="681506"/>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63060" y="1661642"/>
            <a:ext cx="647562" cy="711537"/>
          </a:xfrm>
          <a:prstGeom prst="rect">
            <a:avLst/>
          </a:prstGeom>
        </p:spPr>
      </p:pic>
      <p:sp>
        <p:nvSpPr>
          <p:cNvPr id="15" name="Rectangle 14"/>
          <p:cNvSpPr/>
          <p:nvPr/>
        </p:nvSpPr>
        <p:spPr>
          <a:xfrm>
            <a:off x="6156397" y="1792054"/>
            <a:ext cx="3798073" cy="338554"/>
          </a:xfrm>
          <a:prstGeom prst="rect">
            <a:avLst/>
          </a:prstGeom>
        </p:spPr>
        <p:txBody>
          <a:bodyPr wrap="square">
            <a:spAutoFit/>
          </a:bodyPr>
          <a:lstStyle/>
          <a:p>
            <a:r>
              <a:rPr lang="en-IE" sz="1600" dirty="0">
                <a:hlinkClick r:id="rId14"/>
              </a:rPr>
              <a:t>europeancommission</a:t>
            </a:r>
            <a:r>
              <a:rPr lang="en-IE" sz="1600" dirty="0"/>
              <a:t> </a:t>
            </a:r>
            <a:endParaRPr lang="en-GB" sz="1200" dirty="0"/>
          </a:p>
        </p:txBody>
      </p:sp>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02348" y="2611751"/>
            <a:ext cx="568985" cy="623695"/>
          </a:xfrm>
          <a:prstGeom prst="rect">
            <a:avLst/>
          </a:prstGeom>
        </p:spPr>
      </p:pic>
      <p:sp>
        <p:nvSpPr>
          <p:cNvPr id="17" name="Rectangle 16">
            <a:hlinkClick r:id="rId16"/>
          </p:cNvPr>
          <p:cNvSpPr/>
          <p:nvPr/>
        </p:nvSpPr>
        <p:spPr>
          <a:xfrm>
            <a:off x="6156397" y="2749321"/>
            <a:ext cx="2465740" cy="338554"/>
          </a:xfrm>
          <a:prstGeom prst="rect">
            <a:avLst/>
          </a:prstGeom>
        </p:spPr>
        <p:txBody>
          <a:bodyPr wrap="none">
            <a:spAutoFit/>
          </a:bodyPr>
          <a:lstStyle/>
          <a:p>
            <a:r>
              <a:rPr lang="en-GB" sz="1600" dirty="0">
                <a:hlinkClick r:id="rId16"/>
              </a:rPr>
              <a:t>@</a:t>
            </a:r>
            <a:r>
              <a:rPr lang="en-GB" sz="1600" dirty="0" err="1">
                <a:hlinkClick r:id="rId16"/>
              </a:rPr>
              <a:t>EuropeanCommission</a:t>
            </a:r>
            <a:endParaRPr lang="en-GB" sz="1200" dirty="0"/>
          </a:p>
        </p:txBody>
      </p:sp>
      <p:sp>
        <p:nvSpPr>
          <p:cNvPr id="18" name="Rectangle 17"/>
          <p:cNvSpPr/>
          <p:nvPr/>
        </p:nvSpPr>
        <p:spPr>
          <a:xfrm>
            <a:off x="6270177" y="3733427"/>
            <a:ext cx="927242" cy="338554"/>
          </a:xfrm>
          <a:prstGeom prst="rect">
            <a:avLst/>
          </a:prstGeom>
        </p:spPr>
        <p:txBody>
          <a:bodyPr wrap="none">
            <a:spAutoFit/>
          </a:bodyPr>
          <a:lstStyle/>
          <a:p>
            <a:r>
              <a:rPr lang="en-IE" sz="1600" dirty="0">
                <a:hlinkClick r:id="rId17"/>
              </a:rPr>
              <a:t>EUTube</a:t>
            </a:r>
            <a:endParaRPr lang="en-IE" sz="1200" dirty="0"/>
          </a:p>
        </p:txBody>
      </p:sp>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99823" y="3542487"/>
            <a:ext cx="660728" cy="726004"/>
          </a:xfrm>
          <a:prstGeom prst="rect">
            <a:avLst/>
          </a:prstGeom>
        </p:spPr>
      </p:pic>
      <p:pic>
        <p:nvPicPr>
          <p:cNvPr id="20" name="Picture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81661" y="4514763"/>
            <a:ext cx="695271" cy="762124"/>
          </a:xfrm>
          <a:prstGeom prst="rect">
            <a:avLst/>
          </a:prstGeom>
        </p:spPr>
      </p:pic>
      <p:sp>
        <p:nvSpPr>
          <p:cNvPr id="21" name="Slide Number Placeholder 20">
            <a:extLst>
              <a:ext uri="{FF2B5EF4-FFF2-40B4-BE49-F238E27FC236}">
                <a16:creationId xmlns:a16="http://schemas.microsoft.com/office/drawing/2014/main" id="{B8B92C36-8649-46AD-9562-00BD99B6131F}"/>
              </a:ext>
            </a:extLst>
          </p:cNvPr>
          <p:cNvSpPr>
            <a:spLocks noGrp="1"/>
          </p:cNvSpPr>
          <p:nvPr>
            <p:ph type="sldNum" sz="quarter" idx="12"/>
          </p:nvPr>
        </p:nvSpPr>
        <p:spPr/>
        <p:txBody>
          <a:bodyPr/>
          <a:lstStyle/>
          <a:p>
            <a:fld id="{F46C79FD-C571-418B-AB0F-5EE936C85276}" type="slidenum">
              <a:rPr lang="en-GB" smtClean="0"/>
              <a:t>213</a:t>
            </a:fld>
            <a:endParaRPr lang="en-GB"/>
          </a:p>
        </p:txBody>
      </p:sp>
    </p:spTree>
    <p:extLst>
      <p:ext uri="{BB962C8B-B14F-4D97-AF65-F5344CB8AC3E}">
        <p14:creationId xmlns:p14="http://schemas.microsoft.com/office/powerpoint/2010/main" val="124463997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a:p>
            <a:endParaRPr lang="en-US" sz="105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
        <p:nvSpPr>
          <p:cNvPr id="4" name="Slide Number Placeholder 3">
            <a:extLst>
              <a:ext uri="{FF2B5EF4-FFF2-40B4-BE49-F238E27FC236}">
                <a16:creationId xmlns:a16="http://schemas.microsoft.com/office/drawing/2014/main" id="{0F6D7BDE-BEE3-47FD-B385-605E37286881}"/>
              </a:ext>
            </a:extLst>
          </p:cNvPr>
          <p:cNvSpPr>
            <a:spLocks noGrp="1"/>
          </p:cNvSpPr>
          <p:nvPr>
            <p:ph type="sldNum" sz="quarter" idx="12"/>
          </p:nvPr>
        </p:nvSpPr>
        <p:spPr/>
        <p:txBody>
          <a:bodyPr/>
          <a:lstStyle/>
          <a:p>
            <a:fld id="{F46C79FD-C571-418B-AB0F-5EE936C85276}" type="slidenum">
              <a:rPr lang="en-GB" smtClean="0"/>
              <a:t>214</a:t>
            </a:fld>
            <a:endParaRPr lang="en-GB"/>
          </a:p>
        </p:txBody>
      </p:sp>
    </p:spTree>
    <p:extLst>
      <p:ext uri="{BB962C8B-B14F-4D97-AF65-F5344CB8AC3E}">
        <p14:creationId xmlns:p14="http://schemas.microsoft.com/office/powerpoint/2010/main" val="4273619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normAutofit fontScale="92500" lnSpcReduction="20000"/>
          </a:bodyPr>
          <a:lstStyle/>
          <a:p>
            <a:pPr marL="0" indent="0">
              <a:lnSpc>
                <a:spcPct val="90000"/>
              </a:lnSpc>
              <a:spcBef>
                <a:spcPct val="0"/>
              </a:spcBef>
              <a:buClrTx/>
              <a:buNone/>
            </a:pPr>
            <a:r>
              <a:rPr lang="en-GB" b="1" i="0" dirty="0"/>
              <a:t>Objectives of ‘modern’ performance oriented approach</a:t>
            </a:r>
          </a:p>
          <a:p>
            <a:pPr marL="457200" indent="-457200">
              <a:lnSpc>
                <a:spcPct val="90000"/>
              </a:lnSpc>
              <a:spcBef>
                <a:spcPct val="0"/>
              </a:spcBef>
              <a:buClrTx/>
              <a:buFont typeface="+mj-lt"/>
              <a:buAutoNum type="alphaUcPeriod"/>
            </a:pPr>
            <a:r>
              <a:rPr lang="en-GB" dirty="0"/>
              <a:t>Aggregate fiscal discipline	</a:t>
            </a:r>
            <a:endParaRPr lang="en-GB" i="0" dirty="0"/>
          </a:p>
          <a:p>
            <a:pPr marL="457200" indent="-457200">
              <a:lnSpc>
                <a:spcPct val="90000"/>
              </a:lnSpc>
              <a:spcBef>
                <a:spcPct val="0"/>
              </a:spcBef>
              <a:buClrTx/>
              <a:buFont typeface="+mj-lt"/>
              <a:buAutoNum type="alphaUcPeriod"/>
            </a:pPr>
            <a:r>
              <a:rPr lang="en-GB" i="0" dirty="0"/>
              <a:t>Strategic allocation </a:t>
            </a:r>
            <a:r>
              <a:rPr lang="en-GB" dirty="0"/>
              <a:t>of resources</a:t>
            </a:r>
            <a:r>
              <a:rPr lang="en-GB" i="0" dirty="0"/>
              <a:t> </a:t>
            </a:r>
          </a:p>
          <a:p>
            <a:pPr marL="457200" indent="-457200">
              <a:lnSpc>
                <a:spcPct val="90000"/>
              </a:lnSpc>
              <a:spcBef>
                <a:spcPct val="0"/>
              </a:spcBef>
              <a:buClrTx/>
              <a:buFont typeface="+mj-lt"/>
              <a:buAutoNum type="alphaUcPeriod"/>
            </a:pPr>
            <a:r>
              <a:rPr lang="en-GB" dirty="0"/>
              <a:t>Efficient delivery of public services</a:t>
            </a:r>
          </a:p>
          <a:p>
            <a:pPr marL="457200" indent="-457200">
              <a:lnSpc>
                <a:spcPct val="90000"/>
              </a:lnSpc>
              <a:spcBef>
                <a:spcPct val="0"/>
              </a:spcBef>
              <a:buClrTx/>
              <a:buFont typeface="+mj-lt"/>
              <a:buAutoNum type="alphaUcPeriod"/>
            </a:pPr>
            <a:endParaRPr lang="en-GB" i="0" dirty="0"/>
          </a:p>
          <a:p>
            <a:pPr marL="0" indent="0">
              <a:lnSpc>
                <a:spcPct val="90000"/>
              </a:lnSpc>
              <a:spcBef>
                <a:spcPct val="0"/>
              </a:spcBef>
              <a:buClrTx/>
              <a:buNone/>
            </a:pPr>
            <a:r>
              <a:rPr lang="en-GB" b="1" i="0" dirty="0"/>
              <a:t>Objectives of ’traditional’ approach: </a:t>
            </a:r>
          </a:p>
          <a:p>
            <a:pPr marL="0" indent="0">
              <a:lnSpc>
                <a:spcPct val="90000"/>
              </a:lnSpc>
              <a:spcBef>
                <a:spcPct val="0"/>
              </a:spcBef>
              <a:buClrTx/>
              <a:buNone/>
            </a:pPr>
            <a:r>
              <a:rPr lang="en-GB" i="0" dirty="0"/>
              <a:t>D. Financial compliance (probity, regularity)</a:t>
            </a:r>
          </a:p>
          <a:p>
            <a:pPr marL="0" indent="0">
              <a:lnSpc>
                <a:spcPct val="90000"/>
              </a:lnSpc>
              <a:spcBef>
                <a:spcPct val="0"/>
              </a:spcBef>
              <a:buClrTx/>
              <a:buNone/>
            </a:pPr>
            <a:r>
              <a:rPr lang="en-GB" i="0" dirty="0"/>
              <a:t>E. Compliance to </a:t>
            </a:r>
            <a:r>
              <a:rPr lang="en-GB" dirty="0"/>
              <a:t>rules and regulations</a:t>
            </a:r>
            <a:endParaRPr lang="en-GB" i="0" dirty="0"/>
          </a:p>
          <a:p>
            <a:pPr marL="457200" indent="-457200">
              <a:lnSpc>
                <a:spcPct val="90000"/>
              </a:lnSpc>
              <a:spcBef>
                <a:spcPct val="0"/>
              </a:spcBef>
              <a:buClrTx/>
              <a:buFont typeface="+mj-lt"/>
              <a:buAutoNum type="alphaUcPeriod"/>
            </a:pPr>
            <a:endParaRPr lang="en-GB" sz="1700" dirty="0"/>
          </a:p>
        </p:txBody>
      </p:sp>
      <p:sp>
        <p:nvSpPr>
          <p:cNvPr id="43010" name="Rectangle 2"/>
          <p:cNvSpPr>
            <a:spLocks noGrp="1" noChangeArrowheads="1"/>
          </p:cNvSpPr>
          <p:nvPr>
            <p:ph type="title"/>
          </p:nvPr>
        </p:nvSpPr>
        <p:spPr/>
        <p:txBody>
          <a:bodyPr anchor="b">
            <a:normAutofit/>
          </a:bodyPr>
          <a:lstStyle/>
          <a:p>
            <a:r>
              <a:rPr lang="fr-FR" dirty="0"/>
              <a:t>The objectives of PFM</a:t>
            </a:r>
            <a:endParaRPr lang="en-GB"/>
          </a:p>
        </p:txBody>
      </p:sp>
      <p:sp>
        <p:nvSpPr>
          <p:cNvPr id="2" name="Slide Number Placeholder 1">
            <a:extLst>
              <a:ext uri="{FF2B5EF4-FFF2-40B4-BE49-F238E27FC236}">
                <a16:creationId xmlns:a16="http://schemas.microsoft.com/office/drawing/2014/main" id="{096DF49B-7D30-45F0-B08C-F4B2E526BD3E}"/>
              </a:ext>
            </a:extLst>
          </p:cNvPr>
          <p:cNvSpPr>
            <a:spLocks noGrp="1"/>
          </p:cNvSpPr>
          <p:nvPr>
            <p:ph type="sldNum" sz="quarter" idx="12"/>
          </p:nvPr>
        </p:nvSpPr>
        <p:spPr/>
        <p:txBody>
          <a:bodyPr/>
          <a:lstStyle/>
          <a:p>
            <a:fld id="{F46C79FD-C571-418B-AB0F-5EE936C85276}" type="slidenum">
              <a:rPr lang="en-GB" smtClean="0"/>
              <a:t>22</a:t>
            </a:fld>
            <a:endParaRPr lang="en-GB"/>
          </a:p>
        </p:txBody>
      </p:sp>
    </p:spTree>
    <p:extLst>
      <p:ext uri="{BB962C8B-B14F-4D97-AF65-F5344CB8AC3E}">
        <p14:creationId xmlns:p14="http://schemas.microsoft.com/office/powerpoint/2010/main" val="3539527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vert="horz" lIns="91440" tIns="45720" rIns="91440" bIns="0" rtlCol="0" anchor="b" anchorCtr="0">
            <a:normAutofit/>
          </a:bodyPr>
          <a:lstStyle/>
          <a:p>
            <a:r>
              <a:rPr lang="fr-FR" dirty="0" err="1"/>
              <a:t>Exercise</a:t>
            </a:r>
            <a:r>
              <a:rPr lang="fr-FR" dirty="0"/>
              <a:t> (</a:t>
            </a:r>
            <a:r>
              <a:rPr lang="fr-FR" dirty="0" err="1"/>
              <a:t>mentimeter</a:t>
            </a:r>
            <a:r>
              <a:rPr lang="fr-FR" dirty="0"/>
              <a:t>): </a:t>
            </a:r>
            <a:r>
              <a:rPr lang="fr-FR" dirty="0" err="1"/>
              <a:t>example</a:t>
            </a:r>
            <a:endParaRPr lang="en-GB" dirty="0"/>
          </a:p>
        </p:txBody>
      </p:sp>
      <p:graphicFrame>
        <p:nvGraphicFramePr>
          <p:cNvPr id="5" name="Table 4">
            <a:extLst>
              <a:ext uri="{FF2B5EF4-FFF2-40B4-BE49-F238E27FC236}">
                <a16:creationId xmlns:a16="http://schemas.microsoft.com/office/drawing/2014/main" id="{46177673-4851-4539-B051-785A36C36186}"/>
              </a:ext>
            </a:extLst>
          </p:cNvPr>
          <p:cNvGraphicFramePr>
            <a:graphicFrameLocks noGrp="1"/>
          </p:cNvGraphicFramePr>
          <p:nvPr>
            <p:extLst>
              <p:ext uri="{D42A27DB-BD31-4B8C-83A1-F6EECF244321}">
                <p14:modId xmlns:p14="http://schemas.microsoft.com/office/powerpoint/2010/main" val="2392441175"/>
              </p:ext>
            </p:extLst>
          </p:nvPr>
        </p:nvGraphicFramePr>
        <p:xfrm>
          <a:off x="1093074" y="2661345"/>
          <a:ext cx="8839202" cy="1232793"/>
        </p:xfrm>
        <a:graphic>
          <a:graphicData uri="http://schemas.openxmlformats.org/drawingml/2006/table">
            <a:tbl>
              <a:tblPr firstRow="1" firstCol="1" bandRow="1"/>
              <a:tblGrid>
                <a:gridCol w="5913958">
                  <a:extLst>
                    <a:ext uri="{9D8B030D-6E8A-4147-A177-3AD203B41FA5}">
                      <a16:colId xmlns:a16="http://schemas.microsoft.com/office/drawing/2014/main" val="2770601708"/>
                    </a:ext>
                  </a:extLst>
                </a:gridCol>
                <a:gridCol w="1384731">
                  <a:extLst>
                    <a:ext uri="{9D8B030D-6E8A-4147-A177-3AD203B41FA5}">
                      <a16:colId xmlns:a16="http://schemas.microsoft.com/office/drawing/2014/main" val="1165759606"/>
                    </a:ext>
                  </a:extLst>
                </a:gridCol>
                <a:gridCol w="1540513">
                  <a:extLst>
                    <a:ext uri="{9D8B030D-6E8A-4147-A177-3AD203B41FA5}">
                      <a16:colId xmlns:a16="http://schemas.microsoft.com/office/drawing/2014/main" val="3294239502"/>
                    </a:ext>
                  </a:extLst>
                </a:gridCol>
              </a:tblGrid>
              <a:tr h="777091">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endParaRPr lang="en-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0"/>
                        </a:spcAft>
                      </a:pPr>
                      <a:r>
                        <a:rPr lang="en-GB"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Supports</a:t>
                      </a:r>
                      <a:endParaRPr lang="en-N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0"/>
                        </a:spcAft>
                      </a:pPr>
                      <a:r>
                        <a:rPr lang="en-GB"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Possible Undermines</a:t>
                      </a:r>
                      <a:endParaRPr lang="en-N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701156100"/>
                  </a:ext>
                </a:extLst>
              </a:tr>
              <a:tr h="455702">
                <a:tc>
                  <a:txBody>
                    <a:bodyPr/>
                    <a:lstStyle/>
                    <a:p>
                      <a:pPr>
                        <a:lnSpc>
                          <a:spcPct val="107000"/>
                        </a:lnSpc>
                        <a:spcAft>
                          <a:spcPts val="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Freezing spending in a cash crisis</a:t>
                      </a:r>
                      <a:endParaRPr lang="en-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417314"/>
                  </a:ext>
                </a:extLst>
              </a:tr>
            </a:tbl>
          </a:graphicData>
        </a:graphic>
      </p:graphicFrame>
      <p:sp>
        <p:nvSpPr>
          <p:cNvPr id="9" name="Rectangle 8">
            <a:extLst>
              <a:ext uri="{FF2B5EF4-FFF2-40B4-BE49-F238E27FC236}">
                <a16:creationId xmlns:a16="http://schemas.microsoft.com/office/drawing/2014/main" id="{7CBBE787-CF4E-42F6-A29D-B184D36A30DE}"/>
              </a:ext>
            </a:extLst>
          </p:cNvPr>
          <p:cNvSpPr/>
          <p:nvPr/>
        </p:nvSpPr>
        <p:spPr>
          <a:xfrm>
            <a:off x="7455605" y="3472675"/>
            <a:ext cx="458685" cy="465138"/>
          </a:xfrm>
          <a:prstGeom prst="rect">
            <a:avLst/>
          </a:prstGeom>
        </p:spPr>
        <p:txBody>
          <a:bodyPr vert="horz" wrap="square" lIns="91440" tIns="45720" rIns="91440" bIns="45720" rtlCol="0" anchor="t">
            <a:normAutofit/>
          </a:bodyPr>
          <a:lstStyle/>
          <a:p>
            <a:pPr>
              <a:lnSpc>
                <a:spcPct val="90000"/>
              </a:lnSpc>
              <a:spcAft>
                <a:spcPts val="1800"/>
              </a:spcAft>
              <a:buClr>
                <a:schemeClr val="tx2"/>
              </a:buClr>
            </a:pPr>
            <a:r>
              <a:rPr lang="en-GB" sz="2400" b="1" dirty="0"/>
              <a:t>A</a:t>
            </a:r>
            <a:endParaRPr lang="en-NL" sz="2400" b="1" dirty="0"/>
          </a:p>
        </p:txBody>
      </p:sp>
      <p:sp>
        <p:nvSpPr>
          <p:cNvPr id="10" name="Rectangle 9">
            <a:extLst>
              <a:ext uri="{FF2B5EF4-FFF2-40B4-BE49-F238E27FC236}">
                <a16:creationId xmlns:a16="http://schemas.microsoft.com/office/drawing/2014/main" id="{4567C2DD-AF60-4C74-806D-94E4B73663E5}"/>
              </a:ext>
            </a:extLst>
          </p:cNvPr>
          <p:cNvSpPr/>
          <p:nvPr/>
        </p:nvSpPr>
        <p:spPr>
          <a:xfrm>
            <a:off x="8716847" y="3429000"/>
            <a:ext cx="795016" cy="465138"/>
          </a:xfrm>
          <a:prstGeom prst="rect">
            <a:avLst/>
          </a:prstGeom>
        </p:spPr>
        <p:txBody>
          <a:bodyPr vert="horz" wrap="square" lIns="91440" tIns="45720" rIns="91440" bIns="45720" rtlCol="0" anchor="t">
            <a:normAutofit/>
          </a:bodyPr>
          <a:lstStyle/>
          <a:p>
            <a:pPr>
              <a:lnSpc>
                <a:spcPct val="90000"/>
              </a:lnSpc>
              <a:spcAft>
                <a:spcPts val="1800"/>
              </a:spcAft>
              <a:buClr>
                <a:schemeClr val="tx2"/>
              </a:buClr>
            </a:pPr>
            <a:r>
              <a:rPr lang="en-GB" sz="2400" b="1" dirty="0"/>
              <a:t>B/C</a:t>
            </a:r>
            <a:endParaRPr lang="en-NL" sz="2400" b="1" dirty="0"/>
          </a:p>
        </p:txBody>
      </p:sp>
      <p:sp>
        <p:nvSpPr>
          <p:cNvPr id="2" name="Slide Number Placeholder 1">
            <a:extLst>
              <a:ext uri="{FF2B5EF4-FFF2-40B4-BE49-F238E27FC236}">
                <a16:creationId xmlns:a16="http://schemas.microsoft.com/office/drawing/2014/main" id="{611BA054-53ED-4D52-A743-78B701788D86}"/>
              </a:ext>
            </a:extLst>
          </p:cNvPr>
          <p:cNvSpPr>
            <a:spLocks noGrp="1"/>
          </p:cNvSpPr>
          <p:nvPr>
            <p:ph type="sldNum" sz="quarter" idx="12"/>
          </p:nvPr>
        </p:nvSpPr>
        <p:spPr/>
        <p:txBody>
          <a:bodyPr/>
          <a:lstStyle/>
          <a:p>
            <a:fld id="{F46C79FD-C571-418B-AB0F-5EE936C85276}" type="slidenum">
              <a:rPr lang="en-GB" smtClean="0"/>
              <a:t>23</a:t>
            </a:fld>
            <a:endParaRPr lang="en-GB"/>
          </a:p>
        </p:txBody>
      </p:sp>
      <p:pic>
        <p:nvPicPr>
          <p:cNvPr id="7" name="Picture 6">
            <a:extLst>
              <a:ext uri="{FF2B5EF4-FFF2-40B4-BE49-F238E27FC236}">
                <a16:creationId xmlns:a16="http://schemas.microsoft.com/office/drawing/2014/main" id="{05535BB1-9173-41BC-861D-5DAD9CBCCC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8009" y="19661"/>
            <a:ext cx="1316626" cy="1316626"/>
          </a:xfrm>
          <a:prstGeom prst="rect">
            <a:avLst/>
          </a:prstGeom>
        </p:spPr>
      </p:pic>
    </p:spTree>
    <p:extLst>
      <p:ext uri="{BB962C8B-B14F-4D97-AF65-F5344CB8AC3E}">
        <p14:creationId xmlns:p14="http://schemas.microsoft.com/office/powerpoint/2010/main" val="102096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70722" y="482860"/>
            <a:ext cx="10515600" cy="1020119"/>
          </a:xfrm>
        </p:spPr>
        <p:txBody>
          <a:bodyPr vert="horz" lIns="91440" tIns="45720" rIns="91440" bIns="0" rtlCol="0" anchor="b" anchorCtr="0">
            <a:normAutofit fontScale="90000"/>
          </a:bodyPr>
          <a:lstStyle/>
          <a:p>
            <a:r>
              <a:rPr lang="fr-FR" dirty="0" err="1">
                <a:solidFill>
                  <a:srgbClr val="FF0000"/>
                </a:solidFill>
              </a:rPr>
              <a:t>These</a:t>
            </a:r>
            <a:r>
              <a:rPr lang="fr-FR" dirty="0">
                <a:solidFill>
                  <a:srgbClr val="FF0000"/>
                </a:solidFill>
              </a:rPr>
              <a:t> 6 questions </a:t>
            </a:r>
            <a:r>
              <a:rPr lang="fr-FR">
                <a:solidFill>
                  <a:srgbClr val="FF0000"/>
                </a:solidFill>
              </a:rPr>
              <a:t>have been put </a:t>
            </a:r>
            <a:r>
              <a:rPr lang="fr-FR" dirty="0">
                <a:solidFill>
                  <a:srgbClr val="FF0000"/>
                </a:solidFill>
              </a:rPr>
              <a:t>in </a:t>
            </a:r>
            <a:r>
              <a:rPr lang="fr-FR" dirty="0" err="1">
                <a:solidFill>
                  <a:srgbClr val="FF0000"/>
                </a:solidFill>
              </a:rPr>
              <a:t>mentimeter</a:t>
            </a:r>
            <a:endParaRPr lang="en-GB" dirty="0">
              <a:solidFill>
                <a:srgbClr val="FF0000"/>
              </a:solidFill>
            </a:endParaRPr>
          </a:p>
        </p:txBody>
      </p:sp>
      <p:graphicFrame>
        <p:nvGraphicFramePr>
          <p:cNvPr id="2" name="Table 1">
            <a:extLst>
              <a:ext uri="{FF2B5EF4-FFF2-40B4-BE49-F238E27FC236}">
                <a16:creationId xmlns:a16="http://schemas.microsoft.com/office/drawing/2014/main" id="{A95F3E59-DA29-419D-8623-7FFC0E8FE597}"/>
              </a:ext>
            </a:extLst>
          </p:cNvPr>
          <p:cNvGraphicFramePr>
            <a:graphicFrameLocks noGrp="1"/>
          </p:cNvGraphicFramePr>
          <p:nvPr>
            <p:extLst>
              <p:ext uri="{D42A27DB-BD31-4B8C-83A1-F6EECF244321}">
                <p14:modId xmlns:p14="http://schemas.microsoft.com/office/powerpoint/2010/main" val="3740477180"/>
              </p:ext>
            </p:extLst>
          </p:nvPr>
        </p:nvGraphicFramePr>
        <p:xfrm>
          <a:off x="1684721" y="2217736"/>
          <a:ext cx="7469944" cy="2852042"/>
        </p:xfrm>
        <a:graphic>
          <a:graphicData uri="http://schemas.openxmlformats.org/drawingml/2006/table">
            <a:tbl>
              <a:tblPr firstRow="1" firstCol="1" bandRow="1">
                <a:tableStyleId>{5C22544A-7EE6-4342-B048-85BDC9FD1C3A}</a:tableStyleId>
              </a:tblPr>
              <a:tblGrid>
                <a:gridCol w="4701223">
                  <a:extLst>
                    <a:ext uri="{9D8B030D-6E8A-4147-A177-3AD203B41FA5}">
                      <a16:colId xmlns:a16="http://schemas.microsoft.com/office/drawing/2014/main" val="281138014"/>
                    </a:ext>
                  </a:extLst>
                </a:gridCol>
                <a:gridCol w="1310637">
                  <a:extLst>
                    <a:ext uri="{9D8B030D-6E8A-4147-A177-3AD203B41FA5}">
                      <a16:colId xmlns:a16="http://schemas.microsoft.com/office/drawing/2014/main" val="1684564935"/>
                    </a:ext>
                  </a:extLst>
                </a:gridCol>
                <a:gridCol w="1458084">
                  <a:extLst>
                    <a:ext uri="{9D8B030D-6E8A-4147-A177-3AD203B41FA5}">
                      <a16:colId xmlns:a16="http://schemas.microsoft.com/office/drawing/2014/main" val="1284447744"/>
                    </a:ext>
                  </a:extLst>
                </a:gridCol>
              </a:tblGrid>
              <a:tr h="944564">
                <a:tc>
                  <a:txBody>
                    <a:bodyPr/>
                    <a:lstStyle/>
                    <a:p>
                      <a:pPr>
                        <a:lnSpc>
                          <a:spcPct val="107000"/>
                        </a:lnSpc>
                        <a:spcAft>
                          <a:spcPts val="0"/>
                        </a:spcAft>
                      </a:pPr>
                      <a:r>
                        <a:rPr lang="en-GB" sz="1100" dirty="0">
                          <a:effectLst/>
                        </a:rPr>
                        <a:t> </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b="1" dirty="0">
                          <a:effectLst/>
                        </a:rPr>
                        <a:t>Supports</a:t>
                      </a:r>
                      <a:endParaRPr lang="en-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b="1">
                          <a:effectLst/>
                        </a:rPr>
                        <a:t>Possible Undermines</a:t>
                      </a:r>
                      <a:endParaRPr lang="en-NL"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9704929"/>
                  </a:ext>
                </a:extLst>
              </a:tr>
              <a:tr h="235118">
                <a:tc>
                  <a:txBody>
                    <a:bodyPr/>
                    <a:lstStyle/>
                    <a:p>
                      <a:pPr>
                        <a:lnSpc>
                          <a:spcPct val="107000"/>
                        </a:lnSpc>
                        <a:spcAft>
                          <a:spcPts val="0"/>
                        </a:spcAft>
                      </a:pPr>
                      <a:r>
                        <a:rPr lang="en-GB" sz="2000" dirty="0">
                          <a:effectLst/>
                        </a:rPr>
                        <a:t>Ex ante control of commitments by </a:t>
                      </a:r>
                      <a:r>
                        <a:rPr lang="en-GB" sz="2000" dirty="0" err="1">
                          <a:effectLst/>
                        </a:rPr>
                        <a:t>MoF</a:t>
                      </a:r>
                      <a:endParaRPr lang="en-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b="1" dirty="0">
                          <a:effectLst/>
                        </a:rPr>
                        <a:t>A/D</a:t>
                      </a:r>
                      <a:endParaRPr lang="en-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b="1" dirty="0">
                          <a:effectLst/>
                        </a:rPr>
                        <a:t>C</a:t>
                      </a:r>
                      <a:endParaRPr lang="en-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4136051"/>
                  </a:ext>
                </a:extLst>
              </a:tr>
              <a:tr h="452669">
                <a:tc>
                  <a:txBody>
                    <a:bodyPr/>
                    <a:lstStyle/>
                    <a:p>
                      <a:pPr>
                        <a:lnSpc>
                          <a:spcPct val="107000"/>
                        </a:lnSpc>
                        <a:spcAft>
                          <a:spcPts val="0"/>
                        </a:spcAft>
                      </a:pPr>
                      <a:r>
                        <a:rPr lang="en-GB" sz="2000" dirty="0">
                          <a:effectLst/>
                        </a:rPr>
                        <a:t>Making virement rules (transfer between budget titles) more flexible</a:t>
                      </a:r>
                      <a:endParaRPr lang="en-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b="1">
                          <a:effectLst/>
                        </a:rPr>
                        <a:t>B/C</a:t>
                      </a:r>
                      <a:endParaRPr lang="en-NL"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b="1" dirty="0">
                          <a:effectLst/>
                        </a:rPr>
                        <a:t>D</a:t>
                      </a:r>
                      <a:endParaRPr lang="en-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9841506"/>
                  </a:ext>
                </a:extLst>
              </a:tr>
              <a:tr h="452669">
                <a:tc>
                  <a:txBody>
                    <a:bodyPr/>
                    <a:lstStyle/>
                    <a:p>
                      <a:pPr>
                        <a:lnSpc>
                          <a:spcPct val="107000"/>
                        </a:lnSpc>
                        <a:spcAft>
                          <a:spcPts val="0"/>
                        </a:spcAft>
                      </a:pPr>
                      <a:r>
                        <a:rPr lang="en-GB" sz="2000" dirty="0">
                          <a:effectLst/>
                        </a:rPr>
                        <a:t>Establishment of extra-budgetary fund for certain pro-poor activities</a:t>
                      </a:r>
                      <a:endParaRPr lang="en-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b="1" dirty="0">
                          <a:effectLst/>
                        </a:rPr>
                        <a:t>(C)</a:t>
                      </a:r>
                      <a:endParaRPr lang="en-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b="1" dirty="0">
                          <a:effectLst/>
                        </a:rPr>
                        <a:t>B/E</a:t>
                      </a:r>
                      <a:endParaRPr lang="en-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6185576"/>
                  </a:ext>
                </a:extLst>
              </a:tr>
            </a:tbl>
          </a:graphicData>
        </a:graphic>
      </p:graphicFrame>
      <p:sp>
        <p:nvSpPr>
          <p:cNvPr id="3" name="Slide Number Placeholder 2">
            <a:extLst>
              <a:ext uri="{FF2B5EF4-FFF2-40B4-BE49-F238E27FC236}">
                <a16:creationId xmlns:a16="http://schemas.microsoft.com/office/drawing/2014/main" id="{B960994A-8EF1-49DA-9ECF-CE15FE9A45E8}"/>
              </a:ext>
            </a:extLst>
          </p:cNvPr>
          <p:cNvSpPr>
            <a:spLocks noGrp="1"/>
          </p:cNvSpPr>
          <p:nvPr>
            <p:ph type="sldNum" sz="quarter" idx="12"/>
          </p:nvPr>
        </p:nvSpPr>
        <p:spPr/>
        <p:txBody>
          <a:bodyPr/>
          <a:lstStyle/>
          <a:p>
            <a:fld id="{F46C79FD-C571-418B-AB0F-5EE936C85276}" type="slidenum">
              <a:rPr lang="en-GB" smtClean="0"/>
              <a:t>24</a:t>
            </a:fld>
            <a:endParaRPr lang="en-GB"/>
          </a:p>
        </p:txBody>
      </p:sp>
    </p:spTree>
    <p:extLst>
      <p:ext uri="{BB962C8B-B14F-4D97-AF65-F5344CB8AC3E}">
        <p14:creationId xmlns:p14="http://schemas.microsoft.com/office/powerpoint/2010/main" val="1352820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idx="1"/>
          </p:nvPr>
        </p:nvSpPr>
        <p:spPr>
          <a:xfrm>
            <a:off x="688427" y="2060848"/>
            <a:ext cx="11041118" cy="2736304"/>
          </a:xfrm>
        </p:spPr>
        <p:txBody>
          <a:bodyPr/>
          <a:lstStyle/>
          <a:p>
            <a:pPr marL="382950" lvl="1">
              <a:spcBef>
                <a:spcPts val="600"/>
              </a:spcBef>
              <a:spcAft>
                <a:spcPts val="600"/>
              </a:spcAft>
              <a:buClrTx/>
            </a:pPr>
            <a:r>
              <a:rPr lang="en-GB" sz="2400" dirty="0">
                <a:latin typeface="Verdana" charset="0"/>
              </a:rPr>
              <a:t>Module 1.1.	PFM introduction (basics) </a:t>
            </a:r>
          </a:p>
          <a:p>
            <a:pPr marL="382950" lvl="1">
              <a:spcBef>
                <a:spcPts val="600"/>
              </a:spcBef>
              <a:spcAft>
                <a:spcPts val="600"/>
              </a:spcAft>
              <a:buClrTx/>
            </a:pPr>
            <a:r>
              <a:rPr lang="en-GB" sz="2400" dirty="0">
                <a:solidFill>
                  <a:srgbClr val="FF0000"/>
                </a:solidFill>
                <a:latin typeface="Verdana" charset="0"/>
              </a:rPr>
              <a:t>Module 1.2.	SDGs, aid effectiveness and use of country systems</a:t>
            </a:r>
          </a:p>
          <a:p>
            <a:pPr marL="382950" lvl="1">
              <a:spcBef>
                <a:spcPts val="600"/>
              </a:spcBef>
              <a:spcAft>
                <a:spcPts val="600"/>
              </a:spcAft>
              <a:buClrTx/>
            </a:pPr>
            <a:r>
              <a:rPr lang="en-GB" sz="2400" dirty="0">
                <a:latin typeface="Verdana" charset="0"/>
              </a:rPr>
              <a:t>Module 1.3. 	The Challenge of PFM reform</a:t>
            </a:r>
          </a:p>
          <a:p>
            <a:pPr marL="154350" lvl="1" indent="0">
              <a:spcBef>
                <a:spcPts val="600"/>
              </a:spcBef>
              <a:spcAft>
                <a:spcPts val="600"/>
              </a:spcAft>
              <a:buClrTx/>
              <a:buNone/>
            </a:pPr>
            <a:endParaRPr lang="en-GB" sz="2400" dirty="0">
              <a:latin typeface="Verdana" charset="0"/>
            </a:endParaRPr>
          </a:p>
        </p:txBody>
      </p:sp>
      <p:sp>
        <p:nvSpPr>
          <p:cNvPr id="22530" name="Titre 2"/>
          <p:cNvSpPr>
            <a:spLocks noGrp="1"/>
          </p:cNvSpPr>
          <p:nvPr>
            <p:ph type="title"/>
          </p:nvPr>
        </p:nvSpPr>
        <p:spPr>
          <a:xfrm>
            <a:off x="830317" y="218089"/>
            <a:ext cx="9144000" cy="1143000"/>
          </a:xfrm>
        </p:spPr>
        <p:txBody>
          <a:bodyPr/>
          <a:lstStyle/>
          <a:p>
            <a:pPr marL="342900" indent="-342900"/>
            <a:r>
              <a:rPr lang="fr-FR" dirty="0"/>
              <a:t>Day 1: </a:t>
            </a:r>
            <a:r>
              <a:rPr lang="en-GB" dirty="0"/>
              <a:t>Approaches</a:t>
            </a:r>
            <a:r>
              <a:rPr lang="fr-FR" dirty="0"/>
              <a:t> to PFM </a:t>
            </a:r>
            <a:r>
              <a:rPr lang="en-GB" dirty="0"/>
              <a:t>Reform</a:t>
            </a:r>
          </a:p>
        </p:txBody>
      </p:sp>
      <p:sp>
        <p:nvSpPr>
          <p:cNvPr id="2" name="Slide Number Placeholder 1">
            <a:extLst>
              <a:ext uri="{FF2B5EF4-FFF2-40B4-BE49-F238E27FC236}">
                <a16:creationId xmlns:a16="http://schemas.microsoft.com/office/drawing/2014/main" id="{DEC5F7FD-02AD-4C8E-B87B-9E947D206A7E}"/>
              </a:ext>
            </a:extLst>
          </p:cNvPr>
          <p:cNvSpPr>
            <a:spLocks noGrp="1"/>
          </p:cNvSpPr>
          <p:nvPr>
            <p:ph type="sldNum" sz="quarter" idx="12"/>
          </p:nvPr>
        </p:nvSpPr>
        <p:spPr/>
        <p:txBody>
          <a:bodyPr/>
          <a:lstStyle/>
          <a:p>
            <a:fld id="{F46C79FD-C571-418B-AB0F-5EE936C85276}" type="slidenum">
              <a:rPr lang="en-GB" smtClean="0"/>
              <a:t>25</a:t>
            </a:fld>
            <a:endParaRPr lang="en-GB"/>
          </a:p>
        </p:txBody>
      </p:sp>
    </p:spTree>
    <p:extLst>
      <p:ext uri="{BB962C8B-B14F-4D97-AF65-F5344CB8AC3E}">
        <p14:creationId xmlns:p14="http://schemas.microsoft.com/office/powerpoint/2010/main" val="4047035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7355" y="1865883"/>
            <a:ext cx="4637119" cy="3906435"/>
          </a:xfrm>
        </p:spPr>
        <p:txBody>
          <a:bodyPr>
            <a:normAutofit/>
          </a:bodyPr>
          <a:lstStyle/>
          <a:p>
            <a:pPr marL="0" indent="0">
              <a:buNone/>
            </a:pPr>
            <a:r>
              <a:rPr lang="en-GB" i="0" dirty="0"/>
              <a:t>According to the United Nations:</a:t>
            </a:r>
          </a:p>
          <a:p>
            <a:pPr>
              <a:buClr>
                <a:srgbClr val="002060"/>
              </a:buClr>
            </a:pPr>
            <a:r>
              <a:rPr lang="en-US" i="0" dirty="0"/>
              <a:t>The Sustainable Development Goals (SDGs) “are the blueprint to achieve a better and more sustainable future for all”</a:t>
            </a:r>
          </a:p>
        </p:txBody>
      </p:sp>
      <p:pic>
        <p:nvPicPr>
          <p:cNvPr id="8" name="Picture 7">
            <a:extLst>
              <a:ext uri="{FF2B5EF4-FFF2-40B4-BE49-F238E27FC236}">
                <a16:creationId xmlns:a16="http://schemas.microsoft.com/office/drawing/2014/main" id="{0FF4D95D-1C9E-7B48-BA4D-C95F38513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904" y="1931531"/>
            <a:ext cx="6305732" cy="3906435"/>
          </a:xfrm>
          <a:prstGeom prst="rect">
            <a:avLst/>
          </a:prstGeom>
          <a:noFill/>
        </p:spPr>
      </p:pic>
      <p:sp>
        <p:nvSpPr>
          <p:cNvPr id="6" name="Slide Number Placeholder 5">
            <a:extLst>
              <a:ext uri="{FF2B5EF4-FFF2-40B4-BE49-F238E27FC236}">
                <a16:creationId xmlns:a16="http://schemas.microsoft.com/office/drawing/2014/main" id="{34751F7E-A4D2-4294-B76E-AF98506AF629}"/>
              </a:ext>
            </a:extLst>
          </p:cNvPr>
          <p:cNvSpPr>
            <a:spLocks noGrp="1"/>
          </p:cNvSpPr>
          <p:nvPr>
            <p:ph type="sldNum" sz="quarter" idx="12"/>
          </p:nvPr>
        </p:nvSpPr>
        <p:spPr>
          <a:xfrm>
            <a:off x="838200" y="6131286"/>
            <a:ext cx="2743200" cy="365125"/>
          </a:xfrm>
        </p:spPr>
        <p:txBody>
          <a:bodyPr anchor="ctr">
            <a:normAutofit/>
          </a:bodyPr>
          <a:lstStyle/>
          <a:p>
            <a:pPr>
              <a:spcAft>
                <a:spcPts val="600"/>
              </a:spcAft>
            </a:pPr>
            <a:fld id="{F46C79FD-C571-418B-AB0F-5EE936C85276}" type="slidenum">
              <a:rPr lang="en-GB" smtClean="0"/>
              <a:pPr>
                <a:spcAft>
                  <a:spcPts val="600"/>
                </a:spcAft>
              </a:pPr>
              <a:t>26</a:t>
            </a:fld>
            <a:endParaRPr lang="en-GB"/>
          </a:p>
        </p:txBody>
      </p:sp>
      <p:sp>
        <p:nvSpPr>
          <p:cNvPr id="2" name="Title 1"/>
          <p:cNvSpPr>
            <a:spLocks noGrp="1"/>
          </p:cNvSpPr>
          <p:nvPr>
            <p:ph type="title"/>
          </p:nvPr>
        </p:nvSpPr>
        <p:spPr>
          <a:xfrm>
            <a:off x="970722" y="482860"/>
            <a:ext cx="10515600" cy="782357"/>
          </a:xfrm>
        </p:spPr>
        <p:txBody>
          <a:bodyPr anchor="b">
            <a:normAutofit/>
          </a:bodyPr>
          <a:lstStyle/>
          <a:p>
            <a:r>
              <a:rPr lang="en-GB" dirty="0"/>
              <a:t>SDGs</a:t>
            </a:r>
          </a:p>
        </p:txBody>
      </p:sp>
      <p:sp>
        <p:nvSpPr>
          <p:cNvPr id="4" name="Footer Placeholder 5">
            <a:extLst>
              <a:ext uri="{FF2B5EF4-FFF2-40B4-BE49-F238E27FC236}">
                <a16:creationId xmlns:a16="http://schemas.microsoft.com/office/drawing/2014/main" id="{96CAC3A6-70AB-40F3-935E-5B1C6E658BA4}"/>
              </a:ext>
            </a:extLst>
          </p:cNvPr>
          <p:cNvSpPr txBox="1">
            <a:spLocks/>
          </p:cNvSpPr>
          <p:nvPr/>
        </p:nvSpPr>
        <p:spPr>
          <a:xfrm>
            <a:off x="3881754" y="5610094"/>
            <a:ext cx="3543300" cy="357188"/>
          </a:xfrm>
          <a:prstGeom prst="rect">
            <a:avLst/>
          </a:prstGeom>
        </p:spPr>
        <p:txBody>
          <a:bodyPr anchor="ctr"/>
          <a:lstStyle/>
          <a:p>
            <a:pPr algn="ctr">
              <a:defRPr/>
            </a:pPr>
            <a:endParaRPr lang="en-US" b="1" dirty="0">
              <a:solidFill>
                <a:srgbClr val="0000CC"/>
              </a:solidFill>
              <a:latin typeface="Bodoni MT" pitchFamily="18" charset="0"/>
            </a:endParaRPr>
          </a:p>
        </p:txBody>
      </p:sp>
      <p:sp>
        <p:nvSpPr>
          <p:cNvPr id="5" name="Slide Number Placeholder 4">
            <a:extLst>
              <a:ext uri="{FF2B5EF4-FFF2-40B4-BE49-F238E27FC236}">
                <a16:creationId xmlns:a16="http://schemas.microsoft.com/office/drawing/2014/main" id="{D3A72E31-3C66-4ECA-9401-A723A274F21B}"/>
              </a:ext>
            </a:extLst>
          </p:cNvPr>
          <p:cNvSpPr txBox="1">
            <a:spLocks/>
          </p:cNvSpPr>
          <p:nvPr/>
        </p:nvSpPr>
        <p:spPr>
          <a:xfrm>
            <a:off x="3017658" y="5657850"/>
            <a:ext cx="1492188" cy="309432"/>
          </a:xfrm>
          <a:prstGeom prst="rect">
            <a:avLst/>
          </a:prstGeom>
          <a:noFill/>
        </p:spPr>
        <p:txBody>
          <a:bodyPr anchor="ctr"/>
          <a:lstStyle/>
          <a:p>
            <a:pPr defTabSz="685800">
              <a:defRPr/>
            </a:pPr>
            <a:endParaRPr lang="en-US" b="1" dirty="0">
              <a:solidFill>
                <a:srgbClr val="0000CC"/>
              </a:solidFill>
              <a:latin typeface="Eurostile"/>
            </a:endParaRPr>
          </a:p>
        </p:txBody>
      </p:sp>
    </p:spTree>
    <p:extLst>
      <p:ext uri="{BB962C8B-B14F-4D97-AF65-F5344CB8AC3E}">
        <p14:creationId xmlns:p14="http://schemas.microsoft.com/office/powerpoint/2010/main" val="1862330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DEE8C38-52AF-4EC5-B566-964FCD9051E1}"/>
              </a:ext>
            </a:extLst>
          </p:cNvPr>
          <p:cNvGraphicFramePr>
            <a:graphicFrameLocks noGrp="1"/>
          </p:cNvGraphicFramePr>
          <p:nvPr>
            <p:ph idx="1"/>
            <p:extLst>
              <p:ext uri="{D42A27DB-BD31-4B8C-83A1-F6EECF244321}">
                <p14:modId xmlns:p14="http://schemas.microsoft.com/office/powerpoint/2010/main" val="1641970371"/>
              </p:ext>
            </p:extLst>
          </p:nvPr>
        </p:nvGraphicFramePr>
        <p:xfrm>
          <a:off x="2690383" y="2001875"/>
          <a:ext cx="7157810" cy="2654208"/>
        </p:xfrm>
        <a:graphic>
          <a:graphicData uri="http://schemas.openxmlformats.org/drawingml/2006/table">
            <a:tbl>
              <a:tblPr firstRow="1" firstCol="1" bandRow="1">
                <a:tableStyleId>{5C22544A-7EE6-4342-B048-85BDC9FD1C3A}</a:tableStyleId>
              </a:tblPr>
              <a:tblGrid>
                <a:gridCol w="7157810">
                  <a:extLst>
                    <a:ext uri="{9D8B030D-6E8A-4147-A177-3AD203B41FA5}">
                      <a16:colId xmlns:a16="http://schemas.microsoft.com/office/drawing/2014/main" val="3062205714"/>
                    </a:ext>
                  </a:extLst>
                </a:gridCol>
              </a:tblGrid>
              <a:tr h="2654208">
                <a:tc>
                  <a:txBody>
                    <a:bodyPr/>
                    <a:lstStyle/>
                    <a:p>
                      <a:pPr algn="ctr">
                        <a:lnSpc>
                          <a:spcPct val="100000"/>
                        </a:lnSpc>
                        <a:spcAft>
                          <a:spcPts val="0"/>
                        </a:spcAft>
                      </a:pPr>
                      <a:endParaRPr lang="en-GB" sz="2800" dirty="0">
                        <a:effectLst/>
                      </a:endParaRPr>
                    </a:p>
                    <a:p>
                      <a:pPr algn="ctr">
                        <a:lnSpc>
                          <a:spcPct val="150000"/>
                        </a:lnSpc>
                        <a:spcAft>
                          <a:spcPts val="0"/>
                        </a:spcAft>
                      </a:pPr>
                      <a:r>
                        <a:rPr lang="en-GB" sz="2800" dirty="0">
                          <a:effectLst/>
                        </a:rPr>
                        <a:t>Link to SDGs 16 and 17 </a:t>
                      </a:r>
                    </a:p>
                    <a:p>
                      <a:pPr algn="ctr">
                        <a:lnSpc>
                          <a:spcPct val="150000"/>
                        </a:lnSpc>
                        <a:spcAft>
                          <a:spcPts val="0"/>
                        </a:spcAft>
                      </a:pPr>
                      <a:r>
                        <a:rPr lang="en-GB" sz="2800" dirty="0">
                          <a:effectLst/>
                        </a:rPr>
                        <a:t>and Aid Effectiveness </a:t>
                      </a:r>
                    </a:p>
                    <a:p>
                      <a:pPr algn="ctr">
                        <a:lnSpc>
                          <a:spcPct val="150000"/>
                        </a:lnSpc>
                        <a:spcAft>
                          <a:spcPts val="0"/>
                        </a:spcAft>
                      </a:pPr>
                      <a:r>
                        <a:rPr lang="en-GB" sz="2800" dirty="0">
                          <a:effectLst/>
                        </a:rPr>
                        <a:t>to allow use of country systems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2636711"/>
                  </a:ext>
                </a:extLst>
              </a:tr>
            </a:tbl>
          </a:graphicData>
        </a:graphic>
      </p:graphicFrame>
      <p:sp>
        <p:nvSpPr>
          <p:cNvPr id="2" name="Slide Number Placeholder 1">
            <a:extLst>
              <a:ext uri="{FF2B5EF4-FFF2-40B4-BE49-F238E27FC236}">
                <a16:creationId xmlns:a16="http://schemas.microsoft.com/office/drawing/2014/main" id="{DDB6E3C1-28E2-4D98-B16F-FA8115D7303A}"/>
              </a:ext>
            </a:extLst>
          </p:cNvPr>
          <p:cNvSpPr>
            <a:spLocks noGrp="1"/>
          </p:cNvSpPr>
          <p:nvPr>
            <p:ph type="sldNum" sz="quarter" idx="12"/>
          </p:nvPr>
        </p:nvSpPr>
        <p:spPr/>
        <p:txBody>
          <a:bodyPr/>
          <a:lstStyle/>
          <a:p>
            <a:fld id="{F46C79FD-C571-418B-AB0F-5EE936C85276}" type="slidenum">
              <a:rPr lang="en-GB" smtClean="0"/>
              <a:t>27</a:t>
            </a:fld>
            <a:endParaRPr lang="en-GB"/>
          </a:p>
        </p:txBody>
      </p:sp>
    </p:spTree>
    <p:extLst>
      <p:ext uri="{BB962C8B-B14F-4D97-AF65-F5344CB8AC3E}">
        <p14:creationId xmlns:p14="http://schemas.microsoft.com/office/powerpoint/2010/main" val="499862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66858"/>
            <a:ext cx="10934700" cy="4192204"/>
          </a:xfrm>
        </p:spPr>
        <p:txBody>
          <a:bodyPr>
            <a:normAutofit/>
          </a:bodyPr>
          <a:lstStyle/>
          <a:p>
            <a:pPr>
              <a:spcBef>
                <a:spcPts val="600"/>
              </a:spcBef>
              <a:buClr>
                <a:srgbClr val="002060"/>
              </a:buClr>
            </a:pPr>
            <a:r>
              <a:rPr lang="en-GB" sz="2000" dirty="0"/>
              <a:t>embodies three components agreed in the five high level meetings in Rome (2003), Paris (2005), Accra (2008), Busan (2011) and Mexico (2014):</a:t>
            </a:r>
          </a:p>
          <a:p>
            <a:pPr>
              <a:spcBef>
                <a:spcPts val="600"/>
              </a:spcBef>
              <a:buClr>
                <a:srgbClr val="002060"/>
              </a:buClr>
            </a:pPr>
            <a:r>
              <a:rPr lang="en-GB" sz="2000" dirty="0"/>
              <a:t>a country-led agenda; a government-led reform program for which analytical work, reform design, implementation and monitoring reflect country priorities and are integrated into governments' institutional structures;</a:t>
            </a:r>
          </a:p>
          <a:p>
            <a:pPr>
              <a:spcBef>
                <a:spcPts val="600"/>
              </a:spcBef>
              <a:buClr>
                <a:srgbClr val="002060"/>
              </a:buClr>
            </a:pPr>
            <a:r>
              <a:rPr lang="en-GB" sz="2000" dirty="0"/>
              <a:t>a coordinated program of support from donors and international finance institutions - in relation to both analytical work, reform financing and technical support for implementation;</a:t>
            </a:r>
          </a:p>
          <a:p>
            <a:pPr>
              <a:spcBef>
                <a:spcPts val="600"/>
              </a:spcBef>
              <a:buClr>
                <a:srgbClr val="002060"/>
              </a:buClr>
            </a:pPr>
            <a:r>
              <a:rPr lang="en-GB" sz="2000" dirty="0"/>
              <a:t>a shared information pool on public financial management - information on PFM systems and their performance which is commonly accepted by and shared among the stakeholders at country level, thus avoiding duplicative and inconsistent analytical work</a:t>
            </a:r>
          </a:p>
        </p:txBody>
      </p:sp>
      <p:sp>
        <p:nvSpPr>
          <p:cNvPr id="2" name="Title 1"/>
          <p:cNvSpPr>
            <a:spLocks noGrp="1"/>
          </p:cNvSpPr>
          <p:nvPr>
            <p:ph type="title"/>
          </p:nvPr>
        </p:nvSpPr>
        <p:spPr>
          <a:xfrm>
            <a:off x="838200" y="456182"/>
            <a:ext cx="10934700" cy="936625"/>
          </a:xfrm>
        </p:spPr>
        <p:txBody>
          <a:bodyPr>
            <a:normAutofit fontScale="90000"/>
          </a:bodyPr>
          <a:lstStyle/>
          <a:p>
            <a:r>
              <a:rPr lang="en-GB" sz="3600" dirty="0"/>
              <a:t>The Strengthened Approach to Supporting Public Financial Management Reform </a:t>
            </a:r>
          </a:p>
        </p:txBody>
      </p:sp>
      <p:sp>
        <p:nvSpPr>
          <p:cNvPr id="4" name="Slide Number Placeholder 3">
            <a:extLst>
              <a:ext uri="{FF2B5EF4-FFF2-40B4-BE49-F238E27FC236}">
                <a16:creationId xmlns:a16="http://schemas.microsoft.com/office/drawing/2014/main" id="{BA187904-AE86-4F83-B957-223C86B06E3E}"/>
              </a:ext>
            </a:extLst>
          </p:cNvPr>
          <p:cNvSpPr>
            <a:spLocks noGrp="1"/>
          </p:cNvSpPr>
          <p:nvPr>
            <p:ph type="sldNum" sz="quarter" idx="12"/>
          </p:nvPr>
        </p:nvSpPr>
        <p:spPr/>
        <p:txBody>
          <a:bodyPr/>
          <a:lstStyle/>
          <a:p>
            <a:fld id="{F46C79FD-C571-418B-AB0F-5EE936C85276}" type="slidenum">
              <a:rPr lang="en-GB" smtClean="0"/>
              <a:t>28</a:t>
            </a:fld>
            <a:endParaRPr lang="en-GB"/>
          </a:p>
        </p:txBody>
      </p:sp>
    </p:spTree>
    <p:extLst>
      <p:ext uri="{BB962C8B-B14F-4D97-AF65-F5344CB8AC3E}">
        <p14:creationId xmlns:p14="http://schemas.microsoft.com/office/powerpoint/2010/main" val="95344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0722" y="2057401"/>
            <a:ext cx="10317388" cy="3394472"/>
          </a:xfrm>
        </p:spPr>
        <p:txBody>
          <a:bodyPr>
            <a:normAutofit/>
          </a:bodyPr>
          <a:lstStyle/>
          <a:p>
            <a:pPr marL="0" indent="0">
              <a:buNone/>
            </a:pPr>
            <a:endParaRPr lang="en-GB" dirty="0"/>
          </a:p>
          <a:p>
            <a:pPr marL="0" indent="0">
              <a:buNone/>
            </a:pPr>
            <a:r>
              <a:rPr lang="en-GB" i="1" dirty="0"/>
              <a:t>The partnership signed by 160 governments and 50 other organisations</a:t>
            </a:r>
          </a:p>
          <a:p>
            <a:pPr marL="0" indent="0">
              <a:buNone/>
            </a:pPr>
            <a:endParaRPr lang="en-GB" dirty="0">
              <a:hlinkClick r:id="rId3"/>
            </a:endParaRPr>
          </a:p>
          <a:p>
            <a:pPr marL="0" indent="0">
              <a:buNone/>
            </a:pPr>
            <a:r>
              <a:rPr lang="en-GB" dirty="0">
                <a:hlinkClick r:id="rId3"/>
              </a:rPr>
              <a:t>https://www.oecd.org/dac/effectiveness/49650173.pdf</a:t>
            </a:r>
            <a:endParaRPr lang="en-GB" dirty="0"/>
          </a:p>
          <a:p>
            <a:pPr marL="0" indent="0">
              <a:buNone/>
            </a:pPr>
            <a:endParaRPr lang="en-GB" dirty="0"/>
          </a:p>
          <a:p>
            <a:pPr marL="0" indent="0">
              <a:buNone/>
            </a:pPr>
            <a:endParaRPr lang="en-GB" dirty="0"/>
          </a:p>
        </p:txBody>
      </p:sp>
      <p:sp>
        <p:nvSpPr>
          <p:cNvPr id="2" name="Title 1"/>
          <p:cNvSpPr>
            <a:spLocks noGrp="1"/>
          </p:cNvSpPr>
          <p:nvPr>
            <p:ph type="title"/>
          </p:nvPr>
        </p:nvSpPr>
        <p:spPr>
          <a:xfrm>
            <a:off x="970722" y="544159"/>
            <a:ext cx="10515600" cy="782357"/>
          </a:xfrm>
        </p:spPr>
        <p:txBody>
          <a:bodyPr>
            <a:normAutofit fontScale="90000"/>
          </a:bodyPr>
          <a:lstStyle/>
          <a:p>
            <a:r>
              <a:rPr lang="en-GB" dirty="0"/>
              <a:t>The Busan Partnership for Effective Development Co-operation (2011):</a:t>
            </a:r>
          </a:p>
        </p:txBody>
      </p:sp>
      <p:sp>
        <p:nvSpPr>
          <p:cNvPr id="4" name="Slide Number Placeholder 3">
            <a:extLst>
              <a:ext uri="{FF2B5EF4-FFF2-40B4-BE49-F238E27FC236}">
                <a16:creationId xmlns:a16="http://schemas.microsoft.com/office/drawing/2014/main" id="{1AC3709B-B367-4A75-9C59-C3D4FD07941F}"/>
              </a:ext>
            </a:extLst>
          </p:cNvPr>
          <p:cNvSpPr>
            <a:spLocks noGrp="1"/>
          </p:cNvSpPr>
          <p:nvPr>
            <p:ph type="sldNum" sz="quarter" idx="12"/>
          </p:nvPr>
        </p:nvSpPr>
        <p:spPr/>
        <p:txBody>
          <a:bodyPr/>
          <a:lstStyle/>
          <a:p>
            <a:fld id="{F46C79FD-C571-418B-AB0F-5EE936C85276}" type="slidenum">
              <a:rPr lang="en-GB" smtClean="0"/>
              <a:t>29</a:t>
            </a:fld>
            <a:endParaRPr lang="en-GB"/>
          </a:p>
        </p:txBody>
      </p:sp>
    </p:spTree>
    <p:extLst>
      <p:ext uri="{BB962C8B-B14F-4D97-AF65-F5344CB8AC3E}">
        <p14:creationId xmlns:p14="http://schemas.microsoft.com/office/powerpoint/2010/main" val="1778612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
          <p:cNvSpPr/>
          <p:nvPr/>
        </p:nvSpPr>
        <p:spPr>
          <a:xfrm>
            <a:off x="1208176" y="5501143"/>
            <a:ext cx="756478" cy="782357"/>
          </a:xfrm>
          <a:prstGeom prst="ellipse">
            <a:avLst/>
          </a:prstGeom>
          <a:solidFill>
            <a:srgbClr val="1B7C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95" name="Google Shape;295;p2"/>
          <p:cNvSpPr/>
          <p:nvPr/>
        </p:nvSpPr>
        <p:spPr>
          <a:xfrm>
            <a:off x="1197632" y="3476646"/>
            <a:ext cx="756478" cy="782357"/>
          </a:xfrm>
          <a:prstGeom prst="ellipse">
            <a:avLst/>
          </a:prstGeom>
          <a:solidFill>
            <a:srgbClr val="1B7C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96" name="Google Shape;296;p2"/>
          <p:cNvSpPr/>
          <p:nvPr/>
        </p:nvSpPr>
        <p:spPr>
          <a:xfrm>
            <a:off x="1211729" y="2516211"/>
            <a:ext cx="756478" cy="782357"/>
          </a:xfrm>
          <a:prstGeom prst="ellipse">
            <a:avLst/>
          </a:prstGeom>
          <a:solidFill>
            <a:srgbClr val="1B7C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97" name="Google Shape;297;p2"/>
          <p:cNvSpPr txBox="1">
            <a:spLocks noGrp="1"/>
          </p:cNvSpPr>
          <p:nvPr>
            <p:ph type="title"/>
          </p:nvPr>
        </p:nvSpPr>
        <p:spPr>
          <a:xfrm>
            <a:off x="970722" y="388731"/>
            <a:ext cx="10515600" cy="782357"/>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2"/>
              </a:buClr>
              <a:buSzPts val="4000"/>
              <a:buFont typeface="Arial"/>
              <a:buNone/>
            </a:pPr>
            <a:r>
              <a:rPr lang="en-GB"/>
              <a:t>Housekeeping Notes</a:t>
            </a:r>
            <a:endParaRPr/>
          </a:p>
        </p:txBody>
      </p:sp>
      <p:sp>
        <p:nvSpPr>
          <p:cNvPr id="298" name="Google Shape;298;p2"/>
          <p:cNvSpPr txBox="1"/>
          <p:nvPr/>
        </p:nvSpPr>
        <p:spPr>
          <a:xfrm>
            <a:off x="2447353" y="2597417"/>
            <a:ext cx="8532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dk1"/>
                </a:solidFill>
                <a:latin typeface="Arial"/>
                <a:ea typeface="Arial"/>
                <a:cs typeface="Arial"/>
                <a:sym typeface="Arial"/>
              </a:rPr>
              <a:t>Make sure to have a headphone connected to your computer, the sound will be better.</a:t>
            </a:r>
            <a:endParaRPr sz="1800">
              <a:solidFill>
                <a:schemeClr val="dk1"/>
              </a:solidFill>
              <a:latin typeface="Arial"/>
              <a:ea typeface="Arial"/>
              <a:cs typeface="Arial"/>
              <a:sym typeface="Arial"/>
            </a:endParaRPr>
          </a:p>
        </p:txBody>
      </p:sp>
      <p:sp>
        <p:nvSpPr>
          <p:cNvPr id="299" name="Google Shape;299;p2"/>
          <p:cNvSpPr txBox="1"/>
          <p:nvPr/>
        </p:nvSpPr>
        <p:spPr>
          <a:xfrm>
            <a:off x="2447353" y="5596165"/>
            <a:ext cx="90389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D4D4D"/>
              </a:buClr>
              <a:buSzPts val="1800"/>
              <a:buFont typeface="Arial"/>
              <a:buNone/>
            </a:pPr>
            <a:r>
              <a:rPr lang="en-GB" sz="1800" b="0" i="0" u="none" strike="noStrike" cap="none">
                <a:solidFill>
                  <a:srgbClr val="4D4D4D"/>
                </a:solidFill>
                <a:latin typeface="Arial"/>
                <a:ea typeface="Arial"/>
                <a:cs typeface="Arial"/>
                <a:sym typeface="Arial"/>
              </a:rPr>
              <a:t>Keep next to you a good coffee and a bit of patience, sometimes technology is not perfect.</a:t>
            </a:r>
            <a:endParaRPr sz="1800" b="0" i="0" u="none" strike="noStrike" cap="none">
              <a:solidFill>
                <a:srgbClr val="4D4D4D"/>
              </a:solidFill>
              <a:latin typeface="Arial"/>
              <a:ea typeface="Arial"/>
              <a:cs typeface="Arial"/>
              <a:sym typeface="Arial"/>
            </a:endParaRPr>
          </a:p>
        </p:txBody>
      </p:sp>
      <p:sp>
        <p:nvSpPr>
          <p:cNvPr id="300" name="Google Shape;300;p2"/>
          <p:cNvSpPr/>
          <p:nvPr/>
        </p:nvSpPr>
        <p:spPr>
          <a:xfrm>
            <a:off x="1208176" y="1550564"/>
            <a:ext cx="756478" cy="782357"/>
          </a:xfrm>
          <a:prstGeom prst="ellipse">
            <a:avLst/>
          </a:prstGeom>
          <a:solidFill>
            <a:srgbClr val="1B7C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301" name="Google Shape;301;p2" descr="Clock"/>
          <p:cNvPicPr preferRelativeResize="0"/>
          <p:nvPr/>
        </p:nvPicPr>
        <p:blipFill rotWithShape="1">
          <a:blip r:embed="rId3">
            <a:alphaModFix/>
          </a:blip>
          <a:srcRect/>
          <a:stretch/>
        </p:blipFill>
        <p:spPr>
          <a:xfrm>
            <a:off x="1281244" y="1633101"/>
            <a:ext cx="629843" cy="629843"/>
          </a:xfrm>
          <a:prstGeom prst="rect">
            <a:avLst/>
          </a:prstGeom>
          <a:noFill/>
          <a:ln>
            <a:noFill/>
          </a:ln>
        </p:spPr>
      </p:pic>
      <p:sp>
        <p:nvSpPr>
          <p:cNvPr id="302" name="Google Shape;302;p2"/>
          <p:cNvSpPr txBox="1"/>
          <p:nvPr/>
        </p:nvSpPr>
        <p:spPr>
          <a:xfrm>
            <a:off x="2447353" y="4470699"/>
            <a:ext cx="8627100" cy="92328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D4D4D"/>
              </a:buClr>
              <a:buSzPts val="1800"/>
              <a:buFont typeface="Arial"/>
              <a:buNone/>
            </a:pPr>
            <a:r>
              <a:rPr lang="en-GB" sz="1800" b="0" i="0" u="none" strike="noStrike" cap="none" dirty="0">
                <a:solidFill>
                  <a:srgbClr val="4D4D4D"/>
                </a:solidFill>
                <a:latin typeface="Arial"/>
                <a:ea typeface="Arial"/>
                <a:cs typeface="Arial"/>
                <a:sym typeface="Arial"/>
              </a:rPr>
              <a:t>During the training, you can use the chat box to drop questions to the trainers.</a:t>
            </a:r>
            <a:endParaRPr dirty="0"/>
          </a:p>
          <a:p>
            <a:pPr marL="0" marR="0" lvl="0" indent="0" algn="just" rtl="0">
              <a:lnSpc>
                <a:spcPct val="100000"/>
              </a:lnSpc>
              <a:spcBef>
                <a:spcPts val="0"/>
              </a:spcBef>
              <a:spcAft>
                <a:spcPts val="0"/>
              </a:spcAft>
              <a:buClr>
                <a:srgbClr val="4D4D4D"/>
              </a:buClr>
              <a:buSzPts val="1800"/>
              <a:buFont typeface="Arial"/>
              <a:buNone/>
            </a:pPr>
            <a:r>
              <a:rPr lang="en-GB" sz="1800" b="0" i="0" u="none" strike="noStrike" cap="none" dirty="0">
                <a:solidFill>
                  <a:srgbClr val="4D4D4D"/>
                </a:solidFill>
                <a:latin typeface="Arial"/>
                <a:ea typeface="Arial"/>
                <a:cs typeface="Arial"/>
                <a:sym typeface="Arial"/>
              </a:rPr>
              <a:t>For all technical related issues, please send a private message to th</a:t>
            </a:r>
            <a:r>
              <a:rPr lang="en-GB" sz="1800" dirty="0">
                <a:solidFill>
                  <a:srgbClr val="4D4D4D"/>
                </a:solidFill>
              </a:rPr>
              <a:t>e LINPICO </a:t>
            </a:r>
            <a:r>
              <a:rPr lang="en-GB" sz="1800" b="0" i="0" u="none" strike="noStrike" cap="none" dirty="0">
                <a:solidFill>
                  <a:srgbClr val="4D4D4D"/>
                </a:solidFill>
                <a:latin typeface="Arial"/>
                <a:ea typeface="Arial"/>
                <a:cs typeface="Arial"/>
                <a:sym typeface="Arial"/>
              </a:rPr>
              <a:t>team.</a:t>
            </a:r>
            <a:endParaRPr sz="1800" b="0" i="0" u="none" strike="noStrike" cap="none" dirty="0">
              <a:solidFill>
                <a:srgbClr val="4D4D4D"/>
              </a:solidFill>
              <a:latin typeface="Arial"/>
              <a:ea typeface="Arial"/>
              <a:cs typeface="Arial"/>
              <a:sym typeface="Arial"/>
            </a:endParaRPr>
          </a:p>
        </p:txBody>
      </p:sp>
      <p:sp>
        <p:nvSpPr>
          <p:cNvPr id="303" name="Google Shape;303;p2"/>
          <p:cNvSpPr txBox="1"/>
          <p:nvPr/>
        </p:nvSpPr>
        <p:spPr>
          <a:xfrm>
            <a:off x="2447353" y="1738693"/>
            <a:ext cx="862704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Our daily sessions are scheduled to last</a:t>
            </a:r>
            <a:r>
              <a:rPr lang="en-GB" sz="1800" b="0" i="0" u="none" strike="noStrike" cap="none" dirty="0">
                <a:solidFill>
                  <a:srgbClr val="4D4D4D"/>
                </a:solidFill>
                <a:latin typeface="Arial"/>
                <a:ea typeface="Arial"/>
                <a:cs typeface="Arial"/>
                <a:sym typeface="Arial"/>
              </a:rPr>
              <a:t> </a:t>
            </a:r>
            <a:r>
              <a:rPr lang="en-GB" sz="1800" dirty="0">
                <a:solidFill>
                  <a:srgbClr val="4D4D4D"/>
                </a:solidFill>
              </a:rPr>
              <a:t>4</a:t>
            </a:r>
            <a:r>
              <a:rPr lang="en-GB" sz="1800" b="0" i="0" u="none" strike="noStrike" cap="none" dirty="0">
                <a:solidFill>
                  <a:srgbClr val="4D4D4D"/>
                </a:solidFill>
                <a:latin typeface="Arial"/>
                <a:ea typeface="Arial"/>
                <a:cs typeface="Arial"/>
                <a:sym typeface="Arial"/>
              </a:rPr>
              <a:t> hours (breaks included). </a:t>
            </a:r>
            <a:endParaRPr sz="1800" b="0" i="0" u="none" strike="noStrike" cap="none" dirty="0">
              <a:solidFill>
                <a:srgbClr val="4D4D4D"/>
              </a:solidFill>
              <a:latin typeface="Arial"/>
              <a:ea typeface="Arial"/>
              <a:cs typeface="Arial"/>
              <a:sym typeface="Arial"/>
            </a:endParaRPr>
          </a:p>
        </p:txBody>
      </p:sp>
      <p:sp>
        <p:nvSpPr>
          <p:cNvPr id="304" name="Google Shape;304;p2"/>
          <p:cNvSpPr/>
          <p:nvPr/>
        </p:nvSpPr>
        <p:spPr>
          <a:xfrm>
            <a:off x="1208176" y="4437081"/>
            <a:ext cx="756478" cy="782357"/>
          </a:xfrm>
          <a:prstGeom prst="ellipse">
            <a:avLst/>
          </a:prstGeom>
          <a:solidFill>
            <a:srgbClr val="1B7C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305" name="Google Shape;305;p2" descr="A picture containing drawing&#10;&#10;Description automatically generated"/>
          <p:cNvPicPr preferRelativeResize="0"/>
          <p:nvPr/>
        </p:nvPicPr>
        <p:blipFill rotWithShape="1">
          <a:blip r:embed="rId4">
            <a:alphaModFix/>
          </a:blip>
          <a:srcRect/>
          <a:stretch/>
        </p:blipFill>
        <p:spPr>
          <a:xfrm>
            <a:off x="1337746" y="2658573"/>
            <a:ext cx="476250" cy="476250"/>
          </a:xfrm>
          <a:prstGeom prst="rect">
            <a:avLst/>
          </a:prstGeom>
          <a:noFill/>
          <a:ln>
            <a:noFill/>
          </a:ln>
        </p:spPr>
      </p:pic>
      <p:pic>
        <p:nvPicPr>
          <p:cNvPr id="306" name="Google Shape;306;p2" descr="Podcast"/>
          <p:cNvPicPr preferRelativeResize="0"/>
          <p:nvPr/>
        </p:nvPicPr>
        <p:blipFill rotWithShape="1">
          <a:blip r:embed="rId5">
            <a:alphaModFix/>
          </a:blip>
          <a:srcRect/>
          <a:stretch/>
        </p:blipFill>
        <p:spPr>
          <a:xfrm>
            <a:off x="1254808" y="3553060"/>
            <a:ext cx="642126" cy="642126"/>
          </a:xfrm>
          <a:prstGeom prst="rect">
            <a:avLst/>
          </a:prstGeom>
          <a:noFill/>
          <a:ln>
            <a:noFill/>
          </a:ln>
        </p:spPr>
      </p:pic>
      <p:pic>
        <p:nvPicPr>
          <p:cNvPr id="307" name="Google Shape;307;p2" descr="Questions"/>
          <p:cNvPicPr preferRelativeResize="0"/>
          <p:nvPr/>
        </p:nvPicPr>
        <p:blipFill rotWithShape="1">
          <a:blip r:embed="rId6">
            <a:alphaModFix/>
          </a:blip>
          <a:srcRect/>
          <a:stretch/>
        </p:blipFill>
        <p:spPr>
          <a:xfrm>
            <a:off x="1229600" y="4502791"/>
            <a:ext cx="650936" cy="650936"/>
          </a:xfrm>
          <a:prstGeom prst="rect">
            <a:avLst/>
          </a:prstGeom>
          <a:noFill/>
          <a:ln>
            <a:noFill/>
          </a:ln>
        </p:spPr>
      </p:pic>
      <p:pic>
        <p:nvPicPr>
          <p:cNvPr id="308" name="Google Shape;308;p2" descr="A picture containing drawing&#10;&#10;Description automatically generated"/>
          <p:cNvPicPr preferRelativeResize="0"/>
          <p:nvPr/>
        </p:nvPicPr>
        <p:blipFill rotWithShape="1">
          <a:blip r:embed="rId7">
            <a:alphaModFix/>
          </a:blip>
          <a:srcRect/>
          <a:stretch/>
        </p:blipFill>
        <p:spPr>
          <a:xfrm>
            <a:off x="1404286" y="5585732"/>
            <a:ext cx="476250" cy="476250"/>
          </a:xfrm>
          <a:prstGeom prst="rect">
            <a:avLst/>
          </a:prstGeom>
          <a:noFill/>
          <a:ln>
            <a:noFill/>
          </a:ln>
        </p:spPr>
      </p:pic>
      <p:sp>
        <p:nvSpPr>
          <p:cNvPr id="309" name="Google Shape;309;p2"/>
          <p:cNvSpPr txBox="1"/>
          <p:nvPr/>
        </p:nvSpPr>
        <p:spPr>
          <a:xfrm>
            <a:off x="2447353" y="3622232"/>
            <a:ext cx="65487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u="none">
                <a:solidFill>
                  <a:schemeClr val="dk1"/>
                </a:solidFill>
                <a:latin typeface="Arial"/>
                <a:ea typeface="Arial"/>
                <a:cs typeface="Arial"/>
                <a:sym typeface="Arial"/>
              </a:rPr>
              <a:t>Please mute yourself when not talking.</a:t>
            </a:r>
            <a:endParaRPr sz="1800" b="0" u="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SDGs:</a:t>
            </a:r>
          </a:p>
          <a:p>
            <a:r>
              <a:rPr lang="en-GB" dirty="0"/>
              <a:t> 16.5  - Reduce Corruption</a:t>
            </a:r>
          </a:p>
          <a:p>
            <a:r>
              <a:rPr lang="en-GB" dirty="0"/>
              <a:t> </a:t>
            </a:r>
            <a:r>
              <a:rPr lang="en-GB"/>
              <a:t>16.6  - </a:t>
            </a:r>
            <a:r>
              <a:rPr lang="en-GB" dirty="0"/>
              <a:t>Develop Accountable and Transparent Institutions </a:t>
            </a:r>
          </a:p>
          <a:p>
            <a:pPr lvl="1"/>
            <a:r>
              <a:rPr lang="en-GB" dirty="0"/>
              <a:t>16.6.1 – Proportion of Expenditure as proportion of original approved budget</a:t>
            </a:r>
          </a:p>
          <a:p>
            <a:pPr marL="0" indent="0">
              <a:buNone/>
            </a:pPr>
            <a:endParaRPr lang="en-GB" dirty="0"/>
          </a:p>
          <a:p>
            <a:endParaRPr lang="en-GB" dirty="0"/>
          </a:p>
          <a:p>
            <a:pPr lvl="8"/>
            <a:endParaRPr lang="en-GB" dirty="0"/>
          </a:p>
          <a:p>
            <a:pPr lvl="1"/>
            <a:endParaRPr lang="en-GB" dirty="0"/>
          </a:p>
        </p:txBody>
      </p:sp>
      <p:sp>
        <p:nvSpPr>
          <p:cNvPr id="2" name="Title 1"/>
          <p:cNvSpPr>
            <a:spLocks noGrp="1"/>
          </p:cNvSpPr>
          <p:nvPr>
            <p:ph type="title"/>
          </p:nvPr>
        </p:nvSpPr>
        <p:spPr>
          <a:xfrm>
            <a:off x="838199" y="383409"/>
            <a:ext cx="10344808" cy="936625"/>
          </a:xfrm>
        </p:spPr>
        <p:txBody>
          <a:bodyPr/>
          <a:lstStyle/>
          <a:p>
            <a:r>
              <a:rPr lang="en-GB" dirty="0"/>
              <a:t>SDG Indicators directly referencing PFM issues</a:t>
            </a:r>
          </a:p>
        </p:txBody>
      </p:sp>
      <p:sp>
        <p:nvSpPr>
          <p:cNvPr id="4" name="Slide Number Placeholder 3">
            <a:extLst>
              <a:ext uri="{FF2B5EF4-FFF2-40B4-BE49-F238E27FC236}">
                <a16:creationId xmlns:a16="http://schemas.microsoft.com/office/drawing/2014/main" id="{13723EF8-1E4B-48D2-BA52-5DC4442FD7E3}"/>
              </a:ext>
            </a:extLst>
          </p:cNvPr>
          <p:cNvSpPr>
            <a:spLocks noGrp="1"/>
          </p:cNvSpPr>
          <p:nvPr>
            <p:ph type="sldNum" sz="quarter" idx="12"/>
          </p:nvPr>
        </p:nvSpPr>
        <p:spPr/>
        <p:txBody>
          <a:bodyPr/>
          <a:lstStyle/>
          <a:p>
            <a:fld id="{F46C79FD-C571-418B-AB0F-5EE936C85276}" type="slidenum">
              <a:rPr lang="en-GB" smtClean="0"/>
              <a:t>30</a:t>
            </a:fld>
            <a:endParaRPr lang="en-GB"/>
          </a:p>
        </p:txBody>
      </p:sp>
    </p:spTree>
    <p:extLst>
      <p:ext uri="{BB962C8B-B14F-4D97-AF65-F5344CB8AC3E}">
        <p14:creationId xmlns:p14="http://schemas.microsoft.com/office/powerpoint/2010/main" val="3399227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1FF507-FF64-44D2-885E-37BBFDA9A5CB}"/>
              </a:ext>
            </a:extLst>
          </p:cNvPr>
          <p:cNvSpPr>
            <a:spLocks noGrp="1"/>
          </p:cNvSpPr>
          <p:nvPr>
            <p:ph idx="1"/>
          </p:nvPr>
        </p:nvSpPr>
        <p:spPr/>
        <p:txBody>
          <a:bodyPr/>
          <a:lstStyle/>
          <a:p>
            <a:pPr marL="0" indent="0">
              <a:buNone/>
            </a:pPr>
            <a:r>
              <a:rPr lang="en-GB" dirty="0"/>
              <a:t>This video presents the central role of government budgets in addressing global development challenges and links civil society budget advocacy to better policies, implementation, and outcomes for people (international budget partnership)</a:t>
            </a:r>
          </a:p>
          <a:p>
            <a:pPr marL="0" indent="0">
              <a:buNone/>
            </a:pPr>
            <a:endParaRPr lang="en-GB" i="1" dirty="0"/>
          </a:p>
          <a:p>
            <a:pPr marL="0" indent="0">
              <a:buNone/>
            </a:pPr>
            <a:r>
              <a:rPr lang="en-GB" i="1" dirty="0"/>
              <a:t>Watch this video when you get back to the office</a:t>
            </a:r>
          </a:p>
          <a:p>
            <a:pPr marL="0" indent="0">
              <a:buNone/>
            </a:pPr>
            <a:r>
              <a:rPr lang="en-GB" dirty="0">
                <a:hlinkClick r:id="rId3"/>
              </a:rPr>
              <a:t>https://www.youtube.com/watch?v=PkNVY5hN4Mw&amp;list=PLQ1WGH8_cXF8W4jBeav3ETBzrkIvymQlJ&amp;index=2</a:t>
            </a:r>
            <a:endParaRPr lang="en-GB" dirty="0"/>
          </a:p>
          <a:p>
            <a:endParaRPr lang="en-GB" dirty="0"/>
          </a:p>
          <a:p>
            <a:endParaRPr lang="en-GB" dirty="0"/>
          </a:p>
          <a:p>
            <a:endParaRPr lang="en-GB" dirty="0"/>
          </a:p>
          <a:p>
            <a:endParaRPr lang="en-GB" dirty="0"/>
          </a:p>
        </p:txBody>
      </p:sp>
      <p:sp>
        <p:nvSpPr>
          <p:cNvPr id="2" name="Title 1">
            <a:extLst>
              <a:ext uri="{FF2B5EF4-FFF2-40B4-BE49-F238E27FC236}">
                <a16:creationId xmlns:a16="http://schemas.microsoft.com/office/drawing/2014/main" id="{AF540636-C232-4ADE-B66D-C04E63CE33E2}"/>
              </a:ext>
            </a:extLst>
          </p:cNvPr>
          <p:cNvSpPr>
            <a:spLocks noGrp="1"/>
          </p:cNvSpPr>
          <p:nvPr>
            <p:ph type="title"/>
          </p:nvPr>
        </p:nvSpPr>
        <p:spPr/>
        <p:txBody>
          <a:bodyPr/>
          <a:lstStyle/>
          <a:p>
            <a:r>
              <a:rPr lang="en-GB" dirty="0"/>
              <a:t>Importance for democratic improvement and scrutiny</a:t>
            </a:r>
          </a:p>
        </p:txBody>
      </p:sp>
      <p:sp>
        <p:nvSpPr>
          <p:cNvPr id="4" name="Slide Number Placeholder 3">
            <a:extLst>
              <a:ext uri="{FF2B5EF4-FFF2-40B4-BE49-F238E27FC236}">
                <a16:creationId xmlns:a16="http://schemas.microsoft.com/office/drawing/2014/main" id="{B5D4A170-7619-41FE-AE70-D8EB29CB50D0}"/>
              </a:ext>
            </a:extLst>
          </p:cNvPr>
          <p:cNvSpPr>
            <a:spLocks noGrp="1"/>
          </p:cNvSpPr>
          <p:nvPr>
            <p:ph type="sldNum" sz="quarter" idx="12"/>
          </p:nvPr>
        </p:nvSpPr>
        <p:spPr/>
        <p:txBody>
          <a:bodyPr/>
          <a:lstStyle/>
          <a:p>
            <a:fld id="{F46C79FD-C571-418B-AB0F-5EE936C85276}" type="slidenum">
              <a:rPr lang="en-GB" smtClean="0"/>
              <a:t>31</a:t>
            </a:fld>
            <a:endParaRPr lang="en-GB"/>
          </a:p>
        </p:txBody>
      </p:sp>
    </p:spTree>
    <p:extLst>
      <p:ext uri="{BB962C8B-B14F-4D97-AF65-F5344CB8AC3E}">
        <p14:creationId xmlns:p14="http://schemas.microsoft.com/office/powerpoint/2010/main" val="2656739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0BD9460-9589-4F9C-B53B-D7417DEB994D}"/>
              </a:ext>
            </a:extLst>
          </p:cNvPr>
          <p:cNvPicPr>
            <a:picLocks noGrp="1" noChangeAspect="1"/>
          </p:cNvPicPr>
          <p:nvPr>
            <p:ph sz="half" idx="1"/>
          </p:nvPr>
        </p:nvPicPr>
        <p:blipFill>
          <a:blip r:embed="rId3"/>
          <a:stretch>
            <a:fillRect/>
          </a:stretch>
        </p:blipFill>
        <p:spPr>
          <a:xfrm>
            <a:off x="8575432" y="1177237"/>
            <a:ext cx="3463767" cy="4872958"/>
          </a:xfrm>
          <a:prstGeom prst="rect">
            <a:avLst/>
          </a:prstGeom>
        </p:spPr>
      </p:pic>
      <p:sp>
        <p:nvSpPr>
          <p:cNvPr id="3" name="Content Placeholder 2">
            <a:extLst>
              <a:ext uri="{FF2B5EF4-FFF2-40B4-BE49-F238E27FC236}">
                <a16:creationId xmlns:a16="http://schemas.microsoft.com/office/drawing/2014/main" id="{6085B68C-B4D5-416B-9F13-A04C97089CFF}"/>
              </a:ext>
            </a:extLst>
          </p:cNvPr>
          <p:cNvSpPr>
            <a:spLocks noGrp="1"/>
          </p:cNvSpPr>
          <p:nvPr>
            <p:ph sz="half" idx="2"/>
          </p:nvPr>
        </p:nvSpPr>
        <p:spPr>
          <a:xfrm>
            <a:off x="838200" y="2669767"/>
            <a:ext cx="7447792" cy="3094368"/>
          </a:xfrm>
        </p:spPr>
        <p:txBody>
          <a:bodyPr/>
          <a:lstStyle/>
          <a:p>
            <a:r>
              <a:rPr lang="en-US" dirty="0"/>
              <a:t>The document outlines core elements to expand fiscal space and to support developing countries in three critical areas: </a:t>
            </a:r>
          </a:p>
          <a:p>
            <a:pPr marL="514350" indent="-514350">
              <a:buAutoNum type="romanLcParenR"/>
            </a:pPr>
            <a:r>
              <a:rPr lang="en-US" dirty="0"/>
              <a:t>Improved domestic revenue </a:t>
            </a:r>
            <a:r>
              <a:rPr lang="en-US" dirty="0" err="1"/>
              <a:t>mobilisation</a:t>
            </a:r>
            <a:endParaRPr lang="en-US" dirty="0"/>
          </a:p>
          <a:p>
            <a:pPr marL="514350" indent="-514350">
              <a:buAutoNum type="romanLcParenR"/>
            </a:pPr>
            <a:r>
              <a:rPr lang="en-US" dirty="0"/>
              <a:t>More effective and efficient public expenditure  </a:t>
            </a:r>
          </a:p>
          <a:p>
            <a:pPr marL="514350" indent="-514350">
              <a:buAutoNum type="romanLcParenR"/>
            </a:pPr>
            <a:r>
              <a:rPr lang="en-US" dirty="0"/>
              <a:t>Debt management</a:t>
            </a:r>
          </a:p>
        </p:txBody>
      </p:sp>
      <p:sp>
        <p:nvSpPr>
          <p:cNvPr id="4" name="Title 3">
            <a:extLst>
              <a:ext uri="{FF2B5EF4-FFF2-40B4-BE49-F238E27FC236}">
                <a16:creationId xmlns:a16="http://schemas.microsoft.com/office/drawing/2014/main" id="{AD73B7D7-6047-4381-BD7C-560D9EC5583D}"/>
              </a:ext>
            </a:extLst>
          </p:cNvPr>
          <p:cNvSpPr>
            <a:spLocks noGrp="1"/>
          </p:cNvSpPr>
          <p:nvPr>
            <p:ph type="title"/>
          </p:nvPr>
        </p:nvSpPr>
        <p:spPr>
          <a:xfrm>
            <a:off x="937847" y="732922"/>
            <a:ext cx="10757233" cy="1146715"/>
          </a:xfrm>
        </p:spPr>
        <p:txBody>
          <a:bodyPr/>
          <a:lstStyle/>
          <a:p>
            <a:r>
              <a:rPr lang="en-US" sz="3800" dirty="0"/>
              <a:t>Collect More – Spend Better: </a:t>
            </a:r>
            <a:br>
              <a:rPr lang="en-US" sz="3800" dirty="0"/>
            </a:br>
            <a:r>
              <a:rPr lang="en-US" sz="3600" dirty="0"/>
              <a:t>An EU Approach to help countries to better </a:t>
            </a:r>
            <a:r>
              <a:rPr lang="en-US" sz="3600" dirty="0" err="1"/>
              <a:t>mobilise</a:t>
            </a:r>
            <a:r>
              <a:rPr lang="en-US" sz="3600" dirty="0"/>
              <a:t> domestic resources</a:t>
            </a:r>
            <a:endParaRPr lang="en-GB" sz="3800" dirty="0"/>
          </a:p>
        </p:txBody>
      </p:sp>
      <p:sp>
        <p:nvSpPr>
          <p:cNvPr id="2" name="Slide Number Placeholder 1">
            <a:extLst>
              <a:ext uri="{FF2B5EF4-FFF2-40B4-BE49-F238E27FC236}">
                <a16:creationId xmlns:a16="http://schemas.microsoft.com/office/drawing/2014/main" id="{9CBA05D1-02B6-4EDC-870D-B6D2C078CBE8}"/>
              </a:ext>
            </a:extLst>
          </p:cNvPr>
          <p:cNvSpPr>
            <a:spLocks noGrp="1"/>
          </p:cNvSpPr>
          <p:nvPr>
            <p:ph type="sldNum" sz="quarter" idx="12"/>
          </p:nvPr>
        </p:nvSpPr>
        <p:spPr/>
        <p:txBody>
          <a:bodyPr/>
          <a:lstStyle/>
          <a:p>
            <a:fld id="{F46C79FD-C571-418B-AB0F-5EE936C85276}" type="slidenum">
              <a:rPr lang="en-GB" smtClean="0"/>
              <a:t>32</a:t>
            </a:fld>
            <a:endParaRPr lang="en-GB"/>
          </a:p>
        </p:txBody>
      </p:sp>
    </p:spTree>
    <p:extLst>
      <p:ext uri="{BB962C8B-B14F-4D97-AF65-F5344CB8AC3E}">
        <p14:creationId xmlns:p14="http://schemas.microsoft.com/office/powerpoint/2010/main" val="2443360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5517FB-B453-1E38-A844-6ACAAA573E5A}"/>
              </a:ext>
            </a:extLst>
          </p:cNvPr>
          <p:cNvSpPr>
            <a:spLocks noGrp="1"/>
          </p:cNvSpPr>
          <p:nvPr>
            <p:ph type="sldNum" sz="quarter" idx="12"/>
          </p:nvPr>
        </p:nvSpPr>
        <p:spPr/>
        <p:txBody>
          <a:bodyPr/>
          <a:lstStyle/>
          <a:p>
            <a:fld id="{F46C79FD-C571-418B-AB0F-5EE936C85276}" type="slidenum">
              <a:rPr lang="en-GB" smtClean="0"/>
              <a:t>33</a:t>
            </a:fld>
            <a:endParaRPr lang="en-GB"/>
          </a:p>
        </p:txBody>
      </p:sp>
      <p:sp>
        <p:nvSpPr>
          <p:cNvPr id="6" name="Title 5">
            <a:extLst>
              <a:ext uri="{FF2B5EF4-FFF2-40B4-BE49-F238E27FC236}">
                <a16:creationId xmlns:a16="http://schemas.microsoft.com/office/drawing/2014/main" id="{9D98800B-10B4-5AED-25B4-084908EA2728}"/>
              </a:ext>
            </a:extLst>
          </p:cNvPr>
          <p:cNvSpPr>
            <a:spLocks noGrp="1"/>
          </p:cNvSpPr>
          <p:nvPr>
            <p:ph type="ctrTitle"/>
          </p:nvPr>
        </p:nvSpPr>
        <p:spPr/>
        <p:txBody>
          <a:bodyPr/>
          <a:lstStyle/>
          <a:p>
            <a:r>
              <a:rPr lang="en-GB" dirty="0"/>
              <a:t>Evaluation of EU Collect More Spend Better</a:t>
            </a:r>
          </a:p>
        </p:txBody>
      </p:sp>
      <p:sp>
        <p:nvSpPr>
          <p:cNvPr id="7" name="Subtitle 6">
            <a:extLst>
              <a:ext uri="{FF2B5EF4-FFF2-40B4-BE49-F238E27FC236}">
                <a16:creationId xmlns:a16="http://schemas.microsoft.com/office/drawing/2014/main" id="{7E5DF6ED-E431-8D84-EC6A-592E92001755}"/>
              </a:ext>
            </a:extLst>
          </p:cNvPr>
          <p:cNvSpPr>
            <a:spLocks noGrp="1"/>
          </p:cNvSpPr>
          <p:nvPr>
            <p:ph type="subTitle" idx="1"/>
          </p:nvPr>
        </p:nvSpPr>
        <p:spPr/>
        <p:txBody>
          <a:bodyPr/>
          <a:lstStyle/>
          <a:p>
            <a:r>
              <a:rPr lang="en-GB" dirty="0"/>
              <a:t>(2015-2020)</a:t>
            </a:r>
          </a:p>
        </p:txBody>
      </p:sp>
    </p:spTree>
    <p:extLst>
      <p:ext uri="{BB962C8B-B14F-4D97-AF65-F5344CB8AC3E}">
        <p14:creationId xmlns:p14="http://schemas.microsoft.com/office/powerpoint/2010/main" val="2587765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19F794-E2AE-3DFC-CEB9-F4A2876BAE52}"/>
              </a:ext>
            </a:extLst>
          </p:cNvPr>
          <p:cNvSpPr>
            <a:spLocks noGrp="1"/>
          </p:cNvSpPr>
          <p:nvPr>
            <p:ph type="sldNum" sz="quarter" idx="12"/>
          </p:nvPr>
        </p:nvSpPr>
        <p:spPr/>
        <p:txBody>
          <a:bodyPr/>
          <a:lstStyle/>
          <a:p>
            <a:fld id="{F46C79FD-C571-418B-AB0F-5EE936C85276}" type="slidenum">
              <a:rPr lang="en-GB" smtClean="0"/>
              <a:t>34</a:t>
            </a:fld>
            <a:endParaRPr lang="en-GB" dirty="0"/>
          </a:p>
        </p:txBody>
      </p:sp>
      <p:sp>
        <p:nvSpPr>
          <p:cNvPr id="8" name="Title 8">
            <a:extLst>
              <a:ext uri="{FF2B5EF4-FFF2-40B4-BE49-F238E27FC236}">
                <a16:creationId xmlns:a16="http://schemas.microsoft.com/office/drawing/2014/main" id="{73C39E0A-99C9-6F9C-7442-267F48A1BC37}"/>
              </a:ext>
            </a:extLst>
          </p:cNvPr>
          <p:cNvSpPr txBox="1">
            <a:spLocks noChangeArrowheads="1"/>
          </p:cNvSpPr>
          <p:nvPr/>
        </p:nvSpPr>
        <p:spPr>
          <a:xfrm>
            <a:off x="1094905" y="2871880"/>
            <a:ext cx="4844376" cy="1943100"/>
          </a:xfrm>
          <a:prstGeom prst="rect">
            <a:avLst/>
          </a:prstGeom>
        </p:spPr>
        <p:txBody>
          <a:bodyPr vert="horz" lIns="91440" tIns="45720" rIns="91440" bIns="0" rtlCol="0"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fr-BE" sz="6000" dirty="0"/>
              <a:t>Conclusions</a:t>
            </a:r>
            <a:endParaRPr lang="en-GB" altLang="en-US" sz="6000" dirty="0"/>
          </a:p>
        </p:txBody>
      </p:sp>
      <p:sp>
        <p:nvSpPr>
          <p:cNvPr id="9" name="Oval 8">
            <a:extLst>
              <a:ext uri="{FF2B5EF4-FFF2-40B4-BE49-F238E27FC236}">
                <a16:creationId xmlns:a16="http://schemas.microsoft.com/office/drawing/2014/main" id="{FF229144-F5D5-9981-95E9-A3F4791C1ED7}"/>
              </a:ext>
            </a:extLst>
          </p:cNvPr>
          <p:cNvSpPr/>
          <p:nvPr/>
        </p:nvSpPr>
        <p:spPr>
          <a:xfrm>
            <a:off x="6762513" y="455860"/>
            <a:ext cx="5314950" cy="5314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clothing, person, wall, class&#10;&#10;Description automatically generated">
            <a:extLst>
              <a:ext uri="{FF2B5EF4-FFF2-40B4-BE49-F238E27FC236}">
                <a16:creationId xmlns:a16="http://schemas.microsoft.com/office/drawing/2014/main" id="{2FC7EA4C-9C0E-B699-4E94-4CC9300553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95" r="6076"/>
          <a:stretch/>
        </p:blipFill>
        <p:spPr>
          <a:xfrm>
            <a:off x="6725212" y="426747"/>
            <a:ext cx="5405900" cy="5411142"/>
          </a:xfrm>
          <a:prstGeom prst="flowChartConnector">
            <a:avLst/>
          </a:prstGeom>
          <a:ln>
            <a:solidFill>
              <a:schemeClr val="bg1"/>
            </a:solidFill>
          </a:ln>
        </p:spPr>
      </p:pic>
      <p:pic>
        <p:nvPicPr>
          <p:cNvPr id="11" name="Picture 10" descr="A picture containing text, logo, screenshot, symbol&#10;&#10;Description automatically generated">
            <a:extLst>
              <a:ext uri="{FF2B5EF4-FFF2-40B4-BE49-F238E27FC236}">
                <a16:creationId xmlns:a16="http://schemas.microsoft.com/office/drawing/2014/main" id="{7B3C88DB-3955-7438-0CB1-690B38D8DD70}"/>
              </a:ext>
            </a:extLst>
          </p:cNvPr>
          <p:cNvPicPr>
            <a:picLocks noChangeAspect="1"/>
          </p:cNvPicPr>
          <p:nvPr/>
        </p:nvPicPr>
        <p:blipFill rotWithShape="1">
          <a:blip r:embed="rId3">
            <a:extLst>
              <a:ext uri="{28A0092B-C50C-407E-A947-70E740481C1C}">
                <a14:useLocalDpi xmlns:a14="http://schemas.microsoft.com/office/drawing/2010/main" val="0"/>
              </a:ext>
            </a:extLst>
          </a:blip>
          <a:srcRect l="14323" r="15563"/>
          <a:stretch/>
        </p:blipFill>
        <p:spPr>
          <a:xfrm>
            <a:off x="4729812" y="564928"/>
            <a:ext cx="2732375" cy="2616979"/>
          </a:xfrm>
          <a:prstGeom prst="flowChartConnector">
            <a:avLst/>
          </a:prstGeom>
          <a:ln>
            <a:solidFill>
              <a:schemeClr val="bg1"/>
            </a:solidFill>
          </a:ln>
        </p:spPr>
      </p:pic>
      <p:pic>
        <p:nvPicPr>
          <p:cNvPr id="12" name="Picture 11" descr="A group of people posing for a photo&#10;&#10;Description automatically generated">
            <a:extLst>
              <a:ext uri="{FF2B5EF4-FFF2-40B4-BE49-F238E27FC236}">
                <a16:creationId xmlns:a16="http://schemas.microsoft.com/office/drawing/2014/main" id="{5C9890DF-D577-8573-CFD1-00EA7244A601}"/>
              </a:ext>
            </a:extLst>
          </p:cNvPr>
          <p:cNvPicPr>
            <a:picLocks noChangeAspect="1"/>
          </p:cNvPicPr>
          <p:nvPr/>
        </p:nvPicPr>
        <p:blipFill rotWithShape="1">
          <a:blip r:embed="rId4">
            <a:extLst>
              <a:ext uri="{28A0092B-C50C-407E-A947-70E740481C1C}">
                <a14:useLocalDpi xmlns:a14="http://schemas.microsoft.com/office/drawing/2010/main" val="0"/>
              </a:ext>
            </a:extLst>
          </a:blip>
          <a:srcRect r="33135"/>
          <a:stretch/>
        </p:blipFill>
        <p:spPr>
          <a:xfrm>
            <a:off x="9682362" y="4262778"/>
            <a:ext cx="2606388" cy="2598630"/>
          </a:xfrm>
          <a:prstGeom prst="flowChartConnector">
            <a:avLst/>
          </a:prstGeom>
          <a:ln>
            <a:solidFill>
              <a:schemeClr val="bg1"/>
            </a:solidFill>
          </a:ln>
        </p:spPr>
      </p:pic>
      <p:pic>
        <p:nvPicPr>
          <p:cNvPr id="13" name="Picture 12" descr="A white paper with a check mark and a green tick&#10;&#10;Description automatically generated with low confidence">
            <a:extLst>
              <a:ext uri="{FF2B5EF4-FFF2-40B4-BE49-F238E27FC236}">
                <a16:creationId xmlns:a16="http://schemas.microsoft.com/office/drawing/2014/main" id="{3F8CC99B-162C-C1D9-C15F-C21279E36F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7574" y="4504953"/>
            <a:ext cx="1514542" cy="1514542"/>
          </a:xfrm>
          <a:prstGeom prst="rect">
            <a:avLst/>
          </a:prstGeom>
        </p:spPr>
      </p:pic>
    </p:spTree>
    <p:extLst>
      <p:ext uri="{BB962C8B-B14F-4D97-AF65-F5344CB8AC3E}">
        <p14:creationId xmlns:p14="http://schemas.microsoft.com/office/powerpoint/2010/main" val="2815448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234958-95A7-6C9A-A88F-1A3918AE8759}"/>
              </a:ext>
            </a:extLst>
          </p:cNvPr>
          <p:cNvSpPr>
            <a:spLocks noGrp="1"/>
          </p:cNvSpPr>
          <p:nvPr>
            <p:ph type="sldNum" sz="quarter" idx="12"/>
          </p:nvPr>
        </p:nvSpPr>
        <p:spPr/>
        <p:txBody>
          <a:bodyPr/>
          <a:lstStyle/>
          <a:p>
            <a:fld id="{F46C79FD-C571-418B-AB0F-5EE936C85276}" type="slidenum">
              <a:rPr lang="en-GB" smtClean="0"/>
              <a:t>35</a:t>
            </a:fld>
            <a:endParaRPr lang="en-GB"/>
          </a:p>
        </p:txBody>
      </p:sp>
      <p:sp>
        <p:nvSpPr>
          <p:cNvPr id="5" name="Title 4">
            <a:extLst>
              <a:ext uri="{FF2B5EF4-FFF2-40B4-BE49-F238E27FC236}">
                <a16:creationId xmlns:a16="http://schemas.microsoft.com/office/drawing/2014/main" id="{A155BFDC-53FC-6ECC-B762-E4341FACE65B}"/>
              </a:ext>
            </a:extLst>
          </p:cNvPr>
          <p:cNvSpPr>
            <a:spLocks noGrp="1"/>
          </p:cNvSpPr>
          <p:nvPr>
            <p:ph type="title"/>
          </p:nvPr>
        </p:nvSpPr>
        <p:spPr/>
        <p:txBody>
          <a:bodyPr/>
          <a:lstStyle/>
          <a:p>
            <a:r>
              <a:rPr lang="en-GB" dirty="0"/>
              <a:t>Effectiveness of EU CMSB support</a:t>
            </a:r>
          </a:p>
        </p:txBody>
      </p:sp>
      <p:graphicFrame>
        <p:nvGraphicFramePr>
          <p:cNvPr id="6" name="Table 25">
            <a:extLst>
              <a:ext uri="{FF2B5EF4-FFF2-40B4-BE49-F238E27FC236}">
                <a16:creationId xmlns:a16="http://schemas.microsoft.com/office/drawing/2014/main" id="{BE0ABBF3-8D18-330E-A148-0FBAC26A11D8}"/>
              </a:ext>
            </a:extLst>
          </p:cNvPr>
          <p:cNvGraphicFramePr>
            <a:graphicFrameLocks noGrp="1"/>
          </p:cNvGraphicFramePr>
          <p:nvPr>
            <p:extLst>
              <p:ext uri="{D42A27DB-BD31-4B8C-83A1-F6EECF244321}">
                <p14:modId xmlns:p14="http://schemas.microsoft.com/office/powerpoint/2010/main" val="1349115803"/>
              </p:ext>
            </p:extLst>
          </p:nvPr>
        </p:nvGraphicFramePr>
        <p:xfrm>
          <a:off x="922082" y="1488952"/>
          <a:ext cx="10967278" cy="5212080"/>
        </p:xfrm>
        <a:graphic>
          <a:graphicData uri="http://schemas.openxmlformats.org/drawingml/2006/table">
            <a:tbl>
              <a:tblPr firstRow="1" bandRow="1">
                <a:tableStyleId>{5C22544A-7EE6-4342-B048-85BDC9FD1C3A}</a:tableStyleId>
              </a:tblPr>
              <a:tblGrid>
                <a:gridCol w="2219393">
                  <a:extLst>
                    <a:ext uri="{9D8B030D-6E8A-4147-A177-3AD203B41FA5}">
                      <a16:colId xmlns:a16="http://schemas.microsoft.com/office/drawing/2014/main" val="3127169650"/>
                    </a:ext>
                  </a:extLst>
                </a:gridCol>
                <a:gridCol w="375615">
                  <a:extLst>
                    <a:ext uri="{9D8B030D-6E8A-4147-A177-3AD203B41FA5}">
                      <a16:colId xmlns:a16="http://schemas.microsoft.com/office/drawing/2014/main" val="2236607374"/>
                    </a:ext>
                  </a:extLst>
                </a:gridCol>
                <a:gridCol w="8372270">
                  <a:extLst>
                    <a:ext uri="{9D8B030D-6E8A-4147-A177-3AD203B41FA5}">
                      <a16:colId xmlns:a16="http://schemas.microsoft.com/office/drawing/2014/main" val="4240671894"/>
                    </a:ext>
                  </a:extLst>
                </a:gridCol>
              </a:tblGrid>
              <a:tr h="485761">
                <a:tc row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800" b="1" i="0" u="none" strike="noStrike" cap="none" spc="-150" normalizeH="0" baseline="0" dirty="0">
                          <a:ln>
                            <a:noFill/>
                          </a:ln>
                          <a:solidFill>
                            <a:schemeClr val="bg1"/>
                          </a:solidFill>
                          <a:effectLst/>
                          <a:latin typeface="+mn-lt"/>
                        </a:rPr>
                        <a:t>C11 </a:t>
                      </a:r>
                      <a:r>
                        <a:rPr kumimoji="0" lang="en-GB" altLang="en-US" sz="2800" b="1" i="0" u="none" strike="noStrike" kern="1200" cap="none" spc="-150" normalizeH="0" baseline="0" dirty="0">
                          <a:ln>
                            <a:noFill/>
                          </a:ln>
                          <a:solidFill>
                            <a:schemeClr val="bg1"/>
                          </a:solidFill>
                          <a:effectLst/>
                          <a:latin typeface="+mn-lt"/>
                          <a:ea typeface="+mn-ea"/>
                          <a:cs typeface="+mn-cs"/>
                        </a:rPr>
                        <a:t>&gt;</a:t>
                      </a:r>
                      <a:r>
                        <a:rPr kumimoji="0" lang="en-GB" altLang="en-US" sz="2000" b="1" i="0" u="none" strike="noStrike" cap="none" spc="-150" normalizeH="0" baseline="0" dirty="0">
                          <a:ln>
                            <a:noFill/>
                          </a:ln>
                          <a:solidFill>
                            <a:schemeClr val="bg1"/>
                          </a:solidFill>
                          <a:effectLst/>
                          <a:latin typeface="FontAwesome" pitchFamily="50" charset="0"/>
                          <a:cs typeface="Arial" panose="020B0604020202020204" pitchFamily="34" charset="0"/>
                        </a:rPr>
                        <a:t>  </a:t>
                      </a:r>
                      <a:r>
                        <a:rPr kumimoji="0" lang="en-GB" altLang="en-US" sz="2800" b="1" i="0" u="none" strike="noStrike" cap="none" spc="-150" normalizeH="0" baseline="0" dirty="0">
                          <a:ln>
                            <a:noFill/>
                          </a:ln>
                          <a:solidFill>
                            <a:schemeClr val="bg1"/>
                          </a:solidFill>
                          <a:effectLst/>
                          <a:latin typeface="+mn-lt"/>
                          <a:sym typeface="Wingdings" pitchFamily="2" charset="2"/>
                        </a:rPr>
                        <a:t>C16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600" b="1" i="0" u="none" strike="noStrike" cap="none" normalizeH="0" baseline="0" dirty="0">
                        <a:ln>
                          <a:noFill/>
                        </a:ln>
                        <a:solidFill>
                          <a:schemeClr val="bg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600" b="1" i="0" u="none" strike="noStrike" cap="none" normalizeH="0" baseline="0" dirty="0">
                          <a:ln>
                            <a:noFill/>
                          </a:ln>
                          <a:solidFill>
                            <a:schemeClr val="bg1"/>
                          </a:solidFill>
                          <a:effectLst/>
                          <a:latin typeface="+mn-lt"/>
                        </a:rPr>
                        <a:t>EU contribution to PFM reinforcement: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600" b="1" i="0" u="none" strike="noStrike" cap="none" normalizeH="0" baseline="0" dirty="0">
                        <a:ln>
                          <a:noFill/>
                        </a:ln>
                        <a:solidFill>
                          <a:schemeClr val="bg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600" b="1" i="0" u="none" strike="noStrike" cap="none" normalizeH="0" baseline="0" dirty="0">
                        <a:ln>
                          <a:noFill/>
                        </a:ln>
                        <a:solidFill>
                          <a:schemeClr val="bg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600" b="1" i="0" u="none" strike="noStrike" cap="none" normalizeH="0" baseline="0" dirty="0">
                          <a:ln>
                            <a:noFill/>
                          </a:ln>
                          <a:solidFill>
                            <a:schemeClr val="bg1"/>
                          </a:solidFill>
                          <a:effectLst/>
                          <a:latin typeface="+mn-lt"/>
                        </a:rPr>
                        <a:t>significant progress achieved, that remains to be consolidated for bringing about outcomes</a:t>
                      </a:r>
                    </a:p>
                  </a:txBody>
                  <a:tcPr marL="72000" marR="72000" marT="72000" marB="72000">
                    <a:lnL w="6350" cap="flat" cmpd="sng" algn="ctr">
                      <a:solidFill>
                        <a:srgbClr val="035E7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5E74"/>
                      </a:solidFill>
                      <a:prstDash val="solid"/>
                      <a:round/>
                      <a:headEnd type="none" w="med" len="med"/>
                      <a:tailEnd type="none" w="med" len="med"/>
                    </a:lnT>
                    <a:lnB w="12700" cap="flat" cmpd="sng" algn="ctr">
                      <a:solidFill>
                        <a:srgbClr val="076076"/>
                      </a:solidFill>
                      <a:prstDash val="solid"/>
                      <a:round/>
                      <a:headEnd type="none" w="med" len="med"/>
                      <a:tailEnd type="none" w="med" len="med"/>
                    </a:lnB>
                    <a:solidFill>
                      <a:srgbClr val="00449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1" i="0" u="none" strike="noStrike" kern="1200" cap="none" spc="0" normalizeH="0" baseline="0" noProof="0" dirty="0">
                        <a:ln>
                          <a:noFill/>
                        </a:ln>
                        <a:solidFill>
                          <a:srgbClr val="076076"/>
                        </a:solidFill>
                        <a:effectLst/>
                        <a:uLnTx/>
                        <a:uFillTx/>
                        <a:latin typeface="+mn-lt"/>
                        <a:ea typeface="+mn-ea"/>
                        <a:cs typeface="Segoe UI" panose="020B0502040204020203" pitchFamily="34" charset="0"/>
                      </a:endParaRPr>
                    </a:p>
                  </a:txBody>
                  <a:tcPr marL="137160" marR="137160" marT="137160" marB="1371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5E74"/>
                      </a:solidFill>
                      <a:prstDash val="solid"/>
                      <a:round/>
                      <a:headEnd type="none" w="med" len="med"/>
                      <a:tailEnd type="none" w="med" len="med"/>
                    </a:lnT>
                    <a:lnB w="6350" cap="flat" cmpd="sng" algn="ctr">
                      <a:solidFill>
                        <a:srgbClr val="035E74"/>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Tx/>
                        <a:buFont typeface="Arial" panose="020B0604020202020204" pitchFamily="34" charset="0"/>
                        <a:buNone/>
                        <a:tabLst/>
                        <a:defRPr/>
                      </a:pPr>
                      <a:r>
                        <a:rPr lang="en-GB" sz="1400" b="0" kern="1200" dirty="0">
                          <a:solidFill>
                            <a:schemeClr val="tx1"/>
                          </a:solidFill>
                          <a:latin typeface="+mn-lt"/>
                          <a:ea typeface="+mn-ea"/>
                          <a:cs typeface="+mn-cs"/>
                        </a:rPr>
                        <a:t> A more systemic approach to PFM reforms</a:t>
                      </a:r>
                      <a:endParaRPr lang="en-GB" sz="1400" b="0" kern="1200" noProof="0" dirty="0">
                        <a:solidFill>
                          <a:schemeClr val="tx1"/>
                        </a:solidFill>
                        <a:latin typeface="+mn-lt"/>
                        <a:ea typeface="+mn-ea"/>
                        <a:cs typeface="+mn-cs"/>
                      </a:endParaRPr>
                    </a:p>
                  </a:txBody>
                  <a:tcPr marL="72000" marR="72000" marT="72000" marB="72000" anchor="ctr">
                    <a:lnL w="6350" cap="flat" cmpd="sng" algn="ctr">
                      <a:noFill/>
                      <a:prstDash val="solid"/>
                      <a:round/>
                      <a:headEnd type="none" w="med" len="med"/>
                      <a:tailEnd type="none" w="med" len="med"/>
                    </a:lnL>
                    <a:lnR w="6350" cap="flat" cmpd="sng" algn="ctr">
                      <a:solidFill>
                        <a:srgbClr val="035E74"/>
                      </a:solidFill>
                      <a:prstDash val="solid"/>
                      <a:round/>
                      <a:headEnd type="none" w="med" len="med"/>
                      <a:tailEnd type="none" w="med" len="med"/>
                    </a:lnR>
                    <a:lnT w="6350" cap="flat" cmpd="sng" algn="ctr">
                      <a:solidFill>
                        <a:srgbClr val="035E74"/>
                      </a:solidFill>
                      <a:prstDash val="solid"/>
                      <a:round/>
                      <a:headEnd type="none" w="med" len="med"/>
                      <a:tailEnd type="none" w="med" len="med"/>
                    </a:lnT>
                    <a:lnB w="6350" cap="flat" cmpd="sng" algn="ctr">
                      <a:solidFill>
                        <a:srgbClr val="035E7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3381950"/>
                  </a:ext>
                </a:extLst>
              </a:tr>
              <a:tr h="48576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600" b="1" i="0" u="none" strike="noStrike" cap="none" normalizeH="0" baseline="0" dirty="0">
                          <a:ln>
                            <a:noFill/>
                          </a:ln>
                          <a:solidFill>
                            <a:srgbClr val="035E74"/>
                          </a:solidFill>
                          <a:effectLst/>
                          <a:latin typeface="Lexend" pitchFamily="2" charset="0"/>
                        </a:rPr>
                        <a:t>EU contribution to PFM reinforcement: significant progress achieved, that remains to be consolidated for bringing about outcomes</a:t>
                      </a:r>
                    </a:p>
                  </a:txBody>
                  <a:tcPr marL="72000" marR="72000" marT="72000" marB="72000">
                    <a:lnL w="6350" cap="flat" cmpd="sng" algn="ctr">
                      <a:solidFill>
                        <a:srgbClr val="035E74"/>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5E74"/>
                      </a:solidFill>
                      <a:prstDash val="solid"/>
                      <a:round/>
                      <a:headEnd type="none" w="med" len="med"/>
                      <a:tailEnd type="none" w="med" len="med"/>
                    </a:lnT>
                    <a:lnB w="6350" cap="flat" cmpd="sng" algn="ctr">
                      <a:solidFill>
                        <a:srgbClr val="035E74"/>
                      </a:solidFill>
                      <a:prstDash val="solid"/>
                      <a:round/>
                      <a:headEnd type="none" w="med" len="med"/>
                      <a:tailEnd type="none" w="med" len="med"/>
                    </a:lnB>
                    <a:solidFill>
                      <a:srgbClr val="EDF2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1" i="0" u="none" strike="noStrike" kern="1200" cap="none" spc="0" normalizeH="0" baseline="0" noProof="0" dirty="0">
                        <a:ln>
                          <a:noFill/>
                        </a:ln>
                        <a:solidFill>
                          <a:srgbClr val="076076"/>
                        </a:solidFill>
                        <a:effectLst/>
                        <a:uLnTx/>
                        <a:uFillTx/>
                        <a:latin typeface="+mn-lt"/>
                        <a:ea typeface="+mn-ea"/>
                        <a:cs typeface="Segoe UI" panose="020B0502040204020203" pitchFamily="34" charset="0"/>
                      </a:endParaRPr>
                    </a:p>
                  </a:txBody>
                  <a:tcPr marL="137160" marR="137160" marT="137160" marB="1371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5E74"/>
                      </a:solidFill>
                      <a:prstDash val="solid"/>
                      <a:round/>
                      <a:headEnd type="none" w="med" len="med"/>
                      <a:tailEnd type="none" w="med" len="med"/>
                    </a:lnT>
                    <a:lnB w="6350" cap="flat" cmpd="sng" algn="ctr">
                      <a:solidFill>
                        <a:srgbClr val="035E74"/>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defTabSz="914400" rtl="0" eaLnBrk="1" latinLnBrk="0" hangingPunct="1">
                        <a:lnSpc>
                          <a:spcPct val="100000"/>
                        </a:lnSpc>
                        <a:spcBef>
                          <a:spcPts val="600"/>
                        </a:spcBef>
                        <a:spcAft>
                          <a:spcPts val="600"/>
                        </a:spcAft>
                        <a:buClr>
                          <a:schemeClr val="tx2"/>
                        </a:buClr>
                        <a:buFont typeface="Arial" panose="020B0604020202020204" pitchFamily="34" charset="0"/>
                        <a:buNone/>
                      </a:pPr>
                      <a:r>
                        <a:rPr lang="en-GB" sz="1400" kern="1200" dirty="0">
                          <a:solidFill>
                            <a:schemeClr val="tx1"/>
                          </a:solidFill>
                          <a:latin typeface="+mn-lt"/>
                          <a:ea typeface="+mn-ea"/>
                          <a:cs typeface="+mn-cs"/>
                        </a:rPr>
                        <a:t>Strengthening tax administration systems</a:t>
                      </a:r>
                    </a:p>
                  </a:txBody>
                  <a:tcPr marL="137160" marR="137160" marT="137160" marB="137160" anchor="ctr">
                    <a:lnL w="6350" cap="flat" cmpd="sng" algn="ctr">
                      <a:noFill/>
                      <a:prstDash val="solid"/>
                      <a:round/>
                      <a:headEnd type="none" w="med" len="med"/>
                      <a:tailEnd type="none" w="med" len="med"/>
                    </a:lnL>
                    <a:lnR w="6350" cap="flat" cmpd="sng" algn="ctr">
                      <a:solidFill>
                        <a:srgbClr val="035E74"/>
                      </a:solidFill>
                      <a:prstDash val="solid"/>
                      <a:round/>
                      <a:headEnd type="none" w="med" len="med"/>
                      <a:tailEnd type="none" w="med" len="med"/>
                    </a:lnR>
                    <a:lnT w="6350" cap="flat" cmpd="sng" algn="ctr">
                      <a:solidFill>
                        <a:srgbClr val="035E74"/>
                      </a:solidFill>
                      <a:prstDash val="solid"/>
                      <a:round/>
                      <a:headEnd type="none" w="med" len="med"/>
                      <a:tailEnd type="none" w="med" len="med"/>
                    </a:lnT>
                    <a:lnB w="6350" cap="flat" cmpd="sng" algn="ctr">
                      <a:solidFill>
                        <a:srgbClr val="035E7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752445"/>
                  </a:ext>
                </a:extLst>
              </a:tr>
              <a:tr h="657207">
                <a:tc vMerge="1">
                  <a:txBody>
                    <a:bodyPr/>
                    <a:lstStyle/>
                    <a:p>
                      <a:endParaRPr lang="en-F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1" i="0" u="none" strike="noStrike" kern="1200" cap="none" spc="0" normalizeH="0" baseline="0" noProof="0" dirty="0">
                        <a:ln>
                          <a:noFill/>
                        </a:ln>
                        <a:solidFill>
                          <a:srgbClr val="076076"/>
                        </a:solidFill>
                        <a:effectLst/>
                        <a:uLnTx/>
                        <a:uFillTx/>
                        <a:latin typeface="+mn-lt"/>
                        <a:ea typeface="+mn-ea"/>
                        <a:cs typeface="Segoe UI" panose="020B0502040204020203" pitchFamily="34" charset="0"/>
                      </a:endParaRPr>
                    </a:p>
                  </a:txBody>
                  <a:tcPr marL="137160" marR="137160" marT="137160" marB="1371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5E74"/>
                      </a:solidFill>
                      <a:prstDash val="solid"/>
                      <a:round/>
                      <a:headEnd type="none" w="med" len="med"/>
                      <a:tailEnd type="none" w="med" len="med"/>
                    </a:lnT>
                    <a:lnB w="6350" cap="flat" cmpd="sng" algn="ctr">
                      <a:solidFill>
                        <a:srgbClr val="035E74"/>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600"/>
                        </a:spcBef>
                        <a:spcAft>
                          <a:spcPts val="600"/>
                        </a:spcAft>
                        <a:buClr>
                          <a:schemeClr val="tx2"/>
                        </a:buClr>
                        <a:buSzTx/>
                        <a:buFont typeface="Arial" panose="020B0604020202020204" pitchFamily="34" charset="0"/>
                        <a:buNone/>
                        <a:tabLst/>
                        <a:defRPr/>
                      </a:pPr>
                      <a:r>
                        <a:rPr lang="en-US" sz="1400" kern="1200" dirty="0">
                          <a:solidFill>
                            <a:schemeClr val="tx1"/>
                          </a:solidFill>
                          <a:latin typeface="+mn-lt"/>
                          <a:ea typeface="+mn-ea"/>
                          <a:cs typeface="+mn-cs"/>
                        </a:rPr>
                        <a:t>Introduction of </a:t>
                      </a:r>
                      <a:r>
                        <a:rPr lang="en-US" sz="1400" kern="1200" dirty="0" err="1">
                          <a:solidFill>
                            <a:schemeClr val="tx1"/>
                          </a:solidFill>
                          <a:latin typeface="+mn-lt"/>
                          <a:ea typeface="+mn-ea"/>
                          <a:cs typeface="+mn-cs"/>
                        </a:rPr>
                        <a:t>programme</a:t>
                      </a:r>
                      <a:r>
                        <a:rPr lang="en-US" sz="1400" kern="1200" dirty="0">
                          <a:solidFill>
                            <a:schemeClr val="tx1"/>
                          </a:solidFill>
                          <a:latin typeface="+mn-lt"/>
                          <a:ea typeface="+mn-ea"/>
                          <a:cs typeface="+mn-cs"/>
                        </a:rPr>
                        <a:t> budgeting and results-based management, including medium term budgeting</a:t>
                      </a:r>
                      <a:endParaRPr lang="en-GB" sz="1400" kern="1200" dirty="0">
                        <a:solidFill>
                          <a:schemeClr val="tx1"/>
                        </a:solidFill>
                        <a:latin typeface="+mn-lt"/>
                        <a:ea typeface="+mn-ea"/>
                        <a:cs typeface="+mn-cs"/>
                      </a:endParaRPr>
                    </a:p>
                  </a:txBody>
                  <a:tcPr marL="137160" marR="137160" marT="137160" marB="137160" anchor="ctr">
                    <a:lnL w="6350" cap="flat" cmpd="sng" algn="ctr">
                      <a:noFill/>
                      <a:prstDash val="solid"/>
                      <a:round/>
                      <a:headEnd type="none" w="med" len="med"/>
                      <a:tailEnd type="none" w="med" len="med"/>
                    </a:lnL>
                    <a:lnR w="6350" cap="flat" cmpd="sng" algn="ctr">
                      <a:solidFill>
                        <a:srgbClr val="035E74"/>
                      </a:solidFill>
                      <a:prstDash val="solid"/>
                      <a:round/>
                      <a:headEnd type="none" w="med" len="med"/>
                      <a:tailEnd type="none" w="med" len="med"/>
                    </a:lnR>
                    <a:lnT w="6350" cap="flat" cmpd="sng" algn="ctr">
                      <a:solidFill>
                        <a:srgbClr val="035E74"/>
                      </a:solidFill>
                      <a:prstDash val="solid"/>
                      <a:round/>
                      <a:headEnd type="none" w="med" len="med"/>
                      <a:tailEnd type="none" w="med" len="med"/>
                    </a:lnT>
                    <a:lnB w="6350" cap="flat" cmpd="sng" algn="ctr">
                      <a:solidFill>
                        <a:srgbClr val="035E7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6487412"/>
                  </a:ext>
                </a:extLst>
              </a:tr>
              <a:tr h="485761">
                <a:tc vMerge="1">
                  <a:txBody>
                    <a:bodyPr/>
                    <a:lstStyle/>
                    <a:p>
                      <a:endParaRPr lang="en-F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1" i="0" u="none" strike="noStrike" kern="1200" cap="none" spc="0" normalizeH="0" baseline="0" noProof="0" dirty="0">
                        <a:ln>
                          <a:noFill/>
                        </a:ln>
                        <a:solidFill>
                          <a:srgbClr val="076076"/>
                        </a:solidFill>
                        <a:effectLst/>
                        <a:uLnTx/>
                        <a:uFillTx/>
                        <a:latin typeface="+mn-lt"/>
                        <a:ea typeface="+mn-ea"/>
                        <a:cs typeface="Segoe UI" panose="020B0502040204020203" pitchFamily="34" charset="0"/>
                      </a:endParaRPr>
                    </a:p>
                  </a:txBody>
                  <a:tcPr marL="137160" marR="137160" marT="137160" marB="1371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5E74"/>
                      </a:solidFill>
                      <a:prstDash val="solid"/>
                      <a:round/>
                      <a:headEnd type="none" w="med" len="med"/>
                      <a:tailEnd type="none" w="med" len="med"/>
                    </a:lnT>
                    <a:lnB w="6350" cap="flat" cmpd="sng" algn="ctr">
                      <a:solidFill>
                        <a:srgbClr val="035E74"/>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600"/>
                        </a:spcBef>
                        <a:spcAft>
                          <a:spcPts val="600"/>
                        </a:spcAft>
                        <a:buClr>
                          <a:schemeClr val="tx2"/>
                        </a:buClr>
                        <a:buSzTx/>
                        <a:buFont typeface="Arial" panose="020B0604020202020204" pitchFamily="34" charset="0"/>
                        <a:buNone/>
                        <a:tabLst/>
                        <a:defRPr/>
                      </a:pPr>
                      <a:r>
                        <a:rPr lang="en-US" sz="1400" kern="1200" dirty="0">
                          <a:solidFill>
                            <a:schemeClr val="tx1"/>
                          </a:solidFill>
                          <a:latin typeface="+mn-lt"/>
                          <a:ea typeface="+mn-ea"/>
                          <a:cs typeface="+mn-cs"/>
                        </a:rPr>
                        <a:t>Improving transparency and accountability and reinforcing the fight against corruption</a:t>
                      </a:r>
                      <a:endParaRPr lang="en-GB" sz="1400" kern="1200" dirty="0">
                        <a:solidFill>
                          <a:schemeClr val="tx1"/>
                        </a:solidFill>
                        <a:latin typeface="+mn-lt"/>
                        <a:ea typeface="+mn-ea"/>
                        <a:cs typeface="+mn-cs"/>
                      </a:endParaRPr>
                    </a:p>
                  </a:txBody>
                  <a:tcPr marL="137160" marR="137160" marT="137160" marB="137160" anchor="ctr">
                    <a:lnL w="6350" cap="flat" cmpd="sng" algn="ctr">
                      <a:noFill/>
                      <a:prstDash val="solid"/>
                      <a:round/>
                      <a:headEnd type="none" w="med" len="med"/>
                      <a:tailEnd type="none" w="med" len="med"/>
                    </a:lnL>
                    <a:lnR w="6350" cap="flat" cmpd="sng" algn="ctr">
                      <a:solidFill>
                        <a:srgbClr val="035E74"/>
                      </a:solidFill>
                      <a:prstDash val="solid"/>
                      <a:round/>
                      <a:headEnd type="none" w="med" len="med"/>
                      <a:tailEnd type="none" w="med" len="med"/>
                    </a:lnR>
                    <a:lnT w="6350" cap="flat" cmpd="sng" algn="ctr">
                      <a:solidFill>
                        <a:srgbClr val="035E74"/>
                      </a:solidFill>
                      <a:prstDash val="solid"/>
                      <a:round/>
                      <a:headEnd type="none" w="med" len="med"/>
                      <a:tailEnd type="none" w="med" len="med"/>
                    </a:lnT>
                    <a:lnB w="6350" cap="flat" cmpd="sng" algn="ctr">
                      <a:solidFill>
                        <a:srgbClr val="035E7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0376756"/>
                  </a:ext>
                </a:extLst>
              </a:tr>
              <a:tr h="657207">
                <a:tc vMerge="1">
                  <a:txBody>
                    <a:bodyPr/>
                    <a:lstStyle/>
                    <a:p>
                      <a:endParaRPr lang="en-F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1" i="0" u="none" strike="noStrike" kern="1200" cap="none" spc="0" normalizeH="0" baseline="0" noProof="0" dirty="0">
                        <a:ln>
                          <a:noFill/>
                        </a:ln>
                        <a:solidFill>
                          <a:srgbClr val="076076"/>
                        </a:solidFill>
                        <a:effectLst/>
                        <a:uLnTx/>
                        <a:uFillTx/>
                        <a:latin typeface="+mn-lt"/>
                        <a:ea typeface="+mn-ea"/>
                        <a:cs typeface="Segoe UI" panose="020B0502040204020203" pitchFamily="34" charset="0"/>
                      </a:endParaRPr>
                    </a:p>
                  </a:txBody>
                  <a:tcPr marL="137160" marR="137160" marT="137160" marB="1371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5E74"/>
                      </a:solidFill>
                      <a:prstDash val="solid"/>
                      <a:round/>
                      <a:headEnd type="none" w="med" len="med"/>
                      <a:tailEnd type="none" w="med" len="med"/>
                    </a:lnT>
                    <a:lnB w="6350" cap="flat" cmpd="sng" algn="ctr">
                      <a:solidFill>
                        <a:srgbClr val="035E74"/>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600"/>
                        </a:spcBef>
                        <a:spcAft>
                          <a:spcPts val="600"/>
                        </a:spcAft>
                        <a:buClr>
                          <a:schemeClr val="tx2"/>
                        </a:buClr>
                        <a:buSzTx/>
                        <a:buFont typeface="Arial" panose="020B0604020202020204" pitchFamily="34" charset="0"/>
                        <a:buNone/>
                        <a:tabLst/>
                        <a:defRPr/>
                      </a:pPr>
                      <a:r>
                        <a:rPr lang="en-US" sz="1400" kern="1200" dirty="0">
                          <a:solidFill>
                            <a:schemeClr val="tx1"/>
                          </a:solidFill>
                          <a:latin typeface="+mn-lt"/>
                          <a:ea typeface="+mn-ea"/>
                          <a:cs typeface="+mn-cs"/>
                        </a:rPr>
                        <a:t>Rolling out PFM reforms in priority sectors (agriculture, education, health, and justice), including social protection</a:t>
                      </a:r>
                      <a:endParaRPr lang="en-GB" sz="1400" kern="1200" dirty="0">
                        <a:solidFill>
                          <a:schemeClr val="tx1"/>
                        </a:solidFill>
                        <a:latin typeface="+mn-lt"/>
                        <a:ea typeface="+mn-ea"/>
                        <a:cs typeface="+mn-cs"/>
                      </a:endParaRPr>
                    </a:p>
                  </a:txBody>
                  <a:tcPr marL="137160" marR="137160" marT="137160" marB="137160" anchor="ctr">
                    <a:lnL w="6350" cap="flat" cmpd="sng" algn="ctr">
                      <a:noFill/>
                      <a:prstDash val="solid"/>
                      <a:round/>
                      <a:headEnd type="none" w="med" len="med"/>
                      <a:tailEnd type="none" w="med" len="med"/>
                    </a:lnL>
                    <a:lnR w="6350" cap="flat" cmpd="sng" algn="ctr">
                      <a:solidFill>
                        <a:srgbClr val="035E74"/>
                      </a:solidFill>
                      <a:prstDash val="solid"/>
                      <a:round/>
                      <a:headEnd type="none" w="med" len="med"/>
                      <a:tailEnd type="none" w="med" len="med"/>
                    </a:lnR>
                    <a:lnT w="6350" cap="flat" cmpd="sng" algn="ctr">
                      <a:solidFill>
                        <a:srgbClr val="035E74"/>
                      </a:solidFill>
                      <a:prstDash val="solid"/>
                      <a:round/>
                      <a:headEnd type="none" w="med" len="med"/>
                      <a:tailEnd type="none" w="med" len="med"/>
                    </a:lnT>
                    <a:lnB w="6350" cap="flat" cmpd="sng" algn="ctr">
                      <a:solidFill>
                        <a:srgbClr val="035E7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0970367"/>
                  </a:ext>
                </a:extLst>
              </a:tr>
              <a:tr h="657207">
                <a:tc vMerge="1">
                  <a:txBody>
                    <a:bodyPr/>
                    <a:lstStyle/>
                    <a:p>
                      <a:endParaRPr lang="en-F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1" i="0" u="none" strike="noStrike" kern="1200" cap="none" spc="0" normalizeH="0" baseline="0" noProof="0" dirty="0">
                        <a:ln>
                          <a:noFill/>
                        </a:ln>
                        <a:solidFill>
                          <a:srgbClr val="076076"/>
                        </a:solidFill>
                        <a:effectLst/>
                        <a:uLnTx/>
                        <a:uFillTx/>
                        <a:latin typeface="+mn-lt"/>
                        <a:ea typeface="+mn-ea"/>
                        <a:cs typeface="Segoe UI" panose="020B0502040204020203" pitchFamily="34" charset="0"/>
                      </a:endParaRPr>
                    </a:p>
                  </a:txBody>
                  <a:tcPr marL="137160" marR="137160" marT="137160" marB="1371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5E74"/>
                      </a:solidFill>
                      <a:prstDash val="solid"/>
                      <a:round/>
                      <a:headEnd type="none" w="med" len="med"/>
                      <a:tailEnd type="none" w="med" len="med"/>
                    </a:lnT>
                    <a:lnB w="6350" cap="flat" cmpd="sng" algn="ctr">
                      <a:solidFill>
                        <a:srgbClr val="035E74"/>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defTabSz="914400" rtl="0" eaLnBrk="1" fontAlgn="auto" latinLnBrk="0" hangingPunct="1">
                        <a:lnSpc>
                          <a:spcPct val="100000"/>
                        </a:lnSpc>
                        <a:spcBef>
                          <a:spcPts val="600"/>
                        </a:spcBef>
                        <a:spcAft>
                          <a:spcPts val="600"/>
                        </a:spcAft>
                        <a:buClr>
                          <a:schemeClr val="tx2"/>
                        </a:buClr>
                        <a:buSzTx/>
                        <a:buFont typeface="Arial" panose="020B0604020202020204" pitchFamily="34" charset="0"/>
                        <a:buNone/>
                        <a:tabLst/>
                        <a:defRPr/>
                      </a:pPr>
                      <a:r>
                        <a:rPr lang="en-US" sz="1400" kern="1200" dirty="0">
                          <a:solidFill>
                            <a:schemeClr val="tx1"/>
                          </a:solidFill>
                          <a:latin typeface="+mn-lt"/>
                          <a:ea typeface="+mn-ea"/>
                          <a:cs typeface="+mn-cs"/>
                        </a:rPr>
                        <a:t>No evidence of systemic improvements in the budget execution cycle, except for some stages (internal audit and expenditure control stages)</a:t>
                      </a:r>
                      <a:endParaRPr lang="en-GB" sz="1400" kern="1200" dirty="0">
                        <a:solidFill>
                          <a:schemeClr val="tx1"/>
                        </a:solidFill>
                        <a:latin typeface="+mn-lt"/>
                        <a:ea typeface="+mn-ea"/>
                        <a:cs typeface="+mn-cs"/>
                      </a:endParaRPr>
                    </a:p>
                  </a:txBody>
                  <a:tcPr marL="137160" marR="137160" marT="137160" marB="137160" anchor="ctr">
                    <a:lnL w="6350" cap="flat" cmpd="sng" algn="ctr">
                      <a:noFill/>
                      <a:prstDash val="solid"/>
                      <a:round/>
                      <a:headEnd type="none" w="med" len="med"/>
                      <a:tailEnd type="none" w="med" len="med"/>
                    </a:lnL>
                    <a:lnR w="6350" cap="flat" cmpd="sng" algn="ctr">
                      <a:solidFill>
                        <a:srgbClr val="035E74"/>
                      </a:solidFill>
                      <a:prstDash val="solid"/>
                      <a:round/>
                      <a:headEnd type="none" w="med" len="med"/>
                      <a:tailEnd type="none" w="med" len="med"/>
                    </a:lnR>
                    <a:lnT w="6350" cap="flat" cmpd="sng" algn="ctr">
                      <a:solidFill>
                        <a:srgbClr val="035E74"/>
                      </a:solidFill>
                      <a:prstDash val="solid"/>
                      <a:round/>
                      <a:headEnd type="none" w="med" len="med"/>
                      <a:tailEnd type="none" w="med" len="med"/>
                    </a:lnT>
                    <a:lnB w="6350" cap="flat" cmpd="sng" algn="ctr">
                      <a:solidFill>
                        <a:srgbClr val="035E7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1123964"/>
                  </a:ext>
                </a:extLst>
              </a:tr>
              <a:tr h="485761">
                <a:tc vMerge="1">
                  <a:txBody>
                    <a:bodyPr/>
                    <a:lstStyle/>
                    <a:p>
                      <a:endParaRPr lang="en-F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600" b="1" i="0" u="none" strike="noStrike" kern="1200" cap="none" spc="0" normalizeH="0" baseline="0" noProof="0" dirty="0">
                        <a:ln>
                          <a:noFill/>
                        </a:ln>
                        <a:solidFill>
                          <a:srgbClr val="076076"/>
                        </a:solidFill>
                        <a:effectLst/>
                        <a:uLnTx/>
                        <a:uFillTx/>
                        <a:latin typeface="+mn-lt"/>
                        <a:ea typeface="+mn-ea"/>
                        <a:cs typeface="Segoe UI" panose="020B0502040204020203" pitchFamily="34" charset="0"/>
                      </a:endParaRPr>
                    </a:p>
                  </a:txBody>
                  <a:tcPr marL="137160" marR="137160" marT="137160" marB="1371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5E74"/>
                      </a:solidFill>
                      <a:prstDash val="solid"/>
                      <a:round/>
                      <a:headEnd type="none" w="med" len="med"/>
                      <a:tailEnd type="none" w="med" len="med"/>
                    </a:lnT>
                    <a:lnB w="6350" cap="flat" cmpd="sng" algn="ctr">
                      <a:solidFill>
                        <a:srgbClr val="035E74"/>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defTabSz="914400" rtl="0" eaLnBrk="1" fontAlgn="auto" latinLnBrk="0" hangingPunct="1">
                        <a:lnSpc>
                          <a:spcPct val="100000"/>
                        </a:lnSpc>
                        <a:spcBef>
                          <a:spcPts val="600"/>
                        </a:spcBef>
                        <a:spcAft>
                          <a:spcPts val="600"/>
                        </a:spcAft>
                        <a:buClr>
                          <a:schemeClr val="tx2"/>
                        </a:buClr>
                        <a:buSzTx/>
                        <a:buFont typeface="Arial" panose="020B0604020202020204" pitchFamily="34" charset="0"/>
                        <a:buNone/>
                        <a:tabLst/>
                        <a:defRPr/>
                      </a:pPr>
                      <a:r>
                        <a:rPr lang="en-US" sz="1400" kern="1200" dirty="0">
                          <a:solidFill>
                            <a:schemeClr val="tx1"/>
                          </a:solidFill>
                          <a:latin typeface="+mn-lt"/>
                          <a:ea typeface="+mn-ea"/>
                          <a:cs typeface="+mn-cs"/>
                        </a:rPr>
                        <a:t>Limited support for the development of statistical and M&amp;E systems</a:t>
                      </a:r>
                      <a:endParaRPr lang="en-GB" sz="1400" kern="1200" dirty="0">
                        <a:solidFill>
                          <a:schemeClr val="tx1"/>
                        </a:solidFill>
                        <a:latin typeface="+mn-lt"/>
                        <a:ea typeface="+mn-ea"/>
                        <a:cs typeface="+mn-cs"/>
                      </a:endParaRPr>
                    </a:p>
                  </a:txBody>
                  <a:tcPr marL="137160" marR="137160" marT="137160" marB="137160" anchor="ctr">
                    <a:lnL w="6350" cap="flat" cmpd="sng" algn="ctr">
                      <a:noFill/>
                      <a:prstDash val="solid"/>
                      <a:round/>
                      <a:headEnd type="none" w="med" len="med"/>
                      <a:tailEnd type="none" w="med" len="med"/>
                    </a:lnL>
                    <a:lnR w="6350" cap="flat" cmpd="sng" algn="ctr">
                      <a:solidFill>
                        <a:srgbClr val="035E74"/>
                      </a:solidFill>
                      <a:prstDash val="solid"/>
                      <a:round/>
                      <a:headEnd type="none" w="med" len="med"/>
                      <a:tailEnd type="none" w="med" len="med"/>
                    </a:lnR>
                    <a:lnT w="6350" cap="flat" cmpd="sng" algn="ctr">
                      <a:solidFill>
                        <a:srgbClr val="035E74"/>
                      </a:solidFill>
                      <a:prstDash val="solid"/>
                      <a:round/>
                      <a:headEnd type="none" w="med" len="med"/>
                      <a:tailEnd type="none" w="med" len="med"/>
                    </a:lnT>
                    <a:lnB w="6350" cap="flat" cmpd="sng" algn="ctr">
                      <a:solidFill>
                        <a:srgbClr val="035E7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6372374"/>
                  </a:ext>
                </a:extLst>
              </a:tr>
              <a:tr h="485761">
                <a:tc vMerge="1">
                  <a:txBody>
                    <a:bodyPr/>
                    <a:lstStyle/>
                    <a:p>
                      <a:endParaRPr lang="en-GB"/>
                    </a:p>
                  </a:txBody>
                  <a:tcPr>
                    <a:lnT w="6350" cap="flat" cmpd="sng" algn="ctr">
                      <a:solidFill>
                        <a:srgbClr val="035E74"/>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600" b="1" u="none" kern="1200" dirty="0">
                        <a:solidFill>
                          <a:srgbClr val="076076"/>
                        </a:solidFill>
                        <a:latin typeface="+mn-lt"/>
                        <a:cs typeface="Segoe UI" panose="020B0502040204020203" pitchFamily="34" charset="0"/>
                      </a:endParaRPr>
                    </a:p>
                  </a:txBody>
                  <a:tcPr marL="137160" marR="137160" marT="137160" marB="137160">
                    <a:lnL w="38100" cmpd="sng">
                      <a:noFill/>
                    </a:lnL>
                    <a:lnR w="6350" cap="flat" cmpd="sng" algn="ctr">
                      <a:noFill/>
                      <a:prstDash val="solid"/>
                      <a:round/>
                      <a:headEnd type="none" w="med" len="med"/>
                      <a:tailEnd type="none" w="med" len="med"/>
                    </a:lnR>
                    <a:lnT w="6350" cap="flat" cmpd="sng" algn="ctr">
                      <a:solidFill>
                        <a:srgbClr val="035E74"/>
                      </a:solidFill>
                      <a:prstDash val="solid"/>
                      <a:round/>
                      <a:headEnd type="none" w="med" len="med"/>
                      <a:tailEnd type="none" w="med" len="med"/>
                    </a:lnT>
                    <a:lnB w="6350" cap="flat" cmpd="sng" algn="ctr">
                      <a:solidFill>
                        <a:srgbClr val="035E74"/>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defTabSz="914400" rtl="0" eaLnBrk="1" fontAlgn="auto" latinLnBrk="0" hangingPunct="1">
                        <a:lnSpc>
                          <a:spcPct val="100000"/>
                        </a:lnSpc>
                        <a:spcBef>
                          <a:spcPts val="600"/>
                        </a:spcBef>
                        <a:spcAft>
                          <a:spcPts val="600"/>
                        </a:spcAft>
                        <a:buClr>
                          <a:schemeClr val="tx2"/>
                        </a:buClr>
                        <a:buSzTx/>
                        <a:buFont typeface="Arial" panose="020B0604020202020204" pitchFamily="34" charset="0"/>
                        <a:buNone/>
                        <a:tabLst/>
                        <a:defRPr/>
                      </a:pPr>
                      <a:r>
                        <a:rPr lang="en-US" sz="1400" kern="1200" dirty="0">
                          <a:solidFill>
                            <a:schemeClr val="tx1"/>
                          </a:solidFill>
                          <a:latin typeface="+mn-lt"/>
                          <a:ea typeface="+mn-ea"/>
                          <a:cs typeface="+mn-cs"/>
                        </a:rPr>
                        <a:t>Less EU attention on public investment than might have been expected</a:t>
                      </a:r>
                      <a:endParaRPr lang="en-GB" sz="1400" kern="1200" dirty="0">
                        <a:solidFill>
                          <a:schemeClr val="tx1"/>
                        </a:solidFill>
                        <a:latin typeface="+mn-lt"/>
                        <a:ea typeface="+mn-ea"/>
                        <a:cs typeface="+mn-cs"/>
                      </a:endParaRPr>
                    </a:p>
                  </a:txBody>
                  <a:tcPr marL="137160" marR="137160" marT="137160" marB="137160" anchor="ctr">
                    <a:lnL w="6350" cap="flat" cmpd="sng" algn="ctr">
                      <a:noFill/>
                      <a:prstDash val="solid"/>
                      <a:round/>
                      <a:headEnd type="none" w="med" len="med"/>
                      <a:tailEnd type="none" w="med" len="med"/>
                    </a:lnL>
                    <a:lnR w="6350" cap="flat" cmpd="sng" algn="ctr">
                      <a:solidFill>
                        <a:srgbClr val="035E74"/>
                      </a:solidFill>
                      <a:prstDash val="solid"/>
                      <a:round/>
                      <a:headEnd type="none" w="med" len="med"/>
                      <a:tailEnd type="none" w="med" len="med"/>
                    </a:lnR>
                    <a:lnT w="6350" cap="flat" cmpd="sng" algn="ctr">
                      <a:solidFill>
                        <a:srgbClr val="035E74"/>
                      </a:solidFill>
                      <a:prstDash val="solid"/>
                      <a:round/>
                      <a:headEnd type="none" w="med" len="med"/>
                      <a:tailEnd type="none" w="med" len="med"/>
                    </a:lnT>
                    <a:lnB w="6350" cap="flat" cmpd="sng" algn="ctr">
                      <a:solidFill>
                        <a:srgbClr val="035E7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407757"/>
                  </a:ext>
                </a:extLst>
              </a:tr>
              <a:tr h="48576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1" i="0" u="none" strike="noStrike" cap="none" normalizeH="0" baseline="0" dirty="0">
                        <a:ln>
                          <a:noFill/>
                        </a:ln>
                        <a:solidFill>
                          <a:schemeClr val="tx1"/>
                        </a:solidFill>
                        <a:effectLst/>
                        <a:latin typeface="Arial" panose="020B0604020202020204" pitchFamily="34" charset="0"/>
                      </a:endParaRPr>
                    </a:p>
                  </a:txBody>
                  <a:tcPr marL="72000" marR="72000" marT="72000" marB="72000">
                    <a:lnL w="12700" cmpd="sng">
                      <a:noFill/>
                    </a:lnL>
                    <a:lnT w="12700" cap="flat" cmpd="sng" algn="ctr">
                      <a:solidFill>
                        <a:srgbClr val="076076"/>
                      </a:solidFill>
                      <a:prstDash val="solid"/>
                      <a:round/>
                      <a:headEnd type="none" w="med" len="med"/>
                      <a:tailEnd type="none" w="med" len="med"/>
                    </a:lnT>
                    <a:lnB w="12700" cap="flat" cmpd="sng" algn="ctr">
                      <a:solidFill>
                        <a:srgbClr val="076076"/>
                      </a:solidFill>
                      <a:prstDash val="solid"/>
                      <a:round/>
                      <a:headEnd type="none" w="med" len="med"/>
                      <a:tailEnd type="none" w="med" len="med"/>
                    </a:lnB>
                    <a:solidFill>
                      <a:srgbClr val="EDF2F4"/>
                    </a:solidFill>
                  </a:tcPr>
                </a:tc>
                <a:tc>
                  <a:txBody>
                    <a:bodyPr/>
                    <a:lstStyle/>
                    <a:p>
                      <a:endParaRPr lang="en-GB" sz="1600" dirty="0">
                        <a:latin typeface="+mn-lt"/>
                      </a:endParaRPr>
                    </a:p>
                  </a:txBody>
                  <a:tcPr marL="137160" marR="137160" marT="137160" marB="1371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5E74"/>
                      </a:solidFill>
                      <a:prstDash val="solid"/>
                      <a:round/>
                      <a:headEnd type="none" w="med" len="med"/>
                      <a:tailEnd type="none" w="med" len="med"/>
                    </a:lnT>
                    <a:lnB w="6350" cap="flat" cmpd="sng" algn="ctr">
                      <a:solidFill>
                        <a:srgbClr val="035E74"/>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defTabSz="914400" rtl="0" eaLnBrk="1" fontAlgn="auto" latinLnBrk="0" hangingPunct="1">
                        <a:lnSpc>
                          <a:spcPct val="100000"/>
                        </a:lnSpc>
                        <a:spcBef>
                          <a:spcPts val="600"/>
                        </a:spcBef>
                        <a:spcAft>
                          <a:spcPts val="600"/>
                        </a:spcAft>
                        <a:buClr>
                          <a:schemeClr val="tx2"/>
                        </a:buClr>
                        <a:buSzTx/>
                        <a:buFont typeface="Arial" panose="020B0604020202020204" pitchFamily="34" charset="0"/>
                        <a:buNone/>
                        <a:tabLst/>
                        <a:defRPr/>
                      </a:pPr>
                      <a:r>
                        <a:rPr lang="en-US" sz="1400" kern="1200" dirty="0">
                          <a:solidFill>
                            <a:schemeClr val="tx1"/>
                          </a:solidFill>
                          <a:latin typeface="+mn-lt"/>
                          <a:ea typeface="+mn-ea"/>
                          <a:cs typeface="+mn-cs"/>
                        </a:rPr>
                        <a:t>Very limited involvement in the financial management of state-owned enterprises</a:t>
                      </a:r>
                      <a:endParaRPr lang="en-GB" sz="1400" kern="1200" dirty="0">
                        <a:solidFill>
                          <a:schemeClr val="tx1"/>
                        </a:solidFill>
                        <a:latin typeface="+mn-lt"/>
                        <a:ea typeface="+mn-ea"/>
                        <a:cs typeface="+mn-cs"/>
                      </a:endParaRPr>
                    </a:p>
                  </a:txBody>
                  <a:tcPr marL="137160" marR="137160" marT="137160" marB="137160" anchor="ctr">
                    <a:lnL w="6350" cap="flat" cmpd="sng" algn="ctr">
                      <a:noFill/>
                      <a:prstDash val="solid"/>
                      <a:round/>
                      <a:headEnd type="none" w="med" len="med"/>
                      <a:tailEnd type="none" w="med" len="med"/>
                    </a:lnL>
                    <a:lnR w="6350" cap="flat" cmpd="sng" algn="ctr">
                      <a:solidFill>
                        <a:srgbClr val="035E74"/>
                      </a:solidFill>
                      <a:prstDash val="solid"/>
                      <a:round/>
                      <a:headEnd type="none" w="med" len="med"/>
                      <a:tailEnd type="none" w="med" len="med"/>
                    </a:lnR>
                    <a:lnT w="6350" cap="flat" cmpd="sng" algn="ctr">
                      <a:solidFill>
                        <a:srgbClr val="035E74"/>
                      </a:solidFill>
                      <a:prstDash val="solid"/>
                      <a:round/>
                      <a:headEnd type="none" w="med" len="med"/>
                      <a:tailEnd type="none" w="med" len="med"/>
                    </a:lnT>
                    <a:lnB w="6350" cap="flat" cmpd="sng" algn="ctr">
                      <a:solidFill>
                        <a:srgbClr val="035E7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9397591"/>
                  </a:ext>
                </a:extLst>
              </a:tr>
            </a:tbl>
          </a:graphicData>
        </a:graphic>
      </p:graphicFrame>
    </p:spTree>
    <p:extLst>
      <p:ext uri="{BB962C8B-B14F-4D97-AF65-F5344CB8AC3E}">
        <p14:creationId xmlns:p14="http://schemas.microsoft.com/office/powerpoint/2010/main" val="3623248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19F794-E2AE-3DFC-CEB9-F4A2876BAE52}"/>
              </a:ext>
            </a:extLst>
          </p:cNvPr>
          <p:cNvSpPr>
            <a:spLocks noGrp="1"/>
          </p:cNvSpPr>
          <p:nvPr>
            <p:ph type="sldNum" sz="quarter" idx="12"/>
          </p:nvPr>
        </p:nvSpPr>
        <p:spPr/>
        <p:txBody>
          <a:bodyPr/>
          <a:lstStyle/>
          <a:p>
            <a:fld id="{F46C79FD-C571-418B-AB0F-5EE936C85276}" type="slidenum">
              <a:rPr lang="en-GB" smtClean="0"/>
              <a:t>36</a:t>
            </a:fld>
            <a:endParaRPr lang="en-GB" dirty="0"/>
          </a:p>
        </p:txBody>
      </p:sp>
      <p:sp>
        <p:nvSpPr>
          <p:cNvPr id="8" name="Title 8">
            <a:extLst>
              <a:ext uri="{FF2B5EF4-FFF2-40B4-BE49-F238E27FC236}">
                <a16:creationId xmlns:a16="http://schemas.microsoft.com/office/drawing/2014/main" id="{73C39E0A-99C9-6F9C-7442-267F48A1BC37}"/>
              </a:ext>
            </a:extLst>
          </p:cNvPr>
          <p:cNvSpPr txBox="1">
            <a:spLocks noChangeArrowheads="1"/>
          </p:cNvSpPr>
          <p:nvPr/>
        </p:nvSpPr>
        <p:spPr>
          <a:xfrm>
            <a:off x="1003300" y="0"/>
            <a:ext cx="7384376" cy="1943100"/>
          </a:xfrm>
          <a:prstGeom prst="rect">
            <a:avLst/>
          </a:prstGeom>
        </p:spPr>
        <p:txBody>
          <a:bodyPr vert="horz" lIns="91440" tIns="45720" rIns="91440" bIns="0" rtlCol="0"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fr-BE" sz="6000" dirty="0" err="1"/>
              <a:t>Recommendations</a:t>
            </a:r>
            <a:endParaRPr lang="en-GB" altLang="en-US" sz="6000" dirty="0"/>
          </a:p>
        </p:txBody>
      </p:sp>
      <p:pic>
        <p:nvPicPr>
          <p:cNvPr id="3" name="Picture 2" descr="A group of people shaking hands in front of a gate&#10;&#10;Description automatically generated with medium confidence">
            <a:extLst>
              <a:ext uri="{FF2B5EF4-FFF2-40B4-BE49-F238E27FC236}">
                <a16:creationId xmlns:a16="http://schemas.microsoft.com/office/drawing/2014/main" id="{28DA1D4F-6367-B688-BF85-902524B9E427}"/>
              </a:ext>
            </a:extLst>
          </p:cNvPr>
          <p:cNvPicPr>
            <a:picLocks noChangeAspect="1"/>
          </p:cNvPicPr>
          <p:nvPr/>
        </p:nvPicPr>
        <p:blipFill rotWithShape="1">
          <a:blip r:embed="rId2">
            <a:extLst>
              <a:ext uri="{28A0092B-C50C-407E-A947-70E740481C1C}">
                <a14:useLocalDpi xmlns:a14="http://schemas.microsoft.com/office/drawing/2010/main" val="0"/>
              </a:ext>
            </a:extLst>
          </a:blip>
          <a:srcRect l="7861" r="4108"/>
          <a:stretch/>
        </p:blipFill>
        <p:spPr>
          <a:xfrm>
            <a:off x="6096000" y="1555182"/>
            <a:ext cx="5184492" cy="5059406"/>
          </a:xfrm>
          <a:prstGeom prst="ellipse">
            <a:avLst/>
          </a:prstGeom>
          <a:ln>
            <a:solidFill>
              <a:schemeClr val="bg1"/>
            </a:solidFill>
          </a:ln>
        </p:spPr>
      </p:pic>
    </p:spTree>
    <p:extLst>
      <p:ext uri="{BB962C8B-B14F-4D97-AF65-F5344CB8AC3E}">
        <p14:creationId xmlns:p14="http://schemas.microsoft.com/office/powerpoint/2010/main" val="2038944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9FD582-FCC2-F562-F18B-D1DC2944791B}"/>
              </a:ext>
            </a:extLst>
          </p:cNvPr>
          <p:cNvSpPr>
            <a:spLocks noGrp="1"/>
          </p:cNvSpPr>
          <p:nvPr>
            <p:ph type="sldNum" sz="quarter" idx="12"/>
          </p:nvPr>
        </p:nvSpPr>
        <p:spPr/>
        <p:txBody>
          <a:bodyPr/>
          <a:lstStyle/>
          <a:p>
            <a:fld id="{F46C79FD-C571-418B-AB0F-5EE936C85276}" type="slidenum">
              <a:rPr lang="en-GB" smtClean="0"/>
              <a:t>37</a:t>
            </a:fld>
            <a:endParaRPr lang="en-GB"/>
          </a:p>
        </p:txBody>
      </p:sp>
      <p:sp>
        <p:nvSpPr>
          <p:cNvPr id="5" name="Title 4">
            <a:extLst>
              <a:ext uri="{FF2B5EF4-FFF2-40B4-BE49-F238E27FC236}">
                <a16:creationId xmlns:a16="http://schemas.microsoft.com/office/drawing/2014/main" id="{37FF8237-71D7-8035-EBC7-33D8745DBCE6}"/>
              </a:ext>
            </a:extLst>
          </p:cNvPr>
          <p:cNvSpPr>
            <a:spLocks noGrp="1"/>
          </p:cNvSpPr>
          <p:nvPr>
            <p:ph type="title"/>
          </p:nvPr>
        </p:nvSpPr>
        <p:spPr/>
        <p:txBody>
          <a:bodyPr/>
          <a:lstStyle/>
          <a:p>
            <a:r>
              <a:rPr lang="en-GB" dirty="0"/>
              <a:t>Strengthen EU global strategic approach in DRM, PFM and debt management </a:t>
            </a:r>
          </a:p>
        </p:txBody>
      </p:sp>
      <p:graphicFrame>
        <p:nvGraphicFramePr>
          <p:cNvPr id="6" name="Table 25">
            <a:extLst>
              <a:ext uri="{FF2B5EF4-FFF2-40B4-BE49-F238E27FC236}">
                <a16:creationId xmlns:a16="http://schemas.microsoft.com/office/drawing/2014/main" id="{6D3FA0B8-1867-FE94-0C36-0D127BB69D6A}"/>
              </a:ext>
            </a:extLst>
          </p:cNvPr>
          <p:cNvGraphicFramePr>
            <a:graphicFrameLocks noGrp="1"/>
          </p:cNvGraphicFramePr>
          <p:nvPr>
            <p:extLst>
              <p:ext uri="{D42A27DB-BD31-4B8C-83A1-F6EECF244321}">
                <p14:modId xmlns:p14="http://schemas.microsoft.com/office/powerpoint/2010/main" val="2719281770"/>
              </p:ext>
            </p:extLst>
          </p:nvPr>
        </p:nvGraphicFramePr>
        <p:xfrm>
          <a:off x="970723" y="1935480"/>
          <a:ext cx="10675178" cy="3230880"/>
        </p:xfrm>
        <a:graphic>
          <a:graphicData uri="http://schemas.openxmlformats.org/drawingml/2006/table">
            <a:tbl>
              <a:tblPr firstRow="1" bandRow="1">
                <a:tableStyleId>{2D5ABB26-0587-4C30-8999-92F81FD0307C}</a:tableStyleId>
              </a:tblPr>
              <a:tblGrid>
                <a:gridCol w="624612">
                  <a:extLst>
                    <a:ext uri="{9D8B030D-6E8A-4147-A177-3AD203B41FA5}">
                      <a16:colId xmlns:a16="http://schemas.microsoft.com/office/drawing/2014/main" val="769087548"/>
                    </a:ext>
                  </a:extLst>
                </a:gridCol>
                <a:gridCol w="10050566">
                  <a:extLst>
                    <a:ext uri="{9D8B030D-6E8A-4147-A177-3AD203B41FA5}">
                      <a16:colId xmlns:a16="http://schemas.microsoft.com/office/drawing/2014/main" val="3127169650"/>
                    </a:ext>
                  </a:extLst>
                </a:gridCol>
              </a:tblGrid>
              <a:tr h="649840">
                <a:tc>
                  <a:txBody>
                    <a:bodyPr/>
                    <a:lstStyle/>
                    <a:p>
                      <a:r>
                        <a:rPr lang="en-GB" sz="2000" b="1" dirty="0">
                          <a:solidFill>
                            <a:schemeClr val="bg1"/>
                          </a:solidFill>
                        </a:rPr>
                        <a:t>R2</a:t>
                      </a:r>
                      <a:endParaRPr lang="en-GB" sz="2000" b="1" dirty="0">
                        <a:solidFill>
                          <a:schemeClr val="bg1"/>
                        </a:solidFill>
                        <a:latin typeface="Lexend" pitchFamily="2" charset="0"/>
                        <a:cs typeface="Segoe UI" panose="020B0502040204020203" pitchFamily="34" charset="0"/>
                      </a:endParaRPr>
                    </a:p>
                  </a:txBody>
                  <a:tcPr anchor="ctr">
                    <a:solidFill>
                      <a:srgbClr val="024E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u="none" strike="noStrike" kern="1200" cap="none" spc="0" normalizeH="0" baseline="0" dirty="0">
                          <a:ln>
                            <a:noFill/>
                          </a:ln>
                          <a:solidFill>
                            <a:schemeClr val="bg1"/>
                          </a:solidFill>
                          <a:effectLst/>
                          <a:uLnTx/>
                          <a:uFillTx/>
                        </a:rPr>
                        <a:t>While maintaining a demand-driven approach, </a:t>
                      </a:r>
                      <a:r>
                        <a:rPr kumimoji="0" lang="en-US" sz="2000" b="1" u="none" strike="noStrike" kern="1200" cap="none" spc="0" normalizeH="0" baseline="0" dirty="0" err="1">
                          <a:ln>
                            <a:noFill/>
                          </a:ln>
                          <a:solidFill>
                            <a:schemeClr val="bg1"/>
                          </a:solidFill>
                          <a:effectLst/>
                          <a:uLnTx/>
                          <a:uFillTx/>
                        </a:rPr>
                        <a:t>prioritise</a:t>
                      </a:r>
                      <a:r>
                        <a:rPr kumimoji="0" lang="en-US" sz="2000" b="1" u="none" strike="noStrike" kern="1200" cap="none" spc="0" normalizeH="0" baseline="0" dirty="0">
                          <a:ln>
                            <a:noFill/>
                          </a:ln>
                          <a:solidFill>
                            <a:schemeClr val="bg1"/>
                          </a:solidFill>
                          <a:effectLst/>
                          <a:uLnTx/>
                          <a:uFillTx/>
                        </a:rPr>
                        <a:t> EU support in CMSB areas where the EU has a comparative advantage.</a:t>
                      </a:r>
                      <a:endParaRPr kumimoji="0" lang="en-GB" sz="2000" b="1" i="0" u="none" strike="noStrike" kern="1200" cap="none" spc="0" normalizeH="0" baseline="0" dirty="0">
                        <a:ln>
                          <a:noFill/>
                        </a:ln>
                        <a:solidFill>
                          <a:schemeClr val="bg1"/>
                        </a:solidFill>
                        <a:effectLst/>
                        <a:uLnTx/>
                        <a:uFillTx/>
                        <a:latin typeface="Lexend" pitchFamily="2" charset="0"/>
                        <a:ea typeface="+mn-ea"/>
                        <a:cs typeface="Segoe UI" panose="020B0502040204020203" pitchFamily="34" charset="0"/>
                      </a:endParaRPr>
                    </a:p>
                  </a:txBody>
                  <a:tcPr anchor="ctr">
                    <a:solidFill>
                      <a:srgbClr val="0070C0"/>
                    </a:solidFill>
                  </a:tcPr>
                </a:tc>
                <a:extLst>
                  <a:ext uri="{0D108BD9-81ED-4DB2-BD59-A6C34878D82A}">
                    <a16:rowId xmlns:a16="http://schemas.microsoft.com/office/drawing/2014/main" val="4063381950"/>
                  </a:ext>
                </a:extLst>
              </a:tr>
              <a:tr h="649840">
                <a:tc>
                  <a:txBody>
                    <a:bodyPr/>
                    <a:lstStyle/>
                    <a:p>
                      <a:endParaRPr lang="en-GB" sz="2000" b="1">
                        <a:latin typeface="Lexend" pitchFamily="2" charset="0"/>
                        <a:cs typeface="Segoe UI" panose="020B0502040204020203" pitchFamily="34" charset="0"/>
                      </a:endParaRPr>
                    </a:p>
                  </a:txBody>
                  <a:tcPr anchor="ctr"/>
                </a:tc>
                <a:tc>
                  <a:txBody>
                    <a:bodyPr/>
                    <a:lstStyle/>
                    <a:p>
                      <a:pPr marL="285750" marR="0" lvl="0" indent="-285750" algn="l" defTabSz="914400" rtl="0" eaLnBrk="0" fontAlgn="base" latinLnBrk="0" hangingPunct="0">
                        <a:lnSpc>
                          <a:spcPct val="100000"/>
                        </a:lnSpc>
                        <a:spcBef>
                          <a:spcPct val="0"/>
                        </a:spcBef>
                        <a:spcAft>
                          <a:spcPct val="0"/>
                        </a:spcAft>
                        <a:buClrTx/>
                        <a:buSzPct val="120000"/>
                        <a:buFontTx/>
                        <a:buBlip>
                          <a:blip r:embed="rId2">
                            <a:extLst>
                              <a:ext uri="{96DAC541-7B7A-43D3-8B79-37D633B846F1}">
                                <asvg:svgBlip xmlns:asvg="http://schemas.microsoft.com/office/drawing/2016/SVG/main" r:embed="rId3"/>
                              </a:ext>
                            </a:extLst>
                          </a:blip>
                        </a:buBlip>
                        <a:tabLst/>
                        <a:defRPr/>
                      </a:pPr>
                      <a:r>
                        <a:rPr kumimoji="0" lang="en-US" sz="1600" b="0" u="none" strike="noStrike" kern="1200" cap="none" spc="0" normalizeH="0" baseline="0" dirty="0" err="1">
                          <a:ln>
                            <a:noFill/>
                          </a:ln>
                          <a:solidFill>
                            <a:schemeClr val="tx1">
                              <a:lumMod val="75000"/>
                              <a:lumOff val="25000"/>
                            </a:schemeClr>
                          </a:solidFill>
                          <a:effectLst/>
                          <a:uLnTx/>
                          <a:uFillTx/>
                        </a:rPr>
                        <a:t>Prioritise</a:t>
                      </a:r>
                      <a:r>
                        <a:rPr kumimoji="0" lang="en-US" sz="1600" b="0" u="none" strike="noStrike" kern="1200" cap="none" spc="0" normalizeH="0" baseline="0" dirty="0">
                          <a:ln>
                            <a:noFill/>
                          </a:ln>
                          <a:solidFill>
                            <a:schemeClr val="tx1">
                              <a:lumMod val="75000"/>
                              <a:lumOff val="25000"/>
                            </a:schemeClr>
                          </a:solidFill>
                          <a:effectLst/>
                          <a:uLnTx/>
                          <a:uFillTx/>
                        </a:rPr>
                        <a:t> support in the area of </a:t>
                      </a:r>
                      <a:r>
                        <a:rPr kumimoji="0" lang="en-US" sz="1600" b="1" u="none" strike="noStrike" kern="1200" cap="none" spc="0" normalizeH="0" baseline="0" dirty="0">
                          <a:ln>
                            <a:noFill/>
                          </a:ln>
                          <a:solidFill>
                            <a:schemeClr val="tx1">
                              <a:lumMod val="75000"/>
                              <a:lumOff val="25000"/>
                            </a:schemeClr>
                          </a:solidFill>
                          <a:effectLst/>
                          <a:uLnTx/>
                          <a:uFillTx/>
                        </a:rPr>
                        <a:t>transparency and accountability</a:t>
                      </a:r>
                      <a:r>
                        <a:rPr kumimoji="0" lang="en-US" sz="1600" b="0" u="none" strike="noStrike" kern="1200" cap="none" spc="0" normalizeH="0" baseline="0" dirty="0">
                          <a:ln>
                            <a:noFill/>
                          </a:ln>
                          <a:solidFill>
                            <a:schemeClr val="tx1">
                              <a:lumMod val="75000"/>
                              <a:lumOff val="25000"/>
                            </a:schemeClr>
                          </a:solidFill>
                          <a:effectLst/>
                          <a:uLnTx/>
                          <a:uFillTx/>
                        </a:rPr>
                        <a:t>, with a multi-stakeholder approach that is more explicitly linked to the fight against corruption.</a:t>
                      </a:r>
                    </a:p>
                    <a:p>
                      <a:pPr marL="285750" marR="0" lvl="0" indent="-285750" algn="l" defTabSz="914400" rtl="0" eaLnBrk="0" fontAlgn="base" latinLnBrk="0" hangingPunct="0">
                        <a:lnSpc>
                          <a:spcPct val="100000"/>
                        </a:lnSpc>
                        <a:spcBef>
                          <a:spcPct val="0"/>
                        </a:spcBef>
                        <a:spcAft>
                          <a:spcPct val="0"/>
                        </a:spcAft>
                        <a:buClrTx/>
                        <a:buSzPct val="120000"/>
                        <a:buFontTx/>
                        <a:buBlip>
                          <a:blip r:embed="rId2">
                            <a:extLst>
                              <a:ext uri="{96DAC541-7B7A-43D3-8B79-37D633B846F1}">
                                <asvg:svgBlip xmlns:asvg="http://schemas.microsoft.com/office/drawing/2016/SVG/main" r:embed="rId3"/>
                              </a:ext>
                            </a:extLst>
                          </a:blip>
                        </a:buBlip>
                        <a:tabLst/>
                        <a:defRPr/>
                      </a:pPr>
                      <a:endParaRPr kumimoji="0" lang="en-US" sz="1600" b="0" u="none" strike="noStrike" kern="1200" cap="none" spc="0" normalizeH="0" baseline="0" dirty="0">
                        <a:ln>
                          <a:noFill/>
                        </a:ln>
                        <a:solidFill>
                          <a:schemeClr val="tx1">
                            <a:lumMod val="75000"/>
                            <a:lumOff val="25000"/>
                          </a:schemeClr>
                        </a:solidFill>
                        <a:effectLst/>
                        <a:uLnTx/>
                        <a:uFillTx/>
                      </a:endParaRPr>
                    </a:p>
                    <a:p>
                      <a:pPr marL="285750" marR="0" lvl="0" indent="-285750" algn="l" defTabSz="914400" rtl="0" eaLnBrk="0" fontAlgn="base" latinLnBrk="0" hangingPunct="0">
                        <a:lnSpc>
                          <a:spcPct val="100000"/>
                        </a:lnSpc>
                        <a:spcBef>
                          <a:spcPct val="0"/>
                        </a:spcBef>
                        <a:spcAft>
                          <a:spcPct val="0"/>
                        </a:spcAft>
                        <a:buClrTx/>
                        <a:buSzPct val="120000"/>
                        <a:buFontTx/>
                        <a:buBlip>
                          <a:blip r:embed="rId2">
                            <a:extLst>
                              <a:ext uri="{96DAC541-7B7A-43D3-8B79-37D633B846F1}">
                                <asvg:svgBlip xmlns:asvg="http://schemas.microsoft.com/office/drawing/2016/SVG/main" r:embed="rId3"/>
                              </a:ext>
                            </a:extLst>
                          </a:blip>
                        </a:buBlip>
                        <a:tabLst/>
                        <a:defRPr/>
                      </a:pPr>
                      <a:r>
                        <a:rPr kumimoji="0" lang="en-US" sz="1600" b="0" u="none" strike="noStrike" kern="1200" cap="none" spc="0" normalizeH="0" baseline="0" dirty="0">
                          <a:ln>
                            <a:noFill/>
                          </a:ln>
                          <a:solidFill>
                            <a:schemeClr val="tx1">
                              <a:lumMod val="75000"/>
                              <a:lumOff val="25000"/>
                            </a:schemeClr>
                          </a:solidFill>
                          <a:effectLst/>
                          <a:uLnTx/>
                          <a:uFillTx/>
                        </a:rPr>
                        <a:t>Give greater importance to </a:t>
                      </a:r>
                      <a:r>
                        <a:rPr kumimoji="0" lang="en-US" sz="1600" b="1" u="none" strike="noStrike" kern="1200" cap="none" spc="0" normalizeH="0" baseline="0" dirty="0">
                          <a:ln>
                            <a:noFill/>
                          </a:ln>
                          <a:solidFill>
                            <a:schemeClr val="tx1">
                              <a:lumMod val="75000"/>
                              <a:lumOff val="25000"/>
                            </a:schemeClr>
                          </a:solidFill>
                          <a:effectLst/>
                          <a:uLnTx/>
                          <a:uFillTx/>
                        </a:rPr>
                        <a:t>public service delivery, </a:t>
                      </a:r>
                      <a:r>
                        <a:rPr kumimoji="0" lang="en-US" sz="1600" b="0" u="none" strike="noStrike" kern="1200" cap="none" spc="0" normalizeH="0" baseline="0" dirty="0">
                          <a:ln>
                            <a:noFill/>
                          </a:ln>
                          <a:solidFill>
                            <a:schemeClr val="tx1">
                              <a:lumMod val="75000"/>
                              <a:lumOff val="25000"/>
                            </a:schemeClr>
                          </a:solidFill>
                          <a:effectLst/>
                          <a:uLnTx/>
                          <a:uFillTx/>
                        </a:rPr>
                        <a:t>with a focus on fiscal and budgetary management within sector ministries and deconcentrated and </a:t>
                      </a:r>
                      <a:r>
                        <a:rPr kumimoji="0" lang="en-US" sz="1600" b="0" u="none" strike="noStrike" kern="1200" cap="none" spc="0" normalizeH="0" baseline="0" dirty="0" err="1">
                          <a:ln>
                            <a:noFill/>
                          </a:ln>
                          <a:solidFill>
                            <a:schemeClr val="tx1">
                              <a:lumMod val="75000"/>
                              <a:lumOff val="25000"/>
                            </a:schemeClr>
                          </a:solidFill>
                          <a:effectLst/>
                          <a:uLnTx/>
                          <a:uFillTx/>
                        </a:rPr>
                        <a:t>decentralised</a:t>
                      </a:r>
                      <a:r>
                        <a:rPr kumimoji="0" lang="en-US" sz="1600" b="0" u="none" strike="noStrike" kern="1200" cap="none" spc="0" normalizeH="0" baseline="0" dirty="0">
                          <a:ln>
                            <a:noFill/>
                          </a:ln>
                          <a:solidFill>
                            <a:schemeClr val="tx1">
                              <a:lumMod val="75000"/>
                              <a:lumOff val="25000"/>
                            </a:schemeClr>
                          </a:solidFill>
                          <a:effectLst/>
                          <a:uLnTx/>
                          <a:uFillTx/>
                        </a:rPr>
                        <a:t> authorities, especially in areas targeted by the Global Gateway. </a:t>
                      </a:r>
                    </a:p>
                    <a:p>
                      <a:pPr marL="0" marR="0" lvl="0" indent="0" algn="l" defTabSz="914400" rtl="0" eaLnBrk="0" fontAlgn="base" latinLnBrk="0" hangingPunct="0">
                        <a:lnSpc>
                          <a:spcPct val="100000"/>
                        </a:lnSpc>
                        <a:spcBef>
                          <a:spcPct val="0"/>
                        </a:spcBef>
                        <a:spcAft>
                          <a:spcPct val="0"/>
                        </a:spcAft>
                        <a:buClrTx/>
                        <a:buSzPct val="120000"/>
                        <a:buFontTx/>
                        <a:buNone/>
                        <a:tabLst/>
                        <a:defRPr/>
                      </a:pPr>
                      <a:endParaRPr kumimoji="0" lang="en-US" sz="1600" b="0" u="none" strike="noStrike" kern="1200" cap="none" spc="0" normalizeH="0" baseline="0" dirty="0">
                        <a:ln>
                          <a:noFill/>
                        </a:ln>
                        <a:solidFill>
                          <a:schemeClr val="tx1">
                            <a:lumMod val="75000"/>
                            <a:lumOff val="25000"/>
                          </a:schemeClr>
                        </a:solidFill>
                        <a:effectLst/>
                        <a:uLnTx/>
                        <a:uFillTx/>
                      </a:endParaRPr>
                    </a:p>
                    <a:p>
                      <a:pPr marL="285750" marR="0" lvl="0" indent="-285750" algn="l" defTabSz="914400" rtl="0" eaLnBrk="0" fontAlgn="base" latinLnBrk="0" hangingPunct="0">
                        <a:lnSpc>
                          <a:spcPct val="100000"/>
                        </a:lnSpc>
                        <a:spcBef>
                          <a:spcPct val="0"/>
                        </a:spcBef>
                        <a:spcAft>
                          <a:spcPct val="0"/>
                        </a:spcAft>
                        <a:buClrTx/>
                        <a:buSzPct val="120000"/>
                        <a:buFontTx/>
                        <a:buBlip>
                          <a:blip r:embed="rId2">
                            <a:extLst>
                              <a:ext uri="{96DAC541-7B7A-43D3-8B79-37D633B846F1}">
                                <asvg:svgBlip xmlns:asvg="http://schemas.microsoft.com/office/drawing/2016/SVG/main" r:embed="rId3"/>
                              </a:ext>
                            </a:extLst>
                          </a:blip>
                        </a:buBlip>
                        <a:tabLst/>
                        <a:defRPr/>
                      </a:pPr>
                      <a:r>
                        <a:rPr kumimoji="0" lang="en-US" sz="1600" b="0" u="none" strike="noStrike" kern="1200" cap="none" spc="0" normalizeH="0" baseline="0" dirty="0">
                          <a:ln>
                            <a:noFill/>
                          </a:ln>
                          <a:solidFill>
                            <a:schemeClr val="tx1">
                              <a:lumMod val="75000"/>
                              <a:lumOff val="25000"/>
                            </a:schemeClr>
                          </a:solidFill>
                          <a:effectLst/>
                          <a:uLnTx/>
                          <a:uFillTx/>
                        </a:rPr>
                        <a:t>Focus more on </a:t>
                      </a:r>
                      <a:r>
                        <a:rPr kumimoji="0" lang="en-US" sz="1600" b="1" u="none" strike="noStrike" kern="1200" cap="none" spc="0" normalizeH="0" baseline="0" dirty="0">
                          <a:ln>
                            <a:noFill/>
                          </a:ln>
                          <a:solidFill>
                            <a:schemeClr val="tx1">
                              <a:lumMod val="75000"/>
                              <a:lumOff val="25000"/>
                            </a:schemeClr>
                          </a:solidFill>
                          <a:effectLst/>
                          <a:uLnTx/>
                          <a:uFillTx/>
                        </a:rPr>
                        <a:t>public investment management, public procurement and debt management </a:t>
                      </a:r>
                      <a:r>
                        <a:rPr kumimoji="0" lang="en-US" sz="1600" b="0" u="none" strike="noStrike" kern="1200" cap="none" spc="0" normalizeH="0" baseline="0" dirty="0">
                          <a:ln>
                            <a:noFill/>
                          </a:ln>
                          <a:solidFill>
                            <a:schemeClr val="tx1">
                              <a:lumMod val="75000"/>
                              <a:lumOff val="25000"/>
                            </a:schemeClr>
                          </a:solidFill>
                          <a:effectLst/>
                          <a:uLnTx/>
                          <a:uFillTx/>
                        </a:rPr>
                        <a:t>within the framework of the support developed by the EU to boost investment, including public-private investment.</a:t>
                      </a:r>
                      <a:endParaRPr kumimoji="0" lang="en-GB" sz="1600" b="0" i="0" u="none" strike="noStrike" kern="1200" cap="none" spc="0" normalizeH="0" baseline="0" dirty="0">
                        <a:ln>
                          <a:noFill/>
                        </a:ln>
                        <a:solidFill>
                          <a:schemeClr val="tx1">
                            <a:lumMod val="75000"/>
                            <a:lumOff val="25000"/>
                          </a:schemeClr>
                        </a:solidFill>
                        <a:effectLst/>
                        <a:uLnTx/>
                        <a:uFillTx/>
                        <a:latin typeface="Lexend Light" pitchFamily="2" charset="0"/>
                        <a:ea typeface="+mn-ea"/>
                        <a:cs typeface="Segoe UI" panose="020B0502040204020203" pitchFamily="34" charset="0"/>
                      </a:endParaRPr>
                    </a:p>
                  </a:txBody>
                  <a:tcPr anchor="ctr"/>
                </a:tc>
                <a:extLst>
                  <a:ext uri="{0D108BD9-81ED-4DB2-BD59-A6C34878D82A}">
                    <a16:rowId xmlns:a16="http://schemas.microsoft.com/office/drawing/2014/main" val="2004914514"/>
                  </a:ext>
                </a:extLst>
              </a:tr>
            </a:tbl>
          </a:graphicData>
        </a:graphic>
      </p:graphicFrame>
    </p:spTree>
    <p:extLst>
      <p:ext uri="{BB962C8B-B14F-4D97-AF65-F5344CB8AC3E}">
        <p14:creationId xmlns:p14="http://schemas.microsoft.com/office/powerpoint/2010/main" val="3262859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5517FB-B453-1E38-A844-6ACAAA573E5A}"/>
              </a:ext>
            </a:extLst>
          </p:cNvPr>
          <p:cNvSpPr>
            <a:spLocks noGrp="1"/>
          </p:cNvSpPr>
          <p:nvPr>
            <p:ph type="sldNum" sz="quarter" idx="12"/>
          </p:nvPr>
        </p:nvSpPr>
        <p:spPr/>
        <p:txBody>
          <a:bodyPr/>
          <a:lstStyle/>
          <a:p>
            <a:fld id="{F46C79FD-C571-418B-AB0F-5EE936C85276}" type="slidenum">
              <a:rPr lang="en-GB" smtClean="0"/>
              <a:t>38</a:t>
            </a:fld>
            <a:endParaRPr lang="en-GB"/>
          </a:p>
        </p:txBody>
      </p:sp>
      <p:sp>
        <p:nvSpPr>
          <p:cNvPr id="6" name="Title 5">
            <a:extLst>
              <a:ext uri="{FF2B5EF4-FFF2-40B4-BE49-F238E27FC236}">
                <a16:creationId xmlns:a16="http://schemas.microsoft.com/office/drawing/2014/main" id="{9D98800B-10B4-5AED-25B4-084908EA2728}"/>
              </a:ext>
            </a:extLst>
          </p:cNvPr>
          <p:cNvSpPr>
            <a:spLocks noGrp="1"/>
          </p:cNvSpPr>
          <p:nvPr>
            <p:ph type="ctrTitle"/>
          </p:nvPr>
        </p:nvSpPr>
        <p:spPr/>
        <p:txBody>
          <a:bodyPr/>
          <a:lstStyle/>
          <a:p>
            <a:r>
              <a:rPr lang="en-GB" dirty="0"/>
              <a:t>Examples – PEFA Pilots</a:t>
            </a:r>
          </a:p>
        </p:txBody>
      </p:sp>
      <p:sp>
        <p:nvSpPr>
          <p:cNvPr id="7" name="Subtitle 6">
            <a:extLst>
              <a:ext uri="{FF2B5EF4-FFF2-40B4-BE49-F238E27FC236}">
                <a16:creationId xmlns:a16="http://schemas.microsoft.com/office/drawing/2014/main" id="{7E5DF6ED-E431-8D84-EC6A-592E92001755}"/>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538245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06FEB15-C5F7-4CA7-B3A0-E198961AB3CA}"/>
              </a:ext>
            </a:extLst>
          </p:cNvPr>
          <p:cNvPicPr>
            <a:picLocks noGrp="1" noChangeAspect="1"/>
          </p:cNvPicPr>
          <p:nvPr>
            <p:ph idx="1"/>
          </p:nvPr>
        </p:nvPicPr>
        <p:blipFill>
          <a:blip r:embed="rId3"/>
          <a:stretch>
            <a:fillRect/>
          </a:stretch>
        </p:blipFill>
        <p:spPr>
          <a:xfrm>
            <a:off x="1874521" y="869604"/>
            <a:ext cx="8260079" cy="5866475"/>
          </a:xfrm>
          <a:prstGeom prst="rect">
            <a:avLst/>
          </a:prstGeom>
        </p:spPr>
      </p:pic>
      <p:sp>
        <p:nvSpPr>
          <p:cNvPr id="2" name="Title 1">
            <a:extLst>
              <a:ext uri="{FF2B5EF4-FFF2-40B4-BE49-F238E27FC236}">
                <a16:creationId xmlns:a16="http://schemas.microsoft.com/office/drawing/2014/main" id="{5E8EA9A4-310B-4E70-BB40-176A2E0AEEC1}"/>
              </a:ext>
            </a:extLst>
          </p:cNvPr>
          <p:cNvSpPr>
            <a:spLocks noGrp="1"/>
          </p:cNvSpPr>
          <p:nvPr>
            <p:ph type="title"/>
          </p:nvPr>
        </p:nvSpPr>
        <p:spPr>
          <a:xfrm>
            <a:off x="838200" y="629292"/>
            <a:ext cx="10828283" cy="716236"/>
          </a:xfrm>
        </p:spPr>
        <p:txBody>
          <a:bodyPr/>
          <a:lstStyle/>
          <a:p>
            <a:r>
              <a:rPr lang="en-GB" dirty="0"/>
              <a:t>SDG 5 – Gender Equality – Example PEFA Norway 2020 </a:t>
            </a:r>
          </a:p>
        </p:txBody>
      </p:sp>
      <p:sp>
        <p:nvSpPr>
          <p:cNvPr id="3" name="Slide Number Placeholder 2">
            <a:extLst>
              <a:ext uri="{FF2B5EF4-FFF2-40B4-BE49-F238E27FC236}">
                <a16:creationId xmlns:a16="http://schemas.microsoft.com/office/drawing/2014/main" id="{1A0F85B4-2C93-4035-9B91-A53E520A62E7}"/>
              </a:ext>
            </a:extLst>
          </p:cNvPr>
          <p:cNvSpPr>
            <a:spLocks noGrp="1"/>
          </p:cNvSpPr>
          <p:nvPr>
            <p:ph type="sldNum" sz="quarter" idx="12"/>
          </p:nvPr>
        </p:nvSpPr>
        <p:spPr/>
        <p:txBody>
          <a:bodyPr/>
          <a:lstStyle/>
          <a:p>
            <a:fld id="{F46C79FD-C571-418B-AB0F-5EE936C85276}" type="slidenum">
              <a:rPr lang="en-GB" smtClean="0"/>
              <a:t>39</a:t>
            </a:fld>
            <a:endParaRPr lang="en-GB"/>
          </a:p>
        </p:txBody>
      </p:sp>
    </p:spTree>
    <p:extLst>
      <p:ext uri="{BB962C8B-B14F-4D97-AF65-F5344CB8AC3E}">
        <p14:creationId xmlns:p14="http://schemas.microsoft.com/office/powerpoint/2010/main" val="1161240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
          <p:cNvSpPr txBox="1">
            <a:spLocks noGrp="1"/>
          </p:cNvSpPr>
          <p:nvPr>
            <p:ph type="ctrTitle"/>
          </p:nvPr>
        </p:nvSpPr>
        <p:spPr>
          <a:xfrm>
            <a:off x="1077013" y="1122363"/>
            <a:ext cx="10156297" cy="2387600"/>
          </a:xfrm>
          <a:prstGeom prst="rect">
            <a:avLst/>
          </a:prstGeom>
          <a:noFill/>
          <a:ln>
            <a:noFill/>
          </a:ln>
        </p:spPr>
        <p:txBody>
          <a:bodyPr spcFirstLastPara="1" wrap="square" lIns="91425" tIns="45700" rIns="91425" bIns="0" anchor="b" anchorCtr="0">
            <a:normAutofit/>
          </a:bodyPr>
          <a:lstStyle/>
          <a:p>
            <a:pPr marL="0" lvl="0" indent="0" algn="ctr" rtl="0">
              <a:lnSpc>
                <a:spcPct val="90000"/>
              </a:lnSpc>
              <a:spcBef>
                <a:spcPts val="0"/>
              </a:spcBef>
              <a:spcAft>
                <a:spcPts val="0"/>
              </a:spcAft>
              <a:buClr>
                <a:schemeClr val="dk2"/>
              </a:buClr>
              <a:buSzPts val="6000"/>
              <a:buFont typeface="Arial"/>
              <a:buNone/>
            </a:pPr>
            <a:r>
              <a:rPr lang="en-GB"/>
              <a:t>Test-in</a:t>
            </a:r>
            <a:endParaRPr/>
          </a:p>
        </p:txBody>
      </p:sp>
      <p:sp>
        <p:nvSpPr>
          <p:cNvPr id="315" name="Google Shape;315;p3"/>
          <p:cNvSpPr txBox="1">
            <a:spLocks noGrp="1"/>
          </p:cNvSpPr>
          <p:nvPr>
            <p:ph type="subTitle" idx="1"/>
          </p:nvPr>
        </p:nvSpPr>
        <p:spPr>
          <a:xfrm>
            <a:off x="1077013" y="3671612"/>
            <a:ext cx="10156297" cy="16557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400"/>
              <a:buNone/>
            </a:pPr>
            <a:r>
              <a:rPr lang="en-GB"/>
              <a:t>Dear participants, </a:t>
            </a:r>
            <a:endParaRPr/>
          </a:p>
          <a:p>
            <a:pPr marL="0" lvl="0" indent="0" algn="ctr" rtl="0">
              <a:lnSpc>
                <a:spcPct val="100000"/>
              </a:lnSpc>
              <a:spcBef>
                <a:spcPts val="1800"/>
              </a:spcBef>
              <a:spcAft>
                <a:spcPts val="0"/>
              </a:spcAft>
              <a:buSzPts val="2400"/>
              <a:buNone/>
            </a:pPr>
            <a:r>
              <a:rPr lang="en-GB"/>
              <a:t>please refer to chat box for completion of the test-in survey</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A06D9E-0301-4FB2-BCF6-A9488A2AE4E5}"/>
              </a:ext>
            </a:extLst>
          </p:cNvPr>
          <p:cNvSpPr>
            <a:spLocks noGrp="1"/>
          </p:cNvSpPr>
          <p:nvPr>
            <p:ph sz="half" idx="1"/>
          </p:nvPr>
        </p:nvSpPr>
        <p:spPr>
          <a:xfrm>
            <a:off x="6558454" y="1837348"/>
            <a:ext cx="5174895" cy="3906435"/>
          </a:xfrm>
        </p:spPr>
        <p:txBody>
          <a:bodyPr/>
          <a:lstStyle/>
          <a:p>
            <a:pPr lvl="0">
              <a:buClr>
                <a:srgbClr val="034EA2"/>
              </a:buClr>
            </a:pPr>
            <a:endParaRPr lang="en-GB" dirty="0">
              <a:solidFill>
                <a:srgbClr val="4D4D4D"/>
              </a:solidFill>
              <a:hlinkClick r:id="rId3">
                <a:extLst>
                  <a:ext uri="{A12FA001-AC4F-418D-AE19-62706E023703}">
                    <ahyp:hlinkClr xmlns:ahyp="http://schemas.microsoft.com/office/drawing/2018/hyperlinkcolor" val="tx"/>
                  </a:ext>
                </a:extLst>
              </a:hlinkClick>
            </a:endParaRPr>
          </a:p>
          <a:p>
            <a:pPr marL="0" lvl="0" indent="0">
              <a:buClr>
                <a:srgbClr val="034EA2"/>
              </a:buClr>
              <a:buNone/>
            </a:pPr>
            <a:r>
              <a:rPr lang="en-GB" dirty="0">
                <a:solidFill>
                  <a:srgbClr val="4D4D4D"/>
                </a:solidFill>
                <a:hlinkClick r:id="rId3">
                  <a:extLst>
                    <a:ext uri="{A12FA001-AC4F-418D-AE19-62706E023703}">
                      <ahyp:hlinkClr xmlns:ahyp="http://schemas.microsoft.com/office/drawing/2018/hyperlinkcolor" val="tx"/>
                    </a:ext>
                  </a:extLst>
                </a:hlinkClick>
              </a:rPr>
              <a:t>https://eeas.europa.eu/headquarters/headquarters-homepage/89112/gender-action-plan-iii-towards-gender-equal-world_en</a:t>
            </a:r>
            <a:endParaRPr lang="en-GB" dirty="0">
              <a:solidFill>
                <a:srgbClr val="4D4D4D"/>
              </a:solidFill>
            </a:endParaRPr>
          </a:p>
          <a:p>
            <a:pPr lvl="0">
              <a:buClr>
                <a:srgbClr val="034EA2"/>
              </a:buClr>
            </a:pPr>
            <a:endParaRPr lang="en-GB" dirty="0">
              <a:solidFill>
                <a:srgbClr val="4D4D4D"/>
              </a:solidFill>
            </a:endParaRPr>
          </a:p>
          <a:p>
            <a:endParaRPr lang="en-GB" dirty="0"/>
          </a:p>
        </p:txBody>
      </p:sp>
      <p:sp>
        <p:nvSpPr>
          <p:cNvPr id="3" name="Content Placeholder 2">
            <a:extLst>
              <a:ext uri="{FF2B5EF4-FFF2-40B4-BE49-F238E27FC236}">
                <a16:creationId xmlns:a16="http://schemas.microsoft.com/office/drawing/2014/main" id="{8398BDF8-8B15-461B-B589-6882DB1CEEB7}"/>
              </a:ext>
            </a:extLst>
          </p:cNvPr>
          <p:cNvSpPr>
            <a:spLocks noGrp="1"/>
          </p:cNvSpPr>
          <p:nvPr>
            <p:ph sz="half" idx="2"/>
          </p:nvPr>
        </p:nvSpPr>
        <p:spPr>
          <a:xfrm>
            <a:off x="458649" y="1837348"/>
            <a:ext cx="5831791" cy="4043190"/>
          </a:xfrm>
        </p:spPr>
        <p:txBody>
          <a:bodyPr/>
          <a:lstStyle/>
          <a:p>
            <a:pPr marL="285750" indent="-285750">
              <a:buFont typeface="Arial" panose="020B0604020202020204" pitchFamily="34" charset="0"/>
              <a:buChar char="•"/>
            </a:pPr>
            <a:r>
              <a:rPr lang="en-US" sz="2000" dirty="0"/>
              <a:t>85% of all new actions throughout external relations will contribute to gender equality and women’s empowerment by 2025</a:t>
            </a:r>
          </a:p>
          <a:p>
            <a:pPr marL="285750" indent="-285750">
              <a:buFont typeface="Arial" panose="020B0604020202020204" pitchFamily="34" charset="0"/>
              <a:buChar char="•"/>
            </a:pPr>
            <a:r>
              <a:rPr lang="en-US" sz="2000" dirty="0"/>
              <a:t>Shared strategic vision and close cooperation with Member States and partners at multilateral, regional and country level</a:t>
            </a:r>
          </a:p>
          <a:p>
            <a:pPr marL="285750" indent="-285750">
              <a:buFont typeface="Arial" panose="020B0604020202020204" pitchFamily="34" charset="0"/>
              <a:buChar char="•"/>
            </a:pPr>
            <a:r>
              <a:rPr lang="en-US" sz="2000" dirty="0"/>
              <a:t>GAP III calls for accelerating progress, focusing on the key thematic areas of engagement</a:t>
            </a:r>
          </a:p>
          <a:p>
            <a:pPr marL="285750" indent="-285750">
              <a:buFont typeface="Arial" panose="020B0604020202020204" pitchFamily="34" charset="0"/>
              <a:buChar char="•"/>
            </a:pPr>
            <a:r>
              <a:rPr lang="en-US" sz="2000" dirty="0"/>
              <a:t>Leading by example</a:t>
            </a:r>
          </a:p>
          <a:p>
            <a:pPr marL="285750" indent="-285750">
              <a:buFont typeface="Arial" panose="020B0604020202020204" pitchFamily="34" charset="0"/>
              <a:buChar char="•"/>
            </a:pPr>
            <a:r>
              <a:rPr lang="en-US" sz="2000" dirty="0"/>
              <a:t>Measuring results</a:t>
            </a:r>
          </a:p>
          <a:p>
            <a:br>
              <a:rPr lang="en-US" dirty="0"/>
            </a:br>
            <a:endParaRPr lang="en-GB" dirty="0"/>
          </a:p>
        </p:txBody>
      </p:sp>
      <p:sp>
        <p:nvSpPr>
          <p:cNvPr id="4" name="Title 3">
            <a:extLst>
              <a:ext uri="{FF2B5EF4-FFF2-40B4-BE49-F238E27FC236}">
                <a16:creationId xmlns:a16="http://schemas.microsoft.com/office/drawing/2014/main" id="{79699BF4-7940-42F7-87C9-0A2A75BF0E9A}"/>
              </a:ext>
            </a:extLst>
          </p:cNvPr>
          <p:cNvSpPr>
            <a:spLocks noGrp="1"/>
          </p:cNvSpPr>
          <p:nvPr>
            <p:ph type="title"/>
          </p:nvPr>
        </p:nvSpPr>
        <p:spPr/>
        <p:txBody>
          <a:bodyPr/>
          <a:lstStyle/>
          <a:p>
            <a:r>
              <a:rPr lang="en-US" sz="3200" dirty="0"/>
              <a:t>Gender Action Plan – putting women and girls' rights at the heart of the global recovery for a gender-equal world</a:t>
            </a:r>
            <a:endParaRPr lang="en-GB" sz="3200" dirty="0"/>
          </a:p>
        </p:txBody>
      </p:sp>
      <p:sp>
        <p:nvSpPr>
          <p:cNvPr id="5" name="Slide Number Placeholder 4">
            <a:extLst>
              <a:ext uri="{FF2B5EF4-FFF2-40B4-BE49-F238E27FC236}">
                <a16:creationId xmlns:a16="http://schemas.microsoft.com/office/drawing/2014/main" id="{D353003B-DCBF-4EB4-BED1-05486AE45C8C}"/>
              </a:ext>
            </a:extLst>
          </p:cNvPr>
          <p:cNvSpPr>
            <a:spLocks noGrp="1"/>
          </p:cNvSpPr>
          <p:nvPr>
            <p:ph type="sldNum" sz="quarter" idx="12"/>
          </p:nvPr>
        </p:nvSpPr>
        <p:spPr/>
        <p:txBody>
          <a:bodyPr/>
          <a:lstStyle/>
          <a:p>
            <a:fld id="{F46C79FD-C571-418B-AB0F-5EE936C85276}" type="slidenum">
              <a:rPr lang="en-GB" smtClean="0"/>
              <a:t>40</a:t>
            </a:fld>
            <a:endParaRPr lang="en-GB"/>
          </a:p>
        </p:txBody>
      </p:sp>
    </p:spTree>
    <p:extLst>
      <p:ext uri="{BB962C8B-B14F-4D97-AF65-F5344CB8AC3E}">
        <p14:creationId xmlns:p14="http://schemas.microsoft.com/office/powerpoint/2010/main" val="3774633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414DC3-2599-4A06-A3C1-6C0E33726AD6}"/>
              </a:ext>
            </a:extLst>
          </p:cNvPr>
          <p:cNvSpPr>
            <a:spLocks noGrp="1"/>
          </p:cNvSpPr>
          <p:nvPr>
            <p:ph idx="1"/>
          </p:nvPr>
        </p:nvSpPr>
        <p:spPr/>
        <p:txBody>
          <a:bodyPr/>
          <a:lstStyle/>
          <a:p>
            <a:pPr marL="0" indent="0">
              <a:buNone/>
            </a:pPr>
            <a:r>
              <a:rPr lang="en-GB" dirty="0"/>
              <a:t>Watch this clip of pilot PEFA assessment on climate responsiveness</a:t>
            </a:r>
          </a:p>
          <a:p>
            <a:endParaRPr lang="en-GB" dirty="0"/>
          </a:p>
          <a:p>
            <a:pPr marL="0" indent="0">
              <a:buNone/>
            </a:pPr>
            <a:r>
              <a:rPr lang="en-GB" dirty="0">
                <a:hlinkClick r:id="rId3"/>
              </a:rPr>
              <a:t>https://www.pefa.org/news/samoa-first-country-pilot-test-pefa-climate-module</a:t>
            </a:r>
            <a:endParaRPr lang="en-GB" dirty="0"/>
          </a:p>
          <a:p>
            <a:endParaRPr lang="en-GB" dirty="0"/>
          </a:p>
        </p:txBody>
      </p:sp>
      <p:sp>
        <p:nvSpPr>
          <p:cNvPr id="2" name="Title 1">
            <a:extLst>
              <a:ext uri="{FF2B5EF4-FFF2-40B4-BE49-F238E27FC236}">
                <a16:creationId xmlns:a16="http://schemas.microsoft.com/office/drawing/2014/main" id="{271E8544-AF99-4F45-A524-EC9E1E867654}"/>
              </a:ext>
            </a:extLst>
          </p:cNvPr>
          <p:cNvSpPr>
            <a:spLocks noGrp="1"/>
          </p:cNvSpPr>
          <p:nvPr>
            <p:ph type="title"/>
          </p:nvPr>
        </p:nvSpPr>
        <p:spPr/>
        <p:txBody>
          <a:bodyPr/>
          <a:lstStyle/>
          <a:p>
            <a:r>
              <a:rPr lang="en-GB" dirty="0"/>
              <a:t>SDG 13 – Climate Action</a:t>
            </a:r>
          </a:p>
        </p:txBody>
      </p:sp>
      <p:sp>
        <p:nvSpPr>
          <p:cNvPr id="4" name="Slide Number Placeholder 3">
            <a:extLst>
              <a:ext uri="{FF2B5EF4-FFF2-40B4-BE49-F238E27FC236}">
                <a16:creationId xmlns:a16="http://schemas.microsoft.com/office/drawing/2014/main" id="{6B666D28-E3DB-4371-B983-34CD3DD6D84C}"/>
              </a:ext>
            </a:extLst>
          </p:cNvPr>
          <p:cNvSpPr>
            <a:spLocks noGrp="1"/>
          </p:cNvSpPr>
          <p:nvPr>
            <p:ph type="sldNum" sz="quarter" idx="12"/>
          </p:nvPr>
        </p:nvSpPr>
        <p:spPr/>
        <p:txBody>
          <a:bodyPr/>
          <a:lstStyle/>
          <a:p>
            <a:fld id="{F46C79FD-C571-418B-AB0F-5EE936C85276}" type="slidenum">
              <a:rPr lang="en-GB" smtClean="0"/>
              <a:t>41</a:t>
            </a:fld>
            <a:endParaRPr lang="en-GB"/>
          </a:p>
        </p:txBody>
      </p:sp>
    </p:spTree>
    <p:extLst>
      <p:ext uri="{BB962C8B-B14F-4D97-AF65-F5344CB8AC3E}">
        <p14:creationId xmlns:p14="http://schemas.microsoft.com/office/powerpoint/2010/main" val="2595801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idx="1"/>
          </p:nvPr>
        </p:nvSpPr>
        <p:spPr>
          <a:xfrm>
            <a:off x="893380" y="2190785"/>
            <a:ext cx="11660406" cy="2736304"/>
          </a:xfrm>
        </p:spPr>
        <p:txBody>
          <a:bodyPr/>
          <a:lstStyle/>
          <a:p>
            <a:pPr marL="382950" lvl="1">
              <a:spcBef>
                <a:spcPts val="600"/>
              </a:spcBef>
              <a:spcAft>
                <a:spcPts val="600"/>
              </a:spcAft>
              <a:buClrTx/>
            </a:pPr>
            <a:r>
              <a:rPr lang="en-GB" sz="2400" dirty="0">
                <a:latin typeface="Verdana" charset="0"/>
              </a:rPr>
              <a:t>Module 1.1.	PFM introduction (basics) </a:t>
            </a:r>
          </a:p>
          <a:p>
            <a:pPr marL="382950" lvl="1">
              <a:spcBef>
                <a:spcPts val="600"/>
              </a:spcBef>
              <a:spcAft>
                <a:spcPts val="600"/>
              </a:spcAft>
              <a:buClrTx/>
            </a:pPr>
            <a:r>
              <a:rPr lang="en-GB" sz="2400" dirty="0">
                <a:latin typeface="Verdana" charset="0"/>
              </a:rPr>
              <a:t>Module 1.2.	SDGs, aid effectiveness and use of country systems</a:t>
            </a:r>
          </a:p>
          <a:p>
            <a:pPr marL="382950" lvl="1">
              <a:spcBef>
                <a:spcPts val="600"/>
              </a:spcBef>
              <a:spcAft>
                <a:spcPts val="600"/>
              </a:spcAft>
              <a:buClrTx/>
            </a:pPr>
            <a:r>
              <a:rPr lang="en-GB" sz="2400" dirty="0">
                <a:solidFill>
                  <a:srgbClr val="FF0000"/>
                </a:solidFill>
                <a:latin typeface="Verdana" charset="0"/>
              </a:rPr>
              <a:t>Module 1.3. 	The Challenge of PFM reform</a:t>
            </a:r>
          </a:p>
          <a:p>
            <a:pPr marL="154350" lvl="1" indent="0">
              <a:spcBef>
                <a:spcPts val="600"/>
              </a:spcBef>
              <a:spcAft>
                <a:spcPts val="600"/>
              </a:spcAft>
              <a:buClrTx/>
              <a:buNone/>
            </a:pPr>
            <a:endParaRPr lang="en-GB" sz="2400" dirty="0">
              <a:latin typeface="Verdana" charset="0"/>
            </a:endParaRPr>
          </a:p>
        </p:txBody>
      </p:sp>
      <p:sp>
        <p:nvSpPr>
          <p:cNvPr id="22530" name="Titre 2"/>
          <p:cNvSpPr>
            <a:spLocks noGrp="1"/>
          </p:cNvSpPr>
          <p:nvPr>
            <p:ph type="title"/>
          </p:nvPr>
        </p:nvSpPr>
        <p:spPr>
          <a:xfrm>
            <a:off x="893380" y="125759"/>
            <a:ext cx="9144000" cy="1143000"/>
          </a:xfrm>
        </p:spPr>
        <p:txBody>
          <a:bodyPr/>
          <a:lstStyle/>
          <a:p>
            <a:pPr marL="342900" indent="-342900"/>
            <a:r>
              <a:rPr lang="fr-FR" dirty="0"/>
              <a:t>Day 1: </a:t>
            </a:r>
            <a:r>
              <a:rPr lang="en-GB" dirty="0"/>
              <a:t>Approaches</a:t>
            </a:r>
            <a:r>
              <a:rPr lang="fr-FR" dirty="0"/>
              <a:t> to PFM </a:t>
            </a:r>
            <a:r>
              <a:rPr lang="en-GB" dirty="0"/>
              <a:t>Reform</a:t>
            </a:r>
          </a:p>
        </p:txBody>
      </p:sp>
      <p:sp>
        <p:nvSpPr>
          <p:cNvPr id="2" name="Slide Number Placeholder 1">
            <a:extLst>
              <a:ext uri="{FF2B5EF4-FFF2-40B4-BE49-F238E27FC236}">
                <a16:creationId xmlns:a16="http://schemas.microsoft.com/office/drawing/2014/main" id="{F52C66A3-1B8A-4662-9F16-8D2792665F45}"/>
              </a:ext>
            </a:extLst>
          </p:cNvPr>
          <p:cNvSpPr>
            <a:spLocks noGrp="1"/>
          </p:cNvSpPr>
          <p:nvPr>
            <p:ph type="sldNum" sz="quarter" idx="12"/>
          </p:nvPr>
        </p:nvSpPr>
        <p:spPr/>
        <p:txBody>
          <a:bodyPr/>
          <a:lstStyle/>
          <a:p>
            <a:fld id="{F46C79FD-C571-418B-AB0F-5EE936C85276}" type="slidenum">
              <a:rPr lang="en-GB" smtClean="0"/>
              <a:t>42</a:t>
            </a:fld>
            <a:endParaRPr lang="en-GB"/>
          </a:p>
        </p:txBody>
      </p:sp>
    </p:spTree>
    <p:extLst>
      <p:ext uri="{BB962C8B-B14F-4D97-AF65-F5344CB8AC3E}">
        <p14:creationId xmlns:p14="http://schemas.microsoft.com/office/powerpoint/2010/main" val="3783801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mo2">
            <a:extLst>
              <a:ext uri="{FF2B5EF4-FFF2-40B4-BE49-F238E27FC236}">
                <a16:creationId xmlns:a16="http://schemas.microsoft.com/office/drawing/2014/main" id="{DE6473CC-1A73-4C7F-9654-E60CE5C85D40}"/>
              </a:ext>
            </a:extLst>
          </p:cNvPr>
          <p:cNvPicPr>
            <a:picLocks noChangeAspect="1" noChangeArrowheads="1"/>
          </p:cNvPicPr>
          <p:nvPr/>
        </p:nvPicPr>
        <p:blipFill>
          <a:blip r:embed="rId3" cstate="print"/>
          <a:stretch>
            <a:fillRect/>
          </a:stretch>
        </p:blipFill>
        <p:spPr bwMode="auto">
          <a:xfrm>
            <a:off x="2113614" y="1663908"/>
            <a:ext cx="7435120" cy="5051685"/>
          </a:xfrm>
          <a:prstGeom prst="rect">
            <a:avLst/>
          </a:prstGeom>
          <a:noFill/>
        </p:spPr>
      </p:pic>
      <p:sp>
        <p:nvSpPr>
          <p:cNvPr id="22529" name="Titre 1"/>
          <p:cNvSpPr>
            <a:spLocks noGrp="1"/>
          </p:cNvSpPr>
          <p:nvPr>
            <p:ph type="title"/>
          </p:nvPr>
        </p:nvSpPr>
        <p:spPr>
          <a:xfrm>
            <a:off x="970722" y="377929"/>
            <a:ext cx="10515600" cy="782357"/>
          </a:xfrm>
        </p:spPr>
        <p:txBody>
          <a:bodyPr anchor="b">
            <a:normAutofit/>
          </a:bodyPr>
          <a:lstStyle/>
          <a:p>
            <a:r>
              <a:rPr lang="en-GB" dirty="0"/>
              <a:t>The challenge of PFM reform</a:t>
            </a:r>
          </a:p>
        </p:txBody>
      </p:sp>
      <p:sp>
        <p:nvSpPr>
          <p:cNvPr id="2" name="Slide Number Placeholder 1">
            <a:extLst>
              <a:ext uri="{FF2B5EF4-FFF2-40B4-BE49-F238E27FC236}">
                <a16:creationId xmlns:a16="http://schemas.microsoft.com/office/drawing/2014/main" id="{AED66B64-71CC-4C57-A1F0-E116545A697E}"/>
              </a:ext>
            </a:extLst>
          </p:cNvPr>
          <p:cNvSpPr>
            <a:spLocks noGrp="1"/>
          </p:cNvSpPr>
          <p:nvPr>
            <p:ph type="sldNum" sz="quarter" idx="12"/>
          </p:nvPr>
        </p:nvSpPr>
        <p:spPr/>
        <p:txBody>
          <a:bodyPr/>
          <a:lstStyle/>
          <a:p>
            <a:fld id="{F46C79FD-C571-418B-AB0F-5EE936C85276}" type="slidenum">
              <a:rPr lang="en-GB" smtClean="0"/>
              <a:t>43</a:t>
            </a:fld>
            <a:endParaRPr lang="en-GB"/>
          </a:p>
        </p:txBody>
      </p:sp>
    </p:spTree>
    <p:extLst>
      <p:ext uri="{BB962C8B-B14F-4D97-AF65-F5344CB8AC3E}">
        <p14:creationId xmlns:p14="http://schemas.microsoft.com/office/powerpoint/2010/main" val="1531935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68156EF6-B194-4E2D-A399-8F08FE685FD9}"/>
              </a:ext>
            </a:extLst>
          </p:cNvPr>
          <p:cNvSpPr txBox="1">
            <a:spLocks/>
          </p:cNvSpPr>
          <p:nvPr/>
        </p:nvSpPr>
        <p:spPr bwMode="auto">
          <a:xfrm>
            <a:off x="970723" y="2025323"/>
            <a:ext cx="10391822" cy="3763134"/>
          </a:xfrm>
          <a:prstGeom prst="rect">
            <a:avLst/>
          </a:prstGeom>
        </p:spPr>
        <p:txBody>
          <a:bodyPr vert="horz" lIns="91440" tIns="45720" rIns="91440" bIns="45720" numCol="1" rtlCol="0"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S PGothic" pitchFamily="34" charset="-128"/>
                <a:cs typeface="MS PGothic" charset="0"/>
              </a:defRPr>
            </a:lvl2pPr>
            <a:lvl3pPr marL="1143000" indent="-228600" algn="l" rtl="0" eaLnBrk="0" fontAlgn="base" hangingPunct="0">
              <a:spcBef>
                <a:spcPct val="20000"/>
              </a:spcBef>
              <a:spcAft>
                <a:spcPct val="0"/>
              </a:spcAft>
              <a:defRPr sz="1400">
                <a:solidFill>
                  <a:srgbClr val="0F5494"/>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eaLnBrk="1" hangingPunct="1">
              <a:lnSpc>
                <a:spcPct val="90000"/>
              </a:lnSpc>
              <a:spcAft>
                <a:spcPts val="1800"/>
              </a:spcAft>
              <a:buClr>
                <a:schemeClr val="tx2"/>
              </a:buClr>
              <a:buNone/>
            </a:pPr>
            <a:r>
              <a:rPr lang="nl-NL" b="1" dirty="0"/>
              <a:t>Which obstacles to PFM reform do exist? </a:t>
            </a:r>
          </a:p>
          <a:p>
            <a:pPr marL="0" indent="0" eaLnBrk="1" hangingPunct="1">
              <a:lnSpc>
                <a:spcPct val="90000"/>
              </a:lnSpc>
              <a:spcAft>
                <a:spcPts val="1800"/>
              </a:spcAft>
              <a:buClr>
                <a:schemeClr val="tx2"/>
              </a:buClr>
              <a:buNone/>
            </a:pPr>
            <a:endParaRPr lang="nl-NL" sz="1700" i="0" dirty="0">
              <a:solidFill>
                <a:schemeClr val="tx1"/>
              </a:solidFill>
              <a:ea typeface="+mn-ea"/>
              <a:cs typeface="+mn-cs"/>
            </a:endParaRPr>
          </a:p>
          <a:p>
            <a:pPr marL="0" indent="0" eaLnBrk="1" hangingPunct="1">
              <a:lnSpc>
                <a:spcPct val="90000"/>
              </a:lnSpc>
              <a:spcAft>
                <a:spcPts val="1800"/>
              </a:spcAft>
              <a:buClr>
                <a:schemeClr val="tx2"/>
              </a:buClr>
              <a:buNone/>
            </a:pPr>
            <a:r>
              <a:rPr lang="nl-NL" i="0" dirty="0">
                <a:solidFill>
                  <a:schemeClr val="tx1"/>
                </a:solidFill>
                <a:ea typeface="+mn-ea"/>
                <a:cs typeface="+mn-cs"/>
              </a:rPr>
              <a:t>Technical solutions can be copied from </a:t>
            </a:r>
            <a:r>
              <a:rPr lang="nl-NL" i="0" dirty="0" err="1">
                <a:solidFill>
                  <a:schemeClr val="tx1"/>
                </a:solidFill>
                <a:ea typeface="+mn-ea"/>
                <a:cs typeface="+mn-cs"/>
              </a:rPr>
              <a:t>international</a:t>
            </a:r>
            <a:r>
              <a:rPr lang="nl-NL" i="0" dirty="0">
                <a:solidFill>
                  <a:schemeClr val="tx1"/>
                </a:solidFill>
                <a:ea typeface="+mn-ea"/>
                <a:cs typeface="+mn-cs"/>
              </a:rPr>
              <a:t> </a:t>
            </a:r>
            <a:r>
              <a:rPr lang="nl-NL" i="0" dirty="0" err="1">
                <a:solidFill>
                  <a:schemeClr val="tx1"/>
                </a:solidFill>
                <a:ea typeface="+mn-ea"/>
                <a:cs typeface="+mn-cs"/>
              </a:rPr>
              <a:t>good</a:t>
            </a:r>
            <a:r>
              <a:rPr lang="nl-NL" i="0" dirty="0">
                <a:solidFill>
                  <a:schemeClr val="tx1"/>
                </a:solidFill>
                <a:ea typeface="+mn-ea"/>
                <a:cs typeface="+mn-cs"/>
              </a:rPr>
              <a:t> or best practice, but </a:t>
            </a:r>
            <a:r>
              <a:rPr lang="nl-NL" i="0" dirty="0" err="1">
                <a:solidFill>
                  <a:schemeClr val="tx1"/>
                </a:solidFill>
                <a:ea typeface="+mn-ea"/>
                <a:cs typeface="+mn-cs"/>
              </a:rPr>
              <a:t>implementation</a:t>
            </a:r>
            <a:r>
              <a:rPr lang="nl-NL" i="0" dirty="0">
                <a:solidFill>
                  <a:schemeClr val="tx1"/>
                </a:solidFill>
                <a:ea typeface="+mn-ea"/>
                <a:cs typeface="+mn-cs"/>
              </a:rPr>
              <a:t> is </a:t>
            </a:r>
            <a:r>
              <a:rPr lang="nl-NL" i="0" dirty="0" err="1">
                <a:solidFill>
                  <a:schemeClr val="tx1"/>
                </a:solidFill>
                <a:ea typeface="+mn-ea"/>
                <a:cs typeface="+mn-cs"/>
              </a:rPr>
              <a:t>challenged</a:t>
            </a:r>
            <a:r>
              <a:rPr lang="nl-NL" i="0" dirty="0">
                <a:solidFill>
                  <a:schemeClr val="tx1"/>
                </a:solidFill>
                <a:ea typeface="+mn-ea"/>
                <a:cs typeface="+mn-cs"/>
              </a:rPr>
              <a:t> or impeded by:</a:t>
            </a:r>
          </a:p>
          <a:p>
            <a:pPr marL="571500" eaLnBrk="1" hangingPunct="1">
              <a:lnSpc>
                <a:spcPct val="90000"/>
              </a:lnSpc>
              <a:spcAft>
                <a:spcPts val="1800"/>
              </a:spcAft>
              <a:buClr>
                <a:schemeClr val="tx1"/>
              </a:buClr>
              <a:buFont typeface="+mj-lt"/>
              <a:buAutoNum type="arabicPeriod"/>
            </a:pPr>
            <a:r>
              <a:rPr lang="nl-NL" i="0" dirty="0">
                <a:solidFill>
                  <a:schemeClr val="tx1"/>
                </a:solidFill>
                <a:ea typeface="+mn-ea"/>
                <a:cs typeface="+mn-cs"/>
              </a:rPr>
              <a:t>Capacity constraints</a:t>
            </a:r>
          </a:p>
          <a:p>
            <a:pPr marL="571500" eaLnBrk="1" hangingPunct="1">
              <a:lnSpc>
                <a:spcPct val="90000"/>
              </a:lnSpc>
              <a:spcAft>
                <a:spcPts val="1800"/>
              </a:spcAft>
              <a:buClr>
                <a:schemeClr val="tx1"/>
              </a:buClr>
              <a:buFont typeface="+mj-lt"/>
              <a:buAutoNum type="arabicPeriod"/>
            </a:pPr>
            <a:r>
              <a:rPr lang="nl-NL" i="0" dirty="0">
                <a:solidFill>
                  <a:schemeClr val="tx1"/>
                </a:solidFill>
                <a:ea typeface="+mn-ea"/>
                <a:cs typeface="+mn-cs"/>
              </a:rPr>
              <a:t>Political factors</a:t>
            </a:r>
          </a:p>
          <a:p>
            <a:pPr marL="571500" eaLnBrk="1" hangingPunct="1">
              <a:lnSpc>
                <a:spcPct val="90000"/>
              </a:lnSpc>
              <a:spcAft>
                <a:spcPts val="1800"/>
              </a:spcAft>
              <a:buClr>
                <a:schemeClr val="tx1"/>
              </a:buClr>
              <a:buFont typeface="+mj-lt"/>
              <a:buAutoNum type="arabicPeriod"/>
            </a:pPr>
            <a:r>
              <a:rPr lang="nl-NL" i="0" dirty="0">
                <a:solidFill>
                  <a:schemeClr val="tx1"/>
                </a:solidFill>
                <a:ea typeface="+mn-ea"/>
                <a:cs typeface="+mn-cs"/>
              </a:rPr>
              <a:t>Complexity</a:t>
            </a:r>
          </a:p>
          <a:p>
            <a:pPr marL="0" indent="-228600" eaLnBrk="1" hangingPunct="1">
              <a:lnSpc>
                <a:spcPct val="90000"/>
              </a:lnSpc>
              <a:spcAft>
                <a:spcPts val="1800"/>
              </a:spcAft>
              <a:buClr>
                <a:schemeClr val="tx2"/>
              </a:buClr>
              <a:buFont typeface="Arial" panose="020B0604020202020204" pitchFamily="34" charset="0"/>
              <a:buChar char="•"/>
            </a:pPr>
            <a:endParaRPr lang="nl-NL" sz="1700" dirty="0">
              <a:solidFill>
                <a:schemeClr val="tx1"/>
              </a:solidFill>
              <a:ea typeface="+mn-ea"/>
              <a:cs typeface="+mn-cs"/>
            </a:endParaRPr>
          </a:p>
        </p:txBody>
      </p:sp>
      <p:sp>
        <p:nvSpPr>
          <p:cNvPr id="22529" name="Titre 1"/>
          <p:cNvSpPr>
            <a:spLocks noGrp="1"/>
          </p:cNvSpPr>
          <p:nvPr>
            <p:ph type="title"/>
          </p:nvPr>
        </p:nvSpPr>
        <p:spPr/>
        <p:txBody>
          <a:bodyPr vert="horz" lIns="91440" tIns="45720" rIns="91440" bIns="0" rtlCol="0" anchor="b" anchorCtr="0">
            <a:normAutofit/>
          </a:bodyPr>
          <a:lstStyle/>
          <a:p>
            <a:r>
              <a:rPr lang="en-GB" dirty="0"/>
              <a:t>The challenge of PFM reform</a:t>
            </a:r>
          </a:p>
        </p:txBody>
      </p:sp>
      <p:sp>
        <p:nvSpPr>
          <p:cNvPr id="2" name="Slide Number Placeholder 1">
            <a:extLst>
              <a:ext uri="{FF2B5EF4-FFF2-40B4-BE49-F238E27FC236}">
                <a16:creationId xmlns:a16="http://schemas.microsoft.com/office/drawing/2014/main" id="{570B9587-2F95-44CC-9F53-E1A07BCF52C4}"/>
              </a:ext>
            </a:extLst>
          </p:cNvPr>
          <p:cNvSpPr>
            <a:spLocks noGrp="1"/>
          </p:cNvSpPr>
          <p:nvPr>
            <p:ph type="sldNum" sz="quarter" idx="12"/>
          </p:nvPr>
        </p:nvSpPr>
        <p:spPr/>
        <p:txBody>
          <a:bodyPr/>
          <a:lstStyle/>
          <a:p>
            <a:fld id="{F46C79FD-C571-418B-AB0F-5EE936C85276}" type="slidenum">
              <a:rPr lang="en-GB" smtClean="0"/>
              <a:t>44</a:t>
            </a:fld>
            <a:endParaRPr lang="en-GB"/>
          </a:p>
        </p:txBody>
      </p:sp>
    </p:spTree>
    <p:extLst>
      <p:ext uri="{BB962C8B-B14F-4D97-AF65-F5344CB8AC3E}">
        <p14:creationId xmlns:p14="http://schemas.microsoft.com/office/powerpoint/2010/main" val="278116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3">
            <a:extLst>
              <a:ext uri="{FF2B5EF4-FFF2-40B4-BE49-F238E27FC236}">
                <a16:creationId xmlns:a16="http://schemas.microsoft.com/office/drawing/2014/main" id="{3D66DB7D-2A1A-4D83-8A2E-7069677CC7DD}"/>
              </a:ext>
            </a:extLst>
          </p:cNvPr>
          <p:cNvSpPr txBox="1">
            <a:spLocks/>
          </p:cNvSpPr>
          <p:nvPr/>
        </p:nvSpPr>
        <p:spPr bwMode="auto">
          <a:xfrm>
            <a:off x="839788" y="1681163"/>
            <a:ext cx="5157787" cy="823912"/>
          </a:xfrm>
          <a:prstGeom prst="rect">
            <a:avLst/>
          </a:prstGeom>
        </p:spPr>
        <p:txBody>
          <a:bodyPr vert="horz" wrap="square" lIns="91440" tIns="45720" rIns="91440" bIns="45720" numCol="1" rtlCol="0" anchor="b" anchorCtr="0" compatLnSpc="1">
            <a:prstTxWarp prst="textNoShape">
              <a:avLst/>
            </a:prstTxWarp>
            <a:normAutofit/>
          </a:bodyPr>
          <a:lstStyle>
            <a:defPPr>
              <a:defRPr lang="en-GB"/>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S PGothic" pitchFamily="34" charset="-128"/>
                <a:cs typeface="+mn-cs"/>
              </a:defRPr>
            </a:lvl2pPr>
            <a:lvl3pPr marL="914400" algn="l" rtl="0" fontAlgn="base">
              <a:spcBef>
                <a:spcPct val="0"/>
              </a:spcBef>
              <a:spcAft>
                <a:spcPct val="0"/>
              </a:spcAft>
              <a:defRPr sz="1200" kern="1200">
                <a:solidFill>
                  <a:srgbClr val="0F5494"/>
                </a:solidFill>
                <a:latin typeface="Verdana" pitchFamily="34" charset="0"/>
                <a:ea typeface="MS PGothic" pitchFamily="34" charset="-128"/>
                <a:cs typeface="+mn-cs"/>
              </a:defRPr>
            </a:lvl3pPr>
            <a:lvl4pPr marL="1371600" algn="l" rtl="0" fontAlgn="base">
              <a:spcBef>
                <a:spcPct val="0"/>
              </a:spcBef>
              <a:spcAft>
                <a:spcPct val="0"/>
              </a:spcAft>
              <a:defRPr sz="1200" kern="1200">
                <a:solidFill>
                  <a:srgbClr val="0F5494"/>
                </a:solidFill>
                <a:latin typeface="Verdana" pitchFamily="34" charset="0"/>
                <a:ea typeface="MS PGothic" pitchFamily="34" charset="-128"/>
                <a:cs typeface="+mn-cs"/>
              </a:defRPr>
            </a:lvl4pPr>
            <a:lvl5pPr marL="1828800" algn="l" rtl="0" fontAlgn="base">
              <a:spcBef>
                <a:spcPct val="0"/>
              </a:spcBef>
              <a:spcAft>
                <a:spcPct val="0"/>
              </a:spcAft>
              <a:defRPr sz="1200" kern="1200">
                <a:solidFill>
                  <a:srgbClr val="0F5494"/>
                </a:solidFill>
                <a:latin typeface="Verdana" pitchFamily="34" charset="0"/>
                <a:ea typeface="MS PGothic" pitchFamily="34" charset="-128"/>
                <a:cs typeface="+mn-cs"/>
              </a:defRPr>
            </a:lvl5pPr>
            <a:lvl6pPr marL="2286000" algn="l" defTabSz="914400" rtl="0" eaLnBrk="1" latinLnBrk="0" hangingPunct="1">
              <a:defRPr sz="1200" kern="1200">
                <a:solidFill>
                  <a:srgbClr val="0F5494"/>
                </a:solidFill>
                <a:latin typeface="Verdana" pitchFamily="34" charset="0"/>
                <a:ea typeface="MS PGothic" pitchFamily="34" charset="-128"/>
                <a:cs typeface="+mn-cs"/>
              </a:defRPr>
            </a:lvl6pPr>
            <a:lvl7pPr marL="2743200" algn="l" defTabSz="914400" rtl="0" eaLnBrk="1" latinLnBrk="0" hangingPunct="1">
              <a:defRPr sz="1200" kern="1200">
                <a:solidFill>
                  <a:srgbClr val="0F5494"/>
                </a:solidFill>
                <a:latin typeface="Verdana" pitchFamily="34" charset="0"/>
                <a:ea typeface="MS PGothic" pitchFamily="34" charset="-128"/>
                <a:cs typeface="+mn-cs"/>
              </a:defRPr>
            </a:lvl7pPr>
            <a:lvl8pPr marL="3200400" algn="l" defTabSz="914400" rtl="0" eaLnBrk="1" latinLnBrk="0" hangingPunct="1">
              <a:defRPr sz="1200" kern="1200">
                <a:solidFill>
                  <a:srgbClr val="0F5494"/>
                </a:solidFill>
                <a:latin typeface="Verdana" pitchFamily="34" charset="0"/>
                <a:ea typeface="MS PGothic" pitchFamily="34" charset="-128"/>
                <a:cs typeface="+mn-cs"/>
              </a:defRPr>
            </a:lvl8pPr>
            <a:lvl9pPr marL="3657600" algn="l" defTabSz="914400" rtl="0" eaLnBrk="1" latinLnBrk="0" hangingPunct="1">
              <a:defRPr sz="1200" kern="1200">
                <a:solidFill>
                  <a:srgbClr val="0F5494"/>
                </a:solidFill>
                <a:latin typeface="Verdana" pitchFamily="34" charset="0"/>
                <a:ea typeface="MS PGothic" pitchFamily="34" charset="-128"/>
                <a:cs typeface="+mn-cs"/>
              </a:defRPr>
            </a:lvl9pPr>
          </a:lstStyle>
          <a:p>
            <a:pPr>
              <a:spcBef>
                <a:spcPts val="0"/>
              </a:spcBef>
              <a:spcAft>
                <a:spcPts val="1800"/>
              </a:spcAft>
              <a:buClr>
                <a:schemeClr val="tx2"/>
              </a:buClr>
            </a:pPr>
            <a:r>
              <a:rPr lang="en-US" sz="2400" b="1" dirty="0">
                <a:latin typeface="+mn-lt"/>
              </a:rPr>
              <a:t>1. Capacity constraints </a:t>
            </a:r>
          </a:p>
        </p:txBody>
      </p:sp>
      <p:sp>
        <p:nvSpPr>
          <p:cNvPr id="8" name="Text Placeholder 2">
            <a:extLst>
              <a:ext uri="{FF2B5EF4-FFF2-40B4-BE49-F238E27FC236}">
                <a16:creationId xmlns:a16="http://schemas.microsoft.com/office/drawing/2014/main" id="{68156EF6-B194-4E2D-A399-8F08FE685FD9}"/>
              </a:ext>
            </a:extLst>
          </p:cNvPr>
          <p:cNvSpPr txBox="1">
            <a:spLocks/>
          </p:cNvSpPr>
          <p:nvPr/>
        </p:nvSpPr>
        <p:spPr bwMode="auto">
          <a:xfrm>
            <a:off x="839788" y="2694261"/>
            <a:ext cx="10515600" cy="3097331"/>
          </a:xfrm>
          <a:prstGeom prst="rect">
            <a:avLst/>
          </a:prstGeom>
        </p:spPr>
        <p:txBody>
          <a:bodyPr vert="horz" wrap="square" lIns="91440" tIns="45720" rIns="91440" bIns="45720" numCol="1" rtlCol="0" anchorCtr="0" compatLnSpc="1">
            <a:prstTxWarp prst="textNoShape">
              <a:avLst/>
            </a:prstTxWarp>
            <a:normAutofit lnSpcReduction="10000"/>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S PGothic" pitchFamily="34" charset="-128"/>
                <a:cs typeface="MS PGothic" charset="0"/>
              </a:defRPr>
            </a:lvl2pPr>
            <a:lvl3pPr marL="1143000" indent="-228600" algn="l" rtl="0" eaLnBrk="0" fontAlgn="base" hangingPunct="0">
              <a:spcBef>
                <a:spcPct val="20000"/>
              </a:spcBef>
              <a:spcAft>
                <a:spcPct val="0"/>
              </a:spcAft>
              <a:defRPr sz="1400">
                <a:solidFill>
                  <a:srgbClr val="0F5494"/>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eaLnBrk="1" hangingPunct="1">
              <a:lnSpc>
                <a:spcPct val="90000"/>
              </a:lnSpc>
              <a:spcAft>
                <a:spcPts val="1800"/>
              </a:spcAft>
              <a:buClr>
                <a:schemeClr val="tx2"/>
              </a:buClr>
              <a:buNone/>
            </a:pPr>
            <a:r>
              <a:rPr lang="en-GB" i="0" dirty="0">
                <a:solidFill>
                  <a:srgbClr val="0356B1"/>
                </a:solidFill>
                <a:ea typeface="+mn-ea"/>
                <a:cs typeface="+mn-cs"/>
              </a:rPr>
              <a:t>A well qualified public administration will make PFM reform more achievable</a:t>
            </a:r>
          </a:p>
          <a:p>
            <a:pPr marL="0" indent="0" eaLnBrk="1" hangingPunct="1">
              <a:lnSpc>
                <a:spcPct val="90000"/>
              </a:lnSpc>
              <a:spcAft>
                <a:spcPts val="1800"/>
              </a:spcAft>
              <a:buClr>
                <a:schemeClr val="tx2"/>
              </a:buClr>
              <a:buNone/>
            </a:pPr>
            <a:endParaRPr lang="en-GB" i="0" dirty="0">
              <a:solidFill>
                <a:srgbClr val="0356B1"/>
              </a:solidFill>
              <a:ea typeface="+mn-ea"/>
              <a:cs typeface="+mn-cs"/>
            </a:endParaRPr>
          </a:p>
          <a:p>
            <a:pPr marL="0" indent="0" eaLnBrk="1" hangingPunct="1">
              <a:lnSpc>
                <a:spcPct val="90000"/>
              </a:lnSpc>
              <a:spcAft>
                <a:spcPts val="1800"/>
              </a:spcAft>
              <a:buClr>
                <a:schemeClr val="tx2"/>
              </a:buClr>
              <a:buNone/>
            </a:pPr>
            <a:r>
              <a:rPr lang="en-GB" b="1" i="0" dirty="0">
                <a:solidFill>
                  <a:srgbClr val="0356B1"/>
                </a:solidFill>
                <a:ea typeface="+mn-ea"/>
                <a:cs typeface="+mn-cs"/>
              </a:rPr>
              <a:t>Challenges:</a:t>
            </a:r>
          </a:p>
          <a:p>
            <a:pPr indent="-228600" eaLnBrk="1" hangingPunct="1">
              <a:lnSpc>
                <a:spcPct val="90000"/>
              </a:lnSpc>
              <a:spcAft>
                <a:spcPts val="1800"/>
              </a:spcAft>
              <a:buClr>
                <a:schemeClr val="tx1"/>
              </a:buClr>
              <a:buFont typeface="Arial" panose="020B0604020202020204" pitchFamily="34" charset="0"/>
              <a:buChar char="•"/>
            </a:pPr>
            <a:r>
              <a:rPr lang="en-GB" i="0" dirty="0">
                <a:solidFill>
                  <a:schemeClr val="tx1"/>
                </a:solidFill>
                <a:ea typeface="+mn-ea"/>
                <a:cs typeface="+mn-cs"/>
              </a:rPr>
              <a:t>Education in general and training in PFM in particular</a:t>
            </a:r>
          </a:p>
          <a:p>
            <a:pPr indent="-228600" eaLnBrk="1" hangingPunct="1">
              <a:lnSpc>
                <a:spcPct val="90000"/>
              </a:lnSpc>
              <a:spcAft>
                <a:spcPts val="1800"/>
              </a:spcAft>
              <a:buClr>
                <a:schemeClr val="tx1"/>
              </a:buClr>
              <a:buFont typeface="Arial" panose="020B0604020202020204" pitchFamily="34" charset="0"/>
              <a:buChar char="•"/>
            </a:pPr>
            <a:r>
              <a:rPr lang="en-GB" i="0" dirty="0">
                <a:solidFill>
                  <a:schemeClr val="tx1"/>
                </a:solidFill>
                <a:ea typeface="+mn-ea"/>
                <a:cs typeface="+mn-cs"/>
              </a:rPr>
              <a:t>Salaries in the public sector to retain the best officials</a:t>
            </a:r>
          </a:p>
          <a:p>
            <a:pPr marL="0" indent="-228600" eaLnBrk="1" hangingPunct="1">
              <a:lnSpc>
                <a:spcPct val="90000"/>
              </a:lnSpc>
              <a:spcAft>
                <a:spcPts val="1800"/>
              </a:spcAft>
              <a:buClr>
                <a:schemeClr val="tx2"/>
              </a:buClr>
              <a:buFont typeface="Arial" panose="020B0604020202020204" pitchFamily="34" charset="0"/>
              <a:buChar char="•"/>
            </a:pPr>
            <a:endParaRPr lang="nl-NL" sz="1500" dirty="0">
              <a:solidFill>
                <a:schemeClr val="tx1"/>
              </a:solidFill>
              <a:ea typeface="+mn-ea"/>
              <a:cs typeface="+mn-cs"/>
            </a:endParaRPr>
          </a:p>
        </p:txBody>
      </p:sp>
      <p:sp>
        <p:nvSpPr>
          <p:cNvPr id="22529" name="Titre 1"/>
          <p:cNvSpPr>
            <a:spLocks noGrp="1"/>
          </p:cNvSpPr>
          <p:nvPr>
            <p:ph type="title"/>
          </p:nvPr>
        </p:nvSpPr>
        <p:spPr/>
        <p:txBody>
          <a:bodyPr vert="horz" lIns="91440" tIns="45720" rIns="91440" bIns="0" rtlCol="0" anchor="b" anchorCtr="0">
            <a:normAutofit/>
          </a:bodyPr>
          <a:lstStyle/>
          <a:p>
            <a:r>
              <a:rPr lang="en-GB" dirty="0"/>
              <a:t>The challenge of PFM reform</a:t>
            </a:r>
            <a:endParaRPr lang="en-GB"/>
          </a:p>
        </p:txBody>
      </p:sp>
      <p:sp>
        <p:nvSpPr>
          <p:cNvPr id="2" name="Slide Number Placeholder 1">
            <a:extLst>
              <a:ext uri="{FF2B5EF4-FFF2-40B4-BE49-F238E27FC236}">
                <a16:creationId xmlns:a16="http://schemas.microsoft.com/office/drawing/2014/main" id="{1196B7EC-CD1D-4D4F-8B75-C74D1BEA67CC}"/>
              </a:ext>
            </a:extLst>
          </p:cNvPr>
          <p:cNvSpPr>
            <a:spLocks noGrp="1"/>
          </p:cNvSpPr>
          <p:nvPr>
            <p:ph type="sldNum" sz="quarter" idx="12"/>
          </p:nvPr>
        </p:nvSpPr>
        <p:spPr/>
        <p:txBody>
          <a:bodyPr/>
          <a:lstStyle/>
          <a:p>
            <a:fld id="{F46C79FD-C571-418B-AB0F-5EE936C85276}" type="slidenum">
              <a:rPr lang="en-GB" smtClean="0"/>
              <a:t>45</a:t>
            </a:fld>
            <a:endParaRPr lang="en-GB"/>
          </a:p>
        </p:txBody>
      </p:sp>
    </p:spTree>
    <p:extLst>
      <p:ext uri="{BB962C8B-B14F-4D97-AF65-F5344CB8AC3E}">
        <p14:creationId xmlns:p14="http://schemas.microsoft.com/office/powerpoint/2010/main" val="1659361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3">
            <a:extLst>
              <a:ext uri="{FF2B5EF4-FFF2-40B4-BE49-F238E27FC236}">
                <a16:creationId xmlns:a16="http://schemas.microsoft.com/office/drawing/2014/main" id="{3D66DB7D-2A1A-4D83-8A2E-7069677CC7DD}"/>
              </a:ext>
            </a:extLst>
          </p:cNvPr>
          <p:cNvSpPr txBox="1">
            <a:spLocks/>
          </p:cNvSpPr>
          <p:nvPr/>
        </p:nvSpPr>
        <p:spPr bwMode="auto">
          <a:xfrm>
            <a:off x="836613" y="1825625"/>
            <a:ext cx="10904538" cy="446088"/>
          </a:xfrm>
          <a:prstGeom prst="rect">
            <a:avLst/>
          </a:prstGeom>
        </p:spPr>
        <p:txBody>
          <a:bodyPr vert="horz" wrap="square" lIns="91440" tIns="45720" rIns="91440" bIns="45720" numCol="1" rtlCol="0" anchor="t" anchorCtr="0" compatLnSpc="1">
            <a:prstTxWarp prst="textNoShape">
              <a:avLst/>
            </a:prstTxWarp>
            <a:normAutofit/>
          </a:bodyPr>
          <a:lstStyle>
            <a:defPPr>
              <a:defRPr lang="en-GB"/>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S PGothic" pitchFamily="34" charset="-128"/>
                <a:cs typeface="+mn-cs"/>
              </a:defRPr>
            </a:lvl2pPr>
            <a:lvl3pPr marL="914400" algn="l" rtl="0" fontAlgn="base">
              <a:spcBef>
                <a:spcPct val="0"/>
              </a:spcBef>
              <a:spcAft>
                <a:spcPct val="0"/>
              </a:spcAft>
              <a:defRPr sz="1200" kern="1200">
                <a:solidFill>
                  <a:srgbClr val="0F5494"/>
                </a:solidFill>
                <a:latin typeface="Verdana" pitchFamily="34" charset="0"/>
                <a:ea typeface="MS PGothic" pitchFamily="34" charset="-128"/>
                <a:cs typeface="+mn-cs"/>
              </a:defRPr>
            </a:lvl3pPr>
            <a:lvl4pPr marL="1371600" algn="l" rtl="0" fontAlgn="base">
              <a:spcBef>
                <a:spcPct val="0"/>
              </a:spcBef>
              <a:spcAft>
                <a:spcPct val="0"/>
              </a:spcAft>
              <a:defRPr sz="1200" kern="1200">
                <a:solidFill>
                  <a:srgbClr val="0F5494"/>
                </a:solidFill>
                <a:latin typeface="Verdana" pitchFamily="34" charset="0"/>
                <a:ea typeface="MS PGothic" pitchFamily="34" charset="-128"/>
                <a:cs typeface="+mn-cs"/>
              </a:defRPr>
            </a:lvl4pPr>
            <a:lvl5pPr marL="1828800" algn="l" rtl="0" fontAlgn="base">
              <a:spcBef>
                <a:spcPct val="0"/>
              </a:spcBef>
              <a:spcAft>
                <a:spcPct val="0"/>
              </a:spcAft>
              <a:defRPr sz="1200" kern="1200">
                <a:solidFill>
                  <a:srgbClr val="0F5494"/>
                </a:solidFill>
                <a:latin typeface="Verdana" pitchFamily="34" charset="0"/>
                <a:ea typeface="MS PGothic" pitchFamily="34" charset="-128"/>
                <a:cs typeface="+mn-cs"/>
              </a:defRPr>
            </a:lvl5pPr>
            <a:lvl6pPr marL="2286000" algn="l" defTabSz="914400" rtl="0" eaLnBrk="1" latinLnBrk="0" hangingPunct="1">
              <a:defRPr sz="1200" kern="1200">
                <a:solidFill>
                  <a:srgbClr val="0F5494"/>
                </a:solidFill>
                <a:latin typeface="Verdana" pitchFamily="34" charset="0"/>
                <a:ea typeface="MS PGothic" pitchFamily="34" charset="-128"/>
                <a:cs typeface="+mn-cs"/>
              </a:defRPr>
            </a:lvl6pPr>
            <a:lvl7pPr marL="2743200" algn="l" defTabSz="914400" rtl="0" eaLnBrk="1" latinLnBrk="0" hangingPunct="1">
              <a:defRPr sz="1200" kern="1200">
                <a:solidFill>
                  <a:srgbClr val="0F5494"/>
                </a:solidFill>
                <a:latin typeface="Verdana" pitchFamily="34" charset="0"/>
                <a:ea typeface="MS PGothic" pitchFamily="34" charset="-128"/>
                <a:cs typeface="+mn-cs"/>
              </a:defRPr>
            </a:lvl7pPr>
            <a:lvl8pPr marL="3200400" algn="l" defTabSz="914400" rtl="0" eaLnBrk="1" latinLnBrk="0" hangingPunct="1">
              <a:defRPr sz="1200" kern="1200">
                <a:solidFill>
                  <a:srgbClr val="0F5494"/>
                </a:solidFill>
                <a:latin typeface="Verdana" pitchFamily="34" charset="0"/>
                <a:ea typeface="MS PGothic" pitchFamily="34" charset="-128"/>
                <a:cs typeface="+mn-cs"/>
              </a:defRPr>
            </a:lvl8pPr>
            <a:lvl9pPr marL="3657600" algn="l" defTabSz="914400" rtl="0" eaLnBrk="1" latinLnBrk="0" hangingPunct="1">
              <a:defRPr sz="1200" kern="1200">
                <a:solidFill>
                  <a:srgbClr val="0F5494"/>
                </a:solidFill>
                <a:latin typeface="Verdana" pitchFamily="34" charset="0"/>
                <a:ea typeface="MS PGothic" pitchFamily="34" charset="-128"/>
                <a:cs typeface="+mn-cs"/>
              </a:defRPr>
            </a:lvl9pPr>
          </a:lstStyle>
          <a:p>
            <a:pPr>
              <a:lnSpc>
                <a:spcPct val="90000"/>
              </a:lnSpc>
              <a:spcAft>
                <a:spcPts val="1800"/>
              </a:spcAft>
              <a:buClr>
                <a:schemeClr val="tx2"/>
              </a:buClr>
            </a:pPr>
            <a:r>
              <a:rPr lang="en-GB" sz="2400" b="1" dirty="0">
                <a:latin typeface="+mn-lt"/>
              </a:rPr>
              <a:t>2. Political economy of PFM reform</a:t>
            </a:r>
          </a:p>
        </p:txBody>
      </p:sp>
      <p:sp>
        <p:nvSpPr>
          <p:cNvPr id="8" name="Text Placeholder 2">
            <a:extLst>
              <a:ext uri="{FF2B5EF4-FFF2-40B4-BE49-F238E27FC236}">
                <a16:creationId xmlns:a16="http://schemas.microsoft.com/office/drawing/2014/main" id="{68156EF6-B194-4E2D-A399-8F08FE685FD9}"/>
              </a:ext>
            </a:extLst>
          </p:cNvPr>
          <p:cNvSpPr txBox="1">
            <a:spLocks/>
          </p:cNvSpPr>
          <p:nvPr/>
        </p:nvSpPr>
        <p:spPr bwMode="auto">
          <a:xfrm>
            <a:off x="836613" y="2319338"/>
            <a:ext cx="10904538" cy="3387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S PGothic" pitchFamily="34" charset="-128"/>
                <a:cs typeface="MS PGothic" charset="0"/>
              </a:defRPr>
            </a:lvl2pPr>
            <a:lvl3pPr marL="1143000" indent="-228600" algn="l" rtl="0" eaLnBrk="0" fontAlgn="base" hangingPunct="0">
              <a:spcBef>
                <a:spcPct val="20000"/>
              </a:spcBef>
              <a:spcAft>
                <a:spcPct val="0"/>
              </a:spcAft>
              <a:defRPr sz="1400">
                <a:solidFill>
                  <a:srgbClr val="0F5494"/>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nSpc>
                <a:spcPct val="90000"/>
              </a:lnSpc>
              <a:buNone/>
            </a:pPr>
            <a:r>
              <a:rPr lang="en-GB" i="0" kern="0" dirty="0"/>
              <a:t>Technical improvements can help resolve capacity constraints …</a:t>
            </a:r>
            <a:br>
              <a:rPr lang="en-GB" i="0" kern="0" dirty="0"/>
            </a:br>
            <a:endParaRPr lang="en-GB" i="0" kern="0" dirty="0"/>
          </a:p>
          <a:p>
            <a:pPr marL="0" indent="0">
              <a:lnSpc>
                <a:spcPct val="90000"/>
              </a:lnSpc>
              <a:buNone/>
            </a:pPr>
            <a:r>
              <a:rPr lang="en-GB" i="0" kern="0" dirty="0"/>
              <a:t>… but political incentives often explain why there is resistance to change</a:t>
            </a:r>
          </a:p>
          <a:p>
            <a:pPr marL="0" indent="0">
              <a:lnSpc>
                <a:spcPct val="90000"/>
              </a:lnSpc>
              <a:buNone/>
            </a:pPr>
            <a:endParaRPr lang="en-GB" i="0" kern="0" dirty="0"/>
          </a:p>
          <a:p>
            <a:pPr marL="0" indent="0">
              <a:lnSpc>
                <a:spcPct val="90000"/>
              </a:lnSpc>
              <a:buNone/>
            </a:pPr>
            <a:r>
              <a:rPr lang="en-GB" i="0" kern="0" dirty="0"/>
              <a:t>For example:</a:t>
            </a:r>
          </a:p>
          <a:p>
            <a:pPr>
              <a:lnSpc>
                <a:spcPct val="90000"/>
              </a:lnSpc>
              <a:buClr>
                <a:srgbClr val="0F5494"/>
              </a:buClr>
            </a:pPr>
            <a:r>
              <a:rPr lang="en-GB" i="0" kern="0" dirty="0"/>
              <a:t> Moving internal audit to an ex-post function</a:t>
            </a:r>
          </a:p>
          <a:p>
            <a:pPr>
              <a:lnSpc>
                <a:spcPct val="90000"/>
              </a:lnSpc>
              <a:buClr>
                <a:srgbClr val="0F5494"/>
              </a:buClr>
            </a:pPr>
            <a:r>
              <a:rPr lang="en-GB" i="0" kern="0" dirty="0"/>
              <a:t> Clearance of payment arrears</a:t>
            </a:r>
          </a:p>
          <a:p>
            <a:pPr>
              <a:lnSpc>
                <a:spcPct val="90000"/>
              </a:lnSpc>
              <a:buClr>
                <a:srgbClr val="0F5494"/>
              </a:buClr>
            </a:pPr>
            <a:r>
              <a:rPr lang="en-GB" i="0" kern="0" dirty="0"/>
              <a:t> Payroll management</a:t>
            </a:r>
          </a:p>
          <a:p>
            <a:pPr marL="0" indent="0">
              <a:lnSpc>
                <a:spcPct val="90000"/>
              </a:lnSpc>
              <a:buNone/>
            </a:pPr>
            <a:endParaRPr lang="en-GB" i="0" kern="0" dirty="0"/>
          </a:p>
          <a:p>
            <a:pPr marL="0" indent="0">
              <a:lnSpc>
                <a:spcPct val="90000"/>
              </a:lnSpc>
              <a:buNone/>
            </a:pPr>
            <a:endParaRPr lang="nl-NL" kern="0" dirty="0"/>
          </a:p>
        </p:txBody>
      </p:sp>
      <p:sp>
        <p:nvSpPr>
          <p:cNvPr id="22529" name="Titre 1"/>
          <p:cNvSpPr>
            <a:spLocks noGrp="1"/>
          </p:cNvSpPr>
          <p:nvPr>
            <p:ph type="title"/>
          </p:nvPr>
        </p:nvSpPr>
        <p:spPr/>
        <p:txBody>
          <a:bodyPr vert="horz" lIns="91440" tIns="45720" rIns="91440" bIns="0" rtlCol="0" anchor="b" anchorCtr="0">
            <a:normAutofit/>
          </a:bodyPr>
          <a:lstStyle/>
          <a:p>
            <a:r>
              <a:rPr lang="en-GB" dirty="0"/>
              <a:t>The challenge of PFM reform</a:t>
            </a:r>
            <a:endParaRPr lang="en-GB"/>
          </a:p>
        </p:txBody>
      </p:sp>
      <p:sp>
        <p:nvSpPr>
          <p:cNvPr id="2" name="Slide Number Placeholder 1">
            <a:extLst>
              <a:ext uri="{FF2B5EF4-FFF2-40B4-BE49-F238E27FC236}">
                <a16:creationId xmlns:a16="http://schemas.microsoft.com/office/drawing/2014/main" id="{DF2F2F4D-643A-4E80-A10F-1D9A742C553B}"/>
              </a:ext>
            </a:extLst>
          </p:cNvPr>
          <p:cNvSpPr>
            <a:spLocks noGrp="1"/>
          </p:cNvSpPr>
          <p:nvPr>
            <p:ph type="sldNum" sz="quarter" idx="12"/>
          </p:nvPr>
        </p:nvSpPr>
        <p:spPr/>
        <p:txBody>
          <a:bodyPr/>
          <a:lstStyle/>
          <a:p>
            <a:fld id="{F46C79FD-C571-418B-AB0F-5EE936C85276}" type="slidenum">
              <a:rPr lang="en-GB" smtClean="0"/>
              <a:t>46</a:t>
            </a:fld>
            <a:endParaRPr lang="en-GB"/>
          </a:p>
        </p:txBody>
      </p:sp>
    </p:spTree>
    <p:extLst>
      <p:ext uri="{BB962C8B-B14F-4D97-AF65-F5344CB8AC3E}">
        <p14:creationId xmlns:p14="http://schemas.microsoft.com/office/powerpoint/2010/main" val="3655055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3">
            <a:extLst>
              <a:ext uri="{FF2B5EF4-FFF2-40B4-BE49-F238E27FC236}">
                <a16:creationId xmlns:a16="http://schemas.microsoft.com/office/drawing/2014/main" id="{3D66DB7D-2A1A-4D83-8A2E-7069677CC7DD}"/>
              </a:ext>
            </a:extLst>
          </p:cNvPr>
          <p:cNvSpPr txBox="1">
            <a:spLocks/>
          </p:cNvSpPr>
          <p:nvPr/>
        </p:nvSpPr>
        <p:spPr bwMode="auto">
          <a:xfrm>
            <a:off x="839262" y="1565673"/>
            <a:ext cx="10904538" cy="446088"/>
          </a:xfrm>
          <a:prstGeom prst="rect">
            <a:avLst/>
          </a:prstGeom>
        </p:spPr>
        <p:txBody>
          <a:bodyPr vert="horz" wrap="square" lIns="91440" tIns="45720" rIns="91440" bIns="45720" numCol="1" rtlCol="0" anchor="t" anchorCtr="0" compatLnSpc="1">
            <a:prstTxWarp prst="textNoShape">
              <a:avLst/>
            </a:prstTxWarp>
            <a:normAutofit/>
          </a:bodyPr>
          <a:lstStyle>
            <a:defPPr>
              <a:defRPr lang="en-GB"/>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S PGothic" pitchFamily="34" charset="-128"/>
                <a:cs typeface="+mn-cs"/>
              </a:defRPr>
            </a:lvl2pPr>
            <a:lvl3pPr marL="914400" algn="l" rtl="0" fontAlgn="base">
              <a:spcBef>
                <a:spcPct val="0"/>
              </a:spcBef>
              <a:spcAft>
                <a:spcPct val="0"/>
              </a:spcAft>
              <a:defRPr sz="1200" kern="1200">
                <a:solidFill>
                  <a:srgbClr val="0F5494"/>
                </a:solidFill>
                <a:latin typeface="Verdana" pitchFamily="34" charset="0"/>
                <a:ea typeface="MS PGothic" pitchFamily="34" charset="-128"/>
                <a:cs typeface="+mn-cs"/>
              </a:defRPr>
            </a:lvl3pPr>
            <a:lvl4pPr marL="1371600" algn="l" rtl="0" fontAlgn="base">
              <a:spcBef>
                <a:spcPct val="0"/>
              </a:spcBef>
              <a:spcAft>
                <a:spcPct val="0"/>
              </a:spcAft>
              <a:defRPr sz="1200" kern="1200">
                <a:solidFill>
                  <a:srgbClr val="0F5494"/>
                </a:solidFill>
                <a:latin typeface="Verdana" pitchFamily="34" charset="0"/>
                <a:ea typeface="MS PGothic" pitchFamily="34" charset="-128"/>
                <a:cs typeface="+mn-cs"/>
              </a:defRPr>
            </a:lvl4pPr>
            <a:lvl5pPr marL="1828800" algn="l" rtl="0" fontAlgn="base">
              <a:spcBef>
                <a:spcPct val="0"/>
              </a:spcBef>
              <a:spcAft>
                <a:spcPct val="0"/>
              </a:spcAft>
              <a:defRPr sz="1200" kern="1200">
                <a:solidFill>
                  <a:srgbClr val="0F5494"/>
                </a:solidFill>
                <a:latin typeface="Verdana" pitchFamily="34" charset="0"/>
                <a:ea typeface="MS PGothic" pitchFamily="34" charset="-128"/>
                <a:cs typeface="+mn-cs"/>
              </a:defRPr>
            </a:lvl5pPr>
            <a:lvl6pPr marL="2286000" algn="l" defTabSz="914400" rtl="0" eaLnBrk="1" latinLnBrk="0" hangingPunct="1">
              <a:defRPr sz="1200" kern="1200">
                <a:solidFill>
                  <a:srgbClr val="0F5494"/>
                </a:solidFill>
                <a:latin typeface="Verdana" pitchFamily="34" charset="0"/>
                <a:ea typeface="MS PGothic" pitchFamily="34" charset="-128"/>
                <a:cs typeface="+mn-cs"/>
              </a:defRPr>
            </a:lvl6pPr>
            <a:lvl7pPr marL="2743200" algn="l" defTabSz="914400" rtl="0" eaLnBrk="1" latinLnBrk="0" hangingPunct="1">
              <a:defRPr sz="1200" kern="1200">
                <a:solidFill>
                  <a:srgbClr val="0F5494"/>
                </a:solidFill>
                <a:latin typeface="Verdana" pitchFamily="34" charset="0"/>
                <a:ea typeface="MS PGothic" pitchFamily="34" charset="-128"/>
                <a:cs typeface="+mn-cs"/>
              </a:defRPr>
            </a:lvl7pPr>
            <a:lvl8pPr marL="3200400" algn="l" defTabSz="914400" rtl="0" eaLnBrk="1" latinLnBrk="0" hangingPunct="1">
              <a:defRPr sz="1200" kern="1200">
                <a:solidFill>
                  <a:srgbClr val="0F5494"/>
                </a:solidFill>
                <a:latin typeface="Verdana" pitchFamily="34" charset="0"/>
                <a:ea typeface="MS PGothic" pitchFamily="34" charset="-128"/>
                <a:cs typeface="+mn-cs"/>
              </a:defRPr>
            </a:lvl8pPr>
            <a:lvl9pPr marL="3657600" algn="l" defTabSz="914400" rtl="0" eaLnBrk="1" latinLnBrk="0" hangingPunct="1">
              <a:defRPr sz="1200" kern="1200">
                <a:solidFill>
                  <a:srgbClr val="0F5494"/>
                </a:solidFill>
                <a:latin typeface="Verdana" pitchFamily="34" charset="0"/>
                <a:ea typeface="MS PGothic" pitchFamily="34" charset="-128"/>
                <a:cs typeface="+mn-cs"/>
              </a:defRPr>
            </a:lvl9pPr>
          </a:lstStyle>
          <a:p>
            <a:pPr>
              <a:lnSpc>
                <a:spcPct val="90000"/>
              </a:lnSpc>
              <a:spcAft>
                <a:spcPts val="1800"/>
              </a:spcAft>
              <a:buClr>
                <a:schemeClr val="tx2"/>
              </a:buClr>
            </a:pPr>
            <a:r>
              <a:rPr lang="en-GB" sz="2400" b="1" dirty="0">
                <a:latin typeface="+mn-lt"/>
              </a:rPr>
              <a:t>3. Why is PFM Reform complex?</a:t>
            </a:r>
          </a:p>
        </p:txBody>
      </p:sp>
      <p:sp>
        <p:nvSpPr>
          <p:cNvPr id="22529" name="Titre 1"/>
          <p:cNvSpPr>
            <a:spLocks noGrp="1"/>
          </p:cNvSpPr>
          <p:nvPr>
            <p:ph type="title"/>
          </p:nvPr>
        </p:nvSpPr>
        <p:spPr/>
        <p:txBody>
          <a:bodyPr vert="horz" lIns="91440" tIns="45720" rIns="91440" bIns="0" rtlCol="0" anchor="b" anchorCtr="0">
            <a:normAutofit/>
          </a:bodyPr>
          <a:lstStyle/>
          <a:p>
            <a:r>
              <a:rPr lang="en-GB" dirty="0"/>
              <a:t>The challenge of PFM reform</a:t>
            </a:r>
            <a:endParaRPr lang="en-GB"/>
          </a:p>
        </p:txBody>
      </p:sp>
      <p:grpSp>
        <p:nvGrpSpPr>
          <p:cNvPr id="5" name="Group 4">
            <a:extLst>
              <a:ext uri="{FF2B5EF4-FFF2-40B4-BE49-F238E27FC236}">
                <a16:creationId xmlns:a16="http://schemas.microsoft.com/office/drawing/2014/main" id="{D3003560-D13A-410F-88FA-EA3ED828DC72}"/>
              </a:ext>
            </a:extLst>
          </p:cNvPr>
          <p:cNvGrpSpPr/>
          <p:nvPr/>
        </p:nvGrpSpPr>
        <p:grpSpPr>
          <a:xfrm>
            <a:off x="2865580" y="2275610"/>
            <a:ext cx="6631709" cy="4211638"/>
            <a:chOff x="1481138" y="1948815"/>
            <a:chExt cx="6502400" cy="3827463"/>
          </a:xfrm>
        </p:grpSpPr>
        <p:sp>
          <p:nvSpPr>
            <p:cNvPr id="6" name="Rectangle 298">
              <a:extLst>
                <a:ext uri="{FF2B5EF4-FFF2-40B4-BE49-F238E27FC236}">
                  <a16:creationId xmlns:a16="http://schemas.microsoft.com/office/drawing/2014/main" id="{CAB520A9-B2F5-4ABC-87C1-174AE4D973E0}"/>
                </a:ext>
              </a:extLst>
            </p:cNvPr>
            <p:cNvSpPr/>
            <p:nvPr/>
          </p:nvSpPr>
          <p:spPr>
            <a:xfrm>
              <a:off x="1481138" y="1948815"/>
              <a:ext cx="6502400" cy="3827463"/>
            </a:xfrm>
            <a:prstGeom prst="rect">
              <a:avLst/>
            </a:prstGeom>
            <a:solidFill>
              <a:schemeClr val="bg1"/>
            </a:solidFill>
            <a:ln w="76200">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 name="Rectangle 300">
              <a:extLst>
                <a:ext uri="{FF2B5EF4-FFF2-40B4-BE49-F238E27FC236}">
                  <a16:creationId xmlns:a16="http://schemas.microsoft.com/office/drawing/2014/main" id="{0843204E-4081-4A5B-BDAC-1BA65B42D314}"/>
                </a:ext>
              </a:extLst>
            </p:cNvPr>
            <p:cNvSpPr/>
            <p:nvPr/>
          </p:nvSpPr>
          <p:spPr>
            <a:xfrm>
              <a:off x="1577976" y="2059940"/>
              <a:ext cx="3121025" cy="1800225"/>
            </a:xfrm>
            <a:prstGeom prst="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 name="Rectangle 302">
              <a:extLst>
                <a:ext uri="{FF2B5EF4-FFF2-40B4-BE49-F238E27FC236}">
                  <a16:creationId xmlns:a16="http://schemas.microsoft.com/office/drawing/2014/main" id="{C630E7B5-8F0F-4E6D-B282-E501A9E38538}"/>
                </a:ext>
              </a:extLst>
            </p:cNvPr>
            <p:cNvSpPr/>
            <p:nvPr/>
          </p:nvSpPr>
          <p:spPr>
            <a:xfrm>
              <a:off x="4699001" y="2059940"/>
              <a:ext cx="3121025" cy="1800225"/>
            </a:xfrm>
            <a:prstGeom prst="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 name="Rectangle 304">
              <a:extLst>
                <a:ext uri="{FF2B5EF4-FFF2-40B4-BE49-F238E27FC236}">
                  <a16:creationId xmlns:a16="http://schemas.microsoft.com/office/drawing/2014/main" id="{1053C69D-5D13-4F03-A45C-2F4EC70629DD}"/>
                </a:ext>
              </a:extLst>
            </p:cNvPr>
            <p:cNvSpPr/>
            <p:nvPr/>
          </p:nvSpPr>
          <p:spPr>
            <a:xfrm>
              <a:off x="1577976" y="3860165"/>
              <a:ext cx="3121025" cy="1801813"/>
            </a:xfrm>
            <a:prstGeom prst="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 name="Rectangle 306">
              <a:extLst>
                <a:ext uri="{FF2B5EF4-FFF2-40B4-BE49-F238E27FC236}">
                  <a16:creationId xmlns:a16="http://schemas.microsoft.com/office/drawing/2014/main" id="{1B877B5A-3E07-4038-8049-D5ED9557DB7D}"/>
                </a:ext>
              </a:extLst>
            </p:cNvPr>
            <p:cNvSpPr/>
            <p:nvPr/>
          </p:nvSpPr>
          <p:spPr>
            <a:xfrm>
              <a:off x="4699001" y="3860165"/>
              <a:ext cx="3121025" cy="1801813"/>
            </a:xfrm>
            <a:prstGeom prst="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 name="Rectangle 308">
              <a:extLst>
                <a:ext uri="{FF2B5EF4-FFF2-40B4-BE49-F238E27FC236}">
                  <a16:creationId xmlns:a16="http://schemas.microsoft.com/office/drawing/2014/main" id="{6468AC1A-0A67-44D2-B03A-542FC26CDF64}"/>
                </a:ext>
              </a:extLst>
            </p:cNvPr>
            <p:cNvSpPr/>
            <p:nvPr/>
          </p:nvSpPr>
          <p:spPr>
            <a:xfrm>
              <a:off x="4856163" y="2117090"/>
              <a:ext cx="1389063"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 name="Rectangle 310">
              <a:extLst>
                <a:ext uri="{FF2B5EF4-FFF2-40B4-BE49-F238E27FC236}">
                  <a16:creationId xmlns:a16="http://schemas.microsoft.com/office/drawing/2014/main" id="{18737451-D092-49D8-88FC-42B70A62A977}"/>
                </a:ext>
              </a:extLst>
            </p:cNvPr>
            <p:cNvSpPr/>
            <p:nvPr/>
          </p:nvSpPr>
          <p:spPr>
            <a:xfrm>
              <a:off x="4856163" y="2958465"/>
              <a:ext cx="1389063" cy="839788"/>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 name="Rectangle 312">
              <a:extLst>
                <a:ext uri="{FF2B5EF4-FFF2-40B4-BE49-F238E27FC236}">
                  <a16:creationId xmlns:a16="http://schemas.microsoft.com/office/drawing/2014/main" id="{E4981B13-321B-4CFB-A607-9BD2CA34D2E5}"/>
                </a:ext>
              </a:extLst>
            </p:cNvPr>
            <p:cNvSpPr/>
            <p:nvPr/>
          </p:nvSpPr>
          <p:spPr>
            <a:xfrm>
              <a:off x="6318251" y="2110740"/>
              <a:ext cx="1389062"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 name="Rectangle 314">
              <a:extLst>
                <a:ext uri="{FF2B5EF4-FFF2-40B4-BE49-F238E27FC236}">
                  <a16:creationId xmlns:a16="http://schemas.microsoft.com/office/drawing/2014/main" id="{64AF599C-B328-4B33-A1A7-2A6AB3E3907F}"/>
                </a:ext>
              </a:extLst>
            </p:cNvPr>
            <p:cNvSpPr/>
            <p:nvPr/>
          </p:nvSpPr>
          <p:spPr>
            <a:xfrm>
              <a:off x="6318251" y="2952115"/>
              <a:ext cx="1389062"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 name="Rectangle 316">
              <a:extLst>
                <a:ext uri="{FF2B5EF4-FFF2-40B4-BE49-F238E27FC236}">
                  <a16:creationId xmlns:a16="http://schemas.microsoft.com/office/drawing/2014/main" id="{9E9CC232-76F5-46F0-BA35-2A52AB9F2207}"/>
                </a:ext>
              </a:extLst>
            </p:cNvPr>
            <p:cNvSpPr/>
            <p:nvPr/>
          </p:nvSpPr>
          <p:spPr>
            <a:xfrm>
              <a:off x="4840288" y="3928428"/>
              <a:ext cx="1387475"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 name="Rectangle 318">
              <a:extLst>
                <a:ext uri="{FF2B5EF4-FFF2-40B4-BE49-F238E27FC236}">
                  <a16:creationId xmlns:a16="http://schemas.microsoft.com/office/drawing/2014/main" id="{768B535E-9CE8-419F-9362-1050E7650E3A}"/>
                </a:ext>
              </a:extLst>
            </p:cNvPr>
            <p:cNvSpPr/>
            <p:nvPr/>
          </p:nvSpPr>
          <p:spPr>
            <a:xfrm>
              <a:off x="4840288" y="4769803"/>
              <a:ext cx="1387475"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 name="Rectangle 320">
              <a:extLst>
                <a:ext uri="{FF2B5EF4-FFF2-40B4-BE49-F238E27FC236}">
                  <a16:creationId xmlns:a16="http://schemas.microsoft.com/office/drawing/2014/main" id="{ACEA5FDA-B8C9-4EB0-AA46-D369B455A7E7}"/>
                </a:ext>
              </a:extLst>
            </p:cNvPr>
            <p:cNvSpPr/>
            <p:nvPr/>
          </p:nvSpPr>
          <p:spPr>
            <a:xfrm>
              <a:off x="6302376" y="3923665"/>
              <a:ext cx="1387475" cy="839788"/>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 name="Rectangle 322">
              <a:extLst>
                <a:ext uri="{FF2B5EF4-FFF2-40B4-BE49-F238E27FC236}">
                  <a16:creationId xmlns:a16="http://schemas.microsoft.com/office/drawing/2014/main" id="{0E2BD8D5-20A8-4F07-B69F-9C2EE1E7602A}"/>
                </a:ext>
              </a:extLst>
            </p:cNvPr>
            <p:cNvSpPr/>
            <p:nvPr/>
          </p:nvSpPr>
          <p:spPr>
            <a:xfrm>
              <a:off x="6302376" y="4763453"/>
              <a:ext cx="1387475"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 name="Rectangle 324">
              <a:extLst>
                <a:ext uri="{FF2B5EF4-FFF2-40B4-BE49-F238E27FC236}">
                  <a16:creationId xmlns:a16="http://schemas.microsoft.com/office/drawing/2014/main" id="{6F046466-E2AE-4A3D-80F7-641E9B90CEA8}"/>
                </a:ext>
              </a:extLst>
            </p:cNvPr>
            <p:cNvSpPr/>
            <p:nvPr/>
          </p:nvSpPr>
          <p:spPr>
            <a:xfrm>
              <a:off x="1712913" y="2121853"/>
              <a:ext cx="1389063"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 name="Rectangle 326">
              <a:extLst>
                <a:ext uri="{FF2B5EF4-FFF2-40B4-BE49-F238E27FC236}">
                  <a16:creationId xmlns:a16="http://schemas.microsoft.com/office/drawing/2014/main" id="{7B9437D0-B9CC-4C1B-A3B7-1AB430195A19}"/>
                </a:ext>
              </a:extLst>
            </p:cNvPr>
            <p:cNvSpPr/>
            <p:nvPr/>
          </p:nvSpPr>
          <p:spPr>
            <a:xfrm>
              <a:off x="1712913" y="2963228"/>
              <a:ext cx="1389063"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 name="Rectangle 328">
              <a:extLst>
                <a:ext uri="{FF2B5EF4-FFF2-40B4-BE49-F238E27FC236}">
                  <a16:creationId xmlns:a16="http://schemas.microsoft.com/office/drawing/2014/main" id="{7F219827-24D1-4D37-8B24-F44E9A91C8EE}"/>
                </a:ext>
              </a:extLst>
            </p:cNvPr>
            <p:cNvSpPr/>
            <p:nvPr/>
          </p:nvSpPr>
          <p:spPr>
            <a:xfrm>
              <a:off x="3175001" y="2117090"/>
              <a:ext cx="1389062"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 name="Rectangle 330">
              <a:extLst>
                <a:ext uri="{FF2B5EF4-FFF2-40B4-BE49-F238E27FC236}">
                  <a16:creationId xmlns:a16="http://schemas.microsoft.com/office/drawing/2014/main" id="{97EBCDB9-746D-4CBD-8E61-ECE5A7F50711}"/>
                </a:ext>
              </a:extLst>
            </p:cNvPr>
            <p:cNvSpPr/>
            <p:nvPr/>
          </p:nvSpPr>
          <p:spPr>
            <a:xfrm>
              <a:off x="3175001" y="2958465"/>
              <a:ext cx="1389062" cy="839788"/>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 name="Rectangle 332">
              <a:extLst>
                <a:ext uri="{FF2B5EF4-FFF2-40B4-BE49-F238E27FC236}">
                  <a16:creationId xmlns:a16="http://schemas.microsoft.com/office/drawing/2014/main" id="{F8968972-3B66-4345-8D6F-0077C7367A90}"/>
                </a:ext>
              </a:extLst>
            </p:cNvPr>
            <p:cNvSpPr/>
            <p:nvPr/>
          </p:nvSpPr>
          <p:spPr>
            <a:xfrm>
              <a:off x="1701801" y="3928428"/>
              <a:ext cx="1389062"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6" name="Rectangle 334">
              <a:extLst>
                <a:ext uri="{FF2B5EF4-FFF2-40B4-BE49-F238E27FC236}">
                  <a16:creationId xmlns:a16="http://schemas.microsoft.com/office/drawing/2014/main" id="{AD33764B-E0F2-49B9-8F78-F88937164394}"/>
                </a:ext>
              </a:extLst>
            </p:cNvPr>
            <p:cNvSpPr/>
            <p:nvPr/>
          </p:nvSpPr>
          <p:spPr>
            <a:xfrm>
              <a:off x="1701801" y="4769803"/>
              <a:ext cx="1389062"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7" name="Rectangle 336">
              <a:extLst>
                <a:ext uri="{FF2B5EF4-FFF2-40B4-BE49-F238E27FC236}">
                  <a16:creationId xmlns:a16="http://schemas.microsoft.com/office/drawing/2014/main" id="{79FCAD12-4202-4767-B5D7-DCC5E5CE2203}"/>
                </a:ext>
              </a:extLst>
            </p:cNvPr>
            <p:cNvSpPr/>
            <p:nvPr/>
          </p:nvSpPr>
          <p:spPr>
            <a:xfrm>
              <a:off x="3163888" y="3923665"/>
              <a:ext cx="1387475" cy="839788"/>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8" name="Rectangle 337">
              <a:extLst>
                <a:ext uri="{FF2B5EF4-FFF2-40B4-BE49-F238E27FC236}">
                  <a16:creationId xmlns:a16="http://schemas.microsoft.com/office/drawing/2014/main" id="{ACCD5890-5D34-476B-B71C-964F493D15C9}"/>
                </a:ext>
              </a:extLst>
            </p:cNvPr>
            <p:cNvSpPr/>
            <p:nvPr/>
          </p:nvSpPr>
          <p:spPr>
            <a:xfrm>
              <a:off x="3163888" y="4763453"/>
              <a:ext cx="1387475" cy="841375"/>
            </a:xfrm>
            <a:prstGeom prst="rect">
              <a:avLst/>
            </a:prstGeom>
            <a:solidFill>
              <a:schemeClr val="bg1"/>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9" name="5-Point Star 338">
              <a:extLst>
                <a:ext uri="{FF2B5EF4-FFF2-40B4-BE49-F238E27FC236}">
                  <a16:creationId xmlns:a16="http://schemas.microsoft.com/office/drawing/2014/main" id="{87D41C0E-1054-4B3B-AEC6-EEB2AEEABCD1}"/>
                </a:ext>
              </a:extLst>
            </p:cNvPr>
            <p:cNvSpPr/>
            <p:nvPr/>
          </p:nvSpPr>
          <p:spPr>
            <a:xfrm>
              <a:off x="4168776" y="3518853"/>
              <a:ext cx="1049337" cy="669925"/>
            </a:xfrm>
            <a:prstGeom prst="star5">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30" name="5-Point Star 339">
              <a:extLst>
                <a:ext uri="{FF2B5EF4-FFF2-40B4-BE49-F238E27FC236}">
                  <a16:creationId xmlns:a16="http://schemas.microsoft.com/office/drawing/2014/main" id="{5EB0EFC4-750D-4838-9D69-5133E2C42CE3}"/>
                </a:ext>
              </a:extLst>
            </p:cNvPr>
            <p:cNvSpPr/>
            <p:nvPr/>
          </p:nvSpPr>
          <p:spPr>
            <a:xfrm>
              <a:off x="5765801" y="2636203"/>
              <a:ext cx="1049337" cy="6699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31" name="5-Point Star 340">
              <a:extLst>
                <a:ext uri="{FF2B5EF4-FFF2-40B4-BE49-F238E27FC236}">
                  <a16:creationId xmlns:a16="http://schemas.microsoft.com/office/drawing/2014/main" id="{9FAFEDB5-6F5C-4BC1-886D-2E5F0756773D}"/>
                </a:ext>
              </a:extLst>
            </p:cNvPr>
            <p:cNvSpPr/>
            <p:nvPr/>
          </p:nvSpPr>
          <p:spPr>
            <a:xfrm>
              <a:off x="5715001" y="4369753"/>
              <a:ext cx="1049337" cy="6699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32" name="5-Point Star 341">
              <a:extLst>
                <a:ext uri="{FF2B5EF4-FFF2-40B4-BE49-F238E27FC236}">
                  <a16:creationId xmlns:a16="http://schemas.microsoft.com/office/drawing/2014/main" id="{2CFAAB45-5707-4EA4-92B9-650FF7B1C7A2}"/>
                </a:ext>
              </a:extLst>
            </p:cNvPr>
            <p:cNvSpPr/>
            <p:nvPr/>
          </p:nvSpPr>
          <p:spPr>
            <a:xfrm>
              <a:off x="2619376" y="2628265"/>
              <a:ext cx="1049337" cy="6699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33" name="5-Point Star 342">
              <a:extLst>
                <a:ext uri="{FF2B5EF4-FFF2-40B4-BE49-F238E27FC236}">
                  <a16:creationId xmlns:a16="http://schemas.microsoft.com/office/drawing/2014/main" id="{BD55B934-B30E-4A5C-BF1D-99340844BECB}"/>
                </a:ext>
              </a:extLst>
            </p:cNvPr>
            <p:cNvSpPr/>
            <p:nvPr/>
          </p:nvSpPr>
          <p:spPr>
            <a:xfrm>
              <a:off x="2619376" y="4434840"/>
              <a:ext cx="1049337" cy="6699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34" name="5-Point Star 343">
              <a:extLst>
                <a:ext uri="{FF2B5EF4-FFF2-40B4-BE49-F238E27FC236}">
                  <a16:creationId xmlns:a16="http://schemas.microsoft.com/office/drawing/2014/main" id="{38A8A725-4591-4EF8-8AA9-94EB84C3AC64}"/>
                </a:ext>
              </a:extLst>
            </p:cNvPr>
            <p:cNvSpPr/>
            <p:nvPr/>
          </p:nvSpPr>
          <p:spPr>
            <a:xfrm>
              <a:off x="6629401" y="2236153"/>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35" name="5-Point Star 344">
              <a:extLst>
                <a:ext uri="{FF2B5EF4-FFF2-40B4-BE49-F238E27FC236}">
                  <a16:creationId xmlns:a16="http://schemas.microsoft.com/office/drawing/2014/main" id="{1708A210-5A16-4150-B99E-34866BCC75A0}"/>
                </a:ext>
              </a:extLst>
            </p:cNvPr>
            <p:cNvSpPr/>
            <p:nvPr/>
          </p:nvSpPr>
          <p:spPr>
            <a:xfrm>
              <a:off x="6629401" y="4925378"/>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36" name="5-Point Star 345">
              <a:extLst>
                <a:ext uri="{FF2B5EF4-FFF2-40B4-BE49-F238E27FC236}">
                  <a16:creationId xmlns:a16="http://schemas.microsoft.com/office/drawing/2014/main" id="{4E0A8003-A3C0-4284-94FE-7D5FA9BC5916}"/>
                </a:ext>
              </a:extLst>
            </p:cNvPr>
            <p:cNvSpPr/>
            <p:nvPr/>
          </p:nvSpPr>
          <p:spPr>
            <a:xfrm>
              <a:off x="6629401" y="4064953"/>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37" name="5-Point Star 346">
              <a:extLst>
                <a:ext uri="{FF2B5EF4-FFF2-40B4-BE49-F238E27FC236}">
                  <a16:creationId xmlns:a16="http://schemas.microsoft.com/office/drawing/2014/main" id="{D63F5E35-EE2E-42E0-86F6-323FEE46EB44}"/>
                </a:ext>
              </a:extLst>
            </p:cNvPr>
            <p:cNvSpPr/>
            <p:nvPr/>
          </p:nvSpPr>
          <p:spPr>
            <a:xfrm>
              <a:off x="6629401" y="3047365"/>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38" name="5-Point Star 347">
              <a:extLst>
                <a:ext uri="{FF2B5EF4-FFF2-40B4-BE49-F238E27FC236}">
                  <a16:creationId xmlns:a16="http://schemas.microsoft.com/office/drawing/2014/main" id="{281D779A-5220-42A3-83FE-D47A14B38C68}"/>
                </a:ext>
              </a:extLst>
            </p:cNvPr>
            <p:cNvSpPr/>
            <p:nvPr/>
          </p:nvSpPr>
          <p:spPr>
            <a:xfrm>
              <a:off x="1984376" y="2240915"/>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39" name="5-Point Star 348">
              <a:extLst>
                <a:ext uri="{FF2B5EF4-FFF2-40B4-BE49-F238E27FC236}">
                  <a16:creationId xmlns:a16="http://schemas.microsoft.com/office/drawing/2014/main" id="{0EC94DB9-44F7-4914-8731-96356742A047}"/>
                </a:ext>
              </a:extLst>
            </p:cNvPr>
            <p:cNvSpPr/>
            <p:nvPr/>
          </p:nvSpPr>
          <p:spPr>
            <a:xfrm>
              <a:off x="1978026" y="4946015"/>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40" name="5-Point Star 349">
              <a:extLst>
                <a:ext uri="{FF2B5EF4-FFF2-40B4-BE49-F238E27FC236}">
                  <a16:creationId xmlns:a16="http://schemas.microsoft.com/office/drawing/2014/main" id="{5DC0442A-F714-416F-B28F-AE6D9E048487}"/>
                </a:ext>
              </a:extLst>
            </p:cNvPr>
            <p:cNvSpPr/>
            <p:nvPr/>
          </p:nvSpPr>
          <p:spPr>
            <a:xfrm>
              <a:off x="1984376" y="4071303"/>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41" name="5-Point Star 350">
              <a:extLst>
                <a:ext uri="{FF2B5EF4-FFF2-40B4-BE49-F238E27FC236}">
                  <a16:creationId xmlns:a16="http://schemas.microsoft.com/office/drawing/2014/main" id="{F57D9791-9574-4F4A-8E26-CF8F7861A368}"/>
                </a:ext>
              </a:extLst>
            </p:cNvPr>
            <p:cNvSpPr/>
            <p:nvPr/>
          </p:nvSpPr>
          <p:spPr>
            <a:xfrm>
              <a:off x="1984376" y="3053715"/>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42" name="5-Point Star 351">
              <a:extLst>
                <a:ext uri="{FF2B5EF4-FFF2-40B4-BE49-F238E27FC236}">
                  <a16:creationId xmlns:a16="http://schemas.microsoft.com/office/drawing/2014/main" id="{5D9FDA0B-F5C6-4DAB-896C-57B790DA5CDF}"/>
                </a:ext>
              </a:extLst>
            </p:cNvPr>
            <p:cNvSpPr/>
            <p:nvPr/>
          </p:nvSpPr>
          <p:spPr>
            <a:xfrm>
              <a:off x="3530601" y="2240915"/>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43" name="5-Point Star 352">
              <a:extLst>
                <a:ext uri="{FF2B5EF4-FFF2-40B4-BE49-F238E27FC236}">
                  <a16:creationId xmlns:a16="http://schemas.microsoft.com/office/drawing/2014/main" id="{64EA8AFB-583F-4E6C-8BEC-8FF0B6252A25}"/>
                </a:ext>
              </a:extLst>
            </p:cNvPr>
            <p:cNvSpPr/>
            <p:nvPr/>
          </p:nvSpPr>
          <p:spPr>
            <a:xfrm>
              <a:off x="3530601" y="4931728"/>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44" name="5-Point Star 353">
              <a:extLst>
                <a:ext uri="{FF2B5EF4-FFF2-40B4-BE49-F238E27FC236}">
                  <a16:creationId xmlns:a16="http://schemas.microsoft.com/office/drawing/2014/main" id="{337B890C-5B94-4C49-8C0E-1C9A47DDB577}"/>
                </a:ext>
              </a:extLst>
            </p:cNvPr>
            <p:cNvSpPr/>
            <p:nvPr/>
          </p:nvSpPr>
          <p:spPr>
            <a:xfrm>
              <a:off x="3530601" y="4071303"/>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45" name="5-Point Star 354">
              <a:extLst>
                <a:ext uri="{FF2B5EF4-FFF2-40B4-BE49-F238E27FC236}">
                  <a16:creationId xmlns:a16="http://schemas.microsoft.com/office/drawing/2014/main" id="{FEB82AD4-D184-4D87-91FD-C77C4F9BDEBC}"/>
                </a:ext>
              </a:extLst>
            </p:cNvPr>
            <p:cNvSpPr/>
            <p:nvPr/>
          </p:nvSpPr>
          <p:spPr>
            <a:xfrm>
              <a:off x="3530601" y="3053715"/>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46" name="5-Point Star 355">
              <a:extLst>
                <a:ext uri="{FF2B5EF4-FFF2-40B4-BE49-F238E27FC236}">
                  <a16:creationId xmlns:a16="http://schemas.microsoft.com/office/drawing/2014/main" id="{F893398F-3CB0-4E9F-A65F-1EE350F72F90}"/>
                </a:ext>
              </a:extLst>
            </p:cNvPr>
            <p:cNvSpPr/>
            <p:nvPr/>
          </p:nvSpPr>
          <p:spPr>
            <a:xfrm>
              <a:off x="5178426" y="2252028"/>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47" name="5-Point Star 356">
              <a:extLst>
                <a:ext uri="{FF2B5EF4-FFF2-40B4-BE49-F238E27FC236}">
                  <a16:creationId xmlns:a16="http://schemas.microsoft.com/office/drawing/2014/main" id="{7A50F178-8069-4034-8AF1-B52DBD366EED}"/>
                </a:ext>
              </a:extLst>
            </p:cNvPr>
            <p:cNvSpPr/>
            <p:nvPr/>
          </p:nvSpPr>
          <p:spPr>
            <a:xfrm>
              <a:off x="5178426" y="4942840"/>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48" name="5-Point Star 357">
              <a:extLst>
                <a:ext uri="{FF2B5EF4-FFF2-40B4-BE49-F238E27FC236}">
                  <a16:creationId xmlns:a16="http://schemas.microsoft.com/office/drawing/2014/main" id="{D490E5DC-8151-4CD0-A30A-3BCD4FCF991A}"/>
                </a:ext>
              </a:extLst>
            </p:cNvPr>
            <p:cNvSpPr/>
            <p:nvPr/>
          </p:nvSpPr>
          <p:spPr>
            <a:xfrm>
              <a:off x="5178426" y="4082415"/>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49" name="5-Point Star 358">
              <a:extLst>
                <a:ext uri="{FF2B5EF4-FFF2-40B4-BE49-F238E27FC236}">
                  <a16:creationId xmlns:a16="http://schemas.microsoft.com/office/drawing/2014/main" id="{AA02D99C-6FE0-4C71-9516-5B5CA5483C89}"/>
                </a:ext>
              </a:extLst>
            </p:cNvPr>
            <p:cNvSpPr/>
            <p:nvPr/>
          </p:nvSpPr>
          <p:spPr>
            <a:xfrm>
              <a:off x="5178426" y="3064828"/>
              <a:ext cx="846137" cy="517525"/>
            </a:xfrm>
            <a:prstGeom prst="star5">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50" name="Oval 359">
              <a:extLst>
                <a:ext uri="{FF2B5EF4-FFF2-40B4-BE49-F238E27FC236}">
                  <a16:creationId xmlns:a16="http://schemas.microsoft.com/office/drawing/2014/main" id="{F1C3F473-D8B5-4B3F-8554-4B3E88B6B9DD}"/>
                </a:ext>
              </a:extLst>
            </p:cNvPr>
            <p:cNvSpPr/>
            <p:nvPr/>
          </p:nvSpPr>
          <p:spPr>
            <a:xfrm>
              <a:off x="4957763" y="3707765"/>
              <a:ext cx="277813" cy="24923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51" name="Oval 360">
              <a:extLst>
                <a:ext uri="{FF2B5EF4-FFF2-40B4-BE49-F238E27FC236}">
                  <a16:creationId xmlns:a16="http://schemas.microsoft.com/office/drawing/2014/main" id="{045242F9-A77B-41BC-9246-7A5FFF2716D3}"/>
                </a:ext>
              </a:extLst>
            </p:cNvPr>
            <p:cNvSpPr/>
            <p:nvPr/>
          </p:nvSpPr>
          <p:spPr>
            <a:xfrm>
              <a:off x="6550026" y="2821940"/>
              <a:ext cx="276225"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52" name="Oval 361">
              <a:extLst>
                <a:ext uri="{FF2B5EF4-FFF2-40B4-BE49-F238E27FC236}">
                  <a16:creationId xmlns:a16="http://schemas.microsoft.com/office/drawing/2014/main" id="{81FF88AA-137E-4884-BF5E-6DDAAC9F889C}"/>
                </a:ext>
              </a:extLst>
            </p:cNvPr>
            <p:cNvSpPr/>
            <p:nvPr/>
          </p:nvSpPr>
          <p:spPr>
            <a:xfrm>
              <a:off x="3425826" y="2804478"/>
              <a:ext cx="276225" cy="24923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53" name="Oval 362">
              <a:extLst>
                <a:ext uri="{FF2B5EF4-FFF2-40B4-BE49-F238E27FC236}">
                  <a16:creationId xmlns:a16="http://schemas.microsoft.com/office/drawing/2014/main" id="{4B83DF47-C361-42B2-B21C-2051C8BE69EC}"/>
                </a:ext>
              </a:extLst>
            </p:cNvPr>
            <p:cNvSpPr/>
            <p:nvPr/>
          </p:nvSpPr>
          <p:spPr>
            <a:xfrm>
              <a:off x="3425826" y="4599940"/>
              <a:ext cx="276225"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54" name="Oval 363">
              <a:extLst>
                <a:ext uri="{FF2B5EF4-FFF2-40B4-BE49-F238E27FC236}">
                  <a16:creationId xmlns:a16="http://schemas.microsoft.com/office/drawing/2014/main" id="{976AE2C8-8245-4677-AB66-6CB593D4B34D}"/>
                </a:ext>
              </a:extLst>
            </p:cNvPr>
            <p:cNvSpPr/>
            <p:nvPr/>
          </p:nvSpPr>
          <p:spPr>
            <a:xfrm>
              <a:off x="4564063" y="3460115"/>
              <a:ext cx="276225" cy="24765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55" name="Oval 364">
              <a:extLst>
                <a:ext uri="{FF2B5EF4-FFF2-40B4-BE49-F238E27FC236}">
                  <a16:creationId xmlns:a16="http://schemas.microsoft.com/office/drawing/2014/main" id="{9A02A618-E73F-46DC-B861-19B2DB2FF476}"/>
                </a:ext>
              </a:extLst>
            </p:cNvPr>
            <p:cNvSpPr/>
            <p:nvPr/>
          </p:nvSpPr>
          <p:spPr>
            <a:xfrm>
              <a:off x="6178551" y="2602865"/>
              <a:ext cx="276225" cy="249238"/>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56" name="Oval 365">
              <a:extLst>
                <a:ext uri="{FF2B5EF4-FFF2-40B4-BE49-F238E27FC236}">
                  <a16:creationId xmlns:a16="http://schemas.microsoft.com/office/drawing/2014/main" id="{9B77A002-F558-45A9-ABD1-7DADFD6FC971}"/>
                </a:ext>
              </a:extLst>
            </p:cNvPr>
            <p:cNvSpPr/>
            <p:nvPr/>
          </p:nvSpPr>
          <p:spPr>
            <a:xfrm>
              <a:off x="6107113" y="4311015"/>
              <a:ext cx="276225" cy="24765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57" name="Oval 366">
              <a:extLst>
                <a:ext uri="{FF2B5EF4-FFF2-40B4-BE49-F238E27FC236}">
                  <a16:creationId xmlns:a16="http://schemas.microsoft.com/office/drawing/2014/main" id="{4ACED8B4-B3A9-4200-AEE2-93722FA9BABB}"/>
                </a:ext>
              </a:extLst>
            </p:cNvPr>
            <p:cNvSpPr/>
            <p:nvPr/>
          </p:nvSpPr>
          <p:spPr>
            <a:xfrm>
              <a:off x="3025776" y="2613978"/>
              <a:ext cx="276225" cy="24765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58" name="Oval 367">
              <a:extLst>
                <a:ext uri="{FF2B5EF4-FFF2-40B4-BE49-F238E27FC236}">
                  <a16:creationId xmlns:a16="http://schemas.microsoft.com/office/drawing/2014/main" id="{DF55E314-26D8-4B7C-8C3A-FD96D61BCBB7}"/>
                </a:ext>
              </a:extLst>
            </p:cNvPr>
            <p:cNvSpPr/>
            <p:nvPr/>
          </p:nvSpPr>
          <p:spPr>
            <a:xfrm>
              <a:off x="3003551" y="4377690"/>
              <a:ext cx="276225" cy="249238"/>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59" name="Oval 368">
              <a:extLst>
                <a:ext uri="{FF2B5EF4-FFF2-40B4-BE49-F238E27FC236}">
                  <a16:creationId xmlns:a16="http://schemas.microsoft.com/office/drawing/2014/main" id="{72678EBC-DC5D-42E5-8A42-CE9B6950991B}"/>
                </a:ext>
              </a:extLst>
            </p:cNvPr>
            <p:cNvSpPr/>
            <p:nvPr/>
          </p:nvSpPr>
          <p:spPr>
            <a:xfrm>
              <a:off x="4819651" y="4061778"/>
              <a:ext cx="277812" cy="249237"/>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60" name="Oval 369">
              <a:extLst>
                <a:ext uri="{FF2B5EF4-FFF2-40B4-BE49-F238E27FC236}">
                  <a16:creationId xmlns:a16="http://schemas.microsoft.com/office/drawing/2014/main" id="{C4FE48B9-178A-469C-8D5A-081C9A08E77B}"/>
                </a:ext>
              </a:extLst>
            </p:cNvPr>
            <p:cNvSpPr/>
            <p:nvPr/>
          </p:nvSpPr>
          <p:spPr>
            <a:xfrm>
              <a:off x="6383338" y="4857115"/>
              <a:ext cx="276225"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61" name="Oval 370">
              <a:extLst>
                <a:ext uri="{FF2B5EF4-FFF2-40B4-BE49-F238E27FC236}">
                  <a16:creationId xmlns:a16="http://schemas.microsoft.com/office/drawing/2014/main" id="{1F20CE1B-A98C-4E24-A1CA-A95E0AE472CE}"/>
                </a:ext>
              </a:extLst>
            </p:cNvPr>
            <p:cNvSpPr/>
            <p:nvPr/>
          </p:nvSpPr>
          <p:spPr>
            <a:xfrm>
              <a:off x="5765801" y="2839403"/>
              <a:ext cx="276225" cy="247650"/>
            </a:xfrm>
            <a:prstGeom prst="ellipse">
              <a:avLst/>
            </a:prstGeom>
            <a:solidFill>
              <a:srgbClr val="B3B3B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62" name="Oval 371">
              <a:extLst>
                <a:ext uri="{FF2B5EF4-FFF2-40B4-BE49-F238E27FC236}">
                  <a16:creationId xmlns:a16="http://schemas.microsoft.com/office/drawing/2014/main" id="{4C00B1F7-2BD2-424C-BE8D-1611EE89664E}"/>
                </a:ext>
              </a:extLst>
            </p:cNvPr>
            <p:cNvSpPr/>
            <p:nvPr/>
          </p:nvSpPr>
          <p:spPr>
            <a:xfrm>
              <a:off x="2619376" y="4607878"/>
              <a:ext cx="276225" cy="249237"/>
            </a:xfrm>
            <a:prstGeom prst="ellipse">
              <a:avLst/>
            </a:prstGeom>
            <a:solidFill>
              <a:srgbClr val="B3B3B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63" name="Oval 372">
              <a:extLst>
                <a:ext uri="{FF2B5EF4-FFF2-40B4-BE49-F238E27FC236}">
                  <a16:creationId xmlns:a16="http://schemas.microsoft.com/office/drawing/2014/main" id="{62B75736-C061-43B6-AD46-B1C739BC961B}"/>
                </a:ext>
              </a:extLst>
            </p:cNvPr>
            <p:cNvSpPr/>
            <p:nvPr/>
          </p:nvSpPr>
          <p:spPr>
            <a:xfrm>
              <a:off x="2619376" y="2828290"/>
              <a:ext cx="276225" cy="247650"/>
            </a:xfrm>
            <a:prstGeom prst="ellipse">
              <a:avLst/>
            </a:prstGeom>
            <a:solidFill>
              <a:srgbClr val="B3B3B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64" name="Oval 373">
              <a:extLst>
                <a:ext uri="{FF2B5EF4-FFF2-40B4-BE49-F238E27FC236}">
                  <a16:creationId xmlns:a16="http://schemas.microsoft.com/office/drawing/2014/main" id="{8E347B27-6DE7-4B4D-A80B-2918B8651174}"/>
                </a:ext>
              </a:extLst>
            </p:cNvPr>
            <p:cNvSpPr/>
            <p:nvPr/>
          </p:nvSpPr>
          <p:spPr>
            <a:xfrm>
              <a:off x="4168776" y="3707765"/>
              <a:ext cx="276225" cy="249238"/>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65" name="Oval 374">
              <a:extLst>
                <a:ext uri="{FF2B5EF4-FFF2-40B4-BE49-F238E27FC236}">
                  <a16:creationId xmlns:a16="http://schemas.microsoft.com/office/drawing/2014/main" id="{37AB9FF1-AAFC-4342-9787-8780A0C7B8D4}"/>
                </a:ext>
              </a:extLst>
            </p:cNvPr>
            <p:cNvSpPr/>
            <p:nvPr/>
          </p:nvSpPr>
          <p:spPr>
            <a:xfrm>
              <a:off x="6629401" y="2320290"/>
              <a:ext cx="220662"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66" name="Oval 375">
              <a:extLst>
                <a:ext uri="{FF2B5EF4-FFF2-40B4-BE49-F238E27FC236}">
                  <a16:creationId xmlns:a16="http://schemas.microsoft.com/office/drawing/2014/main" id="{578A5825-8031-49CA-AEC8-550B3BF0195D}"/>
                </a:ext>
              </a:extLst>
            </p:cNvPr>
            <p:cNvSpPr/>
            <p:nvPr/>
          </p:nvSpPr>
          <p:spPr>
            <a:xfrm>
              <a:off x="5178426" y="2320290"/>
              <a:ext cx="220662"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67" name="Oval 376">
              <a:extLst>
                <a:ext uri="{FF2B5EF4-FFF2-40B4-BE49-F238E27FC236}">
                  <a16:creationId xmlns:a16="http://schemas.microsoft.com/office/drawing/2014/main" id="{9080D6A3-C32F-4B30-9C0E-1AADEF6502A9}"/>
                </a:ext>
              </a:extLst>
            </p:cNvPr>
            <p:cNvSpPr/>
            <p:nvPr/>
          </p:nvSpPr>
          <p:spPr>
            <a:xfrm>
              <a:off x="5124451" y="3174365"/>
              <a:ext cx="220662"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68" name="Oval 377">
              <a:extLst>
                <a:ext uri="{FF2B5EF4-FFF2-40B4-BE49-F238E27FC236}">
                  <a16:creationId xmlns:a16="http://schemas.microsoft.com/office/drawing/2014/main" id="{523607CD-AAC2-48AC-A373-87D6F421EF4D}"/>
                </a:ext>
              </a:extLst>
            </p:cNvPr>
            <p:cNvSpPr/>
            <p:nvPr/>
          </p:nvSpPr>
          <p:spPr>
            <a:xfrm>
              <a:off x="6629401" y="3174365"/>
              <a:ext cx="220662"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69" name="Oval 378">
              <a:extLst>
                <a:ext uri="{FF2B5EF4-FFF2-40B4-BE49-F238E27FC236}">
                  <a16:creationId xmlns:a16="http://schemas.microsoft.com/office/drawing/2014/main" id="{D6969480-FC7C-4CDE-8366-F7BC369D2078}"/>
                </a:ext>
              </a:extLst>
            </p:cNvPr>
            <p:cNvSpPr/>
            <p:nvPr/>
          </p:nvSpPr>
          <p:spPr>
            <a:xfrm>
              <a:off x="6440488" y="3174365"/>
              <a:ext cx="276225"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70" name="Oval 379">
              <a:extLst>
                <a:ext uri="{FF2B5EF4-FFF2-40B4-BE49-F238E27FC236}">
                  <a16:creationId xmlns:a16="http://schemas.microsoft.com/office/drawing/2014/main" id="{21D53E0B-086D-44DC-BC60-A43F5D1097A1}"/>
                </a:ext>
              </a:extLst>
            </p:cNvPr>
            <p:cNvSpPr/>
            <p:nvPr/>
          </p:nvSpPr>
          <p:spPr>
            <a:xfrm>
              <a:off x="6654801" y="4149090"/>
              <a:ext cx="220662"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71" name="Oval 380">
              <a:extLst>
                <a:ext uri="{FF2B5EF4-FFF2-40B4-BE49-F238E27FC236}">
                  <a16:creationId xmlns:a16="http://schemas.microsoft.com/office/drawing/2014/main" id="{13C0C025-9A54-471B-B8C4-0B9CEC96E34E}"/>
                </a:ext>
              </a:extLst>
            </p:cNvPr>
            <p:cNvSpPr/>
            <p:nvPr/>
          </p:nvSpPr>
          <p:spPr>
            <a:xfrm>
              <a:off x="5138738" y="4195128"/>
              <a:ext cx="220663" cy="249237"/>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72" name="Oval 381">
              <a:extLst>
                <a:ext uri="{FF2B5EF4-FFF2-40B4-BE49-F238E27FC236}">
                  <a16:creationId xmlns:a16="http://schemas.microsoft.com/office/drawing/2014/main" id="{6352FDE5-64FD-4755-92E4-C2AD00C58E88}"/>
                </a:ext>
              </a:extLst>
            </p:cNvPr>
            <p:cNvSpPr/>
            <p:nvPr/>
          </p:nvSpPr>
          <p:spPr>
            <a:xfrm>
              <a:off x="5178426" y="5039678"/>
              <a:ext cx="220662"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73" name="Oval 382">
              <a:extLst>
                <a:ext uri="{FF2B5EF4-FFF2-40B4-BE49-F238E27FC236}">
                  <a16:creationId xmlns:a16="http://schemas.microsoft.com/office/drawing/2014/main" id="{93C8C17E-B351-40B1-9274-74084A9D193B}"/>
                </a:ext>
              </a:extLst>
            </p:cNvPr>
            <p:cNvSpPr/>
            <p:nvPr/>
          </p:nvSpPr>
          <p:spPr>
            <a:xfrm>
              <a:off x="6607176" y="5014278"/>
              <a:ext cx="219075" cy="249237"/>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74" name="Oval 383">
              <a:extLst>
                <a:ext uri="{FF2B5EF4-FFF2-40B4-BE49-F238E27FC236}">
                  <a16:creationId xmlns:a16="http://schemas.microsoft.com/office/drawing/2014/main" id="{749973EE-EA24-47E0-AEE5-A90DBEFF9C21}"/>
                </a:ext>
              </a:extLst>
            </p:cNvPr>
            <p:cNvSpPr/>
            <p:nvPr/>
          </p:nvSpPr>
          <p:spPr>
            <a:xfrm>
              <a:off x="1984376" y="2364740"/>
              <a:ext cx="219075" cy="249238"/>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75" name="Oval 384">
              <a:extLst>
                <a:ext uri="{FF2B5EF4-FFF2-40B4-BE49-F238E27FC236}">
                  <a16:creationId xmlns:a16="http://schemas.microsoft.com/office/drawing/2014/main" id="{56027EC8-C108-41C2-A5AA-43E8D6DF949E}"/>
                </a:ext>
              </a:extLst>
            </p:cNvPr>
            <p:cNvSpPr/>
            <p:nvPr/>
          </p:nvSpPr>
          <p:spPr>
            <a:xfrm>
              <a:off x="3482976" y="2320290"/>
              <a:ext cx="219075"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76" name="Oval 385">
              <a:extLst>
                <a:ext uri="{FF2B5EF4-FFF2-40B4-BE49-F238E27FC236}">
                  <a16:creationId xmlns:a16="http://schemas.microsoft.com/office/drawing/2014/main" id="{976C5BF4-6443-449E-B7B6-E905A09E3963}"/>
                </a:ext>
              </a:extLst>
            </p:cNvPr>
            <p:cNvSpPr/>
            <p:nvPr/>
          </p:nvSpPr>
          <p:spPr>
            <a:xfrm>
              <a:off x="1984376" y="3174365"/>
              <a:ext cx="219075"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77" name="Oval 386">
              <a:extLst>
                <a:ext uri="{FF2B5EF4-FFF2-40B4-BE49-F238E27FC236}">
                  <a16:creationId xmlns:a16="http://schemas.microsoft.com/office/drawing/2014/main" id="{14CE44D8-F67C-435E-B134-91CB285CDEEF}"/>
                </a:ext>
              </a:extLst>
            </p:cNvPr>
            <p:cNvSpPr/>
            <p:nvPr/>
          </p:nvSpPr>
          <p:spPr>
            <a:xfrm>
              <a:off x="1984376" y="4185603"/>
              <a:ext cx="219075" cy="249237"/>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78" name="Oval 387">
              <a:extLst>
                <a:ext uri="{FF2B5EF4-FFF2-40B4-BE49-F238E27FC236}">
                  <a16:creationId xmlns:a16="http://schemas.microsoft.com/office/drawing/2014/main" id="{2FC36EC9-93C6-411D-808B-B74548AAF3CF}"/>
                </a:ext>
              </a:extLst>
            </p:cNvPr>
            <p:cNvSpPr/>
            <p:nvPr/>
          </p:nvSpPr>
          <p:spPr>
            <a:xfrm>
              <a:off x="1922463" y="5038090"/>
              <a:ext cx="219075"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79" name="Oval 388">
              <a:extLst>
                <a:ext uri="{FF2B5EF4-FFF2-40B4-BE49-F238E27FC236}">
                  <a16:creationId xmlns:a16="http://schemas.microsoft.com/office/drawing/2014/main" id="{39EDD912-540A-4B18-AC25-D4877B99A109}"/>
                </a:ext>
              </a:extLst>
            </p:cNvPr>
            <p:cNvSpPr/>
            <p:nvPr/>
          </p:nvSpPr>
          <p:spPr>
            <a:xfrm>
              <a:off x="3482976" y="4149090"/>
              <a:ext cx="219075"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80" name="Oval 389">
              <a:extLst>
                <a:ext uri="{FF2B5EF4-FFF2-40B4-BE49-F238E27FC236}">
                  <a16:creationId xmlns:a16="http://schemas.microsoft.com/office/drawing/2014/main" id="{63104811-C97B-435F-8E36-B5D02CE3FC50}"/>
                </a:ext>
              </a:extLst>
            </p:cNvPr>
            <p:cNvSpPr/>
            <p:nvPr/>
          </p:nvSpPr>
          <p:spPr>
            <a:xfrm>
              <a:off x="3530601" y="5039678"/>
              <a:ext cx="220662" cy="247650"/>
            </a:xfrm>
            <a:prstGeom prst="ellipse">
              <a:avLst/>
            </a:prstGeom>
            <a:solidFill>
              <a:srgbClr val="CCCCCC"/>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81" name="Oval 390">
              <a:extLst>
                <a:ext uri="{FF2B5EF4-FFF2-40B4-BE49-F238E27FC236}">
                  <a16:creationId xmlns:a16="http://schemas.microsoft.com/office/drawing/2014/main" id="{57506BA5-4C03-4356-8782-911478F5EBA4}"/>
                </a:ext>
              </a:extLst>
            </p:cNvPr>
            <p:cNvSpPr/>
            <p:nvPr/>
          </p:nvSpPr>
          <p:spPr>
            <a:xfrm>
              <a:off x="3260726" y="4953953"/>
              <a:ext cx="276225"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82" name="Oval 391">
              <a:extLst>
                <a:ext uri="{FF2B5EF4-FFF2-40B4-BE49-F238E27FC236}">
                  <a16:creationId xmlns:a16="http://schemas.microsoft.com/office/drawing/2014/main" id="{7E8E6DE1-47CB-493D-B658-B82475F38452}"/>
                </a:ext>
              </a:extLst>
            </p:cNvPr>
            <p:cNvSpPr/>
            <p:nvPr/>
          </p:nvSpPr>
          <p:spPr>
            <a:xfrm>
              <a:off x="4176713" y="2320290"/>
              <a:ext cx="220663"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83" name="Oval 392">
              <a:extLst>
                <a:ext uri="{FF2B5EF4-FFF2-40B4-BE49-F238E27FC236}">
                  <a16:creationId xmlns:a16="http://schemas.microsoft.com/office/drawing/2014/main" id="{0EF6F4CD-1A74-4EB9-95D8-199CFE4677F2}"/>
                </a:ext>
              </a:extLst>
            </p:cNvPr>
            <p:cNvSpPr/>
            <p:nvPr/>
          </p:nvSpPr>
          <p:spPr>
            <a:xfrm>
              <a:off x="5821363" y="2320290"/>
              <a:ext cx="220663"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84" name="Oval 393">
              <a:extLst>
                <a:ext uri="{FF2B5EF4-FFF2-40B4-BE49-F238E27FC236}">
                  <a16:creationId xmlns:a16="http://schemas.microsoft.com/office/drawing/2014/main" id="{A28C2D43-1FF2-41A8-A3D9-3063BE238447}"/>
                </a:ext>
              </a:extLst>
            </p:cNvPr>
            <p:cNvSpPr/>
            <p:nvPr/>
          </p:nvSpPr>
          <p:spPr>
            <a:xfrm>
              <a:off x="7256463" y="2320290"/>
              <a:ext cx="219075"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85" name="Oval 394">
              <a:extLst>
                <a:ext uri="{FF2B5EF4-FFF2-40B4-BE49-F238E27FC236}">
                  <a16:creationId xmlns:a16="http://schemas.microsoft.com/office/drawing/2014/main" id="{43C33A93-EEE2-4750-B4A8-DDD113388527}"/>
                </a:ext>
              </a:extLst>
            </p:cNvPr>
            <p:cNvSpPr/>
            <p:nvPr/>
          </p:nvSpPr>
          <p:spPr>
            <a:xfrm>
              <a:off x="7256463" y="3174365"/>
              <a:ext cx="219075"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86" name="Oval 395">
              <a:extLst>
                <a:ext uri="{FF2B5EF4-FFF2-40B4-BE49-F238E27FC236}">
                  <a16:creationId xmlns:a16="http://schemas.microsoft.com/office/drawing/2014/main" id="{76B53D98-E257-4DC2-A722-945CFDD840CB}"/>
                </a:ext>
              </a:extLst>
            </p:cNvPr>
            <p:cNvSpPr/>
            <p:nvPr/>
          </p:nvSpPr>
          <p:spPr>
            <a:xfrm>
              <a:off x="7256463" y="4149090"/>
              <a:ext cx="219075"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87" name="Oval 396">
              <a:extLst>
                <a:ext uri="{FF2B5EF4-FFF2-40B4-BE49-F238E27FC236}">
                  <a16:creationId xmlns:a16="http://schemas.microsoft.com/office/drawing/2014/main" id="{549A90D1-1B80-4A90-97B3-A3FF7C44F43F}"/>
                </a:ext>
              </a:extLst>
            </p:cNvPr>
            <p:cNvSpPr/>
            <p:nvPr/>
          </p:nvSpPr>
          <p:spPr>
            <a:xfrm>
              <a:off x="7297738" y="5014278"/>
              <a:ext cx="220663" cy="24923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88" name="Oval 397">
              <a:extLst>
                <a:ext uri="{FF2B5EF4-FFF2-40B4-BE49-F238E27FC236}">
                  <a16:creationId xmlns:a16="http://schemas.microsoft.com/office/drawing/2014/main" id="{D9E09FF1-74AB-4367-AA86-C84944659437}"/>
                </a:ext>
              </a:extLst>
            </p:cNvPr>
            <p:cNvSpPr/>
            <p:nvPr/>
          </p:nvSpPr>
          <p:spPr>
            <a:xfrm>
              <a:off x="5794376" y="3174365"/>
              <a:ext cx="219075"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89" name="Oval 398">
              <a:extLst>
                <a:ext uri="{FF2B5EF4-FFF2-40B4-BE49-F238E27FC236}">
                  <a16:creationId xmlns:a16="http://schemas.microsoft.com/office/drawing/2014/main" id="{1B75FF5D-7598-4849-A14C-2F3FCB2E2881}"/>
                </a:ext>
              </a:extLst>
            </p:cNvPr>
            <p:cNvSpPr/>
            <p:nvPr/>
          </p:nvSpPr>
          <p:spPr>
            <a:xfrm>
              <a:off x="5903913" y="3174365"/>
              <a:ext cx="276225"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0" name="Oval 399">
              <a:extLst>
                <a:ext uri="{FF2B5EF4-FFF2-40B4-BE49-F238E27FC236}">
                  <a16:creationId xmlns:a16="http://schemas.microsoft.com/office/drawing/2014/main" id="{42409533-779B-43DC-B385-50558F1B5D8D}"/>
                </a:ext>
              </a:extLst>
            </p:cNvPr>
            <p:cNvSpPr/>
            <p:nvPr/>
          </p:nvSpPr>
          <p:spPr>
            <a:xfrm>
              <a:off x="5821363" y="4188778"/>
              <a:ext cx="220663"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1" name="Oval 400">
              <a:extLst>
                <a:ext uri="{FF2B5EF4-FFF2-40B4-BE49-F238E27FC236}">
                  <a16:creationId xmlns:a16="http://schemas.microsoft.com/office/drawing/2014/main" id="{D4089FEE-0C3E-4EEC-8366-E3DC472AA4B8}"/>
                </a:ext>
              </a:extLst>
            </p:cNvPr>
            <p:cNvSpPr/>
            <p:nvPr/>
          </p:nvSpPr>
          <p:spPr>
            <a:xfrm>
              <a:off x="5821363" y="5077778"/>
              <a:ext cx="220663"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2" name="Oval 401">
              <a:extLst>
                <a:ext uri="{FF2B5EF4-FFF2-40B4-BE49-F238E27FC236}">
                  <a16:creationId xmlns:a16="http://schemas.microsoft.com/office/drawing/2014/main" id="{1ABC4243-72BD-43B8-93DF-AE1A788FB9BA}"/>
                </a:ext>
              </a:extLst>
            </p:cNvPr>
            <p:cNvSpPr/>
            <p:nvPr/>
          </p:nvSpPr>
          <p:spPr>
            <a:xfrm>
              <a:off x="5886451" y="4890453"/>
              <a:ext cx="277812"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3" name="Oval 402">
              <a:extLst>
                <a:ext uri="{FF2B5EF4-FFF2-40B4-BE49-F238E27FC236}">
                  <a16:creationId xmlns:a16="http://schemas.microsoft.com/office/drawing/2014/main" id="{9C407556-F6A5-48FD-B98C-8CEECD2368F3}"/>
                </a:ext>
              </a:extLst>
            </p:cNvPr>
            <p:cNvSpPr/>
            <p:nvPr/>
          </p:nvSpPr>
          <p:spPr>
            <a:xfrm>
              <a:off x="4157663" y="5039678"/>
              <a:ext cx="219075"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4" name="Oval 403">
              <a:extLst>
                <a:ext uri="{FF2B5EF4-FFF2-40B4-BE49-F238E27FC236}">
                  <a16:creationId xmlns:a16="http://schemas.microsoft.com/office/drawing/2014/main" id="{8B6BABE4-8B8D-46DF-B40B-2C303F9D1371}"/>
                </a:ext>
              </a:extLst>
            </p:cNvPr>
            <p:cNvSpPr/>
            <p:nvPr/>
          </p:nvSpPr>
          <p:spPr>
            <a:xfrm>
              <a:off x="4224338" y="3174365"/>
              <a:ext cx="220663"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5" name="Oval 404">
              <a:extLst>
                <a:ext uri="{FF2B5EF4-FFF2-40B4-BE49-F238E27FC236}">
                  <a16:creationId xmlns:a16="http://schemas.microsoft.com/office/drawing/2014/main" id="{758A95ED-0D71-44FA-AA8B-C4735D4BAB3A}"/>
                </a:ext>
              </a:extLst>
            </p:cNvPr>
            <p:cNvSpPr/>
            <p:nvPr/>
          </p:nvSpPr>
          <p:spPr>
            <a:xfrm>
              <a:off x="2609851" y="2364740"/>
              <a:ext cx="220662" cy="24923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6" name="Oval 405">
              <a:extLst>
                <a:ext uri="{FF2B5EF4-FFF2-40B4-BE49-F238E27FC236}">
                  <a16:creationId xmlns:a16="http://schemas.microsoft.com/office/drawing/2014/main" id="{09016A30-218B-4B5F-9EAD-AB5ACA89CA0C}"/>
                </a:ext>
              </a:extLst>
            </p:cNvPr>
            <p:cNvSpPr/>
            <p:nvPr/>
          </p:nvSpPr>
          <p:spPr>
            <a:xfrm>
              <a:off x="2638426" y="3174365"/>
              <a:ext cx="220662"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7" name="Oval 406">
              <a:extLst>
                <a:ext uri="{FF2B5EF4-FFF2-40B4-BE49-F238E27FC236}">
                  <a16:creationId xmlns:a16="http://schemas.microsoft.com/office/drawing/2014/main" id="{7542AB84-E844-46C6-A3CE-95D342D24686}"/>
                </a:ext>
              </a:extLst>
            </p:cNvPr>
            <p:cNvSpPr/>
            <p:nvPr/>
          </p:nvSpPr>
          <p:spPr>
            <a:xfrm>
              <a:off x="2747963" y="3174365"/>
              <a:ext cx="277813"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8" name="Oval 407">
              <a:extLst>
                <a:ext uri="{FF2B5EF4-FFF2-40B4-BE49-F238E27FC236}">
                  <a16:creationId xmlns:a16="http://schemas.microsoft.com/office/drawing/2014/main" id="{4526B36A-1119-4193-90E3-B49C95CB42A4}"/>
                </a:ext>
              </a:extLst>
            </p:cNvPr>
            <p:cNvSpPr/>
            <p:nvPr/>
          </p:nvSpPr>
          <p:spPr>
            <a:xfrm>
              <a:off x="2619376" y="4188778"/>
              <a:ext cx="219075"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99" name="Oval 408">
              <a:extLst>
                <a:ext uri="{FF2B5EF4-FFF2-40B4-BE49-F238E27FC236}">
                  <a16:creationId xmlns:a16="http://schemas.microsoft.com/office/drawing/2014/main" id="{D5A2AA3F-FB0B-462A-8173-CCA40E848886}"/>
                </a:ext>
              </a:extLst>
            </p:cNvPr>
            <p:cNvSpPr/>
            <p:nvPr/>
          </p:nvSpPr>
          <p:spPr>
            <a:xfrm>
              <a:off x="2646363" y="5014278"/>
              <a:ext cx="220663" cy="24923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0" name="Oval 409">
              <a:extLst>
                <a:ext uri="{FF2B5EF4-FFF2-40B4-BE49-F238E27FC236}">
                  <a16:creationId xmlns:a16="http://schemas.microsoft.com/office/drawing/2014/main" id="{61381116-62C8-436C-A9AC-71728483A8DB}"/>
                </a:ext>
              </a:extLst>
            </p:cNvPr>
            <p:cNvSpPr/>
            <p:nvPr/>
          </p:nvSpPr>
          <p:spPr>
            <a:xfrm>
              <a:off x="2757488" y="4957128"/>
              <a:ext cx="276225"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1" name="Oval 410">
              <a:extLst>
                <a:ext uri="{FF2B5EF4-FFF2-40B4-BE49-F238E27FC236}">
                  <a16:creationId xmlns:a16="http://schemas.microsoft.com/office/drawing/2014/main" id="{DB02B2D3-BC89-4345-8828-46ABCCC7B800}"/>
                </a:ext>
              </a:extLst>
            </p:cNvPr>
            <p:cNvSpPr/>
            <p:nvPr/>
          </p:nvSpPr>
          <p:spPr>
            <a:xfrm>
              <a:off x="4157663" y="4188778"/>
              <a:ext cx="219075" cy="24765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2" name="Oval 411">
              <a:extLst>
                <a:ext uri="{FF2B5EF4-FFF2-40B4-BE49-F238E27FC236}">
                  <a16:creationId xmlns:a16="http://schemas.microsoft.com/office/drawing/2014/main" id="{AD5A54AD-D0BD-4458-B2F2-076A7007453B}"/>
                </a:ext>
              </a:extLst>
            </p:cNvPr>
            <p:cNvSpPr/>
            <p:nvPr/>
          </p:nvSpPr>
          <p:spPr>
            <a:xfrm>
              <a:off x="4286251" y="4061778"/>
              <a:ext cx="277812" cy="2492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3" name="Oval 412">
              <a:extLst>
                <a:ext uri="{FF2B5EF4-FFF2-40B4-BE49-F238E27FC236}">
                  <a16:creationId xmlns:a16="http://schemas.microsoft.com/office/drawing/2014/main" id="{7D92AFBC-85DC-4CCC-A469-A80E82D361D1}"/>
                </a:ext>
              </a:extLst>
            </p:cNvPr>
            <p:cNvSpPr/>
            <p:nvPr/>
          </p:nvSpPr>
          <p:spPr>
            <a:xfrm>
              <a:off x="5476876" y="2158365"/>
              <a:ext cx="220662" cy="24765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4" name="Oval 413">
              <a:extLst>
                <a:ext uri="{FF2B5EF4-FFF2-40B4-BE49-F238E27FC236}">
                  <a16:creationId xmlns:a16="http://schemas.microsoft.com/office/drawing/2014/main" id="{2E804F1E-688C-4F32-BAA1-5F2BA6928351}"/>
                </a:ext>
              </a:extLst>
            </p:cNvPr>
            <p:cNvSpPr/>
            <p:nvPr/>
          </p:nvSpPr>
          <p:spPr>
            <a:xfrm>
              <a:off x="6942138" y="2150428"/>
              <a:ext cx="219075" cy="24923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5" name="Oval 414">
              <a:extLst>
                <a:ext uri="{FF2B5EF4-FFF2-40B4-BE49-F238E27FC236}">
                  <a16:creationId xmlns:a16="http://schemas.microsoft.com/office/drawing/2014/main" id="{2D238B65-C6D9-4193-A607-1583CFD133BE}"/>
                </a:ext>
              </a:extLst>
            </p:cNvPr>
            <p:cNvSpPr/>
            <p:nvPr/>
          </p:nvSpPr>
          <p:spPr>
            <a:xfrm>
              <a:off x="6985001" y="2960053"/>
              <a:ext cx="219075" cy="24923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6" name="Oval 415">
              <a:extLst>
                <a:ext uri="{FF2B5EF4-FFF2-40B4-BE49-F238E27FC236}">
                  <a16:creationId xmlns:a16="http://schemas.microsoft.com/office/drawing/2014/main" id="{7E4BF255-C572-4A51-9D26-0C8353E33412}"/>
                </a:ext>
              </a:extLst>
            </p:cNvPr>
            <p:cNvSpPr/>
            <p:nvPr/>
          </p:nvSpPr>
          <p:spPr>
            <a:xfrm>
              <a:off x="6923088" y="3945890"/>
              <a:ext cx="219075" cy="249238"/>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7" name="Oval 416">
              <a:extLst>
                <a:ext uri="{FF2B5EF4-FFF2-40B4-BE49-F238E27FC236}">
                  <a16:creationId xmlns:a16="http://schemas.microsoft.com/office/drawing/2014/main" id="{E81A3845-5798-422D-B4C7-F6430CDE2212}"/>
                </a:ext>
              </a:extLst>
            </p:cNvPr>
            <p:cNvSpPr/>
            <p:nvPr/>
          </p:nvSpPr>
          <p:spPr>
            <a:xfrm>
              <a:off x="6923088" y="4817428"/>
              <a:ext cx="219075" cy="24923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8" name="Oval 417">
              <a:extLst>
                <a:ext uri="{FF2B5EF4-FFF2-40B4-BE49-F238E27FC236}">
                  <a16:creationId xmlns:a16="http://schemas.microsoft.com/office/drawing/2014/main" id="{2BD240C2-7945-427D-AF71-052DB1D51D43}"/>
                </a:ext>
              </a:extLst>
            </p:cNvPr>
            <p:cNvSpPr/>
            <p:nvPr/>
          </p:nvSpPr>
          <p:spPr>
            <a:xfrm>
              <a:off x="5494338" y="2963228"/>
              <a:ext cx="220663" cy="24923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09" name="Oval 418">
              <a:extLst>
                <a:ext uri="{FF2B5EF4-FFF2-40B4-BE49-F238E27FC236}">
                  <a16:creationId xmlns:a16="http://schemas.microsoft.com/office/drawing/2014/main" id="{6D22298A-AC20-4C0B-A05C-45AFC210247E}"/>
                </a:ext>
              </a:extLst>
            </p:cNvPr>
            <p:cNvSpPr/>
            <p:nvPr/>
          </p:nvSpPr>
          <p:spPr>
            <a:xfrm>
              <a:off x="5494338" y="3958590"/>
              <a:ext cx="220663" cy="24765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0" name="Oval 419">
              <a:extLst>
                <a:ext uri="{FF2B5EF4-FFF2-40B4-BE49-F238E27FC236}">
                  <a16:creationId xmlns:a16="http://schemas.microsoft.com/office/drawing/2014/main" id="{DE6E8111-332B-4396-B678-550C0EB3D735}"/>
                </a:ext>
              </a:extLst>
            </p:cNvPr>
            <p:cNvSpPr/>
            <p:nvPr/>
          </p:nvSpPr>
          <p:spPr>
            <a:xfrm>
              <a:off x="5494338" y="4833303"/>
              <a:ext cx="220663" cy="24765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1" name="Oval 420">
              <a:extLst>
                <a:ext uri="{FF2B5EF4-FFF2-40B4-BE49-F238E27FC236}">
                  <a16:creationId xmlns:a16="http://schemas.microsoft.com/office/drawing/2014/main" id="{2E826289-8364-44F3-9E75-AB51EAD2AEE4}"/>
                </a:ext>
              </a:extLst>
            </p:cNvPr>
            <p:cNvSpPr/>
            <p:nvPr/>
          </p:nvSpPr>
          <p:spPr>
            <a:xfrm>
              <a:off x="3835401" y="4828540"/>
              <a:ext cx="220662" cy="249238"/>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2" name="Oval 421">
              <a:extLst>
                <a:ext uri="{FF2B5EF4-FFF2-40B4-BE49-F238E27FC236}">
                  <a16:creationId xmlns:a16="http://schemas.microsoft.com/office/drawing/2014/main" id="{6E19005F-60AD-49E6-9D1E-0CB47DBF7844}"/>
                </a:ext>
              </a:extLst>
            </p:cNvPr>
            <p:cNvSpPr/>
            <p:nvPr/>
          </p:nvSpPr>
          <p:spPr>
            <a:xfrm>
              <a:off x="3800476" y="3958590"/>
              <a:ext cx="220662" cy="24765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3" name="Oval 422">
              <a:extLst>
                <a:ext uri="{FF2B5EF4-FFF2-40B4-BE49-F238E27FC236}">
                  <a16:creationId xmlns:a16="http://schemas.microsoft.com/office/drawing/2014/main" id="{0D4B2F4F-AB54-4C5B-90FF-6EC3265E0528}"/>
                </a:ext>
              </a:extLst>
            </p:cNvPr>
            <p:cNvSpPr/>
            <p:nvPr/>
          </p:nvSpPr>
          <p:spPr>
            <a:xfrm>
              <a:off x="3835401" y="2963228"/>
              <a:ext cx="220662" cy="249237"/>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4" name="Oval 423">
              <a:extLst>
                <a:ext uri="{FF2B5EF4-FFF2-40B4-BE49-F238E27FC236}">
                  <a16:creationId xmlns:a16="http://schemas.microsoft.com/office/drawing/2014/main" id="{7C05B026-8C68-4A6C-90E2-F84ED53EA678}"/>
                </a:ext>
              </a:extLst>
            </p:cNvPr>
            <p:cNvSpPr/>
            <p:nvPr/>
          </p:nvSpPr>
          <p:spPr>
            <a:xfrm>
              <a:off x="3835401" y="2196465"/>
              <a:ext cx="220662" cy="24765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5" name="Oval 424">
              <a:extLst>
                <a:ext uri="{FF2B5EF4-FFF2-40B4-BE49-F238E27FC236}">
                  <a16:creationId xmlns:a16="http://schemas.microsoft.com/office/drawing/2014/main" id="{4C1C8FE0-FA04-4722-AD87-A7A61CE34F1D}"/>
                </a:ext>
              </a:extLst>
            </p:cNvPr>
            <p:cNvSpPr/>
            <p:nvPr/>
          </p:nvSpPr>
          <p:spPr>
            <a:xfrm>
              <a:off x="2311401" y="2161540"/>
              <a:ext cx="220662" cy="249238"/>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6" name="Oval 425">
              <a:extLst>
                <a:ext uri="{FF2B5EF4-FFF2-40B4-BE49-F238E27FC236}">
                  <a16:creationId xmlns:a16="http://schemas.microsoft.com/office/drawing/2014/main" id="{9CD18C82-6B5E-4C7A-9A0C-45FAFD0A95F2}"/>
                </a:ext>
              </a:extLst>
            </p:cNvPr>
            <p:cNvSpPr/>
            <p:nvPr/>
          </p:nvSpPr>
          <p:spPr>
            <a:xfrm>
              <a:off x="2276476" y="2996565"/>
              <a:ext cx="220662" cy="249238"/>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7" name="Oval 426">
              <a:extLst>
                <a:ext uri="{FF2B5EF4-FFF2-40B4-BE49-F238E27FC236}">
                  <a16:creationId xmlns:a16="http://schemas.microsoft.com/office/drawing/2014/main" id="{C86233FA-F5AB-4CB2-8CC9-988672AA24A5}"/>
                </a:ext>
              </a:extLst>
            </p:cNvPr>
            <p:cNvSpPr/>
            <p:nvPr/>
          </p:nvSpPr>
          <p:spPr>
            <a:xfrm>
              <a:off x="2311401" y="4025265"/>
              <a:ext cx="220662" cy="24765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8" name="Oval 427">
              <a:extLst>
                <a:ext uri="{FF2B5EF4-FFF2-40B4-BE49-F238E27FC236}">
                  <a16:creationId xmlns:a16="http://schemas.microsoft.com/office/drawing/2014/main" id="{F59CD109-2CCA-450E-8791-BA99E447780D}"/>
                </a:ext>
              </a:extLst>
            </p:cNvPr>
            <p:cNvSpPr/>
            <p:nvPr/>
          </p:nvSpPr>
          <p:spPr>
            <a:xfrm>
              <a:off x="2276476" y="4828540"/>
              <a:ext cx="220662" cy="24765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19" name="Oval 428">
              <a:extLst>
                <a:ext uri="{FF2B5EF4-FFF2-40B4-BE49-F238E27FC236}">
                  <a16:creationId xmlns:a16="http://schemas.microsoft.com/office/drawing/2014/main" id="{C1596458-574C-4836-96EE-35ACAFCA7233}"/>
                </a:ext>
              </a:extLst>
            </p:cNvPr>
            <p:cNvSpPr/>
            <p:nvPr/>
          </p:nvSpPr>
          <p:spPr>
            <a:xfrm>
              <a:off x="7145338" y="2613978"/>
              <a:ext cx="220663"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0" name="Oval 429">
              <a:extLst>
                <a:ext uri="{FF2B5EF4-FFF2-40B4-BE49-F238E27FC236}">
                  <a16:creationId xmlns:a16="http://schemas.microsoft.com/office/drawing/2014/main" id="{7F48C38E-E37E-4A34-9DB8-F8F445A09782}"/>
                </a:ext>
              </a:extLst>
            </p:cNvPr>
            <p:cNvSpPr/>
            <p:nvPr/>
          </p:nvSpPr>
          <p:spPr>
            <a:xfrm>
              <a:off x="7145338" y="3393440"/>
              <a:ext cx="220663" cy="249238"/>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1" name="Oval 430">
              <a:extLst>
                <a:ext uri="{FF2B5EF4-FFF2-40B4-BE49-F238E27FC236}">
                  <a16:creationId xmlns:a16="http://schemas.microsoft.com/office/drawing/2014/main" id="{6F8F0EDC-EDFA-4B24-8B66-7AF135BE108E}"/>
                </a:ext>
              </a:extLst>
            </p:cNvPr>
            <p:cNvSpPr/>
            <p:nvPr/>
          </p:nvSpPr>
          <p:spPr>
            <a:xfrm>
              <a:off x="7188201" y="4458653"/>
              <a:ext cx="220662"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2" name="Oval 431">
              <a:extLst>
                <a:ext uri="{FF2B5EF4-FFF2-40B4-BE49-F238E27FC236}">
                  <a16:creationId xmlns:a16="http://schemas.microsoft.com/office/drawing/2014/main" id="{1037CCF4-4DDD-465E-98BF-28C767871C31}"/>
                </a:ext>
              </a:extLst>
            </p:cNvPr>
            <p:cNvSpPr/>
            <p:nvPr/>
          </p:nvSpPr>
          <p:spPr>
            <a:xfrm>
              <a:off x="7188201" y="5287328"/>
              <a:ext cx="220662" cy="249237"/>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3" name="Oval 432">
              <a:extLst>
                <a:ext uri="{FF2B5EF4-FFF2-40B4-BE49-F238E27FC236}">
                  <a16:creationId xmlns:a16="http://schemas.microsoft.com/office/drawing/2014/main" id="{EBFC2EC5-4787-4EF5-A960-A7B1DED8F824}"/>
                </a:ext>
              </a:extLst>
            </p:cNvPr>
            <p:cNvSpPr/>
            <p:nvPr/>
          </p:nvSpPr>
          <p:spPr>
            <a:xfrm>
              <a:off x="5711826" y="2590165"/>
              <a:ext cx="220662" cy="249238"/>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4" name="Oval 433">
              <a:extLst>
                <a:ext uri="{FF2B5EF4-FFF2-40B4-BE49-F238E27FC236}">
                  <a16:creationId xmlns:a16="http://schemas.microsoft.com/office/drawing/2014/main" id="{B87D7AA6-EC54-42EE-B273-82A3B57B6612}"/>
                </a:ext>
              </a:extLst>
            </p:cNvPr>
            <p:cNvSpPr/>
            <p:nvPr/>
          </p:nvSpPr>
          <p:spPr>
            <a:xfrm>
              <a:off x="5711826" y="3441065"/>
              <a:ext cx="220662"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5" name="Oval 434">
              <a:extLst>
                <a:ext uri="{FF2B5EF4-FFF2-40B4-BE49-F238E27FC236}">
                  <a16:creationId xmlns:a16="http://schemas.microsoft.com/office/drawing/2014/main" id="{CA21E4DB-73A6-4729-98D8-7B7BA6338A70}"/>
                </a:ext>
              </a:extLst>
            </p:cNvPr>
            <p:cNvSpPr/>
            <p:nvPr/>
          </p:nvSpPr>
          <p:spPr>
            <a:xfrm>
              <a:off x="5711826" y="5323840"/>
              <a:ext cx="220662" cy="249238"/>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6" name="Oval 435">
              <a:extLst>
                <a:ext uri="{FF2B5EF4-FFF2-40B4-BE49-F238E27FC236}">
                  <a16:creationId xmlns:a16="http://schemas.microsoft.com/office/drawing/2014/main" id="{A5CA0D1D-C190-48A9-83AD-05A6D3E6862F}"/>
                </a:ext>
              </a:extLst>
            </p:cNvPr>
            <p:cNvSpPr/>
            <p:nvPr/>
          </p:nvSpPr>
          <p:spPr>
            <a:xfrm>
              <a:off x="5656263" y="4434840"/>
              <a:ext cx="219075"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7" name="Oval 436">
              <a:extLst>
                <a:ext uri="{FF2B5EF4-FFF2-40B4-BE49-F238E27FC236}">
                  <a16:creationId xmlns:a16="http://schemas.microsoft.com/office/drawing/2014/main" id="{212C024E-3519-4EF7-9493-1A41A1168D46}"/>
                </a:ext>
              </a:extLst>
            </p:cNvPr>
            <p:cNvSpPr/>
            <p:nvPr/>
          </p:nvSpPr>
          <p:spPr>
            <a:xfrm>
              <a:off x="5715001" y="4558665"/>
              <a:ext cx="276225" cy="249238"/>
            </a:xfrm>
            <a:prstGeom prst="ellipse">
              <a:avLst/>
            </a:prstGeom>
            <a:solidFill>
              <a:srgbClr val="B3B3B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8" name="Oval 437">
              <a:extLst>
                <a:ext uri="{FF2B5EF4-FFF2-40B4-BE49-F238E27FC236}">
                  <a16:creationId xmlns:a16="http://schemas.microsoft.com/office/drawing/2014/main" id="{A8049BC9-D0DF-42A3-A7A0-05F4AD4E1C5B}"/>
                </a:ext>
              </a:extLst>
            </p:cNvPr>
            <p:cNvSpPr/>
            <p:nvPr/>
          </p:nvSpPr>
          <p:spPr>
            <a:xfrm>
              <a:off x="4046538" y="2590165"/>
              <a:ext cx="220663" cy="249238"/>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29" name="Oval 438">
              <a:extLst>
                <a:ext uri="{FF2B5EF4-FFF2-40B4-BE49-F238E27FC236}">
                  <a16:creationId xmlns:a16="http://schemas.microsoft.com/office/drawing/2014/main" id="{FCED1784-3B97-415C-8A0A-08216203AFE4}"/>
                </a:ext>
              </a:extLst>
            </p:cNvPr>
            <p:cNvSpPr/>
            <p:nvPr/>
          </p:nvSpPr>
          <p:spPr>
            <a:xfrm>
              <a:off x="4057651" y="3441065"/>
              <a:ext cx="220662"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0" name="Oval 439">
              <a:extLst>
                <a:ext uri="{FF2B5EF4-FFF2-40B4-BE49-F238E27FC236}">
                  <a16:creationId xmlns:a16="http://schemas.microsoft.com/office/drawing/2014/main" id="{5217238D-3BAD-442F-B424-A00E7129AF19}"/>
                </a:ext>
              </a:extLst>
            </p:cNvPr>
            <p:cNvSpPr/>
            <p:nvPr/>
          </p:nvSpPr>
          <p:spPr>
            <a:xfrm>
              <a:off x="4057651" y="4436428"/>
              <a:ext cx="220662" cy="249237"/>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1" name="Oval 440">
              <a:extLst>
                <a:ext uri="{FF2B5EF4-FFF2-40B4-BE49-F238E27FC236}">
                  <a16:creationId xmlns:a16="http://schemas.microsoft.com/office/drawing/2014/main" id="{177EDD7D-5D89-4245-A4FE-DAA92157AFEB}"/>
                </a:ext>
              </a:extLst>
            </p:cNvPr>
            <p:cNvSpPr/>
            <p:nvPr/>
          </p:nvSpPr>
          <p:spPr>
            <a:xfrm>
              <a:off x="4056063" y="5319078"/>
              <a:ext cx="219075"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2" name="Oval 441">
              <a:extLst>
                <a:ext uri="{FF2B5EF4-FFF2-40B4-BE49-F238E27FC236}">
                  <a16:creationId xmlns:a16="http://schemas.microsoft.com/office/drawing/2014/main" id="{BD06F3E1-B35D-405A-AC1E-3ACCFCE103D8}"/>
                </a:ext>
              </a:extLst>
            </p:cNvPr>
            <p:cNvSpPr/>
            <p:nvPr/>
          </p:nvSpPr>
          <p:spPr>
            <a:xfrm>
              <a:off x="2497138" y="2590165"/>
              <a:ext cx="220663" cy="249238"/>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3" name="Oval 442">
              <a:extLst>
                <a:ext uri="{FF2B5EF4-FFF2-40B4-BE49-F238E27FC236}">
                  <a16:creationId xmlns:a16="http://schemas.microsoft.com/office/drawing/2014/main" id="{DF874CED-A92C-4380-A36B-032F50253260}"/>
                </a:ext>
              </a:extLst>
            </p:cNvPr>
            <p:cNvSpPr/>
            <p:nvPr/>
          </p:nvSpPr>
          <p:spPr>
            <a:xfrm>
              <a:off x="2500313" y="3441065"/>
              <a:ext cx="220663"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4" name="Oval 443">
              <a:extLst>
                <a:ext uri="{FF2B5EF4-FFF2-40B4-BE49-F238E27FC236}">
                  <a16:creationId xmlns:a16="http://schemas.microsoft.com/office/drawing/2014/main" id="{F27B08E4-844C-47E0-A7A4-D5FA216831D0}"/>
                </a:ext>
              </a:extLst>
            </p:cNvPr>
            <p:cNvSpPr/>
            <p:nvPr/>
          </p:nvSpPr>
          <p:spPr>
            <a:xfrm>
              <a:off x="2497138" y="4396740"/>
              <a:ext cx="220663" cy="249238"/>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5" name="Oval 444">
              <a:extLst>
                <a:ext uri="{FF2B5EF4-FFF2-40B4-BE49-F238E27FC236}">
                  <a16:creationId xmlns:a16="http://schemas.microsoft.com/office/drawing/2014/main" id="{C7878438-8795-4603-AF53-F936617F211E}"/>
                </a:ext>
              </a:extLst>
            </p:cNvPr>
            <p:cNvSpPr/>
            <p:nvPr/>
          </p:nvSpPr>
          <p:spPr>
            <a:xfrm>
              <a:off x="2527301" y="5298440"/>
              <a:ext cx="222250"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6" name="Oval 445">
              <a:extLst>
                <a:ext uri="{FF2B5EF4-FFF2-40B4-BE49-F238E27FC236}">
                  <a16:creationId xmlns:a16="http://schemas.microsoft.com/office/drawing/2014/main" id="{C776C814-EF75-49B6-9123-D79255286FA7}"/>
                </a:ext>
              </a:extLst>
            </p:cNvPr>
            <p:cNvSpPr/>
            <p:nvPr/>
          </p:nvSpPr>
          <p:spPr>
            <a:xfrm>
              <a:off x="6764338" y="2579053"/>
              <a:ext cx="220663" cy="2492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7" name="Oval 446">
              <a:extLst>
                <a:ext uri="{FF2B5EF4-FFF2-40B4-BE49-F238E27FC236}">
                  <a16:creationId xmlns:a16="http://schemas.microsoft.com/office/drawing/2014/main" id="{44CACA37-388B-486E-BD04-033BECD88D82}"/>
                </a:ext>
              </a:extLst>
            </p:cNvPr>
            <p:cNvSpPr/>
            <p:nvPr/>
          </p:nvSpPr>
          <p:spPr>
            <a:xfrm>
              <a:off x="6764338" y="4396740"/>
              <a:ext cx="220663" cy="249238"/>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8" name="Oval 447">
              <a:extLst>
                <a:ext uri="{FF2B5EF4-FFF2-40B4-BE49-F238E27FC236}">
                  <a16:creationId xmlns:a16="http://schemas.microsoft.com/office/drawing/2014/main" id="{6344E212-F9AC-44CC-8A6F-3178BBF0C672}"/>
                </a:ext>
              </a:extLst>
            </p:cNvPr>
            <p:cNvSpPr/>
            <p:nvPr/>
          </p:nvSpPr>
          <p:spPr>
            <a:xfrm>
              <a:off x="6738938" y="3390265"/>
              <a:ext cx="220663"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39" name="Oval 448">
              <a:extLst>
                <a:ext uri="{FF2B5EF4-FFF2-40B4-BE49-F238E27FC236}">
                  <a16:creationId xmlns:a16="http://schemas.microsoft.com/office/drawing/2014/main" id="{35FC96BD-7049-4179-A633-78B40F6C15CB}"/>
                </a:ext>
              </a:extLst>
            </p:cNvPr>
            <p:cNvSpPr/>
            <p:nvPr/>
          </p:nvSpPr>
          <p:spPr>
            <a:xfrm>
              <a:off x="6550026" y="4520565"/>
              <a:ext cx="276225" cy="24923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0" name="Oval 449">
              <a:extLst>
                <a:ext uri="{FF2B5EF4-FFF2-40B4-BE49-F238E27FC236}">
                  <a16:creationId xmlns:a16="http://schemas.microsoft.com/office/drawing/2014/main" id="{2A97A782-3E22-401B-8DB7-3C4A9E29F75A}"/>
                </a:ext>
              </a:extLst>
            </p:cNvPr>
            <p:cNvSpPr/>
            <p:nvPr/>
          </p:nvSpPr>
          <p:spPr>
            <a:xfrm>
              <a:off x="6764338" y="5263515"/>
              <a:ext cx="220663"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1" name="Oval 450">
              <a:extLst>
                <a:ext uri="{FF2B5EF4-FFF2-40B4-BE49-F238E27FC236}">
                  <a16:creationId xmlns:a16="http://schemas.microsoft.com/office/drawing/2014/main" id="{8EE11DA5-AA12-41D1-A4CE-CFBF5F212ABA}"/>
                </a:ext>
              </a:extLst>
            </p:cNvPr>
            <p:cNvSpPr/>
            <p:nvPr/>
          </p:nvSpPr>
          <p:spPr>
            <a:xfrm>
              <a:off x="5313363" y="2613978"/>
              <a:ext cx="220663" cy="2492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2" name="Oval 451">
              <a:extLst>
                <a:ext uri="{FF2B5EF4-FFF2-40B4-BE49-F238E27FC236}">
                  <a16:creationId xmlns:a16="http://schemas.microsoft.com/office/drawing/2014/main" id="{71D12EE4-FD07-46F1-B957-56F4E8949FF5}"/>
                </a:ext>
              </a:extLst>
            </p:cNvPr>
            <p:cNvSpPr/>
            <p:nvPr/>
          </p:nvSpPr>
          <p:spPr>
            <a:xfrm>
              <a:off x="5287963" y="3441065"/>
              <a:ext cx="220663"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3" name="Oval 452">
              <a:extLst>
                <a:ext uri="{FF2B5EF4-FFF2-40B4-BE49-F238E27FC236}">
                  <a16:creationId xmlns:a16="http://schemas.microsoft.com/office/drawing/2014/main" id="{DCF0C793-27D4-4FCB-8AC1-81C43421A438}"/>
                </a:ext>
              </a:extLst>
            </p:cNvPr>
            <p:cNvSpPr/>
            <p:nvPr/>
          </p:nvSpPr>
          <p:spPr>
            <a:xfrm>
              <a:off x="5275263" y="4465003"/>
              <a:ext cx="219075"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4" name="Oval 453">
              <a:extLst>
                <a:ext uri="{FF2B5EF4-FFF2-40B4-BE49-F238E27FC236}">
                  <a16:creationId xmlns:a16="http://schemas.microsoft.com/office/drawing/2014/main" id="{B161D286-C4BF-4777-821A-0505EB69A36F}"/>
                </a:ext>
              </a:extLst>
            </p:cNvPr>
            <p:cNvSpPr/>
            <p:nvPr/>
          </p:nvSpPr>
          <p:spPr>
            <a:xfrm>
              <a:off x="5287963" y="5287328"/>
              <a:ext cx="220663" cy="2492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5" name="Oval 454">
              <a:extLst>
                <a:ext uri="{FF2B5EF4-FFF2-40B4-BE49-F238E27FC236}">
                  <a16:creationId xmlns:a16="http://schemas.microsoft.com/office/drawing/2014/main" id="{DAF80E84-CBBA-4C88-8382-8E8618B6A61F}"/>
                </a:ext>
              </a:extLst>
            </p:cNvPr>
            <p:cNvSpPr/>
            <p:nvPr/>
          </p:nvSpPr>
          <p:spPr>
            <a:xfrm>
              <a:off x="3640138" y="2613978"/>
              <a:ext cx="220663"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6" name="Oval 455">
              <a:extLst>
                <a:ext uri="{FF2B5EF4-FFF2-40B4-BE49-F238E27FC236}">
                  <a16:creationId xmlns:a16="http://schemas.microsoft.com/office/drawing/2014/main" id="{3CA88C5C-43C6-49C7-929C-D46E4184B5AF}"/>
                </a:ext>
              </a:extLst>
            </p:cNvPr>
            <p:cNvSpPr/>
            <p:nvPr/>
          </p:nvSpPr>
          <p:spPr>
            <a:xfrm>
              <a:off x="3668713" y="3390265"/>
              <a:ext cx="220663"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7" name="Oval 456">
              <a:extLst>
                <a:ext uri="{FF2B5EF4-FFF2-40B4-BE49-F238E27FC236}">
                  <a16:creationId xmlns:a16="http://schemas.microsoft.com/office/drawing/2014/main" id="{3F76B131-FD3A-47DF-A479-4C91A9C645FC}"/>
                </a:ext>
              </a:extLst>
            </p:cNvPr>
            <p:cNvSpPr/>
            <p:nvPr/>
          </p:nvSpPr>
          <p:spPr>
            <a:xfrm>
              <a:off x="3668713" y="4434840"/>
              <a:ext cx="220663"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8" name="Oval 457">
              <a:extLst>
                <a:ext uri="{FF2B5EF4-FFF2-40B4-BE49-F238E27FC236}">
                  <a16:creationId xmlns:a16="http://schemas.microsoft.com/office/drawing/2014/main" id="{07394303-EDC5-4C90-A7DF-ACFB9063B13D}"/>
                </a:ext>
              </a:extLst>
            </p:cNvPr>
            <p:cNvSpPr/>
            <p:nvPr/>
          </p:nvSpPr>
          <p:spPr>
            <a:xfrm>
              <a:off x="3640138" y="5287328"/>
              <a:ext cx="220663" cy="2492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49" name="Oval 458">
              <a:extLst>
                <a:ext uri="{FF2B5EF4-FFF2-40B4-BE49-F238E27FC236}">
                  <a16:creationId xmlns:a16="http://schemas.microsoft.com/office/drawing/2014/main" id="{874C4D4A-FE85-42BE-85F1-9FC34F696514}"/>
                </a:ext>
              </a:extLst>
            </p:cNvPr>
            <p:cNvSpPr/>
            <p:nvPr/>
          </p:nvSpPr>
          <p:spPr>
            <a:xfrm>
              <a:off x="2093913" y="2590165"/>
              <a:ext cx="220663" cy="249238"/>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0" name="Oval 459">
              <a:extLst>
                <a:ext uri="{FF2B5EF4-FFF2-40B4-BE49-F238E27FC236}">
                  <a16:creationId xmlns:a16="http://schemas.microsoft.com/office/drawing/2014/main" id="{BC16F154-E1E5-41F2-9C64-6731B58A0B73}"/>
                </a:ext>
              </a:extLst>
            </p:cNvPr>
            <p:cNvSpPr/>
            <p:nvPr/>
          </p:nvSpPr>
          <p:spPr>
            <a:xfrm>
              <a:off x="2093913" y="3447415"/>
              <a:ext cx="220663"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1" name="Oval 460">
              <a:extLst>
                <a:ext uri="{FF2B5EF4-FFF2-40B4-BE49-F238E27FC236}">
                  <a16:creationId xmlns:a16="http://schemas.microsoft.com/office/drawing/2014/main" id="{222DB3CF-B4EE-41A3-85EC-E3AF1FCDFC50}"/>
                </a:ext>
              </a:extLst>
            </p:cNvPr>
            <p:cNvSpPr/>
            <p:nvPr/>
          </p:nvSpPr>
          <p:spPr>
            <a:xfrm>
              <a:off x="2093913" y="4434840"/>
              <a:ext cx="220663" cy="24765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2" name="Oval 461">
              <a:extLst>
                <a:ext uri="{FF2B5EF4-FFF2-40B4-BE49-F238E27FC236}">
                  <a16:creationId xmlns:a16="http://schemas.microsoft.com/office/drawing/2014/main" id="{4FAE30FA-7EB3-4294-8A49-B1E7BD5D8943}"/>
                </a:ext>
              </a:extLst>
            </p:cNvPr>
            <p:cNvSpPr/>
            <p:nvPr/>
          </p:nvSpPr>
          <p:spPr>
            <a:xfrm>
              <a:off x="2093913" y="5287328"/>
              <a:ext cx="220663" cy="2492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3" name="Oval 462">
              <a:extLst>
                <a:ext uri="{FF2B5EF4-FFF2-40B4-BE49-F238E27FC236}">
                  <a16:creationId xmlns:a16="http://schemas.microsoft.com/office/drawing/2014/main" id="{2D7E990E-EEAF-4E48-A43C-150655647A7D}"/>
                </a:ext>
              </a:extLst>
            </p:cNvPr>
            <p:cNvSpPr/>
            <p:nvPr/>
          </p:nvSpPr>
          <p:spPr>
            <a:xfrm>
              <a:off x="3530601" y="3174365"/>
              <a:ext cx="220662" cy="247650"/>
            </a:xfrm>
            <a:prstGeom prst="ellipse">
              <a:avLst/>
            </a:prstGeom>
            <a:solidFill>
              <a:srgbClr val="B3B3B3"/>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4" name="Oval 463">
              <a:extLst>
                <a:ext uri="{FF2B5EF4-FFF2-40B4-BE49-F238E27FC236}">
                  <a16:creationId xmlns:a16="http://schemas.microsoft.com/office/drawing/2014/main" id="{58653079-C125-4531-BE30-ECA7CBFADE7E}"/>
                </a:ext>
              </a:extLst>
            </p:cNvPr>
            <p:cNvSpPr/>
            <p:nvPr/>
          </p:nvSpPr>
          <p:spPr>
            <a:xfrm>
              <a:off x="3302001" y="3174365"/>
              <a:ext cx="276225" cy="24765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5" name="Isosceles Triangle 464">
              <a:extLst>
                <a:ext uri="{FF2B5EF4-FFF2-40B4-BE49-F238E27FC236}">
                  <a16:creationId xmlns:a16="http://schemas.microsoft.com/office/drawing/2014/main" id="{ECCC8764-A8C1-48A3-8624-7E1F494BDB6F}"/>
                </a:ext>
              </a:extLst>
            </p:cNvPr>
            <p:cNvSpPr/>
            <p:nvPr/>
          </p:nvSpPr>
          <p:spPr>
            <a:xfrm>
              <a:off x="7459663" y="2302828"/>
              <a:ext cx="134938" cy="136525"/>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6" name="Isosceles Triangle 465">
              <a:extLst>
                <a:ext uri="{FF2B5EF4-FFF2-40B4-BE49-F238E27FC236}">
                  <a16:creationId xmlns:a16="http://schemas.microsoft.com/office/drawing/2014/main" id="{2B8E7AE0-AEFA-4AFA-A6A0-C986574BCBF2}"/>
                </a:ext>
              </a:extLst>
            </p:cNvPr>
            <p:cNvSpPr/>
            <p:nvPr/>
          </p:nvSpPr>
          <p:spPr>
            <a:xfrm>
              <a:off x="6672263" y="2128203"/>
              <a:ext cx="134938"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7" name="Isosceles Triangle 466">
              <a:extLst>
                <a:ext uri="{FF2B5EF4-FFF2-40B4-BE49-F238E27FC236}">
                  <a16:creationId xmlns:a16="http://schemas.microsoft.com/office/drawing/2014/main" id="{04075659-AC0A-497B-9F04-9AFE2506DB36}"/>
                </a:ext>
              </a:extLst>
            </p:cNvPr>
            <p:cNvSpPr/>
            <p:nvPr/>
          </p:nvSpPr>
          <p:spPr>
            <a:xfrm>
              <a:off x="6397626" y="2286953"/>
              <a:ext cx="136525"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8" name="Isosceles Triangle 467">
              <a:extLst>
                <a:ext uri="{FF2B5EF4-FFF2-40B4-BE49-F238E27FC236}">
                  <a16:creationId xmlns:a16="http://schemas.microsoft.com/office/drawing/2014/main" id="{9820D1A5-C6CB-4033-AD82-2921BEC725A8}"/>
                </a:ext>
              </a:extLst>
            </p:cNvPr>
            <p:cNvSpPr/>
            <p:nvPr/>
          </p:nvSpPr>
          <p:spPr>
            <a:xfrm>
              <a:off x="6465888" y="2625090"/>
              <a:ext cx="134938"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59" name="Isosceles Triangle 468">
              <a:extLst>
                <a:ext uri="{FF2B5EF4-FFF2-40B4-BE49-F238E27FC236}">
                  <a16:creationId xmlns:a16="http://schemas.microsoft.com/office/drawing/2014/main" id="{EC223DDE-E21A-4DEC-A519-06A8FE31C201}"/>
                </a:ext>
              </a:extLst>
            </p:cNvPr>
            <p:cNvSpPr/>
            <p:nvPr/>
          </p:nvSpPr>
          <p:spPr>
            <a:xfrm>
              <a:off x="7515226" y="2150428"/>
              <a:ext cx="134937"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0" name="Isosceles Triangle 469">
              <a:extLst>
                <a:ext uri="{FF2B5EF4-FFF2-40B4-BE49-F238E27FC236}">
                  <a16:creationId xmlns:a16="http://schemas.microsoft.com/office/drawing/2014/main" id="{1F63F055-BB09-4A8C-832B-F0790F40AF83}"/>
                </a:ext>
              </a:extLst>
            </p:cNvPr>
            <p:cNvSpPr/>
            <p:nvPr/>
          </p:nvSpPr>
          <p:spPr>
            <a:xfrm>
              <a:off x="7391401" y="2658428"/>
              <a:ext cx="134937"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1" name="Isosceles Triangle 470">
              <a:extLst>
                <a:ext uri="{FF2B5EF4-FFF2-40B4-BE49-F238E27FC236}">
                  <a16:creationId xmlns:a16="http://schemas.microsoft.com/office/drawing/2014/main" id="{87C65B52-D075-4DCA-9B6F-6BF580E78F7C}"/>
                </a:ext>
              </a:extLst>
            </p:cNvPr>
            <p:cNvSpPr/>
            <p:nvPr/>
          </p:nvSpPr>
          <p:spPr>
            <a:xfrm>
              <a:off x="7515226" y="3075940"/>
              <a:ext cx="134937"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2" name="Isosceles Triangle 471">
              <a:extLst>
                <a:ext uri="{FF2B5EF4-FFF2-40B4-BE49-F238E27FC236}">
                  <a16:creationId xmlns:a16="http://schemas.microsoft.com/office/drawing/2014/main" id="{AEDC238E-C3CE-4817-80D9-0514AAED311E}"/>
                </a:ext>
              </a:extLst>
            </p:cNvPr>
            <p:cNvSpPr/>
            <p:nvPr/>
          </p:nvSpPr>
          <p:spPr>
            <a:xfrm>
              <a:off x="6764338" y="3020378"/>
              <a:ext cx="136525"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3" name="Isosceles Triangle 472">
              <a:extLst>
                <a:ext uri="{FF2B5EF4-FFF2-40B4-BE49-F238E27FC236}">
                  <a16:creationId xmlns:a16="http://schemas.microsoft.com/office/drawing/2014/main" id="{0412A112-779B-4926-9E0C-DD357EF7994B}"/>
                </a:ext>
              </a:extLst>
            </p:cNvPr>
            <p:cNvSpPr/>
            <p:nvPr/>
          </p:nvSpPr>
          <p:spPr>
            <a:xfrm>
              <a:off x="7272338" y="2985453"/>
              <a:ext cx="136525"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4" name="Isosceles Triangle 473">
              <a:extLst>
                <a:ext uri="{FF2B5EF4-FFF2-40B4-BE49-F238E27FC236}">
                  <a16:creationId xmlns:a16="http://schemas.microsoft.com/office/drawing/2014/main" id="{A4606E49-6EDC-4315-9C9C-62444E42713E}"/>
                </a:ext>
              </a:extLst>
            </p:cNvPr>
            <p:cNvSpPr/>
            <p:nvPr/>
          </p:nvSpPr>
          <p:spPr>
            <a:xfrm>
              <a:off x="6454776" y="3498215"/>
              <a:ext cx="134937"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5" name="Isosceles Triangle 474">
              <a:extLst>
                <a:ext uri="{FF2B5EF4-FFF2-40B4-BE49-F238E27FC236}">
                  <a16:creationId xmlns:a16="http://schemas.microsoft.com/office/drawing/2014/main" id="{64F8AF75-CC12-4F48-88BA-63EDBF1A0D2E}"/>
                </a:ext>
              </a:extLst>
            </p:cNvPr>
            <p:cNvSpPr/>
            <p:nvPr/>
          </p:nvSpPr>
          <p:spPr>
            <a:xfrm>
              <a:off x="7459663" y="3553778"/>
              <a:ext cx="134938"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6" name="Isosceles Triangle 475">
              <a:extLst>
                <a:ext uri="{FF2B5EF4-FFF2-40B4-BE49-F238E27FC236}">
                  <a16:creationId xmlns:a16="http://schemas.microsoft.com/office/drawing/2014/main" id="{01F4D96E-5235-4F8B-B3FD-04AFE926F5EF}"/>
                </a:ext>
              </a:extLst>
            </p:cNvPr>
            <p:cNvSpPr/>
            <p:nvPr/>
          </p:nvSpPr>
          <p:spPr>
            <a:xfrm>
              <a:off x="7007226" y="3553778"/>
              <a:ext cx="134937"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7" name="Isosceles Triangle 476">
              <a:extLst>
                <a:ext uri="{FF2B5EF4-FFF2-40B4-BE49-F238E27FC236}">
                  <a16:creationId xmlns:a16="http://schemas.microsoft.com/office/drawing/2014/main" id="{E386CD2D-B300-4417-848C-99FB7F206034}"/>
                </a:ext>
              </a:extLst>
            </p:cNvPr>
            <p:cNvSpPr/>
            <p:nvPr/>
          </p:nvSpPr>
          <p:spPr>
            <a:xfrm>
              <a:off x="7515226" y="3355340"/>
              <a:ext cx="134937"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8" name="Isosceles Triangle 477">
              <a:extLst>
                <a:ext uri="{FF2B5EF4-FFF2-40B4-BE49-F238E27FC236}">
                  <a16:creationId xmlns:a16="http://schemas.microsoft.com/office/drawing/2014/main" id="{D4121E1A-E7C0-4F06-ACE8-671A633FA29F}"/>
                </a:ext>
              </a:extLst>
            </p:cNvPr>
            <p:cNvSpPr/>
            <p:nvPr/>
          </p:nvSpPr>
          <p:spPr>
            <a:xfrm>
              <a:off x="6372226" y="4003040"/>
              <a:ext cx="134937"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69" name="Isosceles Triangle 478">
              <a:extLst>
                <a:ext uri="{FF2B5EF4-FFF2-40B4-BE49-F238E27FC236}">
                  <a16:creationId xmlns:a16="http://schemas.microsoft.com/office/drawing/2014/main" id="{33BFD7D0-88CA-4379-B0C4-80C4939A05C8}"/>
                </a:ext>
              </a:extLst>
            </p:cNvPr>
            <p:cNvSpPr/>
            <p:nvPr/>
          </p:nvSpPr>
          <p:spPr>
            <a:xfrm>
              <a:off x="6454776" y="4423728"/>
              <a:ext cx="134937"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0" name="Isosceles Triangle 479">
              <a:extLst>
                <a:ext uri="{FF2B5EF4-FFF2-40B4-BE49-F238E27FC236}">
                  <a16:creationId xmlns:a16="http://schemas.microsoft.com/office/drawing/2014/main" id="{20202327-59A5-4439-80B4-951EE899FBC8}"/>
                </a:ext>
              </a:extLst>
            </p:cNvPr>
            <p:cNvSpPr/>
            <p:nvPr/>
          </p:nvSpPr>
          <p:spPr>
            <a:xfrm>
              <a:off x="7408863" y="3980815"/>
              <a:ext cx="134938"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1" name="Isosceles Triangle 480">
              <a:extLst>
                <a:ext uri="{FF2B5EF4-FFF2-40B4-BE49-F238E27FC236}">
                  <a16:creationId xmlns:a16="http://schemas.microsoft.com/office/drawing/2014/main" id="{2FE04F3D-C796-4C86-AEAD-A03B89E379BE}"/>
                </a:ext>
              </a:extLst>
            </p:cNvPr>
            <p:cNvSpPr/>
            <p:nvPr/>
          </p:nvSpPr>
          <p:spPr>
            <a:xfrm>
              <a:off x="7475538" y="4458653"/>
              <a:ext cx="136525"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2" name="Isosceles Triangle 481">
              <a:extLst>
                <a:ext uri="{FF2B5EF4-FFF2-40B4-BE49-F238E27FC236}">
                  <a16:creationId xmlns:a16="http://schemas.microsoft.com/office/drawing/2014/main" id="{2BA06977-5B85-41B7-9583-21CF8A2B6D1A}"/>
                </a:ext>
              </a:extLst>
            </p:cNvPr>
            <p:cNvSpPr/>
            <p:nvPr/>
          </p:nvSpPr>
          <p:spPr>
            <a:xfrm>
              <a:off x="7256463" y="4879340"/>
              <a:ext cx="134938"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3" name="Isosceles Triangle 482">
              <a:extLst>
                <a:ext uri="{FF2B5EF4-FFF2-40B4-BE49-F238E27FC236}">
                  <a16:creationId xmlns:a16="http://schemas.microsoft.com/office/drawing/2014/main" id="{82B603E4-EC30-438D-95B2-5F57024E14F6}"/>
                </a:ext>
              </a:extLst>
            </p:cNvPr>
            <p:cNvSpPr/>
            <p:nvPr/>
          </p:nvSpPr>
          <p:spPr>
            <a:xfrm>
              <a:off x="6454776" y="5319078"/>
              <a:ext cx="134937"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4" name="Isosceles Triangle 483">
              <a:extLst>
                <a:ext uri="{FF2B5EF4-FFF2-40B4-BE49-F238E27FC236}">
                  <a16:creationId xmlns:a16="http://schemas.microsoft.com/office/drawing/2014/main" id="{914924EA-91E9-48DB-A2E0-B318AF231701}"/>
                </a:ext>
              </a:extLst>
            </p:cNvPr>
            <p:cNvSpPr/>
            <p:nvPr/>
          </p:nvSpPr>
          <p:spPr>
            <a:xfrm>
              <a:off x="7475538" y="4807903"/>
              <a:ext cx="136525"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5" name="Isosceles Triangle 484">
              <a:extLst>
                <a:ext uri="{FF2B5EF4-FFF2-40B4-BE49-F238E27FC236}">
                  <a16:creationId xmlns:a16="http://schemas.microsoft.com/office/drawing/2014/main" id="{B03D02FE-C1CC-4B04-9651-F2D75CF59AC0}"/>
                </a:ext>
              </a:extLst>
            </p:cNvPr>
            <p:cNvSpPr/>
            <p:nvPr/>
          </p:nvSpPr>
          <p:spPr>
            <a:xfrm>
              <a:off x="6013451" y="2185353"/>
              <a:ext cx="136525"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6" name="Isosceles Triangle 485">
              <a:extLst>
                <a:ext uri="{FF2B5EF4-FFF2-40B4-BE49-F238E27FC236}">
                  <a16:creationId xmlns:a16="http://schemas.microsoft.com/office/drawing/2014/main" id="{8F772E71-34E1-46A8-8501-39DB48904BC5}"/>
                </a:ext>
              </a:extLst>
            </p:cNvPr>
            <p:cNvSpPr/>
            <p:nvPr/>
          </p:nvSpPr>
          <p:spPr>
            <a:xfrm>
              <a:off x="5740401" y="2185353"/>
              <a:ext cx="134937"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7" name="Isosceles Triangle 486">
              <a:extLst>
                <a:ext uri="{FF2B5EF4-FFF2-40B4-BE49-F238E27FC236}">
                  <a16:creationId xmlns:a16="http://schemas.microsoft.com/office/drawing/2014/main" id="{BC71AEC2-E758-4F0A-9B20-D187A915E51E}"/>
                </a:ext>
              </a:extLst>
            </p:cNvPr>
            <p:cNvSpPr/>
            <p:nvPr/>
          </p:nvSpPr>
          <p:spPr>
            <a:xfrm>
              <a:off x="4891088" y="2196465"/>
              <a:ext cx="134938"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8" name="Isosceles Triangle 487">
              <a:extLst>
                <a:ext uri="{FF2B5EF4-FFF2-40B4-BE49-F238E27FC236}">
                  <a16:creationId xmlns:a16="http://schemas.microsoft.com/office/drawing/2014/main" id="{1B078687-9053-45F8-B7D1-93E623D91469}"/>
                </a:ext>
              </a:extLst>
            </p:cNvPr>
            <p:cNvSpPr/>
            <p:nvPr/>
          </p:nvSpPr>
          <p:spPr>
            <a:xfrm>
              <a:off x="4957763" y="2821940"/>
              <a:ext cx="136525"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79" name="Isosceles Triangle 488">
              <a:extLst>
                <a:ext uri="{FF2B5EF4-FFF2-40B4-BE49-F238E27FC236}">
                  <a16:creationId xmlns:a16="http://schemas.microsoft.com/office/drawing/2014/main" id="{EE7FCD84-D99F-4193-AE6E-A319A6148479}"/>
                </a:ext>
              </a:extLst>
            </p:cNvPr>
            <p:cNvSpPr/>
            <p:nvPr/>
          </p:nvSpPr>
          <p:spPr>
            <a:xfrm>
              <a:off x="4989513" y="2545715"/>
              <a:ext cx="134938"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0" name="Isosceles Triangle 489">
              <a:extLst>
                <a:ext uri="{FF2B5EF4-FFF2-40B4-BE49-F238E27FC236}">
                  <a16:creationId xmlns:a16="http://schemas.microsoft.com/office/drawing/2014/main" id="{3B73F71C-A8C2-4A04-AD35-26ADE054FCE0}"/>
                </a:ext>
              </a:extLst>
            </p:cNvPr>
            <p:cNvSpPr/>
            <p:nvPr/>
          </p:nvSpPr>
          <p:spPr>
            <a:xfrm>
              <a:off x="4960938" y="3144203"/>
              <a:ext cx="136525"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1" name="Isosceles Triangle 490">
              <a:extLst>
                <a:ext uri="{FF2B5EF4-FFF2-40B4-BE49-F238E27FC236}">
                  <a16:creationId xmlns:a16="http://schemas.microsoft.com/office/drawing/2014/main" id="{B6030333-DA21-401D-B2E0-6B8F521FE5AF}"/>
                </a:ext>
              </a:extLst>
            </p:cNvPr>
            <p:cNvSpPr/>
            <p:nvPr/>
          </p:nvSpPr>
          <p:spPr>
            <a:xfrm>
              <a:off x="2889251" y="2320290"/>
              <a:ext cx="136525"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2" name="Isosceles Triangle 491">
              <a:extLst>
                <a:ext uri="{FF2B5EF4-FFF2-40B4-BE49-F238E27FC236}">
                  <a16:creationId xmlns:a16="http://schemas.microsoft.com/office/drawing/2014/main" id="{7C073CDA-92F3-4F7A-BC85-F0026DE5EE94}"/>
                </a:ext>
              </a:extLst>
            </p:cNvPr>
            <p:cNvSpPr/>
            <p:nvPr/>
          </p:nvSpPr>
          <p:spPr>
            <a:xfrm>
              <a:off x="1847851" y="3450590"/>
              <a:ext cx="136525"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3" name="Isosceles Triangle 492">
              <a:extLst>
                <a:ext uri="{FF2B5EF4-FFF2-40B4-BE49-F238E27FC236}">
                  <a16:creationId xmlns:a16="http://schemas.microsoft.com/office/drawing/2014/main" id="{1E2B7EE1-40F8-467A-8384-69A561F567BA}"/>
                </a:ext>
              </a:extLst>
            </p:cNvPr>
            <p:cNvSpPr/>
            <p:nvPr/>
          </p:nvSpPr>
          <p:spPr>
            <a:xfrm>
              <a:off x="1916113" y="2793365"/>
              <a:ext cx="134938"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4" name="Isosceles Triangle 493">
              <a:extLst>
                <a:ext uri="{FF2B5EF4-FFF2-40B4-BE49-F238E27FC236}">
                  <a16:creationId xmlns:a16="http://schemas.microsoft.com/office/drawing/2014/main" id="{8B5BD3FB-CC5E-48DE-A29A-909CD2443ABD}"/>
                </a:ext>
              </a:extLst>
            </p:cNvPr>
            <p:cNvSpPr/>
            <p:nvPr/>
          </p:nvSpPr>
          <p:spPr>
            <a:xfrm>
              <a:off x="1847851" y="2240915"/>
              <a:ext cx="136525"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5" name="Isosceles Triangle 494">
              <a:extLst>
                <a:ext uri="{FF2B5EF4-FFF2-40B4-BE49-F238E27FC236}">
                  <a16:creationId xmlns:a16="http://schemas.microsoft.com/office/drawing/2014/main" id="{E84C0D74-D827-4A26-A031-B721AE97CB27}"/>
                </a:ext>
              </a:extLst>
            </p:cNvPr>
            <p:cNvSpPr/>
            <p:nvPr/>
          </p:nvSpPr>
          <p:spPr>
            <a:xfrm>
              <a:off x="2838451" y="3564890"/>
              <a:ext cx="136525"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6" name="Isosceles Triangle 495">
              <a:extLst>
                <a:ext uri="{FF2B5EF4-FFF2-40B4-BE49-F238E27FC236}">
                  <a16:creationId xmlns:a16="http://schemas.microsoft.com/office/drawing/2014/main" id="{EE4B5BDF-E3BF-4A14-8FC0-994C0B3E216C}"/>
                </a:ext>
              </a:extLst>
            </p:cNvPr>
            <p:cNvSpPr/>
            <p:nvPr/>
          </p:nvSpPr>
          <p:spPr>
            <a:xfrm>
              <a:off x="3290888" y="2252028"/>
              <a:ext cx="134938"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7" name="Isosceles Triangle 496">
              <a:extLst>
                <a:ext uri="{FF2B5EF4-FFF2-40B4-BE49-F238E27FC236}">
                  <a16:creationId xmlns:a16="http://schemas.microsoft.com/office/drawing/2014/main" id="{539C91EC-A5E0-40FE-BF24-059F4A2E0E0D}"/>
                </a:ext>
              </a:extLst>
            </p:cNvPr>
            <p:cNvSpPr/>
            <p:nvPr/>
          </p:nvSpPr>
          <p:spPr>
            <a:xfrm>
              <a:off x="4376738" y="2139315"/>
              <a:ext cx="136525"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8" name="Isosceles Triangle 497">
              <a:extLst>
                <a:ext uri="{FF2B5EF4-FFF2-40B4-BE49-F238E27FC236}">
                  <a16:creationId xmlns:a16="http://schemas.microsoft.com/office/drawing/2014/main" id="{C80234AA-1016-495E-A520-27B29389D8B4}"/>
                </a:ext>
              </a:extLst>
            </p:cNvPr>
            <p:cNvSpPr/>
            <p:nvPr/>
          </p:nvSpPr>
          <p:spPr>
            <a:xfrm>
              <a:off x="4152330" y="2996375"/>
              <a:ext cx="134937"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89" name="Isosceles Triangle 498">
              <a:extLst>
                <a:ext uri="{FF2B5EF4-FFF2-40B4-BE49-F238E27FC236}">
                  <a16:creationId xmlns:a16="http://schemas.microsoft.com/office/drawing/2014/main" id="{54802480-94F0-4931-8B0C-1B74D112B0D4}"/>
                </a:ext>
              </a:extLst>
            </p:cNvPr>
            <p:cNvSpPr/>
            <p:nvPr/>
          </p:nvSpPr>
          <p:spPr>
            <a:xfrm>
              <a:off x="2889251" y="4047490"/>
              <a:ext cx="136525"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0" name="Isosceles Triangle 499">
              <a:extLst>
                <a:ext uri="{FF2B5EF4-FFF2-40B4-BE49-F238E27FC236}">
                  <a16:creationId xmlns:a16="http://schemas.microsoft.com/office/drawing/2014/main" id="{E3847B37-2029-4248-80B8-94C1FE9C0B4C}"/>
                </a:ext>
              </a:extLst>
            </p:cNvPr>
            <p:cNvSpPr/>
            <p:nvPr/>
          </p:nvSpPr>
          <p:spPr>
            <a:xfrm>
              <a:off x="1781176" y="4003040"/>
              <a:ext cx="134937"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1" name="Isosceles Triangle 500">
              <a:extLst>
                <a:ext uri="{FF2B5EF4-FFF2-40B4-BE49-F238E27FC236}">
                  <a16:creationId xmlns:a16="http://schemas.microsoft.com/office/drawing/2014/main" id="{86203857-8284-4170-B906-8BB28CC9D296}"/>
                </a:ext>
              </a:extLst>
            </p:cNvPr>
            <p:cNvSpPr/>
            <p:nvPr/>
          </p:nvSpPr>
          <p:spPr>
            <a:xfrm>
              <a:off x="2141538" y="3980815"/>
              <a:ext cx="134938"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2" name="Isosceles Triangle 501">
              <a:extLst>
                <a:ext uri="{FF2B5EF4-FFF2-40B4-BE49-F238E27FC236}">
                  <a16:creationId xmlns:a16="http://schemas.microsoft.com/office/drawing/2014/main" id="{01A5E393-419D-4ECF-A9CE-285AAD8B20FA}"/>
                </a:ext>
              </a:extLst>
            </p:cNvPr>
            <p:cNvSpPr/>
            <p:nvPr/>
          </p:nvSpPr>
          <p:spPr>
            <a:xfrm>
              <a:off x="1781176" y="4472940"/>
              <a:ext cx="134937"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3" name="Isosceles Triangle 502">
              <a:extLst>
                <a:ext uri="{FF2B5EF4-FFF2-40B4-BE49-F238E27FC236}">
                  <a16:creationId xmlns:a16="http://schemas.microsoft.com/office/drawing/2014/main" id="{2EDBA8BA-9590-42EB-8E0B-0ED9BF41A9A5}"/>
                </a:ext>
              </a:extLst>
            </p:cNvPr>
            <p:cNvSpPr/>
            <p:nvPr/>
          </p:nvSpPr>
          <p:spPr>
            <a:xfrm>
              <a:off x="1712913" y="4874578"/>
              <a:ext cx="134938"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4" name="Isosceles Triangle 503">
              <a:extLst>
                <a:ext uri="{FF2B5EF4-FFF2-40B4-BE49-F238E27FC236}">
                  <a16:creationId xmlns:a16="http://schemas.microsoft.com/office/drawing/2014/main" id="{E3CDD04F-DF6F-4598-B3B8-E496E8AC6EBB}"/>
                </a:ext>
              </a:extLst>
            </p:cNvPr>
            <p:cNvSpPr/>
            <p:nvPr/>
          </p:nvSpPr>
          <p:spPr>
            <a:xfrm>
              <a:off x="2906713" y="5287328"/>
              <a:ext cx="134938"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5" name="Isosceles Triangle 504">
              <a:extLst>
                <a:ext uri="{FF2B5EF4-FFF2-40B4-BE49-F238E27FC236}">
                  <a16:creationId xmlns:a16="http://schemas.microsoft.com/office/drawing/2014/main" id="{73576F53-2DBC-44E1-94B1-11204CB207F6}"/>
                </a:ext>
              </a:extLst>
            </p:cNvPr>
            <p:cNvSpPr/>
            <p:nvPr/>
          </p:nvSpPr>
          <p:spPr>
            <a:xfrm>
              <a:off x="3302001" y="3622040"/>
              <a:ext cx="134937"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6" name="Isosceles Triangle 505">
              <a:extLst>
                <a:ext uri="{FF2B5EF4-FFF2-40B4-BE49-F238E27FC236}">
                  <a16:creationId xmlns:a16="http://schemas.microsoft.com/office/drawing/2014/main" id="{75E5F787-4CA5-488D-A448-9FCC64F33008}"/>
                </a:ext>
              </a:extLst>
            </p:cNvPr>
            <p:cNvSpPr/>
            <p:nvPr/>
          </p:nvSpPr>
          <p:spPr>
            <a:xfrm>
              <a:off x="4989513" y="3498215"/>
              <a:ext cx="134938"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7" name="Isosceles Triangle 506">
              <a:extLst>
                <a:ext uri="{FF2B5EF4-FFF2-40B4-BE49-F238E27FC236}">
                  <a16:creationId xmlns:a16="http://schemas.microsoft.com/office/drawing/2014/main" id="{484D3431-C216-4D32-ADFA-4A3E35A23E7B}"/>
                </a:ext>
              </a:extLst>
            </p:cNvPr>
            <p:cNvSpPr/>
            <p:nvPr/>
          </p:nvSpPr>
          <p:spPr>
            <a:xfrm>
              <a:off x="4921251" y="4874578"/>
              <a:ext cx="136525"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8" name="Isosceles Triangle 507">
              <a:extLst>
                <a:ext uri="{FF2B5EF4-FFF2-40B4-BE49-F238E27FC236}">
                  <a16:creationId xmlns:a16="http://schemas.microsoft.com/office/drawing/2014/main" id="{560CEFD8-B6AA-4644-B7C9-598E6B8A6896}"/>
                </a:ext>
              </a:extLst>
            </p:cNvPr>
            <p:cNvSpPr/>
            <p:nvPr/>
          </p:nvSpPr>
          <p:spPr>
            <a:xfrm>
              <a:off x="4376738" y="3009265"/>
              <a:ext cx="136525"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199" name="Isosceles Triangle 508">
              <a:extLst>
                <a:ext uri="{FF2B5EF4-FFF2-40B4-BE49-F238E27FC236}">
                  <a16:creationId xmlns:a16="http://schemas.microsoft.com/office/drawing/2014/main" id="{721C3507-9A45-4775-B7C1-59E4A9F01113}"/>
                </a:ext>
              </a:extLst>
            </p:cNvPr>
            <p:cNvSpPr/>
            <p:nvPr/>
          </p:nvSpPr>
          <p:spPr>
            <a:xfrm>
              <a:off x="6013451" y="3553778"/>
              <a:ext cx="136525"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0" name="Isosceles Triangle 509">
              <a:extLst>
                <a:ext uri="{FF2B5EF4-FFF2-40B4-BE49-F238E27FC236}">
                  <a16:creationId xmlns:a16="http://schemas.microsoft.com/office/drawing/2014/main" id="{402B622D-7429-4061-8B59-E682CC556A77}"/>
                </a:ext>
              </a:extLst>
            </p:cNvPr>
            <p:cNvSpPr/>
            <p:nvPr/>
          </p:nvSpPr>
          <p:spPr>
            <a:xfrm>
              <a:off x="5808663" y="3996690"/>
              <a:ext cx="134938"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1" name="Isosceles Triangle 510">
              <a:extLst>
                <a:ext uri="{FF2B5EF4-FFF2-40B4-BE49-F238E27FC236}">
                  <a16:creationId xmlns:a16="http://schemas.microsoft.com/office/drawing/2014/main" id="{8C333C0C-94F4-4760-B546-03489B73DBE0}"/>
                </a:ext>
              </a:extLst>
            </p:cNvPr>
            <p:cNvSpPr/>
            <p:nvPr/>
          </p:nvSpPr>
          <p:spPr>
            <a:xfrm>
              <a:off x="4989513" y="4526915"/>
              <a:ext cx="134938"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2" name="Isosceles Triangle 511">
              <a:extLst>
                <a:ext uri="{FF2B5EF4-FFF2-40B4-BE49-F238E27FC236}">
                  <a16:creationId xmlns:a16="http://schemas.microsoft.com/office/drawing/2014/main" id="{6D592DAB-7074-45D9-94F6-0AD576992F74}"/>
                </a:ext>
              </a:extLst>
            </p:cNvPr>
            <p:cNvSpPr/>
            <p:nvPr/>
          </p:nvSpPr>
          <p:spPr>
            <a:xfrm>
              <a:off x="5287963" y="4863465"/>
              <a:ext cx="136525"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3" name="Isosceles Triangle 512">
              <a:extLst>
                <a:ext uri="{FF2B5EF4-FFF2-40B4-BE49-F238E27FC236}">
                  <a16:creationId xmlns:a16="http://schemas.microsoft.com/office/drawing/2014/main" id="{3BF1F1A9-E3D7-46DB-9A77-E1449DAE9496}"/>
                </a:ext>
              </a:extLst>
            </p:cNvPr>
            <p:cNvSpPr/>
            <p:nvPr/>
          </p:nvSpPr>
          <p:spPr>
            <a:xfrm>
              <a:off x="4960938" y="5355590"/>
              <a:ext cx="136525"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4" name="Isosceles Triangle 513">
              <a:extLst>
                <a:ext uri="{FF2B5EF4-FFF2-40B4-BE49-F238E27FC236}">
                  <a16:creationId xmlns:a16="http://schemas.microsoft.com/office/drawing/2014/main" id="{BBBCE8C2-A2F8-4CFB-9607-E8F2F6C6093E}"/>
                </a:ext>
              </a:extLst>
            </p:cNvPr>
            <p:cNvSpPr/>
            <p:nvPr/>
          </p:nvSpPr>
          <p:spPr>
            <a:xfrm>
              <a:off x="4310063" y="4822190"/>
              <a:ext cx="134938" cy="134938"/>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5" name="Isosceles Triangle 514">
              <a:extLst>
                <a:ext uri="{FF2B5EF4-FFF2-40B4-BE49-F238E27FC236}">
                  <a16:creationId xmlns:a16="http://schemas.microsoft.com/office/drawing/2014/main" id="{24311B9D-EC97-4963-BF2F-483AEA2206BC}"/>
                </a:ext>
              </a:extLst>
            </p:cNvPr>
            <p:cNvSpPr/>
            <p:nvPr/>
          </p:nvSpPr>
          <p:spPr>
            <a:xfrm>
              <a:off x="3233738" y="4071303"/>
              <a:ext cx="136525"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6" name="Isosceles Triangle 515">
              <a:extLst>
                <a:ext uri="{FF2B5EF4-FFF2-40B4-BE49-F238E27FC236}">
                  <a16:creationId xmlns:a16="http://schemas.microsoft.com/office/drawing/2014/main" id="{6854F220-9994-4484-872F-983E89789CE7}"/>
                </a:ext>
              </a:extLst>
            </p:cNvPr>
            <p:cNvSpPr/>
            <p:nvPr/>
          </p:nvSpPr>
          <p:spPr>
            <a:xfrm>
              <a:off x="3290888" y="5325428"/>
              <a:ext cx="134938"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7" name="Isosceles Triangle 516">
              <a:extLst>
                <a:ext uri="{FF2B5EF4-FFF2-40B4-BE49-F238E27FC236}">
                  <a16:creationId xmlns:a16="http://schemas.microsoft.com/office/drawing/2014/main" id="{75CFC917-BF05-4BB9-A0A3-9B821C60CBCA}"/>
                </a:ext>
              </a:extLst>
            </p:cNvPr>
            <p:cNvSpPr/>
            <p:nvPr/>
          </p:nvSpPr>
          <p:spPr>
            <a:xfrm>
              <a:off x="4376738" y="4490403"/>
              <a:ext cx="136525"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8" name="Isosceles Triangle 517">
              <a:extLst>
                <a:ext uri="{FF2B5EF4-FFF2-40B4-BE49-F238E27FC236}">
                  <a16:creationId xmlns:a16="http://schemas.microsoft.com/office/drawing/2014/main" id="{8A564D6A-EE42-43E4-BDF9-553D69BAA291}"/>
                </a:ext>
              </a:extLst>
            </p:cNvPr>
            <p:cNvSpPr/>
            <p:nvPr/>
          </p:nvSpPr>
          <p:spPr>
            <a:xfrm>
              <a:off x="3886201" y="3564890"/>
              <a:ext cx="134937" cy="136525"/>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09" name="Isosceles Triangle 518">
              <a:extLst>
                <a:ext uri="{FF2B5EF4-FFF2-40B4-BE49-F238E27FC236}">
                  <a16:creationId xmlns:a16="http://schemas.microsoft.com/office/drawing/2014/main" id="{8D24C9D8-7F2E-4E4F-87EE-1F15B979B0C3}"/>
                </a:ext>
              </a:extLst>
            </p:cNvPr>
            <p:cNvSpPr/>
            <p:nvPr/>
          </p:nvSpPr>
          <p:spPr>
            <a:xfrm>
              <a:off x="1781176" y="5287328"/>
              <a:ext cx="134937" cy="134937"/>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0" name="Isosceles Triangle 519">
              <a:extLst>
                <a:ext uri="{FF2B5EF4-FFF2-40B4-BE49-F238E27FC236}">
                  <a16:creationId xmlns:a16="http://schemas.microsoft.com/office/drawing/2014/main" id="{DCB54A0F-6A84-443D-B021-BFC9050EBCF2}"/>
                </a:ext>
              </a:extLst>
            </p:cNvPr>
            <p:cNvSpPr/>
            <p:nvPr/>
          </p:nvSpPr>
          <p:spPr>
            <a:xfrm>
              <a:off x="7205663" y="2167890"/>
              <a:ext cx="134938" cy="134938"/>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1" name="Isosceles Triangle 520">
              <a:extLst>
                <a:ext uri="{FF2B5EF4-FFF2-40B4-BE49-F238E27FC236}">
                  <a16:creationId xmlns:a16="http://schemas.microsoft.com/office/drawing/2014/main" id="{2A9BF642-B0E6-4A2F-8B45-EC6F07D53E42}"/>
                </a:ext>
              </a:extLst>
            </p:cNvPr>
            <p:cNvSpPr/>
            <p:nvPr/>
          </p:nvSpPr>
          <p:spPr>
            <a:xfrm>
              <a:off x="6454776" y="2158365"/>
              <a:ext cx="136525" cy="134938"/>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2" name="Isosceles Triangle 521">
              <a:extLst>
                <a:ext uri="{FF2B5EF4-FFF2-40B4-BE49-F238E27FC236}">
                  <a16:creationId xmlns:a16="http://schemas.microsoft.com/office/drawing/2014/main" id="{85BCBD83-7722-4ACF-980C-286D90E3AD1A}"/>
                </a:ext>
              </a:extLst>
            </p:cNvPr>
            <p:cNvSpPr/>
            <p:nvPr/>
          </p:nvSpPr>
          <p:spPr>
            <a:xfrm>
              <a:off x="6604001" y="2628265"/>
              <a:ext cx="134937" cy="134938"/>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3" name="Isosceles Triangle 522">
              <a:extLst>
                <a:ext uri="{FF2B5EF4-FFF2-40B4-BE49-F238E27FC236}">
                  <a16:creationId xmlns:a16="http://schemas.microsoft.com/office/drawing/2014/main" id="{1A6C801B-BB58-43A6-83AB-C7A15504DD50}"/>
                </a:ext>
              </a:extLst>
            </p:cNvPr>
            <p:cNvSpPr/>
            <p:nvPr/>
          </p:nvSpPr>
          <p:spPr>
            <a:xfrm>
              <a:off x="5345113" y="3064828"/>
              <a:ext cx="134938" cy="134937"/>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4" name="Isosceles Triangle 523">
              <a:extLst>
                <a:ext uri="{FF2B5EF4-FFF2-40B4-BE49-F238E27FC236}">
                  <a16:creationId xmlns:a16="http://schemas.microsoft.com/office/drawing/2014/main" id="{2B34B3D2-89C4-4C1B-ABBC-CDFF5171FC8C}"/>
                </a:ext>
              </a:extLst>
            </p:cNvPr>
            <p:cNvSpPr/>
            <p:nvPr/>
          </p:nvSpPr>
          <p:spPr>
            <a:xfrm>
              <a:off x="5565776" y="3585528"/>
              <a:ext cx="134937" cy="136525"/>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5" name="Isosceles Triangle 524">
              <a:extLst>
                <a:ext uri="{FF2B5EF4-FFF2-40B4-BE49-F238E27FC236}">
                  <a16:creationId xmlns:a16="http://schemas.microsoft.com/office/drawing/2014/main" id="{F018BA53-8963-483D-A20A-16E5FAD935E6}"/>
                </a:ext>
              </a:extLst>
            </p:cNvPr>
            <p:cNvSpPr/>
            <p:nvPr/>
          </p:nvSpPr>
          <p:spPr>
            <a:xfrm>
              <a:off x="5167313" y="2167890"/>
              <a:ext cx="134938" cy="134938"/>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6" name="Isosceles Triangle 525">
              <a:extLst>
                <a:ext uri="{FF2B5EF4-FFF2-40B4-BE49-F238E27FC236}">
                  <a16:creationId xmlns:a16="http://schemas.microsoft.com/office/drawing/2014/main" id="{0F8ECA6E-EC7C-456D-8689-FCCF06726903}"/>
                </a:ext>
              </a:extLst>
            </p:cNvPr>
            <p:cNvSpPr/>
            <p:nvPr/>
          </p:nvSpPr>
          <p:spPr>
            <a:xfrm>
              <a:off x="2689226" y="2207578"/>
              <a:ext cx="134937" cy="134937"/>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7" name="Isosceles Triangle 526">
              <a:extLst>
                <a:ext uri="{FF2B5EF4-FFF2-40B4-BE49-F238E27FC236}">
                  <a16:creationId xmlns:a16="http://schemas.microsoft.com/office/drawing/2014/main" id="{28963AF2-C3D5-489C-85BC-EFBDE8715395}"/>
                </a:ext>
              </a:extLst>
            </p:cNvPr>
            <p:cNvSpPr/>
            <p:nvPr/>
          </p:nvSpPr>
          <p:spPr>
            <a:xfrm>
              <a:off x="3665538" y="2185353"/>
              <a:ext cx="134938" cy="134937"/>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8" name="Isosceles Triangle 527">
              <a:extLst>
                <a:ext uri="{FF2B5EF4-FFF2-40B4-BE49-F238E27FC236}">
                  <a16:creationId xmlns:a16="http://schemas.microsoft.com/office/drawing/2014/main" id="{F0CB7DEB-0292-4C64-BA7E-F75055FB1800}"/>
                </a:ext>
              </a:extLst>
            </p:cNvPr>
            <p:cNvSpPr/>
            <p:nvPr/>
          </p:nvSpPr>
          <p:spPr>
            <a:xfrm>
              <a:off x="4376738" y="2658428"/>
              <a:ext cx="136525" cy="134937"/>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19" name="Isosceles Triangle 528">
              <a:extLst>
                <a:ext uri="{FF2B5EF4-FFF2-40B4-BE49-F238E27FC236}">
                  <a16:creationId xmlns:a16="http://schemas.microsoft.com/office/drawing/2014/main" id="{6A954FCE-860A-4F5A-97DC-E30F5376E7D3}"/>
                </a:ext>
              </a:extLst>
            </p:cNvPr>
            <p:cNvSpPr/>
            <p:nvPr/>
          </p:nvSpPr>
          <p:spPr>
            <a:xfrm>
              <a:off x="3370263" y="2636203"/>
              <a:ext cx="134938" cy="134937"/>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0" name="Isosceles Triangle 529">
              <a:extLst>
                <a:ext uri="{FF2B5EF4-FFF2-40B4-BE49-F238E27FC236}">
                  <a16:creationId xmlns:a16="http://schemas.microsoft.com/office/drawing/2014/main" id="{785BBF12-A3C8-4FBF-926A-775F234C7F5F}"/>
                </a:ext>
              </a:extLst>
            </p:cNvPr>
            <p:cNvSpPr/>
            <p:nvPr/>
          </p:nvSpPr>
          <p:spPr>
            <a:xfrm>
              <a:off x="6454776" y="4233228"/>
              <a:ext cx="134937" cy="136525"/>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1" name="Isosceles Triangle 530">
              <a:extLst>
                <a:ext uri="{FF2B5EF4-FFF2-40B4-BE49-F238E27FC236}">
                  <a16:creationId xmlns:a16="http://schemas.microsoft.com/office/drawing/2014/main" id="{084C83D3-09BA-4834-BE4B-0AB3998FF080}"/>
                </a:ext>
              </a:extLst>
            </p:cNvPr>
            <p:cNvSpPr/>
            <p:nvPr/>
          </p:nvSpPr>
          <p:spPr>
            <a:xfrm>
              <a:off x="6738938" y="3980815"/>
              <a:ext cx="136525" cy="134938"/>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2" name="Isosceles Triangle 531">
              <a:extLst>
                <a:ext uri="{FF2B5EF4-FFF2-40B4-BE49-F238E27FC236}">
                  <a16:creationId xmlns:a16="http://schemas.microsoft.com/office/drawing/2014/main" id="{0B334153-0704-4476-92F5-4580F51A5219}"/>
                </a:ext>
              </a:extLst>
            </p:cNvPr>
            <p:cNvSpPr/>
            <p:nvPr/>
          </p:nvSpPr>
          <p:spPr>
            <a:xfrm>
              <a:off x="6383338" y="5126990"/>
              <a:ext cx="136525" cy="136525"/>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3" name="Isosceles Triangle 532">
              <a:extLst>
                <a:ext uri="{FF2B5EF4-FFF2-40B4-BE49-F238E27FC236}">
                  <a16:creationId xmlns:a16="http://schemas.microsoft.com/office/drawing/2014/main" id="{3A1188EF-5E1E-4513-82D1-8E63CE29DE7B}"/>
                </a:ext>
              </a:extLst>
            </p:cNvPr>
            <p:cNvSpPr/>
            <p:nvPr/>
          </p:nvSpPr>
          <p:spPr>
            <a:xfrm>
              <a:off x="7137401" y="4807903"/>
              <a:ext cx="134937" cy="134937"/>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4" name="Isosceles Triangle 533">
              <a:extLst>
                <a:ext uri="{FF2B5EF4-FFF2-40B4-BE49-F238E27FC236}">
                  <a16:creationId xmlns:a16="http://schemas.microsoft.com/office/drawing/2014/main" id="{E0DE3188-3F14-4D5B-AF96-104F1D21B936}"/>
                </a:ext>
              </a:extLst>
            </p:cNvPr>
            <p:cNvSpPr/>
            <p:nvPr/>
          </p:nvSpPr>
          <p:spPr>
            <a:xfrm>
              <a:off x="2620963" y="4003040"/>
              <a:ext cx="136525" cy="134938"/>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5" name="Isosceles Triangle 534">
              <a:extLst>
                <a:ext uri="{FF2B5EF4-FFF2-40B4-BE49-F238E27FC236}">
                  <a16:creationId xmlns:a16="http://schemas.microsoft.com/office/drawing/2014/main" id="{26F9C396-17EE-49EE-A081-063C866A7DD3}"/>
                </a:ext>
              </a:extLst>
            </p:cNvPr>
            <p:cNvSpPr/>
            <p:nvPr/>
          </p:nvSpPr>
          <p:spPr>
            <a:xfrm>
              <a:off x="1781176" y="3087053"/>
              <a:ext cx="134937" cy="136525"/>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6" name="Isosceles Triangle 535">
              <a:extLst>
                <a:ext uri="{FF2B5EF4-FFF2-40B4-BE49-F238E27FC236}">
                  <a16:creationId xmlns:a16="http://schemas.microsoft.com/office/drawing/2014/main" id="{C4D6D158-1DF2-4888-9EE1-E8FFD7F4411B}"/>
                </a:ext>
              </a:extLst>
            </p:cNvPr>
            <p:cNvSpPr/>
            <p:nvPr/>
          </p:nvSpPr>
          <p:spPr>
            <a:xfrm>
              <a:off x="2859088" y="4385628"/>
              <a:ext cx="134938" cy="134937"/>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7" name="Isosceles Triangle 536">
              <a:extLst>
                <a:ext uri="{FF2B5EF4-FFF2-40B4-BE49-F238E27FC236}">
                  <a16:creationId xmlns:a16="http://schemas.microsoft.com/office/drawing/2014/main" id="{174640EF-6A44-4DA9-82DB-FCF9D30076D0}"/>
                </a:ext>
              </a:extLst>
            </p:cNvPr>
            <p:cNvSpPr/>
            <p:nvPr/>
          </p:nvSpPr>
          <p:spPr>
            <a:xfrm>
              <a:off x="4921251" y="5161915"/>
              <a:ext cx="136525" cy="134938"/>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8" name="Isosceles Triangle 537">
              <a:extLst>
                <a:ext uri="{FF2B5EF4-FFF2-40B4-BE49-F238E27FC236}">
                  <a16:creationId xmlns:a16="http://schemas.microsoft.com/office/drawing/2014/main" id="{82542CD7-2591-4885-8E6C-336DBBD51056}"/>
                </a:ext>
              </a:extLst>
            </p:cNvPr>
            <p:cNvSpPr/>
            <p:nvPr/>
          </p:nvSpPr>
          <p:spPr>
            <a:xfrm>
              <a:off x="1939926" y="5060315"/>
              <a:ext cx="134937" cy="136525"/>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29" name="Isosceles Triangle 538">
              <a:extLst>
                <a:ext uri="{FF2B5EF4-FFF2-40B4-BE49-F238E27FC236}">
                  <a16:creationId xmlns:a16="http://schemas.microsoft.com/office/drawing/2014/main" id="{75746C0D-773C-4507-B28C-E4827D8689EA}"/>
                </a:ext>
              </a:extLst>
            </p:cNvPr>
            <p:cNvSpPr/>
            <p:nvPr/>
          </p:nvSpPr>
          <p:spPr>
            <a:xfrm>
              <a:off x="4427538" y="5325428"/>
              <a:ext cx="136525" cy="134937"/>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0" name="Isosceles Triangle 539">
              <a:extLst>
                <a:ext uri="{FF2B5EF4-FFF2-40B4-BE49-F238E27FC236}">
                  <a16:creationId xmlns:a16="http://schemas.microsoft.com/office/drawing/2014/main" id="{B454592C-3517-410D-A50C-5E3C0A7C2724}"/>
                </a:ext>
              </a:extLst>
            </p:cNvPr>
            <p:cNvSpPr/>
            <p:nvPr/>
          </p:nvSpPr>
          <p:spPr>
            <a:xfrm>
              <a:off x="3567113" y="3912553"/>
              <a:ext cx="134938" cy="134937"/>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1" name="Isosceles Triangle 540">
              <a:extLst>
                <a:ext uri="{FF2B5EF4-FFF2-40B4-BE49-F238E27FC236}">
                  <a16:creationId xmlns:a16="http://schemas.microsoft.com/office/drawing/2014/main" id="{96EF037F-419C-4F6D-9B2F-68E7B41F8BCB}"/>
                </a:ext>
              </a:extLst>
            </p:cNvPr>
            <p:cNvSpPr/>
            <p:nvPr/>
          </p:nvSpPr>
          <p:spPr>
            <a:xfrm>
              <a:off x="3370263" y="4423728"/>
              <a:ext cx="134938" cy="134937"/>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2" name="Isosceles Triangle 541">
              <a:extLst>
                <a:ext uri="{FF2B5EF4-FFF2-40B4-BE49-F238E27FC236}">
                  <a16:creationId xmlns:a16="http://schemas.microsoft.com/office/drawing/2014/main" id="{DF669B60-A942-422F-AF7A-36AF376B527E}"/>
                </a:ext>
              </a:extLst>
            </p:cNvPr>
            <p:cNvSpPr/>
            <p:nvPr/>
          </p:nvSpPr>
          <p:spPr>
            <a:xfrm>
              <a:off x="5302251" y="4025265"/>
              <a:ext cx="136525" cy="134938"/>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3" name="Isosceles Triangle 542">
              <a:extLst>
                <a:ext uri="{FF2B5EF4-FFF2-40B4-BE49-F238E27FC236}">
                  <a16:creationId xmlns:a16="http://schemas.microsoft.com/office/drawing/2014/main" id="{7988E153-D98F-4B6C-B512-4C7C6CE2D083}"/>
                </a:ext>
              </a:extLst>
            </p:cNvPr>
            <p:cNvSpPr/>
            <p:nvPr/>
          </p:nvSpPr>
          <p:spPr>
            <a:xfrm>
              <a:off x="4989513" y="4323715"/>
              <a:ext cx="134938" cy="134938"/>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4" name="Isosceles Triangle 543">
              <a:extLst>
                <a:ext uri="{FF2B5EF4-FFF2-40B4-BE49-F238E27FC236}">
                  <a16:creationId xmlns:a16="http://schemas.microsoft.com/office/drawing/2014/main" id="{797D47F1-2025-4986-A706-41E8C9E758BF}"/>
                </a:ext>
              </a:extLst>
            </p:cNvPr>
            <p:cNvSpPr/>
            <p:nvPr/>
          </p:nvSpPr>
          <p:spPr>
            <a:xfrm>
              <a:off x="5099051" y="3980815"/>
              <a:ext cx="136525" cy="134938"/>
            </a:xfrm>
            <a:prstGeom prst="triangl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5" name="Isosceles Triangle 544">
              <a:extLst>
                <a:ext uri="{FF2B5EF4-FFF2-40B4-BE49-F238E27FC236}">
                  <a16:creationId xmlns:a16="http://schemas.microsoft.com/office/drawing/2014/main" id="{CC24B390-392C-4218-B2AF-C45911C21377}"/>
                </a:ext>
              </a:extLst>
            </p:cNvPr>
            <p:cNvSpPr/>
            <p:nvPr/>
          </p:nvSpPr>
          <p:spPr>
            <a:xfrm>
              <a:off x="7515226" y="2567940"/>
              <a:ext cx="134937" cy="136525"/>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6" name="Isosceles Triangle 545">
              <a:extLst>
                <a:ext uri="{FF2B5EF4-FFF2-40B4-BE49-F238E27FC236}">
                  <a16:creationId xmlns:a16="http://schemas.microsoft.com/office/drawing/2014/main" id="{E648BD34-7555-48DE-9F94-3FC177FA4752}"/>
                </a:ext>
              </a:extLst>
            </p:cNvPr>
            <p:cNvSpPr/>
            <p:nvPr/>
          </p:nvSpPr>
          <p:spPr>
            <a:xfrm>
              <a:off x="6494463" y="2477453"/>
              <a:ext cx="134938" cy="136525"/>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7" name="Isosceles Triangle 546">
              <a:extLst>
                <a:ext uri="{FF2B5EF4-FFF2-40B4-BE49-F238E27FC236}">
                  <a16:creationId xmlns:a16="http://schemas.microsoft.com/office/drawing/2014/main" id="{7FE801D3-D2E1-4E01-ACBF-F58F2F95669F}"/>
                </a:ext>
              </a:extLst>
            </p:cNvPr>
            <p:cNvSpPr/>
            <p:nvPr/>
          </p:nvSpPr>
          <p:spPr>
            <a:xfrm>
              <a:off x="6592888" y="3633153"/>
              <a:ext cx="134938" cy="134937"/>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8" name="Isosceles Triangle 547">
              <a:extLst>
                <a:ext uri="{FF2B5EF4-FFF2-40B4-BE49-F238E27FC236}">
                  <a16:creationId xmlns:a16="http://schemas.microsoft.com/office/drawing/2014/main" id="{AD87A6F9-76EB-411D-AE3F-0CCAA095FD96}"/>
                </a:ext>
              </a:extLst>
            </p:cNvPr>
            <p:cNvSpPr/>
            <p:nvPr/>
          </p:nvSpPr>
          <p:spPr>
            <a:xfrm>
              <a:off x="6357938" y="3441065"/>
              <a:ext cx="136525"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39" name="Isosceles Triangle 548">
              <a:extLst>
                <a:ext uri="{FF2B5EF4-FFF2-40B4-BE49-F238E27FC236}">
                  <a16:creationId xmlns:a16="http://schemas.microsoft.com/office/drawing/2014/main" id="{54A4C985-9C96-420E-A44C-14C9A21E8AF3}"/>
                </a:ext>
              </a:extLst>
            </p:cNvPr>
            <p:cNvSpPr/>
            <p:nvPr/>
          </p:nvSpPr>
          <p:spPr>
            <a:xfrm>
              <a:off x="6807201" y="3633153"/>
              <a:ext cx="134937" cy="134937"/>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0" name="Isosceles Triangle 549">
              <a:extLst>
                <a:ext uri="{FF2B5EF4-FFF2-40B4-BE49-F238E27FC236}">
                  <a16:creationId xmlns:a16="http://schemas.microsoft.com/office/drawing/2014/main" id="{EC7F9B81-6576-42B1-931C-8792CC7F2533}"/>
                </a:ext>
              </a:extLst>
            </p:cNvPr>
            <p:cNvSpPr/>
            <p:nvPr/>
          </p:nvSpPr>
          <p:spPr>
            <a:xfrm>
              <a:off x="7231063" y="3945890"/>
              <a:ext cx="134938" cy="136525"/>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1" name="Isosceles Triangle 550">
              <a:extLst>
                <a:ext uri="{FF2B5EF4-FFF2-40B4-BE49-F238E27FC236}">
                  <a16:creationId xmlns:a16="http://schemas.microsoft.com/office/drawing/2014/main" id="{7B4E666E-93EB-455D-B9C5-93EDC8AA7E70}"/>
                </a:ext>
              </a:extLst>
            </p:cNvPr>
            <p:cNvSpPr/>
            <p:nvPr/>
          </p:nvSpPr>
          <p:spPr>
            <a:xfrm>
              <a:off x="5207001" y="2755265"/>
              <a:ext cx="134937"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2" name="Isosceles Triangle 551">
              <a:extLst>
                <a:ext uri="{FF2B5EF4-FFF2-40B4-BE49-F238E27FC236}">
                  <a16:creationId xmlns:a16="http://schemas.microsoft.com/office/drawing/2014/main" id="{4086A0A3-683B-4B6C-BF9D-CD68F2D4816E}"/>
                </a:ext>
              </a:extLst>
            </p:cNvPr>
            <p:cNvSpPr/>
            <p:nvPr/>
          </p:nvSpPr>
          <p:spPr>
            <a:xfrm>
              <a:off x="4921251" y="2444115"/>
              <a:ext cx="136525"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3" name="Isosceles Triangle 552">
              <a:extLst>
                <a:ext uri="{FF2B5EF4-FFF2-40B4-BE49-F238E27FC236}">
                  <a16:creationId xmlns:a16="http://schemas.microsoft.com/office/drawing/2014/main" id="{65D0D9FE-BEC3-4DDB-8F3D-FCE87FAADCF8}"/>
                </a:ext>
              </a:extLst>
            </p:cNvPr>
            <p:cNvSpPr/>
            <p:nvPr/>
          </p:nvSpPr>
          <p:spPr>
            <a:xfrm>
              <a:off x="5043488" y="3064828"/>
              <a:ext cx="134938" cy="134937"/>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4" name="Isosceles Triangle 553">
              <a:extLst>
                <a:ext uri="{FF2B5EF4-FFF2-40B4-BE49-F238E27FC236}">
                  <a16:creationId xmlns:a16="http://schemas.microsoft.com/office/drawing/2014/main" id="{AD333CDE-0525-4B00-93A3-48A5CF19F16A}"/>
                </a:ext>
              </a:extLst>
            </p:cNvPr>
            <p:cNvSpPr/>
            <p:nvPr/>
          </p:nvSpPr>
          <p:spPr>
            <a:xfrm>
              <a:off x="5138738" y="3518853"/>
              <a:ext cx="136525" cy="134937"/>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5" name="Isosceles Triangle 554">
              <a:extLst>
                <a:ext uri="{FF2B5EF4-FFF2-40B4-BE49-F238E27FC236}">
                  <a16:creationId xmlns:a16="http://schemas.microsoft.com/office/drawing/2014/main" id="{1400B26B-AFE8-423D-9A48-F8C4E39DBC06}"/>
                </a:ext>
              </a:extLst>
            </p:cNvPr>
            <p:cNvSpPr/>
            <p:nvPr/>
          </p:nvSpPr>
          <p:spPr>
            <a:xfrm>
              <a:off x="6027738" y="4052253"/>
              <a:ext cx="136525" cy="136525"/>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6" name="Isosceles Triangle 555">
              <a:extLst>
                <a:ext uri="{FF2B5EF4-FFF2-40B4-BE49-F238E27FC236}">
                  <a16:creationId xmlns:a16="http://schemas.microsoft.com/office/drawing/2014/main" id="{81E38DAF-EF17-4FDD-8333-DEB8CB423327}"/>
                </a:ext>
              </a:extLst>
            </p:cNvPr>
            <p:cNvSpPr/>
            <p:nvPr/>
          </p:nvSpPr>
          <p:spPr>
            <a:xfrm>
              <a:off x="4132263" y="2240915"/>
              <a:ext cx="134938"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7" name="Isosceles Triangle 556">
              <a:extLst>
                <a:ext uri="{FF2B5EF4-FFF2-40B4-BE49-F238E27FC236}">
                  <a16:creationId xmlns:a16="http://schemas.microsoft.com/office/drawing/2014/main" id="{C81ECED7-EC7E-4E18-B8E4-336C131857EE}"/>
                </a:ext>
              </a:extLst>
            </p:cNvPr>
            <p:cNvSpPr/>
            <p:nvPr/>
          </p:nvSpPr>
          <p:spPr>
            <a:xfrm>
              <a:off x="2824163" y="2618740"/>
              <a:ext cx="136525" cy="136525"/>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8" name="Isosceles Triangle 557">
              <a:extLst>
                <a:ext uri="{FF2B5EF4-FFF2-40B4-BE49-F238E27FC236}">
                  <a16:creationId xmlns:a16="http://schemas.microsoft.com/office/drawing/2014/main" id="{D2CE846F-BE3E-4733-A37F-C6F9363D7D69}"/>
                </a:ext>
              </a:extLst>
            </p:cNvPr>
            <p:cNvSpPr/>
            <p:nvPr/>
          </p:nvSpPr>
          <p:spPr>
            <a:xfrm>
              <a:off x="2838451" y="2185353"/>
              <a:ext cx="136525" cy="134937"/>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49" name="Isosceles Triangle 558">
              <a:extLst>
                <a:ext uri="{FF2B5EF4-FFF2-40B4-BE49-F238E27FC236}">
                  <a16:creationId xmlns:a16="http://schemas.microsoft.com/office/drawing/2014/main" id="{968373F5-0C3C-43AC-961B-C0C27A8D8F2B}"/>
                </a:ext>
              </a:extLst>
            </p:cNvPr>
            <p:cNvSpPr/>
            <p:nvPr/>
          </p:nvSpPr>
          <p:spPr>
            <a:xfrm>
              <a:off x="2074863" y="3009265"/>
              <a:ext cx="134938"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0" name="Isosceles Triangle 559">
              <a:extLst>
                <a:ext uri="{FF2B5EF4-FFF2-40B4-BE49-F238E27FC236}">
                  <a16:creationId xmlns:a16="http://schemas.microsoft.com/office/drawing/2014/main" id="{AA3B4B26-BE73-4E78-B633-7BAEB8A461BA}"/>
                </a:ext>
              </a:extLst>
            </p:cNvPr>
            <p:cNvSpPr/>
            <p:nvPr/>
          </p:nvSpPr>
          <p:spPr>
            <a:xfrm>
              <a:off x="1781176" y="4233228"/>
              <a:ext cx="134937" cy="136525"/>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1" name="Isosceles Triangle 560">
              <a:extLst>
                <a:ext uri="{FF2B5EF4-FFF2-40B4-BE49-F238E27FC236}">
                  <a16:creationId xmlns:a16="http://schemas.microsoft.com/office/drawing/2014/main" id="{7ACCFA19-8E68-454D-9CF9-5C5C324F73DF}"/>
                </a:ext>
              </a:extLst>
            </p:cNvPr>
            <p:cNvSpPr/>
            <p:nvPr/>
          </p:nvSpPr>
          <p:spPr>
            <a:xfrm>
              <a:off x="4075113" y="4925378"/>
              <a:ext cx="134938" cy="134937"/>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2" name="Isosceles Triangle 561">
              <a:extLst>
                <a:ext uri="{FF2B5EF4-FFF2-40B4-BE49-F238E27FC236}">
                  <a16:creationId xmlns:a16="http://schemas.microsoft.com/office/drawing/2014/main" id="{938AEC66-AD50-4EDE-84B6-255C29FA6C5B}"/>
                </a:ext>
              </a:extLst>
            </p:cNvPr>
            <p:cNvSpPr/>
            <p:nvPr/>
          </p:nvSpPr>
          <p:spPr>
            <a:xfrm>
              <a:off x="3346451" y="4014153"/>
              <a:ext cx="136525" cy="134937"/>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3" name="Isosceles Triangle 562">
              <a:extLst>
                <a:ext uri="{FF2B5EF4-FFF2-40B4-BE49-F238E27FC236}">
                  <a16:creationId xmlns:a16="http://schemas.microsoft.com/office/drawing/2014/main" id="{B637B65D-BEC1-4B8F-B6E1-EFC2E0B681A9}"/>
                </a:ext>
              </a:extLst>
            </p:cNvPr>
            <p:cNvSpPr/>
            <p:nvPr/>
          </p:nvSpPr>
          <p:spPr>
            <a:xfrm>
              <a:off x="3635376" y="4925378"/>
              <a:ext cx="134937" cy="134937"/>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4" name="Isosceles Triangle 563">
              <a:extLst>
                <a:ext uri="{FF2B5EF4-FFF2-40B4-BE49-F238E27FC236}">
                  <a16:creationId xmlns:a16="http://schemas.microsoft.com/office/drawing/2014/main" id="{123BD779-73D9-42B4-86CC-141D0D74B53B}"/>
                </a:ext>
              </a:extLst>
            </p:cNvPr>
            <p:cNvSpPr/>
            <p:nvPr/>
          </p:nvSpPr>
          <p:spPr>
            <a:xfrm>
              <a:off x="5099051" y="4817428"/>
              <a:ext cx="136525" cy="136525"/>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5" name="Isosceles Triangle 564">
              <a:extLst>
                <a:ext uri="{FF2B5EF4-FFF2-40B4-BE49-F238E27FC236}">
                  <a16:creationId xmlns:a16="http://schemas.microsoft.com/office/drawing/2014/main" id="{1ACA1F93-B364-4055-8532-EB572FE3E40D}"/>
                </a:ext>
              </a:extLst>
            </p:cNvPr>
            <p:cNvSpPr/>
            <p:nvPr/>
          </p:nvSpPr>
          <p:spPr>
            <a:xfrm>
              <a:off x="5657851" y="3980815"/>
              <a:ext cx="136525"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6" name="Isosceles Triangle 565">
              <a:extLst>
                <a:ext uri="{FF2B5EF4-FFF2-40B4-BE49-F238E27FC236}">
                  <a16:creationId xmlns:a16="http://schemas.microsoft.com/office/drawing/2014/main" id="{378E923E-D25B-4097-A81B-CB0817BE29C0}"/>
                </a:ext>
              </a:extLst>
            </p:cNvPr>
            <p:cNvSpPr/>
            <p:nvPr/>
          </p:nvSpPr>
          <p:spPr>
            <a:xfrm>
              <a:off x="4360863" y="3622040"/>
              <a:ext cx="134938"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7" name="Isosceles Triangle 566">
              <a:extLst>
                <a:ext uri="{FF2B5EF4-FFF2-40B4-BE49-F238E27FC236}">
                  <a16:creationId xmlns:a16="http://schemas.microsoft.com/office/drawing/2014/main" id="{1DF3052D-0D25-4C01-890D-FC1D78A1DDCB}"/>
                </a:ext>
              </a:extLst>
            </p:cNvPr>
            <p:cNvSpPr/>
            <p:nvPr/>
          </p:nvSpPr>
          <p:spPr>
            <a:xfrm>
              <a:off x="4360863" y="3418840"/>
              <a:ext cx="134938"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8" name="Isosceles Triangle 567">
              <a:extLst>
                <a:ext uri="{FF2B5EF4-FFF2-40B4-BE49-F238E27FC236}">
                  <a16:creationId xmlns:a16="http://schemas.microsoft.com/office/drawing/2014/main" id="{6FD62E80-0164-4C97-88BB-CF991C171392}"/>
                </a:ext>
              </a:extLst>
            </p:cNvPr>
            <p:cNvSpPr/>
            <p:nvPr/>
          </p:nvSpPr>
          <p:spPr>
            <a:xfrm>
              <a:off x="3462338" y="3450590"/>
              <a:ext cx="136525"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59" name="Isosceles Triangle 568">
              <a:extLst>
                <a:ext uri="{FF2B5EF4-FFF2-40B4-BE49-F238E27FC236}">
                  <a16:creationId xmlns:a16="http://schemas.microsoft.com/office/drawing/2014/main" id="{0CB3D13B-2885-4188-8BF0-2889D3B277BA}"/>
                </a:ext>
              </a:extLst>
            </p:cNvPr>
            <p:cNvSpPr/>
            <p:nvPr/>
          </p:nvSpPr>
          <p:spPr>
            <a:xfrm>
              <a:off x="3233738" y="3441065"/>
              <a:ext cx="136525"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60" name="Isosceles Triangle 569">
              <a:extLst>
                <a:ext uri="{FF2B5EF4-FFF2-40B4-BE49-F238E27FC236}">
                  <a16:creationId xmlns:a16="http://schemas.microsoft.com/office/drawing/2014/main" id="{EB823C49-15E6-439B-A515-B897CD4586DA}"/>
                </a:ext>
              </a:extLst>
            </p:cNvPr>
            <p:cNvSpPr/>
            <p:nvPr/>
          </p:nvSpPr>
          <p:spPr>
            <a:xfrm>
              <a:off x="4376738" y="5104765"/>
              <a:ext cx="136525"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61" name="Isosceles Triangle 570">
              <a:extLst>
                <a:ext uri="{FF2B5EF4-FFF2-40B4-BE49-F238E27FC236}">
                  <a16:creationId xmlns:a16="http://schemas.microsoft.com/office/drawing/2014/main" id="{466AE295-0DBB-4879-A34C-BD8920993D25}"/>
                </a:ext>
              </a:extLst>
            </p:cNvPr>
            <p:cNvSpPr/>
            <p:nvPr/>
          </p:nvSpPr>
          <p:spPr>
            <a:xfrm>
              <a:off x="2747963" y="5460365"/>
              <a:ext cx="136525" cy="136525"/>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62" name="Isosceles Triangle 571">
              <a:extLst>
                <a:ext uri="{FF2B5EF4-FFF2-40B4-BE49-F238E27FC236}">
                  <a16:creationId xmlns:a16="http://schemas.microsoft.com/office/drawing/2014/main" id="{2BE27157-BB39-4D56-A624-4FD02CF15B2F}"/>
                </a:ext>
              </a:extLst>
            </p:cNvPr>
            <p:cNvSpPr/>
            <p:nvPr/>
          </p:nvSpPr>
          <p:spPr>
            <a:xfrm>
              <a:off x="1916113" y="4817428"/>
              <a:ext cx="134938" cy="136525"/>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63" name="Isosceles Triangle 572">
              <a:extLst>
                <a:ext uri="{FF2B5EF4-FFF2-40B4-BE49-F238E27FC236}">
                  <a16:creationId xmlns:a16="http://schemas.microsoft.com/office/drawing/2014/main" id="{86B16FCA-E012-4520-814A-DDA7F2E0C24F}"/>
                </a:ext>
              </a:extLst>
            </p:cNvPr>
            <p:cNvSpPr/>
            <p:nvPr/>
          </p:nvSpPr>
          <p:spPr>
            <a:xfrm>
              <a:off x="2532063" y="4969828"/>
              <a:ext cx="134938" cy="134937"/>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sp>
          <p:nvSpPr>
            <p:cNvPr id="264" name="Isosceles Triangle 573">
              <a:extLst>
                <a:ext uri="{FF2B5EF4-FFF2-40B4-BE49-F238E27FC236}">
                  <a16:creationId xmlns:a16="http://schemas.microsoft.com/office/drawing/2014/main" id="{8FB61B51-1417-42B3-B6B5-9D582E4A702B}"/>
                </a:ext>
              </a:extLst>
            </p:cNvPr>
            <p:cNvSpPr/>
            <p:nvPr/>
          </p:nvSpPr>
          <p:spPr>
            <a:xfrm>
              <a:off x="3279776" y="4301490"/>
              <a:ext cx="134937" cy="134938"/>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defRPr/>
              </a:pPr>
              <a:endParaRPr lang="en-US"/>
            </a:p>
          </p:txBody>
        </p:sp>
        <p:cxnSp>
          <p:nvCxnSpPr>
            <p:cNvPr id="265" name="Straight Arrow Connector 574">
              <a:extLst>
                <a:ext uri="{FF2B5EF4-FFF2-40B4-BE49-F238E27FC236}">
                  <a16:creationId xmlns:a16="http://schemas.microsoft.com/office/drawing/2014/main" id="{3CE4C747-944C-40FC-8D69-1B7D35B99959}"/>
                </a:ext>
              </a:extLst>
            </p:cNvPr>
            <p:cNvCxnSpPr>
              <a:endCxn id="54" idx="0"/>
            </p:cNvCxnSpPr>
            <p:nvPr/>
          </p:nvCxnSpPr>
          <p:spPr>
            <a:xfrm rot="5400000" flipH="1" flipV="1">
              <a:off x="4500564" y="3658552"/>
              <a:ext cx="400050" cy="3175"/>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66" name="Straight Arrow Connector 575">
              <a:extLst>
                <a:ext uri="{FF2B5EF4-FFF2-40B4-BE49-F238E27FC236}">
                  <a16:creationId xmlns:a16="http://schemas.microsoft.com/office/drawing/2014/main" id="{8E6E7C4D-8738-4384-9C09-4DCB3AC9453F}"/>
                </a:ext>
              </a:extLst>
            </p:cNvPr>
            <p:cNvCxnSpPr>
              <a:endCxn id="50" idx="5"/>
            </p:cNvCxnSpPr>
            <p:nvPr/>
          </p:nvCxnSpPr>
          <p:spPr>
            <a:xfrm>
              <a:off x="4702176" y="3860165"/>
              <a:ext cx="492125" cy="60325"/>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67" name="Straight Arrow Connector 576">
              <a:extLst>
                <a:ext uri="{FF2B5EF4-FFF2-40B4-BE49-F238E27FC236}">
                  <a16:creationId xmlns:a16="http://schemas.microsoft.com/office/drawing/2014/main" id="{FA39CB24-6957-433B-9519-95AE722F6677}"/>
                </a:ext>
              </a:extLst>
            </p:cNvPr>
            <p:cNvCxnSpPr>
              <a:endCxn id="59" idx="5"/>
            </p:cNvCxnSpPr>
            <p:nvPr/>
          </p:nvCxnSpPr>
          <p:spPr>
            <a:xfrm rot="16200000" flipH="1">
              <a:off x="4672013" y="3890328"/>
              <a:ext cx="414338" cy="354012"/>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68" name="Straight Arrow Connector 577">
              <a:extLst>
                <a:ext uri="{FF2B5EF4-FFF2-40B4-BE49-F238E27FC236}">
                  <a16:creationId xmlns:a16="http://schemas.microsoft.com/office/drawing/2014/main" id="{FBE7A1D0-654D-42DC-852F-C11DC4720754}"/>
                </a:ext>
              </a:extLst>
            </p:cNvPr>
            <p:cNvCxnSpPr>
              <a:endCxn id="102" idx="3"/>
            </p:cNvCxnSpPr>
            <p:nvPr/>
          </p:nvCxnSpPr>
          <p:spPr>
            <a:xfrm rot="10800000" flipV="1">
              <a:off x="4327526" y="3912553"/>
              <a:ext cx="374650" cy="3619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9" name="Straight Arrow Connector 578">
              <a:extLst>
                <a:ext uri="{FF2B5EF4-FFF2-40B4-BE49-F238E27FC236}">
                  <a16:creationId xmlns:a16="http://schemas.microsoft.com/office/drawing/2014/main" id="{49E49656-1323-4460-AB86-85E45E56FF91}"/>
                </a:ext>
              </a:extLst>
            </p:cNvPr>
            <p:cNvCxnSpPr>
              <a:endCxn id="64" idx="1"/>
            </p:cNvCxnSpPr>
            <p:nvPr/>
          </p:nvCxnSpPr>
          <p:spPr>
            <a:xfrm rot="10800000">
              <a:off x="4208463" y="3744278"/>
              <a:ext cx="490538" cy="168275"/>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70" name="Shape 579">
              <a:extLst>
                <a:ext uri="{FF2B5EF4-FFF2-40B4-BE49-F238E27FC236}">
                  <a16:creationId xmlns:a16="http://schemas.microsoft.com/office/drawing/2014/main" id="{5A29098C-B316-460C-B911-E85248AD9896}"/>
                </a:ext>
              </a:extLst>
            </p:cNvPr>
            <p:cNvCxnSpPr>
              <a:stCxn id="54" idx="0"/>
              <a:endCxn id="55" idx="2"/>
            </p:cNvCxnSpPr>
            <p:nvPr/>
          </p:nvCxnSpPr>
          <p:spPr>
            <a:xfrm rot="5400000" flipH="1" flipV="1">
              <a:off x="5073651" y="2355215"/>
              <a:ext cx="733425" cy="1476375"/>
            </a:xfrm>
            <a:prstGeom prst="curvedConnector2">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1" name="Shape 580">
              <a:extLst>
                <a:ext uri="{FF2B5EF4-FFF2-40B4-BE49-F238E27FC236}">
                  <a16:creationId xmlns:a16="http://schemas.microsoft.com/office/drawing/2014/main" id="{47107F49-7F7A-4FF7-AE7C-59CAE507F037}"/>
                </a:ext>
              </a:extLst>
            </p:cNvPr>
            <p:cNvCxnSpPr>
              <a:endCxn id="57" idx="7"/>
            </p:cNvCxnSpPr>
            <p:nvPr/>
          </p:nvCxnSpPr>
          <p:spPr>
            <a:xfrm rot="10800000">
              <a:off x="3260726" y="2650490"/>
              <a:ext cx="1438275" cy="925513"/>
            </a:xfrm>
            <a:prstGeom prst="curvedConnector4">
              <a:avLst>
                <a:gd name="adj1" fmla="val 48591"/>
                <a:gd name="adj2" fmla="val 124675"/>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2" name="Curved Connector 581">
              <a:extLst>
                <a:ext uri="{FF2B5EF4-FFF2-40B4-BE49-F238E27FC236}">
                  <a16:creationId xmlns:a16="http://schemas.microsoft.com/office/drawing/2014/main" id="{63D9F0EA-606E-44CA-AD64-2280ED80AF2B}"/>
                </a:ext>
              </a:extLst>
            </p:cNvPr>
            <p:cNvCxnSpPr>
              <a:stCxn id="54" idx="4"/>
              <a:endCxn id="58" idx="7"/>
            </p:cNvCxnSpPr>
            <p:nvPr/>
          </p:nvCxnSpPr>
          <p:spPr>
            <a:xfrm rot="5400000">
              <a:off x="3617913" y="3329940"/>
              <a:ext cx="706438" cy="1462088"/>
            </a:xfrm>
            <a:prstGeom prst="curvedConnector3">
              <a:avLst>
                <a:gd name="adj1" fmla="val 50000"/>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3" name="Shape 582">
              <a:extLst>
                <a:ext uri="{FF2B5EF4-FFF2-40B4-BE49-F238E27FC236}">
                  <a16:creationId xmlns:a16="http://schemas.microsoft.com/office/drawing/2014/main" id="{10DC0345-6C2F-42A0-A8B2-8EE2B53A35AF}"/>
                </a:ext>
              </a:extLst>
            </p:cNvPr>
            <p:cNvCxnSpPr/>
            <p:nvPr/>
          </p:nvCxnSpPr>
          <p:spPr>
            <a:xfrm rot="16200000" flipH="1">
              <a:off x="5034757" y="3446622"/>
              <a:ext cx="727075" cy="1404937"/>
            </a:xfrm>
            <a:prstGeom prst="curvedConnector2">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4" name="Curved Connector 583">
              <a:extLst>
                <a:ext uri="{FF2B5EF4-FFF2-40B4-BE49-F238E27FC236}">
                  <a16:creationId xmlns:a16="http://schemas.microsoft.com/office/drawing/2014/main" id="{F038F328-5B8F-4DBD-B477-C849064273B3}"/>
                </a:ext>
              </a:extLst>
            </p:cNvPr>
            <p:cNvCxnSpPr>
              <a:stCxn id="55" idx="5"/>
              <a:endCxn id="104" idx="4"/>
            </p:cNvCxnSpPr>
            <p:nvPr/>
          </p:nvCxnSpPr>
          <p:spPr>
            <a:xfrm rot="5400000" flipH="1" flipV="1">
              <a:off x="6525419" y="2289334"/>
              <a:ext cx="415925" cy="636588"/>
            </a:xfrm>
            <a:prstGeom prst="curvedConnector3">
              <a:avLst>
                <a:gd name="adj1" fmla="val -63735"/>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5" name="Shape 584">
              <a:extLst>
                <a:ext uri="{FF2B5EF4-FFF2-40B4-BE49-F238E27FC236}">
                  <a16:creationId xmlns:a16="http://schemas.microsoft.com/office/drawing/2014/main" id="{022F130F-1487-44B4-B925-DDEB3412CB35}"/>
                </a:ext>
              </a:extLst>
            </p:cNvPr>
            <p:cNvCxnSpPr/>
            <p:nvPr/>
          </p:nvCxnSpPr>
          <p:spPr>
            <a:xfrm rot="5400000" flipH="1">
              <a:off x="5633244" y="2167097"/>
              <a:ext cx="598487" cy="698500"/>
            </a:xfrm>
            <a:prstGeom prst="curvedConnector4">
              <a:avLst>
                <a:gd name="adj1" fmla="val -38196"/>
                <a:gd name="adj2" fmla="val 59898"/>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6" name="Curved Connector 585">
              <a:extLst>
                <a:ext uri="{FF2B5EF4-FFF2-40B4-BE49-F238E27FC236}">
                  <a16:creationId xmlns:a16="http://schemas.microsoft.com/office/drawing/2014/main" id="{22265792-AAE3-44CD-8F0F-01B128B4EB8D}"/>
                </a:ext>
              </a:extLst>
            </p:cNvPr>
            <p:cNvCxnSpPr>
              <a:stCxn id="55" idx="4"/>
              <a:endCxn id="105" idx="5"/>
            </p:cNvCxnSpPr>
            <p:nvPr/>
          </p:nvCxnSpPr>
          <p:spPr>
            <a:xfrm rot="16200000" flipH="1">
              <a:off x="6584157" y="2584609"/>
              <a:ext cx="320675" cy="855663"/>
            </a:xfrm>
            <a:prstGeom prst="curvedConnector3">
              <a:avLst>
                <a:gd name="adj1" fmla="val 182463"/>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7" name="Curved Connector 586">
              <a:extLst>
                <a:ext uri="{FF2B5EF4-FFF2-40B4-BE49-F238E27FC236}">
                  <a16:creationId xmlns:a16="http://schemas.microsoft.com/office/drawing/2014/main" id="{034E2AE4-9379-4657-9EA0-7282244F0D43}"/>
                </a:ext>
              </a:extLst>
            </p:cNvPr>
            <p:cNvCxnSpPr>
              <a:stCxn id="55" idx="4"/>
              <a:endCxn id="108" idx="5"/>
            </p:cNvCxnSpPr>
            <p:nvPr/>
          </p:nvCxnSpPr>
          <p:spPr>
            <a:xfrm rot="5400000">
              <a:off x="5838032" y="2697322"/>
              <a:ext cx="323850" cy="633412"/>
            </a:xfrm>
            <a:prstGeom prst="curvedConnector3">
              <a:avLst>
                <a:gd name="adj1" fmla="val 181656"/>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8" name="Curved Connector 587">
              <a:extLst>
                <a:ext uri="{FF2B5EF4-FFF2-40B4-BE49-F238E27FC236}">
                  <a16:creationId xmlns:a16="http://schemas.microsoft.com/office/drawing/2014/main" id="{1FA07C90-AEA5-4756-B66F-6E017ED8A50F}"/>
                </a:ext>
              </a:extLst>
            </p:cNvPr>
            <p:cNvCxnSpPr>
              <a:stCxn id="56" idx="4"/>
              <a:endCxn id="106" idx="3"/>
            </p:cNvCxnSpPr>
            <p:nvPr/>
          </p:nvCxnSpPr>
          <p:spPr>
            <a:xfrm rot="5400000" flipH="1" flipV="1">
              <a:off x="6400007" y="4003834"/>
              <a:ext cx="400050" cy="709612"/>
            </a:xfrm>
            <a:prstGeom prst="curvedConnector3">
              <a:avLst>
                <a:gd name="adj1" fmla="val -5711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9" name="Curved Connector 588">
              <a:extLst>
                <a:ext uri="{FF2B5EF4-FFF2-40B4-BE49-F238E27FC236}">
                  <a16:creationId xmlns:a16="http://schemas.microsoft.com/office/drawing/2014/main" id="{3EEFAE15-8378-45AF-8F1B-0265DDCB4D9B}"/>
                </a:ext>
              </a:extLst>
            </p:cNvPr>
            <p:cNvCxnSpPr/>
            <p:nvPr/>
          </p:nvCxnSpPr>
          <p:spPr>
            <a:xfrm rot="5400000" flipH="1">
              <a:off x="5821364" y="3985577"/>
              <a:ext cx="406400" cy="701675"/>
            </a:xfrm>
            <a:prstGeom prst="curvedConnector3">
              <a:avLst>
                <a:gd name="adj1" fmla="val -65175"/>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80" name="Shape 589">
              <a:extLst>
                <a:ext uri="{FF2B5EF4-FFF2-40B4-BE49-F238E27FC236}">
                  <a16:creationId xmlns:a16="http://schemas.microsoft.com/office/drawing/2014/main" id="{1272F427-94BA-453C-BAC5-4620A370E511}"/>
                </a:ext>
              </a:extLst>
            </p:cNvPr>
            <p:cNvCxnSpPr>
              <a:stCxn id="56" idx="4"/>
              <a:endCxn id="110" idx="6"/>
            </p:cNvCxnSpPr>
            <p:nvPr/>
          </p:nvCxnSpPr>
          <p:spPr>
            <a:xfrm rot="5400000">
              <a:off x="5780882" y="4492784"/>
              <a:ext cx="398463" cy="530225"/>
            </a:xfrm>
            <a:prstGeom prst="curvedConnector2">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81" name="Shape 590">
              <a:extLst>
                <a:ext uri="{FF2B5EF4-FFF2-40B4-BE49-F238E27FC236}">
                  <a16:creationId xmlns:a16="http://schemas.microsoft.com/office/drawing/2014/main" id="{34585A85-995C-4BC7-8677-7AB263D36D0F}"/>
                </a:ext>
              </a:extLst>
            </p:cNvPr>
            <p:cNvCxnSpPr>
              <a:stCxn id="56" idx="4"/>
              <a:endCxn id="107" idx="6"/>
            </p:cNvCxnSpPr>
            <p:nvPr/>
          </p:nvCxnSpPr>
          <p:spPr>
            <a:xfrm rot="16200000" flipH="1">
              <a:off x="6501607" y="4302284"/>
              <a:ext cx="384175" cy="896937"/>
            </a:xfrm>
            <a:prstGeom prst="curvedConnector4">
              <a:avLst>
                <a:gd name="adj1" fmla="val 33811"/>
                <a:gd name="adj2" fmla="val 125472"/>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82" name="Shape 591">
              <a:extLst>
                <a:ext uri="{FF2B5EF4-FFF2-40B4-BE49-F238E27FC236}">
                  <a16:creationId xmlns:a16="http://schemas.microsoft.com/office/drawing/2014/main" id="{9043A566-14CD-41FC-922B-9A17C88CA268}"/>
                </a:ext>
              </a:extLst>
            </p:cNvPr>
            <p:cNvCxnSpPr>
              <a:stCxn id="58" idx="4"/>
              <a:endCxn id="117" idx="6"/>
            </p:cNvCxnSpPr>
            <p:nvPr/>
          </p:nvCxnSpPr>
          <p:spPr>
            <a:xfrm rot="5400000" flipH="1">
              <a:off x="2597944" y="4083209"/>
              <a:ext cx="477838" cy="609600"/>
            </a:xfrm>
            <a:prstGeom prst="curvedConnector4">
              <a:avLst>
                <a:gd name="adj1" fmla="val -47840"/>
                <a:gd name="adj2" fmla="val 61328"/>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83" name="Curved Connector 592">
              <a:extLst>
                <a:ext uri="{FF2B5EF4-FFF2-40B4-BE49-F238E27FC236}">
                  <a16:creationId xmlns:a16="http://schemas.microsoft.com/office/drawing/2014/main" id="{9EA6B81E-34B5-40EC-960D-70AE01D5D967}"/>
                </a:ext>
              </a:extLst>
            </p:cNvPr>
            <p:cNvCxnSpPr>
              <a:stCxn id="58" idx="4"/>
              <a:endCxn id="111" idx="3"/>
            </p:cNvCxnSpPr>
            <p:nvPr/>
          </p:nvCxnSpPr>
          <p:spPr>
            <a:xfrm rot="16200000" flipH="1">
              <a:off x="3297238" y="4471353"/>
              <a:ext cx="414337" cy="725488"/>
            </a:xfrm>
            <a:prstGeom prst="curvedConnector3">
              <a:avLst>
                <a:gd name="adj1" fmla="val 163980"/>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84" name="Shape 593">
              <a:extLst>
                <a:ext uri="{FF2B5EF4-FFF2-40B4-BE49-F238E27FC236}">
                  <a16:creationId xmlns:a16="http://schemas.microsoft.com/office/drawing/2014/main" id="{BFBD74BB-D2D6-4BF3-9EE2-64F7C298E073}"/>
                </a:ext>
              </a:extLst>
            </p:cNvPr>
            <p:cNvCxnSpPr>
              <a:stCxn id="58" idx="4"/>
              <a:endCxn id="118" idx="6"/>
            </p:cNvCxnSpPr>
            <p:nvPr/>
          </p:nvCxnSpPr>
          <p:spPr>
            <a:xfrm rot="5400000">
              <a:off x="2656682" y="4467384"/>
              <a:ext cx="325437" cy="644525"/>
            </a:xfrm>
            <a:prstGeom prst="curvedConnector2">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85" name="Shape 594">
              <a:extLst>
                <a:ext uri="{FF2B5EF4-FFF2-40B4-BE49-F238E27FC236}">
                  <a16:creationId xmlns:a16="http://schemas.microsoft.com/office/drawing/2014/main" id="{5455D4AC-030C-4285-B5CE-54EC8D99AC68}"/>
                </a:ext>
              </a:extLst>
            </p:cNvPr>
            <p:cNvCxnSpPr>
              <a:stCxn id="57" idx="4"/>
              <a:endCxn id="115" idx="2"/>
            </p:cNvCxnSpPr>
            <p:nvPr/>
          </p:nvCxnSpPr>
          <p:spPr>
            <a:xfrm rot="5400000" flipH="1">
              <a:off x="2450307" y="2148047"/>
              <a:ext cx="574675" cy="852487"/>
            </a:xfrm>
            <a:prstGeom prst="curvedConnector4">
              <a:avLst>
                <a:gd name="adj1" fmla="val -39705"/>
                <a:gd name="adj2" fmla="val 126819"/>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86" name="Curved Connector 595">
              <a:extLst>
                <a:ext uri="{FF2B5EF4-FFF2-40B4-BE49-F238E27FC236}">
                  <a16:creationId xmlns:a16="http://schemas.microsoft.com/office/drawing/2014/main" id="{2F71DA45-9336-4CDF-B6FD-407BAE7F926C}"/>
                </a:ext>
              </a:extLst>
            </p:cNvPr>
            <p:cNvCxnSpPr>
              <a:stCxn id="57" idx="4"/>
              <a:endCxn id="116" idx="5"/>
            </p:cNvCxnSpPr>
            <p:nvPr/>
          </p:nvCxnSpPr>
          <p:spPr>
            <a:xfrm rot="5400000">
              <a:off x="2640807" y="2686209"/>
              <a:ext cx="347662" cy="698500"/>
            </a:xfrm>
            <a:prstGeom prst="curvedConnector3">
              <a:avLst>
                <a:gd name="adj1" fmla="val 176299"/>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87" name="Shape 596">
              <a:extLst>
                <a:ext uri="{FF2B5EF4-FFF2-40B4-BE49-F238E27FC236}">
                  <a16:creationId xmlns:a16="http://schemas.microsoft.com/office/drawing/2014/main" id="{254028F8-78ED-4147-A429-57301AA3CA53}"/>
                </a:ext>
              </a:extLst>
            </p:cNvPr>
            <p:cNvCxnSpPr>
              <a:endCxn id="113" idx="3"/>
            </p:cNvCxnSpPr>
            <p:nvPr/>
          </p:nvCxnSpPr>
          <p:spPr>
            <a:xfrm>
              <a:off x="3175001" y="2737803"/>
              <a:ext cx="692150" cy="438150"/>
            </a:xfrm>
            <a:prstGeom prst="curvedConnector4">
              <a:avLst>
                <a:gd name="adj1" fmla="val 47672"/>
                <a:gd name="adj2" fmla="val 15224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88" name="Shape 597">
              <a:extLst>
                <a:ext uri="{FF2B5EF4-FFF2-40B4-BE49-F238E27FC236}">
                  <a16:creationId xmlns:a16="http://schemas.microsoft.com/office/drawing/2014/main" id="{7FAA2298-1205-430A-B082-A6191A62F077}"/>
                </a:ext>
              </a:extLst>
            </p:cNvPr>
            <p:cNvCxnSpPr>
              <a:stCxn id="103" idx="2"/>
              <a:endCxn id="177" idx="4"/>
            </p:cNvCxnSpPr>
            <p:nvPr/>
          </p:nvCxnSpPr>
          <p:spPr>
            <a:xfrm rot="10800000" flipV="1">
              <a:off x="5026026" y="2282190"/>
              <a:ext cx="450850" cy="49213"/>
            </a:xfrm>
            <a:prstGeom prst="curvedConnector4">
              <a:avLst>
                <a:gd name="adj1" fmla="val 50000"/>
                <a:gd name="adj2" fmla="val 716122"/>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89" name="Shape 598">
              <a:extLst>
                <a:ext uri="{FF2B5EF4-FFF2-40B4-BE49-F238E27FC236}">
                  <a16:creationId xmlns:a16="http://schemas.microsoft.com/office/drawing/2014/main" id="{82880ADC-377F-49CB-9FDD-492109A40811}"/>
                </a:ext>
              </a:extLst>
            </p:cNvPr>
            <p:cNvCxnSpPr/>
            <p:nvPr/>
          </p:nvCxnSpPr>
          <p:spPr>
            <a:xfrm rot="10800000" flipH="1" flipV="1">
              <a:off x="5446713" y="2301240"/>
              <a:ext cx="536575" cy="38100"/>
            </a:xfrm>
            <a:prstGeom prst="curvedConnector4">
              <a:avLst>
                <a:gd name="adj1" fmla="val -42559"/>
                <a:gd name="adj2" fmla="val 925000"/>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90" name="Shape 599">
              <a:extLst>
                <a:ext uri="{FF2B5EF4-FFF2-40B4-BE49-F238E27FC236}">
                  <a16:creationId xmlns:a16="http://schemas.microsoft.com/office/drawing/2014/main" id="{3E607E89-C3C5-4C90-9169-A0B281D0C883}"/>
                </a:ext>
              </a:extLst>
            </p:cNvPr>
            <p:cNvCxnSpPr>
              <a:stCxn id="103" idx="5"/>
              <a:endCxn id="178" idx="5"/>
            </p:cNvCxnSpPr>
            <p:nvPr/>
          </p:nvCxnSpPr>
          <p:spPr>
            <a:xfrm rot="5400000">
              <a:off x="5102226" y="2328228"/>
              <a:ext cx="520700" cy="603250"/>
            </a:xfrm>
            <a:prstGeom prst="curvedConnector2">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grpSp>
      <p:sp>
        <p:nvSpPr>
          <p:cNvPr id="2" name="Slide Number Placeholder 1">
            <a:extLst>
              <a:ext uri="{FF2B5EF4-FFF2-40B4-BE49-F238E27FC236}">
                <a16:creationId xmlns:a16="http://schemas.microsoft.com/office/drawing/2014/main" id="{7AD0528D-7EB4-4754-9D66-C243C10C6B00}"/>
              </a:ext>
            </a:extLst>
          </p:cNvPr>
          <p:cNvSpPr>
            <a:spLocks noGrp="1"/>
          </p:cNvSpPr>
          <p:nvPr>
            <p:ph type="sldNum" sz="quarter" idx="12"/>
          </p:nvPr>
        </p:nvSpPr>
        <p:spPr/>
        <p:txBody>
          <a:bodyPr/>
          <a:lstStyle/>
          <a:p>
            <a:fld id="{F46C79FD-C571-418B-AB0F-5EE936C85276}" type="slidenum">
              <a:rPr lang="en-GB" smtClean="0"/>
              <a:t>47</a:t>
            </a:fld>
            <a:endParaRPr lang="en-GB"/>
          </a:p>
        </p:txBody>
      </p:sp>
    </p:spTree>
    <p:extLst>
      <p:ext uri="{BB962C8B-B14F-4D97-AF65-F5344CB8AC3E}">
        <p14:creationId xmlns:p14="http://schemas.microsoft.com/office/powerpoint/2010/main" val="1408868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a:xfrm>
            <a:off x="966752" y="623024"/>
            <a:ext cx="7823994" cy="647849"/>
          </a:xfrm>
        </p:spPr>
        <p:txBody>
          <a:bodyPr/>
          <a:lstStyle/>
          <a:p>
            <a:r>
              <a:rPr lang="en-GB" dirty="0"/>
              <a:t>PFM reform</a:t>
            </a:r>
          </a:p>
        </p:txBody>
      </p:sp>
      <p:graphicFrame>
        <p:nvGraphicFramePr>
          <p:cNvPr id="294" name="Table 20">
            <a:extLst>
              <a:ext uri="{FF2B5EF4-FFF2-40B4-BE49-F238E27FC236}">
                <a16:creationId xmlns:a16="http://schemas.microsoft.com/office/drawing/2014/main" id="{5E5FA5E3-DADE-4663-A58C-79420A9C4719}"/>
              </a:ext>
            </a:extLst>
          </p:cNvPr>
          <p:cNvGraphicFramePr>
            <a:graphicFrameLocks noGrp="1"/>
          </p:cNvGraphicFramePr>
          <p:nvPr>
            <p:extLst>
              <p:ext uri="{D42A27DB-BD31-4B8C-83A1-F6EECF244321}">
                <p14:modId xmlns:p14="http://schemas.microsoft.com/office/powerpoint/2010/main" val="71171625"/>
              </p:ext>
            </p:extLst>
          </p:nvPr>
        </p:nvGraphicFramePr>
        <p:xfrm>
          <a:off x="3050381" y="1552737"/>
          <a:ext cx="6498864" cy="4434441"/>
        </p:xfrm>
        <a:graphic>
          <a:graphicData uri="http://schemas.openxmlformats.org/drawingml/2006/table">
            <a:tbl>
              <a:tblPr/>
              <a:tblGrid>
                <a:gridCol w="1781025">
                  <a:extLst>
                    <a:ext uri="{9D8B030D-6E8A-4147-A177-3AD203B41FA5}">
                      <a16:colId xmlns:a16="http://schemas.microsoft.com/office/drawing/2014/main" val="20000"/>
                    </a:ext>
                  </a:extLst>
                </a:gridCol>
                <a:gridCol w="2398098">
                  <a:extLst>
                    <a:ext uri="{9D8B030D-6E8A-4147-A177-3AD203B41FA5}">
                      <a16:colId xmlns:a16="http://schemas.microsoft.com/office/drawing/2014/main" val="20001"/>
                    </a:ext>
                  </a:extLst>
                </a:gridCol>
                <a:gridCol w="2319741">
                  <a:extLst>
                    <a:ext uri="{9D8B030D-6E8A-4147-A177-3AD203B41FA5}">
                      <a16:colId xmlns:a16="http://schemas.microsoft.com/office/drawing/2014/main" val="20002"/>
                    </a:ext>
                  </a:extLst>
                </a:gridCol>
              </a:tblGrid>
              <a:tr h="1478147">
                <a:tc>
                  <a:txBody>
                    <a:bodyPr/>
                    <a:lstStyle/>
                    <a:p>
                      <a:pPr marL="0" marR="0" lvl="0" indent="0" algn="l" defTabSz="457200" rtl="0" eaLnBrk="1" fontAlgn="base" latinLnBrk="0" hangingPunct="1">
                        <a:lnSpc>
                          <a:spcPct val="100000"/>
                        </a:lnSpc>
                        <a:spcBef>
                          <a:spcPct val="0"/>
                        </a:spcBef>
                        <a:spcAft>
                          <a:spcPct val="0"/>
                        </a:spcAft>
                        <a:buClr>
                          <a:schemeClr val="tx1"/>
                        </a:buClr>
                        <a:buSzTx/>
                        <a:buFontTx/>
                        <a:buNone/>
                        <a:tabLst/>
                      </a:pPr>
                      <a:r>
                        <a:rPr kumimoji="0" lang="en-US" sz="2400" b="1" i="0" u="none" strike="noStrike" cap="none" normalizeH="0" baseline="0" dirty="0">
                          <a:ln>
                            <a:noFill/>
                          </a:ln>
                          <a:solidFill>
                            <a:schemeClr val="bg1"/>
                          </a:solidFill>
                          <a:effectLst/>
                          <a:latin typeface="Arial" charset="0"/>
                        </a:rPr>
                        <a:t>Change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457200" rtl="0" eaLnBrk="1" fontAlgn="base" latinLnBrk="0" hangingPunct="1">
                        <a:lnSpc>
                          <a:spcPct val="100000"/>
                        </a:lnSpc>
                        <a:spcBef>
                          <a:spcPct val="0"/>
                        </a:spcBef>
                        <a:spcAft>
                          <a:spcPct val="0"/>
                        </a:spcAft>
                        <a:buClr>
                          <a:schemeClr val="tx1"/>
                        </a:buClr>
                        <a:buSzTx/>
                        <a:buFontTx/>
                        <a:buNone/>
                        <a:tabLst/>
                      </a:pPr>
                      <a:r>
                        <a:rPr kumimoji="0" lang="en-US" sz="2400" b="1" i="0" u="none" strike="noStrike" cap="none" normalizeH="0" baseline="0" dirty="0">
                          <a:ln>
                            <a:noFill/>
                          </a:ln>
                          <a:solidFill>
                            <a:schemeClr val="bg1"/>
                          </a:solidFill>
                          <a:effectLst/>
                          <a:latin typeface="Arial" charset="0"/>
                        </a:rPr>
                        <a:t>Functional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457200" rtl="0" eaLnBrk="1" fontAlgn="base" latinLnBrk="0" hangingPunct="1">
                        <a:lnSpc>
                          <a:spcPct val="100000"/>
                        </a:lnSpc>
                        <a:spcBef>
                          <a:spcPct val="0"/>
                        </a:spcBef>
                        <a:spcAft>
                          <a:spcPct val="0"/>
                        </a:spcAft>
                        <a:buClr>
                          <a:schemeClr val="tx1"/>
                        </a:buClr>
                        <a:buSzTx/>
                        <a:buFontTx/>
                        <a:buNone/>
                        <a:tabLst/>
                      </a:pPr>
                      <a:r>
                        <a:rPr kumimoji="0" lang="en-US" sz="2400" b="1" i="0" u="none" strike="noStrike" cap="none" normalizeH="0" baseline="0" dirty="0">
                          <a:ln>
                            <a:noFill/>
                          </a:ln>
                          <a:solidFill>
                            <a:schemeClr val="bg1"/>
                          </a:solidFill>
                          <a:effectLst/>
                          <a:latin typeface="Arial" charset="0"/>
                        </a:rPr>
                        <a:t>Political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10000"/>
                  </a:ext>
                </a:extLst>
              </a:tr>
              <a:tr h="1478147">
                <a:tc>
                  <a:txBody>
                    <a:bodyPr/>
                    <a:lstStyle/>
                    <a:p>
                      <a:pPr marL="0" marR="0" lvl="0" indent="0" algn="l" defTabSz="4572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dirty="0">
                          <a:ln>
                            <a:noFill/>
                          </a:ln>
                          <a:solidFill>
                            <a:srgbClr val="000000"/>
                          </a:solidFill>
                          <a:effectLst/>
                          <a:latin typeface="Arial" charset="0"/>
                        </a:rPr>
                        <a:t>Internal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
                          <a:schemeClr val="tx1"/>
                        </a:buClr>
                        <a:buSzTx/>
                        <a:buFontTx/>
                        <a:buNone/>
                        <a:tabLst/>
                      </a:pPr>
                      <a:endParaRPr kumimoji="0" lang="nl-NL" sz="1200" b="0" i="0" u="none" strike="noStrike" cap="none" normalizeH="0" baseline="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
                          <a:schemeClr val="tx1"/>
                        </a:buClr>
                        <a:buSzTx/>
                        <a:buFontTx/>
                        <a:buNone/>
                        <a:tabLst/>
                      </a:pPr>
                      <a:endParaRPr kumimoji="0" lang="nl-NL" sz="1200" b="0" i="0" u="none" strike="noStrike" cap="none" normalizeH="0" baseline="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1478147">
                <a:tc>
                  <a:txBody>
                    <a:bodyPr/>
                    <a:lstStyle/>
                    <a:p>
                      <a:pPr marL="0" marR="0" lvl="0" indent="0" algn="l" defTabSz="4572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dirty="0">
                          <a:ln>
                            <a:noFill/>
                          </a:ln>
                          <a:solidFill>
                            <a:srgbClr val="000000"/>
                          </a:solidFill>
                          <a:effectLst/>
                          <a:latin typeface="Arial" charset="0"/>
                        </a:rPr>
                        <a:t>External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tx1"/>
                        </a:buClr>
                        <a:buSzTx/>
                        <a:buFontTx/>
                        <a:buNone/>
                        <a:tabLst/>
                      </a:pPr>
                      <a:endParaRPr kumimoji="0" lang="nl-NL" sz="1200" b="0" i="0" u="none" strike="noStrike" cap="none" normalizeH="0" baseline="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tx1"/>
                        </a:buClr>
                        <a:buSzTx/>
                        <a:buFontTx/>
                        <a:buNone/>
                        <a:tabLst/>
                      </a:pPr>
                      <a:endParaRPr kumimoji="0" lang="nl-NL" sz="1200" b="0" i="0" u="none" strike="noStrike" cap="none" normalizeH="0" baseline="0" dirty="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297" name="TextBox 27">
            <a:extLst>
              <a:ext uri="{FF2B5EF4-FFF2-40B4-BE49-F238E27FC236}">
                <a16:creationId xmlns:a16="http://schemas.microsoft.com/office/drawing/2014/main" id="{B9AD0768-8240-4038-91DF-B5B2449CAF0B}"/>
              </a:ext>
            </a:extLst>
          </p:cNvPr>
          <p:cNvSpPr txBox="1">
            <a:spLocks noChangeArrowheads="1"/>
          </p:cNvSpPr>
          <p:nvPr/>
        </p:nvSpPr>
        <p:spPr bwMode="auto">
          <a:xfrm>
            <a:off x="5143017" y="3359863"/>
            <a:ext cx="2903538" cy="368300"/>
          </a:xfrm>
          <a:prstGeom prst="rect">
            <a:avLst/>
          </a:prstGeom>
          <a:noFill/>
          <a:ln w="9525">
            <a:noFill/>
            <a:miter lim="800000"/>
            <a:headEnd/>
            <a:tailEnd/>
          </a:ln>
        </p:spPr>
        <p:txBody>
          <a:bodyPr>
            <a:spAutoFit/>
          </a:bodyPr>
          <a:lstStyle/>
          <a:p>
            <a:pPr defTabSz="457200"/>
            <a:r>
              <a:rPr lang="en-US" dirty="0">
                <a:solidFill>
                  <a:srgbClr val="003C64"/>
                </a:solidFill>
                <a:ea typeface="ＭＳ Ｐゴシック" pitchFamily="34" charset="-128"/>
              </a:rPr>
              <a:t>Increasing risk</a:t>
            </a:r>
          </a:p>
        </p:txBody>
      </p:sp>
      <p:grpSp>
        <p:nvGrpSpPr>
          <p:cNvPr id="2" name="Group 1">
            <a:extLst>
              <a:ext uri="{FF2B5EF4-FFF2-40B4-BE49-F238E27FC236}">
                <a16:creationId xmlns:a16="http://schemas.microsoft.com/office/drawing/2014/main" id="{8C165B8A-A4FA-4F9E-A6FC-05DA1F45282F}"/>
              </a:ext>
            </a:extLst>
          </p:cNvPr>
          <p:cNvGrpSpPr/>
          <p:nvPr/>
        </p:nvGrpSpPr>
        <p:grpSpPr>
          <a:xfrm>
            <a:off x="5266266" y="3769957"/>
            <a:ext cx="3254375" cy="1858963"/>
            <a:chOff x="5307829" y="4128214"/>
            <a:chExt cx="3254375" cy="1858963"/>
          </a:xfrm>
        </p:grpSpPr>
        <p:cxnSp>
          <p:nvCxnSpPr>
            <p:cNvPr id="295" name="Straight Arrow Connector 22">
              <a:extLst>
                <a:ext uri="{FF2B5EF4-FFF2-40B4-BE49-F238E27FC236}">
                  <a16:creationId xmlns:a16="http://schemas.microsoft.com/office/drawing/2014/main" id="{1B1A72C0-EE79-44D7-8E09-836B5669DC49}"/>
                </a:ext>
              </a:extLst>
            </p:cNvPr>
            <p:cNvCxnSpPr>
              <a:cxnSpLocks noChangeShapeType="1"/>
            </p:cNvCxnSpPr>
            <p:nvPr/>
          </p:nvCxnSpPr>
          <p:spPr bwMode="auto">
            <a:xfrm>
              <a:off x="5330053" y="4163140"/>
              <a:ext cx="3232150" cy="15875"/>
            </a:xfrm>
            <a:prstGeom prst="straightConnector1">
              <a:avLst/>
            </a:prstGeom>
            <a:noFill/>
            <a:ln w="57150" algn="ctr">
              <a:solidFill>
                <a:srgbClr val="0000FF"/>
              </a:solidFill>
              <a:round/>
              <a:headEnd/>
              <a:tailEnd type="arrow" w="med" len="med"/>
            </a:ln>
            <a:effectLst>
              <a:outerShdw dist="20000" dir="5400000" rotWithShape="0">
                <a:srgbClr val="000000">
                  <a:alpha val="37999"/>
                </a:srgbClr>
              </a:outerShdw>
            </a:effectLst>
          </p:spPr>
        </p:cxnSp>
        <p:cxnSp>
          <p:nvCxnSpPr>
            <p:cNvPr id="296" name="Straight Arrow Connector 26">
              <a:extLst>
                <a:ext uri="{FF2B5EF4-FFF2-40B4-BE49-F238E27FC236}">
                  <a16:creationId xmlns:a16="http://schemas.microsoft.com/office/drawing/2014/main" id="{AC98DFFD-468E-400C-B70F-A96A0F7BE554}"/>
                </a:ext>
              </a:extLst>
            </p:cNvPr>
            <p:cNvCxnSpPr>
              <a:cxnSpLocks noChangeShapeType="1"/>
            </p:cNvCxnSpPr>
            <p:nvPr/>
          </p:nvCxnSpPr>
          <p:spPr bwMode="auto">
            <a:xfrm>
              <a:off x="5328467" y="4163139"/>
              <a:ext cx="3233737" cy="1423988"/>
            </a:xfrm>
            <a:prstGeom prst="straightConnector1">
              <a:avLst/>
            </a:prstGeom>
            <a:noFill/>
            <a:ln w="57150" algn="ctr">
              <a:solidFill>
                <a:srgbClr val="0000FF"/>
              </a:solidFill>
              <a:round/>
              <a:headEnd/>
              <a:tailEnd type="arrow" w="med" len="med"/>
            </a:ln>
            <a:effectLst>
              <a:outerShdw dist="20000" dir="5400000" rotWithShape="0">
                <a:srgbClr val="000000">
                  <a:alpha val="37999"/>
                </a:srgbClr>
              </a:outerShdw>
            </a:effectLst>
          </p:spPr>
        </p:cxnSp>
        <p:cxnSp>
          <p:nvCxnSpPr>
            <p:cNvPr id="298" name="Straight Arrow Connector 24">
              <a:extLst>
                <a:ext uri="{FF2B5EF4-FFF2-40B4-BE49-F238E27FC236}">
                  <a16:creationId xmlns:a16="http://schemas.microsoft.com/office/drawing/2014/main" id="{B45C26EF-E68C-43FB-949E-11A520B0DC5E}"/>
                </a:ext>
              </a:extLst>
            </p:cNvPr>
            <p:cNvCxnSpPr>
              <a:cxnSpLocks noChangeShapeType="1"/>
            </p:cNvCxnSpPr>
            <p:nvPr/>
          </p:nvCxnSpPr>
          <p:spPr bwMode="auto">
            <a:xfrm rot="5400000">
              <a:off x="4379141" y="5056902"/>
              <a:ext cx="1858963" cy="1588"/>
            </a:xfrm>
            <a:prstGeom prst="straightConnector1">
              <a:avLst/>
            </a:prstGeom>
            <a:noFill/>
            <a:ln w="57150" algn="ctr">
              <a:solidFill>
                <a:srgbClr val="0000FF"/>
              </a:solidFill>
              <a:round/>
              <a:headEnd/>
              <a:tailEnd type="arrow" w="med" len="med"/>
            </a:ln>
            <a:effectLst>
              <a:outerShdw dist="20000" dir="5400000" rotWithShape="0">
                <a:srgbClr val="000000">
                  <a:alpha val="37999"/>
                </a:srgbClr>
              </a:outerShdw>
            </a:effectLst>
          </p:spPr>
        </p:cxnSp>
      </p:grpSp>
      <p:sp>
        <p:nvSpPr>
          <p:cNvPr id="3" name="Slide Number Placeholder 2">
            <a:extLst>
              <a:ext uri="{FF2B5EF4-FFF2-40B4-BE49-F238E27FC236}">
                <a16:creationId xmlns:a16="http://schemas.microsoft.com/office/drawing/2014/main" id="{AEF01373-24A6-4F9F-A00A-172FB36C45A9}"/>
              </a:ext>
            </a:extLst>
          </p:cNvPr>
          <p:cNvSpPr>
            <a:spLocks noGrp="1"/>
          </p:cNvSpPr>
          <p:nvPr>
            <p:ph type="sldNum" sz="quarter" idx="12"/>
          </p:nvPr>
        </p:nvSpPr>
        <p:spPr/>
        <p:txBody>
          <a:bodyPr/>
          <a:lstStyle/>
          <a:p>
            <a:fld id="{F46C79FD-C571-418B-AB0F-5EE936C85276}" type="slidenum">
              <a:rPr lang="en-GB" smtClean="0"/>
              <a:t>48</a:t>
            </a:fld>
            <a:endParaRPr lang="en-GB"/>
          </a:p>
        </p:txBody>
      </p:sp>
    </p:spTree>
    <p:extLst>
      <p:ext uri="{BB962C8B-B14F-4D97-AF65-F5344CB8AC3E}">
        <p14:creationId xmlns:p14="http://schemas.microsoft.com/office/powerpoint/2010/main" val="2789288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75">
            <a:extLst>
              <a:ext uri="{FF2B5EF4-FFF2-40B4-BE49-F238E27FC236}">
                <a16:creationId xmlns:a16="http://schemas.microsoft.com/office/drawing/2014/main" id="{611D9530-1BCC-44EB-8DC3-EF44B2DC7E9F}"/>
              </a:ext>
            </a:extLst>
          </p:cNvPr>
          <p:cNvGraphicFramePr>
            <a:graphicFrameLocks noGrp="1"/>
          </p:cNvGraphicFramePr>
          <p:nvPr>
            <p:ph idx="1"/>
            <p:extLst>
              <p:ext uri="{D42A27DB-BD31-4B8C-83A1-F6EECF244321}">
                <p14:modId xmlns:p14="http://schemas.microsoft.com/office/powerpoint/2010/main" val="32753098"/>
              </p:ext>
            </p:extLst>
          </p:nvPr>
        </p:nvGraphicFramePr>
        <p:xfrm>
          <a:off x="1468780" y="1583785"/>
          <a:ext cx="9254439" cy="4348316"/>
        </p:xfrm>
        <a:graphic>
          <a:graphicData uri="http://schemas.openxmlformats.org/drawingml/2006/table">
            <a:tbl>
              <a:tblPr>
                <a:tableStyleId>{284E427A-3D55-4303-BF80-6455036E1DE7}</a:tableStyleId>
              </a:tblPr>
              <a:tblGrid>
                <a:gridCol w="1853946">
                  <a:extLst>
                    <a:ext uri="{9D8B030D-6E8A-4147-A177-3AD203B41FA5}">
                      <a16:colId xmlns:a16="http://schemas.microsoft.com/office/drawing/2014/main" val="20000"/>
                    </a:ext>
                  </a:extLst>
                </a:gridCol>
                <a:gridCol w="3604254">
                  <a:extLst>
                    <a:ext uri="{9D8B030D-6E8A-4147-A177-3AD203B41FA5}">
                      <a16:colId xmlns:a16="http://schemas.microsoft.com/office/drawing/2014/main" val="20001"/>
                    </a:ext>
                  </a:extLst>
                </a:gridCol>
                <a:gridCol w="3796239">
                  <a:extLst>
                    <a:ext uri="{9D8B030D-6E8A-4147-A177-3AD203B41FA5}">
                      <a16:colId xmlns:a16="http://schemas.microsoft.com/office/drawing/2014/main" val="20002"/>
                    </a:ext>
                  </a:extLst>
                </a:gridCol>
              </a:tblGrid>
              <a:tr h="587614">
                <a:tc>
                  <a:txBody>
                    <a:bodyPr/>
                    <a:lstStyle/>
                    <a:p>
                      <a:pPr marL="0" marR="0" lvl="0" indent="0" algn="l" defTabSz="762000" rtl="0" eaLnBrk="0" fontAlgn="base" latinLnBrk="0" hangingPunct="0">
                        <a:lnSpc>
                          <a:spcPct val="100000"/>
                        </a:lnSpc>
                        <a:spcBef>
                          <a:spcPct val="20000"/>
                        </a:spcBef>
                        <a:spcAft>
                          <a:spcPct val="0"/>
                        </a:spcAft>
                        <a:buClr>
                          <a:srgbClr val="FFFFFF"/>
                        </a:buClr>
                        <a:buSzTx/>
                        <a:buFontTx/>
                        <a:buNone/>
                        <a:tabLst/>
                      </a:pPr>
                      <a:endParaRPr kumimoji="1" lang="da-DK" sz="20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762000" rtl="0" eaLnBrk="0" fontAlgn="base" latinLnBrk="0" hangingPunct="0">
                        <a:lnSpc>
                          <a:spcPct val="100000"/>
                        </a:lnSpc>
                        <a:spcBef>
                          <a:spcPct val="0"/>
                        </a:spcBef>
                        <a:spcAft>
                          <a:spcPct val="0"/>
                        </a:spcAft>
                        <a:buClr>
                          <a:srgbClr val="FFFFFF"/>
                        </a:buClr>
                        <a:buSzTx/>
                        <a:buFontTx/>
                        <a:buNone/>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Lst>
                      </a:pPr>
                      <a:r>
                        <a:rPr kumimoji="1" lang="en-AU" sz="2400" u="none" strike="noStrike" cap="none" normalizeH="0" baseline="0" dirty="0">
                          <a:ln>
                            <a:noFill/>
                          </a:ln>
                          <a:solidFill>
                            <a:schemeClr val="bg1"/>
                          </a:solidFill>
                          <a:effectLst/>
                        </a:rPr>
                        <a:t>Functional</a:t>
                      </a:r>
                      <a:endParaRPr kumimoji="1" lang="en-AU" sz="2400" b="0" i="0" u="none" strike="noStrike" cap="none" normalizeH="0" baseline="0" dirty="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762000" rtl="0" eaLnBrk="0" fontAlgn="base" latinLnBrk="0" hangingPunct="0">
                        <a:lnSpc>
                          <a:spcPct val="100000"/>
                        </a:lnSpc>
                        <a:spcBef>
                          <a:spcPct val="0"/>
                        </a:spcBef>
                        <a:spcAft>
                          <a:spcPct val="0"/>
                        </a:spcAft>
                        <a:buClr>
                          <a:srgbClr val="FFFFFF"/>
                        </a:buClr>
                        <a:buSzTx/>
                        <a:buFontTx/>
                        <a:buNone/>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Lst>
                      </a:pPr>
                      <a:r>
                        <a:rPr kumimoji="1" lang="en-AU" sz="2400" u="none" strike="noStrike" cap="none" normalizeH="0" baseline="0" dirty="0">
                          <a:ln>
                            <a:noFill/>
                          </a:ln>
                          <a:solidFill>
                            <a:schemeClr val="bg1"/>
                          </a:solidFill>
                          <a:effectLst/>
                        </a:rPr>
                        <a:t>Political</a:t>
                      </a:r>
                      <a:endParaRPr kumimoji="1" lang="en-AU" sz="2400" b="0" i="0" u="none" strike="noStrike" cap="none" normalizeH="0" baseline="0" dirty="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719178">
                <a:tc>
                  <a:txBody>
                    <a:bodyPr/>
                    <a:lstStyle/>
                    <a:p>
                      <a:pPr marL="0" marR="0" lvl="0" indent="0" algn="l" defTabSz="762000" rtl="0" eaLnBrk="0" fontAlgn="base" latinLnBrk="0" hangingPunct="0">
                        <a:lnSpc>
                          <a:spcPct val="100000"/>
                        </a:lnSpc>
                        <a:spcBef>
                          <a:spcPct val="0"/>
                        </a:spcBef>
                        <a:spcAft>
                          <a:spcPct val="0"/>
                        </a:spcAft>
                        <a:buClr>
                          <a:srgbClr val="FFFFFF"/>
                        </a:buClr>
                        <a:buSzTx/>
                        <a:buFontTx/>
                        <a:buNone/>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Lst>
                      </a:pPr>
                      <a:r>
                        <a:rPr kumimoji="1" lang="en-AU" sz="2400" u="none" strike="noStrike" cap="none" normalizeH="0" baseline="0" dirty="0">
                          <a:ln>
                            <a:noFill/>
                          </a:ln>
                          <a:solidFill>
                            <a:schemeClr val="tx1"/>
                          </a:solidFill>
                          <a:effectLst/>
                        </a:rPr>
                        <a:t>Internal </a:t>
                      </a:r>
                      <a:endParaRPr kumimoji="1" lang="en-AU" sz="24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762000" rtl="0" eaLnBrk="0" fontAlgn="base" latinLnBrk="0" hangingPunct="0">
                        <a:lnSpc>
                          <a:spcPct val="100000"/>
                        </a:lnSpc>
                        <a:spcBef>
                          <a:spcPct val="0"/>
                        </a:spcBef>
                        <a:spcAft>
                          <a:spcPct val="0"/>
                        </a:spcAft>
                        <a:buClr>
                          <a:srgbClr val="FFFFFF"/>
                        </a:buClr>
                        <a:buSzTx/>
                        <a:buFontTx/>
                        <a:buNone/>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Lst>
                      </a:pPr>
                      <a:r>
                        <a:rPr kumimoji="1" lang="en-AU" sz="2000" u="none" strike="noStrike" cap="none" normalizeH="0" baseline="0" dirty="0">
                          <a:ln>
                            <a:noFill/>
                          </a:ln>
                          <a:solidFill>
                            <a:schemeClr val="tx1"/>
                          </a:solidFill>
                          <a:effectLst/>
                        </a:rPr>
                        <a:t>Strategy, systems, structures, work processes, internal relationships (reporting format, budget classification, etc.)</a:t>
                      </a:r>
                      <a:endParaRPr kumimoji="1" lang="en-AU" sz="20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762000" rtl="0" eaLnBrk="0" fontAlgn="base" latinLnBrk="0" hangingPunct="0">
                        <a:lnSpc>
                          <a:spcPct val="100000"/>
                        </a:lnSpc>
                        <a:spcBef>
                          <a:spcPct val="0"/>
                        </a:spcBef>
                        <a:spcAft>
                          <a:spcPct val="0"/>
                        </a:spcAft>
                        <a:buClr>
                          <a:srgbClr val="FFFFFF"/>
                        </a:buClr>
                        <a:buSzTx/>
                        <a:buFontTx/>
                        <a:buNone/>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Lst>
                      </a:pPr>
                      <a:r>
                        <a:rPr kumimoji="1" lang="en-AU" sz="2000" u="none" strike="noStrike" cap="none" normalizeH="0" baseline="0" dirty="0">
                          <a:ln>
                            <a:noFill/>
                          </a:ln>
                          <a:solidFill>
                            <a:schemeClr val="tx1"/>
                          </a:solidFill>
                          <a:effectLst/>
                        </a:rPr>
                        <a:t>Leadership, power distribution, material and nonmaterial incentives, rewards and sanctions, vested interests, conflicts</a:t>
                      </a:r>
                      <a:endParaRPr kumimoji="1" lang="en-AU" sz="20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r h="2041524">
                <a:tc>
                  <a:txBody>
                    <a:bodyPr/>
                    <a:lstStyle/>
                    <a:p>
                      <a:pPr marL="0" marR="0" lvl="0" indent="0" algn="l" defTabSz="762000" rtl="0" eaLnBrk="0" fontAlgn="base" latinLnBrk="0" hangingPunct="0">
                        <a:lnSpc>
                          <a:spcPct val="100000"/>
                        </a:lnSpc>
                        <a:spcBef>
                          <a:spcPct val="0"/>
                        </a:spcBef>
                        <a:spcAft>
                          <a:spcPct val="0"/>
                        </a:spcAft>
                        <a:buClr>
                          <a:srgbClr val="FFFFFF"/>
                        </a:buClr>
                        <a:buSzTx/>
                        <a:buFontTx/>
                        <a:buNone/>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Lst>
                      </a:pPr>
                      <a:r>
                        <a:rPr kumimoji="1" lang="en-AU" sz="2400" u="none" strike="noStrike" cap="none" normalizeH="0" baseline="0" dirty="0">
                          <a:ln>
                            <a:noFill/>
                          </a:ln>
                          <a:solidFill>
                            <a:schemeClr val="tx1"/>
                          </a:solidFill>
                          <a:effectLst/>
                        </a:rPr>
                        <a:t>External</a:t>
                      </a:r>
                      <a:endParaRPr kumimoji="1" lang="en-AU" sz="24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762000" rtl="0" eaLnBrk="0" fontAlgn="base" latinLnBrk="0" hangingPunct="0">
                        <a:lnSpc>
                          <a:spcPct val="100000"/>
                        </a:lnSpc>
                        <a:spcBef>
                          <a:spcPct val="0"/>
                        </a:spcBef>
                        <a:spcAft>
                          <a:spcPct val="0"/>
                        </a:spcAft>
                        <a:buClr>
                          <a:srgbClr val="FFFFFF"/>
                        </a:buClr>
                        <a:buSzTx/>
                        <a:buFontTx/>
                        <a:buNone/>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Lst>
                      </a:pPr>
                      <a:r>
                        <a:rPr kumimoji="1" lang="en-AU" sz="2000" u="none" strike="noStrike" cap="none" normalizeH="0" baseline="0" dirty="0">
                          <a:ln>
                            <a:noFill/>
                          </a:ln>
                          <a:solidFill>
                            <a:schemeClr val="tx1"/>
                          </a:solidFill>
                          <a:effectLst/>
                        </a:rPr>
                        <a:t>Legal framework, timeliness and adequacy of resources, results-based performance targets, oversight bodies, formal accountability requirements</a:t>
                      </a:r>
                      <a:endParaRPr kumimoji="1" lang="en-AU" sz="20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762000" rtl="0" eaLnBrk="0" fontAlgn="base" latinLnBrk="0" hangingPunct="0">
                        <a:lnSpc>
                          <a:spcPct val="100000"/>
                        </a:lnSpc>
                        <a:spcBef>
                          <a:spcPct val="0"/>
                        </a:spcBef>
                        <a:spcAft>
                          <a:spcPct val="0"/>
                        </a:spcAft>
                        <a:buClr>
                          <a:srgbClr val="FFFFFF"/>
                        </a:buClr>
                        <a:buSzTx/>
                        <a:buFontTx/>
                        <a:buNone/>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Lst>
                      </a:pPr>
                      <a:r>
                        <a:rPr kumimoji="1" lang="en-AU" sz="2000" u="none" strike="noStrike" cap="none" normalizeH="0" baseline="0" dirty="0">
                          <a:ln>
                            <a:noFill/>
                          </a:ln>
                          <a:solidFill>
                            <a:schemeClr val="tx1"/>
                          </a:solidFill>
                          <a:effectLst/>
                        </a:rPr>
                        <a:t>Political governance, pressure from clients, customers, competitors, media attention, civil society &amp; public watch dogs</a:t>
                      </a:r>
                      <a:endParaRPr kumimoji="1" lang="en-AU" sz="20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bl>
          </a:graphicData>
        </a:graphic>
      </p:graphicFrame>
      <p:sp>
        <p:nvSpPr>
          <p:cNvPr id="22529" name="Titre 1"/>
          <p:cNvSpPr>
            <a:spLocks noGrp="1"/>
          </p:cNvSpPr>
          <p:nvPr>
            <p:ph type="title"/>
          </p:nvPr>
        </p:nvSpPr>
        <p:spPr>
          <a:xfrm>
            <a:off x="956361" y="666126"/>
            <a:ext cx="7823994" cy="647849"/>
          </a:xfrm>
        </p:spPr>
        <p:txBody>
          <a:bodyPr/>
          <a:lstStyle/>
          <a:p>
            <a:r>
              <a:rPr lang="en-GB" dirty="0"/>
              <a:t>PFM reform</a:t>
            </a:r>
          </a:p>
        </p:txBody>
      </p:sp>
      <p:sp>
        <p:nvSpPr>
          <p:cNvPr id="2" name="Slide Number Placeholder 1">
            <a:extLst>
              <a:ext uri="{FF2B5EF4-FFF2-40B4-BE49-F238E27FC236}">
                <a16:creationId xmlns:a16="http://schemas.microsoft.com/office/drawing/2014/main" id="{B6BC7890-BDA1-4325-89D1-5159DB5789A6}"/>
              </a:ext>
            </a:extLst>
          </p:cNvPr>
          <p:cNvSpPr>
            <a:spLocks noGrp="1"/>
          </p:cNvSpPr>
          <p:nvPr>
            <p:ph type="sldNum" sz="quarter" idx="12"/>
          </p:nvPr>
        </p:nvSpPr>
        <p:spPr/>
        <p:txBody>
          <a:bodyPr/>
          <a:lstStyle/>
          <a:p>
            <a:fld id="{F46C79FD-C571-418B-AB0F-5EE936C85276}" type="slidenum">
              <a:rPr lang="en-GB" smtClean="0"/>
              <a:t>49</a:t>
            </a:fld>
            <a:endParaRPr lang="en-GB"/>
          </a:p>
        </p:txBody>
      </p:sp>
    </p:spTree>
    <p:extLst>
      <p:ext uri="{BB962C8B-B14F-4D97-AF65-F5344CB8AC3E}">
        <p14:creationId xmlns:p14="http://schemas.microsoft.com/office/powerpoint/2010/main" val="410088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Tx/>
              <a:buFont typeface="Wingdings" panose="05000000000000000000" pitchFamily="2" charset="2"/>
              <a:buChar char="Ø"/>
            </a:pPr>
            <a:endParaRPr lang="en-GB" i="0" dirty="0"/>
          </a:p>
          <a:p>
            <a:pPr>
              <a:buClrTx/>
              <a:buFont typeface="Wingdings" panose="05000000000000000000" pitchFamily="2" charset="2"/>
              <a:buChar char="Ø"/>
            </a:pPr>
            <a:endParaRPr lang="en-GB" i="0" dirty="0"/>
          </a:p>
          <a:p>
            <a:pPr>
              <a:buClrTx/>
              <a:buFont typeface="Wingdings" panose="05000000000000000000" pitchFamily="2" charset="2"/>
              <a:buChar char="Ø"/>
            </a:pPr>
            <a:endParaRPr lang="en-GB" i="0" dirty="0"/>
          </a:p>
        </p:txBody>
      </p:sp>
      <p:sp>
        <p:nvSpPr>
          <p:cNvPr id="2" name="Title 1"/>
          <p:cNvSpPr>
            <a:spLocks noGrp="1"/>
          </p:cNvSpPr>
          <p:nvPr>
            <p:ph type="title"/>
          </p:nvPr>
        </p:nvSpPr>
        <p:spPr>
          <a:xfrm>
            <a:off x="838199" y="749250"/>
            <a:ext cx="10905699" cy="1089308"/>
          </a:xfrm>
        </p:spPr>
        <p:txBody>
          <a:bodyPr/>
          <a:lstStyle/>
          <a:p>
            <a:r>
              <a:rPr lang="en-GB" dirty="0"/>
              <a:t>Introduce yourself and a country you are familiar with (on Mural)</a:t>
            </a:r>
          </a:p>
        </p:txBody>
      </p:sp>
      <p:sp>
        <p:nvSpPr>
          <p:cNvPr id="4" name="Rectangle 3"/>
          <p:cNvSpPr/>
          <p:nvPr/>
        </p:nvSpPr>
        <p:spPr bwMode="auto">
          <a:xfrm>
            <a:off x="2439961" y="2432715"/>
            <a:ext cx="1152128" cy="49222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dirty="0">
              <a:solidFill>
                <a:srgbClr val="0F5494"/>
              </a:solidFill>
              <a:latin typeface="Verdana" pitchFamily="34" charset="0"/>
            </a:endParaRPr>
          </a:p>
        </p:txBody>
      </p:sp>
      <p:sp>
        <p:nvSpPr>
          <p:cNvPr id="5" name="Rectangle 4"/>
          <p:cNvSpPr/>
          <p:nvPr/>
        </p:nvSpPr>
        <p:spPr bwMode="auto">
          <a:xfrm>
            <a:off x="2495600" y="2678828"/>
            <a:ext cx="3672408" cy="53414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dirty="0">
              <a:solidFill>
                <a:srgbClr val="0F5494"/>
              </a:solidFill>
              <a:latin typeface="Verdana" pitchFamily="34" charset="0"/>
            </a:endParaRPr>
          </a:p>
        </p:txBody>
      </p:sp>
      <p:sp>
        <p:nvSpPr>
          <p:cNvPr id="6" name="Rectangle 5"/>
          <p:cNvSpPr/>
          <p:nvPr/>
        </p:nvSpPr>
        <p:spPr bwMode="auto">
          <a:xfrm>
            <a:off x="2495600" y="2678828"/>
            <a:ext cx="3384376" cy="53414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dirty="0">
              <a:solidFill>
                <a:srgbClr val="0F5494"/>
              </a:solidFill>
              <a:latin typeface="Verdana" pitchFamily="34" charset="0"/>
            </a:endParaRPr>
          </a:p>
        </p:txBody>
      </p:sp>
      <p:grpSp>
        <p:nvGrpSpPr>
          <p:cNvPr id="12" name="Group 11">
            <a:extLst>
              <a:ext uri="{FF2B5EF4-FFF2-40B4-BE49-F238E27FC236}">
                <a16:creationId xmlns:a16="http://schemas.microsoft.com/office/drawing/2014/main" id="{A3A23096-606C-429B-A831-E016D7900613}"/>
              </a:ext>
            </a:extLst>
          </p:cNvPr>
          <p:cNvGrpSpPr/>
          <p:nvPr/>
        </p:nvGrpSpPr>
        <p:grpSpPr>
          <a:xfrm>
            <a:off x="3143672" y="2430671"/>
            <a:ext cx="6048672" cy="3711054"/>
            <a:chOff x="2135560" y="2276872"/>
            <a:chExt cx="6048672" cy="3711054"/>
          </a:xfrm>
        </p:grpSpPr>
        <p:sp>
          <p:nvSpPr>
            <p:cNvPr id="7" name="Rounded Rectangle 6"/>
            <p:cNvSpPr/>
            <p:nvPr/>
          </p:nvSpPr>
          <p:spPr bwMode="auto">
            <a:xfrm>
              <a:off x="2135560" y="2276872"/>
              <a:ext cx="6048672" cy="720080"/>
            </a:xfrm>
            <a:prstGeom prst="roundRect">
              <a:avLst/>
            </a:prstGeom>
            <a:solidFill>
              <a:schemeClr val="accent1">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buClrTx/>
              </a:pPr>
              <a:r>
                <a:rPr lang="en-GB" sz="2000" dirty="0"/>
                <a:t>Name country you are familiar with</a:t>
              </a:r>
            </a:p>
          </p:txBody>
        </p:sp>
        <p:sp>
          <p:nvSpPr>
            <p:cNvPr id="8" name="Rectangle 7"/>
            <p:cNvSpPr/>
            <p:nvPr/>
          </p:nvSpPr>
          <p:spPr bwMode="auto">
            <a:xfrm>
              <a:off x="2135560" y="3212978"/>
              <a:ext cx="6048672" cy="792836"/>
            </a:xfrm>
            <a:prstGeom prst="rect">
              <a:avLst/>
            </a:prstGeom>
            <a:solidFill>
              <a:schemeClr val="accent1">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buClrTx/>
              </a:pPr>
              <a:r>
                <a:rPr lang="en-GB" sz="2000" dirty="0"/>
                <a:t>State main problems you feel the country has</a:t>
              </a:r>
            </a:p>
          </p:txBody>
        </p:sp>
        <p:sp>
          <p:nvSpPr>
            <p:cNvPr id="9" name="Rectangle 8"/>
            <p:cNvSpPr/>
            <p:nvPr/>
          </p:nvSpPr>
          <p:spPr bwMode="auto">
            <a:xfrm>
              <a:off x="2135560" y="4254941"/>
              <a:ext cx="6048672" cy="741929"/>
            </a:xfrm>
            <a:prstGeom prst="rect">
              <a:avLst/>
            </a:prstGeom>
            <a:solidFill>
              <a:schemeClr val="accent1">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buClrTx/>
              </a:pPr>
              <a:r>
                <a:rPr lang="en-GB" sz="2000" dirty="0"/>
                <a:t>State what you think the main changes needed for PFM system</a:t>
              </a:r>
            </a:p>
          </p:txBody>
        </p:sp>
        <p:sp>
          <p:nvSpPr>
            <p:cNvPr id="10" name="Rectangle 9"/>
            <p:cNvSpPr/>
            <p:nvPr/>
          </p:nvSpPr>
          <p:spPr bwMode="auto">
            <a:xfrm>
              <a:off x="2139517" y="5245997"/>
              <a:ext cx="6044715" cy="741929"/>
            </a:xfrm>
            <a:prstGeom prst="rect">
              <a:avLst/>
            </a:prstGeom>
            <a:solidFill>
              <a:schemeClr val="accent1">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3175"/>
              <a:r>
                <a:rPr lang="en-GB" sz="2000" dirty="0"/>
                <a:t>State what you think the country wants from the development partners</a:t>
              </a:r>
              <a:endParaRPr lang="en-GB" sz="2000" dirty="0">
                <a:solidFill>
                  <a:srgbClr val="0F5494"/>
                </a:solidFill>
                <a:latin typeface="Verdana" pitchFamily="34" charset="0"/>
              </a:endParaRPr>
            </a:p>
          </p:txBody>
        </p:sp>
      </p:grpSp>
      <p:sp>
        <p:nvSpPr>
          <p:cNvPr id="11" name="Slide Number Placeholder 10">
            <a:extLst>
              <a:ext uri="{FF2B5EF4-FFF2-40B4-BE49-F238E27FC236}">
                <a16:creationId xmlns:a16="http://schemas.microsoft.com/office/drawing/2014/main" id="{F7426F2C-D122-4EF6-AF1C-FA32131E5AA6}"/>
              </a:ext>
            </a:extLst>
          </p:cNvPr>
          <p:cNvSpPr>
            <a:spLocks noGrp="1"/>
          </p:cNvSpPr>
          <p:nvPr>
            <p:ph type="sldNum" sz="quarter" idx="12"/>
          </p:nvPr>
        </p:nvSpPr>
        <p:spPr/>
        <p:txBody>
          <a:bodyPr/>
          <a:lstStyle/>
          <a:p>
            <a:fld id="{F46C79FD-C571-418B-AB0F-5EE936C85276}" type="slidenum">
              <a:rPr lang="en-GB" smtClean="0"/>
              <a:t>5</a:t>
            </a:fld>
            <a:endParaRPr lang="en-GB"/>
          </a:p>
        </p:txBody>
      </p:sp>
    </p:spTree>
    <p:extLst>
      <p:ext uri="{BB962C8B-B14F-4D97-AF65-F5344CB8AC3E}">
        <p14:creationId xmlns:p14="http://schemas.microsoft.com/office/powerpoint/2010/main" val="398160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a:xfrm>
            <a:off x="956361" y="538365"/>
            <a:ext cx="7823994" cy="647849"/>
          </a:xfrm>
        </p:spPr>
        <p:txBody>
          <a:bodyPr/>
          <a:lstStyle/>
          <a:p>
            <a:r>
              <a:rPr lang="en-GB" dirty="0"/>
              <a:t>PFM reform process in practice</a:t>
            </a:r>
          </a:p>
        </p:txBody>
      </p:sp>
      <p:sp>
        <p:nvSpPr>
          <p:cNvPr id="15" name="TextBox 14">
            <a:extLst>
              <a:ext uri="{FF2B5EF4-FFF2-40B4-BE49-F238E27FC236}">
                <a16:creationId xmlns:a16="http://schemas.microsoft.com/office/drawing/2014/main" id="{80B4B76D-74AB-47F5-B899-7D00F027ACD2}"/>
              </a:ext>
            </a:extLst>
          </p:cNvPr>
          <p:cNvSpPr txBox="1"/>
          <p:nvPr/>
        </p:nvSpPr>
        <p:spPr>
          <a:xfrm>
            <a:off x="7094967" y="1367132"/>
            <a:ext cx="1785950" cy="400110"/>
          </a:xfrm>
          <a:prstGeom prst="rect">
            <a:avLst/>
          </a:prstGeom>
          <a:noFill/>
        </p:spPr>
        <p:txBody>
          <a:bodyPr wrap="square" rtlCol="0">
            <a:spAutoFit/>
          </a:bodyPr>
          <a:lstStyle/>
          <a:p>
            <a:r>
              <a:rPr lang="en-US" sz="2000" dirty="0"/>
              <a:t>optimal</a:t>
            </a:r>
          </a:p>
        </p:txBody>
      </p:sp>
      <p:cxnSp>
        <p:nvCxnSpPr>
          <p:cNvPr id="8" name="Straight Connector 7">
            <a:extLst>
              <a:ext uri="{FF2B5EF4-FFF2-40B4-BE49-F238E27FC236}">
                <a16:creationId xmlns:a16="http://schemas.microsoft.com/office/drawing/2014/main" id="{06490B23-4376-43BB-8615-D5CF97A351A4}"/>
              </a:ext>
            </a:extLst>
          </p:cNvPr>
          <p:cNvCxnSpPr/>
          <p:nvPr/>
        </p:nvCxnSpPr>
        <p:spPr>
          <a:xfrm rot="5400000">
            <a:off x="236125" y="3986843"/>
            <a:ext cx="4787140" cy="794"/>
          </a:xfrm>
          <a:prstGeom prst="line">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97E8C53-BA61-4FCA-8684-75561A52D078}"/>
              </a:ext>
            </a:extLst>
          </p:cNvPr>
          <p:cNvCxnSpPr/>
          <p:nvPr/>
        </p:nvCxnSpPr>
        <p:spPr>
          <a:xfrm>
            <a:off x="2630092" y="6380016"/>
            <a:ext cx="5357850" cy="1588"/>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2A01FE8-EEDC-4075-AD98-8E38BB38DC23}"/>
              </a:ext>
            </a:extLst>
          </p:cNvPr>
          <p:cNvSpPr txBox="1"/>
          <p:nvPr/>
        </p:nvSpPr>
        <p:spPr>
          <a:xfrm>
            <a:off x="2772968" y="1593670"/>
            <a:ext cx="1571636" cy="707886"/>
          </a:xfrm>
          <a:prstGeom prst="rect">
            <a:avLst/>
          </a:prstGeom>
          <a:noFill/>
        </p:spPr>
        <p:txBody>
          <a:bodyPr wrap="square" rtlCol="0">
            <a:spAutoFit/>
          </a:bodyPr>
          <a:lstStyle/>
          <a:p>
            <a:r>
              <a:rPr lang="en-US" sz="2000" dirty="0">
                <a:solidFill>
                  <a:schemeClr val="tx2"/>
                </a:solidFill>
                <a:latin typeface="Calibri" pitchFamily="34" charset="0"/>
              </a:rPr>
              <a:t>Institutional / Political</a:t>
            </a:r>
          </a:p>
        </p:txBody>
      </p:sp>
      <p:sp>
        <p:nvSpPr>
          <p:cNvPr id="12" name="TextBox 11">
            <a:extLst>
              <a:ext uri="{FF2B5EF4-FFF2-40B4-BE49-F238E27FC236}">
                <a16:creationId xmlns:a16="http://schemas.microsoft.com/office/drawing/2014/main" id="{0088394D-75BA-4B1D-A392-C19611B9D075}"/>
              </a:ext>
            </a:extLst>
          </p:cNvPr>
          <p:cNvSpPr txBox="1"/>
          <p:nvPr/>
        </p:nvSpPr>
        <p:spPr>
          <a:xfrm>
            <a:off x="7737909" y="5939246"/>
            <a:ext cx="1571636" cy="707886"/>
          </a:xfrm>
          <a:prstGeom prst="rect">
            <a:avLst/>
          </a:prstGeom>
          <a:noFill/>
        </p:spPr>
        <p:txBody>
          <a:bodyPr wrap="square" rtlCol="0">
            <a:spAutoFit/>
          </a:bodyPr>
          <a:lstStyle/>
          <a:p>
            <a:pPr algn="r"/>
            <a:r>
              <a:rPr lang="en-US" sz="2000" dirty="0">
                <a:solidFill>
                  <a:schemeClr val="tx2"/>
                </a:solidFill>
                <a:latin typeface="Calibri" pitchFamily="34" charset="0"/>
              </a:rPr>
              <a:t>Technical / Functional </a:t>
            </a:r>
          </a:p>
        </p:txBody>
      </p:sp>
      <p:cxnSp>
        <p:nvCxnSpPr>
          <p:cNvPr id="13" name="Straight Arrow Connector 12">
            <a:extLst>
              <a:ext uri="{FF2B5EF4-FFF2-40B4-BE49-F238E27FC236}">
                <a16:creationId xmlns:a16="http://schemas.microsoft.com/office/drawing/2014/main" id="{26DC027A-EBF1-47B9-8219-A7436849CA65}"/>
              </a:ext>
            </a:extLst>
          </p:cNvPr>
          <p:cNvCxnSpPr/>
          <p:nvPr/>
        </p:nvCxnSpPr>
        <p:spPr>
          <a:xfrm flipV="1">
            <a:off x="2630092" y="1807984"/>
            <a:ext cx="4857784" cy="4572031"/>
          </a:xfrm>
          <a:prstGeom prst="straightConnector1">
            <a:avLst/>
          </a:prstGeom>
          <a:ln w="635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4F76A0C-361D-4E90-89B9-28FBEB91794B}"/>
              </a:ext>
            </a:extLst>
          </p:cNvPr>
          <p:cNvSpPr txBox="1"/>
          <p:nvPr/>
        </p:nvSpPr>
        <p:spPr>
          <a:xfrm>
            <a:off x="5813510" y="2050194"/>
            <a:ext cx="1600200"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latin typeface="Calibri" pitchFamily="34" charset="0"/>
              </a:rPr>
              <a:t>Better public service delivery, sound macro-economic &amp; social development </a:t>
            </a:r>
          </a:p>
        </p:txBody>
      </p:sp>
      <p:grpSp>
        <p:nvGrpSpPr>
          <p:cNvPr id="16" name="Group 39">
            <a:extLst>
              <a:ext uri="{FF2B5EF4-FFF2-40B4-BE49-F238E27FC236}">
                <a16:creationId xmlns:a16="http://schemas.microsoft.com/office/drawing/2014/main" id="{5BC20A66-7E1B-4D56-9EA1-0D67903926FE}"/>
              </a:ext>
            </a:extLst>
          </p:cNvPr>
          <p:cNvGrpSpPr/>
          <p:nvPr/>
        </p:nvGrpSpPr>
        <p:grpSpPr>
          <a:xfrm>
            <a:off x="2701530" y="3951124"/>
            <a:ext cx="4321998" cy="2371714"/>
            <a:chOff x="714348" y="2928934"/>
            <a:chExt cx="4071966" cy="2371714"/>
          </a:xfrm>
        </p:grpSpPr>
        <p:cxnSp>
          <p:nvCxnSpPr>
            <p:cNvPr id="23" name="Straight Arrow Connector 22">
              <a:extLst>
                <a:ext uri="{FF2B5EF4-FFF2-40B4-BE49-F238E27FC236}">
                  <a16:creationId xmlns:a16="http://schemas.microsoft.com/office/drawing/2014/main" id="{42CB777C-A1C0-4CC5-9E31-3517443AF4AF}"/>
                </a:ext>
              </a:extLst>
            </p:cNvPr>
            <p:cNvCxnSpPr/>
            <p:nvPr/>
          </p:nvCxnSpPr>
          <p:spPr>
            <a:xfrm flipV="1">
              <a:off x="714348" y="3357562"/>
              <a:ext cx="3000396" cy="1943086"/>
            </a:xfrm>
            <a:prstGeom prst="straightConnector1">
              <a:avLst/>
            </a:prstGeom>
            <a:ln w="635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3C316F6-EBA0-42DF-BC7B-6E1355CC178D}"/>
                </a:ext>
              </a:extLst>
            </p:cNvPr>
            <p:cNvSpPr txBox="1"/>
            <p:nvPr/>
          </p:nvSpPr>
          <p:spPr>
            <a:xfrm>
              <a:off x="3643306" y="2928934"/>
              <a:ext cx="1143008" cy="400110"/>
            </a:xfrm>
            <a:prstGeom prst="rect">
              <a:avLst/>
            </a:prstGeom>
            <a:noFill/>
          </p:spPr>
          <p:txBody>
            <a:bodyPr wrap="square" rtlCol="0">
              <a:spAutoFit/>
            </a:bodyPr>
            <a:lstStyle/>
            <a:p>
              <a:r>
                <a:rPr lang="en-US" sz="2000" dirty="0"/>
                <a:t>planned</a:t>
              </a:r>
            </a:p>
          </p:txBody>
        </p:sp>
      </p:grpSp>
      <p:sp>
        <p:nvSpPr>
          <p:cNvPr id="18" name="Freeform 26">
            <a:extLst>
              <a:ext uri="{FF2B5EF4-FFF2-40B4-BE49-F238E27FC236}">
                <a16:creationId xmlns:a16="http://schemas.microsoft.com/office/drawing/2014/main" id="{DBE1B94C-E556-40A7-9523-73B38A6281D7}"/>
              </a:ext>
            </a:extLst>
          </p:cNvPr>
          <p:cNvSpPr/>
          <p:nvPr/>
        </p:nvSpPr>
        <p:spPr bwMode="auto">
          <a:xfrm>
            <a:off x="2731720" y="3343128"/>
            <a:ext cx="65" cy="492443"/>
          </a:xfrm>
          <a:custGeom>
            <a:avLst/>
            <a:gdLst>
              <a:gd name="connsiteX0" fmla="*/ 0 w 5448300"/>
              <a:gd name="connsiteY0" fmla="*/ 2959100 h 2965450"/>
              <a:gd name="connsiteX1" fmla="*/ 444500 w 5448300"/>
              <a:gd name="connsiteY1" fmla="*/ 2921000 h 2965450"/>
              <a:gd name="connsiteX2" fmla="*/ 647700 w 5448300"/>
              <a:gd name="connsiteY2" fmla="*/ 2692400 h 2965450"/>
              <a:gd name="connsiteX3" fmla="*/ 990600 w 5448300"/>
              <a:gd name="connsiteY3" fmla="*/ 2451100 h 2965450"/>
              <a:gd name="connsiteX4" fmla="*/ 1358900 w 5448300"/>
              <a:gd name="connsiteY4" fmla="*/ 2489200 h 2965450"/>
              <a:gd name="connsiteX5" fmla="*/ 1447800 w 5448300"/>
              <a:gd name="connsiteY5" fmla="*/ 2463800 h 2965450"/>
              <a:gd name="connsiteX6" fmla="*/ 1638300 w 5448300"/>
              <a:gd name="connsiteY6" fmla="*/ 2298700 h 2965450"/>
              <a:gd name="connsiteX7" fmla="*/ 1727200 w 5448300"/>
              <a:gd name="connsiteY7" fmla="*/ 2120900 h 2965450"/>
              <a:gd name="connsiteX8" fmla="*/ 1600200 w 5448300"/>
              <a:gd name="connsiteY8" fmla="*/ 1866900 h 2965450"/>
              <a:gd name="connsiteX9" fmla="*/ 1485900 w 5448300"/>
              <a:gd name="connsiteY9" fmla="*/ 2120900 h 2965450"/>
              <a:gd name="connsiteX10" fmla="*/ 1727200 w 5448300"/>
              <a:gd name="connsiteY10" fmla="*/ 2222500 h 2965450"/>
              <a:gd name="connsiteX11" fmla="*/ 1879600 w 5448300"/>
              <a:gd name="connsiteY11" fmla="*/ 2006600 h 2965450"/>
              <a:gd name="connsiteX12" fmla="*/ 1651000 w 5448300"/>
              <a:gd name="connsiteY12" fmla="*/ 1981200 h 2965450"/>
              <a:gd name="connsiteX13" fmla="*/ 1651000 w 5448300"/>
              <a:gd name="connsiteY13" fmla="*/ 2184400 h 2965450"/>
              <a:gd name="connsiteX14" fmla="*/ 1803400 w 5448300"/>
              <a:gd name="connsiteY14" fmla="*/ 2235200 h 2965450"/>
              <a:gd name="connsiteX15" fmla="*/ 2070100 w 5448300"/>
              <a:gd name="connsiteY15" fmla="*/ 2108200 h 2965450"/>
              <a:gd name="connsiteX16" fmla="*/ 2235200 w 5448300"/>
              <a:gd name="connsiteY16" fmla="*/ 1854200 h 2965450"/>
              <a:gd name="connsiteX17" fmla="*/ 2311400 w 5448300"/>
              <a:gd name="connsiteY17" fmla="*/ 1358900 h 2965450"/>
              <a:gd name="connsiteX18" fmla="*/ 2336800 w 5448300"/>
              <a:gd name="connsiteY18" fmla="*/ 1193800 h 2965450"/>
              <a:gd name="connsiteX19" fmla="*/ 2222500 w 5448300"/>
              <a:gd name="connsiteY19" fmla="*/ 1206500 h 2965450"/>
              <a:gd name="connsiteX20" fmla="*/ 2311400 w 5448300"/>
              <a:gd name="connsiteY20" fmla="*/ 1333500 h 2965450"/>
              <a:gd name="connsiteX21" fmla="*/ 2463800 w 5448300"/>
              <a:gd name="connsiteY21" fmla="*/ 1257300 h 2965450"/>
              <a:gd name="connsiteX22" fmla="*/ 2209800 w 5448300"/>
              <a:gd name="connsiteY22" fmla="*/ 1143000 h 2965450"/>
              <a:gd name="connsiteX23" fmla="*/ 2273300 w 5448300"/>
              <a:gd name="connsiteY23" fmla="*/ 1498600 h 2965450"/>
              <a:gd name="connsiteX24" fmla="*/ 2501900 w 5448300"/>
              <a:gd name="connsiteY24" fmla="*/ 1612900 h 2965450"/>
              <a:gd name="connsiteX25" fmla="*/ 2692400 w 5448300"/>
              <a:gd name="connsiteY25" fmla="*/ 1727200 h 2965450"/>
              <a:gd name="connsiteX26" fmla="*/ 2959100 w 5448300"/>
              <a:gd name="connsiteY26" fmla="*/ 1765300 h 2965450"/>
              <a:gd name="connsiteX27" fmla="*/ 3073400 w 5448300"/>
              <a:gd name="connsiteY27" fmla="*/ 1727200 h 2965450"/>
              <a:gd name="connsiteX28" fmla="*/ 3556000 w 5448300"/>
              <a:gd name="connsiteY28" fmla="*/ 1638300 h 2965450"/>
              <a:gd name="connsiteX29" fmla="*/ 3975100 w 5448300"/>
              <a:gd name="connsiteY29" fmla="*/ 1625600 h 2965450"/>
              <a:gd name="connsiteX30" fmla="*/ 4279900 w 5448300"/>
              <a:gd name="connsiteY30" fmla="*/ 1181100 h 2965450"/>
              <a:gd name="connsiteX31" fmla="*/ 4343400 w 5448300"/>
              <a:gd name="connsiteY31" fmla="*/ 711200 h 2965450"/>
              <a:gd name="connsiteX32" fmla="*/ 4533900 w 5448300"/>
              <a:gd name="connsiteY32" fmla="*/ 508000 h 2965450"/>
              <a:gd name="connsiteX33" fmla="*/ 4432300 w 5448300"/>
              <a:gd name="connsiteY33" fmla="*/ 368300 h 2965450"/>
              <a:gd name="connsiteX34" fmla="*/ 4381500 w 5448300"/>
              <a:gd name="connsiteY34" fmla="*/ 647700 h 2965450"/>
              <a:gd name="connsiteX35" fmla="*/ 4622800 w 5448300"/>
              <a:gd name="connsiteY35" fmla="*/ 787400 h 2965450"/>
              <a:gd name="connsiteX36" fmla="*/ 4635500 w 5448300"/>
              <a:gd name="connsiteY36" fmla="*/ 609600 h 2965450"/>
              <a:gd name="connsiteX37" fmla="*/ 4305300 w 5448300"/>
              <a:gd name="connsiteY37" fmla="*/ 381000 h 2965450"/>
              <a:gd name="connsiteX38" fmla="*/ 4267200 w 5448300"/>
              <a:gd name="connsiteY38" fmla="*/ 876300 h 2965450"/>
              <a:gd name="connsiteX39" fmla="*/ 4584700 w 5448300"/>
              <a:gd name="connsiteY39" fmla="*/ 965200 h 2965450"/>
              <a:gd name="connsiteX40" fmla="*/ 4749800 w 5448300"/>
              <a:gd name="connsiteY40" fmla="*/ 647700 h 2965450"/>
              <a:gd name="connsiteX41" fmla="*/ 4876800 w 5448300"/>
              <a:gd name="connsiteY41" fmla="*/ 215900 h 2965450"/>
              <a:gd name="connsiteX42" fmla="*/ 5105400 w 5448300"/>
              <a:gd name="connsiteY42" fmla="*/ 139700 h 2965450"/>
              <a:gd name="connsiteX43" fmla="*/ 5448300 w 5448300"/>
              <a:gd name="connsiteY43" fmla="*/ 0 h 296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48300" h="2965450">
                <a:moveTo>
                  <a:pt x="0" y="2959100"/>
                </a:moveTo>
                <a:cubicBezTo>
                  <a:pt x="168275" y="2962275"/>
                  <a:pt x="336550" y="2965450"/>
                  <a:pt x="444500" y="2921000"/>
                </a:cubicBezTo>
                <a:cubicBezTo>
                  <a:pt x="552450" y="2876550"/>
                  <a:pt x="556683" y="2770717"/>
                  <a:pt x="647700" y="2692400"/>
                </a:cubicBezTo>
                <a:cubicBezTo>
                  <a:pt x="738717" y="2614083"/>
                  <a:pt x="872067" y="2484967"/>
                  <a:pt x="990600" y="2451100"/>
                </a:cubicBezTo>
                <a:cubicBezTo>
                  <a:pt x="1109133" y="2417233"/>
                  <a:pt x="1282700" y="2487083"/>
                  <a:pt x="1358900" y="2489200"/>
                </a:cubicBezTo>
                <a:cubicBezTo>
                  <a:pt x="1435100" y="2491317"/>
                  <a:pt x="1401233" y="2495550"/>
                  <a:pt x="1447800" y="2463800"/>
                </a:cubicBezTo>
                <a:cubicBezTo>
                  <a:pt x="1494367" y="2432050"/>
                  <a:pt x="1591733" y="2355850"/>
                  <a:pt x="1638300" y="2298700"/>
                </a:cubicBezTo>
                <a:cubicBezTo>
                  <a:pt x="1684867" y="2241550"/>
                  <a:pt x="1733550" y="2192867"/>
                  <a:pt x="1727200" y="2120900"/>
                </a:cubicBezTo>
                <a:cubicBezTo>
                  <a:pt x="1720850" y="2048933"/>
                  <a:pt x="1640417" y="1866900"/>
                  <a:pt x="1600200" y="1866900"/>
                </a:cubicBezTo>
                <a:cubicBezTo>
                  <a:pt x="1559983" y="1866900"/>
                  <a:pt x="1464733" y="2061633"/>
                  <a:pt x="1485900" y="2120900"/>
                </a:cubicBezTo>
                <a:cubicBezTo>
                  <a:pt x="1507067" y="2180167"/>
                  <a:pt x="1661583" y="2241550"/>
                  <a:pt x="1727200" y="2222500"/>
                </a:cubicBezTo>
                <a:cubicBezTo>
                  <a:pt x="1792817" y="2203450"/>
                  <a:pt x="1892300" y="2046817"/>
                  <a:pt x="1879600" y="2006600"/>
                </a:cubicBezTo>
                <a:cubicBezTo>
                  <a:pt x="1866900" y="1966383"/>
                  <a:pt x="1689100" y="1951567"/>
                  <a:pt x="1651000" y="1981200"/>
                </a:cubicBezTo>
                <a:cubicBezTo>
                  <a:pt x="1612900" y="2010833"/>
                  <a:pt x="1625600" y="2142067"/>
                  <a:pt x="1651000" y="2184400"/>
                </a:cubicBezTo>
                <a:cubicBezTo>
                  <a:pt x="1676400" y="2226733"/>
                  <a:pt x="1733550" y="2247900"/>
                  <a:pt x="1803400" y="2235200"/>
                </a:cubicBezTo>
                <a:cubicBezTo>
                  <a:pt x="1873250" y="2222500"/>
                  <a:pt x="1998133" y="2171700"/>
                  <a:pt x="2070100" y="2108200"/>
                </a:cubicBezTo>
                <a:cubicBezTo>
                  <a:pt x="2142067" y="2044700"/>
                  <a:pt x="2194983" y="1979083"/>
                  <a:pt x="2235200" y="1854200"/>
                </a:cubicBezTo>
                <a:cubicBezTo>
                  <a:pt x="2275417" y="1729317"/>
                  <a:pt x="2311400" y="1358900"/>
                  <a:pt x="2311400" y="1358900"/>
                </a:cubicBezTo>
                <a:cubicBezTo>
                  <a:pt x="2328333" y="1248833"/>
                  <a:pt x="2351617" y="1219200"/>
                  <a:pt x="2336800" y="1193800"/>
                </a:cubicBezTo>
                <a:cubicBezTo>
                  <a:pt x="2321983" y="1168400"/>
                  <a:pt x="2226733" y="1183217"/>
                  <a:pt x="2222500" y="1206500"/>
                </a:cubicBezTo>
                <a:cubicBezTo>
                  <a:pt x="2218267" y="1229783"/>
                  <a:pt x="2271184" y="1325033"/>
                  <a:pt x="2311400" y="1333500"/>
                </a:cubicBezTo>
                <a:cubicBezTo>
                  <a:pt x="2351616" y="1341967"/>
                  <a:pt x="2480733" y="1289050"/>
                  <a:pt x="2463800" y="1257300"/>
                </a:cubicBezTo>
                <a:cubicBezTo>
                  <a:pt x="2446867" y="1225550"/>
                  <a:pt x="2241550" y="1102783"/>
                  <a:pt x="2209800" y="1143000"/>
                </a:cubicBezTo>
                <a:cubicBezTo>
                  <a:pt x="2178050" y="1183217"/>
                  <a:pt x="2224617" y="1420283"/>
                  <a:pt x="2273300" y="1498600"/>
                </a:cubicBezTo>
                <a:cubicBezTo>
                  <a:pt x="2321983" y="1576917"/>
                  <a:pt x="2432050" y="1574800"/>
                  <a:pt x="2501900" y="1612900"/>
                </a:cubicBezTo>
                <a:cubicBezTo>
                  <a:pt x="2571750" y="1651000"/>
                  <a:pt x="2616200" y="1701800"/>
                  <a:pt x="2692400" y="1727200"/>
                </a:cubicBezTo>
                <a:cubicBezTo>
                  <a:pt x="2768600" y="1752600"/>
                  <a:pt x="2895600" y="1765300"/>
                  <a:pt x="2959100" y="1765300"/>
                </a:cubicBezTo>
                <a:cubicBezTo>
                  <a:pt x="3022600" y="1765300"/>
                  <a:pt x="2973917" y="1748367"/>
                  <a:pt x="3073400" y="1727200"/>
                </a:cubicBezTo>
                <a:cubicBezTo>
                  <a:pt x="3172883" y="1706033"/>
                  <a:pt x="3405717" y="1655233"/>
                  <a:pt x="3556000" y="1638300"/>
                </a:cubicBezTo>
                <a:cubicBezTo>
                  <a:pt x="3706283" y="1621367"/>
                  <a:pt x="3854450" y="1701800"/>
                  <a:pt x="3975100" y="1625600"/>
                </a:cubicBezTo>
                <a:cubicBezTo>
                  <a:pt x="4095750" y="1549400"/>
                  <a:pt x="4218517" y="1333500"/>
                  <a:pt x="4279900" y="1181100"/>
                </a:cubicBezTo>
                <a:cubicBezTo>
                  <a:pt x="4341283" y="1028700"/>
                  <a:pt x="4301067" y="823383"/>
                  <a:pt x="4343400" y="711200"/>
                </a:cubicBezTo>
                <a:cubicBezTo>
                  <a:pt x="4385733" y="599017"/>
                  <a:pt x="4519083" y="565150"/>
                  <a:pt x="4533900" y="508000"/>
                </a:cubicBezTo>
                <a:cubicBezTo>
                  <a:pt x="4548717" y="450850"/>
                  <a:pt x="4457700" y="345017"/>
                  <a:pt x="4432300" y="368300"/>
                </a:cubicBezTo>
                <a:cubicBezTo>
                  <a:pt x="4406900" y="391583"/>
                  <a:pt x="4349750" y="577850"/>
                  <a:pt x="4381500" y="647700"/>
                </a:cubicBezTo>
                <a:cubicBezTo>
                  <a:pt x="4413250" y="717550"/>
                  <a:pt x="4580467" y="793750"/>
                  <a:pt x="4622800" y="787400"/>
                </a:cubicBezTo>
                <a:cubicBezTo>
                  <a:pt x="4665133" y="781050"/>
                  <a:pt x="4688417" y="677333"/>
                  <a:pt x="4635500" y="609600"/>
                </a:cubicBezTo>
                <a:cubicBezTo>
                  <a:pt x="4582583" y="541867"/>
                  <a:pt x="4366683" y="336550"/>
                  <a:pt x="4305300" y="381000"/>
                </a:cubicBezTo>
                <a:cubicBezTo>
                  <a:pt x="4243917" y="425450"/>
                  <a:pt x="4220633" y="778933"/>
                  <a:pt x="4267200" y="876300"/>
                </a:cubicBezTo>
                <a:cubicBezTo>
                  <a:pt x="4313767" y="973667"/>
                  <a:pt x="4504267" y="1003300"/>
                  <a:pt x="4584700" y="965200"/>
                </a:cubicBezTo>
                <a:cubicBezTo>
                  <a:pt x="4665133" y="927100"/>
                  <a:pt x="4701117" y="772583"/>
                  <a:pt x="4749800" y="647700"/>
                </a:cubicBezTo>
                <a:cubicBezTo>
                  <a:pt x="4798483" y="522817"/>
                  <a:pt x="4817533" y="300567"/>
                  <a:pt x="4876800" y="215900"/>
                </a:cubicBezTo>
                <a:cubicBezTo>
                  <a:pt x="4936067" y="131233"/>
                  <a:pt x="5010150" y="175683"/>
                  <a:pt x="5105400" y="139700"/>
                </a:cubicBezTo>
                <a:cubicBezTo>
                  <a:pt x="5200650" y="103717"/>
                  <a:pt x="5448300" y="0"/>
                  <a:pt x="5448300" y="0"/>
                </a:cubicBezTo>
              </a:path>
            </a:pathLst>
          </a:custGeom>
          <a:noFill/>
          <a:ln w="38100" cap="flat" cmpd="sng" algn="ctr">
            <a:solidFill>
              <a:srgbClr val="FF0000"/>
            </a:solidFill>
            <a:prstDash val="solid"/>
            <a:round/>
            <a:headEnd type="none" w="med" len="med"/>
            <a:tailEnd type="triangle" w="med" len="med"/>
          </a:ln>
          <a:effectLst/>
        </p:spPr>
        <p:txBody>
          <a:bodyPr vert="horz" wrap="none" lIns="0" tIns="0" rIns="0" bIns="0" numCol="1" rtlCol="0" anchor="t" anchorCtr="0" compatLnSpc="1">
            <a:prstTxWarp prst="textNoShape">
              <a:avLst/>
            </a:prstTxWarp>
            <a:spAutoFit/>
          </a:bodyPr>
          <a:lstStyle/>
          <a:p>
            <a:pPr eaLnBrk="0" fontAlgn="base" hangingPunct="0">
              <a:spcBef>
                <a:spcPct val="50000"/>
              </a:spcBef>
              <a:spcAft>
                <a:spcPct val="0"/>
              </a:spcAft>
            </a:pPr>
            <a:endParaRPr lang="en-US" sz="3200" b="1">
              <a:latin typeface="Arial" pitchFamily="34" charset="0"/>
            </a:endParaRPr>
          </a:p>
        </p:txBody>
      </p:sp>
      <p:sp>
        <p:nvSpPr>
          <p:cNvPr id="19" name="TextBox 18">
            <a:extLst>
              <a:ext uri="{FF2B5EF4-FFF2-40B4-BE49-F238E27FC236}">
                <a16:creationId xmlns:a16="http://schemas.microsoft.com/office/drawing/2014/main" id="{5A57702D-B369-413D-A934-D923D2E796DA}"/>
              </a:ext>
            </a:extLst>
          </p:cNvPr>
          <p:cNvSpPr txBox="1"/>
          <p:nvPr/>
        </p:nvSpPr>
        <p:spPr>
          <a:xfrm>
            <a:off x="8202256" y="3085944"/>
            <a:ext cx="928694" cy="400110"/>
          </a:xfrm>
          <a:prstGeom prst="rect">
            <a:avLst/>
          </a:prstGeom>
          <a:noFill/>
        </p:spPr>
        <p:txBody>
          <a:bodyPr wrap="square" rtlCol="0">
            <a:spAutoFit/>
          </a:bodyPr>
          <a:lstStyle/>
          <a:p>
            <a:r>
              <a:rPr lang="en-US" sz="2000" dirty="0"/>
              <a:t>Real?</a:t>
            </a:r>
          </a:p>
        </p:txBody>
      </p:sp>
      <p:sp>
        <p:nvSpPr>
          <p:cNvPr id="20" name="TextBox 19">
            <a:extLst>
              <a:ext uri="{FF2B5EF4-FFF2-40B4-BE49-F238E27FC236}">
                <a16:creationId xmlns:a16="http://schemas.microsoft.com/office/drawing/2014/main" id="{1529B7CC-6555-47A2-8CE1-0C80F496FD85}"/>
              </a:ext>
            </a:extLst>
          </p:cNvPr>
          <p:cNvSpPr txBox="1"/>
          <p:nvPr/>
        </p:nvSpPr>
        <p:spPr>
          <a:xfrm>
            <a:off x="7273562" y="4943332"/>
            <a:ext cx="928694" cy="369332"/>
          </a:xfrm>
          <a:prstGeom prst="rect">
            <a:avLst/>
          </a:prstGeom>
          <a:noFill/>
        </p:spPr>
        <p:txBody>
          <a:bodyPr wrap="square" rtlCol="0">
            <a:spAutoFit/>
          </a:bodyPr>
          <a:lstStyle/>
          <a:p>
            <a:pPr algn="ctr"/>
            <a:r>
              <a:rPr lang="en-US" dirty="0"/>
              <a:t>crisis</a:t>
            </a:r>
          </a:p>
        </p:txBody>
      </p:sp>
      <p:cxnSp>
        <p:nvCxnSpPr>
          <p:cNvPr id="21" name="Straight Arrow Connector 20">
            <a:extLst>
              <a:ext uri="{FF2B5EF4-FFF2-40B4-BE49-F238E27FC236}">
                <a16:creationId xmlns:a16="http://schemas.microsoft.com/office/drawing/2014/main" id="{5785463D-9BE6-43E2-868A-BADC8F6BABB8}"/>
              </a:ext>
            </a:extLst>
          </p:cNvPr>
          <p:cNvCxnSpPr>
            <a:stCxn id="20" idx="0"/>
          </p:cNvCxnSpPr>
          <p:nvPr/>
        </p:nvCxnSpPr>
        <p:spPr bwMode="auto">
          <a:xfrm rot="16200000" flipV="1">
            <a:off x="7327141" y="4532563"/>
            <a:ext cx="500066" cy="32147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a:extLst>
              <a:ext uri="{FF2B5EF4-FFF2-40B4-BE49-F238E27FC236}">
                <a16:creationId xmlns:a16="http://schemas.microsoft.com/office/drawing/2014/main" id="{FE0E157E-C30F-4E6F-B485-B5F82DC48671}"/>
              </a:ext>
            </a:extLst>
          </p:cNvPr>
          <p:cNvCxnSpPr>
            <a:stCxn id="20" idx="0"/>
          </p:cNvCxnSpPr>
          <p:nvPr/>
        </p:nvCxnSpPr>
        <p:spPr bwMode="auto">
          <a:xfrm rot="16200000" flipV="1">
            <a:off x="6505604" y="3711026"/>
            <a:ext cx="142876" cy="232173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5" name="Freeform 26">
            <a:extLst>
              <a:ext uri="{FF2B5EF4-FFF2-40B4-BE49-F238E27FC236}">
                <a16:creationId xmlns:a16="http://schemas.microsoft.com/office/drawing/2014/main" id="{99E21044-C71D-4514-B3A9-8DCC5D946BA4}"/>
              </a:ext>
            </a:extLst>
          </p:cNvPr>
          <p:cNvSpPr/>
          <p:nvPr/>
        </p:nvSpPr>
        <p:spPr bwMode="auto">
          <a:xfrm>
            <a:off x="2733276" y="3333082"/>
            <a:ext cx="5467387" cy="2965450"/>
          </a:xfrm>
          <a:custGeom>
            <a:avLst/>
            <a:gdLst>
              <a:gd name="connsiteX0" fmla="*/ 0 w 5448300"/>
              <a:gd name="connsiteY0" fmla="*/ 2959100 h 2965450"/>
              <a:gd name="connsiteX1" fmla="*/ 444500 w 5448300"/>
              <a:gd name="connsiteY1" fmla="*/ 2921000 h 2965450"/>
              <a:gd name="connsiteX2" fmla="*/ 647700 w 5448300"/>
              <a:gd name="connsiteY2" fmla="*/ 2692400 h 2965450"/>
              <a:gd name="connsiteX3" fmla="*/ 990600 w 5448300"/>
              <a:gd name="connsiteY3" fmla="*/ 2451100 h 2965450"/>
              <a:gd name="connsiteX4" fmla="*/ 1358900 w 5448300"/>
              <a:gd name="connsiteY4" fmla="*/ 2489200 h 2965450"/>
              <a:gd name="connsiteX5" fmla="*/ 1447800 w 5448300"/>
              <a:gd name="connsiteY5" fmla="*/ 2463800 h 2965450"/>
              <a:gd name="connsiteX6" fmla="*/ 1638300 w 5448300"/>
              <a:gd name="connsiteY6" fmla="*/ 2298700 h 2965450"/>
              <a:gd name="connsiteX7" fmla="*/ 1727200 w 5448300"/>
              <a:gd name="connsiteY7" fmla="*/ 2120900 h 2965450"/>
              <a:gd name="connsiteX8" fmla="*/ 1600200 w 5448300"/>
              <a:gd name="connsiteY8" fmla="*/ 1866900 h 2965450"/>
              <a:gd name="connsiteX9" fmla="*/ 1485900 w 5448300"/>
              <a:gd name="connsiteY9" fmla="*/ 2120900 h 2965450"/>
              <a:gd name="connsiteX10" fmla="*/ 1727200 w 5448300"/>
              <a:gd name="connsiteY10" fmla="*/ 2222500 h 2965450"/>
              <a:gd name="connsiteX11" fmla="*/ 1879600 w 5448300"/>
              <a:gd name="connsiteY11" fmla="*/ 2006600 h 2965450"/>
              <a:gd name="connsiteX12" fmla="*/ 1651000 w 5448300"/>
              <a:gd name="connsiteY12" fmla="*/ 1981200 h 2965450"/>
              <a:gd name="connsiteX13" fmla="*/ 1651000 w 5448300"/>
              <a:gd name="connsiteY13" fmla="*/ 2184400 h 2965450"/>
              <a:gd name="connsiteX14" fmla="*/ 1803400 w 5448300"/>
              <a:gd name="connsiteY14" fmla="*/ 2235200 h 2965450"/>
              <a:gd name="connsiteX15" fmla="*/ 2070100 w 5448300"/>
              <a:gd name="connsiteY15" fmla="*/ 2108200 h 2965450"/>
              <a:gd name="connsiteX16" fmla="*/ 2235200 w 5448300"/>
              <a:gd name="connsiteY16" fmla="*/ 1854200 h 2965450"/>
              <a:gd name="connsiteX17" fmla="*/ 2311400 w 5448300"/>
              <a:gd name="connsiteY17" fmla="*/ 1358900 h 2965450"/>
              <a:gd name="connsiteX18" fmla="*/ 2336800 w 5448300"/>
              <a:gd name="connsiteY18" fmla="*/ 1193800 h 2965450"/>
              <a:gd name="connsiteX19" fmla="*/ 2222500 w 5448300"/>
              <a:gd name="connsiteY19" fmla="*/ 1206500 h 2965450"/>
              <a:gd name="connsiteX20" fmla="*/ 2311400 w 5448300"/>
              <a:gd name="connsiteY20" fmla="*/ 1333500 h 2965450"/>
              <a:gd name="connsiteX21" fmla="*/ 2463800 w 5448300"/>
              <a:gd name="connsiteY21" fmla="*/ 1257300 h 2965450"/>
              <a:gd name="connsiteX22" fmla="*/ 2209800 w 5448300"/>
              <a:gd name="connsiteY22" fmla="*/ 1143000 h 2965450"/>
              <a:gd name="connsiteX23" fmla="*/ 2273300 w 5448300"/>
              <a:gd name="connsiteY23" fmla="*/ 1498600 h 2965450"/>
              <a:gd name="connsiteX24" fmla="*/ 2501900 w 5448300"/>
              <a:gd name="connsiteY24" fmla="*/ 1612900 h 2965450"/>
              <a:gd name="connsiteX25" fmla="*/ 2692400 w 5448300"/>
              <a:gd name="connsiteY25" fmla="*/ 1727200 h 2965450"/>
              <a:gd name="connsiteX26" fmla="*/ 2959100 w 5448300"/>
              <a:gd name="connsiteY26" fmla="*/ 1765300 h 2965450"/>
              <a:gd name="connsiteX27" fmla="*/ 3073400 w 5448300"/>
              <a:gd name="connsiteY27" fmla="*/ 1727200 h 2965450"/>
              <a:gd name="connsiteX28" fmla="*/ 3556000 w 5448300"/>
              <a:gd name="connsiteY28" fmla="*/ 1638300 h 2965450"/>
              <a:gd name="connsiteX29" fmla="*/ 3975100 w 5448300"/>
              <a:gd name="connsiteY29" fmla="*/ 1625600 h 2965450"/>
              <a:gd name="connsiteX30" fmla="*/ 4279900 w 5448300"/>
              <a:gd name="connsiteY30" fmla="*/ 1181100 h 2965450"/>
              <a:gd name="connsiteX31" fmla="*/ 4343400 w 5448300"/>
              <a:gd name="connsiteY31" fmla="*/ 711200 h 2965450"/>
              <a:gd name="connsiteX32" fmla="*/ 4533900 w 5448300"/>
              <a:gd name="connsiteY32" fmla="*/ 508000 h 2965450"/>
              <a:gd name="connsiteX33" fmla="*/ 4432300 w 5448300"/>
              <a:gd name="connsiteY33" fmla="*/ 368300 h 2965450"/>
              <a:gd name="connsiteX34" fmla="*/ 4381500 w 5448300"/>
              <a:gd name="connsiteY34" fmla="*/ 647700 h 2965450"/>
              <a:gd name="connsiteX35" fmla="*/ 4622800 w 5448300"/>
              <a:gd name="connsiteY35" fmla="*/ 787400 h 2965450"/>
              <a:gd name="connsiteX36" fmla="*/ 4635500 w 5448300"/>
              <a:gd name="connsiteY36" fmla="*/ 609600 h 2965450"/>
              <a:gd name="connsiteX37" fmla="*/ 4305300 w 5448300"/>
              <a:gd name="connsiteY37" fmla="*/ 381000 h 2965450"/>
              <a:gd name="connsiteX38" fmla="*/ 4267200 w 5448300"/>
              <a:gd name="connsiteY38" fmla="*/ 876300 h 2965450"/>
              <a:gd name="connsiteX39" fmla="*/ 4584700 w 5448300"/>
              <a:gd name="connsiteY39" fmla="*/ 965200 h 2965450"/>
              <a:gd name="connsiteX40" fmla="*/ 4749800 w 5448300"/>
              <a:gd name="connsiteY40" fmla="*/ 647700 h 2965450"/>
              <a:gd name="connsiteX41" fmla="*/ 4876800 w 5448300"/>
              <a:gd name="connsiteY41" fmla="*/ 215900 h 2965450"/>
              <a:gd name="connsiteX42" fmla="*/ 5105400 w 5448300"/>
              <a:gd name="connsiteY42" fmla="*/ 139700 h 2965450"/>
              <a:gd name="connsiteX43" fmla="*/ 5448300 w 5448300"/>
              <a:gd name="connsiteY43" fmla="*/ 0 h 296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48300" h="2965450">
                <a:moveTo>
                  <a:pt x="0" y="2959100"/>
                </a:moveTo>
                <a:cubicBezTo>
                  <a:pt x="168275" y="2962275"/>
                  <a:pt x="336550" y="2965450"/>
                  <a:pt x="444500" y="2921000"/>
                </a:cubicBezTo>
                <a:cubicBezTo>
                  <a:pt x="552450" y="2876550"/>
                  <a:pt x="556683" y="2770717"/>
                  <a:pt x="647700" y="2692400"/>
                </a:cubicBezTo>
                <a:cubicBezTo>
                  <a:pt x="738717" y="2614083"/>
                  <a:pt x="872067" y="2484967"/>
                  <a:pt x="990600" y="2451100"/>
                </a:cubicBezTo>
                <a:cubicBezTo>
                  <a:pt x="1109133" y="2417233"/>
                  <a:pt x="1282700" y="2487083"/>
                  <a:pt x="1358900" y="2489200"/>
                </a:cubicBezTo>
                <a:cubicBezTo>
                  <a:pt x="1435100" y="2491317"/>
                  <a:pt x="1401233" y="2495550"/>
                  <a:pt x="1447800" y="2463800"/>
                </a:cubicBezTo>
                <a:cubicBezTo>
                  <a:pt x="1494367" y="2432050"/>
                  <a:pt x="1591733" y="2355850"/>
                  <a:pt x="1638300" y="2298700"/>
                </a:cubicBezTo>
                <a:cubicBezTo>
                  <a:pt x="1684867" y="2241550"/>
                  <a:pt x="1733550" y="2192867"/>
                  <a:pt x="1727200" y="2120900"/>
                </a:cubicBezTo>
                <a:cubicBezTo>
                  <a:pt x="1720850" y="2048933"/>
                  <a:pt x="1640417" y="1866900"/>
                  <a:pt x="1600200" y="1866900"/>
                </a:cubicBezTo>
                <a:cubicBezTo>
                  <a:pt x="1559983" y="1866900"/>
                  <a:pt x="1464733" y="2061633"/>
                  <a:pt x="1485900" y="2120900"/>
                </a:cubicBezTo>
                <a:cubicBezTo>
                  <a:pt x="1507067" y="2180167"/>
                  <a:pt x="1661583" y="2241550"/>
                  <a:pt x="1727200" y="2222500"/>
                </a:cubicBezTo>
                <a:cubicBezTo>
                  <a:pt x="1792817" y="2203450"/>
                  <a:pt x="1892300" y="2046817"/>
                  <a:pt x="1879600" y="2006600"/>
                </a:cubicBezTo>
                <a:cubicBezTo>
                  <a:pt x="1866900" y="1966383"/>
                  <a:pt x="1689100" y="1951567"/>
                  <a:pt x="1651000" y="1981200"/>
                </a:cubicBezTo>
                <a:cubicBezTo>
                  <a:pt x="1612900" y="2010833"/>
                  <a:pt x="1625600" y="2142067"/>
                  <a:pt x="1651000" y="2184400"/>
                </a:cubicBezTo>
                <a:cubicBezTo>
                  <a:pt x="1676400" y="2226733"/>
                  <a:pt x="1733550" y="2247900"/>
                  <a:pt x="1803400" y="2235200"/>
                </a:cubicBezTo>
                <a:cubicBezTo>
                  <a:pt x="1873250" y="2222500"/>
                  <a:pt x="1998133" y="2171700"/>
                  <a:pt x="2070100" y="2108200"/>
                </a:cubicBezTo>
                <a:cubicBezTo>
                  <a:pt x="2142067" y="2044700"/>
                  <a:pt x="2194983" y="1979083"/>
                  <a:pt x="2235200" y="1854200"/>
                </a:cubicBezTo>
                <a:cubicBezTo>
                  <a:pt x="2275417" y="1729317"/>
                  <a:pt x="2311400" y="1358900"/>
                  <a:pt x="2311400" y="1358900"/>
                </a:cubicBezTo>
                <a:cubicBezTo>
                  <a:pt x="2328333" y="1248833"/>
                  <a:pt x="2351617" y="1219200"/>
                  <a:pt x="2336800" y="1193800"/>
                </a:cubicBezTo>
                <a:cubicBezTo>
                  <a:pt x="2321983" y="1168400"/>
                  <a:pt x="2226733" y="1183217"/>
                  <a:pt x="2222500" y="1206500"/>
                </a:cubicBezTo>
                <a:cubicBezTo>
                  <a:pt x="2218267" y="1229783"/>
                  <a:pt x="2271184" y="1325033"/>
                  <a:pt x="2311400" y="1333500"/>
                </a:cubicBezTo>
                <a:cubicBezTo>
                  <a:pt x="2351616" y="1341967"/>
                  <a:pt x="2480733" y="1289050"/>
                  <a:pt x="2463800" y="1257300"/>
                </a:cubicBezTo>
                <a:cubicBezTo>
                  <a:pt x="2446867" y="1225550"/>
                  <a:pt x="2241550" y="1102783"/>
                  <a:pt x="2209800" y="1143000"/>
                </a:cubicBezTo>
                <a:cubicBezTo>
                  <a:pt x="2178050" y="1183217"/>
                  <a:pt x="2224617" y="1420283"/>
                  <a:pt x="2273300" y="1498600"/>
                </a:cubicBezTo>
                <a:cubicBezTo>
                  <a:pt x="2321983" y="1576917"/>
                  <a:pt x="2432050" y="1574800"/>
                  <a:pt x="2501900" y="1612900"/>
                </a:cubicBezTo>
                <a:cubicBezTo>
                  <a:pt x="2571750" y="1651000"/>
                  <a:pt x="2616200" y="1701800"/>
                  <a:pt x="2692400" y="1727200"/>
                </a:cubicBezTo>
                <a:cubicBezTo>
                  <a:pt x="2768600" y="1752600"/>
                  <a:pt x="2895600" y="1765300"/>
                  <a:pt x="2959100" y="1765300"/>
                </a:cubicBezTo>
                <a:cubicBezTo>
                  <a:pt x="3022600" y="1765300"/>
                  <a:pt x="2973917" y="1748367"/>
                  <a:pt x="3073400" y="1727200"/>
                </a:cubicBezTo>
                <a:cubicBezTo>
                  <a:pt x="3172883" y="1706033"/>
                  <a:pt x="3405717" y="1655233"/>
                  <a:pt x="3556000" y="1638300"/>
                </a:cubicBezTo>
                <a:cubicBezTo>
                  <a:pt x="3706283" y="1621367"/>
                  <a:pt x="3854450" y="1701800"/>
                  <a:pt x="3975100" y="1625600"/>
                </a:cubicBezTo>
                <a:cubicBezTo>
                  <a:pt x="4095750" y="1549400"/>
                  <a:pt x="4218517" y="1333500"/>
                  <a:pt x="4279900" y="1181100"/>
                </a:cubicBezTo>
                <a:cubicBezTo>
                  <a:pt x="4341283" y="1028700"/>
                  <a:pt x="4301067" y="823383"/>
                  <a:pt x="4343400" y="711200"/>
                </a:cubicBezTo>
                <a:cubicBezTo>
                  <a:pt x="4385733" y="599017"/>
                  <a:pt x="4519083" y="565150"/>
                  <a:pt x="4533900" y="508000"/>
                </a:cubicBezTo>
                <a:cubicBezTo>
                  <a:pt x="4548717" y="450850"/>
                  <a:pt x="4457700" y="345017"/>
                  <a:pt x="4432300" y="368300"/>
                </a:cubicBezTo>
                <a:cubicBezTo>
                  <a:pt x="4406900" y="391583"/>
                  <a:pt x="4349750" y="577850"/>
                  <a:pt x="4381500" y="647700"/>
                </a:cubicBezTo>
                <a:cubicBezTo>
                  <a:pt x="4413250" y="717550"/>
                  <a:pt x="4580467" y="793750"/>
                  <a:pt x="4622800" y="787400"/>
                </a:cubicBezTo>
                <a:cubicBezTo>
                  <a:pt x="4665133" y="781050"/>
                  <a:pt x="4688417" y="677333"/>
                  <a:pt x="4635500" y="609600"/>
                </a:cubicBezTo>
                <a:cubicBezTo>
                  <a:pt x="4582583" y="541867"/>
                  <a:pt x="4366683" y="336550"/>
                  <a:pt x="4305300" y="381000"/>
                </a:cubicBezTo>
                <a:cubicBezTo>
                  <a:pt x="4243917" y="425450"/>
                  <a:pt x="4220633" y="778933"/>
                  <a:pt x="4267200" y="876300"/>
                </a:cubicBezTo>
                <a:cubicBezTo>
                  <a:pt x="4313767" y="973667"/>
                  <a:pt x="4504267" y="1003300"/>
                  <a:pt x="4584700" y="965200"/>
                </a:cubicBezTo>
                <a:cubicBezTo>
                  <a:pt x="4665133" y="927100"/>
                  <a:pt x="4701117" y="772583"/>
                  <a:pt x="4749800" y="647700"/>
                </a:cubicBezTo>
                <a:cubicBezTo>
                  <a:pt x="4798483" y="522817"/>
                  <a:pt x="4817533" y="300567"/>
                  <a:pt x="4876800" y="215900"/>
                </a:cubicBezTo>
                <a:cubicBezTo>
                  <a:pt x="4936067" y="131233"/>
                  <a:pt x="5010150" y="175683"/>
                  <a:pt x="5105400" y="139700"/>
                </a:cubicBezTo>
                <a:cubicBezTo>
                  <a:pt x="5200650" y="103717"/>
                  <a:pt x="5448300" y="0"/>
                  <a:pt x="5448300" y="0"/>
                </a:cubicBezTo>
              </a:path>
            </a:pathLst>
          </a:custGeom>
          <a:noFill/>
          <a:ln w="38100" cap="flat" cmpd="sng" algn="ctr">
            <a:solidFill>
              <a:srgbClr val="FF0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3200" b="1" i="0" u="none" strike="noStrike" cap="none" normalizeH="0" baseline="0">
              <a:ln>
                <a:noFill/>
              </a:ln>
              <a:solidFill>
                <a:schemeClr val="tx1"/>
              </a:solidFill>
              <a:effectLst/>
              <a:latin typeface="Arial" pitchFamily="34" charset="0"/>
            </a:endParaRPr>
          </a:p>
        </p:txBody>
      </p:sp>
      <p:sp>
        <p:nvSpPr>
          <p:cNvPr id="2" name="Slide Number Placeholder 1">
            <a:extLst>
              <a:ext uri="{FF2B5EF4-FFF2-40B4-BE49-F238E27FC236}">
                <a16:creationId xmlns:a16="http://schemas.microsoft.com/office/drawing/2014/main" id="{90174748-D4A0-4332-803B-C6D921DF0CE6}"/>
              </a:ext>
            </a:extLst>
          </p:cNvPr>
          <p:cNvSpPr>
            <a:spLocks noGrp="1"/>
          </p:cNvSpPr>
          <p:nvPr>
            <p:ph type="sldNum" sz="quarter" idx="12"/>
          </p:nvPr>
        </p:nvSpPr>
        <p:spPr/>
        <p:txBody>
          <a:bodyPr/>
          <a:lstStyle/>
          <a:p>
            <a:fld id="{F46C79FD-C571-418B-AB0F-5EE936C85276}" type="slidenum">
              <a:rPr lang="en-GB" smtClean="0"/>
              <a:t>50</a:t>
            </a:fld>
            <a:endParaRPr lang="en-GB"/>
          </a:p>
        </p:txBody>
      </p:sp>
    </p:spTree>
    <p:extLst>
      <p:ext uri="{BB962C8B-B14F-4D97-AF65-F5344CB8AC3E}">
        <p14:creationId xmlns:p14="http://schemas.microsoft.com/office/powerpoint/2010/main" val="88527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a:xfrm>
            <a:off x="977143" y="617066"/>
            <a:ext cx="7010996" cy="647849"/>
          </a:xfrm>
        </p:spPr>
        <p:txBody>
          <a:bodyPr/>
          <a:lstStyle/>
          <a:p>
            <a:r>
              <a:rPr lang="en-GB" dirty="0"/>
              <a:t>Improving a PFM system</a:t>
            </a:r>
          </a:p>
        </p:txBody>
      </p:sp>
      <p:sp>
        <p:nvSpPr>
          <p:cNvPr id="7" name="Subtitle 3">
            <a:extLst>
              <a:ext uri="{FF2B5EF4-FFF2-40B4-BE49-F238E27FC236}">
                <a16:creationId xmlns:a16="http://schemas.microsoft.com/office/drawing/2014/main" id="{0D1FE86A-2E5D-4F9D-9995-8718FD4EFB5C}"/>
              </a:ext>
            </a:extLst>
          </p:cNvPr>
          <p:cNvSpPr txBox="1">
            <a:spLocks/>
          </p:cNvSpPr>
          <p:nvPr/>
        </p:nvSpPr>
        <p:spPr bwMode="auto">
          <a:xfrm>
            <a:off x="977143" y="1706903"/>
            <a:ext cx="10941230" cy="9920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S PGothic" pitchFamily="34" charset="-128"/>
                <a:cs typeface="+mn-cs"/>
              </a:defRPr>
            </a:lvl2pPr>
            <a:lvl3pPr marL="914400" algn="l" rtl="0" fontAlgn="base">
              <a:spcBef>
                <a:spcPct val="0"/>
              </a:spcBef>
              <a:spcAft>
                <a:spcPct val="0"/>
              </a:spcAft>
              <a:defRPr sz="1200" kern="1200">
                <a:solidFill>
                  <a:srgbClr val="0F5494"/>
                </a:solidFill>
                <a:latin typeface="Verdana" pitchFamily="34" charset="0"/>
                <a:ea typeface="MS PGothic" pitchFamily="34" charset="-128"/>
                <a:cs typeface="+mn-cs"/>
              </a:defRPr>
            </a:lvl3pPr>
            <a:lvl4pPr marL="1371600" algn="l" rtl="0" fontAlgn="base">
              <a:spcBef>
                <a:spcPct val="0"/>
              </a:spcBef>
              <a:spcAft>
                <a:spcPct val="0"/>
              </a:spcAft>
              <a:defRPr sz="1200" kern="1200">
                <a:solidFill>
                  <a:srgbClr val="0F5494"/>
                </a:solidFill>
                <a:latin typeface="Verdana" pitchFamily="34" charset="0"/>
                <a:ea typeface="MS PGothic" pitchFamily="34" charset="-128"/>
                <a:cs typeface="+mn-cs"/>
              </a:defRPr>
            </a:lvl4pPr>
            <a:lvl5pPr marL="1828800" algn="l" rtl="0" fontAlgn="base">
              <a:spcBef>
                <a:spcPct val="0"/>
              </a:spcBef>
              <a:spcAft>
                <a:spcPct val="0"/>
              </a:spcAft>
              <a:defRPr sz="1200" kern="1200">
                <a:solidFill>
                  <a:srgbClr val="0F5494"/>
                </a:solidFill>
                <a:latin typeface="Verdana" pitchFamily="34" charset="0"/>
                <a:ea typeface="MS PGothic" pitchFamily="34" charset="-128"/>
                <a:cs typeface="+mn-cs"/>
              </a:defRPr>
            </a:lvl5pPr>
            <a:lvl6pPr marL="2286000" algn="l" defTabSz="914400" rtl="0" eaLnBrk="1" latinLnBrk="0" hangingPunct="1">
              <a:defRPr sz="1200" kern="1200">
                <a:solidFill>
                  <a:srgbClr val="0F5494"/>
                </a:solidFill>
                <a:latin typeface="Verdana" pitchFamily="34" charset="0"/>
                <a:ea typeface="MS PGothic" pitchFamily="34" charset="-128"/>
                <a:cs typeface="+mn-cs"/>
              </a:defRPr>
            </a:lvl6pPr>
            <a:lvl7pPr marL="2743200" algn="l" defTabSz="914400" rtl="0" eaLnBrk="1" latinLnBrk="0" hangingPunct="1">
              <a:defRPr sz="1200" kern="1200">
                <a:solidFill>
                  <a:srgbClr val="0F5494"/>
                </a:solidFill>
                <a:latin typeface="Verdana" pitchFamily="34" charset="0"/>
                <a:ea typeface="MS PGothic" pitchFamily="34" charset="-128"/>
                <a:cs typeface="+mn-cs"/>
              </a:defRPr>
            </a:lvl7pPr>
            <a:lvl8pPr marL="3200400" algn="l" defTabSz="914400" rtl="0" eaLnBrk="1" latinLnBrk="0" hangingPunct="1">
              <a:defRPr sz="1200" kern="1200">
                <a:solidFill>
                  <a:srgbClr val="0F5494"/>
                </a:solidFill>
                <a:latin typeface="Verdana" pitchFamily="34" charset="0"/>
                <a:ea typeface="MS PGothic" pitchFamily="34" charset="-128"/>
                <a:cs typeface="+mn-cs"/>
              </a:defRPr>
            </a:lvl8pPr>
            <a:lvl9pPr marL="3657600" algn="l" defTabSz="914400" rtl="0" eaLnBrk="1" latinLnBrk="0" hangingPunct="1">
              <a:defRPr sz="1200" kern="1200">
                <a:solidFill>
                  <a:srgbClr val="0F5494"/>
                </a:solidFill>
                <a:latin typeface="Verdana" pitchFamily="34" charset="0"/>
                <a:ea typeface="MS PGothic" pitchFamily="34" charset="-128"/>
                <a:cs typeface="+mn-cs"/>
              </a:defRPr>
            </a:lvl9pPr>
          </a:lstStyle>
          <a:p>
            <a:r>
              <a:rPr lang="en-GB" sz="2400" b="1" dirty="0">
                <a:latin typeface="+mn-lt"/>
              </a:rPr>
              <a:t>Improving performance of a PFM system usually requires a mix of three different approaches: </a:t>
            </a:r>
          </a:p>
        </p:txBody>
      </p:sp>
      <p:grpSp>
        <p:nvGrpSpPr>
          <p:cNvPr id="8" name="Group 7">
            <a:extLst>
              <a:ext uri="{FF2B5EF4-FFF2-40B4-BE49-F238E27FC236}">
                <a16:creationId xmlns:a16="http://schemas.microsoft.com/office/drawing/2014/main" id="{9A850C86-928B-41D0-99DE-96FC188DD679}"/>
              </a:ext>
            </a:extLst>
          </p:cNvPr>
          <p:cNvGrpSpPr/>
          <p:nvPr/>
        </p:nvGrpSpPr>
        <p:grpSpPr>
          <a:xfrm>
            <a:off x="6984824" y="2218544"/>
            <a:ext cx="2249117" cy="4280115"/>
            <a:chOff x="6080760" y="1818715"/>
            <a:chExt cx="2294295" cy="4558862"/>
          </a:xfrm>
        </p:grpSpPr>
        <p:pic>
          <p:nvPicPr>
            <p:cNvPr id="10" name="Picture 9">
              <a:extLst>
                <a:ext uri="{FF2B5EF4-FFF2-40B4-BE49-F238E27FC236}">
                  <a16:creationId xmlns:a16="http://schemas.microsoft.com/office/drawing/2014/main" id="{13F7FFDA-2225-4C30-B20B-951F328DAB33}"/>
                </a:ext>
              </a:extLst>
            </p:cNvPr>
            <p:cNvPicPr>
              <a:picLocks noChangeAspect="1"/>
            </p:cNvPicPr>
            <p:nvPr/>
          </p:nvPicPr>
          <p:blipFill>
            <a:blip r:embed="rId3"/>
            <a:stretch>
              <a:fillRect/>
            </a:stretch>
          </p:blipFill>
          <p:spPr>
            <a:xfrm>
              <a:off x="6080760" y="1818715"/>
              <a:ext cx="2193290" cy="1214023"/>
            </a:xfrm>
            <a:prstGeom prst="rect">
              <a:avLst/>
            </a:prstGeom>
          </p:spPr>
        </p:pic>
        <p:pic>
          <p:nvPicPr>
            <p:cNvPr id="11" name="Afbeelding 5" descr="efficiency.jpg">
              <a:extLst>
                <a:ext uri="{FF2B5EF4-FFF2-40B4-BE49-F238E27FC236}">
                  <a16:creationId xmlns:a16="http://schemas.microsoft.com/office/drawing/2014/main" id="{F59571B1-418B-4F7E-874E-58501021122C}"/>
                </a:ext>
              </a:extLst>
            </p:cNvPr>
            <p:cNvPicPr>
              <a:picLocks noChangeAspect="1"/>
            </p:cNvPicPr>
            <p:nvPr/>
          </p:nvPicPr>
          <p:blipFill>
            <a:blip r:embed="rId4" cstate="print"/>
            <a:stretch>
              <a:fillRect/>
            </a:stretch>
          </p:blipFill>
          <p:spPr>
            <a:xfrm>
              <a:off x="6080760" y="3231523"/>
              <a:ext cx="2294295" cy="1220681"/>
            </a:xfrm>
            <a:prstGeom prst="rect">
              <a:avLst/>
            </a:prstGeom>
          </p:spPr>
        </p:pic>
        <p:pic>
          <p:nvPicPr>
            <p:cNvPr id="12" name="Afbeelding 6" descr="Reform_bill1867punchJohn_Tenniel_into_the_dark125.png">
              <a:extLst>
                <a:ext uri="{FF2B5EF4-FFF2-40B4-BE49-F238E27FC236}">
                  <a16:creationId xmlns:a16="http://schemas.microsoft.com/office/drawing/2014/main" id="{63134983-C884-4E3D-89F0-A53918663BA4}"/>
                </a:ext>
              </a:extLst>
            </p:cNvPr>
            <p:cNvPicPr>
              <a:picLocks noChangeAspect="1"/>
            </p:cNvPicPr>
            <p:nvPr/>
          </p:nvPicPr>
          <p:blipFill>
            <a:blip r:embed="rId5" cstate="print"/>
            <a:stretch>
              <a:fillRect/>
            </a:stretch>
          </p:blipFill>
          <p:spPr>
            <a:xfrm>
              <a:off x="6148369" y="4706772"/>
              <a:ext cx="2125681" cy="1670805"/>
            </a:xfrm>
            <a:prstGeom prst="rect">
              <a:avLst/>
            </a:prstGeom>
          </p:spPr>
        </p:pic>
      </p:grpSp>
      <p:sp>
        <p:nvSpPr>
          <p:cNvPr id="13" name="Text Placeholder 2">
            <a:extLst>
              <a:ext uri="{FF2B5EF4-FFF2-40B4-BE49-F238E27FC236}">
                <a16:creationId xmlns:a16="http://schemas.microsoft.com/office/drawing/2014/main" id="{1F0F8AD3-86C8-446E-8C44-C424E04C7659}"/>
              </a:ext>
            </a:extLst>
          </p:cNvPr>
          <p:cNvSpPr txBox="1">
            <a:spLocks/>
          </p:cNvSpPr>
          <p:nvPr/>
        </p:nvSpPr>
        <p:spPr bwMode="auto">
          <a:xfrm>
            <a:off x="1209008" y="2789204"/>
            <a:ext cx="4983974" cy="34553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S PGothic" pitchFamily="34" charset="-128"/>
                <a:cs typeface="MS PGothic" charset="0"/>
              </a:defRPr>
            </a:lvl2pPr>
            <a:lvl3pPr marL="1143000" indent="-228600" algn="l" rtl="0" eaLnBrk="0" fontAlgn="base" hangingPunct="0">
              <a:spcBef>
                <a:spcPct val="20000"/>
              </a:spcBef>
              <a:spcAft>
                <a:spcPct val="0"/>
              </a:spcAft>
              <a:defRPr sz="1400">
                <a:solidFill>
                  <a:srgbClr val="0F5494"/>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457200" indent="-457200">
              <a:buClr>
                <a:srgbClr val="002060"/>
              </a:buClr>
              <a:buFont typeface="+mj-lt"/>
              <a:buAutoNum type="arabicPeriod"/>
            </a:pPr>
            <a:r>
              <a:rPr lang="en-GB" i="0" dirty="0">
                <a:solidFill>
                  <a:schemeClr val="tx1"/>
                </a:solidFill>
                <a:ea typeface="+mn-ea"/>
                <a:cs typeface="+mn-cs"/>
              </a:rPr>
              <a:t>Strengthen compliance</a:t>
            </a:r>
          </a:p>
          <a:p>
            <a:pPr marL="457200" indent="-457200">
              <a:buClr>
                <a:srgbClr val="002060"/>
              </a:buClr>
              <a:buFont typeface="+mj-lt"/>
              <a:buAutoNum type="arabicPeriod"/>
            </a:pPr>
            <a:endParaRPr lang="en-GB" i="0" dirty="0">
              <a:solidFill>
                <a:schemeClr val="tx1"/>
              </a:solidFill>
              <a:ea typeface="+mn-ea"/>
              <a:cs typeface="+mn-cs"/>
            </a:endParaRPr>
          </a:p>
          <a:p>
            <a:pPr marL="457200" indent="-457200">
              <a:buClr>
                <a:srgbClr val="002060"/>
              </a:buClr>
              <a:buFont typeface="+mj-lt"/>
              <a:buAutoNum type="arabicPeriod"/>
            </a:pPr>
            <a:endParaRPr lang="en-GB" i="0" dirty="0">
              <a:solidFill>
                <a:schemeClr val="tx1"/>
              </a:solidFill>
              <a:ea typeface="+mn-ea"/>
              <a:cs typeface="+mn-cs"/>
            </a:endParaRPr>
          </a:p>
          <a:p>
            <a:pPr marL="457200" indent="-457200">
              <a:buClr>
                <a:srgbClr val="002060"/>
              </a:buClr>
              <a:buFont typeface="+mj-lt"/>
              <a:buAutoNum type="arabicPeriod"/>
            </a:pPr>
            <a:r>
              <a:rPr lang="en-GB" i="0" dirty="0">
                <a:solidFill>
                  <a:schemeClr val="tx1"/>
                </a:solidFill>
                <a:ea typeface="+mn-ea"/>
                <a:cs typeface="+mn-cs"/>
              </a:rPr>
              <a:t>Improve functioning of systems</a:t>
            </a:r>
          </a:p>
          <a:p>
            <a:pPr marL="457200" indent="-457200">
              <a:buClr>
                <a:srgbClr val="002060"/>
              </a:buClr>
              <a:buFont typeface="+mj-lt"/>
              <a:buAutoNum type="arabicPeriod"/>
            </a:pPr>
            <a:endParaRPr lang="en-GB" i="0" dirty="0">
              <a:solidFill>
                <a:schemeClr val="tx1"/>
              </a:solidFill>
              <a:ea typeface="+mn-ea"/>
              <a:cs typeface="+mn-cs"/>
            </a:endParaRPr>
          </a:p>
          <a:p>
            <a:pPr marL="457200" indent="-457200">
              <a:buClr>
                <a:srgbClr val="002060"/>
              </a:buClr>
              <a:buFont typeface="+mj-lt"/>
              <a:buAutoNum type="arabicPeriod"/>
            </a:pPr>
            <a:endParaRPr lang="en-GB" i="0" dirty="0">
              <a:solidFill>
                <a:schemeClr val="tx1"/>
              </a:solidFill>
              <a:ea typeface="+mn-ea"/>
              <a:cs typeface="+mn-cs"/>
            </a:endParaRPr>
          </a:p>
          <a:p>
            <a:pPr marL="457200" indent="-457200">
              <a:buClr>
                <a:srgbClr val="002060"/>
              </a:buClr>
              <a:buFont typeface="+mj-lt"/>
              <a:buAutoNum type="arabicPeriod"/>
            </a:pPr>
            <a:r>
              <a:rPr lang="en-GB" i="0" dirty="0">
                <a:solidFill>
                  <a:schemeClr val="tx1"/>
                </a:solidFill>
                <a:ea typeface="+mn-ea"/>
                <a:cs typeface="+mn-cs"/>
              </a:rPr>
              <a:t>Reform</a:t>
            </a:r>
          </a:p>
        </p:txBody>
      </p:sp>
      <p:sp>
        <p:nvSpPr>
          <p:cNvPr id="2" name="Slide Number Placeholder 1">
            <a:extLst>
              <a:ext uri="{FF2B5EF4-FFF2-40B4-BE49-F238E27FC236}">
                <a16:creationId xmlns:a16="http://schemas.microsoft.com/office/drawing/2014/main" id="{BC8442E8-6865-45BF-B6F2-AE74DECAC19E}"/>
              </a:ext>
            </a:extLst>
          </p:cNvPr>
          <p:cNvSpPr>
            <a:spLocks noGrp="1"/>
          </p:cNvSpPr>
          <p:nvPr>
            <p:ph type="sldNum" sz="quarter" idx="12"/>
          </p:nvPr>
        </p:nvSpPr>
        <p:spPr/>
        <p:txBody>
          <a:bodyPr/>
          <a:lstStyle/>
          <a:p>
            <a:fld id="{F46C79FD-C571-418B-AB0F-5EE936C85276}" type="slidenum">
              <a:rPr lang="en-GB" smtClean="0"/>
              <a:t>51</a:t>
            </a:fld>
            <a:endParaRPr lang="en-GB"/>
          </a:p>
        </p:txBody>
      </p:sp>
    </p:spTree>
    <p:extLst>
      <p:ext uri="{BB962C8B-B14F-4D97-AF65-F5344CB8AC3E}">
        <p14:creationId xmlns:p14="http://schemas.microsoft.com/office/powerpoint/2010/main" val="800552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1F0F8AD3-86C8-446E-8C44-C424E04C7659}"/>
              </a:ext>
            </a:extLst>
          </p:cNvPr>
          <p:cNvSpPr txBox="1">
            <a:spLocks/>
          </p:cNvSpPr>
          <p:nvPr/>
        </p:nvSpPr>
        <p:spPr bwMode="auto">
          <a:xfrm>
            <a:off x="705679" y="1825625"/>
            <a:ext cx="6999266" cy="3906435"/>
          </a:xfrm>
          <a:prstGeom prst="rect">
            <a:avLst/>
          </a:prstGeom>
        </p:spPr>
        <p:txBody>
          <a:bodyPr vert="horz" lIns="91440" tIns="45720" rIns="91440" bIns="45720" numCol="1" rtlCol="0" anchorCtr="0" compatLnSpc="1">
            <a:prstTxWarp prst="textNoShape">
              <a:avLst/>
            </a:prstTxWarp>
            <a:normAutofit/>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S PGothic" pitchFamily="34" charset="-128"/>
                <a:cs typeface="MS PGothic" charset="0"/>
              </a:defRPr>
            </a:lvl2pPr>
            <a:lvl3pPr marL="1143000" indent="-228600" algn="l" rtl="0" eaLnBrk="0" fontAlgn="base" hangingPunct="0">
              <a:spcBef>
                <a:spcPct val="20000"/>
              </a:spcBef>
              <a:spcAft>
                <a:spcPct val="0"/>
              </a:spcAft>
              <a:defRPr sz="1400">
                <a:solidFill>
                  <a:srgbClr val="0F5494"/>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457200" indent="-457200" eaLnBrk="1" hangingPunct="1">
              <a:lnSpc>
                <a:spcPct val="90000"/>
              </a:lnSpc>
              <a:spcAft>
                <a:spcPts val="1800"/>
              </a:spcAft>
              <a:buClr>
                <a:srgbClr val="0356B1"/>
              </a:buClr>
              <a:buFont typeface="+mj-lt"/>
              <a:buAutoNum type="arabicPeriod"/>
            </a:pPr>
            <a:r>
              <a:rPr lang="en-GB" b="1" i="0" dirty="0">
                <a:solidFill>
                  <a:srgbClr val="0356B1"/>
                </a:solidFill>
                <a:ea typeface="+mn-ea"/>
                <a:cs typeface="+mn-cs"/>
              </a:rPr>
              <a:t>Strengthen compliance with existing systems:</a:t>
            </a:r>
          </a:p>
          <a:p>
            <a:pPr indent="-228600" eaLnBrk="1" hangingPunct="1">
              <a:lnSpc>
                <a:spcPct val="90000"/>
              </a:lnSpc>
              <a:spcAft>
                <a:spcPts val="1800"/>
              </a:spcAft>
              <a:buClr>
                <a:schemeClr val="tx2"/>
              </a:buClr>
              <a:buFont typeface="Arial" panose="020B0604020202020204" pitchFamily="34" charset="0"/>
              <a:buChar char="•"/>
            </a:pPr>
            <a:r>
              <a:rPr lang="en-GB" i="0" dirty="0">
                <a:solidFill>
                  <a:schemeClr val="tx1"/>
                </a:solidFill>
                <a:ea typeface="+mn-ea"/>
                <a:cs typeface="+mn-cs"/>
              </a:rPr>
              <a:t>Better use existing manuals, systems and procedures</a:t>
            </a:r>
          </a:p>
          <a:p>
            <a:pPr indent="-228600" eaLnBrk="1" hangingPunct="1">
              <a:lnSpc>
                <a:spcPct val="90000"/>
              </a:lnSpc>
              <a:spcAft>
                <a:spcPts val="1800"/>
              </a:spcAft>
              <a:buClr>
                <a:schemeClr val="tx2"/>
              </a:buClr>
              <a:buFont typeface="Arial" panose="020B0604020202020204" pitchFamily="34" charset="0"/>
              <a:buChar char="•"/>
            </a:pPr>
            <a:r>
              <a:rPr lang="en-GB" i="0" dirty="0">
                <a:solidFill>
                  <a:schemeClr val="tx1"/>
                </a:solidFill>
                <a:ea typeface="+mn-ea"/>
                <a:cs typeface="+mn-cs"/>
              </a:rPr>
              <a:t>Provide training and coaching on existing systems and procedures</a:t>
            </a:r>
          </a:p>
          <a:p>
            <a:pPr indent="-228600" eaLnBrk="1" hangingPunct="1">
              <a:lnSpc>
                <a:spcPct val="90000"/>
              </a:lnSpc>
              <a:spcAft>
                <a:spcPts val="1800"/>
              </a:spcAft>
              <a:buClr>
                <a:schemeClr val="tx2"/>
              </a:buClr>
              <a:buFont typeface="Arial" panose="020B0604020202020204" pitchFamily="34" charset="0"/>
              <a:buChar char="•"/>
            </a:pPr>
            <a:r>
              <a:rPr lang="en-GB" i="0" dirty="0">
                <a:solidFill>
                  <a:schemeClr val="tx1"/>
                </a:solidFill>
                <a:ea typeface="+mn-ea"/>
                <a:cs typeface="+mn-cs"/>
              </a:rPr>
              <a:t>Based upon internal and external audit reports</a:t>
            </a:r>
            <a:r>
              <a:rPr lang="en-GB" sz="2000" dirty="0">
                <a:solidFill>
                  <a:schemeClr val="tx1"/>
                </a:solidFill>
                <a:ea typeface="+mn-ea"/>
                <a:cs typeface="+mn-cs"/>
              </a:rPr>
              <a:t>	</a:t>
            </a:r>
          </a:p>
          <a:p>
            <a:pPr indent="-228600" eaLnBrk="1" hangingPunct="1">
              <a:lnSpc>
                <a:spcPct val="90000"/>
              </a:lnSpc>
              <a:spcAft>
                <a:spcPts val="1800"/>
              </a:spcAft>
              <a:buClr>
                <a:schemeClr val="tx2"/>
              </a:buClr>
              <a:buFont typeface="Arial" panose="020B0604020202020204" pitchFamily="34" charset="0"/>
              <a:buChar char="•"/>
            </a:pPr>
            <a:endParaRPr lang="en-GB" sz="1700" dirty="0">
              <a:solidFill>
                <a:schemeClr val="tx1"/>
              </a:solidFill>
              <a:ea typeface="+mn-ea"/>
              <a:cs typeface="+mn-cs"/>
            </a:endParaRPr>
          </a:p>
          <a:p>
            <a:pPr indent="-228600" eaLnBrk="1" hangingPunct="1">
              <a:lnSpc>
                <a:spcPct val="90000"/>
              </a:lnSpc>
              <a:spcAft>
                <a:spcPts val="1800"/>
              </a:spcAft>
              <a:buClr>
                <a:schemeClr val="tx2"/>
              </a:buClr>
              <a:buFont typeface="Arial" panose="020B0604020202020204" pitchFamily="34" charset="0"/>
              <a:buChar char="•"/>
            </a:pPr>
            <a:endParaRPr lang="en-GB" sz="1700" dirty="0">
              <a:solidFill>
                <a:schemeClr val="tx1"/>
              </a:solidFill>
              <a:ea typeface="+mn-ea"/>
              <a:cs typeface="+mn-cs"/>
            </a:endParaRPr>
          </a:p>
        </p:txBody>
      </p:sp>
      <p:pic>
        <p:nvPicPr>
          <p:cNvPr id="14" name="Afbeelding 4" descr="strengthen-connective-tissue.jpg">
            <a:extLst>
              <a:ext uri="{FF2B5EF4-FFF2-40B4-BE49-F238E27FC236}">
                <a16:creationId xmlns:a16="http://schemas.microsoft.com/office/drawing/2014/main" id="{30590228-484B-46FE-B976-B4F5F3951E6F}"/>
              </a:ext>
            </a:extLst>
          </p:cNvPr>
          <p:cNvPicPr>
            <a:picLocks noChangeAspect="1"/>
          </p:cNvPicPr>
          <p:nvPr/>
        </p:nvPicPr>
        <p:blipFill>
          <a:blip r:embed="rId3" cstate="print"/>
          <a:stretch>
            <a:fillRect/>
          </a:stretch>
        </p:blipFill>
        <p:spPr>
          <a:xfrm>
            <a:off x="8106287" y="1825625"/>
            <a:ext cx="3380035" cy="3906435"/>
          </a:xfrm>
          <a:prstGeom prst="rect">
            <a:avLst/>
          </a:prstGeom>
          <a:noFill/>
        </p:spPr>
      </p:pic>
      <p:sp>
        <p:nvSpPr>
          <p:cNvPr id="22529" name="Titre 1"/>
          <p:cNvSpPr>
            <a:spLocks noGrp="1"/>
          </p:cNvSpPr>
          <p:nvPr>
            <p:ph type="title"/>
          </p:nvPr>
        </p:nvSpPr>
        <p:spPr/>
        <p:txBody>
          <a:bodyPr vert="horz" lIns="91440" tIns="45720" rIns="91440" bIns="0" rtlCol="0" anchor="b" anchorCtr="0">
            <a:normAutofit/>
          </a:bodyPr>
          <a:lstStyle/>
          <a:p>
            <a:r>
              <a:rPr lang="en-GB" dirty="0"/>
              <a:t>Improving a PFM system</a:t>
            </a:r>
          </a:p>
        </p:txBody>
      </p:sp>
      <p:sp>
        <p:nvSpPr>
          <p:cNvPr id="2" name="Slide Number Placeholder 1">
            <a:extLst>
              <a:ext uri="{FF2B5EF4-FFF2-40B4-BE49-F238E27FC236}">
                <a16:creationId xmlns:a16="http://schemas.microsoft.com/office/drawing/2014/main" id="{0DF31B5C-3369-4DE7-9724-D852D24C4975}"/>
              </a:ext>
            </a:extLst>
          </p:cNvPr>
          <p:cNvSpPr>
            <a:spLocks noGrp="1"/>
          </p:cNvSpPr>
          <p:nvPr>
            <p:ph type="sldNum" sz="quarter" idx="12"/>
          </p:nvPr>
        </p:nvSpPr>
        <p:spPr/>
        <p:txBody>
          <a:bodyPr/>
          <a:lstStyle/>
          <a:p>
            <a:fld id="{F46C79FD-C571-418B-AB0F-5EE936C85276}" type="slidenum">
              <a:rPr lang="en-GB" smtClean="0"/>
              <a:t>52</a:t>
            </a:fld>
            <a:endParaRPr lang="en-GB"/>
          </a:p>
        </p:txBody>
      </p:sp>
    </p:spTree>
    <p:extLst>
      <p:ext uri="{BB962C8B-B14F-4D97-AF65-F5344CB8AC3E}">
        <p14:creationId xmlns:p14="http://schemas.microsoft.com/office/powerpoint/2010/main" val="1198155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1F0F8AD3-86C8-446E-8C44-C424E04C7659}"/>
              </a:ext>
            </a:extLst>
          </p:cNvPr>
          <p:cNvSpPr txBox="1">
            <a:spLocks/>
          </p:cNvSpPr>
          <p:nvPr/>
        </p:nvSpPr>
        <p:spPr bwMode="auto">
          <a:xfrm>
            <a:off x="838198" y="1825626"/>
            <a:ext cx="7349838" cy="3763134"/>
          </a:xfrm>
          <a:prstGeom prst="rect">
            <a:avLst/>
          </a:prstGeom>
        </p:spPr>
        <p:txBody>
          <a:bodyPr vert="horz" lIns="91440" tIns="45720" rIns="91440" bIns="45720" numCol="1" rtlCol="0" anchorCtr="0" compatLnSpc="1">
            <a:prstTxWarp prst="textNoShape">
              <a:avLst/>
            </a:prstTxWarp>
            <a:normAutofit/>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S PGothic" pitchFamily="34" charset="-128"/>
                <a:cs typeface="MS PGothic" charset="0"/>
              </a:defRPr>
            </a:lvl2pPr>
            <a:lvl3pPr marL="1143000" indent="-228600" algn="l" rtl="0" eaLnBrk="0" fontAlgn="base" hangingPunct="0">
              <a:spcBef>
                <a:spcPct val="20000"/>
              </a:spcBef>
              <a:spcAft>
                <a:spcPct val="0"/>
              </a:spcAft>
              <a:defRPr sz="1400">
                <a:solidFill>
                  <a:srgbClr val="0F5494"/>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457200" indent="-457200" eaLnBrk="1" hangingPunct="1">
              <a:lnSpc>
                <a:spcPct val="90000"/>
              </a:lnSpc>
              <a:spcAft>
                <a:spcPts val="1800"/>
              </a:spcAft>
              <a:buClr>
                <a:schemeClr val="tx2"/>
              </a:buClr>
              <a:buFont typeface="+mj-lt"/>
              <a:buAutoNum type="arabicPeriod" startAt="2"/>
            </a:pPr>
            <a:r>
              <a:rPr lang="en-GB" sz="2200" b="1" i="0" dirty="0">
                <a:solidFill>
                  <a:srgbClr val="0356B1"/>
                </a:solidFill>
                <a:ea typeface="+mn-ea"/>
                <a:cs typeface="+mn-cs"/>
              </a:rPr>
              <a:t>I</a:t>
            </a:r>
            <a:r>
              <a:rPr lang="en-GB" b="1" i="0" dirty="0">
                <a:solidFill>
                  <a:srgbClr val="0356B1"/>
                </a:solidFill>
                <a:ea typeface="+mn-ea"/>
                <a:cs typeface="+mn-cs"/>
              </a:rPr>
              <a:t>mprove functioning of systems</a:t>
            </a:r>
          </a:p>
          <a:p>
            <a:pPr indent="-228600" eaLnBrk="1" hangingPunct="1">
              <a:lnSpc>
                <a:spcPct val="90000"/>
              </a:lnSpc>
              <a:spcBef>
                <a:spcPts val="1200"/>
              </a:spcBef>
              <a:spcAft>
                <a:spcPts val="1800"/>
              </a:spcAft>
              <a:buClr>
                <a:schemeClr val="tx2"/>
              </a:buClr>
              <a:buFont typeface="Arial" panose="020B0604020202020204" pitchFamily="34" charset="0"/>
              <a:buChar char="•"/>
            </a:pPr>
            <a:r>
              <a:rPr lang="en-GB" sz="2200" i="0" dirty="0">
                <a:solidFill>
                  <a:schemeClr val="tx1"/>
                </a:solidFill>
                <a:ea typeface="+mn-ea"/>
                <a:cs typeface="+mn-cs"/>
              </a:rPr>
              <a:t>Improve manuals, IT systems and procedures</a:t>
            </a:r>
          </a:p>
          <a:p>
            <a:pPr indent="-228600" eaLnBrk="1" hangingPunct="1">
              <a:lnSpc>
                <a:spcPct val="90000"/>
              </a:lnSpc>
              <a:spcBef>
                <a:spcPts val="1200"/>
              </a:spcBef>
              <a:spcAft>
                <a:spcPts val="1800"/>
              </a:spcAft>
              <a:buClr>
                <a:schemeClr val="tx2"/>
              </a:buClr>
              <a:buFont typeface="Arial" panose="020B0604020202020204" pitchFamily="34" charset="0"/>
              <a:buChar char="•"/>
            </a:pPr>
            <a:r>
              <a:rPr lang="en-GB" sz="2200" i="0" dirty="0">
                <a:solidFill>
                  <a:schemeClr val="tx1"/>
                </a:solidFill>
                <a:ea typeface="+mn-ea"/>
                <a:cs typeface="+mn-cs"/>
              </a:rPr>
              <a:t>Provide training on improved systems and procedures and new tools</a:t>
            </a:r>
          </a:p>
          <a:p>
            <a:pPr indent="-228600" eaLnBrk="1" hangingPunct="1">
              <a:lnSpc>
                <a:spcPct val="90000"/>
              </a:lnSpc>
              <a:spcBef>
                <a:spcPts val="1200"/>
              </a:spcBef>
              <a:spcAft>
                <a:spcPts val="1800"/>
              </a:spcAft>
              <a:buClr>
                <a:schemeClr val="tx2"/>
              </a:buClr>
              <a:buFont typeface="Arial" panose="020B0604020202020204" pitchFamily="34" charset="0"/>
              <a:buChar char="•"/>
            </a:pPr>
            <a:r>
              <a:rPr lang="en-GB" sz="2200" i="0" dirty="0">
                <a:solidFill>
                  <a:schemeClr val="tx1"/>
                </a:solidFill>
                <a:ea typeface="+mn-ea"/>
                <a:cs typeface="+mn-cs"/>
              </a:rPr>
              <a:t>Based upon systems audits (matrix of corrective measures)</a:t>
            </a:r>
            <a:endParaRPr lang="en-GB" sz="1300" dirty="0">
              <a:solidFill>
                <a:schemeClr val="tx1"/>
              </a:solidFill>
              <a:ea typeface="+mn-ea"/>
              <a:cs typeface="+mn-cs"/>
            </a:endParaRPr>
          </a:p>
          <a:p>
            <a:pPr indent="-228600" eaLnBrk="1" hangingPunct="1">
              <a:lnSpc>
                <a:spcPct val="90000"/>
              </a:lnSpc>
              <a:spcAft>
                <a:spcPts val="1800"/>
              </a:spcAft>
              <a:buClr>
                <a:schemeClr val="tx2"/>
              </a:buClr>
              <a:buFont typeface="Arial" panose="020B0604020202020204" pitchFamily="34" charset="0"/>
              <a:buChar char="•"/>
            </a:pPr>
            <a:endParaRPr lang="en-GB" sz="1300" dirty="0">
              <a:solidFill>
                <a:schemeClr val="tx1"/>
              </a:solidFill>
              <a:ea typeface="+mn-ea"/>
              <a:cs typeface="+mn-cs"/>
            </a:endParaRPr>
          </a:p>
          <a:p>
            <a:pPr indent="-228600" eaLnBrk="1" hangingPunct="1">
              <a:lnSpc>
                <a:spcPct val="90000"/>
              </a:lnSpc>
              <a:spcAft>
                <a:spcPts val="1800"/>
              </a:spcAft>
              <a:buClr>
                <a:schemeClr val="tx2"/>
              </a:buClr>
              <a:buFont typeface="Arial" panose="020B0604020202020204" pitchFamily="34" charset="0"/>
              <a:buChar char="•"/>
            </a:pPr>
            <a:endParaRPr lang="en-GB" sz="1300" dirty="0">
              <a:solidFill>
                <a:schemeClr val="tx1"/>
              </a:solidFill>
              <a:ea typeface="+mn-ea"/>
              <a:cs typeface="+mn-cs"/>
            </a:endParaRPr>
          </a:p>
        </p:txBody>
      </p:sp>
      <p:pic>
        <p:nvPicPr>
          <p:cNvPr id="6" name="Afbeelding 4" descr="efficiency.jpg">
            <a:extLst>
              <a:ext uri="{FF2B5EF4-FFF2-40B4-BE49-F238E27FC236}">
                <a16:creationId xmlns:a16="http://schemas.microsoft.com/office/drawing/2014/main" id="{EC302027-979D-4312-AD1B-E1EC8DA9DE71}"/>
              </a:ext>
            </a:extLst>
          </p:cNvPr>
          <p:cNvPicPr>
            <a:picLocks noChangeAspect="1"/>
          </p:cNvPicPr>
          <p:nvPr/>
        </p:nvPicPr>
        <p:blipFill>
          <a:blip r:embed="rId3" cstate="print"/>
          <a:stretch>
            <a:fillRect/>
          </a:stretch>
        </p:blipFill>
        <p:spPr>
          <a:xfrm>
            <a:off x="8034729" y="2027947"/>
            <a:ext cx="3918150" cy="3560813"/>
          </a:xfrm>
          <a:prstGeom prst="rect">
            <a:avLst/>
          </a:prstGeom>
          <a:noFill/>
        </p:spPr>
      </p:pic>
      <p:sp>
        <p:nvSpPr>
          <p:cNvPr id="22529" name="Titre 1"/>
          <p:cNvSpPr>
            <a:spLocks noGrp="1"/>
          </p:cNvSpPr>
          <p:nvPr>
            <p:ph type="title"/>
          </p:nvPr>
        </p:nvSpPr>
        <p:spPr/>
        <p:txBody>
          <a:bodyPr vert="horz" lIns="91440" tIns="45720" rIns="91440" bIns="0" rtlCol="0" anchor="b" anchorCtr="0">
            <a:normAutofit/>
          </a:bodyPr>
          <a:lstStyle/>
          <a:p>
            <a:r>
              <a:rPr lang="en-GB" dirty="0"/>
              <a:t>Improving a PFM system</a:t>
            </a:r>
            <a:endParaRPr lang="en-GB"/>
          </a:p>
        </p:txBody>
      </p:sp>
      <p:sp>
        <p:nvSpPr>
          <p:cNvPr id="2" name="Slide Number Placeholder 1">
            <a:extLst>
              <a:ext uri="{FF2B5EF4-FFF2-40B4-BE49-F238E27FC236}">
                <a16:creationId xmlns:a16="http://schemas.microsoft.com/office/drawing/2014/main" id="{4D6A4A26-E316-4B6B-996F-326C7D458EA6}"/>
              </a:ext>
            </a:extLst>
          </p:cNvPr>
          <p:cNvSpPr>
            <a:spLocks noGrp="1"/>
          </p:cNvSpPr>
          <p:nvPr>
            <p:ph type="sldNum" sz="quarter" idx="12"/>
          </p:nvPr>
        </p:nvSpPr>
        <p:spPr/>
        <p:txBody>
          <a:bodyPr/>
          <a:lstStyle/>
          <a:p>
            <a:fld id="{F46C79FD-C571-418B-AB0F-5EE936C85276}" type="slidenum">
              <a:rPr lang="en-GB" smtClean="0"/>
              <a:t>53</a:t>
            </a:fld>
            <a:endParaRPr lang="en-GB"/>
          </a:p>
        </p:txBody>
      </p:sp>
    </p:spTree>
    <p:extLst>
      <p:ext uri="{BB962C8B-B14F-4D97-AF65-F5344CB8AC3E}">
        <p14:creationId xmlns:p14="http://schemas.microsoft.com/office/powerpoint/2010/main" val="2996303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1F0F8AD3-86C8-446E-8C44-C424E04C7659}"/>
              </a:ext>
            </a:extLst>
          </p:cNvPr>
          <p:cNvSpPr txBox="1">
            <a:spLocks/>
          </p:cNvSpPr>
          <p:nvPr/>
        </p:nvSpPr>
        <p:spPr bwMode="auto">
          <a:xfrm>
            <a:off x="838198" y="1825626"/>
            <a:ext cx="7235538" cy="3763134"/>
          </a:xfrm>
          <a:prstGeom prst="rect">
            <a:avLst/>
          </a:prstGeom>
        </p:spPr>
        <p:txBody>
          <a:bodyPr vert="horz" lIns="91440" tIns="45720" rIns="91440" bIns="45720" numCol="1" rtlCol="0" anchorCtr="0" compatLnSpc="1">
            <a:prstTxWarp prst="textNoShape">
              <a:avLst/>
            </a:prstTxWarp>
            <a:normAutofit/>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S PGothic" pitchFamily="34" charset="-128"/>
                <a:cs typeface="MS PGothic" charset="0"/>
              </a:defRPr>
            </a:lvl2pPr>
            <a:lvl3pPr marL="1143000" indent="-228600" algn="l" rtl="0" eaLnBrk="0" fontAlgn="base" hangingPunct="0">
              <a:spcBef>
                <a:spcPct val="20000"/>
              </a:spcBef>
              <a:spcAft>
                <a:spcPct val="0"/>
              </a:spcAft>
              <a:defRPr sz="1400">
                <a:solidFill>
                  <a:srgbClr val="0F5494"/>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457200" indent="-457200" eaLnBrk="1" hangingPunct="1">
              <a:lnSpc>
                <a:spcPct val="90000"/>
              </a:lnSpc>
              <a:spcAft>
                <a:spcPts val="1800"/>
              </a:spcAft>
              <a:buClr>
                <a:schemeClr val="tx2"/>
              </a:buClr>
              <a:buFont typeface="+mj-lt"/>
              <a:buAutoNum type="arabicPeriod" startAt="3"/>
            </a:pPr>
            <a:r>
              <a:rPr lang="en-GB" sz="2000" b="1" i="0" dirty="0">
                <a:solidFill>
                  <a:srgbClr val="0356B1"/>
                </a:solidFill>
                <a:ea typeface="+mn-ea"/>
                <a:cs typeface="+mn-cs"/>
              </a:rPr>
              <a:t>Reform of PFM systems</a:t>
            </a:r>
          </a:p>
          <a:p>
            <a:pPr indent="-228600" eaLnBrk="1" hangingPunct="1">
              <a:lnSpc>
                <a:spcPct val="90000"/>
              </a:lnSpc>
              <a:spcBef>
                <a:spcPts val="0"/>
              </a:spcBef>
              <a:spcAft>
                <a:spcPts val="1200"/>
              </a:spcAft>
              <a:buClr>
                <a:schemeClr val="tx2"/>
              </a:buClr>
              <a:buFont typeface="Arial" panose="020B0604020202020204" pitchFamily="34" charset="0"/>
              <a:buChar char="•"/>
            </a:pPr>
            <a:r>
              <a:rPr lang="en-GB" sz="2000" i="0" dirty="0">
                <a:solidFill>
                  <a:schemeClr val="tx1"/>
                </a:solidFill>
                <a:ea typeface="+mn-ea"/>
                <a:cs typeface="+mn-cs"/>
              </a:rPr>
              <a:t>Change laws, regulations, contracts and tender documents, manuals</a:t>
            </a:r>
          </a:p>
          <a:p>
            <a:pPr indent="-228600" eaLnBrk="1" hangingPunct="1">
              <a:lnSpc>
                <a:spcPct val="90000"/>
              </a:lnSpc>
              <a:spcBef>
                <a:spcPts val="0"/>
              </a:spcBef>
              <a:spcAft>
                <a:spcPts val="1200"/>
              </a:spcAft>
              <a:buClr>
                <a:schemeClr val="tx2"/>
              </a:buClr>
              <a:buFont typeface="Arial" panose="020B0604020202020204" pitchFamily="34" charset="0"/>
              <a:buChar char="•"/>
            </a:pPr>
            <a:r>
              <a:rPr lang="en-GB" sz="2000" i="0" dirty="0">
                <a:solidFill>
                  <a:schemeClr val="tx1"/>
                </a:solidFill>
                <a:ea typeface="+mn-ea"/>
                <a:cs typeface="+mn-cs"/>
              </a:rPr>
              <a:t>Change institutional arrangements</a:t>
            </a:r>
          </a:p>
          <a:p>
            <a:pPr indent="-228600" eaLnBrk="1" hangingPunct="1">
              <a:lnSpc>
                <a:spcPct val="90000"/>
              </a:lnSpc>
              <a:spcBef>
                <a:spcPts val="0"/>
              </a:spcBef>
              <a:spcAft>
                <a:spcPts val="1200"/>
              </a:spcAft>
              <a:buClr>
                <a:schemeClr val="tx2"/>
              </a:buClr>
              <a:buFont typeface="Arial" panose="020B0604020202020204" pitchFamily="34" charset="0"/>
              <a:buChar char="•"/>
            </a:pPr>
            <a:r>
              <a:rPr lang="en-GB" sz="2000" i="0" dirty="0">
                <a:solidFill>
                  <a:schemeClr val="tx1"/>
                </a:solidFill>
                <a:ea typeface="+mn-ea"/>
                <a:cs typeface="+mn-cs"/>
              </a:rPr>
              <a:t>Introduce PFM reform management structures</a:t>
            </a:r>
          </a:p>
          <a:p>
            <a:pPr indent="-228600" eaLnBrk="1" hangingPunct="1">
              <a:lnSpc>
                <a:spcPct val="90000"/>
              </a:lnSpc>
              <a:spcBef>
                <a:spcPts val="0"/>
              </a:spcBef>
              <a:spcAft>
                <a:spcPts val="1200"/>
              </a:spcAft>
              <a:buClr>
                <a:schemeClr val="tx2"/>
              </a:buClr>
              <a:buFont typeface="Arial" panose="020B0604020202020204" pitchFamily="34" charset="0"/>
              <a:buChar char="•"/>
            </a:pPr>
            <a:r>
              <a:rPr lang="en-GB" sz="2000" i="0" dirty="0">
                <a:solidFill>
                  <a:schemeClr val="tx1"/>
                </a:solidFill>
                <a:ea typeface="+mn-ea"/>
                <a:cs typeface="+mn-cs"/>
              </a:rPr>
              <a:t>Build capacity including new skill sets</a:t>
            </a:r>
          </a:p>
          <a:p>
            <a:pPr indent="-228600" eaLnBrk="1" hangingPunct="1">
              <a:lnSpc>
                <a:spcPct val="90000"/>
              </a:lnSpc>
              <a:spcBef>
                <a:spcPts val="0"/>
              </a:spcBef>
              <a:spcAft>
                <a:spcPts val="1200"/>
              </a:spcAft>
              <a:buClr>
                <a:schemeClr val="tx2"/>
              </a:buClr>
              <a:buFont typeface="Arial" panose="020B0604020202020204" pitchFamily="34" charset="0"/>
              <a:buChar char="•"/>
            </a:pPr>
            <a:r>
              <a:rPr lang="en-GB" sz="2000" i="0" dirty="0">
                <a:solidFill>
                  <a:schemeClr val="tx1"/>
                </a:solidFill>
                <a:ea typeface="+mn-ea"/>
                <a:cs typeface="+mn-cs"/>
              </a:rPr>
              <a:t>Based upon diagnostic studies and assessments</a:t>
            </a:r>
          </a:p>
        </p:txBody>
      </p:sp>
      <p:pic>
        <p:nvPicPr>
          <p:cNvPr id="7" name="Afbeelding 4" descr="Reform_bill1867punchJohn_Tenniel_into_the_dark125.png">
            <a:extLst>
              <a:ext uri="{FF2B5EF4-FFF2-40B4-BE49-F238E27FC236}">
                <a16:creationId xmlns:a16="http://schemas.microsoft.com/office/drawing/2014/main" id="{527CDCB2-B50E-486C-9877-2EAC5F83E51A}"/>
              </a:ext>
            </a:extLst>
          </p:cNvPr>
          <p:cNvPicPr>
            <a:picLocks noChangeAspect="1"/>
          </p:cNvPicPr>
          <p:nvPr/>
        </p:nvPicPr>
        <p:blipFill>
          <a:blip r:embed="rId3" cstate="print"/>
          <a:stretch>
            <a:fillRect/>
          </a:stretch>
        </p:blipFill>
        <p:spPr>
          <a:xfrm>
            <a:off x="7036830" y="2771139"/>
            <a:ext cx="5155170" cy="3378030"/>
          </a:xfrm>
          <a:prstGeom prst="rect">
            <a:avLst/>
          </a:prstGeom>
          <a:noFill/>
        </p:spPr>
      </p:pic>
      <p:sp>
        <p:nvSpPr>
          <p:cNvPr id="22529" name="Titre 1"/>
          <p:cNvSpPr>
            <a:spLocks noGrp="1"/>
          </p:cNvSpPr>
          <p:nvPr>
            <p:ph type="title"/>
          </p:nvPr>
        </p:nvSpPr>
        <p:spPr/>
        <p:txBody>
          <a:bodyPr vert="horz" lIns="91440" tIns="45720" rIns="91440" bIns="0" rtlCol="0" anchor="b" anchorCtr="0">
            <a:normAutofit/>
          </a:bodyPr>
          <a:lstStyle/>
          <a:p>
            <a:r>
              <a:rPr lang="en-GB" dirty="0"/>
              <a:t>Improving a PFM system</a:t>
            </a:r>
            <a:endParaRPr lang="en-GB"/>
          </a:p>
        </p:txBody>
      </p:sp>
      <p:sp>
        <p:nvSpPr>
          <p:cNvPr id="2" name="Slide Number Placeholder 1">
            <a:extLst>
              <a:ext uri="{FF2B5EF4-FFF2-40B4-BE49-F238E27FC236}">
                <a16:creationId xmlns:a16="http://schemas.microsoft.com/office/drawing/2014/main" id="{3FEABC52-8E1D-449B-AE80-347E1E8DBC15}"/>
              </a:ext>
            </a:extLst>
          </p:cNvPr>
          <p:cNvSpPr>
            <a:spLocks noGrp="1"/>
          </p:cNvSpPr>
          <p:nvPr>
            <p:ph type="sldNum" sz="quarter" idx="12"/>
          </p:nvPr>
        </p:nvSpPr>
        <p:spPr/>
        <p:txBody>
          <a:bodyPr/>
          <a:lstStyle/>
          <a:p>
            <a:fld id="{F46C79FD-C571-418B-AB0F-5EE936C85276}" type="slidenum">
              <a:rPr lang="en-GB" smtClean="0"/>
              <a:t>54</a:t>
            </a:fld>
            <a:endParaRPr lang="en-GB"/>
          </a:p>
        </p:txBody>
      </p:sp>
    </p:spTree>
    <p:extLst>
      <p:ext uri="{BB962C8B-B14F-4D97-AF65-F5344CB8AC3E}">
        <p14:creationId xmlns:p14="http://schemas.microsoft.com/office/powerpoint/2010/main" val="1843429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contenu 2"/>
          <p:cNvSpPr>
            <a:spLocks noGrp="1"/>
          </p:cNvSpPr>
          <p:nvPr>
            <p:ph sz="half" idx="1"/>
          </p:nvPr>
        </p:nvSpPr>
        <p:spPr>
          <a:xfrm>
            <a:off x="970722" y="2607982"/>
            <a:ext cx="10238511" cy="1987839"/>
          </a:xfrm>
        </p:spPr>
        <p:txBody>
          <a:bodyPr vert="horz" lIns="91440" tIns="45720" rIns="91440" bIns="45720" rtlCol="0">
            <a:normAutofit/>
          </a:bodyPr>
          <a:lstStyle/>
          <a:p>
            <a:pPr>
              <a:spcBef>
                <a:spcPts val="1200"/>
              </a:spcBef>
            </a:pPr>
            <a:r>
              <a:rPr lang="en-GB" dirty="0"/>
              <a:t>Relative importance of each approach depends on the country context</a:t>
            </a:r>
          </a:p>
          <a:p>
            <a:pPr>
              <a:spcBef>
                <a:spcPts val="1200"/>
              </a:spcBef>
            </a:pPr>
            <a:r>
              <a:rPr lang="en-GB" dirty="0"/>
              <a:t>PFM systems should be constantly improving and evolving</a:t>
            </a:r>
          </a:p>
          <a:p>
            <a:pPr>
              <a:spcBef>
                <a:spcPts val="1200"/>
              </a:spcBef>
            </a:pPr>
            <a:r>
              <a:rPr lang="en-GB" dirty="0"/>
              <a:t>Only periodically is this a real reform process</a:t>
            </a:r>
          </a:p>
        </p:txBody>
      </p:sp>
      <p:sp>
        <p:nvSpPr>
          <p:cNvPr id="22529" name="Titre 1"/>
          <p:cNvSpPr>
            <a:spLocks noGrp="1"/>
          </p:cNvSpPr>
          <p:nvPr>
            <p:ph type="title"/>
          </p:nvPr>
        </p:nvSpPr>
        <p:spPr/>
        <p:txBody>
          <a:bodyPr vert="horz" lIns="91440" tIns="45720" rIns="91440" bIns="0" rtlCol="0" anchor="b" anchorCtr="0">
            <a:normAutofit/>
          </a:bodyPr>
          <a:lstStyle/>
          <a:p>
            <a:r>
              <a:rPr lang="en-GB" dirty="0"/>
              <a:t>Improving a PFM system - summary</a:t>
            </a:r>
          </a:p>
        </p:txBody>
      </p:sp>
      <p:sp>
        <p:nvSpPr>
          <p:cNvPr id="2" name="Slide Number Placeholder 1">
            <a:extLst>
              <a:ext uri="{FF2B5EF4-FFF2-40B4-BE49-F238E27FC236}">
                <a16:creationId xmlns:a16="http://schemas.microsoft.com/office/drawing/2014/main" id="{73BE3188-2336-4F24-9D34-D6FC02DBE62E}"/>
              </a:ext>
            </a:extLst>
          </p:cNvPr>
          <p:cNvSpPr>
            <a:spLocks noGrp="1"/>
          </p:cNvSpPr>
          <p:nvPr>
            <p:ph type="sldNum" sz="quarter" idx="12"/>
          </p:nvPr>
        </p:nvSpPr>
        <p:spPr/>
        <p:txBody>
          <a:bodyPr/>
          <a:lstStyle/>
          <a:p>
            <a:fld id="{F46C79FD-C571-418B-AB0F-5EE936C85276}" type="slidenum">
              <a:rPr lang="en-GB" smtClean="0"/>
              <a:t>55</a:t>
            </a:fld>
            <a:endParaRPr lang="en-GB"/>
          </a:p>
        </p:txBody>
      </p:sp>
    </p:spTree>
    <p:extLst>
      <p:ext uri="{BB962C8B-B14F-4D97-AF65-F5344CB8AC3E}">
        <p14:creationId xmlns:p14="http://schemas.microsoft.com/office/powerpoint/2010/main" val="778933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GB" dirty="0"/>
              <a:t>PFM Reform: Public Financial </a:t>
            </a:r>
            <a:br>
              <a:rPr lang="en-GB" dirty="0"/>
            </a:br>
            <a:r>
              <a:rPr lang="en-GB" dirty="0"/>
              <a:t>Management – Advanced</a:t>
            </a:r>
            <a:br>
              <a:rPr lang="en-GB" dirty="0"/>
            </a:br>
            <a:r>
              <a:rPr lang="en-GB" dirty="0"/>
              <a:t>virtual training</a:t>
            </a:r>
          </a:p>
        </p:txBody>
      </p:sp>
      <p:sp>
        <p:nvSpPr>
          <p:cNvPr id="7" name="Subtitle 6"/>
          <p:cNvSpPr>
            <a:spLocks noGrp="1"/>
          </p:cNvSpPr>
          <p:nvPr>
            <p:ph type="subTitle" idx="1"/>
          </p:nvPr>
        </p:nvSpPr>
        <p:spPr>
          <a:xfrm>
            <a:off x="1071350" y="4660149"/>
            <a:ext cx="10065224" cy="897754"/>
          </a:xfrm>
        </p:spPr>
        <p:txBody>
          <a:bodyPr/>
          <a:lstStyle/>
          <a:p>
            <a:r>
              <a:rPr lang="en-GB" sz="2800" dirty="0"/>
              <a:t>Day 2 – Developing a reform </a:t>
            </a:r>
            <a:r>
              <a:rPr lang="en-GB" sz="2800"/>
              <a:t>strategy - 1</a:t>
            </a:r>
            <a:endParaRPr lang="en-GB" sz="2800" dirty="0"/>
          </a:p>
        </p:txBody>
      </p:sp>
      <p:sp>
        <p:nvSpPr>
          <p:cNvPr id="8" name="Text Placeholder 7"/>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1456514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sz="half" idx="1"/>
          </p:nvPr>
        </p:nvSpPr>
        <p:spPr>
          <a:xfrm>
            <a:off x="838197" y="2308510"/>
            <a:ext cx="10515600" cy="2982681"/>
          </a:xfrm>
        </p:spPr>
        <p:txBody>
          <a:bodyPr>
            <a:normAutofit/>
          </a:bodyPr>
          <a:lstStyle/>
          <a:p>
            <a:pPr marL="554400" lvl="2" indent="0">
              <a:lnSpc>
                <a:spcPct val="90000"/>
              </a:lnSpc>
              <a:spcBef>
                <a:spcPts val="600"/>
              </a:spcBef>
              <a:spcAft>
                <a:spcPts val="600"/>
              </a:spcAft>
              <a:buNone/>
            </a:pPr>
            <a:r>
              <a:rPr lang="en-GB" sz="2800" b="1" dirty="0"/>
              <a:t>What do you remember from yesterday? (open discussion)</a:t>
            </a:r>
          </a:p>
          <a:p>
            <a:pPr marL="1297350" lvl="3" indent="-285750">
              <a:lnSpc>
                <a:spcPct val="90000"/>
              </a:lnSpc>
              <a:spcBef>
                <a:spcPts val="600"/>
              </a:spcBef>
              <a:spcAft>
                <a:spcPts val="600"/>
              </a:spcAft>
              <a:buFontTx/>
              <a:buChar char="-"/>
            </a:pPr>
            <a:r>
              <a:rPr lang="en-GB" sz="2800" dirty="0"/>
              <a:t>Objectives of modern PFM?</a:t>
            </a:r>
          </a:p>
          <a:p>
            <a:pPr marL="1297350" lvl="3" indent="-285750">
              <a:lnSpc>
                <a:spcPct val="90000"/>
              </a:lnSpc>
              <a:spcBef>
                <a:spcPts val="600"/>
              </a:spcBef>
              <a:spcAft>
                <a:spcPts val="600"/>
              </a:spcAft>
              <a:buFontTx/>
              <a:buChar char="-"/>
            </a:pPr>
            <a:r>
              <a:rPr lang="en-GB" sz="2800" dirty="0"/>
              <a:t>Focus of modern PFM?</a:t>
            </a:r>
          </a:p>
          <a:p>
            <a:pPr marL="1297350" lvl="3" indent="-285750">
              <a:lnSpc>
                <a:spcPct val="90000"/>
              </a:lnSpc>
              <a:spcBef>
                <a:spcPts val="600"/>
              </a:spcBef>
              <a:spcAft>
                <a:spcPts val="600"/>
              </a:spcAft>
              <a:buFontTx/>
              <a:buChar char="-"/>
            </a:pPr>
            <a:r>
              <a:rPr lang="en-GB" sz="2800" dirty="0"/>
              <a:t>Main challenges of PFM reform?</a:t>
            </a:r>
          </a:p>
          <a:p>
            <a:pPr marL="1011600" lvl="3" indent="0">
              <a:lnSpc>
                <a:spcPct val="90000"/>
              </a:lnSpc>
              <a:spcBef>
                <a:spcPts val="600"/>
              </a:spcBef>
              <a:spcAft>
                <a:spcPts val="600"/>
              </a:spcAft>
              <a:buNone/>
            </a:pPr>
            <a:endParaRPr lang="en-GB" sz="2000" dirty="0"/>
          </a:p>
        </p:txBody>
      </p:sp>
      <p:sp>
        <p:nvSpPr>
          <p:cNvPr id="12292" name="Espace réservé du numéro de diapositive 3" hidden="1"/>
          <p:cNvSpPr>
            <a:spLocks noGrp="1"/>
          </p:cNvSpPr>
          <p:nvPr>
            <p:ph type="sldNum" sz="quarter" idx="12"/>
          </p:nvPr>
        </p:nvSpPr>
        <p:spPr>
          <a:xfrm>
            <a:off x="19812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9CC5C342-D0A1-FA43-89AF-83F844EB4D30}" type="slidenum">
              <a:rPr lang="en-GB" sz="1400">
                <a:solidFill>
                  <a:schemeClr val="tx1"/>
                </a:solidFill>
                <a:latin typeface="Arial" charset="0"/>
              </a:rPr>
              <a:pPr algn="l" eaLnBrk="1" hangingPunct="1">
                <a:spcAft>
                  <a:spcPts val="600"/>
                </a:spcAft>
                <a:defRPr/>
              </a:pPr>
              <a:t>57</a:t>
            </a:fld>
            <a:endParaRPr lang="en-GB" sz="1400">
              <a:solidFill>
                <a:schemeClr val="tx1"/>
              </a:solidFill>
              <a:latin typeface="Arial" charset="0"/>
            </a:endParaRPr>
          </a:p>
        </p:txBody>
      </p:sp>
      <p:sp>
        <p:nvSpPr>
          <p:cNvPr id="22530" name="Titre 2"/>
          <p:cNvSpPr>
            <a:spLocks noGrp="1"/>
          </p:cNvSpPr>
          <p:nvPr>
            <p:ph type="title"/>
          </p:nvPr>
        </p:nvSpPr>
        <p:spPr/>
        <p:txBody>
          <a:bodyPr anchor="b">
            <a:normAutofit/>
          </a:bodyPr>
          <a:lstStyle/>
          <a:p>
            <a:pPr marL="342900" indent="-342900"/>
            <a:r>
              <a:rPr lang="en-GB" dirty="0"/>
              <a:t>Wrap up of day 1</a:t>
            </a:r>
          </a:p>
        </p:txBody>
      </p:sp>
      <p:sp>
        <p:nvSpPr>
          <p:cNvPr id="5" name="Slide Number Placeholder 1">
            <a:extLst>
              <a:ext uri="{FF2B5EF4-FFF2-40B4-BE49-F238E27FC236}">
                <a16:creationId xmlns:a16="http://schemas.microsoft.com/office/drawing/2014/main" id="{4F148CF7-5BBE-4DB0-8589-8B0958FF676A}"/>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57</a:t>
            </a:fld>
            <a:endParaRPr lang="en-GB" dirty="0"/>
          </a:p>
        </p:txBody>
      </p:sp>
    </p:spTree>
    <p:extLst>
      <p:ext uri="{BB962C8B-B14F-4D97-AF65-F5344CB8AC3E}">
        <p14:creationId xmlns:p14="http://schemas.microsoft.com/office/powerpoint/2010/main" val="12373756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sz="half" idx="1"/>
          </p:nvPr>
        </p:nvSpPr>
        <p:spPr>
          <a:xfrm>
            <a:off x="831283" y="2240404"/>
            <a:ext cx="10794478" cy="3906435"/>
          </a:xfrm>
        </p:spPr>
        <p:txBody>
          <a:bodyPr>
            <a:normAutofit/>
          </a:bodyPr>
          <a:lstStyle/>
          <a:p>
            <a:pPr marL="382950" lvl="1">
              <a:spcBef>
                <a:spcPts val="600"/>
              </a:spcBef>
              <a:spcAft>
                <a:spcPts val="600"/>
              </a:spcAft>
              <a:buClrTx/>
            </a:pPr>
            <a:r>
              <a:rPr lang="en-GB" sz="2400" dirty="0">
                <a:solidFill>
                  <a:srgbClr val="FF0000"/>
                </a:solidFill>
              </a:rPr>
              <a:t>Module 2.1	Conditions for successful reform</a:t>
            </a:r>
          </a:p>
          <a:p>
            <a:pPr marL="382950" lvl="1">
              <a:spcBef>
                <a:spcPts val="600"/>
              </a:spcBef>
              <a:spcAft>
                <a:spcPts val="600"/>
              </a:spcAft>
              <a:buClrTx/>
            </a:pPr>
            <a:r>
              <a:rPr lang="en-GB" sz="2400" dirty="0"/>
              <a:t>Module 2.2	The Public Expenditure &amp; Financial Accountability (PEFA)</a:t>
            </a:r>
          </a:p>
          <a:p>
            <a:pPr marL="382950" lvl="1">
              <a:spcBef>
                <a:spcPts val="600"/>
              </a:spcBef>
              <a:spcAft>
                <a:spcPts val="600"/>
              </a:spcAft>
              <a:buClrTx/>
            </a:pPr>
            <a:r>
              <a:rPr lang="en-GB" sz="2400" dirty="0"/>
              <a:t>Module 2.3	PFM diagnostic tools</a:t>
            </a:r>
          </a:p>
          <a:p>
            <a:pPr marL="382950" lvl="1">
              <a:spcBef>
                <a:spcPts val="600"/>
              </a:spcBef>
              <a:spcAft>
                <a:spcPts val="600"/>
              </a:spcAft>
              <a:buClrTx/>
            </a:pPr>
            <a:r>
              <a:rPr lang="en-GB" sz="2400" dirty="0"/>
              <a:t>Module 2.4	Sequencing of reforms (part 1)</a:t>
            </a:r>
          </a:p>
        </p:txBody>
      </p:sp>
      <p:sp>
        <p:nvSpPr>
          <p:cNvPr id="12292" name="Espace réservé du numéro de diapositive 3" hidden="1"/>
          <p:cNvSpPr>
            <a:spLocks noGrp="1"/>
          </p:cNvSpPr>
          <p:nvPr>
            <p:ph type="sldNum" sz="quarter" idx="12"/>
          </p:nvPr>
        </p:nvSpPr>
        <p:spPr>
          <a:xfrm>
            <a:off x="19812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9CC5C342-D0A1-FA43-89AF-83F844EB4D30}" type="slidenum">
              <a:rPr lang="en-GB" sz="1400">
                <a:solidFill>
                  <a:schemeClr val="tx1"/>
                </a:solidFill>
                <a:latin typeface="Arial" charset="0"/>
              </a:rPr>
              <a:pPr algn="l" eaLnBrk="1" hangingPunct="1">
                <a:spcAft>
                  <a:spcPts val="600"/>
                </a:spcAft>
                <a:defRPr/>
              </a:pPr>
              <a:t>58</a:t>
            </a:fld>
            <a:endParaRPr lang="en-GB" sz="1400">
              <a:solidFill>
                <a:schemeClr val="tx1"/>
              </a:solidFill>
              <a:latin typeface="Arial" charset="0"/>
            </a:endParaRPr>
          </a:p>
        </p:txBody>
      </p:sp>
      <p:sp>
        <p:nvSpPr>
          <p:cNvPr id="22530" name="Titre 2"/>
          <p:cNvSpPr>
            <a:spLocks noGrp="1"/>
          </p:cNvSpPr>
          <p:nvPr>
            <p:ph type="title"/>
          </p:nvPr>
        </p:nvSpPr>
        <p:spPr/>
        <p:txBody>
          <a:bodyPr anchor="b">
            <a:normAutofit/>
          </a:bodyPr>
          <a:lstStyle/>
          <a:p>
            <a:pPr marL="342900" indent="-342900"/>
            <a:r>
              <a:rPr lang="fr-FR" dirty="0"/>
              <a:t>Day 2: </a:t>
            </a:r>
            <a:r>
              <a:rPr lang="en-GB" dirty="0"/>
              <a:t>Developing reform strategy -1</a:t>
            </a:r>
          </a:p>
        </p:txBody>
      </p:sp>
      <p:sp>
        <p:nvSpPr>
          <p:cNvPr id="5" name="Slide Number Placeholder 1">
            <a:extLst>
              <a:ext uri="{FF2B5EF4-FFF2-40B4-BE49-F238E27FC236}">
                <a16:creationId xmlns:a16="http://schemas.microsoft.com/office/drawing/2014/main" id="{4D73998E-6BA3-41DF-9D2C-0DDD26C33A61}"/>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58</a:t>
            </a:fld>
            <a:endParaRPr lang="en-GB" dirty="0"/>
          </a:p>
        </p:txBody>
      </p:sp>
    </p:spTree>
    <p:extLst>
      <p:ext uri="{BB962C8B-B14F-4D97-AF65-F5344CB8AC3E}">
        <p14:creationId xmlns:p14="http://schemas.microsoft.com/office/powerpoint/2010/main" val="2253119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contenu 4"/>
          <p:cNvSpPr>
            <a:spLocks noGrp="1"/>
          </p:cNvSpPr>
          <p:nvPr>
            <p:ph sz="half" idx="1"/>
          </p:nvPr>
        </p:nvSpPr>
        <p:spPr>
          <a:xfrm>
            <a:off x="970722" y="2397126"/>
            <a:ext cx="10648124" cy="2819110"/>
          </a:xfrm>
        </p:spPr>
        <p:txBody>
          <a:bodyPr>
            <a:normAutofit/>
          </a:bodyPr>
          <a:lstStyle/>
          <a:p>
            <a:pPr>
              <a:spcBef>
                <a:spcPts val="600"/>
              </a:spcBef>
              <a:buClrTx/>
            </a:pPr>
            <a:r>
              <a:rPr lang="en-GB" sz="2800" dirty="0"/>
              <a:t>Many reform programmes do not achieve expected results</a:t>
            </a:r>
          </a:p>
          <a:p>
            <a:pPr>
              <a:spcBef>
                <a:spcPts val="600"/>
              </a:spcBef>
              <a:buClrTx/>
            </a:pPr>
            <a:r>
              <a:rPr lang="en-GB" sz="2800" dirty="0"/>
              <a:t>This module identifies some of the causes for failure or difficulties, and examines the conditions for success</a:t>
            </a:r>
          </a:p>
        </p:txBody>
      </p:sp>
      <p:sp>
        <p:nvSpPr>
          <p:cNvPr id="17409" name="Titre 3"/>
          <p:cNvSpPr>
            <a:spLocks noGrp="1"/>
          </p:cNvSpPr>
          <p:nvPr>
            <p:ph type="title"/>
          </p:nvPr>
        </p:nvSpPr>
        <p:spPr/>
        <p:txBody>
          <a:bodyPr anchor="b">
            <a:normAutofit/>
          </a:bodyPr>
          <a:lstStyle/>
          <a:p>
            <a:pPr marL="342900" indent="-342900"/>
            <a:r>
              <a:rPr lang="fr-BE" dirty="0"/>
              <a:t>Objectives of the module</a:t>
            </a:r>
            <a:endParaRPr lang="fr-FR" dirty="0"/>
          </a:p>
        </p:txBody>
      </p:sp>
      <p:sp>
        <p:nvSpPr>
          <p:cNvPr id="2" name="Slide Number Placeholder 1">
            <a:extLst>
              <a:ext uri="{FF2B5EF4-FFF2-40B4-BE49-F238E27FC236}">
                <a16:creationId xmlns:a16="http://schemas.microsoft.com/office/drawing/2014/main" id="{6187BB4A-9F93-4184-AFC5-5F96529E509F}"/>
              </a:ext>
            </a:extLst>
          </p:cNvPr>
          <p:cNvSpPr>
            <a:spLocks noGrp="1"/>
          </p:cNvSpPr>
          <p:nvPr>
            <p:ph type="sldNum" sz="quarter" idx="12"/>
          </p:nvPr>
        </p:nvSpPr>
        <p:spPr/>
        <p:txBody>
          <a:bodyPr/>
          <a:lstStyle/>
          <a:p>
            <a:fld id="{F46C79FD-C571-418B-AB0F-5EE936C85276}" type="slidenum">
              <a:rPr lang="en-GB" smtClean="0"/>
              <a:t>59</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Espace réservé du contenu 1"/>
          <p:cNvSpPr txBox="1">
            <a:spLocks/>
          </p:cNvSpPr>
          <p:nvPr/>
        </p:nvSpPr>
        <p:spPr bwMode="auto">
          <a:xfrm>
            <a:off x="796633" y="2293216"/>
            <a:ext cx="10903531" cy="390643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lIns="91440" tIns="45720" rIns="91440" bIns="45720" rtlCol="0">
            <a:normAutofit/>
          </a:bodyPr>
          <a:lstStyle>
            <a:lvl1pPr marL="342900" indent="-342900"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indent="-228600" eaLnBrk="1" hangingPunct="1">
              <a:lnSpc>
                <a:spcPct val="90000"/>
              </a:lnSpc>
              <a:spcBef>
                <a:spcPct val="20000"/>
              </a:spcBef>
              <a:spcAft>
                <a:spcPts val="1800"/>
              </a:spcAft>
              <a:buClr>
                <a:schemeClr val="tx2"/>
              </a:buClr>
              <a:buFont typeface="Arial" panose="020B0604020202020204" pitchFamily="34" charset="0"/>
              <a:buChar char="•"/>
            </a:pPr>
            <a:r>
              <a:rPr lang="en-US" sz="2400" dirty="0">
                <a:solidFill>
                  <a:schemeClr val="tx1"/>
                </a:solidFill>
                <a:latin typeface="+mn-lt"/>
                <a:ea typeface="+mn-ea"/>
                <a:cs typeface="+mn-cs"/>
              </a:rPr>
              <a:t>To provide tools for understanding, analyzing and sequencing Public Finance Management (PFM) reform </a:t>
            </a:r>
          </a:p>
          <a:p>
            <a:pPr indent="-228600" eaLnBrk="1" hangingPunct="1">
              <a:lnSpc>
                <a:spcPct val="90000"/>
              </a:lnSpc>
              <a:spcBef>
                <a:spcPct val="20000"/>
              </a:spcBef>
              <a:spcAft>
                <a:spcPts val="1800"/>
              </a:spcAft>
              <a:buClr>
                <a:schemeClr val="tx2"/>
              </a:buClr>
              <a:buFont typeface="Arial" panose="020B0604020202020204" pitchFamily="34" charset="0"/>
              <a:buChar char="•"/>
            </a:pPr>
            <a:r>
              <a:rPr lang="en-US" sz="2400" dirty="0">
                <a:solidFill>
                  <a:schemeClr val="tx1"/>
                </a:solidFill>
                <a:latin typeface="+mn-lt"/>
                <a:ea typeface="+mn-ea"/>
                <a:cs typeface="+mn-cs"/>
              </a:rPr>
              <a:t>To introduce the importance of and rationale for sequencing and scheduling PFM reforms</a:t>
            </a:r>
            <a:endParaRPr lang="fr-BE" sz="2400" b="1" dirty="0">
              <a:solidFill>
                <a:schemeClr val="tx1"/>
              </a:solidFill>
              <a:latin typeface="+mn-lt"/>
              <a:ea typeface="+mn-ea"/>
              <a:cs typeface="+mn-cs"/>
            </a:endParaRPr>
          </a:p>
          <a:p>
            <a:pPr marL="57150" indent="-228600" eaLnBrk="1" hangingPunct="1">
              <a:lnSpc>
                <a:spcPct val="90000"/>
              </a:lnSpc>
              <a:spcBef>
                <a:spcPct val="20000"/>
              </a:spcBef>
              <a:spcAft>
                <a:spcPts val="1800"/>
              </a:spcAft>
              <a:buClr>
                <a:schemeClr val="tx2"/>
              </a:buClr>
              <a:buFont typeface="Arial" panose="020B0604020202020204" pitchFamily="34" charset="0"/>
              <a:buChar char="•"/>
            </a:pPr>
            <a:endParaRPr lang="fr-BE" sz="2400" dirty="0">
              <a:solidFill>
                <a:schemeClr val="tx1"/>
              </a:solidFill>
              <a:latin typeface="+mn-lt"/>
              <a:ea typeface="+mn-ea"/>
              <a:cs typeface="+mn-cs"/>
            </a:endParaRPr>
          </a:p>
          <a:p>
            <a:pPr marL="0" indent="0" eaLnBrk="1" hangingPunct="1">
              <a:lnSpc>
                <a:spcPct val="90000"/>
              </a:lnSpc>
              <a:spcBef>
                <a:spcPct val="20000"/>
              </a:spcBef>
              <a:spcAft>
                <a:spcPts val="1800"/>
              </a:spcAft>
              <a:buClr>
                <a:schemeClr val="tx2"/>
              </a:buClr>
            </a:pPr>
            <a:r>
              <a:rPr lang="fr-BE" sz="2400" dirty="0">
                <a:solidFill>
                  <a:schemeClr val="tx1"/>
                </a:solidFill>
                <a:latin typeface="+mn-lt"/>
                <a:ea typeface="+mn-ea"/>
                <a:cs typeface="+mn-cs"/>
              </a:rPr>
              <a:t>The course </a:t>
            </a:r>
            <a:r>
              <a:rPr lang="fr-BE" sz="2400" dirty="0" err="1">
                <a:solidFill>
                  <a:schemeClr val="tx1"/>
                </a:solidFill>
                <a:latin typeface="+mn-lt"/>
                <a:ea typeface="+mn-ea"/>
                <a:cs typeface="+mn-cs"/>
              </a:rPr>
              <a:t>is</a:t>
            </a:r>
            <a:r>
              <a:rPr lang="fr-BE" sz="2400" dirty="0">
                <a:solidFill>
                  <a:schemeClr val="tx1"/>
                </a:solidFill>
                <a:latin typeface="+mn-lt"/>
                <a:ea typeface="+mn-ea"/>
                <a:cs typeface="+mn-cs"/>
              </a:rPr>
              <a:t> </a:t>
            </a:r>
            <a:r>
              <a:rPr lang="fr-BE" sz="2400" dirty="0" err="1">
                <a:solidFill>
                  <a:schemeClr val="tx1"/>
                </a:solidFill>
                <a:latin typeface="+mn-lt"/>
                <a:ea typeface="+mn-ea"/>
                <a:cs typeface="+mn-cs"/>
              </a:rPr>
              <a:t>centred</a:t>
            </a:r>
            <a:r>
              <a:rPr lang="fr-BE" sz="2400" dirty="0">
                <a:solidFill>
                  <a:schemeClr val="tx1"/>
                </a:solidFill>
                <a:latin typeface="+mn-lt"/>
                <a:ea typeface="+mn-ea"/>
                <a:cs typeface="+mn-cs"/>
              </a:rPr>
              <a:t> </a:t>
            </a:r>
            <a:r>
              <a:rPr lang="fr-BE" sz="2400" dirty="0" err="1">
                <a:solidFill>
                  <a:schemeClr val="tx1"/>
                </a:solidFill>
                <a:latin typeface="+mn-lt"/>
                <a:ea typeface="+mn-ea"/>
                <a:cs typeface="+mn-cs"/>
              </a:rPr>
              <a:t>around</a:t>
            </a:r>
            <a:r>
              <a:rPr lang="fr-BE" sz="2400" dirty="0">
                <a:solidFill>
                  <a:schemeClr val="tx1"/>
                </a:solidFill>
                <a:latin typeface="+mn-lt"/>
                <a:ea typeface="+mn-ea"/>
                <a:cs typeface="+mn-cs"/>
              </a:rPr>
              <a:t> PFM at the </a:t>
            </a:r>
            <a:r>
              <a:rPr lang="fr-BE" sz="2400" dirty="0" err="1">
                <a:solidFill>
                  <a:schemeClr val="tx1"/>
                </a:solidFill>
                <a:latin typeface="+mn-lt"/>
                <a:ea typeface="+mn-ea"/>
                <a:cs typeface="+mn-cs"/>
              </a:rPr>
              <a:t>level</a:t>
            </a:r>
            <a:r>
              <a:rPr lang="fr-BE" sz="2400" dirty="0">
                <a:solidFill>
                  <a:schemeClr val="tx1"/>
                </a:solidFill>
                <a:latin typeface="+mn-lt"/>
                <a:ea typeface="+mn-ea"/>
                <a:cs typeface="+mn-cs"/>
              </a:rPr>
              <a:t> of the </a:t>
            </a:r>
            <a:r>
              <a:rPr lang="fr-BE" sz="2400" dirty="0">
                <a:solidFill>
                  <a:srgbClr val="FF0000"/>
                </a:solidFill>
                <a:latin typeface="+mn-lt"/>
                <a:ea typeface="+mn-ea"/>
                <a:cs typeface="+mn-cs"/>
              </a:rPr>
              <a:t>central</a:t>
            </a:r>
            <a:r>
              <a:rPr lang="fr-BE" sz="2400" dirty="0">
                <a:solidFill>
                  <a:schemeClr val="tx1"/>
                </a:solidFill>
                <a:latin typeface="+mn-lt"/>
                <a:ea typeface="+mn-ea"/>
                <a:cs typeface="+mn-cs"/>
              </a:rPr>
              <a:t> </a:t>
            </a:r>
            <a:r>
              <a:rPr lang="fr-BE" sz="2400" dirty="0" err="1">
                <a:solidFill>
                  <a:schemeClr val="tx1"/>
                </a:solidFill>
                <a:latin typeface="+mn-lt"/>
                <a:ea typeface="+mn-ea"/>
                <a:cs typeface="+mn-cs"/>
              </a:rPr>
              <a:t>government</a:t>
            </a:r>
            <a:r>
              <a:rPr lang="fr-BE" sz="2400" dirty="0">
                <a:solidFill>
                  <a:schemeClr val="tx1"/>
                </a:solidFill>
                <a:latin typeface="+mn-lt"/>
                <a:ea typeface="+mn-ea"/>
                <a:cs typeface="+mn-cs"/>
              </a:rPr>
              <a:t> administration</a:t>
            </a:r>
            <a:endParaRPr lang="en-US" sz="2400" dirty="0">
              <a:solidFill>
                <a:schemeClr val="tx1"/>
              </a:solidFill>
              <a:latin typeface="+mn-lt"/>
              <a:ea typeface="+mn-ea"/>
              <a:cs typeface="+mn-cs"/>
            </a:endParaRPr>
          </a:p>
        </p:txBody>
      </p:sp>
      <p:sp>
        <p:nvSpPr>
          <p:cNvPr id="18433" name="Titre 2"/>
          <p:cNvSpPr>
            <a:spLocks noGrp="1"/>
          </p:cNvSpPr>
          <p:nvPr>
            <p:ph type="title"/>
          </p:nvPr>
        </p:nvSpPr>
        <p:spPr/>
        <p:txBody>
          <a:bodyPr vert="horz" lIns="91440" tIns="45720" rIns="91440" bIns="0" rtlCol="0" anchor="b" anchorCtr="0">
            <a:normAutofit/>
          </a:bodyPr>
          <a:lstStyle/>
          <a:p>
            <a:r>
              <a:rPr lang="fr-FR" dirty="0"/>
              <a:t>PFM</a:t>
            </a:r>
            <a:r>
              <a:rPr lang="en-NL" dirty="0"/>
              <a:t> reform</a:t>
            </a:r>
            <a:r>
              <a:rPr lang="fr-FR" dirty="0"/>
              <a:t> -</a:t>
            </a:r>
            <a:r>
              <a:rPr lang="en-NL" dirty="0"/>
              <a:t> </a:t>
            </a:r>
            <a:r>
              <a:rPr lang="fr-FR" dirty="0"/>
              <a:t>Course Objectives</a:t>
            </a:r>
            <a:endParaRPr lang="fr-BE" dirty="0"/>
          </a:p>
        </p:txBody>
      </p:sp>
      <p:sp>
        <p:nvSpPr>
          <p:cNvPr id="2" name="Slide Number Placeholder 1">
            <a:extLst>
              <a:ext uri="{FF2B5EF4-FFF2-40B4-BE49-F238E27FC236}">
                <a16:creationId xmlns:a16="http://schemas.microsoft.com/office/drawing/2014/main" id="{4DB0C751-8688-42C1-A5F6-CAF163EEC1BD}"/>
              </a:ext>
            </a:extLst>
          </p:cNvPr>
          <p:cNvSpPr>
            <a:spLocks noGrp="1"/>
          </p:cNvSpPr>
          <p:nvPr>
            <p:ph type="sldNum" sz="quarter" idx="12"/>
          </p:nvPr>
        </p:nvSpPr>
        <p:spPr/>
        <p:txBody>
          <a:bodyPr/>
          <a:lstStyle/>
          <a:p>
            <a:fld id="{F46C79FD-C571-418B-AB0F-5EE936C85276}" type="slidenum">
              <a:rPr lang="en-GB" smtClean="0"/>
              <a:t>6</a:t>
            </a:fld>
            <a:endParaRPr lang="en-GB"/>
          </a:p>
        </p:txBody>
      </p:sp>
    </p:spTree>
    <p:extLst>
      <p:ext uri="{BB962C8B-B14F-4D97-AF65-F5344CB8AC3E}">
        <p14:creationId xmlns:p14="http://schemas.microsoft.com/office/powerpoint/2010/main" val="3408820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984142" y="2395737"/>
            <a:ext cx="10404294" cy="2448272"/>
          </a:xfrm>
        </p:spPr>
        <p:txBody>
          <a:bodyPr/>
          <a:lstStyle/>
          <a:p>
            <a:pPr>
              <a:spcBef>
                <a:spcPts val="1200"/>
              </a:spcBef>
              <a:buClrTx/>
            </a:pPr>
            <a:r>
              <a:rPr lang="en-GB" sz="2800" dirty="0">
                <a:solidFill>
                  <a:srgbClr val="FF0000"/>
                </a:solidFill>
              </a:rPr>
              <a:t>Possible causes for failure or difficulties</a:t>
            </a:r>
          </a:p>
          <a:p>
            <a:pPr>
              <a:spcBef>
                <a:spcPts val="1200"/>
              </a:spcBef>
              <a:buClrTx/>
            </a:pPr>
            <a:r>
              <a:rPr lang="en-GB" sz="2800" dirty="0"/>
              <a:t>The conditions for a successful reform</a:t>
            </a:r>
          </a:p>
          <a:p>
            <a:pPr>
              <a:spcBef>
                <a:spcPts val="1200"/>
              </a:spcBef>
              <a:buClrTx/>
            </a:pPr>
            <a:r>
              <a:rPr lang="en-GB" sz="2800" dirty="0"/>
              <a:t>Beware of pitfalls</a:t>
            </a:r>
          </a:p>
          <a:p>
            <a:pPr marL="514350" indent="-457200">
              <a:spcBef>
                <a:spcPts val="600"/>
              </a:spcBef>
              <a:spcAft>
                <a:spcPts val="600"/>
              </a:spcAft>
              <a:buClrTx/>
            </a:pPr>
            <a:endParaRPr lang="en-US" sz="2800" dirty="0">
              <a:latin typeface="Verdana" charset="0"/>
              <a:cs typeface="ＭＳ Ｐゴシック" charset="0"/>
            </a:endParaRPr>
          </a:p>
          <a:p>
            <a:pPr lvl="1"/>
            <a:endParaRPr lang="en-US" dirty="0">
              <a:latin typeface="Verdana" charset="0"/>
              <a:cs typeface="ＭＳ Ｐゴシック" charset="0"/>
            </a:endParaRPr>
          </a:p>
          <a:p>
            <a:pPr lvl="1"/>
            <a:endParaRPr lang="en-US" dirty="0">
              <a:latin typeface="Verdana" charset="0"/>
              <a:cs typeface="ＭＳ Ｐゴシック" charset="0"/>
            </a:endParaRPr>
          </a:p>
          <a:p>
            <a:pPr lvl="1"/>
            <a:endParaRPr lang="en-US" dirty="0">
              <a:latin typeface="Verdana" charset="0"/>
              <a:cs typeface="ＭＳ Ｐゴシック" charset="0"/>
            </a:endParaRPr>
          </a:p>
        </p:txBody>
      </p:sp>
      <p:sp>
        <p:nvSpPr>
          <p:cNvPr id="19459" name="Titre 4"/>
          <p:cNvSpPr>
            <a:spLocks noGrp="1"/>
          </p:cNvSpPr>
          <p:nvPr>
            <p:ph type="title"/>
          </p:nvPr>
        </p:nvSpPr>
        <p:spPr>
          <a:xfrm>
            <a:off x="900978" y="229323"/>
            <a:ext cx="9770485" cy="1081087"/>
          </a:xfrm>
        </p:spPr>
        <p:txBody>
          <a:bodyPr/>
          <a:lstStyle/>
          <a:p>
            <a:r>
              <a:rPr lang="en-US" dirty="0"/>
              <a:t>Conditions for successful PFM Reform</a:t>
            </a:r>
            <a:endParaRPr lang="en-GB" dirty="0"/>
          </a:p>
        </p:txBody>
      </p:sp>
      <p:sp>
        <p:nvSpPr>
          <p:cNvPr id="2" name="Slide Number Placeholder 1">
            <a:extLst>
              <a:ext uri="{FF2B5EF4-FFF2-40B4-BE49-F238E27FC236}">
                <a16:creationId xmlns:a16="http://schemas.microsoft.com/office/drawing/2014/main" id="{9A9A3358-7F2F-4FD7-8F89-86B21F896DDC}"/>
              </a:ext>
            </a:extLst>
          </p:cNvPr>
          <p:cNvSpPr>
            <a:spLocks noGrp="1"/>
          </p:cNvSpPr>
          <p:nvPr>
            <p:ph type="sldNum" sz="quarter" idx="12"/>
          </p:nvPr>
        </p:nvSpPr>
        <p:spPr/>
        <p:txBody>
          <a:bodyPr/>
          <a:lstStyle/>
          <a:p>
            <a:fld id="{F46C79FD-C571-418B-AB0F-5EE936C85276}" type="slidenum">
              <a:rPr lang="en-GB" smtClean="0"/>
              <a:t>60</a:t>
            </a:fld>
            <a:endParaRPr lang="en-GB"/>
          </a:p>
        </p:txBody>
      </p:sp>
    </p:spTree>
    <p:extLst>
      <p:ext uri="{BB962C8B-B14F-4D97-AF65-F5344CB8AC3E}">
        <p14:creationId xmlns:p14="http://schemas.microsoft.com/office/powerpoint/2010/main" val="2817290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0301" y="1490805"/>
            <a:ext cx="10785764" cy="4556121"/>
          </a:xfrm>
        </p:spPr>
        <p:txBody>
          <a:bodyPr/>
          <a:lstStyle/>
          <a:p>
            <a:pPr marL="0" indent="0">
              <a:buClrTx/>
              <a:buNone/>
              <a:defRPr/>
            </a:pPr>
            <a:r>
              <a:rPr lang="en-GB" sz="2250" dirty="0">
                <a:solidFill>
                  <a:srgbClr val="0356B1"/>
                </a:solidFill>
              </a:rPr>
              <a:t>Reforms carried out without a strong internal demand (e.g. reforms pushed by an external party):</a:t>
            </a:r>
          </a:p>
          <a:p>
            <a:pPr>
              <a:spcAft>
                <a:spcPts val="600"/>
              </a:spcAft>
              <a:buClrTx/>
              <a:defRPr/>
            </a:pPr>
            <a:r>
              <a:rPr lang="en-GB" sz="2000" dirty="0"/>
              <a:t>Little political support</a:t>
            </a:r>
          </a:p>
          <a:p>
            <a:pPr>
              <a:spcAft>
                <a:spcPts val="600"/>
              </a:spcAft>
              <a:buClrTx/>
              <a:defRPr/>
            </a:pPr>
            <a:r>
              <a:rPr lang="en-GB" sz="2000" dirty="0"/>
              <a:t>External parties &amp;/or political push for reforms, but resistance from administration </a:t>
            </a:r>
          </a:p>
          <a:p>
            <a:pPr>
              <a:buClrTx/>
              <a:defRPr/>
            </a:pPr>
            <a:endParaRPr lang="en-GB" sz="2000" dirty="0"/>
          </a:p>
          <a:p>
            <a:pPr marL="0" indent="0">
              <a:buClrTx/>
              <a:buNone/>
              <a:defRPr/>
            </a:pPr>
            <a:r>
              <a:rPr lang="en-GB" sz="2250" dirty="0">
                <a:solidFill>
                  <a:srgbClr val="0356B1"/>
                </a:solidFill>
              </a:rPr>
              <a:t>Reform measures are technically questionable:</a:t>
            </a:r>
          </a:p>
          <a:p>
            <a:pPr marL="342900" lvl="1" indent="-342900">
              <a:spcBef>
                <a:spcPts val="0"/>
              </a:spcBef>
              <a:spcAft>
                <a:spcPts val="600"/>
              </a:spcAft>
              <a:buClrTx/>
              <a:defRPr/>
            </a:pPr>
            <a:r>
              <a:rPr lang="en-GB" b="0" dirty="0"/>
              <a:t>Copying a more advanced &amp; complex reform from another country (‘best practice’) - not viable in country context</a:t>
            </a:r>
          </a:p>
          <a:p>
            <a:pPr marL="342900" lvl="1" indent="-342900">
              <a:spcBef>
                <a:spcPts val="0"/>
              </a:spcBef>
              <a:spcAft>
                <a:spcPts val="600"/>
              </a:spcAft>
              <a:buClrTx/>
              <a:defRPr/>
            </a:pPr>
            <a:r>
              <a:rPr lang="en-GB" b="0" dirty="0"/>
              <a:t>Technically questionable measures (e.g. Sectorial MTEFs not compliant to financial constraints)</a:t>
            </a:r>
          </a:p>
          <a:p>
            <a:pPr marL="342900" lvl="1" indent="-342900">
              <a:spcBef>
                <a:spcPts val="0"/>
              </a:spcBef>
              <a:spcAft>
                <a:spcPts val="600"/>
              </a:spcAft>
              <a:buClrTx/>
              <a:defRPr/>
            </a:pPr>
            <a:r>
              <a:rPr lang="en-GB" b="0" dirty="0"/>
              <a:t>Over ambitious targets</a:t>
            </a:r>
          </a:p>
          <a:p>
            <a:pPr>
              <a:buClrTx/>
              <a:defRPr/>
            </a:pPr>
            <a:endParaRPr lang="en-GB" sz="2600" dirty="0"/>
          </a:p>
        </p:txBody>
      </p:sp>
      <p:sp>
        <p:nvSpPr>
          <p:cNvPr id="19457" name="Titre 1"/>
          <p:cNvSpPr>
            <a:spLocks noGrp="1"/>
          </p:cNvSpPr>
          <p:nvPr>
            <p:ph type="title"/>
          </p:nvPr>
        </p:nvSpPr>
        <p:spPr>
          <a:xfrm>
            <a:off x="910301" y="657658"/>
            <a:ext cx="8229600" cy="590550"/>
          </a:xfrm>
        </p:spPr>
        <p:txBody>
          <a:bodyPr/>
          <a:lstStyle/>
          <a:p>
            <a:r>
              <a:rPr lang="fr-FR" dirty="0"/>
              <a:t>Possible causes for </a:t>
            </a:r>
            <a:r>
              <a:rPr lang="fr-FR" dirty="0" err="1"/>
              <a:t>failure</a:t>
            </a:r>
            <a:r>
              <a:rPr lang="fr-FR" dirty="0"/>
              <a:t> (1)</a:t>
            </a:r>
          </a:p>
        </p:txBody>
      </p:sp>
      <p:sp>
        <p:nvSpPr>
          <p:cNvPr id="2" name="Slide Number Placeholder 1">
            <a:extLst>
              <a:ext uri="{FF2B5EF4-FFF2-40B4-BE49-F238E27FC236}">
                <a16:creationId xmlns:a16="http://schemas.microsoft.com/office/drawing/2014/main" id="{9280012D-0366-40AA-8F39-B42BE7B58AA3}"/>
              </a:ext>
            </a:extLst>
          </p:cNvPr>
          <p:cNvSpPr>
            <a:spLocks noGrp="1"/>
          </p:cNvSpPr>
          <p:nvPr>
            <p:ph type="sldNum" sz="quarter" idx="12"/>
          </p:nvPr>
        </p:nvSpPr>
        <p:spPr/>
        <p:txBody>
          <a:bodyPr/>
          <a:lstStyle/>
          <a:p>
            <a:fld id="{F46C79FD-C571-418B-AB0F-5EE936C85276}" type="slidenum">
              <a:rPr lang="en-GB" smtClean="0"/>
              <a:t>61</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u contenu 2"/>
          <p:cNvSpPr>
            <a:spLocks noGrp="1"/>
          </p:cNvSpPr>
          <p:nvPr>
            <p:ph idx="1"/>
          </p:nvPr>
        </p:nvSpPr>
        <p:spPr>
          <a:xfrm>
            <a:off x="942831" y="1632673"/>
            <a:ext cx="10778114" cy="4378325"/>
          </a:xfrm>
        </p:spPr>
        <p:txBody>
          <a:bodyPr/>
          <a:lstStyle/>
          <a:p>
            <a:pPr>
              <a:buClrTx/>
            </a:pPr>
            <a:r>
              <a:rPr lang="en-GB" i="0" dirty="0">
                <a:solidFill>
                  <a:srgbClr val="0356B1"/>
                </a:solidFill>
                <a:latin typeface="Verdana" charset="0"/>
              </a:rPr>
              <a:t>Insufficient capacity</a:t>
            </a:r>
          </a:p>
          <a:p>
            <a:pPr lvl="1">
              <a:spcBef>
                <a:spcPts val="0"/>
              </a:spcBef>
              <a:spcAft>
                <a:spcPts val="600"/>
              </a:spcAft>
              <a:buClrTx/>
              <a:buFont typeface="Courier New" charset="0"/>
              <a:buChar char="o"/>
            </a:pPr>
            <a:r>
              <a:rPr lang="en-GB" sz="2200" dirty="0">
                <a:latin typeface="Verdana" charset="0"/>
              </a:rPr>
              <a:t>Institutional capacities: separation of Plan and Finances, difficult Finance-sectors relations, etc.</a:t>
            </a:r>
          </a:p>
          <a:p>
            <a:pPr lvl="1">
              <a:spcBef>
                <a:spcPts val="0"/>
              </a:spcBef>
              <a:spcAft>
                <a:spcPts val="600"/>
              </a:spcAft>
              <a:buClrTx/>
              <a:buFont typeface="Courier New" charset="0"/>
              <a:buChar char="o"/>
            </a:pPr>
            <a:r>
              <a:rPr lang="en-GB" sz="2200" dirty="0">
                <a:latin typeface="Verdana" charset="0"/>
              </a:rPr>
              <a:t>Human Resources</a:t>
            </a:r>
          </a:p>
          <a:p>
            <a:pPr lvl="1">
              <a:spcBef>
                <a:spcPts val="0"/>
              </a:spcBef>
              <a:spcAft>
                <a:spcPts val="600"/>
              </a:spcAft>
              <a:buClrTx/>
              <a:buFont typeface="Courier New" charset="0"/>
              <a:buChar char="o"/>
            </a:pPr>
            <a:endParaRPr lang="en-GB" sz="2200" dirty="0">
              <a:latin typeface="Verdana" charset="0"/>
            </a:endParaRPr>
          </a:p>
          <a:p>
            <a:pPr>
              <a:buClrTx/>
              <a:buSzPct val="100000"/>
            </a:pPr>
            <a:r>
              <a:rPr lang="en-GB" i="0" dirty="0">
                <a:solidFill>
                  <a:srgbClr val="0356B1"/>
                </a:solidFill>
                <a:latin typeface="Verdana" charset="0"/>
              </a:rPr>
              <a:t>Insufficient reform steering mechanisms</a:t>
            </a:r>
          </a:p>
          <a:p>
            <a:pPr lvl="1">
              <a:spcBef>
                <a:spcPts val="0"/>
              </a:spcBef>
              <a:spcAft>
                <a:spcPts val="600"/>
              </a:spcAft>
              <a:buClrTx/>
              <a:buFont typeface="Courier New" charset="0"/>
              <a:buChar char="o"/>
            </a:pPr>
            <a:r>
              <a:rPr lang="en-GB" sz="2200" dirty="0">
                <a:latin typeface="Verdana" charset="0"/>
              </a:rPr>
              <a:t>Fragmentation of the steering force</a:t>
            </a:r>
          </a:p>
          <a:p>
            <a:pPr lvl="1">
              <a:spcBef>
                <a:spcPts val="0"/>
              </a:spcBef>
              <a:spcAft>
                <a:spcPts val="600"/>
              </a:spcAft>
              <a:buFont typeface="Courier New" charset="0"/>
              <a:buChar char="o"/>
            </a:pPr>
            <a:r>
              <a:rPr lang="en-GB" sz="2200" dirty="0">
                <a:latin typeface="Verdana" charset="0"/>
              </a:rPr>
              <a:t>Poor co-ordination of capacities (e.g. Timing of IT projects not aligned to PFM reforms)</a:t>
            </a:r>
            <a:endParaRPr lang="en-GB" sz="2800" dirty="0">
              <a:latin typeface="Verdana" charset="0"/>
            </a:endParaRPr>
          </a:p>
          <a:p>
            <a:pPr lvl="1">
              <a:buClrTx/>
              <a:buFont typeface="Courier New" charset="0"/>
              <a:buChar char="o"/>
            </a:pPr>
            <a:endParaRPr lang="en-GB" sz="2200" dirty="0">
              <a:latin typeface="Verdana" charset="0"/>
            </a:endParaRPr>
          </a:p>
          <a:p>
            <a:pPr>
              <a:buClrTx/>
              <a:buFontTx/>
              <a:buNone/>
            </a:pPr>
            <a:endParaRPr lang="en-GB" sz="2600" dirty="0">
              <a:latin typeface="Verdana" charset="0"/>
            </a:endParaRPr>
          </a:p>
          <a:p>
            <a:pPr>
              <a:buClrTx/>
            </a:pPr>
            <a:endParaRPr lang="en-GB" sz="2600" dirty="0">
              <a:latin typeface="Verdana" charset="0"/>
            </a:endParaRPr>
          </a:p>
        </p:txBody>
      </p:sp>
      <p:sp>
        <p:nvSpPr>
          <p:cNvPr id="21507" name="Titre 1"/>
          <p:cNvSpPr>
            <a:spLocks noGrp="1"/>
          </p:cNvSpPr>
          <p:nvPr>
            <p:ph type="title"/>
          </p:nvPr>
        </p:nvSpPr>
        <p:spPr>
          <a:xfrm>
            <a:off x="942831" y="581027"/>
            <a:ext cx="8229600" cy="590550"/>
          </a:xfrm>
        </p:spPr>
        <p:txBody>
          <a:bodyPr/>
          <a:lstStyle/>
          <a:p>
            <a:r>
              <a:rPr lang="fr-FR" dirty="0"/>
              <a:t>Possible causes for </a:t>
            </a:r>
            <a:r>
              <a:rPr lang="fr-FR" dirty="0" err="1"/>
              <a:t>failure</a:t>
            </a:r>
            <a:r>
              <a:rPr lang="fr-FR" dirty="0"/>
              <a:t> (2)</a:t>
            </a:r>
          </a:p>
        </p:txBody>
      </p:sp>
      <p:sp>
        <p:nvSpPr>
          <p:cNvPr id="2" name="Slide Number Placeholder 1">
            <a:extLst>
              <a:ext uri="{FF2B5EF4-FFF2-40B4-BE49-F238E27FC236}">
                <a16:creationId xmlns:a16="http://schemas.microsoft.com/office/drawing/2014/main" id="{6CB54F79-2AE2-4A7A-8D1A-503CE144A89E}"/>
              </a:ext>
            </a:extLst>
          </p:cNvPr>
          <p:cNvSpPr>
            <a:spLocks noGrp="1"/>
          </p:cNvSpPr>
          <p:nvPr>
            <p:ph type="sldNum" sz="quarter" idx="12"/>
          </p:nvPr>
        </p:nvSpPr>
        <p:spPr/>
        <p:txBody>
          <a:bodyPr/>
          <a:lstStyle/>
          <a:p>
            <a:fld id="{F46C79FD-C571-418B-AB0F-5EE936C85276}" type="slidenum">
              <a:rPr lang="en-GB" smtClean="0"/>
              <a:t>62</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5">
                                            <p:txEl>
                                              <p:pRg st="0" end="0"/>
                                            </p:txEl>
                                          </p:spTgt>
                                        </p:tgtEl>
                                        <p:attrNameLst>
                                          <p:attrName>style.visibility</p:attrName>
                                        </p:attrNameLst>
                                      </p:cBhvr>
                                      <p:to>
                                        <p:strVal val="visible"/>
                                      </p:to>
                                    </p:set>
                                    <p:anim calcmode="lin" valueType="num">
                                      <p:cBhvr additive="base">
                                        <p:cTn id="7" dur="500" fill="hold"/>
                                        <p:tgtEl>
                                          <p:spTgt spid="2150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05">
                                            <p:txEl>
                                              <p:pRg st="1" end="1"/>
                                            </p:txEl>
                                          </p:spTgt>
                                        </p:tgtEl>
                                        <p:attrNameLst>
                                          <p:attrName>style.visibility</p:attrName>
                                        </p:attrNameLst>
                                      </p:cBhvr>
                                      <p:to>
                                        <p:strVal val="visible"/>
                                      </p:to>
                                    </p:set>
                                    <p:anim calcmode="lin" valueType="num">
                                      <p:cBhvr additive="base">
                                        <p:cTn id="11" dur="500" fill="hold"/>
                                        <p:tgtEl>
                                          <p:spTgt spid="2150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505">
                                            <p:txEl>
                                              <p:pRg st="2" end="2"/>
                                            </p:txEl>
                                          </p:spTgt>
                                        </p:tgtEl>
                                        <p:attrNameLst>
                                          <p:attrName>style.visibility</p:attrName>
                                        </p:attrNameLst>
                                      </p:cBhvr>
                                      <p:to>
                                        <p:strVal val="visible"/>
                                      </p:to>
                                    </p:set>
                                    <p:anim calcmode="lin" valueType="num">
                                      <p:cBhvr additive="base">
                                        <p:cTn id="15" dur="500" fill="hold"/>
                                        <p:tgtEl>
                                          <p:spTgt spid="2150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505">
                                            <p:txEl>
                                              <p:pRg st="4" end="4"/>
                                            </p:txEl>
                                          </p:spTgt>
                                        </p:tgtEl>
                                        <p:attrNameLst>
                                          <p:attrName>style.visibility</p:attrName>
                                        </p:attrNameLst>
                                      </p:cBhvr>
                                      <p:to>
                                        <p:strVal val="visible"/>
                                      </p:to>
                                    </p:set>
                                    <p:anim calcmode="lin" valueType="num">
                                      <p:cBhvr additive="base">
                                        <p:cTn id="21" dur="500" fill="hold"/>
                                        <p:tgtEl>
                                          <p:spTgt spid="2150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50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505">
                                            <p:txEl>
                                              <p:pRg st="5" end="5"/>
                                            </p:txEl>
                                          </p:spTgt>
                                        </p:tgtEl>
                                        <p:attrNameLst>
                                          <p:attrName>style.visibility</p:attrName>
                                        </p:attrNameLst>
                                      </p:cBhvr>
                                      <p:to>
                                        <p:strVal val="visible"/>
                                      </p:to>
                                    </p:set>
                                    <p:anim calcmode="lin" valueType="num">
                                      <p:cBhvr additive="base">
                                        <p:cTn id="25" dur="500" fill="hold"/>
                                        <p:tgtEl>
                                          <p:spTgt spid="2150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505">
                                            <p:txEl>
                                              <p:pRg st="6" end="6"/>
                                            </p:txEl>
                                          </p:spTgt>
                                        </p:tgtEl>
                                        <p:attrNameLst>
                                          <p:attrName>style.visibility</p:attrName>
                                        </p:attrNameLst>
                                      </p:cBhvr>
                                      <p:to>
                                        <p:strVal val="visible"/>
                                      </p:to>
                                    </p:set>
                                    <p:anim calcmode="lin" valueType="num">
                                      <p:cBhvr additive="base">
                                        <p:cTn id="29" dur="500" fill="hold"/>
                                        <p:tgtEl>
                                          <p:spTgt spid="2150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contenu 2"/>
          <p:cNvSpPr>
            <a:spLocks noGrp="1"/>
          </p:cNvSpPr>
          <p:nvPr>
            <p:ph idx="1"/>
          </p:nvPr>
        </p:nvSpPr>
        <p:spPr>
          <a:xfrm>
            <a:off x="814387" y="1412776"/>
            <a:ext cx="11083203" cy="4032448"/>
          </a:xfrm>
        </p:spPr>
        <p:txBody>
          <a:bodyPr/>
          <a:lstStyle/>
          <a:p>
            <a:pPr marL="400050">
              <a:buClrTx/>
              <a:buSzPct val="138000"/>
            </a:pPr>
            <a:r>
              <a:rPr lang="en-GB" i="0" dirty="0"/>
              <a:t>Formal procedure for drafting budget have been modernised, but systems stays flawed</a:t>
            </a:r>
          </a:p>
          <a:p>
            <a:pPr marL="400050">
              <a:spcBef>
                <a:spcPts val="1200"/>
              </a:spcBef>
              <a:buClrTx/>
              <a:buSzPct val="138000"/>
            </a:pPr>
            <a:r>
              <a:rPr lang="en-GB" i="0" dirty="0"/>
              <a:t>Budget as theatre: ‘Formal &amp; informal institutional makings of budget process in Malawi’ (DFID 2004)</a:t>
            </a:r>
          </a:p>
          <a:p>
            <a:pPr marL="400050">
              <a:spcBef>
                <a:spcPts val="1200"/>
              </a:spcBef>
              <a:buClrTx/>
              <a:buSzPct val="138000"/>
            </a:pPr>
            <a:r>
              <a:rPr lang="en-GB" i="0" dirty="0"/>
              <a:t>“Reforms” that seek solely to satisfy external pressures or to comply to a trend</a:t>
            </a:r>
          </a:p>
          <a:p>
            <a:pPr marL="400050">
              <a:spcBef>
                <a:spcPts val="1200"/>
              </a:spcBef>
              <a:buClrTx/>
              <a:buSzPct val="138000"/>
            </a:pPr>
            <a:r>
              <a:rPr lang="en-GB" i="0" dirty="0"/>
              <a:t>Potemkin Villages: 'The Medium-Term Expenditure Framework in Developing Countries’ (Schiavo-Campo: Public budgeting and finance, Summer 2009)</a:t>
            </a:r>
          </a:p>
        </p:txBody>
      </p:sp>
      <p:sp>
        <p:nvSpPr>
          <p:cNvPr id="23553" name="Titre 1"/>
          <p:cNvSpPr>
            <a:spLocks noGrp="1"/>
          </p:cNvSpPr>
          <p:nvPr>
            <p:ph type="title"/>
          </p:nvPr>
        </p:nvSpPr>
        <p:spPr>
          <a:xfrm>
            <a:off x="1004888" y="595602"/>
            <a:ext cx="8229600" cy="647278"/>
          </a:xfrm>
        </p:spPr>
        <p:txBody>
          <a:bodyPr/>
          <a:lstStyle/>
          <a:p>
            <a:pPr indent="-342900"/>
            <a:r>
              <a:rPr lang="en-GB" dirty="0"/>
              <a:t>  Facades of reforms</a:t>
            </a:r>
          </a:p>
        </p:txBody>
      </p:sp>
      <p:sp>
        <p:nvSpPr>
          <p:cNvPr id="2" name="Slide Number Placeholder 1">
            <a:extLst>
              <a:ext uri="{FF2B5EF4-FFF2-40B4-BE49-F238E27FC236}">
                <a16:creationId xmlns:a16="http://schemas.microsoft.com/office/drawing/2014/main" id="{E046BDB0-940A-43FD-AD3F-0A1C742AAEAB}"/>
              </a:ext>
            </a:extLst>
          </p:cNvPr>
          <p:cNvSpPr>
            <a:spLocks noGrp="1"/>
          </p:cNvSpPr>
          <p:nvPr>
            <p:ph type="sldNum" sz="quarter" idx="12"/>
          </p:nvPr>
        </p:nvSpPr>
        <p:spPr/>
        <p:txBody>
          <a:bodyPr/>
          <a:lstStyle/>
          <a:p>
            <a:fld id="{F46C79FD-C571-418B-AB0F-5EE936C85276}" type="slidenum">
              <a:rPr lang="en-GB" smtClean="0"/>
              <a:t>63</a:t>
            </a:fld>
            <a:endParaRPr lang="en-GB"/>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1098441" y="2204864"/>
            <a:ext cx="9801621" cy="2448272"/>
          </a:xfrm>
        </p:spPr>
        <p:txBody>
          <a:bodyPr/>
          <a:lstStyle/>
          <a:p>
            <a:pPr>
              <a:spcBef>
                <a:spcPts val="1200"/>
              </a:spcBef>
              <a:buClrTx/>
            </a:pPr>
            <a:r>
              <a:rPr lang="en-GB" sz="2800" dirty="0"/>
              <a:t>Possible causes for failure or difficulties</a:t>
            </a:r>
          </a:p>
          <a:p>
            <a:pPr>
              <a:spcBef>
                <a:spcPts val="1200"/>
              </a:spcBef>
              <a:buClrTx/>
            </a:pPr>
            <a:r>
              <a:rPr lang="en-GB" sz="2800" dirty="0">
                <a:solidFill>
                  <a:srgbClr val="FF0000"/>
                </a:solidFill>
              </a:rPr>
              <a:t>The conditions for a successful reform</a:t>
            </a:r>
          </a:p>
          <a:p>
            <a:pPr>
              <a:spcBef>
                <a:spcPts val="1200"/>
              </a:spcBef>
              <a:buClrTx/>
            </a:pPr>
            <a:r>
              <a:rPr lang="en-GB" sz="2800" dirty="0"/>
              <a:t>Beware of pitfalls</a:t>
            </a:r>
          </a:p>
          <a:p>
            <a:pPr marL="514350" indent="-457200">
              <a:spcBef>
                <a:spcPts val="600"/>
              </a:spcBef>
              <a:spcAft>
                <a:spcPts val="600"/>
              </a:spcAft>
              <a:buClrTx/>
            </a:pPr>
            <a:endParaRPr lang="en-US" sz="2800" dirty="0">
              <a:latin typeface="Verdana" charset="0"/>
              <a:cs typeface="ＭＳ Ｐゴシック" charset="0"/>
            </a:endParaRPr>
          </a:p>
          <a:p>
            <a:pPr lvl="1"/>
            <a:endParaRPr lang="en-US" dirty="0">
              <a:latin typeface="Verdana" charset="0"/>
              <a:cs typeface="ＭＳ Ｐゴシック" charset="0"/>
            </a:endParaRPr>
          </a:p>
          <a:p>
            <a:pPr lvl="1"/>
            <a:endParaRPr lang="en-US" dirty="0">
              <a:latin typeface="Verdana" charset="0"/>
              <a:cs typeface="ＭＳ Ｐゴシック" charset="0"/>
            </a:endParaRPr>
          </a:p>
          <a:p>
            <a:pPr lvl="1"/>
            <a:endParaRPr lang="en-US" dirty="0">
              <a:latin typeface="Verdana" charset="0"/>
              <a:cs typeface="ＭＳ Ｐゴシック" charset="0"/>
            </a:endParaRPr>
          </a:p>
        </p:txBody>
      </p:sp>
      <p:sp>
        <p:nvSpPr>
          <p:cNvPr id="19459" name="Titre 4"/>
          <p:cNvSpPr>
            <a:spLocks noGrp="1"/>
          </p:cNvSpPr>
          <p:nvPr>
            <p:ph type="title"/>
          </p:nvPr>
        </p:nvSpPr>
        <p:spPr>
          <a:xfrm>
            <a:off x="984105" y="616449"/>
            <a:ext cx="9915957" cy="745915"/>
          </a:xfrm>
        </p:spPr>
        <p:txBody>
          <a:bodyPr/>
          <a:lstStyle/>
          <a:p>
            <a:r>
              <a:rPr lang="en-US" dirty="0"/>
              <a:t>Conditions for successful PFM Reform</a:t>
            </a:r>
            <a:endParaRPr lang="en-GB" dirty="0"/>
          </a:p>
        </p:txBody>
      </p:sp>
      <p:sp>
        <p:nvSpPr>
          <p:cNvPr id="2" name="Slide Number Placeholder 1">
            <a:extLst>
              <a:ext uri="{FF2B5EF4-FFF2-40B4-BE49-F238E27FC236}">
                <a16:creationId xmlns:a16="http://schemas.microsoft.com/office/drawing/2014/main" id="{BF24A821-8698-4436-A19B-DBF75DA19E22}"/>
              </a:ext>
            </a:extLst>
          </p:cNvPr>
          <p:cNvSpPr>
            <a:spLocks noGrp="1"/>
          </p:cNvSpPr>
          <p:nvPr>
            <p:ph type="sldNum" sz="quarter" idx="12"/>
          </p:nvPr>
        </p:nvSpPr>
        <p:spPr/>
        <p:txBody>
          <a:bodyPr/>
          <a:lstStyle/>
          <a:p>
            <a:fld id="{F46C79FD-C571-418B-AB0F-5EE936C85276}" type="slidenum">
              <a:rPr lang="en-GB" smtClean="0"/>
              <a:t>64</a:t>
            </a:fld>
            <a:endParaRPr lang="en-GB"/>
          </a:p>
        </p:txBody>
      </p:sp>
    </p:spTree>
    <p:extLst>
      <p:ext uri="{BB962C8B-B14F-4D97-AF65-F5344CB8AC3E}">
        <p14:creationId xmlns:p14="http://schemas.microsoft.com/office/powerpoint/2010/main" val="39425667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753980" y="1449224"/>
            <a:ext cx="10828055" cy="4845140"/>
          </a:xfrm>
        </p:spPr>
        <p:txBody>
          <a:bodyPr/>
          <a:lstStyle/>
          <a:p>
            <a:pPr marL="0" indent="0">
              <a:spcAft>
                <a:spcPts val="600"/>
              </a:spcAft>
              <a:buClrTx/>
              <a:buNone/>
            </a:pPr>
            <a:r>
              <a:rPr lang="en-GB" b="1" dirty="0" err="1">
                <a:solidFill>
                  <a:srgbClr val="0356B1"/>
                </a:solidFill>
                <a:latin typeface="Verdana" charset="0"/>
              </a:rPr>
              <a:t>SDxVxFS</a:t>
            </a:r>
            <a:r>
              <a:rPr lang="en-GB" b="1" dirty="0">
                <a:solidFill>
                  <a:srgbClr val="0356B1"/>
                </a:solidFill>
                <a:latin typeface="Verdana" charset="0"/>
              </a:rPr>
              <a:t>&gt;R</a:t>
            </a:r>
          </a:p>
          <a:p>
            <a:pPr eaLnBrk="1" hangingPunct="1">
              <a:spcAft>
                <a:spcPts val="600"/>
              </a:spcAft>
              <a:buClrTx/>
            </a:pPr>
            <a:r>
              <a:rPr lang="en-GB" dirty="0">
                <a:latin typeface="Verdana" charset="0"/>
              </a:rPr>
              <a:t>Shared dissatisfaction</a:t>
            </a:r>
          </a:p>
          <a:p>
            <a:pPr eaLnBrk="1" hangingPunct="1">
              <a:spcAft>
                <a:spcPts val="600"/>
              </a:spcAft>
              <a:buClrTx/>
            </a:pPr>
            <a:r>
              <a:rPr lang="en-GB" dirty="0">
                <a:latin typeface="Verdana" charset="0"/>
              </a:rPr>
              <a:t>(Shared) Vision</a:t>
            </a:r>
          </a:p>
          <a:p>
            <a:pPr eaLnBrk="1" hangingPunct="1">
              <a:spcAft>
                <a:spcPts val="600"/>
              </a:spcAft>
              <a:buClrTx/>
            </a:pPr>
            <a:r>
              <a:rPr lang="en-GB" dirty="0">
                <a:latin typeface="Verdana" charset="0"/>
              </a:rPr>
              <a:t>First successful steps (Quick wins)</a:t>
            </a:r>
          </a:p>
          <a:p>
            <a:pPr eaLnBrk="1" hangingPunct="1">
              <a:spcAft>
                <a:spcPts val="600"/>
              </a:spcAft>
              <a:buClrTx/>
            </a:pPr>
            <a:r>
              <a:rPr lang="en-GB" dirty="0">
                <a:latin typeface="Verdana" charset="0"/>
              </a:rPr>
              <a:t>Resistance to change (R)</a:t>
            </a:r>
          </a:p>
          <a:p>
            <a:pPr eaLnBrk="1" hangingPunct="1">
              <a:spcAft>
                <a:spcPts val="600"/>
              </a:spcAft>
              <a:buClrTx/>
            </a:pPr>
            <a:endParaRPr lang="en-GB" dirty="0">
              <a:latin typeface="Verdana" charset="0"/>
            </a:endParaRPr>
          </a:p>
          <a:p>
            <a:pPr marL="0" indent="0">
              <a:spcAft>
                <a:spcPts val="600"/>
              </a:spcAft>
              <a:buClrTx/>
              <a:buNone/>
            </a:pPr>
            <a:r>
              <a:rPr lang="en-GB" dirty="0">
                <a:solidFill>
                  <a:srgbClr val="0356B1"/>
                </a:solidFill>
                <a:latin typeface="Verdana" charset="0"/>
              </a:rPr>
              <a:t>There must be:</a:t>
            </a:r>
          </a:p>
          <a:p>
            <a:pPr eaLnBrk="1" hangingPunct="1">
              <a:spcAft>
                <a:spcPts val="600"/>
              </a:spcAft>
              <a:buClrTx/>
            </a:pPr>
            <a:r>
              <a:rPr lang="en-GB" dirty="0">
                <a:latin typeface="Verdana" charset="0"/>
              </a:rPr>
              <a:t>SD&gt;0 dissatisfaction regarding current system</a:t>
            </a:r>
          </a:p>
          <a:p>
            <a:pPr eaLnBrk="1" hangingPunct="1">
              <a:spcAft>
                <a:spcPts val="600"/>
              </a:spcAft>
              <a:buClrTx/>
            </a:pPr>
            <a:r>
              <a:rPr lang="en-GB" dirty="0">
                <a:latin typeface="Verdana" charset="0"/>
              </a:rPr>
              <a:t>V&gt;0 a vision</a:t>
            </a:r>
          </a:p>
          <a:p>
            <a:pPr eaLnBrk="1" hangingPunct="1">
              <a:spcAft>
                <a:spcPts val="600"/>
              </a:spcAft>
              <a:buClrTx/>
            </a:pPr>
            <a:r>
              <a:rPr lang="en-GB" dirty="0">
                <a:latin typeface="Verdana" charset="0"/>
              </a:rPr>
              <a:t>FS&gt;0 visible short-term gains</a:t>
            </a:r>
          </a:p>
          <a:p>
            <a:pPr eaLnBrk="1" hangingPunct="1">
              <a:spcAft>
                <a:spcPts val="600"/>
              </a:spcAft>
              <a:buClrTx/>
            </a:pPr>
            <a:r>
              <a:rPr lang="en-GB" dirty="0">
                <a:latin typeface="Verdana" charset="0"/>
              </a:rPr>
              <a:t>Combination of SD, V, &amp; FS must overcome resistances</a:t>
            </a:r>
          </a:p>
          <a:p>
            <a:pPr lvl="1" eaLnBrk="1" hangingPunct="1"/>
            <a:endParaRPr lang="en-GB" sz="2400" dirty="0">
              <a:latin typeface="Verdana" charset="0"/>
            </a:endParaRPr>
          </a:p>
        </p:txBody>
      </p:sp>
      <p:sp>
        <p:nvSpPr>
          <p:cNvPr id="25601" name="Rectangle 2"/>
          <p:cNvSpPr>
            <a:spLocks noGrp="1" noChangeArrowheads="1"/>
          </p:cNvSpPr>
          <p:nvPr>
            <p:ph type="title"/>
          </p:nvPr>
        </p:nvSpPr>
        <p:spPr>
          <a:xfrm>
            <a:off x="924063" y="563636"/>
            <a:ext cx="10487890" cy="648072"/>
          </a:xfrm>
        </p:spPr>
        <p:txBody>
          <a:bodyPr/>
          <a:lstStyle/>
          <a:p>
            <a:r>
              <a:rPr lang="fr-FR" dirty="0"/>
              <a:t>Conditions</a:t>
            </a:r>
            <a:r>
              <a:rPr lang="fr-FR" dirty="0">
                <a:solidFill>
                  <a:srgbClr val="C00000"/>
                </a:solidFill>
              </a:rPr>
              <a:t> </a:t>
            </a:r>
            <a:r>
              <a:rPr lang="fr-FR" dirty="0"/>
              <a:t>for </a:t>
            </a:r>
            <a:r>
              <a:rPr lang="fr-FR" dirty="0" err="1"/>
              <a:t>success</a:t>
            </a:r>
            <a:r>
              <a:rPr lang="fr-FR" dirty="0"/>
              <a:t>: </a:t>
            </a:r>
            <a:r>
              <a:rPr lang="fr-FR" dirty="0" err="1"/>
              <a:t>Gleicher’s</a:t>
            </a:r>
            <a:r>
              <a:rPr lang="fr-FR" dirty="0"/>
              <a:t> </a:t>
            </a:r>
            <a:r>
              <a:rPr lang="fr-FR" dirty="0" err="1"/>
              <a:t>equation</a:t>
            </a:r>
            <a:endParaRPr lang="fr-FR" dirty="0"/>
          </a:p>
        </p:txBody>
      </p:sp>
      <p:sp>
        <p:nvSpPr>
          <p:cNvPr id="2" name="Slide Number Placeholder 1">
            <a:extLst>
              <a:ext uri="{FF2B5EF4-FFF2-40B4-BE49-F238E27FC236}">
                <a16:creationId xmlns:a16="http://schemas.microsoft.com/office/drawing/2014/main" id="{A176EDEA-3C42-4AEE-AF0D-72895DAE59C1}"/>
              </a:ext>
            </a:extLst>
          </p:cNvPr>
          <p:cNvSpPr>
            <a:spLocks noGrp="1"/>
          </p:cNvSpPr>
          <p:nvPr>
            <p:ph type="sldNum" sz="quarter" idx="12"/>
          </p:nvPr>
        </p:nvSpPr>
        <p:spPr/>
        <p:txBody>
          <a:bodyPr/>
          <a:lstStyle/>
          <a:p>
            <a:fld id="{F46C79FD-C571-418B-AB0F-5EE936C85276}" type="slidenum">
              <a:rPr lang="en-GB" smtClean="0"/>
              <a:t>65</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additive="base">
                                        <p:cTn id="7" dur="5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2">
                                            <p:txEl>
                                              <p:pRg st="1" end="1"/>
                                            </p:txEl>
                                          </p:spTgt>
                                        </p:tgtEl>
                                        <p:attrNameLst>
                                          <p:attrName>style.visibility</p:attrName>
                                        </p:attrNameLst>
                                      </p:cBhvr>
                                      <p:to>
                                        <p:strVal val="visible"/>
                                      </p:to>
                                    </p:set>
                                    <p:anim calcmode="lin" valueType="num">
                                      <p:cBhvr additive="base">
                                        <p:cTn id="13" dur="500" fill="hold"/>
                                        <p:tgtEl>
                                          <p:spTgt spid="256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2">
                                            <p:txEl>
                                              <p:pRg st="2" end="2"/>
                                            </p:txEl>
                                          </p:spTgt>
                                        </p:tgtEl>
                                        <p:attrNameLst>
                                          <p:attrName>style.visibility</p:attrName>
                                        </p:attrNameLst>
                                      </p:cBhvr>
                                      <p:to>
                                        <p:strVal val="visible"/>
                                      </p:to>
                                    </p:set>
                                    <p:anim calcmode="lin" valueType="num">
                                      <p:cBhvr additive="base">
                                        <p:cTn id="19" dur="5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2">
                                            <p:txEl>
                                              <p:pRg st="3" end="3"/>
                                            </p:txEl>
                                          </p:spTgt>
                                        </p:tgtEl>
                                        <p:attrNameLst>
                                          <p:attrName>style.visibility</p:attrName>
                                        </p:attrNameLst>
                                      </p:cBhvr>
                                      <p:to>
                                        <p:strVal val="visible"/>
                                      </p:to>
                                    </p:set>
                                    <p:anim calcmode="lin" valueType="num">
                                      <p:cBhvr additive="base">
                                        <p:cTn id="25" dur="500" fill="hold"/>
                                        <p:tgtEl>
                                          <p:spTgt spid="256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2">
                                            <p:txEl>
                                              <p:pRg st="4" end="4"/>
                                            </p:txEl>
                                          </p:spTgt>
                                        </p:tgtEl>
                                        <p:attrNameLst>
                                          <p:attrName>style.visibility</p:attrName>
                                        </p:attrNameLst>
                                      </p:cBhvr>
                                      <p:to>
                                        <p:strVal val="visible"/>
                                      </p:to>
                                    </p:set>
                                    <p:anim calcmode="lin" valueType="num">
                                      <p:cBhvr additive="base">
                                        <p:cTn id="31" dur="500" fill="hold"/>
                                        <p:tgtEl>
                                          <p:spTgt spid="256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2">
                                            <p:txEl>
                                              <p:pRg st="6" end="6"/>
                                            </p:txEl>
                                          </p:spTgt>
                                        </p:tgtEl>
                                        <p:attrNameLst>
                                          <p:attrName>style.visibility</p:attrName>
                                        </p:attrNameLst>
                                      </p:cBhvr>
                                      <p:to>
                                        <p:strVal val="visible"/>
                                      </p:to>
                                    </p:set>
                                    <p:anim calcmode="lin" valueType="num">
                                      <p:cBhvr additive="base">
                                        <p:cTn id="37" dur="500" fill="hold"/>
                                        <p:tgtEl>
                                          <p:spTgt spid="2560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602">
                                            <p:txEl>
                                              <p:pRg st="7" end="7"/>
                                            </p:txEl>
                                          </p:spTgt>
                                        </p:tgtEl>
                                        <p:attrNameLst>
                                          <p:attrName>style.visibility</p:attrName>
                                        </p:attrNameLst>
                                      </p:cBhvr>
                                      <p:to>
                                        <p:strVal val="visible"/>
                                      </p:to>
                                    </p:set>
                                    <p:anim calcmode="lin" valueType="num">
                                      <p:cBhvr additive="base">
                                        <p:cTn id="43" dur="500" fill="hold"/>
                                        <p:tgtEl>
                                          <p:spTgt spid="2560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602">
                                            <p:txEl>
                                              <p:pRg st="8" end="8"/>
                                            </p:txEl>
                                          </p:spTgt>
                                        </p:tgtEl>
                                        <p:attrNameLst>
                                          <p:attrName>style.visibility</p:attrName>
                                        </p:attrNameLst>
                                      </p:cBhvr>
                                      <p:to>
                                        <p:strVal val="visible"/>
                                      </p:to>
                                    </p:set>
                                    <p:anim calcmode="lin" valueType="num">
                                      <p:cBhvr additive="base">
                                        <p:cTn id="49" dur="500" fill="hold"/>
                                        <p:tgtEl>
                                          <p:spTgt spid="2560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60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602">
                                            <p:txEl>
                                              <p:pRg st="9" end="9"/>
                                            </p:txEl>
                                          </p:spTgt>
                                        </p:tgtEl>
                                        <p:attrNameLst>
                                          <p:attrName>style.visibility</p:attrName>
                                        </p:attrNameLst>
                                      </p:cBhvr>
                                      <p:to>
                                        <p:strVal val="visible"/>
                                      </p:to>
                                    </p:set>
                                    <p:anim calcmode="lin" valueType="num">
                                      <p:cBhvr additive="base">
                                        <p:cTn id="55" dur="500" fill="hold"/>
                                        <p:tgtEl>
                                          <p:spTgt spid="2560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560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602">
                                            <p:txEl>
                                              <p:pRg st="10" end="10"/>
                                            </p:txEl>
                                          </p:spTgt>
                                        </p:tgtEl>
                                        <p:attrNameLst>
                                          <p:attrName>style.visibility</p:attrName>
                                        </p:attrNameLst>
                                      </p:cBhvr>
                                      <p:to>
                                        <p:strVal val="visible"/>
                                      </p:to>
                                    </p:set>
                                    <p:anim calcmode="lin" valueType="num">
                                      <p:cBhvr additive="base">
                                        <p:cTn id="61" dur="500" fill="hold"/>
                                        <p:tgtEl>
                                          <p:spTgt spid="2560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560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47B186-C860-47FD-8EA7-F2B655B1CA60}"/>
              </a:ext>
            </a:extLst>
          </p:cNvPr>
          <p:cNvSpPr/>
          <p:nvPr/>
        </p:nvSpPr>
        <p:spPr>
          <a:xfrm>
            <a:off x="925085" y="1509208"/>
            <a:ext cx="10904538" cy="491548"/>
          </a:xfrm>
          <a:prstGeom prst="rect">
            <a:avLst/>
          </a:prstGeom>
        </p:spPr>
        <p:txBody>
          <a:bodyPr vert="horz" wrap="square" lIns="91440" tIns="45720" rIns="91440" bIns="45720" rtlCol="0" anchor="t">
            <a:normAutofit/>
          </a:bodyPr>
          <a:lstStyle/>
          <a:p>
            <a:pPr>
              <a:lnSpc>
                <a:spcPct val="90000"/>
              </a:lnSpc>
              <a:spcAft>
                <a:spcPts val="1800"/>
              </a:spcAft>
              <a:buClr>
                <a:schemeClr val="tx2"/>
              </a:buClr>
            </a:pPr>
            <a:r>
              <a:rPr lang="fr-FR" sz="2400" b="1" dirty="0" err="1"/>
              <a:t>Shared</a:t>
            </a:r>
            <a:r>
              <a:rPr lang="fr-FR" sz="2400" b="1" dirty="0"/>
              <a:t> dissatisfaction and vision? </a:t>
            </a:r>
            <a:endParaRPr lang="en-NL" sz="2400" b="1" dirty="0"/>
          </a:p>
        </p:txBody>
      </p:sp>
      <p:sp>
        <p:nvSpPr>
          <p:cNvPr id="4" name="Rectangle 3">
            <a:extLst>
              <a:ext uri="{FF2B5EF4-FFF2-40B4-BE49-F238E27FC236}">
                <a16:creationId xmlns:a16="http://schemas.microsoft.com/office/drawing/2014/main" id="{BA606FBE-7176-4AF9-89F2-6EA88BB7385E}"/>
              </a:ext>
            </a:extLst>
          </p:cNvPr>
          <p:cNvSpPr/>
          <p:nvPr/>
        </p:nvSpPr>
        <p:spPr>
          <a:xfrm>
            <a:off x="776253" y="2320059"/>
            <a:ext cx="10904538" cy="637630"/>
          </a:xfrm>
          <a:prstGeom prst="rect">
            <a:avLst/>
          </a:prstGeom>
        </p:spPr>
        <p:txBody>
          <a:bodyPr wrap="square" anchor="t">
            <a:normAutofit/>
          </a:bodyPr>
          <a:lstStyle/>
          <a:p>
            <a:pPr>
              <a:lnSpc>
                <a:spcPct val="90000"/>
              </a:lnSpc>
              <a:tabLst>
                <a:tab pos="271463" algn="l"/>
              </a:tabLst>
            </a:pPr>
            <a:r>
              <a:rPr lang="en-GB" sz="2400" dirty="0">
                <a:solidFill>
                  <a:srgbClr val="FF0000"/>
                </a:solidFill>
              </a:rPr>
              <a:t>Discuss key issues from Mural exercise from day 1</a:t>
            </a:r>
          </a:p>
          <a:p>
            <a:pPr>
              <a:lnSpc>
                <a:spcPct val="90000"/>
              </a:lnSpc>
              <a:tabLst>
                <a:tab pos="271463" algn="l"/>
              </a:tabLst>
            </a:pPr>
            <a:endParaRPr lang="en-GB" sz="2400" dirty="0">
              <a:solidFill>
                <a:srgbClr val="FF0000"/>
              </a:solidFill>
            </a:endParaRPr>
          </a:p>
          <a:p>
            <a:pPr>
              <a:lnSpc>
                <a:spcPct val="90000"/>
              </a:lnSpc>
              <a:tabLst>
                <a:tab pos="271463" algn="l"/>
              </a:tabLst>
            </a:pPr>
            <a:endParaRPr lang="en-GB" sz="2400" dirty="0">
              <a:solidFill>
                <a:srgbClr val="FF0000"/>
              </a:solidFill>
            </a:endParaRPr>
          </a:p>
        </p:txBody>
      </p:sp>
      <p:sp>
        <p:nvSpPr>
          <p:cNvPr id="43010" name="Rectangle 2"/>
          <p:cNvSpPr>
            <a:spLocks noGrp="1" noChangeArrowheads="1"/>
          </p:cNvSpPr>
          <p:nvPr>
            <p:ph type="title"/>
          </p:nvPr>
        </p:nvSpPr>
        <p:spPr/>
        <p:txBody>
          <a:bodyPr vert="horz" lIns="91440" tIns="45720" rIns="91440" bIns="0" rtlCol="0" anchor="b" anchorCtr="0">
            <a:normAutofit/>
          </a:bodyPr>
          <a:lstStyle/>
          <a:p>
            <a:r>
              <a:rPr lang="fr-FR" dirty="0"/>
              <a:t>Discussion point: </a:t>
            </a:r>
            <a:endParaRPr lang="en-GB" dirty="0"/>
          </a:p>
        </p:txBody>
      </p:sp>
      <p:sp>
        <p:nvSpPr>
          <p:cNvPr id="3" name="Slide Number Placeholder 2">
            <a:extLst>
              <a:ext uri="{FF2B5EF4-FFF2-40B4-BE49-F238E27FC236}">
                <a16:creationId xmlns:a16="http://schemas.microsoft.com/office/drawing/2014/main" id="{F57E80DE-803E-472B-ABDC-1FEFB9EE4F50}"/>
              </a:ext>
            </a:extLst>
          </p:cNvPr>
          <p:cNvSpPr>
            <a:spLocks noGrp="1"/>
          </p:cNvSpPr>
          <p:nvPr>
            <p:ph type="sldNum" sz="quarter" idx="12"/>
          </p:nvPr>
        </p:nvSpPr>
        <p:spPr/>
        <p:txBody>
          <a:bodyPr/>
          <a:lstStyle/>
          <a:p>
            <a:fld id="{F46C79FD-C571-418B-AB0F-5EE936C85276}" type="slidenum">
              <a:rPr lang="en-GB" smtClean="0"/>
              <a:t>66</a:t>
            </a:fld>
            <a:endParaRPr lang="en-GB"/>
          </a:p>
        </p:txBody>
      </p:sp>
      <p:sp>
        <p:nvSpPr>
          <p:cNvPr id="6" name="Rectangle 5">
            <a:extLst>
              <a:ext uri="{FF2B5EF4-FFF2-40B4-BE49-F238E27FC236}">
                <a16:creationId xmlns:a16="http://schemas.microsoft.com/office/drawing/2014/main" id="{443FA58C-9C61-4326-8AF9-FBA34BC4427B}"/>
              </a:ext>
            </a:extLst>
          </p:cNvPr>
          <p:cNvSpPr/>
          <p:nvPr/>
        </p:nvSpPr>
        <p:spPr>
          <a:xfrm>
            <a:off x="776253" y="3285459"/>
            <a:ext cx="10904538" cy="2115307"/>
          </a:xfrm>
          <a:prstGeom prst="rect">
            <a:avLst/>
          </a:prstGeom>
        </p:spPr>
        <p:txBody>
          <a:bodyPr wrap="square" anchor="t">
            <a:normAutofit/>
          </a:bodyPr>
          <a:lstStyle/>
          <a:p>
            <a:pPr>
              <a:lnSpc>
                <a:spcPct val="90000"/>
              </a:lnSpc>
              <a:tabLst>
                <a:tab pos="271463" algn="l"/>
              </a:tabLst>
            </a:pPr>
            <a:r>
              <a:rPr lang="en-GB" sz="2400" dirty="0"/>
              <a:t>For the country with which you are familiar (i.e. the one you chose in the icebreaker this morning) </a:t>
            </a:r>
          </a:p>
          <a:p>
            <a:pPr marL="342900" indent="-342900">
              <a:lnSpc>
                <a:spcPct val="90000"/>
              </a:lnSpc>
              <a:spcBef>
                <a:spcPts val="1200"/>
              </a:spcBef>
              <a:buFont typeface="Arial" panose="020B0604020202020204" pitchFamily="34" charset="0"/>
              <a:buChar char="•"/>
              <a:tabLst>
                <a:tab pos="271463" algn="l"/>
              </a:tabLst>
            </a:pPr>
            <a:r>
              <a:rPr lang="en-GB" sz="2400" dirty="0"/>
              <a:t>Enter the shared vision for PFM system held jointly by the Development Partners and the Government</a:t>
            </a:r>
          </a:p>
          <a:p>
            <a:pPr marL="342900" indent="-342900">
              <a:lnSpc>
                <a:spcPct val="90000"/>
              </a:lnSpc>
              <a:spcBef>
                <a:spcPts val="1200"/>
              </a:spcBef>
              <a:buFont typeface="Arial" panose="020B0604020202020204" pitchFamily="34" charset="0"/>
              <a:buChar char="•"/>
              <a:tabLst>
                <a:tab pos="271463" algn="l"/>
              </a:tabLst>
            </a:pPr>
            <a:r>
              <a:rPr lang="en-GB" sz="2400" dirty="0"/>
              <a:t>If there is no shared vision state “</a:t>
            </a:r>
            <a:r>
              <a:rPr lang="en-GB" sz="2400" i="1" dirty="0"/>
              <a:t>No Shared Vision</a:t>
            </a:r>
            <a:r>
              <a:rPr lang="en-GB" sz="2400" dirty="0"/>
              <a:t>”</a:t>
            </a:r>
          </a:p>
        </p:txBody>
      </p:sp>
    </p:spTree>
    <p:extLst>
      <p:ext uri="{BB962C8B-B14F-4D97-AF65-F5344CB8AC3E}">
        <p14:creationId xmlns:p14="http://schemas.microsoft.com/office/powerpoint/2010/main" val="218315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47B186-C860-47FD-8EA7-F2B655B1CA60}"/>
              </a:ext>
            </a:extLst>
          </p:cNvPr>
          <p:cNvSpPr/>
          <p:nvPr/>
        </p:nvSpPr>
        <p:spPr>
          <a:xfrm>
            <a:off x="925085" y="1509208"/>
            <a:ext cx="10904538" cy="491548"/>
          </a:xfrm>
          <a:prstGeom prst="rect">
            <a:avLst/>
          </a:prstGeom>
        </p:spPr>
        <p:txBody>
          <a:bodyPr vert="horz" wrap="square" lIns="91440" tIns="45720" rIns="91440" bIns="45720" rtlCol="0" anchor="t">
            <a:normAutofit/>
          </a:bodyPr>
          <a:lstStyle/>
          <a:p>
            <a:pPr>
              <a:lnSpc>
                <a:spcPct val="90000"/>
              </a:lnSpc>
              <a:spcAft>
                <a:spcPts val="1800"/>
              </a:spcAft>
              <a:buClr>
                <a:schemeClr val="tx2"/>
              </a:buClr>
            </a:pPr>
            <a:r>
              <a:rPr lang="fr-FR" sz="2400" b="1" dirty="0" err="1"/>
              <a:t>Shared</a:t>
            </a:r>
            <a:r>
              <a:rPr lang="fr-FR" sz="2400" b="1" dirty="0"/>
              <a:t> dissatisfaction and vision? </a:t>
            </a:r>
            <a:endParaRPr lang="en-NL" sz="2400" b="1" dirty="0"/>
          </a:p>
        </p:txBody>
      </p:sp>
      <p:sp>
        <p:nvSpPr>
          <p:cNvPr id="4" name="Rectangle 3">
            <a:extLst>
              <a:ext uri="{FF2B5EF4-FFF2-40B4-BE49-F238E27FC236}">
                <a16:creationId xmlns:a16="http://schemas.microsoft.com/office/drawing/2014/main" id="{BA606FBE-7176-4AF9-89F2-6EA88BB7385E}"/>
              </a:ext>
            </a:extLst>
          </p:cNvPr>
          <p:cNvSpPr/>
          <p:nvPr/>
        </p:nvSpPr>
        <p:spPr>
          <a:xfrm>
            <a:off x="776253" y="2320059"/>
            <a:ext cx="10904538" cy="2115307"/>
          </a:xfrm>
          <a:prstGeom prst="rect">
            <a:avLst/>
          </a:prstGeom>
        </p:spPr>
        <p:txBody>
          <a:bodyPr wrap="square" anchor="t">
            <a:normAutofit/>
          </a:bodyPr>
          <a:lstStyle/>
          <a:p>
            <a:pPr>
              <a:lnSpc>
                <a:spcPct val="90000"/>
              </a:lnSpc>
              <a:tabLst>
                <a:tab pos="271463" algn="l"/>
              </a:tabLst>
            </a:pPr>
            <a:r>
              <a:rPr lang="en-GB" sz="2400" dirty="0"/>
              <a:t>For the country with which you are familiar (use the one you chose in the introduction) </a:t>
            </a:r>
          </a:p>
          <a:p>
            <a:pPr marL="342900" indent="-342900">
              <a:lnSpc>
                <a:spcPct val="90000"/>
              </a:lnSpc>
              <a:spcBef>
                <a:spcPts val="1200"/>
              </a:spcBef>
              <a:buFont typeface="Arial" panose="020B0604020202020204" pitchFamily="34" charset="0"/>
              <a:buChar char="•"/>
              <a:tabLst>
                <a:tab pos="271463" algn="l"/>
              </a:tabLst>
            </a:pPr>
            <a:r>
              <a:rPr lang="en-GB" sz="2400" dirty="0"/>
              <a:t>Enter the shared vision for PFM system held jointly by the Development Partners and the Government</a:t>
            </a:r>
          </a:p>
          <a:p>
            <a:pPr marL="342900" indent="-342900">
              <a:lnSpc>
                <a:spcPct val="90000"/>
              </a:lnSpc>
              <a:spcBef>
                <a:spcPts val="1200"/>
              </a:spcBef>
              <a:buFont typeface="Arial" panose="020B0604020202020204" pitchFamily="34" charset="0"/>
              <a:buChar char="•"/>
              <a:tabLst>
                <a:tab pos="271463" algn="l"/>
              </a:tabLst>
            </a:pPr>
            <a:r>
              <a:rPr lang="en-GB" sz="2400" dirty="0"/>
              <a:t>If there is no shared vision state “</a:t>
            </a:r>
            <a:r>
              <a:rPr lang="en-GB" sz="2400" i="1" dirty="0"/>
              <a:t>No Shared Vision</a:t>
            </a:r>
            <a:r>
              <a:rPr lang="en-GB" sz="2400" dirty="0"/>
              <a:t>”</a:t>
            </a:r>
          </a:p>
        </p:txBody>
      </p:sp>
      <p:sp>
        <p:nvSpPr>
          <p:cNvPr id="43010" name="Rectangle 2"/>
          <p:cNvSpPr>
            <a:spLocks noGrp="1" noChangeArrowheads="1"/>
          </p:cNvSpPr>
          <p:nvPr>
            <p:ph type="title"/>
          </p:nvPr>
        </p:nvSpPr>
        <p:spPr>
          <a:xfrm>
            <a:off x="970721" y="315310"/>
            <a:ext cx="10710069" cy="949907"/>
          </a:xfrm>
        </p:spPr>
        <p:txBody>
          <a:bodyPr vert="horz" lIns="91440" tIns="45720" rIns="91440" bIns="0" rtlCol="0" anchor="b" anchorCtr="0">
            <a:normAutofit fontScale="90000"/>
          </a:bodyPr>
          <a:lstStyle/>
          <a:p>
            <a:r>
              <a:rPr lang="fr-FR" dirty="0" err="1"/>
              <a:t>Exercise</a:t>
            </a:r>
            <a:r>
              <a:rPr lang="fr-FR" dirty="0"/>
              <a:t> (</a:t>
            </a:r>
            <a:r>
              <a:rPr lang="fr-FR" dirty="0" err="1"/>
              <a:t>mentimeter</a:t>
            </a:r>
            <a:r>
              <a:rPr lang="fr-FR" dirty="0"/>
              <a:t>, no more </a:t>
            </a:r>
            <a:r>
              <a:rPr lang="fr-FR" dirty="0" err="1"/>
              <a:t>than</a:t>
            </a:r>
            <a:r>
              <a:rPr lang="fr-FR" dirty="0"/>
              <a:t> 3 </a:t>
            </a:r>
            <a:r>
              <a:rPr lang="fr-FR" dirty="0" err="1"/>
              <a:t>answers</a:t>
            </a:r>
            <a:r>
              <a:rPr lang="fr-FR" dirty="0"/>
              <a:t>): </a:t>
            </a:r>
            <a:endParaRPr lang="en-GB" dirty="0"/>
          </a:p>
        </p:txBody>
      </p:sp>
      <p:sp>
        <p:nvSpPr>
          <p:cNvPr id="3" name="Slide Number Placeholder 2">
            <a:extLst>
              <a:ext uri="{FF2B5EF4-FFF2-40B4-BE49-F238E27FC236}">
                <a16:creationId xmlns:a16="http://schemas.microsoft.com/office/drawing/2014/main" id="{612B000B-EB4C-4567-8015-D0D498A4CEB8}"/>
              </a:ext>
            </a:extLst>
          </p:cNvPr>
          <p:cNvSpPr>
            <a:spLocks noGrp="1"/>
          </p:cNvSpPr>
          <p:nvPr>
            <p:ph type="sldNum" sz="quarter" idx="12"/>
          </p:nvPr>
        </p:nvSpPr>
        <p:spPr/>
        <p:txBody>
          <a:bodyPr/>
          <a:lstStyle/>
          <a:p>
            <a:fld id="{F46C79FD-C571-418B-AB0F-5EE936C85276}" type="slidenum">
              <a:rPr lang="en-GB" smtClean="0"/>
              <a:t>67</a:t>
            </a:fld>
            <a:endParaRPr lang="en-GB"/>
          </a:p>
        </p:txBody>
      </p:sp>
    </p:spTree>
    <p:extLst>
      <p:ext uri="{BB962C8B-B14F-4D97-AF65-F5344CB8AC3E}">
        <p14:creationId xmlns:p14="http://schemas.microsoft.com/office/powerpoint/2010/main" val="22866560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contenu 2"/>
          <p:cNvSpPr>
            <a:spLocks noGrp="1"/>
          </p:cNvSpPr>
          <p:nvPr>
            <p:ph sz="half" idx="1"/>
          </p:nvPr>
        </p:nvSpPr>
        <p:spPr>
          <a:xfrm>
            <a:off x="838198" y="1825625"/>
            <a:ext cx="10515600" cy="3906435"/>
          </a:xfrm>
        </p:spPr>
        <p:txBody>
          <a:bodyPr>
            <a:normAutofit/>
          </a:bodyPr>
          <a:lstStyle/>
          <a:p>
            <a:pPr marL="0" indent="0">
              <a:lnSpc>
                <a:spcPct val="90000"/>
              </a:lnSpc>
              <a:buNone/>
            </a:pPr>
            <a:r>
              <a:rPr lang="en-GB" b="1" i="0" dirty="0"/>
              <a:t>Three conditions</a:t>
            </a:r>
            <a:r>
              <a:rPr lang="en-GB" i="0" dirty="0"/>
              <a:t>:</a:t>
            </a:r>
          </a:p>
          <a:p>
            <a:pPr marL="417150" lvl="1" indent="-342900">
              <a:lnSpc>
                <a:spcPct val="90000"/>
              </a:lnSpc>
              <a:spcBef>
                <a:spcPts val="1200"/>
              </a:spcBef>
              <a:buClrTx/>
            </a:pPr>
            <a:r>
              <a:rPr lang="en-GB" sz="2400" dirty="0"/>
              <a:t>Strong political commitment to implement reforms</a:t>
            </a:r>
          </a:p>
          <a:p>
            <a:pPr marL="417150" lvl="1" indent="-342900">
              <a:lnSpc>
                <a:spcPct val="90000"/>
              </a:lnSpc>
              <a:spcBef>
                <a:spcPts val="1200"/>
              </a:spcBef>
              <a:buClrTx/>
            </a:pPr>
            <a:r>
              <a:rPr lang="en-GB" sz="2400" dirty="0"/>
              <a:t>Reform conception &amp; implementation models adapted to institutional context &amp; capacities</a:t>
            </a:r>
          </a:p>
          <a:p>
            <a:pPr marL="417150" lvl="1" indent="-342900">
              <a:lnSpc>
                <a:spcPct val="90000"/>
              </a:lnSpc>
              <a:spcBef>
                <a:spcPts val="1200"/>
              </a:spcBef>
              <a:buClrTx/>
            </a:pPr>
            <a:r>
              <a:rPr lang="en-GB" sz="2400" dirty="0"/>
              <a:t>Strong coordination arrangements, carried out by government representatives in order to monitor and stir the reform</a:t>
            </a:r>
          </a:p>
        </p:txBody>
      </p:sp>
      <p:sp>
        <p:nvSpPr>
          <p:cNvPr id="27649" name="Titre 1"/>
          <p:cNvSpPr>
            <a:spLocks noGrp="1"/>
          </p:cNvSpPr>
          <p:nvPr>
            <p:ph type="title"/>
          </p:nvPr>
        </p:nvSpPr>
        <p:spPr>
          <a:xfrm>
            <a:off x="970722" y="0"/>
            <a:ext cx="10515600" cy="1265217"/>
          </a:xfrm>
        </p:spPr>
        <p:txBody>
          <a:bodyPr anchor="b">
            <a:normAutofit/>
          </a:bodyPr>
          <a:lstStyle/>
          <a:p>
            <a:r>
              <a:rPr lang="fr-FR" sz="3600" dirty="0"/>
              <a:t>Conditions for </a:t>
            </a:r>
            <a:r>
              <a:rPr lang="fr-FR" sz="3600" dirty="0" err="1"/>
              <a:t>success</a:t>
            </a:r>
            <a:r>
              <a:rPr lang="fr-FR" sz="3600" dirty="0"/>
              <a:t>: </a:t>
            </a:r>
            <a:r>
              <a:rPr lang="fr-FR" sz="3600" dirty="0" err="1"/>
              <a:t>what</a:t>
            </a:r>
            <a:r>
              <a:rPr lang="fr-FR" sz="3600" dirty="0"/>
              <a:t> </a:t>
            </a:r>
            <a:r>
              <a:rPr lang="fr-FR" sz="3600" dirty="0" err="1"/>
              <a:t>does</a:t>
            </a:r>
            <a:r>
              <a:rPr lang="fr-FR" sz="3600" dirty="0"/>
              <a:t> </a:t>
            </a:r>
            <a:r>
              <a:rPr lang="fr-FR" sz="3600" dirty="0" err="1"/>
              <a:t>experience</a:t>
            </a:r>
            <a:r>
              <a:rPr lang="fr-FR" sz="3600" dirty="0"/>
              <a:t> tells us? (1)</a:t>
            </a:r>
          </a:p>
        </p:txBody>
      </p:sp>
      <p:sp>
        <p:nvSpPr>
          <p:cNvPr id="2" name="Slide Number Placeholder 1">
            <a:extLst>
              <a:ext uri="{FF2B5EF4-FFF2-40B4-BE49-F238E27FC236}">
                <a16:creationId xmlns:a16="http://schemas.microsoft.com/office/drawing/2014/main" id="{1F3CB5DF-20F6-4AFC-B906-BC8880441FF6}"/>
              </a:ext>
            </a:extLst>
          </p:cNvPr>
          <p:cNvSpPr>
            <a:spLocks noGrp="1"/>
          </p:cNvSpPr>
          <p:nvPr>
            <p:ph type="sldNum" sz="quarter" idx="12"/>
          </p:nvPr>
        </p:nvSpPr>
        <p:spPr/>
        <p:txBody>
          <a:bodyPr/>
          <a:lstStyle/>
          <a:p>
            <a:fld id="{F46C79FD-C571-418B-AB0F-5EE936C85276}" type="slidenum">
              <a:rPr lang="en-GB" smtClean="0"/>
              <a:t>68</a:t>
            </a:fld>
            <a:endParaRPr lang="en-GB"/>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u contenu 2"/>
          <p:cNvSpPr>
            <a:spLocks noGrp="1"/>
          </p:cNvSpPr>
          <p:nvPr>
            <p:ph sz="half" idx="1"/>
          </p:nvPr>
        </p:nvSpPr>
        <p:spPr>
          <a:xfrm>
            <a:off x="838197" y="1825625"/>
            <a:ext cx="10280075" cy="3906435"/>
          </a:xfrm>
        </p:spPr>
        <p:txBody>
          <a:bodyPr>
            <a:normAutofit/>
          </a:bodyPr>
          <a:lstStyle/>
          <a:p>
            <a:pPr>
              <a:lnSpc>
                <a:spcPct val="90000"/>
              </a:lnSpc>
              <a:spcBef>
                <a:spcPts val="1200"/>
              </a:spcBef>
              <a:buClrTx/>
            </a:pPr>
            <a:r>
              <a:rPr lang="en-GB" i="0" dirty="0"/>
              <a:t>Strong technical leadership important: helps in a context of political commitment, but does not </a:t>
            </a:r>
            <a:r>
              <a:rPr lang="en-GB" i="0" dirty="0">
                <a:solidFill>
                  <a:srgbClr val="FF0000"/>
                </a:solidFill>
              </a:rPr>
              <a:t>replace</a:t>
            </a:r>
            <a:r>
              <a:rPr lang="en-GB" i="0" dirty="0"/>
              <a:t> it</a:t>
            </a:r>
          </a:p>
          <a:p>
            <a:pPr>
              <a:lnSpc>
                <a:spcPct val="90000"/>
              </a:lnSpc>
              <a:spcBef>
                <a:spcPts val="1200"/>
              </a:spcBef>
              <a:buClrTx/>
            </a:pPr>
            <a:r>
              <a:rPr lang="en-GB" i="0" dirty="0"/>
              <a:t>External pressure (civil society, donor, etc.) may strengthen political commitment, but not enough to </a:t>
            </a:r>
            <a:r>
              <a:rPr lang="en-GB" i="0" dirty="0">
                <a:solidFill>
                  <a:srgbClr val="FF0000"/>
                </a:solidFill>
              </a:rPr>
              <a:t>create</a:t>
            </a:r>
            <a:r>
              <a:rPr lang="en-GB" i="0" dirty="0"/>
              <a:t> it</a:t>
            </a:r>
          </a:p>
          <a:p>
            <a:pPr>
              <a:lnSpc>
                <a:spcPct val="90000"/>
              </a:lnSpc>
              <a:spcBef>
                <a:spcPts val="1200"/>
              </a:spcBef>
              <a:buClrTx/>
            </a:pPr>
            <a:r>
              <a:rPr lang="en-GB" i="0" dirty="0"/>
              <a:t>Learning process is necessary, in order to adapt reform conception &amp; implementation models</a:t>
            </a:r>
          </a:p>
          <a:p>
            <a:pPr>
              <a:lnSpc>
                <a:spcPct val="90000"/>
              </a:lnSpc>
              <a:spcBef>
                <a:spcPts val="1200"/>
              </a:spcBef>
              <a:buClrTx/>
            </a:pPr>
            <a:r>
              <a:rPr lang="en-GB" i="0" dirty="0"/>
              <a:t>Influence of NGOs &amp; legislative power must not be overestimated</a:t>
            </a:r>
            <a:endParaRPr lang="en-GB" dirty="0"/>
          </a:p>
        </p:txBody>
      </p:sp>
      <p:sp>
        <p:nvSpPr>
          <p:cNvPr id="28675" name="Titre 1"/>
          <p:cNvSpPr>
            <a:spLocks noGrp="1"/>
          </p:cNvSpPr>
          <p:nvPr>
            <p:ph type="title"/>
          </p:nvPr>
        </p:nvSpPr>
        <p:spPr>
          <a:xfrm>
            <a:off x="970722" y="218210"/>
            <a:ext cx="10515600" cy="1047008"/>
          </a:xfrm>
        </p:spPr>
        <p:txBody>
          <a:bodyPr anchor="b">
            <a:normAutofit/>
          </a:bodyPr>
          <a:lstStyle/>
          <a:p>
            <a:r>
              <a:rPr lang="fr-FR" sz="3600" dirty="0"/>
              <a:t>Conditions for </a:t>
            </a:r>
            <a:r>
              <a:rPr lang="fr-FR" sz="3600" dirty="0" err="1"/>
              <a:t>success</a:t>
            </a:r>
            <a:r>
              <a:rPr lang="fr-FR" sz="3600" dirty="0"/>
              <a:t>: </a:t>
            </a:r>
            <a:r>
              <a:rPr lang="fr-FR" sz="3600" dirty="0" err="1"/>
              <a:t>what</a:t>
            </a:r>
            <a:r>
              <a:rPr lang="fr-FR" sz="3600" dirty="0"/>
              <a:t> </a:t>
            </a:r>
            <a:r>
              <a:rPr lang="fr-FR" sz="3600" dirty="0" err="1"/>
              <a:t>does</a:t>
            </a:r>
            <a:r>
              <a:rPr lang="fr-FR" sz="3600" dirty="0"/>
              <a:t> </a:t>
            </a:r>
            <a:r>
              <a:rPr lang="fr-FR" sz="3600" dirty="0" err="1"/>
              <a:t>experience</a:t>
            </a:r>
            <a:r>
              <a:rPr lang="fr-FR" sz="3600" dirty="0"/>
              <a:t> tell us? (2)</a:t>
            </a:r>
          </a:p>
        </p:txBody>
      </p:sp>
      <p:sp>
        <p:nvSpPr>
          <p:cNvPr id="2" name="Slide Number Placeholder 1">
            <a:extLst>
              <a:ext uri="{FF2B5EF4-FFF2-40B4-BE49-F238E27FC236}">
                <a16:creationId xmlns:a16="http://schemas.microsoft.com/office/drawing/2014/main" id="{B79768C1-991C-4DCF-93E9-A4B137361A5C}"/>
              </a:ext>
            </a:extLst>
          </p:cNvPr>
          <p:cNvSpPr>
            <a:spLocks noGrp="1"/>
          </p:cNvSpPr>
          <p:nvPr>
            <p:ph type="sldNum" sz="quarter" idx="12"/>
          </p:nvPr>
        </p:nvSpPr>
        <p:spPr/>
        <p:txBody>
          <a:bodyPr/>
          <a:lstStyle/>
          <a:p>
            <a:fld id="{F46C79FD-C571-418B-AB0F-5EE936C85276}" type="slidenum">
              <a:rPr lang="en-GB" smtClean="0"/>
              <a:t>69</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sz="half" idx="1"/>
          </p:nvPr>
        </p:nvSpPr>
        <p:spPr>
          <a:xfrm>
            <a:off x="817176" y="2235529"/>
            <a:ext cx="10197665" cy="3906435"/>
          </a:xfrm>
        </p:spPr>
        <p:txBody>
          <a:bodyPr>
            <a:normAutofit/>
          </a:bodyPr>
          <a:lstStyle/>
          <a:p>
            <a:pPr marL="382950" lvl="1">
              <a:lnSpc>
                <a:spcPct val="90000"/>
              </a:lnSpc>
              <a:spcBef>
                <a:spcPts val="600"/>
              </a:spcBef>
              <a:spcAft>
                <a:spcPts val="600"/>
              </a:spcAft>
              <a:buClrTx/>
            </a:pPr>
            <a:r>
              <a:rPr lang="en-GB" sz="2400" dirty="0">
                <a:solidFill>
                  <a:srgbClr val="FF0000"/>
                </a:solidFill>
              </a:rPr>
              <a:t>Module 1.1.	PFM introduction (basics) </a:t>
            </a:r>
          </a:p>
          <a:p>
            <a:pPr marL="382950" lvl="1">
              <a:lnSpc>
                <a:spcPct val="90000"/>
              </a:lnSpc>
              <a:spcBef>
                <a:spcPts val="600"/>
              </a:spcBef>
              <a:spcAft>
                <a:spcPts val="600"/>
              </a:spcAft>
              <a:buClrTx/>
            </a:pPr>
            <a:r>
              <a:rPr lang="en-GB" sz="2400" dirty="0"/>
              <a:t>Module 1.2.	SDGs, aid effectiveness and use</a:t>
            </a:r>
            <a:r>
              <a:rPr lang="bg-BG" sz="2400" dirty="0"/>
              <a:t> </a:t>
            </a:r>
            <a:r>
              <a:rPr lang="en-GB" sz="2400" dirty="0"/>
              <a:t>of country systems</a:t>
            </a:r>
          </a:p>
          <a:p>
            <a:pPr marL="382950" lvl="1">
              <a:lnSpc>
                <a:spcPct val="90000"/>
              </a:lnSpc>
              <a:spcBef>
                <a:spcPts val="600"/>
              </a:spcBef>
              <a:spcAft>
                <a:spcPts val="600"/>
              </a:spcAft>
              <a:buClrTx/>
            </a:pPr>
            <a:r>
              <a:rPr lang="en-GB" sz="2400" dirty="0"/>
              <a:t>Module 1.3. 	The Challenge of PFM reform</a:t>
            </a:r>
          </a:p>
          <a:p>
            <a:pPr marL="382950" lvl="1">
              <a:lnSpc>
                <a:spcPct val="90000"/>
              </a:lnSpc>
              <a:spcBef>
                <a:spcPts val="600"/>
              </a:spcBef>
              <a:spcAft>
                <a:spcPts val="600"/>
              </a:spcAft>
              <a:buClrTx/>
            </a:pPr>
            <a:endParaRPr lang="en-GB" sz="2400" dirty="0"/>
          </a:p>
        </p:txBody>
      </p:sp>
      <p:sp>
        <p:nvSpPr>
          <p:cNvPr id="22530" name="Titre 2"/>
          <p:cNvSpPr>
            <a:spLocks noGrp="1"/>
          </p:cNvSpPr>
          <p:nvPr>
            <p:ph type="title"/>
          </p:nvPr>
        </p:nvSpPr>
        <p:spPr/>
        <p:txBody>
          <a:bodyPr anchor="b">
            <a:normAutofit/>
          </a:bodyPr>
          <a:lstStyle/>
          <a:p>
            <a:pPr marL="342900" indent="-342900"/>
            <a:r>
              <a:rPr lang="fr-FR" dirty="0"/>
              <a:t>Day 1: </a:t>
            </a:r>
            <a:r>
              <a:rPr lang="en-GB" dirty="0"/>
              <a:t>Approaches</a:t>
            </a:r>
            <a:r>
              <a:rPr lang="fr-FR" dirty="0"/>
              <a:t> to PFM </a:t>
            </a:r>
            <a:r>
              <a:rPr lang="en-GB" dirty="0"/>
              <a:t>Reform</a:t>
            </a:r>
          </a:p>
        </p:txBody>
      </p:sp>
      <p:sp>
        <p:nvSpPr>
          <p:cNvPr id="2" name="Slide Number Placeholder 1">
            <a:extLst>
              <a:ext uri="{FF2B5EF4-FFF2-40B4-BE49-F238E27FC236}">
                <a16:creationId xmlns:a16="http://schemas.microsoft.com/office/drawing/2014/main" id="{F32635D6-4353-4242-869A-43B413C6510E}"/>
              </a:ext>
            </a:extLst>
          </p:cNvPr>
          <p:cNvSpPr>
            <a:spLocks noGrp="1"/>
          </p:cNvSpPr>
          <p:nvPr>
            <p:ph type="sldNum" sz="quarter" idx="12"/>
          </p:nvPr>
        </p:nvSpPr>
        <p:spPr/>
        <p:txBody>
          <a:bodyPr/>
          <a:lstStyle/>
          <a:p>
            <a:fld id="{F46C79FD-C571-418B-AB0F-5EE936C85276}" type="slidenum">
              <a:rPr lang="en-GB" smtClean="0"/>
              <a:t>7</a:t>
            </a:fld>
            <a:endParaRPr lang="en-GB"/>
          </a:p>
        </p:txBody>
      </p:sp>
    </p:spTree>
    <p:extLst>
      <p:ext uri="{BB962C8B-B14F-4D97-AF65-F5344CB8AC3E}">
        <p14:creationId xmlns:p14="http://schemas.microsoft.com/office/powerpoint/2010/main" val="16103720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contenu 2"/>
          <p:cNvSpPr>
            <a:spLocks noGrp="1"/>
          </p:cNvSpPr>
          <p:nvPr>
            <p:ph sz="half" idx="1"/>
          </p:nvPr>
        </p:nvSpPr>
        <p:spPr>
          <a:xfrm>
            <a:off x="838198" y="1825625"/>
            <a:ext cx="10477502" cy="3906435"/>
          </a:xfrm>
        </p:spPr>
        <p:txBody>
          <a:bodyPr>
            <a:normAutofit/>
          </a:bodyPr>
          <a:lstStyle/>
          <a:p>
            <a:pPr>
              <a:lnSpc>
                <a:spcPct val="90000"/>
              </a:lnSpc>
              <a:spcBef>
                <a:spcPts val="1200"/>
              </a:spcBef>
              <a:buClrTx/>
            </a:pPr>
            <a:r>
              <a:rPr lang="en-GB" dirty="0"/>
              <a:t>Considerable influence in countries benefitting, or if external resources are funding a government programme </a:t>
            </a:r>
          </a:p>
          <a:p>
            <a:pPr>
              <a:lnSpc>
                <a:spcPct val="90000"/>
              </a:lnSpc>
              <a:spcBef>
                <a:spcPts val="1200"/>
              </a:spcBef>
              <a:buClrTx/>
            </a:pPr>
            <a:r>
              <a:rPr lang="en-GB" dirty="0"/>
              <a:t>Attempts to openly influence contents &amp; rhythm of reforms through</a:t>
            </a:r>
            <a:r>
              <a:rPr lang="en-GB" b="1" dirty="0"/>
              <a:t> ‘conditionality’</a:t>
            </a:r>
            <a:r>
              <a:rPr lang="en-GB" dirty="0"/>
              <a:t> have been inefficient &amp; often counterproductive</a:t>
            </a:r>
          </a:p>
          <a:p>
            <a:pPr>
              <a:lnSpc>
                <a:spcPct val="90000"/>
              </a:lnSpc>
              <a:spcBef>
                <a:spcPts val="1200"/>
              </a:spcBef>
              <a:buClrTx/>
            </a:pPr>
            <a:r>
              <a:rPr lang="en-GB" dirty="0"/>
              <a:t>Efficient only if focuses on specific &amp; clearly defined objectives</a:t>
            </a:r>
          </a:p>
          <a:p>
            <a:pPr>
              <a:lnSpc>
                <a:spcPct val="90000"/>
              </a:lnSpc>
              <a:spcBef>
                <a:spcPts val="1200"/>
              </a:spcBef>
              <a:buClrTx/>
            </a:pPr>
            <a:r>
              <a:rPr lang="en-GB" dirty="0"/>
              <a:t>Many reform programmes suffer from bad advice &amp; promotion of inadequate reform models from external agencies</a:t>
            </a:r>
          </a:p>
        </p:txBody>
      </p:sp>
      <p:sp>
        <p:nvSpPr>
          <p:cNvPr id="29697" name="Titre 1"/>
          <p:cNvSpPr>
            <a:spLocks noGrp="1"/>
          </p:cNvSpPr>
          <p:nvPr>
            <p:ph type="title"/>
          </p:nvPr>
        </p:nvSpPr>
        <p:spPr>
          <a:xfrm>
            <a:off x="970722" y="145474"/>
            <a:ext cx="10759528" cy="1119744"/>
          </a:xfrm>
        </p:spPr>
        <p:txBody>
          <a:bodyPr anchor="b">
            <a:normAutofit/>
          </a:bodyPr>
          <a:lstStyle/>
          <a:p>
            <a:r>
              <a:rPr lang="fr-FR" sz="3600" dirty="0" err="1"/>
              <a:t>Donor</a:t>
            </a:r>
            <a:r>
              <a:rPr lang="fr-FR" sz="3600" dirty="0"/>
              <a:t> support: </a:t>
            </a:r>
            <a:r>
              <a:rPr lang="fr-FR" sz="3600" dirty="0" err="1"/>
              <a:t>what</a:t>
            </a:r>
            <a:r>
              <a:rPr lang="fr-FR" sz="3600" dirty="0"/>
              <a:t> </a:t>
            </a:r>
            <a:r>
              <a:rPr lang="fr-FR" sz="3600" dirty="0" err="1"/>
              <a:t>effect</a:t>
            </a:r>
            <a:r>
              <a:rPr lang="fr-FR" sz="3600" dirty="0"/>
              <a:t>?</a:t>
            </a:r>
            <a:br>
              <a:rPr lang="fr-FR" sz="3600" dirty="0"/>
            </a:br>
            <a:r>
              <a:rPr lang="fr-FR" sz="3600" i="1" dirty="0"/>
              <a:t>cf. Lawson</a:t>
            </a:r>
          </a:p>
        </p:txBody>
      </p:sp>
      <p:sp>
        <p:nvSpPr>
          <p:cNvPr id="2" name="Slide Number Placeholder 1">
            <a:extLst>
              <a:ext uri="{FF2B5EF4-FFF2-40B4-BE49-F238E27FC236}">
                <a16:creationId xmlns:a16="http://schemas.microsoft.com/office/drawing/2014/main" id="{DBE7A9E0-5B0B-4B4B-9E39-BF00AB7195EF}"/>
              </a:ext>
            </a:extLst>
          </p:cNvPr>
          <p:cNvSpPr>
            <a:spLocks noGrp="1"/>
          </p:cNvSpPr>
          <p:nvPr>
            <p:ph type="sldNum" sz="quarter" idx="12"/>
          </p:nvPr>
        </p:nvSpPr>
        <p:spPr/>
        <p:txBody>
          <a:bodyPr/>
          <a:lstStyle/>
          <a:p>
            <a:fld id="{F46C79FD-C571-418B-AB0F-5EE936C85276}" type="slidenum">
              <a:rPr lang="en-GB" smtClean="0"/>
              <a:t>70</a:t>
            </a:fld>
            <a:endParaRPr lang="en-GB"/>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893618" y="2204864"/>
            <a:ext cx="9985664" cy="2448272"/>
          </a:xfrm>
        </p:spPr>
        <p:txBody>
          <a:bodyPr/>
          <a:lstStyle/>
          <a:p>
            <a:pPr>
              <a:spcBef>
                <a:spcPts val="1200"/>
              </a:spcBef>
              <a:buClrTx/>
            </a:pPr>
            <a:r>
              <a:rPr lang="en-GB" sz="2800" dirty="0"/>
              <a:t>Possible causes for failure or difficulties</a:t>
            </a:r>
          </a:p>
          <a:p>
            <a:pPr>
              <a:spcBef>
                <a:spcPts val="1200"/>
              </a:spcBef>
              <a:buClrTx/>
            </a:pPr>
            <a:r>
              <a:rPr lang="en-GB" sz="2800" dirty="0"/>
              <a:t>The conditions for a successful reform</a:t>
            </a:r>
          </a:p>
          <a:p>
            <a:pPr>
              <a:spcBef>
                <a:spcPts val="1200"/>
              </a:spcBef>
              <a:buClrTx/>
            </a:pPr>
            <a:r>
              <a:rPr lang="en-GB" sz="2800" dirty="0">
                <a:solidFill>
                  <a:srgbClr val="FF0000"/>
                </a:solidFill>
              </a:rPr>
              <a:t>Beware of pitfalls</a:t>
            </a:r>
          </a:p>
          <a:p>
            <a:pPr marL="514350" indent="-457200">
              <a:spcBef>
                <a:spcPts val="600"/>
              </a:spcBef>
              <a:spcAft>
                <a:spcPts val="600"/>
              </a:spcAft>
              <a:buClrTx/>
            </a:pPr>
            <a:endParaRPr lang="en-US" sz="2800" dirty="0">
              <a:latin typeface="Verdana" charset="0"/>
              <a:cs typeface="ＭＳ Ｐゴシック" charset="0"/>
            </a:endParaRPr>
          </a:p>
          <a:p>
            <a:pPr lvl="1"/>
            <a:endParaRPr lang="en-US" dirty="0">
              <a:latin typeface="Verdana" charset="0"/>
              <a:cs typeface="ＭＳ Ｐゴシック" charset="0"/>
            </a:endParaRPr>
          </a:p>
          <a:p>
            <a:pPr lvl="1"/>
            <a:endParaRPr lang="en-US" dirty="0">
              <a:latin typeface="Verdana" charset="0"/>
              <a:cs typeface="ＭＳ Ｐゴシック" charset="0"/>
            </a:endParaRPr>
          </a:p>
          <a:p>
            <a:pPr lvl="1"/>
            <a:endParaRPr lang="en-US" dirty="0">
              <a:latin typeface="Verdana" charset="0"/>
              <a:cs typeface="ＭＳ Ｐゴシック" charset="0"/>
            </a:endParaRPr>
          </a:p>
        </p:txBody>
      </p:sp>
      <p:sp>
        <p:nvSpPr>
          <p:cNvPr id="19459" name="Titre 4"/>
          <p:cNvSpPr>
            <a:spLocks noGrp="1"/>
          </p:cNvSpPr>
          <p:nvPr>
            <p:ph type="title"/>
          </p:nvPr>
        </p:nvSpPr>
        <p:spPr>
          <a:xfrm>
            <a:off x="893618" y="595901"/>
            <a:ext cx="9151361" cy="745682"/>
          </a:xfrm>
        </p:spPr>
        <p:txBody>
          <a:bodyPr/>
          <a:lstStyle/>
          <a:p>
            <a:r>
              <a:rPr lang="en-US" dirty="0"/>
              <a:t>Conditions for successful PFM Reform</a:t>
            </a:r>
            <a:endParaRPr lang="en-GB" dirty="0"/>
          </a:p>
        </p:txBody>
      </p:sp>
      <p:sp>
        <p:nvSpPr>
          <p:cNvPr id="2" name="Slide Number Placeholder 1">
            <a:extLst>
              <a:ext uri="{FF2B5EF4-FFF2-40B4-BE49-F238E27FC236}">
                <a16:creationId xmlns:a16="http://schemas.microsoft.com/office/drawing/2014/main" id="{D91CABA6-C3D5-4AB7-8BDB-D0C78FCBC4FA}"/>
              </a:ext>
            </a:extLst>
          </p:cNvPr>
          <p:cNvSpPr>
            <a:spLocks noGrp="1"/>
          </p:cNvSpPr>
          <p:nvPr>
            <p:ph type="sldNum" sz="quarter" idx="12"/>
          </p:nvPr>
        </p:nvSpPr>
        <p:spPr/>
        <p:txBody>
          <a:bodyPr/>
          <a:lstStyle/>
          <a:p>
            <a:fld id="{F46C79FD-C571-418B-AB0F-5EE936C85276}" type="slidenum">
              <a:rPr lang="en-GB" smtClean="0"/>
              <a:t>71</a:t>
            </a:fld>
            <a:endParaRPr lang="en-GB"/>
          </a:p>
        </p:txBody>
      </p:sp>
    </p:spTree>
    <p:extLst>
      <p:ext uri="{BB962C8B-B14F-4D97-AF65-F5344CB8AC3E}">
        <p14:creationId xmlns:p14="http://schemas.microsoft.com/office/powerpoint/2010/main" val="6313146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a:xfrm>
            <a:off x="5572024" y="3337659"/>
            <a:ext cx="1438476" cy="857370"/>
          </a:xfrm>
        </p:spPr>
      </p:pic>
      <p:sp>
        <p:nvSpPr>
          <p:cNvPr id="31745" name="Rectangle 2"/>
          <p:cNvSpPr>
            <a:spLocks noGrp="1" noChangeArrowheads="1"/>
          </p:cNvSpPr>
          <p:nvPr>
            <p:ph type="title"/>
          </p:nvPr>
        </p:nvSpPr>
        <p:spPr>
          <a:xfrm>
            <a:off x="847059" y="180974"/>
            <a:ext cx="10136132" cy="1143000"/>
          </a:xfrm>
        </p:spPr>
        <p:txBody>
          <a:bodyPr/>
          <a:lstStyle/>
          <a:p>
            <a:r>
              <a:rPr lang="fr-FR" sz="3600" dirty="0" err="1"/>
              <a:t>Should</a:t>
            </a:r>
            <a:r>
              <a:rPr lang="fr-FR" sz="3600" dirty="0"/>
              <a:t> </a:t>
            </a:r>
            <a:r>
              <a:rPr lang="fr-FR" sz="3600" dirty="0" err="1"/>
              <a:t>leading</a:t>
            </a:r>
            <a:r>
              <a:rPr lang="fr-FR" sz="3600" dirty="0"/>
              <a:t> </a:t>
            </a:r>
            <a:r>
              <a:rPr lang="fr-FR" sz="3600" dirty="0" err="1"/>
              <a:t>edge</a:t>
            </a:r>
            <a:r>
              <a:rPr lang="fr-FR" sz="3600" dirty="0"/>
              <a:t> practices </a:t>
            </a:r>
            <a:r>
              <a:rPr lang="fr-FR" sz="3600" dirty="0" err="1"/>
              <a:t>be</a:t>
            </a:r>
            <a:r>
              <a:rPr lang="fr-FR" sz="3600" dirty="0"/>
              <a:t> </a:t>
            </a:r>
            <a:r>
              <a:rPr lang="fr-FR" sz="3600" dirty="0" err="1"/>
              <a:t>imported</a:t>
            </a:r>
            <a:r>
              <a:rPr lang="fr-FR" sz="3600" dirty="0"/>
              <a:t> ("best practice")? </a:t>
            </a:r>
          </a:p>
        </p:txBody>
      </p:sp>
      <p:pic>
        <p:nvPicPr>
          <p:cNvPr id="317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4426" y="4022726"/>
            <a:ext cx="15843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9"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759826" y="4679951"/>
            <a:ext cx="1558925"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9964" y="4017963"/>
            <a:ext cx="14192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1" name="Text Box 7"/>
          <p:cNvSpPr txBox="1">
            <a:spLocks noChangeArrowheads="1"/>
          </p:cNvSpPr>
          <p:nvPr/>
        </p:nvSpPr>
        <p:spPr bwMode="auto">
          <a:xfrm>
            <a:off x="6381751" y="5715000"/>
            <a:ext cx="3992563" cy="390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039" tIns="41020" rIns="82039" bIns="41020">
            <a:spAutoFit/>
          </a:bodyPr>
          <a:lstStyle>
            <a:lvl1pPr defTabSz="820738" eaLnBrk="0" hangingPunct="0">
              <a:defRPr sz="1200">
                <a:solidFill>
                  <a:srgbClr val="0F5494"/>
                </a:solidFill>
                <a:latin typeface="Verdana" charset="0"/>
                <a:ea typeface="ＭＳ Ｐゴシック" charset="0"/>
                <a:cs typeface="ＭＳ Ｐゴシック" charset="0"/>
              </a:defRPr>
            </a:lvl1pPr>
            <a:lvl2pPr marL="742950" indent="-285750" defTabSz="820738" eaLnBrk="0" hangingPunct="0">
              <a:defRPr sz="1200">
                <a:solidFill>
                  <a:srgbClr val="0F5494"/>
                </a:solidFill>
                <a:latin typeface="Verdana" charset="0"/>
                <a:ea typeface="ＭＳ Ｐゴシック" charset="0"/>
              </a:defRPr>
            </a:lvl2pPr>
            <a:lvl3pPr marL="1143000" indent="-228600" defTabSz="820738" eaLnBrk="0" hangingPunct="0">
              <a:defRPr sz="1200">
                <a:solidFill>
                  <a:srgbClr val="0F5494"/>
                </a:solidFill>
                <a:latin typeface="Verdana" charset="0"/>
                <a:ea typeface="ＭＳ Ｐゴシック" charset="0"/>
              </a:defRPr>
            </a:lvl3pPr>
            <a:lvl4pPr marL="1600200" indent="-228600" defTabSz="820738" eaLnBrk="0" hangingPunct="0">
              <a:defRPr sz="1200">
                <a:solidFill>
                  <a:srgbClr val="0F5494"/>
                </a:solidFill>
                <a:latin typeface="Verdana" charset="0"/>
                <a:ea typeface="ＭＳ Ｐゴシック" charset="0"/>
              </a:defRPr>
            </a:lvl4pPr>
            <a:lvl5pPr marL="2057400" indent="-228600" defTabSz="820738" eaLnBrk="0" hangingPunct="0">
              <a:defRPr sz="1200">
                <a:solidFill>
                  <a:srgbClr val="0F5494"/>
                </a:solidFill>
                <a:latin typeface="Verdana" charset="0"/>
                <a:ea typeface="ＭＳ Ｐゴシック" charset="0"/>
              </a:defRPr>
            </a:lvl5pPr>
            <a:lvl6pPr marL="2514600" indent="-228600" defTabSz="820738" eaLnBrk="0" fontAlgn="base" hangingPunct="0">
              <a:spcBef>
                <a:spcPct val="0"/>
              </a:spcBef>
              <a:spcAft>
                <a:spcPct val="0"/>
              </a:spcAft>
              <a:defRPr sz="1200">
                <a:solidFill>
                  <a:srgbClr val="0F5494"/>
                </a:solidFill>
                <a:latin typeface="Verdana" charset="0"/>
                <a:ea typeface="ＭＳ Ｐゴシック" charset="0"/>
              </a:defRPr>
            </a:lvl6pPr>
            <a:lvl7pPr marL="2971800" indent="-228600" defTabSz="820738" eaLnBrk="0" fontAlgn="base" hangingPunct="0">
              <a:spcBef>
                <a:spcPct val="0"/>
              </a:spcBef>
              <a:spcAft>
                <a:spcPct val="0"/>
              </a:spcAft>
              <a:defRPr sz="1200">
                <a:solidFill>
                  <a:srgbClr val="0F5494"/>
                </a:solidFill>
                <a:latin typeface="Verdana" charset="0"/>
                <a:ea typeface="ＭＳ Ｐゴシック" charset="0"/>
              </a:defRPr>
            </a:lvl7pPr>
            <a:lvl8pPr marL="3429000" indent="-228600" defTabSz="820738" eaLnBrk="0" fontAlgn="base" hangingPunct="0">
              <a:spcBef>
                <a:spcPct val="0"/>
              </a:spcBef>
              <a:spcAft>
                <a:spcPct val="0"/>
              </a:spcAft>
              <a:defRPr sz="1200">
                <a:solidFill>
                  <a:srgbClr val="0F5494"/>
                </a:solidFill>
                <a:latin typeface="Verdana" charset="0"/>
                <a:ea typeface="ＭＳ Ｐゴシック" charset="0"/>
              </a:defRPr>
            </a:lvl8pPr>
            <a:lvl9pPr marL="3886200" indent="-228600" defTabSz="820738"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spcBef>
                <a:spcPct val="50000"/>
              </a:spcBef>
            </a:pPr>
            <a:r>
              <a:rPr lang="fr-FR" sz="2000" dirty="0">
                <a:latin typeface="Lydian" charset="0"/>
              </a:rPr>
              <a:t>.</a:t>
            </a:r>
          </a:p>
        </p:txBody>
      </p:sp>
      <p:pic>
        <p:nvPicPr>
          <p:cNvPr id="31752" name="Picture 8" descr="Image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2694" y="1552576"/>
            <a:ext cx="5311775" cy="421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3" name="Line 9"/>
          <p:cNvSpPr>
            <a:spLocks noChangeShapeType="1"/>
          </p:cNvSpPr>
          <p:nvPr/>
        </p:nvSpPr>
        <p:spPr bwMode="auto">
          <a:xfrm>
            <a:off x="5240175" y="2509839"/>
            <a:ext cx="2160588" cy="230505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2" name="Slide Number Placeholder 1">
            <a:extLst>
              <a:ext uri="{FF2B5EF4-FFF2-40B4-BE49-F238E27FC236}">
                <a16:creationId xmlns:a16="http://schemas.microsoft.com/office/drawing/2014/main" id="{D9D6EC1E-3EB5-4985-BC0B-D56272CEA1FD}"/>
              </a:ext>
            </a:extLst>
          </p:cNvPr>
          <p:cNvSpPr>
            <a:spLocks noGrp="1"/>
          </p:cNvSpPr>
          <p:nvPr>
            <p:ph type="sldNum" sz="quarter" idx="12"/>
          </p:nvPr>
        </p:nvSpPr>
        <p:spPr/>
        <p:txBody>
          <a:bodyPr/>
          <a:lstStyle/>
          <a:p>
            <a:fld id="{F46C79FD-C571-418B-AB0F-5EE936C85276}" type="slidenum">
              <a:rPr lang="en-GB" smtClean="0"/>
              <a:t>72</a:t>
            </a:fld>
            <a:endParaRPr lang="en-GB"/>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contenu 2"/>
          <p:cNvSpPr>
            <a:spLocks noGrp="1"/>
          </p:cNvSpPr>
          <p:nvPr>
            <p:ph sz="half" idx="1"/>
          </p:nvPr>
        </p:nvSpPr>
        <p:spPr>
          <a:xfrm>
            <a:off x="838198" y="1825625"/>
            <a:ext cx="10155384" cy="3906435"/>
          </a:xfrm>
        </p:spPr>
        <p:txBody>
          <a:bodyPr>
            <a:normAutofit/>
          </a:bodyPr>
          <a:lstStyle/>
          <a:p>
            <a:pPr>
              <a:lnSpc>
                <a:spcPct val="90000"/>
              </a:lnSpc>
              <a:buClrTx/>
            </a:pPr>
            <a:r>
              <a:rPr lang="en-GB" i="0" dirty="0"/>
              <a:t>Promptness does not mean efficiency</a:t>
            </a:r>
          </a:p>
          <a:p>
            <a:pPr lvl="1" eaLnBrk="1" hangingPunct="1">
              <a:lnSpc>
                <a:spcPct val="90000"/>
              </a:lnSpc>
              <a:buClrTx/>
              <a:buFont typeface="Courier New" panose="02070309020205020404" pitchFamily="49" charset="0"/>
              <a:buChar char="o"/>
              <a:defRPr/>
            </a:pPr>
            <a:r>
              <a:rPr lang="en-GB" sz="2400" b="0" dirty="0"/>
              <a:t>Reform is a long-term, continuous process</a:t>
            </a:r>
          </a:p>
          <a:p>
            <a:pPr lvl="1" eaLnBrk="1" hangingPunct="1">
              <a:lnSpc>
                <a:spcPct val="90000"/>
              </a:lnSpc>
              <a:buClrTx/>
              <a:buFont typeface="Courier New" panose="02070309020205020404" pitchFamily="49" charset="0"/>
              <a:buChar char="o"/>
              <a:defRPr/>
            </a:pPr>
            <a:r>
              <a:rPr lang="en-GB" sz="2400" b="0" dirty="0"/>
              <a:t>Deadlines should not be too short &amp; must take into account that similar reforms took years in more developed countries</a:t>
            </a:r>
          </a:p>
          <a:p>
            <a:pPr>
              <a:lnSpc>
                <a:spcPct val="90000"/>
              </a:lnSpc>
              <a:buClrTx/>
            </a:pPr>
            <a:r>
              <a:rPr lang="en-GB" i="0" dirty="0"/>
              <a:t>Accumulation of micro-measures </a:t>
            </a:r>
            <a:r>
              <a:rPr lang="en-GB" dirty="0"/>
              <a:t>is not equal to</a:t>
            </a:r>
            <a:r>
              <a:rPr lang="en-GB" i="0" dirty="0"/>
              <a:t> reform</a:t>
            </a:r>
          </a:p>
          <a:p>
            <a:pPr>
              <a:lnSpc>
                <a:spcPct val="90000"/>
              </a:lnSpc>
              <a:buClrTx/>
            </a:pPr>
            <a:r>
              <a:rPr lang="en-GB" i="0" dirty="0"/>
              <a:t>‘Reform fatigue’ may develop, or scepticism due to changing recommendations</a:t>
            </a:r>
          </a:p>
        </p:txBody>
      </p:sp>
      <p:sp>
        <p:nvSpPr>
          <p:cNvPr id="43009" name="Titre 1"/>
          <p:cNvSpPr>
            <a:spLocks noGrp="1"/>
          </p:cNvSpPr>
          <p:nvPr>
            <p:ph type="title"/>
          </p:nvPr>
        </p:nvSpPr>
        <p:spPr/>
        <p:txBody>
          <a:bodyPr anchor="b">
            <a:normAutofit/>
          </a:bodyPr>
          <a:lstStyle/>
          <a:p>
            <a:r>
              <a:rPr lang="fr-FR" dirty="0"/>
              <a:t> </a:t>
            </a:r>
            <a:r>
              <a:rPr lang="fr-FR" dirty="0" err="1"/>
              <a:t>Other</a:t>
            </a:r>
            <a:r>
              <a:rPr lang="fr-FR" dirty="0"/>
              <a:t> </a:t>
            </a:r>
            <a:r>
              <a:rPr lang="fr-FR" dirty="0" err="1"/>
              <a:t>pitfalls</a:t>
            </a:r>
            <a:endParaRPr lang="fr-FR" dirty="0"/>
          </a:p>
        </p:txBody>
      </p:sp>
      <p:sp>
        <p:nvSpPr>
          <p:cNvPr id="2" name="Slide Number Placeholder 1">
            <a:extLst>
              <a:ext uri="{FF2B5EF4-FFF2-40B4-BE49-F238E27FC236}">
                <a16:creationId xmlns:a16="http://schemas.microsoft.com/office/drawing/2014/main" id="{418F2B0E-45C3-4617-A6BC-53F28C842526}"/>
              </a:ext>
            </a:extLst>
          </p:cNvPr>
          <p:cNvSpPr>
            <a:spLocks noGrp="1"/>
          </p:cNvSpPr>
          <p:nvPr>
            <p:ph type="sldNum" sz="quarter" idx="12"/>
          </p:nvPr>
        </p:nvSpPr>
        <p:spPr/>
        <p:txBody>
          <a:bodyPr/>
          <a:lstStyle/>
          <a:p>
            <a:fld id="{F46C79FD-C571-418B-AB0F-5EE936C85276}" type="slidenum">
              <a:rPr lang="en-GB" smtClean="0"/>
              <a:t>73</a:t>
            </a:fld>
            <a:endParaRPr lang="en-GB"/>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66876" y="1819275"/>
            <a:ext cx="3000375" cy="3416300"/>
          </a:xfrm>
        </p:spPr>
      </p:pic>
      <p:sp>
        <p:nvSpPr>
          <p:cNvPr id="35841" name="Rectangle 2"/>
          <p:cNvSpPr>
            <a:spLocks noGrp="1" noChangeArrowheads="1"/>
          </p:cNvSpPr>
          <p:nvPr>
            <p:ph type="title"/>
          </p:nvPr>
        </p:nvSpPr>
        <p:spPr>
          <a:xfrm>
            <a:off x="6768307" y="631077"/>
            <a:ext cx="4786312" cy="1364616"/>
          </a:xfrm>
        </p:spPr>
        <p:txBody>
          <a:bodyPr/>
          <a:lstStyle/>
          <a:p>
            <a:pPr algn="ctr"/>
            <a:r>
              <a:rPr lang="en-GB" sz="2200" dirty="0">
                <a:latin typeface="Verdana" charset="0"/>
              </a:rPr>
              <a:t>An accumulation of techniques may create the illusion of reform, but does not constitute a real reform</a:t>
            </a:r>
          </a:p>
        </p:txBody>
      </p:sp>
      <p:sp>
        <p:nvSpPr>
          <p:cNvPr id="35844" name="AutoShape 4"/>
          <p:cNvSpPr>
            <a:spLocks noChangeArrowheads="1"/>
          </p:cNvSpPr>
          <p:nvPr/>
        </p:nvSpPr>
        <p:spPr bwMode="auto">
          <a:xfrm>
            <a:off x="3810793" y="1100139"/>
            <a:ext cx="1814513" cy="671513"/>
          </a:xfrm>
          <a:prstGeom prst="wedgeRectCallout">
            <a:avLst>
              <a:gd name="adj1" fmla="val -137593"/>
              <a:gd name="adj2" fmla="val 297046"/>
            </a:avLst>
          </a:prstGeom>
          <a:solidFill>
            <a:schemeClr val="bg2">
              <a:lumMod val="90000"/>
            </a:schemeClr>
          </a:solidFill>
          <a:ln w="9525">
            <a:solidFill>
              <a:schemeClr val="tx1"/>
            </a:solidFill>
            <a:miter lim="800000"/>
            <a:headEnd/>
            <a:tailEnd/>
          </a:ln>
        </p:spPr>
        <p:txBody>
          <a:bodyPr/>
          <a:lstStyle/>
          <a:p>
            <a:r>
              <a:rPr lang="fr-FR" b="1" dirty="0" err="1"/>
              <a:t>Improved</a:t>
            </a:r>
            <a:r>
              <a:rPr lang="fr-FR" b="1" dirty="0"/>
              <a:t> </a:t>
            </a:r>
            <a:r>
              <a:rPr lang="fr-FR" b="1" dirty="0" err="1"/>
              <a:t>Tax</a:t>
            </a:r>
            <a:r>
              <a:rPr lang="fr-FR" b="1" dirty="0"/>
              <a:t> Registration</a:t>
            </a:r>
          </a:p>
        </p:txBody>
      </p:sp>
      <p:sp>
        <p:nvSpPr>
          <p:cNvPr id="35845" name="AutoShape 5"/>
          <p:cNvSpPr>
            <a:spLocks noChangeArrowheads="1"/>
          </p:cNvSpPr>
          <p:nvPr/>
        </p:nvSpPr>
        <p:spPr bwMode="auto">
          <a:xfrm>
            <a:off x="4718049" y="1985964"/>
            <a:ext cx="1550988" cy="747712"/>
          </a:xfrm>
          <a:prstGeom prst="wedgeRectCallout">
            <a:avLst>
              <a:gd name="adj1" fmla="val -186356"/>
              <a:gd name="adj2" fmla="val 116458"/>
            </a:avLst>
          </a:prstGeom>
          <a:solidFill>
            <a:schemeClr val="bg2">
              <a:lumMod val="90000"/>
            </a:schemeClr>
          </a:solidFill>
          <a:ln w="9525">
            <a:solidFill>
              <a:schemeClr val="tx1"/>
            </a:solidFill>
            <a:miter lim="800000"/>
            <a:headEnd/>
            <a:tailEnd/>
          </a:ln>
        </p:spPr>
        <p:txBody>
          <a:bodyPr/>
          <a:lstStyle/>
          <a:p>
            <a:r>
              <a:rPr lang="fr-FR" b="1" dirty="0"/>
              <a:t>programme budget !</a:t>
            </a:r>
          </a:p>
        </p:txBody>
      </p:sp>
      <p:sp>
        <p:nvSpPr>
          <p:cNvPr id="35846" name="AutoShape 6"/>
          <p:cNvSpPr>
            <a:spLocks noChangeArrowheads="1"/>
          </p:cNvSpPr>
          <p:nvPr/>
        </p:nvSpPr>
        <p:spPr bwMode="auto">
          <a:xfrm>
            <a:off x="5167314" y="2827339"/>
            <a:ext cx="2357437" cy="677861"/>
          </a:xfrm>
          <a:prstGeom prst="wedgeRectCallout">
            <a:avLst>
              <a:gd name="adj1" fmla="val -183903"/>
              <a:gd name="adj2" fmla="val 27981"/>
            </a:avLst>
          </a:prstGeom>
          <a:solidFill>
            <a:schemeClr val="bg2">
              <a:lumMod val="90000"/>
            </a:schemeClr>
          </a:solidFill>
          <a:ln w="9525">
            <a:solidFill>
              <a:schemeClr val="tx1"/>
            </a:solidFill>
            <a:miter lim="800000"/>
            <a:headEnd/>
            <a:tailEnd/>
          </a:ln>
        </p:spPr>
        <p:txBody>
          <a:bodyPr/>
          <a:lstStyle/>
          <a:p>
            <a:r>
              <a:rPr lang="fr-FR" b="1" dirty="0" err="1"/>
              <a:t>Two</a:t>
            </a:r>
            <a:r>
              <a:rPr lang="fr-FR" b="1" dirty="0"/>
              <a:t> performance </a:t>
            </a:r>
            <a:r>
              <a:rPr lang="fr-FR" b="1" dirty="0" err="1"/>
              <a:t>contracts</a:t>
            </a:r>
            <a:r>
              <a:rPr lang="fr-FR" b="1" dirty="0"/>
              <a:t> !</a:t>
            </a:r>
          </a:p>
        </p:txBody>
      </p:sp>
      <p:sp>
        <p:nvSpPr>
          <p:cNvPr id="35847" name="Text Box 7"/>
          <p:cNvSpPr txBox="1">
            <a:spLocks noChangeArrowheads="1"/>
          </p:cNvSpPr>
          <p:nvPr/>
        </p:nvSpPr>
        <p:spPr bwMode="auto">
          <a:xfrm>
            <a:off x="1870076" y="5494339"/>
            <a:ext cx="8797925" cy="50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039" tIns="41020" rIns="82039" bIns="41020">
            <a:spAutoFit/>
          </a:bodyPr>
          <a:lstStyle>
            <a:lvl1pPr defTabSz="820738" eaLnBrk="0" hangingPunct="0">
              <a:defRPr sz="1200">
                <a:solidFill>
                  <a:srgbClr val="0F5494"/>
                </a:solidFill>
                <a:latin typeface="Verdana" charset="0"/>
                <a:ea typeface="ＭＳ Ｐゴシック" charset="0"/>
                <a:cs typeface="ＭＳ Ｐゴシック" charset="0"/>
              </a:defRPr>
            </a:lvl1pPr>
            <a:lvl2pPr marL="742950" indent="-285750" defTabSz="820738" eaLnBrk="0" hangingPunct="0">
              <a:defRPr sz="1200">
                <a:solidFill>
                  <a:srgbClr val="0F5494"/>
                </a:solidFill>
                <a:latin typeface="Verdana" charset="0"/>
                <a:ea typeface="ＭＳ Ｐゴシック" charset="0"/>
              </a:defRPr>
            </a:lvl2pPr>
            <a:lvl3pPr marL="1143000" indent="-228600" defTabSz="820738" eaLnBrk="0" hangingPunct="0">
              <a:defRPr sz="1200">
                <a:solidFill>
                  <a:srgbClr val="0F5494"/>
                </a:solidFill>
                <a:latin typeface="Verdana" charset="0"/>
                <a:ea typeface="ＭＳ Ｐゴシック" charset="0"/>
              </a:defRPr>
            </a:lvl3pPr>
            <a:lvl4pPr marL="1600200" indent="-228600" defTabSz="820738" eaLnBrk="0" hangingPunct="0">
              <a:defRPr sz="1200">
                <a:solidFill>
                  <a:srgbClr val="0F5494"/>
                </a:solidFill>
                <a:latin typeface="Verdana" charset="0"/>
                <a:ea typeface="ＭＳ Ｐゴシック" charset="0"/>
              </a:defRPr>
            </a:lvl4pPr>
            <a:lvl5pPr marL="2057400" indent="-228600" defTabSz="820738" eaLnBrk="0" hangingPunct="0">
              <a:defRPr sz="1200">
                <a:solidFill>
                  <a:srgbClr val="0F5494"/>
                </a:solidFill>
                <a:latin typeface="Verdana" charset="0"/>
                <a:ea typeface="ＭＳ Ｐゴシック" charset="0"/>
              </a:defRPr>
            </a:lvl5pPr>
            <a:lvl6pPr marL="2514600" indent="-228600" defTabSz="820738" eaLnBrk="0" fontAlgn="base" hangingPunct="0">
              <a:spcBef>
                <a:spcPct val="0"/>
              </a:spcBef>
              <a:spcAft>
                <a:spcPct val="0"/>
              </a:spcAft>
              <a:defRPr sz="1200">
                <a:solidFill>
                  <a:srgbClr val="0F5494"/>
                </a:solidFill>
                <a:latin typeface="Verdana" charset="0"/>
                <a:ea typeface="ＭＳ Ｐゴシック" charset="0"/>
              </a:defRPr>
            </a:lvl6pPr>
            <a:lvl7pPr marL="2971800" indent="-228600" defTabSz="820738" eaLnBrk="0" fontAlgn="base" hangingPunct="0">
              <a:spcBef>
                <a:spcPct val="0"/>
              </a:spcBef>
              <a:spcAft>
                <a:spcPct val="0"/>
              </a:spcAft>
              <a:defRPr sz="1200">
                <a:solidFill>
                  <a:srgbClr val="0F5494"/>
                </a:solidFill>
                <a:latin typeface="Verdana" charset="0"/>
                <a:ea typeface="ＭＳ Ｐゴシック" charset="0"/>
              </a:defRPr>
            </a:lvl7pPr>
            <a:lvl8pPr marL="3429000" indent="-228600" defTabSz="820738" eaLnBrk="0" fontAlgn="base" hangingPunct="0">
              <a:spcBef>
                <a:spcPct val="0"/>
              </a:spcBef>
              <a:spcAft>
                <a:spcPct val="0"/>
              </a:spcAft>
              <a:defRPr sz="1200">
                <a:solidFill>
                  <a:srgbClr val="0F5494"/>
                </a:solidFill>
                <a:latin typeface="Verdana" charset="0"/>
                <a:ea typeface="ＭＳ Ｐゴシック" charset="0"/>
              </a:defRPr>
            </a:lvl8pPr>
            <a:lvl9pPr marL="3886200" indent="-228600" defTabSz="820738"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spcBef>
                <a:spcPct val="50000"/>
              </a:spcBef>
            </a:pPr>
            <a:r>
              <a:rPr lang="fr-FR" sz="2800" i="1">
                <a:latin typeface="Lydian" charset="0"/>
              </a:rPr>
              <a:t>"</a:t>
            </a:r>
          </a:p>
        </p:txBody>
      </p:sp>
      <p:sp>
        <p:nvSpPr>
          <p:cNvPr id="35848" name="AutoShape 8"/>
          <p:cNvSpPr>
            <a:spLocks noChangeArrowheads="1"/>
          </p:cNvSpPr>
          <p:nvPr/>
        </p:nvSpPr>
        <p:spPr bwMode="auto">
          <a:xfrm>
            <a:off x="5243303" y="3803147"/>
            <a:ext cx="2379872" cy="437197"/>
          </a:xfrm>
          <a:prstGeom prst="wedgeRectCallout">
            <a:avLst>
              <a:gd name="adj1" fmla="val -187773"/>
              <a:gd name="adj2" fmla="val -78255"/>
            </a:avLst>
          </a:prstGeom>
          <a:solidFill>
            <a:schemeClr val="bg2">
              <a:lumMod val="90000"/>
            </a:schemeClr>
          </a:solidFill>
          <a:ln w="9525">
            <a:solidFill>
              <a:schemeClr val="tx1"/>
            </a:solidFill>
            <a:miter lim="800000"/>
            <a:headEnd/>
            <a:tailEnd/>
          </a:ln>
        </p:spPr>
        <p:txBody>
          <a:bodyPr/>
          <a:lstStyle/>
          <a:p>
            <a:r>
              <a:rPr lang="fr-FR" b="1" dirty="0"/>
              <a:t>One </a:t>
            </a:r>
            <a:r>
              <a:rPr lang="fr-FR" b="1" dirty="0" err="1"/>
              <a:t>regulatory</a:t>
            </a:r>
            <a:r>
              <a:rPr lang="fr-FR" b="1" dirty="0"/>
              <a:t> </a:t>
            </a:r>
            <a:r>
              <a:rPr lang="fr-FR" b="1" dirty="0" err="1"/>
              <a:t>law</a:t>
            </a:r>
            <a:r>
              <a:rPr lang="fr-FR" b="1" dirty="0"/>
              <a:t>!</a:t>
            </a:r>
          </a:p>
        </p:txBody>
      </p:sp>
      <p:sp>
        <p:nvSpPr>
          <p:cNvPr id="35849" name="AutoShape 9"/>
          <p:cNvSpPr>
            <a:spLocks noChangeArrowheads="1"/>
          </p:cNvSpPr>
          <p:nvPr/>
        </p:nvSpPr>
        <p:spPr bwMode="auto">
          <a:xfrm>
            <a:off x="5423694" y="5065713"/>
            <a:ext cx="1344613" cy="692148"/>
          </a:xfrm>
          <a:prstGeom prst="wedgeRectCallout">
            <a:avLst>
              <a:gd name="adj1" fmla="val -271199"/>
              <a:gd name="adj2" fmla="val -262750"/>
            </a:avLst>
          </a:prstGeom>
          <a:solidFill>
            <a:schemeClr val="bg2">
              <a:lumMod val="90000"/>
            </a:schemeClr>
          </a:solidFill>
          <a:ln w="9525">
            <a:solidFill>
              <a:schemeClr val="tx1"/>
            </a:solidFill>
            <a:miter lim="800000"/>
            <a:headEnd/>
            <a:tailEnd/>
          </a:ln>
        </p:spPr>
        <p:txBody>
          <a:bodyPr/>
          <a:lstStyle/>
          <a:p>
            <a:r>
              <a:rPr lang="fr-FR" b="1" dirty="0"/>
              <a:t>New Audit Manual</a:t>
            </a:r>
          </a:p>
        </p:txBody>
      </p:sp>
      <p:pic>
        <p:nvPicPr>
          <p:cNvPr id="35850" name="Picture 1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76488" y="5459414"/>
            <a:ext cx="1039812" cy="1296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51"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3175" y="4913314"/>
            <a:ext cx="2179638" cy="1906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52" name="AutoShape 12"/>
          <p:cNvSpPr>
            <a:spLocks noChangeArrowheads="1"/>
          </p:cNvSpPr>
          <p:nvPr/>
        </p:nvSpPr>
        <p:spPr bwMode="auto">
          <a:xfrm>
            <a:off x="8304214" y="2851402"/>
            <a:ext cx="2363787" cy="1516063"/>
          </a:xfrm>
          <a:prstGeom prst="cloudCallout">
            <a:avLst>
              <a:gd name="adj1" fmla="val -33245"/>
              <a:gd name="adj2" fmla="val 84806"/>
            </a:avLst>
          </a:prstGeom>
          <a:solidFill>
            <a:schemeClr val="accent5">
              <a:lumMod val="60000"/>
              <a:lumOff val="40000"/>
            </a:schemeClr>
          </a:solidFill>
          <a:ln w="9525">
            <a:solidFill>
              <a:schemeClr val="tx1"/>
            </a:solidFill>
            <a:round/>
            <a:headEnd/>
            <a:tailEnd/>
          </a:ln>
        </p:spPr>
        <p:txBody>
          <a:bodyPr/>
          <a:lstStyle/>
          <a:p>
            <a:r>
              <a:rPr lang="fr-FR" sz="1600" i="1" dirty="0"/>
              <a:t>… </a:t>
            </a:r>
            <a:r>
              <a:rPr lang="fr-FR" b="1" i="1" dirty="0"/>
              <a:t>I </a:t>
            </a:r>
            <a:r>
              <a:rPr lang="fr-FR" b="1" i="1" dirty="0" err="1"/>
              <a:t>carried</a:t>
            </a:r>
            <a:r>
              <a:rPr lang="fr-FR" b="1" i="1" dirty="0"/>
              <a:t> out a lot of </a:t>
            </a:r>
            <a:r>
              <a:rPr lang="fr-FR" b="1" i="1" dirty="0" err="1"/>
              <a:t>reforms</a:t>
            </a:r>
            <a:r>
              <a:rPr lang="fr-FR" b="1" i="1" dirty="0"/>
              <a:t> </a:t>
            </a:r>
            <a:r>
              <a:rPr lang="fr-FR" b="1" i="1" dirty="0" err="1"/>
              <a:t>today</a:t>
            </a:r>
            <a:r>
              <a:rPr lang="fr-FR" b="1" i="1" dirty="0"/>
              <a:t> !</a:t>
            </a:r>
            <a:endParaRPr lang="fr-FR" sz="1600" b="1" i="1" dirty="0"/>
          </a:p>
        </p:txBody>
      </p:sp>
      <p:pic>
        <p:nvPicPr>
          <p:cNvPr id="3585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2331" y="4581778"/>
            <a:ext cx="2732882" cy="2276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54" name="Espace réservé du numéro de diapositive 1"/>
          <p:cNvSpPr txBox="1">
            <a:spLocks/>
          </p:cNvSpPr>
          <p:nvPr/>
        </p:nvSpPr>
        <p:spPr bwMode="auto">
          <a:xfrm>
            <a:off x="8077200" y="6245225"/>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r" eaLnBrk="1" hangingPunct="1"/>
            <a:endParaRPr lang="en-GB" sz="1400" dirty="0">
              <a:solidFill>
                <a:schemeClr val="tx1"/>
              </a:solidFill>
              <a:latin typeface="Arial" charset="0"/>
            </a:endParaRPr>
          </a:p>
        </p:txBody>
      </p:sp>
      <p:sp>
        <p:nvSpPr>
          <p:cNvPr id="2" name="Slide Number Placeholder 1">
            <a:extLst>
              <a:ext uri="{FF2B5EF4-FFF2-40B4-BE49-F238E27FC236}">
                <a16:creationId xmlns:a16="http://schemas.microsoft.com/office/drawing/2014/main" id="{49809C70-41F5-433F-95DB-2F27EB50E469}"/>
              </a:ext>
            </a:extLst>
          </p:cNvPr>
          <p:cNvSpPr>
            <a:spLocks noGrp="1"/>
          </p:cNvSpPr>
          <p:nvPr>
            <p:ph type="sldNum" sz="quarter" idx="12"/>
          </p:nvPr>
        </p:nvSpPr>
        <p:spPr/>
        <p:txBody>
          <a:bodyPr/>
          <a:lstStyle/>
          <a:p>
            <a:fld id="{F46C79FD-C571-418B-AB0F-5EE936C85276}" type="slidenum">
              <a:rPr lang="en-GB" smtClean="0"/>
              <a:t>74</a:t>
            </a:fld>
            <a:endParaRPr lang="en-GB"/>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contenu 2"/>
          <p:cNvSpPr>
            <a:spLocks noGrp="1"/>
          </p:cNvSpPr>
          <p:nvPr>
            <p:ph sz="half" idx="1"/>
          </p:nvPr>
        </p:nvSpPr>
        <p:spPr>
          <a:xfrm>
            <a:off x="817417" y="2168525"/>
            <a:ext cx="10342420" cy="3906435"/>
          </a:xfrm>
        </p:spPr>
        <p:txBody>
          <a:bodyPr>
            <a:normAutofit/>
          </a:bodyPr>
          <a:lstStyle/>
          <a:p>
            <a:pPr>
              <a:buClrTx/>
            </a:pPr>
            <a:r>
              <a:rPr lang="en-GB" dirty="0"/>
              <a:t>Success of a reform relies on strong national commitment &amp; country’s capacity to respond to dissatisfaction with PFM</a:t>
            </a:r>
          </a:p>
          <a:p>
            <a:pPr>
              <a:buClrTx/>
            </a:pPr>
            <a:endParaRPr lang="en-GB" dirty="0"/>
          </a:p>
          <a:p>
            <a:pPr>
              <a:buClrTx/>
            </a:pPr>
            <a:r>
              <a:rPr lang="en-GB" dirty="0"/>
              <a:t>Reforms must be adapted to country context: unlikely to be successful if mechanical copies of “good practices”</a:t>
            </a:r>
          </a:p>
        </p:txBody>
      </p:sp>
      <p:sp>
        <p:nvSpPr>
          <p:cNvPr id="44033" name="Titre 1"/>
          <p:cNvSpPr>
            <a:spLocks noGrp="1"/>
          </p:cNvSpPr>
          <p:nvPr>
            <p:ph type="title"/>
          </p:nvPr>
        </p:nvSpPr>
        <p:spPr>
          <a:xfrm>
            <a:off x="970722" y="482860"/>
            <a:ext cx="10515600" cy="782357"/>
          </a:xfrm>
        </p:spPr>
        <p:txBody>
          <a:bodyPr anchor="b">
            <a:normAutofit/>
          </a:bodyPr>
          <a:lstStyle/>
          <a:p>
            <a:r>
              <a:rPr lang="fr-FR" dirty="0"/>
              <a:t>Key messages</a:t>
            </a:r>
            <a:endParaRPr lang="fr-FR"/>
          </a:p>
        </p:txBody>
      </p:sp>
      <p:sp>
        <p:nvSpPr>
          <p:cNvPr id="2" name="Slide Number Placeholder 1">
            <a:extLst>
              <a:ext uri="{FF2B5EF4-FFF2-40B4-BE49-F238E27FC236}">
                <a16:creationId xmlns:a16="http://schemas.microsoft.com/office/drawing/2014/main" id="{61571C9B-CCC1-4DDD-9347-5E62B8E3A743}"/>
              </a:ext>
            </a:extLst>
          </p:cNvPr>
          <p:cNvSpPr>
            <a:spLocks noGrp="1"/>
          </p:cNvSpPr>
          <p:nvPr>
            <p:ph type="sldNum" sz="quarter" idx="12"/>
          </p:nvPr>
        </p:nvSpPr>
        <p:spPr/>
        <p:txBody>
          <a:bodyPr/>
          <a:lstStyle/>
          <a:p>
            <a:fld id="{F46C79FD-C571-418B-AB0F-5EE936C85276}" type="slidenum">
              <a:rPr lang="en-GB" smtClean="0"/>
              <a:t>75</a:t>
            </a:fld>
            <a:endParaRPr lang="en-GB"/>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sz="half" idx="1"/>
          </p:nvPr>
        </p:nvSpPr>
        <p:spPr>
          <a:xfrm>
            <a:off x="831283" y="2240404"/>
            <a:ext cx="10794478" cy="3906435"/>
          </a:xfrm>
        </p:spPr>
        <p:txBody>
          <a:bodyPr>
            <a:normAutofit/>
          </a:bodyPr>
          <a:lstStyle/>
          <a:p>
            <a:pPr marL="382950" lvl="1">
              <a:spcBef>
                <a:spcPts val="600"/>
              </a:spcBef>
              <a:spcAft>
                <a:spcPts val="600"/>
              </a:spcAft>
              <a:buClrTx/>
            </a:pPr>
            <a:r>
              <a:rPr lang="en-GB" sz="2400" dirty="0"/>
              <a:t>Module 2.1	Conditions for successful reform</a:t>
            </a:r>
          </a:p>
          <a:p>
            <a:pPr marL="382950" lvl="1">
              <a:spcBef>
                <a:spcPts val="600"/>
              </a:spcBef>
              <a:spcAft>
                <a:spcPts val="600"/>
              </a:spcAft>
              <a:buClrTx/>
            </a:pPr>
            <a:r>
              <a:rPr lang="en-GB" sz="2400" dirty="0">
                <a:solidFill>
                  <a:srgbClr val="FF0000"/>
                </a:solidFill>
              </a:rPr>
              <a:t>Module 2.2	The Public Expenditure &amp; Financial Accountability (PEFA)</a:t>
            </a:r>
          </a:p>
          <a:p>
            <a:pPr marL="382950" lvl="1">
              <a:spcBef>
                <a:spcPts val="600"/>
              </a:spcBef>
              <a:spcAft>
                <a:spcPts val="600"/>
              </a:spcAft>
              <a:buClrTx/>
            </a:pPr>
            <a:r>
              <a:rPr lang="en-GB" sz="2400" dirty="0"/>
              <a:t>Module 2.3	PFM diagnostic tools</a:t>
            </a:r>
          </a:p>
          <a:p>
            <a:pPr marL="382950" lvl="1">
              <a:spcBef>
                <a:spcPts val="600"/>
              </a:spcBef>
              <a:spcAft>
                <a:spcPts val="600"/>
              </a:spcAft>
              <a:buClrTx/>
            </a:pPr>
            <a:r>
              <a:rPr lang="en-GB" sz="2400" dirty="0"/>
              <a:t>Module 2.4	Sequencing of reforms (part 1)</a:t>
            </a:r>
          </a:p>
        </p:txBody>
      </p:sp>
      <p:sp>
        <p:nvSpPr>
          <p:cNvPr id="12292" name="Espace réservé du numéro de diapositive 3" hidden="1"/>
          <p:cNvSpPr>
            <a:spLocks noGrp="1"/>
          </p:cNvSpPr>
          <p:nvPr>
            <p:ph type="sldNum" sz="quarter" idx="12"/>
          </p:nvPr>
        </p:nvSpPr>
        <p:spPr>
          <a:xfrm>
            <a:off x="19812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9CC5C342-D0A1-FA43-89AF-83F844EB4D30}" type="slidenum">
              <a:rPr lang="en-GB" sz="1400">
                <a:solidFill>
                  <a:schemeClr val="tx1"/>
                </a:solidFill>
                <a:latin typeface="Arial" charset="0"/>
              </a:rPr>
              <a:pPr algn="l" eaLnBrk="1" hangingPunct="1">
                <a:spcAft>
                  <a:spcPts val="600"/>
                </a:spcAft>
                <a:defRPr/>
              </a:pPr>
              <a:t>76</a:t>
            </a:fld>
            <a:endParaRPr lang="en-GB" sz="1400">
              <a:solidFill>
                <a:schemeClr val="tx1"/>
              </a:solidFill>
              <a:latin typeface="Arial" charset="0"/>
            </a:endParaRPr>
          </a:p>
        </p:txBody>
      </p:sp>
      <p:sp>
        <p:nvSpPr>
          <p:cNvPr id="22530" name="Titre 2"/>
          <p:cNvSpPr>
            <a:spLocks noGrp="1"/>
          </p:cNvSpPr>
          <p:nvPr>
            <p:ph type="title"/>
          </p:nvPr>
        </p:nvSpPr>
        <p:spPr/>
        <p:txBody>
          <a:bodyPr anchor="b">
            <a:normAutofit/>
          </a:bodyPr>
          <a:lstStyle/>
          <a:p>
            <a:pPr marL="342900" indent="-342900"/>
            <a:r>
              <a:rPr lang="fr-FR" dirty="0"/>
              <a:t>Day 2: </a:t>
            </a:r>
            <a:r>
              <a:rPr lang="en-GB" dirty="0"/>
              <a:t>Developing reform strategy -1</a:t>
            </a:r>
          </a:p>
        </p:txBody>
      </p:sp>
      <p:sp>
        <p:nvSpPr>
          <p:cNvPr id="5" name="Slide Number Placeholder 1">
            <a:extLst>
              <a:ext uri="{FF2B5EF4-FFF2-40B4-BE49-F238E27FC236}">
                <a16:creationId xmlns:a16="http://schemas.microsoft.com/office/drawing/2014/main" id="{4D73998E-6BA3-41DF-9D2C-0DDD26C33A61}"/>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76</a:t>
            </a:fld>
            <a:endParaRPr lang="en-GB" dirty="0"/>
          </a:p>
        </p:txBody>
      </p:sp>
    </p:spTree>
    <p:extLst>
      <p:ext uri="{BB962C8B-B14F-4D97-AF65-F5344CB8AC3E}">
        <p14:creationId xmlns:p14="http://schemas.microsoft.com/office/powerpoint/2010/main" val="670459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0722" y="1637938"/>
            <a:ext cx="10367838" cy="4536504"/>
          </a:xfrm>
        </p:spPr>
        <p:txBody>
          <a:bodyPr>
            <a:normAutofit fontScale="25000" lnSpcReduction="20000"/>
          </a:bodyPr>
          <a:lstStyle/>
          <a:p>
            <a:pPr algn="ctr">
              <a:buNone/>
            </a:pPr>
            <a:r>
              <a:rPr lang="en-US" sz="11200" b="1" dirty="0">
                <a:solidFill>
                  <a:srgbClr val="FF0000"/>
                </a:solidFill>
              </a:rPr>
              <a:t>P</a:t>
            </a:r>
            <a:r>
              <a:rPr lang="en-US" sz="11200" b="1" dirty="0"/>
              <a:t>ublic </a:t>
            </a:r>
            <a:r>
              <a:rPr lang="en-US" sz="11200" b="1" dirty="0">
                <a:solidFill>
                  <a:srgbClr val="FF0000"/>
                </a:solidFill>
              </a:rPr>
              <a:t>E</a:t>
            </a:r>
            <a:r>
              <a:rPr lang="en-US" sz="11200" b="1" dirty="0"/>
              <a:t>xpenditure &amp; </a:t>
            </a:r>
            <a:r>
              <a:rPr lang="en-US" sz="11200" b="1" dirty="0">
                <a:solidFill>
                  <a:srgbClr val="FF0000"/>
                </a:solidFill>
              </a:rPr>
              <a:t>F</a:t>
            </a:r>
            <a:r>
              <a:rPr lang="en-US" sz="11200" b="1" dirty="0"/>
              <a:t>inancial </a:t>
            </a:r>
            <a:r>
              <a:rPr lang="en-US" sz="11200" b="1" dirty="0">
                <a:solidFill>
                  <a:srgbClr val="FF0000"/>
                </a:solidFill>
              </a:rPr>
              <a:t>A</a:t>
            </a:r>
            <a:r>
              <a:rPr lang="en-US" sz="11200" b="1" dirty="0"/>
              <a:t>ccountability</a:t>
            </a:r>
          </a:p>
          <a:p>
            <a:pPr>
              <a:spcAft>
                <a:spcPts val="600"/>
              </a:spcAft>
              <a:buNone/>
            </a:pPr>
            <a:r>
              <a:rPr lang="en-US" sz="8800" b="1" dirty="0"/>
              <a:t>Objective:</a:t>
            </a:r>
          </a:p>
          <a:p>
            <a:pPr>
              <a:lnSpc>
                <a:spcPct val="120000"/>
              </a:lnSpc>
              <a:spcBef>
                <a:spcPts val="600"/>
              </a:spcBef>
              <a:spcAft>
                <a:spcPts val="0"/>
              </a:spcAft>
              <a:buClrTx/>
              <a:buSzPct val="100000"/>
              <a:buFont typeface="Arial" charset="0"/>
              <a:buChar char="•"/>
            </a:pPr>
            <a:r>
              <a:rPr lang="en-US" sz="8800" dirty="0">
                <a:solidFill>
                  <a:srgbClr val="FF0000"/>
                </a:solidFill>
              </a:rPr>
              <a:t>Results</a:t>
            </a:r>
            <a:r>
              <a:rPr lang="en-US" sz="8800" dirty="0"/>
              <a:t> orientation in development of PFM systems</a:t>
            </a:r>
          </a:p>
          <a:p>
            <a:pPr>
              <a:lnSpc>
                <a:spcPct val="120000"/>
              </a:lnSpc>
              <a:spcBef>
                <a:spcPts val="600"/>
              </a:spcBef>
              <a:spcAft>
                <a:spcPts val="0"/>
              </a:spcAft>
              <a:buClrTx/>
              <a:buSzPct val="100000"/>
              <a:buFont typeface="Arial" charset="0"/>
              <a:buChar char="•"/>
            </a:pPr>
            <a:r>
              <a:rPr lang="en-US" sz="8800" dirty="0"/>
              <a:t>Harmonization of PFM </a:t>
            </a:r>
            <a:r>
              <a:rPr lang="en-US" sz="8800" dirty="0">
                <a:solidFill>
                  <a:srgbClr val="FF0000"/>
                </a:solidFill>
              </a:rPr>
              <a:t>analytical </a:t>
            </a:r>
            <a:r>
              <a:rPr lang="en-US" sz="8800" dirty="0"/>
              <a:t>work (part of ‘Strengthened Approach’ included in Paris Declaration with shared information pool)</a:t>
            </a:r>
          </a:p>
          <a:p>
            <a:pPr marL="342900" lvl="1" indent="-342900">
              <a:lnSpc>
                <a:spcPct val="120000"/>
              </a:lnSpc>
              <a:spcBef>
                <a:spcPts val="600"/>
              </a:spcBef>
              <a:spcAft>
                <a:spcPts val="0"/>
              </a:spcAft>
              <a:buClrTx/>
              <a:buSzPct val="100000"/>
              <a:buFont typeface="Arial" charset="0"/>
              <a:buChar char="•"/>
            </a:pPr>
            <a:endParaRPr lang="en-US" sz="8800" dirty="0"/>
          </a:p>
          <a:p>
            <a:pPr>
              <a:spcAft>
                <a:spcPts val="600"/>
              </a:spcAft>
              <a:buSzPct val="100000"/>
              <a:buNone/>
            </a:pPr>
            <a:r>
              <a:rPr lang="en-US" sz="8800" b="1" dirty="0"/>
              <a:t>Established:</a:t>
            </a:r>
          </a:p>
          <a:p>
            <a:pPr marL="342900" lvl="1" indent="-342900">
              <a:spcBef>
                <a:spcPts val="600"/>
              </a:spcBef>
              <a:spcAft>
                <a:spcPts val="0"/>
              </a:spcAft>
              <a:buClrTx/>
              <a:buSzPct val="100000"/>
            </a:pPr>
            <a:r>
              <a:rPr lang="en-US" sz="8800" dirty="0"/>
              <a:t>Established in 2001 by seven agencies</a:t>
            </a:r>
          </a:p>
          <a:p>
            <a:pPr marL="342900" lvl="1" indent="-342900">
              <a:lnSpc>
                <a:spcPct val="120000"/>
              </a:lnSpc>
              <a:spcBef>
                <a:spcPts val="600"/>
              </a:spcBef>
              <a:spcAft>
                <a:spcPts val="0"/>
              </a:spcAft>
              <a:buClrTx/>
              <a:buSzPct val="100000"/>
            </a:pPr>
            <a:r>
              <a:rPr lang="en-US" sz="8800" dirty="0"/>
              <a:t>Contributing to development effectiveness: builds on the “</a:t>
            </a:r>
            <a:r>
              <a:rPr lang="en-US" sz="8800" dirty="0">
                <a:ea typeface="Calibri" charset="0"/>
                <a:cs typeface="Calibri" charset="0"/>
              </a:rPr>
              <a:t>Addis Ababa Action Agenda” </a:t>
            </a:r>
            <a:r>
              <a:rPr lang="en-US" sz="8800" i="1" dirty="0">
                <a:ea typeface="Calibri" charset="0"/>
                <a:cs typeface="Calibri" charset="0"/>
              </a:rPr>
              <a:t>(Third International Conference on Financing for Development)</a:t>
            </a:r>
          </a:p>
          <a:p>
            <a:pPr marL="0" lvl="1" indent="0">
              <a:buClrTx/>
              <a:buSzPct val="100000"/>
              <a:buNone/>
            </a:pPr>
            <a:endParaRPr lang="en-US" dirty="0"/>
          </a:p>
        </p:txBody>
      </p:sp>
      <p:sp>
        <p:nvSpPr>
          <p:cNvPr id="6" name="Titre 2">
            <a:extLst>
              <a:ext uri="{FF2B5EF4-FFF2-40B4-BE49-F238E27FC236}">
                <a16:creationId xmlns:a16="http://schemas.microsoft.com/office/drawing/2014/main" id="{C93D06CC-0FD6-45DA-BBF2-67E0580AE60C}"/>
              </a:ext>
            </a:extLst>
          </p:cNvPr>
          <p:cNvSpPr txBox="1">
            <a:spLocks/>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342900" indent="-342900"/>
            <a:r>
              <a:rPr lang="en-GB" dirty="0"/>
              <a:t>What is the PEFA Programme?</a:t>
            </a:r>
          </a:p>
        </p:txBody>
      </p:sp>
      <p:sp>
        <p:nvSpPr>
          <p:cNvPr id="2" name="Slide Number Placeholder 1">
            <a:extLst>
              <a:ext uri="{FF2B5EF4-FFF2-40B4-BE49-F238E27FC236}">
                <a16:creationId xmlns:a16="http://schemas.microsoft.com/office/drawing/2014/main" id="{AD82F7CE-FA3C-423E-BF1F-5495A5D51DAB}"/>
              </a:ext>
            </a:extLst>
          </p:cNvPr>
          <p:cNvSpPr>
            <a:spLocks noGrp="1"/>
          </p:cNvSpPr>
          <p:nvPr>
            <p:ph type="sldNum" sz="quarter" idx="12"/>
          </p:nvPr>
        </p:nvSpPr>
        <p:spPr/>
        <p:txBody>
          <a:bodyPr/>
          <a:lstStyle/>
          <a:p>
            <a:fld id="{F46C79FD-C571-418B-AB0F-5EE936C85276}" type="slidenum">
              <a:rPr lang="en-GB" smtClean="0"/>
              <a:t>77</a:t>
            </a:fld>
            <a:endParaRPr lang="en-GB"/>
          </a:p>
        </p:txBody>
      </p:sp>
      <p:pic>
        <p:nvPicPr>
          <p:cNvPr id="5" name="Picture 4">
            <a:extLst>
              <a:ext uri="{FF2B5EF4-FFF2-40B4-BE49-F238E27FC236}">
                <a16:creationId xmlns:a16="http://schemas.microsoft.com/office/drawing/2014/main" id="{F49BB342-7F1B-414F-8240-C6FE0B35B616}"/>
              </a:ext>
            </a:extLst>
          </p:cNvPr>
          <p:cNvPicPr/>
          <p:nvPr/>
        </p:nvPicPr>
        <p:blipFill>
          <a:blip r:embed="rId3">
            <a:extLst>
              <a:ext uri="{28A0092B-C50C-407E-A947-70E740481C1C}">
                <a14:useLocalDpi xmlns:a14="http://schemas.microsoft.com/office/drawing/2010/main" val="0"/>
              </a:ext>
            </a:extLst>
          </a:blip>
          <a:srcRect/>
          <a:stretch>
            <a:fillRect/>
          </a:stretch>
        </p:blipFill>
        <p:spPr>
          <a:xfrm>
            <a:off x="9154602" y="429538"/>
            <a:ext cx="2331720" cy="889000"/>
          </a:xfrm>
          <a:prstGeom prst="rect">
            <a:avLst/>
          </a:prstGeom>
          <a:noFill/>
        </p:spPr>
      </p:pic>
    </p:spTree>
    <p:extLst>
      <p:ext uri="{BB962C8B-B14F-4D97-AF65-F5344CB8AC3E}">
        <p14:creationId xmlns:p14="http://schemas.microsoft.com/office/powerpoint/2010/main" val="14323533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962652" cy="3906435"/>
          </a:xfrm>
        </p:spPr>
        <p:txBody>
          <a:bodyPr>
            <a:normAutofit/>
          </a:bodyPr>
          <a:lstStyle/>
          <a:p>
            <a:pPr marL="0" lvl="1" indent="0">
              <a:buClrTx/>
              <a:buSzPct val="100000"/>
              <a:buNone/>
            </a:pPr>
            <a:endParaRPr lang="en-US" sz="2400" dirty="0"/>
          </a:p>
          <a:p>
            <a:pPr marL="342900" lvl="1" indent="-342900">
              <a:buClrTx/>
              <a:buSzPct val="100000"/>
            </a:pPr>
            <a:r>
              <a:rPr lang="en-US" sz="2400" dirty="0"/>
              <a:t>Global Report on PFM, 2022 (showing and comparing PEFA scoring of countries)</a:t>
            </a:r>
          </a:p>
          <a:p>
            <a:pPr marL="342900" lvl="1" indent="-342900">
              <a:buClrTx/>
              <a:buSzPct val="100000"/>
            </a:pPr>
            <a:endParaRPr lang="en-US" sz="2400" dirty="0"/>
          </a:p>
          <a:p>
            <a:pPr marL="342900" lvl="1" indent="-342900">
              <a:buClrTx/>
              <a:buSzPct val="100000"/>
            </a:pPr>
            <a:endParaRPr lang="en-US" sz="2400" dirty="0"/>
          </a:p>
          <a:p>
            <a:pPr marL="342900" lvl="1" indent="-342900">
              <a:buClrTx/>
              <a:buSzPct val="100000"/>
            </a:pPr>
            <a:r>
              <a:rPr lang="en-GB" sz="2400" cap="all" dirty="0">
                <a:hlinkClick r:id="rId3"/>
              </a:rPr>
              <a:t>PEFA EXPLAINER VIDEO</a:t>
            </a:r>
            <a:r>
              <a:rPr lang="en-US" sz="2400" cap="all" dirty="0"/>
              <a:t> </a:t>
            </a:r>
          </a:p>
        </p:txBody>
      </p:sp>
      <p:pic>
        <p:nvPicPr>
          <p:cNvPr id="1026" name="Picture 2" descr="Home">
            <a:extLst>
              <a:ext uri="{FF2B5EF4-FFF2-40B4-BE49-F238E27FC236}">
                <a16:creationId xmlns:a16="http://schemas.microsoft.com/office/drawing/2014/main" id="{FD86F268-D335-41A6-9805-9B6DF744887A}"/>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326823" y="3624739"/>
            <a:ext cx="5295900" cy="1771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chor="b">
            <a:normAutofit/>
          </a:bodyPr>
          <a:lstStyle/>
          <a:p>
            <a:r>
              <a:rPr lang="en-US" dirty="0"/>
              <a:t>What is the PEFA </a:t>
            </a:r>
            <a:r>
              <a:rPr lang="en-US" dirty="0" err="1"/>
              <a:t>Programme</a:t>
            </a:r>
            <a:r>
              <a:rPr lang="en-US" dirty="0"/>
              <a:t>?</a:t>
            </a:r>
          </a:p>
        </p:txBody>
      </p:sp>
      <p:sp>
        <p:nvSpPr>
          <p:cNvPr id="4" name="Slide Number Placeholder 3">
            <a:extLst>
              <a:ext uri="{FF2B5EF4-FFF2-40B4-BE49-F238E27FC236}">
                <a16:creationId xmlns:a16="http://schemas.microsoft.com/office/drawing/2014/main" id="{3D3BD9A5-4C74-4DB0-8AE2-8BC45280CEEF}"/>
              </a:ext>
            </a:extLst>
          </p:cNvPr>
          <p:cNvSpPr>
            <a:spLocks noGrp="1"/>
          </p:cNvSpPr>
          <p:nvPr>
            <p:ph type="sldNum" sz="quarter" idx="12"/>
          </p:nvPr>
        </p:nvSpPr>
        <p:spPr>
          <a:xfrm>
            <a:off x="838200" y="6142716"/>
            <a:ext cx="2743200" cy="365125"/>
          </a:xfrm>
        </p:spPr>
        <p:txBody>
          <a:bodyPr/>
          <a:lstStyle/>
          <a:p>
            <a:fld id="{F46C79FD-C571-418B-AB0F-5EE936C85276}" type="slidenum">
              <a:rPr lang="en-GB" smtClean="0"/>
              <a:t>78</a:t>
            </a:fld>
            <a:endParaRPr lang="en-GB"/>
          </a:p>
        </p:txBody>
      </p:sp>
    </p:spTree>
    <p:extLst>
      <p:ext uri="{BB962C8B-B14F-4D97-AF65-F5344CB8AC3E}">
        <p14:creationId xmlns:p14="http://schemas.microsoft.com/office/powerpoint/2010/main" val="21002152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is PEFA?">
            <a:hlinkClick r:id="" action="ppaction://media"/>
            <a:extLst>
              <a:ext uri="{FF2B5EF4-FFF2-40B4-BE49-F238E27FC236}">
                <a16:creationId xmlns:a16="http://schemas.microsoft.com/office/drawing/2014/main" id="{5365E5DB-D772-4946-9208-AEA02EE6059C}"/>
              </a:ext>
            </a:extLst>
          </p:cNvPr>
          <p:cNvPicPr>
            <a:picLocks noRot="1" noChangeAspect="1"/>
          </p:cNvPicPr>
          <p:nvPr>
            <a:videoFile r:link="rId1"/>
          </p:nvPr>
        </p:nvPicPr>
        <p:blipFill>
          <a:blip r:embed="rId4"/>
          <a:stretch>
            <a:fillRect/>
          </a:stretch>
        </p:blipFill>
        <p:spPr>
          <a:xfrm>
            <a:off x="331470" y="164065"/>
            <a:ext cx="11463301" cy="6476765"/>
          </a:xfrm>
          <a:prstGeom prst="rect">
            <a:avLst/>
          </a:prstGeom>
        </p:spPr>
      </p:pic>
      <p:sp>
        <p:nvSpPr>
          <p:cNvPr id="3" name="Slide Number Placeholder 2">
            <a:extLst>
              <a:ext uri="{FF2B5EF4-FFF2-40B4-BE49-F238E27FC236}">
                <a16:creationId xmlns:a16="http://schemas.microsoft.com/office/drawing/2014/main" id="{FB1C43A7-EF29-4E49-B1EC-EB2BF2EB25A4}"/>
              </a:ext>
            </a:extLst>
          </p:cNvPr>
          <p:cNvSpPr>
            <a:spLocks noGrp="1"/>
          </p:cNvSpPr>
          <p:nvPr>
            <p:ph type="sldNum" sz="quarter" idx="12"/>
          </p:nvPr>
        </p:nvSpPr>
        <p:spPr/>
        <p:txBody>
          <a:bodyPr/>
          <a:lstStyle/>
          <a:p>
            <a:fld id="{F46C79FD-C571-418B-AB0F-5EE936C85276}" type="slidenum">
              <a:rPr lang="en-GB" smtClean="0"/>
              <a:t>79</a:t>
            </a:fld>
            <a:endParaRPr lang="en-GB"/>
          </a:p>
        </p:txBody>
      </p:sp>
    </p:spTree>
    <p:extLst>
      <p:ext uri="{BB962C8B-B14F-4D97-AF65-F5344CB8AC3E}">
        <p14:creationId xmlns:p14="http://schemas.microsoft.com/office/powerpoint/2010/main" val="88332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7" y="1825625"/>
            <a:ext cx="10397361" cy="3906435"/>
          </a:xfrm>
        </p:spPr>
        <p:txBody>
          <a:bodyPr>
            <a:normAutofit/>
          </a:bodyPr>
          <a:lstStyle/>
          <a:p>
            <a:pPr marL="0" indent="0">
              <a:buClr>
                <a:srgbClr val="3166CF"/>
              </a:buClr>
              <a:buNone/>
            </a:pPr>
            <a:r>
              <a:rPr lang="en-GB" sz="2200" i="0" dirty="0"/>
              <a:t>PFM deals with management of public resources: the allocation and use of resources collected from the economy</a:t>
            </a:r>
          </a:p>
          <a:p>
            <a:pPr marL="0" indent="0">
              <a:buClr>
                <a:srgbClr val="3166CF"/>
              </a:buClr>
              <a:buNone/>
            </a:pPr>
            <a:endParaRPr lang="en-GB" sz="2200" dirty="0"/>
          </a:p>
          <a:p>
            <a:pPr eaLnBrk="1" hangingPunct="1">
              <a:spcBef>
                <a:spcPct val="50000"/>
              </a:spcBef>
              <a:buClr>
                <a:srgbClr val="3166CF"/>
              </a:buClr>
              <a:buNone/>
            </a:pPr>
            <a:r>
              <a:rPr lang="en-GB" sz="2200" b="0" dirty="0">
                <a:solidFill>
                  <a:srgbClr val="FF0000"/>
                </a:solidFill>
              </a:rPr>
              <a:t>3 basic elements of public finance</a:t>
            </a:r>
            <a:r>
              <a:rPr lang="en-GB" sz="2200" dirty="0"/>
              <a:t>:</a:t>
            </a:r>
          </a:p>
          <a:p>
            <a:pPr marL="857250" lvl="1" indent="-342900">
              <a:spcBef>
                <a:spcPts val="600"/>
              </a:spcBef>
              <a:spcAft>
                <a:spcPts val="0"/>
              </a:spcAft>
              <a:buClr>
                <a:schemeClr val="accent5">
                  <a:lumMod val="25000"/>
                </a:schemeClr>
              </a:buClr>
              <a:buSzPct val="125000"/>
            </a:pPr>
            <a:r>
              <a:rPr lang="en-GB" sz="2200" dirty="0"/>
              <a:t>Public expenditure</a:t>
            </a:r>
          </a:p>
          <a:p>
            <a:pPr marL="857250" lvl="1" indent="-342900">
              <a:spcBef>
                <a:spcPts val="600"/>
              </a:spcBef>
              <a:spcAft>
                <a:spcPts val="0"/>
              </a:spcAft>
              <a:buClr>
                <a:schemeClr val="accent5">
                  <a:lumMod val="25000"/>
                </a:schemeClr>
              </a:buClr>
              <a:buSzPct val="125000"/>
            </a:pPr>
            <a:r>
              <a:rPr lang="en-GB" sz="2200" dirty="0"/>
              <a:t>Revenues</a:t>
            </a:r>
          </a:p>
          <a:p>
            <a:pPr marL="857250" lvl="1" indent="-342900">
              <a:spcBef>
                <a:spcPts val="600"/>
              </a:spcBef>
              <a:spcAft>
                <a:spcPts val="0"/>
              </a:spcAft>
              <a:buClr>
                <a:schemeClr val="accent5">
                  <a:lumMod val="25000"/>
                </a:schemeClr>
              </a:buClr>
              <a:buSzPct val="125000"/>
            </a:pPr>
            <a:r>
              <a:rPr lang="en-GB" sz="2200" dirty="0"/>
              <a:t>Government debt</a:t>
            </a:r>
          </a:p>
          <a:p>
            <a:endParaRPr lang="fr-BE" sz="2200" dirty="0"/>
          </a:p>
        </p:txBody>
      </p:sp>
      <p:sp>
        <p:nvSpPr>
          <p:cNvPr id="2" name="Title 1"/>
          <p:cNvSpPr>
            <a:spLocks noGrp="1"/>
          </p:cNvSpPr>
          <p:nvPr>
            <p:ph type="title"/>
          </p:nvPr>
        </p:nvSpPr>
        <p:spPr/>
        <p:txBody>
          <a:bodyPr anchor="b">
            <a:normAutofit/>
          </a:bodyPr>
          <a:lstStyle/>
          <a:p>
            <a:r>
              <a:rPr lang="en-US" dirty="0"/>
              <a:t>What is PFM?</a:t>
            </a:r>
            <a:endParaRPr lang="fr-BE" dirty="0"/>
          </a:p>
        </p:txBody>
      </p:sp>
      <p:pic>
        <p:nvPicPr>
          <p:cNvPr id="4" name="Picture 5"/>
          <p:cNvPicPr>
            <a:picLocks noChangeAspect="1" noChangeArrowheads="1"/>
          </p:cNvPicPr>
          <p:nvPr/>
        </p:nvPicPr>
        <p:blipFill>
          <a:blip r:embed="rId3" cstate="print"/>
          <a:stretch>
            <a:fillRect/>
          </a:stretch>
        </p:blipFill>
        <p:spPr bwMode="auto">
          <a:xfrm>
            <a:off x="6344875" y="2577652"/>
            <a:ext cx="4039347" cy="2923179"/>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EA3B8101-060D-4E8E-A9E5-ED895A3F0182}"/>
              </a:ext>
            </a:extLst>
          </p:cNvPr>
          <p:cNvSpPr>
            <a:spLocks noGrp="1"/>
          </p:cNvSpPr>
          <p:nvPr>
            <p:ph type="sldNum" sz="quarter" idx="12"/>
          </p:nvPr>
        </p:nvSpPr>
        <p:spPr/>
        <p:txBody>
          <a:bodyPr/>
          <a:lstStyle/>
          <a:p>
            <a:fld id="{F46C79FD-C571-418B-AB0F-5EE936C85276}" type="slidenum">
              <a:rPr lang="en-GB" smtClean="0"/>
              <a:t>8</a:t>
            </a:fld>
            <a:endParaRPr lang="en-GB"/>
          </a:p>
        </p:txBody>
      </p:sp>
    </p:spTree>
    <p:extLst>
      <p:ext uri="{BB962C8B-B14F-4D97-AF65-F5344CB8AC3E}">
        <p14:creationId xmlns:p14="http://schemas.microsoft.com/office/powerpoint/2010/main" val="108485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8" descr="World Bank Group logo">
            <a:extLst>
              <a:ext uri="{FF2B5EF4-FFF2-40B4-BE49-F238E27FC236}">
                <a16:creationId xmlns:a16="http://schemas.microsoft.com/office/drawing/2014/main" id="{23902716-6537-44A4-878C-11E589416CF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L"/>
          </a:p>
        </p:txBody>
      </p:sp>
      <p:sp>
        <p:nvSpPr>
          <p:cNvPr id="19" name="Titre 2">
            <a:extLst>
              <a:ext uri="{FF2B5EF4-FFF2-40B4-BE49-F238E27FC236}">
                <a16:creationId xmlns:a16="http://schemas.microsoft.com/office/drawing/2014/main" id="{D81D91B7-5F5F-4D14-A0CD-76AFFD050731}"/>
              </a:ext>
            </a:extLst>
          </p:cNvPr>
          <p:cNvSpPr txBox="1">
            <a:spLocks/>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342900" indent="-342900"/>
            <a:r>
              <a:rPr lang="en-GB" dirty="0"/>
              <a:t>Who are the nine PEFA Partners?</a:t>
            </a:r>
          </a:p>
        </p:txBody>
      </p:sp>
      <p:sp>
        <p:nvSpPr>
          <p:cNvPr id="2" name="Slide Number Placeholder 1">
            <a:extLst>
              <a:ext uri="{FF2B5EF4-FFF2-40B4-BE49-F238E27FC236}">
                <a16:creationId xmlns:a16="http://schemas.microsoft.com/office/drawing/2014/main" id="{DBC42683-636D-4080-BA9A-D1654966C738}"/>
              </a:ext>
            </a:extLst>
          </p:cNvPr>
          <p:cNvSpPr>
            <a:spLocks noGrp="1"/>
          </p:cNvSpPr>
          <p:nvPr>
            <p:ph type="sldNum" sz="quarter" idx="12"/>
          </p:nvPr>
        </p:nvSpPr>
        <p:spPr/>
        <p:txBody>
          <a:bodyPr/>
          <a:lstStyle/>
          <a:p>
            <a:fld id="{F46C79FD-C571-418B-AB0F-5EE936C85276}" type="slidenum">
              <a:rPr lang="en-GB" smtClean="0"/>
              <a:t>80</a:t>
            </a:fld>
            <a:endParaRPr lang="en-GB"/>
          </a:p>
        </p:txBody>
      </p:sp>
      <p:pic>
        <p:nvPicPr>
          <p:cNvPr id="17" name="Picture 16">
            <a:extLst>
              <a:ext uri="{FF2B5EF4-FFF2-40B4-BE49-F238E27FC236}">
                <a16:creationId xmlns:a16="http://schemas.microsoft.com/office/drawing/2014/main" id="{84AA32B7-F32A-4F90-9EFD-74FAA6018222}"/>
              </a:ext>
            </a:extLst>
          </p:cNvPr>
          <p:cNvPicPr/>
          <p:nvPr/>
        </p:nvPicPr>
        <p:blipFill>
          <a:blip r:embed="rId3">
            <a:extLst>
              <a:ext uri="{28A0092B-C50C-407E-A947-70E740481C1C}">
                <a14:useLocalDpi xmlns:a14="http://schemas.microsoft.com/office/drawing/2010/main" val="0"/>
              </a:ext>
            </a:extLst>
          </a:blip>
          <a:srcRect/>
          <a:stretch>
            <a:fillRect/>
          </a:stretch>
        </p:blipFill>
        <p:spPr>
          <a:xfrm>
            <a:off x="4714468" y="3425259"/>
            <a:ext cx="2475509" cy="1192785"/>
          </a:xfrm>
          <a:prstGeom prst="rect">
            <a:avLst/>
          </a:prstGeom>
          <a:noFill/>
        </p:spPr>
      </p:pic>
      <p:grpSp>
        <p:nvGrpSpPr>
          <p:cNvPr id="23" name="Group 22">
            <a:extLst>
              <a:ext uri="{FF2B5EF4-FFF2-40B4-BE49-F238E27FC236}">
                <a16:creationId xmlns:a16="http://schemas.microsoft.com/office/drawing/2014/main" id="{7C442B3B-4567-49B7-8DC0-9FEAA0FADDF8}"/>
              </a:ext>
            </a:extLst>
          </p:cNvPr>
          <p:cNvGrpSpPr/>
          <p:nvPr/>
        </p:nvGrpSpPr>
        <p:grpSpPr>
          <a:xfrm>
            <a:off x="1473314" y="1399329"/>
            <a:ext cx="8548097" cy="5412820"/>
            <a:chOff x="1839074" y="1265217"/>
            <a:chExt cx="8548097" cy="5412820"/>
          </a:xfrm>
        </p:grpSpPr>
        <p:grpSp>
          <p:nvGrpSpPr>
            <p:cNvPr id="16" name="Group 15">
              <a:extLst>
                <a:ext uri="{FF2B5EF4-FFF2-40B4-BE49-F238E27FC236}">
                  <a16:creationId xmlns:a16="http://schemas.microsoft.com/office/drawing/2014/main" id="{EA5E2D94-7BAC-4CBA-9816-5816321D7710}"/>
                </a:ext>
              </a:extLst>
            </p:cNvPr>
            <p:cNvGrpSpPr/>
            <p:nvPr/>
          </p:nvGrpSpPr>
          <p:grpSpPr>
            <a:xfrm>
              <a:off x="1839074" y="1265217"/>
              <a:ext cx="8548097" cy="5412820"/>
              <a:chOff x="1259632" y="1790983"/>
              <a:chExt cx="7104993" cy="4842028"/>
            </a:xfrm>
          </p:grpSpPr>
          <p:pic>
            <p:nvPicPr>
              <p:cNvPr id="1028" name="Picture 4" descr="Ministry of Finance Luxembourg">
                <a:extLst>
                  <a:ext uri="{FF2B5EF4-FFF2-40B4-BE49-F238E27FC236}">
                    <a16:creationId xmlns:a16="http://schemas.microsoft.com/office/drawing/2014/main" id="{8CE538AE-5B9D-4350-90C0-5C96C27CA0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9824" y="5500577"/>
                <a:ext cx="2656864" cy="113243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259632" y="1790983"/>
                <a:ext cx="7104993" cy="4752528"/>
                <a:chOff x="2555776" y="2636912"/>
                <a:chExt cx="4059996" cy="3816424"/>
              </a:xfrm>
            </p:grpSpPr>
            <p:pic>
              <p:nvPicPr>
                <p:cNvPr id="8" name="Picture 10" descr="DFI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7092" y="5044395"/>
                  <a:ext cx="857250" cy="85725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8085" y="2664449"/>
                  <a:ext cx="1317542" cy="91902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15728" y="3266505"/>
                  <a:ext cx="1428858" cy="64807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RF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9590" y="4177693"/>
                  <a:ext cx="1046609" cy="6028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1" descr="IMF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8208" y="3199923"/>
                  <a:ext cx="792088" cy="7812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6" descr="NMFA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1525" y="4177694"/>
                  <a:ext cx="1094247" cy="60141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descr="FDEA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4238" y="4854871"/>
                  <a:ext cx="1647183" cy="76206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Donut 14"/>
                <p:cNvSpPr/>
                <p:nvPr/>
              </p:nvSpPr>
              <p:spPr>
                <a:xfrm>
                  <a:off x="2555776" y="2636912"/>
                  <a:ext cx="4032448" cy="3816424"/>
                </a:xfrm>
                <a:prstGeom prst="donut">
                  <a:avLst>
                    <a:gd name="adj" fmla="val 0"/>
                  </a:avLst>
                </a:prstGeom>
                <a:solidFill>
                  <a:srgbClr val="FF0000"/>
                </a:solid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pic>
            <p:nvPicPr>
              <p:cNvPr id="1026" name="Picture 2" descr="Ministry of Finance of the Slovak Republic">
                <a:extLst>
                  <a:ext uri="{FF2B5EF4-FFF2-40B4-BE49-F238E27FC236}">
                    <a16:creationId xmlns:a16="http://schemas.microsoft.com/office/drawing/2014/main" id="{56F185C8-A53D-4900-8282-BB8B39B246D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90403" y="5732788"/>
                <a:ext cx="1728950" cy="42304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 name="Straight Connector 3">
              <a:extLst>
                <a:ext uri="{FF2B5EF4-FFF2-40B4-BE49-F238E27FC236}">
                  <a16:creationId xmlns:a16="http://schemas.microsoft.com/office/drawing/2014/main" id="{F1D2D6D5-190E-48B9-B6CC-67D042DCE690}"/>
                </a:ext>
              </a:extLst>
            </p:cNvPr>
            <p:cNvCxnSpPr>
              <a:cxnSpLocks/>
            </p:cNvCxnSpPr>
            <p:nvPr/>
          </p:nvCxnSpPr>
          <p:spPr>
            <a:xfrm>
              <a:off x="7768523" y="4633461"/>
              <a:ext cx="1574872" cy="1085088"/>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0" name="Straight Connector 19">
              <a:extLst>
                <a:ext uri="{FF2B5EF4-FFF2-40B4-BE49-F238E27FC236}">
                  <a16:creationId xmlns:a16="http://schemas.microsoft.com/office/drawing/2014/main" id="{9E8A33D6-8968-4944-B57E-B0664CD87297}"/>
                </a:ext>
              </a:extLst>
            </p:cNvPr>
            <p:cNvCxnSpPr>
              <a:cxnSpLocks/>
            </p:cNvCxnSpPr>
            <p:nvPr/>
          </p:nvCxnSpPr>
          <p:spPr>
            <a:xfrm flipV="1">
              <a:off x="7767734" y="4620335"/>
              <a:ext cx="1537482" cy="1111341"/>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13243268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8" descr="World Bank Group logo">
            <a:extLst>
              <a:ext uri="{FF2B5EF4-FFF2-40B4-BE49-F238E27FC236}">
                <a16:creationId xmlns:a16="http://schemas.microsoft.com/office/drawing/2014/main" id="{23902716-6537-44A4-878C-11E589416CF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L"/>
          </a:p>
        </p:txBody>
      </p:sp>
      <p:sp>
        <p:nvSpPr>
          <p:cNvPr id="19" name="Titre 2">
            <a:extLst>
              <a:ext uri="{FF2B5EF4-FFF2-40B4-BE49-F238E27FC236}">
                <a16:creationId xmlns:a16="http://schemas.microsoft.com/office/drawing/2014/main" id="{D81D91B7-5F5F-4D14-A0CD-76AFFD050731}"/>
              </a:ext>
            </a:extLst>
          </p:cNvPr>
          <p:cNvSpPr txBox="1">
            <a:spLocks/>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342900" indent="-342900"/>
            <a:r>
              <a:rPr lang="en-GB" dirty="0"/>
              <a:t>The PEFA diagnostic tool</a:t>
            </a:r>
          </a:p>
        </p:txBody>
      </p:sp>
      <p:pic>
        <p:nvPicPr>
          <p:cNvPr id="17" name="Picture 3">
            <a:extLst>
              <a:ext uri="{FF2B5EF4-FFF2-40B4-BE49-F238E27FC236}">
                <a16:creationId xmlns:a16="http://schemas.microsoft.com/office/drawing/2014/main" id="{A96146D8-01BA-40D2-8073-8F350C783026}"/>
              </a:ext>
            </a:extLst>
          </p:cNvPr>
          <p:cNvPicPr>
            <a:picLocks noGrp="1" noChangeAspect="1" noChangeArrowheads="1"/>
          </p:cNvPicPr>
          <p:nvPr>
            <p:ph idx="1"/>
          </p:nvPr>
        </p:nvPicPr>
        <p:blipFill>
          <a:blip r:embed="rId2" cstate="print"/>
          <a:stretch>
            <a:fillRect/>
          </a:stretch>
        </p:blipFill>
        <p:spPr>
          <a:xfrm>
            <a:off x="4410544" y="1526841"/>
            <a:ext cx="5568282" cy="4981623"/>
          </a:xfrm>
        </p:spPr>
      </p:pic>
      <p:sp>
        <p:nvSpPr>
          <p:cNvPr id="21" name="Text Box 5">
            <a:extLst>
              <a:ext uri="{FF2B5EF4-FFF2-40B4-BE49-F238E27FC236}">
                <a16:creationId xmlns:a16="http://schemas.microsoft.com/office/drawing/2014/main" id="{F477EFF1-0E7C-4E28-9E54-1752DEED6FBF}"/>
              </a:ext>
            </a:extLst>
          </p:cNvPr>
          <p:cNvSpPr txBox="1">
            <a:spLocks noChangeArrowheads="1"/>
          </p:cNvSpPr>
          <p:nvPr/>
        </p:nvSpPr>
        <p:spPr bwMode="auto">
          <a:xfrm>
            <a:off x="1360163" y="3534583"/>
            <a:ext cx="2826301" cy="646331"/>
          </a:xfrm>
          <a:prstGeom prst="rect">
            <a:avLst/>
          </a:prstGeom>
          <a:noFill/>
          <a:ln w="9525">
            <a:noFill/>
            <a:miter lim="800000"/>
            <a:headEnd/>
            <a:tailEnd/>
          </a:ln>
        </p:spPr>
        <p:txBody>
          <a:bodyPr wrap="square">
            <a:spAutoFit/>
          </a:bodyPr>
          <a:lstStyle/>
          <a:p>
            <a:pPr eaLnBrk="0" hangingPunct="0">
              <a:spcBef>
                <a:spcPct val="50000"/>
              </a:spcBef>
            </a:pPr>
            <a:r>
              <a:rPr lang="en-US" altLang="en-US" b="1" dirty="0">
                <a:solidFill>
                  <a:srgbClr val="002060"/>
                </a:solidFill>
              </a:rPr>
              <a:t>Central Government Budget</a:t>
            </a:r>
            <a:r>
              <a:rPr lang="en-US" altLang="en-US" dirty="0">
                <a:solidFill>
                  <a:srgbClr val="002060"/>
                </a:solidFill>
              </a:rPr>
              <a:t> </a:t>
            </a:r>
          </a:p>
        </p:txBody>
      </p:sp>
      <p:sp>
        <p:nvSpPr>
          <p:cNvPr id="22" name="Line 4">
            <a:extLst>
              <a:ext uri="{FF2B5EF4-FFF2-40B4-BE49-F238E27FC236}">
                <a16:creationId xmlns:a16="http://schemas.microsoft.com/office/drawing/2014/main" id="{26BE7B57-F2E1-45E4-8E2F-24C6055C2824}"/>
              </a:ext>
            </a:extLst>
          </p:cNvPr>
          <p:cNvSpPr>
            <a:spLocks noChangeShapeType="1"/>
          </p:cNvSpPr>
          <p:nvPr/>
        </p:nvSpPr>
        <p:spPr bwMode="auto">
          <a:xfrm>
            <a:off x="3338869" y="4040664"/>
            <a:ext cx="1500198" cy="0"/>
          </a:xfrm>
          <a:prstGeom prst="line">
            <a:avLst/>
          </a:prstGeom>
          <a:noFill/>
          <a:ln w="76200">
            <a:solidFill>
              <a:srgbClr val="FF0000"/>
            </a:solidFill>
            <a:round/>
            <a:headEnd/>
            <a:tailEnd type="triangle" w="med" len="med"/>
          </a:ln>
        </p:spPr>
        <p:txBody>
          <a:bodyPr/>
          <a:lstStyle/>
          <a:p>
            <a:endParaRPr lang="el-GR"/>
          </a:p>
        </p:txBody>
      </p:sp>
      <p:sp>
        <p:nvSpPr>
          <p:cNvPr id="23" name="Titre 1">
            <a:extLst>
              <a:ext uri="{FF2B5EF4-FFF2-40B4-BE49-F238E27FC236}">
                <a16:creationId xmlns:a16="http://schemas.microsoft.com/office/drawing/2014/main" id="{3859DB80-ACC2-4942-BDEE-2F9F520A62E3}"/>
              </a:ext>
            </a:extLst>
          </p:cNvPr>
          <p:cNvSpPr txBox="1">
            <a:spLocks/>
          </p:cNvSpPr>
          <p:nvPr/>
        </p:nvSpPr>
        <p:spPr bwMode="auto">
          <a:xfrm>
            <a:off x="2071688" y="1346352"/>
            <a:ext cx="8229600" cy="6508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58775" indent="-358775" algn="ctr" eaLnBrk="0" fontAlgn="base" hangingPunct="0">
              <a:spcBef>
                <a:spcPct val="0"/>
              </a:spcBef>
              <a:spcAft>
                <a:spcPct val="0"/>
              </a:spcAft>
              <a:defRPr/>
            </a:pPr>
            <a:endParaRPr lang="en-GB" altLang="en-US" sz="2800" b="1" kern="0" dirty="0">
              <a:solidFill>
                <a:srgbClr val="0F5494"/>
              </a:solidFill>
              <a:latin typeface="+mj-lt"/>
              <a:ea typeface="+mj-ea"/>
              <a:cs typeface="+mj-cs"/>
            </a:endParaRPr>
          </a:p>
        </p:txBody>
      </p:sp>
      <p:sp>
        <p:nvSpPr>
          <p:cNvPr id="24" name="Line 4">
            <a:extLst>
              <a:ext uri="{FF2B5EF4-FFF2-40B4-BE49-F238E27FC236}">
                <a16:creationId xmlns:a16="http://schemas.microsoft.com/office/drawing/2014/main" id="{EF859CF5-6328-4E57-B482-50CEAC3383E9}"/>
              </a:ext>
            </a:extLst>
          </p:cNvPr>
          <p:cNvSpPr>
            <a:spLocks noChangeShapeType="1"/>
          </p:cNvSpPr>
          <p:nvPr/>
        </p:nvSpPr>
        <p:spPr bwMode="auto">
          <a:xfrm>
            <a:off x="3356729" y="5099089"/>
            <a:ext cx="1500198" cy="965"/>
          </a:xfrm>
          <a:prstGeom prst="line">
            <a:avLst/>
          </a:prstGeom>
          <a:noFill/>
          <a:ln w="76200">
            <a:solidFill>
              <a:srgbClr val="FF0000"/>
            </a:solidFill>
            <a:round/>
            <a:headEnd/>
            <a:tailEnd type="triangle" w="med" len="med"/>
          </a:ln>
        </p:spPr>
        <p:txBody>
          <a:bodyPr/>
          <a:lstStyle/>
          <a:p>
            <a:endParaRPr lang="el-GR"/>
          </a:p>
        </p:txBody>
      </p:sp>
      <p:sp>
        <p:nvSpPr>
          <p:cNvPr id="25" name="Line 4">
            <a:extLst>
              <a:ext uri="{FF2B5EF4-FFF2-40B4-BE49-F238E27FC236}">
                <a16:creationId xmlns:a16="http://schemas.microsoft.com/office/drawing/2014/main" id="{90E5B3B8-6E91-4795-99E4-159F27EC662C}"/>
              </a:ext>
            </a:extLst>
          </p:cNvPr>
          <p:cNvSpPr>
            <a:spLocks noChangeShapeType="1"/>
          </p:cNvSpPr>
          <p:nvPr/>
        </p:nvSpPr>
        <p:spPr bwMode="auto">
          <a:xfrm flipV="1">
            <a:off x="3374588" y="5499756"/>
            <a:ext cx="1464479" cy="23783"/>
          </a:xfrm>
          <a:prstGeom prst="line">
            <a:avLst/>
          </a:prstGeom>
          <a:noFill/>
          <a:ln w="76200">
            <a:solidFill>
              <a:srgbClr val="FF0000"/>
            </a:solidFill>
            <a:round/>
            <a:headEnd/>
            <a:tailEnd type="triangle" w="med" len="med"/>
          </a:ln>
        </p:spPr>
        <p:txBody>
          <a:bodyPr/>
          <a:lstStyle/>
          <a:p>
            <a:endParaRPr lang="el-GR"/>
          </a:p>
        </p:txBody>
      </p:sp>
      <p:sp>
        <p:nvSpPr>
          <p:cNvPr id="26" name="Text Box 5">
            <a:extLst>
              <a:ext uri="{FF2B5EF4-FFF2-40B4-BE49-F238E27FC236}">
                <a16:creationId xmlns:a16="http://schemas.microsoft.com/office/drawing/2014/main" id="{8710DF36-E011-4589-9602-D7D4B47CA7A5}"/>
              </a:ext>
            </a:extLst>
          </p:cNvPr>
          <p:cNvSpPr txBox="1">
            <a:spLocks noChangeArrowheads="1"/>
          </p:cNvSpPr>
          <p:nvPr/>
        </p:nvSpPr>
        <p:spPr bwMode="auto">
          <a:xfrm>
            <a:off x="1661159" y="4947532"/>
            <a:ext cx="1695569" cy="923330"/>
          </a:xfrm>
          <a:prstGeom prst="rect">
            <a:avLst/>
          </a:prstGeom>
          <a:noFill/>
          <a:ln w="9525">
            <a:noFill/>
            <a:miter lim="800000"/>
            <a:headEnd/>
            <a:tailEnd/>
          </a:ln>
        </p:spPr>
        <p:txBody>
          <a:bodyPr wrap="square">
            <a:spAutoFit/>
          </a:bodyPr>
          <a:lstStyle/>
          <a:p>
            <a:pPr eaLnBrk="0" hangingPunct="0">
              <a:spcBef>
                <a:spcPct val="50000"/>
              </a:spcBef>
            </a:pPr>
            <a:r>
              <a:rPr lang="en-US" altLang="en-US" b="1" dirty="0">
                <a:solidFill>
                  <a:srgbClr val="002060"/>
                </a:solidFill>
              </a:rPr>
              <a:t>Sub-National Government Budget</a:t>
            </a:r>
            <a:r>
              <a:rPr lang="en-US" altLang="en-US" dirty="0">
                <a:solidFill>
                  <a:srgbClr val="002060"/>
                </a:solidFill>
              </a:rPr>
              <a:t> </a:t>
            </a:r>
          </a:p>
        </p:txBody>
      </p:sp>
      <p:sp>
        <p:nvSpPr>
          <p:cNvPr id="2" name="Slide Number Placeholder 1">
            <a:extLst>
              <a:ext uri="{FF2B5EF4-FFF2-40B4-BE49-F238E27FC236}">
                <a16:creationId xmlns:a16="http://schemas.microsoft.com/office/drawing/2014/main" id="{A351CB99-B649-4B2F-884A-578EECB4B655}"/>
              </a:ext>
            </a:extLst>
          </p:cNvPr>
          <p:cNvSpPr>
            <a:spLocks noGrp="1"/>
          </p:cNvSpPr>
          <p:nvPr>
            <p:ph type="sldNum" sz="quarter" idx="12"/>
          </p:nvPr>
        </p:nvSpPr>
        <p:spPr/>
        <p:txBody>
          <a:bodyPr/>
          <a:lstStyle/>
          <a:p>
            <a:fld id="{F46C79FD-C571-418B-AB0F-5EE936C85276}" type="slidenum">
              <a:rPr lang="en-GB" smtClean="0"/>
              <a:t>81</a:t>
            </a:fld>
            <a:endParaRPr lang="en-GB"/>
          </a:p>
        </p:txBody>
      </p:sp>
    </p:spTree>
    <p:extLst>
      <p:ext uri="{BB962C8B-B14F-4D97-AF65-F5344CB8AC3E}">
        <p14:creationId xmlns:p14="http://schemas.microsoft.com/office/powerpoint/2010/main" val="371857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4" grpId="0" animBg="1"/>
      <p:bldP spid="25" grpId="0" animBg="1"/>
      <p:bldP spid="2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8" descr="World Bank Group logo">
            <a:extLst>
              <a:ext uri="{FF2B5EF4-FFF2-40B4-BE49-F238E27FC236}">
                <a16:creationId xmlns:a16="http://schemas.microsoft.com/office/drawing/2014/main" id="{23902716-6537-44A4-878C-11E589416CF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L"/>
          </a:p>
        </p:txBody>
      </p:sp>
      <p:sp>
        <p:nvSpPr>
          <p:cNvPr id="19" name="Titre 2">
            <a:extLst>
              <a:ext uri="{FF2B5EF4-FFF2-40B4-BE49-F238E27FC236}">
                <a16:creationId xmlns:a16="http://schemas.microsoft.com/office/drawing/2014/main" id="{D81D91B7-5F5F-4D14-A0CD-76AFFD050731}"/>
              </a:ext>
            </a:extLst>
          </p:cNvPr>
          <p:cNvSpPr txBox="1">
            <a:spLocks/>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342900" indent="-342900"/>
            <a:r>
              <a:rPr lang="en-GB" dirty="0"/>
              <a:t>The PEFA diagnostic tool</a:t>
            </a:r>
          </a:p>
        </p:txBody>
      </p:sp>
      <p:sp>
        <p:nvSpPr>
          <p:cNvPr id="23" name="Titre 1">
            <a:extLst>
              <a:ext uri="{FF2B5EF4-FFF2-40B4-BE49-F238E27FC236}">
                <a16:creationId xmlns:a16="http://schemas.microsoft.com/office/drawing/2014/main" id="{3859DB80-ACC2-4942-BDEE-2F9F520A62E3}"/>
              </a:ext>
            </a:extLst>
          </p:cNvPr>
          <p:cNvSpPr txBox="1">
            <a:spLocks/>
          </p:cNvSpPr>
          <p:nvPr/>
        </p:nvSpPr>
        <p:spPr bwMode="auto">
          <a:xfrm>
            <a:off x="2071688" y="1346352"/>
            <a:ext cx="8229600" cy="6508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58775" indent="-358775" algn="ctr" eaLnBrk="0" fontAlgn="base" hangingPunct="0">
              <a:spcBef>
                <a:spcPct val="0"/>
              </a:spcBef>
              <a:spcAft>
                <a:spcPct val="0"/>
              </a:spcAft>
              <a:defRPr/>
            </a:pPr>
            <a:endParaRPr lang="en-GB" altLang="en-US" sz="2800" b="1" kern="0" dirty="0">
              <a:solidFill>
                <a:srgbClr val="0F5494"/>
              </a:solidFill>
              <a:latin typeface="+mj-lt"/>
              <a:ea typeface="+mj-ea"/>
              <a:cs typeface="+mj-cs"/>
            </a:endParaRPr>
          </a:p>
        </p:txBody>
      </p:sp>
      <p:sp>
        <p:nvSpPr>
          <p:cNvPr id="3" name="Content Placeholder 2">
            <a:extLst>
              <a:ext uri="{FF2B5EF4-FFF2-40B4-BE49-F238E27FC236}">
                <a16:creationId xmlns:a16="http://schemas.microsoft.com/office/drawing/2014/main" id="{AE9030D5-A7C1-4D93-8FCB-649218E92877}"/>
              </a:ext>
            </a:extLst>
          </p:cNvPr>
          <p:cNvSpPr>
            <a:spLocks noGrp="1"/>
          </p:cNvSpPr>
          <p:nvPr>
            <p:ph idx="1"/>
          </p:nvPr>
        </p:nvSpPr>
        <p:spPr>
          <a:xfrm>
            <a:off x="970722" y="1629744"/>
            <a:ext cx="10905699" cy="3881904"/>
          </a:xfrm>
        </p:spPr>
        <p:txBody>
          <a:bodyPr/>
          <a:lstStyle/>
          <a:p>
            <a:pPr marL="0" indent="0">
              <a:buClr>
                <a:srgbClr val="2D5EC1"/>
              </a:buClr>
              <a:buNone/>
              <a:defRPr/>
            </a:pPr>
            <a:r>
              <a:rPr lang="en-GB" altLang="en-US" sz="2200" dirty="0"/>
              <a:t>Introduced in 2005 for central government</a:t>
            </a:r>
          </a:p>
          <a:p>
            <a:pPr marL="0" indent="0">
              <a:buClr>
                <a:srgbClr val="2D5EC1"/>
              </a:buClr>
              <a:buNone/>
              <a:defRPr/>
            </a:pPr>
            <a:r>
              <a:rPr lang="en-GB" altLang="en-US" sz="2200" dirty="0"/>
              <a:t>Revised in 2011,</a:t>
            </a:r>
            <a:r>
              <a:rPr lang="en-GB" altLang="en-US" sz="2200" dirty="0">
                <a:solidFill>
                  <a:srgbClr val="FF0000"/>
                </a:solidFill>
              </a:rPr>
              <a:t> final new version in February 2016…</a:t>
            </a:r>
          </a:p>
          <a:p>
            <a:pPr marL="0" indent="0">
              <a:buClr>
                <a:srgbClr val="2D5EC1"/>
              </a:buClr>
              <a:buNone/>
              <a:defRPr/>
            </a:pPr>
            <a:endParaRPr lang="en-GB" altLang="en-US" sz="2200" dirty="0">
              <a:solidFill>
                <a:srgbClr val="FF0000"/>
              </a:solidFill>
            </a:endParaRPr>
          </a:p>
          <a:p>
            <a:pPr marL="0" indent="0">
              <a:spcAft>
                <a:spcPts val="600"/>
              </a:spcAft>
              <a:buClr>
                <a:srgbClr val="2D5EC1"/>
              </a:buClr>
              <a:buNone/>
              <a:defRPr/>
            </a:pPr>
            <a:r>
              <a:rPr lang="en-GB" altLang="en-US" sz="2200" b="1" dirty="0">
                <a:solidFill>
                  <a:srgbClr val="004494"/>
                </a:solidFill>
              </a:rPr>
              <a:t>The 2016 framework</a:t>
            </a:r>
            <a:r>
              <a:rPr lang="en-GB" altLang="en-US" sz="2200" b="1" dirty="0"/>
              <a:t>:</a:t>
            </a:r>
          </a:p>
          <a:p>
            <a:pPr marL="342900" lvl="1" indent="-342900">
              <a:spcBef>
                <a:spcPts val="0"/>
              </a:spcBef>
              <a:spcAft>
                <a:spcPts val="600"/>
              </a:spcAft>
              <a:buClrTx/>
              <a:buSzPct val="100000"/>
              <a:buFont typeface="Arial" charset="0"/>
              <a:buChar char="•"/>
              <a:defRPr/>
            </a:pPr>
            <a:r>
              <a:rPr lang="en-US" altLang="en-US" sz="2400" dirty="0">
                <a:latin typeface="Calibri" pitchFamily="34" charset="0"/>
              </a:rPr>
              <a:t>31 indicators</a:t>
            </a:r>
          </a:p>
          <a:p>
            <a:pPr marL="342900" lvl="1" indent="-342900">
              <a:spcBef>
                <a:spcPts val="0"/>
              </a:spcBef>
              <a:spcAft>
                <a:spcPts val="600"/>
              </a:spcAft>
              <a:buClrTx/>
              <a:buSzPct val="100000"/>
              <a:buFont typeface="Arial" charset="0"/>
              <a:buChar char="•"/>
              <a:defRPr/>
            </a:pPr>
            <a:r>
              <a:rPr lang="en-US" altLang="en-US" sz="2400" dirty="0">
                <a:latin typeface="Calibri" pitchFamily="34" charset="0"/>
              </a:rPr>
              <a:t>94 dimensions</a:t>
            </a:r>
          </a:p>
          <a:p>
            <a:pPr marL="342900" lvl="1" indent="-342900">
              <a:spcBef>
                <a:spcPts val="0"/>
              </a:spcBef>
              <a:spcAft>
                <a:spcPts val="600"/>
              </a:spcAft>
              <a:buClrTx/>
              <a:buSzPct val="100000"/>
              <a:buFont typeface="Arial" charset="0"/>
              <a:buChar char="•"/>
              <a:defRPr/>
            </a:pPr>
            <a:r>
              <a:rPr lang="en-US" altLang="en-US" sz="2400" dirty="0">
                <a:latin typeface="Calibri" pitchFamily="34" charset="0"/>
              </a:rPr>
              <a:t>7 core pillars </a:t>
            </a:r>
            <a:endParaRPr lang="en-GB" dirty="0"/>
          </a:p>
        </p:txBody>
      </p:sp>
      <p:sp>
        <p:nvSpPr>
          <p:cNvPr id="2" name="Slide Number Placeholder 1">
            <a:extLst>
              <a:ext uri="{FF2B5EF4-FFF2-40B4-BE49-F238E27FC236}">
                <a16:creationId xmlns:a16="http://schemas.microsoft.com/office/drawing/2014/main" id="{9F2E2A14-76A9-4425-8753-985C8759FBC9}"/>
              </a:ext>
            </a:extLst>
          </p:cNvPr>
          <p:cNvSpPr>
            <a:spLocks noGrp="1"/>
          </p:cNvSpPr>
          <p:nvPr>
            <p:ph type="sldNum" sz="quarter" idx="12"/>
          </p:nvPr>
        </p:nvSpPr>
        <p:spPr/>
        <p:txBody>
          <a:bodyPr/>
          <a:lstStyle/>
          <a:p>
            <a:fld id="{F46C79FD-C571-418B-AB0F-5EE936C85276}" type="slidenum">
              <a:rPr lang="en-GB" smtClean="0"/>
              <a:t>82</a:t>
            </a:fld>
            <a:endParaRPr lang="en-GB"/>
          </a:p>
        </p:txBody>
      </p:sp>
      <p:pic>
        <p:nvPicPr>
          <p:cNvPr id="7" name="Picture 6">
            <a:extLst>
              <a:ext uri="{FF2B5EF4-FFF2-40B4-BE49-F238E27FC236}">
                <a16:creationId xmlns:a16="http://schemas.microsoft.com/office/drawing/2014/main" id="{615326ED-5D11-41B3-9C95-17C6BC8B3BE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351434" y="901852"/>
            <a:ext cx="2331720" cy="889000"/>
          </a:xfrm>
          <a:prstGeom prst="rect">
            <a:avLst/>
          </a:prstGeom>
          <a:noFill/>
        </p:spPr>
      </p:pic>
    </p:spTree>
    <p:extLst>
      <p:ext uri="{BB962C8B-B14F-4D97-AF65-F5344CB8AC3E}">
        <p14:creationId xmlns:p14="http://schemas.microsoft.com/office/powerpoint/2010/main" val="21948452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095625" y="3071530"/>
            <a:ext cx="6000750" cy="2500986"/>
            <a:chOff x="1141" y="1853"/>
            <a:chExt cx="3024" cy="1484"/>
          </a:xfrm>
        </p:grpSpPr>
        <p:sp>
          <p:nvSpPr>
            <p:cNvPr id="28680" name="AutoShape 6"/>
            <p:cNvSpPr>
              <a:spLocks noChangeArrowheads="1"/>
            </p:cNvSpPr>
            <p:nvPr/>
          </p:nvSpPr>
          <p:spPr bwMode="auto">
            <a:xfrm rot="5479217">
              <a:off x="2582" y="1853"/>
              <a:ext cx="126" cy="126"/>
            </a:xfrm>
            <a:prstGeom prst="rightArrow">
              <a:avLst>
                <a:gd name="adj1" fmla="val 50000"/>
                <a:gd name="adj2" fmla="val 75519"/>
              </a:avLst>
            </a:prstGeom>
            <a:solidFill>
              <a:schemeClr val="tx1"/>
            </a:solidFill>
            <a:ln w="9525">
              <a:noFill/>
              <a:miter lim="800000"/>
              <a:headEnd/>
              <a:tailEnd/>
            </a:ln>
          </p:spPr>
          <p:txBody>
            <a:bodyPr wrap="none" lIns="0" tIns="0" rIns="0" bIns="0" anchor="ctr"/>
            <a:lstStyle/>
            <a:p>
              <a:endParaRPr lang="nl-NL" altLang="en-US"/>
            </a:p>
          </p:txBody>
        </p:sp>
        <p:sp>
          <p:nvSpPr>
            <p:cNvPr id="28681" name="Rectangle 5"/>
            <p:cNvSpPr>
              <a:spLocks noChangeArrowheads="1"/>
            </p:cNvSpPr>
            <p:nvPr/>
          </p:nvSpPr>
          <p:spPr bwMode="auto">
            <a:xfrm>
              <a:off x="1141" y="1979"/>
              <a:ext cx="3024" cy="1358"/>
            </a:xfrm>
            <a:prstGeom prst="rect">
              <a:avLst/>
            </a:prstGeom>
            <a:solidFill>
              <a:schemeClr val="bg1"/>
            </a:solidFill>
            <a:ln w="9525">
              <a:solidFill>
                <a:schemeClr val="tx1"/>
              </a:solidFill>
              <a:miter lim="800000"/>
              <a:headEnd/>
              <a:tailEnd/>
            </a:ln>
          </p:spPr>
          <p:txBody>
            <a:bodyPr lIns="92075" tIns="46038" rIns="92075" bIns="46038"/>
            <a:lstStyle/>
            <a:p>
              <a:pPr marL="342900" indent="-342900" algn="ctr"/>
              <a:r>
                <a:rPr lang="en-GB" altLang="en-US" u="sng" dirty="0">
                  <a:solidFill>
                    <a:srgbClr val="FF0000"/>
                  </a:solidFill>
                </a:rPr>
                <a:t>Seven</a:t>
              </a:r>
              <a:r>
                <a:rPr lang="en-GB" altLang="en-US" dirty="0">
                  <a:solidFill>
                    <a:srgbClr val="FF0000"/>
                  </a:solidFill>
                </a:rPr>
                <a:t> core pillars:</a:t>
              </a:r>
            </a:p>
            <a:p>
              <a:pPr marL="342900" indent="-342900">
                <a:lnSpc>
                  <a:spcPct val="90000"/>
                </a:lnSpc>
                <a:spcBef>
                  <a:spcPct val="25000"/>
                </a:spcBef>
                <a:buFont typeface="+mj-lt"/>
                <a:buAutoNum type="arabicPeriod"/>
              </a:pPr>
              <a:r>
                <a:rPr lang="en-GB" altLang="en-US" sz="1400" dirty="0"/>
                <a:t>Credibility of the budget</a:t>
              </a:r>
            </a:p>
            <a:p>
              <a:pPr marL="342900" indent="-342900">
                <a:lnSpc>
                  <a:spcPct val="90000"/>
                </a:lnSpc>
                <a:spcBef>
                  <a:spcPct val="25000"/>
                </a:spcBef>
                <a:buFont typeface="+mj-lt"/>
                <a:buAutoNum type="arabicPeriod"/>
              </a:pPr>
              <a:r>
                <a:rPr lang="en-GB" altLang="en-US" sz="1400" dirty="0"/>
                <a:t>Comprehensiveness and transparency</a:t>
              </a:r>
            </a:p>
            <a:p>
              <a:pPr marL="342900" indent="-342900">
                <a:lnSpc>
                  <a:spcPct val="90000"/>
                </a:lnSpc>
                <a:spcBef>
                  <a:spcPct val="25000"/>
                </a:spcBef>
                <a:buFont typeface="+mj-lt"/>
                <a:buAutoNum type="arabicPeriod"/>
              </a:pPr>
              <a:r>
                <a:rPr lang="en-GB" altLang="en-US" sz="1400" b="1" i="1" dirty="0"/>
                <a:t>Asset and liability management </a:t>
              </a:r>
            </a:p>
            <a:p>
              <a:pPr marL="342900" indent="-342900">
                <a:lnSpc>
                  <a:spcPct val="90000"/>
                </a:lnSpc>
                <a:spcBef>
                  <a:spcPct val="25000"/>
                </a:spcBef>
              </a:pPr>
              <a:r>
                <a:rPr lang="en-GB" altLang="en-US" sz="1400" b="1" i="1" dirty="0"/>
                <a:t>Budget Cycle</a:t>
              </a:r>
            </a:p>
            <a:p>
              <a:pPr marL="800100" lvl="1" indent="-342900">
                <a:lnSpc>
                  <a:spcPct val="90000"/>
                </a:lnSpc>
                <a:spcBef>
                  <a:spcPct val="25000"/>
                </a:spcBef>
                <a:buFont typeface="+mj-lt"/>
                <a:buAutoNum type="arabicPeriod" startAt="4"/>
              </a:pPr>
              <a:r>
                <a:rPr lang="en-GB" altLang="en-US" sz="1400" dirty="0"/>
                <a:t>Policy-based budgeting</a:t>
              </a:r>
            </a:p>
            <a:p>
              <a:pPr marL="800100" lvl="1" indent="-342900">
                <a:lnSpc>
                  <a:spcPct val="90000"/>
                </a:lnSpc>
                <a:spcBef>
                  <a:spcPct val="25000"/>
                </a:spcBef>
                <a:buFont typeface="+mj-lt"/>
                <a:buAutoNum type="arabicPeriod" startAt="4"/>
              </a:pPr>
              <a:r>
                <a:rPr lang="en-GB" altLang="en-US" sz="1400" dirty="0"/>
                <a:t>Predictability and control in budget execution</a:t>
              </a:r>
            </a:p>
            <a:p>
              <a:pPr marL="800100" lvl="1" indent="-342900">
                <a:lnSpc>
                  <a:spcPct val="90000"/>
                </a:lnSpc>
                <a:spcBef>
                  <a:spcPct val="25000"/>
                </a:spcBef>
                <a:buFont typeface="+mj-lt"/>
                <a:buAutoNum type="arabicPeriod" startAt="4"/>
              </a:pPr>
              <a:r>
                <a:rPr lang="en-GB" altLang="en-US" sz="1400" dirty="0"/>
                <a:t>Accounting, recording and reporting</a:t>
              </a:r>
            </a:p>
            <a:p>
              <a:pPr marL="800100" lvl="1" indent="-342900">
                <a:lnSpc>
                  <a:spcPct val="90000"/>
                </a:lnSpc>
                <a:spcBef>
                  <a:spcPct val="25000"/>
                </a:spcBef>
                <a:buFont typeface="+mj-lt"/>
                <a:buAutoNum type="arabicPeriod" startAt="4"/>
              </a:pPr>
              <a:r>
                <a:rPr lang="en-GB" altLang="en-US" sz="1400" dirty="0"/>
                <a:t>External scrutiny and audit</a:t>
              </a:r>
              <a:endParaRPr kumimoji="1" lang="nl-NL" altLang="en-US" dirty="0"/>
            </a:p>
          </p:txBody>
        </p:sp>
      </p:grpSp>
      <p:sp>
        <p:nvSpPr>
          <p:cNvPr id="28676" name="Rectangle 3"/>
          <p:cNvSpPr>
            <a:spLocks noGrp="1" noChangeArrowheads="1"/>
          </p:cNvSpPr>
          <p:nvPr>
            <p:ph idx="1"/>
          </p:nvPr>
        </p:nvSpPr>
        <p:spPr>
          <a:xfrm>
            <a:off x="2346412" y="1911100"/>
            <a:ext cx="7499176" cy="1160759"/>
          </a:xfrm>
          <a:ln>
            <a:solidFill>
              <a:schemeClr val="tx1"/>
            </a:solidFill>
          </a:ln>
        </p:spPr>
        <p:txBody>
          <a:bodyPr/>
          <a:lstStyle/>
          <a:p>
            <a:pPr marL="0" indent="0">
              <a:lnSpc>
                <a:spcPct val="80000"/>
              </a:lnSpc>
              <a:spcBef>
                <a:spcPts val="600"/>
              </a:spcBef>
              <a:spcAft>
                <a:spcPts val="600"/>
              </a:spcAft>
              <a:buNone/>
            </a:pPr>
            <a:r>
              <a:rPr lang="en-GB" altLang="en-US" sz="1600" dirty="0"/>
              <a:t>An open and orderly PFM system that supports the </a:t>
            </a:r>
            <a:r>
              <a:rPr lang="en-GB" altLang="en-US" sz="1800" dirty="0">
                <a:solidFill>
                  <a:srgbClr val="FF0000"/>
                </a:solidFill>
              </a:rPr>
              <a:t>3 PFM objectives:			</a:t>
            </a:r>
            <a:r>
              <a:rPr lang="en-GB" altLang="en-US" sz="1600" b="1" dirty="0"/>
              <a:t>-</a:t>
            </a:r>
            <a:r>
              <a:rPr lang="en-GB" altLang="en-US" sz="1600" dirty="0"/>
              <a:t> </a:t>
            </a:r>
            <a:r>
              <a:rPr lang="en-GB" altLang="en-US" sz="1600" b="1" dirty="0"/>
              <a:t>Aggregate fiscal discipline</a:t>
            </a:r>
          </a:p>
          <a:p>
            <a:pPr marL="1828800" lvl="4" indent="0">
              <a:lnSpc>
                <a:spcPct val="80000"/>
              </a:lnSpc>
              <a:spcBef>
                <a:spcPts val="600"/>
              </a:spcBef>
              <a:spcAft>
                <a:spcPts val="600"/>
              </a:spcAft>
              <a:buNone/>
            </a:pPr>
            <a:r>
              <a:rPr lang="en-GB" altLang="en-US" b="1" dirty="0"/>
              <a:t>- Strategic allocation of resources</a:t>
            </a:r>
          </a:p>
          <a:p>
            <a:pPr marL="1828800" lvl="4" indent="0">
              <a:lnSpc>
                <a:spcPct val="80000"/>
              </a:lnSpc>
              <a:spcBef>
                <a:spcPts val="600"/>
              </a:spcBef>
              <a:spcAft>
                <a:spcPts val="600"/>
              </a:spcAft>
              <a:buNone/>
            </a:pPr>
            <a:r>
              <a:rPr lang="en-GB" altLang="en-US" b="1" dirty="0"/>
              <a:t>- Efficient service delivery</a:t>
            </a:r>
            <a:endParaRPr lang="nl-NL" altLang="en-US" b="1" dirty="0"/>
          </a:p>
        </p:txBody>
      </p:sp>
      <p:grpSp>
        <p:nvGrpSpPr>
          <p:cNvPr id="3" name="Group 7"/>
          <p:cNvGrpSpPr>
            <a:grpSpLocks/>
          </p:cNvGrpSpPr>
          <p:nvPr/>
        </p:nvGrpSpPr>
        <p:grpSpPr bwMode="auto">
          <a:xfrm>
            <a:off x="2279651" y="5586653"/>
            <a:ext cx="7632716" cy="859726"/>
            <a:chOff x="483" y="3448"/>
            <a:chExt cx="4808" cy="536"/>
          </a:xfrm>
        </p:grpSpPr>
        <p:sp>
          <p:nvSpPr>
            <p:cNvPr id="28679" name="AutoShape 9"/>
            <p:cNvSpPr>
              <a:spLocks noChangeArrowheads="1"/>
            </p:cNvSpPr>
            <p:nvPr/>
          </p:nvSpPr>
          <p:spPr bwMode="auto">
            <a:xfrm rot="5479217">
              <a:off x="2838" y="3438"/>
              <a:ext cx="127" cy="147"/>
            </a:xfrm>
            <a:prstGeom prst="rightArrow">
              <a:avLst>
                <a:gd name="adj1" fmla="val 50000"/>
                <a:gd name="adj2" fmla="val 75519"/>
              </a:avLst>
            </a:prstGeom>
            <a:solidFill>
              <a:schemeClr val="tx1"/>
            </a:solidFill>
            <a:ln w="9525">
              <a:noFill/>
              <a:miter lim="800000"/>
              <a:headEnd/>
              <a:tailEnd/>
            </a:ln>
          </p:spPr>
          <p:txBody>
            <a:bodyPr wrap="none" lIns="0" tIns="0" rIns="0" bIns="0" anchor="ctr"/>
            <a:lstStyle/>
            <a:p>
              <a:endParaRPr lang="nl-NL" altLang="en-US"/>
            </a:p>
          </p:txBody>
        </p:sp>
        <p:sp>
          <p:nvSpPr>
            <p:cNvPr id="28678" name="Rectangle 8"/>
            <p:cNvSpPr>
              <a:spLocks noChangeArrowheads="1"/>
            </p:cNvSpPr>
            <p:nvPr/>
          </p:nvSpPr>
          <p:spPr bwMode="auto">
            <a:xfrm>
              <a:off x="483" y="3576"/>
              <a:ext cx="4808" cy="408"/>
            </a:xfrm>
            <a:prstGeom prst="rect">
              <a:avLst/>
            </a:prstGeom>
            <a:noFill/>
            <a:ln w="9525">
              <a:solidFill>
                <a:schemeClr val="tx1"/>
              </a:solidFill>
              <a:miter lim="800000"/>
              <a:headEnd/>
              <a:tailEnd/>
            </a:ln>
          </p:spPr>
          <p:txBody>
            <a:bodyPr lIns="92075" tIns="46038" rIns="92075" bIns="46038"/>
            <a:lstStyle/>
            <a:p>
              <a:pPr marL="342900" indent="-342900" algn="ctr">
                <a:spcBef>
                  <a:spcPct val="20000"/>
                </a:spcBef>
                <a:buClr>
                  <a:srgbClr val="FFFFFF"/>
                </a:buClr>
              </a:pPr>
              <a:r>
                <a:rPr lang="en-GB" altLang="en-US" dirty="0">
                  <a:solidFill>
                    <a:srgbClr val="FF0000"/>
                  </a:solidFill>
                </a:rPr>
                <a:t>Key elements of operational PFM performance:</a:t>
              </a:r>
            </a:p>
            <a:p>
              <a:pPr marL="342900" indent="-342900" algn="ctr">
                <a:spcBef>
                  <a:spcPct val="20000"/>
                </a:spcBef>
                <a:buClr>
                  <a:srgbClr val="FFFFFF"/>
                </a:buClr>
                <a:buFontTx/>
                <a:buChar char="•"/>
              </a:pPr>
              <a:r>
                <a:rPr lang="en-GB" altLang="en-US" sz="1600" dirty="0"/>
                <a:t>31 performance indicators</a:t>
              </a:r>
              <a:endParaRPr kumimoji="1" lang="nl-NL" altLang="en-US" sz="1600" dirty="0"/>
            </a:p>
          </p:txBody>
        </p:sp>
      </p:grpSp>
      <p:sp>
        <p:nvSpPr>
          <p:cNvPr id="11" name="Rectangle 10"/>
          <p:cNvSpPr/>
          <p:nvPr/>
        </p:nvSpPr>
        <p:spPr>
          <a:xfrm>
            <a:off x="1129030" y="1522481"/>
            <a:ext cx="8928100" cy="363176"/>
          </a:xfrm>
          <a:prstGeom prst="rect">
            <a:avLst/>
          </a:prstGeom>
        </p:spPr>
        <p:txBody>
          <a:bodyPr>
            <a:spAutoFit/>
          </a:bodyPr>
          <a:lstStyle/>
          <a:p>
            <a:pPr marL="342900" indent="-342900" eaLnBrk="0" hangingPunct="0">
              <a:lnSpc>
                <a:spcPct val="80000"/>
              </a:lnSpc>
              <a:spcBef>
                <a:spcPct val="50000"/>
              </a:spcBef>
              <a:buClr>
                <a:srgbClr val="0633F4"/>
              </a:buClr>
              <a:buSzPct val="75000"/>
              <a:defRPr/>
            </a:pPr>
            <a:r>
              <a:rPr lang="en-US" sz="2200" dirty="0">
                <a:latin typeface="+mj-lt"/>
                <a:ea typeface="ＭＳ Ｐゴシック" pitchFamily="-110" charset="-128"/>
                <a:cs typeface="+mj-cs"/>
              </a:rPr>
              <a:t>The</a:t>
            </a:r>
            <a:r>
              <a:rPr lang="en-US" sz="2200" kern="0" dirty="0">
                <a:latin typeface="+mj-lt"/>
                <a:cs typeface="Arial"/>
              </a:rPr>
              <a:t> </a:t>
            </a:r>
            <a:r>
              <a:rPr lang="en-US" sz="2200" dirty="0">
                <a:latin typeface="+mj-lt"/>
                <a:ea typeface="ＭＳ Ｐゴシック" pitchFamily="-110" charset="-128"/>
                <a:cs typeface="+mj-cs"/>
              </a:rPr>
              <a:t>PEFA Operating Design Principles</a:t>
            </a:r>
          </a:p>
        </p:txBody>
      </p:sp>
      <p:sp>
        <p:nvSpPr>
          <p:cNvPr id="13" name="Titre 2">
            <a:extLst>
              <a:ext uri="{FF2B5EF4-FFF2-40B4-BE49-F238E27FC236}">
                <a16:creationId xmlns:a16="http://schemas.microsoft.com/office/drawing/2014/main" id="{DDFB4EB6-7192-4D66-8733-3258501CAFA8}"/>
              </a:ext>
            </a:extLst>
          </p:cNvPr>
          <p:cNvSpPr txBox="1">
            <a:spLocks/>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342900" indent="-342900"/>
            <a:r>
              <a:rPr lang="en-GB" dirty="0"/>
              <a:t>The PEFA diagnostic tool</a:t>
            </a:r>
          </a:p>
        </p:txBody>
      </p:sp>
      <p:sp>
        <p:nvSpPr>
          <p:cNvPr id="4" name="Slide Number Placeholder 3">
            <a:extLst>
              <a:ext uri="{FF2B5EF4-FFF2-40B4-BE49-F238E27FC236}">
                <a16:creationId xmlns:a16="http://schemas.microsoft.com/office/drawing/2014/main" id="{36D251C4-B27E-41AD-B437-290946E40E21}"/>
              </a:ext>
            </a:extLst>
          </p:cNvPr>
          <p:cNvSpPr>
            <a:spLocks noGrp="1"/>
          </p:cNvSpPr>
          <p:nvPr>
            <p:ph type="sldNum" sz="quarter" idx="12"/>
          </p:nvPr>
        </p:nvSpPr>
        <p:spPr/>
        <p:txBody>
          <a:bodyPr/>
          <a:lstStyle/>
          <a:p>
            <a:fld id="{F46C79FD-C571-418B-AB0F-5EE936C85276}" type="slidenum">
              <a:rPr lang="en-GB" smtClean="0"/>
              <a:t>83</a:t>
            </a:fld>
            <a:endParaRPr lang="en-GB"/>
          </a:p>
        </p:txBody>
      </p:sp>
      <p:pic>
        <p:nvPicPr>
          <p:cNvPr id="12" name="Picture 11">
            <a:extLst>
              <a:ext uri="{FF2B5EF4-FFF2-40B4-BE49-F238E27FC236}">
                <a16:creationId xmlns:a16="http://schemas.microsoft.com/office/drawing/2014/main" id="{8E7D82AD-13C1-43C5-9819-51D9AB0C0CA3}"/>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891270" y="523759"/>
            <a:ext cx="2331720" cy="889000"/>
          </a:xfrm>
          <a:prstGeom prst="rect">
            <a:avLst/>
          </a:prstGeom>
          <a:noFill/>
        </p:spPr>
      </p:pic>
    </p:spTree>
    <p:extLst>
      <p:ext uri="{BB962C8B-B14F-4D97-AF65-F5344CB8AC3E}">
        <p14:creationId xmlns:p14="http://schemas.microsoft.com/office/powerpoint/2010/main" val="17052801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67;p22">
            <a:extLst>
              <a:ext uri="{FF2B5EF4-FFF2-40B4-BE49-F238E27FC236}">
                <a16:creationId xmlns:a16="http://schemas.microsoft.com/office/drawing/2014/main" id="{E51CD228-7BF3-AD4B-803A-F070D294600B}"/>
              </a:ext>
            </a:extLst>
          </p:cNvPr>
          <p:cNvSpPr txBox="1">
            <a:spLocks noGrp="1"/>
          </p:cNvSpPr>
          <p:nvPr>
            <p:ph idx="1"/>
          </p:nvPr>
        </p:nvSpPr>
        <p:spPr>
          <a:xfrm>
            <a:off x="1717093" y="1368219"/>
            <a:ext cx="7801368" cy="4533110"/>
          </a:xfrm>
        </p:spPr>
        <p:txBody>
          <a:bodyPr lIns="0" tIns="0" rIns="0" bIns="0"/>
          <a:lstStyle/>
          <a:p>
            <a:pPr marL="342900" lvl="0" indent="-342900">
              <a:lnSpc>
                <a:spcPct val="150000"/>
              </a:lnSpc>
              <a:spcBef>
                <a:spcPts val="0"/>
              </a:spcBef>
              <a:buNone/>
            </a:pPr>
            <a:endParaRPr lang="en-NL" dirty="0"/>
          </a:p>
          <a:p>
            <a:pPr marL="342900" lvl="0" indent="-342900">
              <a:lnSpc>
                <a:spcPct val="150000"/>
              </a:lnSpc>
              <a:spcBef>
                <a:spcPts val="1800"/>
              </a:spcBef>
              <a:buNone/>
            </a:pPr>
            <a:endParaRPr lang="en-NL" dirty="0"/>
          </a:p>
          <a:p>
            <a:pPr marL="342900" lvl="0" indent="-342900">
              <a:lnSpc>
                <a:spcPct val="150000"/>
              </a:lnSpc>
              <a:spcBef>
                <a:spcPts val="1800"/>
              </a:spcBef>
              <a:buNone/>
            </a:pPr>
            <a:endParaRPr lang="en-NL" dirty="0"/>
          </a:p>
        </p:txBody>
      </p:sp>
      <p:sp>
        <p:nvSpPr>
          <p:cNvPr id="3" name="Google Shape;768;p22">
            <a:extLst>
              <a:ext uri="{FF2B5EF4-FFF2-40B4-BE49-F238E27FC236}">
                <a16:creationId xmlns:a16="http://schemas.microsoft.com/office/drawing/2014/main" id="{9C0C6B91-2BD2-12F8-2B3C-A672A9B1482A}"/>
              </a:ext>
            </a:extLst>
          </p:cNvPr>
          <p:cNvSpPr txBox="1"/>
          <p:nvPr/>
        </p:nvSpPr>
        <p:spPr>
          <a:xfrm>
            <a:off x="1884358" y="6356351"/>
            <a:ext cx="317497" cy="365129"/>
          </a:xfrm>
          <a:prstGeom prst="rect">
            <a:avLst/>
          </a:prstGeom>
          <a:noFill/>
          <a:ln cap="flat">
            <a:noFill/>
          </a:ln>
        </p:spPr>
        <p:txBody>
          <a:bodyPr vert="horz" wrap="square" lIns="0" tIns="0" rIns="0" bIns="0" anchor="ctr" anchorCtr="0" compatLnSpc="1">
            <a:norm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0EFE633-E3BF-4ED6-8B48-72C14C978E2C}" type="slidenum">
              <a:rPr lang="en-US" sz="1200" b="0" i="0" u="none" strike="noStrike" kern="1200" cap="none" spc="0" baseline="0">
                <a:solidFill>
                  <a:srgbClr val="898989"/>
                </a:solidFill>
                <a:uFillTx/>
                <a:latin typeface="Calibri"/>
              </a:rPr>
              <a:t>84</a:t>
            </a:fld>
            <a:endParaRPr lang="en-US" sz="1200" b="0" i="0" u="none" strike="noStrike" kern="1200" cap="none" spc="0" baseline="0">
              <a:solidFill>
                <a:srgbClr val="898989"/>
              </a:solidFill>
              <a:uFillTx/>
              <a:latin typeface="Calibri"/>
            </a:endParaRPr>
          </a:p>
        </p:txBody>
      </p:sp>
      <p:pic>
        <p:nvPicPr>
          <p:cNvPr id="4" name="Google Shape;769;p22" descr="Color_Icons_Pillar 4">
            <a:extLst>
              <a:ext uri="{FF2B5EF4-FFF2-40B4-BE49-F238E27FC236}">
                <a16:creationId xmlns:a16="http://schemas.microsoft.com/office/drawing/2014/main" id="{DA659D12-A77C-7A5D-A7C9-40E4C437ABBC}"/>
              </a:ext>
            </a:extLst>
          </p:cNvPr>
          <p:cNvPicPr>
            <a:picLocks noChangeAspect="1"/>
          </p:cNvPicPr>
          <p:nvPr/>
        </p:nvPicPr>
        <p:blipFill>
          <a:blip r:embed="rId3">
            <a:alphaModFix/>
          </a:blip>
          <a:srcRect/>
          <a:stretch>
            <a:fillRect/>
          </a:stretch>
        </p:blipFill>
        <p:spPr>
          <a:xfrm>
            <a:off x="5274429" y="520428"/>
            <a:ext cx="975967" cy="973551"/>
          </a:xfrm>
          <a:prstGeom prst="rect">
            <a:avLst/>
          </a:prstGeom>
          <a:noFill/>
          <a:ln cap="flat">
            <a:noFill/>
          </a:ln>
        </p:spPr>
      </p:pic>
      <p:sp>
        <p:nvSpPr>
          <p:cNvPr id="5" name="Google Shape;770;p22">
            <a:extLst>
              <a:ext uri="{FF2B5EF4-FFF2-40B4-BE49-F238E27FC236}">
                <a16:creationId xmlns:a16="http://schemas.microsoft.com/office/drawing/2014/main" id="{73302002-132B-02E5-F978-81D1510E02B4}"/>
              </a:ext>
            </a:extLst>
          </p:cNvPr>
          <p:cNvSpPr txBox="1"/>
          <p:nvPr/>
        </p:nvSpPr>
        <p:spPr>
          <a:xfrm>
            <a:off x="4633251" y="1557359"/>
            <a:ext cx="2243416" cy="681694"/>
          </a:xfrm>
          <a:prstGeom prst="rect">
            <a:avLst/>
          </a:prstGeom>
          <a:noFill/>
          <a:ln cap="flat">
            <a:noFill/>
          </a:ln>
        </p:spPr>
        <p:txBody>
          <a:bodyPr vert="horz" wrap="square" lIns="27422" tIns="27422" rIns="27422" bIns="27422" anchor="t"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dirty="0">
                <a:solidFill>
                  <a:srgbClr val="000000"/>
                </a:solidFill>
                <a:uFillTx/>
                <a:latin typeface="Trebuchet MS"/>
                <a:ea typeface="Trebuchet MS"/>
                <a:cs typeface="Trebuchet MS"/>
              </a:rPr>
              <a:t>4. Policy-based fiscal </a:t>
            </a: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dirty="0">
                <a:solidFill>
                  <a:srgbClr val="000000"/>
                </a:solidFill>
                <a:uFillTx/>
                <a:latin typeface="Trebuchet MS"/>
                <a:ea typeface="Trebuchet MS"/>
                <a:cs typeface="Trebuchet MS"/>
              </a:rPr>
              <a:t>strategy and budgeting</a:t>
            </a: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4000" b="1" i="0" u="none" strike="noStrike" kern="1200" cap="none" spc="0" baseline="0" dirty="0">
              <a:solidFill>
                <a:srgbClr val="000000"/>
              </a:solidFill>
              <a:uFillTx/>
              <a:latin typeface="Arial"/>
              <a:ea typeface="Arial"/>
              <a:cs typeface="Arial"/>
            </a:endParaRPr>
          </a:p>
        </p:txBody>
      </p:sp>
      <p:pic>
        <p:nvPicPr>
          <p:cNvPr id="6" name="Google Shape;771;p22" descr="Color_Icons_Pillar 6">
            <a:extLst>
              <a:ext uri="{FF2B5EF4-FFF2-40B4-BE49-F238E27FC236}">
                <a16:creationId xmlns:a16="http://schemas.microsoft.com/office/drawing/2014/main" id="{577DD68E-2175-8AA8-38F4-D6D16754DE60}"/>
              </a:ext>
            </a:extLst>
          </p:cNvPr>
          <p:cNvPicPr>
            <a:picLocks noChangeAspect="1"/>
          </p:cNvPicPr>
          <p:nvPr/>
        </p:nvPicPr>
        <p:blipFill>
          <a:blip r:embed="rId4">
            <a:alphaModFix/>
          </a:blip>
          <a:srcRect/>
          <a:stretch>
            <a:fillRect/>
          </a:stretch>
        </p:blipFill>
        <p:spPr>
          <a:xfrm>
            <a:off x="5371624" y="5340233"/>
            <a:ext cx="885157" cy="863513"/>
          </a:xfrm>
          <a:prstGeom prst="rect">
            <a:avLst/>
          </a:prstGeom>
          <a:noFill/>
          <a:ln cap="flat">
            <a:noFill/>
          </a:ln>
        </p:spPr>
      </p:pic>
      <p:sp>
        <p:nvSpPr>
          <p:cNvPr id="7" name="Google Shape;772;p22">
            <a:extLst>
              <a:ext uri="{FF2B5EF4-FFF2-40B4-BE49-F238E27FC236}">
                <a16:creationId xmlns:a16="http://schemas.microsoft.com/office/drawing/2014/main" id="{B9166986-3301-94A5-28C9-2D67AB974C90}"/>
              </a:ext>
            </a:extLst>
          </p:cNvPr>
          <p:cNvSpPr txBox="1"/>
          <p:nvPr/>
        </p:nvSpPr>
        <p:spPr>
          <a:xfrm>
            <a:off x="4719328" y="6310859"/>
            <a:ext cx="2071262" cy="438198"/>
          </a:xfrm>
          <a:prstGeom prst="rect">
            <a:avLst/>
          </a:prstGeom>
          <a:noFill/>
          <a:ln cap="flat">
            <a:noFill/>
          </a:ln>
        </p:spPr>
        <p:txBody>
          <a:bodyPr vert="horz" wrap="square" lIns="27422" tIns="27422" rIns="27422" bIns="27422" anchor="t"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000000"/>
                </a:solidFill>
                <a:uFillTx/>
                <a:latin typeface="Trebuchet MS"/>
                <a:ea typeface="Trebuchet MS"/>
                <a:cs typeface="Trebuchet MS"/>
              </a:rPr>
              <a:t>6. Accounting and reporting</a:t>
            </a:r>
            <a:endParaRPr lang="en-US"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1" i="0" u="none" strike="noStrike" kern="1200" cap="none" spc="0" baseline="0" dirty="0">
              <a:solidFill>
                <a:srgbClr val="000000"/>
              </a:solidFill>
              <a:uFillTx/>
              <a:latin typeface="Trebuchet MS"/>
              <a:ea typeface="Trebuchet MS"/>
              <a:cs typeface="Trebuchet MS"/>
            </a:endParaRPr>
          </a:p>
        </p:txBody>
      </p:sp>
      <p:pic>
        <p:nvPicPr>
          <p:cNvPr id="8" name="Google Shape;773;p22" descr="Color_Icons_Pillar 2">
            <a:extLst>
              <a:ext uri="{FF2B5EF4-FFF2-40B4-BE49-F238E27FC236}">
                <a16:creationId xmlns:a16="http://schemas.microsoft.com/office/drawing/2014/main" id="{CE876F8F-1B75-9EE8-26D7-389ADEF31F3C}"/>
              </a:ext>
            </a:extLst>
          </p:cNvPr>
          <p:cNvPicPr>
            <a:picLocks noChangeAspect="1"/>
          </p:cNvPicPr>
          <p:nvPr/>
        </p:nvPicPr>
        <p:blipFill>
          <a:blip r:embed="rId5">
            <a:alphaModFix/>
          </a:blip>
          <a:srcRect/>
          <a:stretch>
            <a:fillRect/>
          </a:stretch>
        </p:blipFill>
        <p:spPr>
          <a:xfrm>
            <a:off x="5191343" y="2515737"/>
            <a:ext cx="904657" cy="904657"/>
          </a:xfrm>
          <a:prstGeom prst="rect">
            <a:avLst/>
          </a:prstGeom>
          <a:noFill/>
          <a:ln cap="flat">
            <a:noFill/>
          </a:ln>
        </p:spPr>
      </p:pic>
      <p:sp>
        <p:nvSpPr>
          <p:cNvPr id="9" name="Google Shape;774;p22">
            <a:extLst>
              <a:ext uri="{FF2B5EF4-FFF2-40B4-BE49-F238E27FC236}">
                <a16:creationId xmlns:a16="http://schemas.microsoft.com/office/drawing/2014/main" id="{504F9E3C-60B3-2492-E4C7-48938398CB94}"/>
              </a:ext>
            </a:extLst>
          </p:cNvPr>
          <p:cNvSpPr txBox="1"/>
          <p:nvPr/>
        </p:nvSpPr>
        <p:spPr>
          <a:xfrm>
            <a:off x="5932937" y="2479187"/>
            <a:ext cx="1450584" cy="714310"/>
          </a:xfrm>
          <a:prstGeom prst="rect">
            <a:avLst/>
          </a:prstGeom>
          <a:noFill/>
          <a:ln cap="flat">
            <a:noFill/>
          </a:ln>
        </p:spPr>
        <p:txBody>
          <a:bodyPr vert="horz" wrap="square" lIns="27422" tIns="27422" rIns="27422" bIns="27422" anchor="t"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000000"/>
                </a:solidFill>
                <a:uFillTx/>
                <a:latin typeface="Trebuchet MS"/>
                <a:ea typeface="Trebuchet MS"/>
                <a:cs typeface="Trebuchet MS"/>
              </a:rPr>
              <a:t> 2. Transparency of public finances</a:t>
            </a:r>
            <a:endParaRPr lang="en-US"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400" b="1" i="0" u="none" strike="noStrike" kern="1200" cap="none" spc="0" baseline="0" dirty="0">
              <a:solidFill>
                <a:srgbClr val="000000"/>
              </a:solidFill>
              <a:uFillTx/>
              <a:latin typeface="Trebuchet MS"/>
              <a:ea typeface="Trebuchet MS"/>
              <a:cs typeface="Trebuchet MS"/>
            </a:endParaRPr>
          </a:p>
        </p:txBody>
      </p:sp>
      <p:pic>
        <p:nvPicPr>
          <p:cNvPr id="10" name="Google Shape;775;p22" descr="Color_Icons_Pillar 3">
            <a:extLst>
              <a:ext uri="{FF2B5EF4-FFF2-40B4-BE49-F238E27FC236}">
                <a16:creationId xmlns:a16="http://schemas.microsoft.com/office/drawing/2014/main" id="{6ADBCACA-B55D-7F56-BF58-0D004395D140}"/>
              </a:ext>
            </a:extLst>
          </p:cNvPr>
          <p:cNvPicPr>
            <a:picLocks noChangeAspect="1"/>
          </p:cNvPicPr>
          <p:nvPr/>
        </p:nvPicPr>
        <p:blipFill>
          <a:blip r:embed="rId6">
            <a:alphaModFix/>
          </a:blip>
          <a:srcRect/>
          <a:stretch>
            <a:fillRect/>
          </a:stretch>
        </p:blipFill>
        <p:spPr>
          <a:xfrm>
            <a:off x="5475101" y="3894182"/>
            <a:ext cx="899708" cy="899708"/>
          </a:xfrm>
          <a:prstGeom prst="rect">
            <a:avLst/>
          </a:prstGeom>
          <a:noFill/>
          <a:ln cap="flat">
            <a:noFill/>
          </a:ln>
        </p:spPr>
      </p:pic>
      <p:sp>
        <p:nvSpPr>
          <p:cNvPr id="11" name="Google Shape;776;p22">
            <a:extLst>
              <a:ext uri="{FF2B5EF4-FFF2-40B4-BE49-F238E27FC236}">
                <a16:creationId xmlns:a16="http://schemas.microsoft.com/office/drawing/2014/main" id="{26BDC061-E995-2CF8-82F1-F00672313AA1}"/>
              </a:ext>
            </a:extLst>
          </p:cNvPr>
          <p:cNvSpPr txBox="1"/>
          <p:nvPr/>
        </p:nvSpPr>
        <p:spPr>
          <a:xfrm>
            <a:off x="4008875" y="3995942"/>
            <a:ext cx="1362749" cy="682197"/>
          </a:xfrm>
          <a:prstGeom prst="rect">
            <a:avLst/>
          </a:prstGeom>
          <a:noFill/>
          <a:ln cap="flat">
            <a:noFill/>
          </a:ln>
        </p:spPr>
        <p:txBody>
          <a:bodyPr vert="horz" wrap="square" lIns="27422" tIns="27422" rIns="27422" bIns="27422" anchor="t"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dirty="0">
                <a:solidFill>
                  <a:srgbClr val="000000"/>
                </a:solidFill>
                <a:uFillTx/>
                <a:latin typeface="Trebuchet MS"/>
                <a:ea typeface="Trebuchet MS"/>
                <a:cs typeface="Trebuchet MS"/>
              </a:rPr>
              <a:t>3. Management of assets and liabilities</a:t>
            </a: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4400" b="1" i="0" u="none" strike="noStrike" kern="1200" cap="none" spc="0" baseline="0" dirty="0">
              <a:solidFill>
                <a:srgbClr val="000000"/>
              </a:solidFill>
              <a:uFillTx/>
              <a:latin typeface="Trebuchet MS"/>
              <a:ea typeface="Trebuchet MS"/>
              <a:cs typeface="Trebuchet MS"/>
            </a:endParaRPr>
          </a:p>
        </p:txBody>
      </p:sp>
      <p:pic>
        <p:nvPicPr>
          <p:cNvPr id="12" name="Google Shape;777;p22" descr="Color_Icons_Pillar 7">
            <a:extLst>
              <a:ext uri="{FF2B5EF4-FFF2-40B4-BE49-F238E27FC236}">
                <a16:creationId xmlns:a16="http://schemas.microsoft.com/office/drawing/2014/main" id="{90D82853-46CB-4B80-67DE-425474522533}"/>
              </a:ext>
            </a:extLst>
          </p:cNvPr>
          <p:cNvPicPr>
            <a:picLocks noChangeAspect="1"/>
          </p:cNvPicPr>
          <p:nvPr/>
        </p:nvPicPr>
        <p:blipFill>
          <a:blip r:embed="rId7">
            <a:alphaModFix/>
          </a:blip>
          <a:srcRect/>
          <a:stretch>
            <a:fillRect/>
          </a:stretch>
        </p:blipFill>
        <p:spPr>
          <a:xfrm>
            <a:off x="2612970" y="2840363"/>
            <a:ext cx="1066574" cy="1066574"/>
          </a:xfrm>
          <a:prstGeom prst="rect">
            <a:avLst/>
          </a:prstGeom>
          <a:noFill/>
          <a:ln cap="flat">
            <a:noFill/>
          </a:ln>
        </p:spPr>
      </p:pic>
      <p:sp>
        <p:nvSpPr>
          <p:cNvPr id="13" name="Google Shape;778;p22">
            <a:extLst>
              <a:ext uri="{FF2B5EF4-FFF2-40B4-BE49-F238E27FC236}">
                <a16:creationId xmlns:a16="http://schemas.microsoft.com/office/drawing/2014/main" id="{08BA7D1D-B2A7-E5E4-282E-C5998EFC60E7}"/>
              </a:ext>
            </a:extLst>
          </p:cNvPr>
          <p:cNvSpPr txBox="1"/>
          <p:nvPr/>
        </p:nvSpPr>
        <p:spPr>
          <a:xfrm>
            <a:off x="2139266" y="4008648"/>
            <a:ext cx="1633063" cy="617558"/>
          </a:xfrm>
          <a:prstGeom prst="rect">
            <a:avLst/>
          </a:prstGeom>
          <a:noFill/>
          <a:ln cap="flat">
            <a:noFill/>
          </a:ln>
        </p:spPr>
        <p:txBody>
          <a:bodyPr vert="horz" wrap="square" lIns="27422" tIns="27422" rIns="27422" bIns="27422" anchor="t"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000000"/>
                </a:solidFill>
                <a:uFillTx/>
                <a:latin typeface="Trebuchet MS"/>
                <a:ea typeface="Trebuchet MS"/>
                <a:cs typeface="Trebuchet MS"/>
              </a:rPr>
              <a:t>7. External scrutiny and audit</a:t>
            </a:r>
            <a:endParaRPr lang="en-US"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dirty="0">
              <a:solidFill>
                <a:srgbClr val="000000"/>
              </a:solidFill>
              <a:uFillTx/>
              <a:latin typeface="Trebuchet MS"/>
              <a:ea typeface="Trebuchet MS"/>
              <a:cs typeface="Trebuchet MS"/>
            </a:endParaRPr>
          </a:p>
        </p:txBody>
      </p:sp>
      <p:pic>
        <p:nvPicPr>
          <p:cNvPr id="14" name="Google Shape;779;p22" descr="Color_Icons_Pillar 5">
            <a:extLst>
              <a:ext uri="{FF2B5EF4-FFF2-40B4-BE49-F238E27FC236}">
                <a16:creationId xmlns:a16="http://schemas.microsoft.com/office/drawing/2014/main" id="{A2C4226F-E1FA-04F0-D047-CE572E268350}"/>
              </a:ext>
            </a:extLst>
          </p:cNvPr>
          <p:cNvPicPr>
            <a:picLocks noChangeAspect="1"/>
          </p:cNvPicPr>
          <p:nvPr/>
        </p:nvPicPr>
        <p:blipFill>
          <a:blip r:embed="rId8">
            <a:alphaModFix/>
          </a:blip>
          <a:srcRect/>
          <a:stretch>
            <a:fillRect/>
          </a:stretch>
        </p:blipFill>
        <p:spPr>
          <a:xfrm>
            <a:off x="7542140" y="2913975"/>
            <a:ext cx="983229" cy="983229"/>
          </a:xfrm>
          <a:prstGeom prst="rect">
            <a:avLst/>
          </a:prstGeom>
          <a:noFill/>
          <a:ln cap="flat">
            <a:noFill/>
          </a:ln>
        </p:spPr>
      </p:pic>
      <p:sp>
        <p:nvSpPr>
          <p:cNvPr id="15" name="Google Shape;780;p22">
            <a:extLst>
              <a:ext uri="{FF2B5EF4-FFF2-40B4-BE49-F238E27FC236}">
                <a16:creationId xmlns:a16="http://schemas.microsoft.com/office/drawing/2014/main" id="{2987B917-2537-7716-213E-3A4F2E656B7D}"/>
              </a:ext>
            </a:extLst>
          </p:cNvPr>
          <p:cNvSpPr txBox="1"/>
          <p:nvPr/>
        </p:nvSpPr>
        <p:spPr>
          <a:xfrm>
            <a:off x="6983588" y="4034051"/>
            <a:ext cx="2189311" cy="735753"/>
          </a:xfrm>
          <a:prstGeom prst="rect">
            <a:avLst/>
          </a:prstGeom>
          <a:noFill/>
          <a:ln cap="flat">
            <a:noFill/>
          </a:ln>
        </p:spPr>
        <p:txBody>
          <a:bodyPr vert="horz" wrap="square" lIns="27422" tIns="27422" rIns="27422" bIns="27422" anchor="t"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dirty="0">
                <a:solidFill>
                  <a:srgbClr val="000000"/>
                </a:solidFill>
                <a:uFillTx/>
                <a:latin typeface="Trebuchet MS"/>
                <a:ea typeface="Trebuchet MS"/>
                <a:cs typeface="Trebuchet MS"/>
              </a:rPr>
              <a:t>5. Predictability and control in budget execution</a:t>
            </a: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dirty="0">
              <a:solidFill>
                <a:srgbClr val="000000"/>
              </a:solidFill>
              <a:uFillTx/>
              <a:latin typeface="Trebuchet MS"/>
              <a:ea typeface="Trebuchet MS"/>
              <a:cs typeface="Trebuchet MS"/>
            </a:endParaRPr>
          </a:p>
        </p:txBody>
      </p:sp>
      <p:sp>
        <p:nvSpPr>
          <p:cNvPr id="16" name="Google Shape;781;p22">
            <a:extLst>
              <a:ext uri="{FF2B5EF4-FFF2-40B4-BE49-F238E27FC236}">
                <a16:creationId xmlns:a16="http://schemas.microsoft.com/office/drawing/2014/main" id="{A43D9457-FB11-500E-E2C6-D1924F50F5E5}"/>
              </a:ext>
            </a:extLst>
          </p:cNvPr>
          <p:cNvSpPr/>
          <p:nvPr/>
        </p:nvSpPr>
        <p:spPr>
          <a:xfrm rot="5400013">
            <a:off x="7103546" y="1478699"/>
            <a:ext cx="1145542" cy="1323712"/>
          </a:xfrm>
          <a:custGeom>
            <a:avLst>
              <a:gd name="f13" fmla="val 25000"/>
              <a:gd name="f14" fmla="val 25000"/>
              <a:gd name="f15" fmla="val 25000"/>
              <a:gd name="f16" fmla="val 43750"/>
            </a:avLst>
            <a:gdLst>
              <a:gd name="f4" fmla="val 10800000"/>
              <a:gd name="f5" fmla="val 5400000"/>
              <a:gd name="f6" fmla="val 16200000"/>
              <a:gd name="f7" fmla="val 180"/>
              <a:gd name="f8" fmla="val w"/>
              <a:gd name="f9" fmla="val h"/>
              <a:gd name="f10" fmla="val ss"/>
              <a:gd name="f11" fmla="val 0"/>
              <a:gd name="f12" fmla="+- 0 0 5400000"/>
              <a:gd name="f13" fmla="val 25000"/>
              <a:gd name="f14" fmla="val 25000"/>
              <a:gd name="f15" fmla="val 25000"/>
              <a:gd name="f16" fmla="val 43750"/>
              <a:gd name="f17" fmla="+- 0 0 -360"/>
              <a:gd name="f18" fmla="+- 0 0 -180"/>
              <a:gd name="f19" fmla="+- 0 0 -90"/>
              <a:gd name="f20" fmla="abs f8"/>
              <a:gd name="f21" fmla="abs f9"/>
              <a:gd name="f22" fmla="abs f10"/>
              <a:gd name="f23" fmla="val f11"/>
              <a:gd name="f24" fmla="val f14"/>
              <a:gd name="f25" fmla="val f13"/>
              <a:gd name="f26" fmla="val f15"/>
              <a:gd name="f27" fmla="val f16"/>
              <a:gd name="f28" fmla="*/ f17 f4 1"/>
              <a:gd name="f29" fmla="*/ f18 f4 1"/>
              <a:gd name="f30" fmla="*/ f19 f4 1"/>
              <a:gd name="f31" fmla="?: f20 f8 1"/>
              <a:gd name="f32" fmla="?: f21 f9 1"/>
              <a:gd name="f33" fmla="?: f22 f10 1"/>
              <a:gd name="f34" fmla="*/ f28 1 f7"/>
              <a:gd name="f35" fmla="*/ f29 1 f7"/>
              <a:gd name="f36" fmla="*/ f30 1 f7"/>
              <a:gd name="f37" fmla="*/ f31 1 21600"/>
              <a:gd name="f38" fmla="*/ f32 1 21600"/>
              <a:gd name="f39" fmla="*/ 21600 f31 1"/>
              <a:gd name="f40" fmla="*/ 21600 f32 1"/>
              <a:gd name="f41" fmla="+- f34 0 f5"/>
              <a:gd name="f42" fmla="+- f35 0 f5"/>
              <a:gd name="f43" fmla="+- f36 0 f5"/>
              <a:gd name="f44" fmla="min f38 f37"/>
              <a:gd name="f45" fmla="*/ f39 1 f33"/>
              <a:gd name="f46" fmla="*/ f40 1 f33"/>
              <a:gd name="f47" fmla="val f45"/>
              <a:gd name="f48" fmla="val f46"/>
              <a:gd name="f49" fmla="*/ f23 f44 1"/>
              <a:gd name="f50" fmla="+- f48 0 f23"/>
              <a:gd name="f51" fmla="+- f47 0 f23"/>
              <a:gd name="f52" fmla="*/ f47 f44 1"/>
              <a:gd name="f53" fmla="*/ f48 f44 1"/>
              <a:gd name="f54" fmla="min f51 f50"/>
              <a:gd name="f55" fmla="*/ f54 f25 1"/>
              <a:gd name="f56" fmla="*/ f54 f24 1"/>
              <a:gd name="f57" fmla="*/ f54 f26 1"/>
              <a:gd name="f58" fmla="*/ f54 f27 1"/>
              <a:gd name="f59" fmla="*/ f55 1 100000"/>
              <a:gd name="f60" fmla="*/ f56 1 100000"/>
              <a:gd name="f61" fmla="*/ f57 1 100000"/>
              <a:gd name="f62" fmla="*/ f58 1 100000"/>
              <a:gd name="f63" fmla="*/ f59 1 2"/>
              <a:gd name="f64" fmla="+- f47 0 f61"/>
              <a:gd name="f65" fmla="+- f62 0 f59"/>
              <a:gd name="f66" fmla="*/ f62 f44 1"/>
              <a:gd name="f67" fmla="*/ f60 f44 1"/>
              <a:gd name="f68" fmla="*/ f59 f44 1"/>
              <a:gd name="f69" fmla="+- f60 0 f63"/>
              <a:gd name="f70" fmla="max f65 0"/>
              <a:gd name="f71" fmla="*/ f64 f44 1"/>
              <a:gd name="f72" fmla="*/ f63 f44 1"/>
              <a:gd name="f73" fmla="+- f59 f70 0"/>
              <a:gd name="f74" fmla="+- f69 f59 0"/>
              <a:gd name="f75" fmla="+- f69 f62 0"/>
              <a:gd name="f76" fmla="*/ f69 f44 1"/>
              <a:gd name="f77" fmla="*/ f70 f44 1"/>
              <a:gd name="f78" fmla="+- f74 f69 0"/>
              <a:gd name="f79" fmla="*/ f75 f44 1"/>
              <a:gd name="f80" fmla="*/ f74 f44 1"/>
              <a:gd name="f81" fmla="*/ f73 f44 1"/>
              <a:gd name="f82" fmla="*/ f78 f44 1"/>
            </a:gdLst>
            <a:ahLst/>
            <a:cxnLst>
              <a:cxn ang="3cd4">
                <a:pos x="hc" y="t"/>
              </a:cxn>
              <a:cxn ang="0">
                <a:pos x="r" y="vc"/>
              </a:cxn>
              <a:cxn ang="cd4">
                <a:pos x="hc" y="b"/>
              </a:cxn>
              <a:cxn ang="cd2">
                <a:pos x="l" y="vc"/>
              </a:cxn>
              <a:cxn ang="f41">
                <a:pos x="f71" y="f49"/>
              </a:cxn>
              <a:cxn ang="f42">
                <a:pos x="f71" y="f82"/>
              </a:cxn>
              <a:cxn ang="f42">
                <a:pos x="f72" y="f53"/>
              </a:cxn>
              <a:cxn ang="f43">
                <a:pos x="f52" y="f67"/>
              </a:cxn>
            </a:cxnLst>
            <a:rect l="f49" t="f49" r="f52" b="f53"/>
            <a:pathLst>
              <a:path>
                <a:moveTo>
                  <a:pt x="f49" y="f53"/>
                </a:moveTo>
                <a:lnTo>
                  <a:pt x="f49" y="f79"/>
                </a:lnTo>
                <a:arcTo wR="f66" hR="f66" stAng="f4" swAng="f5"/>
                <a:lnTo>
                  <a:pt x="f71" y="f76"/>
                </a:lnTo>
                <a:lnTo>
                  <a:pt x="f71" y="f49"/>
                </a:lnTo>
                <a:lnTo>
                  <a:pt x="f52" y="f67"/>
                </a:lnTo>
                <a:lnTo>
                  <a:pt x="f71" y="f82"/>
                </a:lnTo>
                <a:lnTo>
                  <a:pt x="f71" y="f80"/>
                </a:lnTo>
                <a:lnTo>
                  <a:pt x="f81" y="f80"/>
                </a:lnTo>
                <a:arcTo wR="f77" hR="f77" stAng="f6" swAng="f12"/>
                <a:lnTo>
                  <a:pt x="f68" y="f53"/>
                </a:lnTo>
                <a:close/>
              </a:path>
            </a:pathLst>
          </a:custGeom>
          <a:solidFill>
            <a:srgbClr val="A5A5A5"/>
          </a:solidFill>
          <a:ln cap="flat">
            <a:noFill/>
            <a:prstDash val="solid"/>
          </a:ln>
          <a:effectLst>
            <a:outerShdw dist="22997" dir="5400000" algn="tl">
              <a:srgbClr val="000000">
                <a:alpha val="34901"/>
              </a:srgbClr>
            </a:outerShdw>
          </a:effectLst>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NL" sz="1350" b="1" i="0" u="none" strike="noStrike" kern="1200" cap="none" spc="0" baseline="0">
              <a:solidFill>
                <a:srgbClr val="000000"/>
              </a:solidFill>
              <a:uFillTx/>
              <a:latin typeface="Trebuchet MS"/>
              <a:ea typeface="Trebuchet MS"/>
              <a:cs typeface="Trebuchet MS"/>
            </a:endParaRPr>
          </a:p>
        </p:txBody>
      </p:sp>
      <p:sp>
        <p:nvSpPr>
          <p:cNvPr id="17" name="Google Shape;782;p22">
            <a:extLst>
              <a:ext uri="{FF2B5EF4-FFF2-40B4-BE49-F238E27FC236}">
                <a16:creationId xmlns:a16="http://schemas.microsoft.com/office/drawing/2014/main" id="{E8645E4C-8683-16EE-8503-AB860895C0FC}"/>
              </a:ext>
            </a:extLst>
          </p:cNvPr>
          <p:cNvSpPr/>
          <p:nvPr/>
        </p:nvSpPr>
        <p:spPr>
          <a:xfrm rot="16200000">
            <a:off x="3079445" y="4626081"/>
            <a:ext cx="1145542" cy="1323712"/>
          </a:xfrm>
          <a:custGeom>
            <a:avLst>
              <a:gd name="f13" fmla="val 25000"/>
              <a:gd name="f14" fmla="val 25000"/>
              <a:gd name="f15" fmla="val 25000"/>
              <a:gd name="f16" fmla="val 43750"/>
            </a:avLst>
            <a:gdLst>
              <a:gd name="f4" fmla="val 10800000"/>
              <a:gd name="f5" fmla="val 5400000"/>
              <a:gd name="f6" fmla="val 16200000"/>
              <a:gd name="f7" fmla="val 180"/>
              <a:gd name="f8" fmla="val w"/>
              <a:gd name="f9" fmla="val h"/>
              <a:gd name="f10" fmla="val ss"/>
              <a:gd name="f11" fmla="val 0"/>
              <a:gd name="f12" fmla="+- 0 0 5400000"/>
              <a:gd name="f13" fmla="val 25000"/>
              <a:gd name="f14" fmla="val 25000"/>
              <a:gd name="f15" fmla="val 25000"/>
              <a:gd name="f16" fmla="val 43750"/>
              <a:gd name="f17" fmla="+- 0 0 -360"/>
              <a:gd name="f18" fmla="+- 0 0 -180"/>
              <a:gd name="f19" fmla="+- 0 0 -90"/>
              <a:gd name="f20" fmla="abs f8"/>
              <a:gd name="f21" fmla="abs f9"/>
              <a:gd name="f22" fmla="abs f10"/>
              <a:gd name="f23" fmla="val f11"/>
              <a:gd name="f24" fmla="val f14"/>
              <a:gd name="f25" fmla="val f13"/>
              <a:gd name="f26" fmla="val f15"/>
              <a:gd name="f27" fmla="val f16"/>
              <a:gd name="f28" fmla="*/ f17 f4 1"/>
              <a:gd name="f29" fmla="*/ f18 f4 1"/>
              <a:gd name="f30" fmla="*/ f19 f4 1"/>
              <a:gd name="f31" fmla="?: f20 f8 1"/>
              <a:gd name="f32" fmla="?: f21 f9 1"/>
              <a:gd name="f33" fmla="?: f22 f10 1"/>
              <a:gd name="f34" fmla="*/ f28 1 f7"/>
              <a:gd name="f35" fmla="*/ f29 1 f7"/>
              <a:gd name="f36" fmla="*/ f30 1 f7"/>
              <a:gd name="f37" fmla="*/ f31 1 21600"/>
              <a:gd name="f38" fmla="*/ f32 1 21600"/>
              <a:gd name="f39" fmla="*/ 21600 f31 1"/>
              <a:gd name="f40" fmla="*/ 21600 f32 1"/>
              <a:gd name="f41" fmla="+- f34 0 f5"/>
              <a:gd name="f42" fmla="+- f35 0 f5"/>
              <a:gd name="f43" fmla="+- f36 0 f5"/>
              <a:gd name="f44" fmla="min f38 f37"/>
              <a:gd name="f45" fmla="*/ f39 1 f33"/>
              <a:gd name="f46" fmla="*/ f40 1 f33"/>
              <a:gd name="f47" fmla="val f45"/>
              <a:gd name="f48" fmla="val f46"/>
              <a:gd name="f49" fmla="*/ f23 f44 1"/>
              <a:gd name="f50" fmla="+- f48 0 f23"/>
              <a:gd name="f51" fmla="+- f47 0 f23"/>
              <a:gd name="f52" fmla="*/ f47 f44 1"/>
              <a:gd name="f53" fmla="*/ f48 f44 1"/>
              <a:gd name="f54" fmla="min f51 f50"/>
              <a:gd name="f55" fmla="*/ f54 f25 1"/>
              <a:gd name="f56" fmla="*/ f54 f24 1"/>
              <a:gd name="f57" fmla="*/ f54 f26 1"/>
              <a:gd name="f58" fmla="*/ f54 f27 1"/>
              <a:gd name="f59" fmla="*/ f55 1 100000"/>
              <a:gd name="f60" fmla="*/ f56 1 100000"/>
              <a:gd name="f61" fmla="*/ f57 1 100000"/>
              <a:gd name="f62" fmla="*/ f58 1 100000"/>
              <a:gd name="f63" fmla="*/ f59 1 2"/>
              <a:gd name="f64" fmla="+- f47 0 f61"/>
              <a:gd name="f65" fmla="+- f62 0 f59"/>
              <a:gd name="f66" fmla="*/ f62 f44 1"/>
              <a:gd name="f67" fmla="*/ f60 f44 1"/>
              <a:gd name="f68" fmla="*/ f59 f44 1"/>
              <a:gd name="f69" fmla="+- f60 0 f63"/>
              <a:gd name="f70" fmla="max f65 0"/>
              <a:gd name="f71" fmla="*/ f64 f44 1"/>
              <a:gd name="f72" fmla="*/ f63 f44 1"/>
              <a:gd name="f73" fmla="+- f59 f70 0"/>
              <a:gd name="f74" fmla="+- f69 f59 0"/>
              <a:gd name="f75" fmla="+- f69 f62 0"/>
              <a:gd name="f76" fmla="*/ f69 f44 1"/>
              <a:gd name="f77" fmla="*/ f70 f44 1"/>
              <a:gd name="f78" fmla="+- f74 f69 0"/>
              <a:gd name="f79" fmla="*/ f75 f44 1"/>
              <a:gd name="f80" fmla="*/ f74 f44 1"/>
              <a:gd name="f81" fmla="*/ f73 f44 1"/>
              <a:gd name="f82" fmla="*/ f78 f44 1"/>
            </a:gdLst>
            <a:ahLst/>
            <a:cxnLst>
              <a:cxn ang="3cd4">
                <a:pos x="hc" y="t"/>
              </a:cxn>
              <a:cxn ang="0">
                <a:pos x="r" y="vc"/>
              </a:cxn>
              <a:cxn ang="cd4">
                <a:pos x="hc" y="b"/>
              </a:cxn>
              <a:cxn ang="cd2">
                <a:pos x="l" y="vc"/>
              </a:cxn>
              <a:cxn ang="f41">
                <a:pos x="f71" y="f49"/>
              </a:cxn>
              <a:cxn ang="f42">
                <a:pos x="f71" y="f82"/>
              </a:cxn>
              <a:cxn ang="f42">
                <a:pos x="f72" y="f53"/>
              </a:cxn>
              <a:cxn ang="f43">
                <a:pos x="f52" y="f67"/>
              </a:cxn>
            </a:cxnLst>
            <a:rect l="f49" t="f49" r="f52" b="f53"/>
            <a:pathLst>
              <a:path>
                <a:moveTo>
                  <a:pt x="f49" y="f53"/>
                </a:moveTo>
                <a:lnTo>
                  <a:pt x="f49" y="f79"/>
                </a:lnTo>
                <a:arcTo wR="f66" hR="f66" stAng="f4" swAng="f5"/>
                <a:lnTo>
                  <a:pt x="f71" y="f76"/>
                </a:lnTo>
                <a:lnTo>
                  <a:pt x="f71" y="f49"/>
                </a:lnTo>
                <a:lnTo>
                  <a:pt x="f52" y="f67"/>
                </a:lnTo>
                <a:lnTo>
                  <a:pt x="f71" y="f82"/>
                </a:lnTo>
                <a:lnTo>
                  <a:pt x="f71" y="f80"/>
                </a:lnTo>
                <a:lnTo>
                  <a:pt x="f81" y="f80"/>
                </a:lnTo>
                <a:arcTo wR="f77" hR="f77" stAng="f6" swAng="f12"/>
                <a:lnTo>
                  <a:pt x="f68" y="f53"/>
                </a:lnTo>
                <a:close/>
              </a:path>
            </a:pathLst>
          </a:custGeom>
          <a:solidFill>
            <a:srgbClr val="A5A5A5"/>
          </a:solidFill>
          <a:ln cap="flat">
            <a:noFill/>
            <a:prstDash val="solid"/>
          </a:ln>
          <a:effectLst>
            <a:outerShdw dist="22997" dir="5400000" algn="tl">
              <a:srgbClr val="000000">
                <a:alpha val="34901"/>
              </a:srgbClr>
            </a:outerShdw>
          </a:effectLst>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NL" sz="1350" b="1" i="0" u="none" strike="noStrike" kern="1200" cap="none" spc="0" baseline="0">
              <a:solidFill>
                <a:srgbClr val="000000"/>
              </a:solidFill>
              <a:uFillTx/>
              <a:latin typeface="Trebuchet MS"/>
              <a:ea typeface="Trebuchet MS"/>
              <a:cs typeface="Trebuchet MS"/>
            </a:endParaRPr>
          </a:p>
        </p:txBody>
      </p:sp>
      <p:sp>
        <p:nvSpPr>
          <p:cNvPr id="18" name="Google Shape;783;p22">
            <a:extLst>
              <a:ext uri="{FF2B5EF4-FFF2-40B4-BE49-F238E27FC236}">
                <a16:creationId xmlns:a16="http://schemas.microsoft.com/office/drawing/2014/main" id="{81F1006D-B5AF-72D8-FFFD-921144063A35}"/>
              </a:ext>
            </a:extLst>
          </p:cNvPr>
          <p:cNvSpPr/>
          <p:nvPr/>
        </p:nvSpPr>
        <p:spPr>
          <a:xfrm rot="10799991">
            <a:off x="6962218" y="4874712"/>
            <a:ext cx="1324535" cy="1196967"/>
          </a:xfrm>
          <a:custGeom>
            <a:avLst>
              <a:gd name="f13" fmla="val 25000"/>
              <a:gd name="f14" fmla="val 25000"/>
              <a:gd name="f15" fmla="val 25000"/>
              <a:gd name="f16" fmla="val 43750"/>
            </a:avLst>
            <a:gdLst>
              <a:gd name="f4" fmla="val 10800000"/>
              <a:gd name="f5" fmla="val 5400000"/>
              <a:gd name="f6" fmla="val 16200000"/>
              <a:gd name="f7" fmla="val 180"/>
              <a:gd name="f8" fmla="val w"/>
              <a:gd name="f9" fmla="val h"/>
              <a:gd name="f10" fmla="val ss"/>
              <a:gd name="f11" fmla="val 0"/>
              <a:gd name="f12" fmla="+- 0 0 5400000"/>
              <a:gd name="f13" fmla="val 25000"/>
              <a:gd name="f14" fmla="val 25000"/>
              <a:gd name="f15" fmla="val 25000"/>
              <a:gd name="f16" fmla="val 43750"/>
              <a:gd name="f17" fmla="+- 0 0 -360"/>
              <a:gd name="f18" fmla="+- 0 0 -180"/>
              <a:gd name="f19" fmla="+- 0 0 -90"/>
              <a:gd name="f20" fmla="abs f8"/>
              <a:gd name="f21" fmla="abs f9"/>
              <a:gd name="f22" fmla="abs f10"/>
              <a:gd name="f23" fmla="val f11"/>
              <a:gd name="f24" fmla="val f14"/>
              <a:gd name="f25" fmla="val f13"/>
              <a:gd name="f26" fmla="val f15"/>
              <a:gd name="f27" fmla="val f16"/>
              <a:gd name="f28" fmla="*/ f17 f4 1"/>
              <a:gd name="f29" fmla="*/ f18 f4 1"/>
              <a:gd name="f30" fmla="*/ f19 f4 1"/>
              <a:gd name="f31" fmla="?: f20 f8 1"/>
              <a:gd name="f32" fmla="?: f21 f9 1"/>
              <a:gd name="f33" fmla="?: f22 f10 1"/>
              <a:gd name="f34" fmla="*/ f28 1 f7"/>
              <a:gd name="f35" fmla="*/ f29 1 f7"/>
              <a:gd name="f36" fmla="*/ f30 1 f7"/>
              <a:gd name="f37" fmla="*/ f31 1 21600"/>
              <a:gd name="f38" fmla="*/ f32 1 21600"/>
              <a:gd name="f39" fmla="*/ 21600 f31 1"/>
              <a:gd name="f40" fmla="*/ 21600 f32 1"/>
              <a:gd name="f41" fmla="+- f34 0 f5"/>
              <a:gd name="f42" fmla="+- f35 0 f5"/>
              <a:gd name="f43" fmla="+- f36 0 f5"/>
              <a:gd name="f44" fmla="min f38 f37"/>
              <a:gd name="f45" fmla="*/ f39 1 f33"/>
              <a:gd name="f46" fmla="*/ f40 1 f33"/>
              <a:gd name="f47" fmla="val f45"/>
              <a:gd name="f48" fmla="val f46"/>
              <a:gd name="f49" fmla="*/ f23 f44 1"/>
              <a:gd name="f50" fmla="+- f48 0 f23"/>
              <a:gd name="f51" fmla="+- f47 0 f23"/>
              <a:gd name="f52" fmla="*/ f47 f44 1"/>
              <a:gd name="f53" fmla="*/ f48 f44 1"/>
              <a:gd name="f54" fmla="min f51 f50"/>
              <a:gd name="f55" fmla="*/ f54 f25 1"/>
              <a:gd name="f56" fmla="*/ f54 f24 1"/>
              <a:gd name="f57" fmla="*/ f54 f26 1"/>
              <a:gd name="f58" fmla="*/ f54 f27 1"/>
              <a:gd name="f59" fmla="*/ f55 1 100000"/>
              <a:gd name="f60" fmla="*/ f56 1 100000"/>
              <a:gd name="f61" fmla="*/ f57 1 100000"/>
              <a:gd name="f62" fmla="*/ f58 1 100000"/>
              <a:gd name="f63" fmla="*/ f59 1 2"/>
              <a:gd name="f64" fmla="+- f47 0 f61"/>
              <a:gd name="f65" fmla="+- f62 0 f59"/>
              <a:gd name="f66" fmla="*/ f62 f44 1"/>
              <a:gd name="f67" fmla="*/ f60 f44 1"/>
              <a:gd name="f68" fmla="*/ f59 f44 1"/>
              <a:gd name="f69" fmla="+- f60 0 f63"/>
              <a:gd name="f70" fmla="max f65 0"/>
              <a:gd name="f71" fmla="*/ f64 f44 1"/>
              <a:gd name="f72" fmla="*/ f63 f44 1"/>
              <a:gd name="f73" fmla="+- f59 f70 0"/>
              <a:gd name="f74" fmla="+- f69 f59 0"/>
              <a:gd name="f75" fmla="+- f69 f62 0"/>
              <a:gd name="f76" fmla="*/ f69 f44 1"/>
              <a:gd name="f77" fmla="*/ f70 f44 1"/>
              <a:gd name="f78" fmla="+- f74 f69 0"/>
              <a:gd name="f79" fmla="*/ f75 f44 1"/>
              <a:gd name="f80" fmla="*/ f74 f44 1"/>
              <a:gd name="f81" fmla="*/ f73 f44 1"/>
              <a:gd name="f82" fmla="*/ f78 f44 1"/>
            </a:gdLst>
            <a:ahLst/>
            <a:cxnLst>
              <a:cxn ang="3cd4">
                <a:pos x="hc" y="t"/>
              </a:cxn>
              <a:cxn ang="0">
                <a:pos x="r" y="vc"/>
              </a:cxn>
              <a:cxn ang="cd4">
                <a:pos x="hc" y="b"/>
              </a:cxn>
              <a:cxn ang="cd2">
                <a:pos x="l" y="vc"/>
              </a:cxn>
              <a:cxn ang="f41">
                <a:pos x="f71" y="f49"/>
              </a:cxn>
              <a:cxn ang="f42">
                <a:pos x="f71" y="f82"/>
              </a:cxn>
              <a:cxn ang="f42">
                <a:pos x="f72" y="f53"/>
              </a:cxn>
              <a:cxn ang="f43">
                <a:pos x="f52" y="f67"/>
              </a:cxn>
            </a:cxnLst>
            <a:rect l="f49" t="f49" r="f52" b="f53"/>
            <a:pathLst>
              <a:path>
                <a:moveTo>
                  <a:pt x="f49" y="f53"/>
                </a:moveTo>
                <a:lnTo>
                  <a:pt x="f49" y="f79"/>
                </a:lnTo>
                <a:arcTo wR="f66" hR="f66" stAng="f4" swAng="f5"/>
                <a:lnTo>
                  <a:pt x="f71" y="f76"/>
                </a:lnTo>
                <a:lnTo>
                  <a:pt x="f71" y="f49"/>
                </a:lnTo>
                <a:lnTo>
                  <a:pt x="f52" y="f67"/>
                </a:lnTo>
                <a:lnTo>
                  <a:pt x="f71" y="f82"/>
                </a:lnTo>
                <a:lnTo>
                  <a:pt x="f71" y="f80"/>
                </a:lnTo>
                <a:lnTo>
                  <a:pt x="f81" y="f80"/>
                </a:lnTo>
                <a:arcTo wR="f77" hR="f77" stAng="f6" swAng="f12"/>
                <a:lnTo>
                  <a:pt x="f68" y="f53"/>
                </a:lnTo>
                <a:close/>
              </a:path>
            </a:pathLst>
          </a:custGeom>
          <a:solidFill>
            <a:srgbClr val="A5A5A5"/>
          </a:solidFill>
          <a:ln cap="flat">
            <a:noFill/>
            <a:prstDash val="solid"/>
          </a:ln>
          <a:effectLst>
            <a:outerShdw dist="22997" dir="5400000" algn="tl">
              <a:srgbClr val="000000">
                <a:alpha val="34901"/>
              </a:srgbClr>
            </a:outerShdw>
          </a:effectLst>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NL" sz="1350" b="1" i="0" u="none" strike="noStrike" kern="1200" cap="none" spc="0" baseline="0">
              <a:solidFill>
                <a:srgbClr val="000000"/>
              </a:solidFill>
              <a:uFillTx/>
              <a:latin typeface="Trebuchet MS"/>
              <a:ea typeface="Trebuchet MS"/>
              <a:cs typeface="Trebuchet MS"/>
            </a:endParaRPr>
          </a:p>
        </p:txBody>
      </p:sp>
      <p:sp>
        <p:nvSpPr>
          <p:cNvPr id="19" name="Google Shape;784;p22">
            <a:extLst>
              <a:ext uri="{FF2B5EF4-FFF2-40B4-BE49-F238E27FC236}">
                <a16:creationId xmlns:a16="http://schemas.microsoft.com/office/drawing/2014/main" id="{64855DAA-73F1-795D-07C2-FCFC8D689217}"/>
              </a:ext>
            </a:extLst>
          </p:cNvPr>
          <p:cNvSpPr/>
          <p:nvPr/>
        </p:nvSpPr>
        <p:spPr>
          <a:xfrm>
            <a:off x="3085909" y="1457348"/>
            <a:ext cx="1324535" cy="1196967"/>
          </a:xfrm>
          <a:custGeom>
            <a:avLst>
              <a:gd name="f13" fmla="val 25000"/>
              <a:gd name="f14" fmla="val 25000"/>
              <a:gd name="f15" fmla="val 25000"/>
              <a:gd name="f16" fmla="val 43750"/>
            </a:avLst>
            <a:gdLst>
              <a:gd name="f4" fmla="val 10800000"/>
              <a:gd name="f5" fmla="val 5400000"/>
              <a:gd name="f6" fmla="val 16200000"/>
              <a:gd name="f7" fmla="val 180"/>
              <a:gd name="f8" fmla="val w"/>
              <a:gd name="f9" fmla="val h"/>
              <a:gd name="f10" fmla="val ss"/>
              <a:gd name="f11" fmla="val 0"/>
              <a:gd name="f12" fmla="+- 0 0 5400000"/>
              <a:gd name="f13" fmla="val 25000"/>
              <a:gd name="f14" fmla="val 25000"/>
              <a:gd name="f15" fmla="val 25000"/>
              <a:gd name="f16" fmla="val 43750"/>
              <a:gd name="f17" fmla="+- 0 0 -360"/>
              <a:gd name="f18" fmla="+- 0 0 -180"/>
              <a:gd name="f19" fmla="+- 0 0 -90"/>
              <a:gd name="f20" fmla="abs f8"/>
              <a:gd name="f21" fmla="abs f9"/>
              <a:gd name="f22" fmla="abs f10"/>
              <a:gd name="f23" fmla="val f11"/>
              <a:gd name="f24" fmla="val f14"/>
              <a:gd name="f25" fmla="val f13"/>
              <a:gd name="f26" fmla="val f15"/>
              <a:gd name="f27" fmla="val f16"/>
              <a:gd name="f28" fmla="*/ f17 f4 1"/>
              <a:gd name="f29" fmla="*/ f18 f4 1"/>
              <a:gd name="f30" fmla="*/ f19 f4 1"/>
              <a:gd name="f31" fmla="?: f20 f8 1"/>
              <a:gd name="f32" fmla="?: f21 f9 1"/>
              <a:gd name="f33" fmla="?: f22 f10 1"/>
              <a:gd name="f34" fmla="*/ f28 1 f7"/>
              <a:gd name="f35" fmla="*/ f29 1 f7"/>
              <a:gd name="f36" fmla="*/ f30 1 f7"/>
              <a:gd name="f37" fmla="*/ f31 1 21600"/>
              <a:gd name="f38" fmla="*/ f32 1 21600"/>
              <a:gd name="f39" fmla="*/ 21600 f31 1"/>
              <a:gd name="f40" fmla="*/ 21600 f32 1"/>
              <a:gd name="f41" fmla="+- f34 0 f5"/>
              <a:gd name="f42" fmla="+- f35 0 f5"/>
              <a:gd name="f43" fmla="+- f36 0 f5"/>
              <a:gd name="f44" fmla="min f38 f37"/>
              <a:gd name="f45" fmla="*/ f39 1 f33"/>
              <a:gd name="f46" fmla="*/ f40 1 f33"/>
              <a:gd name="f47" fmla="val f45"/>
              <a:gd name="f48" fmla="val f46"/>
              <a:gd name="f49" fmla="*/ f23 f44 1"/>
              <a:gd name="f50" fmla="+- f48 0 f23"/>
              <a:gd name="f51" fmla="+- f47 0 f23"/>
              <a:gd name="f52" fmla="*/ f47 f44 1"/>
              <a:gd name="f53" fmla="*/ f48 f44 1"/>
              <a:gd name="f54" fmla="min f51 f50"/>
              <a:gd name="f55" fmla="*/ f54 f25 1"/>
              <a:gd name="f56" fmla="*/ f54 f24 1"/>
              <a:gd name="f57" fmla="*/ f54 f26 1"/>
              <a:gd name="f58" fmla="*/ f54 f27 1"/>
              <a:gd name="f59" fmla="*/ f55 1 100000"/>
              <a:gd name="f60" fmla="*/ f56 1 100000"/>
              <a:gd name="f61" fmla="*/ f57 1 100000"/>
              <a:gd name="f62" fmla="*/ f58 1 100000"/>
              <a:gd name="f63" fmla="*/ f59 1 2"/>
              <a:gd name="f64" fmla="+- f47 0 f61"/>
              <a:gd name="f65" fmla="+- f62 0 f59"/>
              <a:gd name="f66" fmla="*/ f62 f44 1"/>
              <a:gd name="f67" fmla="*/ f60 f44 1"/>
              <a:gd name="f68" fmla="*/ f59 f44 1"/>
              <a:gd name="f69" fmla="+- f60 0 f63"/>
              <a:gd name="f70" fmla="max f65 0"/>
              <a:gd name="f71" fmla="*/ f64 f44 1"/>
              <a:gd name="f72" fmla="*/ f63 f44 1"/>
              <a:gd name="f73" fmla="+- f59 f70 0"/>
              <a:gd name="f74" fmla="+- f69 f59 0"/>
              <a:gd name="f75" fmla="+- f69 f62 0"/>
              <a:gd name="f76" fmla="*/ f69 f44 1"/>
              <a:gd name="f77" fmla="*/ f70 f44 1"/>
              <a:gd name="f78" fmla="+- f74 f69 0"/>
              <a:gd name="f79" fmla="*/ f75 f44 1"/>
              <a:gd name="f80" fmla="*/ f74 f44 1"/>
              <a:gd name="f81" fmla="*/ f73 f44 1"/>
              <a:gd name="f82" fmla="*/ f78 f44 1"/>
            </a:gdLst>
            <a:ahLst/>
            <a:cxnLst>
              <a:cxn ang="3cd4">
                <a:pos x="hc" y="t"/>
              </a:cxn>
              <a:cxn ang="0">
                <a:pos x="r" y="vc"/>
              </a:cxn>
              <a:cxn ang="cd4">
                <a:pos x="hc" y="b"/>
              </a:cxn>
              <a:cxn ang="cd2">
                <a:pos x="l" y="vc"/>
              </a:cxn>
              <a:cxn ang="f41">
                <a:pos x="f71" y="f49"/>
              </a:cxn>
              <a:cxn ang="f42">
                <a:pos x="f71" y="f82"/>
              </a:cxn>
              <a:cxn ang="f42">
                <a:pos x="f72" y="f53"/>
              </a:cxn>
              <a:cxn ang="f43">
                <a:pos x="f52" y="f67"/>
              </a:cxn>
            </a:cxnLst>
            <a:rect l="f49" t="f49" r="f52" b="f53"/>
            <a:pathLst>
              <a:path>
                <a:moveTo>
                  <a:pt x="f49" y="f53"/>
                </a:moveTo>
                <a:lnTo>
                  <a:pt x="f49" y="f79"/>
                </a:lnTo>
                <a:arcTo wR="f66" hR="f66" stAng="f4" swAng="f5"/>
                <a:lnTo>
                  <a:pt x="f71" y="f76"/>
                </a:lnTo>
                <a:lnTo>
                  <a:pt x="f71" y="f49"/>
                </a:lnTo>
                <a:lnTo>
                  <a:pt x="f52" y="f67"/>
                </a:lnTo>
                <a:lnTo>
                  <a:pt x="f71" y="f82"/>
                </a:lnTo>
                <a:lnTo>
                  <a:pt x="f71" y="f80"/>
                </a:lnTo>
                <a:lnTo>
                  <a:pt x="f81" y="f80"/>
                </a:lnTo>
                <a:arcTo wR="f77" hR="f77" stAng="f6" swAng="f12"/>
                <a:lnTo>
                  <a:pt x="f68" y="f53"/>
                </a:lnTo>
                <a:close/>
              </a:path>
            </a:pathLst>
          </a:custGeom>
          <a:solidFill>
            <a:srgbClr val="A5A5A5"/>
          </a:solidFill>
          <a:ln cap="flat">
            <a:noFill/>
            <a:prstDash val="solid"/>
          </a:ln>
          <a:effectLst>
            <a:outerShdw dist="22997" dir="5400000" algn="tl">
              <a:srgbClr val="000000">
                <a:alpha val="34901"/>
              </a:srgbClr>
            </a:outerShdw>
          </a:effectLst>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NL" sz="1350" b="1" i="0" u="none" strike="noStrike" kern="1200" cap="none" spc="0" baseline="0">
              <a:solidFill>
                <a:srgbClr val="000000"/>
              </a:solidFill>
              <a:uFillTx/>
              <a:latin typeface="Trebuchet MS"/>
              <a:ea typeface="Trebuchet MS"/>
              <a:cs typeface="Trebuchet MS"/>
            </a:endParaRPr>
          </a:p>
        </p:txBody>
      </p:sp>
      <p:pic>
        <p:nvPicPr>
          <p:cNvPr id="20" name="Google Shape;785;p22" descr="Color_Icons_Pillar 1">
            <a:extLst>
              <a:ext uri="{FF2B5EF4-FFF2-40B4-BE49-F238E27FC236}">
                <a16:creationId xmlns:a16="http://schemas.microsoft.com/office/drawing/2014/main" id="{461DD7D3-3B32-AD54-CD9C-8EF591009FCF}"/>
              </a:ext>
            </a:extLst>
          </p:cNvPr>
          <p:cNvPicPr>
            <a:picLocks noChangeAspect="1"/>
          </p:cNvPicPr>
          <p:nvPr/>
        </p:nvPicPr>
        <p:blipFill>
          <a:blip r:embed="rId9">
            <a:alphaModFix/>
          </a:blip>
          <a:srcRect/>
          <a:stretch>
            <a:fillRect/>
          </a:stretch>
        </p:blipFill>
        <p:spPr>
          <a:xfrm>
            <a:off x="9698906" y="3068629"/>
            <a:ext cx="996292" cy="993826"/>
          </a:xfrm>
          <a:prstGeom prst="rect">
            <a:avLst/>
          </a:prstGeom>
          <a:noFill/>
          <a:ln cap="flat">
            <a:noFill/>
          </a:ln>
        </p:spPr>
      </p:pic>
      <p:sp>
        <p:nvSpPr>
          <p:cNvPr id="21" name="Google Shape;786;p22">
            <a:extLst>
              <a:ext uri="{FF2B5EF4-FFF2-40B4-BE49-F238E27FC236}">
                <a16:creationId xmlns:a16="http://schemas.microsoft.com/office/drawing/2014/main" id="{FD8D1C6C-D0DD-9CED-8091-235EFC0A7FC9}"/>
              </a:ext>
            </a:extLst>
          </p:cNvPr>
          <p:cNvSpPr txBox="1"/>
          <p:nvPr/>
        </p:nvSpPr>
        <p:spPr>
          <a:xfrm>
            <a:off x="9584758" y="4159468"/>
            <a:ext cx="1277014" cy="473869"/>
          </a:xfrm>
          <a:prstGeom prst="rect">
            <a:avLst/>
          </a:prstGeom>
          <a:noFill/>
          <a:ln cap="flat">
            <a:noFill/>
          </a:ln>
        </p:spPr>
        <p:txBody>
          <a:bodyPr vert="horz" wrap="square" lIns="27422" tIns="27422" rIns="27422" bIns="27422" anchor="t"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000000"/>
                </a:solidFill>
                <a:uFillTx/>
                <a:latin typeface="Trebuchet MS"/>
                <a:ea typeface="Trebuchet MS"/>
                <a:cs typeface="Trebuchet MS"/>
              </a:rPr>
              <a:t>1. Budget reliability</a:t>
            </a:r>
            <a:endParaRPr lang="en-US"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400" b="1" i="0" u="none" strike="noStrike" kern="1200" cap="none" spc="0" baseline="0" dirty="0">
              <a:solidFill>
                <a:srgbClr val="000000"/>
              </a:solidFill>
              <a:uFillTx/>
              <a:latin typeface="Trebuchet MS"/>
              <a:ea typeface="Trebuchet MS"/>
              <a:cs typeface="Trebuchet MS"/>
            </a:endParaRPr>
          </a:p>
        </p:txBody>
      </p:sp>
      <p:sp>
        <p:nvSpPr>
          <p:cNvPr id="22" name="Google Shape;787;p22">
            <a:extLst>
              <a:ext uri="{FF2B5EF4-FFF2-40B4-BE49-F238E27FC236}">
                <a16:creationId xmlns:a16="http://schemas.microsoft.com/office/drawing/2014/main" id="{2C0C0471-3DCC-DF93-C93E-90E042622651}"/>
              </a:ext>
            </a:extLst>
          </p:cNvPr>
          <p:cNvSpPr/>
          <p:nvPr/>
        </p:nvSpPr>
        <p:spPr>
          <a:xfrm>
            <a:off x="5371624" y="2098017"/>
            <a:ext cx="677762" cy="261390"/>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A5A5A5"/>
          </a:solidFill>
          <a:ln cap="flat">
            <a:noFill/>
            <a:prstDash val="solid"/>
          </a:ln>
          <a:effectLst>
            <a:outerShdw dist="22997" dir="5400000" algn="tl">
              <a:srgbClr val="000000">
                <a:alpha val="34901"/>
              </a:srgbClr>
            </a:outerShdw>
          </a:effectLst>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NL" sz="1350" b="1" i="0" u="none" strike="noStrike" kern="1200" cap="none" spc="0" baseline="0">
              <a:solidFill>
                <a:srgbClr val="FFFFFF"/>
              </a:solidFill>
              <a:uFillTx/>
              <a:latin typeface="Trebuchet MS"/>
              <a:ea typeface="Trebuchet MS"/>
              <a:cs typeface="Trebuchet MS"/>
            </a:endParaRPr>
          </a:p>
        </p:txBody>
      </p:sp>
      <p:sp>
        <p:nvSpPr>
          <p:cNvPr id="23" name="Google Shape;788;p22">
            <a:extLst>
              <a:ext uri="{FF2B5EF4-FFF2-40B4-BE49-F238E27FC236}">
                <a16:creationId xmlns:a16="http://schemas.microsoft.com/office/drawing/2014/main" id="{12641A6B-06FD-BC15-63BC-6A9AFB47ABCB}"/>
              </a:ext>
            </a:extLst>
          </p:cNvPr>
          <p:cNvSpPr/>
          <p:nvPr/>
        </p:nvSpPr>
        <p:spPr>
          <a:xfrm rot="10799991">
            <a:off x="5387736" y="5010857"/>
            <a:ext cx="677762" cy="261390"/>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A5A5A5"/>
          </a:solidFill>
          <a:ln cap="flat">
            <a:noFill/>
            <a:prstDash val="solid"/>
          </a:ln>
          <a:effectLst>
            <a:outerShdw dist="22997" dir="5400000" algn="tl">
              <a:srgbClr val="000000">
                <a:alpha val="34901"/>
              </a:srgbClr>
            </a:outerShdw>
          </a:effectLst>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NL" sz="1350" b="1" i="0" u="none" strike="noStrike" kern="1200" cap="none" spc="0" baseline="0">
              <a:solidFill>
                <a:srgbClr val="FFFFFF"/>
              </a:solidFill>
              <a:uFillTx/>
              <a:latin typeface="Trebuchet MS"/>
              <a:ea typeface="Trebuchet MS"/>
              <a:cs typeface="Trebuchet MS"/>
            </a:endParaRPr>
          </a:p>
        </p:txBody>
      </p:sp>
      <p:sp>
        <p:nvSpPr>
          <p:cNvPr id="24" name="Google Shape;789;p22">
            <a:extLst>
              <a:ext uri="{FF2B5EF4-FFF2-40B4-BE49-F238E27FC236}">
                <a16:creationId xmlns:a16="http://schemas.microsoft.com/office/drawing/2014/main" id="{78504F8C-C68A-1A6A-6E2D-1A8C3FBC7F8A}"/>
              </a:ext>
            </a:extLst>
          </p:cNvPr>
          <p:cNvSpPr/>
          <p:nvPr/>
        </p:nvSpPr>
        <p:spPr>
          <a:xfrm rot="16200000">
            <a:off x="4049374" y="3331821"/>
            <a:ext cx="378991" cy="467441"/>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A5A5A5"/>
          </a:solidFill>
          <a:ln cap="flat">
            <a:noFill/>
            <a:prstDash val="solid"/>
          </a:ln>
          <a:effectLst>
            <a:outerShdw dist="22997" dir="5400000" algn="tl">
              <a:srgbClr val="000000">
                <a:alpha val="34901"/>
              </a:srgbClr>
            </a:outerShdw>
          </a:effectLst>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NL" sz="1350" b="1" i="0" u="none" strike="noStrike" kern="1200" cap="none" spc="0" baseline="0">
              <a:solidFill>
                <a:srgbClr val="FFFFFF"/>
              </a:solidFill>
              <a:uFillTx/>
              <a:latin typeface="Trebuchet MS"/>
              <a:ea typeface="Trebuchet MS"/>
              <a:cs typeface="Trebuchet MS"/>
            </a:endParaRPr>
          </a:p>
        </p:txBody>
      </p:sp>
      <p:sp>
        <p:nvSpPr>
          <p:cNvPr id="25" name="Google Shape;790;p22">
            <a:extLst>
              <a:ext uri="{FF2B5EF4-FFF2-40B4-BE49-F238E27FC236}">
                <a16:creationId xmlns:a16="http://schemas.microsoft.com/office/drawing/2014/main" id="{90A43E23-D078-805A-E8E8-460493C99B07}"/>
              </a:ext>
            </a:extLst>
          </p:cNvPr>
          <p:cNvSpPr/>
          <p:nvPr/>
        </p:nvSpPr>
        <p:spPr>
          <a:xfrm rot="5400013">
            <a:off x="6951785" y="3308413"/>
            <a:ext cx="379000" cy="467441"/>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A5A5A5"/>
          </a:solidFill>
          <a:ln cap="flat">
            <a:noFill/>
            <a:prstDash val="solid"/>
          </a:ln>
          <a:effectLst>
            <a:outerShdw dist="22997" dir="5400000" algn="tl">
              <a:srgbClr val="000000">
                <a:alpha val="34901"/>
              </a:srgbClr>
            </a:outerShdw>
          </a:effectLst>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NL" sz="1350" b="1" i="0" u="none" strike="noStrike" kern="1200" cap="none" spc="0" baseline="0">
              <a:solidFill>
                <a:srgbClr val="FFFFFF"/>
              </a:solidFill>
              <a:uFillTx/>
              <a:latin typeface="Trebuchet MS"/>
              <a:ea typeface="Trebuchet MS"/>
              <a:cs typeface="Trebuchet MS"/>
            </a:endParaRPr>
          </a:p>
        </p:txBody>
      </p:sp>
      <p:sp>
        <p:nvSpPr>
          <p:cNvPr id="26" name="Google Shape;791;p22">
            <a:extLst>
              <a:ext uri="{FF2B5EF4-FFF2-40B4-BE49-F238E27FC236}">
                <a16:creationId xmlns:a16="http://schemas.microsoft.com/office/drawing/2014/main" id="{A7F5F30E-479E-561F-0F8E-EE0165594313}"/>
              </a:ext>
            </a:extLst>
          </p:cNvPr>
          <p:cNvSpPr/>
          <p:nvPr/>
        </p:nvSpPr>
        <p:spPr>
          <a:xfrm rot="5400013">
            <a:off x="8903860" y="3332750"/>
            <a:ext cx="379000" cy="467441"/>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A5A5A5"/>
          </a:solidFill>
          <a:ln cap="flat">
            <a:noFill/>
            <a:prstDash val="solid"/>
          </a:ln>
          <a:effectLst>
            <a:outerShdw dist="22997" dir="5400000" algn="tl">
              <a:srgbClr val="000000">
                <a:alpha val="34901"/>
              </a:srgbClr>
            </a:outerShdw>
          </a:effectLst>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NL" sz="1350" b="1" i="0" u="none" strike="noStrike" kern="1200" cap="none" spc="0" baseline="0">
              <a:solidFill>
                <a:srgbClr val="FFFFFF"/>
              </a:solidFill>
              <a:uFillTx/>
              <a:latin typeface="Trebuchet MS"/>
              <a:ea typeface="Trebuchet MS"/>
              <a:cs typeface="Trebuchet MS"/>
            </a:endParaRPr>
          </a:p>
        </p:txBody>
      </p:sp>
      <p:sp>
        <p:nvSpPr>
          <p:cNvPr id="27" name="Google Shape;792;p22">
            <a:extLst>
              <a:ext uri="{FF2B5EF4-FFF2-40B4-BE49-F238E27FC236}">
                <a16:creationId xmlns:a16="http://schemas.microsoft.com/office/drawing/2014/main" id="{3B516E5E-2506-50CA-F821-57F0601D2F2E}"/>
              </a:ext>
            </a:extLst>
          </p:cNvPr>
          <p:cNvSpPr txBox="1">
            <a:spLocks noGrp="1"/>
          </p:cNvSpPr>
          <p:nvPr>
            <p:ph type="title"/>
          </p:nvPr>
        </p:nvSpPr>
        <p:spPr>
          <a:xfrm>
            <a:off x="947577" y="151168"/>
            <a:ext cx="4063532" cy="1143000"/>
          </a:xfrm>
        </p:spPr>
        <p:txBody>
          <a:bodyPr lIns="0" tIns="0" rIns="0" bIns="0" anchor="b"/>
          <a:lstStyle/>
          <a:p>
            <a:pPr lvl="0"/>
            <a:r>
              <a:rPr lang="en-GB" dirty="0"/>
              <a:t>PEFA and the budget cycle</a:t>
            </a:r>
          </a:p>
        </p:txBody>
      </p:sp>
      <p:sp>
        <p:nvSpPr>
          <p:cNvPr id="28" name="Text Box 13">
            <a:extLst>
              <a:ext uri="{FF2B5EF4-FFF2-40B4-BE49-F238E27FC236}">
                <a16:creationId xmlns:a16="http://schemas.microsoft.com/office/drawing/2014/main" id="{B222E2BA-5301-4E42-9132-D2EEAE3E7294}"/>
              </a:ext>
            </a:extLst>
          </p:cNvPr>
          <p:cNvSpPr txBox="1">
            <a:spLocks noChangeArrowheads="1"/>
          </p:cNvSpPr>
          <p:nvPr/>
        </p:nvSpPr>
        <p:spPr bwMode="auto">
          <a:xfrm>
            <a:off x="9601710" y="2600544"/>
            <a:ext cx="1629059" cy="329834"/>
          </a:xfrm>
          <a:prstGeom prst="rect">
            <a:avLst/>
          </a:prstGeom>
          <a:noFill/>
          <a:ln w="9525">
            <a:noFill/>
            <a:miter lim="800000"/>
            <a:headEnd/>
            <a:tailEnd/>
          </a:ln>
        </p:spPr>
        <p:txBody>
          <a:bodyPr wrap="square">
            <a:spAutoFit/>
          </a:bodyPr>
          <a:lstStyle/>
          <a:p>
            <a:pPr marL="342900" indent="-342900">
              <a:lnSpc>
                <a:spcPct val="85000"/>
              </a:lnSpc>
              <a:spcBef>
                <a:spcPct val="50000"/>
              </a:spcBef>
              <a:defRPr/>
            </a:pPr>
            <a:r>
              <a:rPr lang="en-US" b="1" kern="0" dirty="0">
                <a:solidFill>
                  <a:srgbClr val="CC0000"/>
                </a:solidFill>
                <a:latin typeface="Universe"/>
              </a:rPr>
              <a:t>PFM Outturns</a:t>
            </a:r>
          </a:p>
        </p:txBody>
      </p:sp>
      <p:sp>
        <p:nvSpPr>
          <p:cNvPr id="29" name="Text Box 8">
            <a:extLst>
              <a:ext uri="{FF2B5EF4-FFF2-40B4-BE49-F238E27FC236}">
                <a16:creationId xmlns:a16="http://schemas.microsoft.com/office/drawing/2014/main" id="{53C8CA2E-952A-4A16-A97E-BC65E3B31CA6}"/>
              </a:ext>
            </a:extLst>
          </p:cNvPr>
          <p:cNvSpPr txBox="1">
            <a:spLocks noChangeArrowheads="1"/>
          </p:cNvSpPr>
          <p:nvPr/>
        </p:nvSpPr>
        <p:spPr bwMode="auto">
          <a:xfrm>
            <a:off x="4701518" y="3457235"/>
            <a:ext cx="2066323" cy="329834"/>
          </a:xfrm>
          <a:prstGeom prst="rect">
            <a:avLst/>
          </a:prstGeom>
          <a:noFill/>
          <a:ln w="9525">
            <a:noFill/>
            <a:miter lim="800000"/>
            <a:headEnd/>
            <a:tailEnd/>
          </a:ln>
        </p:spPr>
        <p:txBody>
          <a:bodyPr wrap="square">
            <a:spAutoFit/>
          </a:bodyPr>
          <a:lstStyle/>
          <a:p>
            <a:pPr marL="342900" indent="-342900">
              <a:lnSpc>
                <a:spcPct val="85000"/>
              </a:lnSpc>
              <a:spcBef>
                <a:spcPct val="50000"/>
              </a:spcBef>
              <a:defRPr/>
            </a:pPr>
            <a:r>
              <a:rPr lang="en-US" b="1" kern="0" dirty="0">
                <a:solidFill>
                  <a:srgbClr val="CC0000"/>
                </a:solidFill>
                <a:latin typeface="Universe"/>
              </a:rPr>
              <a:t>Cross-cutting Issues</a:t>
            </a:r>
          </a:p>
        </p:txBody>
      </p:sp>
      <p:sp>
        <p:nvSpPr>
          <p:cNvPr id="30" name="Text Box 8">
            <a:extLst>
              <a:ext uri="{FF2B5EF4-FFF2-40B4-BE49-F238E27FC236}">
                <a16:creationId xmlns:a16="http://schemas.microsoft.com/office/drawing/2014/main" id="{A50D4FC0-125C-4FC4-848D-EABCA5564182}"/>
              </a:ext>
            </a:extLst>
          </p:cNvPr>
          <p:cNvSpPr txBox="1">
            <a:spLocks noChangeArrowheads="1"/>
          </p:cNvSpPr>
          <p:nvPr/>
        </p:nvSpPr>
        <p:spPr bwMode="auto">
          <a:xfrm>
            <a:off x="1207008" y="1975031"/>
            <a:ext cx="1509015" cy="329834"/>
          </a:xfrm>
          <a:prstGeom prst="rect">
            <a:avLst/>
          </a:prstGeom>
          <a:noFill/>
          <a:ln w="9525">
            <a:noFill/>
            <a:miter lim="800000"/>
            <a:headEnd/>
            <a:tailEnd/>
          </a:ln>
        </p:spPr>
        <p:txBody>
          <a:bodyPr wrap="square">
            <a:spAutoFit/>
          </a:bodyPr>
          <a:lstStyle/>
          <a:p>
            <a:pPr marL="342900" indent="-342900">
              <a:lnSpc>
                <a:spcPct val="85000"/>
              </a:lnSpc>
              <a:spcBef>
                <a:spcPct val="50000"/>
              </a:spcBef>
              <a:defRPr/>
            </a:pPr>
            <a:r>
              <a:rPr lang="en-US" b="1" kern="0" dirty="0">
                <a:solidFill>
                  <a:srgbClr val="CC0000"/>
                </a:solidFill>
                <a:latin typeface="Universe"/>
              </a:rPr>
              <a:t>Budget Cycle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1" grpId="0"/>
      <p:bldP spid="22" grpId="0" animBg="1"/>
      <p:bldP spid="23" grpId="0" animBg="1"/>
      <p:bldP spid="24" grpId="0" animBg="1"/>
      <p:bldP spid="25" grpId="0" animBg="1"/>
      <p:bldP spid="26" grpId="0" animBg="1"/>
      <p:bldP spid="28" grpId="0"/>
      <p:bldP spid="2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sz="half" idx="1"/>
          </p:nvPr>
        </p:nvSpPr>
        <p:spPr>
          <a:xfrm>
            <a:off x="970722" y="2172187"/>
            <a:ext cx="10892052" cy="3906435"/>
          </a:xfrm>
        </p:spPr>
        <p:txBody>
          <a:bodyPr vert="horz" lIns="91440" tIns="45720" rIns="91440" bIns="45720" rtlCol="0">
            <a:normAutofit lnSpcReduction="10000"/>
          </a:bodyPr>
          <a:lstStyle/>
          <a:p>
            <a:pPr marL="342900" lvl="1">
              <a:lnSpc>
                <a:spcPct val="90000"/>
              </a:lnSpc>
              <a:spcBef>
                <a:spcPts val="600"/>
              </a:spcBef>
              <a:spcAft>
                <a:spcPts val="1200"/>
              </a:spcAft>
              <a:buSzPct val="100000"/>
              <a:defRPr/>
            </a:pPr>
            <a:r>
              <a:rPr lang="en-GB" altLang="en-US" sz="1800" dirty="0"/>
              <a:t>Focus on </a:t>
            </a:r>
            <a:r>
              <a:rPr lang="en-GB" altLang="en-US" sz="1800" dirty="0">
                <a:solidFill>
                  <a:srgbClr val="FF0000"/>
                </a:solidFill>
              </a:rPr>
              <a:t>high level standardised </a:t>
            </a:r>
            <a:r>
              <a:rPr lang="en-GB" altLang="en-US" sz="1800" dirty="0"/>
              <a:t>performance indicators applied to the central or sub-national government level</a:t>
            </a:r>
          </a:p>
          <a:p>
            <a:pPr marL="342900" lvl="1">
              <a:lnSpc>
                <a:spcPct val="90000"/>
              </a:lnSpc>
              <a:spcBef>
                <a:spcPts val="600"/>
              </a:spcBef>
              <a:spcAft>
                <a:spcPts val="1200"/>
              </a:spcAft>
              <a:buSzPct val="100000"/>
              <a:defRPr/>
            </a:pPr>
            <a:r>
              <a:rPr lang="en-GB" altLang="en-US" sz="1800" dirty="0">
                <a:solidFill>
                  <a:srgbClr val="FF0000"/>
                </a:solidFill>
              </a:rPr>
              <a:t>Widely applicable: </a:t>
            </a:r>
            <a:r>
              <a:rPr lang="en-GB" altLang="en-US" sz="1800" dirty="0"/>
              <a:t>relevant to countries at all levels of development</a:t>
            </a:r>
          </a:p>
          <a:p>
            <a:pPr marL="342900" lvl="1">
              <a:lnSpc>
                <a:spcPct val="90000"/>
              </a:lnSpc>
              <a:spcBef>
                <a:spcPts val="600"/>
              </a:spcBef>
              <a:spcAft>
                <a:spcPts val="1200"/>
              </a:spcAft>
              <a:buSzPct val="100000"/>
              <a:defRPr/>
            </a:pPr>
            <a:r>
              <a:rPr lang="en-GB" altLang="en-US" sz="1800" dirty="0"/>
              <a:t>Assessment must be </a:t>
            </a:r>
            <a:r>
              <a:rPr lang="en-GB" altLang="en-US" sz="1800" dirty="0">
                <a:solidFill>
                  <a:srgbClr val="FF0000"/>
                </a:solidFill>
              </a:rPr>
              <a:t>evidence based</a:t>
            </a:r>
          </a:p>
          <a:p>
            <a:pPr marL="342900" lvl="1">
              <a:lnSpc>
                <a:spcPct val="90000"/>
              </a:lnSpc>
              <a:spcBef>
                <a:spcPts val="600"/>
              </a:spcBef>
              <a:spcAft>
                <a:spcPts val="1200"/>
              </a:spcAft>
              <a:buSzPct val="100000"/>
              <a:defRPr/>
            </a:pPr>
            <a:r>
              <a:rPr lang="en-GB" altLang="en-US" sz="1800" dirty="0"/>
              <a:t>Capable of capturing </a:t>
            </a:r>
            <a:r>
              <a:rPr lang="en-GB" altLang="en-US" sz="1800" dirty="0">
                <a:solidFill>
                  <a:srgbClr val="FF0000"/>
                </a:solidFill>
              </a:rPr>
              <a:t>progress over time </a:t>
            </a:r>
          </a:p>
          <a:p>
            <a:pPr marL="342900" lvl="1">
              <a:lnSpc>
                <a:spcPct val="90000"/>
              </a:lnSpc>
              <a:spcBef>
                <a:spcPts val="600"/>
              </a:spcBef>
              <a:spcAft>
                <a:spcPts val="1200"/>
              </a:spcAft>
              <a:buSzPct val="100000"/>
              <a:defRPr/>
            </a:pPr>
            <a:r>
              <a:rPr lang="en-GB" altLang="en-US" sz="1800" dirty="0"/>
              <a:t>Facilitates PFM reform, </a:t>
            </a:r>
            <a:r>
              <a:rPr lang="en-GB" altLang="en-US" sz="1800" dirty="0">
                <a:solidFill>
                  <a:srgbClr val="FF0000"/>
                </a:solidFill>
              </a:rPr>
              <a:t>but does not formulates the measures</a:t>
            </a:r>
          </a:p>
          <a:p>
            <a:pPr marL="342900" lvl="1">
              <a:lnSpc>
                <a:spcPct val="90000"/>
              </a:lnSpc>
              <a:spcBef>
                <a:spcPts val="600"/>
              </a:spcBef>
              <a:spcAft>
                <a:spcPts val="1200"/>
              </a:spcAft>
              <a:buSzPct val="100000"/>
              <a:defRPr/>
            </a:pPr>
            <a:r>
              <a:rPr lang="en-GB" altLang="en-US" sz="1800" dirty="0"/>
              <a:t>Uses data that can be collected cost effectively</a:t>
            </a:r>
          </a:p>
          <a:p>
            <a:pPr marL="342900" lvl="1">
              <a:lnSpc>
                <a:spcPct val="90000"/>
              </a:lnSpc>
              <a:spcBef>
                <a:spcPts val="600"/>
              </a:spcBef>
              <a:spcAft>
                <a:spcPts val="1200"/>
              </a:spcAft>
              <a:buSzPct val="100000"/>
              <a:defRPr/>
            </a:pPr>
            <a:r>
              <a:rPr lang="en-GB" altLang="en-US" sz="1800" dirty="0"/>
              <a:t>Comprehensive: cover all aspects of the PFM cycle</a:t>
            </a:r>
          </a:p>
          <a:p>
            <a:pPr marL="342900" lvl="1">
              <a:lnSpc>
                <a:spcPct val="90000"/>
              </a:lnSpc>
              <a:spcBef>
                <a:spcPts val="600"/>
              </a:spcBef>
              <a:spcAft>
                <a:spcPts val="1200"/>
              </a:spcAft>
              <a:buSzPct val="100000"/>
              <a:defRPr/>
            </a:pPr>
            <a:r>
              <a:rPr lang="en-GB" altLang="en-US" sz="1800" dirty="0"/>
              <a:t>Basis of sound PFM rests on the three PFM objectives</a:t>
            </a:r>
            <a:endParaRPr lang="en-US" altLang="en-US" sz="1800" b="1" i="1" u="sng" dirty="0"/>
          </a:p>
          <a:p>
            <a:pPr lvl="2">
              <a:lnSpc>
                <a:spcPct val="90000"/>
              </a:lnSpc>
            </a:pPr>
            <a:endParaRPr lang="en-US" altLang="en-US" sz="1100" b="1" i="1" u="sng" dirty="0"/>
          </a:p>
          <a:p>
            <a:pPr lvl="2">
              <a:lnSpc>
                <a:spcPct val="90000"/>
              </a:lnSpc>
            </a:pPr>
            <a:endParaRPr lang="en-US" altLang="en-US" sz="1100" b="1" i="1" u="sng" dirty="0"/>
          </a:p>
        </p:txBody>
      </p:sp>
      <p:sp>
        <p:nvSpPr>
          <p:cNvPr id="2" name="Slide Number Placeholder 1" hidden="1"/>
          <p:cNvSpPr>
            <a:spLocks noGrp="1"/>
          </p:cNvSpPr>
          <p:nvPr>
            <p:ph type="sldNum" sz="quarter" idx="12"/>
          </p:nvPr>
        </p:nvSpPr>
        <p:spPr>
          <a:xfrm>
            <a:off x="8426450" y="6309320"/>
            <a:ext cx="2133600" cy="476250"/>
          </a:xfrm>
        </p:spPr>
        <p:txBody>
          <a:bodyPr/>
          <a:lstStyle/>
          <a:p>
            <a:pPr>
              <a:spcAft>
                <a:spcPts val="600"/>
              </a:spcAft>
              <a:defRPr/>
            </a:pPr>
            <a:fld id="{F28233C3-41AF-47F5-B605-8DE1C184AED9}" type="slidenum">
              <a:rPr lang="en-GB" smtClean="0"/>
              <a:pPr>
                <a:spcAft>
                  <a:spcPts val="600"/>
                </a:spcAft>
                <a:defRPr/>
              </a:pPr>
              <a:t>85</a:t>
            </a:fld>
            <a:endParaRPr lang="en-GB"/>
          </a:p>
        </p:txBody>
      </p:sp>
      <p:sp>
        <p:nvSpPr>
          <p:cNvPr id="4" name="Rectangle 3"/>
          <p:cNvSpPr/>
          <p:nvPr/>
        </p:nvSpPr>
        <p:spPr>
          <a:xfrm>
            <a:off x="970722" y="1471782"/>
            <a:ext cx="5328000" cy="700405"/>
          </a:xfrm>
          <a:prstGeom prst="rect">
            <a:avLst/>
          </a:prstGeom>
        </p:spPr>
        <p:txBody>
          <a:bodyPr vert="horz" lIns="91440" tIns="45720" rIns="91440" bIns="45720" rtlCol="0">
            <a:normAutofit/>
          </a:bodyPr>
          <a:lstStyle/>
          <a:p>
            <a:pPr marL="39688">
              <a:spcBef>
                <a:spcPts val="600"/>
              </a:spcBef>
              <a:spcAft>
                <a:spcPts val="1800"/>
              </a:spcAft>
              <a:buClr>
                <a:schemeClr val="tx2"/>
              </a:buClr>
              <a:buSzPct val="75000"/>
              <a:defRPr/>
            </a:pPr>
            <a:r>
              <a:rPr lang="en-US" altLang="en-US" sz="2400" dirty="0"/>
              <a:t>Operating Design Principles</a:t>
            </a:r>
          </a:p>
        </p:txBody>
      </p:sp>
      <p:sp>
        <p:nvSpPr>
          <p:cNvPr id="5" name="Titre 1"/>
          <p:cNvSpPr txBox="1">
            <a:spLocks/>
          </p:cNvSpPr>
          <p:nvPr/>
        </p:nvSpPr>
        <p:spPr bwMode="auto">
          <a:xfrm>
            <a:off x="970722" y="482860"/>
            <a:ext cx="10515600" cy="782357"/>
          </a:xfrm>
          <a:prstGeom prst="rect">
            <a:avLst/>
          </a:prstGeom>
        </p:spPr>
        <p:txBody>
          <a:bodyPr vert="horz" lIns="91440" tIns="45720" rIns="91440" bIns="0" numCol="1" rtlCol="0" anchor="b" anchorCtr="0" compatLnSpc="1">
            <a:prstTxWarp prst="textNoShape">
              <a:avLst/>
            </a:prstTxWarp>
            <a:normAutofit/>
          </a:bodyPr>
          <a:lstStyle/>
          <a:p>
            <a:pPr marL="358775" indent="-358775" fontAlgn="base">
              <a:lnSpc>
                <a:spcPct val="90000"/>
              </a:lnSpc>
              <a:spcBef>
                <a:spcPct val="0"/>
              </a:spcBef>
              <a:spcAft>
                <a:spcPts val="600"/>
              </a:spcAft>
              <a:defRPr/>
            </a:pPr>
            <a:r>
              <a:rPr lang="en-GB" altLang="en-US" sz="4000" dirty="0">
                <a:solidFill>
                  <a:schemeClr val="tx2"/>
                </a:solidFill>
                <a:latin typeface="+mj-lt"/>
                <a:ea typeface="+mj-ea"/>
                <a:cs typeface="+mj-cs"/>
              </a:rPr>
              <a:t>The PEFA diagnostic tool</a:t>
            </a:r>
          </a:p>
        </p:txBody>
      </p:sp>
      <p:sp>
        <p:nvSpPr>
          <p:cNvPr id="6" name="Slide Number Placeholder 3">
            <a:extLst>
              <a:ext uri="{FF2B5EF4-FFF2-40B4-BE49-F238E27FC236}">
                <a16:creationId xmlns:a16="http://schemas.microsoft.com/office/drawing/2014/main" id="{B1028AA7-AF0C-4BB6-A74E-666016CFF398}"/>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85</a:t>
            </a:fld>
            <a:endParaRPr lang="en-GB"/>
          </a:p>
        </p:txBody>
      </p:sp>
    </p:spTree>
    <p:extLst>
      <p:ext uri="{BB962C8B-B14F-4D97-AF65-F5344CB8AC3E}">
        <p14:creationId xmlns:p14="http://schemas.microsoft.com/office/powerpoint/2010/main" val="3853660970"/>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970722" y="482860"/>
            <a:ext cx="10515600" cy="782357"/>
          </a:xfrm>
          <a:prstGeom prst="rect">
            <a:avLst/>
          </a:prstGeom>
        </p:spPr>
        <p:txBody>
          <a:bodyPr vert="horz" lIns="91440" tIns="45720" rIns="91440" bIns="0" numCol="1" rtlCol="0" anchor="b" anchorCtr="0" compatLnSpc="1">
            <a:prstTxWarp prst="textNoShape">
              <a:avLst/>
            </a:prstTxWarp>
            <a:normAutofit/>
          </a:bodyPr>
          <a:lstStyle/>
          <a:p>
            <a:pPr marL="358775" indent="-358775" fontAlgn="base">
              <a:lnSpc>
                <a:spcPct val="90000"/>
              </a:lnSpc>
              <a:spcBef>
                <a:spcPct val="0"/>
              </a:spcBef>
              <a:spcAft>
                <a:spcPts val="600"/>
              </a:spcAft>
              <a:defRPr/>
            </a:pPr>
            <a:r>
              <a:rPr lang="en-GB" altLang="en-US" sz="4000" dirty="0">
                <a:solidFill>
                  <a:schemeClr val="tx2"/>
                </a:solidFill>
                <a:latin typeface="+mj-lt"/>
                <a:ea typeface="+mj-ea"/>
                <a:cs typeface="+mj-cs"/>
              </a:rPr>
              <a:t>The PEFA diagnostic tool</a:t>
            </a:r>
          </a:p>
        </p:txBody>
      </p:sp>
      <p:sp>
        <p:nvSpPr>
          <p:cNvPr id="7" name="Rectangle 6"/>
          <p:cNvSpPr/>
          <p:nvPr/>
        </p:nvSpPr>
        <p:spPr>
          <a:xfrm>
            <a:off x="970722" y="1569233"/>
            <a:ext cx="10904538" cy="525463"/>
          </a:xfrm>
          <a:prstGeom prst="rect">
            <a:avLst/>
          </a:prstGeom>
        </p:spPr>
        <p:txBody>
          <a:bodyPr vert="horz" wrap="square" lIns="91440" tIns="45720" rIns="91440" bIns="45720" rtlCol="0" anchor="t">
            <a:normAutofit/>
          </a:bodyPr>
          <a:lstStyle/>
          <a:p>
            <a:pPr marL="39688">
              <a:spcBef>
                <a:spcPts val="600"/>
              </a:spcBef>
              <a:spcAft>
                <a:spcPts val="1800"/>
              </a:spcAft>
              <a:buClr>
                <a:schemeClr val="tx2"/>
              </a:buClr>
              <a:buSzPct val="75000"/>
              <a:defRPr/>
            </a:pPr>
            <a:r>
              <a:rPr lang="en-US" altLang="en-US" sz="2800" dirty="0"/>
              <a:t>Operating Design Principles</a:t>
            </a:r>
          </a:p>
        </p:txBody>
      </p:sp>
      <p:sp>
        <p:nvSpPr>
          <p:cNvPr id="258055" name="Rectangle 7"/>
          <p:cNvSpPr>
            <a:spLocks noChangeArrowheads="1"/>
          </p:cNvSpPr>
          <p:nvPr/>
        </p:nvSpPr>
        <p:spPr bwMode="auto">
          <a:xfrm>
            <a:off x="776253" y="2941618"/>
            <a:ext cx="10904538" cy="2585254"/>
          </a:xfrm>
          <a:prstGeom prst="rect">
            <a:avLst/>
          </a:prstGeom>
          <a:noFill/>
          <a:ln w="9525">
            <a:noFill/>
            <a:miter lim="800000"/>
            <a:headEnd/>
            <a:tailEnd/>
          </a:ln>
          <a:effectLst/>
        </p:spPr>
        <p:txBody>
          <a:bodyPr wrap="square" anchor="t">
            <a:normAutofit/>
          </a:bodyPr>
          <a:lstStyle/>
          <a:p>
            <a:pPr marL="347472" indent="-347472">
              <a:lnSpc>
                <a:spcPct val="90000"/>
              </a:lnSpc>
              <a:spcBef>
                <a:spcPts val="600"/>
              </a:spcBef>
              <a:spcAft>
                <a:spcPts val="1200"/>
              </a:spcAft>
              <a:buSzPct val="125000"/>
            </a:pPr>
            <a:r>
              <a:rPr lang="en-US" sz="2800" dirty="0"/>
              <a:t>PEFA </a:t>
            </a:r>
            <a:r>
              <a:rPr lang="en-US" sz="2800" b="1" dirty="0">
                <a:solidFill>
                  <a:srgbClr val="FF0000"/>
                </a:solidFill>
              </a:rPr>
              <a:t>does</a:t>
            </a:r>
            <a:r>
              <a:rPr lang="en-US" sz="2800" dirty="0">
                <a:solidFill>
                  <a:srgbClr val="FF0000"/>
                </a:solidFill>
              </a:rPr>
              <a:t> </a:t>
            </a:r>
            <a:r>
              <a:rPr lang="en-US" sz="2800" b="1" dirty="0">
                <a:solidFill>
                  <a:srgbClr val="FF0000"/>
                </a:solidFill>
              </a:rPr>
              <a:t>not</a:t>
            </a:r>
            <a:r>
              <a:rPr lang="en-US" sz="2800" dirty="0">
                <a:solidFill>
                  <a:srgbClr val="FF0000"/>
                </a:solidFill>
              </a:rPr>
              <a:t> </a:t>
            </a:r>
            <a:r>
              <a:rPr lang="en-US" sz="2800" dirty="0"/>
              <a:t>provide an assessment of:</a:t>
            </a:r>
          </a:p>
          <a:p>
            <a:pPr marL="534988" indent="-360363">
              <a:lnSpc>
                <a:spcPct val="90000"/>
              </a:lnSpc>
              <a:spcBef>
                <a:spcPts val="600"/>
              </a:spcBef>
              <a:spcAft>
                <a:spcPts val="1200"/>
              </a:spcAft>
              <a:buSzPct val="100000"/>
              <a:buFont typeface="Arial" pitchFamily="34" charset="0"/>
              <a:buChar char="•"/>
            </a:pPr>
            <a:r>
              <a:rPr lang="en-US" sz="2800" b="1" dirty="0"/>
              <a:t>underlying causes </a:t>
            </a:r>
            <a:r>
              <a:rPr lang="en-US" sz="2800" dirty="0"/>
              <a:t>for good or poor performance e.g. the capacity factors</a:t>
            </a:r>
            <a:endParaRPr lang="en-US" sz="2800" i="1" dirty="0"/>
          </a:p>
          <a:p>
            <a:pPr marL="534988" indent="-360363">
              <a:lnSpc>
                <a:spcPct val="90000"/>
              </a:lnSpc>
              <a:spcBef>
                <a:spcPts val="600"/>
              </a:spcBef>
              <a:spcAft>
                <a:spcPts val="1200"/>
              </a:spcAft>
              <a:buSzPct val="100000"/>
              <a:buFont typeface="Arial" pitchFamily="34" charset="0"/>
              <a:buChar char="•"/>
            </a:pPr>
            <a:r>
              <a:rPr lang="en-US" sz="2800" dirty="0"/>
              <a:t>government</a:t>
            </a:r>
            <a:r>
              <a:rPr lang="en-US" sz="2800" b="1" dirty="0"/>
              <a:t> </a:t>
            </a:r>
            <a:r>
              <a:rPr lang="en-US" sz="2800" dirty="0"/>
              <a:t>fiscal &amp; financial or other </a:t>
            </a:r>
            <a:r>
              <a:rPr lang="en-US" sz="2800" b="1" dirty="0"/>
              <a:t>policies</a:t>
            </a:r>
            <a:endParaRPr lang="en-US" sz="2800" dirty="0"/>
          </a:p>
        </p:txBody>
      </p:sp>
      <p:sp>
        <p:nvSpPr>
          <p:cNvPr id="4" name="Slide Number Placeholder 3"/>
          <p:cNvSpPr>
            <a:spLocks noGrp="1"/>
          </p:cNvSpPr>
          <p:nvPr>
            <p:ph type="sldNum" sz="quarter" idx="12"/>
          </p:nvPr>
        </p:nvSpPr>
        <p:spPr>
          <a:xfrm>
            <a:off x="8077200" y="6356351"/>
            <a:ext cx="2133600" cy="365125"/>
          </a:xfrm>
          <a:prstGeom prst="rect">
            <a:avLst/>
          </a:prstGeom>
        </p:spPr>
        <p:txBody>
          <a:bodyPr/>
          <a:lstStyle/>
          <a:p>
            <a:pPr>
              <a:spcAft>
                <a:spcPts val="600"/>
              </a:spcAft>
            </a:pPr>
            <a:fld id="{652CC54B-2559-4023-A251-E329659F0BD6}" type="slidenum">
              <a:rPr lang="en-US" smtClean="0"/>
              <a:pPr>
                <a:spcAft>
                  <a:spcPts val="600"/>
                </a:spcAft>
              </a:pPr>
              <a:t>86</a:t>
            </a:fld>
            <a:endParaRPr lang="en-US"/>
          </a:p>
        </p:txBody>
      </p:sp>
      <p:sp>
        <p:nvSpPr>
          <p:cNvPr id="8" name="Slide Number Placeholder 3">
            <a:extLst>
              <a:ext uri="{FF2B5EF4-FFF2-40B4-BE49-F238E27FC236}">
                <a16:creationId xmlns:a16="http://schemas.microsoft.com/office/drawing/2014/main" id="{02B0F83A-8314-45A3-8A70-B0CB3CAAD018}"/>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86</a:t>
            </a:fld>
            <a:endParaRPr lang="en-GB"/>
          </a:p>
        </p:txBody>
      </p:sp>
      <p:pic>
        <p:nvPicPr>
          <p:cNvPr id="9" name="Picture 8">
            <a:extLst>
              <a:ext uri="{FF2B5EF4-FFF2-40B4-BE49-F238E27FC236}">
                <a16:creationId xmlns:a16="http://schemas.microsoft.com/office/drawing/2014/main" id="{52DA43D4-C781-4728-AD4A-9217EDDD5060}"/>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515821" y="856699"/>
            <a:ext cx="2331720" cy="889000"/>
          </a:xfrm>
          <a:prstGeom prst="rect">
            <a:avLst/>
          </a:prstGeom>
          <a:noFill/>
        </p:spPr>
      </p:pic>
    </p:spTree>
    <p:extLst>
      <p:ext uri="{BB962C8B-B14F-4D97-AF65-F5344CB8AC3E}">
        <p14:creationId xmlns:p14="http://schemas.microsoft.com/office/powerpoint/2010/main" val="738055366"/>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8" descr="World Bank Group logo">
            <a:extLst>
              <a:ext uri="{FF2B5EF4-FFF2-40B4-BE49-F238E27FC236}">
                <a16:creationId xmlns:a16="http://schemas.microsoft.com/office/drawing/2014/main" id="{23902716-6537-44A4-878C-11E589416CF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L"/>
          </a:p>
        </p:txBody>
      </p:sp>
      <p:sp>
        <p:nvSpPr>
          <p:cNvPr id="19" name="Titre 2">
            <a:extLst>
              <a:ext uri="{FF2B5EF4-FFF2-40B4-BE49-F238E27FC236}">
                <a16:creationId xmlns:a16="http://schemas.microsoft.com/office/drawing/2014/main" id="{D81D91B7-5F5F-4D14-A0CD-76AFFD050731}"/>
              </a:ext>
            </a:extLst>
          </p:cNvPr>
          <p:cNvSpPr txBox="1">
            <a:spLocks/>
          </p:cNvSpPr>
          <p:nvPr/>
        </p:nvSpPr>
        <p:spPr>
          <a:xfrm>
            <a:off x="970722" y="48286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342900" indent="-342900"/>
            <a:r>
              <a:rPr lang="en-GB" dirty="0"/>
              <a:t>The PEFA diagnostic tool</a:t>
            </a:r>
          </a:p>
        </p:txBody>
      </p:sp>
      <p:sp>
        <p:nvSpPr>
          <p:cNvPr id="36" name="Titre 18">
            <a:extLst>
              <a:ext uri="{FF2B5EF4-FFF2-40B4-BE49-F238E27FC236}">
                <a16:creationId xmlns:a16="http://schemas.microsoft.com/office/drawing/2014/main" id="{A1E0BA22-E17D-4949-A312-6A5D435A6760}"/>
              </a:ext>
            </a:extLst>
          </p:cNvPr>
          <p:cNvSpPr>
            <a:spLocks noGrp="1"/>
          </p:cNvSpPr>
          <p:nvPr>
            <p:ph type="title"/>
          </p:nvPr>
        </p:nvSpPr>
        <p:spPr>
          <a:xfrm>
            <a:off x="970722" y="1212625"/>
            <a:ext cx="6309722" cy="642925"/>
          </a:xfrm>
        </p:spPr>
        <p:txBody>
          <a:bodyPr/>
          <a:lstStyle/>
          <a:p>
            <a:pPr marL="92075">
              <a:defRPr/>
            </a:pPr>
            <a:r>
              <a:rPr lang="en-GB" sz="2400" dirty="0">
                <a:solidFill>
                  <a:srgbClr val="C00000"/>
                </a:solidFill>
                <a:latin typeface="+mn-lt"/>
                <a:ea typeface="ＭＳ Ｐゴシック" pitchFamily="-110" charset="-128"/>
              </a:rPr>
              <a:t>The PEFA Iceberg – how comprehensive?</a:t>
            </a:r>
            <a:endParaRPr lang="fr-FR" sz="2400" dirty="0">
              <a:solidFill>
                <a:srgbClr val="C00000"/>
              </a:solidFill>
              <a:latin typeface="+mn-lt"/>
              <a:ea typeface="ＭＳ Ｐゴシック" pitchFamily="-110" charset="-128"/>
            </a:endParaRPr>
          </a:p>
        </p:txBody>
      </p:sp>
      <p:grpSp>
        <p:nvGrpSpPr>
          <p:cNvPr id="37" name="Group 3">
            <a:extLst>
              <a:ext uri="{FF2B5EF4-FFF2-40B4-BE49-F238E27FC236}">
                <a16:creationId xmlns:a16="http://schemas.microsoft.com/office/drawing/2014/main" id="{95786E5E-D140-417E-BE50-E07482D3AE24}"/>
              </a:ext>
            </a:extLst>
          </p:cNvPr>
          <p:cNvGrpSpPr>
            <a:grpSpLocks/>
          </p:cNvGrpSpPr>
          <p:nvPr/>
        </p:nvGrpSpPr>
        <p:grpSpPr bwMode="auto">
          <a:xfrm>
            <a:off x="715721" y="1994982"/>
            <a:ext cx="8782050" cy="4880530"/>
            <a:chOff x="594" y="990"/>
            <a:chExt cx="4536" cy="3039"/>
          </a:xfrm>
        </p:grpSpPr>
        <p:pic>
          <p:nvPicPr>
            <p:cNvPr id="38" name="Picture 5" descr="icebergblue">
              <a:extLst>
                <a:ext uri="{FF2B5EF4-FFF2-40B4-BE49-F238E27FC236}">
                  <a16:creationId xmlns:a16="http://schemas.microsoft.com/office/drawing/2014/main" id="{47E84D69-2EA7-4391-B524-9DFDE987C55F}"/>
                </a:ext>
              </a:extLst>
            </p:cNvPr>
            <p:cNvPicPr>
              <a:picLocks noChangeAspect="1" noChangeArrowheads="1"/>
            </p:cNvPicPr>
            <p:nvPr/>
          </p:nvPicPr>
          <p:blipFill>
            <a:blip r:embed="rId3" cstate="print"/>
            <a:srcRect/>
            <a:stretch>
              <a:fillRect/>
            </a:stretch>
          </p:blipFill>
          <p:spPr bwMode="auto">
            <a:xfrm>
              <a:off x="594" y="990"/>
              <a:ext cx="4536" cy="3039"/>
            </a:xfrm>
            <a:prstGeom prst="rect">
              <a:avLst/>
            </a:prstGeom>
            <a:noFill/>
            <a:ln w="9525">
              <a:solidFill>
                <a:schemeClr val="tx1"/>
              </a:solidFill>
              <a:miter lim="800000"/>
              <a:headEnd/>
              <a:tailEnd/>
            </a:ln>
          </p:spPr>
        </p:pic>
        <p:sp>
          <p:nvSpPr>
            <p:cNvPr id="39" name="Text Box 7">
              <a:extLst>
                <a:ext uri="{FF2B5EF4-FFF2-40B4-BE49-F238E27FC236}">
                  <a16:creationId xmlns:a16="http://schemas.microsoft.com/office/drawing/2014/main" id="{4A6A61B6-DF8B-4706-9F99-1CEDDB51601B}"/>
                </a:ext>
              </a:extLst>
            </p:cNvPr>
            <p:cNvSpPr txBox="1">
              <a:spLocks noChangeArrowheads="1"/>
            </p:cNvSpPr>
            <p:nvPr/>
          </p:nvSpPr>
          <p:spPr bwMode="auto">
            <a:xfrm>
              <a:off x="2601" y="1816"/>
              <a:ext cx="1543" cy="192"/>
            </a:xfrm>
            <a:prstGeom prst="rect">
              <a:avLst/>
            </a:prstGeom>
            <a:solidFill>
              <a:srgbClr val="FF0000">
                <a:alpha val="54117"/>
              </a:srgbClr>
            </a:solidFill>
            <a:ln w="9525">
              <a:noFill/>
              <a:miter lim="800000"/>
              <a:headEnd/>
              <a:tailEnd/>
            </a:ln>
          </p:spPr>
          <p:txBody>
            <a:bodyPr>
              <a:spAutoFit/>
            </a:bodyPr>
            <a:lstStyle/>
            <a:p>
              <a:pPr algn="ctr">
                <a:spcBef>
                  <a:spcPct val="50000"/>
                </a:spcBef>
              </a:pPr>
              <a:r>
                <a:rPr lang="en-GB" altLang="en-US" sz="1400" b="1" dirty="0">
                  <a:solidFill>
                    <a:schemeClr val="bg1"/>
                  </a:solidFill>
                </a:rPr>
                <a:t>Fixed asset register</a:t>
              </a:r>
            </a:p>
          </p:txBody>
        </p:sp>
        <p:sp>
          <p:nvSpPr>
            <p:cNvPr id="40" name="Text Box 8">
              <a:extLst>
                <a:ext uri="{FF2B5EF4-FFF2-40B4-BE49-F238E27FC236}">
                  <a16:creationId xmlns:a16="http://schemas.microsoft.com/office/drawing/2014/main" id="{D5467D8A-59EF-42BD-A21B-C1C51F8F7E3B}"/>
                </a:ext>
              </a:extLst>
            </p:cNvPr>
            <p:cNvSpPr txBox="1">
              <a:spLocks noChangeArrowheads="1"/>
            </p:cNvSpPr>
            <p:nvPr/>
          </p:nvSpPr>
          <p:spPr bwMode="auto">
            <a:xfrm>
              <a:off x="793" y="2400"/>
              <a:ext cx="1543" cy="192"/>
            </a:xfrm>
            <a:prstGeom prst="rect">
              <a:avLst/>
            </a:prstGeom>
            <a:solidFill>
              <a:srgbClr val="FF0000">
                <a:alpha val="54117"/>
              </a:srgbClr>
            </a:solidFill>
            <a:ln w="9525">
              <a:noFill/>
              <a:miter lim="800000"/>
              <a:headEnd/>
              <a:tailEnd/>
            </a:ln>
          </p:spPr>
          <p:txBody>
            <a:bodyPr>
              <a:spAutoFit/>
            </a:bodyPr>
            <a:lstStyle/>
            <a:p>
              <a:pPr algn="ctr">
                <a:spcBef>
                  <a:spcPct val="50000"/>
                </a:spcBef>
              </a:pPr>
              <a:r>
                <a:rPr lang="en-GB" altLang="en-US" sz="1400" b="1" dirty="0">
                  <a:solidFill>
                    <a:srgbClr val="FFFF00"/>
                  </a:solidFill>
                </a:rPr>
                <a:t>Supply chain management</a:t>
              </a:r>
            </a:p>
          </p:txBody>
        </p:sp>
        <p:sp>
          <p:nvSpPr>
            <p:cNvPr id="41" name="Text Box 9">
              <a:extLst>
                <a:ext uri="{FF2B5EF4-FFF2-40B4-BE49-F238E27FC236}">
                  <a16:creationId xmlns:a16="http://schemas.microsoft.com/office/drawing/2014/main" id="{1347E8D0-5B72-4A30-8745-3CEA27583ED1}"/>
                </a:ext>
              </a:extLst>
            </p:cNvPr>
            <p:cNvSpPr txBox="1">
              <a:spLocks noChangeArrowheads="1"/>
            </p:cNvSpPr>
            <p:nvPr/>
          </p:nvSpPr>
          <p:spPr bwMode="auto">
            <a:xfrm>
              <a:off x="793" y="2853"/>
              <a:ext cx="1543" cy="192"/>
            </a:xfrm>
            <a:prstGeom prst="rect">
              <a:avLst/>
            </a:prstGeom>
            <a:solidFill>
              <a:srgbClr val="FF0000">
                <a:alpha val="54117"/>
              </a:srgbClr>
            </a:solidFill>
            <a:ln w="9525">
              <a:noFill/>
              <a:miter lim="800000"/>
              <a:headEnd/>
              <a:tailEnd/>
            </a:ln>
          </p:spPr>
          <p:txBody>
            <a:bodyPr>
              <a:spAutoFit/>
            </a:bodyPr>
            <a:lstStyle/>
            <a:p>
              <a:pPr algn="ctr">
                <a:spcBef>
                  <a:spcPct val="50000"/>
                </a:spcBef>
              </a:pPr>
              <a:r>
                <a:rPr lang="en-GB" altLang="en-US" sz="1400" b="1" dirty="0">
                  <a:solidFill>
                    <a:srgbClr val="FFFF00"/>
                  </a:solidFill>
                </a:rPr>
                <a:t>Financial administrative network</a:t>
              </a:r>
            </a:p>
          </p:txBody>
        </p:sp>
        <p:sp>
          <p:nvSpPr>
            <p:cNvPr id="42" name="Text Box 10">
              <a:extLst>
                <a:ext uri="{FF2B5EF4-FFF2-40B4-BE49-F238E27FC236}">
                  <a16:creationId xmlns:a16="http://schemas.microsoft.com/office/drawing/2014/main" id="{835CB201-0212-4051-89AF-CDE602E3F4C6}"/>
                </a:ext>
              </a:extLst>
            </p:cNvPr>
            <p:cNvSpPr txBox="1">
              <a:spLocks noChangeArrowheads="1"/>
            </p:cNvSpPr>
            <p:nvPr/>
          </p:nvSpPr>
          <p:spPr bwMode="auto">
            <a:xfrm>
              <a:off x="2471" y="3067"/>
              <a:ext cx="1543" cy="192"/>
            </a:xfrm>
            <a:prstGeom prst="rect">
              <a:avLst/>
            </a:prstGeom>
            <a:solidFill>
              <a:srgbClr val="FF0000">
                <a:alpha val="54117"/>
              </a:srgbClr>
            </a:solidFill>
            <a:ln w="9525">
              <a:noFill/>
              <a:miter lim="800000"/>
              <a:headEnd/>
              <a:tailEnd/>
            </a:ln>
          </p:spPr>
          <p:txBody>
            <a:bodyPr>
              <a:spAutoFit/>
            </a:bodyPr>
            <a:lstStyle/>
            <a:p>
              <a:pPr algn="ctr">
                <a:spcBef>
                  <a:spcPct val="50000"/>
                </a:spcBef>
              </a:pPr>
              <a:r>
                <a:rPr lang="en-GB" altLang="en-US" sz="1400" b="1" dirty="0">
                  <a:solidFill>
                    <a:srgbClr val="FFFF00"/>
                  </a:solidFill>
                </a:rPr>
                <a:t>Capacity</a:t>
              </a:r>
            </a:p>
          </p:txBody>
        </p:sp>
        <p:sp>
          <p:nvSpPr>
            <p:cNvPr id="43" name="Text Box 11">
              <a:extLst>
                <a:ext uri="{FF2B5EF4-FFF2-40B4-BE49-F238E27FC236}">
                  <a16:creationId xmlns:a16="http://schemas.microsoft.com/office/drawing/2014/main" id="{962F2AF6-15A0-4BEF-898E-BC00DF93D33B}"/>
                </a:ext>
              </a:extLst>
            </p:cNvPr>
            <p:cNvSpPr txBox="1">
              <a:spLocks noChangeArrowheads="1"/>
            </p:cNvSpPr>
            <p:nvPr/>
          </p:nvSpPr>
          <p:spPr bwMode="auto">
            <a:xfrm>
              <a:off x="776" y="1831"/>
              <a:ext cx="1574" cy="192"/>
            </a:xfrm>
            <a:prstGeom prst="rect">
              <a:avLst/>
            </a:prstGeom>
            <a:solidFill>
              <a:srgbClr val="FF0000">
                <a:alpha val="54117"/>
              </a:srgbClr>
            </a:solidFill>
            <a:ln w="9525">
              <a:noFill/>
              <a:miter lim="800000"/>
              <a:headEnd/>
              <a:tailEnd/>
            </a:ln>
          </p:spPr>
          <p:txBody>
            <a:bodyPr wrap="square">
              <a:spAutoFit/>
            </a:bodyPr>
            <a:lstStyle/>
            <a:p>
              <a:pPr algn="ctr">
                <a:spcBef>
                  <a:spcPct val="50000"/>
                </a:spcBef>
              </a:pPr>
              <a:r>
                <a:rPr lang="en-GB" altLang="en-US" sz="1400" b="1" dirty="0">
                  <a:solidFill>
                    <a:schemeClr val="bg1"/>
                  </a:solidFill>
                </a:rPr>
                <a:t>Procurement</a:t>
              </a:r>
            </a:p>
          </p:txBody>
        </p:sp>
        <p:sp>
          <p:nvSpPr>
            <p:cNvPr id="44" name="Text Box 12">
              <a:extLst>
                <a:ext uri="{FF2B5EF4-FFF2-40B4-BE49-F238E27FC236}">
                  <a16:creationId xmlns:a16="http://schemas.microsoft.com/office/drawing/2014/main" id="{25AFE241-82A1-40C4-92E6-F5FCD1F3F285}"/>
                </a:ext>
              </a:extLst>
            </p:cNvPr>
            <p:cNvSpPr txBox="1">
              <a:spLocks noChangeArrowheads="1"/>
            </p:cNvSpPr>
            <p:nvPr/>
          </p:nvSpPr>
          <p:spPr bwMode="auto">
            <a:xfrm>
              <a:off x="3605" y="2142"/>
              <a:ext cx="1415" cy="192"/>
            </a:xfrm>
            <a:prstGeom prst="rect">
              <a:avLst/>
            </a:prstGeom>
            <a:solidFill>
              <a:srgbClr val="FF0000">
                <a:alpha val="54117"/>
              </a:srgbClr>
            </a:solidFill>
            <a:ln w="9525">
              <a:noFill/>
              <a:miter lim="800000"/>
              <a:headEnd/>
              <a:tailEnd/>
            </a:ln>
          </p:spPr>
          <p:txBody>
            <a:bodyPr wrap="square">
              <a:spAutoFit/>
            </a:bodyPr>
            <a:lstStyle/>
            <a:p>
              <a:pPr algn="ctr">
                <a:spcBef>
                  <a:spcPct val="50000"/>
                </a:spcBef>
              </a:pPr>
              <a:r>
                <a:rPr lang="en-GB" altLang="en-US" sz="1400" b="1" dirty="0">
                  <a:solidFill>
                    <a:srgbClr val="FFFF00"/>
                  </a:solidFill>
                </a:rPr>
                <a:t>Political context</a:t>
              </a:r>
            </a:p>
          </p:txBody>
        </p:sp>
        <p:sp>
          <p:nvSpPr>
            <p:cNvPr id="45" name="Text Box 13">
              <a:extLst>
                <a:ext uri="{FF2B5EF4-FFF2-40B4-BE49-F238E27FC236}">
                  <a16:creationId xmlns:a16="http://schemas.microsoft.com/office/drawing/2014/main" id="{51F07F5F-BE03-49F6-B0D9-4803860E811A}"/>
                </a:ext>
              </a:extLst>
            </p:cNvPr>
            <p:cNvSpPr txBox="1">
              <a:spLocks noChangeArrowheads="1"/>
            </p:cNvSpPr>
            <p:nvPr/>
          </p:nvSpPr>
          <p:spPr bwMode="auto">
            <a:xfrm>
              <a:off x="3606" y="2389"/>
              <a:ext cx="1414" cy="192"/>
            </a:xfrm>
            <a:prstGeom prst="rect">
              <a:avLst/>
            </a:prstGeom>
            <a:solidFill>
              <a:srgbClr val="FF0000">
                <a:alpha val="54117"/>
              </a:srgbClr>
            </a:solidFill>
            <a:ln w="9525">
              <a:noFill/>
              <a:miter lim="800000"/>
              <a:headEnd/>
              <a:tailEnd/>
            </a:ln>
          </p:spPr>
          <p:txBody>
            <a:bodyPr wrap="square">
              <a:spAutoFit/>
            </a:bodyPr>
            <a:lstStyle/>
            <a:p>
              <a:pPr algn="ctr">
                <a:spcBef>
                  <a:spcPct val="50000"/>
                </a:spcBef>
              </a:pPr>
              <a:r>
                <a:rPr lang="en-GB" altLang="en-US" sz="1400" b="1" dirty="0">
                  <a:solidFill>
                    <a:srgbClr val="FFFF00"/>
                  </a:solidFill>
                </a:rPr>
                <a:t>Market</a:t>
              </a:r>
            </a:p>
          </p:txBody>
        </p:sp>
        <p:sp>
          <p:nvSpPr>
            <p:cNvPr id="46" name="Text Box 14">
              <a:extLst>
                <a:ext uri="{FF2B5EF4-FFF2-40B4-BE49-F238E27FC236}">
                  <a16:creationId xmlns:a16="http://schemas.microsoft.com/office/drawing/2014/main" id="{58BCB428-E66F-4257-A386-8F87A803E1B4}"/>
                </a:ext>
              </a:extLst>
            </p:cNvPr>
            <p:cNvSpPr txBox="1">
              <a:spLocks noChangeArrowheads="1"/>
            </p:cNvSpPr>
            <p:nvPr/>
          </p:nvSpPr>
          <p:spPr bwMode="auto">
            <a:xfrm>
              <a:off x="2472" y="3352"/>
              <a:ext cx="1543" cy="326"/>
            </a:xfrm>
            <a:prstGeom prst="rect">
              <a:avLst/>
            </a:prstGeom>
            <a:solidFill>
              <a:srgbClr val="FF0000">
                <a:alpha val="54117"/>
              </a:srgbClr>
            </a:solidFill>
            <a:ln w="9525">
              <a:noFill/>
              <a:miter lim="800000"/>
              <a:headEnd/>
              <a:tailEnd/>
            </a:ln>
          </p:spPr>
          <p:txBody>
            <a:bodyPr>
              <a:spAutoFit/>
            </a:bodyPr>
            <a:lstStyle/>
            <a:p>
              <a:pPr algn="ctr">
                <a:spcBef>
                  <a:spcPct val="50000"/>
                </a:spcBef>
              </a:pPr>
              <a:r>
                <a:rPr lang="en-GB" altLang="en-US" sz="1400" b="1" dirty="0">
                  <a:solidFill>
                    <a:srgbClr val="FFFF00"/>
                  </a:solidFill>
                </a:rPr>
                <a:t>Quality of expenditure management</a:t>
              </a:r>
            </a:p>
          </p:txBody>
        </p:sp>
        <p:sp>
          <p:nvSpPr>
            <p:cNvPr id="47" name="Text Box 15">
              <a:extLst>
                <a:ext uri="{FF2B5EF4-FFF2-40B4-BE49-F238E27FC236}">
                  <a16:creationId xmlns:a16="http://schemas.microsoft.com/office/drawing/2014/main" id="{0D0A984D-BB5A-4209-9A7B-B564165640F7}"/>
                </a:ext>
              </a:extLst>
            </p:cNvPr>
            <p:cNvSpPr txBox="1">
              <a:spLocks noChangeArrowheads="1"/>
            </p:cNvSpPr>
            <p:nvPr/>
          </p:nvSpPr>
          <p:spPr bwMode="auto">
            <a:xfrm>
              <a:off x="3605" y="2663"/>
              <a:ext cx="1414" cy="192"/>
            </a:xfrm>
            <a:prstGeom prst="rect">
              <a:avLst/>
            </a:prstGeom>
            <a:solidFill>
              <a:srgbClr val="FF0000">
                <a:alpha val="54117"/>
              </a:srgbClr>
            </a:solidFill>
            <a:ln w="9525">
              <a:noFill/>
              <a:miter lim="800000"/>
              <a:headEnd/>
              <a:tailEnd/>
            </a:ln>
          </p:spPr>
          <p:txBody>
            <a:bodyPr wrap="square">
              <a:spAutoFit/>
            </a:bodyPr>
            <a:lstStyle/>
            <a:p>
              <a:pPr algn="ctr">
                <a:spcBef>
                  <a:spcPct val="50000"/>
                </a:spcBef>
              </a:pPr>
              <a:r>
                <a:rPr lang="en-GB" altLang="en-US" sz="1400" b="1" dirty="0">
                  <a:solidFill>
                    <a:srgbClr val="FFFF00"/>
                  </a:solidFill>
                </a:rPr>
                <a:t>Engaged civil society</a:t>
              </a:r>
            </a:p>
          </p:txBody>
        </p:sp>
      </p:grpSp>
      <p:sp>
        <p:nvSpPr>
          <p:cNvPr id="2" name="Slide Number Placeholder 1">
            <a:extLst>
              <a:ext uri="{FF2B5EF4-FFF2-40B4-BE49-F238E27FC236}">
                <a16:creationId xmlns:a16="http://schemas.microsoft.com/office/drawing/2014/main" id="{26F2AED8-59A8-4744-A243-F8888C0ACA1F}"/>
              </a:ext>
            </a:extLst>
          </p:cNvPr>
          <p:cNvSpPr>
            <a:spLocks noGrp="1"/>
          </p:cNvSpPr>
          <p:nvPr>
            <p:ph type="sldNum" sz="quarter" idx="12"/>
          </p:nvPr>
        </p:nvSpPr>
        <p:spPr/>
        <p:txBody>
          <a:bodyPr/>
          <a:lstStyle/>
          <a:p>
            <a:fld id="{F46C79FD-C571-418B-AB0F-5EE936C85276}" type="slidenum">
              <a:rPr lang="en-GB" smtClean="0"/>
              <a:t>87</a:t>
            </a:fld>
            <a:endParaRPr lang="en-GB"/>
          </a:p>
        </p:txBody>
      </p:sp>
    </p:spTree>
    <p:extLst>
      <p:ext uri="{BB962C8B-B14F-4D97-AF65-F5344CB8AC3E}">
        <p14:creationId xmlns:p14="http://schemas.microsoft.com/office/powerpoint/2010/main" val="12361083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0722" y="1377290"/>
            <a:ext cx="10515600" cy="4997850"/>
          </a:xfrm>
        </p:spPr>
        <p:txBody>
          <a:bodyPr/>
          <a:lstStyle/>
          <a:p>
            <a:pPr marL="0" indent="0">
              <a:spcBef>
                <a:spcPts val="600"/>
              </a:spcBef>
              <a:spcAft>
                <a:spcPts val="600"/>
              </a:spcAft>
              <a:buNone/>
            </a:pPr>
            <a:r>
              <a:rPr lang="en-US" sz="2000" dirty="0"/>
              <a:t>The </a:t>
            </a:r>
            <a:r>
              <a:rPr lang="en-US" sz="2000" dirty="0">
                <a:solidFill>
                  <a:srgbClr val="FF0000"/>
                </a:solidFill>
              </a:rPr>
              <a:t>PFM Performance Report</a:t>
            </a:r>
            <a:r>
              <a:rPr lang="en-US" sz="2000" i="0" dirty="0"/>
              <a:t>…</a:t>
            </a:r>
            <a:r>
              <a:rPr lang="en-US" sz="2000" dirty="0"/>
              <a:t> </a:t>
            </a:r>
          </a:p>
          <a:p>
            <a:pPr marL="361950" indent="0">
              <a:spcBef>
                <a:spcPts val="300"/>
              </a:spcBef>
              <a:spcAft>
                <a:spcPts val="300"/>
              </a:spcAft>
              <a:buNone/>
            </a:pPr>
            <a:r>
              <a:rPr lang="en-US" sz="2000" dirty="0"/>
              <a:t>Executive summary</a:t>
            </a:r>
          </a:p>
          <a:p>
            <a:pPr marL="731838" indent="-385763">
              <a:spcBef>
                <a:spcPts val="300"/>
              </a:spcBef>
              <a:spcAft>
                <a:spcPts val="300"/>
              </a:spcAft>
              <a:buClr>
                <a:srgbClr val="0F5494"/>
              </a:buClr>
              <a:buFont typeface="+mj-lt"/>
              <a:buAutoNum type="arabicPeriod"/>
            </a:pPr>
            <a:r>
              <a:rPr lang="en-US" sz="2000" dirty="0"/>
              <a:t>Introduction</a:t>
            </a:r>
          </a:p>
          <a:p>
            <a:pPr marL="731838" indent="-385763">
              <a:spcBef>
                <a:spcPts val="300"/>
              </a:spcBef>
              <a:spcAft>
                <a:spcPts val="300"/>
              </a:spcAft>
              <a:buClr>
                <a:srgbClr val="0F5494"/>
              </a:buClr>
              <a:buFont typeface="+mj-lt"/>
              <a:buAutoNum type="arabicPeriod"/>
            </a:pPr>
            <a:r>
              <a:rPr lang="en-US" sz="2000" dirty="0"/>
              <a:t>Country background information</a:t>
            </a:r>
          </a:p>
          <a:p>
            <a:pPr marL="731838" indent="-385763">
              <a:spcBef>
                <a:spcPts val="300"/>
              </a:spcBef>
              <a:spcAft>
                <a:spcPts val="300"/>
              </a:spcAft>
              <a:buClr>
                <a:srgbClr val="0F5494"/>
              </a:buClr>
              <a:buFont typeface="+mj-lt"/>
              <a:buAutoNum type="arabicPeriod"/>
            </a:pPr>
            <a:r>
              <a:rPr lang="en-US" sz="2000" dirty="0"/>
              <a:t>Assessment of PFM performance</a:t>
            </a:r>
          </a:p>
          <a:p>
            <a:pPr marL="731838" indent="-385763">
              <a:spcBef>
                <a:spcPts val="300"/>
              </a:spcBef>
              <a:spcAft>
                <a:spcPts val="300"/>
              </a:spcAft>
              <a:buClr>
                <a:srgbClr val="0F5494"/>
              </a:buClr>
              <a:buFont typeface="+mj-lt"/>
              <a:buAutoNum type="arabicPeriod"/>
            </a:pPr>
            <a:r>
              <a:rPr lang="en-GB" sz="2000" dirty="0"/>
              <a:t>Conclusions on the analysis of PFM systems</a:t>
            </a:r>
          </a:p>
          <a:p>
            <a:pPr marL="731838" indent="-385763">
              <a:spcBef>
                <a:spcPts val="300"/>
              </a:spcBef>
              <a:spcAft>
                <a:spcPts val="300"/>
              </a:spcAft>
              <a:buClr>
                <a:srgbClr val="0F5494"/>
              </a:buClr>
              <a:buFont typeface="+mj-lt"/>
              <a:buAutoNum type="arabicPeriod"/>
            </a:pPr>
            <a:r>
              <a:rPr lang="en-US" sz="2000" dirty="0"/>
              <a:t>Government PFM Reform Process</a:t>
            </a:r>
          </a:p>
          <a:p>
            <a:pPr marL="361950" indent="0">
              <a:spcBef>
                <a:spcPts val="300"/>
              </a:spcBef>
              <a:spcAft>
                <a:spcPts val="300"/>
              </a:spcAft>
              <a:buNone/>
            </a:pPr>
            <a:r>
              <a:rPr lang="en-US" sz="2000" dirty="0"/>
              <a:t>Annexes</a:t>
            </a:r>
          </a:p>
          <a:p>
            <a:pPr marL="1085850" lvl="2" indent="-400050">
              <a:spcBef>
                <a:spcPts val="300"/>
              </a:spcBef>
              <a:spcAft>
                <a:spcPts val="300"/>
              </a:spcAft>
              <a:buFont typeface="+mj-lt"/>
              <a:buAutoNum type="romanLcPeriod"/>
            </a:pPr>
            <a:r>
              <a:rPr lang="en-US" sz="1600" dirty="0"/>
              <a:t>Performance indicator summary</a:t>
            </a:r>
          </a:p>
          <a:p>
            <a:pPr marL="1085850" lvl="2" indent="-400050">
              <a:spcBef>
                <a:spcPts val="300"/>
              </a:spcBef>
              <a:spcAft>
                <a:spcPts val="300"/>
              </a:spcAft>
              <a:buAutoNum type="romanLcPeriod" startAt="2"/>
            </a:pPr>
            <a:r>
              <a:rPr lang="en-GB" sz="1600" dirty="0"/>
              <a:t>Summary of observations on the internal control framework</a:t>
            </a:r>
            <a:endParaRPr lang="en-US" sz="1600" dirty="0"/>
          </a:p>
          <a:p>
            <a:pPr marL="1085850" lvl="2" indent="-400050">
              <a:spcBef>
                <a:spcPts val="300"/>
              </a:spcBef>
              <a:spcAft>
                <a:spcPts val="300"/>
              </a:spcAft>
              <a:buAutoNum type="romanLcPeriod" startAt="2"/>
            </a:pPr>
            <a:r>
              <a:rPr lang="en-US" sz="1600" dirty="0"/>
              <a:t>Sources of information</a:t>
            </a:r>
          </a:p>
          <a:p>
            <a:pPr marL="1085850" lvl="2" indent="-400050">
              <a:spcBef>
                <a:spcPts val="300"/>
              </a:spcBef>
              <a:spcAft>
                <a:spcPts val="300"/>
              </a:spcAft>
              <a:buAutoNum type="romanLcPeriod" startAt="2"/>
            </a:pPr>
            <a:r>
              <a:rPr lang="en-GB" sz="1600" dirty="0"/>
              <a:t>Tracking performance to previous PEFA using an earlier version of the framework</a:t>
            </a:r>
            <a:endParaRPr lang="en-US" sz="1600" dirty="0"/>
          </a:p>
          <a:p>
            <a:pPr lvl="2"/>
            <a:endParaRPr lang="en-US" dirty="0"/>
          </a:p>
        </p:txBody>
      </p:sp>
      <p:sp>
        <p:nvSpPr>
          <p:cNvPr id="6" name="Rectangular Callout 5"/>
          <p:cNvSpPr/>
          <p:nvPr/>
        </p:nvSpPr>
        <p:spPr>
          <a:xfrm>
            <a:off x="6741760" y="3775866"/>
            <a:ext cx="1890210" cy="715216"/>
          </a:xfrm>
          <a:prstGeom prst="wedgeRectCallout">
            <a:avLst>
              <a:gd name="adj1" fmla="val -76351"/>
              <a:gd name="adj2" fmla="val -6635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ysClr val="windowText" lastClr="000000"/>
                </a:solidFill>
              </a:rPr>
              <a:t>s.4.2 Effectiveness of the internal control framework</a:t>
            </a:r>
          </a:p>
        </p:txBody>
      </p:sp>
      <p:sp>
        <p:nvSpPr>
          <p:cNvPr id="7" name="Titre 1">
            <a:extLst>
              <a:ext uri="{FF2B5EF4-FFF2-40B4-BE49-F238E27FC236}">
                <a16:creationId xmlns:a16="http://schemas.microsoft.com/office/drawing/2014/main" id="{3305BD09-D2FB-4FC6-917D-A73A989363DC}"/>
              </a:ext>
            </a:extLst>
          </p:cNvPr>
          <p:cNvSpPr txBox="1">
            <a:spLocks/>
          </p:cNvSpPr>
          <p:nvPr/>
        </p:nvSpPr>
        <p:spPr bwMode="auto">
          <a:xfrm>
            <a:off x="970722" y="482860"/>
            <a:ext cx="10515600" cy="782357"/>
          </a:xfrm>
          <a:prstGeom prst="rect">
            <a:avLst/>
          </a:prstGeom>
        </p:spPr>
        <p:txBody>
          <a:bodyPr vert="horz" lIns="91440" tIns="45720" rIns="91440" bIns="0" numCol="1" rtlCol="0" anchor="b" anchorCtr="0" compatLnSpc="1">
            <a:prstTxWarp prst="textNoShape">
              <a:avLst/>
            </a:prstTxWarp>
            <a:normAutofit/>
          </a:bodyPr>
          <a:lstStyle/>
          <a:p>
            <a:pPr marL="358775" indent="-358775" fontAlgn="base">
              <a:lnSpc>
                <a:spcPct val="90000"/>
              </a:lnSpc>
              <a:spcBef>
                <a:spcPct val="0"/>
              </a:spcBef>
              <a:spcAft>
                <a:spcPts val="600"/>
              </a:spcAft>
              <a:defRPr/>
            </a:pPr>
            <a:r>
              <a:rPr lang="en-GB" altLang="en-US" sz="4000" dirty="0">
                <a:solidFill>
                  <a:schemeClr val="tx2"/>
                </a:solidFill>
                <a:latin typeface="+mj-lt"/>
                <a:ea typeface="+mj-ea"/>
                <a:cs typeface="+mj-cs"/>
              </a:rPr>
              <a:t>The PEFA diagnostic tool</a:t>
            </a:r>
          </a:p>
        </p:txBody>
      </p:sp>
      <p:sp>
        <p:nvSpPr>
          <p:cNvPr id="2" name="Slide Number Placeholder 1">
            <a:extLst>
              <a:ext uri="{FF2B5EF4-FFF2-40B4-BE49-F238E27FC236}">
                <a16:creationId xmlns:a16="http://schemas.microsoft.com/office/drawing/2014/main" id="{AAD0C561-846E-445F-8946-97FF37C4C280}"/>
              </a:ext>
            </a:extLst>
          </p:cNvPr>
          <p:cNvSpPr>
            <a:spLocks noGrp="1"/>
          </p:cNvSpPr>
          <p:nvPr>
            <p:ph type="sldNum" sz="quarter" idx="12"/>
          </p:nvPr>
        </p:nvSpPr>
        <p:spPr/>
        <p:txBody>
          <a:bodyPr/>
          <a:lstStyle/>
          <a:p>
            <a:fld id="{F46C79FD-C571-418B-AB0F-5EE936C85276}" type="slidenum">
              <a:rPr lang="en-GB" smtClean="0"/>
              <a:t>88</a:t>
            </a:fld>
            <a:endParaRPr lang="en-GB"/>
          </a:p>
        </p:txBody>
      </p:sp>
    </p:spTree>
    <p:extLst>
      <p:ext uri="{BB962C8B-B14F-4D97-AF65-F5344CB8AC3E}">
        <p14:creationId xmlns:p14="http://schemas.microsoft.com/office/powerpoint/2010/main" val="25420289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3305BD09-D2FB-4FC6-917D-A73A989363DC}"/>
              </a:ext>
            </a:extLst>
          </p:cNvPr>
          <p:cNvSpPr txBox="1">
            <a:spLocks/>
          </p:cNvSpPr>
          <p:nvPr/>
        </p:nvSpPr>
        <p:spPr bwMode="auto">
          <a:xfrm>
            <a:off x="683994" y="2496620"/>
            <a:ext cx="10824011" cy="3721299"/>
          </a:xfrm>
          <a:prstGeom prst="rect">
            <a:avLst/>
          </a:prstGeom>
        </p:spPr>
        <p:txBody>
          <a:bodyPr vert="horz" lIns="91440" tIns="45720" rIns="91440" bIns="0" numCol="1" rtlCol="0" anchor="b" anchorCtr="0" compatLnSpc="1">
            <a:prstTxWarp prst="textNoShape">
              <a:avLst/>
            </a:prstTxWarp>
            <a:normAutofit lnSpcReduction="10000"/>
          </a:bodyPr>
          <a:lstStyle/>
          <a:p>
            <a:pPr marL="342900" lvl="1" indent="-228600">
              <a:lnSpc>
                <a:spcPct val="110000"/>
              </a:lnSpc>
              <a:spcBef>
                <a:spcPts val="600"/>
              </a:spcBef>
              <a:buClr>
                <a:schemeClr val="tx2"/>
              </a:buClr>
              <a:buSzPct val="100000"/>
              <a:buFont typeface="Arial" panose="020B0604020202020204" pitchFamily="34" charset="0"/>
              <a:buChar char="•"/>
              <a:defRPr/>
            </a:pPr>
            <a:r>
              <a:rPr lang="en-US" sz="1900" dirty="0"/>
              <a:t>a mechanism for confirming that the processes used in planning and implementing a PEFA  assessment and preparing a PEFA report </a:t>
            </a:r>
            <a:r>
              <a:rPr lang="en-US" sz="1900" dirty="0">
                <a:solidFill>
                  <a:srgbClr val="FF0000"/>
                </a:solidFill>
              </a:rPr>
              <a:t>comply with the PEFA 2016 methodology</a:t>
            </a:r>
          </a:p>
          <a:p>
            <a:pPr marL="342900" lvl="1" indent="-228600">
              <a:lnSpc>
                <a:spcPct val="110000"/>
              </a:lnSpc>
              <a:spcBef>
                <a:spcPts val="600"/>
              </a:spcBef>
              <a:buClr>
                <a:schemeClr val="tx2"/>
              </a:buClr>
              <a:buSzPct val="100000"/>
              <a:buFont typeface="Arial" panose="020B0604020202020204" pitchFamily="34" charset="0"/>
              <a:buChar char="•"/>
              <a:defRPr/>
            </a:pPr>
            <a:r>
              <a:rPr lang="en-US" sz="1900" dirty="0"/>
              <a:t>Objective: to increase users’ confidence in the findings of a PEFA  assessment and provide a level of quality assurance</a:t>
            </a:r>
          </a:p>
          <a:p>
            <a:pPr marL="342900" lvl="1" indent="-228600">
              <a:lnSpc>
                <a:spcPct val="110000"/>
              </a:lnSpc>
              <a:spcBef>
                <a:spcPts val="600"/>
              </a:spcBef>
              <a:buClr>
                <a:schemeClr val="tx2"/>
              </a:buClr>
              <a:buSzPct val="100000"/>
              <a:buFont typeface="Arial" panose="020B0604020202020204" pitchFamily="34" charset="0"/>
              <a:buChar char="•"/>
              <a:defRPr/>
            </a:pPr>
            <a:r>
              <a:rPr lang="en-US" dirty="0"/>
              <a:t>The key documents must be submitted for comment to reviewers representing at least four PFM institutions </a:t>
            </a:r>
          </a:p>
          <a:p>
            <a:pPr marL="342900" lvl="1" indent="-228600">
              <a:lnSpc>
                <a:spcPct val="110000"/>
              </a:lnSpc>
              <a:spcBef>
                <a:spcPts val="600"/>
              </a:spcBef>
              <a:buClr>
                <a:schemeClr val="tx2"/>
              </a:buClr>
              <a:buSzPct val="100000"/>
              <a:buFont typeface="Arial" panose="020B0604020202020204" pitchFamily="34" charset="0"/>
              <a:buChar char="•"/>
              <a:defRPr/>
            </a:pPr>
            <a:r>
              <a:rPr lang="en-US" dirty="0"/>
              <a:t>The reviewing institutions must include a government representative and the PEFA secretariat, and at least two other independent institutions from within or outside the  country</a:t>
            </a:r>
          </a:p>
          <a:p>
            <a:pPr marL="342900" lvl="1" indent="-228600">
              <a:lnSpc>
                <a:spcPct val="110000"/>
              </a:lnSpc>
              <a:spcBef>
                <a:spcPts val="600"/>
              </a:spcBef>
              <a:buClr>
                <a:schemeClr val="tx2"/>
              </a:buClr>
              <a:buSzPct val="100000"/>
              <a:buFont typeface="Arial" panose="020B0604020202020204" pitchFamily="34" charset="0"/>
              <a:buChar char="•"/>
              <a:defRPr/>
            </a:pPr>
            <a:r>
              <a:rPr lang="en-US" dirty="0"/>
              <a:t>Without PEFA check no publication </a:t>
            </a:r>
          </a:p>
          <a:p>
            <a:pPr marL="342900" lvl="1" indent="-228600">
              <a:lnSpc>
                <a:spcPct val="110000"/>
              </a:lnSpc>
              <a:spcBef>
                <a:spcPts val="600"/>
              </a:spcBef>
              <a:buClr>
                <a:schemeClr val="tx2"/>
              </a:buClr>
              <a:buSzPct val="100000"/>
              <a:buFont typeface="Arial" panose="020B0604020202020204" pitchFamily="34" charset="0"/>
              <a:buChar char="•"/>
              <a:defRPr/>
            </a:pPr>
            <a:endParaRPr lang="en-US" dirty="0"/>
          </a:p>
          <a:p>
            <a:pPr marL="342900" lvl="1" indent="-228600">
              <a:lnSpc>
                <a:spcPct val="110000"/>
              </a:lnSpc>
              <a:spcBef>
                <a:spcPts val="600"/>
              </a:spcBef>
              <a:buClr>
                <a:schemeClr val="tx2"/>
              </a:buClr>
              <a:buSzPct val="100000"/>
              <a:buFont typeface="Arial" panose="020B0604020202020204" pitchFamily="34" charset="0"/>
              <a:buChar char="•"/>
              <a:defRPr/>
            </a:pPr>
            <a:r>
              <a:rPr lang="en-US" i="1" dirty="0"/>
              <a:t>INTPA HQ doesn’t have capacity to review PEFA’s</a:t>
            </a:r>
            <a:endParaRPr lang="en-NL" i="1" dirty="0"/>
          </a:p>
        </p:txBody>
      </p:sp>
      <p:sp>
        <p:nvSpPr>
          <p:cNvPr id="2" name="Slide Number Placeholder 1">
            <a:extLst>
              <a:ext uri="{FF2B5EF4-FFF2-40B4-BE49-F238E27FC236}">
                <a16:creationId xmlns:a16="http://schemas.microsoft.com/office/drawing/2014/main" id="{AAD0C561-846E-445F-8946-97FF37C4C280}"/>
              </a:ext>
            </a:extLst>
          </p:cNvPr>
          <p:cNvSpPr>
            <a:spLocks noGrp="1"/>
          </p:cNvSpPr>
          <p:nvPr>
            <p:ph type="sldNum" sz="quarter" idx="12"/>
          </p:nvPr>
        </p:nvSpPr>
        <p:spPr/>
        <p:txBody>
          <a:bodyPr/>
          <a:lstStyle/>
          <a:p>
            <a:fld id="{F46C79FD-C571-418B-AB0F-5EE936C85276}" type="slidenum">
              <a:rPr lang="en-GB" smtClean="0"/>
              <a:t>89</a:t>
            </a:fld>
            <a:endParaRPr lang="en-GB"/>
          </a:p>
        </p:txBody>
      </p:sp>
      <p:pic>
        <p:nvPicPr>
          <p:cNvPr id="8" name="Content Placeholder 7">
            <a:extLst>
              <a:ext uri="{FF2B5EF4-FFF2-40B4-BE49-F238E27FC236}">
                <a16:creationId xmlns:a16="http://schemas.microsoft.com/office/drawing/2014/main" id="{F6E4DABF-F46A-4A9C-83B2-B95C2EA92201}"/>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341302" y="61621"/>
            <a:ext cx="3148505" cy="2435000"/>
          </a:xfrm>
          <a:prstGeom prst="rect">
            <a:avLst/>
          </a:prstGeom>
          <a:noFill/>
        </p:spPr>
      </p:pic>
      <p:pic>
        <p:nvPicPr>
          <p:cNvPr id="9" name="Picture 8">
            <a:extLst>
              <a:ext uri="{FF2B5EF4-FFF2-40B4-BE49-F238E27FC236}">
                <a16:creationId xmlns:a16="http://schemas.microsoft.com/office/drawing/2014/main" id="{ACDD2498-E972-4243-B229-DC0B4B9B3C8F}"/>
              </a:ext>
            </a:extLst>
          </p:cNvPr>
          <p:cNvPicPr/>
          <p:nvPr/>
        </p:nvPicPr>
        <p:blipFill>
          <a:blip r:embed="rId4">
            <a:extLst>
              <a:ext uri="{28A0092B-C50C-407E-A947-70E740481C1C}">
                <a14:useLocalDpi xmlns:a14="http://schemas.microsoft.com/office/drawing/2010/main" val="0"/>
              </a:ext>
            </a:extLst>
          </a:blip>
          <a:srcRect/>
          <a:stretch>
            <a:fillRect/>
          </a:stretch>
        </p:blipFill>
        <p:spPr>
          <a:xfrm>
            <a:off x="9296656" y="834621"/>
            <a:ext cx="2331720" cy="889000"/>
          </a:xfrm>
          <a:prstGeom prst="rect">
            <a:avLst/>
          </a:prstGeom>
          <a:noFill/>
        </p:spPr>
      </p:pic>
    </p:spTree>
    <p:extLst>
      <p:ext uri="{BB962C8B-B14F-4D97-AF65-F5344CB8AC3E}">
        <p14:creationId xmlns:p14="http://schemas.microsoft.com/office/powerpoint/2010/main" val="334913657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contenu 1"/>
          <p:cNvSpPr>
            <a:spLocks noGrp="1"/>
          </p:cNvSpPr>
          <p:nvPr>
            <p:ph idx="1"/>
          </p:nvPr>
        </p:nvSpPr>
        <p:spPr>
          <a:xfrm>
            <a:off x="935421" y="1835214"/>
            <a:ext cx="10363200" cy="3712145"/>
          </a:xfrm>
        </p:spPr>
        <p:txBody>
          <a:bodyPr/>
          <a:lstStyle/>
          <a:p>
            <a:pPr marL="0" indent="0">
              <a:spcBef>
                <a:spcPts val="1200"/>
              </a:spcBef>
              <a:spcAft>
                <a:spcPts val="0"/>
              </a:spcAft>
              <a:buNone/>
            </a:pPr>
            <a:r>
              <a:rPr lang="en-US" i="0" dirty="0">
                <a:solidFill>
                  <a:srgbClr val="FF0000"/>
                </a:solidFill>
              </a:rPr>
              <a:t>General government </a:t>
            </a:r>
            <a:r>
              <a:rPr lang="en-US" i="0" dirty="0"/>
              <a:t>comprises all government units</a:t>
            </a:r>
          </a:p>
          <a:p>
            <a:pPr marL="342900" lvl="1" indent="-342900">
              <a:spcBef>
                <a:spcPts val="600"/>
              </a:spcBef>
              <a:spcAft>
                <a:spcPts val="0"/>
              </a:spcAft>
              <a:buClr>
                <a:schemeClr val="accent5">
                  <a:lumMod val="25000"/>
                </a:schemeClr>
              </a:buClr>
              <a:buSzPct val="100000"/>
              <a:buFont typeface="Verdana" panose="020B0604030504040204" pitchFamily="34" charset="0"/>
              <a:buChar char="•"/>
            </a:pPr>
            <a:r>
              <a:rPr lang="en-US" sz="2400" dirty="0"/>
              <a:t>Central government</a:t>
            </a:r>
          </a:p>
          <a:p>
            <a:pPr marL="342900" lvl="1" indent="-342900">
              <a:spcBef>
                <a:spcPts val="600"/>
              </a:spcBef>
              <a:spcAft>
                <a:spcPts val="0"/>
              </a:spcAft>
              <a:buClr>
                <a:schemeClr val="accent5">
                  <a:lumMod val="25000"/>
                </a:schemeClr>
              </a:buClr>
              <a:buSzPct val="100000"/>
              <a:buFont typeface="Verdana" panose="020B0604030504040204" pitchFamily="34" charset="0"/>
              <a:buChar char="•"/>
            </a:pPr>
            <a:r>
              <a:rPr lang="en-US" sz="2400" dirty="0"/>
              <a:t>State government, in federal countries</a:t>
            </a:r>
          </a:p>
          <a:p>
            <a:pPr marL="342900" lvl="1" indent="-342900">
              <a:spcBef>
                <a:spcPts val="600"/>
              </a:spcBef>
              <a:spcAft>
                <a:spcPts val="0"/>
              </a:spcAft>
              <a:buClr>
                <a:schemeClr val="accent5">
                  <a:lumMod val="25000"/>
                </a:schemeClr>
              </a:buClr>
              <a:buSzPct val="100000"/>
              <a:buFont typeface="Verdana" panose="020B0604030504040204" pitchFamily="34" charset="0"/>
              <a:buChar char="•"/>
            </a:pPr>
            <a:r>
              <a:rPr lang="en-US" sz="2400" dirty="0"/>
              <a:t>Local government</a:t>
            </a:r>
            <a:r>
              <a:rPr lang="en-US" dirty="0"/>
              <a:t> </a:t>
            </a:r>
          </a:p>
          <a:p>
            <a:pPr marL="342900" lvl="1" indent="-342900">
              <a:spcBef>
                <a:spcPts val="600"/>
              </a:spcBef>
              <a:spcAft>
                <a:spcPts val="0"/>
              </a:spcAft>
              <a:buClr>
                <a:schemeClr val="accent5">
                  <a:lumMod val="25000"/>
                </a:schemeClr>
              </a:buClr>
              <a:buSzPct val="100000"/>
              <a:buFont typeface="Verdana" panose="020B0604030504040204" pitchFamily="34" charset="0"/>
              <a:buChar char="•"/>
            </a:pPr>
            <a:endParaRPr lang="en-US" b="1" i="0" dirty="0"/>
          </a:p>
          <a:p>
            <a:pPr marL="342900" lvl="1" indent="-342900">
              <a:spcBef>
                <a:spcPts val="600"/>
              </a:spcBef>
              <a:spcAft>
                <a:spcPts val="0"/>
              </a:spcAft>
              <a:buClr>
                <a:schemeClr val="accent5">
                  <a:lumMod val="25000"/>
                </a:schemeClr>
              </a:buClr>
              <a:buSzPct val="100000"/>
              <a:buFont typeface="Verdana" panose="020B0604030504040204" pitchFamily="34" charset="0"/>
              <a:buChar char="•"/>
            </a:pPr>
            <a:endParaRPr lang="en-US" b="1" i="0" dirty="0"/>
          </a:p>
          <a:p>
            <a:pPr marL="0" indent="0">
              <a:buNone/>
            </a:pPr>
            <a:r>
              <a:rPr lang="en-US" i="0" dirty="0">
                <a:solidFill>
                  <a:srgbClr val="FF0000"/>
                </a:solidFill>
              </a:rPr>
              <a:t>Public sector </a:t>
            </a:r>
            <a:r>
              <a:rPr lang="en-US" i="0" dirty="0"/>
              <a:t>also includes, corporations and quasi-corporations controlled by the government units </a:t>
            </a:r>
          </a:p>
          <a:p>
            <a:pPr eaLnBrk="1" hangingPunct="1"/>
            <a:endParaRPr lang="en-US" dirty="0"/>
          </a:p>
          <a:p>
            <a:pPr lvl="1" eaLnBrk="1" hangingPunct="1"/>
            <a:endParaRPr lang="en-US" dirty="0"/>
          </a:p>
          <a:p>
            <a:pPr lvl="1" eaLnBrk="1" hangingPunct="1"/>
            <a:endParaRPr lang="en-US" dirty="0"/>
          </a:p>
          <a:p>
            <a:pPr lvl="1" eaLnBrk="1" hangingPunct="1"/>
            <a:endParaRPr lang="en-US" dirty="0"/>
          </a:p>
          <a:p>
            <a:pPr eaLnBrk="1" hangingPunct="1"/>
            <a:endParaRPr lang="en-GB" dirty="0"/>
          </a:p>
          <a:p>
            <a:pPr eaLnBrk="1" hangingPunct="1"/>
            <a:endParaRPr lang="en-GB" dirty="0"/>
          </a:p>
        </p:txBody>
      </p:sp>
      <p:sp>
        <p:nvSpPr>
          <p:cNvPr id="36866" name="Titre 2"/>
          <p:cNvSpPr>
            <a:spLocks noGrp="1"/>
          </p:cNvSpPr>
          <p:nvPr>
            <p:ph type="title"/>
          </p:nvPr>
        </p:nvSpPr>
        <p:spPr>
          <a:xfrm>
            <a:off x="935421" y="492782"/>
            <a:ext cx="9144000" cy="800100"/>
          </a:xfrm>
        </p:spPr>
        <p:txBody>
          <a:bodyPr/>
          <a:lstStyle/>
          <a:p>
            <a:r>
              <a:rPr lang="en-GB" dirty="0"/>
              <a:t>What is the Government?</a:t>
            </a:r>
          </a:p>
        </p:txBody>
      </p:sp>
      <p:sp>
        <p:nvSpPr>
          <p:cNvPr id="2" name="Slide Number Placeholder 1">
            <a:extLst>
              <a:ext uri="{FF2B5EF4-FFF2-40B4-BE49-F238E27FC236}">
                <a16:creationId xmlns:a16="http://schemas.microsoft.com/office/drawing/2014/main" id="{F09E5270-6578-4C2C-A398-90C753943FFB}"/>
              </a:ext>
            </a:extLst>
          </p:cNvPr>
          <p:cNvSpPr>
            <a:spLocks noGrp="1"/>
          </p:cNvSpPr>
          <p:nvPr>
            <p:ph type="sldNum" sz="quarter" idx="12"/>
          </p:nvPr>
        </p:nvSpPr>
        <p:spPr/>
        <p:txBody>
          <a:bodyPr/>
          <a:lstStyle/>
          <a:p>
            <a:fld id="{F46C79FD-C571-418B-AB0F-5EE936C85276}" type="slidenum">
              <a:rPr lang="en-GB" smtClean="0"/>
              <a:t>9</a:t>
            </a:fld>
            <a:endParaRPr lang="en-GB"/>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Espace réservé du contenu 1"/>
          <p:cNvSpPr>
            <a:spLocks noGrp="1"/>
          </p:cNvSpPr>
          <p:nvPr>
            <p:ph sz="half" idx="1"/>
          </p:nvPr>
        </p:nvSpPr>
        <p:spPr>
          <a:xfrm>
            <a:off x="900522" y="1825625"/>
            <a:ext cx="5877468" cy="3906435"/>
          </a:xfrm>
        </p:spPr>
        <p:txBody>
          <a:bodyPr vert="horz" lIns="91440" tIns="45720" rIns="91440" bIns="45720" rtlCol="0">
            <a:noAutofit/>
          </a:bodyPr>
          <a:lstStyle/>
          <a:p>
            <a:pPr marL="39688" indent="0">
              <a:lnSpc>
                <a:spcPct val="90000"/>
              </a:lnSpc>
              <a:spcBef>
                <a:spcPts val="1200"/>
              </a:spcBef>
              <a:buNone/>
            </a:pPr>
            <a:r>
              <a:rPr lang="en-GB" altLang="en-US" sz="2000" b="1" dirty="0">
                <a:solidFill>
                  <a:srgbClr val="FF0000"/>
                </a:solidFill>
              </a:rPr>
              <a:t>Scoring</a:t>
            </a:r>
          </a:p>
          <a:p>
            <a:pPr marL="0" lvl="1" indent="0">
              <a:lnSpc>
                <a:spcPct val="90000"/>
              </a:lnSpc>
              <a:spcBef>
                <a:spcPts val="1200"/>
              </a:spcBef>
              <a:buNone/>
            </a:pPr>
            <a:r>
              <a:rPr lang="en-GB" altLang="en-US" dirty="0"/>
              <a:t>Scores of indicators use a four-point ordinal scale:</a:t>
            </a:r>
          </a:p>
          <a:p>
            <a:pPr marL="0" indent="0">
              <a:spcBef>
                <a:spcPts val="600"/>
              </a:spcBef>
              <a:spcAft>
                <a:spcPts val="600"/>
              </a:spcAft>
              <a:buNone/>
              <a:tabLst>
                <a:tab pos="354013" algn="l"/>
              </a:tabLst>
            </a:pPr>
            <a:r>
              <a:rPr lang="en-GB" altLang="en-US" sz="2000" dirty="0">
                <a:solidFill>
                  <a:srgbClr val="FF0000"/>
                </a:solidFill>
              </a:rPr>
              <a:t>D: </a:t>
            </a:r>
            <a:r>
              <a:rPr lang="en-GB" altLang="en-US" sz="2000" dirty="0"/>
              <a:t>	less than basic level</a:t>
            </a:r>
          </a:p>
          <a:p>
            <a:pPr marL="0" indent="0">
              <a:spcBef>
                <a:spcPts val="600"/>
              </a:spcBef>
              <a:spcAft>
                <a:spcPts val="600"/>
              </a:spcAft>
              <a:buNone/>
              <a:tabLst>
                <a:tab pos="354013" algn="l"/>
              </a:tabLst>
            </a:pPr>
            <a:r>
              <a:rPr lang="en-GB" altLang="en-US" sz="2000" dirty="0">
                <a:solidFill>
                  <a:srgbClr val="FF0000"/>
                </a:solidFill>
              </a:rPr>
              <a:t>C: </a:t>
            </a:r>
            <a:r>
              <a:rPr lang="en-GB" altLang="en-US" sz="2000" dirty="0"/>
              <a:t>	basic level of performance</a:t>
            </a:r>
          </a:p>
          <a:p>
            <a:pPr marL="0" indent="0">
              <a:spcBef>
                <a:spcPts val="600"/>
              </a:spcBef>
              <a:spcAft>
                <a:spcPts val="600"/>
              </a:spcAft>
              <a:buNone/>
              <a:tabLst>
                <a:tab pos="354013" algn="l"/>
              </a:tabLst>
            </a:pPr>
            <a:r>
              <a:rPr lang="en-GB" altLang="en-US" sz="2000" dirty="0">
                <a:solidFill>
                  <a:srgbClr val="FF0000"/>
                </a:solidFill>
              </a:rPr>
              <a:t>B: </a:t>
            </a:r>
            <a:r>
              <a:rPr lang="en-GB" altLang="en-US" sz="2000" dirty="0"/>
              <a:t>	sound performance in line with many elements 	of good international practices</a:t>
            </a:r>
          </a:p>
          <a:p>
            <a:pPr marL="0" indent="0">
              <a:spcBef>
                <a:spcPts val="600"/>
              </a:spcBef>
              <a:spcAft>
                <a:spcPts val="600"/>
              </a:spcAft>
              <a:buNone/>
              <a:tabLst>
                <a:tab pos="354013" algn="l"/>
              </a:tabLst>
            </a:pPr>
            <a:r>
              <a:rPr lang="en-GB" altLang="en-US" sz="2000" dirty="0">
                <a:solidFill>
                  <a:srgbClr val="FF0000"/>
                </a:solidFill>
              </a:rPr>
              <a:t>A: </a:t>
            </a:r>
            <a:r>
              <a:rPr lang="en-GB" altLang="en-US" sz="2000" dirty="0"/>
              <a:t>	high level of performance that meets good	international practices</a:t>
            </a:r>
          </a:p>
        </p:txBody>
      </p:sp>
      <p:sp>
        <p:nvSpPr>
          <p:cNvPr id="2" name="Slide Number Placeholder 1" hidden="1"/>
          <p:cNvSpPr>
            <a:spLocks noGrp="1"/>
          </p:cNvSpPr>
          <p:nvPr>
            <p:ph type="sldNum" sz="quarter" idx="12"/>
          </p:nvPr>
        </p:nvSpPr>
        <p:spPr/>
        <p:txBody>
          <a:bodyPr/>
          <a:lstStyle/>
          <a:p>
            <a:pPr>
              <a:spcAft>
                <a:spcPts val="600"/>
              </a:spcAft>
              <a:defRPr/>
            </a:pPr>
            <a:fld id="{F28233C3-41AF-47F5-B605-8DE1C184AED9}" type="slidenum">
              <a:rPr lang="en-GB" smtClean="0"/>
              <a:pPr>
                <a:spcAft>
                  <a:spcPts val="600"/>
                </a:spcAft>
                <a:defRPr/>
              </a:pPr>
              <a:t>90</a:t>
            </a:fld>
            <a:endParaRPr lang="en-GB"/>
          </a:p>
        </p:txBody>
      </p:sp>
      <p:sp>
        <p:nvSpPr>
          <p:cNvPr id="44035" name="Titre 2"/>
          <p:cNvSpPr>
            <a:spLocks noGrp="1"/>
          </p:cNvSpPr>
          <p:nvPr>
            <p:ph type="title"/>
          </p:nvPr>
        </p:nvSpPr>
        <p:spPr/>
        <p:txBody>
          <a:bodyPr vert="horz" lIns="91440" tIns="45720" rIns="91440" bIns="0" numCol="1" rtlCol="0" anchor="b" anchorCtr="0" compatLnSpc="1">
            <a:prstTxWarp prst="textNoShape">
              <a:avLst/>
            </a:prstTxWarp>
            <a:normAutofit/>
          </a:bodyPr>
          <a:lstStyle/>
          <a:p>
            <a:pPr>
              <a:defRPr/>
            </a:pPr>
            <a:r>
              <a:rPr lang="en-GB" altLang="en-US"/>
              <a:t>PEFA Scoring</a:t>
            </a:r>
          </a:p>
        </p:txBody>
      </p:sp>
      <p:sp>
        <p:nvSpPr>
          <p:cNvPr id="5" name="Espace réservé du contenu 1">
            <a:extLst>
              <a:ext uri="{FF2B5EF4-FFF2-40B4-BE49-F238E27FC236}">
                <a16:creationId xmlns:a16="http://schemas.microsoft.com/office/drawing/2014/main" id="{0646A42A-0B3D-48AB-8FC8-CED4167B1253}"/>
              </a:ext>
            </a:extLst>
          </p:cNvPr>
          <p:cNvSpPr txBox="1">
            <a:spLocks/>
          </p:cNvSpPr>
          <p:nvPr/>
        </p:nvSpPr>
        <p:spPr bwMode="auto">
          <a:xfrm>
            <a:off x="6864000" y="1825625"/>
            <a:ext cx="5103210" cy="3906435"/>
          </a:xfrm>
          <a:prstGeom prst="rect">
            <a:avLst/>
          </a:prstGeom>
        </p:spPr>
        <p:txBody>
          <a:bodyPr vert="horz" lIns="91440" tIns="45720" rIns="91440" bIns="45720" numCol="1" rtlCol="0" anchorCtr="0" compatLnSpc="1">
            <a:prstTxWarp prst="textNoShape">
              <a:avLst/>
            </a:prstTxWarp>
            <a:normAutofit/>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9688" indent="0" eaLnBrk="1" hangingPunct="1">
              <a:spcBef>
                <a:spcPts val="1200"/>
              </a:spcBef>
              <a:spcAft>
                <a:spcPts val="1800"/>
              </a:spcAft>
              <a:buClr>
                <a:schemeClr val="tx2"/>
              </a:buClr>
              <a:buNone/>
            </a:pPr>
            <a:r>
              <a:rPr lang="en-GB" altLang="en-US" sz="2000" b="1" i="0" dirty="0">
                <a:solidFill>
                  <a:srgbClr val="FF0000"/>
                </a:solidFill>
              </a:rPr>
              <a:t>Two scoring methods:</a:t>
            </a:r>
          </a:p>
          <a:p>
            <a:pPr marL="536575" lvl="1" indent="-228600" eaLnBrk="1" hangingPunct="1">
              <a:spcBef>
                <a:spcPts val="1200"/>
              </a:spcBef>
              <a:spcAft>
                <a:spcPts val="1800"/>
              </a:spcAft>
              <a:buClr>
                <a:schemeClr val="tx2"/>
              </a:buClr>
              <a:buFont typeface="Arial" panose="020B0604020202020204" pitchFamily="34" charset="0"/>
              <a:buChar char="•"/>
            </a:pPr>
            <a:r>
              <a:rPr lang="en-GB" altLang="en-US" b="0" dirty="0">
                <a:solidFill>
                  <a:schemeClr val="tx1"/>
                </a:solidFill>
              </a:rPr>
              <a:t>Method M1  ‘</a:t>
            </a:r>
            <a:r>
              <a:rPr lang="en-GB" altLang="en-US" b="0" dirty="0">
                <a:solidFill>
                  <a:srgbClr val="FF0000"/>
                </a:solidFill>
              </a:rPr>
              <a:t>weakest link </a:t>
            </a:r>
            <a:r>
              <a:rPr lang="en-GB" altLang="en-US" b="0" dirty="0">
                <a:solidFill>
                  <a:schemeClr val="tx1"/>
                </a:solidFill>
              </a:rPr>
              <a:t>among dimensions’</a:t>
            </a:r>
          </a:p>
          <a:p>
            <a:pPr marL="536575" lvl="1" indent="-228600" eaLnBrk="1" hangingPunct="1">
              <a:spcBef>
                <a:spcPts val="1200"/>
              </a:spcBef>
              <a:spcAft>
                <a:spcPts val="1800"/>
              </a:spcAft>
              <a:buClr>
                <a:schemeClr val="tx2"/>
              </a:buClr>
              <a:buFont typeface="Arial" panose="020B0604020202020204" pitchFamily="34" charset="0"/>
              <a:buChar char="•"/>
            </a:pPr>
            <a:r>
              <a:rPr lang="en-GB" altLang="en-US" b="0" dirty="0">
                <a:solidFill>
                  <a:schemeClr val="tx1"/>
                </a:solidFill>
              </a:rPr>
              <a:t>Method M2  ‘average of dimensions’</a:t>
            </a:r>
          </a:p>
          <a:p>
            <a:pPr indent="-228600" eaLnBrk="1" hangingPunct="1">
              <a:spcAft>
                <a:spcPts val="1800"/>
              </a:spcAft>
              <a:buClr>
                <a:schemeClr val="tx2"/>
              </a:buClr>
              <a:buFont typeface="Arial" panose="020B0604020202020204" pitchFamily="34" charset="0"/>
              <a:buChar char="•"/>
            </a:pPr>
            <a:endParaRPr lang="en-GB" altLang="en-US" dirty="0">
              <a:solidFill>
                <a:schemeClr val="tx1"/>
              </a:solidFill>
            </a:endParaRPr>
          </a:p>
        </p:txBody>
      </p:sp>
      <p:sp>
        <p:nvSpPr>
          <p:cNvPr id="6" name="Slide Number Placeholder 3">
            <a:extLst>
              <a:ext uri="{FF2B5EF4-FFF2-40B4-BE49-F238E27FC236}">
                <a16:creationId xmlns:a16="http://schemas.microsoft.com/office/drawing/2014/main" id="{EE2928CA-81E0-4FEA-B4C5-FFD51F457C56}"/>
              </a:ext>
            </a:extLst>
          </p:cNvPr>
          <p:cNvSpPr txBox="1">
            <a:spLocks/>
          </p:cNvSpPr>
          <p:nvPr/>
        </p:nvSpPr>
        <p:spPr>
          <a:xfrm>
            <a:off x="990600" y="62836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90</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4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4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04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04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04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04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build="p"/>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Espace réservé du contenu 1"/>
          <p:cNvSpPr>
            <a:spLocks noGrp="1"/>
          </p:cNvSpPr>
          <p:nvPr>
            <p:ph sz="half" idx="1"/>
          </p:nvPr>
        </p:nvSpPr>
        <p:spPr>
          <a:xfrm>
            <a:off x="569052" y="2468880"/>
            <a:ext cx="5526948" cy="2354580"/>
          </a:xfrm>
        </p:spPr>
        <p:txBody>
          <a:bodyPr vert="horz" lIns="91440" tIns="45720" rIns="91440" bIns="45720" rtlCol="0">
            <a:noAutofit/>
          </a:bodyPr>
          <a:lstStyle/>
          <a:p>
            <a:pPr marL="538163" lvl="1" eaLnBrk="1" hangingPunct="1">
              <a:spcBef>
                <a:spcPts val="1200"/>
              </a:spcBef>
              <a:buClr>
                <a:srgbClr val="0F5494"/>
              </a:buClr>
            </a:pPr>
            <a:r>
              <a:rPr lang="en-GB" altLang="en-US" sz="2000" b="0" kern="0" dirty="0">
                <a:ea typeface="ＭＳ Ｐゴシック" charset="-128"/>
                <a:cs typeface="Arial" charset="0"/>
              </a:rPr>
              <a:t>Certain indicators may have more than one dimension </a:t>
            </a:r>
          </a:p>
          <a:p>
            <a:pPr marL="538163" lvl="1" eaLnBrk="1" hangingPunct="1">
              <a:spcBef>
                <a:spcPts val="1200"/>
              </a:spcBef>
              <a:buClr>
                <a:srgbClr val="0F5494"/>
              </a:buClr>
            </a:pPr>
            <a:r>
              <a:rPr lang="en-GB" altLang="en-US" sz="2000" b="0" kern="0" dirty="0">
                <a:ea typeface="ＭＳ Ｐゴシック" charset="-128"/>
                <a:cs typeface="Arial" charset="0"/>
              </a:rPr>
              <a:t>Intermediate scores (B+, C+, D+) only for multi-dimensional indicators i.e. differences in dimension scores</a:t>
            </a:r>
          </a:p>
        </p:txBody>
      </p:sp>
      <p:sp>
        <p:nvSpPr>
          <p:cNvPr id="2" name="Slide Number Placeholder 1" hidden="1"/>
          <p:cNvSpPr>
            <a:spLocks noGrp="1"/>
          </p:cNvSpPr>
          <p:nvPr>
            <p:ph type="sldNum" sz="quarter" idx="12"/>
          </p:nvPr>
        </p:nvSpPr>
        <p:spPr/>
        <p:txBody>
          <a:bodyPr/>
          <a:lstStyle/>
          <a:p>
            <a:pPr>
              <a:spcAft>
                <a:spcPts val="600"/>
              </a:spcAft>
              <a:defRPr/>
            </a:pPr>
            <a:fld id="{F28233C3-41AF-47F5-B605-8DE1C184AED9}" type="slidenum">
              <a:rPr lang="en-GB" smtClean="0"/>
              <a:pPr>
                <a:spcAft>
                  <a:spcPts val="600"/>
                </a:spcAft>
                <a:defRPr/>
              </a:pPr>
              <a:t>91</a:t>
            </a:fld>
            <a:endParaRPr lang="en-GB"/>
          </a:p>
        </p:txBody>
      </p:sp>
      <p:sp>
        <p:nvSpPr>
          <p:cNvPr id="44035" name="Titre 2"/>
          <p:cNvSpPr>
            <a:spLocks noGrp="1"/>
          </p:cNvSpPr>
          <p:nvPr>
            <p:ph type="title"/>
          </p:nvPr>
        </p:nvSpPr>
        <p:spPr/>
        <p:txBody>
          <a:bodyPr vert="horz" lIns="91440" tIns="45720" rIns="91440" bIns="0" numCol="1" rtlCol="0" anchor="b" anchorCtr="0" compatLnSpc="1">
            <a:prstTxWarp prst="textNoShape">
              <a:avLst/>
            </a:prstTxWarp>
            <a:normAutofit/>
          </a:bodyPr>
          <a:lstStyle/>
          <a:p>
            <a:pPr>
              <a:defRPr/>
            </a:pPr>
            <a:r>
              <a:rPr lang="en-GB" altLang="en-US"/>
              <a:t>PEFA Scoring</a:t>
            </a:r>
          </a:p>
        </p:txBody>
      </p:sp>
      <p:sp>
        <p:nvSpPr>
          <p:cNvPr id="5" name="Espace réservé du contenu 1">
            <a:extLst>
              <a:ext uri="{FF2B5EF4-FFF2-40B4-BE49-F238E27FC236}">
                <a16:creationId xmlns:a16="http://schemas.microsoft.com/office/drawing/2014/main" id="{0646A42A-0B3D-48AB-8FC8-CED4167B1253}"/>
              </a:ext>
            </a:extLst>
          </p:cNvPr>
          <p:cNvSpPr txBox="1">
            <a:spLocks/>
          </p:cNvSpPr>
          <p:nvPr/>
        </p:nvSpPr>
        <p:spPr bwMode="auto">
          <a:xfrm>
            <a:off x="6012180" y="2371426"/>
            <a:ext cx="5328000" cy="3906435"/>
          </a:xfrm>
          <a:prstGeom prst="rect">
            <a:avLst/>
          </a:prstGeom>
        </p:spPr>
        <p:txBody>
          <a:bodyPr vert="horz" lIns="91440" tIns="45720" rIns="91440" bIns="45720" numCol="1" rtlCol="0" anchorCtr="0" compatLnSpc="1">
            <a:prstTxWarp prst="textNoShape">
              <a:avLst/>
            </a:prstTxWarp>
            <a:normAutofit/>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536575" lvl="1" indent="-228600" eaLnBrk="1" hangingPunct="1">
              <a:spcBef>
                <a:spcPts val="1200"/>
              </a:spcBef>
              <a:spcAft>
                <a:spcPts val="1800"/>
              </a:spcAft>
              <a:buClr>
                <a:schemeClr val="tx2"/>
              </a:buClr>
              <a:buFont typeface="Arial" panose="020B0604020202020204" pitchFamily="34" charset="0"/>
              <a:buChar char="•"/>
            </a:pPr>
            <a:r>
              <a:rPr lang="en-GB" altLang="en-US" dirty="0">
                <a:solidFill>
                  <a:schemeClr val="tx1"/>
                </a:solidFill>
              </a:rPr>
              <a:t>Dimensions </a:t>
            </a:r>
            <a:r>
              <a:rPr lang="en-GB" altLang="en-US" b="0" dirty="0">
                <a:solidFill>
                  <a:schemeClr val="tx1"/>
                </a:solidFill>
              </a:rPr>
              <a:t>reflect important elements, that may register significant improvement or deterioration</a:t>
            </a:r>
          </a:p>
          <a:p>
            <a:pPr marL="536575" lvl="1" indent="-228600" eaLnBrk="1" hangingPunct="1">
              <a:spcBef>
                <a:spcPts val="1200"/>
              </a:spcBef>
              <a:spcAft>
                <a:spcPts val="1800"/>
              </a:spcAft>
              <a:buClr>
                <a:schemeClr val="tx2"/>
              </a:buClr>
              <a:buFont typeface="Arial" panose="020B0604020202020204" pitchFamily="34" charset="0"/>
              <a:buChar char="•"/>
            </a:pPr>
            <a:r>
              <a:rPr lang="en-GB" altLang="en-US" b="0" dirty="0">
                <a:solidFill>
                  <a:schemeClr val="tx1"/>
                </a:solidFill>
              </a:rPr>
              <a:t>Such changes may not be reflected in the overall score of a multi-dimensional indicator!</a:t>
            </a:r>
          </a:p>
        </p:txBody>
      </p:sp>
      <p:sp>
        <p:nvSpPr>
          <p:cNvPr id="6" name="Espace réservé du contenu 1">
            <a:extLst>
              <a:ext uri="{FF2B5EF4-FFF2-40B4-BE49-F238E27FC236}">
                <a16:creationId xmlns:a16="http://schemas.microsoft.com/office/drawing/2014/main" id="{2CC3F78C-258C-4ECC-A4DB-F43CED27AD4D}"/>
              </a:ext>
            </a:extLst>
          </p:cNvPr>
          <p:cNvSpPr txBox="1">
            <a:spLocks/>
          </p:cNvSpPr>
          <p:nvPr/>
        </p:nvSpPr>
        <p:spPr bwMode="auto">
          <a:xfrm>
            <a:off x="2163950" y="1423027"/>
            <a:ext cx="7226133" cy="4937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268288" indent="-268288" algn="ctr" eaLnBrk="1" hangingPunct="1">
              <a:spcBef>
                <a:spcPts val="1200"/>
              </a:spcBef>
            </a:pPr>
            <a:r>
              <a:rPr lang="en-GB" altLang="en-US" b="1" i="0" kern="0" dirty="0">
                <a:solidFill>
                  <a:srgbClr val="FF0000"/>
                </a:solidFill>
                <a:ea typeface="ＭＳ Ｐゴシック" charset="-128"/>
                <a:cs typeface="Arial" charset="0"/>
              </a:rPr>
              <a:t>Indicators and Dimensions</a:t>
            </a:r>
          </a:p>
          <a:p>
            <a:pPr eaLnBrk="1" hangingPunct="1"/>
            <a:endParaRPr lang="en-GB" altLang="en-US" kern="0" dirty="0">
              <a:ea typeface="ＭＳ Ｐゴシック" charset="-128"/>
              <a:cs typeface="Arial" charset="0"/>
            </a:endParaRPr>
          </a:p>
        </p:txBody>
      </p:sp>
      <p:sp>
        <p:nvSpPr>
          <p:cNvPr id="7" name="Slide Number Placeholder 3">
            <a:extLst>
              <a:ext uri="{FF2B5EF4-FFF2-40B4-BE49-F238E27FC236}">
                <a16:creationId xmlns:a16="http://schemas.microsoft.com/office/drawing/2014/main" id="{7FEC4C4A-37AA-4226-B95D-7D5DDD460DD0}"/>
              </a:ext>
            </a:extLst>
          </p:cNvPr>
          <p:cNvSpPr txBox="1">
            <a:spLocks/>
          </p:cNvSpPr>
          <p:nvPr/>
        </p:nvSpPr>
        <p:spPr>
          <a:xfrm>
            <a:off x="990600" y="62836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91</a:t>
            </a:fld>
            <a:endParaRPr lang="en-GB"/>
          </a:p>
        </p:txBody>
      </p:sp>
    </p:spTree>
    <p:extLst>
      <p:ext uri="{BB962C8B-B14F-4D97-AF65-F5344CB8AC3E}">
        <p14:creationId xmlns:p14="http://schemas.microsoft.com/office/powerpoint/2010/main" val="37528745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1"/>
          <p:cNvSpPr txBox="1">
            <a:spLocks/>
          </p:cNvSpPr>
          <p:nvPr/>
        </p:nvSpPr>
        <p:spPr bwMode="auto">
          <a:xfrm>
            <a:off x="838199" y="1825625"/>
            <a:ext cx="10905699" cy="3881904"/>
          </a:xfrm>
          <a:prstGeom prst="rect">
            <a:avLst/>
          </a:prstGeom>
        </p:spPr>
        <p:txBody>
          <a:bodyPr vert="horz" lIns="91440" tIns="45720" rIns="91440" bIns="45720" numCol="1" rtlCol="0" anchorCtr="0" compatLnSpc="1">
            <a:prstTxWarp prst="textNoShape">
              <a:avLst/>
            </a:prstTxWarp>
            <a:normAutofit fontScale="92500"/>
          </a:bodyPr>
          <a:lstStyle/>
          <a:p>
            <a:pPr fontAlgn="base">
              <a:lnSpc>
                <a:spcPct val="90000"/>
              </a:lnSpc>
              <a:spcBef>
                <a:spcPts val="1200"/>
              </a:spcBef>
              <a:spcAft>
                <a:spcPts val="1800"/>
              </a:spcAft>
              <a:buClr>
                <a:schemeClr val="tx2"/>
              </a:buClr>
              <a:defRPr/>
            </a:pPr>
            <a:r>
              <a:rPr lang="en-GB" altLang="en-US" sz="2400" b="1" dirty="0">
                <a:solidFill>
                  <a:srgbClr val="FF0000"/>
                </a:solidFill>
              </a:rPr>
              <a:t>Mini Exercise (</a:t>
            </a:r>
            <a:r>
              <a:rPr lang="en-GB" altLang="en-US" sz="2400" b="1" dirty="0" err="1">
                <a:solidFill>
                  <a:srgbClr val="FF0000"/>
                </a:solidFill>
              </a:rPr>
              <a:t>mentimeter</a:t>
            </a:r>
            <a:r>
              <a:rPr lang="en-GB" altLang="en-US" sz="2400" b="1" dirty="0">
                <a:solidFill>
                  <a:srgbClr val="FF0000"/>
                </a:solidFill>
              </a:rPr>
              <a:t>)</a:t>
            </a:r>
            <a:r>
              <a:rPr lang="en-GB" altLang="en-US" sz="2400" b="1" dirty="0"/>
              <a:t>: </a:t>
            </a:r>
            <a:r>
              <a:rPr lang="en-GB" altLang="en-US" sz="2400" dirty="0"/>
              <a:t>PEFA Ethiopia - scoring of a multi-dimensional indicator</a:t>
            </a:r>
          </a:p>
          <a:p>
            <a:pPr fontAlgn="base">
              <a:lnSpc>
                <a:spcPct val="90000"/>
              </a:lnSpc>
              <a:spcBef>
                <a:spcPts val="1200"/>
              </a:spcBef>
              <a:spcAft>
                <a:spcPts val="1800"/>
              </a:spcAft>
              <a:buClr>
                <a:schemeClr val="tx2"/>
              </a:buClr>
              <a:defRPr/>
            </a:pPr>
            <a:endParaRPr lang="en-GB" altLang="en-US" sz="2400" dirty="0"/>
          </a:p>
          <a:p>
            <a:pPr>
              <a:lnSpc>
                <a:spcPct val="90000"/>
              </a:lnSpc>
              <a:spcBef>
                <a:spcPts val="1200"/>
              </a:spcBef>
              <a:spcAft>
                <a:spcPts val="1800"/>
              </a:spcAft>
              <a:buClr>
                <a:schemeClr val="tx2"/>
              </a:buClr>
              <a:defRPr/>
            </a:pPr>
            <a:r>
              <a:rPr lang="en-GB" altLang="en-US" sz="2400" dirty="0"/>
              <a:t>Steps: </a:t>
            </a:r>
          </a:p>
          <a:p>
            <a:pPr marL="285750" indent="-228600">
              <a:lnSpc>
                <a:spcPct val="90000"/>
              </a:lnSpc>
              <a:spcBef>
                <a:spcPts val="1200"/>
              </a:spcBef>
              <a:spcAft>
                <a:spcPts val="1800"/>
              </a:spcAft>
              <a:buClr>
                <a:schemeClr val="tx2"/>
              </a:buClr>
              <a:buFont typeface="Arial" panose="020B0604020202020204" pitchFamily="34" charset="0"/>
              <a:buChar char="•"/>
              <a:defRPr/>
            </a:pPr>
            <a:r>
              <a:rPr lang="en-GB" altLang="en-US" sz="2400" dirty="0"/>
              <a:t>Refer to the PEFA scoring PI-14 file and to PEFA Framework 2019 (p. 44) in your participants’ pack</a:t>
            </a:r>
          </a:p>
          <a:p>
            <a:pPr marL="285750" indent="-228600">
              <a:lnSpc>
                <a:spcPct val="90000"/>
              </a:lnSpc>
              <a:spcBef>
                <a:spcPts val="1200"/>
              </a:spcBef>
              <a:spcAft>
                <a:spcPts val="1800"/>
              </a:spcAft>
              <a:buClr>
                <a:schemeClr val="tx2"/>
              </a:buClr>
              <a:buFont typeface="Arial" panose="020B0604020202020204" pitchFamily="34" charset="0"/>
              <a:buChar char="•"/>
              <a:defRPr/>
            </a:pPr>
            <a:r>
              <a:rPr lang="en-GB" altLang="en-US" sz="2400" dirty="0"/>
              <a:t>Score indicator 14 (3 dimensions) in the PEFA for Ethiopia. Do this by replacing the ? in the table below by your score (A, B, C or D)</a:t>
            </a:r>
          </a:p>
        </p:txBody>
      </p:sp>
      <p:sp>
        <p:nvSpPr>
          <p:cNvPr id="2" name="Slide Number Placeholder 1" hidden="1"/>
          <p:cNvSpPr>
            <a:spLocks noGrp="1"/>
          </p:cNvSpPr>
          <p:nvPr>
            <p:ph type="sldNum" sz="quarter" idx="12"/>
          </p:nvPr>
        </p:nvSpPr>
        <p:spPr/>
        <p:txBody>
          <a:bodyPr/>
          <a:lstStyle/>
          <a:p>
            <a:pPr>
              <a:spcAft>
                <a:spcPts val="600"/>
              </a:spcAft>
              <a:defRPr/>
            </a:pPr>
            <a:fld id="{F28233C3-41AF-47F5-B605-8DE1C184AED9}" type="slidenum">
              <a:rPr lang="en-GB" smtClean="0"/>
              <a:pPr>
                <a:spcAft>
                  <a:spcPts val="600"/>
                </a:spcAft>
                <a:defRPr/>
              </a:pPr>
              <a:t>92</a:t>
            </a:fld>
            <a:endParaRPr lang="en-GB"/>
          </a:p>
        </p:txBody>
      </p:sp>
      <p:sp>
        <p:nvSpPr>
          <p:cNvPr id="5" name="Titre 2"/>
          <p:cNvSpPr>
            <a:spLocks noGrp="1"/>
          </p:cNvSpPr>
          <p:nvPr>
            <p:ph type="title"/>
          </p:nvPr>
        </p:nvSpPr>
        <p:spPr/>
        <p:txBody>
          <a:bodyPr vert="horz" lIns="91440" tIns="45720" rIns="91440" bIns="0" numCol="1" rtlCol="0" anchor="b" anchorCtr="0" compatLnSpc="1">
            <a:prstTxWarp prst="textNoShape">
              <a:avLst/>
            </a:prstTxWarp>
            <a:normAutofit/>
          </a:bodyPr>
          <a:lstStyle/>
          <a:p>
            <a:pPr>
              <a:defRPr/>
            </a:pPr>
            <a:r>
              <a:rPr lang="en-GB" altLang="en-US"/>
              <a:t>PEFA Scoring</a:t>
            </a:r>
          </a:p>
        </p:txBody>
      </p:sp>
      <p:sp>
        <p:nvSpPr>
          <p:cNvPr id="7" name="Slide Number Placeholder 3">
            <a:extLst>
              <a:ext uri="{FF2B5EF4-FFF2-40B4-BE49-F238E27FC236}">
                <a16:creationId xmlns:a16="http://schemas.microsoft.com/office/drawing/2014/main" id="{F3AEB373-38EE-402E-B6CD-2CDB759682D0}"/>
              </a:ext>
            </a:extLst>
          </p:cNvPr>
          <p:cNvSpPr txBox="1">
            <a:spLocks/>
          </p:cNvSpPr>
          <p:nvPr/>
        </p:nvSpPr>
        <p:spPr>
          <a:xfrm>
            <a:off x="990600" y="62836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92</a:t>
            </a:fld>
            <a:endParaRPr lang="en-GB"/>
          </a:p>
        </p:txBody>
      </p:sp>
    </p:spTree>
    <p:extLst>
      <p:ext uri="{BB962C8B-B14F-4D97-AF65-F5344CB8AC3E}">
        <p14:creationId xmlns:p14="http://schemas.microsoft.com/office/powerpoint/2010/main" val="30774924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5" descr="Tower of Pisa"/>
          <p:cNvPicPr>
            <a:picLocks noGrp="1" noChangeAspect="1" noChangeArrowheads="1"/>
          </p:cNvPicPr>
          <p:nvPr>
            <p:ph sz="half" idx="1"/>
          </p:nvPr>
        </p:nvPicPr>
        <p:blipFill rotWithShape="1">
          <a:blip r:embed="rId3" cstate="print"/>
          <a:stretch/>
        </p:blipFill>
        <p:spPr>
          <a:xfrm>
            <a:off x="987317" y="1825625"/>
            <a:ext cx="3060915" cy="3762375"/>
          </a:xfrm>
          <a:noFill/>
        </p:spPr>
      </p:pic>
      <p:sp>
        <p:nvSpPr>
          <p:cNvPr id="2" name="Slide Number Placeholder 1" hidden="1"/>
          <p:cNvSpPr>
            <a:spLocks noGrp="1"/>
          </p:cNvSpPr>
          <p:nvPr>
            <p:ph type="sldNum" sz="quarter" idx="12"/>
          </p:nvPr>
        </p:nvSpPr>
        <p:spPr/>
        <p:txBody>
          <a:bodyPr/>
          <a:lstStyle/>
          <a:p>
            <a:pPr>
              <a:spcAft>
                <a:spcPts val="600"/>
              </a:spcAft>
              <a:defRPr/>
            </a:pPr>
            <a:fld id="{F28233C3-41AF-47F5-B605-8DE1C184AED9}" type="slidenum">
              <a:rPr lang="en-GB" smtClean="0"/>
              <a:pPr>
                <a:spcAft>
                  <a:spcPts val="600"/>
                </a:spcAft>
                <a:defRPr/>
              </a:pPr>
              <a:t>93</a:t>
            </a:fld>
            <a:endParaRPr lang="en-GB"/>
          </a:p>
        </p:txBody>
      </p:sp>
      <p:sp>
        <p:nvSpPr>
          <p:cNvPr id="46082" name="Titre 2"/>
          <p:cNvSpPr>
            <a:spLocks noGrp="1"/>
          </p:cNvSpPr>
          <p:nvPr>
            <p:ph type="title"/>
          </p:nvPr>
        </p:nvSpPr>
        <p:spPr/>
        <p:txBody>
          <a:bodyPr vert="horz" lIns="91440" tIns="45720" rIns="91440" bIns="0" rtlCol="0" anchor="b" anchorCtr="0">
            <a:normAutofit/>
          </a:bodyPr>
          <a:lstStyle/>
          <a:p>
            <a:pPr>
              <a:defRPr/>
            </a:pPr>
            <a:r>
              <a:rPr lang="en-GB" dirty="0"/>
              <a:t>PEFA Scoring</a:t>
            </a:r>
          </a:p>
        </p:txBody>
      </p:sp>
      <p:sp>
        <p:nvSpPr>
          <p:cNvPr id="38917" name="Text Box 4"/>
          <p:cNvSpPr txBox="1">
            <a:spLocks noChangeArrowheads="1"/>
          </p:cNvSpPr>
          <p:nvPr/>
        </p:nvSpPr>
        <p:spPr bwMode="auto">
          <a:xfrm>
            <a:off x="4629206" y="2328544"/>
            <a:ext cx="6724596" cy="3260216"/>
          </a:xfrm>
          <a:prstGeom prst="rect">
            <a:avLst/>
          </a:prstGeom>
        </p:spPr>
        <p:txBody>
          <a:bodyPr vert="horz" lIns="91440" tIns="45720" rIns="91440" bIns="45720" rtlCol="0">
            <a:normAutofit/>
          </a:bodyPr>
          <a:lstStyle/>
          <a:p>
            <a:pPr marL="182563" indent="-182563">
              <a:lnSpc>
                <a:spcPct val="90000"/>
              </a:lnSpc>
              <a:spcBef>
                <a:spcPct val="50000"/>
              </a:spcBef>
              <a:spcAft>
                <a:spcPts val="1800"/>
              </a:spcAft>
              <a:buClr>
                <a:schemeClr val="tx2"/>
              </a:buClr>
              <a:buFont typeface="Arial" panose="020B0604020202020204" pitchFamily="34" charset="0"/>
              <a:buChar char="•"/>
              <a:tabLst>
                <a:tab pos="182563" algn="l"/>
              </a:tabLst>
            </a:pPr>
            <a:r>
              <a:rPr lang="en-GB" altLang="en-US" sz="2000" dirty="0"/>
              <a:t>PFM linkages are analogous to foundation footing linkages – the strength of a foundation is determined by its weakest footing  </a:t>
            </a:r>
          </a:p>
          <a:p>
            <a:pPr marL="182563" indent="-182563">
              <a:lnSpc>
                <a:spcPct val="90000"/>
              </a:lnSpc>
              <a:spcBef>
                <a:spcPct val="50000"/>
              </a:spcBef>
              <a:spcAft>
                <a:spcPts val="1800"/>
              </a:spcAft>
              <a:buClr>
                <a:schemeClr val="tx2"/>
              </a:buClr>
              <a:buFont typeface="Arial" panose="020B0604020202020204" pitchFamily="34" charset="0"/>
              <a:buChar char="•"/>
              <a:tabLst>
                <a:tab pos="182563" algn="l"/>
              </a:tabLst>
            </a:pPr>
            <a:r>
              <a:rPr lang="en-GB" altLang="en-US" sz="2000" dirty="0"/>
              <a:t>That is the reason why the Tower of Pisa leans. The performance of a PFM system is determined by the strength of its weakest PFM activity</a:t>
            </a:r>
          </a:p>
          <a:p>
            <a:pPr marL="182563" indent="-182563">
              <a:lnSpc>
                <a:spcPct val="90000"/>
              </a:lnSpc>
              <a:spcBef>
                <a:spcPct val="50000"/>
              </a:spcBef>
              <a:spcAft>
                <a:spcPts val="1800"/>
              </a:spcAft>
              <a:buClr>
                <a:schemeClr val="tx2"/>
              </a:buClr>
              <a:buFont typeface="Arial" panose="020B0604020202020204" pitchFamily="34" charset="0"/>
              <a:buChar char="•"/>
              <a:tabLst>
                <a:tab pos="182563" algn="l"/>
              </a:tabLst>
            </a:pPr>
            <a:r>
              <a:rPr lang="en-GB" altLang="en-US" sz="2000" dirty="0"/>
              <a:t>As a general rule PFM scores, like the strengths of foundation footings, </a:t>
            </a:r>
            <a:r>
              <a:rPr lang="en-GB" altLang="en-US" sz="2000" b="1" dirty="0">
                <a:solidFill>
                  <a:srgbClr val="FF0000"/>
                </a:solidFill>
              </a:rPr>
              <a:t>cannot be averaged</a:t>
            </a:r>
          </a:p>
        </p:txBody>
      </p:sp>
      <p:sp>
        <p:nvSpPr>
          <p:cNvPr id="5" name="Titre 2"/>
          <p:cNvSpPr txBox="1">
            <a:spLocks/>
          </p:cNvSpPr>
          <p:nvPr/>
        </p:nvSpPr>
        <p:spPr bwMode="auto">
          <a:xfrm>
            <a:off x="4636826" y="1769259"/>
            <a:ext cx="6495994" cy="460375"/>
          </a:xfrm>
          <a:prstGeom prst="rect">
            <a:avLst/>
          </a:prstGeom>
        </p:spPr>
        <p:txBody>
          <a:bodyPr vert="horz" lIns="91440" tIns="45720" rIns="91440" bIns="45720" numCol="1" rtlCol="0" anchorCtr="0" compatLnSpc="1">
            <a:prstTxWarp prst="textNoShape">
              <a:avLst/>
            </a:prstTxWarp>
            <a:normAutofit/>
          </a:bodyPr>
          <a:lstStyle/>
          <a:p>
            <a:pPr fontAlgn="base">
              <a:spcAft>
                <a:spcPts val="1800"/>
              </a:spcAft>
              <a:buClr>
                <a:schemeClr val="tx2"/>
              </a:buClr>
              <a:defRPr/>
            </a:pPr>
            <a:r>
              <a:rPr lang="en-US" altLang="en-US" sz="2400" b="1" dirty="0"/>
              <a:t>Interdependencies</a:t>
            </a:r>
          </a:p>
        </p:txBody>
      </p:sp>
      <p:sp>
        <p:nvSpPr>
          <p:cNvPr id="7" name="Slide Number Placeholder 3">
            <a:extLst>
              <a:ext uri="{FF2B5EF4-FFF2-40B4-BE49-F238E27FC236}">
                <a16:creationId xmlns:a16="http://schemas.microsoft.com/office/drawing/2014/main" id="{607371FD-C090-436A-909E-13B438E36B3E}"/>
              </a:ext>
            </a:extLst>
          </p:cNvPr>
          <p:cNvSpPr txBox="1">
            <a:spLocks/>
          </p:cNvSpPr>
          <p:nvPr/>
        </p:nvSpPr>
        <p:spPr>
          <a:xfrm>
            <a:off x="990600" y="62836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93</a:t>
            </a:fld>
            <a:endParaRPr lang="en-GB"/>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38200" y="1792574"/>
            <a:ext cx="10905699" cy="4582566"/>
          </a:xfrm>
        </p:spPr>
        <p:txBody>
          <a:bodyPr vert="horz" lIns="91440" tIns="45720" rIns="91440" bIns="45720" rtlCol="0">
            <a:normAutofit fontScale="92500" lnSpcReduction="20000"/>
          </a:bodyPr>
          <a:lstStyle/>
          <a:p>
            <a:pPr marL="0" indent="0">
              <a:lnSpc>
                <a:spcPct val="90000"/>
              </a:lnSpc>
              <a:buNone/>
              <a:defRPr/>
            </a:pPr>
            <a:r>
              <a:rPr lang="en-CA" sz="2000" b="1" i="1" dirty="0">
                <a:solidFill>
                  <a:srgbClr val="FF0000"/>
                </a:solidFill>
              </a:rPr>
              <a:t>By September 2023... </a:t>
            </a:r>
          </a:p>
          <a:p>
            <a:pPr marL="342900" lvl="1">
              <a:lnSpc>
                <a:spcPct val="90000"/>
              </a:lnSpc>
              <a:spcBef>
                <a:spcPts val="1200"/>
              </a:spcBef>
              <a:buSzPct val="100000"/>
              <a:defRPr/>
            </a:pPr>
            <a:r>
              <a:rPr lang="en-CA" dirty="0">
                <a:solidFill>
                  <a:srgbClr val="FF0000"/>
                </a:solidFill>
              </a:rPr>
              <a:t>783</a:t>
            </a:r>
            <a:r>
              <a:rPr lang="en-CA" dirty="0"/>
              <a:t> assessments completed of which 518 are public</a:t>
            </a:r>
          </a:p>
          <a:p>
            <a:pPr marL="342900" lvl="1">
              <a:lnSpc>
                <a:spcPct val="90000"/>
              </a:lnSpc>
              <a:spcBef>
                <a:spcPts val="1200"/>
              </a:spcBef>
              <a:buSzPct val="100000"/>
              <a:defRPr/>
            </a:pPr>
            <a:r>
              <a:rPr lang="en-CA" dirty="0"/>
              <a:t>In addition, </a:t>
            </a:r>
            <a:r>
              <a:rPr lang="en-CA" dirty="0">
                <a:solidFill>
                  <a:srgbClr val="FF0000"/>
                </a:solidFill>
              </a:rPr>
              <a:t>71</a:t>
            </a:r>
            <a:r>
              <a:rPr lang="en-CA" dirty="0"/>
              <a:t> are draft and</a:t>
            </a:r>
            <a:r>
              <a:rPr lang="en-CA" dirty="0">
                <a:solidFill>
                  <a:srgbClr val="FF0000"/>
                </a:solidFill>
              </a:rPr>
              <a:t> 21 </a:t>
            </a:r>
            <a:r>
              <a:rPr lang="en-CA" dirty="0"/>
              <a:t>planned…</a:t>
            </a:r>
          </a:p>
          <a:p>
            <a:pPr marL="342900" lvl="1">
              <a:lnSpc>
                <a:spcPct val="90000"/>
              </a:lnSpc>
              <a:spcBef>
                <a:spcPts val="1200"/>
              </a:spcBef>
              <a:buSzPct val="100000"/>
              <a:defRPr/>
            </a:pPr>
            <a:endParaRPr lang="en-CA" dirty="0"/>
          </a:p>
          <a:p>
            <a:pPr marL="0" indent="0">
              <a:lnSpc>
                <a:spcPct val="90000"/>
              </a:lnSpc>
              <a:buNone/>
              <a:defRPr/>
            </a:pPr>
            <a:r>
              <a:rPr lang="en-CA" sz="2000" dirty="0"/>
              <a:t>Source: </a:t>
            </a:r>
            <a:r>
              <a:rPr lang="en-CA" sz="2000" dirty="0">
                <a:hlinkClick r:id="rId3"/>
              </a:rPr>
              <a:t>https://pefa.org/</a:t>
            </a:r>
            <a:r>
              <a:rPr lang="en-CA" sz="2000" dirty="0"/>
              <a:t> </a:t>
            </a:r>
          </a:p>
          <a:p>
            <a:pPr marL="0" indent="0">
              <a:lnSpc>
                <a:spcPct val="90000"/>
              </a:lnSpc>
              <a:buNone/>
              <a:defRPr/>
            </a:pPr>
            <a:r>
              <a:rPr lang="en-GB" sz="2000" dirty="0"/>
              <a:t>The (annual) </a:t>
            </a:r>
            <a:r>
              <a:rPr lang="en-GB" sz="2000" dirty="0">
                <a:solidFill>
                  <a:srgbClr val="FF0000"/>
                </a:solidFill>
              </a:rPr>
              <a:t>Global Report on PFM </a:t>
            </a:r>
            <a:r>
              <a:rPr lang="en-GB" sz="2000" i="0" dirty="0"/>
              <a:t>presents trends in PFM using PEFA data</a:t>
            </a:r>
          </a:p>
          <a:p>
            <a:pPr marL="0" indent="0">
              <a:lnSpc>
                <a:spcPct val="90000"/>
              </a:lnSpc>
              <a:buNone/>
              <a:defRPr/>
            </a:pPr>
            <a:endParaRPr lang="en-GB" sz="2000" i="0" dirty="0"/>
          </a:p>
          <a:p>
            <a:pPr>
              <a:lnSpc>
                <a:spcPct val="120000"/>
              </a:lnSpc>
              <a:spcAft>
                <a:spcPts val="0"/>
              </a:spcAft>
              <a:defRPr/>
            </a:pPr>
            <a:r>
              <a:rPr lang="en-GB" sz="2100" b="1" dirty="0"/>
              <a:t>Link PEFA and SDGs</a:t>
            </a:r>
            <a:r>
              <a:rPr lang="en-GB" sz="2100" dirty="0"/>
              <a:t>: PEFA secretariat being in charge of the data collection for SDG 16.6.1. This development goal corresponds broadly with PI-1. It compares the aggregate expenditure outturn with the government’s budget approved by the legislature</a:t>
            </a:r>
            <a:endParaRPr lang="en-CA" sz="2100" dirty="0"/>
          </a:p>
          <a:p>
            <a:pPr marL="0">
              <a:lnSpc>
                <a:spcPct val="90000"/>
              </a:lnSpc>
              <a:defRPr/>
            </a:pPr>
            <a:endParaRPr lang="en-CA" sz="2000" b="0" dirty="0"/>
          </a:p>
        </p:txBody>
      </p:sp>
      <p:sp>
        <p:nvSpPr>
          <p:cNvPr id="5" name="Titre 1"/>
          <p:cNvSpPr txBox="1">
            <a:spLocks/>
          </p:cNvSpPr>
          <p:nvPr/>
        </p:nvSpPr>
        <p:spPr bwMode="auto">
          <a:xfrm>
            <a:off x="970722" y="482860"/>
            <a:ext cx="10515600" cy="782357"/>
          </a:xfrm>
          <a:prstGeom prst="rect">
            <a:avLst/>
          </a:prstGeom>
        </p:spPr>
        <p:txBody>
          <a:bodyPr vert="horz" lIns="91440" tIns="45720" rIns="91440" bIns="0" numCol="1" rtlCol="0" anchor="b" anchorCtr="0" compatLnSpc="1">
            <a:prstTxWarp prst="textNoShape">
              <a:avLst/>
            </a:prstTxWarp>
            <a:normAutofit/>
          </a:bodyPr>
          <a:lstStyle/>
          <a:p>
            <a:pPr marL="358775" indent="-358775" fontAlgn="base">
              <a:lnSpc>
                <a:spcPct val="90000"/>
              </a:lnSpc>
              <a:spcBef>
                <a:spcPct val="0"/>
              </a:spcBef>
              <a:spcAft>
                <a:spcPts val="600"/>
              </a:spcAft>
              <a:defRPr/>
            </a:pPr>
            <a:r>
              <a:rPr lang="en-GB" altLang="en-US" sz="4000" b="1">
                <a:solidFill>
                  <a:schemeClr val="tx2"/>
                </a:solidFill>
                <a:latin typeface="+mj-lt"/>
                <a:ea typeface="+mj-ea"/>
                <a:cs typeface="+mj-cs"/>
              </a:rPr>
              <a:t>The PEFA reach…</a:t>
            </a:r>
          </a:p>
        </p:txBody>
      </p:sp>
      <p:sp>
        <p:nvSpPr>
          <p:cNvPr id="2" name="Slide Number Placeholder 1">
            <a:extLst>
              <a:ext uri="{FF2B5EF4-FFF2-40B4-BE49-F238E27FC236}">
                <a16:creationId xmlns:a16="http://schemas.microsoft.com/office/drawing/2014/main" id="{01F819DA-2F5A-4DA0-B0B4-960B02250E21}"/>
              </a:ext>
            </a:extLst>
          </p:cNvPr>
          <p:cNvSpPr>
            <a:spLocks noGrp="1"/>
          </p:cNvSpPr>
          <p:nvPr>
            <p:ph type="sldNum" sz="quarter" idx="12"/>
          </p:nvPr>
        </p:nvSpPr>
        <p:spPr/>
        <p:txBody>
          <a:bodyPr/>
          <a:lstStyle/>
          <a:p>
            <a:fld id="{F46C79FD-C571-418B-AB0F-5EE936C85276}" type="slidenum">
              <a:rPr lang="en-GB" smtClean="0"/>
              <a:t>94</a:t>
            </a:fld>
            <a:endParaRPr lang="en-GB" dirty="0"/>
          </a:p>
        </p:txBody>
      </p:sp>
    </p:spTree>
    <p:extLst>
      <p:ext uri="{BB962C8B-B14F-4D97-AF65-F5344CB8AC3E}">
        <p14:creationId xmlns:p14="http://schemas.microsoft.com/office/powerpoint/2010/main" val="28151067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38199" y="1825625"/>
            <a:ext cx="10905699" cy="4670786"/>
          </a:xfrm>
        </p:spPr>
        <p:txBody>
          <a:bodyPr vert="horz" lIns="91440" tIns="45720" rIns="91440" bIns="45720" rtlCol="0">
            <a:normAutofit fontScale="92500" lnSpcReduction="20000"/>
          </a:bodyPr>
          <a:lstStyle/>
          <a:p>
            <a:pPr marL="0" indent="0">
              <a:spcAft>
                <a:spcPts val="1200"/>
              </a:spcAft>
              <a:buNone/>
              <a:defRPr/>
            </a:pPr>
            <a:r>
              <a:rPr lang="en-CA" b="1" dirty="0">
                <a:solidFill>
                  <a:srgbClr val="FF0000"/>
                </a:solidFill>
              </a:rPr>
              <a:t>783 </a:t>
            </a:r>
            <a:r>
              <a:rPr lang="en-CA" b="1" dirty="0"/>
              <a:t>assessments were completed, </a:t>
            </a:r>
            <a:r>
              <a:rPr lang="en-CA" b="1" dirty="0">
                <a:solidFill>
                  <a:srgbClr val="FF0000"/>
                </a:solidFill>
              </a:rPr>
              <a:t>220</a:t>
            </a:r>
            <a:r>
              <a:rPr lang="en-CA" b="1" dirty="0">
                <a:solidFill>
                  <a:srgbClr val="C00000"/>
                </a:solidFill>
              </a:rPr>
              <a:t> </a:t>
            </a:r>
            <a:r>
              <a:rPr lang="en-CA" b="1" dirty="0"/>
              <a:t>led by EU</a:t>
            </a:r>
            <a:endParaRPr lang="en-CA" sz="2000" baseline="30000" dirty="0"/>
          </a:p>
          <a:p>
            <a:pPr lvl="1">
              <a:spcBef>
                <a:spcPts val="0"/>
              </a:spcBef>
              <a:spcAft>
                <a:spcPts val="600"/>
              </a:spcAft>
              <a:buClr>
                <a:srgbClr val="0F5494"/>
              </a:buClr>
              <a:defRPr/>
            </a:pPr>
            <a:r>
              <a:rPr lang="en-CA" b="0" dirty="0">
                <a:solidFill>
                  <a:srgbClr val="FF0000"/>
                </a:solidFill>
              </a:rPr>
              <a:t>449 </a:t>
            </a:r>
            <a:r>
              <a:rPr lang="en-CA" b="0" dirty="0"/>
              <a:t>assessments at national level</a:t>
            </a:r>
          </a:p>
          <a:p>
            <a:pPr lvl="1">
              <a:spcBef>
                <a:spcPts val="0"/>
              </a:spcBef>
              <a:spcAft>
                <a:spcPts val="1200"/>
              </a:spcAft>
              <a:buClr>
                <a:srgbClr val="0F5494"/>
              </a:buClr>
              <a:defRPr/>
            </a:pPr>
            <a:r>
              <a:rPr lang="en-CA" dirty="0">
                <a:solidFill>
                  <a:srgbClr val="FF0000"/>
                </a:solidFill>
              </a:rPr>
              <a:t>334</a:t>
            </a:r>
            <a:r>
              <a:rPr lang="en-CA" b="0" dirty="0">
                <a:solidFill>
                  <a:srgbClr val="FF0000"/>
                </a:solidFill>
              </a:rPr>
              <a:t> </a:t>
            </a:r>
            <a:r>
              <a:rPr lang="en-CA" b="0" dirty="0"/>
              <a:t>sub-national assessments</a:t>
            </a:r>
          </a:p>
          <a:p>
            <a:pPr>
              <a:spcAft>
                <a:spcPts val="600"/>
              </a:spcAft>
              <a:buNone/>
              <a:defRPr/>
            </a:pPr>
            <a:r>
              <a:rPr lang="en-CA" sz="2000" dirty="0"/>
              <a:t>Of which:</a:t>
            </a:r>
          </a:p>
          <a:p>
            <a:pPr lvl="1">
              <a:spcBef>
                <a:spcPts val="0"/>
              </a:spcBef>
              <a:spcAft>
                <a:spcPts val="600"/>
              </a:spcAft>
              <a:buClr>
                <a:srgbClr val="0F5494"/>
              </a:buClr>
              <a:defRPr/>
            </a:pPr>
            <a:r>
              <a:rPr lang="en-GB" sz="1800" dirty="0"/>
              <a:t>EAST ASIA &amp; PACIFIC: 81</a:t>
            </a:r>
          </a:p>
          <a:p>
            <a:pPr lvl="1">
              <a:spcBef>
                <a:spcPts val="0"/>
              </a:spcBef>
              <a:spcAft>
                <a:spcPts val="600"/>
              </a:spcAft>
              <a:buClr>
                <a:srgbClr val="0F5494"/>
              </a:buClr>
              <a:defRPr/>
            </a:pPr>
            <a:r>
              <a:rPr lang="en-GB" sz="1800" dirty="0"/>
              <a:t>EUROPE &amp; CENTRAL ASIA: 135</a:t>
            </a:r>
          </a:p>
          <a:p>
            <a:pPr lvl="1">
              <a:spcBef>
                <a:spcPts val="0"/>
              </a:spcBef>
              <a:spcAft>
                <a:spcPts val="600"/>
              </a:spcAft>
              <a:buClr>
                <a:srgbClr val="0F5494"/>
              </a:buClr>
              <a:defRPr/>
            </a:pPr>
            <a:r>
              <a:rPr lang="en-GB" sz="1800" dirty="0"/>
              <a:t>LATIN AMERICA &amp; CARIBBEAN: 138</a:t>
            </a:r>
          </a:p>
          <a:p>
            <a:pPr lvl="1">
              <a:spcBef>
                <a:spcPts val="0"/>
              </a:spcBef>
              <a:spcAft>
                <a:spcPts val="600"/>
              </a:spcAft>
              <a:buClr>
                <a:srgbClr val="0F5494"/>
              </a:buClr>
              <a:defRPr/>
            </a:pPr>
            <a:r>
              <a:rPr lang="en-GB" sz="1800" dirty="0"/>
              <a:t>MIDDLE EAST &amp; NORTH AFRICA: 36</a:t>
            </a:r>
          </a:p>
          <a:p>
            <a:pPr lvl="1">
              <a:spcBef>
                <a:spcPts val="0"/>
              </a:spcBef>
              <a:spcAft>
                <a:spcPts val="600"/>
              </a:spcAft>
              <a:buClr>
                <a:srgbClr val="0F5494"/>
              </a:buClr>
              <a:defRPr/>
            </a:pPr>
            <a:r>
              <a:rPr lang="en-GB" sz="1800" dirty="0"/>
              <a:t>NORTH AMERICA: 3</a:t>
            </a:r>
          </a:p>
          <a:p>
            <a:pPr lvl="1">
              <a:spcBef>
                <a:spcPts val="0"/>
              </a:spcBef>
              <a:spcAft>
                <a:spcPts val="600"/>
              </a:spcAft>
              <a:buClr>
                <a:srgbClr val="0F5494"/>
              </a:buClr>
              <a:defRPr/>
            </a:pPr>
            <a:r>
              <a:rPr lang="en-GB" sz="1800" dirty="0"/>
              <a:t>SOUTH ASIA: 43</a:t>
            </a:r>
          </a:p>
          <a:p>
            <a:pPr lvl="1">
              <a:spcBef>
                <a:spcPts val="0"/>
              </a:spcBef>
              <a:spcAft>
                <a:spcPts val="600"/>
              </a:spcAft>
              <a:buClr>
                <a:srgbClr val="0F5494"/>
              </a:buClr>
              <a:defRPr/>
            </a:pPr>
            <a:r>
              <a:rPr lang="en-GB" sz="1800" dirty="0"/>
              <a:t>SUB-SAHARAN AFRICA: 347</a:t>
            </a:r>
          </a:p>
          <a:p>
            <a:pPr marL="0">
              <a:lnSpc>
                <a:spcPct val="90000"/>
              </a:lnSpc>
              <a:defRPr/>
            </a:pPr>
            <a:endParaRPr lang="en-CA" sz="2000" b="0" dirty="0"/>
          </a:p>
          <a:p>
            <a:pPr marL="0">
              <a:lnSpc>
                <a:spcPct val="90000"/>
              </a:lnSpc>
              <a:defRPr/>
            </a:pPr>
            <a:r>
              <a:rPr lang="en-CA" sz="2000" dirty="0"/>
              <a:t>The gender annex (GRPFM) was used in 39 PEFAs (supplementary framework)</a:t>
            </a:r>
            <a:endParaRPr lang="en-CA" sz="2000" b="0" dirty="0"/>
          </a:p>
          <a:p>
            <a:pPr marL="0">
              <a:lnSpc>
                <a:spcPct val="90000"/>
              </a:lnSpc>
              <a:defRPr/>
            </a:pPr>
            <a:endParaRPr lang="en-CA" sz="2000" b="0" dirty="0"/>
          </a:p>
        </p:txBody>
      </p:sp>
      <p:sp>
        <p:nvSpPr>
          <p:cNvPr id="5" name="Titre 1"/>
          <p:cNvSpPr txBox="1">
            <a:spLocks/>
          </p:cNvSpPr>
          <p:nvPr/>
        </p:nvSpPr>
        <p:spPr bwMode="auto">
          <a:xfrm>
            <a:off x="970722" y="482860"/>
            <a:ext cx="10515600" cy="782357"/>
          </a:xfrm>
          <a:prstGeom prst="rect">
            <a:avLst/>
          </a:prstGeom>
        </p:spPr>
        <p:txBody>
          <a:bodyPr vert="horz" lIns="91440" tIns="45720" rIns="91440" bIns="0" numCol="1" rtlCol="0" anchor="b" anchorCtr="0" compatLnSpc="1">
            <a:prstTxWarp prst="textNoShape">
              <a:avLst/>
            </a:prstTxWarp>
            <a:normAutofit/>
          </a:bodyPr>
          <a:lstStyle/>
          <a:p>
            <a:pPr marL="358775" indent="-358775" fontAlgn="base">
              <a:lnSpc>
                <a:spcPct val="90000"/>
              </a:lnSpc>
              <a:spcBef>
                <a:spcPct val="0"/>
              </a:spcBef>
              <a:spcAft>
                <a:spcPts val="600"/>
              </a:spcAft>
              <a:defRPr/>
            </a:pPr>
            <a:r>
              <a:rPr lang="en-GB" altLang="en-US" sz="4000" b="1">
                <a:solidFill>
                  <a:schemeClr val="tx2"/>
                </a:solidFill>
                <a:latin typeface="+mj-lt"/>
                <a:ea typeface="+mj-ea"/>
                <a:cs typeface="+mj-cs"/>
              </a:rPr>
              <a:t>The PEFA reach…</a:t>
            </a:r>
          </a:p>
        </p:txBody>
      </p:sp>
      <p:sp>
        <p:nvSpPr>
          <p:cNvPr id="4" name="Oval 3">
            <a:extLst>
              <a:ext uri="{FF2B5EF4-FFF2-40B4-BE49-F238E27FC236}">
                <a16:creationId xmlns:a16="http://schemas.microsoft.com/office/drawing/2014/main" id="{AF829C0E-6D74-45E1-940D-1095D8D6DC34}"/>
              </a:ext>
            </a:extLst>
          </p:cNvPr>
          <p:cNvSpPr/>
          <p:nvPr/>
        </p:nvSpPr>
        <p:spPr bwMode="auto">
          <a:xfrm rot="1984771">
            <a:off x="8938939" y="584412"/>
            <a:ext cx="3387632" cy="1678980"/>
          </a:xfrm>
          <a:prstGeom prst="ellipse">
            <a:avLst/>
          </a:prstGeom>
          <a:gradFill>
            <a:gsLst>
              <a:gs pos="0">
                <a:schemeClr val="accent1">
                  <a:lumMod val="20000"/>
                  <a:lumOff val="80000"/>
                </a:schemeClr>
              </a:gs>
              <a:gs pos="100000">
                <a:schemeClr val="bg2"/>
              </a:gs>
              <a:gs pos="100000">
                <a:schemeClr val="accent1">
                  <a:lumMod val="105000"/>
                  <a:satMod val="109000"/>
                  <a:tint val="81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marL="3175" algn="ctr">
              <a:defRPr/>
            </a:pPr>
            <a:r>
              <a:rPr lang="en-GB" sz="2000" dirty="0">
                <a:solidFill>
                  <a:srgbClr val="0F5494"/>
                </a:solidFill>
              </a:rPr>
              <a:t>43% of assessment are at SNG level with its own sub-national methodology </a:t>
            </a:r>
          </a:p>
        </p:txBody>
      </p:sp>
      <p:sp>
        <p:nvSpPr>
          <p:cNvPr id="2" name="Slide Number Placeholder 1">
            <a:extLst>
              <a:ext uri="{FF2B5EF4-FFF2-40B4-BE49-F238E27FC236}">
                <a16:creationId xmlns:a16="http://schemas.microsoft.com/office/drawing/2014/main" id="{A759CAE0-4180-45A4-A066-335DACFBBCA7}"/>
              </a:ext>
            </a:extLst>
          </p:cNvPr>
          <p:cNvSpPr>
            <a:spLocks noGrp="1"/>
          </p:cNvSpPr>
          <p:nvPr>
            <p:ph type="sldNum" sz="quarter" idx="12"/>
          </p:nvPr>
        </p:nvSpPr>
        <p:spPr/>
        <p:txBody>
          <a:bodyPr/>
          <a:lstStyle/>
          <a:p>
            <a:fld id="{F46C79FD-C571-418B-AB0F-5EE936C85276}" type="slidenum">
              <a:rPr lang="en-GB" smtClean="0"/>
              <a:t>95</a:t>
            </a:fld>
            <a:endParaRPr lang="en-GB"/>
          </a:p>
        </p:txBody>
      </p:sp>
    </p:spTree>
    <p:extLst>
      <p:ext uri="{BB962C8B-B14F-4D97-AF65-F5344CB8AC3E}">
        <p14:creationId xmlns:p14="http://schemas.microsoft.com/office/powerpoint/2010/main" val="36189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Espace réservé du contenu 2"/>
          <p:cNvSpPr>
            <a:spLocks noGrp="1"/>
          </p:cNvSpPr>
          <p:nvPr>
            <p:ph idx="1"/>
          </p:nvPr>
        </p:nvSpPr>
        <p:spPr/>
        <p:txBody>
          <a:bodyPr>
            <a:normAutofit fontScale="92500"/>
          </a:bodyPr>
          <a:lstStyle/>
          <a:p>
            <a:pPr marL="342900" lvl="1" indent="-342900">
              <a:lnSpc>
                <a:spcPct val="90000"/>
              </a:lnSpc>
              <a:spcBef>
                <a:spcPts val="0"/>
              </a:spcBef>
              <a:spcAft>
                <a:spcPts val="1200"/>
              </a:spcAft>
              <a:buClrTx/>
              <a:buSzPct val="100000"/>
              <a:buFont typeface="Arial" charset="0"/>
              <a:buChar char="•"/>
              <a:defRPr/>
            </a:pPr>
            <a:r>
              <a:rPr lang="en-GB" altLang="en-US" sz="2400" dirty="0"/>
              <a:t>The PEFA Framework measures the performance of PFM systems in achieving their objectives</a:t>
            </a:r>
          </a:p>
          <a:p>
            <a:pPr marL="342900" lvl="1" indent="-342900">
              <a:lnSpc>
                <a:spcPct val="90000"/>
              </a:lnSpc>
              <a:spcBef>
                <a:spcPts val="1200"/>
              </a:spcBef>
              <a:spcAft>
                <a:spcPts val="1200"/>
              </a:spcAft>
              <a:buClrTx/>
              <a:buSzPct val="100000"/>
              <a:buFont typeface="Arial" charset="0"/>
              <a:buChar char="•"/>
              <a:defRPr/>
            </a:pPr>
            <a:r>
              <a:rPr lang="en-GB" altLang="en-US" sz="2400" dirty="0"/>
              <a:t>But the PEFA </a:t>
            </a:r>
            <a:r>
              <a:rPr lang="en-GB" altLang="en-US" sz="2400" dirty="0">
                <a:solidFill>
                  <a:srgbClr val="FF0000"/>
                </a:solidFill>
              </a:rPr>
              <a:t>does not assess</a:t>
            </a:r>
            <a:r>
              <a:rPr lang="en-GB" altLang="en-US" sz="2400" dirty="0"/>
              <a:t> the causes of performance</a:t>
            </a:r>
          </a:p>
          <a:p>
            <a:pPr marL="342900" lvl="1" indent="-342900">
              <a:lnSpc>
                <a:spcPct val="90000"/>
              </a:lnSpc>
              <a:spcBef>
                <a:spcPts val="1200"/>
              </a:spcBef>
              <a:spcAft>
                <a:spcPts val="1200"/>
              </a:spcAft>
              <a:buClrTx/>
              <a:buSzPct val="100000"/>
              <a:buFont typeface="Arial" charset="0"/>
              <a:buChar char="•"/>
              <a:defRPr/>
            </a:pPr>
            <a:r>
              <a:rPr lang="en-GB" altLang="en-US" sz="2400" dirty="0"/>
              <a:t>It focuses on the “basics” of PFM systems</a:t>
            </a:r>
          </a:p>
          <a:p>
            <a:pPr marL="342900" lvl="1" indent="-342900">
              <a:lnSpc>
                <a:spcPct val="90000"/>
              </a:lnSpc>
              <a:spcBef>
                <a:spcPts val="1200"/>
              </a:spcBef>
              <a:spcAft>
                <a:spcPts val="1200"/>
              </a:spcAft>
              <a:buClrTx/>
              <a:buSzPct val="100000"/>
              <a:buFont typeface="Arial" charset="0"/>
              <a:buChar char="•"/>
              <a:defRPr/>
            </a:pPr>
            <a:r>
              <a:rPr lang="en-GB" altLang="en-US" sz="2400" dirty="0"/>
              <a:t>It monitors progress in systems over time</a:t>
            </a:r>
          </a:p>
          <a:p>
            <a:pPr marL="342900" lvl="1" indent="-342900">
              <a:lnSpc>
                <a:spcPct val="90000"/>
              </a:lnSpc>
              <a:spcBef>
                <a:spcPts val="1200"/>
              </a:spcBef>
              <a:spcAft>
                <a:spcPts val="1200"/>
              </a:spcAft>
              <a:buClrTx/>
              <a:buSzPct val="100000"/>
              <a:buFont typeface="Arial" charset="0"/>
              <a:buChar char="•"/>
              <a:defRPr/>
            </a:pPr>
            <a:r>
              <a:rPr lang="en-GB" altLang="en-US" sz="2400" dirty="0"/>
              <a:t>It does not deal with policy issues and does not provide policy recommendations</a:t>
            </a:r>
          </a:p>
          <a:p>
            <a:pPr marL="342900" lvl="1" indent="-342900">
              <a:lnSpc>
                <a:spcPct val="90000"/>
              </a:lnSpc>
              <a:spcBef>
                <a:spcPts val="1200"/>
              </a:spcBef>
              <a:spcAft>
                <a:spcPts val="1200"/>
              </a:spcAft>
              <a:buClrTx/>
              <a:buSzPct val="100000"/>
              <a:buFont typeface="Arial" charset="0"/>
              <a:buChar char="•"/>
              <a:defRPr/>
            </a:pPr>
            <a:r>
              <a:rPr lang="en-US" altLang="en-US" sz="2400" dirty="0"/>
              <a:t>There are several other PFM diagnostic tools to assess in detail specific PFM areas</a:t>
            </a:r>
            <a:endParaRPr lang="en-GB" altLang="en-US" sz="2400" dirty="0">
              <a:highlight>
                <a:srgbClr val="FFFF00"/>
              </a:highlight>
            </a:endParaRPr>
          </a:p>
        </p:txBody>
      </p:sp>
      <p:sp>
        <p:nvSpPr>
          <p:cNvPr id="2" name="Slide Number Placeholder 1" hidden="1"/>
          <p:cNvSpPr>
            <a:spLocks noGrp="1"/>
          </p:cNvSpPr>
          <p:nvPr>
            <p:ph type="sldNum" sz="quarter" idx="12"/>
          </p:nvPr>
        </p:nvSpPr>
        <p:spPr/>
        <p:txBody>
          <a:bodyPr/>
          <a:lstStyle/>
          <a:p>
            <a:pPr>
              <a:spcAft>
                <a:spcPts val="600"/>
              </a:spcAft>
              <a:defRPr/>
            </a:pPr>
            <a:fld id="{F28233C3-41AF-47F5-B605-8DE1C184AED9}" type="slidenum">
              <a:rPr lang="en-GB" smtClean="0"/>
              <a:pPr>
                <a:spcAft>
                  <a:spcPts val="600"/>
                </a:spcAft>
                <a:defRPr/>
              </a:pPr>
              <a:t>96</a:t>
            </a:fld>
            <a:endParaRPr lang="en-GB"/>
          </a:p>
        </p:txBody>
      </p:sp>
      <p:sp>
        <p:nvSpPr>
          <p:cNvPr id="40962" name="Titre 1"/>
          <p:cNvSpPr>
            <a:spLocks noGrp="1"/>
          </p:cNvSpPr>
          <p:nvPr>
            <p:ph type="title"/>
          </p:nvPr>
        </p:nvSpPr>
        <p:spPr/>
        <p:txBody>
          <a:bodyPr anchor="b">
            <a:normAutofit/>
          </a:bodyPr>
          <a:lstStyle/>
          <a:p>
            <a:r>
              <a:rPr lang="en-GB" altLang="en-US" dirty="0"/>
              <a:t>Key messages</a:t>
            </a:r>
          </a:p>
        </p:txBody>
      </p:sp>
      <p:sp>
        <p:nvSpPr>
          <p:cNvPr id="5" name="Slide Number Placeholder 3">
            <a:extLst>
              <a:ext uri="{FF2B5EF4-FFF2-40B4-BE49-F238E27FC236}">
                <a16:creationId xmlns:a16="http://schemas.microsoft.com/office/drawing/2014/main" id="{7CF44E12-0747-48CB-A634-45567C576C35}"/>
              </a:ext>
            </a:extLst>
          </p:cNvPr>
          <p:cNvSpPr txBox="1">
            <a:spLocks/>
          </p:cNvSpPr>
          <p:nvPr/>
        </p:nvSpPr>
        <p:spPr>
          <a:xfrm>
            <a:off x="990600" y="62836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96</a:t>
            </a:fld>
            <a:endParaRPr lang="en-GB"/>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1"/>
          <p:cNvSpPr>
            <a:spLocks noGrp="1"/>
          </p:cNvSpPr>
          <p:nvPr>
            <p:ph sz="half" idx="1"/>
          </p:nvPr>
        </p:nvSpPr>
        <p:spPr>
          <a:xfrm>
            <a:off x="831283" y="2240404"/>
            <a:ext cx="10794478" cy="3906435"/>
          </a:xfrm>
        </p:spPr>
        <p:txBody>
          <a:bodyPr>
            <a:normAutofit/>
          </a:bodyPr>
          <a:lstStyle/>
          <a:p>
            <a:pPr marL="382950" lvl="1">
              <a:spcBef>
                <a:spcPts val="600"/>
              </a:spcBef>
              <a:spcAft>
                <a:spcPts val="600"/>
              </a:spcAft>
              <a:buClrTx/>
            </a:pPr>
            <a:r>
              <a:rPr lang="en-GB" sz="2400" dirty="0"/>
              <a:t>Module 2.1	Conditions for successful reform</a:t>
            </a:r>
          </a:p>
          <a:p>
            <a:pPr marL="382950" lvl="1">
              <a:spcBef>
                <a:spcPts val="600"/>
              </a:spcBef>
              <a:spcAft>
                <a:spcPts val="600"/>
              </a:spcAft>
              <a:buClrTx/>
            </a:pPr>
            <a:r>
              <a:rPr lang="en-GB" sz="2400" dirty="0"/>
              <a:t>Module 2.2	The Public Expenditure &amp; Financial Accountability (PEFA)</a:t>
            </a:r>
          </a:p>
          <a:p>
            <a:pPr marL="382950" lvl="1">
              <a:spcBef>
                <a:spcPts val="600"/>
              </a:spcBef>
              <a:spcAft>
                <a:spcPts val="600"/>
              </a:spcAft>
              <a:buClrTx/>
            </a:pPr>
            <a:r>
              <a:rPr lang="en-GB" sz="2400" dirty="0">
                <a:solidFill>
                  <a:srgbClr val="FF0000"/>
                </a:solidFill>
              </a:rPr>
              <a:t>Module 2.3	PFM diagnostic tools</a:t>
            </a:r>
          </a:p>
          <a:p>
            <a:pPr marL="382950" lvl="1">
              <a:spcBef>
                <a:spcPts val="600"/>
              </a:spcBef>
              <a:spcAft>
                <a:spcPts val="600"/>
              </a:spcAft>
              <a:buClrTx/>
            </a:pPr>
            <a:r>
              <a:rPr lang="en-GB" sz="2400" dirty="0"/>
              <a:t>Module 2.4	Sequencing of reforms (part 1)</a:t>
            </a:r>
          </a:p>
        </p:txBody>
      </p:sp>
      <p:sp>
        <p:nvSpPr>
          <p:cNvPr id="12292" name="Espace réservé du numéro de diapositive 3" hidden="1"/>
          <p:cNvSpPr>
            <a:spLocks noGrp="1"/>
          </p:cNvSpPr>
          <p:nvPr>
            <p:ph type="sldNum" sz="quarter" idx="12"/>
          </p:nvPr>
        </p:nvSpPr>
        <p:spPr>
          <a:xfrm>
            <a:off x="1981200" y="6245225"/>
            <a:ext cx="2133600" cy="4762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l" eaLnBrk="1" hangingPunct="1">
              <a:spcAft>
                <a:spcPts val="600"/>
              </a:spcAft>
              <a:defRPr/>
            </a:pPr>
            <a:fld id="{9CC5C342-D0A1-FA43-89AF-83F844EB4D30}" type="slidenum">
              <a:rPr lang="en-GB" sz="1400">
                <a:solidFill>
                  <a:schemeClr val="tx1"/>
                </a:solidFill>
                <a:latin typeface="Arial" charset="0"/>
              </a:rPr>
              <a:pPr algn="l" eaLnBrk="1" hangingPunct="1">
                <a:spcAft>
                  <a:spcPts val="600"/>
                </a:spcAft>
                <a:defRPr/>
              </a:pPr>
              <a:t>97</a:t>
            </a:fld>
            <a:endParaRPr lang="en-GB" sz="1400">
              <a:solidFill>
                <a:schemeClr val="tx1"/>
              </a:solidFill>
              <a:latin typeface="Arial" charset="0"/>
            </a:endParaRPr>
          </a:p>
        </p:txBody>
      </p:sp>
      <p:sp>
        <p:nvSpPr>
          <p:cNvPr id="22530" name="Titre 2"/>
          <p:cNvSpPr>
            <a:spLocks noGrp="1"/>
          </p:cNvSpPr>
          <p:nvPr>
            <p:ph type="title"/>
          </p:nvPr>
        </p:nvSpPr>
        <p:spPr/>
        <p:txBody>
          <a:bodyPr anchor="b">
            <a:normAutofit/>
          </a:bodyPr>
          <a:lstStyle/>
          <a:p>
            <a:pPr marL="342900" indent="-342900"/>
            <a:r>
              <a:rPr lang="fr-FR" dirty="0"/>
              <a:t>Day 2: </a:t>
            </a:r>
            <a:r>
              <a:rPr lang="en-GB" dirty="0"/>
              <a:t>Developing reform strategy</a:t>
            </a:r>
          </a:p>
        </p:txBody>
      </p:sp>
      <p:sp>
        <p:nvSpPr>
          <p:cNvPr id="5" name="Slide Number Placeholder 3">
            <a:extLst>
              <a:ext uri="{FF2B5EF4-FFF2-40B4-BE49-F238E27FC236}">
                <a16:creationId xmlns:a16="http://schemas.microsoft.com/office/drawing/2014/main" id="{92EAC1F1-11B9-4D84-B58E-6AC73E61A449}"/>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97</a:t>
            </a:fld>
            <a:endParaRPr lang="en-GB"/>
          </a:p>
        </p:txBody>
      </p:sp>
    </p:spTree>
    <p:extLst>
      <p:ext uri="{BB962C8B-B14F-4D97-AF65-F5344CB8AC3E}">
        <p14:creationId xmlns:p14="http://schemas.microsoft.com/office/powerpoint/2010/main" val="30912692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a:extLst>
              <a:ext uri="{FF2B5EF4-FFF2-40B4-BE49-F238E27FC236}">
                <a16:creationId xmlns:a16="http://schemas.microsoft.com/office/drawing/2014/main" id="{FB3F7E1A-C494-4217-A10F-16E3E65B0A91}"/>
              </a:ext>
            </a:extLst>
          </p:cNvPr>
          <p:cNvSpPr txBox="1">
            <a:spLocks noChangeArrowheads="1"/>
          </p:cNvSpPr>
          <p:nvPr/>
        </p:nvSpPr>
        <p:spPr bwMode="auto">
          <a:xfrm>
            <a:off x="1053306" y="2736443"/>
            <a:ext cx="1992505" cy="671035"/>
          </a:xfrm>
          <a:prstGeom prst="rect">
            <a:avLst/>
          </a:prstGeom>
        </p:spPr>
        <p:txBody>
          <a:bodyPr vert="horz" wrap="square" lIns="91440" tIns="45720" rIns="91440" bIns="45720" rtlCol="0" anchor="b">
            <a:normAutofit/>
          </a:bodyPr>
          <a:lstStyle/>
          <a:p>
            <a:pPr>
              <a:spcAft>
                <a:spcPts val="1800"/>
              </a:spcAft>
              <a:buClr>
                <a:schemeClr val="tx2"/>
              </a:buClr>
            </a:pPr>
            <a:r>
              <a:rPr lang="en-US" altLang="en-US" sz="3600" b="1" kern="1200" dirty="0">
                <a:solidFill>
                  <a:schemeClr val="tx2"/>
                </a:solidFill>
                <a:latin typeface="+mn-lt"/>
                <a:ea typeface="+mn-ea"/>
                <a:cs typeface="+mn-cs"/>
              </a:rPr>
              <a:t>Toolkit</a:t>
            </a:r>
            <a:endParaRPr lang="en-US" altLang="en-US" sz="3600" b="1" i="1" kern="1200" dirty="0">
              <a:solidFill>
                <a:schemeClr val="tx2"/>
              </a:solidFill>
              <a:latin typeface="+mn-lt"/>
              <a:ea typeface="+mn-ea"/>
              <a:cs typeface="+mn-cs"/>
            </a:endParaRPr>
          </a:p>
        </p:txBody>
      </p:sp>
      <p:sp>
        <p:nvSpPr>
          <p:cNvPr id="13315" name="TextBox 5"/>
          <p:cNvSpPr txBox="1">
            <a:spLocks noChangeArrowheads="1"/>
          </p:cNvSpPr>
          <p:nvPr/>
        </p:nvSpPr>
        <p:spPr bwMode="auto">
          <a:xfrm>
            <a:off x="1053306" y="4878704"/>
            <a:ext cx="10515600" cy="823912"/>
          </a:xfrm>
          <a:prstGeom prst="rect">
            <a:avLst/>
          </a:prstGeom>
          <a:noFill/>
        </p:spPr>
        <p:txBody>
          <a:bodyPr vert="horz" wrap="square" lIns="91440" tIns="45720" rIns="91440" bIns="45720" rtlCol="0" anchor="b">
            <a:normAutofit/>
          </a:bodyPr>
          <a:lstStyle/>
          <a:p>
            <a:pPr>
              <a:lnSpc>
                <a:spcPct val="90000"/>
              </a:lnSpc>
              <a:spcAft>
                <a:spcPts val="1800"/>
              </a:spcAft>
              <a:buClr>
                <a:schemeClr val="tx2"/>
              </a:buClr>
            </a:pPr>
            <a:r>
              <a:rPr lang="en-US" altLang="en-US" sz="2000" b="1" kern="1200" dirty="0">
                <a:solidFill>
                  <a:schemeClr val="tx2"/>
                </a:solidFill>
                <a:latin typeface="+mn-lt"/>
                <a:ea typeface="+mn-ea"/>
                <a:cs typeface="+mn-cs"/>
              </a:rPr>
              <a:t>What diagnostic tools to assess PFM systems are you familiar with? </a:t>
            </a:r>
            <a:r>
              <a:rPr lang="en-US" altLang="en-US" sz="2000" b="1" kern="1200" dirty="0">
                <a:solidFill>
                  <a:srgbClr val="FF0000"/>
                </a:solidFill>
                <a:latin typeface="+mn-lt"/>
                <a:ea typeface="+mn-ea"/>
                <a:cs typeface="+mn-cs"/>
              </a:rPr>
              <a:t>(</a:t>
            </a:r>
            <a:r>
              <a:rPr lang="en-US" altLang="en-US" sz="2000" b="1" kern="1200" dirty="0" err="1">
                <a:solidFill>
                  <a:srgbClr val="FF0000"/>
                </a:solidFill>
                <a:latin typeface="+mn-lt"/>
                <a:ea typeface="+mn-ea"/>
                <a:cs typeface="+mn-cs"/>
              </a:rPr>
              <a:t>mentimeter</a:t>
            </a:r>
            <a:r>
              <a:rPr lang="en-US" altLang="en-US" sz="2000" b="1" kern="1200" dirty="0">
                <a:solidFill>
                  <a:srgbClr val="FF0000"/>
                </a:solidFill>
                <a:latin typeface="+mn-lt"/>
                <a:ea typeface="+mn-ea"/>
                <a:cs typeface="+mn-cs"/>
              </a:rPr>
              <a:t>)</a:t>
            </a:r>
          </a:p>
        </p:txBody>
      </p:sp>
      <p:pic>
        <p:nvPicPr>
          <p:cNvPr id="13314" name="Picture 16" descr="assessment-tools"/>
          <p:cNvPicPr>
            <a:picLocks noChangeAspect="1" noChangeArrowheads="1"/>
          </p:cNvPicPr>
          <p:nvPr/>
        </p:nvPicPr>
        <p:blipFill>
          <a:blip r:embed="rId3" cstate="print"/>
          <a:stretch>
            <a:fillRect/>
          </a:stretch>
        </p:blipFill>
        <p:spPr bwMode="auto">
          <a:xfrm>
            <a:off x="4541520" y="1781373"/>
            <a:ext cx="5709029" cy="3097331"/>
          </a:xfrm>
          <a:prstGeom prst="rect">
            <a:avLst/>
          </a:prstGeom>
          <a:noFill/>
          <a:ln w="9525">
            <a:noFill/>
            <a:miter lim="800000"/>
            <a:headEnd/>
            <a:tailEnd/>
          </a:ln>
        </p:spPr>
      </p:pic>
      <p:sp>
        <p:nvSpPr>
          <p:cNvPr id="4" name="Titre 1"/>
          <p:cNvSpPr>
            <a:spLocks noGrp="1"/>
          </p:cNvSpPr>
          <p:nvPr>
            <p:ph type="title"/>
          </p:nvPr>
        </p:nvSpPr>
        <p:spPr/>
        <p:txBody>
          <a:bodyPr vert="horz" lIns="91440" tIns="45720" rIns="91440" bIns="0" rtlCol="0" anchor="b" anchorCtr="0">
            <a:normAutofit/>
          </a:bodyPr>
          <a:lstStyle/>
          <a:p>
            <a:r>
              <a:rPr lang="en-GB" altLang="en-US"/>
              <a:t>PFM assessment &amp; diagnostic tools</a:t>
            </a:r>
          </a:p>
        </p:txBody>
      </p:sp>
      <p:sp>
        <p:nvSpPr>
          <p:cNvPr id="2" name="Slide Number Placeholder 1">
            <a:extLst>
              <a:ext uri="{FF2B5EF4-FFF2-40B4-BE49-F238E27FC236}">
                <a16:creationId xmlns:a16="http://schemas.microsoft.com/office/drawing/2014/main" id="{F60502DC-4D66-4D32-8E7B-201EE3A8A352}"/>
              </a:ext>
            </a:extLst>
          </p:cNvPr>
          <p:cNvSpPr>
            <a:spLocks noGrp="1"/>
          </p:cNvSpPr>
          <p:nvPr>
            <p:ph type="sldNum" sz="quarter" idx="12"/>
          </p:nvPr>
        </p:nvSpPr>
        <p:spPr/>
        <p:txBody>
          <a:bodyPr/>
          <a:lstStyle/>
          <a:p>
            <a:fld id="{F46C79FD-C571-418B-AB0F-5EE936C85276}" type="slidenum">
              <a:rPr lang="en-GB" smtClean="0"/>
              <a:t>98</a:t>
            </a:fld>
            <a:endParaRPr lang="en-GB"/>
          </a:p>
        </p:txBody>
      </p:sp>
      <p:pic>
        <p:nvPicPr>
          <p:cNvPr id="7" name="Picture 6">
            <a:extLst>
              <a:ext uri="{FF2B5EF4-FFF2-40B4-BE49-F238E27FC236}">
                <a16:creationId xmlns:a16="http://schemas.microsoft.com/office/drawing/2014/main" id="{6BBF4975-E2F0-43F2-8F52-2EA7D08F1A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0182" y="123084"/>
            <a:ext cx="1551931" cy="1551931"/>
          </a:xfrm>
          <a:prstGeom prst="rect">
            <a:avLst/>
          </a:prstGeom>
        </p:spPr>
      </p:pic>
    </p:spTree>
    <p:extLst>
      <p:ext uri="{BB962C8B-B14F-4D97-AF65-F5344CB8AC3E}">
        <p14:creationId xmlns:p14="http://schemas.microsoft.com/office/powerpoint/2010/main" val="3841130490"/>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6" descr="assessment-tools"/>
          <p:cNvPicPr>
            <a:picLocks noChangeAspect="1" noChangeArrowheads="1"/>
          </p:cNvPicPr>
          <p:nvPr/>
        </p:nvPicPr>
        <p:blipFill>
          <a:blip r:embed="rId3" cstate="print"/>
          <a:stretch>
            <a:fillRect/>
          </a:stretch>
        </p:blipFill>
        <p:spPr bwMode="auto">
          <a:xfrm>
            <a:off x="9072164" y="310147"/>
            <a:ext cx="2836497" cy="1538890"/>
          </a:xfrm>
          <a:prstGeom prst="rect">
            <a:avLst/>
          </a:prstGeom>
          <a:noFill/>
          <a:ln w="9525">
            <a:noFill/>
            <a:miter lim="800000"/>
            <a:headEnd/>
            <a:tailEnd/>
          </a:ln>
        </p:spPr>
      </p:pic>
      <p:sp>
        <p:nvSpPr>
          <p:cNvPr id="4" name="Titre 1"/>
          <p:cNvSpPr>
            <a:spLocks noGrp="1"/>
          </p:cNvSpPr>
          <p:nvPr>
            <p:ph type="title"/>
          </p:nvPr>
        </p:nvSpPr>
        <p:spPr>
          <a:xfrm>
            <a:off x="970722" y="439562"/>
            <a:ext cx="10515600" cy="782357"/>
          </a:xfrm>
        </p:spPr>
        <p:txBody>
          <a:bodyPr vert="horz" lIns="91440" tIns="45720" rIns="91440" bIns="0" rtlCol="0" anchor="b" anchorCtr="0">
            <a:normAutofit/>
          </a:bodyPr>
          <a:lstStyle/>
          <a:p>
            <a:r>
              <a:rPr lang="en-GB" altLang="en-US" dirty="0"/>
              <a:t>Stocktaking of PFM diagnostic tools</a:t>
            </a:r>
          </a:p>
        </p:txBody>
      </p:sp>
      <p:sp>
        <p:nvSpPr>
          <p:cNvPr id="2" name="Slide Number Placeholder 1">
            <a:extLst>
              <a:ext uri="{FF2B5EF4-FFF2-40B4-BE49-F238E27FC236}">
                <a16:creationId xmlns:a16="http://schemas.microsoft.com/office/drawing/2014/main" id="{F60502DC-4D66-4D32-8E7B-201EE3A8A352}"/>
              </a:ext>
            </a:extLst>
          </p:cNvPr>
          <p:cNvSpPr>
            <a:spLocks noGrp="1"/>
          </p:cNvSpPr>
          <p:nvPr>
            <p:ph type="sldNum" sz="quarter" idx="12"/>
          </p:nvPr>
        </p:nvSpPr>
        <p:spPr/>
        <p:txBody>
          <a:bodyPr/>
          <a:lstStyle/>
          <a:p>
            <a:fld id="{F46C79FD-C571-418B-AB0F-5EE936C85276}" type="slidenum">
              <a:rPr lang="en-GB" smtClean="0"/>
              <a:t>99</a:t>
            </a:fld>
            <a:endParaRPr lang="en-GB"/>
          </a:p>
        </p:txBody>
      </p:sp>
      <p:graphicFrame>
        <p:nvGraphicFramePr>
          <p:cNvPr id="3" name="Table 5">
            <a:extLst>
              <a:ext uri="{FF2B5EF4-FFF2-40B4-BE49-F238E27FC236}">
                <a16:creationId xmlns:a16="http://schemas.microsoft.com/office/drawing/2014/main" id="{F5C144DA-8A18-41A3-884F-656DEA3F73A2}"/>
              </a:ext>
            </a:extLst>
          </p:cNvPr>
          <p:cNvGraphicFramePr>
            <a:graphicFrameLocks noGrp="1"/>
          </p:cNvGraphicFramePr>
          <p:nvPr/>
        </p:nvGraphicFramePr>
        <p:xfrm>
          <a:off x="970722" y="2344241"/>
          <a:ext cx="8127999" cy="3291840"/>
        </p:xfrm>
        <a:graphic>
          <a:graphicData uri="http://schemas.openxmlformats.org/drawingml/2006/table">
            <a:tbl>
              <a:tblPr firstRow="1" bandRow="1">
                <a:tableStyleId>{5C22544A-7EE6-4342-B048-85BDC9FD1C3A}</a:tableStyleId>
              </a:tblPr>
              <a:tblGrid>
                <a:gridCol w="1186688">
                  <a:extLst>
                    <a:ext uri="{9D8B030D-6E8A-4147-A177-3AD203B41FA5}">
                      <a16:colId xmlns:a16="http://schemas.microsoft.com/office/drawing/2014/main" val="63851875"/>
                    </a:ext>
                  </a:extLst>
                </a:gridCol>
                <a:gridCol w="5644896">
                  <a:extLst>
                    <a:ext uri="{9D8B030D-6E8A-4147-A177-3AD203B41FA5}">
                      <a16:colId xmlns:a16="http://schemas.microsoft.com/office/drawing/2014/main" val="234018291"/>
                    </a:ext>
                  </a:extLst>
                </a:gridCol>
                <a:gridCol w="1296415">
                  <a:extLst>
                    <a:ext uri="{9D8B030D-6E8A-4147-A177-3AD203B41FA5}">
                      <a16:colId xmlns:a16="http://schemas.microsoft.com/office/drawing/2014/main" val="1258381762"/>
                    </a:ext>
                  </a:extLst>
                </a:gridCol>
              </a:tblGrid>
              <a:tr h="625585">
                <a:tc>
                  <a:txBody>
                    <a:bodyPr/>
                    <a:lstStyle/>
                    <a:p>
                      <a:pPr algn="ctr"/>
                      <a:r>
                        <a:rPr lang="en-GB" dirty="0"/>
                        <a:t>Category</a:t>
                      </a:r>
                    </a:p>
                  </a:txBody>
                  <a:tcPr/>
                </a:tc>
                <a:tc>
                  <a:txBody>
                    <a:bodyPr/>
                    <a:lstStyle/>
                    <a:p>
                      <a:pPr algn="ctr"/>
                      <a:r>
                        <a:rPr lang="en-GB" dirty="0"/>
                        <a:t>Characteristics of the category</a:t>
                      </a:r>
                    </a:p>
                  </a:txBody>
                  <a:tcPr/>
                </a:tc>
                <a:tc>
                  <a:txBody>
                    <a:bodyPr/>
                    <a:lstStyle/>
                    <a:p>
                      <a:pPr algn="ctr"/>
                      <a:r>
                        <a:rPr lang="en-GB" dirty="0"/>
                        <a:t>Available PFM tools</a:t>
                      </a:r>
                    </a:p>
                  </a:txBody>
                  <a:tcPr/>
                </a:tc>
                <a:extLst>
                  <a:ext uri="{0D108BD9-81ED-4DB2-BD59-A6C34878D82A}">
                    <a16:rowId xmlns:a16="http://schemas.microsoft.com/office/drawing/2014/main" val="1871421562"/>
                  </a:ext>
                </a:extLst>
              </a:tr>
              <a:tr h="362442">
                <a:tc>
                  <a:txBody>
                    <a:bodyPr/>
                    <a:lstStyle/>
                    <a:p>
                      <a:pPr algn="ctr"/>
                      <a:r>
                        <a:rPr lang="en-GB" dirty="0">
                          <a:solidFill>
                            <a:schemeClr val="tx1">
                              <a:lumMod val="50000"/>
                            </a:schemeClr>
                          </a:solidFill>
                        </a:rPr>
                        <a:t>A</a:t>
                      </a:r>
                    </a:p>
                  </a:txBody>
                  <a:tcPr/>
                </a:tc>
                <a:tc>
                  <a:txBody>
                    <a:bodyPr/>
                    <a:lstStyle/>
                    <a:p>
                      <a:r>
                        <a:rPr lang="en-GB" dirty="0">
                          <a:solidFill>
                            <a:schemeClr val="tx1">
                              <a:lumMod val="50000"/>
                            </a:schemeClr>
                          </a:solidFill>
                        </a:rPr>
                        <a:t>Tools covering broad multiple aspects of PFM system</a:t>
                      </a:r>
                    </a:p>
                  </a:txBody>
                  <a:tcPr/>
                </a:tc>
                <a:tc>
                  <a:txBody>
                    <a:bodyPr/>
                    <a:lstStyle/>
                    <a:p>
                      <a:pPr algn="ctr"/>
                      <a:r>
                        <a:rPr lang="en-GB" dirty="0">
                          <a:solidFill>
                            <a:schemeClr val="tx1">
                              <a:lumMod val="50000"/>
                            </a:schemeClr>
                          </a:solidFill>
                        </a:rPr>
                        <a:t>13</a:t>
                      </a:r>
                    </a:p>
                  </a:txBody>
                  <a:tcPr/>
                </a:tc>
                <a:extLst>
                  <a:ext uri="{0D108BD9-81ED-4DB2-BD59-A6C34878D82A}">
                    <a16:rowId xmlns:a16="http://schemas.microsoft.com/office/drawing/2014/main" val="4073655837"/>
                  </a:ext>
                </a:extLst>
              </a:tr>
              <a:tr h="625585">
                <a:tc>
                  <a:txBody>
                    <a:bodyPr/>
                    <a:lstStyle/>
                    <a:p>
                      <a:pPr algn="ctr"/>
                      <a:r>
                        <a:rPr lang="en-GB" dirty="0">
                          <a:solidFill>
                            <a:schemeClr val="tx1">
                              <a:lumMod val="50000"/>
                            </a:schemeClr>
                          </a:solidFill>
                        </a:rPr>
                        <a:t>B</a:t>
                      </a:r>
                    </a:p>
                  </a:txBody>
                  <a:tcPr/>
                </a:tc>
                <a:tc>
                  <a:txBody>
                    <a:bodyPr/>
                    <a:lstStyle/>
                    <a:p>
                      <a:r>
                        <a:rPr lang="en-GB" dirty="0">
                          <a:solidFill>
                            <a:schemeClr val="tx1">
                              <a:lumMod val="50000"/>
                            </a:schemeClr>
                          </a:solidFill>
                        </a:rPr>
                        <a:t>Tools focusing on individual PFM functions, institutions or subsystems</a:t>
                      </a:r>
                    </a:p>
                  </a:txBody>
                  <a:tcPr/>
                </a:tc>
                <a:tc>
                  <a:txBody>
                    <a:bodyPr/>
                    <a:lstStyle/>
                    <a:p>
                      <a:pPr algn="ctr"/>
                      <a:r>
                        <a:rPr lang="en-GB" dirty="0">
                          <a:solidFill>
                            <a:schemeClr val="tx1">
                              <a:lumMod val="50000"/>
                            </a:schemeClr>
                          </a:solidFill>
                        </a:rPr>
                        <a:t>27</a:t>
                      </a:r>
                    </a:p>
                  </a:txBody>
                  <a:tcPr/>
                </a:tc>
                <a:extLst>
                  <a:ext uri="{0D108BD9-81ED-4DB2-BD59-A6C34878D82A}">
                    <a16:rowId xmlns:a16="http://schemas.microsoft.com/office/drawing/2014/main" val="410390541"/>
                  </a:ext>
                </a:extLst>
              </a:tr>
              <a:tr h="625585">
                <a:tc>
                  <a:txBody>
                    <a:bodyPr/>
                    <a:lstStyle/>
                    <a:p>
                      <a:pPr algn="ctr"/>
                      <a:r>
                        <a:rPr lang="en-GB" dirty="0">
                          <a:solidFill>
                            <a:schemeClr val="tx1">
                              <a:lumMod val="50000"/>
                            </a:schemeClr>
                          </a:solidFill>
                        </a:rPr>
                        <a:t>C</a:t>
                      </a:r>
                    </a:p>
                  </a:txBody>
                  <a:tcPr/>
                </a:tc>
                <a:tc>
                  <a:txBody>
                    <a:bodyPr/>
                    <a:lstStyle/>
                    <a:p>
                      <a:r>
                        <a:rPr lang="en-GB" dirty="0">
                          <a:solidFill>
                            <a:schemeClr val="tx1">
                              <a:lumMod val="50000"/>
                            </a:schemeClr>
                          </a:solidFill>
                        </a:rPr>
                        <a:t>Tools used by development partners to assess fiduciary risk</a:t>
                      </a:r>
                    </a:p>
                  </a:txBody>
                  <a:tcPr/>
                </a:tc>
                <a:tc>
                  <a:txBody>
                    <a:bodyPr/>
                    <a:lstStyle/>
                    <a:p>
                      <a:pPr algn="ctr"/>
                      <a:r>
                        <a:rPr lang="en-GB" dirty="0">
                          <a:solidFill>
                            <a:schemeClr val="tx1">
                              <a:lumMod val="50000"/>
                            </a:schemeClr>
                          </a:solidFill>
                        </a:rPr>
                        <a:t>10</a:t>
                      </a:r>
                    </a:p>
                  </a:txBody>
                  <a:tcPr/>
                </a:tc>
                <a:extLst>
                  <a:ext uri="{0D108BD9-81ED-4DB2-BD59-A6C34878D82A}">
                    <a16:rowId xmlns:a16="http://schemas.microsoft.com/office/drawing/2014/main" val="3433983015"/>
                  </a:ext>
                </a:extLst>
              </a:tr>
              <a:tr h="320040">
                <a:tc>
                  <a:txBody>
                    <a:bodyPr/>
                    <a:lstStyle/>
                    <a:p>
                      <a:pPr algn="ctr"/>
                      <a:r>
                        <a:rPr lang="en-GB" dirty="0">
                          <a:solidFill>
                            <a:schemeClr val="tx1">
                              <a:lumMod val="50000"/>
                            </a:schemeClr>
                          </a:solidFill>
                        </a:rPr>
                        <a:t>D</a:t>
                      </a:r>
                    </a:p>
                  </a:txBody>
                  <a:tcPr/>
                </a:tc>
                <a:tc>
                  <a:txBody>
                    <a:bodyPr/>
                    <a:lstStyle/>
                    <a:p>
                      <a:r>
                        <a:rPr lang="en-GB" dirty="0">
                          <a:solidFill>
                            <a:schemeClr val="tx1">
                              <a:lumMod val="50000"/>
                            </a:schemeClr>
                          </a:solidFill>
                        </a:rPr>
                        <a:t>Tools focusing on PFM performance in specific sectors or topics</a:t>
                      </a:r>
                    </a:p>
                  </a:txBody>
                  <a:tcPr/>
                </a:tc>
                <a:tc>
                  <a:txBody>
                    <a:bodyPr/>
                    <a:lstStyle/>
                    <a:p>
                      <a:pPr algn="ctr"/>
                      <a:r>
                        <a:rPr lang="en-GB" dirty="0">
                          <a:solidFill>
                            <a:schemeClr val="tx1">
                              <a:lumMod val="50000"/>
                            </a:schemeClr>
                          </a:solidFill>
                        </a:rPr>
                        <a:t>14</a:t>
                      </a:r>
                    </a:p>
                  </a:txBody>
                  <a:tcPr/>
                </a:tc>
                <a:extLst>
                  <a:ext uri="{0D108BD9-81ED-4DB2-BD59-A6C34878D82A}">
                    <a16:rowId xmlns:a16="http://schemas.microsoft.com/office/drawing/2014/main" val="1310270112"/>
                  </a:ext>
                </a:extLst>
              </a:tr>
              <a:tr h="320040">
                <a:tc>
                  <a:txBody>
                    <a:bodyPr/>
                    <a:lstStyle/>
                    <a:p>
                      <a:pPr algn="ctr"/>
                      <a:r>
                        <a:rPr lang="en-GB" dirty="0">
                          <a:solidFill>
                            <a:schemeClr val="tx1">
                              <a:lumMod val="50000"/>
                            </a:schemeClr>
                          </a:solidFill>
                        </a:rPr>
                        <a:t>Total</a:t>
                      </a:r>
                    </a:p>
                  </a:txBody>
                  <a:tcPr/>
                </a:tc>
                <a:tc>
                  <a:txBody>
                    <a:bodyPr/>
                    <a:lstStyle/>
                    <a:p>
                      <a:endParaRPr lang="en-GB" dirty="0">
                        <a:solidFill>
                          <a:schemeClr val="tx1">
                            <a:lumMod val="50000"/>
                          </a:schemeClr>
                        </a:solidFill>
                      </a:endParaRPr>
                    </a:p>
                  </a:txBody>
                  <a:tcPr/>
                </a:tc>
                <a:tc>
                  <a:txBody>
                    <a:bodyPr/>
                    <a:lstStyle/>
                    <a:p>
                      <a:pPr algn="ctr"/>
                      <a:r>
                        <a:rPr lang="en-GB" dirty="0">
                          <a:solidFill>
                            <a:schemeClr val="tx1">
                              <a:lumMod val="50000"/>
                            </a:schemeClr>
                          </a:solidFill>
                        </a:rPr>
                        <a:t>64</a:t>
                      </a:r>
                    </a:p>
                  </a:txBody>
                  <a:tcPr/>
                </a:tc>
                <a:extLst>
                  <a:ext uri="{0D108BD9-81ED-4DB2-BD59-A6C34878D82A}">
                    <a16:rowId xmlns:a16="http://schemas.microsoft.com/office/drawing/2014/main" val="2571301140"/>
                  </a:ext>
                </a:extLst>
              </a:tr>
            </a:tbl>
          </a:graphicData>
        </a:graphic>
      </p:graphicFrame>
    </p:spTree>
    <p:extLst>
      <p:ext uri="{BB962C8B-B14F-4D97-AF65-F5344CB8AC3E}">
        <p14:creationId xmlns:p14="http://schemas.microsoft.com/office/powerpoint/2010/main" val="184214972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DS-SHAPEID" val="titeltekst"/>
</p:tagLst>
</file>

<file path=ppt/tags/tag10.xml><?xml version="1.0" encoding="utf-8"?>
<p:tagLst xmlns:a="http://schemas.openxmlformats.org/drawingml/2006/main" xmlns:r="http://schemas.openxmlformats.org/officeDocument/2006/relationships" xmlns:p="http://schemas.openxmlformats.org/presentationml/2006/main">
  <p:tag name="DS-SHAPEID" val="titeltekst"/>
</p:tagLst>
</file>

<file path=ppt/tags/tag11.xml><?xml version="1.0" encoding="utf-8"?>
<p:tagLst xmlns:a="http://schemas.openxmlformats.org/drawingml/2006/main" xmlns:r="http://schemas.openxmlformats.org/officeDocument/2006/relationships" xmlns:p="http://schemas.openxmlformats.org/presentationml/2006/main">
  <p:tag name="DS-SHAPEID" val="bg"/>
</p:tagLst>
</file>

<file path=ppt/tags/tag12.xml><?xml version="1.0" encoding="utf-8"?>
<p:tagLst xmlns:a="http://schemas.openxmlformats.org/drawingml/2006/main" xmlns:r="http://schemas.openxmlformats.org/officeDocument/2006/relationships" xmlns:p="http://schemas.openxmlformats.org/presentationml/2006/main">
  <p:tag name="0" val="0"/>
  <p:tag name="DS-SLIDEID" val="dia-met-opsomming"/>
  <p:tag name="DS-STYLEID" val="dia-wit-opsomming"/>
</p:tagLst>
</file>

<file path=ppt/tags/tag13.xml><?xml version="1.0" encoding="utf-8"?>
<p:tagLst xmlns:a="http://schemas.openxmlformats.org/drawingml/2006/main" xmlns:r="http://schemas.openxmlformats.org/officeDocument/2006/relationships" xmlns:p="http://schemas.openxmlformats.org/presentationml/2006/main">
  <p:tag name="DS-SHAPEID" val="bg"/>
</p:tagLst>
</file>

<file path=ppt/tags/tag14.xml><?xml version="1.0" encoding="utf-8"?>
<p:tagLst xmlns:a="http://schemas.openxmlformats.org/drawingml/2006/main" xmlns:r="http://schemas.openxmlformats.org/officeDocument/2006/relationships" xmlns:p="http://schemas.openxmlformats.org/presentationml/2006/main">
  <p:tag name="0" val="0"/>
  <p:tag name="DS-SLIDEID" val="dia-met-opsomming"/>
  <p:tag name="DS-STYLEID" val="dia-wit-opsomming"/>
</p:tagLst>
</file>

<file path=ppt/tags/tag15.xml><?xml version="1.0" encoding="utf-8"?>
<p:tagLst xmlns:a="http://schemas.openxmlformats.org/drawingml/2006/main" xmlns:r="http://schemas.openxmlformats.org/officeDocument/2006/relationships" xmlns:p="http://schemas.openxmlformats.org/presentationml/2006/main">
  <p:tag name="DS-SHAPEID" val="bg"/>
</p:tagLst>
</file>

<file path=ppt/tags/tag16.xml><?xml version="1.0" encoding="utf-8"?>
<p:tagLst xmlns:a="http://schemas.openxmlformats.org/drawingml/2006/main" xmlns:r="http://schemas.openxmlformats.org/officeDocument/2006/relationships" xmlns:p="http://schemas.openxmlformats.org/presentationml/2006/main">
  <p:tag name="DS-SHAPEID" val="titeltekst"/>
</p:tagLst>
</file>

<file path=ppt/tags/tag2.xml><?xml version="1.0" encoding="utf-8"?>
<p:tagLst xmlns:a="http://schemas.openxmlformats.org/drawingml/2006/main" xmlns:r="http://schemas.openxmlformats.org/officeDocument/2006/relationships" xmlns:p="http://schemas.openxmlformats.org/presentationml/2006/main">
  <p:tag name="0" val="0"/>
  <p:tag name="DS-SLIDEID" val="dia-met-opsomming"/>
  <p:tag name="DS-STYLEID" val="dia-wit-opsomming"/>
</p:tagLst>
</file>

<file path=ppt/tags/tag3.xml><?xml version="1.0" encoding="utf-8"?>
<p:tagLst xmlns:a="http://schemas.openxmlformats.org/drawingml/2006/main" xmlns:r="http://schemas.openxmlformats.org/officeDocument/2006/relationships" xmlns:p="http://schemas.openxmlformats.org/presentationml/2006/main">
  <p:tag name="DS-SHAPEID" val="bg"/>
</p:tagLst>
</file>

<file path=ppt/tags/tag4.xml><?xml version="1.0" encoding="utf-8"?>
<p:tagLst xmlns:a="http://schemas.openxmlformats.org/drawingml/2006/main" xmlns:r="http://schemas.openxmlformats.org/officeDocument/2006/relationships" xmlns:p="http://schemas.openxmlformats.org/presentationml/2006/main">
  <p:tag name="DS-SHAPEID" val="titeltekst"/>
</p:tagLst>
</file>

<file path=ppt/tags/tag5.xml><?xml version="1.0" encoding="utf-8"?>
<p:tagLst xmlns:a="http://schemas.openxmlformats.org/drawingml/2006/main" xmlns:r="http://schemas.openxmlformats.org/officeDocument/2006/relationships" xmlns:p="http://schemas.openxmlformats.org/presentationml/2006/main">
  <p:tag name="0" val="0"/>
  <p:tag name="DS-SLIDEID" val="dia-met-opsomming"/>
  <p:tag name="DS-STYLEID" val="dia-wit-opsomming"/>
</p:tagLst>
</file>

<file path=ppt/tags/tag6.xml><?xml version="1.0" encoding="utf-8"?>
<p:tagLst xmlns:a="http://schemas.openxmlformats.org/drawingml/2006/main" xmlns:r="http://schemas.openxmlformats.org/officeDocument/2006/relationships" xmlns:p="http://schemas.openxmlformats.org/presentationml/2006/main">
  <p:tag name="DS-SHAPEID" val="bg"/>
</p:tagLst>
</file>

<file path=ppt/tags/tag7.xml><?xml version="1.0" encoding="utf-8"?>
<p:tagLst xmlns:a="http://schemas.openxmlformats.org/drawingml/2006/main" xmlns:r="http://schemas.openxmlformats.org/officeDocument/2006/relationships" xmlns:p="http://schemas.openxmlformats.org/presentationml/2006/main">
  <p:tag name="DS-SHAPEID" val="bodytekst"/>
</p:tagLst>
</file>

<file path=ppt/tags/tag8.xml><?xml version="1.0" encoding="utf-8"?>
<p:tagLst xmlns:a="http://schemas.openxmlformats.org/drawingml/2006/main" xmlns:r="http://schemas.openxmlformats.org/officeDocument/2006/relationships" xmlns:p="http://schemas.openxmlformats.org/presentationml/2006/main">
  <p:tag name="0" val="0"/>
  <p:tag name="DS-SLIDEID" val="dia-met-opsomming"/>
  <p:tag name="DS-STYLEID" val="dia-wit-opsomming"/>
</p:tagLst>
</file>

<file path=ppt/tags/tag9.xml><?xml version="1.0" encoding="utf-8"?>
<p:tagLst xmlns:a="http://schemas.openxmlformats.org/drawingml/2006/main" xmlns:r="http://schemas.openxmlformats.org/officeDocument/2006/relationships" xmlns:p="http://schemas.openxmlformats.org/presentationml/2006/main">
  <p:tag name="DS-SHAPEID" val="bg"/>
</p:tagLst>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565401-6124-4834-af4c-bc1a772a6083">
      <Terms xmlns="http://schemas.microsoft.com/office/infopath/2007/PartnerControls"/>
    </lcf76f155ced4ddcb4097134ff3c332f>
    <TaxCatchAll xmlns="ed350a78-f7eb-44a2-bb43-fd61cd942e2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D2C354A9B80F4897019BC7E2880A88" ma:contentTypeVersion="12" ma:contentTypeDescription="Create a new document." ma:contentTypeScope="" ma:versionID="1e86798e2b853f7a5903e3687477ae7e">
  <xsd:schema xmlns:xsd="http://www.w3.org/2001/XMLSchema" xmlns:xs="http://www.w3.org/2001/XMLSchema" xmlns:p="http://schemas.microsoft.com/office/2006/metadata/properties" xmlns:ns2="2a565401-6124-4834-af4c-bc1a772a6083" xmlns:ns3="ed350a78-f7eb-44a2-bb43-fd61cd942e28" targetNamespace="http://schemas.microsoft.com/office/2006/metadata/properties" ma:root="true" ma:fieldsID="52cbab8f537505d99670c8d89078eec5" ns2:_="" ns3:_="">
    <xsd:import namespace="2a565401-6124-4834-af4c-bc1a772a6083"/>
    <xsd:import namespace="ed350a78-f7eb-44a2-bb43-fd61cd942e2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565401-6124-4834-af4c-bc1a772a6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350a78-f7eb-44a2-bb43-fd61cd942e2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78d1a3d-e81f-4bff-bbc6-d780fc8e7540}" ma:internalName="TaxCatchAll" ma:showField="CatchAllData" ma:web="ed350a78-f7eb-44a2-bb43-fd61cd942e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CDF881-5327-4624-BC41-36C500195C0B}">
  <ds:schemaRefs>
    <ds:schemaRef ds:uri="http://purl.org/dc/dcmitype/"/>
    <ds:schemaRef ds:uri="http://purl.org/dc/terms/"/>
    <ds:schemaRef ds:uri="http://schemas.microsoft.com/office/2006/metadata/properties"/>
    <ds:schemaRef ds:uri="46930d1d-3402-4b74-9d5a-5e1c9af95066"/>
    <ds:schemaRef ds:uri="http://schemas.microsoft.com/office/2006/documentManagement/types"/>
    <ds:schemaRef ds:uri="http://schemas.openxmlformats.org/package/2006/metadata/core-properties"/>
    <ds:schemaRef ds:uri="http://www.w3.org/XML/1998/namespace"/>
    <ds:schemaRef ds:uri="9173d2d3-a781-44d6-b16b-113179a8cc8d"/>
    <ds:schemaRef ds:uri="http://schemas.microsoft.com/office/infopath/2007/PartnerControls"/>
    <ds:schemaRef ds:uri="http://purl.org/dc/elements/1.1/"/>
    <ds:schemaRef ds:uri="2a565401-6124-4834-af4c-bc1a772a6083"/>
    <ds:schemaRef ds:uri="ed350a78-f7eb-44a2-bb43-fd61cd942e28"/>
  </ds:schemaRefs>
</ds:datastoreItem>
</file>

<file path=customXml/itemProps2.xml><?xml version="1.0" encoding="utf-8"?>
<ds:datastoreItem xmlns:ds="http://schemas.openxmlformats.org/officeDocument/2006/customXml" ds:itemID="{8547413E-A5EB-4F7A-8CE2-73C097CC16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565401-6124-4834-af4c-bc1a772a6083"/>
    <ds:schemaRef ds:uri="ed350a78-f7eb-44a2-bb43-fd61cd942e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E58404-093C-4FFB-8B1B-9A4E8B1F91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489</TotalTime>
  <Words>17337</Words>
  <Application>Microsoft Office PowerPoint</Application>
  <PresentationFormat>Widescreen</PresentationFormat>
  <Paragraphs>2601</Paragraphs>
  <Slides>214</Slides>
  <Notes>197</Notes>
  <HiddenSlides>2</HiddenSlides>
  <MMClips>1</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2</vt:i4>
      </vt:variant>
      <vt:variant>
        <vt:lpstr>Slide Titles</vt:lpstr>
      </vt:variant>
      <vt:variant>
        <vt:i4>214</vt:i4>
      </vt:variant>
    </vt:vector>
  </HeadingPairs>
  <TitlesOfParts>
    <vt:vector size="233" baseType="lpstr">
      <vt:lpstr>Arial</vt:lpstr>
      <vt:lpstr>Arial Black</vt:lpstr>
      <vt:lpstr>Arial Narrow</vt:lpstr>
      <vt:lpstr>Bodoni MT</vt:lpstr>
      <vt:lpstr>Calibri</vt:lpstr>
      <vt:lpstr>Courier New</vt:lpstr>
      <vt:lpstr>Eurostile</vt:lpstr>
      <vt:lpstr>FontAwesome</vt:lpstr>
      <vt:lpstr>Lexend</vt:lpstr>
      <vt:lpstr>Lexend Light</vt:lpstr>
      <vt:lpstr>Lydian</vt:lpstr>
      <vt:lpstr>Times New Roman</vt:lpstr>
      <vt:lpstr>Trebuchet MS</vt:lpstr>
      <vt:lpstr>Universe</vt:lpstr>
      <vt:lpstr>Verdana</vt:lpstr>
      <vt:lpstr>Wingdings</vt:lpstr>
      <vt:lpstr>Office Theme</vt:lpstr>
      <vt:lpstr>Worksheet</vt:lpstr>
      <vt:lpstr>Slide</vt:lpstr>
      <vt:lpstr>Public Financial  Management (PFM) reform virtual training</vt:lpstr>
      <vt:lpstr>Start</vt:lpstr>
      <vt:lpstr>Housekeeping Notes</vt:lpstr>
      <vt:lpstr>Test-in</vt:lpstr>
      <vt:lpstr>Introduce yourself and a country you are familiar with (on Mural)</vt:lpstr>
      <vt:lpstr>PFM reform - Course Objectives</vt:lpstr>
      <vt:lpstr>Day 1: Approaches to PFM Reform</vt:lpstr>
      <vt:lpstr>What is PFM?</vt:lpstr>
      <vt:lpstr>What is the Government?</vt:lpstr>
      <vt:lpstr>PowerPoint Presentation</vt:lpstr>
      <vt:lpstr> The purpose of PFM </vt:lpstr>
      <vt:lpstr>Independence from policies</vt:lpstr>
      <vt:lpstr>The objectives of PFM - reminder</vt:lpstr>
      <vt:lpstr>‘Traditional’ budgeting</vt:lpstr>
      <vt:lpstr>Modern ‘Performance-oriented’ budgeting</vt:lpstr>
      <vt:lpstr>  Process of public service provision &amp; aspects of performance</vt:lpstr>
      <vt:lpstr>Three objectives of PFM</vt:lpstr>
      <vt:lpstr>PFM objectives and budget cycle</vt:lpstr>
      <vt:lpstr>Hierarchy amongst the three PFM objectives</vt:lpstr>
      <vt:lpstr>Key messages</vt:lpstr>
      <vt:lpstr>Short exercise:</vt:lpstr>
      <vt:lpstr>The objectives of PFM</vt:lpstr>
      <vt:lpstr>Exercise (mentimeter): example</vt:lpstr>
      <vt:lpstr>These 6 questions have been put in mentimeter</vt:lpstr>
      <vt:lpstr>Day 1: Approaches to PFM Reform</vt:lpstr>
      <vt:lpstr>SDGs</vt:lpstr>
      <vt:lpstr>PowerPoint Presentation</vt:lpstr>
      <vt:lpstr>The Strengthened Approach to Supporting Public Financial Management Reform </vt:lpstr>
      <vt:lpstr>The Busan Partnership for Effective Development Co-operation (2011):</vt:lpstr>
      <vt:lpstr>SDG Indicators directly referencing PFM issues</vt:lpstr>
      <vt:lpstr>Importance for democratic improvement and scrutiny</vt:lpstr>
      <vt:lpstr>Collect More – Spend Better:  An EU Approach to help countries to better mobilise domestic resources</vt:lpstr>
      <vt:lpstr>Evaluation of EU Collect More Spend Better</vt:lpstr>
      <vt:lpstr>PowerPoint Presentation</vt:lpstr>
      <vt:lpstr>Effectiveness of EU CMSB support</vt:lpstr>
      <vt:lpstr>PowerPoint Presentation</vt:lpstr>
      <vt:lpstr>Strengthen EU global strategic approach in DRM, PFM and debt management </vt:lpstr>
      <vt:lpstr>Examples – PEFA Pilots</vt:lpstr>
      <vt:lpstr>SDG 5 – Gender Equality – Example PEFA Norway 2020 </vt:lpstr>
      <vt:lpstr>Gender Action Plan – putting women and girls' rights at the heart of the global recovery for a gender-equal world</vt:lpstr>
      <vt:lpstr>SDG 13 – Climate Action</vt:lpstr>
      <vt:lpstr>Day 1: Approaches to PFM Reform</vt:lpstr>
      <vt:lpstr>The challenge of PFM reform</vt:lpstr>
      <vt:lpstr>The challenge of PFM reform</vt:lpstr>
      <vt:lpstr>The challenge of PFM reform</vt:lpstr>
      <vt:lpstr>The challenge of PFM reform</vt:lpstr>
      <vt:lpstr>The challenge of PFM reform</vt:lpstr>
      <vt:lpstr>PFM reform</vt:lpstr>
      <vt:lpstr>PFM reform</vt:lpstr>
      <vt:lpstr>PFM reform process in practice</vt:lpstr>
      <vt:lpstr>Improving a PFM system</vt:lpstr>
      <vt:lpstr>Improving a PFM system</vt:lpstr>
      <vt:lpstr>Improving a PFM system</vt:lpstr>
      <vt:lpstr>Improving a PFM system</vt:lpstr>
      <vt:lpstr>Improving a PFM system - summary</vt:lpstr>
      <vt:lpstr>PFM Reform: Public Financial  Management – Advanced virtual training</vt:lpstr>
      <vt:lpstr>Wrap up of day 1</vt:lpstr>
      <vt:lpstr>Day 2: Developing reform strategy -1</vt:lpstr>
      <vt:lpstr>Objectives of the module</vt:lpstr>
      <vt:lpstr>Conditions for successful PFM Reform</vt:lpstr>
      <vt:lpstr>Possible causes for failure (1)</vt:lpstr>
      <vt:lpstr>Possible causes for failure (2)</vt:lpstr>
      <vt:lpstr>  Facades of reforms</vt:lpstr>
      <vt:lpstr>Conditions for successful PFM Reform</vt:lpstr>
      <vt:lpstr>Conditions for success: Gleicher’s equation</vt:lpstr>
      <vt:lpstr>Discussion point: </vt:lpstr>
      <vt:lpstr>Exercise (mentimeter, no more than 3 answers): </vt:lpstr>
      <vt:lpstr>Conditions for success: what does experience tells us? (1)</vt:lpstr>
      <vt:lpstr>Conditions for success: what does experience tell us? (2)</vt:lpstr>
      <vt:lpstr>Donor support: what effect? cf. Lawson</vt:lpstr>
      <vt:lpstr>Conditions for successful PFM Reform</vt:lpstr>
      <vt:lpstr>Should leading edge practices be imported ("best practice")? </vt:lpstr>
      <vt:lpstr> Other pitfalls</vt:lpstr>
      <vt:lpstr>An accumulation of techniques may create the illusion of reform, but does not constitute a real reform</vt:lpstr>
      <vt:lpstr>Key messages</vt:lpstr>
      <vt:lpstr>Day 2: Developing reform strategy -1</vt:lpstr>
      <vt:lpstr>PowerPoint Presentation</vt:lpstr>
      <vt:lpstr>What is the PEFA Programme?</vt:lpstr>
      <vt:lpstr>PowerPoint Presentation</vt:lpstr>
      <vt:lpstr>PowerPoint Presentation</vt:lpstr>
      <vt:lpstr>PowerPoint Presentation</vt:lpstr>
      <vt:lpstr>PowerPoint Presentation</vt:lpstr>
      <vt:lpstr>PowerPoint Presentation</vt:lpstr>
      <vt:lpstr>PEFA and the budget cycle</vt:lpstr>
      <vt:lpstr>PowerPoint Presentation</vt:lpstr>
      <vt:lpstr>PowerPoint Presentation</vt:lpstr>
      <vt:lpstr>The PEFA Iceberg – how comprehensive?</vt:lpstr>
      <vt:lpstr>PowerPoint Presentation</vt:lpstr>
      <vt:lpstr>PowerPoint Presentation</vt:lpstr>
      <vt:lpstr>PEFA Scoring</vt:lpstr>
      <vt:lpstr>PEFA Scoring</vt:lpstr>
      <vt:lpstr>PEFA Scoring</vt:lpstr>
      <vt:lpstr>PEFA Scoring</vt:lpstr>
      <vt:lpstr>PowerPoint Presentation</vt:lpstr>
      <vt:lpstr>PowerPoint Presentation</vt:lpstr>
      <vt:lpstr>Key messages</vt:lpstr>
      <vt:lpstr>Day 2: Developing reform strategy</vt:lpstr>
      <vt:lpstr>PFM assessment &amp; diagnostic tools</vt:lpstr>
      <vt:lpstr>Stocktaking of PFM diagnostic tools</vt:lpstr>
      <vt:lpstr>Tools of Category A: 13 tools - main examples</vt:lpstr>
      <vt:lpstr>Tools of Category B: 27 tools - main examples</vt:lpstr>
      <vt:lpstr>Tools of Category C: 10 tools - main examples</vt:lpstr>
      <vt:lpstr>Tools of Category D: 14 tools - main examples</vt:lpstr>
      <vt:lpstr>PFM diagnostic tools</vt:lpstr>
      <vt:lpstr>OECD Methodology for Assessing Procurement Systems (MAPS)</vt:lpstr>
      <vt:lpstr>PFM diagnostic tools</vt:lpstr>
      <vt:lpstr>PFM diagnostic tools</vt:lpstr>
      <vt:lpstr>The Tax Administration Diagnostic Assessment Tool (TADAT) </vt:lpstr>
      <vt:lpstr>PFM diagnostic tools</vt:lpstr>
      <vt:lpstr>PFM diagnostic tools</vt:lpstr>
      <vt:lpstr>PowerPoint Presentation</vt:lpstr>
      <vt:lpstr>PowerPoint Presentation</vt:lpstr>
      <vt:lpstr>Day 2: Developing reform strategy</vt:lpstr>
      <vt:lpstr>Maintenance of systems</vt:lpstr>
      <vt:lpstr>Combine:   (i) strengthen (ii) improve </vt:lpstr>
      <vt:lpstr>PEFA Volume IV</vt:lpstr>
      <vt:lpstr>Co-Ordination of development partners</vt:lpstr>
      <vt:lpstr>How to handle such situations?</vt:lpstr>
      <vt:lpstr>Why establish a sequence of reforms? (1)</vt:lpstr>
      <vt:lpstr>Public Financial  Management (PFM) reform virtual training</vt:lpstr>
      <vt:lpstr>Wrap up of day 2</vt:lpstr>
      <vt:lpstr>Day 3: Developing reform strategy -2</vt:lpstr>
      <vt:lpstr>Getting the basics right</vt:lpstr>
      <vt:lpstr>PowerPoint Presentation</vt:lpstr>
      <vt:lpstr>PowerPoint Presentation</vt:lpstr>
      <vt:lpstr>Why establish a sequence of reforms? (1)</vt:lpstr>
      <vt:lpstr>Why establish a sequence of reforms? (2)</vt:lpstr>
      <vt:lpstr>PowerPoint Presentation</vt:lpstr>
      <vt:lpstr>PowerPoint Presentation</vt:lpstr>
      <vt:lpstr>PowerPoint Presentation</vt:lpstr>
      <vt:lpstr>The Platform approach -example </vt:lpstr>
      <vt:lpstr>Example: Sequence of Platforms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Day 3: Developing reform strategy -2</vt:lpstr>
      <vt:lpstr>Group exercise  - PEFA Ethiopia</vt:lpstr>
      <vt:lpstr>Group exercise  - PEFA Ethiopia</vt:lpstr>
      <vt:lpstr>Day 3: Developing reform strategy -2</vt:lpstr>
      <vt:lpstr>Objectives of the module</vt:lpstr>
      <vt:lpstr>PowerPoint Presentation</vt:lpstr>
      <vt:lpstr>Examples of basic functions</vt:lpstr>
      <vt:lpstr>Getting the Basics Right (Allen Schick)</vt:lpstr>
      <vt:lpstr>How to define ‘foundations’?</vt:lpstr>
      <vt:lpstr>The PFM Foundations:   1. ensuring credibility of the budget</vt:lpstr>
      <vt:lpstr>The PFM Foundations: 2. ensuring budgetary discipline</vt:lpstr>
      <vt:lpstr>PowerPoint Presentation</vt:lpstr>
      <vt:lpstr>Going beyond the basics: the MTEF</vt:lpstr>
      <vt:lpstr>What is top-down / bottom-up in an MTEF?</vt:lpstr>
      <vt:lpstr>PowerPoint Presentation</vt:lpstr>
      <vt:lpstr>Top-down ceiling</vt:lpstr>
      <vt:lpstr>PowerPoint Presentation</vt:lpstr>
      <vt:lpstr>MTEF process</vt:lpstr>
      <vt:lpstr>Risks of ‘leapfrogging’  the basics - MTEF</vt:lpstr>
      <vt:lpstr>Budget execution</vt:lpstr>
      <vt:lpstr>Guaranteeing foundations</vt:lpstr>
      <vt:lpstr>Payment systems: points to consider</vt:lpstr>
      <vt:lpstr>Accounting methods</vt:lpstr>
      <vt:lpstr>Accounting methods</vt:lpstr>
      <vt:lpstr>The basics</vt:lpstr>
      <vt:lpstr>External Audit</vt:lpstr>
      <vt:lpstr>Different types of Audit</vt:lpstr>
      <vt:lpstr>End-of-year Accounts</vt:lpstr>
      <vt:lpstr>Legislative and Regulatory framework</vt:lpstr>
      <vt:lpstr>Key points of the legislative framework</vt:lpstr>
      <vt:lpstr>Management Information Systems</vt:lpstr>
      <vt:lpstr>PowerPoint Presentation</vt:lpstr>
      <vt:lpstr>PowerPoint Presentation</vt:lpstr>
      <vt:lpstr>Public Financial  Management (PFM) reform virtual training</vt:lpstr>
      <vt:lpstr>Wrap up Day 3</vt:lpstr>
      <vt:lpstr>Day 4: Change management and institutional arrangement </vt:lpstr>
      <vt:lpstr>Module 4.1: objectives</vt:lpstr>
      <vt:lpstr>Strengthened Approach (Paris Declaration)</vt:lpstr>
      <vt:lpstr>PowerPoint Presentation</vt:lpstr>
      <vt:lpstr>PowerPoint Presentation</vt:lpstr>
      <vt:lpstr>PowerPoint Presentation</vt:lpstr>
      <vt:lpstr>PowerPoint Presentation</vt:lpstr>
      <vt:lpstr>PowerPoint Presentation</vt:lpstr>
      <vt:lpstr>Evaluating current capacities of PFM system</vt:lpstr>
      <vt:lpstr>Opportunities for reform</vt:lpstr>
      <vt:lpstr> </vt:lpstr>
      <vt:lpstr>The conditions for change management</vt:lpstr>
      <vt:lpstr>Change management (1)</vt:lpstr>
      <vt:lpstr>PowerPoint Presentation</vt:lpstr>
      <vt:lpstr>PowerPoint Presentation</vt:lpstr>
      <vt:lpstr>Capacity building </vt:lpstr>
      <vt:lpstr>Capacity building</vt:lpstr>
      <vt:lpstr>Capacity assessment</vt:lpstr>
      <vt:lpstr>Addressing Capacity gaps</vt:lpstr>
      <vt:lpstr>Regional Training Centres such as:</vt:lpstr>
      <vt:lpstr>Key messages</vt:lpstr>
      <vt:lpstr>Day 4: Change management and institutional arrangement </vt:lpstr>
      <vt:lpstr>PFM Reform Strategy Uganda – case study </vt:lpstr>
      <vt:lpstr>Day 4: Change management and institutional arrangement </vt:lpstr>
      <vt:lpstr> </vt:lpstr>
      <vt:lpstr>PowerPoint Presentation</vt:lpstr>
      <vt:lpstr>The reform programme (1)</vt:lpstr>
      <vt:lpstr>The reform programme (2)</vt:lpstr>
      <vt:lpstr>PowerPoint Presentation</vt:lpstr>
      <vt:lpstr>Risk mitigation and management</vt:lpstr>
      <vt:lpstr>  </vt:lpstr>
      <vt:lpstr>PowerPoint Presentation</vt:lpstr>
      <vt:lpstr> ‘Viability’ conditions</vt:lpstr>
      <vt:lpstr>Reform management: three levels</vt:lpstr>
      <vt:lpstr>Recommendations for Governments</vt:lpstr>
      <vt:lpstr>Key messages</vt:lpstr>
      <vt:lpstr>Test Out and Participants’ feedback survey</vt:lpstr>
      <vt:lpstr>Keep in touch</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KELECOM Diane (DEVCO-EXT)</dc:creator>
  <cp:lastModifiedBy>Ana Janjusevic</cp:lastModifiedBy>
  <cp:revision>115</cp:revision>
  <dcterms:created xsi:type="dcterms:W3CDTF">2020-02-21T11:23:23Z</dcterms:created>
  <dcterms:modified xsi:type="dcterms:W3CDTF">2025-05-02T10:21:47Z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0x01010078D2C354A9B80F4897019BC7E2880A88</vt:lpwstr>
  </property>
</Properties>
</file>