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90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FAA7F4D-7FAA-4812-AE1A-AE66895E33DF}" type="datetimeFigureOut">
              <a:rPr lang="en-GB"/>
              <a:pPr>
                <a:defRPr/>
              </a:pPr>
              <a:t>14/05/2012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08025B4-53D1-4B9F-8433-0DD5F39C0A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D0A1A-AF22-4314-9E2B-244B0F0314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631D4-8763-4627-A651-6323A1870101}" type="datetime1">
              <a:rPr lang="en-GB"/>
              <a:pPr>
                <a:defRPr/>
              </a:pPr>
              <a:t>14/05/2012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B7317-E618-4138-AC27-F52F0148A5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9D98F-5935-4CD8-A50A-A6AFE82E5032}" type="datetime1">
              <a:rPr lang="en-GB"/>
              <a:pPr>
                <a:defRPr/>
              </a:pPr>
              <a:t>14/05/2012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0B38C-3D94-4334-BFE1-F49F7FE884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3B2D7-3A1A-419B-B457-7DA9C61B6CEA}" type="datetime1">
              <a:rPr lang="en-GB"/>
              <a:pPr>
                <a:defRPr/>
              </a:pPr>
              <a:t>14/05/2012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CA72E-3C1F-4CFA-9FDA-05F9071D21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6D90F-5CC7-49C9-B688-FA5589076CDA}" type="datetime1">
              <a:rPr lang="en-GB"/>
              <a:pPr>
                <a:defRPr/>
              </a:pPr>
              <a:t>14/05/2012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10428-0DD4-4E75-BBF2-40A35BB68D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D4F27-F9DC-4935-870E-EBEAF77120AC}" type="datetime1">
              <a:rPr lang="en-GB"/>
              <a:pPr>
                <a:defRPr/>
              </a:pPr>
              <a:t>14/05/2012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02AA8-A503-479A-A8AC-4AAA769334F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5D586-A0C8-4389-B53B-58216B1BDC4A}" type="datetime1">
              <a:rPr lang="en-GB"/>
              <a:pPr>
                <a:defRPr/>
              </a:pPr>
              <a:t>14/05/2012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6F7B7-0444-4F87-97CE-4E4D363C54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DD4AD-C1B9-464E-9741-574268E552B6}" type="datetime1">
              <a:rPr lang="en-GB"/>
              <a:pPr>
                <a:defRPr/>
              </a:pPr>
              <a:t>14/05/2012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AE99C-11CD-4BE9-8485-DC663B37C5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B964A-FD01-412A-A9AE-67A92B5DE763}" type="datetime1">
              <a:rPr lang="en-GB"/>
              <a:pPr>
                <a:defRPr/>
              </a:pPr>
              <a:t>14/05/2012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D2DBA-17A8-4EB9-BC20-789B2B5F57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1C91A-6CFB-4D20-95B2-F94A42BE49AD}" type="datetime1">
              <a:rPr lang="en-GB"/>
              <a:pPr>
                <a:defRPr/>
              </a:pPr>
              <a:t>14/05/2012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1FFC67-6AE3-476B-9FDF-D9D5FCB508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70B63-C178-4FA7-85E5-4C41027FDD1B}" type="datetime1">
              <a:rPr lang="en-GB"/>
              <a:pPr>
                <a:defRPr/>
              </a:pPr>
              <a:t>14/05/2012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5C930-4279-438C-B486-0197EC7566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DC149-AB74-4004-8339-1ED11354BE49}" type="datetime1">
              <a:rPr lang="en-GB"/>
              <a:pPr>
                <a:defRPr/>
              </a:pPr>
              <a:t>14/05/2012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10A0B52F-5AD9-4049-9E36-ED87706D89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0B937F5D-4BE3-48D0-BF4F-15FDEEC1A3CE}" type="datetime1">
              <a:rPr lang="en-GB"/>
              <a:pPr>
                <a:defRPr/>
              </a:pPr>
              <a:t>14/05/2012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ct val="20000"/>
        </a:spcBef>
        <a:spcAft>
          <a:spcPct val="0"/>
        </a:spcAft>
        <a:buClr>
          <a:srgbClr val="726056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4C5A6A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808DA0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dirty="0" smtClean="0"/>
              <a:t>Learning lessons from social dialogue practices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7126288" cy="1066800"/>
          </a:xfrm>
        </p:spPr>
        <p:txBody>
          <a:bodyPr rtlCol="0">
            <a:normAutofit lnSpcReduction="10000"/>
          </a:bodyPr>
          <a:lstStyle/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 smtClean="0">
              <a:solidFill>
                <a:schemeClr val="tx1"/>
              </a:solidFill>
            </a:endParaRPr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>
                <a:solidFill>
                  <a:schemeClr val="tx1"/>
                </a:solidFill>
              </a:rPr>
              <a:t>Jan Dereymaeker, coordinator</a:t>
            </a:r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>
                <a:solidFill>
                  <a:schemeClr val="tx1"/>
                </a:solidFill>
              </a:rPr>
              <a:t>ITUC/TUDCN Trade Union Development Cooperation Network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4339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7675" y="476250"/>
            <a:ext cx="267493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dirty="0" smtClean="0"/>
              <a:t>Capacity and capability </a:t>
            </a:r>
            <a:endParaRPr lang="en-GB" dirty="0"/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smtClean="0"/>
              <a:t>Capacity development is essential </a:t>
            </a:r>
          </a:p>
          <a:p>
            <a:pPr lvl="1"/>
            <a:r>
              <a:rPr lang="en-GB" smtClean="0"/>
              <a:t>For each and all partners: workers and employers but also government (ministries of labour)</a:t>
            </a:r>
          </a:p>
          <a:p>
            <a:r>
              <a:rPr lang="en-GB" b="1" smtClean="0"/>
              <a:t>Capability makes capacity work</a:t>
            </a:r>
          </a:p>
          <a:p>
            <a:pPr lvl="1"/>
            <a:r>
              <a:rPr lang="en-GB" smtClean="0"/>
              <a:t>Legislation in place and institutional framework</a:t>
            </a:r>
          </a:p>
          <a:p>
            <a:pPr lvl="1"/>
            <a:r>
              <a:rPr lang="en-GB" smtClean="0"/>
              <a:t>Budget support </a:t>
            </a:r>
          </a:p>
          <a:p>
            <a:pPr lvl="1"/>
            <a:r>
              <a:rPr lang="en-GB" smtClean="0"/>
              <a:t>Partners should be equipped and able to act in autonomy</a:t>
            </a:r>
          </a:p>
          <a:p>
            <a:r>
              <a:rPr lang="en-GB" b="1" smtClean="0"/>
              <a:t>International dimension is essential to make the system work and make it accountable</a:t>
            </a:r>
          </a:p>
          <a:p>
            <a:pPr lvl="1"/>
            <a:r>
              <a:rPr lang="en-GB" smtClean="0"/>
              <a:t>Protects (recourse, appeal procedures, complaints, ….)</a:t>
            </a:r>
          </a:p>
          <a:p>
            <a:pPr lvl="1"/>
            <a:r>
              <a:rPr lang="en-GB" smtClean="0"/>
              <a:t>Disables social dumping</a:t>
            </a:r>
          </a:p>
          <a:p>
            <a:pPr lvl="1"/>
            <a:r>
              <a:rPr lang="en-GB" smtClean="0"/>
              <a:t>Support autonomy of the partners </a:t>
            </a:r>
          </a:p>
          <a:p>
            <a:pPr lvl="1"/>
            <a:endParaRPr lang="en-GB" smtClean="0"/>
          </a:p>
          <a:p>
            <a:pPr lvl="1"/>
            <a:endParaRPr lang="en-GB" smtClean="0"/>
          </a:p>
          <a:p>
            <a:pPr lvl="2"/>
            <a:endParaRPr lang="en-GB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1A6A39B-A513-426E-894A-AB97339DA97D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dirty="0" smtClean="0"/>
              <a:t>Lesson 3</a:t>
            </a:r>
            <a:endParaRPr lang="en-GB" dirty="0"/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Approach should be </a:t>
            </a:r>
            <a:r>
              <a:rPr lang="en-GB" b="1" smtClean="0"/>
              <a:t>rights based </a:t>
            </a:r>
            <a:r>
              <a:rPr lang="en-GB" smtClean="0"/>
              <a:t>so that partners can be autonomous and be accountable </a:t>
            </a:r>
          </a:p>
          <a:p>
            <a:r>
              <a:rPr lang="en-GB" smtClean="0"/>
              <a:t>Approach should be </a:t>
            </a:r>
            <a:r>
              <a:rPr lang="en-GB" b="1" smtClean="0"/>
              <a:t>dialogue based </a:t>
            </a:r>
            <a:r>
              <a:rPr lang="en-GB" smtClean="0"/>
              <a:t>and multistakeholder</a:t>
            </a:r>
          </a:p>
          <a:p>
            <a:r>
              <a:rPr lang="en-GB" smtClean="0"/>
              <a:t>Institutionalised “machinery” is essential to support dialogue process and allow for results. </a:t>
            </a:r>
          </a:p>
          <a:p>
            <a:r>
              <a:rPr lang="en-GB" smtClean="0"/>
              <a:t>Capacity development  (of all actors) goes together with capability (enabling environment)</a:t>
            </a:r>
          </a:p>
          <a:p>
            <a:r>
              <a:rPr lang="en-GB" smtClean="0"/>
              <a:t>The accountability  approach is also based on the interaction and coherence between the national and international levels.  </a:t>
            </a:r>
          </a:p>
          <a:p>
            <a:endParaRPr lang="en-GB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3739EC2-8AB1-4D42-AEC7-7D1FADCF50D9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dirty="0" smtClean="0"/>
              <a:t>Context</a:t>
            </a:r>
            <a:endParaRPr lang="en-GB" dirty="0"/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smtClean="0"/>
              <a:t>Globalisation is changing the systemic conditions </a:t>
            </a:r>
          </a:p>
          <a:p>
            <a:pPr lvl="1"/>
            <a:r>
              <a:rPr lang="en-GB" smtClean="0"/>
              <a:t>Ownership becomes limited and “country systems” an empty concept, in a (financial) markets driven global economy and compliant policies of international institutions</a:t>
            </a:r>
          </a:p>
          <a:p>
            <a:pPr lvl="1"/>
            <a:r>
              <a:rPr lang="en-GB" b="1" i="1" smtClean="0"/>
              <a:t>Democratic deficit</a:t>
            </a:r>
            <a:r>
              <a:rPr lang="en-GB" smtClean="0"/>
              <a:t> in international/European decision-making is threatening democratic ownership  </a:t>
            </a:r>
          </a:p>
          <a:p>
            <a:pPr lvl="1"/>
            <a:r>
              <a:rPr lang="en-GB" smtClean="0"/>
              <a:t>Profit driven financial markets have no time for (multistakeholder) democracy; they are anti-systemic in democracy as we experience in the current crisis.</a:t>
            </a:r>
          </a:p>
          <a:p>
            <a:r>
              <a:rPr lang="en-GB" b="1" smtClean="0"/>
              <a:t>Paradigm shift in development should switch to democratic governance i</a:t>
            </a:r>
            <a:r>
              <a:rPr lang="en-GB" smtClean="0"/>
              <a:t>nstead of inclusive growth.   Actors in democracy,  not markets (and their institutional compliance) have to be in charge of common interest of people and drive the development agenda’s.  </a:t>
            </a:r>
          </a:p>
          <a:p>
            <a:endParaRPr lang="en-GB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78DA671-DD79-40CA-92A5-E3D4A8215C08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dirty="0" smtClean="0"/>
              <a:t>Lesson 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b="1" dirty="0"/>
              <a:t>Democratic governance in development is more </a:t>
            </a:r>
            <a:r>
              <a:rPr lang="en-GB" b="1" dirty="0" smtClean="0"/>
              <a:t>effective/sustainable  </a:t>
            </a:r>
            <a:r>
              <a:rPr lang="en-GB" dirty="0"/>
              <a:t>than market/profit driven development </a:t>
            </a:r>
            <a:endParaRPr lang="en-GB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b="1" dirty="0" smtClean="0"/>
              <a:t>Policy coherence </a:t>
            </a:r>
            <a:r>
              <a:rPr lang="en-GB" dirty="0" smtClean="0"/>
              <a:t>for development should place democratic governance as the central issue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Internationalisation of governance has to address urgently the question of the </a:t>
            </a:r>
            <a:r>
              <a:rPr lang="en-GB" b="1" dirty="0" smtClean="0"/>
              <a:t>democratic deficit </a:t>
            </a:r>
            <a:r>
              <a:rPr lang="en-GB" dirty="0" smtClean="0"/>
              <a:t>and </a:t>
            </a:r>
            <a:r>
              <a:rPr lang="en-GB" b="1" dirty="0" smtClean="0"/>
              <a:t>lack of accountability of the intergovernmental (market-driven) dynamics </a:t>
            </a:r>
            <a:endParaRPr lang="en-GB" b="1" dirty="0"/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 smtClean="0"/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i="1" dirty="0" smtClean="0"/>
              <a:t>These </a:t>
            </a:r>
            <a:r>
              <a:rPr lang="en-GB" i="1" dirty="0"/>
              <a:t>lesson </a:t>
            </a:r>
            <a:r>
              <a:rPr lang="en-GB" i="1" dirty="0" smtClean="0"/>
              <a:t>are </a:t>
            </a:r>
            <a:r>
              <a:rPr lang="en-GB" i="1" dirty="0"/>
              <a:t>still to be </a:t>
            </a:r>
            <a:r>
              <a:rPr lang="en-GB" i="1" dirty="0" smtClean="0"/>
              <a:t>learned by the international institutions and policy makers including the EU</a:t>
            </a:r>
            <a:endParaRPr lang="en-GB" i="1" dirty="0"/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i="1" dirty="0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9ACA805-73F2-4F83-85A6-FB60CA47B06D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We need a “radical” approach</a:t>
            </a:r>
          </a:p>
          <a:p>
            <a:pPr lvl="1"/>
            <a:r>
              <a:rPr lang="en-GB" smtClean="0"/>
              <a:t>No conditionalities to freedom of association (actors in their own right) and  to the right of initiative, others than self regulated</a:t>
            </a:r>
          </a:p>
          <a:p>
            <a:pPr lvl="1"/>
            <a:r>
              <a:rPr lang="en-GB" smtClean="0"/>
              <a:t>Accountability needs to be rights based and therefore the system needs to be rights based</a:t>
            </a:r>
          </a:p>
          <a:p>
            <a:pPr lvl="1"/>
            <a:r>
              <a:rPr lang="en-GB" smtClean="0"/>
              <a:t>In law and practice</a:t>
            </a:r>
          </a:p>
          <a:p>
            <a:pPr lvl="1"/>
            <a:r>
              <a:rPr lang="en-GB" smtClean="0"/>
              <a:t>Enabling environment/machinery (including capacity development) is part of the deal  </a:t>
            </a:r>
          </a:p>
          <a:p>
            <a:pPr lvl="1"/>
            <a:r>
              <a:rPr lang="en-GB" smtClean="0"/>
              <a:t>Interaction between national and international in a rights based approach to policy dialogue is essential to ensure coherence and accountability</a:t>
            </a:r>
          </a:p>
          <a:p>
            <a:pPr lvl="1"/>
            <a:r>
              <a:rPr lang="en-GB" smtClean="0"/>
              <a:t>Multistakeholder means sharing (decision making) power at all levels, based on (mutual) recognised actors and on dialogue within a democratic and accountable (international) system</a:t>
            </a:r>
          </a:p>
          <a:p>
            <a:pPr lvl="1"/>
            <a:endParaRPr lang="en-GB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54EAC92-8C3D-44C0-A9F6-DE717D00A358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Conditions for policy dialogue</a:t>
            </a:r>
            <a:endParaRPr lang="en-GB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smtClean="0"/>
              <a:t>Freedom of Association and Collective bargaining: international standard with supervisory mechanisms to monitor application in law and practice</a:t>
            </a:r>
          </a:p>
          <a:p>
            <a:r>
              <a:rPr lang="en-GB" sz="2400" smtClean="0"/>
              <a:t>In-country “tripartite” policy framework, standard setting and monitoring </a:t>
            </a:r>
          </a:p>
          <a:p>
            <a:r>
              <a:rPr lang="en-GB" sz="2400" smtClean="0"/>
              <a:t>“enabling environment”</a:t>
            </a:r>
          </a:p>
          <a:p>
            <a:pPr lvl="1"/>
            <a:r>
              <a:rPr lang="en-GB" sz="2400" smtClean="0"/>
              <a:t>Capacity development</a:t>
            </a:r>
          </a:p>
          <a:p>
            <a:pPr lvl="1"/>
            <a:r>
              <a:rPr lang="en-GB" sz="2400" smtClean="0"/>
              <a:t>Capability development</a:t>
            </a:r>
          </a:p>
          <a:p>
            <a:pPr lvl="2"/>
            <a:r>
              <a:rPr lang="en-GB" sz="2000" smtClean="0"/>
              <a:t>Infrastructure (machinery)</a:t>
            </a:r>
          </a:p>
          <a:p>
            <a:r>
              <a:rPr lang="en-GB" sz="2400" smtClean="0"/>
              <a:t>Context</a:t>
            </a:r>
          </a:p>
          <a:p>
            <a:pPr lvl="1"/>
            <a:r>
              <a:rPr lang="en-GB" sz="2400" smtClean="0"/>
              <a:t>Policy coherence for development</a:t>
            </a:r>
          </a:p>
          <a:p>
            <a:endParaRPr lang="en-GB" sz="2400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8B2830A-DE3D-4965-BF20-1E5941986F9A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Freedom of association and activities  C87 ILO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800100" lvl="2" indent="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en-GB" sz="2100" i="1" dirty="0" smtClean="0"/>
              <a:t>Article </a:t>
            </a:r>
            <a:r>
              <a:rPr lang="en-GB" sz="2100" i="1" dirty="0"/>
              <a:t>2</a:t>
            </a:r>
          </a:p>
          <a:p>
            <a:pPr marL="800100" lvl="2" indent="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en-GB" sz="2100" i="1" dirty="0"/>
              <a:t>Workers and employers, </a:t>
            </a:r>
            <a:r>
              <a:rPr lang="en-GB" sz="2100" b="1" u="sng" dirty="0">
                <a:solidFill>
                  <a:srgbClr val="FF0000"/>
                </a:solidFill>
              </a:rPr>
              <a:t>without distinction whatsoever</a:t>
            </a:r>
            <a:r>
              <a:rPr lang="en-GB" sz="2100" i="1" dirty="0"/>
              <a:t>, shall have the right to establish and, subject only to the rules of the organisation concerned, to join organisations </a:t>
            </a:r>
            <a:r>
              <a:rPr lang="en-GB" sz="2100" b="1" u="sng" dirty="0">
                <a:solidFill>
                  <a:srgbClr val="FF0000"/>
                </a:solidFill>
              </a:rPr>
              <a:t>of their own choosing without previous authorisation</a:t>
            </a:r>
            <a:r>
              <a:rPr lang="en-GB" sz="2100" i="1" dirty="0"/>
              <a:t>.</a:t>
            </a:r>
          </a:p>
          <a:p>
            <a:pPr marL="800100" lvl="2" indent="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en-GB" sz="2100" i="1" dirty="0"/>
              <a:t>Article 3</a:t>
            </a:r>
          </a:p>
          <a:p>
            <a:pPr marL="800100" lvl="2" indent="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en-GB" sz="2100" i="1" dirty="0"/>
              <a:t>1. Workers' and employers' organisations shall have the right to draw up </a:t>
            </a:r>
            <a:r>
              <a:rPr lang="en-GB" sz="2100" b="1" u="sng" dirty="0">
                <a:solidFill>
                  <a:srgbClr val="FF0000"/>
                </a:solidFill>
              </a:rPr>
              <a:t>their</a:t>
            </a:r>
            <a:r>
              <a:rPr lang="en-GB" sz="2100" i="1" dirty="0"/>
              <a:t> constitutions and rules, to elect </a:t>
            </a:r>
            <a:r>
              <a:rPr lang="en-GB" sz="2100" b="1" u="sng" dirty="0">
                <a:solidFill>
                  <a:srgbClr val="FF0000"/>
                </a:solidFill>
              </a:rPr>
              <a:t>their</a:t>
            </a:r>
            <a:r>
              <a:rPr lang="en-GB" sz="2100" i="1" dirty="0"/>
              <a:t> representatives in full freedom, to organise </a:t>
            </a:r>
            <a:r>
              <a:rPr lang="en-GB" sz="2100" b="1" u="sng" dirty="0">
                <a:solidFill>
                  <a:srgbClr val="FF0000"/>
                </a:solidFill>
              </a:rPr>
              <a:t>their</a:t>
            </a:r>
            <a:r>
              <a:rPr lang="en-GB" sz="2100" i="1" dirty="0"/>
              <a:t> administration and activities and to formulate </a:t>
            </a:r>
            <a:r>
              <a:rPr lang="en-GB" sz="2100" b="1" u="sng" dirty="0">
                <a:solidFill>
                  <a:srgbClr val="FF0000"/>
                </a:solidFill>
              </a:rPr>
              <a:t>their</a:t>
            </a:r>
            <a:r>
              <a:rPr lang="en-GB" sz="2100" i="1" dirty="0"/>
              <a:t> programmes.</a:t>
            </a:r>
          </a:p>
          <a:p>
            <a:pPr marL="800100" lvl="2" indent="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en-GB" sz="2100" i="1" dirty="0"/>
              <a:t>2. The </a:t>
            </a:r>
            <a:r>
              <a:rPr lang="en-GB" sz="2100" b="1" u="sng" dirty="0">
                <a:solidFill>
                  <a:srgbClr val="FF0000"/>
                </a:solidFill>
              </a:rPr>
              <a:t>public authorities shall refrain from any interference </a:t>
            </a:r>
            <a:r>
              <a:rPr lang="en-GB" sz="2100" i="1" dirty="0"/>
              <a:t>which would restrict this right or impede the lawful exercise thereof.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C30E243-95BF-4F4E-BBCF-3466575F090F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dirty="0" smtClean="0"/>
              <a:t>As actors in </a:t>
            </a:r>
            <a:r>
              <a:rPr lang="en-GB" b="1" dirty="0" smtClean="0"/>
              <a:t>their own right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41148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i="1" dirty="0"/>
              <a:t>Article 5</a:t>
            </a:r>
          </a:p>
          <a:p>
            <a:pPr marL="41148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i="1" dirty="0"/>
              <a:t>Workers' and employers' organisations shall have the right to establish and join federations and confederations and any such organisation, federation or confederation shall have </a:t>
            </a:r>
            <a:r>
              <a:rPr lang="en-GB" b="1" u="sng" dirty="0">
                <a:solidFill>
                  <a:srgbClr val="FF0000"/>
                </a:solidFill>
              </a:rPr>
              <a:t>the right to affiliate with international organisations </a:t>
            </a:r>
            <a:r>
              <a:rPr lang="en-GB" i="1" dirty="0"/>
              <a:t>of workers and employers.</a:t>
            </a:r>
          </a:p>
          <a:p>
            <a:pPr marL="41148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i="1" dirty="0"/>
              <a:t>Article 6</a:t>
            </a:r>
          </a:p>
          <a:p>
            <a:pPr marL="41148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i="1" dirty="0" smtClean="0"/>
              <a:t>…</a:t>
            </a:r>
            <a:endParaRPr lang="en-GB" i="1" dirty="0"/>
          </a:p>
          <a:p>
            <a:pPr marL="41148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i="1" dirty="0"/>
              <a:t>Article 7</a:t>
            </a:r>
          </a:p>
          <a:p>
            <a:pPr marL="41148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i="1" dirty="0"/>
              <a:t>The acquisition of legal personality by workers' and employers' organisations, federations and confederations shall not be made subject to conditions of such a character as to restrict the application of the provisions of Articles 2, 3 and 4 hereof.</a:t>
            </a:r>
          </a:p>
          <a:p>
            <a:pPr marL="41148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i="1" dirty="0"/>
              <a:t>Article 8</a:t>
            </a:r>
          </a:p>
          <a:p>
            <a:pPr marL="41148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i="1" dirty="0"/>
              <a:t>1. In exercising the rights provided for in this Convention workers and employers and their respective organisations, like other persons or organised </a:t>
            </a:r>
            <a:r>
              <a:rPr lang="en-GB" i="1" dirty="0" err="1"/>
              <a:t>collectivities</a:t>
            </a:r>
            <a:r>
              <a:rPr lang="en-GB" i="1" dirty="0"/>
              <a:t>, shall respect </a:t>
            </a:r>
            <a:r>
              <a:rPr lang="en-GB" b="1" u="sng" dirty="0">
                <a:solidFill>
                  <a:srgbClr val="FF0000"/>
                </a:solidFill>
              </a:rPr>
              <a:t>the law of the land</a:t>
            </a:r>
            <a:r>
              <a:rPr lang="en-GB" i="1" dirty="0"/>
              <a:t>.</a:t>
            </a:r>
          </a:p>
          <a:p>
            <a:pPr marL="41148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i="1" dirty="0"/>
              <a:t>2. The law of the land shall not be such as to impair, nor shall it be so applied as to impair, </a:t>
            </a:r>
            <a:r>
              <a:rPr lang="en-GB" b="1" u="sng" dirty="0">
                <a:solidFill>
                  <a:srgbClr val="FF0000"/>
                </a:solidFill>
              </a:rPr>
              <a:t>the guarantees provided for in this Convention</a:t>
            </a:r>
            <a:r>
              <a:rPr lang="en-GB" i="1" dirty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B877326-0E26-4130-BE38-9E379C5DF331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dirty="0" smtClean="0"/>
              <a:t>With </a:t>
            </a:r>
            <a:r>
              <a:rPr lang="en-GB" b="1" dirty="0" smtClean="0"/>
              <a:t>right</a:t>
            </a:r>
            <a:r>
              <a:rPr lang="en-GB" dirty="0" smtClean="0"/>
              <a:t> of initiative C94 ILO</a:t>
            </a:r>
            <a:endParaRPr lang="en-GB" dirty="0"/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68313" y="1484313"/>
            <a:ext cx="7620000" cy="4772025"/>
          </a:xfrm>
        </p:spPr>
        <p:txBody>
          <a:bodyPr/>
          <a:lstStyle/>
          <a:p>
            <a:pPr marL="114300" indent="0">
              <a:buFont typeface="Arial" charset="0"/>
              <a:buNone/>
            </a:pPr>
            <a:r>
              <a:rPr lang="en-GB" sz="1400" i="1" smtClean="0"/>
              <a:t>Article 1</a:t>
            </a:r>
          </a:p>
          <a:p>
            <a:pPr marL="114300" indent="0">
              <a:buFont typeface="Arial" charset="0"/>
              <a:buNone/>
            </a:pPr>
            <a:r>
              <a:rPr lang="en-GB" sz="1400" i="1" smtClean="0"/>
              <a:t>1. Workers shall enjoy </a:t>
            </a:r>
            <a:r>
              <a:rPr lang="en-GB" sz="1400" b="1" u="sng" smtClean="0">
                <a:solidFill>
                  <a:srgbClr val="FF0000"/>
                </a:solidFill>
              </a:rPr>
              <a:t>adequate protection against acts of anti-union discrimination </a:t>
            </a:r>
            <a:r>
              <a:rPr lang="en-GB" sz="1400" i="1" smtClean="0"/>
              <a:t>in respect of their employment.</a:t>
            </a:r>
          </a:p>
          <a:p>
            <a:pPr marL="114300" indent="0">
              <a:buFont typeface="Arial" charset="0"/>
              <a:buNone/>
            </a:pPr>
            <a:r>
              <a:rPr lang="en-GB" sz="1400" i="1" smtClean="0"/>
              <a:t>2. … </a:t>
            </a:r>
          </a:p>
          <a:p>
            <a:pPr marL="114300" indent="0">
              <a:buFont typeface="Arial" charset="0"/>
              <a:buNone/>
            </a:pPr>
            <a:r>
              <a:rPr lang="en-GB" sz="1400" i="1" smtClean="0"/>
              <a:t>Article 2</a:t>
            </a:r>
          </a:p>
          <a:p>
            <a:pPr marL="114300" indent="0">
              <a:buFont typeface="Arial" charset="0"/>
              <a:buNone/>
            </a:pPr>
            <a:r>
              <a:rPr lang="en-GB" sz="1400" i="1" smtClean="0"/>
              <a:t>1. Workers' and employers' organisations shall enjoy adequate protection against any </a:t>
            </a:r>
            <a:r>
              <a:rPr lang="en-GB" sz="1400" b="1" u="sng" smtClean="0">
                <a:solidFill>
                  <a:srgbClr val="FF0000"/>
                </a:solidFill>
              </a:rPr>
              <a:t>acts of interference by each other or each other's agents </a:t>
            </a:r>
            <a:r>
              <a:rPr lang="en-GB" sz="1400" i="1" smtClean="0"/>
              <a:t>or members in their establishment, functioning or administration.</a:t>
            </a:r>
          </a:p>
          <a:p>
            <a:pPr marL="114300" indent="0">
              <a:buFont typeface="Arial" charset="0"/>
              <a:buNone/>
            </a:pPr>
            <a:r>
              <a:rPr lang="en-GB" sz="1400" i="1" smtClean="0"/>
              <a:t>2. In particular, acts which are designed to promote the establishment of workers' organisations under the domination of employers or employers' organisations, </a:t>
            </a:r>
          </a:p>
          <a:p>
            <a:pPr marL="114300" indent="0">
              <a:buFont typeface="Arial" charset="0"/>
              <a:buNone/>
            </a:pPr>
            <a:r>
              <a:rPr lang="en-GB" sz="1400" i="1" smtClean="0"/>
              <a:t>Article 3</a:t>
            </a:r>
          </a:p>
          <a:p>
            <a:pPr marL="114300" indent="0">
              <a:buFont typeface="Arial" charset="0"/>
              <a:buNone/>
            </a:pPr>
            <a:r>
              <a:rPr lang="en-GB" sz="1400" b="1" i="1" u="sng" smtClean="0">
                <a:solidFill>
                  <a:srgbClr val="FF0000"/>
                </a:solidFill>
              </a:rPr>
              <a:t>Machinery</a:t>
            </a:r>
            <a:r>
              <a:rPr lang="en-GB" sz="1400" i="1" smtClean="0"/>
              <a:t> appropriate to national conditions shall be established, where necessary, </a:t>
            </a:r>
            <a:r>
              <a:rPr lang="en-GB" sz="1400" b="1" u="sng" smtClean="0">
                <a:solidFill>
                  <a:srgbClr val="FF0000"/>
                </a:solidFill>
              </a:rPr>
              <a:t>for the purpose of ensuring respect for the right to organise as defined in the preceding</a:t>
            </a:r>
          </a:p>
          <a:p>
            <a:pPr marL="114300" indent="0">
              <a:buFont typeface="Arial" charset="0"/>
              <a:buNone/>
            </a:pPr>
            <a:r>
              <a:rPr lang="en-GB" sz="1400" i="1" smtClean="0"/>
              <a:t>Article 4</a:t>
            </a:r>
          </a:p>
          <a:p>
            <a:pPr marL="114300" indent="0">
              <a:buFont typeface="Arial" charset="0"/>
              <a:buNone/>
            </a:pPr>
            <a:r>
              <a:rPr lang="en-GB" sz="1400" i="1" smtClean="0"/>
              <a:t>Measures appropriate to national conditions shall be taken, where necessary, to encourage and </a:t>
            </a:r>
            <a:r>
              <a:rPr lang="en-GB" sz="1400" b="1" u="sng" smtClean="0">
                <a:solidFill>
                  <a:srgbClr val="FF0000"/>
                </a:solidFill>
              </a:rPr>
              <a:t>promote the full development and utilisation of machinery for voluntary negotiation </a:t>
            </a:r>
            <a:r>
              <a:rPr lang="en-GB" sz="1400" i="1" smtClean="0"/>
              <a:t>between employers or employers' organisations and workers' organisations, with a view to the regulation of terms and conditions of employment </a:t>
            </a:r>
            <a:r>
              <a:rPr lang="en-GB" sz="1400" b="1" u="sng" smtClean="0">
                <a:solidFill>
                  <a:srgbClr val="FF0000"/>
                </a:solidFill>
              </a:rPr>
              <a:t>by means of collective agreements</a:t>
            </a:r>
            <a:r>
              <a:rPr lang="en-GB" sz="1400" i="1" smtClean="0"/>
              <a:t>.</a:t>
            </a:r>
          </a:p>
          <a:p>
            <a:pPr marL="411163" lvl="1" indent="0">
              <a:buFont typeface="Arial" charset="0"/>
              <a:buNone/>
            </a:pPr>
            <a:endParaRPr lang="en-GB" sz="1400" i="1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5A6A32B-476D-417A-940C-760BCB517A92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dirty="0" smtClean="0"/>
              <a:t>Lesson 1</a:t>
            </a:r>
            <a:endParaRPr lang="en-GB" dirty="0"/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u="sng" smtClean="0"/>
              <a:t>Freedom of association /to organise is fundamental</a:t>
            </a:r>
          </a:p>
          <a:p>
            <a:pPr lvl="1"/>
            <a:r>
              <a:rPr lang="en-GB" smtClean="0"/>
              <a:t>Is unconditional</a:t>
            </a:r>
          </a:p>
          <a:p>
            <a:pPr lvl="1"/>
            <a:r>
              <a:rPr lang="en-GB" smtClean="0"/>
              <a:t>Is rights based in national law</a:t>
            </a:r>
          </a:p>
          <a:p>
            <a:pPr lvl="1"/>
            <a:r>
              <a:rPr lang="en-GB" smtClean="0"/>
              <a:t>Includes international dimension</a:t>
            </a:r>
          </a:p>
          <a:p>
            <a:pPr lvl="1"/>
            <a:endParaRPr lang="en-GB" smtClean="0"/>
          </a:p>
          <a:p>
            <a:r>
              <a:rPr lang="en-GB" u="sng" smtClean="0"/>
              <a:t>Freedom of association comes with freedom to act/organise activities </a:t>
            </a:r>
          </a:p>
          <a:p>
            <a:pPr lvl="1"/>
            <a:r>
              <a:rPr lang="en-GB" smtClean="0"/>
              <a:t>Safeguards/protection  are necessary</a:t>
            </a:r>
          </a:p>
          <a:p>
            <a:pPr lvl="1"/>
            <a:r>
              <a:rPr lang="en-GB" smtClean="0"/>
              <a:t>“machinery” is indispensable to protect and to enable</a:t>
            </a:r>
          </a:p>
          <a:p>
            <a:pPr lvl="1"/>
            <a:endParaRPr lang="en-GB" smtClean="0"/>
          </a:p>
          <a:p>
            <a:r>
              <a:rPr lang="en-GB" u="sng" smtClean="0"/>
              <a:t>“Ownership” is multistakeholder and rights based</a:t>
            </a:r>
          </a:p>
          <a:p>
            <a:pPr lvl="1"/>
            <a:r>
              <a:rPr lang="en-GB" smtClean="0"/>
              <a:t>Recognition of (absolute) rights of partners</a:t>
            </a:r>
          </a:p>
          <a:p>
            <a:pPr lvl="1"/>
            <a:endParaRPr lang="en-GB" smtClean="0"/>
          </a:p>
          <a:p>
            <a:pPr lvl="1"/>
            <a:endParaRPr lang="en-GB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4E59675-A90F-4610-89A4-725692C7E3A0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dirty="0" smtClean="0"/>
              <a:t>Monitoring framework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b="1" dirty="0" smtClean="0"/>
              <a:t>Country heavy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b="1" dirty="0" smtClean="0">
                <a:solidFill>
                  <a:srgbClr val="FF0000"/>
                </a:solidFill>
              </a:rPr>
              <a:t>Governments</a:t>
            </a:r>
            <a:r>
              <a:rPr lang="en-GB" dirty="0" smtClean="0"/>
              <a:t> must translate its ”obligations” e.g. principles and standards into national legislation and practice </a:t>
            </a:r>
            <a:r>
              <a:rPr lang="en-GB" b="1" u="sng" dirty="0" smtClean="0">
                <a:solidFill>
                  <a:srgbClr val="FF0000"/>
                </a:solidFill>
              </a:rPr>
              <a:t>through social dialogue (C144)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In law </a:t>
            </a:r>
          </a:p>
          <a:p>
            <a:pPr marL="1005840" lvl="2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GB" dirty="0" smtClean="0"/>
              <a:t>Legal frameworks </a:t>
            </a:r>
          </a:p>
          <a:p>
            <a:pPr marL="1005840" lvl="2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GB" dirty="0" smtClean="0"/>
              <a:t>Jurisprudence</a:t>
            </a:r>
          </a:p>
          <a:p>
            <a:pPr marL="1005840" lvl="2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GB" dirty="0" smtClean="0"/>
              <a:t>Labour courts &amp; labour inspection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/>
              <a:t>In </a:t>
            </a:r>
            <a:r>
              <a:rPr lang="en-GB" dirty="0" smtClean="0"/>
              <a:t>practice</a:t>
            </a:r>
          </a:p>
          <a:p>
            <a:pPr marL="1005840" lvl="2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GB" dirty="0" smtClean="0"/>
              <a:t>Governments are liable for implementation</a:t>
            </a:r>
          </a:p>
          <a:p>
            <a:pPr marL="1005840" lvl="2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GB" dirty="0" smtClean="0"/>
              <a:t>Labour inspection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b="1" dirty="0" smtClean="0"/>
              <a:t>Global light: ILO tripartite supervisory mechanism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Complaints systems</a:t>
            </a:r>
          </a:p>
          <a:p>
            <a:pPr marL="1005840" lvl="2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GB" dirty="0" err="1" smtClean="0"/>
              <a:t>FoA</a:t>
            </a:r>
            <a:r>
              <a:rPr lang="en-GB" dirty="0" smtClean="0"/>
              <a:t> has special urgent procedure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Reporting  mechanisms by experts and tripartite dialogue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Technical cooperation to improve situation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b="1" dirty="0" smtClean="0"/>
              <a:t>Tripartite at all levels and for all procedures and decision making</a:t>
            </a:r>
            <a:endParaRPr lang="en-GB" b="1" dirty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BFECA9F-8F48-48C9-9B42-446A855440D1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dirty="0" smtClean="0"/>
              <a:t>Lesson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b="1" u="sng" dirty="0" smtClean="0"/>
              <a:t>Link In-country  to global and global to local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/>
              <a:t>They are based on in-country translation but are multilaterally agreed (no unilateral conditionalities) and universally applicable.  They do protect against social dumping and social </a:t>
            </a:r>
            <a:r>
              <a:rPr lang="en-GB" dirty="0" smtClean="0"/>
              <a:t>competition between states </a:t>
            </a:r>
            <a:endParaRPr lang="en-GB" b="1" u="sng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b="1" u="sng" dirty="0" smtClean="0"/>
              <a:t>It does not happen by itself also the process needs rights based rules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/>
              <a:t>International principles and standards not only on substance but also on process (multistakeholder dialogue; independent expertise; rights based; complaint mechanisms; technical assistance for improvement)</a:t>
            </a:r>
          </a:p>
          <a:p>
            <a:pPr marL="1005840" lvl="2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GB" dirty="0" smtClean="0"/>
              <a:t>to enhance the dialogue and give rights to partners </a:t>
            </a:r>
          </a:p>
          <a:p>
            <a:pPr marL="1005840" lvl="2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GB" dirty="0" smtClean="0"/>
              <a:t>To ensure proper in-country monitoring </a:t>
            </a:r>
          </a:p>
          <a:p>
            <a:pPr marL="1005840" lvl="2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GB" dirty="0" smtClean="0"/>
              <a:t>Rights based mechanisms of complaints and arbitration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b="1" u="sng" dirty="0" smtClean="0"/>
              <a:t>Monitoring is not only about “sanctions” but about “enhancing”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Rights based with protection and complaints mechanism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/>
              <a:t>Independent expert analysis </a:t>
            </a:r>
            <a:endParaRPr lang="en-GB" dirty="0" smtClean="0"/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Based </a:t>
            </a:r>
            <a:r>
              <a:rPr lang="en-GB" dirty="0"/>
              <a:t>on </a:t>
            </a:r>
            <a:r>
              <a:rPr lang="en-GB" dirty="0" smtClean="0"/>
              <a:t>“structured” dialogue 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Technical cooperation to improve situation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b="1" u="sng" dirty="0" smtClean="0"/>
              <a:t>Multistakeholder approach is “radical”</a:t>
            </a:r>
            <a:r>
              <a:rPr lang="en-GB" dirty="0" smtClean="0"/>
              <a:t> in all decision making and includes standard setting, implementation, monitoring and technical cooperation. State has specific obligation to make it work. </a:t>
            </a: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6908380-0AA4-4795-873B-CAE6063C06DF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dirty="0" smtClean="0"/>
              <a:t>The enabling environment</a:t>
            </a:r>
            <a:endParaRPr lang="en-GB" dirty="0"/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Implementation is not only about laws </a:t>
            </a:r>
          </a:p>
          <a:p>
            <a:pPr lvl="1"/>
            <a:r>
              <a:rPr lang="en-GB" smtClean="0"/>
              <a:t>Social dialogue needs rights based rules (cfr int’al standards)</a:t>
            </a:r>
          </a:p>
          <a:p>
            <a:pPr lvl="2"/>
            <a:r>
              <a:rPr lang="en-GB" smtClean="0"/>
              <a:t>On “representation” (“most representative” notion)</a:t>
            </a:r>
          </a:p>
          <a:p>
            <a:pPr lvl="2"/>
            <a:r>
              <a:rPr lang="en-GB" smtClean="0"/>
              <a:t>On what (knowledge and data gathering and sharing) and how (tripartite decision making procedures) </a:t>
            </a:r>
          </a:p>
          <a:p>
            <a:pPr lvl="1"/>
            <a:r>
              <a:rPr lang="en-GB" smtClean="0"/>
              <a:t>Social dialogue needs infrastructure</a:t>
            </a:r>
          </a:p>
          <a:p>
            <a:pPr lvl="2"/>
            <a:r>
              <a:rPr lang="en-GB" smtClean="0"/>
              <a:t>Social dialogue institutes and/or economic and social committees</a:t>
            </a:r>
          </a:p>
          <a:p>
            <a:pPr lvl="2"/>
            <a:r>
              <a:rPr lang="en-GB" smtClean="0"/>
              <a:t>Labour inspection </a:t>
            </a:r>
          </a:p>
          <a:p>
            <a:pPr lvl="2"/>
            <a:r>
              <a:rPr lang="en-GB" smtClean="0"/>
              <a:t>Labour courts</a:t>
            </a:r>
          </a:p>
          <a:p>
            <a:pPr lvl="1"/>
            <a:r>
              <a:rPr lang="en-GB" smtClean="0"/>
              <a:t>Social dialogue needs political will and budget support </a:t>
            </a:r>
          </a:p>
          <a:p>
            <a:r>
              <a:rPr lang="en-GB" smtClean="0"/>
              <a:t>This needs a minimum of global “machinery” for setting  the global standards but also for monitoring them and for supporting progress on implementation</a:t>
            </a:r>
          </a:p>
          <a:p>
            <a:pPr lvl="1"/>
            <a:endParaRPr lang="en-GB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CDFBAD2-D0DB-4D85-8CA9-0AC6A9B190A2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GB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208</TotalTime>
  <Words>1225</Words>
  <Application>Microsoft Office PowerPoint</Application>
  <PresentationFormat>On-screen Show (4:3)</PresentationFormat>
  <Paragraphs>144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Arial</vt:lpstr>
      <vt:lpstr>Cambria</vt:lpstr>
      <vt:lpstr>Adjacency</vt:lpstr>
      <vt:lpstr>Learning lessons from social dialogue practices</vt:lpstr>
      <vt:lpstr>Conditions for policy dialogue</vt:lpstr>
      <vt:lpstr>Freedom of association and activities  C87 ILO</vt:lpstr>
      <vt:lpstr>As actors in their own right</vt:lpstr>
      <vt:lpstr>With right of initiative C94 ILO</vt:lpstr>
      <vt:lpstr>Lesson 1</vt:lpstr>
      <vt:lpstr>Monitoring framework</vt:lpstr>
      <vt:lpstr>Lesson 2</vt:lpstr>
      <vt:lpstr>The enabling environment</vt:lpstr>
      <vt:lpstr>Capacity and capability </vt:lpstr>
      <vt:lpstr>Lesson 3</vt:lpstr>
      <vt:lpstr>Context</vt:lpstr>
      <vt:lpstr>Lesson 4</vt:lpstr>
      <vt:lpstr>Conclusions</vt:lpstr>
    </vt:vector>
  </TitlesOfParts>
  <Company>International Trade Union Confederation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CSO participation: can we learn lessons from social dialogue</dc:title>
  <dc:creator>Jan Dereymaeker</dc:creator>
  <cp:lastModifiedBy>chitasm</cp:lastModifiedBy>
  <cp:revision>17</cp:revision>
  <dcterms:created xsi:type="dcterms:W3CDTF">2012-05-10T06:54:14Z</dcterms:created>
  <dcterms:modified xsi:type="dcterms:W3CDTF">2012-05-14T09:10:00Z</dcterms:modified>
</cp:coreProperties>
</file>