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</p:sldMasterIdLst>
  <p:notesMasterIdLst>
    <p:notesMasterId r:id="rId11"/>
  </p:notesMasterIdLst>
  <p:handoutMasterIdLst>
    <p:handoutMasterId r:id="rId12"/>
  </p:handoutMasterIdLst>
  <p:sldIdLst>
    <p:sldId id="347" r:id="rId3"/>
    <p:sldId id="348" r:id="rId4"/>
    <p:sldId id="349" r:id="rId5"/>
    <p:sldId id="256" r:id="rId6"/>
    <p:sldId id="259" r:id="rId7"/>
    <p:sldId id="290" r:id="rId8"/>
    <p:sldId id="266" r:id="rId9"/>
    <p:sldId id="350" r:id="rId10"/>
  </p:sldIdLst>
  <p:sldSz cx="9144000" cy="6858000" type="screen4x3"/>
  <p:notesSz cx="9926638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B00000"/>
    <a:srgbClr val="C00000"/>
    <a:srgbClr val="B80000"/>
    <a:srgbClr val="860000"/>
    <a:srgbClr val="9E0000"/>
    <a:srgbClr val="F5A7A1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>
        <p:scale>
          <a:sx n="80" d="100"/>
          <a:sy n="80" d="100"/>
        </p:scale>
        <p:origin x="-870" y="-7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141"/>
        <p:guide pos="312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2742FDF-1B58-43C7-BD5A-9CC1C5CC2F51}" type="datetimeFigureOut">
              <a:rPr lang="en-GB"/>
              <a:pPr>
                <a:defRPr/>
              </a:pPr>
              <a:t>14/05/2012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255D6B5-2C60-45DD-9B0C-7FF24FD98A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BD399F-06D3-4728-A7AD-9E58552CD171}" type="datetimeFigureOut">
              <a:rPr lang="en-GB"/>
              <a:pPr>
                <a:defRPr/>
              </a:pPr>
              <a:t>14/05/2012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9D2158D-F723-4F2C-9256-FF924691F54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CA9193-B96E-49F7-A50B-65AC686E0C09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mukesh.kapila@ifrc.org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17DE9-54DA-44AB-A05F-3B7318AE642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011E1-951D-4FD8-B9FD-7A56B2C5974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16F52-55B6-436E-9136-D6F1CD2D79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withou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839200" cy="5753100"/>
          </a:xfrm>
          <a:prstGeom prst="rect">
            <a:avLst/>
          </a:prstGeom>
          <a:solidFill>
            <a:srgbClr val="66584E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339725" y="339725"/>
            <a:ext cx="1260475" cy="1260475"/>
            <a:chOff x="228600" y="228600"/>
            <a:chExt cx="1260000" cy="1260000"/>
          </a:xfrm>
        </p:grpSpPr>
        <p:sp>
          <p:nvSpPr>
            <p:cNvPr id="6" name="Oval 5"/>
            <p:cNvSpPr/>
            <p:nvPr userDrawn="1"/>
          </p:nvSpPr>
          <p:spPr>
            <a:xfrm>
              <a:off x="228600" y="228600"/>
              <a:ext cx="1260000" cy="1260000"/>
            </a:xfrm>
            <a:prstGeom prst="ellipse">
              <a:avLst/>
            </a:prstGeom>
            <a:solidFill>
              <a:srgbClr val="CF1C21"/>
            </a:solidFill>
            <a:ln w="31750">
              <a:solidFill>
                <a:schemeClr val="bg1"/>
              </a:solidFill>
              <a:rou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TextBox 6"/>
            <p:cNvSpPr txBox="1"/>
            <p:nvPr userDrawn="1"/>
          </p:nvSpPr>
          <p:spPr>
            <a:xfrm>
              <a:off x="282555" y="580892"/>
              <a:ext cx="1144157" cy="61571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dirty="0">
                  <a:solidFill>
                    <a:schemeClr val="bg1"/>
                  </a:solidFill>
                  <a:latin typeface="+mn-lt"/>
                  <a:cs typeface="Arial"/>
                </a:rPr>
                <a:t>Building Strong National Societies: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dirty="0">
                  <a:solidFill>
                    <a:schemeClr val="bg1"/>
                  </a:solidFill>
                  <a:latin typeface="+mn-lt"/>
                  <a:cs typeface="Arial"/>
                </a:rPr>
                <a:t>A comprehensive  approach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819400"/>
            <a:ext cx="7239000" cy="647591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2390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 b="1">
                <a:solidFill>
                  <a:srgbClr val="54181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2286000" y="3105150"/>
            <a:ext cx="4572000" cy="6477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  <a:cs typeface="Arial"/>
              </a:rPr>
              <a:t>Capacity Building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  <a:cs typeface="Arial"/>
              </a:rPr>
              <a:t> Framework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57200" y="1676400"/>
            <a:ext cx="3352800" cy="4191000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Click icon to add chart</a:t>
            </a:r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959770" y="1676400"/>
            <a:ext cx="47244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828800" y="2895600"/>
            <a:ext cx="6858000" cy="2971800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GB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828800" y="1631732"/>
            <a:ext cx="6858000" cy="114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399"/>
            <a:ext cx="4040188" cy="574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51075"/>
            <a:ext cx="4040188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399"/>
            <a:ext cx="4041775" cy="574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51075"/>
            <a:ext cx="4041775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conta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42875" y="152400"/>
            <a:ext cx="8848725" cy="6553200"/>
            <a:chOff x="142844" y="76200"/>
            <a:chExt cx="8848756" cy="6553200"/>
          </a:xfrm>
        </p:grpSpPr>
        <p:sp>
          <p:nvSpPr>
            <p:cNvPr id="3" name="Rectangle 2"/>
            <p:cNvSpPr/>
            <p:nvPr userDrawn="1"/>
          </p:nvSpPr>
          <p:spPr>
            <a:xfrm>
              <a:off x="152369" y="76200"/>
              <a:ext cx="8839231" cy="6553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" name="Rectangle 3"/>
            <p:cNvSpPr/>
            <p:nvPr userDrawn="1"/>
          </p:nvSpPr>
          <p:spPr>
            <a:xfrm>
              <a:off x="142844" y="138113"/>
              <a:ext cx="8839231" cy="5029200"/>
            </a:xfrm>
            <a:prstGeom prst="rect">
              <a:avLst/>
            </a:prstGeom>
            <a:solidFill>
              <a:srgbClr val="CF1C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TextBox 4"/>
            <p:cNvSpPr txBox="1"/>
            <p:nvPr userDrawn="1"/>
          </p:nvSpPr>
          <p:spPr>
            <a:xfrm>
              <a:off x="533370" y="498475"/>
              <a:ext cx="8215342" cy="3795713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  <a:latin typeface="Calibri (Body)"/>
                  <a:cs typeface="Calibri (Body)"/>
                </a:rPr>
                <a:t>FOR FURTHER INFORMATION PLEASE CONTACT: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  <a:latin typeface="Calibri (Body)"/>
                <a:cs typeface="Calibri (Body)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  <a:latin typeface="Calibri (Body)"/>
                  <a:cs typeface="Calibri (Body)"/>
                </a:rPr>
                <a:t>IFRC</a:t>
              </a:r>
              <a:r>
                <a:rPr lang="en-US" sz="2000" b="1" dirty="0">
                  <a:solidFill>
                    <a:srgbClr val="E8C7B0"/>
                  </a:solidFill>
                  <a:latin typeface="Calibri (Body)"/>
                  <a:cs typeface="Calibri (Body)"/>
                </a:rPr>
                <a:t> </a:t>
              </a:r>
              <a:r>
                <a:rPr lang="en-US" sz="2000" b="1" baseline="30000" dirty="0">
                  <a:solidFill>
                    <a:srgbClr val="E8C7B0"/>
                  </a:solidFill>
                  <a:latin typeface="Calibri (Body)"/>
                  <a:cs typeface="Calibri (Body)"/>
                </a:rPr>
                <a:t>National Society &amp; Knowledge Development Business Group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rgbClr val="E8C7B0"/>
                </a:solidFill>
                <a:latin typeface="Calibri (Body)"/>
                <a:cs typeface="Calibri (Body)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NAME: Dr. Mukesh Kapila, Under Secretary General </a:t>
              </a:r>
              <a:r>
                <a:rPr lang="en-US" sz="2000" b="1" i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for</a:t>
              </a: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 National Society &amp; Knowledge Development</a:t>
              </a:r>
              <a:r>
                <a:rPr lang="en-US" sz="2000" b="1" dirty="0">
                  <a:solidFill>
                    <a:schemeClr val="bg1"/>
                  </a:solidFill>
                  <a:latin typeface="Calibri (Body)"/>
                  <a:cs typeface="Calibri (Body)"/>
                </a:rPr>
                <a:t> </a:t>
              </a:r>
              <a:endParaRPr lang="en-US" sz="2000" baseline="30000" dirty="0">
                <a:solidFill>
                  <a:schemeClr val="bg1"/>
                </a:solidFill>
                <a:latin typeface="Calibri (Body)"/>
                <a:cs typeface="Calibri (Body)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TEL. : +41 22 730 4341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EMAIL : </a:t>
              </a: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  <a:hlinkClick r:id="rId2"/>
                </a:rPr>
                <a:t>mukesh.kapila@ifrc.org</a:t>
              </a:r>
              <a:endParaRPr lang="en-US" sz="2000" b="1" baseline="30000" dirty="0">
                <a:solidFill>
                  <a:schemeClr val="bg1"/>
                </a:solidFill>
                <a:latin typeface="Calibri (Body)"/>
                <a:cs typeface="Calibri (Body)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  <a:latin typeface="Calibri (Body)"/>
                <a:cs typeface="Calibri (Body)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  <a:latin typeface="Calibri (Body)"/>
                  <a:cs typeface="Calibri (Body)"/>
                </a:rPr>
                <a:t>THIS PRESENTATION IS PUBLISHED BY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INTERNATIONAL FEDERATION OF </a:t>
              </a:r>
              <a:b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</a:b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RED CROSS AND RED CRESCENT SOCIETIES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P.O. BOX 372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CH-1211 GENEVA 19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SWITZERLAND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  <a:latin typeface="Calibri (Body)"/>
                <a:cs typeface="Calibri (Body)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TEL.: +41 22 730 42 22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Calibri (Body)"/>
                  <a:cs typeface="Calibri (Body)"/>
                </a:rPr>
                <a:t>FAX.: +41 22 733 03 95</a:t>
              </a:r>
              <a:endParaRPr lang="en-US" sz="2000" dirty="0">
                <a:solidFill>
                  <a:schemeClr val="bg1"/>
                </a:solidFill>
                <a:latin typeface="Calibri (Body)"/>
                <a:cs typeface="Calibri (Body)"/>
              </a:endParaRPr>
            </a:p>
          </p:txBody>
        </p:sp>
        <p:pic>
          <p:nvPicPr>
            <p:cNvPr id="6" name="Picture 15" descr="SLCM-icons logo-EN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7200" y="5486400"/>
              <a:ext cx="1905000" cy="983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6" descr="IFRC_logo_EN.jpg"/>
            <p:cNvPicPr>
              <a:picLocks noChangeAspect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715000" y="6096000"/>
              <a:ext cx="3157728" cy="295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B74A2-426D-4C3D-8E1B-9944809EBB7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875D5-5F72-446F-8DA3-BBF836577C5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99982-5F0F-463C-86C1-C1A25C538C4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739C8-557E-42A2-BA4B-19DA12A343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F2F3F-10A3-4FE2-A883-B07E097D915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1F9F0-3367-42A7-A645-90B646A4AC1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5C9C7-7684-4FC9-B636-2FD4A8E78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53881-1393-47FB-B6B2-EEED6E0F331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dirty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82411F2-BE78-4A26-9223-3B2C0059711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2" r:id="rId2"/>
    <p:sldLayoutId id="2147483701" r:id="rId3"/>
    <p:sldLayoutId id="2147483700" r:id="rId4"/>
    <p:sldLayoutId id="2147483699" r:id="rId5"/>
    <p:sldLayoutId id="2147483698" r:id="rId6"/>
    <p:sldLayoutId id="2147483697" r:id="rId7"/>
    <p:sldLayoutId id="2147483696" r:id="rId8"/>
    <p:sldLayoutId id="2147483695" r:id="rId9"/>
    <p:sldLayoutId id="2147483694" r:id="rId10"/>
    <p:sldLayoutId id="21474836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14"/>
          <p:cNvGrpSpPr>
            <a:grpSpLocks/>
          </p:cNvGrpSpPr>
          <p:nvPr/>
        </p:nvGrpSpPr>
        <p:grpSpPr bwMode="auto">
          <a:xfrm>
            <a:off x="152400" y="5943600"/>
            <a:ext cx="8839200" cy="787400"/>
            <a:chOff x="152400" y="5918015"/>
            <a:chExt cx="8839200" cy="787585"/>
          </a:xfrm>
        </p:grpSpPr>
        <p:sp>
          <p:nvSpPr>
            <p:cNvPr id="9" name="Rectangle 8"/>
            <p:cNvSpPr/>
            <p:nvPr userDrawn="1"/>
          </p:nvSpPr>
          <p:spPr bwMode="auto">
            <a:xfrm>
              <a:off x="152400" y="5918015"/>
              <a:ext cx="8839200" cy="787585"/>
            </a:xfrm>
            <a:prstGeom prst="rect">
              <a:avLst/>
            </a:prstGeom>
            <a:solidFill>
              <a:srgbClr val="DB00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FontTx/>
                <a:buChar char="•"/>
                <a:defRPr/>
              </a:pPr>
              <a:endParaRPr lang="en-US" sz="3200" dirty="0"/>
            </a:p>
          </p:txBody>
        </p:sp>
        <p:sp>
          <p:nvSpPr>
            <p:cNvPr id="10" name="TextBox 9"/>
            <p:cNvSpPr txBox="1"/>
            <p:nvPr userDrawn="1"/>
          </p:nvSpPr>
          <p:spPr bwMode="auto">
            <a:xfrm>
              <a:off x="304800" y="6106972"/>
              <a:ext cx="3124200" cy="36997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rgbClr val="551C15"/>
                  </a:solidFill>
                  <a:latin typeface="Arial Rounded MT Bold" pitchFamily="-110" charset="0"/>
                  <a:ea typeface="Arial Rounded MT Bold" pitchFamily="-110" charset="0"/>
                  <a:cs typeface="Arial Rounded MT Bold" pitchFamily="-110" charset="0"/>
                </a:rPr>
                <a:t>www.ifrc.org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Arial Rounded MT Bold" pitchFamily="-110" charset="0"/>
                  <a:ea typeface="Arial Rounded MT Bold" pitchFamily="-110" charset="0"/>
                  <a:cs typeface="Arial Rounded MT Bold" pitchFamily="-110" charset="0"/>
                </a:rPr>
                <a:t>Saving lives, changing minds.</a:t>
              </a:r>
              <a:endParaRPr lang="en-US" sz="1200" dirty="0">
                <a:solidFill>
                  <a:schemeClr val="bg1"/>
                </a:solidFill>
                <a:latin typeface="Arial Rounded MT Bold" pitchFamily="-110" charset="0"/>
                <a:ea typeface="Arial Rounded MT Bold" pitchFamily="-110" charset="0"/>
                <a:cs typeface="Arial Rounded MT Bold" pitchFamily="-110" charset="0"/>
              </a:endParaRPr>
            </a:p>
          </p:txBody>
        </p:sp>
        <p:pic>
          <p:nvPicPr>
            <p:cNvPr id="13322" name="Picture 14" descr="IFRC_logo_EN.gif"/>
            <p:cNvPicPr>
              <a:picLocks noChangeAspect="1"/>
            </p:cNvPicPr>
            <p:nvPr userDrawn="1"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613869" y="6172201"/>
              <a:ext cx="3225331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Title Placeholder 1"/>
          <p:cNvSpPr>
            <a:spLocks noGrp="1"/>
          </p:cNvSpPr>
          <p:nvPr>
            <p:ph type="title"/>
          </p:nvPr>
        </p:nvSpPr>
        <p:spPr bwMode="auto">
          <a:xfrm>
            <a:off x="1828800" y="350838"/>
            <a:ext cx="685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331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28800" y="1676400"/>
            <a:ext cx="6858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grpSp>
        <p:nvGrpSpPr>
          <p:cNvPr id="13317" name="Group 16"/>
          <p:cNvGrpSpPr>
            <a:grpSpLocks/>
          </p:cNvGrpSpPr>
          <p:nvPr/>
        </p:nvGrpSpPr>
        <p:grpSpPr bwMode="auto">
          <a:xfrm>
            <a:off x="339725" y="339725"/>
            <a:ext cx="1260475" cy="1260475"/>
            <a:chOff x="228600" y="228600"/>
            <a:chExt cx="1260000" cy="1260000"/>
          </a:xfrm>
        </p:grpSpPr>
        <p:sp>
          <p:nvSpPr>
            <p:cNvPr id="18" name="Oval 17"/>
            <p:cNvSpPr/>
            <p:nvPr userDrawn="1"/>
          </p:nvSpPr>
          <p:spPr>
            <a:xfrm>
              <a:off x="228600" y="228600"/>
              <a:ext cx="1260000" cy="1260000"/>
            </a:xfrm>
            <a:prstGeom prst="ellipse">
              <a:avLst/>
            </a:prstGeom>
            <a:solidFill>
              <a:srgbClr val="CF1C21"/>
            </a:solidFill>
            <a:ln w="31750">
              <a:solidFill>
                <a:schemeClr val="bg1"/>
              </a:solidFill>
              <a:rou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TextBox 18"/>
            <p:cNvSpPr txBox="1"/>
            <p:nvPr userDrawn="1"/>
          </p:nvSpPr>
          <p:spPr>
            <a:xfrm>
              <a:off x="282555" y="580892"/>
              <a:ext cx="1144157" cy="76964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dirty="0">
                  <a:solidFill>
                    <a:schemeClr val="bg1"/>
                  </a:solidFill>
                  <a:latin typeface="Arial" pitchFamily="34" charset="0"/>
                  <a:cs typeface="Arial"/>
                </a:rPr>
                <a:t>Building Strong National Societies: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dirty="0">
                  <a:solidFill>
                    <a:schemeClr val="bg1"/>
                  </a:solidFill>
                  <a:latin typeface="Arial" pitchFamily="34" charset="0"/>
                  <a:cs typeface="Arial"/>
                </a:rPr>
                <a:t>A comprehensive approach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b="1" dirty="0">
                <a:solidFill>
                  <a:schemeClr val="bg1"/>
                </a:solidFill>
                <a:latin typeface="+mn-lt"/>
                <a:cs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 i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0850" indent="-177800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ctrTitle"/>
          </p:nvPr>
        </p:nvSpPr>
        <p:spPr>
          <a:xfrm>
            <a:off x="611188" y="1268413"/>
            <a:ext cx="7772400" cy="1470025"/>
          </a:xfrm>
        </p:spPr>
        <p:txBody>
          <a:bodyPr/>
          <a:lstStyle/>
          <a:p>
            <a:r>
              <a:rPr lang="en-US" smtClean="0">
                <a:solidFill>
                  <a:srgbClr val="0070C0"/>
                </a:solidFill>
              </a:rPr>
              <a:t>Civil Society Organisations’ (CSO)  capacity development</a:t>
            </a:r>
            <a:endParaRPr lang="en-GB" smtClean="0">
              <a:solidFill>
                <a:srgbClr val="0070C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403350" y="3500438"/>
            <a:ext cx="6400800" cy="1752600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baseline="30000" dirty="0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 Interim Meeting of the Policy Forum on Development</a:t>
            </a:r>
          </a:p>
          <a:p>
            <a:pPr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Brussels, 10-11 May 2012</a:t>
            </a:r>
          </a:p>
          <a:p>
            <a:pPr algn="r">
              <a:buFont typeface="Arial" pitchFamily="34" charset="0"/>
              <a:buNone/>
              <a:defRPr/>
            </a:pPr>
            <a:r>
              <a:rPr lang="en-US" sz="2400" i="1" dirty="0" smtClean="0">
                <a:solidFill>
                  <a:srgbClr val="FF0000"/>
                </a:solidFill>
              </a:rPr>
              <a:t>Assel </a:t>
            </a:r>
            <a:r>
              <a:rPr lang="en-US" sz="2400" i="1" dirty="0" err="1" smtClean="0">
                <a:solidFill>
                  <a:srgbClr val="FF0000"/>
                </a:solidFill>
              </a:rPr>
              <a:t>Tastanova</a:t>
            </a:r>
            <a:r>
              <a:rPr lang="en-US" sz="2400" i="1" dirty="0" smtClean="0">
                <a:solidFill>
                  <a:srgbClr val="FF0000"/>
                </a:solidFill>
              </a:rPr>
              <a:t>,</a:t>
            </a:r>
          </a:p>
          <a:p>
            <a:pPr algn="r">
              <a:buFont typeface="Arial" pitchFamily="34" charset="0"/>
              <a:buNone/>
              <a:defRPr/>
            </a:pPr>
            <a:r>
              <a:rPr lang="en-US" sz="2400" i="1" dirty="0" smtClean="0">
                <a:solidFill>
                  <a:srgbClr val="FF0000"/>
                </a:solidFill>
              </a:rPr>
              <a:t> IFRC regional representation for Central Asia</a:t>
            </a:r>
          </a:p>
          <a:p>
            <a:pPr>
              <a:buFont typeface="Arial" pitchFamily="34" charset="0"/>
              <a:buNone/>
              <a:defRPr/>
            </a:pPr>
            <a:endParaRPr lang="en-GB" dirty="0" smtClean="0"/>
          </a:p>
          <a:p>
            <a:pPr>
              <a:buFont typeface="Arial" pitchFamily="34" charset="0"/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Capacity development</a:t>
            </a:r>
            <a:endParaRPr lang="en-GB" smtClean="0">
              <a:solidFill>
                <a:srgbClr val="FF0000"/>
              </a:solidFill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0070C0"/>
                </a:solidFill>
              </a:rPr>
              <a:t>Good strategies</a:t>
            </a:r>
          </a:p>
          <a:p>
            <a:r>
              <a:rPr lang="en-US" smtClean="0">
                <a:solidFill>
                  <a:srgbClr val="0070C0"/>
                </a:solidFill>
              </a:rPr>
              <a:t>Right leadership</a:t>
            </a:r>
          </a:p>
          <a:p>
            <a:r>
              <a:rPr lang="en-US" smtClean="0">
                <a:solidFill>
                  <a:srgbClr val="0070C0"/>
                </a:solidFill>
              </a:rPr>
              <a:t>Strong partnership</a:t>
            </a:r>
          </a:p>
          <a:p>
            <a:endParaRPr lang="en-US" smtClean="0">
              <a:solidFill>
                <a:srgbClr val="0070C0"/>
              </a:solidFill>
            </a:endParaRPr>
          </a:p>
          <a:p>
            <a:pPr>
              <a:buFont typeface="Arial" charset="0"/>
              <a:buNone/>
            </a:pPr>
            <a:r>
              <a:rPr lang="en-US" smtClean="0">
                <a:solidFill>
                  <a:srgbClr val="0070C0"/>
                </a:solidFill>
              </a:rPr>
              <a:t>	When those are in place, external, partners can make a difference through appropriate support</a:t>
            </a:r>
            <a:endParaRPr lang="en-GB" smtClean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B8BBF4-F6F9-49A5-BBAC-4ACCC9014B81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Core capacities</a:t>
            </a:r>
            <a:endParaRPr lang="en-GB" smtClean="0">
              <a:solidFill>
                <a:srgbClr val="FF0000"/>
              </a:solidFill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 indent="-228600" defTabSz="889000">
              <a:lnSpc>
                <a:spcPct val="90000"/>
              </a:lnSpc>
              <a:spcAft>
                <a:spcPct val="150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smtClean="0">
                <a:solidFill>
                  <a:srgbClr val="0070C0"/>
                </a:solidFill>
                <a:latin typeface="Arial" charset="0"/>
                <a:cs typeface="Arial" charset="0"/>
              </a:rPr>
              <a:t>The capacity to exist (legal base and integrity)</a:t>
            </a:r>
          </a:p>
          <a:p>
            <a:pPr marL="228600" lvl="1" indent="-228600" defTabSz="889000">
              <a:lnSpc>
                <a:spcPct val="90000"/>
              </a:lnSpc>
              <a:spcAft>
                <a:spcPct val="150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smtClean="0">
                <a:solidFill>
                  <a:srgbClr val="0070C0"/>
                </a:solidFill>
                <a:latin typeface="Arial" charset="0"/>
                <a:cs typeface="Arial" charset="0"/>
              </a:rPr>
              <a:t>The capacity to organise oneself (HR, logistics, communication, financial management, etc.)</a:t>
            </a:r>
          </a:p>
          <a:p>
            <a:pPr marL="228600" lvl="1" indent="-228600" defTabSz="889000">
              <a:lnSpc>
                <a:spcPct val="90000"/>
              </a:lnSpc>
              <a:spcAft>
                <a:spcPct val="150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smtClean="0">
                <a:solidFill>
                  <a:srgbClr val="0070C0"/>
                </a:solidFill>
                <a:latin typeface="Arial" charset="0"/>
                <a:cs typeface="Arial" charset="0"/>
              </a:rPr>
              <a:t>The capacity to relate to others and to mobilise resources (relations with government, external stakeholders, image building, resource mobilisation, etc.)</a:t>
            </a:r>
          </a:p>
          <a:p>
            <a:pPr marL="228600" lvl="1" indent="-228600" defTabSz="889000">
              <a:lnSpc>
                <a:spcPct val="90000"/>
              </a:lnSpc>
              <a:spcAft>
                <a:spcPct val="150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smtClean="0">
                <a:solidFill>
                  <a:srgbClr val="0070C0"/>
                </a:solidFill>
                <a:latin typeface="Arial" charset="0"/>
                <a:cs typeface="Arial" charset="0"/>
              </a:rPr>
              <a:t>The capacity to perform (identification of success indicators, satisfaction of beneficiaries, evaluations, feedback)</a:t>
            </a:r>
          </a:p>
          <a:p>
            <a:pPr marL="228600" lvl="1" indent="-228600" defTabSz="889000">
              <a:lnSpc>
                <a:spcPct val="90000"/>
              </a:lnSpc>
              <a:spcAft>
                <a:spcPct val="1500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smtClean="0">
                <a:solidFill>
                  <a:srgbClr val="0070C0"/>
                </a:solidFill>
                <a:latin typeface="Arial" charset="0"/>
                <a:cs typeface="Arial" charset="0"/>
              </a:rPr>
              <a:t>The capacity to adapt and grow (adapting to changing environments, pilot programmes, partnership development)</a:t>
            </a:r>
          </a:p>
          <a:p>
            <a:pPr defTabSz="889000"/>
            <a:endParaRPr lang="en-GB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9335E-B719-48CE-8C15-C0B88DCBA226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6"/>
          <p:cNvSpPr>
            <a:spLocks noGrp="1"/>
          </p:cNvSpPr>
          <p:nvPr>
            <p:ph type="ctrTitle"/>
          </p:nvPr>
        </p:nvSpPr>
        <p:spPr>
          <a:xfrm>
            <a:off x="990600" y="2276475"/>
            <a:ext cx="7239000" cy="2736850"/>
          </a:xfrm>
        </p:spPr>
        <p:txBody>
          <a:bodyPr/>
          <a:lstStyle/>
          <a:p>
            <a:pPr eaLnBrk="1" hangingPunct="1"/>
            <a:r>
              <a:rPr lang="en-US" sz="3200" smtClean="0">
                <a:latin typeface="Arial" charset="0"/>
                <a:cs typeface="Arial" charset="0"/>
              </a:rPr>
              <a:t>Framework and Principles for </a:t>
            </a:r>
            <a:br>
              <a:rPr lang="en-US" sz="3200" smtClean="0">
                <a:latin typeface="Arial" charset="0"/>
                <a:cs typeface="Arial" charset="0"/>
              </a:rPr>
            </a:br>
            <a:r>
              <a:rPr lang="en-US" sz="3200" smtClean="0">
                <a:latin typeface="Arial" charset="0"/>
                <a:cs typeface="Arial" charset="0"/>
              </a:rPr>
              <a:t>Building Strong National Societies:</a:t>
            </a:r>
            <a:br>
              <a:rPr lang="en-US" sz="3200" smtClean="0">
                <a:latin typeface="Arial" charset="0"/>
                <a:cs typeface="Arial" charset="0"/>
              </a:rPr>
            </a:br>
            <a:r>
              <a:rPr lang="en-US" sz="3200" smtClean="0">
                <a:latin typeface="Arial" charset="0"/>
                <a:cs typeface="Arial" charset="0"/>
              </a:rPr>
              <a:t/>
            </a:r>
            <a:br>
              <a:rPr lang="en-US" sz="3200" smtClean="0">
                <a:latin typeface="Arial" charset="0"/>
                <a:cs typeface="Arial" charset="0"/>
              </a:rPr>
            </a:br>
            <a:r>
              <a:rPr lang="en-US" sz="3200" smtClean="0">
                <a:latin typeface="Arial" charset="0"/>
                <a:cs typeface="Arial" charset="0"/>
              </a:rPr>
              <a:t>….</a:t>
            </a:r>
            <a:r>
              <a:rPr lang="en-US" sz="2400" smtClean="0">
                <a:latin typeface="Arial" charset="0"/>
                <a:cs typeface="Arial" charset="0"/>
              </a:rPr>
              <a:t>doing more, doing better, reaching further </a:t>
            </a:r>
            <a:r>
              <a:rPr lang="en-US" sz="3200" smtClean="0">
                <a:latin typeface="Arial" charset="0"/>
                <a:cs typeface="Arial" charset="0"/>
              </a:rPr>
              <a:t/>
            </a:r>
            <a:br>
              <a:rPr lang="en-US" sz="3200" smtClean="0">
                <a:latin typeface="Arial" charset="0"/>
                <a:cs typeface="Arial" charset="0"/>
              </a:rPr>
            </a:br>
            <a:endParaRPr lang="en-GB" sz="3200" smtClean="0">
              <a:latin typeface="Arial" charset="0"/>
              <a:cs typeface="Arial" charset="0"/>
            </a:endParaRPr>
          </a:p>
        </p:txBody>
      </p:sp>
      <p:sp>
        <p:nvSpPr>
          <p:cNvPr id="26626" name="TextBox 3"/>
          <p:cNvSpPr txBox="1">
            <a:spLocks noChangeArrowheads="1"/>
          </p:cNvSpPr>
          <p:nvPr/>
        </p:nvSpPr>
        <p:spPr bwMode="auto">
          <a:xfrm>
            <a:off x="8594725" y="107950"/>
            <a:ext cx="441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fld id="{A01742E1-79C4-4AE3-89D1-F24E6E791BA1}" type="slidenum">
              <a:rPr lang="fr-CH" b="1"/>
              <a:pPr/>
              <a:t>4</a:t>
            </a:fld>
            <a:endParaRPr lang="fr-CH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AutoShape 3"/>
          <p:cNvSpPr>
            <a:spLocks noChangeAspect="1" noChangeArrowheads="1"/>
          </p:cNvSpPr>
          <p:nvPr/>
        </p:nvSpPr>
        <p:spPr bwMode="auto">
          <a:xfrm>
            <a:off x="4284663" y="1216025"/>
            <a:ext cx="5005387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" name="Isosceles Triangle 7"/>
          <p:cNvSpPr/>
          <p:nvPr/>
        </p:nvSpPr>
        <p:spPr>
          <a:xfrm>
            <a:off x="685800" y="1000125"/>
            <a:ext cx="7643813" cy="914400"/>
          </a:xfrm>
          <a:prstGeom prst="triangle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b="1" i="1" dirty="0">
                <a:solidFill>
                  <a:srgbClr val="FF0000"/>
                </a:solidFill>
                <a:cs typeface="Calibri"/>
              </a:rPr>
              <a:t>Vision 2020</a:t>
            </a:r>
            <a:endParaRPr lang="en-GB" sz="2800" i="1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28675" name="TextBox 7"/>
          <p:cNvSpPr txBox="1">
            <a:spLocks noChangeArrowheads="1"/>
          </p:cNvSpPr>
          <p:nvPr/>
        </p:nvSpPr>
        <p:spPr bwMode="auto">
          <a:xfrm>
            <a:off x="1143000" y="1914525"/>
            <a:ext cx="2205038" cy="2659063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20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Strategic Aim 1</a:t>
            </a:r>
          </a:p>
          <a:p>
            <a:pPr algn="ctr"/>
            <a:endParaRPr lang="en-GB" sz="14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Save lives, protect livelihoods, and strengthen recovery from disasters and crises</a:t>
            </a:r>
          </a:p>
          <a:p>
            <a:pPr algn="ctr"/>
            <a:endParaRPr lang="en-GB" sz="16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GB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8676" name="TextBox 8"/>
          <p:cNvSpPr txBox="1">
            <a:spLocks noChangeArrowheads="1"/>
          </p:cNvSpPr>
          <p:nvPr/>
        </p:nvSpPr>
        <p:spPr bwMode="auto">
          <a:xfrm>
            <a:off x="3352800" y="1914525"/>
            <a:ext cx="2438400" cy="2747963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24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Strategic Aim 2</a:t>
            </a:r>
          </a:p>
          <a:p>
            <a:pPr algn="ctr"/>
            <a:endParaRPr lang="en-GB" sz="20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GB" sz="16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Enable healthy </a:t>
            </a:r>
            <a:br>
              <a:rPr lang="en-GB" sz="1600">
                <a:solidFill>
                  <a:srgbClr val="000000"/>
                </a:solidFill>
                <a:latin typeface="Calibri" pitchFamily="34" charset="0"/>
              </a:rPr>
            </a:b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and safe living</a:t>
            </a:r>
          </a:p>
          <a:p>
            <a:pPr algn="ctr"/>
            <a:endParaRPr lang="fr-CH" sz="20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fr-CH" sz="20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GB" sz="20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8677" name="TextBox 9"/>
          <p:cNvSpPr txBox="1">
            <a:spLocks noChangeArrowheads="1"/>
          </p:cNvSpPr>
          <p:nvPr/>
        </p:nvSpPr>
        <p:spPr bwMode="auto">
          <a:xfrm>
            <a:off x="5791200" y="1914525"/>
            <a:ext cx="2133600" cy="2566988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24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Strategic Aim 3</a:t>
            </a:r>
          </a:p>
          <a:p>
            <a:pPr algn="ctr"/>
            <a:endParaRPr lang="en-GB" sz="16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Promote social inclusion and a culture of non-violence and peace</a:t>
            </a:r>
          </a:p>
          <a:p>
            <a:pPr algn="ctr"/>
            <a:endParaRPr lang="en-GB" sz="1600" b="1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GB" sz="20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8678" name="Rectangle 15"/>
          <p:cNvSpPr>
            <a:spLocks noChangeArrowheads="1"/>
          </p:cNvSpPr>
          <p:nvPr/>
        </p:nvSpPr>
        <p:spPr bwMode="auto">
          <a:xfrm>
            <a:off x="838200" y="4352925"/>
            <a:ext cx="3657600" cy="796925"/>
          </a:xfrm>
          <a:prstGeom prst="rect">
            <a:avLst/>
          </a:prstGeom>
          <a:solidFill>
            <a:schemeClr val="bg1"/>
          </a:solidFill>
          <a:ln w="66675">
            <a:solidFill>
              <a:srgbClr val="FF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GB" sz="1400" b="1">
                <a:latin typeface="Calibri" pitchFamily="34" charset="0"/>
              </a:rPr>
              <a:t>Enabling Action 2      </a:t>
            </a:r>
          </a:p>
          <a:p>
            <a:pPr algn="ctr"/>
            <a:r>
              <a:rPr lang="en-GB" sz="1400">
                <a:latin typeface="Calibri" pitchFamily="34" charset="0"/>
              </a:rPr>
              <a:t>Pursue humanitarian diplomacy to prevent and reduce vulnerability in a globalized world</a:t>
            </a:r>
          </a:p>
        </p:txBody>
      </p:sp>
      <p:sp>
        <p:nvSpPr>
          <p:cNvPr id="28679" name="Rectangle 16"/>
          <p:cNvSpPr>
            <a:spLocks noChangeArrowheads="1"/>
          </p:cNvSpPr>
          <p:nvPr/>
        </p:nvSpPr>
        <p:spPr bwMode="auto">
          <a:xfrm>
            <a:off x="4495800" y="4352925"/>
            <a:ext cx="3733800" cy="793750"/>
          </a:xfrm>
          <a:prstGeom prst="rect">
            <a:avLst/>
          </a:prstGeom>
          <a:solidFill>
            <a:schemeClr val="bg1"/>
          </a:solidFill>
          <a:ln w="63500">
            <a:solidFill>
              <a:srgbClr val="FF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GB" sz="1400" b="1">
                <a:latin typeface="Calibri" pitchFamily="34" charset="0"/>
              </a:rPr>
              <a:t>Enabling Action 3     </a:t>
            </a:r>
          </a:p>
          <a:p>
            <a:pPr algn="ctr"/>
            <a:r>
              <a:rPr lang="en-GB" sz="1400">
                <a:latin typeface="Calibri" pitchFamily="34" charset="0"/>
              </a:rPr>
              <a:t>Function effectively as the IFRC</a:t>
            </a:r>
          </a:p>
          <a:p>
            <a:pPr algn="ctr"/>
            <a:endParaRPr lang="en-GB" sz="1400">
              <a:latin typeface="Calibri" pitchFamily="34" charset="0"/>
            </a:endParaRPr>
          </a:p>
        </p:txBody>
      </p:sp>
      <p:sp>
        <p:nvSpPr>
          <p:cNvPr id="28680" name="Rectangle 18"/>
          <p:cNvSpPr>
            <a:spLocks noChangeArrowheads="1"/>
          </p:cNvSpPr>
          <p:nvPr/>
        </p:nvSpPr>
        <p:spPr bwMode="auto">
          <a:xfrm>
            <a:off x="304800" y="5214938"/>
            <a:ext cx="8305800" cy="679450"/>
          </a:xfrm>
          <a:prstGeom prst="rect">
            <a:avLst/>
          </a:prstGeom>
          <a:solidFill>
            <a:schemeClr val="bg1"/>
          </a:solidFill>
          <a:ln w="63500">
            <a:solidFill>
              <a:srgbClr val="FF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GB" sz="1400" b="1">
                <a:latin typeface="Calibri" pitchFamily="34" charset="0"/>
              </a:rPr>
              <a:t>Enabling Action 1 </a:t>
            </a:r>
            <a:endParaRPr lang="en-US"/>
          </a:p>
          <a:p>
            <a:pPr algn="ctr"/>
            <a:r>
              <a:rPr lang="en-GB" sz="2400" b="1">
                <a:solidFill>
                  <a:srgbClr val="FF0000"/>
                </a:solidFill>
                <a:latin typeface="Calibri" pitchFamily="34" charset="0"/>
              </a:rPr>
              <a:t>Build strong National Red Cross and Red Crescent Societies</a:t>
            </a:r>
          </a:p>
        </p:txBody>
      </p:sp>
      <p:sp>
        <p:nvSpPr>
          <p:cNvPr id="28681" name="TextBox 15"/>
          <p:cNvSpPr txBox="1">
            <a:spLocks noChangeArrowheads="1"/>
          </p:cNvSpPr>
          <p:nvPr/>
        </p:nvSpPr>
        <p:spPr bwMode="auto">
          <a:xfrm>
            <a:off x="8796338" y="44450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fld id="{26E83A5E-4BDF-4CFF-8977-A60D285078EC}" type="slidenum">
              <a:rPr lang="fr-CH" b="1"/>
              <a:pPr/>
              <a:t>5</a:t>
            </a:fld>
            <a:endParaRPr lang="fr-CH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25" y="646113"/>
            <a:ext cx="5770563" cy="711200"/>
          </a:xfrm>
        </p:spPr>
        <p:txBody>
          <a:bodyPr/>
          <a:lstStyle/>
          <a:p>
            <a:pPr defTabSz="873216" eaLnBrk="1" hangingPunct="1">
              <a:buClr>
                <a:srgbClr val="C00000"/>
              </a:buClr>
              <a:defRPr/>
            </a:pPr>
            <a:r>
              <a:rPr lang="en-GB" sz="3600" kern="0" dirty="0" smtClean="0">
                <a:solidFill>
                  <a:srgbClr val="9E0000"/>
                </a:solidFill>
              </a:rPr>
              <a:t/>
            </a:r>
            <a:br>
              <a:rPr lang="en-GB" sz="3600" kern="0" dirty="0" smtClean="0">
                <a:solidFill>
                  <a:srgbClr val="9E0000"/>
                </a:solidFill>
              </a:rPr>
            </a:br>
            <a:r>
              <a:rPr lang="en-GB" sz="3200" kern="0" dirty="0" smtClean="0">
                <a:solidFill>
                  <a:srgbClr val="9E0000"/>
                </a:solidFill>
              </a:rPr>
              <a:t>What is a strong National Society? </a:t>
            </a:r>
            <a:r>
              <a:rPr lang="en-GB" sz="4000" kern="0" dirty="0" smtClean="0">
                <a:solidFill>
                  <a:srgbClr val="0070C0"/>
                </a:solidFill>
                <a:latin typeface="Georgia" pitchFamily="18" charset="0"/>
              </a:rPr>
              <a:t/>
            </a:r>
            <a:br>
              <a:rPr lang="en-GB" sz="4000" kern="0" dirty="0" smtClean="0">
                <a:solidFill>
                  <a:srgbClr val="0070C0"/>
                </a:solidFill>
                <a:latin typeface="Georgia" pitchFamily="18" charset="0"/>
              </a:rPr>
            </a:br>
            <a:endParaRPr lang="en-GB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698" name="Rectangle 8"/>
          <p:cNvSpPr>
            <a:spLocks noChangeArrowheads="1"/>
          </p:cNvSpPr>
          <p:nvPr/>
        </p:nvSpPr>
        <p:spPr bwMode="auto">
          <a:xfrm>
            <a:off x="857250" y="1803400"/>
            <a:ext cx="771525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GB" sz="1400" i="1"/>
          </a:p>
          <a:p>
            <a:pPr algn="just"/>
            <a:r>
              <a:rPr lang="en-GB" sz="3200" b="1">
                <a:solidFill>
                  <a:srgbClr val="0070C0"/>
                </a:solidFill>
              </a:rPr>
              <a:t>A strong National Society is one that is able to deliver, through a network of volunteer-based units, a relevant service to vulnerable people sustained for as long as needed.  </a:t>
            </a:r>
          </a:p>
          <a:p>
            <a:pPr algn="just"/>
            <a:endParaRPr lang="en-GB" sz="2000" b="1" i="1"/>
          </a:p>
        </p:txBody>
      </p:sp>
      <p:sp>
        <p:nvSpPr>
          <p:cNvPr id="29699" name="TextBox 3"/>
          <p:cNvSpPr txBox="1">
            <a:spLocks noChangeArrowheads="1"/>
          </p:cNvSpPr>
          <p:nvPr/>
        </p:nvSpPr>
        <p:spPr bwMode="auto">
          <a:xfrm>
            <a:off x="8796338" y="44450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fld id="{AD420290-09A4-4C98-8598-36374B83F299}" type="slidenum">
              <a:rPr lang="fr-CH" b="1"/>
              <a:pPr/>
              <a:t>6</a:t>
            </a:fld>
            <a:endParaRPr lang="fr-CH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>
          <a:xfrm>
            <a:off x="1835150" y="404813"/>
            <a:ext cx="6697663" cy="1152525"/>
          </a:xfrm>
        </p:spPr>
        <p:txBody>
          <a:bodyPr anchor="t"/>
          <a:lstStyle/>
          <a:p>
            <a:pPr eaLnBrk="1" hangingPunct="1">
              <a:buClr>
                <a:srgbClr val="C00000"/>
              </a:buClr>
              <a:defRPr/>
            </a:pPr>
            <a:r>
              <a:rPr lang="en-GB" sz="3200" kern="0" dirty="0" smtClean="0">
                <a:solidFill>
                  <a:srgbClr val="9E0000"/>
                </a:solidFill>
              </a:rPr>
              <a:t>Interlinked methods for strong a National Society  </a:t>
            </a:r>
            <a:r>
              <a:rPr lang="en-GB" sz="3200" kern="0" dirty="0" smtClean="0">
                <a:solidFill>
                  <a:srgbClr val="0070C0"/>
                </a:solidFill>
                <a:latin typeface="Georgia" pitchFamily="18" charset="0"/>
              </a:rPr>
              <a:t/>
            </a:r>
            <a:br>
              <a:rPr lang="en-GB" sz="3200" kern="0" dirty="0" smtClean="0">
                <a:solidFill>
                  <a:srgbClr val="0070C0"/>
                </a:solidFill>
                <a:latin typeface="Georgia" pitchFamily="18" charset="0"/>
              </a:rPr>
            </a:br>
            <a:endParaRPr lang="en-GB" sz="3200" dirty="0" smtClean="0">
              <a:solidFill>
                <a:schemeClr val="accent2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19100" y="1844675"/>
            <a:ext cx="8401050" cy="4081463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en-GB" b="1" i="1" dirty="0" smtClean="0"/>
              <a:t>“Who are we?” and “What do we do?” 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GB" b="1" i="1" dirty="0" smtClean="0">
                <a:solidFill>
                  <a:srgbClr val="0070C0"/>
                </a:solidFill>
              </a:rPr>
              <a:t>Federation-Wide Databank &amp; Reporting System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i="1" dirty="0" smtClean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GB" b="1" i="1" dirty="0" smtClean="0"/>
              <a:t>“How well do we do it?”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GB" sz="2100" b="1" i="1" dirty="0" smtClean="0">
                <a:solidFill>
                  <a:srgbClr val="0070C0"/>
                </a:solidFill>
              </a:rPr>
              <a:t>Organisational Capacity Assessment and Certification Process</a:t>
            </a:r>
          </a:p>
          <a:p>
            <a:pPr eaLnBrk="1" hangingPunct="1">
              <a:defRPr/>
            </a:pPr>
            <a:endParaRPr lang="en-GB" i="1" dirty="0" smtClean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GB" b="1" i="1" dirty="0" smtClean="0"/>
              <a:t>“How can we do better?” 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GB" b="1" i="1" dirty="0" smtClean="0">
                <a:solidFill>
                  <a:srgbClr val="0070C0"/>
                </a:solidFill>
              </a:rPr>
              <a:t>Red Cross Red Crescent Learning and Knowledge Sharing Network</a:t>
            </a:r>
          </a:p>
          <a:p>
            <a:pPr eaLnBrk="1" hangingPunct="1">
              <a:defRPr/>
            </a:pPr>
            <a:endParaRPr lang="en-GB" i="1" dirty="0" smtClean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GB" b="1" i="1" dirty="0" smtClean="0"/>
              <a:t>“How can we reach further?” 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GB" b="1" i="1" dirty="0" smtClean="0">
                <a:solidFill>
                  <a:srgbClr val="0070C0"/>
                </a:solidFill>
              </a:rPr>
              <a:t>Bridging the Digital Divide</a:t>
            </a:r>
          </a:p>
          <a:p>
            <a:pPr eaLnBrk="1" hangingPunct="1">
              <a:defRPr/>
            </a:pPr>
            <a:endParaRPr lang="en-GB" i="1" dirty="0" smtClean="0"/>
          </a:p>
          <a:p>
            <a:pPr eaLnBrk="1" hangingPunct="1">
              <a:defRPr/>
            </a:pPr>
            <a:endParaRPr lang="en-GB" i="1" dirty="0" smtClean="0"/>
          </a:p>
          <a:p>
            <a:pPr eaLnBrk="1" hangingPunct="1">
              <a:defRPr/>
            </a:pPr>
            <a:endParaRPr lang="en-GB" i="1" dirty="0">
              <a:latin typeface="+mn-lt"/>
            </a:endParaRPr>
          </a:p>
        </p:txBody>
      </p:sp>
      <p:sp>
        <p:nvSpPr>
          <p:cNvPr id="30723" name="TextBox 4"/>
          <p:cNvSpPr txBox="1">
            <a:spLocks noChangeArrowheads="1"/>
          </p:cNvSpPr>
          <p:nvPr/>
        </p:nvSpPr>
        <p:spPr bwMode="auto">
          <a:xfrm>
            <a:off x="8796338" y="44450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fld id="{A21A6F54-53B5-4A9C-B0CF-9B057C0EE858}" type="slidenum">
              <a:rPr lang="fr-CH" b="1"/>
              <a:pPr/>
              <a:t>7</a:t>
            </a:fld>
            <a:endParaRPr lang="fr-CH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How can external support help?</a:t>
            </a:r>
            <a:endParaRPr lang="en-GB" smtClean="0">
              <a:solidFill>
                <a:srgbClr val="FF0000"/>
              </a:solidFill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>
                <a:solidFill>
                  <a:srgbClr val="0070C0"/>
                </a:solidFill>
              </a:rPr>
              <a:t>Help to move through peer engagement and dialogue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Finance implementation of self-development plans and leadership – should cover the whole process (3-5 years)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Learning and technical expertise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A peer coaching approach for organisational development and capacity enhancement advice, consultants and advisers (for instance, German RC, Netherlands RC, Finish RC contributing into Red Crescent development in Central Asia)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To support as a collective by creating a critical mass for self-development among al CSOs  (best approach when networking in place – Red Cross Red Crescent)</a:t>
            </a:r>
            <a:endParaRPr lang="en-GB" sz="2400" smtClean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2DE7C-3F9A-4370-BC21-3D27FB891DB0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RB_Presentation1</Template>
  <TotalTime>1840</TotalTime>
  <Words>386</Words>
  <Application>Microsoft Office PowerPoint</Application>
  <PresentationFormat>On-screen Show (4:3)</PresentationFormat>
  <Paragraphs>69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9</vt:i4>
      </vt:variant>
      <vt:variant>
        <vt:lpstr>Slide Titles</vt:lpstr>
      </vt:variant>
      <vt:variant>
        <vt:i4>8</vt:i4>
      </vt:variant>
    </vt:vector>
  </HeadingPairs>
  <TitlesOfParts>
    <vt:vector size="23" baseType="lpstr">
      <vt:lpstr>Arial</vt:lpstr>
      <vt:lpstr>Calibri</vt:lpstr>
      <vt:lpstr>Wingdings</vt:lpstr>
      <vt:lpstr>Arial Rounded MT Bold</vt:lpstr>
      <vt:lpstr>Calibri (Body)</vt:lpstr>
      <vt:lpstr>Georgia</vt:lpstr>
      <vt:lpstr>Custom Design</vt:lpstr>
      <vt:lpstr>2010</vt:lpstr>
      <vt:lpstr>2010</vt:lpstr>
      <vt:lpstr>2010</vt:lpstr>
      <vt:lpstr>2010</vt:lpstr>
      <vt:lpstr>2010</vt:lpstr>
      <vt:lpstr>2010</vt:lpstr>
      <vt:lpstr>2010</vt:lpstr>
      <vt:lpstr>2010</vt:lpstr>
      <vt:lpstr>Civil Society Organisations’ (CSO)  capacity development</vt:lpstr>
      <vt:lpstr>Capacity development</vt:lpstr>
      <vt:lpstr>Core capacities</vt:lpstr>
      <vt:lpstr>Framework and Principles for  Building Strong National Societies:  ….doing more, doing better, reaching further  </vt:lpstr>
      <vt:lpstr>Slide 5</vt:lpstr>
      <vt:lpstr> What is a strong National Society?  </vt:lpstr>
      <vt:lpstr>Interlinked methods for strong a National Society   </vt:lpstr>
      <vt:lpstr>How can external support help?</vt:lpstr>
    </vt:vector>
  </TitlesOfParts>
  <Company>IFRC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strong National Societies</dc:title>
  <dc:creator>Customer</dc:creator>
  <cp:lastModifiedBy>chitasm</cp:lastModifiedBy>
  <cp:revision>147</cp:revision>
  <dcterms:created xsi:type="dcterms:W3CDTF">2010-10-05T08:04:46Z</dcterms:created>
  <dcterms:modified xsi:type="dcterms:W3CDTF">2012-05-14T09:11:15Z</dcterms:modified>
</cp:coreProperties>
</file>