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38"/>
  </p:notesMasterIdLst>
  <p:handoutMasterIdLst>
    <p:handoutMasterId r:id="rId39"/>
  </p:handoutMasterIdLst>
  <p:sldIdLst>
    <p:sldId id="256" r:id="rId2"/>
    <p:sldId id="296" r:id="rId3"/>
    <p:sldId id="384" r:id="rId4"/>
    <p:sldId id="492" r:id="rId5"/>
    <p:sldId id="496" r:id="rId6"/>
    <p:sldId id="436" r:id="rId7"/>
    <p:sldId id="459" r:id="rId8"/>
    <p:sldId id="470" r:id="rId9"/>
    <p:sldId id="437" r:id="rId10"/>
    <p:sldId id="519" r:id="rId11"/>
    <p:sldId id="522" r:id="rId12"/>
    <p:sldId id="498" r:id="rId13"/>
    <p:sldId id="501" r:id="rId14"/>
    <p:sldId id="502" r:id="rId15"/>
    <p:sldId id="497" r:id="rId16"/>
    <p:sldId id="504" r:id="rId17"/>
    <p:sldId id="506" r:id="rId18"/>
    <p:sldId id="460" r:id="rId19"/>
    <p:sldId id="505" r:id="rId20"/>
    <p:sldId id="471" r:id="rId21"/>
    <p:sldId id="480" r:id="rId22"/>
    <p:sldId id="500" r:id="rId23"/>
    <p:sldId id="507" r:id="rId24"/>
    <p:sldId id="508" r:id="rId25"/>
    <p:sldId id="499" r:id="rId26"/>
    <p:sldId id="516" r:id="rId27"/>
    <p:sldId id="517" r:id="rId28"/>
    <p:sldId id="518" r:id="rId29"/>
    <p:sldId id="515" r:id="rId30"/>
    <p:sldId id="509" r:id="rId31"/>
    <p:sldId id="510" r:id="rId32"/>
    <p:sldId id="511" r:id="rId33"/>
    <p:sldId id="514" r:id="rId34"/>
    <p:sldId id="512" r:id="rId35"/>
    <p:sldId id="513" r:id="rId36"/>
    <p:sldId id="485" r:id="rId37"/>
  </p:sldIdLst>
  <p:sldSz cx="9144000" cy="6858000" type="screen4x3"/>
  <p:notesSz cx="6805613" cy="99441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TTANI Karim (DEVCO)" initials="KK" lastIdx="6" clrIdx="0"/>
  <p:cmAuthor id="1" name="GIDROL Eric (DEVCO)" initials="EG"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F5494"/>
    <a:srgbClr val="103C72"/>
    <a:srgbClr val="FFCCCC"/>
    <a:srgbClr val="0082C8"/>
    <a:srgbClr val="F2C400"/>
    <a:srgbClr val="DDDDDD"/>
    <a:srgbClr val="C8A200"/>
    <a:srgbClr val="25BCFF"/>
    <a:srgbClr val="FFDD4F"/>
    <a:srgbClr val="FCF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1" autoAdjust="0"/>
    <p:restoredTop sz="92000" autoAdjust="0"/>
  </p:normalViewPr>
  <p:slideViewPr>
    <p:cSldViewPr>
      <p:cViewPr>
        <p:scale>
          <a:sx n="75" d="100"/>
          <a:sy n="75" d="100"/>
        </p:scale>
        <p:origin x="-768" y="6"/>
      </p:cViewPr>
      <p:guideLst>
        <p:guide orient="horz" pos="2160"/>
        <p:guide pos="2880"/>
      </p:guideLst>
    </p:cSldViewPr>
  </p:slideViewPr>
  <p:notesTextViewPr>
    <p:cViewPr>
      <p:scale>
        <a:sx n="100" d="100"/>
        <a:sy n="100" d="100"/>
      </p:scale>
      <p:origin x="0" y="0"/>
    </p:cViewPr>
  </p:notesTextViewPr>
  <p:sorterViewPr>
    <p:cViewPr>
      <p:scale>
        <a:sx n="140" d="100"/>
        <a:sy n="140" d="100"/>
      </p:scale>
      <p:origin x="0" y="0"/>
    </p:cViewPr>
  </p:sorterViewPr>
  <p:notesViewPr>
    <p:cSldViewPr>
      <p:cViewPr varScale="1">
        <p:scale>
          <a:sx n="51" d="100"/>
          <a:sy n="51" d="100"/>
        </p:scale>
        <p:origin x="-1926" y="-84"/>
      </p:cViewPr>
      <p:guideLst>
        <p:guide orient="horz" pos="3133"/>
        <p:guide pos="2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05-14T11:20:55.946" idx="1">
    <p:pos x="10" y="10"/>
    <p:text>Préciser que le shared management ne concerne pas DEVCO (fonds structurels et agricoles)</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1" y="1"/>
            <a:ext cx="2948781" cy="499352"/>
          </a:xfrm>
          <a:prstGeom prst="rect">
            <a:avLst/>
          </a:prstGeom>
          <a:noFill/>
          <a:ln w="9525">
            <a:noFill/>
            <a:miter lim="800000"/>
            <a:headEnd/>
            <a:tailEnd/>
          </a:ln>
        </p:spPr>
        <p:txBody>
          <a:bodyPr vert="horz" wrap="square" lIns="92973" tIns="46487" rIns="92973" bIns="46487" numCol="1" anchor="t" anchorCtr="0" compatLnSpc="1">
            <a:prstTxWarp prst="textNoShape">
              <a:avLst/>
            </a:prstTxWarp>
          </a:bodyPr>
          <a:lstStyle>
            <a:lvl1pPr defTabSz="929865">
              <a:defRPr sz="1200"/>
            </a:lvl1pPr>
          </a:lstStyle>
          <a:p>
            <a:pPr>
              <a:defRPr/>
            </a:pPr>
            <a:endParaRPr lang="fr-FR"/>
          </a:p>
        </p:txBody>
      </p:sp>
      <p:sp>
        <p:nvSpPr>
          <p:cNvPr id="13315" name="Rectangle 3"/>
          <p:cNvSpPr>
            <a:spLocks noGrp="1" noChangeArrowheads="1"/>
          </p:cNvSpPr>
          <p:nvPr>
            <p:ph type="dt" sz="quarter" idx="1"/>
          </p:nvPr>
        </p:nvSpPr>
        <p:spPr bwMode="auto">
          <a:xfrm>
            <a:off x="3855242" y="1"/>
            <a:ext cx="2948781" cy="499352"/>
          </a:xfrm>
          <a:prstGeom prst="rect">
            <a:avLst/>
          </a:prstGeom>
          <a:noFill/>
          <a:ln w="9525">
            <a:noFill/>
            <a:miter lim="800000"/>
            <a:headEnd/>
            <a:tailEnd/>
          </a:ln>
        </p:spPr>
        <p:txBody>
          <a:bodyPr vert="horz" wrap="square" lIns="92973" tIns="46487" rIns="92973" bIns="46487" numCol="1" anchor="t" anchorCtr="0" compatLnSpc="1">
            <a:prstTxWarp prst="textNoShape">
              <a:avLst/>
            </a:prstTxWarp>
          </a:bodyPr>
          <a:lstStyle>
            <a:lvl1pPr algn="r" defTabSz="929865">
              <a:defRPr sz="1200"/>
            </a:lvl1pPr>
          </a:lstStyle>
          <a:p>
            <a:pPr>
              <a:defRPr/>
            </a:pPr>
            <a:endParaRPr lang="fr-FR"/>
          </a:p>
        </p:txBody>
      </p:sp>
      <p:sp>
        <p:nvSpPr>
          <p:cNvPr id="13316" name="Rectangle 4"/>
          <p:cNvSpPr>
            <a:spLocks noGrp="1" noChangeArrowheads="1"/>
          </p:cNvSpPr>
          <p:nvPr>
            <p:ph type="ftr" sz="quarter" idx="2"/>
          </p:nvPr>
        </p:nvSpPr>
        <p:spPr bwMode="auto">
          <a:xfrm>
            <a:off x="1" y="9443158"/>
            <a:ext cx="2948781" cy="499352"/>
          </a:xfrm>
          <a:prstGeom prst="rect">
            <a:avLst/>
          </a:prstGeom>
          <a:noFill/>
          <a:ln w="9525">
            <a:noFill/>
            <a:miter lim="800000"/>
            <a:headEnd/>
            <a:tailEnd/>
          </a:ln>
        </p:spPr>
        <p:txBody>
          <a:bodyPr vert="horz" wrap="square" lIns="92973" tIns="46487" rIns="92973" bIns="46487" numCol="1" anchor="b" anchorCtr="0" compatLnSpc="1">
            <a:prstTxWarp prst="textNoShape">
              <a:avLst/>
            </a:prstTxWarp>
          </a:bodyPr>
          <a:lstStyle>
            <a:lvl1pPr defTabSz="929865">
              <a:defRPr sz="1200"/>
            </a:lvl1pPr>
          </a:lstStyle>
          <a:p>
            <a:pPr>
              <a:defRPr/>
            </a:pPr>
            <a:endParaRPr lang="fr-FR"/>
          </a:p>
        </p:txBody>
      </p:sp>
      <p:sp>
        <p:nvSpPr>
          <p:cNvPr id="13317" name="Rectangle 5"/>
          <p:cNvSpPr>
            <a:spLocks noGrp="1" noChangeArrowheads="1"/>
          </p:cNvSpPr>
          <p:nvPr>
            <p:ph type="sldNum" sz="quarter" idx="3"/>
          </p:nvPr>
        </p:nvSpPr>
        <p:spPr bwMode="auto">
          <a:xfrm>
            <a:off x="3855242" y="9443158"/>
            <a:ext cx="2948781" cy="499352"/>
          </a:xfrm>
          <a:prstGeom prst="rect">
            <a:avLst/>
          </a:prstGeom>
          <a:noFill/>
          <a:ln w="9525">
            <a:noFill/>
            <a:miter lim="800000"/>
            <a:headEnd/>
            <a:tailEnd/>
          </a:ln>
        </p:spPr>
        <p:txBody>
          <a:bodyPr vert="horz" wrap="square" lIns="92973" tIns="46487" rIns="92973" bIns="46487" numCol="1" anchor="b" anchorCtr="0" compatLnSpc="1">
            <a:prstTxWarp prst="textNoShape">
              <a:avLst/>
            </a:prstTxWarp>
          </a:bodyPr>
          <a:lstStyle>
            <a:lvl1pPr algn="r" defTabSz="929865">
              <a:defRPr sz="1200"/>
            </a:lvl1pPr>
          </a:lstStyle>
          <a:p>
            <a:pPr>
              <a:defRPr/>
            </a:pPr>
            <a:fld id="{3D21DD44-87EC-4FD5-AAB2-881A477F9E97}" type="slidenum">
              <a:rPr lang="en-GB"/>
              <a:pPr>
                <a:defRPr/>
              </a:pPr>
              <a:t>‹#›</a:t>
            </a:fld>
            <a:endParaRPr lang="en-GB"/>
          </a:p>
        </p:txBody>
      </p:sp>
    </p:spTree>
    <p:extLst>
      <p:ext uri="{BB962C8B-B14F-4D97-AF65-F5344CB8AC3E}">
        <p14:creationId xmlns:p14="http://schemas.microsoft.com/office/powerpoint/2010/main" xmlns="" val="38741264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1"/>
            <a:ext cx="2948781" cy="499352"/>
          </a:xfrm>
          <a:prstGeom prst="rect">
            <a:avLst/>
          </a:prstGeom>
          <a:noFill/>
          <a:ln w="9525">
            <a:noFill/>
            <a:miter lim="800000"/>
            <a:headEnd/>
            <a:tailEnd/>
          </a:ln>
        </p:spPr>
        <p:txBody>
          <a:bodyPr vert="horz" wrap="square" lIns="92973" tIns="46487" rIns="92973" bIns="46487" numCol="1" anchor="t" anchorCtr="0" compatLnSpc="1">
            <a:prstTxWarp prst="textNoShape">
              <a:avLst/>
            </a:prstTxWarp>
          </a:bodyPr>
          <a:lstStyle>
            <a:lvl1pPr defTabSz="929865">
              <a:defRPr sz="1200"/>
            </a:lvl1pPr>
          </a:lstStyle>
          <a:p>
            <a:pPr>
              <a:defRPr/>
            </a:pPr>
            <a:endParaRPr lang="fr-FR"/>
          </a:p>
        </p:txBody>
      </p:sp>
      <p:sp>
        <p:nvSpPr>
          <p:cNvPr id="9219" name="Rectangle 3"/>
          <p:cNvSpPr>
            <a:spLocks noGrp="1" noChangeArrowheads="1"/>
          </p:cNvSpPr>
          <p:nvPr>
            <p:ph type="dt" idx="1"/>
          </p:nvPr>
        </p:nvSpPr>
        <p:spPr bwMode="auto">
          <a:xfrm>
            <a:off x="3855242" y="1"/>
            <a:ext cx="2948781" cy="499352"/>
          </a:xfrm>
          <a:prstGeom prst="rect">
            <a:avLst/>
          </a:prstGeom>
          <a:noFill/>
          <a:ln w="9525">
            <a:noFill/>
            <a:miter lim="800000"/>
            <a:headEnd/>
            <a:tailEnd/>
          </a:ln>
        </p:spPr>
        <p:txBody>
          <a:bodyPr vert="horz" wrap="square" lIns="92973" tIns="46487" rIns="92973" bIns="46487" numCol="1" anchor="t" anchorCtr="0" compatLnSpc="1">
            <a:prstTxWarp prst="textNoShape">
              <a:avLst/>
            </a:prstTxWarp>
          </a:bodyPr>
          <a:lstStyle>
            <a:lvl1pPr algn="r" defTabSz="929865">
              <a:defRPr sz="1200"/>
            </a:lvl1pPr>
          </a:lstStyle>
          <a:p>
            <a:pPr>
              <a:defRPr/>
            </a:pPr>
            <a:endParaRPr lang="fr-FR"/>
          </a:p>
        </p:txBody>
      </p:sp>
      <p:sp>
        <p:nvSpPr>
          <p:cNvPr id="16388" name="Rectangle 4"/>
          <p:cNvSpPr>
            <a:spLocks noGrp="1" noRot="1" noChangeAspect="1" noChangeArrowheads="1" noTextEdit="1"/>
          </p:cNvSpPr>
          <p:nvPr>
            <p:ph type="sldImg" idx="2"/>
          </p:nvPr>
        </p:nvSpPr>
        <p:spPr bwMode="auto">
          <a:xfrm>
            <a:off x="917575" y="746125"/>
            <a:ext cx="4970463" cy="3729038"/>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1836" y="4723170"/>
            <a:ext cx="5441942" cy="4475084"/>
          </a:xfrm>
          <a:prstGeom prst="rect">
            <a:avLst/>
          </a:prstGeom>
          <a:noFill/>
          <a:ln w="9525">
            <a:noFill/>
            <a:miter lim="800000"/>
            <a:headEnd/>
            <a:tailEnd/>
          </a:ln>
        </p:spPr>
        <p:txBody>
          <a:bodyPr vert="horz" wrap="square" lIns="92973" tIns="46487" rIns="92973" bIns="4648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9222" name="Rectangle 6"/>
          <p:cNvSpPr>
            <a:spLocks noGrp="1" noChangeArrowheads="1"/>
          </p:cNvSpPr>
          <p:nvPr>
            <p:ph type="ftr" sz="quarter" idx="4"/>
          </p:nvPr>
        </p:nvSpPr>
        <p:spPr bwMode="auto">
          <a:xfrm>
            <a:off x="1" y="9443158"/>
            <a:ext cx="2948781" cy="499352"/>
          </a:xfrm>
          <a:prstGeom prst="rect">
            <a:avLst/>
          </a:prstGeom>
          <a:noFill/>
          <a:ln w="9525">
            <a:noFill/>
            <a:miter lim="800000"/>
            <a:headEnd/>
            <a:tailEnd/>
          </a:ln>
        </p:spPr>
        <p:txBody>
          <a:bodyPr vert="horz" wrap="square" lIns="92973" tIns="46487" rIns="92973" bIns="46487" numCol="1" anchor="b" anchorCtr="0" compatLnSpc="1">
            <a:prstTxWarp prst="textNoShape">
              <a:avLst/>
            </a:prstTxWarp>
          </a:bodyPr>
          <a:lstStyle>
            <a:lvl1pPr defTabSz="929865">
              <a:defRPr sz="1200"/>
            </a:lvl1pPr>
          </a:lstStyle>
          <a:p>
            <a:pPr>
              <a:defRPr/>
            </a:pPr>
            <a:endParaRPr lang="fr-FR"/>
          </a:p>
        </p:txBody>
      </p:sp>
      <p:sp>
        <p:nvSpPr>
          <p:cNvPr id="9223" name="Rectangle 7"/>
          <p:cNvSpPr>
            <a:spLocks noGrp="1" noChangeArrowheads="1"/>
          </p:cNvSpPr>
          <p:nvPr>
            <p:ph type="sldNum" sz="quarter" idx="5"/>
          </p:nvPr>
        </p:nvSpPr>
        <p:spPr bwMode="auto">
          <a:xfrm>
            <a:off x="3855242" y="9443158"/>
            <a:ext cx="2948781" cy="499352"/>
          </a:xfrm>
          <a:prstGeom prst="rect">
            <a:avLst/>
          </a:prstGeom>
          <a:noFill/>
          <a:ln w="9525">
            <a:noFill/>
            <a:miter lim="800000"/>
            <a:headEnd/>
            <a:tailEnd/>
          </a:ln>
        </p:spPr>
        <p:txBody>
          <a:bodyPr vert="horz" wrap="square" lIns="92973" tIns="46487" rIns="92973" bIns="46487" numCol="1" anchor="b" anchorCtr="0" compatLnSpc="1">
            <a:prstTxWarp prst="textNoShape">
              <a:avLst/>
            </a:prstTxWarp>
          </a:bodyPr>
          <a:lstStyle>
            <a:lvl1pPr algn="r" defTabSz="929865">
              <a:defRPr sz="1200"/>
            </a:lvl1pPr>
          </a:lstStyle>
          <a:p>
            <a:pPr>
              <a:defRPr/>
            </a:pPr>
            <a:fld id="{384AB056-3F7C-4BEE-A099-A878C2B188F4}" type="slidenum">
              <a:rPr lang="en-GB"/>
              <a:pPr>
                <a:defRPr/>
              </a:pPr>
              <a:t>‹#›</a:t>
            </a:fld>
            <a:endParaRPr lang="en-GB"/>
          </a:p>
        </p:txBody>
      </p:sp>
    </p:spTree>
    <p:extLst>
      <p:ext uri="{BB962C8B-B14F-4D97-AF65-F5344CB8AC3E}">
        <p14:creationId xmlns:p14="http://schemas.microsoft.com/office/powerpoint/2010/main" xmlns="" val="15112320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fld id="{F449B9FD-5AD4-440E-8E03-C9D584FA3680}" type="slidenum">
              <a:rPr lang="en-GB" smtClean="0"/>
              <a:pPr/>
              <a:t>1</a:t>
            </a:fld>
            <a:endParaRPr lang="en-GB" smtClean="0"/>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7"/>
          <p:cNvSpPr txBox="1">
            <a:spLocks noGrp="1" noChangeArrowheads="1"/>
          </p:cNvSpPr>
          <p:nvPr/>
        </p:nvSpPr>
        <p:spPr bwMode="auto">
          <a:xfrm>
            <a:off x="3855242" y="9443158"/>
            <a:ext cx="2948781" cy="499352"/>
          </a:xfrm>
          <a:prstGeom prst="rect">
            <a:avLst/>
          </a:prstGeom>
          <a:noFill/>
          <a:ln w="9525">
            <a:noFill/>
            <a:miter lim="800000"/>
            <a:headEnd/>
            <a:tailEnd/>
          </a:ln>
        </p:spPr>
        <p:txBody>
          <a:bodyPr lIns="92973" tIns="46487" rIns="92973" bIns="46487" anchor="b"/>
          <a:lstStyle/>
          <a:p>
            <a:pPr algn="r" defTabSz="929865"/>
            <a:fld id="{C44AE748-B817-499B-A4BB-4A5B766278E6}" type="slidenum">
              <a:rPr lang="en-GB" sz="1200"/>
              <a:pPr algn="r" defTabSz="929865"/>
              <a:t>15</a:t>
            </a:fld>
            <a:endParaRPr lang="en-GB" sz="1200"/>
          </a:p>
        </p:txBody>
      </p:sp>
      <p:sp>
        <p:nvSpPr>
          <p:cNvPr id="140290" name="Rectangle 2"/>
          <p:cNvSpPr>
            <a:spLocks noGrp="1" noRot="1" noChangeAspect="1" noChangeArrowheads="1" noTextEdit="1"/>
          </p:cNvSpPr>
          <p:nvPr>
            <p:ph type="sldImg"/>
          </p:nvPr>
        </p:nvSpPr>
        <p:spPr>
          <a:xfrm>
            <a:off x="917575" y="746125"/>
            <a:ext cx="4968875" cy="3727450"/>
          </a:xfrm>
          <a:ln/>
        </p:spPr>
      </p:sp>
      <p:sp>
        <p:nvSpPr>
          <p:cNvPr id="140291" name="Rectangle 3"/>
          <p:cNvSpPr>
            <a:spLocks noGrp="1" noChangeArrowheads="1"/>
          </p:cNvSpPr>
          <p:nvPr>
            <p:ph type="body" idx="1"/>
          </p:nvPr>
        </p:nvSpPr>
        <p:spPr>
          <a:xfrm>
            <a:off x="681836" y="4724761"/>
            <a:ext cx="5441942" cy="4473493"/>
          </a:xfrm>
          <a:noFill/>
          <a:ln/>
        </p:spPr>
        <p:txBody>
          <a:bodyPr/>
          <a:lstStyle/>
          <a:p>
            <a:pPr eaLnBrk="1" hangingPunct="1"/>
            <a:endParaRPr lang="sv-SE"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xfrm>
            <a:off x="917575" y="746125"/>
            <a:ext cx="4968875" cy="3727450"/>
          </a:xfrm>
          <a:ln/>
        </p:spPr>
      </p:sp>
      <p:sp>
        <p:nvSpPr>
          <p:cNvPr id="142338" name="Rectangle 3"/>
          <p:cNvSpPr>
            <a:spLocks noGrp="1" noChangeArrowheads="1"/>
          </p:cNvSpPr>
          <p:nvPr>
            <p:ph type="body" idx="1"/>
          </p:nvPr>
        </p:nvSpPr>
        <p:spPr>
          <a:noFill/>
          <a:ln/>
        </p:spPr>
        <p:txBody>
          <a:bodyPr/>
          <a:lstStyle/>
          <a:p>
            <a:endParaRPr lang="en-GB" sz="10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xfrm>
            <a:off x="917575" y="746125"/>
            <a:ext cx="4968875" cy="3727450"/>
          </a:xfrm>
          <a:ln/>
        </p:spPr>
      </p:sp>
      <p:sp>
        <p:nvSpPr>
          <p:cNvPr id="142338" name="Rectangle 3"/>
          <p:cNvSpPr>
            <a:spLocks noGrp="1" noChangeArrowheads="1"/>
          </p:cNvSpPr>
          <p:nvPr>
            <p:ph type="body" idx="1"/>
          </p:nvPr>
        </p:nvSpPr>
        <p:spPr>
          <a:noFill/>
          <a:ln/>
        </p:spPr>
        <p:txBody>
          <a:bodyPr/>
          <a:lstStyle/>
          <a:p>
            <a:endParaRPr lang="en-GB" sz="10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xfrm>
            <a:off x="917575" y="746125"/>
            <a:ext cx="4968875" cy="3727450"/>
          </a:xfrm>
          <a:ln/>
        </p:spPr>
      </p:sp>
      <p:sp>
        <p:nvSpPr>
          <p:cNvPr id="142338" name="Rectangle 3"/>
          <p:cNvSpPr>
            <a:spLocks noGrp="1" noChangeArrowheads="1"/>
          </p:cNvSpPr>
          <p:nvPr>
            <p:ph type="body" idx="1"/>
          </p:nvPr>
        </p:nvSpPr>
        <p:spPr>
          <a:noFill/>
          <a:ln/>
        </p:spPr>
        <p:txBody>
          <a:bodyPr/>
          <a:lstStyle/>
          <a:p>
            <a:endParaRPr lang="en-GB" sz="10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xfrm>
            <a:off x="917575" y="746125"/>
            <a:ext cx="4968875" cy="3727450"/>
          </a:xfrm>
          <a:ln/>
        </p:spPr>
      </p:sp>
      <p:sp>
        <p:nvSpPr>
          <p:cNvPr id="142338" name="Rectangle 3"/>
          <p:cNvSpPr>
            <a:spLocks noGrp="1" noChangeArrowheads="1"/>
          </p:cNvSpPr>
          <p:nvPr>
            <p:ph type="body" idx="1"/>
          </p:nvPr>
        </p:nvSpPr>
        <p:spPr>
          <a:noFill/>
          <a:ln/>
        </p:spPr>
        <p:txBody>
          <a:bodyPr/>
          <a:lstStyle/>
          <a:p>
            <a:endParaRPr lang="en-GB" sz="10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7"/>
          <p:cNvSpPr txBox="1">
            <a:spLocks noGrp="1" noChangeArrowheads="1"/>
          </p:cNvSpPr>
          <p:nvPr/>
        </p:nvSpPr>
        <p:spPr bwMode="auto">
          <a:xfrm>
            <a:off x="3855242" y="9443158"/>
            <a:ext cx="2948781" cy="499352"/>
          </a:xfrm>
          <a:prstGeom prst="rect">
            <a:avLst/>
          </a:prstGeom>
          <a:noFill/>
          <a:ln w="9525">
            <a:noFill/>
            <a:miter lim="800000"/>
            <a:headEnd/>
            <a:tailEnd/>
          </a:ln>
        </p:spPr>
        <p:txBody>
          <a:bodyPr lIns="92973" tIns="46487" rIns="92973" bIns="46487" anchor="b"/>
          <a:lstStyle/>
          <a:p>
            <a:pPr algn="r" defTabSz="929865"/>
            <a:fld id="{C44AE748-B817-499B-A4BB-4A5B766278E6}" type="slidenum">
              <a:rPr lang="en-GB" sz="1200"/>
              <a:pPr algn="r" defTabSz="929865"/>
              <a:t>20</a:t>
            </a:fld>
            <a:endParaRPr lang="en-GB" sz="1200"/>
          </a:p>
        </p:txBody>
      </p:sp>
      <p:sp>
        <p:nvSpPr>
          <p:cNvPr id="140290" name="Rectangle 2"/>
          <p:cNvSpPr>
            <a:spLocks noGrp="1" noRot="1" noChangeAspect="1" noChangeArrowheads="1" noTextEdit="1"/>
          </p:cNvSpPr>
          <p:nvPr>
            <p:ph type="sldImg"/>
          </p:nvPr>
        </p:nvSpPr>
        <p:spPr>
          <a:xfrm>
            <a:off x="917575" y="746125"/>
            <a:ext cx="4968875" cy="3727450"/>
          </a:xfrm>
          <a:ln/>
        </p:spPr>
      </p:sp>
      <p:sp>
        <p:nvSpPr>
          <p:cNvPr id="140291" name="Rectangle 3"/>
          <p:cNvSpPr>
            <a:spLocks noGrp="1" noChangeArrowheads="1"/>
          </p:cNvSpPr>
          <p:nvPr>
            <p:ph type="body" idx="1"/>
          </p:nvPr>
        </p:nvSpPr>
        <p:spPr>
          <a:xfrm>
            <a:off x="681836" y="4724761"/>
            <a:ext cx="5441942" cy="4473493"/>
          </a:xfrm>
          <a:noFill/>
          <a:ln/>
        </p:spPr>
        <p:txBody>
          <a:bodyPr/>
          <a:lstStyle/>
          <a:p>
            <a:pPr eaLnBrk="1" hangingPunct="1"/>
            <a:endParaRPr lang="sv-SE"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Rot="1" noChangeAspect="1" noChangeArrowheads="1" noTextEdit="1"/>
          </p:cNvSpPr>
          <p:nvPr>
            <p:ph type="sldImg"/>
          </p:nvPr>
        </p:nvSpPr>
        <p:spPr>
          <a:xfrm>
            <a:off x="917575" y="746125"/>
            <a:ext cx="4968875" cy="3727450"/>
          </a:xfrm>
          <a:ln/>
        </p:spPr>
      </p:sp>
      <p:sp>
        <p:nvSpPr>
          <p:cNvPr id="144386" name="Rectangle 3"/>
          <p:cNvSpPr>
            <a:spLocks noGrp="1" noChangeArrowheads="1"/>
          </p:cNvSpPr>
          <p:nvPr>
            <p:ph type="body" idx="1"/>
          </p:nvPr>
        </p:nvSpPr>
        <p:spPr>
          <a:noFill/>
          <a:ln/>
        </p:spPr>
        <p:txBody>
          <a:bodyPr/>
          <a:lstStyle/>
          <a:p>
            <a:endParaRPr lang="es-ES" baseline="0" dirty="0" smtClean="0"/>
          </a:p>
          <a:p>
            <a:endParaRPr lang="es-ES" dirty="0" smtClean="0"/>
          </a:p>
          <a:p>
            <a:endParaRPr lang="en-GB" dirty="0" smtClean="0">
              <a:solidFill>
                <a:srgbClr val="103C72"/>
              </a:solidFill>
            </a:endParaRPr>
          </a:p>
          <a:p>
            <a:endParaRPr lang="en-GB"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Rot="1" noChangeAspect="1" noChangeArrowheads="1" noTextEdit="1"/>
          </p:cNvSpPr>
          <p:nvPr>
            <p:ph type="sldImg"/>
          </p:nvPr>
        </p:nvSpPr>
        <p:spPr>
          <a:xfrm>
            <a:off x="917575" y="746125"/>
            <a:ext cx="4968875" cy="3727450"/>
          </a:xfrm>
          <a:ln/>
        </p:spPr>
      </p:sp>
      <p:sp>
        <p:nvSpPr>
          <p:cNvPr id="144386" name="Rectangle 3"/>
          <p:cNvSpPr>
            <a:spLocks noGrp="1" noChangeArrowheads="1"/>
          </p:cNvSpPr>
          <p:nvPr>
            <p:ph type="body" idx="1"/>
          </p:nvPr>
        </p:nvSpPr>
        <p:spPr>
          <a:noFill/>
          <a:ln/>
        </p:spPr>
        <p:txBody>
          <a:bodyPr/>
          <a:lstStyle/>
          <a:p>
            <a:endParaRPr lang="es-ES" baseline="0" dirty="0" smtClean="0"/>
          </a:p>
          <a:p>
            <a:endParaRPr lang="es-ES" dirty="0" smtClean="0"/>
          </a:p>
          <a:p>
            <a:endParaRPr lang="en-GB" dirty="0" smtClean="0">
              <a:solidFill>
                <a:srgbClr val="103C72"/>
              </a:solidFill>
            </a:endParaRPr>
          </a:p>
          <a:p>
            <a:endParaRPr lang="en-GB"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7"/>
          <p:cNvSpPr txBox="1">
            <a:spLocks noGrp="1" noChangeArrowheads="1"/>
          </p:cNvSpPr>
          <p:nvPr/>
        </p:nvSpPr>
        <p:spPr bwMode="auto">
          <a:xfrm>
            <a:off x="3855242" y="9443158"/>
            <a:ext cx="2948781" cy="499352"/>
          </a:xfrm>
          <a:prstGeom prst="rect">
            <a:avLst/>
          </a:prstGeom>
          <a:noFill/>
          <a:ln w="9525">
            <a:noFill/>
            <a:miter lim="800000"/>
            <a:headEnd/>
            <a:tailEnd/>
          </a:ln>
        </p:spPr>
        <p:txBody>
          <a:bodyPr lIns="92973" tIns="46487" rIns="92973" bIns="46487" anchor="b"/>
          <a:lstStyle/>
          <a:p>
            <a:pPr algn="r" defTabSz="929865"/>
            <a:fld id="{C44AE748-B817-499B-A4BB-4A5B766278E6}" type="slidenum">
              <a:rPr lang="en-GB" sz="1200"/>
              <a:pPr algn="r" defTabSz="929865"/>
              <a:t>24</a:t>
            </a:fld>
            <a:endParaRPr lang="en-GB" sz="1200"/>
          </a:p>
        </p:txBody>
      </p:sp>
      <p:sp>
        <p:nvSpPr>
          <p:cNvPr id="140290" name="Rectangle 2"/>
          <p:cNvSpPr>
            <a:spLocks noGrp="1" noRot="1" noChangeAspect="1" noChangeArrowheads="1" noTextEdit="1"/>
          </p:cNvSpPr>
          <p:nvPr>
            <p:ph type="sldImg"/>
          </p:nvPr>
        </p:nvSpPr>
        <p:spPr>
          <a:xfrm>
            <a:off x="917575" y="746125"/>
            <a:ext cx="4968875" cy="3727450"/>
          </a:xfrm>
          <a:ln/>
        </p:spPr>
      </p:sp>
      <p:sp>
        <p:nvSpPr>
          <p:cNvPr id="140291" name="Rectangle 3"/>
          <p:cNvSpPr>
            <a:spLocks noGrp="1" noChangeArrowheads="1"/>
          </p:cNvSpPr>
          <p:nvPr>
            <p:ph type="body" idx="1"/>
          </p:nvPr>
        </p:nvSpPr>
        <p:spPr>
          <a:xfrm>
            <a:off x="681836" y="4724761"/>
            <a:ext cx="5441942" cy="4473493"/>
          </a:xfrm>
          <a:noFill/>
          <a:ln/>
        </p:spPr>
        <p:txBody>
          <a:bodyPr/>
          <a:lstStyle/>
          <a:p>
            <a:pPr eaLnBrk="1" hangingPunct="1"/>
            <a:endParaRPr lang="sv-SE"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fr-FR"/>
          </a:p>
        </p:txBody>
      </p:sp>
      <p:sp>
        <p:nvSpPr>
          <p:cNvPr id="4" name="3 Marcador de número de diapositiva"/>
          <p:cNvSpPr>
            <a:spLocks noGrp="1"/>
          </p:cNvSpPr>
          <p:nvPr>
            <p:ph type="sldNum" sz="quarter" idx="10"/>
          </p:nvPr>
        </p:nvSpPr>
        <p:spPr/>
        <p:txBody>
          <a:bodyPr/>
          <a:lstStyle/>
          <a:p>
            <a:fld id="{2384F75F-DD04-4C6C-A1D7-8F115F7E900A}" type="slidenum">
              <a:rPr lang="en-GB" altLang="en-US" smtClean="0"/>
              <a:pPr/>
              <a:t>36</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endParaRPr lang="fr-FR"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7"/>
          <p:cNvSpPr txBox="1">
            <a:spLocks noGrp="1" noChangeArrowheads="1"/>
          </p:cNvSpPr>
          <p:nvPr/>
        </p:nvSpPr>
        <p:spPr bwMode="auto">
          <a:xfrm>
            <a:off x="3855242" y="9443158"/>
            <a:ext cx="2948781" cy="499352"/>
          </a:xfrm>
          <a:prstGeom prst="rect">
            <a:avLst/>
          </a:prstGeom>
          <a:noFill/>
          <a:ln w="9525">
            <a:noFill/>
            <a:miter lim="800000"/>
            <a:headEnd/>
            <a:tailEnd/>
          </a:ln>
        </p:spPr>
        <p:txBody>
          <a:bodyPr lIns="92973" tIns="46487" rIns="92973" bIns="46487" anchor="b"/>
          <a:lstStyle/>
          <a:p>
            <a:pPr algn="r" defTabSz="929865"/>
            <a:fld id="{C44AE748-B817-499B-A4BB-4A5B766278E6}" type="slidenum">
              <a:rPr lang="en-GB" sz="1200"/>
              <a:pPr algn="r" defTabSz="929865"/>
              <a:t>3</a:t>
            </a:fld>
            <a:endParaRPr lang="en-GB" sz="1200"/>
          </a:p>
        </p:txBody>
      </p:sp>
      <p:sp>
        <p:nvSpPr>
          <p:cNvPr id="140290" name="Rectangle 2"/>
          <p:cNvSpPr>
            <a:spLocks noGrp="1" noRot="1" noChangeAspect="1" noChangeArrowheads="1" noTextEdit="1"/>
          </p:cNvSpPr>
          <p:nvPr>
            <p:ph type="sldImg"/>
          </p:nvPr>
        </p:nvSpPr>
        <p:spPr>
          <a:xfrm>
            <a:off x="917575" y="746125"/>
            <a:ext cx="4968875" cy="3727450"/>
          </a:xfrm>
          <a:ln/>
        </p:spPr>
      </p:sp>
      <p:sp>
        <p:nvSpPr>
          <p:cNvPr id="140291" name="Rectangle 3"/>
          <p:cNvSpPr>
            <a:spLocks noGrp="1" noChangeArrowheads="1"/>
          </p:cNvSpPr>
          <p:nvPr>
            <p:ph type="body" idx="1"/>
          </p:nvPr>
        </p:nvSpPr>
        <p:spPr>
          <a:xfrm>
            <a:off x="681836" y="4724761"/>
            <a:ext cx="5441942" cy="4473493"/>
          </a:xfrm>
          <a:noFill/>
          <a:ln/>
        </p:spPr>
        <p:txBody>
          <a:bodyPr/>
          <a:lstStyle/>
          <a:p>
            <a:pPr eaLnBrk="1" hangingPunct="1"/>
            <a:endParaRPr lang="sv-S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xfrm>
            <a:off x="917575" y="746125"/>
            <a:ext cx="4968875" cy="3727450"/>
          </a:xfrm>
          <a:ln/>
        </p:spPr>
      </p:sp>
      <p:sp>
        <p:nvSpPr>
          <p:cNvPr id="142338" name="Rectangle 3"/>
          <p:cNvSpPr>
            <a:spLocks noGrp="1" noChangeArrowheads="1"/>
          </p:cNvSpPr>
          <p:nvPr>
            <p:ph type="body" idx="1"/>
          </p:nvPr>
        </p:nvSpPr>
        <p:spPr>
          <a:noFill/>
          <a:ln/>
        </p:spPr>
        <p:txBody>
          <a:bodyPr/>
          <a:lstStyle/>
          <a:p>
            <a:r>
              <a:rPr lang="es-ES" sz="1000" b="1" u="sng" dirty="0">
                <a:solidFill>
                  <a:srgbClr val="103C72"/>
                </a:solidFill>
              </a:rPr>
              <a:t> </a:t>
            </a:r>
            <a:endParaRPr lang="en-GB" sz="10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xfrm>
            <a:off x="917575" y="746125"/>
            <a:ext cx="4968875" cy="3727450"/>
          </a:xfrm>
          <a:ln/>
        </p:spPr>
      </p:sp>
      <p:sp>
        <p:nvSpPr>
          <p:cNvPr id="142338" name="Rectangle 3"/>
          <p:cNvSpPr>
            <a:spLocks noGrp="1" noChangeArrowheads="1"/>
          </p:cNvSpPr>
          <p:nvPr>
            <p:ph type="body" idx="1"/>
          </p:nvPr>
        </p:nvSpPr>
        <p:spPr>
          <a:noFill/>
          <a:ln/>
        </p:spPr>
        <p:txBody>
          <a:bodyPr/>
          <a:lstStyle/>
          <a:p>
            <a:r>
              <a:rPr lang="es-ES" sz="1000" b="1" u="sng" dirty="0">
                <a:solidFill>
                  <a:srgbClr val="103C72"/>
                </a:solidFill>
              </a:rPr>
              <a:t> </a:t>
            </a:r>
            <a:endParaRPr lang="en-GB" sz="10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7"/>
          <p:cNvSpPr txBox="1">
            <a:spLocks noGrp="1" noChangeArrowheads="1"/>
          </p:cNvSpPr>
          <p:nvPr/>
        </p:nvSpPr>
        <p:spPr bwMode="auto">
          <a:xfrm>
            <a:off x="3855242" y="9443158"/>
            <a:ext cx="2948781" cy="499352"/>
          </a:xfrm>
          <a:prstGeom prst="rect">
            <a:avLst/>
          </a:prstGeom>
          <a:noFill/>
          <a:ln w="9525">
            <a:noFill/>
            <a:miter lim="800000"/>
            <a:headEnd/>
            <a:tailEnd/>
          </a:ln>
        </p:spPr>
        <p:txBody>
          <a:bodyPr lIns="92973" tIns="46487" rIns="92973" bIns="46487" anchor="b"/>
          <a:lstStyle/>
          <a:p>
            <a:pPr algn="r" defTabSz="929865"/>
            <a:fld id="{C44AE748-B817-499B-A4BB-4A5B766278E6}" type="slidenum">
              <a:rPr lang="en-GB" sz="1200"/>
              <a:pPr algn="r" defTabSz="929865"/>
              <a:t>8</a:t>
            </a:fld>
            <a:endParaRPr lang="en-GB" sz="1200"/>
          </a:p>
        </p:txBody>
      </p:sp>
      <p:sp>
        <p:nvSpPr>
          <p:cNvPr id="140290" name="Rectangle 2"/>
          <p:cNvSpPr>
            <a:spLocks noGrp="1" noRot="1" noChangeAspect="1" noChangeArrowheads="1" noTextEdit="1"/>
          </p:cNvSpPr>
          <p:nvPr>
            <p:ph type="sldImg"/>
          </p:nvPr>
        </p:nvSpPr>
        <p:spPr>
          <a:xfrm>
            <a:off x="917575" y="746125"/>
            <a:ext cx="4968875" cy="3727450"/>
          </a:xfrm>
          <a:ln/>
        </p:spPr>
      </p:sp>
      <p:sp>
        <p:nvSpPr>
          <p:cNvPr id="140291" name="Rectangle 3"/>
          <p:cNvSpPr>
            <a:spLocks noGrp="1" noChangeArrowheads="1"/>
          </p:cNvSpPr>
          <p:nvPr>
            <p:ph type="body" idx="1"/>
          </p:nvPr>
        </p:nvSpPr>
        <p:spPr>
          <a:xfrm>
            <a:off x="681836" y="4724761"/>
            <a:ext cx="5441942" cy="4473493"/>
          </a:xfrm>
          <a:noFill/>
          <a:ln/>
        </p:spPr>
        <p:txBody>
          <a:bodyPr/>
          <a:lstStyle/>
          <a:p>
            <a:pPr eaLnBrk="1" hangingPunct="1"/>
            <a:endParaRPr lang="sv-S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Rot="1" noChangeAspect="1" noChangeArrowheads="1" noTextEdit="1"/>
          </p:cNvSpPr>
          <p:nvPr>
            <p:ph type="sldImg"/>
          </p:nvPr>
        </p:nvSpPr>
        <p:spPr>
          <a:xfrm>
            <a:off x="917575" y="746125"/>
            <a:ext cx="4968875" cy="3727450"/>
          </a:xfrm>
          <a:ln/>
        </p:spPr>
      </p:sp>
      <p:sp>
        <p:nvSpPr>
          <p:cNvPr id="144386" name="Rectangle 3"/>
          <p:cNvSpPr>
            <a:spLocks noGrp="1" noChangeArrowheads="1"/>
          </p:cNvSpPr>
          <p:nvPr>
            <p:ph type="body" idx="1"/>
          </p:nvPr>
        </p:nvSpPr>
        <p:spPr>
          <a:noFill/>
          <a:ln/>
        </p:spPr>
        <p:txBody>
          <a:bodyPr/>
          <a:lstStyle/>
          <a:p>
            <a:endParaRPr lang="en-GB" dirty="0" smtClean="0">
              <a:solidFill>
                <a:srgbClr val="103C72"/>
              </a:solidFill>
            </a:endParaRPr>
          </a:p>
          <a:p>
            <a:endParaRPr lang="en-GB"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i="0" dirty="0" smtClean="0"/>
              <a:t>Such activities are then typically carried out by the partner's staff.</a:t>
            </a:r>
          </a:p>
          <a:p>
            <a:endParaRPr lang="en-GB" sz="1200" i="0" dirty="0" smtClean="0"/>
          </a:p>
          <a:p>
            <a:r>
              <a:rPr lang="en-GB" sz="1200" i="0" dirty="0" smtClean="0"/>
              <a:t>This does not exclude that some inputs are obtained by way of procurement identified in the grant contract</a:t>
            </a:r>
          </a:p>
          <a:p>
            <a:r>
              <a:rPr lang="en-GB" sz="1200" i="0" dirty="0" smtClean="0"/>
              <a:t>Where the activities characteristic of and necessary for achieving the policy objectives of the action are carried out by third parties funded by the Commission's contract partner and whose task is to select such third parties and conclude, implement, enforce and monitor these contracts with them under its responsibility and with a large margin of discretion, the contract with that partner should take the form of a delegation agreement under indirect management. The tasks of the </a:t>
            </a:r>
            <a:r>
              <a:rPr lang="en-GB" sz="1200" i="0" dirty="0" err="1" smtClean="0"/>
              <a:t>delegatee</a:t>
            </a:r>
            <a:r>
              <a:rPr lang="en-GB" sz="1200" i="0" dirty="0" smtClean="0"/>
              <a:t> are hence similar to those of the Commission under direct management.</a:t>
            </a:r>
            <a:endParaRPr lang="en-GB" sz="1200" dirty="0" smtClean="0"/>
          </a:p>
          <a:p>
            <a:endParaRPr lang="en-GB" dirty="0"/>
          </a:p>
        </p:txBody>
      </p:sp>
      <p:sp>
        <p:nvSpPr>
          <p:cNvPr id="4" name="Slide Number Placeholder 3"/>
          <p:cNvSpPr>
            <a:spLocks noGrp="1"/>
          </p:cNvSpPr>
          <p:nvPr>
            <p:ph type="sldNum" sz="quarter" idx="10"/>
          </p:nvPr>
        </p:nvSpPr>
        <p:spPr/>
        <p:txBody>
          <a:bodyPr/>
          <a:lstStyle/>
          <a:p>
            <a:pPr>
              <a:defRPr/>
            </a:pPr>
            <a:fld id="{384AB056-3F7C-4BEE-A099-A878C2B188F4}" type="slidenum">
              <a:rPr lang="en-GB" smtClean="0"/>
              <a:pPr>
                <a:defRPr/>
              </a:pPr>
              <a:t>10</a:t>
            </a:fld>
            <a:endParaRPr lang="en-GB"/>
          </a:p>
        </p:txBody>
      </p:sp>
    </p:spTree>
    <p:extLst>
      <p:ext uri="{BB962C8B-B14F-4D97-AF65-F5344CB8AC3E}">
        <p14:creationId xmlns:p14="http://schemas.microsoft.com/office/powerpoint/2010/main" xmlns="" val="4022336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i="0" dirty="0" smtClean="0"/>
              <a:t>Such activities are then typically carried out by the partner's staff.</a:t>
            </a:r>
          </a:p>
          <a:p>
            <a:endParaRPr lang="en-GB" sz="1200" i="0" dirty="0" smtClean="0"/>
          </a:p>
          <a:p>
            <a:r>
              <a:rPr lang="en-GB" sz="1200" i="0" dirty="0" smtClean="0"/>
              <a:t>This does not exclude that some inputs are obtained by way of procurement identified in the grant contract</a:t>
            </a:r>
          </a:p>
          <a:p>
            <a:r>
              <a:rPr lang="en-GB" sz="1200" i="0" dirty="0" smtClean="0"/>
              <a:t>Where the activities characteristic of and necessary for achieving the policy objectives of the action are carried out by third parties funded by the Commission's contract partner and whose task is to select such third parties and conclude, implement, enforce and monitor these contracts with them under its responsibility and with a large margin of discretion, the contract with that partner should take the form of a delegation agreement under indirect management. The tasks of the </a:t>
            </a:r>
            <a:r>
              <a:rPr lang="en-GB" sz="1200" i="0" dirty="0" err="1" smtClean="0"/>
              <a:t>delegatee</a:t>
            </a:r>
            <a:r>
              <a:rPr lang="en-GB" sz="1200" i="0" dirty="0" smtClean="0"/>
              <a:t> are hence similar to those of the Commission under direct management.</a:t>
            </a:r>
            <a:endParaRPr lang="en-GB" sz="1200" dirty="0" smtClean="0"/>
          </a:p>
          <a:p>
            <a:endParaRPr lang="fr-BE" dirty="0" smtClean="0"/>
          </a:p>
          <a:p>
            <a:r>
              <a:rPr lang="en-GB" sz="1200" i="0" dirty="0" smtClean="0"/>
              <a:t>In a grant, the funds to be redistributed by procurement or financial support to third parties have to be clearly described in the budget. </a:t>
            </a:r>
          </a:p>
          <a:p>
            <a:endParaRPr lang="en-GB" sz="1200" i="0" dirty="0" smtClean="0"/>
          </a:p>
          <a:p>
            <a:r>
              <a:rPr lang="en-GB" sz="1200" i="0" dirty="0" smtClean="0"/>
              <a:t>In indirect management, by contrast, the margin of discretion of the </a:t>
            </a:r>
            <a:r>
              <a:rPr lang="en-GB" sz="1200" i="0" dirty="0" err="1" smtClean="0"/>
              <a:t>delegatee</a:t>
            </a:r>
            <a:r>
              <a:rPr lang="en-GB" sz="1200" i="0" dirty="0" smtClean="0"/>
              <a:t> may go as far that it is free to choose any of its procedures assessed in advance (see section on pillar assessment) to distribute the funds fur</a:t>
            </a:r>
          </a:p>
          <a:p>
            <a:endParaRPr lang="fr-BE" sz="1200" i="0" dirty="0" smtClean="0"/>
          </a:p>
          <a:p>
            <a:r>
              <a:rPr lang="en-GB" sz="1200" i="0" dirty="0" smtClean="0"/>
              <a:t>Being the </a:t>
            </a:r>
            <a:r>
              <a:rPr lang="en-GB" sz="1200" i="0" dirty="0" err="1" smtClean="0"/>
              <a:t>delegatee</a:t>
            </a:r>
            <a:r>
              <a:rPr lang="en-GB" sz="1200" i="0" dirty="0" smtClean="0"/>
              <a:t> implies carrying out the following budget-implementation tasks: managing and enforcing the contracts concluded (making payments, accepting or rejecting deliverables, enforcing the contract, carrying out checks and controls, recovering funds unduly paid), and also running the procurement and grant award procedures preceding the conclusion of such contracts, including the award and rejection decisions.</a:t>
            </a:r>
            <a:endParaRPr lang="en-GB" sz="1200" dirty="0" smtClean="0"/>
          </a:p>
          <a:p>
            <a:endParaRPr lang="en-GB" dirty="0"/>
          </a:p>
        </p:txBody>
      </p:sp>
      <p:sp>
        <p:nvSpPr>
          <p:cNvPr id="4" name="Slide Number Placeholder 3"/>
          <p:cNvSpPr>
            <a:spLocks noGrp="1"/>
          </p:cNvSpPr>
          <p:nvPr>
            <p:ph type="sldNum" sz="quarter" idx="10"/>
          </p:nvPr>
        </p:nvSpPr>
        <p:spPr/>
        <p:txBody>
          <a:bodyPr/>
          <a:lstStyle/>
          <a:p>
            <a:pPr>
              <a:defRPr/>
            </a:pPr>
            <a:fld id="{384AB056-3F7C-4BEE-A099-A878C2B188F4}" type="slidenum">
              <a:rPr lang="en-GB" smtClean="0"/>
              <a:pPr>
                <a:defRPr/>
              </a:pPr>
              <a:t>11</a:t>
            </a:fld>
            <a:endParaRPr lang="en-GB"/>
          </a:p>
        </p:txBody>
      </p:sp>
    </p:spTree>
    <p:extLst>
      <p:ext uri="{BB962C8B-B14F-4D97-AF65-F5344CB8AC3E}">
        <p14:creationId xmlns:p14="http://schemas.microsoft.com/office/powerpoint/2010/main" xmlns="" val="40223362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mtClean="0">
              <a:solidFill>
                <a:srgbClr val="FFFFFF"/>
              </a:solidFill>
              <a:latin typeface="Verdana" pitchFamily="34" charset="0"/>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5"/>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a:solidFill>
                <a:srgbClr val="FFFFFF"/>
              </a:solidFill>
            </a:endParaRPr>
          </a:p>
        </p:txBody>
      </p:sp>
      <p:sp>
        <p:nvSpPr>
          <p:cNvPr id="408580"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408581"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lgn="ctr">
              <a:defRPr sz="1200" b="1">
                <a:solidFill>
                  <a:srgbClr val="FFFFFF"/>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rgbClr val="FFFFFF"/>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rgbClr val="FFFFFF"/>
                </a:solidFill>
                <a:latin typeface="+mn-lt"/>
              </a:defRPr>
            </a:lvl1pPr>
          </a:lstStyle>
          <a:p>
            <a:pPr>
              <a:defRPr/>
            </a:pPr>
            <a:fld id="{AA4EC3A1-9C04-4A08-ADD0-3E29501C5AA5}" type="slidenum">
              <a:rPr lang="en-GB"/>
              <a:pPr>
                <a:defRPr/>
              </a:pPr>
              <a:t>‹#›</a:t>
            </a:fld>
            <a:endParaRPr lang="en-GB"/>
          </a:p>
        </p:txBody>
      </p:sp>
    </p:spTree>
    <p:extLst>
      <p:ext uri="{BB962C8B-B14F-4D97-AF65-F5344CB8AC3E}">
        <p14:creationId xmlns:p14="http://schemas.microsoft.com/office/powerpoint/2010/main" xmlns="" val="4038508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ct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8BE773C-7E51-4576-9C8E-86BDB052C92E}" type="slidenum">
              <a:rPr lang="en-GB"/>
              <a:pPr>
                <a:defRPr/>
              </a:pPr>
              <a:t>‹#›</a:t>
            </a:fld>
            <a:endParaRPr lang="en-GB"/>
          </a:p>
        </p:txBody>
      </p:sp>
    </p:spTree>
    <p:extLst>
      <p:ext uri="{BB962C8B-B14F-4D97-AF65-F5344CB8AC3E}">
        <p14:creationId xmlns:p14="http://schemas.microsoft.com/office/powerpoint/2010/main" xmlns="" val="1387698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ct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8E50CC5-2559-443A-AC1E-711F26F5634F}" type="slidenum">
              <a:rPr lang="en-GB"/>
              <a:pPr>
                <a:defRPr/>
              </a:pPr>
              <a:t>‹#›</a:t>
            </a:fld>
            <a:endParaRPr lang="en-GB"/>
          </a:p>
        </p:txBody>
      </p:sp>
    </p:spTree>
    <p:extLst>
      <p:ext uri="{BB962C8B-B14F-4D97-AF65-F5344CB8AC3E}">
        <p14:creationId xmlns:p14="http://schemas.microsoft.com/office/powerpoint/2010/main" xmlns="" val="1287607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SmartArt Placeholder 2"/>
          <p:cNvSpPr>
            <a:spLocks noGrp="1"/>
          </p:cNvSpPr>
          <p:nvPr>
            <p:ph type="dgm" idx="1"/>
          </p:nvPr>
        </p:nvSpPr>
        <p:spPr>
          <a:xfrm>
            <a:off x="457200" y="2492375"/>
            <a:ext cx="8229600" cy="3529013"/>
          </a:xfrm>
        </p:spPr>
        <p:txBody>
          <a:bodyPr/>
          <a:lstStyle/>
          <a:p>
            <a:pPr lvl="0"/>
            <a:endParaRPr lang="en-GB" noProof="0" smtClean="0"/>
          </a:p>
        </p:txBody>
      </p:sp>
      <p:sp>
        <p:nvSpPr>
          <p:cNvPr id="4" name="Date Placeholder 3"/>
          <p:cNvSpPr>
            <a:spLocks noGrp="1"/>
          </p:cNvSpPr>
          <p:nvPr>
            <p:ph type="dt" sz="half" idx="10"/>
          </p:nvPr>
        </p:nvSpPr>
        <p:spPr/>
        <p:txBody>
          <a:bodyPr/>
          <a:lstStyle>
            <a:lvl1pPr algn="ct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EB5D9CB-C2D7-4BD0-AA55-7A333416E88F}" type="slidenum">
              <a:rPr lang="en-GB"/>
              <a:pPr>
                <a:defRPr/>
              </a:pPr>
              <a:t>‹#›</a:t>
            </a:fld>
            <a:endParaRPr lang="en-GB"/>
          </a:p>
        </p:txBody>
      </p:sp>
    </p:spTree>
    <p:extLst>
      <p:ext uri="{BB962C8B-B14F-4D97-AF65-F5344CB8AC3E}">
        <p14:creationId xmlns:p14="http://schemas.microsoft.com/office/powerpoint/2010/main" xmlns="" val="4054176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pPr lvl="0"/>
            <a:endParaRPr lang="en-GB" noProof="0" smtClean="0"/>
          </a:p>
        </p:txBody>
      </p:sp>
      <p:sp>
        <p:nvSpPr>
          <p:cNvPr id="4" name="Date Placeholder 3"/>
          <p:cNvSpPr>
            <a:spLocks noGrp="1"/>
          </p:cNvSpPr>
          <p:nvPr>
            <p:ph type="dt" sz="half" idx="10"/>
          </p:nvPr>
        </p:nvSpPr>
        <p:spPr/>
        <p:txBody>
          <a:bodyPr/>
          <a:lstStyle>
            <a:lvl1pPr algn="ct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0A1D9A1-4BF2-4D9C-969C-5E67F8B9CAF9}" type="slidenum">
              <a:rPr lang="en-GB"/>
              <a:pPr>
                <a:defRPr/>
              </a:pPr>
              <a:t>‹#›</a:t>
            </a:fld>
            <a:endParaRPr lang="en-GB"/>
          </a:p>
        </p:txBody>
      </p:sp>
    </p:spTree>
    <p:extLst>
      <p:ext uri="{BB962C8B-B14F-4D97-AF65-F5344CB8AC3E}">
        <p14:creationId xmlns:p14="http://schemas.microsoft.com/office/powerpoint/2010/main" xmlns="" val="2489707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ct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2280F5B-0C2F-4230-8C6D-F4EBA79D6F99}" type="slidenum">
              <a:rPr lang="en-GB"/>
              <a:pPr>
                <a:defRPr/>
              </a:pPr>
              <a:t>‹#›</a:t>
            </a:fld>
            <a:endParaRPr lang="en-GB"/>
          </a:p>
        </p:txBody>
      </p:sp>
    </p:spTree>
    <p:extLst>
      <p:ext uri="{BB962C8B-B14F-4D97-AF65-F5344CB8AC3E}">
        <p14:creationId xmlns:p14="http://schemas.microsoft.com/office/powerpoint/2010/main" xmlns="" val="251857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ct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2370BB6-706E-4A51-A08A-E6BD69158C01}" type="slidenum">
              <a:rPr lang="en-GB"/>
              <a:pPr>
                <a:defRPr/>
              </a:pPr>
              <a:t>‹#›</a:t>
            </a:fld>
            <a:endParaRPr lang="en-GB"/>
          </a:p>
        </p:txBody>
      </p:sp>
    </p:spTree>
    <p:extLst>
      <p:ext uri="{BB962C8B-B14F-4D97-AF65-F5344CB8AC3E}">
        <p14:creationId xmlns:p14="http://schemas.microsoft.com/office/powerpoint/2010/main" xmlns="" val="1589678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lgn="ctr">
              <a:defRPr/>
            </a:lvl1pPr>
          </a:lstStyle>
          <a:p>
            <a:pPr>
              <a:defRPr/>
            </a:pPr>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a:lvl1pPr>
          </a:lstStyle>
          <a:p>
            <a:pPr>
              <a:defRPr/>
            </a:pPr>
            <a:fld id="{32FBB4B7-0A5A-4977-A283-73754DD9C918}" type="slidenum">
              <a:rPr lang="en-GB"/>
              <a:pPr>
                <a:defRPr/>
              </a:pPr>
              <a:t>‹#›</a:t>
            </a:fld>
            <a:endParaRPr lang="en-GB"/>
          </a:p>
        </p:txBody>
      </p:sp>
    </p:spTree>
    <p:extLst>
      <p:ext uri="{BB962C8B-B14F-4D97-AF65-F5344CB8AC3E}">
        <p14:creationId xmlns:p14="http://schemas.microsoft.com/office/powerpoint/2010/main" xmlns="" val="2328324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lgn="ctr">
              <a:defRPr/>
            </a:lvl1pPr>
          </a:lstStyle>
          <a:p>
            <a:pPr>
              <a:defRPr/>
            </a:pPr>
            <a:endParaRPr lang="en-GB"/>
          </a:p>
        </p:txBody>
      </p:sp>
      <p:sp>
        <p:nvSpPr>
          <p:cNvPr id="8" name="Footer Placeholder 7"/>
          <p:cNvSpPr>
            <a:spLocks noGrp="1"/>
          </p:cNvSpPr>
          <p:nvPr>
            <p:ph type="ftr" sz="quarter" idx="11"/>
          </p:nvPr>
        </p:nvSpPr>
        <p:spPr/>
        <p:txBody>
          <a:bodyPr/>
          <a:lstStyle>
            <a:lvl1pPr>
              <a:defRPr/>
            </a:lvl1pPr>
          </a:lstStyle>
          <a:p>
            <a:pPr>
              <a:defRPr/>
            </a:pPr>
            <a:endParaRPr lang="en-GB"/>
          </a:p>
        </p:txBody>
      </p:sp>
      <p:sp>
        <p:nvSpPr>
          <p:cNvPr id="9" name="Slide Number Placeholder 8"/>
          <p:cNvSpPr>
            <a:spLocks noGrp="1"/>
          </p:cNvSpPr>
          <p:nvPr>
            <p:ph type="sldNum" sz="quarter" idx="12"/>
          </p:nvPr>
        </p:nvSpPr>
        <p:spPr/>
        <p:txBody>
          <a:bodyPr/>
          <a:lstStyle>
            <a:lvl1pPr>
              <a:defRPr/>
            </a:lvl1pPr>
          </a:lstStyle>
          <a:p>
            <a:pPr>
              <a:defRPr/>
            </a:pPr>
            <a:fld id="{EC50FDB0-ED7C-4AE0-B362-3AF10C70ABAA}" type="slidenum">
              <a:rPr lang="en-GB"/>
              <a:pPr>
                <a:defRPr/>
              </a:pPr>
              <a:t>‹#›</a:t>
            </a:fld>
            <a:endParaRPr lang="en-GB"/>
          </a:p>
        </p:txBody>
      </p:sp>
    </p:spTree>
    <p:extLst>
      <p:ext uri="{BB962C8B-B14F-4D97-AF65-F5344CB8AC3E}">
        <p14:creationId xmlns:p14="http://schemas.microsoft.com/office/powerpoint/2010/main" xmlns="" val="1401976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lgn="ctr">
              <a:defRPr/>
            </a:lvl1pPr>
          </a:lstStyle>
          <a:p>
            <a:pPr>
              <a:defRPr/>
            </a:pPr>
            <a:endParaRPr lang="en-GB"/>
          </a:p>
        </p:txBody>
      </p:sp>
      <p:sp>
        <p:nvSpPr>
          <p:cNvPr id="4" name="Footer Placeholder 3"/>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p:txBody>
          <a:bodyPr/>
          <a:lstStyle>
            <a:lvl1pPr>
              <a:defRPr/>
            </a:lvl1pPr>
          </a:lstStyle>
          <a:p>
            <a:pPr>
              <a:defRPr/>
            </a:pPr>
            <a:fld id="{ECC42B68-8495-4583-8EA8-60A9416BB034}" type="slidenum">
              <a:rPr lang="en-GB"/>
              <a:pPr>
                <a:defRPr/>
              </a:pPr>
              <a:t>‹#›</a:t>
            </a:fld>
            <a:endParaRPr lang="en-GB"/>
          </a:p>
        </p:txBody>
      </p:sp>
    </p:spTree>
    <p:extLst>
      <p:ext uri="{BB962C8B-B14F-4D97-AF65-F5344CB8AC3E}">
        <p14:creationId xmlns:p14="http://schemas.microsoft.com/office/powerpoint/2010/main" xmlns="" val="243575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ctr">
              <a:defRPr/>
            </a:lvl1pPr>
          </a:lstStyle>
          <a:p>
            <a:pPr>
              <a:defRPr/>
            </a:pPr>
            <a:endParaRPr lang="en-GB"/>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3"/>
          <p:cNvSpPr>
            <a:spLocks noGrp="1"/>
          </p:cNvSpPr>
          <p:nvPr>
            <p:ph type="sldNum" sz="quarter" idx="12"/>
          </p:nvPr>
        </p:nvSpPr>
        <p:spPr/>
        <p:txBody>
          <a:bodyPr/>
          <a:lstStyle>
            <a:lvl1pPr>
              <a:defRPr/>
            </a:lvl1pPr>
          </a:lstStyle>
          <a:p>
            <a:pPr>
              <a:defRPr/>
            </a:pPr>
            <a:fld id="{E2306159-8291-45C0-9E84-6F1DFA46EAAE}" type="slidenum">
              <a:rPr lang="en-GB"/>
              <a:pPr>
                <a:defRPr/>
              </a:pPr>
              <a:t>‹#›</a:t>
            </a:fld>
            <a:endParaRPr lang="en-GB"/>
          </a:p>
        </p:txBody>
      </p:sp>
    </p:spTree>
    <p:extLst>
      <p:ext uri="{BB962C8B-B14F-4D97-AF65-F5344CB8AC3E}">
        <p14:creationId xmlns:p14="http://schemas.microsoft.com/office/powerpoint/2010/main" xmlns="" val="367029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lgn="ctr">
              <a:defRPr/>
            </a:lvl1pPr>
          </a:lstStyle>
          <a:p>
            <a:pPr>
              <a:defRPr/>
            </a:pPr>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a:lvl1pPr>
          </a:lstStyle>
          <a:p>
            <a:pPr>
              <a:defRPr/>
            </a:pPr>
            <a:fld id="{B3275C61-708E-461F-B12E-4ACE3D9ACF0B}" type="slidenum">
              <a:rPr lang="en-GB"/>
              <a:pPr>
                <a:defRPr/>
              </a:pPr>
              <a:t>‹#›</a:t>
            </a:fld>
            <a:endParaRPr lang="en-GB"/>
          </a:p>
        </p:txBody>
      </p:sp>
    </p:spTree>
    <p:extLst>
      <p:ext uri="{BB962C8B-B14F-4D97-AF65-F5344CB8AC3E}">
        <p14:creationId xmlns:p14="http://schemas.microsoft.com/office/powerpoint/2010/main" xmlns="" val="2695197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lgn="ctr">
              <a:defRPr/>
            </a:lvl1pPr>
          </a:lstStyle>
          <a:p>
            <a:pPr>
              <a:defRPr/>
            </a:pPr>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a:lvl1pPr>
          </a:lstStyle>
          <a:p>
            <a:pPr>
              <a:defRPr/>
            </a:pPr>
            <a:fld id="{76C6C751-9923-47E0-8724-DF58E76FEC19}" type="slidenum">
              <a:rPr lang="en-GB"/>
              <a:pPr>
                <a:defRPr/>
              </a:pPr>
              <a:t>‹#›</a:t>
            </a:fld>
            <a:endParaRPr lang="en-GB"/>
          </a:p>
        </p:txBody>
      </p:sp>
    </p:spTree>
    <p:extLst>
      <p:ext uri="{BB962C8B-B14F-4D97-AF65-F5344CB8AC3E}">
        <p14:creationId xmlns:p14="http://schemas.microsoft.com/office/powerpoint/2010/main" xmlns="" val="608328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40755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solidFill>
                  <a:srgbClr val="000000"/>
                </a:solidFill>
                <a:latin typeface="Arial" charset="0"/>
              </a:defRPr>
            </a:lvl1pPr>
          </a:lstStyle>
          <a:p>
            <a:pPr>
              <a:defRPr/>
            </a:pPr>
            <a:endParaRPr lang="en-GB"/>
          </a:p>
        </p:txBody>
      </p:sp>
      <p:sp>
        <p:nvSpPr>
          <p:cNvPr id="40755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defRPr>
            </a:lvl1pPr>
          </a:lstStyle>
          <a:p>
            <a:pPr>
              <a:defRPr/>
            </a:pPr>
            <a:endParaRPr lang="en-GB"/>
          </a:p>
        </p:txBody>
      </p:sp>
      <p:sp>
        <p:nvSpPr>
          <p:cNvPr id="4075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defRPr>
            </a:lvl1pPr>
          </a:lstStyle>
          <a:p>
            <a:pPr>
              <a:defRPr/>
            </a:pPr>
            <a:fld id="{6305FE2D-92D7-4212-9ABB-431A196775D2}"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a:solidFill>
                <a:srgbClr val="FFFFFF"/>
              </a:solidFill>
            </a:endParaRPr>
          </a:p>
        </p:txBody>
      </p:sp>
      <p:pic>
        <p:nvPicPr>
          <p:cNvPr id="1033" name="Picture 9" descr="LOGO CE_Vertical_EN_NEG_quadri_HR"/>
          <p:cNvPicPr>
            <a:picLocks noChangeAspect="1" noChangeArrowheads="1"/>
          </p:cNvPicPr>
          <p:nvPr/>
        </p:nvPicPr>
        <p:blipFill>
          <a:blip r:embed="rId15" cstate="print">
            <a:extLst>
              <a:ext uri="{28A0092B-C50C-407E-A947-70E740481C1C}">
                <a14:useLocalDpi xmlns:a14="http://schemas.microsoft.com/office/drawing/2010/main" xmlns=""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38834892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457200" y="1628800"/>
            <a:ext cx="8229600" cy="4392589"/>
          </a:xfrm>
        </p:spPr>
        <p:txBody>
          <a:bodyPr/>
          <a:lstStyle/>
          <a:p>
            <a:pPr algn="ctr">
              <a:lnSpc>
                <a:spcPts val="4000"/>
              </a:lnSpc>
              <a:buFont typeface="Times" pitchFamily="18" charset="0"/>
              <a:buNone/>
            </a:pPr>
            <a:r>
              <a:rPr lang="es-ES" sz="3200" b="1" i="0" dirty="0" smtClean="0"/>
              <a:t>2012 EU </a:t>
            </a:r>
            <a:r>
              <a:rPr lang="es-ES" sz="3200" b="1" i="0" dirty="0" err="1" smtClean="0"/>
              <a:t>Financial</a:t>
            </a:r>
            <a:r>
              <a:rPr lang="es-ES" sz="3200" b="1" i="0" dirty="0" smtClean="0"/>
              <a:t> </a:t>
            </a:r>
            <a:r>
              <a:rPr lang="es-ES" sz="3200" b="1" i="0" dirty="0" err="1" smtClean="0"/>
              <a:t>Regulation</a:t>
            </a:r>
            <a:r>
              <a:rPr lang="es-ES" sz="3200" b="1" i="0" dirty="0" smtClean="0"/>
              <a:t> </a:t>
            </a:r>
          </a:p>
          <a:p>
            <a:pPr algn="ctr">
              <a:lnSpc>
                <a:spcPts val="4000"/>
              </a:lnSpc>
              <a:buFont typeface="Times" pitchFamily="18" charset="0"/>
              <a:buNone/>
            </a:pPr>
            <a:endParaRPr lang="es-ES" sz="3200" b="1" i="0" dirty="0" smtClean="0"/>
          </a:p>
          <a:p>
            <a:pPr algn="ctr">
              <a:lnSpc>
                <a:spcPts val="4000"/>
              </a:lnSpc>
              <a:buFont typeface="Times" pitchFamily="18" charset="0"/>
              <a:buNone/>
            </a:pPr>
            <a:r>
              <a:rPr lang="es-ES" sz="3200" b="1" i="0" dirty="0" smtClean="0"/>
              <a:t>Management </a:t>
            </a:r>
            <a:r>
              <a:rPr lang="es-ES" sz="3200" b="1" i="0" dirty="0" err="1" smtClean="0"/>
              <a:t>Modes</a:t>
            </a:r>
            <a:r>
              <a:rPr lang="es-ES" sz="3200" b="1" i="0" dirty="0" smtClean="0"/>
              <a:t> </a:t>
            </a:r>
            <a:endParaRPr lang="en-GB" sz="3200" b="1" i="0" dirty="0" smtClean="0"/>
          </a:p>
          <a:p>
            <a:pPr algn="ctr">
              <a:buFont typeface="Times" pitchFamily="18" charset="0"/>
              <a:buNone/>
            </a:pPr>
            <a:endParaRPr lang="fr-BE" sz="1400" b="1" dirty="0" smtClean="0"/>
          </a:p>
          <a:p>
            <a:pPr algn="ctr">
              <a:buFont typeface="Times" pitchFamily="18" charset="0"/>
              <a:buNone/>
            </a:pPr>
            <a:endParaRPr lang="fr-BE" sz="1400" b="1" dirty="0" smtClean="0"/>
          </a:p>
          <a:p>
            <a:pPr algn="ctr">
              <a:buFont typeface="Times" pitchFamily="18" charset="0"/>
              <a:buNone/>
            </a:pPr>
            <a:endParaRPr lang="fr-BE" sz="1400" b="1" dirty="0"/>
          </a:p>
          <a:p>
            <a:pPr algn="ctr">
              <a:buFont typeface="Times" pitchFamily="18" charset="0"/>
              <a:buNone/>
            </a:pPr>
            <a:endParaRPr lang="fr-BE" sz="1400" b="1" dirty="0" smtClean="0"/>
          </a:p>
          <a:p>
            <a:pPr algn="ctr">
              <a:buFont typeface="Times" pitchFamily="18" charset="0"/>
              <a:buNone/>
            </a:pPr>
            <a:endParaRPr lang="fr-BE" sz="1400" b="1" dirty="0" smtClean="0"/>
          </a:p>
          <a:p>
            <a:pPr algn="ctr">
              <a:buFont typeface="Times" pitchFamily="18" charset="0"/>
              <a:buNone/>
            </a:pPr>
            <a:endParaRPr lang="fr-BE" sz="1400" b="1" dirty="0"/>
          </a:p>
          <a:p>
            <a:pPr algn="ctr">
              <a:buFont typeface="Times" pitchFamily="18" charset="0"/>
              <a:buNone/>
            </a:pPr>
            <a:endParaRPr lang="fr-BE" sz="1400" b="1" dirty="0" smtClean="0"/>
          </a:p>
          <a:p>
            <a:pPr>
              <a:buFont typeface="Times" pitchFamily="18" charset="0"/>
              <a:buNone/>
            </a:pPr>
            <a:r>
              <a:rPr lang="fr-BE" sz="1400" b="1" i="0" dirty="0" smtClean="0"/>
              <a:t>Damiana Kubicka, DEVCO B6</a:t>
            </a:r>
          </a:p>
          <a:p>
            <a:pPr>
              <a:buNone/>
            </a:pPr>
            <a:r>
              <a:rPr lang="fr-BE" sz="1400" b="1" i="0" dirty="0" smtClean="0"/>
              <a:t>Eric </a:t>
            </a:r>
            <a:r>
              <a:rPr lang="fr-BE" sz="1400" b="1" i="0" dirty="0" err="1" smtClean="0"/>
              <a:t>Gidrol</a:t>
            </a:r>
            <a:r>
              <a:rPr lang="fr-BE" sz="1400" b="1" i="0" dirty="0"/>
              <a:t>, DEVCO </a:t>
            </a:r>
            <a:r>
              <a:rPr lang="fr-BE" sz="1400" b="1" i="0" dirty="0" smtClean="0"/>
              <a:t>B6</a:t>
            </a:r>
            <a:endParaRPr lang="fr-BE" sz="1400" b="1" i="0" dirty="0"/>
          </a:p>
        </p:txBody>
      </p:sp>
      <p:sp>
        <p:nvSpPr>
          <p:cNvPr id="15" name="Rectangle 6"/>
          <p:cNvSpPr>
            <a:spLocks noGrp="1" noChangeArrowheads="1"/>
          </p:cNvSpPr>
          <p:nvPr>
            <p:ph type="sldNum" sz="quarter" idx="12"/>
          </p:nvPr>
        </p:nvSpPr>
        <p:spPr/>
        <p:txBody>
          <a:bodyPr/>
          <a:lstStyle/>
          <a:p>
            <a:pPr>
              <a:defRPr/>
            </a:pPr>
            <a:fld id="{E74A111C-BB94-4660-9F1E-785D54FAEF28}" type="slidenum">
              <a:rPr lang="en-GB"/>
              <a:pPr>
                <a:defRPr/>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608613"/>
          </a:xfrm>
        </p:spPr>
        <p:txBody>
          <a:bodyPr/>
          <a:lstStyle/>
          <a:p>
            <a:pPr marL="285750" indent="-285750" algn="just">
              <a:spcBef>
                <a:spcPts val="200"/>
              </a:spcBef>
              <a:buFont typeface="Arial" panose="020B0604020202020204" pitchFamily="34" charset="0"/>
              <a:buChar char="•"/>
            </a:pPr>
            <a:r>
              <a:rPr lang="en-GB" b="1" i="0" kern="1700" dirty="0">
                <a:latin typeface="Arial" charset="0"/>
              </a:rPr>
              <a:t>When the </a:t>
            </a:r>
            <a:r>
              <a:rPr lang="en-GB" b="1" i="0" u="sng" kern="1700" dirty="0">
                <a:solidFill>
                  <a:srgbClr val="FF0000"/>
                </a:solidFill>
                <a:latin typeface="Arial" charset="0"/>
              </a:rPr>
              <a:t>activities</a:t>
            </a:r>
            <a:r>
              <a:rPr lang="en-GB" b="1" i="0" kern="1700" dirty="0">
                <a:latin typeface="Arial" charset="0"/>
              </a:rPr>
              <a:t> performed to achieve the objectives of the action are </a:t>
            </a:r>
            <a:r>
              <a:rPr lang="en-GB" b="1" i="0" u="sng" kern="1700" dirty="0">
                <a:solidFill>
                  <a:srgbClr val="FF0000"/>
                </a:solidFill>
                <a:latin typeface="Arial" charset="0"/>
              </a:rPr>
              <a:t>carried out by</a:t>
            </a:r>
            <a:r>
              <a:rPr lang="en-GB" b="1" i="0" kern="1700" dirty="0">
                <a:latin typeface="Arial" charset="0"/>
              </a:rPr>
              <a:t> the </a:t>
            </a:r>
            <a:r>
              <a:rPr lang="en-GB" b="1" i="0" u="sng" kern="1700" dirty="0">
                <a:solidFill>
                  <a:srgbClr val="FF0000"/>
                </a:solidFill>
                <a:latin typeface="Arial" charset="0"/>
              </a:rPr>
              <a:t>Commission's contract </a:t>
            </a:r>
            <a:r>
              <a:rPr lang="en-GB" b="1" i="0" u="sng" kern="1700" dirty="0" smtClean="0">
                <a:solidFill>
                  <a:srgbClr val="FF0000"/>
                </a:solidFill>
                <a:latin typeface="Arial" charset="0"/>
              </a:rPr>
              <a:t>partner</a:t>
            </a:r>
            <a:r>
              <a:rPr lang="en-GB" b="1" i="0" kern="1700" dirty="0" smtClean="0">
                <a:latin typeface="Arial" charset="0"/>
              </a:rPr>
              <a:t>…</a:t>
            </a:r>
          </a:p>
          <a:p>
            <a:pPr marL="285750" indent="-285750" algn="just">
              <a:spcBef>
                <a:spcPts val="200"/>
              </a:spcBef>
              <a:buFont typeface="Arial" panose="020B0604020202020204" pitchFamily="34" charset="0"/>
              <a:buChar char="•"/>
            </a:pPr>
            <a:endParaRPr lang="en-GB" b="1" i="0" kern="1700" dirty="0">
              <a:latin typeface="Arial" charset="0"/>
            </a:endParaRPr>
          </a:p>
          <a:p>
            <a:pPr marL="285750" indent="-285750" algn="just">
              <a:spcBef>
                <a:spcPts val="200"/>
              </a:spcBef>
              <a:buFont typeface="Arial" panose="020B0604020202020204" pitchFamily="34" charset="0"/>
              <a:buChar char="•"/>
            </a:pPr>
            <a:endParaRPr lang="en-GB" b="1" i="0" kern="1700" dirty="0" smtClean="0">
              <a:latin typeface="Arial" charset="0"/>
            </a:endParaRPr>
          </a:p>
          <a:p>
            <a:pPr marL="285750" indent="-285750" algn="just">
              <a:spcBef>
                <a:spcPts val="200"/>
              </a:spcBef>
              <a:buFont typeface="Arial" panose="020B0604020202020204" pitchFamily="34" charset="0"/>
              <a:buChar char="•"/>
            </a:pPr>
            <a:r>
              <a:rPr lang="en-GB" b="1" i="0" kern="1700" dirty="0" smtClean="0">
                <a:latin typeface="Arial" charset="0"/>
              </a:rPr>
              <a:t>… the </a:t>
            </a:r>
            <a:r>
              <a:rPr lang="en-GB" b="1" i="0" kern="1700" dirty="0">
                <a:latin typeface="Arial" charset="0"/>
              </a:rPr>
              <a:t>contract with that partner should take the form of a </a:t>
            </a:r>
            <a:r>
              <a:rPr lang="en-GB" b="1" i="0" u="sng" kern="1700" dirty="0">
                <a:solidFill>
                  <a:srgbClr val="FF0000"/>
                </a:solidFill>
                <a:latin typeface="Arial" charset="0"/>
              </a:rPr>
              <a:t>grant</a:t>
            </a:r>
            <a:r>
              <a:rPr lang="en-GB" b="1" i="0" kern="1700" dirty="0">
                <a:latin typeface="Arial" charset="0"/>
              </a:rPr>
              <a:t> under direct </a:t>
            </a:r>
            <a:r>
              <a:rPr lang="en-GB" b="1" i="0" kern="1700" dirty="0" smtClean="0">
                <a:latin typeface="Arial" charset="0"/>
              </a:rPr>
              <a:t>management. </a:t>
            </a:r>
            <a:endParaRPr lang="en-GB" b="1" i="0" kern="1700" dirty="0">
              <a:latin typeface="Arial" charset="0"/>
            </a:endParaRPr>
          </a:p>
          <a:p>
            <a:endParaRPr lang="en-GB" b="1" i="0" kern="1700" dirty="0">
              <a:latin typeface="Arial" charset="0"/>
            </a:endParaRPr>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10</a:t>
            </a:fld>
            <a:endParaRPr lang="en-GB" altLang="en-US"/>
          </a:p>
        </p:txBody>
      </p:sp>
    </p:spTree>
    <p:extLst>
      <p:ext uri="{BB962C8B-B14F-4D97-AF65-F5344CB8AC3E}">
        <p14:creationId xmlns:p14="http://schemas.microsoft.com/office/powerpoint/2010/main" xmlns="" val="13964617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5040560"/>
          </a:xfrm>
        </p:spPr>
        <p:txBody>
          <a:bodyPr/>
          <a:lstStyle/>
          <a:p>
            <a:pPr algn="just"/>
            <a:r>
              <a:rPr lang="en-GB" b="1" i="0" kern="1700" dirty="0">
                <a:latin typeface="Arial" charset="0"/>
              </a:rPr>
              <a:t>Where the </a:t>
            </a:r>
            <a:r>
              <a:rPr lang="en-GB" b="1" i="0" u="sng" kern="1700" dirty="0">
                <a:solidFill>
                  <a:srgbClr val="FF0000"/>
                </a:solidFill>
                <a:latin typeface="Arial" charset="0"/>
              </a:rPr>
              <a:t>activities</a:t>
            </a:r>
            <a:r>
              <a:rPr lang="en-GB" b="1" i="0" kern="1700" dirty="0">
                <a:latin typeface="Arial" charset="0"/>
              </a:rPr>
              <a:t> necessary for achieving the policy objectives of the action </a:t>
            </a:r>
            <a:r>
              <a:rPr lang="en-GB" b="1" i="0" u="sng" kern="1700" dirty="0">
                <a:solidFill>
                  <a:srgbClr val="FF0000"/>
                </a:solidFill>
                <a:latin typeface="Arial" charset="0"/>
              </a:rPr>
              <a:t>are carried out by third parties</a:t>
            </a:r>
            <a:r>
              <a:rPr lang="en-GB" b="1" i="0" kern="1700" dirty="0">
                <a:latin typeface="Arial" charset="0"/>
              </a:rPr>
              <a:t> </a:t>
            </a:r>
            <a:r>
              <a:rPr lang="en-GB" b="1" i="0" kern="1700" dirty="0">
                <a:solidFill>
                  <a:srgbClr val="00B050"/>
                </a:solidFill>
                <a:latin typeface="Arial" charset="0"/>
              </a:rPr>
              <a:t>funded by the Commission's contract partner</a:t>
            </a:r>
            <a:r>
              <a:rPr lang="en-GB" b="1" i="0" kern="1700" dirty="0">
                <a:latin typeface="Arial" charset="0"/>
              </a:rPr>
              <a:t> </a:t>
            </a:r>
            <a:r>
              <a:rPr lang="en-GB" sz="1800" b="1" i="0" kern="1700" dirty="0">
                <a:latin typeface="Arial" charset="0"/>
              </a:rPr>
              <a:t>and whose task is to select such third parties and conclude, implement, enforce and monitor these contracts with them under its responsibility and with a large margin of  </a:t>
            </a:r>
            <a:r>
              <a:rPr lang="en-GB" sz="1800" b="1" i="0" kern="1700" dirty="0" smtClean="0">
                <a:latin typeface="Arial" charset="0"/>
              </a:rPr>
              <a:t>discretion</a:t>
            </a:r>
            <a:r>
              <a:rPr lang="en-GB" b="1" i="0" kern="1700" dirty="0" smtClean="0">
                <a:latin typeface="Arial" charset="0"/>
              </a:rPr>
              <a:t>…</a:t>
            </a:r>
          </a:p>
          <a:p>
            <a:pPr algn="just"/>
            <a:endParaRPr lang="en-GB" b="1" i="0" kern="1700" dirty="0">
              <a:latin typeface="Arial" charset="0"/>
            </a:endParaRPr>
          </a:p>
          <a:p>
            <a:pPr algn="just"/>
            <a:r>
              <a:rPr lang="en-GB" b="1" i="0" kern="1700" dirty="0" smtClean="0">
                <a:latin typeface="Arial" charset="0"/>
              </a:rPr>
              <a:t>…the </a:t>
            </a:r>
            <a:r>
              <a:rPr lang="en-GB" b="1" i="0" kern="1700" dirty="0">
                <a:latin typeface="Arial" charset="0"/>
              </a:rPr>
              <a:t>contract with that partner should take the form of a </a:t>
            </a:r>
            <a:r>
              <a:rPr lang="en-GB" b="1" i="0" u="sng" kern="1700" dirty="0">
                <a:solidFill>
                  <a:srgbClr val="FF0000"/>
                </a:solidFill>
                <a:latin typeface="Arial" charset="0"/>
              </a:rPr>
              <a:t>delegation agreement</a:t>
            </a:r>
            <a:r>
              <a:rPr lang="en-GB" b="1" i="0" kern="1700" dirty="0">
                <a:latin typeface="Arial" charset="0"/>
              </a:rPr>
              <a:t> under indirect </a:t>
            </a:r>
            <a:r>
              <a:rPr lang="en-GB" b="1" i="0" kern="1700" dirty="0" smtClean="0">
                <a:latin typeface="Arial" charset="0"/>
              </a:rPr>
              <a:t>management.</a:t>
            </a:r>
          </a:p>
          <a:p>
            <a:pPr algn="just"/>
            <a:r>
              <a:rPr lang="en-GB" b="1" i="0" kern="1700" dirty="0" smtClean="0">
                <a:latin typeface="Arial" charset="0"/>
              </a:rPr>
              <a:t>The </a:t>
            </a:r>
            <a:r>
              <a:rPr lang="en-GB" b="1" i="0" kern="1700" dirty="0">
                <a:latin typeface="Arial" charset="0"/>
              </a:rPr>
              <a:t>tasks of the </a:t>
            </a:r>
            <a:r>
              <a:rPr lang="en-GB" b="1" i="0" kern="1700" dirty="0" err="1">
                <a:latin typeface="Arial" charset="0"/>
              </a:rPr>
              <a:t>delegatee</a:t>
            </a:r>
            <a:r>
              <a:rPr lang="en-GB" b="1" i="0" kern="1700" dirty="0">
                <a:latin typeface="Arial" charset="0"/>
              </a:rPr>
              <a:t> are hence similar to those of the Commission under direct management.</a:t>
            </a:r>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11</a:t>
            </a:fld>
            <a:endParaRPr lang="en-GB" altLang="en-US"/>
          </a:p>
        </p:txBody>
      </p:sp>
    </p:spTree>
    <p:extLst>
      <p:ext uri="{BB962C8B-B14F-4D97-AF65-F5344CB8AC3E}">
        <p14:creationId xmlns:p14="http://schemas.microsoft.com/office/powerpoint/2010/main" xmlns="" val="3194004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608613"/>
          </a:xfrm>
        </p:spPr>
        <p:txBody>
          <a:bodyPr/>
          <a:lstStyle/>
          <a:p>
            <a:pPr algn="just"/>
            <a:r>
              <a:rPr lang="en-GB" b="1" i="0" kern="1700" dirty="0">
                <a:latin typeface="Arial" charset="0"/>
              </a:rPr>
              <a:t>The decision between </a:t>
            </a:r>
            <a:endParaRPr lang="en-GB" b="1" i="0" kern="1700" dirty="0" smtClean="0">
              <a:latin typeface="Arial" charset="0"/>
            </a:endParaRPr>
          </a:p>
          <a:p>
            <a:pPr algn="just"/>
            <a:r>
              <a:rPr lang="en-GB" b="1" i="0" kern="1700" dirty="0" smtClean="0">
                <a:latin typeface="Arial" charset="0"/>
              </a:rPr>
              <a:t>a </a:t>
            </a:r>
            <a:r>
              <a:rPr lang="en-GB" b="1" i="0" kern="1700" dirty="0">
                <a:latin typeface="Arial" charset="0"/>
              </a:rPr>
              <a:t>grant </a:t>
            </a:r>
            <a:r>
              <a:rPr lang="en-GB" b="1" i="0" kern="1700" dirty="0" smtClean="0">
                <a:latin typeface="Arial" charset="0"/>
              </a:rPr>
              <a:t> / delegation </a:t>
            </a:r>
            <a:r>
              <a:rPr lang="en-GB" b="1" i="0" kern="1700" dirty="0">
                <a:latin typeface="Arial" charset="0"/>
              </a:rPr>
              <a:t>of budget-implementation </a:t>
            </a:r>
            <a:r>
              <a:rPr lang="en-GB" b="1" i="0" kern="1700" dirty="0" smtClean="0">
                <a:latin typeface="Arial" charset="0"/>
              </a:rPr>
              <a:t>tasks</a:t>
            </a:r>
          </a:p>
          <a:p>
            <a:pPr algn="just"/>
            <a:endParaRPr lang="en-GB" b="1" i="0" kern="1700" dirty="0" smtClean="0">
              <a:latin typeface="Arial" charset="0"/>
            </a:endParaRPr>
          </a:p>
          <a:p>
            <a:pPr algn="just"/>
            <a:r>
              <a:rPr lang="en-GB" b="1" i="0" kern="1700" dirty="0" smtClean="0">
                <a:latin typeface="Arial" charset="0"/>
              </a:rPr>
              <a:t>is </a:t>
            </a:r>
            <a:r>
              <a:rPr lang="en-GB" b="1" i="0" kern="1700" dirty="0">
                <a:latin typeface="Arial" charset="0"/>
              </a:rPr>
              <a:t>based on the nature of the action to be implemented </a:t>
            </a:r>
            <a:r>
              <a:rPr lang="en-GB" b="1" i="0" kern="1700" dirty="0" smtClean="0">
                <a:latin typeface="Arial" charset="0"/>
              </a:rPr>
              <a:t>but </a:t>
            </a:r>
            <a:r>
              <a:rPr lang="en-GB" b="1" i="0" kern="1700" dirty="0">
                <a:latin typeface="Arial" charset="0"/>
              </a:rPr>
              <a:t>not on the nature of the entity</a:t>
            </a:r>
            <a:r>
              <a:rPr lang="en-GB" b="1" i="0" kern="1700" dirty="0" smtClean="0">
                <a:latin typeface="Arial" charset="0"/>
              </a:rPr>
              <a:t>.</a:t>
            </a:r>
          </a:p>
          <a:p>
            <a:pPr algn="just"/>
            <a:endParaRPr lang="en-GB" b="1" i="0" kern="1700" dirty="0">
              <a:latin typeface="Arial" charset="0"/>
            </a:endParaRPr>
          </a:p>
          <a:p>
            <a:pPr algn="just"/>
            <a:r>
              <a:rPr lang="fr-BE" sz="2000" b="1" i="0" kern="1700" dirty="0">
                <a:latin typeface="Arial" charset="0"/>
              </a:rPr>
              <a:t>The </a:t>
            </a:r>
            <a:r>
              <a:rPr lang="fr-BE" sz="2000" b="1" i="0" kern="1700" dirty="0" err="1">
                <a:latin typeface="Arial" charset="0"/>
              </a:rPr>
              <a:t>difference</a:t>
            </a:r>
            <a:r>
              <a:rPr lang="fr-BE" sz="2000" b="1" i="0" kern="1700" dirty="0">
                <a:latin typeface="Arial" charset="0"/>
              </a:rPr>
              <a:t> </a:t>
            </a:r>
            <a:r>
              <a:rPr lang="fr-BE" sz="2000" b="1" i="0" kern="1700" dirty="0" err="1">
                <a:latin typeface="Arial" charset="0"/>
              </a:rPr>
              <a:t>can</a:t>
            </a:r>
            <a:r>
              <a:rPr lang="fr-BE" sz="2000" b="1" i="0" kern="1700" dirty="0">
                <a:latin typeface="Arial" charset="0"/>
              </a:rPr>
              <a:t> </a:t>
            </a:r>
            <a:r>
              <a:rPr lang="fr-BE" sz="2000" b="1" i="0" kern="1700" dirty="0" err="1">
                <a:latin typeface="Arial" charset="0"/>
              </a:rPr>
              <a:t>be</a:t>
            </a:r>
            <a:r>
              <a:rPr lang="fr-BE" sz="2000" b="1" i="0" kern="1700" dirty="0">
                <a:latin typeface="Arial" charset="0"/>
              </a:rPr>
              <a:t> </a:t>
            </a:r>
            <a:r>
              <a:rPr lang="fr-BE" sz="2000" b="1" i="0" kern="1700" dirty="0" err="1">
                <a:latin typeface="Arial" charset="0"/>
              </a:rPr>
              <a:t>thin</a:t>
            </a:r>
            <a:r>
              <a:rPr lang="fr-BE" sz="2000" b="1" i="0" kern="1700" dirty="0">
                <a:latin typeface="Arial" charset="0"/>
              </a:rPr>
              <a:t> : </a:t>
            </a:r>
            <a:r>
              <a:rPr lang="fr-BE" sz="2000" b="1" i="0" kern="1700" dirty="0" err="1">
                <a:latin typeface="Arial" charset="0"/>
              </a:rPr>
              <a:t>e.g</a:t>
            </a:r>
            <a:r>
              <a:rPr lang="fr-BE" sz="2000" b="1" i="0" kern="1700" dirty="0">
                <a:latin typeface="Arial" charset="0"/>
              </a:rPr>
              <a:t>. </a:t>
            </a:r>
            <a:r>
              <a:rPr lang="fr-BE" sz="2000" b="1" i="0" kern="1700" dirty="0" err="1">
                <a:latin typeface="Arial" charset="0"/>
              </a:rPr>
              <a:t>delegation</a:t>
            </a:r>
            <a:r>
              <a:rPr lang="fr-BE" sz="2000" b="1" i="0" kern="1700" dirty="0">
                <a:latin typeface="Arial" charset="0"/>
              </a:rPr>
              <a:t> of budget </a:t>
            </a:r>
            <a:r>
              <a:rPr lang="fr-BE" sz="2000" b="1" i="0" kern="1700" dirty="0" err="1">
                <a:latin typeface="Arial" charset="0"/>
              </a:rPr>
              <a:t>implementation</a:t>
            </a:r>
            <a:r>
              <a:rPr lang="fr-BE" sz="2000" b="1" i="0" kern="1700" dirty="0">
                <a:latin typeface="Arial" charset="0"/>
              </a:rPr>
              <a:t> </a:t>
            </a:r>
            <a:r>
              <a:rPr lang="fr-BE" sz="2000" b="1" i="0" kern="1700" dirty="0" err="1">
                <a:latin typeface="Arial" charset="0"/>
              </a:rPr>
              <a:t>task</a:t>
            </a:r>
            <a:r>
              <a:rPr lang="fr-BE" sz="2000" b="1" i="0" kern="1700" dirty="0">
                <a:latin typeface="Arial" charset="0"/>
              </a:rPr>
              <a:t> v/s </a:t>
            </a:r>
            <a:r>
              <a:rPr lang="fr-BE" sz="2000" b="1" i="0" kern="1700" dirty="0" err="1">
                <a:latin typeface="Arial" charset="0"/>
              </a:rPr>
              <a:t>grant</a:t>
            </a:r>
            <a:r>
              <a:rPr lang="fr-BE" sz="2000" b="1" i="0" kern="1700" dirty="0">
                <a:latin typeface="Arial" charset="0"/>
              </a:rPr>
              <a:t> </a:t>
            </a:r>
            <a:r>
              <a:rPr lang="fr-BE" sz="2000" b="1" i="0" kern="1700" dirty="0" err="1">
                <a:latin typeface="Arial" charset="0"/>
              </a:rPr>
              <a:t>with</a:t>
            </a:r>
            <a:r>
              <a:rPr lang="fr-BE" sz="2000" b="1" i="0" kern="1700" dirty="0">
                <a:latin typeface="Arial" charset="0"/>
              </a:rPr>
              <a:t> </a:t>
            </a:r>
            <a:r>
              <a:rPr lang="fr-BE" sz="2000" b="1" i="0" kern="1700" dirty="0" err="1" smtClean="0">
                <a:latin typeface="Arial" charset="0"/>
              </a:rPr>
              <a:t>financial</a:t>
            </a:r>
            <a:r>
              <a:rPr lang="fr-BE" sz="2000" b="1" i="0" kern="1700" dirty="0" smtClean="0">
                <a:latin typeface="Arial" charset="0"/>
              </a:rPr>
              <a:t> support </a:t>
            </a:r>
            <a:r>
              <a:rPr lang="fr-BE" sz="2000" b="1" i="0" kern="1700" dirty="0">
                <a:latin typeface="Arial" charset="0"/>
              </a:rPr>
              <a:t>to </a:t>
            </a:r>
            <a:r>
              <a:rPr lang="fr-BE" sz="2000" b="1" i="0" kern="1700" dirty="0" err="1">
                <a:latin typeface="Arial" charset="0"/>
              </a:rPr>
              <a:t>third</a:t>
            </a:r>
            <a:r>
              <a:rPr lang="fr-BE" sz="2000" b="1" i="0" kern="1700" dirty="0">
                <a:latin typeface="Arial" charset="0"/>
              </a:rPr>
              <a:t> parties</a:t>
            </a:r>
            <a:endParaRPr lang="en-GB" sz="2000" b="1" i="0" kern="1700" dirty="0">
              <a:latin typeface="Arial" charset="0"/>
            </a:endParaRPr>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12</a:t>
            </a:fld>
            <a:endParaRPr lang="en-GB" altLang="en-US"/>
          </a:p>
        </p:txBody>
      </p:sp>
    </p:spTree>
    <p:extLst>
      <p:ext uri="{BB962C8B-B14F-4D97-AF65-F5344CB8AC3E}">
        <p14:creationId xmlns:p14="http://schemas.microsoft.com/office/powerpoint/2010/main" xmlns="" val="3377629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412776"/>
            <a:ext cx="8784976" cy="4608613"/>
          </a:xfrm>
        </p:spPr>
        <p:txBody>
          <a:bodyPr/>
          <a:lstStyle/>
          <a:p>
            <a:pPr marL="0" indent="0"/>
            <a:r>
              <a:rPr lang="en-GB" b="1" i="0" dirty="0" err="1"/>
              <a:t>Subdelegation</a:t>
            </a:r>
            <a:r>
              <a:rPr lang="en-GB" b="1" i="0" dirty="0"/>
              <a:t> by the entrusted </a:t>
            </a:r>
            <a:r>
              <a:rPr lang="en-GB" b="1" i="0" dirty="0" smtClean="0"/>
              <a:t>entity/</a:t>
            </a:r>
            <a:r>
              <a:rPr lang="en-GB" b="1" i="0" dirty="0" err="1" smtClean="0"/>
              <a:t>delegatee</a:t>
            </a:r>
            <a:endParaRPr lang="en-GB" dirty="0" smtClean="0"/>
          </a:p>
          <a:p>
            <a:pPr>
              <a:buClrTx/>
              <a:buFont typeface="Wingdings" pitchFamily="2" charset="2"/>
              <a:buChar char="q"/>
            </a:pPr>
            <a:endParaRPr lang="en-GB" sz="2000" dirty="0" smtClean="0"/>
          </a:p>
          <a:p>
            <a:pPr marL="0" indent="0">
              <a:buClrTx/>
              <a:buNone/>
            </a:pPr>
            <a:r>
              <a:rPr lang="en-GB" sz="2000" i="0" dirty="0" err="1"/>
              <a:t>Subdelegation</a:t>
            </a:r>
            <a:r>
              <a:rPr lang="en-GB" sz="2000" i="0" dirty="0"/>
              <a:t> is explicitly recognised by the </a:t>
            </a:r>
            <a:r>
              <a:rPr lang="en-GB" sz="2000" i="0" dirty="0" smtClean="0"/>
              <a:t>CIR </a:t>
            </a:r>
            <a:r>
              <a:rPr lang="en-GB" sz="2000" i="0" dirty="0"/>
              <a:t>and the 11th EDF Financial Regulation and is possible under conditions equivalent applicable to a delegation by the Commission</a:t>
            </a:r>
            <a:r>
              <a:rPr lang="en-GB" sz="2000" i="0" dirty="0" smtClean="0"/>
              <a:t>.</a:t>
            </a:r>
          </a:p>
          <a:p>
            <a:pPr marL="0" indent="0">
              <a:buClrTx/>
              <a:buNone/>
            </a:pPr>
            <a:endParaRPr lang="en-GB" sz="2000" i="0" dirty="0" smtClean="0"/>
          </a:p>
          <a:p>
            <a:pPr>
              <a:buClrTx/>
              <a:buFont typeface="Wingdings" pitchFamily="2" charset="2"/>
              <a:buChar char="q"/>
            </a:pPr>
            <a:r>
              <a:rPr lang="en-GB" sz="2000" dirty="0"/>
              <a:t>the </a:t>
            </a:r>
            <a:r>
              <a:rPr lang="en-GB" sz="2000" dirty="0" err="1"/>
              <a:t>subdelegatee</a:t>
            </a:r>
            <a:r>
              <a:rPr lang="en-GB" sz="2000" dirty="0"/>
              <a:t> is a public body (national (including partner countries) or international) or a private law body with a public service </a:t>
            </a:r>
            <a:r>
              <a:rPr lang="en-GB" sz="2000" dirty="0" smtClean="0"/>
              <a:t>mission (art 3.3 GC)</a:t>
            </a:r>
          </a:p>
          <a:p>
            <a:pPr>
              <a:buClrTx/>
              <a:buFont typeface="Wingdings" pitchFamily="2" charset="2"/>
              <a:buChar char="q"/>
            </a:pPr>
            <a:endParaRPr lang="en-GB" sz="2000" dirty="0" smtClean="0"/>
          </a:p>
          <a:p>
            <a:pPr>
              <a:buClrTx/>
              <a:buFont typeface="Wingdings" pitchFamily="2" charset="2"/>
              <a:buChar char="q"/>
            </a:pPr>
            <a:r>
              <a:rPr lang="en-GB" sz="2000" dirty="0"/>
              <a:t>the </a:t>
            </a:r>
            <a:r>
              <a:rPr lang="en-GB" sz="2000" dirty="0" err="1"/>
              <a:t>subdelegatee</a:t>
            </a:r>
            <a:r>
              <a:rPr lang="en-GB" sz="2000" dirty="0"/>
              <a:t> has been subject to an ex-ante assessment performed by the entrusted entity (art 3.3 GC)</a:t>
            </a:r>
          </a:p>
          <a:p>
            <a:pPr>
              <a:buClrTx/>
              <a:buFont typeface="Wingdings" pitchFamily="2" charset="2"/>
              <a:buChar char="q"/>
            </a:pPr>
            <a:endParaRPr lang="en-GB" sz="2000" dirty="0" smtClean="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13</a:t>
            </a:fld>
            <a:endParaRPr lang="en-GB" altLang="en-US"/>
          </a:p>
        </p:txBody>
      </p:sp>
    </p:spTree>
    <p:extLst>
      <p:ext uri="{BB962C8B-B14F-4D97-AF65-F5344CB8AC3E}">
        <p14:creationId xmlns:p14="http://schemas.microsoft.com/office/powerpoint/2010/main" xmlns="" val="24227894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412776"/>
            <a:ext cx="8784976" cy="4608613"/>
          </a:xfrm>
        </p:spPr>
        <p:txBody>
          <a:bodyPr/>
          <a:lstStyle/>
          <a:p>
            <a:pPr marL="0" indent="0"/>
            <a:r>
              <a:rPr lang="en-GB" b="1" i="0" dirty="0" err="1"/>
              <a:t>Subdelegation</a:t>
            </a:r>
            <a:r>
              <a:rPr lang="en-GB" b="1" i="0" dirty="0"/>
              <a:t> by the entrusted </a:t>
            </a:r>
            <a:r>
              <a:rPr lang="en-GB" b="1" i="0" dirty="0" smtClean="0"/>
              <a:t>entity/</a:t>
            </a:r>
            <a:r>
              <a:rPr lang="en-GB" b="1" i="0" dirty="0" err="1" smtClean="0"/>
              <a:t>delegatee</a:t>
            </a:r>
            <a:endParaRPr lang="en-GB" dirty="0" smtClean="0"/>
          </a:p>
          <a:p>
            <a:pPr>
              <a:buClrTx/>
              <a:buFont typeface="Wingdings" pitchFamily="2" charset="2"/>
              <a:buChar char="q"/>
            </a:pPr>
            <a:endParaRPr lang="en-GB" sz="2000" dirty="0" smtClean="0"/>
          </a:p>
          <a:p>
            <a:pPr>
              <a:buClrTx/>
              <a:buFont typeface="Wingdings" pitchFamily="2" charset="2"/>
              <a:buChar char="q"/>
            </a:pPr>
            <a:r>
              <a:rPr lang="en-GB" sz="2000" dirty="0" smtClean="0"/>
              <a:t>the </a:t>
            </a:r>
            <a:r>
              <a:rPr lang="en-GB" sz="2000" dirty="0"/>
              <a:t>entrusted entity retains control and responsibility over the </a:t>
            </a:r>
            <a:r>
              <a:rPr lang="en-GB" sz="2000" dirty="0" err="1"/>
              <a:t>subdelegated</a:t>
            </a:r>
            <a:r>
              <a:rPr lang="en-GB" sz="2000" dirty="0"/>
              <a:t> </a:t>
            </a:r>
            <a:r>
              <a:rPr lang="en-GB" sz="2000" dirty="0" smtClean="0"/>
              <a:t>tasks (Art 2.7 GC)</a:t>
            </a:r>
          </a:p>
          <a:p>
            <a:pPr>
              <a:buClrTx/>
              <a:buFont typeface="Wingdings" pitchFamily="2" charset="2"/>
              <a:buChar char="q"/>
            </a:pPr>
            <a:endParaRPr lang="en-GB" sz="2000" dirty="0" smtClean="0"/>
          </a:p>
          <a:p>
            <a:pPr>
              <a:buClrTx/>
              <a:buFont typeface="Wingdings" pitchFamily="2" charset="2"/>
              <a:buChar char="q"/>
            </a:pPr>
            <a:r>
              <a:rPr lang="en-GB" sz="2000" dirty="0"/>
              <a:t>only one level of </a:t>
            </a:r>
            <a:r>
              <a:rPr lang="en-GB" sz="2000" dirty="0" err="1"/>
              <a:t>subdelegation</a:t>
            </a:r>
            <a:r>
              <a:rPr lang="en-GB" sz="2000" dirty="0"/>
              <a:t> is permitted (Art </a:t>
            </a:r>
            <a:r>
              <a:rPr lang="en-GB" sz="2000" dirty="0" smtClean="0"/>
              <a:t>3.2 </a:t>
            </a:r>
            <a:r>
              <a:rPr lang="en-GB" sz="2000" dirty="0"/>
              <a:t>GC</a:t>
            </a:r>
            <a:r>
              <a:rPr lang="en-GB" sz="2000" dirty="0" smtClean="0"/>
              <a:t>)</a:t>
            </a:r>
          </a:p>
          <a:p>
            <a:pPr marL="0" indent="0">
              <a:buClrTx/>
              <a:buNone/>
            </a:pPr>
            <a:endParaRPr lang="en-GB" sz="2000" dirty="0" smtClean="0"/>
          </a:p>
          <a:p>
            <a:pPr>
              <a:buClrTx/>
              <a:buFont typeface="Wingdings" pitchFamily="2" charset="2"/>
              <a:buChar char="q"/>
            </a:pPr>
            <a:r>
              <a:rPr lang="en-GB" sz="2000" dirty="0"/>
              <a:t>o</a:t>
            </a:r>
            <a:r>
              <a:rPr lang="en-GB" sz="2000" dirty="0" smtClean="0"/>
              <a:t>nly budget implementation tasks can be further sub-delegated (Art 3.3 GC)</a:t>
            </a:r>
            <a:endParaRPr lang="fr-BE"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14</a:t>
            </a:fld>
            <a:endParaRPr lang="en-GB" altLang="en-US"/>
          </a:p>
        </p:txBody>
      </p:sp>
    </p:spTree>
    <p:extLst>
      <p:ext uri="{BB962C8B-B14F-4D97-AF65-F5344CB8AC3E}">
        <p14:creationId xmlns:p14="http://schemas.microsoft.com/office/powerpoint/2010/main" xmlns="" val="583106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noGrp="1" noChangeArrowheads="1"/>
          </p:cNvSpPr>
          <p:nvPr/>
        </p:nvSpPr>
        <p:spPr bwMode="auto">
          <a:xfrm>
            <a:off x="6553200" y="6245225"/>
            <a:ext cx="2133600" cy="476250"/>
          </a:xfrm>
          <a:prstGeom prst="rect">
            <a:avLst/>
          </a:prstGeom>
          <a:noFill/>
          <a:ln algn="ctr">
            <a:miter lim="800000"/>
            <a:headEnd/>
            <a:tailEnd/>
          </a:ln>
        </p:spPr>
        <p:txBody>
          <a:bodyPr/>
          <a:lstStyle/>
          <a:p>
            <a:pPr algn="r" eaLnBrk="0" hangingPunct="0">
              <a:lnSpc>
                <a:spcPts val="1400"/>
              </a:lnSpc>
              <a:defRPr/>
            </a:pPr>
            <a:fld id="{66D28DA5-9A7B-4D97-ACD2-2364A5073748}" type="slidenum">
              <a:rPr lang="en-GB" sz="1000">
                <a:solidFill>
                  <a:srgbClr val="103C72"/>
                </a:solidFill>
                <a:latin typeface="+mn-lt"/>
              </a:rPr>
              <a:pPr algn="r" eaLnBrk="0" hangingPunct="0">
                <a:lnSpc>
                  <a:spcPts val="1400"/>
                </a:lnSpc>
                <a:defRPr/>
              </a:pPr>
              <a:t>15</a:t>
            </a:fld>
            <a:endParaRPr lang="en-GB" sz="1000">
              <a:solidFill>
                <a:srgbClr val="103C72"/>
              </a:solidFill>
              <a:latin typeface="+mn-lt"/>
            </a:endParaRPr>
          </a:p>
        </p:txBody>
      </p:sp>
      <p:sp>
        <p:nvSpPr>
          <p:cNvPr id="139266" name="Text Box 2"/>
          <p:cNvSpPr txBox="1">
            <a:spLocks noChangeArrowheads="1"/>
          </p:cNvSpPr>
          <p:nvPr/>
        </p:nvSpPr>
        <p:spPr bwMode="auto">
          <a:xfrm>
            <a:off x="395288" y="404813"/>
            <a:ext cx="4464050" cy="5788380"/>
          </a:xfrm>
          <a:prstGeom prst="rect">
            <a:avLst/>
          </a:prstGeom>
          <a:noFill/>
          <a:ln w="9525" algn="ctr">
            <a:noFill/>
            <a:miter lim="800000"/>
            <a:headEnd/>
            <a:tailEnd/>
          </a:ln>
        </p:spPr>
        <p:txBody>
          <a:bodyPr lIns="90000" tIns="46800" rIns="90000" bIns="46800">
            <a:spAutoFit/>
          </a:bodyPr>
          <a:lstStyle/>
          <a:p>
            <a:pPr algn="ctr">
              <a:spcBef>
                <a:spcPct val="50000"/>
              </a:spcBef>
            </a:pPr>
            <a:r>
              <a:rPr lang="fr-BE" sz="37000" b="1" dirty="0" smtClean="0">
                <a:solidFill>
                  <a:srgbClr val="C0C0C0"/>
                </a:solidFill>
                <a:latin typeface="Verdana" pitchFamily="34" charset="0"/>
              </a:rPr>
              <a:t>3</a:t>
            </a:r>
            <a:endParaRPr lang="en-GB" sz="37000" b="1" dirty="0">
              <a:solidFill>
                <a:srgbClr val="C0C0C0"/>
              </a:solidFill>
              <a:latin typeface="Verdana" pitchFamily="34" charset="0"/>
            </a:endParaRPr>
          </a:p>
        </p:txBody>
      </p:sp>
      <p:sp>
        <p:nvSpPr>
          <p:cNvPr id="139267" name="Rectangle 4"/>
          <p:cNvSpPr>
            <a:spLocks noGrp="1" noChangeArrowheads="1"/>
          </p:cNvSpPr>
          <p:nvPr>
            <p:ph type="subTitle" idx="4294967295"/>
          </p:nvPr>
        </p:nvSpPr>
        <p:spPr>
          <a:xfrm>
            <a:off x="4067944" y="1772816"/>
            <a:ext cx="4968552" cy="3600400"/>
          </a:xfrm>
        </p:spPr>
        <p:txBody>
          <a:bodyPr/>
          <a:lstStyle/>
          <a:p>
            <a:pPr algn="ctr">
              <a:buNone/>
            </a:pPr>
            <a:endParaRPr lang="en-GB" sz="3600" b="1" dirty="0" smtClean="0">
              <a:solidFill>
                <a:srgbClr val="0082C8"/>
              </a:solidFill>
            </a:endParaRPr>
          </a:p>
          <a:p>
            <a:pPr algn="ctr">
              <a:buNone/>
            </a:pPr>
            <a:endParaRPr lang="en-GB" sz="3600" b="1" dirty="0">
              <a:solidFill>
                <a:srgbClr val="0082C8"/>
              </a:solidFill>
            </a:endParaRPr>
          </a:p>
          <a:p>
            <a:pPr algn="ctr">
              <a:buNone/>
            </a:pPr>
            <a:r>
              <a:rPr lang="en-GB" sz="3600" b="1" i="0" dirty="0" smtClean="0">
                <a:solidFill>
                  <a:srgbClr val="0082C8"/>
                </a:solidFill>
              </a:rPr>
              <a:t>What about the contracts to be used ?</a:t>
            </a:r>
            <a:endParaRPr lang="en-GB" sz="3600" b="1" i="0" dirty="0">
              <a:solidFill>
                <a:srgbClr val="0082C8"/>
              </a:solidFill>
            </a:endParaRPr>
          </a:p>
        </p:txBody>
      </p:sp>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15</a:t>
            </a:fld>
            <a:endParaRPr lang="en-GB"/>
          </a:p>
        </p:txBody>
      </p:sp>
    </p:spTree>
    <p:extLst>
      <p:ext uri="{BB962C8B-B14F-4D97-AF65-F5344CB8AC3E}">
        <p14:creationId xmlns:p14="http://schemas.microsoft.com/office/powerpoint/2010/main" xmlns="" val="2825134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1320" name="Group 13"/>
          <p:cNvGrpSpPr>
            <a:grpSpLocks/>
          </p:cNvGrpSpPr>
          <p:nvPr/>
        </p:nvGrpSpPr>
        <p:grpSpPr bwMode="auto">
          <a:xfrm>
            <a:off x="615157" y="2334492"/>
            <a:ext cx="6223000" cy="2617788"/>
            <a:chOff x="521" y="981"/>
            <a:chExt cx="3920" cy="1649"/>
          </a:xfrm>
        </p:grpSpPr>
        <p:sp>
          <p:nvSpPr>
            <p:cNvPr id="141335" name="Rectangle 25"/>
            <p:cNvSpPr>
              <a:spLocks noChangeArrowheads="1"/>
            </p:cNvSpPr>
            <p:nvPr/>
          </p:nvSpPr>
          <p:spPr bwMode="auto">
            <a:xfrm>
              <a:off x="2426" y="1280"/>
              <a:ext cx="881" cy="510"/>
            </a:xfrm>
            <a:prstGeom prst="rect">
              <a:avLst/>
            </a:prstGeom>
            <a:solidFill>
              <a:srgbClr val="FFCC99"/>
            </a:solidFill>
            <a:ln w="1651" cap="rnd" algn="ctr">
              <a:solidFill>
                <a:srgbClr val="000000"/>
              </a:solidFill>
              <a:round/>
              <a:headEnd/>
              <a:tailEnd/>
            </a:ln>
          </p:spPr>
          <p:txBody>
            <a:bodyPr/>
            <a:lstStyle/>
            <a:p>
              <a:endParaRPr lang="fr-FR"/>
            </a:p>
          </p:txBody>
        </p:sp>
        <p:sp>
          <p:nvSpPr>
            <p:cNvPr id="141324" name="Line 14"/>
            <p:cNvSpPr>
              <a:spLocks noChangeShapeType="1"/>
            </p:cNvSpPr>
            <p:nvPr/>
          </p:nvSpPr>
          <p:spPr bwMode="auto">
            <a:xfrm>
              <a:off x="1066" y="981"/>
              <a:ext cx="2904" cy="0"/>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25" name="Line 15"/>
            <p:cNvSpPr>
              <a:spLocks noChangeShapeType="1"/>
            </p:cNvSpPr>
            <p:nvPr/>
          </p:nvSpPr>
          <p:spPr bwMode="auto">
            <a:xfrm>
              <a:off x="521" y="981"/>
              <a:ext cx="0" cy="255"/>
            </a:xfrm>
            <a:prstGeom prst="line">
              <a:avLst/>
            </a:prstGeom>
            <a:noFill/>
            <a:ln w="9525">
              <a:noFill/>
              <a:round/>
              <a:headEnd/>
              <a:tailEnd/>
            </a:ln>
          </p:spPr>
          <p:txBody>
            <a:bodyPr lIns="90000" tIns="46800" rIns="90000" bIns="46800" anchor="ctr">
              <a:spAutoFit/>
            </a:bodyPr>
            <a:lstStyle/>
            <a:p>
              <a:endParaRPr lang="fr-FR"/>
            </a:p>
          </p:txBody>
        </p:sp>
        <p:sp>
          <p:nvSpPr>
            <p:cNvPr id="141326" name="Line 16"/>
            <p:cNvSpPr>
              <a:spLocks noChangeShapeType="1"/>
            </p:cNvSpPr>
            <p:nvPr/>
          </p:nvSpPr>
          <p:spPr bwMode="auto">
            <a:xfrm>
              <a:off x="1066" y="981"/>
              <a:ext cx="0" cy="383"/>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27" name="Line 17"/>
            <p:cNvSpPr>
              <a:spLocks noChangeShapeType="1"/>
            </p:cNvSpPr>
            <p:nvPr/>
          </p:nvSpPr>
          <p:spPr bwMode="auto">
            <a:xfrm flipH="1">
              <a:off x="2881" y="981"/>
              <a:ext cx="0" cy="295"/>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28" name="Line 18"/>
            <p:cNvSpPr>
              <a:spLocks noChangeShapeType="1"/>
            </p:cNvSpPr>
            <p:nvPr/>
          </p:nvSpPr>
          <p:spPr bwMode="auto">
            <a:xfrm>
              <a:off x="3970"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0" name="Rectangle 20"/>
            <p:cNvSpPr>
              <a:spLocks noChangeArrowheads="1"/>
            </p:cNvSpPr>
            <p:nvPr/>
          </p:nvSpPr>
          <p:spPr bwMode="auto">
            <a:xfrm>
              <a:off x="3561" y="1280"/>
              <a:ext cx="880" cy="472"/>
            </a:xfrm>
            <a:prstGeom prst="rect">
              <a:avLst/>
            </a:prstGeom>
            <a:solidFill>
              <a:srgbClr val="FF9900"/>
            </a:solidFill>
            <a:ln w="1651" cap="rnd" algn="ctr">
              <a:solidFill>
                <a:srgbClr val="000000"/>
              </a:solidFill>
              <a:round/>
              <a:headEnd/>
              <a:tailEnd/>
            </a:ln>
          </p:spPr>
          <p:txBody>
            <a:bodyPr/>
            <a:lstStyle/>
            <a:p>
              <a:endParaRPr lang="fr-FR"/>
            </a:p>
          </p:txBody>
        </p:sp>
        <p:sp>
          <p:nvSpPr>
            <p:cNvPr id="141331" name="Rectangle 21"/>
            <p:cNvSpPr>
              <a:spLocks noChangeArrowheads="1"/>
            </p:cNvSpPr>
            <p:nvPr/>
          </p:nvSpPr>
          <p:spPr bwMode="auto">
            <a:xfrm>
              <a:off x="2507" y="1342"/>
              <a:ext cx="73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Decentralised</a:t>
              </a:r>
              <a:endParaRPr lang="en-GB" sz="2800" b="1" dirty="0">
                <a:solidFill>
                  <a:srgbClr val="000066"/>
                </a:solidFill>
              </a:endParaRPr>
            </a:p>
          </p:txBody>
        </p:sp>
        <p:sp>
          <p:nvSpPr>
            <p:cNvPr id="141336" name="Rectangle 26"/>
            <p:cNvSpPr>
              <a:spLocks noChangeArrowheads="1"/>
            </p:cNvSpPr>
            <p:nvPr/>
          </p:nvSpPr>
          <p:spPr bwMode="auto">
            <a:xfrm>
              <a:off x="3882" y="1323"/>
              <a:ext cx="26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Joint</a:t>
              </a:r>
              <a:endParaRPr lang="en-GB" sz="2800" b="1" dirty="0">
                <a:solidFill>
                  <a:srgbClr val="000066"/>
                </a:solidFill>
              </a:endParaRPr>
            </a:p>
          </p:txBody>
        </p:sp>
        <p:sp>
          <p:nvSpPr>
            <p:cNvPr id="141337" name="Rectangle 27"/>
            <p:cNvSpPr>
              <a:spLocks noChangeArrowheads="1"/>
            </p:cNvSpPr>
            <p:nvPr/>
          </p:nvSpPr>
          <p:spPr bwMode="auto">
            <a:xfrm>
              <a:off x="3634" y="1481"/>
              <a:ext cx="733" cy="271"/>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(International </a:t>
              </a:r>
            </a:p>
            <a:p>
              <a:pPr algn="ctr"/>
              <a:r>
                <a:rPr lang="en-GB" sz="1400" dirty="0">
                  <a:solidFill>
                    <a:srgbClr val="000000"/>
                  </a:solidFill>
                </a:rPr>
                <a:t>O</a:t>
              </a:r>
              <a:r>
                <a:rPr lang="en-GB" sz="1400" dirty="0" smtClean="0">
                  <a:solidFill>
                    <a:srgbClr val="000000"/>
                  </a:solidFill>
                </a:rPr>
                <a:t>rganisations)</a:t>
              </a:r>
              <a:endParaRPr lang="en-GB" dirty="0"/>
            </a:p>
          </p:txBody>
        </p:sp>
        <p:sp>
          <p:nvSpPr>
            <p:cNvPr id="141340" name="Rectangle 30"/>
            <p:cNvSpPr>
              <a:spLocks noChangeArrowheads="1"/>
            </p:cNvSpPr>
            <p:nvPr/>
          </p:nvSpPr>
          <p:spPr bwMode="auto">
            <a:xfrm>
              <a:off x="612" y="1280"/>
              <a:ext cx="939" cy="437"/>
            </a:xfrm>
            <a:prstGeom prst="rect">
              <a:avLst/>
            </a:prstGeom>
            <a:solidFill>
              <a:srgbClr val="00FFFF"/>
            </a:solidFill>
            <a:ln w="1651" cap="rnd">
              <a:solidFill>
                <a:srgbClr val="000000"/>
              </a:solidFill>
              <a:round/>
              <a:headEnd/>
              <a:tailEnd/>
            </a:ln>
          </p:spPr>
          <p:txBody>
            <a:bodyPr/>
            <a:lstStyle/>
            <a:p>
              <a:endParaRPr lang="fr-FR"/>
            </a:p>
          </p:txBody>
        </p:sp>
        <p:sp>
          <p:nvSpPr>
            <p:cNvPr id="141341" name="Rectangle 31"/>
            <p:cNvSpPr>
              <a:spLocks noChangeArrowheads="1"/>
            </p:cNvSpPr>
            <p:nvPr/>
          </p:nvSpPr>
          <p:spPr bwMode="auto">
            <a:xfrm>
              <a:off x="780" y="1407"/>
              <a:ext cx="614" cy="136"/>
            </a:xfrm>
            <a:prstGeom prst="rect">
              <a:avLst/>
            </a:prstGeom>
            <a:noFill/>
            <a:ln w="9525">
              <a:noFill/>
              <a:miter lim="800000"/>
              <a:headEnd/>
              <a:tailEnd/>
            </a:ln>
          </p:spPr>
          <p:txBody>
            <a:bodyPr wrap="none" lIns="0" tIns="0" rIns="0" bIns="0">
              <a:spAutoFit/>
            </a:bodyPr>
            <a:lstStyle/>
            <a:p>
              <a:pPr algn="ctr"/>
              <a:r>
                <a:rPr lang="en-GB" sz="1400" b="1" dirty="0">
                  <a:solidFill>
                    <a:srgbClr val="000000"/>
                  </a:solidFill>
                </a:rPr>
                <a:t>C</a:t>
              </a:r>
              <a:r>
                <a:rPr lang="en-GB" sz="1400" b="1" dirty="0" smtClean="0">
                  <a:solidFill>
                    <a:srgbClr val="000000"/>
                  </a:solidFill>
                </a:rPr>
                <a:t>entralised</a:t>
              </a:r>
              <a:endParaRPr lang="en-GB" b="1" dirty="0"/>
            </a:p>
          </p:txBody>
        </p:sp>
        <p:sp>
          <p:nvSpPr>
            <p:cNvPr id="141343" name="Rectangle 33"/>
            <p:cNvSpPr>
              <a:spLocks noChangeArrowheads="1"/>
            </p:cNvSpPr>
            <p:nvPr/>
          </p:nvSpPr>
          <p:spPr bwMode="auto">
            <a:xfrm>
              <a:off x="1429" y="2192"/>
              <a:ext cx="704" cy="438"/>
            </a:xfrm>
            <a:prstGeom prst="rect">
              <a:avLst/>
            </a:prstGeom>
            <a:solidFill>
              <a:srgbClr val="CCFFFF"/>
            </a:solidFill>
            <a:ln w="1651" cap="rnd" algn="ctr">
              <a:solidFill>
                <a:srgbClr val="000000"/>
              </a:solidFill>
              <a:miter lim="800000"/>
              <a:headEnd/>
              <a:tailEnd/>
            </a:ln>
          </p:spPr>
          <p:txBody>
            <a:bodyPr/>
            <a:lstStyle/>
            <a:p>
              <a:endParaRPr lang="fr-FR"/>
            </a:p>
          </p:txBody>
        </p:sp>
        <p:sp>
          <p:nvSpPr>
            <p:cNvPr id="141344" name="Rectangle 34"/>
            <p:cNvSpPr>
              <a:spLocks noChangeArrowheads="1"/>
            </p:cNvSpPr>
            <p:nvPr/>
          </p:nvSpPr>
          <p:spPr bwMode="auto">
            <a:xfrm>
              <a:off x="1533" y="2253"/>
              <a:ext cx="496" cy="233"/>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Indirect</a:t>
              </a:r>
            </a:p>
            <a:p>
              <a:pPr algn="ctr"/>
              <a:r>
                <a:rPr lang="fr-BE" sz="1000" dirty="0" smtClean="0">
                  <a:solidFill>
                    <a:srgbClr val="000000"/>
                  </a:solidFill>
                </a:rPr>
                <a:t>(</a:t>
              </a:r>
              <a:r>
                <a:rPr lang="fr-BE" sz="1000" dirty="0" err="1" smtClean="0">
                  <a:solidFill>
                    <a:srgbClr val="000000"/>
                  </a:solidFill>
                </a:rPr>
                <a:t>GiZ</a:t>
              </a:r>
              <a:r>
                <a:rPr lang="fr-BE" sz="1000" dirty="0" smtClean="0">
                  <a:solidFill>
                    <a:srgbClr val="000000"/>
                  </a:solidFill>
                </a:rPr>
                <a:t>, </a:t>
              </a:r>
              <a:r>
                <a:rPr lang="fr-BE" sz="1000" dirty="0" err="1" smtClean="0">
                  <a:solidFill>
                    <a:srgbClr val="000000"/>
                  </a:solidFill>
                </a:rPr>
                <a:t>KfW</a:t>
              </a:r>
              <a:r>
                <a:rPr lang="fr-BE" sz="1000" dirty="0" smtClean="0">
                  <a:solidFill>
                    <a:srgbClr val="000000"/>
                  </a:solidFill>
                </a:rPr>
                <a:t>…)</a:t>
              </a:r>
              <a:endParaRPr lang="en-GB" sz="1000" dirty="0"/>
            </a:p>
          </p:txBody>
        </p:sp>
        <p:sp>
          <p:nvSpPr>
            <p:cNvPr id="141350" name="Line 40"/>
            <p:cNvSpPr>
              <a:spLocks noChangeShapeType="1"/>
            </p:cNvSpPr>
            <p:nvPr/>
          </p:nvSpPr>
          <p:spPr bwMode="auto">
            <a:xfrm>
              <a:off x="1087" y="1717"/>
              <a:ext cx="0" cy="171"/>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3" name="Line 43"/>
            <p:cNvSpPr>
              <a:spLocks noChangeShapeType="1"/>
            </p:cNvSpPr>
            <p:nvPr/>
          </p:nvSpPr>
          <p:spPr bwMode="auto">
            <a:xfrm>
              <a:off x="1811"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5" name="Line 45"/>
            <p:cNvSpPr>
              <a:spLocks noChangeShapeType="1"/>
            </p:cNvSpPr>
            <p:nvPr/>
          </p:nvSpPr>
          <p:spPr bwMode="auto">
            <a:xfrm>
              <a:off x="1085" y="1876"/>
              <a:ext cx="726" cy="0"/>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grpSp>
      <p:sp>
        <p:nvSpPr>
          <p:cNvPr id="59" name="Rectangle 2"/>
          <p:cNvSpPr>
            <a:spLocks noChangeArrowheads="1"/>
          </p:cNvSpPr>
          <p:nvPr/>
        </p:nvSpPr>
        <p:spPr bwMode="auto">
          <a:xfrm>
            <a:off x="175447" y="1171133"/>
            <a:ext cx="8416132" cy="463846"/>
          </a:xfrm>
          <a:prstGeom prst="rect">
            <a:avLst/>
          </a:prstGeom>
          <a:noFill/>
          <a:ln w="9525" algn="ctr">
            <a:noFill/>
            <a:miter lim="800000"/>
            <a:headEnd/>
            <a:tailEnd/>
          </a:ln>
        </p:spPr>
        <p:txBody>
          <a:bodyPr wrap="square" lIns="90000" tIns="46800" rIns="90000" bIns="46800">
            <a:spAutoFit/>
          </a:bodyPr>
          <a:lstStyle/>
          <a:p>
            <a:r>
              <a:rPr lang="es-ES" sz="2400" b="1" dirty="0" err="1" smtClean="0">
                <a:solidFill>
                  <a:srgbClr val="0082C8"/>
                </a:solidFill>
                <a:latin typeface="Verdana" pitchFamily="34" charset="0"/>
              </a:rPr>
              <a:t>Contracts</a:t>
            </a:r>
            <a:r>
              <a:rPr lang="es-ES" sz="2400" b="1" dirty="0" smtClean="0">
                <a:solidFill>
                  <a:srgbClr val="0082C8"/>
                </a:solidFill>
                <a:latin typeface="Verdana" pitchFamily="34" charset="0"/>
              </a:rPr>
              <a:t> </a:t>
            </a:r>
            <a:r>
              <a:rPr lang="es-ES" sz="2400" b="1" dirty="0" err="1" smtClean="0">
                <a:solidFill>
                  <a:srgbClr val="0082C8"/>
                </a:solidFill>
                <a:latin typeface="Verdana" pitchFamily="34" charset="0"/>
              </a:rPr>
              <a:t>with</a:t>
            </a:r>
            <a:r>
              <a:rPr lang="es-ES" sz="2400" b="1" dirty="0" smtClean="0">
                <a:solidFill>
                  <a:srgbClr val="0082C8"/>
                </a:solidFill>
                <a:latin typeface="Verdana" pitchFamily="34" charset="0"/>
              </a:rPr>
              <a:t> </a:t>
            </a:r>
            <a:r>
              <a:rPr lang="es-ES" sz="2400" b="1" dirty="0" err="1" smtClean="0">
                <a:solidFill>
                  <a:srgbClr val="FF0000"/>
                </a:solidFill>
                <a:latin typeface="Verdana" pitchFamily="34" charset="0"/>
              </a:rPr>
              <a:t>IOs</a:t>
            </a:r>
            <a:r>
              <a:rPr lang="es-ES" sz="2400" b="1" dirty="0" smtClean="0">
                <a:solidFill>
                  <a:srgbClr val="0082C8"/>
                </a:solidFill>
                <a:latin typeface="Verdana" pitchFamily="34" charset="0"/>
              </a:rPr>
              <a:t> &amp;</a:t>
            </a:r>
            <a:r>
              <a:rPr lang="es-ES" sz="2400" b="1" dirty="0">
                <a:solidFill>
                  <a:srgbClr val="0082C8"/>
                </a:solidFill>
                <a:latin typeface="Verdana" pitchFamily="34" charset="0"/>
              </a:rPr>
              <a:t> </a:t>
            </a:r>
            <a:r>
              <a:rPr lang="es-ES" sz="2400" b="1" dirty="0" smtClean="0">
                <a:solidFill>
                  <a:srgbClr val="00B050"/>
                </a:solidFill>
                <a:latin typeface="Verdana" pitchFamily="34" charset="0"/>
              </a:rPr>
              <a:t>MS Agencies </a:t>
            </a:r>
            <a:r>
              <a:rPr lang="es-ES" sz="2400" b="1" dirty="0" smtClean="0">
                <a:solidFill>
                  <a:srgbClr val="0082C8"/>
                </a:solidFill>
                <a:latin typeface="Verdana" pitchFamily="34" charset="0"/>
              </a:rPr>
              <a:t>in 2013</a:t>
            </a:r>
            <a:endParaRPr lang="es-ES" sz="2400" b="1" dirty="0">
              <a:solidFill>
                <a:srgbClr val="0082C8"/>
              </a:solidFill>
              <a:latin typeface="Verdana" pitchFamily="34" charset="0"/>
            </a:endParaRPr>
          </a:p>
        </p:txBody>
      </p:sp>
      <p:sp>
        <p:nvSpPr>
          <p:cNvPr id="3" name="TextBox 2"/>
          <p:cNvSpPr txBox="1"/>
          <p:nvPr/>
        </p:nvSpPr>
        <p:spPr>
          <a:xfrm>
            <a:off x="5492404" y="5747702"/>
            <a:ext cx="1398587" cy="584775"/>
          </a:xfrm>
          <a:prstGeom prst="rect">
            <a:avLst/>
          </a:prstGeom>
          <a:noFill/>
        </p:spPr>
        <p:txBody>
          <a:bodyPr wrap="square" rtlCol="0">
            <a:spAutoFit/>
          </a:bodyPr>
          <a:lstStyle/>
          <a:p>
            <a:pPr algn="ctr"/>
            <a:r>
              <a:rPr lang="es-ES" b="1" dirty="0" smtClean="0">
                <a:solidFill>
                  <a:srgbClr val="FF0000"/>
                </a:solidFill>
              </a:rPr>
              <a:t>SCA</a:t>
            </a:r>
            <a:r>
              <a:rPr lang="es-ES" sz="3200" b="1" dirty="0" smtClean="0">
                <a:solidFill>
                  <a:srgbClr val="FF0000"/>
                </a:solidFill>
              </a:rPr>
              <a:t>  </a:t>
            </a:r>
            <a:endParaRPr lang="en-GB" sz="3200" b="1" dirty="0">
              <a:solidFill>
                <a:srgbClr val="FF0000"/>
              </a:solidFill>
            </a:endParaRPr>
          </a:p>
        </p:txBody>
      </p:sp>
      <p:sp>
        <p:nvSpPr>
          <p:cNvPr id="40" name="Rectangle 27"/>
          <p:cNvSpPr>
            <a:spLocks noChangeArrowheads="1"/>
          </p:cNvSpPr>
          <p:nvPr/>
        </p:nvSpPr>
        <p:spPr bwMode="auto">
          <a:xfrm>
            <a:off x="3771999" y="3068960"/>
            <a:ext cx="1179316" cy="430887"/>
          </a:xfrm>
          <a:prstGeom prst="rect">
            <a:avLst/>
          </a:prstGeom>
          <a:noFill/>
          <a:ln w="9525">
            <a:noFill/>
            <a:miter lim="800000"/>
            <a:headEnd/>
            <a:tailEnd/>
          </a:ln>
        </p:spPr>
        <p:txBody>
          <a:bodyPr wrap="square" lIns="0" tIns="0" rIns="0" bIns="0">
            <a:spAutoFit/>
          </a:bodyPr>
          <a:lstStyle/>
          <a:p>
            <a:pPr algn="ctr"/>
            <a:r>
              <a:rPr lang="en-GB" sz="1400" dirty="0" smtClean="0">
                <a:solidFill>
                  <a:srgbClr val="000000"/>
                </a:solidFill>
              </a:rPr>
              <a:t>(Beneficiary </a:t>
            </a:r>
          </a:p>
          <a:p>
            <a:pPr algn="ctr"/>
            <a:r>
              <a:rPr lang="en-GB" sz="1400" dirty="0" smtClean="0">
                <a:solidFill>
                  <a:srgbClr val="000000"/>
                </a:solidFill>
              </a:rPr>
              <a:t>Countries)</a:t>
            </a:r>
            <a:endParaRPr lang="en-GB" dirty="0"/>
          </a:p>
        </p:txBody>
      </p:sp>
      <p:cxnSp>
        <p:nvCxnSpPr>
          <p:cNvPr id="7" name="Straight Arrow Connector 6"/>
          <p:cNvCxnSpPr/>
          <p:nvPr/>
        </p:nvCxnSpPr>
        <p:spPr bwMode="auto">
          <a:xfrm>
            <a:off x="4396184" y="3525192"/>
            <a:ext cx="0" cy="1991519"/>
          </a:xfrm>
          <a:prstGeom prst="straightConnector1">
            <a:avLst/>
          </a:prstGeom>
          <a:noFill/>
          <a:ln>
            <a:noFill/>
            <a:tailEnd type="arrow"/>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47" name="Line 42"/>
          <p:cNvSpPr>
            <a:spLocks noChangeShapeType="1"/>
          </p:cNvSpPr>
          <p:nvPr/>
        </p:nvSpPr>
        <p:spPr bwMode="auto">
          <a:xfrm flipH="1">
            <a:off x="6191698" y="3618780"/>
            <a:ext cx="0" cy="2076054"/>
          </a:xfrm>
          <a:prstGeom prst="line">
            <a:avLst/>
          </a:prstGeom>
          <a:noFill/>
          <a:ln w="57150">
            <a:solidFill>
              <a:srgbClr val="FF0000"/>
            </a:solidFill>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41" name="TextBox 40"/>
          <p:cNvSpPr txBox="1"/>
          <p:nvPr/>
        </p:nvSpPr>
        <p:spPr>
          <a:xfrm>
            <a:off x="3459596" y="5840035"/>
            <a:ext cx="1873176" cy="400110"/>
          </a:xfrm>
          <a:prstGeom prst="rect">
            <a:avLst/>
          </a:prstGeom>
          <a:noFill/>
        </p:spPr>
        <p:txBody>
          <a:bodyPr wrap="square" rtlCol="0">
            <a:spAutoFit/>
          </a:bodyPr>
          <a:lstStyle/>
          <a:p>
            <a:pPr algn="ctr"/>
            <a:r>
              <a:rPr lang="es-ES" sz="1000" dirty="0" err="1" smtClean="0"/>
              <a:t>Grant</a:t>
            </a:r>
            <a:r>
              <a:rPr lang="es-ES" sz="1000" dirty="0" smtClean="0"/>
              <a:t> </a:t>
            </a:r>
            <a:r>
              <a:rPr lang="es-ES" sz="1000" dirty="0" err="1" smtClean="0"/>
              <a:t>contract</a:t>
            </a:r>
            <a:endParaRPr lang="es-ES" sz="1000" dirty="0" smtClean="0"/>
          </a:p>
          <a:p>
            <a:pPr algn="ctr"/>
            <a:r>
              <a:rPr lang="es-ES" sz="1000" dirty="0" err="1" smtClean="0"/>
              <a:t>Procurement</a:t>
            </a:r>
            <a:r>
              <a:rPr lang="es-ES" sz="1000" b="1" dirty="0" smtClean="0"/>
              <a:t> </a:t>
            </a:r>
            <a:endParaRPr lang="en-GB" sz="1000" b="1" dirty="0"/>
          </a:p>
        </p:txBody>
      </p:sp>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16</a:t>
            </a:fld>
            <a:endParaRPr lang="en-GB" dirty="0"/>
          </a:p>
        </p:txBody>
      </p:sp>
      <p:sp>
        <p:nvSpPr>
          <p:cNvPr id="43" name="Line 42"/>
          <p:cNvSpPr>
            <a:spLocks noChangeShapeType="1"/>
          </p:cNvSpPr>
          <p:nvPr/>
        </p:nvSpPr>
        <p:spPr bwMode="auto">
          <a:xfrm flipH="1">
            <a:off x="2663031" y="5085185"/>
            <a:ext cx="1" cy="754850"/>
          </a:xfrm>
          <a:prstGeom prst="line">
            <a:avLst/>
          </a:prstGeom>
          <a:noFill/>
          <a:ln w="57150">
            <a:solidFill>
              <a:srgbClr val="00B050"/>
            </a:solidFill>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45" name="TextBox 44"/>
          <p:cNvSpPr txBox="1"/>
          <p:nvPr/>
        </p:nvSpPr>
        <p:spPr>
          <a:xfrm>
            <a:off x="1614488" y="5916979"/>
            <a:ext cx="2097088" cy="369332"/>
          </a:xfrm>
          <a:prstGeom prst="rect">
            <a:avLst/>
          </a:prstGeom>
          <a:noFill/>
        </p:spPr>
        <p:txBody>
          <a:bodyPr wrap="square" rtlCol="0">
            <a:spAutoFit/>
          </a:bodyPr>
          <a:lstStyle/>
          <a:p>
            <a:pPr algn="ctr"/>
            <a:r>
              <a:rPr lang="es-ES" b="1" dirty="0" err="1" smtClean="0">
                <a:solidFill>
                  <a:srgbClr val="00B050"/>
                </a:solidFill>
              </a:rPr>
              <a:t>Deleg</a:t>
            </a:r>
            <a:r>
              <a:rPr lang="es-ES" b="1" dirty="0" smtClean="0">
                <a:solidFill>
                  <a:srgbClr val="00B050"/>
                </a:solidFill>
              </a:rPr>
              <a:t>. </a:t>
            </a:r>
            <a:r>
              <a:rPr lang="es-ES" b="1" dirty="0" err="1" smtClean="0">
                <a:solidFill>
                  <a:srgbClr val="00B050"/>
                </a:solidFill>
              </a:rPr>
              <a:t>Agreem</a:t>
            </a:r>
            <a:r>
              <a:rPr lang="es-ES" b="1" baseline="30000" dirty="0" err="1" smtClean="0">
                <a:solidFill>
                  <a:srgbClr val="00B050"/>
                </a:solidFill>
              </a:rPr>
              <a:t>t</a:t>
            </a:r>
            <a:r>
              <a:rPr lang="es-ES" b="1" dirty="0" smtClean="0">
                <a:solidFill>
                  <a:srgbClr val="00B050"/>
                </a:solidFill>
              </a:rPr>
              <a:t>  </a:t>
            </a:r>
            <a:endParaRPr lang="en-GB" b="1" dirty="0">
              <a:solidFill>
                <a:srgbClr val="00B050"/>
              </a:solidFill>
            </a:endParaRPr>
          </a:p>
        </p:txBody>
      </p:sp>
      <p:sp>
        <p:nvSpPr>
          <p:cNvPr id="46" name="Line 42"/>
          <p:cNvSpPr>
            <a:spLocks noChangeShapeType="1"/>
          </p:cNvSpPr>
          <p:nvPr/>
        </p:nvSpPr>
        <p:spPr bwMode="auto">
          <a:xfrm flipH="1">
            <a:off x="4361657" y="3703007"/>
            <a:ext cx="19905" cy="788649"/>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50" name="Line 42"/>
          <p:cNvSpPr>
            <a:spLocks noChangeShapeType="1"/>
          </p:cNvSpPr>
          <p:nvPr/>
        </p:nvSpPr>
        <p:spPr bwMode="auto">
          <a:xfrm flipH="1">
            <a:off x="4396183" y="5085185"/>
            <a:ext cx="0" cy="609649"/>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51" name="TextBox 50"/>
          <p:cNvSpPr txBox="1"/>
          <p:nvPr/>
        </p:nvSpPr>
        <p:spPr>
          <a:xfrm>
            <a:off x="3686744" y="4604036"/>
            <a:ext cx="1458690" cy="338554"/>
          </a:xfrm>
          <a:prstGeom prst="rect">
            <a:avLst/>
          </a:prstGeom>
          <a:noFill/>
        </p:spPr>
        <p:txBody>
          <a:bodyPr wrap="square" rtlCol="0">
            <a:spAutoFit/>
          </a:bodyPr>
          <a:lstStyle/>
          <a:p>
            <a:pPr algn="ctr"/>
            <a:r>
              <a:rPr lang="es-ES" sz="1600" b="1" dirty="0" err="1" smtClean="0"/>
              <a:t>Fin.Agreem</a:t>
            </a:r>
            <a:r>
              <a:rPr lang="es-ES" sz="1600" b="1" baseline="30000" dirty="0" err="1" smtClean="0"/>
              <a:t>t</a:t>
            </a:r>
            <a:endParaRPr lang="en-GB" sz="1600" b="1" baseline="30000" dirty="0"/>
          </a:p>
        </p:txBody>
      </p:sp>
      <p:cxnSp>
        <p:nvCxnSpPr>
          <p:cNvPr id="44" name="Straight Connector 43"/>
          <p:cNvCxnSpPr/>
          <p:nvPr/>
        </p:nvCxnSpPr>
        <p:spPr>
          <a:xfrm>
            <a:off x="2792192" y="2132856"/>
            <a:ext cx="4139404" cy="142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792192" y="2126679"/>
            <a:ext cx="0" cy="1970652"/>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1504951" y="4097331"/>
            <a:ext cx="1270000" cy="0"/>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1542257" y="4178149"/>
            <a:ext cx="0" cy="1046163"/>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542257" y="5243511"/>
            <a:ext cx="5389339" cy="47625"/>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6931596" y="2116135"/>
            <a:ext cx="0" cy="31511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55" name="TextBox 83"/>
          <p:cNvSpPr txBox="1">
            <a:spLocks noChangeArrowheads="1"/>
          </p:cNvSpPr>
          <p:nvPr/>
        </p:nvSpPr>
        <p:spPr bwMode="auto">
          <a:xfrm>
            <a:off x="4273604" y="1644769"/>
            <a:ext cx="1628972"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rgbClr val="FF0000"/>
                </a:solidFill>
              </a:rPr>
              <a:t>INDIRECT</a:t>
            </a:r>
          </a:p>
        </p:txBody>
      </p:sp>
    </p:spTree>
    <p:extLst>
      <p:ext uri="{BB962C8B-B14F-4D97-AF65-F5344CB8AC3E}">
        <p14:creationId xmlns:p14="http://schemas.microsoft.com/office/powerpoint/2010/main" xmlns="" val="4300065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1320" name="Group 13"/>
          <p:cNvGrpSpPr>
            <a:grpSpLocks/>
          </p:cNvGrpSpPr>
          <p:nvPr/>
        </p:nvGrpSpPr>
        <p:grpSpPr bwMode="auto">
          <a:xfrm>
            <a:off x="615157" y="2334492"/>
            <a:ext cx="6223000" cy="2617788"/>
            <a:chOff x="521" y="981"/>
            <a:chExt cx="3920" cy="1649"/>
          </a:xfrm>
        </p:grpSpPr>
        <p:sp>
          <p:nvSpPr>
            <p:cNvPr id="141335" name="Rectangle 25"/>
            <p:cNvSpPr>
              <a:spLocks noChangeArrowheads="1"/>
            </p:cNvSpPr>
            <p:nvPr/>
          </p:nvSpPr>
          <p:spPr bwMode="auto">
            <a:xfrm>
              <a:off x="2426" y="1280"/>
              <a:ext cx="881" cy="510"/>
            </a:xfrm>
            <a:prstGeom prst="rect">
              <a:avLst/>
            </a:prstGeom>
            <a:solidFill>
              <a:srgbClr val="FFCC99"/>
            </a:solidFill>
            <a:ln w="1651" cap="rnd" algn="ctr">
              <a:solidFill>
                <a:srgbClr val="000000"/>
              </a:solidFill>
              <a:round/>
              <a:headEnd/>
              <a:tailEnd/>
            </a:ln>
          </p:spPr>
          <p:txBody>
            <a:bodyPr/>
            <a:lstStyle/>
            <a:p>
              <a:endParaRPr lang="fr-FR"/>
            </a:p>
          </p:txBody>
        </p:sp>
        <p:sp>
          <p:nvSpPr>
            <p:cNvPr id="141324" name="Line 14"/>
            <p:cNvSpPr>
              <a:spLocks noChangeShapeType="1"/>
            </p:cNvSpPr>
            <p:nvPr/>
          </p:nvSpPr>
          <p:spPr bwMode="auto">
            <a:xfrm>
              <a:off x="1066" y="981"/>
              <a:ext cx="2904" cy="0"/>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25" name="Line 15"/>
            <p:cNvSpPr>
              <a:spLocks noChangeShapeType="1"/>
            </p:cNvSpPr>
            <p:nvPr/>
          </p:nvSpPr>
          <p:spPr bwMode="auto">
            <a:xfrm>
              <a:off x="521" y="981"/>
              <a:ext cx="0" cy="255"/>
            </a:xfrm>
            <a:prstGeom prst="line">
              <a:avLst/>
            </a:prstGeom>
            <a:noFill/>
            <a:ln w="9525">
              <a:noFill/>
              <a:round/>
              <a:headEnd/>
              <a:tailEnd/>
            </a:ln>
          </p:spPr>
          <p:txBody>
            <a:bodyPr lIns="90000" tIns="46800" rIns="90000" bIns="46800" anchor="ctr">
              <a:spAutoFit/>
            </a:bodyPr>
            <a:lstStyle/>
            <a:p>
              <a:endParaRPr lang="fr-FR"/>
            </a:p>
          </p:txBody>
        </p:sp>
        <p:sp>
          <p:nvSpPr>
            <p:cNvPr id="141326" name="Line 16"/>
            <p:cNvSpPr>
              <a:spLocks noChangeShapeType="1"/>
            </p:cNvSpPr>
            <p:nvPr/>
          </p:nvSpPr>
          <p:spPr bwMode="auto">
            <a:xfrm>
              <a:off x="1066" y="981"/>
              <a:ext cx="0" cy="383"/>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27" name="Line 17"/>
            <p:cNvSpPr>
              <a:spLocks noChangeShapeType="1"/>
            </p:cNvSpPr>
            <p:nvPr/>
          </p:nvSpPr>
          <p:spPr bwMode="auto">
            <a:xfrm flipH="1">
              <a:off x="2881" y="981"/>
              <a:ext cx="0" cy="295"/>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28" name="Line 18"/>
            <p:cNvSpPr>
              <a:spLocks noChangeShapeType="1"/>
            </p:cNvSpPr>
            <p:nvPr/>
          </p:nvSpPr>
          <p:spPr bwMode="auto">
            <a:xfrm>
              <a:off x="3970"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0" name="Rectangle 20"/>
            <p:cNvSpPr>
              <a:spLocks noChangeArrowheads="1"/>
            </p:cNvSpPr>
            <p:nvPr/>
          </p:nvSpPr>
          <p:spPr bwMode="auto">
            <a:xfrm>
              <a:off x="3561" y="1280"/>
              <a:ext cx="880" cy="472"/>
            </a:xfrm>
            <a:prstGeom prst="rect">
              <a:avLst/>
            </a:prstGeom>
            <a:solidFill>
              <a:srgbClr val="FF9900"/>
            </a:solidFill>
            <a:ln w="1651" cap="rnd" algn="ctr">
              <a:solidFill>
                <a:srgbClr val="000000"/>
              </a:solidFill>
              <a:round/>
              <a:headEnd/>
              <a:tailEnd/>
            </a:ln>
          </p:spPr>
          <p:txBody>
            <a:bodyPr/>
            <a:lstStyle/>
            <a:p>
              <a:endParaRPr lang="fr-FR"/>
            </a:p>
          </p:txBody>
        </p:sp>
        <p:sp>
          <p:nvSpPr>
            <p:cNvPr id="141331" name="Rectangle 21"/>
            <p:cNvSpPr>
              <a:spLocks noChangeArrowheads="1"/>
            </p:cNvSpPr>
            <p:nvPr/>
          </p:nvSpPr>
          <p:spPr bwMode="auto">
            <a:xfrm>
              <a:off x="2507" y="1342"/>
              <a:ext cx="73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Decentralised</a:t>
              </a:r>
              <a:endParaRPr lang="en-GB" sz="2800" b="1" dirty="0">
                <a:solidFill>
                  <a:srgbClr val="000066"/>
                </a:solidFill>
              </a:endParaRPr>
            </a:p>
          </p:txBody>
        </p:sp>
        <p:sp>
          <p:nvSpPr>
            <p:cNvPr id="141336" name="Rectangle 26"/>
            <p:cNvSpPr>
              <a:spLocks noChangeArrowheads="1"/>
            </p:cNvSpPr>
            <p:nvPr/>
          </p:nvSpPr>
          <p:spPr bwMode="auto">
            <a:xfrm>
              <a:off x="3882" y="1323"/>
              <a:ext cx="26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Joint</a:t>
              </a:r>
              <a:endParaRPr lang="en-GB" sz="2800" b="1" dirty="0">
                <a:solidFill>
                  <a:srgbClr val="000066"/>
                </a:solidFill>
              </a:endParaRPr>
            </a:p>
          </p:txBody>
        </p:sp>
        <p:sp>
          <p:nvSpPr>
            <p:cNvPr id="141337" name="Rectangle 27"/>
            <p:cNvSpPr>
              <a:spLocks noChangeArrowheads="1"/>
            </p:cNvSpPr>
            <p:nvPr/>
          </p:nvSpPr>
          <p:spPr bwMode="auto">
            <a:xfrm>
              <a:off x="3634" y="1481"/>
              <a:ext cx="733" cy="271"/>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(International </a:t>
              </a:r>
            </a:p>
            <a:p>
              <a:pPr algn="ctr"/>
              <a:r>
                <a:rPr lang="en-GB" sz="1400" dirty="0">
                  <a:solidFill>
                    <a:srgbClr val="000000"/>
                  </a:solidFill>
                </a:rPr>
                <a:t>O</a:t>
              </a:r>
              <a:r>
                <a:rPr lang="en-GB" sz="1400" dirty="0" smtClean="0">
                  <a:solidFill>
                    <a:srgbClr val="000000"/>
                  </a:solidFill>
                </a:rPr>
                <a:t>rganisations)</a:t>
              </a:r>
              <a:endParaRPr lang="en-GB" dirty="0"/>
            </a:p>
          </p:txBody>
        </p:sp>
        <p:sp>
          <p:nvSpPr>
            <p:cNvPr id="141340" name="Rectangle 30"/>
            <p:cNvSpPr>
              <a:spLocks noChangeArrowheads="1"/>
            </p:cNvSpPr>
            <p:nvPr/>
          </p:nvSpPr>
          <p:spPr bwMode="auto">
            <a:xfrm>
              <a:off x="612" y="1280"/>
              <a:ext cx="939" cy="437"/>
            </a:xfrm>
            <a:prstGeom prst="rect">
              <a:avLst/>
            </a:prstGeom>
            <a:solidFill>
              <a:srgbClr val="00FFFF"/>
            </a:solidFill>
            <a:ln w="1651" cap="rnd">
              <a:solidFill>
                <a:srgbClr val="000000"/>
              </a:solidFill>
              <a:round/>
              <a:headEnd/>
              <a:tailEnd/>
            </a:ln>
          </p:spPr>
          <p:txBody>
            <a:bodyPr/>
            <a:lstStyle/>
            <a:p>
              <a:endParaRPr lang="fr-FR"/>
            </a:p>
          </p:txBody>
        </p:sp>
        <p:sp>
          <p:nvSpPr>
            <p:cNvPr id="141341" name="Rectangle 31"/>
            <p:cNvSpPr>
              <a:spLocks noChangeArrowheads="1"/>
            </p:cNvSpPr>
            <p:nvPr/>
          </p:nvSpPr>
          <p:spPr bwMode="auto">
            <a:xfrm>
              <a:off x="780" y="1407"/>
              <a:ext cx="614" cy="136"/>
            </a:xfrm>
            <a:prstGeom prst="rect">
              <a:avLst/>
            </a:prstGeom>
            <a:noFill/>
            <a:ln w="9525">
              <a:noFill/>
              <a:miter lim="800000"/>
              <a:headEnd/>
              <a:tailEnd/>
            </a:ln>
          </p:spPr>
          <p:txBody>
            <a:bodyPr wrap="none" lIns="0" tIns="0" rIns="0" bIns="0">
              <a:spAutoFit/>
            </a:bodyPr>
            <a:lstStyle/>
            <a:p>
              <a:pPr algn="ctr"/>
              <a:r>
                <a:rPr lang="en-GB" sz="1400" b="1" dirty="0">
                  <a:solidFill>
                    <a:srgbClr val="000000"/>
                  </a:solidFill>
                </a:rPr>
                <a:t>C</a:t>
              </a:r>
              <a:r>
                <a:rPr lang="en-GB" sz="1400" b="1" dirty="0" smtClean="0">
                  <a:solidFill>
                    <a:srgbClr val="000000"/>
                  </a:solidFill>
                </a:rPr>
                <a:t>entralised</a:t>
              </a:r>
              <a:endParaRPr lang="en-GB" b="1" dirty="0"/>
            </a:p>
          </p:txBody>
        </p:sp>
        <p:sp>
          <p:nvSpPr>
            <p:cNvPr id="141343" name="Rectangle 33"/>
            <p:cNvSpPr>
              <a:spLocks noChangeArrowheads="1"/>
            </p:cNvSpPr>
            <p:nvPr/>
          </p:nvSpPr>
          <p:spPr bwMode="auto">
            <a:xfrm>
              <a:off x="1429" y="2192"/>
              <a:ext cx="704" cy="438"/>
            </a:xfrm>
            <a:prstGeom prst="rect">
              <a:avLst/>
            </a:prstGeom>
            <a:solidFill>
              <a:srgbClr val="CCFFFF"/>
            </a:solidFill>
            <a:ln w="1651" cap="rnd" algn="ctr">
              <a:solidFill>
                <a:srgbClr val="000000"/>
              </a:solidFill>
              <a:miter lim="800000"/>
              <a:headEnd/>
              <a:tailEnd/>
            </a:ln>
          </p:spPr>
          <p:txBody>
            <a:bodyPr/>
            <a:lstStyle/>
            <a:p>
              <a:endParaRPr lang="fr-FR"/>
            </a:p>
          </p:txBody>
        </p:sp>
        <p:sp>
          <p:nvSpPr>
            <p:cNvPr id="141344" name="Rectangle 34"/>
            <p:cNvSpPr>
              <a:spLocks noChangeArrowheads="1"/>
            </p:cNvSpPr>
            <p:nvPr/>
          </p:nvSpPr>
          <p:spPr bwMode="auto">
            <a:xfrm>
              <a:off x="1533" y="2253"/>
              <a:ext cx="496" cy="233"/>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Indirect</a:t>
              </a:r>
            </a:p>
            <a:p>
              <a:pPr algn="ctr"/>
              <a:r>
                <a:rPr lang="fr-BE" sz="1000" dirty="0" smtClean="0">
                  <a:solidFill>
                    <a:srgbClr val="000000"/>
                  </a:solidFill>
                </a:rPr>
                <a:t>(</a:t>
              </a:r>
              <a:r>
                <a:rPr lang="fr-BE" sz="1000" dirty="0" err="1" smtClean="0">
                  <a:solidFill>
                    <a:srgbClr val="000000"/>
                  </a:solidFill>
                </a:rPr>
                <a:t>GiZ</a:t>
              </a:r>
              <a:r>
                <a:rPr lang="fr-BE" sz="1000" dirty="0" smtClean="0">
                  <a:solidFill>
                    <a:srgbClr val="000000"/>
                  </a:solidFill>
                </a:rPr>
                <a:t>, </a:t>
              </a:r>
              <a:r>
                <a:rPr lang="fr-BE" sz="1000" dirty="0" err="1" smtClean="0">
                  <a:solidFill>
                    <a:srgbClr val="000000"/>
                  </a:solidFill>
                </a:rPr>
                <a:t>KfW</a:t>
              </a:r>
              <a:r>
                <a:rPr lang="fr-BE" sz="1000" dirty="0" smtClean="0">
                  <a:solidFill>
                    <a:srgbClr val="000000"/>
                  </a:solidFill>
                </a:rPr>
                <a:t>…)</a:t>
              </a:r>
              <a:endParaRPr lang="en-GB" sz="1000" dirty="0"/>
            </a:p>
          </p:txBody>
        </p:sp>
        <p:sp>
          <p:nvSpPr>
            <p:cNvPr id="141350" name="Line 40"/>
            <p:cNvSpPr>
              <a:spLocks noChangeShapeType="1"/>
            </p:cNvSpPr>
            <p:nvPr/>
          </p:nvSpPr>
          <p:spPr bwMode="auto">
            <a:xfrm>
              <a:off x="1087" y="1717"/>
              <a:ext cx="0" cy="171"/>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3" name="Line 43"/>
            <p:cNvSpPr>
              <a:spLocks noChangeShapeType="1"/>
            </p:cNvSpPr>
            <p:nvPr/>
          </p:nvSpPr>
          <p:spPr bwMode="auto">
            <a:xfrm>
              <a:off x="1811"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5" name="Line 45"/>
            <p:cNvSpPr>
              <a:spLocks noChangeShapeType="1"/>
            </p:cNvSpPr>
            <p:nvPr/>
          </p:nvSpPr>
          <p:spPr bwMode="auto">
            <a:xfrm>
              <a:off x="1085" y="1876"/>
              <a:ext cx="726" cy="0"/>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grpSp>
      <p:sp>
        <p:nvSpPr>
          <p:cNvPr id="59" name="Rectangle 2"/>
          <p:cNvSpPr>
            <a:spLocks noChangeArrowheads="1"/>
          </p:cNvSpPr>
          <p:nvPr/>
        </p:nvSpPr>
        <p:spPr bwMode="auto">
          <a:xfrm>
            <a:off x="175447" y="1171133"/>
            <a:ext cx="8416132" cy="463846"/>
          </a:xfrm>
          <a:prstGeom prst="rect">
            <a:avLst/>
          </a:prstGeom>
          <a:noFill/>
          <a:ln w="9525" algn="ctr">
            <a:noFill/>
            <a:miter lim="800000"/>
            <a:headEnd/>
            <a:tailEnd/>
          </a:ln>
        </p:spPr>
        <p:txBody>
          <a:bodyPr wrap="square" lIns="90000" tIns="46800" rIns="90000" bIns="46800">
            <a:spAutoFit/>
          </a:bodyPr>
          <a:lstStyle/>
          <a:p>
            <a:r>
              <a:rPr lang="es-ES" sz="2400" b="1" dirty="0" err="1" smtClean="0">
                <a:solidFill>
                  <a:srgbClr val="0082C8"/>
                </a:solidFill>
                <a:latin typeface="Verdana" pitchFamily="34" charset="0"/>
              </a:rPr>
              <a:t>Contracts</a:t>
            </a:r>
            <a:r>
              <a:rPr lang="es-ES" sz="2400" b="1" dirty="0" smtClean="0">
                <a:solidFill>
                  <a:srgbClr val="0082C8"/>
                </a:solidFill>
                <a:latin typeface="Verdana" pitchFamily="34" charset="0"/>
              </a:rPr>
              <a:t> </a:t>
            </a:r>
            <a:r>
              <a:rPr lang="es-ES" sz="2400" b="1" dirty="0" err="1" smtClean="0">
                <a:solidFill>
                  <a:srgbClr val="0082C8"/>
                </a:solidFill>
                <a:latin typeface="Verdana" pitchFamily="34" charset="0"/>
              </a:rPr>
              <a:t>with</a:t>
            </a:r>
            <a:r>
              <a:rPr lang="es-ES" sz="2400" b="1" dirty="0" smtClean="0">
                <a:solidFill>
                  <a:srgbClr val="0082C8"/>
                </a:solidFill>
                <a:latin typeface="Verdana" pitchFamily="34" charset="0"/>
              </a:rPr>
              <a:t> </a:t>
            </a:r>
            <a:r>
              <a:rPr lang="es-ES" sz="2400" b="1" dirty="0" err="1" smtClean="0">
                <a:solidFill>
                  <a:srgbClr val="FF0000"/>
                </a:solidFill>
                <a:latin typeface="Verdana" pitchFamily="34" charset="0"/>
              </a:rPr>
              <a:t>IOs</a:t>
            </a:r>
            <a:r>
              <a:rPr lang="es-ES" sz="2400" b="1" dirty="0" smtClean="0">
                <a:solidFill>
                  <a:srgbClr val="0082C8"/>
                </a:solidFill>
                <a:latin typeface="Verdana" pitchFamily="34" charset="0"/>
              </a:rPr>
              <a:t> &amp;</a:t>
            </a:r>
            <a:r>
              <a:rPr lang="es-ES" sz="2400" b="1" dirty="0">
                <a:solidFill>
                  <a:srgbClr val="0082C8"/>
                </a:solidFill>
                <a:latin typeface="Verdana" pitchFamily="34" charset="0"/>
              </a:rPr>
              <a:t> </a:t>
            </a:r>
            <a:r>
              <a:rPr lang="es-ES" sz="2400" b="1" dirty="0" smtClean="0">
                <a:solidFill>
                  <a:srgbClr val="00B050"/>
                </a:solidFill>
                <a:latin typeface="Verdana" pitchFamily="34" charset="0"/>
              </a:rPr>
              <a:t>MS Agencies </a:t>
            </a:r>
            <a:r>
              <a:rPr lang="es-ES" sz="2400" b="1" dirty="0" smtClean="0">
                <a:solidFill>
                  <a:srgbClr val="0082C8"/>
                </a:solidFill>
                <a:latin typeface="Verdana" pitchFamily="34" charset="0"/>
              </a:rPr>
              <a:t>in 2014</a:t>
            </a:r>
            <a:endParaRPr lang="es-ES" sz="2400" b="1" dirty="0">
              <a:solidFill>
                <a:srgbClr val="0082C8"/>
              </a:solidFill>
              <a:latin typeface="Verdana" pitchFamily="34" charset="0"/>
            </a:endParaRPr>
          </a:p>
        </p:txBody>
      </p:sp>
      <p:sp>
        <p:nvSpPr>
          <p:cNvPr id="3" name="TextBox 2"/>
          <p:cNvSpPr txBox="1"/>
          <p:nvPr/>
        </p:nvSpPr>
        <p:spPr>
          <a:xfrm>
            <a:off x="5510654" y="5762805"/>
            <a:ext cx="1398587" cy="584775"/>
          </a:xfrm>
          <a:prstGeom prst="rect">
            <a:avLst/>
          </a:prstGeom>
          <a:noFill/>
        </p:spPr>
        <p:txBody>
          <a:bodyPr wrap="square" rtlCol="0">
            <a:spAutoFit/>
          </a:bodyPr>
          <a:lstStyle/>
          <a:p>
            <a:pPr algn="ctr"/>
            <a:r>
              <a:rPr lang="es-ES" b="1" dirty="0" smtClean="0">
                <a:solidFill>
                  <a:srgbClr val="FF0000"/>
                </a:solidFill>
              </a:rPr>
              <a:t>SCA</a:t>
            </a:r>
            <a:r>
              <a:rPr lang="es-ES" sz="3200" b="1" dirty="0" smtClean="0">
                <a:solidFill>
                  <a:srgbClr val="FF0000"/>
                </a:solidFill>
              </a:rPr>
              <a:t>  </a:t>
            </a:r>
            <a:endParaRPr lang="en-GB" sz="3200" b="1" dirty="0">
              <a:solidFill>
                <a:srgbClr val="FF0000"/>
              </a:solidFill>
            </a:endParaRPr>
          </a:p>
        </p:txBody>
      </p:sp>
      <p:sp>
        <p:nvSpPr>
          <p:cNvPr id="40" name="Rectangle 27"/>
          <p:cNvSpPr>
            <a:spLocks noChangeArrowheads="1"/>
          </p:cNvSpPr>
          <p:nvPr/>
        </p:nvSpPr>
        <p:spPr bwMode="auto">
          <a:xfrm>
            <a:off x="3771999" y="3068960"/>
            <a:ext cx="1179316" cy="430887"/>
          </a:xfrm>
          <a:prstGeom prst="rect">
            <a:avLst/>
          </a:prstGeom>
          <a:noFill/>
          <a:ln w="9525">
            <a:noFill/>
            <a:miter lim="800000"/>
            <a:headEnd/>
            <a:tailEnd/>
          </a:ln>
        </p:spPr>
        <p:txBody>
          <a:bodyPr wrap="square" lIns="0" tIns="0" rIns="0" bIns="0">
            <a:spAutoFit/>
          </a:bodyPr>
          <a:lstStyle/>
          <a:p>
            <a:pPr algn="ctr"/>
            <a:r>
              <a:rPr lang="en-GB" sz="1400" dirty="0" smtClean="0">
                <a:solidFill>
                  <a:srgbClr val="000000"/>
                </a:solidFill>
              </a:rPr>
              <a:t>(Beneficiary </a:t>
            </a:r>
          </a:p>
          <a:p>
            <a:pPr algn="ctr"/>
            <a:r>
              <a:rPr lang="en-GB" sz="1400" dirty="0" smtClean="0">
                <a:solidFill>
                  <a:srgbClr val="000000"/>
                </a:solidFill>
              </a:rPr>
              <a:t>Countries)</a:t>
            </a:r>
            <a:endParaRPr lang="en-GB" dirty="0"/>
          </a:p>
        </p:txBody>
      </p:sp>
      <p:cxnSp>
        <p:nvCxnSpPr>
          <p:cNvPr id="7" name="Straight Arrow Connector 6"/>
          <p:cNvCxnSpPr/>
          <p:nvPr/>
        </p:nvCxnSpPr>
        <p:spPr bwMode="auto">
          <a:xfrm>
            <a:off x="4396184" y="3525192"/>
            <a:ext cx="0" cy="1991519"/>
          </a:xfrm>
          <a:prstGeom prst="straightConnector1">
            <a:avLst/>
          </a:prstGeom>
          <a:noFill/>
          <a:ln>
            <a:noFill/>
            <a:tailEnd type="arrow"/>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47" name="Line 42"/>
          <p:cNvSpPr>
            <a:spLocks noChangeShapeType="1"/>
          </p:cNvSpPr>
          <p:nvPr/>
        </p:nvSpPr>
        <p:spPr bwMode="auto">
          <a:xfrm flipH="1">
            <a:off x="6191698" y="3618780"/>
            <a:ext cx="0" cy="2076054"/>
          </a:xfrm>
          <a:prstGeom prst="line">
            <a:avLst/>
          </a:prstGeom>
          <a:noFill/>
          <a:ln w="57150">
            <a:solidFill>
              <a:srgbClr val="FF0000"/>
            </a:solidFill>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41" name="TextBox 40"/>
          <p:cNvSpPr txBox="1"/>
          <p:nvPr/>
        </p:nvSpPr>
        <p:spPr>
          <a:xfrm>
            <a:off x="3459596" y="5931036"/>
            <a:ext cx="1873176" cy="400110"/>
          </a:xfrm>
          <a:prstGeom prst="rect">
            <a:avLst/>
          </a:prstGeom>
          <a:noFill/>
        </p:spPr>
        <p:txBody>
          <a:bodyPr wrap="square" rtlCol="0">
            <a:spAutoFit/>
          </a:bodyPr>
          <a:lstStyle/>
          <a:p>
            <a:pPr algn="ctr"/>
            <a:r>
              <a:rPr lang="es-ES" sz="1000" dirty="0" err="1" smtClean="0"/>
              <a:t>Grant</a:t>
            </a:r>
            <a:r>
              <a:rPr lang="es-ES" sz="1000" dirty="0" smtClean="0"/>
              <a:t> </a:t>
            </a:r>
            <a:r>
              <a:rPr lang="es-ES" sz="1000" dirty="0" err="1" smtClean="0"/>
              <a:t>contract</a:t>
            </a:r>
            <a:endParaRPr lang="es-ES" sz="1000" dirty="0" smtClean="0"/>
          </a:p>
          <a:p>
            <a:pPr algn="ctr"/>
            <a:r>
              <a:rPr lang="es-ES" sz="1000" dirty="0" err="1" smtClean="0"/>
              <a:t>Procurement</a:t>
            </a:r>
            <a:r>
              <a:rPr lang="es-ES" sz="1000" b="1" dirty="0" smtClean="0"/>
              <a:t> </a:t>
            </a:r>
            <a:endParaRPr lang="en-GB" sz="1000" b="1" dirty="0"/>
          </a:p>
        </p:txBody>
      </p:sp>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17</a:t>
            </a:fld>
            <a:endParaRPr lang="en-GB" dirty="0"/>
          </a:p>
        </p:txBody>
      </p:sp>
      <p:sp>
        <p:nvSpPr>
          <p:cNvPr id="43" name="Line 42"/>
          <p:cNvSpPr>
            <a:spLocks noChangeShapeType="1"/>
          </p:cNvSpPr>
          <p:nvPr/>
        </p:nvSpPr>
        <p:spPr bwMode="auto">
          <a:xfrm>
            <a:off x="2660650" y="5085185"/>
            <a:ext cx="8832" cy="792087"/>
          </a:xfrm>
          <a:prstGeom prst="line">
            <a:avLst/>
          </a:prstGeom>
          <a:noFill/>
          <a:ln w="57150">
            <a:solidFill>
              <a:srgbClr val="00B050"/>
            </a:solidFill>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46" name="Line 42"/>
          <p:cNvSpPr>
            <a:spLocks noChangeShapeType="1"/>
          </p:cNvSpPr>
          <p:nvPr/>
        </p:nvSpPr>
        <p:spPr bwMode="auto">
          <a:xfrm flipH="1">
            <a:off x="4361657" y="3703007"/>
            <a:ext cx="19905" cy="788649"/>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50" name="Line 42"/>
          <p:cNvSpPr>
            <a:spLocks noChangeShapeType="1"/>
          </p:cNvSpPr>
          <p:nvPr/>
        </p:nvSpPr>
        <p:spPr bwMode="auto">
          <a:xfrm flipH="1">
            <a:off x="4370844" y="5085185"/>
            <a:ext cx="25339" cy="886784"/>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51" name="TextBox 50"/>
          <p:cNvSpPr txBox="1"/>
          <p:nvPr/>
        </p:nvSpPr>
        <p:spPr>
          <a:xfrm>
            <a:off x="3686744" y="4604036"/>
            <a:ext cx="1458690" cy="338554"/>
          </a:xfrm>
          <a:prstGeom prst="rect">
            <a:avLst/>
          </a:prstGeom>
          <a:noFill/>
        </p:spPr>
        <p:txBody>
          <a:bodyPr wrap="square" rtlCol="0">
            <a:spAutoFit/>
          </a:bodyPr>
          <a:lstStyle/>
          <a:p>
            <a:pPr algn="ctr"/>
            <a:r>
              <a:rPr lang="es-ES" sz="1600" b="1" dirty="0" err="1" smtClean="0"/>
              <a:t>Fin.Agreem</a:t>
            </a:r>
            <a:r>
              <a:rPr lang="es-ES" sz="1600" b="1" baseline="30000" dirty="0" err="1" smtClean="0"/>
              <a:t>t</a:t>
            </a:r>
            <a:endParaRPr lang="en-GB" sz="1600" b="1" baseline="30000" dirty="0"/>
          </a:p>
        </p:txBody>
      </p:sp>
      <p:cxnSp>
        <p:nvCxnSpPr>
          <p:cNvPr id="34" name="Straight Connector 33"/>
          <p:cNvCxnSpPr/>
          <p:nvPr/>
        </p:nvCxnSpPr>
        <p:spPr bwMode="auto">
          <a:xfrm flipV="1">
            <a:off x="2221707" y="5909350"/>
            <a:ext cx="877887" cy="594424"/>
          </a:xfrm>
          <a:prstGeom prst="line">
            <a:avLst/>
          </a:prstGeom>
          <a:ln>
            <a:solidFill>
              <a:srgbClr val="FF0000"/>
            </a:solidFill>
            <a:headEnd type="none" w="med" len="med"/>
            <a:tailEnd type="none" w="med" len="med"/>
          </a:ln>
          <a:extLst/>
        </p:spPr>
        <p:style>
          <a:lnRef idx="2">
            <a:schemeClr val="accent6"/>
          </a:lnRef>
          <a:fillRef idx="0">
            <a:schemeClr val="accent6"/>
          </a:fillRef>
          <a:effectRef idx="1">
            <a:schemeClr val="accent6"/>
          </a:effectRef>
          <a:fontRef idx="minor">
            <a:schemeClr val="tx1"/>
          </a:fontRef>
        </p:style>
      </p:cxnSp>
      <p:cxnSp>
        <p:nvCxnSpPr>
          <p:cNvPr id="35" name="Straight Connector 34"/>
          <p:cNvCxnSpPr/>
          <p:nvPr/>
        </p:nvCxnSpPr>
        <p:spPr bwMode="auto">
          <a:xfrm>
            <a:off x="2250283" y="5858418"/>
            <a:ext cx="792088" cy="658498"/>
          </a:xfrm>
          <a:prstGeom prst="line">
            <a:avLst/>
          </a:prstGeom>
          <a:ln>
            <a:solidFill>
              <a:srgbClr val="FF0000"/>
            </a:solidFill>
            <a:headEnd type="none" w="med" len="med"/>
            <a:tailEnd type="none" w="med" len="med"/>
          </a:ln>
          <a:extLst/>
        </p:spPr>
        <p:style>
          <a:lnRef idx="2">
            <a:schemeClr val="accent6"/>
          </a:lnRef>
          <a:fillRef idx="0">
            <a:schemeClr val="accent6"/>
          </a:fillRef>
          <a:effectRef idx="1">
            <a:schemeClr val="accent6"/>
          </a:effectRef>
          <a:fontRef idx="minor">
            <a:schemeClr val="tx1"/>
          </a:fontRef>
        </p:style>
      </p:cxnSp>
      <p:cxnSp>
        <p:nvCxnSpPr>
          <p:cNvPr id="36" name="Straight Connector 35"/>
          <p:cNvCxnSpPr/>
          <p:nvPr/>
        </p:nvCxnSpPr>
        <p:spPr bwMode="auto">
          <a:xfrm flipV="1">
            <a:off x="5950745" y="5801842"/>
            <a:ext cx="677601" cy="658498"/>
          </a:xfrm>
          <a:prstGeom prst="line">
            <a:avLst/>
          </a:prstGeom>
          <a:ln>
            <a:solidFill>
              <a:srgbClr val="FF0000"/>
            </a:solidFill>
            <a:headEnd type="none" w="med" len="med"/>
            <a:tailEnd type="none" w="med" len="med"/>
          </a:ln>
          <a:extLst/>
        </p:spPr>
        <p:style>
          <a:lnRef idx="2">
            <a:schemeClr val="accent6"/>
          </a:lnRef>
          <a:fillRef idx="0">
            <a:schemeClr val="accent6"/>
          </a:fillRef>
          <a:effectRef idx="1">
            <a:schemeClr val="accent6"/>
          </a:effectRef>
          <a:fontRef idx="minor">
            <a:schemeClr val="tx1"/>
          </a:fontRef>
        </p:style>
      </p:cxnSp>
      <p:cxnSp>
        <p:nvCxnSpPr>
          <p:cNvPr id="37" name="Straight Connector 36"/>
          <p:cNvCxnSpPr/>
          <p:nvPr/>
        </p:nvCxnSpPr>
        <p:spPr bwMode="auto">
          <a:xfrm>
            <a:off x="5926046" y="5799134"/>
            <a:ext cx="659699" cy="638074"/>
          </a:xfrm>
          <a:prstGeom prst="line">
            <a:avLst/>
          </a:prstGeom>
          <a:ln>
            <a:solidFill>
              <a:srgbClr val="FF0000"/>
            </a:solidFill>
            <a:headEnd type="none" w="med" len="med"/>
            <a:tailEnd type="none" w="med" len="med"/>
          </a:ln>
          <a:extLst/>
        </p:spPr>
        <p:style>
          <a:lnRef idx="2">
            <a:schemeClr val="accent6"/>
          </a:lnRef>
          <a:fillRef idx="0">
            <a:schemeClr val="accent6"/>
          </a:fillRef>
          <a:effectRef idx="1">
            <a:schemeClr val="accent6"/>
          </a:effectRef>
          <a:fontRef idx="minor">
            <a:schemeClr val="tx1"/>
          </a:fontRef>
        </p:style>
      </p:cxnSp>
      <p:cxnSp>
        <p:nvCxnSpPr>
          <p:cNvPr id="44" name="Straight Connector 43"/>
          <p:cNvCxnSpPr/>
          <p:nvPr/>
        </p:nvCxnSpPr>
        <p:spPr>
          <a:xfrm>
            <a:off x="2792192" y="2132856"/>
            <a:ext cx="4139404" cy="142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792192" y="2126679"/>
            <a:ext cx="0" cy="1970652"/>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1504951" y="4097331"/>
            <a:ext cx="1270000" cy="0"/>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1542257" y="4178149"/>
            <a:ext cx="0" cy="1046163"/>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542257" y="5243511"/>
            <a:ext cx="5389339" cy="47625"/>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6931596" y="2116135"/>
            <a:ext cx="0" cy="31511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55" name="TextBox 83"/>
          <p:cNvSpPr txBox="1">
            <a:spLocks noChangeArrowheads="1"/>
          </p:cNvSpPr>
          <p:nvPr/>
        </p:nvSpPr>
        <p:spPr bwMode="auto">
          <a:xfrm>
            <a:off x="4273604" y="1644769"/>
            <a:ext cx="1628972"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rgbClr val="FF0000"/>
                </a:solidFill>
              </a:rPr>
              <a:t>INDIRECT</a:t>
            </a:r>
          </a:p>
        </p:txBody>
      </p:sp>
      <p:sp>
        <p:nvSpPr>
          <p:cNvPr id="56" name="TextBox 55"/>
          <p:cNvSpPr txBox="1"/>
          <p:nvPr/>
        </p:nvSpPr>
        <p:spPr>
          <a:xfrm>
            <a:off x="1614488" y="5916979"/>
            <a:ext cx="2097088" cy="369332"/>
          </a:xfrm>
          <a:prstGeom prst="rect">
            <a:avLst/>
          </a:prstGeom>
          <a:noFill/>
        </p:spPr>
        <p:txBody>
          <a:bodyPr wrap="square" rtlCol="0">
            <a:spAutoFit/>
          </a:bodyPr>
          <a:lstStyle/>
          <a:p>
            <a:pPr algn="ctr"/>
            <a:r>
              <a:rPr lang="es-ES" b="1" dirty="0" err="1" smtClean="0">
                <a:solidFill>
                  <a:srgbClr val="00B050"/>
                </a:solidFill>
              </a:rPr>
              <a:t>Deleg</a:t>
            </a:r>
            <a:r>
              <a:rPr lang="es-ES" b="1" dirty="0" smtClean="0">
                <a:solidFill>
                  <a:srgbClr val="00B050"/>
                </a:solidFill>
              </a:rPr>
              <a:t>. </a:t>
            </a:r>
            <a:r>
              <a:rPr lang="es-ES" b="1" dirty="0" err="1" smtClean="0">
                <a:solidFill>
                  <a:srgbClr val="00B050"/>
                </a:solidFill>
              </a:rPr>
              <a:t>Agreem</a:t>
            </a:r>
            <a:r>
              <a:rPr lang="es-ES" b="1" baseline="30000" dirty="0" err="1" smtClean="0">
                <a:solidFill>
                  <a:srgbClr val="00B050"/>
                </a:solidFill>
              </a:rPr>
              <a:t>t</a:t>
            </a:r>
            <a:r>
              <a:rPr lang="es-ES" b="1" dirty="0" smtClean="0">
                <a:solidFill>
                  <a:srgbClr val="00B050"/>
                </a:solidFill>
              </a:rPr>
              <a:t>  </a:t>
            </a:r>
            <a:endParaRPr lang="en-GB" b="1" dirty="0">
              <a:solidFill>
                <a:srgbClr val="00B050"/>
              </a:solidFill>
            </a:endParaRPr>
          </a:p>
        </p:txBody>
      </p:sp>
    </p:spTree>
    <p:extLst>
      <p:ext uri="{BB962C8B-B14F-4D97-AF65-F5344CB8AC3E}">
        <p14:creationId xmlns:p14="http://schemas.microsoft.com/office/powerpoint/2010/main" xmlns="" val="24867543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ChangeArrowheads="1"/>
          </p:cNvSpPr>
          <p:nvPr/>
        </p:nvSpPr>
        <p:spPr bwMode="auto">
          <a:xfrm>
            <a:off x="7366967" y="3286894"/>
            <a:ext cx="1165473" cy="752475"/>
          </a:xfrm>
          <a:prstGeom prst="rect">
            <a:avLst/>
          </a:prstGeom>
          <a:solidFill>
            <a:srgbClr val="FFFF00"/>
          </a:solidFill>
          <a:ln w="1651" cap="rnd">
            <a:solidFill>
              <a:srgbClr val="000000"/>
            </a:solidFill>
            <a:round/>
            <a:headEnd/>
            <a:tailEnd/>
          </a:ln>
        </p:spPr>
        <p:txBody>
          <a:bodyPr/>
          <a:lstStyle/>
          <a:p>
            <a:endParaRPr lang="fr-FR"/>
          </a:p>
        </p:txBody>
      </p:sp>
      <p:sp>
        <p:nvSpPr>
          <p:cNvPr id="141316" name="Rectangle 5"/>
          <p:cNvSpPr>
            <a:spLocks noChangeArrowheads="1"/>
          </p:cNvSpPr>
          <p:nvPr/>
        </p:nvSpPr>
        <p:spPr bwMode="auto">
          <a:xfrm>
            <a:off x="7453313" y="3361010"/>
            <a:ext cx="1033462" cy="215444"/>
          </a:xfrm>
          <a:prstGeom prst="rect">
            <a:avLst/>
          </a:prstGeom>
          <a:noFill/>
          <a:ln w="9525">
            <a:noFill/>
            <a:miter lim="800000"/>
            <a:headEnd/>
            <a:tailEnd/>
          </a:ln>
        </p:spPr>
        <p:txBody>
          <a:bodyPr lIns="0" tIns="0" rIns="0" bIns="0">
            <a:spAutoFit/>
          </a:bodyPr>
          <a:lstStyle/>
          <a:p>
            <a:pPr marL="457200" indent="-457200" algn="ctr" eaLnBrk="0" hangingPunct="0">
              <a:spcBef>
                <a:spcPct val="20000"/>
              </a:spcBef>
              <a:buClr>
                <a:srgbClr val="660066"/>
              </a:buClr>
              <a:buFont typeface="SAPDings"/>
              <a:buNone/>
            </a:pPr>
            <a:r>
              <a:rPr lang="en-GB" sz="1400" b="1" dirty="0" smtClean="0">
                <a:solidFill>
                  <a:srgbClr val="000000"/>
                </a:solidFill>
              </a:rPr>
              <a:t>Shared</a:t>
            </a:r>
            <a:endParaRPr lang="en-GB" sz="2800" b="1" dirty="0">
              <a:solidFill>
                <a:srgbClr val="000066"/>
              </a:solidFill>
            </a:endParaRPr>
          </a:p>
        </p:txBody>
      </p:sp>
      <p:sp>
        <p:nvSpPr>
          <p:cNvPr id="141317" name="Rectangle 6"/>
          <p:cNvSpPr>
            <a:spLocks noChangeArrowheads="1"/>
          </p:cNvSpPr>
          <p:nvPr/>
        </p:nvSpPr>
        <p:spPr bwMode="auto">
          <a:xfrm>
            <a:off x="7177088" y="3562622"/>
            <a:ext cx="1355725" cy="473976"/>
          </a:xfrm>
          <a:prstGeom prst="rect">
            <a:avLst/>
          </a:prstGeom>
          <a:noFill/>
          <a:ln w="9525">
            <a:noFill/>
            <a:miter lim="800000"/>
            <a:headEnd/>
            <a:tailEnd/>
          </a:ln>
        </p:spPr>
        <p:txBody>
          <a:bodyPr wrap="square" lIns="0" tIns="0" rIns="0" bIns="0">
            <a:spAutoFit/>
          </a:bodyPr>
          <a:lstStyle/>
          <a:p>
            <a:pPr marL="457200" indent="-457200" eaLnBrk="0" hangingPunct="0">
              <a:spcBef>
                <a:spcPct val="20000"/>
              </a:spcBef>
              <a:buClr>
                <a:srgbClr val="660066"/>
              </a:buClr>
              <a:buFont typeface="SAPDings"/>
              <a:buNone/>
            </a:pPr>
            <a:r>
              <a:rPr lang="en-GB" sz="1400" dirty="0" smtClean="0">
                <a:solidFill>
                  <a:srgbClr val="000000"/>
                </a:solidFill>
              </a:rPr>
              <a:t>       (Member </a:t>
            </a:r>
          </a:p>
          <a:p>
            <a:pPr marL="457200" indent="-457200" eaLnBrk="0" hangingPunct="0">
              <a:spcBef>
                <a:spcPct val="20000"/>
              </a:spcBef>
              <a:buClr>
                <a:srgbClr val="660066"/>
              </a:buClr>
              <a:buFont typeface="SAPDings"/>
              <a:buNone/>
            </a:pPr>
            <a:r>
              <a:rPr lang="en-GB" sz="1400" dirty="0" smtClean="0">
                <a:solidFill>
                  <a:srgbClr val="000000"/>
                </a:solidFill>
              </a:rPr>
              <a:t>          States)</a:t>
            </a:r>
            <a:endParaRPr lang="en-GB" sz="2800" dirty="0">
              <a:solidFill>
                <a:srgbClr val="000066"/>
              </a:solidFill>
            </a:endParaRPr>
          </a:p>
        </p:txBody>
      </p:sp>
      <p:grpSp>
        <p:nvGrpSpPr>
          <p:cNvPr id="141320" name="Group 13"/>
          <p:cNvGrpSpPr>
            <a:grpSpLocks/>
          </p:cNvGrpSpPr>
          <p:nvPr/>
        </p:nvGrpSpPr>
        <p:grpSpPr bwMode="auto">
          <a:xfrm>
            <a:off x="179388" y="2818085"/>
            <a:ext cx="7923212" cy="3684588"/>
            <a:chOff x="113" y="981"/>
            <a:chExt cx="4991" cy="2321"/>
          </a:xfrm>
        </p:grpSpPr>
        <p:sp>
          <p:nvSpPr>
            <p:cNvPr id="141327" name="Line 17"/>
            <p:cNvSpPr>
              <a:spLocks noChangeShapeType="1"/>
            </p:cNvSpPr>
            <p:nvPr/>
          </p:nvSpPr>
          <p:spPr bwMode="auto">
            <a:xfrm>
              <a:off x="2881"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5" name="Rectangle 25"/>
            <p:cNvSpPr>
              <a:spLocks noChangeArrowheads="1"/>
            </p:cNvSpPr>
            <p:nvPr/>
          </p:nvSpPr>
          <p:spPr bwMode="auto">
            <a:xfrm>
              <a:off x="2426" y="1280"/>
              <a:ext cx="881" cy="510"/>
            </a:xfrm>
            <a:prstGeom prst="rect">
              <a:avLst/>
            </a:prstGeom>
            <a:solidFill>
              <a:srgbClr val="FFCC99"/>
            </a:solidFill>
            <a:ln w="1651" cap="rnd" algn="ctr">
              <a:solidFill>
                <a:srgbClr val="000000"/>
              </a:solidFill>
              <a:round/>
              <a:headEnd/>
              <a:tailEnd/>
            </a:ln>
          </p:spPr>
          <p:txBody>
            <a:bodyPr/>
            <a:lstStyle/>
            <a:p>
              <a:endParaRPr lang="fr-FR"/>
            </a:p>
          </p:txBody>
        </p:sp>
        <p:sp>
          <p:nvSpPr>
            <p:cNvPr id="141329" name="Line 19"/>
            <p:cNvSpPr>
              <a:spLocks noChangeShapeType="1"/>
            </p:cNvSpPr>
            <p:nvPr/>
          </p:nvSpPr>
          <p:spPr bwMode="auto">
            <a:xfrm flipH="1">
              <a:off x="5104" y="981"/>
              <a:ext cx="0" cy="295"/>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54" name="Line 44"/>
            <p:cNvSpPr>
              <a:spLocks noChangeShapeType="1"/>
            </p:cNvSpPr>
            <p:nvPr/>
          </p:nvSpPr>
          <p:spPr bwMode="auto">
            <a:xfrm>
              <a:off x="476" y="2229"/>
              <a:ext cx="0" cy="64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24" name="Line 14"/>
            <p:cNvSpPr>
              <a:spLocks noChangeShapeType="1"/>
            </p:cNvSpPr>
            <p:nvPr/>
          </p:nvSpPr>
          <p:spPr bwMode="auto">
            <a:xfrm>
              <a:off x="1066" y="981"/>
              <a:ext cx="4038" cy="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25" name="Line 15"/>
            <p:cNvSpPr>
              <a:spLocks noChangeShapeType="1"/>
            </p:cNvSpPr>
            <p:nvPr/>
          </p:nvSpPr>
          <p:spPr bwMode="auto">
            <a:xfrm>
              <a:off x="521" y="981"/>
              <a:ext cx="0" cy="255"/>
            </a:xfrm>
            <a:prstGeom prst="line">
              <a:avLst/>
            </a:prstGeom>
            <a:noFill/>
            <a:ln w="9525">
              <a:noFill/>
              <a:round/>
              <a:headEnd/>
              <a:tailEnd/>
            </a:ln>
          </p:spPr>
          <p:txBody>
            <a:bodyPr lIns="90000" tIns="46800" rIns="90000" bIns="46800" anchor="ctr">
              <a:spAutoFit/>
            </a:bodyPr>
            <a:lstStyle/>
            <a:p>
              <a:endParaRPr lang="fr-FR"/>
            </a:p>
          </p:txBody>
        </p:sp>
        <p:sp>
          <p:nvSpPr>
            <p:cNvPr id="141326" name="Line 16"/>
            <p:cNvSpPr>
              <a:spLocks noChangeShapeType="1"/>
            </p:cNvSpPr>
            <p:nvPr/>
          </p:nvSpPr>
          <p:spPr bwMode="auto">
            <a:xfrm>
              <a:off x="1066" y="981"/>
              <a:ext cx="0" cy="383"/>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28" name="Line 18"/>
            <p:cNvSpPr>
              <a:spLocks noChangeShapeType="1"/>
            </p:cNvSpPr>
            <p:nvPr/>
          </p:nvSpPr>
          <p:spPr bwMode="auto">
            <a:xfrm>
              <a:off x="3970"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0" name="Rectangle 20"/>
            <p:cNvSpPr>
              <a:spLocks noChangeArrowheads="1"/>
            </p:cNvSpPr>
            <p:nvPr/>
          </p:nvSpPr>
          <p:spPr bwMode="auto">
            <a:xfrm>
              <a:off x="3561" y="1280"/>
              <a:ext cx="880" cy="472"/>
            </a:xfrm>
            <a:prstGeom prst="rect">
              <a:avLst/>
            </a:prstGeom>
            <a:solidFill>
              <a:srgbClr val="FF9900"/>
            </a:solidFill>
            <a:ln w="1651" cap="rnd" algn="ctr">
              <a:solidFill>
                <a:srgbClr val="000000"/>
              </a:solidFill>
              <a:round/>
              <a:headEnd/>
              <a:tailEnd/>
            </a:ln>
          </p:spPr>
          <p:txBody>
            <a:bodyPr/>
            <a:lstStyle/>
            <a:p>
              <a:endParaRPr lang="fr-FR"/>
            </a:p>
          </p:txBody>
        </p:sp>
        <p:sp>
          <p:nvSpPr>
            <p:cNvPr id="141331" name="Rectangle 21"/>
            <p:cNvSpPr>
              <a:spLocks noChangeArrowheads="1"/>
            </p:cNvSpPr>
            <p:nvPr/>
          </p:nvSpPr>
          <p:spPr bwMode="auto">
            <a:xfrm>
              <a:off x="2507" y="1342"/>
              <a:ext cx="73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Decentralised</a:t>
              </a:r>
              <a:endParaRPr lang="en-GB" sz="2800" b="1" dirty="0">
                <a:solidFill>
                  <a:srgbClr val="000066"/>
                </a:solidFill>
              </a:endParaRPr>
            </a:p>
          </p:txBody>
        </p:sp>
        <p:sp>
          <p:nvSpPr>
            <p:cNvPr id="141336" name="Rectangle 26"/>
            <p:cNvSpPr>
              <a:spLocks noChangeArrowheads="1"/>
            </p:cNvSpPr>
            <p:nvPr/>
          </p:nvSpPr>
          <p:spPr bwMode="auto">
            <a:xfrm>
              <a:off x="3882" y="1323"/>
              <a:ext cx="26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Joint</a:t>
              </a:r>
              <a:endParaRPr lang="en-GB" sz="2800" b="1" dirty="0">
                <a:solidFill>
                  <a:srgbClr val="000066"/>
                </a:solidFill>
              </a:endParaRPr>
            </a:p>
          </p:txBody>
        </p:sp>
        <p:sp>
          <p:nvSpPr>
            <p:cNvPr id="141337" name="Rectangle 27"/>
            <p:cNvSpPr>
              <a:spLocks noChangeArrowheads="1"/>
            </p:cNvSpPr>
            <p:nvPr/>
          </p:nvSpPr>
          <p:spPr bwMode="auto">
            <a:xfrm>
              <a:off x="3634" y="1481"/>
              <a:ext cx="733" cy="271"/>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(International </a:t>
              </a:r>
            </a:p>
            <a:p>
              <a:pPr algn="ctr"/>
              <a:r>
                <a:rPr lang="en-GB" sz="1400" dirty="0">
                  <a:solidFill>
                    <a:srgbClr val="000000"/>
                  </a:solidFill>
                </a:rPr>
                <a:t>O</a:t>
              </a:r>
              <a:r>
                <a:rPr lang="en-GB" sz="1400" dirty="0" smtClean="0">
                  <a:solidFill>
                    <a:srgbClr val="000000"/>
                  </a:solidFill>
                </a:rPr>
                <a:t>rganisations)</a:t>
              </a:r>
              <a:endParaRPr lang="en-GB" dirty="0"/>
            </a:p>
          </p:txBody>
        </p:sp>
        <p:sp>
          <p:nvSpPr>
            <p:cNvPr id="141340" name="Rectangle 30"/>
            <p:cNvSpPr>
              <a:spLocks noChangeArrowheads="1"/>
            </p:cNvSpPr>
            <p:nvPr/>
          </p:nvSpPr>
          <p:spPr bwMode="auto">
            <a:xfrm>
              <a:off x="612" y="1280"/>
              <a:ext cx="939" cy="437"/>
            </a:xfrm>
            <a:prstGeom prst="rect">
              <a:avLst/>
            </a:prstGeom>
            <a:solidFill>
              <a:srgbClr val="00FFFF"/>
            </a:solidFill>
            <a:ln w="1651" cap="rnd">
              <a:solidFill>
                <a:srgbClr val="000000"/>
              </a:solidFill>
              <a:round/>
              <a:headEnd/>
              <a:tailEnd/>
            </a:ln>
          </p:spPr>
          <p:txBody>
            <a:bodyPr/>
            <a:lstStyle/>
            <a:p>
              <a:endParaRPr lang="fr-FR"/>
            </a:p>
          </p:txBody>
        </p:sp>
        <p:sp>
          <p:nvSpPr>
            <p:cNvPr id="141341" name="Rectangle 31"/>
            <p:cNvSpPr>
              <a:spLocks noChangeArrowheads="1"/>
            </p:cNvSpPr>
            <p:nvPr/>
          </p:nvSpPr>
          <p:spPr bwMode="auto">
            <a:xfrm>
              <a:off x="780" y="1407"/>
              <a:ext cx="614" cy="136"/>
            </a:xfrm>
            <a:prstGeom prst="rect">
              <a:avLst/>
            </a:prstGeom>
            <a:noFill/>
            <a:ln w="9525">
              <a:noFill/>
              <a:miter lim="800000"/>
              <a:headEnd/>
              <a:tailEnd/>
            </a:ln>
          </p:spPr>
          <p:txBody>
            <a:bodyPr wrap="none" lIns="0" tIns="0" rIns="0" bIns="0">
              <a:spAutoFit/>
            </a:bodyPr>
            <a:lstStyle/>
            <a:p>
              <a:pPr algn="ctr"/>
              <a:r>
                <a:rPr lang="en-GB" sz="1400" b="1" dirty="0">
                  <a:solidFill>
                    <a:srgbClr val="000000"/>
                  </a:solidFill>
                </a:rPr>
                <a:t>C</a:t>
              </a:r>
              <a:r>
                <a:rPr lang="en-GB" sz="1400" b="1" dirty="0" smtClean="0">
                  <a:solidFill>
                    <a:srgbClr val="000000"/>
                  </a:solidFill>
                </a:rPr>
                <a:t>entralised</a:t>
              </a:r>
              <a:endParaRPr lang="en-GB" b="1" dirty="0"/>
            </a:p>
          </p:txBody>
        </p:sp>
        <p:sp>
          <p:nvSpPr>
            <p:cNvPr id="141342" name="Rectangle 32"/>
            <p:cNvSpPr>
              <a:spLocks noChangeArrowheads="1"/>
            </p:cNvSpPr>
            <p:nvPr/>
          </p:nvSpPr>
          <p:spPr bwMode="auto">
            <a:xfrm>
              <a:off x="158" y="2132"/>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3" name="Rectangle 33"/>
            <p:cNvSpPr>
              <a:spLocks noChangeArrowheads="1"/>
            </p:cNvSpPr>
            <p:nvPr/>
          </p:nvSpPr>
          <p:spPr bwMode="auto">
            <a:xfrm>
              <a:off x="1429" y="2132"/>
              <a:ext cx="704" cy="438"/>
            </a:xfrm>
            <a:prstGeom prst="rect">
              <a:avLst/>
            </a:prstGeom>
            <a:solidFill>
              <a:srgbClr val="CCFFFF"/>
            </a:solidFill>
            <a:ln w="1651" cap="rnd" algn="ctr">
              <a:solidFill>
                <a:srgbClr val="000000"/>
              </a:solidFill>
              <a:miter lim="800000"/>
              <a:headEnd/>
              <a:tailEnd/>
            </a:ln>
          </p:spPr>
          <p:txBody>
            <a:bodyPr/>
            <a:lstStyle/>
            <a:p>
              <a:endParaRPr lang="fr-FR"/>
            </a:p>
          </p:txBody>
        </p:sp>
        <p:sp>
          <p:nvSpPr>
            <p:cNvPr id="141344" name="Rectangle 34"/>
            <p:cNvSpPr>
              <a:spLocks noChangeArrowheads="1"/>
            </p:cNvSpPr>
            <p:nvPr/>
          </p:nvSpPr>
          <p:spPr bwMode="auto">
            <a:xfrm>
              <a:off x="1519" y="2236"/>
              <a:ext cx="496" cy="233"/>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Indirect</a:t>
              </a:r>
            </a:p>
            <a:p>
              <a:pPr algn="ctr"/>
              <a:r>
                <a:rPr lang="fr-BE" sz="1000" dirty="0" smtClean="0">
                  <a:solidFill>
                    <a:srgbClr val="000000"/>
                  </a:solidFill>
                </a:rPr>
                <a:t>(</a:t>
              </a:r>
              <a:r>
                <a:rPr lang="fr-BE" sz="1000" dirty="0" err="1" smtClean="0">
                  <a:solidFill>
                    <a:srgbClr val="000000"/>
                  </a:solidFill>
                </a:rPr>
                <a:t>GiZ</a:t>
              </a:r>
              <a:r>
                <a:rPr lang="fr-BE" sz="1000" dirty="0" smtClean="0">
                  <a:solidFill>
                    <a:srgbClr val="000000"/>
                  </a:solidFill>
                </a:rPr>
                <a:t>, </a:t>
              </a:r>
              <a:r>
                <a:rPr lang="fr-BE" sz="1000" dirty="0" err="1" smtClean="0">
                  <a:solidFill>
                    <a:srgbClr val="000000"/>
                  </a:solidFill>
                </a:rPr>
                <a:t>KfW</a:t>
              </a:r>
              <a:r>
                <a:rPr lang="fr-BE" sz="1000" dirty="0" smtClean="0">
                  <a:solidFill>
                    <a:srgbClr val="000000"/>
                  </a:solidFill>
                </a:rPr>
                <a:t>…)</a:t>
              </a:r>
              <a:endParaRPr lang="en-GB" sz="1000" dirty="0"/>
            </a:p>
          </p:txBody>
        </p:sp>
        <p:sp>
          <p:nvSpPr>
            <p:cNvPr id="141345" name="Rectangle 35"/>
            <p:cNvSpPr>
              <a:spLocks noChangeArrowheads="1"/>
            </p:cNvSpPr>
            <p:nvPr/>
          </p:nvSpPr>
          <p:spPr bwMode="auto">
            <a:xfrm flipH="1">
              <a:off x="300" y="2302"/>
              <a:ext cx="453" cy="136"/>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Direct</a:t>
              </a:r>
              <a:endParaRPr lang="en-GB" dirty="0"/>
            </a:p>
          </p:txBody>
        </p:sp>
        <p:sp>
          <p:nvSpPr>
            <p:cNvPr id="141346" name="Rectangle 36"/>
            <p:cNvSpPr>
              <a:spLocks noChangeArrowheads="1"/>
            </p:cNvSpPr>
            <p:nvPr/>
          </p:nvSpPr>
          <p:spPr bwMode="auto">
            <a:xfrm>
              <a:off x="113" y="2864"/>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7" name="Rectangle 37"/>
            <p:cNvSpPr>
              <a:spLocks noChangeArrowheads="1"/>
            </p:cNvSpPr>
            <p:nvPr/>
          </p:nvSpPr>
          <p:spPr bwMode="auto">
            <a:xfrm>
              <a:off x="930" y="2864"/>
              <a:ext cx="704" cy="438"/>
            </a:xfrm>
            <a:prstGeom prst="rect">
              <a:avLst/>
            </a:prstGeom>
            <a:solidFill>
              <a:schemeClr val="accent1"/>
            </a:solidFill>
            <a:ln w="1651" cap="rnd" algn="ctr">
              <a:solidFill>
                <a:srgbClr val="000000"/>
              </a:solidFill>
              <a:miter lim="800000"/>
              <a:headEnd/>
              <a:tailEnd/>
            </a:ln>
          </p:spPr>
          <p:txBody>
            <a:bodyPr/>
            <a:lstStyle/>
            <a:p>
              <a:pPr algn="ctr"/>
              <a:endParaRPr lang="fr-FR"/>
            </a:p>
          </p:txBody>
        </p:sp>
        <p:sp>
          <p:nvSpPr>
            <p:cNvPr id="141348" name="Rectangle 38"/>
            <p:cNvSpPr>
              <a:spLocks noChangeArrowheads="1"/>
            </p:cNvSpPr>
            <p:nvPr/>
          </p:nvSpPr>
          <p:spPr bwMode="auto">
            <a:xfrm>
              <a:off x="158" y="3045"/>
              <a:ext cx="681" cy="134"/>
            </a:xfrm>
            <a:prstGeom prst="rect">
              <a:avLst/>
            </a:prstGeom>
            <a:solidFill>
              <a:schemeClr val="accent1"/>
            </a:solidFill>
            <a:ln w="9525">
              <a:noFill/>
              <a:miter lim="800000"/>
              <a:headEnd/>
              <a:tailEnd/>
            </a:ln>
          </p:spPr>
          <p:txBody>
            <a:bodyPr lIns="0" tIns="0" rIns="0" bIns="0">
              <a:spAutoFit/>
            </a:bodyPr>
            <a:lstStyle/>
            <a:p>
              <a:pPr algn="ctr"/>
              <a:r>
                <a:rPr lang="en-GB" sz="1400" dirty="0">
                  <a:solidFill>
                    <a:srgbClr val="000000"/>
                  </a:solidFill>
                </a:rPr>
                <a:t>Headquarters</a:t>
              </a:r>
              <a:endParaRPr lang="en-GB" dirty="0"/>
            </a:p>
          </p:txBody>
        </p:sp>
        <p:sp>
          <p:nvSpPr>
            <p:cNvPr id="141349" name="Rectangle 39"/>
            <p:cNvSpPr>
              <a:spLocks noChangeArrowheads="1"/>
            </p:cNvSpPr>
            <p:nvPr/>
          </p:nvSpPr>
          <p:spPr bwMode="auto">
            <a:xfrm>
              <a:off x="975" y="3047"/>
              <a:ext cx="590" cy="134"/>
            </a:xfrm>
            <a:prstGeom prst="rect">
              <a:avLst/>
            </a:prstGeom>
            <a:noFill/>
            <a:ln w="9525">
              <a:noFill/>
              <a:miter lim="800000"/>
              <a:headEnd/>
              <a:tailEnd/>
            </a:ln>
          </p:spPr>
          <p:txBody>
            <a:bodyPr lIns="0" tIns="0" rIns="0" bIns="0">
              <a:spAutoFit/>
            </a:bodyPr>
            <a:lstStyle/>
            <a:p>
              <a:pPr algn="ctr"/>
              <a:r>
                <a:rPr lang="en-GB" sz="1400" dirty="0">
                  <a:solidFill>
                    <a:srgbClr val="000000"/>
                  </a:solidFill>
                </a:rPr>
                <a:t>Delegations</a:t>
              </a:r>
              <a:endParaRPr lang="en-GB" dirty="0"/>
            </a:p>
          </p:txBody>
        </p:sp>
        <p:sp>
          <p:nvSpPr>
            <p:cNvPr id="141350" name="Line 40"/>
            <p:cNvSpPr>
              <a:spLocks noChangeShapeType="1"/>
            </p:cNvSpPr>
            <p:nvPr/>
          </p:nvSpPr>
          <p:spPr bwMode="auto">
            <a:xfrm>
              <a:off x="1066" y="1705"/>
              <a:ext cx="0" cy="171"/>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1" name="Line 41"/>
            <p:cNvSpPr>
              <a:spLocks noChangeShapeType="1"/>
            </p:cNvSpPr>
            <p:nvPr/>
          </p:nvSpPr>
          <p:spPr bwMode="auto">
            <a:xfrm>
              <a:off x="431" y="1876"/>
              <a:ext cx="1406" cy="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2" name="Line 42"/>
            <p:cNvSpPr>
              <a:spLocks noChangeShapeType="1"/>
            </p:cNvSpPr>
            <p:nvPr/>
          </p:nvSpPr>
          <p:spPr bwMode="auto">
            <a:xfrm>
              <a:off x="431"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3" name="Line 43"/>
            <p:cNvSpPr>
              <a:spLocks noChangeShapeType="1"/>
            </p:cNvSpPr>
            <p:nvPr/>
          </p:nvSpPr>
          <p:spPr bwMode="auto">
            <a:xfrm>
              <a:off x="1837"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5" name="Line 45"/>
            <p:cNvSpPr>
              <a:spLocks noChangeShapeType="1"/>
            </p:cNvSpPr>
            <p:nvPr/>
          </p:nvSpPr>
          <p:spPr bwMode="auto">
            <a:xfrm>
              <a:off x="476" y="2663"/>
              <a:ext cx="726" cy="0"/>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56" name="Line 46"/>
            <p:cNvSpPr>
              <a:spLocks noChangeShapeType="1"/>
            </p:cNvSpPr>
            <p:nvPr/>
          </p:nvSpPr>
          <p:spPr bwMode="auto">
            <a:xfrm>
              <a:off x="1202" y="2663"/>
              <a:ext cx="0" cy="214"/>
            </a:xfrm>
            <a:prstGeom prst="line">
              <a:avLst/>
            </a:prstGeom>
            <a:noFill/>
            <a:ln w="9525">
              <a:solidFill>
                <a:schemeClr val="tx1"/>
              </a:solidFill>
              <a:round/>
              <a:headEnd/>
              <a:tailEnd/>
            </a:ln>
          </p:spPr>
          <p:txBody>
            <a:bodyPr lIns="90000" tIns="46800" rIns="90000" bIns="46800" anchor="ctr">
              <a:spAutoFit/>
            </a:bodyPr>
            <a:lstStyle/>
            <a:p>
              <a:endParaRPr lang="fr-FR"/>
            </a:p>
          </p:txBody>
        </p:sp>
      </p:grpSp>
      <p:sp>
        <p:nvSpPr>
          <p:cNvPr id="40" name="Rectangle 27"/>
          <p:cNvSpPr>
            <a:spLocks noChangeArrowheads="1"/>
          </p:cNvSpPr>
          <p:nvPr/>
        </p:nvSpPr>
        <p:spPr bwMode="auto">
          <a:xfrm>
            <a:off x="4068513" y="3646934"/>
            <a:ext cx="995465" cy="430887"/>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(Beneficiary </a:t>
            </a:r>
          </a:p>
          <a:p>
            <a:pPr algn="ctr"/>
            <a:r>
              <a:rPr lang="en-GB" sz="1400" dirty="0" smtClean="0">
                <a:solidFill>
                  <a:srgbClr val="000000"/>
                </a:solidFill>
              </a:rPr>
              <a:t>Countries)</a:t>
            </a:r>
            <a:endParaRPr lang="en-GB" dirty="0"/>
          </a:p>
        </p:txBody>
      </p:sp>
      <p:sp>
        <p:nvSpPr>
          <p:cNvPr id="37" name="Rectangle 2"/>
          <p:cNvSpPr>
            <a:spLocks noChangeArrowheads="1"/>
          </p:cNvSpPr>
          <p:nvPr/>
        </p:nvSpPr>
        <p:spPr bwMode="auto">
          <a:xfrm>
            <a:off x="-27708" y="1308970"/>
            <a:ext cx="8416132" cy="833178"/>
          </a:xfrm>
          <a:prstGeom prst="rect">
            <a:avLst/>
          </a:prstGeom>
          <a:noFill/>
          <a:ln w="9525" algn="ctr">
            <a:noFill/>
            <a:miter lim="800000"/>
            <a:headEnd/>
            <a:tailEnd/>
          </a:ln>
        </p:spPr>
        <p:txBody>
          <a:bodyPr wrap="square" lIns="90000" tIns="46800" rIns="90000" bIns="46800">
            <a:spAutoFit/>
          </a:bodyPr>
          <a:lstStyle/>
          <a:p>
            <a:r>
              <a:rPr lang="es-ES" sz="2400" b="1" dirty="0" smtClean="0">
                <a:solidFill>
                  <a:srgbClr val="0082C8"/>
                </a:solidFill>
                <a:latin typeface="Verdana" pitchFamily="34" charset="0"/>
              </a:rPr>
              <a:t>Management </a:t>
            </a:r>
            <a:r>
              <a:rPr lang="es-ES" sz="2400" b="1" dirty="0" err="1" smtClean="0">
                <a:solidFill>
                  <a:srgbClr val="0082C8"/>
                </a:solidFill>
                <a:latin typeface="Verdana" pitchFamily="34" charset="0"/>
              </a:rPr>
              <a:t>Modes</a:t>
            </a:r>
            <a:r>
              <a:rPr lang="es-ES" sz="2400" b="1" dirty="0" smtClean="0">
                <a:solidFill>
                  <a:srgbClr val="0082C8"/>
                </a:solidFill>
                <a:latin typeface="Verdana" pitchFamily="34" charset="0"/>
              </a:rPr>
              <a:t> and </a:t>
            </a:r>
            <a:r>
              <a:rPr lang="es-ES" sz="2400" b="1" dirty="0" err="1" smtClean="0">
                <a:solidFill>
                  <a:srgbClr val="0082C8"/>
                </a:solidFill>
                <a:latin typeface="Verdana" pitchFamily="34" charset="0"/>
              </a:rPr>
              <a:t>contracts</a:t>
            </a:r>
            <a:r>
              <a:rPr lang="es-ES" sz="2400" b="1" dirty="0" smtClean="0">
                <a:solidFill>
                  <a:srgbClr val="0082C8"/>
                </a:solidFill>
                <a:latin typeface="Verdana" pitchFamily="34" charset="0"/>
              </a:rPr>
              <a:t> </a:t>
            </a:r>
            <a:r>
              <a:rPr lang="es-ES" sz="2400" b="1" dirty="0" err="1" smtClean="0">
                <a:solidFill>
                  <a:srgbClr val="0082C8"/>
                </a:solidFill>
                <a:latin typeface="Verdana" pitchFamily="34" charset="0"/>
              </a:rPr>
              <a:t>with</a:t>
            </a:r>
            <a:r>
              <a:rPr lang="es-ES" sz="2400" b="1" dirty="0" smtClean="0">
                <a:solidFill>
                  <a:srgbClr val="0082C8"/>
                </a:solidFill>
                <a:latin typeface="Verdana" pitchFamily="34" charset="0"/>
              </a:rPr>
              <a:t> </a:t>
            </a:r>
            <a:r>
              <a:rPr lang="es-ES" sz="2400" b="1" dirty="0" smtClean="0">
                <a:solidFill>
                  <a:srgbClr val="FF0000"/>
                </a:solidFill>
                <a:latin typeface="Verdana" pitchFamily="34" charset="0"/>
              </a:rPr>
              <a:t>IO</a:t>
            </a:r>
            <a:r>
              <a:rPr lang="es-ES" sz="2400" b="1" dirty="0" smtClean="0">
                <a:solidFill>
                  <a:srgbClr val="0082C8"/>
                </a:solidFill>
                <a:latin typeface="Verdana" pitchFamily="34" charset="0"/>
              </a:rPr>
              <a:t> &amp; </a:t>
            </a:r>
            <a:r>
              <a:rPr lang="es-ES" sz="2400" b="1" dirty="0">
                <a:solidFill>
                  <a:srgbClr val="00B050"/>
                </a:solidFill>
                <a:latin typeface="Verdana" pitchFamily="34" charset="0"/>
              </a:rPr>
              <a:t>MS </a:t>
            </a:r>
            <a:r>
              <a:rPr lang="es-ES" sz="2400" b="1" dirty="0" smtClean="0">
                <a:solidFill>
                  <a:srgbClr val="00B050"/>
                </a:solidFill>
                <a:latin typeface="Verdana" pitchFamily="34" charset="0"/>
              </a:rPr>
              <a:t>Agencies</a:t>
            </a:r>
            <a:r>
              <a:rPr lang="es-ES" sz="2400" b="1" dirty="0" smtClean="0">
                <a:solidFill>
                  <a:srgbClr val="0082C8"/>
                </a:solidFill>
                <a:latin typeface="Verdana" pitchFamily="34" charset="0"/>
              </a:rPr>
              <a:t> as </a:t>
            </a:r>
            <a:r>
              <a:rPr lang="es-ES" sz="2400" b="1" dirty="0" err="1" smtClean="0">
                <a:solidFill>
                  <a:srgbClr val="0082C8"/>
                </a:solidFill>
                <a:latin typeface="Verdana" pitchFamily="34" charset="0"/>
              </a:rPr>
              <a:t>from</a:t>
            </a:r>
            <a:r>
              <a:rPr lang="es-ES" sz="2400" b="1" dirty="0" smtClean="0">
                <a:solidFill>
                  <a:srgbClr val="0082C8"/>
                </a:solidFill>
                <a:latin typeface="Verdana" pitchFamily="34" charset="0"/>
              </a:rPr>
              <a:t> 2014</a:t>
            </a:r>
            <a:endParaRPr lang="es-ES" sz="2400" b="1" dirty="0">
              <a:solidFill>
                <a:srgbClr val="0082C8"/>
              </a:solidFill>
              <a:latin typeface="Verdana" pitchFamily="34" charset="0"/>
            </a:endParaRPr>
          </a:p>
        </p:txBody>
      </p:sp>
      <p:sp>
        <p:nvSpPr>
          <p:cNvPr id="2" name="Slide Number Placeholder 1"/>
          <p:cNvSpPr>
            <a:spLocks noGrp="1"/>
          </p:cNvSpPr>
          <p:nvPr>
            <p:ph type="sldNum" sz="quarter" idx="12"/>
          </p:nvPr>
        </p:nvSpPr>
        <p:spPr>
          <a:xfrm>
            <a:off x="6553200" y="6453336"/>
            <a:ext cx="2133600" cy="476250"/>
          </a:xfrm>
        </p:spPr>
        <p:txBody>
          <a:bodyPr/>
          <a:lstStyle/>
          <a:p>
            <a:pPr>
              <a:defRPr/>
            </a:pPr>
            <a:fld id="{E2306159-8291-45C0-9E84-6F1DFA46EAAE}" type="slidenum">
              <a:rPr lang="en-GB" smtClean="0"/>
              <a:pPr>
                <a:defRPr/>
              </a:pPr>
              <a:t>18</a:t>
            </a:fld>
            <a:endParaRPr lang="en-GB" dirty="0"/>
          </a:p>
        </p:txBody>
      </p:sp>
      <p:cxnSp>
        <p:nvCxnSpPr>
          <p:cNvPr id="39" name="Straight Connector 38"/>
          <p:cNvCxnSpPr/>
          <p:nvPr/>
        </p:nvCxnSpPr>
        <p:spPr>
          <a:xfrm>
            <a:off x="3394075" y="2495699"/>
            <a:ext cx="0" cy="2090737"/>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394075" y="2481411"/>
            <a:ext cx="3698205" cy="142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092280" y="2481411"/>
            <a:ext cx="0" cy="31511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2124075" y="4586436"/>
            <a:ext cx="1270000" cy="0"/>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124075" y="4586436"/>
            <a:ext cx="0" cy="1046163"/>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2124075" y="5632599"/>
            <a:ext cx="4968205" cy="47625"/>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8304" y="2481411"/>
            <a:ext cx="0" cy="3198813"/>
          </a:xfrm>
          <a:prstGeom prst="line">
            <a:avLst/>
          </a:prstGeom>
          <a:ln w="38100">
            <a:solidFill>
              <a:srgbClr val="7030A0"/>
            </a:solidFill>
            <a:prstDash val="sysDash"/>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7321302" y="2481411"/>
            <a:ext cx="1327398" cy="14288"/>
          </a:xfrm>
          <a:prstGeom prst="line">
            <a:avLst/>
          </a:prstGeom>
          <a:ln w="38100">
            <a:solidFill>
              <a:srgbClr val="7030A0"/>
            </a:solidFill>
            <a:prstDash val="sys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7293792" y="5650061"/>
            <a:ext cx="1311821" cy="8061"/>
          </a:xfrm>
          <a:prstGeom prst="line">
            <a:avLst/>
          </a:prstGeom>
          <a:ln w="38100">
            <a:solidFill>
              <a:srgbClr val="7030A0"/>
            </a:solidFill>
            <a:prstDash val="sysDash"/>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8648700" y="2481411"/>
            <a:ext cx="25400" cy="3198813"/>
          </a:xfrm>
          <a:prstGeom prst="line">
            <a:avLst/>
          </a:prstGeom>
          <a:ln w="38100">
            <a:solidFill>
              <a:srgbClr val="7030A0"/>
            </a:solidFill>
            <a:prstDash val="sys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3338" y="2481411"/>
            <a:ext cx="3044825"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3338" y="2481411"/>
            <a:ext cx="0" cy="4333875"/>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3338" y="6815286"/>
            <a:ext cx="2779712"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3078163" y="2481411"/>
            <a:ext cx="0" cy="1955701"/>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033588" y="4437112"/>
            <a:ext cx="9525" cy="1365349"/>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033588" y="5802461"/>
            <a:ext cx="801687"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813050" y="5802461"/>
            <a:ext cx="0" cy="1012825"/>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2024063" y="4437112"/>
            <a:ext cx="1054100"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0" name="TextBox 141373"/>
          <p:cNvSpPr txBox="1">
            <a:spLocks noChangeArrowheads="1"/>
          </p:cNvSpPr>
          <p:nvPr/>
        </p:nvSpPr>
        <p:spPr bwMode="auto">
          <a:xfrm>
            <a:off x="1068388" y="2073548"/>
            <a:ext cx="1273105"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chemeClr val="tx1"/>
                </a:solidFill>
              </a:rPr>
              <a:t>DIRECT</a:t>
            </a:r>
          </a:p>
        </p:txBody>
      </p:sp>
      <p:sp>
        <p:nvSpPr>
          <p:cNvPr id="61" name="TextBox 83"/>
          <p:cNvSpPr txBox="1">
            <a:spLocks noChangeArrowheads="1"/>
          </p:cNvSpPr>
          <p:nvPr/>
        </p:nvSpPr>
        <p:spPr bwMode="auto">
          <a:xfrm>
            <a:off x="4660900" y="2084660"/>
            <a:ext cx="1628972"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rgbClr val="FF0000"/>
                </a:solidFill>
              </a:rPr>
              <a:t>INDIRECT</a:t>
            </a:r>
          </a:p>
        </p:txBody>
      </p:sp>
      <p:sp>
        <p:nvSpPr>
          <p:cNvPr id="62" name="TextBox 84"/>
          <p:cNvSpPr txBox="1">
            <a:spLocks noChangeArrowheads="1"/>
          </p:cNvSpPr>
          <p:nvPr/>
        </p:nvSpPr>
        <p:spPr bwMode="auto">
          <a:xfrm>
            <a:off x="7321550" y="2060848"/>
            <a:ext cx="136928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rgbClr val="7030A0"/>
                </a:solidFill>
              </a:rPr>
              <a:t>SHARED</a:t>
            </a:r>
          </a:p>
        </p:txBody>
      </p:sp>
      <p:sp>
        <p:nvSpPr>
          <p:cNvPr id="63" name="Line 42"/>
          <p:cNvSpPr>
            <a:spLocks noChangeShapeType="1"/>
          </p:cNvSpPr>
          <p:nvPr/>
        </p:nvSpPr>
        <p:spPr bwMode="auto">
          <a:xfrm flipH="1">
            <a:off x="6300192" y="4038163"/>
            <a:ext cx="0" cy="2076054"/>
          </a:xfrm>
          <a:prstGeom prst="line">
            <a:avLst/>
          </a:prstGeom>
          <a:noFill/>
          <a:ln w="57150">
            <a:solidFill>
              <a:srgbClr val="FF0000"/>
            </a:solidFill>
            <a:round/>
            <a:headEnd/>
            <a:tailEnd type="triangle" w="med" len="med"/>
          </a:ln>
          <a:effectLst>
            <a:glow rad="63500">
              <a:schemeClr val="accent1">
                <a:satMod val="175000"/>
                <a:alpha val="40000"/>
              </a:schemeClr>
            </a:glow>
          </a:effectLst>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64" name="Line 42"/>
          <p:cNvSpPr>
            <a:spLocks noChangeShapeType="1"/>
          </p:cNvSpPr>
          <p:nvPr/>
        </p:nvSpPr>
        <p:spPr bwMode="auto">
          <a:xfrm flipH="1">
            <a:off x="4588271" y="5340622"/>
            <a:ext cx="19905" cy="788649"/>
          </a:xfrm>
          <a:prstGeom prst="line">
            <a:avLst/>
          </a:prstGeom>
          <a:noFill/>
          <a:ln w="28575">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sz="800" dirty="0"/>
          </a:p>
        </p:txBody>
      </p:sp>
      <p:sp>
        <p:nvSpPr>
          <p:cNvPr id="66" name="TextBox 65"/>
          <p:cNvSpPr txBox="1"/>
          <p:nvPr/>
        </p:nvSpPr>
        <p:spPr>
          <a:xfrm>
            <a:off x="3602210" y="6149791"/>
            <a:ext cx="1873176" cy="400110"/>
          </a:xfrm>
          <a:prstGeom prst="rect">
            <a:avLst/>
          </a:prstGeom>
          <a:noFill/>
        </p:spPr>
        <p:txBody>
          <a:bodyPr wrap="square" rtlCol="0">
            <a:spAutoFit/>
          </a:bodyPr>
          <a:lstStyle/>
          <a:p>
            <a:pPr algn="ctr"/>
            <a:r>
              <a:rPr lang="es-ES" sz="1000" b="1" dirty="0" err="1" smtClean="0"/>
              <a:t>Grants</a:t>
            </a:r>
            <a:endParaRPr lang="es-ES" sz="1000" b="1" dirty="0" smtClean="0"/>
          </a:p>
          <a:p>
            <a:pPr algn="ctr"/>
            <a:r>
              <a:rPr lang="es-ES" sz="1000" b="1" dirty="0" err="1" smtClean="0"/>
              <a:t>Procurement</a:t>
            </a:r>
            <a:endParaRPr lang="en-GB" sz="1000" b="1" dirty="0"/>
          </a:p>
        </p:txBody>
      </p:sp>
      <p:sp>
        <p:nvSpPr>
          <p:cNvPr id="68" name="TextBox 67"/>
          <p:cNvSpPr txBox="1"/>
          <p:nvPr/>
        </p:nvSpPr>
        <p:spPr>
          <a:xfrm>
            <a:off x="2987824" y="5877272"/>
            <a:ext cx="917574" cy="369332"/>
          </a:xfrm>
          <a:prstGeom prst="rect">
            <a:avLst/>
          </a:prstGeom>
          <a:noFill/>
        </p:spPr>
        <p:txBody>
          <a:bodyPr wrap="square" rtlCol="0">
            <a:spAutoFit/>
          </a:bodyPr>
          <a:lstStyle/>
          <a:p>
            <a:r>
              <a:rPr lang="en-GB" dirty="0" smtClean="0"/>
              <a:t> </a:t>
            </a:r>
            <a:endParaRPr lang="en-GB" dirty="0"/>
          </a:p>
        </p:txBody>
      </p:sp>
      <p:sp>
        <p:nvSpPr>
          <p:cNvPr id="67" name="Line 42"/>
          <p:cNvSpPr>
            <a:spLocks noChangeShapeType="1"/>
          </p:cNvSpPr>
          <p:nvPr/>
        </p:nvSpPr>
        <p:spPr bwMode="auto">
          <a:xfrm>
            <a:off x="3446610" y="5340623"/>
            <a:ext cx="2322365" cy="905982"/>
          </a:xfrm>
          <a:prstGeom prst="line">
            <a:avLst/>
          </a:prstGeom>
          <a:noFill/>
          <a:ln w="57150">
            <a:solidFill>
              <a:srgbClr val="00B050"/>
            </a:solidFill>
            <a:round/>
            <a:headEnd/>
            <a:tailEnd type="triangle" w="med" len="med"/>
          </a:ln>
          <a:effectLst/>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69" name="Line 42"/>
          <p:cNvSpPr>
            <a:spLocks noChangeShapeType="1"/>
          </p:cNvSpPr>
          <p:nvPr/>
        </p:nvSpPr>
        <p:spPr bwMode="auto">
          <a:xfrm flipH="1">
            <a:off x="4586785" y="4126524"/>
            <a:ext cx="19905" cy="788649"/>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71" name="TextBox 70"/>
          <p:cNvSpPr txBox="1"/>
          <p:nvPr/>
        </p:nvSpPr>
        <p:spPr>
          <a:xfrm>
            <a:off x="3821223" y="4853846"/>
            <a:ext cx="1458690" cy="338554"/>
          </a:xfrm>
          <a:prstGeom prst="rect">
            <a:avLst/>
          </a:prstGeom>
          <a:noFill/>
        </p:spPr>
        <p:txBody>
          <a:bodyPr wrap="square" rtlCol="0">
            <a:spAutoFit/>
          </a:bodyPr>
          <a:lstStyle/>
          <a:p>
            <a:pPr algn="ctr"/>
            <a:r>
              <a:rPr lang="es-ES" sz="1600" b="1" dirty="0" err="1" smtClean="0"/>
              <a:t>Fin.Agreem</a:t>
            </a:r>
            <a:r>
              <a:rPr lang="es-ES" sz="1600" b="1" baseline="30000" dirty="0" err="1" smtClean="0"/>
              <a:t>t</a:t>
            </a:r>
            <a:endParaRPr lang="en-GB" sz="1600" b="1" baseline="30000" dirty="0"/>
          </a:p>
        </p:txBody>
      </p:sp>
      <p:sp>
        <p:nvSpPr>
          <p:cNvPr id="3" name="Rectangle 2"/>
          <p:cNvSpPr/>
          <p:nvPr/>
        </p:nvSpPr>
        <p:spPr bwMode="auto">
          <a:xfrm>
            <a:off x="5892006" y="5943882"/>
            <a:ext cx="820737" cy="5587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4" name="Oval 3"/>
          <p:cNvSpPr/>
          <p:nvPr/>
        </p:nvSpPr>
        <p:spPr bwMode="auto">
          <a:xfrm>
            <a:off x="6376193" y="5782266"/>
            <a:ext cx="556419" cy="595286"/>
          </a:xfrm>
          <a:prstGeom prst="ellipse">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5" name="Rectangle 4"/>
          <p:cNvSpPr/>
          <p:nvPr/>
        </p:nvSpPr>
        <p:spPr bwMode="auto">
          <a:xfrm>
            <a:off x="5824536" y="6164089"/>
            <a:ext cx="1225551" cy="527894"/>
          </a:xfrm>
          <a:prstGeom prst="rect">
            <a:avLst/>
          </a:prstGeom>
          <a:solidFill>
            <a:srgbClr val="00B050"/>
          </a:solidFill>
          <a:ln/>
          <a:effectLst>
            <a:glow rad="228600">
              <a:srgbClr val="FF0000">
                <a:alpha val="40000"/>
              </a:srgbClr>
            </a:glow>
          </a:effectLst>
          <a:extLst/>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fr-BE" sz="16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PAGODA</a:t>
            </a:r>
            <a:endParaRPr kumimoji="0" lang="en-GB" sz="16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1781533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1320" name="Group 13"/>
          <p:cNvGrpSpPr>
            <a:grpSpLocks/>
          </p:cNvGrpSpPr>
          <p:nvPr/>
        </p:nvGrpSpPr>
        <p:grpSpPr bwMode="auto">
          <a:xfrm>
            <a:off x="179388" y="2818085"/>
            <a:ext cx="2414588" cy="3684588"/>
            <a:chOff x="113" y="981"/>
            <a:chExt cx="1521" cy="2321"/>
          </a:xfrm>
        </p:grpSpPr>
        <p:sp>
          <p:nvSpPr>
            <p:cNvPr id="141354" name="Line 44"/>
            <p:cNvSpPr>
              <a:spLocks noChangeShapeType="1"/>
            </p:cNvSpPr>
            <p:nvPr/>
          </p:nvSpPr>
          <p:spPr bwMode="auto">
            <a:xfrm>
              <a:off x="476" y="2229"/>
              <a:ext cx="0" cy="64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25" name="Line 15"/>
            <p:cNvSpPr>
              <a:spLocks noChangeShapeType="1"/>
            </p:cNvSpPr>
            <p:nvPr/>
          </p:nvSpPr>
          <p:spPr bwMode="auto">
            <a:xfrm>
              <a:off x="521" y="981"/>
              <a:ext cx="0" cy="255"/>
            </a:xfrm>
            <a:prstGeom prst="line">
              <a:avLst/>
            </a:prstGeom>
            <a:noFill/>
            <a:ln w="9525">
              <a:noFill/>
              <a:round/>
              <a:headEnd/>
              <a:tailEnd/>
            </a:ln>
          </p:spPr>
          <p:txBody>
            <a:bodyPr lIns="90000" tIns="46800" rIns="90000" bIns="46800" anchor="ctr">
              <a:spAutoFit/>
            </a:bodyPr>
            <a:lstStyle/>
            <a:p>
              <a:endParaRPr lang="fr-FR"/>
            </a:p>
          </p:txBody>
        </p:sp>
        <p:sp>
          <p:nvSpPr>
            <p:cNvPr id="141326" name="Line 16"/>
            <p:cNvSpPr>
              <a:spLocks noChangeShapeType="1"/>
            </p:cNvSpPr>
            <p:nvPr/>
          </p:nvSpPr>
          <p:spPr bwMode="auto">
            <a:xfrm>
              <a:off x="1066" y="981"/>
              <a:ext cx="0" cy="383"/>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40" name="Rectangle 30"/>
            <p:cNvSpPr>
              <a:spLocks noChangeArrowheads="1"/>
            </p:cNvSpPr>
            <p:nvPr/>
          </p:nvSpPr>
          <p:spPr bwMode="auto">
            <a:xfrm>
              <a:off x="612" y="1280"/>
              <a:ext cx="939" cy="437"/>
            </a:xfrm>
            <a:prstGeom prst="rect">
              <a:avLst/>
            </a:prstGeom>
            <a:solidFill>
              <a:srgbClr val="00FFFF"/>
            </a:solidFill>
            <a:ln w="1651" cap="rnd">
              <a:solidFill>
                <a:srgbClr val="000000"/>
              </a:solidFill>
              <a:round/>
              <a:headEnd/>
              <a:tailEnd/>
            </a:ln>
          </p:spPr>
          <p:txBody>
            <a:bodyPr/>
            <a:lstStyle/>
            <a:p>
              <a:endParaRPr lang="fr-FR"/>
            </a:p>
          </p:txBody>
        </p:sp>
        <p:sp>
          <p:nvSpPr>
            <p:cNvPr id="141341" name="Rectangle 31"/>
            <p:cNvSpPr>
              <a:spLocks noChangeArrowheads="1"/>
            </p:cNvSpPr>
            <p:nvPr/>
          </p:nvSpPr>
          <p:spPr bwMode="auto">
            <a:xfrm>
              <a:off x="780" y="1407"/>
              <a:ext cx="614" cy="136"/>
            </a:xfrm>
            <a:prstGeom prst="rect">
              <a:avLst/>
            </a:prstGeom>
            <a:noFill/>
            <a:ln w="9525">
              <a:noFill/>
              <a:miter lim="800000"/>
              <a:headEnd/>
              <a:tailEnd/>
            </a:ln>
          </p:spPr>
          <p:txBody>
            <a:bodyPr wrap="none" lIns="0" tIns="0" rIns="0" bIns="0">
              <a:spAutoFit/>
            </a:bodyPr>
            <a:lstStyle/>
            <a:p>
              <a:pPr algn="ctr"/>
              <a:r>
                <a:rPr lang="en-GB" sz="1400" b="1" dirty="0">
                  <a:solidFill>
                    <a:srgbClr val="000000"/>
                  </a:solidFill>
                </a:rPr>
                <a:t>C</a:t>
              </a:r>
              <a:r>
                <a:rPr lang="en-GB" sz="1400" b="1" dirty="0" smtClean="0">
                  <a:solidFill>
                    <a:srgbClr val="000000"/>
                  </a:solidFill>
                </a:rPr>
                <a:t>entralised</a:t>
              </a:r>
              <a:endParaRPr lang="en-GB" b="1" dirty="0"/>
            </a:p>
          </p:txBody>
        </p:sp>
        <p:sp>
          <p:nvSpPr>
            <p:cNvPr id="141342" name="Rectangle 32"/>
            <p:cNvSpPr>
              <a:spLocks noChangeArrowheads="1"/>
            </p:cNvSpPr>
            <p:nvPr/>
          </p:nvSpPr>
          <p:spPr bwMode="auto">
            <a:xfrm>
              <a:off x="158" y="2132"/>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5" name="Rectangle 35"/>
            <p:cNvSpPr>
              <a:spLocks noChangeArrowheads="1"/>
            </p:cNvSpPr>
            <p:nvPr/>
          </p:nvSpPr>
          <p:spPr bwMode="auto">
            <a:xfrm flipH="1">
              <a:off x="300" y="2302"/>
              <a:ext cx="453" cy="136"/>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Direct</a:t>
              </a:r>
              <a:endParaRPr lang="en-GB" dirty="0"/>
            </a:p>
          </p:txBody>
        </p:sp>
        <p:sp>
          <p:nvSpPr>
            <p:cNvPr id="141346" name="Rectangle 36"/>
            <p:cNvSpPr>
              <a:spLocks noChangeArrowheads="1"/>
            </p:cNvSpPr>
            <p:nvPr/>
          </p:nvSpPr>
          <p:spPr bwMode="auto">
            <a:xfrm>
              <a:off x="113" y="2864"/>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7" name="Rectangle 37"/>
            <p:cNvSpPr>
              <a:spLocks noChangeArrowheads="1"/>
            </p:cNvSpPr>
            <p:nvPr/>
          </p:nvSpPr>
          <p:spPr bwMode="auto">
            <a:xfrm>
              <a:off x="930" y="2864"/>
              <a:ext cx="704" cy="438"/>
            </a:xfrm>
            <a:prstGeom prst="rect">
              <a:avLst/>
            </a:prstGeom>
            <a:solidFill>
              <a:schemeClr val="accent1"/>
            </a:solidFill>
            <a:ln w="1651" cap="rnd" algn="ctr">
              <a:solidFill>
                <a:srgbClr val="000000"/>
              </a:solidFill>
              <a:miter lim="800000"/>
              <a:headEnd/>
              <a:tailEnd/>
            </a:ln>
          </p:spPr>
          <p:txBody>
            <a:bodyPr/>
            <a:lstStyle/>
            <a:p>
              <a:pPr algn="ctr"/>
              <a:endParaRPr lang="fr-FR"/>
            </a:p>
          </p:txBody>
        </p:sp>
        <p:sp>
          <p:nvSpPr>
            <p:cNvPr id="141348" name="Rectangle 38"/>
            <p:cNvSpPr>
              <a:spLocks noChangeArrowheads="1"/>
            </p:cNvSpPr>
            <p:nvPr/>
          </p:nvSpPr>
          <p:spPr bwMode="auto">
            <a:xfrm>
              <a:off x="158" y="3045"/>
              <a:ext cx="681" cy="134"/>
            </a:xfrm>
            <a:prstGeom prst="rect">
              <a:avLst/>
            </a:prstGeom>
            <a:solidFill>
              <a:schemeClr val="accent1"/>
            </a:solidFill>
            <a:ln w="9525">
              <a:noFill/>
              <a:miter lim="800000"/>
              <a:headEnd/>
              <a:tailEnd/>
            </a:ln>
          </p:spPr>
          <p:txBody>
            <a:bodyPr lIns="0" tIns="0" rIns="0" bIns="0">
              <a:spAutoFit/>
            </a:bodyPr>
            <a:lstStyle/>
            <a:p>
              <a:pPr algn="ctr"/>
              <a:r>
                <a:rPr lang="en-GB" sz="1400" dirty="0">
                  <a:solidFill>
                    <a:srgbClr val="000000"/>
                  </a:solidFill>
                </a:rPr>
                <a:t>Headquarters</a:t>
              </a:r>
              <a:endParaRPr lang="en-GB" dirty="0"/>
            </a:p>
          </p:txBody>
        </p:sp>
        <p:sp>
          <p:nvSpPr>
            <p:cNvPr id="141349" name="Rectangle 39"/>
            <p:cNvSpPr>
              <a:spLocks noChangeArrowheads="1"/>
            </p:cNvSpPr>
            <p:nvPr/>
          </p:nvSpPr>
          <p:spPr bwMode="auto">
            <a:xfrm>
              <a:off x="975" y="3047"/>
              <a:ext cx="590" cy="134"/>
            </a:xfrm>
            <a:prstGeom prst="rect">
              <a:avLst/>
            </a:prstGeom>
            <a:noFill/>
            <a:ln w="9525">
              <a:noFill/>
              <a:miter lim="800000"/>
              <a:headEnd/>
              <a:tailEnd/>
            </a:ln>
          </p:spPr>
          <p:txBody>
            <a:bodyPr lIns="0" tIns="0" rIns="0" bIns="0">
              <a:spAutoFit/>
            </a:bodyPr>
            <a:lstStyle/>
            <a:p>
              <a:pPr algn="ctr"/>
              <a:r>
                <a:rPr lang="en-GB" sz="1400" dirty="0">
                  <a:solidFill>
                    <a:srgbClr val="000000"/>
                  </a:solidFill>
                </a:rPr>
                <a:t>Delegations</a:t>
              </a:r>
              <a:endParaRPr lang="en-GB" dirty="0"/>
            </a:p>
          </p:txBody>
        </p:sp>
        <p:sp>
          <p:nvSpPr>
            <p:cNvPr id="141350" name="Line 40"/>
            <p:cNvSpPr>
              <a:spLocks noChangeShapeType="1"/>
            </p:cNvSpPr>
            <p:nvPr/>
          </p:nvSpPr>
          <p:spPr bwMode="auto">
            <a:xfrm>
              <a:off x="1066" y="1705"/>
              <a:ext cx="0" cy="171"/>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1" name="Line 41"/>
            <p:cNvSpPr>
              <a:spLocks noChangeShapeType="1"/>
            </p:cNvSpPr>
            <p:nvPr/>
          </p:nvSpPr>
          <p:spPr bwMode="auto">
            <a:xfrm>
              <a:off x="431" y="1876"/>
              <a:ext cx="643" cy="0"/>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52" name="Line 42"/>
            <p:cNvSpPr>
              <a:spLocks noChangeShapeType="1"/>
            </p:cNvSpPr>
            <p:nvPr/>
          </p:nvSpPr>
          <p:spPr bwMode="auto">
            <a:xfrm>
              <a:off x="431"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5" name="Line 45"/>
            <p:cNvSpPr>
              <a:spLocks noChangeShapeType="1"/>
            </p:cNvSpPr>
            <p:nvPr/>
          </p:nvSpPr>
          <p:spPr bwMode="auto">
            <a:xfrm>
              <a:off x="476" y="2663"/>
              <a:ext cx="726" cy="0"/>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56" name="Line 46"/>
            <p:cNvSpPr>
              <a:spLocks noChangeShapeType="1"/>
            </p:cNvSpPr>
            <p:nvPr/>
          </p:nvSpPr>
          <p:spPr bwMode="auto">
            <a:xfrm>
              <a:off x="1202" y="2663"/>
              <a:ext cx="0" cy="214"/>
            </a:xfrm>
            <a:prstGeom prst="line">
              <a:avLst/>
            </a:prstGeom>
            <a:noFill/>
            <a:ln w="9525">
              <a:solidFill>
                <a:schemeClr val="tx1"/>
              </a:solidFill>
              <a:round/>
              <a:headEnd/>
              <a:tailEnd/>
            </a:ln>
          </p:spPr>
          <p:txBody>
            <a:bodyPr lIns="90000" tIns="46800" rIns="90000" bIns="46800" anchor="ctr">
              <a:spAutoFit/>
            </a:bodyPr>
            <a:lstStyle/>
            <a:p>
              <a:endParaRPr lang="fr-FR"/>
            </a:p>
          </p:txBody>
        </p:sp>
      </p:grpSp>
      <p:sp>
        <p:nvSpPr>
          <p:cNvPr id="37" name="Rectangle 2"/>
          <p:cNvSpPr>
            <a:spLocks noChangeArrowheads="1"/>
          </p:cNvSpPr>
          <p:nvPr/>
        </p:nvSpPr>
        <p:spPr bwMode="auto">
          <a:xfrm>
            <a:off x="-27708" y="1308970"/>
            <a:ext cx="8416132" cy="833178"/>
          </a:xfrm>
          <a:prstGeom prst="rect">
            <a:avLst/>
          </a:prstGeom>
          <a:noFill/>
          <a:ln w="9525" algn="ctr">
            <a:noFill/>
            <a:miter lim="800000"/>
            <a:headEnd/>
            <a:tailEnd/>
          </a:ln>
        </p:spPr>
        <p:txBody>
          <a:bodyPr wrap="square" lIns="90000" tIns="46800" rIns="90000" bIns="46800">
            <a:spAutoFit/>
          </a:bodyPr>
          <a:lstStyle/>
          <a:p>
            <a:r>
              <a:rPr lang="es-ES" sz="2400" b="1" dirty="0" smtClean="0">
                <a:solidFill>
                  <a:srgbClr val="0082C8"/>
                </a:solidFill>
                <a:latin typeface="Verdana" pitchFamily="34" charset="0"/>
              </a:rPr>
              <a:t>Management </a:t>
            </a:r>
            <a:r>
              <a:rPr lang="es-ES" sz="2400" b="1" dirty="0" err="1" smtClean="0">
                <a:solidFill>
                  <a:srgbClr val="0082C8"/>
                </a:solidFill>
                <a:latin typeface="Verdana" pitchFamily="34" charset="0"/>
              </a:rPr>
              <a:t>Modes</a:t>
            </a:r>
            <a:r>
              <a:rPr lang="es-ES" sz="2400" b="1" dirty="0" smtClean="0">
                <a:solidFill>
                  <a:srgbClr val="0082C8"/>
                </a:solidFill>
                <a:latin typeface="Verdana" pitchFamily="34" charset="0"/>
              </a:rPr>
              <a:t> and </a:t>
            </a:r>
            <a:r>
              <a:rPr lang="es-ES" sz="2400" b="1" dirty="0" err="1" smtClean="0">
                <a:solidFill>
                  <a:srgbClr val="0082C8"/>
                </a:solidFill>
                <a:latin typeface="Verdana" pitchFamily="34" charset="0"/>
              </a:rPr>
              <a:t>contracts</a:t>
            </a:r>
            <a:r>
              <a:rPr lang="es-ES" sz="2400" b="1" dirty="0" smtClean="0">
                <a:solidFill>
                  <a:srgbClr val="0082C8"/>
                </a:solidFill>
                <a:latin typeface="Verdana" pitchFamily="34" charset="0"/>
              </a:rPr>
              <a:t> </a:t>
            </a:r>
            <a:r>
              <a:rPr lang="es-ES" sz="2400" b="1" dirty="0" err="1" smtClean="0">
                <a:solidFill>
                  <a:srgbClr val="0082C8"/>
                </a:solidFill>
                <a:latin typeface="Verdana" pitchFamily="34" charset="0"/>
              </a:rPr>
              <a:t>with</a:t>
            </a:r>
            <a:r>
              <a:rPr lang="es-ES" sz="2400" b="1" dirty="0" smtClean="0">
                <a:solidFill>
                  <a:srgbClr val="0082C8"/>
                </a:solidFill>
                <a:latin typeface="Verdana" pitchFamily="34" charset="0"/>
              </a:rPr>
              <a:t> </a:t>
            </a:r>
            <a:r>
              <a:rPr lang="es-ES" sz="2400" b="1" dirty="0" smtClean="0">
                <a:solidFill>
                  <a:srgbClr val="FF0000"/>
                </a:solidFill>
                <a:latin typeface="Verdana" pitchFamily="34" charset="0"/>
              </a:rPr>
              <a:t>IO</a:t>
            </a:r>
            <a:r>
              <a:rPr lang="es-ES" sz="2400" b="1" dirty="0" smtClean="0">
                <a:solidFill>
                  <a:srgbClr val="0082C8"/>
                </a:solidFill>
                <a:latin typeface="Verdana" pitchFamily="34" charset="0"/>
              </a:rPr>
              <a:t> &amp; </a:t>
            </a:r>
            <a:r>
              <a:rPr lang="es-ES" sz="2400" b="1" dirty="0">
                <a:solidFill>
                  <a:srgbClr val="00B050"/>
                </a:solidFill>
                <a:latin typeface="Verdana" pitchFamily="34" charset="0"/>
              </a:rPr>
              <a:t>MS </a:t>
            </a:r>
            <a:r>
              <a:rPr lang="es-ES" sz="2400" b="1" dirty="0" smtClean="0">
                <a:solidFill>
                  <a:srgbClr val="00B050"/>
                </a:solidFill>
                <a:latin typeface="Verdana" pitchFamily="34" charset="0"/>
              </a:rPr>
              <a:t>Agencies</a:t>
            </a:r>
            <a:r>
              <a:rPr lang="es-ES" sz="2400" b="1" dirty="0" smtClean="0">
                <a:solidFill>
                  <a:srgbClr val="0082C8"/>
                </a:solidFill>
                <a:latin typeface="Verdana" pitchFamily="34" charset="0"/>
              </a:rPr>
              <a:t> as </a:t>
            </a:r>
            <a:r>
              <a:rPr lang="es-ES" sz="2400" b="1" dirty="0" err="1" smtClean="0">
                <a:solidFill>
                  <a:srgbClr val="0082C8"/>
                </a:solidFill>
                <a:latin typeface="Verdana" pitchFamily="34" charset="0"/>
              </a:rPr>
              <a:t>from</a:t>
            </a:r>
            <a:r>
              <a:rPr lang="es-ES" sz="2400" b="1" dirty="0" smtClean="0">
                <a:solidFill>
                  <a:srgbClr val="0082C8"/>
                </a:solidFill>
                <a:latin typeface="Verdana" pitchFamily="34" charset="0"/>
              </a:rPr>
              <a:t> 2014</a:t>
            </a:r>
            <a:endParaRPr lang="es-ES" sz="2400" b="1" dirty="0">
              <a:solidFill>
                <a:srgbClr val="0082C8"/>
              </a:solidFill>
              <a:latin typeface="Verdana" pitchFamily="34" charset="0"/>
            </a:endParaRPr>
          </a:p>
        </p:txBody>
      </p:sp>
      <p:sp>
        <p:nvSpPr>
          <p:cNvPr id="2" name="Slide Number Placeholder 1"/>
          <p:cNvSpPr>
            <a:spLocks noGrp="1"/>
          </p:cNvSpPr>
          <p:nvPr>
            <p:ph type="sldNum" sz="quarter" idx="12"/>
          </p:nvPr>
        </p:nvSpPr>
        <p:spPr>
          <a:xfrm>
            <a:off x="6553200" y="6453336"/>
            <a:ext cx="2133600" cy="476250"/>
          </a:xfrm>
        </p:spPr>
        <p:txBody>
          <a:bodyPr/>
          <a:lstStyle/>
          <a:p>
            <a:pPr>
              <a:defRPr/>
            </a:pPr>
            <a:fld id="{E2306159-8291-45C0-9E84-6F1DFA46EAAE}" type="slidenum">
              <a:rPr lang="en-GB" smtClean="0"/>
              <a:pPr>
                <a:defRPr/>
              </a:pPr>
              <a:t>19</a:t>
            </a:fld>
            <a:endParaRPr lang="en-GB" dirty="0"/>
          </a:p>
        </p:txBody>
      </p:sp>
      <p:cxnSp>
        <p:nvCxnSpPr>
          <p:cNvPr id="50" name="Straight Connector 49"/>
          <p:cNvCxnSpPr/>
          <p:nvPr/>
        </p:nvCxnSpPr>
        <p:spPr>
          <a:xfrm>
            <a:off x="33338" y="2481411"/>
            <a:ext cx="3044825"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3338" y="2481411"/>
            <a:ext cx="0" cy="4333875"/>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3338" y="6815286"/>
            <a:ext cx="2779712"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3078163" y="2481411"/>
            <a:ext cx="0" cy="1955701"/>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033588" y="4437112"/>
            <a:ext cx="9525" cy="1365349"/>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033588" y="5802461"/>
            <a:ext cx="801687"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813050" y="5802461"/>
            <a:ext cx="0" cy="1012825"/>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2024063" y="4437112"/>
            <a:ext cx="1054100"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0" name="TextBox 141373"/>
          <p:cNvSpPr txBox="1">
            <a:spLocks noChangeArrowheads="1"/>
          </p:cNvSpPr>
          <p:nvPr/>
        </p:nvSpPr>
        <p:spPr bwMode="auto">
          <a:xfrm>
            <a:off x="1068388" y="2073548"/>
            <a:ext cx="1273105"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chemeClr val="tx1"/>
                </a:solidFill>
              </a:rPr>
              <a:t>DIRECT</a:t>
            </a:r>
          </a:p>
        </p:txBody>
      </p:sp>
      <p:sp>
        <p:nvSpPr>
          <p:cNvPr id="66" name="TextBox 65"/>
          <p:cNvSpPr txBox="1"/>
          <p:nvPr/>
        </p:nvSpPr>
        <p:spPr>
          <a:xfrm>
            <a:off x="4736131" y="4645298"/>
            <a:ext cx="3940325" cy="1569660"/>
          </a:xfrm>
          <a:prstGeom prst="rect">
            <a:avLst/>
          </a:prstGeom>
          <a:noFill/>
        </p:spPr>
        <p:txBody>
          <a:bodyPr wrap="square" rtlCol="0">
            <a:spAutoFit/>
          </a:bodyPr>
          <a:lstStyle/>
          <a:p>
            <a:pPr algn="ctr"/>
            <a:r>
              <a:rPr lang="es-ES" sz="2400" b="1" dirty="0" err="1" smtClean="0"/>
              <a:t>Procurement</a:t>
            </a:r>
            <a:r>
              <a:rPr lang="es-ES" sz="2400" b="1" dirty="0" smtClean="0"/>
              <a:t> </a:t>
            </a:r>
            <a:r>
              <a:rPr lang="es-ES" sz="2400" b="1" dirty="0" err="1" smtClean="0"/>
              <a:t>contracts</a:t>
            </a:r>
            <a:r>
              <a:rPr lang="es-ES" sz="2400" b="1" dirty="0" smtClean="0"/>
              <a:t>, standard </a:t>
            </a:r>
            <a:r>
              <a:rPr lang="es-ES" sz="2400" b="1" dirty="0" err="1" smtClean="0"/>
              <a:t>grant</a:t>
            </a:r>
            <a:r>
              <a:rPr lang="es-ES" sz="2400" b="1" dirty="0" smtClean="0"/>
              <a:t> </a:t>
            </a:r>
            <a:r>
              <a:rPr lang="es-ES" sz="2400" b="1" dirty="0" err="1" smtClean="0"/>
              <a:t>agreements</a:t>
            </a:r>
            <a:r>
              <a:rPr lang="es-ES" sz="2400" b="1" dirty="0" smtClean="0"/>
              <a:t> and PAGODA are </a:t>
            </a:r>
            <a:r>
              <a:rPr lang="es-ES" sz="2400" b="1" dirty="0" err="1" smtClean="0"/>
              <a:t>possible</a:t>
            </a:r>
            <a:endParaRPr lang="en-GB" sz="2400" b="1" dirty="0"/>
          </a:p>
        </p:txBody>
      </p:sp>
      <p:sp>
        <p:nvSpPr>
          <p:cNvPr id="68" name="TextBox 67"/>
          <p:cNvSpPr txBox="1"/>
          <p:nvPr/>
        </p:nvSpPr>
        <p:spPr>
          <a:xfrm>
            <a:off x="2987824" y="5877272"/>
            <a:ext cx="917574" cy="369332"/>
          </a:xfrm>
          <a:prstGeom prst="rect">
            <a:avLst/>
          </a:prstGeom>
          <a:noFill/>
        </p:spPr>
        <p:txBody>
          <a:bodyPr wrap="square" rtlCol="0">
            <a:spAutoFit/>
          </a:bodyPr>
          <a:lstStyle/>
          <a:p>
            <a:r>
              <a:rPr lang="en-GB" dirty="0" smtClean="0"/>
              <a:t> </a:t>
            </a:r>
            <a:endParaRPr lang="en-GB" dirty="0"/>
          </a:p>
        </p:txBody>
      </p:sp>
      <p:sp>
        <p:nvSpPr>
          <p:cNvPr id="67" name="Line 42"/>
          <p:cNvSpPr>
            <a:spLocks noChangeShapeType="1"/>
          </p:cNvSpPr>
          <p:nvPr/>
        </p:nvSpPr>
        <p:spPr bwMode="auto">
          <a:xfrm>
            <a:off x="1535261" y="4962317"/>
            <a:ext cx="2820715" cy="0"/>
          </a:xfrm>
          <a:prstGeom prst="line">
            <a:avLst/>
          </a:prstGeom>
          <a:noFill/>
          <a:ln w="57150">
            <a:solidFill>
              <a:srgbClr val="00B050"/>
            </a:solidFill>
            <a:round/>
            <a:headEnd/>
            <a:tailEnd type="triangle" w="med" len="med"/>
          </a:ln>
          <a:effectLst/>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
        <p:nvSpPr>
          <p:cNvPr id="3" name="Rectangle 2"/>
          <p:cNvSpPr/>
          <p:nvPr/>
        </p:nvSpPr>
        <p:spPr bwMode="auto">
          <a:xfrm>
            <a:off x="5892006" y="5943882"/>
            <a:ext cx="820737" cy="5587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4" name="Oval 3"/>
          <p:cNvSpPr/>
          <p:nvPr/>
        </p:nvSpPr>
        <p:spPr bwMode="auto">
          <a:xfrm>
            <a:off x="6376193" y="5782266"/>
            <a:ext cx="556419" cy="595286"/>
          </a:xfrm>
          <a:prstGeom prst="ellipse">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70" name="Line 42"/>
          <p:cNvSpPr>
            <a:spLocks noChangeShapeType="1"/>
          </p:cNvSpPr>
          <p:nvPr/>
        </p:nvSpPr>
        <p:spPr bwMode="auto">
          <a:xfrm>
            <a:off x="1535261" y="5091003"/>
            <a:ext cx="2820715"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xmlns="">
                <a:noFill/>
              </a14:hiddenFill>
            </a:ext>
          </a:extLst>
        </p:spPr>
        <p:txBody>
          <a:bodyPr wrap="square" lIns="90000" tIns="46800" rIns="90000" bIns="46800" anchor="ctr">
            <a:spAutoFit/>
          </a:bodyPr>
          <a:lstStyle/>
          <a:p>
            <a:endParaRPr lang="en-GB"/>
          </a:p>
        </p:txBody>
      </p:sp>
    </p:spTree>
    <p:extLst>
      <p:ext uri="{BB962C8B-B14F-4D97-AF65-F5344CB8AC3E}">
        <p14:creationId xmlns:p14="http://schemas.microsoft.com/office/powerpoint/2010/main" xmlns="" val="1331503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indent="0" eaLnBrk="1" hangingPunct="1"/>
            <a:r>
              <a:rPr lang="es-ES" dirty="0" smtClean="0"/>
              <a:t>SUMMARY</a:t>
            </a:r>
            <a:endParaRPr lang="en-GB" dirty="0" smtClean="0"/>
          </a:p>
        </p:txBody>
      </p:sp>
      <p:sp>
        <p:nvSpPr>
          <p:cNvPr id="20483" name="Rectangle 3"/>
          <p:cNvSpPr>
            <a:spLocks noGrp="1" noChangeArrowheads="1"/>
          </p:cNvSpPr>
          <p:nvPr>
            <p:ph sz="half" idx="1"/>
          </p:nvPr>
        </p:nvSpPr>
        <p:spPr>
          <a:xfrm>
            <a:off x="457200" y="2492375"/>
            <a:ext cx="7859216" cy="3529013"/>
          </a:xfrm>
        </p:spPr>
        <p:txBody>
          <a:bodyPr/>
          <a:lstStyle/>
          <a:p>
            <a:pPr marL="381000" indent="-381000">
              <a:buFont typeface="Times" pitchFamily="18" charset="0"/>
              <a:buAutoNum type="arabicPeriod"/>
            </a:pPr>
            <a:endParaRPr lang="es-ES" sz="2000" b="1" i="0" dirty="0" smtClean="0"/>
          </a:p>
          <a:p>
            <a:pPr marL="381000" indent="-381000">
              <a:buFont typeface="Times" pitchFamily="18" charset="0"/>
              <a:buAutoNum type="arabicPeriod"/>
            </a:pPr>
            <a:r>
              <a:rPr lang="es-ES" sz="2000" b="1" i="0" dirty="0" smtClean="0"/>
              <a:t>1	New Management </a:t>
            </a:r>
            <a:r>
              <a:rPr lang="es-ES" sz="2000" b="1" i="0" dirty="0" err="1" smtClean="0"/>
              <a:t>modes</a:t>
            </a:r>
            <a:endParaRPr lang="es-ES" sz="2000" b="1" i="0" dirty="0" smtClean="0"/>
          </a:p>
          <a:p>
            <a:pPr marL="381000" indent="-381000">
              <a:buFont typeface="Times" pitchFamily="18" charset="0"/>
              <a:buAutoNum type="arabicPeriod"/>
            </a:pPr>
            <a:r>
              <a:rPr lang="es-ES" sz="2000" b="1" i="0" dirty="0" smtClean="0"/>
              <a:t>2	</a:t>
            </a:r>
            <a:r>
              <a:rPr lang="es-ES" sz="2000" b="1" i="0" dirty="0" err="1" smtClean="0"/>
              <a:t>Indirect</a:t>
            </a:r>
            <a:r>
              <a:rPr lang="es-ES" sz="2000" b="1" i="0" dirty="0" smtClean="0"/>
              <a:t> </a:t>
            </a:r>
            <a:r>
              <a:rPr lang="es-ES" sz="2000" b="1" i="0" dirty="0" err="1" smtClean="0"/>
              <a:t>management</a:t>
            </a:r>
            <a:endParaRPr lang="es-ES" sz="2000" b="1" i="0" dirty="0" smtClean="0"/>
          </a:p>
          <a:p>
            <a:pPr marL="381000" indent="-381000">
              <a:buFont typeface="Times" pitchFamily="18" charset="0"/>
              <a:buAutoNum type="arabicPeriod"/>
            </a:pPr>
            <a:r>
              <a:rPr lang="es-ES" sz="2000" b="1" i="0" dirty="0"/>
              <a:t>3</a:t>
            </a:r>
            <a:r>
              <a:rPr lang="es-ES" sz="2000" b="1" i="0" dirty="0" smtClean="0"/>
              <a:t>	</a:t>
            </a:r>
            <a:r>
              <a:rPr lang="es-ES" sz="2000" b="1" i="0" dirty="0" err="1" smtClean="0"/>
              <a:t>Contracts</a:t>
            </a:r>
            <a:r>
              <a:rPr lang="es-ES" sz="2000" b="1" i="0" dirty="0" smtClean="0"/>
              <a:t> </a:t>
            </a:r>
            <a:r>
              <a:rPr lang="es-ES" sz="2000" b="1" i="0" dirty="0" err="1" smtClean="0"/>
              <a:t>to</a:t>
            </a:r>
            <a:r>
              <a:rPr lang="es-ES" sz="2000" b="1" i="0" dirty="0" smtClean="0"/>
              <a:t> be </a:t>
            </a:r>
            <a:r>
              <a:rPr lang="es-ES" sz="2000" b="1" i="0" dirty="0" err="1" smtClean="0"/>
              <a:t>used</a:t>
            </a:r>
            <a:endParaRPr lang="es-ES" sz="2000" b="1" i="0" dirty="0" smtClean="0"/>
          </a:p>
          <a:p>
            <a:pPr marL="381000" indent="-381000">
              <a:buFont typeface="Times" pitchFamily="18" charset="0"/>
              <a:buAutoNum type="arabicPeriod"/>
            </a:pPr>
            <a:r>
              <a:rPr lang="es-ES" sz="2000" b="1" i="0" dirty="0" smtClean="0"/>
              <a:t>4	</a:t>
            </a:r>
            <a:r>
              <a:rPr lang="es-ES" sz="2000" b="1" i="0" dirty="0" err="1" smtClean="0"/>
              <a:t>Pillars</a:t>
            </a:r>
            <a:r>
              <a:rPr lang="es-ES" sz="2000" b="1" i="0" dirty="0" smtClean="0"/>
              <a:t>' </a:t>
            </a:r>
            <a:r>
              <a:rPr lang="es-ES" sz="2000" b="1" i="0" dirty="0" err="1" smtClean="0"/>
              <a:t>assessment</a:t>
            </a:r>
            <a:endParaRPr lang="es-ES" sz="2000" b="1" i="0" dirty="0" smtClean="0"/>
          </a:p>
          <a:p>
            <a:pPr marL="381000" indent="-381000">
              <a:buFont typeface="Times" pitchFamily="18" charset="0"/>
              <a:buAutoNum type="arabicPeriod"/>
            </a:pPr>
            <a:r>
              <a:rPr lang="es-ES" sz="2000" b="1" i="0" dirty="0" smtClean="0"/>
              <a:t>5 	PAGODA</a:t>
            </a:r>
          </a:p>
          <a:p>
            <a:pPr marL="381000" indent="-381000">
              <a:buFont typeface="Times" pitchFamily="18" charset="0"/>
              <a:buAutoNum type="arabicPeriod"/>
            </a:pPr>
            <a:endParaRPr lang="es-ES" sz="2000" b="1" i="0" dirty="0"/>
          </a:p>
          <a:p>
            <a:pPr marL="381000" indent="-381000">
              <a:buFont typeface="Times" pitchFamily="18" charset="0"/>
              <a:buNone/>
            </a:pPr>
            <a:endParaRPr lang="es-ES" sz="2000" b="1" dirty="0"/>
          </a:p>
          <a:p>
            <a:pPr marL="381000" indent="-381000">
              <a:buFont typeface="Times" pitchFamily="18" charset="0"/>
              <a:buNone/>
            </a:pPr>
            <a:endParaRPr lang="es-ES" sz="2000" b="1" dirty="0" smtClean="0"/>
          </a:p>
          <a:p>
            <a:pPr marL="381000" indent="-381000">
              <a:buFont typeface="Times" pitchFamily="18" charset="0"/>
              <a:buNone/>
            </a:pPr>
            <a:endParaRPr lang="es-ES" b="1" dirty="0" smtClean="0"/>
          </a:p>
          <a:p>
            <a:pPr marL="381000" indent="-381000"/>
            <a:endParaRPr lang="es-ES" b="1" dirty="0" smtClean="0"/>
          </a:p>
          <a:p>
            <a:pPr marL="381000" indent="-381000"/>
            <a:endParaRPr lang="es-ES" dirty="0" smtClean="0"/>
          </a:p>
          <a:p>
            <a:pPr marL="381000" indent="-381000"/>
            <a:endParaRPr lang="es-ES" dirty="0" smtClean="0"/>
          </a:p>
          <a:p>
            <a:pPr marL="381000" indent="-381000"/>
            <a:endParaRPr lang="es-ES" dirty="0" smtClean="0"/>
          </a:p>
          <a:p>
            <a:pPr marL="381000" indent="-381000">
              <a:buFont typeface="Times" pitchFamily="18" charset="0"/>
              <a:buAutoNum type="arabicPeriod"/>
            </a:pPr>
            <a:endParaRPr lang="es-ES" dirty="0" smtClean="0"/>
          </a:p>
          <a:p>
            <a:pPr marL="381000" indent="-381000"/>
            <a:endParaRPr lang="es-ES" dirty="0" smtClean="0"/>
          </a:p>
          <a:p>
            <a:pPr marL="381000" indent="-381000"/>
            <a:endParaRPr lang="es-ES" dirty="0" smtClean="0"/>
          </a:p>
          <a:p>
            <a:pPr marL="381000" indent="-381000"/>
            <a:endParaRPr lang="es-ES" dirty="0" smtClean="0"/>
          </a:p>
          <a:p>
            <a:pPr marL="381000" indent="-381000"/>
            <a:endParaRPr lang="es-ES" dirty="0" smtClean="0"/>
          </a:p>
          <a:p>
            <a:pPr marL="381000" indent="-381000"/>
            <a:endParaRPr lang="es-ES" dirty="0" smtClean="0"/>
          </a:p>
          <a:p>
            <a:pPr marL="381000" indent="-381000">
              <a:buFont typeface="Times" pitchFamily="18" charset="0"/>
              <a:buNone/>
            </a:pPr>
            <a:endParaRPr lang="es-ES" dirty="0" smtClean="0"/>
          </a:p>
          <a:p>
            <a:pPr marL="381000" indent="-381000">
              <a:buFont typeface="Times" pitchFamily="18" charset="0"/>
              <a:buNone/>
            </a:pPr>
            <a:endParaRPr lang="es-ES" dirty="0" smtClean="0"/>
          </a:p>
          <a:p>
            <a:pPr marL="381000" indent="-381000"/>
            <a:endParaRPr lang="en-GB" dirty="0" smtClean="0"/>
          </a:p>
        </p:txBody>
      </p:sp>
      <p:sp>
        <p:nvSpPr>
          <p:cNvPr id="6" name="Slide Number Placeholder 5"/>
          <p:cNvSpPr>
            <a:spLocks noGrp="1"/>
          </p:cNvSpPr>
          <p:nvPr>
            <p:ph type="sldNum" sz="quarter" idx="12"/>
          </p:nvPr>
        </p:nvSpPr>
        <p:spPr/>
        <p:txBody>
          <a:bodyPr/>
          <a:lstStyle/>
          <a:p>
            <a:pPr>
              <a:defRPr/>
            </a:pPr>
            <a:fld id="{F48ABEB3-FB2E-4675-BA78-AFBF009B924A}" type="slidenum">
              <a:rPr lang="en-GB"/>
              <a:pPr>
                <a:defRPr/>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noGrp="1" noChangeArrowheads="1"/>
          </p:cNvSpPr>
          <p:nvPr/>
        </p:nvSpPr>
        <p:spPr bwMode="auto">
          <a:xfrm>
            <a:off x="6553200" y="6245225"/>
            <a:ext cx="2133600" cy="476250"/>
          </a:xfrm>
          <a:prstGeom prst="rect">
            <a:avLst/>
          </a:prstGeom>
          <a:noFill/>
          <a:ln algn="ctr">
            <a:miter lim="800000"/>
            <a:headEnd/>
            <a:tailEnd/>
          </a:ln>
        </p:spPr>
        <p:txBody>
          <a:bodyPr/>
          <a:lstStyle/>
          <a:p>
            <a:pPr algn="r" eaLnBrk="0" hangingPunct="0">
              <a:lnSpc>
                <a:spcPts val="1400"/>
              </a:lnSpc>
              <a:defRPr/>
            </a:pPr>
            <a:fld id="{66D28DA5-9A7B-4D97-ACD2-2364A5073748}" type="slidenum">
              <a:rPr lang="en-GB" sz="1000">
                <a:solidFill>
                  <a:srgbClr val="103C72"/>
                </a:solidFill>
                <a:latin typeface="+mn-lt"/>
              </a:rPr>
              <a:pPr algn="r" eaLnBrk="0" hangingPunct="0">
                <a:lnSpc>
                  <a:spcPts val="1400"/>
                </a:lnSpc>
                <a:defRPr/>
              </a:pPr>
              <a:t>20</a:t>
            </a:fld>
            <a:endParaRPr lang="en-GB" sz="1000">
              <a:solidFill>
                <a:srgbClr val="103C72"/>
              </a:solidFill>
              <a:latin typeface="+mn-lt"/>
            </a:endParaRPr>
          </a:p>
        </p:txBody>
      </p:sp>
      <p:sp>
        <p:nvSpPr>
          <p:cNvPr id="139266" name="Text Box 2"/>
          <p:cNvSpPr txBox="1">
            <a:spLocks noChangeArrowheads="1"/>
          </p:cNvSpPr>
          <p:nvPr/>
        </p:nvSpPr>
        <p:spPr bwMode="auto">
          <a:xfrm>
            <a:off x="395288" y="404813"/>
            <a:ext cx="4464050" cy="5788380"/>
          </a:xfrm>
          <a:prstGeom prst="rect">
            <a:avLst/>
          </a:prstGeom>
          <a:noFill/>
          <a:ln w="9525" algn="ctr">
            <a:noFill/>
            <a:miter lim="800000"/>
            <a:headEnd/>
            <a:tailEnd/>
          </a:ln>
        </p:spPr>
        <p:txBody>
          <a:bodyPr lIns="90000" tIns="46800" rIns="90000" bIns="46800">
            <a:spAutoFit/>
          </a:bodyPr>
          <a:lstStyle/>
          <a:p>
            <a:pPr algn="ctr">
              <a:spcBef>
                <a:spcPct val="50000"/>
              </a:spcBef>
            </a:pPr>
            <a:r>
              <a:rPr lang="fr-BE" sz="37000" b="1" dirty="0" smtClean="0">
                <a:solidFill>
                  <a:srgbClr val="C0C0C0"/>
                </a:solidFill>
                <a:latin typeface="Verdana" pitchFamily="34" charset="0"/>
              </a:rPr>
              <a:t>4</a:t>
            </a:r>
            <a:endParaRPr lang="en-GB" sz="37000" b="1" dirty="0">
              <a:solidFill>
                <a:srgbClr val="C0C0C0"/>
              </a:solidFill>
              <a:latin typeface="Verdana" pitchFamily="34" charset="0"/>
            </a:endParaRPr>
          </a:p>
        </p:txBody>
      </p:sp>
      <p:sp>
        <p:nvSpPr>
          <p:cNvPr id="139267" name="Rectangle 4"/>
          <p:cNvSpPr>
            <a:spLocks noGrp="1" noChangeArrowheads="1"/>
          </p:cNvSpPr>
          <p:nvPr>
            <p:ph type="subTitle" idx="4294967295"/>
          </p:nvPr>
        </p:nvSpPr>
        <p:spPr>
          <a:xfrm>
            <a:off x="4067944" y="1772816"/>
            <a:ext cx="4968552" cy="3600400"/>
          </a:xfrm>
        </p:spPr>
        <p:txBody>
          <a:bodyPr/>
          <a:lstStyle/>
          <a:p>
            <a:pPr algn="ctr">
              <a:buNone/>
            </a:pPr>
            <a:endParaRPr lang="en-GB" sz="3600" b="1" dirty="0" smtClean="0">
              <a:solidFill>
                <a:srgbClr val="0082C8"/>
              </a:solidFill>
            </a:endParaRPr>
          </a:p>
          <a:p>
            <a:pPr algn="ctr">
              <a:buNone/>
            </a:pPr>
            <a:endParaRPr lang="en-GB" sz="3600" b="1" dirty="0">
              <a:solidFill>
                <a:srgbClr val="0082C8"/>
              </a:solidFill>
            </a:endParaRPr>
          </a:p>
          <a:p>
            <a:pPr algn="ctr">
              <a:buNone/>
            </a:pPr>
            <a:r>
              <a:rPr lang="en-GB" sz="3600" b="1" i="0" dirty="0" smtClean="0">
                <a:solidFill>
                  <a:srgbClr val="0082C8"/>
                </a:solidFill>
              </a:rPr>
              <a:t>Pillars' assessment</a:t>
            </a:r>
            <a:endParaRPr lang="en-GB" sz="3600" b="1" i="0" dirty="0">
              <a:solidFill>
                <a:srgbClr val="0082C8"/>
              </a:solidFill>
            </a:endParaRPr>
          </a:p>
        </p:txBody>
      </p:sp>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20</a:t>
            </a:fld>
            <a:endParaRPr lang="en-GB"/>
          </a:p>
        </p:txBody>
      </p:sp>
    </p:spTree>
    <p:extLst>
      <p:ext uri="{BB962C8B-B14F-4D97-AF65-F5344CB8AC3E}">
        <p14:creationId xmlns:p14="http://schemas.microsoft.com/office/powerpoint/2010/main" xmlns="" val="277200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ChangeArrowheads="1"/>
          </p:cNvSpPr>
          <p:nvPr/>
        </p:nvSpPr>
        <p:spPr bwMode="auto">
          <a:xfrm>
            <a:off x="4356100" y="3500438"/>
            <a:ext cx="4500563" cy="1893887"/>
          </a:xfrm>
          <a:prstGeom prst="rect">
            <a:avLst/>
          </a:prstGeom>
          <a:noFill/>
          <a:ln w="1651" cap="rnd" algn="ctr">
            <a:noFill/>
            <a:miter lim="800000"/>
            <a:headEnd/>
            <a:tailEnd/>
          </a:ln>
        </p:spPr>
        <p:txBody>
          <a:bodyPr>
            <a:spAutoFit/>
          </a:bodyPr>
          <a:lstStyle/>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r>
              <a:rPr lang="en-GB">
                <a:solidFill>
                  <a:srgbClr val="103C72"/>
                </a:solidFill>
                <a:latin typeface="Verdana" pitchFamily="34" charset="0"/>
              </a:rPr>
              <a:t>	</a:t>
            </a:r>
          </a:p>
          <a:p>
            <a:pPr>
              <a:tabLst>
                <a:tab pos="441325" algn="l"/>
              </a:tabLst>
            </a:pPr>
            <a:r>
              <a:rPr lang="en-GB" b="1">
                <a:solidFill>
                  <a:srgbClr val="103C72"/>
                </a:solidFill>
                <a:latin typeface="Verdana" pitchFamily="34" charset="0"/>
              </a:rPr>
              <a:t>	</a:t>
            </a:r>
          </a:p>
          <a:p>
            <a:pPr>
              <a:tabLst>
                <a:tab pos="441325" algn="l"/>
              </a:tabLst>
            </a:pPr>
            <a:endParaRPr lang="en-GB" b="1">
              <a:solidFill>
                <a:srgbClr val="103C72"/>
              </a:solidFill>
              <a:latin typeface="Verdana" pitchFamily="34" charset="0"/>
            </a:endParaRPr>
          </a:p>
        </p:txBody>
      </p:sp>
      <p:sp>
        <p:nvSpPr>
          <p:cNvPr id="143366" name="Rectangle 7"/>
          <p:cNvSpPr>
            <a:spLocks noChangeArrowheads="1"/>
          </p:cNvSpPr>
          <p:nvPr/>
        </p:nvSpPr>
        <p:spPr bwMode="auto">
          <a:xfrm>
            <a:off x="539750" y="4076700"/>
            <a:ext cx="4968875" cy="1374775"/>
          </a:xfrm>
          <a:prstGeom prst="rect">
            <a:avLst/>
          </a:prstGeom>
          <a:noFill/>
          <a:ln w="1651" cap="rnd" algn="ctr">
            <a:noFill/>
            <a:miter lim="800000"/>
            <a:headEnd/>
            <a:tailEnd/>
          </a:ln>
        </p:spPr>
        <p:txBody>
          <a:bodyPr>
            <a:spAutoFit/>
          </a:bodyPr>
          <a:lstStyle/>
          <a:p>
            <a:endParaRPr lang="en-GB" sz="1600">
              <a:solidFill>
                <a:srgbClr val="103C72"/>
              </a:solidFill>
              <a:latin typeface="Verdana" pitchFamily="34" charset="0"/>
            </a:endParaRPr>
          </a:p>
          <a:p>
            <a:endParaRPr lang="en-GB" sz="1600" b="1">
              <a:solidFill>
                <a:srgbClr val="103C72"/>
              </a:solidFill>
              <a:latin typeface="Verdana" pitchFamily="34" charset="0"/>
            </a:endParaRPr>
          </a:p>
          <a:p>
            <a:endParaRPr lang="en-GB" sz="1600">
              <a:solidFill>
                <a:srgbClr val="103C72"/>
              </a:solidFill>
              <a:latin typeface="Verdana" pitchFamily="34" charset="0"/>
            </a:endParaRPr>
          </a:p>
          <a:p>
            <a:r>
              <a:rPr lang="en-GB" b="1">
                <a:solidFill>
                  <a:srgbClr val="103C72"/>
                </a:solidFill>
                <a:latin typeface="Verdana" pitchFamily="34" charset="0"/>
              </a:rPr>
              <a:t>	</a:t>
            </a:r>
          </a:p>
          <a:p>
            <a:endParaRPr lang="en-GB" b="1">
              <a:solidFill>
                <a:srgbClr val="103C72"/>
              </a:solidFill>
              <a:latin typeface="Verdana" pitchFamily="34" charset="0"/>
            </a:endParaRPr>
          </a:p>
        </p:txBody>
      </p:sp>
      <p:sp>
        <p:nvSpPr>
          <p:cNvPr id="2" name="Rectangle 1"/>
          <p:cNvSpPr/>
          <p:nvPr/>
        </p:nvSpPr>
        <p:spPr>
          <a:xfrm>
            <a:off x="179512" y="1443841"/>
            <a:ext cx="8496944" cy="738664"/>
          </a:xfrm>
          <a:prstGeom prst="rect">
            <a:avLst/>
          </a:prstGeom>
        </p:spPr>
        <p:txBody>
          <a:bodyPr wrap="square">
            <a:spAutoFit/>
          </a:bodyPr>
          <a:lstStyle/>
          <a:p>
            <a:pPr>
              <a:buFont typeface="Times" pitchFamily="18" charset="0"/>
              <a:buNone/>
            </a:pPr>
            <a:r>
              <a:rPr lang="en-GB" sz="2400" b="1" i="1" u="sng" dirty="0" smtClean="0">
                <a:solidFill>
                  <a:srgbClr val="0F5494"/>
                </a:solidFill>
                <a:latin typeface="+mn-lt"/>
              </a:rPr>
              <a:t> </a:t>
            </a:r>
            <a:endParaRPr lang="en-GB" sz="2400" i="1" dirty="0">
              <a:solidFill>
                <a:srgbClr val="0F5494"/>
              </a:solidFill>
              <a:latin typeface="+mn-lt"/>
            </a:endParaRPr>
          </a:p>
          <a:p>
            <a:pPr>
              <a:buFont typeface="Times" pitchFamily="18" charset="0"/>
              <a:buNone/>
            </a:pPr>
            <a:endParaRPr lang="en-GB" i="1" dirty="0"/>
          </a:p>
        </p:txBody>
      </p:sp>
      <p:sp>
        <p:nvSpPr>
          <p:cNvPr id="6" name="TextBox 5"/>
          <p:cNvSpPr txBox="1"/>
          <p:nvPr/>
        </p:nvSpPr>
        <p:spPr>
          <a:xfrm>
            <a:off x="73025" y="1469449"/>
            <a:ext cx="8963471" cy="5801588"/>
          </a:xfrm>
          <a:prstGeom prst="rect">
            <a:avLst/>
          </a:prstGeom>
          <a:noFill/>
        </p:spPr>
        <p:txBody>
          <a:bodyPr wrap="square" rtlCol="0">
            <a:spAutoFit/>
          </a:bodyPr>
          <a:lstStyle/>
          <a:p>
            <a:pPr>
              <a:spcBef>
                <a:spcPts val="200"/>
              </a:spcBef>
            </a:pPr>
            <a:endParaRPr lang="fr-BE" sz="2400" b="1" kern="1700" dirty="0" smtClean="0">
              <a:solidFill>
                <a:srgbClr val="0082C8"/>
              </a:solidFill>
            </a:endParaRPr>
          </a:p>
          <a:p>
            <a:pPr marL="342900" indent="-342900" algn="just">
              <a:spcBef>
                <a:spcPts val="200"/>
              </a:spcBef>
              <a:spcAft>
                <a:spcPts val="600"/>
              </a:spcAft>
              <a:buFont typeface="Wingdings" panose="05000000000000000000" pitchFamily="2" charset="2"/>
              <a:buChar char="ü"/>
            </a:pPr>
            <a:r>
              <a:rPr lang="en-GB" sz="2400" b="1" dirty="0">
                <a:solidFill>
                  <a:srgbClr val="0F5494"/>
                </a:solidFill>
              </a:rPr>
              <a:t>The new Financial Regulation ('FR') sets much stricter requirements for Indirect </a:t>
            </a:r>
            <a:r>
              <a:rPr lang="en-GB" sz="2400" b="1" dirty="0" smtClean="0">
                <a:solidFill>
                  <a:srgbClr val="0F5494"/>
                </a:solidFill>
              </a:rPr>
              <a:t>Management</a:t>
            </a:r>
          </a:p>
          <a:p>
            <a:pPr marL="342900" indent="-342900" algn="just">
              <a:spcBef>
                <a:spcPts val="200"/>
              </a:spcBef>
              <a:spcAft>
                <a:spcPts val="600"/>
              </a:spcAft>
              <a:buFont typeface="Wingdings" panose="05000000000000000000" pitchFamily="2" charset="2"/>
              <a:buChar char="ü"/>
            </a:pPr>
            <a:endParaRPr lang="en-GB" sz="2400" b="1" dirty="0" smtClean="0">
              <a:solidFill>
                <a:srgbClr val="0F5494"/>
              </a:solidFill>
            </a:endParaRPr>
          </a:p>
          <a:p>
            <a:pPr marL="342900" indent="-342900" algn="just">
              <a:spcBef>
                <a:spcPts val="200"/>
              </a:spcBef>
              <a:spcAft>
                <a:spcPts val="600"/>
              </a:spcAft>
              <a:buFont typeface="Wingdings" panose="05000000000000000000" pitchFamily="2" charset="2"/>
              <a:buChar char="ü"/>
            </a:pPr>
            <a:r>
              <a:rPr lang="en-GB" sz="2400" b="1" dirty="0">
                <a:solidFill>
                  <a:srgbClr val="0F5494"/>
                </a:solidFill>
              </a:rPr>
              <a:t>Previously the criteria used to assess IOs and other bodies were mainly internationally accepted standards</a:t>
            </a:r>
            <a:r>
              <a:rPr lang="en-GB" sz="2400" b="1" dirty="0" smtClean="0">
                <a:solidFill>
                  <a:srgbClr val="0F5494"/>
                </a:solidFill>
              </a:rPr>
              <a:t>.</a:t>
            </a:r>
          </a:p>
          <a:p>
            <a:pPr marL="342900" indent="-342900" algn="just">
              <a:spcBef>
                <a:spcPts val="200"/>
              </a:spcBef>
              <a:spcAft>
                <a:spcPts val="600"/>
              </a:spcAft>
              <a:buFont typeface="Wingdings" panose="05000000000000000000" pitchFamily="2" charset="2"/>
              <a:buChar char="ü"/>
            </a:pPr>
            <a:endParaRPr lang="en-GB" sz="2400" b="1" dirty="0">
              <a:solidFill>
                <a:srgbClr val="0F5494"/>
              </a:solidFill>
            </a:endParaRPr>
          </a:p>
          <a:p>
            <a:pPr marL="342900" indent="-342900" algn="just">
              <a:spcBef>
                <a:spcPts val="200"/>
              </a:spcBef>
              <a:spcAft>
                <a:spcPts val="600"/>
              </a:spcAft>
              <a:buFont typeface="Wingdings" panose="05000000000000000000" pitchFamily="2" charset="2"/>
              <a:buChar char="ü"/>
            </a:pPr>
            <a:r>
              <a:rPr lang="en-GB" sz="2400" b="1" dirty="0">
                <a:solidFill>
                  <a:srgbClr val="0F5494"/>
                </a:solidFill>
              </a:rPr>
              <a:t>The new FR Commission provides more detailed rules and criteria for example for grants, procurement and financial instruments</a:t>
            </a:r>
          </a:p>
          <a:p>
            <a:pPr lvl="7" algn="ctr"/>
            <a:r>
              <a:rPr lang="en-GB" sz="2400" dirty="0">
                <a:solidFill>
                  <a:srgbClr val="FF0000"/>
                </a:solidFill>
              </a:rPr>
              <a:t>This made it necessary to re-think</a:t>
            </a:r>
          </a:p>
          <a:p>
            <a:pPr lvl="7" algn="ctr"/>
            <a:r>
              <a:rPr lang="en-GB" sz="2400" dirty="0">
                <a:solidFill>
                  <a:srgbClr val="FF0000"/>
                </a:solidFill>
              </a:rPr>
              <a:t>the entire assessment method</a:t>
            </a:r>
            <a:endParaRPr lang="en-GB" sz="2400" dirty="0" smtClean="0">
              <a:solidFill>
                <a:srgbClr val="FF0000"/>
              </a:solidFill>
            </a:endParaRPr>
          </a:p>
          <a:p>
            <a:pPr lvl="7" algn="ctr"/>
            <a:r>
              <a:rPr lang="en-GB" sz="2400" dirty="0" smtClean="0">
                <a:solidFill>
                  <a:srgbClr val="C00000"/>
                </a:solidFill>
              </a:rPr>
              <a:t>.</a:t>
            </a:r>
            <a:endParaRPr lang="en-GB" sz="2400" b="1" dirty="0">
              <a:solidFill>
                <a:srgbClr val="C00000"/>
              </a:solidFill>
            </a:endParaRPr>
          </a:p>
          <a:p>
            <a:pPr marL="342900" indent="-342900">
              <a:spcBef>
                <a:spcPts val="200"/>
              </a:spcBef>
              <a:buFont typeface="Wingdings" panose="05000000000000000000" pitchFamily="2" charset="2"/>
              <a:buChar char="q"/>
            </a:pPr>
            <a:endParaRPr lang="fr-BE" sz="2400" b="1" dirty="0">
              <a:solidFill>
                <a:srgbClr val="0F5494"/>
              </a:solidFill>
            </a:endParaRPr>
          </a:p>
        </p:txBody>
      </p:sp>
      <p:sp>
        <p:nvSpPr>
          <p:cNvPr id="3" name="Slide Number Placeholder 2"/>
          <p:cNvSpPr>
            <a:spLocks noGrp="1"/>
          </p:cNvSpPr>
          <p:nvPr>
            <p:ph type="sldNum" sz="quarter" idx="12"/>
          </p:nvPr>
        </p:nvSpPr>
        <p:spPr>
          <a:xfrm>
            <a:off x="6553200" y="5949280"/>
            <a:ext cx="2133600" cy="772195"/>
          </a:xfrm>
        </p:spPr>
        <p:txBody>
          <a:bodyPr/>
          <a:lstStyle/>
          <a:p>
            <a:pPr>
              <a:defRPr/>
            </a:pPr>
            <a:fld id="{E2306159-8291-45C0-9E84-6F1DFA46EAAE}" type="slidenum">
              <a:rPr lang="en-GB" smtClean="0"/>
              <a:pPr>
                <a:defRPr/>
              </a:pPr>
              <a:t>21</a:t>
            </a:fld>
            <a:endParaRPr lang="en-GB" dirty="0"/>
          </a:p>
        </p:txBody>
      </p:sp>
      <p:sp>
        <p:nvSpPr>
          <p:cNvPr id="4" name="Right Arrow 3"/>
          <p:cNvSpPr/>
          <p:nvPr/>
        </p:nvSpPr>
        <p:spPr bwMode="auto">
          <a:xfrm>
            <a:off x="539750" y="6093296"/>
            <a:ext cx="1727994" cy="288032"/>
          </a:xfrm>
          <a:prstGeom prst="rightArrow">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5" name="Right Arrow 4"/>
          <p:cNvSpPr/>
          <p:nvPr/>
        </p:nvSpPr>
        <p:spPr bwMode="auto">
          <a:xfrm>
            <a:off x="1259632" y="6093296"/>
            <a:ext cx="1440160" cy="433660"/>
          </a:xfrm>
          <a:prstGeom prst="rightArrow">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8" name="Right Arrow 7"/>
          <p:cNvSpPr/>
          <p:nvPr/>
        </p:nvSpPr>
        <p:spPr bwMode="auto">
          <a:xfrm>
            <a:off x="1547664" y="5805264"/>
            <a:ext cx="1440160" cy="577676"/>
          </a:xfrm>
          <a:prstGeom prst="rightArrow">
            <a:avLst/>
          </a:prstGeom>
          <a:solidFill>
            <a:srgbClr val="0F5494"/>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9" name="Rectangle 8"/>
          <p:cNvSpPr/>
          <p:nvPr/>
        </p:nvSpPr>
        <p:spPr bwMode="auto">
          <a:xfrm>
            <a:off x="3635896" y="5805264"/>
            <a:ext cx="4248472" cy="7216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Tree>
    <p:extLst>
      <p:ext uri="{BB962C8B-B14F-4D97-AF65-F5344CB8AC3E}">
        <p14:creationId xmlns:p14="http://schemas.microsoft.com/office/powerpoint/2010/main" xmlns="" val="35367945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22</a:t>
            </a:fld>
            <a:endParaRPr lang="en-GB"/>
          </a:p>
        </p:txBody>
      </p:sp>
      <p:sp>
        <p:nvSpPr>
          <p:cNvPr id="3" name="Rectangle 2"/>
          <p:cNvSpPr/>
          <p:nvPr/>
        </p:nvSpPr>
        <p:spPr>
          <a:xfrm>
            <a:off x="323528" y="1268760"/>
            <a:ext cx="8424936" cy="5262979"/>
          </a:xfrm>
          <a:prstGeom prst="rect">
            <a:avLst/>
          </a:prstGeom>
        </p:spPr>
        <p:txBody>
          <a:bodyPr wrap="square">
            <a:spAutoFit/>
          </a:bodyPr>
          <a:lstStyle/>
          <a:p>
            <a:pPr marL="342900" indent="-342900" algn="just">
              <a:spcBef>
                <a:spcPts val="600"/>
              </a:spcBef>
              <a:spcAft>
                <a:spcPts val="600"/>
              </a:spcAft>
              <a:buFont typeface="Wingdings" panose="05000000000000000000" pitchFamily="2" charset="2"/>
              <a:buChar char="ü"/>
            </a:pPr>
            <a:r>
              <a:rPr lang="en-GB" sz="2400" dirty="0" smtClean="0">
                <a:solidFill>
                  <a:srgbClr val="0F5494"/>
                </a:solidFill>
              </a:rPr>
              <a:t>In </a:t>
            </a:r>
            <a:r>
              <a:rPr lang="en-GB" sz="2400" dirty="0">
                <a:solidFill>
                  <a:srgbClr val="0F5494"/>
                </a:solidFill>
              </a:rPr>
              <a:t>the new Pillar Assessments the Auditor must provide a </a:t>
            </a:r>
            <a:r>
              <a:rPr lang="en-GB" sz="2400" b="1" u="sng" dirty="0" smtClean="0">
                <a:solidFill>
                  <a:srgbClr val="FF0000"/>
                </a:solidFill>
              </a:rPr>
              <a:t>conclusion</a:t>
            </a:r>
            <a:r>
              <a:rPr lang="en-GB" sz="2400" dirty="0" smtClean="0">
                <a:solidFill>
                  <a:srgbClr val="0F5494"/>
                </a:solidFill>
              </a:rPr>
              <a:t>…previously </a:t>
            </a:r>
            <a:r>
              <a:rPr lang="en-GB" sz="2400" dirty="0">
                <a:solidFill>
                  <a:srgbClr val="0F5494"/>
                </a:solidFill>
              </a:rPr>
              <a:t>based on the concept </a:t>
            </a:r>
            <a:r>
              <a:rPr lang="en-GB" sz="2400" dirty="0" smtClean="0">
                <a:solidFill>
                  <a:srgbClr val="0F5494"/>
                </a:solidFill>
              </a:rPr>
              <a:t>of agreed-upon </a:t>
            </a:r>
            <a:r>
              <a:rPr lang="en-GB" sz="2400" dirty="0">
                <a:solidFill>
                  <a:srgbClr val="0F5494"/>
                </a:solidFill>
              </a:rPr>
              <a:t>procedures resulting in a report of factual findings without a </a:t>
            </a:r>
            <a:r>
              <a:rPr lang="en-GB" sz="2400" dirty="0" smtClean="0">
                <a:solidFill>
                  <a:srgbClr val="0F5494"/>
                </a:solidFill>
              </a:rPr>
              <a:t>conclusion.</a:t>
            </a:r>
          </a:p>
          <a:p>
            <a:pPr marL="342900" indent="-342900" algn="just">
              <a:spcBef>
                <a:spcPts val="600"/>
              </a:spcBef>
              <a:spcAft>
                <a:spcPts val="600"/>
              </a:spcAft>
              <a:buFont typeface="Wingdings" panose="05000000000000000000" pitchFamily="2" charset="2"/>
              <a:buChar char="ü"/>
            </a:pPr>
            <a:endParaRPr lang="en-GB" sz="2400" dirty="0" smtClean="0">
              <a:solidFill>
                <a:srgbClr val="0F5494"/>
              </a:solidFill>
            </a:endParaRPr>
          </a:p>
          <a:p>
            <a:pPr marL="342900" indent="-342900" algn="just">
              <a:spcBef>
                <a:spcPts val="600"/>
              </a:spcBef>
              <a:spcAft>
                <a:spcPts val="600"/>
              </a:spcAft>
              <a:buFont typeface="Wingdings" panose="05000000000000000000" pitchFamily="2" charset="2"/>
              <a:buChar char="ü"/>
            </a:pPr>
            <a:r>
              <a:rPr lang="en-GB" sz="2400" dirty="0" smtClean="0">
                <a:solidFill>
                  <a:srgbClr val="0F5494"/>
                </a:solidFill>
              </a:rPr>
              <a:t>Pillars </a:t>
            </a:r>
            <a:r>
              <a:rPr lang="en-GB" sz="2400" dirty="0">
                <a:solidFill>
                  <a:srgbClr val="0F5494"/>
                </a:solidFill>
              </a:rPr>
              <a:t>for </a:t>
            </a:r>
            <a:r>
              <a:rPr lang="en-GB" sz="2400" b="1" u="sng" dirty="0">
                <a:solidFill>
                  <a:srgbClr val="FF0000"/>
                </a:solidFill>
              </a:rPr>
              <a:t>grants</a:t>
            </a:r>
            <a:r>
              <a:rPr lang="en-GB" sz="2400" b="1" dirty="0">
                <a:solidFill>
                  <a:srgbClr val="0F5494"/>
                </a:solidFill>
              </a:rPr>
              <a:t> </a:t>
            </a:r>
            <a:r>
              <a:rPr lang="en-GB" sz="2400" dirty="0">
                <a:solidFill>
                  <a:srgbClr val="0F5494"/>
                </a:solidFill>
              </a:rPr>
              <a:t>and </a:t>
            </a:r>
            <a:r>
              <a:rPr lang="en-GB" sz="2400" b="1" u="sng" dirty="0">
                <a:solidFill>
                  <a:srgbClr val="FF0000"/>
                </a:solidFill>
              </a:rPr>
              <a:t>financial instruments</a:t>
            </a:r>
            <a:r>
              <a:rPr lang="en-GB" sz="2400" b="1" dirty="0">
                <a:solidFill>
                  <a:srgbClr val="FF0000"/>
                </a:solidFill>
              </a:rPr>
              <a:t> </a:t>
            </a:r>
            <a:r>
              <a:rPr lang="en-GB" sz="2400" dirty="0">
                <a:solidFill>
                  <a:srgbClr val="0F5494"/>
                </a:solidFill>
              </a:rPr>
              <a:t>are now also subject to </a:t>
            </a:r>
            <a:r>
              <a:rPr lang="en-GB" sz="2400" dirty="0" smtClean="0">
                <a:solidFill>
                  <a:srgbClr val="0F5494"/>
                </a:solidFill>
              </a:rPr>
              <a:t>assessment (</a:t>
            </a:r>
            <a:r>
              <a:rPr lang="en-GB" sz="2400" dirty="0">
                <a:solidFill>
                  <a:srgbClr val="0F5494"/>
                </a:solidFill>
              </a:rPr>
              <a:t>previously this was not the case for '4' pillar assessments of IOs</a:t>
            </a:r>
            <a:r>
              <a:rPr lang="en-GB" sz="2400" dirty="0" smtClean="0">
                <a:solidFill>
                  <a:srgbClr val="0F5494"/>
                </a:solidFill>
              </a:rPr>
              <a:t>).</a:t>
            </a:r>
          </a:p>
          <a:p>
            <a:pPr algn="just">
              <a:spcBef>
                <a:spcPts val="600"/>
              </a:spcBef>
              <a:spcAft>
                <a:spcPts val="600"/>
              </a:spcAft>
            </a:pPr>
            <a:endParaRPr lang="en-US" sz="2400" dirty="0">
              <a:solidFill>
                <a:srgbClr val="0F5494"/>
              </a:solidFill>
            </a:endParaRPr>
          </a:p>
          <a:p>
            <a:pPr marL="342900" indent="-342900">
              <a:spcBef>
                <a:spcPts val="600"/>
              </a:spcBef>
              <a:spcAft>
                <a:spcPts val="600"/>
              </a:spcAft>
              <a:buFont typeface="Wingdings" panose="05000000000000000000" pitchFamily="2" charset="2"/>
              <a:buChar char="ü"/>
            </a:pPr>
            <a:r>
              <a:rPr lang="en-GB" sz="2000" dirty="0" smtClean="0">
                <a:solidFill>
                  <a:srgbClr val="0F5494"/>
                </a:solidFill>
              </a:rPr>
              <a:t>Status with regards to the pillar assessment: </a:t>
            </a:r>
            <a:r>
              <a:rPr lang="en-GB" sz="2000" i="1" dirty="0" smtClean="0">
                <a:solidFill>
                  <a:srgbClr val="0F5494"/>
                </a:solidFill>
              </a:rPr>
              <a:t>https</a:t>
            </a:r>
            <a:r>
              <a:rPr lang="en-GB" sz="2000" i="1" dirty="0">
                <a:solidFill>
                  <a:srgbClr val="0F5494"/>
                </a:solidFill>
              </a:rPr>
              <a:t>://myintracomm.ec.europa.eu/dg/devco/finance-contracts-legal/audit/compliance-assessment/Pages/pillar-assessments-as-of-1-january-2014.aspx</a:t>
            </a:r>
            <a:endParaRPr lang="en-GB" sz="2000" i="1" dirty="0" smtClean="0">
              <a:solidFill>
                <a:srgbClr val="0F5494"/>
              </a:solidFill>
            </a:endParaRPr>
          </a:p>
        </p:txBody>
      </p:sp>
    </p:spTree>
    <p:extLst>
      <p:ext uri="{BB962C8B-B14F-4D97-AF65-F5344CB8AC3E}">
        <p14:creationId xmlns:p14="http://schemas.microsoft.com/office/powerpoint/2010/main" xmlns="" val="12768506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ChangeArrowheads="1"/>
          </p:cNvSpPr>
          <p:nvPr/>
        </p:nvSpPr>
        <p:spPr bwMode="auto">
          <a:xfrm>
            <a:off x="4356100" y="3500438"/>
            <a:ext cx="4500563" cy="1893887"/>
          </a:xfrm>
          <a:prstGeom prst="rect">
            <a:avLst/>
          </a:prstGeom>
          <a:noFill/>
          <a:ln w="1651" cap="rnd" algn="ctr">
            <a:noFill/>
            <a:miter lim="800000"/>
            <a:headEnd/>
            <a:tailEnd/>
          </a:ln>
        </p:spPr>
        <p:txBody>
          <a:bodyPr>
            <a:spAutoFit/>
          </a:bodyPr>
          <a:lstStyle/>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r>
              <a:rPr lang="en-GB">
                <a:solidFill>
                  <a:srgbClr val="103C72"/>
                </a:solidFill>
                <a:latin typeface="Verdana" pitchFamily="34" charset="0"/>
              </a:rPr>
              <a:t>	</a:t>
            </a:r>
          </a:p>
          <a:p>
            <a:pPr>
              <a:tabLst>
                <a:tab pos="441325" algn="l"/>
              </a:tabLst>
            </a:pPr>
            <a:r>
              <a:rPr lang="en-GB" b="1">
                <a:solidFill>
                  <a:srgbClr val="103C72"/>
                </a:solidFill>
                <a:latin typeface="Verdana" pitchFamily="34" charset="0"/>
              </a:rPr>
              <a:t>	</a:t>
            </a:r>
          </a:p>
          <a:p>
            <a:pPr>
              <a:tabLst>
                <a:tab pos="441325" algn="l"/>
              </a:tabLst>
            </a:pPr>
            <a:endParaRPr lang="en-GB" b="1">
              <a:solidFill>
                <a:srgbClr val="103C72"/>
              </a:solidFill>
              <a:latin typeface="Verdana" pitchFamily="34" charset="0"/>
            </a:endParaRPr>
          </a:p>
        </p:txBody>
      </p:sp>
      <p:sp>
        <p:nvSpPr>
          <p:cNvPr id="143366" name="Rectangle 7"/>
          <p:cNvSpPr>
            <a:spLocks noChangeArrowheads="1"/>
          </p:cNvSpPr>
          <p:nvPr/>
        </p:nvSpPr>
        <p:spPr bwMode="auto">
          <a:xfrm>
            <a:off x="539750" y="4076700"/>
            <a:ext cx="4968875" cy="1374775"/>
          </a:xfrm>
          <a:prstGeom prst="rect">
            <a:avLst/>
          </a:prstGeom>
          <a:noFill/>
          <a:ln w="1651" cap="rnd" algn="ctr">
            <a:noFill/>
            <a:miter lim="800000"/>
            <a:headEnd/>
            <a:tailEnd/>
          </a:ln>
        </p:spPr>
        <p:txBody>
          <a:bodyPr>
            <a:spAutoFit/>
          </a:bodyPr>
          <a:lstStyle/>
          <a:p>
            <a:endParaRPr lang="en-GB" sz="1600">
              <a:solidFill>
                <a:srgbClr val="103C72"/>
              </a:solidFill>
              <a:latin typeface="Verdana" pitchFamily="34" charset="0"/>
            </a:endParaRPr>
          </a:p>
          <a:p>
            <a:endParaRPr lang="en-GB" sz="1600" b="1">
              <a:solidFill>
                <a:srgbClr val="103C72"/>
              </a:solidFill>
              <a:latin typeface="Verdana" pitchFamily="34" charset="0"/>
            </a:endParaRPr>
          </a:p>
          <a:p>
            <a:endParaRPr lang="en-GB" sz="1600">
              <a:solidFill>
                <a:srgbClr val="103C72"/>
              </a:solidFill>
              <a:latin typeface="Verdana" pitchFamily="34" charset="0"/>
            </a:endParaRPr>
          </a:p>
          <a:p>
            <a:r>
              <a:rPr lang="en-GB" b="1">
                <a:solidFill>
                  <a:srgbClr val="103C72"/>
                </a:solidFill>
                <a:latin typeface="Verdana" pitchFamily="34" charset="0"/>
              </a:rPr>
              <a:t>	</a:t>
            </a:r>
          </a:p>
          <a:p>
            <a:endParaRPr lang="en-GB" b="1">
              <a:solidFill>
                <a:srgbClr val="103C72"/>
              </a:solidFill>
              <a:latin typeface="Verdana" pitchFamily="34" charset="0"/>
            </a:endParaRPr>
          </a:p>
        </p:txBody>
      </p:sp>
      <p:sp>
        <p:nvSpPr>
          <p:cNvPr id="2" name="Rectangle 1"/>
          <p:cNvSpPr/>
          <p:nvPr/>
        </p:nvSpPr>
        <p:spPr>
          <a:xfrm>
            <a:off x="179512" y="1443841"/>
            <a:ext cx="8496944" cy="738664"/>
          </a:xfrm>
          <a:prstGeom prst="rect">
            <a:avLst/>
          </a:prstGeom>
        </p:spPr>
        <p:txBody>
          <a:bodyPr wrap="square">
            <a:spAutoFit/>
          </a:bodyPr>
          <a:lstStyle/>
          <a:p>
            <a:pPr>
              <a:buFont typeface="Times" pitchFamily="18" charset="0"/>
              <a:buNone/>
            </a:pPr>
            <a:r>
              <a:rPr lang="en-GB" sz="2400" b="1" i="1" u="sng" dirty="0" smtClean="0">
                <a:solidFill>
                  <a:srgbClr val="0F5494"/>
                </a:solidFill>
                <a:latin typeface="+mn-lt"/>
              </a:rPr>
              <a:t> </a:t>
            </a:r>
            <a:endParaRPr lang="en-GB" sz="2400" i="1" dirty="0">
              <a:solidFill>
                <a:srgbClr val="0F5494"/>
              </a:solidFill>
              <a:latin typeface="+mn-lt"/>
            </a:endParaRPr>
          </a:p>
          <a:p>
            <a:pPr>
              <a:buFont typeface="Times" pitchFamily="18" charset="0"/>
              <a:buNone/>
            </a:pPr>
            <a:endParaRPr lang="en-GB" i="1" dirty="0"/>
          </a:p>
        </p:txBody>
      </p:sp>
      <p:sp>
        <p:nvSpPr>
          <p:cNvPr id="6" name="TextBox 5"/>
          <p:cNvSpPr txBox="1"/>
          <p:nvPr/>
        </p:nvSpPr>
        <p:spPr>
          <a:xfrm>
            <a:off x="73025" y="1469449"/>
            <a:ext cx="10008914" cy="4411464"/>
          </a:xfrm>
          <a:prstGeom prst="rect">
            <a:avLst/>
          </a:prstGeom>
          <a:noFill/>
        </p:spPr>
        <p:txBody>
          <a:bodyPr wrap="square" rtlCol="0">
            <a:spAutoFit/>
          </a:bodyPr>
          <a:lstStyle/>
          <a:p>
            <a:pPr>
              <a:spcBef>
                <a:spcPts val="200"/>
              </a:spcBef>
            </a:pPr>
            <a:endParaRPr lang="en-GB" sz="2400" b="1" kern="1700" dirty="0" smtClean="0">
              <a:solidFill>
                <a:srgbClr val="0082C8"/>
              </a:solidFill>
            </a:endParaRPr>
          </a:p>
          <a:p>
            <a:pPr>
              <a:spcBef>
                <a:spcPts val="200"/>
              </a:spcBef>
            </a:pPr>
            <a:r>
              <a:rPr lang="en-GB" sz="2400" b="1" kern="1700" dirty="0" smtClean="0">
                <a:solidFill>
                  <a:srgbClr val="0F5494"/>
                </a:solidFill>
              </a:rPr>
              <a:t>Ex-ante pillar assessment</a:t>
            </a:r>
            <a:endParaRPr lang="en-GB" sz="2400" b="1" u="sng" kern="1700" dirty="0" smtClean="0">
              <a:solidFill>
                <a:srgbClr val="0F5494"/>
              </a:solidFill>
            </a:endParaRPr>
          </a:p>
          <a:p>
            <a:pPr marL="800100" lvl="1" indent="-342900">
              <a:spcBef>
                <a:spcPts val="200"/>
              </a:spcBef>
              <a:buFont typeface="Arial" panose="020B0604020202020204" pitchFamily="34" charset="0"/>
              <a:buChar char="•"/>
            </a:pPr>
            <a:r>
              <a:rPr lang="en-GB" sz="2400" kern="1700" dirty="0" smtClean="0">
                <a:solidFill>
                  <a:srgbClr val="0F5494"/>
                </a:solidFill>
              </a:rPr>
              <a:t>Accounting</a:t>
            </a:r>
          </a:p>
          <a:p>
            <a:pPr marL="800100" lvl="1" indent="-342900">
              <a:spcBef>
                <a:spcPts val="200"/>
              </a:spcBef>
              <a:buFont typeface="Arial" panose="020B0604020202020204" pitchFamily="34" charset="0"/>
              <a:buChar char="•"/>
            </a:pPr>
            <a:r>
              <a:rPr lang="en-GB" sz="2400" kern="1700" dirty="0" smtClean="0">
                <a:solidFill>
                  <a:srgbClr val="0F5494"/>
                </a:solidFill>
              </a:rPr>
              <a:t>Internal Control </a:t>
            </a:r>
          </a:p>
          <a:p>
            <a:pPr marL="800100" lvl="1" indent="-342900">
              <a:spcBef>
                <a:spcPts val="200"/>
              </a:spcBef>
              <a:buFont typeface="Arial" panose="020B0604020202020204" pitchFamily="34" charset="0"/>
              <a:buChar char="•"/>
            </a:pPr>
            <a:r>
              <a:rPr lang="en-GB" sz="2400" kern="1700" dirty="0" smtClean="0">
                <a:solidFill>
                  <a:srgbClr val="0F5494"/>
                </a:solidFill>
              </a:rPr>
              <a:t>External Audit</a:t>
            </a:r>
          </a:p>
          <a:p>
            <a:pPr marL="800100" lvl="1" indent="-342900">
              <a:spcBef>
                <a:spcPts val="200"/>
              </a:spcBef>
              <a:buFont typeface="Arial" panose="020B0604020202020204" pitchFamily="34" charset="0"/>
              <a:buChar char="•"/>
            </a:pPr>
            <a:r>
              <a:rPr lang="en-GB" sz="2400" kern="1700" dirty="0" smtClean="0">
                <a:solidFill>
                  <a:srgbClr val="0F5494"/>
                </a:solidFill>
              </a:rPr>
              <a:t>Procurement  + </a:t>
            </a:r>
            <a:r>
              <a:rPr lang="en-GB" sz="2400" u="sng" kern="1700" dirty="0" smtClean="0">
                <a:solidFill>
                  <a:srgbClr val="0F5494"/>
                </a:solidFill>
              </a:rPr>
              <a:t>Grants</a:t>
            </a:r>
            <a:r>
              <a:rPr lang="en-GB" sz="2400" kern="1700" dirty="0" smtClean="0">
                <a:solidFill>
                  <a:srgbClr val="0F5494"/>
                </a:solidFill>
              </a:rPr>
              <a:t> 		</a:t>
            </a:r>
          </a:p>
          <a:p>
            <a:pPr lvl="1">
              <a:spcBef>
                <a:spcPts val="200"/>
              </a:spcBef>
            </a:pPr>
            <a:r>
              <a:rPr lang="en-GB" sz="2400" kern="1700" dirty="0">
                <a:solidFill>
                  <a:srgbClr val="0F5494"/>
                </a:solidFill>
              </a:rPr>
              <a:t>	</a:t>
            </a:r>
            <a:r>
              <a:rPr lang="en-GB" sz="2400" kern="1700" dirty="0" smtClean="0">
                <a:solidFill>
                  <a:srgbClr val="0F5494"/>
                </a:solidFill>
              </a:rPr>
              <a:t>		+ Sub-delegation </a:t>
            </a:r>
          </a:p>
          <a:p>
            <a:pPr lvl="1">
              <a:spcBef>
                <a:spcPts val="200"/>
              </a:spcBef>
            </a:pPr>
            <a:r>
              <a:rPr lang="en-GB" sz="2400" kern="1700" dirty="0">
                <a:solidFill>
                  <a:srgbClr val="0F5494"/>
                </a:solidFill>
              </a:rPr>
              <a:t>	</a:t>
            </a:r>
            <a:r>
              <a:rPr lang="en-GB" sz="2400" kern="1700" dirty="0" smtClean="0">
                <a:solidFill>
                  <a:srgbClr val="0F5494"/>
                </a:solidFill>
              </a:rPr>
              <a:t>		+ </a:t>
            </a:r>
            <a:r>
              <a:rPr lang="en-GB" sz="2400" u="sng" kern="1700" dirty="0" smtClean="0">
                <a:solidFill>
                  <a:srgbClr val="0F5494"/>
                </a:solidFill>
              </a:rPr>
              <a:t>Financial instruments</a:t>
            </a:r>
            <a:endParaRPr lang="en-GB" sz="2400" u="sng" kern="1700" dirty="0">
              <a:solidFill>
                <a:srgbClr val="0F5494"/>
              </a:solidFill>
            </a:endParaRPr>
          </a:p>
          <a:p>
            <a:pPr>
              <a:spcBef>
                <a:spcPts val="200"/>
              </a:spcBef>
            </a:pPr>
            <a:r>
              <a:rPr lang="en-GB" sz="2400" b="1" kern="1700" dirty="0">
                <a:solidFill>
                  <a:srgbClr val="0F5494"/>
                </a:solidFill>
              </a:rPr>
              <a:t> Contractual provisions</a:t>
            </a:r>
            <a:endParaRPr lang="en-GB" sz="2400" kern="1700" dirty="0" smtClean="0">
              <a:solidFill>
                <a:srgbClr val="0F5494"/>
              </a:solidFill>
            </a:endParaRPr>
          </a:p>
          <a:p>
            <a:pPr marL="800100" lvl="1" indent="-342900">
              <a:spcBef>
                <a:spcPts val="200"/>
              </a:spcBef>
              <a:buFont typeface="Arial" panose="020B0604020202020204" pitchFamily="34" charset="0"/>
              <a:buChar char="•"/>
            </a:pPr>
            <a:r>
              <a:rPr lang="en-GB" sz="2400" kern="1700" dirty="0" smtClean="0">
                <a:solidFill>
                  <a:srgbClr val="0F5494"/>
                </a:solidFill>
              </a:rPr>
              <a:t>Publication of beneficiaries</a:t>
            </a:r>
          </a:p>
          <a:p>
            <a:pPr marL="800100" lvl="1" indent="-342900">
              <a:spcBef>
                <a:spcPts val="200"/>
              </a:spcBef>
              <a:buFont typeface="Arial" panose="020B0604020202020204" pitchFamily="34" charset="0"/>
              <a:buChar char="•"/>
            </a:pPr>
            <a:r>
              <a:rPr lang="en-GB" sz="2400" u="sng" kern="1700" dirty="0" smtClean="0">
                <a:solidFill>
                  <a:srgbClr val="0F5494"/>
                </a:solidFill>
              </a:rPr>
              <a:t>Ensure protection of personal data</a:t>
            </a:r>
          </a:p>
        </p:txBody>
      </p:sp>
      <p:sp>
        <p:nvSpPr>
          <p:cNvPr id="3" name="Slide Number Placeholder 2"/>
          <p:cNvSpPr>
            <a:spLocks noGrp="1"/>
          </p:cNvSpPr>
          <p:nvPr>
            <p:ph type="sldNum" sz="quarter" idx="12"/>
          </p:nvPr>
        </p:nvSpPr>
        <p:spPr/>
        <p:txBody>
          <a:bodyPr/>
          <a:lstStyle/>
          <a:p>
            <a:pPr>
              <a:defRPr/>
            </a:pPr>
            <a:fld id="{E2306159-8291-45C0-9E84-6F1DFA46EAAE}" type="slidenum">
              <a:rPr lang="en-GB" smtClean="0"/>
              <a:pPr>
                <a:defRPr/>
              </a:pPr>
              <a:t>23</a:t>
            </a:fld>
            <a:endParaRPr lang="en-GB"/>
          </a:p>
        </p:txBody>
      </p:sp>
    </p:spTree>
    <p:extLst>
      <p:ext uri="{BB962C8B-B14F-4D97-AF65-F5344CB8AC3E}">
        <p14:creationId xmlns:p14="http://schemas.microsoft.com/office/powerpoint/2010/main" xmlns="" val="18007875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noGrp="1" noChangeArrowheads="1"/>
          </p:cNvSpPr>
          <p:nvPr/>
        </p:nvSpPr>
        <p:spPr bwMode="auto">
          <a:xfrm>
            <a:off x="6553200" y="6245225"/>
            <a:ext cx="2133600" cy="476250"/>
          </a:xfrm>
          <a:prstGeom prst="rect">
            <a:avLst/>
          </a:prstGeom>
          <a:noFill/>
          <a:ln algn="ctr">
            <a:miter lim="800000"/>
            <a:headEnd/>
            <a:tailEnd/>
          </a:ln>
        </p:spPr>
        <p:txBody>
          <a:bodyPr/>
          <a:lstStyle/>
          <a:p>
            <a:pPr algn="r" eaLnBrk="0" hangingPunct="0">
              <a:lnSpc>
                <a:spcPts val="1400"/>
              </a:lnSpc>
              <a:defRPr/>
            </a:pPr>
            <a:fld id="{66D28DA5-9A7B-4D97-ACD2-2364A5073748}" type="slidenum">
              <a:rPr lang="en-GB" sz="1000">
                <a:solidFill>
                  <a:srgbClr val="103C72"/>
                </a:solidFill>
                <a:latin typeface="+mn-lt"/>
              </a:rPr>
              <a:pPr algn="r" eaLnBrk="0" hangingPunct="0">
                <a:lnSpc>
                  <a:spcPts val="1400"/>
                </a:lnSpc>
                <a:defRPr/>
              </a:pPr>
              <a:t>24</a:t>
            </a:fld>
            <a:endParaRPr lang="en-GB" sz="1000">
              <a:solidFill>
                <a:srgbClr val="103C72"/>
              </a:solidFill>
              <a:latin typeface="+mn-lt"/>
            </a:endParaRPr>
          </a:p>
        </p:txBody>
      </p:sp>
      <p:sp>
        <p:nvSpPr>
          <p:cNvPr id="139266" name="Text Box 2"/>
          <p:cNvSpPr txBox="1">
            <a:spLocks noChangeArrowheads="1"/>
          </p:cNvSpPr>
          <p:nvPr/>
        </p:nvSpPr>
        <p:spPr bwMode="auto">
          <a:xfrm>
            <a:off x="395288" y="404813"/>
            <a:ext cx="4464050" cy="5788380"/>
          </a:xfrm>
          <a:prstGeom prst="rect">
            <a:avLst/>
          </a:prstGeom>
          <a:noFill/>
          <a:ln w="9525" algn="ctr">
            <a:noFill/>
            <a:miter lim="800000"/>
            <a:headEnd/>
            <a:tailEnd/>
          </a:ln>
        </p:spPr>
        <p:txBody>
          <a:bodyPr lIns="90000" tIns="46800" rIns="90000" bIns="46800">
            <a:spAutoFit/>
          </a:bodyPr>
          <a:lstStyle/>
          <a:p>
            <a:pPr algn="ctr">
              <a:spcBef>
                <a:spcPct val="50000"/>
              </a:spcBef>
            </a:pPr>
            <a:r>
              <a:rPr lang="fr-BE" sz="37000" b="1" dirty="0" smtClean="0">
                <a:solidFill>
                  <a:srgbClr val="C0C0C0"/>
                </a:solidFill>
                <a:latin typeface="Verdana" pitchFamily="34" charset="0"/>
              </a:rPr>
              <a:t>5</a:t>
            </a:r>
            <a:endParaRPr lang="en-GB" sz="37000" b="1" dirty="0">
              <a:solidFill>
                <a:srgbClr val="C0C0C0"/>
              </a:solidFill>
              <a:latin typeface="Verdana" pitchFamily="34" charset="0"/>
            </a:endParaRPr>
          </a:p>
        </p:txBody>
      </p:sp>
      <p:sp>
        <p:nvSpPr>
          <p:cNvPr id="139267" name="Rectangle 4"/>
          <p:cNvSpPr>
            <a:spLocks noGrp="1" noChangeArrowheads="1"/>
          </p:cNvSpPr>
          <p:nvPr>
            <p:ph type="subTitle" idx="4294967295"/>
          </p:nvPr>
        </p:nvSpPr>
        <p:spPr>
          <a:xfrm>
            <a:off x="4067944" y="1772816"/>
            <a:ext cx="4968552" cy="3600400"/>
          </a:xfrm>
        </p:spPr>
        <p:txBody>
          <a:bodyPr/>
          <a:lstStyle/>
          <a:p>
            <a:pPr algn="ctr">
              <a:buNone/>
            </a:pPr>
            <a:endParaRPr lang="en-GB" sz="3600" b="1" dirty="0" smtClean="0">
              <a:solidFill>
                <a:srgbClr val="0082C8"/>
              </a:solidFill>
            </a:endParaRPr>
          </a:p>
          <a:p>
            <a:pPr algn="ctr">
              <a:buNone/>
            </a:pPr>
            <a:endParaRPr lang="en-GB" sz="3600" b="1" dirty="0">
              <a:solidFill>
                <a:srgbClr val="0082C8"/>
              </a:solidFill>
            </a:endParaRPr>
          </a:p>
          <a:p>
            <a:pPr algn="ctr">
              <a:buNone/>
            </a:pPr>
            <a:r>
              <a:rPr lang="en-GB" sz="3600" b="1" i="0" dirty="0" smtClean="0">
                <a:solidFill>
                  <a:srgbClr val="0082C8"/>
                </a:solidFill>
              </a:rPr>
              <a:t>PAGODA</a:t>
            </a:r>
            <a:endParaRPr lang="en-GB" sz="3600" b="1" i="0" dirty="0">
              <a:solidFill>
                <a:srgbClr val="0082C8"/>
              </a:solidFill>
            </a:endParaRPr>
          </a:p>
        </p:txBody>
      </p:sp>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24</a:t>
            </a:fld>
            <a:endParaRPr lang="en-GB"/>
          </a:p>
        </p:txBody>
      </p:sp>
    </p:spTree>
    <p:extLst>
      <p:ext uri="{BB962C8B-B14F-4D97-AF65-F5344CB8AC3E}">
        <p14:creationId xmlns:p14="http://schemas.microsoft.com/office/powerpoint/2010/main" xmlns="" val="39296938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608613"/>
          </a:xfrm>
        </p:spPr>
        <p:txBody>
          <a:bodyPr/>
          <a:lstStyle/>
          <a:p>
            <a:endParaRPr lang="en-GB" dirty="0" smtClean="0"/>
          </a:p>
          <a:p>
            <a:pPr algn="just"/>
            <a:r>
              <a:rPr lang="en-GB" sz="2000" b="1" dirty="0" smtClean="0"/>
              <a:t>PAGODA</a:t>
            </a:r>
          </a:p>
          <a:p>
            <a:pPr algn="just"/>
            <a:r>
              <a:rPr lang="en-GB" sz="2000" b="1" dirty="0" smtClean="0">
                <a:solidFill>
                  <a:srgbClr val="FF0000"/>
                </a:solidFill>
              </a:rPr>
              <a:t>P</a:t>
            </a:r>
            <a:r>
              <a:rPr lang="en-GB" sz="2000" b="1" dirty="0" smtClean="0"/>
              <a:t>illar </a:t>
            </a:r>
            <a:r>
              <a:rPr lang="en-GB" sz="2000" b="1" dirty="0" smtClean="0">
                <a:solidFill>
                  <a:srgbClr val="FF0000"/>
                </a:solidFill>
              </a:rPr>
              <a:t>A</a:t>
            </a:r>
            <a:r>
              <a:rPr lang="en-GB" sz="2000" b="1" dirty="0" smtClean="0"/>
              <a:t>ssessed </a:t>
            </a:r>
            <a:r>
              <a:rPr lang="en-GB" sz="2000" b="1" dirty="0" smtClean="0">
                <a:solidFill>
                  <a:srgbClr val="FF0000"/>
                </a:solidFill>
              </a:rPr>
              <a:t>G</a:t>
            </a:r>
            <a:r>
              <a:rPr lang="en-GB" sz="2000" b="1" dirty="0" smtClean="0"/>
              <a:t>rant </a:t>
            </a:r>
            <a:r>
              <a:rPr lang="en-GB" sz="2000" b="1" dirty="0" smtClean="0">
                <a:solidFill>
                  <a:srgbClr val="FF0000"/>
                </a:solidFill>
              </a:rPr>
              <a:t>O</a:t>
            </a:r>
            <a:r>
              <a:rPr lang="en-GB" sz="2000" b="1" dirty="0" smtClean="0"/>
              <a:t>r </a:t>
            </a:r>
            <a:r>
              <a:rPr lang="en-GB" sz="2000" b="1" dirty="0" smtClean="0">
                <a:solidFill>
                  <a:srgbClr val="FF0000"/>
                </a:solidFill>
              </a:rPr>
              <a:t>D</a:t>
            </a:r>
            <a:r>
              <a:rPr lang="en-GB" sz="2000" b="1" dirty="0" smtClean="0"/>
              <a:t>elegation </a:t>
            </a:r>
            <a:r>
              <a:rPr lang="en-GB" sz="2000" b="1" dirty="0" smtClean="0">
                <a:solidFill>
                  <a:srgbClr val="FF0000"/>
                </a:solidFill>
              </a:rPr>
              <a:t>A</a:t>
            </a:r>
            <a:r>
              <a:rPr lang="en-GB" sz="2000" b="1" dirty="0" smtClean="0"/>
              <a:t>greement</a:t>
            </a:r>
          </a:p>
          <a:p>
            <a:pPr algn="just"/>
            <a:r>
              <a:rPr lang="en-GB" sz="2000" b="1" dirty="0" smtClean="0"/>
              <a:t>is the new contractual template for Indirect Management with International Organisations and National Agencies.</a:t>
            </a:r>
          </a:p>
          <a:p>
            <a:pPr algn="just"/>
            <a:endParaRPr lang="en-GB" sz="2000" b="1" dirty="0" smtClean="0"/>
          </a:p>
          <a:p>
            <a:pPr algn="just"/>
            <a:r>
              <a:rPr lang="en-GB" sz="2000" b="1" dirty="0" smtClean="0"/>
              <a:t>A single template  replacing the Contribution Agreement and Delegation Agreement.</a:t>
            </a:r>
          </a:p>
          <a:p>
            <a:pPr algn="just"/>
            <a:endParaRPr lang="en-GB" sz="2000" b="1" dirty="0" smtClean="0"/>
          </a:p>
          <a:p>
            <a:endParaRPr lang="en-GB"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25</a:t>
            </a:fld>
            <a:endParaRPr lang="en-GB" altLang="en-US"/>
          </a:p>
        </p:txBody>
      </p:sp>
    </p:spTree>
    <p:extLst>
      <p:ext uri="{BB962C8B-B14F-4D97-AF65-F5344CB8AC3E}">
        <p14:creationId xmlns:p14="http://schemas.microsoft.com/office/powerpoint/2010/main" xmlns="" val="24962272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608613"/>
          </a:xfrm>
        </p:spPr>
        <p:txBody>
          <a:bodyPr/>
          <a:lstStyle/>
          <a:p>
            <a:endParaRPr lang="en-GB" dirty="0" smtClean="0"/>
          </a:p>
          <a:p>
            <a:pPr algn="ctr"/>
            <a:r>
              <a:rPr lang="en-GB" sz="2000" i="0" dirty="0" smtClean="0"/>
              <a:t>Uniform &amp; unique template </a:t>
            </a:r>
            <a:r>
              <a:rPr lang="en-GB" sz="2000" i="0" dirty="0"/>
              <a:t>for both grant contracts and delegation </a:t>
            </a:r>
            <a:r>
              <a:rPr lang="en-GB" sz="2000" i="0" dirty="0" smtClean="0"/>
              <a:t>agreements with PA entities</a:t>
            </a:r>
          </a:p>
          <a:p>
            <a:pPr algn="ctr"/>
            <a:endParaRPr lang="en-GB" sz="2000" i="0" dirty="0" smtClean="0"/>
          </a:p>
          <a:p>
            <a:pPr marL="0" indent="0" algn="ctr">
              <a:buNone/>
            </a:pPr>
            <a:r>
              <a:rPr lang="fr-BE" b="1" i="0" dirty="0" smtClean="0">
                <a:effectLst>
                  <a:outerShdw blurRad="38100" dist="38100" dir="2700000" algn="tl">
                    <a:srgbClr val="000000">
                      <a:alpha val="43137"/>
                    </a:srgbClr>
                  </a:outerShdw>
                </a:effectLst>
              </a:rPr>
              <a:t>1 </a:t>
            </a:r>
            <a:r>
              <a:rPr lang="fr-BE" b="1" i="0" dirty="0" err="1" smtClean="0">
                <a:effectLst>
                  <a:outerShdw blurRad="38100" dist="38100" dir="2700000" algn="tl">
                    <a:srgbClr val="000000">
                      <a:alpha val="43137"/>
                    </a:srgbClr>
                  </a:outerShdw>
                </a:effectLst>
              </a:rPr>
              <a:t>template</a:t>
            </a:r>
            <a:r>
              <a:rPr lang="fr-BE" b="1" i="0" dirty="0" smtClean="0">
                <a:effectLst>
                  <a:outerShdw blurRad="38100" dist="38100" dir="2700000" algn="tl">
                    <a:srgbClr val="000000">
                      <a:alpha val="43137"/>
                    </a:srgbClr>
                  </a:outerShdw>
                </a:effectLst>
              </a:rPr>
              <a:t> – 2 parts</a:t>
            </a:r>
          </a:p>
          <a:p>
            <a:pPr algn="ctr"/>
            <a:endParaRPr lang="en-GB" sz="2000" i="0" dirty="0"/>
          </a:p>
          <a:p>
            <a:pPr marL="457200" indent="-457200">
              <a:buFont typeface="+mj-lt"/>
              <a:buAutoNum type="arabicPeriod"/>
            </a:pPr>
            <a:r>
              <a:rPr lang="en-GB" sz="2000" i="0" dirty="0" smtClean="0"/>
              <a:t>1) a </a:t>
            </a:r>
            <a:r>
              <a:rPr lang="en-GB" sz="2000" i="0" dirty="0"/>
              <a:t>part to sign under Indirect Management (Delegation Agreement), </a:t>
            </a:r>
          </a:p>
          <a:p>
            <a:pPr marL="457200" indent="-457200">
              <a:buFont typeface="+mj-lt"/>
              <a:buAutoNum type="arabicPeriod"/>
            </a:pPr>
            <a:r>
              <a:rPr lang="en-GB" sz="2000" i="0" dirty="0" smtClean="0"/>
              <a:t>2) and </a:t>
            </a:r>
            <a:r>
              <a:rPr lang="en-GB" sz="2000" i="0" dirty="0"/>
              <a:t>a part to sign when the organisation receives a grant (either through a direct award or following a call for proposals).</a:t>
            </a:r>
          </a:p>
          <a:p>
            <a:endParaRPr lang="en-GB"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26</a:t>
            </a:fld>
            <a:endParaRPr lang="en-GB" altLang="en-US"/>
          </a:p>
        </p:txBody>
      </p:sp>
    </p:spTree>
    <p:extLst>
      <p:ext uri="{BB962C8B-B14F-4D97-AF65-F5344CB8AC3E}">
        <p14:creationId xmlns:p14="http://schemas.microsoft.com/office/powerpoint/2010/main" xmlns="" val="10002827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608613"/>
          </a:xfrm>
        </p:spPr>
        <p:txBody>
          <a:bodyPr/>
          <a:lstStyle/>
          <a:p>
            <a:endParaRPr lang="en-GB" dirty="0" smtClean="0"/>
          </a:p>
          <a:p>
            <a:r>
              <a:rPr lang="fr-BE" sz="2000" b="1" i="0" dirty="0" err="1" smtClean="0"/>
              <a:t>Why</a:t>
            </a:r>
            <a:r>
              <a:rPr lang="fr-BE" sz="2000" b="1" i="0" dirty="0" smtClean="0"/>
              <a:t> </a:t>
            </a:r>
            <a:r>
              <a:rPr lang="fr-BE" sz="2000" b="1" i="0" dirty="0" err="1" smtClean="0"/>
              <a:t>common</a:t>
            </a:r>
            <a:r>
              <a:rPr lang="fr-BE" sz="2000" b="1" i="0" dirty="0" smtClean="0"/>
              <a:t> </a:t>
            </a:r>
            <a:r>
              <a:rPr lang="fr-BE" sz="2000" b="1" i="0" dirty="0" err="1" smtClean="0"/>
              <a:t>rules</a:t>
            </a:r>
            <a:r>
              <a:rPr lang="fr-BE" sz="2000" b="1" i="0" dirty="0" smtClean="0"/>
              <a:t> applicable in </a:t>
            </a:r>
            <a:r>
              <a:rPr lang="fr-BE" sz="2000" b="1" i="0" dirty="0" err="1" smtClean="0"/>
              <a:t>both</a:t>
            </a:r>
            <a:r>
              <a:rPr lang="fr-BE" sz="2000" b="1" i="0" dirty="0" smtClean="0"/>
              <a:t> cases ?</a:t>
            </a:r>
            <a:endParaRPr lang="en-GB" sz="2000" b="1" dirty="0" smtClean="0"/>
          </a:p>
          <a:p>
            <a:endParaRPr lang="en-GB" sz="2000" i="0" dirty="0" smtClean="0"/>
          </a:p>
          <a:p>
            <a:pPr algn="just"/>
            <a:r>
              <a:rPr lang="en-GB" sz="2000" i="0" dirty="0" smtClean="0"/>
              <a:t>The General conditions already include the specific provisions granted to entities which are pillar compliant and which took the form of derogations in the previous grant template.</a:t>
            </a:r>
          </a:p>
          <a:p>
            <a:endParaRPr lang="en-GB" sz="2000" i="0" dirty="0"/>
          </a:p>
          <a:p>
            <a:r>
              <a:rPr lang="en-GB" sz="2000" i="0" dirty="0" smtClean="0"/>
              <a:t>If </a:t>
            </a:r>
            <a:r>
              <a:rPr lang="en-GB" sz="2000" i="0" dirty="0"/>
              <a:t>the Pillar Assessment is positive, the </a:t>
            </a:r>
            <a:r>
              <a:rPr lang="en-GB" sz="2000" i="0" dirty="0" smtClean="0"/>
              <a:t>entity uses </a:t>
            </a:r>
            <a:r>
              <a:rPr lang="en-GB" sz="2000" i="0" dirty="0"/>
              <a:t>its own rules, procedures and systems</a:t>
            </a:r>
            <a:endParaRPr lang="fr-BE" sz="2000" b="1" i="0" dirty="0"/>
          </a:p>
          <a:p>
            <a:endParaRPr lang="en-GB"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27</a:t>
            </a:fld>
            <a:endParaRPr lang="en-GB" altLang="en-US"/>
          </a:p>
        </p:txBody>
      </p:sp>
    </p:spTree>
    <p:extLst>
      <p:ext uri="{BB962C8B-B14F-4D97-AF65-F5344CB8AC3E}">
        <p14:creationId xmlns:p14="http://schemas.microsoft.com/office/powerpoint/2010/main" xmlns="" val="26937197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608613"/>
          </a:xfrm>
        </p:spPr>
        <p:txBody>
          <a:bodyPr/>
          <a:lstStyle/>
          <a:p>
            <a:pPr marL="0" lvl="1" indent="0">
              <a:buNone/>
            </a:pPr>
            <a:r>
              <a:rPr lang="fr-BE" b="1" dirty="0" smtClean="0"/>
              <a:t>General Conditions comprise </a:t>
            </a:r>
          </a:p>
          <a:p>
            <a:pPr marL="0" lvl="1" indent="0">
              <a:buNone/>
            </a:pPr>
            <a:endParaRPr lang="fr-BE" b="1" dirty="0" smtClean="0"/>
          </a:p>
          <a:p>
            <a:pPr marL="457200" lvl="1" indent="-457200"/>
            <a:r>
              <a:rPr lang="fr-BE" dirty="0" smtClean="0"/>
              <a:t>Article 1 to 17</a:t>
            </a:r>
          </a:p>
          <a:p>
            <a:pPr marL="0" lvl="1" indent="0">
              <a:buNone/>
            </a:pPr>
            <a:r>
              <a:rPr lang="fr-BE" b="0" i="1" dirty="0" smtClean="0"/>
              <a:t>a set of </a:t>
            </a:r>
            <a:r>
              <a:rPr lang="fr-BE" b="0" i="1" dirty="0" err="1" smtClean="0"/>
              <a:t>common</a:t>
            </a:r>
            <a:r>
              <a:rPr lang="fr-BE" b="0" i="1" dirty="0" smtClean="0"/>
              <a:t> provisions </a:t>
            </a:r>
            <a:r>
              <a:rPr lang="fr-BE" b="0" i="1" dirty="0" err="1" smtClean="0"/>
              <a:t>that</a:t>
            </a:r>
            <a:r>
              <a:rPr lang="fr-BE" b="0" i="1" dirty="0" smtClean="0"/>
              <a:t> </a:t>
            </a:r>
            <a:r>
              <a:rPr lang="fr-BE" b="0" i="1" dirty="0" err="1" smtClean="0"/>
              <a:t>apply</a:t>
            </a:r>
            <a:r>
              <a:rPr lang="fr-BE" b="0" i="1" dirty="0" smtClean="0"/>
              <a:t> </a:t>
            </a:r>
            <a:r>
              <a:rPr lang="fr-BE" b="0" i="1" dirty="0" err="1" smtClean="0"/>
              <a:t>both</a:t>
            </a:r>
            <a:r>
              <a:rPr lang="fr-BE" b="0" i="1" dirty="0" smtClean="0"/>
              <a:t> to </a:t>
            </a:r>
            <a:r>
              <a:rPr lang="fr-BE" b="0" i="1" dirty="0" err="1" smtClean="0"/>
              <a:t>Delegation</a:t>
            </a:r>
            <a:r>
              <a:rPr lang="fr-BE" b="0" i="1" dirty="0" smtClean="0"/>
              <a:t> </a:t>
            </a:r>
            <a:r>
              <a:rPr lang="fr-BE" b="0" i="1" dirty="0" err="1" smtClean="0"/>
              <a:t>Agreements</a:t>
            </a:r>
            <a:r>
              <a:rPr lang="fr-BE" b="0" i="1" dirty="0" smtClean="0"/>
              <a:t> and Grant</a:t>
            </a:r>
          </a:p>
          <a:p>
            <a:pPr marL="0" lvl="1" indent="0">
              <a:buNone/>
            </a:pPr>
            <a:endParaRPr lang="fr-BE" b="0" i="1" dirty="0" smtClean="0"/>
          </a:p>
          <a:p>
            <a:pPr marL="457200" lvl="1" indent="-457200"/>
            <a:r>
              <a:rPr lang="fr-BE" dirty="0"/>
              <a:t>Article 18 to 23</a:t>
            </a:r>
          </a:p>
          <a:p>
            <a:pPr marL="0" lvl="1" indent="0">
              <a:buNone/>
            </a:pPr>
            <a:r>
              <a:rPr lang="fr-BE" b="0" i="1" dirty="0"/>
              <a:t>Provisions </a:t>
            </a:r>
            <a:r>
              <a:rPr lang="fr-BE" b="0" i="1" dirty="0" err="1"/>
              <a:t>that</a:t>
            </a:r>
            <a:r>
              <a:rPr lang="fr-BE" b="0" i="1" dirty="0"/>
              <a:t> </a:t>
            </a:r>
            <a:r>
              <a:rPr lang="fr-BE" b="0" i="1" dirty="0" err="1"/>
              <a:t>apply</a:t>
            </a:r>
            <a:r>
              <a:rPr lang="fr-BE" b="0" i="1" dirty="0"/>
              <a:t> </a:t>
            </a:r>
            <a:r>
              <a:rPr lang="fr-BE" b="0" i="1" dirty="0" err="1"/>
              <a:t>only</a:t>
            </a:r>
            <a:r>
              <a:rPr lang="fr-BE" b="0" i="1" dirty="0"/>
              <a:t> to </a:t>
            </a:r>
            <a:r>
              <a:rPr lang="fr-BE" b="0" i="1" dirty="0" err="1"/>
              <a:t>Delegation</a:t>
            </a:r>
            <a:r>
              <a:rPr lang="fr-BE" b="0" i="1" dirty="0"/>
              <a:t> agreement (art 18 to 23)</a:t>
            </a:r>
          </a:p>
          <a:p>
            <a:pPr marL="457200" lvl="1" indent="-457200">
              <a:buFont typeface="+mj-lt"/>
              <a:buAutoNum type="arabicPeriod"/>
            </a:pPr>
            <a:endParaRPr lang="fr-BE" b="0" dirty="0" smtClean="0"/>
          </a:p>
          <a:p>
            <a:pPr marL="457200" lvl="1" indent="-457200"/>
            <a:r>
              <a:rPr lang="fr-BE" dirty="0"/>
              <a:t>Article 24 to 30</a:t>
            </a:r>
          </a:p>
          <a:p>
            <a:pPr marL="0" lvl="1" indent="0">
              <a:buNone/>
            </a:pPr>
            <a:r>
              <a:rPr lang="fr-BE" b="0" i="1" dirty="0"/>
              <a:t>And provisions </a:t>
            </a:r>
            <a:r>
              <a:rPr lang="fr-BE" b="0" i="1" dirty="0" err="1"/>
              <a:t>that</a:t>
            </a:r>
            <a:r>
              <a:rPr lang="fr-BE" b="0" i="1" dirty="0"/>
              <a:t> </a:t>
            </a:r>
            <a:r>
              <a:rPr lang="fr-BE" b="0" i="1" dirty="0" err="1"/>
              <a:t>apply</a:t>
            </a:r>
            <a:r>
              <a:rPr lang="fr-BE" b="0" i="1" dirty="0"/>
              <a:t> </a:t>
            </a:r>
            <a:r>
              <a:rPr lang="fr-BE" b="0" i="1" dirty="0" err="1"/>
              <a:t>only</a:t>
            </a:r>
            <a:r>
              <a:rPr lang="fr-BE" b="0" i="1" dirty="0"/>
              <a:t> to Grants (art 24 to 30</a:t>
            </a:r>
            <a:r>
              <a:rPr lang="fr-BE" b="0" dirty="0" smtClean="0"/>
              <a:t>)</a:t>
            </a:r>
          </a:p>
          <a:p>
            <a:pPr marL="0" indent="0">
              <a:buNone/>
            </a:pPr>
            <a:endParaRPr lang="en-GB" dirty="0" smtClean="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28</a:t>
            </a:fld>
            <a:endParaRPr lang="en-GB" altLang="en-US"/>
          </a:p>
        </p:txBody>
      </p:sp>
    </p:spTree>
    <p:extLst>
      <p:ext uri="{BB962C8B-B14F-4D97-AF65-F5344CB8AC3E}">
        <p14:creationId xmlns:p14="http://schemas.microsoft.com/office/powerpoint/2010/main" xmlns="" val="1561877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608613"/>
          </a:xfrm>
        </p:spPr>
        <p:txBody>
          <a:bodyPr/>
          <a:lstStyle/>
          <a:p>
            <a:pPr marL="0" lvl="1" indent="0" algn="just">
              <a:buNone/>
            </a:pPr>
            <a:r>
              <a:rPr lang="fr-BE" b="1" dirty="0" smtClean="0"/>
              <a:t>PAGODA </a:t>
            </a:r>
            <a:r>
              <a:rPr lang="fr-BE" b="1" dirty="0" err="1" smtClean="0"/>
              <a:t>can</a:t>
            </a:r>
            <a:r>
              <a:rPr lang="fr-BE" b="1" dirty="0" smtClean="0"/>
              <a:t> </a:t>
            </a:r>
            <a:r>
              <a:rPr lang="fr-BE" b="1" dirty="0" err="1" smtClean="0"/>
              <a:t>be</a:t>
            </a:r>
            <a:r>
              <a:rPr lang="fr-BE" b="1" dirty="0" smtClean="0"/>
              <a:t> </a:t>
            </a:r>
            <a:r>
              <a:rPr lang="fr-BE" b="1" dirty="0" err="1" smtClean="0"/>
              <a:t>used</a:t>
            </a:r>
            <a:r>
              <a:rPr lang="fr-BE" b="1" dirty="0" smtClean="0"/>
              <a:t> </a:t>
            </a:r>
            <a:r>
              <a:rPr lang="fr-BE" b="1" dirty="0" err="1" smtClean="0"/>
              <a:t>both</a:t>
            </a:r>
            <a:r>
              <a:rPr lang="fr-BE" b="1" dirty="0" smtClean="0"/>
              <a:t> by </a:t>
            </a:r>
            <a:r>
              <a:rPr lang="fr-BE" b="1" dirty="0" err="1" smtClean="0"/>
              <a:t>external</a:t>
            </a:r>
            <a:r>
              <a:rPr lang="fr-BE" b="1" dirty="0" smtClean="0"/>
              <a:t> and </a:t>
            </a:r>
            <a:r>
              <a:rPr lang="fr-BE" b="1" dirty="0" err="1" smtClean="0"/>
              <a:t>inernal</a:t>
            </a:r>
            <a:r>
              <a:rPr lang="fr-BE" b="1" dirty="0" smtClean="0"/>
              <a:t> </a:t>
            </a:r>
            <a:r>
              <a:rPr lang="fr-BE" b="1" dirty="0" err="1" smtClean="0"/>
              <a:t>policies</a:t>
            </a:r>
            <a:r>
              <a:rPr lang="fr-BE" b="1" dirty="0" smtClean="0"/>
              <a:t> </a:t>
            </a:r>
            <a:r>
              <a:rPr lang="fr-BE" b="1" dirty="0" err="1" smtClean="0"/>
              <a:t>DGs</a:t>
            </a:r>
            <a:r>
              <a:rPr lang="fr-BE" dirty="0"/>
              <a:t> </a:t>
            </a:r>
            <a:r>
              <a:rPr lang="fr-BE" dirty="0" err="1" smtClean="0"/>
              <a:t>therefore</a:t>
            </a:r>
            <a:endParaRPr lang="fr-BE" dirty="0" smtClean="0"/>
          </a:p>
          <a:p>
            <a:pPr marL="0" lvl="1" indent="0">
              <a:buNone/>
            </a:pPr>
            <a:endParaRPr lang="fr-BE" dirty="0"/>
          </a:p>
          <a:p>
            <a:pPr marL="0" lvl="1" indent="0">
              <a:buNone/>
            </a:pPr>
            <a:r>
              <a:rPr lang="fr-BE" b="0" dirty="0" err="1" smtClean="0"/>
              <a:t>Some</a:t>
            </a:r>
            <a:r>
              <a:rPr lang="fr-BE" b="0" dirty="0" smtClean="0"/>
              <a:t> provisions </a:t>
            </a:r>
            <a:r>
              <a:rPr lang="fr-BE" b="0" dirty="0" err="1" smtClean="0"/>
              <a:t>apply</a:t>
            </a:r>
            <a:r>
              <a:rPr lang="fr-BE" b="0" dirty="0" smtClean="0"/>
              <a:t> </a:t>
            </a:r>
            <a:r>
              <a:rPr lang="fr-BE" b="0" dirty="0" err="1" smtClean="0"/>
              <a:t>only</a:t>
            </a:r>
            <a:r>
              <a:rPr lang="fr-BE" b="0" dirty="0" smtClean="0"/>
              <a:t> to </a:t>
            </a:r>
            <a:r>
              <a:rPr lang="fr-BE" b="0" dirty="0" err="1" smtClean="0"/>
              <a:t>external</a:t>
            </a:r>
            <a:r>
              <a:rPr lang="fr-BE" b="0" dirty="0" smtClean="0"/>
              <a:t> or to </a:t>
            </a:r>
            <a:r>
              <a:rPr lang="fr-BE" b="0" dirty="0" err="1" smtClean="0"/>
              <a:t>internal</a:t>
            </a:r>
            <a:r>
              <a:rPr lang="fr-BE" b="0" dirty="0" smtClean="0"/>
              <a:t> </a:t>
            </a:r>
            <a:r>
              <a:rPr lang="fr-BE" b="0" dirty="0" err="1" smtClean="0"/>
              <a:t>policies</a:t>
            </a:r>
            <a:endParaRPr lang="fr-BE" b="0" dirty="0" smtClean="0"/>
          </a:p>
          <a:p>
            <a:pPr marL="0" indent="0">
              <a:buNone/>
            </a:pPr>
            <a:endParaRPr lang="en-GB" dirty="0" smtClean="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29</a:t>
            </a:fld>
            <a:endParaRPr lang="en-GB" altLang="en-US"/>
          </a:p>
        </p:txBody>
      </p:sp>
    </p:spTree>
    <p:extLst>
      <p:ext uri="{BB962C8B-B14F-4D97-AF65-F5344CB8AC3E}">
        <p14:creationId xmlns:p14="http://schemas.microsoft.com/office/powerpoint/2010/main" xmlns="" val="2806220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noGrp="1" noChangeArrowheads="1"/>
          </p:cNvSpPr>
          <p:nvPr/>
        </p:nvSpPr>
        <p:spPr bwMode="auto">
          <a:xfrm>
            <a:off x="6553200" y="6245225"/>
            <a:ext cx="2133600" cy="476250"/>
          </a:xfrm>
          <a:prstGeom prst="rect">
            <a:avLst/>
          </a:prstGeom>
          <a:noFill/>
          <a:ln algn="ctr">
            <a:miter lim="800000"/>
            <a:headEnd/>
            <a:tailEnd/>
          </a:ln>
        </p:spPr>
        <p:txBody>
          <a:bodyPr/>
          <a:lstStyle/>
          <a:p>
            <a:pPr algn="r" eaLnBrk="0" hangingPunct="0">
              <a:lnSpc>
                <a:spcPts val="1400"/>
              </a:lnSpc>
              <a:defRPr/>
            </a:pPr>
            <a:endParaRPr lang="en-GB" sz="1000" dirty="0">
              <a:solidFill>
                <a:srgbClr val="103C72"/>
              </a:solidFill>
              <a:latin typeface="+mn-lt"/>
            </a:endParaRPr>
          </a:p>
        </p:txBody>
      </p:sp>
      <p:sp>
        <p:nvSpPr>
          <p:cNvPr id="139266" name="Text Box 2"/>
          <p:cNvSpPr txBox="1">
            <a:spLocks noChangeArrowheads="1"/>
          </p:cNvSpPr>
          <p:nvPr/>
        </p:nvSpPr>
        <p:spPr bwMode="auto">
          <a:xfrm>
            <a:off x="395288" y="404813"/>
            <a:ext cx="4464050" cy="5788380"/>
          </a:xfrm>
          <a:prstGeom prst="rect">
            <a:avLst/>
          </a:prstGeom>
          <a:noFill/>
          <a:ln w="9525" algn="ctr">
            <a:noFill/>
            <a:miter lim="800000"/>
            <a:headEnd/>
            <a:tailEnd/>
          </a:ln>
        </p:spPr>
        <p:txBody>
          <a:bodyPr lIns="90000" tIns="46800" rIns="90000" bIns="46800">
            <a:spAutoFit/>
          </a:bodyPr>
          <a:lstStyle/>
          <a:p>
            <a:pPr algn="ctr">
              <a:spcBef>
                <a:spcPct val="50000"/>
              </a:spcBef>
            </a:pPr>
            <a:r>
              <a:rPr lang="fr-BE" sz="37000" b="1" dirty="0">
                <a:solidFill>
                  <a:srgbClr val="C0C0C0"/>
                </a:solidFill>
                <a:latin typeface="Verdana" pitchFamily="34" charset="0"/>
              </a:rPr>
              <a:t>1</a:t>
            </a:r>
            <a:endParaRPr lang="en-GB" sz="37000" b="1" dirty="0">
              <a:solidFill>
                <a:srgbClr val="C0C0C0"/>
              </a:solidFill>
              <a:latin typeface="Verdana" pitchFamily="34" charset="0"/>
            </a:endParaRPr>
          </a:p>
        </p:txBody>
      </p:sp>
      <p:sp>
        <p:nvSpPr>
          <p:cNvPr id="139267" name="Rectangle 4"/>
          <p:cNvSpPr>
            <a:spLocks noGrp="1" noChangeArrowheads="1"/>
          </p:cNvSpPr>
          <p:nvPr>
            <p:ph type="subTitle" idx="4294967295"/>
          </p:nvPr>
        </p:nvSpPr>
        <p:spPr>
          <a:xfrm>
            <a:off x="4067944" y="1772816"/>
            <a:ext cx="4968552" cy="3600400"/>
          </a:xfrm>
        </p:spPr>
        <p:txBody>
          <a:bodyPr/>
          <a:lstStyle/>
          <a:p>
            <a:pPr algn="ctr">
              <a:buNone/>
            </a:pPr>
            <a:endParaRPr lang="en-GB" sz="3600" b="1" dirty="0" smtClean="0">
              <a:solidFill>
                <a:srgbClr val="0082C8"/>
              </a:solidFill>
            </a:endParaRPr>
          </a:p>
          <a:p>
            <a:pPr algn="ctr">
              <a:buNone/>
            </a:pPr>
            <a:endParaRPr lang="en-GB" sz="3600" b="1" dirty="0">
              <a:solidFill>
                <a:srgbClr val="0082C8"/>
              </a:solidFill>
            </a:endParaRPr>
          </a:p>
          <a:p>
            <a:pPr algn="ctr">
              <a:buNone/>
            </a:pPr>
            <a:r>
              <a:rPr lang="en-GB" sz="3600" b="1" i="0" dirty="0" smtClean="0">
                <a:solidFill>
                  <a:srgbClr val="0082C8"/>
                </a:solidFill>
              </a:rPr>
              <a:t>New Management Modes</a:t>
            </a:r>
            <a:endParaRPr lang="en-GB" sz="3600" b="1" i="0" dirty="0">
              <a:solidFill>
                <a:srgbClr val="0082C8"/>
              </a:solidFill>
            </a:endParaRPr>
          </a:p>
        </p:txBody>
      </p:sp>
      <p:sp>
        <p:nvSpPr>
          <p:cNvPr id="2" name="Slide Number Placeholder 1"/>
          <p:cNvSpPr>
            <a:spLocks noGrp="1"/>
          </p:cNvSpPr>
          <p:nvPr>
            <p:ph type="sldNum" sz="quarter" idx="12"/>
          </p:nvPr>
        </p:nvSpPr>
        <p:spPr>
          <a:xfrm>
            <a:off x="6553200" y="6245225"/>
            <a:ext cx="2339280" cy="476250"/>
          </a:xfrm>
        </p:spPr>
        <p:txBody>
          <a:bodyPr/>
          <a:lstStyle/>
          <a:p>
            <a:pPr>
              <a:defRPr/>
            </a:pPr>
            <a:fld id="{E2306159-8291-45C0-9E84-6F1DFA46EAAE}" type="slidenum">
              <a:rPr lang="en-GB" smtClean="0"/>
              <a:pPr>
                <a:defRPr/>
              </a:pPr>
              <a:t>3</a:t>
            </a:fld>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2" y="0"/>
            <a:ext cx="4017764" cy="936625"/>
          </a:xfrm>
        </p:spPr>
        <p:txBody>
          <a:bodyPr/>
          <a:lstStyle/>
          <a:p>
            <a:r>
              <a:rPr lang="fr-BE" sz="2800" dirty="0" smtClean="0">
                <a:solidFill>
                  <a:srgbClr val="FFC000"/>
                </a:solidFill>
              </a:rPr>
              <a:t>PAGODA </a:t>
            </a:r>
            <a:endParaRPr lang="en-GB" sz="2800" dirty="0">
              <a:solidFill>
                <a:srgbClr val="FFC000"/>
              </a:solidFill>
            </a:endParaRPr>
          </a:p>
        </p:txBody>
      </p:sp>
      <p:sp>
        <p:nvSpPr>
          <p:cNvPr id="3" name="Content Placeholder 2"/>
          <p:cNvSpPr>
            <a:spLocks noGrp="1"/>
          </p:cNvSpPr>
          <p:nvPr>
            <p:ph idx="1"/>
          </p:nvPr>
        </p:nvSpPr>
        <p:spPr>
          <a:xfrm>
            <a:off x="395536" y="1124744"/>
            <a:ext cx="8568952" cy="4896645"/>
          </a:xfrm>
        </p:spPr>
        <p:txBody>
          <a:bodyPr/>
          <a:lstStyle/>
          <a:p>
            <a:pPr>
              <a:buClr>
                <a:srgbClr val="FFFFFF"/>
              </a:buClr>
            </a:pPr>
            <a:endParaRPr lang="en-GB" sz="2000" b="1" dirty="0" smtClean="0">
              <a:solidFill>
                <a:srgbClr val="BBE0E3">
                  <a:lumMod val="50000"/>
                </a:srgbClr>
              </a:solidFill>
            </a:endParaRPr>
          </a:p>
          <a:p>
            <a:pPr>
              <a:buClr>
                <a:srgbClr val="FFFFFF"/>
              </a:buClr>
            </a:pPr>
            <a:r>
              <a:rPr lang="en-GB" sz="2000" b="1" dirty="0" smtClean="0">
                <a:solidFill>
                  <a:srgbClr val="BBE0E3">
                    <a:lumMod val="50000"/>
                  </a:srgbClr>
                </a:solidFill>
              </a:rPr>
              <a:t>Art</a:t>
            </a:r>
            <a:r>
              <a:rPr lang="en-GB" sz="2000" b="1" dirty="0">
                <a:solidFill>
                  <a:srgbClr val="BBE0E3">
                    <a:lumMod val="50000"/>
                  </a:srgbClr>
                </a:solidFill>
              </a:rPr>
              <a:t>. </a:t>
            </a:r>
            <a:r>
              <a:rPr lang="en-GB" sz="2000" b="1" dirty="0" smtClean="0">
                <a:solidFill>
                  <a:srgbClr val="BBE0E3">
                    <a:lumMod val="50000"/>
                  </a:srgbClr>
                </a:solidFill>
              </a:rPr>
              <a:t>1.7 </a:t>
            </a:r>
            <a:endParaRPr lang="en-GB" sz="2000" b="1" dirty="0">
              <a:solidFill>
                <a:srgbClr val="BBE0E3">
                  <a:lumMod val="50000"/>
                </a:srgbClr>
              </a:solidFill>
            </a:endParaRPr>
          </a:p>
          <a:p>
            <a:r>
              <a:rPr lang="en-GB" sz="2000" dirty="0" smtClean="0"/>
              <a:t>Mentioning, if already known, of the sub-</a:t>
            </a:r>
            <a:r>
              <a:rPr lang="en-GB" sz="2000" dirty="0" err="1" smtClean="0"/>
              <a:t>delegatees</a:t>
            </a:r>
            <a:r>
              <a:rPr lang="en-GB" sz="2000" dirty="0" smtClean="0"/>
              <a:t>.</a:t>
            </a:r>
          </a:p>
          <a:p>
            <a:endParaRPr lang="en-GB" sz="2000" dirty="0" smtClean="0"/>
          </a:p>
          <a:p>
            <a:endParaRPr lang="fr-BE" sz="2000" dirty="0"/>
          </a:p>
          <a:p>
            <a:pPr lvl="0">
              <a:buClr>
                <a:srgbClr val="FFFFFF"/>
              </a:buClr>
            </a:pPr>
            <a:r>
              <a:rPr lang="en-GB" sz="2000" b="1" dirty="0" smtClean="0">
                <a:solidFill>
                  <a:srgbClr val="BBE0E3">
                    <a:lumMod val="50000"/>
                  </a:srgbClr>
                </a:solidFill>
              </a:rPr>
              <a:t>Art. 2.5 - Contracting deadline</a:t>
            </a:r>
          </a:p>
          <a:p>
            <a:r>
              <a:rPr lang="en-GB" sz="2000" dirty="0" smtClean="0"/>
              <a:t>Contracting period for both Organisation and Sub-</a:t>
            </a:r>
            <a:r>
              <a:rPr lang="en-GB" sz="2000" dirty="0" err="1" smtClean="0"/>
              <a:t>delegatees</a:t>
            </a:r>
            <a:r>
              <a:rPr lang="en-GB" sz="2000" dirty="0" smtClean="0"/>
              <a:t>: </a:t>
            </a:r>
          </a:p>
          <a:p>
            <a:pPr lvl="1"/>
            <a:r>
              <a:rPr lang="en-GB" sz="1800" dirty="0" smtClean="0"/>
              <a:t>If 100% EU financing or parallel co-financing D+3 obligatory</a:t>
            </a:r>
          </a:p>
          <a:p>
            <a:pPr lvl="1"/>
            <a:r>
              <a:rPr lang="fr-BE" sz="1800" dirty="0" smtClean="0"/>
              <a:t>If Multi-</a:t>
            </a:r>
            <a:r>
              <a:rPr lang="fr-BE" sz="1800" dirty="0" err="1" smtClean="0"/>
              <a:t>Donor</a:t>
            </a:r>
            <a:r>
              <a:rPr lang="fr-BE" sz="1800" dirty="0" smtClean="0"/>
              <a:t> Action, no D+3 but maximum the </a:t>
            </a:r>
            <a:r>
              <a:rPr lang="fr-BE" sz="1800" dirty="0" err="1" smtClean="0"/>
              <a:t>Implementation</a:t>
            </a:r>
            <a:r>
              <a:rPr lang="fr-BE" sz="1800" dirty="0" smtClean="0"/>
              <a:t> </a:t>
            </a:r>
            <a:r>
              <a:rPr lang="fr-BE" sz="1800" dirty="0" err="1" smtClean="0"/>
              <a:t>Period</a:t>
            </a:r>
            <a:r>
              <a:rPr lang="fr-BE" sz="1800" dirty="0" smtClean="0"/>
              <a:t>.</a:t>
            </a:r>
            <a:endParaRPr lang="en-GB" sz="18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30</a:t>
            </a:fld>
            <a:endParaRPr lang="en-GB" altLang="en-US"/>
          </a:p>
        </p:txBody>
      </p:sp>
      <p:sp>
        <p:nvSpPr>
          <p:cNvPr id="6" name="Rectangle 5"/>
          <p:cNvSpPr/>
          <p:nvPr/>
        </p:nvSpPr>
        <p:spPr>
          <a:xfrm>
            <a:off x="5508105" y="19348"/>
            <a:ext cx="3635896" cy="954107"/>
          </a:xfrm>
          <a:prstGeom prst="rect">
            <a:avLst/>
          </a:prstGeom>
        </p:spPr>
        <p:txBody>
          <a:bodyPr wrap="square">
            <a:spAutoFit/>
          </a:bodyPr>
          <a:lstStyle/>
          <a:p>
            <a:r>
              <a:rPr lang="fr-BE" sz="2800" b="1" dirty="0" err="1" smtClean="0">
                <a:solidFill>
                  <a:srgbClr val="FFC000"/>
                </a:solidFill>
                <a:latin typeface="+mj-lt"/>
                <a:ea typeface="+mj-ea"/>
                <a:cs typeface="+mj-cs"/>
              </a:rPr>
              <a:t>Special</a:t>
            </a:r>
            <a:r>
              <a:rPr lang="fr-BE" sz="2800" b="1" dirty="0" smtClean="0">
                <a:solidFill>
                  <a:srgbClr val="FFC000"/>
                </a:solidFill>
                <a:latin typeface="+mj-lt"/>
                <a:ea typeface="+mj-ea"/>
                <a:cs typeface="+mj-cs"/>
              </a:rPr>
              <a:t> Conditions (DA)</a:t>
            </a:r>
            <a:r>
              <a:rPr lang="fr-BE" dirty="0" smtClean="0">
                <a:solidFill>
                  <a:srgbClr val="FFC000"/>
                </a:solidFill>
              </a:rPr>
              <a:t> </a:t>
            </a:r>
            <a:endParaRPr lang="en-GB" dirty="0"/>
          </a:p>
        </p:txBody>
      </p:sp>
    </p:spTree>
    <p:extLst>
      <p:ext uri="{BB962C8B-B14F-4D97-AF65-F5344CB8AC3E}">
        <p14:creationId xmlns:p14="http://schemas.microsoft.com/office/powerpoint/2010/main" xmlns="" val="1109677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2" y="0"/>
            <a:ext cx="4017764" cy="936625"/>
          </a:xfrm>
        </p:spPr>
        <p:txBody>
          <a:bodyPr/>
          <a:lstStyle/>
          <a:p>
            <a:r>
              <a:rPr lang="fr-BE" sz="2800" dirty="0" smtClean="0">
                <a:solidFill>
                  <a:srgbClr val="FFC000"/>
                </a:solidFill>
              </a:rPr>
              <a:t>PAGODA </a:t>
            </a:r>
            <a:endParaRPr lang="en-GB" sz="2800" dirty="0">
              <a:solidFill>
                <a:srgbClr val="FFC000"/>
              </a:solidFill>
            </a:endParaRPr>
          </a:p>
        </p:txBody>
      </p:sp>
      <p:sp>
        <p:nvSpPr>
          <p:cNvPr id="3" name="Content Placeholder 2"/>
          <p:cNvSpPr>
            <a:spLocks noGrp="1"/>
          </p:cNvSpPr>
          <p:nvPr>
            <p:ph idx="1"/>
          </p:nvPr>
        </p:nvSpPr>
        <p:spPr>
          <a:xfrm>
            <a:off x="395536" y="1124744"/>
            <a:ext cx="8568952" cy="4896645"/>
          </a:xfrm>
        </p:spPr>
        <p:txBody>
          <a:bodyPr/>
          <a:lstStyle/>
          <a:p>
            <a:pPr>
              <a:buClr>
                <a:srgbClr val="FFFFFF"/>
              </a:buClr>
            </a:pPr>
            <a:endParaRPr lang="en-GB" sz="2000" b="1" dirty="0" smtClean="0">
              <a:solidFill>
                <a:srgbClr val="BBE0E3">
                  <a:lumMod val="50000"/>
                </a:srgbClr>
              </a:solidFill>
            </a:endParaRPr>
          </a:p>
          <a:p>
            <a:pPr>
              <a:buClr>
                <a:srgbClr val="FFFFFF"/>
              </a:buClr>
            </a:pPr>
            <a:r>
              <a:rPr lang="en-GB" sz="2000" b="1" dirty="0" smtClean="0">
                <a:solidFill>
                  <a:srgbClr val="BBE0E3">
                    <a:lumMod val="50000"/>
                  </a:srgbClr>
                </a:solidFill>
              </a:rPr>
              <a:t>Art</a:t>
            </a:r>
            <a:r>
              <a:rPr lang="en-GB" sz="2000" b="1" dirty="0">
                <a:solidFill>
                  <a:srgbClr val="BBE0E3">
                    <a:lumMod val="50000"/>
                  </a:srgbClr>
                </a:solidFill>
              </a:rPr>
              <a:t>. </a:t>
            </a:r>
            <a:r>
              <a:rPr lang="en-GB" sz="2000" b="1" dirty="0" smtClean="0">
                <a:solidFill>
                  <a:srgbClr val="BBE0E3">
                    <a:lumMod val="50000"/>
                  </a:srgbClr>
                </a:solidFill>
              </a:rPr>
              <a:t>4.4 - Particular arrangements</a:t>
            </a:r>
            <a:endParaRPr lang="en-GB" sz="2000" b="1" dirty="0">
              <a:solidFill>
                <a:srgbClr val="BBE0E3">
                  <a:lumMod val="50000"/>
                </a:srgbClr>
              </a:solidFill>
            </a:endParaRPr>
          </a:p>
          <a:p>
            <a:r>
              <a:rPr lang="en-GB" sz="2000" dirty="0" smtClean="0"/>
              <a:t>Special requirements for providing with each report : Management Declaration and Audit Opinion or Control Opinion. See Art. 4 of the General Conditions</a:t>
            </a:r>
          </a:p>
          <a:p>
            <a:endParaRPr lang="en-GB" sz="2000" dirty="0" smtClean="0"/>
          </a:p>
          <a:p>
            <a:pPr lvl="0">
              <a:buClr>
                <a:srgbClr val="FFFFFF"/>
              </a:buClr>
            </a:pPr>
            <a:r>
              <a:rPr lang="en-GB" sz="2000" b="1" dirty="0" smtClean="0">
                <a:solidFill>
                  <a:srgbClr val="BBE0E3">
                    <a:lumMod val="50000"/>
                  </a:srgbClr>
                </a:solidFill>
              </a:rPr>
              <a:t>Art. 6 –Annexes</a:t>
            </a:r>
          </a:p>
          <a:p>
            <a:r>
              <a:rPr lang="en-GB" sz="2000" dirty="0" smtClean="0"/>
              <a:t>New annexes:</a:t>
            </a:r>
          </a:p>
          <a:p>
            <a:pPr lvl="1"/>
            <a:r>
              <a:rPr lang="en-GB" sz="1600" dirty="0" smtClean="0"/>
              <a:t> Annex VI: Communication and Visibility Plan</a:t>
            </a:r>
          </a:p>
          <a:p>
            <a:pPr lvl="1"/>
            <a:r>
              <a:rPr lang="en-GB" sz="1600" dirty="0" smtClean="0"/>
              <a:t> Annex VII: Management Declaration template</a:t>
            </a:r>
          </a:p>
          <a:p>
            <a:pPr lvl="1"/>
            <a:r>
              <a:rPr lang="en-GB" sz="1600" dirty="0" smtClean="0"/>
              <a:t> Annex VIII: Specificities for Financial Instruments </a:t>
            </a:r>
          </a:p>
          <a:p>
            <a:pPr marL="457200" lvl="1" indent="0">
              <a:buNone/>
            </a:pPr>
            <a:endParaRPr lang="en-GB" sz="2000" dirty="0" smtClean="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31</a:t>
            </a:fld>
            <a:endParaRPr lang="en-GB" altLang="en-US"/>
          </a:p>
        </p:txBody>
      </p:sp>
      <p:sp>
        <p:nvSpPr>
          <p:cNvPr id="6" name="Rectangle 5"/>
          <p:cNvSpPr/>
          <p:nvPr/>
        </p:nvSpPr>
        <p:spPr>
          <a:xfrm>
            <a:off x="5508105" y="19348"/>
            <a:ext cx="3635896" cy="954107"/>
          </a:xfrm>
          <a:prstGeom prst="rect">
            <a:avLst/>
          </a:prstGeom>
        </p:spPr>
        <p:txBody>
          <a:bodyPr wrap="square">
            <a:spAutoFit/>
          </a:bodyPr>
          <a:lstStyle/>
          <a:p>
            <a:r>
              <a:rPr lang="fr-BE" sz="2800" b="1" dirty="0" err="1" smtClean="0">
                <a:solidFill>
                  <a:srgbClr val="FFC000"/>
                </a:solidFill>
                <a:latin typeface="+mj-lt"/>
                <a:ea typeface="+mj-ea"/>
                <a:cs typeface="+mj-cs"/>
              </a:rPr>
              <a:t>Special</a:t>
            </a:r>
            <a:r>
              <a:rPr lang="fr-BE" sz="2800" b="1" dirty="0" smtClean="0">
                <a:solidFill>
                  <a:srgbClr val="FFC000"/>
                </a:solidFill>
                <a:latin typeface="+mj-lt"/>
                <a:ea typeface="+mj-ea"/>
                <a:cs typeface="+mj-cs"/>
              </a:rPr>
              <a:t> Conditions</a:t>
            </a:r>
            <a:r>
              <a:rPr lang="fr-BE" dirty="0" smtClean="0">
                <a:solidFill>
                  <a:srgbClr val="FFC000"/>
                </a:solidFill>
              </a:rPr>
              <a:t> </a:t>
            </a:r>
            <a:endParaRPr lang="en-GB" dirty="0"/>
          </a:p>
        </p:txBody>
      </p:sp>
    </p:spTree>
    <p:extLst>
      <p:ext uri="{BB962C8B-B14F-4D97-AF65-F5344CB8AC3E}">
        <p14:creationId xmlns:p14="http://schemas.microsoft.com/office/powerpoint/2010/main" xmlns="" val="1089259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2" y="0"/>
            <a:ext cx="4017764" cy="936625"/>
          </a:xfrm>
        </p:spPr>
        <p:txBody>
          <a:bodyPr/>
          <a:lstStyle/>
          <a:p>
            <a:r>
              <a:rPr lang="fr-BE" sz="2800" dirty="0" smtClean="0">
                <a:solidFill>
                  <a:srgbClr val="FFC000"/>
                </a:solidFill>
              </a:rPr>
              <a:t>PAGODA </a:t>
            </a:r>
            <a:endParaRPr lang="en-GB" sz="2800" dirty="0">
              <a:solidFill>
                <a:srgbClr val="FFC000"/>
              </a:solidFill>
            </a:endParaRPr>
          </a:p>
        </p:txBody>
      </p:sp>
      <p:sp>
        <p:nvSpPr>
          <p:cNvPr id="3" name="Content Placeholder 2"/>
          <p:cNvSpPr>
            <a:spLocks noGrp="1"/>
          </p:cNvSpPr>
          <p:nvPr>
            <p:ph idx="1"/>
          </p:nvPr>
        </p:nvSpPr>
        <p:spPr>
          <a:xfrm>
            <a:off x="107504" y="620688"/>
            <a:ext cx="8856984" cy="4896645"/>
          </a:xfrm>
        </p:spPr>
        <p:txBody>
          <a:bodyPr/>
          <a:lstStyle/>
          <a:p>
            <a:pPr marL="0" lvl="0" indent="0">
              <a:buClr>
                <a:srgbClr val="FFFFFF"/>
              </a:buClr>
              <a:buNone/>
            </a:pPr>
            <a:endParaRPr lang="en-GB" sz="2000" b="1" dirty="0" smtClean="0">
              <a:solidFill>
                <a:srgbClr val="BBE0E3">
                  <a:lumMod val="50000"/>
                </a:srgbClr>
              </a:solidFill>
            </a:endParaRPr>
          </a:p>
          <a:p>
            <a:pPr>
              <a:buClr>
                <a:srgbClr val="FFFFFF"/>
              </a:buClr>
            </a:pPr>
            <a:r>
              <a:rPr lang="en-GB" sz="2000" b="1" dirty="0">
                <a:solidFill>
                  <a:srgbClr val="103C72"/>
                </a:solidFill>
              </a:rPr>
              <a:t>Art. 2.5 – Recovery </a:t>
            </a:r>
            <a:r>
              <a:rPr lang="en-GB" sz="2000" b="1" dirty="0" smtClean="0">
                <a:solidFill>
                  <a:srgbClr val="103C72"/>
                </a:solidFill>
              </a:rPr>
              <a:t>waiver (only for DA)</a:t>
            </a:r>
            <a:endParaRPr lang="en-GB" sz="2000" b="1" dirty="0">
              <a:solidFill>
                <a:srgbClr val="103C72"/>
              </a:solidFill>
            </a:endParaRPr>
          </a:p>
          <a:p>
            <a:pPr marL="457200" lvl="1" indent="0">
              <a:buClr>
                <a:srgbClr val="0F5494"/>
              </a:buClr>
              <a:buNone/>
              <a:defRPr/>
            </a:pPr>
            <a:r>
              <a:rPr lang="en-GB" sz="1800" b="0" dirty="0" smtClean="0"/>
              <a:t>Possibility to waive a recovery stemming from a Delegation agreement</a:t>
            </a:r>
          </a:p>
          <a:p>
            <a:pPr marL="457200" lvl="1" indent="0">
              <a:buNone/>
            </a:pPr>
            <a:endParaRPr lang="en-GB" sz="1800" b="0" dirty="0" smtClean="0"/>
          </a:p>
          <a:p>
            <a:pPr>
              <a:buClr>
                <a:srgbClr val="FFFFFF"/>
              </a:buClr>
            </a:pPr>
            <a:r>
              <a:rPr lang="en-GB" sz="2000" b="1" dirty="0">
                <a:solidFill>
                  <a:srgbClr val="103C72"/>
                </a:solidFill>
              </a:rPr>
              <a:t>Art. 3.9 – new </a:t>
            </a:r>
            <a:r>
              <a:rPr lang="en-GB" sz="2000" b="1" dirty="0" smtClean="0">
                <a:solidFill>
                  <a:srgbClr val="103C72"/>
                </a:solidFill>
              </a:rPr>
              <a:t>annexes (only for DA)</a:t>
            </a:r>
            <a:endParaRPr lang="en-GB" sz="2000" b="1" dirty="0">
              <a:solidFill>
                <a:srgbClr val="103C72"/>
              </a:solidFill>
            </a:endParaRPr>
          </a:p>
          <a:p>
            <a:pPr marL="457200" lvl="1" indent="0">
              <a:buClr>
                <a:srgbClr val="0F5494"/>
              </a:buClr>
              <a:buNone/>
              <a:defRPr/>
            </a:pPr>
            <a:r>
              <a:rPr lang="en-GB" sz="1800" b="0" dirty="0" smtClean="0"/>
              <a:t>Requirement for providing :</a:t>
            </a:r>
          </a:p>
          <a:p>
            <a:pPr marL="457200" lvl="1" indent="0">
              <a:buClr>
                <a:srgbClr val="0F5494"/>
              </a:buClr>
              <a:buNone/>
              <a:defRPr/>
            </a:pPr>
            <a:r>
              <a:rPr lang="fr-BE" sz="1800" b="0" dirty="0" smtClean="0"/>
              <a:t>Management </a:t>
            </a:r>
            <a:r>
              <a:rPr lang="fr-BE" sz="1800" b="0" dirty="0" err="1" smtClean="0"/>
              <a:t>declaration</a:t>
            </a:r>
            <a:r>
              <a:rPr lang="fr-BE" sz="1800" b="0" dirty="0" smtClean="0"/>
              <a:t> and</a:t>
            </a:r>
          </a:p>
          <a:p>
            <a:pPr marL="457200" lvl="1" indent="0">
              <a:buClr>
                <a:srgbClr val="0F5494"/>
              </a:buClr>
              <a:buNone/>
              <a:defRPr/>
            </a:pPr>
            <a:r>
              <a:rPr lang="fr-BE" sz="1800" b="0" dirty="0" smtClean="0"/>
              <a:t>Audit/control opinion</a:t>
            </a:r>
          </a:p>
          <a:p>
            <a:pPr marL="457200" lvl="1" indent="0">
              <a:buClr>
                <a:srgbClr val="0F5494"/>
              </a:buClr>
              <a:buNone/>
              <a:defRPr/>
            </a:pPr>
            <a:endParaRPr lang="fr-BE" sz="1800" b="0" dirty="0"/>
          </a:p>
          <a:p>
            <a:pPr marL="457200" lvl="1" indent="0">
              <a:buClr>
                <a:srgbClr val="0F5494"/>
              </a:buClr>
              <a:buNone/>
              <a:defRPr/>
            </a:pPr>
            <a:r>
              <a:rPr lang="en-GB" sz="1800" dirty="0">
                <a:solidFill>
                  <a:srgbClr val="103C72"/>
                </a:solidFill>
              </a:rPr>
              <a:t>Art. </a:t>
            </a:r>
            <a:r>
              <a:rPr lang="en-GB" sz="1800" dirty="0" smtClean="0">
                <a:solidFill>
                  <a:srgbClr val="103C72"/>
                </a:solidFill>
              </a:rPr>
              <a:t>13, 15, 20 </a:t>
            </a:r>
            <a:r>
              <a:rPr lang="fr-BE" sz="1800" b="0" dirty="0" err="1" smtClean="0"/>
              <a:t>Possibility</a:t>
            </a:r>
            <a:r>
              <a:rPr lang="fr-BE" sz="1800" b="0" dirty="0" smtClean="0"/>
              <a:t> to </a:t>
            </a:r>
            <a:r>
              <a:rPr lang="fr-BE" sz="1800" b="0" dirty="0" err="1" smtClean="0"/>
              <a:t>refer</a:t>
            </a:r>
            <a:r>
              <a:rPr lang="fr-BE" sz="1800" b="0" dirty="0" smtClean="0"/>
              <a:t> to the </a:t>
            </a:r>
            <a:r>
              <a:rPr lang="fr-BE" sz="1800" b="0" dirty="0" err="1" smtClean="0"/>
              <a:t>Director</a:t>
            </a:r>
            <a:endParaRPr lang="fr-BE" sz="1800" b="0" dirty="0" smtClean="0"/>
          </a:p>
          <a:p>
            <a:pPr marL="457200" lvl="1" indent="0">
              <a:buClr>
                <a:srgbClr val="0F5494"/>
              </a:buClr>
              <a:buNone/>
              <a:defRPr/>
            </a:pPr>
            <a:r>
              <a:rPr lang="fr-BE" sz="1800" b="0" dirty="0" smtClean="0"/>
              <a:t>In </a:t>
            </a:r>
            <a:r>
              <a:rPr lang="fr-BE" sz="1800" b="0" dirty="0" err="1" smtClean="0"/>
              <a:t>conflictual</a:t>
            </a:r>
            <a:r>
              <a:rPr lang="fr-BE" sz="1800" b="0" dirty="0" smtClean="0"/>
              <a:t> cases of </a:t>
            </a:r>
            <a:r>
              <a:rPr lang="fr-BE" sz="1800" b="0" dirty="0" err="1" smtClean="0"/>
              <a:t>termination</a:t>
            </a:r>
            <a:r>
              <a:rPr lang="fr-BE" sz="1800" b="0" dirty="0" smtClean="0"/>
              <a:t>, </a:t>
            </a:r>
            <a:r>
              <a:rPr lang="fr-BE" sz="1800" b="0" dirty="0" err="1" smtClean="0"/>
              <a:t>recovery</a:t>
            </a:r>
            <a:r>
              <a:rPr lang="fr-BE" sz="1800" b="0" dirty="0" smtClean="0"/>
              <a:t>, final </a:t>
            </a:r>
            <a:r>
              <a:rPr lang="fr-BE" sz="1800" b="0" dirty="0" err="1" smtClean="0"/>
              <a:t>amount</a:t>
            </a:r>
            <a:r>
              <a:rPr lang="fr-BE" sz="1800" b="0" dirty="0" smtClean="0"/>
              <a:t> </a:t>
            </a:r>
            <a:r>
              <a:rPr lang="fr-BE" sz="1800" b="0" dirty="0" err="1" smtClean="0"/>
              <a:t>calculation</a:t>
            </a:r>
            <a:endParaRPr lang="en-GB" sz="1800" b="0" dirty="0" smtClean="0"/>
          </a:p>
          <a:p>
            <a:pPr lvl="1">
              <a:buFont typeface="Wingdings" panose="05000000000000000000" pitchFamily="2" charset="2"/>
              <a:buChar char="q"/>
              <a:defRPr/>
            </a:pPr>
            <a:endParaRPr lang="en-GB" sz="1800" b="0" dirty="0" smtClean="0"/>
          </a:p>
          <a:p>
            <a:pPr lvl="0">
              <a:buClr>
                <a:srgbClr val="FFFFFF"/>
              </a:buClr>
            </a:pPr>
            <a:r>
              <a:rPr lang="en-GB" sz="2000" b="1" dirty="0">
                <a:solidFill>
                  <a:srgbClr val="103C72"/>
                </a:solidFill>
              </a:rPr>
              <a:t>Art. </a:t>
            </a:r>
            <a:r>
              <a:rPr lang="en-GB" sz="2000" b="1" dirty="0" smtClean="0">
                <a:solidFill>
                  <a:srgbClr val="103C72"/>
                </a:solidFill>
              </a:rPr>
              <a:t>25</a:t>
            </a:r>
          </a:p>
          <a:p>
            <a:pPr marL="457200" lvl="1" indent="0">
              <a:buClr>
                <a:srgbClr val="0F5494"/>
              </a:buClr>
              <a:buNone/>
              <a:defRPr/>
            </a:pPr>
            <a:r>
              <a:rPr lang="fr-BE" sz="1800" b="0" dirty="0" err="1"/>
              <a:t>Depreciation</a:t>
            </a:r>
            <a:r>
              <a:rPr lang="fr-BE" sz="1800" b="0" dirty="0"/>
              <a:t> : </a:t>
            </a:r>
            <a:r>
              <a:rPr lang="fr-BE" sz="1800" b="0" dirty="0" err="1"/>
              <a:t>accepted</a:t>
            </a:r>
            <a:r>
              <a:rPr lang="fr-BE" sz="1800" b="0" dirty="0"/>
              <a:t> as </a:t>
            </a:r>
            <a:r>
              <a:rPr lang="fr-BE" sz="1800" b="0" dirty="0" err="1"/>
              <a:t>eligible</a:t>
            </a:r>
            <a:r>
              <a:rPr lang="fr-BE" sz="1800" b="0" dirty="0"/>
              <a:t> direct </a:t>
            </a:r>
            <a:r>
              <a:rPr lang="fr-BE" sz="1800" b="0" dirty="0" err="1"/>
              <a:t>costs</a:t>
            </a:r>
            <a:endParaRPr lang="en-GB" sz="1800" b="0" dirty="0"/>
          </a:p>
          <a:p>
            <a:pPr lvl="0">
              <a:buClr>
                <a:srgbClr val="FFFFFF"/>
              </a:buClr>
            </a:pPr>
            <a:endParaRPr lang="en-GB"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32</a:t>
            </a:fld>
            <a:endParaRPr lang="en-GB" altLang="en-US"/>
          </a:p>
        </p:txBody>
      </p:sp>
      <p:sp>
        <p:nvSpPr>
          <p:cNvPr id="6" name="Rectangle 5"/>
          <p:cNvSpPr/>
          <p:nvPr/>
        </p:nvSpPr>
        <p:spPr>
          <a:xfrm>
            <a:off x="5508105" y="19348"/>
            <a:ext cx="3635896" cy="954107"/>
          </a:xfrm>
          <a:prstGeom prst="rect">
            <a:avLst/>
          </a:prstGeom>
        </p:spPr>
        <p:txBody>
          <a:bodyPr wrap="square">
            <a:spAutoFit/>
          </a:bodyPr>
          <a:lstStyle/>
          <a:p>
            <a:r>
              <a:rPr lang="fr-BE" sz="2800" b="1" dirty="0" smtClean="0">
                <a:solidFill>
                  <a:srgbClr val="FFC000"/>
                </a:solidFill>
                <a:latin typeface="+mj-lt"/>
                <a:ea typeface="+mj-ea"/>
                <a:cs typeface="+mj-cs"/>
              </a:rPr>
              <a:t>General</a:t>
            </a:r>
          </a:p>
          <a:p>
            <a:r>
              <a:rPr lang="fr-BE" sz="2800" b="1" dirty="0" smtClean="0">
                <a:solidFill>
                  <a:srgbClr val="FFC000"/>
                </a:solidFill>
                <a:latin typeface="+mj-lt"/>
                <a:ea typeface="+mj-ea"/>
                <a:cs typeface="+mj-cs"/>
              </a:rPr>
              <a:t>Conditions</a:t>
            </a:r>
            <a:r>
              <a:rPr lang="fr-BE" dirty="0" smtClean="0">
                <a:solidFill>
                  <a:srgbClr val="FFC000"/>
                </a:solidFill>
              </a:rPr>
              <a:t> </a:t>
            </a:r>
            <a:endParaRPr lang="en-GB" dirty="0"/>
          </a:p>
        </p:txBody>
      </p:sp>
    </p:spTree>
    <p:extLst>
      <p:ext uri="{BB962C8B-B14F-4D97-AF65-F5344CB8AC3E}">
        <p14:creationId xmlns:p14="http://schemas.microsoft.com/office/powerpoint/2010/main" xmlns="" val="715459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2" y="0"/>
            <a:ext cx="4017764" cy="936625"/>
          </a:xfrm>
        </p:spPr>
        <p:txBody>
          <a:bodyPr/>
          <a:lstStyle/>
          <a:p>
            <a:r>
              <a:rPr lang="fr-BE" sz="2800" dirty="0" smtClean="0">
                <a:solidFill>
                  <a:srgbClr val="FFC000"/>
                </a:solidFill>
              </a:rPr>
              <a:t>PAGODA </a:t>
            </a:r>
            <a:endParaRPr lang="en-GB" sz="2800" dirty="0">
              <a:solidFill>
                <a:srgbClr val="FFC000"/>
              </a:solidFill>
            </a:endParaRPr>
          </a:p>
        </p:txBody>
      </p:sp>
      <p:sp>
        <p:nvSpPr>
          <p:cNvPr id="3" name="Content Placeholder 2"/>
          <p:cNvSpPr>
            <a:spLocks noGrp="1"/>
          </p:cNvSpPr>
          <p:nvPr>
            <p:ph idx="1"/>
          </p:nvPr>
        </p:nvSpPr>
        <p:spPr>
          <a:xfrm>
            <a:off x="107504" y="620688"/>
            <a:ext cx="8856984" cy="4896645"/>
          </a:xfrm>
        </p:spPr>
        <p:txBody>
          <a:bodyPr/>
          <a:lstStyle/>
          <a:p>
            <a:pPr marL="0" lvl="0" indent="0">
              <a:buClr>
                <a:srgbClr val="FFFFFF"/>
              </a:buClr>
              <a:buNone/>
            </a:pPr>
            <a:endParaRPr lang="en-GB" sz="2000" b="1" dirty="0" smtClean="0">
              <a:solidFill>
                <a:srgbClr val="BBE0E3">
                  <a:lumMod val="50000"/>
                </a:srgbClr>
              </a:solidFill>
            </a:endParaRPr>
          </a:p>
          <a:p>
            <a:pPr lvl="0">
              <a:buClr>
                <a:srgbClr val="FFFFFF"/>
              </a:buClr>
            </a:pPr>
            <a:r>
              <a:rPr lang="en-GB" sz="2000" b="1" dirty="0" smtClean="0">
                <a:solidFill>
                  <a:srgbClr val="103C72"/>
                </a:solidFill>
              </a:rPr>
              <a:t>Art. 7 – Data Protection</a:t>
            </a:r>
          </a:p>
          <a:p>
            <a:pPr marL="457200" lvl="1" indent="0">
              <a:buClr>
                <a:srgbClr val="0F5494"/>
              </a:buClr>
              <a:buNone/>
              <a:defRPr/>
            </a:pPr>
            <a:r>
              <a:rPr lang="en-GB" sz="1800" b="0" dirty="0" smtClean="0"/>
              <a:t>New obligation stemming from new FR:</a:t>
            </a:r>
          </a:p>
          <a:p>
            <a:pPr lvl="1">
              <a:buFont typeface="Wingdings" panose="05000000000000000000" pitchFamily="2" charset="2"/>
              <a:buChar char="q"/>
            </a:pPr>
            <a:r>
              <a:rPr lang="en-GB" sz="1800" b="0" dirty="0" smtClean="0"/>
              <a:t>	Reasonable level of data protection</a:t>
            </a:r>
          </a:p>
          <a:p>
            <a:pPr marL="457200" lvl="1" indent="0">
              <a:buNone/>
            </a:pPr>
            <a:endParaRPr lang="en-GB" sz="1800" b="0" dirty="0" smtClean="0"/>
          </a:p>
          <a:p>
            <a:pPr>
              <a:buClr>
                <a:srgbClr val="FFFFFF"/>
              </a:buClr>
            </a:pPr>
            <a:r>
              <a:rPr lang="en-GB" sz="2000" b="1" dirty="0" smtClean="0">
                <a:solidFill>
                  <a:srgbClr val="BBE0E3">
                    <a:lumMod val="50000"/>
                  </a:srgbClr>
                </a:solidFill>
              </a:rPr>
              <a:t>Art. 10 – Ex-post publication (Contracts and Grants)</a:t>
            </a:r>
          </a:p>
          <a:p>
            <a:pPr marL="457200" lvl="1" indent="0">
              <a:buClr>
                <a:srgbClr val="0F5494"/>
              </a:buClr>
              <a:buNone/>
              <a:defRPr/>
            </a:pPr>
            <a:r>
              <a:rPr lang="en-GB" sz="1800" b="0" dirty="0" smtClean="0"/>
              <a:t>Alignment with new obligations stemming from FR</a:t>
            </a:r>
          </a:p>
          <a:p>
            <a:pPr lvl="1">
              <a:buFont typeface="Wingdings" panose="05000000000000000000" pitchFamily="2" charset="2"/>
              <a:buChar char="q"/>
              <a:defRPr/>
            </a:pPr>
            <a:r>
              <a:rPr lang="en-GB" sz="1800" b="0" dirty="0" smtClean="0"/>
              <a:t>	If Multi-Donor Action publication follows the rules of the Organisation</a:t>
            </a:r>
          </a:p>
          <a:p>
            <a:pPr lvl="1">
              <a:buFont typeface="Wingdings" panose="05000000000000000000" pitchFamily="2" charset="2"/>
              <a:buChar char="q"/>
              <a:defRPr/>
            </a:pPr>
            <a:endParaRPr lang="en-GB" sz="1800" b="0" dirty="0" smtClean="0"/>
          </a:p>
          <a:p>
            <a:pPr>
              <a:buClr>
                <a:srgbClr val="FFFFFF"/>
              </a:buClr>
            </a:pPr>
            <a:r>
              <a:rPr lang="en-GB" sz="2000" b="1" dirty="0" smtClean="0">
                <a:solidFill>
                  <a:srgbClr val="BBE0E3">
                    <a:lumMod val="50000"/>
                  </a:srgbClr>
                </a:solidFill>
              </a:rPr>
              <a:t>Art. 14 – Contracting and Central Exclusion Database</a:t>
            </a:r>
          </a:p>
          <a:p>
            <a:pPr lvl="1">
              <a:buFont typeface="Wingdings" panose="05000000000000000000" pitchFamily="2" charset="2"/>
              <a:buChar char="q"/>
              <a:defRPr/>
            </a:pPr>
            <a:r>
              <a:rPr lang="en-GB" sz="1800" b="0" dirty="0" smtClean="0"/>
              <a:t>The Organisation takes reasonable measure to prevent award of  contracts and grants to entities in situation of exclusion.</a:t>
            </a:r>
          </a:p>
          <a:p>
            <a:pPr lvl="1">
              <a:buFont typeface="Wingdings" panose="05000000000000000000" pitchFamily="2" charset="2"/>
              <a:buChar char="q"/>
              <a:defRPr/>
            </a:pPr>
            <a:r>
              <a:rPr lang="en-GB" sz="1800" b="0" dirty="0" smtClean="0"/>
              <a:t>The Organisation has to inform EC if third party has been subject of a judgement (res judicata) for fraud, corruption, criminal organisation, money laundering and other illegal activities</a:t>
            </a:r>
          </a:p>
          <a:p>
            <a:pPr lvl="1">
              <a:buFont typeface="Wingdings" panose="05000000000000000000" pitchFamily="2" charset="2"/>
              <a:buChar char="q"/>
              <a:defRPr/>
            </a:pPr>
            <a:r>
              <a:rPr lang="en-GB" sz="1800" b="0" dirty="0" smtClean="0"/>
              <a:t>The Organisation may take into account the information contained in the Central Exclusion Database. Art 5.5 of SC: Liaison </a:t>
            </a:r>
            <a:r>
              <a:rPr lang="fr-BE" sz="1800" b="0" dirty="0" smtClean="0"/>
              <a:t>Point</a:t>
            </a:r>
            <a:endParaRPr lang="en-GB" sz="1800" b="0" dirty="0" smtClean="0"/>
          </a:p>
          <a:p>
            <a:pPr lvl="0">
              <a:buClr>
                <a:srgbClr val="FFFFFF"/>
              </a:buClr>
            </a:pPr>
            <a:endParaRPr lang="en-GB" sz="2000" dirty="0" smtClean="0"/>
          </a:p>
          <a:p>
            <a:pPr lvl="0">
              <a:buClr>
                <a:srgbClr val="FFFFFF"/>
              </a:buClr>
            </a:pPr>
            <a:endParaRPr lang="en-GB"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33</a:t>
            </a:fld>
            <a:endParaRPr lang="en-GB" altLang="en-US"/>
          </a:p>
        </p:txBody>
      </p:sp>
      <p:sp>
        <p:nvSpPr>
          <p:cNvPr id="6" name="Rectangle 5"/>
          <p:cNvSpPr/>
          <p:nvPr/>
        </p:nvSpPr>
        <p:spPr>
          <a:xfrm>
            <a:off x="5508105" y="19348"/>
            <a:ext cx="3635896" cy="954107"/>
          </a:xfrm>
          <a:prstGeom prst="rect">
            <a:avLst/>
          </a:prstGeom>
        </p:spPr>
        <p:txBody>
          <a:bodyPr wrap="square">
            <a:spAutoFit/>
          </a:bodyPr>
          <a:lstStyle/>
          <a:p>
            <a:r>
              <a:rPr lang="fr-BE" sz="2800" b="1" dirty="0" smtClean="0">
                <a:solidFill>
                  <a:srgbClr val="FFC000"/>
                </a:solidFill>
                <a:latin typeface="+mj-lt"/>
                <a:ea typeface="+mj-ea"/>
                <a:cs typeface="+mj-cs"/>
              </a:rPr>
              <a:t>General</a:t>
            </a:r>
          </a:p>
          <a:p>
            <a:r>
              <a:rPr lang="fr-BE" sz="2800" b="1" dirty="0" smtClean="0">
                <a:solidFill>
                  <a:srgbClr val="FFC000"/>
                </a:solidFill>
                <a:latin typeface="+mj-lt"/>
                <a:ea typeface="+mj-ea"/>
                <a:cs typeface="+mj-cs"/>
              </a:rPr>
              <a:t>Conditions</a:t>
            </a:r>
            <a:r>
              <a:rPr lang="fr-BE" dirty="0" smtClean="0">
                <a:solidFill>
                  <a:srgbClr val="FFC000"/>
                </a:solidFill>
              </a:rPr>
              <a:t> </a:t>
            </a:r>
            <a:endParaRPr lang="en-GB" dirty="0"/>
          </a:p>
        </p:txBody>
      </p:sp>
    </p:spTree>
    <p:extLst>
      <p:ext uri="{BB962C8B-B14F-4D97-AF65-F5344CB8AC3E}">
        <p14:creationId xmlns:p14="http://schemas.microsoft.com/office/powerpoint/2010/main" xmlns="" val="14612589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2" y="0"/>
            <a:ext cx="4017764" cy="936625"/>
          </a:xfrm>
        </p:spPr>
        <p:txBody>
          <a:bodyPr/>
          <a:lstStyle/>
          <a:p>
            <a:r>
              <a:rPr lang="fr-BE" sz="2800" dirty="0" smtClean="0">
                <a:solidFill>
                  <a:srgbClr val="FFC000"/>
                </a:solidFill>
              </a:rPr>
              <a:t>PAGODA</a:t>
            </a:r>
            <a:endParaRPr lang="en-GB" sz="2800" dirty="0">
              <a:solidFill>
                <a:srgbClr val="FFC000"/>
              </a:solidFill>
            </a:endParaRPr>
          </a:p>
        </p:txBody>
      </p:sp>
      <p:sp>
        <p:nvSpPr>
          <p:cNvPr id="3" name="Content Placeholder 2"/>
          <p:cNvSpPr>
            <a:spLocks noGrp="1"/>
          </p:cNvSpPr>
          <p:nvPr>
            <p:ph idx="1"/>
          </p:nvPr>
        </p:nvSpPr>
        <p:spPr>
          <a:xfrm>
            <a:off x="0" y="260648"/>
            <a:ext cx="9036496" cy="6192688"/>
          </a:xfrm>
        </p:spPr>
        <p:txBody>
          <a:bodyPr/>
          <a:lstStyle/>
          <a:p>
            <a:pPr marL="0" indent="0">
              <a:buNone/>
            </a:pPr>
            <a:endParaRPr lang="en-GB" sz="2000" dirty="0" smtClean="0"/>
          </a:p>
          <a:p>
            <a:pPr marL="0" lvl="0" indent="0">
              <a:buClr>
                <a:srgbClr val="FFFFFF"/>
              </a:buClr>
              <a:buNone/>
            </a:pPr>
            <a:endParaRPr lang="en-GB" sz="2000" b="1" dirty="0" smtClean="0">
              <a:solidFill>
                <a:srgbClr val="BBE0E3">
                  <a:lumMod val="50000"/>
                </a:srgbClr>
              </a:solidFill>
            </a:endParaRPr>
          </a:p>
          <a:p>
            <a:pPr lvl="0">
              <a:buClr>
                <a:srgbClr val="FFFFFF"/>
              </a:buClr>
            </a:pPr>
            <a:r>
              <a:rPr lang="en-GB" sz="2000" b="1" dirty="0" smtClean="0">
                <a:solidFill>
                  <a:srgbClr val="BBE0E3">
                    <a:lumMod val="50000"/>
                  </a:srgbClr>
                </a:solidFill>
              </a:rPr>
              <a:t>Art. 18 – Eligible costs</a:t>
            </a:r>
          </a:p>
          <a:p>
            <a:pPr lvl="1">
              <a:buFont typeface="Wingdings" panose="05000000000000000000" pitchFamily="2" charset="2"/>
              <a:buChar char="q"/>
            </a:pPr>
            <a:endParaRPr lang="en-GB" sz="1800" b="0" dirty="0" smtClean="0">
              <a:ea typeface="+mn-ea"/>
              <a:cs typeface="+mn-cs"/>
            </a:endParaRPr>
          </a:p>
          <a:p>
            <a:pPr lvl="1">
              <a:buFont typeface="Wingdings" panose="05000000000000000000" pitchFamily="2" charset="2"/>
              <a:buChar char="q"/>
            </a:pPr>
            <a:r>
              <a:rPr lang="fr-BE" sz="1800" b="0" dirty="0">
                <a:ea typeface="+mn-ea"/>
                <a:cs typeface="+mn-cs"/>
              </a:rPr>
              <a:t>No distinction direct/indirect </a:t>
            </a:r>
            <a:r>
              <a:rPr lang="fr-BE" sz="1800" b="0" dirty="0" err="1">
                <a:ea typeface="+mn-ea"/>
                <a:cs typeface="+mn-cs"/>
              </a:rPr>
              <a:t>costs</a:t>
            </a:r>
            <a:r>
              <a:rPr lang="fr-BE" sz="1800" b="0" dirty="0">
                <a:ea typeface="+mn-ea"/>
                <a:cs typeface="+mn-cs"/>
              </a:rPr>
              <a:t> (</a:t>
            </a:r>
            <a:r>
              <a:rPr lang="fr-BE" sz="1400" b="0" dirty="0">
                <a:ea typeface="+mn-ea"/>
                <a:cs typeface="+mn-cs"/>
              </a:rPr>
              <a:t>but </a:t>
            </a:r>
            <a:r>
              <a:rPr lang="fr-BE" sz="1400" b="0" dirty="0" err="1" smtClean="0">
                <a:ea typeface="+mn-ea"/>
                <a:cs typeface="+mn-cs"/>
              </a:rPr>
              <a:t>costs</a:t>
            </a:r>
            <a:r>
              <a:rPr lang="fr-BE" sz="1400" b="0" dirty="0" smtClean="0">
                <a:ea typeface="+mn-ea"/>
                <a:cs typeface="+mn-cs"/>
              </a:rPr>
              <a:t> </a:t>
            </a:r>
            <a:r>
              <a:rPr lang="fr-BE" sz="1400" b="0" dirty="0" err="1" smtClean="0">
                <a:ea typeface="+mn-ea"/>
                <a:cs typeface="+mn-cs"/>
              </a:rPr>
              <a:t>should</a:t>
            </a:r>
            <a:r>
              <a:rPr lang="fr-BE" sz="1400" b="0" dirty="0" smtClean="0">
                <a:ea typeface="+mn-ea"/>
                <a:cs typeface="+mn-cs"/>
              </a:rPr>
              <a:t> </a:t>
            </a:r>
            <a:r>
              <a:rPr lang="fr-BE" sz="1400" b="0" dirty="0" err="1">
                <a:ea typeface="+mn-ea"/>
                <a:cs typeface="+mn-cs"/>
              </a:rPr>
              <a:t>be</a:t>
            </a:r>
            <a:r>
              <a:rPr lang="fr-BE" sz="1400" b="0" dirty="0">
                <a:ea typeface="+mn-ea"/>
                <a:cs typeface="+mn-cs"/>
              </a:rPr>
              <a:t> </a:t>
            </a:r>
            <a:r>
              <a:rPr lang="fr-BE" sz="1400" b="0" dirty="0" smtClean="0">
                <a:ea typeface="+mn-ea"/>
                <a:cs typeface="+mn-cs"/>
              </a:rPr>
              <a:t>identifiable, </a:t>
            </a:r>
            <a:r>
              <a:rPr lang="fr-BE" sz="1400" b="0" dirty="0" err="1" smtClean="0">
                <a:ea typeface="+mn-ea"/>
                <a:cs typeface="+mn-cs"/>
              </a:rPr>
              <a:t>recorded</a:t>
            </a:r>
            <a:r>
              <a:rPr lang="fr-BE" sz="1400" b="0" dirty="0">
                <a:ea typeface="+mn-ea"/>
                <a:cs typeface="+mn-cs"/>
              </a:rPr>
              <a:t>, </a:t>
            </a:r>
            <a:r>
              <a:rPr lang="fr-BE" sz="1400" b="0" dirty="0" err="1">
                <a:ea typeface="+mn-ea"/>
                <a:cs typeface="+mn-cs"/>
              </a:rPr>
              <a:t>backed</a:t>
            </a:r>
            <a:r>
              <a:rPr lang="fr-BE" sz="1400" b="0" dirty="0">
                <a:ea typeface="+mn-ea"/>
                <a:cs typeface="+mn-cs"/>
              </a:rPr>
              <a:t> by sup.doc, </a:t>
            </a:r>
            <a:r>
              <a:rPr lang="fr-BE" sz="1400" b="0" dirty="0" err="1">
                <a:ea typeface="+mn-ea"/>
                <a:cs typeface="+mn-cs"/>
              </a:rPr>
              <a:t>verifiable</a:t>
            </a:r>
            <a:r>
              <a:rPr lang="fr-BE" sz="1800" b="0" dirty="0" smtClean="0">
                <a:ea typeface="+mn-ea"/>
                <a:cs typeface="+mn-cs"/>
              </a:rPr>
              <a:t>…)</a:t>
            </a:r>
            <a:r>
              <a:rPr lang="en-GB" sz="1800" b="0" dirty="0">
                <a:ea typeface="+mn-ea"/>
                <a:cs typeface="+mn-cs"/>
              </a:rPr>
              <a:t> </a:t>
            </a:r>
            <a:endParaRPr lang="en-GB" sz="1800" b="0" dirty="0" smtClean="0">
              <a:ea typeface="+mn-ea"/>
              <a:cs typeface="+mn-cs"/>
            </a:endParaRPr>
          </a:p>
          <a:p>
            <a:pPr lvl="1">
              <a:buFont typeface="Wingdings" panose="05000000000000000000" pitchFamily="2" charset="2"/>
              <a:buChar char="q"/>
            </a:pPr>
            <a:endParaRPr lang="en-GB" sz="1800" b="0" dirty="0">
              <a:ea typeface="+mn-ea"/>
              <a:cs typeface="+mn-cs"/>
            </a:endParaRPr>
          </a:p>
          <a:p>
            <a:pPr lvl="1">
              <a:buFont typeface="Wingdings" panose="05000000000000000000" pitchFamily="2" charset="2"/>
              <a:buChar char="q"/>
            </a:pPr>
            <a:r>
              <a:rPr lang="en-GB" sz="1800" b="0" dirty="0" smtClean="0">
                <a:ea typeface="+mn-ea"/>
                <a:cs typeface="+mn-cs"/>
              </a:rPr>
              <a:t>Costs </a:t>
            </a:r>
            <a:r>
              <a:rPr lang="en-GB" sz="1800" b="0" dirty="0">
                <a:ea typeface="+mn-ea"/>
                <a:cs typeface="+mn-cs"/>
              </a:rPr>
              <a:t>directly attributable to the </a:t>
            </a:r>
            <a:r>
              <a:rPr lang="en-GB" sz="1800" b="0" dirty="0" smtClean="0">
                <a:ea typeface="+mn-ea"/>
                <a:cs typeface="+mn-cs"/>
              </a:rPr>
              <a:t>Action, arise </a:t>
            </a:r>
            <a:r>
              <a:rPr lang="en-GB" sz="1800" b="0" dirty="0">
                <a:ea typeface="+mn-ea"/>
                <a:cs typeface="+mn-cs"/>
              </a:rPr>
              <a:t>as a direct consequence of its </a:t>
            </a:r>
            <a:r>
              <a:rPr lang="en-GB" sz="1800" b="0" dirty="0" smtClean="0">
                <a:ea typeface="+mn-ea"/>
                <a:cs typeface="+mn-cs"/>
              </a:rPr>
              <a:t>implementation and must </a:t>
            </a:r>
            <a:r>
              <a:rPr lang="en-GB" sz="1800" b="0" dirty="0">
                <a:ea typeface="+mn-ea"/>
                <a:cs typeface="+mn-cs"/>
              </a:rPr>
              <a:t>be incurred during the implementation period</a:t>
            </a:r>
            <a:endParaRPr lang="fr-BE" sz="1800" b="0" dirty="0" smtClean="0">
              <a:ea typeface="+mn-ea"/>
              <a:cs typeface="+mn-cs"/>
            </a:endParaRPr>
          </a:p>
          <a:p>
            <a:pPr lvl="1">
              <a:buFont typeface="Wingdings" panose="05000000000000000000" pitchFamily="2" charset="2"/>
              <a:buChar char="q"/>
            </a:pPr>
            <a:endParaRPr lang="fr-BE" sz="1800" b="0" dirty="0" smtClean="0">
              <a:ea typeface="+mn-ea"/>
              <a:cs typeface="+mn-cs"/>
            </a:endParaRPr>
          </a:p>
          <a:p>
            <a:pPr lvl="1">
              <a:buFont typeface="Wingdings" panose="05000000000000000000" pitchFamily="2" charset="2"/>
              <a:buChar char="q"/>
            </a:pPr>
            <a:r>
              <a:rPr lang="en-GB" sz="1800" dirty="0"/>
              <a:t>Remuneration</a:t>
            </a:r>
            <a:r>
              <a:rPr lang="en-GB" sz="1800" b="0" dirty="0"/>
              <a:t> (v/s </a:t>
            </a:r>
            <a:r>
              <a:rPr lang="en-GB" sz="1800" b="0" strike="sngStrike" dirty="0"/>
              <a:t>indirect costs</a:t>
            </a:r>
            <a:r>
              <a:rPr lang="en-GB" sz="1800" b="0" dirty="0"/>
              <a:t>) max. 7% of </a:t>
            </a:r>
            <a:r>
              <a:rPr lang="en-GB" sz="1800" dirty="0"/>
              <a:t>eligible implementation costs </a:t>
            </a:r>
            <a:r>
              <a:rPr lang="en-GB" sz="1800" b="0" dirty="0"/>
              <a:t>and link to comparable Actions and proportionality between different co-Donors.</a:t>
            </a:r>
          </a:p>
          <a:p>
            <a:pPr lvl="1">
              <a:buFont typeface="Wingdings" panose="05000000000000000000" pitchFamily="2" charset="2"/>
              <a:buChar char="q"/>
            </a:pPr>
            <a:endParaRPr lang="en-GB" sz="1800" b="0" dirty="0">
              <a:ea typeface="+mn-ea"/>
              <a:cs typeface="+mn-cs"/>
            </a:endParaRPr>
          </a:p>
          <a:p>
            <a:pPr lvl="1">
              <a:buFont typeface="Wingdings" panose="05000000000000000000" pitchFamily="2" charset="2"/>
              <a:buChar char="q"/>
            </a:pPr>
            <a:r>
              <a:rPr lang="en-GB" sz="1800" b="0" dirty="0" smtClean="0">
                <a:ea typeface="+mn-ea"/>
                <a:cs typeface="+mn-cs"/>
              </a:rPr>
              <a:t>Cash </a:t>
            </a:r>
            <a:r>
              <a:rPr lang="en-GB" sz="1800" b="0" dirty="0">
                <a:ea typeface="+mn-ea"/>
                <a:cs typeface="+mn-cs"/>
              </a:rPr>
              <a:t>transfers between the Organisation and its Sub-</a:t>
            </a:r>
            <a:r>
              <a:rPr lang="en-GB" sz="1800" b="0" dirty="0" err="1">
                <a:ea typeface="+mn-ea"/>
                <a:cs typeface="+mn-cs"/>
              </a:rPr>
              <a:t>delegatees</a:t>
            </a:r>
            <a:r>
              <a:rPr lang="en-GB" sz="1800" b="0" dirty="0">
                <a:ea typeface="+mn-ea"/>
                <a:cs typeface="+mn-cs"/>
              </a:rPr>
              <a:t>, as such not an eligible cost</a:t>
            </a:r>
          </a:p>
          <a:p>
            <a:pPr lvl="1">
              <a:buFont typeface="Wingdings" panose="05000000000000000000" pitchFamily="2" charset="2"/>
              <a:buChar char="q"/>
            </a:pPr>
            <a:endParaRPr lang="en-GB" sz="1800" b="0" dirty="0">
              <a:ea typeface="+mn-ea"/>
              <a:cs typeface="+mn-cs"/>
            </a:endParaRPr>
          </a:p>
          <a:p>
            <a:pPr lvl="1">
              <a:buFont typeface="Wingdings" panose="05000000000000000000" pitchFamily="2" charset="2"/>
              <a:buChar char="q"/>
            </a:pPr>
            <a:r>
              <a:rPr lang="en-GB" sz="1800" b="0" dirty="0">
                <a:ea typeface="+mn-ea"/>
                <a:cs typeface="+mn-cs"/>
              </a:rPr>
              <a:t>Costs incurred should be paid before the submission of the final reports</a:t>
            </a:r>
            <a:r>
              <a:rPr lang="en-GB" sz="1800" b="0" dirty="0" smtClean="0">
                <a:ea typeface="+mn-ea"/>
                <a:cs typeface="+mn-cs"/>
              </a:rPr>
              <a:t>.</a:t>
            </a:r>
          </a:p>
          <a:p>
            <a:pPr lvl="1">
              <a:buFont typeface="Wingdings" panose="05000000000000000000" pitchFamily="2" charset="2"/>
              <a:buChar char="q"/>
            </a:pPr>
            <a:endParaRPr lang="fr-BE" sz="1800" b="0" dirty="0">
              <a:ea typeface="+mn-ea"/>
              <a:cs typeface="+mn-cs"/>
            </a:endParaRPr>
          </a:p>
          <a:p>
            <a:pPr lvl="1">
              <a:buFont typeface="Wingdings" panose="05000000000000000000" pitchFamily="2" charset="2"/>
              <a:buChar char="q"/>
            </a:pPr>
            <a:endParaRPr lang="en-GB" sz="1800" b="0" dirty="0">
              <a:ea typeface="+mn-ea"/>
              <a:cs typeface="+mn-cs"/>
            </a:endParaRPr>
          </a:p>
          <a:p>
            <a:pPr marL="457200" lvl="1" indent="0">
              <a:buClr>
                <a:srgbClr val="0F5494"/>
              </a:buClr>
              <a:buNone/>
              <a:defRPr/>
            </a:pPr>
            <a:endParaRPr lang="en-GB" sz="1800" b="0" dirty="0"/>
          </a:p>
          <a:p>
            <a:pPr lvl="0">
              <a:buClr>
                <a:srgbClr val="FFFFFF"/>
              </a:buClr>
            </a:pPr>
            <a:endParaRPr lang="en-GB" sz="2000" dirty="0" smtClean="0"/>
          </a:p>
          <a:p>
            <a:pPr lvl="0">
              <a:buClr>
                <a:srgbClr val="FFFFFF"/>
              </a:buClr>
            </a:pPr>
            <a:endParaRPr lang="en-GB"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34</a:t>
            </a:fld>
            <a:endParaRPr lang="en-GB" altLang="en-US" dirty="0"/>
          </a:p>
        </p:txBody>
      </p:sp>
      <p:sp>
        <p:nvSpPr>
          <p:cNvPr id="6" name="Rectangle 5"/>
          <p:cNvSpPr/>
          <p:nvPr/>
        </p:nvSpPr>
        <p:spPr>
          <a:xfrm>
            <a:off x="5508105" y="19348"/>
            <a:ext cx="3635896" cy="954107"/>
          </a:xfrm>
          <a:prstGeom prst="rect">
            <a:avLst/>
          </a:prstGeom>
        </p:spPr>
        <p:txBody>
          <a:bodyPr wrap="square">
            <a:spAutoFit/>
          </a:bodyPr>
          <a:lstStyle/>
          <a:p>
            <a:r>
              <a:rPr lang="fr-BE" sz="2800" b="1" dirty="0" smtClean="0">
                <a:solidFill>
                  <a:srgbClr val="FFC000"/>
                </a:solidFill>
                <a:latin typeface="+mj-lt"/>
                <a:ea typeface="+mj-ea"/>
                <a:cs typeface="+mj-cs"/>
              </a:rPr>
              <a:t>General</a:t>
            </a:r>
          </a:p>
          <a:p>
            <a:r>
              <a:rPr lang="fr-BE" sz="2800" b="1" dirty="0" smtClean="0">
                <a:solidFill>
                  <a:srgbClr val="FFC000"/>
                </a:solidFill>
                <a:latin typeface="+mj-lt"/>
                <a:ea typeface="+mj-ea"/>
                <a:cs typeface="+mj-cs"/>
              </a:rPr>
              <a:t>Conditions</a:t>
            </a:r>
            <a:r>
              <a:rPr lang="fr-BE" dirty="0" smtClean="0">
                <a:solidFill>
                  <a:srgbClr val="FFC000"/>
                </a:solidFill>
              </a:rPr>
              <a:t> </a:t>
            </a:r>
            <a:endParaRPr lang="en-GB" dirty="0"/>
          </a:p>
        </p:txBody>
      </p:sp>
    </p:spTree>
    <p:extLst>
      <p:ext uri="{BB962C8B-B14F-4D97-AF65-F5344CB8AC3E}">
        <p14:creationId xmlns:p14="http://schemas.microsoft.com/office/powerpoint/2010/main" xmlns="" val="6215011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2" y="0"/>
            <a:ext cx="4017764" cy="936625"/>
          </a:xfrm>
        </p:spPr>
        <p:txBody>
          <a:bodyPr/>
          <a:lstStyle/>
          <a:p>
            <a:r>
              <a:rPr lang="fr-BE" sz="2800" dirty="0" smtClean="0">
                <a:solidFill>
                  <a:srgbClr val="FFC000"/>
                </a:solidFill>
              </a:rPr>
              <a:t>PAGODA</a:t>
            </a:r>
            <a:endParaRPr lang="en-GB" sz="2800" dirty="0">
              <a:solidFill>
                <a:srgbClr val="FFC000"/>
              </a:solidFill>
            </a:endParaRPr>
          </a:p>
        </p:txBody>
      </p:sp>
      <p:sp>
        <p:nvSpPr>
          <p:cNvPr id="3" name="Content Placeholder 2"/>
          <p:cNvSpPr>
            <a:spLocks noGrp="1"/>
          </p:cNvSpPr>
          <p:nvPr>
            <p:ph idx="1"/>
          </p:nvPr>
        </p:nvSpPr>
        <p:spPr>
          <a:xfrm>
            <a:off x="0" y="260648"/>
            <a:ext cx="9036496" cy="6192688"/>
          </a:xfrm>
        </p:spPr>
        <p:txBody>
          <a:bodyPr/>
          <a:lstStyle/>
          <a:p>
            <a:pPr marL="0" indent="0">
              <a:buNone/>
            </a:pPr>
            <a:endParaRPr lang="en-GB" sz="2000" dirty="0" smtClean="0"/>
          </a:p>
          <a:p>
            <a:pPr marL="0" lvl="0" indent="0">
              <a:buClr>
                <a:srgbClr val="FFFFFF"/>
              </a:buClr>
              <a:buNone/>
            </a:pPr>
            <a:endParaRPr lang="en-GB" sz="2000" b="1" dirty="0" smtClean="0">
              <a:solidFill>
                <a:srgbClr val="BBE0E3">
                  <a:lumMod val="50000"/>
                </a:srgbClr>
              </a:solidFill>
            </a:endParaRPr>
          </a:p>
          <a:p>
            <a:pPr lvl="0">
              <a:buClr>
                <a:srgbClr val="FFFFFF"/>
              </a:buClr>
            </a:pPr>
            <a:r>
              <a:rPr lang="en-GB" sz="2000" b="1" strike="sngStrike" dirty="0" smtClean="0">
                <a:solidFill>
                  <a:srgbClr val="BBE0E3">
                    <a:lumMod val="50000"/>
                  </a:srgbClr>
                </a:solidFill>
              </a:rPr>
              <a:t>Art. 18 – Eligible costs</a:t>
            </a:r>
          </a:p>
          <a:p>
            <a:pPr lvl="1">
              <a:buFont typeface="Wingdings" panose="05000000000000000000" pitchFamily="2" charset="2"/>
              <a:buChar char="q"/>
            </a:pPr>
            <a:endParaRPr lang="en-GB" sz="1800" b="0" dirty="0" smtClean="0">
              <a:ea typeface="+mn-ea"/>
              <a:cs typeface="+mn-cs"/>
            </a:endParaRPr>
          </a:p>
          <a:p>
            <a:pPr marL="457200" lvl="1" indent="0">
              <a:buNone/>
            </a:pPr>
            <a:r>
              <a:rPr lang="fr-BE" sz="1800" b="0" dirty="0" smtClean="0">
                <a:ea typeface="+mn-ea"/>
                <a:cs typeface="+mn-cs"/>
              </a:rPr>
              <a:t>Grant part</a:t>
            </a:r>
          </a:p>
          <a:p>
            <a:pPr marL="457200" lvl="1" indent="0">
              <a:buNone/>
            </a:pPr>
            <a:r>
              <a:rPr lang="fr-BE" sz="1800" b="0" dirty="0" smtClean="0">
                <a:ea typeface="+mn-ea"/>
                <a:cs typeface="+mn-cs"/>
              </a:rPr>
              <a:t>No </a:t>
            </a:r>
            <a:r>
              <a:rPr lang="fr-BE" sz="1800" b="0" dirty="0" err="1" smtClean="0">
                <a:ea typeface="+mn-ea"/>
                <a:cs typeface="+mn-cs"/>
              </a:rPr>
              <a:t>remuneration</a:t>
            </a:r>
            <a:r>
              <a:rPr lang="fr-BE" sz="1800" b="0" dirty="0" smtClean="0">
                <a:ea typeface="+mn-ea"/>
                <a:cs typeface="+mn-cs"/>
              </a:rPr>
              <a:t>… </a:t>
            </a:r>
            <a:r>
              <a:rPr lang="fr-BE" sz="1800" b="0" dirty="0" err="1" smtClean="0">
                <a:ea typeface="+mn-ea"/>
                <a:cs typeface="+mn-cs"/>
              </a:rPr>
              <a:t>only</a:t>
            </a:r>
            <a:r>
              <a:rPr lang="fr-BE" sz="1800" b="0" dirty="0" smtClean="0">
                <a:ea typeface="+mn-ea"/>
                <a:cs typeface="+mn-cs"/>
              </a:rPr>
              <a:t> </a:t>
            </a:r>
            <a:r>
              <a:rPr lang="fr-BE" sz="1800" u="sng" dirty="0" smtClean="0">
                <a:ea typeface="+mn-ea"/>
                <a:cs typeface="+mn-cs"/>
              </a:rPr>
              <a:t>Indirect </a:t>
            </a:r>
            <a:r>
              <a:rPr lang="fr-BE" sz="1800" u="sng" dirty="0" err="1" smtClean="0">
                <a:ea typeface="+mn-ea"/>
                <a:cs typeface="+mn-cs"/>
              </a:rPr>
              <a:t>costs</a:t>
            </a:r>
            <a:r>
              <a:rPr lang="fr-BE" sz="1800" b="0" dirty="0" smtClean="0">
                <a:ea typeface="+mn-ea"/>
                <a:cs typeface="+mn-cs"/>
              </a:rPr>
              <a:t>…</a:t>
            </a:r>
          </a:p>
          <a:p>
            <a:pPr marL="457200" lvl="1" indent="0">
              <a:buNone/>
            </a:pPr>
            <a:r>
              <a:rPr lang="fr-BE" sz="1800" b="0" dirty="0">
                <a:ea typeface="+mn-ea"/>
                <a:cs typeface="+mn-cs"/>
              </a:rPr>
              <a:t> </a:t>
            </a:r>
            <a:r>
              <a:rPr lang="fr-BE" sz="1800" b="0" dirty="0" smtClean="0">
                <a:ea typeface="+mn-ea"/>
                <a:cs typeface="+mn-cs"/>
              </a:rPr>
              <a:t>                                    as a max of direct </a:t>
            </a:r>
            <a:r>
              <a:rPr lang="fr-BE" sz="1800" u="sng" dirty="0" err="1" smtClean="0">
                <a:ea typeface="+mn-ea"/>
                <a:cs typeface="+mn-cs"/>
              </a:rPr>
              <a:t>eligible</a:t>
            </a:r>
            <a:r>
              <a:rPr lang="fr-BE" sz="1800" u="sng" dirty="0" smtClean="0">
                <a:ea typeface="+mn-ea"/>
                <a:cs typeface="+mn-cs"/>
              </a:rPr>
              <a:t> </a:t>
            </a:r>
            <a:r>
              <a:rPr lang="fr-BE" sz="1800" u="sng" dirty="0" err="1" smtClean="0">
                <a:ea typeface="+mn-ea"/>
                <a:cs typeface="+mn-cs"/>
              </a:rPr>
              <a:t>costs</a:t>
            </a:r>
            <a:r>
              <a:rPr lang="fr-BE" sz="1800" b="0" dirty="0" smtClean="0">
                <a:ea typeface="+mn-ea"/>
                <a:cs typeface="+mn-cs"/>
              </a:rPr>
              <a:t>…</a:t>
            </a:r>
          </a:p>
          <a:p>
            <a:pPr marL="457200" lvl="1" indent="0">
              <a:buNone/>
            </a:pPr>
            <a:r>
              <a:rPr lang="fr-BE" sz="1800" b="0" dirty="0" smtClean="0">
                <a:ea typeface="+mn-ea"/>
                <a:cs typeface="+mn-cs"/>
              </a:rPr>
              <a:t>                                                     Max 7%</a:t>
            </a:r>
          </a:p>
          <a:p>
            <a:pPr marL="457200" lvl="1" indent="0">
              <a:buNone/>
            </a:pPr>
            <a:endParaRPr lang="fr-BE" sz="1800" b="0" dirty="0">
              <a:ea typeface="+mn-ea"/>
              <a:cs typeface="+mn-cs"/>
            </a:endParaRPr>
          </a:p>
          <a:p>
            <a:pPr marL="457200" lvl="1" indent="0">
              <a:buNone/>
            </a:pPr>
            <a:r>
              <a:rPr lang="fr-BE" sz="1800" b="0" dirty="0" err="1" smtClean="0">
                <a:ea typeface="+mn-ea"/>
                <a:cs typeface="+mn-cs"/>
              </a:rPr>
              <a:t>Delegation</a:t>
            </a:r>
            <a:r>
              <a:rPr lang="fr-BE" sz="1800" b="0" dirty="0" smtClean="0">
                <a:ea typeface="+mn-ea"/>
                <a:cs typeface="+mn-cs"/>
              </a:rPr>
              <a:t> agreement part</a:t>
            </a:r>
          </a:p>
          <a:p>
            <a:pPr marL="457200" lvl="1" indent="0">
              <a:buNone/>
            </a:pPr>
            <a:r>
              <a:rPr lang="fr-BE" sz="1800" b="0" dirty="0" smtClean="0">
                <a:ea typeface="+mn-ea"/>
                <a:cs typeface="+mn-cs"/>
              </a:rPr>
              <a:t>No indirect </a:t>
            </a:r>
            <a:r>
              <a:rPr lang="fr-BE" sz="1800" b="0" dirty="0" err="1" smtClean="0">
                <a:ea typeface="+mn-ea"/>
                <a:cs typeface="+mn-cs"/>
              </a:rPr>
              <a:t>costs</a:t>
            </a:r>
            <a:r>
              <a:rPr lang="fr-BE" sz="1800" b="0" dirty="0" smtClean="0">
                <a:ea typeface="+mn-ea"/>
                <a:cs typeface="+mn-cs"/>
              </a:rPr>
              <a:t>… </a:t>
            </a:r>
            <a:r>
              <a:rPr lang="fr-BE" sz="1800" b="0" dirty="0" err="1" smtClean="0">
                <a:ea typeface="+mn-ea"/>
                <a:cs typeface="+mn-cs"/>
              </a:rPr>
              <a:t>only</a:t>
            </a:r>
            <a:r>
              <a:rPr lang="fr-BE" sz="1800" b="0" dirty="0" smtClean="0">
                <a:ea typeface="+mn-ea"/>
                <a:cs typeface="+mn-cs"/>
              </a:rPr>
              <a:t> </a:t>
            </a:r>
            <a:r>
              <a:rPr lang="fr-BE" sz="1800" u="sng" dirty="0" err="1" smtClean="0">
                <a:ea typeface="+mn-ea"/>
                <a:cs typeface="+mn-cs"/>
              </a:rPr>
              <a:t>remuneration</a:t>
            </a:r>
            <a:r>
              <a:rPr lang="fr-BE" sz="1800" b="0" dirty="0" smtClean="0">
                <a:ea typeface="+mn-ea"/>
                <a:cs typeface="+mn-cs"/>
              </a:rPr>
              <a:t>…</a:t>
            </a:r>
          </a:p>
          <a:p>
            <a:pPr marL="457200" lvl="1" indent="0">
              <a:buNone/>
            </a:pPr>
            <a:r>
              <a:rPr lang="fr-BE" sz="1800" b="0" dirty="0" smtClean="0">
                <a:ea typeface="+mn-ea"/>
                <a:cs typeface="+mn-cs"/>
              </a:rPr>
              <a:t>                                     as a max of final </a:t>
            </a:r>
            <a:r>
              <a:rPr lang="fr-BE" sz="1800" u="sng" dirty="0" err="1" smtClean="0">
                <a:ea typeface="+mn-ea"/>
                <a:cs typeface="+mn-cs"/>
              </a:rPr>
              <a:t>accepted</a:t>
            </a:r>
            <a:r>
              <a:rPr lang="fr-BE" sz="1800" u="sng" dirty="0" smtClean="0">
                <a:ea typeface="+mn-ea"/>
                <a:cs typeface="+mn-cs"/>
              </a:rPr>
              <a:t> </a:t>
            </a:r>
            <a:r>
              <a:rPr lang="fr-BE" sz="1800" u="sng" dirty="0" err="1" smtClean="0">
                <a:ea typeface="+mn-ea"/>
                <a:cs typeface="+mn-cs"/>
              </a:rPr>
              <a:t>expenditure</a:t>
            </a:r>
            <a:r>
              <a:rPr lang="fr-BE" sz="1800" b="0" dirty="0" smtClean="0">
                <a:ea typeface="+mn-ea"/>
                <a:cs typeface="+mn-cs"/>
              </a:rPr>
              <a:t>…</a:t>
            </a:r>
          </a:p>
          <a:p>
            <a:pPr marL="457200" lvl="1" indent="0">
              <a:buNone/>
            </a:pPr>
            <a:r>
              <a:rPr lang="fr-BE" sz="1800" b="0" dirty="0" smtClean="0">
                <a:ea typeface="+mn-ea"/>
                <a:cs typeface="+mn-cs"/>
              </a:rPr>
              <a:t>                                                     Max 5,8% +1,2% (if </a:t>
            </a:r>
            <a:r>
              <a:rPr lang="fr-BE" sz="1800" b="0" dirty="0" err="1" smtClean="0">
                <a:ea typeface="+mn-ea"/>
                <a:cs typeface="+mn-cs"/>
              </a:rPr>
              <a:t>hybrid</a:t>
            </a:r>
            <a:r>
              <a:rPr lang="fr-BE" sz="1800" b="0" dirty="0" smtClean="0">
                <a:ea typeface="+mn-ea"/>
                <a:cs typeface="+mn-cs"/>
              </a:rPr>
              <a:t> </a:t>
            </a:r>
            <a:r>
              <a:rPr lang="fr-BE" sz="1800" b="0" dirty="0" err="1" smtClean="0">
                <a:ea typeface="+mn-ea"/>
                <a:cs typeface="+mn-cs"/>
              </a:rPr>
              <a:t>cse</a:t>
            </a:r>
            <a:r>
              <a:rPr lang="fr-BE" sz="1800" b="0" dirty="0" smtClean="0">
                <a:ea typeface="+mn-ea"/>
                <a:cs typeface="+mn-cs"/>
              </a:rPr>
              <a:t>)</a:t>
            </a:r>
          </a:p>
          <a:p>
            <a:pPr marL="457200" lvl="1" indent="0">
              <a:buNone/>
            </a:pPr>
            <a:endParaRPr lang="fr-BE" sz="1800" b="0" dirty="0">
              <a:ea typeface="+mn-ea"/>
              <a:cs typeface="+mn-cs"/>
            </a:endParaRPr>
          </a:p>
          <a:p>
            <a:pPr lvl="1">
              <a:buFont typeface="Wingdings" panose="05000000000000000000" pitchFamily="2" charset="2"/>
              <a:buChar char="q"/>
            </a:pPr>
            <a:endParaRPr lang="en-GB" sz="1800" b="0" dirty="0">
              <a:ea typeface="+mn-ea"/>
              <a:cs typeface="+mn-cs"/>
            </a:endParaRPr>
          </a:p>
          <a:p>
            <a:pPr marL="457200" lvl="1" indent="0">
              <a:buClr>
                <a:srgbClr val="0F5494"/>
              </a:buClr>
              <a:buNone/>
              <a:defRPr/>
            </a:pPr>
            <a:endParaRPr lang="en-GB" sz="1800" b="0" dirty="0"/>
          </a:p>
          <a:p>
            <a:pPr lvl="0">
              <a:buClr>
                <a:srgbClr val="FFFFFF"/>
              </a:buClr>
            </a:pPr>
            <a:endParaRPr lang="en-GB" sz="2000" dirty="0" smtClean="0"/>
          </a:p>
          <a:p>
            <a:pPr lvl="0">
              <a:buClr>
                <a:srgbClr val="FFFFFF"/>
              </a:buClr>
            </a:pPr>
            <a:endParaRPr lang="en-GB" sz="2000"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35</a:t>
            </a:fld>
            <a:endParaRPr lang="en-GB" altLang="en-US" dirty="0"/>
          </a:p>
        </p:txBody>
      </p:sp>
      <p:sp>
        <p:nvSpPr>
          <p:cNvPr id="6" name="Rectangle 5"/>
          <p:cNvSpPr/>
          <p:nvPr/>
        </p:nvSpPr>
        <p:spPr>
          <a:xfrm>
            <a:off x="5508105" y="19348"/>
            <a:ext cx="3635896" cy="954107"/>
          </a:xfrm>
          <a:prstGeom prst="rect">
            <a:avLst/>
          </a:prstGeom>
        </p:spPr>
        <p:txBody>
          <a:bodyPr wrap="square">
            <a:spAutoFit/>
          </a:bodyPr>
          <a:lstStyle/>
          <a:p>
            <a:r>
              <a:rPr lang="fr-BE" sz="2800" b="1" dirty="0" smtClean="0">
                <a:solidFill>
                  <a:srgbClr val="FFC000"/>
                </a:solidFill>
                <a:latin typeface="+mj-lt"/>
                <a:ea typeface="+mj-ea"/>
                <a:cs typeface="+mj-cs"/>
              </a:rPr>
              <a:t>General</a:t>
            </a:r>
          </a:p>
          <a:p>
            <a:r>
              <a:rPr lang="fr-BE" sz="2800" b="1" dirty="0" smtClean="0">
                <a:solidFill>
                  <a:srgbClr val="FFC000"/>
                </a:solidFill>
                <a:latin typeface="+mj-lt"/>
                <a:ea typeface="+mj-ea"/>
                <a:cs typeface="+mj-cs"/>
              </a:rPr>
              <a:t>Conditions</a:t>
            </a:r>
            <a:r>
              <a:rPr lang="fr-BE" dirty="0" smtClean="0">
                <a:solidFill>
                  <a:srgbClr val="FFC000"/>
                </a:solidFill>
              </a:rPr>
              <a:t> </a:t>
            </a:r>
            <a:endParaRPr lang="en-GB" dirty="0"/>
          </a:p>
        </p:txBody>
      </p:sp>
    </p:spTree>
    <p:extLst>
      <p:ext uri="{BB962C8B-B14F-4D97-AF65-F5344CB8AC3E}">
        <p14:creationId xmlns:p14="http://schemas.microsoft.com/office/powerpoint/2010/main" xmlns="" val="29509948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en-GB" sz="4000" b="1" dirty="0">
                <a:solidFill>
                  <a:srgbClr val="0070C0"/>
                </a:solidFill>
              </a:rPr>
              <a:t>Thank you for your attention</a:t>
            </a:r>
            <a:endParaRPr lang="en-GB" b="1" dirty="0">
              <a:solidFill>
                <a:srgbClr val="0070C0"/>
              </a:solidFill>
            </a:endParaRPr>
          </a:p>
          <a:p>
            <a:endParaRPr lang="en-GB" dirty="0"/>
          </a:p>
        </p:txBody>
      </p:sp>
      <p:sp>
        <p:nvSpPr>
          <p:cNvPr id="5" name="Slide Number Placeholder 4"/>
          <p:cNvSpPr>
            <a:spLocks noGrp="1"/>
          </p:cNvSpPr>
          <p:nvPr>
            <p:ph type="sldNum" sz="quarter" idx="12"/>
          </p:nvPr>
        </p:nvSpPr>
        <p:spPr/>
        <p:txBody>
          <a:bodyPr/>
          <a:lstStyle/>
          <a:p>
            <a:fld id="{24E09A75-21BC-44F9-ADE2-2D4938BA578F}" type="slidenum">
              <a:rPr lang="en-GB" altLang="en-US" smtClean="0"/>
              <a:pPr/>
              <a:t>36</a:t>
            </a:fld>
            <a:endParaRPr lang="en-GB" altLang="en-US"/>
          </a:p>
        </p:txBody>
      </p:sp>
    </p:spTree>
    <p:extLst>
      <p:ext uri="{BB962C8B-B14F-4D97-AF65-F5344CB8AC3E}">
        <p14:creationId xmlns:p14="http://schemas.microsoft.com/office/powerpoint/2010/main" xmlns="" val="4125070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539750" y="2471738"/>
            <a:ext cx="7920038" cy="4052887"/>
          </a:xfrm>
        </p:spPr>
        <p:txBody>
          <a:bodyPr/>
          <a:lstStyle/>
          <a:p>
            <a:pPr marL="0" indent="0">
              <a:buFontTx/>
              <a:buNone/>
              <a:defRPr/>
            </a:pPr>
            <a:r>
              <a:rPr lang="fr-BE" sz="1800" i="0" dirty="0" smtClean="0"/>
              <a:t>… </a:t>
            </a:r>
            <a:r>
              <a:rPr lang="fr-BE" sz="1800" i="0" dirty="0" err="1"/>
              <a:t>r</a:t>
            </a:r>
            <a:r>
              <a:rPr lang="fr-BE" sz="1800" i="0" dirty="0" err="1" smtClean="0"/>
              <a:t>educed</a:t>
            </a:r>
            <a:r>
              <a:rPr lang="fr-BE" sz="1800" i="0" dirty="0" smtClean="0"/>
              <a:t> </a:t>
            </a:r>
            <a:r>
              <a:rPr lang="fr-BE" sz="1800" i="0" dirty="0" err="1" smtClean="0"/>
              <a:t>from</a:t>
            </a:r>
            <a:r>
              <a:rPr lang="fr-BE" sz="1800" i="0" dirty="0" smtClean="0"/>
              <a:t> </a:t>
            </a:r>
            <a:r>
              <a:rPr lang="fr-BE" sz="1800" i="0" dirty="0" err="1" smtClean="0"/>
              <a:t>previously</a:t>
            </a:r>
            <a:r>
              <a:rPr lang="fr-BE" sz="1800" i="0" dirty="0" smtClean="0"/>
              <a:t> </a:t>
            </a:r>
            <a:r>
              <a:rPr lang="fr-BE" sz="1800" b="1" i="0" dirty="0" smtClean="0"/>
              <a:t>five </a:t>
            </a:r>
            <a:r>
              <a:rPr lang="fr-BE" sz="1800" i="0" dirty="0" err="1" smtClean="0"/>
              <a:t>in</a:t>
            </a:r>
            <a:r>
              <a:rPr lang="fr-BE" sz="1800" i="0" dirty="0" smtClean="0"/>
              <a:t> 2013 </a:t>
            </a:r>
            <a:r>
              <a:rPr lang="fr-BE" sz="1800" b="1" i="0" dirty="0" smtClean="0"/>
              <a:t>:</a:t>
            </a:r>
          </a:p>
          <a:p>
            <a:pPr marL="0" indent="0">
              <a:buFontTx/>
              <a:buNone/>
              <a:defRPr/>
            </a:pPr>
            <a:endParaRPr lang="fr-BE" sz="1800" b="1" i="0" dirty="0" smtClean="0"/>
          </a:p>
          <a:p>
            <a:pPr marL="0" indent="0">
              <a:buFontTx/>
              <a:buNone/>
              <a:defRPr/>
            </a:pPr>
            <a:endParaRPr lang="fr-BE" sz="1800" i="0" dirty="0" smtClean="0"/>
          </a:p>
          <a:p>
            <a:pPr>
              <a:buFont typeface="+mj-lt"/>
              <a:buAutoNum type="arabicPeriod"/>
              <a:defRPr/>
            </a:pPr>
            <a:r>
              <a:rPr lang="fr-BE" sz="1800" i="0" dirty="0" smtClean="0"/>
              <a:t>1) </a:t>
            </a:r>
            <a:r>
              <a:rPr lang="fr-BE" sz="1800" b="1" i="0" dirty="0" err="1" smtClean="0"/>
              <a:t>Centralised</a:t>
            </a:r>
            <a:r>
              <a:rPr lang="fr-BE" sz="1800" b="1" i="0" dirty="0" smtClean="0"/>
              <a:t> direct </a:t>
            </a:r>
            <a:r>
              <a:rPr lang="fr-BE" sz="1800" i="0" dirty="0" smtClean="0"/>
              <a:t>(HQ and EUDEL)</a:t>
            </a:r>
          </a:p>
          <a:p>
            <a:pPr>
              <a:buFont typeface="+mj-lt"/>
              <a:buAutoNum type="arabicPeriod"/>
              <a:defRPr/>
            </a:pPr>
            <a:r>
              <a:rPr lang="fr-BE" sz="1800" i="0" dirty="0" smtClean="0"/>
              <a:t>2) </a:t>
            </a:r>
            <a:r>
              <a:rPr lang="fr-BE" sz="1800" b="1" i="0" dirty="0" err="1" smtClean="0"/>
              <a:t>Centralised</a:t>
            </a:r>
            <a:r>
              <a:rPr lang="fr-BE" sz="1800" b="1" i="0" dirty="0" smtClean="0"/>
              <a:t> indirect </a:t>
            </a:r>
            <a:r>
              <a:rPr lang="fr-BE" sz="1800" i="0" dirty="0" smtClean="0"/>
              <a:t>( </a:t>
            </a:r>
            <a:r>
              <a:rPr lang="fr-BE" sz="1800" i="0" dirty="0" err="1" smtClean="0"/>
              <a:t>GiZ</a:t>
            </a:r>
            <a:r>
              <a:rPr lang="fr-BE" sz="1800" i="0" dirty="0" smtClean="0"/>
              <a:t>, </a:t>
            </a:r>
            <a:r>
              <a:rPr lang="fr-BE" sz="1800" i="0" dirty="0" err="1" smtClean="0"/>
              <a:t>KfW</a:t>
            </a:r>
            <a:r>
              <a:rPr lang="fr-BE" sz="1800" i="0" dirty="0" smtClean="0"/>
              <a:t>…)</a:t>
            </a:r>
          </a:p>
          <a:p>
            <a:pPr>
              <a:buFont typeface="+mj-lt"/>
              <a:buAutoNum type="arabicPeriod"/>
              <a:defRPr/>
            </a:pPr>
            <a:r>
              <a:rPr lang="fr-BE" sz="1800" i="0" dirty="0" smtClean="0"/>
              <a:t>3) </a:t>
            </a:r>
            <a:r>
              <a:rPr lang="fr-BE" sz="1800" b="1" i="0" dirty="0" err="1" smtClean="0"/>
              <a:t>Decentralised</a:t>
            </a:r>
            <a:r>
              <a:rPr lang="fr-BE" sz="1800" i="0" dirty="0" smtClean="0"/>
              <a:t> (Partner countries)</a:t>
            </a:r>
          </a:p>
          <a:p>
            <a:pPr>
              <a:buFont typeface="+mj-lt"/>
              <a:buAutoNum type="arabicPeriod"/>
              <a:defRPr/>
            </a:pPr>
            <a:r>
              <a:rPr lang="fr-BE" sz="1800" i="0" dirty="0" smtClean="0"/>
              <a:t>4) </a:t>
            </a:r>
            <a:r>
              <a:rPr lang="fr-BE" sz="1800" b="1" i="0" dirty="0" smtClean="0"/>
              <a:t>Joint Management </a:t>
            </a:r>
            <a:r>
              <a:rPr lang="fr-BE" sz="1800" i="0" dirty="0" smtClean="0"/>
              <a:t>(Int. </a:t>
            </a:r>
            <a:r>
              <a:rPr lang="fr-BE" sz="1800" i="0" dirty="0" err="1" smtClean="0"/>
              <a:t>Org</a:t>
            </a:r>
            <a:r>
              <a:rPr lang="fr-BE" sz="1800" i="0" dirty="0" smtClean="0"/>
              <a:t>.)</a:t>
            </a:r>
          </a:p>
          <a:p>
            <a:pPr>
              <a:buFont typeface="+mj-lt"/>
              <a:buAutoNum type="arabicPeriod"/>
              <a:defRPr/>
            </a:pPr>
            <a:r>
              <a:rPr lang="fr-BE" sz="1800" i="0" dirty="0" smtClean="0"/>
              <a:t>5) </a:t>
            </a:r>
            <a:r>
              <a:rPr lang="fr-BE" sz="1800" b="1" i="0" dirty="0" err="1" smtClean="0"/>
              <a:t>Shared</a:t>
            </a:r>
            <a:r>
              <a:rPr lang="fr-BE" sz="1800" b="1" i="0" dirty="0" smtClean="0"/>
              <a:t> Management </a:t>
            </a:r>
            <a:r>
              <a:rPr lang="fr-BE" sz="1800" i="0" dirty="0" smtClean="0"/>
              <a:t>(</a:t>
            </a:r>
            <a:r>
              <a:rPr lang="fr-BE" sz="1800" i="0" dirty="0" err="1" smtClean="0"/>
              <a:t>Member</a:t>
            </a:r>
            <a:r>
              <a:rPr lang="fr-BE" sz="1800" i="0" dirty="0" smtClean="0"/>
              <a:t> States)</a:t>
            </a:r>
          </a:p>
          <a:p>
            <a:pPr marL="0" indent="0">
              <a:buFontTx/>
              <a:buNone/>
              <a:defRPr/>
            </a:pPr>
            <a:endParaRPr lang="fr-BE" sz="1800" i="0" dirty="0"/>
          </a:p>
          <a:p>
            <a:pPr marL="0" indent="0">
              <a:buFontTx/>
              <a:buNone/>
              <a:defRPr/>
            </a:pPr>
            <a:endParaRPr lang="fr-BE" sz="1600" i="0" dirty="0" smtClean="0"/>
          </a:p>
        </p:txBody>
      </p:sp>
      <p:sp>
        <p:nvSpPr>
          <p:cNvPr id="20484" name="Slide Number Placeholder 3"/>
          <p:cNvSpPr>
            <a:spLocks noGrp="1"/>
          </p:cNvSpPr>
          <p:nvPr>
            <p:ph type="sldNum" sz="quarter" idx="12"/>
          </p:nvPr>
        </p:nvSpPr>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31B9DD64-7AFE-487E-B6C7-F8BA22979A07}" type="slidenum">
              <a:rPr lang="en-GB" sz="1400" smtClean="0">
                <a:solidFill>
                  <a:schemeClr val="tx1"/>
                </a:solidFill>
                <a:latin typeface="Arial" charset="0"/>
              </a:rPr>
              <a:pPr eaLnBrk="1" hangingPunct="1">
                <a:defRPr/>
              </a:pPr>
              <a:t>4</a:t>
            </a:fld>
            <a:endParaRPr lang="en-GB" sz="1400" smtClean="0">
              <a:solidFill>
                <a:schemeClr val="tx1"/>
              </a:solidFill>
              <a:latin typeface="Arial" charset="0"/>
            </a:endParaRPr>
          </a:p>
        </p:txBody>
      </p:sp>
      <p:sp>
        <p:nvSpPr>
          <p:cNvPr id="4100" name="Rectangle 2"/>
          <p:cNvSpPr>
            <a:spLocks noChangeArrowheads="1"/>
          </p:cNvSpPr>
          <p:nvPr/>
        </p:nvSpPr>
        <p:spPr bwMode="auto">
          <a:xfrm>
            <a:off x="684213" y="1341438"/>
            <a:ext cx="7559675" cy="86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marL="3175"/>
            <a:endParaRPr lang="en-US" altLang="en-US"/>
          </a:p>
        </p:txBody>
      </p:sp>
      <p:sp>
        <p:nvSpPr>
          <p:cNvPr id="4101" name="Rectangle 3"/>
          <p:cNvSpPr>
            <a:spLocks noChangeArrowheads="1"/>
          </p:cNvSpPr>
          <p:nvPr/>
        </p:nvSpPr>
        <p:spPr bwMode="auto">
          <a:xfrm>
            <a:off x="684213" y="1557338"/>
            <a:ext cx="9144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marL="3175"/>
            <a:endParaRPr lang="en-US" altLang="en-US"/>
          </a:p>
        </p:txBody>
      </p:sp>
      <p:sp>
        <p:nvSpPr>
          <p:cNvPr id="4102" name="Title 4"/>
          <p:cNvSpPr>
            <a:spLocks noGrp="1"/>
          </p:cNvSpPr>
          <p:nvPr>
            <p:ph type="title"/>
          </p:nvPr>
        </p:nvSpPr>
        <p:spPr/>
        <p:txBody>
          <a:bodyPr/>
          <a:lstStyle/>
          <a:p>
            <a:r>
              <a:rPr lang="fr-BE" altLang="en-US" smtClean="0"/>
              <a:t>Management modes</a:t>
            </a:r>
            <a:endParaRPr lang="en-GB" altLang="en-US" smtClean="0"/>
          </a:p>
        </p:txBody>
      </p:sp>
    </p:spTree>
    <p:extLst>
      <p:ext uri="{BB962C8B-B14F-4D97-AF65-F5344CB8AC3E}">
        <p14:creationId xmlns:p14="http://schemas.microsoft.com/office/powerpoint/2010/main" xmlns="" val="3750120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539750" y="1412875"/>
            <a:ext cx="7920038" cy="5111750"/>
          </a:xfrm>
        </p:spPr>
        <p:txBody>
          <a:bodyPr/>
          <a:lstStyle/>
          <a:p>
            <a:pPr marL="0" indent="0">
              <a:buFontTx/>
              <a:buNone/>
              <a:defRPr/>
            </a:pPr>
            <a:endParaRPr lang="fr-BE" sz="1800" i="0" dirty="0"/>
          </a:p>
          <a:p>
            <a:pPr marL="0" indent="0">
              <a:buFontTx/>
              <a:buNone/>
              <a:defRPr/>
            </a:pPr>
            <a:r>
              <a:rPr lang="fr-BE" sz="1800" i="0" dirty="0"/>
              <a:t>to </a:t>
            </a:r>
            <a:r>
              <a:rPr lang="fr-BE" sz="1800" b="1" i="0" dirty="0" err="1" smtClean="0"/>
              <a:t>three</a:t>
            </a:r>
            <a:r>
              <a:rPr lang="fr-BE" sz="1800" b="1" i="0" dirty="0" smtClean="0"/>
              <a:t> as </a:t>
            </a:r>
            <a:r>
              <a:rPr lang="fr-BE" sz="1800" b="1" i="0" dirty="0" err="1" smtClean="0"/>
              <a:t>from</a:t>
            </a:r>
            <a:r>
              <a:rPr lang="fr-BE" sz="1800" b="1" i="0" dirty="0" smtClean="0"/>
              <a:t> 2014</a:t>
            </a:r>
            <a:r>
              <a:rPr lang="fr-BE" sz="1800" i="0" dirty="0" smtClean="0"/>
              <a:t>: </a:t>
            </a:r>
          </a:p>
          <a:p>
            <a:pPr marL="0" indent="0">
              <a:lnSpc>
                <a:spcPts val="300"/>
              </a:lnSpc>
              <a:buFontTx/>
              <a:buNone/>
              <a:defRPr/>
            </a:pPr>
            <a:endParaRPr lang="fr-BE" sz="1800" i="0" dirty="0" smtClean="0"/>
          </a:p>
          <a:p>
            <a:pPr marL="3313113" indent="-3313113">
              <a:buFontTx/>
              <a:buNone/>
              <a:defRPr/>
            </a:pPr>
            <a:r>
              <a:rPr lang="fr-BE" sz="1800" b="1" i="0" dirty="0" smtClean="0"/>
              <a:t>1)</a:t>
            </a:r>
            <a:r>
              <a:rPr lang="fr-BE" sz="1800" b="1" dirty="0" smtClean="0"/>
              <a:t>  Direct </a:t>
            </a:r>
            <a:r>
              <a:rPr lang="fr-BE" sz="1800" b="1" i="0" dirty="0" smtClean="0"/>
              <a:t>management </a:t>
            </a:r>
            <a:r>
              <a:rPr lang="fr-BE" sz="1800" i="0" dirty="0" smtClean="0"/>
              <a:t>= COM, </a:t>
            </a:r>
            <a:r>
              <a:rPr lang="fr-BE" sz="1800" i="0" dirty="0" err="1" smtClean="0"/>
              <a:t>Executive</a:t>
            </a:r>
            <a:r>
              <a:rPr lang="fr-BE" sz="1800" i="0" dirty="0" smtClean="0"/>
              <a:t> </a:t>
            </a:r>
            <a:r>
              <a:rPr lang="fr-BE" sz="1800" i="0" dirty="0" err="1" smtClean="0"/>
              <a:t>Agencies</a:t>
            </a:r>
            <a:r>
              <a:rPr lang="fr-BE" sz="1800" i="0" dirty="0" smtClean="0"/>
              <a:t>, EU </a:t>
            </a:r>
            <a:r>
              <a:rPr lang="fr-BE" sz="1800" i="0" dirty="0" err="1" smtClean="0"/>
              <a:t>Heads</a:t>
            </a:r>
            <a:r>
              <a:rPr lang="fr-BE" sz="1800" i="0" dirty="0" smtClean="0"/>
              <a:t> of </a:t>
            </a:r>
            <a:r>
              <a:rPr lang="fr-BE" sz="1800" i="0" dirty="0" err="1" smtClean="0"/>
              <a:t>Delegations</a:t>
            </a:r>
            <a:endParaRPr lang="fr-BE" sz="1800" i="0" dirty="0" smtClean="0"/>
          </a:p>
          <a:p>
            <a:pPr marL="0" indent="0">
              <a:lnSpc>
                <a:spcPts val="300"/>
              </a:lnSpc>
              <a:buFontTx/>
              <a:buNone/>
              <a:defRPr/>
            </a:pPr>
            <a:endParaRPr lang="fr-BE" sz="1800" i="0" dirty="0" smtClean="0"/>
          </a:p>
          <a:p>
            <a:pPr marL="0" indent="0">
              <a:buFontTx/>
              <a:buNone/>
              <a:defRPr/>
            </a:pPr>
            <a:r>
              <a:rPr lang="fr-BE" sz="1800" b="1" i="0" dirty="0" smtClean="0"/>
              <a:t>2)  </a:t>
            </a:r>
            <a:r>
              <a:rPr lang="fr-BE" sz="1800" b="1" dirty="0" smtClean="0"/>
              <a:t>Indirect</a:t>
            </a:r>
            <a:r>
              <a:rPr lang="fr-BE" sz="1800" b="1" i="0" dirty="0" smtClean="0"/>
              <a:t> management</a:t>
            </a:r>
            <a:r>
              <a:rPr lang="fr-BE" sz="1800" i="0" dirty="0" smtClean="0"/>
              <a:t> = COM </a:t>
            </a:r>
            <a:r>
              <a:rPr lang="fr-BE" sz="1800" i="0" dirty="0" err="1" smtClean="0"/>
              <a:t>entrusting</a:t>
            </a:r>
            <a:r>
              <a:rPr lang="fr-BE" sz="1800" i="0" dirty="0" smtClean="0"/>
              <a:t>……</a:t>
            </a:r>
          </a:p>
          <a:p>
            <a:pPr marL="400050" lvl="1" indent="0">
              <a:buFontTx/>
              <a:buNone/>
              <a:defRPr/>
            </a:pPr>
            <a:r>
              <a:rPr lang="fr-BE" sz="1400" b="0" dirty="0" err="1" smtClean="0"/>
              <a:t>Member</a:t>
            </a:r>
            <a:r>
              <a:rPr lang="fr-BE" sz="1400" b="0" dirty="0" smtClean="0"/>
              <a:t> States </a:t>
            </a:r>
            <a:r>
              <a:rPr lang="fr-BE" sz="1400" b="0" dirty="0" err="1" smtClean="0"/>
              <a:t>agencies</a:t>
            </a:r>
            <a:r>
              <a:rPr lang="fr-BE" sz="1400" b="0" dirty="0" smtClean="0"/>
              <a:t> : </a:t>
            </a:r>
            <a:r>
              <a:rPr lang="fr-BE" sz="1400" b="0" i="1" dirty="0" smtClean="0"/>
              <a:t>6 </a:t>
            </a:r>
            <a:r>
              <a:rPr lang="fr-BE" sz="1400" b="0" i="1" dirty="0" err="1" smtClean="0"/>
              <a:t>Pillar</a:t>
            </a:r>
            <a:r>
              <a:rPr lang="fr-BE" sz="1400" b="0" i="1" dirty="0" smtClean="0"/>
              <a:t> </a:t>
            </a:r>
            <a:r>
              <a:rPr lang="fr-BE" sz="1400" b="0" i="1" dirty="0" err="1" smtClean="0"/>
              <a:t>ass</a:t>
            </a:r>
            <a:r>
              <a:rPr lang="fr-BE" sz="1400" b="0" i="1" dirty="0" smtClean="0"/>
              <a:t>. + </a:t>
            </a:r>
            <a:r>
              <a:rPr lang="en-GB" sz="1400" b="0" i="1" dirty="0" smtClean="0"/>
              <a:t>Ass. </a:t>
            </a:r>
            <a:r>
              <a:rPr lang="en-GB" sz="1400" b="0" i="1" dirty="0"/>
              <a:t>Sheet </a:t>
            </a:r>
            <a:r>
              <a:rPr lang="en-GB" sz="1400" b="0" i="1" dirty="0" smtClean="0"/>
              <a:t>+ </a:t>
            </a:r>
            <a:r>
              <a:rPr lang="en-GB" sz="1400" b="0" i="1" dirty="0"/>
              <a:t>approved by </a:t>
            </a:r>
            <a:r>
              <a:rPr lang="en-GB" sz="1400" b="0" i="1" dirty="0" smtClean="0"/>
              <a:t>Management</a:t>
            </a:r>
          </a:p>
          <a:p>
            <a:pPr marL="400050" lvl="1" indent="0">
              <a:buFontTx/>
              <a:buNone/>
              <a:defRPr/>
            </a:pPr>
            <a:r>
              <a:rPr lang="en-GB" sz="1400" b="0" dirty="0" smtClean="0"/>
              <a:t>International Organisations : Pillar ass.</a:t>
            </a:r>
          </a:p>
          <a:p>
            <a:pPr marL="400050" lvl="1" indent="0">
              <a:buFontTx/>
              <a:buNone/>
              <a:defRPr/>
            </a:pPr>
            <a:r>
              <a:rPr lang="en-GB" sz="1400" b="0" dirty="0"/>
              <a:t>P</a:t>
            </a:r>
            <a:r>
              <a:rPr lang="en-GB" sz="1400" b="0" dirty="0" smtClean="0"/>
              <a:t>artner countries </a:t>
            </a:r>
          </a:p>
          <a:p>
            <a:pPr marL="400050" lvl="1" indent="0">
              <a:buFontTx/>
              <a:buNone/>
              <a:defRPr/>
            </a:pPr>
            <a:r>
              <a:rPr lang="en-GB" sz="1400" b="0" dirty="0" smtClean="0"/>
              <a:t>Lead financial institutions</a:t>
            </a:r>
          </a:p>
          <a:p>
            <a:pPr marL="400050" lvl="1" indent="0">
              <a:buFontTx/>
              <a:buNone/>
              <a:defRPr/>
            </a:pPr>
            <a:r>
              <a:rPr lang="en-GB" sz="1400" b="0" dirty="0" smtClean="0"/>
              <a:t>EU specialised agencies</a:t>
            </a:r>
          </a:p>
          <a:p>
            <a:pPr marL="0" indent="0">
              <a:lnSpc>
                <a:spcPts val="300"/>
              </a:lnSpc>
              <a:buFontTx/>
              <a:buNone/>
              <a:defRPr/>
            </a:pPr>
            <a:endParaRPr lang="en-GB" sz="1400" i="0" dirty="0" smtClean="0"/>
          </a:p>
          <a:p>
            <a:pPr marL="0" indent="0">
              <a:buFontTx/>
              <a:buNone/>
              <a:defRPr/>
            </a:pPr>
            <a:r>
              <a:rPr lang="fr-BE" sz="1800" b="1" i="0" dirty="0" smtClean="0"/>
              <a:t>3)</a:t>
            </a:r>
            <a:r>
              <a:rPr lang="fr-BE" sz="1800" b="1" dirty="0" smtClean="0"/>
              <a:t>  </a:t>
            </a:r>
            <a:r>
              <a:rPr lang="fr-BE" sz="1800" b="1" dirty="0" err="1" smtClean="0"/>
              <a:t>Shared</a:t>
            </a:r>
            <a:r>
              <a:rPr lang="fr-BE" sz="1800" b="1" dirty="0" smtClean="0"/>
              <a:t> </a:t>
            </a:r>
            <a:r>
              <a:rPr lang="fr-BE" sz="1800" b="1" i="0" dirty="0" smtClean="0"/>
              <a:t>management </a:t>
            </a:r>
            <a:r>
              <a:rPr lang="fr-BE" sz="1800" i="0" dirty="0" err="1" smtClean="0"/>
              <a:t>with</a:t>
            </a:r>
            <a:r>
              <a:rPr lang="fr-BE" sz="1800" i="0" dirty="0" smtClean="0"/>
              <a:t> </a:t>
            </a:r>
            <a:r>
              <a:rPr lang="fr-BE" sz="1800" i="0" dirty="0" err="1" smtClean="0"/>
              <a:t>Member</a:t>
            </a:r>
            <a:r>
              <a:rPr lang="fr-BE" sz="1800" i="0" dirty="0" smtClean="0"/>
              <a:t> States.</a:t>
            </a:r>
          </a:p>
          <a:p>
            <a:pPr marL="0" indent="0">
              <a:buFontTx/>
              <a:buNone/>
              <a:defRPr/>
            </a:pPr>
            <a:endParaRPr lang="fr-BE" sz="1600" i="0" dirty="0" smtClean="0"/>
          </a:p>
        </p:txBody>
      </p:sp>
      <p:sp>
        <p:nvSpPr>
          <p:cNvPr id="20484" name="Slide Number Placeholder 3"/>
          <p:cNvSpPr>
            <a:spLocks noGrp="1"/>
          </p:cNvSpPr>
          <p:nvPr>
            <p:ph type="sldNum" sz="quarter" idx="12"/>
          </p:nvPr>
        </p:nvSpPr>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889C0BA-93CB-43CB-A62D-892EB776D7F0}" type="slidenum">
              <a:rPr lang="en-GB" sz="1400" smtClean="0">
                <a:solidFill>
                  <a:schemeClr val="tx1"/>
                </a:solidFill>
                <a:latin typeface="Arial" charset="0"/>
              </a:rPr>
              <a:pPr eaLnBrk="1" hangingPunct="1">
                <a:defRPr/>
              </a:pPr>
              <a:t>5</a:t>
            </a:fld>
            <a:endParaRPr lang="en-GB" sz="1400" smtClean="0">
              <a:solidFill>
                <a:schemeClr val="tx1"/>
              </a:solidFill>
              <a:latin typeface="Arial" charset="0"/>
            </a:endParaRPr>
          </a:p>
        </p:txBody>
      </p:sp>
    </p:spTree>
    <p:extLst>
      <p:ext uri="{BB962C8B-B14F-4D97-AF65-F5344CB8AC3E}">
        <p14:creationId xmlns:p14="http://schemas.microsoft.com/office/powerpoint/2010/main" xmlns="" val="3101931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ChangeArrowheads="1"/>
          </p:cNvSpPr>
          <p:nvPr/>
        </p:nvSpPr>
        <p:spPr bwMode="auto">
          <a:xfrm>
            <a:off x="7321302" y="2708920"/>
            <a:ext cx="1165473" cy="752475"/>
          </a:xfrm>
          <a:prstGeom prst="rect">
            <a:avLst/>
          </a:prstGeom>
          <a:solidFill>
            <a:srgbClr val="FFFF00"/>
          </a:solidFill>
          <a:ln w="1651" cap="rnd">
            <a:solidFill>
              <a:srgbClr val="000000"/>
            </a:solidFill>
            <a:round/>
            <a:headEnd/>
            <a:tailEnd/>
          </a:ln>
        </p:spPr>
        <p:txBody>
          <a:bodyPr/>
          <a:lstStyle/>
          <a:p>
            <a:endParaRPr lang="fr-FR"/>
          </a:p>
        </p:txBody>
      </p:sp>
      <p:sp>
        <p:nvSpPr>
          <p:cNvPr id="141316" name="Rectangle 5"/>
          <p:cNvSpPr>
            <a:spLocks noChangeArrowheads="1"/>
          </p:cNvSpPr>
          <p:nvPr/>
        </p:nvSpPr>
        <p:spPr bwMode="auto">
          <a:xfrm>
            <a:off x="7453313" y="2783036"/>
            <a:ext cx="1033462" cy="215444"/>
          </a:xfrm>
          <a:prstGeom prst="rect">
            <a:avLst/>
          </a:prstGeom>
          <a:noFill/>
          <a:ln w="9525">
            <a:noFill/>
            <a:miter lim="800000"/>
            <a:headEnd/>
            <a:tailEnd/>
          </a:ln>
        </p:spPr>
        <p:txBody>
          <a:bodyPr lIns="0" tIns="0" rIns="0" bIns="0">
            <a:spAutoFit/>
          </a:bodyPr>
          <a:lstStyle/>
          <a:p>
            <a:pPr marL="457200" indent="-457200" algn="ctr" eaLnBrk="0" hangingPunct="0">
              <a:spcBef>
                <a:spcPct val="20000"/>
              </a:spcBef>
              <a:buClr>
                <a:srgbClr val="660066"/>
              </a:buClr>
              <a:buFont typeface="SAPDings"/>
              <a:buNone/>
            </a:pPr>
            <a:r>
              <a:rPr lang="en-GB" sz="1400" b="1" dirty="0" smtClean="0">
                <a:solidFill>
                  <a:srgbClr val="000000"/>
                </a:solidFill>
              </a:rPr>
              <a:t>Shared</a:t>
            </a:r>
            <a:endParaRPr lang="en-GB" sz="2800" b="1" dirty="0">
              <a:solidFill>
                <a:srgbClr val="000066"/>
              </a:solidFill>
            </a:endParaRPr>
          </a:p>
        </p:txBody>
      </p:sp>
      <p:sp>
        <p:nvSpPr>
          <p:cNvPr id="141317" name="Rectangle 6"/>
          <p:cNvSpPr>
            <a:spLocks noChangeArrowheads="1"/>
          </p:cNvSpPr>
          <p:nvPr/>
        </p:nvSpPr>
        <p:spPr bwMode="auto">
          <a:xfrm>
            <a:off x="7177088" y="2984648"/>
            <a:ext cx="1355725" cy="473976"/>
          </a:xfrm>
          <a:prstGeom prst="rect">
            <a:avLst/>
          </a:prstGeom>
          <a:noFill/>
          <a:ln w="9525">
            <a:noFill/>
            <a:miter lim="800000"/>
            <a:headEnd/>
            <a:tailEnd/>
          </a:ln>
        </p:spPr>
        <p:txBody>
          <a:bodyPr wrap="square" lIns="0" tIns="0" rIns="0" bIns="0">
            <a:spAutoFit/>
          </a:bodyPr>
          <a:lstStyle/>
          <a:p>
            <a:pPr marL="457200" indent="-457200" eaLnBrk="0" hangingPunct="0">
              <a:spcBef>
                <a:spcPct val="20000"/>
              </a:spcBef>
              <a:buClr>
                <a:srgbClr val="660066"/>
              </a:buClr>
              <a:buFont typeface="SAPDings"/>
              <a:buNone/>
            </a:pPr>
            <a:r>
              <a:rPr lang="en-GB" sz="1400" dirty="0" smtClean="0">
                <a:solidFill>
                  <a:srgbClr val="000000"/>
                </a:solidFill>
              </a:rPr>
              <a:t>       (Member </a:t>
            </a:r>
          </a:p>
          <a:p>
            <a:pPr marL="457200" indent="-457200" eaLnBrk="0" hangingPunct="0">
              <a:spcBef>
                <a:spcPct val="20000"/>
              </a:spcBef>
              <a:buClr>
                <a:srgbClr val="660066"/>
              </a:buClr>
              <a:buFont typeface="SAPDings"/>
              <a:buNone/>
            </a:pPr>
            <a:r>
              <a:rPr lang="en-GB" sz="1400" dirty="0" smtClean="0">
                <a:solidFill>
                  <a:srgbClr val="000000"/>
                </a:solidFill>
              </a:rPr>
              <a:t>          States)</a:t>
            </a:r>
            <a:endParaRPr lang="en-GB" sz="2800" dirty="0">
              <a:solidFill>
                <a:srgbClr val="000066"/>
              </a:solidFill>
            </a:endParaRPr>
          </a:p>
        </p:txBody>
      </p:sp>
      <p:grpSp>
        <p:nvGrpSpPr>
          <p:cNvPr id="141320" name="Group 13"/>
          <p:cNvGrpSpPr>
            <a:grpSpLocks/>
          </p:cNvGrpSpPr>
          <p:nvPr/>
        </p:nvGrpSpPr>
        <p:grpSpPr bwMode="auto">
          <a:xfrm>
            <a:off x="179388" y="2240111"/>
            <a:ext cx="7923212" cy="3684588"/>
            <a:chOff x="113" y="981"/>
            <a:chExt cx="4991" cy="2321"/>
          </a:xfrm>
        </p:grpSpPr>
        <p:sp>
          <p:nvSpPr>
            <p:cNvPr id="141327" name="Line 17"/>
            <p:cNvSpPr>
              <a:spLocks noChangeShapeType="1"/>
            </p:cNvSpPr>
            <p:nvPr/>
          </p:nvSpPr>
          <p:spPr bwMode="auto">
            <a:xfrm>
              <a:off x="2881"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5" name="Rectangle 25"/>
            <p:cNvSpPr>
              <a:spLocks noChangeArrowheads="1"/>
            </p:cNvSpPr>
            <p:nvPr/>
          </p:nvSpPr>
          <p:spPr bwMode="auto">
            <a:xfrm>
              <a:off x="2426" y="1280"/>
              <a:ext cx="881" cy="510"/>
            </a:xfrm>
            <a:prstGeom prst="rect">
              <a:avLst/>
            </a:prstGeom>
            <a:solidFill>
              <a:srgbClr val="FFCC99"/>
            </a:solidFill>
            <a:ln w="1651" cap="rnd" algn="ctr">
              <a:solidFill>
                <a:srgbClr val="000000"/>
              </a:solidFill>
              <a:round/>
              <a:headEnd/>
              <a:tailEnd/>
            </a:ln>
          </p:spPr>
          <p:txBody>
            <a:bodyPr/>
            <a:lstStyle/>
            <a:p>
              <a:endParaRPr lang="fr-FR"/>
            </a:p>
          </p:txBody>
        </p:sp>
        <p:sp>
          <p:nvSpPr>
            <p:cNvPr id="141329" name="Line 19"/>
            <p:cNvSpPr>
              <a:spLocks noChangeShapeType="1"/>
            </p:cNvSpPr>
            <p:nvPr/>
          </p:nvSpPr>
          <p:spPr bwMode="auto">
            <a:xfrm flipH="1">
              <a:off x="5104" y="981"/>
              <a:ext cx="0" cy="295"/>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54" name="Line 44"/>
            <p:cNvSpPr>
              <a:spLocks noChangeShapeType="1"/>
            </p:cNvSpPr>
            <p:nvPr/>
          </p:nvSpPr>
          <p:spPr bwMode="auto">
            <a:xfrm>
              <a:off x="476" y="2229"/>
              <a:ext cx="0" cy="64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24" name="Line 14"/>
            <p:cNvSpPr>
              <a:spLocks noChangeShapeType="1"/>
            </p:cNvSpPr>
            <p:nvPr/>
          </p:nvSpPr>
          <p:spPr bwMode="auto">
            <a:xfrm>
              <a:off x="1066" y="981"/>
              <a:ext cx="4038" cy="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25" name="Line 15"/>
            <p:cNvSpPr>
              <a:spLocks noChangeShapeType="1"/>
            </p:cNvSpPr>
            <p:nvPr/>
          </p:nvSpPr>
          <p:spPr bwMode="auto">
            <a:xfrm>
              <a:off x="521" y="981"/>
              <a:ext cx="0" cy="255"/>
            </a:xfrm>
            <a:prstGeom prst="line">
              <a:avLst/>
            </a:prstGeom>
            <a:noFill/>
            <a:ln w="9525">
              <a:noFill/>
              <a:round/>
              <a:headEnd/>
              <a:tailEnd/>
            </a:ln>
          </p:spPr>
          <p:txBody>
            <a:bodyPr lIns="90000" tIns="46800" rIns="90000" bIns="46800" anchor="ctr">
              <a:spAutoFit/>
            </a:bodyPr>
            <a:lstStyle/>
            <a:p>
              <a:endParaRPr lang="fr-FR"/>
            </a:p>
          </p:txBody>
        </p:sp>
        <p:sp>
          <p:nvSpPr>
            <p:cNvPr id="141326" name="Line 16"/>
            <p:cNvSpPr>
              <a:spLocks noChangeShapeType="1"/>
            </p:cNvSpPr>
            <p:nvPr/>
          </p:nvSpPr>
          <p:spPr bwMode="auto">
            <a:xfrm>
              <a:off x="1066" y="981"/>
              <a:ext cx="0" cy="383"/>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28" name="Line 18"/>
            <p:cNvSpPr>
              <a:spLocks noChangeShapeType="1"/>
            </p:cNvSpPr>
            <p:nvPr/>
          </p:nvSpPr>
          <p:spPr bwMode="auto">
            <a:xfrm>
              <a:off x="3970"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0" name="Rectangle 20"/>
            <p:cNvSpPr>
              <a:spLocks noChangeArrowheads="1"/>
            </p:cNvSpPr>
            <p:nvPr/>
          </p:nvSpPr>
          <p:spPr bwMode="auto">
            <a:xfrm>
              <a:off x="3561" y="1280"/>
              <a:ext cx="880" cy="472"/>
            </a:xfrm>
            <a:prstGeom prst="rect">
              <a:avLst/>
            </a:prstGeom>
            <a:solidFill>
              <a:srgbClr val="FF9900"/>
            </a:solidFill>
            <a:ln w="1651" cap="rnd" algn="ctr">
              <a:solidFill>
                <a:srgbClr val="000000"/>
              </a:solidFill>
              <a:round/>
              <a:headEnd/>
              <a:tailEnd/>
            </a:ln>
          </p:spPr>
          <p:txBody>
            <a:bodyPr/>
            <a:lstStyle/>
            <a:p>
              <a:endParaRPr lang="fr-FR"/>
            </a:p>
          </p:txBody>
        </p:sp>
        <p:sp>
          <p:nvSpPr>
            <p:cNvPr id="141331" name="Rectangle 21"/>
            <p:cNvSpPr>
              <a:spLocks noChangeArrowheads="1"/>
            </p:cNvSpPr>
            <p:nvPr/>
          </p:nvSpPr>
          <p:spPr bwMode="auto">
            <a:xfrm>
              <a:off x="2507" y="1342"/>
              <a:ext cx="73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Decentralised</a:t>
              </a:r>
              <a:endParaRPr lang="en-GB" sz="2800" b="1" dirty="0">
                <a:solidFill>
                  <a:srgbClr val="000066"/>
                </a:solidFill>
              </a:endParaRPr>
            </a:p>
          </p:txBody>
        </p:sp>
        <p:sp>
          <p:nvSpPr>
            <p:cNvPr id="141336" name="Rectangle 26"/>
            <p:cNvSpPr>
              <a:spLocks noChangeArrowheads="1"/>
            </p:cNvSpPr>
            <p:nvPr/>
          </p:nvSpPr>
          <p:spPr bwMode="auto">
            <a:xfrm>
              <a:off x="3882" y="1323"/>
              <a:ext cx="26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Joint</a:t>
              </a:r>
              <a:endParaRPr lang="en-GB" sz="2800" b="1" dirty="0">
                <a:solidFill>
                  <a:srgbClr val="000066"/>
                </a:solidFill>
              </a:endParaRPr>
            </a:p>
          </p:txBody>
        </p:sp>
        <p:sp>
          <p:nvSpPr>
            <p:cNvPr id="141337" name="Rectangle 27"/>
            <p:cNvSpPr>
              <a:spLocks noChangeArrowheads="1"/>
            </p:cNvSpPr>
            <p:nvPr/>
          </p:nvSpPr>
          <p:spPr bwMode="auto">
            <a:xfrm>
              <a:off x="3634" y="1481"/>
              <a:ext cx="733" cy="271"/>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(International </a:t>
              </a:r>
            </a:p>
            <a:p>
              <a:pPr algn="ctr"/>
              <a:r>
                <a:rPr lang="en-GB" sz="1400" dirty="0">
                  <a:solidFill>
                    <a:srgbClr val="000000"/>
                  </a:solidFill>
                </a:rPr>
                <a:t>O</a:t>
              </a:r>
              <a:r>
                <a:rPr lang="en-GB" sz="1400" dirty="0" smtClean="0">
                  <a:solidFill>
                    <a:srgbClr val="000000"/>
                  </a:solidFill>
                </a:rPr>
                <a:t>rganisations)</a:t>
              </a:r>
              <a:endParaRPr lang="en-GB" dirty="0"/>
            </a:p>
          </p:txBody>
        </p:sp>
        <p:sp>
          <p:nvSpPr>
            <p:cNvPr id="141340" name="Rectangle 30"/>
            <p:cNvSpPr>
              <a:spLocks noChangeArrowheads="1"/>
            </p:cNvSpPr>
            <p:nvPr/>
          </p:nvSpPr>
          <p:spPr bwMode="auto">
            <a:xfrm>
              <a:off x="612" y="1280"/>
              <a:ext cx="939" cy="437"/>
            </a:xfrm>
            <a:prstGeom prst="rect">
              <a:avLst/>
            </a:prstGeom>
            <a:solidFill>
              <a:srgbClr val="00FFFF"/>
            </a:solidFill>
            <a:ln w="1651" cap="rnd">
              <a:solidFill>
                <a:srgbClr val="000000"/>
              </a:solidFill>
              <a:round/>
              <a:headEnd/>
              <a:tailEnd/>
            </a:ln>
          </p:spPr>
          <p:txBody>
            <a:bodyPr/>
            <a:lstStyle/>
            <a:p>
              <a:endParaRPr lang="fr-FR"/>
            </a:p>
          </p:txBody>
        </p:sp>
        <p:sp>
          <p:nvSpPr>
            <p:cNvPr id="141341" name="Rectangle 31"/>
            <p:cNvSpPr>
              <a:spLocks noChangeArrowheads="1"/>
            </p:cNvSpPr>
            <p:nvPr/>
          </p:nvSpPr>
          <p:spPr bwMode="auto">
            <a:xfrm>
              <a:off x="780" y="1407"/>
              <a:ext cx="614" cy="136"/>
            </a:xfrm>
            <a:prstGeom prst="rect">
              <a:avLst/>
            </a:prstGeom>
            <a:noFill/>
            <a:ln w="9525">
              <a:noFill/>
              <a:miter lim="800000"/>
              <a:headEnd/>
              <a:tailEnd/>
            </a:ln>
          </p:spPr>
          <p:txBody>
            <a:bodyPr wrap="none" lIns="0" tIns="0" rIns="0" bIns="0">
              <a:spAutoFit/>
            </a:bodyPr>
            <a:lstStyle/>
            <a:p>
              <a:pPr algn="ctr"/>
              <a:r>
                <a:rPr lang="en-GB" sz="1400" b="1" dirty="0" smtClean="0">
                  <a:solidFill>
                    <a:srgbClr val="000000"/>
                  </a:solidFill>
                </a:rPr>
                <a:t>Centralised</a:t>
              </a:r>
              <a:endParaRPr lang="en-GB" b="1" dirty="0"/>
            </a:p>
          </p:txBody>
        </p:sp>
        <p:sp>
          <p:nvSpPr>
            <p:cNvPr id="141342" name="Rectangle 32"/>
            <p:cNvSpPr>
              <a:spLocks noChangeArrowheads="1"/>
            </p:cNvSpPr>
            <p:nvPr/>
          </p:nvSpPr>
          <p:spPr bwMode="auto">
            <a:xfrm>
              <a:off x="158" y="2132"/>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3" name="Rectangle 33"/>
            <p:cNvSpPr>
              <a:spLocks noChangeArrowheads="1"/>
            </p:cNvSpPr>
            <p:nvPr/>
          </p:nvSpPr>
          <p:spPr bwMode="auto">
            <a:xfrm>
              <a:off x="1429" y="2132"/>
              <a:ext cx="704" cy="438"/>
            </a:xfrm>
            <a:prstGeom prst="rect">
              <a:avLst/>
            </a:prstGeom>
            <a:solidFill>
              <a:srgbClr val="CCFFFF"/>
            </a:solidFill>
            <a:ln w="1651" cap="rnd" algn="ctr">
              <a:solidFill>
                <a:srgbClr val="000000"/>
              </a:solidFill>
              <a:miter lim="800000"/>
              <a:headEnd/>
              <a:tailEnd/>
            </a:ln>
          </p:spPr>
          <p:txBody>
            <a:bodyPr/>
            <a:lstStyle/>
            <a:p>
              <a:endParaRPr lang="fr-FR"/>
            </a:p>
          </p:txBody>
        </p:sp>
        <p:sp>
          <p:nvSpPr>
            <p:cNvPr id="141344" name="Rectangle 34"/>
            <p:cNvSpPr>
              <a:spLocks noChangeArrowheads="1"/>
            </p:cNvSpPr>
            <p:nvPr/>
          </p:nvSpPr>
          <p:spPr bwMode="auto">
            <a:xfrm>
              <a:off x="1519" y="2302"/>
              <a:ext cx="496" cy="136"/>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Indirect</a:t>
              </a:r>
              <a:endParaRPr lang="en-GB" dirty="0"/>
            </a:p>
          </p:txBody>
        </p:sp>
        <p:sp>
          <p:nvSpPr>
            <p:cNvPr id="141345" name="Rectangle 35"/>
            <p:cNvSpPr>
              <a:spLocks noChangeArrowheads="1"/>
            </p:cNvSpPr>
            <p:nvPr/>
          </p:nvSpPr>
          <p:spPr bwMode="auto">
            <a:xfrm flipH="1">
              <a:off x="300" y="2302"/>
              <a:ext cx="453" cy="136"/>
            </a:xfrm>
            <a:prstGeom prst="rect">
              <a:avLst/>
            </a:prstGeom>
            <a:noFill/>
            <a:ln w="9525">
              <a:noFill/>
              <a:miter lim="800000"/>
              <a:headEnd/>
              <a:tailEnd/>
            </a:ln>
          </p:spPr>
          <p:txBody>
            <a:bodyPr lIns="0" tIns="0" rIns="0" bIns="0">
              <a:spAutoFit/>
            </a:bodyPr>
            <a:lstStyle/>
            <a:p>
              <a:pPr algn="ctr"/>
              <a:r>
                <a:rPr lang="en-GB" sz="1400" dirty="0">
                  <a:solidFill>
                    <a:srgbClr val="000000"/>
                  </a:solidFill>
                </a:rPr>
                <a:t>D</a:t>
              </a:r>
              <a:r>
                <a:rPr lang="en-GB" sz="1400" dirty="0" smtClean="0">
                  <a:solidFill>
                    <a:srgbClr val="000000"/>
                  </a:solidFill>
                </a:rPr>
                <a:t>irect</a:t>
              </a:r>
              <a:endParaRPr lang="en-GB" dirty="0"/>
            </a:p>
          </p:txBody>
        </p:sp>
        <p:sp>
          <p:nvSpPr>
            <p:cNvPr id="141346" name="Rectangle 36"/>
            <p:cNvSpPr>
              <a:spLocks noChangeArrowheads="1"/>
            </p:cNvSpPr>
            <p:nvPr/>
          </p:nvSpPr>
          <p:spPr bwMode="auto">
            <a:xfrm>
              <a:off x="113" y="2864"/>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7" name="Rectangle 37"/>
            <p:cNvSpPr>
              <a:spLocks noChangeArrowheads="1"/>
            </p:cNvSpPr>
            <p:nvPr/>
          </p:nvSpPr>
          <p:spPr bwMode="auto">
            <a:xfrm>
              <a:off x="930" y="2864"/>
              <a:ext cx="704" cy="438"/>
            </a:xfrm>
            <a:prstGeom prst="rect">
              <a:avLst/>
            </a:prstGeom>
            <a:solidFill>
              <a:schemeClr val="accent1"/>
            </a:solidFill>
            <a:ln w="1651" cap="rnd" algn="ctr">
              <a:solidFill>
                <a:srgbClr val="000000"/>
              </a:solidFill>
              <a:miter lim="800000"/>
              <a:headEnd/>
              <a:tailEnd/>
            </a:ln>
          </p:spPr>
          <p:txBody>
            <a:bodyPr/>
            <a:lstStyle/>
            <a:p>
              <a:pPr algn="ctr"/>
              <a:endParaRPr lang="fr-FR"/>
            </a:p>
          </p:txBody>
        </p:sp>
        <p:sp>
          <p:nvSpPr>
            <p:cNvPr id="141348" name="Rectangle 38"/>
            <p:cNvSpPr>
              <a:spLocks noChangeArrowheads="1"/>
            </p:cNvSpPr>
            <p:nvPr/>
          </p:nvSpPr>
          <p:spPr bwMode="auto">
            <a:xfrm>
              <a:off x="158" y="3045"/>
              <a:ext cx="681" cy="134"/>
            </a:xfrm>
            <a:prstGeom prst="rect">
              <a:avLst/>
            </a:prstGeom>
            <a:solidFill>
              <a:schemeClr val="accent1"/>
            </a:solidFill>
            <a:ln w="9525">
              <a:noFill/>
              <a:miter lim="800000"/>
              <a:headEnd/>
              <a:tailEnd/>
            </a:ln>
          </p:spPr>
          <p:txBody>
            <a:bodyPr lIns="0" tIns="0" rIns="0" bIns="0">
              <a:spAutoFit/>
            </a:bodyPr>
            <a:lstStyle/>
            <a:p>
              <a:pPr algn="ctr"/>
              <a:r>
                <a:rPr lang="en-GB" sz="1400" dirty="0">
                  <a:solidFill>
                    <a:srgbClr val="000000"/>
                  </a:solidFill>
                </a:rPr>
                <a:t>Headquarters</a:t>
              </a:r>
              <a:endParaRPr lang="en-GB" dirty="0"/>
            </a:p>
          </p:txBody>
        </p:sp>
        <p:sp>
          <p:nvSpPr>
            <p:cNvPr id="141349" name="Rectangle 39"/>
            <p:cNvSpPr>
              <a:spLocks noChangeArrowheads="1"/>
            </p:cNvSpPr>
            <p:nvPr/>
          </p:nvSpPr>
          <p:spPr bwMode="auto">
            <a:xfrm>
              <a:off x="975" y="3047"/>
              <a:ext cx="590" cy="134"/>
            </a:xfrm>
            <a:prstGeom prst="rect">
              <a:avLst/>
            </a:prstGeom>
            <a:noFill/>
            <a:ln w="9525">
              <a:noFill/>
              <a:miter lim="800000"/>
              <a:headEnd/>
              <a:tailEnd/>
            </a:ln>
          </p:spPr>
          <p:txBody>
            <a:bodyPr lIns="0" tIns="0" rIns="0" bIns="0">
              <a:spAutoFit/>
            </a:bodyPr>
            <a:lstStyle/>
            <a:p>
              <a:pPr algn="ctr"/>
              <a:r>
                <a:rPr lang="en-GB" sz="1400" dirty="0">
                  <a:solidFill>
                    <a:srgbClr val="000000"/>
                  </a:solidFill>
                </a:rPr>
                <a:t>Delegations</a:t>
              </a:r>
              <a:endParaRPr lang="en-GB" dirty="0"/>
            </a:p>
          </p:txBody>
        </p:sp>
        <p:sp>
          <p:nvSpPr>
            <p:cNvPr id="141350" name="Line 40"/>
            <p:cNvSpPr>
              <a:spLocks noChangeShapeType="1"/>
            </p:cNvSpPr>
            <p:nvPr/>
          </p:nvSpPr>
          <p:spPr bwMode="auto">
            <a:xfrm>
              <a:off x="1066" y="1705"/>
              <a:ext cx="0" cy="171"/>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1" name="Line 41"/>
            <p:cNvSpPr>
              <a:spLocks noChangeShapeType="1"/>
            </p:cNvSpPr>
            <p:nvPr/>
          </p:nvSpPr>
          <p:spPr bwMode="auto">
            <a:xfrm>
              <a:off x="431" y="1876"/>
              <a:ext cx="1406" cy="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2" name="Line 42"/>
            <p:cNvSpPr>
              <a:spLocks noChangeShapeType="1"/>
            </p:cNvSpPr>
            <p:nvPr/>
          </p:nvSpPr>
          <p:spPr bwMode="auto">
            <a:xfrm>
              <a:off x="431"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3" name="Line 43"/>
            <p:cNvSpPr>
              <a:spLocks noChangeShapeType="1"/>
            </p:cNvSpPr>
            <p:nvPr/>
          </p:nvSpPr>
          <p:spPr bwMode="auto">
            <a:xfrm>
              <a:off x="1837"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5" name="Line 45"/>
            <p:cNvSpPr>
              <a:spLocks noChangeShapeType="1"/>
            </p:cNvSpPr>
            <p:nvPr/>
          </p:nvSpPr>
          <p:spPr bwMode="auto">
            <a:xfrm>
              <a:off x="476" y="2663"/>
              <a:ext cx="726" cy="0"/>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56" name="Line 46"/>
            <p:cNvSpPr>
              <a:spLocks noChangeShapeType="1"/>
            </p:cNvSpPr>
            <p:nvPr/>
          </p:nvSpPr>
          <p:spPr bwMode="auto">
            <a:xfrm>
              <a:off x="1202" y="2663"/>
              <a:ext cx="0" cy="214"/>
            </a:xfrm>
            <a:prstGeom prst="line">
              <a:avLst/>
            </a:prstGeom>
            <a:noFill/>
            <a:ln w="9525">
              <a:solidFill>
                <a:schemeClr val="tx1"/>
              </a:solidFill>
              <a:round/>
              <a:headEnd/>
              <a:tailEnd/>
            </a:ln>
          </p:spPr>
          <p:txBody>
            <a:bodyPr lIns="90000" tIns="46800" rIns="90000" bIns="46800" anchor="ctr">
              <a:spAutoFit/>
            </a:bodyPr>
            <a:lstStyle/>
            <a:p>
              <a:endParaRPr lang="fr-FR"/>
            </a:p>
          </p:txBody>
        </p:sp>
      </p:grpSp>
      <p:sp>
        <p:nvSpPr>
          <p:cNvPr id="40" name="Rectangle 27"/>
          <p:cNvSpPr>
            <a:spLocks noChangeArrowheads="1"/>
          </p:cNvSpPr>
          <p:nvPr/>
        </p:nvSpPr>
        <p:spPr bwMode="auto">
          <a:xfrm>
            <a:off x="4068513" y="3068960"/>
            <a:ext cx="995465" cy="430887"/>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(Beneficiary </a:t>
            </a:r>
          </a:p>
          <a:p>
            <a:pPr algn="ctr"/>
            <a:r>
              <a:rPr lang="en-GB" sz="1400" dirty="0" smtClean="0">
                <a:solidFill>
                  <a:srgbClr val="000000"/>
                </a:solidFill>
              </a:rPr>
              <a:t>Countries)</a:t>
            </a:r>
            <a:endParaRPr lang="en-GB" dirty="0"/>
          </a:p>
        </p:txBody>
      </p:sp>
      <p:sp>
        <p:nvSpPr>
          <p:cNvPr id="37" name="Rectangle 2"/>
          <p:cNvSpPr>
            <a:spLocks noChangeArrowheads="1"/>
          </p:cNvSpPr>
          <p:nvPr/>
        </p:nvSpPr>
        <p:spPr bwMode="auto">
          <a:xfrm>
            <a:off x="188118" y="1380978"/>
            <a:ext cx="8416132" cy="463846"/>
          </a:xfrm>
          <a:prstGeom prst="rect">
            <a:avLst/>
          </a:prstGeom>
          <a:noFill/>
          <a:ln w="9525" algn="ctr">
            <a:noFill/>
            <a:miter lim="800000"/>
            <a:headEnd/>
            <a:tailEnd/>
          </a:ln>
        </p:spPr>
        <p:txBody>
          <a:bodyPr wrap="square" lIns="90000" tIns="46800" rIns="90000" bIns="46800">
            <a:spAutoFit/>
          </a:bodyPr>
          <a:lstStyle/>
          <a:p>
            <a:r>
              <a:rPr lang="es-ES" sz="2400" b="1" dirty="0" smtClean="0">
                <a:solidFill>
                  <a:srgbClr val="0082C8"/>
                </a:solidFill>
                <a:latin typeface="Verdana" pitchFamily="34" charset="0"/>
              </a:rPr>
              <a:t>Management </a:t>
            </a:r>
            <a:r>
              <a:rPr lang="es-ES" sz="2400" b="1" dirty="0" err="1" smtClean="0">
                <a:solidFill>
                  <a:srgbClr val="0082C8"/>
                </a:solidFill>
                <a:latin typeface="Verdana" pitchFamily="34" charset="0"/>
              </a:rPr>
              <a:t>Modes</a:t>
            </a:r>
            <a:r>
              <a:rPr lang="es-ES" sz="2400" b="1" dirty="0" smtClean="0">
                <a:solidFill>
                  <a:srgbClr val="0082C8"/>
                </a:solidFill>
                <a:latin typeface="Verdana" pitchFamily="34" charset="0"/>
              </a:rPr>
              <a:t> up </a:t>
            </a:r>
            <a:r>
              <a:rPr lang="es-ES" sz="2400" b="1" dirty="0" err="1" smtClean="0">
                <a:solidFill>
                  <a:srgbClr val="0082C8"/>
                </a:solidFill>
                <a:latin typeface="Verdana" pitchFamily="34" charset="0"/>
              </a:rPr>
              <a:t>to</a:t>
            </a:r>
            <a:r>
              <a:rPr lang="es-ES" sz="2400" b="1" dirty="0" smtClean="0">
                <a:solidFill>
                  <a:srgbClr val="0082C8"/>
                </a:solidFill>
                <a:latin typeface="Verdana" pitchFamily="34" charset="0"/>
              </a:rPr>
              <a:t> 2013</a:t>
            </a:r>
            <a:endParaRPr lang="es-ES" sz="2400" b="1" dirty="0">
              <a:solidFill>
                <a:srgbClr val="0082C8"/>
              </a:solidFill>
              <a:latin typeface="Verdana" pitchFamily="34" charset="0"/>
            </a:endParaRPr>
          </a:p>
        </p:txBody>
      </p:sp>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6</a:t>
            </a:fld>
            <a:endParaRPr lang="en-GB"/>
          </a:p>
        </p:txBody>
      </p:sp>
    </p:spTree>
    <p:extLst>
      <p:ext uri="{BB962C8B-B14F-4D97-AF65-F5344CB8AC3E}">
        <p14:creationId xmlns:p14="http://schemas.microsoft.com/office/powerpoint/2010/main" xmlns="" val="8674932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ChangeArrowheads="1"/>
          </p:cNvSpPr>
          <p:nvPr/>
        </p:nvSpPr>
        <p:spPr bwMode="auto">
          <a:xfrm>
            <a:off x="7366967" y="3286894"/>
            <a:ext cx="1165473" cy="752475"/>
          </a:xfrm>
          <a:prstGeom prst="rect">
            <a:avLst/>
          </a:prstGeom>
          <a:solidFill>
            <a:srgbClr val="FFFF00"/>
          </a:solidFill>
          <a:ln w="1651" cap="rnd">
            <a:solidFill>
              <a:srgbClr val="000000"/>
            </a:solidFill>
            <a:round/>
            <a:headEnd/>
            <a:tailEnd/>
          </a:ln>
        </p:spPr>
        <p:txBody>
          <a:bodyPr/>
          <a:lstStyle/>
          <a:p>
            <a:endParaRPr lang="fr-FR"/>
          </a:p>
        </p:txBody>
      </p:sp>
      <p:sp>
        <p:nvSpPr>
          <p:cNvPr id="141316" name="Rectangle 5"/>
          <p:cNvSpPr>
            <a:spLocks noChangeArrowheads="1"/>
          </p:cNvSpPr>
          <p:nvPr/>
        </p:nvSpPr>
        <p:spPr bwMode="auto">
          <a:xfrm>
            <a:off x="7453313" y="3361010"/>
            <a:ext cx="1033462" cy="215444"/>
          </a:xfrm>
          <a:prstGeom prst="rect">
            <a:avLst/>
          </a:prstGeom>
          <a:noFill/>
          <a:ln w="9525">
            <a:noFill/>
            <a:miter lim="800000"/>
            <a:headEnd/>
            <a:tailEnd/>
          </a:ln>
        </p:spPr>
        <p:txBody>
          <a:bodyPr lIns="0" tIns="0" rIns="0" bIns="0">
            <a:spAutoFit/>
          </a:bodyPr>
          <a:lstStyle/>
          <a:p>
            <a:pPr marL="457200" indent="-457200" algn="ctr" eaLnBrk="0" hangingPunct="0">
              <a:spcBef>
                <a:spcPct val="20000"/>
              </a:spcBef>
              <a:buClr>
                <a:srgbClr val="660066"/>
              </a:buClr>
              <a:buFont typeface="SAPDings"/>
              <a:buNone/>
            </a:pPr>
            <a:r>
              <a:rPr lang="en-GB" sz="1400" b="1" dirty="0" smtClean="0">
                <a:solidFill>
                  <a:srgbClr val="000000"/>
                </a:solidFill>
              </a:rPr>
              <a:t>Shared</a:t>
            </a:r>
            <a:endParaRPr lang="en-GB" sz="2800" b="1" dirty="0">
              <a:solidFill>
                <a:srgbClr val="000066"/>
              </a:solidFill>
            </a:endParaRPr>
          </a:p>
        </p:txBody>
      </p:sp>
      <p:sp>
        <p:nvSpPr>
          <p:cNvPr id="141317" name="Rectangle 6"/>
          <p:cNvSpPr>
            <a:spLocks noChangeArrowheads="1"/>
          </p:cNvSpPr>
          <p:nvPr/>
        </p:nvSpPr>
        <p:spPr bwMode="auto">
          <a:xfrm>
            <a:off x="7177088" y="3562622"/>
            <a:ext cx="1355725" cy="473976"/>
          </a:xfrm>
          <a:prstGeom prst="rect">
            <a:avLst/>
          </a:prstGeom>
          <a:noFill/>
          <a:ln w="9525">
            <a:noFill/>
            <a:miter lim="800000"/>
            <a:headEnd/>
            <a:tailEnd/>
          </a:ln>
        </p:spPr>
        <p:txBody>
          <a:bodyPr wrap="square" lIns="0" tIns="0" rIns="0" bIns="0">
            <a:spAutoFit/>
          </a:bodyPr>
          <a:lstStyle/>
          <a:p>
            <a:pPr marL="457200" indent="-457200" eaLnBrk="0" hangingPunct="0">
              <a:spcBef>
                <a:spcPct val="20000"/>
              </a:spcBef>
              <a:buClr>
                <a:srgbClr val="660066"/>
              </a:buClr>
              <a:buFont typeface="SAPDings"/>
              <a:buNone/>
            </a:pPr>
            <a:r>
              <a:rPr lang="en-GB" sz="1400" dirty="0" smtClean="0">
                <a:solidFill>
                  <a:srgbClr val="000000"/>
                </a:solidFill>
              </a:rPr>
              <a:t>       (Member </a:t>
            </a:r>
          </a:p>
          <a:p>
            <a:pPr marL="457200" indent="-457200" eaLnBrk="0" hangingPunct="0">
              <a:spcBef>
                <a:spcPct val="20000"/>
              </a:spcBef>
              <a:buClr>
                <a:srgbClr val="660066"/>
              </a:buClr>
              <a:buFont typeface="SAPDings"/>
              <a:buNone/>
            </a:pPr>
            <a:r>
              <a:rPr lang="en-GB" sz="1400" dirty="0" smtClean="0">
                <a:solidFill>
                  <a:srgbClr val="000000"/>
                </a:solidFill>
              </a:rPr>
              <a:t>          States)</a:t>
            </a:r>
            <a:endParaRPr lang="en-GB" sz="2800" dirty="0">
              <a:solidFill>
                <a:srgbClr val="000066"/>
              </a:solidFill>
            </a:endParaRPr>
          </a:p>
        </p:txBody>
      </p:sp>
      <p:grpSp>
        <p:nvGrpSpPr>
          <p:cNvPr id="141320" name="Group 13"/>
          <p:cNvGrpSpPr>
            <a:grpSpLocks/>
          </p:cNvGrpSpPr>
          <p:nvPr/>
        </p:nvGrpSpPr>
        <p:grpSpPr bwMode="auto">
          <a:xfrm>
            <a:off x="179388" y="2818085"/>
            <a:ext cx="7923212" cy="3684588"/>
            <a:chOff x="113" y="981"/>
            <a:chExt cx="4991" cy="2321"/>
          </a:xfrm>
        </p:grpSpPr>
        <p:sp>
          <p:nvSpPr>
            <p:cNvPr id="141327" name="Line 17"/>
            <p:cNvSpPr>
              <a:spLocks noChangeShapeType="1"/>
            </p:cNvSpPr>
            <p:nvPr/>
          </p:nvSpPr>
          <p:spPr bwMode="auto">
            <a:xfrm>
              <a:off x="2881"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5" name="Rectangle 25"/>
            <p:cNvSpPr>
              <a:spLocks noChangeArrowheads="1"/>
            </p:cNvSpPr>
            <p:nvPr/>
          </p:nvSpPr>
          <p:spPr bwMode="auto">
            <a:xfrm>
              <a:off x="2426" y="1280"/>
              <a:ext cx="881" cy="510"/>
            </a:xfrm>
            <a:prstGeom prst="rect">
              <a:avLst/>
            </a:prstGeom>
            <a:solidFill>
              <a:srgbClr val="FFCC99"/>
            </a:solidFill>
            <a:ln w="1651" cap="rnd" algn="ctr">
              <a:solidFill>
                <a:srgbClr val="000000"/>
              </a:solidFill>
              <a:round/>
              <a:headEnd/>
              <a:tailEnd/>
            </a:ln>
          </p:spPr>
          <p:txBody>
            <a:bodyPr/>
            <a:lstStyle/>
            <a:p>
              <a:endParaRPr lang="fr-FR"/>
            </a:p>
          </p:txBody>
        </p:sp>
        <p:sp>
          <p:nvSpPr>
            <p:cNvPr id="141329" name="Line 19"/>
            <p:cNvSpPr>
              <a:spLocks noChangeShapeType="1"/>
            </p:cNvSpPr>
            <p:nvPr/>
          </p:nvSpPr>
          <p:spPr bwMode="auto">
            <a:xfrm flipH="1">
              <a:off x="5104" y="981"/>
              <a:ext cx="0" cy="295"/>
            </a:xfrm>
            <a:prstGeom prst="line">
              <a:avLst/>
            </a:prstGeom>
            <a:noFill/>
            <a:ln w="9525">
              <a:solidFill>
                <a:schemeClr val="tx1"/>
              </a:solidFill>
              <a:round/>
              <a:headEnd/>
              <a:tailEnd/>
            </a:ln>
          </p:spPr>
          <p:txBody>
            <a:bodyPr wrap="square" lIns="90000" tIns="46800" rIns="90000" bIns="46800" anchor="ctr">
              <a:spAutoFit/>
            </a:bodyPr>
            <a:lstStyle/>
            <a:p>
              <a:endParaRPr lang="fr-FR"/>
            </a:p>
          </p:txBody>
        </p:sp>
        <p:sp>
          <p:nvSpPr>
            <p:cNvPr id="141354" name="Line 44"/>
            <p:cNvSpPr>
              <a:spLocks noChangeShapeType="1"/>
            </p:cNvSpPr>
            <p:nvPr/>
          </p:nvSpPr>
          <p:spPr bwMode="auto">
            <a:xfrm>
              <a:off x="476" y="2229"/>
              <a:ext cx="0" cy="64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24" name="Line 14"/>
            <p:cNvSpPr>
              <a:spLocks noChangeShapeType="1"/>
            </p:cNvSpPr>
            <p:nvPr/>
          </p:nvSpPr>
          <p:spPr bwMode="auto">
            <a:xfrm>
              <a:off x="1066" y="981"/>
              <a:ext cx="4038" cy="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25" name="Line 15"/>
            <p:cNvSpPr>
              <a:spLocks noChangeShapeType="1"/>
            </p:cNvSpPr>
            <p:nvPr/>
          </p:nvSpPr>
          <p:spPr bwMode="auto">
            <a:xfrm>
              <a:off x="521" y="981"/>
              <a:ext cx="0" cy="255"/>
            </a:xfrm>
            <a:prstGeom prst="line">
              <a:avLst/>
            </a:prstGeom>
            <a:noFill/>
            <a:ln w="9525">
              <a:noFill/>
              <a:round/>
              <a:headEnd/>
              <a:tailEnd/>
            </a:ln>
          </p:spPr>
          <p:txBody>
            <a:bodyPr lIns="90000" tIns="46800" rIns="90000" bIns="46800" anchor="ctr">
              <a:spAutoFit/>
            </a:bodyPr>
            <a:lstStyle/>
            <a:p>
              <a:endParaRPr lang="fr-FR"/>
            </a:p>
          </p:txBody>
        </p:sp>
        <p:sp>
          <p:nvSpPr>
            <p:cNvPr id="141326" name="Line 16"/>
            <p:cNvSpPr>
              <a:spLocks noChangeShapeType="1"/>
            </p:cNvSpPr>
            <p:nvPr/>
          </p:nvSpPr>
          <p:spPr bwMode="auto">
            <a:xfrm>
              <a:off x="1066" y="981"/>
              <a:ext cx="0" cy="383"/>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28" name="Line 18"/>
            <p:cNvSpPr>
              <a:spLocks noChangeShapeType="1"/>
            </p:cNvSpPr>
            <p:nvPr/>
          </p:nvSpPr>
          <p:spPr bwMode="auto">
            <a:xfrm>
              <a:off x="3970" y="981"/>
              <a:ext cx="0" cy="426"/>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30" name="Rectangle 20"/>
            <p:cNvSpPr>
              <a:spLocks noChangeArrowheads="1"/>
            </p:cNvSpPr>
            <p:nvPr/>
          </p:nvSpPr>
          <p:spPr bwMode="auto">
            <a:xfrm>
              <a:off x="3561" y="1280"/>
              <a:ext cx="880" cy="472"/>
            </a:xfrm>
            <a:prstGeom prst="rect">
              <a:avLst/>
            </a:prstGeom>
            <a:solidFill>
              <a:srgbClr val="FF9900"/>
            </a:solidFill>
            <a:ln w="1651" cap="rnd" algn="ctr">
              <a:solidFill>
                <a:srgbClr val="000000"/>
              </a:solidFill>
              <a:round/>
              <a:headEnd/>
              <a:tailEnd/>
            </a:ln>
          </p:spPr>
          <p:txBody>
            <a:bodyPr/>
            <a:lstStyle/>
            <a:p>
              <a:endParaRPr lang="fr-FR"/>
            </a:p>
          </p:txBody>
        </p:sp>
        <p:sp>
          <p:nvSpPr>
            <p:cNvPr id="141331" name="Rectangle 21"/>
            <p:cNvSpPr>
              <a:spLocks noChangeArrowheads="1"/>
            </p:cNvSpPr>
            <p:nvPr/>
          </p:nvSpPr>
          <p:spPr bwMode="auto">
            <a:xfrm>
              <a:off x="2507" y="1342"/>
              <a:ext cx="73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a:solidFill>
                    <a:srgbClr val="000000"/>
                  </a:solidFill>
                </a:rPr>
                <a:t>D</a:t>
              </a:r>
              <a:r>
                <a:rPr lang="en-GB" sz="1400" b="1" dirty="0" smtClean="0">
                  <a:solidFill>
                    <a:srgbClr val="000000"/>
                  </a:solidFill>
                </a:rPr>
                <a:t>ecentralised</a:t>
              </a:r>
              <a:endParaRPr lang="en-GB" sz="2800" b="1" dirty="0">
                <a:solidFill>
                  <a:srgbClr val="000066"/>
                </a:solidFill>
              </a:endParaRPr>
            </a:p>
          </p:txBody>
        </p:sp>
        <p:sp>
          <p:nvSpPr>
            <p:cNvPr id="141336" name="Rectangle 26"/>
            <p:cNvSpPr>
              <a:spLocks noChangeArrowheads="1"/>
            </p:cNvSpPr>
            <p:nvPr/>
          </p:nvSpPr>
          <p:spPr bwMode="auto">
            <a:xfrm>
              <a:off x="3882" y="1323"/>
              <a:ext cx="269" cy="136"/>
            </a:xfrm>
            <a:prstGeom prst="rect">
              <a:avLst/>
            </a:prstGeom>
            <a:noFill/>
            <a:ln w="9525">
              <a:noFill/>
              <a:miter lim="800000"/>
              <a:headEnd/>
              <a:tailEnd/>
            </a:ln>
          </p:spPr>
          <p:txBody>
            <a:bodyPr wrap="none" lIns="0" tIns="0" rIns="0" bIns="0">
              <a:spAutoFit/>
            </a:bodyPr>
            <a:lstStyle/>
            <a:p>
              <a:pPr marL="457200" indent="-457200" eaLnBrk="0" hangingPunct="0">
                <a:spcBef>
                  <a:spcPct val="20000"/>
                </a:spcBef>
                <a:buClr>
                  <a:srgbClr val="660066"/>
                </a:buClr>
                <a:buFont typeface="SAPDings"/>
                <a:buNone/>
              </a:pPr>
              <a:r>
                <a:rPr lang="en-GB" sz="1400" b="1" dirty="0" smtClean="0">
                  <a:solidFill>
                    <a:srgbClr val="000000"/>
                  </a:solidFill>
                </a:rPr>
                <a:t>Joint</a:t>
              </a:r>
              <a:endParaRPr lang="en-GB" sz="2800" b="1" dirty="0">
                <a:solidFill>
                  <a:srgbClr val="000066"/>
                </a:solidFill>
              </a:endParaRPr>
            </a:p>
          </p:txBody>
        </p:sp>
        <p:sp>
          <p:nvSpPr>
            <p:cNvPr id="141337" name="Rectangle 27"/>
            <p:cNvSpPr>
              <a:spLocks noChangeArrowheads="1"/>
            </p:cNvSpPr>
            <p:nvPr/>
          </p:nvSpPr>
          <p:spPr bwMode="auto">
            <a:xfrm>
              <a:off x="3634" y="1481"/>
              <a:ext cx="733" cy="271"/>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(International </a:t>
              </a:r>
            </a:p>
            <a:p>
              <a:pPr algn="ctr"/>
              <a:r>
                <a:rPr lang="en-GB" sz="1400" dirty="0">
                  <a:solidFill>
                    <a:srgbClr val="000000"/>
                  </a:solidFill>
                </a:rPr>
                <a:t>O</a:t>
              </a:r>
              <a:r>
                <a:rPr lang="en-GB" sz="1400" dirty="0" smtClean="0">
                  <a:solidFill>
                    <a:srgbClr val="000000"/>
                  </a:solidFill>
                </a:rPr>
                <a:t>rganisations)</a:t>
              </a:r>
              <a:endParaRPr lang="en-GB" dirty="0"/>
            </a:p>
          </p:txBody>
        </p:sp>
        <p:sp>
          <p:nvSpPr>
            <p:cNvPr id="141340" name="Rectangle 30"/>
            <p:cNvSpPr>
              <a:spLocks noChangeArrowheads="1"/>
            </p:cNvSpPr>
            <p:nvPr/>
          </p:nvSpPr>
          <p:spPr bwMode="auto">
            <a:xfrm>
              <a:off x="612" y="1280"/>
              <a:ext cx="939" cy="437"/>
            </a:xfrm>
            <a:prstGeom prst="rect">
              <a:avLst/>
            </a:prstGeom>
            <a:solidFill>
              <a:srgbClr val="00FFFF"/>
            </a:solidFill>
            <a:ln w="1651" cap="rnd">
              <a:solidFill>
                <a:srgbClr val="000000"/>
              </a:solidFill>
              <a:round/>
              <a:headEnd/>
              <a:tailEnd/>
            </a:ln>
          </p:spPr>
          <p:txBody>
            <a:bodyPr/>
            <a:lstStyle/>
            <a:p>
              <a:endParaRPr lang="fr-FR"/>
            </a:p>
          </p:txBody>
        </p:sp>
        <p:sp>
          <p:nvSpPr>
            <p:cNvPr id="141341" name="Rectangle 31"/>
            <p:cNvSpPr>
              <a:spLocks noChangeArrowheads="1"/>
            </p:cNvSpPr>
            <p:nvPr/>
          </p:nvSpPr>
          <p:spPr bwMode="auto">
            <a:xfrm>
              <a:off x="780" y="1407"/>
              <a:ext cx="614" cy="136"/>
            </a:xfrm>
            <a:prstGeom prst="rect">
              <a:avLst/>
            </a:prstGeom>
            <a:noFill/>
            <a:ln w="9525">
              <a:noFill/>
              <a:miter lim="800000"/>
              <a:headEnd/>
              <a:tailEnd/>
            </a:ln>
          </p:spPr>
          <p:txBody>
            <a:bodyPr wrap="none" lIns="0" tIns="0" rIns="0" bIns="0">
              <a:spAutoFit/>
            </a:bodyPr>
            <a:lstStyle/>
            <a:p>
              <a:pPr algn="ctr"/>
              <a:r>
                <a:rPr lang="en-GB" sz="1400" b="1" dirty="0">
                  <a:solidFill>
                    <a:srgbClr val="000000"/>
                  </a:solidFill>
                </a:rPr>
                <a:t>C</a:t>
              </a:r>
              <a:r>
                <a:rPr lang="en-GB" sz="1400" b="1" dirty="0" smtClean="0">
                  <a:solidFill>
                    <a:srgbClr val="000000"/>
                  </a:solidFill>
                </a:rPr>
                <a:t>entralised</a:t>
              </a:r>
              <a:endParaRPr lang="en-GB" b="1" dirty="0"/>
            </a:p>
          </p:txBody>
        </p:sp>
        <p:sp>
          <p:nvSpPr>
            <p:cNvPr id="141342" name="Rectangle 32"/>
            <p:cNvSpPr>
              <a:spLocks noChangeArrowheads="1"/>
            </p:cNvSpPr>
            <p:nvPr/>
          </p:nvSpPr>
          <p:spPr bwMode="auto">
            <a:xfrm>
              <a:off x="158" y="2132"/>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3" name="Rectangle 33"/>
            <p:cNvSpPr>
              <a:spLocks noChangeArrowheads="1"/>
            </p:cNvSpPr>
            <p:nvPr/>
          </p:nvSpPr>
          <p:spPr bwMode="auto">
            <a:xfrm>
              <a:off x="1429" y="2132"/>
              <a:ext cx="704" cy="438"/>
            </a:xfrm>
            <a:prstGeom prst="rect">
              <a:avLst/>
            </a:prstGeom>
            <a:solidFill>
              <a:srgbClr val="CCFFFF"/>
            </a:solidFill>
            <a:ln w="1651" cap="rnd" algn="ctr">
              <a:solidFill>
                <a:srgbClr val="000000"/>
              </a:solidFill>
              <a:miter lim="800000"/>
              <a:headEnd/>
              <a:tailEnd/>
            </a:ln>
          </p:spPr>
          <p:txBody>
            <a:bodyPr/>
            <a:lstStyle/>
            <a:p>
              <a:endParaRPr lang="fr-FR"/>
            </a:p>
          </p:txBody>
        </p:sp>
        <p:sp>
          <p:nvSpPr>
            <p:cNvPr id="141344" name="Rectangle 34"/>
            <p:cNvSpPr>
              <a:spLocks noChangeArrowheads="1"/>
            </p:cNvSpPr>
            <p:nvPr/>
          </p:nvSpPr>
          <p:spPr bwMode="auto">
            <a:xfrm>
              <a:off x="1519" y="2302"/>
              <a:ext cx="496" cy="136"/>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Indirect</a:t>
              </a:r>
              <a:endParaRPr lang="en-GB" dirty="0"/>
            </a:p>
          </p:txBody>
        </p:sp>
        <p:sp>
          <p:nvSpPr>
            <p:cNvPr id="141345" name="Rectangle 35"/>
            <p:cNvSpPr>
              <a:spLocks noChangeArrowheads="1"/>
            </p:cNvSpPr>
            <p:nvPr/>
          </p:nvSpPr>
          <p:spPr bwMode="auto">
            <a:xfrm flipH="1">
              <a:off x="300" y="2302"/>
              <a:ext cx="453" cy="136"/>
            </a:xfrm>
            <a:prstGeom prst="rect">
              <a:avLst/>
            </a:prstGeom>
            <a:noFill/>
            <a:ln w="9525">
              <a:noFill/>
              <a:miter lim="800000"/>
              <a:headEnd/>
              <a:tailEnd/>
            </a:ln>
          </p:spPr>
          <p:txBody>
            <a:bodyPr lIns="0" tIns="0" rIns="0" bIns="0">
              <a:spAutoFit/>
            </a:bodyPr>
            <a:lstStyle/>
            <a:p>
              <a:pPr algn="ctr"/>
              <a:r>
                <a:rPr lang="en-GB" sz="1400" dirty="0" smtClean="0">
                  <a:solidFill>
                    <a:srgbClr val="000000"/>
                  </a:solidFill>
                </a:rPr>
                <a:t>Direct</a:t>
              </a:r>
              <a:endParaRPr lang="en-GB" dirty="0"/>
            </a:p>
          </p:txBody>
        </p:sp>
        <p:sp>
          <p:nvSpPr>
            <p:cNvPr id="141346" name="Rectangle 36"/>
            <p:cNvSpPr>
              <a:spLocks noChangeArrowheads="1"/>
            </p:cNvSpPr>
            <p:nvPr/>
          </p:nvSpPr>
          <p:spPr bwMode="auto">
            <a:xfrm>
              <a:off x="113" y="2864"/>
              <a:ext cx="771" cy="437"/>
            </a:xfrm>
            <a:prstGeom prst="rect">
              <a:avLst/>
            </a:prstGeom>
            <a:solidFill>
              <a:schemeClr val="accent1"/>
            </a:solidFill>
            <a:ln w="1651" cap="rnd">
              <a:solidFill>
                <a:srgbClr val="000000"/>
              </a:solidFill>
              <a:round/>
              <a:headEnd/>
              <a:tailEnd/>
            </a:ln>
          </p:spPr>
          <p:txBody>
            <a:bodyPr/>
            <a:lstStyle/>
            <a:p>
              <a:endParaRPr lang="fr-FR"/>
            </a:p>
          </p:txBody>
        </p:sp>
        <p:sp>
          <p:nvSpPr>
            <p:cNvPr id="141347" name="Rectangle 37"/>
            <p:cNvSpPr>
              <a:spLocks noChangeArrowheads="1"/>
            </p:cNvSpPr>
            <p:nvPr/>
          </p:nvSpPr>
          <p:spPr bwMode="auto">
            <a:xfrm>
              <a:off x="930" y="2864"/>
              <a:ext cx="704" cy="438"/>
            </a:xfrm>
            <a:prstGeom prst="rect">
              <a:avLst/>
            </a:prstGeom>
            <a:solidFill>
              <a:schemeClr val="accent1"/>
            </a:solidFill>
            <a:ln w="1651" cap="rnd" algn="ctr">
              <a:solidFill>
                <a:srgbClr val="000000"/>
              </a:solidFill>
              <a:miter lim="800000"/>
              <a:headEnd/>
              <a:tailEnd/>
            </a:ln>
          </p:spPr>
          <p:txBody>
            <a:bodyPr/>
            <a:lstStyle/>
            <a:p>
              <a:pPr algn="ctr"/>
              <a:endParaRPr lang="fr-FR"/>
            </a:p>
          </p:txBody>
        </p:sp>
        <p:sp>
          <p:nvSpPr>
            <p:cNvPr id="141348" name="Rectangle 38"/>
            <p:cNvSpPr>
              <a:spLocks noChangeArrowheads="1"/>
            </p:cNvSpPr>
            <p:nvPr/>
          </p:nvSpPr>
          <p:spPr bwMode="auto">
            <a:xfrm>
              <a:off x="158" y="3045"/>
              <a:ext cx="681" cy="134"/>
            </a:xfrm>
            <a:prstGeom prst="rect">
              <a:avLst/>
            </a:prstGeom>
            <a:solidFill>
              <a:schemeClr val="accent1"/>
            </a:solidFill>
            <a:ln w="9525">
              <a:noFill/>
              <a:miter lim="800000"/>
              <a:headEnd/>
              <a:tailEnd/>
            </a:ln>
          </p:spPr>
          <p:txBody>
            <a:bodyPr lIns="0" tIns="0" rIns="0" bIns="0">
              <a:spAutoFit/>
            </a:bodyPr>
            <a:lstStyle/>
            <a:p>
              <a:pPr algn="ctr"/>
              <a:r>
                <a:rPr lang="en-GB" sz="1400" dirty="0">
                  <a:solidFill>
                    <a:srgbClr val="000000"/>
                  </a:solidFill>
                </a:rPr>
                <a:t>Headquarters</a:t>
              </a:r>
              <a:endParaRPr lang="en-GB" dirty="0"/>
            </a:p>
          </p:txBody>
        </p:sp>
        <p:sp>
          <p:nvSpPr>
            <p:cNvPr id="141349" name="Rectangle 39"/>
            <p:cNvSpPr>
              <a:spLocks noChangeArrowheads="1"/>
            </p:cNvSpPr>
            <p:nvPr/>
          </p:nvSpPr>
          <p:spPr bwMode="auto">
            <a:xfrm>
              <a:off x="975" y="3047"/>
              <a:ext cx="590" cy="134"/>
            </a:xfrm>
            <a:prstGeom prst="rect">
              <a:avLst/>
            </a:prstGeom>
            <a:noFill/>
            <a:ln w="9525">
              <a:noFill/>
              <a:miter lim="800000"/>
              <a:headEnd/>
              <a:tailEnd/>
            </a:ln>
          </p:spPr>
          <p:txBody>
            <a:bodyPr lIns="0" tIns="0" rIns="0" bIns="0">
              <a:spAutoFit/>
            </a:bodyPr>
            <a:lstStyle/>
            <a:p>
              <a:pPr algn="ctr"/>
              <a:r>
                <a:rPr lang="en-GB" sz="1400" dirty="0">
                  <a:solidFill>
                    <a:srgbClr val="000000"/>
                  </a:solidFill>
                </a:rPr>
                <a:t>Delegations</a:t>
              </a:r>
              <a:endParaRPr lang="en-GB" dirty="0"/>
            </a:p>
          </p:txBody>
        </p:sp>
        <p:sp>
          <p:nvSpPr>
            <p:cNvPr id="141350" name="Line 40"/>
            <p:cNvSpPr>
              <a:spLocks noChangeShapeType="1"/>
            </p:cNvSpPr>
            <p:nvPr/>
          </p:nvSpPr>
          <p:spPr bwMode="auto">
            <a:xfrm>
              <a:off x="1066" y="1705"/>
              <a:ext cx="0" cy="171"/>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1" name="Line 41"/>
            <p:cNvSpPr>
              <a:spLocks noChangeShapeType="1"/>
            </p:cNvSpPr>
            <p:nvPr/>
          </p:nvSpPr>
          <p:spPr bwMode="auto">
            <a:xfrm>
              <a:off x="431" y="1876"/>
              <a:ext cx="1406" cy="0"/>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2" name="Line 42"/>
            <p:cNvSpPr>
              <a:spLocks noChangeShapeType="1"/>
            </p:cNvSpPr>
            <p:nvPr/>
          </p:nvSpPr>
          <p:spPr bwMode="auto">
            <a:xfrm>
              <a:off x="431"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3" name="Line 43"/>
            <p:cNvSpPr>
              <a:spLocks noChangeShapeType="1"/>
            </p:cNvSpPr>
            <p:nvPr/>
          </p:nvSpPr>
          <p:spPr bwMode="auto">
            <a:xfrm>
              <a:off x="1837" y="1876"/>
              <a:ext cx="0" cy="256"/>
            </a:xfrm>
            <a:prstGeom prst="line">
              <a:avLst/>
            </a:prstGeom>
            <a:noFill/>
            <a:ln w="9525">
              <a:solidFill>
                <a:schemeClr val="tx1"/>
              </a:solidFill>
              <a:round/>
              <a:headEnd/>
              <a:tailEnd/>
            </a:ln>
          </p:spPr>
          <p:txBody>
            <a:bodyPr lIns="90000" tIns="46800" rIns="90000" bIns="46800" anchor="ctr">
              <a:spAutoFit/>
            </a:bodyPr>
            <a:lstStyle/>
            <a:p>
              <a:endParaRPr lang="fr-FR"/>
            </a:p>
          </p:txBody>
        </p:sp>
        <p:sp>
          <p:nvSpPr>
            <p:cNvPr id="141355" name="Line 45"/>
            <p:cNvSpPr>
              <a:spLocks noChangeShapeType="1"/>
            </p:cNvSpPr>
            <p:nvPr/>
          </p:nvSpPr>
          <p:spPr bwMode="auto">
            <a:xfrm>
              <a:off x="476" y="2663"/>
              <a:ext cx="726" cy="0"/>
            </a:xfrm>
            <a:prstGeom prst="line">
              <a:avLst/>
            </a:prstGeom>
            <a:noFill/>
            <a:ln w="9525">
              <a:solidFill>
                <a:schemeClr val="tx1"/>
              </a:solidFill>
              <a:round/>
              <a:headEnd/>
              <a:tailEnd/>
            </a:ln>
          </p:spPr>
          <p:txBody>
            <a:bodyPr wrap="none" lIns="90000" tIns="46800" rIns="90000" bIns="46800" anchor="ctr">
              <a:spAutoFit/>
            </a:bodyPr>
            <a:lstStyle/>
            <a:p>
              <a:endParaRPr lang="fr-FR"/>
            </a:p>
          </p:txBody>
        </p:sp>
        <p:sp>
          <p:nvSpPr>
            <p:cNvPr id="141356" name="Line 46"/>
            <p:cNvSpPr>
              <a:spLocks noChangeShapeType="1"/>
            </p:cNvSpPr>
            <p:nvPr/>
          </p:nvSpPr>
          <p:spPr bwMode="auto">
            <a:xfrm>
              <a:off x="1202" y="2663"/>
              <a:ext cx="0" cy="214"/>
            </a:xfrm>
            <a:prstGeom prst="line">
              <a:avLst/>
            </a:prstGeom>
            <a:noFill/>
            <a:ln w="9525">
              <a:solidFill>
                <a:schemeClr val="tx1"/>
              </a:solidFill>
              <a:round/>
              <a:headEnd/>
              <a:tailEnd/>
            </a:ln>
          </p:spPr>
          <p:txBody>
            <a:bodyPr lIns="90000" tIns="46800" rIns="90000" bIns="46800" anchor="ctr">
              <a:spAutoFit/>
            </a:bodyPr>
            <a:lstStyle/>
            <a:p>
              <a:endParaRPr lang="fr-FR"/>
            </a:p>
          </p:txBody>
        </p:sp>
      </p:grpSp>
      <p:sp>
        <p:nvSpPr>
          <p:cNvPr id="40" name="Rectangle 27"/>
          <p:cNvSpPr>
            <a:spLocks noChangeArrowheads="1"/>
          </p:cNvSpPr>
          <p:nvPr/>
        </p:nvSpPr>
        <p:spPr bwMode="auto">
          <a:xfrm>
            <a:off x="4068513" y="3646934"/>
            <a:ext cx="995465" cy="430887"/>
          </a:xfrm>
          <a:prstGeom prst="rect">
            <a:avLst/>
          </a:prstGeom>
          <a:noFill/>
          <a:ln w="9525">
            <a:noFill/>
            <a:miter lim="800000"/>
            <a:headEnd/>
            <a:tailEnd/>
          </a:ln>
        </p:spPr>
        <p:txBody>
          <a:bodyPr wrap="none" lIns="0" tIns="0" rIns="0" bIns="0">
            <a:spAutoFit/>
          </a:bodyPr>
          <a:lstStyle/>
          <a:p>
            <a:pPr algn="ctr"/>
            <a:r>
              <a:rPr lang="en-GB" sz="1400" dirty="0" smtClean="0">
                <a:solidFill>
                  <a:srgbClr val="000000"/>
                </a:solidFill>
              </a:rPr>
              <a:t>(Beneficiary </a:t>
            </a:r>
          </a:p>
          <a:p>
            <a:pPr algn="ctr"/>
            <a:r>
              <a:rPr lang="en-GB" sz="1400" dirty="0" smtClean="0">
                <a:solidFill>
                  <a:srgbClr val="000000"/>
                </a:solidFill>
              </a:rPr>
              <a:t>Countries)</a:t>
            </a:r>
            <a:endParaRPr lang="en-GB" dirty="0"/>
          </a:p>
        </p:txBody>
      </p:sp>
      <p:sp>
        <p:nvSpPr>
          <p:cNvPr id="37" name="Rectangle 2"/>
          <p:cNvSpPr>
            <a:spLocks noChangeArrowheads="1"/>
          </p:cNvSpPr>
          <p:nvPr/>
        </p:nvSpPr>
        <p:spPr bwMode="auto">
          <a:xfrm>
            <a:off x="-27708" y="1308970"/>
            <a:ext cx="8416132" cy="463846"/>
          </a:xfrm>
          <a:prstGeom prst="rect">
            <a:avLst/>
          </a:prstGeom>
          <a:noFill/>
          <a:ln w="9525" algn="ctr">
            <a:noFill/>
            <a:miter lim="800000"/>
            <a:headEnd/>
            <a:tailEnd/>
          </a:ln>
        </p:spPr>
        <p:txBody>
          <a:bodyPr wrap="square" lIns="90000" tIns="46800" rIns="90000" bIns="46800">
            <a:spAutoFit/>
          </a:bodyPr>
          <a:lstStyle/>
          <a:p>
            <a:r>
              <a:rPr lang="es-ES" sz="2400" b="1" dirty="0" smtClean="0">
                <a:solidFill>
                  <a:srgbClr val="0082C8"/>
                </a:solidFill>
                <a:latin typeface="Verdana" pitchFamily="34" charset="0"/>
              </a:rPr>
              <a:t>Management </a:t>
            </a:r>
            <a:r>
              <a:rPr lang="es-ES" sz="2400" b="1" dirty="0" err="1" smtClean="0">
                <a:solidFill>
                  <a:srgbClr val="0082C8"/>
                </a:solidFill>
                <a:latin typeface="Verdana" pitchFamily="34" charset="0"/>
              </a:rPr>
              <a:t>Modes</a:t>
            </a:r>
            <a:r>
              <a:rPr lang="es-ES" sz="2400" b="1" dirty="0" smtClean="0">
                <a:solidFill>
                  <a:srgbClr val="0082C8"/>
                </a:solidFill>
                <a:latin typeface="Verdana" pitchFamily="34" charset="0"/>
              </a:rPr>
              <a:t> 2014</a:t>
            </a:r>
            <a:endParaRPr lang="es-ES" sz="2400" b="1" dirty="0">
              <a:solidFill>
                <a:srgbClr val="0082C8"/>
              </a:solidFill>
              <a:latin typeface="Verdana" pitchFamily="34" charset="0"/>
            </a:endParaRPr>
          </a:p>
        </p:txBody>
      </p:sp>
      <p:sp>
        <p:nvSpPr>
          <p:cNvPr id="2" name="Slide Number Placeholder 1"/>
          <p:cNvSpPr>
            <a:spLocks noGrp="1"/>
          </p:cNvSpPr>
          <p:nvPr>
            <p:ph type="sldNum" sz="quarter" idx="12"/>
          </p:nvPr>
        </p:nvSpPr>
        <p:spPr>
          <a:xfrm>
            <a:off x="6553200" y="6453336"/>
            <a:ext cx="2133600" cy="476250"/>
          </a:xfrm>
        </p:spPr>
        <p:txBody>
          <a:bodyPr/>
          <a:lstStyle/>
          <a:p>
            <a:pPr>
              <a:defRPr/>
            </a:pPr>
            <a:fld id="{E2306159-8291-45C0-9E84-6F1DFA46EAAE}" type="slidenum">
              <a:rPr lang="en-GB" smtClean="0"/>
              <a:pPr>
                <a:defRPr/>
              </a:pPr>
              <a:t>7</a:t>
            </a:fld>
            <a:endParaRPr lang="en-GB" dirty="0"/>
          </a:p>
        </p:txBody>
      </p:sp>
      <p:cxnSp>
        <p:nvCxnSpPr>
          <p:cNvPr id="39" name="Straight Connector 38"/>
          <p:cNvCxnSpPr/>
          <p:nvPr/>
        </p:nvCxnSpPr>
        <p:spPr>
          <a:xfrm>
            <a:off x="3394075" y="2495699"/>
            <a:ext cx="0" cy="2090737"/>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394075" y="2481411"/>
            <a:ext cx="3698205" cy="142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092280" y="2481411"/>
            <a:ext cx="0" cy="3151188"/>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2124075" y="4586436"/>
            <a:ext cx="1270000" cy="0"/>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124075" y="4586436"/>
            <a:ext cx="0" cy="1046163"/>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2124075" y="5632599"/>
            <a:ext cx="4968205" cy="47625"/>
          </a:xfrm>
          <a:prstGeom prst="line">
            <a:avLst/>
          </a:prstGeom>
          <a:ln w="5715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8304" y="2481411"/>
            <a:ext cx="0" cy="3198813"/>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7321302" y="2481411"/>
            <a:ext cx="1327398" cy="14288"/>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7308304" y="5650061"/>
            <a:ext cx="1311821" cy="8061"/>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8648700" y="2481411"/>
            <a:ext cx="25400" cy="3198813"/>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3338" y="2481411"/>
            <a:ext cx="3044825"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3338" y="2481411"/>
            <a:ext cx="0" cy="4333875"/>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3338" y="6815286"/>
            <a:ext cx="2779712"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3078163" y="2481411"/>
            <a:ext cx="0" cy="1955701"/>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033588" y="4437112"/>
            <a:ext cx="9525" cy="1365349"/>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033588" y="5802461"/>
            <a:ext cx="801687"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813050" y="5802461"/>
            <a:ext cx="0" cy="1012825"/>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2024063" y="4437112"/>
            <a:ext cx="1054100"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0" name="TextBox 141373"/>
          <p:cNvSpPr txBox="1">
            <a:spLocks noChangeArrowheads="1"/>
          </p:cNvSpPr>
          <p:nvPr/>
        </p:nvSpPr>
        <p:spPr bwMode="auto">
          <a:xfrm>
            <a:off x="1068388" y="2073548"/>
            <a:ext cx="1273105"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chemeClr val="tx1"/>
                </a:solidFill>
              </a:rPr>
              <a:t>DIRECT</a:t>
            </a:r>
          </a:p>
        </p:txBody>
      </p:sp>
      <p:sp>
        <p:nvSpPr>
          <p:cNvPr id="61" name="TextBox 83"/>
          <p:cNvSpPr txBox="1">
            <a:spLocks noChangeArrowheads="1"/>
          </p:cNvSpPr>
          <p:nvPr/>
        </p:nvSpPr>
        <p:spPr bwMode="auto">
          <a:xfrm>
            <a:off x="4660900" y="2084660"/>
            <a:ext cx="1628972"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rgbClr val="FF0000"/>
                </a:solidFill>
              </a:rPr>
              <a:t>INDIRECT</a:t>
            </a:r>
          </a:p>
        </p:txBody>
      </p:sp>
      <p:sp>
        <p:nvSpPr>
          <p:cNvPr id="62" name="TextBox 84"/>
          <p:cNvSpPr txBox="1">
            <a:spLocks noChangeArrowheads="1"/>
          </p:cNvSpPr>
          <p:nvPr/>
        </p:nvSpPr>
        <p:spPr bwMode="auto">
          <a:xfrm>
            <a:off x="7321550" y="2060848"/>
            <a:ext cx="136928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dirty="0">
                <a:solidFill>
                  <a:srgbClr val="00B050"/>
                </a:solidFill>
              </a:rPr>
              <a:t>SHARED</a:t>
            </a:r>
          </a:p>
        </p:txBody>
      </p:sp>
    </p:spTree>
    <p:extLst>
      <p:ext uri="{BB962C8B-B14F-4D97-AF65-F5344CB8AC3E}">
        <p14:creationId xmlns:p14="http://schemas.microsoft.com/office/powerpoint/2010/main" xmlns="" val="1203586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noGrp="1" noChangeArrowheads="1"/>
          </p:cNvSpPr>
          <p:nvPr/>
        </p:nvSpPr>
        <p:spPr bwMode="auto">
          <a:xfrm>
            <a:off x="6553200" y="6245225"/>
            <a:ext cx="2133600" cy="476250"/>
          </a:xfrm>
          <a:prstGeom prst="rect">
            <a:avLst/>
          </a:prstGeom>
          <a:noFill/>
          <a:ln algn="ctr">
            <a:miter lim="800000"/>
            <a:headEnd/>
            <a:tailEnd/>
          </a:ln>
        </p:spPr>
        <p:txBody>
          <a:bodyPr/>
          <a:lstStyle/>
          <a:p>
            <a:pPr algn="r" eaLnBrk="0" hangingPunct="0">
              <a:lnSpc>
                <a:spcPts val="1400"/>
              </a:lnSpc>
              <a:defRPr/>
            </a:pPr>
            <a:fld id="{66D28DA5-9A7B-4D97-ACD2-2364A5073748}" type="slidenum">
              <a:rPr lang="en-GB" sz="1000">
                <a:solidFill>
                  <a:srgbClr val="103C72"/>
                </a:solidFill>
                <a:latin typeface="+mn-lt"/>
              </a:rPr>
              <a:pPr algn="r" eaLnBrk="0" hangingPunct="0">
                <a:lnSpc>
                  <a:spcPts val="1400"/>
                </a:lnSpc>
                <a:defRPr/>
              </a:pPr>
              <a:t>8</a:t>
            </a:fld>
            <a:endParaRPr lang="en-GB" sz="1000">
              <a:solidFill>
                <a:srgbClr val="103C72"/>
              </a:solidFill>
              <a:latin typeface="+mn-lt"/>
            </a:endParaRPr>
          </a:p>
        </p:txBody>
      </p:sp>
      <p:sp>
        <p:nvSpPr>
          <p:cNvPr id="139266" name="Text Box 2"/>
          <p:cNvSpPr txBox="1">
            <a:spLocks noChangeArrowheads="1"/>
          </p:cNvSpPr>
          <p:nvPr/>
        </p:nvSpPr>
        <p:spPr bwMode="auto">
          <a:xfrm>
            <a:off x="-468560" y="880980"/>
            <a:ext cx="4464050" cy="5788380"/>
          </a:xfrm>
          <a:prstGeom prst="rect">
            <a:avLst/>
          </a:prstGeom>
          <a:noFill/>
          <a:ln w="9525" algn="ctr">
            <a:noFill/>
            <a:miter lim="800000"/>
            <a:headEnd/>
            <a:tailEnd/>
          </a:ln>
        </p:spPr>
        <p:txBody>
          <a:bodyPr lIns="90000" tIns="46800" rIns="90000" bIns="46800">
            <a:spAutoFit/>
          </a:bodyPr>
          <a:lstStyle/>
          <a:p>
            <a:pPr algn="ctr">
              <a:spcBef>
                <a:spcPct val="50000"/>
              </a:spcBef>
            </a:pPr>
            <a:r>
              <a:rPr lang="fr-BE" sz="37000" b="1" dirty="0" smtClean="0">
                <a:solidFill>
                  <a:srgbClr val="C0C0C0"/>
                </a:solidFill>
                <a:latin typeface="Verdana" pitchFamily="34" charset="0"/>
              </a:rPr>
              <a:t>2</a:t>
            </a:r>
            <a:endParaRPr lang="en-GB" sz="37000" b="1" dirty="0">
              <a:solidFill>
                <a:srgbClr val="C0C0C0"/>
              </a:solidFill>
              <a:latin typeface="Verdana" pitchFamily="34" charset="0"/>
            </a:endParaRPr>
          </a:p>
        </p:txBody>
      </p:sp>
      <p:sp>
        <p:nvSpPr>
          <p:cNvPr id="139267" name="Rectangle 4"/>
          <p:cNvSpPr>
            <a:spLocks noGrp="1" noChangeArrowheads="1"/>
          </p:cNvSpPr>
          <p:nvPr>
            <p:ph type="subTitle" idx="4294967295"/>
          </p:nvPr>
        </p:nvSpPr>
        <p:spPr>
          <a:xfrm>
            <a:off x="3203848" y="1772816"/>
            <a:ext cx="5688632" cy="4032448"/>
          </a:xfrm>
        </p:spPr>
        <p:txBody>
          <a:bodyPr/>
          <a:lstStyle/>
          <a:p>
            <a:pPr algn="ctr">
              <a:buNone/>
            </a:pPr>
            <a:endParaRPr lang="en-GB" sz="3600" b="1" dirty="0" smtClean="0">
              <a:solidFill>
                <a:srgbClr val="0082C8"/>
              </a:solidFill>
            </a:endParaRPr>
          </a:p>
          <a:p>
            <a:pPr algn="ctr">
              <a:buNone/>
            </a:pPr>
            <a:endParaRPr lang="en-GB" sz="3600" b="1" dirty="0">
              <a:solidFill>
                <a:srgbClr val="0082C8"/>
              </a:solidFill>
            </a:endParaRPr>
          </a:p>
          <a:p>
            <a:pPr>
              <a:buNone/>
            </a:pPr>
            <a:r>
              <a:rPr lang="es-ES" sz="3600" b="1" i="0" dirty="0" err="1" smtClean="0">
                <a:solidFill>
                  <a:srgbClr val="0082C8"/>
                </a:solidFill>
              </a:rPr>
              <a:t>What</a:t>
            </a:r>
            <a:r>
              <a:rPr lang="es-ES" sz="3600" b="1" i="0" dirty="0" smtClean="0">
                <a:solidFill>
                  <a:srgbClr val="0082C8"/>
                </a:solidFill>
              </a:rPr>
              <a:t> </a:t>
            </a:r>
            <a:r>
              <a:rPr lang="es-ES" sz="3600" b="1" i="0" dirty="0" err="1">
                <a:solidFill>
                  <a:srgbClr val="0082C8"/>
                </a:solidFill>
              </a:rPr>
              <a:t>is</a:t>
            </a:r>
            <a:r>
              <a:rPr lang="es-ES" sz="3600" b="1" i="0" dirty="0">
                <a:solidFill>
                  <a:srgbClr val="0082C8"/>
                </a:solidFill>
              </a:rPr>
              <a:t> </a:t>
            </a:r>
            <a:r>
              <a:rPr lang="es-ES" sz="3600" b="1" i="0" dirty="0" err="1">
                <a:solidFill>
                  <a:srgbClr val="0082C8"/>
                </a:solidFill>
              </a:rPr>
              <a:t>Indirect</a:t>
            </a:r>
            <a:r>
              <a:rPr lang="es-ES" sz="3600" b="1" i="0" dirty="0">
                <a:solidFill>
                  <a:srgbClr val="0082C8"/>
                </a:solidFill>
              </a:rPr>
              <a:t> </a:t>
            </a:r>
            <a:r>
              <a:rPr lang="es-ES" sz="3600" b="1" i="0" dirty="0" smtClean="0">
                <a:solidFill>
                  <a:srgbClr val="0082C8"/>
                </a:solidFill>
              </a:rPr>
              <a:t>Management?</a:t>
            </a:r>
          </a:p>
          <a:p>
            <a:pPr algn="ctr">
              <a:buNone/>
            </a:pPr>
            <a:endParaRPr lang="en-GB" sz="3600" b="1" i="0" dirty="0">
              <a:solidFill>
                <a:srgbClr val="0082C8"/>
              </a:solidFill>
            </a:endParaRPr>
          </a:p>
        </p:txBody>
      </p:sp>
      <p:sp>
        <p:nvSpPr>
          <p:cNvPr id="2" name="Slide Number Placeholder 1"/>
          <p:cNvSpPr>
            <a:spLocks noGrp="1"/>
          </p:cNvSpPr>
          <p:nvPr>
            <p:ph type="sldNum" sz="quarter" idx="12"/>
          </p:nvPr>
        </p:nvSpPr>
        <p:spPr/>
        <p:txBody>
          <a:bodyPr/>
          <a:lstStyle/>
          <a:p>
            <a:pPr>
              <a:defRPr/>
            </a:pPr>
            <a:fld id="{E2306159-8291-45C0-9E84-6F1DFA46EAAE}" type="slidenum">
              <a:rPr lang="en-GB" smtClean="0"/>
              <a:pPr>
                <a:defRPr/>
              </a:pPr>
              <a:t>8</a:t>
            </a:fld>
            <a:endParaRPr lang="en-GB"/>
          </a:p>
        </p:txBody>
      </p:sp>
    </p:spTree>
    <p:extLst>
      <p:ext uri="{BB962C8B-B14F-4D97-AF65-F5344CB8AC3E}">
        <p14:creationId xmlns:p14="http://schemas.microsoft.com/office/powerpoint/2010/main" xmlns="" val="277200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ChangeArrowheads="1"/>
          </p:cNvSpPr>
          <p:nvPr/>
        </p:nvSpPr>
        <p:spPr bwMode="auto">
          <a:xfrm>
            <a:off x="4356100" y="3500438"/>
            <a:ext cx="4500563" cy="1893887"/>
          </a:xfrm>
          <a:prstGeom prst="rect">
            <a:avLst/>
          </a:prstGeom>
          <a:noFill/>
          <a:ln w="1651" cap="rnd" algn="ctr">
            <a:noFill/>
            <a:miter lim="800000"/>
            <a:headEnd/>
            <a:tailEnd/>
          </a:ln>
        </p:spPr>
        <p:txBody>
          <a:bodyPr>
            <a:spAutoFit/>
          </a:bodyPr>
          <a:lstStyle/>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endParaRPr lang="en-GB" sz="1600">
              <a:solidFill>
                <a:srgbClr val="103C72"/>
              </a:solidFill>
              <a:latin typeface="Verdana" pitchFamily="34" charset="0"/>
            </a:endParaRPr>
          </a:p>
          <a:p>
            <a:pPr>
              <a:tabLst>
                <a:tab pos="441325" algn="l"/>
              </a:tabLst>
            </a:pPr>
            <a:r>
              <a:rPr lang="en-GB">
                <a:solidFill>
                  <a:srgbClr val="103C72"/>
                </a:solidFill>
                <a:latin typeface="Verdana" pitchFamily="34" charset="0"/>
              </a:rPr>
              <a:t>	</a:t>
            </a:r>
          </a:p>
          <a:p>
            <a:pPr>
              <a:tabLst>
                <a:tab pos="441325" algn="l"/>
              </a:tabLst>
            </a:pPr>
            <a:r>
              <a:rPr lang="en-GB" b="1">
                <a:solidFill>
                  <a:srgbClr val="103C72"/>
                </a:solidFill>
                <a:latin typeface="Verdana" pitchFamily="34" charset="0"/>
              </a:rPr>
              <a:t>	</a:t>
            </a:r>
          </a:p>
          <a:p>
            <a:pPr>
              <a:tabLst>
                <a:tab pos="441325" algn="l"/>
              </a:tabLst>
            </a:pPr>
            <a:endParaRPr lang="en-GB" b="1">
              <a:solidFill>
                <a:srgbClr val="103C72"/>
              </a:solidFill>
              <a:latin typeface="Verdana" pitchFamily="34" charset="0"/>
            </a:endParaRPr>
          </a:p>
        </p:txBody>
      </p:sp>
      <p:sp>
        <p:nvSpPr>
          <p:cNvPr id="143366" name="Rectangle 7"/>
          <p:cNvSpPr>
            <a:spLocks noChangeArrowheads="1"/>
          </p:cNvSpPr>
          <p:nvPr/>
        </p:nvSpPr>
        <p:spPr bwMode="auto">
          <a:xfrm>
            <a:off x="539750" y="4076700"/>
            <a:ext cx="4968875" cy="1374775"/>
          </a:xfrm>
          <a:prstGeom prst="rect">
            <a:avLst/>
          </a:prstGeom>
          <a:noFill/>
          <a:ln w="1651" cap="rnd" algn="ctr">
            <a:noFill/>
            <a:miter lim="800000"/>
            <a:headEnd/>
            <a:tailEnd/>
          </a:ln>
        </p:spPr>
        <p:txBody>
          <a:bodyPr>
            <a:spAutoFit/>
          </a:bodyPr>
          <a:lstStyle/>
          <a:p>
            <a:endParaRPr lang="en-GB" sz="1600">
              <a:solidFill>
                <a:srgbClr val="103C72"/>
              </a:solidFill>
              <a:latin typeface="Verdana" pitchFamily="34" charset="0"/>
            </a:endParaRPr>
          </a:p>
          <a:p>
            <a:endParaRPr lang="en-GB" sz="1600" b="1">
              <a:solidFill>
                <a:srgbClr val="103C72"/>
              </a:solidFill>
              <a:latin typeface="Verdana" pitchFamily="34" charset="0"/>
            </a:endParaRPr>
          </a:p>
          <a:p>
            <a:endParaRPr lang="en-GB" sz="1600">
              <a:solidFill>
                <a:srgbClr val="103C72"/>
              </a:solidFill>
              <a:latin typeface="Verdana" pitchFamily="34" charset="0"/>
            </a:endParaRPr>
          </a:p>
          <a:p>
            <a:r>
              <a:rPr lang="en-GB" b="1">
                <a:solidFill>
                  <a:srgbClr val="103C72"/>
                </a:solidFill>
                <a:latin typeface="Verdana" pitchFamily="34" charset="0"/>
              </a:rPr>
              <a:t>	</a:t>
            </a:r>
          </a:p>
          <a:p>
            <a:endParaRPr lang="en-GB" b="1">
              <a:solidFill>
                <a:srgbClr val="103C72"/>
              </a:solidFill>
              <a:latin typeface="Verdana" pitchFamily="34" charset="0"/>
            </a:endParaRPr>
          </a:p>
        </p:txBody>
      </p:sp>
      <p:sp>
        <p:nvSpPr>
          <p:cNvPr id="2" name="Rectangle 1"/>
          <p:cNvSpPr/>
          <p:nvPr/>
        </p:nvSpPr>
        <p:spPr>
          <a:xfrm>
            <a:off x="179512" y="1443841"/>
            <a:ext cx="8496944" cy="738664"/>
          </a:xfrm>
          <a:prstGeom prst="rect">
            <a:avLst/>
          </a:prstGeom>
        </p:spPr>
        <p:txBody>
          <a:bodyPr wrap="square">
            <a:spAutoFit/>
          </a:bodyPr>
          <a:lstStyle/>
          <a:p>
            <a:pPr>
              <a:buFont typeface="Times" pitchFamily="18" charset="0"/>
              <a:buNone/>
            </a:pPr>
            <a:r>
              <a:rPr lang="en-GB" sz="2400" b="1" i="1" u="sng" dirty="0" smtClean="0">
                <a:solidFill>
                  <a:srgbClr val="0F5494"/>
                </a:solidFill>
                <a:latin typeface="+mn-lt"/>
              </a:rPr>
              <a:t> </a:t>
            </a:r>
            <a:endParaRPr lang="en-GB" sz="2400" i="1" dirty="0">
              <a:solidFill>
                <a:srgbClr val="0F5494"/>
              </a:solidFill>
              <a:latin typeface="+mn-lt"/>
            </a:endParaRPr>
          </a:p>
          <a:p>
            <a:pPr>
              <a:buFont typeface="Times" pitchFamily="18" charset="0"/>
              <a:buNone/>
            </a:pPr>
            <a:endParaRPr lang="en-GB" i="1" dirty="0"/>
          </a:p>
        </p:txBody>
      </p:sp>
      <p:sp>
        <p:nvSpPr>
          <p:cNvPr id="7" name="Rectangle 2"/>
          <p:cNvSpPr>
            <a:spLocks noChangeArrowheads="1"/>
          </p:cNvSpPr>
          <p:nvPr/>
        </p:nvSpPr>
        <p:spPr bwMode="auto">
          <a:xfrm>
            <a:off x="188118" y="1380978"/>
            <a:ext cx="8416132" cy="463846"/>
          </a:xfrm>
          <a:prstGeom prst="rect">
            <a:avLst/>
          </a:prstGeom>
          <a:noFill/>
          <a:ln w="9525" algn="ctr">
            <a:noFill/>
            <a:miter lim="800000"/>
            <a:headEnd/>
            <a:tailEnd/>
          </a:ln>
        </p:spPr>
        <p:txBody>
          <a:bodyPr wrap="square" lIns="90000" tIns="46800" rIns="90000" bIns="46800">
            <a:spAutoFit/>
          </a:bodyPr>
          <a:lstStyle/>
          <a:p>
            <a:r>
              <a:rPr lang="es-ES" sz="2400" b="1" dirty="0" err="1" smtClean="0">
                <a:solidFill>
                  <a:srgbClr val="0F5494"/>
                </a:solidFill>
                <a:latin typeface="Verdana" pitchFamily="34" charset="0"/>
              </a:rPr>
              <a:t>Indirect</a:t>
            </a:r>
            <a:r>
              <a:rPr lang="es-ES" sz="2400" b="1" dirty="0" smtClean="0">
                <a:solidFill>
                  <a:srgbClr val="0F5494"/>
                </a:solidFill>
                <a:latin typeface="Verdana" pitchFamily="34" charset="0"/>
              </a:rPr>
              <a:t> Management</a:t>
            </a:r>
            <a:endParaRPr lang="es-ES" sz="2400" b="1" dirty="0">
              <a:solidFill>
                <a:srgbClr val="0F5494"/>
              </a:solidFill>
              <a:latin typeface="Verdana" pitchFamily="34" charset="0"/>
            </a:endParaRPr>
          </a:p>
        </p:txBody>
      </p:sp>
      <p:sp>
        <p:nvSpPr>
          <p:cNvPr id="6" name="TextBox 5"/>
          <p:cNvSpPr txBox="1"/>
          <p:nvPr/>
        </p:nvSpPr>
        <p:spPr>
          <a:xfrm>
            <a:off x="251520" y="2132856"/>
            <a:ext cx="8568952" cy="4242187"/>
          </a:xfrm>
          <a:prstGeom prst="rect">
            <a:avLst/>
          </a:prstGeom>
          <a:noFill/>
        </p:spPr>
        <p:txBody>
          <a:bodyPr wrap="square" rtlCol="0">
            <a:spAutoFit/>
          </a:bodyPr>
          <a:lstStyle/>
          <a:p>
            <a:pPr marL="285750" indent="-285750">
              <a:spcBef>
                <a:spcPts val="200"/>
              </a:spcBef>
              <a:buFont typeface="Arial" panose="020B0604020202020204" pitchFamily="34" charset="0"/>
              <a:buChar char="•"/>
            </a:pPr>
            <a:r>
              <a:rPr lang="es-ES" sz="2400" kern="1700" dirty="0" err="1" smtClean="0">
                <a:solidFill>
                  <a:srgbClr val="0F5494"/>
                </a:solidFill>
              </a:rPr>
              <a:t>Indirect</a:t>
            </a:r>
            <a:r>
              <a:rPr lang="es-ES" sz="2400" kern="1700" dirty="0" smtClean="0">
                <a:solidFill>
                  <a:srgbClr val="0F5494"/>
                </a:solidFill>
              </a:rPr>
              <a:t> Management </a:t>
            </a:r>
            <a:r>
              <a:rPr lang="es-ES" sz="2400" kern="1700" dirty="0" err="1" smtClean="0">
                <a:solidFill>
                  <a:srgbClr val="0F5494"/>
                </a:solidFill>
              </a:rPr>
              <a:t>is</a:t>
            </a:r>
            <a:r>
              <a:rPr lang="es-ES" sz="2400" kern="1700" dirty="0" smtClean="0">
                <a:solidFill>
                  <a:srgbClr val="0F5494"/>
                </a:solidFill>
              </a:rPr>
              <a:t> </a:t>
            </a:r>
            <a:r>
              <a:rPr lang="es-ES" sz="2400" kern="1700" dirty="0" err="1" smtClean="0">
                <a:solidFill>
                  <a:srgbClr val="0F5494"/>
                </a:solidFill>
              </a:rPr>
              <a:t>used</a:t>
            </a:r>
            <a:r>
              <a:rPr lang="es-ES" sz="2400" kern="1700" dirty="0" smtClean="0">
                <a:solidFill>
                  <a:srgbClr val="0F5494"/>
                </a:solidFill>
              </a:rPr>
              <a:t> </a:t>
            </a:r>
            <a:r>
              <a:rPr lang="es-ES" sz="2400" kern="1700" dirty="0" err="1" smtClean="0">
                <a:solidFill>
                  <a:srgbClr val="0F5494"/>
                </a:solidFill>
              </a:rPr>
              <a:t>for</a:t>
            </a:r>
            <a:r>
              <a:rPr lang="es-ES" sz="2400" kern="1700" dirty="0" smtClean="0">
                <a:solidFill>
                  <a:srgbClr val="0F5494"/>
                </a:solidFill>
              </a:rPr>
              <a:t> </a:t>
            </a:r>
            <a:r>
              <a:rPr lang="es-ES" sz="2400" kern="1700" dirty="0" err="1" smtClean="0">
                <a:solidFill>
                  <a:srgbClr val="0F5494"/>
                </a:solidFill>
              </a:rPr>
              <a:t>the</a:t>
            </a:r>
            <a:r>
              <a:rPr lang="es-ES" sz="2400" kern="1700" dirty="0" smtClean="0">
                <a:solidFill>
                  <a:srgbClr val="0F5494"/>
                </a:solidFill>
              </a:rPr>
              <a:t> </a:t>
            </a:r>
            <a:r>
              <a:rPr lang="es-ES" sz="2400" kern="1700" dirty="0" err="1" smtClean="0">
                <a:solidFill>
                  <a:srgbClr val="0F5494"/>
                </a:solidFill>
              </a:rPr>
              <a:t>delegation</a:t>
            </a:r>
            <a:r>
              <a:rPr lang="es-ES" sz="2400" kern="1700" dirty="0" smtClean="0">
                <a:solidFill>
                  <a:srgbClr val="0F5494"/>
                </a:solidFill>
              </a:rPr>
              <a:t> of </a:t>
            </a:r>
            <a:r>
              <a:rPr lang="es-ES" sz="2400" b="1" u="sng" kern="1700" dirty="0" err="1" smtClean="0">
                <a:solidFill>
                  <a:srgbClr val="0F5494"/>
                </a:solidFill>
              </a:rPr>
              <a:t>budget</a:t>
            </a:r>
            <a:r>
              <a:rPr lang="es-ES" sz="2400" b="1" u="sng" kern="1700" dirty="0" smtClean="0">
                <a:solidFill>
                  <a:srgbClr val="0F5494"/>
                </a:solidFill>
              </a:rPr>
              <a:t> </a:t>
            </a:r>
            <a:r>
              <a:rPr lang="es-ES" sz="2400" b="1" u="sng" kern="1700" dirty="0" err="1" smtClean="0">
                <a:solidFill>
                  <a:srgbClr val="0F5494"/>
                </a:solidFill>
              </a:rPr>
              <a:t>implementation</a:t>
            </a:r>
            <a:r>
              <a:rPr lang="es-ES" sz="2400" b="1" u="sng" kern="1700" dirty="0" smtClean="0">
                <a:solidFill>
                  <a:srgbClr val="0F5494"/>
                </a:solidFill>
              </a:rPr>
              <a:t> </a:t>
            </a:r>
            <a:r>
              <a:rPr lang="es-ES" sz="2400" b="1" u="sng" kern="1700" dirty="0" err="1" smtClean="0">
                <a:solidFill>
                  <a:srgbClr val="0F5494"/>
                </a:solidFill>
              </a:rPr>
              <a:t>tasks</a:t>
            </a:r>
            <a:r>
              <a:rPr lang="es-ES" sz="2400" b="1" kern="1700" dirty="0" smtClean="0">
                <a:solidFill>
                  <a:srgbClr val="0F5494"/>
                </a:solidFill>
              </a:rPr>
              <a:t> i.e. :</a:t>
            </a:r>
          </a:p>
          <a:p>
            <a:pPr marL="285750" indent="-285750">
              <a:spcBef>
                <a:spcPts val="200"/>
              </a:spcBef>
              <a:buFont typeface="Arial" panose="020B0604020202020204" pitchFamily="34" charset="0"/>
              <a:buChar char="•"/>
            </a:pPr>
            <a:endParaRPr lang="es-ES" sz="2400" b="1" u="sng" kern="1700" dirty="0" smtClean="0">
              <a:solidFill>
                <a:srgbClr val="0F5494"/>
              </a:solidFill>
            </a:endParaRPr>
          </a:p>
          <a:p>
            <a:pPr algn="ctr">
              <a:spcBef>
                <a:spcPts val="200"/>
              </a:spcBef>
            </a:pPr>
            <a:r>
              <a:rPr lang="fr-BE" sz="2400" b="1" dirty="0" err="1" smtClean="0">
                <a:solidFill>
                  <a:srgbClr val="0F5494"/>
                </a:solidFill>
                <a:latin typeface="Verdana" pitchFamily="34" charset="0"/>
              </a:rPr>
              <a:t>Tendering</a:t>
            </a:r>
            <a:r>
              <a:rPr lang="fr-BE" sz="2400" b="1" dirty="0">
                <a:solidFill>
                  <a:srgbClr val="0F5494"/>
                </a:solidFill>
                <a:latin typeface="Verdana" pitchFamily="34" charset="0"/>
              </a:rPr>
              <a:t>, </a:t>
            </a:r>
            <a:r>
              <a:rPr lang="fr-BE" sz="2400" b="1" dirty="0" err="1">
                <a:solidFill>
                  <a:srgbClr val="0F5494"/>
                </a:solidFill>
                <a:latin typeface="Verdana" pitchFamily="34" charset="0"/>
              </a:rPr>
              <a:t>contracting</a:t>
            </a:r>
            <a:r>
              <a:rPr lang="fr-BE" sz="2400" b="1" dirty="0">
                <a:solidFill>
                  <a:srgbClr val="0F5494"/>
                </a:solidFill>
                <a:latin typeface="Verdana" pitchFamily="34" charset="0"/>
              </a:rPr>
              <a:t>, </a:t>
            </a:r>
            <a:r>
              <a:rPr lang="fr-BE" sz="2400" b="1" dirty="0" err="1" smtClean="0">
                <a:solidFill>
                  <a:srgbClr val="0F5494"/>
                </a:solidFill>
                <a:latin typeface="Verdana" pitchFamily="34" charset="0"/>
              </a:rPr>
              <a:t>paying</a:t>
            </a:r>
            <a:endParaRPr lang="fr-BE" sz="2400" b="1" dirty="0" smtClean="0">
              <a:solidFill>
                <a:srgbClr val="0F5494"/>
              </a:solidFill>
              <a:latin typeface="Verdana" pitchFamily="34" charset="0"/>
            </a:endParaRPr>
          </a:p>
          <a:p>
            <a:pPr algn="ctr">
              <a:spcBef>
                <a:spcPts val="200"/>
              </a:spcBef>
            </a:pPr>
            <a:r>
              <a:rPr lang="fr-BE" sz="2400" b="1" dirty="0" smtClean="0">
                <a:solidFill>
                  <a:srgbClr val="0F5494"/>
                </a:solidFill>
                <a:latin typeface="Verdana" pitchFamily="34" charset="0"/>
              </a:rPr>
              <a:t>&amp; </a:t>
            </a:r>
            <a:r>
              <a:rPr lang="fr-BE" sz="2400" b="1" dirty="0" err="1" smtClean="0">
                <a:solidFill>
                  <a:srgbClr val="0F5494"/>
                </a:solidFill>
                <a:latin typeface="Verdana" pitchFamily="34" charset="0"/>
              </a:rPr>
              <a:t>margin</a:t>
            </a:r>
            <a:r>
              <a:rPr lang="fr-BE" sz="2400" b="1" dirty="0" smtClean="0">
                <a:solidFill>
                  <a:srgbClr val="0F5494"/>
                </a:solidFill>
                <a:latin typeface="Verdana" pitchFamily="34" charset="0"/>
              </a:rPr>
              <a:t> of </a:t>
            </a:r>
            <a:r>
              <a:rPr lang="fr-BE" sz="2400" b="1" dirty="0" err="1" smtClean="0">
                <a:solidFill>
                  <a:srgbClr val="0F5494"/>
                </a:solidFill>
                <a:latin typeface="Verdana" pitchFamily="34" charset="0"/>
              </a:rPr>
              <a:t>discretionary</a:t>
            </a:r>
            <a:r>
              <a:rPr lang="fr-BE" sz="2400" b="1" dirty="0" smtClean="0">
                <a:solidFill>
                  <a:srgbClr val="0F5494"/>
                </a:solidFill>
                <a:latin typeface="Verdana" pitchFamily="34" charset="0"/>
              </a:rPr>
              <a:t> power</a:t>
            </a:r>
            <a:endParaRPr lang="es-ES" sz="2400" b="1" dirty="0">
              <a:solidFill>
                <a:srgbClr val="0F5494"/>
              </a:solidFill>
              <a:latin typeface="Verdana" pitchFamily="34" charset="0"/>
            </a:endParaRPr>
          </a:p>
          <a:p>
            <a:pPr marL="533400" algn="just">
              <a:spcBef>
                <a:spcPts val="200"/>
              </a:spcBef>
            </a:pPr>
            <a:endParaRPr lang="en-GB" i="1" dirty="0" smtClean="0"/>
          </a:p>
          <a:p>
            <a:pPr marL="533400" algn="just">
              <a:spcBef>
                <a:spcPts val="200"/>
              </a:spcBef>
            </a:pPr>
            <a:r>
              <a:rPr lang="en-GB" i="1" dirty="0" smtClean="0"/>
              <a:t>"Implementation </a:t>
            </a:r>
            <a:r>
              <a:rPr lang="en-GB" i="1" dirty="0"/>
              <a:t>of procurement and grant award procedures, and awarding, signing and executing the resulting procurement and grant contracts, notably accepting deliverables carrying out payments and recovering the funds unduly </a:t>
            </a:r>
            <a:r>
              <a:rPr lang="en-GB" i="1" dirty="0" smtClean="0"/>
              <a:t>paid"</a:t>
            </a:r>
            <a:endParaRPr lang="es-ES" i="1" kern="1700" dirty="0">
              <a:solidFill>
                <a:srgbClr val="0082C8"/>
              </a:solidFill>
            </a:endParaRPr>
          </a:p>
          <a:p>
            <a:pPr marL="285750" indent="-285750">
              <a:spcBef>
                <a:spcPts val="200"/>
              </a:spcBef>
              <a:buFont typeface="Arial" panose="020B0604020202020204" pitchFamily="34" charset="0"/>
              <a:buChar char="•"/>
            </a:pPr>
            <a:endParaRPr lang="es-ES" sz="2400" b="1" kern="1700" dirty="0" smtClean="0">
              <a:solidFill>
                <a:srgbClr val="0082C8"/>
              </a:solidFill>
            </a:endParaRPr>
          </a:p>
          <a:p>
            <a:pPr marL="285750" indent="-285750">
              <a:spcBef>
                <a:spcPts val="200"/>
              </a:spcBef>
              <a:buFont typeface="Arial" panose="020B0604020202020204" pitchFamily="34" charset="0"/>
              <a:buChar char="•"/>
            </a:pPr>
            <a:endParaRPr lang="en-GB" sz="2400" dirty="0">
              <a:solidFill>
                <a:srgbClr val="0082C8"/>
              </a:solidFill>
            </a:endParaRPr>
          </a:p>
        </p:txBody>
      </p:sp>
      <p:sp>
        <p:nvSpPr>
          <p:cNvPr id="3" name="Slide Number Placeholder 2"/>
          <p:cNvSpPr>
            <a:spLocks noGrp="1"/>
          </p:cNvSpPr>
          <p:nvPr>
            <p:ph type="sldNum" sz="quarter" idx="12"/>
          </p:nvPr>
        </p:nvSpPr>
        <p:spPr/>
        <p:txBody>
          <a:bodyPr/>
          <a:lstStyle/>
          <a:p>
            <a:pPr>
              <a:defRPr/>
            </a:pPr>
            <a:fld id="{E2306159-8291-45C0-9E84-6F1DFA46EAAE}" type="slidenum">
              <a:rPr lang="en-GB" smtClean="0"/>
              <a:pPr>
                <a:defRPr/>
              </a:pPr>
              <a:t>9</a:t>
            </a:fld>
            <a:endParaRPr lang="en-GB"/>
          </a:p>
        </p:txBody>
      </p:sp>
    </p:spTree>
    <p:extLst>
      <p:ext uri="{BB962C8B-B14F-4D97-AF65-F5344CB8AC3E}">
        <p14:creationId xmlns:p14="http://schemas.microsoft.com/office/powerpoint/2010/main" xmlns="" val="2773296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 bleu-white</Template>
  <TotalTime>12185</TotalTime>
  <Words>1903</Words>
  <Application>Microsoft Office PowerPoint</Application>
  <PresentationFormat>On-screen Show (4:3)</PresentationFormat>
  <Paragraphs>461</Paragraphs>
  <Slides>36</Slides>
  <Notes>19</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Slide_Master</vt:lpstr>
      <vt:lpstr>Slide 1</vt:lpstr>
      <vt:lpstr>SUMMARY</vt:lpstr>
      <vt:lpstr>Slide 3</vt:lpstr>
      <vt:lpstr>Management modes</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PAGODA </vt:lpstr>
      <vt:lpstr>PAGODA </vt:lpstr>
      <vt:lpstr>PAGODA </vt:lpstr>
      <vt:lpstr>PAGODA </vt:lpstr>
      <vt:lpstr>PAGODA</vt:lpstr>
      <vt:lpstr>PAGODA</vt:lpstr>
      <vt:lpstr>Slide 36</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modes &amp; Basic rules</dc:title>
  <dc:creator>aidco-sd-tech2</dc:creator>
  <cp:lastModifiedBy>Innova Europe 3</cp:lastModifiedBy>
  <cp:revision>224</cp:revision>
  <cp:lastPrinted>2015-10-19T08:52:04Z</cp:lastPrinted>
  <dcterms:created xsi:type="dcterms:W3CDTF">2007-05-29T09:07:45Z</dcterms:created>
  <dcterms:modified xsi:type="dcterms:W3CDTF">2015-11-03T13:40:24Z</dcterms:modified>
</cp:coreProperties>
</file>