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17" r:id="rId3"/>
    <p:sldId id="358" r:id="rId4"/>
    <p:sldId id="338" r:id="rId5"/>
    <p:sldId id="415" r:id="rId6"/>
    <p:sldId id="416" r:id="rId7"/>
    <p:sldId id="417" r:id="rId8"/>
    <p:sldId id="419" r:id="rId9"/>
    <p:sldId id="420" r:id="rId10"/>
    <p:sldId id="422" r:id="rId11"/>
    <p:sldId id="423" r:id="rId12"/>
    <p:sldId id="424" r:id="rId13"/>
    <p:sldId id="40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66" d="100"/>
          <a:sy n="66" d="100"/>
        </p:scale>
        <p:origin x="668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9418-040E-46BF-BD97-1D9039E27B7A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CA1A-B522-4099-A465-AFAC25C88A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73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205A2-AF42-4F54-B24C-099E649EAA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24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C6C3-8C4F-44D4-AE2B-8D88C14A41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2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19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99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20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2150"/>
            <a:ext cx="12250840" cy="1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340" y="274639"/>
            <a:ext cx="3936437" cy="8501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9" y="5625966"/>
            <a:ext cx="1538856" cy="1157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85" y="4990031"/>
            <a:ext cx="3336551" cy="24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68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2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80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40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5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80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59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79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7EDD-B936-4F51-BE12-526EA4231A56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DB57-3A2C-494E-AE8F-CCA397D7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rederic.lancon@agrinatura-eu.e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pacity4dev.europa.eu/projects/value-chain-analysis-for-development-vca4d_en" TargetMode="External"/><Relationship Id="rId2" Type="http://schemas.openxmlformats.org/officeDocument/2006/relationships/hyperlink" Target="https://value-chain-game.agrinatura.dev.seriousgames.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capacity4dev.europa.eu/projects/value-chain-analysis-for-development-vca4d/info/6-vca-game_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pacity4dev.europa.eu/projects/value-chain-analysis-for-development-vca4d/info/6-vca-game_en" TargetMode="External"/><Relationship Id="rId4" Type="http://schemas.openxmlformats.org/officeDocument/2006/relationships/hyperlink" Target="https://value-chain-game.agrinatura.dev.seriousgames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8560" cy="1829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006" y="5584475"/>
            <a:ext cx="1454051" cy="1006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7" y="5533600"/>
            <a:ext cx="1386011" cy="107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63572" y="5921341"/>
            <a:ext cx="487679" cy="81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prstClr val="black"/>
                </a:solidFill>
                <a:latin typeface="Bradley Hand ITC"/>
                <a:ea typeface="Calibri"/>
                <a:cs typeface="Times New Roman"/>
              </a:rPr>
              <a:t>for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52" y="3081321"/>
            <a:ext cx="1137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VCA4D support your decision-making process</a:t>
            </a:r>
            <a:endParaRPr lang="en-GB" sz="3600" b="1" dirty="0">
              <a:solidFill>
                <a:srgbClr val="33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4779E6-031D-45A2-93AE-F3D9C3493E81}"/>
              </a:ext>
            </a:extLst>
          </p:cNvPr>
          <p:cNvSpPr txBox="1"/>
          <p:nvPr/>
        </p:nvSpPr>
        <p:spPr>
          <a:xfrm>
            <a:off x="260616" y="5533600"/>
            <a:ext cx="2708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Frédéric Lançon</a:t>
            </a:r>
          </a:p>
          <a:p>
            <a:r>
              <a:rPr lang="en-GB" sz="1400" dirty="0"/>
              <a:t>VCA4D Scientific Director</a:t>
            </a:r>
          </a:p>
          <a:p>
            <a:r>
              <a:rPr lang="en-GB" sz="1400" dirty="0">
                <a:hlinkClick r:id="rId6"/>
              </a:rPr>
              <a:t>frederic.lancon@agrinatura-eu.eu</a:t>
            </a:r>
            <a:r>
              <a:rPr lang="en-GB" sz="1400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A9F625-1E2E-467B-BB89-931D2A3E325A}"/>
              </a:ext>
            </a:extLst>
          </p:cNvPr>
          <p:cNvSpPr txBox="1"/>
          <p:nvPr/>
        </p:nvSpPr>
        <p:spPr>
          <a:xfrm>
            <a:off x="1000461" y="2002885"/>
            <a:ext cx="1011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Value Chain Knowledge Sharing for Action</a:t>
            </a:r>
          </a:p>
          <a:p>
            <a:pPr algn="ctr"/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1605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0"/>
    </mc:Choice>
    <mc:Fallback xmlns="">
      <p:transition spd="slow" advTm="278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46" y="48908"/>
            <a:ext cx="12139051" cy="77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6BDE74-CD99-4190-B82E-9C38A81C2E81}"/>
              </a:ext>
            </a:extLst>
          </p:cNvPr>
          <p:cNvSpPr txBox="1"/>
          <p:nvPr/>
        </p:nvSpPr>
        <p:spPr>
          <a:xfrm>
            <a:off x="3200131" y="3435401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65369D7-156D-4225-9A1E-2C72AD7C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6910"/>
            <a:ext cx="11940865" cy="448238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One versus several values chains?</a:t>
            </a:r>
          </a:p>
          <a:p>
            <a:r>
              <a:rPr lang="en-GB" dirty="0"/>
              <a:t>Analysing several value chains simultaneously  (part of a food system, a sector…) reinforces the decision making potential of the study.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But: </a:t>
            </a:r>
            <a:r>
              <a:rPr lang="en-GB" dirty="0"/>
              <a:t>requires more data readily available to reduce the expertise time or additional human resources (capacity building)</a:t>
            </a:r>
          </a:p>
          <a:p>
            <a:pPr lvl="1"/>
            <a:r>
              <a:rPr lang="en-GB" dirty="0"/>
              <a:t>Experience with fisheries Tanzania, Flours processing in Tchad, Cereals in Moldova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52947" y="18049"/>
            <a:ext cx="1208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 - Scope</a:t>
            </a:r>
          </a:p>
        </p:txBody>
      </p:sp>
    </p:spTree>
    <p:extLst>
      <p:ext uri="{BB962C8B-B14F-4D97-AF65-F5344CB8AC3E}">
        <p14:creationId xmlns:p14="http://schemas.microsoft.com/office/powerpoint/2010/main" val="8256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73" y="-68258"/>
            <a:ext cx="12139051" cy="86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6BDE74-CD99-4190-B82E-9C38A81C2E81}"/>
              </a:ext>
            </a:extLst>
          </p:cNvPr>
          <p:cNvSpPr txBox="1"/>
          <p:nvPr/>
        </p:nvSpPr>
        <p:spPr>
          <a:xfrm>
            <a:off x="3200131" y="3435401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65369D7-156D-4225-9A1E-2C72AD7C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7" y="1022559"/>
            <a:ext cx="11940865" cy="482568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Capitalizing on and expanding capacities</a:t>
            </a:r>
          </a:p>
          <a:p>
            <a:pPr lvl="1"/>
            <a:r>
              <a:rPr lang="en-GB" dirty="0"/>
              <a:t>Experts:</a:t>
            </a:r>
          </a:p>
          <a:p>
            <a:pPr lvl="2"/>
            <a:r>
              <a:rPr lang="en-GB" dirty="0"/>
              <a:t>Mastering well the VCA4D study process and analytical  process can significantly reduce the time required. </a:t>
            </a:r>
          </a:p>
          <a:p>
            <a:pPr lvl="2"/>
            <a:r>
              <a:rPr lang="en-GB" dirty="0"/>
              <a:t>But high turnover.</a:t>
            </a:r>
          </a:p>
          <a:p>
            <a:pPr lvl="1"/>
            <a:r>
              <a:rPr lang="en-GB" dirty="0"/>
              <a:t>EUD staff: </a:t>
            </a:r>
          </a:p>
          <a:p>
            <a:pPr lvl="2"/>
            <a:r>
              <a:rPr lang="en-GB" dirty="0"/>
              <a:t>better knowledge of the VCA4D offer to improve their capacity to fully exploit VCA4D output. </a:t>
            </a:r>
          </a:p>
          <a:p>
            <a:pPr lvl="2"/>
            <a:r>
              <a:rPr lang="en-GB" dirty="0"/>
              <a:t>good Handover between staff rotation limits loss of knowledge and expertise</a:t>
            </a:r>
          </a:p>
          <a:p>
            <a:pPr lvl="2"/>
            <a:endParaRPr lang="en-GB" dirty="0"/>
          </a:p>
          <a:p>
            <a:r>
              <a:rPr lang="en-GB" dirty="0"/>
              <a:t>Agrinatura and F3 address these issues through:</a:t>
            </a:r>
          </a:p>
          <a:p>
            <a:pPr lvl="1"/>
            <a:r>
              <a:rPr lang="en-GB" dirty="0"/>
              <a:t>Training : the VCA game, the VC Knowledge sharing 4 action seminars, Community of practice, capacity building component embedded into study implementation.</a:t>
            </a:r>
          </a:p>
          <a:p>
            <a:pPr lvl="1"/>
            <a:r>
              <a:rPr lang="en-GB" dirty="0"/>
              <a:t>Building a pool of experts in the next phase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52947" y="18049"/>
            <a:ext cx="1208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30149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73" y="-68258"/>
            <a:ext cx="12139051" cy="86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6BDE74-CD99-4190-B82E-9C38A81C2E81}"/>
              </a:ext>
            </a:extLst>
          </p:cNvPr>
          <p:cNvSpPr txBox="1"/>
          <p:nvPr/>
        </p:nvSpPr>
        <p:spPr>
          <a:xfrm>
            <a:off x="3200131" y="3435401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65369D7-156D-4225-9A1E-2C72AD7C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7" y="1022559"/>
            <a:ext cx="11940865" cy="4825683"/>
          </a:xfrm>
        </p:spPr>
        <p:txBody>
          <a:bodyPr>
            <a:normAutofit/>
          </a:bodyPr>
          <a:lstStyle/>
          <a:p>
            <a:r>
              <a:rPr lang="en-GB" dirty="0"/>
              <a:t>Plan several month ahead: Dialogue with HQ and F3 is key.</a:t>
            </a:r>
          </a:p>
          <a:p>
            <a:pPr lvl="1"/>
            <a:endParaRPr lang="en-GB" dirty="0"/>
          </a:p>
          <a:p>
            <a:r>
              <a:rPr lang="en-GB" dirty="0"/>
              <a:t>Select the VCA4D facility </a:t>
            </a:r>
            <a:r>
              <a:rPr lang="en-GB" b="1" dirty="0">
                <a:solidFill>
                  <a:srgbClr val="FF0000"/>
                </a:solidFill>
              </a:rPr>
              <a:t>if</a:t>
            </a:r>
            <a:r>
              <a:rPr lang="en-GB" dirty="0"/>
              <a:t> it responds to your need. This is not an instrument that fits all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Play the VCA game!!!!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52947" y="18049"/>
            <a:ext cx="1208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away messages</a:t>
            </a:r>
          </a:p>
        </p:txBody>
      </p:sp>
    </p:spTree>
    <p:extLst>
      <p:ext uri="{BB962C8B-B14F-4D97-AF65-F5344CB8AC3E}">
        <p14:creationId xmlns:p14="http://schemas.microsoft.com/office/powerpoint/2010/main" val="33164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FEBCC7A-EAC5-45F4-BF9A-5E6A82A869BC}"/>
              </a:ext>
            </a:extLst>
          </p:cNvPr>
          <p:cNvSpPr txBox="1"/>
          <p:nvPr/>
        </p:nvSpPr>
        <p:spPr>
          <a:xfrm>
            <a:off x="882127" y="1995054"/>
            <a:ext cx="630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Thank you for your attention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10B8D5-13FD-494A-88C8-6F011B320BF4}"/>
              </a:ext>
            </a:extLst>
          </p:cNvPr>
          <p:cNvSpPr txBox="1"/>
          <p:nvPr/>
        </p:nvSpPr>
        <p:spPr>
          <a:xfrm>
            <a:off x="182881" y="3696967"/>
            <a:ext cx="10277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Play the VCA Game at </a:t>
            </a:r>
            <a:r>
              <a:rPr lang="en-GB" sz="2400" dirty="0">
                <a:hlinkClick r:id="rId2"/>
              </a:rPr>
              <a:t>https://value-chain-game.agrinatura.dev.seriousgames.net</a:t>
            </a:r>
            <a:r>
              <a:rPr lang="en-GB" sz="2400" dirty="0"/>
              <a:t> </a:t>
            </a:r>
          </a:p>
          <a:p>
            <a:r>
              <a:rPr lang="en-GB" sz="24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95F23F-FCA4-4781-9EBE-B30A99342B82}"/>
              </a:ext>
            </a:extLst>
          </p:cNvPr>
          <p:cNvSpPr txBox="1"/>
          <p:nvPr/>
        </p:nvSpPr>
        <p:spPr>
          <a:xfrm>
            <a:off x="182881" y="5524105"/>
            <a:ext cx="1058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More info on VCA4D project and library of deliverables at </a:t>
            </a:r>
            <a:r>
              <a:rPr lang="en-GB" sz="2400" dirty="0">
                <a:hlinkClick r:id="rId3"/>
              </a:rPr>
              <a:t>https://capacity4dev.europa.eu/projects/value-chain-analysis-for-development-vca4d_en</a:t>
            </a:r>
            <a:r>
              <a:rPr lang="en-GB" sz="2400" dirty="0"/>
              <a:t>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4F050B-9666-4AF4-92DD-FEC5A775FCA4}"/>
              </a:ext>
            </a:extLst>
          </p:cNvPr>
          <p:cNvSpPr txBox="1"/>
          <p:nvPr/>
        </p:nvSpPr>
        <p:spPr>
          <a:xfrm>
            <a:off x="182881" y="4463732"/>
            <a:ext cx="1082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Video presenting the VCA Game </a:t>
            </a:r>
            <a:r>
              <a:rPr lang="en-GB" sz="2400" dirty="0">
                <a:hlinkClick r:id="rId4"/>
              </a:rPr>
              <a:t>https://capacity4dev.europa.eu/projects/value-chain-analysis-for-development-vca4d/info/6-vca-game_en</a:t>
            </a:r>
            <a:r>
              <a:rPr lang="en-GB" sz="2400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4D844D-3E54-4B2E-A046-79FB24D12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157" y="203706"/>
            <a:ext cx="3011685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919537" y="260648"/>
            <a:ext cx="8208911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5543D-4E3A-82B6-1B21-C2DFD91B14E1}"/>
              </a:ext>
            </a:extLst>
          </p:cNvPr>
          <p:cNvSpPr txBox="1"/>
          <p:nvPr/>
        </p:nvSpPr>
        <p:spPr>
          <a:xfrm>
            <a:off x="104553" y="331758"/>
            <a:ext cx="11982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What is Value Chain Analysis for Development?</a:t>
            </a:r>
            <a:endParaRPr lang="en-GB" sz="4000" dirty="0">
              <a:solidFill>
                <a:srgbClr val="0070C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76F9909-29B1-4C38-B6EF-5A4EAB03BC60}"/>
              </a:ext>
            </a:extLst>
          </p:cNvPr>
          <p:cNvGrpSpPr/>
          <p:nvPr/>
        </p:nvGrpSpPr>
        <p:grpSpPr>
          <a:xfrm>
            <a:off x="669850" y="1451966"/>
            <a:ext cx="8208911" cy="4938674"/>
            <a:chOff x="669850" y="1451966"/>
            <a:chExt cx="7746015" cy="4870665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ACA80E9-2929-4695-8637-096C200EE1D9}"/>
                </a:ext>
              </a:extLst>
            </p:cNvPr>
            <p:cNvSpPr/>
            <p:nvPr/>
          </p:nvSpPr>
          <p:spPr>
            <a:xfrm>
              <a:off x="669851" y="1451966"/>
              <a:ext cx="5657047" cy="532256"/>
            </a:xfrm>
            <a:custGeom>
              <a:avLst/>
              <a:gdLst>
                <a:gd name="connsiteX0" fmla="*/ 0 w 5257558"/>
                <a:gd name="connsiteY0" fmla="*/ 0 h 532256"/>
                <a:gd name="connsiteX1" fmla="*/ 5257558 w 5257558"/>
                <a:gd name="connsiteY1" fmla="*/ 0 h 532256"/>
                <a:gd name="connsiteX2" fmla="*/ 5257558 w 5257558"/>
                <a:gd name="connsiteY2" fmla="*/ 532256 h 532256"/>
                <a:gd name="connsiteX3" fmla="*/ 0 w 5257558"/>
                <a:gd name="connsiteY3" fmla="*/ 532256 h 532256"/>
                <a:gd name="connsiteX4" fmla="*/ 0 w 5257558"/>
                <a:gd name="connsiteY4" fmla="*/ 0 h 53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558" h="532256">
                  <a:moveTo>
                    <a:pt x="0" y="0"/>
                  </a:moveTo>
                  <a:lnTo>
                    <a:pt x="5257558" y="0"/>
                  </a:lnTo>
                  <a:lnTo>
                    <a:pt x="5257558" y="532256"/>
                  </a:lnTo>
                  <a:lnTo>
                    <a:pt x="0" y="53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B38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620" bIns="76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 </a:t>
              </a:r>
              <a:r>
                <a:rPr lang="en-GB" sz="14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facility</a:t>
              </a:r>
              <a:r>
                <a:rPr lang="en-GB" sz="1400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created by DG INTPA to back up EU Delegation </a:t>
              </a:r>
              <a:r>
                <a:rPr lang="en-GB" sz="1400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decision making 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 supporting value chain development to achieve development goals</a:t>
              </a:r>
              <a:endParaRPr lang="en-US" sz="12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5E2E7C1-4E72-45B7-A3F9-D6348D34ECCC}"/>
                </a:ext>
              </a:extLst>
            </p:cNvPr>
            <p:cNvSpPr/>
            <p:nvPr/>
          </p:nvSpPr>
          <p:spPr>
            <a:xfrm>
              <a:off x="669850" y="2088760"/>
              <a:ext cx="5657048" cy="486500"/>
            </a:xfrm>
            <a:custGeom>
              <a:avLst/>
              <a:gdLst>
                <a:gd name="connsiteX0" fmla="*/ 0 w 5274498"/>
                <a:gd name="connsiteY0" fmla="*/ 0 h 486500"/>
                <a:gd name="connsiteX1" fmla="*/ 5274498 w 5274498"/>
                <a:gd name="connsiteY1" fmla="*/ 0 h 486500"/>
                <a:gd name="connsiteX2" fmla="*/ 5274498 w 5274498"/>
                <a:gd name="connsiteY2" fmla="*/ 486500 h 486500"/>
                <a:gd name="connsiteX3" fmla="*/ 0 w 5274498"/>
                <a:gd name="connsiteY3" fmla="*/ 486500 h 486500"/>
                <a:gd name="connsiteX4" fmla="*/ 0 w 5274498"/>
                <a:gd name="connsiteY4" fmla="*/ 0 h 48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4498" h="486500">
                  <a:moveTo>
                    <a:pt x="0" y="0"/>
                  </a:moveTo>
                  <a:lnTo>
                    <a:pt x="5274498" y="0"/>
                  </a:lnTo>
                  <a:lnTo>
                    <a:pt x="5274498" y="486500"/>
                  </a:lnTo>
                  <a:lnTo>
                    <a:pt x="0" y="486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B38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620" bIns="76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 </a:t>
              </a:r>
              <a:r>
                <a:rPr lang="en-GB" sz="14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partnership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between FG INTPA and </a:t>
              </a:r>
              <a:r>
                <a:rPr lang="en-GB" sz="1400" kern="1200" dirty="0" err="1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Agrinatura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in charge of implementing VCA4D through the </a:t>
              </a:r>
              <a:r>
                <a:rPr lang="en-GB" sz="1400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provision of expertise and capacity building</a:t>
              </a:r>
              <a:endParaRPr lang="en-US" sz="14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F901E6B-15EC-4B82-AD70-AED610E3CB7F}"/>
                </a:ext>
              </a:extLst>
            </p:cNvPr>
            <p:cNvSpPr/>
            <p:nvPr/>
          </p:nvSpPr>
          <p:spPr>
            <a:xfrm>
              <a:off x="669851" y="2675016"/>
              <a:ext cx="5657047" cy="486500"/>
            </a:xfrm>
            <a:custGeom>
              <a:avLst/>
              <a:gdLst>
                <a:gd name="connsiteX0" fmla="*/ 0 w 5198301"/>
                <a:gd name="connsiteY0" fmla="*/ 0 h 486500"/>
                <a:gd name="connsiteX1" fmla="*/ 5198301 w 5198301"/>
                <a:gd name="connsiteY1" fmla="*/ 0 h 486500"/>
                <a:gd name="connsiteX2" fmla="*/ 5198301 w 5198301"/>
                <a:gd name="connsiteY2" fmla="*/ 486500 h 486500"/>
                <a:gd name="connsiteX3" fmla="*/ 0 w 5198301"/>
                <a:gd name="connsiteY3" fmla="*/ 486500 h 486500"/>
                <a:gd name="connsiteX4" fmla="*/ 0 w 5198301"/>
                <a:gd name="connsiteY4" fmla="*/ 0 h 48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8301" h="486500">
                  <a:moveTo>
                    <a:pt x="0" y="0"/>
                  </a:moveTo>
                  <a:lnTo>
                    <a:pt x="5198301" y="0"/>
                  </a:lnTo>
                  <a:lnTo>
                    <a:pt x="5198301" y="486500"/>
                  </a:lnTo>
                  <a:lnTo>
                    <a:pt x="0" y="486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B38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620" bIns="76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 </a:t>
              </a:r>
              <a:r>
                <a:rPr lang="en-GB" sz="14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methodology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combining robust </a:t>
              </a:r>
              <a:r>
                <a:rPr lang="en-GB" sz="1400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analytical tools</a:t>
              </a:r>
              <a:endParaRPr lang="en-US" sz="12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DE962A9-0DE8-4F1C-8D4A-C9C8C255601F}"/>
                </a:ext>
              </a:extLst>
            </p:cNvPr>
            <p:cNvSpPr/>
            <p:nvPr/>
          </p:nvSpPr>
          <p:spPr>
            <a:xfrm>
              <a:off x="909317" y="4744430"/>
              <a:ext cx="1595084" cy="486500"/>
            </a:xfrm>
            <a:custGeom>
              <a:avLst/>
              <a:gdLst>
                <a:gd name="connsiteX0" fmla="*/ 0 w 1595084"/>
                <a:gd name="connsiteY0" fmla="*/ 0 h 486500"/>
                <a:gd name="connsiteX1" fmla="*/ 1595084 w 1595084"/>
                <a:gd name="connsiteY1" fmla="*/ 0 h 486500"/>
                <a:gd name="connsiteX2" fmla="*/ 1595084 w 1595084"/>
                <a:gd name="connsiteY2" fmla="*/ 486500 h 486500"/>
                <a:gd name="connsiteX3" fmla="*/ 0 w 1595084"/>
                <a:gd name="connsiteY3" fmla="*/ 486500 h 486500"/>
                <a:gd name="connsiteX4" fmla="*/ 0 w 1595084"/>
                <a:gd name="connsiteY4" fmla="*/ 0 h 48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5084" h="486500">
                  <a:moveTo>
                    <a:pt x="0" y="0"/>
                  </a:moveTo>
                  <a:lnTo>
                    <a:pt x="1595084" y="0"/>
                  </a:lnTo>
                  <a:lnTo>
                    <a:pt x="1595084" y="486500"/>
                  </a:lnTo>
                  <a:lnTo>
                    <a:pt x="0" y="486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B38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200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Methodology features</a:t>
              </a:r>
              <a:endParaRPr lang="en-US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126FB34A-B114-4228-8F37-5E3544F7C5A6}"/>
                </a:ext>
              </a:extLst>
            </p:cNvPr>
            <p:cNvSpPr/>
            <p:nvPr/>
          </p:nvSpPr>
          <p:spPr>
            <a:xfrm>
              <a:off x="4025778" y="3662810"/>
              <a:ext cx="4376561" cy="486500"/>
            </a:xfrm>
            <a:custGeom>
              <a:avLst/>
              <a:gdLst>
                <a:gd name="connsiteX0" fmla="*/ 0 w 4376561"/>
                <a:gd name="connsiteY0" fmla="*/ 0 h 486500"/>
                <a:gd name="connsiteX1" fmla="*/ 4376561 w 4376561"/>
                <a:gd name="connsiteY1" fmla="*/ 0 h 486500"/>
                <a:gd name="connsiteX2" fmla="*/ 4376561 w 4376561"/>
                <a:gd name="connsiteY2" fmla="*/ 486500 h 486500"/>
                <a:gd name="connsiteX3" fmla="*/ 0 w 4376561"/>
                <a:gd name="connsiteY3" fmla="*/ 486500 h 486500"/>
                <a:gd name="connsiteX4" fmla="*/ 0 w 4376561"/>
                <a:gd name="connsiteY4" fmla="*/ 0 h 48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561" h="486500">
                  <a:moveTo>
                    <a:pt x="0" y="0"/>
                  </a:moveTo>
                  <a:lnTo>
                    <a:pt x="4376561" y="0"/>
                  </a:lnTo>
                  <a:lnTo>
                    <a:pt x="4376561" y="486500"/>
                  </a:lnTo>
                  <a:lnTo>
                    <a:pt x="0" y="486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A76F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620" bIns="76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Applying the VCA4D Methodology: elaborated by DG INTPA and updated by </a:t>
              </a:r>
              <a:r>
                <a:rPr lang="en-GB" sz="1400" kern="1200" dirty="0" err="1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Agrinatura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en-US" sz="14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EDFED8C-20F5-4E8F-BA68-CBC22C193385}"/>
                </a:ext>
              </a:extLst>
            </p:cNvPr>
            <p:cNvSpPr/>
            <p:nvPr/>
          </p:nvSpPr>
          <p:spPr>
            <a:xfrm>
              <a:off x="4024342" y="4178295"/>
              <a:ext cx="4339220" cy="486500"/>
            </a:xfrm>
            <a:custGeom>
              <a:avLst/>
              <a:gdLst>
                <a:gd name="connsiteX0" fmla="*/ 0 w 4339220"/>
                <a:gd name="connsiteY0" fmla="*/ 0 h 486500"/>
                <a:gd name="connsiteX1" fmla="*/ 4339220 w 4339220"/>
                <a:gd name="connsiteY1" fmla="*/ 0 h 486500"/>
                <a:gd name="connsiteX2" fmla="*/ 4339220 w 4339220"/>
                <a:gd name="connsiteY2" fmla="*/ 486500 h 486500"/>
                <a:gd name="connsiteX3" fmla="*/ 0 w 4339220"/>
                <a:gd name="connsiteY3" fmla="*/ 486500 h 486500"/>
                <a:gd name="connsiteX4" fmla="*/ 0 w 4339220"/>
                <a:gd name="connsiteY4" fmla="*/ 0 h 48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220" h="486500">
                  <a:moveTo>
                    <a:pt x="0" y="0"/>
                  </a:moveTo>
                  <a:lnTo>
                    <a:pt x="4339220" y="0"/>
                  </a:lnTo>
                  <a:lnTo>
                    <a:pt x="4339220" y="486500"/>
                  </a:lnTo>
                  <a:lnTo>
                    <a:pt x="0" y="486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A76F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620" bIns="76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Revamping of quantitative data  </a:t>
              </a:r>
              <a:endParaRPr lang="en-US" sz="12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7B84532-2E7A-419E-995B-ECDAE7CE93A5}"/>
                </a:ext>
              </a:extLst>
            </p:cNvPr>
            <p:cNvSpPr/>
            <p:nvPr/>
          </p:nvSpPr>
          <p:spPr>
            <a:xfrm>
              <a:off x="4019924" y="4696134"/>
              <a:ext cx="4331133" cy="602331"/>
            </a:xfrm>
            <a:custGeom>
              <a:avLst/>
              <a:gdLst>
                <a:gd name="connsiteX0" fmla="*/ 0 w 4331133"/>
                <a:gd name="connsiteY0" fmla="*/ 0 h 602331"/>
                <a:gd name="connsiteX1" fmla="*/ 4331133 w 4331133"/>
                <a:gd name="connsiteY1" fmla="*/ 0 h 602331"/>
                <a:gd name="connsiteX2" fmla="*/ 4331133 w 4331133"/>
                <a:gd name="connsiteY2" fmla="*/ 602331 h 602331"/>
                <a:gd name="connsiteX3" fmla="*/ 0 w 4331133"/>
                <a:gd name="connsiteY3" fmla="*/ 602331 h 602331"/>
                <a:gd name="connsiteX4" fmla="*/ 0 w 4331133"/>
                <a:gd name="connsiteY4" fmla="*/ 0 h 60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133" h="602331">
                  <a:moveTo>
                    <a:pt x="0" y="0"/>
                  </a:moveTo>
                  <a:lnTo>
                    <a:pt x="4331133" y="0"/>
                  </a:lnTo>
                  <a:lnTo>
                    <a:pt x="4331133" y="602331"/>
                  </a:lnTo>
                  <a:lnTo>
                    <a:pt x="0" y="602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A76F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620" bIns="76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Appraising the inclusiveness and sustainability of </a:t>
              </a:r>
              <a:r>
                <a:rPr lang="en-GB" sz="1400" kern="1200" dirty="0" err="1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agri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-based VCs</a:t>
              </a:r>
              <a:endParaRPr lang="en-US" sz="14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A464563-F86D-454C-9B21-8A224C552C4A}"/>
                </a:ext>
              </a:extLst>
            </p:cNvPr>
            <p:cNvSpPr/>
            <p:nvPr/>
          </p:nvSpPr>
          <p:spPr>
            <a:xfrm>
              <a:off x="4022843" y="5356202"/>
              <a:ext cx="4393022" cy="966429"/>
            </a:xfrm>
            <a:custGeom>
              <a:avLst/>
              <a:gdLst>
                <a:gd name="connsiteX0" fmla="*/ 0 w 4393022"/>
                <a:gd name="connsiteY0" fmla="*/ 0 h 966429"/>
                <a:gd name="connsiteX1" fmla="*/ 4393022 w 4393022"/>
                <a:gd name="connsiteY1" fmla="*/ 0 h 966429"/>
                <a:gd name="connsiteX2" fmla="*/ 4393022 w 4393022"/>
                <a:gd name="connsiteY2" fmla="*/ 966429 h 966429"/>
                <a:gd name="connsiteX3" fmla="*/ 0 w 4393022"/>
                <a:gd name="connsiteY3" fmla="*/ 966429 h 966429"/>
                <a:gd name="connsiteX4" fmla="*/ 0 w 4393022"/>
                <a:gd name="connsiteY4" fmla="*/ 0 h 9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3022" h="966429">
                  <a:moveTo>
                    <a:pt x="0" y="0"/>
                  </a:moveTo>
                  <a:lnTo>
                    <a:pt x="4393022" y="0"/>
                  </a:lnTo>
                  <a:lnTo>
                    <a:pt x="4393022" y="966429"/>
                  </a:lnTo>
                  <a:lnTo>
                    <a:pt x="0" y="966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A76F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000" tIns="7620" rIns="7620" bIns="7620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To have a robust diagnosis on the state of affairs of a VC, the bottlenecks and opportunities, the impact and results of investments… 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lang="en-GB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instrument </a:t>
              </a:r>
              <a:r>
                <a:rPr lang="en-GB" sz="14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for policy dialogue and operations</a:t>
              </a:r>
              <a:endParaRPr lang="en-US" sz="14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Arrow: Left 6">
            <a:extLst>
              <a:ext uri="{FF2B5EF4-FFF2-40B4-BE49-F238E27FC236}">
                <a16:creationId xmlns:a16="http://schemas.microsoft.com/office/drawing/2014/main" id="{99A2BBEA-7DBD-A9A2-6B27-83722301E80C}"/>
              </a:ext>
            </a:extLst>
          </p:cNvPr>
          <p:cNvSpPr/>
          <p:nvPr/>
        </p:nvSpPr>
        <p:spPr>
          <a:xfrm rot="20166991">
            <a:off x="9069059" y="4417196"/>
            <a:ext cx="1852943" cy="994185"/>
          </a:xfrm>
          <a:prstGeom prst="leftArrow">
            <a:avLst/>
          </a:prstGeom>
          <a:solidFill>
            <a:srgbClr val="99CB38"/>
          </a:solidFill>
          <a:ln w="25400" cap="flat" cmpd="sng" algn="ctr">
            <a:solidFill>
              <a:srgbClr val="99CB38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Multi-disciplinarity</a:t>
            </a:r>
            <a:endParaRPr kumimoji="0" lang="fr-B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A89A0EF-5C9A-CE87-F1FD-089FE7C0B243}"/>
              </a:ext>
            </a:extLst>
          </p:cNvPr>
          <p:cNvSpPr/>
          <p:nvPr/>
        </p:nvSpPr>
        <p:spPr>
          <a:xfrm>
            <a:off x="8211419" y="1858309"/>
            <a:ext cx="3568221" cy="2155234"/>
          </a:xfrm>
          <a:prstGeom prst="wedgeEllipseCallout">
            <a:avLst/>
          </a:prstGeom>
          <a:solidFill>
            <a:srgbClr val="99CB38">
              <a:lumMod val="40000"/>
              <a:lumOff val="60000"/>
            </a:srgbClr>
          </a:solidFill>
          <a:ln w="25400" cap="flat" cmpd="sng" algn="ctr">
            <a:solidFill>
              <a:srgbClr val="99CB38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  Knowing what it is happening and informing decision through evidence-based analysis »</a:t>
            </a:r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3076DE13-2964-479A-9DCA-BDEB75FA39B1}"/>
              </a:ext>
            </a:extLst>
          </p:cNvPr>
          <p:cNvCxnSpPr>
            <a:cxnSpLocks/>
          </p:cNvCxnSpPr>
          <p:nvPr/>
        </p:nvCxnSpPr>
        <p:spPr>
          <a:xfrm flipV="1">
            <a:off x="2514600" y="3903133"/>
            <a:ext cx="1465982" cy="1092200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51999484-E318-46ED-BEDB-D60EEA32C457}"/>
              </a:ext>
            </a:extLst>
          </p:cNvPr>
          <p:cNvCxnSpPr>
            <a:cxnSpLocks/>
          </p:cNvCxnSpPr>
          <p:nvPr/>
        </p:nvCxnSpPr>
        <p:spPr>
          <a:xfrm flipV="1">
            <a:off x="2504401" y="4421545"/>
            <a:ext cx="1515523" cy="573788"/>
          </a:xfrm>
          <a:prstGeom prst="bentConnector3">
            <a:avLst>
              <a:gd name="adj1" fmla="val 4944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8AAE14F0-27C5-4DEE-AE65-0938B21BBF88}"/>
              </a:ext>
            </a:extLst>
          </p:cNvPr>
          <p:cNvCxnSpPr>
            <a:cxnSpLocks/>
          </p:cNvCxnSpPr>
          <p:nvPr/>
        </p:nvCxnSpPr>
        <p:spPr>
          <a:xfrm>
            <a:off x="2514600" y="4986867"/>
            <a:ext cx="1454928" cy="6354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4AE66331-7990-4FAB-9EA9-E3243815C3E4}"/>
              </a:ext>
            </a:extLst>
          </p:cNvPr>
          <p:cNvCxnSpPr>
            <a:cxnSpLocks/>
          </p:cNvCxnSpPr>
          <p:nvPr/>
        </p:nvCxnSpPr>
        <p:spPr>
          <a:xfrm>
            <a:off x="2499983" y="4995333"/>
            <a:ext cx="1480599" cy="844083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8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1907110" y="231874"/>
            <a:ext cx="8856983" cy="850106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 VCA4D Analytical Framework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2CDC837-720A-4059-A7E4-8BC33F12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9" y="1802235"/>
            <a:ext cx="9144000" cy="188498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07F7B4C-28D4-4500-826E-31C6DF237B23}"/>
              </a:ext>
            </a:extLst>
          </p:cNvPr>
          <p:cNvSpPr txBox="1"/>
          <p:nvPr/>
        </p:nvSpPr>
        <p:spPr>
          <a:xfrm>
            <a:off x="1753880" y="5298805"/>
            <a:ext cx="8215679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36666"/>
                </a:solidFill>
                <a:latin typeface="Open Sans" panose="020B0606030504020204"/>
              </a:rPr>
              <a:t>The </a:t>
            </a:r>
            <a:r>
              <a:rPr lang="fr-FR" sz="1600" b="1" dirty="0" err="1">
                <a:solidFill>
                  <a:srgbClr val="336666"/>
                </a:solidFill>
                <a:latin typeface="Open Sans" panose="020B0606030504020204"/>
              </a:rPr>
              <a:t>analytical</a:t>
            </a:r>
            <a:r>
              <a:rPr lang="fr-FR" sz="1600" b="1" dirty="0">
                <a:solidFill>
                  <a:srgbClr val="336666"/>
                </a:solidFill>
                <a:latin typeface="Open Sans" panose="020B0606030504020204"/>
              </a:rPr>
              <a:t> process </a:t>
            </a:r>
            <a:r>
              <a:rPr lang="fr-FR" sz="1600" b="1" dirty="0" err="1">
                <a:solidFill>
                  <a:srgbClr val="336666"/>
                </a:solidFill>
                <a:latin typeface="Open Sans" panose="020B0606030504020204"/>
              </a:rPr>
              <a:t>is</a:t>
            </a:r>
            <a:r>
              <a:rPr lang="fr-FR" sz="1600" b="1" dirty="0">
                <a:solidFill>
                  <a:srgbClr val="336666"/>
                </a:solidFill>
                <a:latin typeface="Open Sans" panose="020B0606030504020204"/>
              </a:rPr>
              <a:t> 3-fold:</a:t>
            </a:r>
          </a:p>
          <a:p>
            <a:endParaRPr lang="fr-FR" sz="1600" dirty="0">
              <a:solidFill>
                <a:srgbClr val="336666"/>
              </a:solidFill>
              <a:latin typeface="Open Sans" panose="020B06060305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Functional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 </a:t>
            </a: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analysis</a:t>
            </a:r>
            <a:endParaRPr lang="fr-FR" sz="1600" dirty="0">
              <a:solidFill>
                <a:srgbClr val="336666"/>
              </a:solidFill>
              <a:latin typeface="Open Sans" panose="020B06060305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Economic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, social and </a:t>
            </a: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environmental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 analyses to </a:t>
            </a: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respond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 to the 4 FQ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Synthesis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: Critical issues, </a:t>
            </a: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recommendations</a:t>
            </a:r>
            <a:endParaRPr lang="fr-FR" sz="1600" dirty="0">
              <a:solidFill>
                <a:srgbClr val="336666"/>
              </a:solidFill>
              <a:latin typeface="Open Sans" panose="020B0606030504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62B6B7-F0F0-4B18-B68E-CA5A6982EC9C}"/>
              </a:ext>
            </a:extLst>
          </p:cNvPr>
          <p:cNvSpPr txBox="1"/>
          <p:nvPr/>
        </p:nvSpPr>
        <p:spPr>
          <a:xfrm>
            <a:off x="3976321" y="3750085"/>
            <a:ext cx="599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Framing questions (4)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Core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 questions (</a:t>
            </a:r>
            <a:r>
              <a:rPr lang="fr-FR" sz="1600" b="1" dirty="0">
                <a:solidFill>
                  <a:srgbClr val="FF0000"/>
                </a:solidFill>
                <a:latin typeface="Open Sans" panose="020B0606030504020204"/>
              </a:rPr>
              <a:t>20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336666"/>
                </a:solidFill>
                <a:latin typeface="Open Sans" panose="020B0606030504020204"/>
              </a:rPr>
              <a:t>Indicators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 (quantitative and qualitative) (</a:t>
            </a:r>
            <a:r>
              <a:rPr lang="fr-FR" sz="1600" b="1" dirty="0">
                <a:solidFill>
                  <a:srgbClr val="FF0000"/>
                </a:solidFill>
                <a:latin typeface="Open Sans" panose="020B0606030504020204"/>
              </a:rPr>
              <a:t>95</a:t>
            </a:r>
            <a:r>
              <a:rPr lang="fr-FR" sz="1600" dirty="0">
                <a:solidFill>
                  <a:srgbClr val="336666"/>
                </a:solidFill>
                <a:latin typeface="Open Sans" panose="020B0606030504020204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336666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6666"/>
                </a:solidFill>
                <a:latin typeface="Open Sans" panose="020B0606030504020204"/>
              </a:rPr>
              <a:t> National level (sub-national/territorial level)</a:t>
            </a:r>
          </a:p>
        </p:txBody>
      </p:sp>
    </p:spTree>
    <p:extLst>
      <p:ext uri="{BB962C8B-B14F-4D97-AF65-F5344CB8AC3E}">
        <p14:creationId xmlns:p14="http://schemas.microsoft.com/office/powerpoint/2010/main" val="20905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4089A2C4-71D0-4CB2-B733-E2EC1ECB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499" y="0"/>
            <a:ext cx="12344400" cy="11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DE851F-B657-4DA0-9D01-392072D0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675"/>
            <a:ext cx="109728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VCA4D Process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074F826-53D5-4B11-8BC2-AEFFECA23F9D}"/>
              </a:ext>
            </a:extLst>
          </p:cNvPr>
          <p:cNvSpPr/>
          <p:nvPr/>
        </p:nvSpPr>
        <p:spPr>
          <a:xfrm>
            <a:off x="1077536" y="2654272"/>
            <a:ext cx="1844636" cy="28987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EU delegation or INTPA formulate a request,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INTPA approved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err="1">
                <a:solidFill>
                  <a:schemeClr val="tx1"/>
                </a:solidFill>
              </a:rPr>
              <a:t>ToR</a:t>
            </a:r>
            <a:r>
              <a:rPr lang="en-US" sz="1200" dirty="0">
                <a:solidFill>
                  <a:schemeClr val="tx1"/>
                </a:solidFill>
              </a:rPr>
              <a:t> formulation by the PMU in interaction with INTPA and EUD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A00EB7C-AEC6-41FC-A9C4-67832163F817}"/>
              </a:ext>
            </a:extLst>
          </p:cNvPr>
          <p:cNvSpPr/>
          <p:nvPr/>
        </p:nvSpPr>
        <p:spPr>
          <a:xfrm>
            <a:off x="3056531" y="2660342"/>
            <a:ext cx="1917417" cy="29239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PMU recruits experts from </a:t>
            </a:r>
            <a:r>
              <a:rPr lang="en-US" sz="1200" dirty="0" err="1">
                <a:solidFill>
                  <a:schemeClr val="tx1"/>
                </a:solidFill>
              </a:rPr>
              <a:t>Agrinatura</a:t>
            </a:r>
            <a:r>
              <a:rPr lang="en-US" sz="1200" dirty="0">
                <a:solidFill>
                  <a:schemeClr val="tx1"/>
                </a:solidFill>
              </a:rPr>
              <a:t> or other (50%)</a:t>
            </a:r>
          </a:p>
          <a:p>
            <a:pPr marL="446088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1 economist,</a:t>
            </a:r>
          </a:p>
          <a:p>
            <a:pPr marL="446088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1 social-scientist</a:t>
            </a:r>
          </a:p>
          <a:p>
            <a:pPr marL="446088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1 environment specialist</a:t>
            </a:r>
          </a:p>
          <a:p>
            <a:pPr marL="446088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1 national expert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Training  of experts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 Briefing of experts with EUD/INTPA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1F65509-F05B-4A4A-9EAF-88F5A7AE22BB}"/>
              </a:ext>
            </a:extLst>
          </p:cNvPr>
          <p:cNvSpPr/>
          <p:nvPr/>
        </p:nvSpPr>
        <p:spPr>
          <a:xfrm>
            <a:off x="5122020" y="3143858"/>
            <a:ext cx="1573119" cy="23829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Review of information and sources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Function analysis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Brief note (issue prioritization, data collection plan)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Briefing with EUD//INTPA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8B84FFC-34DD-4662-9FAF-AD13EB2929F2}"/>
              </a:ext>
            </a:extLst>
          </p:cNvPr>
          <p:cNvSpPr/>
          <p:nvPr/>
        </p:nvSpPr>
        <p:spPr>
          <a:xfrm>
            <a:off x="5128073" y="2661009"/>
            <a:ext cx="1517644" cy="330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Phase 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5E14E3E-9CA7-437A-AADB-AD7CF8670B8F}"/>
              </a:ext>
            </a:extLst>
          </p:cNvPr>
          <p:cNvSpPr/>
          <p:nvPr/>
        </p:nvSpPr>
        <p:spPr>
          <a:xfrm>
            <a:off x="6941812" y="3106465"/>
            <a:ext cx="1432927" cy="2377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Quantitative and qualitative date collection completion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Data analysis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Draft report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0CB1FB-6B6C-43E7-80BF-7BB325A67481}"/>
              </a:ext>
            </a:extLst>
          </p:cNvPr>
          <p:cNvSpPr/>
          <p:nvPr/>
        </p:nvSpPr>
        <p:spPr>
          <a:xfrm>
            <a:off x="6916112" y="2628231"/>
            <a:ext cx="1412297" cy="361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Phase 2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87652A0-1FF6-4897-84B8-FE03D30DFA7A}"/>
              </a:ext>
            </a:extLst>
          </p:cNvPr>
          <p:cNvSpPr/>
          <p:nvPr/>
        </p:nvSpPr>
        <p:spPr>
          <a:xfrm>
            <a:off x="8616251" y="3055041"/>
            <a:ext cx="1504459" cy="2429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Draft report review by the PMU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Draft report discussion meeting with EUD/INTPA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Report validation by EUD and INTPA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BE05F0F-E62C-4055-BACA-7D269BCB82C7}"/>
              </a:ext>
            </a:extLst>
          </p:cNvPr>
          <p:cNvSpPr/>
          <p:nvPr/>
        </p:nvSpPr>
        <p:spPr>
          <a:xfrm>
            <a:off x="8627395" y="2625943"/>
            <a:ext cx="1412298" cy="361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Phase 3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EDD499-CCD6-49BE-8459-94917D111C69}"/>
              </a:ext>
            </a:extLst>
          </p:cNvPr>
          <p:cNvSpPr/>
          <p:nvPr/>
        </p:nvSpPr>
        <p:spPr>
          <a:xfrm>
            <a:off x="10296273" y="2645384"/>
            <a:ext cx="1656583" cy="28884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Report edition and dissemination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Policy brief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In country workshop to present and discuss results to stakeholders (optional)</a:t>
            </a:r>
          </a:p>
        </p:txBody>
      </p: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42ACDDAB-7570-42A4-AC76-3F40FE04E65A}"/>
              </a:ext>
            </a:extLst>
          </p:cNvPr>
          <p:cNvSpPr/>
          <p:nvPr/>
        </p:nvSpPr>
        <p:spPr>
          <a:xfrm>
            <a:off x="1170708" y="1991371"/>
            <a:ext cx="1917417" cy="55354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Demand formulation</a:t>
            </a:r>
          </a:p>
        </p:txBody>
      </p:sp>
      <p:sp>
        <p:nvSpPr>
          <p:cNvPr id="19" name="Flèche : chevron 18">
            <a:extLst>
              <a:ext uri="{FF2B5EF4-FFF2-40B4-BE49-F238E27FC236}">
                <a16:creationId xmlns:a16="http://schemas.microsoft.com/office/drawing/2014/main" id="{3A1D5AF9-22EA-4481-828F-B9F3F5DABE70}"/>
              </a:ext>
            </a:extLst>
          </p:cNvPr>
          <p:cNvSpPr/>
          <p:nvPr/>
        </p:nvSpPr>
        <p:spPr>
          <a:xfrm>
            <a:off x="3068856" y="2038933"/>
            <a:ext cx="1842261" cy="54412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Study Launching</a:t>
            </a:r>
          </a:p>
        </p:txBody>
      </p:sp>
      <p:sp>
        <p:nvSpPr>
          <p:cNvPr id="35" name="Flèche : chevron 34">
            <a:extLst>
              <a:ext uri="{FF2B5EF4-FFF2-40B4-BE49-F238E27FC236}">
                <a16:creationId xmlns:a16="http://schemas.microsoft.com/office/drawing/2014/main" id="{40B2BC27-1DCE-4FC4-8870-A653BDED8E73}"/>
              </a:ext>
            </a:extLst>
          </p:cNvPr>
          <p:cNvSpPr/>
          <p:nvPr/>
        </p:nvSpPr>
        <p:spPr>
          <a:xfrm>
            <a:off x="5099350" y="2027700"/>
            <a:ext cx="5145981" cy="54412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Study Implementation</a:t>
            </a:r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BC6262C6-8197-47DA-A752-042D1EE8068B}"/>
              </a:ext>
            </a:extLst>
          </p:cNvPr>
          <p:cNvSpPr/>
          <p:nvPr/>
        </p:nvSpPr>
        <p:spPr>
          <a:xfrm>
            <a:off x="10311158" y="2053361"/>
            <a:ext cx="1641697" cy="529769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Outreach</a:t>
            </a:r>
          </a:p>
        </p:txBody>
      </p:sp>
      <p:sp>
        <p:nvSpPr>
          <p:cNvPr id="3" name="Flèche : double flèche horizontale 2">
            <a:extLst>
              <a:ext uri="{FF2B5EF4-FFF2-40B4-BE49-F238E27FC236}">
                <a16:creationId xmlns:a16="http://schemas.microsoft.com/office/drawing/2014/main" id="{670CD58E-824C-49A2-9043-898768261D8D}"/>
              </a:ext>
            </a:extLst>
          </p:cNvPr>
          <p:cNvSpPr/>
          <p:nvPr/>
        </p:nvSpPr>
        <p:spPr>
          <a:xfrm>
            <a:off x="4791974" y="1418004"/>
            <a:ext cx="5247718" cy="410125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8 to 14 months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B200C213-A378-4B3C-AC52-652E6B43F9EA}"/>
              </a:ext>
            </a:extLst>
          </p:cNvPr>
          <p:cNvSpPr/>
          <p:nvPr/>
        </p:nvSpPr>
        <p:spPr>
          <a:xfrm rot="5400000">
            <a:off x="1611561" y="5789763"/>
            <a:ext cx="971770" cy="76443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66F151DD-6E40-4ED0-B32E-8C3459E2C871}"/>
              </a:ext>
            </a:extLst>
          </p:cNvPr>
          <p:cNvSpPr/>
          <p:nvPr/>
        </p:nvSpPr>
        <p:spPr>
          <a:xfrm rot="5400000">
            <a:off x="5517807" y="5800073"/>
            <a:ext cx="971770" cy="76443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Brief Note</a:t>
            </a:r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25C858EB-92B5-4E61-ADD9-BAE2D52DFC0A}"/>
              </a:ext>
            </a:extLst>
          </p:cNvPr>
          <p:cNvSpPr/>
          <p:nvPr/>
        </p:nvSpPr>
        <p:spPr>
          <a:xfrm rot="5400000">
            <a:off x="9171592" y="5681777"/>
            <a:ext cx="971770" cy="76443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F3D35D6D-AD00-44D8-B9B0-0603562488A8}"/>
              </a:ext>
            </a:extLst>
          </p:cNvPr>
          <p:cNvSpPr/>
          <p:nvPr/>
        </p:nvSpPr>
        <p:spPr>
          <a:xfrm rot="5400000">
            <a:off x="10074634" y="5681778"/>
            <a:ext cx="971770" cy="76443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Policy Brief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57CD1-4174-42C8-A86F-40441E31C5C0}"/>
              </a:ext>
            </a:extLst>
          </p:cNvPr>
          <p:cNvSpPr/>
          <p:nvPr/>
        </p:nvSpPr>
        <p:spPr>
          <a:xfrm>
            <a:off x="159026" y="2027701"/>
            <a:ext cx="823449" cy="5535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Phases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0D015B-32DB-4747-89EA-E3E33D60BB1A}"/>
              </a:ext>
            </a:extLst>
          </p:cNvPr>
          <p:cNvSpPr/>
          <p:nvPr/>
        </p:nvSpPr>
        <p:spPr>
          <a:xfrm>
            <a:off x="177024" y="2710414"/>
            <a:ext cx="823449" cy="2842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A0B791-616A-4013-B7EF-9E4C7B8604D6}"/>
              </a:ext>
            </a:extLst>
          </p:cNvPr>
          <p:cNvSpPr/>
          <p:nvPr/>
        </p:nvSpPr>
        <p:spPr>
          <a:xfrm>
            <a:off x="159026" y="5696403"/>
            <a:ext cx="823449" cy="9584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05040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46" y="-27385"/>
            <a:ext cx="12139051" cy="10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6BDE74-CD99-4190-B82E-9C38A81C2E81}"/>
              </a:ext>
            </a:extLst>
          </p:cNvPr>
          <p:cNvSpPr txBox="1"/>
          <p:nvPr/>
        </p:nvSpPr>
        <p:spPr>
          <a:xfrm>
            <a:off x="3200131" y="3435401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65369D7-156D-4225-9A1E-2C72AD7C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6910"/>
            <a:ext cx="11940865" cy="5262368"/>
          </a:xfrm>
        </p:spPr>
        <p:txBody>
          <a:bodyPr>
            <a:normAutofit/>
          </a:bodyPr>
          <a:lstStyle/>
          <a:p>
            <a:r>
              <a:rPr lang="en-US" sz="2800" dirty="0"/>
              <a:t>A long list of indicators selected by INTPA</a:t>
            </a:r>
          </a:p>
          <a:p>
            <a:r>
              <a:rPr lang="en-US" sz="2800" dirty="0"/>
              <a:t>Risk to ignore important issues that are not considered by the current narrative (path dependency to previous assessment)</a:t>
            </a:r>
          </a:p>
          <a:p>
            <a:endParaRPr lang="en-US" sz="2800" dirty="0"/>
          </a:p>
          <a:p>
            <a:r>
              <a:rPr lang="en-US" sz="2800" dirty="0"/>
              <a:t>Respective relevance of the indicators may evolve between the study formulation/implementation period and its use in the following years.</a:t>
            </a:r>
          </a:p>
          <a:p>
            <a:pPr lvl="1"/>
            <a:r>
              <a:rPr lang="en-US" sz="2400" dirty="0"/>
              <a:t>VCA4D aims at producing baseline</a:t>
            </a:r>
          </a:p>
          <a:p>
            <a:pPr lvl="1"/>
            <a:endParaRPr lang="en-US" sz="2400" dirty="0"/>
          </a:p>
          <a:p>
            <a:r>
              <a:rPr lang="en-GB" sz="2800" dirty="0"/>
              <a:t>Not necessarily more time and resources (data) consuming to generate a sub-sample of indicators than the full list.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187780" y="288263"/>
            <a:ext cx="11722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4F81BD">
                    <a:lumMod val="75000"/>
                  </a:srgb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VCA4D study : a heavy systematic assessment</a:t>
            </a:r>
            <a:endParaRPr lang="en-GB" sz="2800" dirty="0">
              <a:solidFill>
                <a:prstClr val="black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76" y="27708"/>
            <a:ext cx="12139051" cy="89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65369D7-156D-4225-9A1E-2C72AD7C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" y="1113942"/>
            <a:ext cx="11940865" cy="260329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No simple and integrated assessment of the VC based on one  or few indicators.</a:t>
            </a:r>
          </a:p>
          <a:p>
            <a:r>
              <a:rPr lang="en-GB" sz="2400" dirty="0"/>
              <a:t>There is no benchmarking for a unique VC. Relative assessment compared to another VC.</a:t>
            </a:r>
          </a:p>
          <a:p>
            <a:endParaRPr lang="en-GB" sz="2400" dirty="0"/>
          </a:p>
          <a:p>
            <a:r>
              <a:rPr lang="en-GB" sz="2400" dirty="0"/>
              <a:t>But you can assess if the VC performance is aligned with your policy objective and priority. </a:t>
            </a:r>
          </a:p>
          <a:p>
            <a:r>
              <a:rPr lang="en-GB" sz="2400" dirty="0"/>
              <a:t>Being selective in using the report indicators.</a:t>
            </a:r>
          </a:p>
          <a:p>
            <a:endParaRPr lang="en-GB" sz="2400" dirty="0"/>
          </a:p>
          <a:p>
            <a:r>
              <a:rPr lang="en-GB" sz="2400" dirty="0"/>
              <a:t>Learning selection process using the VCA Game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218258" y="220409"/>
            <a:ext cx="11722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4F81BD">
                    <a:lumMod val="75000"/>
                  </a:srgb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Using the report</a:t>
            </a:r>
            <a:endParaRPr lang="en-GB" sz="2800" dirty="0">
              <a:solidFill>
                <a:prstClr val="black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CA91ED-F2FD-4D1F-8E8D-B0F7E081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207" y="3717235"/>
            <a:ext cx="6913463" cy="27068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6AD39F6-384C-4B78-B711-99ACF8B7811B}"/>
              </a:ext>
            </a:extLst>
          </p:cNvPr>
          <p:cNvSpPr txBox="1"/>
          <p:nvPr/>
        </p:nvSpPr>
        <p:spPr>
          <a:xfrm>
            <a:off x="218258" y="4083899"/>
            <a:ext cx="459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Play VCA Game at </a:t>
            </a:r>
            <a:r>
              <a:rPr lang="en-GB" sz="2000" dirty="0">
                <a:hlinkClick r:id="rId4"/>
              </a:rPr>
              <a:t>https://value-chain-game.agrinatura.dev.seriousgames.net</a:t>
            </a:r>
            <a:r>
              <a:rPr lang="en-GB" sz="2000" dirty="0"/>
              <a:t> </a:t>
            </a:r>
          </a:p>
          <a:p>
            <a:r>
              <a:rPr lang="en-GB" sz="2000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490356-3512-44D9-A6B7-B1F8CF423F5B}"/>
              </a:ext>
            </a:extLst>
          </p:cNvPr>
          <p:cNvSpPr txBox="1"/>
          <p:nvPr/>
        </p:nvSpPr>
        <p:spPr>
          <a:xfrm>
            <a:off x="309150" y="5346876"/>
            <a:ext cx="4564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Video introducing the VCA Game </a:t>
            </a:r>
            <a:r>
              <a:rPr lang="en-GB" sz="1600" dirty="0">
                <a:hlinkClick r:id="rId5"/>
              </a:rPr>
              <a:t>https://capacity4dev.europa.eu/projects/value-chain-analysis-for-development-vca4d/info/6-vca-game_en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3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3404"/>
            <a:ext cx="12191999" cy="84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6BDE74-CD99-4190-B82E-9C38A81C2E81}"/>
              </a:ext>
            </a:extLst>
          </p:cNvPr>
          <p:cNvSpPr txBox="1"/>
          <p:nvPr/>
        </p:nvSpPr>
        <p:spPr>
          <a:xfrm>
            <a:off x="3200131" y="3435401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65369D7-156D-4225-9A1E-2C72AD7C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6910"/>
            <a:ext cx="11940865" cy="44823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VC analysis is not an end but a mean.</a:t>
            </a:r>
          </a:p>
          <a:p>
            <a:endParaRPr lang="en-GB" dirty="0"/>
          </a:p>
          <a:p>
            <a:r>
              <a:rPr lang="en-GB" dirty="0"/>
              <a:t>VCA4D Status:</a:t>
            </a:r>
          </a:p>
          <a:p>
            <a:pPr lvl="1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Ex-ante analysis</a:t>
            </a:r>
            <a:r>
              <a:rPr lang="en-GB" dirty="0"/>
              <a:t>: Ex-ante assessment of the potential offered by a VCA4D study to perform on selecting criteria and identification of priority areas to maximize its effect on development.</a:t>
            </a:r>
          </a:p>
          <a:p>
            <a:pPr lvl="1"/>
            <a:endParaRPr lang="en-GB" dirty="0"/>
          </a:p>
          <a:p>
            <a:pPr lvl="1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Monitoring of impact of on-going programs</a:t>
            </a:r>
            <a:r>
              <a:rPr lang="en-GB" dirty="0"/>
              <a:t>: there is already a number of activities implemented, a sequence of projects and phases, the VCA4D study can feed the reflection on follow-up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52947" y="18049"/>
            <a:ext cx="12086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4F81BD">
                    <a:lumMod val="75000"/>
                  </a:srgb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How a VCA4D study can fit in the decision making process?</a:t>
            </a:r>
          </a:p>
        </p:txBody>
      </p:sp>
    </p:spTree>
    <p:extLst>
      <p:ext uri="{BB962C8B-B14F-4D97-AF65-F5344CB8AC3E}">
        <p14:creationId xmlns:p14="http://schemas.microsoft.com/office/powerpoint/2010/main" val="31110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6"/>
            <a:ext cx="12191998" cy="119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6BDE74-CD99-4190-B82E-9C38A81C2E81}"/>
              </a:ext>
            </a:extLst>
          </p:cNvPr>
          <p:cNvSpPr txBox="1"/>
          <p:nvPr/>
        </p:nvSpPr>
        <p:spPr>
          <a:xfrm>
            <a:off x="3200131" y="3435401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-110394" y="18049"/>
            <a:ext cx="11722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4F81BD">
                    <a:lumMod val="75000"/>
                  </a:srgb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Aligning VCA4D studies implementation with INTPA multiscale planning process</a:t>
            </a:r>
            <a:endParaRPr lang="en-GB" sz="2800" dirty="0">
              <a:solidFill>
                <a:prstClr val="black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B67790-A38A-4224-892F-12A64DC6ED97}"/>
              </a:ext>
            </a:extLst>
          </p:cNvPr>
          <p:cNvSpPr/>
          <p:nvPr/>
        </p:nvSpPr>
        <p:spPr>
          <a:xfrm>
            <a:off x="249937" y="1510749"/>
            <a:ext cx="11498115" cy="49345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Multiannual Indicative Plan</a:t>
            </a:r>
          </a:p>
          <a:p>
            <a:r>
              <a:rPr lang="en-GB" dirty="0">
                <a:solidFill>
                  <a:schemeClr val="tx1"/>
                </a:solidFill>
              </a:rPr>
              <a:t>Scope is broader than a VC.</a:t>
            </a:r>
          </a:p>
          <a:p>
            <a:r>
              <a:rPr lang="en-GB" dirty="0">
                <a:solidFill>
                  <a:schemeClr val="tx1"/>
                </a:solidFill>
              </a:rPr>
              <a:t>Past studies can be an input into the definition of objectives and formulation within the policy dialogue and negotiation.</a:t>
            </a:r>
          </a:p>
          <a:p>
            <a:r>
              <a:rPr lang="en-GB" sz="1600" dirty="0">
                <a:solidFill>
                  <a:srgbClr val="FF0000"/>
                </a:solidFill>
              </a:rPr>
              <a:t>A VCA4D studies cannot by itself produce a strategy.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32EC7-FCF1-463B-BD53-02031CDFD2A3}"/>
              </a:ext>
            </a:extLst>
          </p:cNvPr>
          <p:cNvSpPr/>
          <p:nvPr/>
        </p:nvSpPr>
        <p:spPr>
          <a:xfrm>
            <a:off x="1586943" y="3279912"/>
            <a:ext cx="10025270" cy="30785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rgbClr val="FF0000"/>
                </a:solidFill>
              </a:rPr>
              <a:t>Annual Action Plan and Action document</a:t>
            </a:r>
          </a:p>
          <a:p>
            <a:r>
              <a:rPr lang="en-GB" dirty="0">
                <a:solidFill>
                  <a:schemeClr val="tx1"/>
                </a:solidFill>
              </a:rPr>
              <a:t>VCA4D Study is  an input to build evidence-based advocacy plan.</a:t>
            </a:r>
          </a:p>
          <a:p>
            <a:r>
              <a:rPr lang="en-GB" dirty="0">
                <a:solidFill>
                  <a:schemeClr val="tx1"/>
                </a:solidFill>
              </a:rPr>
              <a:t>Demonstrate how a VC can be </a:t>
            </a:r>
            <a:r>
              <a:rPr lang="en-GB" b="1" dirty="0">
                <a:solidFill>
                  <a:schemeClr val="tx1"/>
                </a:solidFill>
              </a:rPr>
              <a:t>(or not)</a:t>
            </a:r>
            <a:r>
              <a:rPr lang="en-GB" dirty="0">
                <a:solidFill>
                  <a:schemeClr val="tx1"/>
                </a:solidFill>
              </a:rPr>
              <a:t> the proper policy instrument, support to achieve the expected outcome(s)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4E6AB-0D7F-48C2-B194-C7DBD78F7A8C}"/>
              </a:ext>
            </a:extLst>
          </p:cNvPr>
          <p:cNvSpPr/>
          <p:nvPr/>
        </p:nvSpPr>
        <p:spPr>
          <a:xfrm>
            <a:off x="5433654" y="4587019"/>
            <a:ext cx="6099047" cy="1689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b="1" dirty="0">
                <a:solidFill>
                  <a:schemeClr val="tx1"/>
                </a:solidFill>
              </a:rPr>
              <a:t>Project:</a:t>
            </a:r>
          </a:p>
          <a:p>
            <a:r>
              <a:rPr lang="en-GB" sz="1400" dirty="0">
                <a:solidFill>
                  <a:schemeClr val="tx1"/>
                </a:solidFill>
              </a:rPr>
              <a:t>Monitoring tool for sequence of project</a:t>
            </a:r>
          </a:p>
          <a:p>
            <a:r>
              <a:rPr lang="en-GB" sz="1400" dirty="0">
                <a:solidFill>
                  <a:schemeClr val="tx1"/>
                </a:solidFill>
              </a:rPr>
              <a:t>Assessing the impact of changes in the supported VC environment ( EUDR, Global Gateway, Green Deal, EU accession,…)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Keep in mind that VCA4D studies are not a feasibility study or project formulation tool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46" y="48908"/>
            <a:ext cx="12139051" cy="81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9576" y="1776457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336666"/>
              </a:solidFill>
              <a:latin typeface="Open Sans 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4A134-6452-4882-9E27-6E8EC491A4CC}"/>
              </a:ext>
            </a:extLst>
          </p:cNvPr>
          <p:cNvSpPr txBox="1"/>
          <p:nvPr/>
        </p:nvSpPr>
        <p:spPr>
          <a:xfrm>
            <a:off x="219456" y="1166930"/>
            <a:ext cx="117226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3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6BDE74-CD99-4190-B82E-9C38A81C2E81}"/>
              </a:ext>
            </a:extLst>
          </p:cNvPr>
          <p:cNvSpPr txBox="1"/>
          <p:nvPr/>
        </p:nvSpPr>
        <p:spPr>
          <a:xfrm>
            <a:off x="3200131" y="3435401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65369D7-156D-4225-9A1E-2C72AD7C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67" y="1421978"/>
            <a:ext cx="11940865" cy="426909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r>
              <a:rPr lang="en-GB" dirty="0"/>
              <a:t>: Start with the issue to be addressed, then select the most relevant VC (hypothesis) to plan a study. This can take time.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Implementation: </a:t>
            </a:r>
            <a:r>
              <a:rPr lang="en-GB" dirty="0"/>
              <a:t>in terms of effective working time a study can be implemented in a few months: </a:t>
            </a:r>
          </a:p>
          <a:p>
            <a:r>
              <a:rPr lang="en-GB" dirty="0"/>
              <a:t>but constraining factors:</a:t>
            </a:r>
          </a:p>
          <a:p>
            <a:pPr lvl="1"/>
            <a:r>
              <a:rPr lang="en-GB" dirty="0"/>
              <a:t>Experts continuous availability (international and national) – </a:t>
            </a:r>
          </a:p>
          <a:p>
            <a:pPr lvl="2"/>
            <a:r>
              <a:rPr lang="en-GB" dirty="0"/>
              <a:t>PMU and Agrinatura concerns</a:t>
            </a:r>
          </a:p>
          <a:p>
            <a:pPr lvl="1"/>
            <a:r>
              <a:rPr lang="en-GB" dirty="0"/>
              <a:t>Ability to work in the country: agreement of national authorities, insecurity, political risk.</a:t>
            </a:r>
          </a:p>
          <a:p>
            <a:pPr lvl="2"/>
            <a:r>
              <a:rPr lang="en-GB" dirty="0"/>
              <a:t>EUD concerns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9E249E-91BD-43CD-9780-73659A45A79F}"/>
              </a:ext>
            </a:extLst>
          </p:cNvPr>
          <p:cNvSpPr txBox="1"/>
          <p:nvPr/>
        </p:nvSpPr>
        <p:spPr>
          <a:xfrm>
            <a:off x="52948" y="112528"/>
            <a:ext cx="1208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Challenges: Timing</a:t>
            </a:r>
          </a:p>
        </p:txBody>
      </p:sp>
    </p:spTree>
    <p:extLst>
      <p:ext uri="{BB962C8B-B14F-4D97-AF65-F5344CB8AC3E}">
        <p14:creationId xmlns:p14="http://schemas.microsoft.com/office/powerpoint/2010/main" val="8521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2"/>
    </mc:Choice>
    <mc:Fallback xmlns="">
      <p:transition spd="slow" advTm="10862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1143</Words>
  <Application>Microsoft Office PowerPoint</Application>
  <PresentationFormat>Widescreen</PresentationFormat>
  <Paragraphs>158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Bradley Hand ITC</vt:lpstr>
      <vt:lpstr>Calibri</vt:lpstr>
      <vt:lpstr>Courier New</vt:lpstr>
      <vt:lpstr>Open Sans</vt:lpstr>
      <vt:lpstr>Open Sans </vt:lpstr>
      <vt:lpstr>Open Sans Semibold</vt:lpstr>
      <vt:lpstr>Wingdings</vt:lpstr>
      <vt:lpstr>Office Theme</vt:lpstr>
      <vt:lpstr>PowerPoint Presentation</vt:lpstr>
      <vt:lpstr>PowerPoint Presentation</vt:lpstr>
      <vt:lpstr>The VCA4D Analytical Framework</vt:lpstr>
      <vt:lpstr>VCA4D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LANCON</dc:creator>
  <cp:lastModifiedBy>Olimpia Orlandoni</cp:lastModifiedBy>
  <cp:revision>39</cp:revision>
  <dcterms:created xsi:type="dcterms:W3CDTF">2025-10-02T10:34:31Z</dcterms:created>
  <dcterms:modified xsi:type="dcterms:W3CDTF">2025-10-16T10:53:32Z</dcterms:modified>
</cp:coreProperties>
</file>