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36" r:id="rId5"/>
    <p:sldMasterId id="2147483745" r:id="rId6"/>
  </p:sldMasterIdLst>
  <p:notesMasterIdLst>
    <p:notesMasterId r:id="rId28"/>
  </p:notesMasterIdLst>
  <p:handoutMasterIdLst>
    <p:handoutMasterId r:id="rId29"/>
  </p:handoutMasterIdLst>
  <p:sldIdLst>
    <p:sldId id="266" r:id="rId7"/>
    <p:sldId id="286" r:id="rId8"/>
    <p:sldId id="269" r:id="rId9"/>
    <p:sldId id="275" r:id="rId10"/>
    <p:sldId id="276" r:id="rId11"/>
    <p:sldId id="277" r:id="rId12"/>
    <p:sldId id="278" r:id="rId13"/>
    <p:sldId id="256" r:id="rId14"/>
    <p:sldId id="328" r:id="rId15"/>
    <p:sldId id="327" r:id="rId16"/>
    <p:sldId id="322" r:id="rId17"/>
    <p:sldId id="324" r:id="rId18"/>
    <p:sldId id="308" r:id="rId19"/>
    <p:sldId id="319" r:id="rId20"/>
    <p:sldId id="325" r:id="rId21"/>
    <p:sldId id="284" r:id="rId22"/>
    <p:sldId id="280" r:id="rId23"/>
    <p:sldId id="279" r:id="rId24"/>
    <p:sldId id="281" r:id="rId25"/>
    <p:sldId id="282" r:id="rId26"/>
    <p:sldId id="283" r:id="rId27"/>
  </p:sldIdLst>
  <p:sldSz cx="24323675" cy="13716000"/>
  <p:notesSz cx="9872663"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s" id="{BFCBCA8E-00E3-4C42-BA12-BB50E93E9671}">
          <p14:sldIdLst>
            <p14:sldId id="266"/>
            <p14:sldId id="286"/>
          </p14:sldIdLst>
        </p14:section>
        <p14:section name="Internal pages" id="{7441D39D-2AAE-4B9F-AA88-0EFA3D61CE2F}">
          <p14:sldIdLst>
            <p14:sldId id="269"/>
            <p14:sldId id="275"/>
            <p14:sldId id="276"/>
            <p14:sldId id="277"/>
            <p14:sldId id="278"/>
            <p14:sldId id="256"/>
            <p14:sldId id="328"/>
            <p14:sldId id="327"/>
            <p14:sldId id="322"/>
            <p14:sldId id="324"/>
            <p14:sldId id="308"/>
            <p14:sldId id="319"/>
            <p14:sldId id="325"/>
            <p14:sldId id="284"/>
            <p14:sldId id="280"/>
            <p14:sldId id="279"/>
            <p14:sldId id="281"/>
            <p14:sldId id="282"/>
            <p14:sldId id="283"/>
          </p14:sldIdLst>
        </p14:section>
      </p14:sectionLst>
    </p:ext>
    <p:ext uri="{EFAFB233-063F-42B5-8137-9DF3F51BA10A}">
      <p15:sldGuideLst xmlns:p15="http://schemas.microsoft.com/office/powerpoint/2012/main">
        <p15:guide id="1" orient="horz" pos="4297" userDrawn="1">
          <p15:clr>
            <a:srgbClr val="A4A3A4"/>
          </p15:clr>
        </p15:guide>
        <p15:guide id="2" pos="763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5C"/>
    <a:srgbClr val="FF5C55"/>
    <a:srgbClr val="18B8A6"/>
    <a:srgbClr val="1A53EA"/>
    <a:srgbClr val="FFCC02"/>
    <a:srgbClr val="903F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82" autoAdjust="0"/>
    <p:restoredTop sz="56901" autoAdjust="0"/>
  </p:normalViewPr>
  <p:slideViewPr>
    <p:cSldViewPr snapToGrid="0" showGuides="1">
      <p:cViewPr varScale="1">
        <p:scale>
          <a:sx n="18" d="100"/>
          <a:sy n="18" d="100"/>
        </p:scale>
        <p:origin x="1876" y="48"/>
      </p:cViewPr>
      <p:guideLst>
        <p:guide orient="horz" pos="4297"/>
        <p:guide pos="7637"/>
      </p:guideLst>
    </p:cSldViewPr>
  </p:slideViewPr>
  <p:notesTextViewPr>
    <p:cViewPr>
      <p:scale>
        <a:sx n="1" d="1"/>
        <a:sy n="1" d="1"/>
      </p:scale>
      <p:origin x="0" y="0"/>
    </p:cViewPr>
  </p:notesTextViewPr>
  <p:notesViewPr>
    <p:cSldViewPr snapToGrid="0" showGuides="1">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592224" y="1"/>
            <a:ext cx="4278154" cy="341064"/>
          </a:xfrm>
          <a:prstGeom prst="rect">
            <a:avLst/>
          </a:prstGeom>
        </p:spPr>
        <p:txBody>
          <a:bodyPr vert="horz" lIns="91440" tIns="45720" rIns="91440" bIns="45720" rtlCol="0"/>
          <a:lstStyle>
            <a:lvl1pPr algn="r">
              <a:defRPr sz="1200"/>
            </a:lvl1pPr>
          </a:lstStyle>
          <a:p>
            <a:fld id="{F9FEE7CE-91A1-447B-B52A-4F48D03ABEFF}" type="datetimeFigureOut">
              <a:rPr lang="en-GB" smtClean="0"/>
              <a:t>20/11/2025</a:t>
            </a:fld>
            <a:endParaRPr lang="en-GB"/>
          </a:p>
        </p:txBody>
      </p:sp>
      <p:sp>
        <p:nvSpPr>
          <p:cNvPr id="4" name="Footer Placeholder 3"/>
          <p:cNvSpPr>
            <a:spLocks noGrp="1"/>
          </p:cNvSpPr>
          <p:nvPr>
            <p:ph type="ftr" sz="quarter" idx="2"/>
          </p:nvPr>
        </p:nvSpPr>
        <p:spPr>
          <a:xfrm>
            <a:off x="0" y="6456612"/>
            <a:ext cx="4278154" cy="341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592224" y="6456612"/>
            <a:ext cx="4278154" cy="341063"/>
          </a:xfrm>
          <a:prstGeom prst="rect">
            <a:avLst/>
          </a:prstGeom>
        </p:spPr>
        <p:txBody>
          <a:bodyPr vert="horz" lIns="91440" tIns="45720" rIns="91440" bIns="45720" rtlCol="0" anchor="b"/>
          <a:lstStyle>
            <a:lvl1pPr algn="r">
              <a:defRPr sz="1200"/>
            </a:lvl1pPr>
          </a:lstStyle>
          <a:p>
            <a:fld id="{C778BA9C-0A60-486D-9733-3D29183FE04B}" type="slidenum">
              <a:rPr lang="en-GB" smtClean="0"/>
              <a:t>‹#›</a:t>
            </a:fld>
            <a:endParaRPr lang="en-GB"/>
          </a:p>
        </p:txBody>
      </p:sp>
    </p:spTree>
    <p:extLst>
      <p:ext uri="{BB962C8B-B14F-4D97-AF65-F5344CB8AC3E}">
        <p14:creationId xmlns:p14="http://schemas.microsoft.com/office/powerpoint/2010/main" val="681069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592224" y="1"/>
            <a:ext cx="4278154" cy="341064"/>
          </a:xfrm>
          <a:prstGeom prst="rect">
            <a:avLst/>
          </a:prstGeom>
        </p:spPr>
        <p:txBody>
          <a:bodyPr vert="horz" lIns="91440" tIns="45720" rIns="91440" bIns="45720" rtlCol="0"/>
          <a:lstStyle>
            <a:lvl1pPr algn="r">
              <a:defRPr sz="1200"/>
            </a:lvl1pPr>
          </a:lstStyle>
          <a:p>
            <a:fld id="{2261DFEE-1064-E842-B837-2883E4FB7C0A}" type="datetimeFigureOut">
              <a:rPr lang="en-US" smtClean="0"/>
              <a:t>11/20/2025</a:t>
            </a:fld>
            <a:endParaRPr lang="en-US"/>
          </a:p>
        </p:txBody>
      </p:sp>
      <p:sp>
        <p:nvSpPr>
          <p:cNvPr id="4" name="Slide Image Placeholder 3"/>
          <p:cNvSpPr>
            <a:spLocks noGrp="1" noRot="1" noChangeAspect="1"/>
          </p:cNvSpPr>
          <p:nvPr>
            <p:ph type="sldImg" idx="2"/>
          </p:nvPr>
        </p:nvSpPr>
        <p:spPr>
          <a:xfrm>
            <a:off x="2901950" y="849313"/>
            <a:ext cx="4068763"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87267" y="3271381"/>
            <a:ext cx="7898130" cy="267658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456612"/>
            <a:ext cx="4278154" cy="341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592224" y="6456612"/>
            <a:ext cx="4278154" cy="341063"/>
          </a:xfrm>
          <a:prstGeom prst="rect">
            <a:avLst/>
          </a:prstGeom>
        </p:spPr>
        <p:txBody>
          <a:bodyPr vert="horz" lIns="91440" tIns="45720" rIns="91440" bIns="45720" rtlCol="0" anchor="b"/>
          <a:lstStyle>
            <a:lvl1pPr algn="r">
              <a:defRPr sz="1200"/>
            </a:lvl1pPr>
          </a:lstStyle>
          <a:p>
            <a:fld id="{C86294E7-9F3F-4849-AC07-7D3B8C4C47B5}" type="slidenum">
              <a:rPr lang="en-US" smtClean="0"/>
              <a:t>‹#›</a:t>
            </a:fld>
            <a:endParaRPr lang="en-US"/>
          </a:p>
        </p:txBody>
      </p:sp>
    </p:spTree>
    <p:extLst>
      <p:ext uri="{BB962C8B-B14F-4D97-AF65-F5344CB8AC3E}">
        <p14:creationId xmlns:p14="http://schemas.microsoft.com/office/powerpoint/2010/main" val="1486742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C86294E7-9F3F-4849-AC07-7D3B8C4C47B5}" type="slidenum">
              <a:rPr lang="en-US" smtClean="0"/>
              <a:t>1</a:t>
            </a:fld>
            <a:endParaRPr lang="en-US"/>
          </a:p>
        </p:txBody>
      </p:sp>
    </p:spTree>
    <p:extLst>
      <p:ext uri="{BB962C8B-B14F-4D97-AF65-F5344CB8AC3E}">
        <p14:creationId xmlns:p14="http://schemas.microsoft.com/office/powerpoint/2010/main" val="1771180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ECAF9-5409-413C-BC5A-855E0A1F075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057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ECAF9-5409-413C-BC5A-855E0A1F075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761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ECAF9-5409-413C-BC5A-855E0A1F075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90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ECAF9-5409-413C-BC5A-855E0A1F075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00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C86294E7-9F3F-4849-AC07-7D3B8C4C47B5}" type="slidenum">
              <a:rPr lang="en-US" smtClean="0"/>
              <a:t>16</a:t>
            </a:fld>
            <a:endParaRPr lang="en-US"/>
          </a:p>
        </p:txBody>
      </p:sp>
    </p:spTree>
    <p:extLst>
      <p:ext uri="{BB962C8B-B14F-4D97-AF65-F5344CB8AC3E}">
        <p14:creationId xmlns:p14="http://schemas.microsoft.com/office/powerpoint/2010/main" val="99127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Thank you, Margarida. Your presentation reinforces the evidence that continues to emerge. It underscores the premise of the EU’s existing Gender in Value Chains Brief while also aligning with more recent analysis by FAO (2023) and CGIAR (2024) on this subject. In particular Five insights are consistent:</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 Economic improvement does not equal empowerment. Women may earn more, but without shifts in workload, norms, control over income or decision-making, empowerment does not follow.</a:t>
            </a:r>
          </a:p>
          <a:p>
            <a:pPr lvl="0"/>
            <a:r>
              <a:rPr lang="en-GB" sz="1200" kern="1200" dirty="0">
                <a:solidFill>
                  <a:schemeClr val="tx1"/>
                </a:solidFill>
                <a:effectLst/>
                <a:latin typeface="+mn-lt"/>
                <a:ea typeface="+mn-ea"/>
                <a:cs typeface="+mn-cs"/>
              </a:rPr>
              <a:t>- Gender-based constraints are the real bottlenecks. Land rights, mobility restrictions, unpaid care burdens, limited time, lack of networks, and discriminatory norms hold women back far more than lack of skills.</a:t>
            </a:r>
          </a:p>
          <a:p>
            <a:pPr lvl="0"/>
            <a:r>
              <a:rPr lang="en-GB" sz="1200" kern="1200" dirty="0">
                <a:solidFill>
                  <a:schemeClr val="tx1"/>
                </a:solidFill>
                <a:effectLst/>
                <a:latin typeface="+mn-lt"/>
                <a:ea typeface="+mn-ea"/>
                <a:cs typeface="+mn-cs"/>
              </a:rPr>
              <a:t>- Inclusive business is not enough: value chains must be gender-responsive, not just inclusive. Without explicit intention to reduce gender based constraints, inclusive models still reproduce inequity.</a:t>
            </a:r>
          </a:p>
          <a:p>
            <a:pPr lvl="0"/>
            <a:r>
              <a:rPr lang="en-GB" sz="1200" kern="1200" dirty="0">
                <a:solidFill>
                  <a:schemeClr val="tx1"/>
                </a:solidFill>
                <a:effectLst/>
                <a:latin typeface="+mn-lt"/>
                <a:ea typeface="+mn-ea"/>
                <a:cs typeface="+mn-cs"/>
              </a:rPr>
              <a:t>- Complementary interventions are essential.  Evidence repeatedly highlights the importance of childcare, labour-saving technologies, social norm change, and men’s engagement.</a:t>
            </a:r>
          </a:p>
          <a:p>
            <a:pPr lvl="0"/>
            <a:r>
              <a:rPr lang="en-GB" sz="1200" kern="1200" dirty="0">
                <a:solidFill>
                  <a:schemeClr val="tx1"/>
                </a:solidFill>
                <a:effectLst/>
                <a:latin typeface="+mn-lt"/>
                <a:ea typeface="+mn-ea"/>
                <a:cs typeface="+mn-cs"/>
              </a:rPr>
              <a:t>- Collective action works. Women’s groups, cooperatives and associations are repeatedly shown to increase access to markets, bargaining power, finance, networks and leadership opportunities.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evidence strengthens the message: Delegations must look beyond the core value chain interventions and also address the structural, social and institutional environment.</a:t>
            </a: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17</a:t>
            </a:fld>
            <a:endParaRPr lang="en-US"/>
          </a:p>
        </p:txBody>
      </p:sp>
    </p:spTree>
    <p:extLst>
      <p:ext uri="{BB962C8B-B14F-4D97-AF65-F5344CB8AC3E}">
        <p14:creationId xmlns:p14="http://schemas.microsoft.com/office/powerpoint/2010/main" val="1467936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While VCA4D identifies where gender inequalities sit in the value chain - it is Delegations who determine what happens next.</a:t>
            </a:r>
          </a:p>
          <a:p>
            <a:r>
              <a:rPr lang="en-GB" sz="1200" kern="1200" dirty="0">
                <a:solidFill>
                  <a:schemeClr val="tx1"/>
                </a:solidFill>
                <a:effectLst/>
                <a:latin typeface="+mn-lt"/>
                <a:ea typeface="+mn-ea"/>
                <a:cs typeface="+mn-cs"/>
              </a:rPr>
              <a:t>Four key messages:</a:t>
            </a:r>
          </a:p>
          <a:p>
            <a:pPr lvl="0"/>
            <a:r>
              <a:rPr lang="en-GB" sz="1200" kern="1200" dirty="0">
                <a:solidFill>
                  <a:schemeClr val="tx1"/>
                </a:solidFill>
                <a:effectLst/>
                <a:latin typeface="+mn-lt"/>
                <a:ea typeface="+mn-ea"/>
                <a:cs typeface="+mn-cs"/>
              </a:rPr>
              <a:t>VCA4D is the starting point. It shows us the realities women face - workloads, exclusion, land insecurity, limited decision-making - but the response must come from us.</a:t>
            </a:r>
          </a:p>
          <a:p>
            <a:pPr lvl="0"/>
            <a:r>
              <a:rPr lang="en-GB" sz="1200" kern="1200" dirty="0">
                <a:solidFill>
                  <a:schemeClr val="tx1"/>
                </a:solidFill>
                <a:effectLst/>
                <a:latin typeface="+mn-lt"/>
                <a:ea typeface="+mn-ea"/>
                <a:cs typeface="+mn-cs"/>
              </a:rPr>
              <a:t>We must shift from ‘VC + women’s activities’ to genuinely gender-transformative design that tackles structural causes, not just symptoms.</a:t>
            </a:r>
          </a:p>
          <a:p>
            <a:pPr lvl="0"/>
            <a:r>
              <a:rPr lang="en-GB" sz="1200" kern="1200" dirty="0">
                <a:solidFill>
                  <a:schemeClr val="tx1"/>
                </a:solidFill>
                <a:effectLst/>
                <a:latin typeface="+mn-lt"/>
                <a:ea typeface="+mn-ea"/>
                <a:cs typeface="+mn-cs"/>
              </a:rPr>
              <a:t>We must apply RBET alongside analysis of gender-based constraints. This means not only asking who benefits but also identifying constraints such as norms, workloads, mobility restrictions, and lack of land or finance.</a:t>
            </a:r>
          </a:p>
          <a:p>
            <a:pPr lvl="0"/>
            <a:r>
              <a:rPr lang="en-GB" sz="1200" kern="1200" dirty="0">
                <a:solidFill>
                  <a:schemeClr val="tx1"/>
                </a:solidFill>
                <a:effectLst/>
                <a:latin typeface="+mn-lt"/>
                <a:ea typeface="+mn-ea"/>
                <a:cs typeface="+mn-cs"/>
              </a:rPr>
              <a:t>Delegations have responsibility and leverage - the authority to set requirements in designs, contracts, policy dialogue and M&amp;E. EU money must implement EU policy, and Delegations are the frontline of that commitment.</a:t>
            </a: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18</a:t>
            </a:fld>
            <a:endParaRPr lang="en-US"/>
          </a:p>
        </p:txBody>
      </p:sp>
    </p:spTree>
    <p:extLst>
      <p:ext uri="{BB962C8B-B14F-4D97-AF65-F5344CB8AC3E}">
        <p14:creationId xmlns:p14="http://schemas.microsoft.com/office/powerpoint/2010/main" val="900075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can deepen the way we work with VCA4D by integrating gendered thinking across all three analytical pillars. Economic and environmental findings are never gender-neutral: mechanisation has gendered implications; climate impacts are gender-differentiated; income distribution influences bargaining power.</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Economic gains for women do not automatically translate into empowerment.</a:t>
            </a:r>
          </a:p>
          <a:p>
            <a:pPr lvl="0"/>
            <a:r>
              <a:rPr lang="en-GB" sz="1200" kern="1200" dirty="0">
                <a:solidFill>
                  <a:schemeClr val="tx1"/>
                </a:solidFill>
                <a:effectLst/>
                <a:latin typeface="+mn-lt"/>
                <a:ea typeface="+mn-ea"/>
                <a:cs typeface="+mn-cs"/>
              </a:rPr>
              <a:t>Without confronting norms, workloads, land rights and organisational barriers, women stay stuck in low-return nodes.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Delegations can strengthen the quality of evidence by:</a:t>
            </a:r>
          </a:p>
          <a:p>
            <a:pPr lvl="0"/>
            <a:r>
              <a:rPr lang="en-GB" sz="1200" kern="1200" dirty="0">
                <a:solidFill>
                  <a:schemeClr val="tx1"/>
                </a:solidFill>
                <a:effectLst/>
                <a:latin typeface="+mn-lt"/>
                <a:ea typeface="+mn-ea"/>
                <a:cs typeface="+mn-cs"/>
              </a:rPr>
              <a:t>requesting mixed-method approaches,</a:t>
            </a:r>
          </a:p>
          <a:p>
            <a:pPr lvl="0"/>
            <a:r>
              <a:rPr lang="en-GB" sz="1200" kern="1200" dirty="0">
                <a:solidFill>
                  <a:schemeClr val="tx1"/>
                </a:solidFill>
                <a:effectLst/>
                <a:latin typeface="+mn-lt"/>
                <a:ea typeface="+mn-ea"/>
                <a:cs typeface="+mn-cs"/>
              </a:rPr>
              <a:t>ensuring gender-balanced or women-led validation workshops,</a:t>
            </a:r>
          </a:p>
          <a:p>
            <a:pPr lvl="0"/>
            <a:r>
              <a:rPr lang="en-GB" sz="1200" kern="1200" dirty="0">
                <a:solidFill>
                  <a:schemeClr val="tx1"/>
                </a:solidFill>
                <a:effectLst/>
                <a:latin typeface="+mn-lt"/>
                <a:ea typeface="+mn-ea"/>
                <a:cs typeface="+mn-cs"/>
              </a:rPr>
              <a:t>and asking for intersectional analysis — age, marital status, disability, socio-economic status.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Good evidence leads to better contracting, design and dialogue.</a:t>
            </a: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19</a:t>
            </a:fld>
            <a:endParaRPr lang="en-US"/>
          </a:p>
        </p:txBody>
      </p:sp>
    </p:spTree>
    <p:extLst>
      <p:ext uri="{BB962C8B-B14F-4D97-AF65-F5344CB8AC3E}">
        <p14:creationId xmlns:p14="http://schemas.microsoft.com/office/powerpoint/2010/main" val="3205895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Translate evidence into design and dialogue. If VCA4D shows unequal land rights, heavy workloads, lack of voice or exclusion from high-value nodes, your design must address these directly. Bring this evidence into structured dialogue with ministries, farmer organisations and the private sector.</a:t>
            </a:r>
          </a:p>
          <a:p>
            <a:pPr lvl="0"/>
            <a:r>
              <a:rPr lang="en-GB" sz="1200" kern="1200" dirty="0">
                <a:solidFill>
                  <a:schemeClr val="tx1"/>
                </a:solidFill>
                <a:effectLst/>
                <a:latin typeface="+mn-lt"/>
                <a:ea typeface="+mn-ea"/>
                <a:cs typeface="+mn-cs"/>
              </a:rPr>
              <a:t>Embed gender-transformative requirements early. Build GBC analysis, RBET logic and gender obligations into </a:t>
            </a:r>
            <a:r>
              <a:rPr lang="en-GB" sz="1200" kern="1200" dirty="0" err="1">
                <a:solidFill>
                  <a:schemeClr val="tx1"/>
                </a:solidFill>
                <a:effectLst/>
                <a:latin typeface="+mn-lt"/>
                <a:ea typeface="+mn-ea"/>
                <a:cs typeface="+mn-cs"/>
              </a:rPr>
              <a:t>ToRs</a:t>
            </a:r>
            <a:r>
              <a:rPr lang="en-GB" sz="1200" kern="1200" dirty="0">
                <a:solidFill>
                  <a:schemeClr val="tx1"/>
                </a:solidFill>
                <a:effectLst/>
                <a:latin typeface="+mn-lt"/>
                <a:ea typeface="+mn-ea"/>
                <a:cs typeface="+mn-cs"/>
              </a:rPr>
              <a:t>, procurement, contracts, staffing requirements and monitoring systems. Economic empowerment alone isn’t enough — we need to address norms and power.</a:t>
            </a:r>
          </a:p>
          <a:p>
            <a:pPr lvl="0"/>
            <a:r>
              <a:rPr lang="en-GB" sz="1200" kern="1200" dirty="0">
                <a:solidFill>
                  <a:schemeClr val="tx1"/>
                </a:solidFill>
                <a:effectLst/>
                <a:latin typeface="+mn-lt"/>
                <a:ea typeface="+mn-ea"/>
                <a:cs typeface="+mn-cs"/>
              </a:rPr>
              <a:t>Apply analysis of gender-based constraints and RBET logic throughout the cycle. Move beyond Reach and Benefit to ask:</a:t>
            </a:r>
          </a:p>
          <a:p>
            <a:pPr lvl="1"/>
            <a:r>
              <a:rPr lang="en-GB" sz="1200" kern="1200" dirty="0">
                <a:solidFill>
                  <a:schemeClr val="tx1"/>
                </a:solidFill>
                <a:effectLst/>
                <a:latin typeface="+mn-lt"/>
                <a:ea typeface="+mn-ea"/>
                <a:cs typeface="+mn-cs"/>
              </a:rPr>
              <a:t>Are women gaining voice?</a:t>
            </a:r>
          </a:p>
          <a:p>
            <a:pPr lvl="1"/>
            <a:r>
              <a:rPr lang="en-GB" sz="1200" kern="1200" dirty="0">
                <a:solidFill>
                  <a:schemeClr val="tx1"/>
                </a:solidFill>
                <a:effectLst/>
                <a:latin typeface="+mn-lt"/>
                <a:ea typeface="+mn-ea"/>
                <a:cs typeface="+mn-cs"/>
              </a:rPr>
              <a:t>Are workloads reducing?</a:t>
            </a:r>
          </a:p>
          <a:p>
            <a:pPr lvl="1"/>
            <a:r>
              <a:rPr lang="en-GB" sz="1200" kern="1200" dirty="0">
                <a:solidFill>
                  <a:schemeClr val="tx1"/>
                </a:solidFill>
                <a:effectLst/>
                <a:latin typeface="+mn-lt"/>
                <a:ea typeface="+mn-ea"/>
                <a:cs typeface="+mn-cs"/>
              </a:rPr>
              <a:t>Are norms shifting?</a:t>
            </a:r>
          </a:p>
          <a:p>
            <a:pPr lvl="1"/>
            <a:r>
              <a:rPr lang="en-GB" sz="1200" kern="1200" dirty="0">
                <a:solidFill>
                  <a:schemeClr val="tx1"/>
                </a:solidFill>
                <a:effectLst/>
                <a:latin typeface="+mn-lt"/>
                <a:ea typeface="+mn-ea"/>
                <a:cs typeface="+mn-cs"/>
              </a:rPr>
              <a:t>Are women gaining control over assets and income?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what gender-transformative value chain programming looks like.</a:t>
            </a: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20</a:t>
            </a:fld>
            <a:endParaRPr lang="en-US"/>
          </a:p>
        </p:txBody>
      </p:sp>
    </p:spTree>
    <p:extLst>
      <p:ext uri="{BB962C8B-B14F-4D97-AF65-F5344CB8AC3E}">
        <p14:creationId xmlns:p14="http://schemas.microsoft.com/office/powerpoint/2010/main" val="281829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We have a clear picture of the structural gender constraints that repeatedly emerge across value chains. What matters now is how Delegations can use this evidence in practice. To guide our discussion, we would like to hear from you on six concrete areas.</a:t>
            </a:r>
          </a:p>
          <a:p>
            <a:br>
              <a:rPr lang="en-GB" b="0" dirty="0"/>
            </a:br>
            <a:endParaRPr lang="en-GB" b="0" dirty="0"/>
          </a:p>
          <a:p>
            <a:r>
              <a:rPr lang="en-GB" sz="1200" b="0" i="0" u="none" strike="noStrike" kern="1200" dirty="0">
                <a:solidFill>
                  <a:schemeClr val="tx1"/>
                </a:solidFill>
                <a:effectLst/>
                <a:latin typeface="+mn-lt"/>
                <a:ea typeface="+mn-ea"/>
                <a:cs typeface="+mn-cs"/>
              </a:rPr>
              <a:t>1. To what extent are you already familiar with and clear about GTA and RBET?</a:t>
            </a:r>
          </a:p>
          <a:p>
            <a:r>
              <a:rPr lang="en-GB" sz="1200" b="0" i="0" u="none" strike="noStrike" kern="1200" dirty="0">
                <a:solidFill>
                  <a:schemeClr val="tx1"/>
                </a:solidFill>
                <a:effectLst/>
                <a:latin typeface="+mn-lt"/>
                <a:ea typeface="+mn-ea"/>
                <a:cs typeface="+mn-cs"/>
              </a:rPr>
              <a:t>This first question helps us understand where colleagues feel confident and where further clarity or guidance is still needed. GAP III expects Delegations to use the Gender Transformative Approach - and RBET is an operational way of doing that. Your feedback will help us tailor future support.</a:t>
            </a:r>
          </a:p>
          <a:p>
            <a:br>
              <a:rPr lang="en-GB" b="0" dirty="0"/>
            </a:br>
            <a:endParaRPr lang="en-GB" b="0" dirty="0"/>
          </a:p>
          <a:p>
            <a:r>
              <a:rPr lang="en-GB" sz="1200" b="0" i="0" u="none" strike="noStrike" kern="1200" dirty="0">
                <a:solidFill>
                  <a:schemeClr val="tx1"/>
                </a:solidFill>
                <a:effectLst/>
                <a:latin typeface="+mn-lt"/>
                <a:ea typeface="+mn-ea"/>
                <a:cs typeface="+mn-cs"/>
              </a:rPr>
              <a:t>2. Do you have good examples of applying these approaches to VCA or wider Food Systems work?</a:t>
            </a:r>
          </a:p>
          <a:p>
            <a:r>
              <a:rPr lang="en-GB" sz="1200" b="0" i="0" u="none" strike="noStrike" kern="1200" dirty="0">
                <a:solidFill>
                  <a:schemeClr val="tx1"/>
                </a:solidFill>
                <a:effectLst/>
                <a:latin typeface="+mn-lt"/>
                <a:ea typeface="+mn-ea"/>
                <a:cs typeface="+mn-cs"/>
              </a:rPr>
              <a:t>We know many Delegations are already experimenting with ways to integrate RBET, social norms work, or gender-based constraint analysis. We are in the process of compiling such examples and believe that sharing them can help build an important knowledge base and collective sense of what works - and what can be drawn on and adapted.</a:t>
            </a:r>
          </a:p>
          <a:p>
            <a:br>
              <a:rPr lang="en-GB" b="0" dirty="0"/>
            </a:br>
            <a:endParaRPr lang="en-GB" b="0" dirty="0"/>
          </a:p>
          <a:p>
            <a:r>
              <a:rPr lang="en-GB" sz="1200" b="0" i="0" u="none" strike="noStrike" kern="1200" dirty="0">
                <a:solidFill>
                  <a:schemeClr val="tx1"/>
                </a:solidFill>
                <a:effectLst/>
                <a:latin typeface="+mn-lt"/>
                <a:ea typeface="+mn-ea"/>
                <a:cs typeface="+mn-cs"/>
              </a:rPr>
              <a:t>3. Are you seeing this kind of thinking among partners—FAO, IFAD, NGOs, private sector?</a:t>
            </a:r>
          </a:p>
          <a:p>
            <a:r>
              <a:rPr lang="en-GB" sz="1200" b="0" i="0" u="none" strike="noStrike" kern="1200" dirty="0">
                <a:solidFill>
                  <a:schemeClr val="tx1"/>
                </a:solidFill>
                <a:effectLst/>
                <a:latin typeface="+mn-lt"/>
                <a:ea typeface="+mn-ea"/>
                <a:cs typeface="+mn-cs"/>
              </a:rPr>
              <a:t>This is important because the EU does not work alone. Understanding how far partners are adopting gender-transformative approaches helps us assess alignment, identify gaps, and consider where we may need to influence or support them to strengthen their gender analysis.</a:t>
            </a:r>
          </a:p>
          <a:p>
            <a:br>
              <a:rPr lang="en-GB" b="0" dirty="0"/>
            </a:br>
            <a:endParaRPr lang="en-GB" b="0" dirty="0"/>
          </a:p>
          <a:p>
            <a:r>
              <a:rPr lang="en-GB" sz="1200" b="0" i="0" u="none" strike="noStrike" kern="1200" dirty="0">
                <a:solidFill>
                  <a:schemeClr val="tx1"/>
                </a:solidFill>
                <a:effectLst/>
                <a:latin typeface="+mn-lt"/>
                <a:ea typeface="+mn-ea"/>
                <a:cs typeface="+mn-cs"/>
              </a:rPr>
              <a:t>4. How do you see these issues linking to Global Gateway and its 360-degree approach?</a:t>
            </a:r>
          </a:p>
          <a:p>
            <a:r>
              <a:rPr lang="en-GB" sz="1200" b="0" i="0" u="none" strike="noStrike" kern="1200" dirty="0">
                <a:solidFill>
                  <a:schemeClr val="tx1"/>
                </a:solidFill>
                <a:effectLst/>
                <a:latin typeface="+mn-lt"/>
                <a:ea typeface="+mn-ea"/>
                <a:cs typeface="+mn-cs"/>
              </a:rPr>
              <a:t>Global Gateway places strong emphasis on policy coherence, investment quality and social sustainability. We are interested in how you see gender-transformative issues fitting within the larger investment operations - whether through safeguards, standards, contracting, dialogue, or monitoring.</a:t>
            </a:r>
          </a:p>
          <a:p>
            <a:br>
              <a:rPr lang="en-GB" b="0" dirty="0"/>
            </a:br>
            <a:endParaRPr lang="en-GB" b="0" dirty="0"/>
          </a:p>
          <a:p>
            <a:r>
              <a:rPr lang="en-GB" sz="1200" b="0" i="0" u="none" strike="noStrike" kern="1200" dirty="0">
                <a:solidFill>
                  <a:schemeClr val="tx1"/>
                </a:solidFill>
                <a:effectLst/>
                <a:latin typeface="+mn-lt"/>
                <a:ea typeface="+mn-ea"/>
                <a:cs typeface="+mn-cs"/>
              </a:rPr>
              <a:t>5. ‘Can you identify any barriers or challenges you have faced?’</a:t>
            </a:r>
          </a:p>
          <a:p>
            <a:r>
              <a:rPr lang="en-GB" sz="1200" b="0" i="0" u="none" strike="noStrike" kern="1200" dirty="0">
                <a:solidFill>
                  <a:schemeClr val="tx1"/>
                </a:solidFill>
                <a:effectLst/>
                <a:latin typeface="+mn-lt"/>
                <a:ea typeface="+mn-ea"/>
                <a:cs typeface="+mn-cs"/>
              </a:rPr>
              <a:t>This is where we want to hear about what constrains you - whether it is data gaps, limited time, lack of gender expertise in implementing partners, difficulties influencing key stakeholders including ministries, or challenges integrating gender into financial or investment operations.</a:t>
            </a:r>
          </a:p>
          <a:p>
            <a:br>
              <a:rPr lang="en-GB" b="0" dirty="0"/>
            </a:br>
            <a:endParaRPr lang="en-GB" b="0" dirty="0"/>
          </a:p>
          <a:p>
            <a:r>
              <a:rPr lang="en-GB" sz="1200" b="0" i="0" u="none" strike="noStrike" kern="1200" dirty="0">
                <a:solidFill>
                  <a:schemeClr val="tx1"/>
                </a:solidFill>
                <a:effectLst/>
                <a:latin typeface="+mn-lt"/>
                <a:ea typeface="+mn-ea"/>
                <a:cs typeface="+mn-cs"/>
              </a:rPr>
              <a:t>6. </a:t>
            </a:r>
            <a:r>
              <a:rPr lang="en-GB" sz="1200" b="0" i="1" u="none" strike="noStrike" kern="1200" dirty="0">
                <a:solidFill>
                  <a:schemeClr val="tx1"/>
                </a:solidFill>
                <a:effectLst/>
                <a:latin typeface="+mn-lt"/>
                <a:ea typeface="+mn-ea"/>
                <a:cs typeface="+mn-cs"/>
              </a:rPr>
              <a:t>Is there any specific evidence, tools or support that would help you translate VCA findings into action?</a:t>
            </a:r>
          </a:p>
          <a:p>
            <a:r>
              <a:rPr lang="en-GB" sz="1200" b="0" i="0" u="none" strike="noStrike" kern="1200" dirty="0">
                <a:solidFill>
                  <a:schemeClr val="tx1"/>
                </a:solidFill>
                <a:effectLst/>
                <a:latin typeface="+mn-lt"/>
                <a:ea typeface="+mn-ea"/>
                <a:cs typeface="+mn-cs"/>
              </a:rPr>
              <a:t>Finally, this is crucial. We want to know what kind of support would make the biggest difference - more practical tools, examples of gender-transformative VCs, help strengthening </a:t>
            </a:r>
            <a:r>
              <a:rPr lang="en-GB" sz="1200" b="0" i="0" u="none" strike="noStrike" kern="1200" dirty="0" err="1">
                <a:solidFill>
                  <a:schemeClr val="tx1"/>
                </a:solidFill>
                <a:effectLst/>
                <a:latin typeface="+mn-lt"/>
                <a:ea typeface="+mn-ea"/>
                <a:cs typeface="+mn-cs"/>
              </a:rPr>
              <a:t>ToRs</a:t>
            </a:r>
            <a:r>
              <a:rPr lang="en-GB" sz="1200" b="0" i="0" u="none" strike="noStrike" kern="1200" dirty="0">
                <a:solidFill>
                  <a:schemeClr val="tx1"/>
                </a:solidFill>
                <a:effectLst/>
                <a:latin typeface="+mn-lt"/>
                <a:ea typeface="+mn-ea"/>
                <a:cs typeface="+mn-cs"/>
              </a:rPr>
              <a:t>, guidance on contracting, tailored training, peer learning, or methodological improvements to VCA4D.</a:t>
            </a:r>
          </a:p>
          <a:p>
            <a:br>
              <a:rPr lang="en-GB" b="0" dirty="0"/>
            </a:br>
            <a:endParaRPr lang="en-GB" b="0" dirty="0"/>
          </a:p>
          <a:p>
            <a:r>
              <a:rPr lang="en-GB" sz="1200" b="0" i="0" u="none" strike="noStrike" kern="1200" dirty="0">
                <a:solidFill>
                  <a:schemeClr val="tx1"/>
                </a:solidFill>
                <a:effectLst/>
                <a:latin typeface="+mn-lt"/>
                <a:ea typeface="+mn-ea"/>
                <a:cs typeface="+mn-cs"/>
              </a:rPr>
              <a:t>These questions are meant to open a practical conversation. The aim is to hear directly from you about your experiences, challenges and needs so that we can strengthen the way VCA4D evidence is translated into gender-responsive and gender-transformative value-chain programming under GAP III and Global Gateway.</a:t>
            </a: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21</a:t>
            </a:fld>
            <a:endParaRPr lang="en-US"/>
          </a:p>
        </p:txBody>
      </p:sp>
    </p:spTree>
    <p:extLst>
      <p:ext uri="{BB962C8B-B14F-4D97-AF65-F5344CB8AC3E}">
        <p14:creationId xmlns:p14="http://schemas.microsoft.com/office/powerpoint/2010/main" val="102566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Thank you, Giorgia. And hello everyone - it’s a pleasure to be with you.</a:t>
            </a:r>
          </a:p>
          <a:p>
            <a:r>
              <a:rPr lang="en-GB" sz="1200" kern="1200" dirty="0">
                <a:solidFill>
                  <a:schemeClr val="tx1"/>
                </a:solidFill>
                <a:effectLst/>
                <a:latin typeface="+mn-lt"/>
                <a:ea typeface="+mn-ea"/>
                <a:cs typeface="+mn-cs"/>
              </a:rPr>
              <a:t>Let me start by indicating the key messages I would like participants to retain:</a:t>
            </a:r>
          </a:p>
          <a:p>
            <a:r>
              <a:rPr lang="en-GB" sz="1200" kern="1200" dirty="0">
                <a:solidFill>
                  <a:schemeClr val="tx1"/>
                </a:solidFill>
                <a:effectLst/>
                <a:latin typeface="+mn-lt"/>
                <a:ea typeface="+mn-ea"/>
                <a:cs typeface="+mn-cs"/>
              </a:rPr>
              <a:t>-EU Money for EU policies. Maybe obvious maybe not. All our Action documents starts with the box on Policy markers DAC, Rio, Gender, Nutrition…</a:t>
            </a:r>
          </a:p>
          <a:p>
            <a:r>
              <a:rPr lang="en-GB" sz="1200" kern="1200" dirty="0">
                <a:solidFill>
                  <a:schemeClr val="tx1"/>
                </a:solidFill>
                <a:effectLst/>
                <a:latin typeface="+mn-lt"/>
                <a:ea typeface="+mn-ea"/>
                <a:cs typeface="+mn-cs"/>
              </a:rPr>
              <a:t>-In what are the policy marker EU specific? </a:t>
            </a:r>
          </a:p>
          <a:p>
            <a:r>
              <a:rPr lang="en-GB" sz="1200" kern="1200" dirty="0">
                <a:solidFill>
                  <a:schemeClr val="tx1"/>
                </a:solidFill>
                <a:effectLst/>
                <a:latin typeface="+mn-lt"/>
                <a:ea typeface="+mn-ea"/>
                <a:cs typeface="+mn-cs"/>
              </a:rPr>
              <a:t>-Where do we stop to be accountable for How we spend EU Money? Design? Contracting? Reporting? Ex post, Legacy? </a:t>
            </a:r>
          </a:p>
          <a:p>
            <a:r>
              <a:rPr lang="en-GB" sz="1200" kern="1200" dirty="0">
                <a:solidFill>
                  <a:schemeClr val="tx1"/>
                </a:solidFill>
                <a:effectLst/>
                <a:latin typeface="+mn-lt"/>
                <a:ea typeface="+mn-ea"/>
                <a:cs typeface="+mn-cs"/>
              </a:rPr>
              <a:t>Last night a colleague shared the latest Court of Auditors report on the EU support to food security in sub Saharan </a:t>
            </a:r>
            <a:r>
              <a:rPr lang="en-GB" sz="1200" kern="1200" dirty="0" err="1">
                <a:solidFill>
                  <a:schemeClr val="tx1"/>
                </a:solidFill>
                <a:effectLst/>
                <a:latin typeface="+mn-lt"/>
                <a:ea typeface="+mn-ea"/>
                <a:cs typeface="+mn-cs"/>
              </a:rPr>
              <a:t>africa</a:t>
            </a:r>
            <a:endParaRPr lang="en-GB"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C86294E7-9F3F-4849-AC07-7D3B8C4C47B5}" type="slidenum">
              <a:rPr lang="en-US" smtClean="0"/>
              <a:t>2</a:t>
            </a:fld>
            <a:endParaRPr lang="en-US"/>
          </a:p>
        </p:txBody>
      </p:sp>
    </p:spTree>
    <p:extLst>
      <p:ext uri="{BB962C8B-B14F-4D97-AF65-F5344CB8AC3E}">
        <p14:creationId xmlns:p14="http://schemas.microsoft.com/office/powerpoint/2010/main" val="236906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Today I propose to look at three elements </a:t>
            </a:r>
          </a:p>
          <a:p>
            <a:r>
              <a:rPr lang="en-GB" sz="1200" kern="1200" dirty="0">
                <a:solidFill>
                  <a:schemeClr val="tx1"/>
                </a:solidFill>
                <a:effectLst/>
                <a:latin typeface="+mn-lt"/>
                <a:ea typeface="+mn-ea"/>
                <a:cs typeface="+mn-cs"/>
              </a:rPr>
              <a:t>one EU policy GAP III</a:t>
            </a:r>
          </a:p>
          <a:p>
            <a:r>
              <a:rPr lang="en-GB" sz="1200" kern="1200" dirty="0">
                <a:solidFill>
                  <a:schemeClr val="tx1"/>
                </a:solidFill>
                <a:effectLst/>
                <a:latin typeface="+mn-lt"/>
                <a:ea typeface="+mn-ea"/>
                <a:cs typeface="+mn-cs"/>
              </a:rPr>
              <a:t>One approach within the Food systems approach</a:t>
            </a:r>
          </a:p>
          <a:p>
            <a:r>
              <a:rPr lang="en-GB" sz="1200" kern="1200" dirty="0">
                <a:solidFill>
                  <a:schemeClr val="tx1"/>
                </a:solidFill>
                <a:effectLst/>
                <a:latin typeface="+mn-lt"/>
                <a:ea typeface="+mn-ea"/>
                <a:cs typeface="+mn-cs"/>
              </a:rPr>
              <a:t>One tool we set up VCA4D</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3</a:t>
            </a:fld>
            <a:endParaRPr lang="en-US"/>
          </a:p>
        </p:txBody>
      </p:sp>
    </p:spTree>
    <p:extLst>
      <p:ext uri="{BB962C8B-B14F-4D97-AF65-F5344CB8AC3E}">
        <p14:creationId xmlns:p14="http://schemas.microsoft.com/office/powerpoint/2010/main" val="305154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will not go into the details of GAP III as many in the audience today are Gender Focal points </a:t>
            </a:r>
          </a:p>
          <a:p>
            <a:r>
              <a:rPr lang="en-GB" sz="1200" kern="1200" dirty="0">
                <a:solidFill>
                  <a:schemeClr val="tx1"/>
                </a:solidFill>
                <a:effectLst/>
                <a:latin typeface="+mn-lt"/>
                <a:ea typeface="+mn-ea"/>
                <a:cs typeface="+mn-cs"/>
              </a:rPr>
              <a:t>I want to focus on 3 aspects only </a:t>
            </a:r>
          </a:p>
          <a:p>
            <a:pPr marL="228600" indent="-228600">
              <a:buAutoNum type="arabicPeriod"/>
            </a:pPr>
            <a:r>
              <a:rPr lang="en-GB" sz="1200" kern="1200" dirty="0">
                <a:solidFill>
                  <a:schemeClr val="tx1"/>
                </a:solidFill>
                <a:effectLst/>
                <a:latin typeface="+mn-lt"/>
                <a:ea typeface="+mn-ea"/>
                <a:cs typeface="+mn-cs"/>
              </a:rPr>
              <a:t>GAP III target that 85% of the EU programmes have a positive effect on gender equality. This makes it a nearly mandatory requirement</a:t>
            </a:r>
          </a:p>
          <a:p>
            <a:pPr marL="228600" indent="-228600">
              <a:buAutoNum type="arabicPeriod"/>
            </a:pPr>
            <a:r>
              <a:rPr lang="en-GB" sz="1200" kern="1200" dirty="0">
                <a:solidFill>
                  <a:schemeClr val="tx1"/>
                </a:solidFill>
                <a:effectLst/>
                <a:latin typeface="+mn-lt"/>
                <a:ea typeface="+mn-ea"/>
                <a:cs typeface="+mn-cs"/>
              </a:rPr>
              <a:t>GAP III is not a generic gender strategy how we must approach gender equality. - it tells us that women are not a homogeneous group and they are not necessarily vulnerable, and they are not necessarily a minority.</a:t>
            </a:r>
          </a:p>
          <a:p>
            <a:pPr marL="228600" indent="-228600">
              <a:buAutoNum type="arabicPeriod"/>
            </a:pPr>
            <a:r>
              <a:rPr lang="en-GB" sz="1200" kern="1200" dirty="0">
                <a:solidFill>
                  <a:schemeClr val="tx1"/>
                </a:solidFill>
                <a:effectLst/>
                <a:latin typeface="+mn-lt"/>
                <a:ea typeface="+mn-ea"/>
                <a:cs typeface="+mn-cs"/>
              </a:rPr>
              <a:t>GAP III tell us And its centrepiece is the Gender Transformative Approach.</a:t>
            </a:r>
          </a:p>
          <a:p>
            <a:r>
              <a:rPr lang="en-GB" sz="1200" kern="1200" dirty="0">
                <a:solidFill>
                  <a:schemeClr val="tx1"/>
                </a:solidFill>
                <a:effectLst/>
                <a:latin typeface="+mn-lt"/>
                <a:ea typeface="+mn-ea"/>
                <a:cs typeface="+mn-cs"/>
              </a:rPr>
              <a:t>This means we aren’t just looking at access to services or training. We are looking at power: power over decisions, over income, over time, over mobility. We are looking at the norms that underpin inequality. </a:t>
            </a:r>
          </a:p>
          <a:p>
            <a:r>
              <a:rPr lang="en-GB" sz="1200" kern="1200" dirty="0">
                <a:solidFill>
                  <a:schemeClr val="tx1"/>
                </a:solidFill>
                <a:effectLst/>
                <a:latin typeface="+mn-lt"/>
                <a:ea typeface="+mn-ea"/>
                <a:cs typeface="+mn-cs"/>
              </a:rPr>
              <a:t>The operational language we can use for this is RBET:</a:t>
            </a:r>
          </a:p>
          <a:p>
            <a:pPr lvl="0"/>
            <a:r>
              <a:rPr lang="en-GB" sz="1200" kern="1200" dirty="0">
                <a:solidFill>
                  <a:schemeClr val="tx1"/>
                </a:solidFill>
                <a:effectLst/>
                <a:latin typeface="+mn-lt"/>
                <a:ea typeface="+mn-ea"/>
                <a:cs typeface="+mn-cs"/>
              </a:rPr>
              <a:t>Reach: Are women even being included?</a:t>
            </a:r>
          </a:p>
          <a:p>
            <a:pPr lvl="0"/>
            <a:r>
              <a:rPr lang="en-GB" sz="1200" kern="1200" dirty="0">
                <a:solidFill>
                  <a:schemeClr val="tx1"/>
                </a:solidFill>
                <a:effectLst/>
                <a:latin typeface="+mn-lt"/>
                <a:ea typeface="+mn-ea"/>
                <a:cs typeface="+mn-cs"/>
              </a:rPr>
              <a:t>Benefit: Do they actually gain anything?</a:t>
            </a:r>
          </a:p>
          <a:p>
            <a:pPr lvl="0"/>
            <a:r>
              <a:rPr lang="en-GB" sz="1200" kern="1200" dirty="0">
                <a:solidFill>
                  <a:schemeClr val="tx1"/>
                </a:solidFill>
                <a:effectLst/>
                <a:latin typeface="+mn-lt"/>
                <a:ea typeface="+mn-ea"/>
                <a:cs typeface="+mn-cs"/>
              </a:rPr>
              <a:t>Empower: Do they also gain voice and agency?</a:t>
            </a:r>
          </a:p>
          <a:p>
            <a:pPr lvl="0"/>
            <a:r>
              <a:rPr lang="en-GB" sz="1200" kern="1200" dirty="0">
                <a:solidFill>
                  <a:schemeClr val="tx1"/>
                </a:solidFill>
                <a:effectLst/>
                <a:latin typeface="+mn-lt"/>
                <a:ea typeface="+mn-ea"/>
                <a:cs typeface="+mn-cs"/>
              </a:rPr>
              <a:t>Transform: Are the underlying structures shifting?</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the lens Delegations must apply when designing value-chain actions and when engaging with partners. And it’s the lens we invite you to use as we go through today’s session.</a:t>
            </a: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4</a:t>
            </a:fld>
            <a:endParaRPr lang="en-US"/>
          </a:p>
        </p:txBody>
      </p:sp>
    </p:spTree>
    <p:extLst>
      <p:ext uri="{BB962C8B-B14F-4D97-AF65-F5344CB8AC3E}">
        <p14:creationId xmlns:p14="http://schemas.microsoft.com/office/powerpoint/2010/main" val="171945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Value chains are an opportunity for gender equality if we are ready to use it.</a:t>
            </a:r>
          </a:p>
          <a:p>
            <a:r>
              <a:rPr lang="en-GB" sz="1200" kern="1200" dirty="0">
                <a:solidFill>
                  <a:schemeClr val="tx1"/>
                </a:solidFill>
                <a:effectLst/>
                <a:latin typeface="+mn-lt"/>
                <a:ea typeface="+mn-ea"/>
                <a:cs typeface="+mn-cs"/>
              </a:rPr>
              <a:t>Value chain approach looks at the whole system that brings the farm to the fork </a:t>
            </a:r>
          </a:p>
          <a:p>
            <a:r>
              <a:rPr lang="en-GB" sz="1200" kern="1200" dirty="0">
                <a:solidFill>
                  <a:schemeClr val="tx1"/>
                </a:solidFill>
                <a:effectLst/>
                <a:latin typeface="+mn-lt"/>
                <a:ea typeface="+mn-ea"/>
                <a:cs typeface="+mn-cs"/>
              </a:rPr>
              <a:t>They offer the opportunity to explore the system, to go beyond the individual, the household and the communities. And by doing so they give the chance to address systemic issues and constraints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Women do play different roles along a value chain. It is possible to understand and grasp what intersectionality means in practice, and to see that women are not a homogenous entity.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 neutral spaces. As will be detailed in Margarida’s presentation, they reinforce existing inequalities unless we actively address them. </a:t>
            </a: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5</a:t>
            </a:fld>
            <a:endParaRPr lang="en-US"/>
          </a:p>
        </p:txBody>
      </p:sp>
    </p:spTree>
    <p:extLst>
      <p:ext uri="{BB962C8B-B14F-4D97-AF65-F5344CB8AC3E}">
        <p14:creationId xmlns:p14="http://schemas.microsoft.com/office/powerpoint/2010/main" val="341739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VCA4D provides a structured, multidisciplinary analysis: economic, environmental, and social. And within the social pillar, gender equality is a core domain.</a:t>
            </a:r>
          </a:p>
          <a:p>
            <a:r>
              <a:rPr lang="en-GB" sz="1200" kern="1200" dirty="0">
                <a:solidFill>
                  <a:schemeClr val="tx1"/>
                </a:solidFill>
                <a:effectLst/>
                <a:latin typeface="+mn-lt"/>
                <a:ea typeface="+mn-ea"/>
                <a:cs typeface="+mn-cs"/>
              </a:rPr>
              <a:t>This gives Delegations three things:</a:t>
            </a:r>
          </a:p>
          <a:p>
            <a:pPr lvl="0"/>
            <a:r>
              <a:rPr lang="en-GB" sz="1200" kern="1200" dirty="0">
                <a:solidFill>
                  <a:schemeClr val="tx1"/>
                </a:solidFill>
                <a:effectLst/>
                <a:latin typeface="+mn-lt"/>
                <a:ea typeface="+mn-ea"/>
                <a:cs typeface="+mn-cs"/>
              </a:rPr>
              <a:t>Design inputs: so that programmes reflect actual constraints and opportunities.</a:t>
            </a:r>
          </a:p>
          <a:p>
            <a:pPr lvl="0"/>
            <a:r>
              <a:rPr lang="en-GB" sz="1200" kern="1200" dirty="0">
                <a:solidFill>
                  <a:schemeClr val="tx1"/>
                </a:solidFill>
                <a:effectLst/>
                <a:latin typeface="+mn-lt"/>
                <a:ea typeface="+mn-ea"/>
                <a:cs typeface="+mn-cs"/>
              </a:rPr>
              <a:t>Dialogue material: to engage governments and private-sector partners on necessary reforms.</a:t>
            </a:r>
          </a:p>
          <a:p>
            <a:pPr lvl="0"/>
            <a:r>
              <a:rPr lang="en-GB" sz="1200" kern="1200" dirty="0">
                <a:solidFill>
                  <a:schemeClr val="tx1"/>
                </a:solidFill>
                <a:effectLst/>
                <a:latin typeface="+mn-lt"/>
                <a:ea typeface="+mn-ea"/>
                <a:cs typeface="+mn-cs"/>
              </a:rPr>
              <a:t>Contracting and monitoring signals: so gender commitments are not lost between the Action Document and the Description of Action.</a:t>
            </a:r>
          </a:p>
          <a:p>
            <a:r>
              <a:rPr lang="en-GB" sz="1200" kern="1200" dirty="0">
                <a:solidFill>
                  <a:schemeClr val="tx1"/>
                </a:solidFill>
                <a:effectLst/>
                <a:latin typeface="+mn-lt"/>
                <a:ea typeface="+mn-ea"/>
                <a:cs typeface="+mn-cs"/>
              </a:rPr>
              <a:t>VCA4D doesn’t provide the solutions, and it isn’t meant to. But it does tell us clearly where the problems lie - and where the priorities for action might be.</a:t>
            </a: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6</a:t>
            </a:fld>
            <a:endParaRPr lang="en-US"/>
          </a:p>
        </p:txBody>
      </p:sp>
    </p:spTree>
    <p:extLst>
      <p:ext uri="{BB962C8B-B14F-4D97-AF65-F5344CB8AC3E}">
        <p14:creationId xmlns:p14="http://schemas.microsoft.com/office/powerpoint/2010/main" val="223727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Margarida’s work synthesising 36 VCA4D studies provides powerful evidence. Across countries and commodities, the patterns are strikingly similar: heavy workloads, poor land rights, limited voice, and constrained decision-making.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you listen to her presentation, I invite you to apply the RBET logic. Notice where women are being reached - or not. Notice where benefits are fragile. Notice where empowerment may or may not be emerging - and where structural barriers are holding firm.</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will return afterwards to discuss what Delegations can do with this evidence. For now, let me hand over to Margarida.</a:t>
            </a:r>
          </a:p>
          <a:p>
            <a:endParaRPr lang="en-US" dirty="0"/>
          </a:p>
        </p:txBody>
      </p:sp>
      <p:sp>
        <p:nvSpPr>
          <p:cNvPr id="4" name="Slide Number Placeholder 3"/>
          <p:cNvSpPr>
            <a:spLocks noGrp="1"/>
          </p:cNvSpPr>
          <p:nvPr>
            <p:ph type="sldNum" sz="quarter" idx="5"/>
          </p:nvPr>
        </p:nvSpPr>
        <p:spPr/>
        <p:txBody>
          <a:bodyPr/>
          <a:lstStyle/>
          <a:p>
            <a:fld id="{C86294E7-9F3F-4849-AC07-7D3B8C4C47B5}" type="slidenum">
              <a:rPr lang="en-US" smtClean="0"/>
              <a:t>7</a:t>
            </a:fld>
            <a:endParaRPr lang="en-US"/>
          </a:p>
        </p:txBody>
      </p:sp>
    </p:spTree>
    <p:extLst>
      <p:ext uri="{BB962C8B-B14F-4D97-AF65-F5344CB8AC3E}">
        <p14:creationId xmlns:p14="http://schemas.microsoft.com/office/powerpoint/2010/main" val="273481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FEFCD-49E2-44C2-A03F-2016A70D3EB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38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ECAF9-5409-413C-BC5A-855E0A1F075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413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340242"/>
            <a:ext cx="24518679" cy="14332689"/>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684484">
            <a:off x="4621162" y="-11545596"/>
            <a:ext cx="29501091" cy="20855958"/>
          </a:xfrm>
          <a:prstGeom prst="rect">
            <a:avLst/>
          </a:prstGeom>
        </p:spPr>
      </p:pic>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703400">
            <a:off x="-14005632" y="-2260293"/>
            <a:ext cx="29501091" cy="20855958"/>
          </a:xfrm>
          <a:prstGeom prst="rect">
            <a:avLst/>
          </a:prstGeom>
        </p:spPr>
      </p:pic>
      <p:sp>
        <p:nvSpPr>
          <p:cNvPr id="2" name="Title 1"/>
          <p:cNvSpPr>
            <a:spLocks noGrp="1"/>
          </p:cNvSpPr>
          <p:nvPr>
            <p:ph type="ctrTitle"/>
          </p:nvPr>
        </p:nvSpPr>
        <p:spPr>
          <a:xfrm>
            <a:off x="3040460" y="2244726"/>
            <a:ext cx="18242756" cy="4775200"/>
          </a:xfrm>
        </p:spPr>
        <p:txBody>
          <a:bodyPr anchor="b">
            <a:normAutofit/>
          </a:bodyPr>
          <a:lstStyle>
            <a:lvl1pPr algn="ctr">
              <a:defRPr sz="9600" b="1">
                <a:solidFill>
                  <a:srgbClr val="FFCC0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040460" y="7204076"/>
            <a:ext cx="18242756" cy="3311524"/>
          </a:xfrm>
        </p:spPr>
        <p:txBody>
          <a:bodyPr>
            <a:normAutofit/>
          </a:bodyPr>
          <a:lstStyle>
            <a:lvl1pPr marL="0" indent="0" algn="ctr">
              <a:buNone/>
              <a:defRPr sz="4800">
                <a:solidFill>
                  <a:schemeClr val="bg1"/>
                </a:solidFill>
                <a:latin typeface="Arial" panose="020B0604020202020204" pitchFamily="34" charset="0"/>
                <a:cs typeface="Arial" panose="020B0604020202020204" pitchFamily="34" charset="0"/>
              </a:defRPr>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dirty="0"/>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344177" y="12052974"/>
            <a:ext cx="2052580" cy="154354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4177" y="13665"/>
            <a:ext cx="3979515" cy="2398612"/>
          </a:xfrm>
          <a:prstGeom prst="rect">
            <a:avLst/>
          </a:prstGeom>
        </p:spPr>
      </p:pic>
    </p:spTree>
    <p:extLst>
      <p:ext uri="{BB962C8B-B14F-4D97-AF65-F5344CB8AC3E}">
        <p14:creationId xmlns:p14="http://schemas.microsoft.com/office/powerpoint/2010/main" val="236917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672253" y="730251"/>
            <a:ext cx="9627118" cy="2568120"/>
          </a:xfrm>
        </p:spPr>
        <p:txBody>
          <a:bodyPr>
            <a:noAutofit/>
          </a:bodyPr>
          <a:lstStyle>
            <a:lvl1pPr>
              <a:defRPr sz="54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2" y="3788228"/>
            <a:ext cx="9627119" cy="8565697"/>
          </a:xfrm>
        </p:spPr>
        <p:txBody>
          <a:bodyPr>
            <a:normAutofit/>
          </a:bodyPr>
          <a:lstStyle>
            <a:lvl1pPr marL="0" indent="0">
              <a:lnSpc>
                <a:spcPct val="100000"/>
              </a:lnSpc>
              <a:buNone/>
              <a:defRPr sz="4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382190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672253" y="730251"/>
            <a:ext cx="7863634" cy="2568120"/>
          </a:xfrm>
        </p:spPr>
        <p:txBody>
          <a:bodyPr>
            <a:noAutofit/>
          </a:bodyPr>
          <a:lstStyle>
            <a:lvl1pPr>
              <a:defRPr sz="54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1679757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903F9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672253" y="730251"/>
            <a:ext cx="7863634" cy="2568120"/>
          </a:xfrm>
        </p:spPr>
        <p:txBody>
          <a:bodyPr>
            <a:noAutofit/>
          </a:bodyPr>
          <a:lstStyle>
            <a:lvl1pPr>
              <a:defRPr sz="54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3869777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672253" y="730251"/>
            <a:ext cx="7863634" cy="2568120"/>
          </a:xfrm>
        </p:spPr>
        <p:txBody>
          <a:bodyPr>
            <a:noAutofit/>
          </a:bodyPr>
          <a:lstStyle>
            <a:lvl1pPr>
              <a:defRPr sz="54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4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4134225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672253" y="730251"/>
            <a:ext cx="7863634" cy="2568120"/>
          </a:xfrm>
        </p:spPr>
        <p:txBody>
          <a:bodyPr>
            <a:noAutofit/>
          </a:bodyPr>
          <a:lstStyle>
            <a:lvl1pPr>
              <a:defRPr sz="5400" b="1">
                <a:solidFill>
                  <a:srgbClr val="00125C"/>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388822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p:cNvSpPr/>
          <p:nvPr userDrawn="1"/>
        </p:nvSpPr>
        <p:spPr>
          <a:xfrm>
            <a:off x="-1" y="1"/>
            <a:ext cx="15218230" cy="13716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5218229" y="0"/>
            <a:ext cx="9105446"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672253" y="1350737"/>
            <a:ext cx="7863634" cy="2568120"/>
          </a:xfrm>
        </p:spPr>
        <p:txBody>
          <a:bodyPr>
            <a:noAutofit/>
          </a:bodyPr>
          <a:lstStyle>
            <a:lvl1pPr>
              <a:defRPr sz="66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3" y="4604657"/>
            <a:ext cx="5148942" cy="7749268"/>
          </a:xfrm>
        </p:spPr>
        <p:txBody>
          <a:bodyPr>
            <a:normAutofit/>
          </a:bodyPr>
          <a:lstStyle>
            <a:lvl1pPr marL="0" marR="0" indent="0" algn="l" defTabSz="1824319" rtl="0" eaLnBrk="1" fontAlgn="auto" latinLnBrk="0" hangingPunct="1">
              <a:lnSpc>
                <a:spcPct val="100000"/>
              </a:lnSpc>
              <a:spcBef>
                <a:spcPts val="1995"/>
              </a:spcBef>
              <a:spcAft>
                <a:spcPts val="0"/>
              </a:spcAft>
              <a:buClrTx/>
              <a:buSzTx/>
              <a:buFont typeface="Arial" panose="020B0604020202020204" pitchFamily="34" charset="0"/>
              <a:buNone/>
              <a:tabLst/>
              <a:defRPr sz="4600" b="1" i="1">
                <a:solidFill>
                  <a:srgbClr val="FFCC02"/>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marL="0" marR="0" lvl="0" indent="0" algn="l" defTabSz="1824319" rtl="0" eaLnBrk="1" fontAlgn="auto" latinLnBrk="0" hangingPunct="1">
              <a:lnSpc>
                <a:spcPct val="90000"/>
              </a:lnSpc>
              <a:spcBef>
                <a:spcPts val="1995"/>
              </a:spcBef>
              <a:spcAft>
                <a:spcPts val="0"/>
              </a:spcAft>
              <a:buClrTx/>
              <a:buSzTx/>
              <a:buFont typeface="Arial" panose="020B0604020202020204" pitchFamily="34" charset="0"/>
              <a:buNone/>
              <a:tabLst/>
              <a:defRPr/>
            </a:pPr>
            <a:r>
              <a:rPr lang="en-US" dirty="0"/>
              <a:t>Edit Master text styles</a:t>
            </a:r>
          </a:p>
          <a:p>
            <a:pPr lvl="0"/>
            <a:endParaRPr lang="en-US" dirty="0"/>
          </a:p>
        </p:txBody>
      </p:sp>
      <p:sp>
        <p:nvSpPr>
          <p:cNvPr id="10" name="Content Placeholder 2"/>
          <p:cNvSpPr>
            <a:spLocks noGrp="1"/>
          </p:cNvSpPr>
          <p:nvPr>
            <p:ph sz="half" idx="14"/>
          </p:nvPr>
        </p:nvSpPr>
        <p:spPr>
          <a:xfrm>
            <a:off x="7315200" y="4604657"/>
            <a:ext cx="6727370" cy="7749268"/>
          </a:xfrm>
        </p:spPr>
        <p:txBody>
          <a:bodyPr>
            <a:normAutofit/>
          </a:bodyPr>
          <a:lstStyle>
            <a:lvl1pPr marL="0" indent="0">
              <a:buNone/>
              <a:defRPr sz="4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702584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056" y="-3342595"/>
            <a:ext cx="21450300" cy="7534275"/>
          </a:xfrm>
          <a:prstGeom prst="rect">
            <a:avLst/>
          </a:prstGeom>
        </p:spPr>
      </p:pic>
      <p:sp>
        <p:nvSpPr>
          <p:cNvPr id="9" name="Content Placeholder 2"/>
          <p:cNvSpPr>
            <a:spLocks noGrp="1"/>
          </p:cNvSpPr>
          <p:nvPr>
            <p:ph sz="half" idx="1"/>
          </p:nvPr>
        </p:nvSpPr>
        <p:spPr>
          <a:xfrm>
            <a:off x="12530752" y="3717471"/>
            <a:ext cx="10119697"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8" name="Title 1"/>
          <p:cNvSpPr>
            <a:spLocks noGrp="1"/>
          </p:cNvSpPr>
          <p:nvPr>
            <p:ph type="title"/>
          </p:nvPr>
        </p:nvSpPr>
        <p:spPr>
          <a:xfrm>
            <a:off x="4735286" y="1154794"/>
            <a:ext cx="17915163" cy="1803399"/>
          </a:xfrm>
        </p:spPr>
        <p:txBody>
          <a:bodyPr>
            <a:noAutofit/>
          </a:bodyPr>
          <a:lstStyle>
            <a:lvl1pPr>
              <a:defRPr sz="6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14" name="Content Placeholder 2"/>
          <p:cNvSpPr>
            <a:spLocks noGrp="1"/>
          </p:cNvSpPr>
          <p:nvPr>
            <p:ph sz="half" idx="10"/>
          </p:nvPr>
        </p:nvSpPr>
        <p:spPr>
          <a:xfrm>
            <a:off x="1824653" y="3714750"/>
            <a:ext cx="10119697"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2161926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056" y="-3342595"/>
            <a:ext cx="21450300" cy="7534275"/>
          </a:xfrm>
          <a:prstGeom prst="rect">
            <a:avLst/>
          </a:prstGeom>
        </p:spPr>
      </p:pic>
      <p:sp>
        <p:nvSpPr>
          <p:cNvPr id="8" name="Title 1"/>
          <p:cNvSpPr>
            <a:spLocks noGrp="1"/>
          </p:cNvSpPr>
          <p:nvPr>
            <p:ph type="title"/>
          </p:nvPr>
        </p:nvSpPr>
        <p:spPr>
          <a:xfrm>
            <a:off x="4735286" y="1154794"/>
            <a:ext cx="17915163" cy="1803399"/>
          </a:xfrm>
        </p:spPr>
        <p:txBody>
          <a:bodyPr>
            <a:noAutofit/>
          </a:bodyPr>
          <a:lstStyle>
            <a:lvl1pPr>
              <a:defRPr sz="6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3" y="3562350"/>
            <a:ext cx="6622661"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15" name="Content Placeholder 2"/>
          <p:cNvSpPr>
            <a:spLocks noGrp="1"/>
          </p:cNvSpPr>
          <p:nvPr>
            <p:ph sz="half" idx="10"/>
          </p:nvPr>
        </p:nvSpPr>
        <p:spPr>
          <a:xfrm>
            <a:off x="8850037" y="3534066"/>
            <a:ext cx="6622661"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16" name="Content Placeholder 2"/>
          <p:cNvSpPr>
            <a:spLocks noGrp="1"/>
          </p:cNvSpPr>
          <p:nvPr>
            <p:ph sz="half" idx="11"/>
          </p:nvPr>
        </p:nvSpPr>
        <p:spPr>
          <a:xfrm>
            <a:off x="16027788" y="3556627"/>
            <a:ext cx="6622661" cy="8791575"/>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3754561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4056" y="-3342595"/>
            <a:ext cx="21450300" cy="7534275"/>
          </a:xfrm>
          <a:prstGeom prst="rect">
            <a:avLst/>
          </a:prstGeom>
        </p:spPr>
      </p:pic>
      <p:sp>
        <p:nvSpPr>
          <p:cNvPr id="8" name="Title 1"/>
          <p:cNvSpPr>
            <a:spLocks noGrp="1"/>
          </p:cNvSpPr>
          <p:nvPr>
            <p:ph type="title"/>
          </p:nvPr>
        </p:nvSpPr>
        <p:spPr>
          <a:xfrm>
            <a:off x="4735286" y="1154794"/>
            <a:ext cx="17915163" cy="1803399"/>
          </a:xfrm>
        </p:spPr>
        <p:txBody>
          <a:bodyPr>
            <a:noAutofit/>
          </a:bodyPr>
          <a:lstStyle>
            <a:lvl1pPr>
              <a:defRPr sz="6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3" y="6270171"/>
            <a:ext cx="9692433" cy="6083754"/>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22" name="Content Placeholder 2"/>
          <p:cNvSpPr>
            <a:spLocks noGrp="1"/>
          </p:cNvSpPr>
          <p:nvPr>
            <p:ph sz="half" idx="14"/>
          </p:nvPr>
        </p:nvSpPr>
        <p:spPr>
          <a:xfrm>
            <a:off x="1672252" y="3951451"/>
            <a:ext cx="9692433" cy="1861520"/>
          </a:xfrm>
        </p:spPr>
        <p:txBody>
          <a:bodyPr>
            <a:normAutofit/>
          </a:bodyPr>
          <a:lstStyle>
            <a:lvl1pPr marL="0" indent="0">
              <a:buFont typeface="Arial" panose="020B0604020202020204" pitchFamily="34" charset="0"/>
              <a:buNone/>
              <a:defRPr sz="5400" b="1">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24" name="Content Placeholder 2"/>
          <p:cNvSpPr>
            <a:spLocks noGrp="1"/>
          </p:cNvSpPr>
          <p:nvPr>
            <p:ph sz="half" idx="15"/>
          </p:nvPr>
        </p:nvSpPr>
        <p:spPr>
          <a:xfrm>
            <a:off x="12246430" y="6241887"/>
            <a:ext cx="10404020" cy="6083754"/>
          </a:xfrm>
        </p:spPr>
        <p:txBody>
          <a:bodyPr>
            <a:normAutofit/>
          </a:bodyPr>
          <a:lstStyle>
            <a:lvl1pPr marL="685800" indent="-685800">
              <a:lnSpc>
                <a:spcPct val="100000"/>
              </a:lnSpc>
              <a:buFont typeface="Arial" panose="020B0604020202020204" pitchFamily="34" charset="0"/>
              <a:buChar char="•"/>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25" name="Content Placeholder 2"/>
          <p:cNvSpPr>
            <a:spLocks noGrp="1"/>
          </p:cNvSpPr>
          <p:nvPr>
            <p:ph sz="half" idx="16"/>
          </p:nvPr>
        </p:nvSpPr>
        <p:spPr>
          <a:xfrm>
            <a:off x="12246429" y="3923167"/>
            <a:ext cx="10404020" cy="1861520"/>
          </a:xfrm>
        </p:spPr>
        <p:txBody>
          <a:bodyPr>
            <a:normAutofit/>
          </a:bodyPr>
          <a:lstStyle>
            <a:lvl1pPr marL="0" indent="0">
              <a:buFont typeface="Arial" panose="020B0604020202020204" pitchFamily="34" charset="0"/>
              <a:buNone/>
              <a:defRPr sz="5400" b="1">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107287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5" name="Rectangle 34"/>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Picture Placeholder 2"/>
          <p:cNvSpPr>
            <a:spLocks noGrp="1"/>
          </p:cNvSpPr>
          <p:nvPr>
            <p:ph type="pic" sz="quarter" idx="11"/>
          </p:nvPr>
        </p:nvSpPr>
        <p:spPr>
          <a:xfrm>
            <a:off x="19739811" y="0"/>
            <a:ext cx="4567822" cy="4567822"/>
          </a:xfrm>
          <a:ln>
            <a:noFill/>
          </a:ln>
        </p:spPr>
      </p:sp>
      <p:sp>
        <p:nvSpPr>
          <p:cNvPr id="27" name="Picture Placeholder 2"/>
          <p:cNvSpPr>
            <a:spLocks noGrp="1"/>
          </p:cNvSpPr>
          <p:nvPr>
            <p:ph type="pic" sz="quarter" idx="15"/>
          </p:nvPr>
        </p:nvSpPr>
        <p:spPr>
          <a:xfrm>
            <a:off x="15204073" y="4567821"/>
            <a:ext cx="4567822" cy="4605423"/>
          </a:xfrm>
          <a:ln>
            <a:noFill/>
          </a:ln>
        </p:spPr>
      </p:sp>
      <p:sp>
        <p:nvSpPr>
          <p:cNvPr id="29" name="Title 1"/>
          <p:cNvSpPr>
            <a:spLocks noGrp="1"/>
          </p:cNvSpPr>
          <p:nvPr>
            <p:ph type="title"/>
          </p:nvPr>
        </p:nvSpPr>
        <p:spPr>
          <a:xfrm>
            <a:off x="1672252" y="730251"/>
            <a:ext cx="11875305" cy="1242928"/>
          </a:xfrm>
        </p:spPr>
        <p:txBody>
          <a:bodyPr>
            <a:noAutofit/>
          </a:bodyPr>
          <a:lstStyle>
            <a:lvl1pPr>
              <a:defRPr sz="6000" b="1">
                <a:solidFill>
                  <a:schemeClr val="accent1"/>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30" name="Content Placeholder 2"/>
          <p:cNvSpPr>
            <a:spLocks noGrp="1"/>
          </p:cNvSpPr>
          <p:nvPr>
            <p:ph sz="half" idx="1"/>
          </p:nvPr>
        </p:nvSpPr>
        <p:spPr>
          <a:xfrm>
            <a:off x="1672252" y="2358190"/>
            <a:ext cx="11875305" cy="9995736"/>
          </a:xfrm>
        </p:spPr>
        <p:txBody>
          <a:bodyPr>
            <a:normAutofit/>
          </a:bodyPr>
          <a:lstStyle>
            <a:lvl1pPr marL="0" indent="0">
              <a:lnSpc>
                <a:spcPct val="100000"/>
              </a:lnSpc>
              <a:buNone/>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31" name="Rectangle 30"/>
          <p:cNvSpPr/>
          <p:nvPr userDrawn="1"/>
        </p:nvSpPr>
        <p:spPr>
          <a:xfrm>
            <a:off x="19779917" y="4567821"/>
            <a:ext cx="4567822" cy="4605423"/>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2" name="Rectangle 31"/>
          <p:cNvSpPr/>
          <p:nvPr userDrawn="1"/>
        </p:nvSpPr>
        <p:spPr>
          <a:xfrm>
            <a:off x="15188031" y="9173245"/>
            <a:ext cx="4591884" cy="4567822"/>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3" name="Rectangle 32"/>
          <p:cNvSpPr/>
          <p:nvPr userDrawn="1"/>
        </p:nvSpPr>
        <p:spPr>
          <a:xfrm>
            <a:off x="15188031" y="13538"/>
            <a:ext cx="4575842" cy="4554283"/>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4" name="Rectangle 33"/>
          <p:cNvSpPr/>
          <p:nvPr userDrawn="1"/>
        </p:nvSpPr>
        <p:spPr>
          <a:xfrm>
            <a:off x="19755853" y="9173245"/>
            <a:ext cx="4591885" cy="4567822"/>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7" name="Content Placeholder 2"/>
          <p:cNvSpPr>
            <a:spLocks noGrp="1"/>
          </p:cNvSpPr>
          <p:nvPr>
            <p:ph sz="half" idx="16"/>
          </p:nvPr>
        </p:nvSpPr>
        <p:spPr>
          <a:xfrm>
            <a:off x="15543097" y="508860"/>
            <a:ext cx="3857691" cy="3563639"/>
          </a:xfrm>
        </p:spPr>
        <p:txBody>
          <a:bodyPr>
            <a:normAutofit/>
          </a:bodyPr>
          <a:lstStyle>
            <a:lvl1pPr marL="0" indent="0">
              <a:buNone/>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38" name="Content Placeholder 2"/>
          <p:cNvSpPr>
            <a:spLocks noGrp="1"/>
          </p:cNvSpPr>
          <p:nvPr>
            <p:ph sz="half" idx="17"/>
          </p:nvPr>
        </p:nvSpPr>
        <p:spPr>
          <a:xfrm>
            <a:off x="20134982" y="5121370"/>
            <a:ext cx="3857691" cy="3563639"/>
          </a:xfrm>
        </p:spPr>
        <p:txBody>
          <a:bodyPr>
            <a:normAutofit/>
          </a:bodyPr>
          <a:lstStyle>
            <a:lvl1pPr marL="0" indent="0">
              <a:buNone/>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39" name="Content Placeholder 2"/>
          <p:cNvSpPr>
            <a:spLocks noGrp="1"/>
          </p:cNvSpPr>
          <p:nvPr>
            <p:ph sz="half" idx="18"/>
          </p:nvPr>
        </p:nvSpPr>
        <p:spPr>
          <a:xfrm>
            <a:off x="15543096" y="9675336"/>
            <a:ext cx="3857691" cy="3563639"/>
          </a:xfrm>
        </p:spPr>
        <p:txBody>
          <a:bodyPr>
            <a:normAutofit/>
          </a:bodyPr>
          <a:lstStyle>
            <a:lvl1pPr marL="0" indent="0">
              <a:buNone/>
              <a:defRPr sz="48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40" name="Content Placeholder 2"/>
          <p:cNvSpPr>
            <a:spLocks noGrp="1"/>
          </p:cNvSpPr>
          <p:nvPr>
            <p:ph sz="half" idx="19"/>
          </p:nvPr>
        </p:nvSpPr>
        <p:spPr>
          <a:xfrm>
            <a:off x="20134982" y="9726793"/>
            <a:ext cx="3857691" cy="3563639"/>
          </a:xfrm>
        </p:spPr>
        <p:txBody>
          <a:bodyPr>
            <a:normAutofit/>
          </a:bodyPr>
          <a:lstStyle>
            <a:lvl1pPr marL="0" indent="0">
              <a:buNone/>
              <a:defRPr sz="48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230136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340242"/>
            <a:ext cx="24518679" cy="1433268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2892662">
            <a:off x="-4115749" y="-9047591"/>
            <a:ext cx="32555174" cy="35814855"/>
          </a:xfrm>
          <a:prstGeom prst="rect">
            <a:avLst/>
          </a:prstGeom>
        </p:spPr>
      </p:pic>
      <p:sp>
        <p:nvSpPr>
          <p:cNvPr id="2" name="Title 1"/>
          <p:cNvSpPr>
            <a:spLocks noGrp="1"/>
          </p:cNvSpPr>
          <p:nvPr>
            <p:ph type="ctrTitle"/>
          </p:nvPr>
        </p:nvSpPr>
        <p:spPr>
          <a:xfrm>
            <a:off x="3040460" y="2244726"/>
            <a:ext cx="18242756" cy="4775200"/>
          </a:xfrm>
        </p:spPr>
        <p:txBody>
          <a:bodyPr anchor="b">
            <a:normAutofit/>
          </a:bodyPr>
          <a:lstStyle>
            <a:lvl1pPr algn="ctr">
              <a:defRPr sz="9600" b="1">
                <a:solidFill>
                  <a:srgbClr val="FFCC0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040460" y="7204076"/>
            <a:ext cx="18242756" cy="3311524"/>
          </a:xfrm>
        </p:spPr>
        <p:txBody>
          <a:bodyPr>
            <a:normAutofit/>
          </a:bodyPr>
          <a:lstStyle>
            <a:lvl1pPr marL="0" indent="0" algn="ctr">
              <a:buNone/>
              <a:defRPr sz="4800">
                <a:solidFill>
                  <a:schemeClr val="bg1"/>
                </a:solidFill>
                <a:latin typeface="Arial" panose="020B0604020202020204" pitchFamily="34" charset="0"/>
                <a:cs typeface="Arial" panose="020B0604020202020204" pitchFamily="34" charset="0"/>
              </a:defRPr>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dirty="0"/>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344177" y="12052974"/>
            <a:ext cx="2052580" cy="154354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452" y="-11562"/>
            <a:ext cx="4028040" cy="2419573"/>
          </a:xfrm>
          <a:prstGeom prst="rect">
            <a:avLst/>
          </a:prstGeom>
        </p:spPr>
      </p:pic>
    </p:spTree>
    <p:extLst>
      <p:ext uri="{BB962C8B-B14F-4D97-AF65-F5344CB8AC3E}">
        <p14:creationId xmlns:p14="http://schemas.microsoft.com/office/powerpoint/2010/main" val="1704750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0" y="-340242"/>
            <a:ext cx="24518679" cy="1433268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Title 1"/>
          <p:cNvSpPr>
            <a:spLocks noGrp="1"/>
          </p:cNvSpPr>
          <p:nvPr>
            <p:ph type="title"/>
          </p:nvPr>
        </p:nvSpPr>
        <p:spPr>
          <a:xfrm>
            <a:off x="1672253" y="730251"/>
            <a:ext cx="7863634" cy="2568120"/>
          </a:xfrm>
        </p:spPr>
        <p:txBody>
          <a:bodyPr>
            <a:noAutofit/>
          </a:bodyPr>
          <a:lstStyle>
            <a:lvl1pPr>
              <a:defRPr sz="6000" b="1">
                <a:solidFill>
                  <a:schemeClr val="accent1"/>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15" name="Content Placeholder 2"/>
          <p:cNvSpPr>
            <a:spLocks noGrp="1"/>
          </p:cNvSpPr>
          <p:nvPr>
            <p:ph sz="half" idx="1"/>
          </p:nvPr>
        </p:nvSpPr>
        <p:spPr>
          <a:xfrm>
            <a:off x="1672252" y="3788228"/>
            <a:ext cx="7863635" cy="8565697"/>
          </a:xfrm>
        </p:spPr>
        <p:txBody>
          <a:bodyPr>
            <a:normAutofit/>
          </a:bodyPr>
          <a:lstStyle>
            <a:lvl1pPr marL="0" indent="0">
              <a:lnSpc>
                <a:spcPct val="100000"/>
              </a:lnSpc>
              <a:buNone/>
              <a:defRPr sz="48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10" name="Picture Placeholder 2"/>
          <p:cNvSpPr>
            <a:spLocks noGrp="1"/>
          </p:cNvSpPr>
          <p:nvPr>
            <p:ph type="pic" sz="quarter" idx="15"/>
          </p:nvPr>
        </p:nvSpPr>
        <p:spPr>
          <a:xfrm>
            <a:off x="17469852" y="6862177"/>
            <a:ext cx="6853823" cy="6853823"/>
          </a:xfrm>
        </p:spPr>
      </p:sp>
      <p:sp>
        <p:nvSpPr>
          <p:cNvPr id="11" name="Picture Placeholder 2"/>
          <p:cNvSpPr>
            <a:spLocks noGrp="1"/>
          </p:cNvSpPr>
          <p:nvPr>
            <p:ph type="pic" sz="quarter" idx="16"/>
          </p:nvPr>
        </p:nvSpPr>
        <p:spPr>
          <a:xfrm>
            <a:off x="10616029" y="12533"/>
            <a:ext cx="6853823" cy="6853823"/>
          </a:xfrm>
        </p:spPr>
      </p:sp>
      <p:sp>
        <p:nvSpPr>
          <p:cNvPr id="16" name="Rectangle 15"/>
          <p:cNvSpPr/>
          <p:nvPr userDrawn="1"/>
        </p:nvSpPr>
        <p:spPr>
          <a:xfrm>
            <a:off x="17469852" y="8355"/>
            <a:ext cx="6853823" cy="6862177"/>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7" name="Rectangle 16"/>
          <p:cNvSpPr/>
          <p:nvPr userDrawn="1"/>
        </p:nvSpPr>
        <p:spPr>
          <a:xfrm>
            <a:off x="10616398" y="6860090"/>
            <a:ext cx="6853823" cy="6862177"/>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8" name="Content Placeholder 2"/>
          <p:cNvSpPr>
            <a:spLocks noGrp="1"/>
          </p:cNvSpPr>
          <p:nvPr>
            <p:ph sz="half" idx="17"/>
          </p:nvPr>
        </p:nvSpPr>
        <p:spPr>
          <a:xfrm>
            <a:off x="18223070" y="716597"/>
            <a:ext cx="5388044" cy="5390289"/>
          </a:xfrm>
        </p:spPr>
        <p:txBody>
          <a:bodyPr>
            <a:normAutofit/>
          </a:bodyPr>
          <a:lstStyle>
            <a:lvl1pPr marL="0" indent="0">
              <a:buNone/>
              <a:defRPr sz="4800">
                <a:solidFill>
                  <a:srgbClr val="FFCC02"/>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
        <p:nvSpPr>
          <p:cNvPr id="20" name="Content Placeholder 2"/>
          <p:cNvSpPr>
            <a:spLocks noGrp="1"/>
          </p:cNvSpPr>
          <p:nvPr>
            <p:ph sz="half" idx="18"/>
          </p:nvPr>
        </p:nvSpPr>
        <p:spPr>
          <a:xfrm>
            <a:off x="11348918" y="7734257"/>
            <a:ext cx="5388044" cy="5390289"/>
          </a:xfrm>
        </p:spPr>
        <p:txBody>
          <a:bodyPr>
            <a:normAutofit/>
          </a:bodyPr>
          <a:lstStyle>
            <a:lvl1pPr marL="0" indent="0">
              <a:buNone/>
              <a:defRPr sz="48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151900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11977788" y="1"/>
            <a:ext cx="12345887" cy="13716000"/>
          </a:xfrm>
          <a:prstGeom prst="rect">
            <a:avLst/>
          </a:prstGeom>
          <a:solidFill>
            <a:srgbClr val="1A53E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a:xfrm>
            <a:off x="17178595" y="12712701"/>
            <a:ext cx="5472827" cy="730250"/>
          </a:xfrm>
        </p:spPr>
        <p:txBody>
          <a:bodyPr/>
          <a:lstStyle/>
          <a:p>
            <a:fld id="{3D9A93CF-29B1-423F-8996-26EFEE32DDF9}" type="slidenum">
              <a:rPr lang="en-US" smtClean="0"/>
              <a:t>‹#›</a:t>
            </a:fld>
            <a:endParaRPr lang="en-US"/>
          </a:p>
        </p:txBody>
      </p:sp>
      <p:sp>
        <p:nvSpPr>
          <p:cNvPr id="7" name="Picture Placeholder 4"/>
          <p:cNvSpPr>
            <a:spLocks noGrp="1"/>
          </p:cNvSpPr>
          <p:nvPr>
            <p:ph type="pic" sz="quarter" idx="13"/>
          </p:nvPr>
        </p:nvSpPr>
        <p:spPr>
          <a:xfrm>
            <a:off x="0" y="0"/>
            <a:ext cx="11977788"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3781314" y="730251"/>
            <a:ext cx="8870108" cy="11709400"/>
          </a:xfrm>
        </p:spPr>
        <p:txBody>
          <a:bodyPr>
            <a:noAutofit/>
          </a:bodyPr>
          <a:lstStyle>
            <a:lvl1pPr>
              <a:defRPr sz="7200" b="1" i="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2605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11977788" y="1"/>
            <a:ext cx="12345887" cy="13716000"/>
          </a:xfrm>
          <a:prstGeom prst="rect">
            <a:avLst/>
          </a:prstGeom>
          <a:solidFill>
            <a:srgbClr val="18B8A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a:xfrm>
            <a:off x="17178595" y="12712701"/>
            <a:ext cx="5472827" cy="730250"/>
          </a:xfrm>
        </p:spPr>
        <p:txBody>
          <a:bodyPr/>
          <a:lstStyle/>
          <a:p>
            <a:fld id="{3D9A93CF-29B1-423F-8996-26EFEE32DDF9}" type="slidenum">
              <a:rPr lang="en-US" smtClean="0"/>
              <a:t>‹#›</a:t>
            </a:fld>
            <a:endParaRPr lang="en-US"/>
          </a:p>
        </p:txBody>
      </p:sp>
      <p:sp>
        <p:nvSpPr>
          <p:cNvPr id="7" name="Picture Placeholder 4"/>
          <p:cNvSpPr>
            <a:spLocks noGrp="1"/>
          </p:cNvSpPr>
          <p:nvPr>
            <p:ph type="pic" sz="quarter" idx="13"/>
          </p:nvPr>
        </p:nvSpPr>
        <p:spPr>
          <a:xfrm>
            <a:off x="0" y="0"/>
            <a:ext cx="11977788"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3781314" y="730251"/>
            <a:ext cx="8870108" cy="11709400"/>
          </a:xfrm>
        </p:spPr>
        <p:txBody>
          <a:bodyPr>
            <a:noAutofit/>
          </a:bodyPr>
          <a:lstStyle>
            <a:lvl1pPr>
              <a:defRPr sz="7200" b="1" i="1">
                <a:solidFill>
                  <a:srgbClr val="00125C"/>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0244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2"/>
          <p:cNvSpPr>
            <a:spLocks noGrp="1"/>
          </p:cNvSpPr>
          <p:nvPr>
            <p:ph type="pic" sz="quarter" idx="11"/>
          </p:nvPr>
        </p:nvSpPr>
        <p:spPr>
          <a:xfrm>
            <a:off x="19755853" y="0"/>
            <a:ext cx="4567822" cy="4567822"/>
          </a:xfrm>
          <a:ln>
            <a:noFill/>
          </a:ln>
        </p:spPr>
      </p:sp>
      <p:sp>
        <p:nvSpPr>
          <p:cNvPr id="9" name="Picture Placeholder 2"/>
          <p:cNvSpPr>
            <a:spLocks noGrp="1"/>
          </p:cNvSpPr>
          <p:nvPr>
            <p:ph type="pic" sz="quarter" idx="12"/>
          </p:nvPr>
        </p:nvSpPr>
        <p:spPr>
          <a:xfrm>
            <a:off x="19755853" y="4567822"/>
            <a:ext cx="4567822" cy="4567822"/>
          </a:xfrm>
        </p:spPr>
      </p:sp>
      <p:sp>
        <p:nvSpPr>
          <p:cNvPr id="10" name="Picture Placeholder 2"/>
          <p:cNvSpPr>
            <a:spLocks noGrp="1"/>
          </p:cNvSpPr>
          <p:nvPr>
            <p:ph type="pic" sz="quarter" idx="13"/>
          </p:nvPr>
        </p:nvSpPr>
        <p:spPr>
          <a:xfrm>
            <a:off x="19755853" y="9135644"/>
            <a:ext cx="4567822" cy="4567822"/>
          </a:xfrm>
          <a:ln>
            <a:noFill/>
          </a:ln>
        </p:spPr>
      </p:sp>
      <p:sp>
        <p:nvSpPr>
          <p:cNvPr id="13" name="Picture Placeholder 2"/>
          <p:cNvSpPr>
            <a:spLocks noGrp="1"/>
          </p:cNvSpPr>
          <p:nvPr>
            <p:ph type="pic" sz="quarter" idx="14"/>
          </p:nvPr>
        </p:nvSpPr>
        <p:spPr>
          <a:xfrm>
            <a:off x="15188031" y="12534"/>
            <a:ext cx="4567822" cy="4567822"/>
          </a:xfrm>
        </p:spPr>
      </p:sp>
      <p:sp>
        <p:nvSpPr>
          <p:cNvPr id="14" name="Picture Placeholder 2"/>
          <p:cNvSpPr>
            <a:spLocks noGrp="1"/>
          </p:cNvSpPr>
          <p:nvPr>
            <p:ph type="pic" sz="quarter" idx="15"/>
          </p:nvPr>
        </p:nvSpPr>
        <p:spPr>
          <a:xfrm>
            <a:off x="15188031" y="4580356"/>
            <a:ext cx="4567822" cy="4567822"/>
          </a:xfrm>
          <a:ln>
            <a:noFill/>
          </a:ln>
        </p:spPr>
      </p:sp>
      <p:sp>
        <p:nvSpPr>
          <p:cNvPr id="15" name="Picture Placeholder 2"/>
          <p:cNvSpPr>
            <a:spLocks noGrp="1"/>
          </p:cNvSpPr>
          <p:nvPr>
            <p:ph type="pic" sz="quarter" idx="16"/>
          </p:nvPr>
        </p:nvSpPr>
        <p:spPr>
          <a:xfrm>
            <a:off x="15188031" y="9148178"/>
            <a:ext cx="4567822" cy="4567822"/>
          </a:xfrm>
        </p:spPr>
      </p:sp>
    </p:spTree>
    <p:extLst>
      <p:ext uri="{BB962C8B-B14F-4D97-AF65-F5344CB8AC3E}">
        <p14:creationId xmlns:p14="http://schemas.microsoft.com/office/powerpoint/2010/main" val="638120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7469852" y="12533"/>
            <a:ext cx="6853823" cy="6853823"/>
          </a:xfrm>
        </p:spPr>
      </p:sp>
      <p:sp>
        <p:nvSpPr>
          <p:cNvPr id="9" name="Picture Placeholder 2"/>
          <p:cNvSpPr>
            <a:spLocks noGrp="1"/>
          </p:cNvSpPr>
          <p:nvPr>
            <p:ph type="pic" sz="quarter" idx="15"/>
          </p:nvPr>
        </p:nvSpPr>
        <p:spPr>
          <a:xfrm>
            <a:off x="17469852" y="6862177"/>
            <a:ext cx="6853823" cy="6853823"/>
          </a:xfrm>
        </p:spPr>
      </p:sp>
      <p:sp>
        <p:nvSpPr>
          <p:cNvPr id="10" name="Picture Placeholder 2"/>
          <p:cNvSpPr>
            <a:spLocks noGrp="1"/>
          </p:cNvSpPr>
          <p:nvPr>
            <p:ph type="pic" sz="quarter" idx="16"/>
          </p:nvPr>
        </p:nvSpPr>
        <p:spPr>
          <a:xfrm>
            <a:off x="10616029" y="12533"/>
            <a:ext cx="6853823" cy="6853823"/>
          </a:xfrm>
        </p:spPr>
      </p:sp>
      <p:sp>
        <p:nvSpPr>
          <p:cNvPr id="11" name="Picture Placeholder 2"/>
          <p:cNvSpPr>
            <a:spLocks noGrp="1"/>
          </p:cNvSpPr>
          <p:nvPr>
            <p:ph type="pic" sz="quarter" idx="17"/>
          </p:nvPr>
        </p:nvSpPr>
        <p:spPr>
          <a:xfrm>
            <a:off x="10616029" y="6862177"/>
            <a:ext cx="6853823" cy="6853823"/>
          </a:xfrm>
        </p:spPr>
      </p:sp>
    </p:spTree>
    <p:extLst>
      <p:ext uri="{BB962C8B-B14F-4D97-AF65-F5344CB8AC3E}">
        <p14:creationId xmlns:p14="http://schemas.microsoft.com/office/powerpoint/2010/main" val="3255077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5FD864-7D01-4D6D-A999-672658A2FBDB}"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Tree>
    <p:extLst>
      <p:ext uri="{BB962C8B-B14F-4D97-AF65-F5344CB8AC3E}">
        <p14:creationId xmlns:p14="http://schemas.microsoft.com/office/powerpoint/2010/main" val="1156256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06630" y="730250"/>
            <a:ext cx="5244792"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2253" y="730250"/>
            <a:ext cx="15430331"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5FD864-7D01-4D6D-A999-672658A2FBDB}"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Tree>
    <p:extLst>
      <p:ext uri="{BB962C8B-B14F-4D97-AF65-F5344CB8AC3E}">
        <p14:creationId xmlns:p14="http://schemas.microsoft.com/office/powerpoint/2010/main" val="2631583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6190" y="0"/>
            <a:ext cx="24394084" cy="299522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 y="10720780"/>
            <a:ext cx="24394084" cy="29952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5190" y="1497617"/>
            <a:ext cx="10985633" cy="437227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530" y="8154144"/>
            <a:ext cx="3686888" cy="214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2947" y="8154144"/>
            <a:ext cx="3867877" cy="2012492"/>
          </a:xfrm>
          <a:prstGeom prst="rect">
            <a:avLst/>
          </a:prstGeom>
        </p:spPr>
      </p:pic>
      <p:sp>
        <p:nvSpPr>
          <p:cNvPr id="7" name="TextBox 6"/>
          <p:cNvSpPr txBox="1"/>
          <p:nvPr/>
        </p:nvSpPr>
        <p:spPr>
          <a:xfrm>
            <a:off x="11173121" y="8661908"/>
            <a:ext cx="1915463" cy="1536896"/>
          </a:xfrm>
          <a:prstGeom prst="rect">
            <a:avLst/>
          </a:prstGeom>
          <a:noFill/>
        </p:spPr>
        <p:txBody>
          <a:bodyPr wrap="square" rtlCol="0">
            <a:spAutoFit/>
          </a:bodyPr>
          <a:lstStyle/>
          <a:p>
            <a:pPr>
              <a:lnSpc>
                <a:spcPct val="115000"/>
              </a:lnSpc>
              <a:spcAft>
                <a:spcPts val="1995"/>
              </a:spcAft>
            </a:pPr>
            <a:r>
              <a:rPr lang="en-GB" sz="3591" b="1" dirty="0">
                <a:effectLst/>
                <a:latin typeface="Bradley Hand ITC"/>
                <a:ea typeface="Calibri"/>
                <a:cs typeface="Times New Roman"/>
              </a:rPr>
              <a:t>for</a:t>
            </a:r>
            <a:endParaRPr lang="en-GB" sz="3591" dirty="0">
              <a:ea typeface="Calibri"/>
              <a:cs typeface="Times New Roman"/>
            </a:endParaRPr>
          </a:p>
          <a:p>
            <a:endParaRPr lang="en-GB" sz="3591" dirty="0"/>
          </a:p>
        </p:txBody>
      </p:sp>
      <p:sp>
        <p:nvSpPr>
          <p:cNvPr id="8" name="Titre 1"/>
          <p:cNvSpPr>
            <a:spLocks noGrp="1"/>
          </p:cNvSpPr>
          <p:nvPr>
            <p:ph type="ctrTitle" hasCustomPrompt="1"/>
          </p:nvPr>
        </p:nvSpPr>
        <p:spPr>
          <a:xfrm>
            <a:off x="1020851" y="5705872"/>
            <a:ext cx="22220002" cy="2123400"/>
          </a:xfrm>
        </p:spPr>
        <p:txBody>
          <a:bodyPr>
            <a:normAutofit/>
          </a:bodyPr>
          <a:lstStyle>
            <a:lvl1pPr>
              <a:defRPr/>
            </a:lvl1pPr>
          </a:lstStyle>
          <a:p>
            <a:r>
              <a:rPr lang="fr-FR" sz="7182" b="1" dirty="0" err="1">
                <a:solidFill>
                  <a:srgbClr val="336666"/>
                </a:solidFill>
                <a:latin typeface="Open Sans" panose="020B0606030504020204" pitchFamily="34" charset="0"/>
                <a:ea typeface="Open Sans" panose="020B0606030504020204" pitchFamily="34" charset="0"/>
                <a:cs typeface="Open Sans" panose="020B0606030504020204" pitchFamily="34" charset="0"/>
              </a:rPr>
              <a:t>Title</a:t>
            </a:r>
            <a:endParaRPr lang="fr-FR" sz="7182" b="1" dirty="0">
              <a:solidFill>
                <a:srgbClr val="336666"/>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9158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64300"/>
            <a:ext cx="24441062" cy="274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285974" y="549278"/>
            <a:ext cx="7853397" cy="1700212"/>
          </a:xfrm>
        </p:spPr>
        <p:txBody>
          <a:bodyPr/>
          <a:lstStyle>
            <a:lvl1pPr>
              <a:defRPr/>
            </a:lvl1pPr>
          </a:lstStyle>
          <a:p>
            <a:r>
              <a:rPr lang="en-US" dirty="0"/>
              <a:t>Title</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0" y="11251933"/>
            <a:ext cx="3070098" cy="23147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9289" y="9980063"/>
            <a:ext cx="6656593" cy="4858522"/>
          </a:xfrm>
          <a:prstGeom prst="rect">
            <a:avLst/>
          </a:prstGeom>
        </p:spPr>
      </p:pic>
    </p:spTree>
    <p:extLst>
      <p:ext uri="{BB962C8B-B14F-4D97-AF65-F5344CB8AC3E}">
        <p14:creationId xmlns:p14="http://schemas.microsoft.com/office/powerpoint/2010/main" val="265795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64300"/>
            <a:ext cx="24441062" cy="274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285974" y="549278"/>
            <a:ext cx="7853397" cy="1700212"/>
          </a:xfrm>
        </p:spPr>
        <p:txBody>
          <a:bodyPr/>
          <a:lstStyle>
            <a:lvl1pPr>
              <a:defRPr/>
            </a:lvl1pPr>
          </a:lstStyle>
          <a:p>
            <a:r>
              <a:rPr lang="en-US" dirty="0"/>
              <a:t>Title</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0" y="11251933"/>
            <a:ext cx="3070098" cy="23147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9289" y="9980063"/>
            <a:ext cx="6656593" cy="4858522"/>
          </a:xfrm>
          <a:prstGeom prst="rect">
            <a:avLst/>
          </a:prstGeom>
        </p:spPr>
      </p:pic>
    </p:spTree>
    <p:extLst>
      <p:ext uri="{BB962C8B-B14F-4D97-AF65-F5344CB8AC3E}">
        <p14:creationId xmlns:p14="http://schemas.microsoft.com/office/powerpoint/2010/main" val="202353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340242"/>
            <a:ext cx="24518679" cy="14332689"/>
          </a:xfrm>
          <a:prstGeom prst="rect">
            <a:avLst/>
          </a:prstGeom>
          <a:solidFill>
            <a:srgbClr val="903F9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7820" y="-340242"/>
            <a:ext cx="15925800" cy="12592050"/>
          </a:xfrm>
          <a:prstGeom prst="rect">
            <a:avLst/>
          </a:prstGeom>
        </p:spPr>
      </p:pic>
      <p:sp>
        <p:nvSpPr>
          <p:cNvPr id="2" name="Title 1"/>
          <p:cNvSpPr>
            <a:spLocks noGrp="1"/>
          </p:cNvSpPr>
          <p:nvPr>
            <p:ph type="ctrTitle"/>
          </p:nvPr>
        </p:nvSpPr>
        <p:spPr>
          <a:xfrm>
            <a:off x="3040460" y="2244726"/>
            <a:ext cx="18242756" cy="4775200"/>
          </a:xfrm>
        </p:spPr>
        <p:txBody>
          <a:bodyPr anchor="b">
            <a:normAutofit/>
          </a:bodyPr>
          <a:lstStyle>
            <a:lvl1pPr algn="ctr">
              <a:defRPr sz="9600" b="1">
                <a:solidFill>
                  <a:srgbClr val="FFCC0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040460" y="7204076"/>
            <a:ext cx="18242756" cy="3311524"/>
          </a:xfrm>
        </p:spPr>
        <p:txBody>
          <a:bodyPr>
            <a:normAutofit/>
          </a:bodyPr>
          <a:lstStyle>
            <a:lvl1pPr marL="0" indent="0" algn="ctr">
              <a:buNone/>
              <a:defRPr sz="4800">
                <a:solidFill>
                  <a:schemeClr val="bg1"/>
                </a:solidFill>
                <a:latin typeface="Arial" panose="020B0604020202020204" pitchFamily="34" charset="0"/>
                <a:cs typeface="Arial" panose="020B0604020202020204" pitchFamily="34" charset="0"/>
              </a:defRPr>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dirty="0"/>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344177" y="12052974"/>
            <a:ext cx="2052580" cy="154354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452" y="-11562"/>
            <a:ext cx="4028040" cy="2419573"/>
          </a:xfrm>
          <a:prstGeom prst="rect">
            <a:avLst/>
          </a:prstGeom>
        </p:spPr>
      </p:pic>
    </p:spTree>
    <p:extLst>
      <p:ext uri="{BB962C8B-B14F-4D97-AF65-F5344CB8AC3E}">
        <p14:creationId xmlns:p14="http://schemas.microsoft.com/office/powerpoint/2010/main" val="130554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64300"/>
            <a:ext cx="24441062" cy="274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285974" y="549278"/>
            <a:ext cx="7853397" cy="1700212"/>
          </a:xfrm>
        </p:spPr>
        <p:txBody>
          <a:bodyPr/>
          <a:lstStyle>
            <a:lvl1pPr>
              <a:defRPr/>
            </a:lvl1pPr>
          </a:lstStyle>
          <a:p>
            <a:r>
              <a:rPr lang="en-US" dirty="0"/>
              <a:t>Title</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0" y="11251933"/>
            <a:ext cx="3070098" cy="23147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9289" y="9980063"/>
            <a:ext cx="6656593" cy="4858522"/>
          </a:xfrm>
          <a:prstGeom prst="rect">
            <a:avLst/>
          </a:prstGeom>
        </p:spPr>
      </p:pic>
    </p:spTree>
    <p:extLst>
      <p:ext uri="{BB962C8B-B14F-4D97-AF65-F5344CB8AC3E}">
        <p14:creationId xmlns:p14="http://schemas.microsoft.com/office/powerpoint/2010/main" val="990957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64300"/>
            <a:ext cx="24441062" cy="274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285974" y="549278"/>
            <a:ext cx="7853397" cy="1700212"/>
          </a:xfrm>
        </p:spPr>
        <p:txBody>
          <a:bodyPr/>
          <a:lstStyle>
            <a:lvl1pPr>
              <a:defRPr/>
            </a:lvl1pPr>
          </a:lstStyle>
          <a:p>
            <a:r>
              <a:rPr lang="en-US" dirty="0"/>
              <a:t>Title</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0" y="11251933"/>
            <a:ext cx="3070098" cy="23147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9289" y="9980063"/>
            <a:ext cx="6656593" cy="4858522"/>
          </a:xfrm>
          <a:prstGeom prst="rect">
            <a:avLst/>
          </a:prstGeom>
        </p:spPr>
      </p:pic>
    </p:spTree>
    <p:extLst>
      <p:ext uri="{BB962C8B-B14F-4D97-AF65-F5344CB8AC3E}">
        <p14:creationId xmlns:p14="http://schemas.microsoft.com/office/powerpoint/2010/main" val="1492073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64300"/>
            <a:ext cx="24441062" cy="274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285974" y="549278"/>
            <a:ext cx="7853397" cy="1700212"/>
          </a:xfrm>
        </p:spPr>
        <p:txBody>
          <a:bodyPr/>
          <a:lstStyle>
            <a:lvl1pPr>
              <a:defRPr/>
            </a:lvl1pPr>
          </a:lstStyle>
          <a:p>
            <a:r>
              <a:rPr lang="en-US" dirty="0"/>
              <a:t>Title</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0" y="11251933"/>
            <a:ext cx="3070098" cy="23147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9289" y="9980063"/>
            <a:ext cx="6656593" cy="4858522"/>
          </a:xfrm>
          <a:prstGeom prst="rect">
            <a:avLst/>
          </a:prstGeom>
        </p:spPr>
      </p:pic>
    </p:spTree>
    <p:extLst>
      <p:ext uri="{BB962C8B-B14F-4D97-AF65-F5344CB8AC3E}">
        <p14:creationId xmlns:p14="http://schemas.microsoft.com/office/powerpoint/2010/main" val="4056854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040461" y="2244726"/>
            <a:ext cx="18242756" cy="4775200"/>
          </a:xfrm>
        </p:spPr>
        <p:txBody>
          <a:bodyPr anchor="b"/>
          <a:lstStyle>
            <a:lvl1pPr algn="ctr">
              <a:defRPr sz="11971"/>
            </a:lvl1pPr>
          </a:lstStyle>
          <a:p>
            <a:r>
              <a:rPr lang="fr-FR"/>
              <a:t>Modifiez le style du titre</a:t>
            </a:r>
          </a:p>
        </p:txBody>
      </p:sp>
      <p:sp>
        <p:nvSpPr>
          <p:cNvPr id="3" name="Sous-titre 2"/>
          <p:cNvSpPr>
            <a:spLocks noGrp="1"/>
          </p:cNvSpPr>
          <p:nvPr>
            <p:ph type="subTitle" idx="1"/>
          </p:nvPr>
        </p:nvSpPr>
        <p:spPr>
          <a:xfrm>
            <a:off x="3040461" y="7204076"/>
            <a:ext cx="18242756" cy="3311524"/>
          </a:xfrm>
        </p:spPr>
        <p:txBody>
          <a:bodyPr/>
          <a:lstStyle>
            <a:lvl1pPr marL="0" indent="0" algn="ctr">
              <a:buNone/>
              <a:defRPr sz="4788"/>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fr-FR"/>
              <a:t>Modifiez le style des sous-titres du masque</a:t>
            </a:r>
          </a:p>
        </p:txBody>
      </p:sp>
      <p:sp>
        <p:nvSpPr>
          <p:cNvPr id="4" name="Espace réservé de la date 3"/>
          <p:cNvSpPr>
            <a:spLocks noGrp="1"/>
          </p:cNvSpPr>
          <p:nvPr>
            <p:ph type="dt" sz="half" idx="10"/>
          </p:nvPr>
        </p:nvSpPr>
        <p:spPr>
          <a:xfrm>
            <a:off x="1672255" y="12712705"/>
            <a:ext cx="5472827" cy="730250"/>
          </a:xfrm>
          <a:prstGeom prst="rect">
            <a:avLst/>
          </a:prstGeom>
        </p:spPr>
        <p:txBody>
          <a:bodyPr/>
          <a:lstStyle/>
          <a:p>
            <a:fld id="{09C110A3-0086-4097-9F00-57ED9050183E}" type="datetimeFigureOut">
              <a:rPr lang="fr-FR" smtClean="0"/>
              <a:t>20/11/2025</a:t>
            </a:fld>
            <a:endParaRPr lang="fr-FR"/>
          </a:p>
        </p:txBody>
      </p:sp>
      <p:sp>
        <p:nvSpPr>
          <p:cNvPr id="5" name="Espace réservé du pied de page 4"/>
          <p:cNvSpPr>
            <a:spLocks noGrp="1"/>
          </p:cNvSpPr>
          <p:nvPr>
            <p:ph type="ftr" sz="quarter" idx="11"/>
          </p:nvPr>
        </p:nvSpPr>
        <p:spPr>
          <a:xfrm>
            <a:off x="8057219" y="12712705"/>
            <a:ext cx="8209240" cy="730250"/>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17178593" y="12712705"/>
            <a:ext cx="5472827" cy="730250"/>
          </a:xfrm>
          <a:prstGeom prst="rect">
            <a:avLst/>
          </a:prstGeom>
        </p:spPr>
        <p:txBody>
          <a:bodyPr/>
          <a:lstStyle/>
          <a:p>
            <a:fld id="{1FC43FC8-1882-41FC-BAD0-C72EB9DDBFF0}" type="slidenum">
              <a:rPr lang="fr-FR" smtClean="0"/>
              <a:t>‹#›</a:t>
            </a:fld>
            <a:endParaRPr lang="fr-FR"/>
          </a:p>
        </p:txBody>
      </p:sp>
    </p:spTree>
    <p:extLst>
      <p:ext uri="{BB962C8B-B14F-4D97-AF65-F5344CB8AC3E}">
        <p14:creationId xmlns:p14="http://schemas.microsoft.com/office/powerpoint/2010/main" val="2744204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a:solidFill>
                  <a:srgbClr val="336666"/>
                </a:solidFill>
                <a:latin typeface="Open Sans"/>
              </a:defRPr>
            </a:lvl1pPr>
          </a:lstStyle>
          <a:p>
            <a:r>
              <a:rPr lang="en-GB" noProof="0"/>
              <a:t>Modifiez le style du titre</a:t>
            </a:r>
          </a:p>
        </p:txBody>
      </p:sp>
      <p:sp>
        <p:nvSpPr>
          <p:cNvPr id="3" name="Espace réservé du contenu 2"/>
          <p:cNvSpPr>
            <a:spLocks noGrp="1"/>
          </p:cNvSpPr>
          <p:nvPr>
            <p:ph idx="1"/>
          </p:nvPr>
        </p:nvSpPr>
        <p:spPr/>
        <p:txBody>
          <a:bodyPr/>
          <a:lstStyle>
            <a:lvl1pPr marL="912160" indent="-912160">
              <a:buClr>
                <a:srgbClr val="336666"/>
              </a:buClr>
              <a:buSzPct val="120000"/>
              <a:buFont typeface="Arial" panose="020B0604020202020204" pitchFamily="34" charset="0"/>
              <a:buChar char="•"/>
              <a:defRPr sz="4788" b="1">
                <a:solidFill>
                  <a:schemeClr val="accent1">
                    <a:lumMod val="75000"/>
                  </a:schemeClr>
                </a:solidFill>
                <a:latin typeface="Open Sans"/>
              </a:defRPr>
            </a:lvl1pPr>
            <a:lvl2pPr marL="1596280" indent="-684120">
              <a:buSzPct val="70000"/>
              <a:buFont typeface="Courier New" panose="02070309020205020404" pitchFamily="49" charset="0"/>
              <a:buChar char="o"/>
              <a:defRPr sz="3990">
                <a:latin typeface="Open Sans"/>
              </a:defRPr>
            </a:lvl2pPr>
            <a:lvl3pPr marL="2280399" indent="-456080">
              <a:buFont typeface="Wingdings" panose="05000000000000000000" pitchFamily="2" charset="2"/>
              <a:buChar char="§"/>
              <a:defRPr sz="3591">
                <a:latin typeface="Open Sans"/>
              </a:defRPr>
            </a:lvl3pPr>
            <a:lvl4pPr marL="3192559" indent="-456080">
              <a:buFont typeface="Calibri" panose="020F0502020204030204" pitchFamily="34" charset="0"/>
              <a:buChar char="-"/>
              <a:defRPr sz="3192">
                <a:latin typeface="Open Sans"/>
              </a:defRPr>
            </a:lvl4pPr>
            <a:lvl5pPr>
              <a:defRPr sz="3192">
                <a:latin typeface="Open Sans"/>
              </a:defRPr>
            </a:lvl5pPr>
          </a:lstStyle>
          <a:p>
            <a:pPr lvl="0"/>
            <a:r>
              <a:rPr lang="en-GB" noProof="0"/>
              <a:t>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4" name="Espace réservé de la date 3"/>
          <p:cNvSpPr>
            <a:spLocks noGrp="1"/>
          </p:cNvSpPr>
          <p:nvPr>
            <p:ph type="dt" sz="half" idx="10"/>
          </p:nvPr>
        </p:nvSpPr>
        <p:spPr/>
        <p:txBody>
          <a:bodyPr/>
          <a:lstStyle/>
          <a:p>
            <a:fld id="{FEE2D7B2-AB7E-442B-88AC-68649BAF87D8}" type="datetimeFigureOut">
              <a:rPr lang="fr-FR" smtClean="0"/>
              <a:pPr/>
              <a:t>20/11/2025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D6E2FCEB-5F17-4042-ACF5-DFC216C4F89F}" type="slidenum">
              <a:rPr lang="fr-FR" smtClean="0"/>
              <a:pPr/>
              <a:t>‹#›</a:t>
            </a:fld>
            <a:endParaRPr lang="fr-FR" dirty="0"/>
          </a:p>
        </p:txBody>
      </p:sp>
    </p:spTree>
    <p:extLst>
      <p:ext uri="{BB962C8B-B14F-4D97-AF65-F5344CB8AC3E}">
        <p14:creationId xmlns:p14="http://schemas.microsoft.com/office/powerpoint/2010/main" val="954623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040460" y="2244726"/>
            <a:ext cx="18242756" cy="4775200"/>
          </a:xfrm>
        </p:spPr>
        <p:txBody>
          <a:bodyPr anchor="b"/>
          <a:lstStyle>
            <a:lvl1pPr algn="ctr">
              <a:defRPr sz="11971"/>
            </a:lvl1pPr>
          </a:lstStyle>
          <a:p>
            <a:r>
              <a:rPr lang="fr-FR"/>
              <a:t>Modifiez le style du titre</a:t>
            </a:r>
          </a:p>
        </p:txBody>
      </p:sp>
      <p:sp>
        <p:nvSpPr>
          <p:cNvPr id="3" name="Sous-titre 2"/>
          <p:cNvSpPr>
            <a:spLocks noGrp="1"/>
          </p:cNvSpPr>
          <p:nvPr>
            <p:ph type="subTitle" idx="1"/>
          </p:nvPr>
        </p:nvSpPr>
        <p:spPr>
          <a:xfrm>
            <a:off x="3040460" y="7204076"/>
            <a:ext cx="18242756" cy="3311524"/>
          </a:xfrm>
        </p:spPr>
        <p:txBody>
          <a:bodyPr/>
          <a:lstStyle>
            <a:lvl1pPr marL="0" indent="0" algn="ctr">
              <a:buNone/>
              <a:defRPr sz="4788"/>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FEE2D7B2-AB7E-442B-88AC-68649BAF87D8}" type="datetimeFigureOut">
              <a:rPr lang="fr-FR" smtClean="0"/>
              <a:t>20/11/2025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E2FCEB-5F17-4042-ACF5-DFC216C4F89F}" type="slidenum">
              <a:rPr lang="fr-FR" smtClean="0"/>
              <a:t>‹#›</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51422" y="1"/>
            <a:ext cx="1672253" cy="1681122"/>
          </a:xfrm>
          <a:prstGeom prst="rect">
            <a:avLst/>
          </a:prstGeom>
        </p:spPr>
      </p:pic>
    </p:spTree>
    <p:extLst>
      <p:ext uri="{BB962C8B-B14F-4D97-AF65-F5344CB8AC3E}">
        <p14:creationId xmlns:p14="http://schemas.microsoft.com/office/powerpoint/2010/main" val="248559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EE2D7B2-AB7E-442B-88AC-68649BAF87D8}" type="datetimeFigureOut">
              <a:rPr lang="fr-FR" smtClean="0"/>
              <a:t>20/11/2025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E2FCEB-5F17-4042-ACF5-DFC216C4F89F}" type="slidenum">
              <a:rPr lang="fr-FR" smtClean="0"/>
              <a:t>‹#›</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51422" y="1"/>
            <a:ext cx="1672253" cy="1681122"/>
          </a:xfrm>
          <a:prstGeom prst="rect">
            <a:avLst/>
          </a:prstGeom>
        </p:spPr>
      </p:pic>
    </p:spTree>
    <p:extLst>
      <p:ext uri="{BB962C8B-B14F-4D97-AF65-F5344CB8AC3E}">
        <p14:creationId xmlns:p14="http://schemas.microsoft.com/office/powerpoint/2010/main" val="2429791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59584" y="3419477"/>
            <a:ext cx="20979170" cy="5705474"/>
          </a:xfrm>
        </p:spPr>
        <p:txBody>
          <a:bodyPr anchor="b"/>
          <a:lstStyle>
            <a:lvl1pPr>
              <a:defRPr sz="11971"/>
            </a:lvl1pPr>
          </a:lstStyle>
          <a:p>
            <a:r>
              <a:rPr lang="fr-FR"/>
              <a:t>Modifiez le style du titre</a:t>
            </a:r>
          </a:p>
        </p:txBody>
      </p:sp>
      <p:sp>
        <p:nvSpPr>
          <p:cNvPr id="3" name="Espace réservé du texte 2"/>
          <p:cNvSpPr>
            <a:spLocks noGrp="1"/>
          </p:cNvSpPr>
          <p:nvPr>
            <p:ph type="body" idx="1"/>
          </p:nvPr>
        </p:nvSpPr>
        <p:spPr>
          <a:xfrm>
            <a:off x="1659584" y="9178927"/>
            <a:ext cx="20979170" cy="3000374"/>
          </a:xfrm>
        </p:spPr>
        <p:txBody>
          <a:bodyPr/>
          <a:lstStyle>
            <a:lvl1pPr marL="0" indent="0">
              <a:buNone/>
              <a:defRPr sz="4788">
                <a:solidFill>
                  <a:schemeClr val="tx1">
                    <a:tint val="75000"/>
                  </a:schemeClr>
                </a:solidFill>
              </a:defRPr>
            </a:lvl1pPr>
            <a:lvl2pPr marL="912160" indent="0">
              <a:buNone/>
              <a:defRPr sz="3990">
                <a:solidFill>
                  <a:schemeClr val="tx1">
                    <a:tint val="75000"/>
                  </a:schemeClr>
                </a:solidFill>
              </a:defRPr>
            </a:lvl2pPr>
            <a:lvl3pPr marL="1824319" indent="0">
              <a:buNone/>
              <a:defRPr sz="3591">
                <a:solidFill>
                  <a:schemeClr val="tx1">
                    <a:tint val="75000"/>
                  </a:schemeClr>
                </a:solidFill>
              </a:defRPr>
            </a:lvl3pPr>
            <a:lvl4pPr marL="2736479" indent="0">
              <a:buNone/>
              <a:defRPr sz="3192">
                <a:solidFill>
                  <a:schemeClr val="tx1">
                    <a:tint val="75000"/>
                  </a:schemeClr>
                </a:solidFill>
              </a:defRPr>
            </a:lvl4pPr>
            <a:lvl5pPr marL="3648639" indent="0">
              <a:buNone/>
              <a:defRPr sz="3192">
                <a:solidFill>
                  <a:schemeClr val="tx1">
                    <a:tint val="75000"/>
                  </a:schemeClr>
                </a:solidFill>
              </a:defRPr>
            </a:lvl5pPr>
            <a:lvl6pPr marL="4560799" indent="0">
              <a:buNone/>
              <a:defRPr sz="3192">
                <a:solidFill>
                  <a:schemeClr val="tx1">
                    <a:tint val="75000"/>
                  </a:schemeClr>
                </a:solidFill>
              </a:defRPr>
            </a:lvl6pPr>
            <a:lvl7pPr marL="5472958" indent="0">
              <a:buNone/>
              <a:defRPr sz="3192">
                <a:solidFill>
                  <a:schemeClr val="tx1">
                    <a:tint val="75000"/>
                  </a:schemeClr>
                </a:solidFill>
              </a:defRPr>
            </a:lvl7pPr>
            <a:lvl8pPr marL="6385118" indent="0">
              <a:buNone/>
              <a:defRPr sz="3192">
                <a:solidFill>
                  <a:schemeClr val="tx1">
                    <a:tint val="75000"/>
                  </a:schemeClr>
                </a:solidFill>
              </a:defRPr>
            </a:lvl8pPr>
            <a:lvl9pPr marL="7297278" indent="0">
              <a:buNone/>
              <a:defRPr sz="3192">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FEE2D7B2-AB7E-442B-88AC-68649BAF87D8}" type="datetimeFigureOut">
              <a:rPr lang="fr-FR" smtClean="0"/>
              <a:t>20/11/2025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E2FCEB-5F17-4042-ACF5-DFC216C4F89F}" type="slidenum">
              <a:rPr lang="fr-FR" smtClean="0"/>
              <a:t>‹#›</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51422" y="1"/>
            <a:ext cx="1672253" cy="1681122"/>
          </a:xfrm>
          <a:prstGeom prst="rect">
            <a:avLst/>
          </a:prstGeom>
        </p:spPr>
      </p:pic>
    </p:spTree>
    <p:extLst>
      <p:ext uri="{BB962C8B-B14F-4D97-AF65-F5344CB8AC3E}">
        <p14:creationId xmlns:p14="http://schemas.microsoft.com/office/powerpoint/2010/main" val="372236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672253" y="3651250"/>
            <a:ext cx="10337562"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313860" y="3651250"/>
            <a:ext cx="10337562"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EE2D7B2-AB7E-442B-88AC-68649BAF87D8}" type="datetimeFigureOut">
              <a:rPr lang="fr-FR" smtClean="0"/>
              <a:t>20/11/2025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E2FCEB-5F17-4042-ACF5-DFC216C4F89F}" type="slidenum">
              <a:rPr lang="fr-FR" smtClean="0"/>
              <a:t>‹#›</a:t>
            </a:fld>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51422" y="1"/>
            <a:ext cx="1672253" cy="1681122"/>
          </a:xfrm>
          <a:prstGeom prst="rect">
            <a:avLst/>
          </a:prstGeom>
        </p:spPr>
      </p:pic>
    </p:spTree>
    <p:extLst>
      <p:ext uri="{BB962C8B-B14F-4D97-AF65-F5344CB8AC3E}">
        <p14:creationId xmlns:p14="http://schemas.microsoft.com/office/powerpoint/2010/main" val="1418282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75421" y="730251"/>
            <a:ext cx="20979170" cy="2651126"/>
          </a:xfrm>
        </p:spPr>
        <p:txBody>
          <a:bodyPr/>
          <a:lstStyle/>
          <a:p>
            <a:r>
              <a:rPr lang="fr-FR"/>
              <a:t>Modifiez le style du titre</a:t>
            </a:r>
          </a:p>
        </p:txBody>
      </p:sp>
      <p:sp>
        <p:nvSpPr>
          <p:cNvPr id="3" name="Espace réservé du texte 2"/>
          <p:cNvSpPr>
            <a:spLocks noGrp="1"/>
          </p:cNvSpPr>
          <p:nvPr>
            <p:ph type="body" idx="1"/>
          </p:nvPr>
        </p:nvSpPr>
        <p:spPr>
          <a:xfrm>
            <a:off x="1675422" y="3362326"/>
            <a:ext cx="10290054" cy="1647824"/>
          </a:xfrm>
        </p:spPr>
        <p:txBody>
          <a:bodyPr anchor="b"/>
          <a:lstStyle>
            <a:lvl1pPr marL="0" indent="0">
              <a:buNone/>
              <a:defRPr sz="4788" b="1"/>
            </a:lvl1pPr>
            <a:lvl2pPr marL="912160" indent="0">
              <a:buNone/>
              <a:defRPr sz="3990" b="1"/>
            </a:lvl2pPr>
            <a:lvl3pPr marL="1824319" indent="0">
              <a:buNone/>
              <a:defRPr sz="3591" b="1"/>
            </a:lvl3pPr>
            <a:lvl4pPr marL="2736479" indent="0">
              <a:buNone/>
              <a:defRPr sz="3192" b="1"/>
            </a:lvl4pPr>
            <a:lvl5pPr marL="3648639" indent="0">
              <a:buNone/>
              <a:defRPr sz="3192" b="1"/>
            </a:lvl5pPr>
            <a:lvl6pPr marL="4560799" indent="0">
              <a:buNone/>
              <a:defRPr sz="3192" b="1"/>
            </a:lvl6pPr>
            <a:lvl7pPr marL="5472958" indent="0">
              <a:buNone/>
              <a:defRPr sz="3192" b="1"/>
            </a:lvl7pPr>
            <a:lvl8pPr marL="6385118" indent="0">
              <a:buNone/>
              <a:defRPr sz="3192" b="1"/>
            </a:lvl8pPr>
            <a:lvl9pPr marL="7297278" indent="0">
              <a:buNone/>
              <a:defRPr sz="3192" b="1"/>
            </a:lvl9pPr>
          </a:lstStyle>
          <a:p>
            <a:pPr lvl="0"/>
            <a:r>
              <a:rPr lang="fr-FR"/>
              <a:t>Modifier les styles du texte du masque</a:t>
            </a:r>
          </a:p>
        </p:txBody>
      </p:sp>
      <p:sp>
        <p:nvSpPr>
          <p:cNvPr id="4" name="Espace réservé du contenu 3"/>
          <p:cNvSpPr>
            <a:spLocks noGrp="1"/>
          </p:cNvSpPr>
          <p:nvPr>
            <p:ph sz="half" idx="2"/>
          </p:nvPr>
        </p:nvSpPr>
        <p:spPr>
          <a:xfrm>
            <a:off x="1675422" y="5010150"/>
            <a:ext cx="1029005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13860" y="3362326"/>
            <a:ext cx="10340730" cy="1647824"/>
          </a:xfrm>
        </p:spPr>
        <p:txBody>
          <a:bodyPr anchor="b"/>
          <a:lstStyle>
            <a:lvl1pPr marL="0" indent="0">
              <a:buNone/>
              <a:defRPr sz="4788" b="1"/>
            </a:lvl1pPr>
            <a:lvl2pPr marL="912160" indent="0">
              <a:buNone/>
              <a:defRPr sz="3990" b="1"/>
            </a:lvl2pPr>
            <a:lvl3pPr marL="1824319" indent="0">
              <a:buNone/>
              <a:defRPr sz="3591" b="1"/>
            </a:lvl3pPr>
            <a:lvl4pPr marL="2736479" indent="0">
              <a:buNone/>
              <a:defRPr sz="3192" b="1"/>
            </a:lvl4pPr>
            <a:lvl5pPr marL="3648639" indent="0">
              <a:buNone/>
              <a:defRPr sz="3192" b="1"/>
            </a:lvl5pPr>
            <a:lvl6pPr marL="4560799" indent="0">
              <a:buNone/>
              <a:defRPr sz="3192" b="1"/>
            </a:lvl6pPr>
            <a:lvl7pPr marL="5472958" indent="0">
              <a:buNone/>
              <a:defRPr sz="3192" b="1"/>
            </a:lvl7pPr>
            <a:lvl8pPr marL="6385118" indent="0">
              <a:buNone/>
              <a:defRPr sz="3192" b="1"/>
            </a:lvl8pPr>
            <a:lvl9pPr marL="7297278" indent="0">
              <a:buNone/>
              <a:defRPr sz="3192" b="1"/>
            </a:lvl9pPr>
          </a:lstStyle>
          <a:p>
            <a:pPr lvl="0"/>
            <a:r>
              <a:rPr lang="fr-FR"/>
              <a:t>Modifier les styles du texte du masque</a:t>
            </a:r>
          </a:p>
        </p:txBody>
      </p:sp>
      <p:sp>
        <p:nvSpPr>
          <p:cNvPr id="6" name="Espace réservé du contenu 5"/>
          <p:cNvSpPr>
            <a:spLocks noGrp="1"/>
          </p:cNvSpPr>
          <p:nvPr>
            <p:ph sz="quarter" idx="4"/>
          </p:nvPr>
        </p:nvSpPr>
        <p:spPr>
          <a:xfrm>
            <a:off x="12313860" y="5010150"/>
            <a:ext cx="10340730"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EE2D7B2-AB7E-442B-88AC-68649BAF87D8}" type="datetimeFigureOut">
              <a:rPr lang="fr-FR" smtClean="0"/>
              <a:t>20/11/2025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6E2FCEB-5F17-4042-ACF5-DFC216C4F89F}" type="slidenum">
              <a:rPr lang="fr-FR" smtClean="0"/>
              <a:t>‹#›</a:t>
            </a:fld>
            <a:endParaRPr lang="fr-FR"/>
          </a:p>
        </p:txBody>
      </p:sp>
    </p:spTree>
    <p:extLst>
      <p:ext uri="{BB962C8B-B14F-4D97-AF65-F5344CB8AC3E}">
        <p14:creationId xmlns:p14="http://schemas.microsoft.com/office/powerpoint/2010/main" val="85666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340242"/>
            <a:ext cx="24518679" cy="14332689"/>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0175099">
            <a:off x="1240607" y="1817616"/>
            <a:ext cx="27532747" cy="19464427"/>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87952" y="-10873904"/>
            <a:ext cx="27532747" cy="19464427"/>
          </a:xfrm>
          <a:prstGeom prst="rect">
            <a:avLst/>
          </a:prstGeom>
        </p:spPr>
      </p:pic>
      <p:sp>
        <p:nvSpPr>
          <p:cNvPr id="2" name="Title 1"/>
          <p:cNvSpPr>
            <a:spLocks noGrp="1"/>
          </p:cNvSpPr>
          <p:nvPr>
            <p:ph type="ctrTitle"/>
          </p:nvPr>
        </p:nvSpPr>
        <p:spPr>
          <a:xfrm>
            <a:off x="3040460" y="2244726"/>
            <a:ext cx="18242756" cy="4775200"/>
          </a:xfrm>
        </p:spPr>
        <p:txBody>
          <a:bodyPr anchor="b">
            <a:normAutofit/>
          </a:bodyPr>
          <a:lstStyle>
            <a:lvl1pPr algn="ctr">
              <a:defRPr sz="9600" b="1">
                <a:solidFill>
                  <a:srgbClr val="00125C"/>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040460" y="7204076"/>
            <a:ext cx="18242756" cy="3311524"/>
          </a:xfrm>
        </p:spPr>
        <p:txBody>
          <a:bodyPr>
            <a:normAutofit/>
          </a:bodyPr>
          <a:lstStyle>
            <a:lvl1pPr marL="0" indent="0" algn="ctr">
              <a:buNone/>
              <a:defRPr sz="4800">
                <a:solidFill>
                  <a:schemeClr val="bg1"/>
                </a:solidFill>
                <a:latin typeface="Arial" panose="020B0604020202020204" pitchFamily="34" charset="0"/>
                <a:cs typeface="Arial" panose="020B0604020202020204" pitchFamily="34" charset="0"/>
              </a:defRPr>
            </a:lvl1pPr>
            <a:lvl2pPr marL="912160" indent="0" algn="ctr">
              <a:buNone/>
              <a:defRPr sz="3990"/>
            </a:lvl2pPr>
            <a:lvl3pPr marL="1824319" indent="0" algn="ctr">
              <a:buNone/>
              <a:defRPr sz="3591"/>
            </a:lvl3pPr>
            <a:lvl4pPr marL="2736479" indent="0" algn="ctr">
              <a:buNone/>
              <a:defRPr sz="3192"/>
            </a:lvl4pPr>
            <a:lvl5pPr marL="3648639" indent="0" algn="ctr">
              <a:buNone/>
              <a:defRPr sz="3192"/>
            </a:lvl5pPr>
            <a:lvl6pPr marL="4560799" indent="0" algn="ctr">
              <a:buNone/>
              <a:defRPr sz="3192"/>
            </a:lvl6pPr>
            <a:lvl7pPr marL="5472958" indent="0" algn="ctr">
              <a:buNone/>
              <a:defRPr sz="3192"/>
            </a:lvl7pPr>
            <a:lvl8pPr marL="6385118" indent="0" algn="ctr">
              <a:buNone/>
              <a:defRPr sz="3192"/>
            </a:lvl8pPr>
            <a:lvl9pPr marL="7297278" indent="0" algn="ctr">
              <a:buNone/>
              <a:defRPr sz="3192"/>
            </a:lvl9pPr>
          </a:lstStyle>
          <a:p>
            <a:r>
              <a:rPr lang="en-US" dirty="0"/>
              <a:t>Click to edit subtitle</a:t>
            </a:r>
          </a:p>
        </p:txBody>
      </p:sp>
      <p:sp>
        <p:nvSpPr>
          <p:cNvPr id="4" name="Date Placeholder 3"/>
          <p:cNvSpPr>
            <a:spLocks noGrp="1"/>
          </p:cNvSpPr>
          <p:nvPr>
            <p:ph type="dt" sz="half" idx="10"/>
          </p:nvPr>
        </p:nvSpPr>
        <p:spPr/>
        <p:txBody>
          <a:bodyPr/>
          <a:lstStyle/>
          <a:p>
            <a:fld id="{FE5FD864-7D01-4D6D-A999-672658A2FBDB}"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8987" t="11124" r="11648" b="9885"/>
          <a:stretch/>
        </p:blipFill>
        <p:spPr>
          <a:xfrm>
            <a:off x="344177" y="12052974"/>
            <a:ext cx="2052580" cy="154354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452" y="-11562"/>
            <a:ext cx="4028040" cy="2419573"/>
          </a:xfrm>
          <a:prstGeom prst="rect">
            <a:avLst/>
          </a:prstGeom>
        </p:spPr>
      </p:pic>
      <p:sp>
        <p:nvSpPr>
          <p:cNvPr id="17" name="Rectangle 16"/>
          <p:cNvSpPr/>
          <p:nvPr userDrawn="1"/>
        </p:nvSpPr>
        <p:spPr>
          <a:xfrm>
            <a:off x="2654994" y="12203001"/>
            <a:ext cx="1684421" cy="11844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userDrawn="1"/>
        </p:nvSpPr>
        <p:spPr>
          <a:xfrm>
            <a:off x="2953037" y="12472082"/>
            <a:ext cx="1228298" cy="646331"/>
          </a:xfrm>
          <a:prstGeom prst="rect">
            <a:avLst/>
          </a:prstGeom>
          <a:noFill/>
        </p:spPr>
        <p:txBody>
          <a:bodyPr wrap="square" rtlCol="0">
            <a:spAutoFit/>
          </a:bodyPr>
          <a:lstStyle/>
          <a:p>
            <a:r>
              <a:rPr lang="en-IE" dirty="0">
                <a:solidFill>
                  <a:srgbClr val="FF0000"/>
                </a:solidFill>
                <a:latin typeface="Noto Sans" panose="020B0502040504020204" pitchFamily="34" charset="0"/>
                <a:ea typeface="Noto Sans" panose="020B0502040504020204" pitchFamily="34" charset="0"/>
                <a:cs typeface="Noto Sans" panose="020B0502040504020204" pitchFamily="34" charset="0"/>
              </a:rPr>
              <a:t>Partner logo-flag</a:t>
            </a:r>
            <a:endParaRPr lang="en-GB"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604956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EE2D7B2-AB7E-442B-88AC-68649BAF87D8}" type="datetimeFigureOut">
              <a:rPr lang="fr-FR" smtClean="0"/>
              <a:t>20/11/2025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6E2FCEB-5F17-4042-ACF5-DFC216C4F89F}" type="slidenum">
              <a:rPr lang="fr-FR" smtClean="0"/>
              <a:t>‹#›</a:t>
            </a:fld>
            <a:endParaRPr lang="fr-FR"/>
          </a:p>
        </p:txBody>
      </p:sp>
    </p:spTree>
    <p:extLst>
      <p:ext uri="{BB962C8B-B14F-4D97-AF65-F5344CB8AC3E}">
        <p14:creationId xmlns:p14="http://schemas.microsoft.com/office/powerpoint/2010/main" val="1436293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EE2D7B2-AB7E-442B-88AC-68649BAF87D8}" type="datetimeFigureOut">
              <a:rPr lang="fr-FR" smtClean="0"/>
              <a:t>20/11/2025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6E2FCEB-5F17-4042-ACF5-DFC216C4F89F}" type="slidenum">
              <a:rPr lang="fr-FR" smtClean="0"/>
              <a:t>‹#›</a:t>
            </a:fld>
            <a:endParaRPr lang="fr-FR"/>
          </a:p>
        </p:txBody>
      </p:sp>
    </p:spTree>
    <p:extLst>
      <p:ext uri="{BB962C8B-B14F-4D97-AF65-F5344CB8AC3E}">
        <p14:creationId xmlns:p14="http://schemas.microsoft.com/office/powerpoint/2010/main" val="839005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5422" y="914400"/>
            <a:ext cx="7845018" cy="3200400"/>
          </a:xfrm>
        </p:spPr>
        <p:txBody>
          <a:bodyPr anchor="b"/>
          <a:lstStyle>
            <a:lvl1pPr>
              <a:defRPr sz="6384"/>
            </a:lvl1pPr>
          </a:lstStyle>
          <a:p>
            <a:r>
              <a:rPr lang="fr-FR"/>
              <a:t>Modifiez le style du titre</a:t>
            </a:r>
          </a:p>
        </p:txBody>
      </p:sp>
      <p:sp>
        <p:nvSpPr>
          <p:cNvPr id="3" name="Espace réservé du contenu 2"/>
          <p:cNvSpPr>
            <a:spLocks noGrp="1"/>
          </p:cNvSpPr>
          <p:nvPr>
            <p:ph idx="1"/>
          </p:nvPr>
        </p:nvSpPr>
        <p:spPr>
          <a:xfrm>
            <a:off x="10340730" y="1974851"/>
            <a:ext cx="12313860" cy="9747250"/>
          </a:xfrm>
        </p:spPr>
        <p:txBody>
          <a:bodyPr/>
          <a:lstStyle>
            <a:lvl1pPr>
              <a:defRPr sz="6384"/>
            </a:lvl1pPr>
            <a:lvl2pPr>
              <a:defRPr sz="5586"/>
            </a:lvl2pPr>
            <a:lvl3pPr>
              <a:defRPr sz="4788"/>
            </a:lvl3pPr>
            <a:lvl4pPr>
              <a:defRPr sz="3990"/>
            </a:lvl4pPr>
            <a:lvl5pPr>
              <a:defRPr sz="3990"/>
            </a:lvl5pPr>
            <a:lvl6pPr>
              <a:defRPr sz="3990"/>
            </a:lvl6pPr>
            <a:lvl7pPr>
              <a:defRPr sz="3990"/>
            </a:lvl7pPr>
            <a:lvl8pPr>
              <a:defRPr sz="3990"/>
            </a:lvl8pPr>
            <a:lvl9pPr>
              <a:defRPr sz="399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675422" y="4114800"/>
            <a:ext cx="7845018" cy="7623176"/>
          </a:xfrm>
        </p:spPr>
        <p:txBody>
          <a:bodyPr/>
          <a:lstStyle>
            <a:lvl1pPr marL="0" indent="0">
              <a:buNone/>
              <a:defRPr sz="3192"/>
            </a:lvl1pPr>
            <a:lvl2pPr marL="912160" indent="0">
              <a:buNone/>
              <a:defRPr sz="2793"/>
            </a:lvl2pPr>
            <a:lvl3pPr marL="1824319" indent="0">
              <a:buNone/>
              <a:defRPr sz="2394"/>
            </a:lvl3pPr>
            <a:lvl4pPr marL="2736479" indent="0">
              <a:buNone/>
              <a:defRPr sz="1995"/>
            </a:lvl4pPr>
            <a:lvl5pPr marL="3648639" indent="0">
              <a:buNone/>
              <a:defRPr sz="1995"/>
            </a:lvl5pPr>
            <a:lvl6pPr marL="4560799" indent="0">
              <a:buNone/>
              <a:defRPr sz="1995"/>
            </a:lvl6pPr>
            <a:lvl7pPr marL="5472958" indent="0">
              <a:buNone/>
              <a:defRPr sz="1995"/>
            </a:lvl7pPr>
            <a:lvl8pPr marL="6385118" indent="0">
              <a:buNone/>
              <a:defRPr sz="1995"/>
            </a:lvl8pPr>
            <a:lvl9pPr marL="7297278" indent="0">
              <a:buNone/>
              <a:defRPr sz="1995"/>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EE2D7B2-AB7E-442B-88AC-68649BAF87D8}" type="datetimeFigureOut">
              <a:rPr lang="fr-FR" smtClean="0"/>
              <a:t>20/11/2025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E2FCEB-5F17-4042-ACF5-DFC216C4F89F}" type="slidenum">
              <a:rPr lang="fr-FR" smtClean="0"/>
              <a:t>‹#›</a:t>
            </a:fld>
            <a:endParaRPr lang="fr-FR"/>
          </a:p>
        </p:txBody>
      </p:sp>
    </p:spTree>
    <p:extLst>
      <p:ext uri="{BB962C8B-B14F-4D97-AF65-F5344CB8AC3E}">
        <p14:creationId xmlns:p14="http://schemas.microsoft.com/office/powerpoint/2010/main" val="4198233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5422" y="914400"/>
            <a:ext cx="7845018" cy="3200400"/>
          </a:xfrm>
        </p:spPr>
        <p:txBody>
          <a:bodyPr anchor="b"/>
          <a:lstStyle>
            <a:lvl1pPr>
              <a:defRPr sz="6384"/>
            </a:lvl1pPr>
          </a:lstStyle>
          <a:p>
            <a:r>
              <a:rPr lang="fr-FR"/>
              <a:t>Modifiez le style du titre</a:t>
            </a:r>
          </a:p>
        </p:txBody>
      </p:sp>
      <p:sp>
        <p:nvSpPr>
          <p:cNvPr id="3" name="Espace réservé pour une image  2"/>
          <p:cNvSpPr>
            <a:spLocks noGrp="1"/>
          </p:cNvSpPr>
          <p:nvPr>
            <p:ph type="pic" idx="1"/>
          </p:nvPr>
        </p:nvSpPr>
        <p:spPr>
          <a:xfrm>
            <a:off x="10340730" y="1974851"/>
            <a:ext cx="12313860" cy="9747250"/>
          </a:xfrm>
        </p:spPr>
        <p:txBody>
          <a:bodyPr/>
          <a:lstStyle>
            <a:lvl1pPr marL="0" indent="0">
              <a:buNone/>
              <a:defRPr sz="6384"/>
            </a:lvl1pPr>
            <a:lvl2pPr marL="912160" indent="0">
              <a:buNone/>
              <a:defRPr sz="5586"/>
            </a:lvl2pPr>
            <a:lvl3pPr marL="1824319" indent="0">
              <a:buNone/>
              <a:defRPr sz="4788"/>
            </a:lvl3pPr>
            <a:lvl4pPr marL="2736479" indent="0">
              <a:buNone/>
              <a:defRPr sz="3990"/>
            </a:lvl4pPr>
            <a:lvl5pPr marL="3648639" indent="0">
              <a:buNone/>
              <a:defRPr sz="3990"/>
            </a:lvl5pPr>
            <a:lvl6pPr marL="4560799" indent="0">
              <a:buNone/>
              <a:defRPr sz="3990"/>
            </a:lvl6pPr>
            <a:lvl7pPr marL="5472958" indent="0">
              <a:buNone/>
              <a:defRPr sz="3990"/>
            </a:lvl7pPr>
            <a:lvl8pPr marL="6385118" indent="0">
              <a:buNone/>
              <a:defRPr sz="3990"/>
            </a:lvl8pPr>
            <a:lvl9pPr marL="7297278" indent="0">
              <a:buNone/>
              <a:defRPr sz="3990"/>
            </a:lvl9pPr>
          </a:lstStyle>
          <a:p>
            <a:endParaRPr lang="fr-FR"/>
          </a:p>
        </p:txBody>
      </p:sp>
      <p:sp>
        <p:nvSpPr>
          <p:cNvPr id="4" name="Espace réservé du texte 3"/>
          <p:cNvSpPr>
            <a:spLocks noGrp="1"/>
          </p:cNvSpPr>
          <p:nvPr>
            <p:ph type="body" sz="half" idx="2"/>
          </p:nvPr>
        </p:nvSpPr>
        <p:spPr>
          <a:xfrm>
            <a:off x="1675422" y="4114800"/>
            <a:ext cx="7845018" cy="7623176"/>
          </a:xfrm>
        </p:spPr>
        <p:txBody>
          <a:bodyPr/>
          <a:lstStyle>
            <a:lvl1pPr marL="0" indent="0">
              <a:buNone/>
              <a:defRPr sz="3192"/>
            </a:lvl1pPr>
            <a:lvl2pPr marL="912160" indent="0">
              <a:buNone/>
              <a:defRPr sz="2793"/>
            </a:lvl2pPr>
            <a:lvl3pPr marL="1824319" indent="0">
              <a:buNone/>
              <a:defRPr sz="2394"/>
            </a:lvl3pPr>
            <a:lvl4pPr marL="2736479" indent="0">
              <a:buNone/>
              <a:defRPr sz="1995"/>
            </a:lvl4pPr>
            <a:lvl5pPr marL="3648639" indent="0">
              <a:buNone/>
              <a:defRPr sz="1995"/>
            </a:lvl5pPr>
            <a:lvl6pPr marL="4560799" indent="0">
              <a:buNone/>
              <a:defRPr sz="1995"/>
            </a:lvl6pPr>
            <a:lvl7pPr marL="5472958" indent="0">
              <a:buNone/>
              <a:defRPr sz="1995"/>
            </a:lvl7pPr>
            <a:lvl8pPr marL="6385118" indent="0">
              <a:buNone/>
              <a:defRPr sz="1995"/>
            </a:lvl8pPr>
            <a:lvl9pPr marL="7297278" indent="0">
              <a:buNone/>
              <a:defRPr sz="1995"/>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EE2D7B2-AB7E-442B-88AC-68649BAF87D8}" type="datetimeFigureOut">
              <a:rPr lang="fr-FR" smtClean="0"/>
              <a:t>20/11/2025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E2FCEB-5F17-4042-ACF5-DFC216C4F89F}" type="slidenum">
              <a:rPr lang="fr-FR" smtClean="0"/>
              <a:t>‹#›</a:t>
            </a:fld>
            <a:endParaRPr lang="fr-FR"/>
          </a:p>
        </p:txBody>
      </p:sp>
    </p:spTree>
    <p:extLst>
      <p:ext uri="{BB962C8B-B14F-4D97-AF65-F5344CB8AC3E}">
        <p14:creationId xmlns:p14="http://schemas.microsoft.com/office/powerpoint/2010/main" val="1015557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EE2D7B2-AB7E-442B-88AC-68649BAF87D8}" type="datetimeFigureOut">
              <a:rPr lang="fr-FR" smtClean="0"/>
              <a:t>20/11/2025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E2FCEB-5F17-4042-ACF5-DFC216C4F89F}" type="slidenum">
              <a:rPr lang="fr-FR" smtClean="0"/>
              <a:t>‹#›</a:t>
            </a:fld>
            <a:endParaRPr lang="fr-FR"/>
          </a:p>
        </p:txBody>
      </p:sp>
    </p:spTree>
    <p:extLst>
      <p:ext uri="{BB962C8B-B14F-4D97-AF65-F5344CB8AC3E}">
        <p14:creationId xmlns:p14="http://schemas.microsoft.com/office/powerpoint/2010/main" val="3622826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06630" y="730250"/>
            <a:ext cx="5244792" cy="11623676"/>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672253" y="730250"/>
            <a:ext cx="15430331"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EE2D7B2-AB7E-442B-88AC-68649BAF87D8}" type="datetimeFigureOut">
              <a:rPr lang="fr-FR" smtClean="0"/>
              <a:t>20/11/2025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E2FCEB-5F17-4042-ACF5-DFC216C4F89F}" type="slidenum">
              <a:rPr lang="fr-FR" smtClean="0"/>
              <a:t>‹#›</a:t>
            </a:fld>
            <a:endParaRPr lang="fr-FR"/>
          </a:p>
        </p:txBody>
      </p:sp>
    </p:spTree>
    <p:extLst>
      <p:ext uri="{BB962C8B-B14F-4D97-AF65-F5344CB8AC3E}">
        <p14:creationId xmlns:p14="http://schemas.microsoft.com/office/powerpoint/2010/main" val="106269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4018139" y="0"/>
            <a:ext cx="10305536"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15" name="Title 1"/>
          <p:cNvSpPr>
            <a:spLocks noGrp="1"/>
          </p:cNvSpPr>
          <p:nvPr>
            <p:ph type="title"/>
          </p:nvPr>
        </p:nvSpPr>
        <p:spPr>
          <a:xfrm>
            <a:off x="1672253" y="730251"/>
            <a:ext cx="10337562" cy="4323012"/>
          </a:xfrm>
        </p:spPr>
        <p:txBody>
          <a:bodyPr>
            <a:noAutofit/>
          </a:bodyPr>
          <a:lstStyle>
            <a:lvl1pPr>
              <a:defRPr sz="9600" b="1">
                <a:solidFill>
                  <a:srgbClr val="18B8A6"/>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16" name="Content Placeholder 2"/>
          <p:cNvSpPr>
            <a:spLocks noGrp="1"/>
          </p:cNvSpPr>
          <p:nvPr>
            <p:ph sz="half" idx="1"/>
          </p:nvPr>
        </p:nvSpPr>
        <p:spPr>
          <a:xfrm>
            <a:off x="1672253" y="5269832"/>
            <a:ext cx="10337562" cy="7084093"/>
          </a:xfrm>
        </p:spPr>
        <p:txBody>
          <a:bodyPr>
            <a:normAutofit/>
          </a:bodyPr>
          <a:lstStyle>
            <a:lvl1pPr marL="0" indent="0">
              <a:lnSpc>
                <a:spcPct val="100000"/>
              </a:lnSpc>
              <a:buNone/>
              <a:defRPr sz="60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344050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4018139" y="0"/>
            <a:ext cx="10305536"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15" name="Title 1"/>
          <p:cNvSpPr>
            <a:spLocks noGrp="1"/>
          </p:cNvSpPr>
          <p:nvPr>
            <p:ph type="title"/>
          </p:nvPr>
        </p:nvSpPr>
        <p:spPr>
          <a:xfrm>
            <a:off x="1672253" y="730251"/>
            <a:ext cx="10337562" cy="4323012"/>
          </a:xfrm>
        </p:spPr>
        <p:txBody>
          <a:bodyPr>
            <a:noAutofit/>
          </a:bodyPr>
          <a:lstStyle>
            <a:lvl1pPr>
              <a:defRPr sz="9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16" name="Content Placeholder 2"/>
          <p:cNvSpPr>
            <a:spLocks noGrp="1"/>
          </p:cNvSpPr>
          <p:nvPr>
            <p:ph sz="half" idx="1"/>
          </p:nvPr>
        </p:nvSpPr>
        <p:spPr>
          <a:xfrm>
            <a:off x="1672253" y="5269832"/>
            <a:ext cx="10337562" cy="7084093"/>
          </a:xfrm>
        </p:spPr>
        <p:txBody>
          <a:bodyPr>
            <a:normAutofit/>
          </a:bodyPr>
          <a:lstStyle>
            <a:lvl1pPr marL="0" indent="0">
              <a:lnSpc>
                <a:spcPct val="100000"/>
              </a:lnSpc>
              <a:buNone/>
              <a:defRPr sz="60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293622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p:cNvSpPr>
            <a:spLocks noGrp="1"/>
          </p:cNvSpPr>
          <p:nvPr>
            <p:ph type="title"/>
          </p:nvPr>
        </p:nvSpPr>
        <p:spPr>
          <a:xfrm>
            <a:off x="1672253" y="8042707"/>
            <a:ext cx="10337562" cy="3298171"/>
          </a:xfrm>
        </p:spPr>
        <p:txBody>
          <a:bodyPr>
            <a:noAutofit/>
          </a:bodyPr>
          <a:lstStyle>
            <a:lvl1pPr>
              <a:defRPr sz="96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12" name="Content Placeholder 2"/>
          <p:cNvSpPr>
            <a:spLocks noGrp="1"/>
          </p:cNvSpPr>
          <p:nvPr>
            <p:ph sz="half" idx="1"/>
          </p:nvPr>
        </p:nvSpPr>
        <p:spPr>
          <a:xfrm>
            <a:off x="1672253" y="730252"/>
            <a:ext cx="10337562" cy="7084092"/>
          </a:xfrm>
        </p:spPr>
        <p:txBody>
          <a:bodyPr>
            <a:normAutofit/>
          </a:bodyPr>
          <a:lstStyle>
            <a:lvl1pPr marL="0" indent="0">
              <a:lnSpc>
                <a:spcPct val="100000"/>
              </a:lnSpc>
              <a:buNone/>
              <a:defRPr sz="66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34051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Rectangle 5"/>
          <p:cNvSpPr/>
          <p:nvPr userDrawn="1"/>
        </p:nvSpPr>
        <p:spPr>
          <a:xfrm>
            <a:off x="0" y="-340242"/>
            <a:ext cx="24518679" cy="14332689"/>
          </a:xfrm>
          <a:prstGeom prst="rect">
            <a:avLst/>
          </a:prstGeom>
          <a:solidFill>
            <a:srgbClr val="FFCC0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Title 1"/>
          <p:cNvSpPr>
            <a:spLocks noGrp="1"/>
          </p:cNvSpPr>
          <p:nvPr>
            <p:ph type="title"/>
          </p:nvPr>
        </p:nvSpPr>
        <p:spPr>
          <a:xfrm>
            <a:off x="1672253" y="8042707"/>
            <a:ext cx="10337562" cy="3239193"/>
          </a:xfrm>
        </p:spPr>
        <p:txBody>
          <a:bodyPr>
            <a:noAutofit/>
          </a:bodyPr>
          <a:lstStyle>
            <a:lvl1pPr>
              <a:defRPr sz="9600" b="1">
                <a:solidFill>
                  <a:srgbClr val="1A53EA"/>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12" name="Content Placeholder 2"/>
          <p:cNvSpPr>
            <a:spLocks noGrp="1"/>
          </p:cNvSpPr>
          <p:nvPr>
            <p:ph sz="half" idx="1"/>
          </p:nvPr>
        </p:nvSpPr>
        <p:spPr>
          <a:xfrm>
            <a:off x="1672253" y="730252"/>
            <a:ext cx="10337562" cy="7084092"/>
          </a:xfrm>
        </p:spPr>
        <p:txBody>
          <a:bodyPr>
            <a:normAutofit/>
          </a:bodyPr>
          <a:lstStyle>
            <a:lvl1pPr marL="0" indent="0">
              <a:lnSpc>
                <a:spcPct val="100000"/>
              </a:lnSpc>
              <a:buNone/>
              <a:defRPr sz="6600">
                <a:solidFill>
                  <a:srgbClr val="00125C"/>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132033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1" y="1"/>
            <a:ext cx="12345887" cy="13716000"/>
          </a:xfrm>
          <a:prstGeom prst="rect">
            <a:avLst/>
          </a:prstGeom>
          <a:solidFill>
            <a:srgbClr val="00125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3D9A93CF-29B1-423F-8996-26EFEE32DDF9}" type="slidenum">
              <a:rPr lang="en-US" smtClean="0"/>
              <a:t>‹#›</a:t>
            </a:fld>
            <a:endParaRPr lang="en-US"/>
          </a:p>
        </p:txBody>
      </p:sp>
      <p:sp>
        <p:nvSpPr>
          <p:cNvPr id="11" name="Picture Placeholder 4"/>
          <p:cNvSpPr>
            <a:spLocks noGrp="1"/>
          </p:cNvSpPr>
          <p:nvPr>
            <p:ph type="pic" sz="quarter" idx="13"/>
          </p:nvPr>
        </p:nvSpPr>
        <p:spPr>
          <a:xfrm>
            <a:off x="12345887" y="0"/>
            <a:ext cx="11977788" cy="13716000"/>
          </a:xfrm>
          <a:solidFill>
            <a:schemeClr val="tx1">
              <a:lumMod val="10000"/>
              <a:lumOff val="90000"/>
            </a:schemeClr>
          </a:solidFill>
          <a:ln w="28575">
            <a:noFill/>
          </a:ln>
        </p:spPr>
        <p:txBody>
          <a:bodyPr/>
          <a:lstStyle/>
          <a:p>
            <a:r>
              <a:rPr lang="en-US" dirty="0"/>
              <a:t>Click icon to add picture</a:t>
            </a:r>
            <a:endParaRPr lang="en-GB" dirty="0"/>
          </a:p>
        </p:txBody>
      </p:sp>
      <p:sp>
        <p:nvSpPr>
          <p:cNvPr id="8" name="Title 1"/>
          <p:cNvSpPr>
            <a:spLocks noGrp="1"/>
          </p:cNvSpPr>
          <p:nvPr>
            <p:ph type="title"/>
          </p:nvPr>
        </p:nvSpPr>
        <p:spPr>
          <a:xfrm>
            <a:off x="1672253" y="730251"/>
            <a:ext cx="9659776" cy="2568120"/>
          </a:xfrm>
        </p:spPr>
        <p:txBody>
          <a:bodyPr>
            <a:noAutofit/>
          </a:bodyPr>
          <a:lstStyle>
            <a:lvl1pPr>
              <a:defRPr sz="5400" b="1">
                <a:solidFill>
                  <a:srgbClr val="FFCC02"/>
                </a:solidFill>
                <a:latin typeface="Arial" panose="020B0604020202020204" pitchFamily="34" charset="0"/>
                <a:ea typeface="Noto Sans" panose="020B0502040504020204" pitchFamily="34" charset="0"/>
                <a:cs typeface="Arial" panose="020B0604020202020204" pitchFamily="34" charset="0"/>
              </a:defRPr>
            </a:lvl1pPr>
          </a:lstStyle>
          <a:p>
            <a:r>
              <a:rPr lang="en-US" dirty="0"/>
              <a:t>Click to edit Master title style</a:t>
            </a:r>
          </a:p>
        </p:txBody>
      </p:sp>
      <p:sp>
        <p:nvSpPr>
          <p:cNvPr id="9" name="Content Placeholder 2"/>
          <p:cNvSpPr>
            <a:spLocks noGrp="1"/>
          </p:cNvSpPr>
          <p:nvPr>
            <p:ph sz="half" idx="1"/>
          </p:nvPr>
        </p:nvSpPr>
        <p:spPr>
          <a:xfrm>
            <a:off x="1672252" y="3788228"/>
            <a:ext cx="9659777" cy="8565697"/>
          </a:xfrm>
        </p:spPr>
        <p:txBody>
          <a:bodyPr>
            <a:normAutofit/>
          </a:bodyPr>
          <a:lstStyle>
            <a:lvl1pPr marL="0" indent="0">
              <a:lnSpc>
                <a:spcPct val="100000"/>
              </a:lnSpc>
              <a:buNone/>
              <a:defRPr sz="440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912160" indent="0">
              <a:buNone/>
              <a:defRPr sz="6000"/>
            </a:lvl2pPr>
            <a:lvl3pPr marL="1824319" indent="0">
              <a:buNone/>
              <a:defRPr sz="6000"/>
            </a:lvl3pPr>
            <a:lvl4pPr marL="2736479" indent="0">
              <a:buNone/>
              <a:defRPr sz="6000"/>
            </a:lvl4pPr>
            <a:lvl5pPr marL="3648639" indent="0">
              <a:buNone/>
              <a:defRPr sz="6000"/>
            </a:lvl5pPr>
          </a:lstStyle>
          <a:p>
            <a:pPr lvl="0"/>
            <a:r>
              <a:rPr lang="en-US" dirty="0"/>
              <a:t>Edit Master text styles</a:t>
            </a:r>
          </a:p>
        </p:txBody>
      </p:sp>
    </p:spTree>
    <p:extLst>
      <p:ext uri="{BB962C8B-B14F-4D97-AF65-F5344CB8AC3E}">
        <p14:creationId xmlns:p14="http://schemas.microsoft.com/office/powerpoint/2010/main" val="272506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2253" y="730251"/>
            <a:ext cx="2097917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2253" y="3651250"/>
            <a:ext cx="2097917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2253" y="12712701"/>
            <a:ext cx="5472827" cy="730250"/>
          </a:xfrm>
          <a:prstGeom prst="rect">
            <a:avLst/>
          </a:prstGeom>
        </p:spPr>
        <p:txBody>
          <a:bodyPr vert="horz" lIns="91440" tIns="45720" rIns="91440" bIns="45720" rtlCol="0" anchor="ctr"/>
          <a:lstStyle>
            <a:lvl1pPr algn="l">
              <a:defRPr sz="2394">
                <a:solidFill>
                  <a:schemeClr val="tx1">
                    <a:tint val="75000"/>
                  </a:schemeClr>
                </a:solidFill>
              </a:defRPr>
            </a:lvl1pPr>
          </a:lstStyle>
          <a:p>
            <a:fld id="{FE5FD864-7D01-4D6D-A999-672658A2FBDB}" type="datetimeFigureOut">
              <a:rPr lang="en-US" smtClean="0"/>
              <a:t>11/20/2025</a:t>
            </a:fld>
            <a:endParaRPr lang="en-US"/>
          </a:p>
        </p:txBody>
      </p:sp>
      <p:sp>
        <p:nvSpPr>
          <p:cNvPr id="5" name="Footer Placeholder 4"/>
          <p:cNvSpPr>
            <a:spLocks noGrp="1"/>
          </p:cNvSpPr>
          <p:nvPr>
            <p:ph type="ftr" sz="quarter" idx="3"/>
          </p:nvPr>
        </p:nvSpPr>
        <p:spPr>
          <a:xfrm>
            <a:off x="8057218" y="12712701"/>
            <a:ext cx="8209240" cy="730250"/>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178595" y="12712701"/>
            <a:ext cx="5472827" cy="730250"/>
          </a:xfrm>
          <a:prstGeom prst="rect">
            <a:avLst/>
          </a:prstGeom>
        </p:spPr>
        <p:txBody>
          <a:bodyPr vert="horz" lIns="91440" tIns="45720" rIns="91440" bIns="45720" rtlCol="0" anchor="ctr"/>
          <a:lstStyle>
            <a:lvl1pPr algn="r">
              <a:defRPr sz="2394">
                <a:solidFill>
                  <a:schemeClr val="tx1">
                    <a:tint val="75000"/>
                  </a:schemeClr>
                </a:solidFill>
              </a:defRPr>
            </a:lvl1pPr>
          </a:lstStyle>
          <a:p>
            <a:fld id="{3D9A93CF-29B1-423F-8996-26EFEE32DDF9}" type="slidenum">
              <a:rPr lang="en-US" smtClean="0"/>
              <a:t>‹#›</a:t>
            </a:fld>
            <a:endParaRPr lang="en-US"/>
          </a:p>
        </p:txBody>
      </p:sp>
    </p:spTree>
    <p:extLst>
      <p:ext uri="{BB962C8B-B14F-4D97-AF65-F5344CB8AC3E}">
        <p14:creationId xmlns:p14="http://schemas.microsoft.com/office/powerpoint/2010/main" val="1296673963"/>
      </p:ext>
    </p:extLst>
  </p:cSld>
  <p:clrMap bg1="lt1" tx1="dk1" bg2="lt2" tx2="dk2" accent1="accent1" accent2="accent2" accent3="accent3" accent4="accent4" accent5="accent5" accent6="accent6" hlink="hlink" folHlink="folHlink"/>
  <p:sldLayoutIdLst>
    <p:sldLayoutId id="2147483720" r:id="rId1"/>
    <p:sldLayoutId id="2147483709" r:id="rId2"/>
    <p:sldLayoutId id="2147483721" r:id="rId3"/>
    <p:sldLayoutId id="2147483722" r:id="rId4"/>
    <p:sldLayoutId id="2147483710" r:id="rId5"/>
    <p:sldLayoutId id="2147483723" r:id="rId6"/>
    <p:sldLayoutId id="2147483711" r:id="rId7"/>
    <p:sldLayoutId id="2147483724" r:id="rId8"/>
    <p:sldLayoutId id="2147483727" r:id="rId9"/>
    <p:sldLayoutId id="2147483728" r:id="rId10"/>
    <p:sldLayoutId id="2147483729" r:id="rId11"/>
    <p:sldLayoutId id="2147483730" r:id="rId12"/>
    <p:sldLayoutId id="2147483731" r:id="rId13"/>
    <p:sldLayoutId id="2147483735" r:id="rId14"/>
    <p:sldLayoutId id="2147483732" r:id="rId15"/>
    <p:sldLayoutId id="2147483712" r:id="rId16"/>
    <p:sldLayoutId id="2147483725" r:id="rId17"/>
    <p:sldLayoutId id="2147483726" r:id="rId18"/>
    <p:sldLayoutId id="2147483713" r:id="rId19"/>
    <p:sldLayoutId id="2147483714" r:id="rId20"/>
    <p:sldLayoutId id="2147483715" r:id="rId21"/>
    <p:sldLayoutId id="2147483733" r:id="rId22"/>
    <p:sldLayoutId id="2147483716" r:id="rId23"/>
    <p:sldLayoutId id="2147483717" r:id="rId24"/>
    <p:sldLayoutId id="2147483718" r:id="rId25"/>
    <p:sldLayoutId id="2147483719" r:id="rId26"/>
  </p:sldLayoutIdLst>
  <p:txStyles>
    <p:titleStyle>
      <a:lvl1pPr algn="l" defTabSz="1824319" rtl="0" eaLnBrk="1" latinLnBrk="0" hangingPunct="1">
        <a:lnSpc>
          <a:spcPct val="90000"/>
        </a:lnSpc>
        <a:spcBef>
          <a:spcPct val="0"/>
        </a:spcBef>
        <a:buNone/>
        <a:defRPr sz="8778" kern="1200">
          <a:solidFill>
            <a:schemeClr val="tx1"/>
          </a:solidFill>
          <a:latin typeface="+mj-lt"/>
          <a:ea typeface="+mj-ea"/>
          <a:cs typeface="+mj-cs"/>
        </a:defRPr>
      </a:lvl1pPr>
    </p:titleStyle>
    <p:bodyStyle>
      <a:lvl1pPr marL="456080" indent="-456080" algn="l" defTabSz="1824319" rtl="0" eaLnBrk="1" latinLnBrk="0" hangingPunct="1">
        <a:lnSpc>
          <a:spcPct val="90000"/>
        </a:lnSpc>
        <a:spcBef>
          <a:spcPts val="1995"/>
        </a:spcBef>
        <a:buFont typeface="Arial" panose="020B0604020202020204" pitchFamily="34" charset="0"/>
        <a:buChar char="•"/>
        <a:defRPr sz="5586" kern="1200">
          <a:solidFill>
            <a:schemeClr val="tx1"/>
          </a:solidFill>
          <a:latin typeface="+mn-lt"/>
          <a:ea typeface="+mn-ea"/>
          <a:cs typeface="+mn-cs"/>
        </a:defRPr>
      </a:lvl1pPr>
      <a:lvl2pPr marL="1368240" indent="-456080" algn="l" defTabSz="1824319" rtl="0" eaLnBrk="1" latinLnBrk="0" hangingPunct="1">
        <a:lnSpc>
          <a:spcPct val="90000"/>
        </a:lnSpc>
        <a:spcBef>
          <a:spcPts val="998"/>
        </a:spcBef>
        <a:buFont typeface="Arial" panose="020B0604020202020204" pitchFamily="34" charset="0"/>
        <a:buChar char="•"/>
        <a:defRPr sz="4788" kern="1200">
          <a:solidFill>
            <a:schemeClr val="tx1"/>
          </a:solidFill>
          <a:latin typeface="+mn-lt"/>
          <a:ea typeface="+mn-ea"/>
          <a:cs typeface="+mn-cs"/>
        </a:defRPr>
      </a:lvl2pPr>
      <a:lvl3pPr marL="2280399" indent="-456080" algn="l" defTabSz="1824319" rtl="0" eaLnBrk="1" latinLnBrk="0" hangingPunct="1">
        <a:lnSpc>
          <a:spcPct val="90000"/>
        </a:lnSpc>
        <a:spcBef>
          <a:spcPts val="998"/>
        </a:spcBef>
        <a:buFont typeface="Arial" panose="020B0604020202020204" pitchFamily="34" charset="0"/>
        <a:buChar char="•"/>
        <a:defRPr sz="3990" kern="1200">
          <a:solidFill>
            <a:schemeClr val="tx1"/>
          </a:solidFill>
          <a:latin typeface="+mn-lt"/>
          <a:ea typeface="+mn-ea"/>
          <a:cs typeface="+mn-cs"/>
        </a:defRPr>
      </a:lvl3pPr>
      <a:lvl4pPr marL="319255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4pPr>
      <a:lvl5pPr marL="410471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p:bodyStyle>
    <p:otherStyle>
      <a:defPPr>
        <a:defRPr lang="en-US"/>
      </a:defPPr>
      <a:lvl1pPr marL="0" algn="l" defTabSz="1824319" rtl="0" eaLnBrk="1" latinLnBrk="0" hangingPunct="1">
        <a:defRPr sz="3591" kern="1200">
          <a:solidFill>
            <a:schemeClr val="tx1"/>
          </a:solidFill>
          <a:latin typeface="+mn-lt"/>
          <a:ea typeface="+mn-ea"/>
          <a:cs typeface="+mn-cs"/>
        </a:defRPr>
      </a:lvl1pPr>
      <a:lvl2pPr marL="912160" algn="l" defTabSz="1824319" rtl="0" eaLnBrk="1" latinLnBrk="0" hangingPunct="1">
        <a:defRPr sz="3591" kern="1200">
          <a:solidFill>
            <a:schemeClr val="tx1"/>
          </a:solidFill>
          <a:latin typeface="+mn-lt"/>
          <a:ea typeface="+mn-ea"/>
          <a:cs typeface="+mn-cs"/>
        </a:defRPr>
      </a:lvl2pPr>
      <a:lvl3pPr marL="1824319" algn="l" defTabSz="1824319" rtl="0" eaLnBrk="1" latinLnBrk="0" hangingPunct="1">
        <a:defRPr sz="3591" kern="1200">
          <a:solidFill>
            <a:schemeClr val="tx1"/>
          </a:solidFill>
          <a:latin typeface="+mn-lt"/>
          <a:ea typeface="+mn-ea"/>
          <a:cs typeface="+mn-cs"/>
        </a:defRPr>
      </a:lvl3pPr>
      <a:lvl4pPr marL="2736479" algn="l" defTabSz="1824319" rtl="0" eaLnBrk="1" latinLnBrk="0" hangingPunct="1">
        <a:defRPr sz="3591" kern="1200">
          <a:solidFill>
            <a:schemeClr val="tx1"/>
          </a:solidFill>
          <a:latin typeface="+mn-lt"/>
          <a:ea typeface="+mn-ea"/>
          <a:cs typeface="+mn-cs"/>
        </a:defRPr>
      </a:lvl4pPr>
      <a:lvl5pPr marL="3648639" algn="l" defTabSz="1824319" rtl="0" eaLnBrk="1" latinLnBrk="0" hangingPunct="1">
        <a:defRPr sz="3591" kern="1200">
          <a:solidFill>
            <a:schemeClr val="tx1"/>
          </a:solidFill>
          <a:latin typeface="+mn-lt"/>
          <a:ea typeface="+mn-ea"/>
          <a:cs typeface="+mn-cs"/>
        </a:defRPr>
      </a:lvl5pPr>
      <a:lvl6pPr marL="4560799" algn="l" defTabSz="1824319" rtl="0" eaLnBrk="1" latinLnBrk="0" hangingPunct="1">
        <a:defRPr sz="3591" kern="1200">
          <a:solidFill>
            <a:schemeClr val="tx1"/>
          </a:solidFill>
          <a:latin typeface="+mn-lt"/>
          <a:ea typeface="+mn-ea"/>
          <a:cs typeface="+mn-cs"/>
        </a:defRPr>
      </a:lvl6pPr>
      <a:lvl7pPr marL="5472958" algn="l" defTabSz="1824319" rtl="0" eaLnBrk="1" latinLnBrk="0" hangingPunct="1">
        <a:defRPr sz="3591" kern="1200">
          <a:solidFill>
            <a:schemeClr val="tx1"/>
          </a:solidFill>
          <a:latin typeface="+mn-lt"/>
          <a:ea typeface="+mn-ea"/>
          <a:cs typeface="+mn-cs"/>
        </a:defRPr>
      </a:lvl7pPr>
      <a:lvl8pPr marL="6385118" algn="l" defTabSz="1824319" rtl="0" eaLnBrk="1" latinLnBrk="0" hangingPunct="1">
        <a:defRPr sz="3591" kern="1200">
          <a:solidFill>
            <a:schemeClr val="tx1"/>
          </a:solidFill>
          <a:latin typeface="+mn-lt"/>
          <a:ea typeface="+mn-ea"/>
          <a:cs typeface="+mn-cs"/>
        </a:defRPr>
      </a:lvl8pPr>
      <a:lvl9pPr marL="7297278" algn="l" defTabSz="1824319" rtl="0" eaLnBrk="1" latinLnBrk="0" hangingPunct="1">
        <a:defRPr sz="359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F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6185" y="549276"/>
            <a:ext cx="21891308" cy="2286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1216185" y="3200407"/>
            <a:ext cx="21891308"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8437212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Lst>
  <p:txStyles>
    <p:titleStyle>
      <a:lvl1pPr algn="ctr" defTabSz="1824319" rtl="0" eaLnBrk="1" latinLnBrk="0" hangingPunct="1">
        <a:spcBef>
          <a:spcPct val="0"/>
        </a:spcBef>
        <a:buNone/>
        <a:defRPr sz="8778" kern="1200">
          <a:solidFill>
            <a:srgbClr val="33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684120" indent="-684120" algn="l" defTabSz="1824319" rtl="0" eaLnBrk="1" latinLnBrk="0" hangingPunct="1">
        <a:spcBef>
          <a:spcPct val="20000"/>
        </a:spcBef>
        <a:buFont typeface="Arial" panose="020B0604020202020204" pitchFamily="34" charset="0"/>
        <a:buChar char="•"/>
        <a:defRPr sz="6384" kern="1200">
          <a:solidFill>
            <a:srgbClr val="336666"/>
          </a:solidFill>
          <a:latin typeface="Open Sans" panose="020B0606030504020204" pitchFamily="34" charset="0"/>
          <a:ea typeface="Open Sans" panose="020B0606030504020204" pitchFamily="34" charset="0"/>
          <a:cs typeface="Open Sans" panose="020B0606030504020204" pitchFamily="34" charset="0"/>
        </a:defRPr>
      </a:lvl1pPr>
      <a:lvl2pPr marL="1482260" indent="-570100" algn="l" defTabSz="1824319" rtl="0" eaLnBrk="1" latinLnBrk="0" hangingPunct="1">
        <a:spcBef>
          <a:spcPct val="20000"/>
        </a:spcBef>
        <a:buFont typeface="Arial" panose="020B0604020202020204" pitchFamily="34" charset="0"/>
        <a:buChar char="–"/>
        <a:defRPr sz="5586" kern="1200">
          <a:solidFill>
            <a:srgbClr val="336666"/>
          </a:solidFill>
          <a:latin typeface="Open Sans" panose="020B0606030504020204" pitchFamily="34" charset="0"/>
          <a:ea typeface="Open Sans" panose="020B0606030504020204" pitchFamily="34" charset="0"/>
          <a:cs typeface="Open Sans" panose="020B0606030504020204" pitchFamily="34" charset="0"/>
        </a:defRPr>
      </a:lvl2pPr>
      <a:lvl3pPr marL="2280399" indent="-456080" algn="l" defTabSz="1824319" rtl="0" eaLnBrk="1" latinLnBrk="0" hangingPunct="1">
        <a:spcBef>
          <a:spcPct val="20000"/>
        </a:spcBef>
        <a:buFont typeface="Arial" panose="020B0604020202020204" pitchFamily="34" charset="0"/>
        <a:buChar char="•"/>
        <a:defRPr sz="4788" kern="1200">
          <a:solidFill>
            <a:srgbClr val="336666"/>
          </a:solidFill>
          <a:latin typeface="Open Sans" panose="020B0606030504020204" pitchFamily="34" charset="0"/>
          <a:ea typeface="Open Sans" panose="020B0606030504020204" pitchFamily="34" charset="0"/>
          <a:cs typeface="Open Sans" panose="020B0606030504020204" pitchFamily="34" charset="0"/>
        </a:defRPr>
      </a:lvl3pPr>
      <a:lvl4pPr marL="3192559" indent="-456080" algn="l" defTabSz="1824319" rtl="0" eaLnBrk="1" latinLnBrk="0" hangingPunct="1">
        <a:spcBef>
          <a:spcPct val="20000"/>
        </a:spcBef>
        <a:buFont typeface="Arial" panose="020B0604020202020204" pitchFamily="34" charset="0"/>
        <a:buChar char="–"/>
        <a:defRPr sz="3990" kern="1200">
          <a:solidFill>
            <a:srgbClr val="336666"/>
          </a:solidFill>
          <a:latin typeface="Open Sans" panose="020B0606030504020204" pitchFamily="34" charset="0"/>
          <a:ea typeface="Open Sans" panose="020B0606030504020204" pitchFamily="34" charset="0"/>
          <a:cs typeface="Open Sans" panose="020B0606030504020204" pitchFamily="34" charset="0"/>
        </a:defRPr>
      </a:lvl4pPr>
      <a:lvl5pPr marL="4104719" indent="-456080" algn="l" defTabSz="1824319" rtl="0" eaLnBrk="1" latinLnBrk="0" hangingPunct="1">
        <a:spcBef>
          <a:spcPct val="20000"/>
        </a:spcBef>
        <a:buFont typeface="Arial" panose="020B0604020202020204" pitchFamily="34" charset="0"/>
        <a:buChar char="»"/>
        <a:defRPr sz="3990" kern="1200">
          <a:solidFill>
            <a:srgbClr val="336666"/>
          </a:solidFill>
          <a:latin typeface="Open Sans" panose="020B0606030504020204" pitchFamily="34" charset="0"/>
          <a:ea typeface="Open Sans" panose="020B0606030504020204" pitchFamily="34" charset="0"/>
          <a:cs typeface="Open Sans" panose="020B0606030504020204" pitchFamily="34" charset="0"/>
        </a:defRPr>
      </a:lvl5pPr>
      <a:lvl6pPr marL="5016878" indent="-456080" algn="l" defTabSz="1824319" rtl="0" eaLnBrk="1" latinLnBrk="0" hangingPunct="1">
        <a:spcBef>
          <a:spcPct val="20000"/>
        </a:spcBef>
        <a:buFont typeface="Arial" panose="020B0604020202020204" pitchFamily="34" charset="0"/>
        <a:buChar char="•"/>
        <a:defRPr sz="3990" kern="1200">
          <a:solidFill>
            <a:schemeClr val="tx1"/>
          </a:solidFill>
          <a:latin typeface="+mn-lt"/>
          <a:ea typeface="+mn-ea"/>
          <a:cs typeface="+mn-cs"/>
        </a:defRPr>
      </a:lvl6pPr>
      <a:lvl7pPr marL="5929038" indent="-456080" algn="l" defTabSz="1824319" rtl="0" eaLnBrk="1" latinLnBrk="0" hangingPunct="1">
        <a:spcBef>
          <a:spcPct val="20000"/>
        </a:spcBef>
        <a:buFont typeface="Arial" panose="020B0604020202020204" pitchFamily="34" charset="0"/>
        <a:buChar char="•"/>
        <a:defRPr sz="3990" kern="1200">
          <a:solidFill>
            <a:schemeClr val="tx1"/>
          </a:solidFill>
          <a:latin typeface="+mn-lt"/>
          <a:ea typeface="+mn-ea"/>
          <a:cs typeface="+mn-cs"/>
        </a:defRPr>
      </a:lvl7pPr>
      <a:lvl8pPr marL="6841198" indent="-456080" algn="l" defTabSz="1824319" rtl="0" eaLnBrk="1" latinLnBrk="0" hangingPunct="1">
        <a:spcBef>
          <a:spcPct val="20000"/>
        </a:spcBef>
        <a:buFont typeface="Arial" panose="020B0604020202020204" pitchFamily="34" charset="0"/>
        <a:buChar char="•"/>
        <a:defRPr sz="3990" kern="1200">
          <a:solidFill>
            <a:schemeClr val="tx1"/>
          </a:solidFill>
          <a:latin typeface="+mn-lt"/>
          <a:ea typeface="+mn-ea"/>
          <a:cs typeface="+mn-cs"/>
        </a:defRPr>
      </a:lvl8pPr>
      <a:lvl9pPr marL="7753358" indent="-456080" algn="l" defTabSz="1824319" rtl="0" eaLnBrk="1" latinLnBrk="0" hangingPunct="1">
        <a:spcBef>
          <a:spcPct val="20000"/>
        </a:spcBef>
        <a:buFont typeface="Arial" panose="020B0604020202020204" pitchFamily="34" charset="0"/>
        <a:buChar char="•"/>
        <a:defRPr sz="3990" kern="1200">
          <a:solidFill>
            <a:schemeClr val="tx1"/>
          </a:solidFill>
          <a:latin typeface="+mn-lt"/>
          <a:ea typeface="+mn-ea"/>
          <a:cs typeface="+mn-cs"/>
        </a:defRPr>
      </a:lvl9pPr>
    </p:bodyStyle>
    <p:otherStyle>
      <a:defPPr>
        <a:defRPr lang="en-US"/>
      </a:defPPr>
      <a:lvl1pPr marL="0" algn="l" defTabSz="1824319" rtl="0" eaLnBrk="1" latinLnBrk="0" hangingPunct="1">
        <a:defRPr sz="3591" kern="1200">
          <a:solidFill>
            <a:schemeClr val="tx1"/>
          </a:solidFill>
          <a:latin typeface="+mn-lt"/>
          <a:ea typeface="+mn-ea"/>
          <a:cs typeface="+mn-cs"/>
        </a:defRPr>
      </a:lvl1pPr>
      <a:lvl2pPr marL="912160" algn="l" defTabSz="1824319" rtl="0" eaLnBrk="1" latinLnBrk="0" hangingPunct="1">
        <a:defRPr sz="3591" kern="1200">
          <a:solidFill>
            <a:schemeClr val="tx1"/>
          </a:solidFill>
          <a:latin typeface="+mn-lt"/>
          <a:ea typeface="+mn-ea"/>
          <a:cs typeface="+mn-cs"/>
        </a:defRPr>
      </a:lvl2pPr>
      <a:lvl3pPr marL="1824319" algn="l" defTabSz="1824319" rtl="0" eaLnBrk="1" latinLnBrk="0" hangingPunct="1">
        <a:defRPr sz="3591" kern="1200">
          <a:solidFill>
            <a:schemeClr val="tx1"/>
          </a:solidFill>
          <a:latin typeface="+mn-lt"/>
          <a:ea typeface="+mn-ea"/>
          <a:cs typeface="+mn-cs"/>
        </a:defRPr>
      </a:lvl3pPr>
      <a:lvl4pPr marL="2736479" algn="l" defTabSz="1824319" rtl="0" eaLnBrk="1" latinLnBrk="0" hangingPunct="1">
        <a:defRPr sz="3591" kern="1200">
          <a:solidFill>
            <a:schemeClr val="tx1"/>
          </a:solidFill>
          <a:latin typeface="+mn-lt"/>
          <a:ea typeface="+mn-ea"/>
          <a:cs typeface="+mn-cs"/>
        </a:defRPr>
      </a:lvl4pPr>
      <a:lvl5pPr marL="3648639" algn="l" defTabSz="1824319" rtl="0" eaLnBrk="1" latinLnBrk="0" hangingPunct="1">
        <a:defRPr sz="3591" kern="1200">
          <a:solidFill>
            <a:schemeClr val="tx1"/>
          </a:solidFill>
          <a:latin typeface="+mn-lt"/>
          <a:ea typeface="+mn-ea"/>
          <a:cs typeface="+mn-cs"/>
        </a:defRPr>
      </a:lvl5pPr>
      <a:lvl6pPr marL="4560799" algn="l" defTabSz="1824319" rtl="0" eaLnBrk="1" latinLnBrk="0" hangingPunct="1">
        <a:defRPr sz="3591" kern="1200">
          <a:solidFill>
            <a:schemeClr val="tx1"/>
          </a:solidFill>
          <a:latin typeface="+mn-lt"/>
          <a:ea typeface="+mn-ea"/>
          <a:cs typeface="+mn-cs"/>
        </a:defRPr>
      </a:lvl6pPr>
      <a:lvl7pPr marL="5472958" algn="l" defTabSz="1824319" rtl="0" eaLnBrk="1" latinLnBrk="0" hangingPunct="1">
        <a:defRPr sz="3591" kern="1200">
          <a:solidFill>
            <a:schemeClr val="tx1"/>
          </a:solidFill>
          <a:latin typeface="+mn-lt"/>
          <a:ea typeface="+mn-ea"/>
          <a:cs typeface="+mn-cs"/>
        </a:defRPr>
      </a:lvl7pPr>
      <a:lvl8pPr marL="6385118" algn="l" defTabSz="1824319" rtl="0" eaLnBrk="1" latinLnBrk="0" hangingPunct="1">
        <a:defRPr sz="3591" kern="1200">
          <a:solidFill>
            <a:schemeClr val="tx1"/>
          </a:solidFill>
          <a:latin typeface="+mn-lt"/>
          <a:ea typeface="+mn-ea"/>
          <a:cs typeface="+mn-cs"/>
        </a:defRPr>
      </a:lvl8pPr>
      <a:lvl9pPr marL="7297278" algn="l" defTabSz="1824319" rtl="0" eaLnBrk="1" latinLnBrk="0" hangingPunct="1">
        <a:defRPr sz="359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72253" y="730251"/>
            <a:ext cx="20979170" cy="265112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1672253" y="3651250"/>
            <a:ext cx="20979170" cy="8702676"/>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1672253" y="12712701"/>
            <a:ext cx="5472827" cy="730250"/>
          </a:xfrm>
          <a:prstGeom prst="rect">
            <a:avLst/>
          </a:prstGeom>
        </p:spPr>
        <p:txBody>
          <a:bodyPr vert="horz" lIns="91440" tIns="45720" rIns="91440" bIns="45720" rtlCol="0" anchor="ctr"/>
          <a:lstStyle>
            <a:lvl1pPr algn="l">
              <a:defRPr sz="2394">
                <a:solidFill>
                  <a:schemeClr val="tx1">
                    <a:tint val="75000"/>
                  </a:schemeClr>
                </a:solidFill>
              </a:defRPr>
            </a:lvl1pPr>
          </a:lstStyle>
          <a:p>
            <a:fld id="{FEE2D7B2-AB7E-442B-88AC-68649BAF87D8}" type="datetimeFigureOut">
              <a:rPr lang="fr-FR" smtClean="0"/>
              <a:t>20/11/2025</a:t>
            </a:fld>
            <a:endParaRPr lang="fr-FR"/>
          </a:p>
        </p:txBody>
      </p:sp>
      <p:sp>
        <p:nvSpPr>
          <p:cNvPr id="5" name="Espace réservé du pied de page 4"/>
          <p:cNvSpPr>
            <a:spLocks noGrp="1"/>
          </p:cNvSpPr>
          <p:nvPr>
            <p:ph type="ftr" sz="quarter" idx="3"/>
          </p:nvPr>
        </p:nvSpPr>
        <p:spPr>
          <a:xfrm>
            <a:off x="8057218" y="12712701"/>
            <a:ext cx="8209240" cy="730250"/>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178595" y="12712701"/>
            <a:ext cx="5472827" cy="730250"/>
          </a:xfrm>
          <a:prstGeom prst="rect">
            <a:avLst/>
          </a:prstGeom>
        </p:spPr>
        <p:txBody>
          <a:bodyPr vert="horz" lIns="91440" tIns="45720" rIns="91440" bIns="45720" rtlCol="0" anchor="ctr"/>
          <a:lstStyle>
            <a:lvl1pPr algn="r">
              <a:defRPr sz="2394">
                <a:solidFill>
                  <a:schemeClr val="tx1">
                    <a:tint val="75000"/>
                  </a:schemeClr>
                </a:solidFill>
              </a:defRPr>
            </a:lvl1pPr>
          </a:lstStyle>
          <a:p>
            <a:fld id="{D6E2FCEB-5F17-4042-ACF5-DFC216C4F89F}" type="slidenum">
              <a:rPr lang="fr-FR" smtClean="0"/>
              <a:t>‹#›</a:t>
            </a:fld>
            <a:endParaRPr lang="fr-FR"/>
          </a:p>
        </p:txBody>
      </p:sp>
    </p:spTree>
    <p:extLst>
      <p:ext uri="{BB962C8B-B14F-4D97-AF65-F5344CB8AC3E}">
        <p14:creationId xmlns:p14="http://schemas.microsoft.com/office/powerpoint/2010/main" val="163000285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824319" rtl="0" eaLnBrk="1" latinLnBrk="0" hangingPunct="1">
        <a:lnSpc>
          <a:spcPct val="90000"/>
        </a:lnSpc>
        <a:spcBef>
          <a:spcPct val="0"/>
        </a:spcBef>
        <a:buNone/>
        <a:defRPr sz="8778" kern="1200">
          <a:solidFill>
            <a:schemeClr val="tx1"/>
          </a:solidFill>
          <a:latin typeface="+mj-lt"/>
          <a:ea typeface="+mj-ea"/>
          <a:cs typeface="+mj-cs"/>
        </a:defRPr>
      </a:lvl1pPr>
    </p:titleStyle>
    <p:bodyStyle>
      <a:lvl1pPr marL="456080" indent="-456080" algn="l" defTabSz="1824319" rtl="0" eaLnBrk="1" latinLnBrk="0" hangingPunct="1">
        <a:lnSpc>
          <a:spcPct val="90000"/>
        </a:lnSpc>
        <a:spcBef>
          <a:spcPts val="1995"/>
        </a:spcBef>
        <a:buFont typeface="Arial" panose="020B0604020202020204" pitchFamily="34" charset="0"/>
        <a:buChar char="•"/>
        <a:defRPr sz="5586" kern="1200">
          <a:solidFill>
            <a:schemeClr val="tx1"/>
          </a:solidFill>
          <a:latin typeface="+mn-lt"/>
          <a:ea typeface="+mn-ea"/>
          <a:cs typeface="+mn-cs"/>
        </a:defRPr>
      </a:lvl1pPr>
      <a:lvl2pPr marL="1368240" indent="-456080" algn="l" defTabSz="1824319" rtl="0" eaLnBrk="1" latinLnBrk="0" hangingPunct="1">
        <a:lnSpc>
          <a:spcPct val="90000"/>
        </a:lnSpc>
        <a:spcBef>
          <a:spcPts val="998"/>
        </a:spcBef>
        <a:buFont typeface="Arial" panose="020B0604020202020204" pitchFamily="34" charset="0"/>
        <a:buChar char="•"/>
        <a:defRPr sz="4788" kern="1200">
          <a:solidFill>
            <a:schemeClr val="tx1"/>
          </a:solidFill>
          <a:latin typeface="+mn-lt"/>
          <a:ea typeface="+mn-ea"/>
          <a:cs typeface="+mn-cs"/>
        </a:defRPr>
      </a:lvl2pPr>
      <a:lvl3pPr marL="2280399" indent="-456080" algn="l" defTabSz="1824319" rtl="0" eaLnBrk="1" latinLnBrk="0" hangingPunct="1">
        <a:lnSpc>
          <a:spcPct val="90000"/>
        </a:lnSpc>
        <a:spcBef>
          <a:spcPts val="998"/>
        </a:spcBef>
        <a:buFont typeface="Arial" panose="020B0604020202020204" pitchFamily="34" charset="0"/>
        <a:buChar char="•"/>
        <a:defRPr sz="3990" kern="1200">
          <a:solidFill>
            <a:schemeClr val="tx1"/>
          </a:solidFill>
          <a:latin typeface="+mn-lt"/>
          <a:ea typeface="+mn-ea"/>
          <a:cs typeface="+mn-cs"/>
        </a:defRPr>
      </a:lvl3pPr>
      <a:lvl4pPr marL="319255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4pPr>
      <a:lvl5pPr marL="4104719"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p:bodyStyle>
    <p:otherStyle>
      <a:defPPr>
        <a:defRPr lang="fr-FR"/>
      </a:defPPr>
      <a:lvl1pPr marL="0" algn="l" defTabSz="1824319" rtl="0" eaLnBrk="1" latinLnBrk="0" hangingPunct="1">
        <a:defRPr sz="3591" kern="1200">
          <a:solidFill>
            <a:schemeClr val="tx1"/>
          </a:solidFill>
          <a:latin typeface="+mn-lt"/>
          <a:ea typeface="+mn-ea"/>
          <a:cs typeface="+mn-cs"/>
        </a:defRPr>
      </a:lvl1pPr>
      <a:lvl2pPr marL="912160" algn="l" defTabSz="1824319" rtl="0" eaLnBrk="1" latinLnBrk="0" hangingPunct="1">
        <a:defRPr sz="3591" kern="1200">
          <a:solidFill>
            <a:schemeClr val="tx1"/>
          </a:solidFill>
          <a:latin typeface="+mn-lt"/>
          <a:ea typeface="+mn-ea"/>
          <a:cs typeface="+mn-cs"/>
        </a:defRPr>
      </a:lvl2pPr>
      <a:lvl3pPr marL="1824319" algn="l" defTabSz="1824319" rtl="0" eaLnBrk="1" latinLnBrk="0" hangingPunct="1">
        <a:defRPr sz="3591" kern="1200">
          <a:solidFill>
            <a:schemeClr val="tx1"/>
          </a:solidFill>
          <a:latin typeface="+mn-lt"/>
          <a:ea typeface="+mn-ea"/>
          <a:cs typeface="+mn-cs"/>
        </a:defRPr>
      </a:lvl3pPr>
      <a:lvl4pPr marL="2736479" algn="l" defTabSz="1824319" rtl="0" eaLnBrk="1" latinLnBrk="0" hangingPunct="1">
        <a:defRPr sz="3591" kern="1200">
          <a:solidFill>
            <a:schemeClr val="tx1"/>
          </a:solidFill>
          <a:latin typeface="+mn-lt"/>
          <a:ea typeface="+mn-ea"/>
          <a:cs typeface="+mn-cs"/>
        </a:defRPr>
      </a:lvl4pPr>
      <a:lvl5pPr marL="3648639" algn="l" defTabSz="1824319" rtl="0" eaLnBrk="1" latinLnBrk="0" hangingPunct="1">
        <a:defRPr sz="3591" kern="1200">
          <a:solidFill>
            <a:schemeClr val="tx1"/>
          </a:solidFill>
          <a:latin typeface="+mn-lt"/>
          <a:ea typeface="+mn-ea"/>
          <a:cs typeface="+mn-cs"/>
        </a:defRPr>
      </a:lvl5pPr>
      <a:lvl6pPr marL="4560799" algn="l" defTabSz="1824319" rtl="0" eaLnBrk="1" latinLnBrk="0" hangingPunct="1">
        <a:defRPr sz="3591" kern="1200">
          <a:solidFill>
            <a:schemeClr val="tx1"/>
          </a:solidFill>
          <a:latin typeface="+mn-lt"/>
          <a:ea typeface="+mn-ea"/>
          <a:cs typeface="+mn-cs"/>
        </a:defRPr>
      </a:lvl6pPr>
      <a:lvl7pPr marL="5472958" algn="l" defTabSz="1824319" rtl="0" eaLnBrk="1" latinLnBrk="0" hangingPunct="1">
        <a:defRPr sz="3591" kern="1200">
          <a:solidFill>
            <a:schemeClr val="tx1"/>
          </a:solidFill>
          <a:latin typeface="+mn-lt"/>
          <a:ea typeface="+mn-ea"/>
          <a:cs typeface="+mn-cs"/>
        </a:defRPr>
      </a:lvl7pPr>
      <a:lvl8pPr marL="6385118" algn="l" defTabSz="1824319" rtl="0" eaLnBrk="1" latinLnBrk="0" hangingPunct="1">
        <a:defRPr sz="3591" kern="1200">
          <a:solidFill>
            <a:schemeClr val="tx1"/>
          </a:solidFill>
          <a:latin typeface="+mn-lt"/>
          <a:ea typeface="+mn-ea"/>
          <a:cs typeface="+mn-cs"/>
        </a:defRPr>
      </a:lvl8pPr>
      <a:lvl9pPr marL="7297278" algn="l" defTabSz="1824319" rtl="0" eaLnBrk="1" latinLnBrk="0" hangingPunct="1">
        <a:defRPr sz="35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24.jpg"/><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040460" y="7204076"/>
            <a:ext cx="19297026" cy="5368924"/>
          </a:xfrm>
        </p:spPr>
        <p:txBody>
          <a:bodyPr>
            <a:normAutofit/>
          </a:bodyPr>
          <a:lstStyle/>
          <a:p>
            <a:r>
              <a:rPr lang="en-US" altLang="en-US" sz="7200" b="1" i="1" dirty="0"/>
              <a:t>The Case of EU Gender Action plan GAP III</a:t>
            </a:r>
          </a:p>
          <a:p>
            <a:endParaRPr lang="en-US" sz="7200" b="1" i="1" dirty="0">
              <a:latin typeface="Times New Roman" panose="02020603050405020304" pitchFamily="18" charset="0"/>
            </a:endParaRPr>
          </a:p>
          <a:p>
            <a:endParaRPr lang="en-US" sz="7200" b="1" i="1" dirty="0">
              <a:latin typeface="Times New Roman" panose="02020603050405020304" pitchFamily="18" charset="0"/>
            </a:endParaRPr>
          </a:p>
          <a:p>
            <a:pPr algn="r"/>
            <a:r>
              <a:rPr lang="en-US" sz="5400" b="1" dirty="0"/>
              <a:t>Laura Gualdi - INTPA F3 - 20</a:t>
            </a:r>
            <a:r>
              <a:rPr lang="en-US" sz="5400" b="1" baseline="30000" dirty="0"/>
              <a:t>th</a:t>
            </a:r>
            <a:r>
              <a:rPr lang="en-US" sz="5400" b="1" dirty="0"/>
              <a:t> November 2025</a:t>
            </a:r>
            <a:endParaRPr lang="en-GB" sz="5400" b="1" dirty="0"/>
          </a:p>
        </p:txBody>
      </p:sp>
      <p:pic>
        <p:nvPicPr>
          <p:cNvPr id="3" name="Picture 2">
            <a:extLst>
              <a:ext uri="{FF2B5EF4-FFF2-40B4-BE49-F238E27FC236}">
                <a16:creationId xmlns:a16="http://schemas.microsoft.com/office/drawing/2014/main" id="{1C8C8E42-8E70-237A-1A76-172534E86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115" y="11826240"/>
            <a:ext cx="3569941" cy="1889760"/>
          </a:xfrm>
          <a:prstGeom prst="rect">
            <a:avLst/>
          </a:prstGeom>
        </p:spPr>
      </p:pic>
      <p:sp>
        <p:nvSpPr>
          <p:cNvPr id="6" name="Rectangle 1">
            <a:extLst>
              <a:ext uri="{FF2B5EF4-FFF2-40B4-BE49-F238E27FC236}">
                <a16:creationId xmlns:a16="http://schemas.microsoft.com/office/drawing/2014/main" id="{50B7CDD3-769D-9E14-AB78-8A433E166424}"/>
              </a:ext>
            </a:extLst>
          </p:cNvPr>
          <p:cNvSpPr>
            <a:spLocks noGrp="1" noChangeArrowheads="1"/>
          </p:cNvSpPr>
          <p:nvPr>
            <p:ph type="ctrTitle"/>
          </p:nvPr>
        </p:nvSpPr>
        <p:spPr bwMode="auto">
          <a:xfrm>
            <a:off x="3040459" y="4571851"/>
            <a:ext cx="199283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8800" u="none" strike="noStrike" cap="none" normalizeH="0" baseline="0" dirty="0">
                <a:ln>
                  <a:noFill/>
                </a:ln>
                <a:solidFill>
                  <a:schemeClr val="bg1"/>
                </a:solidFill>
                <a:effectLst/>
              </a:rPr>
              <a:t>VCA4D for EU Policy </a:t>
            </a:r>
            <a:r>
              <a:rPr lang="en-US" altLang="en-US" sz="8800" dirty="0">
                <a:solidFill>
                  <a:schemeClr val="bg1"/>
                </a:solidFill>
              </a:rPr>
              <a:t>I</a:t>
            </a:r>
            <a:r>
              <a:rPr kumimoji="0" lang="en-US" altLang="en-US" sz="8800" u="none" strike="noStrike" cap="none" normalizeH="0" baseline="0" dirty="0">
                <a:ln>
                  <a:noFill/>
                </a:ln>
                <a:solidFill>
                  <a:schemeClr val="bg1"/>
                </a:solidFill>
                <a:effectLst/>
              </a:rPr>
              <a:t>mplementation</a:t>
            </a:r>
          </a:p>
        </p:txBody>
      </p:sp>
    </p:spTree>
    <p:extLst>
      <p:ext uri="{BB962C8B-B14F-4D97-AF65-F5344CB8AC3E}">
        <p14:creationId xmlns:p14="http://schemas.microsoft.com/office/powerpoint/2010/main" val="3025774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dirty="0" err="1">
                <a:solidFill>
                  <a:schemeClr val="accent1"/>
                </a:solidFill>
              </a:rPr>
              <a:t>The</a:t>
            </a:r>
            <a:r>
              <a:rPr lang="pt-PT" b="1" dirty="0">
                <a:solidFill>
                  <a:schemeClr val="accent1"/>
                </a:solidFill>
              </a:rPr>
              <a:t> social </a:t>
            </a:r>
            <a:r>
              <a:rPr lang="pt-PT" b="1" dirty="0" err="1">
                <a:solidFill>
                  <a:schemeClr val="accent1"/>
                </a:solidFill>
              </a:rPr>
              <a:t>analysis</a:t>
            </a:r>
            <a:endParaRPr lang="en-US" b="1" dirty="0">
              <a:solidFill>
                <a:schemeClr val="accent1"/>
              </a:solidFill>
            </a:endParaRPr>
          </a:p>
        </p:txBody>
      </p:sp>
      <p:sp>
        <p:nvSpPr>
          <p:cNvPr id="3" name="Marcador de Posição de Conteúdo 2"/>
          <p:cNvSpPr>
            <a:spLocks noGrp="1"/>
          </p:cNvSpPr>
          <p:nvPr>
            <p:ph idx="1"/>
          </p:nvPr>
        </p:nvSpPr>
        <p:spPr>
          <a:xfrm>
            <a:off x="1672252" y="2804776"/>
            <a:ext cx="20979170" cy="8681146"/>
          </a:xfrm>
        </p:spPr>
        <p:txBody>
          <a:bodyPr>
            <a:normAutofit fontScale="92500" lnSpcReduction="10000"/>
          </a:bodyPr>
          <a:lstStyle/>
          <a:p>
            <a:r>
              <a:rPr lang="pt-PT" dirty="0"/>
              <a:t>A </a:t>
            </a:r>
            <a:r>
              <a:rPr lang="pt-PT" dirty="0" err="1"/>
              <a:t>holistic</a:t>
            </a:r>
            <a:r>
              <a:rPr lang="pt-PT" dirty="0"/>
              <a:t> </a:t>
            </a:r>
            <a:r>
              <a:rPr lang="pt-PT" dirty="0" err="1"/>
              <a:t>understanding</a:t>
            </a:r>
            <a:r>
              <a:rPr lang="pt-PT" dirty="0"/>
              <a:t> of </a:t>
            </a:r>
            <a:r>
              <a:rPr lang="pt-PT" dirty="0" err="1"/>
              <a:t>the</a:t>
            </a:r>
            <a:r>
              <a:rPr lang="pt-PT" dirty="0"/>
              <a:t> social </a:t>
            </a:r>
            <a:r>
              <a:rPr lang="pt-PT" dirty="0" err="1"/>
              <a:t>sustainability</a:t>
            </a:r>
            <a:r>
              <a:rPr lang="pt-PT" dirty="0"/>
              <a:t> of </a:t>
            </a:r>
            <a:r>
              <a:rPr lang="pt-PT" dirty="0" err="1"/>
              <a:t>the</a:t>
            </a:r>
            <a:r>
              <a:rPr lang="pt-PT" dirty="0"/>
              <a:t> VCA</a:t>
            </a:r>
          </a:p>
          <a:p>
            <a:r>
              <a:rPr lang="en-US" dirty="0"/>
              <a:t>Approaching the VC actors in the field, questioning the realities of the VCA to achieve an analytical understanding</a:t>
            </a:r>
          </a:p>
          <a:p>
            <a:r>
              <a:rPr lang="en-GB" dirty="0"/>
              <a:t>Six domains in the VCA4D method: working conditions, land and water rights, </a:t>
            </a:r>
            <a:r>
              <a:rPr lang="en-GB" dirty="0">
                <a:solidFill>
                  <a:schemeClr val="accent1"/>
                </a:solidFill>
              </a:rPr>
              <a:t>gender equality, </a:t>
            </a:r>
            <a:r>
              <a:rPr lang="en-GB" dirty="0"/>
              <a:t>food &amp; nutrition security, social capital, living conditions</a:t>
            </a:r>
          </a:p>
          <a:p>
            <a:r>
              <a:rPr lang="en-GB" dirty="0"/>
              <a:t>Five </a:t>
            </a:r>
            <a:r>
              <a:rPr lang="en-GB" dirty="0">
                <a:solidFill>
                  <a:schemeClr val="accent1"/>
                </a:solidFill>
              </a:rPr>
              <a:t>gender equality </a:t>
            </a:r>
            <a:r>
              <a:rPr lang="en-GB" dirty="0"/>
              <a:t>sub-domains: economic activities, access to resources and services, decision making, leadership and empowerment, hardship and division of labour subdivided in seventeen questions (17 questions)</a:t>
            </a:r>
          </a:p>
          <a:p>
            <a:r>
              <a:rPr lang="en-GB" dirty="0"/>
              <a:t>Scores assigned to the different questions (per domain and sub-domain): </a:t>
            </a:r>
            <a:r>
              <a:rPr lang="en-GB" i="1" dirty="0">
                <a:solidFill>
                  <a:srgbClr val="00B050"/>
                </a:solidFill>
              </a:rPr>
              <a:t>high</a:t>
            </a:r>
            <a:r>
              <a:rPr lang="en-GB" dirty="0">
                <a:solidFill>
                  <a:schemeClr val="accent4"/>
                </a:solidFill>
              </a:rPr>
              <a:t>, </a:t>
            </a:r>
            <a:r>
              <a:rPr lang="en-GB" i="1" dirty="0">
                <a:solidFill>
                  <a:srgbClr val="FFC000"/>
                </a:solidFill>
              </a:rPr>
              <a:t>substantial</a:t>
            </a:r>
            <a:r>
              <a:rPr lang="en-GB" dirty="0"/>
              <a:t>, </a:t>
            </a:r>
            <a:r>
              <a:rPr lang="en-GB" i="1" dirty="0">
                <a:solidFill>
                  <a:schemeClr val="accent2"/>
                </a:solidFill>
              </a:rPr>
              <a:t>moderate/low</a:t>
            </a:r>
            <a:r>
              <a:rPr lang="en-GB" dirty="0"/>
              <a:t>, </a:t>
            </a:r>
            <a:r>
              <a:rPr lang="en-GB" i="1" dirty="0">
                <a:solidFill>
                  <a:srgbClr val="FF0000"/>
                </a:solidFill>
              </a:rPr>
              <a:t>not at all </a:t>
            </a:r>
            <a:r>
              <a:rPr lang="en-GB" dirty="0"/>
              <a:t>respect for women’s rights.</a:t>
            </a:r>
          </a:p>
          <a:p>
            <a:endParaRPr lang="en-GB" dirty="0"/>
          </a:p>
          <a:p>
            <a:endParaRPr lang="en-GB" dirty="0"/>
          </a:p>
          <a:p>
            <a:endParaRPr lang="en-US" dirty="0"/>
          </a:p>
        </p:txBody>
      </p:sp>
    </p:spTree>
    <p:extLst>
      <p:ext uri="{BB962C8B-B14F-4D97-AF65-F5344CB8AC3E}">
        <p14:creationId xmlns:p14="http://schemas.microsoft.com/office/powerpoint/2010/main" val="3011455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725476" y="768503"/>
            <a:ext cx="20979170" cy="1650042"/>
          </a:xfrm>
        </p:spPr>
        <p:txBody>
          <a:bodyPr>
            <a:normAutofit fontScale="90000"/>
          </a:bodyPr>
          <a:lstStyle/>
          <a:p>
            <a:r>
              <a:rPr lang="pt-PT" b="1" dirty="0" err="1">
                <a:solidFill>
                  <a:schemeClr val="accent1"/>
                </a:solidFill>
              </a:rPr>
              <a:t>The</a:t>
            </a:r>
            <a:r>
              <a:rPr lang="pt-PT" b="1" dirty="0">
                <a:solidFill>
                  <a:schemeClr val="accent1"/>
                </a:solidFill>
              </a:rPr>
              <a:t> </a:t>
            </a:r>
            <a:r>
              <a:rPr lang="pt-PT" b="1" dirty="0" err="1">
                <a:solidFill>
                  <a:schemeClr val="accent1"/>
                </a:solidFill>
              </a:rPr>
              <a:t>overall</a:t>
            </a:r>
            <a:r>
              <a:rPr lang="pt-PT" b="1" dirty="0">
                <a:solidFill>
                  <a:schemeClr val="accent1"/>
                </a:solidFill>
              </a:rPr>
              <a:t> </a:t>
            </a:r>
            <a:r>
              <a:rPr lang="pt-PT" b="1" dirty="0" err="1">
                <a:solidFill>
                  <a:schemeClr val="accent1"/>
                </a:solidFill>
              </a:rPr>
              <a:t>picture</a:t>
            </a:r>
            <a:r>
              <a:rPr lang="pt-PT" b="1" dirty="0">
                <a:solidFill>
                  <a:schemeClr val="accent1"/>
                </a:solidFill>
              </a:rPr>
              <a:t> of </a:t>
            </a:r>
            <a:r>
              <a:rPr lang="pt-PT" b="1" dirty="0" err="1">
                <a:solidFill>
                  <a:schemeClr val="accent1"/>
                </a:solidFill>
              </a:rPr>
              <a:t>gender</a:t>
            </a:r>
            <a:r>
              <a:rPr lang="pt-PT" b="1" dirty="0">
                <a:solidFill>
                  <a:schemeClr val="accent1"/>
                </a:solidFill>
              </a:rPr>
              <a:t> </a:t>
            </a:r>
            <a:r>
              <a:rPr lang="pt-PT" b="1" dirty="0" err="1">
                <a:solidFill>
                  <a:schemeClr val="accent1"/>
                </a:solidFill>
              </a:rPr>
              <a:t>equality</a:t>
            </a:r>
            <a:br>
              <a:rPr lang="pt-PT" b="1" dirty="0">
                <a:solidFill>
                  <a:schemeClr val="accent1"/>
                </a:solidFill>
              </a:rPr>
            </a:br>
            <a:endParaRPr lang="en-US" b="1" dirty="0">
              <a:solidFill>
                <a:schemeClr val="accent1"/>
              </a:solidFill>
            </a:endParaRPr>
          </a:p>
        </p:txBody>
      </p:sp>
      <p:sp>
        <p:nvSpPr>
          <p:cNvPr id="8" name="Marcador de Posição de Conteúdo 7"/>
          <p:cNvSpPr>
            <a:spLocks noGrp="1"/>
          </p:cNvSpPr>
          <p:nvPr>
            <p:ph idx="1"/>
          </p:nvPr>
        </p:nvSpPr>
        <p:spPr>
          <a:xfrm>
            <a:off x="1025674" y="2620038"/>
            <a:ext cx="15115700" cy="6355478"/>
          </a:xfrm>
        </p:spPr>
        <p:txBody>
          <a:bodyPr>
            <a:normAutofit fontScale="25000" lnSpcReduction="20000"/>
          </a:bodyPr>
          <a:lstStyle/>
          <a:p>
            <a:pPr marL="0" indent="0">
              <a:buNone/>
            </a:pPr>
            <a:r>
              <a:rPr lang="pt-PT" sz="17557" b="1" dirty="0" err="1">
                <a:solidFill>
                  <a:schemeClr val="accent1"/>
                </a:solidFill>
              </a:rPr>
              <a:t>Strong</a:t>
            </a:r>
            <a:r>
              <a:rPr lang="pt-PT" sz="17557" b="1" dirty="0">
                <a:solidFill>
                  <a:schemeClr val="accent1"/>
                </a:solidFill>
              </a:rPr>
              <a:t> negative </a:t>
            </a:r>
            <a:r>
              <a:rPr lang="pt-PT" sz="17557" b="1" dirty="0" err="1">
                <a:solidFill>
                  <a:schemeClr val="accent1"/>
                </a:solidFill>
              </a:rPr>
              <a:t>assessment</a:t>
            </a:r>
            <a:r>
              <a:rPr lang="pt-PT" sz="17557" b="1" dirty="0">
                <a:solidFill>
                  <a:schemeClr val="accent1"/>
                </a:solidFill>
              </a:rPr>
              <a:t> of </a:t>
            </a:r>
            <a:r>
              <a:rPr lang="pt-PT" sz="17557" b="1" dirty="0" err="1">
                <a:solidFill>
                  <a:schemeClr val="accent1"/>
                </a:solidFill>
              </a:rPr>
              <a:t>gender</a:t>
            </a:r>
            <a:r>
              <a:rPr lang="pt-PT" sz="17557" b="1" dirty="0">
                <a:solidFill>
                  <a:schemeClr val="accent1"/>
                </a:solidFill>
              </a:rPr>
              <a:t> </a:t>
            </a:r>
            <a:r>
              <a:rPr lang="pt-PT" sz="17557" b="1" dirty="0" err="1">
                <a:solidFill>
                  <a:schemeClr val="accent1"/>
                </a:solidFill>
              </a:rPr>
              <a:t>equality</a:t>
            </a:r>
            <a:r>
              <a:rPr lang="pt-PT" sz="17557" b="1" dirty="0">
                <a:solidFill>
                  <a:schemeClr val="accent1"/>
                </a:solidFill>
              </a:rPr>
              <a:t> </a:t>
            </a:r>
            <a:r>
              <a:rPr lang="pt-PT" sz="17557" b="1" dirty="0" err="1">
                <a:solidFill>
                  <a:schemeClr val="accent1"/>
                </a:solidFill>
              </a:rPr>
              <a:t>accross</a:t>
            </a:r>
            <a:r>
              <a:rPr lang="pt-PT" sz="17557" b="1" dirty="0">
                <a:solidFill>
                  <a:schemeClr val="accent1"/>
                </a:solidFill>
              </a:rPr>
              <a:t> </a:t>
            </a:r>
            <a:r>
              <a:rPr lang="pt-PT" sz="17557" b="1" dirty="0" err="1">
                <a:solidFill>
                  <a:schemeClr val="accent1"/>
                </a:solidFill>
              </a:rPr>
              <a:t>the</a:t>
            </a:r>
            <a:r>
              <a:rPr lang="pt-PT" sz="17557" b="1" dirty="0">
                <a:solidFill>
                  <a:schemeClr val="accent1"/>
                </a:solidFill>
              </a:rPr>
              <a:t> 36 </a:t>
            </a:r>
            <a:r>
              <a:rPr lang="pt-PT" sz="17557" b="1" dirty="0" err="1">
                <a:solidFill>
                  <a:schemeClr val="accent1"/>
                </a:solidFill>
              </a:rPr>
              <a:t>studies</a:t>
            </a:r>
            <a:endParaRPr lang="pt-PT" sz="17557" b="1" dirty="0">
              <a:solidFill>
                <a:schemeClr val="accent1"/>
              </a:solidFill>
            </a:endParaRPr>
          </a:p>
          <a:p>
            <a:pPr marL="0" indent="0">
              <a:buNone/>
            </a:pPr>
            <a:r>
              <a:rPr lang="pt-PT" sz="17557" dirty="0" err="1"/>
              <a:t>The</a:t>
            </a:r>
            <a:r>
              <a:rPr lang="pt-PT" sz="17557" dirty="0"/>
              <a:t> experts </a:t>
            </a:r>
            <a:r>
              <a:rPr lang="pt-PT" sz="17557" dirty="0" err="1"/>
              <a:t>have</a:t>
            </a:r>
            <a:r>
              <a:rPr lang="pt-PT" sz="17557" dirty="0"/>
              <a:t> </a:t>
            </a:r>
            <a:r>
              <a:rPr lang="pt-PT" sz="17557" dirty="0" err="1"/>
              <a:t>scored</a:t>
            </a:r>
            <a:r>
              <a:rPr lang="pt-PT" sz="17557" dirty="0"/>
              <a:t> as </a:t>
            </a:r>
            <a:r>
              <a:rPr lang="pt-PT" sz="17557" b="1" i="1" dirty="0" err="1">
                <a:solidFill>
                  <a:schemeClr val="accent1"/>
                </a:solidFill>
              </a:rPr>
              <a:t>moderate</a:t>
            </a:r>
            <a:r>
              <a:rPr lang="pt-PT" sz="17557" b="1" i="1" dirty="0">
                <a:solidFill>
                  <a:schemeClr val="accent1"/>
                </a:solidFill>
              </a:rPr>
              <a:t>/ </a:t>
            </a:r>
            <a:r>
              <a:rPr lang="pt-PT" sz="17557" b="1" i="1" dirty="0" err="1">
                <a:solidFill>
                  <a:schemeClr val="accent1"/>
                </a:solidFill>
              </a:rPr>
              <a:t>low</a:t>
            </a:r>
            <a:r>
              <a:rPr lang="pt-PT" sz="17557" b="1" i="1" dirty="0">
                <a:solidFill>
                  <a:schemeClr val="accent1"/>
                </a:solidFill>
              </a:rPr>
              <a:t> </a:t>
            </a:r>
            <a:r>
              <a:rPr lang="pt-PT" sz="17557" dirty="0"/>
              <a:t>–more </a:t>
            </a:r>
            <a:r>
              <a:rPr lang="pt-PT" sz="17557" dirty="0" err="1"/>
              <a:t>than</a:t>
            </a:r>
            <a:r>
              <a:rPr lang="pt-PT" sz="17557" dirty="0"/>
              <a:t> </a:t>
            </a:r>
            <a:r>
              <a:rPr lang="pt-PT" sz="17557" dirty="0" err="1"/>
              <a:t>half</a:t>
            </a:r>
            <a:r>
              <a:rPr lang="pt-PT" sz="17557" dirty="0"/>
              <a:t> of </a:t>
            </a:r>
            <a:r>
              <a:rPr lang="pt-PT" sz="17557" dirty="0" err="1"/>
              <a:t>the</a:t>
            </a:r>
            <a:r>
              <a:rPr lang="pt-PT" sz="17557" dirty="0"/>
              <a:t> </a:t>
            </a:r>
            <a:r>
              <a:rPr lang="pt-PT" sz="17557" dirty="0" err="1"/>
              <a:t>questions</a:t>
            </a:r>
            <a:r>
              <a:rPr lang="pt-PT" sz="17557" dirty="0"/>
              <a:t> </a:t>
            </a:r>
            <a:r>
              <a:rPr lang="pt-PT" sz="17557" dirty="0" err="1"/>
              <a:t>accros</a:t>
            </a:r>
            <a:r>
              <a:rPr lang="pt-PT" sz="17557" dirty="0"/>
              <a:t> </a:t>
            </a:r>
            <a:r>
              <a:rPr lang="pt-PT" sz="17557" dirty="0" err="1"/>
              <a:t>the</a:t>
            </a:r>
            <a:r>
              <a:rPr lang="pt-PT" sz="17557" dirty="0"/>
              <a:t> </a:t>
            </a:r>
            <a:r>
              <a:rPr lang="pt-PT" sz="17557" dirty="0" err="1"/>
              <a:t>gender</a:t>
            </a:r>
            <a:r>
              <a:rPr lang="pt-PT" sz="17557" dirty="0"/>
              <a:t> </a:t>
            </a:r>
            <a:r>
              <a:rPr lang="pt-PT" sz="17557" dirty="0" err="1"/>
              <a:t>sub-domains</a:t>
            </a:r>
            <a:r>
              <a:rPr lang="pt-PT" sz="17557" dirty="0"/>
              <a:t> – 53%;</a:t>
            </a:r>
          </a:p>
          <a:p>
            <a:pPr marL="0" indent="0">
              <a:buNone/>
            </a:pPr>
            <a:r>
              <a:rPr lang="pt-PT" sz="17557" dirty="0"/>
              <a:t>And as </a:t>
            </a:r>
            <a:r>
              <a:rPr lang="pt-PT" sz="17557" b="1" i="1" dirty="0" err="1">
                <a:solidFill>
                  <a:schemeClr val="accent1"/>
                </a:solidFill>
              </a:rPr>
              <a:t>not</a:t>
            </a:r>
            <a:r>
              <a:rPr lang="pt-PT" sz="17557" b="1" i="1" dirty="0">
                <a:solidFill>
                  <a:schemeClr val="accent1"/>
                </a:solidFill>
              </a:rPr>
              <a:t> </a:t>
            </a:r>
            <a:r>
              <a:rPr lang="pt-PT" sz="17557" b="1" i="1" dirty="0" err="1">
                <a:solidFill>
                  <a:schemeClr val="accent1"/>
                </a:solidFill>
              </a:rPr>
              <a:t>at</a:t>
            </a:r>
            <a:r>
              <a:rPr lang="pt-PT" sz="17557" b="1" i="1" dirty="0">
                <a:solidFill>
                  <a:schemeClr val="accent1"/>
                </a:solidFill>
              </a:rPr>
              <a:t> </a:t>
            </a:r>
            <a:r>
              <a:rPr lang="pt-PT" sz="17557" b="1" i="1" dirty="0" err="1">
                <a:solidFill>
                  <a:schemeClr val="accent1"/>
                </a:solidFill>
              </a:rPr>
              <a:t>all</a:t>
            </a:r>
            <a:r>
              <a:rPr lang="pt-PT" sz="17557" b="1" i="1" dirty="0">
                <a:solidFill>
                  <a:schemeClr val="accent1"/>
                </a:solidFill>
              </a:rPr>
              <a:t> </a:t>
            </a:r>
            <a:r>
              <a:rPr lang="pt-PT" sz="17557" dirty="0"/>
              <a:t>–12% of </a:t>
            </a:r>
            <a:r>
              <a:rPr lang="pt-PT" sz="17557" dirty="0" err="1"/>
              <a:t>the</a:t>
            </a:r>
            <a:r>
              <a:rPr lang="pt-PT" sz="17557" dirty="0"/>
              <a:t> </a:t>
            </a:r>
            <a:r>
              <a:rPr lang="pt-PT" sz="17557" dirty="0" err="1"/>
              <a:t>questions</a:t>
            </a:r>
            <a:r>
              <a:rPr lang="pt-PT" sz="17557" dirty="0"/>
              <a:t>.</a:t>
            </a:r>
          </a:p>
          <a:p>
            <a:pPr marL="0" indent="0">
              <a:buNone/>
            </a:pPr>
            <a:r>
              <a:rPr lang="pt-PT" sz="17557" dirty="0" err="1"/>
              <a:t>These</a:t>
            </a:r>
            <a:r>
              <a:rPr lang="pt-PT" sz="17557" dirty="0"/>
              <a:t> negative </a:t>
            </a:r>
            <a:r>
              <a:rPr lang="pt-PT" sz="17557" dirty="0" err="1"/>
              <a:t>assessments</a:t>
            </a:r>
            <a:r>
              <a:rPr lang="pt-PT" sz="17557" dirty="0"/>
              <a:t> </a:t>
            </a:r>
            <a:r>
              <a:rPr lang="pt-PT" sz="17557" dirty="0" err="1"/>
              <a:t>combined</a:t>
            </a:r>
            <a:r>
              <a:rPr lang="pt-PT" sz="17557" dirty="0"/>
              <a:t>, </a:t>
            </a:r>
            <a:r>
              <a:rPr lang="pt-PT" sz="17557" dirty="0" err="1"/>
              <a:t>correspond</a:t>
            </a:r>
            <a:r>
              <a:rPr lang="pt-PT" sz="17557" dirty="0"/>
              <a:t> to 65% of </a:t>
            </a:r>
            <a:r>
              <a:rPr lang="pt-PT" sz="17557" dirty="0" err="1"/>
              <a:t>all</a:t>
            </a:r>
            <a:r>
              <a:rPr lang="pt-PT" sz="17557" dirty="0"/>
              <a:t> </a:t>
            </a:r>
            <a:r>
              <a:rPr lang="pt-PT" sz="17557" dirty="0" err="1"/>
              <a:t>the</a:t>
            </a:r>
            <a:r>
              <a:rPr lang="pt-PT" sz="17557" dirty="0"/>
              <a:t> scores.</a:t>
            </a:r>
          </a:p>
          <a:p>
            <a:pPr>
              <a:buFontTx/>
              <a:buChar char="-"/>
            </a:pPr>
            <a:r>
              <a:rPr lang="pt-PT" sz="17557" dirty="0" err="1"/>
              <a:t>Women</a:t>
            </a:r>
            <a:r>
              <a:rPr lang="pt-PT" sz="17557" dirty="0"/>
              <a:t> </a:t>
            </a:r>
            <a:r>
              <a:rPr lang="pt-PT" sz="17557" dirty="0" err="1"/>
              <a:t>participation</a:t>
            </a:r>
            <a:r>
              <a:rPr lang="pt-PT" sz="17557" dirty="0"/>
              <a:t> in </a:t>
            </a:r>
            <a:r>
              <a:rPr lang="pt-PT" sz="17557" dirty="0" err="1"/>
              <a:t>the</a:t>
            </a:r>
            <a:r>
              <a:rPr lang="pt-PT" sz="17557" dirty="0"/>
              <a:t> </a:t>
            </a:r>
            <a:r>
              <a:rPr lang="pt-PT" sz="17557" dirty="0" err="1"/>
              <a:t>VCs</a:t>
            </a:r>
            <a:r>
              <a:rPr lang="pt-PT" sz="17557" dirty="0"/>
              <a:t> </a:t>
            </a:r>
            <a:r>
              <a:rPr lang="pt-PT" sz="17557" dirty="0" err="1"/>
              <a:t>had</a:t>
            </a:r>
            <a:r>
              <a:rPr lang="pt-PT" sz="17557" dirty="0"/>
              <a:t> </a:t>
            </a:r>
            <a:r>
              <a:rPr lang="pt-PT" sz="17557" dirty="0" err="1"/>
              <a:t>the</a:t>
            </a:r>
            <a:r>
              <a:rPr lang="pt-PT" sz="17557" dirty="0"/>
              <a:t> more </a:t>
            </a:r>
            <a:r>
              <a:rPr lang="pt-PT" sz="17557" b="1" dirty="0">
                <a:solidFill>
                  <a:schemeClr val="accent1"/>
                </a:solidFill>
              </a:rPr>
              <a:t>positive</a:t>
            </a:r>
            <a:r>
              <a:rPr lang="pt-PT" sz="17557" b="1" dirty="0"/>
              <a:t> </a:t>
            </a:r>
            <a:r>
              <a:rPr lang="pt-PT" sz="17557" dirty="0"/>
              <a:t>scores.</a:t>
            </a:r>
          </a:p>
          <a:p>
            <a:pPr>
              <a:buFontTx/>
              <a:buChar char="-"/>
            </a:pPr>
            <a:r>
              <a:rPr lang="pt-PT" sz="17557" dirty="0" err="1"/>
              <a:t>Inequality</a:t>
            </a:r>
            <a:r>
              <a:rPr lang="pt-PT" sz="17557" dirty="0"/>
              <a:t> of </a:t>
            </a:r>
            <a:r>
              <a:rPr lang="pt-PT" sz="17557" dirty="0" err="1"/>
              <a:t>workloads</a:t>
            </a:r>
            <a:r>
              <a:rPr lang="pt-PT" sz="17557" dirty="0"/>
              <a:t>, </a:t>
            </a:r>
            <a:r>
              <a:rPr lang="pt-PT" sz="17557" dirty="0" err="1"/>
              <a:t>inequality</a:t>
            </a:r>
            <a:r>
              <a:rPr lang="pt-PT" sz="17557" dirty="0"/>
              <a:t> of </a:t>
            </a:r>
            <a:r>
              <a:rPr lang="pt-PT" sz="17557" dirty="0" err="1"/>
              <a:t>land</a:t>
            </a:r>
            <a:r>
              <a:rPr lang="pt-PT" sz="17557" dirty="0"/>
              <a:t> </a:t>
            </a:r>
            <a:r>
              <a:rPr lang="pt-PT" sz="17557" dirty="0" err="1"/>
              <a:t>rights</a:t>
            </a:r>
            <a:r>
              <a:rPr lang="pt-PT" sz="17557" dirty="0"/>
              <a:t>, </a:t>
            </a:r>
            <a:r>
              <a:rPr lang="pt-PT" sz="17557" dirty="0" err="1"/>
              <a:t>hardship</a:t>
            </a:r>
            <a:r>
              <a:rPr lang="pt-PT" sz="17557" dirty="0"/>
              <a:t> of </a:t>
            </a:r>
            <a:r>
              <a:rPr lang="pt-PT" sz="17557" dirty="0" err="1"/>
              <a:t>women’s</a:t>
            </a:r>
            <a:r>
              <a:rPr lang="pt-PT" sz="17557" dirty="0"/>
              <a:t> </a:t>
            </a:r>
            <a:r>
              <a:rPr lang="pt-PT" sz="17557" dirty="0" err="1"/>
              <a:t>work</a:t>
            </a:r>
            <a:r>
              <a:rPr lang="pt-PT" sz="17557" dirty="0"/>
              <a:t> and </a:t>
            </a:r>
            <a:r>
              <a:rPr lang="pt-PT" sz="17557" dirty="0" err="1"/>
              <a:t>access</a:t>
            </a:r>
            <a:r>
              <a:rPr lang="pt-PT" sz="17557" dirty="0"/>
              <a:t> to </a:t>
            </a:r>
            <a:r>
              <a:rPr lang="pt-PT" sz="17557" dirty="0" err="1"/>
              <a:t>credit</a:t>
            </a:r>
            <a:r>
              <a:rPr lang="pt-PT" sz="17557" dirty="0"/>
              <a:t> </a:t>
            </a:r>
            <a:r>
              <a:rPr lang="pt-PT" sz="17557" dirty="0" err="1"/>
              <a:t>were</a:t>
            </a:r>
            <a:r>
              <a:rPr lang="pt-PT" sz="17557" dirty="0"/>
              <a:t> </a:t>
            </a:r>
            <a:r>
              <a:rPr lang="pt-PT" sz="17557" dirty="0" err="1"/>
              <a:t>considered</a:t>
            </a:r>
            <a:r>
              <a:rPr lang="pt-PT" sz="17557" dirty="0"/>
              <a:t> </a:t>
            </a:r>
            <a:r>
              <a:rPr lang="pt-PT" sz="17557" b="1" dirty="0" err="1">
                <a:solidFill>
                  <a:schemeClr val="accent1"/>
                </a:solidFill>
              </a:rPr>
              <a:t>highly</a:t>
            </a:r>
            <a:r>
              <a:rPr lang="pt-PT" sz="17557" b="1" dirty="0">
                <a:solidFill>
                  <a:schemeClr val="accent1"/>
                </a:solidFill>
              </a:rPr>
              <a:t> </a:t>
            </a:r>
            <a:r>
              <a:rPr lang="pt-PT" sz="17557" b="1" dirty="0" err="1">
                <a:solidFill>
                  <a:schemeClr val="accent1"/>
                </a:solidFill>
              </a:rPr>
              <a:t>critical</a:t>
            </a:r>
            <a:r>
              <a:rPr lang="pt-PT" sz="17557" b="1" dirty="0">
                <a:solidFill>
                  <a:schemeClr val="accent1"/>
                </a:solidFill>
              </a:rPr>
              <a:t>.</a:t>
            </a:r>
          </a:p>
          <a:p>
            <a:pPr>
              <a:buFontTx/>
              <a:buChar char="-"/>
            </a:pPr>
            <a:endParaRPr lang="pt-PT" sz="3990" b="1" dirty="0">
              <a:solidFill>
                <a:schemeClr val="accent1"/>
              </a:solidFill>
            </a:endParaRPr>
          </a:p>
          <a:p>
            <a:pPr marL="0" indent="0">
              <a:buNone/>
            </a:pPr>
            <a:endParaRPr lang="en-GB" sz="7182" dirty="0">
              <a:solidFill>
                <a:schemeClr val="accent6"/>
              </a:solidFill>
            </a:endParaRPr>
          </a:p>
        </p:txBody>
      </p:sp>
      <p:sp>
        <p:nvSpPr>
          <p:cNvPr id="10" name="Retângulo 9"/>
          <p:cNvSpPr/>
          <p:nvPr/>
        </p:nvSpPr>
        <p:spPr>
          <a:xfrm>
            <a:off x="16141373" y="2712409"/>
            <a:ext cx="7927607" cy="6170792"/>
          </a:xfrm>
          <a:prstGeom prst="rect">
            <a:avLst/>
          </a:prstGeom>
        </p:spPr>
        <p:txBody>
          <a:bodyPr wrap="square">
            <a:spAutoFit/>
          </a:bodyPr>
          <a:lstStyle/>
          <a:p>
            <a:pPr defTabSz="1824319"/>
            <a:endParaRPr lang="en-GB" sz="3591" dirty="0">
              <a:solidFill>
                <a:srgbClr val="70AD47"/>
              </a:solidFill>
              <a:latin typeface="Calibri" panose="020F0502020204030204"/>
            </a:endParaRPr>
          </a:p>
          <a:p>
            <a:pPr defTabSz="1824319"/>
            <a:r>
              <a:rPr lang="en-GB" sz="3591" b="1" dirty="0">
                <a:solidFill>
                  <a:srgbClr val="70AD47"/>
                </a:solidFill>
                <a:latin typeface="Calibri" panose="020F0502020204030204"/>
              </a:rPr>
              <a:t>Highly positive             </a:t>
            </a:r>
            <a:r>
              <a:rPr lang="en-GB" sz="3591" dirty="0">
                <a:solidFill>
                  <a:prstClr val="black"/>
                </a:solidFill>
                <a:latin typeface="Calibri" panose="020F0502020204030204"/>
              </a:rPr>
              <a:t>=   7% (40/612)</a:t>
            </a:r>
          </a:p>
          <a:p>
            <a:pPr defTabSz="1824319"/>
            <a:r>
              <a:rPr lang="en-GB" sz="3591" b="1" dirty="0">
                <a:solidFill>
                  <a:srgbClr val="FFCD2F"/>
                </a:solidFill>
                <a:latin typeface="Calibri" panose="020F0502020204030204"/>
              </a:rPr>
              <a:t>Substantially positive </a:t>
            </a:r>
            <a:r>
              <a:rPr lang="en-GB" sz="3591" dirty="0">
                <a:solidFill>
                  <a:prstClr val="black"/>
                </a:solidFill>
                <a:latin typeface="Calibri" panose="020F0502020204030204"/>
              </a:rPr>
              <a:t>= 26% (163)</a:t>
            </a:r>
          </a:p>
          <a:p>
            <a:pPr defTabSz="1824319"/>
            <a:r>
              <a:rPr lang="en-GB" sz="3591" b="1" dirty="0">
                <a:solidFill>
                  <a:srgbClr val="ED7D31"/>
                </a:solidFill>
                <a:latin typeface="Calibri" panose="020F0502020204030204"/>
              </a:rPr>
              <a:t>Moderate/low             </a:t>
            </a:r>
            <a:r>
              <a:rPr lang="en-GB" sz="3591" dirty="0">
                <a:solidFill>
                  <a:prstClr val="black"/>
                </a:solidFill>
                <a:latin typeface="Calibri" panose="020F0502020204030204"/>
              </a:rPr>
              <a:t>= 53% (324)</a:t>
            </a:r>
          </a:p>
          <a:p>
            <a:pPr defTabSz="1824319"/>
            <a:r>
              <a:rPr lang="en-GB" sz="3591" b="1" dirty="0">
                <a:solidFill>
                  <a:srgbClr val="C00000"/>
                </a:solidFill>
                <a:latin typeface="Calibri" panose="020F0502020204030204"/>
              </a:rPr>
              <a:t>Not at all positive        </a:t>
            </a:r>
            <a:r>
              <a:rPr lang="en-GB" sz="3591" dirty="0">
                <a:solidFill>
                  <a:prstClr val="black"/>
                </a:solidFill>
                <a:latin typeface="Calibri" panose="020F0502020204030204"/>
              </a:rPr>
              <a:t>= 12% (74)</a:t>
            </a:r>
          </a:p>
          <a:p>
            <a:pPr defTabSz="1824319"/>
            <a:r>
              <a:rPr lang="en-GB" sz="3591" dirty="0">
                <a:solidFill>
                  <a:prstClr val="black"/>
                </a:solidFill>
                <a:latin typeface="Calibri" panose="020F0502020204030204"/>
              </a:rPr>
              <a:t>Not applicable (</a:t>
            </a:r>
            <a:r>
              <a:rPr lang="en-GB" sz="3591" dirty="0" err="1">
                <a:solidFill>
                  <a:prstClr val="black"/>
                </a:solidFill>
                <a:latin typeface="Calibri" panose="020F0502020204030204"/>
              </a:rPr>
              <a:t>n.a.</a:t>
            </a:r>
            <a:r>
              <a:rPr lang="en-GB" sz="3591" dirty="0">
                <a:solidFill>
                  <a:prstClr val="black"/>
                </a:solidFill>
                <a:latin typeface="Calibri" panose="020F0502020204030204"/>
              </a:rPr>
              <a:t>)</a:t>
            </a:r>
            <a:r>
              <a:rPr lang="en-GB" sz="3591" dirty="0">
                <a:solidFill>
                  <a:srgbClr val="C00000"/>
                </a:solidFill>
                <a:latin typeface="Calibri" panose="020F0502020204030204"/>
              </a:rPr>
              <a:t>    </a:t>
            </a:r>
            <a:r>
              <a:rPr lang="en-GB" sz="3591" dirty="0">
                <a:solidFill>
                  <a:prstClr val="black"/>
                </a:solidFill>
                <a:latin typeface="Calibri" panose="020F0502020204030204"/>
              </a:rPr>
              <a:t>=   2% (11)</a:t>
            </a:r>
          </a:p>
          <a:p>
            <a:pPr defTabSz="1824319"/>
            <a:endParaRPr lang="en-GB" sz="3591" dirty="0">
              <a:solidFill>
                <a:prstClr val="black"/>
              </a:solidFill>
              <a:latin typeface="Calibri" panose="020F0502020204030204"/>
            </a:endParaRPr>
          </a:p>
          <a:p>
            <a:pPr defTabSz="1824319"/>
            <a:endParaRPr lang="en-GB" sz="3591" dirty="0">
              <a:solidFill>
                <a:prstClr val="black"/>
              </a:solidFill>
              <a:latin typeface="Calibri" panose="020F0502020204030204"/>
            </a:endParaRPr>
          </a:p>
          <a:p>
            <a:pPr defTabSz="1824319"/>
            <a:r>
              <a:rPr lang="en-GB" sz="3591" dirty="0">
                <a:solidFill>
                  <a:prstClr val="black"/>
                </a:solidFill>
                <a:latin typeface="Calibri" panose="020F0502020204030204"/>
              </a:rPr>
              <a:t>17 questions x 36 studies = 612 answers and scores given</a:t>
            </a:r>
          </a:p>
          <a:p>
            <a:pPr defTabSz="1824319"/>
            <a:endParaRPr lang="en-GB" sz="3591" dirty="0">
              <a:solidFill>
                <a:prstClr val="black"/>
              </a:solidFill>
              <a:latin typeface="Calibri" panose="020F0502020204030204"/>
            </a:endParaRPr>
          </a:p>
        </p:txBody>
      </p:sp>
      <p:sp>
        <p:nvSpPr>
          <p:cNvPr id="3" name="Marcador de Posição de Conteúdo 7">
            <a:extLst>
              <a:ext uri="{FF2B5EF4-FFF2-40B4-BE49-F238E27FC236}">
                <a16:creationId xmlns:a16="http://schemas.microsoft.com/office/drawing/2014/main" id="{C8DA3A6D-6C65-B82D-959D-525FBF3CB77B}"/>
              </a:ext>
            </a:extLst>
          </p:cNvPr>
          <p:cNvSpPr txBox="1">
            <a:spLocks/>
          </p:cNvSpPr>
          <p:nvPr/>
        </p:nvSpPr>
        <p:spPr>
          <a:xfrm>
            <a:off x="947181" y="8894985"/>
            <a:ext cx="22857932" cy="4217215"/>
          </a:xfrm>
          <a:prstGeom prst="rect">
            <a:avLst/>
          </a:prstGeom>
        </p:spPr>
        <p:txBody>
          <a:bodyPr vert="horz" lIns="182428" tIns="91214" rIns="182428" bIns="91214"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6080" indent="-456080" defTabSz="1824319">
              <a:spcBef>
                <a:spcPts val="1995"/>
              </a:spcBef>
              <a:buFontTx/>
              <a:buChar char="-"/>
            </a:pPr>
            <a:endParaRPr lang="pt-PT" sz="3990" b="1" dirty="0">
              <a:solidFill>
                <a:srgbClr val="5B9BD5"/>
              </a:solidFill>
              <a:latin typeface="Calibri" panose="020F0502020204030204"/>
            </a:endParaRPr>
          </a:p>
          <a:p>
            <a:pPr marL="456080" indent="-456080" defTabSz="1824319">
              <a:spcBef>
                <a:spcPts val="1995"/>
              </a:spcBef>
              <a:buFontTx/>
              <a:buChar char="-"/>
            </a:pPr>
            <a:r>
              <a:rPr lang="en-US" sz="9177" dirty="0">
                <a:solidFill>
                  <a:prstClr val="black"/>
                </a:solidFill>
                <a:latin typeface="Calibri" panose="020F0502020204030204"/>
              </a:rPr>
              <a:t>Since multiple value chains were analyzed per country (Ghana, Cameroon, Dominican Republic), and some commodities (such as cocoa and coffee) were studied across different countries, we examined the scores to see if they were influenced by </a:t>
            </a:r>
            <a:r>
              <a:rPr lang="en-US" sz="9177" b="1" dirty="0">
                <a:solidFill>
                  <a:prstClr val="black"/>
                </a:solidFill>
                <a:latin typeface="Calibri" panose="020F0502020204030204"/>
              </a:rPr>
              <a:t>country</a:t>
            </a:r>
            <a:r>
              <a:rPr lang="en-US" sz="9177" dirty="0">
                <a:solidFill>
                  <a:prstClr val="black"/>
                </a:solidFill>
                <a:latin typeface="Calibri" panose="020F0502020204030204"/>
              </a:rPr>
              <a:t> or by </a:t>
            </a:r>
            <a:r>
              <a:rPr lang="en-US" sz="9177" b="1" dirty="0">
                <a:solidFill>
                  <a:prstClr val="black"/>
                </a:solidFill>
                <a:latin typeface="Calibri" panose="020F0502020204030204"/>
              </a:rPr>
              <a:t>commodity</a:t>
            </a:r>
            <a:r>
              <a:rPr lang="en-US" sz="9177" dirty="0">
                <a:solidFill>
                  <a:prstClr val="black"/>
                </a:solidFill>
                <a:latin typeface="Calibri" panose="020F0502020204030204"/>
              </a:rPr>
              <a:t>. </a:t>
            </a:r>
          </a:p>
          <a:p>
            <a:pPr marL="456080" indent="-456080" defTabSz="1824319">
              <a:spcBef>
                <a:spcPts val="1995"/>
              </a:spcBef>
              <a:buFontTx/>
              <a:buChar char="-"/>
            </a:pPr>
            <a:r>
              <a:rPr lang="en-US" sz="9177" dirty="0">
                <a:solidFill>
                  <a:prstClr val="black"/>
                </a:solidFill>
                <a:latin typeface="Calibri" panose="020F0502020204030204"/>
              </a:rPr>
              <a:t>The </a:t>
            </a:r>
            <a:r>
              <a:rPr lang="en-US" sz="9177" dirty="0">
                <a:solidFill>
                  <a:srgbClr val="5B9BD5"/>
                </a:solidFill>
                <a:latin typeface="Calibri" panose="020F0502020204030204"/>
              </a:rPr>
              <a:t>country effect </a:t>
            </a:r>
            <a:r>
              <a:rPr lang="en-US" sz="9177" b="1" dirty="0">
                <a:solidFill>
                  <a:srgbClr val="5B9BD5"/>
                </a:solidFill>
                <a:latin typeface="Calibri" panose="020F0502020204030204"/>
              </a:rPr>
              <a:t>proved stronger </a:t>
            </a:r>
            <a:r>
              <a:rPr lang="en-US" sz="9177" dirty="0">
                <a:solidFill>
                  <a:prstClr val="black"/>
                </a:solidFill>
                <a:latin typeface="Calibri" panose="020F0502020204030204"/>
              </a:rPr>
              <a:t>than the </a:t>
            </a:r>
            <a:r>
              <a:rPr lang="en-US" sz="9177" dirty="0">
                <a:solidFill>
                  <a:srgbClr val="5B9BD5"/>
                </a:solidFill>
                <a:latin typeface="Calibri" panose="020F0502020204030204"/>
              </a:rPr>
              <a:t>commodity effect</a:t>
            </a:r>
            <a:r>
              <a:rPr lang="en-US" sz="9177" dirty="0">
                <a:solidFill>
                  <a:prstClr val="black"/>
                </a:solidFill>
                <a:latin typeface="Calibri" panose="020F0502020204030204"/>
              </a:rPr>
              <a:t>, likely due to the combined influence of </a:t>
            </a:r>
            <a:r>
              <a:rPr lang="en-US" sz="9177" b="1" i="1" dirty="0">
                <a:solidFill>
                  <a:prstClr val="black"/>
                </a:solidFill>
                <a:latin typeface="Calibri" panose="020F0502020204030204"/>
              </a:rPr>
              <a:t>national legislation </a:t>
            </a:r>
            <a:r>
              <a:rPr lang="en-US" sz="9177" dirty="0">
                <a:solidFill>
                  <a:prstClr val="black"/>
                </a:solidFill>
                <a:latin typeface="Calibri" panose="020F0502020204030204"/>
              </a:rPr>
              <a:t>and implementing </a:t>
            </a:r>
            <a:r>
              <a:rPr lang="en-US" sz="9177" b="1" i="1" dirty="0">
                <a:solidFill>
                  <a:prstClr val="black"/>
                </a:solidFill>
                <a:latin typeface="Calibri" panose="020F0502020204030204"/>
              </a:rPr>
              <a:t>policies</a:t>
            </a:r>
            <a:r>
              <a:rPr lang="en-US" sz="9177" dirty="0">
                <a:solidFill>
                  <a:prstClr val="black"/>
                </a:solidFill>
                <a:latin typeface="Calibri" panose="020F0502020204030204"/>
              </a:rPr>
              <a:t>, and country-specific </a:t>
            </a:r>
            <a:r>
              <a:rPr lang="en-US" sz="9177" b="1" i="1" dirty="0">
                <a:solidFill>
                  <a:prstClr val="black"/>
                </a:solidFill>
                <a:latin typeface="Calibri" panose="020F0502020204030204"/>
              </a:rPr>
              <a:t>cultural norms</a:t>
            </a:r>
            <a:r>
              <a:rPr lang="en-US" sz="9177" dirty="0">
                <a:solidFill>
                  <a:prstClr val="black"/>
                </a:solidFill>
                <a:latin typeface="Calibri" panose="020F0502020204030204"/>
              </a:rPr>
              <a:t>.</a:t>
            </a:r>
            <a:endParaRPr lang="pt-PT" sz="9177" dirty="0">
              <a:solidFill>
                <a:prstClr val="black"/>
              </a:solidFill>
              <a:latin typeface="Calibri" panose="020F0502020204030204"/>
            </a:endParaRPr>
          </a:p>
          <a:p>
            <a:pPr marL="0" indent="0" defTabSz="1824319">
              <a:spcBef>
                <a:spcPts val="1995"/>
              </a:spcBef>
              <a:buNone/>
            </a:pPr>
            <a:endParaRPr lang="en-GB" sz="7182" dirty="0">
              <a:solidFill>
                <a:srgbClr val="70AD47"/>
              </a:solidFill>
              <a:latin typeface="Calibri" panose="020F0502020204030204"/>
            </a:endParaRPr>
          </a:p>
        </p:txBody>
      </p:sp>
    </p:spTree>
    <p:extLst>
      <p:ext uri="{BB962C8B-B14F-4D97-AF65-F5344CB8AC3E}">
        <p14:creationId xmlns:p14="http://schemas.microsoft.com/office/powerpoint/2010/main" val="107674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b="1" dirty="0">
                <a:solidFill>
                  <a:schemeClr val="accent1"/>
                </a:solidFill>
                <a:sym typeface="Wingdings" panose="05000000000000000000" pitchFamily="2" charset="2"/>
              </a:rPr>
              <a:t>Special features related to the five specific sub-domains </a:t>
            </a:r>
            <a:endParaRPr lang="en-GB" dirty="0">
              <a:sym typeface="Wingdings" panose="05000000000000000000" pitchFamily="2" charset="2"/>
            </a:endParaRPr>
          </a:p>
        </p:txBody>
      </p:sp>
      <p:sp>
        <p:nvSpPr>
          <p:cNvPr id="3" name="Marcador de Posição de Conteúdo 2"/>
          <p:cNvSpPr>
            <a:spLocks noGrp="1"/>
          </p:cNvSpPr>
          <p:nvPr>
            <p:ph idx="1"/>
          </p:nvPr>
        </p:nvSpPr>
        <p:spPr/>
        <p:txBody>
          <a:bodyPr>
            <a:normAutofit fontScale="85000" lnSpcReduction="20000"/>
          </a:bodyPr>
          <a:lstStyle/>
          <a:p>
            <a:r>
              <a:rPr lang="en-US" dirty="0"/>
              <a:t>Women actively participate across value-chain </a:t>
            </a:r>
            <a:r>
              <a:rPr lang="en-US" b="1" dirty="0">
                <a:solidFill>
                  <a:schemeClr val="accent1"/>
                </a:solidFill>
              </a:rPr>
              <a:t>economic activities</a:t>
            </a:r>
            <a:r>
              <a:rPr lang="en-US" dirty="0"/>
              <a:t>, yet they are often </a:t>
            </a:r>
            <a:r>
              <a:rPr lang="en-US" b="1" i="1" dirty="0"/>
              <a:t>denied access to labor-saving technologies</a:t>
            </a:r>
            <a:r>
              <a:rPr lang="en-US" dirty="0"/>
              <a:t>, and risk exclusion if / when mechanization replaces manual labor. </a:t>
            </a:r>
          </a:p>
          <a:p>
            <a:r>
              <a:rPr lang="en-US" dirty="0"/>
              <a:t>Women’s limited </a:t>
            </a:r>
            <a:r>
              <a:rPr lang="en-US" b="1" dirty="0">
                <a:solidFill>
                  <a:schemeClr val="accent1"/>
                </a:solidFill>
              </a:rPr>
              <a:t>access to land </a:t>
            </a:r>
            <a:r>
              <a:rPr lang="en-US" dirty="0"/>
              <a:t>is the primary barrier to their deeper involvement, constraining access to credit and, to a lesser extent, to extension services and training.</a:t>
            </a:r>
          </a:p>
          <a:p>
            <a:r>
              <a:rPr lang="en-US" dirty="0"/>
              <a:t>Women’s </a:t>
            </a:r>
            <a:r>
              <a:rPr lang="en-US" b="1" dirty="0">
                <a:solidFill>
                  <a:schemeClr val="accent1"/>
                </a:solidFill>
              </a:rPr>
              <a:t>decision-making</a:t>
            </a:r>
            <a:r>
              <a:rPr lang="en-US" dirty="0"/>
              <a:t> indicators are strongly related with women earning their own income and retain control over both their earnings and the organization of their work. </a:t>
            </a:r>
          </a:p>
          <a:p>
            <a:r>
              <a:rPr lang="en-US" dirty="0"/>
              <a:t>However, women’s </a:t>
            </a:r>
            <a:r>
              <a:rPr lang="en-US" b="1" dirty="0">
                <a:solidFill>
                  <a:schemeClr val="accent1"/>
                </a:solidFill>
              </a:rPr>
              <a:t>participation and leadership in groups</a:t>
            </a:r>
            <a:r>
              <a:rPr lang="en-US" dirty="0"/>
              <a:t>, trade unions, and farmers’ organizations is scored as </a:t>
            </a:r>
            <a:r>
              <a:rPr lang="en-US" i="1" dirty="0"/>
              <a:t>moderate to low</a:t>
            </a:r>
            <a:r>
              <a:rPr lang="en-US" dirty="0"/>
              <a:t>, and their influence in territorial or political decision-making is generally minimal.</a:t>
            </a:r>
          </a:p>
          <a:p>
            <a:r>
              <a:rPr lang="en-US" dirty="0"/>
              <a:t>Women carry a disproportionate </a:t>
            </a:r>
            <a:r>
              <a:rPr lang="en-US" b="1" dirty="0">
                <a:solidFill>
                  <a:schemeClr val="accent1"/>
                </a:solidFill>
              </a:rPr>
              <a:t>daily workload</a:t>
            </a:r>
            <a:r>
              <a:rPr lang="en-US" dirty="0"/>
              <a:t>, a challenge emphasized by all experts.</a:t>
            </a:r>
          </a:p>
          <a:p>
            <a:endParaRPr lang="en-US" dirty="0"/>
          </a:p>
        </p:txBody>
      </p:sp>
    </p:spTree>
    <p:extLst>
      <p:ext uri="{BB962C8B-B14F-4D97-AF65-F5344CB8AC3E}">
        <p14:creationId xmlns:p14="http://schemas.microsoft.com/office/powerpoint/2010/main" val="672316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9555" y="455717"/>
            <a:ext cx="20979170" cy="1627913"/>
          </a:xfrm>
        </p:spPr>
        <p:txBody>
          <a:bodyPr>
            <a:normAutofit/>
          </a:bodyPr>
          <a:lstStyle/>
          <a:p>
            <a:r>
              <a:rPr lang="en-GB" sz="7980" b="1" dirty="0">
                <a:solidFill>
                  <a:schemeClr val="accent1"/>
                </a:solidFill>
              </a:rPr>
              <a:t>Key points highlighted by the VCA4D findings</a:t>
            </a:r>
            <a:endParaRPr lang="en-US" sz="7980" b="1" dirty="0">
              <a:solidFill>
                <a:schemeClr val="accent1"/>
              </a:solidFill>
            </a:endParaRPr>
          </a:p>
        </p:txBody>
      </p:sp>
      <p:sp>
        <p:nvSpPr>
          <p:cNvPr id="3" name="Marcador de Posição de Conteúdo 2"/>
          <p:cNvSpPr>
            <a:spLocks noGrp="1"/>
          </p:cNvSpPr>
          <p:nvPr>
            <p:ph idx="1"/>
          </p:nvPr>
        </p:nvSpPr>
        <p:spPr>
          <a:xfrm>
            <a:off x="1469555" y="2314551"/>
            <a:ext cx="20979170" cy="10141199"/>
          </a:xfrm>
        </p:spPr>
        <p:txBody>
          <a:bodyPr>
            <a:normAutofit/>
          </a:bodyPr>
          <a:lstStyle/>
          <a:p>
            <a:r>
              <a:rPr lang="en-US" dirty="0"/>
              <a:t>Even when women own land, it is generally mediated by men, resulting in small, </a:t>
            </a:r>
            <a:r>
              <a:rPr lang="en-US" b="1" i="1" dirty="0"/>
              <a:t>low-quality plots</a:t>
            </a:r>
            <a:r>
              <a:rPr lang="en-US" dirty="0"/>
              <a:t>.</a:t>
            </a:r>
          </a:p>
          <a:p>
            <a:r>
              <a:rPr lang="en-US" dirty="0"/>
              <a:t>Men typically own high-value livestock such as cattle, while </a:t>
            </a:r>
            <a:r>
              <a:rPr lang="en-US" b="1" i="1" dirty="0"/>
              <a:t>women</a:t>
            </a:r>
            <a:r>
              <a:rPr lang="en-US" dirty="0"/>
              <a:t> primarily </a:t>
            </a:r>
            <a:r>
              <a:rPr lang="en-US" b="1" i="1" dirty="0"/>
              <a:t>own sheep, goats, and chickens</a:t>
            </a:r>
            <a:r>
              <a:rPr lang="en-US" dirty="0"/>
              <a:t>.</a:t>
            </a:r>
          </a:p>
          <a:p>
            <a:r>
              <a:rPr lang="en-US" dirty="0"/>
              <a:t>The economic and political focus on </a:t>
            </a:r>
            <a:r>
              <a:rPr lang="en-US" b="1" i="1" dirty="0"/>
              <a:t>men’s crops </a:t>
            </a:r>
            <a:r>
              <a:rPr lang="en-US" dirty="0"/>
              <a:t>(e.g., coffee) reduces women’s autonomy and control over resources.</a:t>
            </a:r>
          </a:p>
          <a:p>
            <a:r>
              <a:rPr lang="en-US" dirty="0"/>
              <a:t>Women’s engagement in commercial crop production exacerbates their lack of </a:t>
            </a:r>
            <a:r>
              <a:rPr lang="en-US" b="1" i="1" dirty="0"/>
              <a:t>discretionary time</a:t>
            </a:r>
            <a:r>
              <a:rPr lang="en-US" dirty="0"/>
              <a:t>.</a:t>
            </a:r>
          </a:p>
          <a:p>
            <a:r>
              <a:rPr lang="en-US" b="1" i="1" dirty="0"/>
              <a:t>Single women, widows, and women in polygamous </a:t>
            </a:r>
            <a:r>
              <a:rPr lang="en-US" dirty="0"/>
              <a:t>marriages face significant barriers to social and economic autonomy. </a:t>
            </a:r>
          </a:p>
        </p:txBody>
      </p:sp>
    </p:spTree>
    <p:extLst>
      <p:ext uri="{BB962C8B-B14F-4D97-AF65-F5344CB8AC3E}">
        <p14:creationId xmlns:p14="http://schemas.microsoft.com/office/powerpoint/2010/main" val="2385049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PT" b="1" dirty="0" err="1">
                <a:solidFill>
                  <a:schemeClr val="accent1"/>
                </a:solidFill>
              </a:rPr>
              <a:t>Women</a:t>
            </a:r>
            <a:r>
              <a:rPr lang="pt-PT" b="1" dirty="0">
                <a:solidFill>
                  <a:schemeClr val="accent1"/>
                </a:solidFill>
              </a:rPr>
              <a:t> </a:t>
            </a:r>
            <a:r>
              <a:rPr lang="pt-PT" b="1" dirty="0" err="1">
                <a:solidFill>
                  <a:schemeClr val="accent1"/>
                </a:solidFill>
              </a:rPr>
              <a:t>empowering</a:t>
            </a:r>
            <a:r>
              <a:rPr lang="pt-PT" b="1" dirty="0">
                <a:solidFill>
                  <a:schemeClr val="accent1"/>
                </a:solidFill>
              </a:rPr>
              <a:t> </a:t>
            </a:r>
            <a:r>
              <a:rPr lang="pt-PT" b="1" dirty="0" err="1">
                <a:solidFill>
                  <a:schemeClr val="accent1"/>
                </a:solidFill>
              </a:rPr>
              <a:t>trends</a:t>
            </a:r>
            <a:r>
              <a:rPr lang="pt-PT" b="1" dirty="0">
                <a:solidFill>
                  <a:schemeClr val="accent1"/>
                </a:solidFill>
              </a:rPr>
              <a:t> </a:t>
            </a:r>
            <a:r>
              <a:rPr lang="pt-PT" b="1" dirty="0" err="1">
                <a:solidFill>
                  <a:schemeClr val="accent1"/>
                </a:solidFill>
              </a:rPr>
              <a:t>that</a:t>
            </a:r>
            <a:r>
              <a:rPr lang="pt-PT" b="1" dirty="0">
                <a:solidFill>
                  <a:schemeClr val="accent1"/>
                </a:solidFill>
              </a:rPr>
              <a:t> </a:t>
            </a:r>
            <a:r>
              <a:rPr lang="pt-PT" b="1" dirty="0" err="1">
                <a:solidFill>
                  <a:schemeClr val="accent1"/>
                </a:solidFill>
              </a:rPr>
              <a:t>require</a:t>
            </a:r>
            <a:r>
              <a:rPr lang="pt-PT" b="1" dirty="0">
                <a:solidFill>
                  <a:schemeClr val="accent1"/>
                </a:solidFill>
              </a:rPr>
              <a:t> </a:t>
            </a:r>
            <a:r>
              <a:rPr lang="pt-PT" b="1" dirty="0" err="1">
                <a:solidFill>
                  <a:schemeClr val="accent1"/>
                </a:solidFill>
              </a:rPr>
              <a:t>critical</a:t>
            </a:r>
            <a:r>
              <a:rPr lang="pt-PT" b="1" dirty="0">
                <a:solidFill>
                  <a:schemeClr val="accent1"/>
                </a:solidFill>
              </a:rPr>
              <a:t> </a:t>
            </a:r>
            <a:r>
              <a:rPr lang="pt-PT" b="1" dirty="0" err="1">
                <a:solidFill>
                  <a:schemeClr val="accent1"/>
                </a:solidFill>
              </a:rPr>
              <a:t>evaluation</a:t>
            </a:r>
            <a:endParaRPr lang="en-US" b="1" dirty="0">
              <a:solidFill>
                <a:schemeClr val="accent1"/>
              </a:solidFill>
            </a:endParaRPr>
          </a:p>
        </p:txBody>
      </p:sp>
      <p:sp>
        <p:nvSpPr>
          <p:cNvPr id="3" name="Marcador de Posição de Conteúdo 2"/>
          <p:cNvSpPr>
            <a:spLocks noGrp="1"/>
          </p:cNvSpPr>
          <p:nvPr>
            <p:ph idx="1"/>
          </p:nvPr>
        </p:nvSpPr>
        <p:spPr/>
        <p:txBody>
          <a:bodyPr>
            <a:normAutofit/>
          </a:bodyPr>
          <a:lstStyle/>
          <a:p>
            <a:r>
              <a:rPr lang="en-US" dirty="0"/>
              <a:t>Women control over short value-chains:  </a:t>
            </a:r>
          </a:p>
          <a:p>
            <a:pPr marL="886822"/>
            <a:r>
              <a:rPr lang="en-US" sz="4389" dirty="0"/>
              <a:t>This happens mainly in the case of specialized short value chains in which, women have </a:t>
            </a:r>
            <a:r>
              <a:rPr lang="en-US" sz="4389" b="1" i="1" dirty="0"/>
              <a:t>control over the whole stages of the VC</a:t>
            </a:r>
            <a:r>
              <a:rPr lang="en-US" sz="4389" dirty="0"/>
              <a:t>, even if it is a short value chain (i.e. control over lime juice in Guinea-Bissau, cashew processing in Sierra Leone, milk in Kenya, </a:t>
            </a:r>
            <a:r>
              <a:rPr lang="en-US" sz="4389" dirty="0" err="1"/>
              <a:t>pito</a:t>
            </a:r>
            <a:r>
              <a:rPr lang="en-US" sz="4389" dirty="0"/>
              <a:t> brewing in Ghana, neem oil in Cameroon). </a:t>
            </a:r>
          </a:p>
          <a:p>
            <a:r>
              <a:rPr lang="en-US" dirty="0"/>
              <a:t>Women increased agency as a result of their engagement in salaried work  </a:t>
            </a:r>
          </a:p>
          <a:p>
            <a:pPr marL="886822"/>
            <a:r>
              <a:rPr lang="en-US" sz="4389" dirty="0"/>
              <a:t>In Burkina Faso, the fact that women workers return home with a </a:t>
            </a:r>
            <a:r>
              <a:rPr lang="en-US" sz="4389" b="1" i="1" dirty="0"/>
              <a:t>salary</a:t>
            </a:r>
            <a:r>
              <a:rPr lang="en-US" sz="4389" dirty="0"/>
              <a:t> has considerably increased their negotiating capacity at the household level (Burkina Faso </a:t>
            </a:r>
            <a:r>
              <a:rPr lang="en-US" sz="4389" i="1" dirty="0"/>
              <a:t>mango</a:t>
            </a:r>
            <a:r>
              <a:rPr lang="en-US" sz="4389" dirty="0"/>
              <a:t>). </a:t>
            </a:r>
          </a:p>
        </p:txBody>
      </p:sp>
    </p:spTree>
    <p:extLst>
      <p:ext uri="{BB962C8B-B14F-4D97-AF65-F5344CB8AC3E}">
        <p14:creationId xmlns:p14="http://schemas.microsoft.com/office/powerpoint/2010/main" val="2127021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b="1" dirty="0">
                <a:solidFill>
                  <a:schemeClr val="accent1"/>
                </a:solidFill>
              </a:rPr>
              <a:t>Final key messages</a:t>
            </a:r>
            <a:endParaRPr lang="en-US" dirty="0"/>
          </a:p>
        </p:txBody>
      </p:sp>
      <p:sp>
        <p:nvSpPr>
          <p:cNvPr id="3" name="Marcador de Posição de Conteúdo 2"/>
          <p:cNvSpPr>
            <a:spLocks noGrp="1"/>
          </p:cNvSpPr>
          <p:nvPr>
            <p:ph idx="1"/>
          </p:nvPr>
        </p:nvSpPr>
        <p:spPr>
          <a:xfrm>
            <a:off x="1530364" y="2929473"/>
            <a:ext cx="20979170" cy="8681146"/>
          </a:xfrm>
        </p:spPr>
        <p:txBody>
          <a:bodyPr>
            <a:normAutofit fontScale="92500" lnSpcReduction="20000"/>
          </a:bodyPr>
          <a:lstStyle/>
          <a:p>
            <a:r>
              <a:rPr lang="en-US" dirty="0"/>
              <a:t>From the different reports it is possible to observe a wide range of both </a:t>
            </a:r>
            <a:r>
              <a:rPr lang="en-US" b="1" i="1" dirty="0"/>
              <a:t>women empowering </a:t>
            </a:r>
            <a:r>
              <a:rPr lang="en-US" dirty="0"/>
              <a:t>and </a:t>
            </a:r>
            <a:r>
              <a:rPr lang="en-US" b="1" i="1" dirty="0"/>
              <a:t>disempowering trends</a:t>
            </a:r>
            <a:r>
              <a:rPr lang="en-US" dirty="0"/>
              <a:t>, driven by factors that operate at different levels. </a:t>
            </a:r>
          </a:p>
          <a:p>
            <a:r>
              <a:rPr lang="en-US" dirty="0"/>
              <a:t>Women’s situation is complex and dynamic. It is crucial to identify the empowering drivers as well as those that unexpectedly bring women to a stage of </a:t>
            </a:r>
            <a:r>
              <a:rPr lang="en-US" b="1" i="1" dirty="0"/>
              <a:t>greater dependence </a:t>
            </a:r>
            <a:r>
              <a:rPr lang="en-US" dirty="0"/>
              <a:t>and </a:t>
            </a:r>
            <a:r>
              <a:rPr lang="en-US" b="1" i="1" dirty="0"/>
              <a:t>lack of autonomy</a:t>
            </a:r>
            <a:r>
              <a:rPr lang="en-US" dirty="0"/>
              <a:t>. </a:t>
            </a:r>
          </a:p>
          <a:p>
            <a:r>
              <a:rPr lang="en-US" dirty="0"/>
              <a:t>It is also important to understand how </a:t>
            </a:r>
            <a:r>
              <a:rPr lang="en-US" b="1" i="1" dirty="0"/>
              <a:t>initial resistance </a:t>
            </a:r>
            <a:r>
              <a:rPr lang="en-US" dirty="0"/>
              <a:t>to women’s autonomy can be </a:t>
            </a:r>
            <a:r>
              <a:rPr lang="en-US" b="1" i="1" dirty="0"/>
              <a:t>a sign of changing power dynamics</a:t>
            </a:r>
            <a:r>
              <a:rPr lang="en-US" dirty="0"/>
              <a:t>. With the right support, such moments can </a:t>
            </a:r>
            <a:r>
              <a:rPr lang="en-US" b="1" i="1" dirty="0"/>
              <a:t>evolve into long-term transformative gains </a:t>
            </a:r>
            <a:r>
              <a:rPr lang="en-US" dirty="0"/>
              <a:t>for women and for food systems.</a:t>
            </a:r>
          </a:p>
          <a:p>
            <a:r>
              <a:rPr lang="en-US" dirty="0"/>
              <a:t>Finally, the </a:t>
            </a:r>
            <a:r>
              <a:rPr lang="en-US" b="1" i="1" dirty="0"/>
              <a:t>country effect </a:t>
            </a:r>
            <a:r>
              <a:rPr lang="en-US" dirty="0"/>
              <a:t>revealed through the experts’ scores suggests the potential for more effective </a:t>
            </a:r>
            <a:r>
              <a:rPr lang="en-US" b="1" i="1" dirty="0"/>
              <a:t>political influence </a:t>
            </a:r>
            <a:r>
              <a:rPr lang="en-US" dirty="0"/>
              <a:t>on creating an </a:t>
            </a:r>
            <a:r>
              <a:rPr lang="en-US" b="1" i="1" dirty="0"/>
              <a:t>enabling environment for women’s equality</a:t>
            </a:r>
            <a:r>
              <a:rPr lang="en-US" dirty="0"/>
              <a:t>.</a:t>
            </a:r>
          </a:p>
        </p:txBody>
      </p:sp>
    </p:spTree>
    <p:extLst>
      <p:ext uri="{BB962C8B-B14F-4D97-AF65-F5344CB8AC3E}">
        <p14:creationId xmlns:p14="http://schemas.microsoft.com/office/powerpoint/2010/main" val="178599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llage of people working in a field&#10;&#10;AI-generated content may be incorrect.">
            <a:extLst>
              <a:ext uri="{FF2B5EF4-FFF2-40B4-BE49-F238E27FC236}">
                <a16:creationId xmlns:a16="http://schemas.microsoft.com/office/drawing/2014/main" id="{E7D185AA-2C8C-1C29-86CB-DC6E791368B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640" r="20640"/>
          <a:stretch>
            <a:fillRect/>
          </a:stretch>
        </p:blipFill>
        <p:spPr>
          <a:xfrm>
            <a:off x="12345988" y="0"/>
            <a:ext cx="11977687" cy="13716000"/>
          </a:xfrm>
        </p:spPr>
      </p:pic>
      <p:sp>
        <p:nvSpPr>
          <p:cNvPr id="3" name="Title 2">
            <a:extLst>
              <a:ext uri="{FF2B5EF4-FFF2-40B4-BE49-F238E27FC236}">
                <a16:creationId xmlns:a16="http://schemas.microsoft.com/office/drawing/2014/main" id="{B2884263-2968-B87E-3A95-E2E1C9E16E50}"/>
              </a:ext>
            </a:extLst>
          </p:cNvPr>
          <p:cNvSpPr>
            <a:spLocks noGrp="1"/>
          </p:cNvSpPr>
          <p:nvPr>
            <p:ph type="title"/>
          </p:nvPr>
        </p:nvSpPr>
        <p:spPr>
          <a:xfrm>
            <a:off x="1619794" y="730251"/>
            <a:ext cx="7916093" cy="3946252"/>
          </a:xfrm>
        </p:spPr>
        <p:txBody>
          <a:bodyPr anchor="ctr">
            <a:normAutofit/>
          </a:bodyPr>
          <a:lstStyle/>
          <a:p>
            <a:pPr algn="ctr"/>
            <a:r>
              <a:rPr lang="en-US" dirty="0"/>
              <a:t>Laura </a:t>
            </a:r>
            <a:r>
              <a:rPr lang="en-US" dirty="0" err="1"/>
              <a:t>Gualdi</a:t>
            </a:r>
            <a:br>
              <a:rPr lang="en-US" dirty="0"/>
            </a:br>
            <a:r>
              <a:rPr lang="en-US" dirty="0"/>
              <a:t>DG INTPA F3</a:t>
            </a:r>
          </a:p>
        </p:txBody>
      </p:sp>
      <p:sp>
        <p:nvSpPr>
          <p:cNvPr id="4" name="Content Placeholder 3">
            <a:extLst>
              <a:ext uri="{FF2B5EF4-FFF2-40B4-BE49-F238E27FC236}">
                <a16:creationId xmlns:a16="http://schemas.microsoft.com/office/drawing/2014/main" id="{C941E255-146D-DB5F-78CE-82009367A3B4}"/>
              </a:ext>
            </a:extLst>
          </p:cNvPr>
          <p:cNvSpPr>
            <a:spLocks noGrp="1"/>
          </p:cNvSpPr>
          <p:nvPr>
            <p:ph sz="half" idx="1"/>
          </p:nvPr>
        </p:nvSpPr>
        <p:spPr>
          <a:xfrm>
            <a:off x="1619794" y="6191794"/>
            <a:ext cx="9326880" cy="6162131"/>
          </a:xfrm>
        </p:spPr>
        <p:txBody>
          <a:bodyPr>
            <a:normAutofit/>
          </a:bodyPr>
          <a:lstStyle/>
          <a:p>
            <a:pPr algn="ctr"/>
            <a:r>
              <a:rPr lang="en-US" sz="8800" b="1" dirty="0">
                <a:solidFill>
                  <a:schemeClr val="accent6">
                    <a:lumMod val="50000"/>
                    <a:lumOff val="50000"/>
                  </a:schemeClr>
                </a:solidFill>
              </a:rPr>
              <a:t>2</a:t>
            </a:r>
            <a:r>
              <a:rPr lang="en-US" sz="8800" b="1" baseline="30000" dirty="0">
                <a:solidFill>
                  <a:schemeClr val="accent6">
                    <a:lumMod val="50000"/>
                    <a:lumOff val="50000"/>
                  </a:schemeClr>
                </a:solidFill>
              </a:rPr>
              <a:t>nd</a:t>
            </a:r>
            <a:r>
              <a:rPr lang="en-US" sz="8800" b="1" dirty="0">
                <a:solidFill>
                  <a:schemeClr val="accent6">
                    <a:lumMod val="50000"/>
                    <a:lumOff val="50000"/>
                  </a:schemeClr>
                </a:solidFill>
              </a:rPr>
              <a:t> Presentation</a:t>
            </a:r>
          </a:p>
        </p:txBody>
      </p:sp>
    </p:spTree>
    <p:extLst>
      <p:ext uri="{BB962C8B-B14F-4D97-AF65-F5344CB8AC3E}">
        <p14:creationId xmlns:p14="http://schemas.microsoft.com/office/powerpoint/2010/main" val="260496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carrying a basket in a field of green plants&#10;&#10;AI-generated content may be incorrect.">
            <a:extLst>
              <a:ext uri="{FF2B5EF4-FFF2-40B4-BE49-F238E27FC236}">
                <a16:creationId xmlns:a16="http://schemas.microsoft.com/office/drawing/2014/main" id="{642FB986-99CA-F75A-8773-825507B9ADA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243" r="26829" b="-1"/>
          <a:stretch>
            <a:fillRect/>
          </a:stretch>
        </p:blipFill>
        <p:spPr>
          <a:xfrm>
            <a:off x="12530752" y="3717471"/>
            <a:ext cx="10119697" cy="8791575"/>
          </a:xfrm>
          <a:noFill/>
        </p:spPr>
      </p:pic>
      <p:sp>
        <p:nvSpPr>
          <p:cNvPr id="3" name="Title 2">
            <a:extLst>
              <a:ext uri="{FF2B5EF4-FFF2-40B4-BE49-F238E27FC236}">
                <a16:creationId xmlns:a16="http://schemas.microsoft.com/office/drawing/2014/main" id="{A8693588-EB58-229A-C0A2-2122A2ADF373}"/>
              </a:ext>
            </a:extLst>
          </p:cNvPr>
          <p:cNvSpPr>
            <a:spLocks noGrp="1"/>
          </p:cNvSpPr>
          <p:nvPr>
            <p:ph type="title"/>
          </p:nvPr>
        </p:nvSpPr>
        <p:spPr>
          <a:xfrm>
            <a:off x="4735286" y="1154794"/>
            <a:ext cx="17915163" cy="1803399"/>
          </a:xfrm>
        </p:spPr>
        <p:txBody>
          <a:bodyPr anchor="ctr">
            <a:normAutofit/>
          </a:bodyPr>
          <a:lstStyle/>
          <a:p>
            <a:r>
              <a:rPr lang="en-US" sz="6100"/>
              <a:t>1. The Findings of this Study Reinforce the Broader Evidence </a:t>
            </a:r>
          </a:p>
        </p:txBody>
      </p:sp>
      <p:sp>
        <p:nvSpPr>
          <p:cNvPr id="4" name="Content Placeholder 3">
            <a:extLst>
              <a:ext uri="{FF2B5EF4-FFF2-40B4-BE49-F238E27FC236}">
                <a16:creationId xmlns:a16="http://schemas.microsoft.com/office/drawing/2014/main" id="{3FCD41A6-371D-01AA-20FD-443A3D2D9DAC}"/>
              </a:ext>
            </a:extLst>
          </p:cNvPr>
          <p:cNvSpPr>
            <a:spLocks noGrp="1"/>
          </p:cNvSpPr>
          <p:nvPr>
            <p:ph sz="half" idx="10"/>
          </p:nvPr>
        </p:nvSpPr>
        <p:spPr>
          <a:xfrm>
            <a:off x="1824653" y="3714750"/>
            <a:ext cx="10119697" cy="8791575"/>
          </a:xfrm>
        </p:spPr>
        <p:txBody>
          <a:bodyPr>
            <a:normAutofit lnSpcReduction="10000"/>
          </a:bodyPr>
          <a:lstStyle/>
          <a:p>
            <a:pPr marL="742950" lvl="0" indent="-742950">
              <a:lnSpc>
                <a:spcPct val="90000"/>
              </a:lnSpc>
              <a:buFont typeface="+mj-lt"/>
              <a:buAutoNum type="arabicPeriod"/>
            </a:pPr>
            <a:r>
              <a:rPr lang="en-GB" sz="4100" dirty="0"/>
              <a:t>Economic gains do not </a:t>
            </a:r>
            <a:r>
              <a:rPr lang="en-GB" sz="4100" i="1" dirty="0"/>
              <a:t>necessarily</a:t>
            </a:r>
            <a:r>
              <a:rPr lang="en-GB" sz="4100" dirty="0"/>
              <a:t> mean empowerment</a:t>
            </a:r>
          </a:p>
          <a:p>
            <a:pPr marL="742950" lvl="0" indent="-742950">
              <a:lnSpc>
                <a:spcPct val="90000"/>
              </a:lnSpc>
              <a:buFont typeface="+mj-lt"/>
              <a:buAutoNum type="arabicPeriod"/>
            </a:pPr>
            <a:r>
              <a:rPr lang="en-GB" sz="4100" dirty="0"/>
              <a:t>Gender based constraints (norms, land, mobility, workload) constrain advancement</a:t>
            </a:r>
          </a:p>
          <a:p>
            <a:pPr marL="742950" lvl="0" indent="-742950">
              <a:lnSpc>
                <a:spcPct val="90000"/>
              </a:lnSpc>
              <a:buFont typeface="+mj-lt"/>
              <a:buAutoNum type="arabicPeriod"/>
            </a:pPr>
            <a:r>
              <a:rPr lang="en-GB" sz="4100" dirty="0"/>
              <a:t>Inclusive is not the same as gender-responsive</a:t>
            </a:r>
          </a:p>
          <a:p>
            <a:pPr marL="742950" lvl="0" indent="-742950">
              <a:lnSpc>
                <a:spcPct val="90000"/>
              </a:lnSpc>
              <a:buFont typeface="+mj-lt"/>
              <a:buAutoNum type="arabicPeriod"/>
            </a:pPr>
            <a:r>
              <a:rPr lang="en-GB" sz="4100" dirty="0"/>
              <a:t>Complementary interventions matter – they can really make a difference (childcare, addressing social norms and workloads etc.)</a:t>
            </a:r>
          </a:p>
          <a:p>
            <a:pPr marL="742950" lvl="0" indent="-742950">
              <a:lnSpc>
                <a:spcPct val="90000"/>
              </a:lnSpc>
              <a:buFont typeface="+mj-lt"/>
              <a:buAutoNum type="arabicPeriod"/>
            </a:pPr>
            <a:r>
              <a:rPr lang="en-GB" sz="4100" dirty="0"/>
              <a:t>Women’s groups &amp; collective action have the potential to be strong </a:t>
            </a:r>
            <a:r>
              <a:rPr lang="en-GB" sz="4100" b="1" i="1" dirty="0"/>
              <a:t>enablers</a:t>
            </a:r>
          </a:p>
          <a:p>
            <a:pPr marL="0" indent="0">
              <a:lnSpc>
                <a:spcPct val="90000"/>
              </a:lnSpc>
              <a:buNone/>
            </a:pPr>
            <a:endParaRPr lang="en-US" sz="4100" dirty="0"/>
          </a:p>
        </p:txBody>
      </p:sp>
    </p:spTree>
    <p:extLst>
      <p:ext uri="{BB962C8B-B14F-4D97-AF65-F5344CB8AC3E}">
        <p14:creationId xmlns:p14="http://schemas.microsoft.com/office/powerpoint/2010/main" val="687046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diagram of women's power&#10;&#10;AI-generated content may be incorrect.">
            <a:extLst>
              <a:ext uri="{FF2B5EF4-FFF2-40B4-BE49-F238E27FC236}">
                <a16:creationId xmlns:a16="http://schemas.microsoft.com/office/drawing/2014/main" id="{A43B8112-63C4-92A2-E0EF-BCD07EAD38A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12363535" y="2506246"/>
            <a:ext cx="11977788" cy="8703508"/>
          </a:xfrm>
          <a:noFill/>
        </p:spPr>
      </p:pic>
      <p:sp>
        <p:nvSpPr>
          <p:cNvPr id="3" name="Title 2">
            <a:extLst>
              <a:ext uri="{FF2B5EF4-FFF2-40B4-BE49-F238E27FC236}">
                <a16:creationId xmlns:a16="http://schemas.microsoft.com/office/drawing/2014/main" id="{E14192D5-CBBE-206B-B528-432CE3B7D781}"/>
              </a:ext>
            </a:extLst>
          </p:cNvPr>
          <p:cNvSpPr>
            <a:spLocks noGrp="1"/>
          </p:cNvSpPr>
          <p:nvPr>
            <p:ph type="title"/>
          </p:nvPr>
        </p:nvSpPr>
        <p:spPr>
          <a:xfrm>
            <a:off x="1039090" y="730251"/>
            <a:ext cx="9518073" cy="2568120"/>
          </a:xfrm>
        </p:spPr>
        <p:txBody>
          <a:bodyPr anchor="ctr">
            <a:normAutofit/>
          </a:bodyPr>
          <a:lstStyle/>
          <a:p>
            <a:r>
              <a:rPr lang="en-US" dirty="0"/>
              <a:t>2. Take aways to implement GAP III in </a:t>
            </a:r>
            <a:r>
              <a:rPr lang="en-US" dirty="0" err="1"/>
              <a:t>agri</a:t>
            </a:r>
            <a:r>
              <a:rPr lang="en-US" dirty="0"/>
              <a:t> Value chains </a:t>
            </a:r>
            <a:r>
              <a:rPr lang="en-US" dirty="0" err="1"/>
              <a:t>programmes</a:t>
            </a:r>
            <a:endParaRPr lang="en-US" dirty="0"/>
          </a:p>
        </p:txBody>
      </p:sp>
      <p:sp>
        <p:nvSpPr>
          <p:cNvPr id="4" name="Content Placeholder 3">
            <a:extLst>
              <a:ext uri="{FF2B5EF4-FFF2-40B4-BE49-F238E27FC236}">
                <a16:creationId xmlns:a16="http://schemas.microsoft.com/office/drawing/2014/main" id="{85947EFF-DF35-8E44-A175-D76676CEE3FD}"/>
              </a:ext>
            </a:extLst>
          </p:cNvPr>
          <p:cNvSpPr>
            <a:spLocks noGrp="1"/>
          </p:cNvSpPr>
          <p:nvPr>
            <p:ph sz="half" idx="1"/>
          </p:nvPr>
        </p:nvSpPr>
        <p:spPr>
          <a:xfrm>
            <a:off x="579120" y="3369470"/>
            <a:ext cx="10393680" cy="9616279"/>
          </a:xfrm>
        </p:spPr>
        <p:txBody>
          <a:bodyPr>
            <a:normAutofit fontScale="85000" lnSpcReduction="10000"/>
          </a:bodyPr>
          <a:lstStyle/>
          <a:p>
            <a:pPr marL="914400" lvl="0" indent="-914400">
              <a:lnSpc>
                <a:spcPct val="90000"/>
              </a:lnSpc>
              <a:buFont typeface="+mj-lt"/>
              <a:buAutoNum type="arabicPeriod"/>
            </a:pPr>
            <a:r>
              <a:rPr lang="en-GB" sz="5400" dirty="0"/>
              <a:t>VCA4D can provide a </a:t>
            </a:r>
            <a:r>
              <a:rPr lang="en-GB" sz="5400" b="1" i="1" dirty="0"/>
              <a:t>starting point </a:t>
            </a:r>
            <a:r>
              <a:rPr lang="en-GB" sz="5400" dirty="0"/>
              <a:t>for engagement - the challenge for Delegations is then how to use these insights</a:t>
            </a:r>
          </a:p>
          <a:p>
            <a:pPr marL="914400" lvl="0" indent="-914400">
              <a:lnSpc>
                <a:spcPct val="90000"/>
              </a:lnSpc>
              <a:buFont typeface="+mj-lt"/>
              <a:buAutoNum type="arabicPeriod"/>
            </a:pPr>
            <a:r>
              <a:rPr lang="en-GB" sz="5400" dirty="0"/>
              <a:t>Move from ‘women related add-ons’ or ‘women included’ approaches - towards a gender-transformative VC design by using RBET across the full project cycle to address gender-based constraints</a:t>
            </a:r>
          </a:p>
          <a:p>
            <a:pPr marL="914400" lvl="0" indent="-914400">
              <a:lnSpc>
                <a:spcPct val="90000"/>
              </a:lnSpc>
              <a:buFont typeface="+mj-lt"/>
              <a:buAutoNum type="arabicPeriod"/>
            </a:pPr>
            <a:r>
              <a:rPr lang="en-GB" sz="5400" dirty="0"/>
              <a:t>Delegations and HQs have the power and influence to require adequate gender analysis to inform the project cycle and ensure implementation of this EU Policy.</a:t>
            </a:r>
          </a:p>
          <a:p>
            <a:pPr marL="0" indent="0">
              <a:lnSpc>
                <a:spcPct val="90000"/>
              </a:lnSpc>
              <a:buNone/>
            </a:pPr>
            <a:endParaRPr lang="en-US" sz="3100" dirty="0"/>
          </a:p>
        </p:txBody>
      </p:sp>
    </p:spTree>
    <p:extLst>
      <p:ext uri="{BB962C8B-B14F-4D97-AF65-F5344CB8AC3E}">
        <p14:creationId xmlns:p14="http://schemas.microsoft.com/office/powerpoint/2010/main" val="198218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and child cooking in a kitchen&#10;&#10;AI-generated content may be incorrect.">
            <a:extLst>
              <a:ext uri="{FF2B5EF4-FFF2-40B4-BE49-F238E27FC236}">
                <a16:creationId xmlns:a16="http://schemas.microsoft.com/office/drawing/2014/main" id="{700A58F8-5AC5-9FAF-F694-B0244B3078A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12345887" y="2920303"/>
            <a:ext cx="11977788" cy="7875394"/>
          </a:xfrm>
          <a:noFill/>
        </p:spPr>
      </p:pic>
      <p:sp>
        <p:nvSpPr>
          <p:cNvPr id="3" name="Title 2">
            <a:extLst>
              <a:ext uri="{FF2B5EF4-FFF2-40B4-BE49-F238E27FC236}">
                <a16:creationId xmlns:a16="http://schemas.microsoft.com/office/drawing/2014/main" id="{E1A6DC7F-1B3A-2E33-E608-429047828541}"/>
              </a:ext>
            </a:extLst>
          </p:cNvPr>
          <p:cNvSpPr>
            <a:spLocks noGrp="1"/>
          </p:cNvSpPr>
          <p:nvPr>
            <p:ph type="title"/>
          </p:nvPr>
        </p:nvSpPr>
        <p:spPr>
          <a:xfrm>
            <a:off x="1672253" y="730251"/>
            <a:ext cx="7863634" cy="2568120"/>
          </a:xfrm>
        </p:spPr>
        <p:txBody>
          <a:bodyPr anchor="ctr">
            <a:normAutofit/>
          </a:bodyPr>
          <a:lstStyle/>
          <a:p>
            <a:r>
              <a:rPr lang="en-US" dirty="0"/>
              <a:t>3. Building on VCA4D Findings</a:t>
            </a:r>
          </a:p>
        </p:txBody>
      </p:sp>
      <p:sp>
        <p:nvSpPr>
          <p:cNvPr id="4" name="Content Placeholder 3">
            <a:extLst>
              <a:ext uri="{FF2B5EF4-FFF2-40B4-BE49-F238E27FC236}">
                <a16:creationId xmlns:a16="http://schemas.microsoft.com/office/drawing/2014/main" id="{BDB176C5-88BC-ED1C-5C18-2137CCAFC5B4}"/>
              </a:ext>
            </a:extLst>
          </p:cNvPr>
          <p:cNvSpPr>
            <a:spLocks noGrp="1"/>
          </p:cNvSpPr>
          <p:nvPr>
            <p:ph sz="half" idx="1"/>
          </p:nvPr>
        </p:nvSpPr>
        <p:spPr>
          <a:xfrm>
            <a:off x="1295400" y="3788228"/>
            <a:ext cx="9505950" cy="8565697"/>
          </a:xfrm>
        </p:spPr>
        <p:txBody>
          <a:bodyPr>
            <a:normAutofit/>
          </a:bodyPr>
          <a:lstStyle/>
          <a:p>
            <a:pPr marL="685800" lvl="0" indent="-685800">
              <a:lnSpc>
                <a:spcPct val="90000"/>
              </a:lnSpc>
              <a:buFont typeface="Arial" panose="020B0604020202020204" pitchFamily="34" charset="0"/>
              <a:buChar char="•"/>
            </a:pPr>
            <a:r>
              <a:rPr lang="en-GB" sz="4800" dirty="0"/>
              <a:t>Integrate </a:t>
            </a:r>
            <a:r>
              <a:rPr lang="en-GB" sz="4800" b="1" i="1" dirty="0"/>
              <a:t>gender across all three pillars </a:t>
            </a:r>
            <a:r>
              <a:rPr lang="en-GB" sz="4800" dirty="0"/>
              <a:t>(economic, social, environmental)</a:t>
            </a:r>
          </a:p>
          <a:p>
            <a:pPr marL="685800" lvl="0" indent="-685800">
              <a:lnSpc>
                <a:spcPct val="90000"/>
              </a:lnSpc>
              <a:buFont typeface="Arial" panose="020B0604020202020204" pitchFamily="34" charset="0"/>
              <a:buChar char="•"/>
            </a:pPr>
            <a:r>
              <a:rPr lang="en-GB" sz="4800" dirty="0"/>
              <a:t>Strengthen evidence by ensuring </a:t>
            </a:r>
            <a:r>
              <a:rPr lang="en-GB" sz="4800" b="1" i="1" dirty="0"/>
              <a:t>gender-balanced teams</a:t>
            </a:r>
            <a:r>
              <a:rPr lang="en-GB" sz="4800" dirty="0"/>
              <a:t>, intersectional analysis and generating stronger </a:t>
            </a:r>
            <a:r>
              <a:rPr lang="en-GB" sz="4800" b="1" i="1" dirty="0"/>
              <a:t>qualitative</a:t>
            </a:r>
            <a:r>
              <a:rPr lang="en-GB" sz="4800" dirty="0"/>
              <a:t> insights</a:t>
            </a:r>
          </a:p>
          <a:p>
            <a:pPr marL="685800" lvl="0" indent="-685800">
              <a:lnSpc>
                <a:spcPct val="90000"/>
              </a:lnSpc>
              <a:buFont typeface="Arial" panose="020B0604020202020204" pitchFamily="34" charset="0"/>
              <a:buChar char="•"/>
            </a:pPr>
            <a:r>
              <a:rPr lang="en-GB" sz="4800" dirty="0"/>
              <a:t>Better data informs better dialogue and better decisions</a:t>
            </a:r>
          </a:p>
        </p:txBody>
      </p:sp>
    </p:spTree>
    <p:extLst>
      <p:ext uri="{BB962C8B-B14F-4D97-AF65-F5344CB8AC3E}">
        <p14:creationId xmlns:p14="http://schemas.microsoft.com/office/powerpoint/2010/main" val="32607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2C47D-0D48-2B55-50DB-CC7F7E3BF760}"/>
            </a:ext>
          </a:extLst>
        </p:cNvPr>
        <p:cNvGrpSpPr/>
        <p:nvPr/>
      </p:nvGrpSpPr>
      <p:grpSpPr>
        <a:xfrm>
          <a:off x="0" y="0"/>
          <a:ext cx="0" cy="0"/>
          <a:chOff x="0" y="0"/>
          <a:chExt cx="0" cy="0"/>
        </a:xfrm>
      </p:grpSpPr>
      <p:pic>
        <p:nvPicPr>
          <p:cNvPr id="5" name="Picture Placeholder 4" descr="A collage of people working in a field&#10;&#10;AI-generated content may be incorrect.">
            <a:extLst>
              <a:ext uri="{FF2B5EF4-FFF2-40B4-BE49-F238E27FC236}">
                <a16:creationId xmlns:a16="http://schemas.microsoft.com/office/drawing/2014/main" id="{7E32582D-9F4D-051F-3F01-3E3BC94219B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640" r="20640"/>
          <a:stretch>
            <a:fillRect/>
          </a:stretch>
        </p:blipFill>
        <p:spPr>
          <a:xfrm>
            <a:off x="12345988" y="0"/>
            <a:ext cx="11977687" cy="13716000"/>
          </a:xfrm>
        </p:spPr>
      </p:pic>
      <p:sp>
        <p:nvSpPr>
          <p:cNvPr id="3" name="Title 2">
            <a:extLst>
              <a:ext uri="{FF2B5EF4-FFF2-40B4-BE49-F238E27FC236}">
                <a16:creationId xmlns:a16="http://schemas.microsoft.com/office/drawing/2014/main" id="{2CA17FD3-5181-ACAC-0DED-84BE7CE104A7}"/>
              </a:ext>
            </a:extLst>
          </p:cNvPr>
          <p:cNvSpPr>
            <a:spLocks noGrp="1"/>
          </p:cNvSpPr>
          <p:nvPr>
            <p:ph type="title"/>
          </p:nvPr>
        </p:nvSpPr>
        <p:spPr>
          <a:xfrm>
            <a:off x="1463040" y="730250"/>
            <a:ext cx="8072847" cy="3684995"/>
          </a:xfrm>
        </p:spPr>
        <p:txBody>
          <a:bodyPr anchor="ctr">
            <a:normAutofit/>
          </a:bodyPr>
          <a:lstStyle/>
          <a:p>
            <a:pPr algn="ctr"/>
            <a:r>
              <a:rPr lang="en-US" dirty="0"/>
              <a:t>Key messages from this session</a:t>
            </a:r>
          </a:p>
        </p:txBody>
      </p:sp>
      <p:sp>
        <p:nvSpPr>
          <p:cNvPr id="4" name="Content Placeholder 3">
            <a:extLst>
              <a:ext uri="{FF2B5EF4-FFF2-40B4-BE49-F238E27FC236}">
                <a16:creationId xmlns:a16="http://schemas.microsoft.com/office/drawing/2014/main" id="{52C95443-CD48-85C3-780D-34631F134430}"/>
              </a:ext>
            </a:extLst>
          </p:cNvPr>
          <p:cNvSpPr>
            <a:spLocks noGrp="1"/>
          </p:cNvSpPr>
          <p:nvPr>
            <p:ph sz="half" idx="1"/>
          </p:nvPr>
        </p:nvSpPr>
        <p:spPr>
          <a:xfrm>
            <a:off x="595423" y="3742660"/>
            <a:ext cx="11382264" cy="8611266"/>
          </a:xfrm>
        </p:spPr>
        <p:txBody>
          <a:bodyPr>
            <a:normAutofit/>
          </a:bodyPr>
          <a:lstStyle/>
          <a:p>
            <a:pPr marL="1371600" indent="-1371600">
              <a:buAutoNum type="arabicPeriod"/>
            </a:pPr>
            <a:r>
              <a:rPr lang="en-US" sz="6000" b="1" dirty="0">
                <a:solidFill>
                  <a:schemeClr val="bg1"/>
                </a:solidFill>
              </a:rPr>
              <a:t>EU Money for EU policies and commitments</a:t>
            </a:r>
          </a:p>
          <a:p>
            <a:pPr marL="1371600" indent="-1371600">
              <a:buAutoNum type="arabicPeriod"/>
            </a:pPr>
            <a:r>
              <a:rPr lang="en-US" sz="6000" b="1" dirty="0">
                <a:solidFill>
                  <a:schemeClr val="bg1"/>
                </a:solidFill>
              </a:rPr>
              <a:t>Policies and commitments be specific : EU specific</a:t>
            </a:r>
          </a:p>
          <a:p>
            <a:pPr marL="1371600" indent="-1371600">
              <a:buAutoNum type="arabicPeriod"/>
            </a:pPr>
            <a:r>
              <a:rPr lang="en-US" sz="6000" b="1" dirty="0" err="1">
                <a:solidFill>
                  <a:schemeClr val="bg1"/>
                </a:solidFill>
              </a:rPr>
              <a:t>Analyse</a:t>
            </a:r>
            <a:r>
              <a:rPr lang="en-US" sz="6000" b="1" dirty="0">
                <a:solidFill>
                  <a:schemeClr val="bg1"/>
                </a:solidFill>
              </a:rPr>
              <a:t>, design, implement, report and be accountable </a:t>
            </a:r>
          </a:p>
          <a:p>
            <a:pPr marL="1371600" indent="-1371600">
              <a:buAutoNum type="arabicPeriod"/>
            </a:pPr>
            <a:endParaRPr lang="en-US" sz="6000" b="1" dirty="0">
              <a:solidFill>
                <a:schemeClr val="accent6">
                  <a:lumMod val="50000"/>
                  <a:lumOff val="50000"/>
                </a:schemeClr>
              </a:solidFill>
            </a:endParaRPr>
          </a:p>
          <a:p>
            <a:pPr marL="1371600" indent="-1371600">
              <a:buAutoNum type="arabicPeriod"/>
            </a:pPr>
            <a:endParaRPr lang="en-US" sz="6000" b="1" dirty="0">
              <a:solidFill>
                <a:schemeClr val="accent6">
                  <a:lumMod val="50000"/>
                  <a:lumOff val="50000"/>
                </a:schemeClr>
              </a:solidFill>
            </a:endParaRPr>
          </a:p>
        </p:txBody>
      </p:sp>
    </p:spTree>
    <p:extLst>
      <p:ext uri="{BB962C8B-B14F-4D97-AF65-F5344CB8AC3E}">
        <p14:creationId xmlns:p14="http://schemas.microsoft.com/office/powerpoint/2010/main" val="1012079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Women in a market selling vegetables&#10;&#10;AI-generated content may be incorrect.">
            <a:extLst>
              <a:ext uri="{FF2B5EF4-FFF2-40B4-BE49-F238E27FC236}">
                <a16:creationId xmlns:a16="http://schemas.microsoft.com/office/drawing/2014/main" id="{F8058968-791B-E534-EF89-37A23BDB8B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r="40400" b="1"/>
          <a:stretch>
            <a:fillRect/>
          </a:stretch>
        </p:blipFill>
        <p:spPr>
          <a:xfrm>
            <a:off x="12345887" y="10"/>
            <a:ext cx="11977788" cy="13715990"/>
          </a:xfrm>
          <a:noFill/>
        </p:spPr>
      </p:pic>
      <p:sp>
        <p:nvSpPr>
          <p:cNvPr id="3" name="Title 2">
            <a:extLst>
              <a:ext uri="{FF2B5EF4-FFF2-40B4-BE49-F238E27FC236}">
                <a16:creationId xmlns:a16="http://schemas.microsoft.com/office/drawing/2014/main" id="{4E6D4598-BCA4-49B8-E373-39D61655BDA7}"/>
              </a:ext>
            </a:extLst>
          </p:cNvPr>
          <p:cNvSpPr>
            <a:spLocks noGrp="1"/>
          </p:cNvSpPr>
          <p:nvPr>
            <p:ph type="title"/>
          </p:nvPr>
        </p:nvSpPr>
        <p:spPr>
          <a:xfrm>
            <a:off x="1672253" y="730251"/>
            <a:ext cx="7863634" cy="2568120"/>
          </a:xfrm>
        </p:spPr>
        <p:txBody>
          <a:bodyPr anchor="ctr">
            <a:normAutofit/>
          </a:bodyPr>
          <a:lstStyle/>
          <a:p>
            <a:r>
              <a:rPr lang="en-US" dirty="0"/>
              <a:t>4. </a:t>
            </a:r>
            <a:r>
              <a:rPr lang="en-GB" dirty="0"/>
              <a:t>Knowledge to Action - Practical Takeaways </a:t>
            </a:r>
            <a:endParaRPr lang="en-US" dirty="0"/>
          </a:p>
        </p:txBody>
      </p:sp>
      <p:sp>
        <p:nvSpPr>
          <p:cNvPr id="4" name="Content Placeholder 3">
            <a:extLst>
              <a:ext uri="{FF2B5EF4-FFF2-40B4-BE49-F238E27FC236}">
                <a16:creationId xmlns:a16="http://schemas.microsoft.com/office/drawing/2014/main" id="{26D4DE04-9D94-73D2-A071-16FE0072920C}"/>
              </a:ext>
            </a:extLst>
          </p:cNvPr>
          <p:cNvSpPr>
            <a:spLocks noGrp="1"/>
          </p:cNvSpPr>
          <p:nvPr>
            <p:ph sz="half" idx="1"/>
          </p:nvPr>
        </p:nvSpPr>
        <p:spPr>
          <a:xfrm>
            <a:off x="1127760" y="3788228"/>
            <a:ext cx="9906000" cy="9197521"/>
          </a:xfrm>
        </p:spPr>
        <p:txBody>
          <a:bodyPr>
            <a:normAutofit/>
          </a:bodyPr>
          <a:lstStyle/>
          <a:p>
            <a:pPr marL="914400" lvl="0" indent="-914400">
              <a:lnSpc>
                <a:spcPct val="90000"/>
              </a:lnSpc>
              <a:buFont typeface="+mj-lt"/>
              <a:buAutoNum type="arabicPeriod"/>
            </a:pPr>
            <a:r>
              <a:rPr lang="en-GB" sz="4800" dirty="0"/>
              <a:t>Turn </a:t>
            </a:r>
            <a:r>
              <a:rPr lang="en-GB" sz="4800" b="1" i="1" dirty="0"/>
              <a:t>evidence</a:t>
            </a:r>
            <a:r>
              <a:rPr lang="en-GB" sz="4800" dirty="0"/>
              <a:t> into design choices, contracting processes &amp; policy dialogue</a:t>
            </a:r>
          </a:p>
          <a:p>
            <a:pPr marL="914400" lvl="0" indent="-914400">
              <a:lnSpc>
                <a:spcPct val="90000"/>
              </a:lnSpc>
              <a:buFont typeface="+mj-lt"/>
              <a:buAutoNum type="arabicPeriod"/>
            </a:pPr>
            <a:r>
              <a:rPr lang="en-GB" sz="4800" dirty="0"/>
              <a:t>Focus on strengthening </a:t>
            </a:r>
            <a:r>
              <a:rPr lang="en-GB" sz="4800" b="1" i="1" dirty="0"/>
              <a:t>gender expertise</a:t>
            </a:r>
            <a:r>
              <a:rPr lang="en-GB" sz="4800" dirty="0"/>
              <a:t> – not just involving gender experts -  in </a:t>
            </a:r>
            <a:r>
              <a:rPr lang="en-GB" sz="4800" dirty="0" err="1"/>
              <a:t>ToRs</a:t>
            </a:r>
            <a:r>
              <a:rPr lang="en-GB" sz="4800" dirty="0"/>
              <a:t>, contracts, M&amp;E</a:t>
            </a:r>
          </a:p>
          <a:p>
            <a:pPr marL="914400" lvl="0" indent="-914400">
              <a:lnSpc>
                <a:spcPct val="90000"/>
              </a:lnSpc>
              <a:buFont typeface="+mj-lt"/>
              <a:buAutoNum type="arabicPeriod"/>
            </a:pPr>
            <a:r>
              <a:rPr lang="en-GB" sz="4800" dirty="0"/>
              <a:t>Continue to use understanding of gender-based constraints and RBET logic to </a:t>
            </a:r>
            <a:r>
              <a:rPr lang="en-GB" sz="4800" b="1" i="1" dirty="0"/>
              <a:t>steer implementation and reporting </a:t>
            </a:r>
            <a:r>
              <a:rPr lang="en-GB" sz="4800" dirty="0"/>
              <a:t>- </a:t>
            </a:r>
            <a:r>
              <a:rPr lang="en-GB" sz="4800" b="1" i="1" dirty="0"/>
              <a:t>not just design</a:t>
            </a:r>
          </a:p>
          <a:p>
            <a:pPr marL="0" indent="0">
              <a:lnSpc>
                <a:spcPct val="90000"/>
              </a:lnSpc>
              <a:buNone/>
            </a:pPr>
            <a:endParaRPr lang="en-US" dirty="0"/>
          </a:p>
        </p:txBody>
      </p:sp>
    </p:spTree>
    <p:extLst>
      <p:ext uri="{BB962C8B-B14F-4D97-AF65-F5344CB8AC3E}">
        <p14:creationId xmlns:p14="http://schemas.microsoft.com/office/powerpoint/2010/main" val="3934288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DD7523-0A1C-EC01-C4F3-63EB005A2BC5}"/>
              </a:ext>
            </a:extLst>
          </p:cNvPr>
          <p:cNvSpPr>
            <a:spLocks noGrp="1"/>
          </p:cNvSpPr>
          <p:nvPr>
            <p:ph sz="half" idx="1"/>
          </p:nvPr>
        </p:nvSpPr>
        <p:spPr/>
        <p:txBody>
          <a:bodyPr/>
          <a:lstStyle/>
          <a:p>
            <a:r>
              <a:rPr lang="en-US" dirty="0"/>
              <a:t>How do you see these issues linking to Global Gateway and the 360-degree approach</a:t>
            </a:r>
          </a:p>
          <a:p>
            <a:r>
              <a:rPr lang="en-US" dirty="0"/>
              <a:t>Can you identify any barriers or challenges that have been faced?</a:t>
            </a:r>
          </a:p>
          <a:p>
            <a:r>
              <a:rPr lang="en-US" dirty="0"/>
              <a:t>Is there any specific evidence or or additional support (e.g. around indicators) and other tools that could help you translate VCA findings into action to advance gender equality?</a:t>
            </a:r>
          </a:p>
        </p:txBody>
      </p:sp>
      <p:sp>
        <p:nvSpPr>
          <p:cNvPr id="3" name="Title 2">
            <a:extLst>
              <a:ext uri="{FF2B5EF4-FFF2-40B4-BE49-F238E27FC236}">
                <a16:creationId xmlns:a16="http://schemas.microsoft.com/office/drawing/2014/main" id="{19111608-90C4-6C1A-B0FB-5EFB37B0D995}"/>
              </a:ext>
            </a:extLst>
          </p:cNvPr>
          <p:cNvSpPr>
            <a:spLocks noGrp="1"/>
          </p:cNvSpPr>
          <p:nvPr>
            <p:ph type="title"/>
          </p:nvPr>
        </p:nvSpPr>
        <p:spPr/>
        <p:txBody>
          <a:bodyPr/>
          <a:lstStyle/>
          <a:p>
            <a:r>
              <a:rPr lang="en-US" sz="6000" dirty="0"/>
              <a:t>5. Potential Questions to Feed Our Discussion….</a:t>
            </a:r>
          </a:p>
        </p:txBody>
      </p:sp>
      <p:sp>
        <p:nvSpPr>
          <p:cNvPr id="4" name="Content Placeholder 3">
            <a:extLst>
              <a:ext uri="{FF2B5EF4-FFF2-40B4-BE49-F238E27FC236}">
                <a16:creationId xmlns:a16="http://schemas.microsoft.com/office/drawing/2014/main" id="{6CB47738-F976-2B28-6318-ECAE1C894DA9}"/>
              </a:ext>
            </a:extLst>
          </p:cNvPr>
          <p:cNvSpPr>
            <a:spLocks noGrp="1"/>
          </p:cNvSpPr>
          <p:nvPr>
            <p:ph sz="half" idx="10"/>
          </p:nvPr>
        </p:nvSpPr>
        <p:spPr/>
        <p:txBody>
          <a:bodyPr/>
          <a:lstStyle/>
          <a:p>
            <a:r>
              <a:rPr lang="en-US" dirty="0"/>
              <a:t>To what extent were you already familiar with and clear about GTA and RBET?</a:t>
            </a:r>
          </a:p>
          <a:p>
            <a:r>
              <a:rPr lang="en-US" dirty="0"/>
              <a:t>Do you have good examples to share of applying such approaches to VCA and Food Systems Approaches?</a:t>
            </a:r>
          </a:p>
          <a:p>
            <a:r>
              <a:rPr lang="en-US" dirty="0"/>
              <a:t>Are you coming across this kind of thinking among partners (e.g. FAO, IFAD etc.)</a:t>
            </a:r>
          </a:p>
        </p:txBody>
      </p:sp>
    </p:spTree>
    <p:extLst>
      <p:ext uri="{BB962C8B-B14F-4D97-AF65-F5344CB8AC3E}">
        <p14:creationId xmlns:p14="http://schemas.microsoft.com/office/powerpoint/2010/main" val="2577322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poster of a group of people holding each other&#10;&#10;AI-generated content may be incorrect.">
            <a:extLst>
              <a:ext uri="{FF2B5EF4-FFF2-40B4-BE49-F238E27FC236}">
                <a16:creationId xmlns:a16="http://schemas.microsoft.com/office/drawing/2014/main" id="{1F1D76D5-10EB-2B6D-3CE1-F3274ED4F5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8" b="48"/>
          <a:stretch>
            <a:fillRect/>
          </a:stretch>
        </p:blip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819" y="930486"/>
            <a:ext cx="19537277" cy="13716000"/>
          </a:xfrm>
          <a:prstGeom prst="rect">
            <a:avLst/>
          </a:prstGeom>
        </p:spPr>
      </p:pic>
      <p:sp>
        <p:nvSpPr>
          <p:cNvPr id="6" name="Title 5"/>
          <p:cNvSpPr>
            <a:spLocks noGrp="1"/>
          </p:cNvSpPr>
          <p:nvPr>
            <p:ph type="title"/>
          </p:nvPr>
        </p:nvSpPr>
        <p:spPr/>
        <p:txBody>
          <a:bodyPr/>
          <a:lstStyle/>
          <a:p>
            <a:r>
              <a:rPr lang="en-GB" sz="6600" dirty="0"/>
              <a:t>VCA4D for EU Policy Implementation: Gender Action Plan III</a:t>
            </a:r>
          </a:p>
        </p:txBody>
      </p:sp>
      <p:sp>
        <p:nvSpPr>
          <p:cNvPr id="9" name="Content Placeholder 8"/>
          <p:cNvSpPr>
            <a:spLocks noGrp="1"/>
          </p:cNvSpPr>
          <p:nvPr>
            <p:ph sz="half" idx="1"/>
          </p:nvPr>
        </p:nvSpPr>
        <p:spPr>
          <a:xfrm>
            <a:off x="1672253" y="5269832"/>
            <a:ext cx="11420292" cy="7084093"/>
          </a:xfrm>
        </p:spPr>
        <p:txBody>
          <a:bodyPr/>
          <a:lstStyle/>
          <a:p>
            <a:pPr marL="1143000" indent="-1143000">
              <a:spcBef>
                <a:spcPts val="1800"/>
              </a:spcBef>
              <a:spcAft>
                <a:spcPts val="1800"/>
              </a:spcAft>
              <a:buFont typeface="+mj-lt"/>
              <a:buAutoNum type="arabicPeriod"/>
            </a:pPr>
            <a:r>
              <a:rPr lang="en-GB" dirty="0"/>
              <a:t>Policy GAP III</a:t>
            </a:r>
          </a:p>
          <a:p>
            <a:pPr marL="1143000" indent="-1143000">
              <a:spcBef>
                <a:spcPts val="1800"/>
              </a:spcBef>
              <a:spcAft>
                <a:spcPts val="1800"/>
              </a:spcAft>
              <a:buFont typeface="+mj-lt"/>
              <a:buAutoNum type="arabicPeriod"/>
            </a:pPr>
            <a:r>
              <a:rPr lang="en-GB" dirty="0"/>
              <a:t>Agri Value-chain investments</a:t>
            </a:r>
          </a:p>
          <a:p>
            <a:pPr marL="1143000" indent="-1143000">
              <a:spcBef>
                <a:spcPts val="1800"/>
              </a:spcBef>
              <a:spcAft>
                <a:spcPts val="1800"/>
              </a:spcAft>
              <a:buFont typeface="+mj-lt"/>
              <a:buAutoNum type="arabicPeriod"/>
            </a:pPr>
            <a:r>
              <a:rPr lang="en-GB" dirty="0"/>
              <a:t>VCA4D tool to bridge EU policy ambition and field realities</a:t>
            </a:r>
          </a:p>
          <a:p>
            <a:endParaRPr lang="en-GB" dirty="0"/>
          </a:p>
        </p:txBody>
      </p:sp>
      <p:sp>
        <p:nvSpPr>
          <p:cNvPr id="7" name="Content Placeholder 15"/>
          <p:cNvSpPr txBox="1">
            <a:spLocks/>
          </p:cNvSpPr>
          <p:nvPr/>
        </p:nvSpPr>
        <p:spPr>
          <a:xfrm>
            <a:off x="8793365" y="-3685130"/>
            <a:ext cx="5224774" cy="4050248"/>
          </a:xfrm>
          <a:prstGeom prst="rect">
            <a:avLst/>
          </a:prstGeom>
        </p:spPr>
        <p:txBody>
          <a:bodyPr vert="horz" lIns="91440" tIns="45720" rIns="91440" bIns="45720" rtlCol="0">
            <a:noAutofit/>
          </a:bodyPr>
          <a:lstStyle>
            <a:lvl1pPr marL="0" indent="0" algn="l" defTabSz="1824319" rtl="0" eaLnBrk="1" latinLnBrk="0" hangingPunct="1">
              <a:lnSpc>
                <a:spcPct val="90000"/>
              </a:lnSpc>
              <a:spcBef>
                <a:spcPts val="1995"/>
              </a:spcBef>
              <a:buFont typeface="Arial" panose="020B0604020202020204" pitchFamily="34" charset="0"/>
              <a:buNone/>
              <a:defRPr sz="6000" kern="1200">
                <a:solidFill>
                  <a:srgbClr val="00125C"/>
                </a:solidFill>
                <a:latin typeface="Noto Sans" panose="020B0502040504020204" pitchFamily="34" charset="0"/>
                <a:ea typeface="Noto Sans" panose="020B0502040504020204" pitchFamily="34" charset="0"/>
                <a:cs typeface="Noto Sans" panose="020B0502040504020204" pitchFamily="34" charset="0"/>
              </a:defRPr>
            </a:lvl1pPr>
            <a:lvl2pPr marL="912160"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2pPr>
            <a:lvl3pPr marL="182431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3pPr>
            <a:lvl4pPr marL="273647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4pPr>
            <a:lvl5pPr marL="3648639" indent="0" algn="l" defTabSz="1824319" rtl="0" eaLnBrk="1" latinLnBrk="0" hangingPunct="1">
              <a:lnSpc>
                <a:spcPct val="90000"/>
              </a:lnSpc>
              <a:spcBef>
                <a:spcPts val="998"/>
              </a:spcBef>
              <a:buFont typeface="Arial" panose="020B0604020202020204" pitchFamily="34" charset="0"/>
              <a:buNone/>
              <a:defRPr sz="6000" kern="1200">
                <a:solidFill>
                  <a:schemeClr val="tx1"/>
                </a:solidFill>
                <a:latin typeface="+mn-lt"/>
                <a:ea typeface="+mn-ea"/>
                <a:cs typeface="+mn-cs"/>
              </a:defRPr>
            </a:lvl5pPr>
            <a:lvl6pPr marL="501687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03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19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358" indent="-456080" algn="l" defTabSz="1824319"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a:lstStyle>
          <a:p>
            <a:r>
              <a:rPr lang="en-US" sz="3600" dirty="0">
                <a:solidFill>
                  <a:srgbClr val="FF0000"/>
                </a:solidFill>
              </a:rPr>
              <a:t>To add a picture, please move the grid elements on the side and then place back.</a:t>
            </a:r>
            <a:endParaRPr lang="en-GB" sz="3600" dirty="0">
              <a:solidFill>
                <a:srgbClr val="FF0000"/>
              </a:solidFill>
            </a:endParaRPr>
          </a:p>
        </p:txBody>
      </p:sp>
      <p:cxnSp>
        <p:nvCxnSpPr>
          <p:cNvPr id="8" name="Straight Arrow Connector 7"/>
          <p:cNvCxnSpPr/>
          <p:nvPr/>
        </p:nvCxnSpPr>
        <p:spPr>
          <a:xfrm>
            <a:off x="10915709" y="-1387423"/>
            <a:ext cx="5194930" cy="10516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2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DCC594-B529-5BA0-B1E9-889E5467A933}"/>
              </a:ext>
            </a:extLst>
          </p:cNvPr>
          <p:cNvPicPr>
            <a:picLocks noGrp="1" noChangeAspect="1"/>
          </p:cNvPicPr>
          <p:nvPr>
            <p:ph sz="half" idx="1"/>
          </p:nvPr>
        </p:nvPicPr>
        <p:blipFill>
          <a:blip r:embed="rId3"/>
          <a:stretch>
            <a:fillRect/>
          </a:stretch>
        </p:blipFill>
        <p:spPr>
          <a:xfrm>
            <a:off x="12379326" y="3565503"/>
            <a:ext cx="11166474" cy="8474505"/>
          </a:xfrm>
          <a:prstGeom prst="rect">
            <a:avLst/>
          </a:prstGeom>
          <a:noFill/>
          <a:ln>
            <a:solidFill>
              <a:schemeClr val="accent1"/>
            </a:solidFill>
          </a:ln>
        </p:spPr>
      </p:pic>
      <p:sp>
        <p:nvSpPr>
          <p:cNvPr id="10" name="Title 2">
            <a:extLst>
              <a:ext uri="{FF2B5EF4-FFF2-40B4-BE49-F238E27FC236}">
                <a16:creationId xmlns:a16="http://schemas.microsoft.com/office/drawing/2014/main" id="{6805EBAD-B336-06A3-D638-E00A2F35DE1E}"/>
              </a:ext>
            </a:extLst>
          </p:cNvPr>
          <p:cNvSpPr>
            <a:spLocks noGrp="1"/>
          </p:cNvSpPr>
          <p:nvPr>
            <p:ph type="title"/>
          </p:nvPr>
        </p:nvSpPr>
        <p:spPr>
          <a:xfrm>
            <a:off x="5486400" y="1154794"/>
            <a:ext cx="17164049" cy="1803399"/>
          </a:xfrm>
        </p:spPr>
        <p:txBody>
          <a:bodyPr/>
          <a:lstStyle/>
          <a:p>
            <a:r>
              <a:rPr lang="en-GB" dirty="0"/>
              <a:t>1. GAP III in a Nutshell </a:t>
            </a:r>
            <a:endParaRPr lang="en-US" dirty="0"/>
          </a:p>
        </p:txBody>
      </p:sp>
      <p:sp>
        <p:nvSpPr>
          <p:cNvPr id="12" name="Content Placeholder 3">
            <a:extLst>
              <a:ext uri="{FF2B5EF4-FFF2-40B4-BE49-F238E27FC236}">
                <a16:creationId xmlns:a16="http://schemas.microsoft.com/office/drawing/2014/main" id="{74983F10-6A3B-8DFE-ECAB-0896E6693AD8}"/>
              </a:ext>
            </a:extLst>
          </p:cNvPr>
          <p:cNvSpPr>
            <a:spLocks noGrp="1"/>
          </p:cNvSpPr>
          <p:nvPr>
            <p:ph sz="half" idx="10"/>
          </p:nvPr>
        </p:nvSpPr>
        <p:spPr>
          <a:xfrm>
            <a:off x="1824653" y="3714750"/>
            <a:ext cx="10119697" cy="8791575"/>
          </a:xfrm>
        </p:spPr>
        <p:txBody>
          <a:bodyPr>
            <a:normAutofit/>
          </a:bodyPr>
          <a:lstStyle/>
          <a:p>
            <a:pPr marL="914400" lvl="0" indent="-914400">
              <a:buFont typeface="+mj-lt"/>
              <a:buAutoNum type="arabicPeriod"/>
            </a:pPr>
            <a:r>
              <a:rPr lang="en-GB" dirty="0"/>
              <a:t>Mandatory EU approach to gender equality</a:t>
            </a:r>
          </a:p>
          <a:p>
            <a:pPr marL="914400" indent="-914400">
              <a:buFont typeface="+mj-lt"/>
              <a:buAutoNum type="arabicPeriod"/>
            </a:pPr>
            <a:r>
              <a:rPr lang="en-GB" dirty="0"/>
              <a:t>Not treating women as a homogenous group (Intersectionality)</a:t>
            </a:r>
          </a:p>
          <a:p>
            <a:pPr marL="914400" lvl="0" indent="-914400">
              <a:buFont typeface="+mj-lt"/>
              <a:buAutoNum type="arabicPeriod"/>
            </a:pPr>
            <a:r>
              <a:rPr lang="en-GB" dirty="0"/>
              <a:t>Gender Transformative Approach – focus on tackling the root causes (</a:t>
            </a:r>
            <a:r>
              <a:rPr lang="en-GB"/>
              <a:t>link to RBET</a:t>
            </a:r>
            <a:r>
              <a:rPr lang="en-GB" dirty="0"/>
              <a:t>: Reach - Benefit - Empower </a:t>
            </a:r>
            <a:r>
              <a:rPr lang="en-GB"/>
              <a:t>– Transform)</a:t>
            </a:r>
            <a:endParaRPr lang="en-GB" dirty="0"/>
          </a:p>
          <a:p>
            <a:pPr marL="0" indent="0">
              <a:buNone/>
            </a:pPr>
            <a:endParaRPr lang="en-US" dirty="0"/>
          </a:p>
        </p:txBody>
      </p:sp>
    </p:spTree>
    <p:extLst>
      <p:ext uri="{BB962C8B-B14F-4D97-AF65-F5344CB8AC3E}">
        <p14:creationId xmlns:p14="http://schemas.microsoft.com/office/powerpoint/2010/main" val="90495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llage of people working in a factory&#10;&#10;AI-generated content may be incorrect.">
            <a:extLst>
              <a:ext uri="{FF2B5EF4-FFF2-40B4-BE49-F238E27FC236}">
                <a16:creationId xmlns:a16="http://schemas.microsoft.com/office/drawing/2014/main" id="{E7DB61C3-6376-1984-E583-776650CD1E1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841" r="-1" b="11846"/>
          <a:stretch>
            <a:fillRect/>
          </a:stretch>
        </p:blipFill>
        <p:spPr>
          <a:xfrm>
            <a:off x="12530752" y="3717471"/>
            <a:ext cx="10119697" cy="8791575"/>
          </a:xfrm>
          <a:noFill/>
        </p:spPr>
      </p:pic>
      <p:sp>
        <p:nvSpPr>
          <p:cNvPr id="3" name="Title 2">
            <a:extLst>
              <a:ext uri="{FF2B5EF4-FFF2-40B4-BE49-F238E27FC236}">
                <a16:creationId xmlns:a16="http://schemas.microsoft.com/office/drawing/2014/main" id="{A81A5EF9-6CDF-CD5A-623A-D1A51720C571}"/>
              </a:ext>
            </a:extLst>
          </p:cNvPr>
          <p:cNvSpPr>
            <a:spLocks noGrp="1"/>
          </p:cNvSpPr>
          <p:nvPr>
            <p:ph type="title"/>
          </p:nvPr>
        </p:nvSpPr>
        <p:spPr>
          <a:xfrm>
            <a:off x="4735286" y="1154794"/>
            <a:ext cx="17915163" cy="1803399"/>
          </a:xfrm>
        </p:spPr>
        <p:txBody>
          <a:bodyPr anchor="ctr">
            <a:normAutofit fontScale="90000"/>
          </a:bodyPr>
          <a:lstStyle/>
          <a:p>
            <a:r>
              <a:rPr lang="en-US" dirty="0"/>
              <a:t>2. Why Value Chains matter for Gender equality</a:t>
            </a:r>
          </a:p>
        </p:txBody>
      </p:sp>
      <p:sp>
        <p:nvSpPr>
          <p:cNvPr id="4" name="Content Placeholder 3">
            <a:extLst>
              <a:ext uri="{FF2B5EF4-FFF2-40B4-BE49-F238E27FC236}">
                <a16:creationId xmlns:a16="http://schemas.microsoft.com/office/drawing/2014/main" id="{6003791E-85A2-0111-ACB2-E646AF50A029}"/>
              </a:ext>
            </a:extLst>
          </p:cNvPr>
          <p:cNvSpPr>
            <a:spLocks noGrp="1"/>
          </p:cNvSpPr>
          <p:nvPr>
            <p:ph sz="half" idx="10"/>
          </p:nvPr>
        </p:nvSpPr>
        <p:spPr>
          <a:xfrm>
            <a:off x="1673227" y="3714750"/>
            <a:ext cx="10271124" cy="8791575"/>
          </a:xfrm>
        </p:spPr>
        <p:txBody>
          <a:bodyPr>
            <a:normAutofit/>
          </a:bodyPr>
          <a:lstStyle/>
          <a:p>
            <a:pPr lvl="0"/>
            <a:r>
              <a:rPr lang="en-GB" dirty="0"/>
              <a:t>Value chains </a:t>
            </a:r>
            <a:r>
              <a:rPr lang="en-GB" sz="5400" b="1" dirty="0"/>
              <a:t>expand</a:t>
            </a:r>
            <a:r>
              <a:rPr lang="en-GB" dirty="0"/>
              <a:t> the questions: </a:t>
            </a:r>
            <a:r>
              <a:rPr lang="en-GB" b="1" dirty="0"/>
              <a:t>what </a:t>
            </a:r>
            <a:r>
              <a:rPr lang="en-GB" dirty="0"/>
              <a:t>, </a:t>
            </a:r>
            <a:r>
              <a:rPr lang="en-GB" b="1" dirty="0"/>
              <a:t>who</a:t>
            </a:r>
            <a:r>
              <a:rPr lang="en-GB" dirty="0"/>
              <a:t> – gains,  decides, </a:t>
            </a:r>
            <a:r>
              <a:rPr lang="en-GB" b="1" dirty="0"/>
              <a:t>where – </a:t>
            </a:r>
            <a:r>
              <a:rPr lang="en-GB" dirty="0"/>
              <a:t>in, from, to, </a:t>
            </a:r>
            <a:r>
              <a:rPr lang="en-GB" b="1" dirty="0"/>
              <a:t>how – </a:t>
            </a:r>
            <a:r>
              <a:rPr lang="en-GB" dirty="0"/>
              <a:t>inclusive, fair, labour intensive</a:t>
            </a:r>
          </a:p>
          <a:p>
            <a:r>
              <a:rPr lang="en-GB" dirty="0"/>
              <a:t>Unveil </a:t>
            </a:r>
            <a:r>
              <a:rPr lang="en-GB" b="1" dirty="0"/>
              <a:t>Intersectionality </a:t>
            </a:r>
          </a:p>
          <a:p>
            <a:pPr lvl="0"/>
            <a:r>
              <a:rPr lang="en-GB" dirty="0"/>
              <a:t>Call for </a:t>
            </a:r>
            <a:r>
              <a:rPr lang="en-GB" sz="5400" b="1" dirty="0"/>
              <a:t>expanded analyses </a:t>
            </a:r>
            <a:r>
              <a:rPr lang="en-GB" dirty="0"/>
              <a:t>to avoid risks &amp; exploit opportunities </a:t>
            </a:r>
          </a:p>
          <a:p>
            <a:pPr lvl="0"/>
            <a:r>
              <a:rPr lang="en-GB" dirty="0"/>
              <a:t>Do No Harm → Do Good → </a:t>
            </a:r>
            <a:r>
              <a:rPr lang="en-GB" i="1" dirty="0"/>
              <a:t>Transform</a:t>
            </a:r>
          </a:p>
        </p:txBody>
      </p:sp>
    </p:spTree>
    <p:extLst>
      <p:ext uri="{BB962C8B-B14F-4D97-AF65-F5344CB8AC3E}">
        <p14:creationId xmlns:p14="http://schemas.microsoft.com/office/powerpoint/2010/main" val="214166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een and white rectangular sign&#10;&#10;AI-generated content may be incorrect.">
            <a:extLst>
              <a:ext uri="{FF2B5EF4-FFF2-40B4-BE49-F238E27FC236}">
                <a16:creationId xmlns:a16="http://schemas.microsoft.com/office/drawing/2014/main" id="{BFBC1999-1DAA-22C1-1E94-44BE20E2A3E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379326" y="7829550"/>
            <a:ext cx="10863006" cy="4106447"/>
          </a:xfrm>
        </p:spPr>
      </p:pic>
      <p:sp>
        <p:nvSpPr>
          <p:cNvPr id="3" name="Title 2">
            <a:extLst>
              <a:ext uri="{FF2B5EF4-FFF2-40B4-BE49-F238E27FC236}">
                <a16:creationId xmlns:a16="http://schemas.microsoft.com/office/drawing/2014/main" id="{2F963312-93C4-4B28-F143-CFD6C656CCB0}"/>
              </a:ext>
            </a:extLst>
          </p:cNvPr>
          <p:cNvSpPr>
            <a:spLocks noGrp="1"/>
          </p:cNvSpPr>
          <p:nvPr>
            <p:ph type="title"/>
          </p:nvPr>
        </p:nvSpPr>
        <p:spPr>
          <a:xfrm>
            <a:off x="4735286" y="1154794"/>
            <a:ext cx="17915163" cy="1803399"/>
          </a:xfrm>
        </p:spPr>
        <p:txBody>
          <a:bodyPr/>
          <a:lstStyle/>
          <a:p>
            <a:r>
              <a:rPr lang="en-GB" dirty="0"/>
              <a:t>3. How VCA4D Supports EU Policy Delivery </a:t>
            </a:r>
            <a:endParaRPr lang="en-US" dirty="0"/>
          </a:p>
        </p:txBody>
      </p:sp>
      <p:sp>
        <p:nvSpPr>
          <p:cNvPr id="4" name="Content Placeholder 3">
            <a:extLst>
              <a:ext uri="{FF2B5EF4-FFF2-40B4-BE49-F238E27FC236}">
                <a16:creationId xmlns:a16="http://schemas.microsoft.com/office/drawing/2014/main" id="{C26D9903-5601-FF2F-F972-600FE33F62DE}"/>
              </a:ext>
            </a:extLst>
          </p:cNvPr>
          <p:cNvSpPr>
            <a:spLocks noGrp="1"/>
          </p:cNvSpPr>
          <p:nvPr>
            <p:ph sz="half" idx="10"/>
          </p:nvPr>
        </p:nvSpPr>
        <p:spPr/>
        <p:txBody>
          <a:bodyPr/>
          <a:lstStyle/>
          <a:p>
            <a:r>
              <a:rPr lang="en-GB" sz="5400" dirty="0"/>
              <a:t>Evidence for policy dialogue and for design &amp; contracting</a:t>
            </a:r>
          </a:p>
          <a:p>
            <a:r>
              <a:rPr lang="en-GB" sz="5400" dirty="0"/>
              <a:t>A practical tool to align EU investment with EU values</a:t>
            </a:r>
          </a:p>
          <a:p>
            <a:pPr lvl="0"/>
            <a:r>
              <a:rPr lang="en-GB" sz="5400" dirty="0"/>
              <a:t>Integrated analysis: economic - social - environmental</a:t>
            </a:r>
          </a:p>
          <a:p>
            <a:pPr lvl="0"/>
            <a:r>
              <a:rPr lang="en-GB" sz="5400" dirty="0"/>
              <a:t>Gender equality at the core of the social profile</a:t>
            </a:r>
          </a:p>
          <a:p>
            <a:pPr marL="0" indent="0">
              <a:buNone/>
            </a:pPr>
            <a:endParaRPr lang="en-US" dirty="0"/>
          </a:p>
        </p:txBody>
      </p:sp>
      <p:pic>
        <p:nvPicPr>
          <p:cNvPr id="9" name="Picture 8">
            <a:extLst>
              <a:ext uri="{FF2B5EF4-FFF2-40B4-BE49-F238E27FC236}">
                <a16:creationId xmlns:a16="http://schemas.microsoft.com/office/drawing/2014/main" id="{D0A5335D-B4D7-F794-89B8-9A18CA002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0077" y="3621635"/>
            <a:ext cx="9300754" cy="3825460"/>
          </a:xfrm>
          <a:prstGeom prst="rect">
            <a:avLst/>
          </a:prstGeom>
        </p:spPr>
      </p:pic>
    </p:spTree>
    <p:extLst>
      <p:ext uri="{BB962C8B-B14F-4D97-AF65-F5344CB8AC3E}">
        <p14:creationId xmlns:p14="http://schemas.microsoft.com/office/powerpoint/2010/main" val="183860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aper with text on it&#10;&#10;AI-generated content may be incorrect.">
            <a:extLst>
              <a:ext uri="{FF2B5EF4-FFF2-40B4-BE49-F238E27FC236}">
                <a16:creationId xmlns:a16="http://schemas.microsoft.com/office/drawing/2014/main" id="{C2339E5C-0108-1ED8-6872-2FA916E3002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12405359" y="3354499"/>
            <a:ext cx="11918315" cy="7007002"/>
          </a:xfrm>
          <a:noFill/>
        </p:spPr>
      </p:pic>
      <p:sp>
        <p:nvSpPr>
          <p:cNvPr id="3" name="Title 2">
            <a:extLst>
              <a:ext uri="{FF2B5EF4-FFF2-40B4-BE49-F238E27FC236}">
                <a16:creationId xmlns:a16="http://schemas.microsoft.com/office/drawing/2014/main" id="{FAA459EE-7D3A-7BF6-935B-CCBC150FB478}"/>
              </a:ext>
            </a:extLst>
          </p:cNvPr>
          <p:cNvSpPr>
            <a:spLocks noGrp="1"/>
          </p:cNvSpPr>
          <p:nvPr>
            <p:ph type="title"/>
          </p:nvPr>
        </p:nvSpPr>
        <p:spPr>
          <a:xfrm>
            <a:off x="1672253" y="730251"/>
            <a:ext cx="9627118" cy="2568120"/>
          </a:xfrm>
        </p:spPr>
        <p:txBody>
          <a:bodyPr anchor="ctr">
            <a:normAutofit/>
          </a:bodyPr>
          <a:lstStyle/>
          <a:p>
            <a:r>
              <a:rPr lang="en-GB" dirty="0"/>
              <a:t>Setting the Scene </a:t>
            </a:r>
            <a:endParaRPr lang="en-US" dirty="0"/>
          </a:p>
        </p:txBody>
      </p:sp>
      <p:sp>
        <p:nvSpPr>
          <p:cNvPr id="4" name="Content Placeholder 3">
            <a:extLst>
              <a:ext uri="{FF2B5EF4-FFF2-40B4-BE49-F238E27FC236}">
                <a16:creationId xmlns:a16="http://schemas.microsoft.com/office/drawing/2014/main" id="{3C860DBF-8271-1139-1380-DCD4DB1B5B9E}"/>
              </a:ext>
            </a:extLst>
          </p:cNvPr>
          <p:cNvSpPr>
            <a:spLocks noGrp="1"/>
          </p:cNvSpPr>
          <p:nvPr>
            <p:ph sz="half" idx="1"/>
          </p:nvPr>
        </p:nvSpPr>
        <p:spPr>
          <a:xfrm>
            <a:off x="609600" y="3788228"/>
            <a:ext cx="11308716" cy="8952412"/>
          </a:xfrm>
        </p:spPr>
        <p:txBody>
          <a:bodyPr>
            <a:normAutofit/>
          </a:bodyPr>
          <a:lstStyle/>
          <a:p>
            <a:pPr lvl="0"/>
            <a:r>
              <a:rPr lang="en-GB" sz="6600" dirty="0"/>
              <a:t>Over 40 studies - consistent gender patterns identified</a:t>
            </a:r>
          </a:p>
          <a:p>
            <a:pPr lvl="0"/>
            <a:r>
              <a:rPr lang="en-GB" sz="6600" dirty="0"/>
              <a:t>Clear signals on exclusion, workload, voice and land rights</a:t>
            </a:r>
          </a:p>
          <a:p>
            <a:pPr lvl="0"/>
            <a:r>
              <a:rPr lang="en-GB" sz="6600" dirty="0"/>
              <a:t>Today’s aim: </a:t>
            </a:r>
            <a:r>
              <a:rPr lang="en-GB" sz="6600" i="1" dirty="0"/>
              <a:t>Learn / Reflect / Act</a:t>
            </a:r>
            <a:endParaRPr lang="en-GB" sz="6600" dirty="0"/>
          </a:p>
          <a:p>
            <a:pPr lvl="0"/>
            <a:r>
              <a:rPr lang="en-GB" sz="6600" dirty="0"/>
              <a:t>Listen with a RBET logic!</a:t>
            </a:r>
          </a:p>
          <a:p>
            <a:pPr marL="0" indent="0">
              <a:buNone/>
            </a:pPr>
            <a:endParaRPr lang="en-US" dirty="0"/>
          </a:p>
        </p:txBody>
      </p:sp>
    </p:spTree>
    <p:extLst>
      <p:ext uri="{BB962C8B-B14F-4D97-AF65-F5344CB8AC3E}">
        <p14:creationId xmlns:p14="http://schemas.microsoft.com/office/powerpoint/2010/main" val="402686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03690" y="8526847"/>
            <a:ext cx="13489664" cy="4667321"/>
          </a:xfrm>
        </p:spPr>
        <p:txBody>
          <a:bodyPr>
            <a:normAutofit/>
          </a:bodyPr>
          <a:lstStyle/>
          <a:p>
            <a:r>
              <a:rPr lang="en-US" sz="7980" dirty="0">
                <a:sym typeface="Wingdings" panose="05000000000000000000" pitchFamily="2" charset="2"/>
              </a:rPr>
              <a:t>VCA4D – Gender equality analysis</a:t>
            </a:r>
            <a:br>
              <a:rPr lang="en-US" sz="7980" dirty="0">
                <a:sym typeface="Wingdings" panose="05000000000000000000" pitchFamily="2" charset="2"/>
              </a:rPr>
            </a:br>
            <a:r>
              <a:rPr lang="en-US" sz="3591" dirty="0">
                <a:sym typeface="Wingdings" panose="05000000000000000000" pitchFamily="2" charset="2"/>
              </a:rPr>
              <a:t>Margarida Lima de </a:t>
            </a:r>
            <a:r>
              <a:rPr lang="en-US" sz="3591" dirty="0" err="1">
                <a:sym typeface="Wingdings" panose="05000000000000000000" pitchFamily="2" charset="2"/>
              </a:rPr>
              <a:t>Faria</a:t>
            </a:r>
            <a:endParaRPr lang="fr-FR" sz="3591" b="1" dirty="0"/>
          </a:p>
        </p:txBody>
      </p:sp>
      <p:pic>
        <p:nvPicPr>
          <p:cNvPr id="13" name="Picture 12">
            <a:extLst>
              <a:ext uri="{FF2B5EF4-FFF2-40B4-BE49-F238E27FC236}">
                <a16:creationId xmlns:a16="http://schemas.microsoft.com/office/drawing/2014/main" id="{16B9C2D4-8C27-449B-89A2-3C71B5E57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170" y="434520"/>
            <a:ext cx="8239226" cy="4361461"/>
          </a:xfrm>
          <a:prstGeom prst="rect">
            <a:avLst/>
          </a:prstGeom>
        </p:spPr>
      </p:pic>
      <p:pic>
        <p:nvPicPr>
          <p:cNvPr id="14" name="Picture 13">
            <a:extLst>
              <a:ext uri="{FF2B5EF4-FFF2-40B4-BE49-F238E27FC236}">
                <a16:creationId xmlns:a16="http://schemas.microsoft.com/office/drawing/2014/main" id="{05784162-12A0-4A09-9BB7-1C085A22EC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1658" y="5333579"/>
            <a:ext cx="2900907" cy="2007513"/>
          </a:xfrm>
          <a:prstGeom prst="rect">
            <a:avLst/>
          </a:prstGeom>
        </p:spPr>
      </p:pic>
      <p:pic>
        <p:nvPicPr>
          <p:cNvPr id="15" name="Picture 14">
            <a:extLst>
              <a:ext uri="{FF2B5EF4-FFF2-40B4-BE49-F238E27FC236}">
                <a16:creationId xmlns:a16="http://schemas.microsoft.com/office/drawing/2014/main" id="{BB6F51B2-1AA4-4F4C-ACA3-ADE512BD65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4499" y="5412331"/>
            <a:ext cx="2765164" cy="2134706"/>
          </a:xfrm>
          <a:prstGeom prst="rect">
            <a:avLst/>
          </a:prstGeom>
        </p:spPr>
      </p:pic>
      <p:sp>
        <p:nvSpPr>
          <p:cNvPr id="16" name="TextBox 15">
            <a:extLst>
              <a:ext uri="{FF2B5EF4-FFF2-40B4-BE49-F238E27FC236}">
                <a16:creationId xmlns:a16="http://schemas.microsoft.com/office/drawing/2014/main" id="{A3ADB343-A8BD-4F79-8B98-D7529A72FA12}"/>
              </a:ext>
            </a:extLst>
          </p:cNvPr>
          <p:cNvSpPr txBox="1"/>
          <p:nvPr/>
        </p:nvSpPr>
        <p:spPr>
          <a:xfrm>
            <a:off x="7035053" y="5981734"/>
            <a:ext cx="1064099" cy="727828"/>
          </a:xfrm>
          <a:prstGeom prst="rect">
            <a:avLst/>
          </a:prstGeom>
          <a:noFill/>
        </p:spPr>
        <p:txBody>
          <a:bodyPr wrap="square" rtlCol="0">
            <a:spAutoFit/>
          </a:bodyPr>
          <a:lstStyle/>
          <a:p>
            <a:pPr defTabSz="1824319">
              <a:lnSpc>
                <a:spcPct val="115000"/>
              </a:lnSpc>
              <a:spcAft>
                <a:spcPts val="1995"/>
              </a:spcAft>
            </a:pPr>
            <a:r>
              <a:rPr lang="en-GB" sz="3591" b="1" dirty="0">
                <a:solidFill>
                  <a:prstClr val="black"/>
                </a:solidFill>
                <a:latin typeface="Bradley Hand ITC"/>
                <a:ea typeface="Calibri"/>
                <a:cs typeface="Times New Roman"/>
              </a:rPr>
              <a:t>for</a:t>
            </a:r>
          </a:p>
        </p:txBody>
      </p:sp>
      <p:pic>
        <p:nvPicPr>
          <p:cNvPr id="18" name="Picture 17" descr="Chart, bubble chart&#10;&#10;Description automatically generated">
            <a:extLst>
              <a:ext uri="{FF2B5EF4-FFF2-40B4-BE49-F238E27FC236}">
                <a16:creationId xmlns:a16="http://schemas.microsoft.com/office/drawing/2014/main" id="{5A72684D-15E7-46A9-933A-76A50CD0D1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0977" y="1350982"/>
            <a:ext cx="9802441" cy="9972707"/>
          </a:xfrm>
          <a:prstGeom prst="rect">
            <a:avLst/>
          </a:prstGeom>
        </p:spPr>
      </p:pic>
    </p:spTree>
    <p:extLst>
      <p:ext uri="{BB962C8B-B14F-4D97-AF65-F5344CB8AC3E}">
        <p14:creationId xmlns:p14="http://schemas.microsoft.com/office/powerpoint/2010/main" val="915152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287342-FC03-05C6-AD4A-E50DFEE7CDC1}"/>
              </a:ext>
            </a:extLst>
          </p:cNvPr>
          <p:cNvSpPr txBox="1"/>
          <p:nvPr/>
        </p:nvSpPr>
        <p:spPr>
          <a:xfrm>
            <a:off x="-1016" y="12906367"/>
            <a:ext cx="13190035" cy="644920"/>
          </a:xfrm>
          <a:prstGeom prst="rect">
            <a:avLst/>
          </a:prstGeom>
          <a:solidFill>
            <a:srgbClr val="336666"/>
          </a:solidFill>
          <a:ln>
            <a:solidFill>
              <a:srgbClr val="336666"/>
            </a:solidFill>
          </a:ln>
        </p:spPr>
        <p:txBody>
          <a:bodyPr wrap="square" rtlCol="0">
            <a:spAutoFit/>
          </a:bodyPr>
          <a:lstStyle/>
          <a:p>
            <a:pPr algn="ctr" defTabSz="1824319"/>
            <a:endParaRPr lang="en-GB" sz="3591" dirty="0">
              <a:solidFill>
                <a:srgbClr val="F2FFFB"/>
              </a:solidFill>
              <a:latin typeface="Open Sans" panose="020B0606030504020204"/>
            </a:endParaRPr>
          </a:p>
        </p:txBody>
      </p:sp>
      <p:sp>
        <p:nvSpPr>
          <p:cNvPr id="12" name="TextBox 11">
            <a:extLst>
              <a:ext uri="{FF2B5EF4-FFF2-40B4-BE49-F238E27FC236}">
                <a16:creationId xmlns:a16="http://schemas.microsoft.com/office/drawing/2014/main" id="{B472626B-5DD8-D30A-801D-7826B7A30A03}"/>
              </a:ext>
            </a:extLst>
          </p:cNvPr>
          <p:cNvSpPr txBox="1"/>
          <p:nvPr/>
        </p:nvSpPr>
        <p:spPr>
          <a:xfrm>
            <a:off x="13189018" y="12909103"/>
            <a:ext cx="11134655" cy="644920"/>
          </a:xfrm>
          <a:prstGeom prst="rect">
            <a:avLst/>
          </a:prstGeom>
          <a:solidFill>
            <a:srgbClr val="F2FFFB"/>
          </a:solidFill>
          <a:ln>
            <a:solidFill>
              <a:srgbClr val="336666"/>
            </a:solidFill>
          </a:ln>
        </p:spPr>
        <p:txBody>
          <a:bodyPr wrap="square" rtlCol="0">
            <a:spAutoFit/>
          </a:bodyPr>
          <a:lstStyle/>
          <a:p>
            <a:pPr algn="ctr" defTabSz="1824319"/>
            <a:endParaRPr lang="en-GB" sz="3591" dirty="0">
              <a:solidFill>
                <a:srgbClr val="336666"/>
              </a:solidFill>
              <a:latin typeface="Open Sans" panose="020B0606030504020204"/>
            </a:endParaRPr>
          </a:p>
        </p:txBody>
      </p:sp>
      <p:pic>
        <p:nvPicPr>
          <p:cNvPr id="4" name="Picture 6">
            <a:extLst>
              <a:ext uri="{FF2B5EF4-FFF2-40B4-BE49-F238E27FC236}">
                <a16:creationId xmlns:a16="http://schemas.microsoft.com/office/drawing/2014/main" id="{CFE2EF1D-F110-ECBB-C708-54EF8FB564B9}"/>
              </a:ext>
            </a:extLst>
          </p:cNvPr>
          <p:cNvPicPr>
            <a:picLocks noChangeAspect="1"/>
          </p:cNvPicPr>
          <p:nvPr/>
        </p:nvPicPr>
        <p:blipFill>
          <a:blip r:embed="rId3"/>
          <a:stretch>
            <a:fillRect/>
          </a:stretch>
        </p:blipFill>
        <p:spPr>
          <a:xfrm>
            <a:off x="1928119" y="3692846"/>
            <a:ext cx="14906020" cy="8446077"/>
          </a:xfrm>
          <a:prstGeom prst="rect">
            <a:avLst/>
          </a:prstGeom>
        </p:spPr>
      </p:pic>
      <p:sp>
        <p:nvSpPr>
          <p:cNvPr id="3" name="Título 2"/>
          <p:cNvSpPr>
            <a:spLocks noGrp="1"/>
          </p:cNvSpPr>
          <p:nvPr>
            <p:ph type="title"/>
          </p:nvPr>
        </p:nvSpPr>
        <p:spPr>
          <a:xfrm>
            <a:off x="1672252" y="745412"/>
            <a:ext cx="20979170" cy="934187"/>
          </a:xfrm>
        </p:spPr>
        <p:txBody>
          <a:bodyPr>
            <a:normAutofit fontScale="90000"/>
          </a:bodyPr>
          <a:lstStyle/>
          <a:p>
            <a:r>
              <a:rPr lang="en-GB" b="1" dirty="0">
                <a:solidFill>
                  <a:schemeClr val="accent1"/>
                </a:solidFill>
              </a:rPr>
              <a:t>Gender equality - learning lessons from a cross-cutting analysis of 36 studies across 4 continents</a:t>
            </a:r>
            <a:endParaRPr lang="en-GB" b="1" dirty="0">
              <a:solidFill>
                <a:schemeClr val="accent1"/>
              </a:solidFill>
              <a:sym typeface="Wingdings" panose="05000000000000000000" pitchFamily="2" charset="2"/>
            </a:endParaRPr>
          </a:p>
        </p:txBody>
      </p:sp>
      <p:sp>
        <p:nvSpPr>
          <p:cNvPr id="7" name="CaixaDeTexto 6"/>
          <p:cNvSpPr txBox="1"/>
          <p:nvPr/>
        </p:nvSpPr>
        <p:spPr>
          <a:xfrm>
            <a:off x="17388350" y="3642426"/>
            <a:ext cx="6535062" cy="1197507"/>
          </a:xfrm>
          <a:prstGeom prst="rect">
            <a:avLst/>
          </a:prstGeom>
          <a:noFill/>
        </p:spPr>
        <p:txBody>
          <a:bodyPr wrap="square" rtlCol="0">
            <a:spAutoFit/>
          </a:bodyPr>
          <a:lstStyle/>
          <a:p>
            <a:pPr defTabSz="1824319"/>
            <a:endParaRPr lang="en-GB" sz="3591" dirty="0">
              <a:solidFill>
                <a:prstClr val="black"/>
              </a:solidFill>
              <a:latin typeface="Calibri" panose="020F0502020204030204"/>
            </a:endParaRPr>
          </a:p>
          <a:p>
            <a:pPr defTabSz="1824319"/>
            <a:endParaRPr lang="en-US" sz="3591" dirty="0">
              <a:solidFill>
                <a:prstClr val="black"/>
              </a:solidFill>
              <a:latin typeface="Calibri" panose="020F0502020204030204"/>
            </a:endParaRPr>
          </a:p>
        </p:txBody>
      </p:sp>
      <p:sp>
        <p:nvSpPr>
          <p:cNvPr id="8" name="CaixaDeTexto 7"/>
          <p:cNvSpPr txBox="1"/>
          <p:nvPr/>
        </p:nvSpPr>
        <p:spPr>
          <a:xfrm>
            <a:off x="17388349" y="3692847"/>
            <a:ext cx="5819208" cy="644920"/>
          </a:xfrm>
          <a:prstGeom prst="rect">
            <a:avLst/>
          </a:prstGeom>
          <a:noFill/>
        </p:spPr>
        <p:txBody>
          <a:bodyPr wrap="square" rtlCol="0">
            <a:spAutoFit/>
          </a:bodyPr>
          <a:lstStyle/>
          <a:p>
            <a:pPr defTabSz="1824319"/>
            <a:r>
              <a:rPr lang="en-US" sz="3591" dirty="0">
                <a:solidFill>
                  <a:prstClr val="black"/>
                </a:solidFill>
                <a:latin typeface="Calibri" panose="020F0502020204030204"/>
              </a:rPr>
              <a:t>2016 and 2022 </a:t>
            </a:r>
          </a:p>
        </p:txBody>
      </p:sp>
      <p:sp>
        <p:nvSpPr>
          <p:cNvPr id="2" name="CaixaDeTexto 1"/>
          <p:cNvSpPr txBox="1"/>
          <p:nvPr/>
        </p:nvSpPr>
        <p:spPr>
          <a:xfrm>
            <a:off x="17780914" y="5166504"/>
            <a:ext cx="5241906" cy="6723379"/>
          </a:xfrm>
          <a:prstGeom prst="rect">
            <a:avLst/>
          </a:prstGeom>
          <a:noFill/>
        </p:spPr>
        <p:txBody>
          <a:bodyPr wrap="square" rtlCol="0">
            <a:spAutoFit/>
          </a:bodyPr>
          <a:lstStyle/>
          <a:p>
            <a:pPr defTabSz="1824319"/>
            <a:r>
              <a:rPr lang="en-US" sz="3591" dirty="0">
                <a:solidFill>
                  <a:prstClr val="black"/>
                </a:solidFill>
                <a:latin typeface="Calibri" panose="020F0502020204030204"/>
              </a:rPr>
              <a:t>This study aimed to assess women’s participation vs. risks of exclusion across </a:t>
            </a:r>
            <a:r>
              <a:rPr lang="en-US" sz="3591" dirty="0" err="1">
                <a:solidFill>
                  <a:prstClr val="black"/>
                </a:solidFill>
                <a:latin typeface="Calibri" panose="020F0502020204030204"/>
              </a:rPr>
              <a:t>agrifood</a:t>
            </a:r>
            <a:r>
              <a:rPr lang="en-US" sz="3591" dirty="0">
                <a:solidFill>
                  <a:prstClr val="black"/>
                </a:solidFill>
                <a:latin typeface="Calibri" panose="020F0502020204030204"/>
              </a:rPr>
              <a:t> value chains.</a:t>
            </a:r>
          </a:p>
          <a:p>
            <a:pPr defTabSz="1824319"/>
            <a:endParaRPr lang="en-US" sz="3591" dirty="0">
              <a:solidFill>
                <a:prstClr val="black"/>
              </a:solidFill>
              <a:latin typeface="Calibri" panose="020F0502020204030204"/>
            </a:endParaRPr>
          </a:p>
          <a:p>
            <a:pPr defTabSz="1824319"/>
            <a:r>
              <a:rPr lang="en-US" sz="3591" dirty="0">
                <a:solidFill>
                  <a:prstClr val="black"/>
                </a:solidFill>
                <a:latin typeface="Calibri" panose="020F0502020204030204"/>
              </a:rPr>
              <a:t>We expected that examining 36 reports would shed light on new aspects of gender equality in </a:t>
            </a:r>
            <a:r>
              <a:rPr lang="en-US" sz="3591" dirty="0" err="1">
                <a:solidFill>
                  <a:prstClr val="black"/>
                </a:solidFill>
                <a:latin typeface="Calibri" panose="020F0502020204030204"/>
              </a:rPr>
              <a:t>agrifood</a:t>
            </a:r>
            <a:r>
              <a:rPr lang="en-US" sz="3591" dirty="0">
                <a:solidFill>
                  <a:prstClr val="black"/>
                </a:solidFill>
                <a:latin typeface="Calibri" panose="020F0502020204030204"/>
              </a:rPr>
              <a:t> systems and its transformative dimensions.</a:t>
            </a:r>
          </a:p>
        </p:txBody>
      </p:sp>
      <p:sp>
        <p:nvSpPr>
          <p:cNvPr id="5" name="CaixaDeTexto 4"/>
          <p:cNvSpPr txBox="1"/>
          <p:nvPr/>
        </p:nvSpPr>
        <p:spPr>
          <a:xfrm>
            <a:off x="2193749" y="2580190"/>
            <a:ext cx="18935518" cy="644920"/>
          </a:xfrm>
          <a:prstGeom prst="rect">
            <a:avLst/>
          </a:prstGeom>
          <a:noFill/>
        </p:spPr>
        <p:txBody>
          <a:bodyPr wrap="square" rtlCol="0">
            <a:spAutoFit/>
          </a:bodyPr>
          <a:lstStyle/>
          <a:p>
            <a:pPr defTabSz="1824319"/>
            <a:r>
              <a:rPr lang="pt-PT" sz="3591" dirty="0" err="1">
                <a:solidFill>
                  <a:prstClr val="black"/>
                </a:solidFill>
                <a:latin typeface="Calibri" panose="020F0502020204030204"/>
              </a:rPr>
              <a:t>By</a:t>
            </a:r>
            <a:r>
              <a:rPr lang="pt-PT" sz="3591" dirty="0">
                <a:solidFill>
                  <a:prstClr val="black"/>
                </a:solidFill>
                <a:latin typeface="Calibri" panose="020F0502020204030204"/>
              </a:rPr>
              <a:t> Margarida Lima de Faria, Marie-</a:t>
            </a:r>
            <a:r>
              <a:rPr lang="pt-PT" sz="3591" dirty="0" err="1">
                <a:solidFill>
                  <a:prstClr val="black"/>
                </a:solidFill>
                <a:latin typeface="Calibri" panose="020F0502020204030204"/>
              </a:rPr>
              <a:t>Hélène</a:t>
            </a:r>
            <a:r>
              <a:rPr lang="pt-PT" sz="3591" dirty="0">
                <a:solidFill>
                  <a:prstClr val="black"/>
                </a:solidFill>
                <a:latin typeface="Calibri" panose="020F0502020204030204"/>
              </a:rPr>
              <a:t> </a:t>
            </a:r>
            <a:r>
              <a:rPr lang="pt-PT" sz="3591" dirty="0" err="1">
                <a:solidFill>
                  <a:prstClr val="black"/>
                </a:solidFill>
                <a:latin typeface="Calibri" panose="020F0502020204030204"/>
              </a:rPr>
              <a:t>Dabat</a:t>
            </a:r>
            <a:r>
              <a:rPr lang="pt-PT" sz="3591" dirty="0">
                <a:solidFill>
                  <a:prstClr val="black"/>
                </a:solidFill>
                <a:latin typeface="Calibri" panose="020F0502020204030204"/>
              </a:rPr>
              <a:t>, </a:t>
            </a:r>
            <a:r>
              <a:rPr lang="en-US" sz="3591" dirty="0">
                <a:solidFill>
                  <a:prstClr val="black"/>
                </a:solidFill>
                <a:latin typeface="Calibri" panose="020F0502020204030204"/>
              </a:rPr>
              <a:t>Heval </a:t>
            </a:r>
            <a:r>
              <a:rPr lang="en-US" sz="3591" dirty="0" err="1">
                <a:solidFill>
                  <a:prstClr val="black"/>
                </a:solidFill>
                <a:latin typeface="Calibri" panose="020F0502020204030204"/>
              </a:rPr>
              <a:t>Yldirim</a:t>
            </a:r>
            <a:r>
              <a:rPr lang="en-US" sz="3591" dirty="0">
                <a:solidFill>
                  <a:prstClr val="black"/>
                </a:solidFill>
                <a:latin typeface="Calibri" panose="020F0502020204030204"/>
              </a:rPr>
              <a:t>, Adama Mbaye</a:t>
            </a:r>
          </a:p>
        </p:txBody>
      </p:sp>
    </p:spTree>
    <p:extLst>
      <p:ext uri="{BB962C8B-B14F-4D97-AF65-F5344CB8AC3E}">
        <p14:creationId xmlns:p14="http://schemas.microsoft.com/office/powerpoint/2010/main" val="616455925"/>
      </p:ext>
    </p:extLst>
  </p:cSld>
  <p:clrMapOvr>
    <a:masterClrMapping/>
  </p:clrMapOvr>
</p:sld>
</file>

<file path=ppt/theme/theme1.xml><?xml version="1.0" encoding="utf-8"?>
<a:theme xmlns:a="http://schemas.openxmlformats.org/drawingml/2006/main" name="Office Theme">
  <a:themeElements>
    <a:clrScheme name="Custom 2">
      <a:dk1>
        <a:srgbClr val="171616"/>
      </a:dk1>
      <a:lt1>
        <a:sysClr val="window" lastClr="FFFFFF"/>
      </a:lt1>
      <a:dk2>
        <a:srgbClr val="44546A"/>
      </a:dk2>
      <a:lt2>
        <a:srgbClr val="FF5C55"/>
      </a:lt2>
      <a:accent1>
        <a:srgbClr val="1A54EB"/>
      </a:accent1>
      <a:accent2>
        <a:srgbClr val="FFCC03"/>
      </a:accent2>
      <a:accent3>
        <a:srgbClr val="8F4099"/>
      </a:accent3>
      <a:accent4>
        <a:srgbClr val="18BAA8"/>
      </a:accent4>
      <a:accent5>
        <a:srgbClr val="404042"/>
      </a:accent5>
      <a:accent6>
        <a:srgbClr val="00125C"/>
      </a:accent6>
      <a:hlink>
        <a:srgbClr val="0563C1"/>
      </a:hlink>
      <a:folHlink>
        <a:srgbClr val="FF5C5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bal Gateway PPT Template" id="{D1D42151-081D-9B42-B1D7-96EAA23B7A26}" vid="{C03AC918-4DC9-A442-93F5-6D783330C805}"/>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D36E4CF2EBEB4480D513B1F84EE30D" ma:contentTypeVersion="1" ma:contentTypeDescription="Create a new document." ma:contentTypeScope="" ma:versionID="8ae751978b53dd6c418a051ea2f1a419">
  <xsd:schema xmlns:xsd="http://www.w3.org/2001/XMLSchema" xmlns:xs="http://www.w3.org/2001/XMLSchema" xmlns:p="http://schemas.microsoft.com/office/2006/metadata/properties" xmlns:ns1="http://schemas.microsoft.com/sharepoint/v3" targetNamespace="http://schemas.microsoft.com/office/2006/metadata/properties" ma:root="true" ma:fieldsID="afc17e5ac64769f10734d223495594a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6A1C7D-CC0E-4D63-B1D5-463DB847F4CB}">
  <ds:schemaRefs>
    <ds:schemaRef ds:uri="http://schemas.microsoft.com/office/infopath/2007/PartnerControls"/>
    <ds:schemaRef ds:uri="http://purl.org/dc/term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http://purl.org/dc/dcmitype/"/>
    <ds:schemaRef ds:uri="http://schemas.microsoft.com/sharepoint/v3"/>
  </ds:schemaRefs>
</ds:datastoreItem>
</file>

<file path=customXml/itemProps2.xml><?xml version="1.0" encoding="utf-8"?>
<ds:datastoreItem xmlns:ds="http://schemas.openxmlformats.org/officeDocument/2006/customXml" ds:itemID="{2C53D0B4-8915-4284-84F2-AC9B4CCC68AB}">
  <ds:schemaRefs>
    <ds:schemaRef ds:uri="http://schemas.microsoft.com/sharepoint/v3/contenttype/forms"/>
  </ds:schemaRefs>
</ds:datastoreItem>
</file>

<file path=customXml/itemProps3.xml><?xml version="1.0" encoding="utf-8"?>
<ds:datastoreItem xmlns:ds="http://schemas.openxmlformats.org/officeDocument/2006/customXml" ds:itemID="{EC257B7F-C80C-42E0-A77E-69B42380B4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1412</TotalTime>
  <Words>3514</Words>
  <Application>Microsoft Office PowerPoint</Application>
  <PresentationFormat>Custom</PresentationFormat>
  <Paragraphs>232</Paragraphs>
  <Slides>21</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Aptos</vt:lpstr>
      <vt:lpstr>Arial</vt:lpstr>
      <vt:lpstr>Bradley Hand ITC</vt:lpstr>
      <vt:lpstr>Calibri</vt:lpstr>
      <vt:lpstr>Calibri Light</vt:lpstr>
      <vt:lpstr>Courier New</vt:lpstr>
      <vt:lpstr>Noto Sans</vt:lpstr>
      <vt:lpstr>Open Sans</vt:lpstr>
      <vt:lpstr>Times New Roman</vt:lpstr>
      <vt:lpstr>Wingdings</vt:lpstr>
      <vt:lpstr>Office Theme</vt:lpstr>
      <vt:lpstr>Theme1</vt:lpstr>
      <vt:lpstr>Thème Office</vt:lpstr>
      <vt:lpstr>VCA4D for EU Policy Implementation</vt:lpstr>
      <vt:lpstr>Key messages from this session</vt:lpstr>
      <vt:lpstr>VCA4D for EU Policy Implementation: Gender Action Plan III</vt:lpstr>
      <vt:lpstr>1. GAP III in a Nutshell </vt:lpstr>
      <vt:lpstr>2. Why Value Chains matter for Gender equality</vt:lpstr>
      <vt:lpstr>3. How VCA4D Supports EU Policy Delivery </vt:lpstr>
      <vt:lpstr>Setting the Scene </vt:lpstr>
      <vt:lpstr>VCA4D – Gender equality analysis Margarida Lima de Faria</vt:lpstr>
      <vt:lpstr>Gender equality - learning lessons from a cross-cutting analysis of 36 studies across 4 continents</vt:lpstr>
      <vt:lpstr>The social analysis</vt:lpstr>
      <vt:lpstr>The overall picture of gender equality </vt:lpstr>
      <vt:lpstr>Special features related to the five specific sub-domains </vt:lpstr>
      <vt:lpstr>Key points highlighted by the VCA4D findings</vt:lpstr>
      <vt:lpstr>Women empowering trends that require critical evaluation</vt:lpstr>
      <vt:lpstr>Final key messages</vt:lpstr>
      <vt:lpstr>Laura Gualdi DG INTPA F3</vt:lpstr>
      <vt:lpstr>1. The Findings of this Study Reinforce the Broader Evidence </vt:lpstr>
      <vt:lpstr>2. Take aways to implement GAP III in agri Value chains programmes</vt:lpstr>
      <vt:lpstr>3. Building on VCA4D Findings</vt:lpstr>
      <vt:lpstr>4. Knowledge to Action - Practical Takeaways </vt:lpstr>
      <vt:lpstr>5. Potential Questions to Feed Our Discussion….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COELHO Catarina (COMM-EXT)</dc:creator>
  <cp:lastModifiedBy>Giorgia Mei</cp:lastModifiedBy>
  <cp:revision>86</cp:revision>
  <cp:lastPrinted>2025-11-20T11:27:56Z</cp:lastPrinted>
  <dcterms:created xsi:type="dcterms:W3CDTF">2021-11-10T13:16:55Z</dcterms:created>
  <dcterms:modified xsi:type="dcterms:W3CDTF">2025-11-20T12:37:23Z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0x0101001DD36E4CF2EBEB4480D513B1F84EE30D</vt:lpwstr>
  </property>
  <property fmtid="{D5CDD505-2E9C-101B-9397-08002B2CF9AE}" pid="3" name="MSIP_Label_6bd9ddd1-4d20-43f6-abfa-fc3c07406f94_Enabled">
    <vt:lpwstr>true</vt:lpwstr>
  </property>
  <property fmtid="{D5CDD505-2E9C-101B-9397-08002B2CF9AE}" pid="4" name="MSIP_Label_6bd9ddd1-4d20-43f6-abfa-fc3c07406f94_SetDate">
    <vt:lpwstr>2025-11-20T00:56:17Z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8f272141-2dee-4cdd-b060-658de7b8b350</vt:lpwstr>
  </property>
  <property fmtid="{D5CDD505-2E9C-101B-9397-08002B2CF9AE}" pid="9" name="MSIP_Label_6bd9ddd1-4d20-43f6-abfa-fc3c07406f94_ContentBits">
    <vt:lpwstr>0</vt:lpwstr>
  </property>
  <property fmtid="{D5CDD505-2E9C-101B-9397-08002B2CF9AE}" pid="10" name="MSIP_Label_6bd9ddd1-4d20-43f6-abfa-fc3c07406f94_Tag">
    <vt:lpwstr>10, 3, 0, 1</vt:lpwstr>
  </property>
</Properties>
</file>